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46"/>
  </p:notesMasterIdLst>
  <p:handoutMasterIdLst>
    <p:handoutMasterId r:id="rId47"/>
  </p:handoutMasterIdLst>
  <p:sldIdLst>
    <p:sldId id="345" r:id="rId6"/>
    <p:sldId id="346" r:id="rId7"/>
    <p:sldId id="347" r:id="rId8"/>
    <p:sldId id="349" r:id="rId9"/>
    <p:sldId id="383" r:id="rId10"/>
    <p:sldId id="350" r:id="rId11"/>
    <p:sldId id="351" r:id="rId12"/>
    <p:sldId id="352" r:id="rId13"/>
    <p:sldId id="353" r:id="rId14"/>
    <p:sldId id="354" r:id="rId15"/>
    <p:sldId id="355" r:id="rId16"/>
    <p:sldId id="356" r:id="rId17"/>
    <p:sldId id="357" r:id="rId18"/>
    <p:sldId id="358" r:id="rId19"/>
    <p:sldId id="360" r:id="rId20"/>
    <p:sldId id="361" r:id="rId21"/>
    <p:sldId id="362" r:id="rId22"/>
    <p:sldId id="363" r:id="rId23"/>
    <p:sldId id="364" r:id="rId24"/>
    <p:sldId id="365" r:id="rId25"/>
    <p:sldId id="366" r:id="rId26"/>
    <p:sldId id="367" r:id="rId27"/>
    <p:sldId id="368" r:id="rId28"/>
    <p:sldId id="369" r:id="rId29"/>
    <p:sldId id="371" r:id="rId30"/>
    <p:sldId id="372" r:id="rId31"/>
    <p:sldId id="373" r:id="rId32"/>
    <p:sldId id="374" r:id="rId33"/>
    <p:sldId id="376" r:id="rId34"/>
    <p:sldId id="385" r:id="rId35"/>
    <p:sldId id="377" r:id="rId36"/>
    <p:sldId id="378" r:id="rId37"/>
    <p:sldId id="386" r:id="rId38"/>
    <p:sldId id="379" r:id="rId39"/>
    <p:sldId id="380" r:id="rId40"/>
    <p:sldId id="381" r:id="rId41"/>
    <p:sldId id="387" r:id="rId42"/>
    <p:sldId id="384" r:id="rId43"/>
    <p:sldId id="388" r:id="rId44"/>
    <p:sldId id="389" r:id="rId45"/>
  </p:sldIdLst>
  <p:sldSz cx="9144000" cy="6858000" type="screen4x3"/>
  <p:notesSz cx="7099300" cy="10234613"/>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0">
          <p15:clr>
            <a:srgbClr val="A4A3A4"/>
          </p15:clr>
        </p15:guide>
        <p15:guide id="2" orient="horz" pos="2839">
          <p15:clr>
            <a:srgbClr val="A4A3A4"/>
          </p15:clr>
        </p15:guide>
        <p15:guide id="3" orient="horz" pos="2699">
          <p15:clr>
            <a:srgbClr val="A4A3A4"/>
          </p15:clr>
        </p15:guide>
        <p15:guide id="4" orient="horz" pos="1080">
          <p15:clr>
            <a:srgbClr val="A4A3A4"/>
          </p15:clr>
        </p15:guide>
        <p15:guide id="5" pos="1642">
          <p15:clr>
            <a:srgbClr val="A4A3A4"/>
          </p15:clr>
        </p15:guide>
        <p15:guide id="6" pos="138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arten Pieters" initials="MP" lastIdx="2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563" autoAdjust="0"/>
    <p:restoredTop sz="50051"/>
  </p:normalViewPr>
  <p:slideViewPr>
    <p:cSldViewPr snapToGrid="0" snapToObjects="1">
      <p:cViewPr varScale="1">
        <p:scale>
          <a:sx n="133" d="100"/>
          <a:sy n="133" d="100"/>
        </p:scale>
        <p:origin x="342" y="96"/>
      </p:cViewPr>
      <p:guideLst>
        <p:guide orient="horz" pos="900"/>
        <p:guide orient="horz" pos="2839"/>
        <p:guide orient="horz" pos="2699"/>
        <p:guide orient="horz" pos="1080"/>
        <p:guide pos="1642"/>
        <p:guide pos="1389"/>
      </p:guideLst>
    </p:cSldViewPr>
  </p:slideViewPr>
  <p:notesTextViewPr>
    <p:cViewPr>
      <p:scale>
        <a:sx n="1" d="1"/>
        <a:sy n="1" d="1"/>
      </p:scale>
      <p:origin x="0" y="0"/>
    </p:cViewPr>
  </p:notesTextViewPr>
  <p:sorterViewPr>
    <p:cViewPr>
      <p:scale>
        <a:sx n="66" d="100"/>
        <a:sy n="66" d="100"/>
      </p:scale>
      <p:origin x="0" y="456"/>
    </p:cViewPr>
  </p:sorterViewPr>
  <p:notesViewPr>
    <p:cSldViewPr snapToGrid="0" snapToObjects="1">
      <p:cViewPr varScale="1">
        <p:scale>
          <a:sx n="131" d="100"/>
          <a:sy n="131" d="100"/>
        </p:scale>
        <p:origin x="4176"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werkblad.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pieters\Documents\SLO\0%20projecten\7650%20Invoering%20betaprogrammas\communicatie\conferenties,%20andermans\WND%202017\grafieken%20eindmeting.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pieters\Documents\SLO\0%20projecten\7650%20Invoering%20betaprogrammas\communicatie\conferenties,%20andermans\WND%202017\grafieken%20eindmeting.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percentage dat het bij top 5 noemt</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bar"/>
        <c:grouping val="clustered"/>
        <c:varyColors val="0"/>
        <c:ser>
          <c:idx val="0"/>
          <c:order val="0"/>
          <c:tx>
            <c:strRef>
              <c:f>Blad2!$B$1</c:f>
              <c:strCache>
                <c:ptCount val="1"/>
                <c:pt idx="0">
                  <c:v>perc</c:v>
                </c:pt>
              </c:strCache>
            </c:strRef>
          </c:tx>
          <c:spPr>
            <a:solidFill>
              <a:schemeClr val="accent1"/>
            </a:solidFill>
            <a:ln>
              <a:noFill/>
            </a:ln>
            <a:effectLst/>
          </c:spPr>
          <c:invertIfNegative val="0"/>
          <c:cat>
            <c:strRef>
              <c:f>Blad2!$A$2:$A$13</c:f>
              <c:strCache>
                <c:ptCount val="12"/>
                <c:pt idx="0">
                  <c:v>Samenhang met andere vakken</c:v>
                </c:pt>
                <c:pt idx="1">
                  <c:v>De manier waarop natuurwetenschappelijke kennis ontstaat en wordt gebruikt</c:v>
                </c:pt>
                <c:pt idx="2">
                  <c:v>Keuzemogelijkheden voor leerlingen (door keuzedomeinen in het schoolexamen)</c:v>
                </c:pt>
                <c:pt idx="3">
                  <c:v>Wendbaar gebruik van concepten in verschillende contexten</c:v>
                </c:pt>
                <c:pt idx="4">
                  <c:v>Haalbaarheid (minder overladenheid)</c:v>
                </c:pt>
                <c:pt idx="5">
                  <c:v>Relevantie en actualiteit</c:v>
                </c:pt>
                <c:pt idx="6">
                  <c:v>Samenhang binnen het vak</c:v>
                </c:pt>
                <c:pt idx="7">
                  <c:v>Nieuwe inhouden: communicatietechnologie, medische beeldvorming, biofysica, geofysica, sterrenkunde, materialen (havo), quantumfysica en relativiteitstheorie (vwo)</c:v>
                </c:pt>
                <c:pt idx="8">
                  <c:v>Aansluiting met en voorbereiding op het hoger onderwijs</c:v>
                </c:pt>
                <c:pt idx="9">
                  <c:v>De natuurwetenschappelijke denk- en werkwijzen</c:v>
                </c:pt>
                <c:pt idx="10">
                  <c:v>Natuurwetenschappelijke vaardigheden: onderzoeken, ontwerpen, modelleren</c:v>
                </c:pt>
                <c:pt idx="11">
                  <c:v>Natuurkundig redeneren</c:v>
                </c:pt>
              </c:strCache>
            </c:strRef>
          </c:cat>
          <c:val>
            <c:numRef>
              <c:f>Blad2!$B$2:$B$13</c:f>
              <c:numCache>
                <c:formatCode>0%</c:formatCode>
                <c:ptCount val="12"/>
                <c:pt idx="0">
                  <c:v>9.2999999999999999E-2</c:v>
                </c:pt>
                <c:pt idx="1">
                  <c:v>0.1047</c:v>
                </c:pt>
                <c:pt idx="2">
                  <c:v>0.19</c:v>
                </c:pt>
                <c:pt idx="3">
                  <c:v>0.27910000000000001</c:v>
                </c:pt>
                <c:pt idx="4">
                  <c:v>0.27910000000000001</c:v>
                </c:pt>
                <c:pt idx="5">
                  <c:v>0.38369999999999999</c:v>
                </c:pt>
                <c:pt idx="6">
                  <c:v>0.40699999999999997</c:v>
                </c:pt>
                <c:pt idx="7">
                  <c:v>0.44</c:v>
                </c:pt>
                <c:pt idx="8">
                  <c:v>0.44190000000000002</c:v>
                </c:pt>
                <c:pt idx="9">
                  <c:v>0.44190000000000002</c:v>
                </c:pt>
                <c:pt idx="10">
                  <c:v>0.44190000000000002</c:v>
                </c:pt>
                <c:pt idx="11">
                  <c:v>0.48</c:v>
                </c:pt>
              </c:numCache>
            </c:numRef>
          </c:val>
          <c:extLst>
            <c:ext xmlns:c16="http://schemas.microsoft.com/office/drawing/2014/chart" uri="{C3380CC4-5D6E-409C-BE32-E72D297353CC}">
              <c16:uniqueId val="{00000000-9A35-4918-8AF4-F1D98193D9AA}"/>
            </c:ext>
          </c:extLst>
        </c:ser>
        <c:dLbls>
          <c:showLegendKey val="0"/>
          <c:showVal val="0"/>
          <c:showCatName val="0"/>
          <c:showSerName val="0"/>
          <c:showPercent val="0"/>
          <c:showBubbleSize val="0"/>
        </c:dLbls>
        <c:gapWidth val="182"/>
        <c:axId val="116882048"/>
        <c:axId val="116900224"/>
      </c:barChart>
      <c:catAx>
        <c:axId val="116882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nl-NL"/>
          </a:p>
        </c:txPr>
        <c:crossAx val="116900224"/>
        <c:crosses val="autoZero"/>
        <c:auto val="1"/>
        <c:lblAlgn val="ctr"/>
        <c:lblOffset val="100"/>
        <c:noMultiLvlLbl val="0"/>
      </c:catAx>
      <c:valAx>
        <c:axId val="1169002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16882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wat heeft u</a:t>
            </a:r>
            <a:r>
              <a:rPr lang="nl-NL" baseline="0"/>
              <a:t> veranderd?</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bar"/>
        <c:grouping val="clustered"/>
        <c:varyColors val="0"/>
        <c:ser>
          <c:idx val="0"/>
          <c:order val="0"/>
          <c:tx>
            <c:strRef>
              <c:f>Blad3!$B$1</c:f>
              <c:strCache>
                <c:ptCount val="1"/>
                <c:pt idx="0">
                  <c:v>percentage</c:v>
                </c:pt>
              </c:strCache>
            </c:strRef>
          </c:tx>
          <c:spPr>
            <a:solidFill>
              <a:schemeClr val="accent1"/>
            </a:solidFill>
            <a:ln>
              <a:noFill/>
            </a:ln>
            <a:effectLst/>
          </c:spPr>
          <c:invertIfNegative val="0"/>
          <c:cat>
            <c:strRef>
              <c:f>Blad3!$A$2:$A$6</c:f>
              <c:strCache>
                <c:ptCount val="5"/>
                <c:pt idx="0">
                  <c:v>Samenhang met andere vakken</c:v>
                </c:pt>
                <c:pt idx="1">
                  <c:v>Anders, namelijk:</c:v>
                </c:pt>
                <c:pt idx="2">
                  <c:v>ICT</c:v>
                </c:pt>
                <c:pt idx="3">
                  <c:v>Practica</c:v>
                </c:pt>
                <c:pt idx="4">
                  <c:v>Rol van contexten</c:v>
                </c:pt>
              </c:strCache>
            </c:strRef>
          </c:cat>
          <c:val>
            <c:numRef>
              <c:f>Blad3!$B$2:$B$6</c:f>
              <c:numCache>
                <c:formatCode>0%</c:formatCode>
                <c:ptCount val="5"/>
                <c:pt idx="0">
                  <c:v>0.16669999999999999</c:v>
                </c:pt>
                <c:pt idx="1">
                  <c:v>0.29170000000000001</c:v>
                </c:pt>
                <c:pt idx="2">
                  <c:v>0.375</c:v>
                </c:pt>
                <c:pt idx="3">
                  <c:v>0.5</c:v>
                </c:pt>
                <c:pt idx="4">
                  <c:v>0.66669999999999996</c:v>
                </c:pt>
              </c:numCache>
            </c:numRef>
          </c:val>
          <c:extLst>
            <c:ext xmlns:c16="http://schemas.microsoft.com/office/drawing/2014/chart" uri="{C3380CC4-5D6E-409C-BE32-E72D297353CC}">
              <c16:uniqueId val="{00000000-CDC9-418E-B1C5-32C9FEB6E416}"/>
            </c:ext>
          </c:extLst>
        </c:ser>
        <c:dLbls>
          <c:showLegendKey val="0"/>
          <c:showVal val="0"/>
          <c:showCatName val="0"/>
          <c:showSerName val="0"/>
          <c:showPercent val="0"/>
          <c:showBubbleSize val="0"/>
        </c:dLbls>
        <c:gapWidth val="182"/>
        <c:axId val="102231424"/>
        <c:axId val="102278272"/>
      </c:barChart>
      <c:catAx>
        <c:axId val="102231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nl-NL"/>
          </a:p>
        </c:txPr>
        <c:crossAx val="102278272"/>
        <c:crosses val="autoZero"/>
        <c:auto val="1"/>
        <c:lblAlgn val="ctr"/>
        <c:lblOffset val="100"/>
        <c:noMultiLvlLbl val="0"/>
      </c:catAx>
      <c:valAx>
        <c:axId val="1022782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02231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aansluiting</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bar"/>
        <c:grouping val="stacked"/>
        <c:varyColors val="0"/>
        <c:ser>
          <c:idx val="0"/>
          <c:order val="0"/>
          <c:tx>
            <c:strRef>
              <c:f>Blad4!$B$1</c:f>
              <c:strCache>
                <c:ptCount val="1"/>
                <c:pt idx="0">
                  <c:v>helemaal oneens</c:v>
                </c:pt>
              </c:strCache>
            </c:strRef>
          </c:tx>
          <c:spPr>
            <a:solidFill>
              <a:schemeClr val="accent1"/>
            </a:solidFill>
            <a:ln>
              <a:noFill/>
            </a:ln>
            <a:effectLst/>
          </c:spPr>
          <c:invertIfNegative val="0"/>
          <c:cat>
            <c:strRef>
              <c:f>Blad4!$A$2:$A$5</c:f>
              <c:strCache>
                <c:ptCount val="4"/>
                <c:pt idx="0">
                  <c:v>Het nieuwe programma vraagt een flinke verandering in mijn manier van lesgeven</c:v>
                </c:pt>
                <c:pt idx="1">
                  <c:v>Het nieuwe examenprogramma en de syllabus bevatten weinig veranderingen t.o.v. de oude situatie.</c:v>
                </c:pt>
                <c:pt idx="2">
                  <c:v>Ik maak in het nieuwe programma volop gebruik van practica en po's uit het oude</c:v>
                </c:pt>
                <c:pt idx="3">
                  <c:v>De manier waarop ik voorheen lesgaf sluit prima aan op het nieuwe programma</c:v>
                </c:pt>
              </c:strCache>
            </c:strRef>
          </c:cat>
          <c:val>
            <c:numRef>
              <c:f>Blad4!$B$2:$B$5</c:f>
              <c:numCache>
                <c:formatCode>0%</c:formatCode>
                <c:ptCount val="4"/>
                <c:pt idx="0">
                  <c:v>0.28000000000000003</c:v>
                </c:pt>
                <c:pt idx="1">
                  <c:v>0.22</c:v>
                </c:pt>
                <c:pt idx="2">
                  <c:v>0.1</c:v>
                </c:pt>
                <c:pt idx="3">
                  <c:v>0.02</c:v>
                </c:pt>
              </c:numCache>
            </c:numRef>
          </c:val>
          <c:extLst>
            <c:ext xmlns:c16="http://schemas.microsoft.com/office/drawing/2014/chart" uri="{C3380CC4-5D6E-409C-BE32-E72D297353CC}">
              <c16:uniqueId val="{00000000-9D7D-400C-AE86-D0915E91C580}"/>
            </c:ext>
          </c:extLst>
        </c:ser>
        <c:ser>
          <c:idx val="1"/>
          <c:order val="1"/>
          <c:tx>
            <c:strRef>
              <c:f>Blad4!$C$1</c:f>
              <c:strCache>
                <c:ptCount val="1"/>
                <c:pt idx="0">
                  <c:v>enigszins oneens</c:v>
                </c:pt>
              </c:strCache>
            </c:strRef>
          </c:tx>
          <c:spPr>
            <a:solidFill>
              <a:schemeClr val="accent2"/>
            </a:solidFill>
            <a:ln>
              <a:noFill/>
            </a:ln>
            <a:effectLst/>
          </c:spPr>
          <c:invertIfNegative val="0"/>
          <c:cat>
            <c:strRef>
              <c:f>Blad4!$A$2:$A$5</c:f>
              <c:strCache>
                <c:ptCount val="4"/>
                <c:pt idx="0">
                  <c:v>Het nieuwe programma vraagt een flinke verandering in mijn manier van lesgeven</c:v>
                </c:pt>
                <c:pt idx="1">
                  <c:v>Het nieuwe examenprogramma en de syllabus bevatten weinig veranderingen t.o.v. de oude situatie.</c:v>
                </c:pt>
                <c:pt idx="2">
                  <c:v>Ik maak in het nieuwe programma volop gebruik van practica en po's uit het oude</c:v>
                </c:pt>
                <c:pt idx="3">
                  <c:v>De manier waarop ik voorheen lesgaf sluit prima aan op het nieuwe programma</c:v>
                </c:pt>
              </c:strCache>
            </c:strRef>
          </c:cat>
          <c:val>
            <c:numRef>
              <c:f>Blad4!$C$2:$C$5</c:f>
              <c:numCache>
                <c:formatCode>0%</c:formatCode>
                <c:ptCount val="4"/>
                <c:pt idx="0">
                  <c:v>0.46</c:v>
                </c:pt>
                <c:pt idx="1">
                  <c:v>0.55000000000000004</c:v>
                </c:pt>
                <c:pt idx="2">
                  <c:v>0.12</c:v>
                </c:pt>
                <c:pt idx="3">
                  <c:v>0.21</c:v>
                </c:pt>
              </c:numCache>
            </c:numRef>
          </c:val>
          <c:extLst>
            <c:ext xmlns:c16="http://schemas.microsoft.com/office/drawing/2014/chart" uri="{C3380CC4-5D6E-409C-BE32-E72D297353CC}">
              <c16:uniqueId val="{00000001-9D7D-400C-AE86-D0915E91C580}"/>
            </c:ext>
          </c:extLst>
        </c:ser>
        <c:ser>
          <c:idx val="2"/>
          <c:order val="2"/>
          <c:tx>
            <c:strRef>
              <c:f>Blad4!$D$1</c:f>
              <c:strCache>
                <c:ptCount val="1"/>
                <c:pt idx="0">
                  <c:v>enigszins eens</c:v>
                </c:pt>
              </c:strCache>
            </c:strRef>
          </c:tx>
          <c:spPr>
            <a:solidFill>
              <a:schemeClr val="accent3"/>
            </a:solidFill>
            <a:ln>
              <a:noFill/>
            </a:ln>
            <a:effectLst/>
          </c:spPr>
          <c:invertIfNegative val="0"/>
          <c:cat>
            <c:strRef>
              <c:f>Blad4!$A$2:$A$5</c:f>
              <c:strCache>
                <c:ptCount val="4"/>
                <c:pt idx="0">
                  <c:v>Het nieuwe programma vraagt een flinke verandering in mijn manier van lesgeven</c:v>
                </c:pt>
                <c:pt idx="1">
                  <c:v>Het nieuwe examenprogramma en de syllabus bevatten weinig veranderingen t.o.v. de oude situatie.</c:v>
                </c:pt>
                <c:pt idx="2">
                  <c:v>Ik maak in het nieuwe programma volop gebruik van practica en po's uit het oude</c:v>
                </c:pt>
                <c:pt idx="3">
                  <c:v>De manier waarop ik voorheen lesgaf sluit prima aan op het nieuwe programma</c:v>
                </c:pt>
              </c:strCache>
            </c:strRef>
          </c:cat>
          <c:val>
            <c:numRef>
              <c:f>Blad4!$D$2:$D$5</c:f>
              <c:numCache>
                <c:formatCode>0%</c:formatCode>
                <c:ptCount val="4"/>
                <c:pt idx="0">
                  <c:v>0.17</c:v>
                </c:pt>
                <c:pt idx="1">
                  <c:v>0.2</c:v>
                </c:pt>
                <c:pt idx="2">
                  <c:v>0.51</c:v>
                </c:pt>
                <c:pt idx="3">
                  <c:v>0.48</c:v>
                </c:pt>
              </c:numCache>
            </c:numRef>
          </c:val>
          <c:extLst>
            <c:ext xmlns:c16="http://schemas.microsoft.com/office/drawing/2014/chart" uri="{C3380CC4-5D6E-409C-BE32-E72D297353CC}">
              <c16:uniqueId val="{00000002-9D7D-400C-AE86-D0915E91C580}"/>
            </c:ext>
          </c:extLst>
        </c:ser>
        <c:ser>
          <c:idx val="3"/>
          <c:order val="3"/>
          <c:tx>
            <c:strRef>
              <c:f>Blad4!$E$1</c:f>
              <c:strCache>
                <c:ptCount val="1"/>
                <c:pt idx="0">
                  <c:v>helemaal eens</c:v>
                </c:pt>
              </c:strCache>
            </c:strRef>
          </c:tx>
          <c:spPr>
            <a:solidFill>
              <a:schemeClr val="accent4"/>
            </a:solidFill>
            <a:ln>
              <a:noFill/>
            </a:ln>
            <a:effectLst/>
          </c:spPr>
          <c:invertIfNegative val="0"/>
          <c:cat>
            <c:strRef>
              <c:f>Blad4!$A$2:$A$5</c:f>
              <c:strCache>
                <c:ptCount val="4"/>
                <c:pt idx="0">
                  <c:v>Het nieuwe programma vraagt een flinke verandering in mijn manier van lesgeven</c:v>
                </c:pt>
                <c:pt idx="1">
                  <c:v>Het nieuwe examenprogramma en de syllabus bevatten weinig veranderingen t.o.v. de oude situatie.</c:v>
                </c:pt>
                <c:pt idx="2">
                  <c:v>Ik maak in het nieuwe programma volop gebruik van practica en po's uit het oude</c:v>
                </c:pt>
                <c:pt idx="3">
                  <c:v>De manier waarop ik voorheen lesgaf sluit prima aan op het nieuwe programma</c:v>
                </c:pt>
              </c:strCache>
            </c:strRef>
          </c:cat>
          <c:val>
            <c:numRef>
              <c:f>Blad4!$E$2:$E$5</c:f>
              <c:numCache>
                <c:formatCode>0%</c:formatCode>
                <c:ptCount val="4"/>
                <c:pt idx="0">
                  <c:v>7.0000000000000007E-2</c:v>
                </c:pt>
                <c:pt idx="1">
                  <c:v>0.02</c:v>
                </c:pt>
                <c:pt idx="2">
                  <c:v>0.26</c:v>
                </c:pt>
                <c:pt idx="3">
                  <c:v>0.26</c:v>
                </c:pt>
              </c:numCache>
            </c:numRef>
          </c:val>
          <c:extLst>
            <c:ext xmlns:c16="http://schemas.microsoft.com/office/drawing/2014/chart" uri="{C3380CC4-5D6E-409C-BE32-E72D297353CC}">
              <c16:uniqueId val="{00000003-9D7D-400C-AE86-D0915E91C580}"/>
            </c:ext>
          </c:extLst>
        </c:ser>
        <c:ser>
          <c:idx val="4"/>
          <c:order val="4"/>
          <c:tx>
            <c:strRef>
              <c:f>Blad4!$F$1</c:f>
              <c:strCache>
                <c:ptCount val="1"/>
                <c:pt idx="0">
                  <c:v>weet niet/n.v.t.</c:v>
                </c:pt>
              </c:strCache>
            </c:strRef>
          </c:tx>
          <c:spPr>
            <a:solidFill>
              <a:schemeClr val="accent5"/>
            </a:solidFill>
            <a:ln>
              <a:noFill/>
            </a:ln>
            <a:effectLst/>
          </c:spPr>
          <c:invertIfNegative val="0"/>
          <c:cat>
            <c:strRef>
              <c:f>Blad4!$A$2:$A$5</c:f>
              <c:strCache>
                <c:ptCount val="4"/>
                <c:pt idx="0">
                  <c:v>Het nieuwe programma vraagt een flinke verandering in mijn manier van lesgeven</c:v>
                </c:pt>
                <c:pt idx="1">
                  <c:v>Het nieuwe examenprogramma en de syllabus bevatten weinig veranderingen t.o.v. de oude situatie.</c:v>
                </c:pt>
                <c:pt idx="2">
                  <c:v>Ik maak in het nieuwe programma volop gebruik van practica en po's uit het oude</c:v>
                </c:pt>
                <c:pt idx="3">
                  <c:v>De manier waarop ik voorheen lesgaf sluit prima aan op het nieuwe programma</c:v>
                </c:pt>
              </c:strCache>
            </c:strRef>
          </c:cat>
          <c:val>
            <c:numRef>
              <c:f>Blad4!$F$2:$F$5</c:f>
              <c:numCache>
                <c:formatCode>0%</c:formatCode>
                <c:ptCount val="4"/>
                <c:pt idx="0">
                  <c:v>0.02</c:v>
                </c:pt>
                <c:pt idx="1">
                  <c:v>0.01</c:v>
                </c:pt>
                <c:pt idx="2">
                  <c:v>0.01</c:v>
                </c:pt>
                <c:pt idx="3">
                  <c:v>0.02</c:v>
                </c:pt>
              </c:numCache>
            </c:numRef>
          </c:val>
          <c:extLst>
            <c:ext xmlns:c16="http://schemas.microsoft.com/office/drawing/2014/chart" uri="{C3380CC4-5D6E-409C-BE32-E72D297353CC}">
              <c16:uniqueId val="{00000004-9D7D-400C-AE86-D0915E91C580}"/>
            </c:ext>
          </c:extLst>
        </c:ser>
        <c:dLbls>
          <c:showLegendKey val="0"/>
          <c:showVal val="0"/>
          <c:showCatName val="0"/>
          <c:showSerName val="0"/>
          <c:showPercent val="0"/>
          <c:showBubbleSize val="0"/>
        </c:dLbls>
        <c:gapWidth val="150"/>
        <c:overlap val="100"/>
        <c:axId val="102295808"/>
        <c:axId val="102305792"/>
      </c:barChart>
      <c:catAx>
        <c:axId val="1022958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nl-NL"/>
          </a:p>
        </c:txPr>
        <c:crossAx val="102305792"/>
        <c:crosses val="autoZero"/>
        <c:auto val="1"/>
        <c:lblAlgn val="ctr"/>
        <c:lblOffset val="100"/>
        <c:noMultiLvlLbl val="0"/>
      </c:catAx>
      <c:valAx>
        <c:axId val="1023057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022958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endParaRPr lang="nl-NL"/>
          </a:p>
        </p:txBody>
      </p:sp>
      <p:sp>
        <p:nvSpPr>
          <p:cNvPr id="4" name="Tijdelijke aanduiding voor voettekst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2EBBE176-9DA5-409A-A5D4-706E35E8256F}" type="slidenum">
              <a:rPr lang="nl-NL" smtClean="0"/>
              <a:t>‹nr.›</a:t>
            </a:fld>
            <a:endParaRPr lang="nl-NL"/>
          </a:p>
        </p:txBody>
      </p:sp>
    </p:spTree>
    <p:extLst>
      <p:ext uri="{BB962C8B-B14F-4D97-AF65-F5344CB8AC3E}">
        <p14:creationId xmlns:p14="http://schemas.microsoft.com/office/powerpoint/2010/main" val="85202692"/>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3076363" cy="513508"/>
          </a:xfrm>
          <a:prstGeom prst="rect">
            <a:avLst/>
          </a:prstGeom>
        </p:spPr>
        <p:txBody>
          <a:bodyPr vert="horz" lIns="94906" tIns="47453" rIns="94906" bIns="47453" rtlCol="0"/>
          <a:lstStyle>
            <a:lvl1pPr algn="l">
              <a:defRPr sz="1200"/>
            </a:lvl1pPr>
          </a:lstStyle>
          <a:p>
            <a:endParaRPr lang="nl-NL"/>
          </a:p>
        </p:txBody>
      </p:sp>
      <p:sp>
        <p:nvSpPr>
          <p:cNvPr id="3" name="Tijdelijke aanduiding voor datum 2"/>
          <p:cNvSpPr>
            <a:spLocks noGrp="1"/>
          </p:cNvSpPr>
          <p:nvPr>
            <p:ph type="dt" idx="1"/>
          </p:nvPr>
        </p:nvSpPr>
        <p:spPr>
          <a:xfrm>
            <a:off x="4021295" y="0"/>
            <a:ext cx="3076363" cy="513508"/>
          </a:xfrm>
          <a:prstGeom prst="rect">
            <a:avLst/>
          </a:prstGeom>
        </p:spPr>
        <p:txBody>
          <a:bodyPr vert="horz" lIns="94906" tIns="47453" rIns="94906" bIns="47453" rtlCol="0"/>
          <a:lstStyle>
            <a:lvl1pPr algn="r">
              <a:defRPr sz="1200"/>
            </a:lvl1pPr>
          </a:lstStyle>
          <a:p>
            <a:endParaRPr lang="nl-NL"/>
          </a:p>
        </p:txBody>
      </p:sp>
      <p:sp>
        <p:nvSpPr>
          <p:cNvPr id="4" name="Tijdelijke aanduiding voor dia-afbeelding 3"/>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4906" tIns="47453" rIns="94906" bIns="47453" rtlCol="0" anchor="ctr"/>
          <a:lstStyle/>
          <a:p>
            <a:endParaRPr lang="nl-NL"/>
          </a:p>
        </p:txBody>
      </p:sp>
      <p:sp>
        <p:nvSpPr>
          <p:cNvPr id="5" name="Tijdelijke aanduiding voor notities 4"/>
          <p:cNvSpPr>
            <a:spLocks noGrp="1"/>
          </p:cNvSpPr>
          <p:nvPr>
            <p:ph type="body" sz="quarter" idx="3"/>
          </p:nvPr>
        </p:nvSpPr>
        <p:spPr>
          <a:xfrm>
            <a:off x="709930" y="4925407"/>
            <a:ext cx="5679440" cy="4029879"/>
          </a:xfrm>
          <a:prstGeom prst="rect">
            <a:avLst/>
          </a:prstGeom>
        </p:spPr>
        <p:txBody>
          <a:bodyPr vert="horz" lIns="94906" tIns="47453" rIns="94906" bIns="47453"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9721107"/>
            <a:ext cx="3076363" cy="513507"/>
          </a:xfrm>
          <a:prstGeom prst="rect">
            <a:avLst/>
          </a:prstGeom>
        </p:spPr>
        <p:txBody>
          <a:bodyPr vert="horz" lIns="94906" tIns="47453" rIns="94906" bIns="47453"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4021295" y="9721107"/>
            <a:ext cx="3076363" cy="513507"/>
          </a:xfrm>
          <a:prstGeom prst="rect">
            <a:avLst/>
          </a:prstGeom>
        </p:spPr>
        <p:txBody>
          <a:bodyPr vert="horz" lIns="94906" tIns="47453" rIns="94906" bIns="47453" rtlCol="0" anchor="b"/>
          <a:lstStyle>
            <a:lvl1pPr algn="r">
              <a:defRPr sz="1200"/>
            </a:lvl1pPr>
          </a:lstStyle>
          <a:p>
            <a:fld id="{3B5E45CF-109B-0D44-B918-A62405AA450E}" type="slidenum">
              <a:rPr lang="nl-NL" smtClean="0"/>
              <a:t>‹nr.›</a:t>
            </a:fld>
            <a:endParaRPr lang="nl-NL"/>
          </a:p>
        </p:txBody>
      </p:sp>
    </p:spTree>
    <p:extLst>
      <p:ext uri="{BB962C8B-B14F-4D97-AF65-F5344CB8AC3E}">
        <p14:creationId xmlns:p14="http://schemas.microsoft.com/office/powerpoint/2010/main" val="1260752603"/>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B5E45CF-109B-0D44-B918-A62405AA450E}" type="slidenum">
              <a:rPr lang="nl-NL" smtClean="0"/>
              <a:t>1</a:t>
            </a:fld>
            <a:endParaRPr lang="nl-NL"/>
          </a:p>
        </p:txBody>
      </p:sp>
      <p:sp>
        <p:nvSpPr>
          <p:cNvPr id="5" name="Tijdelijke aanduiding voor datum 4"/>
          <p:cNvSpPr>
            <a:spLocks noGrp="1"/>
          </p:cNvSpPr>
          <p:nvPr>
            <p:ph type="dt" idx="11"/>
          </p:nvPr>
        </p:nvSpPr>
        <p:spPr/>
        <p:txBody>
          <a:bodyPr/>
          <a:lstStyle/>
          <a:p>
            <a:endParaRPr lang="nl-NL"/>
          </a:p>
        </p:txBody>
      </p:sp>
      <p:sp>
        <p:nvSpPr>
          <p:cNvPr id="6" name="Tijdelijke aanduiding voor koptekst 5"/>
          <p:cNvSpPr>
            <a:spLocks noGrp="1"/>
          </p:cNvSpPr>
          <p:nvPr>
            <p:ph type="hdr" sz="quarter" idx="12"/>
          </p:nvPr>
        </p:nvSpPr>
        <p:spPr/>
        <p:txBody>
          <a:bodyPr/>
          <a:lstStyle/>
          <a:p>
            <a:endParaRPr lang="nl-NL"/>
          </a:p>
        </p:txBody>
      </p:sp>
    </p:spTree>
    <p:extLst>
      <p:ext uri="{BB962C8B-B14F-4D97-AF65-F5344CB8AC3E}">
        <p14:creationId xmlns:p14="http://schemas.microsoft.com/office/powerpoint/2010/main" val="4228018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B5E45CF-109B-0D44-B918-A62405AA450E}" type="slidenum">
              <a:rPr lang="nl-NL" smtClean="0"/>
              <a:t>10</a:t>
            </a:fld>
            <a:endParaRPr lang="nl-NL"/>
          </a:p>
        </p:txBody>
      </p:sp>
      <p:sp>
        <p:nvSpPr>
          <p:cNvPr id="5" name="Tijdelijke aanduiding voor datum 4"/>
          <p:cNvSpPr>
            <a:spLocks noGrp="1"/>
          </p:cNvSpPr>
          <p:nvPr>
            <p:ph type="dt" idx="11"/>
          </p:nvPr>
        </p:nvSpPr>
        <p:spPr/>
        <p:txBody>
          <a:bodyPr/>
          <a:lstStyle/>
          <a:p>
            <a:endParaRPr lang="nl-NL"/>
          </a:p>
        </p:txBody>
      </p:sp>
      <p:sp>
        <p:nvSpPr>
          <p:cNvPr id="6" name="Tijdelijke aanduiding voor koptekst 5"/>
          <p:cNvSpPr>
            <a:spLocks noGrp="1"/>
          </p:cNvSpPr>
          <p:nvPr>
            <p:ph type="hdr" sz="quarter" idx="12"/>
          </p:nvPr>
        </p:nvSpPr>
        <p:spPr/>
        <p:txBody>
          <a:bodyPr/>
          <a:lstStyle/>
          <a:p>
            <a:endParaRPr lang="nl-NL"/>
          </a:p>
        </p:txBody>
      </p:sp>
    </p:spTree>
    <p:extLst>
      <p:ext uri="{BB962C8B-B14F-4D97-AF65-F5344CB8AC3E}">
        <p14:creationId xmlns:p14="http://schemas.microsoft.com/office/powerpoint/2010/main" val="3558710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B5E45CF-109B-0D44-B918-A62405AA450E}" type="slidenum">
              <a:rPr lang="nl-NL" smtClean="0"/>
              <a:t>11</a:t>
            </a:fld>
            <a:endParaRPr lang="nl-NL"/>
          </a:p>
        </p:txBody>
      </p:sp>
      <p:sp>
        <p:nvSpPr>
          <p:cNvPr id="5" name="Tijdelijke aanduiding voor datum 4"/>
          <p:cNvSpPr>
            <a:spLocks noGrp="1"/>
          </p:cNvSpPr>
          <p:nvPr>
            <p:ph type="dt" idx="11"/>
          </p:nvPr>
        </p:nvSpPr>
        <p:spPr/>
        <p:txBody>
          <a:bodyPr/>
          <a:lstStyle/>
          <a:p>
            <a:endParaRPr lang="nl-NL"/>
          </a:p>
        </p:txBody>
      </p:sp>
      <p:sp>
        <p:nvSpPr>
          <p:cNvPr id="6" name="Tijdelijke aanduiding voor koptekst 5"/>
          <p:cNvSpPr>
            <a:spLocks noGrp="1"/>
          </p:cNvSpPr>
          <p:nvPr>
            <p:ph type="hdr" sz="quarter" idx="12"/>
          </p:nvPr>
        </p:nvSpPr>
        <p:spPr/>
        <p:txBody>
          <a:bodyPr/>
          <a:lstStyle/>
          <a:p>
            <a:endParaRPr lang="nl-NL"/>
          </a:p>
        </p:txBody>
      </p:sp>
    </p:spTree>
    <p:extLst>
      <p:ext uri="{BB962C8B-B14F-4D97-AF65-F5344CB8AC3E}">
        <p14:creationId xmlns:p14="http://schemas.microsoft.com/office/powerpoint/2010/main" val="712378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B5E45CF-109B-0D44-B918-A62405AA450E}" type="slidenum">
              <a:rPr lang="nl-NL" smtClean="0"/>
              <a:t>12</a:t>
            </a:fld>
            <a:endParaRPr lang="nl-NL"/>
          </a:p>
        </p:txBody>
      </p:sp>
      <p:sp>
        <p:nvSpPr>
          <p:cNvPr id="5" name="Tijdelijke aanduiding voor datum 4"/>
          <p:cNvSpPr>
            <a:spLocks noGrp="1"/>
          </p:cNvSpPr>
          <p:nvPr>
            <p:ph type="dt" idx="11"/>
          </p:nvPr>
        </p:nvSpPr>
        <p:spPr/>
        <p:txBody>
          <a:bodyPr/>
          <a:lstStyle/>
          <a:p>
            <a:endParaRPr lang="nl-NL"/>
          </a:p>
        </p:txBody>
      </p:sp>
      <p:sp>
        <p:nvSpPr>
          <p:cNvPr id="6" name="Tijdelijke aanduiding voor koptekst 5"/>
          <p:cNvSpPr>
            <a:spLocks noGrp="1"/>
          </p:cNvSpPr>
          <p:nvPr>
            <p:ph type="hdr" sz="quarter" idx="12"/>
          </p:nvPr>
        </p:nvSpPr>
        <p:spPr/>
        <p:txBody>
          <a:bodyPr/>
          <a:lstStyle/>
          <a:p>
            <a:endParaRPr lang="nl-NL"/>
          </a:p>
        </p:txBody>
      </p:sp>
    </p:spTree>
    <p:extLst>
      <p:ext uri="{BB962C8B-B14F-4D97-AF65-F5344CB8AC3E}">
        <p14:creationId xmlns:p14="http://schemas.microsoft.com/office/powerpoint/2010/main" val="2153996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B5E45CF-109B-0D44-B918-A62405AA450E}" type="slidenum">
              <a:rPr lang="nl-NL" smtClean="0"/>
              <a:t>13</a:t>
            </a:fld>
            <a:endParaRPr lang="nl-NL"/>
          </a:p>
        </p:txBody>
      </p:sp>
      <p:sp>
        <p:nvSpPr>
          <p:cNvPr id="5" name="Tijdelijke aanduiding voor datum 4"/>
          <p:cNvSpPr>
            <a:spLocks noGrp="1"/>
          </p:cNvSpPr>
          <p:nvPr>
            <p:ph type="dt" idx="11"/>
          </p:nvPr>
        </p:nvSpPr>
        <p:spPr/>
        <p:txBody>
          <a:bodyPr/>
          <a:lstStyle/>
          <a:p>
            <a:endParaRPr lang="nl-NL"/>
          </a:p>
        </p:txBody>
      </p:sp>
      <p:sp>
        <p:nvSpPr>
          <p:cNvPr id="6" name="Tijdelijke aanduiding voor koptekst 5"/>
          <p:cNvSpPr>
            <a:spLocks noGrp="1"/>
          </p:cNvSpPr>
          <p:nvPr>
            <p:ph type="hdr" sz="quarter" idx="12"/>
          </p:nvPr>
        </p:nvSpPr>
        <p:spPr/>
        <p:txBody>
          <a:bodyPr/>
          <a:lstStyle/>
          <a:p>
            <a:endParaRPr lang="nl-NL"/>
          </a:p>
        </p:txBody>
      </p:sp>
    </p:spTree>
    <p:extLst>
      <p:ext uri="{BB962C8B-B14F-4D97-AF65-F5344CB8AC3E}">
        <p14:creationId xmlns:p14="http://schemas.microsoft.com/office/powerpoint/2010/main" val="361832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B5E45CF-109B-0D44-B918-A62405AA450E}" type="slidenum">
              <a:rPr lang="nl-NL" smtClean="0"/>
              <a:t>14</a:t>
            </a:fld>
            <a:endParaRPr lang="nl-NL"/>
          </a:p>
        </p:txBody>
      </p:sp>
      <p:sp>
        <p:nvSpPr>
          <p:cNvPr id="5" name="Tijdelijke aanduiding voor datum 4"/>
          <p:cNvSpPr>
            <a:spLocks noGrp="1"/>
          </p:cNvSpPr>
          <p:nvPr>
            <p:ph type="dt" idx="11"/>
          </p:nvPr>
        </p:nvSpPr>
        <p:spPr/>
        <p:txBody>
          <a:bodyPr/>
          <a:lstStyle/>
          <a:p>
            <a:endParaRPr lang="nl-NL"/>
          </a:p>
        </p:txBody>
      </p:sp>
      <p:sp>
        <p:nvSpPr>
          <p:cNvPr id="6" name="Tijdelijke aanduiding voor koptekst 5"/>
          <p:cNvSpPr>
            <a:spLocks noGrp="1"/>
          </p:cNvSpPr>
          <p:nvPr>
            <p:ph type="hdr" sz="quarter" idx="12"/>
          </p:nvPr>
        </p:nvSpPr>
        <p:spPr/>
        <p:txBody>
          <a:bodyPr/>
          <a:lstStyle/>
          <a:p>
            <a:endParaRPr lang="nl-NL"/>
          </a:p>
        </p:txBody>
      </p:sp>
    </p:spTree>
    <p:extLst>
      <p:ext uri="{BB962C8B-B14F-4D97-AF65-F5344CB8AC3E}">
        <p14:creationId xmlns:p14="http://schemas.microsoft.com/office/powerpoint/2010/main" val="3849656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B5E45CF-109B-0D44-B918-A62405AA450E}" type="slidenum">
              <a:rPr lang="nl-NL" smtClean="0"/>
              <a:t>15</a:t>
            </a:fld>
            <a:endParaRPr lang="nl-NL"/>
          </a:p>
        </p:txBody>
      </p:sp>
      <p:sp>
        <p:nvSpPr>
          <p:cNvPr id="5" name="Tijdelijke aanduiding voor datum 4"/>
          <p:cNvSpPr>
            <a:spLocks noGrp="1"/>
          </p:cNvSpPr>
          <p:nvPr>
            <p:ph type="dt" idx="11"/>
          </p:nvPr>
        </p:nvSpPr>
        <p:spPr/>
        <p:txBody>
          <a:bodyPr/>
          <a:lstStyle/>
          <a:p>
            <a:endParaRPr lang="nl-NL"/>
          </a:p>
        </p:txBody>
      </p:sp>
      <p:sp>
        <p:nvSpPr>
          <p:cNvPr id="6" name="Tijdelijke aanduiding voor koptekst 5"/>
          <p:cNvSpPr>
            <a:spLocks noGrp="1"/>
          </p:cNvSpPr>
          <p:nvPr>
            <p:ph type="hdr" sz="quarter" idx="12"/>
          </p:nvPr>
        </p:nvSpPr>
        <p:spPr/>
        <p:txBody>
          <a:bodyPr/>
          <a:lstStyle/>
          <a:p>
            <a:endParaRPr lang="nl-NL"/>
          </a:p>
        </p:txBody>
      </p:sp>
    </p:spTree>
    <p:extLst>
      <p:ext uri="{BB962C8B-B14F-4D97-AF65-F5344CB8AC3E}">
        <p14:creationId xmlns:p14="http://schemas.microsoft.com/office/powerpoint/2010/main" val="4197807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B5E45CF-109B-0D44-B918-A62405AA450E}" type="slidenum">
              <a:rPr lang="nl-NL" smtClean="0"/>
              <a:t>16</a:t>
            </a:fld>
            <a:endParaRPr lang="nl-NL"/>
          </a:p>
        </p:txBody>
      </p:sp>
      <p:sp>
        <p:nvSpPr>
          <p:cNvPr id="5" name="Tijdelijke aanduiding voor datum 4"/>
          <p:cNvSpPr>
            <a:spLocks noGrp="1"/>
          </p:cNvSpPr>
          <p:nvPr>
            <p:ph type="dt" idx="11"/>
          </p:nvPr>
        </p:nvSpPr>
        <p:spPr/>
        <p:txBody>
          <a:bodyPr/>
          <a:lstStyle/>
          <a:p>
            <a:endParaRPr lang="nl-NL"/>
          </a:p>
        </p:txBody>
      </p:sp>
      <p:sp>
        <p:nvSpPr>
          <p:cNvPr id="6" name="Tijdelijke aanduiding voor koptekst 5"/>
          <p:cNvSpPr>
            <a:spLocks noGrp="1"/>
          </p:cNvSpPr>
          <p:nvPr>
            <p:ph type="hdr" sz="quarter" idx="12"/>
          </p:nvPr>
        </p:nvSpPr>
        <p:spPr/>
        <p:txBody>
          <a:bodyPr/>
          <a:lstStyle/>
          <a:p>
            <a:endParaRPr lang="nl-NL"/>
          </a:p>
        </p:txBody>
      </p:sp>
    </p:spTree>
    <p:extLst>
      <p:ext uri="{BB962C8B-B14F-4D97-AF65-F5344CB8AC3E}">
        <p14:creationId xmlns:p14="http://schemas.microsoft.com/office/powerpoint/2010/main" val="716918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B5E45CF-109B-0D44-B918-A62405AA450E}" type="slidenum">
              <a:rPr lang="nl-NL" smtClean="0"/>
              <a:t>17</a:t>
            </a:fld>
            <a:endParaRPr lang="nl-NL"/>
          </a:p>
        </p:txBody>
      </p:sp>
      <p:sp>
        <p:nvSpPr>
          <p:cNvPr id="5" name="Tijdelijke aanduiding voor datum 4"/>
          <p:cNvSpPr>
            <a:spLocks noGrp="1"/>
          </p:cNvSpPr>
          <p:nvPr>
            <p:ph type="dt" idx="11"/>
          </p:nvPr>
        </p:nvSpPr>
        <p:spPr/>
        <p:txBody>
          <a:bodyPr/>
          <a:lstStyle/>
          <a:p>
            <a:endParaRPr lang="nl-NL"/>
          </a:p>
        </p:txBody>
      </p:sp>
      <p:sp>
        <p:nvSpPr>
          <p:cNvPr id="6" name="Tijdelijke aanduiding voor koptekst 5"/>
          <p:cNvSpPr>
            <a:spLocks noGrp="1"/>
          </p:cNvSpPr>
          <p:nvPr>
            <p:ph type="hdr" sz="quarter" idx="12"/>
          </p:nvPr>
        </p:nvSpPr>
        <p:spPr/>
        <p:txBody>
          <a:bodyPr/>
          <a:lstStyle/>
          <a:p>
            <a:endParaRPr lang="nl-NL"/>
          </a:p>
        </p:txBody>
      </p:sp>
    </p:spTree>
    <p:extLst>
      <p:ext uri="{BB962C8B-B14F-4D97-AF65-F5344CB8AC3E}">
        <p14:creationId xmlns:p14="http://schemas.microsoft.com/office/powerpoint/2010/main" val="3565356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B5E45CF-109B-0D44-B918-A62405AA450E}" type="slidenum">
              <a:rPr lang="nl-NL" smtClean="0"/>
              <a:t>18</a:t>
            </a:fld>
            <a:endParaRPr lang="nl-NL"/>
          </a:p>
        </p:txBody>
      </p:sp>
      <p:sp>
        <p:nvSpPr>
          <p:cNvPr id="5" name="Tijdelijke aanduiding voor datum 4"/>
          <p:cNvSpPr>
            <a:spLocks noGrp="1"/>
          </p:cNvSpPr>
          <p:nvPr>
            <p:ph type="dt" idx="11"/>
          </p:nvPr>
        </p:nvSpPr>
        <p:spPr/>
        <p:txBody>
          <a:bodyPr/>
          <a:lstStyle/>
          <a:p>
            <a:endParaRPr lang="nl-NL"/>
          </a:p>
        </p:txBody>
      </p:sp>
      <p:sp>
        <p:nvSpPr>
          <p:cNvPr id="6" name="Tijdelijke aanduiding voor koptekst 5"/>
          <p:cNvSpPr>
            <a:spLocks noGrp="1"/>
          </p:cNvSpPr>
          <p:nvPr>
            <p:ph type="hdr" sz="quarter" idx="12"/>
          </p:nvPr>
        </p:nvSpPr>
        <p:spPr/>
        <p:txBody>
          <a:bodyPr/>
          <a:lstStyle/>
          <a:p>
            <a:endParaRPr lang="nl-NL"/>
          </a:p>
        </p:txBody>
      </p:sp>
    </p:spTree>
    <p:extLst>
      <p:ext uri="{BB962C8B-B14F-4D97-AF65-F5344CB8AC3E}">
        <p14:creationId xmlns:p14="http://schemas.microsoft.com/office/powerpoint/2010/main" val="3119552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3ADCEE21-305C-0346-912C-79B48E8532D3}" type="slidenum">
              <a:rPr lang="nl-NL" smtClean="0"/>
              <a:t>19</a:t>
            </a:fld>
            <a:endParaRPr lang="nl-NL"/>
          </a:p>
        </p:txBody>
      </p:sp>
      <p:sp>
        <p:nvSpPr>
          <p:cNvPr id="5" name="Tijdelijke aanduiding voor datum 4"/>
          <p:cNvSpPr>
            <a:spLocks noGrp="1"/>
          </p:cNvSpPr>
          <p:nvPr>
            <p:ph type="dt" idx="11"/>
          </p:nvPr>
        </p:nvSpPr>
        <p:spPr/>
        <p:txBody>
          <a:bodyPr/>
          <a:lstStyle/>
          <a:p>
            <a:endParaRPr lang="nl-NL"/>
          </a:p>
        </p:txBody>
      </p:sp>
      <p:sp>
        <p:nvSpPr>
          <p:cNvPr id="6" name="Tijdelijke aanduiding voor koptekst 5"/>
          <p:cNvSpPr>
            <a:spLocks noGrp="1"/>
          </p:cNvSpPr>
          <p:nvPr>
            <p:ph type="hdr" sz="quarter" idx="12"/>
          </p:nvPr>
        </p:nvSpPr>
        <p:spPr/>
        <p:txBody>
          <a:bodyPr/>
          <a:lstStyle/>
          <a:p>
            <a:endParaRPr lang="nl-NL"/>
          </a:p>
        </p:txBody>
      </p:sp>
    </p:spTree>
    <p:extLst>
      <p:ext uri="{BB962C8B-B14F-4D97-AF65-F5344CB8AC3E}">
        <p14:creationId xmlns:p14="http://schemas.microsoft.com/office/powerpoint/2010/main" val="174937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B5E45CF-109B-0D44-B918-A62405AA450E}" type="slidenum">
              <a:rPr lang="nl-NL" smtClean="0"/>
              <a:t>2</a:t>
            </a:fld>
            <a:endParaRPr lang="nl-NL"/>
          </a:p>
        </p:txBody>
      </p:sp>
      <p:sp>
        <p:nvSpPr>
          <p:cNvPr id="5" name="Tijdelijke aanduiding voor datum 4"/>
          <p:cNvSpPr>
            <a:spLocks noGrp="1"/>
          </p:cNvSpPr>
          <p:nvPr>
            <p:ph type="dt" idx="11"/>
          </p:nvPr>
        </p:nvSpPr>
        <p:spPr/>
        <p:txBody>
          <a:bodyPr/>
          <a:lstStyle/>
          <a:p>
            <a:endParaRPr lang="nl-NL"/>
          </a:p>
        </p:txBody>
      </p:sp>
      <p:sp>
        <p:nvSpPr>
          <p:cNvPr id="6" name="Tijdelijke aanduiding voor koptekst 5"/>
          <p:cNvSpPr>
            <a:spLocks noGrp="1"/>
          </p:cNvSpPr>
          <p:nvPr>
            <p:ph type="hdr" sz="quarter" idx="12"/>
          </p:nvPr>
        </p:nvSpPr>
        <p:spPr/>
        <p:txBody>
          <a:bodyPr/>
          <a:lstStyle/>
          <a:p>
            <a:endParaRPr lang="nl-NL"/>
          </a:p>
        </p:txBody>
      </p:sp>
    </p:spTree>
    <p:extLst>
      <p:ext uri="{BB962C8B-B14F-4D97-AF65-F5344CB8AC3E}">
        <p14:creationId xmlns:p14="http://schemas.microsoft.com/office/powerpoint/2010/main" val="622866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B5E45CF-109B-0D44-B918-A62405AA450E}" type="slidenum">
              <a:rPr lang="nl-NL" smtClean="0"/>
              <a:t>20</a:t>
            </a:fld>
            <a:endParaRPr lang="nl-NL"/>
          </a:p>
        </p:txBody>
      </p:sp>
      <p:sp>
        <p:nvSpPr>
          <p:cNvPr id="5" name="Tijdelijke aanduiding voor datum 4"/>
          <p:cNvSpPr>
            <a:spLocks noGrp="1"/>
          </p:cNvSpPr>
          <p:nvPr>
            <p:ph type="dt" idx="11"/>
          </p:nvPr>
        </p:nvSpPr>
        <p:spPr/>
        <p:txBody>
          <a:bodyPr/>
          <a:lstStyle/>
          <a:p>
            <a:endParaRPr lang="nl-NL"/>
          </a:p>
        </p:txBody>
      </p:sp>
      <p:sp>
        <p:nvSpPr>
          <p:cNvPr id="6" name="Tijdelijke aanduiding voor koptekst 5"/>
          <p:cNvSpPr>
            <a:spLocks noGrp="1"/>
          </p:cNvSpPr>
          <p:nvPr>
            <p:ph type="hdr" sz="quarter" idx="12"/>
          </p:nvPr>
        </p:nvSpPr>
        <p:spPr/>
        <p:txBody>
          <a:bodyPr/>
          <a:lstStyle/>
          <a:p>
            <a:endParaRPr lang="nl-NL"/>
          </a:p>
        </p:txBody>
      </p:sp>
    </p:spTree>
    <p:extLst>
      <p:ext uri="{BB962C8B-B14F-4D97-AF65-F5344CB8AC3E}">
        <p14:creationId xmlns:p14="http://schemas.microsoft.com/office/powerpoint/2010/main" val="2343659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B5E45CF-109B-0D44-B918-A62405AA450E}" type="slidenum">
              <a:rPr lang="nl-NL" smtClean="0"/>
              <a:t>21</a:t>
            </a:fld>
            <a:endParaRPr lang="nl-NL"/>
          </a:p>
        </p:txBody>
      </p:sp>
      <p:sp>
        <p:nvSpPr>
          <p:cNvPr id="5" name="Tijdelijke aanduiding voor datum 4"/>
          <p:cNvSpPr>
            <a:spLocks noGrp="1"/>
          </p:cNvSpPr>
          <p:nvPr>
            <p:ph type="dt" idx="11"/>
          </p:nvPr>
        </p:nvSpPr>
        <p:spPr/>
        <p:txBody>
          <a:bodyPr/>
          <a:lstStyle/>
          <a:p>
            <a:endParaRPr lang="nl-NL"/>
          </a:p>
        </p:txBody>
      </p:sp>
      <p:sp>
        <p:nvSpPr>
          <p:cNvPr id="6" name="Tijdelijke aanduiding voor koptekst 5"/>
          <p:cNvSpPr>
            <a:spLocks noGrp="1"/>
          </p:cNvSpPr>
          <p:nvPr>
            <p:ph type="hdr" sz="quarter" idx="12"/>
          </p:nvPr>
        </p:nvSpPr>
        <p:spPr/>
        <p:txBody>
          <a:bodyPr/>
          <a:lstStyle/>
          <a:p>
            <a:endParaRPr lang="nl-NL"/>
          </a:p>
        </p:txBody>
      </p:sp>
    </p:spTree>
    <p:extLst>
      <p:ext uri="{BB962C8B-B14F-4D97-AF65-F5344CB8AC3E}">
        <p14:creationId xmlns:p14="http://schemas.microsoft.com/office/powerpoint/2010/main" val="122558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B5E45CF-109B-0D44-B918-A62405AA450E}" type="slidenum">
              <a:rPr lang="nl-NL" smtClean="0"/>
              <a:t>22</a:t>
            </a:fld>
            <a:endParaRPr lang="nl-NL"/>
          </a:p>
        </p:txBody>
      </p:sp>
      <p:sp>
        <p:nvSpPr>
          <p:cNvPr id="5" name="Tijdelijke aanduiding voor datum 4"/>
          <p:cNvSpPr>
            <a:spLocks noGrp="1"/>
          </p:cNvSpPr>
          <p:nvPr>
            <p:ph type="dt" idx="11"/>
          </p:nvPr>
        </p:nvSpPr>
        <p:spPr/>
        <p:txBody>
          <a:bodyPr/>
          <a:lstStyle/>
          <a:p>
            <a:endParaRPr lang="nl-NL"/>
          </a:p>
        </p:txBody>
      </p:sp>
      <p:sp>
        <p:nvSpPr>
          <p:cNvPr id="6" name="Tijdelijke aanduiding voor koptekst 5"/>
          <p:cNvSpPr>
            <a:spLocks noGrp="1"/>
          </p:cNvSpPr>
          <p:nvPr>
            <p:ph type="hdr" sz="quarter" idx="12"/>
          </p:nvPr>
        </p:nvSpPr>
        <p:spPr/>
        <p:txBody>
          <a:bodyPr/>
          <a:lstStyle/>
          <a:p>
            <a:endParaRPr lang="nl-NL"/>
          </a:p>
        </p:txBody>
      </p:sp>
    </p:spTree>
    <p:extLst>
      <p:ext uri="{BB962C8B-B14F-4D97-AF65-F5344CB8AC3E}">
        <p14:creationId xmlns:p14="http://schemas.microsoft.com/office/powerpoint/2010/main" val="1682115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B5E45CF-109B-0D44-B918-A62405AA450E}" type="slidenum">
              <a:rPr lang="nl-NL" smtClean="0"/>
              <a:t>23</a:t>
            </a:fld>
            <a:endParaRPr lang="nl-NL"/>
          </a:p>
        </p:txBody>
      </p:sp>
      <p:sp>
        <p:nvSpPr>
          <p:cNvPr id="5" name="Tijdelijke aanduiding voor datum 4"/>
          <p:cNvSpPr>
            <a:spLocks noGrp="1"/>
          </p:cNvSpPr>
          <p:nvPr>
            <p:ph type="dt" idx="11"/>
          </p:nvPr>
        </p:nvSpPr>
        <p:spPr/>
        <p:txBody>
          <a:bodyPr/>
          <a:lstStyle/>
          <a:p>
            <a:endParaRPr lang="nl-NL"/>
          </a:p>
        </p:txBody>
      </p:sp>
      <p:sp>
        <p:nvSpPr>
          <p:cNvPr id="6" name="Tijdelijke aanduiding voor koptekst 5"/>
          <p:cNvSpPr>
            <a:spLocks noGrp="1"/>
          </p:cNvSpPr>
          <p:nvPr>
            <p:ph type="hdr" sz="quarter" idx="12"/>
          </p:nvPr>
        </p:nvSpPr>
        <p:spPr/>
        <p:txBody>
          <a:bodyPr/>
          <a:lstStyle/>
          <a:p>
            <a:endParaRPr lang="nl-NL"/>
          </a:p>
        </p:txBody>
      </p:sp>
    </p:spTree>
    <p:extLst>
      <p:ext uri="{BB962C8B-B14F-4D97-AF65-F5344CB8AC3E}">
        <p14:creationId xmlns:p14="http://schemas.microsoft.com/office/powerpoint/2010/main" val="3264527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B5E45CF-109B-0D44-B918-A62405AA450E}" type="slidenum">
              <a:rPr lang="nl-NL" smtClean="0"/>
              <a:t>24</a:t>
            </a:fld>
            <a:endParaRPr lang="nl-NL"/>
          </a:p>
        </p:txBody>
      </p:sp>
      <p:sp>
        <p:nvSpPr>
          <p:cNvPr id="5" name="Tijdelijke aanduiding voor datum 4"/>
          <p:cNvSpPr>
            <a:spLocks noGrp="1"/>
          </p:cNvSpPr>
          <p:nvPr>
            <p:ph type="dt" idx="11"/>
          </p:nvPr>
        </p:nvSpPr>
        <p:spPr/>
        <p:txBody>
          <a:bodyPr/>
          <a:lstStyle/>
          <a:p>
            <a:endParaRPr lang="nl-NL"/>
          </a:p>
        </p:txBody>
      </p:sp>
      <p:sp>
        <p:nvSpPr>
          <p:cNvPr id="6" name="Tijdelijke aanduiding voor koptekst 5"/>
          <p:cNvSpPr>
            <a:spLocks noGrp="1"/>
          </p:cNvSpPr>
          <p:nvPr>
            <p:ph type="hdr" sz="quarter" idx="12"/>
          </p:nvPr>
        </p:nvSpPr>
        <p:spPr/>
        <p:txBody>
          <a:bodyPr/>
          <a:lstStyle/>
          <a:p>
            <a:endParaRPr lang="nl-NL"/>
          </a:p>
        </p:txBody>
      </p:sp>
    </p:spTree>
    <p:extLst>
      <p:ext uri="{BB962C8B-B14F-4D97-AF65-F5344CB8AC3E}">
        <p14:creationId xmlns:p14="http://schemas.microsoft.com/office/powerpoint/2010/main" val="1540370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3ADCEE21-305C-0346-912C-79B48E8532D3}" type="slidenum">
              <a:rPr lang="nl-NL" smtClean="0"/>
              <a:t>25</a:t>
            </a:fld>
            <a:endParaRPr lang="nl-NL"/>
          </a:p>
        </p:txBody>
      </p:sp>
      <p:sp>
        <p:nvSpPr>
          <p:cNvPr id="5" name="Tijdelijke aanduiding voor datum 4"/>
          <p:cNvSpPr>
            <a:spLocks noGrp="1"/>
          </p:cNvSpPr>
          <p:nvPr>
            <p:ph type="dt" idx="11"/>
          </p:nvPr>
        </p:nvSpPr>
        <p:spPr/>
        <p:txBody>
          <a:bodyPr/>
          <a:lstStyle/>
          <a:p>
            <a:endParaRPr lang="nl-NL"/>
          </a:p>
        </p:txBody>
      </p:sp>
      <p:sp>
        <p:nvSpPr>
          <p:cNvPr id="6" name="Tijdelijke aanduiding voor koptekst 5"/>
          <p:cNvSpPr>
            <a:spLocks noGrp="1"/>
          </p:cNvSpPr>
          <p:nvPr>
            <p:ph type="hdr" sz="quarter" idx="12"/>
          </p:nvPr>
        </p:nvSpPr>
        <p:spPr/>
        <p:txBody>
          <a:bodyPr/>
          <a:lstStyle/>
          <a:p>
            <a:endParaRPr lang="nl-NL"/>
          </a:p>
        </p:txBody>
      </p:sp>
    </p:spTree>
    <p:extLst>
      <p:ext uri="{BB962C8B-B14F-4D97-AF65-F5344CB8AC3E}">
        <p14:creationId xmlns:p14="http://schemas.microsoft.com/office/powerpoint/2010/main" val="41747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B5E45CF-109B-0D44-B918-A62405AA450E}" type="slidenum">
              <a:rPr lang="nl-NL" smtClean="0"/>
              <a:t>26</a:t>
            </a:fld>
            <a:endParaRPr lang="nl-NL"/>
          </a:p>
        </p:txBody>
      </p:sp>
      <p:sp>
        <p:nvSpPr>
          <p:cNvPr id="5" name="Tijdelijke aanduiding voor datum 4"/>
          <p:cNvSpPr>
            <a:spLocks noGrp="1"/>
          </p:cNvSpPr>
          <p:nvPr>
            <p:ph type="dt" idx="11"/>
          </p:nvPr>
        </p:nvSpPr>
        <p:spPr/>
        <p:txBody>
          <a:bodyPr/>
          <a:lstStyle/>
          <a:p>
            <a:endParaRPr lang="nl-NL"/>
          </a:p>
        </p:txBody>
      </p:sp>
      <p:sp>
        <p:nvSpPr>
          <p:cNvPr id="6" name="Tijdelijke aanduiding voor koptekst 5"/>
          <p:cNvSpPr>
            <a:spLocks noGrp="1"/>
          </p:cNvSpPr>
          <p:nvPr>
            <p:ph type="hdr" sz="quarter" idx="12"/>
          </p:nvPr>
        </p:nvSpPr>
        <p:spPr/>
        <p:txBody>
          <a:bodyPr/>
          <a:lstStyle/>
          <a:p>
            <a:endParaRPr lang="nl-NL"/>
          </a:p>
        </p:txBody>
      </p:sp>
    </p:spTree>
    <p:extLst>
      <p:ext uri="{BB962C8B-B14F-4D97-AF65-F5344CB8AC3E}">
        <p14:creationId xmlns:p14="http://schemas.microsoft.com/office/powerpoint/2010/main" val="21831758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B5E45CF-109B-0D44-B918-A62405AA450E}" type="slidenum">
              <a:rPr lang="nl-NL" smtClean="0"/>
              <a:t>27</a:t>
            </a:fld>
            <a:endParaRPr lang="nl-NL"/>
          </a:p>
        </p:txBody>
      </p:sp>
      <p:sp>
        <p:nvSpPr>
          <p:cNvPr id="5" name="Tijdelijke aanduiding voor datum 4"/>
          <p:cNvSpPr>
            <a:spLocks noGrp="1"/>
          </p:cNvSpPr>
          <p:nvPr>
            <p:ph type="dt" idx="11"/>
          </p:nvPr>
        </p:nvSpPr>
        <p:spPr/>
        <p:txBody>
          <a:bodyPr/>
          <a:lstStyle/>
          <a:p>
            <a:endParaRPr lang="nl-NL"/>
          </a:p>
        </p:txBody>
      </p:sp>
      <p:sp>
        <p:nvSpPr>
          <p:cNvPr id="6" name="Tijdelijke aanduiding voor koptekst 5"/>
          <p:cNvSpPr>
            <a:spLocks noGrp="1"/>
          </p:cNvSpPr>
          <p:nvPr>
            <p:ph type="hdr" sz="quarter" idx="12"/>
          </p:nvPr>
        </p:nvSpPr>
        <p:spPr/>
        <p:txBody>
          <a:bodyPr/>
          <a:lstStyle/>
          <a:p>
            <a:endParaRPr lang="nl-NL"/>
          </a:p>
        </p:txBody>
      </p:sp>
    </p:spTree>
    <p:extLst>
      <p:ext uri="{BB962C8B-B14F-4D97-AF65-F5344CB8AC3E}">
        <p14:creationId xmlns:p14="http://schemas.microsoft.com/office/powerpoint/2010/main" val="32524120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B5E45CF-109B-0D44-B918-A62405AA450E}" type="slidenum">
              <a:rPr lang="nl-NL" smtClean="0"/>
              <a:t>28</a:t>
            </a:fld>
            <a:endParaRPr lang="nl-NL"/>
          </a:p>
        </p:txBody>
      </p:sp>
      <p:sp>
        <p:nvSpPr>
          <p:cNvPr id="5" name="Tijdelijke aanduiding voor datum 4"/>
          <p:cNvSpPr>
            <a:spLocks noGrp="1"/>
          </p:cNvSpPr>
          <p:nvPr>
            <p:ph type="dt" idx="11"/>
          </p:nvPr>
        </p:nvSpPr>
        <p:spPr/>
        <p:txBody>
          <a:bodyPr/>
          <a:lstStyle/>
          <a:p>
            <a:endParaRPr lang="nl-NL"/>
          </a:p>
        </p:txBody>
      </p:sp>
      <p:sp>
        <p:nvSpPr>
          <p:cNvPr id="6" name="Tijdelijke aanduiding voor koptekst 5"/>
          <p:cNvSpPr>
            <a:spLocks noGrp="1"/>
          </p:cNvSpPr>
          <p:nvPr>
            <p:ph type="hdr" sz="quarter" idx="12"/>
          </p:nvPr>
        </p:nvSpPr>
        <p:spPr/>
        <p:txBody>
          <a:bodyPr/>
          <a:lstStyle/>
          <a:p>
            <a:endParaRPr lang="nl-NL"/>
          </a:p>
        </p:txBody>
      </p:sp>
    </p:spTree>
    <p:extLst>
      <p:ext uri="{BB962C8B-B14F-4D97-AF65-F5344CB8AC3E}">
        <p14:creationId xmlns:p14="http://schemas.microsoft.com/office/powerpoint/2010/main" val="2339634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B5E45CF-109B-0D44-B918-A62405AA450E}" type="slidenum">
              <a:rPr lang="nl-NL" smtClean="0"/>
              <a:t>29</a:t>
            </a:fld>
            <a:endParaRPr lang="nl-NL"/>
          </a:p>
        </p:txBody>
      </p:sp>
      <p:sp>
        <p:nvSpPr>
          <p:cNvPr id="5" name="Tijdelijke aanduiding voor datum 4"/>
          <p:cNvSpPr>
            <a:spLocks noGrp="1"/>
          </p:cNvSpPr>
          <p:nvPr>
            <p:ph type="dt" idx="11"/>
          </p:nvPr>
        </p:nvSpPr>
        <p:spPr/>
        <p:txBody>
          <a:bodyPr/>
          <a:lstStyle/>
          <a:p>
            <a:endParaRPr lang="nl-NL"/>
          </a:p>
        </p:txBody>
      </p:sp>
      <p:sp>
        <p:nvSpPr>
          <p:cNvPr id="6" name="Tijdelijke aanduiding voor koptekst 5"/>
          <p:cNvSpPr>
            <a:spLocks noGrp="1"/>
          </p:cNvSpPr>
          <p:nvPr>
            <p:ph type="hdr" sz="quarter" idx="12"/>
          </p:nvPr>
        </p:nvSpPr>
        <p:spPr/>
        <p:txBody>
          <a:bodyPr/>
          <a:lstStyle/>
          <a:p>
            <a:endParaRPr lang="nl-NL"/>
          </a:p>
        </p:txBody>
      </p:sp>
    </p:spTree>
    <p:extLst>
      <p:ext uri="{BB962C8B-B14F-4D97-AF65-F5344CB8AC3E}">
        <p14:creationId xmlns:p14="http://schemas.microsoft.com/office/powerpoint/2010/main" val="3110129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B5E45CF-109B-0D44-B918-A62405AA450E}" type="slidenum">
              <a:rPr lang="nl-NL" smtClean="0"/>
              <a:t>3</a:t>
            </a:fld>
            <a:endParaRPr lang="nl-NL"/>
          </a:p>
        </p:txBody>
      </p:sp>
      <p:sp>
        <p:nvSpPr>
          <p:cNvPr id="5" name="Tijdelijke aanduiding voor datum 4"/>
          <p:cNvSpPr>
            <a:spLocks noGrp="1"/>
          </p:cNvSpPr>
          <p:nvPr>
            <p:ph type="dt" idx="11"/>
          </p:nvPr>
        </p:nvSpPr>
        <p:spPr/>
        <p:txBody>
          <a:bodyPr/>
          <a:lstStyle/>
          <a:p>
            <a:endParaRPr lang="nl-NL"/>
          </a:p>
        </p:txBody>
      </p:sp>
      <p:sp>
        <p:nvSpPr>
          <p:cNvPr id="6" name="Tijdelijke aanduiding voor koptekst 5"/>
          <p:cNvSpPr>
            <a:spLocks noGrp="1"/>
          </p:cNvSpPr>
          <p:nvPr>
            <p:ph type="hdr" sz="quarter" idx="12"/>
          </p:nvPr>
        </p:nvSpPr>
        <p:spPr/>
        <p:txBody>
          <a:bodyPr/>
          <a:lstStyle/>
          <a:p>
            <a:endParaRPr lang="nl-NL"/>
          </a:p>
        </p:txBody>
      </p:sp>
    </p:spTree>
    <p:extLst>
      <p:ext uri="{BB962C8B-B14F-4D97-AF65-F5344CB8AC3E}">
        <p14:creationId xmlns:p14="http://schemas.microsoft.com/office/powerpoint/2010/main" val="2324872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B5E45CF-109B-0D44-B918-A62405AA450E}" type="slidenum">
              <a:rPr lang="nl-NL" smtClean="0"/>
              <a:t>30</a:t>
            </a:fld>
            <a:endParaRPr lang="nl-NL"/>
          </a:p>
        </p:txBody>
      </p:sp>
      <p:sp>
        <p:nvSpPr>
          <p:cNvPr id="5" name="Tijdelijke aanduiding voor datum 4"/>
          <p:cNvSpPr>
            <a:spLocks noGrp="1"/>
          </p:cNvSpPr>
          <p:nvPr>
            <p:ph type="dt" idx="11"/>
          </p:nvPr>
        </p:nvSpPr>
        <p:spPr/>
        <p:txBody>
          <a:bodyPr/>
          <a:lstStyle/>
          <a:p>
            <a:endParaRPr lang="nl-NL"/>
          </a:p>
        </p:txBody>
      </p:sp>
      <p:sp>
        <p:nvSpPr>
          <p:cNvPr id="6" name="Tijdelijke aanduiding voor koptekst 5"/>
          <p:cNvSpPr>
            <a:spLocks noGrp="1"/>
          </p:cNvSpPr>
          <p:nvPr>
            <p:ph type="hdr" sz="quarter" idx="12"/>
          </p:nvPr>
        </p:nvSpPr>
        <p:spPr/>
        <p:txBody>
          <a:bodyPr/>
          <a:lstStyle/>
          <a:p>
            <a:endParaRPr lang="nl-NL"/>
          </a:p>
        </p:txBody>
      </p:sp>
    </p:spTree>
    <p:extLst>
      <p:ext uri="{BB962C8B-B14F-4D97-AF65-F5344CB8AC3E}">
        <p14:creationId xmlns:p14="http://schemas.microsoft.com/office/powerpoint/2010/main" val="28899023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B5E45CF-109B-0D44-B918-A62405AA450E}" type="slidenum">
              <a:rPr lang="nl-NL" smtClean="0"/>
              <a:t>31</a:t>
            </a:fld>
            <a:endParaRPr lang="nl-NL"/>
          </a:p>
        </p:txBody>
      </p:sp>
      <p:sp>
        <p:nvSpPr>
          <p:cNvPr id="5" name="Tijdelijke aanduiding voor datum 4"/>
          <p:cNvSpPr>
            <a:spLocks noGrp="1"/>
          </p:cNvSpPr>
          <p:nvPr>
            <p:ph type="dt" idx="11"/>
          </p:nvPr>
        </p:nvSpPr>
        <p:spPr/>
        <p:txBody>
          <a:bodyPr/>
          <a:lstStyle/>
          <a:p>
            <a:endParaRPr lang="nl-NL"/>
          </a:p>
        </p:txBody>
      </p:sp>
      <p:sp>
        <p:nvSpPr>
          <p:cNvPr id="6" name="Tijdelijke aanduiding voor koptekst 5"/>
          <p:cNvSpPr>
            <a:spLocks noGrp="1"/>
          </p:cNvSpPr>
          <p:nvPr>
            <p:ph type="hdr" sz="quarter" idx="12"/>
          </p:nvPr>
        </p:nvSpPr>
        <p:spPr/>
        <p:txBody>
          <a:bodyPr/>
          <a:lstStyle/>
          <a:p>
            <a:endParaRPr lang="nl-NL"/>
          </a:p>
        </p:txBody>
      </p:sp>
    </p:spTree>
    <p:extLst>
      <p:ext uri="{BB962C8B-B14F-4D97-AF65-F5344CB8AC3E}">
        <p14:creationId xmlns:p14="http://schemas.microsoft.com/office/powerpoint/2010/main" val="72258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B5E45CF-109B-0D44-B918-A62405AA450E}" type="slidenum">
              <a:rPr lang="nl-NL" smtClean="0"/>
              <a:t>32</a:t>
            </a:fld>
            <a:endParaRPr lang="nl-NL"/>
          </a:p>
        </p:txBody>
      </p:sp>
      <p:sp>
        <p:nvSpPr>
          <p:cNvPr id="5" name="Tijdelijke aanduiding voor datum 4"/>
          <p:cNvSpPr>
            <a:spLocks noGrp="1"/>
          </p:cNvSpPr>
          <p:nvPr>
            <p:ph type="dt" idx="11"/>
          </p:nvPr>
        </p:nvSpPr>
        <p:spPr/>
        <p:txBody>
          <a:bodyPr/>
          <a:lstStyle/>
          <a:p>
            <a:endParaRPr lang="nl-NL"/>
          </a:p>
        </p:txBody>
      </p:sp>
      <p:sp>
        <p:nvSpPr>
          <p:cNvPr id="6" name="Tijdelijke aanduiding voor koptekst 5"/>
          <p:cNvSpPr>
            <a:spLocks noGrp="1"/>
          </p:cNvSpPr>
          <p:nvPr>
            <p:ph type="hdr" sz="quarter" idx="12"/>
          </p:nvPr>
        </p:nvSpPr>
        <p:spPr/>
        <p:txBody>
          <a:bodyPr/>
          <a:lstStyle/>
          <a:p>
            <a:endParaRPr lang="nl-NL"/>
          </a:p>
        </p:txBody>
      </p:sp>
    </p:spTree>
    <p:extLst>
      <p:ext uri="{BB962C8B-B14F-4D97-AF65-F5344CB8AC3E}">
        <p14:creationId xmlns:p14="http://schemas.microsoft.com/office/powerpoint/2010/main" val="23671297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B5E45CF-109B-0D44-B918-A62405AA450E}" type="slidenum">
              <a:rPr lang="nl-NL" smtClean="0"/>
              <a:t>33</a:t>
            </a:fld>
            <a:endParaRPr lang="nl-NL"/>
          </a:p>
        </p:txBody>
      </p:sp>
      <p:sp>
        <p:nvSpPr>
          <p:cNvPr id="5" name="Tijdelijke aanduiding voor datum 4"/>
          <p:cNvSpPr>
            <a:spLocks noGrp="1"/>
          </p:cNvSpPr>
          <p:nvPr>
            <p:ph type="dt" idx="11"/>
          </p:nvPr>
        </p:nvSpPr>
        <p:spPr/>
        <p:txBody>
          <a:bodyPr/>
          <a:lstStyle/>
          <a:p>
            <a:endParaRPr lang="nl-NL"/>
          </a:p>
        </p:txBody>
      </p:sp>
      <p:sp>
        <p:nvSpPr>
          <p:cNvPr id="6" name="Tijdelijke aanduiding voor koptekst 5"/>
          <p:cNvSpPr>
            <a:spLocks noGrp="1"/>
          </p:cNvSpPr>
          <p:nvPr>
            <p:ph type="hdr" sz="quarter" idx="12"/>
          </p:nvPr>
        </p:nvSpPr>
        <p:spPr/>
        <p:txBody>
          <a:bodyPr/>
          <a:lstStyle/>
          <a:p>
            <a:endParaRPr lang="nl-NL"/>
          </a:p>
        </p:txBody>
      </p:sp>
    </p:spTree>
    <p:extLst>
      <p:ext uri="{BB962C8B-B14F-4D97-AF65-F5344CB8AC3E}">
        <p14:creationId xmlns:p14="http://schemas.microsoft.com/office/powerpoint/2010/main" val="15209770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B5E45CF-109B-0D44-B918-A62405AA450E}" type="slidenum">
              <a:rPr lang="nl-NL" smtClean="0"/>
              <a:t>34</a:t>
            </a:fld>
            <a:endParaRPr lang="nl-NL"/>
          </a:p>
        </p:txBody>
      </p:sp>
      <p:sp>
        <p:nvSpPr>
          <p:cNvPr id="5" name="Tijdelijke aanduiding voor datum 4"/>
          <p:cNvSpPr>
            <a:spLocks noGrp="1"/>
          </p:cNvSpPr>
          <p:nvPr>
            <p:ph type="dt" idx="11"/>
          </p:nvPr>
        </p:nvSpPr>
        <p:spPr/>
        <p:txBody>
          <a:bodyPr/>
          <a:lstStyle/>
          <a:p>
            <a:endParaRPr lang="nl-NL"/>
          </a:p>
        </p:txBody>
      </p:sp>
      <p:sp>
        <p:nvSpPr>
          <p:cNvPr id="6" name="Tijdelijke aanduiding voor koptekst 5"/>
          <p:cNvSpPr>
            <a:spLocks noGrp="1"/>
          </p:cNvSpPr>
          <p:nvPr>
            <p:ph type="hdr" sz="quarter" idx="12"/>
          </p:nvPr>
        </p:nvSpPr>
        <p:spPr/>
        <p:txBody>
          <a:bodyPr/>
          <a:lstStyle/>
          <a:p>
            <a:endParaRPr lang="nl-NL"/>
          </a:p>
        </p:txBody>
      </p:sp>
    </p:spTree>
    <p:extLst>
      <p:ext uri="{BB962C8B-B14F-4D97-AF65-F5344CB8AC3E}">
        <p14:creationId xmlns:p14="http://schemas.microsoft.com/office/powerpoint/2010/main" val="158226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B5E45CF-109B-0D44-B918-A62405AA450E}" type="slidenum">
              <a:rPr lang="nl-NL" smtClean="0"/>
              <a:t>35</a:t>
            </a:fld>
            <a:endParaRPr lang="nl-NL"/>
          </a:p>
        </p:txBody>
      </p:sp>
      <p:sp>
        <p:nvSpPr>
          <p:cNvPr id="5" name="Tijdelijke aanduiding voor datum 4"/>
          <p:cNvSpPr>
            <a:spLocks noGrp="1"/>
          </p:cNvSpPr>
          <p:nvPr>
            <p:ph type="dt" idx="11"/>
          </p:nvPr>
        </p:nvSpPr>
        <p:spPr/>
        <p:txBody>
          <a:bodyPr/>
          <a:lstStyle/>
          <a:p>
            <a:endParaRPr lang="nl-NL"/>
          </a:p>
        </p:txBody>
      </p:sp>
      <p:sp>
        <p:nvSpPr>
          <p:cNvPr id="6" name="Tijdelijke aanduiding voor koptekst 5"/>
          <p:cNvSpPr>
            <a:spLocks noGrp="1"/>
          </p:cNvSpPr>
          <p:nvPr>
            <p:ph type="hdr" sz="quarter" idx="12"/>
          </p:nvPr>
        </p:nvSpPr>
        <p:spPr/>
        <p:txBody>
          <a:bodyPr/>
          <a:lstStyle/>
          <a:p>
            <a:endParaRPr lang="nl-NL"/>
          </a:p>
        </p:txBody>
      </p:sp>
    </p:spTree>
    <p:extLst>
      <p:ext uri="{BB962C8B-B14F-4D97-AF65-F5344CB8AC3E}">
        <p14:creationId xmlns:p14="http://schemas.microsoft.com/office/powerpoint/2010/main" val="19405462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B5E45CF-109B-0D44-B918-A62405AA450E}" type="slidenum">
              <a:rPr lang="nl-NL" smtClean="0"/>
              <a:t>36</a:t>
            </a:fld>
            <a:endParaRPr lang="nl-NL"/>
          </a:p>
        </p:txBody>
      </p:sp>
      <p:sp>
        <p:nvSpPr>
          <p:cNvPr id="5" name="Tijdelijke aanduiding voor datum 4"/>
          <p:cNvSpPr>
            <a:spLocks noGrp="1"/>
          </p:cNvSpPr>
          <p:nvPr>
            <p:ph type="dt" idx="11"/>
          </p:nvPr>
        </p:nvSpPr>
        <p:spPr/>
        <p:txBody>
          <a:bodyPr/>
          <a:lstStyle/>
          <a:p>
            <a:endParaRPr lang="nl-NL"/>
          </a:p>
        </p:txBody>
      </p:sp>
      <p:sp>
        <p:nvSpPr>
          <p:cNvPr id="6" name="Tijdelijke aanduiding voor koptekst 5"/>
          <p:cNvSpPr>
            <a:spLocks noGrp="1"/>
          </p:cNvSpPr>
          <p:nvPr>
            <p:ph type="hdr" sz="quarter" idx="12"/>
          </p:nvPr>
        </p:nvSpPr>
        <p:spPr/>
        <p:txBody>
          <a:bodyPr/>
          <a:lstStyle/>
          <a:p>
            <a:endParaRPr lang="nl-NL"/>
          </a:p>
        </p:txBody>
      </p:sp>
    </p:spTree>
    <p:extLst>
      <p:ext uri="{BB962C8B-B14F-4D97-AF65-F5344CB8AC3E}">
        <p14:creationId xmlns:p14="http://schemas.microsoft.com/office/powerpoint/2010/main" val="32665504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B5E45CF-109B-0D44-B918-A62405AA450E}" type="slidenum">
              <a:rPr lang="nl-NL" smtClean="0"/>
              <a:t>37</a:t>
            </a:fld>
            <a:endParaRPr lang="nl-NL"/>
          </a:p>
        </p:txBody>
      </p:sp>
      <p:sp>
        <p:nvSpPr>
          <p:cNvPr id="5" name="Tijdelijke aanduiding voor datum 4"/>
          <p:cNvSpPr>
            <a:spLocks noGrp="1"/>
          </p:cNvSpPr>
          <p:nvPr>
            <p:ph type="dt" idx="11"/>
          </p:nvPr>
        </p:nvSpPr>
        <p:spPr/>
        <p:txBody>
          <a:bodyPr/>
          <a:lstStyle/>
          <a:p>
            <a:endParaRPr lang="nl-NL"/>
          </a:p>
        </p:txBody>
      </p:sp>
      <p:sp>
        <p:nvSpPr>
          <p:cNvPr id="6" name="Tijdelijke aanduiding voor koptekst 5"/>
          <p:cNvSpPr>
            <a:spLocks noGrp="1"/>
          </p:cNvSpPr>
          <p:nvPr>
            <p:ph type="hdr" sz="quarter" idx="12"/>
          </p:nvPr>
        </p:nvSpPr>
        <p:spPr/>
        <p:txBody>
          <a:bodyPr/>
          <a:lstStyle/>
          <a:p>
            <a:endParaRPr lang="nl-NL"/>
          </a:p>
        </p:txBody>
      </p:sp>
    </p:spTree>
    <p:extLst>
      <p:ext uri="{BB962C8B-B14F-4D97-AF65-F5344CB8AC3E}">
        <p14:creationId xmlns:p14="http://schemas.microsoft.com/office/powerpoint/2010/main" val="10321906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B5E45CF-109B-0D44-B918-A62405AA450E}" type="slidenum">
              <a:rPr lang="nl-NL" smtClean="0"/>
              <a:t>38</a:t>
            </a:fld>
            <a:endParaRPr lang="nl-NL"/>
          </a:p>
        </p:txBody>
      </p:sp>
      <p:sp>
        <p:nvSpPr>
          <p:cNvPr id="5" name="Tijdelijke aanduiding voor datum 4"/>
          <p:cNvSpPr>
            <a:spLocks noGrp="1"/>
          </p:cNvSpPr>
          <p:nvPr>
            <p:ph type="dt" idx="11"/>
          </p:nvPr>
        </p:nvSpPr>
        <p:spPr/>
        <p:txBody>
          <a:bodyPr/>
          <a:lstStyle/>
          <a:p>
            <a:endParaRPr lang="nl-NL"/>
          </a:p>
        </p:txBody>
      </p:sp>
      <p:sp>
        <p:nvSpPr>
          <p:cNvPr id="6" name="Tijdelijke aanduiding voor koptekst 5"/>
          <p:cNvSpPr>
            <a:spLocks noGrp="1"/>
          </p:cNvSpPr>
          <p:nvPr>
            <p:ph type="hdr" sz="quarter" idx="12"/>
          </p:nvPr>
        </p:nvSpPr>
        <p:spPr/>
        <p:txBody>
          <a:bodyPr/>
          <a:lstStyle/>
          <a:p>
            <a:endParaRPr lang="nl-NL"/>
          </a:p>
        </p:txBody>
      </p:sp>
    </p:spTree>
    <p:extLst>
      <p:ext uri="{BB962C8B-B14F-4D97-AF65-F5344CB8AC3E}">
        <p14:creationId xmlns:p14="http://schemas.microsoft.com/office/powerpoint/2010/main" val="38061470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B5E45CF-109B-0D44-B918-A62405AA450E}" type="slidenum">
              <a:rPr lang="nl-NL" smtClean="0"/>
              <a:t>39</a:t>
            </a:fld>
            <a:endParaRPr lang="nl-NL"/>
          </a:p>
        </p:txBody>
      </p:sp>
      <p:sp>
        <p:nvSpPr>
          <p:cNvPr id="5" name="Tijdelijke aanduiding voor datum 4"/>
          <p:cNvSpPr>
            <a:spLocks noGrp="1"/>
          </p:cNvSpPr>
          <p:nvPr>
            <p:ph type="dt" idx="11"/>
          </p:nvPr>
        </p:nvSpPr>
        <p:spPr/>
        <p:txBody>
          <a:bodyPr/>
          <a:lstStyle/>
          <a:p>
            <a:endParaRPr lang="nl-NL"/>
          </a:p>
        </p:txBody>
      </p:sp>
      <p:sp>
        <p:nvSpPr>
          <p:cNvPr id="6" name="Tijdelijke aanduiding voor koptekst 5"/>
          <p:cNvSpPr>
            <a:spLocks noGrp="1"/>
          </p:cNvSpPr>
          <p:nvPr>
            <p:ph type="hdr" sz="quarter" idx="12"/>
          </p:nvPr>
        </p:nvSpPr>
        <p:spPr/>
        <p:txBody>
          <a:bodyPr/>
          <a:lstStyle/>
          <a:p>
            <a:endParaRPr lang="nl-NL"/>
          </a:p>
        </p:txBody>
      </p:sp>
    </p:spTree>
    <p:extLst>
      <p:ext uri="{BB962C8B-B14F-4D97-AF65-F5344CB8AC3E}">
        <p14:creationId xmlns:p14="http://schemas.microsoft.com/office/powerpoint/2010/main" val="815579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B5E45CF-109B-0D44-B918-A62405AA450E}" type="slidenum">
              <a:rPr lang="nl-NL" smtClean="0"/>
              <a:t>4</a:t>
            </a:fld>
            <a:endParaRPr lang="nl-NL"/>
          </a:p>
        </p:txBody>
      </p:sp>
      <p:sp>
        <p:nvSpPr>
          <p:cNvPr id="5" name="Tijdelijke aanduiding voor datum 4"/>
          <p:cNvSpPr>
            <a:spLocks noGrp="1"/>
          </p:cNvSpPr>
          <p:nvPr>
            <p:ph type="dt" idx="11"/>
          </p:nvPr>
        </p:nvSpPr>
        <p:spPr/>
        <p:txBody>
          <a:bodyPr/>
          <a:lstStyle/>
          <a:p>
            <a:endParaRPr lang="nl-NL"/>
          </a:p>
        </p:txBody>
      </p:sp>
      <p:sp>
        <p:nvSpPr>
          <p:cNvPr id="6" name="Tijdelijke aanduiding voor koptekst 5"/>
          <p:cNvSpPr>
            <a:spLocks noGrp="1"/>
          </p:cNvSpPr>
          <p:nvPr>
            <p:ph type="hdr" sz="quarter" idx="12"/>
          </p:nvPr>
        </p:nvSpPr>
        <p:spPr/>
        <p:txBody>
          <a:bodyPr/>
          <a:lstStyle/>
          <a:p>
            <a:endParaRPr lang="nl-NL"/>
          </a:p>
        </p:txBody>
      </p:sp>
    </p:spTree>
    <p:extLst>
      <p:ext uri="{BB962C8B-B14F-4D97-AF65-F5344CB8AC3E}">
        <p14:creationId xmlns:p14="http://schemas.microsoft.com/office/powerpoint/2010/main" val="5852341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B5E45CF-109B-0D44-B918-A62405AA450E}" type="slidenum">
              <a:rPr lang="nl-NL" smtClean="0"/>
              <a:t>40</a:t>
            </a:fld>
            <a:endParaRPr lang="nl-NL"/>
          </a:p>
        </p:txBody>
      </p:sp>
      <p:sp>
        <p:nvSpPr>
          <p:cNvPr id="5" name="Tijdelijke aanduiding voor datum 4"/>
          <p:cNvSpPr>
            <a:spLocks noGrp="1"/>
          </p:cNvSpPr>
          <p:nvPr>
            <p:ph type="dt" idx="11"/>
          </p:nvPr>
        </p:nvSpPr>
        <p:spPr/>
        <p:txBody>
          <a:bodyPr/>
          <a:lstStyle/>
          <a:p>
            <a:endParaRPr lang="nl-NL"/>
          </a:p>
        </p:txBody>
      </p:sp>
      <p:sp>
        <p:nvSpPr>
          <p:cNvPr id="6" name="Tijdelijke aanduiding voor koptekst 5"/>
          <p:cNvSpPr>
            <a:spLocks noGrp="1"/>
          </p:cNvSpPr>
          <p:nvPr>
            <p:ph type="hdr" sz="quarter" idx="12"/>
          </p:nvPr>
        </p:nvSpPr>
        <p:spPr/>
        <p:txBody>
          <a:bodyPr/>
          <a:lstStyle/>
          <a:p>
            <a:endParaRPr lang="nl-NL"/>
          </a:p>
        </p:txBody>
      </p:sp>
    </p:spTree>
    <p:extLst>
      <p:ext uri="{BB962C8B-B14F-4D97-AF65-F5344CB8AC3E}">
        <p14:creationId xmlns:p14="http://schemas.microsoft.com/office/powerpoint/2010/main" val="815579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B5E45CF-109B-0D44-B918-A62405AA450E}" type="slidenum">
              <a:rPr lang="nl-NL" smtClean="0"/>
              <a:t>5</a:t>
            </a:fld>
            <a:endParaRPr lang="nl-NL"/>
          </a:p>
        </p:txBody>
      </p:sp>
      <p:sp>
        <p:nvSpPr>
          <p:cNvPr id="5" name="Tijdelijke aanduiding voor datum 4"/>
          <p:cNvSpPr>
            <a:spLocks noGrp="1"/>
          </p:cNvSpPr>
          <p:nvPr>
            <p:ph type="dt" idx="11"/>
          </p:nvPr>
        </p:nvSpPr>
        <p:spPr/>
        <p:txBody>
          <a:bodyPr/>
          <a:lstStyle/>
          <a:p>
            <a:endParaRPr lang="nl-NL"/>
          </a:p>
        </p:txBody>
      </p:sp>
      <p:sp>
        <p:nvSpPr>
          <p:cNvPr id="6" name="Tijdelijke aanduiding voor koptekst 5"/>
          <p:cNvSpPr>
            <a:spLocks noGrp="1"/>
          </p:cNvSpPr>
          <p:nvPr>
            <p:ph type="hdr" sz="quarter" idx="12"/>
          </p:nvPr>
        </p:nvSpPr>
        <p:spPr/>
        <p:txBody>
          <a:bodyPr/>
          <a:lstStyle/>
          <a:p>
            <a:endParaRPr lang="nl-NL"/>
          </a:p>
        </p:txBody>
      </p:sp>
    </p:spTree>
    <p:extLst>
      <p:ext uri="{BB962C8B-B14F-4D97-AF65-F5344CB8AC3E}">
        <p14:creationId xmlns:p14="http://schemas.microsoft.com/office/powerpoint/2010/main" val="3030797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B5E45CF-109B-0D44-B918-A62405AA450E}" type="slidenum">
              <a:rPr lang="nl-NL" smtClean="0"/>
              <a:t>6</a:t>
            </a:fld>
            <a:endParaRPr lang="nl-NL"/>
          </a:p>
        </p:txBody>
      </p:sp>
      <p:sp>
        <p:nvSpPr>
          <p:cNvPr id="5" name="Tijdelijke aanduiding voor datum 4"/>
          <p:cNvSpPr>
            <a:spLocks noGrp="1"/>
          </p:cNvSpPr>
          <p:nvPr>
            <p:ph type="dt" idx="11"/>
          </p:nvPr>
        </p:nvSpPr>
        <p:spPr/>
        <p:txBody>
          <a:bodyPr/>
          <a:lstStyle/>
          <a:p>
            <a:endParaRPr lang="nl-NL"/>
          </a:p>
        </p:txBody>
      </p:sp>
      <p:sp>
        <p:nvSpPr>
          <p:cNvPr id="6" name="Tijdelijke aanduiding voor koptekst 5"/>
          <p:cNvSpPr>
            <a:spLocks noGrp="1"/>
          </p:cNvSpPr>
          <p:nvPr>
            <p:ph type="hdr" sz="quarter" idx="12"/>
          </p:nvPr>
        </p:nvSpPr>
        <p:spPr/>
        <p:txBody>
          <a:bodyPr/>
          <a:lstStyle/>
          <a:p>
            <a:endParaRPr lang="nl-NL"/>
          </a:p>
        </p:txBody>
      </p:sp>
    </p:spTree>
    <p:extLst>
      <p:ext uri="{BB962C8B-B14F-4D97-AF65-F5344CB8AC3E}">
        <p14:creationId xmlns:p14="http://schemas.microsoft.com/office/powerpoint/2010/main" val="3629507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B5E45CF-109B-0D44-B918-A62405AA450E}" type="slidenum">
              <a:rPr lang="nl-NL" smtClean="0"/>
              <a:t>7</a:t>
            </a:fld>
            <a:endParaRPr lang="nl-NL"/>
          </a:p>
        </p:txBody>
      </p:sp>
      <p:sp>
        <p:nvSpPr>
          <p:cNvPr id="5" name="Tijdelijke aanduiding voor datum 4"/>
          <p:cNvSpPr>
            <a:spLocks noGrp="1"/>
          </p:cNvSpPr>
          <p:nvPr>
            <p:ph type="dt" idx="11"/>
          </p:nvPr>
        </p:nvSpPr>
        <p:spPr/>
        <p:txBody>
          <a:bodyPr/>
          <a:lstStyle/>
          <a:p>
            <a:endParaRPr lang="nl-NL"/>
          </a:p>
        </p:txBody>
      </p:sp>
      <p:sp>
        <p:nvSpPr>
          <p:cNvPr id="6" name="Tijdelijke aanduiding voor koptekst 5"/>
          <p:cNvSpPr>
            <a:spLocks noGrp="1"/>
          </p:cNvSpPr>
          <p:nvPr>
            <p:ph type="hdr" sz="quarter" idx="12"/>
          </p:nvPr>
        </p:nvSpPr>
        <p:spPr/>
        <p:txBody>
          <a:bodyPr/>
          <a:lstStyle/>
          <a:p>
            <a:endParaRPr lang="nl-NL"/>
          </a:p>
        </p:txBody>
      </p:sp>
    </p:spTree>
    <p:extLst>
      <p:ext uri="{BB962C8B-B14F-4D97-AF65-F5344CB8AC3E}">
        <p14:creationId xmlns:p14="http://schemas.microsoft.com/office/powerpoint/2010/main" val="730193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B5E45CF-109B-0D44-B918-A62405AA450E}" type="slidenum">
              <a:rPr lang="nl-NL" smtClean="0"/>
              <a:t>8</a:t>
            </a:fld>
            <a:endParaRPr lang="nl-NL"/>
          </a:p>
        </p:txBody>
      </p:sp>
      <p:sp>
        <p:nvSpPr>
          <p:cNvPr id="5" name="Tijdelijke aanduiding voor datum 4"/>
          <p:cNvSpPr>
            <a:spLocks noGrp="1"/>
          </p:cNvSpPr>
          <p:nvPr>
            <p:ph type="dt" idx="11"/>
          </p:nvPr>
        </p:nvSpPr>
        <p:spPr/>
        <p:txBody>
          <a:bodyPr/>
          <a:lstStyle/>
          <a:p>
            <a:endParaRPr lang="nl-NL"/>
          </a:p>
        </p:txBody>
      </p:sp>
      <p:sp>
        <p:nvSpPr>
          <p:cNvPr id="6" name="Tijdelijke aanduiding voor koptekst 5"/>
          <p:cNvSpPr>
            <a:spLocks noGrp="1"/>
          </p:cNvSpPr>
          <p:nvPr>
            <p:ph type="hdr" sz="quarter" idx="12"/>
          </p:nvPr>
        </p:nvSpPr>
        <p:spPr/>
        <p:txBody>
          <a:bodyPr/>
          <a:lstStyle/>
          <a:p>
            <a:endParaRPr lang="nl-NL"/>
          </a:p>
        </p:txBody>
      </p:sp>
    </p:spTree>
    <p:extLst>
      <p:ext uri="{BB962C8B-B14F-4D97-AF65-F5344CB8AC3E}">
        <p14:creationId xmlns:p14="http://schemas.microsoft.com/office/powerpoint/2010/main" val="2052548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B5E45CF-109B-0D44-B918-A62405AA450E}" type="slidenum">
              <a:rPr lang="nl-NL" smtClean="0"/>
              <a:t>9</a:t>
            </a:fld>
            <a:endParaRPr lang="nl-NL"/>
          </a:p>
        </p:txBody>
      </p:sp>
      <p:sp>
        <p:nvSpPr>
          <p:cNvPr id="5" name="Tijdelijke aanduiding voor datum 4"/>
          <p:cNvSpPr>
            <a:spLocks noGrp="1"/>
          </p:cNvSpPr>
          <p:nvPr>
            <p:ph type="dt" idx="11"/>
          </p:nvPr>
        </p:nvSpPr>
        <p:spPr/>
        <p:txBody>
          <a:bodyPr/>
          <a:lstStyle/>
          <a:p>
            <a:endParaRPr lang="nl-NL"/>
          </a:p>
        </p:txBody>
      </p:sp>
      <p:sp>
        <p:nvSpPr>
          <p:cNvPr id="6" name="Tijdelijke aanduiding voor koptekst 5"/>
          <p:cNvSpPr>
            <a:spLocks noGrp="1"/>
          </p:cNvSpPr>
          <p:nvPr>
            <p:ph type="hdr" sz="quarter" idx="12"/>
          </p:nvPr>
        </p:nvSpPr>
        <p:spPr/>
        <p:txBody>
          <a:bodyPr/>
          <a:lstStyle/>
          <a:p>
            <a:endParaRPr lang="nl-NL"/>
          </a:p>
        </p:txBody>
      </p:sp>
    </p:spTree>
    <p:extLst>
      <p:ext uri="{BB962C8B-B14F-4D97-AF65-F5344CB8AC3E}">
        <p14:creationId xmlns:p14="http://schemas.microsoft.com/office/powerpoint/2010/main" val="13153006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Afbeelding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89969" y="-171400"/>
            <a:ext cx="623962" cy="1978548"/>
          </a:xfrm>
          <a:prstGeom prst="rect">
            <a:avLst/>
          </a:prstGeom>
        </p:spPr>
      </p:pic>
    </p:spTree>
    <p:extLst>
      <p:ext uri="{BB962C8B-B14F-4D97-AF65-F5344CB8AC3E}">
        <p14:creationId xmlns:p14="http://schemas.microsoft.com/office/powerpoint/2010/main" val="1501521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74638"/>
            <a:ext cx="8229600" cy="1143000"/>
          </a:xfrm>
          <a:prstGeom prst="rect">
            <a:avLst/>
          </a:prstGeom>
        </p:spPr>
        <p:txBody>
          <a:bodyPr>
            <a:normAutofit/>
          </a:bodyPr>
          <a:lstStyle>
            <a:lvl1pPr algn="l">
              <a:defRPr sz="3200" baseline="0">
                <a:solidFill>
                  <a:schemeClr val="accent6"/>
                </a:solidFill>
                <a:latin typeface="Calibri" panose="020F0502020204030204" pitchFamily="34" charset="0"/>
                <a:cs typeface="Calibri" panose="020F0502020204030204" pitchFamily="34" charset="0"/>
              </a:defRPr>
            </a:lvl1pPr>
          </a:lstStyle>
          <a:p>
            <a:r>
              <a:rPr lang="nl-NL" dirty="0"/>
              <a:t>Titel 32 punt </a:t>
            </a:r>
            <a:r>
              <a:rPr lang="nl-NL" dirty="0" err="1"/>
              <a:t>Arial</a:t>
            </a:r>
            <a:endParaRPr lang="nl-NL" dirty="0"/>
          </a:p>
        </p:txBody>
      </p:sp>
      <p:sp>
        <p:nvSpPr>
          <p:cNvPr id="3" name="Tijdelijke aanduiding voor inhoud 2"/>
          <p:cNvSpPr>
            <a:spLocks noGrp="1"/>
          </p:cNvSpPr>
          <p:nvPr>
            <p:ph idx="1" hasCustomPrompt="1"/>
          </p:nvPr>
        </p:nvSpPr>
        <p:spPr>
          <a:xfrm>
            <a:off x="457200" y="1600200"/>
            <a:ext cx="8229600" cy="4525963"/>
          </a:xfrm>
          <a:prstGeom prst="rect">
            <a:avLst/>
          </a:prstGeom>
        </p:spPr>
        <p:txBody>
          <a:bodyPr>
            <a:normAutofit/>
          </a:bodyPr>
          <a:lstStyle>
            <a:lvl1pPr>
              <a:defRPr sz="2400" baseline="0">
                <a:solidFill>
                  <a:schemeClr val="tx1"/>
                </a:solidFill>
                <a:latin typeface="Calibri" panose="020F0502020204030204" pitchFamily="34" charset="0"/>
                <a:cs typeface="Calibri" panose="020F0502020204030204" pitchFamily="34" charset="0"/>
              </a:defRPr>
            </a:lvl1pPr>
            <a:lvl2pPr>
              <a:defRPr sz="1600">
                <a:solidFill>
                  <a:schemeClr val="tx1"/>
                </a:solidFill>
                <a:latin typeface="Calibri" panose="020F0502020204030204" pitchFamily="34" charset="0"/>
                <a:cs typeface="Calibri" panose="020F0502020204030204" pitchFamily="34" charset="0"/>
              </a:defRPr>
            </a:lvl2pPr>
            <a:lvl3pPr>
              <a:defRPr sz="1600">
                <a:solidFill>
                  <a:schemeClr val="tx1"/>
                </a:solidFill>
                <a:latin typeface="Calibri" panose="020F0502020204030204" pitchFamily="34" charset="0"/>
                <a:cs typeface="Calibri" panose="020F0502020204030204" pitchFamily="34" charset="0"/>
              </a:defRPr>
            </a:lvl3pPr>
            <a:lvl4pPr>
              <a:defRPr sz="1600">
                <a:solidFill>
                  <a:schemeClr val="tx1"/>
                </a:solidFill>
                <a:latin typeface="Calibri" panose="020F0502020204030204" pitchFamily="34" charset="0"/>
                <a:cs typeface="Calibri" panose="020F0502020204030204" pitchFamily="34" charset="0"/>
              </a:defRPr>
            </a:lvl4pPr>
            <a:lvl5pPr>
              <a:defRPr sz="1600">
                <a:solidFill>
                  <a:schemeClr val="tx1"/>
                </a:solidFill>
                <a:latin typeface="Calibri" panose="020F0502020204030204" pitchFamily="34" charset="0"/>
                <a:cs typeface="Calibri" panose="020F0502020204030204" pitchFamily="34" charset="0"/>
              </a:defRPr>
            </a:lvl5pPr>
          </a:lstStyle>
          <a:p>
            <a:pPr lvl="0"/>
            <a:r>
              <a:rPr lang="nl-NL" dirty="0"/>
              <a:t>Teksten 24 punt </a:t>
            </a:r>
            <a:r>
              <a:rPr lang="nl-NL" dirty="0" err="1"/>
              <a:t>Arial</a:t>
            </a:r>
            <a:endParaRPr lang="nl-NL" dirty="0"/>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844539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74638"/>
            <a:ext cx="8229600" cy="1143000"/>
          </a:xfrm>
          <a:prstGeom prst="rect">
            <a:avLst/>
          </a:prstGeom>
        </p:spPr>
        <p:txBody>
          <a:bodyPr>
            <a:normAutofit/>
          </a:bodyPr>
          <a:lstStyle>
            <a:lvl1pPr algn="l">
              <a:defRPr sz="3200" baseline="0">
                <a:solidFill>
                  <a:schemeClr val="tx2"/>
                </a:solidFill>
              </a:defRPr>
            </a:lvl1pPr>
          </a:lstStyle>
          <a:p>
            <a:r>
              <a:rPr lang="nl-NL" dirty="0"/>
              <a:t>Titel 32 punt </a:t>
            </a:r>
            <a:r>
              <a:rPr lang="nl-NL" dirty="0" err="1"/>
              <a:t>Arial</a:t>
            </a:r>
            <a:endParaRPr lang="nl-NL" dirty="0"/>
          </a:p>
        </p:txBody>
      </p:sp>
      <p:sp>
        <p:nvSpPr>
          <p:cNvPr id="3" name="Tijdelijke aanduiding voor inhoud 2"/>
          <p:cNvSpPr>
            <a:spLocks noGrp="1"/>
          </p:cNvSpPr>
          <p:nvPr>
            <p:ph sz="half" idx="1"/>
          </p:nvPr>
        </p:nvSpPr>
        <p:spPr>
          <a:xfrm>
            <a:off x="457200" y="1600200"/>
            <a:ext cx="4038600" cy="4525963"/>
          </a:xfrm>
          <a:prstGeom prst="rect">
            <a:avLst/>
          </a:prstGeom>
        </p:spPr>
        <p:txBody>
          <a:bodyPr>
            <a:normAutofit/>
          </a:bodyPr>
          <a:lstStyle>
            <a:lvl1pPr>
              <a:defRPr sz="2000" baseline="0">
                <a:solidFill>
                  <a:schemeClr val="tx2"/>
                </a:solidFill>
              </a:defRPr>
            </a:lvl1pPr>
            <a:lvl2pPr>
              <a:defRPr sz="2000" baseline="0">
                <a:solidFill>
                  <a:schemeClr val="tx2"/>
                </a:solidFill>
              </a:defRPr>
            </a:lvl2pPr>
            <a:lvl3pPr>
              <a:defRPr sz="2000" baseline="0">
                <a:solidFill>
                  <a:schemeClr val="tx2"/>
                </a:solidFill>
              </a:defRPr>
            </a:lvl3pPr>
            <a:lvl4pPr>
              <a:defRPr sz="2000" baseline="0">
                <a:solidFill>
                  <a:schemeClr val="tx2"/>
                </a:solidFill>
              </a:defRPr>
            </a:lvl4pPr>
            <a:lvl5pPr>
              <a:defRPr sz="2000" baseline="0">
                <a:solidFill>
                  <a:schemeClr val="tx2"/>
                </a:solidFill>
              </a:defRPr>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648200" y="1600200"/>
            <a:ext cx="4038600" cy="4525963"/>
          </a:xfrm>
          <a:prstGeom prst="rect">
            <a:avLst/>
          </a:prstGeom>
        </p:spPr>
        <p:txBody>
          <a:bodyPr>
            <a:normAutofit/>
          </a:bodyPr>
          <a:lstStyle>
            <a:lvl1pPr>
              <a:defRPr sz="2000" baseline="0">
                <a:solidFill>
                  <a:schemeClr val="tx2"/>
                </a:solidFill>
              </a:defRPr>
            </a:lvl1pPr>
            <a:lvl2pPr>
              <a:defRPr sz="2000" baseline="0">
                <a:solidFill>
                  <a:schemeClr val="tx2"/>
                </a:solidFill>
              </a:defRPr>
            </a:lvl2pPr>
            <a:lvl3pPr>
              <a:defRPr sz="2000" baseline="0">
                <a:solidFill>
                  <a:schemeClr val="tx2"/>
                </a:solidFill>
              </a:defRPr>
            </a:lvl3pPr>
            <a:lvl4pPr>
              <a:defRPr sz="2000" baseline="0">
                <a:solidFill>
                  <a:schemeClr val="tx2"/>
                </a:solidFill>
              </a:defRPr>
            </a:lvl4pPr>
            <a:lvl5pPr>
              <a:defRPr sz="2000" baseline="0">
                <a:solidFill>
                  <a:schemeClr val="tx2"/>
                </a:solidFill>
              </a:defRPr>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445056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74638"/>
            <a:ext cx="8229600" cy="1143000"/>
          </a:xfrm>
          <a:prstGeom prst="rect">
            <a:avLst/>
          </a:prstGeom>
        </p:spPr>
        <p:txBody>
          <a:bodyPr/>
          <a:lstStyle>
            <a:lvl1pPr algn="l">
              <a:defRPr sz="1600" baseline="0">
                <a:solidFill>
                  <a:schemeClr val="tx2"/>
                </a:solidFill>
              </a:defRPr>
            </a:lvl1pPr>
          </a:lstStyle>
          <a:p>
            <a:r>
              <a:rPr lang="nl-NL" dirty="0"/>
              <a:t>Tabellen: kies themakleuren; dit zijn de SLO huisstijlen kleuren</a:t>
            </a:r>
          </a:p>
        </p:txBody>
      </p:sp>
    </p:spTree>
    <p:extLst>
      <p:ext uri="{BB962C8B-B14F-4D97-AF65-F5344CB8AC3E}">
        <p14:creationId xmlns:p14="http://schemas.microsoft.com/office/powerpoint/2010/main" val="3008903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Alleen titel">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70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dirty="0"/>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p>
            <a:fld id="{2C30C99A-1A21-4E7E-96B7-DDA1AC489A0B}" type="datetimeFigureOut">
              <a:rPr lang="nl-NL" smtClean="0"/>
              <a:t>13-2-2018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F99E807-2B0D-4D68-88AB-62BF3712C5C2}" type="slidenum">
              <a:rPr lang="nl-NL" smtClean="0"/>
              <a:t>‹nr.›</a:t>
            </a:fld>
            <a:endParaRPr lang="nl-NL"/>
          </a:p>
        </p:txBody>
      </p:sp>
    </p:spTree>
    <p:extLst>
      <p:ext uri="{BB962C8B-B14F-4D97-AF65-F5344CB8AC3E}">
        <p14:creationId xmlns:p14="http://schemas.microsoft.com/office/powerpoint/2010/main" val="617188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hoek 7"/>
          <p:cNvSpPr/>
          <p:nvPr userDrawn="1"/>
        </p:nvSpPr>
        <p:spPr>
          <a:xfrm>
            <a:off x="0" y="6553200"/>
            <a:ext cx="9144000" cy="3048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n>
                <a:noFill/>
              </a:ln>
            </a:endParaRPr>
          </a:p>
        </p:txBody>
      </p:sp>
      <p:pic>
        <p:nvPicPr>
          <p:cNvPr id="9" name="Afbeelding 8"/>
          <p:cNvPicPr>
            <a:picLocks noChangeAspect="1"/>
          </p:cNvPicPr>
          <p:nvPr userDrawn="1"/>
        </p:nvPicPr>
        <p:blipFill>
          <a:blip r:embed="rId8"/>
          <a:stretch>
            <a:fillRect/>
          </a:stretch>
        </p:blipFill>
        <p:spPr>
          <a:xfrm>
            <a:off x="457200" y="6605630"/>
            <a:ext cx="317500" cy="203200"/>
          </a:xfrm>
          <a:prstGeom prst="rect">
            <a:avLst/>
          </a:prstGeom>
        </p:spPr>
      </p:pic>
    </p:spTree>
    <p:extLst>
      <p:ext uri="{BB962C8B-B14F-4D97-AF65-F5344CB8AC3E}">
        <p14:creationId xmlns:p14="http://schemas.microsoft.com/office/powerpoint/2010/main" val="2549356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8" r:id="rId6"/>
  </p:sldLayoutIdLst>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lo.n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http://www.slo.nl/downloads/2014/monitoring-en-evaluatie-invoering-betavernieuwing-deel-nulmeting.pdf/" TargetMode="External"/><Relationship Id="rId4" Type="http://schemas.openxmlformats.org/officeDocument/2006/relationships/hyperlink" Target="http://www.slo.nl/organisatie/recentepublicaties/monitoringtussenmetin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8775"/>
            <a:ext cx="7772400" cy="1470025"/>
          </a:xfrm>
        </p:spPr>
        <p:txBody>
          <a:bodyPr>
            <a:normAutofit/>
          </a:bodyPr>
          <a:lstStyle/>
          <a:p>
            <a:r>
              <a:rPr lang="nl-NL" sz="3000"/>
              <a:t>nieuwe natuurkundeprogramma na 4 jaar</a:t>
            </a:r>
            <a:br>
              <a:rPr lang="nl-NL" sz="3000"/>
            </a:br>
            <a:r>
              <a:rPr lang="nl-NL" sz="2400"/>
              <a:t>wat vinden jullie (natuurkunde)collega’s van het nieuwe programma?</a:t>
            </a:r>
          </a:p>
        </p:txBody>
      </p:sp>
      <p:sp>
        <p:nvSpPr>
          <p:cNvPr id="3" name="Ondertitel 2"/>
          <p:cNvSpPr>
            <a:spLocks noGrp="1"/>
          </p:cNvSpPr>
          <p:nvPr>
            <p:ph type="subTitle" idx="1"/>
          </p:nvPr>
        </p:nvSpPr>
        <p:spPr>
          <a:xfrm>
            <a:off x="661001" y="3084720"/>
            <a:ext cx="7797199" cy="664535"/>
          </a:xfrm>
        </p:spPr>
        <p:txBody>
          <a:bodyPr/>
          <a:lstStyle/>
          <a:p>
            <a:r>
              <a:rPr lang="nl-NL" sz="2800" smtClean="0"/>
              <a:t>Maarten Pieters, Erik Woldhuis, SLO</a:t>
            </a:r>
            <a:endParaRPr lang="nl-NL" sz="2800"/>
          </a:p>
        </p:txBody>
      </p:sp>
      <p:sp>
        <p:nvSpPr>
          <p:cNvPr id="4" name="Titel 1"/>
          <p:cNvSpPr txBox="1">
            <a:spLocks/>
          </p:cNvSpPr>
          <p:nvPr/>
        </p:nvSpPr>
        <p:spPr>
          <a:xfrm>
            <a:off x="710599" y="3859589"/>
            <a:ext cx="7772400" cy="2562475"/>
          </a:xfrm>
        </p:spPr>
        <p:txBody>
          <a:bodyPr>
            <a:normAutofit fontScale="85000" lnSpcReduction="10000"/>
          </a:bodyPr>
          <a:lst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l"/>
            <a:r>
              <a:rPr lang="nl-NL" sz="2000" b="1" smtClean="0">
                <a:solidFill>
                  <a:srgbClr val="C00000"/>
                </a:solidFill>
                <a:latin typeface="Calibri" panose="020F0502020204030204" pitchFamily="34" charset="0"/>
              </a:rPr>
              <a:t>Voor deze werkgroep hebben we een deel van de gegevens gebruikt uit het onderzoek naar de invoering van de nieuwe examenprogramma’s biologie, natuurkunde en scheikunde. Het complete verslag van dat onderzoek zal in het voorjaar van 2018 verschijnen op </a:t>
            </a:r>
            <a:r>
              <a:rPr lang="nl-NL" sz="2000" b="1" smtClean="0">
                <a:solidFill>
                  <a:srgbClr val="C00000"/>
                </a:solidFill>
                <a:latin typeface="Calibri" panose="020F0502020204030204" pitchFamily="34" charset="0"/>
                <a:hlinkClick r:id="rId3"/>
              </a:rPr>
              <a:t>www.slo.nl</a:t>
            </a:r>
            <a:r>
              <a:rPr lang="nl-NL" sz="2000" b="1" smtClean="0">
                <a:solidFill>
                  <a:srgbClr val="C00000"/>
                </a:solidFill>
                <a:latin typeface="Calibri" panose="020F0502020204030204" pitchFamily="34" charset="0"/>
              </a:rPr>
              <a:t>. </a:t>
            </a:r>
          </a:p>
          <a:p>
            <a:pPr algn="l"/>
            <a:endParaRPr lang="nl-NL" sz="2000" b="1" smtClean="0">
              <a:solidFill>
                <a:srgbClr val="C00000"/>
              </a:solidFill>
              <a:latin typeface="Calibri" panose="020F0502020204030204" pitchFamily="34" charset="0"/>
            </a:endParaRPr>
          </a:p>
          <a:p>
            <a:pPr algn="l"/>
            <a:r>
              <a:rPr lang="nl-NL" sz="2000" smtClean="0">
                <a:solidFill>
                  <a:srgbClr val="C00000"/>
                </a:solidFill>
                <a:latin typeface="Calibri" panose="020F0502020204030204" pitchFamily="34" charset="0"/>
              </a:rPr>
              <a:t>Gepubliceerd zijn al verslagen van een tussenmeting (2015) en een nulmeting (2013). </a:t>
            </a:r>
          </a:p>
          <a:p>
            <a:pPr algn="l"/>
            <a:r>
              <a:rPr lang="nl-NL" sz="2000" smtClean="0">
                <a:solidFill>
                  <a:srgbClr val="C00000"/>
                </a:solidFill>
                <a:latin typeface="Calibri" panose="020F0502020204030204" pitchFamily="34" charset="0"/>
              </a:rPr>
              <a:t>U vindt deze publicaties op</a:t>
            </a:r>
          </a:p>
          <a:p>
            <a:pPr marL="342900" indent="-342900" algn="l">
              <a:buFont typeface="Arial" panose="020B0604020202020204" pitchFamily="34" charset="0"/>
              <a:buChar char="•"/>
            </a:pPr>
            <a:r>
              <a:rPr lang="nl-NL" sz="2000" smtClean="0">
                <a:solidFill>
                  <a:srgbClr val="C00000"/>
                </a:solidFill>
                <a:latin typeface="Calibri" panose="020F0502020204030204" pitchFamily="34" charset="0"/>
                <a:hlinkClick r:id="rId4"/>
              </a:rPr>
              <a:t>www.slo.nl/organisatie/recentepublicaties/monitoringtussenmeting</a:t>
            </a:r>
            <a:r>
              <a:rPr lang="nl-NL" sz="2000" smtClean="0">
                <a:solidFill>
                  <a:srgbClr val="C00000"/>
                </a:solidFill>
                <a:latin typeface="Calibri" panose="020F0502020204030204" pitchFamily="34" charset="0"/>
              </a:rPr>
              <a:t> en </a:t>
            </a:r>
          </a:p>
          <a:p>
            <a:pPr marL="342900" indent="-342900" algn="l">
              <a:buFont typeface="Arial" panose="020B0604020202020204" pitchFamily="34" charset="0"/>
              <a:buChar char="•"/>
            </a:pPr>
            <a:r>
              <a:rPr lang="nl-NL" sz="2000" smtClean="0">
                <a:solidFill>
                  <a:srgbClr val="C00000"/>
                </a:solidFill>
                <a:latin typeface="Calibri" panose="020F0502020204030204" pitchFamily="34" charset="0"/>
                <a:hlinkClick r:id="rId5"/>
              </a:rPr>
              <a:t>www.slo.nl/downloads/2014/monitoring-en-evaluatie-invoering-betavernieuwing-deel-nulmeting.pdf/</a:t>
            </a:r>
            <a:r>
              <a:rPr lang="nl-NL" sz="2000" smtClean="0">
                <a:solidFill>
                  <a:srgbClr val="C00000"/>
                </a:solidFill>
                <a:latin typeface="Calibri" panose="020F0502020204030204" pitchFamily="34" charset="0"/>
              </a:rPr>
              <a:t> </a:t>
            </a:r>
            <a:endParaRPr lang="nl-NL" sz="2000">
              <a:solidFill>
                <a:srgbClr val="C00000"/>
              </a:solidFill>
              <a:latin typeface="Calibri" panose="020F0502020204030204" pitchFamily="34" charset="0"/>
            </a:endParaRPr>
          </a:p>
        </p:txBody>
      </p:sp>
    </p:spTree>
    <p:extLst>
      <p:ext uri="{BB962C8B-B14F-4D97-AF65-F5344CB8AC3E}">
        <p14:creationId xmlns:p14="http://schemas.microsoft.com/office/powerpoint/2010/main" val="33048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Stellingen</a:t>
            </a:r>
            <a:br>
              <a:rPr lang="en-US" smtClean="0"/>
            </a:br>
            <a:r>
              <a:rPr lang="en-US" i="1"/>
              <a:t>peiling tijdens WND-werkgroep</a:t>
            </a:r>
            <a:endParaRPr lang="en-US" dirty="0"/>
          </a:p>
        </p:txBody>
      </p:sp>
      <p:sp>
        <p:nvSpPr>
          <p:cNvPr id="3" name="Content Placeholder 2"/>
          <p:cNvSpPr>
            <a:spLocks noGrp="1"/>
          </p:cNvSpPr>
          <p:nvPr>
            <p:ph idx="1"/>
          </p:nvPr>
        </p:nvSpPr>
        <p:spPr/>
        <p:txBody>
          <a:bodyPr>
            <a:normAutofit/>
          </a:bodyPr>
          <a:lstStyle/>
          <a:p>
            <a:r>
              <a:rPr lang="nl-NL"/>
              <a:t>Ik heb afgelopen schooljaar in mijn lessen natuurkunde </a:t>
            </a:r>
            <a:r>
              <a:rPr lang="nl-NL" smtClean="0"/>
              <a:t>gebruik gemaakt </a:t>
            </a:r>
            <a:r>
              <a:rPr lang="nl-NL"/>
              <a:t>van</a:t>
            </a:r>
            <a:r>
              <a:rPr lang="en-US" sz="2400" smtClean="0"/>
              <a:t>: </a:t>
            </a:r>
            <a:endParaRPr lang="en-US" sz="2400" dirty="0" smtClean="0"/>
          </a:p>
          <a:p>
            <a:pPr marL="857250" lvl="1" indent="-457200">
              <a:lnSpc>
                <a:spcPct val="130000"/>
              </a:lnSpc>
              <a:buFont typeface="+mj-lt"/>
              <a:buAutoNum type="arabicPeriod"/>
            </a:pPr>
            <a:r>
              <a:rPr lang="nl-NL" sz="2400" smtClean="0">
                <a:solidFill>
                  <a:srgbClr val="FF0000"/>
                </a:solidFill>
              </a:rPr>
              <a:t>contexten/toepassingen </a:t>
            </a:r>
            <a:r>
              <a:rPr lang="nl-NL" sz="2400">
                <a:solidFill>
                  <a:srgbClr val="FF0000"/>
                </a:solidFill>
              </a:rPr>
              <a:t>om </a:t>
            </a:r>
            <a:r>
              <a:rPr lang="nl-NL" sz="2400" smtClean="0">
                <a:solidFill>
                  <a:srgbClr val="FF0000"/>
                </a:solidFill>
              </a:rPr>
              <a:t>nieuwe vakinhoud </a:t>
            </a:r>
            <a:r>
              <a:rPr lang="nl-NL" sz="2400">
                <a:solidFill>
                  <a:srgbClr val="FF0000"/>
                </a:solidFill>
              </a:rPr>
              <a:t>te introduceren.</a:t>
            </a:r>
          </a:p>
          <a:p>
            <a:pPr marL="857250" lvl="1" indent="-457200">
              <a:lnSpc>
                <a:spcPct val="130000"/>
              </a:lnSpc>
              <a:buFont typeface="+mj-lt"/>
              <a:buAutoNum type="arabicPeriod"/>
            </a:pPr>
            <a:r>
              <a:rPr lang="nl-NL" sz="2400">
                <a:solidFill>
                  <a:srgbClr val="FF0000"/>
                </a:solidFill>
              </a:rPr>
              <a:t>contexten/toepassingen om </a:t>
            </a:r>
            <a:r>
              <a:rPr lang="nl-NL" sz="2400" smtClean="0">
                <a:solidFill>
                  <a:srgbClr val="FF0000"/>
                </a:solidFill>
              </a:rPr>
              <a:t>behandelde vakinhoud </a:t>
            </a:r>
            <a:r>
              <a:rPr lang="nl-NL" sz="2400">
                <a:solidFill>
                  <a:srgbClr val="FF0000"/>
                </a:solidFill>
              </a:rPr>
              <a:t>te illustreren.</a:t>
            </a:r>
          </a:p>
          <a:p>
            <a:pPr marL="857250" lvl="1" indent="-457200">
              <a:lnSpc>
                <a:spcPct val="130000"/>
              </a:lnSpc>
              <a:buFont typeface="+mj-lt"/>
              <a:buAutoNum type="arabicPeriod"/>
            </a:pPr>
            <a:r>
              <a:rPr lang="nl-NL" sz="2400">
                <a:solidFill>
                  <a:srgbClr val="FF0000"/>
                </a:solidFill>
              </a:rPr>
              <a:t>een omvangrijke context/toepassing </a:t>
            </a:r>
            <a:r>
              <a:rPr lang="nl-NL" sz="2400" smtClean="0">
                <a:solidFill>
                  <a:srgbClr val="FF0000"/>
                </a:solidFill>
              </a:rPr>
              <a:t>als rode </a:t>
            </a:r>
            <a:r>
              <a:rPr lang="nl-NL" sz="2400">
                <a:solidFill>
                  <a:srgbClr val="FF0000"/>
                </a:solidFill>
              </a:rPr>
              <a:t>draad om de vakinhoud aan op </a:t>
            </a:r>
            <a:r>
              <a:rPr lang="nl-NL" sz="2400" smtClean="0">
                <a:solidFill>
                  <a:srgbClr val="FF0000"/>
                </a:solidFill>
              </a:rPr>
              <a:t>te hangen.</a:t>
            </a:r>
          </a:p>
          <a:p>
            <a:pPr marL="857250" lvl="1" indent="-457200">
              <a:lnSpc>
                <a:spcPct val="130000"/>
              </a:lnSpc>
              <a:buFont typeface="+mj-lt"/>
              <a:buAutoNum type="arabicPeriod"/>
            </a:pPr>
            <a:r>
              <a:rPr lang="en-US" sz="2400" smtClean="0">
                <a:solidFill>
                  <a:srgbClr val="FF0000"/>
                </a:solidFill>
              </a:rPr>
              <a:t>Ik gebruik geen contexten in mijn lessen.</a:t>
            </a:r>
          </a:p>
          <a:p>
            <a:pPr marL="0" indent="0">
              <a:buNone/>
            </a:pPr>
            <a:endParaRPr lang="en-US" sz="2400" dirty="0" smtClean="0"/>
          </a:p>
          <a:p>
            <a:pPr marL="0" indent="0">
              <a:buNone/>
            </a:pPr>
            <a:endParaRPr lang="en-US" sz="2400" dirty="0"/>
          </a:p>
        </p:txBody>
      </p:sp>
      <p:grpSp>
        <p:nvGrpSpPr>
          <p:cNvPr id="4" name="Group 3"/>
          <p:cNvGrpSpPr/>
          <p:nvPr/>
        </p:nvGrpSpPr>
        <p:grpSpPr>
          <a:xfrm>
            <a:off x="7002652" y="5663360"/>
            <a:ext cx="1684147" cy="655968"/>
            <a:chOff x="5916910" y="5945577"/>
            <a:chExt cx="1684147" cy="655968"/>
          </a:xfrm>
        </p:grpSpPr>
        <p:sp>
          <p:nvSpPr>
            <p:cNvPr id="5" name="Right Arrow 4"/>
            <p:cNvSpPr/>
            <p:nvPr/>
          </p:nvSpPr>
          <p:spPr>
            <a:xfrm>
              <a:off x="5916911" y="5945577"/>
              <a:ext cx="1526400" cy="65596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TextBox 5"/>
            <p:cNvSpPr txBox="1"/>
            <p:nvPr/>
          </p:nvSpPr>
          <p:spPr>
            <a:xfrm>
              <a:off x="5916910" y="6056378"/>
              <a:ext cx="1684147" cy="369332"/>
            </a:xfrm>
            <a:prstGeom prst="rect">
              <a:avLst/>
            </a:prstGeom>
            <a:noFill/>
          </p:spPr>
          <p:txBody>
            <a:bodyPr wrap="square" rtlCol="0">
              <a:spAutoFit/>
            </a:bodyPr>
            <a:lstStyle/>
            <a:p>
              <a:r>
                <a:rPr lang="nl-NL" smtClean="0"/>
                <a:t>Kahoot it </a:t>
              </a:r>
              <a:endParaRPr lang="nl-NL" dirty="0"/>
            </a:p>
          </p:txBody>
        </p:sp>
      </p:grpSp>
    </p:spTree>
    <p:extLst>
      <p:ext uri="{BB962C8B-B14F-4D97-AF65-F5344CB8AC3E}">
        <p14:creationId xmlns:p14="http://schemas.microsoft.com/office/powerpoint/2010/main" val="3704436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Contextgebruik: resultaten eindmeting</a:t>
            </a:r>
            <a:r>
              <a:rPr lang="en-US" dirty="0" smtClean="0"/>
              <a:t/>
            </a:r>
            <a:br>
              <a:rPr lang="en-US" dirty="0" smtClean="0"/>
            </a:br>
            <a:endParaRPr lang="en-US" dirty="0"/>
          </a:p>
        </p:txBody>
      </p:sp>
      <p:pic>
        <p:nvPicPr>
          <p:cNvPr id="9" name="Afbeelding 8"/>
          <p:cNvPicPr>
            <a:picLocks noChangeAspect="1"/>
          </p:cNvPicPr>
          <p:nvPr/>
        </p:nvPicPr>
        <p:blipFill>
          <a:blip r:embed="rId3"/>
          <a:stretch>
            <a:fillRect/>
          </a:stretch>
        </p:blipFill>
        <p:spPr>
          <a:xfrm>
            <a:off x="549973" y="1602382"/>
            <a:ext cx="8302998" cy="4328159"/>
          </a:xfrm>
          <a:prstGeom prst="rect">
            <a:avLst/>
          </a:prstGeom>
        </p:spPr>
      </p:pic>
    </p:spTree>
    <p:extLst>
      <p:ext uri="{BB962C8B-B14F-4D97-AF65-F5344CB8AC3E}">
        <p14:creationId xmlns:p14="http://schemas.microsoft.com/office/powerpoint/2010/main" val="3234333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Nulmeting - eindmeting </a:t>
            </a:r>
            <a:endParaRPr lang="nl-NL" dirty="0"/>
          </a:p>
        </p:txBody>
      </p:sp>
      <p:sp>
        <p:nvSpPr>
          <p:cNvPr id="3" name="Content Placeholder 2"/>
          <p:cNvSpPr>
            <a:spLocks noGrp="1"/>
          </p:cNvSpPr>
          <p:nvPr>
            <p:ph idx="1"/>
          </p:nvPr>
        </p:nvSpPr>
        <p:spPr/>
        <p:txBody>
          <a:bodyPr>
            <a:normAutofit lnSpcReduction="10000"/>
          </a:bodyPr>
          <a:lstStyle/>
          <a:p>
            <a:pPr marL="0" indent="0">
              <a:buNone/>
            </a:pPr>
            <a:r>
              <a:rPr lang="nl-NL" dirty="0"/>
              <a:t>De resultaten van de eindmeting zijn grotendeels in overeenstemming met die van de nulmeting. </a:t>
            </a:r>
            <a:endParaRPr lang="nl-NL" dirty="0" smtClean="0"/>
          </a:p>
          <a:p>
            <a:pPr marL="0" indent="0">
              <a:buNone/>
            </a:pPr>
            <a:endParaRPr lang="nl-NL" dirty="0" smtClean="0"/>
          </a:p>
          <a:p>
            <a:r>
              <a:rPr lang="nl-NL" smtClean="0"/>
              <a:t>Gebruik contexten: </a:t>
            </a:r>
            <a:br>
              <a:rPr lang="nl-NL" smtClean="0"/>
            </a:br>
            <a:r>
              <a:rPr lang="nl-NL" smtClean="0">
                <a:solidFill>
                  <a:srgbClr val="FF0000"/>
                </a:solidFill>
              </a:rPr>
              <a:t>90% </a:t>
            </a:r>
            <a:r>
              <a:rPr lang="nl-NL" dirty="0" smtClean="0">
                <a:solidFill>
                  <a:srgbClr val="FF0000"/>
                </a:solidFill>
              </a:rPr>
              <a:t>nulmeting </a:t>
            </a:r>
            <a:r>
              <a:rPr lang="nl-NL" smtClean="0">
                <a:solidFill>
                  <a:srgbClr val="FF0000"/>
                </a:solidFill>
              </a:rPr>
              <a:t>- 85% eindmeting</a:t>
            </a:r>
            <a:endParaRPr lang="nl-NL" dirty="0" smtClean="0">
              <a:solidFill>
                <a:srgbClr val="FF0000"/>
              </a:solidFill>
            </a:endParaRPr>
          </a:p>
          <a:p>
            <a:r>
              <a:rPr lang="nl-NL" dirty="0" smtClean="0"/>
              <a:t>Contexten om vakinhouden te illustreren</a:t>
            </a:r>
            <a:r>
              <a:rPr lang="nl-NL" smtClean="0"/>
              <a:t>: </a:t>
            </a:r>
            <a:br>
              <a:rPr lang="nl-NL" smtClean="0"/>
            </a:br>
            <a:r>
              <a:rPr lang="nl-NL" smtClean="0">
                <a:solidFill>
                  <a:srgbClr val="FF0000"/>
                </a:solidFill>
              </a:rPr>
              <a:t>85</a:t>
            </a:r>
            <a:r>
              <a:rPr lang="nl-NL">
                <a:solidFill>
                  <a:srgbClr val="FF0000"/>
                </a:solidFill>
              </a:rPr>
              <a:t>% </a:t>
            </a:r>
            <a:r>
              <a:rPr lang="nl-NL" dirty="0">
                <a:solidFill>
                  <a:srgbClr val="FF0000"/>
                </a:solidFill>
              </a:rPr>
              <a:t>nulmeting </a:t>
            </a:r>
            <a:r>
              <a:rPr lang="nl-NL">
                <a:solidFill>
                  <a:srgbClr val="FF0000"/>
                </a:solidFill>
              </a:rPr>
              <a:t>- 75% </a:t>
            </a:r>
            <a:r>
              <a:rPr lang="nl-NL" dirty="0">
                <a:solidFill>
                  <a:srgbClr val="FF0000"/>
                </a:solidFill>
              </a:rPr>
              <a:t>in </a:t>
            </a:r>
            <a:r>
              <a:rPr lang="nl-NL">
                <a:solidFill>
                  <a:srgbClr val="FF0000"/>
                </a:solidFill>
              </a:rPr>
              <a:t>de </a:t>
            </a:r>
            <a:r>
              <a:rPr lang="nl-NL" smtClean="0">
                <a:solidFill>
                  <a:srgbClr val="FF0000"/>
                </a:solidFill>
              </a:rPr>
              <a:t>eindmeting</a:t>
            </a:r>
            <a:r>
              <a:rPr lang="nl-NL" smtClean="0"/>
              <a:t> </a:t>
            </a:r>
            <a:endParaRPr lang="nl-NL" dirty="0" smtClean="0"/>
          </a:p>
          <a:p>
            <a:r>
              <a:rPr lang="nl-NL" dirty="0"/>
              <a:t>Contexten om vakinhouden te </a:t>
            </a:r>
            <a:r>
              <a:rPr lang="nl-NL" dirty="0" smtClean="0"/>
              <a:t>introduceren</a:t>
            </a:r>
            <a:r>
              <a:rPr lang="nl-NL" smtClean="0"/>
              <a:t>: </a:t>
            </a:r>
            <a:br>
              <a:rPr lang="nl-NL" smtClean="0"/>
            </a:br>
            <a:r>
              <a:rPr lang="nl-NL" smtClean="0">
                <a:solidFill>
                  <a:srgbClr val="FF0000"/>
                </a:solidFill>
              </a:rPr>
              <a:t>75</a:t>
            </a:r>
            <a:r>
              <a:rPr lang="nl-NL">
                <a:solidFill>
                  <a:srgbClr val="FF0000"/>
                </a:solidFill>
              </a:rPr>
              <a:t>% </a:t>
            </a:r>
            <a:r>
              <a:rPr lang="nl-NL" dirty="0">
                <a:solidFill>
                  <a:srgbClr val="FF0000"/>
                </a:solidFill>
              </a:rPr>
              <a:t>nulmeting </a:t>
            </a:r>
            <a:r>
              <a:rPr lang="nl-NL">
                <a:solidFill>
                  <a:srgbClr val="FF0000"/>
                </a:solidFill>
              </a:rPr>
              <a:t>- 70% </a:t>
            </a:r>
            <a:r>
              <a:rPr lang="nl-NL" dirty="0">
                <a:solidFill>
                  <a:srgbClr val="FF0000"/>
                </a:solidFill>
              </a:rPr>
              <a:t>in </a:t>
            </a:r>
            <a:r>
              <a:rPr lang="nl-NL">
                <a:solidFill>
                  <a:srgbClr val="FF0000"/>
                </a:solidFill>
              </a:rPr>
              <a:t>de eindmeting</a:t>
            </a:r>
          </a:p>
          <a:p>
            <a:r>
              <a:rPr lang="nl-NL" smtClean="0"/>
              <a:t>Contexten als rode draad om </a:t>
            </a:r>
            <a:r>
              <a:rPr lang="nl-NL"/>
              <a:t>vakinhouden </a:t>
            </a:r>
            <a:r>
              <a:rPr lang="nl-NL" smtClean="0"/>
              <a:t>aan op te hangen:</a:t>
            </a:r>
            <a:br>
              <a:rPr lang="nl-NL" smtClean="0"/>
            </a:br>
            <a:r>
              <a:rPr lang="nl-NL" smtClean="0">
                <a:solidFill>
                  <a:srgbClr val="FF0000"/>
                </a:solidFill>
              </a:rPr>
              <a:t>20</a:t>
            </a:r>
            <a:r>
              <a:rPr lang="nl-NL">
                <a:solidFill>
                  <a:srgbClr val="FF0000"/>
                </a:solidFill>
              </a:rPr>
              <a:t>% nulmeting - 35% in de eindmeting</a:t>
            </a:r>
          </a:p>
          <a:p>
            <a:pPr marL="0" indent="0">
              <a:buNone/>
            </a:pPr>
            <a:r>
              <a:rPr lang="nl-NL" smtClean="0"/>
              <a:t> </a:t>
            </a:r>
            <a:endParaRPr lang="nl-NL" dirty="0" smtClean="0"/>
          </a:p>
          <a:p>
            <a:pPr marL="0" indent="0">
              <a:buNone/>
            </a:pPr>
            <a:endParaRPr lang="nl-NL" dirty="0" smtClean="0"/>
          </a:p>
        </p:txBody>
      </p:sp>
    </p:spTree>
    <p:extLst>
      <p:ext uri="{BB962C8B-B14F-4D97-AF65-F5344CB8AC3E}">
        <p14:creationId xmlns:p14="http://schemas.microsoft.com/office/powerpoint/2010/main" val="641219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 </a:t>
            </a:r>
            <a:endParaRPr lang="nl-NL" dirty="0"/>
          </a:p>
        </p:txBody>
      </p:sp>
      <p:pic>
        <p:nvPicPr>
          <p:cNvPr id="4" name="Content Placeholder 3" descr="Screen Shot 2017-11-02 at 15.49.17.png"/>
          <p:cNvPicPr>
            <a:picLocks noGrp="1" noChangeAspect="1"/>
          </p:cNvPicPr>
          <p:nvPr>
            <p:ph idx="1"/>
          </p:nvPr>
        </p:nvPicPr>
        <p:blipFill>
          <a:blip r:embed="rId3">
            <a:extLst>
              <a:ext uri="{28A0092B-C50C-407E-A947-70E740481C1C}">
                <a14:useLocalDpi xmlns:a14="http://schemas.microsoft.com/office/drawing/2010/main" val="0"/>
              </a:ext>
            </a:extLst>
          </a:blip>
          <a:srcRect t="9523" b="9523"/>
          <a:stretch>
            <a:fillRect/>
          </a:stretch>
        </p:blipFill>
        <p:spPr>
          <a:xfrm>
            <a:off x="-142875" y="473432"/>
            <a:ext cx="9473060" cy="5209818"/>
          </a:xfrm>
        </p:spPr>
      </p:pic>
      <p:sp>
        <p:nvSpPr>
          <p:cNvPr id="5" name="TextBox 4"/>
          <p:cNvSpPr txBox="1"/>
          <p:nvPr/>
        </p:nvSpPr>
        <p:spPr>
          <a:xfrm>
            <a:off x="571500" y="5953125"/>
            <a:ext cx="6119384" cy="1169551"/>
          </a:xfrm>
          <a:prstGeom prst="rect">
            <a:avLst/>
          </a:prstGeom>
          <a:noFill/>
        </p:spPr>
        <p:txBody>
          <a:bodyPr wrap="none" rtlCol="0">
            <a:spAutoFit/>
          </a:bodyPr>
          <a:lstStyle/>
          <a:p>
            <a:r>
              <a:rPr lang="en-US" sz="1600" dirty="0" smtClean="0"/>
              <a:t>L. </a:t>
            </a:r>
            <a:r>
              <a:rPr lang="en-US" sz="1600" dirty="0" err="1"/>
              <a:t>Bruning</a:t>
            </a:r>
            <a:r>
              <a:rPr lang="en-US" sz="1600" dirty="0"/>
              <a:t> </a:t>
            </a:r>
            <a:r>
              <a:rPr lang="en-US" sz="1600" dirty="0" smtClean="0"/>
              <a:t>&amp; </a:t>
            </a:r>
            <a:r>
              <a:rPr lang="en-US" sz="1600" dirty="0" err="1" smtClean="0"/>
              <a:t>B.Michels</a:t>
            </a:r>
            <a:r>
              <a:rPr lang="en-US" sz="1600" dirty="0" smtClean="0"/>
              <a:t>. (2013). Concept-</a:t>
            </a:r>
            <a:r>
              <a:rPr lang="en-US" sz="1600" dirty="0" err="1" smtClean="0"/>
              <a:t>contextvenster</a:t>
            </a:r>
            <a:r>
              <a:rPr lang="en-US" sz="1600" dirty="0" smtClean="0"/>
              <a:t>. </a:t>
            </a:r>
            <a:r>
              <a:rPr lang="en-US" sz="1600" dirty="0" err="1" smtClean="0"/>
              <a:t>Enschede</a:t>
            </a:r>
            <a:r>
              <a:rPr lang="en-US" sz="1600" dirty="0" smtClean="0"/>
              <a:t>: SLO</a:t>
            </a:r>
          </a:p>
          <a:p>
            <a:r>
              <a:rPr lang="en-US" sz="1600" dirty="0"/>
              <a:t>http://</a:t>
            </a:r>
            <a:r>
              <a:rPr lang="en-US" sz="1600" dirty="0" err="1"/>
              <a:t>www.slo.nl</a:t>
            </a:r>
            <a:r>
              <a:rPr lang="en-US" sz="1600" dirty="0"/>
              <a:t>/</a:t>
            </a:r>
            <a:r>
              <a:rPr lang="en-US" sz="1600" dirty="0" err="1"/>
              <a:t>organisatie</a:t>
            </a:r>
            <a:r>
              <a:rPr lang="en-US" sz="1600" dirty="0"/>
              <a:t>/</a:t>
            </a:r>
            <a:r>
              <a:rPr lang="en-US" sz="1600" dirty="0" err="1"/>
              <a:t>recentepublicaties</a:t>
            </a:r>
            <a:r>
              <a:rPr lang="en-US" sz="1600" dirty="0"/>
              <a:t>/concept-context/</a:t>
            </a:r>
            <a:r>
              <a:rPr lang="en-US" dirty="0"/>
              <a:t/>
            </a:r>
            <a:br>
              <a:rPr lang="en-US" dirty="0"/>
            </a:br>
            <a:endParaRPr lang="en-US" dirty="0"/>
          </a:p>
          <a:p>
            <a:endParaRPr lang="nl-NL" dirty="0"/>
          </a:p>
        </p:txBody>
      </p:sp>
    </p:spTree>
    <p:extLst>
      <p:ext uri="{BB962C8B-B14F-4D97-AF65-F5344CB8AC3E}">
        <p14:creationId xmlns:p14="http://schemas.microsoft.com/office/powerpoint/2010/main" val="3661618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2553402"/>
            <a:ext cx="8229600" cy="3572761"/>
          </a:xfrm>
        </p:spPr>
        <p:txBody>
          <a:bodyPr>
            <a:normAutofit fontScale="62500" lnSpcReduction="20000"/>
          </a:bodyPr>
          <a:lstStyle/>
          <a:p>
            <a:pPr marL="0" indent="0" hangingPunct="0">
              <a:buNone/>
            </a:pPr>
            <a:r>
              <a:rPr lang="nl-NL" i="1" smtClean="0"/>
              <a:t>Welke </a:t>
            </a:r>
            <a:r>
              <a:rPr lang="nl-NL" i="1"/>
              <a:t>van onderstaande aspecten van </a:t>
            </a:r>
            <a:r>
              <a:rPr lang="nl-NL" i="1" smtClean="0"/>
              <a:t>de natuurkundevernieuwing </a:t>
            </a:r>
            <a:r>
              <a:rPr lang="nl-NL" i="1"/>
              <a:t>vindt u het </a:t>
            </a:r>
            <a:r>
              <a:rPr lang="nl-NL" i="1" smtClean="0"/>
              <a:t>belangrijkst</a:t>
            </a:r>
          </a:p>
          <a:p>
            <a:r>
              <a:rPr lang="nl-NL"/>
              <a:t>Wendbaar gebruik van concepten in verschillende contexten</a:t>
            </a:r>
          </a:p>
          <a:p>
            <a:r>
              <a:rPr lang="nl-NL"/>
              <a:t>Samenhang met andere vakken</a:t>
            </a:r>
          </a:p>
          <a:p>
            <a:r>
              <a:rPr lang="nl-NL"/>
              <a:t>Samenhang binnen het vak</a:t>
            </a:r>
          </a:p>
          <a:p>
            <a:r>
              <a:rPr lang="nl-NL"/>
              <a:t>Aansluiting met en voorbereiding op het hoger onderwijs</a:t>
            </a:r>
          </a:p>
          <a:p>
            <a:r>
              <a:rPr lang="nl-NL"/>
              <a:t>Haalbaarheid (minder overladenheid)</a:t>
            </a:r>
          </a:p>
          <a:p>
            <a:r>
              <a:rPr lang="nl-NL"/>
              <a:t>Relevantie en actualiteit</a:t>
            </a:r>
          </a:p>
          <a:p>
            <a:r>
              <a:rPr lang="nl-NL"/>
              <a:t>De natuurwetenschappelijke denk- en werkwijzen</a:t>
            </a:r>
          </a:p>
          <a:p>
            <a:r>
              <a:rPr lang="nl-NL"/>
              <a:t>Natuurwetenschappelijke vaardigheden: onderzoeken, ontwerpen, modelleren</a:t>
            </a:r>
          </a:p>
          <a:p>
            <a:r>
              <a:rPr lang="nl-NL"/>
              <a:t>De manier waarop natuurwetenschappelijke kennis ontstaat en wordt </a:t>
            </a:r>
            <a:r>
              <a:rPr lang="nl-NL" smtClean="0"/>
              <a:t>gebruikt</a:t>
            </a:r>
          </a:p>
          <a:p>
            <a:r>
              <a:rPr lang="nl-NL"/>
              <a:t>Natuurkundig redeneren</a:t>
            </a:r>
          </a:p>
          <a:p>
            <a:r>
              <a:rPr lang="nl-NL"/>
              <a:t>Nieuwe inhouden: communicatietechnologie, medische beeldvorming, biofysica, geofysica, sterrenkunde, </a:t>
            </a:r>
            <a:r>
              <a:rPr lang="nl-NL" smtClean="0"/>
              <a:t>materialen (havo</a:t>
            </a:r>
            <a:r>
              <a:rPr lang="nl-NL"/>
              <a:t>), quantumfysica en relativiteitstheorie (vwo)</a:t>
            </a:r>
          </a:p>
          <a:p>
            <a:r>
              <a:rPr lang="nl-NL"/>
              <a:t>Keuzemogelijkheden voor leerlingen (door keuzedomeinen in het schoolexamen)</a:t>
            </a:r>
            <a:endParaRPr lang="nl-NL" sz="2400" dirty="0" smtClean="0"/>
          </a:p>
        </p:txBody>
      </p:sp>
      <p:sp>
        <p:nvSpPr>
          <p:cNvPr id="5" name="Title 1"/>
          <p:cNvSpPr txBox="1">
            <a:spLocks/>
          </p:cNvSpPr>
          <p:nvPr/>
        </p:nvSpPr>
        <p:spPr>
          <a:xfrm>
            <a:off x="609600" y="427038"/>
            <a:ext cx="8229600" cy="1143000"/>
          </a:xfrm>
          <a:prstGeom prst="rect">
            <a:avLst/>
          </a:prstGeom>
        </p:spPr>
        <p:txBody>
          <a:bodyPr>
            <a:normAutofit/>
          </a:bodyPr>
          <a:lstStyle>
            <a:lvl1pPr algn="l" defTabSz="457200" rtl="0" eaLnBrk="1" latinLnBrk="0" hangingPunct="1">
              <a:spcBef>
                <a:spcPct val="0"/>
              </a:spcBef>
              <a:buNone/>
              <a:defRPr sz="3200" kern="1200" baseline="0">
                <a:solidFill>
                  <a:schemeClr val="accent6"/>
                </a:solidFill>
                <a:latin typeface="Calibri" panose="020F0502020204030204" pitchFamily="34" charset="0"/>
                <a:ea typeface="+mj-ea"/>
                <a:cs typeface="Calibri" panose="020F0502020204030204" pitchFamily="34" charset="0"/>
              </a:defRPr>
            </a:lvl1pPr>
          </a:lstStyle>
          <a:p>
            <a:r>
              <a:rPr lang="nl-NL"/>
              <a:t>Belangrijkste aspecten van </a:t>
            </a:r>
            <a:r>
              <a:rPr lang="nl-NL" smtClean="0"/>
              <a:t>vernieuwing</a:t>
            </a:r>
            <a:endParaRPr lang="nl-NL"/>
          </a:p>
        </p:txBody>
      </p:sp>
    </p:spTree>
    <p:extLst>
      <p:ext uri="{BB962C8B-B14F-4D97-AF65-F5344CB8AC3E}">
        <p14:creationId xmlns:p14="http://schemas.microsoft.com/office/powerpoint/2010/main" val="2981503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2386603"/>
            <a:ext cx="8229600" cy="14202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aphicFrame>
        <p:nvGraphicFramePr>
          <p:cNvPr id="10" name="Grafiek 9"/>
          <p:cNvGraphicFramePr>
            <a:graphicFrameLocks/>
          </p:cNvGraphicFramePr>
          <p:nvPr>
            <p:extLst>
              <p:ext uri="{D42A27DB-BD31-4B8C-83A1-F6EECF244321}">
                <p14:modId xmlns:p14="http://schemas.microsoft.com/office/powerpoint/2010/main" val="1253874908"/>
              </p:ext>
            </p:extLst>
          </p:nvPr>
        </p:nvGraphicFramePr>
        <p:xfrm>
          <a:off x="243839" y="1306285"/>
          <a:ext cx="8734697" cy="4371703"/>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609600" y="427038"/>
            <a:ext cx="8229600" cy="1143000"/>
          </a:xfrm>
          <a:prstGeom prst="rect">
            <a:avLst/>
          </a:prstGeom>
        </p:spPr>
        <p:txBody>
          <a:bodyPr>
            <a:normAutofit/>
          </a:bodyPr>
          <a:lstStyle>
            <a:lvl1pPr algn="l" defTabSz="457200" rtl="0" eaLnBrk="1" latinLnBrk="0" hangingPunct="1">
              <a:spcBef>
                <a:spcPct val="0"/>
              </a:spcBef>
              <a:buNone/>
              <a:defRPr sz="3200" kern="1200" baseline="0">
                <a:solidFill>
                  <a:schemeClr val="accent6"/>
                </a:solidFill>
                <a:latin typeface="Calibri" panose="020F0502020204030204" pitchFamily="34" charset="0"/>
                <a:ea typeface="+mj-ea"/>
                <a:cs typeface="Calibri" panose="020F0502020204030204" pitchFamily="34" charset="0"/>
              </a:defRPr>
            </a:lvl1pPr>
          </a:lstStyle>
          <a:p>
            <a:r>
              <a:rPr lang="nl-NL"/>
              <a:t>Belangrijkste aspecten van </a:t>
            </a:r>
            <a:r>
              <a:rPr lang="nl-NL" smtClean="0"/>
              <a:t>vernieuwing</a:t>
            </a:r>
            <a:endParaRPr lang="nl-NL"/>
          </a:p>
        </p:txBody>
      </p:sp>
    </p:spTree>
    <p:extLst>
      <p:ext uri="{BB962C8B-B14F-4D97-AF65-F5344CB8AC3E}">
        <p14:creationId xmlns:p14="http://schemas.microsoft.com/office/powerpoint/2010/main" val="2492510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Nulmeting - eindmeting </a:t>
            </a:r>
            <a:endParaRPr lang="nl-NL" dirty="0"/>
          </a:p>
        </p:txBody>
      </p:sp>
      <p:sp>
        <p:nvSpPr>
          <p:cNvPr id="3" name="Content Placeholder 2"/>
          <p:cNvSpPr>
            <a:spLocks noGrp="1"/>
          </p:cNvSpPr>
          <p:nvPr>
            <p:ph idx="1"/>
          </p:nvPr>
        </p:nvSpPr>
        <p:spPr>
          <a:xfrm>
            <a:off x="457200" y="1151468"/>
            <a:ext cx="8229600" cy="4974696"/>
          </a:xfrm>
        </p:spPr>
        <p:txBody>
          <a:bodyPr>
            <a:normAutofit lnSpcReduction="10000"/>
          </a:bodyPr>
          <a:lstStyle/>
          <a:p>
            <a:pPr hangingPunct="0"/>
            <a:r>
              <a:rPr lang="nl-NL" smtClean="0"/>
              <a:t>In de nulmeting was de top 5 van belangrijkste aspecten van het nieuwe programma:</a:t>
            </a:r>
          </a:p>
          <a:p>
            <a:pPr lvl="1" hangingPunct="0"/>
            <a:r>
              <a:rPr lang="nl-NL" smtClean="0"/>
              <a:t>nieuwe inhouden</a:t>
            </a:r>
          </a:p>
          <a:p>
            <a:pPr lvl="1" hangingPunct="0"/>
            <a:r>
              <a:rPr lang="nl-NL" smtClean="0"/>
              <a:t>relevantie en actualiteit</a:t>
            </a:r>
          </a:p>
          <a:p>
            <a:pPr lvl="1" hangingPunct="0"/>
            <a:r>
              <a:rPr lang="nl-NL" smtClean="0"/>
              <a:t>natuurwetenschappelijke denk/werkwijzen</a:t>
            </a:r>
          </a:p>
          <a:p>
            <a:pPr lvl="1" hangingPunct="0"/>
            <a:r>
              <a:rPr lang="nl-NL" smtClean="0"/>
              <a:t>natuurkundig redeneren</a:t>
            </a:r>
          </a:p>
          <a:p>
            <a:pPr lvl="1"/>
            <a:r>
              <a:rPr lang="nl-NL" smtClean="0"/>
              <a:t>aansluiting met </a:t>
            </a:r>
            <a:r>
              <a:rPr lang="nl-NL"/>
              <a:t>en voorbereiding op het hoger onderwijs</a:t>
            </a:r>
          </a:p>
          <a:p>
            <a:pPr hangingPunct="0"/>
            <a:r>
              <a:rPr lang="nl-NL" smtClean="0"/>
              <a:t>In de eindmeting was dat: </a:t>
            </a:r>
          </a:p>
          <a:p>
            <a:pPr lvl="1" hangingPunct="0"/>
            <a:r>
              <a:rPr lang="nl-NL" smtClean="0"/>
              <a:t>natuurkundig redeneren</a:t>
            </a:r>
            <a:endParaRPr lang="nl-NL"/>
          </a:p>
          <a:p>
            <a:pPr lvl="1" hangingPunct="0"/>
            <a:r>
              <a:rPr lang="nl-NL" smtClean="0"/>
              <a:t>natuurwetenschappelijke vaardigheden</a:t>
            </a:r>
            <a:r>
              <a:rPr lang="nl-NL"/>
              <a:t>: onderzoeken, ontwerpen, modelleren</a:t>
            </a:r>
          </a:p>
          <a:p>
            <a:pPr lvl="1" hangingPunct="0"/>
            <a:r>
              <a:rPr lang="nl-NL"/>
              <a:t>natuurwetenschappelijke </a:t>
            </a:r>
            <a:r>
              <a:rPr lang="nl-NL" smtClean="0"/>
              <a:t>denk/werkwijzen</a:t>
            </a:r>
          </a:p>
          <a:p>
            <a:pPr lvl="1" hangingPunct="0"/>
            <a:r>
              <a:rPr lang="nl-NL" smtClean="0"/>
              <a:t>aansluiting met </a:t>
            </a:r>
            <a:r>
              <a:rPr lang="nl-NL"/>
              <a:t>en voorbereiding op het hoger </a:t>
            </a:r>
            <a:r>
              <a:rPr lang="nl-NL" smtClean="0"/>
              <a:t>onderwijs</a:t>
            </a:r>
          </a:p>
          <a:p>
            <a:pPr lvl="1" hangingPunct="0"/>
            <a:r>
              <a:rPr lang="nl-NL" smtClean="0"/>
              <a:t>nieuwe inhouden</a:t>
            </a:r>
            <a:r>
              <a:rPr lang="nl-NL"/>
              <a:t>: communicatietechnologie, medische beeldvorming, biofysica, geofysica, sterrenkunde, </a:t>
            </a:r>
            <a:r>
              <a:rPr lang="nl-NL" smtClean="0"/>
              <a:t>materialen</a:t>
            </a:r>
          </a:p>
          <a:p>
            <a:pPr lvl="1" hangingPunct="0"/>
            <a:endParaRPr lang="nl-NL" smtClean="0"/>
          </a:p>
          <a:p>
            <a:pPr hangingPunct="0"/>
            <a:r>
              <a:rPr lang="nl-NL" sz="2000" i="1" smtClean="0"/>
              <a:t>relevantie </a:t>
            </a:r>
            <a:r>
              <a:rPr lang="nl-NL" sz="2000" i="1"/>
              <a:t>en </a:t>
            </a:r>
            <a:r>
              <a:rPr lang="nl-NL" sz="2000" i="1" smtClean="0"/>
              <a:t>actualiteit uit top 5 (nipt), vaardigheden erin (ruim) </a:t>
            </a:r>
            <a:endParaRPr lang="nl-NL" sz="2000" i="1"/>
          </a:p>
          <a:p>
            <a:pPr hangingPunct="0"/>
            <a:endParaRPr lang="nl-NL" smtClean="0"/>
          </a:p>
          <a:p>
            <a:pPr lvl="1" hangingPunct="0"/>
            <a:endParaRPr lang="nl-NL"/>
          </a:p>
          <a:p>
            <a:pPr lvl="1" hangingPunct="0"/>
            <a:endParaRPr lang="nl-NL"/>
          </a:p>
          <a:p>
            <a:pPr lvl="1" hangingPunct="0"/>
            <a:endParaRPr lang="nl-NL"/>
          </a:p>
          <a:p>
            <a:pPr lvl="1" hangingPunct="0"/>
            <a:endParaRPr lang="nl-NL" smtClean="0"/>
          </a:p>
          <a:p>
            <a:pPr lvl="1" hangingPunct="0"/>
            <a:endParaRPr lang="nl-NL"/>
          </a:p>
          <a:p>
            <a:pPr lvl="1" hangingPunct="0"/>
            <a:endParaRPr lang="nl-NL" smtClean="0"/>
          </a:p>
          <a:p>
            <a:pPr hangingPunct="0"/>
            <a:endParaRPr lang="nl-NL" dirty="0" smtClean="0"/>
          </a:p>
        </p:txBody>
      </p:sp>
    </p:spTree>
    <p:extLst>
      <p:ext uri="{BB962C8B-B14F-4D97-AF65-F5344CB8AC3E}">
        <p14:creationId xmlns:p14="http://schemas.microsoft.com/office/powerpoint/2010/main" val="556695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endParaRPr lang="en-US" dirty="0"/>
          </a:p>
        </p:txBody>
      </p:sp>
      <p:sp>
        <p:nvSpPr>
          <p:cNvPr id="3" name="Content Placeholder 2"/>
          <p:cNvSpPr>
            <a:spLocks noGrp="1"/>
          </p:cNvSpPr>
          <p:nvPr>
            <p:ph idx="1"/>
          </p:nvPr>
        </p:nvSpPr>
        <p:spPr>
          <a:xfrm>
            <a:off x="457200" y="2799184"/>
            <a:ext cx="8229600" cy="3326979"/>
          </a:xfrm>
        </p:spPr>
        <p:txBody>
          <a:bodyPr>
            <a:normAutofit/>
          </a:bodyPr>
          <a:lstStyle/>
          <a:p>
            <a:pPr marL="0" indent="0" algn="ctr" hangingPunct="0">
              <a:buNone/>
            </a:pPr>
            <a:r>
              <a:rPr lang="en-US" sz="3600" dirty="0" err="1" smtClean="0"/>
              <a:t>Aansluiting</a:t>
            </a:r>
            <a:r>
              <a:rPr lang="en-US" sz="3600" dirty="0" smtClean="0"/>
              <a:t> </a:t>
            </a:r>
            <a:r>
              <a:rPr lang="en-US" sz="3600" dirty="0" err="1" smtClean="0"/>
              <a:t>eerdere</a:t>
            </a:r>
            <a:r>
              <a:rPr lang="en-US" sz="3600" dirty="0" smtClean="0"/>
              <a:t> </a:t>
            </a:r>
            <a:r>
              <a:rPr lang="en-US" sz="3600" dirty="0" err="1" smtClean="0"/>
              <a:t>lespraktijk</a:t>
            </a:r>
            <a:endParaRPr lang="en-US" sz="3600" dirty="0" smtClean="0"/>
          </a:p>
          <a:p>
            <a:pPr marL="0" indent="0" algn="ctr" hangingPunct="0">
              <a:buNone/>
            </a:pPr>
            <a:endParaRPr lang="en-US" sz="3600" dirty="0" smtClean="0"/>
          </a:p>
          <a:p>
            <a:pPr marL="0" indent="0" algn="ctr" hangingPunct="0">
              <a:buNone/>
            </a:pPr>
            <a:r>
              <a:rPr lang="en-US" sz="2400" dirty="0" err="1" smtClean="0"/>
              <a:t>Verandering</a:t>
            </a:r>
            <a:r>
              <a:rPr lang="en-US" sz="2400" dirty="0" smtClean="0"/>
              <a:t> </a:t>
            </a:r>
            <a:r>
              <a:rPr lang="en-US" sz="2400" dirty="0" err="1" smtClean="0"/>
              <a:t>t.o.v</a:t>
            </a:r>
            <a:r>
              <a:rPr lang="en-US" sz="2400" dirty="0" smtClean="0"/>
              <a:t>. de </a:t>
            </a:r>
            <a:r>
              <a:rPr lang="en-US" sz="2400" dirty="0" err="1" smtClean="0"/>
              <a:t>oude</a:t>
            </a:r>
            <a:r>
              <a:rPr lang="en-US" sz="2400" dirty="0" smtClean="0"/>
              <a:t> </a:t>
            </a:r>
            <a:r>
              <a:rPr lang="en-US" sz="2400" dirty="0" err="1" smtClean="0"/>
              <a:t>situatie</a:t>
            </a:r>
            <a:endParaRPr lang="en-US" sz="2400" dirty="0" smtClean="0"/>
          </a:p>
          <a:p>
            <a:pPr marL="0" indent="0" hangingPunct="0">
              <a:buNone/>
            </a:pPr>
            <a:endParaRPr lang="nl-NL" sz="2400" dirty="0" smtClean="0"/>
          </a:p>
        </p:txBody>
      </p:sp>
    </p:spTree>
    <p:extLst>
      <p:ext uri="{BB962C8B-B14F-4D97-AF65-F5344CB8AC3E}">
        <p14:creationId xmlns:p14="http://schemas.microsoft.com/office/powerpoint/2010/main" val="2274072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Aansluiting</a:t>
            </a:r>
            <a:r>
              <a:rPr lang="en-US" dirty="0" smtClean="0"/>
              <a:t> </a:t>
            </a:r>
            <a:r>
              <a:rPr lang="en-US" dirty="0" err="1" smtClean="0"/>
              <a:t>bij</a:t>
            </a:r>
            <a:r>
              <a:rPr lang="en-US" dirty="0" smtClean="0"/>
              <a:t> de </a:t>
            </a:r>
            <a:r>
              <a:rPr lang="en-US" dirty="0" err="1" smtClean="0"/>
              <a:t>eerdere</a:t>
            </a:r>
            <a:r>
              <a:rPr lang="en-US" dirty="0" smtClean="0"/>
              <a:t> </a:t>
            </a:r>
            <a:r>
              <a:rPr lang="en-US" dirty="0" err="1" smtClean="0"/>
              <a:t>lespraktijk</a:t>
            </a:r>
            <a:endParaRPr lang="en-US" dirty="0"/>
          </a:p>
        </p:txBody>
      </p:sp>
      <p:sp>
        <p:nvSpPr>
          <p:cNvPr id="3" name="Content Placeholder 2"/>
          <p:cNvSpPr>
            <a:spLocks noGrp="1"/>
          </p:cNvSpPr>
          <p:nvPr>
            <p:ph idx="1"/>
          </p:nvPr>
        </p:nvSpPr>
        <p:spPr/>
        <p:txBody>
          <a:bodyPr>
            <a:normAutofit/>
          </a:bodyPr>
          <a:lstStyle/>
          <a:p>
            <a:pPr marL="0" indent="0" algn="ctr">
              <a:buNone/>
            </a:pPr>
            <a:r>
              <a:rPr lang="en-US" sz="3600" smtClean="0"/>
              <a:t>Stelling</a:t>
            </a:r>
            <a:endParaRPr lang="nl-NL" sz="3600" dirty="0"/>
          </a:p>
          <a:p>
            <a:pPr marL="0" indent="0">
              <a:buNone/>
            </a:pPr>
            <a:endParaRPr lang="nl-NL" sz="2400" dirty="0" smtClean="0"/>
          </a:p>
          <a:p>
            <a:r>
              <a:rPr lang="nl-NL" sz="2400" dirty="0" smtClean="0"/>
              <a:t>Het nieuwe programma vraagt een flinke verandering in mijn manier van lesgeven</a:t>
            </a:r>
          </a:p>
          <a:p>
            <a:endParaRPr lang="nl-NL" sz="2400" dirty="0"/>
          </a:p>
          <a:p>
            <a:pPr marL="0" indent="0">
              <a:buNone/>
            </a:pPr>
            <a:r>
              <a:rPr lang="nl-NL" sz="1800" dirty="0" smtClean="0"/>
              <a:t>Opties: </a:t>
            </a:r>
          </a:p>
          <a:p>
            <a:r>
              <a:rPr lang="nl-NL" sz="1800" dirty="0" smtClean="0"/>
              <a:t>Helemaal mee oneens - enigszins mee oneens - enigszins mee eens </a:t>
            </a:r>
            <a:r>
              <a:rPr lang="mr-IN" sz="1800" dirty="0" smtClean="0"/>
              <a:t>–</a:t>
            </a:r>
            <a:r>
              <a:rPr lang="nl-NL" sz="1800" dirty="0" smtClean="0"/>
              <a:t> helemaal mee eens</a:t>
            </a:r>
          </a:p>
          <a:p>
            <a:pPr marL="0" indent="0">
              <a:buNone/>
            </a:pPr>
            <a:endParaRPr lang="nl-NL" sz="1800" dirty="0">
              <a:solidFill>
                <a:srgbClr val="FF0000"/>
              </a:solidFill>
            </a:endParaRPr>
          </a:p>
        </p:txBody>
      </p:sp>
    </p:spTree>
    <p:extLst>
      <p:ext uri="{BB962C8B-B14F-4D97-AF65-F5344CB8AC3E}">
        <p14:creationId xmlns:p14="http://schemas.microsoft.com/office/powerpoint/2010/main" val="21493437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Aansluiting</a:t>
            </a:r>
            <a:r>
              <a:rPr lang="en-US" dirty="0" smtClean="0"/>
              <a:t> </a:t>
            </a:r>
            <a:r>
              <a:rPr lang="en-US" dirty="0" err="1" smtClean="0"/>
              <a:t>bij</a:t>
            </a:r>
            <a:r>
              <a:rPr lang="en-US" dirty="0" smtClean="0"/>
              <a:t> de </a:t>
            </a:r>
            <a:r>
              <a:rPr lang="en-US" err="1" smtClean="0"/>
              <a:t>eerdere</a:t>
            </a:r>
            <a:r>
              <a:rPr lang="en-US" smtClean="0"/>
              <a:t> </a:t>
            </a:r>
            <a:r>
              <a:rPr lang="en-US" smtClean="0"/>
              <a:t>lespraktijk</a:t>
            </a:r>
            <a:br>
              <a:rPr lang="en-US" smtClean="0"/>
            </a:br>
            <a:r>
              <a:rPr lang="en-US" i="1" smtClean="0"/>
              <a:t>peiling tijdens WND-werkgroep</a:t>
            </a:r>
            <a:endParaRPr lang="en-US" i="1" dirty="0"/>
          </a:p>
        </p:txBody>
      </p:sp>
      <p:sp>
        <p:nvSpPr>
          <p:cNvPr id="3" name="Content Placeholder 2"/>
          <p:cNvSpPr>
            <a:spLocks noGrp="1"/>
          </p:cNvSpPr>
          <p:nvPr>
            <p:ph idx="1"/>
          </p:nvPr>
        </p:nvSpPr>
        <p:spPr/>
        <p:txBody>
          <a:bodyPr>
            <a:normAutofit/>
          </a:bodyPr>
          <a:lstStyle/>
          <a:p>
            <a:pPr marL="0" indent="0" algn="ctr">
              <a:buNone/>
            </a:pPr>
            <a:r>
              <a:rPr lang="en-US" sz="2800" dirty="0" err="1" smtClean="0"/>
              <a:t>Indien</a:t>
            </a:r>
            <a:r>
              <a:rPr lang="en-US" sz="2800" dirty="0" smtClean="0"/>
              <a:t> </a:t>
            </a:r>
            <a:r>
              <a:rPr lang="en-US" sz="2800" dirty="0" err="1" smtClean="0"/>
              <a:t>wel</a:t>
            </a:r>
            <a:r>
              <a:rPr lang="en-US" sz="2800" dirty="0" smtClean="0"/>
              <a:t> </a:t>
            </a:r>
            <a:r>
              <a:rPr lang="en-US" sz="2800" dirty="0" err="1" smtClean="0"/>
              <a:t>een</a:t>
            </a:r>
            <a:r>
              <a:rPr lang="en-US" sz="2800" dirty="0" smtClean="0"/>
              <a:t> </a:t>
            </a:r>
            <a:r>
              <a:rPr lang="en-US" sz="2800" dirty="0" err="1" smtClean="0"/>
              <a:t>verandering</a:t>
            </a:r>
            <a:r>
              <a:rPr lang="en-US" sz="2800" dirty="0" smtClean="0"/>
              <a:t> in </a:t>
            </a:r>
            <a:r>
              <a:rPr lang="en-US" sz="2800" dirty="0" err="1" smtClean="0"/>
              <a:t>manier</a:t>
            </a:r>
            <a:r>
              <a:rPr lang="en-US" sz="2800" dirty="0" smtClean="0"/>
              <a:t> van </a:t>
            </a:r>
            <a:r>
              <a:rPr lang="en-US" sz="2800" dirty="0" err="1" smtClean="0"/>
              <a:t>lesgeven</a:t>
            </a:r>
            <a:r>
              <a:rPr lang="en-US" sz="2800" dirty="0" smtClean="0"/>
              <a:t>, op </a:t>
            </a:r>
            <a:r>
              <a:rPr lang="en-US" sz="2800" dirty="0" err="1" smtClean="0"/>
              <a:t>welk</a:t>
            </a:r>
            <a:r>
              <a:rPr lang="en-US" sz="2800" dirty="0" smtClean="0"/>
              <a:t> </a:t>
            </a:r>
            <a:r>
              <a:rPr lang="en-US" sz="2800" dirty="0" err="1" smtClean="0"/>
              <a:t>gebied</a:t>
            </a:r>
            <a:r>
              <a:rPr lang="en-US" sz="2800" dirty="0" smtClean="0"/>
              <a:t>:</a:t>
            </a:r>
          </a:p>
          <a:p>
            <a:pPr marL="0" indent="0" algn="ctr">
              <a:buNone/>
            </a:pPr>
            <a:endParaRPr lang="nl-NL" sz="2400" dirty="0" smtClean="0"/>
          </a:p>
          <a:p>
            <a:pPr marL="457200" indent="-457200">
              <a:buFont typeface="+mj-lt"/>
              <a:buAutoNum type="arabicPeriod"/>
            </a:pPr>
            <a:r>
              <a:rPr lang="nl-NL" sz="2400" dirty="0" smtClean="0">
                <a:solidFill>
                  <a:srgbClr val="FF0000"/>
                </a:solidFill>
              </a:rPr>
              <a:t>Practica</a:t>
            </a:r>
          </a:p>
          <a:p>
            <a:pPr marL="457200" indent="-457200">
              <a:buFont typeface="+mj-lt"/>
              <a:buAutoNum type="arabicPeriod"/>
            </a:pPr>
            <a:r>
              <a:rPr lang="nl-NL" sz="2400" dirty="0" smtClean="0">
                <a:solidFill>
                  <a:srgbClr val="FF0000"/>
                </a:solidFill>
              </a:rPr>
              <a:t>Rol van contexten</a:t>
            </a:r>
          </a:p>
          <a:p>
            <a:pPr marL="457200" indent="-457200">
              <a:buFont typeface="+mj-lt"/>
              <a:buAutoNum type="arabicPeriod"/>
            </a:pPr>
            <a:r>
              <a:rPr lang="nl-NL" sz="2400" dirty="0" smtClean="0">
                <a:solidFill>
                  <a:srgbClr val="FF0000"/>
                </a:solidFill>
              </a:rPr>
              <a:t>Samenhang met andere vakken</a:t>
            </a:r>
          </a:p>
          <a:p>
            <a:pPr marL="457200" indent="-457200">
              <a:buFont typeface="+mj-lt"/>
              <a:buAutoNum type="arabicPeriod"/>
            </a:pPr>
            <a:r>
              <a:rPr lang="nl-NL" sz="2400" dirty="0" smtClean="0">
                <a:solidFill>
                  <a:srgbClr val="FF0000"/>
                </a:solidFill>
              </a:rPr>
              <a:t>ICT</a:t>
            </a:r>
          </a:p>
          <a:p>
            <a:pPr marL="0" indent="0">
              <a:buNone/>
            </a:pPr>
            <a:endParaRPr lang="nl-NL" sz="2400" dirty="0">
              <a:solidFill>
                <a:srgbClr val="FF0000"/>
              </a:solidFill>
            </a:endParaRPr>
          </a:p>
          <a:p>
            <a:pPr marL="0" indent="0">
              <a:buNone/>
            </a:pPr>
            <a:endParaRPr lang="nl-NL" sz="1800" dirty="0" smtClean="0">
              <a:solidFill>
                <a:srgbClr val="FF0000"/>
              </a:solidFill>
            </a:endParaRPr>
          </a:p>
        </p:txBody>
      </p:sp>
      <p:grpSp>
        <p:nvGrpSpPr>
          <p:cNvPr id="4" name="Group 3"/>
          <p:cNvGrpSpPr/>
          <p:nvPr/>
        </p:nvGrpSpPr>
        <p:grpSpPr>
          <a:xfrm>
            <a:off x="7002652" y="5663360"/>
            <a:ext cx="1684147" cy="655968"/>
            <a:chOff x="5916910" y="5945577"/>
            <a:chExt cx="1684147" cy="655968"/>
          </a:xfrm>
        </p:grpSpPr>
        <p:sp>
          <p:nvSpPr>
            <p:cNvPr id="5" name="Right Arrow 4"/>
            <p:cNvSpPr/>
            <p:nvPr/>
          </p:nvSpPr>
          <p:spPr>
            <a:xfrm>
              <a:off x="5916911" y="5945577"/>
              <a:ext cx="1526400" cy="65596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TextBox 5"/>
            <p:cNvSpPr txBox="1"/>
            <p:nvPr/>
          </p:nvSpPr>
          <p:spPr>
            <a:xfrm>
              <a:off x="5916910" y="6056378"/>
              <a:ext cx="1684147" cy="369332"/>
            </a:xfrm>
            <a:prstGeom prst="rect">
              <a:avLst/>
            </a:prstGeom>
            <a:noFill/>
          </p:spPr>
          <p:txBody>
            <a:bodyPr wrap="square" rtlCol="0">
              <a:spAutoFit/>
            </a:bodyPr>
            <a:lstStyle/>
            <a:p>
              <a:r>
                <a:rPr lang="nl-NL" smtClean="0"/>
                <a:t>Kahoot it</a:t>
              </a:r>
              <a:endParaRPr lang="nl-NL" dirty="0"/>
            </a:p>
          </p:txBody>
        </p:sp>
      </p:grpSp>
    </p:spTree>
    <p:extLst>
      <p:ext uri="{BB962C8B-B14F-4D97-AF65-F5344CB8AC3E}">
        <p14:creationId xmlns:p14="http://schemas.microsoft.com/office/powerpoint/2010/main" val="62856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Wat </a:t>
            </a:r>
            <a:r>
              <a:rPr lang="en-US" dirty="0" err="1" smtClean="0"/>
              <a:t>gaan</a:t>
            </a:r>
            <a:r>
              <a:rPr lang="en-US" dirty="0" smtClean="0"/>
              <a:t> we </a:t>
            </a:r>
            <a:r>
              <a:rPr lang="en-US" dirty="0" err="1" smtClean="0"/>
              <a:t>doen</a:t>
            </a:r>
            <a:r>
              <a:rPr lang="en-US" dirty="0" smtClean="0"/>
              <a:t>?</a:t>
            </a:r>
            <a:endParaRPr lang="en-US" dirty="0"/>
          </a:p>
        </p:txBody>
      </p:sp>
      <p:sp>
        <p:nvSpPr>
          <p:cNvPr id="3" name="Content Placeholder 2"/>
          <p:cNvSpPr>
            <a:spLocks noGrp="1"/>
          </p:cNvSpPr>
          <p:nvPr>
            <p:ph idx="1"/>
          </p:nvPr>
        </p:nvSpPr>
        <p:spPr>
          <a:xfrm>
            <a:off x="457200" y="1761438"/>
            <a:ext cx="8229600" cy="4364725"/>
          </a:xfrm>
        </p:spPr>
        <p:txBody>
          <a:bodyPr>
            <a:normAutofit/>
          </a:bodyPr>
          <a:lstStyle/>
          <a:p>
            <a:pPr marL="514350" indent="-457200"/>
            <a:r>
              <a:rPr lang="nl-NL" dirty="0" smtClean="0"/>
              <a:t>Voorstelrondje: </a:t>
            </a:r>
          </a:p>
          <a:p>
            <a:pPr marL="914400" lvl="1" indent="-457200"/>
            <a:r>
              <a:rPr lang="nl-NL" dirty="0" smtClean="0"/>
              <a:t>naam + school + survey wel of </a:t>
            </a:r>
            <a:r>
              <a:rPr lang="nl-NL" smtClean="0"/>
              <a:t>niet ingevuld</a:t>
            </a:r>
            <a:endParaRPr lang="nl-NL" dirty="0" smtClean="0"/>
          </a:p>
          <a:p>
            <a:pPr marL="457200" lvl="1" indent="0">
              <a:buNone/>
            </a:pPr>
            <a:endParaRPr lang="nl-NL" dirty="0" smtClean="0"/>
          </a:p>
          <a:p>
            <a:r>
              <a:rPr lang="nl-NL" dirty="0" smtClean="0"/>
              <a:t>Korte inleiding over monitoring invoering </a:t>
            </a:r>
            <a:r>
              <a:rPr lang="nl-NL" smtClean="0"/>
              <a:t>nieuwe natuurkundeprogramma</a:t>
            </a:r>
            <a:endParaRPr lang="nl-NL" dirty="0" smtClean="0"/>
          </a:p>
          <a:p>
            <a:pPr marL="0" indent="0">
              <a:buNone/>
            </a:pPr>
            <a:endParaRPr lang="nl-NL" dirty="0" smtClean="0"/>
          </a:p>
          <a:p>
            <a:r>
              <a:rPr lang="nl-NL" dirty="0" smtClean="0"/>
              <a:t>Aantal onderwerpen uit survey met docenten 2017</a:t>
            </a:r>
          </a:p>
          <a:p>
            <a:pPr lvl="1"/>
            <a:r>
              <a:rPr lang="nl-NL" dirty="0" smtClean="0"/>
              <a:t>Aantal stellingen: </a:t>
            </a:r>
            <a:r>
              <a:rPr lang="nl-NL" smtClean="0"/>
              <a:t>jullie eigen responses </a:t>
            </a:r>
            <a:r>
              <a:rPr lang="nl-NL" dirty="0" smtClean="0"/>
              <a:t>en discussie</a:t>
            </a:r>
          </a:p>
          <a:p>
            <a:pPr lvl="1"/>
            <a:r>
              <a:rPr lang="nl-NL" dirty="0" smtClean="0"/>
              <a:t>Uitkomsten survey </a:t>
            </a:r>
          </a:p>
          <a:p>
            <a:pPr lvl="1"/>
            <a:r>
              <a:rPr lang="nl-NL" dirty="0" smtClean="0"/>
              <a:t>Vergelijking jullie responses met die van jullie collega’s</a:t>
            </a:r>
          </a:p>
          <a:p>
            <a:pPr lvl="1"/>
            <a:r>
              <a:rPr lang="nl-NL" dirty="0" smtClean="0"/>
              <a:t>Aanvullende </a:t>
            </a:r>
            <a:r>
              <a:rPr lang="nl-NL" smtClean="0"/>
              <a:t>informatie per onderwerp</a:t>
            </a:r>
            <a:endParaRPr lang="nl-NL" dirty="0" smtClean="0"/>
          </a:p>
          <a:p>
            <a:pPr marL="57150" indent="0">
              <a:buNone/>
            </a:pPr>
            <a:endParaRPr lang="nl-NL" dirty="0" smtClean="0"/>
          </a:p>
          <a:p>
            <a:pPr marL="57150" indent="0">
              <a:buNone/>
            </a:pPr>
            <a:endParaRPr lang="en-US" dirty="0" smtClean="0"/>
          </a:p>
        </p:txBody>
      </p:sp>
    </p:spTree>
    <p:extLst>
      <p:ext uri="{BB962C8B-B14F-4D97-AF65-F5344CB8AC3E}">
        <p14:creationId xmlns:p14="http://schemas.microsoft.com/office/powerpoint/2010/main" val="88138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Aansluiting</a:t>
            </a:r>
            <a:r>
              <a:rPr lang="en-US"/>
              <a:t> </a:t>
            </a:r>
            <a:r>
              <a:rPr lang="en-US" smtClean="0"/>
              <a:t>bij </a:t>
            </a:r>
            <a:r>
              <a:rPr lang="en-US" err="1" smtClean="0"/>
              <a:t>eerdere</a:t>
            </a:r>
            <a:r>
              <a:rPr lang="en-US" smtClean="0"/>
              <a:t> </a:t>
            </a:r>
            <a:r>
              <a:rPr lang="en-US" smtClean="0"/>
              <a:t>lespraktijk</a:t>
            </a:r>
            <a:br>
              <a:rPr lang="en-US" smtClean="0"/>
            </a:br>
            <a:r>
              <a:rPr lang="en-US" i="1" smtClean="0"/>
              <a:t>eindmeting</a:t>
            </a:r>
            <a:endParaRPr lang="en-US" i="1" dirty="0"/>
          </a:p>
        </p:txBody>
      </p:sp>
      <p:graphicFrame>
        <p:nvGraphicFramePr>
          <p:cNvPr id="5" name="Grafiek 4"/>
          <p:cNvGraphicFramePr>
            <a:graphicFrameLocks/>
          </p:cNvGraphicFramePr>
          <p:nvPr>
            <p:extLst>
              <p:ext uri="{D42A27DB-BD31-4B8C-83A1-F6EECF244321}">
                <p14:modId xmlns:p14="http://schemas.microsoft.com/office/powerpoint/2010/main" val="3877823601"/>
              </p:ext>
            </p:extLst>
          </p:nvPr>
        </p:nvGraphicFramePr>
        <p:xfrm>
          <a:off x="705393" y="992777"/>
          <a:ext cx="7898675" cy="47984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40661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Aansluiting</a:t>
            </a:r>
            <a:endParaRPr lang="en-US" dirty="0"/>
          </a:p>
        </p:txBody>
      </p:sp>
      <p:graphicFrame>
        <p:nvGraphicFramePr>
          <p:cNvPr id="9" name="Grafiek 8"/>
          <p:cNvGraphicFramePr>
            <a:graphicFrameLocks/>
          </p:cNvGraphicFramePr>
          <p:nvPr>
            <p:extLst>
              <p:ext uri="{D42A27DB-BD31-4B8C-83A1-F6EECF244321}">
                <p14:modId xmlns:p14="http://schemas.microsoft.com/office/powerpoint/2010/main" val="3738020059"/>
              </p:ext>
            </p:extLst>
          </p:nvPr>
        </p:nvGraphicFramePr>
        <p:xfrm>
          <a:off x="566057" y="1077685"/>
          <a:ext cx="8120743" cy="50618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99718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1684"/>
            <a:ext cx="8229600" cy="5484479"/>
          </a:xfrm>
        </p:spPr>
        <p:txBody>
          <a:bodyPr>
            <a:normAutofit/>
          </a:bodyPr>
          <a:lstStyle/>
          <a:p>
            <a:r>
              <a:rPr lang="nl-NL" sz="3000" dirty="0"/>
              <a:t>Het nieuwe programma vraagt een flinke verandering in mijn manier van </a:t>
            </a:r>
            <a:r>
              <a:rPr lang="nl-NL" sz="3000" dirty="0" smtClean="0"/>
              <a:t>lesgeven</a:t>
            </a:r>
            <a:endParaRPr lang="nl-NL" dirty="0"/>
          </a:p>
          <a:p>
            <a:pPr marL="0" indent="0">
              <a:lnSpc>
                <a:spcPct val="130000"/>
              </a:lnSpc>
              <a:buNone/>
            </a:pPr>
            <a:r>
              <a:rPr lang="nl-NL" sz="2600" i="1" dirty="0" smtClean="0">
                <a:solidFill>
                  <a:srgbClr val="FF0000"/>
                </a:solidFill>
              </a:rPr>
              <a:t>Nulmeting  		Tussenmeting </a:t>
            </a:r>
            <a:r>
              <a:rPr lang="en-GB" sz="2600" i="1" dirty="0" smtClean="0">
                <a:solidFill>
                  <a:srgbClr val="FF0000"/>
                </a:solidFill>
              </a:rPr>
              <a:t>   		</a:t>
            </a:r>
            <a:r>
              <a:rPr lang="nl-NL" sz="2600" i="1" dirty="0" smtClean="0">
                <a:solidFill>
                  <a:srgbClr val="FF0000"/>
                </a:solidFill>
              </a:rPr>
              <a:t>Eindmeting</a:t>
            </a:r>
          </a:p>
          <a:p>
            <a:pPr marL="0" indent="0">
              <a:lnSpc>
                <a:spcPct val="130000"/>
              </a:lnSpc>
              <a:buNone/>
            </a:pPr>
            <a:r>
              <a:rPr lang="nl-NL" sz="2600" smtClean="0">
                <a:solidFill>
                  <a:srgbClr val="FF0000"/>
                </a:solidFill>
              </a:rPr>
              <a:t>   </a:t>
            </a:r>
            <a:r>
              <a:rPr lang="nl-NL" sz="2600">
                <a:solidFill>
                  <a:srgbClr val="FF0000"/>
                </a:solidFill>
              </a:rPr>
              <a:t>4</a:t>
            </a:r>
            <a:r>
              <a:rPr lang="nl-NL" sz="2600" smtClean="0">
                <a:solidFill>
                  <a:srgbClr val="FF0000"/>
                </a:solidFill>
              </a:rPr>
              <a:t>5% eens</a:t>
            </a:r>
            <a:r>
              <a:rPr lang="nl-NL" sz="2600" dirty="0" smtClean="0">
                <a:solidFill>
                  <a:srgbClr val="FF0000"/>
                </a:solidFill>
              </a:rPr>
              <a:t>		</a:t>
            </a:r>
            <a:r>
              <a:rPr lang="nl-NL" sz="2600" smtClean="0">
                <a:solidFill>
                  <a:srgbClr val="FF0000"/>
                </a:solidFill>
              </a:rPr>
              <a:t> </a:t>
            </a:r>
            <a:r>
              <a:rPr lang="nl-NL" sz="2600">
                <a:solidFill>
                  <a:srgbClr val="FF0000"/>
                </a:solidFill>
              </a:rPr>
              <a:t>2</a:t>
            </a:r>
            <a:r>
              <a:rPr lang="nl-NL" sz="2600" smtClean="0">
                <a:solidFill>
                  <a:srgbClr val="FF0000"/>
                </a:solidFill>
              </a:rPr>
              <a:t>5% eens</a:t>
            </a:r>
            <a:r>
              <a:rPr lang="nl-NL" sz="2600" dirty="0" smtClean="0">
                <a:solidFill>
                  <a:srgbClr val="FF0000"/>
                </a:solidFill>
              </a:rPr>
              <a:t>		  	</a:t>
            </a:r>
            <a:r>
              <a:rPr lang="nl-NL" sz="2600" smtClean="0">
                <a:solidFill>
                  <a:srgbClr val="FF0000"/>
                </a:solidFill>
              </a:rPr>
              <a:t>  25% eens</a:t>
            </a:r>
            <a:endParaRPr lang="nl-NL" dirty="0" smtClean="0"/>
          </a:p>
          <a:p>
            <a:pPr marL="0" indent="0" hangingPunct="0">
              <a:buNone/>
            </a:pPr>
            <a:endParaRPr lang="nl-NL" sz="1800" dirty="0" smtClean="0"/>
          </a:p>
          <a:p>
            <a:pPr hangingPunct="0"/>
            <a:r>
              <a:rPr lang="nl-NL" sz="3000" dirty="0" smtClean="0"/>
              <a:t>Docenten maken volop gebruik van </a:t>
            </a:r>
            <a:r>
              <a:rPr lang="nl-NL" sz="3000" dirty="0"/>
              <a:t>practica en praktische opdrachten uit het oude programma</a:t>
            </a:r>
            <a:endParaRPr lang="nl-NL" sz="3000" dirty="0" smtClean="0"/>
          </a:p>
          <a:p>
            <a:pPr marL="0" indent="0">
              <a:lnSpc>
                <a:spcPct val="130000"/>
              </a:lnSpc>
              <a:buNone/>
            </a:pPr>
            <a:r>
              <a:rPr lang="nl-NL" i="1" dirty="0"/>
              <a:t>	</a:t>
            </a:r>
            <a:r>
              <a:rPr lang="nl-NL" i="1" dirty="0" smtClean="0"/>
              <a:t>		</a:t>
            </a:r>
            <a:r>
              <a:rPr lang="nl-NL" i="1" dirty="0"/>
              <a:t>	</a:t>
            </a:r>
            <a:r>
              <a:rPr lang="nl-NL" i="1" dirty="0" smtClean="0"/>
              <a:t>	</a:t>
            </a:r>
            <a:r>
              <a:rPr lang="nl-NL" sz="2600" i="1" dirty="0" smtClean="0">
                <a:solidFill>
                  <a:srgbClr val="FF0000"/>
                </a:solidFill>
              </a:rPr>
              <a:t>Tussenmeting </a:t>
            </a:r>
            <a:r>
              <a:rPr lang="en-GB" sz="2600" i="1" dirty="0" smtClean="0">
                <a:solidFill>
                  <a:srgbClr val="FF0000"/>
                </a:solidFill>
              </a:rPr>
              <a:t>   </a:t>
            </a:r>
            <a:r>
              <a:rPr lang="en-GB" sz="2600" i="1" dirty="0">
                <a:solidFill>
                  <a:srgbClr val="FF0000"/>
                </a:solidFill>
              </a:rPr>
              <a:t>		</a:t>
            </a:r>
            <a:r>
              <a:rPr lang="nl-NL" sz="2600" i="1" dirty="0">
                <a:solidFill>
                  <a:srgbClr val="FF0000"/>
                </a:solidFill>
              </a:rPr>
              <a:t>Eindmeting</a:t>
            </a:r>
          </a:p>
          <a:p>
            <a:pPr marL="0" indent="0">
              <a:lnSpc>
                <a:spcPct val="130000"/>
              </a:lnSpc>
              <a:buNone/>
            </a:pPr>
            <a:r>
              <a:rPr lang="nl-NL" sz="2600" dirty="0" smtClean="0">
                <a:solidFill>
                  <a:srgbClr val="FF0000"/>
                </a:solidFill>
              </a:rPr>
              <a:t>				  	</a:t>
            </a:r>
            <a:r>
              <a:rPr lang="nl-NL" sz="2600" smtClean="0">
                <a:solidFill>
                  <a:srgbClr val="FF0000"/>
                </a:solidFill>
              </a:rPr>
              <a:t>  80</a:t>
            </a:r>
            <a:r>
              <a:rPr lang="nl-NL" sz="2600" dirty="0">
                <a:solidFill>
                  <a:srgbClr val="FF0000"/>
                </a:solidFill>
              </a:rPr>
              <a:t>% </a:t>
            </a:r>
            <a:r>
              <a:rPr lang="nl-NL" sz="2600" dirty="0" smtClean="0">
                <a:solidFill>
                  <a:srgbClr val="FF0000"/>
                </a:solidFill>
              </a:rPr>
              <a:t>eens</a:t>
            </a:r>
            <a:r>
              <a:rPr lang="nl-NL" sz="2600" dirty="0">
                <a:solidFill>
                  <a:srgbClr val="FF0000"/>
                </a:solidFill>
              </a:rPr>
              <a:t>			</a:t>
            </a:r>
            <a:r>
              <a:rPr lang="nl-NL" sz="2600" smtClean="0">
                <a:solidFill>
                  <a:srgbClr val="FF0000"/>
                </a:solidFill>
              </a:rPr>
              <a:t>  75% </a:t>
            </a:r>
            <a:r>
              <a:rPr lang="nl-NL" sz="2600" dirty="0" smtClean="0">
                <a:solidFill>
                  <a:srgbClr val="FF0000"/>
                </a:solidFill>
              </a:rPr>
              <a:t>eens</a:t>
            </a:r>
            <a:endParaRPr lang="nl-NL" sz="2600" dirty="0">
              <a:solidFill>
                <a:srgbClr val="FF0000"/>
              </a:solidFill>
            </a:endParaRPr>
          </a:p>
          <a:p>
            <a:pPr marL="0" indent="0" hangingPunct="0">
              <a:buNone/>
            </a:pPr>
            <a:endParaRPr lang="nl-NL" dirty="0"/>
          </a:p>
          <a:p>
            <a:pPr marL="0" indent="0" hangingPunct="0">
              <a:buNone/>
            </a:pPr>
            <a:endParaRPr lang="nl-NL" dirty="0" smtClean="0"/>
          </a:p>
        </p:txBody>
      </p:sp>
    </p:spTree>
    <p:extLst>
      <p:ext uri="{BB962C8B-B14F-4D97-AF65-F5344CB8AC3E}">
        <p14:creationId xmlns:p14="http://schemas.microsoft.com/office/powerpoint/2010/main" val="23979959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endParaRPr lang="en-US" dirty="0"/>
          </a:p>
        </p:txBody>
      </p:sp>
      <p:sp>
        <p:nvSpPr>
          <p:cNvPr id="3" name="Content Placeholder 2"/>
          <p:cNvSpPr>
            <a:spLocks noGrp="1"/>
          </p:cNvSpPr>
          <p:nvPr>
            <p:ph idx="1"/>
          </p:nvPr>
        </p:nvSpPr>
        <p:spPr>
          <a:xfrm>
            <a:off x="457200" y="2799184"/>
            <a:ext cx="8229600" cy="3326979"/>
          </a:xfrm>
        </p:spPr>
        <p:txBody>
          <a:bodyPr>
            <a:normAutofit/>
          </a:bodyPr>
          <a:lstStyle/>
          <a:p>
            <a:pPr marL="0" indent="0" algn="ctr" hangingPunct="0">
              <a:buNone/>
            </a:pPr>
            <a:r>
              <a:rPr lang="en-US" sz="3600" dirty="0" err="1" smtClean="0"/>
              <a:t>Uitvoerbaarheid</a:t>
            </a:r>
            <a:endParaRPr lang="en-US" sz="3600" dirty="0" smtClean="0"/>
          </a:p>
          <a:p>
            <a:pPr marL="0" indent="0" algn="ctr" hangingPunct="0">
              <a:buNone/>
            </a:pPr>
            <a:endParaRPr lang="en-US" sz="3600" dirty="0" smtClean="0"/>
          </a:p>
          <a:p>
            <a:pPr marL="0" indent="0" algn="ctr" hangingPunct="0">
              <a:buNone/>
            </a:pPr>
            <a:r>
              <a:rPr lang="en-US" sz="2400" dirty="0" err="1" smtClean="0"/>
              <a:t>Verandering</a:t>
            </a:r>
            <a:r>
              <a:rPr lang="en-US" sz="2400" dirty="0" smtClean="0"/>
              <a:t> </a:t>
            </a:r>
            <a:r>
              <a:rPr lang="en-US" sz="2400" dirty="0" err="1" smtClean="0"/>
              <a:t>t.o.v</a:t>
            </a:r>
            <a:r>
              <a:rPr lang="en-US" sz="2400" dirty="0" smtClean="0"/>
              <a:t>. de </a:t>
            </a:r>
            <a:r>
              <a:rPr lang="en-US" sz="2400" dirty="0" err="1" smtClean="0"/>
              <a:t>oude</a:t>
            </a:r>
            <a:r>
              <a:rPr lang="en-US" sz="2400" dirty="0" smtClean="0"/>
              <a:t> </a:t>
            </a:r>
            <a:r>
              <a:rPr lang="en-US" sz="2400" dirty="0" err="1" smtClean="0"/>
              <a:t>situatie</a:t>
            </a:r>
            <a:endParaRPr lang="en-US" sz="2400" dirty="0" smtClean="0"/>
          </a:p>
          <a:p>
            <a:pPr marL="0" indent="0" hangingPunct="0">
              <a:buNone/>
            </a:pPr>
            <a:endParaRPr lang="nl-NL" sz="2400" dirty="0" smtClean="0"/>
          </a:p>
        </p:txBody>
      </p:sp>
    </p:spTree>
    <p:extLst>
      <p:ext uri="{BB962C8B-B14F-4D97-AF65-F5344CB8AC3E}">
        <p14:creationId xmlns:p14="http://schemas.microsoft.com/office/powerpoint/2010/main" val="30314290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Stellingen</a:t>
            </a:r>
            <a:br>
              <a:rPr lang="en-US" smtClean="0"/>
            </a:br>
            <a:r>
              <a:rPr lang="en-US" i="1"/>
              <a:t>peiling tijdens WND-werkgroep</a:t>
            </a:r>
            <a:endParaRPr lang="en-US" dirty="0"/>
          </a:p>
        </p:txBody>
      </p:sp>
      <p:sp>
        <p:nvSpPr>
          <p:cNvPr id="3" name="Content Placeholder 2"/>
          <p:cNvSpPr>
            <a:spLocks noGrp="1"/>
          </p:cNvSpPr>
          <p:nvPr>
            <p:ph idx="1"/>
          </p:nvPr>
        </p:nvSpPr>
        <p:spPr/>
        <p:txBody>
          <a:bodyPr>
            <a:noAutofit/>
          </a:bodyPr>
          <a:lstStyle/>
          <a:p>
            <a:pPr marL="0" indent="0">
              <a:buNone/>
            </a:pPr>
            <a:r>
              <a:rPr lang="nl-NL" sz="2400" dirty="0" smtClean="0"/>
              <a:t>Kosten en baten</a:t>
            </a:r>
          </a:p>
          <a:p>
            <a:pPr marL="0" indent="0">
              <a:buNone/>
            </a:pPr>
            <a:endParaRPr lang="nl-NL" sz="2400" dirty="0" smtClean="0"/>
          </a:p>
          <a:p>
            <a:pPr marL="457200" indent="-457200">
              <a:buFont typeface="+mj-lt"/>
              <a:buAutoNum type="arabicPeriod"/>
            </a:pPr>
            <a:r>
              <a:rPr lang="nl-NL"/>
              <a:t>Ik geef vernieuwde natuurkunde met plezier en enthousiasme</a:t>
            </a:r>
          </a:p>
          <a:p>
            <a:pPr marL="457200" indent="-457200">
              <a:buFont typeface="+mj-lt"/>
              <a:buAutoNum type="arabicPeriod"/>
            </a:pPr>
            <a:r>
              <a:rPr lang="nl-NL" sz="2400" smtClean="0"/>
              <a:t>Het </a:t>
            </a:r>
            <a:r>
              <a:rPr lang="nl-NL" sz="2400" dirty="0" smtClean="0"/>
              <a:t>nieuwe programma is voor mij best te doen in de klas</a:t>
            </a:r>
          </a:p>
          <a:p>
            <a:pPr marL="457200" indent="-457200">
              <a:buFont typeface="+mj-lt"/>
              <a:buAutoNum type="arabicPeriod"/>
            </a:pPr>
            <a:r>
              <a:rPr lang="nl-NL" sz="2400" smtClean="0"/>
              <a:t>Het </a:t>
            </a:r>
            <a:r>
              <a:rPr lang="nl-NL" sz="2400" dirty="0" smtClean="0"/>
              <a:t>nieuwe programma kost mij veel tijd </a:t>
            </a:r>
            <a:r>
              <a:rPr lang="nl-NL" sz="2400" smtClean="0"/>
              <a:t>aan lesvoorbereiding</a:t>
            </a:r>
          </a:p>
          <a:p>
            <a:pPr marL="457200" indent="-457200">
              <a:buFont typeface="+mj-lt"/>
              <a:buAutoNum type="arabicPeriod"/>
            </a:pPr>
            <a:r>
              <a:rPr lang="nl-NL"/>
              <a:t>De invoering van het </a:t>
            </a:r>
            <a:r>
              <a:rPr lang="nl-NL" smtClean="0"/>
              <a:t>nieuwe natuurkundeprogramma </a:t>
            </a:r>
            <a:r>
              <a:rPr lang="nl-NL"/>
              <a:t>is voor </a:t>
            </a:r>
            <a:r>
              <a:rPr lang="nl-NL" smtClean="0"/>
              <a:t>mij een </a:t>
            </a:r>
            <a:r>
              <a:rPr lang="nl-NL"/>
              <a:t>zware belasting</a:t>
            </a:r>
            <a:r>
              <a:rPr lang="nl-NL" smtClean="0"/>
              <a:t>.</a:t>
            </a:r>
            <a:endParaRPr lang="nl-NL" sz="2400" dirty="0" smtClean="0"/>
          </a:p>
          <a:p>
            <a:pPr marL="0" indent="0">
              <a:buNone/>
            </a:pPr>
            <a:r>
              <a:rPr lang="nl-NL" sz="1800" dirty="0">
                <a:solidFill>
                  <a:srgbClr val="000000"/>
                </a:solidFill>
              </a:rPr>
              <a:t>Opties: </a:t>
            </a:r>
          </a:p>
          <a:p>
            <a:r>
              <a:rPr lang="nl-NL" sz="1800" dirty="0">
                <a:solidFill>
                  <a:srgbClr val="000000"/>
                </a:solidFill>
              </a:rPr>
              <a:t>Helemaal mee oneens - enigszins mee oneens - enigszins mee eens </a:t>
            </a:r>
            <a:r>
              <a:rPr lang="mr-IN" sz="1800" dirty="0">
                <a:solidFill>
                  <a:srgbClr val="000000"/>
                </a:solidFill>
              </a:rPr>
              <a:t>–</a:t>
            </a:r>
            <a:r>
              <a:rPr lang="nl-NL" sz="1800" dirty="0">
                <a:solidFill>
                  <a:srgbClr val="000000"/>
                </a:solidFill>
              </a:rPr>
              <a:t> helemaal mee eens</a:t>
            </a:r>
          </a:p>
        </p:txBody>
      </p:sp>
      <p:grpSp>
        <p:nvGrpSpPr>
          <p:cNvPr id="7" name="Group 6"/>
          <p:cNvGrpSpPr/>
          <p:nvPr/>
        </p:nvGrpSpPr>
        <p:grpSpPr>
          <a:xfrm>
            <a:off x="7311009" y="5822855"/>
            <a:ext cx="1684147" cy="655968"/>
            <a:chOff x="5916910" y="5945577"/>
            <a:chExt cx="1684147" cy="655968"/>
          </a:xfrm>
        </p:grpSpPr>
        <p:sp>
          <p:nvSpPr>
            <p:cNvPr id="8" name="Right Arrow 7"/>
            <p:cNvSpPr/>
            <p:nvPr/>
          </p:nvSpPr>
          <p:spPr>
            <a:xfrm>
              <a:off x="5916911" y="5945577"/>
              <a:ext cx="1526400" cy="65596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TextBox 8"/>
            <p:cNvSpPr txBox="1"/>
            <p:nvPr/>
          </p:nvSpPr>
          <p:spPr>
            <a:xfrm>
              <a:off x="5916910" y="6141442"/>
              <a:ext cx="1684147" cy="369332"/>
            </a:xfrm>
            <a:prstGeom prst="rect">
              <a:avLst/>
            </a:prstGeom>
            <a:noFill/>
          </p:spPr>
          <p:txBody>
            <a:bodyPr wrap="square" rtlCol="0">
              <a:spAutoFit/>
            </a:bodyPr>
            <a:lstStyle/>
            <a:p>
              <a:r>
                <a:rPr lang="nl-NL" smtClean="0"/>
                <a:t>Kahoot it</a:t>
              </a:r>
              <a:endParaRPr lang="nl-NL" dirty="0"/>
            </a:p>
          </p:txBody>
        </p:sp>
      </p:grpSp>
    </p:spTree>
    <p:extLst>
      <p:ext uri="{BB962C8B-B14F-4D97-AF65-F5344CB8AC3E}">
        <p14:creationId xmlns:p14="http://schemas.microsoft.com/office/powerpoint/2010/main" val="24504196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9550" y="2727158"/>
            <a:ext cx="8847456" cy="334210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tangle 6"/>
          <p:cNvSpPr/>
          <p:nvPr/>
        </p:nvSpPr>
        <p:spPr>
          <a:xfrm>
            <a:off x="139550" y="5826711"/>
            <a:ext cx="8847456" cy="914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1" name="Afbeelding 10"/>
          <p:cNvPicPr>
            <a:picLocks noChangeAspect="1"/>
          </p:cNvPicPr>
          <p:nvPr/>
        </p:nvPicPr>
        <p:blipFill>
          <a:blip r:embed="rId3"/>
          <a:stretch>
            <a:fillRect/>
          </a:stretch>
        </p:blipFill>
        <p:spPr>
          <a:xfrm>
            <a:off x="413657" y="1550056"/>
            <a:ext cx="8147455" cy="4897141"/>
          </a:xfrm>
          <a:prstGeom prst="rect">
            <a:avLst/>
          </a:prstGeom>
        </p:spPr>
      </p:pic>
      <p:sp>
        <p:nvSpPr>
          <p:cNvPr id="12" name="Title 1"/>
          <p:cNvSpPr>
            <a:spLocks noGrp="1"/>
          </p:cNvSpPr>
          <p:nvPr>
            <p:ph type="title"/>
          </p:nvPr>
        </p:nvSpPr>
        <p:spPr/>
        <p:txBody>
          <a:bodyPr>
            <a:normAutofit/>
          </a:bodyPr>
          <a:lstStyle/>
          <a:p>
            <a:r>
              <a:rPr lang="en-US" smtClean="0"/>
              <a:t>Kosten en </a:t>
            </a:r>
            <a:r>
              <a:rPr lang="en-US" smtClean="0"/>
              <a:t>baten</a:t>
            </a:r>
            <a:br>
              <a:rPr lang="en-US" smtClean="0"/>
            </a:br>
            <a:r>
              <a:rPr lang="en-US" i="1" smtClean="0"/>
              <a:t>eindmeting</a:t>
            </a:r>
            <a:endParaRPr lang="en-US" dirty="0"/>
          </a:p>
        </p:txBody>
      </p:sp>
    </p:spTree>
    <p:extLst>
      <p:ext uri="{BB962C8B-B14F-4D97-AF65-F5344CB8AC3E}">
        <p14:creationId xmlns:p14="http://schemas.microsoft.com/office/powerpoint/2010/main" val="16780613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 </a:t>
            </a:r>
            <a:endParaRPr lang="nl-NL" dirty="0"/>
          </a:p>
        </p:txBody>
      </p:sp>
      <p:sp>
        <p:nvSpPr>
          <p:cNvPr id="3" name="Content Placeholder 2"/>
          <p:cNvSpPr>
            <a:spLocks noGrp="1"/>
          </p:cNvSpPr>
          <p:nvPr>
            <p:ph idx="1"/>
          </p:nvPr>
        </p:nvSpPr>
        <p:spPr/>
        <p:txBody>
          <a:bodyPr>
            <a:normAutofit/>
          </a:bodyPr>
          <a:lstStyle/>
          <a:p>
            <a:r>
              <a:rPr lang="nl-NL" dirty="0"/>
              <a:t>Een grote meerderheid van </a:t>
            </a:r>
            <a:r>
              <a:rPr lang="nl-NL"/>
              <a:t>docenten </a:t>
            </a:r>
            <a:r>
              <a:rPr lang="nl-NL" smtClean="0"/>
              <a:t>is het geheel of eniszins eens met de stelling ‘ik geef natuurkunde </a:t>
            </a:r>
            <a:r>
              <a:rPr lang="nl-NL" dirty="0"/>
              <a:t>programma </a:t>
            </a:r>
            <a:r>
              <a:rPr lang="nl-NL"/>
              <a:t>met </a:t>
            </a:r>
            <a:r>
              <a:rPr lang="nl-NL" smtClean="0"/>
              <a:t>veel plezier’: </a:t>
            </a:r>
            <a:br>
              <a:rPr lang="nl-NL" smtClean="0"/>
            </a:br>
            <a:r>
              <a:rPr lang="nl-NL" smtClean="0">
                <a:solidFill>
                  <a:srgbClr val="FF0000"/>
                </a:solidFill>
              </a:rPr>
              <a:t>100% </a:t>
            </a:r>
            <a:r>
              <a:rPr lang="nl-NL" dirty="0">
                <a:solidFill>
                  <a:srgbClr val="FF0000"/>
                </a:solidFill>
              </a:rPr>
              <a:t>in </a:t>
            </a:r>
            <a:r>
              <a:rPr lang="nl-NL" dirty="0" smtClean="0">
                <a:solidFill>
                  <a:srgbClr val="FF0000"/>
                </a:solidFill>
              </a:rPr>
              <a:t>nulmeting</a:t>
            </a:r>
            <a:r>
              <a:rPr lang="nl-NL" smtClean="0">
                <a:solidFill>
                  <a:srgbClr val="FF0000"/>
                </a:solidFill>
              </a:rPr>
              <a:t>, 75% </a:t>
            </a:r>
            <a:r>
              <a:rPr lang="nl-NL" dirty="0">
                <a:solidFill>
                  <a:srgbClr val="FF0000"/>
                </a:solidFill>
              </a:rPr>
              <a:t>in </a:t>
            </a:r>
            <a:r>
              <a:rPr lang="nl-NL" dirty="0" smtClean="0">
                <a:solidFill>
                  <a:srgbClr val="FF0000"/>
                </a:solidFill>
              </a:rPr>
              <a:t>tussenmeting</a:t>
            </a:r>
            <a:r>
              <a:rPr lang="nl-NL" smtClean="0">
                <a:solidFill>
                  <a:srgbClr val="FF0000"/>
                </a:solidFill>
              </a:rPr>
              <a:t>, 90% </a:t>
            </a:r>
            <a:r>
              <a:rPr lang="nl-NL" dirty="0" smtClean="0">
                <a:solidFill>
                  <a:srgbClr val="FF0000"/>
                </a:solidFill>
              </a:rPr>
              <a:t>in eindmeting. </a:t>
            </a:r>
          </a:p>
          <a:p>
            <a:r>
              <a:rPr lang="nl-NL" smtClean="0"/>
              <a:t>Een </a:t>
            </a:r>
            <a:r>
              <a:rPr lang="nl-NL" dirty="0" smtClean="0"/>
              <a:t>grote meerderheid van </a:t>
            </a:r>
            <a:r>
              <a:rPr lang="nl-NL" smtClean="0"/>
              <a:t>docenten </a:t>
            </a:r>
            <a:r>
              <a:rPr lang="nl-NL"/>
              <a:t>is het geheel of eniszins eens met de stelling </a:t>
            </a:r>
            <a:r>
              <a:rPr lang="nl-NL" smtClean="0"/>
              <a:t>‘het </a:t>
            </a:r>
            <a:r>
              <a:rPr lang="nl-NL" dirty="0"/>
              <a:t>geven van </a:t>
            </a:r>
            <a:r>
              <a:rPr lang="nl-NL"/>
              <a:t>vernieuwde </a:t>
            </a:r>
            <a:r>
              <a:rPr lang="nl-NL" smtClean="0"/>
              <a:t>natuurkunde </a:t>
            </a:r>
            <a:r>
              <a:rPr lang="nl-NL"/>
              <a:t>kost veel </a:t>
            </a:r>
            <a:r>
              <a:rPr lang="nl-NL" dirty="0"/>
              <a:t>tijd </a:t>
            </a:r>
            <a:r>
              <a:rPr lang="nl-NL"/>
              <a:t>aan </a:t>
            </a:r>
            <a:r>
              <a:rPr lang="nl-NL" smtClean="0"/>
              <a:t>lesvoorbereiding’: </a:t>
            </a:r>
            <a:br>
              <a:rPr lang="nl-NL" smtClean="0"/>
            </a:br>
            <a:r>
              <a:rPr lang="nl-NL" smtClean="0">
                <a:solidFill>
                  <a:srgbClr val="FF0000"/>
                </a:solidFill>
              </a:rPr>
              <a:t>65% </a:t>
            </a:r>
            <a:r>
              <a:rPr lang="nl-NL" dirty="0">
                <a:solidFill>
                  <a:srgbClr val="FF0000"/>
                </a:solidFill>
              </a:rPr>
              <a:t>in </a:t>
            </a:r>
            <a:r>
              <a:rPr lang="nl-NL" dirty="0" smtClean="0">
                <a:solidFill>
                  <a:srgbClr val="FF0000"/>
                </a:solidFill>
              </a:rPr>
              <a:t>nulmeting</a:t>
            </a:r>
            <a:r>
              <a:rPr lang="nl-NL" smtClean="0">
                <a:solidFill>
                  <a:srgbClr val="FF0000"/>
                </a:solidFill>
              </a:rPr>
              <a:t>, 95% </a:t>
            </a:r>
            <a:r>
              <a:rPr lang="nl-NL" dirty="0">
                <a:solidFill>
                  <a:srgbClr val="FF0000"/>
                </a:solidFill>
              </a:rPr>
              <a:t>in </a:t>
            </a:r>
            <a:r>
              <a:rPr lang="nl-NL" dirty="0" smtClean="0">
                <a:solidFill>
                  <a:srgbClr val="FF0000"/>
                </a:solidFill>
              </a:rPr>
              <a:t>tussenmeting</a:t>
            </a:r>
            <a:r>
              <a:rPr lang="nl-NL" smtClean="0">
                <a:solidFill>
                  <a:srgbClr val="FF0000"/>
                </a:solidFill>
              </a:rPr>
              <a:t>, 85% </a:t>
            </a:r>
            <a:r>
              <a:rPr lang="nl-NL" dirty="0" smtClean="0">
                <a:solidFill>
                  <a:srgbClr val="FF0000"/>
                </a:solidFill>
              </a:rPr>
              <a:t>in eindmeting. </a:t>
            </a:r>
            <a:endParaRPr lang="nl-NL" dirty="0"/>
          </a:p>
        </p:txBody>
      </p:sp>
    </p:spTree>
    <p:extLst>
      <p:ext uri="{BB962C8B-B14F-4D97-AF65-F5344CB8AC3E}">
        <p14:creationId xmlns:p14="http://schemas.microsoft.com/office/powerpoint/2010/main" val="10360999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endParaRPr lang="en-US" dirty="0"/>
          </a:p>
        </p:txBody>
      </p:sp>
      <p:sp>
        <p:nvSpPr>
          <p:cNvPr id="3" name="Content Placeholder 2"/>
          <p:cNvSpPr>
            <a:spLocks noGrp="1"/>
          </p:cNvSpPr>
          <p:nvPr>
            <p:ph idx="1"/>
          </p:nvPr>
        </p:nvSpPr>
        <p:spPr>
          <a:xfrm>
            <a:off x="457200" y="2799184"/>
            <a:ext cx="8229600" cy="3326979"/>
          </a:xfrm>
        </p:spPr>
        <p:txBody>
          <a:bodyPr>
            <a:normAutofit/>
          </a:bodyPr>
          <a:lstStyle/>
          <a:p>
            <a:pPr marL="0" indent="0" algn="ctr" hangingPunct="0">
              <a:buNone/>
            </a:pPr>
            <a:r>
              <a:rPr lang="en-US" sz="3600" dirty="0" err="1" smtClean="0"/>
              <a:t>Overladenheid</a:t>
            </a:r>
            <a:endParaRPr lang="en-US" sz="3600" dirty="0" smtClean="0"/>
          </a:p>
          <a:p>
            <a:pPr marL="0" indent="0" algn="ctr" hangingPunct="0">
              <a:buNone/>
            </a:pPr>
            <a:endParaRPr lang="en-US" sz="3600" dirty="0" smtClean="0"/>
          </a:p>
          <a:p>
            <a:pPr marL="0" indent="0" hangingPunct="0">
              <a:buNone/>
            </a:pPr>
            <a:endParaRPr lang="nl-NL" sz="2400" dirty="0" smtClean="0"/>
          </a:p>
        </p:txBody>
      </p:sp>
    </p:spTree>
    <p:extLst>
      <p:ext uri="{BB962C8B-B14F-4D97-AF65-F5344CB8AC3E}">
        <p14:creationId xmlns:p14="http://schemas.microsoft.com/office/powerpoint/2010/main" val="30228734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Stellingen</a:t>
            </a:r>
            <a:br>
              <a:rPr lang="en-US" smtClean="0"/>
            </a:br>
            <a:r>
              <a:rPr lang="en-US" i="1"/>
              <a:t>peiling tijdens WND-werkgroep</a:t>
            </a:r>
            <a:endParaRPr lang="en-US" dirty="0"/>
          </a:p>
        </p:txBody>
      </p:sp>
      <p:sp>
        <p:nvSpPr>
          <p:cNvPr id="3" name="Content Placeholder 2"/>
          <p:cNvSpPr>
            <a:spLocks noGrp="1"/>
          </p:cNvSpPr>
          <p:nvPr>
            <p:ph idx="1"/>
          </p:nvPr>
        </p:nvSpPr>
        <p:spPr/>
        <p:txBody>
          <a:bodyPr>
            <a:noAutofit/>
          </a:bodyPr>
          <a:lstStyle/>
          <a:p>
            <a:pPr marL="457200" indent="-457200">
              <a:buFont typeface="+mj-lt"/>
              <a:buAutoNum type="arabicPeriod"/>
            </a:pPr>
            <a:r>
              <a:rPr lang="nl-NL" sz="2400" dirty="0" smtClean="0"/>
              <a:t>Ik vind </a:t>
            </a:r>
            <a:r>
              <a:rPr lang="nl-NL" sz="2400" smtClean="0"/>
              <a:t>vernieuwde natuurkunde </a:t>
            </a:r>
            <a:r>
              <a:rPr lang="nl-NL" sz="2400" dirty="0" smtClean="0"/>
              <a:t>overladen (ja/nee)</a:t>
            </a:r>
          </a:p>
          <a:p>
            <a:pPr marL="457200" indent="-457200">
              <a:buFont typeface="+mj-lt"/>
              <a:buAutoNum type="arabicPeriod"/>
            </a:pPr>
            <a:endParaRPr lang="nl-NL" smtClean="0"/>
          </a:p>
          <a:p>
            <a:pPr marL="457200" indent="-457200">
              <a:buFont typeface="+mj-lt"/>
              <a:buAutoNum type="arabicPeriod"/>
            </a:pPr>
            <a:r>
              <a:rPr lang="nl-NL" smtClean="0"/>
              <a:t>Ik </a:t>
            </a:r>
            <a:r>
              <a:rPr lang="nl-NL" dirty="0"/>
              <a:t>vind het overladen vanwege:</a:t>
            </a:r>
          </a:p>
          <a:p>
            <a:pPr lvl="1"/>
            <a:r>
              <a:rPr lang="nl-NL" sz="2000" dirty="0" smtClean="0"/>
              <a:t>teveel inhoud in examenprogramma </a:t>
            </a:r>
          </a:p>
          <a:p>
            <a:pPr lvl="1"/>
            <a:r>
              <a:rPr lang="nl-NL" sz="2000"/>
              <a:t>behandelen veronderstelde voorkennis kost veel tijd</a:t>
            </a:r>
            <a:endParaRPr lang="en-GB" sz="2000"/>
          </a:p>
          <a:p>
            <a:pPr lvl="1"/>
            <a:r>
              <a:rPr lang="nl-NL" sz="2000"/>
              <a:t>te weinig contacturen</a:t>
            </a:r>
          </a:p>
          <a:p>
            <a:pPr lvl="1"/>
            <a:r>
              <a:rPr lang="nl-NL" sz="2000"/>
              <a:t>werken met contexten/toepassingen kost veel tijd</a:t>
            </a:r>
            <a:endParaRPr lang="en-GB" sz="2000"/>
          </a:p>
          <a:p>
            <a:pPr lvl="1"/>
            <a:r>
              <a:rPr lang="nl-NL" sz="2000"/>
              <a:t>practicum kost veel tijd</a:t>
            </a:r>
            <a:endParaRPr lang="en-GB" sz="2000"/>
          </a:p>
          <a:p>
            <a:pPr lvl="1" hangingPunct="0"/>
            <a:r>
              <a:rPr lang="nl-NL" sz="2000" smtClean="0"/>
              <a:t>activerende </a:t>
            </a:r>
            <a:r>
              <a:rPr lang="nl-NL" sz="2000" dirty="0" err="1" smtClean="0"/>
              <a:t>lesvormen</a:t>
            </a:r>
            <a:r>
              <a:rPr lang="nl-NL" sz="2000" dirty="0" smtClean="0"/>
              <a:t> kosten veel tijd</a:t>
            </a:r>
            <a:endParaRPr lang="en-GB" sz="2000" dirty="0" smtClean="0"/>
          </a:p>
          <a:p>
            <a:pPr marL="0" indent="0">
              <a:buNone/>
            </a:pPr>
            <a:endParaRPr lang="nl-NL" sz="1800" dirty="0" smtClean="0"/>
          </a:p>
          <a:p>
            <a:pPr marL="0" indent="0">
              <a:buNone/>
            </a:pPr>
            <a:r>
              <a:rPr lang="nl-NL" sz="1800" dirty="0" smtClean="0">
                <a:solidFill>
                  <a:srgbClr val="000000"/>
                </a:solidFill>
              </a:rPr>
              <a:t>Opties: ja/nee</a:t>
            </a:r>
          </a:p>
        </p:txBody>
      </p:sp>
      <p:grpSp>
        <p:nvGrpSpPr>
          <p:cNvPr id="7" name="Group 6"/>
          <p:cNvGrpSpPr/>
          <p:nvPr/>
        </p:nvGrpSpPr>
        <p:grpSpPr>
          <a:xfrm>
            <a:off x="6737684" y="5663360"/>
            <a:ext cx="1949113" cy="655968"/>
            <a:chOff x="5868795" y="5945577"/>
            <a:chExt cx="1732262" cy="655968"/>
          </a:xfrm>
        </p:grpSpPr>
        <p:sp>
          <p:nvSpPr>
            <p:cNvPr id="8" name="Right Arrow 7"/>
            <p:cNvSpPr/>
            <p:nvPr/>
          </p:nvSpPr>
          <p:spPr>
            <a:xfrm>
              <a:off x="5916911" y="5945577"/>
              <a:ext cx="1526400" cy="65596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TextBox 8"/>
            <p:cNvSpPr txBox="1"/>
            <p:nvPr/>
          </p:nvSpPr>
          <p:spPr>
            <a:xfrm>
              <a:off x="5868795" y="6056378"/>
              <a:ext cx="1732262" cy="369332"/>
            </a:xfrm>
            <a:prstGeom prst="rect">
              <a:avLst/>
            </a:prstGeom>
            <a:noFill/>
          </p:spPr>
          <p:txBody>
            <a:bodyPr wrap="square" rtlCol="0">
              <a:spAutoFit/>
            </a:bodyPr>
            <a:lstStyle/>
            <a:p>
              <a:r>
                <a:rPr lang="nl-NL" smtClean="0"/>
                <a:t>Kahoot it</a:t>
              </a:r>
              <a:endParaRPr lang="nl-NL" dirty="0"/>
            </a:p>
          </p:txBody>
        </p:sp>
      </p:grpSp>
    </p:spTree>
    <p:extLst>
      <p:ext uri="{BB962C8B-B14F-4D97-AF65-F5344CB8AC3E}">
        <p14:creationId xmlns:p14="http://schemas.microsoft.com/office/powerpoint/2010/main" val="5976474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stretch>
            <a:fillRect/>
          </a:stretch>
        </p:blipFill>
        <p:spPr>
          <a:xfrm>
            <a:off x="707571" y="1309966"/>
            <a:ext cx="8022772" cy="4828620"/>
          </a:xfrm>
          <a:prstGeom prst="rect">
            <a:avLst/>
          </a:prstGeom>
        </p:spPr>
      </p:pic>
      <p:sp>
        <p:nvSpPr>
          <p:cNvPr id="4" name="Titel 1"/>
          <p:cNvSpPr>
            <a:spLocks noGrp="1"/>
          </p:cNvSpPr>
          <p:nvPr>
            <p:ph type="title"/>
          </p:nvPr>
        </p:nvSpPr>
        <p:spPr>
          <a:xfrm>
            <a:off x="457200" y="274638"/>
            <a:ext cx="8229600" cy="1143000"/>
          </a:xfrm>
        </p:spPr>
        <p:txBody>
          <a:bodyPr/>
          <a:lstStyle/>
          <a:p>
            <a:r>
              <a:rPr lang="nl-NL" smtClean="0"/>
              <a:t>Haalbaarheid CE- en SE-delen</a:t>
            </a:r>
            <a:br>
              <a:rPr lang="nl-NL" smtClean="0"/>
            </a:br>
            <a:r>
              <a:rPr lang="nl-NL" i="1" smtClean="0"/>
              <a:t>eindmeting</a:t>
            </a:r>
            <a:endParaRPr lang="nl-NL"/>
          </a:p>
        </p:txBody>
      </p:sp>
    </p:spTree>
    <p:extLst>
      <p:ext uri="{BB962C8B-B14F-4D97-AF65-F5344CB8AC3E}">
        <p14:creationId xmlns:p14="http://schemas.microsoft.com/office/powerpoint/2010/main" val="892353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Survey onder docenten</a:t>
            </a:r>
            <a:endParaRPr lang="en-US" dirty="0"/>
          </a:p>
        </p:txBody>
      </p:sp>
      <p:sp>
        <p:nvSpPr>
          <p:cNvPr id="3" name="Content Placeholder 2"/>
          <p:cNvSpPr>
            <a:spLocks noGrp="1"/>
          </p:cNvSpPr>
          <p:nvPr>
            <p:ph idx="1"/>
          </p:nvPr>
        </p:nvSpPr>
        <p:spPr/>
        <p:txBody>
          <a:bodyPr>
            <a:normAutofit/>
          </a:bodyPr>
          <a:lstStyle/>
          <a:p>
            <a:r>
              <a:rPr lang="en-US" smtClean="0"/>
              <a:t>afname voorjaar/zomer </a:t>
            </a:r>
            <a:r>
              <a:rPr lang="en-US" dirty="0" smtClean="0"/>
              <a:t>van 2017</a:t>
            </a:r>
          </a:p>
          <a:p>
            <a:r>
              <a:rPr lang="en-US" smtClean="0"/>
              <a:t>91 </a:t>
            </a:r>
            <a:r>
              <a:rPr lang="en-US" smtClean="0"/>
              <a:t>natuurkundedocenten </a:t>
            </a:r>
            <a:r>
              <a:rPr lang="en-US" dirty="0" smtClean="0"/>
              <a:t>(</a:t>
            </a:r>
            <a:r>
              <a:rPr lang="en-US" err="1" smtClean="0"/>
              <a:t>eindmeting</a:t>
            </a:r>
            <a:r>
              <a:rPr lang="en-US" smtClean="0"/>
              <a:t>)</a:t>
            </a:r>
          </a:p>
          <a:p>
            <a:pPr lvl="1"/>
            <a:r>
              <a:rPr lang="en-US" smtClean="0">
                <a:solidFill>
                  <a:schemeClr val="bg1">
                    <a:lumMod val="65000"/>
                  </a:schemeClr>
                </a:solidFill>
              </a:rPr>
              <a:t>114 </a:t>
            </a:r>
            <a:r>
              <a:rPr lang="en-US" smtClean="0">
                <a:solidFill>
                  <a:schemeClr val="bg1">
                    <a:lumMod val="65000"/>
                  </a:schemeClr>
                </a:solidFill>
              </a:rPr>
              <a:t>scheikunde, </a:t>
            </a:r>
            <a:r>
              <a:rPr lang="en-US" smtClean="0">
                <a:solidFill>
                  <a:schemeClr val="bg1">
                    <a:lumMod val="65000"/>
                  </a:schemeClr>
                </a:solidFill>
              </a:rPr>
              <a:t>85 </a:t>
            </a:r>
            <a:r>
              <a:rPr lang="en-US" smtClean="0">
                <a:solidFill>
                  <a:schemeClr val="bg1">
                    <a:lumMod val="65000"/>
                  </a:schemeClr>
                </a:solidFill>
              </a:rPr>
              <a:t>biologie</a:t>
            </a:r>
            <a:endParaRPr lang="en-US" dirty="0" smtClean="0">
              <a:solidFill>
                <a:schemeClr val="bg1">
                  <a:lumMod val="65000"/>
                </a:schemeClr>
              </a:solidFill>
            </a:endParaRPr>
          </a:p>
          <a:p>
            <a:r>
              <a:rPr lang="en-US" smtClean="0"/>
              <a:t>havo en </a:t>
            </a:r>
            <a:r>
              <a:rPr lang="en-US" dirty="0" err="1" smtClean="0"/>
              <a:t>vwo</a:t>
            </a:r>
            <a:r>
              <a:rPr lang="en-US" smtClean="0"/>
              <a:t>, klas 4, 5 en 6 </a:t>
            </a:r>
            <a:endParaRPr lang="en-US" dirty="0" smtClean="0"/>
          </a:p>
          <a:p>
            <a:endParaRPr lang="en-US" dirty="0"/>
          </a:p>
          <a:p>
            <a:r>
              <a:rPr lang="en-US" dirty="0" err="1" smtClean="0"/>
              <a:t>Onderdeel</a:t>
            </a:r>
            <a:r>
              <a:rPr lang="en-US" dirty="0" smtClean="0"/>
              <a:t> van </a:t>
            </a:r>
            <a:r>
              <a:rPr lang="en-US" dirty="0" err="1" smtClean="0"/>
              <a:t>een</a:t>
            </a:r>
            <a:r>
              <a:rPr lang="en-US" dirty="0" smtClean="0"/>
              <a:t> </a:t>
            </a:r>
            <a:r>
              <a:rPr lang="en-US" dirty="0" err="1" smtClean="0"/>
              <a:t>groter</a:t>
            </a:r>
            <a:r>
              <a:rPr lang="en-US" dirty="0" smtClean="0"/>
              <a:t> </a:t>
            </a:r>
            <a:r>
              <a:rPr lang="en-US" dirty="0" err="1" smtClean="0"/>
              <a:t>onderzoek</a:t>
            </a:r>
            <a:r>
              <a:rPr lang="en-US" dirty="0" smtClean="0"/>
              <a:t> </a:t>
            </a:r>
            <a:r>
              <a:rPr lang="en-US" dirty="0" err="1" smtClean="0"/>
              <a:t>vanaf</a:t>
            </a:r>
            <a:r>
              <a:rPr lang="en-US" dirty="0" smtClean="0"/>
              <a:t> het begin van de </a:t>
            </a:r>
            <a:r>
              <a:rPr lang="en-US" dirty="0" err="1" smtClean="0"/>
              <a:t>invoering</a:t>
            </a:r>
            <a:r>
              <a:rPr lang="en-US" dirty="0" smtClean="0"/>
              <a:t> </a:t>
            </a:r>
            <a:r>
              <a:rPr lang="en-US" smtClean="0"/>
              <a:t>in 2013</a:t>
            </a:r>
            <a:endParaRPr lang="en-US" dirty="0" smtClean="0"/>
          </a:p>
          <a:p>
            <a:pPr lvl="1"/>
            <a:r>
              <a:rPr lang="en-US" dirty="0" err="1" smtClean="0"/>
              <a:t>Nulmeting</a:t>
            </a:r>
            <a:r>
              <a:rPr lang="en-US" dirty="0" smtClean="0"/>
              <a:t> </a:t>
            </a:r>
            <a:r>
              <a:rPr lang="en-US" dirty="0" smtClean="0">
                <a:solidFill>
                  <a:srgbClr val="000000"/>
                </a:solidFill>
              </a:rPr>
              <a:t>(</a:t>
            </a:r>
            <a:r>
              <a:rPr lang="en-US" dirty="0">
                <a:solidFill>
                  <a:srgbClr val="000000"/>
                </a:solidFill>
              </a:rPr>
              <a:t>2012/</a:t>
            </a:r>
            <a:r>
              <a:rPr lang="en-US" dirty="0" smtClean="0">
                <a:solidFill>
                  <a:srgbClr val="000000"/>
                </a:solidFill>
              </a:rPr>
              <a:t>13) (</a:t>
            </a:r>
            <a:r>
              <a:rPr lang="en-US" dirty="0" err="1" smtClean="0">
                <a:solidFill>
                  <a:srgbClr val="000000"/>
                </a:solidFill>
              </a:rPr>
              <a:t>vragenlijsten</a:t>
            </a:r>
            <a:r>
              <a:rPr lang="en-US" dirty="0" smtClean="0">
                <a:solidFill>
                  <a:srgbClr val="000000"/>
                </a:solidFill>
              </a:rPr>
              <a:t>, </a:t>
            </a:r>
            <a:r>
              <a:rPr lang="en-US" dirty="0" err="1" smtClean="0">
                <a:solidFill>
                  <a:srgbClr val="000000"/>
                </a:solidFill>
              </a:rPr>
              <a:t>schoolbezoeken</a:t>
            </a:r>
            <a:r>
              <a:rPr lang="en-US" dirty="0" smtClean="0">
                <a:solidFill>
                  <a:srgbClr val="000000"/>
                </a:solidFill>
              </a:rPr>
              <a:t>)</a:t>
            </a:r>
          </a:p>
          <a:p>
            <a:pPr lvl="1"/>
            <a:r>
              <a:rPr lang="en-US" dirty="0" err="1" smtClean="0"/>
              <a:t>Tussenmeting</a:t>
            </a:r>
            <a:r>
              <a:rPr lang="en-US" dirty="0" smtClean="0"/>
              <a:t> </a:t>
            </a:r>
            <a:r>
              <a:rPr lang="en-US" dirty="0"/>
              <a:t>(</a:t>
            </a:r>
            <a:r>
              <a:rPr lang="en-US" dirty="0" smtClean="0"/>
              <a:t>2014) (</a:t>
            </a:r>
            <a:r>
              <a:rPr lang="en-US" dirty="0" err="1" smtClean="0"/>
              <a:t>vragenlijsten</a:t>
            </a:r>
            <a:r>
              <a:rPr lang="en-US" dirty="0" smtClean="0"/>
              <a:t>, </a:t>
            </a:r>
            <a:r>
              <a:rPr lang="en-US" dirty="0" err="1" smtClean="0"/>
              <a:t>schoolbezoeken</a:t>
            </a:r>
            <a:r>
              <a:rPr lang="en-US" dirty="0" smtClean="0"/>
              <a:t>)</a:t>
            </a:r>
          </a:p>
          <a:p>
            <a:pPr lvl="1"/>
            <a:r>
              <a:rPr lang="en-US" dirty="0" err="1" smtClean="0"/>
              <a:t>Eindmeting</a:t>
            </a:r>
            <a:r>
              <a:rPr lang="en-US" dirty="0" smtClean="0"/>
              <a:t> (2017</a:t>
            </a:r>
            <a:r>
              <a:rPr lang="en-US" smtClean="0"/>
              <a:t>) (vragenlijsten)</a:t>
            </a:r>
            <a:endParaRPr lang="en-US" dirty="0" smtClean="0"/>
          </a:p>
          <a:p>
            <a:endParaRPr lang="en-US" dirty="0"/>
          </a:p>
        </p:txBody>
      </p:sp>
    </p:spTree>
    <p:extLst>
      <p:ext uri="{BB962C8B-B14F-4D97-AF65-F5344CB8AC3E}">
        <p14:creationId xmlns:p14="http://schemas.microsoft.com/office/powerpoint/2010/main" val="21703930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Vergelijking</a:t>
            </a:r>
            <a:endParaRPr lang="nl-NL"/>
          </a:p>
        </p:txBody>
      </p:sp>
      <p:sp>
        <p:nvSpPr>
          <p:cNvPr id="3" name="Tijdelijke aanduiding voor inhoud 2"/>
          <p:cNvSpPr>
            <a:spLocks noGrp="1"/>
          </p:cNvSpPr>
          <p:nvPr>
            <p:ph idx="1"/>
          </p:nvPr>
        </p:nvSpPr>
        <p:spPr/>
        <p:txBody>
          <a:bodyPr/>
          <a:lstStyle/>
          <a:p>
            <a:r>
              <a:rPr lang="nl-NL" smtClean="0"/>
              <a:t>CE-syllabus voor gemiddelde leerling te doen in 60% studielast</a:t>
            </a:r>
            <a:br>
              <a:rPr lang="nl-NL" smtClean="0"/>
            </a:br>
            <a:r>
              <a:rPr lang="nl-NL" smtClean="0">
                <a:solidFill>
                  <a:srgbClr val="FF0000"/>
                </a:solidFill>
              </a:rPr>
              <a:t>nulmeting 30%, tussenmeting 40%, eindmeting 30%</a:t>
            </a:r>
          </a:p>
          <a:p>
            <a:endParaRPr lang="nl-NL" smtClean="0">
              <a:solidFill>
                <a:srgbClr val="FF0000"/>
              </a:solidFill>
            </a:endParaRPr>
          </a:p>
          <a:p>
            <a:r>
              <a:rPr lang="nl-NL" smtClean="0"/>
              <a:t>40% studielast </a:t>
            </a:r>
            <a:r>
              <a:rPr lang="nl-NL"/>
              <a:t>voor gemiddelde leerling </a:t>
            </a:r>
            <a:r>
              <a:rPr lang="nl-NL" smtClean="0"/>
              <a:t>voldoende voor SE</a:t>
            </a:r>
            <a:br>
              <a:rPr lang="nl-NL" smtClean="0"/>
            </a:br>
            <a:r>
              <a:rPr lang="nl-NL">
                <a:solidFill>
                  <a:srgbClr val="FF0000"/>
                </a:solidFill>
              </a:rPr>
              <a:t>nulmeting 30%, tussenmeting </a:t>
            </a:r>
            <a:r>
              <a:rPr lang="nl-NL" smtClean="0">
                <a:solidFill>
                  <a:srgbClr val="FF0000"/>
                </a:solidFill>
              </a:rPr>
              <a:t>65%, eindmeting 60%</a:t>
            </a:r>
            <a:endParaRPr lang="nl-NL" smtClean="0"/>
          </a:p>
          <a:p>
            <a:pPr marL="0" indent="0">
              <a:buNone/>
            </a:pPr>
            <a:endParaRPr lang="nl-NL"/>
          </a:p>
        </p:txBody>
      </p:sp>
    </p:spTree>
    <p:extLst>
      <p:ext uri="{BB962C8B-B14F-4D97-AF65-F5344CB8AC3E}">
        <p14:creationId xmlns:p14="http://schemas.microsoft.com/office/powerpoint/2010/main" val="42241175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endParaRPr lang="en-US" dirty="0"/>
          </a:p>
        </p:txBody>
      </p:sp>
      <p:sp>
        <p:nvSpPr>
          <p:cNvPr id="3" name="Content Placeholder 2"/>
          <p:cNvSpPr>
            <a:spLocks noGrp="1"/>
          </p:cNvSpPr>
          <p:nvPr>
            <p:ph idx="1"/>
          </p:nvPr>
        </p:nvSpPr>
        <p:spPr>
          <a:xfrm>
            <a:off x="457200" y="2799184"/>
            <a:ext cx="8229600" cy="3326979"/>
          </a:xfrm>
        </p:spPr>
        <p:txBody>
          <a:bodyPr>
            <a:normAutofit/>
          </a:bodyPr>
          <a:lstStyle/>
          <a:p>
            <a:pPr marL="0" indent="0" algn="ctr" hangingPunct="0">
              <a:buNone/>
            </a:pPr>
            <a:r>
              <a:rPr lang="en-US" sz="3600" dirty="0" err="1" smtClean="0"/>
              <a:t>Oorzaken</a:t>
            </a:r>
            <a:r>
              <a:rPr lang="en-US" sz="3600" dirty="0" smtClean="0"/>
              <a:t> </a:t>
            </a:r>
            <a:r>
              <a:rPr lang="en-US" sz="3600" dirty="0" err="1" smtClean="0"/>
              <a:t>overladenheid</a:t>
            </a:r>
            <a:endParaRPr lang="en-US" sz="3600" dirty="0" smtClean="0"/>
          </a:p>
          <a:p>
            <a:pPr marL="0" indent="0" algn="ctr" hangingPunct="0">
              <a:buNone/>
            </a:pPr>
            <a:endParaRPr lang="en-US" sz="3600" dirty="0" smtClean="0"/>
          </a:p>
          <a:p>
            <a:pPr marL="0" indent="0" hangingPunct="0">
              <a:buNone/>
            </a:pPr>
            <a:endParaRPr lang="nl-NL" sz="2400" dirty="0" smtClean="0"/>
          </a:p>
        </p:txBody>
      </p:sp>
    </p:spTree>
    <p:extLst>
      <p:ext uri="{BB962C8B-B14F-4D97-AF65-F5344CB8AC3E}">
        <p14:creationId xmlns:p14="http://schemas.microsoft.com/office/powerpoint/2010/main" val="20488389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Oorzaken overladenheid</a:t>
            </a:r>
            <a:endParaRPr lang="nl-NL"/>
          </a:p>
        </p:txBody>
      </p:sp>
      <p:pic>
        <p:nvPicPr>
          <p:cNvPr id="6" name="Tijdelijke aanduiding voor inhoud 5"/>
          <p:cNvPicPr>
            <a:picLocks noGrp="1" noChangeAspect="1"/>
          </p:cNvPicPr>
          <p:nvPr>
            <p:ph idx="1"/>
          </p:nvPr>
        </p:nvPicPr>
        <p:blipFill>
          <a:blip r:embed="rId3"/>
          <a:stretch>
            <a:fillRect/>
          </a:stretch>
        </p:blipFill>
        <p:spPr>
          <a:xfrm>
            <a:off x="309236" y="1297577"/>
            <a:ext cx="8377563" cy="5042155"/>
          </a:xfrm>
          <a:prstGeom prst="rect">
            <a:avLst/>
          </a:prstGeom>
        </p:spPr>
      </p:pic>
    </p:spTree>
    <p:extLst>
      <p:ext uri="{BB962C8B-B14F-4D97-AF65-F5344CB8AC3E}">
        <p14:creationId xmlns:p14="http://schemas.microsoft.com/office/powerpoint/2010/main" val="29919010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Vergelijking</a:t>
            </a:r>
            <a:endParaRPr lang="nl-NL"/>
          </a:p>
        </p:txBody>
      </p:sp>
      <p:sp>
        <p:nvSpPr>
          <p:cNvPr id="3" name="Tijdelijke aanduiding voor inhoud 2"/>
          <p:cNvSpPr>
            <a:spLocks noGrp="1"/>
          </p:cNvSpPr>
          <p:nvPr>
            <p:ph idx="1"/>
          </p:nvPr>
        </p:nvSpPr>
        <p:spPr/>
        <p:txBody>
          <a:bodyPr/>
          <a:lstStyle/>
          <a:p>
            <a:pPr marL="0" indent="0">
              <a:buNone/>
            </a:pPr>
            <a:r>
              <a:rPr lang="nl-NL" smtClean="0"/>
              <a:t>geen nulmeting, </a:t>
            </a:r>
          </a:p>
          <a:p>
            <a:pPr marL="0" indent="0">
              <a:buNone/>
            </a:pPr>
            <a:r>
              <a:rPr lang="nl-NL" smtClean="0"/>
              <a:t>geen verschil in rangorde tussen tussenmeting en eindmeting</a:t>
            </a:r>
          </a:p>
          <a:p>
            <a:pPr marL="0" indent="0">
              <a:buNone/>
            </a:pPr>
            <a:endParaRPr lang="nl-NL"/>
          </a:p>
        </p:txBody>
      </p:sp>
    </p:spTree>
    <p:extLst>
      <p:ext uri="{BB962C8B-B14F-4D97-AF65-F5344CB8AC3E}">
        <p14:creationId xmlns:p14="http://schemas.microsoft.com/office/powerpoint/2010/main" val="4757603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endParaRPr lang="en-US" dirty="0"/>
          </a:p>
        </p:txBody>
      </p:sp>
      <p:sp>
        <p:nvSpPr>
          <p:cNvPr id="3" name="Content Placeholder 2"/>
          <p:cNvSpPr>
            <a:spLocks noGrp="1"/>
          </p:cNvSpPr>
          <p:nvPr>
            <p:ph idx="1"/>
          </p:nvPr>
        </p:nvSpPr>
        <p:spPr>
          <a:xfrm>
            <a:off x="457200" y="2799184"/>
            <a:ext cx="8229600" cy="3326979"/>
          </a:xfrm>
        </p:spPr>
        <p:txBody>
          <a:bodyPr>
            <a:normAutofit/>
          </a:bodyPr>
          <a:lstStyle/>
          <a:p>
            <a:pPr marL="0" indent="0" algn="ctr" hangingPunct="0">
              <a:buNone/>
            </a:pPr>
            <a:r>
              <a:rPr lang="en-US" sz="3600" dirty="0" err="1" smtClean="0"/>
              <a:t>Maatregelen</a:t>
            </a:r>
            <a:r>
              <a:rPr lang="en-US" sz="3600" dirty="0" smtClean="0"/>
              <a:t> </a:t>
            </a:r>
            <a:r>
              <a:rPr lang="en-US" sz="3600" dirty="0" err="1" smtClean="0"/>
              <a:t>om</a:t>
            </a:r>
            <a:r>
              <a:rPr lang="en-US" sz="3600" dirty="0" smtClean="0"/>
              <a:t> met </a:t>
            </a:r>
            <a:r>
              <a:rPr lang="en-US" sz="3600" dirty="0" err="1" smtClean="0"/>
              <a:t>overladenheid</a:t>
            </a:r>
            <a:r>
              <a:rPr lang="en-US" sz="3600" dirty="0" smtClean="0"/>
              <a:t> </a:t>
            </a:r>
            <a:r>
              <a:rPr lang="en-US" sz="3600" dirty="0" err="1" smtClean="0"/>
              <a:t>om</a:t>
            </a:r>
            <a:r>
              <a:rPr lang="en-US" sz="3600" dirty="0" smtClean="0"/>
              <a:t> </a:t>
            </a:r>
            <a:r>
              <a:rPr lang="en-US" sz="3600" dirty="0" err="1" smtClean="0"/>
              <a:t>te</a:t>
            </a:r>
            <a:r>
              <a:rPr lang="en-US" sz="3600" dirty="0" smtClean="0"/>
              <a:t> </a:t>
            </a:r>
            <a:r>
              <a:rPr lang="en-US" sz="3600" dirty="0" err="1" smtClean="0"/>
              <a:t>gaan</a:t>
            </a:r>
            <a:endParaRPr lang="en-US" sz="3600" dirty="0"/>
          </a:p>
          <a:p>
            <a:pPr marL="0" indent="0" algn="ctr" hangingPunct="0">
              <a:buNone/>
            </a:pPr>
            <a:endParaRPr lang="en-US" sz="3600" dirty="0" smtClean="0"/>
          </a:p>
          <a:p>
            <a:pPr marL="0" indent="0" algn="ctr" hangingPunct="0">
              <a:buNone/>
            </a:pPr>
            <a:endParaRPr lang="en-US" sz="3600" dirty="0" smtClean="0"/>
          </a:p>
          <a:p>
            <a:pPr marL="0" indent="0" hangingPunct="0">
              <a:buNone/>
            </a:pPr>
            <a:endParaRPr lang="nl-NL" sz="2400" dirty="0" smtClean="0"/>
          </a:p>
        </p:txBody>
      </p:sp>
    </p:spTree>
    <p:extLst>
      <p:ext uri="{BB962C8B-B14F-4D97-AF65-F5344CB8AC3E}">
        <p14:creationId xmlns:p14="http://schemas.microsoft.com/office/powerpoint/2010/main" val="34392708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Stellingen</a:t>
            </a:r>
            <a:br>
              <a:rPr lang="en-US" smtClean="0"/>
            </a:br>
            <a:r>
              <a:rPr lang="en-US" i="1" smtClean="0"/>
              <a:t>peiling tijdens WND werkgroep</a:t>
            </a:r>
            <a:endParaRPr lang="en-US" dirty="0"/>
          </a:p>
        </p:txBody>
      </p:sp>
      <p:sp>
        <p:nvSpPr>
          <p:cNvPr id="8" name="Content Placeholder 2"/>
          <p:cNvSpPr txBox="1">
            <a:spLocks/>
          </p:cNvSpPr>
          <p:nvPr/>
        </p:nvSpPr>
        <p:spPr>
          <a:xfrm>
            <a:off x="457200" y="1600200"/>
            <a:ext cx="8229600" cy="452596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2800" dirty="0" smtClean="0"/>
              <a:t>Om met overladenheid om te gaan:</a:t>
            </a:r>
          </a:p>
          <a:p>
            <a:pPr marL="0" indent="0">
              <a:buNone/>
            </a:pPr>
            <a:endParaRPr lang="nl-NL" sz="2400" dirty="0" smtClean="0"/>
          </a:p>
          <a:p>
            <a:pPr marL="457200" indent="-457200">
              <a:buFont typeface="+mj-lt"/>
              <a:buAutoNum type="arabicPeriod"/>
            </a:pPr>
            <a:r>
              <a:rPr lang="nl-NL" sz="2400" dirty="0" smtClean="0"/>
              <a:t>schrap ik een aantal practica</a:t>
            </a:r>
          </a:p>
          <a:p>
            <a:pPr marL="457200" indent="-457200">
              <a:buFont typeface="+mj-lt"/>
              <a:buAutoNum type="arabicPeriod"/>
            </a:pPr>
            <a:r>
              <a:rPr lang="nl-NL" sz="2400" dirty="0" smtClean="0"/>
              <a:t>sla ik stukken uit methode over</a:t>
            </a:r>
          </a:p>
          <a:p>
            <a:pPr marL="457200" indent="-457200">
              <a:buFont typeface="+mj-lt"/>
              <a:buAutoNum type="arabicPeriod"/>
            </a:pPr>
            <a:r>
              <a:rPr lang="nl-NL" sz="2400" dirty="0" smtClean="0"/>
              <a:t>besteed ik minder tijd aan SE-onderdelen</a:t>
            </a:r>
          </a:p>
          <a:p>
            <a:pPr marL="457200" indent="-457200">
              <a:buFont typeface="+mj-lt"/>
              <a:buAutoNum type="arabicPeriod"/>
            </a:pPr>
            <a:r>
              <a:rPr lang="nl-NL" sz="2400" dirty="0" smtClean="0"/>
              <a:t>besteed ik minder tijd aan contexten</a:t>
            </a:r>
          </a:p>
          <a:p>
            <a:pPr marL="457200" indent="-457200">
              <a:buFont typeface="+mj-lt"/>
              <a:buAutoNum type="arabicPeriod"/>
            </a:pPr>
            <a:r>
              <a:rPr lang="nl-NL" sz="2400" smtClean="0"/>
              <a:t>laat </a:t>
            </a:r>
            <a:r>
              <a:rPr lang="nl-NL" sz="2400" dirty="0" smtClean="0"/>
              <a:t>ik leerlingen vaker zelfstandig de stof doorwerken</a:t>
            </a:r>
          </a:p>
          <a:p>
            <a:pPr marL="457200" indent="-457200">
              <a:buFont typeface="+mj-lt"/>
              <a:buAutoNum type="arabicPeriod"/>
            </a:pPr>
            <a:r>
              <a:rPr lang="nl-NL" sz="2400"/>
              <a:t>schrap ik tijdrovende </a:t>
            </a:r>
            <a:r>
              <a:rPr lang="nl-NL" sz="2400" smtClean="0"/>
              <a:t>lesvormen zoals groepswerk</a:t>
            </a:r>
            <a:endParaRPr lang="nl-NL" sz="2400"/>
          </a:p>
          <a:p>
            <a:pPr marL="457200" indent="-457200">
              <a:buFont typeface="+mj-lt"/>
              <a:buAutoNum type="arabicPeriod"/>
            </a:pPr>
            <a:r>
              <a:rPr lang="nl-NL" sz="2400" smtClean="0"/>
              <a:t>Anders </a:t>
            </a:r>
            <a:r>
              <a:rPr lang="nl-NL" sz="2400" dirty="0" smtClean="0"/>
              <a:t>…</a:t>
            </a:r>
          </a:p>
          <a:p>
            <a:pPr marL="0" indent="0">
              <a:buNone/>
            </a:pPr>
            <a:r>
              <a:rPr lang="en-US" sz="2400" dirty="0" smtClean="0"/>
              <a:t> </a:t>
            </a:r>
          </a:p>
          <a:p>
            <a:pPr marL="0" indent="0">
              <a:buNone/>
            </a:pPr>
            <a:r>
              <a:rPr lang="en-US" sz="1800" dirty="0" err="1" smtClean="0"/>
              <a:t>Kies</a:t>
            </a:r>
            <a:r>
              <a:rPr lang="en-US" sz="1800" dirty="0" smtClean="0"/>
              <a:t> de twee </a:t>
            </a:r>
            <a:r>
              <a:rPr lang="en-US" sz="1800" dirty="0" err="1" smtClean="0"/>
              <a:t>meest</a:t>
            </a:r>
            <a:r>
              <a:rPr lang="en-US" sz="1800" dirty="0" smtClean="0"/>
              <a:t> door u </a:t>
            </a:r>
            <a:r>
              <a:rPr lang="en-US" sz="1800" dirty="0" err="1" smtClean="0"/>
              <a:t>gebruikte</a:t>
            </a:r>
            <a:r>
              <a:rPr lang="en-US" sz="1800" dirty="0" smtClean="0"/>
              <a:t> </a:t>
            </a:r>
            <a:r>
              <a:rPr lang="en-US" sz="1800" dirty="0" err="1" smtClean="0"/>
              <a:t>opties</a:t>
            </a:r>
            <a:r>
              <a:rPr lang="en-US" sz="1800" dirty="0" smtClean="0"/>
              <a:t>. </a:t>
            </a:r>
          </a:p>
          <a:p>
            <a:pPr marL="0" indent="0">
              <a:buFont typeface="Arial"/>
              <a:buNone/>
            </a:pPr>
            <a:endParaRPr lang="en-US" sz="2400" dirty="0" smtClean="0"/>
          </a:p>
          <a:p>
            <a:pPr marL="0" indent="0">
              <a:buFont typeface="Arial"/>
              <a:buNone/>
            </a:pPr>
            <a:endParaRPr lang="en-US" sz="2400" dirty="0"/>
          </a:p>
        </p:txBody>
      </p:sp>
      <p:grpSp>
        <p:nvGrpSpPr>
          <p:cNvPr id="7" name="Group 6"/>
          <p:cNvGrpSpPr/>
          <p:nvPr/>
        </p:nvGrpSpPr>
        <p:grpSpPr>
          <a:xfrm>
            <a:off x="7002652" y="5663360"/>
            <a:ext cx="1684147" cy="655968"/>
            <a:chOff x="5916910" y="5945577"/>
            <a:chExt cx="1684147" cy="655968"/>
          </a:xfrm>
        </p:grpSpPr>
        <p:sp>
          <p:nvSpPr>
            <p:cNvPr id="9" name="Right Arrow 8"/>
            <p:cNvSpPr/>
            <p:nvPr/>
          </p:nvSpPr>
          <p:spPr>
            <a:xfrm>
              <a:off x="5916911" y="5945577"/>
              <a:ext cx="1526400" cy="65596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TextBox 9"/>
            <p:cNvSpPr txBox="1"/>
            <p:nvPr/>
          </p:nvSpPr>
          <p:spPr>
            <a:xfrm>
              <a:off x="5916910" y="6056378"/>
              <a:ext cx="1684147" cy="369332"/>
            </a:xfrm>
            <a:prstGeom prst="rect">
              <a:avLst/>
            </a:prstGeom>
            <a:noFill/>
          </p:spPr>
          <p:txBody>
            <a:bodyPr wrap="square" rtlCol="0">
              <a:spAutoFit/>
            </a:bodyPr>
            <a:lstStyle/>
            <a:p>
              <a:r>
                <a:rPr lang="nl-NL" smtClean="0"/>
                <a:t>Kahoot it</a:t>
              </a:r>
              <a:endParaRPr lang="nl-NL" dirty="0"/>
            </a:p>
          </p:txBody>
        </p:sp>
      </p:grpSp>
    </p:spTree>
    <p:extLst>
      <p:ext uri="{BB962C8B-B14F-4D97-AF65-F5344CB8AC3E}">
        <p14:creationId xmlns:p14="http://schemas.microsoft.com/office/powerpoint/2010/main" val="8902742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tijdnoodoplossingen</a:t>
            </a:r>
            <a:br>
              <a:rPr lang="en-US" smtClean="0"/>
            </a:br>
            <a:r>
              <a:rPr lang="en-US" i="1" smtClean="0"/>
              <a:t>eindmeting</a:t>
            </a:r>
            <a:endParaRPr lang="en-US" dirty="0"/>
          </a:p>
        </p:txBody>
      </p:sp>
      <p:pic>
        <p:nvPicPr>
          <p:cNvPr id="6" name="Tijdelijke aanduiding voor inhoud 5"/>
          <p:cNvPicPr>
            <a:picLocks noGrp="1" noChangeAspect="1"/>
          </p:cNvPicPr>
          <p:nvPr>
            <p:ph idx="1"/>
          </p:nvPr>
        </p:nvPicPr>
        <p:blipFill>
          <a:blip r:embed="rId3"/>
          <a:stretch>
            <a:fillRect/>
          </a:stretch>
        </p:blipFill>
        <p:spPr>
          <a:xfrm>
            <a:off x="303561" y="1297577"/>
            <a:ext cx="8291799" cy="4983901"/>
          </a:xfrm>
          <a:prstGeom prst="rect">
            <a:avLst/>
          </a:prstGeom>
        </p:spPr>
      </p:pic>
    </p:spTree>
    <p:extLst>
      <p:ext uri="{BB962C8B-B14F-4D97-AF65-F5344CB8AC3E}">
        <p14:creationId xmlns:p14="http://schemas.microsoft.com/office/powerpoint/2010/main" val="4867610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Vergelijking</a:t>
            </a:r>
            <a:endParaRPr lang="nl-NL"/>
          </a:p>
        </p:txBody>
      </p:sp>
      <p:sp>
        <p:nvSpPr>
          <p:cNvPr id="3" name="Tijdelijke aanduiding voor inhoud 2"/>
          <p:cNvSpPr>
            <a:spLocks noGrp="1"/>
          </p:cNvSpPr>
          <p:nvPr>
            <p:ph idx="1"/>
          </p:nvPr>
        </p:nvSpPr>
        <p:spPr/>
        <p:txBody>
          <a:bodyPr/>
          <a:lstStyle/>
          <a:p>
            <a:r>
              <a:rPr lang="nl-NL" smtClean="0"/>
              <a:t>oplossingen voor tijdnood, kinderen van de rekening top 3</a:t>
            </a:r>
          </a:p>
          <a:p>
            <a:pPr lvl="1"/>
            <a:r>
              <a:rPr lang="nl-NL" sz="2000" smtClean="0">
                <a:solidFill>
                  <a:srgbClr val="FF0000"/>
                </a:solidFill>
              </a:rPr>
              <a:t>nulmeting: groepswerk, practica, contexten </a:t>
            </a:r>
          </a:p>
          <a:p>
            <a:pPr lvl="1"/>
            <a:r>
              <a:rPr lang="nl-NL" sz="2000" smtClean="0">
                <a:solidFill>
                  <a:srgbClr val="FF0000"/>
                </a:solidFill>
              </a:rPr>
              <a:t>tussenmeting: </a:t>
            </a:r>
            <a:r>
              <a:rPr lang="nl-NL" sz="2000">
                <a:solidFill>
                  <a:srgbClr val="FF0000"/>
                </a:solidFill>
              </a:rPr>
              <a:t>groepswerk, practica, contexten </a:t>
            </a:r>
            <a:endParaRPr lang="nl-NL" sz="2000" smtClean="0">
              <a:solidFill>
                <a:srgbClr val="FF0000"/>
              </a:solidFill>
            </a:endParaRPr>
          </a:p>
          <a:p>
            <a:pPr lvl="1"/>
            <a:r>
              <a:rPr lang="nl-NL" sz="2000" smtClean="0">
                <a:solidFill>
                  <a:srgbClr val="FF0000"/>
                </a:solidFill>
              </a:rPr>
              <a:t>eindmeting: SE-onderdelen, practica, groepswerk</a:t>
            </a:r>
          </a:p>
          <a:p>
            <a:endParaRPr lang="nl-NL" smtClean="0">
              <a:solidFill>
                <a:srgbClr val="FF0000"/>
              </a:solidFill>
            </a:endParaRPr>
          </a:p>
          <a:p>
            <a:pPr marL="0" indent="0">
              <a:buNone/>
            </a:pPr>
            <a:endParaRPr lang="nl-NL"/>
          </a:p>
        </p:txBody>
      </p:sp>
    </p:spTree>
    <p:extLst>
      <p:ext uri="{BB962C8B-B14F-4D97-AF65-F5344CB8AC3E}">
        <p14:creationId xmlns:p14="http://schemas.microsoft.com/office/powerpoint/2010/main" val="9987722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mtClean="0"/>
              <a:t>meest genoemd in sterke punten</a:t>
            </a:r>
            <a:br>
              <a:rPr lang="nl-NL" smtClean="0"/>
            </a:br>
            <a:r>
              <a:rPr lang="nl-NL" sz="2700" i="1" smtClean="0"/>
              <a:t>(groeperen en tellen van antwoorden op open vraag)</a:t>
            </a:r>
            <a:endParaRPr lang="nl-NL" sz="2700" i="1"/>
          </a:p>
        </p:txBody>
      </p:sp>
      <p:sp>
        <p:nvSpPr>
          <p:cNvPr id="3" name="Tijdelijke aanduiding voor inhoud 2"/>
          <p:cNvSpPr>
            <a:spLocks noGrp="1"/>
          </p:cNvSpPr>
          <p:nvPr>
            <p:ph idx="1"/>
          </p:nvPr>
        </p:nvSpPr>
        <p:spPr/>
        <p:txBody>
          <a:bodyPr/>
          <a:lstStyle/>
          <a:p>
            <a:r>
              <a:rPr lang="nl-NL" smtClean="0"/>
              <a:t>nieuw, modern, interessant, relevant</a:t>
            </a:r>
          </a:p>
          <a:p>
            <a:r>
              <a:rPr lang="nl-NL" smtClean="0"/>
              <a:t>aandacht voor contexten</a:t>
            </a:r>
          </a:p>
          <a:p>
            <a:r>
              <a:rPr lang="nl-NL" smtClean="0"/>
              <a:t>nieuwe inhouden</a:t>
            </a:r>
          </a:p>
          <a:p>
            <a:pPr lvl="1"/>
            <a:r>
              <a:rPr lang="nl-NL" smtClean="0"/>
              <a:t>quantumwereld, </a:t>
            </a:r>
            <a:endParaRPr lang="nl-NL" smtClean="0"/>
          </a:p>
          <a:p>
            <a:pPr lvl="1"/>
            <a:r>
              <a:rPr lang="nl-NL" smtClean="0"/>
              <a:t>astrofysica </a:t>
            </a:r>
            <a:r>
              <a:rPr lang="nl-NL" smtClean="0"/>
              <a:t>etc., </a:t>
            </a:r>
          </a:p>
          <a:p>
            <a:pPr lvl="1"/>
            <a:r>
              <a:rPr lang="nl-NL" smtClean="0"/>
              <a:t>toepassingen (medisch, geo, materialen)</a:t>
            </a:r>
          </a:p>
          <a:p>
            <a:r>
              <a:rPr lang="nl-NL" smtClean="0"/>
              <a:t>aandacht voor vaardigheden</a:t>
            </a:r>
          </a:p>
          <a:p>
            <a:pPr lvl="1"/>
            <a:endParaRPr lang="nl-NL" smtClean="0"/>
          </a:p>
        </p:txBody>
      </p:sp>
    </p:spTree>
    <p:extLst>
      <p:ext uri="{BB962C8B-B14F-4D97-AF65-F5344CB8AC3E}">
        <p14:creationId xmlns:p14="http://schemas.microsoft.com/office/powerpoint/2010/main" val="23321504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mtClean="0"/>
              <a:t>meest genoemd in zwakke punten</a:t>
            </a:r>
            <a:br>
              <a:rPr lang="nl-NL" smtClean="0"/>
            </a:br>
            <a:r>
              <a:rPr lang="nl-NL" sz="2700" i="1" smtClean="0"/>
              <a:t>(groeperen en tellen van antwoorden op open vraag)</a:t>
            </a:r>
            <a:endParaRPr lang="nl-NL" sz="2700" i="1"/>
          </a:p>
        </p:txBody>
      </p:sp>
      <p:sp>
        <p:nvSpPr>
          <p:cNvPr id="3" name="Tijdelijke aanduiding voor inhoud 2"/>
          <p:cNvSpPr>
            <a:spLocks noGrp="1"/>
          </p:cNvSpPr>
          <p:nvPr>
            <p:ph idx="1"/>
          </p:nvPr>
        </p:nvSpPr>
        <p:spPr/>
        <p:txBody>
          <a:bodyPr>
            <a:normAutofit fontScale="85000" lnSpcReduction="20000"/>
          </a:bodyPr>
          <a:lstStyle/>
          <a:p>
            <a:r>
              <a:rPr lang="nl-NL" sz="2100" smtClean="0"/>
              <a:t>andere inhouden</a:t>
            </a:r>
            <a:endParaRPr lang="nl-NL" sz="2100"/>
          </a:p>
          <a:p>
            <a:pPr lvl="1"/>
            <a:r>
              <a:rPr lang="nl-NL" smtClean="0"/>
              <a:t>quantumwereld: </a:t>
            </a:r>
            <a:r>
              <a:rPr lang="nl-NL" smtClean="0"/>
              <a:t>lastig voor NG-lln, niet nodig voor NG-lln</a:t>
            </a:r>
          </a:p>
          <a:p>
            <a:pPr lvl="1"/>
            <a:r>
              <a:rPr lang="nl-NL" smtClean="0"/>
              <a:t>optica: weg</a:t>
            </a:r>
          </a:p>
          <a:p>
            <a:pPr lvl="1"/>
            <a:r>
              <a:rPr lang="nl-NL" smtClean="0"/>
              <a:t>elektromagnetisme: </a:t>
            </a:r>
            <a:r>
              <a:rPr lang="nl-NL" smtClean="0"/>
              <a:t>onbalans</a:t>
            </a:r>
          </a:p>
          <a:p>
            <a:pPr lvl="1"/>
            <a:r>
              <a:rPr lang="nl-NL" smtClean="0"/>
              <a:t>ontbreken begrip impuls</a:t>
            </a:r>
          </a:p>
          <a:p>
            <a:r>
              <a:rPr lang="nl-NL" sz="2100" smtClean="0"/>
              <a:t>niveau</a:t>
            </a:r>
            <a:endParaRPr lang="nl-NL" smtClean="0"/>
          </a:p>
          <a:p>
            <a:pPr lvl="1"/>
            <a:r>
              <a:rPr lang="nl-NL" smtClean="0"/>
              <a:t>minder diepgang</a:t>
            </a:r>
          </a:p>
          <a:p>
            <a:pPr lvl="1"/>
            <a:r>
              <a:rPr lang="nl-NL"/>
              <a:t>quantumwereld </a:t>
            </a:r>
            <a:r>
              <a:rPr lang="nl-NL" smtClean="0"/>
              <a:t>te moeilijk voor </a:t>
            </a:r>
            <a:r>
              <a:rPr lang="nl-NL" smtClean="0"/>
              <a:t>NG-lln</a:t>
            </a:r>
            <a:endParaRPr lang="nl-NL" smtClean="0"/>
          </a:p>
          <a:p>
            <a:r>
              <a:rPr lang="nl-NL" sz="2100" smtClean="0"/>
              <a:t>overladen</a:t>
            </a:r>
            <a:endParaRPr lang="nl-NL" smtClean="0"/>
          </a:p>
          <a:p>
            <a:r>
              <a:rPr lang="nl-NL" sz="2100" smtClean="0"/>
              <a:t>contexten</a:t>
            </a:r>
            <a:endParaRPr lang="nl-NL" smtClean="0"/>
          </a:p>
          <a:p>
            <a:pPr lvl="1"/>
            <a:r>
              <a:rPr lang="nl-NL" smtClean="0"/>
              <a:t>ten koste van vakinhoud</a:t>
            </a:r>
          </a:p>
          <a:p>
            <a:pPr lvl="1"/>
            <a:r>
              <a:rPr lang="nl-NL" smtClean="0"/>
              <a:t>transfer moeilijk</a:t>
            </a:r>
          </a:p>
          <a:p>
            <a:r>
              <a:rPr lang="nl-NL" sz="2100" smtClean="0"/>
              <a:t>actualiteit, relevantie</a:t>
            </a:r>
          </a:p>
          <a:p>
            <a:pPr lvl="1"/>
            <a:r>
              <a:rPr lang="nl-NL" smtClean="0"/>
              <a:t>vaak niet duidelijk (te maken)</a:t>
            </a:r>
          </a:p>
          <a:p>
            <a:r>
              <a:rPr lang="nl-NL" sz="2100" smtClean="0"/>
              <a:t>vaardigheden</a:t>
            </a:r>
          </a:p>
          <a:p>
            <a:pPr lvl="1"/>
            <a:r>
              <a:rPr lang="nl-NL" smtClean="0"/>
              <a:t>modelleren lastig</a:t>
            </a:r>
          </a:p>
          <a:p>
            <a:pPr lvl="1"/>
            <a:r>
              <a:rPr lang="nl-NL" smtClean="0"/>
              <a:t>wiskundig rekenen te weinig aandacht</a:t>
            </a:r>
          </a:p>
          <a:p>
            <a:r>
              <a:rPr lang="nl-NL" sz="2100" smtClean="0"/>
              <a:t>minder samenhang, meer versnippering</a:t>
            </a:r>
          </a:p>
        </p:txBody>
      </p:sp>
    </p:spTree>
    <p:extLst>
      <p:ext uri="{BB962C8B-B14F-4D97-AF65-F5344CB8AC3E}">
        <p14:creationId xmlns:p14="http://schemas.microsoft.com/office/powerpoint/2010/main" val="559812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t>Onderzoeksvraag</a:t>
            </a:r>
            <a:endParaRPr lang="nl-NL" dirty="0"/>
          </a:p>
        </p:txBody>
      </p:sp>
      <p:sp>
        <p:nvSpPr>
          <p:cNvPr id="3" name="Content Placeholder 2"/>
          <p:cNvSpPr>
            <a:spLocks noGrp="1"/>
          </p:cNvSpPr>
          <p:nvPr>
            <p:ph idx="1"/>
          </p:nvPr>
        </p:nvSpPr>
        <p:spPr/>
        <p:txBody>
          <a:bodyPr/>
          <a:lstStyle/>
          <a:p>
            <a:pPr marL="0" indent="0">
              <a:buNone/>
            </a:pPr>
            <a:r>
              <a:rPr lang="en-US"/>
              <a:t/>
            </a:r>
            <a:br>
              <a:rPr lang="en-US"/>
            </a:br>
            <a:r>
              <a:rPr lang="en-US" smtClean="0"/>
              <a:t>In hoeverre wordt de beoogde bètavakvernieuwing geïmplementeerd en gerealiseerd in de onderwijspraktijk? </a:t>
            </a:r>
            <a:r>
              <a:rPr lang="en-US" dirty="0"/>
              <a:t/>
            </a:r>
            <a:br>
              <a:rPr lang="en-US" dirty="0"/>
            </a:br>
            <a:endParaRPr lang="nl-NL" dirty="0"/>
          </a:p>
        </p:txBody>
      </p:sp>
    </p:spTree>
    <p:extLst>
      <p:ext uri="{BB962C8B-B14F-4D97-AF65-F5344CB8AC3E}">
        <p14:creationId xmlns:p14="http://schemas.microsoft.com/office/powerpoint/2010/main" val="19320076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3600">
                <a:solidFill>
                  <a:schemeClr val="accent6"/>
                </a:solidFill>
                <a:latin typeface="Calibri" panose="020F0502020204030204" pitchFamily="34" charset="0"/>
                <a:cs typeface="Calibri" panose="020F0502020204030204" pitchFamily="34" charset="0"/>
              </a:rPr>
              <a:t>sterke en zwakke punten volgens de deelnemers aan de WND-werkgroep op 16 december 2017</a:t>
            </a:r>
            <a:r>
              <a:rPr lang="nl-NL" smtClean="0"/>
              <a:t/>
            </a:r>
            <a:br>
              <a:rPr lang="nl-NL" smtClean="0"/>
            </a:br>
            <a:endParaRPr lang="nl-NL" sz="2700" i="1"/>
          </a:p>
        </p:txBody>
      </p:sp>
      <p:sp>
        <p:nvSpPr>
          <p:cNvPr id="3" name="Tijdelijke aanduiding voor inhoud 2"/>
          <p:cNvSpPr>
            <a:spLocks noGrp="1"/>
          </p:cNvSpPr>
          <p:nvPr>
            <p:ph sz="half" idx="1"/>
          </p:nvPr>
        </p:nvSpPr>
        <p:spPr/>
        <p:txBody>
          <a:bodyPr>
            <a:normAutofit/>
          </a:bodyPr>
          <a:lstStyle/>
          <a:p>
            <a:pPr marL="0" indent="0">
              <a:buNone/>
            </a:pPr>
            <a:r>
              <a:rPr lang="nl-NL" sz="2100" b="1" smtClean="0">
                <a:solidFill>
                  <a:schemeClr val="tx1"/>
                </a:solidFill>
              </a:rPr>
              <a:t>Sterk</a:t>
            </a:r>
          </a:p>
          <a:p>
            <a:r>
              <a:rPr lang="nl-NL" sz="2100" smtClean="0">
                <a:solidFill>
                  <a:schemeClr val="tx1"/>
                </a:solidFill>
              </a:rPr>
              <a:t>moderne natuurkunde (3x)</a:t>
            </a:r>
          </a:p>
          <a:p>
            <a:r>
              <a:rPr lang="nl-NL" sz="2100" smtClean="0">
                <a:solidFill>
                  <a:schemeClr val="tx1"/>
                </a:solidFill>
              </a:rPr>
              <a:t>keuzemogelijkheden (3x)</a:t>
            </a:r>
          </a:p>
          <a:p>
            <a:r>
              <a:rPr lang="nl-NL" sz="2100" smtClean="0">
                <a:solidFill>
                  <a:schemeClr val="tx1"/>
                </a:solidFill>
              </a:rPr>
              <a:t>quantumwereld</a:t>
            </a:r>
            <a:endParaRPr lang="nl-NL" sz="2100" smtClean="0">
              <a:solidFill>
                <a:schemeClr val="tx1"/>
              </a:solidFill>
            </a:endParaRPr>
          </a:p>
          <a:p>
            <a:r>
              <a:rPr lang="nl-NL" sz="2100" smtClean="0">
                <a:solidFill>
                  <a:schemeClr val="tx1"/>
                </a:solidFill>
              </a:rPr>
              <a:t>aansluiting met nieuwe ontdekkingen </a:t>
            </a:r>
          </a:p>
          <a:p>
            <a:r>
              <a:rPr lang="nl-NL" sz="2100" smtClean="0">
                <a:solidFill>
                  <a:schemeClr val="tx1"/>
                </a:solidFill>
              </a:rPr>
              <a:t>sterrenkunde</a:t>
            </a:r>
            <a:endParaRPr lang="nl-NL" sz="2100">
              <a:solidFill>
                <a:schemeClr val="tx1"/>
              </a:solidFill>
            </a:endParaRPr>
          </a:p>
          <a:p>
            <a:r>
              <a:rPr lang="nl-NL" sz="2100" smtClean="0">
                <a:solidFill>
                  <a:schemeClr val="tx1"/>
                </a:solidFill>
              </a:rPr>
              <a:t>wendbaar leren denken</a:t>
            </a:r>
          </a:p>
          <a:p>
            <a:r>
              <a:rPr lang="nl-NL" sz="2100" smtClean="0">
                <a:solidFill>
                  <a:schemeClr val="tx1"/>
                </a:solidFill>
              </a:rPr>
              <a:t>redeneren</a:t>
            </a:r>
          </a:p>
        </p:txBody>
      </p:sp>
      <p:sp>
        <p:nvSpPr>
          <p:cNvPr id="4" name="Tijdelijke aanduiding voor inhoud 3"/>
          <p:cNvSpPr>
            <a:spLocks noGrp="1"/>
          </p:cNvSpPr>
          <p:nvPr>
            <p:ph sz="half" idx="2"/>
          </p:nvPr>
        </p:nvSpPr>
        <p:spPr/>
        <p:txBody>
          <a:bodyPr>
            <a:normAutofit/>
          </a:bodyPr>
          <a:lstStyle/>
          <a:p>
            <a:pPr marL="0" indent="0">
              <a:buNone/>
            </a:pPr>
            <a:r>
              <a:rPr lang="nl-NL" sz="2100" b="1" smtClean="0">
                <a:solidFill>
                  <a:schemeClr val="tx1"/>
                </a:solidFill>
              </a:rPr>
              <a:t>Zwak</a:t>
            </a:r>
          </a:p>
          <a:p>
            <a:r>
              <a:rPr lang="nl-NL" sz="2100" smtClean="0">
                <a:solidFill>
                  <a:schemeClr val="tx1"/>
                </a:solidFill>
              </a:rPr>
              <a:t>overladenheid (5x)</a:t>
            </a:r>
          </a:p>
          <a:p>
            <a:r>
              <a:rPr lang="nl-NL" sz="2100" smtClean="0">
                <a:solidFill>
                  <a:schemeClr val="tx1"/>
                </a:solidFill>
              </a:rPr>
              <a:t>vervallen van optica en horizontale worp (2x)</a:t>
            </a:r>
          </a:p>
          <a:p>
            <a:r>
              <a:rPr lang="nl-NL" sz="2100" smtClean="0">
                <a:solidFill>
                  <a:schemeClr val="tx1"/>
                </a:solidFill>
              </a:rPr>
              <a:t>modelleren en ontwerpen</a:t>
            </a:r>
          </a:p>
          <a:p>
            <a:r>
              <a:rPr lang="nl-NL" sz="2100" smtClean="0">
                <a:solidFill>
                  <a:schemeClr val="tx1"/>
                </a:solidFill>
              </a:rPr>
              <a:t>meten is onderbelicht</a:t>
            </a:r>
          </a:p>
          <a:p>
            <a:r>
              <a:rPr lang="nl-NL" sz="2100" smtClean="0">
                <a:solidFill>
                  <a:schemeClr val="tx1"/>
                </a:solidFill>
              </a:rPr>
              <a:t>ontbreken van samehang door overladenheid</a:t>
            </a:r>
          </a:p>
          <a:p>
            <a:r>
              <a:rPr lang="nl-NL" sz="2100" smtClean="0">
                <a:solidFill>
                  <a:schemeClr val="tx1"/>
                </a:solidFill>
              </a:rPr>
              <a:t>gebrek aan mogelijkheid van vakoverstijgend werken</a:t>
            </a:r>
          </a:p>
        </p:txBody>
      </p:sp>
    </p:spTree>
    <p:extLst>
      <p:ext uri="{BB962C8B-B14F-4D97-AF65-F5344CB8AC3E}">
        <p14:creationId xmlns:p14="http://schemas.microsoft.com/office/powerpoint/2010/main" val="3656473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3438"/>
            <a:ext cx="8229600" cy="1143000"/>
          </a:xfrm>
        </p:spPr>
        <p:txBody>
          <a:bodyPr/>
          <a:lstStyle/>
          <a:p>
            <a:r>
              <a:rPr lang="nl-NL" smtClean="0"/>
              <a:t> Analysekader</a:t>
            </a:r>
            <a:endParaRPr lang="nl-NL"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83500176"/>
              </p:ext>
            </p:extLst>
          </p:nvPr>
        </p:nvGraphicFramePr>
        <p:xfrm>
          <a:off x="457200" y="2356199"/>
          <a:ext cx="8139793" cy="3800911"/>
        </p:xfrm>
        <a:graphic>
          <a:graphicData uri="http://schemas.openxmlformats.org/drawingml/2006/table">
            <a:tbl>
              <a:tblPr firstRow="1" bandRow="1">
                <a:tableStyleId>{2D5ABB26-0587-4C30-8999-92F81FD0307C}</a:tableStyleId>
              </a:tblPr>
              <a:tblGrid>
                <a:gridCol w="2408464">
                  <a:extLst>
                    <a:ext uri="{9D8B030D-6E8A-4147-A177-3AD203B41FA5}">
                      <a16:colId xmlns:a16="http://schemas.microsoft.com/office/drawing/2014/main" val="20000"/>
                    </a:ext>
                  </a:extLst>
                </a:gridCol>
                <a:gridCol w="2253343">
                  <a:extLst>
                    <a:ext uri="{9D8B030D-6E8A-4147-A177-3AD203B41FA5}">
                      <a16:colId xmlns:a16="http://schemas.microsoft.com/office/drawing/2014/main" val="20001"/>
                    </a:ext>
                  </a:extLst>
                </a:gridCol>
                <a:gridCol w="3477986">
                  <a:extLst>
                    <a:ext uri="{9D8B030D-6E8A-4147-A177-3AD203B41FA5}">
                      <a16:colId xmlns:a16="http://schemas.microsoft.com/office/drawing/2014/main" val="20002"/>
                    </a:ext>
                  </a:extLst>
                </a:gridCol>
              </a:tblGrid>
              <a:tr h="587830">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600" i="1" kern="1200" noProof="0" smtClean="0">
                          <a:effectLst/>
                        </a:rPr>
                        <a:t>Beoogd curriculum </a:t>
                      </a:r>
                      <a:endParaRPr lang="nl-NL" sz="1600" i="1" noProof="0" smtClean="0"/>
                    </a:p>
                    <a:p>
                      <a:endParaRPr lang="nl-NL" sz="1600" b="0" i="1"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sz="1600" i="1" noProof="0" smtClean="0"/>
                        <a:t>Imaginair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400" kern="1200" noProof="0" smtClean="0">
                          <a:effectLst/>
                        </a:rPr>
                        <a:t>Opvattingen, wensen en idealen (basisvisie)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91935">
                <a:tc vMerge="1">
                  <a:txBody>
                    <a:bodyPr/>
                    <a:lstStyle/>
                    <a:p>
                      <a:endParaRPr lang="nl-NL"/>
                    </a:p>
                  </a:txBody>
                  <a:tcPr/>
                </a:tc>
                <a:tc>
                  <a:txBody>
                    <a:bodyPr/>
                    <a:lstStyle/>
                    <a:p>
                      <a:r>
                        <a:rPr lang="nl-NL" sz="1600" i="1" kern="1200" noProof="0" smtClean="0">
                          <a:effectLst/>
                        </a:rPr>
                        <a:t>Geschreven</a:t>
                      </a:r>
                      <a:endParaRPr lang="nl-NL" sz="1600" b="0" i="1" noProof="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b="1" kern="1200" noProof="0" smtClean="0">
                          <a:solidFill>
                            <a:srgbClr val="C00000"/>
                          </a:solidFill>
                          <a:effectLst/>
                        </a:rPr>
                        <a:t>Documenten en materialen </a:t>
                      </a:r>
                      <a:r>
                        <a:rPr lang="nl-NL" sz="1400" kern="1200" noProof="0" smtClean="0">
                          <a:effectLst/>
                        </a:rPr>
                        <a:t>(examenprogramma’s, syllabi, handreikingen, lesmateriaal) </a:t>
                      </a:r>
                      <a:endParaRPr lang="nl-NL" sz="1400" b="0" noProof="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407594"/>
                  </a:ext>
                </a:extLst>
              </a:tr>
              <a:tr h="524148">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600" i="1" kern="1200" noProof="0" smtClean="0">
                          <a:effectLst/>
                        </a:rPr>
                        <a:t>Geïmplementeerd curriculum </a:t>
                      </a:r>
                      <a:endParaRPr lang="nl-NL" sz="1600" i="1" noProof="0" smtClean="0"/>
                    </a:p>
                    <a:p>
                      <a:endParaRPr lang="nl-NL" sz="1600" i="1"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600" i="1" kern="1200" noProof="0" smtClean="0">
                          <a:effectLst/>
                        </a:rPr>
                        <a:t>Geïnterpreteerd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400" b="1" kern="1200" noProof="0" smtClean="0">
                          <a:solidFill>
                            <a:srgbClr val="C00000"/>
                          </a:solidFill>
                          <a:effectLst/>
                        </a:rPr>
                        <a:t>Oordelen en interpretaties van docenten, examenmakers </a:t>
                      </a:r>
                      <a:r>
                        <a:rPr lang="nl-NL" sz="1400" kern="1200" noProof="0" smtClean="0">
                          <a:effectLst/>
                        </a:rPr>
                        <a:t>en uitgevers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02524">
                <a:tc vMerge="1">
                  <a:txBody>
                    <a:bodyPr/>
                    <a:lstStyle/>
                    <a:p>
                      <a:endParaRPr lang="nl-NL"/>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600" i="1" kern="1200" noProof="0" smtClean="0">
                          <a:effectLst/>
                        </a:rPr>
                        <a:t>Uitgevoerd</a:t>
                      </a:r>
                      <a:endParaRPr lang="nl-NL" sz="1600" i="1" noProof="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kern="1200" noProof="0" smtClean="0">
                          <a:effectLst/>
                        </a:rPr>
                        <a:t>Feitelijke onderwijsleerproces </a:t>
                      </a:r>
                      <a:endParaRPr lang="nl-NL" sz="1400" noProof="0" smtClean="0"/>
                    </a:p>
                    <a:p>
                      <a:pPr marL="0" marR="0" indent="0" algn="l" defTabSz="457200" rtl="0" eaLnBrk="1" fontAlgn="auto" latinLnBrk="0" hangingPunct="1">
                        <a:lnSpc>
                          <a:spcPct val="100000"/>
                        </a:lnSpc>
                        <a:spcBef>
                          <a:spcPts val="0"/>
                        </a:spcBef>
                        <a:spcAft>
                          <a:spcPts val="0"/>
                        </a:spcAft>
                        <a:buClrTx/>
                        <a:buSzTx/>
                        <a:buFontTx/>
                        <a:buNone/>
                        <a:tabLst/>
                        <a:defRPr/>
                      </a:pPr>
                      <a:endParaRPr lang="nl-NL" sz="1400" noProof="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7824338"/>
                  </a:ext>
                </a:extLst>
              </a:tr>
              <a:tr h="647237">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600" i="1" kern="1200" noProof="0" smtClean="0">
                          <a:effectLst/>
                        </a:rPr>
                        <a:t>Gerealiseerd curriculum </a:t>
                      </a:r>
                      <a:endParaRPr lang="nl-NL" sz="1600" i="1" noProof="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600" i="1" kern="1200" noProof="0" smtClean="0">
                          <a:effectLst/>
                        </a:rPr>
                        <a:t>Ervaren</a:t>
                      </a:r>
                      <a:endParaRPr lang="nl-NL" sz="1600" i="1" noProof="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400" b="1" kern="1200" noProof="0" dirty="0" smtClean="0">
                          <a:solidFill>
                            <a:srgbClr val="C00000"/>
                          </a:solidFill>
                          <a:effectLst/>
                          <a:latin typeface="+mn-lt"/>
                          <a:ea typeface="+mn-ea"/>
                          <a:cs typeface="+mn-cs"/>
                        </a:rPr>
                        <a:t>Ervaringen van </a:t>
                      </a:r>
                      <a:r>
                        <a:rPr lang="nl-NL" sz="1400" b="1" kern="1200" noProof="0" smtClean="0">
                          <a:solidFill>
                            <a:srgbClr val="C00000"/>
                          </a:solidFill>
                          <a:effectLst/>
                          <a:latin typeface="+mn-lt"/>
                          <a:ea typeface="+mn-ea"/>
                          <a:cs typeface="+mn-cs"/>
                        </a:rPr>
                        <a:t>leerlingen </a:t>
                      </a:r>
                      <a:endParaRPr lang="nl-NL" sz="1400" b="1" kern="1200" noProof="0" dirty="0" smtClean="0">
                        <a:solidFill>
                          <a:srgbClr val="C0000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47237">
                <a:tc vMerge="1">
                  <a:txBody>
                    <a:bodyPr/>
                    <a:lstStyle/>
                    <a:p>
                      <a:endParaRPr lang="nl-NL"/>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600" i="1" kern="1200" noProof="0" smtClean="0">
                          <a:effectLst/>
                        </a:rPr>
                        <a:t>Geleerd</a:t>
                      </a:r>
                      <a:endParaRPr lang="nl-NL" sz="1600" i="1" noProof="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400" kern="1200" noProof="0" smtClean="0">
                          <a:effectLst/>
                        </a:rPr>
                        <a:t>Leerresultaten bij leerlingen</a:t>
                      </a:r>
                      <a:endParaRPr lang="nl-NL" sz="1400" noProof="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4132521"/>
                  </a:ext>
                </a:extLst>
              </a:tr>
            </a:tbl>
          </a:graphicData>
        </a:graphic>
      </p:graphicFrame>
    </p:spTree>
    <p:extLst>
      <p:ext uri="{BB962C8B-B14F-4D97-AF65-F5344CB8AC3E}">
        <p14:creationId xmlns:p14="http://schemas.microsoft.com/office/powerpoint/2010/main" val="530722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Deelvragen</a:t>
            </a:r>
            <a:endParaRPr lang="nl-NL" dirty="0"/>
          </a:p>
        </p:txBody>
      </p:sp>
      <p:sp>
        <p:nvSpPr>
          <p:cNvPr id="3" name="Content Placeholder 2"/>
          <p:cNvSpPr>
            <a:spLocks noGrp="1"/>
          </p:cNvSpPr>
          <p:nvPr>
            <p:ph idx="1"/>
          </p:nvPr>
        </p:nvSpPr>
        <p:spPr/>
        <p:txBody>
          <a:bodyPr>
            <a:normAutofit fontScale="92500" lnSpcReduction="10000"/>
          </a:bodyPr>
          <a:lstStyle/>
          <a:p>
            <a:r>
              <a:rPr lang="en-US" dirty="0" err="1">
                <a:solidFill>
                  <a:schemeClr val="accent6"/>
                </a:solidFill>
              </a:rPr>
              <a:t>Wat</a:t>
            </a:r>
            <a:r>
              <a:rPr lang="en-US" dirty="0">
                <a:solidFill>
                  <a:schemeClr val="accent6"/>
                </a:solidFill>
              </a:rPr>
              <a:t> </a:t>
            </a:r>
            <a:r>
              <a:rPr lang="en-US" dirty="0" err="1">
                <a:solidFill>
                  <a:schemeClr val="accent6"/>
                </a:solidFill>
              </a:rPr>
              <a:t>vinden</a:t>
            </a:r>
            <a:r>
              <a:rPr lang="en-US" dirty="0">
                <a:solidFill>
                  <a:schemeClr val="accent6"/>
                </a:solidFill>
              </a:rPr>
              <a:t> </a:t>
            </a:r>
            <a:r>
              <a:rPr lang="en-US" dirty="0" err="1">
                <a:solidFill>
                  <a:schemeClr val="accent6"/>
                </a:solidFill>
              </a:rPr>
              <a:t>docenten</a:t>
            </a:r>
            <a:r>
              <a:rPr lang="en-US" dirty="0">
                <a:solidFill>
                  <a:schemeClr val="accent6"/>
                </a:solidFill>
              </a:rPr>
              <a:t> van de </a:t>
            </a:r>
            <a:r>
              <a:rPr lang="en-US" dirty="0" err="1">
                <a:solidFill>
                  <a:schemeClr val="accent6"/>
                </a:solidFill>
              </a:rPr>
              <a:t>beoogde</a:t>
            </a:r>
            <a:r>
              <a:rPr lang="en-US" dirty="0">
                <a:solidFill>
                  <a:schemeClr val="accent6"/>
                </a:solidFill>
              </a:rPr>
              <a:t> </a:t>
            </a:r>
            <a:r>
              <a:rPr lang="en-US" dirty="0" err="1">
                <a:solidFill>
                  <a:schemeClr val="accent6"/>
                </a:solidFill>
              </a:rPr>
              <a:t>bètavernieuwing</a:t>
            </a:r>
            <a:r>
              <a:rPr lang="en-US">
                <a:solidFill>
                  <a:schemeClr val="accent6"/>
                </a:solidFill>
              </a:rPr>
              <a:t>? </a:t>
            </a:r>
          </a:p>
          <a:p>
            <a:pPr lvl="1"/>
            <a:r>
              <a:rPr lang="en-US" smtClean="0">
                <a:solidFill>
                  <a:schemeClr val="accent6"/>
                </a:solidFill>
              </a:rPr>
              <a:t>aspect van </a:t>
            </a:r>
            <a:r>
              <a:rPr lang="en-US" i="1" smtClean="0">
                <a:solidFill>
                  <a:schemeClr val="accent6"/>
                </a:solidFill>
              </a:rPr>
              <a:t>gei</a:t>
            </a:r>
            <a:r>
              <a:rPr lang="en-US" i="1" err="1">
                <a:solidFill>
                  <a:schemeClr val="accent6"/>
                </a:solidFill>
              </a:rPr>
              <a:t>̈</a:t>
            </a:r>
            <a:r>
              <a:rPr lang="en-US" i="1" smtClean="0">
                <a:solidFill>
                  <a:schemeClr val="accent6"/>
                </a:solidFill>
              </a:rPr>
              <a:t>nterpreteerd curriculum</a:t>
            </a:r>
            <a:endParaRPr lang="en-US" i="1" dirty="0">
              <a:solidFill>
                <a:schemeClr val="accent6"/>
              </a:solidFill>
            </a:endParaRPr>
          </a:p>
          <a:p>
            <a:r>
              <a:rPr lang="en-US" dirty="0" err="1"/>
              <a:t>Welke</a:t>
            </a:r>
            <a:r>
              <a:rPr lang="en-US" dirty="0"/>
              <a:t> </a:t>
            </a:r>
            <a:r>
              <a:rPr lang="en-US" dirty="0" err="1"/>
              <a:t>maatregelen</a:t>
            </a:r>
            <a:r>
              <a:rPr lang="en-US" dirty="0"/>
              <a:t> </a:t>
            </a:r>
            <a:r>
              <a:rPr lang="en-US" dirty="0" err="1"/>
              <a:t>worden</a:t>
            </a:r>
            <a:r>
              <a:rPr lang="en-US" dirty="0"/>
              <a:t> op bovenklasniveau </a:t>
            </a:r>
            <a:r>
              <a:rPr lang="en-US" dirty="0" err="1"/>
              <a:t>genomen</a:t>
            </a:r>
            <a:r>
              <a:rPr lang="en-US" dirty="0"/>
              <a:t> </a:t>
            </a:r>
            <a:r>
              <a:rPr lang="en-US" dirty="0" err="1"/>
              <a:t>om</a:t>
            </a:r>
            <a:r>
              <a:rPr lang="en-US" dirty="0"/>
              <a:t> de </a:t>
            </a:r>
            <a:r>
              <a:rPr lang="en-US" dirty="0" err="1"/>
              <a:t>invoering</a:t>
            </a:r>
            <a:r>
              <a:rPr lang="en-US" dirty="0"/>
              <a:t> van de </a:t>
            </a:r>
            <a:r>
              <a:rPr lang="en-US" dirty="0" err="1" smtClean="0"/>
              <a:t>vernieuwde</a:t>
            </a:r>
            <a:r>
              <a:rPr lang="en-US" dirty="0" smtClean="0"/>
              <a:t> </a:t>
            </a:r>
            <a:r>
              <a:rPr lang="en-US" dirty="0" err="1"/>
              <a:t>examenprogramma's</a:t>
            </a:r>
            <a:r>
              <a:rPr lang="en-US" dirty="0"/>
              <a:t> </a:t>
            </a:r>
            <a:r>
              <a:rPr lang="en-US" dirty="0" err="1"/>
              <a:t>te</a:t>
            </a:r>
            <a:r>
              <a:rPr lang="en-US" dirty="0"/>
              <a:t> </a:t>
            </a:r>
            <a:r>
              <a:rPr lang="en-US" err="1"/>
              <a:t>faciliteren</a:t>
            </a:r>
            <a:r>
              <a:rPr lang="en-US" smtClean="0"/>
              <a:t>?</a:t>
            </a:r>
          </a:p>
          <a:p>
            <a:pPr lvl="1"/>
            <a:r>
              <a:rPr lang="en-US" i="1" smtClean="0"/>
              <a:t>uitgevoerd</a:t>
            </a:r>
            <a:endParaRPr lang="en-US" i="1" dirty="0"/>
          </a:p>
          <a:p>
            <a:r>
              <a:rPr lang="en-US" dirty="0">
                <a:solidFill>
                  <a:schemeClr val="accent6"/>
                </a:solidFill>
              </a:rPr>
              <a:t>Hoe </a:t>
            </a:r>
            <a:r>
              <a:rPr lang="en-US" dirty="0" err="1">
                <a:solidFill>
                  <a:schemeClr val="accent6"/>
                </a:solidFill>
              </a:rPr>
              <a:t>vertalen</a:t>
            </a:r>
            <a:r>
              <a:rPr lang="en-US" dirty="0">
                <a:solidFill>
                  <a:schemeClr val="accent6"/>
                </a:solidFill>
              </a:rPr>
              <a:t> </a:t>
            </a:r>
            <a:r>
              <a:rPr lang="en-US" dirty="0" err="1">
                <a:solidFill>
                  <a:schemeClr val="accent6"/>
                </a:solidFill>
              </a:rPr>
              <a:t>docenten</a:t>
            </a:r>
            <a:r>
              <a:rPr lang="en-US" dirty="0">
                <a:solidFill>
                  <a:schemeClr val="accent6"/>
                </a:solidFill>
              </a:rPr>
              <a:t>, </a:t>
            </a:r>
            <a:r>
              <a:rPr lang="en-US" dirty="0" err="1">
                <a:solidFill>
                  <a:schemeClr val="accent6"/>
                </a:solidFill>
              </a:rPr>
              <a:t>examenmakers</a:t>
            </a:r>
            <a:r>
              <a:rPr lang="en-US" dirty="0">
                <a:solidFill>
                  <a:schemeClr val="accent6"/>
                </a:solidFill>
              </a:rPr>
              <a:t> en </a:t>
            </a:r>
            <a:r>
              <a:rPr lang="en-US" dirty="0" err="1">
                <a:solidFill>
                  <a:schemeClr val="accent6"/>
                </a:solidFill>
              </a:rPr>
              <a:t>uitgevers</a:t>
            </a:r>
            <a:r>
              <a:rPr lang="en-US" dirty="0">
                <a:solidFill>
                  <a:schemeClr val="accent6"/>
                </a:solidFill>
              </a:rPr>
              <a:t> de </a:t>
            </a:r>
            <a:r>
              <a:rPr lang="en-US" dirty="0" err="1">
                <a:solidFill>
                  <a:schemeClr val="accent6"/>
                </a:solidFill>
              </a:rPr>
              <a:t>beoogde</a:t>
            </a:r>
            <a:r>
              <a:rPr lang="en-US" dirty="0">
                <a:solidFill>
                  <a:schemeClr val="accent6"/>
                </a:solidFill>
              </a:rPr>
              <a:t> </a:t>
            </a:r>
            <a:r>
              <a:rPr lang="en-US" dirty="0" err="1">
                <a:solidFill>
                  <a:schemeClr val="accent6"/>
                </a:solidFill>
              </a:rPr>
              <a:t>vernieuwing</a:t>
            </a:r>
            <a:r>
              <a:rPr lang="en-US" dirty="0">
                <a:solidFill>
                  <a:schemeClr val="accent6"/>
                </a:solidFill>
              </a:rPr>
              <a:t> </a:t>
            </a:r>
            <a:r>
              <a:rPr lang="en-US" dirty="0" err="1">
                <a:solidFill>
                  <a:schemeClr val="accent6"/>
                </a:solidFill>
              </a:rPr>
              <a:t>concreet</a:t>
            </a:r>
            <a:r>
              <a:rPr lang="en-US" dirty="0">
                <a:solidFill>
                  <a:schemeClr val="accent6"/>
                </a:solidFill>
              </a:rPr>
              <a:t> </a:t>
            </a:r>
            <a:r>
              <a:rPr lang="en-US" dirty="0" err="1" smtClean="0">
                <a:solidFill>
                  <a:schemeClr val="accent6"/>
                </a:solidFill>
              </a:rPr>
              <a:t>naar</a:t>
            </a:r>
            <a:r>
              <a:rPr lang="en-US" dirty="0" smtClean="0">
                <a:solidFill>
                  <a:schemeClr val="accent6"/>
                </a:solidFill>
              </a:rPr>
              <a:t> </a:t>
            </a:r>
            <a:r>
              <a:rPr lang="en-US" dirty="0">
                <a:solidFill>
                  <a:schemeClr val="accent6"/>
                </a:solidFill>
              </a:rPr>
              <a:t>de </a:t>
            </a:r>
            <a:r>
              <a:rPr lang="en-US" dirty="0" err="1">
                <a:solidFill>
                  <a:schemeClr val="accent6"/>
                </a:solidFill>
              </a:rPr>
              <a:t>onderwijspraktijk</a:t>
            </a:r>
            <a:r>
              <a:rPr lang="en-US">
                <a:solidFill>
                  <a:schemeClr val="accent6"/>
                </a:solidFill>
              </a:rPr>
              <a:t>? </a:t>
            </a:r>
            <a:endParaRPr lang="en-US" smtClean="0">
              <a:solidFill>
                <a:schemeClr val="accent6"/>
              </a:solidFill>
            </a:endParaRPr>
          </a:p>
          <a:p>
            <a:pPr lvl="1"/>
            <a:r>
              <a:rPr lang="en-US" i="1">
                <a:solidFill>
                  <a:schemeClr val="accent6"/>
                </a:solidFill>
              </a:rPr>
              <a:t>uitgevoerd </a:t>
            </a:r>
            <a:r>
              <a:rPr lang="en-US" i="1" smtClean="0">
                <a:solidFill>
                  <a:schemeClr val="accent6"/>
                </a:solidFill>
              </a:rPr>
              <a:t>curriculum</a:t>
            </a:r>
            <a:endParaRPr lang="en-US" i="1" dirty="0">
              <a:solidFill>
                <a:schemeClr val="accent6"/>
              </a:solidFill>
            </a:endParaRPr>
          </a:p>
          <a:p>
            <a:r>
              <a:rPr lang="en-US" dirty="0"/>
              <a:t>Hoe </a:t>
            </a:r>
            <a:r>
              <a:rPr lang="en-US" dirty="0" err="1"/>
              <a:t>ervaren</a:t>
            </a:r>
            <a:r>
              <a:rPr lang="en-US" dirty="0"/>
              <a:t> </a:t>
            </a:r>
            <a:r>
              <a:rPr lang="en-US" dirty="0" err="1"/>
              <a:t>leerlingen</a:t>
            </a:r>
            <a:r>
              <a:rPr lang="en-US" dirty="0"/>
              <a:t> </a:t>
            </a:r>
            <a:r>
              <a:rPr lang="en-US" dirty="0" err="1"/>
              <a:t>vernieuwde</a:t>
            </a:r>
            <a:r>
              <a:rPr lang="en-US" dirty="0"/>
              <a:t> </a:t>
            </a:r>
            <a:r>
              <a:rPr lang="en-US" dirty="0" err="1"/>
              <a:t>biologie</a:t>
            </a:r>
            <a:r>
              <a:rPr lang="en-US" dirty="0"/>
              <a:t>, </a:t>
            </a:r>
            <a:r>
              <a:rPr lang="en-US" dirty="0" err="1"/>
              <a:t>natuurkunde</a:t>
            </a:r>
            <a:r>
              <a:rPr lang="en-US" dirty="0"/>
              <a:t> en </a:t>
            </a:r>
            <a:r>
              <a:rPr lang="en-US" dirty="0" err="1"/>
              <a:t>scheikunde</a:t>
            </a:r>
            <a:r>
              <a:rPr lang="en-US" i="1"/>
              <a:t>? </a:t>
            </a:r>
            <a:endParaRPr lang="en-US" i="1" smtClean="0"/>
          </a:p>
          <a:p>
            <a:pPr lvl="1"/>
            <a:r>
              <a:rPr lang="en-US" i="1"/>
              <a:t>ervaren </a:t>
            </a:r>
            <a:r>
              <a:rPr lang="en-US" i="1" smtClean="0"/>
              <a:t>curriculum</a:t>
            </a:r>
            <a:endParaRPr lang="en-US" dirty="0"/>
          </a:p>
          <a:p>
            <a:r>
              <a:rPr lang="en-US" dirty="0" err="1"/>
              <a:t>Welke</a:t>
            </a:r>
            <a:r>
              <a:rPr lang="en-US" dirty="0"/>
              <a:t> </a:t>
            </a:r>
            <a:r>
              <a:rPr lang="en-US" dirty="0" err="1"/>
              <a:t>leerresultaten</a:t>
            </a:r>
            <a:r>
              <a:rPr lang="en-US" dirty="0"/>
              <a:t> </a:t>
            </a:r>
            <a:r>
              <a:rPr lang="en-US" dirty="0" err="1"/>
              <a:t>behalen</a:t>
            </a:r>
            <a:r>
              <a:rPr lang="en-US" dirty="0"/>
              <a:t> </a:t>
            </a:r>
            <a:r>
              <a:rPr lang="en-US" dirty="0" err="1"/>
              <a:t>leerlingen</a:t>
            </a:r>
            <a:r>
              <a:rPr lang="en-US" dirty="0"/>
              <a:t> </a:t>
            </a:r>
            <a:r>
              <a:rPr lang="en-US" dirty="0" err="1"/>
              <a:t>binnen</a:t>
            </a:r>
            <a:r>
              <a:rPr lang="en-US" dirty="0"/>
              <a:t> de </a:t>
            </a:r>
            <a:r>
              <a:rPr lang="en-US" dirty="0" err="1"/>
              <a:t>vernieuwde</a:t>
            </a:r>
            <a:r>
              <a:rPr lang="en-US" dirty="0"/>
              <a:t> </a:t>
            </a:r>
            <a:r>
              <a:rPr lang="en-US" dirty="0" err="1"/>
              <a:t>programma's</a:t>
            </a:r>
            <a:r>
              <a:rPr lang="en-US" dirty="0"/>
              <a:t> </a:t>
            </a:r>
            <a:r>
              <a:rPr lang="en-US" dirty="0" err="1"/>
              <a:t>voor</a:t>
            </a:r>
            <a:r>
              <a:rPr lang="en-US" dirty="0"/>
              <a:t> </a:t>
            </a:r>
            <a:r>
              <a:rPr lang="en-US" dirty="0" err="1" smtClean="0"/>
              <a:t>biologie</a:t>
            </a:r>
            <a:r>
              <a:rPr lang="en-US" dirty="0"/>
              <a:t>, </a:t>
            </a:r>
            <a:r>
              <a:rPr lang="en-US" dirty="0" err="1"/>
              <a:t>natuurkunde</a:t>
            </a:r>
            <a:r>
              <a:rPr lang="en-US" dirty="0"/>
              <a:t> en </a:t>
            </a:r>
            <a:r>
              <a:rPr lang="en-US" dirty="0" err="1"/>
              <a:t>scheikunde</a:t>
            </a:r>
            <a:r>
              <a:rPr lang="en-US"/>
              <a:t>? </a:t>
            </a:r>
            <a:endParaRPr lang="en-US" smtClean="0"/>
          </a:p>
          <a:p>
            <a:pPr lvl="1"/>
            <a:r>
              <a:rPr lang="en-US" i="1"/>
              <a:t>geleerd curriculum </a:t>
            </a:r>
            <a:endParaRPr lang="en-US" i="1" dirty="0"/>
          </a:p>
          <a:p>
            <a:endParaRPr lang="nl-NL" dirty="0"/>
          </a:p>
        </p:txBody>
      </p:sp>
    </p:spTree>
    <p:extLst>
      <p:ext uri="{BB962C8B-B14F-4D97-AF65-F5344CB8AC3E}">
        <p14:creationId xmlns:p14="http://schemas.microsoft.com/office/powerpoint/2010/main" val="1897485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Onderwerpen</a:t>
            </a:r>
            <a:r>
              <a:rPr lang="en-US" dirty="0" smtClean="0"/>
              <a:t> in de survey</a:t>
            </a:r>
            <a:endParaRPr lang="en-US" dirty="0"/>
          </a:p>
        </p:txBody>
      </p:sp>
      <p:sp>
        <p:nvSpPr>
          <p:cNvPr id="3" name="Content Placeholder 2"/>
          <p:cNvSpPr>
            <a:spLocks noGrp="1"/>
          </p:cNvSpPr>
          <p:nvPr>
            <p:ph idx="1"/>
          </p:nvPr>
        </p:nvSpPr>
        <p:spPr/>
        <p:txBody>
          <a:bodyPr>
            <a:normAutofit fontScale="77500" lnSpcReduction="20000"/>
          </a:bodyPr>
          <a:lstStyle/>
          <a:p>
            <a:pPr>
              <a:lnSpc>
                <a:spcPct val="120000"/>
              </a:lnSpc>
            </a:pPr>
            <a:r>
              <a:rPr lang="nl-NL" dirty="0" smtClean="0"/>
              <a:t>Leerinhoud</a:t>
            </a:r>
          </a:p>
          <a:p>
            <a:pPr>
              <a:lnSpc>
                <a:spcPct val="120000"/>
              </a:lnSpc>
            </a:pPr>
            <a:r>
              <a:rPr lang="nl-NL" smtClean="0"/>
              <a:t>ANW aspecten</a:t>
            </a:r>
            <a:endParaRPr lang="nl-NL" dirty="0" smtClean="0"/>
          </a:p>
          <a:p>
            <a:pPr>
              <a:lnSpc>
                <a:spcPct val="120000"/>
              </a:lnSpc>
            </a:pPr>
            <a:r>
              <a:rPr lang="nl-NL" dirty="0" smtClean="0"/>
              <a:t>Gebruik van contexten</a:t>
            </a:r>
          </a:p>
          <a:p>
            <a:pPr>
              <a:lnSpc>
                <a:spcPct val="120000"/>
              </a:lnSpc>
            </a:pPr>
            <a:r>
              <a:rPr lang="nl-NL" dirty="0" smtClean="0"/>
              <a:t>Beschikbare lestijd</a:t>
            </a:r>
          </a:p>
          <a:p>
            <a:pPr>
              <a:lnSpc>
                <a:spcPct val="120000"/>
              </a:lnSpc>
            </a:pPr>
            <a:r>
              <a:rPr lang="nl-NL" dirty="0" err="1" smtClean="0"/>
              <a:t>Toetsvormen</a:t>
            </a:r>
            <a:endParaRPr lang="nl-NL" dirty="0" smtClean="0"/>
          </a:p>
          <a:p>
            <a:pPr>
              <a:lnSpc>
                <a:spcPct val="120000"/>
              </a:lnSpc>
            </a:pPr>
            <a:r>
              <a:rPr lang="nl-NL" dirty="0" smtClean="0"/>
              <a:t>Aansluiting bij eerdere lespraktijk</a:t>
            </a:r>
          </a:p>
          <a:p>
            <a:pPr>
              <a:lnSpc>
                <a:spcPct val="120000"/>
              </a:lnSpc>
            </a:pPr>
            <a:r>
              <a:rPr lang="nl-NL" dirty="0" smtClean="0"/>
              <a:t>Nascholing</a:t>
            </a:r>
          </a:p>
          <a:p>
            <a:pPr>
              <a:lnSpc>
                <a:spcPct val="120000"/>
              </a:lnSpc>
            </a:pPr>
            <a:r>
              <a:rPr lang="nl-NL" dirty="0" smtClean="0"/>
              <a:t>Wat moet en mag</a:t>
            </a:r>
          </a:p>
          <a:p>
            <a:pPr>
              <a:lnSpc>
                <a:spcPct val="120000"/>
              </a:lnSpc>
            </a:pPr>
            <a:r>
              <a:rPr lang="nl-NL" dirty="0" smtClean="0"/>
              <a:t>Uitvoerbaarheid (algemeen, materialen, deskundigheid, toetsing, practica, computergebruik, kosten en baten</a:t>
            </a:r>
            <a:r>
              <a:rPr lang="nl-NL" smtClean="0"/>
              <a:t>, tijdsinvestering).</a:t>
            </a:r>
            <a:endParaRPr lang="nl-NL" dirty="0" smtClean="0"/>
          </a:p>
          <a:p>
            <a:pPr>
              <a:lnSpc>
                <a:spcPct val="120000"/>
              </a:lnSpc>
            </a:pPr>
            <a:r>
              <a:rPr lang="nl-NL" dirty="0" smtClean="0"/>
              <a:t>Overladenheid (oorzaken, oplossingen)</a:t>
            </a:r>
          </a:p>
          <a:p>
            <a:pPr>
              <a:lnSpc>
                <a:spcPct val="120000"/>
              </a:lnSpc>
            </a:pPr>
            <a:r>
              <a:rPr lang="nl-NL" dirty="0" smtClean="0"/>
              <a:t>Belangrijkste aspecten van </a:t>
            </a:r>
            <a:r>
              <a:rPr lang="nl-NL" smtClean="0"/>
              <a:t>de vernieuwing</a:t>
            </a:r>
          </a:p>
          <a:p>
            <a:pPr>
              <a:lnSpc>
                <a:spcPct val="120000"/>
              </a:lnSpc>
            </a:pPr>
            <a:r>
              <a:rPr lang="nl-NL"/>
              <a:t>Sterke en zwakke kanten</a:t>
            </a:r>
          </a:p>
          <a:p>
            <a:pPr marL="0" indent="0">
              <a:lnSpc>
                <a:spcPct val="120000"/>
              </a:lnSpc>
              <a:buNone/>
            </a:pPr>
            <a:endParaRPr lang="nl-NL" dirty="0" smtClean="0"/>
          </a:p>
          <a:p>
            <a:endParaRPr lang="nl-NL" dirty="0" smtClean="0"/>
          </a:p>
          <a:p>
            <a:endParaRPr lang="nl-NL" dirty="0" smtClean="0"/>
          </a:p>
          <a:p>
            <a:endParaRPr lang="nl-NL" dirty="0" smtClean="0"/>
          </a:p>
          <a:p>
            <a:endParaRPr lang="nl-NL" dirty="0"/>
          </a:p>
        </p:txBody>
      </p:sp>
    </p:spTree>
    <p:extLst>
      <p:ext uri="{BB962C8B-B14F-4D97-AF65-F5344CB8AC3E}">
        <p14:creationId xmlns:p14="http://schemas.microsoft.com/office/powerpoint/2010/main" val="1337290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in </a:t>
            </a:r>
            <a:r>
              <a:rPr lang="en-US" err="1" smtClean="0"/>
              <a:t>deze</a:t>
            </a:r>
            <a:r>
              <a:rPr lang="en-US" smtClean="0"/>
              <a:t> werkgroep</a:t>
            </a:r>
            <a:endParaRPr lang="en-US" dirty="0"/>
          </a:p>
        </p:txBody>
      </p:sp>
      <p:sp>
        <p:nvSpPr>
          <p:cNvPr id="3" name="Content Placeholder 2"/>
          <p:cNvSpPr>
            <a:spLocks noGrp="1"/>
          </p:cNvSpPr>
          <p:nvPr>
            <p:ph idx="1"/>
          </p:nvPr>
        </p:nvSpPr>
        <p:spPr/>
        <p:txBody>
          <a:bodyPr>
            <a:normAutofit fontScale="77500" lnSpcReduction="20000"/>
          </a:bodyPr>
          <a:lstStyle/>
          <a:p>
            <a:pPr>
              <a:lnSpc>
                <a:spcPct val="120000"/>
              </a:lnSpc>
            </a:pPr>
            <a:r>
              <a:rPr lang="nl-NL" dirty="0" smtClean="0"/>
              <a:t>Leerinhoud</a:t>
            </a:r>
          </a:p>
          <a:p>
            <a:pPr>
              <a:lnSpc>
                <a:spcPct val="120000"/>
              </a:lnSpc>
            </a:pPr>
            <a:r>
              <a:rPr lang="nl-NL" smtClean="0"/>
              <a:t>ANW aspecten</a:t>
            </a:r>
            <a:endParaRPr lang="nl-NL" dirty="0" smtClean="0"/>
          </a:p>
          <a:p>
            <a:pPr>
              <a:lnSpc>
                <a:spcPct val="120000"/>
              </a:lnSpc>
            </a:pPr>
            <a:r>
              <a:rPr lang="nl-NL" dirty="0" smtClean="0">
                <a:solidFill>
                  <a:srgbClr val="FF0000"/>
                </a:solidFill>
              </a:rPr>
              <a:t>Gebruik van contexten</a:t>
            </a:r>
          </a:p>
          <a:p>
            <a:pPr>
              <a:lnSpc>
                <a:spcPct val="120000"/>
              </a:lnSpc>
            </a:pPr>
            <a:r>
              <a:rPr lang="nl-NL" dirty="0" smtClean="0"/>
              <a:t>Beschikbare lestijd</a:t>
            </a:r>
          </a:p>
          <a:p>
            <a:pPr>
              <a:lnSpc>
                <a:spcPct val="120000"/>
              </a:lnSpc>
            </a:pPr>
            <a:r>
              <a:rPr lang="nl-NL" dirty="0" err="1" smtClean="0"/>
              <a:t>Toetsvormen</a:t>
            </a:r>
            <a:endParaRPr lang="nl-NL" dirty="0" smtClean="0"/>
          </a:p>
          <a:p>
            <a:pPr>
              <a:lnSpc>
                <a:spcPct val="120000"/>
              </a:lnSpc>
            </a:pPr>
            <a:r>
              <a:rPr lang="nl-NL" dirty="0" smtClean="0">
                <a:solidFill>
                  <a:srgbClr val="FF0000"/>
                </a:solidFill>
              </a:rPr>
              <a:t>Aansluiting bij eerdere lespraktijk</a:t>
            </a:r>
          </a:p>
          <a:p>
            <a:pPr>
              <a:lnSpc>
                <a:spcPct val="120000"/>
              </a:lnSpc>
            </a:pPr>
            <a:r>
              <a:rPr lang="nl-NL" dirty="0" smtClean="0"/>
              <a:t>Nascholing</a:t>
            </a:r>
          </a:p>
          <a:p>
            <a:pPr>
              <a:lnSpc>
                <a:spcPct val="120000"/>
              </a:lnSpc>
            </a:pPr>
            <a:r>
              <a:rPr lang="nl-NL" dirty="0" smtClean="0"/>
              <a:t>Wat moet en mag</a:t>
            </a:r>
          </a:p>
          <a:p>
            <a:pPr>
              <a:lnSpc>
                <a:spcPct val="120000"/>
              </a:lnSpc>
            </a:pPr>
            <a:r>
              <a:rPr lang="nl-NL" dirty="0" smtClean="0"/>
              <a:t>Uitvoerbaarheid </a:t>
            </a:r>
            <a:r>
              <a:rPr lang="nl-NL" dirty="0" smtClean="0">
                <a:solidFill>
                  <a:srgbClr val="FF0000"/>
                </a:solidFill>
              </a:rPr>
              <a:t>(algemeen, </a:t>
            </a:r>
            <a:r>
              <a:rPr lang="nl-NL" dirty="0">
                <a:solidFill>
                  <a:srgbClr val="000000"/>
                </a:solidFill>
              </a:rPr>
              <a:t>materialen, </a:t>
            </a:r>
            <a:r>
              <a:rPr lang="nl-NL" dirty="0" smtClean="0">
                <a:solidFill>
                  <a:srgbClr val="000000"/>
                </a:solidFill>
              </a:rPr>
              <a:t>deskundigheid, toetsing, practica,</a:t>
            </a:r>
            <a:r>
              <a:rPr lang="nl-NL" dirty="0" smtClean="0">
                <a:solidFill>
                  <a:srgbClr val="FF0000"/>
                </a:solidFill>
              </a:rPr>
              <a:t> </a:t>
            </a:r>
            <a:r>
              <a:rPr lang="nl-NL" dirty="0" smtClean="0">
                <a:solidFill>
                  <a:srgbClr val="000000"/>
                </a:solidFill>
              </a:rPr>
              <a:t>computergebruik, </a:t>
            </a:r>
            <a:r>
              <a:rPr lang="nl-NL" dirty="0" smtClean="0">
                <a:solidFill>
                  <a:srgbClr val="FF0000"/>
                </a:solidFill>
              </a:rPr>
              <a:t>kosten en baten, tijdsinvestering).</a:t>
            </a:r>
          </a:p>
          <a:p>
            <a:pPr>
              <a:lnSpc>
                <a:spcPct val="120000"/>
              </a:lnSpc>
            </a:pPr>
            <a:r>
              <a:rPr lang="nl-NL" dirty="0" smtClean="0">
                <a:solidFill>
                  <a:srgbClr val="FF0000"/>
                </a:solidFill>
              </a:rPr>
              <a:t>Overladenheid (oorzaken, oplossingen)</a:t>
            </a:r>
          </a:p>
          <a:p>
            <a:pPr>
              <a:lnSpc>
                <a:spcPct val="120000"/>
              </a:lnSpc>
            </a:pPr>
            <a:r>
              <a:rPr lang="nl-NL" dirty="0" smtClean="0">
                <a:solidFill>
                  <a:srgbClr val="FF0000"/>
                </a:solidFill>
              </a:rPr>
              <a:t>Belangrijkste aspecten van </a:t>
            </a:r>
            <a:r>
              <a:rPr lang="nl-NL" smtClean="0">
                <a:solidFill>
                  <a:srgbClr val="FF0000"/>
                </a:solidFill>
              </a:rPr>
              <a:t>de vernieuwing</a:t>
            </a:r>
          </a:p>
          <a:p>
            <a:pPr>
              <a:lnSpc>
                <a:spcPct val="120000"/>
              </a:lnSpc>
            </a:pPr>
            <a:r>
              <a:rPr lang="nl-NL" smtClean="0">
                <a:solidFill>
                  <a:srgbClr val="FF0000"/>
                </a:solidFill>
              </a:rPr>
              <a:t>Sterke en zwakke kanten</a:t>
            </a:r>
            <a:endParaRPr lang="nl-NL" dirty="0" smtClean="0">
              <a:solidFill>
                <a:srgbClr val="FF0000"/>
              </a:solidFill>
            </a:endParaRPr>
          </a:p>
          <a:p>
            <a:endParaRPr lang="nl-NL" dirty="0" smtClean="0"/>
          </a:p>
          <a:p>
            <a:endParaRPr lang="nl-NL" dirty="0" smtClean="0"/>
          </a:p>
          <a:p>
            <a:endParaRPr lang="nl-NL" dirty="0" smtClean="0"/>
          </a:p>
          <a:p>
            <a:endParaRPr lang="nl-NL" dirty="0"/>
          </a:p>
        </p:txBody>
      </p:sp>
    </p:spTree>
    <p:extLst>
      <p:ext uri="{BB962C8B-B14F-4D97-AF65-F5344CB8AC3E}">
        <p14:creationId xmlns:p14="http://schemas.microsoft.com/office/powerpoint/2010/main" val="901492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endParaRPr lang="en-US" dirty="0"/>
          </a:p>
        </p:txBody>
      </p:sp>
      <p:sp>
        <p:nvSpPr>
          <p:cNvPr id="3" name="Content Placeholder 2"/>
          <p:cNvSpPr>
            <a:spLocks noGrp="1"/>
          </p:cNvSpPr>
          <p:nvPr>
            <p:ph idx="1"/>
          </p:nvPr>
        </p:nvSpPr>
        <p:spPr>
          <a:xfrm>
            <a:off x="457200" y="2799184"/>
            <a:ext cx="8229600" cy="3326979"/>
          </a:xfrm>
        </p:spPr>
        <p:txBody>
          <a:bodyPr>
            <a:normAutofit/>
          </a:bodyPr>
          <a:lstStyle/>
          <a:p>
            <a:pPr marL="0" indent="0" algn="ctr" hangingPunct="0">
              <a:buNone/>
            </a:pPr>
            <a:r>
              <a:rPr lang="en-US" sz="3600" dirty="0" err="1" smtClean="0"/>
              <a:t>Gebruik</a:t>
            </a:r>
            <a:r>
              <a:rPr lang="en-US" sz="3600" dirty="0" smtClean="0"/>
              <a:t> van </a:t>
            </a:r>
            <a:r>
              <a:rPr lang="en-US" sz="3600" dirty="0" err="1" smtClean="0"/>
              <a:t>contexten</a:t>
            </a:r>
            <a:endParaRPr lang="nl-NL" sz="3600" dirty="0" smtClean="0"/>
          </a:p>
          <a:p>
            <a:pPr marL="0" indent="0" hangingPunct="0">
              <a:buNone/>
            </a:pPr>
            <a:endParaRPr lang="nl-NL" sz="2400" dirty="0" smtClean="0"/>
          </a:p>
          <a:p>
            <a:pPr marL="0" indent="0" algn="ctr" hangingPunct="0">
              <a:buNone/>
            </a:pPr>
            <a:r>
              <a:rPr lang="nl-NL" sz="2400" dirty="0" smtClean="0"/>
              <a:t>Een van de vernieuwingen van het </a:t>
            </a:r>
            <a:r>
              <a:rPr lang="nl-NL" sz="2400" smtClean="0"/>
              <a:t>vernieuwde natuurkundeprogramma</a:t>
            </a:r>
            <a:r>
              <a:rPr lang="nl-NL" sz="2400" dirty="0" smtClean="0"/>
              <a:t>.</a:t>
            </a:r>
          </a:p>
        </p:txBody>
      </p:sp>
    </p:spTree>
    <p:extLst>
      <p:ext uri="{BB962C8B-B14F-4D97-AF65-F5344CB8AC3E}">
        <p14:creationId xmlns:p14="http://schemas.microsoft.com/office/powerpoint/2010/main" val="2644475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SLO huisstijl">
  <a:themeElements>
    <a:clrScheme name="SLO Huisstijl">
      <a:dk1>
        <a:sysClr val="windowText" lastClr="000000"/>
      </a:dk1>
      <a:lt1>
        <a:sysClr val="window" lastClr="FFFFFF"/>
      </a:lt1>
      <a:dk2>
        <a:srgbClr val="92887E"/>
      </a:dk2>
      <a:lt2>
        <a:srgbClr val="B5ABA1"/>
      </a:lt2>
      <a:accent1>
        <a:srgbClr val="C7007D"/>
      </a:accent1>
      <a:accent2>
        <a:srgbClr val="92887E"/>
      </a:accent2>
      <a:accent3>
        <a:srgbClr val="13B3CF"/>
      </a:accent3>
      <a:accent4>
        <a:srgbClr val="D8CD01"/>
      </a:accent4>
      <a:accent5>
        <a:srgbClr val="F4A300"/>
      </a:accent5>
      <a:accent6>
        <a:srgbClr val="DB003B"/>
      </a:accent6>
      <a:hlink>
        <a:srgbClr val="92887E"/>
      </a:hlink>
      <a:folHlink>
        <a:srgbClr val="92887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Presentatie SLO_2016" id="{3009FF9D-C579-3E4A-AAA0-AE23E69271F0}" vid="{6DE8AD0F-DD03-314D-A109-32787CFA29E6}"/>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Corporate Intranet document" ma:contentTypeID="0x0101008F0CDEB98115D644953E674E091A8A980500C01C42692B0E7042A57A7ADD7D89BE8B" ma:contentTypeVersion="18" ma:contentTypeDescription="" ma:contentTypeScope="" ma:versionID="c62e18257a133cf3e1d06e8490b7c5cd">
  <xsd:schema xmlns:xsd="http://www.w3.org/2001/XMLSchema" xmlns:xs="http://www.w3.org/2001/XMLSchema" xmlns:p="http://schemas.microsoft.com/office/2006/metadata/properties" xmlns:ns1="http://schemas.microsoft.com/sharepoint/v3" xmlns:ns2="d3964f09-9219-4f98-86c1-7211e3948421" targetNamespace="http://schemas.microsoft.com/office/2006/metadata/properties" ma:root="true" ma:fieldsID="5f1481173ae111519813c4811a33c991" ns1:_="" ns2:_="">
    <xsd:import namespace="http://schemas.microsoft.com/sharepoint/v3"/>
    <xsd:import namespace="d3964f09-9219-4f98-86c1-7211e3948421"/>
    <xsd:element name="properties">
      <xsd:complexType>
        <xsd:sequence>
          <xsd:element name="documentManagement">
            <xsd:complexType>
              <xsd:all>
                <xsd:element ref="ns2:TaxCatchAll" minOccurs="0"/>
                <xsd:element ref="ns2:TaxCatchAllLabel" minOccurs="0"/>
                <xsd:element ref="ns2:DocumenttypeTaxHTField0" minOccurs="0"/>
                <xsd:element ref="ns2:TaxKeywordTaxHTField" minOccurs="0"/>
                <xsd:element ref="ns2:_dlc_DocId" minOccurs="0"/>
                <xsd:element ref="ns2:_dlc_DocIdUrl" minOccurs="0"/>
                <xsd:element ref="ns2:_dlc_DocIdPersistId" minOccurs="0"/>
                <xsd:element ref="ns2:CorporateTaxHTField0" minOccurs="0"/>
                <xsd:element ref="ns2:SectorTaxHTField0" minOccurs="0"/>
                <xsd:element ref="ns2:ProgrammalijnenTaxHTField0" minOccurs="0"/>
                <xsd:element ref="ns2:VaksectiesTaxHTField0" minOccurs="0"/>
                <xsd:element ref="ns1:AverageRating" minOccurs="0"/>
                <xsd:element ref="ns1:RatingCount" minOccurs="0"/>
                <xsd:element ref="ns2:AB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25" nillable="true" ma:displayName="Classificatie (0-5)" ma:decimals="2" ma:description="Gemiddelde waarde van alle classificaties die zijn ingediend" ma:internalName="AverageRating" ma:readOnly="true">
      <xsd:simpleType>
        <xsd:restriction base="dms:Number"/>
      </xsd:simpleType>
    </xsd:element>
    <xsd:element name="RatingCount" ma:index="26" nillable="true" ma:displayName="Aantal classificaties" ma:decimals="0" ma:description="Aantal ingediende classificaties" ma:internalName="RatingCount"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d3964f09-9219-4f98-86c1-7211e3948421" elementFormDefault="qualified">
    <xsd:import namespace="http://schemas.microsoft.com/office/2006/documentManagement/types"/>
    <xsd:import namespace="http://schemas.microsoft.com/office/infopath/2007/PartnerControls"/>
    <xsd:element name="TaxCatchAll" ma:index="8" nillable="true" ma:displayName="Catch-all-kolom van taxonomie" ma:description="" ma:hidden="true" ma:list="{ac59a167-02e9-4259-8db3-aa5cab796aba}" ma:internalName="TaxCatchAll" ma:showField="CatchAllData" ma:web="d3964f09-9219-4f98-86c1-7211e3948421">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Catch-all-kolom van taxonomie1" ma:description="" ma:hidden="true" ma:list="{ac59a167-02e9-4259-8db3-aa5cab796aba}" ma:internalName="TaxCatchAllLabel" ma:readOnly="true" ma:showField="CatchAllDataLabel" ma:web="d3964f09-9219-4f98-86c1-7211e3948421">
      <xsd:complexType>
        <xsd:complexContent>
          <xsd:extension base="dms:MultiChoiceLookup">
            <xsd:sequence>
              <xsd:element name="Value" type="dms:Lookup" maxOccurs="unbounded" minOccurs="0" nillable="true"/>
            </xsd:sequence>
          </xsd:extension>
        </xsd:complexContent>
      </xsd:complexType>
    </xsd:element>
    <xsd:element name="DocumenttypeTaxHTField0" ma:index="10" nillable="true" ma:taxonomy="true" ma:internalName="DocumenttypeTaxHTField0" ma:taxonomyFieldName="Documenttype" ma:displayName="Documenttype" ma:indexed="true" ma:default="" ma:fieldId="{ac828556-2fa3-4949-8dc0-ec178f6be29c}" ma:sspId="8c19581a-249a-4a75-990e-8fda94f00001" ma:termSetId="b84d7765-818d-4869-87bd-94dde980ad17" ma:anchorId="631c2f8e-8eec-43e0-aa20-c5990f9e5a23" ma:open="false" ma:isKeyword="false">
      <xsd:complexType>
        <xsd:sequence>
          <xsd:element ref="pc:Terms" minOccurs="0" maxOccurs="1"/>
        </xsd:sequence>
      </xsd:complexType>
    </xsd:element>
    <xsd:element name="TaxKeywordTaxHTField" ma:index="12" nillable="true" ma:taxonomy="true" ma:internalName="TaxKeywordTaxHTField" ma:taxonomyFieldName="TaxKeyword" ma:displayName="Ondernemingstrefwoorden" ma:fieldId="{23f27201-bee3-471e-b2e7-b64fd8b7ca38}" ma:taxonomyMulti="true" ma:sspId="8c19581a-249a-4a75-990e-8fda94f00001" ma:termSetId="00000000-0000-0000-0000-000000000000" ma:anchorId="00000000-0000-0000-0000-000000000000" ma:open="true" ma:isKeyword="true">
      <xsd:complexType>
        <xsd:sequence>
          <xsd:element ref="pc:Terms" minOccurs="0" maxOccurs="1"/>
        </xsd:sequence>
      </xsd:complexType>
    </xsd:element>
    <xsd:element name="_dlc_DocId" ma:index="14" nillable="true" ma:displayName="Waarde van de document-id" ma:description="De waarde van de document-id die aan dit item is toegewezen." ma:internalName="_dlc_DocId" ma:readOnly="true">
      <xsd:simpleType>
        <xsd:restriction base="dms:Text"/>
      </xsd:simpleType>
    </xsd:element>
    <xsd:element name="_dlc_DocIdUrl" ma:index="15"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CorporateTaxHTField0" ma:index="17" ma:taxonomy="true" ma:internalName="CorporateTaxHTField0" ma:taxonomyFieldName="Corporate" ma:displayName="Corporate" ma:readOnly="false" ma:default="" ma:fieldId="{80f75209-4d09-43bc-a539-ed0ce093c194}" ma:taxonomyMulti="true" ma:sspId="8c19581a-249a-4a75-990e-8fda94f00001" ma:termSetId="b84d7765-818d-4869-87bd-94dde980ad17" ma:anchorId="8a3ddcb1-e3ee-4ff6-8419-f46c3d6723b8" ma:open="false" ma:isKeyword="false">
      <xsd:complexType>
        <xsd:sequence>
          <xsd:element ref="pc:Terms" minOccurs="0" maxOccurs="1"/>
        </xsd:sequence>
      </xsd:complexType>
    </xsd:element>
    <xsd:element name="SectorTaxHTField0" ma:index="19" nillable="true" ma:taxonomy="true" ma:internalName="SectorTaxHTField0" ma:taxonomyFieldName="Sector" ma:displayName="Sector" ma:default="" ma:fieldId="{b0e0a08c-c33d-4ae3-8c9c-02e81e21e849}" ma:taxonomyMulti="true" ma:sspId="8c19581a-249a-4a75-990e-8fda94f00001" ma:termSetId="b84d7765-818d-4869-87bd-94dde980ad17" ma:anchorId="d90f4191-1773-4bb6-8f69-4d1e91697426" ma:open="false" ma:isKeyword="false">
      <xsd:complexType>
        <xsd:sequence>
          <xsd:element ref="pc:Terms" minOccurs="0" maxOccurs="1"/>
        </xsd:sequence>
      </xsd:complexType>
    </xsd:element>
    <xsd:element name="ProgrammalijnenTaxHTField0" ma:index="21" nillable="true" ma:taxonomy="true" ma:internalName="ProgrammalijnenTaxHTField0" ma:taxonomyFieldName="Programmalijnen" ma:displayName="Programmalijnen" ma:default="" ma:fieldId="{5d698acd-87fd-425d-aa74-ab3e0be68989}" ma:taxonomyMulti="true" ma:sspId="8c19581a-249a-4a75-990e-8fda94f00001" ma:termSetId="b84d7765-818d-4869-87bd-94dde980ad17" ma:anchorId="707e9364-3998-44a0-b3be-fefe76f5d6e7" ma:open="false" ma:isKeyword="false">
      <xsd:complexType>
        <xsd:sequence>
          <xsd:element ref="pc:Terms" minOccurs="0" maxOccurs="1"/>
        </xsd:sequence>
      </xsd:complexType>
    </xsd:element>
    <xsd:element name="VaksectiesTaxHTField0" ma:index="23" nillable="true" ma:taxonomy="true" ma:internalName="VaksectiesTaxHTField0" ma:taxonomyFieldName="Vaksecties" ma:displayName="Vaksecties" ma:default="" ma:fieldId="{718cec4f-1af6-45c7-b35c-3853e0e980f0}" ma:taxonomyMulti="true" ma:sspId="8c19581a-249a-4a75-990e-8fda94f00001" ma:termSetId="b84d7765-818d-4869-87bd-94dde980ad17" ma:anchorId="4e803f84-9516-45f8-8173-b5afc01bcec9" ma:open="false" ma:isKeyword="false">
      <xsd:complexType>
        <xsd:sequence>
          <xsd:element ref="pc:Terms" minOccurs="0" maxOccurs="1"/>
        </xsd:sequence>
      </xsd:complexType>
    </xsd:element>
    <xsd:element name="ABC" ma:index="27" nillable="true" ma:displayName="ABC" ma:default="0" ma:description="Opnemen in ABC" ma:internalName="ABC">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9" ma:displayName="Auteur"/>
        <xsd:element ref="dcterms:created" minOccurs="0" maxOccurs="1"/>
        <xsd:element ref="dc:identifier" minOccurs="0" maxOccurs="1"/>
        <xsd:element name="contentType" minOccurs="0" maxOccurs="1" type="xsd:string" ma:index="11"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d3964f09-9219-4f98-86c1-7211e3948421">
      <Value>131</Value>
      <Value>1306</Value>
      <Value>1051</Value>
      <Value>598</Value>
    </TaxCatchAll>
    <VaksectiesTaxHTField0 xmlns="d3964f09-9219-4f98-86c1-7211e3948421">
      <Terms xmlns="http://schemas.microsoft.com/office/infopath/2007/PartnerControls"/>
    </VaksectiesTaxHTField0>
    <TaxKeywordTaxHTField xmlns="d3964f09-9219-4f98-86c1-7211e3948421">
      <Terms xmlns="http://schemas.microsoft.com/office/infopath/2007/PartnerControls">
        <TermInfo xmlns="http://schemas.microsoft.com/office/infopath/2007/PartnerControls">
          <TermName xmlns="http://schemas.microsoft.com/office/infopath/2007/PartnerControls">PPT</TermName>
          <TermId xmlns="http://schemas.microsoft.com/office/infopath/2007/PartnerControls">e607b1d0-5600-4a2c-876d-43f7724df4fb</TermId>
        </TermInfo>
        <TermInfo xmlns="http://schemas.microsoft.com/office/infopath/2007/PartnerControls">
          <TermName xmlns="http://schemas.microsoft.com/office/infopath/2007/PartnerControls">sjabloon</TermName>
          <TermId xmlns="http://schemas.microsoft.com/office/infopath/2007/PartnerControls">c5a33799-a540-417b-8602-d2ffc430d64b</TermId>
        </TermInfo>
        <TermInfo xmlns="http://schemas.microsoft.com/office/infopath/2007/PartnerControls">
          <TermName xmlns="http://schemas.microsoft.com/office/infopath/2007/PartnerControls">PowerPoint</TermName>
          <TermId xmlns="http://schemas.microsoft.com/office/infopath/2007/PartnerControls">0f763b66-ab66-4836-81ce-8820852c2aaa</TermId>
        </TermInfo>
      </Terms>
    </TaxKeywordTaxHTField>
    <CorporateTaxHTField0 xmlns="d3964f09-9219-4f98-86c1-7211e3948421">
      <Terms xmlns="http://schemas.microsoft.com/office/infopath/2007/PartnerControls">
        <TermInfo xmlns="http://schemas.microsoft.com/office/infopath/2007/PartnerControls">
          <TermName xmlns="http://schemas.microsoft.com/office/infopath/2007/PartnerControls">Communicatie</TermName>
          <TermId xmlns="http://schemas.microsoft.com/office/infopath/2007/PartnerControls">6ebee14f-1ddd-491e-8cdc-e2cdd3f3b5ef</TermId>
        </TermInfo>
      </Terms>
    </CorporateTaxHTField0>
    <SectorTaxHTField0 xmlns="d3964f09-9219-4f98-86c1-7211e3948421">
      <Terms xmlns="http://schemas.microsoft.com/office/infopath/2007/PartnerControls"/>
    </SectorTaxHTField0>
    <ProgrammalijnenTaxHTField0 xmlns="d3964f09-9219-4f98-86c1-7211e3948421">
      <Terms xmlns="http://schemas.microsoft.com/office/infopath/2007/PartnerControls"/>
    </ProgrammalijnenTaxHTField0>
    <ABC xmlns="d3964f09-9219-4f98-86c1-7211e3948421">true</ABC>
    <DocumenttypeTaxHTField0 xmlns="d3964f09-9219-4f98-86c1-7211e3948421">
      <Terms xmlns="http://schemas.microsoft.com/office/infopath/2007/PartnerControls"/>
    </DocumenttypeTaxHTField0>
    <_dlc_DocId xmlns="d3964f09-9219-4f98-86c1-7211e3948421">FJHUXQM3VVDT-382-103</_dlc_DocId>
    <_dlc_DocIdUrl xmlns="d3964f09-9219-4f98-86c1-7211e3948421">
      <Url>https://sp.slo.nl/Corporate/communicatie/_layouts/DocIdRedir.aspx?ID=FJHUXQM3VVDT-382-103</Url>
      <Description>FJHUXQM3VVDT-382-103</Description>
    </_dlc_DocIdUrl>
    <AverageRating xmlns="http://schemas.microsoft.com/sharepoint/v3" xsi:nil="true"/>
  </documentManagement>
</p:properties>
</file>

<file path=customXml/itemProps1.xml><?xml version="1.0" encoding="utf-8"?>
<ds:datastoreItem xmlns:ds="http://schemas.openxmlformats.org/officeDocument/2006/customXml" ds:itemID="{EC399534-33D1-4672-8505-EBBEAF5889B6}">
  <ds:schemaRefs>
    <ds:schemaRef ds:uri="http://schemas.microsoft.com/sharepoint/v3/contenttype/forms"/>
  </ds:schemaRefs>
</ds:datastoreItem>
</file>

<file path=customXml/itemProps2.xml><?xml version="1.0" encoding="utf-8"?>
<ds:datastoreItem xmlns:ds="http://schemas.openxmlformats.org/officeDocument/2006/customXml" ds:itemID="{5EB05AF9-695B-4F88-8A34-DA0B10570BE0}">
  <ds:schemaRefs>
    <ds:schemaRef ds:uri="http://schemas.microsoft.com/sharepoint/events"/>
  </ds:schemaRefs>
</ds:datastoreItem>
</file>

<file path=customXml/itemProps3.xml><?xml version="1.0" encoding="utf-8"?>
<ds:datastoreItem xmlns:ds="http://schemas.openxmlformats.org/officeDocument/2006/customXml" ds:itemID="{3D2BF879-1313-4530-B97F-A903BD3175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3964f09-9219-4f98-86c1-7211e39484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8E96F97-13B2-48D8-9AD1-D2EEA6F3DAA6}">
  <ds:schemaRefs>
    <ds:schemaRef ds:uri="http://schemas.openxmlformats.org/package/2006/metadata/core-properties"/>
    <ds:schemaRef ds:uri="http://schemas.microsoft.com/sharepoint/v3"/>
    <ds:schemaRef ds:uri="http://schemas.microsoft.com/office/2006/metadata/properties"/>
    <ds:schemaRef ds:uri="http://purl.org/dc/dcmitype/"/>
    <ds:schemaRef ds:uri="http://purl.org/dc/terms/"/>
    <ds:schemaRef ds:uri="http://schemas.microsoft.com/office/2006/documentManagement/types"/>
    <ds:schemaRef ds:uri="http://www.w3.org/XML/1998/namespace"/>
    <ds:schemaRef ds:uri="http://schemas.microsoft.com/office/infopath/2007/PartnerControls"/>
    <ds:schemaRef ds:uri="d3964f09-9219-4f98-86c1-7211e3948421"/>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22</TotalTime>
  <Words>1340</Words>
  <Application>Microsoft Office PowerPoint</Application>
  <PresentationFormat>Diavoorstelling (4:3)</PresentationFormat>
  <Paragraphs>329</Paragraphs>
  <Slides>40</Slides>
  <Notes>40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40</vt:i4>
      </vt:variant>
    </vt:vector>
  </HeadingPairs>
  <TitlesOfParts>
    <vt:vector size="43" baseType="lpstr">
      <vt:lpstr>Arial</vt:lpstr>
      <vt:lpstr>Calibri</vt:lpstr>
      <vt:lpstr>SLO huisstijl</vt:lpstr>
      <vt:lpstr>nieuwe natuurkundeprogramma na 4 jaar wat vinden jullie (natuurkunde)collega’s van het nieuwe programma?</vt:lpstr>
      <vt:lpstr>Wat gaan we doen?</vt:lpstr>
      <vt:lpstr>Survey onder docenten</vt:lpstr>
      <vt:lpstr>Onderzoeksvraag</vt:lpstr>
      <vt:lpstr> Analysekader</vt:lpstr>
      <vt:lpstr>Deelvragen</vt:lpstr>
      <vt:lpstr>Onderwerpen in de survey</vt:lpstr>
      <vt:lpstr>Focus in deze werkgroep</vt:lpstr>
      <vt:lpstr> </vt:lpstr>
      <vt:lpstr>Stellingen peiling tijdens WND-werkgroep</vt:lpstr>
      <vt:lpstr>Contextgebruik: resultaten eindmeting </vt:lpstr>
      <vt:lpstr>Nulmeting - eindmeting </vt:lpstr>
      <vt:lpstr> </vt:lpstr>
      <vt:lpstr> </vt:lpstr>
      <vt:lpstr>PowerPoint-presentatie</vt:lpstr>
      <vt:lpstr>Nulmeting - eindmeting </vt:lpstr>
      <vt:lpstr> </vt:lpstr>
      <vt:lpstr>Aansluiting bij de eerdere lespraktijk</vt:lpstr>
      <vt:lpstr>Aansluiting bij de eerdere lespraktijk peiling tijdens WND-werkgroep</vt:lpstr>
      <vt:lpstr>Aansluiting bij eerdere lespraktijk eindmeting</vt:lpstr>
      <vt:lpstr>Aansluiting</vt:lpstr>
      <vt:lpstr>PowerPoint-presentatie</vt:lpstr>
      <vt:lpstr> </vt:lpstr>
      <vt:lpstr>Stellingen peiling tijdens WND-werkgroep</vt:lpstr>
      <vt:lpstr>Kosten en baten eindmeting</vt:lpstr>
      <vt:lpstr> </vt:lpstr>
      <vt:lpstr> </vt:lpstr>
      <vt:lpstr>Stellingen peiling tijdens WND-werkgroep</vt:lpstr>
      <vt:lpstr>Haalbaarheid CE- en SE-delen eindmeting</vt:lpstr>
      <vt:lpstr>Vergelijking</vt:lpstr>
      <vt:lpstr> </vt:lpstr>
      <vt:lpstr>Oorzaken overladenheid</vt:lpstr>
      <vt:lpstr>Vergelijking</vt:lpstr>
      <vt:lpstr> </vt:lpstr>
      <vt:lpstr>Stellingen peiling tijdens WND werkgroep</vt:lpstr>
      <vt:lpstr>tijdnoodoplossingen eindmeting</vt:lpstr>
      <vt:lpstr>Vergelijking</vt:lpstr>
      <vt:lpstr>meest genoemd in sterke punten (groeperen en tellen van antwoorden op open vraag)</vt:lpstr>
      <vt:lpstr>meest genoemd in zwakke punten (groeperen en tellen van antwoorden op open vraag)</vt:lpstr>
      <vt:lpstr>sterke en zwakke punten volgens de deelnemers aan de WND-werkgroep op 16 december 2017 </vt:lpstr>
    </vt:vector>
  </TitlesOfParts>
  <Company>SLO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max Arial 32 punt – vulling wit</dc:title>
  <dc:creator>Erik Woldhuis</dc:creator>
  <cp:keywords>PowerPoint; sjabloon; PPT</cp:keywords>
  <cp:lastModifiedBy>Maarten Pieters</cp:lastModifiedBy>
  <cp:revision>143</cp:revision>
  <cp:lastPrinted>2018-01-16T13:02:22Z</cp:lastPrinted>
  <dcterms:created xsi:type="dcterms:W3CDTF">2016-09-15T11:52:05Z</dcterms:created>
  <dcterms:modified xsi:type="dcterms:W3CDTF">2018-02-13T15:19:23Z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0x0101008F0CDEB98115D644953E674E091A8A980500C01C42692B0E7042A57A7ADD7D89BE8B</vt:lpwstr>
  </property>
  <property fmtid="{D5CDD505-2E9C-101B-9397-08002B2CF9AE}" pid="3" name="_dlc_DocIdItemGuid">
    <vt:lpwstr>a7401f84-64b3-4301-8dad-633e83ebcd69</vt:lpwstr>
  </property>
  <property fmtid="{D5CDD505-2E9C-101B-9397-08002B2CF9AE}" pid="4" name="TaxKeyword">
    <vt:lpwstr>1306;#PPT|e607b1d0-5600-4a2c-876d-43f7724df4fb;#1051;#sjabloon|c5a33799-a540-417b-8602-d2ffc430d64b;#598;#PowerPoint|0f763b66-ab66-4836-81ce-8820852c2aaa</vt:lpwstr>
  </property>
  <property fmtid="{D5CDD505-2E9C-101B-9397-08002B2CF9AE}" pid="5" name="Sector">
    <vt:lpwstr/>
  </property>
  <property fmtid="{D5CDD505-2E9C-101B-9397-08002B2CF9AE}" pid="6" name="Programmalijnen">
    <vt:lpwstr/>
  </property>
  <property fmtid="{D5CDD505-2E9C-101B-9397-08002B2CF9AE}" pid="7" name="Vaksecties">
    <vt:lpwstr/>
  </property>
  <property fmtid="{D5CDD505-2E9C-101B-9397-08002B2CF9AE}" pid="8" name="Corporate">
    <vt:lpwstr>131;#Communicatie|6ebee14f-1ddd-491e-8cdc-e2cdd3f3b5ef</vt:lpwstr>
  </property>
</Properties>
</file>