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32"/>
  </p:handoutMasterIdLst>
  <p:sldIdLst>
    <p:sldId id="256" r:id="rId2"/>
    <p:sldId id="257" r:id="rId3"/>
    <p:sldId id="261" r:id="rId4"/>
    <p:sldId id="259" r:id="rId5"/>
    <p:sldId id="258" r:id="rId6"/>
    <p:sldId id="260" r:id="rId7"/>
    <p:sldId id="262" r:id="rId8"/>
    <p:sldId id="263" r:id="rId9"/>
    <p:sldId id="264" r:id="rId10"/>
    <p:sldId id="273" r:id="rId11"/>
    <p:sldId id="265" r:id="rId12"/>
    <p:sldId id="285" r:id="rId13"/>
    <p:sldId id="286" r:id="rId14"/>
    <p:sldId id="266" r:id="rId15"/>
    <p:sldId id="269" r:id="rId16"/>
    <p:sldId id="268" r:id="rId17"/>
    <p:sldId id="270" r:id="rId18"/>
    <p:sldId id="271" r:id="rId19"/>
    <p:sldId id="272"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6858000" type="screen4x3"/>
  <p:notesSz cx="9144000" cy="6858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85" autoAdjust="0"/>
    <p:restoredTop sz="94660"/>
  </p:normalViewPr>
  <p:slideViewPr>
    <p:cSldViewPr snapToGrid="0" snapToObjects="1">
      <p:cViewPr varScale="1">
        <p:scale>
          <a:sx n="89" d="100"/>
          <a:sy n="89" d="100"/>
        </p:scale>
        <p:origin x="121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469C54E8-A081-4853-AB82-FBBD51ED799E}" type="datetimeFigureOut">
              <a:rPr lang="nl-NL" smtClean="0"/>
              <a:t>15-11-2016</a:t>
            </a:fld>
            <a:endParaRPr lang="nl-NL"/>
          </a:p>
        </p:txBody>
      </p:sp>
      <p:sp>
        <p:nvSpPr>
          <p:cNvPr id="4" name="Tijdelijke aanduiding voor voettekst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5521830D-38D0-47ED-BD6D-F968B7AC62F0}" type="slidenum">
              <a:rPr lang="nl-NL" smtClean="0"/>
              <a:t>‹nr.›</a:t>
            </a:fld>
            <a:endParaRPr lang="nl-NL"/>
          </a:p>
        </p:txBody>
      </p:sp>
    </p:spTree>
    <p:extLst>
      <p:ext uri="{BB962C8B-B14F-4D97-AF65-F5344CB8AC3E}">
        <p14:creationId xmlns:p14="http://schemas.microsoft.com/office/powerpoint/2010/main" val="10590536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nl-NL" smtClean="0"/>
              <a:t>Klik om de stijl te bewerken</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0B5A080B-C06A-1E4C-A2AE-ABF52BFFD8D7}" type="datetimeFigureOut">
              <a:rPr lang="nl-NL" smtClean="0"/>
              <a:t>15-11-2016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11D71BF-2B47-C246-995D-FE127722DFB7}" type="slidenum">
              <a:rPr lang="nl-NL" smtClean="0"/>
              <a:t>‹nr.›</a:t>
            </a:fld>
            <a:endParaRPr lang="nl-NL"/>
          </a:p>
        </p:txBody>
      </p:sp>
    </p:spTree>
    <p:extLst>
      <p:ext uri="{BB962C8B-B14F-4D97-AF65-F5344CB8AC3E}">
        <p14:creationId xmlns:p14="http://schemas.microsoft.com/office/powerpoint/2010/main" val="3631730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nl-NL" smtClean="0"/>
              <a:t>Klik om de stijl te bewerken</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Date Placeholder 2"/>
          <p:cNvSpPr>
            <a:spLocks noGrp="1"/>
          </p:cNvSpPr>
          <p:nvPr>
            <p:ph type="dt" sz="half" idx="10"/>
          </p:nvPr>
        </p:nvSpPr>
        <p:spPr/>
        <p:txBody>
          <a:bodyPr/>
          <a:lstStyle/>
          <a:p>
            <a:fld id="{0B5A080B-C06A-1E4C-A2AE-ABF52BFFD8D7}" type="datetimeFigureOut">
              <a:rPr lang="nl-NL" smtClean="0"/>
              <a:t>15-11-2016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11D71BF-2B47-C246-995D-FE127722DFB7}" type="slidenum">
              <a:rPr lang="nl-NL" smtClean="0"/>
              <a:t>‹nr.›</a:t>
            </a:fld>
            <a:endParaRPr lang="nl-NL"/>
          </a:p>
        </p:txBody>
      </p:sp>
    </p:spTree>
    <p:extLst>
      <p:ext uri="{BB962C8B-B14F-4D97-AF65-F5344CB8AC3E}">
        <p14:creationId xmlns:p14="http://schemas.microsoft.com/office/powerpoint/2010/main" val="632677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nl-NL" smtClean="0"/>
              <a:t>Klik om de stijl te bewerken</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0B5A080B-C06A-1E4C-A2AE-ABF52BFFD8D7}" type="datetimeFigureOut">
              <a:rPr lang="nl-NL" smtClean="0"/>
              <a:t>15-11-2016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11D71BF-2B47-C246-995D-FE127722DFB7}" type="slidenum">
              <a:rPr lang="nl-NL" smtClean="0"/>
              <a:t>‹nr.›</a:t>
            </a:fld>
            <a:endParaRPr lang="nl-NL"/>
          </a:p>
        </p:txBody>
      </p:sp>
    </p:spTree>
    <p:extLst>
      <p:ext uri="{BB962C8B-B14F-4D97-AF65-F5344CB8AC3E}">
        <p14:creationId xmlns:p14="http://schemas.microsoft.com/office/powerpoint/2010/main" val="2714219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0B5A080B-C06A-1E4C-A2AE-ABF52BFFD8D7}" type="datetimeFigureOut">
              <a:rPr lang="nl-NL" smtClean="0"/>
              <a:t>15-11-2016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11D71BF-2B47-C246-995D-FE127722DFB7}" type="slidenum">
              <a:rPr lang="nl-NL" smtClean="0"/>
              <a:t>‹nr.›</a:t>
            </a:fld>
            <a:endParaRPr lang="nl-NL"/>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50298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nl-NL" smtClean="0"/>
              <a:t>Klik om de stijl te bewerken</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0B5A080B-C06A-1E4C-A2AE-ABF52BFFD8D7}" type="datetimeFigureOut">
              <a:rPr lang="nl-NL" smtClean="0"/>
              <a:t>15-11-2016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11D71BF-2B47-C246-995D-FE127722DFB7}" type="slidenum">
              <a:rPr lang="nl-NL" smtClean="0"/>
              <a:t>‹nr.›</a:t>
            </a:fld>
            <a:endParaRPr lang="nl-NL"/>
          </a:p>
        </p:txBody>
      </p:sp>
    </p:spTree>
    <p:extLst>
      <p:ext uri="{BB962C8B-B14F-4D97-AF65-F5344CB8AC3E}">
        <p14:creationId xmlns:p14="http://schemas.microsoft.com/office/powerpoint/2010/main" val="3105109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nl-NL" smtClean="0"/>
              <a:t>Klik om de modelstijlen te bewerken</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0B5A080B-C06A-1E4C-A2AE-ABF52BFFD8D7}" type="datetimeFigureOut">
              <a:rPr lang="nl-NL" smtClean="0"/>
              <a:t>15-11-2016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11D71BF-2B47-C246-995D-FE127722DFB7}" type="slidenum">
              <a:rPr lang="nl-NL" smtClean="0"/>
              <a:t>‹nr.›</a:t>
            </a:fld>
            <a:endParaRPr lang="nl-NL"/>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78241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nl-NL" smtClean="0"/>
              <a:t>Klik om de stijl te bewerken</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nl-NL" smtClean="0"/>
              <a:t>Klik om de modelstijlen te bewerken</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0B5A080B-C06A-1E4C-A2AE-ABF52BFFD8D7}" type="datetimeFigureOut">
              <a:rPr lang="nl-NL" smtClean="0"/>
              <a:t>15-11-2016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11D71BF-2B47-C246-995D-FE127722DFB7}" type="slidenum">
              <a:rPr lang="nl-NL" smtClean="0"/>
              <a:t>‹nr.›</a:t>
            </a:fld>
            <a:endParaRPr lang="nl-NL"/>
          </a:p>
        </p:txBody>
      </p:sp>
    </p:spTree>
    <p:extLst>
      <p:ext uri="{BB962C8B-B14F-4D97-AF65-F5344CB8AC3E}">
        <p14:creationId xmlns:p14="http://schemas.microsoft.com/office/powerpoint/2010/main" val="2112196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nl-NL" smtClean="0"/>
              <a:t>Klik om de stijl te bewerken</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B5A080B-C06A-1E4C-A2AE-ABF52BFFD8D7}" type="datetimeFigureOut">
              <a:rPr lang="nl-NL" smtClean="0"/>
              <a:t>15-11-2016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11D71BF-2B47-C246-995D-FE127722DFB7}" type="slidenum">
              <a:rPr lang="nl-NL" smtClean="0"/>
              <a:t>‹nr.›</a:t>
            </a:fld>
            <a:endParaRPr lang="nl-NL"/>
          </a:p>
        </p:txBody>
      </p:sp>
    </p:spTree>
    <p:extLst>
      <p:ext uri="{BB962C8B-B14F-4D97-AF65-F5344CB8AC3E}">
        <p14:creationId xmlns:p14="http://schemas.microsoft.com/office/powerpoint/2010/main" val="1457489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nl-NL" smtClean="0"/>
              <a:t>Klik om de stijl te bewerken</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B5A080B-C06A-1E4C-A2AE-ABF52BFFD8D7}" type="datetimeFigureOut">
              <a:rPr lang="nl-NL" smtClean="0"/>
              <a:t>15-11-2016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11D71BF-2B47-C246-995D-FE127722DFB7}" type="slidenum">
              <a:rPr lang="nl-NL" smtClean="0"/>
              <a:t>‹nr.›</a:t>
            </a:fld>
            <a:endParaRPr lang="nl-NL"/>
          </a:p>
        </p:txBody>
      </p:sp>
    </p:spTree>
    <p:extLst>
      <p:ext uri="{BB962C8B-B14F-4D97-AF65-F5344CB8AC3E}">
        <p14:creationId xmlns:p14="http://schemas.microsoft.com/office/powerpoint/2010/main" val="1109373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nl-NL" smtClean="0"/>
              <a:t>Klik om de stijl te bewerken</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B5A080B-C06A-1E4C-A2AE-ABF52BFFD8D7}" type="datetimeFigureOut">
              <a:rPr lang="nl-NL" smtClean="0"/>
              <a:t>15-11-2016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11D71BF-2B47-C246-995D-FE127722DFB7}" type="slidenum">
              <a:rPr lang="nl-NL" smtClean="0"/>
              <a:t>‹nr.›</a:t>
            </a:fld>
            <a:endParaRPr lang="nl-NL"/>
          </a:p>
        </p:txBody>
      </p:sp>
    </p:spTree>
    <p:extLst>
      <p:ext uri="{BB962C8B-B14F-4D97-AF65-F5344CB8AC3E}">
        <p14:creationId xmlns:p14="http://schemas.microsoft.com/office/powerpoint/2010/main" val="139638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nl-NL" smtClean="0"/>
              <a:t>Klik om de stijl te bewerken</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0B5A080B-C06A-1E4C-A2AE-ABF52BFFD8D7}" type="datetimeFigureOut">
              <a:rPr lang="nl-NL" smtClean="0"/>
              <a:t>15-11-2016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11D71BF-2B47-C246-995D-FE127722DFB7}" type="slidenum">
              <a:rPr lang="nl-NL" smtClean="0"/>
              <a:t>‹nr.›</a:t>
            </a:fld>
            <a:endParaRPr lang="nl-NL"/>
          </a:p>
        </p:txBody>
      </p:sp>
    </p:spTree>
    <p:extLst>
      <p:ext uri="{BB962C8B-B14F-4D97-AF65-F5344CB8AC3E}">
        <p14:creationId xmlns:p14="http://schemas.microsoft.com/office/powerpoint/2010/main" val="1007134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nl-NL" smtClean="0"/>
              <a:t>Klik om de stijl te bewerken</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0B5A080B-C06A-1E4C-A2AE-ABF52BFFD8D7}" type="datetimeFigureOut">
              <a:rPr lang="nl-NL" smtClean="0"/>
              <a:t>15-11-2016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11D71BF-2B47-C246-995D-FE127722DFB7}" type="slidenum">
              <a:rPr lang="nl-NL" smtClean="0"/>
              <a:t>‹nr.›</a:t>
            </a:fld>
            <a:endParaRPr lang="nl-NL"/>
          </a:p>
        </p:txBody>
      </p:sp>
    </p:spTree>
    <p:extLst>
      <p:ext uri="{BB962C8B-B14F-4D97-AF65-F5344CB8AC3E}">
        <p14:creationId xmlns:p14="http://schemas.microsoft.com/office/powerpoint/2010/main" val="2640295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nl-NL" smtClean="0"/>
              <a:t>Klik om de stijl te bewerken</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0B5A080B-C06A-1E4C-A2AE-ABF52BFFD8D7}" type="datetimeFigureOut">
              <a:rPr lang="nl-NL" smtClean="0"/>
              <a:t>15-11-2016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11D71BF-2B47-C246-995D-FE127722DFB7}" type="slidenum">
              <a:rPr lang="nl-NL" smtClean="0"/>
              <a:t>‹nr.›</a:t>
            </a:fld>
            <a:endParaRPr lang="nl-NL"/>
          </a:p>
        </p:txBody>
      </p:sp>
    </p:spTree>
    <p:extLst>
      <p:ext uri="{BB962C8B-B14F-4D97-AF65-F5344CB8AC3E}">
        <p14:creationId xmlns:p14="http://schemas.microsoft.com/office/powerpoint/2010/main" val="3338362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0B5A080B-C06A-1E4C-A2AE-ABF52BFFD8D7}" type="datetimeFigureOut">
              <a:rPr lang="nl-NL" smtClean="0"/>
              <a:t>15-11-2016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11D71BF-2B47-C246-995D-FE127722DFB7}" type="slidenum">
              <a:rPr lang="nl-NL" smtClean="0"/>
              <a:t>‹nr.›</a:t>
            </a:fld>
            <a:endParaRPr lang="nl-NL"/>
          </a:p>
        </p:txBody>
      </p:sp>
    </p:spTree>
    <p:extLst>
      <p:ext uri="{BB962C8B-B14F-4D97-AF65-F5344CB8AC3E}">
        <p14:creationId xmlns:p14="http://schemas.microsoft.com/office/powerpoint/2010/main" val="344985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5A080B-C06A-1E4C-A2AE-ABF52BFFD8D7}" type="datetimeFigureOut">
              <a:rPr lang="nl-NL" smtClean="0"/>
              <a:t>15-11-2016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11D71BF-2B47-C246-995D-FE127722DFB7}" type="slidenum">
              <a:rPr lang="nl-NL" smtClean="0"/>
              <a:t>‹nr.›</a:t>
            </a:fld>
            <a:endParaRPr lang="nl-NL"/>
          </a:p>
        </p:txBody>
      </p:sp>
    </p:spTree>
    <p:extLst>
      <p:ext uri="{BB962C8B-B14F-4D97-AF65-F5344CB8AC3E}">
        <p14:creationId xmlns:p14="http://schemas.microsoft.com/office/powerpoint/2010/main" val="416980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nl-NL" smtClean="0"/>
              <a:t>Klik om de stijl te bewerken</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0B5A080B-C06A-1E4C-A2AE-ABF52BFFD8D7}" type="datetimeFigureOut">
              <a:rPr lang="nl-NL" smtClean="0"/>
              <a:t>15-11-2016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11D71BF-2B47-C246-995D-FE127722DFB7}" type="slidenum">
              <a:rPr lang="nl-NL" smtClean="0"/>
              <a:t>‹nr.›</a:t>
            </a:fld>
            <a:endParaRPr lang="nl-NL"/>
          </a:p>
        </p:txBody>
      </p:sp>
    </p:spTree>
    <p:extLst>
      <p:ext uri="{BB962C8B-B14F-4D97-AF65-F5344CB8AC3E}">
        <p14:creationId xmlns:p14="http://schemas.microsoft.com/office/powerpoint/2010/main" val="250207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nl-NL" smtClean="0"/>
              <a:t>Klik om de stijl te bewerken</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0B5A080B-C06A-1E4C-A2AE-ABF52BFFD8D7}" type="datetimeFigureOut">
              <a:rPr lang="nl-NL" smtClean="0"/>
              <a:t>15-11-2016</a:t>
            </a:fld>
            <a:endParaRPr lang="nl-NL"/>
          </a:p>
        </p:txBody>
      </p:sp>
      <p:sp>
        <p:nvSpPr>
          <p:cNvPr id="6" name="Footer Placeholder 5"/>
          <p:cNvSpPr>
            <a:spLocks noGrp="1"/>
          </p:cNvSpPr>
          <p:nvPr>
            <p:ph type="ftr" sz="quarter" idx="11"/>
          </p:nvPr>
        </p:nvSpPr>
        <p:spPr>
          <a:xfrm>
            <a:off x="533400" y="6172200"/>
            <a:ext cx="5811724" cy="365125"/>
          </a:xfrm>
        </p:spPr>
        <p:txBody>
          <a:bodyPr/>
          <a:lstStyle/>
          <a:p>
            <a:endParaRPr lang="nl-NL"/>
          </a:p>
        </p:txBody>
      </p:sp>
      <p:sp>
        <p:nvSpPr>
          <p:cNvPr id="7" name="Slide Number Placeholder 6"/>
          <p:cNvSpPr>
            <a:spLocks noGrp="1"/>
          </p:cNvSpPr>
          <p:nvPr>
            <p:ph type="sldNum" sz="quarter" idx="12"/>
          </p:nvPr>
        </p:nvSpPr>
        <p:spPr/>
        <p:txBody>
          <a:bodyPr/>
          <a:lstStyle/>
          <a:p>
            <a:fld id="{111D71BF-2B47-C246-995D-FE127722DFB7}" type="slidenum">
              <a:rPr lang="nl-NL" smtClean="0"/>
              <a:t>‹nr.›</a:t>
            </a:fld>
            <a:endParaRPr lang="nl-NL"/>
          </a:p>
        </p:txBody>
      </p:sp>
    </p:spTree>
    <p:extLst>
      <p:ext uri="{BB962C8B-B14F-4D97-AF65-F5344CB8AC3E}">
        <p14:creationId xmlns:p14="http://schemas.microsoft.com/office/powerpoint/2010/main" val="3178981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
              <a:schemeClr val="bg2">
                <a:tint val="97000"/>
                <a:hueMod val="92000"/>
                <a:satMod val="169000"/>
                <a:lumMod val="67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B5A080B-C06A-1E4C-A2AE-ABF52BFFD8D7}" type="datetimeFigureOut">
              <a:rPr lang="nl-NL" smtClean="0"/>
              <a:t>15-11-2016</a:t>
            </a:fld>
            <a:endParaRPr lang="nl-NL"/>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nl-NL"/>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111D71BF-2B47-C246-995D-FE127722DFB7}" type="slidenum">
              <a:rPr lang="nl-NL" smtClean="0"/>
              <a:t>‹nr.›</a:t>
            </a:fld>
            <a:endParaRPr lang="nl-NL"/>
          </a:p>
        </p:txBody>
      </p:sp>
    </p:spTree>
    <p:extLst>
      <p:ext uri="{BB962C8B-B14F-4D97-AF65-F5344CB8AC3E}">
        <p14:creationId xmlns:p14="http://schemas.microsoft.com/office/powerpoint/2010/main" val="316512165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monkey.swf" TargetMode="Externa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hyperlink" Target="subtractive_and_additive.sw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Color%20Matching%20Game.html"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10_2_centripetal.wmv" TargetMode="Externa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hyperlink" Target="10_2_centripetale%20versnelling.sw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10_4_pancake.wmv" TargetMode="Externa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hyperlink" Target="13_3_botsensende-stelsels.mp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mythbusters%20motorbike%20tablecloth%20part2%20of%205%20!.mp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ewitt-Drew-it!%20PHYSICS%20131.%20Carbon%20Dating.mp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Quantum%20Physics%20-%20Time%20Reversal%20Symmetry%20&amp;%20Super%20Positioning.mp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Dubbelspleet/Doppelspaltversuch.exe" TargetMode="Externa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hyperlink" Target="Young%20proef%20van%20(licht).sw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inclinedplane_nl.htm" TargetMode="Externa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4_5_the-ramp_nl.jar"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hyperlink" Target="http://www.vascak.cz/physicsanimations.php?l=nl" TargetMode="External"/><Relationship Id="rId2" Type="http://schemas.openxmlformats.org/officeDocument/2006/relationships/hyperlink" Target="http://phet.colorado.edu/nl/simulations" TargetMode="Externa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3" Type="http://schemas.openxmlformats.org/officeDocument/2006/relationships/hyperlink" Target="http://physics.bu.edu/~duffy/classroom.html" TargetMode="External"/><Relationship Id="rId2" Type="http://schemas.openxmlformats.org/officeDocument/2006/relationships/hyperlink" Target="http://thephysicsaviary.com/Physics/Programs/Labs/index.html" TargetMode="Externa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www.physicsclassroom.com/Physics-Interactives" TargetMode="Externa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hyperlink" Target="http://www.physics-chemistry-interactive-flash-animation.co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urendranath.tripod.com/GPA/Menu.html" TargetMode="External"/><Relationship Id="rId2" Type="http://schemas.openxmlformats.org/officeDocument/2006/relationships/hyperlink" Target="http://www.walter-fendt.de/html5/phnl/" TargetMode="External"/><Relationship Id="rId1" Type="http://schemas.openxmlformats.org/officeDocument/2006/relationships/slideLayout" Target="../slideLayouts/slideLayout2.xml"/><Relationship Id="rId6" Type="http://schemas.openxmlformats.org/officeDocument/2006/relationships/hyperlink" Target="http://www.st-andrews.ac.uk/physics/quvis/" TargetMode="External"/><Relationship Id="rId5" Type="http://schemas.openxmlformats.org/officeDocument/2006/relationships/hyperlink" Target="http://www.freezeray.com/physics.htm" TargetMode="External"/><Relationship Id="rId4" Type="http://schemas.openxmlformats.org/officeDocument/2006/relationships/hyperlink" Target="http://science.sbcc.edu/~physics/flash/"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hyperlink" Target="http://www.animations.physics.unsw.edu.au/" TargetMode="External"/><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hyperlink" Target="http://jafrma.home.xs4all.nl/Harrison/" TargetMode="External"/><Relationship Id="rId4" Type="http://schemas.openxmlformats.org/officeDocument/2006/relationships/hyperlink" Target="http://www.upscale.utoronto.ca/GeneralInterest/Harrison/Flash/"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galileoandeinstein.physics.virginia.edu/more_stuff/Applets/" TargetMode="External"/><Relationship Id="rId7" Type="http://schemas.openxmlformats.org/officeDocument/2006/relationships/image" Target="../media/image40.jpg"/><Relationship Id="rId2" Type="http://schemas.openxmlformats.org/officeDocument/2006/relationships/hyperlink" Target="http://galileoandeinstein.physics.virginia.edu/more_stuff/flashlets/" TargetMode="External"/><Relationship Id="rId1" Type="http://schemas.openxmlformats.org/officeDocument/2006/relationships/slideLayout" Target="../slideLayouts/slideLayout2.xml"/><Relationship Id="rId6" Type="http://schemas.openxmlformats.org/officeDocument/2006/relationships/hyperlink" Target="http://www.virtphys.uni-bayreuth.de/" TargetMode="External"/><Relationship Id="rId5" Type="http://schemas.openxmlformats.org/officeDocument/2006/relationships/image" Target="../media/image39.jpg"/><Relationship Id="rId4" Type="http://schemas.openxmlformats.org/officeDocument/2006/relationships/hyperlink" Target="http://www.stmary.ws/HighSchool/Physics/home/animations3/default.ht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ionaphysics.org/lab/Explore/start.htm" TargetMode="External"/><Relationship Id="rId2" Type="http://schemas.openxmlformats.org/officeDocument/2006/relationships/hyperlink" Target="http://shadowandsubstance.com/" TargetMode="External"/><Relationship Id="rId1" Type="http://schemas.openxmlformats.org/officeDocument/2006/relationships/slideLayout" Target="../slideLayouts/slideLayout2.xml"/><Relationship Id="rId6" Type="http://schemas.openxmlformats.org/officeDocument/2006/relationships/image" Target="../media/image42.jpg"/><Relationship Id="rId5" Type="http://schemas.openxmlformats.org/officeDocument/2006/relationships/hyperlink" Target="http://www.kcvs.ca/site/" TargetMode="External"/><Relationship Id="rId4" Type="http://schemas.openxmlformats.org/officeDocument/2006/relationships/image" Target="../media/image41.jpg"/></Relationships>
</file>

<file path=ppt/slides/_rels/slide27.xml.rels><?xml version="1.0" encoding="UTF-8" standalone="yes"?>
<Relationships xmlns="http://schemas.openxmlformats.org/package/2006/relationships"><Relationship Id="rId3" Type="http://schemas.openxmlformats.org/officeDocument/2006/relationships/hyperlink" Target="http://www.hewittdrewit.com/iWeb/list.html" TargetMode="External"/><Relationship Id="rId7" Type="http://schemas.openxmlformats.org/officeDocument/2006/relationships/hyperlink" Target="http://www.dnatube.com/videos" TargetMode="External"/><Relationship Id="rId2" Type="http://schemas.openxmlformats.org/officeDocument/2006/relationships/hyperlink" Target="http://youtubenatuurkunde.wikia.com/wiki/Natuurkundefilmpjes_opgesplitst_naar_domein" TargetMode="External"/><Relationship Id="rId1" Type="http://schemas.openxmlformats.org/officeDocument/2006/relationships/slideLayout" Target="../slideLayouts/slideLayout2.xml"/><Relationship Id="rId6" Type="http://schemas.openxmlformats.org/officeDocument/2006/relationships/hyperlink" Target="http://www.khanacademy.org/science/physics" TargetMode="External"/><Relationship Id="rId5" Type="http://schemas.openxmlformats.org/officeDocument/2006/relationships/hyperlink" Target="http://www.systeemderelementen.nl/" TargetMode="External"/><Relationship Id="rId4" Type="http://schemas.openxmlformats.org/officeDocument/2006/relationships/hyperlink" Target="http://phys23p.sl.psu.edu/phys_anim/Phys_anim.htm"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newyorkscienceteacher.com/sci/pages/cartoons.php" TargetMode="External"/><Relationship Id="rId3" Type="http://schemas.openxmlformats.org/officeDocument/2006/relationships/hyperlink" Target="http://hyperphysics.phy-astr.gsu.edu/hbase/hframe.html" TargetMode="External"/><Relationship Id="rId7" Type="http://schemas.openxmlformats.org/officeDocument/2006/relationships/hyperlink" Target="http://semiconductormuseum.com/Museum_Index.htm" TargetMode="External"/><Relationship Id="rId2" Type="http://schemas.openxmlformats.org/officeDocument/2006/relationships/hyperlink" Target="http://www.physicsclassroom.com/mmedia/" TargetMode="External"/><Relationship Id="rId1" Type="http://schemas.openxmlformats.org/officeDocument/2006/relationships/slideLayout" Target="../slideLayouts/slideLayout2.xml"/><Relationship Id="rId6" Type="http://schemas.openxmlformats.org/officeDocument/2006/relationships/hyperlink" Target="http://www.walhak.com/professionalisering/animatie/index.html" TargetMode="External"/><Relationship Id="rId5" Type="http://schemas.openxmlformats.org/officeDocument/2006/relationships/hyperlink" Target="http://quarks.lal.in2p3.fr/quark/adventure_home.html" TargetMode="External"/><Relationship Id="rId10" Type="http://schemas.openxmlformats.org/officeDocument/2006/relationships/hyperlink" Target="http://www.aapt.org/Resources/" TargetMode="External"/><Relationship Id="rId4" Type="http://schemas.openxmlformats.org/officeDocument/2006/relationships/hyperlink" Target="http://www.didaktik.physik.uni-erlangen.de/quantumlab/english/index.html" TargetMode="External"/><Relationship Id="rId9" Type="http://schemas.openxmlformats.org/officeDocument/2006/relationships/hyperlink" Target="http://home.netcom.com/~swansont/science.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nikhef.nl/publiek/voortgezet-onderwijs/" TargetMode="External"/><Relationship Id="rId2" Type="http://schemas.openxmlformats.org/officeDocument/2006/relationships/hyperlink" Target="http://teachers.web.cern.ch/teachers/" TargetMode="External"/><Relationship Id="rId1" Type="http://schemas.openxmlformats.org/officeDocument/2006/relationships/slideLayout" Target="../slideLayouts/slideLayout2.xml"/><Relationship Id="rId5" Type="http://schemas.openxmlformats.org/officeDocument/2006/relationships/hyperlink" Target="http://physics.weber.edu/schroeder/html5/" TargetMode="External"/><Relationship Id="rId4" Type="http://schemas.openxmlformats.org/officeDocument/2006/relationships/hyperlink" Target="http://futurism.com/ultimate-collection-free-physics-video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4_4_hellend%20vlak.swf"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Inclined%20Plane%20Lab.html" TargetMode="Externa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hyperlink" Target="Newton's%20Law%20System%20on%20Incline%20Problem%20with%20Friction.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4_4_incline.jar" TargetMode="Externa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hyperlink" Target="4_4_atwoodsincline.sw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4_5_TwoMassesOnInclinedPlaneWithPulley.cdf"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9_3_skieer%20met%20luchtweerstand.swf"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refraction_nl.htm" TargetMode="Externa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hyperlink" Target="Refraction%20Lab.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1_3_eyeDefects.swf" TargetMode="Externa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hyperlink" Target="1_4_prisma%20dispersie.sw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382739" y="620045"/>
            <a:ext cx="6310173" cy="1200329"/>
          </a:xfrm>
          <a:prstGeom prst="rect">
            <a:avLst/>
          </a:prstGeom>
          <a:noFill/>
        </p:spPr>
        <p:txBody>
          <a:bodyPr wrap="square" rtlCol="0">
            <a:spAutoFit/>
          </a:bodyPr>
          <a:lstStyle/>
          <a:p>
            <a:r>
              <a:rPr lang="nl-NL" sz="3600" dirty="0" smtClean="0">
                <a:solidFill>
                  <a:srgbClr val="FF0000"/>
                </a:solidFill>
                <a:latin typeface="Comic Sans MS"/>
                <a:cs typeface="Comic Sans MS"/>
              </a:rPr>
              <a:t>Maak nuttig gebruik van animaties tijdens je lessen</a:t>
            </a:r>
            <a:endParaRPr lang="nl-NL" sz="3600" dirty="0">
              <a:solidFill>
                <a:srgbClr val="FF0000"/>
              </a:solidFill>
              <a:latin typeface="Comic Sans MS"/>
              <a:cs typeface="Comic Sans MS"/>
            </a:endParaRPr>
          </a:p>
        </p:txBody>
      </p:sp>
      <p:sp>
        <p:nvSpPr>
          <p:cNvPr id="7" name="Tekstvak 6"/>
          <p:cNvSpPr txBox="1"/>
          <p:nvPr/>
        </p:nvSpPr>
        <p:spPr>
          <a:xfrm>
            <a:off x="1382738" y="2433359"/>
            <a:ext cx="2800641" cy="646331"/>
          </a:xfrm>
          <a:prstGeom prst="rect">
            <a:avLst/>
          </a:prstGeom>
          <a:noFill/>
        </p:spPr>
        <p:txBody>
          <a:bodyPr wrap="square" rtlCol="0">
            <a:spAutoFit/>
          </a:bodyPr>
          <a:lstStyle/>
          <a:p>
            <a:r>
              <a:rPr lang="nl-NL" sz="3600" dirty="0" smtClean="0">
                <a:latin typeface="Comic Sans MS" panose="030F0702030302020204" pitchFamily="66" charset="0"/>
              </a:rPr>
              <a:t>Peter Over</a:t>
            </a:r>
            <a:endParaRPr lang="nl-NL" sz="3600" dirty="0">
              <a:latin typeface="Comic Sans MS" panose="030F0702030302020204" pitchFamily="66" charset="0"/>
            </a:endParaRPr>
          </a:p>
        </p:txBody>
      </p:sp>
      <p:sp>
        <p:nvSpPr>
          <p:cNvPr id="8" name="Tekstvak 7"/>
          <p:cNvSpPr txBox="1"/>
          <p:nvPr/>
        </p:nvSpPr>
        <p:spPr>
          <a:xfrm>
            <a:off x="1400660" y="5609411"/>
            <a:ext cx="7240198" cy="461665"/>
          </a:xfrm>
          <a:prstGeom prst="rect">
            <a:avLst/>
          </a:prstGeom>
          <a:noFill/>
        </p:spPr>
        <p:txBody>
          <a:bodyPr wrap="square" rtlCol="0">
            <a:spAutoFit/>
          </a:bodyPr>
          <a:lstStyle/>
          <a:p>
            <a:r>
              <a:rPr lang="nl-NL" sz="2400" dirty="0" smtClean="0">
                <a:latin typeface="Comic Sans MS" panose="030F0702030302020204" pitchFamily="66" charset="0"/>
              </a:rPr>
              <a:t>Werkgroep WND conferentie - december 2016</a:t>
            </a:r>
            <a:endParaRPr lang="nl-NL" sz="2400" dirty="0">
              <a:latin typeface="Comic Sans MS" panose="030F0702030302020204" pitchFamily="66" charset="0"/>
            </a:endParaRPr>
          </a:p>
        </p:txBody>
      </p:sp>
    </p:spTree>
    <p:extLst>
      <p:ext uri="{BB962C8B-B14F-4D97-AF65-F5344CB8AC3E}">
        <p14:creationId xmlns:p14="http://schemas.microsoft.com/office/powerpoint/2010/main" val="3951858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52092" y="259059"/>
            <a:ext cx="7927674" cy="646331"/>
          </a:xfrm>
          <a:prstGeom prst="rect">
            <a:avLst/>
          </a:prstGeom>
          <a:noFill/>
        </p:spPr>
        <p:txBody>
          <a:bodyPr wrap="square" rtlCol="0">
            <a:spAutoFit/>
          </a:bodyPr>
          <a:lstStyle/>
          <a:p>
            <a:r>
              <a:rPr lang="nl-NL" sz="3600" dirty="0" smtClean="0">
                <a:solidFill>
                  <a:srgbClr val="FF0000"/>
                </a:solidFill>
                <a:latin typeface="Comic Sans MS"/>
                <a:cs typeface="Comic Sans MS"/>
              </a:rPr>
              <a:t>Physclips zijn kleine demo-proeven</a:t>
            </a:r>
            <a:endParaRPr lang="nl-NL" sz="3600" dirty="0">
              <a:solidFill>
                <a:srgbClr val="FF0000"/>
              </a:solidFill>
              <a:latin typeface="Comic Sans MS"/>
              <a:cs typeface="Comic Sans MS"/>
            </a:endParaRPr>
          </a:p>
        </p:txBody>
      </p:sp>
      <p:pic>
        <p:nvPicPr>
          <p:cNvPr id="3" name="Afbeelding 2">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793" y="3547760"/>
            <a:ext cx="3585996" cy="2197434"/>
          </a:xfrm>
          <a:prstGeom prst="rect">
            <a:avLst/>
          </a:prstGeom>
        </p:spPr>
      </p:pic>
      <p:sp>
        <p:nvSpPr>
          <p:cNvPr id="5" name="Tekstvak 4"/>
          <p:cNvSpPr txBox="1"/>
          <p:nvPr/>
        </p:nvSpPr>
        <p:spPr>
          <a:xfrm>
            <a:off x="552092" y="1319842"/>
            <a:ext cx="7832783" cy="1569660"/>
          </a:xfrm>
          <a:prstGeom prst="rect">
            <a:avLst/>
          </a:prstGeom>
          <a:noFill/>
        </p:spPr>
        <p:txBody>
          <a:bodyPr wrap="square" rtlCol="0">
            <a:spAutoFit/>
          </a:bodyPr>
          <a:lstStyle/>
          <a:p>
            <a:r>
              <a:rPr lang="nl-NL" sz="2400" dirty="0" smtClean="0">
                <a:latin typeface="Comic Sans MS" panose="030F0702030302020204" pitchFamily="66" charset="0"/>
              </a:rPr>
              <a:t>De Physclips zijn korte animaties, zonder knoppen waarmee je variabelen kunt instellen. Het aardige van dit type is het bewegende beeld. Leuk voor een korte inleiding.</a:t>
            </a:r>
            <a:endParaRPr lang="nl-NL" sz="2400" dirty="0">
              <a:latin typeface="Comic Sans MS" panose="030F0702030302020204" pitchFamily="66" charset="0"/>
            </a:endParaRPr>
          </a:p>
        </p:txBody>
      </p:sp>
      <p:pic>
        <p:nvPicPr>
          <p:cNvPr id="6" name="Afbeelding 5">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9803" y="3046369"/>
            <a:ext cx="3205971" cy="3007218"/>
          </a:xfrm>
          <a:prstGeom prst="rect">
            <a:avLst/>
          </a:prstGeom>
        </p:spPr>
      </p:pic>
    </p:spTree>
    <p:extLst>
      <p:ext uri="{BB962C8B-B14F-4D97-AF65-F5344CB8AC3E}">
        <p14:creationId xmlns:p14="http://schemas.microsoft.com/office/powerpoint/2010/main" val="1499218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440613" y="422961"/>
            <a:ext cx="6314534" cy="1200329"/>
          </a:xfrm>
          <a:prstGeom prst="rect">
            <a:avLst/>
          </a:prstGeom>
          <a:noFill/>
        </p:spPr>
        <p:txBody>
          <a:bodyPr wrap="square" rtlCol="0">
            <a:spAutoFit/>
          </a:bodyPr>
          <a:lstStyle/>
          <a:p>
            <a:r>
              <a:rPr lang="nl-NL" sz="3600" dirty="0" smtClean="0">
                <a:solidFill>
                  <a:srgbClr val="FF0000"/>
                </a:solidFill>
                <a:latin typeface="Comic Sans MS"/>
                <a:cs typeface="Comic Sans MS"/>
              </a:rPr>
              <a:t>Leren omgaan met kleuren:</a:t>
            </a:r>
          </a:p>
          <a:p>
            <a:r>
              <a:rPr lang="nl-NL" sz="3600" dirty="0" smtClean="0">
                <a:solidFill>
                  <a:srgbClr val="FF0000"/>
                </a:solidFill>
                <a:latin typeface="Comic Sans MS"/>
                <a:cs typeface="Comic Sans MS"/>
              </a:rPr>
              <a:t>   The </a:t>
            </a:r>
            <a:r>
              <a:rPr lang="nl-NL" sz="3600" dirty="0" err="1" smtClean="0">
                <a:solidFill>
                  <a:srgbClr val="FF0000"/>
                </a:solidFill>
                <a:latin typeface="Comic Sans MS"/>
                <a:cs typeface="Comic Sans MS"/>
              </a:rPr>
              <a:t>color</a:t>
            </a:r>
            <a:r>
              <a:rPr lang="nl-NL" sz="3600" dirty="0" smtClean="0">
                <a:solidFill>
                  <a:srgbClr val="FF0000"/>
                </a:solidFill>
                <a:latin typeface="Comic Sans MS"/>
                <a:cs typeface="Comic Sans MS"/>
              </a:rPr>
              <a:t> </a:t>
            </a:r>
            <a:r>
              <a:rPr lang="nl-NL" sz="3600" dirty="0" err="1" smtClean="0">
                <a:solidFill>
                  <a:srgbClr val="FF0000"/>
                </a:solidFill>
                <a:latin typeface="Comic Sans MS"/>
                <a:cs typeface="Comic Sans MS"/>
              </a:rPr>
              <a:t>mixing</a:t>
            </a:r>
            <a:r>
              <a:rPr lang="nl-NL" sz="3600" dirty="0" smtClean="0">
                <a:solidFill>
                  <a:srgbClr val="FF0000"/>
                </a:solidFill>
                <a:latin typeface="Comic Sans MS"/>
                <a:cs typeface="Comic Sans MS"/>
              </a:rPr>
              <a:t> game</a:t>
            </a:r>
            <a:endParaRPr lang="nl-NL" sz="3600" dirty="0">
              <a:solidFill>
                <a:srgbClr val="FF0000"/>
              </a:solidFill>
              <a:latin typeface="Comic Sans MS"/>
              <a:cs typeface="Comic Sans MS"/>
            </a:endParaRPr>
          </a:p>
        </p:txBody>
      </p:sp>
      <p:pic>
        <p:nvPicPr>
          <p:cNvPr id="3" name="Afbeelding 2">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4129" y="2318598"/>
            <a:ext cx="6107502" cy="4145278"/>
          </a:xfrm>
          <a:prstGeom prst="rect">
            <a:avLst/>
          </a:prstGeom>
        </p:spPr>
      </p:pic>
      <p:sp>
        <p:nvSpPr>
          <p:cNvPr id="4" name="Tekstvak 3"/>
          <p:cNvSpPr txBox="1"/>
          <p:nvPr/>
        </p:nvSpPr>
        <p:spPr>
          <a:xfrm>
            <a:off x="629728" y="1811547"/>
            <a:ext cx="8091577" cy="461665"/>
          </a:xfrm>
          <a:prstGeom prst="rect">
            <a:avLst/>
          </a:prstGeom>
          <a:noFill/>
        </p:spPr>
        <p:txBody>
          <a:bodyPr wrap="square" rtlCol="0">
            <a:spAutoFit/>
          </a:bodyPr>
          <a:lstStyle/>
          <a:p>
            <a:r>
              <a:rPr lang="nl-NL" sz="2400" dirty="0" smtClean="0">
                <a:solidFill>
                  <a:srgbClr val="FFFF00"/>
                </a:solidFill>
                <a:latin typeface="Comic Sans MS" panose="030F0702030302020204" pitchFamily="66" charset="0"/>
              </a:rPr>
              <a:t>Het neemt echt heel nauw, je wijkt gemakkelijk 5% af</a:t>
            </a:r>
            <a:endParaRPr lang="nl-NL" sz="2400"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3715732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4393" y="2018581"/>
            <a:ext cx="3917132" cy="3459193"/>
          </a:xfrm>
          <a:prstGeom prst="rect">
            <a:avLst/>
          </a:prstGeo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97" y="2024897"/>
            <a:ext cx="3222685" cy="3452877"/>
          </a:xfrm>
          <a:prstGeom prst="rect">
            <a:avLst/>
          </a:prstGeom>
        </p:spPr>
      </p:pic>
      <p:sp>
        <p:nvSpPr>
          <p:cNvPr id="9" name="Tekstvak 8"/>
          <p:cNvSpPr txBox="1"/>
          <p:nvPr/>
        </p:nvSpPr>
        <p:spPr>
          <a:xfrm>
            <a:off x="723235" y="276578"/>
            <a:ext cx="7808290" cy="646331"/>
          </a:xfrm>
          <a:prstGeom prst="rect">
            <a:avLst/>
          </a:prstGeom>
          <a:noFill/>
        </p:spPr>
        <p:txBody>
          <a:bodyPr wrap="square" rtlCol="0">
            <a:spAutoFit/>
          </a:bodyPr>
          <a:lstStyle/>
          <a:p>
            <a:r>
              <a:rPr lang="nl-NL" sz="3600" dirty="0" err="1" smtClean="0">
                <a:solidFill>
                  <a:srgbClr val="FF0000"/>
                </a:solidFill>
                <a:latin typeface="Comic Sans MS"/>
                <a:cs typeface="Comic Sans MS"/>
              </a:rPr>
              <a:t>Animated</a:t>
            </a:r>
            <a:r>
              <a:rPr lang="nl-NL" sz="3600" dirty="0" smtClean="0">
                <a:solidFill>
                  <a:srgbClr val="FF0000"/>
                </a:solidFill>
                <a:latin typeface="Comic Sans MS"/>
                <a:cs typeface="Comic Sans MS"/>
              </a:rPr>
              <a:t> </a:t>
            </a:r>
            <a:r>
              <a:rPr lang="nl-NL" sz="3600" dirty="0" err="1" smtClean="0">
                <a:solidFill>
                  <a:srgbClr val="FF0000"/>
                </a:solidFill>
                <a:latin typeface="Comic Sans MS"/>
                <a:cs typeface="Comic Sans MS"/>
              </a:rPr>
              <a:t>gifs</a:t>
            </a:r>
            <a:r>
              <a:rPr lang="nl-NL" sz="3600" dirty="0" smtClean="0">
                <a:solidFill>
                  <a:srgbClr val="FF0000"/>
                </a:solidFill>
                <a:latin typeface="Comic Sans MS"/>
                <a:cs typeface="Comic Sans MS"/>
              </a:rPr>
              <a:t> kunnen erg leuk zijn</a:t>
            </a:r>
            <a:endParaRPr lang="nl-NL" sz="3600" dirty="0">
              <a:solidFill>
                <a:srgbClr val="FF0000"/>
              </a:solidFill>
              <a:latin typeface="Comic Sans MS"/>
              <a:cs typeface="Comic Sans MS"/>
            </a:endParaRPr>
          </a:p>
        </p:txBody>
      </p:sp>
      <p:sp>
        <p:nvSpPr>
          <p:cNvPr id="4" name="Rechthoek 3"/>
          <p:cNvSpPr/>
          <p:nvPr/>
        </p:nvSpPr>
        <p:spPr>
          <a:xfrm>
            <a:off x="503953" y="1090765"/>
            <a:ext cx="8372627" cy="707886"/>
          </a:xfrm>
          <a:prstGeom prst="rect">
            <a:avLst/>
          </a:prstGeom>
        </p:spPr>
        <p:txBody>
          <a:bodyPr wrap="square">
            <a:spAutoFit/>
          </a:bodyPr>
          <a:lstStyle/>
          <a:p>
            <a:r>
              <a:rPr lang="nl-NL" sz="2000" dirty="0" smtClean="0">
                <a:latin typeface="Comic Sans MS" panose="030F0702030302020204" pitchFamily="66" charset="0"/>
              </a:rPr>
              <a:t>Een serie over verschillende onderwerpen vind je op:</a:t>
            </a:r>
          </a:p>
          <a:p>
            <a:r>
              <a:rPr lang="nl-NL" sz="2000" dirty="0" smtClean="0">
                <a:latin typeface="Comic Sans MS" panose="030F0702030302020204" pitchFamily="66" charset="0"/>
              </a:rPr>
              <a:t>http</a:t>
            </a:r>
            <a:r>
              <a:rPr lang="nl-NL" sz="2000" dirty="0">
                <a:latin typeface="Comic Sans MS" panose="030F0702030302020204" pitchFamily="66" charset="0"/>
              </a:rPr>
              <a:t>://www.physicslessons.com/demos.html#electricity_magnetism</a:t>
            </a:r>
          </a:p>
        </p:txBody>
      </p:sp>
      <p:sp>
        <p:nvSpPr>
          <p:cNvPr id="10" name="Rechthoek 9"/>
          <p:cNvSpPr/>
          <p:nvPr/>
        </p:nvSpPr>
        <p:spPr>
          <a:xfrm>
            <a:off x="1248326" y="5807499"/>
            <a:ext cx="6883879" cy="461665"/>
          </a:xfrm>
          <a:prstGeom prst="rect">
            <a:avLst/>
          </a:prstGeom>
        </p:spPr>
        <p:txBody>
          <a:bodyPr wrap="square">
            <a:spAutoFit/>
          </a:bodyPr>
          <a:lstStyle/>
          <a:p>
            <a:r>
              <a:rPr lang="nl-NL" sz="2400" dirty="0" smtClean="0">
                <a:latin typeface="Comic Sans MS" panose="030F0702030302020204" pitchFamily="66" charset="0"/>
              </a:rPr>
              <a:t>Beide proeven zijn gemakkelijk uit te voeren.</a:t>
            </a:r>
            <a:endParaRPr lang="nl-NL" sz="2400" dirty="0">
              <a:latin typeface="Comic Sans MS" panose="030F0702030302020204" pitchFamily="66" charset="0"/>
            </a:endParaRPr>
          </a:p>
        </p:txBody>
      </p:sp>
    </p:spTree>
    <p:extLst>
      <p:ext uri="{BB962C8B-B14F-4D97-AF65-F5344CB8AC3E}">
        <p14:creationId xmlns:p14="http://schemas.microsoft.com/office/powerpoint/2010/main" val="365108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723235" y="276578"/>
            <a:ext cx="7808290" cy="646331"/>
          </a:xfrm>
          <a:prstGeom prst="rect">
            <a:avLst/>
          </a:prstGeom>
          <a:noFill/>
        </p:spPr>
        <p:txBody>
          <a:bodyPr wrap="square" rtlCol="0">
            <a:spAutoFit/>
          </a:bodyPr>
          <a:lstStyle/>
          <a:p>
            <a:r>
              <a:rPr lang="nl-NL" sz="3600" dirty="0" err="1" smtClean="0">
                <a:solidFill>
                  <a:srgbClr val="FF0000"/>
                </a:solidFill>
                <a:latin typeface="Comic Sans MS"/>
                <a:cs typeface="Comic Sans MS"/>
              </a:rPr>
              <a:t>Animated</a:t>
            </a:r>
            <a:r>
              <a:rPr lang="nl-NL" sz="3600" dirty="0" smtClean="0">
                <a:solidFill>
                  <a:srgbClr val="FF0000"/>
                </a:solidFill>
                <a:latin typeface="Comic Sans MS"/>
                <a:cs typeface="Comic Sans MS"/>
              </a:rPr>
              <a:t> </a:t>
            </a:r>
            <a:r>
              <a:rPr lang="nl-NL" sz="3600" dirty="0" err="1" smtClean="0">
                <a:solidFill>
                  <a:srgbClr val="FF0000"/>
                </a:solidFill>
                <a:latin typeface="Comic Sans MS"/>
                <a:cs typeface="Comic Sans MS"/>
              </a:rPr>
              <a:t>gifs</a:t>
            </a:r>
            <a:r>
              <a:rPr lang="nl-NL" sz="3600" dirty="0" smtClean="0">
                <a:solidFill>
                  <a:srgbClr val="FF0000"/>
                </a:solidFill>
                <a:latin typeface="Comic Sans MS"/>
                <a:cs typeface="Comic Sans MS"/>
              </a:rPr>
              <a:t>, als een kort filmpje</a:t>
            </a:r>
            <a:endParaRPr lang="nl-NL" sz="3600" dirty="0">
              <a:solidFill>
                <a:srgbClr val="FF0000"/>
              </a:solidFill>
              <a:latin typeface="Comic Sans MS"/>
              <a:cs typeface="Comic Sans MS"/>
            </a:endParaRPr>
          </a:p>
        </p:txBody>
      </p:sp>
      <p:sp>
        <p:nvSpPr>
          <p:cNvPr id="4" name="Rechthoek 3"/>
          <p:cNvSpPr/>
          <p:nvPr/>
        </p:nvSpPr>
        <p:spPr>
          <a:xfrm>
            <a:off x="503953" y="1090765"/>
            <a:ext cx="8372627" cy="707886"/>
          </a:xfrm>
          <a:prstGeom prst="rect">
            <a:avLst/>
          </a:prstGeom>
        </p:spPr>
        <p:txBody>
          <a:bodyPr wrap="square">
            <a:spAutoFit/>
          </a:bodyPr>
          <a:lstStyle/>
          <a:p>
            <a:r>
              <a:rPr lang="nl-NL" sz="2000" dirty="0" smtClean="0">
                <a:latin typeface="Comic Sans MS" panose="030F0702030302020204" pitchFamily="66" charset="0"/>
              </a:rPr>
              <a:t>Een serie als ondersteuning voor lastige onderwerpen staat op:</a:t>
            </a:r>
          </a:p>
          <a:p>
            <a:r>
              <a:rPr lang="nl-NL" sz="2000" dirty="0">
                <a:latin typeface="Comic Sans MS" panose="030F0702030302020204" pitchFamily="66" charset="0"/>
              </a:rPr>
              <a:t>http://bestanimations.com/Science/Physics/Physics.html</a:t>
            </a:r>
          </a:p>
        </p:txBody>
      </p:sp>
      <p:sp>
        <p:nvSpPr>
          <p:cNvPr id="10" name="Rechthoek 9"/>
          <p:cNvSpPr/>
          <p:nvPr/>
        </p:nvSpPr>
        <p:spPr>
          <a:xfrm>
            <a:off x="897147" y="5403231"/>
            <a:ext cx="7781027" cy="461665"/>
          </a:xfrm>
          <a:prstGeom prst="rect">
            <a:avLst/>
          </a:prstGeom>
        </p:spPr>
        <p:txBody>
          <a:bodyPr wrap="square">
            <a:spAutoFit/>
          </a:bodyPr>
          <a:lstStyle/>
          <a:p>
            <a:r>
              <a:rPr lang="nl-NL" sz="2400" dirty="0" smtClean="0">
                <a:latin typeface="Comic Sans MS" panose="030F0702030302020204" pitchFamily="66" charset="0"/>
              </a:rPr>
              <a:t>Beide proeven zijn niet zo gemakkelijk uit te voeren.</a:t>
            </a:r>
            <a:endParaRPr lang="nl-NL" sz="2400" dirty="0">
              <a:latin typeface="Comic Sans MS" panose="030F0702030302020204" pitchFamily="66" charset="0"/>
            </a:endParaRP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1282" y="2501920"/>
            <a:ext cx="4777678" cy="2428875"/>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953" y="2501921"/>
            <a:ext cx="3238500" cy="2428875"/>
          </a:xfrm>
          <a:prstGeom prst="rect">
            <a:avLst/>
          </a:prstGeom>
        </p:spPr>
      </p:pic>
    </p:spTree>
    <p:extLst>
      <p:ext uri="{BB962C8B-B14F-4D97-AF65-F5344CB8AC3E}">
        <p14:creationId xmlns:p14="http://schemas.microsoft.com/office/powerpoint/2010/main" val="1572388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723235" y="276578"/>
            <a:ext cx="7808290" cy="646331"/>
          </a:xfrm>
          <a:prstGeom prst="rect">
            <a:avLst/>
          </a:prstGeom>
          <a:noFill/>
        </p:spPr>
        <p:txBody>
          <a:bodyPr wrap="square" rtlCol="0">
            <a:spAutoFit/>
          </a:bodyPr>
          <a:lstStyle/>
          <a:p>
            <a:r>
              <a:rPr lang="nl-NL" sz="3600" dirty="0" smtClean="0">
                <a:solidFill>
                  <a:srgbClr val="FF0000"/>
                </a:solidFill>
                <a:latin typeface="Comic Sans MS"/>
                <a:cs typeface="Comic Sans MS"/>
              </a:rPr>
              <a:t>Korte films kunnen zeer nuttig zijn</a:t>
            </a:r>
            <a:endParaRPr lang="nl-NL" sz="3600" dirty="0">
              <a:solidFill>
                <a:srgbClr val="FF0000"/>
              </a:solidFill>
              <a:latin typeface="Comic Sans MS"/>
              <a:cs typeface="Comic Sans MS"/>
            </a:endParaRPr>
          </a:p>
        </p:txBody>
      </p:sp>
      <p:pic>
        <p:nvPicPr>
          <p:cNvPr id="5" name="Afbeelding 4">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402" y="1803051"/>
            <a:ext cx="4086126" cy="1690647"/>
          </a:xfrm>
          <a:prstGeom prst="rect">
            <a:avLst/>
          </a:prstGeom>
        </p:spPr>
      </p:pic>
      <p:pic>
        <p:nvPicPr>
          <p:cNvPr id="6" name="Afbeelding 5">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0279" y="1388983"/>
            <a:ext cx="3902939" cy="2570542"/>
          </a:xfrm>
          <a:prstGeom prst="rect">
            <a:avLst/>
          </a:prstGeom>
        </p:spPr>
      </p:pic>
      <p:sp>
        <p:nvSpPr>
          <p:cNvPr id="7" name="Tekstvak 6"/>
          <p:cNvSpPr txBox="1"/>
          <p:nvPr/>
        </p:nvSpPr>
        <p:spPr>
          <a:xfrm>
            <a:off x="603849" y="4304581"/>
            <a:ext cx="8039369" cy="1569660"/>
          </a:xfrm>
          <a:prstGeom prst="rect">
            <a:avLst/>
          </a:prstGeom>
          <a:noFill/>
        </p:spPr>
        <p:txBody>
          <a:bodyPr wrap="square" rtlCol="0">
            <a:spAutoFit/>
          </a:bodyPr>
          <a:lstStyle/>
          <a:p>
            <a:r>
              <a:rPr lang="nl-NL" sz="2400" dirty="0" smtClean="0">
                <a:latin typeface="Comic Sans MS" panose="030F0702030302020204" pitchFamily="66" charset="0"/>
              </a:rPr>
              <a:t>De introductie van de centripetale versnelling is eenvoudig aan de hand van een korte film.</a:t>
            </a:r>
          </a:p>
          <a:p>
            <a:r>
              <a:rPr lang="nl-NL" sz="2400" dirty="0" smtClean="0">
                <a:latin typeface="Comic Sans MS" panose="030F0702030302020204" pitchFamily="66" charset="0"/>
              </a:rPr>
              <a:t>De afleiding van de formule voor de centripetale versnelling kan gemakkelijk met een animatie.</a:t>
            </a:r>
            <a:endParaRPr lang="nl-NL" sz="2400" dirty="0">
              <a:latin typeface="Comic Sans MS" panose="030F0702030302020204" pitchFamily="66" charset="0"/>
            </a:endParaRPr>
          </a:p>
        </p:txBody>
      </p:sp>
    </p:spTree>
    <p:extLst>
      <p:ext uri="{BB962C8B-B14F-4D97-AF65-F5344CB8AC3E}">
        <p14:creationId xmlns:p14="http://schemas.microsoft.com/office/powerpoint/2010/main" val="3090246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2601" y="1218213"/>
            <a:ext cx="3278757" cy="2123740"/>
          </a:xfrm>
          <a:prstGeom prst="rect">
            <a:avLst/>
          </a:prstGeom>
        </p:spPr>
      </p:pic>
      <p:sp>
        <p:nvSpPr>
          <p:cNvPr id="5" name="Tekstvak 4"/>
          <p:cNvSpPr txBox="1"/>
          <p:nvPr/>
        </p:nvSpPr>
        <p:spPr>
          <a:xfrm>
            <a:off x="500332" y="276578"/>
            <a:ext cx="8031193" cy="646331"/>
          </a:xfrm>
          <a:prstGeom prst="rect">
            <a:avLst/>
          </a:prstGeom>
          <a:noFill/>
        </p:spPr>
        <p:txBody>
          <a:bodyPr wrap="square" rtlCol="0">
            <a:spAutoFit/>
          </a:bodyPr>
          <a:lstStyle/>
          <a:p>
            <a:r>
              <a:rPr lang="nl-NL" sz="3600" dirty="0" smtClean="0">
                <a:solidFill>
                  <a:srgbClr val="FF0000"/>
                </a:solidFill>
                <a:latin typeface="Comic Sans MS"/>
                <a:cs typeface="Comic Sans MS"/>
              </a:rPr>
              <a:t>Korte films kunnen zeer nuttig zijn</a:t>
            </a:r>
            <a:endParaRPr lang="nl-NL" sz="3600" dirty="0">
              <a:solidFill>
                <a:srgbClr val="FF0000"/>
              </a:solidFill>
              <a:latin typeface="Comic Sans MS"/>
              <a:cs typeface="Comic Sans MS"/>
            </a:endParaRPr>
          </a:p>
        </p:txBody>
      </p:sp>
      <p:pic>
        <p:nvPicPr>
          <p:cNvPr id="2" name="Afbeelding 1">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2601" y="3721907"/>
            <a:ext cx="3303198" cy="2599907"/>
          </a:xfrm>
          <a:prstGeom prst="rect">
            <a:avLst/>
          </a:prstGeom>
        </p:spPr>
      </p:pic>
      <p:sp>
        <p:nvSpPr>
          <p:cNvPr id="3" name="Tekstvak 2"/>
          <p:cNvSpPr txBox="1"/>
          <p:nvPr/>
        </p:nvSpPr>
        <p:spPr>
          <a:xfrm>
            <a:off x="500332" y="1218213"/>
            <a:ext cx="3847381" cy="5262979"/>
          </a:xfrm>
          <a:prstGeom prst="rect">
            <a:avLst/>
          </a:prstGeom>
          <a:noFill/>
        </p:spPr>
        <p:txBody>
          <a:bodyPr wrap="square" rtlCol="0">
            <a:spAutoFit/>
          </a:bodyPr>
          <a:lstStyle/>
          <a:p>
            <a:r>
              <a:rPr lang="nl-NL" sz="2400" dirty="0" smtClean="0">
                <a:latin typeface="Comic Sans MS" panose="030F0702030302020204" pitchFamily="66" charset="0"/>
              </a:rPr>
              <a:t>Soms kunnen korte films de uitleg goed ondersteunen.</a:t>
            </a:r>
          </a:p>
          <a:p>
            <a:r>
              <a:rPr lang="nl-NL" sz="2400" dirty="0" smtClean="0">
                <a:latin typeface="Comic Sans MS" panose="030F0702030302020204" pitchFamily="66" charset="0"/>
              </a:rPr>
              <a:t>Bij gravitatie, cirkelbeweging en/of sterrenkunde zijn deze twee films een mooie ondersteuning.</a:t>
            </a:r>
          </a:p>
          <a:p>
            <a:r>
              <a:rPr lang="nl-NL" sz="2400" dirty="0" smtClean="0">
                <a:latin typeface="Comic Sans MS" panose="030F0702030302020204" pitchFamily="66" charset="0"/>
              </a:rPr>
              <a:t>De pancake en botsende stelsels geven goed weer hoe bepalend de gravitatiekracht in de ruimte is.</a:t>
            </a:r>
          </a:p>
          <a:p>
            <a:endParaRPr lang="nl-NL" sz="2400" dirty="0">
              <a:latin typeface="Comic Sans MS" panose="030F0702030302020204" pitchFamily="66" charset="0"/>
            </a:endParaRPr>
          </a:p>
        </p:txBody>
      </p:sp>
    </p:spTree>
    <p:extLst>
      <p:ext uri="{BB962C8B-B14F-4D97-AF65-F5344CB8AC3E}">
        <p14:creationId xmlns:p14="http://schemas.microsoft.com/office/powerpoint/2010/main" val="3568782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29128"/>
            <a:ext cx="9144000" cy="3481493"/>
          </a:xfrm>
          <a:prstGeom prst="rect">
            <a:avLst/>
          </a:prstGeom>
        </p:spPr>
      </p:pic>
      <p:sp>
        <p:nvSpPr>
          <p:cNvPr id="5" name="Tekstvak 4"/>
          <p:cNvSpPr txBox="1"/>
          <p:nvPr/>
        </p:nvSpPr>
        <p:spPr>
          <a:xfrm>
            <a:off x="146649" y="216193"/>
            <a:ext cx="8997351" cy="646331"/>
          </a:xfrm>
          <a:prstGeom prst="rect">
            <a:avLst/>
          </a:prstGeom>
          <a:noFill/>
        </p:spPr>
        <p:txBody>
          <a:bodyPr wrap="square" rtlCol="0">
            <a:spAutoFit/>
          </a:bodyPr>
          <a:lstStyle/>
          <a:p>
            <a:r>
              <a:rPr lang="nl-NL" sz="3600" dirty="0" smtClean="0">
                <a:solidFill>
                  <a:srgbClr val="FF0000"/>
                </a:solidFill>
                <a:latin typeface="Comic Sans MS"/>
                <a:cs typeface="Comic Sans MS"/>
              </a:rPr>
              <a:t>Laat ze eens lachen met de </a:t>
            </a:r>
            <a:r>
              <a:rPr lang="nl-NL" sz="3600" dirty="0" err="1" smtClean="0">
                <a:solidFill>
                  <a:srgbClr val="FF0000"/>
                </a:solidFill>
                <a:latin typeface="Comic Sans MS"/>
                <a:cs typeface="Comic Sans MS"/>
              </a:rPr>
              <a:t>Mythbusters</a:t>
            </a:r>
            <a:endParaRPr lang="nl-NL" sz="3600" dirty="0">
              <a:solidFill>
                <a:srgbClr val="FF0000"/>
              </a:solidFill>
              <a:latin typeface="Comic Sans MS"/>
              <a:cs typeface="Comic Sans MS"/>
            </a:endParaRPr>
          </a:p>
        </p:txBody>
      </p:sp>
      <p:sp>
        <p:nvSpPr>
          <p:cNvPr id="2" name="Tekstvak 1"/>
          <p:cNvSpPr txBox="1"/>
          <p:nvPr/>
        </p:nvSpPr>
        <p:spPr>
          <a:xfrm>
            <a:off x="603849" y="4649638"/>
            <a:ext cx="8022566" cy="1938992"/>
          </a:xfrm>
          <a:prstGeom prst="rect">
            <a:avLst/>
          </a:prstGeom>
          <a:noFill/>
        </p:spPr>
        <p:txBody>
          <a:bodyPr wrap="square" rtlCol="0">
            <a:spAutoFit/>
          </a:bodyPr>
          <a:lstStyle/>
          <a:p>
            <a:r>
              <a:rPr lang="nl-NL" sz="2400" dirty="0" smtClean="0">
                <a:latin typeface="Comic Sans MS" panose="030F0702030302020204" pitchFamily="66" charset="0"/>
              </a:rPr>
              <a:t>Het traagheidsprincipe illustreren we graag aan de hand van een tafelkleed dat we snelwegtrekken.</a:t>
            </a:r>
          </a:p>
          <a:p>
            <a:r>
              <a:rPr lang="nl-NL" sz="2400" dirty="0" smtClean="0">
                <a:latin typeface="Comic Sans MS" panose="030F0702030302020204" pitchFamily="66" charset="0"/>
              </a:rPr>
              <a:t>Maar lukt dat ook met een lange tafel? </a:t>
            </a:r>
          </a:p>
          <a:p>
            <a:r>
              <a:rPr lang="nl-NL" sz="2400" dirty="0" smtClean="0">
                <a:latin typeface="Comic Sans MS" panose="030F0702030302020204" pitchFamily="66" charset="0"/>
              </a:rPr>
              <a:t>Er is een film met een gedekte tafel en een motor, waarbij dat lukt! De </a:t>
            </a:r>
            <a:r>
              <a:rPr lang="nl-NL" sz="2400" dirty="0" err="1" smtClean="0">
                <a:latin typeface="Comic Sans MS" panose="030F0702030302020204" pitchFamily="66" charset="0"/>
              </a:rPr>
              <a:t>Mythbusters</a:t>
            </a:r>
            <a:r>
              <a:rPr lang="nl-NL" sz="2400" dirty="0" smtClean="0">
                <a:latin typeface="Comic Sans MS" panose="030F0702030302020204" pitchFamily="66" charset="0"/>
              </a:rPr>
              <a:t> onderzoeken dat….</a:t>
            </a:r>
            <a:endParaRPr lang="nl-NL" sz="2400" dirty="0">
              <a:latin typeface="Comic Sans MS" panose="030F0702030302020204" pitchFamily="66" charset="0"/>
            </a:endParaRPr>
          </a:p>
        </p:txBody>
      </p:sp>
    </p:spTree>
    <p:extLst>
      <p:ext uri="{BB962C8B-B14F-4D97-AF65-F5344CB8AC3E}">
        <p14:creationId xmlns:p14="http://schemas.microsoft.com/office/powerpoint/2010/main" val="1621483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723235" y="276578"/>
            <a:ext cx="7808290" cy="646331"/>
          </a:xfrm>
          <a:prstGeom prst="rect">
            <a:avLst/>
          </a:prstGeom>
          <a:noFill/>
        </p:spPr>
        <p:txBody>
          <a:bodyPr wrap="square" rtlCol="0">
            <a:spAutoFit/>
          </a:bodyPr>
          <a:lstStyle/>
          <a:p>
            <a:r>
              <a:rPr lang="nl-NL" sz="3600" dirty="0" smtClean="0">
                <a:solidFill>
                  <a:srgbClr val="FF0000"/>
                </a:solidFill>
                <a:latin typeface="Comic Sans MS"/>
                <a:cs typeface="Comic Sans MS"/>
              </a:rPr>
              <a:t>Laat Hewitt het eens uitleggen!</a:t>
            </a:r>
            <a:endParaRPr lang="nl-NL" sz="3600" dirty="0">
              <a:solidFill>
                <a:srgbClr val="FF0000"/>
              </a:solidFill>
              <a:latin typeface="Comic Sans MS"/>
              <a:cs typeface="Comic Sans MS"/>
            </a:endParaRPr>
          </a:p>
        </p:txBody>
      </p:sp>
      <p:sp>
        <p:nvSpPr>
          <p:cNvPr id="4" name="Tekstvak 3"/>
          <p:cNvSpPr txBox="1"/>
          <p:nvPr/>
        </p:nvSpPr>
        <p:spPr>
          <a:xfrm>
            <a:off x="603849" y="5391382"/>
            <a:ext cx="7927676" cy="830997"/>
          </a:xfrm>
          <a:prstGeom prst="rect">
            <a:avLst/>
          </a:prstGeom>
          <a:noFill/>
        </p:spPr>
        <p:txBody>
          <a:bodyPr wrap="square" rtlCol="0">
            <a:spAutoFit/>
          </a:bodyPr>
          <a:lstStyle/>
          <a:p>
            <a:r>
              <a:rPr lang="nl-NL" sz="2400" dirty="0" smtClean="0">
                <a:latin typeface="Comic Sans MS" panose="030F0702030302020204" pitchFamily="66" charset="0"/>
              </a:rPr>
              <a:t>Hewitt is een bekend cartoonist en heeft nu een serie van 147 lessen op </a:t>
            </a:r>
            <a:r>
              <a:rPr lang="nl-NL" sz="2400" dirty="0" err="1" smtClean="0">
                <a:latin typeface="Comic Sans MS" panose="030F0702030302020204" pitchFamily="66" charset="0"/>
              </a:rPr>
              <a:t>Youtube</a:t>
            </a:r>
            <a:r>
              <a:rPr lang="nl-NL" sz="2400" dirty="0" smtClean="0">
                <a:latin typeface="Comic Sans MS" panose="030F0702030302020204" pitchFamily="66" charset="0"/>
              </a:rPr>
              <a:t> gezet.</a:t>
            </a:r>
            <a:endParaRPr lang="nl-NL" sz="2400" dirty="0">
              <a:latin typeface="Comic Sans MS" panose="030F0702030302020204" pitchFamily="66" charset="0"/>
            </a:endParaRPr>
          </a:p>
        </p:txBody>
      </p:sp>
      <p:pic>
        <p:nvPicPr>
          <p:cNvPr id="5" name="Afbeelding 4">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235" y="1044424"/>
            <a:ext cx="7439008" cy="4189507"/>
          </a:xfrm>
          <a:prstGeom prst="rect">
            <a:avLst/>
          </a:prstGeom>
        </p:spPr>
      </p:pic>
    </p:spTree>
    <p:extLst>
      <p:ext uri="{BB962C8B-B14F-4D97-AF65-F5344CB8AC3E}">
        <p14:creationId xmlns:p14="http://schemas.microsoft.com/office/powerpoint/2010/main" val="28861086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085544" y="276578"/>
            <a:ext cx="6548833" cy="646331"/>
          </a:xfrm>
          <a:prstGeom prst="rect">
            <a:avLst/>
          </a:prstGeom>
          <a:noFill/>
        </p:spPr>
        <p:txBody>
          <a:bodyPr wrap="square" rtlCol="0">
            <a:spAutoFit/>
          </a:bodyPr>
          <a:lstStyle/>
          <a:p>
            <a:r>
              <a:rPr lang="nl-NL" sz="3600" dirty="0" err="1" smtClean="0">
                <a:solidFill>
                  <a:srgbClr val="FF0000"/>
                </a:solidFill>
                <a:latin typeface="Comic Sans MS"/>
                <a:cs typeface="Comic Sans MS"/>
              </a:rPr>
              <a:t>What</a:t>
            </a:r>
            <a:r>
              <a:rPr lang="nl-NL" sz="3600" dirty="0" smtClean="0">
                <a:solidFill>
                  <a:srgbClr val="FF0000"/>
                </a:solidFill>
                <a:latin typeface="Comic Sans MS"/>
                <a:cs typeface="Comic Sans MS"/>
              </a:rPr>
              <a:t> </a:t>
            </a:r>
            <a:r>
              <a:rPr lang="nl-NL" sz="3600" dirty="0" err="1" smtClean="0">
                <a:solidFill>
                  <a:srgbClr val="FF0000"/>
                </a:solidFill>
                <a:latin typeface="Comic Sans MS"/>
                <a:cs typeface="Comic Sans MS"/>
              </a:rPr>
              <a:t>the</a:t>
            </a:r>
            <a:r>
              <a:rPr lang="nl-NL" sz="3600" dirty="0" smtClean="0">
                <a:solidFill>
                  <a:srgbClr val="FF0000"/>
                </a:solidFill>
                <a:latin typeface="Comic Sans MS"/>
                <a:cs typeface="Comic Sans MS"/>
              </a:rPr>
              <a:t> </a:t>
            </a:r>
            <a:r>
              <a:rPr lang="nl-NL" sz="3600" dirty="0" err="1" smtClean="0">
                <a:solidFill>
                  <a:srgbClr val="FF0000"/>
                </a:solidFill>
                <a:latin typeface="Comic Sans MS"/>
                <a:cs typeface="Comic Sans MS"/>
              </a:rPr>
              <a:t>bleep</a:t>
            </a:r>
            <a:r>
              <a:rPr lang="nl-NL" sz="3600" dirty="0" smtClean="0">
                <a:solidFill>
                  <a:srgbClr val="FF0000"/>
                </a:solidFill>
                <a:latin typeface="Comic Sans MS"/>
                <a:cs typeface="Comic Sans MS"/>
              </a:rPr>
              <a:t> do we </a:t>
            </a:r>
            <a:r>
              <a:rPr lang="nl-NL" sz="3600" dirty="0" err="1" smtClean="0">
                <a:solidFill>
                  <a:srgbClr val="FF0000"/>
                </a:solidFill>
                <a:latin typeface="Comic Sans MS"/>
                <a:cs typeface="Comic Sans MS"/>
              </a:rPr>
              <a:t>know</a:t>
            </a:r>
            <a:r>
              <a:rPr lang="nl-NL" sz="3600" dirty="0" smtClean="0">
                <a:solidFill>
                  <a:srgbClr val="FF0000"/>
                </a:solidFill>
                <a:latin typeface="Comic Sans MS"/>
                <a:cs typeface="Comic Sans MS"/>
              </a:rPr>
              <a:t>?</a:t>
            </a:r>
            <a:endParaRPr lang="nl-NL" sz="3600" dirty="0">
              <a:solidFill>
                <a:srgbClr val="FF0000"/>
              </a:solidFill>
              <a:latin typeface="Comic Sans MS"/>
              <a:cs typeface="Comic Sans MS"/>
            </a:endParaRPr>
          </a:p>
        </p:txBody>
      </p:sp>
      <p:pic>
        <p:nvPicPr>
          <p:cNvPr id="3" name="Afbeelding 2">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42276"/>
            <a:ext cx="9175568" cy="4515724"/>
          </a:xfrm>
          <a:prstGeom prst="rect">
            <a:avLst/>
          </a:prstGeom>
        </p:spPr>
      </p:pic>
      <p:sp>
        <p:nvSpPr>
          <p:cNvPr id="4" name="Tekstvak 3"/>
          <p:cNvSpPr txBox="1"/>
          <p:nvPr/>
        </p:nvSpPr>
        <p:spPr>
          <a:xfrm>
            <a:off x="724619" y="922909"/>
            <a:ext cx="7970807" cy="1200329"/>
          </a:xfrm>
          <a:prstGeom prst="rect">
            <a:avLst/>
          </a:prstGeom>
          <a:noFill/>
        </p:spPr>
        <p:txBody>
          <a:bodyPr wrap="square" rtlCol="0">
            <a:spAutoFit/>
          </a:bodyPr>
          <a:lstStyle/>
          <a:p>
            <a:r>
              <a:rPr lang="nl-NL" sz="2400" dirty="0" smtClean="0">
                <a:latin typeface="Comic Sans MS" panose="030F0702030302020204" pitchFamily="66" charset="0"/>
              </a:rPr>
              <a:t>In de film ‘</a:t>
            </a:r>
            <a:r>
              <a:rPr lang="nl-NL" sz="2400" dirty="0" err="1" smtClean="0">
                <a:latin typeface="Comic Sans MS" panose="030F0702030302020204" pitchFamily="66" charset="0"/>
              </a:rPr>
              <a:t>What</a:t>
            </a:r>
            <a:r>
              <a:rPr lang="nl-NL" sz="2400" dirty="0" smtClean="0">
                <a:latin typeface="Comic Sans MS" panose="030F0702030302020204" pitchFamily="66" charset="0"/>
              </a:rPr>
              <a:t> </a:t>
            </a:r>
            <a:r>
              <a:rPr lang="nl-NL" sz="2400" dirty="0" err="1" smtClean="0">
                <a:latin typeface="Comic Sans MS" panose="030F0702030302020204" pitchFamily="66" charset="0"/>
              </a:rPr>
              <a:t>the</a:t>
            </a:r>
            <a:r>
              <a:rPr lang="nl-NL" sz="2400" dirty="0" smtClean="0">
                <a:latin typeface="Comic Sans MS" panose="030F0702030302020204" pitchFamily="66" charset="0"/>
              </a:rPr>
              <a:t> </a:t>
            </a:r>
            <a:r>
              <a:rPr lang="nl-NL" sz="2400" dirty="0" err="1" smtClean="0">
                <a:latin typeface="Comic Sans MS" panose="030F0702030302020204" pitchFamily="66" charset="0"/>
              </a:rPr>
              <a:t>bleep</a:t>
            </a:r>
            <a:r>
              <a:rPr lang="nl-NL" sz="2400" dirty="0" smtClean="0">
                <a:latin typeface="Comic Sans MS" panose="030F0702030302020204" pitchFamily="66" charset="0"/>
              </a:rPr>
              <a:t>, </a:t>
            </a:r>
            <a:r>
              <a:rPr lang="nl-NL" sz="2400" dirty="0" err="1" smtClean="0">
                <a:latin typeface="Comic Sans MS" panose="030F0702030302020204" pitchFamily="66" charset="0"/>
              </a:rPr>
              <a:t>the</a:t>
            </a:r>
            <a:r>
              <a:rPr lang="nl-NL" sz="2400" dirty="0" smtClean="0">
                <a:latin typeface="Comic Sans MS" panose="030F0702030302020204" pitchFamily="66" charset="0"/>
              </a:rPr>
              <a:t> </a:t>
            </a:r>
            <a:r>
              <a:rPr lang="nl-NL" sz="2400" dirty="0" err="1" smtClean="0">
                <a:latin typeface="Comic Sans MS" panose="030F0702030302020204" pitchFamily="66" charset="0"/>
              </a:rPr>
              <a:t>rabbit</a:t>
            </a:r>
            <a:r>
              <a:rPr lang="nl-NL" sz="2400" dirty="0" smtClean="0">
                <a:latin typeface="Comic Sans MS" panose="030F0702030302020204" pitchFamily="66" charset="0"/>
              </a:rPr>
              <a:t> hole’ worden diverse onderwerpen uit de quantummechanica op een bijzondere manier uitgebeeld.</a:t>
            </a:r>
            <a:endParaRPr lang="nl-NL" sz="2400" dirty="0">
              <a:latin typeface="Comic Sans MS" panose="030F0702030302020204" pitchFamily="66" charset="0"/>
            </a:endParaRPr>
          </a:p>
        </p:txBody>
      </p:sp>
    </p:spTree>
    <p:extLst>
      <p:ext uri="{BB962C8B-B14F-4D97-AF65-F5344CB8AC3E}">
        <p14:creationId xmlns:p14="http://schemas.microsoft.com/office/powerpoint/2010/main" val="1117869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723235" y="276578"/>
            <a:ext cx="7808290" cy="646331"/>
          </a:xfrm>
          <a:prstGeom prst="rect">
            <a:avLst/>
          </a:prstGeom>
          <a:noFill/>
        </p:spPr>
        <p:txBody>
          <a:bodyPr wrap="square" rtlCol="0">
            <a:spAutoFit/>
          </a:bodyPr>
          <a:lstStyle/>
          <a:p>
            <a:r>
              <a:rPr lang="nl-NL" sz="3600" dirty="0">
                <a:solidFill>
                  <a:srgbClr val="FF0000"/>
                </a:solidFill>
                <a:latin typeface="Comic Sans MS"/>
                <a:cs typeface="Comic Sans MS"/>
              </a:rPr>
              <a:t>D</a:t>
            </a:r>
            <a:r>
              <a:rPr lang="nl-NL" sz="3600" dirty="0" smtClean="0">
                <a:solidFill>
                  <a:srgbClr val="FF0000"/>
                </a:solidFill>
                <a:latin typeface="Comic Sans MS"/>
                <a:cs typeface="Comic Sans MS"/>
              </a:rPr>
              <a:t>e proef van Young is populair</a:t>
            </a:r>
            <a:endParaRPr lang="nl-NL" sz="3600" dirty="0">
              <a:solidFill>
                <a:srgbClr val="FF0000"/>
              </a:solidFill>
              <a:latin typeface="Comic Sans MS"/>
              <a:cs typeface="Comic Sans MS"/>
            </a:endParaRPr>
          </a:p>
        </p:txBody>
      </p:sp>
      <p:pic>
        <p:nvPicPr>
          <p:cNvPr id="3" name="Afbeelding 2">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934" y="1130060"/>
            <a:ext cx="3453355" cy="2958861"/>
          </a:xfrm>
          <a:prstGeom prst="rect">
            <a:avLst/>
          </a:prstGeom>
        </p:spPr>
      </p:pic>
      <p:pic>
        <p:nvPicPr>
          <p:cNvPr id="4" name="Afbeelding 3">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9701" y="1130060"/>
            <a:ext cx="4128088" cy="2958861"/>
          </a:xfrm>
          <a:prstGeom prst="rect">
            <a:avLst/>
          </a:prstGeom>
        </p:spPr>
      </p:pic>
      <p:sp>
        <p:nvSpPr>
          <p:cNvPr id="5" name="Tekstvak 4"/>
          <p:cNvSpPr txBox="1"/>
          <p:nvPr/>
        </p:nvSpPr>
        <p:spPr>
          <a:xfrm>
            <a:off x="569934" y="4399471"/>
            <a:ext cx="8039819" cy="1938992"/>
          </a:xfrm>
          <a:prstGeom prst="rect">
            <a:avLst/>
          </a:prstGeom>
          <a:noFill/>
        </p:spPr>
        <p:txBody>
          <a:bodyPr wrap="square" rtlCol="0">
            <a:spAutoFit/>
          </a:bodyPr>
          <a:lstStyle/>
          <a:p>
            <a:r>
              <a:rPr lang="nl-NL" sz="2400" dirty="0" smtClean="0">
                <a:latin typeface="Comic Sans MS" panose="030F0702030302020204" pitchFamily="66" charset="0"/>
              </a:rPr>
              <a:t>Twee mooie animaties als voorbeeld, die op de </a:t>
            </a:r>
            <a:r>
              <a:rPr lang="nl-NL" sz="2400" dirty="0" err="1" smtClean="0">
                <a:latin typeface="Comic Sans MS" panose="030F0702030302020204" pitchFamily="66" charset="0"/>
              </a:rPr>
              <a:t>PhET</a:t>
            </a:r>
            <a:r>
              <a:rPr lang="nl-NL" sz="2400" dirty="0" smtClean="0">
                <a:latin typeface="Comic Sans MS" panose="030F0702030302020204" pitchFamily="66" charset="0"/>
              </a:rPr>
              <a:t>-site is trouwens ook prachtig. Het linker programma heeft echter veel meer mogelijkheden met allerlei deeltjes, zoals neutronen, protonen en enkele atoomsoorten. (He, Na en Cs) De energie is instelbaar.</a:t>
            </a:r>
            <a:endParaRPr lang="nl-NL" sz="2400" dirty="0">
              <a:latin typeface="Comic Sans MS" panose="030F0702030302020204" pitchFamily="66" charset="0"/>
            </a:endParaRPr>
          </a:p>
        </p:txBody>
      </p:sp>
    </p:spTree>
    <p:extLst>
      <p:ext uri="{BB962C8B-B14F-4D97-AF65-F5344CB8AC3E}">
        <p14:creationId xmlns:p14="http://schemas.microsoft.com/office/powerpoint/2010/main" val="588399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hlinkClick r:id="rId2" action="ppaction://hlinkfile"/>
          </p:cNvPr>
          <p:cNvPicPr>
            <a:picLocks noChangeAspect="1"/>
          </p:cNvPicPr>
          <p:nvPr/>
        </p:nvPicPr>
        <p:blipFill>
          <a:blip r:embed="rId3"/>
          <a:stretch>
            <a:fillRect/>
          </a:stretch>
        </p:blipFill>
        <p:spPr>
          <a:xfrm>
            <a:off x="689366" y="1150084"/>
            <a:ext cx="1341703" cy="1285632"/>
          </a:xfrm>
          <a:prstGeom prst="rect">
            <a:avLst/>
          </a:prstGeom>
        </p:spPr>
      </p:pic>
      <p:pic>
        <p:nvPicPr>
          <p:cNvPr id="3" name="Afbeelding 2" descr="Fendt-hellend.jpg">
            <a:hlinkClick r:id="rId2"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433" y="2770202"/>
            <a:ext cx="1359636" cy="1466042"/>
          </a:xfrm>
          <a:prstGeom prst="rect">
            <a:avLst/>
          </a:prstGeom>
        </p:spPr>
      </p:pic>
      <p:sp>
        <p:nvSpPr>
          <p:cNvPr id="5" name="Tekstvak 4"/>
          <p:cNvSpPr txBox="1"/>
          <p:nvPr/>
        </p:nvSpPr>
        <p:spPr>
          <a:xfrm>
            <a:off x="2470068" y="210016"/>
            <a:ext cx="4020110" cy="646331"/>
          </a:xfrm>
          <a:prstGeom prst="rect">
            <a:avLst/>
          </a:prstGeom>
          <a:noFill/>
        </p:spPr>
        <p:txBody>
          <a:bodyPr wrap="square" rtlCol="0">
            <a:spAutoFit/>
          </a:bodyPr>
          <a:lstStyle/>
          <a:p>
            <a:r>
              <a:rPr lang="nl-NL" sz="3600" dirty="0" smtClean="0">
                <a:solidFill>
                  <a:srgbClr val="FF0000"/>
                </a:solidFill>
                <a:latin typeface="Comic Sans MS"/>
                <a:cs typeface="Comic Sans MS"/>
              </a:rPr>
              <a:t>Het hellend vlak</a:t>
            </a:r>
            <a:endParaRPr lang="nl-NL" sz="3600" dirty="0">
              <a:solidFill>
                <a:srgbClr val="FF0000"/>
              </a:solidFill>
              <a:latin typeface="Comic Sans MS"/>
              <a:cs typeface="Comic Sans MS"/>
            </a:endParaRPr>
          </a:p>
        </p:txBody>
      </p:sp>
      <p:sp>
        <p:nvSpPr>
          <p:cNvPr id="6" name="Tekstvak 5"/>
          <p:cNvSpPr txBox="1"/>
          <p:nvPr/>
        </p:nvSpPr>
        <p:spPr>
          <a:xfrm>
            <a:off x="502920" y="4920428"/>
            <a:ext cx="2441448" cy="1200329"/>
          </a:xfrm>
          <a:prstGeom prst="rect">
            <a:avLst/>
          </a:prstGeom>
          <a:noFill/>
        </p:spPr>
        <p:txBody>
          <a:bodyPr wrap="square" rtlCol="0">
            <a:spAutoFit/>
          </a:bodyPr>
          <a:lstStyle/>
          <a:p>
            <a:r>
              <a:rPr lang="nl-NL" sz="2400" dirty="0" err="1" smtClean="0">
                <a:latin typeface="Comic Sans MS" panose="030F0702030302020204" pitchFamily="66" charset="0"/>
              </a:rPr>
              <a:t>Fendt</a:t>
            </a:r>
            <a:r>
              <a:rPr lang="nl-NL" sz="2400" dirty="0" smtClean="0">
                <a:latin typeface="Comic Sans MS" panose="030F0702030302020204" pitchFamily="66" charset="0"/>
              </a:rPr>
              <a:t> 2003: zeer eenvoudig, nu ook in html5</a:t>
            </a:r>
            <a:endParaRPr lang="nl-NL" sz="2400" dirty="0">
              <a:latin typeface="Comic Sans MS" panose="030F0702030302020204" pitchFamily="66" charset="0"/>
            </a:endParaRPr>
          </a:p>
        </p:txBody>
      </p:sp>
      <p:pic>
        <p:nvPicPr>
          <p:cNvPr id="7" name="Afbeelding 6">
            <a:hlinkClick r:id="rId5" action="ppaction://hlinkfil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0400" y="959809"/>
            <a:ext cx="4873752" cy="3391704"/>
          </a:xfrm>
          <a:prstGeom prst="rect">
            <a:avLst/>
          </a:prstGeom>
        </p:spPr>
      </p:pic>
      <p:sp>
        <p:nvSpPr>
          <p:cNvPr id="8" name="Tekstvak 7"/>
          <p:cNvSpPr txBox="1"/>
          <p:nvPr/>
        </p:nvSpPr>
        <p:spPr>
          <a:xfrm>
            <a:off x="3163824" y="4736592"/>
            <a:ext cx="5660136" cy="1569660"/>
          </a:xfrm>
          <a:prstGeom prst="rect">
            <a:avLst/>
          </a:prstGeom>
          <a:noFill/>
        </p:spPr>
        <p:txBody>
          <a:bodyPr wrap="square" rtlCol="0">
            <a:spAutoFit/>
          </a:bodyPr>
          <a:lstStyle/>
          <a:p>
            <a:r>
              <a:rPr lang="nl-NL" sz="2400" dirty="0" err="1" smtClean="0">
                <a:latin typeface="Comic Sans MS" panose="030F0702030302020204" pitchFamily="66" charset="0"/>
              </a:rPr>
              <a:t>PhET</a:t>
            </a:r>
            <a:r>
              <a:rPr lang="nl-NL" sz="2400" dirty="0" smtClean="0">
                <a:latin typeface="Comic Sans MS" panose="030F0702030302020204" pitchFamily="66" charset="0"/>
              </a:rPr>
              <a:t>: de meest gebuikte applet, maar voor demonstratie nogal onoverzichtelijk. Zeer geschikt voor een werkbladopdracht.</a:t>
            </a:r>
            <a:endParaRPr lang="nl-NL" sz="2400" dirty="0">
              <a:latin typeface="Comic Sans MS" panose="030F0702030302020204" pitchFamily="66" charset="0"/>
            </a:endParaRPr>
          </a:p>
        </p:txBody>
      </p:sp>
    </p:spTree>
    <p:extLst>
      <p:ext uri="{BB962C8B-B14F-4D97-AF65-F5344CB8AC3E}">
        <p14:creationId xmlns:p14="http://schemas.microsoft.com/office/powerpoint/2010/main" val="3715732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905054" y="302990"/>
            <a:ext cx="6186523" cy="646331"/>
          </a:xfrm>
          <a:prstGeom prst="rect">
            <a:avLst/>
          </a:prstGeom>
          <a:noFill/>
        </p:spPr>
        <p:txBody>
          <a:bodyPr wrap="square" rtlCol="0">
            <a:spAutoFit/>
          </a:bodyPr>
          <a:lstStyle/>
          <a:p>
            <a:r>
              <a:rPr lang="nl-NL" sz="3600" dirty="0" smtClean="0">
                <a:solidFill>
                  <a:srgbClr val="FF0000"/>
                </a:solidFill>
                <a:latin typeface="Comic Sans MS"/>
                <a:cs typeface="Comic Sans MS"/>
              </a:rPr>
              <a:t>Waar kan ik het vinden?</a:t>
            </a:r>
            <a:endParaRPr lang="nl-NL" sz="3600" dirty="0">
              <a:solidFill>
                <a:srgbClr val="FF0000"/>
              </a:solidFill>
              <a:latin typeface="Comic Sans MS"/>
              <a:cs typeface="Comic Sans MS"/>
            </a:endParaRPr>
          </a:p>
        </p:txBody>
      </p:sp>
      <p:sp>
        <p:nvSpPr>
          <p:cNvPr id="3" name="Rechthoek 2"/>
          <p:cNvSpPr/>
          <p:nvPr/>
        </p:nvSpPr>
        <p:spPr>
          <a:xfrm>
            <a:off x="215660" y="1337420"/>
            <a:ext cx="7272068" cy="830997"/>
          </a:xfrm>
          <a:prstGeom prst="rect">
            <a:avLst/>
          </a:prstGeom>
        </p:spPr>
        <p:txBody>
          <a:bodyPr wrap="square">
            <a:spAutoFit/>
          </a:bodyPr>
          <a:lstStyle/>
          <a:p>
            <a:pPr>
              <a:spcAft>
                <a:spcPts val="0"/>
              </a:spcAft>
            </a:pPr>
            <a:r>
              <a:rPr lang="nl-NL" sz="2400" u="sng" dirty="0">
                <a:solidFill>
                  <a:schemeClr val="bg1"/>
                </a:solidFill>
                <a:latin typeface="Comic Sans MS" panose="030F0702030302020204" pitchFamily="66" charset="0"/>
                <a:ea typeface="Calibri" panose="020F0502020204030204" pitchFamily="34" charset="0"/>
                <a:hlinkClick r:id="rId2"/>
              </a:rPr>
              <a:t>http://</a:t>
            </a:r>
            <a:r>
              <a:rPr lang="nl-NL" sz="2400" u="sng" dirty="0" smtClean="0">
                <a:solidFill>
                  <a:schemeClr val="bg1"/>
                </a:solidFill>
                <a:latin typeface="Comic Sans MS" panose="030F0702030302020204" pitchFamily="66" charset="0"/>
                <a:ea typeface="Calibri" panose="020F0502020204030204" pitchFamily="34" charset="0"/>
                <a:hlinkClick r:id="rId2"/>
              </a:rPr>
              <a:t>phet.colorado.edu/nl/simulations</a:t>
            </a:r>
            <a:r>
              <a:rPr lang="nl-NL" sz="2400" u="sng" dirty="0" smtClean="0">
                <a:solidFill>
                  <a:schemeClr val="bg1"/>
                </a:solidFill>
                <a:latin typeface="Comic Sans MS" panose="030F0702030302020204" pitchFamily="66" charset="0"/>
                <a:ea typeface="Calibri" panose="020F0502020204030204" pitchFamily="34" charset="0"/>
              </a:rPr>
              <a:t> </a:t>
            </a:r>
            <a:r>
              <a:rPr lang="nl-NL" sz="2400" dirty="0">
                <a:solidFill>
                  <a:schemeClr val="bg1"/>
                </a:solidFill>
                <a:latin typeface="Comic Sans MS" panose="030F0702030302020204" pitchFamily="66" charset="0"/>
                <a:ea typeface="Calibri" panose="020F0502020204030204" pitchFamily="34" charset="0"/>
              </a:rPr>
              <a:t>	</a:t>
            </a:r>
            <a:endParaRPr lang="nl-NL" sz="2400" dirty="0" smtClean="0">
              <a:solidFill>
                <a:schemeClr val="bg1"/>
              </a:solidFill>
              <a:latin typeface="Comic Sans MS" panose="030F0702030302020204" pitchFamily="66" charset="0"/>
              <a:ea typeface="Calibri" panose="020F0502020204030204" pitchFamily="34" charset="0"/>
            </a:endParaRPr>
          </a:p>
          <a:p>
            <a:pPr>
              <a:spcAft>
                <a:spcPts val="0"/>
              </a:spcAft>
            </a:pPr>
            <a:r>
              <a:rPr lang="nl-NL" sz="2400" b="1" u="sng" dirty="0" smtClean="0">
                <a:latin typeface="Comic Sans MS" panose="030F0702030302020204" pitchFamily="66" charset="0"/>
                <a:ea typeface="Calibri" panose="020F0502020204030204" pitchFamily="34" charset="0"/>
              </a:rPr>
              <a:t>de</a:t>
            </a:r>
            <a:r>
              <a:rPr lang="nl-NL" sz="2400" dirty="0" smtClean="0">
                <a:latin typeface="Comic Sans MS" panose="030F0702030302020204" pitchFamily="66" charset="0"/>
                <a:ea typeface="Calibri" panose="020F0502020204030204" pitchFamily="34" charset="0"/>
              </a:rPr>
              <a:t> </a:t>
            </a:r>
            <a:r>
              <a:rPr lang="nl-NL" sz="2400" dirty="0">
                <a:latin typeface="Comic Sans MS" panose="030F0702030302020204" pitchFamily="66" charset="0"/>
                <a:ea typeface="Calibri" panose="020F0502020204030204" pitchFamily="34" charset="0"/>
              </a:rPr>
              <a:t>site – in het </a:t>
            </a:r>
            <a:r>
              <a:rPr lang="nl-NL" sz="2400" dirty="0" smtClean="0">
                <a:latin typeface="Comic Sans MS" panose="030F0702030302020204" pitchFamily="66" charset="0"/>
                <a:ea typeface="Calibri" panose="020F0502020204030204" pitchFamily="34" charset="0"/>
              </a:rPr>
              <a:t>Nederlands, steeds meer HTML5</a:t>
            </a:r>
            <a:endParaRPr lang="nl-NL" sz="2400" dirty="0">
              <a:effectLst/>
              <a:latin typeface="Comic Sans MS" panose="030F0702030302020204" pitchFamily="66" charset="0"/>
              <a:ea typeface="Calibri" panose="020F0502020204030204" pitchFamily="34" charset="0"/>
            </a:endParaRPr>
          </a:p>
        </p:txBody>
      </p:sp>
      <p:sp>
        <p:nvSpPr>
          <p:cNvPr id="4" name="Rechthoek 3"/>
          <p:cNvSpPr/>
          <p:nvPr/>
        </p:nvSpPr>
        <p:spPr>
          <a:xfrm>
            <a:off x="1733910" y="4761206"/>
            <a:ext cx="7832785" cy="1200329"/>
          </a:xfrm>
          <a:prstGeom prst="rect">
            <a:avLst/>
          </a:prstGeom>
        </p:spPr>
        <p:txBody>
          <a:bodyPr wrap="square">
            <a:spAutoFit/>
          </a:bodyPr>
          <a:lstStyle/>
          <a:p>
            <a:pPr>
              <a:spcAft>
                <a:spcPts val="0"/>
              </a:spcAft>
            </a:pPr>
            <a:r>
              <a:rPr lang="en-US" sz="2400" u="sng" dirty="0">
                <a:solidFill>
                  <a:schemeClr val="bg1"/>
                </a:solidFill>
                <a:latin typeface="Comic Sans MS" panose="030F0702030302020204" pitchFamily="66" charset="0"/>
                <a:ea typeface="Calibri" panose="020F0502020204030204" pitchFamily="34" charset="0"/>
                <a:hlinkClick r:id="rId3"/>
              </a:rPr>
              <a:t>http://www.vascak.cz/physicsanimations.php?l=nl</a:t>
            </a:r>
            <a:r>
              <a:rPr lang="en-US" sz="2400" dirty="0">
                <a:solidFill>
                  <a:schemeClr val="bg1"/>
                </a:solidFill>
                <a:latin typeface="Comic Sans MS" panose="030F0702030302020204" pitchFamily="66" charset="0"/>
                <a:ea typeface="Calibri" panose="020F0502020204030204" pitchFamily="34" charset="0"/>
              </a:rPr>
              <a:t> </a:t>
            </a:r>
            <a:endParaRPr lang="nl-NL" sz="2400" dirty="0">
              <a:solidFill>
                <a:schemeClr val="bg1"/>
              </a:solidFill>
              <a:latin typeface="Comic Sans MS" panose="030F0702030302020204" pitchFamily="66" charset="0"/>
              <a:ea typeface="Calibri" panose="020F0502020204030204" pitchFamily="34" charset="0"/>
            </a:endParaRPr>
          </a:p>
          <a:p>
            <a:r>
              <a:rPr lang="nl-NL" sz="2400" dirty="0">
                <a:latin typeface="Comic Sans MS" panose="030F0702030302020204" pitchFamily="66" charset="0"/>
                <a:ea typeface="Calibri" panose="020F0502020204030204" pitchFamily="34" charset="0"/>
              </a:rPr>
              <a:t>Prachtige animaties in Nederlands, te koop voor tablet </a:t>
            </a:r>
            <a:r>
              <a:rPr lang="nl-NL" sz="2400" dirty="0" smtClean="0">
                <a:latin typeface="Comic Sans MS" panose="030F0702030302020204" pitchFamily="66" charset="0"/>
                <a:ea typeface="Calibri" panose="020F0502020204030204" pitchFamily="34" charset="0"/>
              </a:rPr>
              <a:t>(flash)</a:t>
            </a:r>
            <a:endParaRPr lang="nl-NL" sz="2400" dirty="0">
              <a:latin typeface="Comic Sans MS" panose="030F0702030302020204" pitchFamily="66" charset="0"/>
            </a:endParaRPr>
          </a:p>
        </p:txBody>
      </p:sp>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298" y="2469768"/>
            <a:ext cx="3838755" cy="1991039"/>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1470" y="2469767"/>
            <a:ext cx="4608368" cy="1990089"/>
          </a:xfrm>
          <a:prstGeom prst="rect">
            <a:avLst/>
          </a:prstGeom>
        </p:spPr>
      </p:pic>
    </p:spTree>
    <p:extLst>
      <p:ext uri="{BB962C8B-B14F-4D97-AF65-F5344CB8AC3E}">
        <p14:creationId xmlns:p14="http://schemas.microsoft.com/office/powerpoint/2010/main" val="1126231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905054" y="302990"/>
            <a:ext cx="6186523" cy="646331"/>
          </a:xfrm>
          <a:prstGeom prst="rect">
            <a:avLst/>
          </a:prstGeom>
          <a:noFill/>
        </p:spPr>
        <p:txBody>
          <a:bodyPr wrap="square" rtlCol="0">
            <a:spAutoFit/>
          </a:bodyPr>
          <a:lstStyle/>
          <a:p>
            <a:r>
              <a:rPr lang="nl-NL" sz="3600" dirty="0" smtClean="0">
                <a:solidFill>
                  <a:srgbClr val="FF0000"/>
                </a:solidFill>
                <a:latin typeface="Comic Sans MS"/>
                <a:cs typeface="Comic Sans MS"/>
              </a:rPr>
              <a:t>Waar kan ik het vinden?</a:t>
            </a:r>
            <a:endParaRPr lang="nl-NL" sz="3600" dirty="0">
              <a:solidFill>
                <a:srgbClr val="FF0000"/>
              </a:solidFill>
              <a:latin typeface="Comic Sans MS"/>
              <a:cs typeface="Comic Sans MS"/>
            </a:endParaRPr>
          </a:p>
        </p:txBody>
      </p:sp>
      <p:sp>
        <p:nvSpPr>
          <p:cNvPr id="3" name="Rechthoek 2"/>
          <p:cNvSpPr/>
          <p:nvPr/>
        </p:nvSpPr>
        <p:spPr>
          <a:xfrm>
            <a:off x="431321" y="1181191"/>
            <a:ext cx="8341743" cy="707886"/>
          </a:xfrm>
          <a:prstGeom prst="rect">
            <a:avLst/>
          </a:prstGeom>
        </p:spPr>
        <p:txBody>
          <a:bodyPr wrap="square">
            <a:spAutoFit/>
          </a:bodyPr>
          <a:lstStyle/>
          <a:p>
            <a:pPr>
              <a:spcAft>
                <a:spcPts val="0"/>
              </a:spcAft>
            </a:pPr>
            <a:r>
              <a:rPr lang="nl-NL" sz="2000" u="sng" dirty="0">
                <a:solidFill>
                  <a:schemeClr val="bg1"/>
                </a:solidFill>
                <a:latin typeface="Comic Sans MS" panose="030F0702030302020204" pitchFamily="66" charset="0"/>
                <a:ea typeface="Calibri" panose="020F0502020204030204" pitchFamily="34" charset="0"/>
                <a:hlinkClick r:id="rId2"/>
              </a:rPr>
              <a:t>http://thephysicsaviary.com/Physics/Programs/Labs/index.html</a:t>
            </a:r>
            <a:r>
              <a:rPr lang="nl-NL" sz="2000" dirty="0">
                <a:solidFill>
                  <a:schemeClr val="bg1"/>
                </a:solidFill>
                <a:latin typeface="Comic Sans MS" panose="030F0702030302020204" pitchFamily="66" charset="0"/>
                <a:ea typeface="Calibri" panose="020F0502020204030204" pitchFamily="34" charset="0"/>
              </a:rPr>
              <a:t> </a:t>
            </a:r>
          </a:p>
          <a:p>
            <a:pPr>
              <a:spcAft>
                <a:spcPts val="0"/>
              </a:spcAft>
            </a:pPr>
            <a:r>
              <a:rPr lang="nl-NL" sz="2000" dirty="0">
                <a:latin typeface="Comic Sans MS" panose="030F0702030302020204" pitchFamily="66" charset="0"/>
                <a:ea typeface="Calibri" panose="020F0502020204030204" pitchFamily="34" charset="0"/>
              </a:rPr>
              <a:t>Animaties in </a:t>
            </a:r>
            <a:r>
              <a:rPr lang="nl-NL" sz="2000" dirty="0" smtClean="0">
                <a:latin typeface="Comic Sans MS" panose="030F0702030302020204" pitchFamily="66" charset="0"/>
                <a:ea typeface="Calibri" panose="020F0502020204030204" pitchFamily="34" charset="0"/>
              </a:rPr>
              <a:t>HTML5</a:t>
            </a:r>
            <a:r>
              <a:rPr lang="nl-NL" sz="2000" dirty="0">
                <a:latin typeface="Comic Sans MS" panose="030F0702030302020204" pitchFamily="66" charset="0"/>
                <a:ea typeface="Calibri" panose="020F0502020204030204" pitchFamily="34" charset="0"/>
              </a:rPr>
              <a:t>. Met oefenmateriaal en games. Aan te bevelen!</a:t>
            </a:r>
            <a:endParaRPr lang="nl-NL" sz="2000" dirty="0">
              <a:effectLst/>
              <a:latin typeface="Comic Sans MS" panose="030F0702030302020204" pitchFamily="66" charset="0"/>
              <a:ea typeface="Calibri" panose="020F0502020204030204" pitchFamily="34" charset="0"/>
            </a:endParaRPr>
          </a:p>
        </p:txBody>
      </p:sp>
      <p:sp>
        <p:nvSpPr>
          <p:cNvPr id="4" name="Rechthoek 3"/>
          <p:cNvSpPr/>
          <p:nvPr/>
        </p:nvSpPr>
        <p:spPr>
          <a:xfrm>
            <a:off x="621101" y="5564688"/>
            <a:ext cx="6305909" cy="707886"/>
          </a:xfrm>
          <a:prstGeom prst="rect">
            <a:avLst/>
          </a:prstGeom>
        </p:spPr>
        <p:txBody>
          <a:bodyPr wrap="square">
            <a:spAutoFit/>
          </a:bodyPr>
          <a:lstStyle/>
          <a:p>
            <a:pPr>
              <a:spcAft>
                <a:spcPts val="0"/>
              </a:spcAft>
            </a:pPr>
            <a:r>
              <a:rPr lang="nl-NL" sz="2000" u="sng" dirty="0">
                <a:solidFill>
                  <a:schemeClr val="bg1"/>
                </a:solidFill>
                <a:latin typeface="Comic Sans MS" panose="030F0702030302020204" pitchFamily="66" charset="0"/>
                <a:ea typeface="Calibri" panose="020F0502020204030204" pitchFamily="34" charset="0"/>
                <a:hlinkClick r:id="rId3"/>
              </a:rPr>
              <a:t>http://physics.bu.edu/~duffy/classroom.html</a:t>
            </a:r>
            <a:r>
              <a:rPr lang="nl-NL" sz="2000" dirty="0">
                <a:solidFill>
                  <a:schemeClr val="bg1"/>
                </a:solidFill>
                <a:latin typeface="Comic Sans MS" panose="030F0702030302020204" pitchFamily="66" charset="0"/>
                <a:ea typeface="Calibri" panose="020F0502020204030204" pitchFamily="34" charset="0"/>
              </a:rPr>
              <a:t> </a:t>
            </a:r>
          </a:p>
          <a:p>
            <a:pPr>
              <a:spcAft>
                <a:spcPts val="0"/>
              </a:spcAft>
            </a:pPr>
            <a:r>
              <a:rPr lang="nl-NL" sz="2000" dirty="0">
                <a:latin typeface="Comic Sans MS" panose="030F0702030302020204" pitchFamily="66" charset="0"/>
                <a:ea typeface="Calibri" panose="020F0502020204030204" pitchFamily="34" charset="0"/>
              </a:rPr>
              <a:t>Gebruik hier de </a:t>
            </a:r>
            <a:r>
              <a:rPr lang="nl-NL" sz="2000" dirty="0" smtClean="0">
                <a:latin typeface="Comic Sans MS" panose="030F0702030302020204" pitchFamily="66" charset="0"/>
                <a:ea typeface="Calibri" panose="020F0502020204030204" pitchFamily="34" charset="0"/>
              </a:rPr>
              <a:t>HTML5-animaties</a:t>
            </a:r>
            <a:endParaRPr lang="nl-NL" sz="2000" dirty="0">
              <a:effectLst/>
              <a:latin typeface="Comic Sans MS" panose="030F0702030302020204" pitchFamily="66" charset="0"/>
              <a:ea typeface="Calibri" panose="020F0502020204030204" pitchFamily="34" charset="0"/>
            </a:endParaRPr>
          </a:p>
        </p:txBody>
      </p:sp>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924" y="2502189"/>
            <a:ext cx="4821751" cy="2414867"/>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1124" y="2036575"/>
            <a:ext cx="3548512" cy="3355327"/>
          </a:xfrm>
          <a:prstGeom prst="rect">
            <a:avLst/>
          </a:prstGeom>
        </p:spPr>
      </p:pic>
    </p:spTree>
    <p:extLst>
      <p:ext uri="{BB962C8B-B14F-4D97-AF65-F5344CB8AC3E}">
        <p14:creationId xmlns:p14="http://schemas.microsoft.com/office/powerpoint/2010/main" val="2655836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905054" y="302990"/>
            <a:ext cx="6186523" cy="646331"/>
          </a:xfrm>
          <a:prstGeom prst="rect">
            <a:avLst/>
          </a:prstGeom>
          <a:noFill/>
        </p:spPr>
        <p:txBody>
          <a:bodyPr wrap="square" rtlCol="0">
            <a:spAutoFit/>
          </a:bodyPr>
          <a:lstStyle/>
          <a:p>
            <a:r>
              <a:rPr lang="nl-NL" sz="3600" dirty="0" smtClean="0">
                <a:solidFill>
                  <a:srgbClr val="FF0000"/>
                </a:solidFill>
                <a:latin typeface="Comic Sans MS"/>
                <a:cs typeface="Comic Sans MS"/>
              </a:rPr>
              <a:t>Waar kan ik het vinden?</a:t>
            </a:r>
            <a:endParaRPr lang="nl-NL" sz="3600" dirty="0">
              <a:solidFill>
                <a:srgbClr val="FF0000"/>
              </a:solidFill>
              <a:latin typeface="Comic Sans MS"/>
              <a:cs typeface="Comic Sans MS"/>
            </a:endParaRPr>
          </a:p>
        </p:txBody>
      </p:sp>
      <p:sp>
        <p:nvSpPr>
          <p:cNvPr id="3" name="Rechthoek 2"/>
          <p:cNvSpPr/>
          <p:nvPr/>
        </p:nvSpPr>
        <p:spPr>
          <a:xfrm>
            <a:off x="396816" y="1164891"/>
            <a:ext cx="7634376" cy="707886"/>
          </a:xfrm>
          <a:prstGeom prst="rect">
            <a:avLst/>
          </a:prstGeom>
        </p:spPr>
        <p:txBody>
          <a:bodyPr wrap="square">
            <a:spAutoFit/>
          </a:bodyPr>
          <a:lstStyle/>
          <a:p>
            <a:pPr>
              <a:spcAft>
                <a:spcPts val="0"/>
              </a:spcAft>
            </a:pPr>
            <a:r>
              <a:rPr lang="en-US" sz="2000" u="sng" dirty="0">
                <a:solidFill>
                  <a:schemeClr val="bg1"/>
                </a:solidFill>
                <a:latin typeface="Comic Sans MS" panose="030F0702030302020204" pitchFamily="66" charset="0"/>
                <a:ea typeface="Calibri" panose="020F0502020204030204" pitchFamily="34" charset="0"/>
                <a:hlinkClick r:id="rId2"/>
              </a:rPr>
              <a:t>http://www.physicsclassroom.com/Physics-Interactives</a:t>
            </a:r>
            <a:r>
              <a:rPr lang="en-US" sz="2000" dirty="0">
                <a:solidFill>
                  <a:schemeClr val="bg1"/>
                </a:solidFill>
                <a:latin typeface="Comic Sans MS" panose="030F0702030302020204" pitchFamily="66" charset="0"/>
                <a:ea typeface="Calibri" panose="020F0502020204030204" pitchFamily="34" charset="0"/>
              </a:rPr>
              <a:t> </a:t>
            </a:r>
            <a:endParaRPr lang="en-US" sz="2000" dirty="0" smtClean="0">
              <a:solidFill>
                <a:schemeClr val="bg1"/>
              </a:solidFill>
              <a:latin typeface="Comic Sans MS" panose="030F0702030302020204" pitchFamily="66" charset="0"/>
              <a:ea typeface="Calibri" panose="020F0502020204030204" pitchFamily="34" charset="0"/>
            </a:endParaRPr>
          </a:p>
          <a:p>
            <a:pPr>
              <a:spcAft>
                <a:spcPts val="0"/>
              </a:spcAft>
            </a:pPr>
            <a:r>
              <a:rPr lang="nl-NL" sz="2000" dirty="0">
                <a:latin typeface="Comic Sans MS" panose="030F0702030302020204" pitchFamily="66" charset="0"/>
                <a:ea typeface="Calibri" panose="020F0502020204030204" pitchFamily="34" charset="0"/>
              </a:rPr>
              <a:t>n</a:t>
            </a:r>
            <a:r>
              <a:rPr lang="nl-NL" sz="2000" dirty="0" smtClean="0">
                <a:latin typeface="Comic Sans MS" panose="030F0702030302020204" pitchFamily="66" charset="0"/>
                <a:ea typeface="Calibri" panose="020F0502020204030204" pitchFamily="34" charset="0"/>
              </a:rPr>
              <a:t>ogal bewerkelijk om te demonstreren</a:t>
            </a:r>
            <a:endParaRPr lang="nl-NL" sz="2000" dirty="0">
              <a:effectLst/>
              <a:latin typeface="Comic Sans MS" panose="030F0702030302020204" pitchFamily="66" charset="0"/>
              <a:ea typeface="Calibri" panose="020F0502020204030204" pitchFamily="34"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902" y="2211458"/>
            <a:ext cx="3916392" cy="2598727"/>
          </a:xfrm>
          <a:prstGeom prst="rect">
            <a:avLst/>
          </a:prstGeom>
        </p:spPr>
      </p:pic>
      <p:sp>
        <p:nvSpPr>
          <p:cNvPr id="5" name="Rechthoek 4"/>
          <p:cNvSpPr/>
          <p:nvPr/>
        </p:nvSpPr>
        <p:spPr>
          <a:xfrm>
            <a:off x="426315" y="5227456"/>
            <a:ext cx="8527904" cy="707886"/>
          </a:xfrm>
          <a:prstGeom prst="rect">
            <a:avLst/>
          </a:prstGeom>
        </p:spPr>
        <p:txBody>
          <a:bodyPr wrap="square">
            <a:spAutoFit/>
          </a:bodyPr>
          <a:lstStyle/>
          <a:p>
            <a:pPr>
              <a:spcAft>
                <a:spcPts val="0"/>
              </a:spcAft>
            </a:pPr>
            <a:r>
              <a:rPr lang="nl-NL" sz="2000" u="sng" dirty="0">
                <a:solidFill>
                  <a:schemeClr val="bg1"/>
                </a:solidFill>
                <a:latin typeface="Comic Sans MS" panose="030F0702030302020204" pitchFamily="66" charset="0"/>
                <a:ea typeface="Calibri" panose="020F0502020204030204" pitchFamily="34" charset="0"/>
                <a:hlinkClick r:id="rId4"/>
              </a:rPr>
              <a:t>http://www.physics-chemistry-interactive-flash-animation.com/</a:t>
            </a:r>
            <a:r>
              <a:rPr lang="nl-NL" sz="2000" dirty="0">
                <a:solidFill>
                  <a:schemeClr val="bg1"/>
                </a:solidFill>
                <a:latin typeface="Comic Sans MS" panose="030F0702030302020204" pitchFamily="66" charset="0"/>
                <a:ea typeface="Calibri" panose="020F0502020204030204" pitchFamily="34" charset="0"/>
              </a:rPr>
              <a:t> </a:t>
            </a:r>
          </a:p>
          <a:p>
            <a:pPr>
              <a:spcAft>
                <a:spcPts val="0"/>
              </a:spcAft>
            </a:pPr>
            <a:r>
              <a:rPr lang="nl-NL" sz="2000" dirty="0" smtClean="0">
                <a:latin typeface="Comic Sans MS" panose="030F0702030302020204" pitchFamily="66" charset="0"/>
                <a:ea typeface="Calibri" panose="020F0502020204030204" pitchFamily="34" charset="0"/>
              </a:rPr>
              <a:t>ook geschikt voor </a:t>
            </a:r>
            <a:r>
              <a:rPr lang="nl-NL" sz="2000" dirty="0">
                <a:latin typeface="Comic Sans MS" panose="030F0702030302020204" pitchFamily="66" charset="0"/>
                <a:ea typeface="Calibri" panose="020F0502020204030204" pitchFamily="34" charset="0"/>
              </a:rPr>
              <a:t>de onderbouw</a:t>
            </a:r>
            <a:endParaRPr lang="nl-NL" sz="2000" dirty="0">
              <a:effectLst/>
              <a:latin typeface="Comic Sans MS" panose="030F0702030302020204" pitchFamily="66" charset="0"/>
              <a:ea typeface="Calibri" panose="020F0502020204030204" pitchFamily="34" charset="0"/>
            </a:endParaRPr>
          </a:p>
        </p:txBody>
      </p:sp>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8418" y="2211457"/>
            <a:ext cx="4695801" cy="2598727"/>
          </a:xfrm>
          <a:prstGeom prst="rect">
            <a:avLst/>
          </a:prstGeom>
        </p:spPr>
      </p:pic>
    </p:spTree>
    <p:extLst>
      <p:ext uri="{BB962C8B-B14F-4D97-AF65-F5344CB8AC3E}">
        <p14:creationId xmlns:p14="http://schemas.microsoft.com/office/powerpoint/2010/main" val="2884619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905054" y="302990"/>
            <a:ext cx="6186523" cy="646331"/>
          </a:xfrm>
          <a:prstGeom prst="rect">
            <a:avLst/>
          </a:prstGeom>
          <a:noFill/>
        </p:spPr>
        <p:txBody>
          <a:bodyPr wrap="square" rtlCol="0">
            <a:spAutoFit/>
          </a:bodyPr>
          <a:lstStyle/>
          <a:p>
            <a:r>
              <a:rPr lang="nl-NL" sz="3600" dirty="0" smtClean="0">
                <a:solidFill>
                  <a:srgbClr val="FF0000"/>
                </a:solidFill>
                <a:latin typeface="Comic Sans MS"/>
                <a:cs typeface="Comic Sans MS"/>
              </a:rPr>
              <a:t>Waar kan ik het vinden?</a:t>
            </a:r>
            <a:endParaRPr lang="nl-NL" sz="3600" dirty="0">
              <a:solidFill>
                <a:srgbClr val="FF0000"/>
              </a:solidFill>
              <a:latin typeface="Comic Sans MS"/>
              <a:cs typeface="Comic Sans MS"/>
            </a:endParaRPr>
          </a:p>
        </p:txBody>
      </p:sp>
      <p:sp>
        <p:nvSpPr>
          <p:cNvPr id="3" name="Rechthoek 2"/>
          <p:cNvSpPr/>
          <p:nvPr/>
        </p:nvSpPr>
        <p:spPr>
          <a:xfrm>
            <a:off x="655608" y="1285184"/>
            <a:ext cx="6961517" cy="830997"/>
          </a:xfrm>
          <a:prstGeom prst="rect">
            <a:avLst/>
          </a:prstGeom>
        </p:spPr>
        <p:txBody>
          <a:bodyPr wrap="square">
            <a:spAutoFit/>
          </a:bodyPr>
          <a:lstStyle/>
          <a:p>
            <a:pPr>
              <a:spcAft>
                <a:spcPts val="0"/>
              </a:spcAft>
            </a:pPr>
            <a:r>
              <a:rPr lang="nl-NL" sz="2400" u="sng" dirty="0">
                <a:solidFill>
                  <a:schemeClr val="bg1"/>
                </a:solidFill>
                <a:latin typeface="Comic Sans MS" panose="030F0702030302020204" pitchFamily="66" charset="0"/>
                <a:ea typeface="Calibri" panose="020F0502020204030204" pitchFamily="34" charset="0"/>
                <a:hlinkClick r:id="rId2"/>
              </a:rPr>
              <a:t>http://www.walter-fendt.de/html5/phnl/</a:t>
            </a:r>
            <a:r>
              <a:rPr lang="nl-NL" sz="2400" dirty="0">
                <a:solidFill>
                  <a:schemeClr val="bg1"/>
                </a:solidFill>
                <a:latin typeface="Comic Sans MS" panose="030F0702030302020204" pitchFamily="66" charset="0"/>
                <a:ea typeface="Calibri" panose="020F0502020204030204" pitchFamily="34" charset="0"/>
              </a:rPr>
              <a:t> </a:t>
            </a:r>
            <a:endParaRPr lang="nl-NL" sz="2400" dirty="0" smtClean="0">
              <a:solidFill>
                <a:schemeClr val="bg1"/>
              </a:solidFill>
              <a:latin typeface="Comic Sans MS" panose="030F0702030302020204" pitchFamily="66" charset="0"/>
              <a:ea typeface="Calibri" panose="020F0502020204030204" pitchFamily="34" charset="0"/>
            </a:endParaRPr>
          </a:p>
          <a:p>
            <a:pPr>
              <a:spcAft>
                <a:spcPts val="0"/>
              </a:spcAft>
            </a:pPr>
            <a:r>
              <a:rPr lang="nl-NL" sz="2400" dirty="0" smtClean="0">
                <a:latin typeface="Comic Sans MS" panose="030F0702030302020204" pitchFamily="66" charset="0"/>
                <a:ea typeface="Calibri" panose="020F0502020204030204" pitchFamily="34" charset="0"/>
              </a:rPr>
              <a:t>omgezet </a:t>
            </a:r>
            <a:r>
              <a:rPr lang="nl-NL" sz="2400" dirty="0">
                <a:latin typeface="Comic Sans MS" panose="030F0702030302020204" pitchFamily="66" charset="0"/>
                <a:ea typeface="Calibri" panose="020F0502020204030204" pitchFamily="34" charset="0"/>
              </a:rPr>
              <a:t>naar </a:t>
            </a:r>
            <a:r>
              <a:rPr lang="nl-NL" sz="2400" dirty="0" smtClean="0">
                <a:latin typeface="Comic Sans MS" panose="030F0702030302020204" pitchFamily="66" charset="0"/>
                <a:ea typeface="Calibri" panose="020F0502020204030204" pitchFamily="34" charset="0"/>
              </a:rPr>
              <a:t>HTML5 </a:t>
            </a:r>
            <a:r>
              <a:rPr lang="nl-NL" sz="2400" dirty="0">
                <a:latin typeface="Comic Sans MS" panose="030F0702030302020204" pitchFamily="66" charset="0"/>
                <a:ea typeface="Calibri" panose="020F0502020204030204" pitchFamily="34" charset="0"/>
              </a:rPr>
              <a:t>en nog steeds aardig</a:t>
            </a:r>
            <a:endParaRPr lang="nl-NL" sz="2400" dirty="0">
              <a:effectLst/>
              <a:latin typeface="Comic Sans MS" panose="030F0702030302020204" pitchFamily="66" charset="0"/>
              <a:ea typeface="Calibri" panose="020F0502020204030204" pitchFamily="34" charset="0"/>
            </a:endParaRPr>
          </a:p>
        </p:txBody>
      </p:sp>
      <p:sp>
        <p:nvSpPr>
          <p:cNvPr id="4" name="Rechthoek 3"/>
          <p:cNvSpPr/>
          <p:nvPr/>
        </p:nvSpPr>
        <p:spPr>
          <a:xfrm>
            <a:off x="655607" y="2249284"/>
            <a:ext cx="8143335" cy="830997"/>
          </a:xfrm>
          <a:prstGeom prst="rect">
            <a:avLst/>
          </a:prstGeom>
        </p:spPr>
        <p:txBody>
          <a:bodyPr wrap="square">
            <a:spAutoFit/>
          </a:bodyPr>
          <a:lstStyle/>
          <a:p>
            <a:r>
              <a:rPr lang="nl-NL" sz="2400" u="sng" dirty="0">
                <a:solidFill>
                  <a:schemeClr val="bg1"/>
                </a:solidFill>
                <a:latin typeface="Comic Sans MS" panose="030F0702030302020204" pitchFamily="66" charset="0"/>
                <a:ea typeface="Calibri" panose="020F0502020204030204" pitchFamily="34" charset="0"/>
                <a:hlinkClick r:id="rId3"/>
              </a:rPr>
              <a:t>http://surendranath.tripod.com/GPA/Menu.html#</a:t>
            </a:r>
            <a:r>
              <a:rPr lang="nl-NL" sz="2400" dirty="0">
                <a:solidFill>
                  <a:schemeClr val="bg1"/>
                </a:solidFill>
                <a:latin typeface="Comic Sans MS" panose="030F0702030302020204" pitchFamily="66" charset="0"/>
                <a:ea typeface="Calibri" panose="020F0502020204030204" pitchFamily="34" charset="0"/>
              </a:rPr>
              <a:t> </a:t>
            </a:r>
            <a:r>
              <a:rPr lang="nl-NL" sz="2400" dirty="0" smtClean="0">
                <a:solidFill>
                  <a:schemeClr val="bg1"/>
                </a:solidFill>
                <a:latin typeface="Comic Sans MS" panose="030F0702030302020204" pitchFamily="66" charset="0"/>
                <a:ea typeface="Calibri" panose="020F0502020204030204" pitchFamily="34" charset="0"/>
              </a:rPr>
              <a:t>ook </a:t>
            </a:r>
            <a:r>
              <a:rPr lang="nl-NL" sz="2400" dirty="0" err="1">
                <a:latin typeface="Comic Sans MS" panose="030F0702030302020204" pitchFamily="66" charset="0"/>
                <a:ea typeface="Calibri" panose="020F0502020204030204" pitchFamily="34" charset="0"/>
              </a:rPr>
              <a:t>Surendranath</a:t>
            </a:r>
            <a:r>
              <a:rPr lang="nl-NL" sz="2400" dirty="0">
                <a:latin typeface="Comic Sans MS" panose="030F0702030302020204" pitchFamily="66" charset="0"/>
                <a:ea typeface="Calibri" panose="020F0502020204030204" pitchFamily="34" charset="0"/>
              </a:rPr>
              <a:t> zet de </a:t>
            </a:r>
            <a:r>
              <a:rPr lang="nl-NL" sz="2400" dirty="0" err="1">
                <a:latin typeface="Comic Sans MS" panose="030F0702030302020204" pitchFamily="66" charset="0"/>
                <a:ea typeface="Calibri" panose="020F0502020204030204" pitchFamily="34" charset="0"/>
              </a:rPr>
              <a:t>java</a:t>
            </a:r>
            <a:r>
              <a:rPr lang="nl-NL" sz="2400" dirty="0">
                <a:latin typeface="Comic Sans MS" panose="030F0702030302020204" pitchFamily="66" charset="0"/>
                <a:ea typeface="Calibri" panose="020F0502020204030204" pitchFamily="34" charset="0"/>
              </a:rPr>
              <a:t>-applets om naar </a:t>
            </a:r>
            <a:r>
              <a:rPr lang="nl-NL" sz="2400" dirty="0" smtClean="0">
                <a:latin typeface="Comic Sans MS" panose="030F0702030302020204" pitchFamily="66" charset="0"/>
                <a:ea typeface="Calibri" panose="020F0502020204030204" pitchFamily="34" charset="0"/>
              </a:rPr>
              <a:t>HTML5</a:t>
            </a:r>
            <a:endParaRPr lang="nl-NL" sz="2400" dirty="0">
              <a:latin typeface="Comic Sans MS" panose="030F0702030302020204" pitchFamily="66" charset="0"/>
            </a:endParaRPr>
          </a:p>
        </p:txBody>
      </p:sp>
      <p:sp>
        <p:nvSpPr>
          <p:cNvPr id="5" name="Rechthoek 4"/>
          <p:cNvSpPr/>
          <p:nvPr/>
        </p:nvSpPr>
        <p:spPr>
          <a:xfrm>
            <a:off x="655608" y="4241918"/>
            <a:ext cx="7530860" cy="830997"/>
          </a:xfrm>
          <a:prstGeom prst="rect">
            <a:avLst/>
          </a:prstGeom>
        </p:spPr>
        <p:txBody>
          <a:bodyPr wrap="square">
            <a:spAutoFit/>
          </a:bodyPr>
          <a:lstStyle/>
          <a:p>
            <a:pPr>
              <a:spcAft>
                <a:spcPts val="0"/>
              </a:spcAft>
            </a:pPr>
            <a:r>
              <a:rPr lang="nl-NL" sz="2400" u="sng" dirty="0">
                <a:solidFill>
                  <a:schemeClr val="bg1"/>
                </a:solidFill>
                <a:latin typeface="Comic Sans MS" panose="030F0702030302020204" pitchFamily="66" charset="0"/>
                <a:ea typeface="Calibri" panose="020F0502020204030204" pitchFamily="34" charset="0"/>
                <a:hlinkClick r:id="rId4"/>
              </a:rPr>
              <a:t>http://science.sbcc.edu/~physics/flash/</a:t>
            </a:r>
            <a:r>
              <a:rPr lang="nl-NL" sz="2400" dirty="0">
                <a:solidFill>
                  <a:schemeClr val="bg1"/>
                </a:solidFill>
                <a:latin typeface="Comic Sans MS" panose="030F0702030302020204" pitchFamily="66" charset="0"/>
                <a:ea typeface="Calibri" panose="020F0502020204030204" pitchFamily="34" charset="0"/>
              </a:rPr>
              <a:t>	</a:t>
            </a:r>
            <a:endParaRPr lang="nl-NL" sz="2400" dirty="0" smtClean="0">
              <a:solidFill>
                <a:schemeClr val="bg1"/>
              </a:solidFill>
              <a:latin typeface="Comic Sans MS" panose="030F0702030302020204" pitchFamily="66" charset="0"/>
              <a:ea typeface="Calibri" panose="020F0502020204030204" pitchFamily="34" charset="0"/>
            </a:endParaRPr>
          </a:p>
          <a:p>
            <a:pPr>
              <a:spcAft>
                <a:spcPts val="0"/>
              </a:spcAft>
            </a:pPr>
            <a:r>
              <a:rPr lang="en-US" sz="2400" dirty="0" smtClean="0">
                <a:latin typeface="Comic Sans MS" panose="030F0702030302020204" pitchFamily="66" charset="0"/>
                <a:ea typeface="Calibri" panose="020F0502020204030204" pitchFamily="34" charset="0"/>
              </a:rPr>
              <a:t>Physics </a:t>
            </a:r>
            <a:r>
              <a:rPr lang="en-US" sz="2400" dirty="0">
                <a:latin typeface="Comic Sans MS" panose="030F0702030302020204" pitchFamily="66" charset="0"/>
                <a:ea typeface="Calibri" panose="020F0502020204030204" pitchFamily="34" charset="0"/>
              </a:rPr>
              <a:t>Flash Animations by Don Ion</a:t>
            </a:r>
            <a:endParaRPr lang="nl-NL" sz="2400" dirty="0">
              <a:effectLst/>
              <a:latin typeface="Comic Sans MS" panose="030F0702030302020204" pitchFamily="66" charset="0"/>
              <a:ea typeface="Calibri" panose="020F0502020204030204" pitchFamily="34" charset="0"/>
            </a:endParaRPr>
          </a:p>
        </p:txBody>
      </p:sp>
      <p:sp>
        <p:nvSpPr>
          <p:cNvPr id="6" name="Rechthoek 5"/>
          <p:cNvSpPr/>
          <p:nvPr/>
        </p:nvSpPr>
        <p:spPr>
          <a:xfrm>
            <a:off x="655607" y="3330122"/>
            <a:ext cx="7349705" cy="830997"/>
          </a:xfrm>
          <a:prstGeom prst="rect">
            <a:avLst/>
          </a:prstGeom>
        </p:spPr>
        <p:txBody>
          <a:bodyPr wrap="square">
            <a:spAutoFit/>
          </a:bodyPr>
          <a:lstStyle/>
          <a:p>
            <a:pPr>
              <a:spcAft>
                <a:spcPts val="0"/>
              </a:spcAft>
            </a:pPr>
            <a:r>
              <a:rPr lang="en-US" sz="2400" u="sng" dirty="0">
                <a:solidFill>
                  <a:schemeClr val="bg1"/>
                </a:solidFill>
                <a:latin typeface="Comic Sans MS" panose="030F0702030302020204" pitchFamily="66" charset="0"/>
                <a:ea typeface="Calibri" panose="020F0502020204030204" pitchFamily="34" charset="0"/>
                <a:hlinkClick r:id="rId5"/>
              </a:rPr>
              <a:t>http://www.freezeray.com/physics.htm</a:t>
            </a:r>
            <a:r>
              <a:rPr lang="en-US" sz="2400" dirty="0">
                <a:solidFill>
                  <a:schemeClr val="bg1"/>
                </a:solidFill>
                <a:latin typeface="Comic Sans MS" panose="030F0702030302020204" pitchFamily="66" charset="0"/>
                <a:ea typeface="Calibri" panose="020F0502020204030204" pitchFamily="34" charset="0"/>
              </a:rPr>
              <a:t>		</a:t>
            </a:r>
            <a:endParaRPr lang="en-US" sz="2400" dirty="0" smtClean="0">
              <a:solidFill>
                <a:schemeClr val="bg1"/>
              </a:solidFill>
              <a:latin typeface="Comic Sans MS" panose="030F0702030302020204" pitchFamily="66" charset="0"/>
              <a:ea typeface="Calibri" panose="020F0502020204030204" pitchFamily="34" charset="0"/>
            </a:endParaRPr>
          </a:p>
          <a:p>
            <a:pPr>
              <a:spcAft>
                <a:spcPts val="0"/>
              </a:spcAft>
            </a:pPr>
            <a:r>
              <a:rPr lang="nl-NL" sz="2400" dirty="0" smtClean="0">
                <a:latin typeface="Comic Sans MS" panose="030F0702030302020204" pitchFamily="66" charset="0"/>
                <a:ea typeface="Calibri" panose="020F0502020204030204" pitchFamily="34" charset="0"/>
              </a:rPr>
              <a:t>veel </a:t>
            </a:r>
            <a:r>
              <a:rPr lang="nl-NL" sz="2400" dirty="0">
                <a:latin typeface="Comic Sans MS" panose="030F0702030302020204" pitchFamily="66" charset="0"/>
                <a:ea typeface="Calibri" panose="020F0502020204030204" pitchFamily="34" charset="0"/>
              </a:rPr>
              <a:t>leuke animaties</a:t>
            </a:r>
            <a:endParaRPr lang="nl-NL" sz="2400" dirty="0">
              <a:effectLst/>
              <a:latin typeface="Comic Sans MS" panose="030F0702030302020204" pitchFamily="66" charset="0"/>
              <a:ea typeface="Calibri" panose="020F0502020204030204" pitchFamily="34" charset="0"/>
            </a:endParaRPr>
          </a:p>
        </p:txBody>
      </p:sp>
      <p:sp>
        <p:nvSpPr>
          <p:cNvPr id="7" name="Rechthoek 6"/>
          <p:cNvSpPr/>
          <p:nvPr/>
        </p:nvSpPr>
        <p:spPr>
          <a:xfrm>
            <a:off x="655608" y="5336088"/>
            <a:ext cx="7901796" cy="830997"/>
          </a:xfrm>
          <a:prstGeom prst="rect">
            <a:avLst/>
          </a:prstGeom>
        </p:spPr>
        <p:txBody>
          <a:bodyPr wrap="square">
            <a:spAutoFit/>
          </a:bodyPr>
          <a:lstStyle/>
          <a:p>
            <a:pPr>
              <a:spcAft>
                <a:spcPts val="0"/>
              </a:spcAft>
            </a:pPr>
            <a:r>
              <a:rPr lang="nl-NL" sz="2400" u="sng" dirty="0">
                <a:solidFill>
                  <a:schemeClr val="bg1"/>
                </a:solidFill>
                <a:latin typeface="Comic Sans MS" panose="030F0702030302020204" pitchFamily="66" charset="0"/>
                <a:ea typeface="Calibri" panose="020F0502020204030204" pitchFamily="34" charset="0"/>
                <a:hlinkClick r:id="rId6"/>
              </a:rPr>
              <a:t>http://www.st-andrews.ac.uk/physics/quvis/</a:t>
            </a:r>
            <a:r>
              <a:rPr lang="nl-NL" sz="2400" dirty="0">
                <a:solidFill>
                  <a:schemeClr val="bg1"/>
                </a:solidFill>
                <a:latin typeface="Comic Sans MS" panose="030F0702030302020204" pitchFamily="66" charset="0"/>
                <a:ea typeface="Calibri" panose="020F0502020204030204" pitchFamily="34" charset="0"/>
              </a:rPr>
              <a:t> </a:t>
            </a:r>
            <a:r>
              <a:rPr lang="nl-NL" sz="2400" dirty="0" smtClean="0">
                <a:latin typeface="Comic Sans MS" panose="030F0702030302020204" pitchFamily="66" charset="0"/>
                <a:ea typeface="Calibri" panose="020F0502020204030204" pitchFamily="34" charset="0"/>
              </a:rPr>
              <a:t>quantummechanica – werkelijk prachtig</a:t>
            </a:r>
            <a:endParaRPr lang="nl-NL" sz="2400" dirty="0">
              <a:effectLst/>
              <a:latin typeface="Comic Sans MS" panose="030F0702030302020204" pitchFamily="66" charset="0"/>
              <a:ea typeface="Calibri" panose="020F0502020204030204" pitchFamily="34" charset="0"/>
            </a:endParaRPr>
          </a:p>
        </p:txBody>
      </p:sp>
    </p:spTree>
    <p:extLst>
      <p:ext uri="{BB962C8B-B14F-4D97-AF65-F5344CB8AC3E}">
        <p14:creationId xmlns:p14="http://schemas.microsoft.com/office/powerpoint/2010/main" val="17885963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905054" y="302990"/>
            <a:ext cx="6186523" cy="646331"/>
          </a:xfrm>
          <a:prstGeom prst="rect">
            <a:avLst/>
          </a:prstGeom>
          <a:noFill/>
        </p:spPr>
        <p:txBody>
          <a:bodyPr wrap="square" rtlCol="0">
            <a:spAutoFit/>
          </a:bodyPr>
          <a:lstStyle/>
          <a:p>
            <a:r>
              <a:rPr lang="nl-NL" sz="3600" dirty="0" smtClean="0">
                <a:solidFill>
                  <a:srgbClr val="FF0000"/>
                </a:solidFill>
                <a:latin typeface="Comic Sans MS"/>
                <a:cs typeface="Comic Sans MS"/>
              </a:rPr>
              <a:t>Waar kan ik het vinden?</a:t>
            </a:r>
            <a:endParaRPr lang="nl-NL" sz="3600" dirty="0">
              <a:solidFill>
                <a:srgbClr val="FF0000"/>
              </a:solidFill>
              <a:latin typeface="Comic Sans MS"/>
              <a:cs typeface="Comic Sans MS"/>
            </a:endParaRPr>
          </a:p>
        </p:txBody>
      </p:sp>
      <p:sp>
        <p:nvSpPr>
          <p:cNvPr id="3" name="Rechthoek 2"/>
          <p:cNvSpPr/>
          <p:nvPr/>
        </p:nvSpPr>
        <p:spPr>
          <a:xfrm>
            <a:off x="905773" y="1231467"/>
            <a:ext cx="6763109" cy="830997"/>
          </a:xfrm>
          <a:prstGeom prst="rect">
            <a:avLst/>
          </a:prstGeom>
        </p:spPr>
        <p:txBody>
          <a:bodyPr wrap="square">
            <a:spAutoFit/>
          </a:bodyPr>
          <a:lstStyle/>
          <a:p>
            <a:pPr>
              <a:spcAft>
                <a:spcPts val="0"/>
              </a:spcAft>
            </a:pPr>
            <a:r>
              <a:rPr lang="nl-NL" sz="2400" u="sng" dirty="0">
                <a:solidFill>
                  <a:schemeClr val="bg1"/>
                </a:solidFill>
                <a:latin typeface="Comic Sans MS" panose="030F0702030302020204" pitchFamily="66" charset="0"/>
                <a:ea typeface="Calibri" panose="020F0502020204030204" pitchFamily="34" charset="0"/>
                <a:hlinkClick r:id="rId2"/>
              </a:rPr>
              <a:t>http://www.animations.physics.unsw.edu.au/</a:t>
            </a:r>
            <a:r>
              <a:rPr lang="nl-NL" sz="2400" dirty="0">
                <a:solidFill>
                  <a:schemeClr val="bg1"/>
                </a:solidFill>
                <a:latin typeface="Comic Sans MS" panose="030F0702030302020204" pitchFamily="66" charset="0"/>
                <a:ea typeface="Calibri" panose="020F0502020204030204" pitchFamily="34" charset="0"/>
              </a:rPr>
              <a:t>   </a:t>
            </a:r>
            <a:r>
              <a:rPr lang="nl-NL" sz="2400" dirty="0" smtClean="0">
                <a:latin typeface="Comic Sans MS" panose="030F0702030302020204" pitchFamily="66" charset="0"/>
                <a:ea typeface="Calibri" panose="020F0502020204030204" pitchFamily="34" charset="0"/>
              </a:rPr>
              <a:t>download </a:t>
            </a:r>
            <a:r>
              <a:rPr lang="nl-NL" sz="2400" dirty="0">
                <a:latin typeface="Comic Sans MS" panose="030F0702030302020204" pitchFamily="66" charset="0"/>
                <a:ea typeface="Calibri" panose="020F0502020204030204" pitchFamily="34" charset="0"/>
              </a:rPr>
              <a:t>mogelijk</a:t>
            </a:r>
            <a:endParaRPr lang="nl-NL" sz="2400" dirty="0">
              <a:effectLst/>
              <a:latin typeface="Comic Sans MS" panose="030F0702030302020204" pitchFamily="66" charset="0"/>
              <a:ea typeface="Calibri" panose="020F0502020204030204" pitchFamily="34"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188" y="2243397"/>
            <a:ext cx="4016404" cy="2464302"/>
          </a:xfrm>
          <a:prstGeom prst="rect">
            <a:avLst/>
          </a:prstGeom>
        </p:spPr>
      </p:pic>
      <p:sp>
        <p:nvSpPr>
          <p:cNvPr id="5" name="Rechthoek 4"/>
          <p:cNvSpPr/>
          <p:nvPr/>
        </p:nvSpPr>
        <p:spPr>
          <a:xfrm>
            <a:off x="267418" y="5040324"/>
            <a:ext cx="8635041" cy="1323439"/>
          </a:xfrm>
          <a:prstGeom prst="rect">
            <a:avLst/>
          </a:prstGeom>
        </p:spPr>
        <p:txBody>
          <a:bodyPr wrap="square">
            <a:spAutoFit/>
          </a:bodyPr>
          <a:lstStyle/>
          <a:p>
            <a:pPr>
              <a:spcAft>
                <a:spcPts val="0"/>
              </a:spcAft>
            </a:pPr>
            <a:r>
              <a:rPr lang="nl-NL" sz="2000" u="sng" dirty="0">
                <a:solidFill>
                  <a:schemeClr val="bg1"/>
                </a:solidFill>
                <a:latin typeface="Comic Sans MS" panose="030F0702030302020204" pitchFamily="66" charset="0"/>
                <a:ea typeface="Calibri" panose="020F0502020204030204" pitchFamily="34" charset="0"/>
                <a:hlinkClick r:id="rId4"/>
              </a:rPr>
              <a:t>http://</a:t>
            </a:r>
            <a:r>
              <a:rPr lang="nl-NL" sz="2000" u="sng" dirty="0" smtClean="0">
                <a:solidFill>
                  <a:schemeClr val="bg1"/>
                </a:solidFill>
                <a:latin typeface="Comic Sans MS" panose="030F0702030302020204" pitchFamily="66" charset="0"/>
                <a:ea typeface="Calibri" panose="020F0502020204030204" pitchFamily="34" charset="0"/>
                <a:hlinkClick r:id="rId4"/>
              </a:rPr>
              <a:t>www.upscale.utoronto.ca/GeneralInterest/Harrison/Flash/</a:t>
            </a:r>
            <a:endParaRPr lang="nl-NL" sz="2000" dirty="0" smtClean="0">
              <a:solidFill>
                <a:schemeClr val="bg1"/>
              </a:solidFill>
              <a:latin typeface="Comic Sans MS" panose="030F0702030302020204" pitchFamily="66" charset="0"/>
              <a:ea typeface="Calibri" panose="020F0502020204030204" pitchFamily="34" charset="0"/>
            </a:endParaRPr>
          </a:p>
          <a:p>
            <a:pPr>
              <a:spcAft>
                <a:spcPts val="0"/>
              </a:spcAft>
            </a:pPr>
            <a:r>
              <a:rPr lang="nl-NL" sz="2000" dirty="0">
                <a:latin typeface="Comic Sans MS" panose="030F0702030302020204" pitchFamily="66" charset="0"/>
                <a:ea typeface="Calibri" panose="020F0502020204030204" pitchFamily="34" charset="0"/>
              </a:rPr>
              <a:t>e</a:t>
            </a:r>
            <a:r>
              <a:rPr lang="nl-NL" sz="2000" dirty="0" smtClean="0">
                <a:latin typeface="Comic Sans MS" panose="030F0702030302020204" pitchFamily="66" charset="0"/>
                <a:ea typeface="Calibri" panose="020F0502020204030204" pitchFamily="34" charset="0"/>
              </a:rPr>
              <a:t>en grote </a:t>
            </a:r>
            <a:r>
              <a:rPr lang="nl-NL" sz="2000" dirty="0">
                <a:latin typeface="Comic Sans MS" panose="030F0702030302020204" pitchFamily="66" charset="0"/>
                <a:ea typeface="Calibri" panose="020F0502020204030204" pitchFamily="34" charset="0"/>
              </a:rPr>
              <a:t>verzameling</a:t>
            </a:r>
          </a:p>
          <a:p>
            <a:pPr>
              <a:spcAft>
                <a:spcPts val="0"/>
              </a:spcAft>
            </a:pPr>
            <a:r>
              <a:rPr lang="nl-NL" sz="2000" u="sng" dirty="0">
                <a:solidFill>
                  <a:schemeClr val="bg1"/>
                </a:solidFill>
                <a:latin typeface="Comic Sans MS" panose="030F0702030302020204" pitchFamily="66" charset="0"/>
                <a:ea typeface="Calibri" panose="020F0502020204030204" pitchFamily="34" charset="0"/>
                <a:hlinkClick r:id="rId5"/>
              </a:rPr>
              <a:t>http://jafrma.home.xs4all.nl/Harrison/</a:t>
            </a:r>
            <a:r>
              <a:rPr lang="nl-NL" sz="2000" dirty="0">
                <a:solidFill>
                  <a:schemeClr val="bg1"/>
                </a:solidFill>
                <a:latin typeface="Comic Sans MS" panose="030F0702030302020204" pitchFamily="66" charset="0"/>
                <a:ea typeface="Calibri" panose="020F0502020204030204" pitchFamily="34" charset="0"/>
              </a:rPr>
              <a:t>     		</a:t>
            </a:r>
            <a:endParaRPr lang="nl-NL" sz="2000" dirty="0" smtClean="0">
              <a:solidFill>
                <a:schemeClr val="bg1"/>
              </a:solidFill>
              <a:latin typeface="Comic Sans MS" panose="030F0702030302020204" pitchFamily="66" charset="0"/>
              <a:ea typeface="Calibri" panose="020F0502020204030204" pitchFamily="34" charset="0"/>
            </a:endParaRPr>
          </a:p>
          <a:p>
            <a:pPr>
              <a:spcAft>
                <a:spcPts val="0"/>
              </a:spcAft>
            </a:pPr>
            <a:r>
              <a:rPr lang="nl-NL" sz="2000" dirty="0" smtClean="0">
                <a:latin typeface="Comic Sans MS" panose="030F0702030302020204" pitchFamily="66" charset="0"/>
                <a:ea typeface="Calibri" panose="020F0502020204030204" pitchFamily="34" charset="0"/>
              </a:rPr>
              <a:t>dit is </a:t>
            </a:r>
            <a:r>
              <a:rPr lang="nl-NL" sz="2000" dirty="0">
                <a:latin typeface="Comic Sans MS" panose="030F0702030302020204" pitchFamily="66" charset="0"/>
                <a:ea typeface="Calibri" panose="020F0502020204030204" pitchFamily="34" charset="0"/>
              </a:rPr>
              <a:t>een Nederlandse </a:t>
            </a:r>
            <a:r>
              <a:rPr lang="nl-NL" sz="2000" dirty="0" err="1" smtClean="0">
                <a:latin typeface="Comic Sans MS" panose="030F0702030302020204" pitchFamily="66" charset="0"/>
                <a:ea typeface="Calibri" panose="020F0502020204030204" pitchFamily="34" charset="0"/>
              </a:rPr>
              <a:t>mirror</a:t>
            </a:r>
            <a:r>
              <a:rPr lang="nl-NL" sz="2000" dirty="0" smtClean="0">
                <a:latin typeface="Comic Sans MS" panose="030F0702030302020204" pitchFamily="66" charset="0"/>
                <a:ea typeface="Calibri" panose="020F0502020204030204" pitchFamily="34" charset="0"/>
              </a:rPr>
              <a:t>-site, maar beperkter</a:t>
            </a:r>
            <a:endParaRPr lang="nl-NL" sz="2000" dirty="0">
              <a:effectLst/>
              <a:latin typeface="Comic Sans MS" panose="030F0702030302020204" pitchFamily="66" charset="0"/>
              <a:ea typeface="Calibri" panose="020F0502020204030204" pitchFamily="34" charset="0"/>
            </a:endParaRPr>
          </a:p>
        </p:txBody>
      </p:sp>
      <p:pic>
        <p:nvPicPr>
          <p:cNvPr id="6" name="Afbeelding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6546" y="2243397"/>
            <a:ext cx="3955748" cy="2464302"/>
          </a:xfrm>
          <a:prstGeom prst="rect">
            <a:avLst/>
          </a:prstGeom>
        </p:spPr>
      </p:pic>
    </p:spTree>
    <p:extLst>
      <p:ext uri="{BB962C8B-B14F-4D97-AF65-F5344CB8AC3E}">
        <p14:creationId xmlns:p14="http://schemas.microsoft.com/office/powerpoint/2010/main" val="21338572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27804" y="1301961"/>
            <a:ext cx="8436634" cy="707886"/>
          </a:xfrm>
          <a:prstGeom prst="rect">
            <a:avLst/>
          </a:prstGeom>
        </p:spPr>
        <p:txBody>
          <a:bodyPr wrap="square">
            <a:spAutoFit/>
          </a:bodyPr>
          <a:lstStyle/>
          <a:p>
            <a:pPr>
              <a:spcAft>
                <a:spcPts val="0"/>
              </a:spcAft>
            </a:pPr>
            <a:r>
              <a:rPr lang="nl-NL" sz="2000" u="sng" dirty="0">
                <a:solidFill>
                  <a:srgbClr val="0000FF"/>
                </a:solidFill>
                <a:latin typeface="Comic Sans MS" panose="030F0702030302020204" pitchFamily="66" charset="0"/>
                <a:ea typeface="Calibri" panose="020F0502020204030204" pitchFamily="34" charset="0"/>
                <a:hlinkClick r:id="rId2"/>
              </a:rPr>
              <a:t>http://galileoandeinstein.physics.virginia.edu/more_stuff/flashlets/</a:t>
            </a:r>
            <a:endParaRPr lang="nl-NL" sz="2000" dirty="0">
              <a:latin typeface="Comic Sans MS" panose="030F0702030302020204" pitchFamily="66" charset="0"/>
              <a:ea typeface="Calibri" panose="020F0502020204030204" pitchFamily="34" charset="0"/>
            </a:endParaRPr>
          </a:p>
          <a:p>
            <a:r>
              <a:rPr lang="nl-NL" sz="2000" u="sng" dirty="0">
                <a:solidFill>
                  <a:srgbClr val="0000FF"/>
                </a:solidFill>
                <a:latin typeface="Comic Sans MS" panose="030F0702030302020204" pitchFamily="66" charset="0"/>
                <a:ea typeface="Calibri" panose="020F0502020204030204" pitchFamily="34" charset="0"/>
                <a:hlinkClick r:id="rId3"/>
              </a:rPr>
              <a:t>http://galileoandeinstein.physics.virginia.edu/more_stuff/Applets/</a:t>
            </a:r>
            <a:r>
              <a:rPr lang="nl-NL" sz="2000" dirty="0">
                <a:latin typeface="Comic Sans MS" panose="030F0702030302020204" pitchFamily="66" charset="0"/>
                <a:ea typeface="Calibri" panose="020F0502020204030204" pitchFamily="34" charset="0"/>
              </a:rPr>
              <a:t> </a:t>
            </a:r>
            <a:endParaRPr lang="nl-NL" sz="2000" dirty="0">
              <a:latin typeface="Comic Sans MS" panose="030F0702030302020204" pitchFamily="66" charset="0"/>
            </a:endParaRPr>
          </a:p>
        </p:txBody>
      </p:sp>
      <p:sp>
        <p:nvSpPr>
          <p:cNvPr id="3" name="Tekstvak 2"/>
          <p:cNvSpPr txBox="1"/>
          <p:nvPr/>
        </p:nvSpPr>
        <p:spPr>
          <a:xfrm>
            <a:off x="1905054" y="302990"/>
            <a:ext cx="6186523" cy="646331"/>
          </a:xfrm>
          <a:prstGeom prst="rect">
            <a:avLst/>
          </a:prstGeom>
          <a:noFill/>
        </p:spPr>
        <p:txBody>
          <a:bodyPr wrap="square" rtlCol="0">
            <a:spAutoFit/>
          </a:bodyPr>
          <a:lstStyle/>
          <a:p>
            <a:r>
              <a:rPr lang="nl-NL" sz="3600" dirty="0" smtClean="0">
                <a:solidFill>
                  <a:srgbClr val="FF0000"/>
                </a:solidFill>
                <a:latin typeface="Comic Sans MS"/>
                <a:cs typeface="Comic Sans MS"/>
              </a:rPr>
              <a:t>Waar kan ik het vinden?</a:t>
            </a:r>
            <a:endParaRPr lang="nl-NL" sz="3600" dirty="0">
              <a:solidFill>
                <a:srgbClr val="FF0000"/>
              </a:solidFill>
              <a:latin typeface="Comic Sans MS"/>
              <a:cs typeface="Comic Sans MS"/>
            </a:endParaRPr>
          </a:p>
        </p:txBody>
      </p:sp>
      <p:sp>
        <p:nvSpPr>
          <p:cNvPr id="4" name="Rechthoek 3"/>
          <p:cNvSpPr/>
          <p:nvPr/>
        </p:nvSpPr>
        <p:spPr>
          <a:xfrm>
            <a:off x="327804" y="2242717"/>
            <a:ext cx="8678173" cy="646331"/>
          </a:xfrm>
          <a:prstGeom prst="rect">
            <a:avLst/>
          </a:prstGeom>
        </p:spPr>
        <p:txBody>
          <a:bodyPr wrap="square">
            <a:spAutoFit/>
          </a:bodyPr>
          <a:lstStyle/>
          <a:p>
            <a:pPr>
              <a:spcAft>
                <a:spcPts val="0"/>
              </a:spcAft>
            </a:pPr>
            <a:r>
              <a:rPr lang="nl-NL" u="sng" dirty="0">
                <a:solidFill>
                  <a:srgbClr val="0000FF"/>
                </a:solidFill>
                <a:latin typeface="Comic Sans MS" panose="030F0702030302020204" pitchFamily="66" charset="0"/>
                <a:ea typeface="Calibri" panose="020F0502020204030204" pitchFamily="34" charset="0"/>
                <a:hlinkClick r:id="rId4"/>
              </a:rPr>
              <a:t>http://www.stmary.ws/HighSchool/Physics/home/animations3/default.htm</a:t>
            </a:r>
            <a:r>
              <a:rPr lang="nl-NL" dirty="0">
                <a:latin typeface="Comic Sans MS" panose="030F0702030302020204" pitchFamily="66" charset="0"/>
                <a:ea typeface="Calibri" panose="020F0502020204030204" pitchFamily="34" charset="0"/>
              </a:rPr>
              <a:t> </a:t>
            </a:r>
            <a:r>
              <a:rPr lang="nl-NL" dirty="0" smtClean="0">
                <a:latin typeface="Comic Sans MS" panose="030F0702030302020204" pitchFamily="66" charset="0"/>
                <a:ea typeface="Calibri" panose="020F0502020204030204" pitchFamily="34" charset="0"/>
              </a:rPr>
              <a:t>divers</a:t>
            </a:r>
            <a:r>
              <a:rPr lang="nl-NL" dirty="0">
                <a:latin typeface="Comic Sans MS" panose="030F0702030302020204" pitchFamily="66" charset="0"/>
                <a:ea typeface="Calibri" panose="020F0502020204030204" pitchFamily="34" charset="0"/>
              </a:rPr>
              <a:t>, </a:t>
            </a:r>
            <a:r>
              <a:rPr lang="nl-NL" dirty="0" smtClean="0">
                <a:latin typeface="Comic Sans MS" panose="030F0702030302020204" pitchFamily="66" charset="0"/>
                <a:ea typeface="Calibri" panose="020F0502020204030204" pitchFamily="34" charset="0"/>
              </a:rPr>
              <a:t>eenvoudig en in HTML5</a:t>
            </a:r>
            <a:endParaRPr lang="nl-NL" dirty="0">
              <a:effectLst/>
              <a:latin typeface="Comic Sans MS" panose="030F0702030302020204" pitchFamily="66" charset="0"/>
              <a:ea typeface="Calibri" panose="020F0502020204030204" pitchFamily="34" charset="0"/>
            </a:endParaRPr>
          </a:p>
        </p:txBody>
      </p:sp>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804" y="3821501"/>
            <a:ext cx="3760025" cy="2748771"/>
          </a:xfrm>
          <a:prstGeom prst="rect">
            <a:avLst/>
          </a:prstGeom>
        </p:spPr>
      </p:pic>
      <p:sp>
        <p:nvSpPr>
          <p:cNvPr id="6" name="Rechthoek 5"/>
          <p:cNvSpPr/>
          <p:nvPr/>
        </p:nvSpPr>
        <p:spPr>
          <a:xfrm>
            <a:off x="327804" y="2921169"/>
            <a:ext cx="8324490" cy="646331"/>
          </a:xfrm>
          <a:prstGeom prst="rect">
            <a:avLst/>
          </a:prstGeom>
        </p:spPr>
        <p:txBody>
          <a:bodyPr wrap="square">
            <a:spAutoFit/>
          </a:bodyPr>
          <a:lstStyle/>
          <a:p>
            <a:r>
              <a:rPr lang="nl-NL" u="sng" dirty="0">
                <a:solidFill>
                  <a:srgbClr val="0000FF"/>
                </a:solidFill>
                <a:latin typeface="Comic Sans MS" panose="030F0702030302020204" pitchFamily="66" charset="0"/>
                <a:ea typeface="Calibri" panose="020F0502020204030204" pitchFamily="34" charset="0"/>
                <a:hlinkClick r:id="rId6"/>
              </a:rPr>
              <a:t>http://www.virtphys.uni-bayreuth.de/</a:t>
            </a:r>
            <a:r>
              <a:rPr lang="nl-NL" dirty="0">
                <a:latin typeface="Comic Sans MS" panose="030F0702030302020204" pitchFamily="66" charset="0"/>
                <a:ea typeface="Calibri" panose="020F0502020204030204" pitchFamily="34" charset="0"/>
              </a:rPr>
              <a:t> 			</a:t>
            </a:r>
            <a:endParaRPr lang="nl-NL" dirty="0" smtClean="0">
              <a:latin typeface="Comic Sans MS" panose="030F0702030302020204" pitchFamily="66" charset="0"/>
              <a:ea typeface="Calibri" panose="020F0502020204030204" pitchFamily="34" charset="0"/>
            </a:endParaRPr>
          </a:p>
          <a:p>
            <a:r>
              <a:rPr lang="nl-NL" dirty="0" smtClean="0">
                <a:latin typeface="Comic Sans MS" panose="030F0702030302020204" pitchFamily="66" charset="0"/>
                <a:ea typeface="Calibri" panose="020F0502020204030204" pitchFamily="34" charset="0"/>
              </a:rPr>
              <a:t>meten </a:t>
            </a:r>
            <a:r>
              <a:rPr lang="nl-NL" dirty="0">
                <a:latin typeface="Comic Sans MS" panose="030F0702030302020204" pitchFamily="66" charset="0"/>
                <a:ea typeface="Calibri" panose="020F0502020204030204" pitchFamily="34" charset="0"/>
              </a:rPr>
              <a:t>via flashfilms / te </a:t>
            </a:r>
            <a:r>
              <a:rPr lang="nl-NL" dirty="0" smtClean="0">
                <a:latin typeface="Comic Sans MS" panose="030F0702030302020204" pitchFamily="66" charset="0"/>
                <a:ea typeface="Calibri" panose="020F0502020204030204" pitchFamily="34" charset="0"/>
              </a:rPr>
              <a:t>downloaden – ook </a:t>
            </a:r>
            <a:r>
              <a:rPr lang="nl-NL" dirty="0" err="1" smtClean="0">
                <a:latin typeface="Comic Sans MS" panose="030F0702030302020204" pitchFamily="66" charset="0"/>
                <a:ea typeface="Calibri" panose="020F0502020204030204" pitchFamily="34" charset="0"/>
              </a:rPr>
              <a:t>geogebra</a:t>
            </a:r>
            <a:endParaRPr lang="nl-NL" dirty="0">
              <a:latin typeface="Comic Sans MS" panose="030F0702030302020204" pitchFamily="66" charset="0"/>
            </a:endParaRPr>
          </a:p>
        </p:txBody>
      </p:sp>
      <p:pic>
        <p:nvPicPr>
          <p:cNvPr id="7" name="Afbeelding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16723" y="3821501"/>
            <a:ext cx="4502989" cy="2779230"/>
          </a:xfrm>
          <a:prstGeom prst="rect">
            <a:avLst/>
          </a:prstGeom>
        </p:spPr>
      </p:pic>
    </p:spTree>
    <p:extLst>
      <p:ext uri="{BB962C8B-B14F-4D97-AF65-F5344CB8AC3E}">
        <p14:creationId xmlns:p14="http://schemas.microsoft.com/office/powerpoint/2010/main" val="10272703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905054" y="302990"/>
            <a:ext cx="6186523" cy="646331"/>
          </a:xfrm>
          <a:prstGeom prst="rect">
            <a:avLst/>
          </a:prstGeom>
          <a:noFill/>
        </p:spPr>
        <p:txBody>
          <a:bodyPr wrap="square" rtlCol="0">
            <a:spAutoFit/>
          </a:bodyPr>
          <a:lstStyle/>
          <a:p>
            <a:r>
              <a:rPr lang="nl-NL" sz="3600" dirty="0" smtClean="0">
                <a:solidFill>
                  <a:srgbClr val="FF0000"/>
                </a:solidFill>
                <a:latin typeface="Comic Sans MS"/>
                <a:cs typeface="Comic Sans MS"/>
              </a:rPr>
              <a:t>Waar kan ik het vinden?</a:t>
            </a:r>
            <a:endParaRPr lang="nl-NL" sz="3600" dirty="0">
              <a:solidFill>
                <a:srgbClr val="FF0000"/>
              </a:solidFill>
              <a:latin typeface="Comic Sans MS"/>
              <a:cs typeface="Comic Sans MS"/>
            </a:endParaRPr>
          </a:p>
        </p:txBody>
      </p:sp>
      <p:sp>
        <p:nvSpPr>
          <p:cNvPr id="3" name="Rechthoek 2"/>
          <p:cNvSpPr/>
          <p:nvPr/>
        </p:nvSpPr>
        <p:spPr>
          <a:xfrm>
            <a:off x="715992" y="1139012"/>
            <a:ext cx="7643004" cy="707886"/>
          </a:xfrm>
          <a:prstGeom prst="rect">
            <a:avLst/>
          </a:prstGeom>
        </p:spPr>
        <p:txBody>
          <a:bodyPr wrap="square">
            <a:spAutoFit/>
          </a:bodyPr>
          <a:lstStyle/>
          <a:p>
            <a:pPr>
              <a:spcAft>
                <a:spcPts val="0"/>
              </a:spcAft>
            </a:pPr>
            <a:r>
              <a:rPr lang="nl-NL" sz="2000" u="sng" dirty="0">
                <a:solidFill>
                  <a:srgbClr val="0000FF"/>
                </a:solidFill>
                <a:latin typeface="Comic Sans MS" panose="030F0702030302020204" pitchFamily="66" charset="0"/>
                <a:ea typeface="Calibri" panose="020F0502020204030204" pitchFamily="34" charset="0"/>
                <a:hlinkClick r:id="rId2"/>
              </a:rPr>
              <a:t>http://shadowandsubstance.com/</a:t>
            </a:r>
            <a:r>
              <a:rPr lang="nl-NL" sz="2000" dirty="0">
                <a:latin typeface="Comic Sans MS" panose="030F0702030302020204" pitchFamily="66" charset="0"/>
                <a:ea typeface="Calibri" panose="020F0502020204030204" pitchFamily="34" charset="0"/>
              </a:rPr>
              <a:t>				</a:t>
            </a:r>
            <a:endParaRPr lang="nl-NL" sz="2000" dirty="0" smtClean="0">
              <a:latin typeface="Comic Sans MS" panose="030F0702030302020204" pitchFamily="66" charset="0"/>
              <a:ea typeface="Calibri" panose="020F0502020204030204" pitchFamily="34" charset="0"/>
            </a:endParaRPr>
          </a:p>
          <a:p>
            <a:pPr>
              <a:spcAft>
                <a:spcPts val="0"/>
              </a:spcAft>
            </a:pPr>
            <a:r>
              <a:rPr lang="nl-NL" sz="2000" dirty="0">
                <a:latin typeface="Comic Sans MS" panose="030F0702030302020204" pitchFamily="66" charset="0"/>
                <a:ea typeface="Calibri" panose="020F0502020204030204" pitchFamily="34" charset="0"/>
              </a:rPr>
              <a:t>a</a:t>
            </a:r>
            <a:r>
              <a:rPr lang="nl-NL" sz="2000" dirty="0" smtClean="0">
                <a:latin typeface="Comic Sans MS" panose="030F0702030302020204" pitchFamily="66" charset="0"/>
                <a:ea typeface="Calibri" panose="020F0502020204030204" pitchFamily="34" charset="0"/>
              </a:rPr>
              <a:t>ctuele sterrenkunde </a:t>
            </a:r>
            <a:r>
              <a:rPr lang="nl-NL" sz="2000" dirty="0">
                <a:latin typeface="Comic Sans MS" panose="030F0702030302020204" pitchFamily="66" charset="0"/>
                <a:ea typeface="Calibri" panose="020F0502020204030204" pitchFamily="34" charset="0"/>
              </a:rPr>
              <a:t>- waarnemingen</a:t>
            </a:r>
            <a:endParaRPr lang="nl-NL" sz="2000" dirty="0">
              <a:effectLst/>
              <a:latin typeface="Comic Sans MS" panose="030F0702030302020204" pitchFamily="66" charset="0"/>
              <a:ea typeface="Calibri" panose="020F0502020204030204" pitchFamily="34" charset="0"/>
            </a:endParaRPr>
          </a:p>
        </p:txBody>
      </p:sp>
      <p:sp>
        <p:nvSpPr>
          <p:cNvPr id="4" name="Rechthoek 3"/>
          <p:cNvSpPr/>
          <p:nvPr/>
        </p:nvSpPr>
        <p:spPr>
          <a:xfrm>
            <a:off x="715991" y="1873103"/>
            <a:ext cx="7246190" cy="707886"/>
          </a:xfrm>
          <a:prstGeom prst="rect">
            <a:avLst/>
          </a:prstGeom>
        </p:spPr>
        <p:txBody>
          <a:bodyPr wrap="square">
            <a:spAutoFit/>
          </a:bodyPr>
          <a:lstStyle/>
          <a:p>
            <a:r>
              <a:rPr lang="nl-NL" sz="2000" u="sng" dirty="0">
                <a:solidFill>
                  <a:srgbClr val="0000FF"/>
                </a:solidFill>
                <a:latin typeface="Comic Sans MS" panose="030F0702030302020204" pitchFamily="66" charset="0"/>
                <a:ea typeface="Calibri" panose="020F0502020204030204" pitchFamily="34" charset="0"/>
                <a:hlinkClick r:id="rId3"/>
              </a:rPr>
              <a:t>http://</a:t>
            </a:r>
            <a:r>
              <a:rPr lang="nl-NL" sz="2000" u="sng" dirty="0" smtClean="0">
                <a:solidFill>
                  <a:srgbClr val="0000FF"/>
                </a:solidFill>
                <a:latin typeface="Comic Sans MS" panose="030F0702030302020204" pitchFamily="66" charset="0"/>
                <a:ea typeface="Calibri" panose="020F0502020204030204" pitchFamily="34" charset="0"/>
                <a:hlinkClick r:id="rId3"/>
              </a:rPr>
              <a:t>www.ionaphysics.org/lab/Explore/start.htm</a:t>
            </a:r>
            <a:r>
              <a:rPr lang="nl-NL" sz="2000" u="sng" dirty="0" smtClean="0">
                <a:solidFill>
                  <a:srgbClr val="0000FF"/>
                </a:solidFill>
                <a:latin typeface="Comic Sans MS" panose="030F0702030302020204" pitchFamily="66" charset="0"/>
                <a:ea typeface="Calibri" panose="020F0502020204030204" pitchFamily="34" charset="0"/>
              </a:rPr>
              <a:t> </a:t>
            </a:r>
          </a:p>
          <a:p>
            <a:r>
              <a:rPr lang="nl-NL" sz="2000" dirty="0">
                <a:latin typeface="Comic Sans MS" panose="030F0702030302020204" pitchFamily="66" charset="0"/>
                <a:ea typeface="Calibri" panose="020F0502020204030204" pitchFamily="34" charset="0"/>
              </a:rPr>
              <a:t>e</a:t>
            </a:r>
            <a:r>
              <a:rPr lang="nl-NL" sz="2000" dirty="0" smtClean="0">
                <a:latin typeface="Comic Sans MS" panose="030F0702030302020204" pitchFamily="66" charset="0"/>
                <a:ea typeface="Calibri" panose="020F0502020204030204" pitchFamily="34" charset="0"/>
              </a:rPr>
              <a:t>envoudige lay-out </a:t>
            </a:r>
            <a:endParaRPr lang="nl-NL" sz="2000" dirty="0">
              <a:latin typeface="Comic Sans MS" panose="030F0702030302020204" pitchFamily="66" charset="0"/>
            </a:endParaRPr>
          </a:p>
        </p:txBody>
      </p:sp>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018" y="3416060"/>
            <a:ext cx="3579242" cy="3148826"/>
          </a:xfrm>
          <a:prstGeom prst="rect">
            <a:avLst/>
          </a:prstGeom>
        </p:spPr>
      </p:pic>
      <p:sp>
        <p:nvSpPr>
          <p:cNvPr id="6" name="Rechthoek 5"/>
          <p:cNvSpPr/>
          <p:nvPr/>
        </p:nvSpPr>
        <p:spPr>
          <a:xfrm>
            <a:off x="715991" y="2578452"/>
            <a:ext cx="8126084" cy="707886"/>
          </a:xfrm>
          <a:prstGeom prst="rect">
            <a:avLst/>
          </a:prstGeom>
        </p:spPr>
        <p:txBody>
          <a:bodyPr wrap="square">
            <a:spAutoFit/>
          </a:bodyPr>
          <a:lstStyle/>
          <a:p>
            <a:pPr>
              <a:spcAft>
                <a:spcPts val="0"/>
              </a:spcAft>
            </a:pPr>
            <a:r>
              <a:rPr lang="nl-NL" sz="2000" u="sng" dirty="0">
                <a:solidFill>
                  <a:schemeClr val="bg1"/>
                </a:solidFill>
                <a:latin typeface="Comic Sans MS" panose="030F0702030302020204" pitchFamily="66" charset="0"/>
                <a:ea typeface="Calibri" panose="020F0502020204030204" pitchFamily="34" charset="0"/>
                <a:hlinkClick r:id="rId5"/>
              </a:rPr>
              <a:t>http://www.kcvs.ca/site/</a:t>
            </a:r>
            <a:r>
              <a:rPr lang="nl-NL" sz="2000" dirty="0">
                <a:solidFill>
                  <a:schemeClr val="bg1"/>
                </a:solidFill>
                <a:latin typeface="Comic Sans MS" panose="030F0702030302020204" pitchFamily="66" charset="0"/>
                <a:ea typeface="Calibri" panose="020F0502020204030204" pitchFamily="34" charset="0"/>
              </a:rPr>
              <a:t> 	 	 </a:t>
            </a:r>
            <a:endParaRPr lang="nl-NL" sz="2000" dirty="0" smtClean="0">
              <a:solidFill>
                <a:schemeClr val="bg1"/>
              </a:solidFill>
              <a:latin typeface="Comic Sans MS" panose="030F0702030302020204" pitchFamily="66" charset="0"/>
              <a:ea typeface="Calibri" panose="020F0502020204030204" pitchFamily="34" charset="0"/>
            </a:endParaRPr>
          </a:p>
          <a:p>
            <a:pPr>
              <a:spcAft>
                <a:spcPts val="0"/>
              </a:spcAft>
            </a:pPr>
            <a:r>
              <a:rPr lang="nl-NL" sz="2000" dirty="0" smtClean="0">
                <a:latin typeface="Comic Sans MS" panose="030F0702030302020204" pitchFamily="66" charset="0"/>
                <a:ea typeface="Calibri" panose="020F0502020204030204" pitchFamily="34" charset="0"/>
              </a:rPr>
              <a:t>zeker </a:t>
            </a:r>
            <a:r>
              <a:rPr lang="nl-NL" sz="2000" dirty="0">
                <a:latin typeface="Comic Sans MS" panose="030F0702030302020204" pitchFamily="66" charset="0"/>
                <a:ea typeface="Calibri" panose="020F0502020204030204" pitchFamily="34" charset="0"/>
              </a:rPr>
              <a:t>de moeite waard – modern / sterrenkunde</a:t>
            </a:r>
            <a:endParaRPr lang="nl-NL" sz="2000" dirty="0">
              <a:effectLst/>
              <a:latin typeface="Comic Sans MS" panose="030F0702030302020204" pitchFamily="66" charset="0"/>
              <a:ea typeface="Calibri" panose="020F0502020204030204" pitchFamily="34" charset="0"/>
            </a:endParaRPr>
          </a:p>
        </p:txBody>
      </p:sp>
      <p:pic>
        <p:nvPicPr>
          <p:cNvPr id="7" name="Afbeelding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9830" y="3416060"/>
            <a:ext cx="4889884" cy="3148826"/>
          </a:xfrm>
          <a:prstGeom prst="rect">
            <a:avLst/>
          </a:prstGeom>
        </p:spPr>
      </p:pic>
    </p:spTree>
    <p:extLst>
      <p:ext uri="{BB962C8B-B14F-4D97-AF65-F5344CB8AC3E}">
        <p14:creationId xmlns:p14="http://schemas.microsoft.com/office/powerpoint/2010/main" val="6401280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905054" y="302990"/>
            <a:ext cx="6186523" cy="646331"/>
          </a:xfrm>
          <a:prstGeom prst="rect">
            <a:avLst/>
          </a:prstGeom>
          <a:noFill/>
        </p:spPr>
        <p:txBody>
          <a:bodyPr wrap="square" rtlCol="0">
            <a:spAutoFit/>
          </a:bodyPr>
          <a:lstStyle/>
          <a:p>
            <a:r>
              <a:rPr lang="nl-NL" sz="3600" dirty="0" smtClean="0">
                <a:solidFill>
                  <a:srgbClr val="FF0000"/>
                </a:solidFill>
                <a:latin typeface="Comic Sans MS"/>
                <a:cs typeface="Comic Sans MS"/>
              </a:rPr>
              <a:t>Waar kan ik het vinden?</a:t>
            </a:r>
            <a:endParaRPr lang="nl-NL" sz="3600" dirty="0">
              <a:solidFill>
                <a:srgbClr val="FF0000"/>
              </a:solidFill>
              <a:latin typeface="Comic Sans MS"/>
              <a:cs typeface="Comic Sans MS"/>
            </a:endParaRPr>
          </a:p>
        </p:txBody>
      </p:sp>
      <p:sp>
        <p:nvSpPr>
          <p:cNvPr id="3" name="Tekstvak 2"/>
          <p:cNvSpPr txBox="1"/>
          <p:nvPr/>
        </p:nvSpPr>
        <p:spPr>
          <a:xfrm>
            <a:off x="362309" y="949321"/>
            <a:ext cx="8591910" cy="5632311"/>
          </a:xfrm>
          <a:prstGeom prst="rect">
            <a:avLst/>
          </a:prstGeom>
          <a:noFill/>
        </p:spPr>
        <p:txBody>
          <a:bodyPr wrap="square" rtlCol="0">
            <a:spAutoFit/>
          </a:bodyPr>
          <a:lstStyle/>
          <a:p>
            <a:r>
              <a:rPr lang="nl-NL" dirty="0">
                <a:latin typeface="Comic Sans MS" panose="030F0702030302020204" pitchFamily="66" charset="0"/>
              </a:rPr>
              <a:t>Films</a:t>
            </a:r>
          </a:p>
          <a:p>
            <a:r>
              <a:rPr lang="nl-NL" dirty="0">
                <a:solidFill>
                  <a:schemeClr val="bg1"/>
                </a:solidFill>
                <a:latin typeface="Comic Sans MS" panose="030F0702030302020204" pitchFamily="66" charset="0"/>
              </a:rPr>
              <a:t> </a:t>
            </a:r>
          </a:p>
          <a:p>
            <a:r>
              <a:rPr lang="nl-NL" u="sng" dirty="0">
                <a:solidFill>
                  <a:schemeClr val="bg1"/>
                </a:solidFill>
                <a:latin typeface="Comic Sans MS" panose="030F0702030302020204" pitchFamily="66" charset="0"/>
                <a:hlinkClick r:id="rId2"/>
              </a:rPr>
              <a:t>http://youtubenatuurkunde.wikia.com/wiki/Natuurkundefilmpjes_opgesplitst_naar_domein</a:t>
            </a:r>
            <a:r>
              <a:rPr lang="nl-NL" dirty="0">
                <a:solidFill>
                  <a:schemeClr val="bg1"/>
                </a:solidFill>
                <a:latin typeface="Comic Sans MS" panose="030F0702030302020204" pitchFamily="66" charset="0"/>
              </a:rPr>
              <a:t> </a:t>
            </a:r>
            <a:r>
              <a:rPr lang="nl-NL" dirty="0" smtClean="0">
                <a:solidFill>
                  <a:schemeClr val="bg1"/>
                </a:solidFill>
                <a:latin typeface="Comic Sans MS" panose="030F0702030302020204" pitchFamily="66" charset="0"/>
              </a:rPr>
              <a:t>		</a:t>
            </a:r>
            <a:r>
              <a:rPr lang="nl-NL" dirty="0" smtClean="0">
                <a:latin typeface="Comic Sans MS" panose="030F0702030302020204" pitchFamily="66" charset="0"/>
              </a:rPr>
              <a:t>gigantische </a:t>
            </a:r>
            <a:r>
              <a:rPr lang="nl-NL" dirty="0">
                <a:latin typeface="Comic Sans MS" panose="030F0702030302020204" pitchFamily="66" charset="0"/>
              </a:rPr>
              <a:t>verzameling</a:t>
            </a:r>
          </a:p>
          <a:p>
            <a:r>
              <a:rPr lang="nl-NL" dirty="0">
                <a:solidFill>
                  <a:schemeClr val="bg1"/>
                </a:solidFill>
                <a:latin typeface="Comic Sans MS" panose="030F0702030302020204" pitchFamily="66" charset="0"/>
              </a:rPr>
              <a:t> </a:t>
            </a:r>
          </a:p>
          <a:p>
            <a:r>
              <a:rPr lang="nl-NL" u="sng" dirty="0">
                <a:solidFill>
                  <a:schemeClr val="bg1"/>
                </a:solidFill>
                <a:latin typeface="Comic Sans MS" panose="030F0702030302020204" pitchFamily="66" charset="0"/>
                <a:hlinkClick r:id="rId3"/>
              </a:rPr>
              <a:t>http://www.hewittdrewit.com/iWeb/list.html</a:t>
            </a:r>
            <a:r>
              <a:rPr lang="nl-NL" dirty="0">
                <a:solidFill>
                  <a:schemeClr val="bg1"/>
                </a:solidFill>
                <a:latin typeface="Comic Sans MS" panose="030F0702030302020204" pitchFamily="66" charset="0"/>
              </a:rPr>
              <a:t>	</a:t>
            </a:r>
            <a:endParaRPr lang="nl-NL" dirty="0" smtClean="0">
              <a:solidFill>
                <a:schemeClr val="bg1"/>
              </a:solidFill>
              <a:latin typeface="Comic Sans MS" panose="030F0702030302020204" pitchFamily="66" charset="0"/>
            </a:endParaRPr>
          </a:p>
          <a:p>
            <a:r>
              <a:rPr lang="nl-NL" dirty="0" smtClean="0">
                <a:latin typeface="Comic Sans MS" panose="030F0702030302020204" pitchFamily="66" charset="0"/>
              </a:rPr>
              <a:t>147 </a:t>
            </a:r>
            <a:r>
              <a:rPr lang="nl-NL" dirty="0" err="1">
                <a:latin typeface="Comic Sans MS" panose="030F0702030302020204" pitchFamily="66" charset="0"/>
              </a:rPr>
              <a:t>Youtube</a:t>
            </a:r>
            <a:r>
              <a:rPr lang="nl-NL" dirty="0">
                <a:latin typeface="Comic Sans MS" panose="030F0702030302020204" pitchFamily="66" charset="0"/>
              </a:rPr>
              <a:t>-films met uitleg</a:t>
            </a:r>
          </a:p>
          <a:p>
            <a:r>
              <a:rPr lang="nl-NL" dirty="0">
                <a:solidFill>
                  <a:schemeClr val="bg1"/>
                </a:solidFill>
                <a:latin typeface="Comic Sans MS" panose="030F0702030302020204" pitchFamily="66" charset="0"/>
              </a:rPr>
              <a:t> </a:t>
            </a:r>
          </a:p>
          <a:p>
            <a:r>
              <a:rPr lang="nl-NL" u="sng" dirty="0">
                <a:solidFill>
                  <a:schemeClr val="bg1"/>
                </a:solidFill>
                <a:latin typeface="Comic Sans MS" panose="030F0702030302020204" pitchFamily="66" charset="0"/>
                <a:hlinkClick r:id="rId4"/>
              </a:rPr>
              <a:t>http://phys23p.sl.psu.edu/phys_anim/Phys_anim.htm</a:t>
            </a:r>
            <a:r>
              <a:rPr lang="nl-NL" dirty="0">
                <a:solidFill>
                  <a:schemeClr val="bg1"/>
                </a:solidFill>
                <a:latin typeface="Comic Sans MS" panose="030F0702030302020204" pitchFamily="66" charset="0"/>
              </a:rPr>
              <a:t> 	</a:t>
            </a:r>
            <a:endParaRPr lang="nl-NL" dirty="0" smtClean="0">
              <a:solidFill>
                <a:schemeClr val="bg1"/>
              </a:solidFill>
              <a:latin typeface="Comic Sans MS" panose="030F0702030302020204" pitchFamily="66" charset="0"/>
            </a:endParaRPr>
          </a:p>
          <a:p>
            <a:r>
              <a:rPr lang="nl-NL" dirty="0" smtClean="0">
                <a:latin typeface="Comic Sans MS" panose="030F0702030302020204" pitchFamily="66" charset="0"/>
              </a:rPr>
              <a:t>in </a:t>
            </a:r>
            <a:r>
              <a:rPr lang="nl-NL" dirty="0">
                <a:latin typeface="Comic Sans MS" panose="030F0702030302020204" pitchFamily="66" charset="0"/>
              </a:rPr>
              <a:t>.</a:t>
            </a:r>
            <a:r>
              <a:rPr lang="nl-NL" dirty="0" err="1">
                <a:latin typeface="Comic Sans MS" panose="030F0702030302020204" pitchFamily="66" charset="0"/>
              </a:rPr>
              <a:t>avi</a:t>
            </a:r>
            <a:r>
              <a:rPr lang="nl-NL" dirty="0">
                <a:latin typeface="Comic Sans MS" panose="030F0702030302020204" pitchFamily="66" charset="0"/>
              </a:rPr>
              <a:t> (zoals </a:t>
            </a:r>
            <a:r>
              <a:rPr lang="nl-NL" dirty="0" err="1">
                <a:latin typeface="Comic Sans MS" panose="030F0702030302020204" pitchFamily="66" charset="0"/>
              </a:rPr>
              <a:t>centripetaalkracht</a:t>
            </a:r>
            <a:r>
              <a:rPr lang="nl-NL" dirty="0">
                <a:latin typeface="Comic Sans MS" panose="030F0702030302020204" pitchFamily="66" charset="0"/>
              </a:rPr>
              <a:t>)	</a:t>
            </a:r>
          </a:p>
          <a:p>
            <a:r>
              <a:rPr lang="nl-NL" dirty="0">
                <a:solidFill>
                  <a:schemeClr val="bg1"/>
                </a:solidFill>
                <a:latin typeface="Comic Sans MS" panose="030F0702030302020204" pitchFamily="66" charset="0"/>
              </a:rPr>
              <a:t> </a:t>
            </a:r>
          </a:p>
          <a:p>
            <a:r>
              <a:rPr lang="nl-NL" u="sng" dirty="0">
                <a:solidFill>
                  <a:schemeClr val="bg1"/>
                </a:solidFill>
                <a:latin typeface="Comic Sans MS" panose="030F0702030302020204" pitchFamily="66" charset="0"/>
                <a:hlinkClick r:id="rId5"/>
              </a:rPr>
              <a:t>http://www.systeemderelementen.nl/</a:t>
            </a:r>
            <a:r>
              <a:rPr lang="nl-NL" dirty="0">
                <a:solidFill>
                  <a:schemeClr val="bg1"/>
                </a:solidFill>
                <a:latin typeface="Comic Sans MS" panose="030F0702030302020204" pitchFamily="66" charset="0"/>
              </a:rPr>
              <a:t>	</a:t>
            </a:r>
            <a:endParaRPr lang="nl-NL" dirty="0" smtClean="0">
              <a:solidFill>
                <a:schemeClr val="bg1"/>
              </a:solidFill>
              <a:latin typeface="Comic Sans MS" panose="030F0702030302020204" pitchFamily="66" charset="0"/>
            </a:endParaRPr>
          </a:p>
          <a:p>
            <a:r>
              <a:rPr lang="nl-NL" dirty="0" smtClean="0">
                <a:latin typeface="Comic Sans MS" panose="030F0702030302020204" pitchFamily="66" charset="0"/>
              </a:rPr>
              <a:t>van </a:t>
            </a:r>
            <a:r>
              <a:rPr lang="nl-NL" dirty="0">
                <a:latin typeface="Comic Sans MS" panose="030F0702030302020204" pitchFamily="66" charset="0"/>
              </a:rPr>
              <a:t>elk element een filmpje</a:t>
            </a:r>
          </a:p>
          <a:p>
            <a:r>
              <a:rPr lang="nl-NL" dirty="0">
                <a:solidFill>
                  <a:schemeClr val="bg1"/>
                </a:solidFill>
                <a:latin typeface="Comic Sans MS" panose="030F0702030302020204" pitchFamily="66" charset="0"/>
              </a:rPr>
              <a:t>	</a:t>
            </a:r>
          </a:p>
          <a:p>
            <a:r>
              <a:rPr lang="nl-NL" u="sng" dirty="0">
                <a:solidFill>
                  <a:schemeClr val="bg1"/>
                </a:solidFill>
                <a:latin typeface="Comic Sans MS" panose="030F0702030302020204" pitchFamily="66" charset="0"/>
                <a:hlinkClick r:id="rId6"/>
              </a:rPr>
              <a:t>http://www.khanacademy.org/science/physics</a:t>
            </a:r>
            <a:r>
              <a:rPr lang="nl-NL" dirty="0">
                <a:solidFill>
                  <a:schemeClr val="bg1"/>
                </a:solidFill>
                <a:latin typeface="Comic Sans MS" panose="030F0702030302020204" pitchFamily="66" charset="0"/>
              </a:rPr>
              <a:t> 		</a:t>
            </a:r>
            <a:endParaRPr lang="nl-NL" dirty="0" smtClean="0">
              <a:solidFill>
                <a:schemeClr val="bg1"/>
              </a:solidFill>
              <a:latin typeface="Comic Sans MS" panose="030F0702030302020204" pitchFamily="66" charset="0"/>
            </a:endParaRPr>
          </a:p>
          <a:p>
            <a:r>
              <a:rPr lang="nl-NL" dirty="0" smtClean="0">
                <a:latin typeface="Comic Sans MS" panose="030F0702030302020204" pitchFamily="66" charset="0"/>
              </a:rPr>
              <a:t>veel </a:t>
            </a:r>
            <a:r>
              <a:rPr lang="nl-NL" dirty="0" err="1">
                <a:latin typeface="Comic Sans MS" panose="030F0702030302020204" pitchFamily="66" charset="0"/>
              </a:rPr>
              <a:t>Youtube</a:t>
            </a:r>
            <a:r>
              <a:rPr lang="nl-NL" dirty="0">
                <a:latin typeface="Comic Sans MS" panose="030F0702030302020204" pitchFamily="66" charset="0"/>
              </a:rPr>
              <a:t>-films naar onderwerp</a:t>
            </a:r>
          </a:p>
          <a:p>
            <a:r>
              <a:rPr lang="nl-NL" dirty="0">
                <a:solidFill>
                  <a:schemeClr val="bg1"/>
                </a:solidFill>
                <a:latin typeface="Comic Sans MS" panose="030F0702030302020204" pitchFamily="66" charset="0"/>
              </a:rPr>
              <a:t> </a:t>
            </a:r>
          </a:p>
          <a:p>
            <a:r>
              <a:rPr lang="nl-NL" u="sng" dirty="0">
                <a:solidFill>
                  <a:schemeClr val="bg1"/>
                </a:solidFill>
                <a:latin typeface="Comic Sans MS" panose="030F0702030302020204" pitchFamily="66" charset="0"/>
                <a:hlinkClick r:id="rId7"/>
              </a:rPr>
              <a:t>http://www.dnatube.com/videos</a:t>
            </a:r>
            <a:r>
              <a:rPr lang="nl-NL" dirty="0">
                <a:solidFill>
                  <a:schemeClr val="bg1"/>
                </a:solidFill>
                <a:latin typeface="Comic Sans MS" panose="030F0702030302020204" pitchFamily="66" charset="0"/>
              </a:rPr>
              <a:t>	</a:t>
            </a:r>
            <a:endParaRPr lang="nl-NL" dirty="0" smtClean="0">
              <a:solidFill>
                <a:schemeClr val="bg1"/>
              </a:solidFill>
              <a:latin typeface="Comic Sans MS" panose="030F0702030302020204" pitchFamily="66" charset="0"/>
            </a:endParaRPr>
          </a:p>
          <a:p>
            <a:r>
              <a:rPr lang="nl-NL" dirty="0" smtClean="0">
                <a:latin typeface="Comic Sans MS" panose="030F0702030302020204" pitchFamily="66" charset="0"/>
              </a:rPr>
              <a:t>uitgebreid </a:t>
            </a:r>
            <a:r>
              <a:rPr lang="nl-NL" dirty="0">
                <a:latin typeface="Comic Sans MS" panose="030F0702030302020204" pitchFamily="66" charset="0"/>
              </a:rPr>
              <a:t>en sluit goed aan bij de bovenbouw</a:t>
            </a:r>
          </a:p>
          <a:p>
            <a:endParaRPr lang="nl-NL" dirty="0">
              <a:solidFill>
                <a:schemeClr val="bg1"/>
              </a:solidFill>
            </a:endParaRPr>
          </a:p>
        </p:txBody>
      </p:sp>
    </p:spTree>
    <p:extLst>
      <p:ext uri="{BB962C8B-B14F-4D97-AF65-F5344CB8AC3E}">
        <p14:creationId xmlns:p14="http://schemas.microsoft.com/office/powerpoint/2010/main" val="5731442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905054" y="302990"/>
            <a:ext cx="6186523" cy="646331"/>
          </a:xfrm>
          <a:prstGeom prst="rect">
            <a:avLst/>
          </a:prstGeom>
          <a:noFill/>
        </p:spPr>
        <p:txBody>
          <a:bodyPr wrap="square" rtlCol="0">
            <a:spAutoFit/>
          </a:bodyPr>
          <a:lstStyle/>
          <a:p>
            <a:r>
              <a:rPr lang="nl-NL" sz="3600" dirty="0" smtClean="0">
                <a:solidFill>
                  <a:srgbClr val="FF0000"/>
                </a:solidFill>
                <a:latin typeface="Comic Sans MS"/>
                <a:cs typeface="Comic Sans MS"/>
              </a:rPr>
              <a:t>Waar kan ik het vinden?</a:t>
            </a:r>
            <a:endParaRPr lang="nl-NL" sz="3600" dirty="0">
              <a:solidFill>
                <a:srgbClr val="FF0000"/>
              </a:solidFill>
              <a:latin typeface="Comic Sans MS"/>
              <a:cs typeface="Comic Sans MS"/>
            </a:endParaRPr>
          </a:p>
        </p:txBody>
      </p:sp>
      <p:sp>
        <p:nvSpPr>
          <p:cNvPr id="3" name="Tekstvak 2"/>
          <p:cNvSpPr txBox="1"/>
          <p:nvPr/>
        </p:nvSpPr>
        <p:spPr>
          <a:xfrm>
            <a:off x="543465" y="1061049"/>
            <a:ext cx="8358995" cy="5632311"/>
          </a:xfrm>
          <a:prstGeom prst="rect">
            <a:avLst/>
          </a:prstGeom>
          <a:noFill/>
        </p:spPr>
        <p:txBody>
          <a:bodyPr wrap="square" rtlCol="0">
            <a:spAutoFit/>
          </a:bodyPr>
          <a:lstStyle/>
          <a:p>
            <a:r>
              <a:rPr lang="nl-NL" dirty="0" smtClean="0">
                <a:latin typeface="Comic Sans MS" panose="030F0702030302020204" pitchFamily="66" charset="0"/>
              </a:rPr>
              <a:t>Diversen</a:t>
            </a:r>
            <a:endParaRPr lang="nl-NL" dirty="0">
              <a:latin typeface="Comic Sans MS" panose="030F0702030302020204" pitchFamily="66" charset="0"/>
            </a:endParaRPr>
          </a:p>
          <a:p>
            <a:r>
              <a:rPr lang="nl-NL" u="sng" dirty="0">
                <a:solidFill>
                  <a:schemeClr val="bg1"/>
                </a:solidFill>
                <a:latin typeface="Comic Sans MS" panose="030F0702030302020204" pitchFamily="66" charset="0"/>
                <a:hlinkClick r:id="rId2"/>
              </a:rPr>
              <a:t>http://www.physicsclassroom.com/mmedia/</a:t>
            </a:r>
            <a:r>
              <a:rPr lang="nl-NL" dirty="0">
                <a:solidFill>
                  <a:schemeClr val="bg1"/>
                </a:solidFill>
                <a:latin typeface="Comic Sans MS" panose="030F0702030302020204" pitchFamily="66" charset="0"/>
              </a:rPr>
              <a:t>			</a:t>
            </a:r>
            <a:endParaRPr lang="nl-NL" dirty="0" smtClean="0">
              <a:solidFill>
                <a:schemeClr val="bg1"/>
              </a:solidFill>
              <a:latin typeface="Comic Sans MS" panose="030F0702030302020204" pitchFamily="66" charset="0"/>
            </a:endParaRPr>
          </a:p>
          <a:p>
            <a:r>
              <a:rPr lang="nl-NL" dirty="0" smtClean="0">
                <a:latin typeface="Comic Sans MS" panose="030F0702030302020204" pitchFamily="66" charset="0"/>
              </a:rPr>
              <a:t>multimedia</a:t>
            </a:r>
            <a:r>
              <a:rPr lang="nl-NL" dirty="0">
                <a:latin typeface="Comic Sans MS" panose="030F0702030302020204" pitchFamily="66" charset="0"/>
              </a:rPr>
              <a:t> </a:t>
            </a:r>
          </a:p>
          <a:p>
            <a:r>
              <a:rPr lang="nl-NL" u="sng" dirty="0">
                <a:solidFill>
                  <a:schemeClr val="bg1"/>
                </a:solidFill>
                <a:latin typeface="Comic Sans MS" panose="030F0702030302020204" pitchFamily="66" charset="0"/>
                <a:hlinkClick r:id="rId3"/>
              </a:rPr>
              <a:t>http://hyperphysics.phy-astr.gsu.edu/hbase/hframe.html</a:t>
            </a:r>
            <a:r>
              <a:rPr lang="nl-NL" dirty="0">
                <a:solidFill>
                  <a:schemeClr val="bg1"/>
                </a:solidFill>
                <a:latin typeface="Comic Sans MS" panose="030F0702030302020204" pitchFamily="66" charset="0"/>
              </a:rPr>
              <a:t> </a:t>
            </a:r>
            <a:endParaRPr lang="nl-NL" dirty="0" smtClean="0">
              <a:solidFill>
                <a:schemeClr val="bg1"/>
              </a:solidFill>
              <a:latin typeface="Comic Sans MS" panose="030F0702030302020204" pitchFamily="66" charset="0"/>
            </a:endParaRPr>
          </a:p>
          <a:p>
            <a:r>
              <a:rPr lang="nl-NL" dirty="0" smtClean="0">
                <a:latin typeface="Comic Sans MS" panose="030F0702030302020204" pitchFamily="66" charset="0"/>
              </a:rPr>
              <a:t>“</a:t>
            </a:r>
            <a:r>
              <a:rPr lang="nl-NL" dirty="0">
                <a:latin typeface="Comic Sans MS" panose="030F0702030302020204" pitchFamily="66" charset="0"/>
              </a:rPr>
              <a:t>begrippenkaarten” en verder een naslagwerk</a:t>
            </a:r>
          </a:p>
          <a:p>
            <a:r>
              <a:rPr lang="nl-NL" u="sng" dirty="0" smtClean="0">
                <a:solidFill>
                  <a:schemeClr val="bg1"/>
                </a:solidFill>
                <a:latin typeface="Comic Sans MS" panose="030F0702030302020204" pitchFamily="66" charset="0"/>
                <a:hlinkClick r:id="rId4"/>
              </a:rPr>
              <a:t>http</a:t>
            </a:r>
            <a:r>
              <a:rPr lang="nl-NL" u="sng" dirty="0">
                <a:solidFill>
                  <a:schemeClr val="bg1"/>
                </a:solidFill>
                <a:latin typeface="Comic Sans MS" panose="030F0702030302020204" pitchFamily="66" charset="0"/>
                <a:hlinkClick r:id="rId4"/>
              </a:rPr>
              <a:t>://www.didaktik.physik.uni-erlangen.de/quantumlab/english/index.html</a:t>
            </a:r>
            <a:r>
              <a:rPr lang="nl-NL" dirty="0">
                <a:solidFill>
                  <a:schemeClr val="bg1"/>
                </a:solidFill>
                <a:latin typeface="Comic Sans MS" panose="030F0702030302020204" pitchFamily="66" charset="0"/>
              </a:rPr>
              <a:t> </a:t>
            </a:r>
            <a:r>
              <a:rPr lang="nl-NL" dirty="0" smtClean="0">
                <a:latin typeface="Comic Sans MS" panose="030F0702030302020204" pitchFamily="66" charset="0"/>
              </a:rPr>
              <a:t>mooie </a:t>
            </a:r>
            <a:r>
              <a:rPr lang="nl-NL" dirty="0">
                <a:latin typeface="Comic Sans MS" panose="030F0702030302020204" pitchFamily="66" charset="0"/>
              </a:rPr>
              <a:t>site voor de kwantumwereld</a:t>
            </a:r>
          </a:p>
          <a:p>
            <a:r>
              <a:rPr lang="nl-NL" u="sng" dirty="0" smtClean="0">
                <a:solidFill>
                  <a:schemeClr val="bg1"/>
                </a:solidFill>
                <a:latin typeface="Comic Sans MS" panose="030F0702030302020204" pitchFamily="66" charset="0"/>
                <a:hlinkClick r:id="rId5"/>
              </a:rPr>
              <a:t>http</a:t>
            </a:r>
            <a:r>
              <a:rPr lang="nl-NL" u="sng" dirty="0">
                <a:solidFill>
                  <a:schemeClr val="bg1"/>
                </a:solidFill>
                <a:latin typeface="Comic Sans MS" panose="030F0702030302020204" pitchFamily="66" charset="0"/>
                <a:hlinkClick r:id="rId5"/>
              </a:rPr>
              <a:t>://quarks.lal.in2p3.fr/quark/adventure_home.html</a:t>
            </a:r>
            <a:r>
              <a:rPr lang="nl-NL" dirty="0">
                <a:solidFill>
                  <a:schemeClr val="bg1"/>
                </a:solidFill>
                <a:latin typeface="Comic Sans MS" panose="030F0702030302020204" pitchFamily="66" charset="0"/>
              </a:rPr>
              <a:t> 		</a:t>
            </a:r>
            <a:endParaRPr lang="nl-NL" dirty="0" smtClean="0">
              <a:solidFill>
                <a:schemeClr val="bg1"/>
              </a:solidFill>
              <a:latin typeface="Comic Sans MS" panose="030F0702030302020204" pitchFamily="66" charset="0"/>
            </a:endParaRPr>
          </a:p>
          <a:p>
            <a:r>
              <a:rPr lang="nl-NL" dirty="0" smtClean="0">
                <a:latin typeface="Comic Sans MS" panose="030F0702030302020204" pitchFamily="66" charset="0"/>
              </a:rPr>
              <a:t>alles </a:t>
            </a:r>
            <a:r>
              <a:rPr lang="nl-NL" dirty="0">
                <a:latin typeface="Comic Sans MS" panose="030F0702030302020204" pitchFamily="66" charset="0"/>
              </a:rPr>
              <a:t>over quarks</a:t>
            </a:r>
          </a:p>
          <a:p>
            <a:r>
              <a:rPr lang="nl-NL" u="sng" dirty="0" smtClean="0">
                <a:solidFill>
                  <a:schemeClr val="bg1"/>
                </a:solidFill>
                <a:latin typeface="Comic Sans MS" panose="030F0702030302020204" pitchFamily="66" charset="0"/>
                <a:hlinkClick r:id="rId6"/>
              </a:rPr>
              <a:t>http</a:t>
            </a:r>
            <a:r>
              <a:rPr lang="nl-NL" u="sng" dirty="0">
                <a:solidFill>
                  <a:schemeClr val="bg1"/>
                </a:solidFill>
                <a:latin typeface="Comic Sans MS" panose="030F0702030302020204" pitchFamily="66" charset="0"/>
                <a:hlinkClick r:id="rId6"/>
              </a:rPr>
              <a:t>://www.walhak.com/professionalisering/animatie/index.html</a:t>
            </a:r>
            <a:r>
              <a:rPr lang="nl-NL" dirty="0">
                <a:solidFill>
                  <a:schemeClr val="bg1"/>
                </a:solidFill>
                <a:latin typeface="Comic Sans MS" panose="030F0702030302020204" pitchFamily="66" charset="0"/>
              </a:rPr>
              <a:t> 	</a:t>
            </a:r>
            <a:endParaRPr lang="nl-NL" dirty="0" smtClean="0">
              <a:solidFill>
                <a:schemeClr val="bg1"/>
              </a:solidFill>
              <a:latin typeface="Comic Sans MS" panose="030F0702030302020204" pitchFamily="66" charset="0"/>
            </a:endParaRPr>
          </a:p>
          <a:p>
            <a:r>
              <a:rPr lang="nl-NL" dirty="0" smtClean="0">
                <a:latin typeface="Comic Sans MS" panose="030F0702030302020204" pitchFamily="66" charset="0"/>
              </a:rPr>
              <a:t>animaties </a:t>
            </a:r>
            <a:r>
              <a:rPr lang="nl-NL" dirty="0">
                <a:latin typeface="Comic Sans MS" panose="030F0702030302020204" pitchFamily="66" charset="0"/>
              </a:rPr>
              <a:t>zelf maken</a:t>
            </a:r>
          </a:p>
          <a:p>
            <a:r>
              <a:rPr lang="en-US" u="sng" dirty="0" smtClean="0">
                <a:solidFill>
                  <a:schemeClr val="bg1"/>
                </a:solidFill>
                <a:latin typeface="Comic Sans MS" panose="030F0702030302020204" pitchFamily="66" charset="0"/>
                <a:hlinkClick r:id="rId7"/>
              </a:rPr>
              <a:t>http</a:t>
            </a:r>
            <a:r>
              <a:rPr lang="en-US" u="sng" dirty="0">
                <a:solidFill>
                  <a:schemeClr val="bg1"/>
                </a:solidFill>
                <a:latin typeface="Comic Sans MS" panose="030F0702030302020204" pitchFamily="66" charset="0"/>
                <a:hlinkClick r:id="rId7"/>
              </a:rPr>
              <a:t>://semiconductormuseum.com/Museum_Index.htm</a:t>
            </a:r>
            <a:r>
              <a:rPr lang="en-US" dirty="0">
                <a:solidFill>
                  <a:schemeClr val="bg1"/>
                </a:solidFill>
                <a:latin typeface="Comic Sans MS" panose="030F0702030302020204" pitchFamily="66" charset="0"/>
              </a:rPr>
              <a:t> 		</a:t>
            </a:r>
            <a:endParaRPr lang="en-US" dirty="0" smtClean="0">
              <a:solidFill>
                <a:schemeClr val="bg1"/>
              </a:solidFill>
              <a:latin typeface="Comic Sans MS" panose="030F0702030302020204" pitchFamily="66" charset="0"/>
            </a:endParaRPr>
          </a:p>
          <a:p>
            <a:r>
              <a:rPr lang="en-US" dirty="0" smtClean="0">
                <a:latin typeface="Comic Sans MS" panose="030F0702030302020204" pitchFamily="66" charset="0"/>
              </a:rPr>
              <a:t>transistor-museum</a:t>
            </a:r>
            <a:endParaRPr lang="nl-NL" dirty="0">
              <a:latin typeface="Comic Sans MS" panose="030F0702030302020204" pitchFamily="66" charset="0"/>
            </a:endParaRPr>
          </a:p>
          <a:p>
            <a:r>
              <a:rPr lang="nl-NL" u="sng" dirty="0" smtClean="0">
                <a:solidFill>
                  <a:schemeClr val="bg1"/>
                </a:solidFill>
                <a:latin typeface="Comic Sans MS" panose="030F0702030302020204" pitchFamily="66" charset="0"/>
                <a:hlinkClick r:id="rId8"/>
              </a:rPr>
              <a:t>http</a:t>
            </a:r>
            <a:r>
              <a:rPr lang="nl-NL" u="sng" dirty="0">
                <a:solidFill>
                  <a:schemeClr val="bg1"/>
                </a:solidFill>
                <a:latin typeface="Comic Sans MS" panose="030F0702030302020204" pitchFamily="66" charset="0"/>
                <a:hlinkClick r:id="rId8"/>
              </a:rPr>
              <a:t>://newyorkscienceteacher.com/sci/pages/cartoons.php</a:t>
            </a:r>
            <a:r>
              <a:rPr lang="nl-NL" dirty="0">
                <a:solidFill>
                  <a:schemeClr val="bg1"/>
                </a:solidFill>
                <a:latin typeface="Comic Sans MS" panose="030F0702030302020204" pitchFamily="66" charset="0"/>
              </a:rPr>
              <a:t> 	</a:t>
            </a:r>
            <a:endParaRPr lang="nl-NL" dirty="0" smtClean="0">
              <a:solidFill>
                <a:schemeClr val="bg1"/>
              </a:solidFill>
              <a:latin typeface="Comic Sans MS" panose="030F0702030302020204" pitchFamily="66" charset="0"/>
            </a:endParaRPr>
          </a:p>
          <a:p>
            <a:r>
              <a:rPr lang="nl-NL" dirty="0" smtClean="0">
                <a:latin typeface="Comic Sans MS" panose="030F0702030302020204" pitchFamily="66" charset="0"/>
              </a:rPr>
              <a:t>overzicht </a:t>
            </a:r>
            <a:r>
              <a:rPr lang="nl-NL" dirty="0">
                <a:latin typeface="Comic Sans MS" panose="030F0702030302020204" pitchFamily="66" charset="0"/>
              </a:rPr>
              <a:t>cartoons</a:t>
            </a:r>
          </a:p>
          <a:p>
            <a:r>
              <a:rPr lang="nl-NL" u="sng" dirty="0" smtClean="0">
                <a:solidFill>
                  <a:schemeClr val="bg1"/>
                </a:solidFill>
                <a:latin typeface="Comic Sans MS" panose="030F0702030302020204" pitchFamily="66" charset="0"/>
                <a:hlinkClick r:id="rId9"/>
              </a:rPr>
              <a:t>http</a:t>
            </a:r>
            <a:r>
              <a:rPr lang="nl-NL" u="sng" dirty="0">
                <a:solidFill>
                  <a:schemeClr val="bg1"/>
                </a:solidFill>
                <a:latin typeface="Comic Sans MS" panose="030F0702030302020204" pitchFamily="66" charset="0"/>
                <a:hlinkClick r:id="rId9"/>
              </a:rPr>
              <a:t>://home.netcom.com/~swansont/science.html</a:t>
            </a:r>
            <a:r>
              <a:rPr lang="nl-NL" dirty="0">
                <a:solidFill>
                  <a:schemeClr val="bg1"/>
                </a:solidFill>
                <a:latin typeface="Comic Sans MS" panose="030F0702030302020204" pitchFamily="66" charset="0"/>
              </a:rPr>
              <a:t> 		</a:t>
            </a:r>
            <a:endParaRPr lang="nl-NL" dirty="0" smtClean="0">
              <a:solidFill>
                <a:schemeClr val="bg1"/>
              </a:solidFill>
              <a:latin typeface="Comic Sans MS" panose="030F0702030302020204" pitchFamily="66" charset="0"/>
            </a:endParaRPr>
          </a:p>
          <a:p>
            <a:r>
              <a:rPr lang="nl-NL" dirty="0" smtClean="0">
                <a:latin typeface="Comic Sans MS" panose="030F0702030302020204" pitchFamily="66" charset="0"/>
              </a:rPr>
              <a:t>cartoons </a:t>
            </a:r>
            <a:r>
              <a:rPr lang="nl-NL" dirty="0">
                <a:latin typeface="Comic Sans MS" panose="030F0702030302020204" pitchFamily="66" charset="0"/>
              </a:rPr>
              <a:t>van Swanson</a:t>
            </a:r>
          </a:p>
          <a:p>
            <a:r>
              <a:rPr lang="nl-NL" u="sng" dirty="0" smtClean="0">
                <a:solidFill>
                  <a:schemeClr val="bg1"/>
                </a:solidFill>
                <a:latin typeface="Comic Sans MS" panose="030F0702030302020204" pitchFamily="66" charset="0"/>
                <a:hlinkClick r:id="rId10"/>
              </a:rPr>
              <a:t>http</a:t>
            </a:r>
            <a:r>
              <a:rPr lang="nl-NL" u="sng" dirty="0">
                <a:solidFill>
                  <a:schemeClr val="bg1"/>
                </a:solidFill>
                <a:latin typeface="Comic Sans MS" panose="030F0702030302020204" pitchFamily="66" charset="0"/>
                <a:hlinkClick r:id="rId10"/>
              </a:rPr>
              <a:t>://www.aapt.org/Resources/</a:t>
            </a:r>
            <a:r>
              <a:rPr lang="nl-NL" dirty="0">
                <a:solidFill>
                  <a:schemeClr val="bg1"/>
                </a:solidFill>
                <a:latin typeface="Comic Sans MS" panose="030F0702030302020204" pitchFamily="66" charset="0"/>
              </a:rPr>
              <a:t> 				</a:t>
            </a:r>
            <a:endParaRPr lang="nl-NL" dirty="0" smtClean="0">
              <a:solidFill>
                <a:schemeClr val="bg1"/>
              </a:solidFill>
              <a:latin typeface="Comic Sans MS" panose="030F0702030302020204" pitchFamily="66" charset="0"/>
            </a:endParaRPr>
          </a:p>
          <a:p>
            <a:r>
              <a:rPr lang="nl-NL" dirty="0" smtClean="0">
                <a:latin typeface="Comic Sans MS" panose="030F0702030302020204" pitchFamily="66" charset="0"/>
              </a:rPr>
              <a:t>voor </a:t>
            </a:r>
            <a:r>
              <a:rPr lang="nl-NL" dirty="0">
                <a:latin typeface="Comic Sans MS" panose="030F0702030302020204" pitchFamily="66" charset="0"/>
              </a:rPr>
              <a:t>wie nog wat leuks zoekt</a:t>
            </a:r>
          </a:p>
          <a:p>
            <a:endParaRPr lang="nl-NL"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902460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905054" y="302990"/>
            <a:ext cx="6186523" cy="646331"/>
          </a:xfrm>
          <a:prstGeom prst="rect">
            <a:avLst/>
          </a:prstGeom>
          <a:noFill/>
        </p:spPr>
        <p:txBody>
          <a:bodyPr wrap="square" rtlCol="0">
            <a:spAutoFit/>
          </a:bodyPr>
          <a:lstStyle/>
          <a:p>
            <a:r>
              <a:rPr lang="nl-NL" sz="3600" dirty="0" smtClean="0">
                <a:solidFill>
                  <a:srgbClr val="FF0000"/>
                </a:solidFill>
                <a:latin typeface="Comic Sans MS"/>
                <a:cs typeface="Comic Sans MS"/>
              </a:rPr>
              <a:t>Waar kan ik het vinden?</a:t>
            </a:r>
            <a:endParaRPr lang="nl-NL" sz="3600" dirty="0">
              <a:solidFill>
                <a:srgbClr val="FF0000"/>
              </a:solidFill>
              <a:latin typeface="Comic Sans MS"/>
              <a:cs typeface="Comic Sans MS"/>
            </a:endParaRPr>
          </a:p>
        </p:txBody>
      </p:sp>
      <p:sp>
        <p:nvSpPr>
          <p:cNvPr id="3" name="Tekstvak 2"/>
          <p:cNvSpPr txBox="1"/>
          <p:nvPr/>
        </p:nvSpPr>
        <p:spPr>
          <a:xfrm>
            <a:off x="664234" y="1216325"/>
            <a:ext cx="7824158" cy="4708981"/>
          </a:xfrm>
          <a:prstGeom prst="rect">
            <a:avLst/>
          </a:prstGeom>
          <a:noFill/>
        </p:spPr>
        <p:txBody>
          <a:bodyPr wrap="square" rtlCol="0">
            <a:spAutoFit/>
          </a:bodyPr>
          <a:lstStyle/>
          <a:p>
            <a:r>
              <a:rPr lang="nl-NL" sz="2000" dirty="0">
                <a:latin typeface="Comic Sans MS" panose="030F0702030302020204" pitchFamily="66" charset="0"/>
              </a:rPr>
              <a:t>Docentenmateriaal – bronnen</a:t>
            </a:r>
          </a:p>
          <a:p>
            <a:r>
              <a:rPr lang="nl-NL" sz="2000" dirty="0">
                <a:solidFill>
                  <a:schemeClr val="bg1"/>
                </a:solidFill>
                <a:latin typeface="Comic Sans MS" panose="030F0702030302020204" pitchFamily="66" charset="0"/>
              </a:rPr>
              <a:t> </a:t>
            </a:r>
          </a:p>
          <a:p>
            <a:r>
              <a:rPr lang="nl-NL" sz="2000" u="sng" dirty="0">
                <a:solidFill>
                  <a:schemeClr val="bg1"/>
                </a:solidFill>
                <a:latin typeface="Comic Sans MS" panose="030F0702030302020204" pitchFamily="66" charset="0"/>
                <a:hlinkClick r:id="rId2"/>
              </a:rPr>
              <a:t>http://teachers.web.cern.ch/teachers</a:t>
            </a:r>
            <a:r>
              <a:rPr lang="nl-NL" sz="2000" u="sng" dirty="0" smtClean="0">
                <a:solidFill>
                  <a:schemeClr val="bg1"/>
                </a:solidFill>
                <a:latin typeface="Comic Sans MS" panose="030F0702030302020204" pitchFamily="66" charset="0"/>
                <a:hlinkClick r:id="rId2"/>
              </a:rPr>
              <a:t>/</a:t>
            </a:r>
            <a:r>
              <a:rPr lang="nl-NL" sz="2000" u="sng" dirty="0" smtClean="0">
                <a:solidFill>
                  <a:schemeClr val="bg1"/>
                </a:solidFill>
                <a:latin typeface="Comic Sans MS" panose="030F0702030302020204" pitchFamily="66" charset="0"/>
              </a:rPr>
              <a:t> </a:t>
            </a:r>
          </a:p>
          <a:p>
            <a:r>
              <a:rPr lang="nl-NL" sz="2000" dirty="0" smtClean="0">
                <a:latin typeface="Comic Sans MS" panose="030F0702030302020204" pitchFamily="66" charset="0"/>
              </a:rPr>
              <a:t>CERN </a:t>
            </a:r>
            <a:r>
              <a:rPr lang="nl-NL" sz="2000" dirty="0">
                <a:latin typeface="Comic Sans MS" panose="030F0702030302020204" pitchFamily="66" charset="0"/>
              </a:rPr>
              <a:t>– veel projecten / materialen (met animaties)</a:t>
            </a:r>
          </a:p>
          <a:p>
            <a:r>
              <a:rPr lang="nl-NL" sz="2000" dirty="0">
                <a:solidFill>
                  <a:schemeClr val="bg1"/>
                </a:solidFill>
                <a:latin typeface="Comic Sans MS" panose="030F0702030302020204" pitchFamily="66" charset="0"/>
              </a:rPr>
              <a:t> </a:t>
            </a:r>
          </a:p>
          <a:p>
            <a:r>
              <a:rPr lang="en-US" sz="2000" u="sng" dirty="0">
                <a:solidFill>
                  <a:schemeClr val="bg1"/>
                </a:solidFill>
                <a:latin typeface="Comic Sans MS" panose="030F0702030302020204" pitchFamily="66" charset="0"/>
                <a:hlinkClick r:id="rId3"/>
              </a:rPr>
              <a:t>https://www.nikhef.nl/publiek/voortgezet-onderwijs/</a:t>
            </a:r>
            <a:r>
              <a:rPr lang="en-US" sz="2000" dirty="0">
                <a:solidFill>
                  <a:schemeClr val="bg1"/>
                </a:solidFill>
                <a:latin typeface="Comic Sans MS" panose="030F0702030302020204" pitchFamily="66" charset="0"/>
              </a:rPr>
              <a:t>		</a:t>
            </a:r>
            <a:endParaRPr lang="en-US" sz="2000" dirty="0" smtClean="0">
              <a:solidFill>
                <a:schemeClr val="bg1"/>
              </a:solidFill>
              <a:latin typeface="Comic Sans MS" panose="030F0702030302020204" pitchFamily="66" charset="0"/>
            </a:endParaRPr>
          </a:p>
          <a:p>
            <a:r>
              <a:rPr lang="en-US" sz="2000" dirty="0" err="1" smtClean="0">
                <a:latin typeface="Comic Sans MS" panose="030F0702030302020204" pitchFamily="66" charset="0"/>
              </a:rPr>
              <a:t>o.a</a:t>
            </a:r>
            <a:r>
              <a:rPr lang="en-US" sz="2000" dirty="0">
                <a:latin typeface="Comic Sans MS" panose="030F0702030302020204" pitchFamily="66" charset="0"/>
              </a:rPr>
              <a:t>. </a:t>
            </a:r>
            <a:r>
              <a:rPr lang="en-US" sz="2000" dirty="0" err="1">
                <a:latin typeface="Comic Sans MS" panose="030F0702030302020204" pitchFamily="66" charset="0"/>
              </a:rPr>
              <a:t>Hisparc</a:t>
            </a:r>
            <a:endParaRPr lang="nl-NL" sz="2000" dirty="0">
              <a:latin typeface="Comic Sans MS" panose="030F0702030302020204" pitchFamily="66" charset="0"/>
            </a:endParaRPr>
          </a:p>
          <a:p>
            <a:r>
              <a:rPr lang="nl-NL" sz="2000" dirty="0">
                <a:solidFill>
                  <a:schemeClr val="bg1"/>
                </a:solidFill>
                <a:latin typeface="Comic Sans MS" panose="030F0702030302020204" pitchFamily="66" charset="0"/>
              </a:rPr>
              <a:t> </a:t>
            </a:r>
          </a:p>
          <a:p>
            <a:r>
              <a:rPr lang="nl-NL" sz="2000" u="sng" dirty="0">
                <a:solidFill>
                  <a:schemeClr val="bg1"/>
                </a:solidFill>
                <a:latin typeface="Comic Sans MS" panose="030F0702030302020204" pitchFamily="66" charset="0"/>
                <a:hlinkClick r:id="rId4"/>
              </a:rPr>
              <a:t>http://futurism.com/ultimate-collection-free-physics-videos/</a:t>
            </a:r>
            <a:r>
              <a:rPr lang="nl-NL" sz="2000" dirty="0">
                <a:solidFill>
                  <a:schemeClr val="bg1"/>
                </a:solidFill>
                <a:latin typeface="Comic Sans MS" panose="030F0702030302020204" pitchFamily="66" charset="0"/>
              </a:rPr>
              <a:t> </a:t>
            </a:r>
            <a:r>
              <a:rPr lang="nl-NL" sz="2000" dirty="0" smtClean="0">
                <a:latin typeface="Comic Sans MS" panose="030F0702030302020204" pitchFamily="66" charset="0"/>
              </a:rPr>
              <a:t>complete </a:t>
            </a:r>
            <a:r>
              <a:rPr lang="nl-NL" sz="2000" dirty="0">
                <a:latin typeface="Comic Sans MS" panose="030F0702030302020204" pitchFamily="66" charset="0"/>
              </a:rPr>
              <a:t>colleges</a:t>
            </a:r>
          </a:p>
          <a:p>
            <a:r>
              <a:rPr lang="nl-NL" sz="2000" dirty="0">
                <a:solidFill>
                  <a:schemeClr val="bg1"/>
                </a:solidFill>
                <a:latin typeface="Comic Sans MS" panose="030F0702030302020204" pitchFamily="66" charset="0"/>
              </a:rPr>
              <a:t> </a:t>
            </a:r>
          </a:p>
          <a:p>
            <a:r>
              <a:rPr lang="nl-NL" sz="2000" u="sng" dirty="0">
                <a:solidFill>
                  <a:schemeClr val="bg1"/>
                </a:solidFill>
                <a:latin typeface="Comic Sans MS" panose="030F0702030302020204" pitchFamily="66" charset="0"/>
                <a:hlinkClick r:id="rId5"/>
              </a:rPr>
              <a:t>http://physics.weber.edu/schroeder/html5/</a:t>
            </a:r>
            <a:r>
              <a:rPr lang="nl-NL" sz="2000" dirty="0">
                <a:solidFill>
                  <a:schemeClr val="bg1"/>
                </a:solidFill>
                <a:latin typeface="Comic Sans MS" panose="030F0702030302020204" pitchFamily="66" charset="0"/>
              </a:rPr>
              <a:t> 			</a:t>
            </a:r>
            <a:endParaRPr lang="nl-NL" sz="2000" dirty="0" smtClean="0">
              <a:solidFill>
                <a:schemeClr val="bg1"/>
              </a:solidFill>
              <a:latin typeface="Comic Sans MS" panose="030F0702030302020204" pitchFamily="66" charset="0"/>
            </a:endParaRPr>
          </a:p>
          <a:p>
            <a:r>
              <a:rPr lang="nl-NL" sz="2000" dirty="0" smtClean="0">
                <a:latin typeface="Comic Sans MS" panose="030F0702030302020204" pitchFamily="66" charset="0"/>
              </a:rPr>
              <a:t>een </a:t>
            </a:r>
            <a:r>
              <a:rPr lang="nl-NL" sz="2000" dirty="0">
                <a:latin typeface="Comic Sans MS" panose="030F0702030302020204" pitchFamily="66" charset="0"/>
              </a:rPr>
              <a:t>cursus html5</a:t>
            </a:r>
          </a:p>
          <a:p>
            <a:r>
              <a:rPr lang="nl-NL" sz="2000" dirty="0">
                <a:solidFill>
                  <a:schemeClr val="bg1"/>
                </a:solidFill>
                <a:latin typeface="Comic Sans MS" panose="030F0702030302020204" pitchFamily="66" charset="0"/>
              </a:rPr>
              <a:t> </a:t>
            </a:r>
          </a:p>
          <a:p>
            <a:endParaRPr lang="nl-NL" sz="20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281027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470068" y="210016"/>
            <a:ext cx="4020110" cy="646331"/>
          </a:xfrm>
          <a:prstGeom prst="rect">
            <a:avLst/>
          </a:prstGeom>
          <a:noFill/>
        </p:spPr>
        <p:txBody>
          <a:bodyPr wrap="square" rtlCol="0">
            <a:spAutoFit/>
          </a:bodyPr>
          <a:lstStyle/>
          <a:p>
            <a:r>
              <a:rPr lang="nl-NL" sz="3600" dirty="0" smtClean="0">
                <a:solidFill>
                  <a:srgbClr val="FF0000"/>
                </a:solidFill>
                <a:latin typeface="Comic Sans MS"/>
                <a:cs typeface="Comic Sans MS"/>
              </a:rPr>
              <a:t>Het hellend vlak</a:t>
            </a:r>
            <a:endParaRPr lang="nl-NL" sz="3600" dirty="0">
              <a:solidFill>
                <a:srgbClr val="FF0000"/>
              </a:solidFill>
              <a:latin typeface="Comic Sans MS"/>
              <a:cs typeface="Comic Sans MS"/>
            </a:endParaRPr>
          </a:p>
        </p:txBody>
      </p:sp>
      <p:pic>
        <p:nvPicPr>
          <p:cNvPr id="2" name="Afbeelding 1">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019" y="1196372"/>
            <a:ext cx="4895850" cy="5457825"/>
          </a:xfrm>
          <a:prstGeom prst="rect">
            <a:avLst/>
          </a:prstGeom>
        </p:spPr>
      </p:pic>
      <p:sp>
        <p:nvSpPr>
          <p:cNvPr id="5" name="Tekstvak 4"/>
          <p:cNvSpPr txBox="1"/>
          <p:nvPr/>
        </p:nvSpPr>
        <p:spPr>
          <a:xfrm>
            <a:off x="472250" y="1779681"/>
            <a:ext cx="3017520" cy="4524315"/>
          </a:xfrm>
          <a:prstGeom prst="rect">
            <a:avLst/>
          </a:prstGeom>
          <a:noFill/>
        </p:spPr>
        <p:txBody>
          <a:bodyPr wrap="square" rtlCol="0">
            <a:spAutoFit/>
          </a:bodyPr>
          <a:lstStyle/>
          <a:p>
            <a:r>
              <a:rPr lang="nl-NL" sz="2400" dirty="0" smtClean="0">
                <a:latin typeface="Comic Sans MS" panose="030F0702030302020204" pitchFamily="66" charset="0"/>
              </a:rPr>
              <a:t>De ideale manier om het tekenen en ontbinden van de krachten op een hellend vlak te introduceren!</a:t>
            </a:r>
          </a:p>
          <a:p>
            <a:r>
              <a:rPr lang="nl-NL" sz="2400" dirty="0" smtClean="0">
                <a:latin typeface="Comic Sans MS" panose="030F0702030302020204" pitchFamily="66" charset="0"/>
              </a:rPr>
              <a:t>Doorloop de cyclus punt voor punt, herhaal dit desnoods nog een keer.</a:t>
            </a:r>
          </a:p>
          <a:p>
            <a:endParaRPr lang="nl-NL" sz="2400" dirty="0">
              <a:latin typeface="Comic Sans MS" panose="030F0702030302020204" pitchFamily="66" charset="0"/>
            </a:endParaRPr>
          </a:p>
        </p:txBody>
      </p:sp>
    </p:spTree>
    <p:extLst>
      <p:ext uri="{BB962C8B-B14F-4D97-AF65-F5344CB8AC3E}">
        <p14:creationId xmlns:p14="http://schemas.microsoft.com/office/powerpoint/2010/main" val="37157328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905054" y="302990"/>
            <a:ext cx="6186523" cy="646331"/>
          </a:xfrm>
          <a:prstGeom prst="rect">
            <a:avLst/>
          </a:prstGeom>
          <a:noFill/>
        </p:spPr>
        <p:txBody>
          <a:bodyPr wrap="square" rtlCol="0">
            <a:spAutoFit/>
          </a:bodyPr>
          <a:lstStyle/>
          <a:p>
            <a:r>
              <a:rPr lang="nl-NL" sz="3600" dirty="0" smtClean="0">
                <a:solidFill>
                  <a:srgbClr val="FF0000"/>
                </a:solidFill>
                <a:latin typeface="Comic Sans MS"/>
                <a:cs typeface="Comic Sans MS"/>
              </a:rPr>
              <a:t>Contact?</a:t>
            </a:r>
            <a:endParaRPr lang="nl-NL" sz="3600" dirty="0">
              <a:solidFill>
                <a:srgbClr val="FF0000"/>
              </a:solidFill>
              <a:latin typeface="Comic Sans MS"/>
              <a:cs typeface="Comic Sans MS"/>
            </a:endParaRPr>
          </a:p>
        </p:txBody>
      </p:sp>
      <p:sp>
        <p:nvSpPr>
          <p:cNvPr id="3" name="Tekstvak 2"/>
          <p:cNvSpPr txBox="1"/>
          <p:nvPr/>
        </p:nvSpPr>
        <p:spPr>
          <a:xfrm>
            <a:off x="888521" y="1578634"/>
            <a:ext cx="7401464" cy="3785652"/>
          </a:xfrm>
          <a:prstGeom prst="rect">
            <a:avLst/>
          </a:prstGeom>
          <a:noFill/>
        </p:spPr>
        <p:txBody>
          <a:bodyPr wrap="square" rtlCol="0">
            <a:spAutoFit/>
          </a:bodyPr>
          <a:lstStyle/>
          <a:p>
            <a:r>
              <a:rPr lang="nl-NL" sz="2000" dirty="0" smtClean="0">
                <a:latin typeface="Comic Sans MS" panose="030F0702030302020204" pitchFamily="66" charset="0"/>
              </a:rPr>
              <a:t>Er is een mogelijkheid om een workshop op school te organiseren.</a:t>
            </a:r>
          </a:p>
          <a:p>
            <a:endParaRPr lang="nl-NL" sz="2000" dirty="0" smtClean="0">
              <a:latin typeface="Comic Sans MS" panose="030F0702030302020204" pitchFamily="66" charset="0"/>
            </a:endParaRPr>
          </a:p>
          <a:p>
            <a:r>
              <a:rPr lang="nl-NL" sz="2000" dirty="0" smtClean="0">
                <a:latin typeface="Comic Sans MS" panose="030F0702030302020204" pitchFamily="66" charset="0"/>
              </a:rPr>
              <a:t>Dit kan inhouden:</a:t>
            </a:r>
          </a:p>
          <a:p>
            <a:endParaRPr lang="nl-NL" sz="2000" dirty="0">
              <a:latin typeface="Comic Sans MS" panose="030F0702030302020204" pitchFamily="66" charset="0"/>
            </a:endParaRPr>
          </a:p>
          <a:p>
            <a:pPr marL="342900" indent="-342900">
              <a:buFontTx/>
              <a:buChar char="-"/>
            </a:pPr>
            <a:r>
              <a:rPr lang="nl-NL" sz="2000" dirty="0" smtClean="0">
                <a:latin typeface="Comic Sans MS" panose="030F0702030302020204" pitchFamily="66" charset="0"/>
              </a:rPr>
              <a:t>het inpassen van animaties in de gebruikte methode, zowel voor onder- als bovenbouw,</a:t>
            </a:r>
          </a:p>
          <a:p>
            <a:pPr marL="342900" indent="-342900">
              <a:buFontTx/>
              <a:buChar char="-"/>
            </a:pPr>
            <a:r>
              <a:rPr lang="nl-NL" sz="2000" dirty="0">
                <a:latin typeface="Comic Sans MS" panose="030F0702030302020204" pitchFamily="66" charset="0"/>
              </a:rPr>
              <a:t>h</a:t>
            </a:r>
            <a:r>
              <a:rPr lang="nl-NL" sz="2000" dirty="0" smtClean="0">
                <a:latin typeface="Comic Sans MS" panose="030F0702030302020204" pitchFamily="66" charset="0"/>
              </a:rPr>
              <a:t>et maken van werkbladen voor leerlingen voor animaties via de ELO, ook voor games en problems.</a:t>
            </a:r>
          </a:p>
          <a:p>
            <a:endParaRPr lang="nl-NL" sz="2000" dirty="0" smtClean="0">
              <a:latin typeface="Comic Sans MS" panose="030F0702030302020204" pitchFamily="66" charset="0"/>
            </a:endParaRPr>
          </a:p>
          <a:p>
            <a:r>
              <a:rPr lang="nl-NL" sz="2000" dirty="0">
                <a:latin typeface="Comic Sans MS" panose="030F0702030302020204" pitchFamily="66" charset="0"/>
              </a:rPr>
              <a:t>	</a:t>
            </a:r>
            <a:r>
              <a:rPr lang="nl-NL" sz="2000" dirty="0" smtClean="0">
                <a:latin typeface="Comic Sans MS" panose="030F0702030302020204" pitchFamily="66" charset="0"/>
              </a:rPr>
              <a:t>www.peter-over.nl</a:t>
            </a:r>
            <a:endParaRPr lang="nl-NL" sz="2000" dirty="0">
              <a:latin typeface="Comic Sans MS" panose="030F0702030302020204" pitchFamily="66" charset="0"/>
            </a:endParaRPr>
          </a:p>
          <a:p>
            <a:r>
              <a:rPr lang="nl-NL" sz="2000" dirty="0" smtClean="0">
                <a:latin typeface="Comic Sans MS" panose="030F0702030302020204" pitchFamily="66" charset="0"/>
              </a:rPr>
              <a:t>	peter@peter-over.nl</a:t>
            </a:r>
            <a:endParaRPr lang="nl-NL" sz="2000" dirty="0">
              <a:latin typeface="Comic Sans MS" panose="030F0702030302020204" pitchFamily="66" charset="0"/>
            </a:endParaRPr>
          </a:p>
        </p:txBody>
      </p:sp>
    </p:spTree>
    <p:extLst>
      <p:ext uri="{BB962C8B-B14F-4D97-AF65-F5344CB8AC3E}">
        <p14:creationId xmlns:p14="http://schemas.microsoft.com/office/powerpoint/2010/main" val="3168617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438912" y="210016"/>
            <a:ext cx="7991856" cy="646331"/>
          </a:xfrm>
          <a:prstGeom prst="rect">
            <a:avLst/>
          </a:prstGeom>
          <a:noFill/>
        </p:spPr>
        <p:txBody>
          <a:bodyPr wrap="square" rtlCol="0">
            <a:spAutoFit/>
          </a:bodyPr>
          <a:lstStyle/>
          <a:p>
            <a:r>
              <a:rPr lang="nl-NL" sz="3600" dirty="0" smtClean="0">
                <a:solidFill>
                  <a:srgbClr val="FF0000"/>
                </a:solidFill>
                <a:latin typeface="Comic Sans MS"/>
                <a:cs typeface="Comic Sans MS"/>
              </a:rPr>
              <a:t>Het hellend vlak met Physicsaviary</a:t>
            </a:r>
            <a:endParaRPr lang="nl-NL" sz="3600" dirty="0">
              <a:solidFill>
                <a:srgbClr val="FF0000"/>
              </a:solidFill>
              <a:latin typeface="Comic Sans MS"/>
              <a:cs typeface="Comic Sans MS"/>
            </a:endParaRPr>
          </a:p>
        </p:txBody>
      </p:sp>
      <p:pic>
        <p:nvPicPr>
          <p:cNvPr id="2" name="Afbeelding 1">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04" y="3612451"/>
            <a:ext cx="3914775" cy="2943225"/>
          </a:xfrm>
          <a:prstGeom prst="rect">
            <a:avLst/>
          </a:prstGeom>
        </p:spPr>
      </p:pic>
      <p:pic>
        <p:nvPicPr>
          <p:cNvPr id="5" name="Afbeelding 4">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5254" y="3612451"/>
            <a:ext cx="4169171" cy="2943225"/>
          </a:xfrm>
          <a:prstGeom prst="rect">
            <a:avLst/>
          </a:prstGeom>
        </p:spPr>
      </p:pic>
      <p:sp>
        <p:nvSpPr>
          <p:cNvPr id="6" name="Tekstvak 5"/>
          <p:cNvSpPr txBox="1"/>
          <p:nvPr/>
        </p:nvSpPr>
        <p:spPr>
          <a:xfrm>
            <a:off x="214884" y="1001803"/>
            <a:ext cx="8439912" cy="2308324"/>
          </a:xfrm>
          <a:prstGeom prst="rect">
            <a:avLst/>
          </a:prstGeom>
          <a:noFill/>
        </p:spPr>
        <p:txBody>
          <a:bodyPr wrap="square" rtlCol="0">
            <a:spAutoFit/>
          </a:bodyPr>
          <a:lstStyle/>
          <a:p>
            <a:r>
              <a:rPr lang="nl-NL" sz="2400" dirty="0" smtClean="0">
                <a:latin typeface="Comic Sans MS" panose="030F0702030302020204" pitchFamily="66" charset="0"/>
              </a:rPr>
              <a:t>Op de site van Physicsaviary staan de applets in html5. Zij dekken een groot deel van onze examenstof en zijn soms ook geschikt voor de onderbouw. Naast de gewone applets zijn er animaties met “problems” en met “games”. Er is helaas geen probleem (vraagstuk) bij het hellend vlak. De game is zonder en met wrijving (simpel en medium).</a:t>
            </a:r>
            <a:endParaRPr lang="nl-NL" sz="2400" dirty="0">
              <a:latin typeface="Comic Sans MS" panose="030F0702030302020204" pitchFamily="66" charset="0"/>
            </a:endParaRPr>
          </a:p>
        </p:txBody>
      </p:sp>
    </p:spTree>
    <p:extLst>
      <p:ext uri="{BB962C8B-B14F-4D97-AF65-F5344CB8AC3E}">
        <p14:creationId xmlns:p14="http://schemas.microsoft.com/office/powerpoint/2010/main" val="3715732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470068" y="210016"/>
            <a:ext cx="4020110" cy="646331"/>
          </a:xfrm>
          <a:prstGeom prst="rect">
            <a:avLst/>
          </a:prstGeom>
          <a:noFill/>
        </p:spPr>
        <p:txBody>
          <a:bodyPr wrap="square" rtlCol="0">
            <a:spAutoFit/>
          </a:bodyPr>
          <a:lstStyle/>
          <a:p>
            <a:r>
              <a:rPr lang="nl-NL" sz="3600" dirty="0" smtClean="0">
                <a:solidFill>
                  <a:srgbClr val="FF0000"/>
                </a:solidFill>
                <a:latin typeface="Comic Sans MS"/>
                <a:cs typeface="Comic Sans MS"/>
              </a:rPr>
              <a:t>Het hellend vlak</a:t>
            </a:r>
            <a:endParaRPr lang="nl-NL" sz="3600" dirty="0">
              <a:solidFill>
                <a:srgbClr val="FF0000"/>
              </a:solidFill>
              <a:latin typeface="Comic Sans MS"/>
              <a:cs typeface="Comic Sans MS"/>
            </a:endParaRPr>
          </a:p>
        </p:txBody>
      </p:sp>
      <p:pic>
        <p:nvPicPr>
          <p:cNvPr id="2" name="Afbeelding 1">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867" y="1047179"/>
            <a:ext cx="3490341" cy="1875732"/>
          </a:xfrm>
          <a:prstGeom prst="rect">
            <a:avLst/>
          </a:prstGeom>
        </p:spPr>
      </p:pic>
      <p:sp>
        <p:nvSpPr>
          <p:cNvPr id="5" name="Tekstvak 4"/>
          <p:cNvSpPr txBox="1"/>
          <p:nvPr/>
        </p:nvSpPr>
        <p:spPr>
          <a:xfrm>
            <a:off x="4983480" y="1384880"/>
            <a:ext cx="4069080" cy="1200329"/>
          </a:xfrm>
          <a:prstGeom prst="rect">
            <a:avLst/>
          </a:prstGeom>
          <a:noFill/>
        </p:spPr>
        <p:txBody>
          <a:bodyPr wrap="square" rtlCol="0">
            <a:spAutoFit/>
          </a:bodyPr>
          <a:lstStyle/>
          <a:p>
            <a:r>
              <a:rPr lang="nl-NL" sz="2400" dirty="0" smtClean="0">
                <a:latin typeface="Comic Sans MS" panose="030F0702030302020204" pitchFamily="66" charset="0"/>
              </a:rPr>
              <a:t>Een leuke variant met snelheid en versnelling. (</a:t>
            </a:r>
            <a:r>
              <a:rPr lang="nl-NL" sz="2400" dirty="0" err="1" smtClean="0">
                <a:latin typeface="Comic Sans MS" panose="030F0702030302020204" pitchFamily="66" charset="0"/>
              </a:rPr>
              <a:t>ngsir</a:t>
            </a:r>
            <a:r>
              <a:rPr lang="nl-NL" sz="2400" dirty="0" smtClean="0">
                <a:latin typeface="Comic Sans MS" panose="030F0702030302020204" pitchFamily="66" charset="0"/>
              </a:rPr>
              <a:t>)</a:t>
            </a:r>
            <a:endParaRPr lang="nl-NL" sz="2400" dirty="0">
              <a:latin typeface="Comic Sans MS" panose="030F0702030302020204" pitchFamily="66" charset="0"/>
            </a:endParaRPr>
          </a:p>
        </p:txBody>
      </p:sp>
      <p:sp>
        <p:nvSpPr>
          <p:cNvPr id="7" name="Tekstvak 6"/>
          <p:cNvSpPr txBox="1"/>
          <p:nvPr/>
        </p:nvSpPr>
        <p:spPr>
          <a:xfrm>
            <a:off x="5084064" y="3630168"/>
            <a:ext cx="3685032" cy="1569660"/>
          </a:xfrm>
          <a:prstGeom prst="rect">
            <a:avLst/>
          </a:prstGeom>
          <a:noFill/>
        </p:spPr>
        <p:txBody>
          <a:bodyPr wrap="square" rtlCol="0">
            <a:spAutoFit/>
          </a:bodyPr>
          <a:lstStyle/>
          <a:p>
            <a:r>
              <a:rPr lang="nl-NL" sz="2400" dirty="0" smtClean="0">
                <a:latin typeface="Comic Sans MS" panose="030F0702030302020204" pitchFamily="66" charset="0"/>
              </a:rPr>
              <a:t>De </a:t>
            </a:r>
            <a:r>
              <a:rPr lang="nl-NL" sz="2400" dirty="0" err="1" smtClean="0">
                <a:latin typeface="Comic Sans MS" panose="030F0702030302020204" pitchFamily="66" charset="0"/>
              </a:rPr>
              <a:t>uitleg,hoe</a:t>
            </a:r>
            <a:r>
              <a:rPr lang="nl-NL" sz="2400" dirty="0" smtClean="0">
                <a:latin typeface="Comic Sans MS" panose="030F0702030302020204" pitchFamily="66" charset="0"/>
              </a:rPr>
              <a:t> je de spankracht in het koord kunt berekenen. Leuk als verrijkingsstof. </a:t>
            </a:r>
            <a:endParaRPr lang="nl-NL" sz="2400" dirty="0">
              <a:latin typeface="Comic Sans MS" panose="030F0702030302020204" pitchFamily="66" charset="0"/>
            </a:endParaRPr>
          </a:p>
        </p:txBody>
      </p:sp>
      <p:pic>
        <p:nvPicPr>
          <p:cNvPr id="4" name="Afbeelding 3">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867" y="3445785"/>
            <a:ext cx="4230580" cy="2492707"/>
          </a:xfrm>
          <a:prstGeom prst="rect">
            <a:avLst/>
          </a:prstGeom>
        </p:spPr>
      </p:pic>
    </p:spTree>
    <p:extLst>
      <p:ext uri="{BB962C8B-B14F-4D97-AF65-F5344CB8AC3E}">
        <p14:creationId xmlns:p14="http://schemas.microsoft.com/office/powerpoint/2010/main" val="3715732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643" y="1552642"/>
            <a:ext cx="4915853" cy="4075072"/>
          </a:xfrm>
          <a:prstGeom prst="rect">
            <a:avLst/>
          </a:prstGeom>
        </p:spPr>
      </p:pic>
      <p:sp>
        <p:nvSpPr>
          <p:cNvPr id="5" name="Tekstvak 4"/>
          <p:cNvSpPr txBox="1"/>
          <p:nvPr/>
        </p:nvSpPr>
        <p:spPr>
          <a:xfrm>
            <a:off x="259651" y="228008"/>
            <a:ext cx="8783765" cy="646331"/>
          </a:xfrm>
          <a:prstGeom prst="rect">
            <a:avLst/>
          </a:prstGeom>
          <a:noFill/>
        </p:spPr>
        <p:txBody>
          <a:bodyPr wrap="square" rtlCol="0">
            <a:spAutoFit/>
          </a:bodyPr>
          <a:lstStyle/>
          <a:p>
            <a:r>
              <a:rPr lang="nl-NL" sz="3600" dirty="0" smtClean="0">
                <a:solidFill>
                  <a:srgbClr val="FF0000"/>
                </a:solidFill>
                <a:latin typeface="Comic Sans MS"/>
                <a:cs typeface="Comic Sans MS"/>
              </a:rPr>
              <a:t>Het hellend vlak met de </a:t>
            </a:r>
            <a:r>
              <a:rPr lang="nl-NL" sz="3600" dirty="0" err="1" smtClean="0">
                <a:solidFill>
                  <a:srgbClr val="FF0000"/>
                </a:solidFill>
                <a:latin typeface="Comic Sans MS"/>
                <a:cs typeface="Comic Sans MS"/>
              </a:rPr>
              <a:t>Wolframplayer</a:t>
            </a:r>
            <a:endParaRPr lang="nl-NL" sz="3600" dirty="0">
              <a:solidFill>
                <a:srgbClr val="FF0000"/>
              </a:solidFill>
              <a:latin typeface="Comic Sans MS"/>
              <a:cs typeface="Comic Sans MS"/>
            </a:endParaRPr>
          </a:p>
        </p:txBody>
      </p:sp>
      <p:sp>
        <p:nvSpPr>
          <p:cNvPr id="3" name="Tekstvak 2"/>
          <p:cNvSpPr txBox="1"/>
          <p:nvPr/>
        </p:nvSpPr>
        <p:spPr>
          <a:xfrm>
            <a:off x="5335524" y="1060704"/>
            <a:ext cx="3584448" cy="5262979"/>
          </a:xfrm>
          <a:prstGeom prst="rect">
            <a:avLst/>
          </a:prstGeom>
          <a:noFill/>
        </p:spPr>
        <p:txBody>
          <a:bodyPr wrap="square" rtlCol="0">
            <a:spAutoFit/>
          </a:bodyPr>
          <a:lstStyle/>
          <a:p>
            <a:r>
              <a:rPr lang="nl-NL" sz="2400" dirty="0" smtClean="0">
                <a:latin typeface="Comic Sans MS" panose="030F0702030302020204" pitchFamily="66" charset="0"/>
              </a:rPr>
              <a:t>De animaties van Wolfram hebben een eigen “</a:t>
            </a:r>
            <a:r>
              <a:rPr lang="nl-NL" sz="2400" dirty="0" err="1" smtClean="0">
                <a:latin typeface="Comic Sans MS" panose="030F0702030302020204" pitchFamily="66" charset="0"/>
              </a:rPr>
              <a:t>player</a:t>
            </a:r>
            <a:r>
              <a:rPr lang="nl-NL" sz="2400" dirty="0" smtClean="0">
                <a:latin typeface="Comic Sans MS" panose="030F0702030302020204" pitchFamily="66" charset="0"/>
              </a:rPr>
              <a:t>” nodig. Ze zijn vaak niet eenvoudig, maar wel leerzaam. Druk bv op de +-knop om de tijd te starten. Ook helling en wrijving hebben afwijkende symbolen. Ze zijn wel geschikt voor demonstratie, minder voor opdrachten met werkbladen</a:t>
            </a:r>
            <a:endParaRPr lang="nl-NL" sz="2400" dirty="0">
              <a:latin typeface="Comic Sans MS" panose="030F0702030302020204" pitchFamily="66" charset="0"/>
            </a:endParaRPr>
          </a:p>
        </p:txBody>
      </p:sp>
    </p:spTree>
    <p:extLst>
      <p:ext uri="{BB962C8B-B14F-4D97-AF65-F5344CB8AC3E}">
        <p14:creationId xmlns:p14="http://schemas.microsoft.com/office/powerpoint/2010/main" val="3715732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59651" y="228008"/>
            <a:ext cx="8783765" cy="646331"/>
          </a:xfrm>
          <a:prstGeom prst="rect">
            <a:avLst/>
          </a:prstGeom>
          <a:noFill/>
        </p:spPr>
        <p:txBody>
          <a:bodyPr wrap="square" rtlCol="0">
            <a:spAutoFit/>
          </a:bodyPr>
          <a:lstStyle/>
          <a:p>
            <a:r>
              <a:rPr lang="nl-NL" sz="3600" dirty="0" smtClean="0">
                <a:solidFill>
                  <a:srgbClr val="FF0000"/>
                </a:solidFill>
                <a:latin typeface="Comic Sans MS"/>
                <a:cs typeface="Comic Sans MS"/>
              </a:rPr>
              <a:t>Het hellend vlak: afdaling met wrijving</a:t>
            </a:r>
            <a:endParaRPr lang="nl-NL" sz="3600" dirty="0">
              <a:solidFill>
                <a:srgbClr val="FF0000"/>
              </a:solidFill>
              <a:latin typeface="Comic Sans MS"/>
              <a:cs typeface="Comic Sans MS"/>
            </a:endParaRPr>
          </a:p>
        </p:txBody>
      </p:sp>
      <p:pic>
        <p:nvPicPr>
          <p:cNvPr id="2" name="Afbeelding 1">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1533" y="1719072"/>
            <a:ext cx="4372570" cy="2315760"/>
          </a:xfrm>
          <a:prstGeom prst="rect">
            <a:avLst/>
          </a:prstGeom>
        </p:spPr>
      </p:pic>
      <p:sp>
        <p:nvSpPr>
          <p:cNvPr id="5" name="Tekstvak 4"/>
          <p:cNvSpPr txBox="1"/>
          <p:nvPr/>
        </p:nvSpPr>
        <p:spPr>
          <a:xfrm>
            <a:off x="383179" y="1202174"/>
            <a:ext cx="3904488" cy="5262979"/>
          </a:xfrm>
          <a:prstGeom prst="rect">
            <a:avLst/>
          </a:prstGeom>
          <a:noFill/>
        </p:spPr>
        <p:txBody>
          <a:bodyPr wrap="square" rtlCol="0">
            <a:spAutoFit/>
          </a:bodyPr>
          <a:lstStyle/>
          <a:p>
            <a:r>
              <a:rPr lang="nl-NL" sz="2400" dirty="0" smtClean="0">
                <a:latin typeface="Comic Sans MS" panose="030F0702030302020204" pitchFamily="66" charset="0"/>
              </a:rPr>
              <a:t>Een leuke opdracht om mee af te sluiten, zodra de wrijvingskrachten behandeld zijn. Geschikt voor de ELO om thuis opdrachten uit te voeren aan de hand van een werkblad met ‘open’ vragen. Er zijn veel variabelen en de grootte van de krachten en andere grootheden worden voortdurend aangepast.</a:t>
            </a:r>
            <a:endParaRPr lang="nl-NL" sz="2400" dirty="0">
              <a:latin typeface="Comic Sans MS" panose="030F0702030302020204" pitchFamily="66" charset="0"/>
            </a:endParaRPr>
          </a:p>
        </p:txBody>
      </p:sp>
    </p:spTree>
    <p:extLst>
      <p:ext uri="{BB962C8B-B14F-4D97-AF65-F5344CB8AC3E}">
        <p14:creationId xmlns:p14="http://schemas.microsoft.com/office/powerpoint/2010/main" val="3715732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878510" y="259059"/>
            <a:ext cx="7796213" cy="646331"/>
          </a:xfrm>
          <a:prstGeom prst="rect">
            <a:avLst/>
          </a:prstGeom>
          <a:noFill/>
        </p:spPr>
        <p:txBody>
          <a:bodyPr wrap="square" rtlCol="0">
            <a:spAutoFit/>
          </a:bodyPr>
          <a:lstStyle/>
          <a:p>
            <a:r>
              <a:rPr lang="nl-NL" sz="3600" dirty="0" smtClean="0">
                <a:solidFill>
                  <a:srgbClr val="FF0000"/>
                </a:solidFill>
                <a:latin typeface="Comic Sans MS"/>
                <a:cs typeface="Comic Sans MS"/>
              </a:rPr>
              <a:t>Voor de onderbouw: lichtbreking</a:t>
            </a:r>
            <a:endParaRPr lang="nl-NL" sz="3600" dirty="0">
              <a:solidFill>
                <a:srgbClr val="FF0000"/>
              </a:solidFill>
              <a:latin typeface="Comic Sans MS"/>
              <a:cs typeface="Comic Sans MS"/>
            </a:endParaRPr>
          </a:p>
        </p:txBody>
      </p:sp>
      <p:pic>
        <p:nvPicPr>
          <p:cNvPr id="2" name="Afbeelding 1">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773" y="4222284"/>
            <a:ext cx="4436257" cy="2241761"/>
          </a:xfrm>
          <a:prstGeom prst="rect">
            <a:avLst/>
          </a:prstGeom>
        </p:spPr>
      </p:pic>
      <p:pic>
        <p:nvPicPr>
          <p:cNvPr id="5" name="Afbeelding 4">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7608" y="4222284"/>
            <a:ext cx="3592542" cy="2219160"/>
          </a:xfrm>
          <a:prstGeom prst="rect">
            <a:avLst/>
          </a:prstGeom>
        </p:spPr>
      </p:pic>
      <p:sp>
        <p:nvSpPr>
          <p:cNvPr id="6" name="Tekstvak 5"/>
          <p:cNvSpPr txBox="1"/>
          <p:nvPr/>
        </p:nvSpPr>
        <p:spPr>
          <a:xfrm>
            <a:off x="405442" y="1225009"/>
            <a:ext cx="8372798" cy="2677656"/>
          </a:xfrm>
          <a:prstGeom prst="rect">
            <a:avLst/>
          </a:prstGeom>
          <a:noFill/>
        </p:spPr>
        <p:txBody>
          <a:bodyPr wrap="square" rtlCol="0">
            <a:spAutoFit/>
          </a:bodyPr>
          <a:lstStyle/>
          <a:p>
            <a:r>
              <a:rPr lang="nl-NL" sz="2400" dirty="0" smtClean="0">
                <a:latin typeface="Comic Sans MS" panose="030F0702030302020204" pitchFamily="66" charset="0"/>
              </a:rPr>
              <a:t>In de onderbouw zijn berekeningen met de wet van </a:t>
            </a:r>
            <a:r>
              <a:rPr lang="nl-NL" sz="2400" dirty="0" err="1" smtClean="0">
                <a:latin typeface="Comic Sans MS" panose="030F0702030302020204" pitchFamily="66" charset="0"/>
              </a:rPr>
              <a:t>Snellius</a:t>
            </a:r>
            <a:r>
              <a:rPr lang="nl-NL" sz="2400" dirty="0" smtClean="0">
                <a:latin typeface="Comic Sans MS" panose="030F0702030302020204" pitchFamily="66" charset="0"/>
              </a:rPr>
              <a:t> nog niet aan de orde. Het is dus belangrijk om het verband tussen de invalshoek en de hoek van breking op een eenvoudige wijze te illustreren. Bij de applet van </a:t>
            </a:r>
            <a:r>
              <a:rPr lang="nl-NL" sz="2400" dirty="0" err="1" smtClean="0">
                <a:latin typeface="Comic Sans MS" panose="030F0702030302020204" pitchFamily="66" charset="0"/>
              </a:rPr>
              <a:t>Fendt</a:t>
            </a:r>
            <a:r>
              <a:rPr lang="nl-NL" sz="2400" dirty="0" smtClean="0">
                <a:latin typeface="Comic Sans MS" panose="030F0702030302020204" pitchFamily="66" charset="0"/>
              </a:rPr>
              <a:t> moet dit handmatig, die van Physicsaviary gaat het automatisch en is ook de overgang van lucht naar een andere stof gemakkelijk aan te passen.</a:t>
            </a:r>
            <a:endParaRPr lang="nl-NL" sz="2400" dirty="0">
              <a:latin typeface="Comic Sans MS" panose="030F0702030302020204" pitchFamily="66" charset="0"/>
            </a:endParaRPr>
          </a:p>
        </p:txBody>
      </p:sp>
    </p:spTree>
    <p:extLst>
      <p:ext uri="{BB962C8B-B14F-4D97-AF65-F5344CB8AC3E}">
        <p14:creationId xmlns:p14="http://schemas.microsoft.com/office/powerpoint/2010/main" val="3715732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52092" y="259059"/>
            <a:ext cx="8234776" cy="646331"/>
          </a:xfrm>
          <a:prstGeom prst="rect">
            <a:avLst/>
          </a:prstGeom>
          <a:noFill/>
        </p:spPr>
        <p:txBody>
          <a:bodyPr wrap="square" rtlCol="0">
            <a:spAutoFit/>
          </a:bodyPr>
          <a:lstStyle/>
          <a:p>
            <a:r>
              <a:rPr lang="nl-NL" sz="3600" dirty="0" smtClean="0">
                <a:solidFill>
                  <a:srgbClr val="FF0000"/>
                </a:solidFill>
                <a:latin typeface="Comic Sans MS"/>
                <a:cs typeface="Comic Sans MS"/>
              </a:rPr>
              <a:t>Oogafwijkingen en prisma (dispersie)</a:t>
            </a:r>
            <a:endParaRPr lang="nl-NL" sz="3600" dirty="0">
              <a:solidFill>
                <a:srgbClr val="FF0000"/>
              </a:solidFill>
              <a:latin typeface="Comic Sans MS"/>
              <a:cs typeface="Comic Sans MS"/>
            </a:endParaRPr>
          </a:p>
        </p:txBody>
      </p:sp>
      <p:pic>
        <p:nvPicPr>
          <p:cNvPr id="3" name="Afbeelding 2">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654" y="1242203"/>
            <a:ext cx="3328502" cy="2112785"/>
          </a:xfrm>
          <a:prstGeom prst="rect">
            <a:avLst/>
          </a:prstGeom>
        </p:spPr>
      </p:pic>
      <p:pic>
        <p:nvPicPr>
          <p:cNvPr id="4" name="Afbeelding 3">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9945" y="1244607"/>
            <a:ext cx="3138668" cy="2110381"/>
          </a:xfrm>
          <a:prstGeom prst="rect">
            <a:avLst/>
          </a:prstGeom>
        </p:spPr>
      </p:pic>
      <p:sp>
        <p:nvSpPr>
          <p:cNvPr id="5" name="Tekstvak 4"/>
          <p:cNvSpPr txBox="1"/>
          <p:nvPr/>
        </p:nvSpPr>
        <p:spPr>
          <a:xfrm>
            <a:off x="931654" y="3622790"/>
            <a:ext cx="7366959" cy="2677656"/>
          </a:xfrm>
          <a:prstGeom prst="rect">
            <a:avLst/>
          </a:prstGeom>
          <a:noFill/>
        </p:spPr>
        <p:txBody>
          <a:bodyPr wrap="square" rtlCol="0">
            <a:spAutoFit/>
          </a:bodyPr>
          <a:lstStyle/>
          <a:p>
            <a:r>
              <a:rPr lang="nl-NL" sz="2400" dirty="0" smtClean="0">
                <a:latin typeface="Comic Sans MS" panose="030F0702030302020204" pitchFamily="66" charset="0"/>
              </a:rPr>
              <a:t>Je kunt spelen met brillen die nodig zijn om bij- of verziendheid te compenseren. De animaties is goed voor de ELO om leerlingen er zelf mee te laten spelen.</a:t>
            </a:r>
          </a:p>
          <a:p>
            <a:r>
              <a:rPr lang="nl-NL" sz="2400" dirty="0" smtClean="0">
                <a:latin typeface="Comic Sans MS" panose="030F0702030302020204" pitchFamily="66" charset="0"/>
              </a:rPr>
              <a:t>Hetzelfde geldt voor de kleurschifting in een prisma er kan met hoeken en verschil in brekingsindex gespeeld worden.</a:t>
            </a:r>
            <a:endParaRPr lang="nl-NL" sz="2400" dirty="0">
              <a:latin typeface="Comic Sans MS" panose="030F0702030302020204" pitchFamily="66" charset="0"/>
            </a:endParaRPr>
          </a:p>
        </p:txBody>
      </p:sp>
    </p:spTree>
    <p:extLst>
      <p:ext uri="{BB962C8B-B14F-4D97-AF65-F5344CB8AC3E}">
        <p14:creationId xmlns:p14="http://schemas.microsoft.com/office/powerpoint/2010/main" val="3715732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Segment">
  <a:themeElements>
    <a:clrScheme name="Segment">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gmen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gment">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8063</TotalTime>
  <Words>1062</Words>
  <Application>Microsoft Office PowerPoint</Application>
  <PresentationFormat>Diavoorstelling (4:3)</PresentationFormat>
  <Paragraphs>158</Paragraphs>
  <Slides>30</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30</vt:i4>
      </vt:variant>
    </vt:vector>
  </HeadingPairs>
  <TitlesOfParts>
    <vt:vector size="35" baseType="lpstr">
      <vt:lpstr>Calibri</vt:lpstr>
      <vt:lpstr>Century Gothic</vt:lpstr>
      <vt:lpstr>Comic Sans MS</vt:lpstr>
      <vt:lpstr>Wingdings 3</vt:lpstr>
      <vt:lpstr>Segment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Peter Over</dc:creator>
  <cp:lastModifiedBy>Peter Over</cp:lastModifiedBy>
  <cp:revision>72</cp:revision>
  <cp:lastPrinted>2016-11-07T15:48:01Z</cp:lastPrinted>
  <dcterms:created xsi:type="dcterms:W3CDTF">2016-10-10T14:32:14Z</dcterms:created>
  <dcterms:modified xsi:type="dcterms:W3CDTF">2016-11-15T13:08:40Z</dcterms:modified>
</cp:coreProperties>
</file>