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2" r:id="rId3"/>
    <p:sldId id="289" r:id="rId4"/>
    <p:sldId id="260" r:id="rId5"/>
    <p:sldId id="258" r:id="rId6"/>
    <p:sldId id="261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83" r:id="rId15"/>
    <p:sldId id="259" r:id="rId16"/>
    <p:sldId id="276" r:id="rId17"/>
    <p:sldId id="277" r:id="rId18"/>
    <p:sldId id="274" r:id="rId19"/>
    <p:sldId id="288" r:id="rId20"/>
    <p:sldId id="282" r:id="rId21"/>
    <p:sldId id="278" r:id="rId22"/>
    <p:sldId id="286" r:id="rId23"/>
    <p:sldId id="281" r:id="rId24"/>
    <p:sldId id="285" r:id="rId25"/>
    <p:sldId id="280" r:id="rId26"/>
    <p:sldId id="287" r:id="rId27"/>
    <p:sldId id="268" r:id="rId28"/>
    <p:sldId id="269" r:id="rId29"/>
    <p:sldId id="284" r:id="rId30"/>
    <p:sldId id="290" r:id="rId31"/>
    <p:sldId id="271" r:id="rId32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D0EA3-8D01-44CD-A05F-B74E2F9FF9BD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93AE-99C8-4E6E-B55F-6144F43AB5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00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1FBE-D5AF-4722-B24B-6EA8226D59AB}" type="datetimeFigureOut">
              <a:rPr lang="nl-NL" smtClean="0"/>
              <a:t>16-12-2016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C07FD-A45E-46DE-A9AB-C7DEB07945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38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>
              <a:latin typeface="Arial" pitchFamily="34" charset="0"/>
            </a:endParaRPr>
          </a:p>
        </p:txBody>
      </p:sp>
      <p:sp>
        <p:nvSpPr>
          <p:cNvPr id="604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F087C07-8609-4DE9-B7FD-0F2E0C35BB38}" type="slidenum">
              <a:rPr lang="en-GB" altLang="nl-NL" sz="1200" smtClean="0"/>
              <a:pPr/>
              <a:t>9</a:t>
            </a:fld>
            <a:endParaRPr lang="en-GB" altLang="nl-NL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03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05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70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4889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8001000" cy="43434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0AC2-47A3-40F8-A451-9813B38330D3}" type="slidenum">
              <a:rPr lang="en-GB"/>
              <a:pPr>
                <a:defRPr/>
              </a:pPr>
              <a:t>‹nr.›</a:t>
            </a:fld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6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547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90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72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7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7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96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89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03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FF4BC-5292-4C22-AF1A-08B9D09AD4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377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pisa/PISA2015Questions/platform/index.html?user=&amp;domain=SCI&amp;unit=S623-RunningInHotWeather&amp;lang=nld-NLD" TargetMode="External"/><Relationship Id="rId2" Type="http://schemas.openxmlformats.org/officeDocument/2006/relationships/hyperlink" Target="http://www.oecd.org/pisa/PISA2015Questions/platform/index.html?user=&amp;domain=SCI&amp;unit=S656-BirdMigration&amp;lang=nld-NL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ecd.org/pisa/PISA2015Questions/platform/index.html?user=&amp;domain=SCI&amp;unit=S601-SustainableFishFarming&amp;lang=nld-NLD" TargetMode="External"/><Relationship Id="rId5" Type="http://schemas.openxmlformats.org/officeDocument/2006/relationships/hyperlink" Target="http://www.oecd.org/pisa/PISA2015Questions/platform/index.html?user=&amp;domain=SCI&amp;unit=S641-MeteoroidsAndCraters&amp;lang=nld-NLD" TargetMode="External"/><Relationship Id="rId4" Type="http://schemas.openxmlformats.org/officeDocument/2006/relationships/hyperlink" Target="http://www.oecd.org/pisa/PISA2015Questions/platform/index.html?user=&amp;domain=SCI&amp;unit=S637-SlopeFaceInvestigation&amp;lang=nld-NL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ecd.org/pisa/aboutpisa/pisa-based-test-for-schools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o.nl/onderzoek%20en%20wetenschap/deelname_int_onderzoek/pisa/resultaten" TargetMode="External"/><Relationship Id="rId2" Type="http://schemas.openxmlformats.org/officeDocument/2006/relationships/hyperlink" Target="https://www.oecd.org/pisa/te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ecd.org/pisa/publication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4RGqzaNEtg&amp;feature=player_embedd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oecd.org/pisa/aboutpisa/PISA%20Map%20legend%20disclaimer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De resultaten van </a:t>
            </a:r>
            <a:r>
              <a:rPr lang="nl-NL" sz="4000" b="1" dirty="0" smtClean="0"/>
              <a:t>PISA-2015</a:t>
            </a:r>
            <a:r>
              <a:rPr lang="nl-NL" sz="4000" b="1" dirty="0"/>
              <a:t>: </a:t>
            </a:r>
            <a:r>
              <a:rPr lang="nl-NL" sz="4000" b="1" dirty="0" smtClean="0"/>
              <a:t/>
            </a:r>
            <a:br>
              <a:rPr lang="nl-NL" sz="4000" b="1" dirty="0" smtClean="0"/>
            </a:br>
            <a:r>
              <a:rPr lang="nl-NL" sz="4000" b="1" dirty="0" smtClean="0"/>
              <a:t>wat </a:t>
            </a:r>
            <a:r>
              <a:rPr lang="nl-NL" sz="4000" b="1" dirty="0"/>
              <a:t>kunnen we daarvan leren?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Harrie Eijkelhof</a:t>
            </a:r>
          </a:p>
          <a:p>
            <a:r>
              <a:rPr lang="nl-NL" dirty="0" smtClean="0"/>
              <a:t>Freudenthal Instituut</a:t>
            </a:r>
          </a:p>
          <a:p>
            <a:r>
              <a:rPr lang="nl-NL" dirty="0" smtClean="0"/>
              <a:t>Universiteit Utrecht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6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nl-NL" sz="3600" b="1" dirty="0" smtClean="0"/>
              <a:t>PISA 2015 Science Framework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3342"/>
            <a:ext cx="910907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DF795-EF68-432C-84B8-A92B230D907D}" type="slidenum">
              <a:rPr lang="en-GB" smtClean="0"/>
              <a:pPr>
                <a:defRPr/>
              </a:pPr>
              <a:t>10</a:t>
            </a:fld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95288" y="320566"/>
            <a:ext cx="7921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20000"/>
              <a:buFont typeface="Times" pitchFamily="18" charset="0"/>
              <a:buChar char="•"/>
              <a:tabLst>
                <a:tab pos="539750" algn="l"/>
                <a:tab pos="755650" algn="l"/>
                <a:tab pos="971550" algn="l"/>
              </a:tabLst>
              <a:defRPr sz="2400">
                <a:solidFill>
                  <a:srgbClr val="000000"/>
                </a:solidFill>
                <a:latin typeface="Verdana" pitchFamily="34" charset="0"/>
                <a:ea typeface="Osaka" pitchFamily="16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120000"/>
              <a:buFont typeface="Times" pitchFamily="18" charset="0"/>
              <a:buChar char="•"/>
              <a:tabLst>
                <a:tab pos="539750" algn="l"/>
                <a:tab pos="755650" algn="l"/>
                <a:tab pos="971550" algn="l"/>
              </a:tabLst>
              <a:defRPr sz="2000">
                <a:solidFill>
                  <a:srgbClr val="000000"/>
                </a:solidFill>
                <a:latin typeface="Verdana" pitchFamily="34" charset="0"/>
                <a:ea typeface="Osaka" pitchFamily="16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539750" algn="l"/>
                <a:tab pos="755650" algn="l"/>
                <a:tab pos="971550" algn="l"/>
              </a:tabLst>
              <a:defRPr>
                <a:solidFill>
                  <a:srgbClr val="000000"/>
                </a:solidFill>
                <a:latin typeface="Verdana" pitchFamily="34" charset="0"/>
                <a:ea typeface="Osaka" pitchFamily="16" charset="-128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tabLst>
                <a:tab pos="539750" algn="l"/>
                <a:tab pos="755650" algn="l"/>
                <a:tab pos="971550" algn="l"/>
              </a:tabLst>
              <a:defRPr>
                <a:solidFill>
                  <a:srgbClr val="000000"/>
                </a:solidFill>
                <a:latin typeface="Verdana" pitchFamily="34" charset="0"/>
                <a:ea typeface="Osaka" pitchFamily="16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*"/>
              <a:tabLst>
                <a:tab pos="539750" algn="l"/>
                <a:tab pos="755650" algn="l"/>
                <a:tab pos="971550" algn="l"/>
              </a:tabLst>
              <a:defRPr>
                <a:solidFill>
                  <a:srgbClr val="000000"/>
                </a:solidFill>
                <a:latin typeface="Verdana" pitchFamily="34" charset="0"/>
                <a:ea typeface="Osaka" pitchFamily="1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*"/>
              <a:tabLst>
                <a:tab pos="539750" algn="l"/>
                <a:tab pos="755650" algn="l"/>
                <a:tab pos="971550" algn="l"/>
              </a:tabLst>
              <a:defRPr>
                <a:solidFill>
                  <a:srgbClr val="000000"/>
                </a:solidFill>
                <a:latin typeface="Verdana" pitchFamily="34" charset="0"/>
                <a:ea typeface="Osaka" pitchFamily="1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*"/>
              <a:tabLst>
                <a:tab pos="539750" algn="l"/>
                <a:tab pos="755650" algn="l"/>
                <a:tab pos="971550" algn="l"/>
              </a:tabLst>
              <a:defRPr>
                <a:solidFill>
                  <a:srgbClr val="000000"/>
                </a:solidFill>
                <a:latin typeface="Verdana" pitchFamily="34" charset="0"/>
                <a:ea typeface="Osaka" pitchFamily="1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*"/>
              <a:tabLst>
                <a:tab pos="539750" algn="l"/>
                <a:tab pos="755650" algn="l"/>
                <a:tab pos="971550" algn="l"/>
              </a:tabLst>
              <a:defRPr>
                <a:solidFill>
                  <a:srgbClr val="000000"/>
                </a:solidFill>
                <a:latin typeface="Verdana" pitchFamily="34" charset="0"/>
                <a:ea typeface="Osaka" pitchFamily="1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*"/>
              <a:tabLst>
                <a:tab pos="539750" algn="l"/>
                <a:tab pos="755650" algn="l"/>
                <a:tab pos="971550" algn="l"/>
              </a:tabLst>
              <a:defRPr>
                <a:solidFill>
                  <a:srgbClr val="000000"/>
                </a:solidFill>
                <a:latin typeface="Verdana" pitchFamily="34" charset="0"/>
                <a:ea typeface="Osaka" pitchFamily="16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3600" b="1" dirty="0" err="1" smtClean="0">
                <a:latin typeface="+mj-lt"/>
                <a:ea typeface="MS ??"/>
                <a:cs typeface="Times New Roman" pitchFamily="18" charset="0"/>
              </a:rPr>
              <a:t>Contexten</a:t>
            </a:r>
            <a:r>
              <a:rPr lang="en-US" altLang="ja-JP" sz="3600" b="1" dirty="0" smtClean="0">
                <a:latin typeface="+mj-lt"/>
                <a:ea typeface="MS ??"/>
                <a:cs typeface="Times New Roman" pitchFamily="18" charset="0"/>
              </a:rPr>
              <a:t> in de </a:t>
            </a:r>
            <a:r>
              <a:rPr lang="en-US" altLang="ja-JP" sz="3600" b="1" dirty="0" err="1" smtClean="0">
                <a:latin typeface="+mj-lt"/>
                <a:ea typeface="MS ??"/>
                <a:cs typeface="Times New Roman" pitchFamily="18" charset="0"/>
              </a:rPr>
              <a:t>opzet</a:t>
            </a:r>
            <a:r>
              <a:rPr lang="en-US" altLang="ja-JP" sz="3600" b="1" dirty="0" smtClean="0">
                <a:latin typeface="+mj-lt"/>
                <a:ea typeface="MS ??"/>
                <a:cs typeface="Times New Roman" pitchFamily="18" charset="0"/>
              </a:rPr>
              <a:t> van PISA-2015</a:t>
            </a:r>
            <a:endParaRPr lang="nl-NL" altLang="ja-JP" sz="3600" dirty="0">
              <a:latin typeface="+mj-lt"/>
              <a:ea typeface="MS ??"/>
              <a:cs typeface="Times New Roman" pitchFamily="18" charset="0"/>
            </a:endParaRPr>
          </a:p>
        </p:txBody>
      </p:sp>
      <p:graphicFrame>
        <p:nvGraphicFramePr>
          <p:cNvPr id="139426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182196"/>
              </p:ext>
            </p:extLst>
          </p:nvPr>
        </p:nvGraphicFramePr>
        <p:xfrm>
          <a:off x="395288" y="1124744"/>
          <a:ext cx="7921625" cy="4983056"/>
        </p:xfrm>
        <a:graphic>
          <a:graphicData uri="http://schemas.openxmlformats.org/drawingml/2006/table">
            <a:tbl>
              <a:tblPr/>
              <a:tblGrid>
                <a:gridCol w="2505075"/>
                <a:gridCol w="1803400"/>
                <a:gridCol w="1808162"/>
                <a:gridCol w="1804988"/>
              </a:tblGrid>
              <a:tr h="450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20000"/>
                        <a:buFont typeface="Times" pitchFamily="18" charset="0"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Osaka" pitchFamily="1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Personal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Local/National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Global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67622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Health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Maintenance of health, accidents, nutrition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Control of disease, social transmission, food choices, community health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Epidemics, spread of infectious diseases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6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Natural Resources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Personal consumption of materials and energy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Maintenance of human populations, quality of life, security, production and distribution of food, energy supply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Renewable and non-renewable natural systems, population growth, sustainable use of species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64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Environmental Quality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Environmentally friendly actions, use and disposal of materials and devices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Population distribution, disposal of waste, environmental impact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Biodiversity, ecological sustainability, control of pollution, production and loss of soil/biomass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62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Hazards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Natural and human-induced decisions about housing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Rapid changes [earthquakes, severe weather], slow and progressive changes [coastal erosion, sedimentation], risk assessment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Climate change, impact of modern warfare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64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Frontiers of Science and Technology</a:t>
                      </a:r>
                      <a:endParaRPr kumimoji="0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Scientific aspects of hobbies, personal technology, music and sporting activities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New materials, devices and processes, genetic modifications, health technology, transport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??"/>
                          <a:cs typeface="Times New Roman" pitchFamily="18" charset="0"/>
                        </a:rPr>
                        <a:t>Extinction of species, exploration of space, origin and structure of the Universe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jdelijke aanduiding voo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F2815-271D-48CA-B2EE-BF19311A12A8}" type="slidenum">
              <a:rPr lang="en-GB" smtClean="0"/>
              <a:pPr>
                <a:defRPr/>
              </a:pPr>
              <a:t>11</a:t>
            </a:fld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nl-NL" sz="3600" b="1" dirty="0" smtClean="0"/>
              <a:t>Natuurwetenschappelijke kennis PISA2015</a:t>
            </a:r>
            <a:endParaRPr lang="en-GB" sz="3600" b="1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875"/>
            <a:ext cx="8280920" cy="4683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Times" pitchFamily="18" charset="0"/>
              <a:buNone/>
              <a:defRPr/>
            </a:pPr>
            <a:r>
              <a:rPr lang="nl-NL" dirty="0" smtClean="0"/>
              <a:t>Kennis </a:t>
            </a:r>
            <a:r>
              <a:rPr lang="nl-NL" u="sng" dirty="0" smtClean="0"/>
              <a:t>van</a:t>
            </a:r>
            <a:r>
              <a:rPr lang="nl-NL" dirty="0" smtClean="0"/>
              <a:t> inhouden:</a:t>
            </a:r>
          </a:p>
          <a:p>
            <a:pPr eaLnBrk="1" hangingPunct="1">
              <a:defRPr/>
            </a:pPr>
            <a:r>
              <a:rPr lang="nl-NL" dirty="0" smtClean="0"/>
              <a:t>Natuur en scheikunde</a:t>
            </a:r>
          </a:p>
          <a:p>
            <a:pPr eaLnBrk="1" hangingPunct="1">
              <a:defRPr/>
            </a:pPr>
            <a:r>
              <a:rPr lang="nl-NL" dirty="0" smtClean="0"/>
              <a:t>Biologie</a:t>
            </a:r>
          </a:p>
          <a:p>
            <a:pPr eaLnBrk="1" hangingPunct="1">
              <a:defRPr/>
            </a:pPr>
            <a:r>
              <a:rPr lang="nl-NL" dirty="0" smtClean="0"/>
              <a:t>Fysische geografie </a:t>
            </a:r>
          </a:p>
          <a:p>
            <a:pPr marL="0" indent="0" eaLnBrk="1" hangingPunct="1">
              <a:buNone/>
              <a:defRPr/>
            </a:pPr>
            <a:endParaRPr lang="nl-NL" dirty="0" smtClean="0"/>
          </a:p>
          <a:p>
            <a:pPr eaLnBrk="1" hangingPunct="1">
              <a:buFont typeface="Times" pitchFamily="18" charset="0"/>
              <a:buNone/>
              <a:defRPr/>
            </a:pPr>
            <a:r>
              <a:rPr lang="nl-NL" dirty="0" smtClean="0"/>
              <a:t>Kennis </a:t>
            </a:r>
            <a:r>
              <a:rPr lang="nl-NL" u="sng" dirty="0" smtClean="0"/>
              <a:t>over</a:t>
            </a:r>
            <a:r>
              <a:rPr lang="nl-NL" dirty="0" smtClean="0"/>
              <a:t> hoe wetenschappers werken en redeneren:</a:t>
            </a:r>
          </a:p>
          <a:p>
            <a:pPr>
              <a:defRPr/>
            </a:pPr>
            <a:r>
              <a:rPr lang="en-US" dirty="0" smtClean="0"/>
              <a:t>Procedures</a:t>
            </a:r>
          </a:p>
          <a:p>
            <a:pPr>
              <a:defRPr/>
            </a:pPr>
            <a:r>
              <a:rPr lang="en-US" dirty="0" err="1" smtClean="0"/>
              <a:t>Aard</a:t>
            </a:r>
            <a:r>
              <a:rPr lang="en-US" dirty="0" smtClean="0"/>
              <a:t> </a:t>
            </a:r>
            <a:r>
              <a:rPr lang="en-US" dirty="0" smtClean="0"/>
              <a:t>van </a:t>
            </a:r>
            <a:r>
              <a:rPr lang="en-US" dirty="0" err="1" smtClean="0"/>
              <a:t>wetenschap</a:t>
            </a:r>
            <a:endParaRPr lang="en-GB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1DD32-031F-4AE9-A702-D24034D90FAA}" type="slidenum">
              <a:rPr lang="en-GB" smtClean="0"/>
              <a:pPr>
                <a:defRPr/>
              </a:pPr>
              <a:t>12</a:t>
            </a:fld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err="1" smtClean="0"/>
              <a:t>Houding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t.o.v</a:t>
            </a:r>
            <a:r>
              <a:rPr lang="en-US" sz="3600" b="1" dirty="0" smtClean="0"/>
              <a:t>. NW (PISA-2015)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Belangstelling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smtClean="0"/>
              <a:t>NW</a:t>
            </a:r>
            <a:endParaRPr lang="en-US" dirty="0" smtClean="0"/>
          </a:p>
          <a:p>
            <a:pPr marL="0" indent="0">
              <a:buFont typeface="Times" pitchFamily="18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 </a:t>
            </a:r>
            <a:r>
              <a:rPr lang="en-US" dirty="0" err="1" smtClean="0"/>
              <a:t>wetenschappelijke</a:t>
            </a:r>
            <a:r>
              <a:rPr lang="en-US" dirty="0" smtClean="0"/>
              <a:t> </a:t>
            </a:r>
            <a:r>
              <a:rPr lang="en-US" dirty="0" err="1" smtClean="0"/>
              <a:t>benadering</a:t>
            </a:r>
            <a:r>
              <a:rPr lang="en-US" dirty="0" smtClean="0"/>
              <a:t> </a:t>
            </a:r>
            <a:r>
              <a:rPr lang="en-US" dirty="0" err="1" smtClean="0"/>
              <a:t>waarderen</a:t>
            </a:r>
            <a:endParaRPr lang="en-US" dirty="0" smtClean="0"/>
          </a:p>
          <a:p>
            <a:pPr marL="0" indent="0">
              <a:buFont typeface="Times" pitchFamily="18" charset="0"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dirty="0" err="1" smtClean="0"/>
              <a:t>Milieubewustzijn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-</a:t>
            </a:r>
            <a:r>
              <a:rPr lang="en-US" dirty="0" err="1" smtClean="0"/>
              <a:t>optimisme</a:t>
            </a:r>
            <a:endParaRPr lang="en-US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42653-0D58-4267-BCC6-7F94E30EFDE1}" type="slidenum">
              <a:rPr lang="en-GB" smtClean="0"/>
              <a:pPr>
                <a:defRPr/>
              </a:pPr>
              <a:t>13</a:t>
            </a:fld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Uitvoering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Vaststelling raamwerk (2011)</a:t>
            </a:r>
          </a:p>
          <a:p>
            <a:r>
              <a:rPr lang="nl-NL" dirty="0" smtClean="0"/>
              <a:t>Aanleveren, selecteren en uittesten van vragen</a:t>
            </a:r>
          </a:p>
          <a:p>
            <a:r>
              <a:rPr lang="nl-NL" dirty="0" smtClean="0"/>
              <a:t>Aselecte keuze van scholen en leerlingen</a:t>
            </a:r>
          </a:p>
          <a:p>
            <a:r>
              <a:rPr lang="nl-NL" dirty="0" smtClean="0"/>
              <a:t>Afname (digitaal) vroege voorjaar 2015</a:t>
            </a:r>
          </a:p>
          <a:p>
            <a:pPr lvl="1"/>
            <a:r>
              <a:rPr lang="nl-NL" dirty="0" smtClean="0"/>
              <a:t>Wereldwijd: 71 landen, 540.000 leerlingen</a:t>
            </a:r>
          </a:p>
          <a:p>
            <a:pPr lvl="1"/>
            <a:r>
              <a:rPr lang="nl-NL" dirty="0" smtClean="0"/>
              <a:t>Nederland: 187 scholen, 5.385 leerlingen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2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PISA-2015 vragen</a:t>
            </a:r>
            <a:endParaRPr lang="nl-NL" sz="3600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>
                <a:hlinkClick r:id="rId2"/>
              </a:rPr>
              <a:t>https://www.oecd.org/pisa/test</a:t>
            </a:r>
            <a:r>
              <a:rPr lang="nl-NL" sz="2000" smtClean="0">
                <a:hlinkClick r:id="rId2"/>
              </a:rPr>
              <a:t>/</a:t>
            </a:r>
          </a:p>
          <a:p>
            <a:pPr marL="0" indent="0">
              <a:buNone/>
            </a:pPr>
            <a:endParaRPr lang="nl-NL" sz="2000" dirty="0">
              <a:hlinkClick r:id="rId2"/>
            </a:endParaRPr>
          </a:p>
          <a:p>
            <a:r>
              <a:rPr lang="nl-NL" sz="2000" dirty="0" smtClean="0">
                <a:hlinkClick r:id="rId2"/>
              </a:rPr>
              <a:t>http</a:t>
            </a:r>
            <a:r>
              <a:rPr lang="nl-NL" sz="2000" dirty="0">
                <a:hlinkClick r:id="rId2"/>
              </a:rPr>
              <a:t>://www.oecd.org/pisa/PISA2015Questions/platform/index.html?user=&amp;</a:t>
            </a:r>
            <a:r>
              <a:rPr lang="nl-NL" sz="2000" dirty="0" smtClean="0">
                <a:hlinkClick r:id="rId2"/>
              </a:rPr>
              <a:t>domain=SCI&amp;unit=S656-BirdMigration&amp;lang=nld-NLD</a:t>
            </a:r>
            <a:r>
              <a:rPr lang="nl-NL" sz="2000" dirty="0" smtClean="0"/>
              <a:t> </a:t>
            </a:r>
          </a:p>
          <a:p>
            <a:r>
              <a:rPr lang="nl-NL" sz="2000" dirty="0">
                <a:hlinkClick r:id="rId3"/>
              </a:rPr>
              <a:t>http://www.oecd.org/pisa/PISA2015Questions/platform/index.html?user=&amp;</a:t>
            </a:r>
            <a:r>
              <a:rPr lang="nl-NL" sz="2000" dirty="0" smtClean="0">
                <a:hlinkClick r:id="rId3"/>
              </a:rPr>
              <a:t>domain=SCI&amp;unit=S623-RunningInHotWeather&amp;lang=nld-NLD</a:t>
            </a:r>
            <a:r>
              <a:rPr lang="nl-NL" sz="2000" dirty="0" smtClean="0"/>
              <a:t> </a:t>
            </a:r>
          </a:p>
          <a:p>
            <a:r>
              <a:rPr lang="nl-NL" sz="2000" dirty="0">
                <a:hlinkClick r:id="rId4"/>
              </a:rPr>
              <a:t>http://www.oecd.org/pisa/PISA2015Questions/platform/index.html?user=&amp;</a:t>
            </a:r>
            <a:r>
              <a:rPr lang="nl-NL" sz="2000" dirty="0" smtClean="0">
                <a:hlinkClick r:id="rId4"/>
              </a:rPr>
              <a:t>domain=SCI&amp;unit=S637-SlopeFaceInvestigation&amp;lang=nld-NLD</a:t>
            </a:r>
            <a:r>
              <a:rPr lang="nl-NL" sz="2000" dirty="0" smtClean="0"/>
              <a:t> </a:t>
            </a:r>
          </a:p>
          <a:p>
            <a:r>
              <a:rPr lang="nl-NL" sz="2000" dirty="0">
                <a:hlinkClick r:id="rId5"/>
              </a:rPr>
              <a:t>http://www.oecd.org/pisa/PISA2015Questions/platform/index.html?user=&amp;</a:t>
            </a:r>
            <a:r>
              <a:rPr lang="nl-NL" sz="2000" dirty="0" smtClean="0">
                <a:hlinkClick r:id="rId5"/>
              </a:rPr>
              <a:t>domain=SCI&amp;unit=S641-MeteoroidsAndCraters&amp;lang=nld-NLD</a:t>
            </a:r>
            <a:r>
              <a:rPr lang="nl-NL" sz="2000" dirty="0" smtClean="0"/>
              <a:t> </a:t>
            </a:r>
          </a:p>
          <a:p>
            <a:r>
              <a:rPr lang="nl-NL" sz="2000" dirty="0">
                <a:hlinkClick r:id="rId6"/>
              </a:rPr>
              <a:t>http://www.oecd.org/pisa/PISA2015Questions/platform/index.html?user=&amp;</a:t>
            </a:r>
            <a:r>
              <a:rPr lang="nl-NL" sz="2000" dirty="0" smtClean="0">
                <a:hlinkClick r:id="rId6"/>
              </a:rPr>
              <a:t>domain=SCI&amp;unit=S601-SustainableFishFarming&amp;lang=nld-NLD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9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Belangstelling voor </a:t>
            </a:r>
            <a:r>
              <a:rPr lang="nl-NL" sz="3600" b="1" dirty="0" smtClean="0"/>
              <a:t>NW in NL en OECD</a:t>
            </a:r>
            <a:endParaRPr lang="nl-NL" sz="3600" b="1" dirty="0"/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259853"/>
              </p:ext>
            </p:extLst>
          </p:nvPr>
        </p:nvGraphicFramePr>
        <p:xfrm>
          <a:off x="1979712" y="1988840"/>
          <a:ext cx="5328592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61256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Plezier in NW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Nederland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OECD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Ik</a:t>
                      </a:r>
                      <a:r>
                        <a:rPr lang="nl-NL" baseline="0" dirty="0" smtClean="0"/>
                        <a:t> vind het l</a:t>
                      </a:r>
                      <a:r>
                        <a:rPr lang="nl-NL" dirty="0" smtClean="0"/>
                        <a:t>ezen over de NW leuk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Ik vind het leuk</a:t>
                      </a:r>
                      <a:r>
                        <a:rPr lang="nl-NL" baseline="0" dirty="0" smtClean="0"/>
                        <a:t> nieuwe kennis over NW op te doen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68</a:t>
                      </a:r>
                      <a:endParaRPr lang="nl-NL" dirty="0"/>
                    </a:p>
                  </a:txBody>
                  <a:tcPr/>
                </a:tc>
              </a:tr>
              <a:tr h="634464">
                <a:tc>
                  <a:txBody>
                    <a:bodyPr/>
                    <a:lstStyle/>
                    <a:p>
                      <a:r>
                        <a:rPr lang="nl-NL" dirty="0" smtClean="0"/>
                        <a:t>Ik heb meestal Plezier in het leren van NW onderwerpen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64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Ik ben geïnteresseerd in het leren over de NW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Ik ben blij als</a:t>
                      </a:r>
                      <a:r>
                        <a:rPr lang="nl-NL" baseline="0" dirty="0" smtClean="0"/>
                        <a:t> ik werk aan NW onderwerpen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57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6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Motivatie voor NW in NL en OECD</a:t>
            </a:r>
            <a:endParaRPr lang="nl-NL" sz="3600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594810"/>
              </p:ext>
            </p:extLst>
          </p:nvPr>
        </p:nvGraphicFramePr>
        <p:xfrm>
          <a:off x="1979712" y="1772816"/>
          <a:ext cx="482453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227584"/>
                <a:gridCol w="853752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Nederland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OECD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NW zijn de moeite waard omdat het mijn vooruitzichten op een goede loopbaan verbetert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NW zijn belangrijk omdat ik het nodig heb voor later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64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NW helpen mij om een baan te vinden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Ik doe mijn best voor NW omdat ik er iets aan zal hebben bij het werk dat ik later wil doen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9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PISA- 2015: milieubesef en milieuoptimisme</a:t>
            </a:r>
            <a:endParaRPr lang="nl-NL" sz="2800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Milieubesef: op de hoogte zijn van milieuproblemen, bijv.</a:t>
            </a:r>
          </a:p>
          <a:p>
            <a:r>
              <a:rPr lang="nl-NL" sz="2000" dirty="0" smtClean="0"/>
              <a:t>watertekort</a:t>
            </a:r>
          </a:p>
          <a:p>
            <a:r>
              <a:rPr lang="nl-NL" sz="2000" dirty="0"/>
              <a:t>l</a:t>
            </a:r>
            <a:r>
              <a:rPr lang="nl-NL" sz="2000" dirty="0" smtClean="0"/>
              <a:t>uchtverontreiniging</a:t>
            </a:r>
          </a:p>
          <a:p>
            <a:r>
              <a:rPr lang="nl-NL" sz="2000" dirty="0"/>
              <a:t>g</a:t>
            </a:r>
            <a:r>
              <a:rPr lang="nl-NL" sz="2000" dirty="0" smtClean="0"/>
              <a:t>en. </a:t>
            </a:r>
            <a:r>
              <a:rPr lang="nl-NL" sz="2000" dirty="0" smtClean="0"/>
              <a:t>gemodificeerde organismen</a:t>
            </a:r>
            <a:endParaRPr lang="nl-NL" sz="2000" dirty="0" smtClean="0"/>
          </a:p>
          <a:p>
            <a:r>
              <a:rPr lang="nl-NL" sz="2000" dirty="0"/>
              <a:t>b</a:t>
            </a:r>
            <a:r>
              <a:rPr lang="nl-NL" sz="2000" dirty="0" smtClean="0"/>
              <a:t>roeikasgassen</a:t>
            </a:r>
            <a:endParaRPr lang="nl-NL" sz="2000" dirty="0" smtClean="0"/>
          </a:p>
          <a:p>
            <a:r>
              <a:rPr lang="nl-NL" sz="2000" dirty="0"/>
              <a:t>b</a:t>
            </a:r>
            <a:r>
              <a:rPr lang="nl-NL" sz="2000" dirty="0" smtClean="0"/>
              <a:t>oskap</a:t>
            </a:r>
            <a:endParaRPr lang="nl-NL" sz="2000" dirty="0" smtClean="0"/>
          </a:p>
          <a:p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400" dirty="0" smtClean="0"/>
              <a:t>Milieuoptimisme: verbeteren of verslechteren van het </a:t>
            </a:r>
            <a:r>
              <a:rPr lang="nl-NL" sz="2400" dirty="0" smtClean="0"/>
              <a:t>milieu in de komende 20 jaar?</a:t>
            </a:r>
            <a:endParaRPr lang="nl-NL" sz="24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18</a:t>
            </a:fld>
            <a:endParaRPr lang="nl-NL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8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PISA- 2015: milieubesef en milieuoptimisme</a:t>
            </a:r>
            <a:endParaRPr lang="nl-NL" sz="2800" b="1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8692351"/>
              </p:ext>
            </p:extLst>
          </p:nvPr>
        </p:nvGraphicFramePr>
        <p:xfrm>
          <a:off x="467544" y="908719"/>
          <a:ext cx="4039539" cy="5382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2832"/>
                <a:gridCol w="1149394"/>
                <a:gridCol w="1127313"/>
              </a:tblGrid>
              <a:tr h="432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OECD-Landen in Europa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Milieubesef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Milieu-optimisme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Estland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0,26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0,47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Finland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0,05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0,02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Slovenië 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0,18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-0,13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Ver. Koninkrijk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0,20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-0,04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Duitsland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0,08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-0,08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Nederland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-0,34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0,52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Zwitserland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-0,14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-0,15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Ierland 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0,31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0,09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België 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-0,18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-0,25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Denemarken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0,00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0,03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Polen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0,25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0,24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Noorwegen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0,15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0,23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Oostenrijk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-0,04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-0,25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Frankrijk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-0,11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-0,31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Zweden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0,14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0,04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Spanje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0,14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0,12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Italië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-0,02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-0,05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  <a:tr h="27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OECD gemiddelde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 0,08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/>
                          <a:cs typeface="Times New Roman"/>
                        </a:rPr>
                        <a:t>-0,06</a:t>
                      </a:r>
                      <a:endParaRPr lang="nl-N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73349" marR="73349" marT="0" marB="0"/>
                </a:tc>
              </a:tr>
            </a:tbl>
          </a:graphicData>
        </a:graphic>
      </p:graphicFrame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Milieubesef: op de hoogte zijn van milieuproblemen, bijv.</a:t>
            </a:r>
          </a:p>
          <a:p>
            <a:r>
              <a:rPr lang="nl-NL" sz="2000" dirty="0" smtClean="0"/>
              <a:t>watertekort</a:t>
            </a:r>
          </a:p>
          <a:p>
            <a:r>
              <a:rPr lang="nl-NL" sz="2000" dirty="0"/>
              <a:t>l</a:t>
            </a:r>
            <a:r>
              <a:rPr lang="nl-NL" sz="2000" dirty="0" smtClean="0"/>
              <a:t>uchtverontreiniging</a:t>
            </a:r>
          </a:p>
          <a:p>
            <a:r>
              <a:rPr lang="nl-NL" sz="2000" dirty="0"/>
              <a:t>g</a:t>
            </a:r>
            <a:r>
              <a:rPr lang="nl-NL" sz="2000" dirty="0" smtClean="0"/>
              <a:t>en. </a:t>
            </a:r>
            <a:r>
              <a:rPr lang="nl-NL" sz="2000" dirty="0" smtClean="0"/>
              <a:t>gemodificeerde organismen</a:t>
            </a:r>
            <a:endParaRPr lang="nl-NL" sz="2000" dirty="0" smtClean="0"/>
          </a:p>
          <a:p>
            <a:r>
              <a:rPr lang="nl-NL" sz="2000" dirty="0" smtClean="0"/>
              <a:t>Broeikasgassen</a:t>
            </a:r>
          </a:p>
          <a:p>
            <a:r>
              <a:rPr lang="nl-NL" sz="2000" dirty="0" smtClean="0"/>
              <a:t>Boskap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400" dirty="0" smtClean="0"/>
              <a:t>Milieuoptimisme: verbeteren of verslechteren van het </a:t>
            </a:r>
            <a:r>
              <a:rPr lang="nl-NL" sz="2400" dirty="0" smtClean="0"/>
              <a:t>milieu in de komende 20 jaar?</a:t>
            </a:r>
            <a:endParaRPr lang="nl-NL" sz="240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19</a:t>
            </a:fld>
            <a:endParaRPr lang="nl-NL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600" b="1" dirty="0" smtClean="0"/>
              <a:t>Reacties in de </a:t>
            </a:r>
            <a:r>
              <a:rPr lang="nl-NL" sz="3600" b="1" dirty="0" smtClean="0"/>
              <a:t>buitenlandse media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07342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Equipped, Primed, Future-Ready: </a:t>
            </a:r>
            <a:r>
              <a:rPr lang="en-US" sz="2400" dirty="0">
                <a:solidFill>
                  <a:srgbClr val="C00000"/>
                </a:solidFill>
              </a:rPr>
              <a:t>Singapore</a:t>
            </a:r>
            <a:r>
              <a:rPr lang="en-US" sz="2400" dirty="0"/>
              <a:t> Students Have What It Takes to Thrive in 21st Century </a:t>
            </a:r>
            <a:r>
              <a:rPr lang="en-US" sz="2400" dirty="0" smtClean="0"/>
              <a:t>Workplace</a:t>
            </a:r>
          </a:p>
          <a:p>
            <a:r>
              <a:rPr lang="en-US" sz="2400" dirty="0" smtClean="0"/>
              <a:t>PISA results show further decline in </a:t>
            </a:r>
            <a:r>
              <a:rPr lang="en-US" sz="2400" dirty="0" smtClean="0">
                <a:solidFill>
                  <a:srgbClr val="C00000"/>
                </a:solidFill>
              </a:rPr>
              <a:t>Australia</a:t>
            </a:r>
            <a:r>
              <a:rPr lang="en-US" sz="2400" dirty="0" smtClean="0"/>
              <a:t>’s rankings</a:t>
            </a:r>
          </a:p>
          <a:p>
            <a:r>
              <a:rPr lang="en-US" sz="2400" dirty="0">
                <a:solidFill>
                  <a:srgbClr val="C00000"/>
                </a:solidFill>
              </a:rPr>
              <a:t>NZ</a:t>
            </a:r>
            <a:r>
              <a:rPr lang="en-US" sz="2400" dirty="0"/>
              <a:t> students consolidate PISA scores and improve rankings</a:t>
            </a:r>
          </a:p>
          <a:p>
            <a:r>
              <a:rPr lang="en-US" sz="2400" dirty="0"/>
              <a:t>PISA 2015 Results Shows High Levels of Achievement by </a:t>
            </a:r>
            <a:r>
              <a:rPr lang="en-US" sz="2400" dirty="0">
                <a:solidFill>
                  <a:srgbClr val="C00000"/>
                </a:solidFill>
              </a:rPr>
              <a:t>Canadian</a:t>
            </a:r>
            <a:r>
              <a:rPr lang="en-US" sz="2400" dirty="0"/>
              <a:t> Students</a:t>
            </a:r>
          </a:p>
          <a:p>
            <a:r>
              <a:rPr lang="en-US" sz="2400" dirty="0"/>
              <a:t>Pisa tests: </a:t>
            </a:r>
            <a:r>
              <a:rPr lang="en-US" sz="2400" dirty="0">
                <a:solidFill>
                  <a:srgbClr val="C00000"/>
                </a:solidFill>
              </a:rPr>
              <a:t>UK</a:t>
            </a:r>
            <a:r>
              <a:rPr lang="en-US" sz="2400" dirty="0"/>
              <a:t> lags behind in global school </a:t>
            </a:r>
            <a:r>
              <a:rPr lang="en-US" sz="2400" dirty="0" smtClean="0"/>
              <a:t>rankings</a:t>
            </a:r>
          </a:p>
          <a:p>
            <a:r>
              <a:rPr lang="en-US" sz="2400" dirty="0"/>
              <a:t>2015 PISA results are in, and </a:t>
            </a:r>
            <a:r>
              <a:rPr lang="en-US" sz="2400" dirty="0">
                <a:solidFill>
                  <a:srgbClr val="C00000"/>
                </a:solidFill>
              </a:rPr>
              <a:t>America</a:t>
            </a:r>
            <a:r>
              <a:rPr lang="en-US" sz="2400" dirty="0"/>
              <a:t>'s scores getting </a:t>
            </a:r>
            <a:r>
              <a:rPr lang="en-US" sz="2400" dirty="0" smtClean="0"/>
              <a:t>worst</a:t>
            </a:r>
          </a:p>
          <a:p>
            <a:r>
              <a:rPr lang="fr-FR" sz="2400" dirty="0"/>
              <a:t>La </a:t>
            </a:r>
            <a:r>
              <a:rPr lang="fr-FR" sz="2400" dirty="0">
                <a:solidFill>
                  <a:srgbClr val="C00000"/>
                </a:solidFill>
              </a:rPr>
              <a:t>France</a:t>
            </a:r>
            <a:r>
              <a:rPr lang="fr-FR" sz="2400" dirty="0"/>
              <a:t> championne de l'inégalité </a:t>
            </a:r>
            <a:r>
              <a:rPr lang="fr-FR" sz="2400" dirty="0" smtClean="0"/>
              <a:t>scolaire</a:t>
            </a:r>
          </a:p>
          <a:p>
            <a:r>
              <a:rPr lang="de-DE" sz="2400" dirty="0" smtClean="0"/>
              <a:t>PISA-Studie </a:t>
            </a:r>
            <a:r>
              <a:rPr lang="de-DE" sz="2400" dirty="0">
                <a:solidFill>
                  <a:srgbClr val="C00000"/>
                </a:solidFill>
              </a:rPr>
              <a:t>Deutschland</a:t>
            </a:r>
            <a:r>
              <a:rPr lang="de-DE" sz="2400" dirty="0"/>
              <a:t>s Schüler stagnieren vor allem in den Naturwissenschaften</a:t>
            </a:r>
            <a:endParaRPr lang="en-US" sz="2400" dirty="0" smtClean="0"/>
          </a:p>
          <a:p>
            <a:r>
              <a:rPr lang="nl-NL" sz="2400" dirty="0"/>
              <a:t>‘Zorgwekkende toename van laagpresteerders in </a:t>
            </a:r>
            <a:r>
              <a:rPr lang="nl-NL" sz="2400" dirty="0">
                <a:solidFill>
                  <a:srgbClr val="C00000"/>
                </a:solidFill>
              </a:rPr>
              <a:t>Vlaams</a:t>
            </a:r>
            <a:r>
              <a:rPr lang="nl-NL" sz="2400" dirty="0"/>
              <a:t> onderwijs’</a:t>
            </a:r>
            <a:endParaRPr lang="en-US" sz="2400" dirty="0" smtClean="0"/>
          </a:p>
          <a:p>
            <a:endParaRPr lang="en-US" sz="2400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1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8062664" cy="792088"/>
          </a:xfrm>
        </p:spPr>
        <p:txBody>
          <a:bodyPr>
            <a:noAutofit/>
          </a:bodyPr>
          <a:lstStyle/>
          <a:p>
            <a:r>
              <a:rPr lang="nl-NL" sz="2800" b="1" dirty="0" smtClean="0"/>
              <a:t>Cognitieve resultaten naar deelgebied</a:t>
            </a:r>
            <a:br>
              <a:rPr lang="nl-NL" sz="2800" b="1" dirty="0" smtClean="0"/>
            </a:br>
            <a:r>
              <a:rPr lang="nl-NL" sz="2800" b="1" dirty="0" smtClean="0"/>
              <a:t>in NL en België </a:t>
            </a:r>
            <a:r>
              <a:rPr lang="nl-NL" sz="2000" b="1" dirty="0" smtClean="0"/>
              <a:t>(OECD-positie)</a:t>
            </a:r>
            <a:endParaRPr lang="nl-NL" sz="2000" b="1" dirty="0"/>
          </a:p>
        </p:txBody>
      </p:sp>
      <p:graphicFrame>
        <p:nvGraphicFramePr>
          <p:cNvPr id="4" name="Tijdelijke aanduiding voor tabel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86114113"/>
              </p:ext>
            </p:extLst>
          </p:nvPr>
        </p:nvGraphicFramePr>
        <p:xfrm>
          <a:off x="2051720" y="1412776"/>
          <a:ext cx="5254351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775"/>
                <a:gridCol w="1012288"/>
                <a:gridCol w="1012288"/>
              </a:tblGrid>
              <a:tr h="360040">
                <a:tc>
                  <a:txBody>
                    <a:bodyPr/>
                    <a:lstStyle/>
                    <a:p>
                      <a:r>
                        <a:rPr lang="nl-NL" dirty="0" smtClean="0"/>
                        <a:t>deelgebied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België</a:t>
                      </a:r>
                      <a:endParaRPr lang="nl-NL" dirty="0"/>
                    </a:p>
                  </a:txBody>
                  <a:tcPr/>
                </a:tc>
              </a:tr>
              <a:tr h="393185">
                <a:tc>
                  <a:txBody>
                    <a:bodyPr/>
                    <a:lstStyle/>
                    <a:p>
                      <a:r>
                        <a:rPr lang="nl-NL" dirty="0" smtClean="0"/>
                        <a:t>Niet-levende natuur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511  (8)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499 (18)</a:t>
                      </a:r>
                      <a:endParaRPr lang="nl-NL" dirty="0"/>
                    </a:p>
                  </a:txBody>
                  <a:tcPr/>
                </a:tc>
              </a:tr>
              <a:tr h="393185">
                <a:tc>
                  <a:txBody>
                    <a:bodyPr/>
                    <a:lstStyle/>
                    <a:p>
                      <a:r>
                        <a:rPr lang="nl-NL" dirty="0" smtClean="0"/>
                        <a:t>Levende natuur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503 (12)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503 (13)</a:t>
                      </a:r>
                      <a:endParaRPr lang="nl-NL" dirty="0"/>
                    </a:p>
                  </a:txBody>
                  <a:tcPr/>
                </a:tc>
              </a:tr>
              <a:tr h="393185">
                <a:tc>
                  <a:txBody>
                    <a:bodyPr/>
                    <a:lstStyle/>
                    <a:p>
                      <a:r>
                        <a:rPr lang="nl-NL" dirty="0" smtClean="0"/>
                        <a:t>Aarde en ruimte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513  (8)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503 (14)</a:t>
                      </a:r>
                      <a:endParaRPr lang="nl-NL" dirty="0"/>
                    </a:p>
                  </a:txBody>
                  <a:tcPr/>
                </a:tc>
              </a:tr>
              <a:tr h="393185">
                <a:tc>
                  <a:txBody>
                    <a:bodyPr/>
                    <a:lstStyle/>
                    <a:p>
                      <a:r>
                        <a:rPr lang="nl-NL" dirty="0" smtClean="0"/>
                        <a:t>Verklaren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509 (10)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499 (18)</a:t>
                      </a:r>
                      <a:endParaRPr lang="nl-NL" dirty="0"/>
                    </a:p>
                  </a:txBody>
                  <a:tcPr/>
                </a:tc>
              </a:tr>
              <a:tr h="678648">
                <a:tc>
                  <a:txBody>
                    <a:bodyPr/>
                    <a:lstStyle/>
                    <a:p>
                      <a:r>
                        <a:rPr lang="nl-NL" dirty="0" smtClean="0"/>
                        <a:t>Evalueren en ontwerpen van onderzoek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511  (9)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507 (11)</a:t>
                      </a:r>
                      <a:endParaRPr lang="nl-NL" dirty="0"/>
                    </a:p>
                  </a:txBody>
                  <a:tcPr/>
                </a:tc>
              </a:tr>
              <a:tr h="678648">
                <a:tc>
                  <a:txBody>
                    <a:bodyPr/>
                    <a:lstStyle/>
                    <a:p>
                      <a:r>
                        <a:rPr lang="nl-NL" dirty="0" smtClean="0"/>
                        <a:t>Interpreteren van gegevens en bewijzen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506 (11)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503 (13)</a:t>
                      </a:r>
                      <a:endParaRPr lang="nl-NL" dirty="0"/>
                    </a:p>
                  </a:txBody>
                  <a:tcPr/>
                </a:tc>
              </a:tr>
              <a:tr h="393185">
                <a:tc>
                  <a:txBody>
                    <a:bodyPr/>
                    <a:lstStyle/>
                    <a:p>
                      <a:r>
                        <a:rPr lang="nl-NL" dirty="0" smtClean="0"/>
                        <a:t>Kennis over NW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507 (11)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498 (20)</a:t>
                      </a:r>
                      <a:endParaRPr lang="nl-NL" dirty="0"/>
                    </a:p>
                  </a:txBody>
                  <a:tcPr/>
                </a:tc>
              </a:tr>
              <a:tr h="678648">
                <a:tc>
                  <a:txBody>
                    <a:bodyPr/>
                    <a:lstStyle/>
                    <a:p>
                      <a:r>
                        <a:rPr lang="nl-NL" dirty="0" smtClean="0"/>
                        <a:t>Procedurele en epistemische kennis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509 (10)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506 (12)</a:t>
                      </a:r>
                      <a:endParaRPr lang="nl-NL" dirty="0"/>
                    </a:p>
                  </a:txBody>
                  <a:tcPr/>
                </a:tc>
              </a:tr>
              <a:tr h="384899">
                <a:tc>
                  <a:txBody>
                    <a:bodyPr/>
                    <a:lstStyle/>
                    <a:p>
                      <a:r>
                        <a:rPr lang="nl-NL" dirty="0" smtClean="0"/>
                        <a:t>Totaal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509 (11)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502 (14)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10AC2-47A3-40F8-A451-9813B38330D3}" type="slidenum">
              <a:rPr lang="en-GB" smtClean="0"/>
              <a:pPr>
                <a:defRPr/>
              </a:pPr>
              <a:t>20</a:t>
            </a:fld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8001000" cy="4889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nl-NL" sz="3600" b="1" dirty="0" smtClean="0"/>
              <a:t>PISA 2015 – cognitieve resultaten</a:t>
            </a:r>
            <a:br>
              <a:rPr lang="nl-NL" sz="3600" b="1" dirty="0" smtClean="0"/>
            </a:br>
            <a:r>
              <a:rPr lang="nl-NL" sz="2800" b="1" dirty="0" smtClean="0">
                <a:solidFill>
                  <a:srgbClr val="C00000"/>
                </a:solidFill>
              </a:rPr>
              <a:t>rood</a:t>
            </a:r>
            <a:r>
              <a:rPr lang="nl-NL" sz="2800" b="1" dirty="0" smtClean="0"/>
              <a:t>: geen significant verschil met NL</a:t>
            </a:r>
            <a:endParaRPr lang="en-GB" sz="2800" b="1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D5697-7AEC-4294-92A9-ABCA0E308080}" type="slidenum">
              <a:rPr lang="en-GB" smtClean="0"/>
              <a:pPr>
                <a:defRPr/>
              </a:pPr>
              <a:t>21</a:t>
            </a:fld>
            <a:endParaRPr lang="en-GB" sz="1400">
              <a:solidFill>
                <a:schemeClr val="tx1"/>
              </a:solidFill>
            </a:endParaRPr>
          </a:p>
        </p:txBody>
      </p:sp>
      <p:graphicFrame>
        <p:nvGraphicFramePr>
          <p:cNvPr id="4" name="Tijdelijke aanduiding voor tabel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67103743"/>
              </p:ext>
            </p:extLst>
          </p:nvPr>
        </p:nvGraphicFramePr>
        <p:xfrm>
          <a:off x="755576" y="2564904"/>
          <a:ext cx="770485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499"/>
                <a:gridCol w="862080"/>
                <a:gridCol w="734062"/>
                <a:gridCol w="660656"/>
                <a:gridCol w="660656"/>
                <a:gridCol w="734062"/>
                <a:gridCol w="660656"/>
                <a:gridCol w="807468"/>
                <a:gridCol w="660656"/>
                <a:gridCol w="734062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Singa</a:t>
                      </a:r>
                      <a:r>
                        <a:rPr lang="nl-NL" dirty="0" smtClean="0"/>
                        <a:t>-</a:t>
                      </a:r>
                    </a:p>
                    <a:p>
                      <a:r>
                        <a:rPr lang="nl-NL" dirty="0" err="1" smtClean="0"/>
                        <a:t>pore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Est-land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Fin-land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Duits-land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België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OECD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556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534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509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509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509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493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Wiskunde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Lezen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8001000" cy="4889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nl-NL" sz="3600" b="1" dirty="0" smtClean="0"/>
              <a:t>PISA 2015 – cognitieve resultaten</a:t>
            </a:r>
            <a:br>
              <a:rPr lang="nl-NL" sz="3600" b="1" dirty="0" smtClean="0"/>
            </a:br>
            <a:r>
              <a:rPr lang="nl-NL" sz="2800" b="1" dirty="0" smtClean="0">
                <a:solidFill>
                  <a:srgbClr val="C00000"/>
                </a:solidFill>
              </a:rPr>
              <a:t>rood</a:t>
            </a:r>
            <a:r>
              <a:rPr lang="nl-NL" sz="2800" b="1" dirty="0" smtClean="0"/>
              <a:t>: geen significant verschil met NL</a:t>
            </a:r>
            <a:endParaRPr lang="en-GB" sz="2800" b="1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D5697-7AEC-4294-92A9-ABCA0E308080}" type="slidenum">
              <a:rPr lang="en-GB" smtClean="0"/>
              <a:pPr>
                <a:defRPr/>
              </a:pPr>
              <a:t>22</a:t>
            </a:fld>
            <a:endParaRPr lang="en-GB" sz="1400">
              <a:solidFill>
                <a:schemeClr val="tx1"/>
              </a:solidFill>
            </a:endParaRPr>
          </a:p>
        </p:txBody>
      </p:sp>
      <p:graphicFrame>
        <p:nvGraphicFramePr>
          <p:cNvPr id="4" name="Tijdelijke aanduiding voor tabel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76836310"/>
              </p:ext>
            </p:extLst>
          </p:nvPr>
        </p:nvGraphicFramePr>
        <p:xfrm>
          <a:off x="755576" y="2564904"/>
          <a:ext cx="770485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499"/>
                <a:gridCol w="862080"/>
                <a:gridCol w="734062"/>
                <a:gridCol w="660656"/>
                <a:gridCol w="660656"/>
                <a:gridCol w="734062"/>
                <a:gridCol w="660656"/>
                <a:gridCol w="807468"/>
                <a:gridCol w="660656"/>
                <a:gridCol w="734062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Singa</a:t>
                      </a:r>
                      <a:r>
                        <a:rPr lang="nl-NL" dirty="0" smtClean="0"/>
                        <a:t>-</a:t>
                      </a:r>
                    </a:p>
                    <a:p>
                      <a:r>
                        <a:rPr lang="nl-NL" dirty="0" err="1" smtClean="0"/>
                        <a:t>pore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Est-land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Fin-land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Duits-land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België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OECD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NW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556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534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509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509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509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493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Wiskunde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564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511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506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512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507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470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Lezen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498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509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503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499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497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493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2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b="1" dirty="0" smtClean="0"/>
              <a:t>Resultaten NW per opleidingstype NL</a:t>
            </a:r>
            <a:endParaRPr lang="nl-NL" sz="3600" b="1" dirty="0"/>
          </a:p>
        </p:txBody>
      </p:sp>
      <p:graphicFrame>
        <p:nvGraphicFramePr>
          <p:cNvPr id="4" name="Tijdelijke aanduiding voor tabe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01123545"/>
              </p:ext>
            </p:extLst>
          </p:nvPr>
        </p:nvGraphicFramePr>
        <p:xfrm>
          <a:off x="467544" y="1628800"/>
          <a:ext cx="4042792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368152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Opleidingstype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Gemiddelde </a:t>
                      </a:r>
                    </a:p>
                    <a:p>
                      <a:r>
                        <a:rPr lang="nl-NL" dirty="0" smtClean="0"/>
                        <a:t>scores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Spreiding </a:t>
                      </a:r>
                    </a:p>
                    <a:p>
                      <a:r>
                        <a:rPr lang="nl-NL" dirty="0" smtClean="0"/>
                        <a:t>P5-P95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vwo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615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506-717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havo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557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455-656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vmbo gl/tl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490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381-598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vmbo </a:t>
                      </a:r>
                      <a:r>
                        <a:rPr lang="nl-NL" dirty="0" err="1" smtClean="0"/>
                        <a:t>kb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426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322-528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vmbo </a:t>
                      </a:r>
                      <a:r>
                        <a:rPr lang="nl-NL" dirty="0" err="1" smtClean="0"/>
                        <a:t>bb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383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289-474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vmbo-2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421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285-528</a:t>
                      </a:r>
                      <a:endParaRPr lang="nl-NL" dirty="0"/>
                    </a:p>
                  </a:txBody>
                  <a:tcPr marL="64137" marR="64137"/>
                </a:tc>
              </a:tr>
              <a:tr h="447248">
                <a:tc>
                  <a:txBody>
                    <a:bodyPr/>
                    <a:lstStyle/>
                    <a:p>
                      <a:r>
                        <a:rPr lang="nl-NL" dirty="0" smtClean="0"/>
                        <a:t>pro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360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275-440</a:t>
                      </a:r>
                      <a:endParaRPr lang="nl-NL" dirty="0"/>
                    </a:p>
                  </a:txBody>
                  <a:tcPr marL="64137" marR="64137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nl-NL" dirty="0" smtClean="0"/>
                        <a:t>Alle opleidingen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509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341-668</a:t>
                      </a:r>
                      <a:endParaRPr lang="nl-NL" dirty="0"/>
                    </a:p>
                  </a:txBody>
                  <a:tcPr marL="64137" marR="64137"/>
                </a:tc>
              </a:tr>
            </a:tbl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b="1" dirty="0" smtClean="0"/>
              <a:t>Resultaten NW per opleidingstype NL</a:t>
            </a:r>
            <a:endParaRPr lang="nl-NL" sz="3600" b="1" dirty="0"/>
          </a:p>
        </p:txBody>
      </p:sp>
      <p:graphicFrame>
        <p:nvGraphicFramePr>
          <p:cNvPr id="4" name="Tijdelijke aanduiding voor tabel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1290331"/>
              </p:ext>
            </p:extLst>
          </p:nvPr>
        </p:nvGraphicFramePr>
        <p:xfrm>
          <a:off x="467544" y="1628800"/>
          <a:ext cx="4042792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368152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Opleidingstype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Gemiddelde </a:t>
                      </a:r>
                    </a:p>
                    <a:p>
                      <a:r>
                        <a:rPr lang="nl-NL" dirty="0" smtClean="0"/>
                        <a:t>scores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Spreiding </a:t>
                      </a:r>
                    </a:p>
                    <a:p>
                      <a:r>
                        <a:rPr lang="nl-NL" dirty="0" smtClean="0"/>
                        <a:t>P5-P95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vwo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615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506-717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havo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557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455-656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vmbo gl/tl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490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381-598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vmbo </a:t>
                      </a:r>
                      <a:r>
                        <a:rPr lang="nl-NL" dirty="0" err="1" smtClean="0"/>
                        <a:t>kb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426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322-528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vmbo </a:t>
                      </a:r>
                      <a:r>
                        <a:rPr lang="nl-NL" dirty="0" err="1" smtClean="0"/>
                        <a:t>bb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383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289-474</a:t>
                      </a:r>
                      <a:endParaRPr lang="nl-NL" dirty="0"/>
                    </a:p>
                  </a:txBody>
                  <a:tcPr marL="64137" marR="641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vmbo-2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421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285-528</a:t>
                      </a:r>
                      <a:endParaRPr lang="nl-NL" dirty="0"/>
                    </a:p>
                  </a:txBody>
                  <a:tcPr marL="64137" marR="64137"/>
                </a:tc>
              </a:tr>
              <a:tr h="447248">
                <a:tc>
                  <a:txBody>
                    <a:bodyPr/>
                    <a:lstStyle/>
                    <a:p>
                      <a:r>
                        <a:rPr lang="nl-NL" dirty="0" smtClean="0"/>
                        <a:t>pro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360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275-440</a:t>
                      </a:r>
                      <a:endParaRPr lang="nl-NL" dirty="0"/>
                    </a:p>
                  </a:txBody>
                  <a:tcPr marL="64137" marR="64137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nl-NL" dirty="0" smtClean="0"/>
                        <a:t>Alle opleidingen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pPr lvl="1"/>
                      <a:r>
                        <a:rPr lang="nl-NL" dirty="0" smtClean="0"/>
                        <a:t>509</a:t>
                      </a:r>
                      <a:endParaRPr lang="nl-NL" dirty="0"/>
                    </a:p>
                  </a:txBody>
                  <a:tcPr marL="64137" marR="64137"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341-668</a:t>
                      </a:r>
                      <a:endParaRPr lang="nl-NL" dirty="0"/>
                    </a:p>
                  </a:txBody>
                  <a:tcPr marL="64137" marR="64137"/>
                </a:tc>
              </a:tr>
            </a:tbl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6525238"/>
              </p:ext>
            </p:extLst>
          </p:nvPr>
        </p:nvGraphicFramePr>
        <p:xfrm>
          <a:off x="4644008" y="1628800"/>
          <a:ext cx="3528392" cy="4329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152128"/>
                <a:gridCol w="648072"/>
                <a:gridCol w="864096"/>
              </a:tblGrid>
              <a:tr h="768269">
                <a:tc>
                  <a:txBody>
                    <a:bodyPr/>
                    <a:lstStyle/>
                    <a:p>
                      <a:r>
                        <a:rPr lang="nl-NL" dirty="0" smtClean="0"/>
                        <a:t>PISA</a:t>
                      </a:r>
                    </a:p>
                    <a:p>
                      <a:r>
                        <a:rPr lang="nl-NL" dirty="0" smtClean="0"/>
                        <a:t>Niveau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Minimum </a:t>
                      </a:r>
                    </a:p>
                    <a:p>
                      <a:r>
                        <a:rPr lang="nl-NL" dirty="0" smtClean="0"/>
                        <a:t>score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NL</a:t>
                      </a:r>
                    </a:p>
                    <a:p>
                      <a:r>
                        <a:rPr lang="nl-NL" dirty="0" smtClean="0"/>
                        <a:t>  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OECD</a:t>
                      </a:r>
                    </a:p>
                    <a:p>
                      <a:r>
                        <a:rPr lang="nl-NL" dirty="0" smtClean="0"/>
                        <a:t>   %</a:t>
                      </a:r>
                      <a:endParaRPr lang="nl-NL" dirty="0"/>
                    </a:p>
                  </a:txBody>
                  <a:tcPr/>
                </a:tc>
              </a:tr>
              <a:tr h="445109"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708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1,6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1,1</a:t>
                      </a:r>
                      <a:endParaRPr lang="nl-NL" dirty="0"/>
                    </a:p>
                  </a:txBody>
                  <a:tcPr/>
                </a:tc>
              </a:tr>
              <a:tr h="445109"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633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9,5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6,7</a:t>
                      </a:r>
                      <a:endParaRPr lang="nl-NL" dirty="0"/>
                    </a:p>
                  </a:txBody>
                  <a:tcPr/>
                </a:tc>
              </a:tr>
              <a:tr h="445109"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559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22,4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19,0</a:t>
                      </a:r>
                      <a:endParaRPr lang="nl-NL" dirty="0"/>
                    </a:p>
                  </a:txBody>
                  <a:tcPr/>
                </a:tc>
              </a:tr>
              <a:tr h="445109"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484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26,1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27,2</a:t>
                      </a:r>
                      <a:endParaRPr lang="nl-NL" dirty="0"/>
                    </a:p>
                  </a:txBody>
                  <a:tcPr/>
                </a:tc>
              </a:tr>
              <a:tr h="445109">
                <a:tc>
                  <a:txBody>
                    <a:bodyPr/>
                    <a:lstStyle/>
                    <a:p>
                      <a:r>
                        <a:rPr lang="nl-NL" dirty="0" smtClean="0"/>
                        <a:t>2*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21,8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24,8</a:t>
                      </a:r>
                      <a:endParaRPr lang="nl-NL" dirty="0"/>
                    </a:p>
                  </a:txBody>
                  <a:tcPr/>
                </a:tc>
              </a:tr>
              <a:tr h="445109">
                <a:tc>
                  <a:txBody>
                    <a:bodyPr/>
                    <a:lstStyle/>
                    <a:p>
                      <a:r>
                        <a:rPr lang="nl-NL" dirty="0" smtClean="0"/>
                        <a:t>1a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335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14,3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15,7</a:t>
                      </a:r>
                      <a:endParaRPr lang="nl-NL" dirty="0"/>
                    </a:p>
                  </a:txBody>
                  <a:tcPr/>
                </a:tc>
              </a:tr>
              <a:tr h="445109">
                <a:tc>
                  <a:txBody>
                    <a:bodyPr/>
                    <a:lstStyle/>
                    <a:p>
                      <a:r>
                        <a:rPr lang="nl-NL" dirty="0" smtClean="0"/>
                        <a:t>1b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4,0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4,9</a:t>
                      </a:r>
                      <a:endParaRPr lang="nl-NL" dirty="0"/>
                    </a:p>
                  </a:txBody>
                  <a:tcPr/>
                </a:tc>
              </a:tr>
              <a:tr h="445109">
                <a:tc>
                  <a:txBody>
                    <a:bodyPr/>
                    <a:lstStyle/>
                    <a:p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0,3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  0,6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Resultaten PISA NW 2006 - 2015 </a:t>
            </a:r>
            <a:endParaRPr lang="nl-NL" sz="3200" b="1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747545"/>
              </p:ext>
            </p:extLst>
          </p:nvPr>
        </p:nvGraphicFramePr>
        <p:xfrm>
          <a:off x="1979710" y="1124754"/>
          <a:ext cx="5256586" cy="5115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3239"/>
                <a:gridCol w="661080"/>
                <a:gridCol w="661080"/>
                <a:gridCol w="661080"/>
                <a:gridCol w="661080"/>
                <a:gridCol w="629027"/>
              </a:tblGrid>
              <a:tr h="417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Landen 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2006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2009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2012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2015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2015-2006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Finland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563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554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545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531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 -</a:t>
                      </a:r>
                      <a:r>
                        <a:rPr lang="nl-NL" sz="1200" dirty="0" smtClean="0">
                          <a:effectLst/>
                        </a:rPr>
                        <a:t>32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Estland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531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528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541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534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 +3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Nederland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525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522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522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509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-16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Slovenië 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519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512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514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513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  -6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Duitsland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516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520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524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509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  -7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Ver. Koninkrijk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515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514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514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509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  -6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Zwitserland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512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517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515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506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  -6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Oostenrijk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511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494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506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495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-16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België 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510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507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505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502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  -8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Ierland 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508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508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522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503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  -5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Zweden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503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495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485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493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-10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Polen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498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508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526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501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 +3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Denemarken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496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499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498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502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 +6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Frankrijk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495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498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499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495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    0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Spanje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488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488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496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493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  +5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Noorwegen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487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500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495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498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+11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Italië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475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489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494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481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  +6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OECD gemiddelde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498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501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501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493</a:t>
                      </a:r>
                      <a:endParaRPr lang="nl-NL" sz="12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   -5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05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344816" cy="634082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PISA- 2015: kennis versus houding </a:t>
            </a:r>
            <a:endParaRPr lang="nl-NL" sz="2800" b="1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540360"/>
              </p:ext>
            </p:extLst>
          </p:nvPr>
        </p:nvGraphicFramePr>
        <p:xfrm>
          <a:off x="2699792" y="908720"/>
          <a:ext cx="3168352" cy="5326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1227"/>
                <a:gridCol w="852845"/>
                <a:gridCol w="964280"/>
              </a:tblGrid>
              <a:tr h="609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OECD-Landen in Europa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Kennis van NW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Plezier</a:t>
                      </a:r>
                      <a:r>
                        <a:rPr lang="nl-NL" sz="1200" baseline="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 in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aseline="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Leren over NW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Estland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534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+0,16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Finland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531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-0,07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Slovenië 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513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-0,36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Ver. Koninkrijk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509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+0,15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Duitsland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509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-0,18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Nederland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509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-0,52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Zwitserland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506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-0,02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Ierland 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</a:rPr>
                        <a:t>503</a:t>
                      </a:r>
                      <a:endParaRPr lang="nl-NL" sz="1200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+0,20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België 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502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-0,03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Denemarken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502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+0,12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Polen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501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+0,02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Noorwegen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498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+0,12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Oostenrijk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495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-0,32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Frankrijk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495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-0,03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Zweden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493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+0,08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Spanje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493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+0,03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Italië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481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  O,00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  <a:tr h="260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OECD gemiddelde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493</a:t>
                      </a:r>
                      <a:endParaRPr lang="nl-NL" sz="1200" dirty="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j-lt"/>
                          <a:ea typeface="Verdana"/>
                          <a:cs typeface="Times New Roman"/>
                        </a:rPr>
                        <a:t>+O,02</a:t>
                      </a:r>
                      <a:endParaRPr lang="nl-NL" sz="1200" dirty="0">
                        <a:effectLst/>
                        <a:latin typeface="+mj-lt"/>
                        <a:ea typeface="Verdana"/>
                        <a:cs typeface="Times New Roman"/>
                      </a:endParaRPr>
                    </a:p>
                  </a:txBody>
                  <a:tcPr marL="56223" marR="56223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nl-NL" sz="3600" b="1" dirty="0" smtClean="0"/>
              <a:t>Hoe zijn de resultaten te verklaren?</a:t>
            </a:r>
            <a:endParaRPr lang="en-GB" sz="3600" b="1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dirty="0" smtClean="0"/>
              <a:t>Hoe </a:t>
            </a:r>
            <a:r>
              <a:rPr lang="nl-NL" dirty="0" smtClean="0"/>
              <a:t>zijn de verschillen tussen landen te verklaren?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nl-NL" dirty="0" smtClean="0"/>
              <a:t> 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nl-NL" dirty="0"/>
              <a:t> </a:t>
            </a:r>
            <a:endParaRPr lang="nl-NL" dirty="0" smtClean="0"/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nl-NL" dirty="0"/>
              <a:t> </a:t>
            </a:r>
            <a:endParaRPr lang="nl-NL" dirty="0" smtClean="0"/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nl-NL" dirty="0"/>
              <a:t> </a:t>
            </a:r>
            <a:endParaRPr lang="nl-NL" dirty="0" smtClean="0"/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nl-NL" dirty="0"/>
              <a:t> </a:t>
            </a:r>
            <a:endParaRPr lang="nl-NL" dirty="0" smtClean="0"/>
          </a:p>
          <a:p>
            <a:pPr marL="457200" lvl="1" indent="0" eaLnBrk="1" hangingPunct="1">
              <a:buFont typeface="Times" pitchFamily="18" charset="0"/>
              <a:buNone/>
              <a:defRPr/>
            </a:pPr>
            <a:endParaRPr lang="nl-NL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A5085-BD66-4FC9-A2CB-E31B65C5DCD3}" type="slidenum">
              <a:rPr lang="en-GB" smtClean="0"/>
              <a:pPr>
                <a:defRPr/>
              </a:pPr>
              <a:t>27</a:t>
            </a:fld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nl-NL" sz="3200" b="1" dirty="0" smtClean="0"/>
              <a:t>Mogelijke verklaringen voor de PISA resultaten</a:t>
            </a:r>
            <a:endParaRPr lang="en-GB" sz="3200" b="1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8001000" cy="51117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nl-NL" sz="2400" i="1" dirty="0" smtClean="0">
                <a:solidFill>
                  <a:schemeClr val="tx1"/>
                </a:solidFill>
              </a:rPr>
              <a:t>Culturele factoren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Waardering van kennis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Nationalisme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NW in de media (TV, </a:t>
            </a:r>
            <a:r>
              <a:rPr lang="nl-NL" sz="2400" dirty="0" err="1" smtClean="0">
                <a:solidFill>
                  <a:schemeClr val="tx1"/>
                </a:solidFill>
              </a:rPr>
              <a:t>tijdschriften,websites</a:t>
            </a:r>
            <a:r>
              <a:rPr lang="nl-NL" sz="2400" dirty="0" smtClean="0">
                <a:solidFill>
                  <a:schemeClr val="tx1"/>
                </a:solidFill>
              </a:rPr>
              <a:t>, kranten)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i="1" dirty="0" smtClean="0">
                <a:solidFill>
                  <a:schemeClr val="tx1"/>
                </a:solidFill>
              </a:rPr>
              <a:t>Onderwijs factoren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Organisatie van het onderwijs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Aard en inhoud van curricula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Kwaliteit van docenten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/>
              <a:t>Gebruikelijke </a:t>
            </a:r>
            <a:r>
              <a:rPr lang="nl-NL" sz="2400" dirty="0" smtClean="0">
                <a:solidFill>
                  <a:schemeClr val="tx1"/>
                </a:solidFill>
              </a:rPr>
              <a:t>toetsen en examens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Investeringen in onderwijs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sz="2400" i="1" dirty="0" smtClean="0">
                <a:solidFill>
                  <a:schemeClr val="tx1"/>
                </a:solidFill>
              </a:rPr>
              <a:t>PISA-factoren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Houding ten opzichte van de PISA-toets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nl-NL" sz="2400" dirty="0" smtClean="0">
                <a:solidFill>
                  <a:schemeClr val="tx1"/>
                </a:solidFill>
              </a:rPr>
              <a:t>Aard van de PISA-opgaven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75768-8665-4D0B-AA9F-E30D783F07F0}" type="slidenum">
              <a:rPr lang="en-GB" smtClean="0"/>
              <a:pPr>
                <a:defRPr/>
              </a:pPr>
              <a:t>28</a:t>
            </a:fld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Discussie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Wat (niet) te doen met de resultaten?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4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Reacties in de </a:t>
            </a:r>
            <a:r>
              <a:rPr lang="nl-NL" sz="3600" b="1" dirty="0" smtClean="0"/>
              <a:t>Nederlandse </a:t>
            </a:r>
            <a:r>
              <a:rPr lang="nl-NL" sz="3600" b="1" dirty="0"/>
              <a:t>media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“Nederlandse </a:t>
            </a:r>
            <a:r>
              <a:rPr lang="nl-NL" sz="2800" dirty="0"/>
              <a:t>leerlingen minder goed in wiskunde en </a:t>
            </a:r>
            <a:r>
              <a:rPr lang="nl-NL" sz="2800" dirty="0" smtClean="0"/>
              <a:t>natuurkunde” </a:t>
            </a:r>
            <a:r>
              <a:rPr lang="nl-NL" sz="2800" dirty="0"/>
              <a:t>(VK</a:t>
            </a:r>
            <a:r>
              <a:rPr lang="nl-NL" sz="2800" dirty="0" smtClean="0"/>
              <a:t>)</a:t>
            </a:r>
          </a:p>
          <a:p>
            <a:r>
              <a:rPr lang="nl-NL" sz="2800" dirty="0" smtClean="0"/>
              <a:t>“Nederlandse leerling doet het slechter” (Trouw)</a:t>
            </a:r>
          </a:p>
          <a:p>
            <a:r>
              <a:rPr lang="nl-NL" sz="2800" dirty="0" smtClean="0"/>
              <a:t>“Wiskunde </a:t>
            </a:r>
            <a:r>
              <a:rPr lang="nl-NL" sz="2800" dirty="0"/>
              <a:t>op vwo en havo gaat </a:t>
            </a:r>
            <a:r>
              <a:rPr lang="nl-NL" sz="2800" dirty="0" smtClean="0"/>
              <a:t>achteruit” (NRC)</a:t>
            </a:r>
          </a:p>
          <a:p>
            <a:r>
              <a:rPr lang="nl-NL" sz="2800" dirty="0" smtClean="0"/>
              <a:t>“Gewoon </a:t>
            </a:r>
            <a:r>
              <a:rPr lang="nl-NL" sz="2800" dirty="0"/>
              <a:t>stoppen met de </a:t>
            </a:r>
            <a:r>
              <a:rPr lang="nl-NL" sz="2800" dirty="0" smtClean="0"/>
              <a:t>Pisa-ranglijst” (</a:t>
            </a:r>
            <a:r>
              <a:rPr lang="nl-NL" sz="2800" dirty="0"/>
              <a:t>Trouw</a:t>
            </a:r>
            <a:r>
              <a:rPr lang="nl-NL" sz="2800" dirty="0" smtClean="0"/>
              <a:t>)</a:t>
            </a:r>
            <a:endParaRPr lang="nl-NL" sz="2800" dirty="0"/>
          </a:p>
          <a:p>
            <a:r>
              <a:rPr lang="nl-NL" sz="2800" dirty="0" smtClean="0"/>
              <a:t>“Pisa </a:t>
            </a:r>
            <a:r>
              <a:rPr lang="nl-NL" sz="2800" dirty="0"/>
              <a:t>agendeert belangrijke </a:t>
            </a:r>
            <a:r>
              <a:rPr lang="nl-NL" sz="2800" dirty="0" smtClean="0"/>
              <a:t>vragen” (ingezonden brief Trouw)</a:t>
            </a:r>
          </a:p>
          <a:p>
            <a:r>
              <a:rPr lang="nl-NL" sz="2800" dirty="0" smtClean="0"/>
              <a:t>“Dekker </a:t>
            </a:r>
            <a:r>
              <a:rPr lang="nl-NL" sz="2800" dirty="0"/>
              <a:t>reageert op PISA: ‘Nederland moet beter kunnen’ </a:t>
            </a:r>
            <a:r>
              <a:rPr lang="nl-NL" sz="2800" dirty="0" smtClean="0"/>
              <a:t>“ (</a:t>
            </a:r>
            <a:r>
              <a:rPr lang="nl-NL" sz="2800" dirty="0"/>
              <a:t>NOS)</a:t>
            </a:r>
          </a:p>
          <a:p>
            <a:endParaRPr lang="nl-NL" sz="28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8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pisa4u - Online </a:t>
            </a:r>
            <a:r>
              <a:rPr lang="en-US" sz="3600" b="1" dirty="0" err="1"/>
              <a:t>Programme</a:t>
            </a:r>
            <a:r>
              <a:rPr lang="en-US" sz="3600" b="1" dirty="0"/>
              <a:t> for School </a:t>
            </a:r>
            <a:r>
              <a:rPr lang="en-US" sz="3600" b="1" dirty="0" smtClean="0"/>
              <a:t>Improvement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Join </a:t>
            </a:r>
            <a:r>
              <a:rPr lang="en-US" dirty="0"/>
              <a:t>the </a:t>
            </a:r>
            <a:r>
              <a:rPr lang="en-US" dirty="0" err="1"/>
              <a:t>Programme</a:t>
            </a:r>
            <a:r>
              <a:rPr lang="en-US" dirty="0"/>
              <a:t>:</a:t>
            </a:r>
          </a:p>
          <a:p>
            <a:r>
              <a:rPr lang="en-US" dirty="0"/>
              <a:t>Be part of a global network of innovative education professionals and didactic experts.</a:t>
            </a:r>
          </a:p>
          <a:p>
            <a:r>
              <a:rPr lang="en-US" dirty="0"/>
              <a:t>Share your knowledge, collaborate with others, and engage in feedback exchange to learn from one another.</a:t>
            </a:r>
          </a:p>
          <a:p>
            <a:r>
              <a:rPr lang="en-US" dirty="0"/>
              <a:t>Discover resources that will help prepare your students for 21st century careers.</a:t>
            </a:r>
          </a:p>
          <a:p>
            <a:r>
              <a:rPr lang="en-US" dirty="0"/>
              <a:t>Develop the skills to expertly leverage student data to build a more equitable learning environment in your school.</a:t>
            </a:r>
          </a:p>
          <a:p>
            <a:r>
              <a:rPr lang="en-US" dirty="0"/>
              <a:t>Position yourself as a leader for school improvement in your school environment.”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www.oecd.org/pisa/aboutpisa/pisa-based-test-for-schools.htm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04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nl-NL" sz="3600" b="1" dirty="0" smtClean="0"/>
              <a:t>PISA-bronnen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sz="2800" dirty="0" smtClean="0"/>
              <a:t>Vrijgegeven </a:t>
            </a:r>
            <a:r>
              <a:rPr lang="nl-NL" sz="2800" dirty="0"/>
              <a:t>toetsvragen in alle talen: </a:t>
            </a:r>
            <a:r>
              <a:rPr lang="nl-NL" sz="2800" dirty="0">
                <a:hlinkClick r:id="rId2"/>
              </a:rPr>
              <a:t>https://www.oecd.org/pisa/test</a:t>
            </a:r>
            <a:r>
              <a:rPr lang="nl-NL" sz="2800" dirty="0" smtClean="0">
                <a:hlinkClick r:id="rId2"/>
              </a:rPr>
              <a:t>/</a:t>
            </a:r>
            <a:r>
              <a:rPr lang="nl-NL" sz="2800" dirty="0" smtClean="0"/>
              <a:t>    </a:t>
            </a:r>
          </a:p>
          <a:p>
            <a:pPr>
              <a:defRPr/>
            </a:pPr>
            <a:r>
              <a:rPr lang="nl-NL" sz="2800" dirty="0"/>
              <a:t>Nederlandse </a:t>
            </a:r>
            <a:r>
              <a:rPr lang="nl-NL" sz="2800" dirty="0" smtClean="0"/>
              <a:t>resultaten: </a:t>
            </a:r>
            <a:r>
              <a:rPr lang="nl-NL" sz="2800" dirty="0" smtClean="0">
                <a:hlinkClick r:id="rId3"/>
              </a:rPr>
              <a:t>http</a:t>
            </a:r>
            <a:r>
              <a:rPr lang="nl-NL" sz="2800" dirty="0">
                <a:hlinkClick r:id="rId3"/>
              </a:rPr>
              <a:t>://</a:t>
            </a:r>
            <a:r>
              <a:rPr lang="nl-NL" sz="2800" dirty="0" smtClean="0">
                <a:hlinkClick r:id="rId3"/>
              </a:rPr>
              <a:t>www.cito.nl/onderzoek%20en%20wetenschap/deelname_int_onderzoek/pisa/resultaten</a:t>
            </a:r>
            <a:r>
              <a:rPr lang="nl-NL" sz="2800" dirty="0" smtClean="0"/>
              <a:t> </a:t>
            </a:r>
          </a:p>
          <a:p>
            <a:pPr>
              <a:defRPr/>
            </a:pPr>
            <a:r>
              <a:rPr lang="nl-NL" sz="2800" dirty="0"/>
              <a:t>Internationale </a:t>
            </a:r>
            <a:r>
              <a:rPr lang="nl-NL" sz="2800" dirty="0" smtClean="0"/>
              <a:t>resultaten: </a:t>
            </a:r>
            <a:r>
              <a:rPr lang="nl-NL" sz="2800" dirty="0">
                <a:hlinkClick r:id="rId4"/>
              </a:rPr>
              <a:t>https://www.oecd.org/pisa/publications</a:t>
            </a:r>
            <a:r>
              <a:rPr lang="nl-NL" sz="2800" dirty="0" smtClean="0">
                <a:hlinkClick r:id="rId4"/>
              </a:rPr>
              <a:t>/</a:t>
            </a:r>
            <a:r>
              <a:rPr lang="nl-NL" sz="2800" dirty="0" smtClean="0"/>
              <a:t> </a:t>
            </a:r>
          </a:p>
          <a:p>
            <a:pPr eaLnBrk="1" hangingPunct="1">
              <a:buFont typeface="Times" pitchFamily="18" charset="0"/>
              <a:buNone/>
              <a:defRPr/>
            </a:pPr>
            <a:endParaRPr lang="nl-NL" dirty="0" smtClean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EF80A-285F-4613-A47A-A010DAD8A20A}" type="slidenum">
              <a:rPr lang="en-GB" smtClean="0"/>
              <a:pPr>
                <a:defRPr/>
              </a:pPr>
              <a:t>31</a:t>
            </a:fld>
            <a:endParaRPr lang="en-GB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Opzet van de bijeenkomst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Inleiding:</a:t>
            </a:r>
          </a:p>
          <a:p>
            <a:pPr lvl="1"/>
            <a:r>
              <a:rPr lang="nl-NL" dirty="0" smtClean="0"/>
              <a:t>Waarom PISA?</a:t>
            </a:r>
          </a:p>
          <a:p>
            <a:pPr lvl="1"/>
            <a:r>
              <a:rPr lang="nl-NL" dirty="0" smtClean="0"/>
              <a:t>Opzet van het PISA-programma</a:t>
            </a:r>
          </a:p>
          <a:p>
            <a:pPr lvl="1"/>
            <a:r>
              <a:rPr lang="nl-NL" dirty="0" smtClean="0"/>
              <a:t>Voorbeelden van opgaven</a:t>
            </a:r>
          </a:p>
          <a:p>
            <a:pPr lvl="1"/>
            <a:r>
              <a:rPr lang="nl-NL" dirty="0" smtClean="0"/>
              <a:t>Resultaten 2015</a:t>
            </a:r>
          </a:p>
          <a:p>
            <a:pPr lvl="1"/>
            <a:r>
              <a:rPr lang="nl-NL" dirty="0" smtClean="0"/>
              <a:t>Ontwikkeling 2006 – 2015</a:t>
            </a:r>
          </a:p>
          <a:p>
            <a:r>
              <a:rPr lang="nl-NL" dirty="0" smtClean="0"/>
              <a:t>Discussie</a:t>
            </a:r>
          </a:p>
          <a:p>
            <a:pPr lvl="1"/>
            <a:r>
              <a:rPr lang="nl-NL" dirty="0" smtClean="0"/>
              <a:t>Wat (niet) te </a:t>
            </a:r>
            <a:r>
              <a:rPr lang="nl-NL" dirty="0" smtClean="0"/>
              <a:t>doen met de resultaten</a:t>
            </a:r>
            <a:r>
              <a:rPr lang="nl-NL" dirty="0" smtClean="0"/>
              <a:t>?</a:t>
            </a:r>
          </a:p>
          <a:p>
            <a:r>
              <a:rPr lang="nl-NL" dirty="0" smtClean="0"/>
              <a:t>Wat kun je als school doen?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Waarom PISA?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>
                <a:hlinkClick r:id="rId2"/>
              </a:rPr>
              <a:t>https://www.youtube.com/watch?v=i4RGqzaNEtg&amp;feature=player_embedded</a:t>
            </a:r>
            <a:r>
              <a:rPr lang="nl-NL" smtClean="0"/>
              <a:t> 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5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Waarom PISA?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Economisch belang</a:t>
            </a:r>
          </a:p>
          <a:p>
            <a:r>
              <a:rPr lang="nl-NL" dirty="0" smtClean="0"/>
              <a:t>Globalisering</a:t>
            </a:r>
          </a:p>
          <a:p>
            <a:r>
              <a:rPr lang="nl-NL" dirty="0" smtClean="0"/>
              <a:t>Onderbouwen van onderwijsbeleid</a:t>
            </a:r>
          </a:p>
          <a:p>
            <a:pPr lvl="1"/>
            <a:r>
              <a:rPr lang="nl-NL" dirty="0" smtClean="0"/>
              <a:t>Conclusies over (deel)resultaten</a:t>
            </a:r>
          </a:p>
          <a:p>
            <a:pPr lvl="1"/>
            <a:r>
              <a:rPr lang="nl-NL" dirty="0" smtClean="0"/>
              <a:t>Nieuwe initiatieven</a:t>
            </a:r>
          </a:p>
          <a:p>
            <a:r>
              <a:rPr lang="nl-NL" dirty="0" smtClean="0"/>
              <a:t>Leren van andere landen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5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https://www.oecd.org/media/oecdorg/satellitesites/pisa/PISA%20Map_large-536x253.png">
            <a:hlinkClick r:id="rId2" tgtFrame="&quot;_blank&quot;" tooltip="&quot;Click to expand Home &amp;raquo; OECD.org &amp;raquo; Satellite Sites &amp;raquo; PISA &amp;raquo; About: PISA 2015 Map with legend and disclaimers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224087"/>
            <a:ext cx="5105400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Participerende landen in PISA-2015</a:t>
            </a:r>
            <a:endParaRPr lang="nl-NL" sz="36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8229600" cy="388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9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smtClean="0"/>
              <a:t>Opzet van PISA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Samenwerking alle OECD-landen + overige</a:t>
            </a:r>
          </a:p>
          <a:p>
            <a:r>
              <a:rPr lang="nl-NL" dirty="0" smtClean="0"/>
              <a:t>Doel: periodiek kennis en vaardigheden van 15-jarigen meten en relateren aan relevante gegevens</a:t>
            </a:r>
          </a:p>
          <a:p>
            <a:r>
              <a:rPr lang="nl-NL" dirty="0" smtClean="0"/>
              <a:t>Niet gebaseerd op bestaande curricula maar op raamwerk over gewenste kennis met het oog op levenslang leren</a:t>
            </a:r>
          </a:p>
          <a:p>
            <a:r>
              <a:rPr lang="nl-NL" dirty="0" smtClean="0"/>
              <a:t>Raamwerk: </a:t>
            </a:r>
            <a:r>
              <a:rPr lang="nl-NL" dirty="0" err="1" smtClean="0"/>
              <a:t>scientific</a:t>
            </a:r>
            <a:r>
              <a:rPr lang="nl-NL" dirty="0" smtClean="0"/>
              <a:t> </a:t>
            </a:r>
            <a:r>
              <a:rPr lang="nl-NL" dirty="0" err="1" smtClean="0"/>
              <a:t>literacy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17-12-2016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WND Conferentie 2016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F4BC-5292-4C22-AF1A-08B9D09AD4A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49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17-12-2016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WND Conferentie 2016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8001000" cy="100739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nl-NL" sz="3600" b="1" dirty="0" smtClean="0"/>
              <a:t>PISA-definitie van </a:t>
            </a:r>
            <a:r>
              <a:rPr lang="nl-NL" sz="3600" b="1" i="1" dirty="0" err="1"/>
              <a:t>Scientific</a:t>
            </a:r>
            <a:r>
              <a:rPr lang="nl-NL" sz="3600" b="1" i="1" dirty="0"/>
              <a:t> </a:t>
            </a:r>
            <a:r>
              <a:rPr lang="nl-NL" sz="3600" b="1" i="1" dirty="0" err="1" smtClean="0"/>
              <a:t>literacy</a:t>
            </a:r>
            <a:r>
              <a:rPr lang="nl-NL" sz="3600" b="1" i="1" dirty="0" smtClean="0"/>
              <a:t> </a:t>
            </a:r>
            <a:endParaRPr lang="nl-NL" sz="3600" b="1" dirty="0" smtClean="0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69325" cy="43227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nl-NL" dirty="0" smtClean="0"/>
              <a:t>Het vermogen je als burger te verdiepen in natuurwetenschappelijke vraagstukken en te reflecteren op de achterliggende ideeën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l-NL" dirty="0" smtClean="0"/>
              <a:t>Dit vraagt om: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l-NL" sz="2800" dirty="0" smtClean="0"/>
              <a:t>Verschijnselen verklaren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l-NL" sz="2800" dirty="0" smtClean="0"/>
              <a:t>Onderzoeksopzet beoordelen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nl-NL" sz="2800" dirty="0" smtClean="0"/>
              <a:t>Berichten over onderzoek interpreteren op waarde 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319E6-6104-47FD-9704-A24D91DEEE16}" type="slidenum">
              <a:rPr lang="en-GB" smtClean="0"/>
              <a:pPr>
                <a:defRPr/>
              </a:pPr>
              <a:t>9</a:t>
            </a:fld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1860</Words>
  <Application>Microsoft Office PowerPoint</Application>
  <PresentationFormat>Diavoorstelling (4:3)</PresentationFormat>
  <Paragraphs>713</Paragraphs>
  <Slides>31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Kantoorthema</vt:lpstr>
      <vt:lpstr>De resultaten van PISA-2015:  wat kunnen we daarvan leren?</vt:lpstr>
      <vt:lpstr>Reacties in de buitenlandse media</vt:lpstr>
      <vt:lpstr>Reacties in de Nederlandse media</vt:lpstr>
      <vt:lpstr>Opzet van de bijeenkomst</vt:lpstr>
      <vt:lpstr>Waarom PISA?</vt:lpstr>
      <vt:lpstr>Waarom PISA?</vt:lpstr>
      <vt:lpstr>Participerende landen in PISA-2015</vt:lpstr>
      <vt:lpstr>Opzet van PISA</vt:lpstr>
      <vt:lpstr>PISA-definitie van Scientific literacy </vt:lpstr>
      <vt:lpstr>PISA 2015 Science Framework</vt:lpstr>
      <vt:lpstr>PowerPoint-presentatie</vt:lpstr>
      <vt:lpstr>Natuurwetenschappelijke kennis PISA2015</vt:lpstr>
      <vt:lpstr>Houding t.o.v. NW (PISA-2015)</vt:lpstr>
      <vt:lpstr>Uitvoering</vt:lpstr>
      <vt:lpstr>PISA-2015 vragen</vt:lpstr>
      <vt:lpstr>Belangstelling voor NW in NL en OECD</vt:lpstr>
      <vt:lpstr>Motivatie voor NW in NL en OECD</vt:lpstr>
      <vt:lpstr>PISA- 2015: milieubesef en milieuoptimisme</vt:lpstr>
      <vt:lpstr>PISA- 2015: milieubesef en milieuoptimisme</vt:lpstr>
      <vt:lpstr>Cognitieve resultaten naar deelgebied in NL en België (OECD-positie)</vt:lpstr>
      <vt:lpstr>PISA 2015 – cognitieve resultaten rood: geen significant verschil met NL</vt:lpstr>
      <vt:lpstr>PISA 2015 – cognitieve resultaten rood: geen significant verschil met NL</vt:lpstr>
      <vt:lpstr>Resultaten NW per opleidingstype NL</vt:lpstr>
      <vt:lpstr>Resultaten NW per opleidingstype NL</vt:lpstr>
      <vt:lpstr>Resultaten PISA NW 2006 - 2015 </vt:lpstr>
      <vt:lpstr>PISA- 2015: kennis versus houding </vt:lpstr>
      <vt:lpstr>Hoe zijn de resultaten te verklaren?</vt:lpstr>
      <vt:lpstr>Mogelijke verklaringen voor de PISA resultaten</vt:lpstr>
      <vt:lpstr>Discussie</vt:lpstr>
      <vt:lpstr>pisa4u - Online Programme for School Improvement</vt:lpstr>
      <vt:lpstr>PISA-bronnen</vt:lpstr>
    </vt:vector>
  </TitlesOfParts>
  <Company>Utrecht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 2015</dc:title>
  <dc:creator>Eijkelhof, H.M.C. (Harrie)</dc:creator>
  <cp:lastModifiedBy>Harrie</cp:lastModifiedBy>
  <cp:revision>60</cp:revision>
  <cp:lastPrinted>2016-12-07T13:45:15Z</cp:lastPrinted>
  <dcterms:created xsi:type="dcterms:W3CDTF">2016-11-28T14:08:29Z</dcterms:created>
  <dcterms:modified xsi:type="dcterms:W3CDTF">2016-12-16T09:40:58Z</dcterms:modified>
</cp:coreProperties>
</file>