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76" r:id="rId10"/>
    <p:sldId id="263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389">
          <p15:clr>
            <a:srgbClr val="A4A3A4"/>
          </p15:clr>
        </p15:guide>
        <p15:guide id="6" pos="16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82" y="29"/>
      </p:cViewPr>
      <p:guideLst>
        <p:guide orient="horz" pos="900"/>
        <p:guide orient="horz" pos="2839"/>
        <p:guide orient="horz" pos="2699"/>
        <p:guide orient="horz" pos="1080"/>
        <p:guide pos="1389"/>
        <p:guide pos="16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Root\toetsing\Kopie%20van%20Eindrapport%20per%20vraag%20-%20Vragenlijst%20Criteria%20beoordeling%20onderzoek%20door%20leerling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ppData\Local\Microsoft\Windows\Temporary%20Internet%20Files\Content.Outlook\1N8L05BY\Eindrapport%20per%20vraag%20-%20Vragenlijst%20Criteria%20beoordeling%20onderzoek%20door%20leerli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5122356192380896"/>
                  <c:y val="1.04706603885569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B286A7-D78D-4EF1-9D68-858EFE45D248}" type="CATEGORYNAME">
                      <a:rPr lang="nl-NL" sz="1200" b="1"/>
                      <a:pPr>
                        <a:defRPr sz="1200"/>
                      </a:pPr>
                      <a:t>[CATEGORIENAAM]</a:t>
                    </a:fld>
                    <a:r>
                      <a:rPr lang="nl-NL" sz="1200" b="1" baseline="0" dirty="0"/>
                      <a:t>; </a:t>
                    </a:r>
                    <a:fld id="{493EE3D9-1365-4DB5-ACC3-9EA5601B3524}" type="VALUE">
                      <a:rPr lang="nl-NL" sz="1200" b="1" baseline="0"/>
                      <a:pPr>
                        <a:defRPr sz="1200"/>
                      </a:pPr>
                      <a:t>[WAARDE]</a:t>
                    </a:fld>
                    <a:endParaRPr lang="nl-NL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7735527039396"/>
                      <c:h val="0.163316582914572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7864159367147787E-2"/>
                  <c:y val="-0.15264676400374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476C9F-311E-4883-A876-D7D640567C3F}" type="CATEGORYNAME">
                      <a:rPr lang="en-US" sz="1200" b="1"/>
                      <a:pPr>
                        <a:defRPr/>
                      </a:pPr>
                      <a:t>[CATEGORIENAAM]</a:t>
                    </a:fld>
                    <a:r>
                      <a:rPr lang="en-US" sz="1200" b="1" baseline="0" dirty="0"/>
                      <a:t>; </a:t>
                    </a:r>
                    <a:fld id="{D3D029A3-1A95-4029-BD28-93E90894B3AC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6259327163461"/>
                      <c:h val="0.234380234505862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5626738541029504E-2"/>
                  <c:y val="0.1447582400189926"/>
                </c:manualLayout>
              </c:layout>
              <c:tx>
                <c:rich>
                  <a:bodyPr/>
                  <a:lstStyle/>
                  <a:p>
                    <a:fld id="{5A78B05F-C3F4-43C2-B4CB-A219B8D3042C}" type="CATEGORYNAME">
                      <a:rPr lang="en-US" sz="1200" b="1"/>
                      <a:pPr/>
                      <a:t>[CATEGORIENAAM]</a:t>
                    </a:fld>
                    <a:r>
                      <a:rPr lang="en-US" sz="1200" b="1" baseline="0" dirty="0"/>
                      <a:t>; </a:t>
                    </a:r>
                    <a:fld id="{8E4C2EB3-8B66-4D60-9E68-32C1A6901423}" type="VALUE">
                      <a:rPr lang="en-US" sz="1200" b="1" baseline="0"/>
                      <a:pPr/>
                      <a:t>[WAARDE]</a:t>
                    </a:fld>
                    <a:endParaRPr lang="en-US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7791932059447"/>
                      <c:h val="0.104564489112227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3093562581790806E-2"/>
                  <c:y val="0.13998437067225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ABEF22-9BCE-4F77-AC4F-F5108A12BCCA}" type="CATEGORYNAME">
                      <a:rPr lang="en-US" sz="1200" b="1"/>
                      <a:pPr>
                        <a:defRPr/>
                      </a:pPr>
                      <a:t>[CATEGORIENAAM]</a:t>
                    </a:fld>
                    <a:r>
                      <a:rPr lang="en-US" sz="1200" b="1" baseline="0" dirty="0"/>
                      <a:t>; </a:t>
                    </a:r>
                    <a:fld id="{B7915513-E1F7-445A-8F16-7A0C0C10B29B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7367303609344"/>
                      <c:h val="0.158082077051926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2076654343722677"/>
                  <c:y val="2.1807858188580699E-2"/>
                </c:manualLayout>
              </c:layout>
              <c:tx>
                <c:rich>
                  <a:bodyPr/>
                  <a:lstStyle/>
                  <a:p>
                    <a:fld id="{DE2426F8-4D9E-4783-A06F-D44E67057D67}" type="CATEGORYNAME">
                      <a:rPr lang="en-US" sz="1200" b="1"/>
                      <a:pPr/>
                      <a:t>[CATEGORIENAAM]</a:t>
                    </a:fld>
                    <a:r>
                      <a:rPr lang="en-US" sz="1200" b="1" baseline="0" dirty="0"/>
                      <a:t>; </a:t>
                    </a:r>
                    <a:fld id="{3621B15B-B7F1-4923-B619-7EDE735A9397}" type="VALUE">
                      <a:rPr lang="en-US" sz="1200" b="1" baseline="0"/>
                      <a:pPr/>
                      <a:t>[WAARDE]</a:t>
                    </a:fld>
                    <a:endParaRPr lang="en-US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Blad1!$B$4:$B$8</c:f>
              <c:strCache>
                <c:ptCount val="5"/>
                <c:pt idx="0">
                  <c:v>Algemene vragen m.b.t. het onderzoek</c:v>
                </c:pt>
                <c:pt idx="1">
                  <c:v>Onderzoeksverslag</c:v>
                </c:pt>
                <c:pt idx="2">
                  <c:v>Onderzoeksproces</c:v>
                </c:pt>
                <c:pt idx="3">
                  <c:v>Uitgeschreven werkplan</c:v>
                </c:pt>
                <c:pt idx="4">
                  <c:v>Logboek</c:v>
                </c:pt>
              </c:strCache>
            </c:strRef>
          </c:cat>
          <c:val>
            <c:numRef>
              <c:f>Blad1!$C$4:$C$8</c:f>
              <c:numCache>
                <c:formatCode>General</c:formatCode>
                <c:ptCount val="5"/>
                <c:pt idx="0">
                  <c:v>4</c:v>
                </c:pt>
                <c:pt idx="1">
                  <c:v>122</c:v>
                </c:pt>
                <c:pt idx="2">
                  <c:v>25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42028710308"/>
          <c:y val="8.9572596039131466E-2"/>
          <c:w val="0.56076443569553802"/>
          <c:h val="0.70226735862562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'Question 1'!$A$4:$A$8</c:f>
              <c:strCache>
                <c:ptCount val="5"/>
                <c:pt idx="0">
                  <c:v>havo 3 / vwo 3</c:v>
                </c:pt>
                <c:pt idx="1">
                  <c:v>havo 5</c:v>
                </c:pt>
                <c:pt idx="2">
                  <c:v>vwo 6</c:v>
                </c:pt>
                <c:pt idx="3">
                  <c:v>Bach.(HBO)</c:v>
                </c:pt>
                <c:pt idx="4">
                  <c:v>Bach.(WO)</c:v>
                </c:pt>
              </c:strCache>
            </c:strRef>
          </c:cat>
          <c:val>
            <c:numRef>
              <c:f>'Question 1'!$C$4:$C$8</c:f>
              <c:numCache>
                <c:formatCode>0.0%</c:formatCode>
                <c:ptCount val="5"/>
                <c:pt idx="0">
                  <c:v>0.10400000000000001</c:v>
                </c:pt>
                <c:pt idx="1">
                  <c:v>0.39</c:v>
                </c:pt>
                <c:pt idx="2">
                  <c:v>0.442</c:v>
                </c:pt>
                <c:pt idx="3">
                  <c:v>5.2000000000000005E-2</c:v>
                </c:pt>
                <c:pt idx="4">
                  <c:v>1.3000000000000001E-2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5559448"/>
        <c:axId val="225559840"/>
      </c:barChart>
      <c:valAx>
        <c:axId val="2255598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25559448"/>
        <c:crosses val="autoZero"/>
        <c:crossBetween val="between"/>
      </c:valAx>
      <c:catAx>
        <c:axId val="225559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kern="0" baseline="0"/>
            </a:pPr>
            <a:endParaRPr lang="nl-NL"/>
          </a:p>
        </c:txPr>
        <c:crossAx val="225559840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ayout>
        <c:manualLayout>
          <c:xMode val="edge"/>
          <c:yMode val="edge"/>
          <c:x val="0.74279464857337096"/>
          <c:y val="0.16125585215224647"/>
          <c:w val="0.24316280666090248"/>
          <c:h val="0.600509931838956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709978155664"/>
          <c:y val="4.6826371620575763E-2"/>
          <c:w val="0.53429217890363812"/>
          <c:h val="0.748194323552292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'Question 2'!$A$4:$A$8</c:f>
              <c:strCache>
                <c:ptCount val="5"/>
                <c:pt idx="0">
                  <c:v>biologie</c:v>
                </c:pt>
                <c:pt idx="1">
                  <c:v>natuurkunde</c:v>
                </c:pt>
                <c:pt idx="2">
                  <c:v>scheikunde</c:v>
                </c:pt>
                <c:pt idx="3">
                  <c:v>NLT</c:v>
                </c:pt>
                <c:pt idx="4">
                  <c:v>anders, nl:</c:v>
                </c:pt>
              </c:strCache>
            </c:strRef>
          </c:cat>
          <c:val>
            <c:numRef>
              <c:f>'Question 2'!$C$4:$C$8</c:f>
              <c:numCache>
                <c:formatCode>0.0%</c:formatCode>
                <c:ptCount val="5"/>
                <c:pt idx="0">
                  <c:v>0.40299999999999997</c:v>
                </c:pt>
                <c:pt idx="1">
                  <c:v>0.247</c:v>
                </c:pt>
                <c:pt idx="2">
                  <c:v>0.23399999999999999</c:v>
                </c:pt>
                <c:pt idx="3">
                  <c:v>0</c:v>
                </c:pt>
                <c:pt idx="4">
                  <c:v>0.11699999999999999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5543440"/>
        <c:axId val="225543832"/>
      </c:barChart>
      <c:valAx>
        <c:axId val="2255438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25543440"/>
        <c:crosses val="autoZero"/>
        <c:crossBetween val="between"/>
      </c:valAx>
      <c:catAx>
        <c:axId val="22554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543832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979392402372079"/>
          <c:y val="0.40000057444935438"/>
          <c:w val="0.24631865086295265"/>
          <c:h val="0.311765153614938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hutterstock_12043852_bew_klei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27408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439792" y="3683000"/>
            <a:ext cx="6704207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3BF-A17C-4846-9E8E-9066EF5C02B5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forum.net/el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Een handig hulpmiddel bij het beoordelen van leerling-onderzoek</a:t>
            </a: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617787" y="1724024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dirty="0"/>
              <a:t>Beoordeel wat je belangrijk vindt</a:t>
            </a:r>
          </a:p>
        </p:txBody>
      </p:sp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Welke categorieën?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1" y="2888078"/>
            <a:ext cx="4874401" cy="2768600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5703903" y="2888078"/>
            <a:ext cx="3102746" cy="1248916"/>
            <a:chOff x="5703904" y="1748901"/>
            <a:chExt cx="2796466" cy="1074198"/>
          </a:xfrm>
        </p:grpSpPr>
        <p:sp>
          <p:nvSpPr>
            <p:cNvPr id="10" name="Toelichting met afgeronde rechthoek 9"/>
            <p:cNvSpPr/>
            <p:nvPr/>
          </p:nvSpPr>
          <p:spPr>
            <a:xfrm>
              <a:off x="5703904" y="1748901"/>
              <a:ext cx="2796466" cy="1074198"/>
            </a:xfrm>
            <a:prstGeom prst="wedgeRoundRectCallout">
              <a:avLst>
                <a:gd name="adj1" fmla="val -75090"/>
                <a:gd name="adj2" fmla="val 10626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2680" y="1864757"/>
              <a:ext cx="2618913" cy="831003"/>
            </a:xfrm>
            <a:prstGeom prst="rect">
              <a:avLst/>
            </a:prstGeom>
          </p:spPr>
        </p:pic>
      </p:grpSp>
      <p:grpSp>
        <p:nvGrpSpPr>
          <p:cNvPr id="14" name="Groep 13"/>
          <p:cNvGrpSpPr/>
          <p:nvPr/>
        </p:nvGrpSpPr>
        <p:grpSpPr>
          <a:xfrm>
            <a:off x="5703903" y="4518734"/>
            <a:ext cx="3102746" cy="1005040"/>
            <a:chOff x="5828187" y="2041863"/>
            <a:chExt cx="2796466" cy="784389"/>
          </a:xfrm>
        </p:grpSpPr>
        <p:sp>
          <p:nvSpPr>
            <p:cNvPr id="13" name="Toelichting met afgeronde rechthoek 12"/>
            <p:cNvSpPr/>
            <p:nvPr/>
          </p:nvSpPr>
          <p:spPr>
            <a:xfrm>
              <a:off x="5828187" y="2041863"/>
              <a:ext cx="2796466" cy="784389"/>
            </a:xfrm>
            <a:prstGeom prst="wedgeRoundRectCallout">
              <a:avLst>
                <a:gd name="adj1" fmla="val -83024"/>
                <a:gd name="adj2" fmla="val 1932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355" y="2119929"/>
              <a:ext cx="2618913" cy="627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resultaat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92" y="2299854"/>
            <a:ext cx="7257780" cy="3612897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457200" y="1417638"/>
            <a:ext cx="2532355" cy="64807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 totaal 112 criteria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Resultaat</a:t>
            </a:r>
          </a:p>
          <a:p>
            <a:pPr marL="0" indent="0">
              <a:buNone/>
            </a:pPr>
            <a:r>
              <a:rPr lang="nl-NL" dirty="0" smtClean="0"/>
              <a:t>Kiezen:</a:t>
            </a:r>
            <a:endParaRPr lang="nl-NL" dirty="0"/>
          </a:p>
          <a:p>
            <a:r>
              <a:rPr lang="nl-NL" dirty="0" smtClean="0"/>
              <a:t>Gewicht van de categorie</a:t>
            </a:r>
          </a:p>
          <a:p>
            <a:r>
              <a:rPr lang="nl-NL" dirty="0" smtClean="0"/>
              <a:t>Gewicht van de criteria</a:t>
            </a:r>
          </a:p>
          <a:p>
            <a:r>
              <a:rPr lang="nl-NL" dirty="0" smtClean="0"/>
              <a:t>Eigen criteria toevoegen</a:t>
            </a:r>
          </a:p>
        </p:txBody>
      </p:sp>
    </p:spTree>
    <p:extLst>
      <p:ext uri="{BB962C8B-B14F-4D97-AF65-F5344CB8AC3E}">
        <p14:creationId xmlns:p14="http://schemas.microsoft.com/office/powerpoint/2010/main" val="24569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Resultaat</a:t>
            </a:r>
          </a:p>
          <a:p>
            <a:pPr marL="0" indent="0" algn="ctr">
              <a:buNone/>
            </a:pPr>
            <a:endParaRPr lang="nl-NL" dirty="0"/>
          </a:p>
          <a:p>
            <a:r>
              <a:rPr lang="nl-NL" dirty="0" smtClean="0"/>
              <a:t>Gewichten in 4-punts schaal</a:t>
            </a:r>
          </a:p>
          <a:p>
            <a:r>
              <a:rPr lang="nl-NL" dirty="0" smtClean="0"/>
              <a:t>Beoordeling leerlingen in 4-punts schaal</a:t>
            </a:r>
          </a:p>
          <a:p>
            <a:endParaRPr lang="nl-NL" dirty="0"/>
          </a:p>
          <a:p>
            <a:r>
              <a:rPr lang="nl-NL" dirty="0" smtClean="0"/>
              <a:t>Resultaat leerlingen: cijfer en vergelijking met klassikaal gemiddelde</a:t>
            </a:r>
          </a:p>
        </p:txBody>
      </p:sp>
    </p:spTree>
    <p:extLst>
      <p:ext uri="{BB962C8B-B14F-4D97-AF65-F5344CB8AC3E}">
        <p14:creationId xmlns:p14="http://schemas.microsoft.com/office/powerpoint/2010/main" val="1436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Gebruik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4 tabbladen: </a:t>
            </a:r>
          </a:p>
          <a:p>
            <a:pPr marL="0" indent="0" algn="ctr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800350"/>
            <a:ext cx="5676900" cy="4191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688976" y="370070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Invullen Agendalijst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688976" y="450117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Gewichten kiezen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131815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Invullen </a:t>
            </a:r>
            <a:r>
              <a:rPr lang="nl-NL" dirty="0" err="1" smtClean="0">
                <a:solidFill>
                  <a:schemeClr val="tx1"/>
                </a:solidFill>
              </a:rPr>
              <a:t>leerlingscores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335696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Bekijken: </a:t>
            </a:r>
            <a:r>
              <a:rPr lang="nl-NL" dirty="0" err="1" smtClean="0">
                <a:solidFill>
                  <a:schemeClr val="tx1"/>
                </a:solidFill>
              </a:rPr>
              <a:t>leerlingresultaten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Gebruik</a:t>
            </a:r>
          </a:p>
          <a:p>
            <a:pPr marL="0" indent="0" algn="ctr">
              <a:buNone/>
            </a:pPr>
            <a:r>
              <a:rPr lang="nl-NL" dirty="0" smtClean="0"/>
              <a:t>Bestand:</a:t>
            </a: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http://histoforum.net/elos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Zelf </a:t>
            </a:r>
            <a:r>
              <a:rPr lang="nl-NL" dirty="0"/>
              <a:t>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Met:</a:t>
            </a:r>
          </a:p>
          <a:p>
            <a:r>
              <a:rPr lang="nl-NL" dirty="0" smtClean="0"/>
              <a:t>eigen </a:t>
            </a:r>
            <a:r>
              <a:rPr lang="nl-NL" dirty="0"/>
              <a:t>meegebracht </a:t>
            </a:r>
            <a:r>
              <a:rPr lang="nl-NL" dirty="0" smtClean="0"/>
              <a:t>verslag</a:t>
            </a:r>
          </a:p>
          <a:p>
            <a:r>
              <a:rPr lang="nl-NL" dirty="0" smtClean="0"/>
              <a:t>met </a:t>
            </a:r>
            <a:r>
              <a:rPr lang="nl-NL" dirty="0"/>
              <a:t>verslag 'brekingsindex' (</a:t>
            </a:r>
            <a:r>
              <a:rPr lang="nl-NL" sz="1600" dirty="0"/>
              <a:t>een verslag van een kort leerling experiment</a:t>
            </a:r>
            <a:r>
              <a:rPr lang="nl-NL" dirty="0" smtClean="0"/>
              <a:t>)</a:t>
            </a:r>
          </a:p>
          <a:p>
            <a:r>
              <a:rPr lang="nl-NL" dirty="0" smtClean="0"/>
              <a:t>Verslag 'nagelbeugeltjes' (</a:t>
            </a:r>
            <a:r>
              <a:rPr lang="nl-NL" sz="1500" dirty="0" err="1" smtClean="0"/>
              <a:t>pws</a:t>
            </a:r>
            <a:r>
              <a:rPr lang="nl-NL" dirty="0" smtClean="0"/>
              <a:t>)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......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3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Zelf 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.....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041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Nabespreken</a:t>
            </a:r>
          </a:p>
          <a:p>
            <a:pPr marL="0" indent="0" algn="ctr">
              <a:buNone/>
            </a:pPr>
            <a:endParaRPr lang="nl-NL" dirty="0"/>
          </a:p>
          <a:p>
            <a:r>
              <a:rPr lang="nl-NL" dirty="0" smtClean="0"/>
              <a:t>Mis je iets bij de rubriek 'categorieën'?</a:t>
            </a:r>
          </a:p>
          <a:p>
            <a:r>
              <a:rPr lang="nl-NL" dirty="0" smtClean="0"/>
              <a:t>Is het duidelijk wat er bij de criteria staat/wordt bedoeld?</a:t>
            </a:r>
          </a:p>
          <a:p>
            <a:r>
              <a:rPr lang="nl-NL" dirty="0" smtClean="0"/>
              <a:t>Is het gebruikersvriendelijk?</a:t>
            </a: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610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Zelf 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mtClean="0"/>
              <a:t>Opmerkingen</a:t>
            </a:r>
            <a:r>
              <a:rPr lang="nl-NL" dirty="0" smtClean="0"/>
              <a:t>:      j.paus@slo.nl</a:t>
            </a: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808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Programma:</a:t>
            </a:r>
          </a:p>
          <a:p>
            <a:r>
              <a:rPr lang="nl-NL" dirty="0" smtClean="0"/>
              <a:t>Werkwijze: wat hebben we gedaan?</a:t>
            </a:r>
          </a:p>
          <a:p>
            <a:r>
              <a:rPr lang="nl-NL" dirty="0" smtClean="0"/>
              <a:t>Resultaat: wat hebben we geselecteerd?</a:t>
            </a:r>
          </a:p>
          <a:p>
            <a:r>
              <a:rPr lang="nl-NL" dirty="0" smtClean="0"/>
              <a:t>Intermezzo: Wat vindt u belangrijk?</a:t>
            </a:r>
          </a:p>
          <a:p>
            <a:r>
              <a:rPr lang="nl-NL" dirty="0" smtClean="0"/>
              <a:t>Gebruik: hoe kan het gebruikt worden?</a:t>
            </a:r>
          </a:p>
          <a:p>
            <a:r>
              <a:rPr lang="nl-NL" dirty="0" smtClean="0"/>
              <a:t>Zelf aan de slag met een verslag</a:t>
            </a:r>
          </a:p>
          <a:p>
            <a:r>
              <a:rPr lang="nl-NL" dirty="0" smtClean="0"/>
              <a:t>Kort nabespreken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Op zoek naar criteria om onderzoek te beoordelen....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1606858" y="399346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Kort meetverslag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139518" y="4958405"/>
            <a:ext cx="2041864" cy="8561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experiment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187671" y="3993469"/>
            <a:ext cx="2041864" cy="73980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langlopend experiment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088382" y="4958405"/>
            <a:ext cx="2041864" cy="85612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profielwerkstuk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 rot="16200000">
            <a:off x="-507420" y="4245931"/>
            <a:ext cx="2539951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Uit 25 bronnen 67 documenten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/>
          <p:cNvSpPr/>
          <p:nvPr/>
        </p:nvSpPr>
        <p:spPr>
          <a:xfrm rot="1144394">
            <a:off x="4722214" y="478342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afstudeerverslag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>
              <a:buNone/>
            </a:pPr>
            <a:r>
              <a:rPr lang="nl-NL" dirty="0" smtClean="0"/>
              <a:t>Op zoek naar beoordelingsformulieren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 rot="20414896">
            <a:off x="710535" y="39975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Individuele lijsten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458654" y="491489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Universiteiten, hogescholen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 rot="1151861">
            <a:off x="1156958" y="306573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SLO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 rot="800733">
            <a:off x="2460626" y="430939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lerarenopleiders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 rot="20120889">
            <a:off x="2517086" y="329221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scholen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 rot="899636">
            <a:off x="6648157" y="376851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natuurkunde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 rot="19704901">
            <a:off x="4501393" y="3156981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biologie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 rot="21428511">
            <a:off x="5747878" y="434806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NLT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 rot="20562432">
            <a:off x="4953300" y="369944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scheikunde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 rot="20922643">
            <a:off x="6615215" y="49232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O&amp;O 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 rot="610207">
            <a:off x="6620267" y="2750762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nw</a:t>
            </a:r>
            <a:r>
              <a:rPr lang="nl-NL" dirty="0" smtClean="0">
                <a:solidFill>
                  <a:schemeClr val="tx1"/>
                </a:solidFill>
              </a:rPr>
              <a:t>-onderzoek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 rot="284822">
            <a:off x="5953150" y="3169038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pws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 algn="ctr">
              <a:buNone/>
            </a:pPr>
            <a:r>
              <a:rPr lang="nl-NL" dirty="0" smtClean="0"/>
              <a:t>Rubriceren van alle criteria</a:t>
            </a:r>
            <a:endParaRPr lang="nl-NL" dirty="0"/>
          </a:p>
        </p:txBody>
      </p: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041026"/>
              </p:ext>
            </p:extLst>
          </p:nvPr>
        </p:nvGraphicFramePr>
        <p:xfrm>
          <a:off x="692458" y="2827675"/>
          <a:ext cx="7386222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988" y="1600200"/>
            <a:ext cx="859802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 algn="ctr">
              <a:buNone/>
            </a:pPr>
            <a:endParaRPr lang="nl-NL" dirty="0" smtClean="0"/>
          </a:p>
          <a:p>
            <a:r>
              <a:rPr lang="nl-NL" dirty="0" smtClean="0"/>
              <a:t>Enquête uitgezet onder </a:t>
            </a:r>
            <a:r>
              <a:rPr lang="nl-NL" dirty="0" err="1" smtClean="0"/>
              <a:t>lio's</a:t>
            </a:r>
            <a:r>
              <a:rPr lang="nl-NL" dirty="0" smtClean="0"/>
              <a:t>, docenten en lerarenopleiders: 58 vragen</a:t>
            </a:r>
          </a:p>
          <a:p>
            <a:r>
              <a:rPr lang="nl-NL" dirty="0" smtClean="0"/>
              <a:t>Criterium:</a:t>
            </a:r>
          </a:p>
          <a:p>
            <a:r>
              <a:rPr lang="nl-NL" dirty="0" smtClean="0"/>
              <a:t>Schifting: van VEEL belang en van ESSENTIEEL belang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76387"/>
              </p:ext>
            </p:extLst>
          </p:nvPr>
        </p:nvGraphicFramePr>
        <p:xfrm>
          <a:off x="2614138" y="3975916"/>
          <a:ext cx="5513705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889"/>
                <a:gridCol w="1204226"/>
                <a:gridCol w="1204226"/>
                <a:gridCol w="1721364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GEEN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WEINIG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van VEEL belang</a:t>
                      </a:r>
                      <a:endParaRPr lang="nl-NL" sz="1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ESSENTIEEL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1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Beoordeel wat je belangrijk vindt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>
              <a:buNone/>
            </a:pPr>
            <a:r>
              <a:rPr lang="nl-NL" dirty="0" smtClean="0"/>
              <a:t>Wie? </a:t>
            </a:r>
            <a:r>
              <a:rPr lang="nl-NL" sz="1200" dirty="0" smtClean="0"/>
              <a:t>(N=77)</a:t>
            </a:r>
            <a:endParaRPr lang="nl-NL" sz="1200" dirty="0"/>
          </a:p>
        </p:txBody>
      </p:sp>
      <p:graphicFrame>
        <p:nvGraphicFramePr>
          <p:cNvPr id="4" name="Grafiek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69710"/>
              </p:ext>
            </p:extLst>
          </p:nvPr>
        </p:nvGraphicFramePr>
        <p:xfrm>
          <a:off x="457200" y="2911688"/>
          <a:ext cx="3599815" cy="20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ek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875505"/>
              </p:ext>
            </p:extLst>
          </p:nvPr>
        </p:nvGraphicFramePr>
        <p:xfrm>
          <a:off x="4920489" y="2524338"/>
          <a:ext cx="3599815" cy="248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Beoordeel wat je belangrijk vindt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Werkwijze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Afhankelijk van wat we willen bereiken kijken naar criteria die we gaan beoordelen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692458" y="3902190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Waar letten we op?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740916" y="4899563"/>
            <a:ext cx="1944210" cy="83154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Wanneer doen we dat?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(vooraf-tijdens-achteraf)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899821" y="4317506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Hoe belangrijk vinden we dat?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694591" y="4789162"/>
            <a:ext cx="1944210" cy="79250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Vinden anderen dat ook belangrijk?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717524" y="3915052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Letten we op alles tegelijk?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509551" y="386318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Duidelijkheid voor leerlingen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507332" y="4653607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Duidelijkheid voor de docent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509551" y="5444033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Betere spreiding in resultaten?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7030A0"/>
                </a:solidFill>
              </a:rPr>
              <a:t>Intermezzo:</a:t>
            </a:r>
            <a:br>
              <a:rPr lang="nl-NL" sz="3200" dirty="0" smtClean="0">
                <a:solidFill>
                  <a:srgbClr val="7030A0"/>
                </a:solidFill>
              </a:rPr>
            </a:br>
            <a:r>
              <a:rPr lang="nl-NL" sz="3200" dirty="0" smtClean="0">
                <a:solidFill>
                  <a:srgbClr val="7030A0"/>
                </a:solidFill>
              </a:rPr>
              <a:t>Hoe belangrijk vindt u deze aspecten?</a:t>
            </a:r>
            <a:endParaRPr lang="nl-NL" sz="3200" dirty="0">
              <a:solidFill>
                <a:srgbClr val="7030A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32" y="1507470"/>
            <a:ext cx="5058790" cy="255146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dirty="0" smtClean="0"/>
              <a:t>Conclusie(s)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Werkplan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Evaluatie en reflectie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Onderzoeksopzet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Uitvoering van het onderzoek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Structuur</a:t>
            </a:r>
            <a:r>
              <a:rPr lang="nl-NL" dirty="0"/>
              <a:t>, taal, vormgeving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Logboek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 smtClean="0"/>
              <a:t>Proces (creativiteit, planning, samenwerking)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14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5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Presentatie_05_magenta</Template>
  <TotalTime>230</TotalTime>
  <Words>426</Words>
  <Application>Microsoft Office PowerPoint</Application>
  <PresentationFormat>Diavoorstelling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Presentatie5_test</vt:lpstr>
      <vt:lpstr>PowerPoint-presentatie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</vt:lpstr>
      <vt:lpstr>Intermezzo: Hoe belangrijk vindt u deze aspecten?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  <vt:lpstr>Beoordeel wat je belangrijk vindt 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Paus</dc:creator>
  <cp:lastModifiedBy>Jos Paus</cp:lastModifiedBy>
  <cp:revision>20</cp:revision>
  <dcterms:created xsi:type="dcterms:W3CDTF">2015-11-20T11:13:55Z</dcterms:created>
  <dcterms:modified xsi:type="dcterms:W3CDTF">2015-12-10T20:53:19Z</dcterms:modified>
</cp:coreProperties>
</file>