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9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400" r:id="rId11"/>
    <p:sldId id="394" r:id="rId12"/>
    <p:sldId id="395" r:id="rId13"/>
    <p:sldId id="396" r:id="rId14"/>
    <p:sldId id="397" r:id="rId15"/>
    <p:sldId id="37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4700"/>
    <a:srgbClr val="00D500"/>
    <a:srgbClr val="02AE00"/>
    <a:srgbClr val="029C00"/>
    <a:srgbClr val="0080FF"/>
    <a:srgbClr val="EAEAE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82" autoAdjust="0"/>
  </p:normalViewPr>
  <p:slideViewPr>
    <p:cSldViewPr>
      <p:cViewPr varScale="1">
        <p:scale>
          <a:sx n="83" d="100"/>
          <a:sy n="83" d="100"/>
        </p:scale>
        <p:origin x="16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52"/>
    </p:cViewPr>
  </p:sorterViewPr>
  <p:notesViewPr>
    <p:cSldViewPr>
      <p:cViewPr varScale="1">
        <p:scale>
          <a:sx n="80" d="100"/>
          <a:sy n="80" d="100"/>
        </p:scale>
        <p:origin x="-14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9457AD4-1394-D544-BE72-BE757AF243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5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147F517-DC3E-0E45-A370-ABD39CB6F77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18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8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1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D9BE5-01CF-F84A-8D9F-B5A6D88D33F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FC35-7B4E-C94C-9F8C-F24A442A7E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2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F54E1-1BC7-964D-9727-96E80623B2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9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628775"/>
            <a:ext cx="2071687" cy="4497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628775"/>
            <a:ext cx="6067425" cy="4497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8E4B-1DBB-3843-B52B-EFF1FCDFB5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945-2DCC-804E-A5CA-BBD4ED1DD0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6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5918B-F073-8A4C-80CC-ED20A585CF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213100"/>
            <a:ext cx="4038600" cy="2913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5401-4695-9047-8578-C0F22CE1C40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10D34-9D67-DD4B-BE38-FE37B5DE4B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74D98-F3AB-CC46-9812-3F70F138E47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527D-AA54-A84B-BE8C-EB2D49D2E3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A789-531A-404B-9E7E-22F6D3207E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C17B-D4A5-9C42-A858-ACE4EF1288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3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0737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303E8D4-16AF-FD40-8281-1935CFC57D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rel@cma-science.nl" TargetMode="External"/><Relationship Id="rId2" Type="http://schemas.openxmlformats.org/officeDocument/2006/relationships/hyperlink" Target="mailto:sander@cma-science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erel@cma-science.nl" TargetMode="External"/><Relationship Id="rId2" Type="http://schemas.openxmlformats.org/officeDocument/2006/relationships/hyperlink" Target="mailto:sander@cma-science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3100"/>
            <a:ext cx="9144000" cy="1728788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err="1" smtClean="0">
                <a:solidFill>
                  <a:srgbClr val="FF6600"/>
                </a:solidFill>
                <a:cs typeface="+mj-cs"/>
              </a:rPr>
              <a:t>Werkgroep</a:t>
            </a:r>
            <a:r>
              <a:rPr lang="en-US" sz="3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cs typeface="+mj-cs"/>
              </a:rPr>
              <a:t>Natuurkunde</a:t>
            </a:r>
            <a:r>
              <a:rPr lang="en-US" sz="3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3000" dirty="0" err="1" smtClean="0">
                <a:solidFill>
                  <a:srgbClr val="FF6600"/>
                </a:solidFill>
                <a:cs typeface="+mj-cs"/>
              </a:rPr>
              <a:t>Didactiek</a:t>
            </a:r>
            <a:r>
              <a:rPr lang="en-US" sz="3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3000" dirty="0" smtClean="0">
                <a:solidFill>
                  <a:srgbClr val="FF6600"/>
                </a:solidFill>
                <a:cs typeface="+mj-cs"/>
              </a:rPr>
            </a:br>
            <a:r>
              <a:rPr lang="en-US" sz="3000" dirty="0" smtClean="0">
                <a:solidFill>
                  <a:srgbClr val="FF6600"/>
                </a:solidFill>
                <a:cs typeface="+mj-cs"/>
              </a:rPr>
              <a:t>12 </a:t>
            </a:r>
            <a:r>
              <a:rPr lang="en-US" sz="3000" dirty="0" err="1" smtClean="0">
                <a:solidFill>
                  <a:srgbClr val="FF6600"/>
                </a:solidFill>
                <a:cs typeface="+mj-cs"/>
              </a:rPr>
              <a:t>december</a:t>
            </a:r>
            <a:r>
              <a:rPr lang="en-US" sz="3000" dirty="0" smtClean="0">
                <a:solidFill>
                  <a:srgbClr val="FF6600"/>
                </a:solidFill>
                <a:cs typeface="+mj-cs"/>
              </a:rPr>
              <a:t> 2015</a:t>
            </a:r>
            <a:br>
              <a:rPr lang="en-US" sz="3000" dirty="0" smtClean="0">
                <a:solidFill>
                  <a:srgbClr val="FF6600"/>
                </a:solidFill>
                <a:cs typeface="+mj-cs"/>
              </a:rPr>
            </a:br>
            <a:r>
              <a:rPr lang="en-US" sz="30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3000" dirty="0" smtClean="0">
                <a:solidFill>
                  <a:srgbClr val="FF6600"/>
                </a:solidFill>
                <a:cs typeface="+mj-cs"/>
              </a:rPr>
            </a:br>
            <a:r>
              <a:rPr lang="en-US" sz="2800" dirty="0" smtClean="0">
                <a:solidFill>
                  <a:srgbClr val="FF6600"/>
                </a:solidFill>
                <a:cs typeface="+mj-cs"/>
              </a:rPr>
              <a:t>Sander Habets (</a:t>
            </a:r>
            <a:r>
              <a:rPr lang="en-US" sz="2800" dirty="0" smtClean="0">
                <a:solidFill>
                  <a:srgbClr val="FF6600"/>
                </a:solidFill>
                <a:cs typeface="+mj-cs"/>
                <a:hlinkClick r:id="rId2"/>
              </a:rPr>
              <a:t>sander@cma-science.nl</a:t>
            </a:r>
            <a:r>
              <a:rPr lang="en-US" sz="2800" dirty="0" smtClean="0">
                <a:solidFill>
                  <a:srgbClr val="FF6600"/>
                </a:solidFill>
                <a:cs typeface="+mj-cs"/>
              </a:rPr>
              <a:t>)</a:t>
            </a:r>
            <a:br>
              <a:rPr lang="en-US" sz="2800" dirty="0" smtClean="0">
                <a:solidFill>
                  <a:srgbClr val="FF6600"/>
                </a:solidFill>
                <a:cs typeface="+mj-cs"/>
              </a:rPr>
            </a:br>
            <a:r>
              <a:rPr lang="en-US" sz="2800" dirty="0" smtClean="0">
                <a:solidFill>
                  <a:srgbClr val="FF6600"/>
                </a:solidFill>
                <a:cs typeface="+mj-cs"/>
              </a:rPr>
              <a:t>Merel Collenteur (</a:t>
            </a:r>
            <a:r>
              <a:rPr lang="en-US" sz="2800" dirty="0" smtClean="0">
                <a:solidFill>
                  <a:srgbClr val="FF6600"/>
                </a:solidFill>
                <a:cs typeface="+mj-cs"/>
                <a:hlinkClick r:id="rId3"/>
              </a:rPr>
              <a:t>merel@cma-science.nl</a:t>
            </a:r>
            <a:r>
              <a:rPr lang="en-US" sz="2800" dirty="0" smtClean="0">
                <a:solidFill>
                  <a:srgbClr val="FF6600"/>
                </a:solidFill>
                <a:cs typeface="+mj-cs"/>
              </a:rPr>
              <a:t>) </a:t>
            </a:r>
            <a:endParaRPr lang="en-US" sz="2800" b="1" dirty="0" smtClean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/>
            </a: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0" y="90805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4800" b="1" dirty="0" smtClean="0">
                <a:solidFill>
                  <a:schemeClr val="bg1"/>
                </a:solidFill>
              </a:rPr>
              <a:t>Videometen</a:t>
            </a:r>
            <a:br>
              <a:rPr lang="nl-NL" sz="4800" b="1" dirty="0" smtClean="0">
                <a:solidFill>
                  <a:schemeClr val="bg1"/>
                </a:solidFill>
              </a:rPr>
            </a:br>
            <a:r>
              <a:rPr lang="nl-NL" sz="4800" b="1" dirty="0" smtClean="0">
                <a:solidFill>
                  <a:schemeClr val="bg1"/>
                </a:solidFill>
              </a:rPr>
              <a:t>BYOD</a:t>
            </a: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308542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solidFill>
                  <a:srgbClr val="FF6600"/>
                </a:solidFill>
              </a:rPr>
              <a:t>Hoe </a:t>
            </a:r>
            <a:r>
              <a:rPr lang="en-US" dirty="0" err="1" smtClean="0">
                <a:solidFill>
                  <a:srgbClr val="FF6600"/>
                </a:solidFill>
              </a:rPr>
              <a:t>videometen</a:t>
            </a:r>
            <a:r>
              <a:rPr lang="en-US" dirty="0" smtClean="0">
                <a:solidFill>
                  <a:srgbClr val="FF6600"/>
                </a:solidFill>
              </a:rPr>
              <a:t>?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pic>
        <p:nvPicPr>
          <p:cNvPr id="7" name="Videoanalys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9066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5987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Eigen </a:t>
            </a:r>
            <a:r>
              <a:rPr lang="en-US" dirty="0" err="1" smtClean="0"/>
              <a:t>activiteiten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Filmpjes gebruiken</a:t>
            </a:r>
          </a:p>
          <a:p>
            <a:pPr lvl="1"/>
            <a:r>
              <a:rPr lang="nl-NL" dirty="0" smtClean="0"/>
              <a:t>Internet</a:t>
            </a:r>
          </a:p>
          <a:p>
            <a:pPr lvl="1"/>
            <a:r>
              <a:rPr lang="nl-NL" dirty="0" smtClean="0"/>
              <a:t>Webcam</a:t>
            </a:r>
          </a:p>
          <a:p>
            <a:pPr lvl="1"/>
            <a:r>
              <a:rPr lang="nl-NL" dirty="0" smtClean="0"/>
              <a:t>(</a:t>
            </a:r>
            <a:r>
              <a:rPr lang="nl-NL" dirty="0" err="1" smtClean="0"/>
              <a:t>Hogesnelheids</a:t>
            </a:r>
            <a:r>
              <a:rPr lang="nl-NL" dirty="0" smtClean="0"/>
              <a:t>)camera</a:t>
            </a:r>
          </a:p>
          <a:p>
            <a:pPr lvl="1"/>
            <a:r>
              <a:rPr lang="nl-NL" dirty="0" smtClean="0"/>
              <a:t>Combineren met een sensorexperiment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8210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Voorbeeld</a:t>
            </a:r>
            <a:r>
              <a:rPr lang="en-US" dirty="0" smtClean="0"/>
              <a:t> internet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600200"/>
            <a:ext cx="7893686" cy="5141167"/>
          </a:xfrm>
        </p:spPr>
        <p:txBody>
          <a:bodyPr>
            <a:normAutofit/>
          </a:bodyPr>
          <a:lstStyle/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862138"/>
            <a:ext cx="6190488" cy="273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334537" y="5090160"/>
            <a:ext cx="8276063" cy="147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itchFamily="18" charset="0"/>
              </a:rPr>
              <a:t> 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Via websites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als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online-convert is het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mogelijk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om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elke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video van het Internet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gebruiken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voor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meten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Hier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voorbeeld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van analyse van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video van </a:t>
            </a:r>
            <a:r>
              <a:rPr lang="en-GB" sz="24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Youtube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GB" sz="24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itchFamily="18" charset="0"/>
              </a:rPr>
              <a:t> 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34" y="1377291"/>
            <a:ext cx="2777249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58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Voorbeeld</a:t>
            </a:r>
            <a:r>
              <a:rPr lang="en-US" dirty="0" smtClean="0"/>
              <a:t> </a:t>
            </a:r>
            <a:r>
              <a:rPr lang="en-US" dirty="0" err="1" smtClean="0"/>
              <a:t>sensorexperiment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334537" y="1691640"/>
            <a:ext cx="8276063" cy="486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endParaRPr lang="en-GB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waxinelicht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brandt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onder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stolp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Sensoren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meten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CO</a:t>
            </a:r>
            <a:r>
              <a:rPr lang="en-GB" sz="3100" i="1" kern="0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blauwe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grafiek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</a:t>
            </a:r>
            <a:r>
              <a:rPr lang="en-GB" sz="3100" i="1" kern="0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(rode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grafiek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).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Synchroon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wordt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het experiment op video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vastgelegd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waarbij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je het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kleiner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worden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van de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vlam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goed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kunt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100" i="1" kern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volgen</a:t>
            </a:r>
            <a:r>
              <a:rPr lang="en-GB" sz="3100" i="1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3" y="1500823"/>
            <a:ext cx="33623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43" y="1491298"/>
            <a:ext cx="33623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66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Zelf</a:t>
            </a:r>
            <a:r>
              <a:rPr lang="en-US" dirty="0" smtClean="0"/>
              <a:t> </a:t>
            </a:r>
            <a:r>
              <a:rPr lang="en-US" dirty="0" err="1" smtClean="0"/>
              <a:t>meten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1340768"/>
            <a:ext cx="8425308" cy="4176464"/>
          </a:xfrm>
        </p:spPr>
        <p:txBody>
          <a:bodyPr>
            <a:noAutofit/>
          </a:bodyPr>
          <a:lstStyle/>
          <a:p>
            <a:r>
              <a:rPr lang="nl-NL" altLang="nl-NL" dirty="0" smtClean="0"/>
              <a:t>Opdracht:</a:t>
            </a:r>
          </a:p>
          <a:p>
            <a:pPr lvl="1"/>
            <a:r>
              <a:rPr lang="nl-NL" altLang="nl-NL" dirty="0" smtClean="0"/>
              <a:t>Neem met een (eigen) device een goed filmpje van een stuiterende bal op</a:t>
            </a:r>
          </a:p>
          <a:p>
            <a:pPr lvl="1"/>
            <a:r>
              <a:rPr lang="nl-NL" altLang="nl-NL" dirty="0" smtClean="0"/>
              <a:t>Importeer het filmpje in Coach</a:t>
            </a:r>
          </a:p>
          <a:p>
            <a:pPr lvl="2"/>
            <a:r>
              <a:rPr lang="nl-NL" altLang="nl-NL" dirty="0" smtClean="0"/>
              <a:t>Eventueel converteren met Format </a:t>
            </a:r>
            <a:r>
              <a:rPr lang="nl-NL" altLang="nl-NL" dirty="0" err="1" smtClean="0"/>
              <a:t>Factory</a:t>
            </a:r>
            <a:endParaRPr lang="nl-NL" altLang="nl-NL" dirty="0" smtClean="0"/>
          </a:p>
          <a:p>
            <a:pPr lvl="1"/>
            <a:r>
              <a:rPr lang="nl-NL" altLang="nl-NL" dirty="0" smtClean="0"/>
              <a:t>Doe een videometing en maak grafieken van</a:t>
            </a:r>
          </a:p>
          <a:p>
            <a:pPr lvl="2"/>
            <a:r>
              <a:rPr lang="nl-NL" altLang="nl-NL" dirty="0" smtClean="0"/>
              <a:t>Y-coördinaat, snelheid, E</a:t>
            </a:r>
            <a:r>
              <a:rPr lang="nl-NL" altLang="nl-NL" baseline="-25000" dirty="0" smtClean="0"/>
              <a:t>k</a:t>
            </a:r>
            <a:r>
              <a:rPr lang="nl-NL" altLang="nl-NL" dirty="0" smtClean="0"/>
              <a:t>, </a:t>
            </a:r>
            <a:r>
              <a:rPr lang="nl-NL" altLang="nl-NL" dirty="0" err="1" smtClean="0"/>
              <a:t>E</a:t>
            </a:r>
            <a:r>
              <a:rPr lang="nl-NL" altLang="nl-NL" baseline="-25000" dirty="0" err="1" smtClean="0"/>
              <a:t>z</a:t>
            </a:r>
            <a:r>
              <a:rPr lang="nl-NL" altLang="nl-NL" dirty="0" smtClean="0"/>
              <a:t> en </a:t>
            </a:r>
            <a:r>
              <a:rPr lang="nl-NL" altLang="nl-NL" dirty="0" err="1" smtClean="0"/>
              <a:t>E</a:t>
            </a:r>
            <a:r>
              <a:rPr lang="nl-NL" altLang="nl-NL" baseline="-25000" dirty="0" err="1" smtClean="0"/>
              <a:t>totaal</a:t>
            </a:r>
            <a:endParaRPr lang="nl-NL" altLang="nl-NL" dirty="0"/>
          </a:p>
          <a:p>
            <a:r>
              <a:rPr lang="nl-NL" altLang="nl-NL" dirty="0" smtClean="0"/>
              <a:t>Verdieping:</a:t>
            </a:r>
          </a:p>
          <a:p>
            <a:pPr lvl="1"/>
            <a:r>
              <a:rPr lang="nl-NL" altLang="nl-NL" dirty="0" smtClean="0"/>
              <a:t>Gebruik je videometing om de stuiterende bal in een model vast te leggen</a:t>
            </a:r>
            <a:endParaRPr lang="nl-NL" altLang="nl-NL" dirty="0"/>
          </a:p>
          <a:p>
            <a:endParaRPr lang="nl-NL" altLang="nl-NL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3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13100"/>
            <a:ext cx="9144000" cy="17287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Bedankt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voor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uw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cs typeface="+mj-cs"/>
              </a:rPr>
              <a:t>aandacht</a:t>
            </a:r>
            <a:r>
              <a:rPr lang="en-US" sz="4000" dirty="0" smtClean="0">
                <a:solidFill>
                  <a:srgbClr val="FF6600"/>
                </a:solidFill>
                <a:cs typeface="+mj-cs"/>
              </a:rPr>
              <a:t>!</a:t>
            </a:r>
            <a:br>
              <a:rPr lang="en-US" sz="4000" dirty="0" smtClean="0">
                <a:solidFill>
                  <a:srgbClr val="FF6600"/>
                </a:solidFill>
                <a:cs typeface="+mj-cs"/>
              </a:rPr>
            </a:br>
            <a:r>
              <a:rPr lang="en-US" sz="2400" dirty="0" smtClean="0">
                <a:solidFill>
                  <a:srgbClr val="FF6600"/>
                </a:solidFill>
                <a:cs typeface="+mj-cs"/>
              </a:rPr>
              <a:t/>
            </a:r>
            <a:br>
              <a:rPr lang="en-US" sz="2400" dirty="0" smtClean="0">
                <a:solidFill>
                  <a:srgbClr val="FF6600"/>
                </a:solidFill>
                <a:cs typeface="+mj-cs"/>
              </a:rPr>
            </a:br>
            <a:r>
              <a:rPr lang="en-US" sz="2400" dirty="0" smtClean="0">
                <a:solidFill>
                  <a:srgbClr val="FF6600"/>
                </a:solidFill>
                <a:cs typeface="+mj-cs"/>
                <a:hlinkClick r:id="rId2"/>
              </a:rPr>
              <a:t>sander@cma-science.nl</a:t>
            </a:r>
            <a:r>
              <a:rPr lang="en-US" sz="2400" dirty="0" smtClean="0">
                <a:solidFill>
                  <a:srgbClr val="FF6600"/>
                </a:solidFill>
                <a:cs typeface="+mj-cs"/>
              </a:rPr>
              <a:t> </a:t>
            </a:r>
            <a:br>
              <a:rPr lang="en-US" sz="2400" dirty="0" smtClean="0">
                <a:solidFill>
                  <a:srgbClr val="FF6600"/>
                </a:solidFill>
                <a:cs typeface="+mj-cs"/>
              </a:rPr>
            </a:br>
            <a:r>
              <a:rPr lang="en-US" sz="2400" dirty="0" smtClean="0">
                <a:solidFill>
                  <a:srgbClr val="FF6600"/>
                </a:solidFill>
                <a:cs typeface="+mj-cs"/>
                <a:hlinkClick r:id="rId3"/>
              </a:rPr>
              <a:t>merel@cma-science.nl</a:t>
            </a:r>
            <a:r>
              <a:rPr lang="en-US" sz="2400" dirty="0" smtClean="0">
                <a:solidFill>
                  <a:srgbClr val="FF6600"/>
                </a:solidFill>
                <a:cs typeface="+mj-cs"/>
              </a:rPr>
              <a:t> </a:t>
            </a:r>
            <a:endParaRPr lang="en-US" sz="2400" b="1" dirty="0" smtClean="0">
              <a:cs typeface="+mj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1873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/>
            </a:r>
            <a:br>
              <a:rPr lang="en-US" sz="2000" b="1" dirty="0">
                <a:solidFill>
                  <a:schemeClr val="bg1"/>
                </a:solidFill>
                <a:cs typeface="+mn-cs"/>
              </a:rPr>
            </a:br>
            <a:endParaRPr lang="en-US" sz="36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15367" name="TextBox 2"/>
          <p:cNvSpPr txBox="1">
            <a:spLocks noChangeArrowheads="1"/>
          </p:cNvSpPr>
          <p:nvPr/>
        </p:nvSpPr>
        <p:spPr bwMode="auto">
          <a:xfrm>
            <a:off x="0" y="90805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NL" sz="4000" b="1" dirty="0" smtClean="0">
                <a:solidFill>
                  <a:schemeClr val="bg1"/>
                </a:solidFill>
              </a:rPr>
              <a:t>Videometen</a:t>
            </a:r>
            <a:br>
              <a:rPr lang="nl-NL" sz="4000" b="1" dirty="0" smtClean="0">
                <a:solidFill>
                  <a:schemeClr val="bg1"/>
                </a:solidFill>
              </a:rPr>
            </a:br>
            <a:r>
              <a:rPr lang="nl-NL" sz="4000" b="1" dirty="0" smtClean="0">
                <a:solidFill>
                  <a:schemeClr val="bg1"/>
                </a:solidFill>
              </a:rPr>
              <a:t>BYOD</a:t>
            </a:r>
            <a:endParaRPr lang="nl-NL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7" descr="CMA-logo-400x400-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30275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3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>
                <a:solidFill>
                  <a:srgbClr val="FF6600"/>
                </a:solidFill>
              </a:rPr>
              <a:t>Waarom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videometen</a:t>
            </a:r>
            <a:r>
              <a:rPr lang="en-US" dirty="0" smtClean="0">
                <a:solidFill>
                  <a:srgbClr val="FF6600"/>
                </a:solidFill>
              </a:rPr>
              <a:t>?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pic>
        <p:nvPicPr>
          <p:cNvPr id="7" name="Videoanalys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9066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4860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>
                <a:solidFill>
                  <a:srgbClr val="FF6600"/>
                </a:solidFill>
              </a:rPr>
              <a:t>Waarom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beeld</a:t>
            </a:r>
            <a:r>
              <a:rPr lang="en-US" dirty="0" smtClean="0">
                <a:solidFill>
                  <a:srgbClr val="FF6600"/>
                </a:solidFill>
              </a:rPr>
              <a:t>/</a:t>
            </a:r>
            <a:r>
              <a:rPr lang="en-US" dirty="0" err="1" smtClean="0">
                <a:solidFill>
                  <a:srgbClr val="FF6600"/>
                </a:solidFill>
              </a:rPr>
              <a:t>videometen</a:t>
            </a:r>
            <a:r>
              <a:rPr lang="en-US" dirty="0" smtClean="0">
                <a:solidFill>
                  <a:srgbClr val="FF6600"/>
                </a:solidFill>
              </a:rPr>
              <a:t>?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4313"/>
            <a:ext cx="8686800" cy="4641850"/>
          </a:xfrm>
        </p:spPr>
        <p:txBody>
          <a:bodyPr/>
          <a:lstStyle/>
          <a:p>
            <a:r>
              <a:rPr lang="nl-NL" dirty="0" smtClean="0"/>
              <a:t>Gegevens uit realistische context</a:t>
            </a:r>
          </a:p>
          <a:p>
            <a:pPr lvl="1"/>
            <a:r>
              <a:rPr lang="nl-NL" dirty="0" smtClean="0"/>
              <a:t>Zeker in de nieuwe natuurkunde belangrijk</a:t>
            </a:r>
          </a:p>
          <a:p>
            <a:r>
              <a:rPr lang="nl-NL" dirty="0" smtClean="0"/>
              <a:t>Met name het onderzoeken van bewegingen, versnelling </a:t>
            </a:r>
            <a:r>
              <a:rPr lang="nl-NL" dirty="0" err="1" smtClean="0"/>
              <a:t>etc</a:t>
            </a:r>
            <a:endParaRPr lang="nl-NL" dirty="0" smtClean="0"/>
          </a:p>
          <a:p>
            <a:r>
              <a:rPr lang="nl-NL" dirty="0" smtClean="0"/>
              <a:t>Bestuderen van (zeer) snelle verschijnselen</a:t>
            </a:r>
          </a:p>
          <a:p>
            <a:r>
              <a:rPr lang="nl-NL" dirty="0" smtClean="0"/>
              <a:t>Ook te gebruiken voor andere eigenschappen</a:t>
            </a:r>
          </a:p>
          <a:p>
            <a:pPr lvl="1"/>
            <a:r>
              <a:rPr lang="nl-NL" dirty="0" smtClean="0"/>
              <a:t>Hoeken, vormen, volume van een gas…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3949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dirty="0" err="1" smtClean="0"/>
              <a:t>Videometen</a:t>
            </a:r>
            <a:r>
              <a:rPr lang="en-US" dirty="0" smtClean="0"/>
              <a:t> - </a:t>
            </a:r>
            <a:r>
              <a:rPr lang="en-US" dirty="0" err="1" smtClean="0"/>
              <a:t>conceptueel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751" y="1470025"/>
            <a:ext cx="4464298" cy="4838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2200" dirty="0" smtClean="0"/>
              <a:t>Een video is niets anders dan een verzameling beeldjes</a:t>
            </a:r>
            <a:endParaRPr lang="nl-NL" sz="2500" dirty="0"/>
          </a:p>
          <a:p>
            <a:pPr>
              <a:defRPr/>
            </a:pPr>
            <a:r>
              <a:rPr lang="nl-NL" sz="2200" dirty="0" smtClean="0"/>
              <a:t>Om de beweging van een voorwerp uit een video te halen, zijn twee gegevens nodig</a:t>
            </a:r>
          </a:p>
          <a:p>
            <a:pPr lvl="1">
              <a:defRPr/>
            </a:pPr>
            <a:r>
              <a:rPr lang="nl-NL" sz="1900" dirty="0" smtClean="0"/>
              <a:t>De beeldfrequentie</a:t>
            </a:r>
          </a:p>
          <a:p>
            <a:pPr lvl="1">
              <a:defRPr/>
            </a:pPr>
            <a:r>
              <a:rPr lang="nl-NL" sz="1900" dirty="0" smtClean="0"/>
              <a:t>De schaal van het voorwerp op de video in vergelijking met de werkelijke afmetingen van het voorwerp</a:t>
            </a:r>
            <a:endParaRPr lang="nl-NL" sz="2100" dirty="0"/>
          </a:p>
          <a:p>
            <a:pPr>
              <a:defRPr/>
            </a:pPr>
            <a:r>
              <a:rPr lang="nl-NL" sz="2200" dirty="0" smtClean="0"/>
              <a:t>Het assenstelsel is manipuleerbaar!</a:t>
            </a:r>
            <a:endParaRPr lang="en-US" sz="2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3176" r="18001" b="13797"/>
          <a:stretch/>
        </p:blipFill>
        <p:spPr bwMode="auto">
          <a:xfrm>
            <a:off x="5114719" y="2035504"/>
            <a:ext cx="3779520" cy="28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dirty="0" err="1" smtClean="0"/>
              <a:t>Videometen</a:t>
            </a:r>
            <a:r>
              <a:rPr lang="en-US" dirty="0" smtClean="0"/>
              <a:t> - </a:t>
            </a:r>
            <a:r>
              <a:rPr lang="en-US" dirty="0" err="1" smtClean="0"/>
              <a:t>mogelijkheden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Tijdijking</a:t>
            </a:r>
          </a:p>
          <a:p>
            <a:pPr lvl="1"/>
            <a:r>
              <a:rPr lang="nl-NL" dirty="0" smtClean="0"/>
              <a:t>Aangeven met hoeveel beeldjes per seconde de video is opgenomen</a:t>
            </a:r>
          </a:p>
          <a:p>
            <a:r>
              <a:rPr lang="nl-NL" dirty="0" smtClean="0"/>
              <a:t>Schaling</a:t>
            </a:r>
          </a:p>
          <a:p>
            <a:pPr lvl="1"/>
            <a:r>
              <a:rPr lang="nl-NL" dirty="0" smtClean="0"/>
              <a:t>Oorsprong en afmeting van het assenstelsel instellen</a:t>
            </a:r>
          </a:p>
          <a:p>
            <a:r>
              <a:rPr lang="nl-NL" dirty="0" smtClean="0"/>
              <a:t>Perspectiefcorrectie</a:t>
            </a:r>
          </a:p>
          <a:p>
            <a:pPr lvl="1"/>
            <a:r>
              <a:rPr lang="nl-NL" dirty="0" smtClean="0"/>
              <a:t>Onder een hoek gefilmd beeld bewerken om beweging in een platte vlak te onderzoeken</a:t>
            </a:r>
          </a:p>
        </p:txBody>
      </p:sp>
    </p:spTree>
    <p:extLst>
      <p:ext uri="{BB962C8B-B14F-4D97-AF65-F5344CB8AC3E}">
        <p14:creationId xmlns:p14="http://schemas.microsoft.com/office/powerpoint/2010/main" val="3128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188" y="107950"/>
            <a:ext cx="8064500" cy="1336675"/>
          </a:xfrm>
        </p:spPr>
        <p:txBody>
          <a:bodyPr/>
          <a:lstStyle/>
          <a:p>
            <a:pPr algn="r">
              <a:defRPr/>
            </a:pPr>
            <a:r>
              <a:rPr lang="en-US" dirty="0" err="1" smtClean="0"/>
              <a:t>Videometen</a:t>
            </a:r>
            <a:r>
              <a:rPr lang="en-US" dirty="0" smtClean="0"/>
              <a:t> - </a:t>
            </a:r>
            <a:r>
              <a:rPr lang="en-US" dirty="0" err="1" smtClean="0"/>
              <a:t>meetmethoden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www.cma-science.nl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Handmatig videometen</a:t>
            </a:r>
          </a:p>
          <a:p>
            <a:pPr lvl="1"/>
            <a:r>
              <a:rPr lang="nl-NL" dirty="0" smtClean="0"/>
              <a:t>In elk beeldje het meetpunt handmatig selecteren om de meting in te stellen</a:t>
            </a:r>
          </a:p>
          <a:p>
            <a:pPr lvl="2"/>
            <a:r>
              <a:rPr lang="nl-NL" dirty="0" smtClean="0"/>
              <a:t>Demo</a:t>
            </a:r>
            <a:endParaRPr lang="nl-NL" dirty="0"/>
          </a:p>
          <a:p>
            <a:r>
              <a:rPr lang="nl-NL" dirty="0" smtClean="0"/>
              <a:t>Traceren</a:t>
            </a:r>
          </a:p>
          <a:p>
            <a:pPr lvl="1"/>
            <a:r>
              <a:rPr lang="nl-NL" dirty="0" err="1" smtClean="0"/>
              <a:t>Één</a:t>
            </a:r>
            <a:r>
              <a:rPr lang="nl-NL" dirty="0" smtClean="0"/>
              <a:t> of meer voorwerpen worden automatisch gevolgd. Kleur en contrast zijn hierbij bepalend</a:t>
            </a:r>
            <a:endParaRPr lang="nl-NL" dirty="0"/>
          </a:p>
          <a:p>
            <a:r>
              <a:rPr lang="nl-NL" dirty="0" smtClean="0"/>
              <a:t>Combineren is mogelijk</a:t>
            </a:r>
          </a:p>
        </p:txBody>
      </p:sp>
    </p:spTree>
    <p:extLst>
      <p:ext uri="{BB962C8B-B14F-4D97-AF65-F5344CB8AC3E}">
        <p14:creationId xmlns:p14="http://schemas.microsoft.com/office/powerpoint/2010/main" val="26994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Voorbeeld</a:t>
            </a:r>
            <a:r>
              <a:rPr lang="en-US" dirty="0" smtClean="0"/>
              <a:t> </a:t>
            </a:r>
            <a:r>
              <a:rPr lang="en-US" dirty="0" err="1" smtClean="0"/>
              <a:t>bewegingsanalyse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nl-NL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nl-NL" sz="2600" dirty="0">
                <a:solidFill>
                  <a:schemeClr val="tx2">
                    <a:lumMod val="75000"/>
                    <a:lumOff val="25000"/>
                  </a:schemeClr>
                </a:solidFill>
                <a:latin typeface="Georgia" pitchFamily="18" charset="0"/>
              </a:rPr>
              <a:t>	</a:t>
            </a:r>
            <a:endParaRPr lang="nl-NL" sz="260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nl-NL" sz="2600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nl-NL" sz="26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Plaats-tijdgrafiek </a:t>
            </a:r>
            <a:r>
              <a:rPr lang="nl-NL" sz="26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van het massamiddelpunt van een trampolinespringer.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2051685"/>
            <a:ext cx="6677977" cy="29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40" y="1600201"/>
            <a:ext cx="25431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7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bewegingsanalyse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549274" y="1600201"/>
            <a:ext cx="764984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FontTx/>
              <a:buNone/>
            </a:pPr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FontTx/>
              <a:buNone/>
            </a:pPr>
            <a:endParaRPr lang="nl-NL" kern="0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FontTx/>
              <a:buNone/>
            </a:pPr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FontTx/>
              <a:buNone/>
            </a:pPr>
            <a:r>
              <a:rPr lang="nl-NL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itchFamily="18" charset="0"/>
              </a:rPr>
              <a:t>	</a:t>
            </a:r>
            <a:r>
              <a:rPr lang="nl-NL" i="1" kern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Plaats-tijdgrafiek van een versnellende fiets. </a:t>
            </a:r>
            <a:endParaRPr lang="en-US" i="1" kern="0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3" y="1503045"/>
            <a:ext cx="75342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503044"/>
            <a:ext cx="7986332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95" y="1503045"/>
            <a:ext cx="2358834" cy="157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3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err="1" smtClean="0"/>
              <a:t>Voorbeeld</a:t>
            </a:r>
            <a:r>
              <a:rPr lang="en-US" dirty="0" smtClean="0"/>
              <a:t> </a:t>
            </a:r>
            <a:r>
              <a:rPr lang="en-US" dirty="0" err="1" smtClean="0"/>
              <a:t>hogesnelheid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1188" y="1125538"/>
            <a:ext cx="79930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600200"/>
            <a:ext cx="7893686" cy="5141167"/>
          </a:xfrm>
        </p:spPr>
        <p:txBody>
          <a:bodyPr>
            <a:normAutofit/>
          </a:bodyPr>
          <a:lstStyle/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algn="ctr"/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nl-NL" i="1" dirty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47077" y="1600200"/>
            <a:ext cx="7649845" cy="473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endParaRPr lang="nl-NL" kern="0" dirty="0" smtClean="0">
              <a:solidFill>
                <a:schemeClr val="tx2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pPr marL="0" indent="0" algn="ctr">
              <a:buFontTx/>
              <a:buNone/>
            </a:pPr>
            <a:r>
              <a:rPr lang="nl-NL" kern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eorgia" pitchFamily="18" charset="0"/>
              </a:rPr>
              <a:t>	</a:t>
            </a:r>
          </a:p>
          <a:p>
            <a:pPr marL="0" indent="0" algn="ctr">
              <a:buNone/>
            </a:pPr>
            <a:endParaRPr lang="nl-NL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nl-NL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Resonantie </a:t>
            </a:r>
            <a:r>
              <a:rPr lang="nl-NL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van de bovenste snaar (rood) t.g.v. de onderste snaar (blauw). Contrabas, video opgenomen met 1200 beeldjes /s. </a:t>
            </a:r>
            <a:endParaRPr lang="en-US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2" y="1323058"/>
            <a:ext cx="7120890" cy="348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2263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EAEAEA"/>
      </a:lt1>
      <a:dk2>
        <a:srgbClr val="FF6600"/>
      </a:dk2>
      <a:lt2>
        <a:srgbClr val="808080"/>
      </a:lt2>
      <a:accent1>
        <a:srgbClr val="FF6600"/>
      </a:accent1>
      <a:accent2>
        <a:srgbClr val="333399"/>
      </a:accent2>
      <a:accent3>
        <a:srgbClr val="F3F3F3"/>
      </a:accent3>
      <a:accent4>
        <a:srgbClr val="000000"/>
      </a:accent4>
      <a:accent5>
        <a:srgbClr val="FF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DDDDDD"/>
        </a:lt1>
        <a:dk2>
          <a:srgbClr val="FF9933"/>
        </a:dk2>
        <a:lt2>
          <a:srgbClr val="808080"/>
        </a:lt2>
        <a:accent1>
          <a:srgbClr val="ECAD3C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4D3A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DDDDDD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EBEBEB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EAEAEA"/>
        </a:lt1>
        <a:dk2>
          <a:srgbClr val="FF6600"/>
        </a:dk2>
        <a:lt2>
          <a:srgbClr val="808080"/>
        </a:lt2>
        <a:accent1>
          <a:srgbClr val="FF6600"/>
        </a:accent1>
        <a:accent2>
          <a:srgbClr val="333399"/>
        </a:accent2>
        <a:accent3>
          <a:srgbClr val="F3F3F3"/>
        </a:accent3>
        <a:accent4>
          <a:srgbClr val="000000"/>
        </a:accent4>
        <a:accent5>
          <a:srgbClr val="FFB8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2375</TotalTime>
  <Words>353</Words>
  <Application>Microsoft Office PowerPoint</Application>
  <PresentationFormat>Diavoorstelling (4:3)</PresentationFormat>
  <Paragraphs>133</Paragraphs>
  <Slides>15</Slides>
  <Notes>4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Calibri</vt:lpstr>
      <vt:lpstr>Georgia</vt:lpstr>
      <vt:lpstr>Default Design</vt:lpstr>
      <vt:lpstr>Werkgroep Natuurkunde Didactiek 12 december 2015  Sander Habets (sander@cma-science.nl) Merel Collenteur (merel@cma-science.nl) </vt:lpstr>
      <vt:lpstr>Waarom videometen?</vt:lpstr>
      <vt:lpstr>Waarom beeld/videometen?</vt:lpstr>
      <vt:lpstr>Videometen - conceptueel</vt:lpstr>
      <vt:lpstr>Videometen - mogelijkheden</vt:lpstr>
      <vt:lpstr>Videometen - meetmethoden</vt:lpstr>
      <vt:lpstr>Voorbeeld bewegingsanalyse</vt:lpstr>
      <vt:lpstr>Voorbeeld bewegingsanalyse</vt:lpstr>
      <vt:lpstr>Voorbeeld hogesnelheid</vt:lpstr>
      <vt:lpstr>Hoe videometen?</vt:lpstr>
      <vt:lpstr>Eigen activiteiten</vt:lpstr>
      <vt:lpstr>Voorbeeld internet</vt:lpstr>
      <vt:lpstr>Voorbeeld sensorexperiment</vt:lpstr>
      <vt:lpstr>Zelf meten</vt:lpstr>
      <vt:lpstr>Bedankt voor uw aandacht!  sander@cma-science.nl  merel@cma-science.nl </vt:lpstr>
    </vt:vector>
  </TitlesOfParts>
  <Company>Universiteit van Amsterdam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CMA products</dc:title>
  <dc:creator>miodus</dc:creator>
  <cp:lastModifiedBy>S Habets</cp:lastModifiedBy>
  <cp:revision>265</cp:revision>
  <dcterms:created xsi:type="dcterms:W3CDTF">2009-02-19T13:45:19Z</dcterms:created>
  <dcterms:modified xsi:type="dcterms:W3CDTF">2015-12-11T09:04:54Z</dcterms:modified>
</cp:coreProperties>
</file>