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9" r:id="rId2"/>
    <p:sldId id="274" r:id="rId3"/>
    <p:sldId id="273" r:id="rId4"/>
    <p:sldId id="275" r:id="rId5"/>
    <p:sldId id="256" r:id="rId6"/>
    <p:sldId id="257" r:id="rId7"/>
    <p:sldId id="259" r:id="rId8"/>
    <p:sldId id="261" r:id="rId9"/>
    <p:sldId id="268" r:id="rId10"/>
    <p:sldId id="270" r:id="rId11"/>
    <p:sldId id="262" r:id="rId12"/>
    <p:sldId id="271" r:id="rId13"/>
    <p:sldId id="263" r:id="rId14"/>
    <p:sldId id="276" r:id="rId15"/>
    <p:sldId id="277" r:id="rId16"/>
    <p:sldId id="278" r:id="rId17"/>
    <p:sldId id="279" r:id="rId18"/>
    <p:sldId id="264" r:id="rId19"/>
    <p:sldId id="280" r:id="rId20"/>
    <p:sldId id="281" r:id="rId21"/>
    <p:sldId id="266" r:id="rId22"/>
    <p:sldId id="285" r:id="rId23"/>
    <p:sldId id="282" r:id="rId24"/>
    <p:sldId id="287" r:id="rId25"/>
    <p:sldId id="286" r:id="rId26"/>
    <p:sldId id="283" r:id="rId27"/>
    <p:sldId id="267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7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10-12-15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10-12-15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10-12-15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10-12-15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Landelijke Nascholing Sterrenkunde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André van der Hoeven / NOVA</a:t>
            </a:r>
          </a:p>
          <a:p>
            <a:endParaRPr lang="nl-NL" dirty="0"/>
          </a:p>
          <a:p>
            <a:r>
              <a:rPr lang="nl-NL" dirty="0" smtClean="0"/>
              <a:t>Woudschoten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15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5167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Onderwerpen nascholing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Arial" panose="020B0604020202020204" pitchFamily="34" charset="0"/>
              </a:rPr>
              <a:t> 	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Gravitatie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Structuur in het heelal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Straling in het heelal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Inhoud nascholing, college 1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</a:rPr>
              <a:t>	</a:t>
            </a:r>
            <a:r>
              <a:rPr lang="nl-NL" sz="2400" b="1" dirty="0"/>
              <a:t>Gravitatie 1: Het zonnestelsel</a:t>
            </a:r>
            <a:endParaRPr lang="nl-NL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Cirkelbewegingen met constante baansnelheid </a:t>
            </a:r>
            <a:r>
              <a:rPr lang="nl-NL" sz="2400" dirty="0" smtClean="0">
                <a:latin typeface="Arial" panose="020B0604020202020204" pitchFamily="34" charset="0"/>
              </a:rPr>
              <a:t>		analyseren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</a:rPr>
              <a:t>Bewegingen </a:t>
            </a:r>
            <a:r>
              <a:rPr lang="nl-NL" sz="2400" dirty="0">
                <a:latin typeface="Arial" panose="020B0604020202020204" pitchFamily="34" charset="0"/>
              </a:rPr>
              <a:t>van voorwerpen in een gravitatieveld </a:t>
            </a:r>
            <a:r>
              <a:rPr lang="nl-NL" sz="2400" dirty="0" smtClean="0">
                <a:latin typeface="Arial" panose="020B0604020202020204" pitchFamily="34" charset="0"/>
              </a:rPr>
              <a:t>	analyseren met </a:t>
            </a:r>
            <a:r>
              <a:rPr lang="nl-NL" sz="2400" dirty="0">
                <a:latin typeface="Arial" panose="020B0604020202020204" pitchFamily="34" charset="0"/>
              </a:rPr>
              <a:t>behulp van de gravitatiekracht en de </a:t>
            </a:r>
            <a:r>
              <a:rPr lang="nl-NL" sz="2400" dirty="0" smtClean="0">
                <a:latin typeface="Arial" panose="020B0604020202020204" pitchFamily="34" charset="0"/>
              </a:rPr>
              <a:t>	gravitatie-energie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4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1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nl-NL" sz="1800" dirty="0">
                <a:latin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</a:rPr>
              <a:t>	</a:t>
            </a:r>
            <a:r>
              <a:rPr lang="nl-NL" sz="2400" b="1" dirty="0" smtClean="0"/>
              <a:t>Misconcepties</a:t>
            </a:r>
            <a:endParaRPr lang="nl-NL" sz="2400" dirty="0"/>
          </a:p>
          <a:p>
            <a:pPr>
              <a:spcBef>
                <a:spcPct val="0"/>
              </a:spcBef>
              <a:buFont typeface="Wingdings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</a:rPr>
              <a:t>    </a:t>
            </a:r>
            <a:r>
              <a:rPr lang="nl-NL" sz="2400" dirty="0" smtClean="0"/>
              <a:t>Zwaartekracht </a:t>
            </a:r>
            <a:r>
              <a:rPr lang="nl-NL" sz="2400" dirty="0"/>
              <a:t>is een aantrekkende kracht tussen </a:t>
            </a:r>
            <a:r>
              <a:rPr lang="nl-NL" sz="2400" dirty="0" smtClean="0"/>
              <a:t>twee</a:t>
            </a:r>
            <a:br>
              <a:rPr lang="nl-NL" sz="2400" dirty="0" smtClean="0"/>
            </a:br>
            <a:r>
              <a:rPr lang="nl-NL" sz="2400" dirty="0" smtClean="0"/>
              <a:t>       objecten </a:t>
            </a:r>
            <a:r>
              <a:rPr lang="nl-NL" sz="2400" dirty="0"/>
              <a:t>met massa </a:t>
            </a:r>
            <a:endParaRPr lang="nl-NL" sz="2400" dirty="0" smtClean="0"/>
          </a:p>
          <a:p>
            <a:pPr>
              <a:buFont typeface="Wingdings" charset="2"/>
              <a:buChar char="Ø"/>
            </a:pPr>
            <a:endParaRPr lang="nl-NL" sz="2400" dirty="0"/>
          </a:p>
          <a:p>
            <a:pPr>
              <a:buFont typeface="Wingdings" charset="2"/>
              <a:buChar char="Ø"/>
            </a:pPr>
            <a:r>
              <a:rPr lang="nl-NL" sz="2400" dirty="0" smtClean="0"/>
              <a:t>       Er </a:t>
            </a:r>
            <a:r>
              <a:rPr lang="nl-NL" sz="2400" dirty="0"/>
              <a:t>is geen zwaartekracht in de </a:t>
            </a:r>
            <a:r>
              <a:rPr lang="nl-NL" sz="2400" dirty="0" smtClean="0"/>
              <a:t>ruimte</a:t>
            </a:r>
          </a:p>
          <a:p>
            <a:pPr>
              <a:buFont typeface="Wingdings" charset="2"/>
              <a:buChar char="Ø"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       </a:t>
            </a:r>
            <a:r>
              <a:rPr lang="nl-NL" sz="2400" b="1" dirty="0" smtClean="0"/>
              <a:t>Hoelahoep practicum</a:t>
            </a:r>
            <a:endParaRPr lang="nl-NL" sz="2400" b="1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269" y="2827968"/>
            <a:ext cx="412797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0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Inhoud nascholing, college 2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</a:rPr>
              <a:t>	</a:t>
            </a:r>
            <a:r>
              <a:rPr lang="nl-NL" sz="2400" b="1" dirty="0"/>
              <a:t>Gravitatie 2: De </a:t>
            </a:r>
            <a:r>
              <a:rPr lang="nl-NL" sz="2400" b="1" dirty="0" smtClean="0"/>
              <a:t>structuur </a:t>
            </a:r>
            <a:r>
              <a:rPr lang="nl-NL" sz="2400" b="1" dirty="0"/>
              <a:t>van het heelal</a:t>
            </a:r>
            <a:endParaRPr lang="nl-NL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</a:rPr>
              <a:t>De </a:t>
            </a:r>
            <a:r>
              <a:rPr lang="nl-NL" sz="2400" dirty="0">
                <a:latin typeface="Arial" panose="020B0604020202020204" pitchFamily="34" charset="0"/>
              </a:rPr>
              <a:t>leerling kan ten minste in de context van het </a:t>
            </a:r>
            <a:r>
              <a:rPr lang="nl-NL" sz="2400" dirty="0" smtClean="0">
                <a:latin typeface="Arial" panose="020B0604020202020204" pitchFamily="34" charset="0"/>
              </a:rPr>
              <a:t>	heelal </a:t>
            </a:r>
            <a:r>
              <a:rPr lang="nl-NL" sz="2400" dirty="0">
                <a:latin typeface="Arial" panose="020B0604020202020204" pitchFamily="34" charset="0"/>
              </a:rPr>
              <a:t>bewegingen analyseren en verklaren aan de </a:t>
            </a:r>
            <a:r>
              <a:rPr lang="nl-NL" sz="2400" dirty="0" smtClean="0">
                <a:latin typeface="Arial" panose="020B0604020202020204" pitchFamily="34" charset="0"/>
              </a:rPr>
              <a:t>	hand </a:t>
            </a:r>
            <a:r>
              <a:rPr lang="nl-NL" sz="2400" dirty="0">
                <a:latin typeface="Arial" panose="020B0604020202020204" pitchFamily="34" charset="0"/>
              </a:rPr>
              <a:t>van de </a:t>
            </a:r>
            <a:r>
              <a:rPr lang="nl-NL" sz="2400" dirty="0" smtClean="0">
                <a:latin typeface="Arial" panose="020B0604020202020204" pitchFamily="34" charset="0"/>
              </a:rPr>
              <a:t>gravitatiewisselwerking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Het ontstaan, de structuur en de ontwikkeling van het </a:t>
            </a:r>
            <a:r>
              <a:rPr lang="nl-NL" sz="2400" dirty="0" smtClean="0">
                <a:latin typeface="Arial" panose="020B0604020202020204" pitchFamily="34" charset="0"/>
              </a:rPr>
              <a:t>	heelal beschrijven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5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2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solidFill>
                  <a:srgbClr val="A53010"/>
                </a:solidFill>
              </a:rPr>
              <a:t>     </a:t>
            </a:r>
            <a:r>
              <a:rPr lang="nl-NL" sz="2400" dirty="0" err="1" smtClean="0">
                <a:solidFill>
                  <a:srgbClr val="A53010"/>
                </a:solidFill>
              </a:rPr>
              <a:t>Exoplaneten</a:t>
            </a:r>
            <a:r>
              <a:rPr lang="nl-NL" sz="2400" dirty="0" smtClean="0">
                <a:solidFill>
                  <a:srgbClr val="A53010"/>
                </a:solidFill>
              </a:rPr>
              <a:t> </a:t>
            </a:r>
            <a:r>
              <a:rPr lang="nl-NL" sz="2400" dirty="0">
                <a:solidFill>
                  <a:srgbClr val="A53010"/>
                </a:solidFill>
              </a:rPr>
              <a:t>detecteren met de transitmethode</a:t>
            </a:r>
            <a:endParaRPr lang="nl-NL" sz="2400" dirty="0">
              <a:latin typeface="Arial" panose="020B0604020202020204" pitchFamily="34" charset="0"/>
            </a:endParaRPr>
          </a:p>
        </p:txBody>
      </p:sp>
      <p:pic>
        <p:nvPicPr>
          <p:cNvPr id="8" name="Picture 2" descr="Light Curve of a Planet Transiting Its 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86" y="2133600"/>
            <a:ext cx="99155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4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2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solidFill>
                  <a:srgbClr val="A53010"/>
                </a:solidFill>
              </a:rPr>
              <a:t>     </a:t>
            </a:r>
            <a:r>
              <a:rPr lang="nl-NL" sz="2400" dirty="0" err="1" smtClean="0">
                <a:solidFill>
                  <a:srgbClr val="A53010"/>
                </a:solidFill>
              </a:rPr>
              <a:t>Exoplaneten</a:t>
            </a:r>
            <a:r>
              <a:rPr lang="nl-NL" sz="2400" dirty="0" smtClean="0">
                <a:solidFill>
                  <a:srgbClr val="A53010"/>
                </a:solidFill>
              </a:rPr>
              <a:t> </a:t>
            </a:r>
            <a:r>
              <a:rPr lang="nl-NL" sz="2400" dirty="0">
                <a:solidFill>
                  <a:srgbClr val="A53010"/>
                </a:solidFill>
              </a:rPr>
              <a:t>detecteren met de transitmethode</a:t>
            </a:r>
            <a:endParaRPr lang="nl-NL" sz="2400" dirty="0">
              <a:latin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963" y="2140199"/>
            <a:ext cx="7807415" cy="45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2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solidFill>
                  <a:srgbClr val="A53010"/>
                </a:solidFill>
              </a:rPr>
              <a:t>     </a:t>
            </a:r>
            <a:r>
              <a:rPr lang="nl-NL" sz="2400" dirty="0" err="1" smtClean="0">
                <a:solidFill>
                  <a:srgbClr val="A53010"/>
                </a:solidFill>
              </a:rPr>
              <a:t>Exoplaneten</a:t>
            </a:r>
            <a:r>
              <a:rPr lang="nl-NL" sz="2400" dirty="0" smtClean="0">
                <a:solidFill>
                  <a:srgbClr val="A53010"/>
                </a:solidFill>
              </a:rPr>
              <a:t> </a:t>
            </a:r>
            <a:r>
              <a:rPr lang="nl-NL" sz="2400" dirty="0">
                <a:solidFill>
                  <a:srgbClr val="A53010"/>
                </a:solidFill>
              </a:rPr>
              <a:t>detecteren met de transitmethode</a:t>
            </a:r>
            <a:endParaRPr lang="nl-NL" sz="2400" dirty="0">
              <a:latin typeface="Arial" panose="020B0604020202020204" pitchFamily="34" charset="0"/>
            </a:endParaRPr>
          </a:p>
        </p:txBody>
      </p:sp>
      <p:pic>
        <p:nvPicPr>
          <p:cNvPr id="2" name="Afbeelding 1" descr="wasp12b_12112011_cur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3" y="0"/>
            <a:ext cx="3514827" cy="6858000"/>
          </a:xfrm>
          <a:prstGeom prst="rect">
            <a:avLst/>
          </a:prstGeom>
        </p:spPr>
      </p:pic>
      <p:pic>
        <p:nvPicPr>
          <p:cNvPr id="3" name="Afbeelding 2" descr="qatar1b_geometry_311020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1" y="2129415"/>
            <a:ext cx="5324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2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solidFill>
                  <a:srgbClr val="A53010"/>
                </a:solidFill>
              </a:rPr>
              <a:t>     </a:t>
            </a:r>
            <a:r>
              <a:rPr lang="nl-NL" sz="2400" dirty="0" smtClean="0">
                <a:solidFill>
                  <a:srgbClr val="A53010"/>
                </a:solidFill>
                <a:latin typeface="Arial" panose="020B0604020202020204" pitchFamily="34" charset="0"/>
              </a:rPr>
              <a:t> Lesbrief </a:t>
            </a:r>
            <a:r>
              <a:rPr lang="nl-NL" sz="2400" dirty="0" err="1" smtClean="0">
                <a:solidFill>
                  <a:srgbClr val="A53010"/>
                </a:solidFill>
                <a:latin typeface="Arial" panose="020B0604020202020204" pitchFamily="34" charset="0"/>
              </a:rPr>
              <a:t>Exoplaneten</a:t>
            </a:r>
            <a:r>
              <a:rPr lang="nl-NL" sz="2400" dirty="0" smtClean="0">
                <a:solidFill>
                  <a:srgbClr val="A53010"/>
                </a:solidFill>
                <a:latin typeface="Arial" panose="020B0604020202020204" pitchFamily="34" charset="0"/>
              </a:rPr>
              <a:t> NOVA</a:t>
            </a:r>
            <a:endParaRPr lang="nl-NL" sz="2400" dirty="0">
              <a:latin typeface="Arial" panose="020B0604020202020204" pitchFamily="34" charset="0"/>
            </a:endParaRPr>
          </a:p>
        </p:txBody>
      </p:sp>
      <p:pic>
        <p:nvPicPr>
          <p:cNvPr id="4" name="Afbeelding 3" descr="Schermafbeelding 2015-12-06 om 20.26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25" y="2038389"/>
            <a:ext cx="3408010" cy="4819611"/>
          </a:xfrm>
          <a:prstGeom prst="rect">
            <a:avLst/>
          </a:prstGeom>
        </p:spPr>
      </p:pic>
      <p:pic>
        <p:nvPicPr>
          <p:cNvPr id="5" name="Afbeelding 4" descr="Schermafbeelding 2015-12-06 om 20.26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09" y="-1"/>
            <a:ext cx="5340492" cy="75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7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Inhoud nascholing, college 3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</a:rPr>
              <a:t>	</a:t>
            </a:r>
            <a:r>
              <a:rPr lang="nl-NL" sz="2400" b="1" dirty="0"/>
              <a:t>Straling uit het heelal 1: De vorming en evolutie van </a:t>
            </a:r>
            <a:r>
              <a:rPr lang="nl-NL" sz="2400" b="1" dirty="0" smtClean="0"/>
              <a:t>	sterren</a:t>
            </a:r>
            <a:endParaRPr lang="nl-NL" sz="24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</a:rPr>
              <a:t>Het </a:t>
            </a:r>
            <a:r>
              <a:rPr lang="nl-NL" sz="2400" dirty="0">
                <a:latin typeface="Arial" panose="020B0604020202020204" pitchFamily="34" charset="0"/>
              </a:rPr>
              <a:t>atoommodel van </a:t>
            </a:r>
            <a:r>
              <a:rPr lang="nl-NL" sz="2400" dirty="0" err="1">
                <a:latin typeface="Arial" panose="020B0604020202020204" pitchFamily="34" charset="0"/>
              </a:rPr>
              <a:t>Bohr</a:t>
            </a:r>
            <a:r>
              <a:rPr lang="nl-NL" sz="2400" dirty="0">
                <a:latin typeface="Arial" panose="020B0604020202020204" pitchFamily="34" charset="0"/>
              </a:rPr>
              <a:t> beschrijven en </a:t>
            </a:r>
            <a:r>
              <a:rPr lang="nl-NL" sz="2400" dirty="0" smtClean="0">
                <a:latin typeface="Arial" panose="020B0604020202020204" pitchFamily="34" charset="0"/>
              </a:rPr>
              <a:t>toepassen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Het </a:t>
            </a:r>
            <a:r>
              <a:rPr lang="nl-NL" sz="2400" dirty="0">
                <a:latin typeface="Arial" panose="020B0604020202020204" pitchFamily="34" charset="0"/>
              </a:rPr>
              <a:t>licht van sterren </a:t>
            </a:r>
            <a:r>
              <a:rPr lang="nl-NL" sz="2400" dirty="0" smtClean="0">
                <a:latin typeface="Arial" panose="020B0604020202020204" pitchFamily="34" charset="0"/>
              </a:rPr>
              <a:t>analyseren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 Verklaren hoe de op aarde waargenomen intensiteit </a:t>
            </a:r>
            <a:r>
              <a:rPr lang="nl-NL" sz="2400" dirty="0" smtClean="0">
                <a:latin typeface="Arial" panose="020B0604020202020204" pitchFamily="34" charset="0"/>
              </a:rPr>
              <a:t>	van </a:t>
            </a:r>
            <a:r>
              <a:rPr lang="nl-NL" sz="2400" dirty="0">
                <a:latin typeface="Arial" panose="020B0604020202020204" pitchFamily="34" charset="0"/>
              </a:rPr>
              <a:t>een ster </a:t>
            </a:r>
            <a:r>
              <a:rPr lang="nl-NL" sz="2400" dirty="0" smtClean="0">
                <a:latin typeface="Arial" panose="020B0604020202020204" pitchFamily="34" charset="0"/>
              </a:rPr>
              <a:t>samenhangt </a:t>
            </a:r>
            <a:r>
              <a:rPr lang="nl-NL" sz="2400" dirty="0">
                <a:latin typeface="Arial" panose="020B0604020202020204" pitchFamily="34" charset="0"/>
              </a:rPr>
              <a:t>met het totale </a:t>
            </a:r>
            <a:r>
              <a:rPr lang="nl-NL" sz="2400" dirty="0" smtClean="0">
                <a:latin typeface="Arial" panose="020B0604020202020204" pitchFamily="34" charset="0"/>
              </a:rPr>
              <a:t>	stralingsvermogen </a:t>
            </a:r>
            <a:r>
              <a:rPr lang="nl-NL" sz="2400" dirty="0">
                <a:latin typeface="Arial" panose="020B0604020202020204" pitchFamily="34" charset="0"/>
              </a:rPr>
              <a:t>van de ster en de afstand tot </a:t>
            </a:r>
            <a:r>
              <a:rPr lang="nl-NL" sz="2400" dirty="0" smtClean="0">
                <a:latin typeface="Arial" panose="020B0604020202020204" pitchFamily="34" charset="0"/>
              </a:rPr>
              <a:t>de 	ster</a:t>
            </a: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4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3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smtClean="0">
                <a:latin typeface="Arial"/>
                <a:cs typeface="Arial"/>
              </a:rPr>
              <a:t>	</a:t>
            </a:r>
            <a:r>
              <a:rPr lang="nl-NL" sz="2400" b="1" dirty="0" smtClean="0">
                <a:latin typeface="Arial"/>
                <a:cs typeface="Arial"/>
              </a:rPr>
              <a:t>ESO Practicum: Afstand tot M100 VWO versie</a:t>
            </a: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smtClean="0">
                <a:latin typeface="Arial"/>
                <a:cs typeface="Arial"/>
              </a:rPr>
              <a:t> ESO heeft verschillende sterrenkundige practica </a:t>
            </a:r>
            <a:br>
              <a:rPr lang="nl-NL" sz="2400" dirty="0" smtClean="0">
                <a:latin typeface="Arial"/>
                <a:cs typeface="Arial"/>
              </a:rPr>
            </a:br>
            <a:r>
              <a:rPr lang="nl-NL" sz="2400" dirty="0" smtClean="0">
                <a:latin typeface="Arial"/>
                <a:cs typeface="Arial"/>
              </a:rPr>
              <a:t>  gemaakt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/>
                <a:cs typeface="Arial"/>
              </a:rPr>
              <a:t>  Veelal buiten de examenstof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/>
                <a:cs typeface="Arial"/>
              </a:rPr>
              <a:t>  Eén practicum herschreven om aan te sluiten bij</a:t>
            </a:r>
            <a:br>
              <a:rPr lang="nl-NL" sz="2400" dirty="0" smtClean="0">
                <a:latin typeface="Arial"/>
                <a:cs typeface="Arial"/>
              </a:rPr>
            </a:br>
            <a:r>
              <a:rPr lang="nl-NL" sz="2400" dirty="0" smtClean="0">
                <a:latin typeface="Arial"/>
                <a:cs typeface="Arial"/>
              </a:rPr>
              <a:t>  VWO examenprogramma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/>
                <a:cs typeface="Arial"/>
              </a:rPr>
              <a:t>  Opdracht: Ga in tweetallen dit practicum bekijken</a:t>
            </a:r>
            <a:br>
              <a:rPr lang="nl-NL" sz="2400" dirty="0" smtClean="0">
                <a:latin typeface="Arial"/>
                <a:cs typeface="Arial"/>
              </a:rPr>
            </a:br>
            <a:r>
              <a:rPr lang="nl-NL" sz="2400" dirty="0" smtClean="0">
                <a:latin typeface="Arial"/>
                <a:cs typeface="Arial"/>
              </a:rPr>
              <a:t>  en probeer de opdrachten te maken (10 minuten)</a:t>
            </a: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28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0" y="4615132"/>
            <a:ext cx="2242869" cy="224286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33519" y="517437"/>
            <a:ext cx="10772775" cy="8719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 smtClean="0">
                <a:solidFill>
                  <a:schemeClr val="tx1"/>
                </a:solidFill>
                <a:latin typeface="Verdana"/>
                <a:cs typeface="Verdana"/>
              </a:rPr>
              <a:t>Wie ben ik?</a:t>
            </a:r>
            <a:endParaRPr lang="nl-NL" sz="4000" b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430168" y="1900109"/>
            <a:ext cx="91522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</a:rPr>
              <a:t>André van der Hoeven</a:t>
            </a:r>
          </a:p>
          <a:p>
            <a:pPr marL="457200" indent="-457200">
              <a:buFont typeface="Wingdings" charset="2"/>
              <a:buChar char="Ø"/>
            </a:pPr>
            <a:endParaRPr lang="nl-NL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</a:rPr>
              <a:t>Docent natuurkunde – Emmauscollege Rotterdam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</a:rPr>
              <a:t>(ex-)Auteur Overal Natuurkunde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</a:rPr>
              <a:t>Schrijver 'Inleiding astronomie' </a:t>
            </a: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NOVA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Auteur </a:t>
            </a:r>
            <a:r>
              <a:rPr lang="nl-NL" sz="2400" dirty="0" err="1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astrofotografieboek</a:t>
            </a: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'</a:t>
            </a:r>
            <a:r>
              <a:rPr lang="nl-NL" sz="2400" dirty="0" err="1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Treasures</a:t>
            </a: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of the </a:t>
            </a:r>
            <a:r>
              <a:rPr lang="nl-NL" sz="2400" dirty="0" err="1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Universe</a:t>
            </a: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'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Amateur </a:t>
            </a:r>
            <a:r>
              <a:rPr lang="nl-NL" sz="2400" dirty="0" err="1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astrofotograaf</a:t>
            </a: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/astronoom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Begeleider werkcolleges nascholing Leiden</a:t>
            </a:r>
            <a:endParaRPr lang="nl-NL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75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3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dirty="0">
                <a:latin typeface="Arial"/>
                <a:cs typeface="Arial"/>
              </a:rPr>
              <a:t> </a:t>
            </a:r>
            <a:r>
              <a:rPr lang="nl-NL" sz="2400" dirty="0" smtClean="0">
                <a:latin typeface="Arial"/>
                <a:cs typeface="Arial"/>
              </a:rPr>
              <a:t>	</a:t>
            </a:r>
            <a:r>
              <a:rPr lang="nl-NL" sz="2400" b="1" dirty="0" smtClean="0">
                <a:latin typeface="Arial"/>
                <a:cs typeface="Arial"/>
              </a:rPr>
              <a:t>Demonstratie: </a:t>
            </a:r>
            <a:r>
              <a:rPr lang="nl-NL" sz="2400" b="1" dirty="0" err="1" smtClean="0">
                <a:latin typeface="Arial"/>
                <a:cs typeface="Arial"/>
              </a:rPr>
              <a:t>Universe</a:t>
            </a:r>
            <a:r>
              <a:rPr lang="nl-NL" sz="2400" b="1" dirty="0" smtClean="0">
                <a:latin typeface="Arial"/>
                <a:cs typeface="Arial"/>
              </a:rPr>
              <a:t> </a:t>
            </a:r>
            <a:r>
              <a:rPr lang="nl-NL" sz="2400" b="1" dirty="0" err="1" smtClean="0">
                <a:latin typeface="Arial"/>
                <a:cs typeface="Arial"/>
              </a:rPr>
              <a:t>Sandbox</a:t>
            </a:r>
            <a:endParaRPr lang="nl-NL" sz="2400" b="1" dirty="0" smtClean="0">
              <a:latin typeface="Arial"/>
              <a:cs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/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nl-NL" sz="2400" dirty="0">
              <a:latin typeface="Arial"/>
              <a:cs typeface="Arial"/>
            </a:endParaRPr>
          </a:p>
        </p:txBody>
      </p:sp>
      <p:pic>
        <p:nvPicPr>
          <p:cNvPr id="2" name="Afbeelding 1" descr="Schermafbeelding 2015-12-06 om 20.5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97" y="1940521"/>
            <a:ext cx="7752240" cy="47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Inhoud nascholing, college 4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Straling </a:t>
            </a:r>
            <a:r>
              <a:rPr lang="nl-NL" sz="2400" b="1" dirty="0"/>
              <a:t>uit het heelal 2: Het heelal waarin we </a:t>
            </a:r>
            <a:r>
              <a:rPr lang="nl-NL" sz="2400" b="1" dirty="0" smtClean="0"/>
              <a:t>leven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</a:rPr>
              <a:t>Beschrijven </a:t>
            </a:r>
            <a:r>
              <a:rPr lang="nl-NL" sz="2400" dirty="0">
                <a:latin typeface="Arial" panose="020B0604020202020204" pitchFamily="34" charset="0"/>
              </a:rPr>
              <a:t>hoe in het totale spectrum van </a:t>
            </a:r>
            <a:r>
              <a:rPr lang="nl-NL" sz="2400" dirty="0" smtClean="0">
                <a:latin typeface="Arial" panose="020B0604020202020204" pitchFamily="34" charset="0"/>
              </a:rPr>
              <a:t>	elektromagnetische </a:t>
            </a:r>
            <a:r>
              <a:rPr lang="nl-NL" sz="2400" dirty="0">
                <a:latin typeface="Arial" panose="020B0604020202020204" pitchFamily="34" charset="0"/>
              </a:rPr>
              <a:t>straling waarnemingen aan het </a:t>
            </a:r>
            <a:r>
              <a:rPr lang="nl-NL" sz="2400" dirty="0" smtClean="0">
                <a:latin typeface="Arial" panose="020B0604020202020204" pitchFamily="34" charset="0"/>
              </a:rPr>
              <a:t>	heelal </a:t>
            </a:r>
            <a:r>
              <a:rPr lang="nl-NL" sz="2400" dirty="0">
                <a:latin typeface="Arial" panose="020B0604020202020204" pitchFamily="34" charset="0"/>
              </a:rPr>
              <a:t>worden verricht vanaf de aarde en vanuit de </a:t>
            </a:r>
            <a:r>
              <a:rPr lang="nl-NL" sz="2400" dirty="0" smtClean="0">
                <a:latin typeface="Arial" panose="020B0604020202020204" pitchFamily="34" charset="0"/>
              </a:rPr>
              <a:t>	ruimte </a:t>
            </a:r>
            <a:r>
              <a:rPr lang="nl-NL" sz="2400" dirty="0">
                <a:latin typeface="Arial" panose="020B0604020202020204" pitchFamily="34" charset="0"/>
              </a:rPr>
              <a:t>en dat een deel van die elektromagnetische </a:t>
            </a:r>
            <a:r>
              <a:rPr lang="nl-NL" sz="2400" dirty="0" smtClean="0">
                <a:latin typeface="Arial" panose="020B0604020202020204" pitchFamily="34" charset="0"/>
              </a:rPr>
              <a:t>	straling </a:t>
            </a:r>
            <a:r>
              <a:rPr lang="nl-NL" sz="2400" dirty="0">
                <a:latin typeface="Arial" panose="020B0604020202020204" pitchFamily="34" charset="0"/>
              </a:rPr>
              <a:t>afkomstig is van de warmtestraling van de </a:t>
            </a:r>
            <a:r>
              <a:rPr lang="nl-NL" sz="2400" dirty="0" smtClean="0">
                <a:latin typeface="Arial" panose="020B0604020202020204" pitchFamily="34" charset="0"/>
              </a:rPr>
              <a:t>	zon </a:t>
            </a:r>
            <a:r>
              <a:rPr lang="nl-NL" sz="2400" dirty="0">
                <a:latin typeface="Arial" panose="020B0604020202020204" pitchFamily="34" charset="0"/>
              </a:rPr>
              <a:t>en andere sterren,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59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</a:t>
            </a:r>
            <a:r>
              <a:rPr lang="nl-NL" sz="2400" b="1" dirty="0" smtClean="0"/>
              <a:t>HR-diagram</a:t>
            </a:r>
            <a:endParaRPr lang="nl-NL" sz="2400" b="1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latin typeface="Arial" panose="020B0604020202020204" pitchFamily="34" charset="0"/>
              </a:rPr>
              <a:t>  </a:t>
            </a:r>
            <a:endParaRPr lang="nl-NL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2" name="Afbeelding 1" descr="HRdiagra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14" y="0"/>
            <a:ext cx="7824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4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</a:t>
            </a:r>
            <a:r>
              <a:rPr lang="nl-NL" sz="2400" b="1" dirty="0" smtClean="0"/>
              <a:t>HR diagram </a:t>
            </a:r>
            <a:r>
              <a:rPr lang="nl-NL" sz="2400" b="1" dirty="0" err="1" smtClean="0"/>
              <a:t>explorer</a:t>
            </a:r>
            <a:endParaRPr lang="nl-NL" sz="2400" b="1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3" name="Afbeelding 2" descr="Schermafbeelding 2015-12-10 om 08.54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35" y="2084220"/>
            <a:ext cx="5904647" cy="4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4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Spectroscopische parallax simulatie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2" name="Afbeelding 1" descr="Schermafbeelding 2015-12-06 om 21.02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47" y="2147649"/>
            <a:ext cx="6205468" cy="42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4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4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</a:t>
            </a:r>
            <a:r>
              <a:rPr lang="nl-NL" sz="2400" b="1" dirty="0" err="1" smtClean="0"/>
              <a:t>Gravity</a:t>
            </a:r>
            <a:r>
              <a:rPr lang="nl-NL" sz="2400" b="1" dirty="0" smtClean="0"/>
              <a:t> calculator</a:t>
            </a:r>
            <a:endParaRPr lang="nl-NL" sz="2400" b="1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3" name="Afbeelding 2" descr="Schermafbeelding 2015-12-10 om 08.55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30" y="2055839"/>
            <a:ext cx="6240083" cy="4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Voorbeeld college 4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World </a:t>
            </a:r>
            <a:r>
              <a:rPr lang="nl-NL" sz="2400" b="1" dirty="0" err="1" smtClean="0"/>
              <a:t>wide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telescope</a:t>
            </a:r>
            <a:r>
              <a:rPr lang="nl-NL" sz="2400" b="1" dirty="0" smtClean="0"/>
              <a:t> demo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728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4" y="-69011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Inhoud nascholing, college 5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b="1" dirty="0" smtClean="0"/>
              <a:t> </a:t>
            </a:r>
            <a:r>
              <a:rPr lang="nl-NL" sz="2400" b="1" dirty="0"/>
              <a:t>De astronoom en zijn onderzoek</a:t>
            </a:r>
            <a:endParaRPr lang="nl-NL" sz="2400" dirty="0"/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bedoeling van dit laatste college is om uitgaande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van de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4 vorige colleges een astronoom te laten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vertellen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zijn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onderzoek/onderzoeksgroep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Leiden is dit ingevuld met een bezoek aan de 	Sterrenwacht en een aantal lezingen.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177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4" y="-69011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r>
              <a:rPr lang="nl-NL" sz="6000" b="1" dirty="0" smtClean="0"/>
              <a:t>   Vragen???</a:t>
            </a:r>
            <a:endParaRPr lang="nl-NL" sz="6000" dirty="0"/>
          </a:p>
          <a:p>
            <a:pPr lvl="0"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83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G_77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3505" cy="6858000"/>
          </a:xfrm>
          <a:prstGeom prst="rect">
            <a:avLst/>
          </a:prstGeom>
        </p:spPr>
      </p:pic>
      <p:pic>
        <p:nvPicPr>
          <p:cNvPr id="5" name="Afbeelding 4" descr="barnard344_24112013-final-colorsa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22" y="0"/>
            <a:ext cx="695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7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Lunar_eclipse_28092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881"/>
            <a:ext cx="12192000" cy="7233083"/>
          </a:xfrm>
          <a:prstGeom prst="rect">
            <a:avLst/>
          </a:prstGeom>
        </p:spPr>
      </p:pic>
      <p:pic>
        <p:nvPicPr>
          <p:cNvPr id="5" name="Tijdelijke aanduiding voor inhoud 4" descr="logo_whi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3" r="-5903"/>
          <a:stretch>
            <a:fillRect/>
          </a:stretch>
        </p:blipFill>
        <p:spPr>
          <a:xfrm>
            <a:off x="7557042" y="6220788"/>
            <a:ext cx="1819455" cy="637212"/>
          </a:xfrm>
        </p:spPr>
      </p:pic>
    </p:spTree>
    <p:extLst>
      <p:ext uri="{BB962C8B-B14F-4D97-AF65-F5344CB8AC3E}">
        <p14:creationId xmlns:p14="http://schemas.microsoft.com/office/powerpoint/2010/main" val="174824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2037" y="552484"/>
            <a:ext cx="9963509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ＭＳ Ｐゴシック"/>
              </a:rPr>
              <a:t>Landelijke Nascholing</a:t>
            </a:r>
            <a:r>
              <a:rPr kumimoji="0" lang="nl-NL" sz="4000" b="1" i="0" u="none" strike="noStrike" kern="1200" cap="none" spc="-12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ＭＳ Ｐゴシック"/>
              </a:rPr>
              <a:t> Sterrenkunde</a:t>
            </a:r>
            <a:endParaRPr kumimoji="0" lang="nl-NL" sz="4000" b="1" i="0" u="none" strike="noStrike" kern="1200" cap="none" spc="-12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0" y="4615132"/>
            <a:ext cx="2242869" cy="2242868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256399" y="1564243"/>
            <a:ext cx="4814138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NOVA</a:t>
            </a:r>
          </a:p>
          <a:p>
            <a:pPr defTabSz="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Waarom </a:t>
            </a:r>
            <a:r>
              <a:rPr lang="nl-NL" sz="2400" dirty="0">
                <a:latin typeface="Arial" panose="020B0604020202020204" pitchFamily="34" charset="0"/>
              </a:rPr>
              <a:t>dit initiatief?</a:t>
            </a:r>
          </a:p>
          <a:p>
            <a:pPr defTabSz="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Opzet nascholing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Cursusmateriaal</a:t>
            </a:r>
            <a:endParaRPr lang="nl-NL" sz="2400" dirty="0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  <a:buNone/>
            </a:pPr>
            <a:endParaRPr lang="nl-NL" sz="2400" dirty="0" smtClean="0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Inhoud nascholing, de colleges</a:t>
            </a:r>
          </a:p>
          <a:p>
            <a:pPr defTabSz="457200" eaLnBrk="1" hangingPunct="1">
              <a:spcBef>
                <a:spcPct val="0"/>
              </a:spcBef>
              <a:buNone/>
            </a:pPr>
            <a:r>
              <a:rPr lang="nl-NL" sz="2400" dirty="0" smtClean="0">
                <a:latin typeface="Arial" panose="020B0604020202020204" pitchFamily="34" charset="0"/>
              </a:rPr>
              <a:t>  </a:t>
            </a:r>
            <a:endParaRPr lang="nl-NL" sz="2400" dirty="0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  <a:r>
              <a:rPr lang="nl-NL" sz="2400" dirty="0" smtClean="0">
                <a:latin typeface="Arial" panose="020B0604020202020204" pitchFamily="34" charset="0"/>
              </a:rPr>
              <a:t>Vragen</a:t>
            </a:r>
            <a:endParaRPr lang="nl-NL" sz="2400" dirty="0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0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lvl="1" defTabSz="457200" eaLnBrk="1" hangingPunct="1">
              <a:spcBef>
                <a:spcPct val="0"/>
              </a:spcBef>
              <a:buFontTx/>
              <a:buNone/>
            </a:pPr>
            <a:endParaRPr lang="nl-NL" sz="18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lvl="1" defTabSz="457200" eaLnBrk="1" hangingPunct="1">
              <a:spcBef>
                <a:spcPct val="0"/>
              </a:spcBef>
              <a:buFontTx/>
              <a:buNone/>
            </a:pPr>
            <a:endParaRPr lang="nl-NL" sz="18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  <a:buFontTx/>
              <a:buNone/>
            </a:pPr>
            <a:endParaRPr lang="nl-NL" sz="1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-69011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40397"/>
            <a:ext cx="2242869" cy="2242868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8407" y="807529"/>
            <a:ext cx="9800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Nederlandse Onderzoekschool  voor  Astronomie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256399" y="1555768"/>
            <a:ext cx="8561126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sz="2400" dirty="0">
                <a:latin typeface="Arial" panose="020B0604020202020204" pitchFamily="34" charset="0"/>
              </a:rPr>
              <a:t>Een </a:t>
            </a:r>
            <a:r>
              <a:rPr lang="nl-NL" sz="2400" dirty="0" smtClean="0">
                <a:latin typeface="Arial" panose="020B0604020202020204" pitchFamily="34" charset="0"/>
              </a:rPr>
              <a:t>samenwerkingsverband </a:t>
            </a:r>
            <a:r>
              <a:rPr lang="nl-NL" sz="2400" dirty="0">
                <a:latin typeface="Arial" panose="020B0604020202020204" pitchFamily="34" charset="0"/>
              </a:rPr>
              <a:t>tussen vier universiteiten om zo Nederland </a:t>
            </a:r>
            <a:r>
              <a:rPr lang="nl-NL" sz="2400" dirty="0" smtClean="0">
                <a:latin typeface="Arial" panose="020B0604020202020204" pitchFamily="34" charset="0"/>
              </a:rPr>
              <a:t>in de </a:t>
            </a:r>
            <a:r>
              <a:rPr lang="nl-NL" sz="2400" dirty="0">
                <a:latin typeface="Arial" panose="020B0604020202020204" pitchFamily="34" charset="0"/>
              </a:rPr>
              <a:t>“</a:t>
            </a:r>
            <a:r>
              <a:rPr lang="nl-NL" sz="2400" dirty="0" err="1">
                <a:latin typeface="Arial" panose="020B0604020202020204" pitchFamily="34" charset="0"/>
              </a:rPr>
              <a:t>Champions</a:t>
            </a:r>
            <a:r>
              <a:rPr lang="nl-NL" sz="2400" dirty="0">
                <a:latin typeface="Arial" panose="020B0604020202020204" pitchFamily="34" charset="0"/>
              </a:rPr>
              <a:t> League” te houden van de internationale sterrenkunde.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	Wetenschapsonderzoek op vele terreinen van de </a:t>
            </a:r>
            <a:r>
              <a:rPr lang="nl-NL" sz="2400" dirty="0" smtClean="0">
                <a:latin typeface="Arial" panose="020B0604020202020204" pitchFamily="34" charset="0"/>
              </a:rPr>
              <a:t>	sterrenkunde</a:t>
            </a: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  </a:t>
            </a:r>
            <a:r>
              <a:rPr lang="nl-NL" sz="2400" dirty="0" smtClean="0">
                <a:latin typeface="Arial" panose="020B0604020202020204" pitchFamily="34" charset="0"/>
              </a:rPr>
              <a:t>Opdrachtgever </a:t>
            </a:r>
            <a:r>
              <a:rPr lang="nl-NL" sz="2400" dirty="0">
                <a:latin typeface="Arial" panose="020B0604020202020204" pitchFamily="34" charset="0"/>
              </a:rPr>
              <a:t>voor instrumentenbouw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 </a:t>
            </a:r>
            <a:r>
              <a:rPr lang="nl-NL" sz="2400" dirty="0" smtClean="0">
                <a:latin typeface="Arial" panose="020B0604020202020204" pitchFamily="34" charset="0"/>
              </a:rPr>
              <a:t> </a:t>
            </a:r>
            <a:r>
              <a:rPr lang="nl-NL" sz="2400" dirty="0">
                <a:latin typeface="Arial" panose="020B0604020202020204" pitchFamily="34" charset="0"/>
              </a:rPr>
              <a:t>Informatiecentrum voor communicatie en </a:t>
            </a:r>
            <a:r>
              <a:rPr lang="nl-NL" sz="2400" dirty="0" smtClean="0">
                <a:latin typeface="Arial" panose="020B0604020202020204" pitchFamily="34" charset="0"/>
              </a:rPr>
              <a:t>educatie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 </a:t>
            </a:r>
            <a:r>
              <a:rPr lang="nl-NL" sz="2400" dirty="0" err="1" smtClean="0">
                <a:latin typeface="Arial" panose="020B0604020202020204" pitchFamily="34" charset="0"/>
              </a:rPr>
              <a:t>www.astronomie.nl</a:t>
            </a:r>
            <a:r>
              <a:rPr lang="nl-NL" sz="2400" dirty="0" smtClean="0">
                <a:latin typeface="Arial" panose="020B0604020202020204" pitchFamily="34" charset="0"/>
              </a:rPr>
              <a:t> </a:t>
            </a: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0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5167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Waarom dit initiatief?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</a:rPr>
              <a:t>	</a:t>
            </a:r>
            <a:r>
              <a:rPr lang="nl-NL" sz="2400" dirty="0" smtClean="0">
                <a:latin typeface="Arial" panose="020B0604020202020204" pitchFamily="34" charset="0"/>
              </a:rPr>
              <a:t>Sterrenkunde is terug zowel bij HAVO als VWO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Havo nog vrijstelling t/m 2016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eindexamen VWO 2016 Natuurkunde is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       	kans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groot dat er opgaven m.b.t. Gravitatie en 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Astrofysica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het examen zijn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opgenomen</a:t>
            </a:r>
          </a:p>
          <a:p>
            <a:pPr marL="0" indent="0">
              <a:spcBef>
                <a:spcPct val="0"/>
              </a:spcBef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Een vraag van meerdere docenten tijdens workshops 	in het land, o.a. op Woudschoten in 2014.</a:t>
            </a:r>
            <a:endParaRPr 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99" y="0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5167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Opzet nascholing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914589" y="1484633"/>
            <a:ext cx="7900894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1800" dirty="0">
                <a:latin typeface="Arial" panose="020B0604020202020204" pitchFamily="34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</a:rPr>
              <a:t>	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nascholing bestaat uit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5 cursusavonden, elk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	met dezelfde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opzet: college - eetpauze </a:t>
            </a: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- werkcollege</a:t>
            </a:r>
            <a:endParaRPr lang="nl-NL" sz="240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sz="2400" dirty="0" smtClean="0">
                <a:latin typeface="Arial" panose="020B0604020202020204" pitchFamily="34" charset="0"/>
              </a:rPr>
              <a:t> 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Er zijn 4 cursusplaatsen in Nederland: Amsterdam, 	Groningen, Leiden</a:t>
            </a: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en Nijmegen.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De nascholingen in Leiden en Amsterdam zijn </a:t>
            </a:r>
            <a:br>
              <a:rPr lang="nl-NL" sz="2400" dirty="0" smtClean="0">
                <a:latin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</a:rPr>
              <a:t>  onlangs gegeven.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 panose="020B0604020202020204" pitchFamily="34" charset="0"/>
              </a:rPr>
              <a:t>  Groningen zal gegeven worden</a:t>
            </a:r>
            <a:br>
              <a:rPr lang="nl-NL" sz="2400" dirty="0" smtClean="0">
                <a:latin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</a:rPr>
              <a:t>  vanaf januari 2016.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l-NL" sz="2400" dirty="0">
                <a:latin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Nijmegen gepland voor najaar 2016.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nl-NL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4" y="-69011"/>
            <a:ext cx="9935601" cy="6927011"/>
          </a:xfrm>
          <a:prstGeom prst="rect">
            <a:avLst/>
          </a:prstGeom>
        </p:spPr>
      </p:pic>
      <p:pic>
        <p:nvPicPr>
          <p:cNvPr id="7" name="Content Placeholder 5" descr="Nova_logo_NEW_di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1746" y="4571245"/>
            <a:ext cx="2242869" cy="2242868"/>
          </a:xfrm>
          <a:prstGeom prst="rect">
            <a:avLst/>
          </a:prstGeom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24950" y="664451"/>
            <a:ext cx="7246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b="1" dirty="0" smtClean="0">
                <a:latin typeface="Arial" panose="020B0604020202020204" pitchFamily="34" charset="0"/>
              </a:rPr>
              <a:t>Cursusmateriaal</a:t>
            </a:r>
          </a:p>
        </p:txBody>
      </p:sp>
      <p:sp>
        <p:nvSpPr>
          <p:cNvPr id="13" name="Tekstvak 4"/>
          <p:cNvSpPr txBox="1">
            <a:spLocks noChangeArrowheads="1"/>
          </p:cNvSpPr>
          <p:nvPr/>
        </p:nvSpPr>
        <p:spPr bwMode="auto">
          <a:xfrm>
            <a:off x="1845578" y="1760678"/>
            <a:ext cx="7900894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>
              <a:buFont typeface="Wingdings" panose="05000000000000000000" pitchFamily="2" charset="2"/>
              <a:buChar char="Ø"/>
            </a:pPr>
            <a:r>
              <a:rPr lang="nl-NL" sz="2400" dirty="0" smtClean="0"/>
              <a:t> </a:t>
            </a:r>
            <a:r>
              <a:rPr lang="nl-NL" sz="2400" dirty="0" smtClean="0">
                <a:latin typeface="Arial"/>
                <a:cs typeface="Arial"/>
              </a:rPr>
              <a:t>Door NOVA ontwikkeld materiaal voor de methode</a:t>
            </a:r>
            <a:br>
              <a:rPr lang="nl-NL" sz="2400" dirty="0" smtClean="0">
                <a:latin typeface="Arial"/>
                <a:cs typeface="Arial"/>
              </a:rPr>
            </a:br>
            <a:r>
              <a:rPr lang="nl-NL" sz="2400" dirty="0" smtClean="0">
                <a:latin typeface="Arial"/>
                <a:cs typeface="Arial"/>
              </a:rPr>
              <a:t> Pulsar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/>
                <a:cs typeface="Arial"/>
              </a:rPr>
              <a:t> Practicummateriaal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/>
                <a:cs typeface="Arial"/>
              </a:rPr>
              <a:t> Hulpmiddelen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err="1" smtClean="0">
                <a:latin typeface="Arial"/>
                <a:cs typeface="Arial"/>
              </a:rPr>
              <a:t>Applets</a:t>
            </a:r>
            <a:endParaRPr lang="nl-NL" sz="2000" dirty="0" smtClean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/>
                <a:cs typeface="Arial"/>
              </a:rPr>
              <a:t>Software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400" dirty="0" smtClean="0">
                <a:latin typeface="Arial"/>
                <a:cs typeface="Arial"/>
              </a:rPr>
              <a:t> </a:t>
            </a:r>
            <a:r>
              <a:rPr lang="nl-NL" sz="2400" dirty="0" err="1" smtClean="0">
                <a:latin typeface="Arial"/>
                <a:cs typeface="Arial"/>
              </a:rPr>
              <a:t>Kutner</a:t>
            </a:r>
            <a:r>
              <a:rPr lang="nl-NL" sz="2400" dirty="0" smtClean="0">
                <a:latin typeface="Arial"/>
                <a:cs typeface="Arial"/>
              </a:rPr>
              <a:t>, </a:t>
            </a:r>
            <a:r>
              <a:rPr lang="nl-NL" sz="2400" dirty="0" err="1" smtClean="0">
                <a:latin typeface="Arial"/>
                <a:cs typeface="Arial"/>
              </a:rPr>
              <a:t>Astronomy</a:t>
            </a:r>
            <a:r>
              <a:rPr lang="nl-NL" sz="2400" dirty="0" smtClean="0">
                <a:latin typeface="Arial"/>
                <a:cs typeface="Arial"/>
              </a:rPr>
              <a:t>, a </a:t>
            </a:r>
            <a:r>
              <a:rPr lang="nl-NL" sz="2400" dirty="0" err="1" smtClean="0">
                <a:latin typeface="Arial"/>
                <a:cs typeface="Arial"/>
              </a:rPr>
              <a:t>physical</a:t>
            </a:r>
            <a:r>
              <a:rPr lang="nl-NL" sz="2400" dirty="0" smtClean="0">
                <a:latin typeface="Arial"/>
                <a:cs typeface="Arial"/>
              </a:rPr>
              <a:t> </a:t>
            </a:r>
            <a:r>
              <a:rPr lang="nl-NL" sz="2400" dirty="0" err="1" smtClean="0">
                <a:latin typeface="Arial"/>
                <a:cs typeface="Arial"/>
              </a:rPr>
              <a:t>perspective</a:t>
            </a:r>
            <a:endParaRPr lang="nl-NL" sz="2400" dirty="0" smtClean="0">
              <a:latin typeface="Arial"/>
              <a:cs typeface="Arial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nl-NL" sz="2400" b="1" dirty="0"/>
          </a:p>
          <a:p>
            <a:pPr marL="0" lvl="0" indent="0">
              <a:buNone/>
            </a:pPr>
            <a:r>
              <a:rPr lang="nl-NL" sz="2400" b="1" dirty="0" smtClean="0"/>
              <a:t> </a:t>
            </a:r>
          </a:p>
          <a:p>
            <a:pPr marL="0" lvl="0" indent="0">
              <a:buNone/>
            </a:pPr>
            <a:r>
              <a:rPr lang="nl-NL" sz="2400" b="1" dirty="0" smtClean="0"/>
              <a:t> </a:t>
            </a:r>
            <a:r>
              <a:rPr lang="nl-NL" sz="2400" dirty="0" smtClean="0">
                <a:latin typeface="Arial" panose="020B0604020202020204" pitchFamily="34" charset="0"/>
              </a:rPr>
              <a:t>  </a:t>
            </a:r>
            <a:endParaRPr lang="nl-NL" sz="2400" dirty="0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385" y="2242227"/>
            <a:ext cx="3352759" cy="45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isch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1757</TotalTime>
  <Words>260</Words>
  <Application>Microsoft Macintosh PowerPoint</Application>
  <PresentationFormat>Aangepast</PresentationFormat>
  <Paragraphs>172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Metropolitisch</vt:lpstr>
      <vt:lpstr>Landelijke Nascholing Sterrenkunde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Jacobus Vreeling</dc:creator>
  <cp:lastModifiedBy>Default Emmaus</cp:lastModifiedBy>
  <cp:revision>99</cp:revision>
  <dcterms:created xsi:type="dcterms:W3CDTF">2013-12-03T08:29:58Z</dcterms:created>
  <dcterms:modified xsi:type="dcterms:W3CDTF">2015-12-10T07:57:01Z</dcterms:modified>
</cp:coreProperties>
</file>