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59" r:id="rId4"/>
    <p:sldId id="276" r:id="rId5"/>
    <p:sldId id="260" r:id="rId6"/>
    <p:sldId id="261" r:id="rId7"/>
    <p:sldId id="281" r:id="rId8"/>
    <p:sldId id="278" r:id="rId9"/>
    <p:sldId id="279" r:id="rId10"/>
    <p:sldId id="282" r:id="rId11"/>
    <p:sldId id="263" r:id="rId12"/>
    <p:sldId id="273" r:id="rId13"/>
    <p:sldId id="274" r:id="rId14"/>
    <p:sldId id="264" r:id="rId15"/>
    <p:sldId id="27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72" autoAdjust="0"/>
    <p:restoredTop sz="94660"/>
  </p:normalViewPr>
  <p:slideViewPr>
    <p:cSldViewPr>
      <p:cViewPr varScale="1">
        <p:scale>
          <a:sx n="107" d="100"/>
          <a:sy n="107" d="100"/>
        </p:scale>
        <p:origin x="-110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en-US"/>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en-US"/>
          </a:p>
        </p:txBody>
      </p:sp>
      <p:sp>
        <p:nvSpPr>
          <p:cNvPr id="4" name="Tijdelijke aanduiding voor datum 3"/>
          <p:cNvSpPr>
            <a:spLocks noGrp="1"/>
          </p:cNvSpPr>
          <p:nvPr>
            <p:ph type="dt" sz="half" idx="10"/>
          </p:nvPr>
        </p:nvSpPr>
        <p:spPr/>
        <p:txBody>
          <a:bodyPr/>
          <a:lstStyle/>
          <a:p>
            <a:fld id="{216082A8-8CE1-4A5A-B1F3-5E2EBB1F30A6}" type="datetimeFigureOut">
              <a:rPr lang="en-US" smtClean="0"/>
              <a:pPr/>
              <a:t>12/14/2015</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E283D319-9882-43A9-B869-823243C91F53}"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3"/>
          <p:cNvSpPr>
            <a:spLocks noGrp="1"/>
          </p:cNvSpPr>
          <p:nvPr>
            <p:ph type="dt" sz="half" idx="10"/>
          </p:nvPr>
        </p:nvSpPr>
        <p:spPr/>
        <p:txBody>
          <a:bodyPr/>
          <a:lstStyle/>
          <a:p>
            <a:fld id="{216082A8-8CE1-4A5A-B1F3-5E2EBB1F30A6}" type="datetimeFigureOut">
              <a:rPr lang="en-US" smtClean="0"/>
              <a:pPr/>
              <a:t>12/14/2015</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E283D319-9882-43A9-B869-823243C91F53}"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en-US"/>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3"/>
          <p:cNvSpPr>
            <a:spLocks noGrp="1"/>
          </p:cNvSpPr>
          <p:nvPr>
            <p:ph type="dt" sz="half" idx="10"/>
          </p:nvPr>
        </p:nvSpPr>
        <p:spPr/>
        <p:txBody>
          <a:bodyPr/>
          <a:lstStyle/>
          <a:p>
            <a:fld id="{216082A8-8CE1-4A5A-B1F3-5E2EBB1F30A6}" type="datetimeFigureOut">
              <a:rPr lang="en-US" smtClean="0"/>
              <a:pPr/>
              <a:t>12/14/2015</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E283D319-9882-43A9-B869-823243C91F53}"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3"/>
          <p:cNvSpPr>
            <a:spLocks noGrp="1"/>
          </p:cNvSpPr>
          <p:nvPr>
            <p:ph type="dt" sz="half" idx="10"/>
          </p:nvPr>
        </p:nvSpPr>
        <p:spPr/>
        <p:txBody>
          <a:bodyPr/>
          <a:lstStyle/>
          <a:p>
            <a:fld id="{216082A8-8CE1-4A5A-B1F3-5E2EBB1F30A6}" type="datetimeFigureOut">
              <a:rPr lang="en-US" smtClean="0"/>
              <a:pPr/>
              <a:t>12/14/2015</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E283D319-9882-43A9-B869-823243C91F53}"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en-US"/>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216082A8-8CE1-4A5A-B1F3-5E2EBB1F30A6}" type="datetimeFigureOut">
              <a:rPr lang="en-US" smtClean="0"/>
              <a:pPr/>
              <a:t>12/14/2015</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E283D319-9882-43A9-B869-823243C91F53}"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4"/>
          <p:cNvSpPr>
            <a:spLocks noGrp="1"/>
          </p:cNvSpPr>
          <p:nvPr>
            <p:ph type="dt" sz="half" idx="10"/>
          </p:nvPr>
        </p:nvSpPr>
        <p:spPr/>
        <p:txBody>
          <a:bodyPr/>
          <a:lstStyle/>
          <a:p>
            <a:fld id="{216082A8-8CE1-4A5A-B1F3-5E2EBB1F30A6}" type="datetimeFigureOut">
              <a:rPr lang="en-US" smtClean="0"/>
              <a:pPr/>
              <a:t>12/14/2015</a:t>
            </a:fld>
            <a:endParaRPr lang="en-US"/>
          </a:p>
        </p:txBody>
      </p:sp>
      <p:sp>
        <p:nvSpPr>
          <p:cNvPr id="6" name="Tijdelijke aanduiding voor voettekst 5"/>
          <p:cNvSpPr>
            <a:spLocks noGrp="1"/>
          </p:cNvSpPr>
          <p:nvPr>
            <p:ph type="ftr" sz="quarter" idx="11"/>
          </p:nvPr>
        </p:nvSpPr>
        <p:spPr/>
        <p:txBody>
          <a:bodyPr/>
          <a:lstStyle/>
          <a:p>
            <a:endParaRPr lang="en-US"/>
          </a:p>
        </p:txBody>
      </p:sp>
      <p:sp>
        <p:nvSpPr>
          <p:cNvPr id="7" name="Tijdelijke aanduiding voor dianummer 6"/>
          <p:cNvSpPr>
            <a:spLocks noGrp="1"/>
          </p:cNvSpPr>
          <p:nvPr>
            <p:ph type="sldNum" sz="quarter" idx="12"/>
          </p:nvPr>
        </p:nvSpPr>
        <p:spPr/>
        <p:txBody>
          <a:bodyPr/>
          <a:lstStyle/>
          <a:p>
            <a:fld id="{E283D319-9882-43A9-B869-823243C91F53}"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en-US"/>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Tijdelijke aanduiding voor datum 6"/>
          <p:cNvSpPr>
            <a:spLocks noGrp="1"/>
          </p:cNvSpPr>
          <p:nvPr>
            <p:ph type="dt" sz="half" idx="10"/>
          </p:nvPr>
        </p:nvSpPr>
        <p:spPr/>
        <p:txBody>
          <a:bodyPr/>
          <a:lstStyle/>
          <a:p>
            <a:fld id="{216082A8-8CE1-4A5A-B1F3-5E2EBB1F30A6}" type="datetimeFigureOut">
              <a:rPr lang="en-US" smtClean="0"/>
              <a:pPr/>
              <a:t>12/14/2015</a:t>
            </a:fld>
            <a:endParaRPr lang="en-US"/>
          </a:p>
        </p:txBody>
      </p:sp>
      <p:sp>
        <p:nvSpPr>
          <p:cNvPr id="8" name="Tijdelijke aanduiding voor voettekst 7"/>
          <p:cNvSpPr>
            <a:spLocks noGrp="1"/>
          </p:cNvSpPr>
          <p:nvPr>
            <p:ph type="ftr" sz="quarter" idx="11"/>
          </p:nvPr>
        </p:nvSpPr>
        <p:spPr/>
        <p:txBody>
          <a:bodyPr/>
          <a:lstStyle/>
          <a:p>
            <a:endParaRPr lang="en-US"/>
          </a:p>
        </p:txBody>
      </p:sp>
      <p:sp>
        <p:nvSpPr>
          <p:cNvPr id="9" name="Tijdelijke aanduiding voor dianummer 8"/>
          <p:cNvSpPr>
            <a:spLocks noGrp="1"/>
          </p:cNvSpPr>
          <p:nvPr>
            <p:ph type="sldNum" sz="quarter" idx="12"/>
          </p:nvPr>
        </p:nvSpPr>
        <p:spPr/>
        <p:txBody>
          <a:bodyPr/>
          <a:lstStyle/>
          <a:p>
            <a:fld id="{E283D319-9882-43A9-B869-823243C91F53}"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datum 2"/>
          <p:cNvSpPr>
            <a:spLocks noGrp="1"/>
          </p:cNvSpPr>
          <p:nvPr>
            <p:ph type="dt" sz="half" idx="10"/>
          </p:nvPr>
        </p:nvSpPr>
        <p:spPr/>
        <p:txBody>
          <a:bodyPr/>
          <a:lstStyle/>
          <a:p>
            <a:fld id="{216082A8-8CE1-4A5A-B1F3-5E2EBB1F30A6}" type="datetimeFigureOut">
              <a:rPr lang="en-US" smtClean="0"/>
              <a:pPr/>
              <a:t>12/14/2015</a:t>
            </a:fld>
            <a:endParaRPr lang="en-US"/>
          </a:p>
        </p:txBody>
      </p:sp>
      <p:sp>
        <p:nvSpPr>
          <p:cNvPr id="4" name="Tijdelijke aanduiding voor voettekst 3"/>
          <p:cNvSpPr>
            <a:spLocks noGrp="1"/>
          </p:cNvSpPr>
          <p:nvPr>
            <p:ph type="ftr" sz="quarter" idx="11"/>
          </p:nvPr>
        </p:nvSpPr>
        <p:spPr/>
        <p:txBody>
          <a:bodyPr/>
          <a:lstStyle/>
          <a:p>
            <a:endParaRPr lang="en-US"/>
          </a:p>
        </p:txBody>
      </p:sp>
      <p:sp>
        <p:nvSpPr>
          <p:cNvPr id="5" name="Tijdelijke aanduiding voor dianummer 4"/>
          <p:cNvSpPr>
            <a:spLocks noGrp="1"/>
          </p:cNvSpPr>
          <p:nvPr>
            <p:ph type="sldNum" sz="quarter" idx="12"/>
          </p:nvPr>
        </p:nvSpPr>
        <p:spPr/>
        <p:txBody>
          <a:bodyPr/>
          <a:lstStyle/>
          <a:p>
            <a:fld id="{E283D319-9882-43A9-B869-823243C91F53}"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216082A8-8CE1-4A5A-B1F3-5E2EBB1F30A6}" type="datetimeFigureOut">
              <a:rPr lang="en-US" smtClean="0"/>
              <a:pPr/>
              <a:t>12/14/2015</a:t>
            </a:fld>
            <a:endParaRPr lang="en-US"/>
          </a:p>
        </p:txBody>
      </p:sp>
      <p:sp>
        <p:nvSpPr>
          <p:cNvPr id="3" name="Tijdelijke aanduiding voor voettekst 2"/>
          <p:cNvSpPr>
            <a:spLocks noGrp="1"/>
          </p:cNvSpPr>
          <p:nvPr>
            <p:ph type="ftr" sz="quarter" idx="11"/>
          </p:nvPr>
        </p:nvSpPr>
        <p:spPr/>
        <p:txBody>
          <a:bodyPr/>
          <a:lstStyle/>
          <a:p>
            <a:endParaRPr lang="en-US"/>
          </a:p>
        </p:txBody>
      </p:sp>
      <p:sp>
        <p:nvSpPr>
          <p:cNvPr id="4" name="Tijdelijke aanduiding voor dianummer 3"/>
          <p:cNvSpPr>
            <a:spLocks noGrp="1"/>
          </p:cNvSpPr>
          <p:nvPr>
            <p:ph type="sldNum" sz="quarter" idx="12"/>
          </p:nvPr>
        </p:nvSpPr>
        <p:spPr/>
        <p:txBody>
          <a:bodyPr/>
          <a:lstStyle/>
          <a:p>
            <a:fld id="{E283D319-9882-43A9-B869-823243C91F53}"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en-US"/>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16082A8-8CE1-4A5A-B1F3-5E2EBB1F30A6}" type="datetimeFigureOut">
              <a:rPr lang="en-US" smtClean="0"/>
              <a:pPr/>
              <a:t>12/14/2015</a:t>
            </a:fld>
            <a:endParaRPr lang="en-US"/>
          </a:p>
        </p:txBody>
      </p:sp>
      <p:sp>
        <p:nvSpPr>
          <p:cNvPr id="6" name="Tijdelijke aanduiding voor voettekst 5"/>
          <p:cNvSpPr>
            <a:spLocks noGrp="1"/>
          </p:cNvSpPr>
          <p:nvPr>
            <p:ph type="ftr" sz="quarter" idx="11"/>
          </p:nvPr>
        </p:nvSpPr>
        <p:spPr/>
        <p:txBody>
          <a:bodyPr/>
          <a:lstStyle/>
          <a:p>
            <a:endParaRPr lang="en-US"/>
          </a:p>
        </p:txBody>
      </p:sp>
      <p:sp>
        <p:nvSpPr>
          <p:cNvPr id="7" name="Tijdelijke aanduiding voor dianummer 6"/>
          <p:cNvSpPr>
            <a:spLocks noGrp="1"/>
          </p:cNvSpPr>
          <p:nvPr>
            <p:ph type="sldNum" sz="quarter" idx="12"/>
          </p:nvPr>
        </p:nvSpPr>
        <p:spPr/>
        <p:txBody>
          <a:bodyPr/>
          <a:lstStyle/>
          <a:p>
            <a:fld id="{E283D319-9882-43A9-B869-823243C91F53}"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en-US"/>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16082A8-8CE1-4A5A-B1F3-5E2EBB1F30A6}" type="datetimeFigureOut">
              <a:rPr lang="en-US" smtClean="0"/>
              <a:pPr/>
              <a:t>12/14/2015</a:t>
            </a:fld>
            <a:endParaRPr lang="en-US"/>
          </a:p>
        </p:txBody>
      </p:sp>
      <p:sp>
        <p:nvSpPr>
          <p:cNvPr id="6" name="Tijdelijke aanduiding voor voettekst 5"/>
          <p:cNvSpPr>
            <a:spLocks noGrp="1"/>
          </p:cNvSpPr>
          <p:nvPr>
            <p:ph type="ftr" sz="quarter" idx="11"/>
          </p:nvPr>
        </p:nvSpPr>
        <p:spPr/>
        <p:txBody>
          <a:bodyPr/>
          <a:lstStyle/>
          <a:p>
            <a:endParaRPr lang="en-US"/>
          </a:p>
        </p:txBody>
      </p:sp>
      <p:sp>
        <p:nvSpPr>
          <p:cNvPr id="7" name="Tijdelijke aanduiding voor dianummer 6"/>
          <p:cNvSpPr>
            <a:spLocks noGrp="1"/>
          </p:cNvSpPr>
          <p:nvPr>
            <p:ph type="sldNum" sz="quarter" idx="12"/>
          </p:nvPr>
        </p:nvSpPr>
        <p:spPr/>
        <p:txBody>
          <a:bodyPr/>
          <a:lstStyle/>
          <a:p>
            <a:fld id="{E283D319-9882-43A9-B869-823243C91F53}"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en-US"/>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6082A8-8CE1-4A5A-B1F3-5E2EBB1F30A6}" type="datetimeFigureOut">
              <a:rPr lang="en-US" smtClean="0"/>
              <a:pPr/>
              <a:t>12/14/2015</a:t>
            </a:fld>
            <a:endParaRPr lang="en-US"/>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83D319-9882-43A9-B869-823243C91F53}"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mailto:F.Budding@uu.nl"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idx="4294967295"/>
          </p:nvPr>
        </p:nvSpPr>
        <p:spPr>
          <a:xfrm>
            <a:off x="683568" y="3212976"/>
            <a:ext cx="7772400" cy="1368425"/>
          </a:xfrm>
        </p:spPr>
        <p:txBody>
          <a:bodyPr>
            <a:normAutofit fontScale="90000"/>
          </a:bodyPr>
          <a:lstStyle/>
          <a:p>
            <a:r>
              <a:rPr lang="en-US" dirty="0" smtClean="0"/>
              <a:t>KIJKJE ACHTER DE SCHERMEN VAN DE WND</a:t>
            </a:r>
            <a:endParaRPr lang="en-US" dirty="0"/>
          </a:p>
        </p:txBody>
      </p:sp>
      <p:pic>
        <p:nvPicPr>
          <p:cNvPr id="1027" name="Picture 3" descr="F:\WND 2015\logo-op-maat-verslag2015.bmp"/>
          <p:cNvPicPr>
            <a:picLocks noChangeAspect="1" noChangeArrowheads="1"/>
          </p:cNvPicPr>
          <p:nvPr/>
        </p:nvPicPr>
        <p:blipFill>
          <a:blip r:embed="rId2" cstate="print"/>
          <a:srcRect/>
          <a:stretch>
            <a:fillRect/>
          </a:stretch>
        </p:blipFill>
        <p:spPr bwMode="auto">
          <a:xfrm>
            <a:off x="1187624" y="548680"/>
            <a:ext cx="6848475" cy="227647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20" name="Picture 4" descr="http://cdn.brutsellog.nl/2011/06_JUN/nh-hoteles.jpg"/>
          <p:cNvPicPr>
            <a:picLocks noChangeAspect="1" noChangeArrowheads="1"/>
          </p:cNvPicPr>
          <p:nvPr/>
        </p:nvPicPr>
        <p:blipFill>
          <a:blip r:embed="rId2" cstate="print"/>
          <a:srcRect/>
          <a:stretch>
            <a:fillRect/>
          </a:stretch>
        </p:blipFill>
        <p:spPr bwMode="auto">
          <a:xfrm>
            <a:off x="1403648" y="404664"/>
            <a:ext cx="6192688" cy="6192688"/>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827584" y="548680"/>
            <a:ext cx="7704856"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nl-NL" sz="2000" dirty="0" smtClean="0">
                <a:latin typeface="Calibri" pitchFamily="34" charset="0"/>
                <a:ea typeface="Calibri" pitchFamily="34" charset="0"/>
                <a:cs typeface="Times New Roman" pitchFamily="18" charset="0"/>
              </a:rPr>
              <a:t>Het WND-bestuur</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werkt met een min of meer vast schema: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VRIJDAG: </a:t>
            </a:r>
          </a:p>
          <a:p>
            <a:pPr marL="0" marR="0" lvl="0" indent="0" algn="l" defTabSz="914400" rtl="0" eaLnBrk="0" fontAlgn="base" latinLnBrk="0" hangingPunct="0">
              <a:lnSpc>
                <a:spcPct val="100000"/>
              </a:lnSpc>
              <a:spcBef>
                <a:spcPct val="0"/>
              </a:spcBef>
              <a:spcAft>
                <a:spcPct val="0"/>
              </a:spcAft>
              <a:buClrTx/>
              <a:buSzTx/>
              <a:buFontTx/>
              <a:buNone/>
              <a:tabLst/>
            </a:pPr>
            <a:r>
              <a:rPr lang="nl-NL" sz="2000" dirty="0" smtClean="0">
                <a:latin typeface="Calibri" pitchFamily="34" charset="0"/>
                <a:ea typeface="Calibri" pitchFamily="34" charset="0"/>
                <a:cs typeface="Times New Roman" pitchFamily="18" charset="0"/>
              </a:rPr>
              <a:t>-</a:t>
            </a:r>
            <a:r>
              <a:rPr lang="nl-NL" sz="2000" dirty="0">
                <a:latin typeface="Calibri" pitchFamily="34" charset="0"/>
                <a:ea typeface="Calibri" pitchFamily="34" charset="0"/>
                <a:cs typeface="Times New Roman" pitchFamily="18" charset="0"/>
              </a:rPr>
              <a:t>p</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lenair, </a:t>
            </a:r>
          </a:p>
          <a:p>
            <a:pPr marL="0" marR="0" lvl="0" indent="0" algn="l" defTabSz="914400" rtl="0" eaLnBrk="0" fontAlgn="base" latinLnBrk="0" hangingPunct="0">
              <a:lnSpc>
                <a:spcPct val="100000"/>
              </a:lnSpc>
              <a:spcBef>
                <a:spcPct val="0"/>
              </a:spcBef>
              <a:spcAft>
                <a:spcPct val="0"/>
              </a:spcAft>
              <a:buClrTx/>
              <a:buSzTx/>
              <a:buFontTx/>
              <a:buNone/>
              <a:tabLst/>
            </a:pPr>
            <a:r>
              <a:rPr lang="nl-NL" sz="2000" dirty="0">
                <a:latin typeface="Calibri" pitchFamily="34" charset="0"/>
                <a:ea typeface="Calibri" pitchFamily="34" charset="0"/>
                <a:cs typeface="Times New Roman" pitchFamily="18" charset="0"/>
              </a:rPr>
              <a:t>-</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parallel, minstens</a:t>
            </a:r>
            <a:r>
              <a:rPr kumimoji="0" lang="nl-NL" sz="2000" b="0" i="0" u="none" strike="noStrike" cap="none" normalizeH="0" dirty="0" smtClean="0">
                <a:ln>
                  <a:noFill/>
                </a:ln>
                <a:solidFill>
                  <a:schemeClr val="tx1"/>
                </a:solidFill>
                <a:effectLst/>
                <a:latin typeface="Calibri" pitchFamily="34" charset="0"/>
                <a:ea typeface="Calibri" pitchFamily="34" charset="0"/>
                <a:cs typeface="Times New Roman" pitchFamily="18" charset="0"/>
              </a:rPr>
              <a:t> 4, liefst 5,</a:t>
            </a:r>
            <a:endPar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nl-NL" sz="2000" dirty="0">
                <a:latin typeface="Calibri" pitchFamily="34" charset="0"/>
                <a:ea typeface="Calibri" pitchFamily="34" charset="0"/>
                <a:cs typeface="Times New Roman" pitchFamily="18" charset="0"/>
              </a:rPr>
              <a:t>-</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diner, </a:t>
            </a:r>
          </a:p>
          <a:p>
            <a:pPr marL="0" marR="0" lvl="0" indent="0" algn="l" defTabSz="914400" rtl="0" eaLnBrk="0" fontAlgn="base" latinLnBrk="0" hangingPunct="0">
              <a:lnSpc>
                <a:spcPct val="100000"/>
              </a:lnSpc>
              <a:spcBef>
                <a:spcPct val="0"/>
              </a:spcBef>
              <a:spcAft>
                <a:spcPct val="0"/>
              </a:spcAft>
              <a:buClrTx/>
              <a:buSzTx/>
              <a:buFontTx/>
              <a:buNone/>
              <a:tabLst/>
            </a:pPr>
            <a:r>
              <a:rPr lang="nl-NL" sz="2000" dirty="0">
                <a:latin typeface="Calibri" pitchFamily="34" charset="0"/>
                <a:ea typeface="Calibri" pitchFamily="34" charset="0"/>
                <a:cs typeface="Times New Roman" pitchFamily="18" charset="0"/>
              </a:rPr>
              <a:t>-</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werkgroepen (totaal minimaal 50),</a:t>
            </a:r>
          </a:p>
          <a:p>
            <a:pPr marL="0" marR="0" lvl="0" indent="0" algn="l" defTabSz="914400" rtl="0" eaLnBrk="0" fontAlgn="base" latinLnBrk="0" hangingPunct="0">
              <a:lnSpc>
                <a:spcPct val="100000"/>
              </a:lnSpc>
              <a:spcBef>
                <a:spcPct val="0"/>
              </a:spcBef>
              <a:spcAft>
                <a:spcPct val="0"/>
              </a:spcAft>
              <a:buClrTx/>
              <a:buSzTx/>
              <a:buFontTx/>
              <a:buNone/>
              <a:tabLst/>
            </a:pPr>
            <a:r>
              <a:rPr lang="nl-NL" sz="2000" dirty="0" smtClean="0">
                <a:latin typeface="Calibri" pitchFamily="34" charset="0"/>
                <a:ea typeface="Calibri" pitchFamily="34" charset="0"/>
                <a:cs typeface="Times New Roman" pitchFamily="18" charset="0"/>
              </a:rPr>
              <a:t>-m</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arkt.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ZATERDAG: </a:t>
            </a:r>
          </a:p>
          <a:p>
            <a:pPr marL="0" marR="0" lvl="0" indent="0" algn="l" defTabSz="914400" rtl="0" eaLnBrk="0" fontAlgn="base" latinLnBrk="0" hangingPunct="0">
              <a:lnSpc>
                <a:spcPct val="100000"/>
              </a:lnSpc>
              <a:spcBef>
                <a:spcPct val="0"/>
              </a:spcBef>
              <a:spcAft>
                <a:spcPct val="0"/>
              </a:spcAft>
              <a:buClrTx/>
              <a:buSzTx/>
              <a:buFontTx/>
              <a:buNone/>
              <a:tabLst/>
            </a:pPr>
            <a:r>
              <a:rPr lang="nl-NL" sz="2000" dirty="0">
                <a:latin typeface="Calibri" pitchFamily="34" charset="0"/>
                <a:ea typeface="Calibri" pitchFamily="34" charset="0"/>
                <a:cs typeface="Times New Roman" pitchFamily="18" charset="0"/>
              </a:rPr>
              <a:t>-</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ontbijt, </a:t>
            </a:r>
          </a:p>
          <a:p>
            <a:pPr marL="0" marR="0" lvl="0" indent="0" algn="l" defTabSz="914400" rtl="0" eaLnBrk="0" fontAlgn="base" latinLnBrk="0" hangingPunct="0">
              <a:lnSpc>
                <a:spcPct val="100000"/>
              </a:lnSpc>
              <a:spcBef>
                <a:spcPct val="0"/>
              </a:spcBef>
              <a:spcAft>
                <a:spcPct val="0"/>
              </a:spcAft>
              <a:buClrTx/>
              <a:buSzTx/>
              <a:buFontTx/>
              <a:buNone/>
              <a:tabLst/>
            </a:pPr>
            <a:r>
              <a:rPr lang="nl-NL" sz="2000" dirty="0" smtClean="0">
                <a:latin typeface="Calibri" pitchFamily="34" charset="0"/>
                <a:ea typeface="Calibri" pitchFamily="34" charset="0"/>
                <a:cs typeface="Times New Roman" pitchFamily="18" charset="0"/>
              </a:rPr>
              <a:t>-</a:t>
            </a:r>
            <a:r>
              <a:rPr lang="nl-NL" sz="2000" dirty="0">
                <a:latin typeface="Calibri" pitchFamily="34" charset="0"/>
                <a:ea typeface="Calibri" pitchFamily="34" charset="0"/>
                <a:cs typeface="Times New Roman" pitchFamily="18" charset="0"/>
              </a:rPr>
              <a:t>p</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lenair, </a:t>
            </a:r>
          </a:p>
          <a:p>
            <a:pPr marL="0" marR="0" lvl="0" indent="0" algn="l" defTabSz="914400" rtl="0" eaLnBrk="0" fontAlgn="base" latinLnBrk="0" hangingPunct="0">
              <a:lnSpc>
                <a:spcPct val="100000"/>
              </a:lnSpc>
              <a:spcBef>
                <a:spcPct val="0"/>
              </a:spcBef>
              <a:spcAft>
                <a:spcPct val="0"/>
              </a:spcAft>
              <a:buClrTx/>
              <a:buSzTx/>
              <a:buFontTx/>
              <a:buNone/>
              <a:tabLst/>
            </a:pPr>
            <a:r>
              <a:rPr lang="nl-NL" sz="2000" dirty="0">
                <a:latin typeface="Calibri" pitchFamily="34" charset="0"/>
                <a:ea typeface="Calibri" pitchFamily="34" charset="0"/>
                <a:cs typeface="Times New Roman" pitchFamily="18" charset="0"/>
              </a:rPr>
              <a:t>-</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werkgroepen, </a:t>
            </a:r>
          </a:p>
          <a:p>
            <a:pPr marL="0" marR="0" lvl="0" indent="0" algn="l" defTabSz="914400" rtl="0" eaLnBrk="0" fontAlgn="base" latinLnBrk="0" hangingPunct="0">
              <a:lnSpc>
                <a:spcPct val="100000"/>
              </a:lnSpc>
              <a:spcBef>
                <a:spcPct val="0"/>
              </a:spcBef>
              <a:spcAft>
                <a:spcPct val="0"/>
              </a:spcAft>
              <a:buClrTx/>
              <a:buSzTx/>
              <a:buFontTx/>
              <a:buNone/>
              <a:tabLst/>
            </a:pPr>
            <a:r>
              <a:rPr lang="nl-NL" sz="2000" dirty="0">
                <a:latin typeface="Calibri" pitchFamily="34" charset="0"/>
                <a:ea typeface="Calibri" pitchFamily="34" charset="0"/>
                <a:cs typeface="Times New Roman" pitchFamily="18" charset="0"/>
              </a:rPr>
              <a:t>-</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parallel, minstens 4, liefst 5,</a:t>
            </a:r>
          </a:p>
          <a:p>
            <a:pPr marL="0" marR="0" lvl="0" indent="0" algn="l" defTabSz="914400" rtl="0" eaLnBrk="0" fontAlgn="base" latinLnBrk="0" hangingPunct="0">
              <a:lnSpc>
                <a:spcPct val="100000"/>
              </a:lnSpc>
              <a:spcBef>
                <a:spcPct val="0"/>
              </a:spcBef>
              <a:spcAft>
                <a:spcPct val="0"/>
              </a:spcAft>
              <a:buClrTx/>
              <a:buSzTx/>
              <a:buFontTx/>
              <a:buNone/>
              <a:tabLst/>
            </a:pPr>
            <a:r>
              <a:rPr lang="nl-NL" sz="2000" dirty="0">
                <a:latin typeface="Calibri" pitchFamily="34" charset="0"/>
                <a:ea typeface="Calibri" pitchFamily="34" charset="0"/>
                <a:cs typeface="Times New Roman" pitchFamily="18" charset="0"/>
              </a:rPr>
              <a:t>-</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lunch, </a:t>
            </a:r>
          </a:p>
          <a:p>
            <a:pPr marL="0" marR="0" lvl="0" indent="0" algn="l" defTabSz="914400" rtl="0" eaLnBrk="0" fontAlgn="base" latinLnBrk="0" hangingPunct="0">
              <a:lnSpc>
                <a:spcPct val="100000"/>
              </a:lnSpc>
              <a:spcBef>
                <a:spcPct val="0"/>
              </a:spcBef>
              <a:spcAft>
                <a:spcPct val="0"/>
              </a:spcAft>
              <a:buClrTx/>
              <a:buSzTx/>
              <a:buFontTx/>
              <a:buNone/>
              <a:tabLst/>
            </a:pPr>
            <a:r>
              <a:rPr lang="nl-NL" sz="2000" dirty="0">
                <a:latin typeface="Calibri" pitchFamily="34" charset="0"/>
                <a:ea typeface="Calibri" pitchFamily="34" charset="0"/>
                <a:cs typeface="Times New Roman" pitchFamily="18" charset="0"/>
              </a:rPr>
              <a:t>-</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werkgroepen, </a:t>
            </a:r>
          </a:p>
          <a:p>
            <a:pPr marL="0" marR="0" lvl="0" indent="0" algn="l" defTabSz="914400" rtl="0" eaLnBrk="0" fontAlgn="base" latinLnBrk="0" hangingPunct="0">
              <a:lnSpc>
                <a:spcPct val="100000"/>
              </a:lnSpc>
              <a:spcBef>
                <a:spcPct val="0"/>
              </a:spcBef>
              <a:spcAft>
                <a:spcPct val="0"/>
              </a:spcAft>
              <a:buClrTx/>
              <a:buSzTx/>
              <a:buFontTx/>
              <a:buNone/>
              <a:tabLst/>
            </a:pPr>
            <a:r>
              <a:rPr lang="nl-NL" sz="2000" dirty="0">
                <a:latin typeface="Calibri" pitchFamily="34" charset="0"/>
                <a:ea typeface="Calibri" pitchFamily="34" charset="0"/>
                <a:cs typeface="Times New Roman" pitchFamily="18" charset="0"/>
              </a:rPr>
              <a:t>-</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afsluiting.</a:t>
            </a:r>
            <a:endParaRPr kumimoji="0" lang="nl-NL"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0" y="307777"/>
            <a:ext cx="9144000"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0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OPZET WERKWIJZE GLOBAAL</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nl-NL" sz="2000" b="0"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Jan</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lang="nl-NL" sz="2000" dirty="0" smtClean="0">
                <a:latin typeface="Calibri" pitchFamily="34" charset="0"/>
                <a:ea typeface="Calibri" pitchFamily="34" charset="0"/>
                <a:cs typeface="Times New Roman" pitchFamily="18" charset="0"/>
              </a:rPr>
              <a:t>eerste brainstorm </a:t>
            </a:r>
          </a:p>
          <a:p>
            <a:pPr lvl="0" eaLnBrk="0" fontAlgn="base" hangingPunct="0">
              <a:spcBef>
                <a:spcPct val="0"/>
              </a:spcBef>
              <a:spcAft>
                <a:spcPct val="0"/>
              </a:spcAft>
            </a:pPr>
            <a:r>
              <a:rPr kumimoji="0" lang="nl-NL" sz="2000" b="0"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Feb</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brainstorm evt. uitwerken van </a:t>
            </a:r>
            <a:r>
              <a:rPr lang="nl-NL" sz="2000" dirty="0" smtClean="0">
                <a:latin typeface="Calibri" pitchFamily="34" charset="0"/>
                <a:ea typeface="Calibri" pitchFamily="34" charset="0"/>
                <a:cs typeface="Times New Roman" pitchFamily="18" charset="0"/>
              </a:rPr>
              <a:t>enkele</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mogelijke thema’s.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0" i="0" u="sng"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Mrt</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keuze en uitwerken: lijnen in programma aanbrengen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0" i="0" u="sng"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Apr</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eerste sprekers vragen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0"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Mei</a:t>
            </a:r>
            <a:r>
              <a:rPr lang="nl-NL" sz="2000" dirty="0">
                <a:latin typeface="Calibri" pitchFamily="34" charset="0"/>
                <a:ea typeface="Calibri" pitchFamily="34" charset="0"/>
                <a:cs typeface="Times New Roman" pitchFamily="18" charset="0"/>
              </a:rPr>
              <a:t>-</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andere sprekers vragen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0"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Jun</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laatste sprekers vragen; in principe is programma rond; eerste werkgroepen vragen; programma voor tijdens de Markt bepalen.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0"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Sep</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en </a:t>
            </a:r>
            <a:r>
              <a:rPr kumimoji="0" lang="nl-NL" sz="2000" b="0"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okt</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aantal werkgroepen monitoren, eventueel </a:t>
            </a:r>
            <a:r>
              <a:rPr lang="nl-NL" sz="2000" dirty="0" smtClean="0">
                <a:latin typeface="Calibri" pitchFamily="34" charset="0"/>
                <a:ea typeface="Calibri" pitchFamily="34" charset="0"/>
                <a:cs typeface="Times New Roman" pitchFamily="18" charset="0"/>
              </a:rPr>
              <a:t>meer</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werkgroepleiders vragen.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0"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Nov</a:t>
            </a:r>
            <a:r>
              <a:rPr lang="nl-NL" sz="2000" dirty="0">
                <a:latin typeface="Calibri" pitchFamily="34" charset="0"/>
                <a:ea typeface="Calibri" pitchFamily="34" charset="0"/>
                <a:cs typeface="Times New Roman" pitchFamily="18" charset="0"/>
              </a:rPr>
              <a:t>-</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zaalvoorzitters, programmatijden en bijzonderheden definitief vastleggen. </a:t>
            </a:r>
            <a:r>
              <a:rPr lang="nl-NL" sz="2000" dirty="0">
                <a:latin typeface="Calibri" pitchFamily="34" charset="0"/>
                <a:ea typeface="Calibri" pitchFamily="34" charset="0"/>
                <a:cs typeface="Times New Roman" pitchFamily="18" charset="0"/>
              </a:rPr>
              <a:t>B</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loemen, Iris-bonnen, </a:t>
            </a:r>
            <a:r>
              <a:rPr kumimoji="0" lang="nl-NL" sz="20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Minnaert</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-prijs etc. regelen.</a:t>
            </a:r>
          </a:p>
          <a:p>
            <a:pPr marL="0" marR="0" lvl="0" indent="0" algn="l" defTabSz="914400" rtl="0" eaLnBrk="0" fontAlgn="base" latinLnBrk="0" hangingPunct="0">
              <a:lnSpc>
                <a:spcPct val="100000"/>
              </a:lnSpc>
              <a:spcBef>
                <a:spcPct val="0"/>
              </a:spcBef>
              <a:spcAft>
                <a:spcPct val="0"/>
              </a:spcAft>
              <a:buClrTx/>
              <a:buSzTx/>
              <a:buFontTx/>
              <a:buNone/>
              <a:tabLst/>
            </a:pPr>
            <a:endParaRPr lang="nl-NL" sz="2000" dirty="0">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0" i="0" u="none" strike="noStrike" cap="none" normalizeH="0" baseline="0" dirty="0" smtClean="0">
                <a:ln>
                  <a:noFill/>
                </a:ln>
                <a:solidFill>
                  <a:schemeClr val="tx1"/>
                </a:solidFill>
                <a:effectLst/>
                <a:latin typeface="Calibri" pitchFamily="34" charset="0"/>
                <a:cs typeface="Times New Roman" pitchFamily="18" charset="0"/>
              </a:rPr>
              <a:t>WND-conferentie in </a:t>
            </a:r>
            <a:r>
              <a:rPr kumimoji="0" lang="nl-NL" sz="2000" b="0" i="0" u="sng" strike="noStrike" cap="none" normalizeH="0" baseline="0" dirty="0" smtClean="0">
                <a:ln>
                  <a:noFill/>
                </a:ln>
                <a:solidFill>
                  <a:schemeClr val="tx1"/>
                </a:solidFill>
                <a:effectLst/>
                <a:latin typeface="Calibri" pitchFamily="34" charset="0"/>
                <a:cs typeface="Times New Roman" pitchFamily="18" charset="0"/>
              </a:rPr>
              <a:t>december</a:t>
            </a:r>
            <a:r>
              <a:rPr kumimoji="0" lang="nl-NL" sz="2000" b="0" i="0" u="none" strike="noStrike" cap="none" normalizeH="0" baseline="0" dirty="0" smtClean="0">
                <a:ln>
                  <a:noFill/>
                </a:ln>
                <a:solidFill>
                  <a:schemeClr val="tx1"/>
                </a:solidFill>
                <a:effectLst/>
                <a:latin typeface="Calibri" pitchFamily="34"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0"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Jan</a:t>
            </a:r>
            <a:r>
              <a:rPr kumimoji="0" lang="nl-NL" sz="2000" b="0" i="0"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eerste helft van de bestuursvergadering: evaluatie en de ontvangen verslagen worden besproken. De tweede helft kwam al in het begin aan de orde.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331640" y="764704"/>
            <a:ext cx="5904656" cy="4708981"/>
          </a:xfrm>
          <a:prstGeom prst="rect">
            <a:avLst/>
          </a:prstGeom>
        </p:spPr>
        <p:txBody>
          <a:bodyPr wrap="square">
            <a:spAutoFit/>
          </a:bodyPr>
          <a:lstStyle/>
          <a:p>
            <a:r>
              <a:rPr lang="nl-NL" sz="2000" dirty="0">
                <a:latin typeface="Calibri" pitchFamily="34" charset="0"/>
                <a:ea typeface="Calibri" pitchFamily="34" charset="0"/>
                <a:cs typeface="Times New Roman" pitchFamily="18" charset="0"/>
              </a:rPr>
              <a:t>H</a:t>
            </a:r>
            <a:r>
              <a:rPr lang="nl-NL" sz="2000" dirty="0" smtClean="0">
                <a:latin typeface="Calibri" pitchFamily="34" charset="0"/>
                <a:ea typeface="Calibri" pitchFamily="34" charset="0"/>
                <a:cs typeface="Times New Roman" pitchFamily="18" charset="0"/>
              </a:rPr>
              <a:t>et maken van het </a:t>
            </a:r>
            <a:r>
              <a:rPr lang="nl-NL" sz="2000" u="sng" dirty="0" smtClean="0">
                <a:latin typeface="Calibri" pitchFamily="34" charset="0"/>
                <a:ea typeface="Calibri" pitchFamily="34" charset="0"/>
                <a:cs typeface="Times New Roman" pitchFamily="18" charset="0"/>
              </a:rPr>
              <a:t>verslag  op DVD </a:t>
            </a:r>
            <a:r>
              <a:rPr lang="nl-NL" sz="2000" dirty="0" smtClean="0">
                <a:latin typeface="Calibri" pitchFamily="34" charset="0"/>
                <a:ea typeface="Calibri" pitchFamily="34" charset="0"/>
                <a:cs typeface="Times New Roman" pitchFamily="18" charset="0"/>
              </a:rPr>
              <a:t>loopt parallel aan de opstart van de volgende conferentie. </a:t>
            </a:r>
            <a:r>
              <a:rPr lang="nl-NL" sz="2000" dirty="0">
                <a:latin typeface="Calibri" pitchFamily="34" charset="0"/>
                <a:ea typeface="Calibri" pitchFamily="34" charset="0"/>
                <a:cs typeface="Times New Roman" pitchFamily="18" charset="0"/>
              </a:rPr>
              <a:t> </a:t>
            </a:r>
            <a:endParaRPr lang="nl-NL" sz="2000" dirty="0" smtClean="0">
              <a:latin typeface="Calibri" pitchFamily="34" charset="0"/>
              <a:ea typeface="Calibri" pitchFamily="34" charset="0"/>
              <a:cs typeface="Times New Roman" pitchFamily="18" charset="0"/>
            </a:endParaRPr>
          </a:p>
          <a:p>
            <a:r>
              <a:rPr lang="nl-NL" sz="2000" dirty="0" smtClean="0">
                <a:latin typeface="Calibri" pitchFamily="34" charset="0"/>
                <a:ea typeface="Calibri" pitchFamily="34" charset="0"/>
                <a:cs typeface="Times New Roman" pitchFamily="18" charset="0"/>
              </a:rPr>
              <a:t>Er zijn meestal maar twee bestuursleden bij betrokken + secretariaat + externe kracht</a:t>
            </a:r>
          </a:p>
          <a:p>
            <a:endParaRPr lang="nl-NL" sz="2000" dirty="0" smtClean="0">
              <a:latin typeface="Calibri" pitchFamily="34" charset="0"/>
              <a:cs typeface="Times New Roman" pitchFamily="18" charset="0"/>
            </a:endParaRPr>
          </a:p>
          <a:p>
            <a:r>
              <a:rPr lang="nl-NL" sz="2000" dirty="0" smtClean="0">
                <a:latin typeface="Calibri" pitchFamily="34" charset="0"/>
                <a:cs typeface="Times New Roman" pitchFamily="18" charset="0"/>
              </a:rPr>
              <a:t>-Aanleveren verslagen lezingen en werkgroepen uiterlijk half januari</a:t>
            </a:r>
          </a:p>
          <a:p>
            <a:r>
              <a:rPr lang="nl-NL" sz="2000" dirty="0" smtClean="0">
                <a:latin typeface="Calibri" pitchFamily="34" charset="0"/>
                <a:cs typeface="Times New Roman" pitchFamily="18" charset="0"/>
              </a:rPr>
              <a:t>-Redigeren</a:t>
            </a:r>
          </a:p>
          <a:p>
            <a:r>
              <a:rPr lang="nl-NL" sz="2000" dirty="0" smtClean="0">
                <a:latin typeface="Calibri" pitchFamily="34" charset="0"/>
                <a:cs typeface="Times New Roman" pitchFamily="18" charset="0"/>
              </a:rPr>
              <a:t>-Format eventueel bijstellen</a:t>
            </a:r>
          </a:p>
          <a:p>
            <a:r>
              <a:rPr lang="nl-NL" sz="2000" dirty="0" smtClean="0">
                <a:latin typeface="Calibri" pitchFamily="34" charset="0"/>
                <a:cs typeface="Times New Roman" pitchFamily="18" charset="0"/>
              </a:rPr>
              <a:t>-Moederschijf maken conform bestaand format</a:t>
            </a:r>
          </a:p>
          <a:p>
            <a:r>
              <a:rPr lang="nl-NL" sz="2000" dirty="0" smtClean="0">
                <a:latin typeface="Calibri" pitchFamily="34" charset="0"/>
                <a:cs typeface="Times New Roman" pitchFamily="18" charset="0"/>
              </a:rPr>
              <a:t>-Diverse controles</a:t>
            </a:r>
          </a:p>
          <a:p>
            <a:r>
              <a:rPr lang="nl-NL" sz="2000" dirty="0" smtClean="0">
                <a:latin typeface="Calibri" pitchFamily="34" charset="0"/>
                <a:cs typeface="Times New Roman" pitchFamily="18" charset="0"/>
              </a:rPr>
              <a:t>-Wallet en label ontwerpen</a:t>
            </a:r>
          </a:p>
          <a:p>
            <a:r>
              <a:rPr lang="nl-NL" sz="2000" dirty="0" smtClean="0">
                <a:latin typeface="Calibri" pitchFamily="34" charset="0"/>
                <a:cs typeface="Times New Roman" pitchFamily="18" charset="0"/>
              </a:rPr>
              <a:t>-Moederschijf + wallet+ label aanleveren </a:t>
            </a:r>
          </a:p>
          <a:p>
            <a:r>
              <a:rPr lang="nl-NL" sz="2000" dirty="0" smtClean="0">
                <a:latin typeface="Calibri" pitchFamily="34" charset="0"/>
                <a:cs typeface="Times New Roman" pitchFamily="18" charset="0"/>
              </a:rPr>
              <a:t>-Verslagschijven versturen door secretariaat</a:t>
            </a:r>
          </a:p>
          <a:p>
            <a:endParaRPr 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467544" y="655204"/>
            <a:ext cx="8568952" cy="49859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0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PROBLEMEN</a:t>
            </a:r>
          </a:p>
          <a:p>
            <a:pPr marL="0" marR="0" lvl="0" indent="0" algn="l" defTabSz="914400" rtl="0" eaLnBrk="1" fontAlgn="base" latinLnBrk="0" hangingPunct="1">
              <a:lnSpc>
                <a:spcPct val="100000"/>
              </a:lnSpc>
              <a:spcBef>
                <a:spcPct val="0"/>
              </a:spcBef>
              <a:spcAft>
                <a:spcPct val="0"/>
              </a:spcAft>
              <a:buClrTx/>
              <a:buSzTx/>
              <a:buFontTx/>
              <a:buNone/>
              <a:tabLst/>
            </a:pPr>
            <a:r>
              <a:rPr lang="nl-NL" sz="2000" dirty="0" smtClean="0">
                <a:latin typeface="Calibri" pitchFamily="34" charset="0"/>
                <a:cs typeface="Times New Roman" pitchFamily="18" charset="0"/>
              </a:rPr>
              <a:t>-Er kunnen maximaal 550 deelnemers in de Rotonde, vandaar dat we niet meer dan 600 deelnemers plaatsen.</a:t>
            </a:r>
            <a:endParaRPr kumimoji="0" lang="en-US" sz="2000" i="0"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-Sprekers willen steeds vaker niet op zaterdag komen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-Deelnemers die hun voorkeuren voor werkgroepen niet (tijdig) opgeven. Heel lastig voor organisatie (haastwerk voor bestuur, geen goed overzicht meer) en ook voor werkgroepleiders en andere deelnemers. (te weinig materiaal, te weinig stoelen)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r>
              <a:rPr lang="nl-NL" sz="2000" dirty="0" smtClean="0"/>
              <a:t>het lijkt erop dat niet alleen wij, maar ook de Leeuwenhorst echt aan zijn maximum zit bij 600 conferentiedeelnemers.</a:t>
            </a:r>
            <a:endPar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Vergaren verslagen: soms (wij doen wel steeds meer moeite en dat werkt goed)</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-Verslagen zelf: vroeger werd alles uitgeschreven, nu alleen een </a:t>
            </a:r>
            <a:r>
              <a:rPr kumimoji="0" lang="nl-NL" sz="20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ppt</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waar je het verhaal soms niet/erg moeilijk mee kunt reconstrueren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-Markt: meer leven in brouwerij gewenst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-Vinden van geschikte bestuursleden (we stellen eisen, moet ook </a:t>
            </a:r>
            <a:r>
              <a:rPr lang="nl-NL" sz="2000" dirty="0" smtClean="0">
                <a:latin typeface="Calibri" pitchFamily="34" charset="0"/>
                <a:ea typeface="Calibri" pitchFamily="34" charset="0"/>
                <a:cs typeface="Times New Roman" pitchFamily="18" charset="0"/>
              </a:rPr>
              <a:t>gezien</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statuten)</a:t>
            </a:r>
            <a:endParaRPr kumimoji="0" lang="nl-NL"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187624" y="2113112"/>
            <a:ext cx="6806928" cy="132343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Heeft u achteraf nog vragen of opmerkingen, mailt u mij gerust.</a:t>
            </a:r>
          </a:p>
          <a:p>
            <a:pPr marL="0" marR="0" lvl="0" indent="0" algn="l" defTabSz="914400" rtl="0" eaLnBrk="1" fontAlgn="base" latinLnBrk="0" hangingPunct="1">
              <a:lnSpc>
                <a:spcPct val="100000"/>
              </a:lnSpc>
              <a:spcBef>
                <a:spcPct val="0"/>
              </a:spcBef>
              <a:spcAft>
                <a:spcPct val="0"/>
              </a:spcAft>
              <a:buClrTx/>
              <a:buSzTx/>
              <a:buFontTx/>
              <a:buNone/>
              <a:tabLst/>
            </a:pPr>
            <a:endParaRPr lang="nl-NL" sz="2000"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nl-NL" sz="20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hlinkClick r:id="rId2"/>
              </a:rPr>
              <a:t>F.Budding</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
              </a:rPr>
              <a:t>@</a:t>
            </a:r>
            <a:r>
              <a:rPr kumimoji="0" lang="nl-NL" sz="20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hlinkClick r:id="rId2"/>
              </a:rPr>
              <a:t>uu.nl</a:t>
            </a:r>
            <a:endParaRPr kumimoji="0" lang="nl-NL"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23528" y="825769"/>
            <a:ext cx="7653377" cy="163121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WND </a:t>
            </a:r>
            <a:r>
              <a:rPr kumimoji="0" lang="en-US" sz="20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heeft</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verschillende</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betekenissen</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(Stichting) Werkgroep Natuurkunde </a:t>
            </a:r>
            <a:r>
              <a:rPr kumimoji="0" lang="nl-NL" sz="20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Didaktiek</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oftewel “de Werkgroep”</a:t>
            </a:r>
          </a:p>
          <a:p>
            <a:pPr marL="0" marR="0" lvl="0" indent="0" algn="l" defTabSz="914400" rtl="0" eaLnBrk="0" fontAlgn="base" latinLnBrk="0" hangingPunct="0">
              <a:lnSpc>
                <a:spcPct val="100000"/>
              </a:lnSpc>
              <a:spcBef>
                <a:spcPct val="0"/>
              </a:spcBef>
              <a:spcAft>
                <a:spcPct val="0"/>
              </a:spcAft>
              <a:buClrTx/>
              <a:buSzTx/>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Woudschoten Natuurkunde Didactiek (conferentie)</a:t>
            </a:r>
            <a:endParaRPr kumimoji="0" lang="nl-NL"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backup-PB-250GB-2011-12-03\back-ups\BUD-256-2012-09-17\WND 2012\statuten-WND\statuten-WND-1v5.JPG"/>
          <p:cNvPicPr>
            <a:picLocks noChangeAspect="1" noChangeArrowheads="1"/>
          </p:cNvPicPr>
          <p:nvPr/>
        </p:nvPicPr>
        <p:blipFill>
          <a:blip r:embed="rId2" cstate="print"/>
          <a:srcRect/>
          <a:stretch>
            <a:fillRect/>
          </a:stretch>
        </p:blipFill>
        <p:spPr bwMode="auto">
          <a:xfrm>
            <a:off x="2411760" y="188640"/>
            <a:ext cx="4641579" cy="638312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descr="KvK.jpg"/>
          <p:cNvPicPr>
            <a:picLocks noChangeAspect="1"/>
          </p:cNvPicPr>
          <p:nvPr/>
        </p:nvPicPr>
        <p:blipFill>
          <a:blip r:embed="rId2" cstate="print"/>
          <a:stretch>
            <a:fillRect/>
          </a:stretch>
        </p:blipFill>
        <p:spPr>
          <a:xfrm>
            <a:off x="0" y="141849"/>
            <a:ext cx="9144000" cy="657430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971600" y="1196752"/>
            <a:ext cx="6984776" cy="4247317"/>
          </a:xfrm>
          <a:prstGeom prst="rect">
            <a:avLst/>
          </a:prstGeom>
        </p:spPr>
        <p:txBody>
          <a:bodyPr wrap="square">
            <a:spAutoFit/>
          </a:bodyPr>
          <a:lstStyle/>
          <a:p>
            <a:r>
              <a:rPr lang="nl-NL" dirty="0"/>
              <a:t>Huidige </a:t>
            </a:r>
            <a:r>
              <a:rPr lang="nl-NL" dirty="0" smtClean="0"/>
              <a:t>WND-bestuurssamenstelling </a:t>
            </a:r>
            <a:r>
              <a:rPr lang="nl-NL" dirty="0"/>
              <a:t>met </a:t>
            </a:r>
            <a:r>
              <a:rPr lang="nl-NL" dirty="0" smtClean="0"/>
              <a:t>datum </a:t>
            </a:r>
            <a:r>
              <a:rPr lang="nl-NL" dirty="0"/>
              <a:t>van aanvaarden bestuurslidmaatschap</a:t>
            </a:r>
            <a:r>
              <a:rPr lang="nl-NL" dirty="0" smtClean="0"/>
              <a:t>:</a:t>
            </a:r>
          </a:p>
          <a:p>
            <a:endParaRPr lang="en-US" dirty="0"/>
          </a:p>
          <a:p>
            <a:r>
              <a:rPr lang="nl-NL" dirty="0"/>
              <a:t>1992 april	Frank </a:t>
            </a:r>
            <a:r>
              <a:rPr lang="nl-NL" dirty="0" err="1"/>
              <a:t>Budding</a:t>
            </a:r>
            <a:endParaRPr lang="en-US" dirty="0"/>
          </a:p>
          <a:p>
            <a:r>
              <a:rPr lang="nl-NL" dirty="0"/>
              <a:t>1993 </a:t>
            </a:r>
            <a:r>
              <a:rPr lang="nl-NL" dirty="0" smtClean="0"/>
              <a:t>augustus	Koos </a:t>
            </a:r>
            <a:r>
              <a:rPr lang="nl-NL" dirty="0"/>
              <a:t>Kortland</a:t>
            </a:r>
            <a:endParaRPr lang="en-US" dirty="0"/>
          </a:p>
          <a:p>
            <a:r>
              <a:rPr lang="nl-NL" dirty="0"/>
              <a:t>2000 september	Bart </a:t>
            </a:r>
            <a:r>
              <a:rPr lang="nl-NL" dirty="0" err="1"/>
              <a:t>vd</a:t>
            </a:r>
            <a:r>
              <a:rPr lang="nl-NL" dirty="0"/>
              <a:t> Straat</a:t>
            </a:r>
            <a:endParaRPr lang="en-US" dirty="0"/>
          </a:p>
          <a:p>
            <a:r>
              <a:rPr lang="nl-NL" dirty="0"/>
              <a:t>2003 maart	Ad </a:t>
            </a:r>
            <a:r>
              <a:rPr lang="nl-NL" dirty="0" err="1"/>
              <a:t>Mooldijk</a:t>
            </a:r>
            <a:endParaRPr lang="en-US" dirty="0"/>
          </a:p>
          <a:p>
            <a:r>
              <a:rPr lang="nl-NL" dirty="0"/>
              <a:t>2006 september	</a:t>
            </a:r>
            <a:r>
              <a:rPr lang="nl-NL" dirty="0" err="1"/>
              <a:t>Berenice</a:t>
            </a:r>
            <a:r>
              <a:rPr lang="nl-NL" dirty="0"/>
              <a:t> Michels</a:t>
            </a:r>
            <a:endParaRPr lang="en-US" dirty="0"/>
          </a:p>
          <a:p>
            <a:r>
              <a:rPr lang="nl-NL" dirty="0"/>
              <a:t>2009 januari	Elise Quant</a:t>
            </a:r>
            <a:endParaRPr lang="en-US" dirty="0"/>
          </a:p>
          <a:p>
            <a:r>
              <a:rPr lang="nl-NL" dirty="0"/>
              <a:t>2009 januari	Mieke   De Cock</a:t>
            </a:r>
            <a:endParaRPr lang="en-US" dirty="0"/>
          </a:p>
          <a:p>
            <a:r>
              <a:rPr lang="nl-NL" dirty="0"/>
              <a:t>2012 september	</a:t>
            </a:r>
            <a:r>
              <a:rPr lang="nl-NL" dirty="0" err="1"/>
              <a:t>Onne</a:t>
            </a:r>
            <a:r>
              <a:rPr lang="nl-NL" dirty="0"/>
              <a:t> </a:t>
            </a:r>
            <a:r>
              <a:rPr lang="nl-NL" dirty="0" err="1"/>
              <a:t>Slooten</a:t>
            </a:r>
            <a:endParaRPr lang="en-US" dirty="0"/>
          </a:p>
          <a:p>
            <a:r>
              <a:rPr lang="nl-NL" dirty="0"/>
              <a:t>2015 februari	</a:t>
            </a:r>
            <a:r>
              <a:rPr lang="nl-NL" dirty="0" err="1"/>
              <a:t>Enno</a:t>
            </a:r>
            <a:r>
              <a:rPr lang="nl-NL" dirty="0"/>
              <a:t> van der </a:t>
            </a:r>
            <a:r>
              <a:rPr lang="nl-NL" dirty="0" smtClean="0"/>
              <a:t>Laan</a:t>
            </a:r>
          </a:p>
          <a:p>
            <a:endParaRPr lang="nl-NL" dirty="0"/>
          </a:p>
          <a:p>
            <a:r>
              <a:rPr lang="nl-NL" dirty="0" smtClean="0"/>
              <a:t>Secretariaat</a:t>
            </a:r>
          </a:p>
          <a:p>
            <a:r>
              <a:rPr lang="nl-NL" dirty="0" smtClean="0"/>
              <a:t>Sinds 1998	Wilma van Eijsden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179512" y="2144758"/>
            <a:ext cx="6984776" cy="2769989"/>
          </a:xfrm>
          <a:prstGeom prst="rect">
            <a:avLst/>
          </a:prstGeom>
          <a:noFill/>
          <a:ln w="9525">
            <a:noFill/>
            <a:miter lim="800000"/>
            <a:headEnd/>
            <a:tailEnd/>
          </a:ln>
          <a:effectLst/>
        </p:spPr>
        <p:txBody>
          <a:bodyPr vert="horz" wrap="square" lIns="274551"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nl-NL" sz="2000" b="1" i="0" u="none" strike="noStrike" cap="none" normalizeH="0" baseline="0" dirty="0" smtClean="0">
                <a:ln>
                  <a:noFill/>
                </a:ln>
                <a:solidFill>
                  <a:schemeClr val="tx1"/>
                </a:solidFill>
                <a:effectLst/>
                <a:latin typeface="Times New Roman" pitchFamily="18" charset="0"/>
                <a:cs typeface="Times New Roman" pitchFamily="18" charset="0"/>
              </a:rPr>
              <a:t>Ereleden</a:t>
            </a:r>
          </a:p>
          <a:p>
            <a:pPr marL="0" marR="0" lvl="0" indent="0" algn="l" defTabSz="914400" rtl="0" eaLnBrk="1" fontAlgn="base" latinLnBrk="0" hangingPunct="1">
              <a:lnSpc>
                <a:spcPct val="100000"/>
              </a:lnSpc>
              <a:spcBef>
                <a:spcPct val="0"/>
              </a:spcBef>
              <a:spcAft>
                <a:spcPct val="0"/>
              </a:spcAft>
              <a:buClrTx/>
              <a:buSzTx/>
              <a:tabLst/>
            </a:pPr>
            <a:endParaRPr kumimoji="0" lang="nl-NL"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 L. Krans		-overleden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W.P.J.  </a:t>
            </a:r>
            <a:r>
              <a:rPr kumimoji="0" lang="fr-FR"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Lignac</a:t>
            </a:r>
            <a:r>
              <a:rPr kumimoji="0" lang="fr-F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fr-FR"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overleden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J. </a:t>
            </a:r>
            <a:r>
              <a:rPr kumimoji="0" lang="nl-NL"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Ph</a:t>
            </a:r>
            <a:r>
              <a:rPr kumimoji="0" lang="nl-NL"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Steller		-overleden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H.P. </a:t>
            </a:r>
            <a:r>
              <a:rPr kumimoji="0" lang="nl-NL"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Hooymayers</a:t>
            </a:r>
            <a:r>
              <a:rPr kumimoji="0" lang="nl-NL"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(1984)</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 A. </a:t>
            </a:r>
            <a:r>
              <a:rPr kumimoji="0" lang="nl-NL"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Créton</a:t>
            </a:r>
            <a:r>
              <a:rPr kumimoji="0" lang="nl-NL"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(1984)</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J. </a:t>
            </a:r>
            <a:r>
              <a:rPr kumimoji="0" lang="nl-NL"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Andriese</a:t>
            </a:r>
            <a:r>
              <a:rPr kumimoji="0" lang="nl-NL"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(1998)</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H.M.C.Eijkelhof</a:t>
            </a:r>
            <a:r>
              <a:rPr kumimoji="0" lang="nl-NL"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(2012)</a:t>
            </a:r>
            <a:endParaRPr kumimoji="0" lang="nl-NL"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245643"/>
            <a:ext cx="914400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 1966 was de eerste conferentie, in conferentiecentrum Woudschoten bij Zeist. Vandaar de naam </a:t>
            </a:r>
            <a:r>
              <a:rPr kumimoji="0" lang="nl-NL" sz="20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Woudschotenconferentie</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Die naam is statutair vastgelegd. </a:t>
            </a:r>
          </a:p>
          <a:p>
            <a:pPr marL="0" marR="0" lvl="0" indent="0" algn="l" defTabSz="914400" rtl="0" eaLnBrk="1" fontAlgn="base" latinLnBrk="0" hangingPunct="1">
              <a:lnSpc>
                <a:spcPct val="100000"/>
              </a:lnSpc>
              <a:spcBef>
                <a:spcPct val="0"/>
              </a:spcBef>
              <a:spcAft>
                <a:spcPct val="0"/>
              </a:spcAft>
              <a:buClrTx/>
              <a:buSzTx/>
              <a:buFontTx/>
              <a:buNone/>
              <a:tabLst/>
            </a:pPr>
            <a:endParaRPr lang="nl-NL" sz="2000" dirty="0">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nl-NL" sz="2000" b="0"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Problemen</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ontstonden toen we niet meer in Woudschoten </a:t>
            </a:r>
            <a:r>
              <a:rPr lang="nl-NL" sz="2000" dirty="0" smtClean="0">
                <a:latin typeface="Calibri" pitchFamily="34" charset="0"/>
                <a:ea typeface="Calibri" pitchFamily="34" charset="0"/>
                <a:cs typeface="Times New Roman" pitchFamily="18" charset="0"/>
              </a:rPr>
              <a:t>confereerde</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 en er ook een Woudschoten Scheikunde ontstond. We noemen de conferentie daarom nu </a:t>
            </a:r>
            <a:r>
              <a:rPr kumimoji="0" lang="nl-NL" sz="20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WND-conferentie</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(Woudschoten Natuurkunde </a:t>
            </a:r>
            <a:r>
              <a:rPr kumimoji="0" lang="nl-NL" sz="20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Didaktiek</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conferentie)</a:t>
            </a:r>
          </a:p>
          <a:p>
            <a:pPr marL="0" marR="0" lvl="0" indent="0" algn="l" defTabSz="914400" rtl="0" eaLnBrk="1" fontAlgn="base" latinLnBrk="0" hangingPunct="1">
              <a:lnSpc>
                <a:spcPct val="100000"/>
              </a:lnSpc>
              <a:spcBef>
                <a:spcPct val="0"/>
              </a:spcBef>
              <a:spcAft>
                <a:spcPct val="0"/>
              </a:spcAft>
              <a:buClrTx/>
              <a:buSzTx/>
              <a:buFontTx/>
              <a:buNone/>
              <a:tabLst/>
            </a:pPr>
            <a:endParaRPr lang="nl-NL" sz="2000" dirty="0">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nl-NL" sz="2000" dirty="0" smtClean="0">
                <a:latin typeface="Calibri" pitchFamily="34" charset="0"/>
                <a:cs typeface="Times New Roman" pitchFamily="18" charset="0"/>
              </a:rPr>
              <a:t>- Van 1966 tot en met 1975 maakten we gebruik van conferentiecentrum Woudschoten.</a:t>
            </a:r>
            <a:endParaRPr lang="nl-NL" sz="2000" dirty="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-Toen conferentiecentrum Woudschoten te klein bleek, werd in 1976 en 1977 in het Evert </a:t>
            </a:r>
            <a:r>
              <a:rPr kumimoji="0" lang="nl-NL" sz="20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Kupersoord</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in Amersfoort geconfereerd. Ook</a:t>
            </a:r>
            <a:r>
              <a:rPr kumimoji="0" lang="nl-NL" sz="2000" b="0" i="0" u="none" strike="noStrike" cap="none" normalizeH="0" dirty="0" smtClean="0">
                <a:ln>
                  <a:noFill/>
                </a:ln>
                <a:solidFill>
                  <a:schemeClr val="tx1"/>
                </a:solidFill>
                <a:effectLst/>
                <a:latin typeface="Calibri" pitchFamily="34" charset="0"/>
                <a:ea typeface="Calibri" pitchFamily="34" charset="0"/>
                <a:cs typeface="Times New Roman" pitchFamily="18" charset="0"/>
              </a:rPr>
              <a:t> dat bleek te klein.</a:t>
            </a:r>
            <a:endPar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nl-NL" sz="2000" dirty="0">
                <a:latin typeface="Calibri" pitchFamily="34" charset="0"/>
                <a:ea typeface="Calibri" pitchFamily="34" charset="0"/>
                <a:cs typeface="Times New Roman" pitchFamily="18" charset="0"/>
              </a:rPr>
              <a:t>-</a:t>
            </a:r>
            <a:r>
              <a:rPr kumimoji="0" lang="nl-NL"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Vanaf 1978 vindt de WND-conferentie plaats in de Leeuwenhorst in Noordwijkerhout.</a:t>
            </a:r>
            <a:endParaRPr kumimoji="0" lang="nl-NL"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WND 2015\toespraken 2015\Woudschoten-entree.jpg"/>
          <p:cNvPicPr>
            <a:picLocks noChangeAspect="1" noChangeArrowheads="1"/>
          </p:cNvPicPr>
          <p:nvPr/>
        </p:nvPicPr>
        <p:blipFill>
          <a:blip r:embed="rId2" cstate="print"/>
          <a:srcRect/>
          <a:stretch>
            <a:fillRect/>
          </a:stretch>
        </p:blipFill>
        <p:spPr bwMode="auto">
          <a:xfrm>
            <a:off x="467543" y="476672"/>
            <a:ext cx="8431521" cy="5616624"/>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descr="Princess Hotel Amersfoort "/>
          <p:cNvPicPr>
            <a:picLocks noChangeAspect="1" noChangeArrowheads="1"/>
          </p:cNvPicPr>
          <p:nvPr/>
        </p:nvPicPr>
        <p:blipFill>
          <a:blip r:embed="rId2" cstate="print"/>
          <a:srcRect/>
          <a:stretch>
            <a:fillRect/>
          </a:stretch>
        </p:blipFill>
        <p:spPr bwMode="auto">
          <a:xfrm>
            <a:off x="251520" y="332656"/>
            <a:ext cx="8568952" cy="6417021"/>
          </a:xfrm>
          <a:prstGeom prst="rect">
            <a:avLst/>
          </a:prstGeom>
          <a:noFill/>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TotalTime>
  <Words>582</Words>
  <Application>Microsoft Office PowerPoint</Application>
  <PresentationFormat>Diavoorstelling (4:3)</PresentationFormat>
  <Paragraphs>95</Paragraphs>
  <Slides>15</Slides>
  <Notes>0</Notes>
  <HiddenSlides>0</HiddenSlides>
  <MMClips>0</MMClips>
  <ScaleCrop>false</ScaleCrop>
  <HeadingPairs>
    <vt:vector size="4" baseType="variant">
      <vt:variant>
        <vt:lpstr>Thema</vt:lpstr>
      </vt:variant>
      <vt:variant>
        <vt:i4>1</vt:i4>
      </vt:variant>
      <vt:variant>
        <vt:lpstr>Diatitels</vt:lpstr>
      </vt:variant>
      <vt:variant>
        <vt:i4>15</vt:i4>
      </vt:variant>
    </vt:vector>
  </HeadingPairs>
  <TitlesOfParts>
    <vt:vector size="16" baseType="lpstr">
      <vt:lpstr>Office-thema</vt:lpstr>
      <vt:lpstr>KIJKJE ACHTER DE SCHERMEN VAN DE WND</vt:lpstr>
      <vt:lpstr>Dia 2</vt:lpstr>
      <vt:lpstr>Dia 3</vt:lpstr>
      <vt:lpstr>Dia 4</vt:lpstr>
      <vt:lpstr>Dia 5</vt:lpstr>
      <vt:lpstr>Dia 6</vt:lpstr>
      <vt:lpstr>Dia 7</vt:lpstr>
      <vt:lpstr>Dia 8</vt:lpstr>
      <vt:lpstr>Dia 9</vt:lpstr>
      <vt:lpstr>Dia 10</vt:lpstr>
      <vt:lpstr>Dia 11</vt:lpstr>
      <vt:lpstr>Dia 12</vt:lpstr>
      <vt:lpstr>Dia 13</vt:lpstr>
      <vt:lpstr>Dia 14</vt:lpstr>
      <vt:lpstr>Dia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KIJKJE ACHTER DE SCHERMEN VAN DE WND</dc:title>
  <dc:creator>Rosenlaui</dc:creator>
  <cp:lastModifiedBy>Rosenlaui</cp:lastModifiedBy>
  <cp:revision>32</cp:revision>
  <dcterms:created xsi:type="dcterms:W3CDTF">2015-11-23T15:23:34Z</dcterms:created>
  <dcterms:modified xsi:type="dcterms:W3CDTF">2015-12-14T13:19:30Z</dcterms:modified>
</cp:coreProperties>
</file>