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76" r:id="rId3"/>
    <p:sldId id="260" r:id="rId4"/>
    <p:sldId id="261" r:id="rId5"/>
    <p:sldId id="337" r:id="rId6"/>
    <p:sldId id="317" r:id="rId7"/>
    <p:sldId id="277" r:id="rId8"/>
    <p:sldId id="262" r:id="rId9"/>
    <p:sldId id="320" r:id="rId10"/>
    <p:sldId id="280" r:id="rId11"/>
    <p:sldId id="281" r:id="rId12"/>
    <p:sldId id="335" r:id="rId13"/>
    <p:sldId id="278" r:id="rId14"/>
    <p:sldId id="318" r:id="rId15"/>
    <p:sldId id="336" r:id="rId16"/>
    <p:sldId id="279" r:id="rId17"/>
    <p:sldId id="315" r:id="rId18"/>
    <p:sldId id="330" r:id="rId19"/>
    <p:sldId id="331" r:id="rId20"/>
    <p:sldId id="282" r:id="rId21"/>
    <p:sldId id="264" r:id="rId22"/>
    <p:sldId id="283" r:id="rId23"/>
    <p:sldId id="333" r:id="rId24"/>
    <p:sldId id="334" r:id="rId25"/>
    <p:sldId id="316" r:id="rId26"/>
    <p:sldId id="297"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607" autoAdjust="0"/>
  </p:normalViewPr>
  <p:slideViewPr>
    <p:cSldViewPr snapToGrid="0">
      <p:cViewPr varScale="1">
        <p:scale>
          <a:sx n="78" d="100"/>
          <a:sy n="78" d="100"/>
        </p:scale>
        <p:origin x="-101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8F5537-393D-AC41-B0D5-F496FCEBC006}" type="datetimeFigureOut">
              <a:rPr lang="nl-NL" smtClean="0"/>
              <a:t>17/11/15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A088C4-5EED-444D-8EA5-E6DFB8DEC2CC}" type="slidenum">
              <a:rPr lang="nl-NL" smtClean="0"/>
              <a:t>‹#›</a:t>
            </a:fld>
            <a:endParaRPr lang="nl-NL"/>
          </a:p>
        </p:txBody>
      </p:sp>
    </p:spTree>
    <p:extLst>
      <p:ext uri="{BB962C8B-B14F-4D97-AF65-F5344CB8AC3E}">
        <p14:creationId xmlns:p14="http://schemas.microsoft.com/office/powerpoint/2010/main" val="87554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8DA2A-25A8-454A-AE3E-AA22106CD257}" type="datetimeFigureOut">
              <a:rPr lang="nl-NL" smtClean="0"/>
              <a:t>17/11/15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B253D-3A9E-6A4A-B9CA-6697C3B14E98}" type="slidenum">
              <a:rPr lang="nl-NL" smtClean="0"/>
              <a:t>‹#›</a:t>
            </a:fld>
            <a:endParaRPr lang="nl-NL"/>
          </a:p>
        </p:txBody>
      </p:sp>
    </p:spTree>
    <p:extLst>
      <p:ext uri="{BB962C8B-B14F-4D97-AF65-F5344CB8AC3E}">
        <p14:creationId xmlns:p14="http://schemas.microsoft.com/office/powerpoint/2010/main" val="3865529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1</a:t>
            </a:fld>
            <a:endParaRPr lang="nl-NL"/>
          </a:p>
        </p:txBody>
      </p:sp>
    </p:spTree>
    <p:extLst>
      <p:ext uri="{BB962C8B-B14F-4D97-AF65-F5344CB8AC3E}">
        <p14:creationId xmlns:p14="http://schemas.microsoft.com/office/powerpoint/2010/main" val="415653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Eerst laten nadenken over</a:t>
            </a:r>
            <a:r>
              <a:rPr lang="nl-NL" baseline="0" dirty="0" smtClean="0"/>
              <a:t> criteria onderzoekbare vragen, vervolgens klassikaal bespreken.</a:t>
            </a:r>
          </a:p>
          <a:p>
            <a:r>
              <a:rPr lang="nl-NL" baseline="0" dirty="0" smtClean="0"/>
              <a:t>Vervolgens klassikaal enkele onderzoekbare vragen en niet-onderzoekbare vragen op bord/flip </a:t>
            </a:r>
            <a:r>
              <a:rPr lang="nl-NL" baseline="0" dirty="0" err="1" smtClean="0"/>
              <a:t>charts</a:t>
            </a:r>
            <a:r>
              <a:rPr lang="nl-NL" baseline="0" dirty="0" smtClean="0"/>
              <a:t> verzamelen. Deze lagen immers nog in 2 stapels in hun groepjes.</a:t>
            </a:r>
          </a:p>
          <a:p>
            <a:r>
              <a:rPr lang="nl-NL" baseline="0" dirty="0" smtClean="0"/>
              <a:t>Cf volgende slides</a:t>
            </a:r>
            <a:endParaRPr lang="nl-NL" dirty="0" smtClean="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17</a:t>
            </a:fld>
            <a:endParaRPr lang="nl-NL"/>
          </a:p>
        </p:txBody>
      </p:sp>
    </p:spTree>
    <p:extLst>
      <p:ext uri="{BB962C8B-B14F-4D97-AF65-F5344CB8AC3E}">
        <p14:creationId xmlns:p14="http://schemas.microsoft.com/office/powerpoint/2010/main" val="72311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scan naar variabelen</a:t>
            </a:r>
            <a:r>
              <a:rPr lang="nl-NL" baseline="0" dirty="0" smtClean="0"/>
              <a:t> is geen techniek die steeds 100% zekerheid om tot onderzoekbare vragen te komen, maar het helpt je als leerkracht om het vanuit een ander oogpunt te bekijken.</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20</a:t>
            </a:fld>
            <a:endParaRPr lang="nl-NL"/>
          </a:p>
        </p:txBody>
      </p:sp>
    </p:spTree>
    <p:extLst>
      <p:ext uri="{BB962C8B-B14F-4D97-AF65-F5344CB8AC3E}">
        <p14:creationId xmlns:p14="http://schemas.microsoft.com/office/powerpoint/2010/main" val="57542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a:t>
            </a:r>
            <a:r>
              <a:rPr lang="nl-NL" baseline="0" dirty="0" smtClean="0"/>
              <a:t> beide vragen kan je spelen met </a:t>
            </a:r>
            <a:r>
              <a:rPr lang="nl-NL" dirty="0" smtClean="0"/>
              <a:t>variabelen: ijs</a:t>
            </a:r>
            <a:r>
              <a:rPr lang="nl-NL" baseline="0" dirty="0" smtClean="0"/>
              <a:t> en water (of vloeistof) waarin het onderdompelt</a:t>
            </a:r>
          </a:p>
          <a:p>
            <a:pPr marL="685800" lvl="1" indent="-228600">
              <a:buFont typeface="Arial"/>
              <a:buChar char="•"/>
            </a:pPr>
            <a:r>
              <a:rPr lang="nl-NL" dirty="0" smtClean="0"/>
              <a:t>hoe kan je het</a:t>
            </a:r>
            <a:r>
              <a:rPr lang="nl-NL" baseline="0" dirty="0" smtClean="0"/>
              <a:t> ijs veranderen? (vorm, hoeveel het ondergedompeld wordt, …)</a:t>
            </a:r>
          </a:p>
          <a:p>
            <a:pPr marL="685800" lvl="1" indent="-228600">
              <a:buFont typeface="Arial"/>
              <a:buChar char="•"/>
            </a:pPr>
            <a:r>
              <a:rPr lang="nl-NL" baseline="0" dirty="0" smtClean="0"/>
              <a:t>hoe kan je de vloeistof veranderen (zout water, hoeveelheid, andere vloeistof, …)</a:t>
            </a:r>
          </a:p>
          <a:p>
            <a:pPr marL="0" lvl="0" indent="0">
              <a:buFont typeface="Arial"/>
              <a:buNone/>
            </a:pPr>
            <a:endParaRPr lang="nl-NL" baseline="0" dirty="0" smtClean="0"/>
          </a:p>
          <a:p>
            <a:pPr marL="0" lvl="0" indent="0">
              <a:buFont typeface="Arial"/>
              <a:buNone/>
            </a:pPr>
            <a:r>
              <a:rPr lang="nl-NL" baseline="0" dirty="0" smtClean="0"/>
              <a:t>Laat ze vervolgens zelf hun eigen vragen (hoopje niet-onderzoekbare vragen) scannen en deze oefening doen.</a:t>
            </a:r>
          </a:p>
          <a:p>
            <a:pPr marL="0" lvl="0" indent="0">
              <a:buFont typeface="Arial"/>
              <a:buNone/>
            </a:pPr>
            <a:r>
              <a:rPr lang="nl-NL" baseline="0" dirty="0" smtClean="0"/>
              <a:t>Snel klassikaal eens overlopen.</a:t>
            </a:r>
          </a:p>
          <a:p>
            <a:pPr marL="0" lvl="0" indent="0">
              <a:buFont typeface="Arial"/>
              <a:buNone/>
            </a:pPr>
            <a:r>
              <a:rPr lang="nl-NL" baseline="0" dirty="0" smtClean="0"/>
              <a:t>Leuke aan deze oefening dat al snel nieuwe experimenten/onderzoeken op touw gezet worden die dan weer leiden tot nieuwe vragen (vraag –actie proces).</a:t>
            </a:r>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21</a:t>
            </a:fld>
            <a:endParaRPr lang="nl-NL"/>
          </a:p>
        </p:txBody>
      </p:sp>
    </p:spTree>
    <p:extLst>
      <p:ext uri="{BB962C8B-B14F-4D97-AF65-F5344CB8AC3E}">
        <p14:creationId xmlns:p14="http://schemas.microsoft.com/office/powerpoint/2010/main" val="391779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Dus</a:t>
            </a:r>
            <a:r>
              <a:rPr lang="nl-NL" baseline="0" dirty="0" smtClean="0"/>
              <a:t> geen lineair proces. Vragen stellen stopt niet na fase 1. Dit blijft maar doorgaan.</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22</a:t>
            </a:fld>
            <a:endParaRPr lang="nl-NL"/>
          </a:p>
        </p:txBody>
      </p:sp>
    </p:spTree>
    <p:extLst>
      <p:ext uri="{BB962C8B-B14F-4D97-AF65-F5344CB8AC3E}">
        <p14:creationId xmlns:p14="http://schemas.microsoft.com/office/powerpoint/2010/main" val="271143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Opmerking:</a:t>
            </a:r>
            <a:r>
              <a:rPr lang="nl-NL" baseline="0" dirty="0" smtClean="0"/>
              <a:t> schrijf zelf 2 kernidee op van deze sessie</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25</a:t>
            </a:fld>
            <a:endParaRPr lang="nl-NL"/>
          </a:p>
        </p:txBody>
      </p:sp>
    </p:spTree>
    <p:extLst>
      <p:ext uri="{BB962C8B-B14F-4D97-AF65-F5344CB8AC3E}">
        <p14:creationId xmlns:p14="http://schemas.microsoft.com/office/powerpoint/2010/main" val="96838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 minuten in groepjes</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4</a:t>
            </a:fld>
            <a:endParaRPr lang="nl-NL"/>
          </a:p>
        </p:txBody>
      </p:sp>
    </p:spTree>
    <p:extLst>
      <p:ext uri="{BB962C8B-B14F-4D97-AF65-F5344CB8AC3E}">
        <p14:creationId xmlns:p14="http://schemas.microsoft.com/office/powerpoint/2010/main" val="407830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r>
              <a:rPr lang="nl-NL" baseline="0" dirty="0" smtClean="0"/>
              <a:t> minuten in groepjes, zelfde als vorige slide maar dan nu met materiaal.</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6</a:t>
            </a:fld>
            <a:endParaRPr lang="nl-NL"/>
          </a:p>
        </p:txBody>
      </p:sp>
    </p:spTree>
    <p:extLst>
      <p:ext uri="{BB962C8B-B14F-4D97-AF65-F5344CB8AC3E}">
        <p14:creationId xmlns:p14="http://schemas.microsoft.com/office/powerpoint/2010/main" val="322327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 minuten</a:t>
            </a:r>
            <a:r>
              <a:rPr lang="nl-NL" baseline="0" dirty="0" smtClean="0"/>
              <a:t> in groep, klassikaal 1 vraag per groep voorlezen en deze noteren op </a:t>
            </a:r>
            <a:r>
              <a:rPr lang="nl-NL" baseline="0" dirty="0" err="1" smtClean="0"/>
              <a:t>flipchart</a:t>
            </a:r>
            <a:r>
              <a:rPr lang="nl-NL" baseline="0" dirty="0" smtClean="0"/>
              <a:t> met titel ‘Vragen’</a:t>
            </a:r>
          </a:p>
          <a:p>
            <a:r>
              <a:rPr lang="nl-NL" baseline="0" dirty="0" smtClean="0"/>
              <a:t>Mogelijke voorbeelden:</a:t>
            </a:r>
          </a:p>
          <a:p>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Why</a:t>
            </a:r>
            <a:r>
              <a:rPr lang="nl-NL" sz="1200" b="1" kern="1200" dirty="0" smtClean="0">
                <a:solidFill>
                  <a:schemeClr val="tx1"/>
                </a:solidFill>
                <a:effectLst/>
                <a:latin typeface="+mn-lt"/>
                <a:ea typeface="+mn-ea"/>
                <a:cs typeface="+mn-cs"/>
              </a:rPr>
              <a:t> does </a:t>
            </a:r>
            <a:r>
              <a:rPr lang="nl-NL" sz="1200" b="1" kern="1200" dirty="0" err="1" smtClean="0">
                <a:solidFill>
                  <a:schemeClr val="tx1"/>
                </a:solidFill>
                <a:effectLst/>
                <a:latin typeface="+mn-lt"/>
                <a:ea typeface="+mn-ea"/>
                <a:cs typeface="+mn-cs"/>
              </a:rPr>
              <a:t>salt</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melt</a:t>
            </a:r>
            <a:r>
              <a:rPr lang="nl-NL" sz="1200" b="1" kern="1200" dirty="0" smtClean="0">
                <a:solidFill>
                  <a:schemeClr val="tx1"/>
                </a:solidFill>
                <a:effectLst/>
                <a:latin typeface="+mn-lt"/>
                <a:ea typeface="+mn-ea"/>
                <a:cs typeface="+mn-cs"/>
              </a:rPr>
              <a:t> the ice </a:t>
            </a:r>
            <a:r>
              <a:rPr lang="nl-NL" sz="1200" b="1" kern="1200" dirty="0" err="1" smtClean="0">
                <a:solidFill>
                  <a:schemeClr val="tx1"/>
                </a:solidFill>
                <a:effectLst/>
                <a:latin typeface="+mn-lt"/>
                <a:ea typeface="+mn-ea"/>
                <a:cs typeface="+mn-cs"/>
              </a:rPr>
              <a:t>so</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quickly</a:t>
            </a:r>
            <a:r>
              <a:rPr lang="nl-NL" sz="1200" b="1" kern="1200" dirty="0" smtClean="0">
                <a:solidFill>
                  <a:schemeClr val="tx1"/>
                </a:solidFill>
                <a:effectLst/>
                <a:latin typeface="+mn-lt"/>
                <a:ea typeface="+mn-ea"/>
                <a:cs typeface="+mn-cs"/>
              </a:rPr>
              <a:t>? </a:t>
            </a:r>
            <a:endParaRPr lang="nl-NL" dirty="0" smtClean="0">
              <a:effectLst/>
            </a:endParaRPr>
          </a:p>
          <a:p>
            <a:r>
              <a:rPr lang="nl-NL" sz="1200" b="1" kern="1200" dirty="0" smtClean="0">
                <a:solidFill>
                  <a:schemeClr val="tx1"/>
                </a:solidFill>
                <a:effectLst/>
                <a:latin typeface="+mn-lt"/>
                <a:ea typeface="+mn-ea"/>
                <a:cs typeface="+mn-cs"/>
              </a:rPr>
              <a:t>– Are </a:t>
            </a:r>
            <a:r>
              <a:rPr lang="nl-NL" sz="1200" b="1" kern="1200" dirty="0" err="1" smtClean="0">
                <a:solidFill>
                  <a:schemeClr val="tx1"/>
                </a:solidFill>
                <a:effectLst/>
                <a:latin typeface="+mn-lt"/>
                <a:ea typeface="+mn-ea"/>
                <a:cs typeface="+mn-cs"/>
              </a:rPr>
              <a:t>there</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substances</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other</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than</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salt</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that</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will</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melt</a:t>
            </a:r>
            <a:r>
              <a:rPr lang="nl-NL" sz="1200" b="1" kern="1200" dirty="0" smtClean="0">
                <a:solidFill>
                  <a:schemeClr val="tx1"/>
                </a:solidFill>
                <a:effectLst/>
                <a:latin typeface="+mn-lt"/>
                <a:ea typeface="+mn-ea"/>
                <a:cs typeface="+mn-cs"/>
              </a:rPr>
              <a:t> ice? </a:t>
            </a:r>
            <a:endParaRPr lang="nl-NL" dirty="0" smtClean="0">
              <a:effectLst/>
            </a:endParaRPr>
          </a:p>
          <a:p>
            <a:r>
              <a:rPr lang="nl-NL" sz="1200" b="1" kern="1200" dirty="0" smtClean="0">
                <a:solidFill>
                  <a:schemeClr val="tx1"/>
                </a:solidFill>
                <a:effectLst/>
                <a:latin typeface="+mn-lt"/>
                <a:ea typeface="+mn-ea"/>
                <a:cs typeface="+mn-cs"/>
              </a:rPr>
              <a:t>– How long </a:t>
            </a:r>
            <a:r>
              <a:rPr lang="nl-NL" sz="1200" b="1" kern="1200" dirty="0" err="1" smtClean="0">
                <a:solidFill>
                  <a:schemeClr val="tx1"/>
                </a:solidFill>
                <a:effectLst/>
                <a:latin typeface="+mn-lt"/>
                <a:ea typeface="+mn-ea"/>
                <a:cs typeface="+mn-cs"/>
              </a:rPr>
              <a:t>did</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it</a:t>
            </a:r>
            <a:r>
              <a:rPr lang="nl-NL" sz="1200" b="1" kern="1200" dirty="0" smtClean="0">
                <a:solidFill>
                  <a:schemeClr val="tx1"/>
                </a:solidFill>
                <a:effectLst/>
                <a:latin typeface="+mn-lt"/>
                <a:ea typeface="+mn-ea"/>
                <a:cs typeface="+mn-cs"/>
              </a:rPr>
              <a:t> take the ice balloon </a:t>
            </a:r>
            <a:r>
              <a:rPr lang="nl-NL" sz="1200" b="1" kern="1200" dirty="0" err="1" smtClean="0">
                <a:solidFill>
                  <a:schemeClr val="tx1"/>
                </a:solidFill>
                <a:effectLst/>
                <a:latin typeface="+mn-lt"/>
                <a:ea typeface="+mn-ea"/>
                <a:cs typeface="+mn-cs"/>
              </a:rPr>
              <a:t>to</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freeze</a:t>
            </a:r>
            <a:r>
              <a:rPr lang="nl-NL" sz="1200" b="1" kern="1200" dirty="0" smtClean="0">
                <a:solidFill>
                  <a:schemeClr val="tx1"/>
                </a:solidFill>
                <a:effectLst/>
                <a:latin typeface="+mn-lt"/>
                <a:ea typeface="+mn-ea"/>
                <a:cs typeface="+mn-cs"/>
              </a:rPr>
              <a:t>? </a:t>
            </a:r>
            <a:endParaRPr lang="nl-NL" dirty="0" smtClean="0">
              <a:effectLst/>
            </a:endParaRPr>
          </a:p>
          <a:p>
            <a:r>
              <a:rPr lang="nl-NL" sz="1200" b="1" kern="1200" dirty="0" smtClean="0">
                <a:solidFill>
                  <a:schemeClr val="tx1"/>
                </a:solidFill>
                <a:effectLst/>
                <a:latin typeface="+mn-lt"/>
                <a:ea typeface="+mn-ea"/>
                <a:cs typeface="+mn-cs"/>
              </a:rPr>
              <a:t>– Does the range of </a:t>
            </a:r>
            <a:r>
              <a:rPr lang="nl-NL" sz="1200" b="1" kern="1200" dirty="0" err="1" smtClean="0">
                <a:solidFill>
                  <a:schemeClr val="tx1"/>
                </a:solidFill>
                <a:effectLst/>
                <a:latin typeface="+mn-lt"/>
                <a:ea typeface="+mn-ea"/>
                <a:cs typeface="+mn-cs"/>
              </a:rPr>
              <a:t>freezing</a:t>
            </a:r>
            <a:r>
              <a:rPr lang="nl-NL" sz="1200" b="1" kern="1200" dirty="0" smtClean="0">
                <a:solidFill>
                  <a:schemeClr val="tx1"/>
                </a:solidFill>
                <a:effectLst/>
                <a:latin typeface="+mn-lt"/>
                <a:ea typeface="+mn-ea"/>
                <a:cs typeface="+mn-cs"/>
              </a:rPr>
              <a:t> temper- </a:t>
            </a:r>
            <a:r>
              <a:rPr lang="nl-NL" sz="1200" b="1" kern="1200" dirty="0" err="1" smtClean="0">
                <a:solidFill>
                  <a:schemeClr val="tx1"/>
                </a:solidFill>
                <a:effectLst/>
                <a:latin typeface="+mn-lt"/>
                <a:ea typeface="+mn-ea"/>
                <a:cs typeface="+mn-cs"/>
              </a:rPr>
              <a:t>atures</a:t>
            </a:r>
            <a:r>
              <a:rPr lang="nl-NL" sz="1200" b="1" kern="1200" dirty="0" smtClean="0">
                <a:solidFill>
                  <a:schemeClr val="tx1"/>
                </a:solidFill>
                <a:effectLst/>
                <a:latin typeface="+mn-lt"/>
                <a:ea typeface="+mn-ea"/>
                <a:cs typeface="+mn-cs"/>
              </a:rPr>
              <a:t> affect the </a:t>
            </a:r>
            <a:r>
              <a:rPr lang="nl-NL" sz="1200" b="1" kern="1200" dirty="0" err="1" smtClean="0">
                <a:solidFill>
                  <a:schemeClr val="tx1"/>
                </a:solidFill>
                <a:effectLst/>
                <a:latin typeface="+mn-lt"/>
                <a:ea typeface="+mn-ea"/>
                <a:cs typeface="+mn-cs"/>
              </a:rPr>
              <a:t>formations</a:t>
            </a:r>
            <a:r>
              <a:rPr lang="nl-NL" sz="1200" b="1" kern="1200" dirty="0" smtClean="0">
                <a:solidFill>
                  <a:schemeClr val="tx1"/>
                </a:solidFill>
                <a:effectLst/>
                <a:latin typeface="+mn-lt"/>
                <a:ea typeface="+mn-ea"/>
                <a:cs typeface="+mn-cs"/>
              </a:rPr>
              <a:t>? </a:t>
            </a:r>
            <a:endParaRPr lang="nl-NL" dirty="0" smtClean="0">
              <a:effectLst/>
            </a:endParaRPr>
          </a:p>
          <a:p>
            <a:r>
              <a:rPr lang="nl-NL" sz="1200" b="1" kern="1200" dirty="0" smtClean="0">
                <a:solidFill>
                  <a:schemeClr val="tx1"/>
                </a:solidFill>
                <a:effectLst/>
                <a:latin typeface="+mn-lt"/>
                <a:ea typeface="+mn-ea"/>
                <a:cs typeface="+mn-cs"/>
              </a:rPr>
              <a:t>– How </a:t>
            </a:r>
            <a:r>
              <a:rPr lang="nl-NL" sz="1200" b="1" kern="1200" dirty="0" err="1" smtClean="0">
                <a:solidFill>
                  <a:schemeClr val="tx1"/>
                </a:solidFill>
                <a:effectLst/>
                <a:latin typeface="+mn-lt"/>
                <a:ea typeface="+mn-ea"/>
                <a:cs typeface="+mn-cs"/>
              </a:rPr>
              <a:t>can</a:t>
            </a:r>
            <a:r>
              <a:rPr lang="nl-NL" sz="1200" b="1" kern="1200" dirty="0" smtClean="0">
                <a:solidFill>
                  <a:schemeClr val="tx1"/>
                </a:solidFill>
                <a:effectLst/>
                <a:latin typeface="+mn-lt"/>
                <a:ea typeface="+mn-ea"/>
                <a:cs typeface="+mn-cs"/>
              </a:rPr>
              <a:t> we </a:t>
            </a:r>
            <a:r>
              <a:rPr lang="nl-NL" sz="1200" b="1" kern="1200" dirty="0" err="1" smtClean="0">
                <a:solidFill>
                  <a:schemeClr val="tx1"/>
                </a:solidFill>
                <a:effectLst/>
                <a:latin typeface="+mn-lt"/>
                <a:ea typeface="+mn-ea"/>
                <a:cs typeface="+mn-cs"/>
              </a:rPr>
              <a:t>determine</a:t>
            </a:r>
            <a:r>
              <a:rPr lang="nl-NL" sz="1200" b="1" kern="1200" dirty="0" smtClean="0">
                <a:solidFill>
                  <a:schemeClr val="tx1"/>
                </a:solidFill>
                <a:effectLst/>
                <a:latin typeface="+mn-lt"/>
                <a:ea typeface="+mn-ea"/>
                <a:cs typeface="+mn-cs"/>
              </a:rPr>
              <a:t> the make- up of the “ice </a:t>
            </a:r>
            <a:r>
              <a:rPr lang="nl-NL" sz="1200" b="1" kern="1200" dirty="0" err="1" smtClean="0">
                <a:solidFill>
                  <a:schemeClr val="tx1"/>
                </a:solidFill>
                <a:effectLst/>
                <a:latin typeface="+mn-lt"/>
                <a:ea typeface="+mn-ea"/>
                <a:cs typeface="+mn-cs"/>
              </a:rPr>
              <a:t>hairs</a:t>
            </a:r>
            <a:r>
              <a:rPr lang="nl-NL" sz="1200" b="1" kern="1200" dirty="0" smtClean="0">
                <a:solidFill>
                  <a:schemeClr val="tx1"/>
                </a:solidFill>
                <a:effectLst/>
                <a:latin typeface="+mn-lt"/>
                <a:ea typeface="+mn-ea"/>
                <a:cs typeface="+mn-cs"/>
              </a:rPr>
              <a:t>?” </a:t>
            </a:r>
            <a:endParaRPr lang="nl-NL" dirty="0" smtClean="0">
              <a:effectLst/>
            </a:endParaRPr>
          </a:p>
          <a:p>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Why</a:t>
            </a:r>
            <a:r>
              <a:rPr lang="nl-NL" sz="1200" b="1" kern="1200" dirty="0" smtClean="0">
                <a:solidFill>
                  <a:schemeClr val="tx1"/>
                </a:solidFill>
                <a:effectLst/>
                <a:latin typeface="+mn-lt"/>
                <a:ea typeface="+mn-ea"/>
                <a:cs typeface="+mn-cs"/>
              </a:rPr>
              <a:t> does the ice balloon </a:t>
            </a:r>
            <a:r>
              <a:rPr lang="nl-NL" sz="1200" b="1" kern="1200" dirty="0" err="1" smtClean="0">
                <a:solidFill>
                  <a:schemeClr val="tx1"/>
                </a:solidFill>
                <a:effectLst/>
                <a:latin typeface="+mn-lt"/>
                <a:ea typeface="+mn-ea"/>
                <a:cs typeface="+mn-cs"/>
              </a:rPr>
              <a:t>float</a:t>
            </a:r>
            <a:r>
              <a:rPr lang="nl-NL" sz="1200" b="1" kern="1200" dirty="0" smtClean="0">
                <a:solidFill>
                  <a:schemeClr val="tx1"/>
                </a:solidFill>
                <a:effectLst/>
                <a:latin typeface="+mn-lt"/>
                <a:ea typeface="+mn-ea"/>
                <a:cs typeface="+mn-cs"/>
              </a:rPr>
              <a:t>? </a:t>
            </a:r>
            <a:endParaRPr lang="nl-NL" dirty="0" smtClean="0">
              <a:effectLst/>
            </a:endParaRPr>
          </a:p>
          <a:p>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7</a:t>
            </a:fld>
            <a:endParaRPr lang="nl-NL"/>
          </a:p>
        </p:txBody>
      </p:sp>
    </p:spTree>
    <p:extLst>
      <p:ext uri="{BB962C8B-B14F-4D97-AF65-F5344CB8AC3E}">
        <p14:creationId xmlns:p14="http://schemas.microsoft.com/office/powerpoint/2010/main" val="180752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Klassikaal</a:t>
            </a:r>
            <a:r>
              <a:rPr lang="nl-NL" baseline="0" dirty="0" smtClean="0"/>
              <a:t> enkele vaststellingen overlopen</a:t>
            </a:r>
          </a:p>
          <a:p>
            <a:r>
              <a:rPr lang="nl-NL" baseline="0" dirty="0" smtClean="0"/>
              <a:t>Out of the box vragen?</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8</a:t>
            </a:fld>
            <a:endParaRPr lang="nl-NL"/>
          </a:p>
        </p:txBody>
      </p:sp>
    </p:spTree>
    <p:extLst>
      <p:ext uri="{BB962C8B-B14F-4D97-AF65-F5344CB8AC3E}">
        <p14:creationId xmlns:p14="http://schemas.microsoft.com/office/powerpoint/2010/main" val="101967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Klassikaal</a:t>
            </a:r>
            <a:r>
              <a:rPr lang="nl-NL" baseline="0" dirty="0" smtClean="0"/>
              <a:t> enkele vaststellingen overlopen</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9</a:t>
            </a:fld>
            <a:endParaRPr lang="nl-NL"/>
          </a:p>
        </p:txBody>
      </p:sp>
    </p:spTree>
    <p:extLst>
      <p:ext uri="{BB962C8B-B14F-4D97-AF65-F5344CB8AC3E}">
        <p14:creationId xmlns:p14="http://schemas.microsoft.com/office/powerpoint/2010/main" val="101967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 minuten</a:t>
            </a:r>
            <a:r>
              <a:rPr lang="nl-NL" baseline="0" dirty="0" smtClean="0"/>
              <a:t> in groepjes voor sorteren en selecteren 1 vraag en verder onderzoek. Dit kan ook hypothetisch zijn aangezien nodige materialen niet aanwezig zijn.</a:t>
            </a:r>
          </a:p>
          <a:p>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13</a:t>
            </a:fld>
            <a:endParaRPr lang="nl-NL"/>
          </a:p>
        </p:txBody>
      </p:sp>
    </p:spTree>
    <p:extLst>
      <p:ext uri="{BB962C8B-B14F-4D97-AF65-F5344CB8AC3E}">
        <p14:creationId xmlns:p14="http://schemas.microsoft.com/office/powerpoint/2010/main" val="312231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Opmerking:</a:t>
            </a:r>
            <a:r>
              <a:rPr lang="nl-NL" baseline="0" dirty="0" smtClean="0"/>
              <a:t> doel van deze activiteit is niet zozeer het wetenschappelijk onderzoek van ijs maar het leren vragen stellen.</a:t>
            </a:r>
            <a:endParaRPr lang="nl-NL" dirty="0" smtClean="0"/>
          </a:p>
          <a:p>
            <a:r>
              <a:rPr lang="nl-NL" dirty="0" smtClean="0"/>
              <a:t>Noteren</a:t>
            </a:r>
            <a:r>
              <a:rPr lang="nl-NL" baseline="0" dirty="0" smtClean="0"/>
              <a:t> van de onderzochte vragen op 2</a:t>
            </a:r>
            <a:r>
              <a:rPr lang="nl-NL" baseline="30000" dirty="0" smtClean="0"/>
              <a:t>de</a:t>
            </a:r>
            <a:r>
              <a:rPr lang="nl-NL" baseline="0" dirty="0" smtClean="0"/>
              <a:t> vel papier, getiteld ‘onderzochte vragen’.</a:t>
            </a:r>
          </a:p>
          <a:p>
            <a:r>
              <a:rPr lang="nl-NL" baseline="0" dirty="0" smtClean="0"/>
              <a:t>Korte bespreking van deze vragen. Belangrijk om te duiden dat ze vanuit het ijs verschillende studiedomeinen onderzocht hebben. </a:t>
            </a:r>
          </a:p>
          <a:p>
            <a:r>
              <a:rPr lang="nl-NL" baseline="0" dirty="0" smtClean="0"/>
              <a:t>Het gaat vooral over de actie die ze ondernomen hebben, die dan weer leidde tot nieuwe vragen.</a:t>
            </a:r>
          </a:p>
          <a:p>
            <a:r>
              <a:rPr lang="nl-NL" baseline="0" dirty="0" smtClean="0"/>
              <a:t>Voorbeelden van onderzochte vragen:</a:t>
            </a:r>
          </a:p>
          <a:p>
            <a:r>
              <a:rPr lang="nl-NL" sz="1200" b="1" kern="1200" dirty="0" smtClean="0">
                <a:solidFill>
                  <a:schemeClr val="tx1"/>
                </a:solidFill>
                <a:effectLst/>
                <a:latin typeface="+mn-lt"/>
                <a:ea typeface="+mn-ea"/>
                <a:cs typeface="+mn-cs"/>
              </a:rPr>
              <a:t>- Does the ice balloon </a:t>
            </a:r>
            <a:r>
              <a:rPr lang="nl-NL" sz="1200" b="1" kern="1200" dirty="0" err="1" smtClean="0">
                <a:solidFill>
                  <a:schemeClr val="tx1"/>
                </a:solidFill>
                <a:effectLst/>
                <a:latin typeface="+mn-lt"/>
                <a:ea typeface="+mn-ea"/>
                <a:cs typeface="+mn-cs"/>
              </a:rPr>
              <a:t>melt</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faster</a:t>
            </a:r>
            <a:r>
              <a:rPr lang="nl-NL" sz="1200" b="1" kern="1200" dirty="0" smtClean="0">
                <a:solidFill>
                  <a:schemeClr val="tx1"/>
                </a:solidFill>
                <a:effectLst/>
                <a:latin typeface="+mn-lt"/>
                <a:ea typeface="+mn-ea"/>
                <a:cs typeface="+mn-cs"/>
              </a:rPr>
              <a:t> in or out of the water? </a:t>
            </a:r>
            <a:endParaRPr lang="nl-NL" dirty="0" smtClean="0">
              <a:effectLst/>
            </a:endParaRPr>
          </a:p>
          <a:p>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What</a:t>
            </a:r>
            <a:r>
              <a:rPr lang="nl-NL" sz="1200" b="1" kern="1200" dirty="0" smtClean="0">
                <a:solidFill>
                  <a:schemeClr val="tx1"/>
                </a:solidFill>
                <a:effectLst/>
                <a:latin typeface="+mn-lt"/>
                <a:ea typeface="+mn-ea"/>
                <a:cs typeface="+mn-cs"/>
              </a:rPr>
              <a:t> is the </a:t>
            </a:r>
            <a:r>
              <a:rPr lang="nl-NL" sz="1200" b="1" kern="1200" dirty="0" err="1" smtClean="0">
                <a:solidFill>
                  <a:schemeClr val="tx1"/>
                </a:solidFill>
                <a:effectLst/>
                <a:latin typeface="+mn-lt"/>
                <a:ea typeface="+mn-ea"/>
                <a:cs typeface="+mn-cs"/>
              </a:rPr>
              <a:t>difference</a:t>
            </a:r>
            <a:r>
              <a:rPr lang="nl-NL" sz="1200" b="1" kern="1200" dirty="0" smtClean="0">
                <a:solidFill>
                  <a:schemeClr val="tx1"/>
                </a:solidFill>
                <a:effectLst/>
                <a:latin typeface="+mn-lt"/>
                <a:ea typeface="+mn-ea"/>
                <a:cs typeface="+mn-cs"/>
              </a:rPr>
              <a:t> in the </a:t>
            </a:r>
            <a:r>
              <a:rPr lang="nl-NL" sz="1200" b="1" kern="1200" dirty="0" err="1" smtClean="0">
                <a:solidFill>
                  <a:schemeClr val="tx1"/>
                </a:solidFill>
                <a:effectLst/>
                <a:latin typeface="+mn-lt"/>
                <a:ea typeface="+mn-ea"/>
                <a:cs typeface="+mn-cs"/>
              </a:rPr>
              <a:t>melting</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rates</a:t>
            </a:r>
            <a:r>
              <a:rPr lang="nl-NL" sz="1200" b="1" kern="1200" dirty="0" smtClean="0">
                <a:solidFill>
                  <a:schemeClr val="tx1"/>
                </a:solidFill>
                <a:effectLst/>
                <a:latin typeface="+mn-lt"/>
                <a:ea typeface="+mn-ea"/>
                <a:cs typeface="+mn-cs"/>
              </a:rPr>
              <a:t> in different </a:t>
            </a:r>
            <a:r>
              <a:rPr lang="nl-NL" sz="1200" b="1" kern="1200" dirty="0" err="1" smtClean="0">
                <a:solidFill>
                  <a:schemeClr val="tx1"/>
                </a:solidFill>
                <a:effectLst/>
                <a:latin typeface="+mn-lt"/>
                <a:ea typeface="+mn-ea"/>
                <a:cs typeface="+mn-cs"/>
              </a:rPr>
              <a:t>temperatures</a:t>
            </a:r>
            <a:r>
              <a:rPr lang="nl-NL" sz="1200" b="1" kern="1200" dirty="0" smtClean="0">
                <a:solidFill>
                  <a:schemeClr val="tx1"/>
                </a:solidFill>
                <a:effectLst/>
                <a:latin typeface="+mn-lt"/>
                <a:ea typeface="+mn-ea"/>
                <a:cs typeface="+mn-cs"/>
              </a:rPr>
              <a:t> of water? </a:t>
            </a:r>
            <a:endParaRPr lang="nl-NL" dirty="0" smtClean="0">
              <a:effectLst/>
            </a:endParaRPr>
          </a:p>
          <a:p>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What</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makes</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one</a:t>
            </a:r>
            <a:r>
              <a:rPr lang="nl-NL" sz="1200" b="1" kern="1200" dirty="0" smtClean="0">
                <a:solidFill>
                  <a:schemeClr val="tx1"/>
                </a:solidFill>
                <a:effectLst/>
                <a:latin typeface="+mn-lt"/>
                <a:ea typeface="+mn-ea"/>
                <a:cs typeface="+mn-cs"/>
              </a:rPr>
              <a:t> part of the ice balloon </a:t>
            </a:r>
            <a:r>
              <a:rPr lang="nl-NL" sz="1200" b="1" kern="1200" dirty="0" err="1" smtClean="0">
                <a:solidFill>
                  <a:schemeClr val="tx1"/>
                </a:solidFill>
                <a:effectLst/>
                <a:latin typeface="+mn-lt"/>
                <a:ea typeface="+mn-ea"/>
                <a:cs typeface="+mn-cs"/>
              </a:rPr>
              <a:t>cloudy</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and</a:t>
            </a:r>
            <a:r>
              <a:rPr lang="nl-NL" sz="1200" b="1" kern="1200" dirty="0" smtClean="0">
                <a:solidFill>
                  <a:schemeClr val="tx1"/>
                </a:solidFill>
                <a:effectLst/>
                <a:latin typeface="+mn-lt"/>
                <a:ea typeface="+mn-ea"/>
                <a:cs typeface="+mn-cs"/>
              </a:rPr>
              <a:t> the </a:t>
            </a:r>
            <a:r>
              <a:rPr lang="nl-NL" sz="1200" b="1" kern="1200" dirty="0" err="1" smtClean="0">
                <a:solidFill>
                  <a:schemeClr val="tx1"/>
                </a:solidFill>
                <a:effectLst/>
                <a:latin typeface="+mn-lt"/>
                <a:ea typeface="+mn-ea"/>
                <a:cs typeface="+mn-cs"/>
              </a:rPr>
              <a:t>other</a:t>
            </a:r>
            <a:r>
              <a:rPr lang="nl-NL" sz="1200" b="1" kern="1200" dirty="0" smtClean="0">
                <a:solidFill>
                  <a:schemeClr val="tx1"/>
                </a:solidFill>
                <a:effectLst/>
                <a:latin typeface="+mn-lt"/>
                <a:ea typeface="+mn-ea"/>
                <a:cs typeface="+mn-cs"/>
              </a:rPr>
              <a:t> part </a:t>
            </a:r>
            <a:r>
              <a:rPr lang="nl-NL" sz="1200" b="1" kern="1200" dirty="0" err="1" smtClean="0">
                <a:solidFill>
                  <a:schemeClr val="tx1"/>
                </a:solidFill>
                <a:effectLst/>
                <a:latin typeface="+mn-lt"/>
                <a:ea typeface="+mn-ea"/>
                <a:cs typeface="+mn-cs"/>
              </a:rPr>
              <a:t>clear</a:t>
            </a:r>
            <a:r>
              <a:rPr lang="nl-NL" sz="1200" b="1" kern="1200" dirty="0" smtClean="0">
                <a:solidFill>
                  <a:schemeClr val="tx1"/>
                </a:solidFill>
                <a:effectLst/>
                <a:latin typeface="+mn-lt"/>
                <a:ea typeface="+mn-ea"/>
                <a:cs typeface="+mn-cs"/>
              </a:rPr>
              <a:t>? </a:t>
            </a:r>
            <a:endParaRPr lang="nl-NL" dirty="0" smtClean="0">
              <a:effectLst/>
            </a:endParaRPr>
          </a:p>
          <a:p>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Why</a:t>
            </a:r>
            <a:r>
              <a:rPr lang="nl-NL" sz="1200" b="1" kern="1200" dirty="0" smtClean="0">
                <a:solidFill>
                  <a:schemeClr val="tx1"/>
                </a:solidFill>
                <a:effectLst/>
                <a:latin typeface="+mn-lt"/>
                <a:ea typeface="+mn-ea"/>
                <a:cs typeface="+mn-cs"/>
              </a:rPr>
              <a:t> does the ice balloon </a:t>
            </a:r>
            <a:r>
              <a:rPr lang="nl-NL" sz="1200" b="1" kern="1200" dirty="0" err="1" smtClean="0">
                <a:solidFill>
                  <a:schemeClr val="tx1"/>
                </a:solidFill>
                <a:effectLst/>
                <a:latin typeface="+mn-lt"/>
                <a:ea typeface="+mn-ea"/>
                <a:cs typeface="+mn-cs"/>
              </a:rPr>
              <a:t>always</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float</a:t>
            </a:r>
            <a:r>
              <a:rPr lang="nl-NL" sz="1200" b="1" kern="1200" dirty="0" smtClean="0">
                <a:solidFill>
                  <a:schemeClr val="tx1"/>
                </a:solidFill>
                <a:effectLst/>
                <a:latin typeface="+mn-lt"/>
                <a:ea typeface="+mn-ea"/>
                <a:cs typeface="+mn-cs"/>
              </a:rPr>
              <a:t> the </a:t>
            </a:r>
            <a:r>
              <a:rPr lang="nl-NL" sz="1200" b="1" kern="1200" dirty="0" err="1" smtClean="0">
                <a:solidFill>
                  <a:schemeClr val="tx1"/>
                </a:solidFill>
                <a:effectLst/>
                <a:latin typeface="+mn-lt"/>
                <a:ea typeface="+mn-ea"/>
                <a:cs typeface="+mn-cs"/>
              </a:rPr>
              <a:t>same</a:t>
            </a:r>
            <a:r>
              <a:rPr lang="nl-NL" sz="1200" b="1" kern="1200" dirty="0" smtClean="0">
                <a:solidFill>
                  <a:schemeClr val="tx1"/>
                </a:solidFill>
                <a:effectLst/>
                <a:latin typeface="+mn-lt"/>
                <a:ea typeface="+mn-ea"/>
                <a:cs typeface="+mn-cs"/>
              </a:rPr>
              <a:t> way? </a:t>
            </a:r>
            <a:endParaRPr lang="nl-NL" dirty="0" smtClean="0">
              <a:effectLst/>
            </a:endParaRP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14</a:t>
            </a:fld>
            <a:endParaRPr lang="nl-NL"/>
          </a:p>
        </p:txBody>
      </p:sp>
    </p:spTree>
    <p:extLst>
      <p:ext uri="{BB962C8B-B14F-4D97-AF65-F5344CB8AC3E}">
        <p14:creationId xmlns:p14="http://schemas.microsoft.com/office/powerpoint/2010/main" val="345021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Toelichting</a:t>
            </a:r>
            <a:r>
              <a:rPr lang="nl-NL" baseline="0" dirty="0" smtClean="0"/>
              <a:t> geven over de vraag/actie cyclus. Vragen stellen is iets wat je voortdurend doet! Het stopt niet wanneer je actie onderneemt (eigenlijk onderzoek), het blijft maar voortgaan.</a:t>
            </a:r>
          </a:p>
          <a:p>
            <a:r>
              <a:rPr lang="nl-NL" baseline="0" dirty="0" smtClean="0"/>
              <a:t>Cyclisch verhaal, geen lineair OVUR verhaal.</a:t>
            </a:r>
            <a:endParaRPr lang="nl-NL" dirty="0"/>
          </a:p>
        </p:txBody>
      </p:sp>
      <p:sp>
        <p:nvSpPr>
          <p:cNvPr id="4" name="Tijdelijke aanduiding voor dianummer 3"/>
          <p:cNvSpPr>
            <a:spLocks noGrp="1"/>
          </p:cNvSpPr>
          <p:nvPr>
            <p:ph type="sldNum" sz="quarter" idx="10"/>
          </p:nvPr>
        </p:nvSpPr>
        <p:spPr/>
        <p:txBody>
          <a:bodyPr/>
          <a:lstStyle/>
          <a:p>
            <a:fld id="{399B253D-3A9E-6A4A-B9CA-6697C3B14E98}" type="slidenum">
              <a:rPr lang="nl-NL" smtClean="0"/>
              <a:t>16</a:t>
            </a:fld>
            <a:endParaRPr lang="nl-NL"/>
          </a:p>
        </p:txBody>
      </p:sp>
    </p:spTree>
    <p:extLst>
      <p:ext uri="{BB962C8B-B14F-4D97-AF65-F5344CB8AC3E}">
        <p14:creationId xmlns:p14="http://schemas.microsoft.com/office/powerpoint/2010/main" val="367882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B31658-926F-4B76-996F-B93796192D28}" type="datetimeFigureOut">
              <a:rPr lang="nl-BE" smtClean="0"/>
              <a:t>17/11/15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pic>
        <p:nvPicPr>
          <p:cNvPr id="7" name="Afbeelding 6" descr="ARTEV_lo_zonder_baseline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710" y="-1"/>
            <a:ext cx="6752585" cy="3861049"/>
          </a:xfrm>
          <a:prstGeom prst="rect">
            <a:avLst/>
          </a:prstGeom>
        </p:spPr>
      </p:pic>
      <p:sp>
        <p:nvSpPr>
          <p:cNvPr id="9" name="Rechthoek 8"/>
          <p:cNvSpPr/>
          <p:nvPr userDrawn="1"/>
        </p:nvSpPr>
        <p:spPr>
          <a:xfrm>
            <a:off x="0" y="3429000"/>
            <a:ext cx="9144000" cy="3429000"/>
          </a:xfrm>
          <a:prstGeom prst="rect">
            <a:avLst/>
          </a:prstGeom>
          <a:solidFill>
            <a:srgbClr val="EE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0" name="Subtitle 2"/>
          <p:cNvSpPr>
            <a:spLocks noGrp="1"/>
          </p:cNvSpPr>
          <p:nvPr>
            <p:ph type="subTitle" idx="1"/>
          </p:nvPr>
        </p:nvSpPr>
        <p:spPr>
          <a:xfrm>
            <a:off x="1091509" y="4305642"/>
            <a:ext cx="6858000" cy="1655762"/>
          </a:xfrm>
        </p:spPr>
        <p:txBody>
          <a:bodyPr>
            <a:normAutofit/>
          </a:bodyPr>
          <a:lstStyle>
            <a:lvl1pPr marL="0" indent="0" algn="ctr">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Tree>
    <p:extLst>
      <p:ext uri="{BB962C8B-B14F-4D97-AF65-F5344CB8AC3E}">
        <p14:creationId xmlns:p14="http://schemas.microsoft.com/office/powerpoint/2010/main" val="112446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2B31658-926F-4B76-996F-B93796192D28}" type="datetimeFigureOut">
              <a:rPr lang="nl-BE" smtClean="0"/>
              <a:t>17/11/15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18470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2B31658-926F-4B76-996F-B93796192D28}" type="datetimeFigureOut">
              <a:rPr lang="nl-BE" smtClean="0"/>
              <a:t>17/11/15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179865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Tijdelijke aanduiding voor dianummer 5"/>
          <p:cNvSpPr>
            <a:spLocks noGrp="1"/>
          </p:cNvSpPr>
          <p:nvPr>
            <p:ph type="sldNum" sz="quarter" idx="4"/>
          </p:nvPr>
        </p:nvSpPr>
        <p:spPr>
          <a:xfrm>
            <a:off x="536970" y="6298120"/>
            <a:ext cx="441366" cy="446187"/>
          </a:xfrm>
          <a:prstGeom prst="rect">
            <a:avLst/>
          </a:prstGeom>
          <a:solidFill>
            <a:schemeClr val="bg1"/>
          </a:solidFill>
        </p:spPr>
        <p:txBody>
          <a:bodyPr/>
          <a:lstStyle>
            <a:lvl1pPr>
              <a:defRPr lang="nl-BE" sz="1600" kern="1200" smtClean="0">
                <a:solidFill>
                  <a:schemeClr val="accent2"/>
                </a:solidFill>
                <a:latin typeface="+mn-lt"/>
                <a:ea typeface="+mn-ea"/>
                <a:cs typeface="+mn-cs"/>
              </a:defRPr>
            </a:lvl1pPr>
          </a:lstStyle>
          <a:p>
            <a:fld id="{9663ADA4-0892-C84A-9169-68C8412FECC1}" type="slidenum">
              <a:rPr lang="nl-BE" smtClean="0"/>
              <a:pPr/>
              <a:t>‹#›</a:t>
            </a:fld>
            <a:endParaRPr lang="nl-BE" dirty="0"/>
          </a:p>
        </p:txBody>
      </p:sp>
    </p:spTree>
    <p:extLst>
      <p:ext uri="{BB962C8B-B14F-4D97-AF65-F5344CB8AC3E}">
        <p14:creationId xmlns:p14="http://schemas.microsoft.com/office/powerpoint/2010/main" val="22731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2B31658-926F-4B76-996F-B93796192D28}" type="datetimeFigureOut">
              <a:rPr lang="nl-BE" smtClean="0"/>
              <a:t>17/11/15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217306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2B31658-926F-4B76-996F-B93796192D28}" type="datetimeFigureOut">
              <a:rPr lang="nl-BE" smtClean="0"/>
              <a:t>17/11/15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199806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2B31658-926F-4B76-996F-B93796192D28}" type="datetimeFigureOut">
              <a:rPr lang="nl-BE" smtClean="0"/>
              <a:t>17/11/15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227752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2B31658-926F-4B76-996F-B93796192D28}" type="datetimeFigureOut">
              <a:rPr lang="nl-BE" smtClean="0"/>
              <a:t>17/11/15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337344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31658-926F-4B76-996F-B93796192D28}" type="datetimeFigureOut">
              <a:rPr lang="nl-BE" smtClean="0"/>
              <a:t>17/11/15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7380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2B31658-926F-4B76-996F-B93796192D28}" type="datetimeFigureOut">
              <a:rPr lang="nl-BE" smtClean="0"/>
              <a:t>17/11/15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BB9728E-3FE3-4A9D-8AE7-A9450174E981}" type="slidenum">
              <a:rPr lang="nl-BE" smtClean="0"/>
              <a:t>‹#›</a:t>
            </a:fld>
            <a:endParaRPr lang="nl-BE"/>
          </a:p>
        </p:txBody>
      </p:sp>
    </p:spTree>
    <p:extLst>
      <p:ext uri="{BB962C8B-B14F-4D97-AF65-F5344CB8AC3E}">
        <p14:creationId xmlns:p14="http://schemas.microsoft.com/office/powerpoint/2010/main" val="157350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2B31658-926F-4B76-996F-B93796192D28}" type="datetimeFigureOut">
              <a:rPr lang="nl-BE" smtClean="0"/>
              <a:t>17/11/15</a:t>
            </a:fld>
            <a:endParaRPr lang="nl-BE"/>
          </a:p>
        </p:txBody>
      </p:sp>
      <p:sp>
        <p:nvSpPr>
          <p:cNvPr id="6" name="Footer Placeholder 5"/>
          <p:cNvSpPr>
            <a:spLocks noGrp="1"/>
          </p:cNvSpPr>
          <p:nvPr>
            <p:ph type="ftr" sz="quarter" idx="11"/>
          </p:nvPr>
        </p:nvSpPr>
        <p:spPr/>
        <p:txBody>
          <a:bodyPr/>
          <a:lstStyle/>
          <a:p>
            <a:endParaRPr lang="nl-BE"/>
          </a:p>
        </p:txBody>
      </p:sp>
    </p:spTree>
    <p:extLst>
      <p:ext uri="{BB962C8B-B14F-4D97-AF65-F5344CB8AC3E}">
        <p14:creationId xmlns:p14="http://schemas.microsoft.com/office/powerpoint/2010/main" val="2161648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31658-926F-4B76-996F-B93796192D28}" type="datetimeFigureOut">
              <a:rPr lang="nl-BE" smtClean="0"/>
              <a:t>17/11/15</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8" name="Rechthoek 7"/>
          <p:cNvSpPr/>
          <p:nvPr userDrawn="1"/>
        </p:nvSpPr>
        <p:spPr>
          <a:xfrm>
            <a:off x="0" y="6126509"/>
            <a:ext cx="9144000" cy="731491"/>
          </a:xfrm>
          <a:prstGeom prst="rect">
            <a:avLst/>
          </a:prstGeom>
          <a:solidFill>
            <a:srgbClr val="EE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3" name="Afbeelding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15354" y="5371420"/>
            <a:ext cx="2528646" cy="758619"/>
          </a:xfrm>
          <a:prstGeom prst="rect">
            <a:avLst/>
          </a:prstGeom>
        </p:spPr>
      </p:pic>
      <p:pic>
        <p:nvPicPr>
          <p:cNvPr id="14" name="Afbeelding 13" descr="ARTEV_lo_wit_PPT_RGB.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172400" y="6309320"/>
            <a:ext cx="476250" cy="295275"/>
          </a:xfrm>
          <a:prstGeom prst="rect">
            <a:avLst/>
          </a:prstGeom>
        </p:spPr>
      </p:pic>
      <p:sp>
        <p:nvSpPr>
          <p:cNvPr id="15" name="Tijdelijke aanduiding voor voettekst 4"/>
          <p:cNvSpPr txBox="1">
            <a:spLocks/>
          </p:cNvSpPr>
          <p:nvPr userDrawn="1"/>
        </p:nvSpPr>
        <p:spPr>
          <a:xfrm>
            <a:off x="1351777" y="6335712"/>
            <a:ext cx="5400675" cy="522287"/>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nl-BE" sz="1400" kern="1200" noProof="0" dirty="0" smtClean="0">
                <a:solidFill>
                  <a:schemeClr val="bg1"/>
                </a:solidFill>
                <a:latin typeface="+mn-lt"/>
                <a:ea typeface="+mn-ea"/>
                <a:cs typeface="+mn-cs"/>
              </a:rPr>
              <a:t>Een onderzoekende</a:t>
            </a:r>
            <a:r>
              <a:rPr lang="nl-BE" sz="1400" kern="1200" baseline="0" noProof="0" dirty="0" smtClean="0">
                <a:solidFill>
                  <a:schemeClr val="bg1"/>
                </a:solidFill>
                <a:latin typeface="+mn-lt"/>
                <a:ea typeface="+mn-ea"/>
                <a:cs typeface="+mn-cs"/>
              </a:rPr>
              <a:t> houding stimuleren</a:t>
            </a:r>
            <a:endParaRPr lang="nl-BE" sz="1400" kern="1200" noProof="0" dirty="0" smtClean="0">
              <a:solidFill>
                <a:schemeClr val="bg1"/>
              </a:solidFill>
              <a:latin typeface="+mn-lt"/>
              <a:ea typeface="+mn-ea"/>
              <a:cs typeface="+mn-cs"/>
            </a:endParaRPr>
          </a:p>
        </p:txBody>
      </p:sp>
      <p:sp>
        <p:nvSpPr>
          <p:cNvPr id="16" name="Tijdelijke aanduiding voor dianummer 5"/>
          <p:cNvSpPr>
            <a:spLocks noGrp="1"/>
          </p:cNvSpPr>
          <p:nvPr>
            <p:ph type="sldNum" sz="quarter" idx="4"/>
          </p:nvPr>
        </p:nvSpPr>
        <p:spPr>
          <a:xfrm>
            <a:off x="536970" y="6298120"/>
            <a:ext cx="441366" cy="446187"/>
          </a:xfrm>
          <a:prstGeom prst="rect">
            <a:avLst/>
          </a:prstGeom>
          <a:solidFill>
            <a:schemeClr val="bg1"/>
          </a:solidFill>
        </p:spPr>
        <p:txBody>
          <a:bodyPr/>
          <a:lstStyle>
            <a:lvl1pPr>
              <a:defRPr lang="nl-BE" sz="1600" kern="1200" smtClean="0">
                <a:solidFill>
                  <a:schemeClr val="accent2"/>
                </a:solidFill>
                <a:latin typeface="+mn-lt"/>
                <a:ea typeface="+mn-ea"/>
                <a:cs typeface="+mn-cs"/>
              </a:defRPr>
            </a:lvl1pPr>
          </a:lstStyle>
          <a:p>
            <a:fld id="{9663ADA4-0892-C84A-9169-68C8412FECC1}" type="slidenum">
              <a:rPr lang="nl-BE" smtClean="0"/>
              <a:pPr/>
              <a:t>‹#›</a:t>
            </a:fld>
            <a:endParaRPr lang="nl-BE" dirty="0"/>
          </a:p>
        </p:txBody>
      </p:sp>
    </p:spTree>
    <p:extLst>
      <p:ext uri="{BB962C8B-B14F-4D97-AF65-F5344CB8AC3E}">
        <p14:creationId xmlns:p14="http://schemas.microsoft.com/office/powerpoint/2010/main" val="3798658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00AACC"/>
          </a:solidFill>
          <a:latin typeface="+mn-lt"/>
          <a:ea typeface="+mj-ea"/>
          <a:cs typeface="Calibri  (Koppen)"/>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boJJ5pu910" TargetMode="Externa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ww.youtube.com/watch?v=o_2TbWEEn9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618233" y="4305642"/>
            <a:ext cx="8003611" cy="1655762"/>
          </a:xfrm>
        </p:spPr>
        <p:txBody>
          <a:bodyPr>
            <a:normAutofit fontScale="92500"/>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Een onderzoekende houding stimuleren</a:t>
            </a:r>
          </a:p>
          <a:p>
            <a:r>
              <a:rPr lang="nl-NL" dirty="0" smtClean="0"/>
              <a:t>Het wonderbare ijs</a:t>
            </a:r>
            <a:endParaRPr lang="en-US" dirty="0"/>
          </a:p>
        </p:txBody>
      </p:sp>
    </p:spTree>
    <p:extLst>
      <p:ext uri="{BB962C8B-B14F-4D97-AF65-F5344CB8AC3E}">
        <p14:creationId xmlns:p14="http://schemas.microsoft.com/office/powerpoint/2010/main" val="3831520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 vaststellingen</a:t>
            </a:r>
            <a:endParaRPr lang="nl-BE" dirty="0"/>
          </a:p>
        </p:txBody>
      </p:sp>
      <p:pic>
        <p:nvPicPr>
          <p:cNvPr id="4" name="Afbeelding 3"/>
          <p:cNvPicPr/>
          <p:nvPr/>
        </p:nvPicPr>
        <p:blipFill rotWithShape="1">
          <a:blip r:embed="rId2" cstate="print">
            <a:extLst>
              <a:ext uri="{28A0092B-C50C-407E-A947-70E740481C1C}">
                <a14:useLocalDpi xmlns:a14="http://schemas.microsoft.com/office/drawing/2010/main"/>
              </a:ext>
            </a:extLst>
          </a:blip>
          <a:srcRect/>
          <a:stretch/>
        </p:blipFill>
        <p:spPr bwMode="auto">
          <a:xfrm>
            <a:off x="194982" y="1288981"/>
            <a:ext cx="7867564" cy="4135873"/>
          </a:xfrm>
          <a:prstGeom prst="rect">
            <a:avLst/>
          </a:prstGeom>
          <a:noFill/>
          <a:ln w="9525">
            <a:noFill/>
            <a:miter lim="800000"/>
            <a:headEnd/>
            <a:tailEnd/>
          </a:ln>
        </p:spPr>
      </p:pic>
    </p:spTree>
    <p:extLst>
      <p:ext uri="{BB962C8B-B14F-4D97-AF65-F5344CB8AC3E}">
        <p14:creationId xmlns:p14="http://schemas.microsoft.com/office/powerpoint/2010/main" val="39229934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Elk onderzoek start met vragen</a:t>
            </a:r>
            <a:endParaRPr lang="nl-BE" dirty="0"/>
          </a:p>
        </p:txBody>
      </p:sp>
      <p:sp>
        <p:nvSpPr>
          <p:cNvPr id="3" name="Tijdelijke aanduiding voor inhoud 2"/>
          <p:cNvSpPr>
            <a:spLocks noGrp="1"/>
          </p:cNvSpPr>
          <p:nvPr>
            <p:ph idx="1"/>
          </p:nvPr>
        </p:nvSpPr>
        <p:spPr/>
        <p:txBody>
          <a:bodyPr/>
          <a:lstStyle/>
          <a:p>
            <a:r>
              <a:rPr lang="en-US" i="1" dirty="0"/>
              <a:t>“The important thing is not to stop questioning. Curiosity has its own reason for existing. One cannot help but be in awe when he contemplates the mysteries of eternity, of life</a:t>
            </a:r>
            <a:r>
              <a:rPr lang="en-GB" i="1" dirty="0"/>
              <a:t>, of the marvellous structure of reality. It is enough if one tries merely to comprehend a little of this </a:t>
            </a:r>
            <a:r>
              <a:rPr lang="en-AU" i="1" dirty="0" smtClean="0"/>
              <a:t>mystery every day. Never lose a holy curiosity”</a:t>
            </a:r>
            <a:r>
              <a:rPr lang="nl-NL" i="1" dirty="0" smtClean="0"/>
              <a:t> </a:t>
            </a:r>
            <a:r>
              <a:rPr lang="nl-NL" i="1" dirty="0"/>
              <a:t>(Albert Einstein)</a:t>
            </a:r>
            <a:endParaRPr lang="nl-BE" dirty="0"/>
          </a:p>
          <a:p>
            <a:endParaRPr lang="nl-BE" dirty="0"/>
          </a:p>
        </p:txBody>
      </p:sp>
    </p:spTree>
    <p:extLst>
      <p:ext uri="{BB962C8B-B14F-4D97-AF65-F5344CB8AC3E}">
        <p14:creationId xmlns:p14="http://schemas.microsoft.com/office/powerpoint/2010/main" val="17680828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279" y="365126"/>
            <a:ext cx="7886700" cy="1325563"/>
          </a:xfrm>
        </p:spPr>
        <p:txBody>
          <a:bodyPr/>
          <a:lstStyle/>
          <a:p>
            <a:r>
              <a:rPr lang="nl-NL" dirty="0" smtClean="0"/>
              <a:t>Mogelijke resultaten</a:t>
            </a:r>
            <a:endParaRPr lang="nl-NL" dirty="0"/>
          </a:p>
        </p:txBody>
      </p:sp>
      <p:sp>
        <p:nvSpPr>
          <p:cNvPr id="5" name="Tekstvak 4"/>
          <p:cNvSpPr txBox="1"/>
          <p:nvPr/>
        </p:nvSpPr>
        <p:spPr>
          <a:xfrm>
            <a:off x="311489" y="1701024"/>
            <a:ext cx="3809750" cy="523220"/>
          </a:xfrm>
          <a:prstGeom prst="rect">
            <a:avLst/>
          </a:prstGeom>
          <a:noFill/>
        </p:spPr>
        <p:txBody>
          <a:bodyPr wrap="square" rtlCol="0">
            <a:spAutoFit/>
          </a:bodyPr>
          <a:lstStyle/>
          <a:p>
            <a:r>
              <a:rPr lang="nl-NL" sz="2800" dirty="0" smtClean="0"/>
              <a:t>Waarom zet ijs uit?</a:t>
            </a:r>
            <a:endParaRPr lang="nl-NL" sz="2800" dirty="0"/>
          </a:p>
        </p:txBody>
      </p:sp>
      <p:sp>
        <p:nvSpPr>
          <p:cNvPr id="6" name="Tekstvak 5"/>
          <p:cNvSpPr txBox="1"/>
          <p:nvPr/>
        </p:nvSpPr>
        <p:spPr>
          <a:xfrm>
            <a:off x="3546181" y="1877382"/>
            <a:ext cx="5885346" cy="954107"/>
          </a:xfrm>
          <a:prstGeom prst="rect">
            <a:avLst/>
          </a:prstGeom>
          <a:noFill/>
        </p:spPr>
        <p:txBody>
          <a:bodyPr wrap="square" rtlCol="0">
            <a:spAutoFit/>
          </a:bodyPr>
          <a:lstStyle/>
          <a:p>
            <a:r>
              <a:rPr lang="nl-NL" sz="2800" dirty="0" smtClean="0"/>
              <a:t>Wat is de invloed van contact met de lucht tijdens het invriezen?</a:t>
            </a:r>
            <a:endParaRPr lang="nl-NL" sz="2800" dirty="0"/>
          </a:p>
        </p:txBody>
      </p:sp>
      <p:sp>
        <p:nvSpPr>
          <p:cNvPr id="7" name="Tekstvak 6"/>
          <p:cNvSpPr txBox="1"/>
          <p:nvPr/>
        </p:nvSpPr>
        <p:spPr>
          <a:xfrm>
            <a:off x="463889" y="3434658"/>
            <a:ext cx="4783504" cy="954107"/>
          </a:xfrm>
          <a:prstGeom prst="rect">
            <a:avLst/>
          </a:prstGeom>
          <a:noFill/>
        </p:spPr>
        <p:txBody>
          <a:bodyPr wrap="square" rtlCol="0">
            <a:spAutoFit/>
          </a:bodyPr>
          <a:lstStyle/>
          <a:p>
            <a:r>
              <a:rPr lang="nl-NL" sz="2800" dirty="0" smtClean="0"/>
              <a:t>Wat bepaalt de richting van de ‘kanaaltjes’?</a:t>
            </a:r>
            <a:endParaRPr lang="nl-NL" sz="2800" dirty="0"/>
          </a:p>
        </p:txBody>
      </p:sp>
      <p:sp>
        <p:nvSpPr>
          <p:cNvPr id="8" name="Tekstvak 7"/>
          <p:cNvSpPr txBox="1"/>
          <p:nvPr/>
        </p:nvSpPr>
        <p:spPr>
          <a:xfrm>
            <a:off x="392007" y="2452376"/>
            <a:ext cx="3809750" cy="954107"/>
          </a:xfrm>
          <a:prstGeom prst="rect">
            <a:avLst/>
          </a:prstGeom>
          <a:noFill/>
        </p:spPr>
        <p:txBody>
          <a:bodyPr wrap="square" rtlCol="0">
            <a:spAutoFit/>
          </a:bodyPr>
          <a:lstStyle/>
          <a:p>
            <a:r>
              <a:rPr lang="nl-NL" sz="2800" dirty="0" smtClean="0"/>
              <a:t>Kunnen eencelligen overleven in ijs?</a:t>
            </a:r>
            <a:endParaRPr lang="nl-NL" sz="2800" dirty="0"/>
          </a:p>
        </p:txBody>
      </p:sp>
      <p:sp>
        <p:nvSpPr>
          <p:cNvPr id="9" name="Tekstvak 8"/>
          <p:cNvSpPr txBox="1"/>
          <p:nvPr/>
        </p:nvSpPr>
        <p:spPr>
          <a:xfrm>
            <a:off x="5334250" y="3123203"/>
            <a:ext cx="3809750" cy="954107"/>
          </a:xfrm>
          <a:prstGeom prst="rect">
            <a:avLst/>
          </a:prstGeom>
          <a:noFill/>
        </p:spPr>
        <p:txBody>
          <a:bodyPr wrap="square" rtlCol="0">
            <a:spAutoFit/>
          </a:bodyPr>
          <a:lstStyle/>
          <a:p>
            <a:r>
              <a:rPr lang="nl-NL" sz="2800" dirty="0" smtClean="0"/>
              <a:t>Wat bepaalt de helderheid van ijs?</a:t>
            </a:r>
            <a:endParaRPr lang="nl-NL" sz="2800" dirty="0"/>
          </a:p>
        </p:txBody>
      </p:sp>
      <p:sp>
        <p:nvSpPr>
          <p:cNvPr id="10" name="Tekstvak 9"/>
          <p:cNvSpPr txBox="1"/>
          <p:nvPr/>
        </p:nvSpPr>
        <p:spPr>
          <a:xfrm>
            <a:off x="934467" y="4512770"/>
            <a:ext cx="6214455" cy="1384995"/>
          </a:xfrm>
          <a:prstGeom prst="rect">
            <a:avLst/>
          </a:prstGeom>
          <a:noFill/>
        </p:spPr>
        <p:txBody>
          <a:bodyPr wrap="square" rtlCol="0">
            <a:spAutoFit/>
          </a:bodyPr>
          <a:lstStyle/>
          <a:p>
            <a:r>
              <a:rPr lang="nl-NL" sz="2800" dirty="0" smtClean="0"/>
              <a:t>Waarom is de gevoelstemperatuur anders dan gemeten temperatuur (zout versus gewoon ijs)?</a:t>
            </a:r>
            <a:endParaRPr lang="nl-NL" sz="2800" dirty="0"/>
          </a:p>
        </p:txBody>
      </p:sp>
      <p:sp>
        <p:nvSpPr>
          <p:cNvPr id="11" name="Tekstvak 10"/>
          <p:cNvSpPr txBox="1"/>
          <p:nvPr/>
        </p:nvSpPr>
        <p:spPr>
          <a:xfrm>
            <a:off x="5334250" y="0"/>
            <a:ext cx="3809750" cy="954107"/>
          </a:xfrm>
          <a:prstGeom prst="rect">
            <a:avLst/>
          </a:prstGeom>
          <a:noFill/>
        </p:spPr>
        <p:txBody>
          <a:bodyPr wrap="square" rtlCol="0">
            <a:spAutoFit/>
          </a:bodyPr>
          <a:lstStyle/>
          <a:p>
            <a:r>
              <a:rPr lang="nl-NL" sz="2800" dirty="0" smtClean="0"/>
              <a:t>Waarom zijn er 2 lagen bij de ijsballon?</a:t>
            </a:r>
            <a:endParaRPr lang="nl-NL" sz="2800" dirty="0"/>
          </a:p>
        </p:txBody>
      </p:sp>
      <p:sp>
        <p:nvSpPr>
          <p:cNvPr id="12" name="Tekstvak 11"/>
          <p:cNvSpPr txBox="1"/>
          <p:nvPr/>
        </p:nvSpPr>
        <p:spPr>
          <a:xfrm>
            <a:off x="5136225" y="1038848"/>
            <a:ext cx="3809750" cy="954107"/>
          </a:xfrm>
          <a:prstGeom prst="rect">
            <a:avLst/>
          </a:prstGeom>
          <a:noFill/>
        </p:spPr>
        <p:txBody>
          <a:bodyPr wrap="square" rtlCol="0">
            <a:spAutoFit/>
          </a:bodyPr>
          <a:lstStyle/>
          <a:p>
            <a:r>
              <a:rPr lang="nl-NL" sz="2800" dirty="0" smtClean="0"/>
              <a:t>Waarom verschillende kristalstructuur?</a:t>
            </a:r>
            <a:endParaRPr lang="nl-NL" sz="2800" dirty="0"/>
          </a:p>
        </p:txBody>
      </p:sp>
    </p:spTree>
    <p:extLst>
      <p:ext uri="{BB962C8B-B14F-4D97-AF65-F5344CB8AC3E}">
        <p14:creationId xmlns:p14="http://schemas.microsoft.com/office/powerpoint/2010/main" val="3004752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176077" cy="1325563"/>
          </a:xfrm>
        </p:spPr>
        <p:txBody>
          <a:bodyPr/>
          <a:lstStyle/>
          <a:p>
            <a:r>
              <a:rPr lang="nl-BE" dirty="0" smtClean="0"/>
              <a:t>Opdracht i.v.m. type vragen – 2</a:t>
            </a:r>
            <a:r>
              <a:rPr lang="nl-BE" baseline="30000" dirty="0" smtClean="0"/>
              <a:t>de</a:t>
            </a:r>
            <a:r>
              <a:rPr lang="nl-BE" dirty="0" smtClean="0"/>
              <a:t> reflectie</a:t>
            </a:r>
            <a:endParaRPr lang="nl-BE" dirty="0"/>
          </a:p>
        </p:txBody>
      </p:sp>
      <p:sp>
        <p:nvSpPr>
          <p:cNvPr id="3" name="Tijdelijke aanduiding voor inhoud 2"/>
          <p:cNvSpPr>
            <a:spLocks noGrp="1"/>
          </p:cNvSpPr>
          <p:nvPr>
            <p:ph idx="1"/>
          </p:nvPr>
        </p:nvSpPr>
        <p:spPr>
          <a:xfrm>
            <a:off x="628650" y="1848716"/>
            <a:ext cx="7886700" cy="4351338"/>
          </a:xfrm>
        </p:spPr>
        <p:txBody>
          <a:bodyPr>
            <a:normAutofit/>
          </a:bodyPr>
          <a:lstStyle/>
          <a:p>
            <a:r>
              <a:rPr lang="nl-BE" dirty="0" smtClean="0"/>
              <a:t>Bekijk jullie vragen</a:t>
            </a:r>
            <a:r>
              <a:rPr lang="nl-BE" dirty="0"/>
              <a:t> </a:t>
            </a:r>
            <a:r>
              <a:rPr lang="nl-BE" dirty="0" smtClean="0"/>
              <a:t>en sorteer ze in 2 hoopjes</a:t>
            </a:r>
          </a:p>
          <a:p>
            <a:pPr lvl="1"/>
            <a:r>
              <a:rPr lang="nl-BE" dirty="0" smtClean="0"/>
              <a:t>Welke </a:t>
            </a:r>
            <a:r>
              <a:rPr lang="nl-BE" dirty="0"/>
              <a:t>zijn onderzoekbaar?</a:t>
            </a:r>
          </a:p>
          <a:p>
            <a:pPr lvl="1"/>
            <a:r>
              <a:rPr lang="nl-BE" dirty="0" smtClean="0"/>
              <a:t>Welke </a:t>
            </a:r>
            <a:r>
              <a:rPr lang="nl-BE" dirty="0"/>
              <a:t>zijn niet onderzoekbaar</a:t>
            </a:r>
            <a:r>
              <a:rPr lang="nl-BE" dirty="0" smtClean="0"/>
              <a:t>?</a:t>
            </a:r>
          </a:p>
          <a:p>
            <a:r>
              <a:rPr lang="nl-BE" dirty="0" smtClean="0"/>
              <a:t>‘Onderzoekbaar’ = leidt tot concrete actie met behulp van materialen en instrumenten.</a:t>
            </a:r>
          </a:p>
          <a:p>
            <a:r>
              <a:rPr lang="nl-BE" dirty="0" smtClean="0"/>
              <a:t>Kies 1 vraag en ga terug aan de slag</a:t>
            </a:r>
          </a:p>
          <a:p>
            <a:pPr lvl="1"/>
            <a:r>
              <a:rPr lang="nl-BE" dirty="0" smtClean="0"/>
              <a:t>probeer nu verder te onderzoeken met behulp van aanwezig materiaal of schrijf neer wat je zou doen indien…</a:t>
            </a:r>
          </a:p>
        </p:txBody>
      </p:sp>
    </p:spTree>
    <p:extLst>
      <p:ext uri="{BB962C8B-B14F-4D97-AF65-F5344CB8AC3E}">
        <p14:creationId xmlns:p14="http://schemas.microsoft.com/office/powerpoint/2010/main" val="102197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176077" cy="1325563"/>
          </a:xfrm>
        </p:spPr>
        <p:txBody>
          <a:bodyPr/>
          <a:lstStyle/>
          <a:p>
            <a:r>
              <a:rPr lang="nl-BE" dirty="0" smtClean="0"/>
              <a:t>Bespreking vragen</a:t>
            </a:r>
            <a:endParaRPr lang="nl-BE" dirty="0"/>
          </a:p>
        </p:txBody>
      </p:sp>
      <p:sp>
        <p:nvSpPr>
          <p:cNvPr id="3" name="Tijdelijke aanduiding voor inhoud 2"/>
          <p:cNvSpPr>
            <a:spLocks noGrp="1"/>
          </p:cNvSpPr>
          <p:nvPr>
            <p:ph idx="1"/>
          </p:nvPr>
        </p:nvSpPr>
        <p:spPr>
          <a:xfrm>
            <a:off x="628650" y="1848716"/>
            <a:ext cx="7886700" cy="4351338"/>
          </a:xfrm>
        </p:spPr>
        <p:txBody>
          <a:bodyPr>
            <a:normAutofit/>
          </a:bodyPr>
          <a:lstStyle/>
          <a:p>
            <a:r>
              <a:rPr lang="nl-BE" dirty="0" smtClean="0"/>
              <a:t>Wat zijn jullie ‘onderzochte’ vragen?</a:t>
            </a:r>
          </a:p>
          <a:p>
            <a:endParaRPr lang="nl-BE" dirty="0" smtClean="0"/>
          </a:p>
        </p:txBody>
      </p:sp>
    </p:spTree>
    <p:extLst>
      <p:ext uri="{BB962C8B-B14F-4D97-AF65-F5344CB8AC3E}">
        <p14:creationId xmlns:p14="http://schemas.microsoft.com/office/powerpoint/2010/main" val="1286786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279" y="365126"/>
            <a:ext cx="7886700" cy="1325563"/>
          </a:xfrm>
        </p:spPr>
        <p:txBody>
          <a:bodyPr/>
          <a:lstStyle/>
          <a:p>
            <a:r>
              <a:rPr lang="nl-NL" dirty="0" smtClean="0"/>
              <a:t>Mogelijke resultaten</a:t>
            </a:r>
            <a:endParaRPr lang="nl-NL" dirty="0"/>
          </a:p>
        </p:txBody>
      </p:sp>
      <p:sp>
        <p:nvSpPr>
          <p:cNvPr id="6" name="Tekstvak 5"/>
          <p:cNvSpPr txBox="1"/>
          <p:nvPr/>
        </p:nvSpPr>
        <p:spPr>
          <a:xfrm>
            <a:off x="599015" y="1685718"/>
            <a:ext cx="5885346" cy="1384995"/>
          </a:xfrm>
          <a:prstGeom prst="rect">
            <a:avLst/>
          </a:prstGeom>
          <a:noFill/>
        </p:spPr>
        <p:txBody>
          <a:bodyPr wrap="square" rtlCol="0">
            <a:spAutoFit/>
          </a:bodyPr>
          <a:lstStyle/>
          <a:p>
            <a:r>
              <a:rPr lang="nl-NL" sz="2800" dirty="0" smtClean="0"/>
              <a:t>Wat gebeurt er als je er zout op doet? Visuele waarneming, </a:t>
            </a:r>
            <a:r>
              <a:rPr lang="nl-NL" sz="2800" dirty="0" err="1" smtClean="0"/>
              <a:t>dmv</a:t>
            </a:r>
            <a:r>
              <a:rPr lang="nl-NL" sz="2800" dirty="0" smtClean="0"/>
              <a:t> warmte camera en meer gerichte temp meting. </a:t>
            </a:r>
            <a:endParaRPr lang="nl-NL" sz="2800" dirty="0"/>
          </a:p>
        </p:txBody>
      </p:sp>
      <p:sp>
        <p:nvSpPr>
          <p:cNvPr id="7" name="Tekstvak 6"/>
          <p:cNvSpPr txBox="1"/>
          <p:nvPr/>
        </p:nvSpPr>
        <p:spPr>
          <a:xfrm>
            <a:off x="272204" y="3698197"/>
            <a:ext cx="4783504" cy="523220"/>
          </a:xfrm>
          <a:prstGeom prst="rect">
            <a:avLst/>
          </a:prstGeom>
          <a:noFill/>
        </p:spPr>
        <p:txBody>
          <a:bodyPr wrap="square" rtlCol="0">
            <a:spAutoFit/>
          </a:bodyPr>
          <a:lstStyle/>
          <a:p>
            <a:r>
              <a:rPr lang="nl-NL" sz="2800" dirty="0" smtClean="0"/>
              <a:t>Hoeveel ijs blijft boven water?</a:t>
            </a:r>
            <a:endParaRPr lang="nl-NL" sz="2800" dirty="0"/>
          </a:p>
        </p:txBody>
      </p:sp>
      <p:sp>
        <p:nvSpPr>
          <p:cNvPr id="9" name="Tekstvak 8"/>
          <p:cNvSpPr txBox="1"/>
          <p:nvPr/>
        </p:nvSpPr>
        <p:spPr>
          <a:xfrm>
            <a:off x="4935903" y="3123203"/>
            <a:ext cx="4208097" cy="1384995"/>
          </a:xfrm>
          <a:prstGeom prst="rect">
            <a:avLst/>
          </a:prstGeom>
          <a:noFill/>
        </p:spPr>
        <p:txBody>
          <a:bodyPr wrap="square" rtlCol="0">
            <a:spAutoFit/>
          </a:bodyPr>
          <a:lstStyle/>
          <a:p>
            <a:r>
              <a:rPr lang="nl-NL" sz="2800" dirty="0" smtClean="0"/>
              <a:t>Is er een verschil qua gladheid tussen zoute en gewone ballon (wrijving)?</a:t>
            </a:r>
            <a:endParaRPr lang="nl-NL" sz="2800" dirty="0"/>
          </a:p>
        </p:txBody>
      </p:sp>
      <p:sp>
        <p:nvSpPr>
          <p:cNvPr id="10" name="Tekstvak 9"/>
          <p:cNvSpPr txBox="1"/>
          <p:nvPr/>
        </p:nvSpPr>
        <p:spPr>
          <a:xfrm>
            <a:off x="934467" y="4512770"/>
            <a:ext cx="6214455" cy="1384995"/>
          </a:xfrm>
          <a:prstGeom prst="rect">
            <a:avLst/>
          </a:prstGeom>
          <a:noFill/>
        </p:spPr>
        <p:txBody>
          <a:bodyPr wrap="square" rtlCol="0">
            <a:spAutoFit/>
          </a:bodyPr>
          <a:lstStyle/>
          <a:p>
            <a:r>
              <a:rPr lang="nl-NL" sz="2800" dirty="0" smtClean="0"/>
              <a:t>Factoren die condensatie beïnvloeden op ongeopende ballon? Buiten, binnen, kelder, …</a:t>
            </a:r>
            <a:endParaRPr lang="nl-NL" sz="2800" dirty="0"/>
          </a:p>
        </p:txBody>
      </p:sp>
      <p:sp>
        <p:nvSpPr>
          <p:cNvPr id="11" name="Tekstvak 10"/>
          <p:cNvSpPr txBox="1"/>
          <p:nvPr/>
        </p:nvSpPr>
        <p:spPr>
          <a:xfrm>
            <a:off x="5334249" y="0"/>
            <a:ext cx="4010421" cy="1384995"/>
          </a:xfrm>
          <a:prstGeom prst="rect">
            <a:avLst/>
          </a:prstGeom>
          <a:noFill/>
        </p:spPr>
        <p:txBody>
          <a:bodyPr wrap="square" rtlCol="0">
            <a:spAutoFit/>
          </a:bodyPr>
          <a:lstStyle/>
          <a:p>
            <a:r>
              <a:rPr lang="nl-NL" sz="2800" dirty="0" smtClean="0"/>
              <a:t>Invloed van zout concentratie op smeltpunt?</a:t>
            </a:r>
            <a:endParaRPr lang="nl-NL" sz="2800" dirty="0"/>
          </a:p>
        </p:txBody>
      </p:sp>
    </p:spTree>
    <p:extLst>
      <p:ext uri="{BB962C8B-B14F-4D97-AF65-F5344CB8AC3E}">
        <p14:creationId xmlns:p14="http://schemas.microsoft.com/office/powerpoint/2010/main" val="40463151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rollercoaster van vragen stellen…</a:t>
            </a:r>
            <a:endParaRPr lang="nl-BE" dirty="0"/>
          </a:p>
        </p:txBody>
      </p:sp>
      <p:sp>
        <p:nvSpPr>
          <p:cNvPr id="3" name="Tijdelijke aanduiding voor inhoud 2"/>
          <p:cNvSpPr>
            <a:spLocks noGrp="1"/>
          </p:cNvSpPr>
          <p:nvPr>
            <p:ph idx="1"/>
          </p:nvPr>
        </p:nvSpPr>
        <p:spPr>
          <a:xfrm>
            <a:off x="553954" y="2080243"/>
            <a:ext cx="7886700" cy="2328520"/>
          </a:xfrm>
        </p:spPr>
        <p:txBody>
          <a:bodyPr>
            <a:normAutofit/>
          </a:bodyPr>
          <a:lstStyle/>
          <a:p>
            <a:pPr marL="0" indent="0">
              <a:buNone/>
            </a:pPr>
            <a:r>
              <a:rPr lang="nl-BE" dirty="0" smtClean="0"/>
              <a:t>Vraag leidt tot…</a:t>
            </a:r>
          </a:p>
          <a:p>
            <a:r>
              <a:rPr lang="nl-BE" dirty="0" smtClean="0"/>
              <a:t>actie leidt tot…</a:t>
            </a:r>
          </a:p>
          <a:p>
            <a:r>
              <a:rPr lang="nl-BE" dirty="0" smtClean="0"/>
              <a:t>nieuwe observaties leiden tot…</a:t>
            </a:r>
          </a:p>
          <a:p>
            <a:r>
              <a:rPr lang="nl-BE" dirty="0" smtClean="0"/>
              <a:t>nieuwe vragen…</a:t>
            </a:r>
          </a:p>
          <a:p>
            <a:endParaRPr lang="nl-BE" dirty="0"/>
          </a:p>
          <a:p>
            <a:pPr marL="0" indent="0">
              <a:buNone/>
            </a:pPr>
            <a:endParaRPr lang="nl-BE" dirty="0" smtClean="0"/>
          </a:p>
        </p:txBody>
      </p:sp>
    </p:spTree>
    <p:extLst>
      <p:ext uri="{BB962C8B-B14F-4D97-AF65-F5344CB8AC3E}">
        <p14:creationId xmlns:p14="http://schemas.microsoft.com/office/powerpoint/2010/main" val="2858349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Bespreking </a:t>
            </a:r>
            <a:endParaRPr lang="nl-NL" dirty="0"/>
          </a:p>
        </p:txBody>
      </p:sp>
      <p:sp>
        <p:nvSpPr>
          <p:cNvPr id="3" name="Tijdelijke aanduiding voor inhoud 2"/>
          <p:cNvSpPr>
            <a:spLocks noGrp="1"/>
          </p:cNvSpPr>
          <p:nvPr>
            <p:ph idx="1"/>
          </p:nvPr>
        </p:nvSpPr>
        <p:spPr/>
        <p:txBody>
          <a:bodyPr/>
          <a:lstStyle/>
          <a:p>
            <a:r>
              <a:rPr lang="nl-BE" dirty="0" smtClean="0"/>
              <a:t>Wat zijn criteria voor onderzoekbare vragen?</a:t>
            </a:r>
          </a:p>
          <a:p>
            <a:pPr lvl="1"/>
            <a:r>
              <a:rPr lang="nl-BE" dirty="0" smtClean="0"/>
              <a:t>aanwezigheid </a:t>
            </a:r>
            <a:r>
              <a:rPr lang="nl-BE" dirty="0"/>
              <a:t>materiaal?</a:t>
            </a:r>
          </a:p>
          <a:p>
            <a:pPr lvl="1"/>
            <a:r>
              <a:rPr lang="nl-BE" dirty="0"/>
              <a:t>haalbaarheid tijd? doelen</a:t>
            </a:r>
            <a:r>
              <a:rPr lang="nl-BE" dirty="0" smtClean="0"/>
              <a:t>?`</a:t>
            </a:r>
          </a:p>
          <a:p>
            <a:pPr lvl="1"/>
            <a:r>
              <a:rPr lang="nl-BE" dirty="0" smtClean="0"/>
              <a:t>gepast niveau?</a:t>
            </a:r>
            <a:endParaRPr lang="nl-BE" dirty="0"/>
          </a:p>
          <a:p>
            <a:pPr lvl="1"/>
            <a:r>
              <a:rPr lang="nl-BE" dirty="0"/>
              <a:t>leidt de vraag tot concrete </a:t>
            </a:r>
            <a:r>
              <a:rPr lang="nl-BE" dirty="0" smtClean="0"/>
              <a:t>actie?</a:t>
            </a:r>
            <a:endParaRPr lang="nl-BE" dirty="0"/>
          </a:p>
          <a:p>
            <a:endParaRPr lang="nl-NL" dirty="0"/>
          </a:p>
        </p:txBody>
      </p:sp>
    </p:spTree>
    <p:extLst>
      <p:ext uri="{BB962C8B-B14F-4D97-AF65-F5344CB8AC3E}">
        <p14:creationId xmlns:p14="http://schemas.microsoft.com/office/powerpoint/2010/main" val="3767036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810" y="0"/>
            <a:ext cx="7886700" cy="1325563"/>
          </a:xfrm>
        </p:spPr>
        <p:txBody>
          <a:bodyPr/>
          <a:lstStyle/>
          <a:p>
            <a:r>
              <a:rPr lang="nl-NL" dirty="0" smtClean="0"/>
              <a:t>Soorten v</a:t>
            </a:r>
            <a:r>
              <a:rPr lang="nl-NL" b="1" dirty="0" smtClean="0"/>
              <a:t>ragen</a:t>
            </a:r>
            <a:endParaRPr lang="nl-NL" b="1" dirty="0"/>
          </a:p>
        </p:txBody>
      </p:sp>
      <p:sp>
        <p:nvSpPr>
          <p:cNvPr id="3" name="Tijdelijke aanduiding voor inhoud 2"/>
          <p:cNvSpPr>
            <a:spLocks noGrp="1"/>
          </p:cNvSpPr>
          <p:nvPr>
            <p:ph idx="1"/>
          </p:nvPr>
        </p:nvSpPr>
        <p:spPr>
          <a:xfrm>
            <a:off x="316524" y="1201277"/>
            <a:ext cx="7128851" cy="5418598"/>
          </a:xfrm>
        </p:spPr>
        <p:txBody>
          <a:bodyPr>
            <a:normAutofit fontScale="92500" lnSpcReduction="10000"/>
          </a:bodyPr>
          <a:lstStyle/>
          <a:p>
            <a:r>
              <a:rPr lang="nl-NL" dirty="0" err="1" smtClean="0">
                <a:solidFill>
                  <a:srgbClr val="7030A0"/>
                </a:solidFill>
              </a:rPr>
              <a:t>Waarom-vragen</a:t>
            </a:r>
            <a:r>
              <a:rPr lang="nl-NL" dirty="0" smtClean="0">
                <a:solidFill>
                  <a:srgbClr val="7030A0"/>
                </a:solidFill>
              </a:rPr>
              <a:t>?</a:t>
            </a:r>
            <a:r>
              <a:rPr lang="nl-NL" dirty="0" smtClean="0"/>
              <a:t> </a:t>
            </a:r>
          </a:p>
          <a:p>
            <a:pPr lvl="1"/>
            <a:r>
              <a:rPr lang="nl-NL" dirty="0" smtClean="0"/>
              <a:t>Vragen naar een verklarend/oorzakelijk model</a:t>
            </a:r>
          </a:p>
          <a:p>
            <a:pPr lvl="2"/>
            <a:r>
              <a:rPr lang="nl-NL" dirty="0" smtClean="0"/>
              <a:t>geven inzicht in het proces </a:t>
            </a:r>
          </a:p>
          <a:p>
            <a:pPr lvl="1"/>
            <a:r>
              <a:rPr lang="nl-NL" dirty="0" smtClean="0"/>
              <a:t>Wanneer ben je tevreden met het antwoord?</a:t>
            </a:r>
          </a:p>
          <a:p>
            <a:pPr lvl="2"/>
            <a:r>
              <a:rPr lang="nl-NL" dirty="0"/>
              <a:t>h</a:t>
            </a:r>
            <a:r>
              <a:rPr lang="nl-NL" dirty="0" smtClean="0"/>
              <a:t>angt af van de modellen die je kent</a:t>
            </a:r>
          </a:p>
          <a:p>
            <a:pPr lvl="2"/>
            <a:r>
              <a:rPr lang="nl-NL" dirty="0"/>
              <a:t>j</a:t>
            </a:r>
            <a:r>
              <a:rPr lang="nl-NL" dirty="0" smtClean="0"/>
              <a:t>e kan blijven doorvragen </a:t>
            </a:r>
            <a:r>
              <a:rPr lang="nl-NL" dirty="0"/>
              <a:t>t</a:t>
            </a:r>
            <a:r>
              <a:rPr lang="nl-NL" dirty="0" smtClean="0"/>
              <a:t>ot filosofische vragen</a:t>
            </a:r>
          </a:p>
          <a:p>
            <a:pPr lvl="3"/>
            <a:r>
              <a:rPr lang="nl-NL" dirty="0"/>
              <a:t>w</a:t>
            </a:r>
            <a:r>
              <a:rPr lang="nl-NL" dirty="0" smtClean="0"/>
              <a:t>etenschap geeft hier geen antwoorden</a:t>
            </a:r>
          </a:p>
          <a:p>
            <a:pPr lvl="1"/>
            <a:r>
              <a:rPr lang="nl-NL" dirty="0" smtClean="0"/>
              <a:t>Zijn niet rechtstreeks </a:t>
            </a:r>
            <a:r>
              <a:rPr lang="nl-NL" dirty="0" err="1" smtClean="0"/>
              <a:t>onderzoekbaar</a:t>
            </a:r>
            <a:r>
              <a:rPr lang="nl-NL" dirty="0" smtClean="0"/>
              <a:t>. </a:t>
            </a:r>
          </a:p>
          <a:p>
            <a:pPr lvl="2"/>
            <a:r>
              <a:rPr lang="nl-NL" dirty="0"/>
              <a:t>v</a:t>
            </a:r>
            <a:r>
              <a:rPr lang="nl-NL" dirty="0" smtClean="0"/>
              <a:t>ariabelen ontbreken</a:t>
            </a:r>
          </a:p>
          <a:p>
            <a:r>
              <a:rPr lang="nl-NL" dirty="0" smtClean="0">
                <a:solidFill>
                  <a:srgbClr val="7030A0"/>
                </a:solidFill>
              </a:rPr>
              <a:t>Wat-vragen? “Wat is … ?”</a:t>
            </a:r>
          </a:p>
          <a:p>
            <a:pPr lvl="1"/>
            <a:r>
              <a:rPr lang="nl-NL" dirty="0" smtClean="0"/>
              <a:t>Vragen naar informatie/concepten </a:t>
            </a:r>
          </a:p>
          <a:p>
            <a:r>
              <a:rPr lang="nl-NL" dirty="0" smtClean="0"/>
              <a:t>Antwoorden laten opzoeken ofwel zelf het antwoord geven</a:t>
            </a:r>
          </a:p>
        </p:txBody>
      </p:sp>
      <p:pic>
        <p:nvPicPr>
          <p:cNvPr id="4" name="Picture 3"/>
          <p:cNvPicPr>
            <a:picLocks noChangeAspect="1"/>
          </p:cNvPicPr>
          <p:nvPr/>
        </p:nvPicPr>
        <p:blipFill>
          <a:blip r:embed="rId2"/>
          <a:stretch>
            <a:fillRect/>
          </a:stretch>
        </p:blipFill>
        <p:spPr>
          <a:xfrm>
            <a:off x="7292975" y="2319369"/>
            <a:ext cx="1724025" cy="1204880"/>
          </a:xfrm>
          <a:prstGeom prst="rect">
            <a:avLst/>
          </a:prstGeom>
        </p:spPr>
      </p:pic>
    </p:spTree>
    <p:extLst>
      <p:ext uri="{BB962C8B-B14F-4D97-AF65-F5344CB8AC3E}">
        <p14:creationId xmlns:p14="http://schemas.microsoft.com/office/powerpoint/2010/main" val="10395429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79499"/>
          </a:xfrm>
        </p:spPr>
        <p:txBody>
          <a:bodyPr/>
          <a:lstStyle/>
          <a:p>
            <a:r>
              <a:rPr lang="nl-NL" dirty="0" smtClean="0"/>
              <a:t>Onderzoekbare</a:t>
            </a:r>
            <a:r>
              <a:rPr lang="nl-NL" dirty="0" smtClean="0"/>
              <a:t> </a:t>
            </a:r>
            <a:r>
              <a:rPr lang="nl-NL" dirty="0" smtClean="0"/>
              <a:t>vragen</a:t>
            </a:r>
            <a:endParaRPr lang="nl-BE" dirty="0"/>
          </a:p>
        </p:txBody>
      </p:sp>
      <p:sp>
        <p:nvSpPr>
          <p:cNvPr id="3" name="Content Placeholder 2"/>
          <p:cNvSpPr>
            <a:spLocks noGrp="1"/>
          </p:cNvSpPr>
          <p:nvPr>
            <p:ph idx="1"/>
          </p:nvPr>
        </p:nvSpPr>
        <p:spPr>
          <a:xfrm>
            <a:off x="317500" y="1397000"/>
            <a:ext cx="8197850" cy="4779963"/>
          </a:xfrm>
        </p:spPr>
        <p:txBody>
          <a:bodyPr>
            <a:normAutofit fontScale="77500" lnSpcReduction="20000"/>
          </a:bodyPr>
          <a:lstStyle/>
          <a:p>
            <a:r>
              <a:rPr lang="nl-NL" dirty="0">
                <a:solidFill>
                  <a:srgbClr val="7030A0"/>
                </a:solidFill>
              </a:rPr>
              <a:t>Ja/neen-vragen?</a:t>
            </a:r>
          </a:p>
          <a:p>
            <a:pPr lvl="1"/>
            <a:r>
              <a:rPr lang="nl-NL" dirty="0">
                <a:solidFill>
                  <a:srgbClr val="7030A0"/>
                </a:solidFill>
              </a:rPr>
              <a:t>Kunnen onderzoekend van aard zijn</a:t>
            </a:r>
          </a:p>
          <a:p>
            <a:pPr lvl="1"/>
            <a:r>
              <a:rPr lang="nl-NL" dirty="0"/>
              <a:t>Zijn OK als startvragen van een verkennend onderzoek</a:t>
            </a:r>
          </a:p>
          <a:p>
            <a:pPr marL="0" indent="0">
              <a:buNone/>
            </a:pPr>
            <a:endParaRPr lang="nl-NL" sz="3000" dirty="0" smtClean="0">
              <a:solidFill>
                <a:srgbClr val="800000"/>
              </a:solidFill>
            </a:endParaRPr>
          </a:p>
          <a:p>
            <a:r>
              <a:rPr lang="nl-NL" sz="3000" dirty="0" smtClean="0">
                <a:solidFill>
                  <a:srgbClr val="660066"/>
                </a:solidFill>
              </a:rPr>
              <a:t>Wat </a:t>
            </a:r>
            <a:r>
              <a:rPr lang="nl-NL" sz="3000" dirty="0">
                <a:solidFill>
                  <a:srgbClr val="660066"/>
                </a:solidFill>
              </a:rPr>
              <a:t>zal gebeuren als … </a:t>
            </a:r>
            <a:endParaRPr lang="nl-NL" sz="3000" dirty="0" smtClean="0">
              <a:solidFill>
                <a:srgbClr val="660066"/>
              </a:solidFill>
            </a:endParaRPr>
          </a:p>
          <a:p>
            <a:r>
              <a:rPr lang="nl-NL" sz="3000" dirty="0" smtClean="0">
                <a:solidFill>
                  <a:srgbClr val="660066"/>
                </a:solidFill>
              </a:rPr>
              <a:t>Maakt …. </a:t>
            </a:r>
            <a:r>
              <a:rPr lang="nl-NL" sz="3000" dirty="0">
                <a:solidFill>
                  <a:srgbClr val="660066"/>
                </a:solidFill>
              </a:rPr>
              <a:t>e</a:t>
            </a:r>
            <a:r>
              <a:rPr lang="nl-NL" sz="3000" dirty="0" smtClean="0">
                <a:solidFill>
                  <a:srgbClr val="660066"/>
                </a:solidFill>
              </a:rPr>
              <a:t>en verschil in …</a:t>
            </a:r>
          </a:p>
          <a:p>
            <a:r>
              <a:rPr lang="nl-NL" sz="3000" dirty="0" smtClean="0">
                <a:solidFill>
                  <a:srgbClr val="660066"/>
                </a:solidFill>
              </a:rPr>
              <a:t>Wat is de invloed van …</a:t>
            </a:r>
          </a:p>
          <a:p>
            <a:r>
              <a:rPr lang="nl-NL" sz="3000" dirty="0" smtClean="0">
                <a:solidFill>
                  <a:srgbClr val="660066"/>
                </a:solidFill>
              </a:rPr>
              <a:t>Welke factoren beïnvloeden …</a:t>
            </a:r>
          </a:p>
          <a:p>
            <a:r>
              <a:rPr lang="nl-NL" sz="3000" dirty="0" smtClean="0">
                <a:solidFill>
                  <a:srgbClr val="660066"/>
                </a:solidFill>
              </a:rPr>
              <a:t>Wat is het verband tussen …</a:t>
            </a:r>
            <a:endParaRPr lang="nl-NL" sz="3000" dirty="0">
              <a:solidFill>
                <a:srgbClr val="660066"/>
              </a:solidFill>
            </a:endParaRPr>
          </a:p>
          <a:p>
            <a:pPr lvl="1"/>
            <a:r>
              <a:rPr lang="nl-NL" dirty="0"/>
              <a:t>zijn goede onderzoekbare </a:t>
            </a:r>
            <a:r>
              <a:rPr lang="nl-NL" dirty="0" smtClean="0"/>
              <a:t>vragen </a:t>
            </a:r>
          </a:p>
          <a:p>
            <a:pPr lvl="1"/>
            <a:r>
              <a:rPr lang="nl-NL" u="sng" dirty="0" smtClean="0"/>
              <a:t>Ze </a:t>
            </a:r>
            <a:r>
              <a:rPr lang="nl-NL" u="sng" dirty="0"/>
              <a:t>zetten aan tot actie</a:t>
            </a:r>
            <a:r>
              <a:rPr lang="nl-NL" dirty="0"/>
              <a:t>. </a:t>
            </a:r>
            <a:endParaRPr lang="nl-NL" dirty="0" smtClean="0"/>
          </a:p>
          <a:p>
            <a:pPr lvl="1"/>
            <a:r>
              <a:rPr lang="nl-NL" dirty="0" smtClean="0"/>
              <a:t>Vb. </a:t>
            </a:r>
            <a:endParaRPr lang="nl-NL" dirty="0"/>
          </a:p>
          <a:p>
            <a:pPr lvl="2"/>
            <a:r>
              <a:rPr lang="nl-NL" dirty="0"/>
              <a:t>Wat zal er gebeuren als we zout op ijs brengen?</a:t>
            </a:r>
          </a:p>
          <a:p>
            <a:pPr lvl="2"/>
            <a:r>
              <a:rPr lang="nl-NL" dirty="0"/>
              <a:t>Welke invloed heeft de temperatuur van het water</a:t>
            </a:r>
            <a:r>
              <a:rPr lang="nl-NL" dirty="0" smtClean="0"/>
              <a:t>?</a:t>
            </a:r>
            <a:endParaRPr lang="nl-NL" dirty="0"/>
          </a:p>
          <a:p>
            <a:endParaRPr lang="nl-BE" dirty="0"/>
          </a:p>
        </p:txBody>
      </p:sp>
    </p:spTree>
    <p:extLst>
      <p:ext uri="{BB962C8B-B14F-4D97-AF65-F5344CB8AC3E}">
        <p14:creationId xmlns:p14="http://schemas.microsoft.com/office/powerpoint/2010/main" val="3686426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Planning</a:t>
            </a:r>
            <a:endParaRPr lang="nl-BE" dirty="0"/>
          </a:p>
        </p:txBody>
      </p:sp>
      <p:sp>
        <p:nvSpPr>
          <p:cNvPr id="3" name="Tijdelijke aanduiding voor inhoud 2"/>
          <p:cNvSpPr>
            <a:spLocks noGrp="1"/>
          </p:cNvSpPr>
          <p:nvPr>
            <p:ph idx="1"/>
          </p:nvPr>
        </p:nvSpPr>
        <p:spPr>
          <a:xfrm>
            <a:off x="591298" y="1668583"/>
            <a:ext cx="8066882" cy="4056686"/>
          </a:xfrm>
        </p:spPr>
        <p:txBody>
          <a:bodyPr>
            <a:normAutofit/>
          </a:bodyPr>
          <a:lstStyle/>
          <a:p>
            <a:r>
              <a:rPr lang="nl-BE" dirty="0" smtClean="0"/>
              <a:t>Zelf </a:t>
            </a:r>
            <a:r>
              <a:rPr lang="nl-BE" dirty="0" smtClean="0"/>
              <a:t>doen en ervaren aan de hand van ijsballonen</a:t>
            </a:r>
          </a:p>
          <a:p>
            <a:r>
              <a:rPr lang="nl-BE" dirty="0" smtClean="0"/>
              <a:t>focus op eigen inzicht</a:t>
            </a:r>
          </a:p>
          <a:p>
            <a:r>
              <a:rPr lang="nl-BE" dirty="0"/>
              <a:t>v</a:t>
            </a:r>
            <a:r>
              <a:rPr lang="nl-BE" dirty="0" smtClean="0"/>
              <a:t>an waarnemen tot </a:t>
            </a:r>
            <a:r>
              <a:rPr lang="nl-BE" dirty="0" smtClean="0"/>
              <a:t>vragen</a:t>
            </a:r>
            <a:endParaRPr lang="nl-BE" dirty="0"/>
          </a:p>
        </p:txBody>
      </p:sp>
    </p:spTree>
    <p:extLst>
      <p:ext uri="{BB962C8B-B14F-4D97-AF65-F5344CB8AC3E}">
        <p14:creationId xmlns:p14="http://schemas.microsoft.com/office/powerpoint/2010/main" val="23645548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Omvormen tot onderzoekbare vragen</a:t>
            </a:r>
            <a:endParaRPr lang="nl-NL" b="1" dirty="0"/>
          </a:p>
        </p:txBody>
      </p:sp>
      <p:sp>
        <p:nvSpPr>
          <p:cNvPr id="3" name="Tijdelijke aanduiding voor inhoud 2"/>
          <p:cNvSpPr>
            <a:spLocks noGrp="1"/>
          </p:cNvSpPr>
          <p:nvPr>
            <p:ph idx="1"/>
          </p:nvPr>
        </p:nvSpPr>
        <p:spPr>
          <a:xfrm>
            <a:off x="422683" y="1756981"/>
            <a:ext cx="8279349" cy="4351338"/>
          </a:xfrm>
        </p:spPr>
        <p:txBody>
          <a:bodyPr>
            <a:normAutofit/>
          </a:bodyPr>
          <a:lstStyle/>
          <a:p>
            <a:r>
              <a:rPr lang="nl-NL" dirty="0" smtClean="0"/>
              <a:t>Hoe kan je interessante vragen herformuleren tot onderzoeksvragen:</a:t>
            </a:r>
          </a:p>
          <a:p>
            <a:pPr lvl="1"/>
            <a:r>
              <a:rPr lang="nl-NL" dirty="0" smtClean="0"/>
              <a:t>Kijk naar de variabelen: welke variabelen kun je veranderen om meer te weten te komen</a:t>
            </a:r>
          </a:p>
          <a:p>
            <a:pPr lvl="1"/>
            <a:r>
              <a:rPr lang="nl-NL" dirty="0" err="1" smtClean="0"/>
              <a:t>Vb</a:t>
            </a:r>
            <a:r>
              <a:rPr lang="nl-NL" dirty="0" smtClean="0"/>
              <a:t> waarneming dat toiletpapier water opneemt </a:t>
            </a:r>
            <a:r>
              <a:rPr lang="nl-NL" dirty="0" smtClean="0">
                <a:sym typeface="Wingdings"/>
              </a:rPr>
              <a:t> Waarom ‘kruipt’ het water in het toiletpapier naar omhoog?  geen onderzoeksvraag</a:t>
            </a:r>
          </a:p>
          <a:p>
            <a:pPr lvl="2"/>
            <a:r>
              <a:rPr lang="nl-NL" dirty="0" smtClean="0">
                <a:sym typeface="Wingdings"/>
              </a:rPr>
              <a:t>Variabelen: water &amp; papier</a:t>
            </a:r>
          </a:p>
          <a:p>
            <a:pPr lvl="2"/>
            <a:r>
              <a:rPr lang="nl-NL" dirty="0" smtClean="0">
                <a:sym typeface="Wingdings"/>
              </a:rPr>
              <a:t>Variaties op het water</a:t>
            </a:r>
          </a:p>
          <a:p>
            <a:pPr lvl="2"/>
            <a:r>
              <a:rPr lang="nl-NL" dirty="0" smtClean="0">
                <a:sym typeface="Wingdings"/>
              </a:rPr>
              <a:t>Variaties op het papier</a:t>
            </a:r>
            <a:endParaRPr lang="nl-NL" dirty="0"/>
          </a:p>
        </p:txBody>
      </p:sp>
    </p:spTree>
    <p:extLst>
      <p:ext uri="{BB962C8B-B14F-4D97-AF65-F5344CB8AC3E}">
        <p14:creationId xmlns:p14="http://schemas.microsoft.com/office/powerpoint/2010/main" val="3337855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Voorbeeld</a:t>
            </a:r>
            <a:endParaRPr lang="nl-NL" b="1" dirty="0"/>
          </a:p>
        </p:txBody>
      </p:sp>
      <p:sp>
        <p:nvSpPr>
          <p:cNvPr id="3" name="Tijdelijke aanduiding voor inhoud 2"/>
          <p:cNvSpPr>
            <a:spLocks noGrp="1"/>
          </p:cNvSpPr>
          <p:nvPr>
            <p:ph idx="1"/>
          </p:nvPr>
        </p:nvSpPr>
        <p:spPr/>
        <p:txBody>
          <a:bodyPr>
            <a:normAutofit/>
          </a:bodyPr>
          <a:lstStyle/>
          <a:p>
            <a:r>
              <a:rPr lang="nl-NL" dirty="0" smtClean="0"/>
              <a:t>Waarom smelt het ijs sneller als je het in water legt?</a:t>
            </a:r>
          </a:p>
          <a:p>
            <a:r>
              <a:rPr lang="nl-NL" dirty="0" smtClean="0"/>
              <a:t>Hoe komt het dat ijsballon steeds naar dezelfde kant draait wanneer je deze in water legt?</a:t>
            </a:r>
          </a:p>
          <a:p>
            <a:r>
              <a:rPr lang="nl-NL" dirty="0" smtClean="0"/>
              <a:t>Neem zelf eens een kijk</a:t>
            </a:r>
            <a:endParaRPr lang="nl-NL" dirty="0"/>
          </a:p>
        </p:txBody>
      </p:sp>
    </p:spTree>
    <p:extLst>
      <p:ext uri="{BB962C8B-B14F-4D97-AF65-F5344CB8AC3E}">
        <p14:creationId xmlns:p14="http://schemas.microsoft.com/office/powerpoint/2010/main" val="257415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030" y="0"/>
            <a:ext cx="7886700" cy="1325563"/>
          </a:xfrm>
        </p:spPr>
        <p:txBody>
          <a:bodyPr/>
          <a:lstStyle/>
          <a:p>
            <a:r>
              <a:rPr lang="nl-BE" dirty="0" smtClean="0"/>
              <a:t>Het onderzoeksproces</a:t>
            </a:r>
            <a:endParaRPr lang="nl-BE" dirty="0"/>
          </a:p>
        </p:txBody>
      </p:sp>
      <p:sp>
        <p:nvSpPr>
          <p:cNvPr id="3" name="Tijdelijke aanduiding voor inhoud 2"/>
          <p:cNvSpPr>
            <a:spLocks noGrp="1"/>
          </p:cNvSpPr>
          <p:nvPr>
            <p:ph idx="1"/>
          </p:nvPr>
        </p:nvSpPr>
        <p:spPr>
          <a:xfrm>
            <a:off x="628650" y="990356"/>
            <a:ext cx="7886700" cy="4351338"/>
          </a:xfrm>
        </p:spPr>
        <p:txBody>
          <a:bodyPr>
            <a:normAutofit/>
          </a:bodyPr>
          <a:lstStyle/>
          <a:p>
            <a:r>
              <a:rPr lang="nl-BE" sz="2400" dirty="0" smtClean="0"/>
              <a:t>OVUR</a:t>
            </a:r>
            <a:r>
              <a:rPr lang="nl-BE" sz="2400" dirty="0"/>
              <a:t> </a:t>
            </a:r>
            <a:r>
              <a:rPr lang="nl-BE" sz="2400" dirty="0" smtClean="0"/>
              <a:t>vs Realiteit</a:t>
            </a:r>
          </a:p>
          <a:p>
            <a:pPr lvl="1"/>
            <a:r>
              <a:rPr lang="nl-BE" sz="2000" dirty="0" smtClean="0"/>
              <a:t>‘Farting in the dark trying to find a black cat’</a:t>
            </a:r>
            <a:endParaRPr lang="nl-BE" sz="2000" dirty="0"/>
          </a:p>
        </p:txBody>
      </p:sp>
      <p:pic>
        <p:nvPicPr>
          <p:cNvPr id="4" name="Afbeelding 3" descr="Macintosh HD:Users:jan:Dropbox:creativity inquiry:scienceragebig.jpg"/>
          <p:cNvPicPr/>
          <p:nvPr/>
        </p:nvPicPr>
        <p:blipFill rotWithShape="1">
          <a:blip r:embed="rId3" cstate="print">
            <a:extLst>
              <a:ext uri="{28A0092B-C50C-407E-A947-70E740481C1C}">
                <a14:useLocalDpi xmlns:a14="http://schemas.microsoft.com/office/drawing/2010/main"/>
              </a:ext>
            </a:extLst>
          </a:blip>
          <a:srcRect l="-6858"/>
          <a:stretch/>
        </p:blipFill>
        <p:spPr bwMode="auto">
          <a:xfrm>
            <a:off x="0" y="1854360"/>
            <a:ext cx="4960331" cy="4220665"/>
          </a:xfrm>
          <a:prstGeom prst="rect">
            <a:avLst/>
          </a:prstGeom>
          <a:noFill/>
          <a:ln>
            <a:noFill/>
          </a:ln>
          <a:extLst>
            <a:ext uri="{53640926-AAD7-44d8-BBD7-CCE9431645EC}">
              <a14:shadowObscured xmlns:a14="http://schemas.microsoft.com/office/drawing/2010/main"/>
            </a:ext>
          </a:extLst>
        </p:spPr>
      </p:pic>
      <p:pic>
        <p:nvPicPr>
          <p:cNvPr id="5" name="Afbeelding 4" descr="Macintosh HD:Users:jan:Dropbox:creativity inquiry:scienceragebig.jpg"/>
          <p:cNvPicPr/>
          <p:nvPr/>
        </p:nvPicPr>
        <p:blipFill rotWithShape="1">
          <a:blip r:embed="rId4" cstate="print">
            <a:extLst>
              <a:ext uri="{28A0092B-C50C-407E-A947-70E740481C1C}">
                <a14:useLocalDpi xmlns:a14="http://schemas.microsoft.com/office/drawing/2010/main"/>
              </a:ext>
            </a:extLst>
          </a:blip>
          <a:srcRect l="-6858"/>
          <a:stretch/>
        </p:blipFill>
        <p:spPr bwMode="auto">
          <a:xfrm>
            <a:off x="5715536" y="0"/>
            <a:ext cx="3428464" cy="61608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1077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Wat antwoorden?</a:t>
            </a:r>
            <a:endParaRPr lang="nl-BE" dirty="0"/>
          </a:p>
        </p:txBody>
      </p:sp>
      <p:sp>
        <p:nvSpPr>
          <p:cNvPr id="3" name="Content Placeholder 2"/>
          <p:cNvSpPr>
            <a:spLocks noGrp="1"/>
          </p:cNvSpPr>
          <p:nvPr>
            <p:ph idx="1"/>
          </p:nvPr>
        </p:nvSpPr>
        <p:spPr>
          <a:xfrm>
            <a:off x="404048" y="1517724"/>
            <a:ext cx="8504257" cy="4813477"/>
          </a:xfrm>
        </p:spPr>
        <p:txBody>
          <a:bodyPr>
            <a:normAutofit fontScale="92500"/>
          </a:bodyPr>
          <a:lstStyle/>
          <a:p>
            <a:r>
              <a:rPr lang="nl-BE" dirty="0"/>
              <a:t>3</a:t>
            </a:r>
            <a:r>
              <a:rPr lang="nl-BE" dirty="0" smtClean="0"/>
              <a:t> soorten ijsbalonnen</a:t>
            </a:r>
          </a:p>
          <a:p>
            <a:pPr lvl="1"/>
            <a:r>
              <a:rPr lang="nl-BE" dirty="0"/>
              <a:t>m</a:t>
            </a:r>
            <a:r>
              <a:rPr lang="nl-BE" dirty="0" smtClean="0"/>
              <a:t>et zout, met kraantjeswater en met gedestileerd water</a:t>
            </a:r>
          </a:p>
          <a:p>
            <a:r>
              <a:rPr lang="nl-BE" dirty="0" smtClean="0"/>
              <a:t>Waar komen de onzuiverheden/breuken vandaan?</a:t>
            </a:r>
          </a:p>
          <a:p>
            <a:endParaRPr lang="nl-BE" dirty="0"/>
          </a:p>
          <a:p>
            <a:endParaRPr lang="nl-BE" dirty="0" smtClean="0"/>
          </a:p>
          <a:p>
            <a:endParaRPr lang="nl-BE" dirty="0"/>
          </a:p>
          <a:p>
            <a:pPr lvl="1"/>
            <a:r>
              <a:rPr lang="nl-BE" dirty="0" smtClean="0"/>
              <a:t>Ijslaag langs de rand</a:t>
            </a:r>
          </a:p>
          <a:p>
            <a:pPr lvl="1"/>
            <a:r>
              <a:rPr lang="nl-BE" dirty="0" smtClean="0"/>
              <a:t>Ijs zet 8% uit ten opzichte van water/druk wordt groter</a:t>
            </a:r>
          </a:p>
          <a:p>
            <a:pPr lvl="1"/>
            <a:r>
              <a:rPr lang="nl-BE" dirty="0" smtClean="0"/>
              <a:t>Luchtbellen/onzuiverheden worden naar het centrum geduwd </a:t>
            </a:r>
            <a:endParaRPr lang="nl-BE" dirty="0"/>
          </a:p>
        </p:txBody>
      </p:sp>
      <p:pic>
        <p:nvPicPr>
          <p:cNvPr id="6" name="Picture 5"/>
          <p:cNvPicPr>
            <a:picLocks noChangeAspect="1"/>
          </p:cNvPicPr>
          <p:nvPr/>
        </p:nvPicPr>
        <p:blipFill>
          <a:blip r:embed="rId2"/>
          <a:stretch>
            <a:fillRect/>
          </a:stretch>
        </p:blipFill>
        <p:spPr>
          <a:xfrm>
            <a:off x="1058221" y="3048436"/>
            <a:ext cx="6650364" cy="1615563"/>
          </a:xfrm>
          <a:prstGeom prst="rect">
            <a:avLst/>
          </a:prstGeom>
        </p:spPr>
      </p:pic>
    </p:spTree>
    <p:extLst>
      <p:ext uri="{BB962C8B-B14F-4D97-AF65-F5344CB8AC3E}">
        <p14:creationId xmlns:p14="http://schemas.microsoft.com/office/powerpoint/2010/main" val="2911910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Zoektocht naar zuiver ijs</a:t>
            </a:r>
            <a:endParaRPr lang="nl-BE" dirty="0"/>
          </a:p>
        </p:txBody>
      </p:sp>
      <p:sp>
        <p:nvSpPr>
          <p:cNvPr id="3" name="Content Placeholder 2"/>
          <p:cNvSpPr>
            <a:spLocks noGrp="1"/>
          </p:cNvSpPr>
          <p:nvPr>
            <p:ph idx="1"/>
          </p:nvPr>
        </p:nvSpPr>
        <p:spPr>
          <a:xfrm>
            <a:off x="577211" y="1635720"/>
            <a:ext cx="8023247" cy="1808915"/>
          </a:xfrm>
        </p:spPr>
        <p:txBody>
          <a:bodyPr>
            <a:normAutofit fontScale="70000" lnSpcReduction="20000"/>
          </a:bodyPr>
          <a:lstStyle/>
          <a:p>
            <a:r>
              <a:rPr lang="nl-BE" dirty="0" smtClean="0"/>
              <a:t>Bevries van boven naar beneden</a:t>
            </a:r>
          </a:p>
          <a:p>
            <a:r>
              <a:rPr lang="nl-BE" dirty="0" smtClean="0"/>
              <a:t>Niet te snel</a:t>
            </a:r>
          </a:p>
          <a:p>
            <a:r>
              <a:rPr lang="nl-BE" dirty="0" smtClean="0"/>
              <a:t>Laat het water eerst ontluchten</a:t>
            </a:r>
            <a:endParaRPr lang="nl-BE" dirty="0" smtClean="0">
              <a:hlinkClick r:id="rId2"/>
            </a:endParaRPr>
          </a:p>
          <a:p>
            <a:r>
              <a:rPr lang="nl-BE" dirty="0" smtClean="0">
                <a:hlinkClick r:id="rId2"/>
              </a:rPr>
              <a:t>https</a:t>
            </a:r>
            <a:r>
              <a:rPr lang="nl-BE" dirty="0">
                <a:hlinkClick r:id="rId2"/>
              </a:rPr>
              <a:t>://www.youtube.com/watch?v=</a:t>
            </a:r>
            <a:r>
              <a:rPr lang="nl-BE" dirty="0" smtClean="0">
                <a:hlinkClick r:id="rId2"/>
              </a:rPr>
              <a:t>o_2TbWEEn9A</a:t>
            </a:r>
            <a:endParaRPr lang="nl-BE" dirty="0" smtClean="0"/>
          </a:p>
          <a:p>
            <a:r>
              <a:rPr lang="nl-BE" dirty="0">
                <a:hlinkClick r:id="rId3"/>
              </a:rPr>
              <a:t>https://www.youtube.com/watch?v=</a:t>
            </a:r>
            <a:r>
              <a:rPr lang="nl-BE" dirty="0" smtClean="0">
                <a:hlinkClick r:id="rId3"/>
              </a:rPr>
              <a:t>CboJJ5pu910</a:t>
            </a:r>
            <a:r>
              <a:rPr lang="nl-BE" dirty="0" smtClean="0"/>
              <a:t>  </a:t>
            </a:r>
            <a:endParaRPr lang="nl-BE" dirty="0"/>
          </a:p>
        </p:txBody>
      </p:sp>
      <p:pic>
        <p:nvPicPr>
          <p:cNvPr id="4" name="Picture 3"/>
          <p:cNvPicPr>
            <a:picLocks noChangeAspect="1"/>
          </p:cNvPicPr>
          <p:nvPr/>
        </p:nvPicPr>
        <p:blipFill>
          <a:blip r:embed="rId4"/>
          <a:stretch>
            <a:fillRect/>
          </a:stretch>
        </p:blipFill>
        <p:spPr>
          <a:xfrm>
            <a:off x="348165" y="3845566"/>
            <a:ext cx="2945096" cy="2062273"/>
          </a:xfrm>
          <a:prstGeom prst="rect">
            <a:avLst/>
          </a:prstGeom>
        </p:spPr>
      </p:pic>
      <p:pic>
        <p:nvPicPr>
          <p:cNvPr id="6" name="Picture 5"/>
          <p:cNvPicPr>
            <a:picLocks noChangeAspect="1"/>
          </p:cNvPicPr>
          <p:nvPr/>
        </p:nvPicPr>
        <p:blipFill>
          <a:blip r:embed="rId5"/>
          <a:stretch>
            <a:fillRect/>
          </a:stretch>
        </p:blipFill>
        <p:spPr>
          <a:xfrm>
            <a:off x="3792988" y="3579342"/>
            <a:ext cx="2327306" cy="2470420"/>
          </a:xfrm>
          <a:prstGeom prst="rect">
            <a:avLst/>
          </a:prstGeom>
        </p:spPr>
      </p:pic>
    </p:spTree>
    <p:extLst>
      <p:ext uri="{BB962C8B-B14F-4D97-AF65-F5344CB8AC3E}">
        <p14:creationId xmlns:p14="http://schemas.microsoft.com/office/powerpoint/2010/main" val="26992039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een notendop: focus op</a:t>
            </a:r>
            <a:endParaRPr lang="nl-NL" dirty="0"/>
          </a:p>
        </p:txBody>
      </p:sp>
      <p:sp>
        <p:nvSpPr>
          <p:cNvPr id="3" name="Tijdelijke aanduiding voor inhoud 2"/>
          <p:cNvSpPr>
            <a:spLocks noGrp="1"/>
          </p:cNvSpPr>
          <p:nvPr>
            <p:ph idx="1"/>
          </p:nvPr>
        </p:nvSpPr>
        <p:spPr/>
        <p:txBody>
          <a:bodyPr>
            <a:normAutofit/>
          </a:bodyPr>
          <a:lstStyle/>
          <a:p>
            <a:pPr lvl="0"/>
            <a:r>
              <a:rPr lang="nl-BE" dirty="0" smtClean="0"/>
              <a:t>Noteer 2 kernideeën van deze sessie</a:t>
            </a:r>
          </a:p>
          <a:p>
            <a:endParaRPr lang="nl-BE" dirty="0"/>
          </a:p>
        </p:txBody>
      </p:sp>
    </p:spTree>
    <p:extLst>
      <p:ext uri="{BB962C8B-B14F-4D97-AF65-F5344CB8AC3E}">
        <p14:creationId xmlns:p14="http://schemas.microsoft.com/office/powerpoint/2010/main" val="24418232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een notendop: focus op</a:t>
            </a:r>
            <a:endParaRPr lang="nl-NL" dirty="0"/>
          </a:p>
        </p:txBody>
      </p:sp>
      <p:sp>
        <p:nvSpPr>
          <p:cNvPr id="3" name="Tijdelijke aanduiding voor inhoud 2"/>
          <p:cNvSpPr>
            <a:spLocks noGrp="1"/>
          </p:cNvSpPr>
          <p:nvPr>
            <p:ph idx="1"/>
          </p:nvPr>
        </p:nvSpPr>
        <p:spPr/>
        <p:txBody>
          <a:bodyPr>
            <a:normAutofit fontScale="92500" lnSpcReduction="20000"/>
          </a:bodyPr>
          <a:lstStyle/>
          <a:p>
            <a:pPr lvl="0"/>
            <a:r>
              <a:rPr lang="nl-NL" dirty="0"/>
              <a:t>het belang van verwondering en nieuwsgierigheid als trigger tot </a:t>
            </a:r>
            <a:r>
              <a:rPr lang="nl-NL" dirty="0" smtClean="0"/>
              <a:t>onderzoek,</a:t>
            </a:r>
            <a:endParaRPr lang="nl-BE" dirty="0"/>
          </a:p>
          <a:p>
            <a:pPr lvl="0"/>
            <a:r>
              <a:rPr lang="nl-NL" dirty="0"/>
              <a:t>het belang van waarnemen om tot een variëteit van vragen te komen,</a:t>
            </a:r>
            <a:endParaRPr lang="nl-BE" dirty="0"/>
          </a:p>
          <a:p>
            <a:pPr lvl="0"/>
            <a:r>
              <a:rPr lang="nl-NL" dirty="0"/>
              <a:t>vragen drijven het onderzoeksproces vooruit,</a:t>
            </a:r>
            <a:endParaRPr lang="nl-BE" dirty="0"/>
          </a:p>
          <a:p>
            <a:pPr lvl="0"/>
            <a:r>
              <a:rPr lang="nl-NL" dirty="0"/>
              <a:t>sommige vragen zijn </a:t>
            </a:r>
            <a:r>
              <a:rPr lang="nl-NL" dirty="0" err="1"/>
              <a:t>onderzoekbaar</a:t>
            </a:r>
            <a:r>
              <a:rPr lang="nl-NL" dirty="0"/>
              <a:t> en andere niet, maar alle vragen zijn interessant. </a:t>
            </a:r>
            <a:endParaRPr lang="nl-BE" dirty="0"/>
          </a:p>
          <a:p>
            <a:pPr lvl="0"/>
            <a:r>
              <a:rPr lang="nl-NL" dirty="0"/>
              <a:t>niet onderzoekbare vragen kunnen omgevormd worden tot onderzoekbare vragen door te kijken naar variabelen.  </a:t>
            </a:r>
            <a:endParaRPr lang="nl-BE" dirty="0"/>
          </a:p>
          <a:p>
            <a:endParaRPr lang="nl-NL" dirty="0"/>
          </a:p>
        </p:txBody>
      </p:sp>
    </p:spTree>
    <p:extLst>
      <p:ext uri="{BB962C8B-B14F-4D97-AF65-F5344CB8AC3E}">
        <p14:creationId xmlns:p14="http://schemas.microsoft.com/office/powerpoint/2010/main" val="1976933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993531"/>
          </a:xfrm>
        </p:spPr>
        <p:txBody>
          <a:bodyPr/>
          <a:lstStyle/>
          <a:p>
            <a:r>
              <a:rPr lang="nl-NL" b="1" dirty="0" smtClean="0"/>
              <a:t>Tijd voor ijs</a:t>
            </a:r>
            <a:endParaRPr lang="nl-NL" sz="2800" b="1"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000" y="936378"/>
            <a:ext cx="6572346" cy="4381564"/>
          </a:xfrm>
          <a:prstGeom prst="rect">
            <a:avLst/>
          </a:prstGeom>
        </p:spPr>
      </p:pic>
    </p:spTree>
    <p:extLst>
      <p:ext uri="{BB962C8B-B14F-4D97-AF65-F5344CB8AC3E}">
        <p14:creationId xmlns:p14="http://schemas.microsoft.com/office/powerpoint/2010/main" val="1181488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1" y="1284079"/>
            <a:ext cx="5645789" cy="4766274"/>
          </a:xfrm>
        </p:spPr>
        <p:txBody>
          <a:bodyPr>
            <a:normAutofit/>
          </a:bodyPr>
          <a:lstStyle/>
          <a:p>
            <a:r>
              <a:rPr lang="nl-NL" dirty="0" smtClean="0"/>
              <a:t>observeer </a:t>
            </a:r>
          </a:p>
          <a:p>
            <a:r>
              <a:rPr lang="nl-NL" dirty="0" smtClean="0"/>
              <a:t>praat met elkaar</a:t>
            </a:r>
          </a:p>
          <a:p>
            <a:r>
              <a:rPr lang="nl-NL" dirty="0" smtClean="0"/>
              <a:t>beschrijf wat je ziet</a:t>
            </a:r>
          </a:p>
          <a:p>
            <a:r>
              <a:rPr lang="nl-NL" dirty="0"/>
              <a:t>n</a:t>
            </a:r>
            <a:r>
              <a:rPr lang="nl-NL" dirty="0" smtClean="0"/>
              <a:t>oteer zo veel mogelijk vragen </a:t>
            </a:r>
          </a:p>
          <a:p>
            <a:pPr lvl="1"/>
            <a:r>
              <a:rPr lang="nl-NL" dirty="0" smtClean="0"/>
              <a:t>er bestaan geen foute vragen, dus doe maar…</a:t>
            </a:r>
          </a:p>
          <a:p>
            <a:r>
              <a:rPr lang="nl-NL" dirty="0" smtClean="0"/>
              <a:t>1 vraag per post-</a:t>
            </a:r>
            <a:r>
              <a:rPr lang="nl-NL" dirty="0" err="1" smtClean="0"/>
              <a:t>it</a:t>
            </a:r>
            <a:endParaRPr lang="nl-NL" dirty="0" smtClean="0"/>
          </a:p>
        </p:txBody>
      </p:sp>
      <p:pic>
        <p:nvPicPr>
          <p:cNvPr id="1026" name="Picture 2" descr="http://www.aclvb-cgslb-colruyt.be/images/vraag-578x3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3400" y="0"/>
            <a:ext cx="2260600" cy="15135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628650" y="298617"/>
            <a:ext cx="7886700" cy="993531"/>
          </a:xfrm>
        </p:spPr>
        <p:txBody>
          <a:bodyPr/>
          <a:lstStyle/>
          <a:p>
            <a:r>
              <a:rPr lang="nl-NL" b="1" dirty="0" smtClean="0"/>
              <a:t>Tijd voor ijs</a:t>
            </a:r>
            <a:endParaRPr lang="nl-NL" sz="2800" b="1" dirty="0"/>
          </a:p>
        </p:txBody>
      </p:sp>
      <p:pic>
        <p:nvPicPr>
          <p:cNvPr id="2" name="Afbeelding 1" descr="PIC_0089.JPG"/>
          <p:cNvPicPr>
            <a:picLocks noChangeAspect="1"/>
          </p:cNvPicPr>
          <p:nvPr/>
        </p:nvPicPr>
        <p:blipFill rotWithShape="1">
          <a:blip r:embed="rId4" cstate="print">
            <a:extLst>
              <a:ext uri="{28A0092B-C50C-407E-A947-70E740481C1C}">
                <a14:useLocalDpi xmlns:a14="http://schemas.microsoft.com/office/drawing/2010/main" val="0"/>
              </a:ext>
            </a:extLst>
          </a:blip>
          <a:srcRect r="19129"/>
          <a:stretch/>
        </p:blipFill>
        <p:spPr>
          <a:xfrm>
            <a:off x="6834570" y="1892721"/>
            <a:ext cx="2309430" cy="2141763"/>
          </a:xfrm>
          <a:prstGeom prst="rect">
            <a:avLst/>
          </a:prstGeom>
        </p:spPr>
      </p:pic>
    </p:spTree>
    <p:extLst>
      <p:ext uri="{BB962C8B-B14F-4D97-AF65-F5344CB8AC3E}">
        <p14:creationId xmlns:p14="http://schemas.microsoft.com/office/powerpoint/2010/main" val="17747463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_008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PIC_009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86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341811"/>
            <a:ext cx="7886700" cy="4766274"/>
          </a:xfrm>
        </p:spPr>
        <p:txBody>
          <a:bodyPr>
            <a:normAutofit/>
          </a:bodyPr>
          <a:lstStyle/>
          <a:p>
            <a:r>
              <a:rPr lang="nl-NL" dirty="0" smtClean="0"/>
              <a:t>Blijf observeren,</a:t>
            </a:r>
          </a:p>
          <a:p>
            <a:r>
              <a:rPr lang="nl-NL" dirty="0" smtClean="0"/>
              <a:t>Nu met extra </a:t>
            </a:r>
            <a:r>
              <a:rPr lang="nl-NL" dirty="0" smtClean="0"/>
              <a:t>materialen </a:t>
            </a:r>
          </a:p>
          <a:p>
            <a:pPr lvl="1"/>
            <a:r>
              <a:rPr lang="nl-NL" dirty="0" smtClean="0"/>
              <a:t>hamer, nagels, IR camera, (IR)-thermometers, zout, suiker, kleurstof, lamp, emmer met water, … </a:t>
            </a:r>
            <a:endParaRPr lang="nl-NL" dirty="0" smtClean="0"/>
          </a:p>
          <a:p>
            <a:pPr lvl="1"/>
            <a:r>
              <a:rPr lang="nl-NL" dirty="0" smtClean="0"/>
              <a:t>probeer het fenomeen van verschillende standpunten te bekijken</a:t>
            </a:r>
          </a:p>
          <a:p>
            <a:pPr lvl="2"/>
            <a:r>
              <a:rPr lang="nl-NL" dirty="0" smtClean="0"/>
              <a:t>kijk eens met je zaklamp in een donkere kamer</a:t>
            </a:r>
          </a:p>
          <a:p>
            <a:pPr lvl="2"/>
            <a:r>
              <a:rPr lang="nl-NL" dirty="0" smtClean="0"/>
              <a:t>dompel onder in een emmer</a:t>
            </a:r>
          </a:p>
          <a:p>
            <a:pPr lvl="2"/>
            <a:r>
              <a:rPr lang="nl-NL" dirty="0" smtClean="0"/>
              <a:t>…</a:t>
            </a:r>
          </a:p>
        </p:txBody>
      </p:sp>
      <p:pic>
        <p:nvPicPr>
          <p:cNvPr id="1026" name="Picture 2" descr="http://www.aclvb-cgslb-colruyt.be/images/vraag-578x3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3400" y="0"/>
            <a:ext cx="2260600" cy="15135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628650" y="298617"/>
            <a:ext cx="7886700" cy="993531"/>
          </a:xfrm>
        </p:spPr>
        <p:txBody>
          <a:bodyPr/>
          <a:lstStyle/>
          <a:p>
            <a:r>
              <a:rPr lang="nl-NL" b="1" dirty="0" smtClean="0"/>
              <a:t>Tijd voor ijs</a:t>
            </a:r>
            <a:endParaRPr lang="nl-NL" sz="2800" b="1" dirty="0"/>
          </a:p>
        </p:txBody>
      </p:sp>
    </p:spTree>
    <p:extLst>
      <p:ext uri="{BB962C8B-B14F-4D97-AF65-F5344CB8AC3E}">
        <p14:creationId xmlns:p14="http://schemas.microsoft.com/office/powerpoint/2010/main" val="11962714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49" y="1825625"/>
            <a:ext cx="8164213" cy="4351338"/>
          </a:xfrm>
        </p:spPr>
        <p:txBody>
          <a:bodyPr>
            <a:normAutofit lnSpcReduction="10000"/>
          </a:bodyPr>
          <a:lstStyle/>
          <a:p>
            <a:r>
              <a:rPr lang="nl-BE" dirty="0" smtClean="0"/>
              <a:t>Eerste reflectie: bekijk nog eens al jullie vragen grondig</a:t>
            </a:r>
          </a:p>
          <a:p>
            <a:pPr lvl="1"/>
            <a:r>
              <a:rPr lang="nl-BE" dirty="0"/>
              <a:t>Zijn er veel  vragen?</a:t>
            </a:r>
          </a:p>
          <a:p>
            <a:pPr lvl="1"/>
            <a:r>
              <a:rPr lang="nl-BE" dirty="0"/>
              <a:t>Hebben jullie een grote verscheidenheid aan vragen?</a:t>
            </a:r>
          </a:p>
          <a:p>
            <a:pPr lvl="1"/>
            <a:r>
              <a:rPr lang="nl-BE" dirty="0"/>
              <a:t>Zijn er veel vragen waarvan je het antwoord al weet?</a:t>
            </a:r>
          </a:p>
          <a:p>
            <a:pPr lvl="1"/>
            <a:r>
              <a:rPr lang="nl-BE" dirty="0"/>
              <a:t>Vragen waarvan je denkt ‘</a:t>
            </a:r>
            <a:r>
              <a:rPr lang="nl-BE" i="1" dirty="0"/>
              <a:t>hoe kom je er op?’</a:t>
            </a:r>
            <a:endParaRPr lang="nl-BE" dirty="0"/>
          </a:p>
          <a:p>
            <a:pPr lvl="1"/>
            <a:r>
              <a:rPr lang="nl-BE" dirty="0"/>
              <a:t>Welke vragen vind je interessant</a:t>
            </a:r>
            <a:r>
              <a:rPr lang="nl-BE" dirty="0" smtClean="0"/>
              <a:t>?</a:t>
            </a:r>
          </a:p>
          <a:p>
            <a:pPr lvl="1"/>
            <a:r>
              <a:rPr lang="nl-BE" dirty="0"/>
              <a:t>H</a:t>
            </a:r>
            <a:r>
              <a:rPr lang="nl-BE" dirty="0" smtClean="0"/>
              <a:t>aal er één vraag uit.</a:t>
            </a:r>
            <a:endParaRPr lang="nl-BE" dirty="0"/>
          </a:p>
          <a:p>
            <a:pPr lvl="1"/>
            <a:endParaRPr lang="nl-BE" dirty="0" smtClean="0"/>
          </a:p>
        </p:txBody>
      </p:sp>
      <p:pic>
        <p:nvPicPr>
          <p:cNvPr id="1026" name="Picture 2" descr="http://www.aclvb-cgslb-colruyt.be/images/vraag-578x3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3400" y="0"/>
            <a:ext cx="2260600" cy="15135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628650" y="298617"/>
            <a:ext cx="7886700" cy="993531"/>
          </a:xfrm>
        </p:spPr>
        <p:txBody>
          <a:bodyPr/>
          <a:lstStyle/>
          <a:p>
            <a:r>
              <a:rPr lang="nl-NL" b="1" dirty="0" smtClean="0"/>
              <a:t>Tijd voor ijs</a:t>
            </a:r>
            <a:endParaRPr lang="nl-NL" sz="2800" b="1" dirty="0"/>
          </a:p>
        </p:txBody>
      </p:sp>
    </p:spTree>
    <p:extLst>
      <p:ext uri="{BB962C8B-B14F-4D97-AF65-F5344CB8AC3E}">
        <p14:creationId xmlns:p14="http://schemas.microsoft.com/office/powerpoint/2010/main" val="30723064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761"/>
            <a:ext cx="7886700" cy="1325563"/>
          </a:xfrm>
        </p:spPr>
        <p:txBody>
          <a:bodyPr/>
          <a:lstStyle/>
          <a:p>
            <a:r>
              <a:rPr lang="nl-NL" b="1" dirty="0" smtClean="0"/>
              <a:t>Vragen: vaststellingen</a:t>
            </a:r>
            <a:endParaRPr lang="nl-NL" b="1" dirty="0"/>
          </a:p>
        </p:txBody>
      </p:sp>
      <p:sp>
        <p:nvSpPr>
          <p:cNvPr id="3" name="Tijdelijke aanduiding voor inhoud 2"/>
          <p:cNvSpPr>
            <a:spLocks noGrp="1"/>
          </p:cNvSpPr>
          <p:nvPr>
            <p:ph idx="1"/>
          </p:nvPr>
        </p:nvSpPr>
        <p:spPr>
          <a:xfrm>
            <a:off x="628650" y="1293091"/>
            <a:ext cx="7886700" cy="4529960"/>
          </a:xfrm>
        </p:spPr>
        <p:txBody>
          <a:bodyPr>
            <a:normAutofit/>
          </a:bodyPr>
          <a:lstStyle/>
          <a:p>
            <a:r>
              <a:rPr lang="nl-NL" dirty="0" smtClean="0"/>
              <a:t>Groot aantal vragen – iedereen kijkt anders naar hetzelfde fenomeen – </a:t>
            </a:r>
            <a:r>
              <a:rPr lang="nl-NL" dirty="0" smtClean="0">
                <a:solidFill>
                  <a:srgbClr val="FF0000"/>
                </a:solidFill>
              </a:rPr>
              <a:t>subjectiviteit </a:t>
            </a:r>
          </a:p>
          <a:p>
            <a:r>
              <a:rPr lang="nl-NL" dirty="0" smtClean="0"/>
              <a:t>Het fenomeen is heel simpel maar toch interessant genoeg voor </a:t>
            </a:r>
            <a:r>
              <a:rPr lang="nl-NL" dirty="0" smtClean="0">
                <a:solidFill>
                  <a:srgbClr val="FF0000"/>
                </a:solidFill>
              </a:rPr>
              <a:t>verwondering </a:t>
            </a:r>
          </a:p>
          <a:p>
            <a:r>
              <a:rPr lang="nl-NL" dirty="0" smtClean="0"/>
              <a:t>Voorzie voldoende tijd om te observeren!</a:t>
            </a:r>
          </a:p>
          <a:p>
            <a:r>
              <a:rPr lang="nl-NL" dirty="0" smtClean="0"/>
              <a:t>Invloed van voorkennis</a:t>
            </a:r>
          </a:p>
          <a:p>
            <a:pPr lvl="1"/>
            <a:r>
              <a:rPr lang="nl-NL" dirty="0" smtClean="0"/>
              <a:t>Interpreteren versus observeren? </a:t>
            </a:r>
          </a:p>
          <a:p>
            <a:pPr lvl="1"/>
            <a:r>
              <a:rPr lang="nl-NL" dirty="0" smtClean="0">
                <a:sym typeface="Wingdings" panose="05000000000000000000" pitchFamily="2" charset="2"/>
              </a:rPr>
              <a:t>voorbeeld van Faraday’s kaars</a:t>
            </a:r>
            <a:endParaRPr lang="nl-NL" dirty="0" smtClean="0"/>
          </a:p>
          <a:p>
            <a:pPr marL="0" indent="0">
              <a:buNone/>
            </a:pPr>
            <a:endParaRPr lang="nl-NL" dirty="0"/>
          </a:p>
        </p:txBody>
      </p:sp>
    </p:spTree>
    <p:extLst>
      <p:ext uri="{BB962C8B-B14F-4D97-AF65-F5344CB8AC3E}">
        <p14:creationId xmlns:p14="http://schemas.microsoft.com/office/powerpoint/2010/main" val="16061496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761"/>
            <a:ext cx="7886700" cy="1325563"/>
          </a:xfrm>
        </p:spPr>
        <p:txBody>
          <a:bodyPr/>
          <a:lstStyle/>
          <a:p>
            <a:r>
              <a:rPr lang="nl-NL" b="1" dirty="0" smtClean="0"/>
              <a:t>Vragen: vaststellingen</a:t>
            </a:r>
            <a:endParaRPr lang="nl-NL" b="1" dirty="0"/>
          </a:p>
        </p:txBody>
      </p:sp>
      <p:sp>
        <p:nvSpPr>
          <p:cNvPr id="3" name="Tijdelijke aanduiding voor inhoud 2"/>
          <p:cNvSpPr>
            <a:spLocks noGrp="1"/>
          </p:cNvSpPr>
          <p:nvPr>
            <p:ph idx="1"/>
          </p:nvPr>
        </p:nvSpPr>
        <p:spPr>
          <a:xfrm>
            <a:off x="628650" y="1293091"/>
            <a:ext cx="7886700" cy="4529960"/>
          </a:xfrm>
        </p:spPr>
        <p:txBody>
          <a:bodyPr>
            <a:normAutofit/>
          </a:bodyPr>
          <a:lstStyle/>
          <a:p>
            <a:r>
              <a:rPr lang="nl-NL" dirty="0" smtClean="0"/>
              <a:t>wisselwerking tussen verschillende zaken</a:t>
            </a:r>
          </a:p>
          <a:p>
            <a:pPr marL="0" indent="0">
              <a:buNone/>
            </a:pPr>
            <a:endParaRPr lang="nl-NL" dirty="0"/>
          </a:p>
        </p:txBody>
      </p:sp>
      <p:sp>
        <p:nvSpPr>
          <p:cNvPr id="4" name="Tekstvak 3"/>
          <p:cNvSpPr txBox="1"/>
          <p:nvPr/>
        </p:nvSpPr>
        <p:spPr>
          <a:xfrm>
            <a:off x="4131562" y="2923157"/>
            <a:ext cx="2710737" cy="584776"/>
          </a:xfrm>
          <a:prstGeom prst="rect">
            <a:avLst/>
          </a:prstGeom>
          <a:noFill/>
        </p:spPr>
        <p:txBody>
          <a:bodyPr wrap="square" rtlCol="0">
            <a:spAutoFit/>
          </a:bodyPr>
          <a:lstStyle/>
          <a:p>
            <a:r>
              <a:rPr lang="nl-NL" sz="3200" dirty="0" smtClean="0"/>
              <a:t>Waarneming</a:t>
            </a:r>
            <a:endParaRPr lang="nl-NL" sz="3200" dirty="0"/>
          </a:p>
        </p:txBody>
      </p:sp>
      <p:sp>
        <p:nvSpPr>
          <p:cNvPr id="5" name="Tekstvak 4"/>
          <p:cNvSpPr txBox="1"/>
          <p:nvPr/>
        </p:nvSpPr>
        <p:spPr>
          <a:xfrm>
            <a:off x="1345750" y="3359926"/>
            <a:ext cx="2710737" cy="584776"/>
          </a:xfrm>
          <a:prstGeom prst="rect">
            <a:avLst/>
          </a:prstGeom>
          <a:noFill/>
        </p:spPr>
        <p:txBody>
          <a:bodyPr wrap="square" rtlCol="0">
            <a:spAutoFit/>
          </a:bodyPr>
          <a:lstStyle/>
          <a:p>
            <a:r>
              <a:rPr lang="nl-NL" sz="3200" dirty="0"/>
              <a:t>I</a:t>
            </a:r>
            <a:r>
              <a:rPr lang="nl-NL" sz="3200" dirty="0" smtClean="0"/>
              <a:t>nteresse</a:t>
            </a:r>
            <a:endParaRPr lang="nl-NL" sz="3200" dirty="0"/>
          </a:p>
        </p:txBody>
      </p:sp>
      <p:sp>
        <p:nvSpPr>
          <p:cNvPr id="6" name="Tekstvak 5"/>
          <p:cNvSpPr txBox="1"/>
          <p:nvPr/>
        </p:nvSpPr>
        <p:spPr>
          <a:xfrm>
            <a:off x="3109427" y="4498134"/>
            <a:ext cx="2710737" cy="584776"/>
          </a:xfrm>
          <a:prstGeom prst="rect">
            <a:avLst/>
          </a:prstGeom>
          <a:noFill/>
        </p:spPr>
        <p:txBody>
          <a:bodyPr wrap="square" rtlCol="0">
            <a:spAutoFit/>
          </a:bodyPr>
          <a:lstStyle/>
          <a:p>
            <a:r>
              <a:rPr lang="nl-NL" sz="3200" dirty="0" smtClean="0"/>
              <a:t>Voorkennis</a:t>
            </a:r>
            <a:endParaRPr lang="nl-NL" sz="3200" dirty="0"/>
          </a:p>
        </p:txBody>
      </p:sp>
      <p:cxnSp>
        <p:nvCxnSpPr>
          <p:cNvPr id="7" name="Rechte verbindingslijn met pijl 6"/>
          <p:cNvCxnSpPr/>
          <p:nvPr/>
        </p:nvCxnSpPr>
        <p:spPr>
          <a:xfrm>
            <a:off x="3164795" y="3871049"/>
            <a:ext cx="568687" cy="417073"/>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Rechte verbindingslijn met pijl 7"/>
          <p:cNvCxnSpPr/>
          <p:nvPr/>
        </p:nvCxnSpPr>
        <p:spPr>
          <a:xfrm flipV="1">
            <a:off x="3241370" y="3378145"/>
            <a:ext cx="947061" cy="190315"/>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Rechte verbindingslijn met pijl 8"/>
          <p:cNvCxnSpPr/>
          <p:nvPr/>
        </p:nvCxnSpPr>
        <p:spPr>
          <a:xfrm flipV="1">
            <a:off x="4075443" y="3624596"/>
            <a:ext cx="188812" cy="626346"/>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1867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2559</TotalTime>
  <Words>1576</Words>
  <Application>Microsoft Macintosh PowerPoint</Application>
  <PresentationFormat>On-screen Show (4:3)</PresentationFormat>
  <Paragraphs>198</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Kantoorthema</vt:lpstr>
      <vt:lpstr>PowerPoint Presentation</vt:lpstr>
      <vt:lpstr>Planning</vt:lpstr>
      <vt:lpstr>Tijd voor ijs</vt:lpstr>
      <vt:lpstr>Tijd voor ijs</vt:lpstr>
      <vt:lpstr>PowerPoint Presentation</vt:lpstr>
      <vt:lpstr>Tijd voor ijs</vt:lpstr>
      <vt:lpstr>Tijd voor ijs</vt:lpstr>
      <vt:lpstr>Vragen: vaststellingen</vt:lpstr>
      <vt:lpstr>Vragen: vaststellingen</vt:lpstr>
      <vt:lpstr>Vragen: vaststellingen</vt:lpstr>
      <vt:lpstr>Elk onderzoek start met vragen</vt:lpstr>
      <vt:lpstr>Mogelijke resultaten</vt:lpstr>
      <vt:lpstr>Opdracht i.v.m. type vragen – 2de reflectie</vt:lpstr>
      <vt:lpstr>Bespreking vragen</vt:lpstr>
      <vt:lpstr>Mogelijke resultaten</vt:lpstr>
      <vt:lpstr>De rollercoaster van vragen stellen…</vt:lpstr>
      <vt:lpstr>Bespreking </vt:lpstr>
      <vt:lpstr>Soorten vragen</vt:lpstr>
      <vt:lpstr>Onderzoekbare vragen</vt:lpstr>
      <vt:lpstr>Omvormen tot onderzoekbare vragen</vt:lpstr>
      <vt:lpstr>Voorbeeld</vt:lpstr>
      <vt:lpstr>Het onderzoeksproces</vt:lpstr>
      <vt:lpstr>Wat antwoorden?</vt:lpstr>
      <vt:lpstr>Zoektocht naar zuiver ijs</vt:lpstr>
      <vt:lpstr>In een notendop: focus op</vt:lpstr>
      <vt:lpstr>In een notendop: focus op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Kirsten</dc:creator>
  <cp:lastModifiedBy>john de poorter</cp:lastModifiedBy>
  <cp:revision>110</cp:revision>
  <cp:lastPrinted>2015-03-27T07:10:04Z</cp:lastPrinted>
  <dcterms:created xsi:type="dcterms:W3CDTF">2014-05-16T09:31:23Z</dcterms:created>
  <dcterms:modified xsi:type="dcterms:W3CDTF">2015-11-17T16:57:39Z</dcterms:modified>
</cp:coreProperties>
</file>