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8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58" r:id="rId2"/>
    <p:sldId id="551" r:id="rId3"/>
    <p:sldId id="517" r:id="rId4"/>
    <p:sldId id="527" r:id="rId5"/>
    <p:sldId id="419" r:id="rId6"/>
    <p:sldId id="270" r:id="rId7"/>
    <p:sldId id="456" r:id="rId8"/>
    <p:sldId id="272" r:id="rId9"/>
    <p:sldId id="462" r:id="rId10"/>
    <p:sldId id="273" r:id="rId11"/>
    <p:sldId id="274" r:id="rId12"/>
    <p:sldId id="275" r:id="rId13"/>
    <p:sldId id="288" r:id="rId14"/>
    <p:sldId id="290" r:id="rId15"/>
    <p:sldId id="466" r:id="rId16"/>
    <p:sldId id="310" r:id="rId17"/>
    <p:sldId id="415" r:id="rId18"/>
    <p:sldId id="309" r:id="rId19"/>
    <p:sldId id="329" r:id="rId20"/>
    <p:sldId id="339" r:id="rId21"/>
    <p:sldId id="373" r:id="rId22"/>
    <p:sldId id="519" r:id="rId23"/>
    <p:sldId id="492" r:id="rId24"/>
    <p:sldId id="493" r:id="rId25"/>
    <p:sldId id="494" r:id="rId26"/>
    <p:sldId id="490" r:id="rId27"/>
    <p:sldId id="528" r:id="rId28"/>
    <p:sldId id="416" r:id="rId29"/>
    <p:sldId id="525" r:id="rId30"/>
    <p:sldId id="408" r:id="rId31"/>
    <p:sldId id="481" r:id="rId32"/>
    <p:sldId id="473" r:id="rId33"/>
    <p:sldId id="486" r:id="rId34"/>
    <p:sldId id="545" r:id="rId35"/>
    <p:sldId id="546" r:id="rId36"/>
    <p:sldId id="547" r:id="rId37"/>
    <p:sldId id="548" r:id="rId38"/>
    <p:sldId id="549" r:id="rId39"/>
    <p:sldId id="550" r:id="rId40"/>
    <p:sldId id="417" r:id="rId41"/>
    <p:sldId id="487" r:id="rId42"/>
    <p:sldId id="336" r:id="rId43"/>
    <p:sldId id="411" r:id="rId44"/>
    <p:sldId id="453" r:id="rId45"/>
    <p:sldId id="379" r:id="rId46"/>
    <p:sldId id="337" r:id="rId47"/>
    <p:sldId id="367" r:id="rId48"/>
    <p:sldId id="418" r:id="rId49"/>
    <p:sldId id="535" r:id="rId50"/>
    <p:sldId id="327" r:id="rId51"/>
    <p:sldId id="381" r:id="rId52"/>
    <p:sldId id="405" r:id="rId53"/>
    <p:sldId id="520" r:id="rId54"/>
    <p:sldId id="504" r:id="rId55"/>
    <p:sldId id="505" r:id="rId56"/>
    <p:sldId id="544" r:id="rId57"/>
    <p:sldId id="508" r:id="rId58"/>
    <p:sldId id="390" r:id="rId59"/>
    <p:sldId id="500" r:id="rId60"/>
    <p:sldId id="542" r:id="rId61"/>
    <p:sldId id="501" r:id="rId62"/>
    <p:sldId id="529" r:id="rId63"/>
    <p:sldId id="552" r:id="rId64"/>
    <p:sldId id="502" r:id="rId65"/>
    <p:sldId id="410" r:id="rId6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CC2AFF"/>
    <a:srgbClr val="782DFF"/>
    <a:srgbClr val="950CFF"/>
    <a:srgbClr val="FF66F9"/>
    <a:srgbClr val="F6FF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23923" autoAdjust="0"/>
    <p:restoredTop sz="98704" autoAdjust="0"/>
  </p:normalViewPr>
  <p:slideViewPr>
    <p:cSldViewPr snapToObjects="1">
      <p:cViewPr varScale="1">
        <p:scale>
          <a:sx n="77" d="100"/>
          <a:sy n="77" d="100"/>
        </p:scale>
        <p:origin x="-2112" y="-104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handoutMaster" Target="handoutMasters/handout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ED2A5C-2431-204E-934C-AE4AF0F6196C}" type="datetimeFigureOut">
              <a:rPr lang="en-US" smtClean="0"/>
              <a:t>17/12/15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68F06-3F5D-3742-BFB7-6D610244D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97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1C0C8D0-D151-104D-B078-91E4DC79EF1F}" type="datetime1">
              <a:rPr lang="en-US"/>
              <a:pPr>
                <a:defRPr/>
              </a:pPr>
              <a:t>17/12/15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496082C-516B-0540-8D84-2F7EFE22F1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0612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12D10B-6A64-4C4F-8A9E-3DFC358A3564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6D8D26-7F41-554B-87FA-700E071A1D0B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l-NL"/>
              <a:t>Resolution from Table 1.1 (ATLAS detector paper)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41B250-7D2F-CB40-90A9-E14F787D64E2}" type="slidenum">
              <a:rPr lang="en-US">
                <a:ea typeface="ＭＳ Ｐゴシック" charset="-128"/>
                <a:cs typeface="ＭＳ Ｐゴシック" charset="-128"/>
              </a:rPr>
              <a:pPr/>
              <a:t>23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85817" indent="-263776" eaLnBrk="0" hangingPunct="0"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55103" indent="-211021" eaLnBrk="0" hangingPunct="0"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477145" indent="-211021" eaLnBrk="0" hangingPunct="0"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899186" indent="-211021" eaLnBrk="0" hangingPunct="0"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CAE8272D-A5E2-B040-B4F7-990E8A746889}" type="slidenum">
              <a:rPr lang="en-US" sz="1200">
                <a:latin typeface="Times New Roman" charset="0"/>
              </a:rPr>
              <a:pPr eaLnBrk="1" hangingPunct="1"/>
              <a:t>24</a:t>
            </a:fld>
            <a:endParaRPr lang="en-US" sz="1200">
              <a:latin typeface="Times New Roman" charset="0"/>
            </a:endParaRPr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Niet zo logisch als Stan zei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96082C-516B-0540-8D84-2F7EFE22F11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117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83337D2-E444-5E4A-AFAA-C4A4D8592E77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2BC7B94-7E55-D54F-A108-F30E9143F932}" type="slidenum">
              <a:rPr lang="en-US"/>
              <a:pPr/>
              <a:t>49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AB351-6590-634E-B5A3-79C81B8C8A64}" type="datetime1">
              <a:rPr lang="en-US"/>
              <a:pPr>
                <a:defRPr/>
              </a:pPr>
              <a:t>17/12/15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34503-B716-BF41-A03A-E9D3422AC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D76C8-92BD-A74B-89DC-6BA1E62F05A9}" type="datetime1">
              <a:rPr lang="en-US"/>
              <a:pPr>
                <a:defRPr/>
              </a:pPr>
              <a:t>17/12/15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53437-806A-DF46-9C9F-18E1BEFB20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FFB91-97F2-BA48-8055-3D1101DD616D}" type="datetime1">
              <a:rPr lang="en-US"/>
              <a:pPr>
                <a:defRPr/>
              </a:pPr>
              <a:t>17/12/15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76A40-5D59-C24D-ACE3-DDF2D7B58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480" y="44645"/>
            <a:ext cx="7509600" cy="541497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7921" y="816566"/>
            <a:ext cx="4370400" cy="5714520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06560" y="816566"/>
            <a:ext cx="4371840" cy="5714520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/>
            <a:endParaRPr lang="nl-NL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>
          <a:xfrm>
            <a:off x="23813" y="6650038"/>
            <a:ext cx="8326437" cy="187325"/>
          </a:xfrm>
          <a:prstGeom prst="rect">
            <a:avLst/>
          </a:prstGeom>
        </p:spPr>
        <p:txBody>
          <a:bodyPr vert="horz" wrap="square" lIns="82945" tIns="41473" rIns="82945" bIns="4147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Nick van Remortel     ActUA     11 december 2008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>
          <a:xfrm>
            <a:off x="8439150" y="6648450"/>
            <a:ext cx="682625" cy="187325"/>
          </a:xfrm>
          <a:prstGeom prst="rect">
            <a:avLst/>
          </a:prstGeom>
        </p:spPr>
        <p:txBody>
          <a:bodyPr vert="horz" wrap="square" lIns="82945" tIns="41473" rIns="82945" bIns="4147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1AE6129A-9BB6-D448-BE31-8373023C6E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024269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875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 voor veel logo'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30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kop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266896" y="10616"/>
            <a:ext cx="8940801" cy="723901"/>
          </a:xfrm>
          <a:prstGeom prst="rect">
            <a:avLst/>
          </a:prstGeom>
        </p:spPr>
        <p:txBody>
          <a:bodyPr/>
          <a:lstStyle/>
          <a:p>
            <a:pPr lvl="0"/>
            <a:r>
              <a:rPr/>
              <a:t>Titeltekst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177800" y="977900"/>
            <a:ext cx="8648700" cy="5448300"/>
          </a:xfrm>
          <a:prstGeom prst="rect">
            <a:avLst/>
          </a:prstGeom>
        </p:spPr>
        <p:txBody>
          <a:bodyPr/>
          <a:lstStyle>
            <a:lvl2pPr marL="750618" indent="-252778">
              <a:spcBef>
                <a:spcPts val="0"/>
              </a:spcBef>
              <a:buChar char="–"/>
              <a:defRPr sz="2300">
                <a:solidFill>
                  <a:srgbClr val="0042AA"/>
                </a:solidFill>
                <a:uFill>
                  <a:solidFill>
                    <a:srgbClr val="0042AA"/>
                  </a:solidFill>
                </a:uFill>
              </a:defRPr>
            </a:lvl2pPr>
            <a:lvl3pPr marL="1155064" indent="-200025">
              <a:spcBef>
                <a:spcPts val="0"/>
              </a:spcBef>
              <a:defRPr sz="21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</a:defRPr>
            </a:lvl3pPr>
            <a:lvl4pPr marL="1606550" indent="-194310">
              <a:spcBef>
                <a:spcPts val="0"/>
              </a:spcBef>
              <a:buChar char="–"/>
              <a:defRPr sz="1700"/>
            </a:lvl4pPr>
            <a:lvl5pPr marL="2063750" indent="-194310">
              <a:spcBef>
                <a:spcPts val="400"/>
              </a:spcBef>
              <a:buChar char="»"/>
              <a:defRPr sz="1700"/>
            </a:lvl5pPr>
          </a:lstStyle>
          <a:p>
            <a:pPr lvl="0"/>
            <a:r>
              <a:rPr/>
              <a:t>Hoofdtekst - niveau één</a:t>
            </a:r>
          </a:p>
          <a:p>
            <a:pPr lvl="1"/>
            <a:r>
              <a:rPr/>
              <a:t>Hoofdtekst - niveau twee</a:t>
            </a:r>
          </a:p>
          <a:p>
            <a:pPr lvl="2"/>
            <a:r>
              <a:rPr/>
              <a:t>Hoofdtekst - niveau drie</a:t>
            </a:r>
          </a:p>
          <a:p>
            <a:pPr lvl="3"/>
            <a:r>
              <a:rPr/>
              <a:t>Hoofdtekst - niveau vier</a:t>
            </a:r>
          </a:p>
          <a:p>
            <a:pPr lvl="4"/>
            <a:r>
              <a:rPr/>
              <a:t>Hoofdtekst - niveau vijf</a:t>
            </a:r>
          </a:p>
        </p:txBody>
      </p:sp>
      <p:sp>
        <p:nvSpPr>
          <p:cNvPr id="4" name="Shape 12"/>
          <p:cNvSpPr>
            <a:spLocks noGrp="1"/>
          </p:cNvSpPr>
          <p:nvPr>
            <p:ph type="sldNum" sz="quarter" idx="10"/>
          </p:nvPr>
        </p:nvSpPr>
        <p:spPr>
          <a:xfrm>
            <a:off x="8547100" y="6435725"/>
            <a:ext cx="274638" cy="317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35A39-5224-D64F-92B5-54F3F748485B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8091415"/>
      </p:ext>
    </p:extLst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081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pReco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304800"/>
            <a:ext cx="65532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6137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7B789-CE2C-654E-9064-58FFA5A5A953}" type="datetime1">
              <a:rPr lang="en-US"/>
              <a:pPr>
                <a:defRPr/>
              </a:pPr>
              <a:t>17/12/15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9620D-3971-1E4F-B222-97B3A75D0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38231-2E3A-9447-86B4-0510E74C0F72}" type="datetime1">
              <a:rPr lang="en-US"/>
              <a:pPr>
                <a:defRPr/>
              </a:pPr>
              <a:t>17/12/15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107AC-D987-E24E-991B-1E4360172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DD68F-6117-F548-B5D1-B6FE272C33DF}" type="datetime1">
              <a:rPr lang="en-US"/>
              <a:pPr>
                <a:defRPr/>
              </a:pPr>
              <a:t>17/12/15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3E2BA-A80A-BB4B-812F-A4C7BF0B5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89031-5EED-184E-AFF4-77B5A2C7381B}" type="datetime1">
              <a:rPr lang="en-US"/>
              <a:pPr>
                <a:defRPr/>
              </a:pPr>
              <a:t>17/12/15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4BB21-A25E-5F4F-B4AA-EDE64EDD59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A3A1C-B4BF-9044-B8BA-88719F0944D1}" type="datetime1">
              <a:rPr lang="en-US"/>
              <a:pPr>
                <a:defRPr/>
              </a:pPr>
              <a:t>17/12/15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A4E88-777B-0949-9FE3-6BCDAD1828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17D98-57D7-7647-9813-9A882260F1C0}" type="datetime1">
              <a:rPr lang="en-US"/>
              <a:pPr>
                <a:defRPr/>
              </a:pPr>
              <a:t>17/12/15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4CAE5-F61D-F94E-979C-CD09CB3B5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FF9F1-B8CD-BB40-BBB3-CBCDB7A93D4B}" type="datetime1">
              <a:rPr lang="en-US"/>
              <a:pPr>
                <a:defRPr/>
              </a:pPr>
              <a:t>17/12/15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B3DA1-C4CC-9745-85F5-91946ECD3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9952C-02FE-8E44-90F7-C4350CA5036E}" type="datetime1">
              <a:rPr lang="en-US"/>
              <a:pPr>
                <a:defRPr/>
              </a:pPr>
              <a:t>17/12/15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51ED2-328B-AE42-ABB8-3E189A6BFE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/>
            </a:gs>
            <a:gs pos="100000">
              <a:schemeClr val="tx2">
                <a:lumMod val="40000"/>
                <a:lumOff val="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60FD3FE-6BB9-A74A-B829-669BD15C6014}" type="datetime1">
              <a:rPr lang="en-US"/>
              <a:pPr>
                <a:defRPr/>
              </a:pPr>
              <a:t>17/12/15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2947D18-1C65-0C4C-911A-3CE51E53A0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6" r:id="rId15"/>
    <p:sldLayoutId id="2147483675" r:id="rId16"/>
    <p:sldLayoutId id="2147483680" r:id="rId17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1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0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oleObject" Target="../embeddings/oleObject2.bin"/><Relationship Id="rId7" Type="http://schemas.openxmlformats.org/officeDocument/2006/relationships/image" Target="../media/image17.emf"/><Relationship Id="rId8" Type="http://schemas.openxmlformats.org/officeDocument/2006/relationships/image" Target="../media/image21.jpeg"/><Relationship Id="rId9" Type="http://schemas.openxmlformats.org/officeDocument/2006/relationships/oleObject" Target="../embeddings/oleObject3.bin"/><Relationship Id="rId10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oleObject" Target="../embeddings/oleObject5.bin"/><Relationship Id="rId7" Type="http://schemas.openxmlformats.org/officeDocument/2006/relationships/image" Target="../media/image17.emf"/><Relationship Id="rId8" Type="http://schemas.openxmlformats.org/officeDocument/2006/relationships/oleObject" Target="../embeddings/oleObject6.bin"/><Relationship Id="rId9" Type="http://schemas.openxmlformats.org/officeDocument/2006/relationships/image" Target="../media/image22.emf"/><Relationship Id="rId10" Type="http://schemas.openxmlformats.org/officeDocument/2006/relationships/oleObject" Target="../embeddings/oleObject7.bin"/><Relationship Id="rId11" Type="http://schemas.openxmlformats.org/officeDocument/2006/relationships/image" Target="../media/image2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6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37.png"/><Relationship Id="rId1" Type="http://schemas.microsoft.com/office/2007/relationships/media" Target="file://localhost/Users/ivo/Werk/Talks_Lectures/Outreach/2015_11_28_Academischeclub/CERN-VIDEORUSH-2011-131.mp4" TargetMode="External"/><Relationship Id="rId2" Type="http://schemas.openxmlformats.org/officeDocument/2006/relationships/video" Target="file://localhost/Users/ivo/Werk/Talks_Lectures/Outreach/2015_11_28_Academischeclub/CERN-VIDEORUSH-2011-131.mp4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jpg"/><Relationship Id="rId3" Type="http://schemas.openxmlformats.org/officeDocument/2006/relationships/image" Target="../media/image3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6" Type="http://schemas.openxmlformats.org/officeDocument/2006/relationships/image" Target="../media/image51.jpeg"/><Relationship Id="rId7" Type="http://schemas.openxmlformats.org/officeDocument/2006/relationships/image" Target="../media/image52.jpeg"/><Relationship Id="rId8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jp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oleObject" Target="../embeddings/oleObject8.bin"/><Relationship Id="rId5" Type="http://schemas.openxmlformats.org/officeDocument/2006/relationships/image" Target="../media/image64.emf"/><Relationship Id="rId6" Type="http://schemas.openxmlformats.org/officeDocument/2006/relationships/image" Target="../media/image60.jp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Relationship Id="rId3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4" Type="http://schemas.openxmlformats.org/officeDocument/2006/relationships/image" Target="../media/image77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84.jpeg"/><Relationship Id="rId5" Type="http://schemas.openxmlformats.org/officeDocument/2006/relationships/image" Target="../media/image85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89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4" Type="http://schemas.openxmlformats.org/officeDocument/2006/relationships/image" Target="../media/image91.jpeg"/><Relationship Id="rId5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jpeg"/><Relationship Id="rId3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jpeg"/><Relationship Id="rId5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0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4" Type="http://schemas.openxmlformats.org/officeDocument/2006/relationships/oleObject" Target="../embeddings/oleObject9.bin"/><Relationship Id="rId5" Type="http://schemas.openxmlformats.org/officeDocument/2006/relationships/image" Target="../media/image101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6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ystery3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79512" y="5877272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Ivo van Vulpen (</a:t>
            </a:r>
            <a:r>
              <a:rPr lang="en-US" sz="2400" dirty="0" err="1" smtClean="0">
                <a:solidFill>
                  <a:schemeClr val="bg1"/>
                </a:solidFill>
              </a:rPr>
              <a:t>UvA</a:t>
            </a:r>
            <a:r>
              <a:rPr lang="en-US" sz="2400" dirty="0" smtClean="0">
                <a:solidFill>
                  <a:schemeClr val="bg1"/>
                </a:solidFill>
              </a:rPr>
              <a:t>/Nikhef)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124744"/>
            <a:ext cx="6984776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De rare </a:t>
            </a:r>
            <a:r>
              <a:rPr lang="en-US" sz="3200" b="1" dirty="0" err="1" smtClean="0">
                <a:solidFill>
                  <a:schemeClr val="bg1"/>
                </a:solidFill>
              </a:rPr>
              <a:t>wereld</a:t>
            </a:r>
            <a:r>
              <a:rPr lang="en-US" sz="3200" b="1" dirty="0" smtClean="0">
                <a:solidFill>
                  <a:schemeClr val="bg1"/>
                </a:solidFill>
              </a:rPr>
              <a:t> van </a:t>
            </a:r>
            <a:r>
              <a:rPr lang="en-US" sz="3200" b="1" dirty="0" err="1" smtClean="0">
                <a:solidFill>
                  <a:schemeClr val="bg1"/>
                </a:solidFill>
              </a:rPr>
              <a:t>elementaire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deeltjes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>e</a:t>
            </a:r>
            <a:r>
              <a:rPr lang="en-US" sz="3200" b="1" dirty="0" smtClean="0">
                <a:solidFill>
                  <a:schemeClr val="bg1"/>
                </a:solidFill>
              </a:rPr>
              <a:t>n de open mysteries 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633947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12 </a:t>
            </a:r>
            <a:r>
              <a:rPr lang="en-US" sz="1400" b="1" dirty="0" err="1" smtClean="0">
                <a:solidFill>
                  <a:srgbClr val="FFFF00"/>
                </a:solidFill>
              </a:rPr>
              <a:t>december</a:t>
            </a:r>
            <a:r>
              <a:rPr lang="en-US" sz="1400" b="1" dirty="0" smtClean="0">
                <a:solidFill>
                  <a:srgbClr val="FFFF00"/>
                </a:solidFill>
              </a:rPr>
              <a:t> 2015 WND </a:t>
            </a:r>
            <a:r>
              <a:rPr lang="en-US" sz="1400" b="1" dirty="0" err="1" smtClean="0">
                <a:solidFill>
                  <a:srgbClr val="FFFF00"/>
                </a:solidFill>
              </a:rPr>
              <a:t>conferentie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39752" y="3140968"/>
            <a:ext cx="4968552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d</a:t>
            </a:r>
            <a:r>
              <a:rPr lang="en-US" sz="2800" b="1" dirty="0" err="1" smtClean="0">
                <a:solidFill>
                  <a:schemeClr val="bg1"/>
                </a:solidFill>
              </a:rPr>
              <a:t>eeltjesfysica</a:t>
            </a:r>
            <a:r>
              <a:rPr lang="en-US" sz="2800" b="1" dirty="0" smtClean="0">
                <a:solidFill>
                  <a:schemeClr val="bg1"/>
                </a:solidFill>
              </a:rPr>
              <a:t>, 50 </a:t>
            </a:r>
            <a:r>
              <a:rPr lang="en-US" sz="2800" b="1" dirty="0" err="1" smtClean="0">
                <a:solidFill>
                  <a:schemeClr val="bg1"/>
                </a:solidFill>
              </a:rPr>
              <a:t>jaar</a:t>
            </a:r>
            <a:r>
              <a:rPr lang="en-US" sz="2800" b="1" dirty="0" smtClean="0">
                <a:solidFill>
                  <a:schemeClr val="bg1"/>
                </a:solidFill>
              </a:rPr>
              <a:t> later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207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val 54"/>
          <p:cNvSpPr/>
          <p:nvPr/>
        </p:nvSpPr>
        <p:spPr>
          <a:xfrm>
            <a:off x="393420" y="1886550"/>
            <a:ext cx="3886200" cy="382845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 rot="2769062" flipH="1">
            <a:off x="1904860" y="2692328"/>
            <a:ext cx="1131887" cy="1065213"/>
          </a:xfrm>
          <a:prstGeom prst="arc">
            <a:avLst>
              <a:gd name="adj1" fmla="val 18253634"/>
              <a:gd name="adj2" fmla="val 20443201"/>
            </a:avLst>
          </a:prstGeom>
          <a:ln w="254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defRPr/>
            </a:pPr>
            <a:endParaRPr lang="nl-NL"/>
          </a:p>
        </p:txBody>
      </p:sp>
      <p:sp>
        <p:nvSpPr>
          <p:cNvPr id="7" name="Oval 6"/>
          <p:cNvSpPr/>
          <p:nvPr/>
        </p:nvSpPr>
        <p:spPr>
          <a:xfrm>
            <a:off x="1209800" y="2673250"/>
            <a:ext cx="2289600" cy="2289175"/>
          </a:xfrm>
          <a:prstGeom prst="ellips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defRPr/>
            </a:pPr>
            <a:endParaRPr lang="nl-NL"/>
          </a:p>
        </p:txBody>
      </p:sp>
      <p:pic>
        <p:nvPicPr>
          <p:cNvPr id="27654" name="Picture 21" descr="ball_green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9337" y="2600225"/>
            <a:ext cx="344488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Box 14"/>
          <p:cNvSpPr txBox="1">
            <a:spLocks noChangeArrowheads="1"/>
          </p:cNvSpPr>
          <p:nvPr/>
        </p:nvSpPr>
        <p:spPr bwMode="auto">
          <a:xfrm>
            <a:off x="2039979" y="3971825"/>
            <a:ext cx="6938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i="1" dirty="0" smtClean="0"/>
              <a:t>kern</a:t>
            </a:r>
            <a:endParaRPr lang="nl-NL" i="1" dirty="0"/>
          </a:p>
        </p:txBody>
      </p:sp>
      <p:sp>
        <p:nvSpPr>
          <p:cNvPr id="13" name="Arc 12"/>
          <p:cNvSpPr/>
          <p:nvPr/>
        </p:nvSpPr>
        <p:spPr bwMode="auto">
          <a:xfrm rot="2859199" flipV="1">
            <a:off x="1167732" y="3871606"/>
            <a:ext cx="1455737" cy="914400"/>
          </a:xfrm>
          <a:prstGeom prst="arc">
            <a:avLst>
              <a:gd name="adj1" fmla="val 16200000"/>
              <a:gd name="adj2" fmla="val 18486581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nl-NL"/>
          </a:p>
        </p:txBody>
      </p:sp>
      <p:pic>
        <p:nvPicPr>
          <p:cNvPr id="27658" name="Picture 15" descr="ball_red1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6600" y="3687663"/>
            <a:ext cx="173038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16" descr="ball_blue.jpg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2800" y="3787675"/>
            <a:ext cx="22860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15" descr="ball_red1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4225" y="3854350"/>
            <a:ext cx="173038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1" name="Picture 16" descr="ball_blue.jpg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0400" y="3787675"/>
            <a:ext cx="22860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27"/>
          <p:cNvGrpSpPr/>
          <p:nvPr/>
        </p:nvGrpSpPr>
        <p:grpSpPr>
          <a:xfrm>
            <a:off x="2804425" y="2277450"/>
            <a:ext cx="470712" cy="461665"/>
            <a:chOff x="6934200" y="2243073"/>
            <a:chExt cx="470712" cy="461665"/>
          </a:xfrm>
        </p:grpSpPr>
        <p:sp>
          <p:nvSpPr>
            <p:cNvPr id="26" name="Oval 25"/>
            <p:cNvSpPr/>
            <p:nvPr/>
          </p:nvSpPr>
          <p:spPr>
            <a:xfrm>
              <a:off x="6934200" y="2373314"/>
              <a:ext cx="294526" cy="28815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947712" y="2243073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</p:grpSp>
      <p:grpSp>
        <p:nvGrpSpPr>
          <p:cNvPr id="8" name="Group 28"/>
          <p:cNvGrpSpPr/>
          <p:nvPr/>
        </p:nvGrpSpPr>
        <p:grpSpPr>
          <a:xfrm>
            <a:off x="1971800" y="3438425"/>
            <a:ext cx="457200" cy="461665"/>
            <a:chOff x="6907176" y="2283603"/>
            <a:chExt cx="457200" cy="461665"/>
          </a:xfrm>
        </p:grpSpPr>
        <p:sp>
          <p:nvSpPr>
            <p:cNvPr id="31" name="Oval 30"/>
            <p:cNvSpPr/>
            <p:nvPr/>
          </p:nvSpPr>
          <p:spPr>
            <a:xfrm>
              <a:off x="6934200" y="2373314"/>
              <a:ext cx="294526" cy="28815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907176" y="2283603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819400" y="2849298"/>
            <a:ext cx="998537" cy="369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electron</a:t>
            </a:r>
            <a:endParaRPr lang="en-US" dirty="0"/>
          </a:p>
        </p:txBody>
      </p:sp>
      <p:pic>
        <p:nvPicPr>
          <p:cNvPr id="27656" name="Picture 21" descr="ball_green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2669" y="4340918"/>
            <a:ext cx="344487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3" name="Picture 21" descr="ball_green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9000" y="1628800"/>
            <a:ext cx="344488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4" name="Picture 21" descr="ball_green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112" y="2219225"/>
            <a:ext cx="344488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5" name="Picture 21" descr="ball_green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2181" y="5492650"/>
            <a:ext cx="344488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7" name="Picture 21" descr="ball_green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7388" y="5196581"/>
            <a:ext cx="344488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8" name="Picture 21" descr="ball_green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828157"/>
            <a:ext cx="344488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9" name="Picture 21" descr="ball_green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748" y="2388815"/>
            <a:ext cx="344488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0" name="Picture 21" descr="ball_green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1644" y="4904480"/>
            <a:ext cx="344488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Rectangle 55"/>
          <p:cNvSpPr/>
          <p:nvPr/>
        </p:nvSpPr>
        <p:spPr>
          <a:xfrm>
            <a:off x="685800" y="609600"/>
            <a:ext cx="27991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 smtClean="0">
                <a:solidFill>
                  <a:srgbClr val="FFFFFF"/>
                </a:solidFill>
              </a:rPr>
              <a:t>De atoomwereld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27666" name="Picture 21" descr="ball_green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5348" y="3623368"/>
            <a:ext cx="344488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Rectangle 47"/>
          <p:cNvSpPr/>
          <p:nvPr/>
        </p:nvSpPr>
        <p:spPr>
          <a:xfrm>
            <a:off x="4572000" y="1308746"/>
            <a:ext cx="4392488" cy="2797125"/>
          </a:xfrm>
          <a:prstGeom prst="rect">
            <a:avLst/>
          </a:prstGeom>
          <a:solidFill>
            <a:srgbClr val="F6FFA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6636198"/>
              </p:ext>
            </p:extLst>
          </p:nvPr>
        </p:nvGraphicFramePr>
        <p:xfrm>
          <a:off x="4853310" y="3154571"/>
          <a:ext cx="3967162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88" name="Equation" r:id="rId6" imgW="2247900" imgH="393700" progId="Equation.3">
                  <p:embed/>
                </p:oleObj>
              </mc:Choice>
              <mc:Fallback>
                <p:oleObj name="Equation" r:id="rId6" imgW="22479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3310" y="3154571"/>
                        <a:ext cx="3967162" cy="6937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ectangle 51"/>
          <p:cNvSpPr/>
          <p:nvPr/>
        </p:nvSpPr>
        <p:spPr>
          <a:xfrm>
            <a:off x="4744672" y="1442393"/>
            <a:ext cx="43638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- </a:t>
            </a:r>
            <a:r>
              <a:rPr lang="en-US" sz="2000" dirty="0" err="1" smtClean="0"/>
              <a:t>electronen</a:t>
            </a:r>
            <a:r>
              <a:rPr lang="en-US" sz="2000" dirty="0" smtClean="0"/>
              <a:t> </a:t>
            </a:r>
            <a:r>
              <a:rPr lang="en-US" sz="2000" dirty="0" err="1"/>
              <a:t>vallen</a:t>
            </a:r>
            <a:r>
              <a:rPr lang="en-US" sz="2000" dirty="0"/>
              <a:t> </a:t>
            </a:r>
            <a:r>
              <a:rPr lang="en-US" sz="2000" dirty="0" err="1"/>
              <a:t>niet</a:t>
            </a:r>
            <a:r>
              <a:rPr lang="en-US" sz="2000" dirty="0"/>
              <a:t> op de </a:t>
            </a:r>
            <a:r>
              <a:rPr lang="en-US" sz="2000" dirty="0" smtClean="0"/>
              <a:t>kern </a:t>
            </a:r>
            <a:br>
              <a:rPr lang="en-US" sz="2000" dirty="0" smtClean="0"/>
            </a:br>
            <a:r>
              <a:rPr lang="en-US" sz="2000" dirty="0" smtClean="0"/>
              <a:t>- </a:t>
            </a:r>
            <a:r>
              <a:rPr lang="en-US" sz="2000" dirty="0" err="1" smtClean="0"/>
              <a:t>vaste</a:t>
            </a:r>
            <a:r>
              <a:rPr lang="en-US" sz="2000" dirty="0" smtClean="0"/>
              <a:t> </a:t>
            </a:r>
            <a:r>
              <a:rPr lang="en-US" sz="2000" dirty="0" err="1" smtClean="0"/>
              <a:t>banen</a:t>
            </a:r>
            <a:r>
              <a:rPr lang="en-US" sz="2000" dirty="0"/>
              <a:t> </a:t>
            </a:r>
            <a:r>
              <a:rPr lang="en-US" sz="2000" dirty="0" smtClean="0"/>
              <a:t>(n)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84050" y="2396778"/>
            <a:ext cx="3936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r</a:t>
            </a:r>
            <a:r>
              <a:rPr lang="en-US" sz="2000" i="1" baseline="-25000" dirty="0" err="1" smtClean="0"/>
              <a:t>n</a:t>
            </a:r>
            <a:r>
              <a:rPr lang="en-US" sz="2000" dirty="0" smtClean="0"/>
              <a:t> =     1 ,      4,         9,       16, … 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501264" y="764704"/>
            <a:ext cx="3607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o</a:t>
            </a:r>
            <a:r>
              <a:rPr lang="en-US" sz="2400" dirty="0" err="1" smtClean="0">
                <a:solidFill>
                  <a:schemeClr val="bg1"/>
                </a:solidFill>
              </a:rPr>
              <a:t>nbegrepen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observaties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571999" y="4426022"/>
            <a:ext cx="4502791" cy="2281237"/>
            <a:chOff x="4571999" y="4426022"/>
            <a:chExt cx="4502791" cy="2281237"/>
          </a:xfrm>
        </p:grpSpPr>
        <p:grpSp>
          <p:nvGrpSpPr>
            <p:cNvPr id="11" name="Group 10"/>
            <p:cNvGrpSpPr/>
            <p:nvPr/>
          </p:nvGrpSpPr>
          <p:grpSpPr>
            <a:xfrm>
              <a:off x="4571999" y="4426022"/>
              <a:ext cx="4502791" cy="2281237"/>
              <a:chOff x="4571999" y="4581128"/>
              <a:chExt cx="4502791" cy="2281237"/>
            </a:xfrm>
          </p:grpSpPr>
          <p:pic>
            <p:nvPicPr>
              <p:cNvPr id="40" name="Picture 39" descr="people_Niels_Bohr.jpg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34248" y="5043224"/>
                <a:ext cx="1301245" cy="1819141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7615292" y="6443875"/>
                <a:ext cx="1459498" cy="399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i="1" dirty="0" err="1" smtClean="0">
                    <a:solidFill>
                      <a:schemeClr val="bg1"/>
                    </a:solidFill>
                  </a:rPr>
                  <a:t>Niels</a:t>
                </a:r>
                <a:r>
                  <a:rPr lang="en-US" sz="2000" i="1" dirty="0" smtClean="0">
                    <a:solidFill>
                      <a:schemeClr val="bg1"/>
                    </a:solidFill>
                  </a:rPr>
                  <a:t> Bohr</a:t>
                </a:r>
                <a:endParaRPr lang="en-US" sz="2000" i="1" dirty="0">
                  <a:solidFill>
                    <a:schemeClr val="bg1"/>
                  </a:solidFill>
                </a:endParaRPr>
              </a:p>
            </p:txBody>
          </p:sp>
          <p:graphicFrame>
            <p:nvGraphicFramePr>
              <p:cNvPr id="44" name="Object 4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37191893"/>
                  </p:ext>
                </p:extLst>
              </p:nvPr>
            </p:nvGraphicFramePr>
            <p:xfrm>
              <a:off x="4644007" y="5168282"/>
              <a:ext cx="1890927" cy="4074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5189" name="Equation" r:id="rId9" imgW="825500" imgH="177800" progId="Equation.3">
                      <p:embed/>
                    </p:oleObj>
                  </mc:Choice>
                  <mc:Fallback>
                    <p:oleObj name="Equation" r:id="rId9" imgW="825500" imgH="1778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4644007" y="5168282"/>
                            <a:ext cx="1890927" cy="407466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" name="TextBox 8"/>
              <p:cNvSpPr txBox="1"/>
              <p:nvPr/>
            </p:nvSpPr>
            <p:spPr>
              <a:xfrm>
                <a:off x="4571999" y="4581128"/>
                <a:ext cx="271781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/>
                  <a:t>Nieuwe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spelregel</a:t>
                </a:r>
                <a:r>
                  <a:rPr lang="en-US" sz="2400" dirty="0" smtClean="0"/>
                  <a:t>:</a:t>
                </a:r>
              </a:p>
            </p:txBody>
          </p:sp>
        </p:grpSp>
        <p:graphicFrame>
          <p:nvGraphicFramePr>
            <p:cNvPr id="42" name="Object 4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08141239"/>
                </p:ext>
              </p:extLst>
            </p:nvPr>
          </p:nvGraphicFramePr>
          <p:xfrm>
            <a:off x="5736679" y="5696737"/>
            <a:ext cx="1427609" cy="3965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190" name="Equation" r:id="rId11" imgW="685800" imgH="190500" progId="Equation.3">
                    <p:embed/>
                  </p:oleObj>
                </mc:Choice>
                <mc:Fallback>
                  <p:oleObj name="Equation" r:id="rId11" imgW="685800" imgH="1905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5736679" y="5696737"/>
                          <a:ext cx="1427609" cy="39655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Left Brace 11"/>
            <p:cNvSpPr/>
            <p:nvPr/>
          </p:nvSpPr>
          <p:spPr>
            <a:xfrm rot="16200000" flipH="1">
              <a:off x="6186725" y="4766622"/>
              <a:ext cx="292103" cy="1663022"/>
            </a:xfrm>
            <a:prstGeom prst="leftBrace">
              <a:avLst/>
            </a:prstGeom>
            <a:ln w="190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07141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val 54"/>
          <p:cNvSpPr/>
          <p:nvPr/>
        </p:nvSpPr>
        <p:spPr>
          <a:xfrm>
            <a:off x="393420" y="1886550"/>
            <a:ext cx="3886200" cy="382845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 rot="2769062" flipH="1">
            <a:off x="1904860" y="2692328"/>
            <a:ext cx="1131887" cy="1065213"/>
          </a:xfrm>
          <a:prstGeom prst="arc">
            <a:avLst>
              <a:gd name="adj1" fmla="val 18253634"/>
              <a:gd name="adj2" fmla="val 20443201"/>
            </a:avLst>
          </a:prstGeom>
          <a:ln w="254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defRPr/>
            </a:pPr>
            <a:endParaRPr lang="nl-NL"/>
          </a:p>
        </p:txBody>
      </p:sp>
      <p:sp>
        <p:nvSpPr>
          <p:cNvPr id="7" name="Oval 6"/>
          <p:cNvSpPr/>
          <p:nvPr/>
        </p:nvSpPr>
        <p:spPr>
          <a:xfrm>
            <a:off x="1209800" y="2673250"/>
            <a:ext cx="2289600" cy="2289175"/>
          </a:xfrm>
          <a:prstGeom prst="ellips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defRPr/>
            </a:pPr>
            <a:endParaRPr lang="nl-NL"/>
          </a:p>
        </p:txBody>
      </p:sp>
      <p:pic>
        <p:nvPicPr>
          <p:cNvPr id="27654" name="Picture 21" descr="ball_green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9337" y="2600225"/>
            <a:ext cx="344488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Box 14"/>
          <p:cNvSpPr txBox="1">
            <a:spLocks noChangeArrowheads="1"/>
          </p:cNvSpPr>
          <p:nvPr/>
        </p:nvSpPr>
        <p:spPr bwMode="auto">
          <a:xfrm>
            <a:off x="2039979" y="3971825"/>
            <a:ext cx="6938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i="1" dirty="0" smtClean="0"/>
              <a:t>kern</a:t>
            </a:r>
            <a:endParaRPr lang="nl-NL" i="1" dirty="0"/>
          </a:p>
        </p:txBody>
      </p:sp>
      <p:sp>
        <p:nvSpPr>
          <p:cNvPr id="13" name="Arc 12"/>
          <p:cNvSpPr/>
          <p:nvPr/>
        </p:nvSpPr>
        <p:spPr bwMode="auto">
          <a:xfrm rot="2859199" flipV="1">
            <a:off x="1167732" y="3871606"/>
            <a:ext cx="1455737" cy="914400"/>
          </a:xfrm>
          <a:prstGeom prst="arc">
            <a:avLst>
              <a:gd name="adj1" fmla="val 16200000"/>
              <a:gd name="adj2" fmla="val 18486581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nl-NL"/>
          </a:p>
        </p:txBody>
      </p:sp>
      <p:pic>
        <p:nvPicPr>
          <p:cNvPr id="27658" name="Picture 15" descr="ball_red1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6600" y="3687663"/>
            <a:ext cx="173038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16" descr="ball_blue.jpg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2800" y="3787675"/>
            <a:ext cx="22860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15" descr="ball_red1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4225" y="3854350"/>
            <a:ext cx="173038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1" name="Picture 16" descr="ball_blue.jpg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0400" y="3787675"/>
            <a:ext cx="22860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27"/>
          <p:cNvGrpSpPr/>
          <p:nvPr/>
        </p:nvGrpSpPr>
        <p:grpSpPr>
          <a:xfrm>
            <a:off x="2804425" y="2277450"/>
            <a:ext cx="470712" cy="461665"/>
            <a:chOff x="6934200" y="2243073"/>
            <a:chExt cx="470712" cy="461665"/>
          </a:xfrm>
        </p:grpSpPr>
        <p:sp>
          <p:nvSpPr>
            <p:cNvPr id="26" name="Oval 25"/>
            <p:cNvSpPr/>
            <p:nvPr/>
          </p:nvSpPr>
          <p:spPr>
            <a:xfrm>
              <a:off x="6934200" y="2373314"/>
              <a:ext cx="294526" cy="28815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947712" y="2243073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</p:grpSp>
      <p:grpSp>
        <p:nvGrpSpPr>
          <p:cNvPr id="8" name="Group 28"/>
          <p:cNvGrpSpPr/>
          <p:nvPr/>
        </p:nvGrpSpPr>
        <p:grpSpPr>
          <a:xfrm>
            <a:off x="1971800" y="3438425"/>
            <a:ext cx="457200" cy="461665"/>
            <a:chOff x="6907176" y="2283603"/>
            <a:chExt cx="457200" cy="461665"/>
          </a:xfrm>
        </p:grpSpPr>
        <p:sp>
          <p:nvSpPr>
            <p:cNvPr id="31" name="Oval 30"/>
            <p:cNvSpPr/>
            <p:nvPr/>
          </p:nvSpPr>
          <p:spPr>
            <a:xfrm>
              <a:off x="6934200" y="2373314"/>
              <a:ext cx="294526" cy="28815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907176" y="2283603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819400" y="2849298"/>
            <a:ext cx="998537" cy="369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electron</a:t>
            </a:r>
            <a:endParaRPr lang="en-US" dirty="0"/>
          </a:p>
        </p:txBody>
      </p:sp>
      <p:pic>
        <p:nvPicPr>
          <p:cNvPr id="27656" name="Picture 21" descr="ball_green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2669" y="4340918"/>
            <a:ext cx="344487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3" name="Picture 21" descr="ball_green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9000" y="1628800"/>
            <a:ext cx="344488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4" name="Picture 21" descr="ball_green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112" y="2219225"/>
            <a:ext cx="344488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5" name="Picture 21" descr="ball_green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2181" y="5492650"/>
            <a:ext cx="344488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7" name="Picture 21" descr="ball_green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7388" y="5196581"/>
            <a:ext cx="344488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8" name="Picture 21" descr="ball_green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828157"/>
            <a:ext cx="344488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9" name="Picture 21" descr="ball_green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748" y="2388815"/>
            <a:ext cx="344488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0" name="Picture 21" descr="ball_green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1644" y="4904480"/>
            <a:ext cx="344488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Rectangle 55"/>
          <p:cNvSpPr/>
          <p:nvPr/>
        </p:nvSpPr>
        <p:spPr>
          <a:xfrm>
            <a:off x="685800" y="609600"/>
            <a:ext cx="27991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 smtClean="0">
                <a:solidFill>
                  <a:srgbClr val="FFFFFF"/>
                </a:solidFill>
              </a:rPr>
              <a:t>De atoomwereld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27666" name="Picture 21" descr="ball_green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5348" y="3623368"/>
            <a:ext cx="344488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Rectangle 47"/>
          <p:cNvSpPr/>
          <p:nvPr/>
        </p:nvSpPr>
        <p:spPr>
          <a:xfrm>
            <a:off x="4572000" y="1308746"/>
            <a:ext cx="4392488" cy="2797125"/>
          </a:xfrm>
          <a:prstGeom prst="rect">
            <a:avLst/>
          </a:prstGeom>
          <a:solidFill>
            <a:srgbClr val="F6FFA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3069225"/>
              </p:ext>
            </p:extLst>
          </p:nvPr>
        </p:nvGraphicFramePr>
        <p:xfrm>
          <a:off x="4853310" y="3154571"/>
          <a:ext cx="3967162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12" name="Equation" r:id="rId6" imgW="2247900" imgH="393700" progId="Equation.3">
                  <p:embed/>
                </p:oleObj>
              </mc:Choice>
              <mc:Fallback>
                <p:oleObj name="Equation" r:id="rId6" imgW="22479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3310" y="3154571"/>
                        <a:ext cx="3967162" cy="6937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ectangle 51"/>
          <p:cNvSpPr/>
          <p:nvPr/>
        </p:nvSpPr>
        <p:spPr>
          <a:xfrm>
            <a:off x="4744672" y="1442393"/>
            <a:ext cx="43638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- </a:t>
            </a:r>
            <a:r>
              <a:rPr lang="en-US" sz="2000" dirty="0" err="1" smtClean="0"/>
              <a:t>electronen</a:t>
            </a:r>
            <a:r>
              <a:rPr lang="en-US" sz="2000" dirty="0" smtClean="0"/>
              <a:t> </a:t>
            </a:r>
            <a:r>
              <a:rPr lang="en-US" sz="2000" dirty="0" err="1"/>
              <a:t>vallen</a:t>
            </a:r>
            <a:r>
              <a:rPr lang="en-US" sz="2000" dirty="0"/>
              <a:t> </a:t>
            </a:r>
            <a:r>
              <a:rPr lang="en-US" sz="2000" dirty="0" err="1"/>
              <a:t>niet</a:t>
            </a:r>
            <a:r>
              <a:rPr lang="en-US" sz="2000" dirty="0"/>
              <a:t> op de </a:t>
            </a:r>
            <a:r>
              <a:rPr lang="en-US" sz="2000" dirty="0" smtClean="0"/>
              <a:t>kern </a:t>
            </a:r>
            <a:br>
              <a:rPr lang="en-US" sz="2000" dirty="0" smtClean="0"/>
            </a:br>
            <a:r>
              <a:rPr lang="en-US" sz="2000" dirty="0" smtClean="0"/>
              <a:t>- </a:t>
            </a:r>
            <a:r>
              <a:rPr lang="en-US" sz="2000" dirty="0" err="1" smtClean="0"/>
              <a:t>vaste</a:t>
            </a:r>
            <a:r>
              <a:rPr lang="en-US" sz="2000" dirty="0" smtClean="0"/>
              <a:t> </a:t>
            </a:r>
            <a:r>
              <a:rPr lang="en-US" sz="2000" dirty="0" err="1" smtClean="0"/>
              <a:t>banen</a:t>
            </a:r>
            <a:r>
              <a:rPr lang="en-US" sz="2000" dirty="0" smtClean="0"/>
              <a:t> (n)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84050" y="2396778"/>
            <a:ext cx="3936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r</a:t>
            </a:r>
            <a:r>
              <a:rPr lang="en-US" sz="2000" i="1" baseline="-25000" dirty="0" err="1" smtClean="0"/>
              <a:t>n</a:t>
            </a:r>
            <a:r>
              <a:rPr lang="en-US" sz="2000" dirty="0" smtClean="0"/>
              <a:t> =     1 ,      4,         9,       16, … 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660232" y="735087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‘</a:t>
            </a:r>
            <a:r>
              <a:rPr lang="en-US" sz="2400" dirty="0" err="1" smtClean="0">
                <a:solidFill>
                  <a:schemeClr val="bg1"/>
                </a:solidFill>
              </a:rPr>
              <a:t>voorspellingen</a:t>
            </a:r>
            <a:r>
              <a:rPr lang="en-US" sz="2400" dirty="0" smtClean="0">
                <a:solidFill>
                  <a:schemeClr val="bg1"/>
                </a:solidFill>
              </a:rPr>
              <a:t>’ 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572000" y="2352385"/>
            <a:ext cx="2329953" cy="4202576"/>
            <a:chOff x="4572000" y="2466784"/>
            <a:chExt cx="2329953" cy="4202576"/>
          </a:xfrm>
        </p:grpSpPr>
        <p:sp>
          <p:nvSpPr>
            <p:cNvPr id="38" name="Rectangle 37"/>
            <p:cNvSpPr/>
            <p:nvPr/>
          </p:nvSpPr>
          <p:spPr>
            <a:xfrm>
              <a:off x="4572000" y="4509120"/>
              <a:ext cx="2088232" cy="216024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9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72903143"/>
                </p:ext>
              </p:extLst>
            </p:nvPr>
          </p:nvGraphicFramePr>
          <p:xfrm>
            <a:off x="4764385" y="5199935"/>
            <a:ext cx="1247775" cy="765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213" name="Equation" r:id="rId8" imgW="723900" imgH="444500" progId="Equation.3">
                    <p:embed/>
                  </p:oleObj>
                </mc:Choice>
                <mc:Fallback>
                  <p:oleObj name="Equation" r:id="rId8" imgW="723900" imgH="444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64385" y="5199935"/>
                          <a:ext cx="1247775" cy="765175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" name="TextBox 17"/>
            <p:cNvSpPr txBox="1">
              <a:spLocks noChangeArrowheads="1"/>
            </p:cNvSpPr>
            <p:nvPr/>
          </p:nvSpPr>
          <p:spPr bwMode="auto">
            <a:xfrm>
              <a:off x="4932040" y="6042774"/>
              <a:ext cx="196991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en-US" sz="1400" dirty="0" smtClean="0"/>
                <a:t>= 5.29177 ×</a:t>
              </a:r>
              <a:r>
                <a:rPr lang="en-US" sz="1400" dirty="0"/>
                <a:t>10</a:t>
              </a:r>
              <a:r>
                <a:rPr lang="en-US" sz="1400" baseline="30000" dirty="0"/>
                <a:t>−11</a:t>
              </a:r>
              <a:r>
                <a:rPr lang="en-US" sz="1400" dirty="0"/>
                <a:t> </a:t>
              </a:r>
              <a:r>
                <a:rPr lang="en-US" sz="1400" dirty="0" smtClean="0"/>
                <a:t>m</a:t>
              </a:r>
              <a:endParaRPr lang="en-US" sz="14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860032" y="4613066"/>
              <a:ext cx="16275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/>
                <a:t>Afstand</a:t>
              </a:r>
              <a:endParaRPr lang="en-US" sz="2000" b="1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661517" y="2466784"/>
              <a:ext cx="432396" cy="46346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699429" y="2492896"/>
              <a:ext cx="5477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</a:t>
              </a:r>
              <a:endParaRPr lang="en-US" sz="2000" dirty="0"/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4572000" y="2911287"/>
              <a:ext cx="1089517" cy="1597833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6084169" y="2924944"/>
              <a:ext cx="576063" cy="1584176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905633" y="3045507"/>
            <a:ext cx="2088232" cy="3497851"/>
            <a:chOff x="6905633" y="3159906"/>
            <a:chExt cx="2088232" cy="3497851"/>
          </a:xfrm>
        </p:grpSpPr>
        <p:sp>
          <p:nvSpPr>
            <p:cNvPr id="63" name="Rectangle 62"/>
            <p:cNvSpPr/>
            <p:nvPr/>
          </p:nvSpPr>
          <p:spPr>
            <a:xfrm>
              <a:off x="6905633" y="4497517"/>
              <a:ext cx="2088232" cy="216024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42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66481085"/>
                </p:ext>
              </p:extLst>
            </p:nvPr>
          </p:nvGraphicFramePr>
          <p:xfrm>
            <a:off x="7013575" y="5166642"/>
            <a:ext cx="1897063" cy="782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214" name="Equation" r:id="rId10" imgW="1168400" imgH="482600" progId="Equation.3">
                    <p:embed/>
                  </p:oleObj>
                </mc:Choice>
                <mc:Fallback>
                  <p:oleObj name="Equation" r:id="rId10" imgW="1168400" imgH="482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13575" y="5166642"/>
                          <a:ext cx="1897063" cy="782638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TextBox 17"/>
            <p:cNvSpPr txBox="1">
              <a:spLocks noChangeArrowheads="1"/>
            </p:cNvSpPr>
            <p:nvPr/>
          </p:nvSpPr>
          <p:spPr bwMode="auto">
            <a:xfrm>
              <a:off x="7308304" y="6080690"/>
              <a:ext cx="160987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en-US" sz="1600" dirty="0" smtClean="0"/>
                <a:t>= -13.6  </a:t>
              </a:r>
              <a:r>
                <a:rPr lang="en-US" sz="1600" dirty="0" err="1" smtClean="0"/>
                <a:t>eV</a:t>
              </a:r>
              <a:r>
                <a:rPr lang="en-US" sz="1600" dirty="0" smtClean="0"/>
                <a:t> </a:t>
              </a:r>
              <a:endParaRPr lang="en-US" sz="1600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668344" y="3159906"/>
              <a:ext cx="748212" cy="46104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660686" y="3200227"/>
              <a:ext cx="11134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-13.6</a:t>
              </a:r>
              <a:endParaRPr lang="en-US" sz="2000" dirty="0"/>
            </a:p>
          </p:txBody>
        </p:sp>
        <p:cxnSp>
          <p:nvCxnSpPr>
            <p:cNvPr id="61" name="Straight Connector 60"/>
            <p:cNvCxnSpPr/>
            <p:nvPr/>
          </p:nvCxnSpPr>
          <p:spPr>
            <a:xfrm flipH="1">
              <a:off x="7342400" y="3617706"/>
              <a:ext cx="356830" cy="910372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8388425" y="3623368"/>
              <a:ext cx="385736" cy="885752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7308304" y="4613066"/>
              <a:ext cx="16275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/>
                <a:t>Energie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01939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7464" y="1196752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Deeltjes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zijn</a:t>
            </a:r>
            <a:r>
              <a:rPr lang="en-US" sz="2400" dirty="0" smtClean="0">
                <a:solidFill>
                  <a:srgbClr val="FFFFFF"/>
                </a:solidFill>
              </a:rPr>
              <a:t> op </a:t>
            </a:r>
            <a:r>
              <a:rPr lang="en-US" sz="2400" dirty="0" err="1" smtClean="0">
                <a:solidFill>
                  <a:srgbClr val="FFFFFF"/>
                </a:solidFill>
              </a:rPr>
              <a:t>meerdere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plekken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tegelijk</a:t>
            </a:r>
            <a:r>
              <a:rPr lang="en-US" sz="2400" dirty="0">
                <a:solidFill>
                  <a:srgbClr val="FFFFFF"/>
                </a:solidFill>
              </a:rPr>
              <a:t> !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03648" y="6027003"/>
            <a:ext cx="666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Maar </a:t>
            </a:r>
            <a:r>
              <a:rPr lang="en-US" sz="2400" i="1" dirty="0" err="1" smtClean="0"/>
              <a:t>waarom</a:t>
            </a:r>
            <a:r>
              <a:rPr lang="en-US" sz="2400" dirty="0" smtClean="0"/>
              <a:t> </a:t>
            </a:r>
            <a:r>
              <a:rPr lang="en-US" sz="2400" dirty="0" err="1" smtClean="0"/>
              <a:t>zijn</a:t>
            </a:r>
            <a:r>
              <a:rPr lang="en-US" sz="2400" dirty="0" smtClean="0"/>
              <a:t> </a:t>
            </a:r>
            <a:r>
              <a:rPr lang="en-US" sz="2400" dirty="0" err="1" smtClean="0"/>
              <a:t>dingen</a:t>
            </a:r>
            <a:r>
              <a:rPr lang="en-US" sz="2400" dirty="0" smtClean="0"/>
              <a:t> </a:t>
            </a:r>
            <a:r>
              <a:rPr lang="en-US" sz="2400" dirty="0" err="1" smtClean="0"/>
              <a:t>nou</a:t>
            </a:r>
            <a:r>
              <a:rPr lang="en-US" sz="2400" dirty="0" smtClean="0"/>
              <a:t> </a:t>
            </a:r>
            <a:r>
              <a:rPr lang="en-US" sz="2400" dirty="0" err="1" smtClean="0"/>
              <a:t>gequantiseerd</a:t>
            </a:r>
            <a:r>
              <a:rPr lang="en-US" sz="2400" dirty="0" smtClean="0"/>
              <a:t> ?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3203848" y="3140968"/>
            <a:ext cx="1577365" cy="2246550"/>
            <a:chOff x="3203848" y="3140968"/>
            <a:chExt cx="1577365" cy="2246550"/>
          </a:xfrm>
        </p:grpSpPr>
        <p:pic>
          <p:nvPicPr>
            <p:cNvPr id="37894" name="Picture 7" descr="atomnice_trans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3140968"/>
              <a:ext cx="1577365" cy="1616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3203848" y="4925853"/>
              <a:ext cx="1080120" cy="46166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i="1" dirty="0" err="1" smtClean="0"/>
                <a:t>atoom</a:t>
              </a:r>
              <a:endParaRPr lang="en-US" sz="2400" i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352728" y="2107859"/>
            <a:ext cx="3648075" cy="3271435"/>
            <a:chOff x="5352728" y="2107859"/>
            <a:chExt cx="3648075" cy="3271435"/>
          </a:xfrm>
        </p:grpSpPr>
        <p:pic>
          <p:nvPicPr>
            <p:cNvPr id="37892" name="Picture 8" descr="circuit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638603" y="2526556"/>
              <a:ext cx="2362200" cy="28527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7893" name="Picture 9" descr="transistor.gif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728" y="2107859"/>
              <a:ext cx="1905000" cy="1905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8238803" y="2590056"/>
              <a:ext cx="69817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en-US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2014</a:t>
              </a:r>
              <a:endPara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17816" y="2180884"/>
              <a:ext cx="695325" cy="3079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1947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17816" y="4229911"/>
              <a:ext cx="1633619" cy="83099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/>
                <a:t>Transistor </a:t>
              </a:r>
            </a:p>
            <a:p>
              <a:r>
                <a:rPr lang="en-US" sz="2400" i="1" dirty="0" smtClean="0"/>
                <a:t>&amp; sensor</a:t>
              </a:r>
              <a:endParaRPr lang="en-US" sz="2400" i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44448" y="1959223"/>
            <a:ext cx="3183965" cy="3408108"/>
            <a:chOff x="344448" y="1959223"/>
            <a:chExt cx="3183965" cy="3408108"/>
          </a:xfrm>
        </p:grpSpPr>
        <p:pic>
          <p:nvPicPr>
            <p:cNvPr id="4" name="Picture 3" descr="People_Leo_Kouwenhoven.jp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4448" y="2107859"/>
              <a:ext cx="2335842" cy="3259472"/>
            </a:xfrm>
            <a:prstGeom prst="rect">
              <a:avLst/>
            </a:prstGeom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467346" y="4988750"/>
              <a:ext cx="2326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Leo </a:t>
              </a:r>
              <a:r>
                <a:rPr lang="en-US" dirty="0" err="1" smtClean="0">
                  <a:solidFill>
                    <a:srgbClr val="FFFFFF"/>
                  </a:solidFill>
                </a:rPr>
                <a:t>Kouwenhoven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11560" y="1959223"/>
              <a:ext cx="2916853" cy="46166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/>
                <a:t>Quantum-computer</a:t>
              </a:r>
              <a:endParaRPr lang="en-US" sz="2400" i="1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39551" y="332656"/>
            <a:ext cx="4608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FFFF"/>
                </a:solidFill>
              </a:rPr>
              <a:t>Quantummechanica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33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nsenDelft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47"/>
            <a:ext cx="9144000" cy="68615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08304" y="2564904"/>
            <a:ext cx="1835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Ronald Hanson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639" y="4223311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Bas </a:t>
            </a:r>
            <a:r>
              <a:rPr lang="en-US" dirty="0" err="1" smtClean="0">
                <a:solidFill>
                  <a:srgbClr val="FFFFFF"/>
                </a:solidFill>
              </a:rPr>
              <a:t>Hensen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64288" y="5831938"/>
            <a:ext cx="1150764" cy="709586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_TUDelf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5877272"/>
            <a:ext cx="1150764" cy="7095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59632" y="6165304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Quantum </a:t>
            </a:r>
            <a:r>
              <a:rPr lang="en-US" sz="2400" b="1" dirty="0" err="1" smtClean="0">
                <a:solidFill>
                  <a:srgbClr val="FFFFFF"/>
                </a:solidFill>
              </a:rPr>
              <a:t>onderzoek</a:t>
            </a:r>
            <a:r>
              <a:rPr lang="en-US" sz="2400" b="1" dirty="0" smtClean="0">
                <a:solidFill>
                  <a:srgbClr val="FFFFFF"/>
                </a:solidFill>
              </a:rPr>
              <a:t> in 2015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732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1-25 at 23.19.39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414" y="980728"/>
            <a:ext cx="3230674" cy="573658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83032" y="188640"/>
            <a:ext cx="8205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Het spook van Einstein (</a:t>
            </a:r>
            <a:r>
              <a:rPr lang="en-US" sz="2800" dirty="0" err="1" smtClean="0">
                <a:solidFill>
                  <a:srgbClr val="FFFFFF"/>
                </a:solidFill>
              </a:rPr>
              <a:t>Volkskrant</a:t>
            </a:r>
            <a:r>
              <a:rPr lang="en-US" sz="2800" dirty="0" smtClean="0">
                <a:solidFill>
                  <a:srgbClr val="FFFFFF"/>
                </a:solidFill>
              </a:rPr>
              <a:t> )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6" name="Picture 5" descr="Screen Shot 2015-11-25 at 23.19.39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5645" y="980728"/>
            <a:ext cx="4517340" cy="319265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851920" y="5688692"/>
            <a:ext cx="4541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Hoe </a:t>
            </a:r>
            <a:r>
              <a:rPr lang="en-US" sz="2400" dirty="0" err="1" smtClean="0"/>
              <a:t>kan</a:t>
            </a:r>
            <a:r>
              <a:rPr lang="en-US" sz="2400" dirty="0" smtClean="0"/>
              <a:t> </a:t>
            </a:r>
            <a:r>
              <a:rPr lang="en-US" sz="2400" dirty="0" err="1" smtClean="0"/>
              <a:t>dat</a:t>
            </a:r>
            <a:r>
              <a:rPr lang="en-US" sz="2400" dirty="0" smtClean="0"/>
              <a:t> ? </a:t>
            </a:r>
            <a:r>
              <a:rPr lang="en-US" sz="2400" dirty="0" err="1" smtClean="0"/>
              <a:t>Missen</a:t>
            </a:r>
            <a:r>
              <a:rPr lang="en-US" sz="2400" dirty="0" smtClean="0"/>
              <a:t> we </a:t>
            </a:r>
            <a:r>
              <a:rPr lang="en-US" sz="2400" dirty="0" err="1" smtClean="0"/>
              <a:t>iets</a:t>
            </a:r>
            <a:r>
              <a:rPr lang="en-US" sz="2400" dirty="0" smtClean="0"/>
              <a:t> ?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50477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orbital-model-atom.jpg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764704"/>
            <a:ext cx="6103362" cy="5184576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20404" y="2708920"/>
            <a:ext cx="1371476" cy="1368152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14"/>
          <p:cNvSpPr txBox="1">
            <a:spLocks noChangeArrowheads="1"/>
          </p:cNvSpPr>
          <p:nvPr/>
        </p:nvSpPr>
        <p:spPr bwMode="auto">
          <a:xfrm>
            <a:off x="2480444" y="3491716"/>
            <a:ext cx="6938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i="1" dirty="0" smtClean="0"/>
              <a:t>kern</a:t>
            </a:r>
            <a:endParaRPr lang="nl-NL" i="1" dirty="0"/>
          </a:p>
        </p:txBody>
      </p:sp>
      <p:pic>
        <p:nvPicPr>
          <p:cNvPr id="50" name="Picture 15" descr="ball_red1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7065" y="3207554"/>
            <a:ext cx="173038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16" descr="ball_blue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3265" y="3307566"/>
            <a:ext cx="22860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15" descr="ball_red1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4690" y="3374241"/>
            <a:ext cx="173038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16" descr="ball_blue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8289" y="3307566"/>
            <a:ext cx="22860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" name="TextBox 14"/>
          <p:cNvSpPr txBox="1">
            <a:spLocks noChangeArrowheads="1"/>
          </p:cNvSpPr>
          <p:nvPr/>
        </p:nvSpPr>
        <p:spPr bwMode="auto">
          <a:xfrm>
            <a:off x="1475656" y="908720"/>
            <a:ext cx="10801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i="1" dirty="0" err="1" smtClean="0"/>
              <a:t>electron</a:t>
            </a:r>
            <a:endParaRPr lang="nl-NL" i="1" dirty="0"/>
          </a:p>
        </p:txBody>
      </p:sp>
      <p:grpSp>
        <p:nvGrpSpPr>
          <p:cNvPr id="33" name="Group 27"/>
          <p:cNvGrpSpPr/>
          <p:nvPr/>
        </p:nvGrpSpPr>
        <p:grpSpPr>
          <a:xfrm>
            <a:off x="4656013" y="2735743"/>
            <a:ext cx="470712" cy="461665"/>
            <a:chOff x="6934200" y="2243073"/>
            <a:chExt cx="470712" cy="461665"/>
          </a:xfrm>
        </p:grpSpPr>
        <p:sp>
          <p:nvSpPr>
            <p:cNvPr id="47" name="Oval 46"/>
            <p:cNvSpPr/>
            <p:nvPr/>
          </p:nvSpPr>
          <p:spPr>
            <a:xfrm>
              <a:off x="6934200" y="2373314"/>
              <a:ext cx="294526" cy="28815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947712" y="2243073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</p:grpSp>
      <p:grpSp>
        <p:nvGrpSpPr>
          <p:cNvPr id="34" name="Group 28"/>
          <p:cNvGrpSpPr/>
          <p:nvPr/>
        </p:nvGrpSpPr>
        <p:grpSpPr>
          <a:xfrm>
            <a:off x="2386608" y="2845901"/>
            <a:ext cx="457200" cy="461665"/>
            <a:chOff x="6907176" y="2283603"/>
            <a:chExt cx="457200" cy="461665"/>
          </a:xfrm>
        </p:grpSpPr>
        <p:sp>
          <p:nvSpPr>
            <p:cNvPr id="45" name="Oval 44"/>
            <p:cNvSpPr/>
            <p:nvPr/>
          </p:nvSpPr>
          <p:spPr>
            <a:xfrm>
              <a:off x="6934200" y="2373314"/>
              <a:ext cx="294526" cy="28815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907176" y="2283603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</p:grpSp>
      <p:grpSp>
        <p:nvGrpSpPr>
          <p:cNvPr id="54" name="Group 27"/>
          <p:cNvGrpSpPr/>
          <p:nvPr/>
        </p:nvGrpSpPr>
        <p:grpSpPr>
          <a:xfrm>
            <a:off x="1259632" y="5277697"/>
            <a:ext cx="470712" cy="461665"/>
            <a:chOff x="6934200" y="2243073"/>
            <a:chExt cx="470712" cy="461665"/>
          </a:xfrm>
        </p:grpSpPr>
        <p:sp>
          <p:nvSpPr>
            <p:cNvPr id="55" name="Oval 54"/>
            <p:cNvSpPr/>
            <p:nvPr/>
          </p:nvSpPr>
          <p:spPr>
            <a:xfrm>
              <a:off x="6934200" y="2373314"/>
              <a:ext cx="294526" cy="28815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947712" y="2243073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</p:grpSp>
      <p:grpSp>
        <p:nvGrpSpPr>
          <p:cNvPr id="57" name="Group 27"/>
          <p:cNvGrpSpPr/>
          <p:nvPr/>
        </p:nvGrpSpPr>
        <p:grpSpPr>
          <a:xfrm>
            <a:off x="1076952" y="967192"/>
            <a:ext cx="470712" cy="461665"/>
            <a:chOff x="6934200" y="2243073"/>
            <a:chExt cx="470712" cy="461665"/>
          </a:xfrm>
        </p:grpSpPr>
        <p:sp>
          <p:nvSpPr>
            <p:cNvPr id="58" name="Oval 57"/>
            <p:cNvSpPr/>
            <p:nvPr/>
          </p:nvSpPr>
          <p:spPr>
            <a:xfrm>
              <a:off x="6934200" y="2373314"/>
              <a:ext cx="294526" cy="28815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947712" y="2243073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448566" y="1799404"/>
            <a:ext cx="37502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376092"/>
                </a:solidFill>
                <a:sym typeface="Wingdings"/>
              </a:rPr>
              <a:t>Natuurwet</a:t>
            </a:r>
            <a:r>
              <a:rPr lang="en-US" b="1" dirty="0" smtClean="0">
                <a:solidFill>
                  <a:srgbClr val="376092"/>
                </a:solidFill>
                <a:sym typeface="Wingdings"/>
              </a:rPr>
              <a:t>: </a:t>
            </a:r>
            <a:r>
              <a:rPr lang="en-US" b="1" dirty="0" err="1" smtClean="0">
                <a:solidFill>
                  <a:srgbClr val="376092"/>
                </a:solidFill>
              </a:rPr>
              <a:t>Quantummechanica</a:t>
            </a:r>
            <a:endParaRPr lang="en-US" b="1" dirty="0">
              <a:solidFill>
                <a:srgbClr val="376092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32542" y="1427354"/>
            <a:ext cx="379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1) </a:t>
            </a:r>
            <a:r>
              <a:rPr lang="en-US" dirty="0" err="1"/>
              <a:t>e</a:t>
            </a:r>
            <a:r>
              <a:rPr lang="en-US" dirty="0" err="1" smtClean="0"/>
              <a:t>lektron</a:t>
            </a:r>
            <a:r>
              <a:rPr lang="en-US" dirty="0" smtClean="0"/>
              <a:t> </a:t>
            </a:r>
            <a:r>
              <a:rPr lang="en-US" dirty="0" err="1" smtClean="0"/>
              <a:t>vallen</a:t>
            </a:r>
            <a:r>
              <a:rPr lang="en-US" dirty="0" smtClean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op de kern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220072" y="2632760"/>
            <a:ext cx="379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) </a:t>
            </a:r>
            <a:r>
              <a:rPr lang="en-US" dirty="0" err="1"/>
              <a:t>k</a:t>
            </a:r>
            <a:r>
              <a:rPr lang="en-US" dirty="0" err="1" smtClean="0"/>
              <a:t>erndeeltjes</a:t>
            </a:r>
            <a:r>
              <a:rPr lang="en-US" dirty="0" smtClean="0"/>
              <a:t> </a:t>
            </a:r>
            <a:r>
              <a:rPr lang="en-US" dirty="0" err="1" smtClean="0"/>
              <a:t>kleven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dirty="0" smtClean="0"/>
              <a:t> </a:t>
            </a:r>
            <a:r>
              <a:rPr lang="en-US" dirty="0" err="1" smtClean="0"/>
              <a:t>elkaar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5488503" y="3042324"/>
            <a:ext cx="324623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376092"/>
                </a:solidFill>
                <a:sym typeface="Wingdings"/>
              </a:rPr>
              <a:t>Natuurkracht</a:t>
            </a:r>
            <a:r>
              <a:rPr lang="en-US" b="1" dirty="0" smtClean="0">
                <a:solidFill>
                  <a:srgbClr val="376092"/>
                </a:solidFill>
                <a:sym typeface="Wingdings"/>
              </a:rPr>
              <a:t>: </a:t>
            </a:r>
            <a:r>
              <a:rPr lang="en-US" b="1" dirty="0" err="1" smtClean="0">
                <a:solidFill>
                  <a:srgbClr val="376092"/>
                </a:solidFill>
                <a:sym typeface="Wingdings"/>
              </a:rPr>
              <a:t>kernkrachten</a:t>
            </a:r>
            <a:endParaRPr lang="en-US" b="1" dirty="0">
              <a:solidFill>
                <a:srgbClr val="376092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47228" y="3945830"/>
            <a:ext cx="3741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) </a:t>
            </a:r>
            <a:r>
              <a:rPr lang="en-US" dirty="0"/>
              <a:t>m</a:t>
            </a:r>
            <a:r>
              <a:rPr lang="en-US" dirty="0" smtClean="0"/>
              <a:t>aar 2 </a:t>
            </a:r>
            <a:r>
              <a:rPr lang="en-US" dirty="0" err="1" smtClean="0"/>
              <a:t>elektronen</a:t>
            </a:r>
            <a:r>
              <a:rPr lang="en-US" dirty="0" smtClean="0"/>
              <a:t> in 1</a:t>
            </a:r>
            <a:r>
              <a:rPr lang="en-US" baseline="30000" dirty="0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baan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5531888" y="4355812"/>
            <a:ext cx="265298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Eigenschap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: spin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77365" y="5157192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4) </a:t>
            </a:r>
            <a:r>
              <a:rPr lang="en-US" dirty="0" err="1"/>
              <a:t>q</a:t>
            </a:r>
            <a:r>
              <a:rPr lang="en-US" dirty="0" err="1" smtClean="0"/>
              <a:t>uantisatie</a:t>
            </a:r>
            <a:r>
              <a:rPr lang="en-US" dirty="0" smtClean="0"/>
              <a:t> </a:t>
            </a:r>
            <a:r>
              <a:rPr lang="en-US" dirty="0" err="1" smtClean="0"/>
              <a:t>elektrische</a:t>
            </a:r>
            <a:r>
              <a:rPr lang="en-US" dirty="0" smtClean="0"/>
              <a:t> lading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5592582" y="5579948"/>
            <a:ext cx="20164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76092"/>
                </a:solidFill>
                <a:sym typeface="Wingdings"/>
              </a:rPr>
              <a:t>???</a:t>
            </a:r>
            <a:endParaRPr lang="en-US" b="1" dirty="0">
              <a:solidFill>
                <a:srgbClr val="37609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53334" y="260648"/>
            <a:ext cx="62271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</a:rPr>
              <a:t>roblemen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 in de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</a:rPr>
              <a:t>atoomwereld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207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2" grpId="0"/>
      <p:bldP spid="6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ine 6"/>
          <p:cNvSpPr>
            <a:spLocks noChangeShapeType="1"/>
          </p:cNvSpPr>
          <p:nvPr/>
        </p:nvSpPr>
        <p:spPr bwMode="auto">
          <a:xfrm>
            <a:off x="1511548" y="3866753"/>
            <a:ext cx="734377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none" w="lg" len="lg"/>
            <a:tailEnd type="triangle" w="lg" len="lg"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395536" y="3003153"/>
            <a:ext cx="2052637" cy="648512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GB" dirty="0">
                <a:solidFill>
                  <a:schemeClr val="bg1"/>
                </a:solidFill>
                <a:latin typeface="Calibri" charset="0"/>
              </a:rPr>
              <a:t>2 </a:t>
            </a:r>
            <a:r>
              <a:rPr lang="en-GB" dirty="0" smtClean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Calibri" charset="0"/>
              </a:rPr>
              <a:t>krachten</a:t>
            </a:r>
            <a:r>
              <a:rPr lang="en-GB" dirty="0" smtClean="0">
                <a:solidFill>
                  <a:schemeClr val="bg1"/>
                </a:solidFill>
                <a:latin typeface="Calibri" charset="0"/>
              </a:rPr>
              <a:t/>
            </a:r>
            <a:br>
              <a:rPr lang="en-GB" dirty="0" smtClean="0">
                <a:solidFill>
                  <a:schemeClr val="bg1"/>
                </a:solidFill>
                <a:latin typeface="Calibri" charset="0"/>
              </a:rPr>
            </a:br>
            <a:r>
              <a:rPr lang="en-GB" dirty="0" smtClean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GB" dirty="0">
                <a:solidFill>
                  <a:schemeClr val="bg1"/>
                </a:solidFill>
                <a:latin typeface="Calibri" charset="0"/>
              </a:rPr>
              <a:t>Newton/Maxwell</a:t>
            </a:r>
          </a:p>
        </p:txBody>
      </p:sp>
      <p:sp>
        <p:nvSpPr>
          <p:cNvPr id="29" name="Line 10"/>
          <p:cNvSpPr>
            <a:spLocks noChangeShapeType="1"/>
          </p:cNvSpPr>
          <p:nvPr/>
        </p:nvSpPr>
        <p:spPr bwMode="auto">
          <a:xfrm>
            <a:off x="2232273" y="3074590"/>
            <a:ext cx="0" cy="1223963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none" w="lg" len="lg"/>
            <a:tailEnd type="none" w="lg" len="lg"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Line 11"/>
          <p:cNvSpPr>
            <a:spLocks noChangeShapeType="1"/>
          </p:cNvSpPr>
          <p:nvPr/>
        </p:nvSpPr>
        <p:spPr bwMode="auto">
          <a:xfrm>
            <a:off x="4246811" y="3038078"/>
            <a:ext cx="0" cy="1223962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none" w="lg" len="lg"/>
            <a:tailEnd type="none" w="lg" len="lg"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Line 12"/>
          <p:cNvSpPr>
            <a:spLocks noChangeShapeType="1"/>
          </p:cNvSpPr>
          <p:nvPr/>
        </p:nvSpPr>
        <p:spPr bwMode="auto">
          <a:xfrm>
            <a:off x="6443911" y="3039665"/>
            <a:ext cx="0" cy="1223963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none" w="lg" len="lg"/>
            <a:tailEnd type="none" w="lg" len="lg"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1835398" y="4271565"/>
            <a:ext cx="1042988" cy="309563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GB" b="1">
                <a:latin typeface="Calibri" charset="0"/>
              </a:rPr>
              <a:t>10</a:t>
            </a:r>
            <a:r>
              <a:rPr lang="en-GB" b="1" baseline="30000">
                <a:latin typeface="Calibri" charset="0"/>
              </a:rPr>
              <a:t>-10</a:t>
            </a:r>
            <a:r>
              <a:rPr lang="en-GB" b="1">
                <a:latin typeface="Calibri" charset="0"/>
              </a:rPr>
              <a:t> m</a:t>
            </a:r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3853111" y="4271565"/>
            <a:ext cx="1042987" cy="309563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GB" b="1">
                <a:latin typeface="Calibri" charset="0"/>
              </a:rPr>
              <a:t>10</a:t>
            </a:r>
            <a:r>
              <a:rPr lang="en-GB" b="1" baseline="30000">
                <a:latin typeface="Calibri" charset="0"/>
              </a:rPr>
              <a:t>-15</a:t>
            </a:r>
            <a:r>
              <a:rPr lang="en-GB" b="1">
                <a:latin typeface="Calibri" charset="0"/>
              </a:rPr>
              <a:t> m</a:t>
            </a:r>
          </a:p>
        </p:txBody>
      </p:sp>
      <p:sp>
        <p:nvSpPr>
          <p:cNvPr id="35" name="Text Box 16"/>
          <p:cNvSpPr txBox="1">
            <a:spLocks noChangeArrowheads="1"/>
          </p:cNvSpPr>
          <p:nvPr/>
        </p:nvSpPr>
        <p:spPr bwMode="auto">
          <a:xfrm>
            <a:off x="6048623" y="4271565"/>
            <a:ext cx="1042988" cy="309563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GB" b="1">
                <a:latin typeface="Calibri" charset="0"/>
              </a:rPr>
              <a:t>10</a:t>
            </a:r>
            <a:r>
              <a:rPr lang="en-GB" b="1" baseline="30000">
                <a:latin typeface="Calibri" charset="0"/>
              </a:rPr>
              <a:t>-19</a:t>
            </a:r>
            <a:r>
              <a:rPr lang="en-GB" b="1">
                <a:latin typeface="Calibri" charset="0"/>
              </a:rPr>
              <a:t> 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38548" y="2061765"/>
            <a:ext cx="2681833" cy="1589900"/>
            <a:chOff x="1638548" y="2637829"/>
            <a:chExt cx="2681833" cy="1589900"/>
          </a:xfrm>
        </p:grpSpPr>
        <p:sp>
          <p:nvSpPr>
            <p:cNvPr id="28" name="Text Box 9"/>
            <p:cNvSpPr txBox="1">
              <a:spLocks noChangeArrowheads="1"/>
            </p:cNvSpPr>
            <p:nvPr/>
          </p:nvSpPr>
          <p:spPr bwMode="auto">
            <a:xfrm>
              <a:off x="2267744" y="3579217"/>
              <a:ext cx="2052637" cy="648512"/>
            </a:xfrm>
            <a:prstGeom prst="rect">
              <a:avLst/>
            </a:prstGeom>
            <a:noFill/>
            <a:ln w="19050">
              <a:noFill/>
              <a:miter lim="800000"/>
              <a:headEnd type="none" w="lg" len="lg"/>
              <a:tailEnd type="none" w="lg" len="lg"/>
            </a:ln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GB" dirty="0" err="1">
                  <a:solidFill>
                    <a:schemeClr val="bg1"/>
                  </a:solidFill>
                  <a:latin typeface="Calibri" charset="0"/>
                </a:rPr>
                <a:t>q</a:t>
              </a:r>
              <a:r>
                <a:rPr lang="en-GB" dirty="0" err="1" smtClean="0">
                  <a:solidFill>
                    <a:schemeClr val="bg1"/>
                  </a:solidFill>
                  <a:latin typeface="Calibri" charset="0"/>
                </a:rPr>
                <a:t>uantummechanica</a:t>
              </a:r>
              <a:r>
                <a:rPr lang="en-GB" dirty="0" smtClean="0">
                  <a:solidFill>
                    <a:schemeClr val="bg1"/>
                  </a:solidFill>
                  <a:latin typeface="Calibri" charset="0"/>
                </a:rPr>
                <a:t/>
              </a:r>
              <a:br>
                <a:rPr lang="en-GB" dirty="0" smtClean="0">
                  <a:solidFill>
                    <a:schemeClr val="bg1"/>
                  </a:solidFill>
                  <a:latin typeface="Calibri" charset="0"/>
                </a:rPr>
              </a:br>
              <a:r>
                <a:rPr lang="en-GB" dirty="0" err="1" smtClean="0">
                  <a:solidFill>
                    <a:schemeClr val="bg1"/>
                  </a:solidFill>
                  <a:latin typeface="Calibri" charset="0"/>
                </a:rPr>
                <a:t>relativiteitstheorie</a:t>
              </a:r>
              <a:endParaRPr lang="en-GB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37" name="Curved Down Arrow 36"/>
            <p:cNvSpPr/>
            <p:nvPr/>
          </p:nvSpPr>
          <p:spPr>
            <a:xfrm>
              <a:off x="1638548" y="3201392"/>
              <a:ext cx="1295400" cy="427037"/>
            </a:xfrm>
            <a:prstGeom prst="curved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nl-NL"/>
            </a:p>
          </p:txBody>
        </p:sp>
        <p:sp>
          <p:nvSpPr>
            <p:cNvPr id="39" name="TextBox 22"/>
            <p:cNvSpPr txBox="1">
              <a:spLocks noChangeArrowheads="1"/>
            </p:cNvSpPr>
            <p:nvPr/>
          </p:nvSpPr>
          <p:spPr bwMode="auto">
            <a:xfrm>
              <a:off x="1795626" y="2637829"/>
              <a:ext cx="126733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sz="2000" i="1" dirty="0" smtClean="0">
                  <a:solidFill>
                    <a:schemeClr val="bg1"/>
                  </a:solidFill>
                  <a:latin typeface="Calibri" charset="0"/>
                </a:rPr>
                <a:t>1915</a:t>
              </a:r>
              <a:endParaRPr lang="nl-NL" sz="2000" i="1" dirty="0">
                <a:solidFill>
                  <a:schemeClr val="bg1"/>
                </a:solidFill>
                <a:latin typeface="Calibri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848348" y="2042715"/>
            <a:ext cx="2595563" cy="1608950"/>
            <a:chOff x="3848348" y="2618779"/>
            <a:chExt cx="2595563" cy="1608950"/>
          </a:xfrm>
        </p:grpSpPr>
        <p:sp>
          <p:nvSpPr>
            <p:cNvPr id="32" name="Text Box 13"/>
            <p:cNvSpPr txBox="1">
              <a:spLocks noChangeArrowheads="1"/>
            </p:cNvSpPr>
            <p:nvPr/>
          </p:nvSpPr>
          <p:spPr bwMode="auto">
            <a:xfrm>
              <a:off x="4391273" y="3579217"/>
              <a:ext cx="2052638" cy="648512"/>
            </a:xfrm>
            <a:prstGeom prst="rect">
              <a:avLst/>
            </a:prstGeom>
            <a:noFill/>
            <a:ln w="19050">
              <a:noFill/>
              <a:miter lim="800000"/>
              <a:headEnd type="none" w="lg" len="lg"/>
              <a:tailEnd type="none" w="lg" len="lg"/>
            </a:ln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GB" dirty="0">
                  <a:solidFill>
                    <a:schemeClr val="bg1"/>
                  </a:solidFill>
                  <a:latin typeface="Calibri" charset="0"/>
                </a:rPr>
                <a:t>Standard </a:t>
              </a:r>
              <a:r>
                <a:rPr lang="en-GB" dirty="0" smtClean="0">
                  <a:solidFill>
                    <a:schemeClr val="bg1"/>
                  </a:solidFill>
                  <a:latin typeface="Calibri" charset="0"/>
                </a:rPr>
                <a:t>Model</a:t>
              </a:r>
              <a:br>
                <a:rPr lang="en-GB" dirty="0" smtClean="0">
                  <a:solidFill>
                    <a:schemeClr val="bg1"/>
                  </a:solidFill>
                  <a:latin typeface="Calibri" charset="0"/>
                </a:rPr>
              </a:br>
              <a:r>
                <a:rPr lang="en-GB" dirty="0" err="1">
                  <a:solidFill>
                    <a:schemeClr val="bg1"/>
                  </a:solidFill>
                  <a:latin typeface="Calibri" charset="0"/>
                </a:rPr>
                <a:t>k</a:t>
              </a:r>
              <a:r>
                <a:rPr lang="en-GB" dirty="0" err="1" smtClean="0">
                  <a:solidFill>
                    <a:schemeClr val="bg1"/>
                  </a:solidFill>
                  <a:latin typeface="Calibri" charset="0"/>
                </a:rPr>
                <a:t>ernkrachten</a:t>
              </a:r>
              <a:endParaRPr lang="en-GB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38" name="Curved Down Arrow 37"/>
            <p:cNvSpPr/>
            <p:nvPr/>
          </p:nvSpPr>
          <p:spPr>
            <a:xfrm>
              <a:off x="3848348" y="3171229"/>
              <a:ext cx="1295400" cy="427038"/>
            </a:xfrm>
            <a:prstGeom prst="curved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nl-NL"/>
            </a:p>
          </p:txBody>
        </p:sp>
        <p:sp>
          <p:nvSpPr>
            <p:cNvPr id="40" name="TextBox 23"/>
            <p:cNvSpPr txBox="1">
              <a:spLocks noChangeArrowheads="1"/>
            </p:cNvSpPr>
            <p:nvPr/>
          </p:nvSpPr>
          <p:spPr bwMode="auto">
            <a:xfrm>
              <a:off x="3853110" y="2618779"/>
              <a:ext cx="87826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sz="2000" i="1" dirty="0" smtClean="0">
                  <a:solidFill>
                    <a:schemeClr val="bg1"/>
                  </a:solidFill>
                  <a:latin typeface="Calibri" charset="0"/>
                </a:rPr>
                <a:t>1965</a:t>
              </a:r>
              <a:endParaRPr lang="nl-NL" sz="2000" i="1" dirty="0">
                <a:solidFill>
                  <a:schemeClr val="bg1"/>
                </a:solidFill>
                <a:latin typeface="Calibri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905748" y="2061765"/>
            <a:ext cx="1949450" cy="1384338"/>
            <a:chOff x="5905748" y="2637829"/>
            <a:chExt cx="1949450" cy="1384338"/>
          </a:xfrm>
        </p:grpSpPr>
        <p:sp>
          <p:nvSpPr>
            <p:cNvPr id="36" name="Text Box 17"/>
            <p:cNvSpPr txBox="1">
              <a:spLocks noChangeArrowheads="1"/>
            </p:cNvSpPr>
            <p:nvPr/>
          </p:nvSpPr>
          <p:spPr bwMode="auto">
            <a:xfrm>
              <a:off x="6084168" y="2637829"/>
              <a:ext cx="847725" cy="402291"/>
            </a:xfrm>
            <a:prstGeom prst="rect">
              <a:avLst/>
            </a:prstGeom>
            <a:noFill/>
            <a:ln w="19050">
              <a:noFill/>
              <a:miter lim="800000"/>
              <a:headEnd type="none" w="lg" len="lg"/>
              <a:tailEnd type="none" w="lg" len="lg"/>
            </a:ln>
          </p:spPr>
          <p:txBody>
            <a:bodyPr wrap="square"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GB" sz="2000" i="1" dirty="0" smtClean="0">
                  <a:solidFill>
                    <a:schemeClr val="bg1"/>
                  </a:solidFill>
                  <a:latin typeface="Calibri" charset="0"/>
                </a:rPr>
                <a:t>2015</a:t>
              </a:r>
              <a:endParaRPr lang="en-GB" sz="2000" i="1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41" name="Curved Down Arrow 40"/>
            <p:cNvSpPr/>
            <p:nvPr/>
          </p:nvSpPr>
          <p:spPr>
            <a:xfrm>
              <a:off x="5905748" y="3171229"/>
              <a:ext cx="1295400" cy="427038"/>
            </a:xfrm>
            <a:prstGeom prst="curved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nl-NL"/>
            </a:p>
          </p:txBody>
        </p:sp>
        <p:sp>
          <p:nvSpPr>
            <p:cNvPr id="42" name="Text Box 13"/>
            <p:cNvSpPr txBox="1">
              <a:spLocks noChangeArrowheads="1"/>
            </p:cNvSpPr>
            <p:nvPr/>
          </p:nvSpPr>
          <p:spPr bwMode="auto">
            <a:xfrm>
              <a:off x="6551507" y="3650654"/>
              <a:ext cx="1303691" cy="371513"/>
            </a:xfrm>
            <a:prstGeom prst="rect">
              <a:avLst/>
            </a:prstGeom>
            <a:noFill/>
            <a:ln w="19050">
              <a:noFill/>
              <a:miter lim="800000"/>
              <a:headEnd type="none" w="lg" len="lg"/>
              <a:tailEnd type="none" w="lg" len="lg"/>
            </a:ln>
          </p:spPr>
          <p:txBody>
            <a:bodyPr wrap="square"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GB" dirty="0" smtClean="0">
                  <a:solidFill>
                    <a:schemeClr val="bg1"/>
                  </a:solidFill>
                  <a:latin typeface="Calibri" charset="0"/>
                </a:rPr>
                <a:t>Higgs boson</a:t>
              </a:r>
            </a:p>
          </p:txBody>
        </p:sp>
      </p:grpSp>
      <p:sp>
        <p:nvSpPr>
          <p:cNvPr id="44" name="Text Box 13"/>
          <p:cNvSpPr txBox="1">
            <a:spLocks noChangeArrowheads="1"/>
          </p:cNvSpPr>
          <p:nvPr/>
        </p:nvSpPr>
        <p:spPr bwMode="auto">
          <a:xfrm>
            <a:off x="6550372" y="3383420"/>
            <a:ext cx="2304951" cy="371513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GB" b="1" dirty="0" smtClean="0">
                <a:solidFill>
                  <a:srgbClr val="FFFF00"/>
                </a:solidFill>
                <a:latin typeface="Calibri" charset="0"/>
              </a:rPr>
              <a:t>New phenomena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54613" y="755992"/>
            <a:ext cx="755367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Honderd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jaar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fundamentele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natuurkunde</a:t>
            </a:r>
            <a:endParaRPr lang="en-US" sz="3200" dirty="0"/>
          </a:p>
        </p:txBody>
      </p:sp>
      <p:sp>
        <p:nvSpPr>
          <p:cNvPr id="25" name="Rounded Rectangle 24"/>
          <p:cNvSpPr/>
          <p:nvPr/>
        </p:nvSpPr>
        <p:spPr>
          <a:xfrm>
            <a:off x="1691680" y="5157192"/>
            <a:ext cx="1285543" cy="1307392"/>
          </a:xfrm>
          <a:prstGeom prst="roundRect">
            <a:avLst>
              <a:gd name="adj" fmla="val 30574"/>
            </a:avLst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Line 5"/>
          <p:cNvSpPr>
            <a:spLocks noChangeShapeType="1"/>
          </p:cNvSpPr>
          <p:nvPr/>
        </p:nvSpPr>
        <p:spPr bwMode="auto">
          <a:xfrm flipV="1">
            <a:off x="2322003" y="5442271"/>
            <a:ext cx="1925273" cy="40491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lg" len="lg"/>
            <a:tailEnd type="non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Line 6"/>
          <p:cNvSpPr>
            <a:spLocks noChangeShapeType="1"/>
          </p:cNvSpPr>
          <p:nvPr/>
        </p:nvSpPr>
        <p:spPr bwMode="auto">
          <a:xfrm>
            <a:off x="2326707" y="5906959"/>
            <a:ext cx="2090942" cy="7744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lg" len="lg"/>
            <a:tailEnd type="non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" name="Picture 7" descr="atomnice_tran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627" y="5272066"/>
            <a:ext cx="1082596" cy="1109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" descr="atom_model_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8212" y="5331246"/>
            <a:ext cx="753167" cy="7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0932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1916832"/>
            <a:ext cx="72008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FFFF"/>
                </a:solidFill>
              </a:rPr>
              <a:t>Deeltjesversnellers</a:t>
            </a:r>
            <a:endParaRPr lang="en-US" sz="6000" b="1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83768" y="3475898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chemeClr val="bg1"/>
                </a:solidFill>
              </a:rPr>
              <a:t>Nieuwe</a:t>
            </a:r>
            <a:r>
              <a:rPr lang="en-US" sz="2400" i="1" dirty="0" smtClean="0">
                <a:solidFill>
                  <a:schemeClr val="bg1"/>
                </a:solidFill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</a:rPr>
              <a:t>deeltjes</a:t>
            </a:r>
            <a:r>
              <a:rPr lang="en-US" sz="2400" i="1" dirty="0" smtClean="0">
                <a:solidFill>
                  <a:schemeClr val="bg1"/>
                </a:solidFill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</a:rPr>
              <a:t>maken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3768" y="5085184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1945 - 1965</a:t>
            </a:r>
            <a:endParaRPr lang="en-US" sz="4000" dirty="0">
              <a:solidFill>
                <a:schemeClr val="bg1"/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933436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99592" y="2348880"/>
            <a:ext cx="7705686" cy="28965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987824" y="3356992"/>
            <a:ext cx="3850922" cy="646331"/>
          </a:xfrm>
          <a:prstGeom prst="rect">
            <a:avLst/>
          </a:prstGeom>
          <a:solidFill>
            <a:srgbClr val="0000FF">
              <a:alpha val="50195"/>
            </a:srgbClr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b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The</a:t>
            </a:r>
            <a:r>
              <a:rPr lang="en-US" sz="1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Large Hadron Collider (LHC) </a:t>
            </a:r>
            <a:br>
              <a:rPr lang="en-US" sz="1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b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at</a:t>
            </a:r>
            <a:r>
              <a:rPr lang="en-US" sz="1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CERN </a:t>
            </a:r>
            <a:r>
              <a:rPr lang="en-US" b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near</a:t>
            </a:r>
            <a:r>
              <a:rPr lang="en-US" sz="1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Geneva</a:t>
            </a:r>
            <a:r>
              <a:rPr lang="en-US" sz="1800" b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1800" b="1" i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169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LHC_dipole_eggi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30951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image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8251" y="116632"/>
            <a:ext cx="2208245" cy="165618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07504" y="116632"/>
            <a:ext cx="612068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Arduino</a:t>
            </a:r>
            <a:r>
              <a:rPr lang="en-US" sz="2400" dirty="0" smtClean="0">
                <a:solidFill>
                  <a:schemeClr val="bg1"/>
                </a:solidFill>
              </a:rPr>
              <a:t> workshop </a:t>
            </a:r>
            <a:r>
              <a:rPr lang="en-US" sz="2400" dirty="0" err="1" smtClean="0">
                <a:solidFill>
                  <a:schemeClr val="bg1"/>
                </a:solidFill>
              </a:rPr>
              <a:t>Freek</a:t>
            </a:r>
            <a:r>
              <a:rPr lang="en-US" sz="2400" dirty="0" smtClean="0">
                <a:solidFill>
                  <a:schemeClr val="bg1"/>
                </a:solidFill>
              </a:rPr>
              <a:t> Pols</a:t>
            </a:r>
            <a:br>
              <a:rPr lang="en-US" sz="2400" dirty="0" smtClean="0">
                <a:solidFill>
                  <a:schemeClr val="bg1"/>
                </a:solidFill>
              </a:rPr>
            </a:b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(@freek86)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635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68049" y="3124200"/>
            <a:ext cx="3591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  =   mc</a:t>
            </a:r>
            <a:r>
              <a:rPr lang="en-US" sz="5400" b="1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5400" b="1" baseline="30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1169805" y="888348"/>
            <a:ext cx="6514957" cy="3759852"/>
            <a:chOff x="1169805" y="888348"/>
            <a:chExt cx="6514957" cy="3759852"/>
          </a:xfrm>
        </p:grpSpPr>
        <p:pic>
          <p:nvPicPr>
            <p:cNvPr id="3" name="Picture 2" descr="AtomicBomb_Nagasaki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69805" y="964548"/>
              <a:ext cx="1801995" cy="1271304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" name="Picture 3" descr="NuclearPowerPlant_Dukovany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8090" y="888348"/>
              <a:ext cx="1796672" cy="1347504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Circular Arrow 11"/>
            <p:cNvSpPr/>
            <p:nvPr/>
          </p:nvSpPr>
          <p:spPr>
            <a:xfrm flipH="1">
              <a:off x="2962117" y="1600200"/>
              <a:ext cx="2925973" cy="3048000"/>
            </a:xfrm>
            <a:prstGeom prst="circularArrow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12"/>
          <p:cNvGrpSpPr/>
          <p:nvPr/>
        </p:nvGrpSpPr>
        <p:grpSpPr>
          <a:xfrm>
            <a:off x="2971801" y="2590800"/>
            <a:ext cx="2925973" cy="4002565"/>
            <a:chOff x="2971801" y="2590800"/>
            <a:chExt cx="2925973" cy="4002565"/>
          </a:xfrm>
        </p:grpSpPr>
        <p:pic>
          <p:nvPicPr>
            <p:cNvPr id="10" name="Picture 9" descr="logo_cern_blue.gif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14702" y="5729765"/>
              <a:ext cx="863600" cy="863600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Circular Arrow 13"/>
            <p:cNvSpPr/>
            <p:nvPr/>
          </p:nvSpPr>
          <p:spPr>
            <a:xfrm rot="10800000" flipH="1">
              <a:off x="2971801" y="2590800"/>
              <a:ext cx="2925973" cy="3048000"/>
            </a:xfrm>
            <a:prstGeom prst="circularArrow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8116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ERN-VIDEORUSH-2011-131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2" y="877567"/>
            <a:ext cx="9141748" cy="514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23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923928" y="1916832"/>
            <a:ext cx="53006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</a:rPr>
              <a:t>“</a:t>
            </a:r>
            <a:r>
              <a:rPr lang="en-US" sz="2000" i="1" dirty="0" err="1" smtClean="0">
                <a:solidFill>
                  <a:schemeClr val="bg1"/>
                </a:solidFill>
              </a:rPr>
              <a:t>Er</a:t>
            </a:r>
            <a:r>
              <a:rPr lang="en-US" sz="2000" i="1" dirty="0" smtClean="0">
                <a:solidFill>
                  <a:schemeClr val="bg1"/>
                </a:solidFill>
              </a:rPr>
              <a:t> </a:t>
            </a:r>
            <a:r>
              <a:rPr lang="en-US" sz="2000" i="1" dirty="0" err="1" smtClean="0">
                <a:solidFill>
                  <a:schemeClr val="bg1"/>
                </a:solidFill>
              </a:rPr>
              <a:t>schieten</a:t>
            </a:r>
            <a:r>
              <a:rPr lang="en-US" sz="2000" i="1" dirty="0" smtClean="0">
                <a:solidFill>
                  <a:schemeClr val="bg1"/>
                </a:solidFill>
              </a:rPr>
              <a:t> </a:t>
            </a:r>
            <a:r>
              <a:rPr lang="en-US" sz="2000" i="1" dirty="0" err="1" smtClean="0">
                <a:solidFill>
                  <a:schemeClr val="bg1"/>
                </a:solidFill>
              </a:rPr>
              <a:t>exotische</a:t>
            </a:r>
            <a:r>
              <a:rPr lang="en-US" sz="2000" i="1" dirty="0" smtClean="0">
                <a:solidFill>
                  <a:schemeClr val="bg1"/>
                </a:solidFill>
              </a:rPr>
              <a:t> </a:t>
            </a:r>
            <a:r>
              <a:rPr lang="en-US" sz="2000" i="1" dirty="0" err="1" smtClean="0">
                <a:solidFill>
                  <a:schemeClr val="bg1"/>
                </a:solidFill>
              </a:rPr>
              <a:t>deeltjes</a:t>
            </a:r>
            <a:r>
              <a:rPr lang="en-US" sz="2000" i="1" dirty="0" smtClean="0">
                <a:solidFill>
                  <a:schemeClr val="bg1"/>
                </a:solidFill>
              </a:rPr>
              <a:t> door de </a:t>
            </a:r>
            <a:r>
              <a:rPr lang="en-US" sz="2000" i="1" dirty="0" err="1" smtClean="0">
                <a:solidFill>
                  <a:schemeClr val="bg1"/>
                </a:solidFill>
              </a:rPr>
              <a:t>zaal</a:t>
            </a:r>
            <a:r>
              <a:rPr lang="en-US" sz="2000" i="1" dirty="0" smtClean="0">
                <a:solidFill>
                  <a:schemeClr val="bg1"/>
                </a:solidFill>
              </a:rPr>
              <a:t> die 0.000002 </a:t>
            </a:r>
            <a:r>
              <a:rPr lang="en-US" sz="2000" i="1" dirty="0" err="1" smtClean="0">
                <a:solidFill>
                  <a:schemeClr val="bg1"/>
                </a:solidFill>
              </a:rPr>
              <a:t>seconde</a:t>
            </a:r>
            <a:r>
              <a:rPr lang="en-US" sz="2000" i="1" dirty="0" smtClean="0">
                <a:solidFill>
                  <a:schemeClr val="bg1"/>
                </a:solidFill>
              </a:rPr>
              <a:t> </a:t>
            </a:r>
            <a:r>
              <a:rPr lang="en-US" sz="2000" i="1" dirty="0" err="1" smtClean="0">
                <a:solidFill>
                  <a:schemeClr val="bg1"/>
                </a:solidFill>
              </a:rPr>
              <a:t>leven</a:t>
            </a:r>
            <a:r>
              <a:rPr lang="en-US" sz="2000" i="1" dirty="0" smtClean="0">
                <a:solidFill>
                  <a:schemeClr val="bg1"/>
                </a:solidFill>
              </a:rPr>
              <a:t>”</a:t>
            </a:r>
          </a:p>
          <a:p>
            <a:endParaRPr lang="en-US" sz="2000" i="1" dirty="0">
              <a:solidFill>
                <a:schemeClr val="bg1"/>
              </a:solidFill>
            </a:endParaRPr>
          </a:p>
          <a:p>
            <a:r>
              <a:rPr lang="en-US" sz="2000" i="1" dirty="0" smtClean="0">
                <a:solidFill>
                  <a:schemeClr val="bg1"/>
                </a:solidFill>
              </a:rPr>
              <a:t>“</a:t>
            </a:r>
            <a:r>
              <a:rPr lang="en-US" sz="2000" i="1" dirty="0" err="1" smtClean="0">
                <a:solidFill>
                  <a:schemeClr val="bg1"/>
                </a:solidFill>
              </a:rPr>
              <a:t>Ze</a:t>
            </a:r>
            <a:r>
              <a:rPr lang="en-US" sz="2000" i="1" dirty="0" smtClean="0">
                <a:solidFill>
                  <a:schemeClr val="bg1"/>
                </a:solidFill>
              </a:rPr>
              <a:t> </a:t>
            </a:r>
            <a:r>
              <a:rPr lang="en-US" sz="2000" i="1" dirty="0" err="1" smtClean="0">
                <a:solidFill>
                  <a:schemeClr val="bg1"/>
                </a:solidFill>
              </a:rPr>
              <a:t>worden</a:t>
            </a:r>
            <a:r>
              <a:rPr lang="en-US" sz="2000" i="1" dirty="0" smtClean="0">
                <a:solidFill>
                  <a:schemeClr val="bg1"/>
                </a:solidFill>
              </a:rPr>
              <a:t> </a:t>
            </a:r>
            <a:r>
              <a:rPr lang="en-US" sz="2000" i="1" dirty="0" err="1" smtClean="0">
                <a:solidFill>
                  <a:schemeClr val="bg1"/>
                </a:solidFill>
              </a:rPr>
              <a:t>gemaakt</a:t>
            </a:r>
            <a:r>
              <a:rPr lang="en-US" sz="2000" i="1" dirty="0" smtClean="0">
                <a:solidFill>
                  <a:schemeClr val="bg1"/>
                </a:solidFill>
              </a:rPr>
              <a:t> </a:t>
            </a:r>
            <a:r>
              <a:rPr lang="en-US" sz="2000" i="1" dirty="0" err="1" smtClean="0">
                <a:solidFill>
                  <a:schemeClr val="bg1"/>
                </a:solidFill>
              </a:rPr>
              <a:t>als</a:t>
            </a:r>
            <a:r>
              <a:rPr lang="en-US" sz="2000" i="1" dirty="0" smtClean="0">
                <a:solidFill>
                  <a:schemeClr val="bg1"/>
                </a:solidFill>
              </a:rPr>
              <a:t> </a:t>
            </a:r>
            <a:r>
              <a:rPr lang="en-US" sz="2000" i="1" dirty="0" err="1" smtClean="0">
                <a:solidFill>
                  <a:schemeClr val="bg1"/>
                </a:solidFill>
              </a:rPr>
              <a:t>kosmische</a:t>
            </a:r>
            <a:r>
              <a:rPr lang="en-US" sz="2000" i="1" dirty="0" smtClean="0">
                <a:solidFill>
                  <a:schemeClr val="bg1"/>
                </a:solidFill>
              </a:rPr>
              <a:t> </a:t>
            </a:r>
            <a:r>
              <a:rPr lang="en-US" sz="2000" i="1" dirty="0" err="1" smtClean="0">
                <a:solidFill>
                  <a:schemeClr val="bg1"/>
                </a:solidFill>
              </a:rPr>
              <a:t>stralen</a:t>
            </a:r>
            <a:r>
              <a:rPr lang="en-US" sz="2000" i="1" dirty="0" smtClean="0">
                <a:solidFill>
                  <a:schemeClr val="bg1"/>
                </a:solidFill>
              </a:rPr>
              <a:t> op </a:t>
            </a:r>
            <a:r>
              <a:rPr lang="en-US" sz="2000" i="1" dirty="0" err="1" smtClean="0">
                <a:solidFill>
                  <a:schemeClr val="bg1"/>
                </a:solidFill>
              </a:rPr>
              <a:t>luchtmoleculen</a:t>
            </a:r>
            <a:r>
              <a:rPr lang="en-US" sz="2000" i="1" dirty="0" smtClean="0">
                <a:solidFill>
                  <a:schemeClr val="bg1"/>
                </a:solidFill>
              </a:rPr>
              <a:t> </a:t>
            </a:r>
            <a:r>
              <a:rPr lang="en-US" sz="2000" i="1" dirty="0" err="1" smtClean="0">
                <a:solidFill>
                  <a:schemeClr val="bg1"/>
                </a:solidFill>
              </a:rPr>
              <a:t>botsen</a:t>
            </a:r>
            <a:r>
              <a:rPr lang="en-US" sz="2000" i="1" dirty="0" smtClean="0">
                <a:solidFill>
                  <a:schemeClr val="bg1"/>
                </a:solidFill>
              </a:rPr>
              <a:t> in de </a:t>
            </a:r>
            <a:r>
              <a:rPr lang="en-US" sz="2000" i="1" dirty="0" err="1" smtClean="0">
                <a:solidFill>
                  <a:schemeClr val="bg1"/>
                </a:solidFill>
              </a:rPr>
              <a:t>atmosfeer</a:t>
            </a:r>
            <a:r>
              <a:rPr lang="en-US" sz="2000" i="1" dirty="0" smtClean="0">
                <a:solidFill>
                  <a:schemeClr val="bg1"/>
                </a:solidFill>
              </a:rPr>
              <a:t>”</a:t>
            </a:r>
            <a:endParaRPr lang="en-US" sz="2000" i="1" dirty="0">
              <a:solidFill>
                <a:schemeClr val="bg1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828431" y="1988840"/>
            <a:ext cx="3023489" cy="4383558"/>
            <a:chOff x="828431" y="1988840"/>
            <a:chExt cx="3023489" cy="4383558"/>
          </a:xfrm>
        </p:grpSpPr>
        <p:pic>
          <p:nvPicPr>
            <p:cNvPr id="14" name="Picture 13" descr="vonkenkamer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8431" y="1988840"/>
              <a:ext cx="3023489" cy="438355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" name="Rectangle 1"/>
            <p:cNvSpPr/>
            <p:nvPr/>
          </p:nvSpPr>
          <p:spPr>
            <a:xfrm>
              <a:off x="1540931" y="3797507"/>
              <a:ext cx="1126067" cy="22436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1666421" y="4437112"/>
              <a:ext cx="961363" cy="576064"/>
              <a:chOff x="1661537" y="4437112"/>
              <a:chExt cx="961363" cy="576064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1661537" y="4437112"/>
                <a:ext cx="961363" cy="5760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2" descr="Logo_NIKHEF_2.gif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19590" y="4553214"/>
                <a:ext cx="813650" cy="360040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971600" y="5806224"/>
              <a:ext cx="2807465" cy="35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FFFFF"/>
                  </a:solidFill>
                </a:rPr>
                <a:t>m</a:t>
              </a:r>
              <a:r>
                <a:rPr lang="en-US" dirty="0" err="1" smtClean="0">
                  <a:solidFill>
                    <a:srgbClr val="FFFFFF"/>
                  </a:solidFill>
                </a:rPr>
                <a:t>uon</a:t>
              </a:r>
              <a:r>
                <a:rPr lang="en-US" dirty="0" smtClean="0">
                  <a:solidFill>
                    <a:srgbClr val="FFFFFF"/>
                  </a:solidFill>
                </a:rPr>
                <a:t> detector op Nikhef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079630" y="-747464"/>
            <a:ext cx="1340242" cy="7488832"/>
            <a:chOff x="2079630" y="-747464"/>
            <a:chExt cx="1340242" cy="7488832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2891180" y="-747464"/>
              <a:ext cx="528692" cy="3034569"/>
            </a:xfrm>
            <a:prstGeom prst="straightConnector1">
              <a:avLst/>
            </a:prstGeom>
            <a:ln w="28575" cmpd="sng">
              <a:solidFill>
                <a:srgbClr val="FFFF00"/>
              </a:solidFill>
              <a:headEnd type="none"/>
              <a:tailEnd type="non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2079630" y="3706799"/>
              <a:ext cx="528692" cy="3034569"/>
            </a:xfrm>
            <a:prstGeom prst="straightConnector1">
              <a:avLst/>
            </a:prstGeom>
            <a:ln w="28575" cmpd="sng">
              <a:solidFill>
                <a:srgbClr val="FFFF00"/>
              </a:solidFill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539552" y="476672"/>
            <a:ext cx="802647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FFFF"/>
                </a:solidFill>
              </a:rPr>
              <a:t>Er</a:t>
            </a:r>
            <a:r>
              <a:rPr lang="en-US" sz="3200" b="1" dirty="0" smtClean="0">
                <a:solidFill>
                  <a:srgbClr val="FFFFFF"/>
                </a:solidFill>
              </a:rPr>
              <a:t> is </a:t>
            </a:r>
            <a:r>
              <a:rPr lang="en-US" sz="3200" b="1" dirty="0" err="1" smtClean="0">
                <a:solidFill>
                  <a:srgbClr val="FFFFFF"/>
                </a:solidFill>
              </a:rPr>
              <a:t>meer</a:t>
            </a:r>
            <a:r>
              <a:rPr lang="en-US" sz="3200" b="1" dirty="0" smtClean="0">
                <a:solidFill>
                  <a:srgbClr val="FFFFFF"/>
                </a:solidFill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</a:rPr>
              <a:t>tussen</a:t>
            </a:r>
            <a:r>
              <a:rPr lang="en-US" sz="3200" b="1" dirty="0" smtClean="0">
                <a:solidFill>
                  <a:srgbClr val="FFFFFF"/>
                </a:solidFill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</a:rPr>
              <a:t>hemel</a:t>
            </a:r>
            <a:r>
              <a:rPr lang="en-US" sz="3200" b="1" dirty="0" smtClean="0">
                <a:solidFill>
                  <a:srgbClr val="FFFFFF"/>
                </a:solidFill>
              </a:rPr>
              <a:t> en </a:t>
            </a:r>
            <a:r>
              <a:rPr lang="en-US" sz="3200" b="1" dirty="0" err="1" smtClean="0">
                <a:solidFill>
                  <a:srgbClr val="FFFFFF"/>
                </a:solidFill>
              </a:rPr>
              <a:t>aarde</a:t>
            </a:r>
            <a:endParaRPr lang="en-US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783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2" descr="Drawing_ATLAS_ID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544" y="2360410"/>
            <a:ext cx="5256584" cy="4236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627784" y="1600200"/>
            <a:ext cx="1060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>
                <a:solidFill>
                  <a:schemeClr val="bg1"/>
                </a:solidFill>
              </a:rPr>
              <a:t>deeltje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238780"/>
            <a:ext cx="159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FF"/>
                </a:solidFill>
              </a:rPr>
              <a:t>Detectie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6" name="Picture 5" descr="footprintssnow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0255" y="0"/>
            <a:ext cx="4303745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2467109" y="1546636"/>
            <a:ext cx="88667" cy="1134073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4112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>
            <a:off x="142875" y="2060575"/>
            <a:ext cx="4162425" cy="4438650"/>
          </a:xfrm>
          <a:custGeom>
            <a:avLst/>
            <a:gdLst>
              <a:gd name="connsiteX0" fmla="*/ 1259769 w 4162757"/>
              <a:gd name="connsiteY0" fmla="*/ 512212 h 4438139"/>
              <a:gd name="connsiteX1" fmla="*/ 1094827 w 4162757"/>
              <a:gd name="connsiteY1" fmla="*/ 677167 h 4438139"/>
              <a:gd name="connsiteX2" fmla="*/ 880402 w 4162757"/>
              <a:gd name="connsiteY2" fmla="*/ 858618 h 4438139"/>
              <a:gd name="connsiteX3" fmla="*/ 731953 w 4162757"/>
              <a:gd name="connsiteY3" fmla="*/ 941095 h 4438139"/>
              <a:gd name="connsiteX4" fmla="*/ 599999 w 4162757"/>
              <a:gd name="connsiteY4" fmla="*/ 1040068 h 4438139"/>
              <a:gd name="connsiteX5" fmla="*/ 352586 w 4162757"/>
              <a:gd name="connsiteY5" fmla="*/ 1221519 h 4438139"/>
              <a:gd name="connsiteX6" fmla="*/ 237126 w 4162757"/>
              <a:gd name="connsiteY6" fmla="*/ 1320491 h 4438139"/>
              <a:gd name="connsiteX7" fmla="*/ 171149 w 4162757"/>
              <a:gd name="connsiteY7" fmla="*/ 1336987 h 4438139"/>
              <a:gd name="connsiteX8" fmla="*/ 55689 w 4162757"/>
              <a:gd name="connsiteY8" fmla="*/ 1369978 h 4438139"/>
              <a:gd name="connsiteX9" fmla="*/ 22701 w 4162757"/>
              <a:gd name="connsiteY9" fmla="*/ 1419464 h 4438139"/>
              <a:gd name="connsiteX10" fmla="*/ 138160 w 4162757"/>
              <a:gd name="connsiteY10" fmla="*/ 1831852 h 4438139"/>
              <a:gd name="connsiteX11" fmla="*/ 154655 w 4162757"/>
              <a:gd name="connsiteY11" fmla="*/ 1897834 h 4438139"/>
              <a:gd name="connsiteX12" fmla="*/ 237126 w 4162757"/>
              <a:gd name="connsiteY12" fmla="*/ 2062789 h 4438139"/>
              <a:gd name="connsiteX13" fmla="*/ 270114 w 4162757"/>
              <a:gd name="connsiteY13" fmla="*/ 2128770 h 4438139"/>
              <a:gd name="connsiteX14" fmla="*/ 319597 w 4162757"/>
              <a:gd name="connsiteY14" fmla="*/ 2277230 h 4438139"/>
              <a:gd name="connsiteX15" fmla="*/ 369080 w 4162757"/>
              <a:gd name="connsiteY15" fmla="*/ 2359707 h 4438139"/>
              <a:gd name="connsiteX16" fmla="*/ 418563 w 4162757"/>
              <a:gd name="connsiteY16" fmla="*/ 2458680 h 4438139"/>
              <a:gd name="connsiteX17" fmla="*/ 583505 w 4162757"/>
              <a:gd name="connsiteY17" fmla="*/ 2656626 h 4438139"/>
              <a:gd name="connsiteX18" fmla="*/ 715459 w 4162757"/>
              <a:gd name="connsiteY18" fmla="*/ 2805086 h 4438139"/>
              <a:gd name="connsiteX19" fmla="*/ 319597 w 4162757"/>
              <a:gd name="connsiteY19" fmla="*/ 3299950 h 4438139"/>
              <a:gd name="connsiteX20" fmla="*/ 253620 w 4162757"/>
              <a:gd name="connsiteY20" fmla="*/ 3415419 h 4438139"/>
              <a:gd name="connsiteX21" fmla="*/ 187643 w 4162757"/>
              <a:gd name="connsiteY21" fmla="*/ 3563878 h 4438139"/>
              <a:gd name="connsiteX22" fmla="*/ 154655 w 4162757"/>
              <a:gd name="connsiteY22" fmla="*/ 3712338 h 4438139"/>
              <a:gd name="connsiteX23" fmla="*/ 204137 w 4162757"/>
              <a:gd name="connsiteY23" fmla="*/ 3943274 h 4438139"/>
              <a:gd name="connsiteX24" fmla="*/ 253620 w 4162757"/>
              <a:gd name="connsiteY24" fmla="*/ 3976265 h 4438139"/>
              <a:gd name="connsiteX25" fmla="*/ 402068 w 4162757"/>
              <a:gd name="connsiteY25" fmla="*/ 4075238 h 4438139"/>
              <a:gd name="connsiteX26" fmla="*/ 567011 w 4162757"/>
              <a:gd name="connsiteY26" fmla="*/ 4190707 h 4438139"/>
              <a:gd name="connsiteX27" fmla="*/ 665976 w 4162757"/>
              <a:gd name="connsiteY27" fmla="*/ 4240193 h 4438139"/>
              <a:gd name="connsiteX28" fmla="*/ 880402 w 4162757"/>
              <a:gd name="connsiteY28" fmla="*/ 4405148 h 4438139"/>
              <a:gd name="connsiteX29" fmla="*/ 946379 w 4162757"/>
              <a:gd name="connsiteY29" fmla="*/ 4438139 h 4438139"/>
              <a:gd name="connsiteX30" fmla="*/ 1160804 w 4162757"/>
              <a:gd name="connsiteY30" fmla="*/ 4405148 h 4438139"/>
              <a:gd name="connsiteX31" fmla="*/ 1309252 w 4162757"/>
              <a:gd name="connsiteY31" fmla="*/ 4388653 h 4438139"/>
              <a:gd name="connsiteX32" fmla="*/ 1639137 w 4162757"/>
              <a:gd name="connsiteY32" fmla="*/ 4355662 h 4438139"/>
              <a:gd name="connsiteX33" fmla="*/ 1705114 w 4162757"/>
              <a:gd name="connsiteY33" fmla="*/ 4339166 h 4438139"/>
              <a:gd name="connsiteX34" fmla="*/ 1787585 w 4162757"/>
              <a:gd name="connsiteY34" fmla="*/ 4306175 h 4438139"/>
              <a:gd name="connsiteX35" fmla="*/ 1837068 w 4162757"/>
              <a:gd name="connsiteY35" fmla="*/ 4289680 h 4438139"/>
              <a:gd name="connsiteX36" fmla="*/ 1903045 w 4162757"/>
              <a:gd name="connsiteY36" fmla="*/ 4240193 h 4438139"/>
              <a:gd name="connsiteX37" fmla="*/ 1985516 w 4162757"/>
              <a:gd name="connsiteY37" fmla="*/ 4042247 h 4438139"/>
              <a:gd name="connsiteX38" fmla="*/ 1985516 w 4162757"/>
              <a:gd name="connsiteY38" fmla="*/ 3464905 h 4438139"/>
              <a:gd name="connsiteX39" fmla="*/ 2067988 w 4162757"/>
              <a:gd name="connsiteY39" fmla="*/ 3398923 h 4438139"/>
              <a:gd name="connsiteX40" fmla="*/ 2249424 w 4162757"/>
              <a:gd name="connsiteY40" fmla="*/ 3332941 h 4438139"/>
              <a:gd name="connsiteX41" fmla="*/ 2612298 w 4162757"/>
              <a:gd name="connsiteY41" fmla="*/ 3349437 h 4438139"/>
              <a:gd name="connsiteX42" fmla="*/ 2859712 w 4162757"/>
              <a:gd name="connsiteY42" fmla="*/ 3547383 h 4438139"/>
              <a:gd name="connsiteX43" fmla="*/ 2958677 w 4162757"/>
              <a:gd name="connsiteY43" fmla="*/ 3613365 h 4438139"/>
              <a:gd name="connsiteX44" fmla="*/ 3041148 w 4162757"/>
              <a:gd name="connsiteY44" fmla="*/ 3679347 h 4438139"/>
              <a:gd name="connsiteX45" fmla="*/ 3140114 w 4162757"/>
              <a:gd name="connsiteY45" fmla="*/ 3728833 h 4438139"/>
              <a:gd name="connsiteX46" fmla="*/ 3189597 w 4162757"/>
              <a:gd name="connsiteY46" fmla="*/ 3761824 h 4438139"/>
              <a:gd name="connsiteX47" fmla="*/ 3354539 w 4162757"/>
              <a:gd name="connsiteY47" fmla="*/ 3811310 h 4438139"/>
              <a:gd name="connsiteX48" fmla="*/ 3404022 w 4162757"/>
              <a:gd name="connsiteY48" fmla="*/ 3827806 h 4438139"/>
              <a:gd name="connsiteX49" fmla="*/ 3700918 w 4162757"/>
              <a:gd name="connsiteY49" fmla="*/ 3811310 h 4438139"/>
              <a:gd name="connsiteX50" fmla="*/ 3816378 w 4162757"/>
              <a:gd name="connsiteY50" fmla="*/ 3662851 h 4438139"/>
              <a:gd name="connsiteX51" fmla="*/ 3865861 w 4162757"/>
              <a:gd name="connsiteY51" fmla="*/ 3613365 h 4438139"/>
              <a:gd name="connsiteX52" fmla="*/ 3915344 w 4162757"/>
              <a:gd name="connsiteY52" fmla="*/ 3530887 h 4438139"/>
              <a:gd name="connsiteX53" fmla="*/ 3948332 w 4162757"/>
              <a:gd name="connsiteY53" fmla="*/ 3464905 h 4438139"/>
              <a:gd name="connsiteX54" fmla="*/ 3997815 w 4162757"/>
              <a:gd name="connsiteY54" fmla="*/ 3415419 h 4438139"/>
              <a:gd name="connsiteX55" fmla="*/ 4063792 w 4162757"/>
              <a:gd name="connsiteY55" fmla="*/ 3250464 h 4438139"/>
              <a:gd name="connsiteX56" fmla="*/ 4096780 w 4162757"/>
              <a:gd name="connsiteY56" fmla="*/ 3184482 h 4438139"/>
              <a:gd name="connsiteX57" fmla="*/ 4113275 w 4162757"/>
              <a:gd name="connsiteY57" fmla="*/ 3134995 h 4438139"/>
              <a:gd name="connsiteX58" fmla="*/ 4162757 w 4162757"/>
              <a:gd name="connsiteY58" fmla="*/ 2887563 h 4438139"/>
              <a:gd name="connsiteX59" fmla="*/ 4129769 w 4162757"/>
              <a:gd name="connsiteY59" fmla="*/ 2458680 h 4438139"/>
              <a:gd name="connsiteX60" fmla="*/ 3997815 w 4162757"/>
              <a:gd name="connsiteY60" fmla="*/ 2293725 h 4438139"/>
              <a:gd name="connsiteX61" fmla="*/ 3898849 w 4162757"/>
              <a:gd name="connsiteY61" fmla="*/ 2211248 h 4438139"/>
              <a:gd name="connsiteX62" fmla="*/ 3618447 w 4162757"/>
              <a:gd name="connsiteY62" fmla="*/ 2029798 h 4438139"/>
              <a:gd name="connsiteX63" fmla="*/ 3255574 w 4162757"/>
              <a:gd name="connsiteY63" fmla="*/ 1864843 h 4438139"/>
              <a:gd name="connsiteX64" fmla="*/ 3140114 w 4162757"/>
              <a:gd name="connsiteY64" fmla="*/ 1831852 h 4438139"/>
              <a:gd name="connsiteX65" fmla="*/ 2975171 w 4162757"/>
              <a:gd name="connsiteY65" fmla="*/ 1765870 h 4438139"/>
              <a:gd name="connsiteX66" fmla="*/ 2925689 w 4162757"/>
              <a:gd name="connsiteY66" fmla="*/ 1732879 h 4438139"/>
              <a:gd name="connsiteX67" fmla="*/ 2826723 w 4162757"/>
              <a:gd name="connsiteY67" fmla="*/ 1617410 h 4438139"/>
              <a:gd name="connsiteX68" fmla="*/ 2793735 w 4162757"/>
              <a:gd name="connsiteY68" fmla="*/ 1534933 h 4438139"/>
              <a:gd name="connsiteX69" fmla="*/ 2760746 w 4162757"/>
              <a:gd name="connsiteY69" fmla="*/ 1485446 h 4438139"/>
              <a:gd name="connsiteX70" fmla="*/ 2727758 w 4162757"/>
              <a:gd name="connsiteY70" fmla="*/ 1402969 h 4438139"/>
              <a:gd name="connsiteX71" fmla="*/ 2694769 w 4162757"/>
              <a:gd name="connsiteY71" fmla="*/ 1336987 h 4438139"/>
              <a:gd name="connsiteX72" fmla="*/ 2678275 w 4162757"/>
              <a:gd name="connsiteY72" fmla="*/ 1254510 h 4438139"/>
              <a:gd name="connsiteX73" fmla="*/ 2661781 w 4162757"/>
              <a:gd name="connsiteY73" fmla="*/ 1205023 h 4438139"/>
              <a:gd name="connsiteX74" fmla="*/ 2810229 w 4162757"/>
              <a:gd name="connsiteY74" fmla="*/ 858618 h 4438139"/>
              <a:gd name="connsiteX75" fmla="*/ 2843217 w 4162757"/>
              <a:gd name="connsiteY75" fmla="*/ 792636 h 4438139"/>
              <a:gd name="connsiteX76" fmla="*/ 2909194 w 4162757"/>
              <a:gd name="connsiteY76" fmla="*/ 693663 h 4438139"/>
              <a:gd name="connsiteX77" fmla="*/ 2958677 w 4162757"/>
              <a:gd name="connsiteY77" fmla="*/ 561699 h 4438139"/>
              <a:gd name="connsiteX78" fmla="*/ 3008160 w 4162757"/>
              <a:gd name="connsiteY78" fmla="*/ 479221 h 4438139"/>
              <a:gd name="connsiteX79" fmla="*/ 3041148 w 4162757"/>
              <a:gd name="connsiteY79" fmla="*/ 363753 h 4438139"/>
              <a:gd name="connsiteX80" fmla="*/ 3008160 w 4162757"/>
              <a:gd name="connsiteY80" fmla="*/ 165807 h 4438139"/>
              <a:gd name="connsiteX81" fmla="*/ 2892700 w 4162757"/>
              <a:gd name="connsiteY81" fmla="*/ 99825 h 4438139"/>
              <a:gd name="connsiteX82" fmla="*/ 2810229 w 4162757"/>
              <a:gd name="connsiteY82" fmla="*/ 66834 h 4438139"/>
              <a:gd name="connsiteX83" fmla="*/ 2645286 w 4162757"/>
              <a:gd name="connsiteY83" fmla="*/ 33843 h 4438139"/>
              <a:gd name="connsiteX84" fmla="*/ 2579309 w 4162757"/>
              <a:gd name="connsiteY84" fmla="*/ 17348 h 4438139"/>
              <a:gd name="connsiteX85" fmla="*/ 1705114 w 4162757"/>
              <a:gd name="connsiteY85" fmla="*/ 50339 h 4438139"/>
              <a:gd name="connsiteX86" fmla="*/ 1639137 w 4162757"/>
              <a:gd name="connsiteY86" fmla="*/ 66834 h 4438139"/>
              <a:gd name="connsiteX87" fmla="*/ 1507183 w 4162757"/>
              <a:gd name="connsiteY87" fmla="*/ 149312 h 4438139"/>
              <a:gd name="connsiteX88" fmla="*/ 1490689 w 4162757"/>
              <a:gd name="connsiteY88" fmla="*/ 215294 h 4438139"/>
              <a:gd name="connsiteX89" fmla="*/ 1474195 w 4162757"/>
              <a:gd name="connsiteY89" fmla="*/ 297771 h 4438139"/>
              <a:gd name="connsiteX90" fmla="*/ 1457700 w 4162757"/>
              <a:gd name="connsiteY90" fmla="*/ 396744 h 4438139"/>
              <a:gd name="connsiteX91" fmla="*/ 1441206 w 4162757"/>
              <a:gd name="connsiteY91" fmla="*/ 446230 h 4438139"/>
              <a:gd name="connsiteX92" fmla="*/ 1408218 w 4162757"/>
              <a:gd name="connsiteY92" fmla="*/ 611185 h 4438139"/>
              <a:gd name="connsiteX93" fmla="*/ 1391723 w 4162757"/>
              <a:gd name="connsiteY93" fmla="*/ 677167 h 4438139"/>
              <a:gd name="connsiteX94" fmla="*/ 1342241 w 4162757"/>
              <a:gd name="connsiteY94" fmla="*/ 693663 h 4438139"/>
              <a:gd name="connsiteX95" fmla="*/ 1226781 w 4162757"/>
              <a:gd name="connsiteY95" fmla="*/ 644176 h 4438139"/>
              <a:gd name="connsiteX96" fmla="*/ 1276264 w 4162757"/>
              <a:gd name="connsiteY96" fmla="*/ 545203 h 4438139"/>
              <a:gd name="connsiteX97" fmla="*/ 1259769 w 4162757"/>
              <a:gd name="connsiteY97" fmla="*/ 512212 h 4438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4162757" h="4438139">
                <a:moveTo>
                  <a:pt x="1259769" y="512212"/>
                </a:moveTo>
                <a:cubicBezTo>
                  <a:pt x="1229530" y="534206"/>
                  <a:pt x="1256597" y="542349"/>
                  <a:pt x="1094827" y="677167"/>
                </a:cubicBezTo>
                <a:cubicBezTo>
                  <a:pt x="928620" y="815683"/>
                  <a:pt x="1106898" y="712052"/>
                  <a:pt x="880402" y="858618"/>
                </a:cubicBezTo>
                <a:cubicBezTo>
                  <a:pt x="832877" y="889372"/>
                  <a:pt x="779478" y="910341"/>
                  <a:pt x="731953" y="941095"/>
                </a:cubicBezTo>
                <a:cubicBezTo>
                  <a:pt x="685792" y="970966"/>
                  <a:pt x="644739" y="1008109"/>
                  <a:pt x="599999" y="1040068"/>
                </a:cubicBezTo>
                <a:cubicBezTo>
                  <a:pt x="512100" y="1102858"/>
                  <a:pt x="432359" y="1141741"/>
                  <a:pt x="352586" y="1221519"/>
                </a:cubicBezTo>
                <a:cubicBezTo>
                  <a:pt x="319574" y="1254533"/>
                  <a:pt x="279445" y="1299330"/>
                  <a:pt x="237126" y="1320491"/>
                </a:cubicBezTo>
                <a:cubicBezTo>
                  <a:pt x="216850" y="1330630"/>
                  <a:pt x="192946" y="1330759"/>
                  <a:pt x="171149" y="1336987"/>
                </a:cubicBezTo>
                <a:cubicBezTo>
                  <a:pt x="5509" y="1384316"/>
                  <a:pt x="261943" y="1318409"/>
                  <a:pt x="55689" y="1369978"/>
                </a:cubicBezTo>
                <a:cubicBezTo>
                  <a:pt x="44693" y="1386473"/>
                  <a:pt x="23938" y="1399678"/>
                  <a:pt x="22701" y="1419464"/>
                </a:cubicBezTo>
                <a:cubicBezTo>
                  <a:pt x="0" y="1782709"/>
                  <a:pt x="53287" y="1492350"/>
                  <a:pt x="138160" y="1831852"/>
                </a:cubicBezTo>
                <a:cubicBezTo>
                  <a:pt x="143658" y="1853846"/>
                  <a:pt x="145725" y="1876996"/>
                  <a:pt x="154655" y="1897834"/>
                </a:cubicBezTo>
                <a:cubicBezTo>
                  <a:pt x="178869" y="1954338"/>
                  <a:pt x="209636" y="2007804"/>
                  <a:pt x="237126" y="2062789"/>
                </a:cubicBezTo>
                <a:cubicBezTo>
                  <a:pt x="248122" y="2084783"/>
                  <a:pt x="262339" y="2105442"/>
                  <a:pt x="270114" y="2128770"/>
                </a:cubicBezTo>
                <a:cubicBezTo>
                  <a:pt x="286608" y="2178257"/>
                  <a:pt x="299050" y="2229284"/>
                  <a:pt x="319597" y="2277230"/>
                </a:cubicBezTo>
                <a:cubicBezTo>
                  <a:pt x="332226" y="2306699"/>
                  <a:pt x="353728" y="2331561"/>
                  <a:pt x="369080" y="2359707"/>
                </a:cubicBezTo>
                <a:cubicBezTo>
                  <a:pt x="386741" y="2392088"/>
                  <a:pt x="399233" y="2427266"/>
                  <a:pt x="418563" y="2458680"/>
                </a:cubicBezTo>
                <a:cubicBezTo>
                  <a:pt x="508121" y="2604224"/>
                  <a:pt x="480338" y="2541987"/>
                  <a:pt x="583505" y="2656626"/>
                </a:cubicBezTo>
                <a:cubicBezTo>
                  <a:pt x="775671" y="2870160"/>
                  <a:pt x="530272" y="2619885"/>
                  <a:pt x="715459" y="2805086"/>
                </a:cubicBezTo>
                <a:cubicBezTo>
                  <a:pt x="604169" y="2933508"/>
                  <a:pt x="406154" y="3148463"/>
                  <a:pt x="319597" y="3299950"/>
                </a:cubicBezTo>
                <a:cubicBezTo>
                  <a:pt x="297605" y="3338440"/>
                  <a:pt x="274846" y="3376501"/>
                  <a:pt x="253620" y="3415419"/>
                </a:cubicBezTo>
                <a:cubicBezTo>
                  <a:pt x="228988" y="3460581"/>
                  <a:pt x="203757" y="3515533"/>
                  <a:pt x="187643" y="3563878"/>
                </a:cubicBezTo>
                <a:cubicBezTo>
                  <a:pt x="175997" y="3598820"/>
                  <a:pt x="161191" y="3679655"/>
                  <a:pt x="154655" y="3712338"/>
                </a:cubicBezTo>
                <a:cubicBezTo>
                  <a:pt x="171149" y="3789317"/>
                  <a:pt x="176496" y="3869560"/>
                  <a:pt x="204137" y="3943274"/>
                </a:cubicBezTo>
                <a:cubicBezTo>
                  <a:pt x="211097" y="3961836"/>
                  <a:pt x="237761" y="3964370"/>
                  <a:pt x="253620" y="3976265"/>
                </a:cubicBezTo>
                <a:cubicBezTo>
                  <a:pt x="421308" y="4102041"/>
                  <a:pt x="258494" y="3995469"/>
                  <a:pt x="402068" y="4075238"/>
                </a:cubicBezTo>
                <a:cubicBezTo>
                  <a:pt x="651014" y="4213552"/>
                  <a:pt x="309847" y="4027045"/>
                  <a:pt x="567011" y="4190707"/>
                </a:cubicBezTo>
                <a:cubicBezTo>
                  <a:pt x="598127" y="4210509"/>
                  <a:pt x="635584" y="4219297"/>
                  <a:pt x="665976" y="4240193"/>
                </a:cubicBezTo>
                <a:cubicBezTo>
                  <a:pt x="706330" y="4267938"/>
                  <a:pt x="811770" y="4365927"/>
                  <a:pt x="880402" y="4405148"/>
                </a:cubicBezTo>
                <a:cubicBezTo>
                  <a:pt x="901750" y="4417348"/>
                  <a:pt x="924387" y="4427142"/>
                  <a:pt x="946379" y="4438139"/>
                </a:cubicBezTo>
                <a:lnTo>
                  <a:pt x="1160804" y="4405148"/>
                </a:lnTo>
                <a:cubicBezTo>
                  <a:pt x="1210135" y="4398421"/>
                  <a:pt x="1259806" y="4394471"/>
                  <a:pt x="1309252" y="4388653"/>
                </a:cubicBezTo>
                <a:cubicBezTo>
                  <a:pt x="1549272" y="4360413"/>
                  <a:pt x="1333748" y="4381112"/>
                  <a:pt x="1639137" y="4355662"/>
                </a:cubicBezTo>
                <a:cubicBezTo>
                  <a:pt x="1661129" y="4350163"/>
                  <a:pt x="1683608" y="4346335"/>
                  <a:pt x="1705114" y="4339166"/>
                </a:cubicBezTo>
                <a:cubicBezTo>
                  <a:pt x="1733203" y="4329802"/>
                  <a:pt x="1759862" y="4316572"/>
                  <a:pt x="1787585" y="4306175"/>
                </a:cubicBezTo>
                <a:cubicBezTo>
                  <a:pt x="1803864" y="4300070"/>
                  <a:pt x="1820574" y="4295178"/>
                  <a:pt x="1837068" y="4289680"/>
                </a:cubicBezTo>
                <a:cubicBezTo>
                  <a:pt x="1859060" y="4273184"/>
                  <a:pt x="1886876" y="4262427"/>
                  <a:pt x="1903045" y="4240193"/>
                </a:cubicBezTo>
                <a:cubicBezTo>
                  <a:pt x="1961038" y="4160446"/>
                  <a:pt x="1965449" y="4122521"/>
                  <a:pt x="1985516" y="4042247"/>
                </a:cubicBezTo>
                <a:cubicBezTo>
                  <a:pt x="1978661" y="3918852"/>
                  <a:pt x="1949190" y="3592054"/>
                  <a:pt x="1985516" y="3464905"/>
                </a:cubicBezTo>
                <a:cubicBezTo>
                  <a:pt x="1995187" y="3431053"/>
                  <a:pt x="2039147" y="3419113"/>
                  <a:pt x="2067988" y="3398923"/>
                </a:cubicBezTo>
                <a:cubicBezTo>
                  <a:pt x="2158296" y="3335703"/>
                  <a:pt x="2140576" y="3351084"/>
                  <a:pt x="2249424" y="3332941"/>
                </a:cubicBezTo>
                <a:cubicBezTo>
                  <a:pt x="2370382" y="3338440"/>
                  <a:pt x="2495738" y="3316652"/>
                  <a:pt x="2612298" y="3349437"/>
                </a:cubicBezTo>
                <a:cubicBezTo>
                  <a:pt x="2640821" y="3357460"/>
                  <a:pt x="2804214" y="3510382"/>
                  <a:pt x="2859712" y="3547383"/>
                </a:cubicBezTo>
                <a:cubicBezTo>
                  <a:pt x="2892700" y="3569377"/>
                  <a:pt x="2926613" y="3590044"/>
                  <a:pt x="2958677" y="3613365"/>
                </a:cubicBezTo>
                <a:cubicBezTo>
                  <a:pt x="2987148" y="3634073"/>
                  <a:pt x="3011447" y="3660445"/>
                  <a:pt x="3041148" y="3679347"/>
                </a:cubicBezTo>
                <a:cubicBezTo>
                  <a:pt x="3072264" y="3699150"/>
                  <a:pt x="3107873" y="3710920"/>
                  <a:pt x="3140114" y="3728833"/>
                </a:cubicBezTo>
                <a:cubicBezTo>
                  <a:pt x="3157443" y="3738461"/>
                  <a:pt x="3171482" y="3753772"/>
                  <a:pt x="3189597" y="3761824"/>
                </a:cubicBezTo>
                <a:cubicBezTo>
                  <a:pt x="3260160" y="3793188"/>
                  <a:pt x="3287363" y="3792115"/>
                  <a:pt x="3354539" y="3811310"/>
                </a:cubicBezTo>
                <a:cubicBezTo>
                  <a:pt x="3371257" y="3816087"/>
                  <a:pt x="3387528" y="3822307"/>
                  <a:pt x="3404022" y="3827806"/>
                </a:cubicBezTo>
                <a:cubicBezTo>
                  <a:pt x="3502987" y="3822307"/>
                  <a:pt x="3608890" y="3848124"/>
                  <a:pt x="3700918" y="3811310"/>
                </a:cubicBezTo>
                <a:cubicBezTo>
                  <a:pt x="3759124" y="3788026"/>
                  <a:pt x="3772050" y="3707181"/>
                  <a:pt x="3816378" y="3662851"/>
                </a:cubicBezTo>
                <a:cubicBezTo>
                  <a:pt x="3832872" y="3646356"/>
                  <a:pt x="3851865" y="3632027"/>
                  <a:pt x="3865861" y="3613365"/>
                </a:cubicBezTo>
                <a:cubicBezTo>
                  <a:pt x="3885097" y="3587716"/>
                  <a:pt x="3899775" y="3558914"/>
                  <a:pt x="3915344" y="3530887"/>
                </a:cubicBezTo>
                <a:cubicBezTo>
                  <a:pt x="3927285" y="3509391"/>
                  <a:pt x="3934040" y="3484915"/>
                  <a:pt x="3948332" y="3464905"/>
                </a:cubicBezTo>
                <a:cubicBezTo>
                  <a:pt x="3961890" y="3445922"/>
                  <a:pt x="3981321" y="3431914"/>
                  <a:pt x="3997815" y="3415419"/>
                </a:cubicBezTo>
                <a:cubicBezTo>
                  <a:pt x="4075178" y="3260680"/>
                  <a:pt x="3982264" y="3454299"/>
                  <a:pt x="4063792" y="3250464"/>
                </a:cubicBezTo>
                <a:cubicBezTo>
                  <a:pt x="4072924" y="3227633"/>
                  <a:pt x="4087094" y="3207084"/>
                  <a:pt x="4096780" y="3184482"/>
                </a:cubicBezTo>
                <a:cubicBezTo>
                  <a:pt x="4103629" y="3168500"/>
                  <a:pt x="4108700" y="3151770"/>
                  <a:pt x="4113275" y="3134995"/>
                </a:cubicBezTo>
                <a:cubicBezTo>
                  <a:pt x="4151450" y="2995011"/>
                  <a:pt x="4143489" y="3022450"/>
                  <a:pt x="4162757" y="2887563"/>
                </a:cubicBezTo>
                <a:cubicBezTo>
                  <a:pt x="4151761" y="2744602"/>
                  <a:pt x="4152599" y="2600234"/>
                  <a:pt x="4129769" y="2458680"/>
                </a:cubicBezTo>
                <a:cubicBezTo>
                  <a:pt x="4121310" y="2406230"/>
                  <a:pt x="4028951" y="2322033"/>
                  <a:pt x="3997815" y="2293725"/>
                </a:cubicBezTo>
                <a:cubicBezTo>
                  <a:pt x="3966041" y="2264837"/>
                  <a:pt x="3933202" y="2237015"/>
                  <a:pt x="3898849" y="2211248"/>
                </a:cubicBezTo>
                <a:cubicBezTo>
                  <a:pt x="3795616" y="2133817"/>
                  <a:pt x="3727436" y="2087164"/>
                  <a:pt x="3618447" y="2029798"/>
                </a:cubicBezTo>
                <a:cubicBezTo>
                  <a:pt x="3484560" y="1959326"/>
                  <a:pt x="3395075" y="1914082"/>
                  <a:pt x="3255574" y="1864843"/>
                </a:cubicBezTo>
                <a:cubicBezTo>
                  <a:pt x="3217829" y="1851520"/>
                  <a:pt x="3178371" y="1843624"/>
                  <a:pt x="3140114" y="1831852"/>
                </a:cubicBezTo>
                <a:cubicBezTo>
                  <a:pt x="3066894" y="1809321"/>
                  <a:pt x="3037550" y="1801518"/>
                  <a:pt x="2975171" y="1765870"/>
                </a:cubicBezTo>
                <a:cubicBezTo>
                  <a:pt x="2957959" y="1756034"/>
                  <a:pt x="2940918" y="1745571"/>
                  <a:pt x="2925689" y="1732879"/>
                </a:cubicBezTo>
                <a:cubicBezTo>
                  <a:pt x="2894654" y="1707014"/>
                  <a:pt x="2845552" y="1651305"/>
                  <a:pt x="2826723" y="1617410"/>
                </a:cubicBezTo>
                <a:cubicBezTo>
                  <a:pt x="2812344" y="1591526"/>
                  <a:pt x="2806976" y="1561417"/>
                  <a:pt x="2793735" y="1534933"/>
                </a:cubicBezTo>
                <a:cubicBezTo>
                  <a:pt x="2784870" y="1517201"/>
                  <a:pt x="2769611" y="1503178"/>
                  <a:pt x="2760746" y="1485446"/>
                </a:cubicBezTo>
                <a:cubicBezTo>
                  <a:pt x="2747505" y="1458962"/>
                  <a:pt x="2739783" y="1430027"/>
                  <a:pt x="2727758" y="1402969"/>
                </a:cubicBezTo>
                <a:cubicBezTo>
                  <a:pt x="2717772" y="1380498"/>
                  <a:pt x="2705765" y="1358981"/>
                  <a:pt x="2694769" y="1336987"/>
                </a:cubicBezTo>
                <a:cubicBezTo>
                  <a:pt x="2689271" y="1309495"/>
                  <a:pt x="2685074" y="1281710"/>
                  <a:pt x="2678275" y="1254510"/>
                </a:cubicBezTo>
                <a:cubicBezTo>
                  <a:pt x="2674058" y="1237641"/>
                  <a:pt x="2659322" y="1222236"/>
                  <a:pt x="2661781" y="1205023"/>
                </a:cubicBezTo>
                <a:cubicBezTo>
                  <a:pt x="2692452" y="990306"/>
                  <a:pt x="2715505" y="1048084"/>
                  <a:pt x="2810229" y="858618"/>
                </a:cubicBezTo>
                <a:cubicBezTo>
                  <a:pt x="2821225" y="836624"/>
                  <a:pt x="2830567" y="813722"/>
                  <a:pt x="2843217" y="792636"/>
                </a:cubicBezTo>
                <a:cubicBezTo>
                  <a:pt x="2863615" y="758636"/>
                  <a:pt x="2896656" y="731278"/>
                  <a:pt x="2909194" y="693663"/>
                </a:cubicBezTo>
                <a:cubicBezTo>
                  <a:pt x="2923469" y="650837"/>
                  <a:pt x="2938957" y="601142"/>
                  <a:pt x="2958677" y="561699"/>
                </a:cubicBezTo>
                <a:cubicBezTo>
                  <a:pt x="2973014" y="533022"/>
                  <a:pt x="2993823" y="507898"/>
                  <a:pt x="3008160" y="479221"/>
                </a:cubicBezTo>
                <a:cubicBezTo>
                  <a:pt x="3019991" y="455556"/>
                  <a:pt x="3035863" y="384893"/>
                  <a:pt x="3041148" y="363753"/>
                </a:cubicBezTo>
                <a:cubicBezTo>
                  <a:pt x="3030152" y="297771"/>
                  <a:pt x="3030657" y="228803"/>
                  <a:pt x="3008160" y="165807"/>
                </a:cubicBezTo>
                <a:cubicBezTo>
                  <a:pt x="3003154" y="151788"/>
                  <a:pt x="2895867" y="101233"/>
                  <a:pt x="2892700" y="99825"/>
                </a:cubicBezTo>
                <a:cubicBezTo>
                  <a:pt x="2865644" y="87799"/>
                  <a:pt x="2838318" y="76198"/>
                  <a:pt x="2810229" y="66834"/>
                </a:cubicBezTo>
                <a:cubicBezTo>
                  <a:pt x="2752768" y="47679"/>
                  <a:pt x="2706183" y="46023"/>
                  <a:pt x="2645286" y="33843"/>
                </a:cubicBezTo>
                <a:cubicBezTo>
                  <a:pt x="2623057" y="29397"/>
                  <a:pt x="2601301" y="22846"/>
                  <a:pt x="2579309" y="17348"/>
                </a:cubicBezTo>
                <a:cubicBezTo>
                  <a:pt x="2361093" y="22092"/>
                  <a:pt x="1981960" y="0"/>
                  <a:pt x="1705114" y="50339"/>
                </a:cubicBezTo>
                <a:cubicBezTo>
                  <a:pt x="1682810" y="54394"/>
                  <a:pt x="1661129" y="61336"/>
                  <a:pt x="1639137" y="66834"/>
                </a:cubicBezTo>
                <a:cubicBezTo>
                  <a:pt x="1603896" y="84456"/>
                  <a:pt x="1530974" y="116001"/>
                  <a:pt x="1507183" y="149312"/>
                </a:cubicBezTo>
                <a:cubicBezTo>
                  <a:pt x="1494007" y="167760"/>
                  <a:pt x="1495607" y="193163"/>
                  <a:pt x="1490689" y="215294"/>
                </a:cubicBezTo>
                <a:cubicBezTo>
                  <a:pt x="1484607" y="242663"/>
                  <a:pt x="1479210" y="270186"/>
                  <a:pt x="1474195" y="297771"/>
                </a:cubicBezTo>
                <a:cubicBezTo>
                  <a:pt x="1468212" y="330678"/>
                  <a:pt x="1464955" y="364094"/>
                  <a:pt x="1457700" y="396744"/>
                </a:cubicBezTo>
                <a:cubicBezTo>
                  <a:pt x="1453928" y="413717"/>
                  <a:pt x="1446704" y="429735"/>
                  <a:pt x="1441206" y="446230"/>
                </a:cubicBezTo>
                <a:cubicBezTo>
                  <a:pt x="1413059" y="643277"/>
                  <a:pt x="1441118" y="496029"/>
                  <a:pt x="1408218" y="611185"/>
                </a:cubicBezTo>
                <a:cubicBezTo>
                  <a:pt x="1401990" y="632984"/>
                  <a:pt x="1405885" y="659463"/>
                  <a:pt x="1391723" y="677167"/>
                </a:cubicBezTo>
                <a:cubicBezTo>
                  <a:pt x="1380862" y="690744"/>
                  <a:pt x="1358735" y="688164"/>
                  <a:pt x="1342241" y="693663"/>
                </a:cubicBezTo>
                <a:cubicBezTo>
                  <a:pt x="1319875" y="686207"/>
                  <a:pt x="1236972" y="661162"/>
                  <a:pt x="1226781" y="644176"/>
                </a:cubicBezTo>
                <a:cubicBezTo>
                  <a:pt x="1203018" y="604568"/>
                  <a:pt x="1286679" y="576451"/>
                  <a:pt x="1276264" y="545203"/>
                </a:cubicBezTo>
                <a:cubicBezTo>
                  <a:pt x="1271049" y="529555"/>
                  <a:pt x="1290009" y="490218"/>
                  <a:pt x="1259769" y="51221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4691" name="TextBox 20"/>
          <p:cNvSpPr txBox="1">
            <a:spLocks noChangeArrowheads="1"/>
          </p:cNvSpPr>
          <p:nvPr/>
        </p:nvSpPr>
        <p:spPr bwMode="auto">
          <a:xfrm>
            <a:off x="3127375" y="4543425"/>
            <a:ext cx="1368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b="1"/>
              <a:t>proton</a:t>
            </a:r>
          </a:p>
        </p:txBody>
      </p:sp>
      <p:sp>
        <p:nvSpPr>
          <p:cNvPr id="114692" name="TextBox 21"/>
          <p:cNvSpPr txBox="1">
            <a:spLocks noChangeArrowheads="1"/>
          </p:cNvSpPr>
          <p:nvPr/>
        </p:nvSpPr>
        <p:spPr bwMode="auto">
          <a:xfrm>
            <a:off x="993775" y="3276600"/>
            <a:ext cx="1368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b="1"/>
              <a:t>proton</a:t>
            </a:r>
          </a:p>
        </p:txBody>
      </p:sp>
      <p:sp>
        <p:nvSpPr>
          <p:cNvPr id="114693" name="TextBox 22"/>
          <p:cNvSpPr txBox="1">
            <a:spLocks noChangeArrowheads="1"/>
          </p:cNvSpPr>
          <p:nvPr/>
        </p:nvSpPr>
        <p:spPr bwMode="auto">
          <a:xfrm>
            <a:off x="1901825" y="2286000"/>
            <a:ext cx="1062038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b="1">
                <a:solidFill>
                  <a:srgbClr val="FF0000"/>
                </a:solidFill>
              </a:rPr>
              <a:t>muon</a:t>
            </a:r>
          </a:p>
        </p:txBody>
      </p:sp>
      <p:sp>
        <p:nvSpPr>
          <p:cNvPr id="114694" name="TextBox 23"/>
          <p:cNvSpPr txBox="1">
            <a:spLocks noChangeArrowheads="1"/>
          </p:cNvSpPr>
          <p:nvPr/>
        </p:nvSpPr>
        <p:spPr bwMode="auto">
          <a:xfrm>
            <a:off x="381000" y="5638800"/>
            <a:ext cx="10636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b="1">
                <a:solidFill>
                  <a:srgbClr val="FF0000"/>
                </a:solidFill>
              </a:rPr>
              <a:t>muon</a:t>
            </a:r>
          </a:p>
        </p:txBody>
      </p:sp>
      <p:sp>
        <p:nvSpPr>
          <p:cNvPr id="114695" name="TextBox 37"/>
          <p:cNvSpPr txBox="1">
            <a:spLocks noChangeArrowheads="1"/>
          </p:cNvSpPr>
          <p:nvPr/>
        </p:nvSpPr>
        <p:spPr bwMode="auto">
          <a:xfrm>
            <a:off x="2771800" y="228600"/>
            <a:ext cx="63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Hoe </a:t>
            </a:r>
            <a:r>
              <a:rPr lang="en-US" sz="2800" dirty="0" err="1" smtClean="0">
                <a:solidFill>
                  <a:srgbClr val="FFFF00"/>
                </a:solidFill>
              </a:rPr>
              <a:t>ontdek</a:t>
            </a:r>
            <a:r>
              <a:rPr lang="en-US" sz="2800" dirty="0" smtClean="0">
                <a:solidFill>
                  <a:srgbClr val="FFFF00"/>
                </a:solidFill>
              </a:rPr>
              <a:t> je </a:t>
            </a:r>
            <a:r>
              <a:rPr lang="en-US" sz="2800" dirty="0" err="1" smtClean="0">
                <a:solidFill>
                  <a:srgbClr val="FFFF00"/>
                </a:solidFill>
              </a:rPr>
              <a:t>een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nieuw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deeltje</a:t>
            </a:r>
            <a:r>
              <a:rPr lang="en-US" sz="2800" dirty="0" smtClean="0">
                <a:solidFill>
                  <a:srgbClr val="FFFF00"/>
                </a:solidFill>
              </a:rPr>
              <a:t> ? 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14696" name="Picture 18" descr="ATLAS_eventdisplay_2mu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025" y="2695575"/>
            <a:ext cx="4157663" cy="291941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5257800" y="5181600"/>
            <a:ext cx="1022350" cy="400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rot="10800000" flipV="1">
            <a:off x="4953000" y="4013200"/>
            <a:ext cx="2760663" cy="133826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V="1">
            <a:off x="6757194" y="3039269"/>
            <a:ext cx="1209675" cy="70326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4700" name="Picture 15" descr="Slide1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2590800"/>
            <a:ext cx="43053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884238" y="4317999"/>
            <a:ext cx="8186737" cy="2228277"/>
            <a:chOff x="884237" y="4317806"/>
            <a:chExt cx="8186738" cy="2228140"/>
          </a:xfrm>
        </p:grpSpPr>
        <p:sp>
          <p:nvSpPr>
            <p:cNvPr id="114702" name="TextBox 24"/>
            <p:cNvSpPr txBox="1">
              <a:spLocks noChangeArrowheads="1"/>
            </p:cNvSpPr>
            <p:nvPr/>
          </p:nvSpPr>
          <p:spPr bwMode="auto">
            <a:xfrm>
              <a:off x="884237" y="4329113"/>
              <a:ext cx="1554163" cy="307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b="1" dirty="0">
                  <a:solidFill>
                    <a:srgbClr val="3366FF"/>
                  </a:solidFill>
                </a:rPr>
                <a:t>X</a:t>
              </a:r>
              <a:r>
                <a:rPr lang="en-US" b="1" dirty="0" smtClean="0">
                  <a:solidFill>
                    <a:srgbClr val="3366FF"/>
                  </a:solidFill>
                </a:rPr>
                <a:t>-</a:t>
              </a:r>
              <a:r>
                <a:rPr lang="en-US" b="1" dirty="0" err="1" smtClean="0">
                  <a:solidFill>
                    <a:srgbClr val="3366FF"/>
                  </a:solidFill>
                </a:rPr>
                <a:t>deeltje</a:t>
              </a:r>
              <a:r>
                <a:rPr lang="en-US" b="1" dirty="0" smtClean="0">
                  <a:solidFill>
                    <a:srgbClr val="3366FF"/>
                  </a:solidFill>
                </a:rPr>
                <a:t> </a:t>
              </a:r>
              <a:r>
                <a:rPr lang="en-US" b="1" dirty="0">
                  <a:solidFill>
                    <a:srgbClr val="3366FF"/>
                  </a:solidFill>
                </a:rPr>
                <a:t>?</a:t>
              </a:r>
            </a:p>
          </p:txBody>
        </p:sp>
        <p:sp>
          <p:nvSpPr>
            <p:cNvPr id="114703" name="TextBox 18"/>
            <p:cNvSpPr txBox="1">
              <a:spLocks noChangeArrowheads="1"/>
            </p:cNvSpPr>
            <p:nvPr/>
          </p:nvSpPr>
          <p:spPr bwMode="auto">
            <a:xfrm>
              <a:off x="4572000" y="5715000"/>
              <a:ext cx="4498975" cy="830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600" b="1" dirty="0" err="1" smtClean="0"/>
                <a:t>Vingerafdruk</a:t>
              </a:r>
              <a:r>
                <a:rPr lang="en-US" sz="1600" b="1" dirty="0" smtClean="0"/>
                <a:t>:</a:t>
              </a:r>
            </a:p>
            <a:p>
              <a:pPr eaLnBrk="1" hangingPunct="1">
                <a:buFontTx/>
                <a:buNone/>
              </a:pPr>
              <a:r>
                <a:rPr lang="en-US" sz="1600" dirty="0"/>
                <a:t>	</a:t>
              </a:r>
              <a:r>
                <a:rPr lang="en-US" sz="1600" dirty="0" smtClean="0"/>
                <a:t>- </a:t>
              </a:r>
              <a:r>
                <a:rPr lang="en-US" sz="1600" dirty="0" err="1" smtClean="0"/>
                <a:t>oud</a:t>
              </a:r>
              <a:r>
                <a:rPr lang="en-US" sz="1600" dirty="0" smtClean="0"/>
                <a:t>:   		</a:t>
              </a:r>
              <a:r>
                <a:rPr lang="en-US" sz="1600" dirty="0" err="1" smtClean="0"/>
                <a:t>kleine</a:t>
              </a:r>
              <a:r>
                <a:rPr lang="en-US" sz="1600" dirty="0" smtClean="0"/>
                <a:t> en </a:t>
              </a:r>
              <a:r>
                <a:rPr lang="en-US" sz="1600" dirty="0" err="1" smtClean="0"/>
                <a:t>grote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hoeken</a:t>
              </a:r>
              <a:endParaRPr lang="en-US" sz="1600" dirty="0" smtClean="0"/>
            </a:p>
            <a:p>
              <a:pPr eaLnBrk="1" hangingPunct="1">
                <a:buFontTx/>
                <a:buNone/>
              </a:pPr>
              <a:r>
                <a:rPr lang="en-US" sz="1600" dirty="0"/>
                <a:t>	</a:t>
              </a:r>
              <a:r>
                <a:rPr lang="en-US" sz="1600" dirty="0" smtClean="0"/>
                <a:t>- X-</a:t>
              </a:r>
              <a:r>
                <a:rPr lang="en-US" sz="1600" dirty="0" err="1" smtClean="0"/>
                <a:t>deeltje</a:t>
              </a:r>
              <a:r>
                <a:rPr lang="en-US" sz="1600" dirty="0" smtClean="0"/>
                <a:t>:	</a:t>
              </a:r>
              <a:r>
                <a:rPr lang="en-US" sz="1600" dirty="0" err="1" smtClean="0"/>
                <a:t>specifieke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hoek</a:t>
              </a:r>
              <a:endParaRPr lang="en-US" sz="1600" dirty="0"/>
            </a:p>
          </p:txBody>
        </p:sp>
        <p:pic>
          <p:nvPicPr>
            <p:cNvPr id="114704" name="Picture 20" descr="ball_blue.jpg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3763" y="4317806"/>
              <a:ext cx="427037" cy="406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67998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34" descr="Dummy_plot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857" y="3036915"/>
            <a:ext cx="4482047" cy="279769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3" name="TextBox 30"/>
          <p:cNvSpPr txBox="1">
            <a:spLocks noChangeArrowheads="1"/>
          </p:cNvSpPr>
          <p:nvPr/>
        </p:nvSpPr>
        <p:spPr bwMode="auto">
          <a:xfrm>
            <a:off x="1331640" y="3717032"/>
            <a:ext cx="104759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 smtClean="0"/>
              <a:t>‘</a:t>
            </a:r>
            <a:r>
              <a:rPr lang="en-US" dirty="0" err="1" smtClean="0"/>
              <a:t>oud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119814" name="TextBox 31"/>
          <p:cNvSpPr txBox="1">
            <a:spLocks noChangeArrowheads="1"/>
          </p:cNvSpPr>
          <p:nvPr/>
        </p:nvSpPr>
        <p:spPr bwMode="auto">
          <a:xfrm>
            <a:off x="3563888" y="3563143"/>
            <a:ext cx="6858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 smtClean="0">
                <a:solidFill>
                  <a:srgbClr val="3366FF"/>
                </a:solidFill>
              </a:rPr>
              <a:t>extra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 flipH="1">
            <a:off x="1768999" y="4162495"/>
            <a:ext cx="1" cy="562649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817" name="TextBox 29"/>
          <p:cNvSpPr txBox="1">
            <a:spLocks noChangeArrowheads="1"/>
          </p:cNvSpPr>
          <p:nvPr/>
        </p:nvSpPr>
        <p:spPr bwMode="auto">
          <a:xfrm rot="16200000">
            <a:off x="-1087414" y="4303842"/>
            <a:ext cx="2872406" cy="33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en-US" sz="1600" dirty="0" err="1" smtClean="0"/>
              <a:t>Aantal</a:t>
            </a:r>
            <a:r>
              <a:rPr lang="en-US" sz="1600" dirty="0" smtClean="0"/>
              <a:t> </a:t>
            </a:r>
            <a:r>
              <a:rPr lang="en-US" sz="1600" dirty="0" err="1" smtClean="0"/>
              <a:t>botsingen</a:t>
            </a:r>
            <a:endParaRPr lang="en-US" sz="1600" dirty="0"/>
          </a:p>
        </p:txBody>
      </p:sp>
      <p:sp>
        <p:nvSpPr>
          <p:cNvPr id="119819" name="TextBox 35"/>
          <p:cNvSpPr txBox="1">
            <a:spLocks noChangeArrowheads="1"/>
          </p:cNvSpPr>
          <p:nvPr/>
        </p:nvSpPr>
        <p:spPr bwMode="auto">
          <a:xfrm>
            <a:off x="2456625" y="5540872"/>
            <a:ext cx="2403407" cy="307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di-</a:t>
            </a:r>
            <a:r>
              <a:rPr lang="en-US" dirty="0" err="1"/>
              <a:t>muon</a:t>
            </a:r>
            <a:r>
              <a:rPr lang="en-US" dirty="0"/>
              <a:t> </a:t>
            </a:r>
            <a:r>
              <a:rPr lang="en-US" dirty="0" err="1" smtClean="0"/>
              <a:t>massa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GeV</a:t>
            </a:r>
            <a:r>
              <a:rPr lang="en-US" dirty="0"/>
              <a:t>) </a:t>
            </a:r>
          </a:p>
        </p:txBody>
      </p:sp>
      <p:sp>
        <p:nvSpPr>
          <p:cNvPr id="119811" name="TextBox 1"/>
          <p:cNvSpPr txBox="1">
            <a:spLocks noChangeArrowheads="1"/>
          </p:cNvSpPr>
          <p:nvPr/>
        </p:nvSpPr>
        <p:spPr bwMode="auto">
          <a:xfrm>
            <a:off x="430014" y="381000"/>
            <a:ext cx="83177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00" dirty="0" err="1" smtClean="0">
                <a:solidFill>
                  <a:srgbClr val="FFFFFF"/>
                </a:solidFill>
              </a:rPr>
              <a:t>Hoek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tussen</a:t>
            </a:r>
            <a:r>
              <a:rPr lang="en-US" sz="2800" dirty="0" smtClean="0">
                <a:solidFill>
                  <a:srgbClr val="FFFFFF"/>
                </a:solidFill>
              </a:rPr>
              <a:t> 2 </a:t>
            </a:r>
            <a:r>
              <a:rPr lang="en-US" sz="2800" dirty="0" err="1" smtClean="0">
                <a:solidFill>
                  <a:srgbClr val="FFFFFF"/>
                </a:solidFill>
              </a:rPr>
              <a:t>muonen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sym typeface="Wingdings"/>
              </a:rPr>
              <a:t> </a:t>
            </a:r>
            <a:r>
              <a:rPr lang="en-US" sz="2800" dirty="0" err="1" smtClean="0">
                <a:solidFill>
                  <a:srgbClr val="FFFFFF"/>
                </a:solidFill>
                <a:sym typeface="Wingdings"/>
              </a:rPr>
              <a:t>invariante</a:t>
            </a:r>
            <a:r>
              <a:rPr lang="en-US" sz="2800" dirty="0" smtClean="0">
                <a:solidFill>
                  <a:srgbClr val="FFFFFF"/>
                </a:solidFill>
                <a:sym typeface="Wingdings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sym typeface="Wingdings"/>
              </a:rPr>
              <a:t>massa</a:t>
            </a:r>
            <a:endParaRPr lang="en-US" sz="2800" dirty="0" smtClean="0">
              <a:solidFill>
                <a:srgbClr val="FFFFFF"/>
              </a:solidFill>
            </a:endParaRPr>
          </a:p>
        </p:txBody>
      </p:sp>
      <p:cxnSp>
        <p:nvCxnSpPr>
          <p:cNvPr id="7" name="Curved Connector 6"/>
          <p:cNvCxnSpPr/>
          <p:nvPr/>
        </p:nvCxnSpPr>
        <p:spPr>
          <a:xfrm rot="5400000">
            <a:off x="2445514" y="1230506"/>
            <a:ext cx="2020724" cy="1368152"/>
          </a:xfrm>
          <a:prstGeom prst="curvedConnector3">
            <a:avLst/>
          </a:prstGeom>
          <a:ln w="38100" cmpd="sng">
            <a:solidFill>
              <a:schemeClr val="bg1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 bwMode="auto">
          <a:xfrm>
            <a:off x="2776493" y="1772816"/>
            <a:ext cx="1147435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en-US" sz="2000" dirty="0" smtClean="0"/>
              <a:t>abstract</a:t>
            </a:r>
            <a:endParaRPr lang="en-US" sz="2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4247964" y="904220"/>
            <a:ext cx="4704075" cy="4940694"/>
            <a:chOff x="4247964" y="904220"/>
            <a:chExt cx="4704075" cy="4940694"/>
          </a:xfrm>
        </p:grpSpPr>
        <p:pic>
          <p:nvPicPr>
            <p:cNvPr id="27" name="Picture 26" descr="dimuonmass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2040" y="3036914"/>
              <a:ext cx="4019999" cy="2808000"/>
            </a:xfrm>
            <a:prstGeom prst="rect">
              <a:avLst/>
            </a:prstGeom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37" name="Curved Connector 36"/>
            <p:cNvCxnSpPr/>
            <p:nvPr/>
          </p:nvCxnSpPr>
          <p:spPr>
            <a:xfrm>
              <a:off x="4247964" y="904220"/>
              <a:ext cx="2772308" cy="2020724"/>
            </a:xfrm>
            <a:prstGeom prst="curvedConnector3">
              <a:avLst>
                <a:gd name="adj1" fmla="val 77486"/>
              </a:avLst>
            </a:prstGeom>
            <a:ln w="38100" cmpd="sng">
              <a:solidFill>
                <a:schemeClr val="bg1"/>
              </a:solidFill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 bwMode="auto">
            <a:xfrm>
              <a:off x="5652120" y="1772816"/>
              <a:ext cx="1374177" cy="4001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US" sz="2000" dirty="0" err="1"/>
                <a:t>e</a:t>
              </a:r>
              <a:r>
                <a:rPr lang="en-US" sz="2000" dirty="0" err="1" smtClean="0"/>
                <a:t>chte</a:t>
              </a:r>
              <a:r>
                <a:rPr lang="en-US" sz="2000" dirty="0" smtClean="0"/>
                <a:t> data</a:t>
              </a:r>
              <a:endParaRPr lang="en-US" sz="2000" dirty="0"/>
            </a:p>
          </p:txBody>
        </p:sp>
      </p:grpSp>
      <p:grpSp>
        <p:nvGrpSpPr>
          <p:cNvPr id="28" name="Group 13"/>
          <p:cNvGrpSpPr>
            <a:grpSpLocks/>
          </p:cNvGrpSpPr>
          <p:nvPr/>
        </p:nvGrpSpPr>
        <p:grpSpPr bwMode="auto">
          <a:xfrm>
            <a:off x="7452320" y="3120008"/>
            <a:ext cx="1295400" cy="1971601"/>
            <a:chOff x="5562600" y="2371799"/>
            <a:chExt cx="1295400" cy="1971601"/>
          </a:xfrm>
        </p:grpSpPr>
        <p:sp>
          <p:nvSpPr>
            <p:cNvPr id="29" name="TextBox 3"/>
            <p:cNvSpPr txBox="1">
              <a:spLocks noChangeArrowheads="1"/>
            </p:cNvSpPr>
            <p:nvPr/>
          </p:nvSpPr>
          <p:spPr bwMode="auto">
            <a:xfrm>
              <a:off x="5791200" y="2371799"/>
              <a:ext cx="10668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dirty="0">
                  <a:solidFill>
                    <a:srgbClr val="4267E0"/>
                  </a:solidFill>
                </a:rPr>
                <a:t>91 </a:t>
              </a:r>
              <a:r>
                <a:rPr lang="en-US" sz="1800" i="1" dirty="0" err="1">
                  <a:solidFill>
                    <a:srgbClr val="4267E0"/>
                  </a:solidFill>
                </a:rPr>
                <a:t>GeV</a:t>
              </a:r>
              <a:endParaRPr lang="en-US" sz="1800" i="1" dirty="0">
                <a:solidFill>
                  <a:srgbClr val="4267E0"/>
                </a:solidFill>
              </a:endParaRPr>
            </a:p>
          </p:txBody>
        </p:sp>
        <p:cxnSp>
          <p:nvCxnSpPr>
            <p:cNvPr id="30" name="Straight Arrow Connector 5"/>
            <p:cNvCxnSpPr>
              <a:cxnSpLocks noChangeShapeType="1"/>
            </p:cNvCxnSpPr>
            <p:nvPr/>
          </p:nvCxnSpPr>
          <p:spPr bwMode="auto">
            <a:xfrm flipV="1">
              <a:off x="6172200" y="2667000"/>
              <a:ext cx="0" cy="473696"/>
            </a:xfrm>
            <a:prstGeom prst="straightConnector1">
              <a:avLst/>
            </a:prstGeom>
            <a:noFill/>
            <a:ln w="31750">
              <a:solidFill>
                <a:srgbClr val="4267E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" name="Oval 8"/>
            <p:cNvSpPr>
              <a:spLocks noChangeArrowheads="1"/>
            </p:cNvSpPr>
            <p:nvPr/>
          </p:nvSpPr>
          <p:spPr bwMode="auto">
            <a:xfrm>
              <a:off x="5562600" y="3124200"/>
              <a:ext cx="1219200" cy="1219200"/>
            </a:xfrm>
            <a:prstGeom prst="ellipse">
              <a:avLst/>
            </a:prstGeom>
            <a:noFill/>
            <a:ln w="31750">
              <a:solidFill>
                <a:srgbClr val="4267E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8871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TextBox 19"/>
          <p:cNvSpPr txBox="1">
            <a:spLocks noChangeArrowheads="1"/>
          </p:cNvSpPr>
          <p:nvPr/>
        </p:nvSpPr>
        <p:spPr bwMode="auto">
          <a:xfrm>
            <a:off x="838200" y="304800"/>
            <a:ext cx="755022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nl-NL" sz="3200" dirty="0" smtClean="0">
                <a:solidFill>
                  <a:schemeClr val="bg1"/>
                </a:solidFill>
                <a:latin typeface="Calibri" charset="0"/>
              </a:rPr>
              <a:t>Dierentuin van deeltjes </a:t>
            </a:r>
            <a:r>
              <a:rPr lang="nl-NL" sz="3200" dirty="0" smtClean="0">
                <a:solidFill>
                  <a:schemeClr val="bg1"/>
                </a:solidFill>
                <a:latin typeface="Calibri" charset="0"/>
                <a:sym typeface="Wingdings"/>
              </a:rPr>
              <a:t> </a:t>
            </a:r>
            <a:r>
              <a:rPr lang="nl-NL" sz="3200" dirty="0" smtClean="0">
                <a:solidFill>
                  <a:schemeClr val="bg1"/>
                </a:solidFill>
                <a:latin typeface="Calibri" charset="0"/>
              </a:rPr>
              <a:t>quarks (1965)</a:t>
            </a:r>
            <a:endParaRPr lang="nl-NL" sz="3200" dirty="0">
              <a:solidFill>
                <a:srgbClr val="FFFF00"/>
              </a:solidFill>
              <a:latin typeface="Calibri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124200" y="5619750"/>
            <a:ext cx="3276600" cy="1085850"/>
            <a:chOff x="3124200" y="5619750"/>
            <a:chExt cx="3276600" cy="1085850"/>
          </a:xfrm>
        </p:grpSpPr>
        <p:pic>
          <p:nvPicPr>
            <p:cNvPr id="192514" name="Picture 27" descr="ball_red1.jpg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3225" y="5638800"/>
              <a:ext cx="663575" cy="742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515" name="Picture 28" descr="ball_blue.jpg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5619750"/>
              <a:ext cx="838200" cy="798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516" name="Picture 29" descr="ball_yellow.jpg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8900" y="5637213"/>
              <a:ext cx="774700" cy="763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2517" name="TextBox 30"/>
            <p:cNvSpPr txBox="1">
              <a:spLocks noChangeArrowheads="1"/>
            </p:cNvSpPr>
            <p:nvPr/>
          </p:nvSpPr>
          <p:spPr bwMode="auto">
            <a:xfrm>
              <a:off x="3352800" y="6305550"/>
              <a:ext cx="30480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nl-NL" sz="2000" i="1">
                  <a:latin typeface="Calibri" charset="0"/>
                </a:rPr>
                <a:t>up          down       strange</a:t>
              </a:r>
            </a:p>
          </p:txBody>
        </p:sp>
      </p:grpSp>
      <p:grpSp>
        <p:nvGrpSpPr>
          <p:cNvPr id="2" name="Group 57"/>
          <p:cNvGrpSpPr>
            <a:grpSpLocks/>
          </p:cNvGrpSpPr>
          <p:nvPr/>
        </p:nvGrpSpPr>
        <p:grpSpPr bwMode="auto">
          <a:xfrm>
            <a:off x="5029200" y="2514600"/>
            <a:ext cx="3111500" cy="2514600"/>
            <a:chOff x="5029200" y="2514600"/>
            <a:chExt cx="3112044" cy="2514600"/>
          </a:xfrm>
        </p:grpSpPr>
        <p:sp>
          <p:nvSpPr>
            <p:cNvPr id="33" name="Isosceles Triangle 32"/>
            <p:cNvSpPr/>
            <p:nvPr/>
          </p:nvSpPr>
          <p:spPr>
            <a:xfrm flipV="1">
              <a:off x="5175276" y="2632075"/>
              <a:ext cx="2750031" cy="2335213"/>
            </a:xfrm>
            <a:prstGeom prst="triangle">
              <a:avLst>
                <a:gd name="adj" fmla="val 51512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defRPr/>
              </a:pPr>
              <a:endParaRPr lang="nl-NL"/>
            </a:p>
          </p:txBody>
        </p:sp>
        <p:pic>
          <p:nvPicPr>
            <p:cNvPr id="192524" name="Picture 39" descr="ball_red1.jpg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245" y="2548589"/>
              <a:ext cx="182049" cy="203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525" name="Picture 40" descr="ball_red1.jpg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2514600"/>
              <a:ext cx="182049" cy="203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526" name="Picture 38" descr="ball_red1.jpg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2615639"/>
              <a:ext cx="182049" cy="203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527" name="Picture 43" descr="ball_red1.jpg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7645" y="2548589"/>
              <a:ext cx="182049" cy="203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528" name="Picture 44" descr="ball_red1.jpg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2514600"/>
              <a:ext cx="182049" cy="203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529" name="Picture 47" descr="ball_red1.jpg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2906" y="2514600"/>
              <a:ext cx="182049" cy="203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530" name="Picture 49" descr="ball_blue.jpg"/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1956" y="2613317"/>
              <a:ext cx="216444" cy="206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531" name="Picture 50" descr="ball_blue.jpg"/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2556" y="2514600"/>
              <a:ext cx="216444" cy="206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532" name="Picture 54" descr="ball_blue.jpg"/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4556" y="2514600"/>
              <a:ext cx="216444" cy="206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533" name="Picture 51" descr="ball_blue.jpg"/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6356" y="2590800"/>
              <a:ext cx="216444" cy="206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534" name="Picture 52" descr="ball_blue.jpg"/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2514600"/>
              <a:ext cx="216444" cy="206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535" name="Picture 53" descr="ball_blue.jpg"/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8600" y="2590800"/>
              <a:ext cx="216444" cy="206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536" name="Picture 55" descr="ball_red1.jpg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5351" y="3310589"/>
              <a:ext cx="182049" cy="203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537" name="Picture 56" descr="ball_red1.jpg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1306" y="3276600"/>
              <a:ext cx="182049" cy="203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538" name="Picture 58" descr="ball_yellow.jpg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3352800"/>
              <a:ext cx="228600" cy="225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539" name="Picture 60" descr="ball_red1.jpg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3276600"/>
              <a:ext cx="182049" cy="203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540" name="Picture 62" descr="ball_blue.jpg"/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3299117"/>
              <a:ext cx="216444" cy="206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541" name="Picture 63" descr="ball_yellow.jpg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3352800"/>
              <a:ext cx="228600" cy="225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542" name="Picture 64" descr="ball_blue.jpg"/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3276600"/>
              <a:ext cx="216444" cy="206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543" name="Picture 65" descr="ball_blue.jpg"/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5444" y="3276600"/>
              <a:ext cx="216444" cy="206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544" name="Picture 67" descr="ball_yellow.jpg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3356130"/>
              <a:ext cx="228600" cy="225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545" name="Picture 71" descr="ball_yellow.jpg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4041930"/>
              <a:ext cx="228600" cy="225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546" name="Picture 69" descr="ball_red1.jpg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2306" y="4041930"/>
              <a:ext cx="182049" cy="203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547" name="Picture 70" descr="ball_yellow.jpg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4118130"/>
              <a:ext cx="228600" cy="225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548" name="Picture 72" descr="ball_yellow.jpg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4038600"/>
              <a:ext cx="228600" cy="225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549" name="Picture 75" descr="ball_blue.jpg"/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400" y="4038600"/>
              <a:ext cx="216444" cy="206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550" name="Picture 74" descr="ball_yellow.jpg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9294" y="4114800"/>
              <a:ext cx="228600" cy="225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551" name="Picture 78" descr="ball_yellow.jpg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727730"/>
              <a:ext cx="228600" cy="225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552" name="Picture 76" descr="ball_yellow.jpg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4727730"/>
              <a:ext cx="228600" cy="225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553" name="Picture 77" descr="ball_yellow.jpg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4803930"/>
              <a:ext cx="228600" cy="225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" name="Oval 50"/>
          <p:cNvSpPr/>
          <p:nvPr/>
        </p:nvSpPr>
        <p:spPr>
          <a:xfrm>
            <a:off x="381000" y="1447800"/>
            <a:ext cx="4191000" cy="40386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endParaRPr lang="en-US"/>
          </a:p>
        </p:txBody>
      </p:sp>
      <p:pic>
        <p:nvPicPr>
          <p:cNvPr id="192520" name="Picture 8" descr="Baryon_decuplet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47" r="13725" b="20755"/>
          <a:stretch>
            <a:fillRect/>
          </a:stretch>
        </p:blipFill>
        <p:spPr bwMode="auto">
          <a:xfrm>
            <a:off x="990600" y="2362200"/>
            <a:ext cx="3151188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 52"/>
          <p:cNvSpPr/>
          <p:nvPr/>
        </p:nvSpPr>
        <p:spPr>
          <a:xfrm>
            <a:off x="3622675" y="3657600"/>
            <a:ext cx="650875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2971800" y="4610100"/>
            <a:ext cx="650875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148064" y="2789361"/>
            <a:ext cx="38073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Murray Gell</a:t>
            </a:r>
            <a:r>
              <a:rPr lang="en-US" sz="3200" dirty="0">
                <a:solidFill>
                  <a:srgbClr val="FFFFFF"/>
                </a:solidFill>
              </a:rPr>
              <a:t>-</a:t>
            </a:r>
            <a:r>
              <a:rPr lang="en-US" sz="3200" dirty="0" smtClean="0">
                <a:solidFill>
                  <a:srgbClr val="FFFFFF"/>
                </a:solidFill>
              </a:rPr>
              <a:t>Mann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14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ball_blue.jp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684213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Box 6"/>
          <p:cNvSpPr txBox="1">
            <a:spLocks noChangeArrowheads="1"/>
          </p:cNvSpPr>
          <p:nvPr/>
        </p:nvSpPr>
        <p:spPr bwMode="auto">
          <a:xfrm>
            <a:off x="1504950" y="1933575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2400"/>
              <a:t>up</a:t>
            </a:r>
          </a:p>
        </p:txBody>
      </p:sp>
      <p:pic>
        <p:nvPicPr>
          <p:cNvPr id="37892" name="Picture 7" descr="ball_blue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624138"/>
            <a:ext cx="685800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Box 8"/>
          <p:cNvSpPr txBox="1">
            <a:spLocks noChangeArrowheads="1"/>
          </p:cNvSpPr>
          <p:nvPr/>
        </p:nvSpPr>
        <p:spPr bwMode="auto">
          <a:xfrm>
            <a:off x="1524000" y="26670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2400"/>
              <a:t>down</a:t>
            </a:r>
          </a:p>
        </p:txBody>
      </p:sp>
      <p:sp>
        <p:nvSpPr>
          <p:cNvPr id="37894" name="TextBox 10"/>
          <p:cNvSpPr txBox="1">
            <a:spLocks noChangeArrowheads="1"/>
          </p:cNvSpPr>
          <p:nvPr/>
        </p:nvSpPr>
        <p:spPr bwMode="auto">
          <a:xfrm>
            <a:off x="1524000" y="3810000"/>
            <a:ext cx="152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2400"/>
              <a:t>elektron</a:t>
            </a:r>
          </a:p>
        </p:txBody>
      </p:sp>
      <p:sp>
        <p:nvSpPr>
          <p:cNvPr id="37895" name="TextBox 29"/>
          <p:cNvSpPr txBox="1">
            <a:spLocks noChangeArrowheads="1"/>
          </p:cNvSpPr>
          <p:nvPr/>
        </p:nvSpPr>
        <p:spPr bwMode="auto">
          <a:xfrm>
            <a:off x="1981200" y="466725"/>
            <a:ext cx="4166595" cy="5238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2800" b="1">
                <a:solidFill>
                  <a:srgbClr val="0070C0"/>
                </a:solidFill>
              </a:rPr>
              <a:t>De elementaire deeltjes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4876800" y="1828800"/>
            <a:ext cx="3962400" cy="2286000"/>
            <a:chOff x="4876800" y="1828800"/>
            <a:chExt cx="3962400" cy="2286000"/>
          </a:xfrm>
        </p:grpSpPr>
        <p:sp>
          <p:nvSpPr>
            <p:cNvPr id="9" name="Oval 8"/>
            <p:cNvSpPr/>
            <p:nvPr/>
          </p:nvSpPr>
          <p:spPr bwMode="auto">
            <a:xfrm>
              <a:off x="4876800" y="1828800"/>
              <a:ext cx="2286000" cy="2286000"/>
            </a:xfrm>
            <a:prstGeom prst="ellipse">
              <a:avLst/>
            </a:prstGeom>
            <a:solidFill>
              <a:srgbClr val="FFFF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37913" name="TextBox 10"/>
            <p:cNvSpPr txBox="1">
              <a:spLocks noChangeArrowheads="1"/>
            </p:cNvSpPr>
            <p:nvPr/>
          </p:nvSpPr>
          <p:spPr bwMode="auto">
            <a:xfrm>
              <a:off x="7391400" y="2600325"/>
              <a:ext cx="14478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sz="2800" i="1"/>
                <a:t>Proton</a:t>
              </a:r>
            </a:p>
          </p:txBody>
        </p:sp>
        <p:pic>
          <p:nvPicPr>
            <p:cNvPr id="37914" name="Picture 5" descr="ball_blue.jpg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1981200"/>
              <a:ext cx="684213" cy="650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15" name="Picture 5" descr="ball_blue.jpg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4188" y="2320925"/>
              <a:ext cx="684212" cy="650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16" name="Picture 5" descr="ball_blue.jpg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3235325"/>
              <a:ext cx="684213" cy="650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17" name="TextBox 18"/>
            <p:cNvSpPr txBox="1">
              <a:spLocks noChangeArrowheads="1"/>
            </p:cNvSpPr>
            <p:nvPr/>
          </p:nvSpPr>
          <p:spPr bwMode="auto">
            <a:xfrm>
              <a:off x="5791200" y="1981200"/>
              <a:ext cx="9144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sz="2000" b="1"/>
                <a:t>up</a:t>
              </a:r>
            </a:p>
          </p:txBody>
        </p:sp>
        <p:sp>
          <p:nvSpPr>
            <p:cNvPr id="37918" name="TextBox 19"/>
            <p:cNvSpPr txBox="1">
              <a:spLocks noChangeArrowheads="1"/>
            </p:cNvSpPr>
            <p:nvPr/>
          </p:nvSpPr>
          <p:spPr bwMode="auto">
            <a:xfrm>
              <a:off x="6172200" y="2419350"/>
              <a:ext cx="9144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sz="2000" b="1"/>
                <a:t>up</a:t>
              </a:r>
            </a:p>
          </p:txBody>
        </p:sp>
        <p:sp>
          <p:nvSpPr>
            <p:cNvPr id="37919" name="TextBox 20"/>
            <p:cNvSpPr txBox="1">
              <a:spLocks noChangeArrowheads="1"/>
            </p:cNvSpPr>
            <p:nvPr/>
          </p:nvSpPr>
          <p:spPr bwMode="auto">
            <a:xfrm>
              <a:off x="6019800" y="3276600"/>
              <a:ext cx="10668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sz="2000" b="1"/>
                <a:t>down</a:t>
              </a: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4876800" y="4343400"/>
            <a:ext cx="4191000" cy="2286000"/>
            <a:chOff x="4876800" y="4343400"/>
            <a:chExt cx="4191000" cy="2286000"/>
          </a:xfrm>
        </p:grpSpPr>
        <p:sp>
          <p:nvSpPr>
            <p:cNvPr id="10" name="Oval 9"/>
            <p:cNvSpPr/>
            <p:nvPr/>
          </p:nvSpPr>
          <p:spPr bwMode="auto">
            <a:xfrm>
              <a:off x="4876800" y="4343400"/>
              <a:ext cx="2286000" cy="2286000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37903" name="TextBox 11"/>
            <p:cNvSpPr txBox="1">
              <a:spLocks noChangeArrowheads="1"/>
            </p:cNvSpPr>
            <p:nvPr/>
          </p:nvSpPr>
          <p:spPr bwMode="auto">
            <a:xfrm>
              <a:off x="7391400" y="5267325"/>
              <a:ext cx="16764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sz="2800" i="1"/>
                <a:t>Neutron</a:t>
              </a:r>
            </a:p>
          </p:txBody>
        </p:sp>
        <p:pic>
          <p:nvPicPr>
            <p:cNvPr id="37904" name="Picture 5" descr="ball_blue.jpg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5588" y="4495800"/>
              <a:ext cx="684212" cy="650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05" name="Picture 5" descr="ball_blue.jpg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5368925"/>
              <a:ext cx="684213" cy="650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06" name="Picture 5" descr="ball_blue.jpg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5826125"/>
              <a:ext cx="684213" cy="650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07" name="TextBox 21"/>
            <p:cNvSpPr txBox="1">
              <a:spLocks noChangeArrowheads="1"/>
            </p:cNvSpPr>
            <p:nvPr/>
          </p:nvSpPr>
          <p:spPr bwMode="auto">
            <a:xfrm>
              <a:off x="6096000" y="5543550"/>
              <a:ext cx="10668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sz="2000" b="1">
                  <a:solidFill>
                    <a:schemeClr val="bg1"/>
                  </a:solidFill>
                </a:rPr>
                <a:t>down</a:t>
              </a:r>
            </a:p>
          </p:txBody>
        </p:sp>
        <p:sp>
          <p:nvSpPr>
            <p:cNvPr id="37908" name="TextBox 22"/>
            <p:cNvSpPr txBox="1">
              <a:spLocks noChangeArrowheads="1"/>
            </p:cNvSpPr>
            <p:nvPr/>
          </p:nvSpPr>
          <p:spPr bwMode="auto">
            <a:xfrm>
              <a:off x="5867400" y="5943600"/>
              <a:ext cx="10668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sz="2000" b="1">
                  <a:solidFill>
                    <a:schemeClr val="bg1"/>
                  </a:solidFill>
                </a:rPr>
                <a:t>down</a:t>
              </a:r>
            </a:p>
          </p:txBody>
        </p:sp>
        <p:sp>
          <p:nvSpPr>
            <p:cNvPr id="37909" name="TextBox 23"/>
            <p:cNvSpPr txBox="1">
              <a:spLocks noChangeArrowheads="1"/>
            </p:cNvSpPr>
            <p:nvPr/>
          </p:nvSpPr>
          <p:spPr bwMode="auto">
            <a:xfrm>
              <a:off x="5943600" y="4572000"/>
              <a:ext cx="7620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sz="2000" b="1">
                  <a:solidFill>
                    <a:schemeClr val="bg1"/>
                  </a:solidFill>
                </a:rPr>
                <a:t>up</a:t>
              </a:r>
            </a:p>
          </p:txBody>
        </p:sp>
      </p:grpSp>
      <p:pic>
        <p:nvPicPr>
          <p:cNvPr id="37899" name="Picture 27" descr="ball_red1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3733800"/>
            <a:ext cx="53975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97778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7755" y="1772816"/>
            <a:ext cx="6548621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FFFF"/>
                </a:solidFill>
              </a:rPr>
              <a:t>Standaard</a:t>
            </a:r>
            <a:r>
              <a:rPr lang="en-US" sz="6000" b="1" dirty="0" smtClean="0">
                <a:solidFill>
                  <a:srgbClr val="FFFFFF"/>
                </a:solidFill>
              </a:rPr>
              <a:t> Model</a:t>
            </a:r>
            <a:endParaRPr lang="en-US" sz="6000" b="1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7704" y="3356992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chemeClr val="bg1"/>
                </a:solidFill>
              </a:rPr>
              <a:t>Elementaire</a:t>
            </a:r>
            <a:r>
              <a:rPr lang="en-US" sz="2400" i="1" dirty="0" smtClean="0">
                <a:solidFill>
                  <a:schemeClr val="bg1"/>
                </a:solidFill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</a:rPr>
              <a:t>deeltjes</a:t>
            </a:r>
            <a:endParaRPr lang="en-US" sz="2400" i="1" dirty="0" smtClean="0">
              <a:solidFill>
                <a:schemeClr val="bg1"/>
              </a:solidFill>
            </a:endParaRPr>
          </a:p>
          <a:p>
            <a:r>
              <a:rPr lang="en-US" sz="2400" i="1" dirty="0" smtClean="0">
                <a:solidFill>
                  <a:schemeClr val="bg1"/>
                </a:solidFill>
              </a:rPr>
              <a:t>Quantum </a:t>
            </a:r>
            <a:r>
              <a:rPr lang="en-US" sz="2400" i="1" dirty="0" err="1" smtClean="0">
                <a:solidFill>
                  <a:schemeClr val="bg1"/>
                </a:solidFill>
              </a:rPr>
              <a:t>beschrijving</a:t>
            </a:r>
            <a:r>
              <a:rPr lang="en-US" sz="2400" i="1" dirty="0" smtClean="0">
                <a:solidFill>
                  <a:schemeClr val="bg1"/>
                </a:solidFill>
              </a:rPr>
              <a:t> van </a:t>
            </a:r>
            <a:r>
              <a:rPr lang="en-US" sz="2400" i="1" dirty="0" err="1" smtClean="0">
                <a:solidFill>
                  <a:schemeClr val="bg1"/>
                </a:solidFill>
              </a:rPr>
              <a:t>krachten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9792" y="4809346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1965 - 1975</a:t>
            </a:r>
            <a:endParaRPr lang="en-US" sz="4000" dirty="0">
              <a:solidFill>
                <a:schemeClr val="bg1"/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3756089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planet_earth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0030" y="0"/>
            <a:ext cx="6683939" cy="6858000"/>
          </a:xfrm>
          <a:prstGeom prst="rect">
            <a:avLst/>
          </a:prstGeom>
        </p:spPr>
      </p:pic>
      <p:sp>
        <p:nvSpPr>
          <p:cNvPr id="33" name="Rectangle 61"/>
          <p:cNvSpPr>
            <a:spLocks noChangeArrowheads="1"/>
          </p:cNvSpPr>
          <p:nvPr/>
        </p:nvSpPr>
        <p:spPr bwMode="auto">
          <a:xfrm>
            <a:off x="611560" y="2286000"/>
            <a:ext cx="3429000" cy="2133600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 type="none" w="lg" len="lg"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34" name="Text Box 56"/>
          <p:cNvSpPr txBox="1">
            <a:spLocks noChangeArrowheads="1"/>
          </p:cNvSpPr>
          <p:nvPr/>
        </p:nvSpPr>
        <p:spPr bwMode="auto">
          <a:xfrm>
            <a:off x="770037" y="2478668"/>
            <a:ext cx="1219200" cy="369332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dirty="0"/>
              <a:t>u</a:t>
            </a:r>
            <a:r>
              <a:rPr lang="en-US" dirty="0" smtClean="0"/>
              <a:t>p-</a:t>
            </a:r>
            <a:r>
              <a:rPr lang="en-US" dirty="0"/>
              <a:t>q</a:t>
            </a:r>
            <a:r>
              <a:rPr lang="en-US" dirty="0" smtClean="0"/>
              <a:t>uark</a:t>
            </a:r>
            <a:endParaRPr lang="en-US" sz="1800" dirty="0"/>
          </a:p>
        </p:txBody>
      </p:sp>
      <p:sp>
        <p:nvSpPr>
          <p:cNvPr id="36" name="Text Box 58"/>
          <p:cNvSpPr txBox="1">
            <a:spLocks noChangeArrowheads="1"/>
          </p:cNvSpPr>
          <p:nvPr/>
        </p:nvSpPr>
        <p:spPr bwMode="auto">
          <a:xfrm>
            <a:off x="778726" y="3465474"/>
            <a:ext cx="1143000" cy="366713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800" dirty="0" err="1" smtClean="0"/>
              <a:t>elektron</a:t>
            </a:r>
            <a:endParaRPr lang="en-US" sz="1800" dirty="0"/>
          </a:p>
        </p:txBody>
      </p:sp>
      <p:pic>
        <p:nvPicPr>
          <p:cNvPr id="40" name="Picture 66" descr="red_ba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9580" y="3505200"/>
            <a:ext cx="306389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611560" y="1752600"/>
            <a:ext cx="2514355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000" dirty="0" err="1" smtClean="0"/>
              <a:t>Elementaire</a:t>
            </a:r>
            <a:r>
              <a:rPr lang="en-US" sz="2000" dirty="0" smtClean="0"/>
              <a:t> </a:t>
            </a:r>
            <a:r>
              <a:rPr lang="en-US" sz="2000" dirty="0" err="1"/>
              <a:t>d</a:t>
            </a:r>
            <a:r>
              <a:rPr lang="en-US" sz="2000" dirty="0" err="1" smtClean="0"/>
              <a:t>eeltjes</a:t>
            </a:r>
            <a:endParaRPr lang="en-US" sz="2000" dirty="0"/>
          </a:p>
        </p:txBody>
      </p:sp>
      <p:pic>
        <p:nvPicPr>
          <p:cNvPr id="42" name="Picture 63" descr="aqua-sphere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0360" y="2492970"/>
            <a:ext cx="38100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3" descr="aqua-sphere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0360" y="2916510"/>
            <a:ext cx="38100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/>
          <p:nvPr/>
        </p:nvGrpSpPr>
        <p:grpSpPr>
          <a:xfrm>
            <a:off x="2715701" y="2487960"/>
            <a:ext cx="872503" cy="1760575"/>
            <a:chOff x="2887101" y="1268760"/>
            <a:chExt cx="872503" cy="1760575"/>
          </a:xfrm>
        </p:grpSpPr>
        <p:pic>
          <p:nvPicPr>
            <p:cNvPr id="49" name="Picture 53" descr="yellowsphere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7101" y="2656273"/>
              <a:ext cx="381000" cy="373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66" descr="red_ball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052" y="2280990"/>
              <a:ext cx="306389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63" descr="aqua-sphere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8832" y="1268760"/>
              <a:ext cx="381000" cy="36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Picture 63" descr="aqua-sphere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8832" y="1692300"/>
              <a:ext cx="381000" cy="36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53" descr="yellowsphere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873" y="2656273"/>
              <a:ext cx="381000" cy="373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Picture 66" descr="red_ball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7824" y="2280990"/>
              <a:ext cx="306389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63" descr="aqua-sphere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8604" y="1268760"/>
              <a:ext cx="381000" cy="36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" name="Picture 63" descr="aqua-sphere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8604" y="1692300"/>
              <a:ext cx="381000" cy="36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Text Box 56"/>
          <p:cNvSpPr txBox="1">
            <a:spLocks noChangeArrowheads="1"/>
          </p:cNvSpPr>
          <p:nvPr/>
        </p:nvSpPr>
        <p:spPr bwMode="auto">
          <a:xfrm>
            <a:off x="758793" y="2878598"/>
            <a:ext cx="1610281" cy="369332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dirty="0"/>
              <a:t>d</a:t>
            </a:r>
            <a:r>
              <a:rPr lang="en-US" dirty="0" smtClean="0"/>
              <a:t>own-quark</a:t>
            </a:r>
            <a:endParaRPr lang="en-US" sz="1800" dirty="0"/>
          </a:p>
        </p:txBody>
      </p:sp>
      <p:grpSp>
        <p:nvGrpSpPr>
          <p:cNvPr id="3" name="Group 2"/>
          <p:cNvGrpSpPr/>
          <p:nvPr/>
        </p:nvGrpSpPr>
        <p:grpSpPr>
          <a:xfrm>
            <a:off x="774095" y="3853926"/>
            <a:ext cx="1845534" cy="399619"/>
            <a:chOff x="945495" y="2634726"/>
            <a:chExt cx="1845534" cy="399619"/>
          </a:xfrm>
        </p:grpSpPr>
        <p:pic>
          <p:nvPicPr>
            <p:cNvPr id="23" name="Picture 53" descr="yellowsphere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0029" y="2661283"/>
              <a:ext cx="381000" cy="373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 Box 58"/>
            <p:cNvSpPr txBox="1">
              <a:spLocks noChangeArrowheads="1"/>
            </p:cNvSpPr>
            <p:nvPr/>
          </p:nvSpPr>
          <p:spPr bwMode="auto">
            <a:xfrm>
              <a:off x="945495" y="2634726"/>
              <a:ext cx="1143000" cy="36671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lg" len="lg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1800" dirty="0" smtClean="0"/>
                <a:t>neutrino</a:t>
              </a:r>
              <a:endParaRPr lang="en-US" sz="18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715701" y="3465474"/>
            <a:ext cx="2411100" cy="2565106"/>
            <a:chOff x="2715701" y="3465474"/>
            <a:chExt cx="2411100" cy="2565106"/>
          </a:xfrm>
        </p:grpSpPr>
        <p:sp>
          <p:nvSpPr>
            <p:cNvPr id="6" name="Oval 5"/>
            <p:cNvSpPr/>
            <p:nvPr/>
          </p:nvSpPr>
          <p:spPr>
            <a:xfrm>
              <a:off x="2715701" y="3465474"/>
              <a:ext cx="390314" cy="374700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2987824" y="3815898"/>
              <a:ext cx="1379129" cy="18759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4345172" y="5661248"/>
              <a:ext cx="781629" cy="369332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muon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121368" y="3795888"/>
            <a:ext cx="6523639" cy="970532"/>
            <a:chOff x="2121368" y="3795888"/>
            <a:chExt cx="6523639" cy="970532"/>
          </a:xfrm>
        </p:grpSpPr>
        <p:sp>
          <p:nvSpPr>
            <p:cNvPr id="30" name="Oval 29"/>
            <p:cNvSpPr/>
            <p:nvPr/>
          </p:nvSpPr>
          <p:spPr>
            <a:xfrm>
              <a:off x="2121368" y="3795888"/>
              <a:ext cx="1674108" cy="550333"/>
            </a:xfrm>
            <a:prstGeom prst="ellipse">
              <a:avLst/>
            </a:prstGeom>
            <a:noFill/>
            <a:ln w="190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/>
            <p:cNvCxnSpPr>
              <a:stCxn id="30" idx="6"/>
            </p:cNvCxnSpPr>
            <p:nvPr/>
          </p:nvCxnSpPr>
          <p:spPr>
            <a:xfrm>
              <a:off x="3795476" y="4071055"/>
              <a:ext cx="1208572" cy="149584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846731" y="3843090"/>
              <a:ext cx="3798276" cy="92333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neutrino’s</a:t>
              </a:r>
            </a:p>
            <a:p>
              <a:r>
                <a:rPr lang="en-US" dirty="0" smtClean="0"/>
                <a:t>- </a:t>
              </a:r>
              <a:r>
                <a:rPr lang="en-US" dirty="0" err="1" smtClean="0"/>
                <a:t>Wegen</a:t>
              </a:r>
              <a:r>
                <a:rPr lang="en-US" dirty="0" smtClean="0"/>
                <a:t>: &lt; 0.0000000001 MeV</a:t>
              </a:r>
            </a:p>
            <a:p>
              <a:r>
                <a:rPr lang="en-US" dirty="0" smtClean="0"/>
                <a:t>- </a:t>
              </a:r>
              <a:r>
                <a:rPr lang="en-US" dirty="0" err="1" smtClean="0"/>
                <a:t>Leeft</a:t>
              </a:r>
              <a:r>
                <a:rPr lang="en-US" dirty="0" smtClean="0"/>
                <a:t>:	  </a:t>
              </a:r>
              <a:r>
                <a:rPr lang="en-US" dirty="0" err="1" smtClean="0"/>
                <a:t>onduidelijke</a:t>
              </a:r>
              <a:r>
                <a:rPr lang="en-US" dirty="0" smtClean="0"/>
                <a:t> </a:t>
              </a:r>
              <a:r>
                <a:rPr lang="en-US" dirty="0" err="1" smtClean="0"/>
                <a:t>vraag</a:t>
              </a:r>
              <a:endParaRPr lang="en-US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483768" y="260648"/>
            <a:ext cx="2669092" cy="2563526"/>
            <a:chOff x="2003990" y="1276648"/>
            <a:chExt cx="2669092" cy="2563526"/>
          </a:xfrm>
        </p:grpSpPr>
        <p:sp>
          <p:nvSpPr>
            <p:cNvPr id="37" name="Oval 36"/>
            <p:cNvSpPr/>
            <p:nvPr/>
          </p:nvSpPr>
          <p:spPr>
            <a:xfrm>
              <a:off x="2715701" y="3465474"/>
              <a:ext cx="390314" cy="374700"/>
            </a:xfrm>
            <a:prstGeom prst="ellipse">
              <a:avLst/>
            </a:prstGeom>
            <a:noFill/>
            <a:ln w="19050" cmpd="sng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38"/>
            <p:cNvCxnSpPr>
              <a:stCxn id="37" idx="7"/>
            </p:cNvCxnSpPr>
            <p:nvPr/>
          </p:nvCxnSpPr>
          <p:spPr>
            <a:xfrm flipV="1">
              <a:off x="3048855" y="1662784"/>
              <a:ext cx="1318098" cy="1857564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2003990" y="1276648"/>
              <a:ext cx="2669092" cy="92333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90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Top quark: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- </a:t>
              </a:r>
              <a:r>
                <a:rPr lang="en-US" dirty="0" err="1" smtClean="0">
                  <a:solidFill>
                    <a:schemeClr val="bg1"/>
                  </a:solidFill>
                </a:rPr>
                <a:t>weegt</a:t>
              </a:r>
              <a:r>
                <a:rPr lang="en-US" dirty="0" smtClean="0">
                  <a:solidFill>
                    <a:schemeClr val="bg1"/>
                  </a:solidFill>
                </a:rPr>
                <a:t>: 175.000 MeV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- </a:t>
              </a:r>
              <a:r>
                <a:rPr lang="en-US" dirty="0" err="1" smtClean="0">
                  <a:solidFill>
                    <a:schemeClr val="bg1"/>
                  </a:solidFill>
                </a:rPr>
                <a:t>leeft</a:t>
              </a:r>
              <a:r>
                <a:rPr lang="en-US" dirty="0" smtClean="0">
                  <a:solidFill>
                    <a:schemeClr val="bg1"/>
                  </a:solidFill>
                </a:rPr>
                <a:t>:    10</a:t>
              </a:r>
              <a:r>
                <a:rPr lang="en-US" baseline="30000" dirty="0" smtClean="0">
                  <a:solidFill>
                    <a:schemeClr val="bg1"/>
                  </a:solidFill>
                </a:rPr>
                <a:t>-24</a:t>
              </a:r>
              <a:r>
                <a:rPr lang="en-US" dirty="0" smtClean="0">
                  <a:solidFill>
                    <a:schemeClr val="bg1"/>
                  </a:solidFill>
                </a:rPr>
                <a:t> sec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67544" y="3478238"/>
            <a:ext cx="2163130" cy="2530276"/>
            <a:chOff x="942885" y="3465474"/>
            <a:chExt cx="2163130" cy="2530276"/>
          </a:xfrm>
        </p:grpSpPr>
        <p:sp>
          <p:nvSpPr>
            <p:cNvPr id="47" name="Oval 46"/>
            <p:cNvSpPr/>
            <p:nvPr/>
          </p:nvSpPr>
          <p:spPr>
            <a:xfrm>
              <a:off x="2715701" y="3465474"/>
              <a:ext cx="390314" cy="374700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/>
            <p:cNvCxnSpPr>
              <a:stCxn id="47" idx="3"/>
            </p:cNvCxnSpPr>
            <p:nvPr/>
          </p:nvCxnSpPr>
          <p:spPr>
            <a:xfrm flipH="1">
              <a:off x="1878990" y="3785300"/>
              <a:ext cx="893871" cy="12871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942885" y="5072420"/>
              <a:ext cx="2076601" cy="923330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Electron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- </a:t>
              </a:r>
              <a:r>
                <a:rPr lang="en-US" dirty="0" err="1" smtClean="0">
                  <a:solidFill>
                    <a:schemeClr val="bg1"/>
                  </a:solidFill>
                </a:rPr>
                <a:t>weegt</a:t>
              </a:r>
              <a:r>
                <a:rPr lang="en-US" dirty="0" smtClean="0">
                  <a:solidFill>
                    <a:schemeClr val="bg1"/>
                  </a:solidFill>
                </a:rPr>
                <a:t>: 0.5 MeV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- </a:t>
              </a:r>
              <a:r>
                <a:rPr lang="en-US" dirty="0" err="1" smtClean="0">
                  <a:solidFill>
                    <a:schemeClr val="bg1"/>
                  </a:solidFill>
                </a:rPr>
                <a:t>Leeft</a:t>
              </a:r>
              <a:r>
                <a:rPr lang="en-US" dirty="0" smtClean="0">
                  <a:solidFill>
                    <a:schemeClr val="bg1"/>
                  </a:solidFill>
                </a:rPr>
                <a:t>: 	forever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240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8139_Dijkgraaf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5426060"/>
            <a:ext cx="475252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p</a:t>
            </a:r>
            <a:r>
              <a:rPr lang="en-US" sz="2800" dirty="0" err="1" smtClean="0">
                <a:solidFill>
                  <a:schemeClr val="bg1"/>
                </a:solidFill>
              </a:rPr>
              <a:t>recies</a:t>
            </a:r>
            <a:r>
              <a:rPr lang="en-US" sz="2800" dirty="0" smtClean="0">
                <a:solidFill>
                  <a:schemeClr val="bg1"/>
                </a:solidFill>
              </a:rPr>
              <a:t> 100 </a:t>
            </a:r>
            <a:r>
              <a:rPr lang="en-US" sz="2800" dirty="0" err="1" smtClean="0">
                <a:solidFill>
                  <a:schemeClr val="bg1"/>
                </a:solidFill>
              </a:rPr>
              <a:t>jaar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geleden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364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andardModel_cernmu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556792"/>
            <a:ext cx="6336704" cy="380257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7884368" y="4075449"/>
            <a:ext cx="1227882" cy="2145988"/>
            <a:chOff x="7884368" y="4091324"/>
            <a:chExt cx="1227882" cy="2145988"/>
          </a:xfrm>
        </p:grpSpPr>
        <p:sp>
          <p:nvSpPr>
            <p:cNvPr id="13" name="Rectangle 99"/>
            <p:cNvSpPr>
              <a:spLocks noChangeArrowheads="1"/>
            </p:cNvSpPr>
            <p:nvPr/>
          </p:nvSpPr>
          <p:spPr bwMode="auto">
            <a:xfrm>
              <a:off x="7889875" y="4595192"/>
              <a:ext cx="1190625" cy="1642120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 type="none" w="lg" len="lg"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7884368" y="4091324"/>
              <a:ext cx="1188468" cy="40011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2000" dirty="0" smtClean="0">
                  <a:solidFill>
                    <a:srgbClr val="FF0000"/>
                  </a:solidFill>
                </a:rPr>
                <a:t>quantum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7964760" y="4655388"/>
              <a:ext cx="1147490" cy="150810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lg" len="lg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 b="1" dirty="0" smtClean="0"/>
                <a:t>    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γ</a:t>
              </a:r>
              <a:r>
                <a:rPr lang="en-US" dirty="0" smtClean="0"/>
                <a:t/>
              </a:r>
              <a:br>
                <a:rPr lang="en-US" dirty="0" smtClean="0"/>
              </a:br>
              <a:r>
                <a:rPr lang="en-US" dirty="0" smtClean="0"/>
                <a:t/>
              </a:r>
              <a:br>
                <a:rPr lang="en-US" dirty="0" smtClean="0"/>
              </a:br>
              <a:r>
                <a:rPr lang="en-US" sz="1800" dirty="0" smtClean="0"/>
                <a:t>  </a:t>
              </a:r>
              <a:r>
                <a:rPr lang="en-US" dirty="0" smtClean="0">
                  <a:solidFill>
                    <a:srgbClr val="FF0000"/>
                  </a:solidFill>
                </a:rPr>
                <a:t>W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±</a:t>
              </a:r>
              <a:r>
                <a:rPr lang="en-US" dirty="0" smtClean="0">
                  <a:solidFill>
                    <a:srgbClr val="FF0000"/>
                  </a:solidFill>
                </a:rPr>
                <a:t>, Z</a:t>
              </a:r>
              <a:r>
                <a:rPr lang="en-US" dirty="0" smtClean="0"/>
                <a:t/>
              </a:r>
              <a:br>
                <a:rPr lang="en-US" dirty="0" smtClean="0"/>
              </a:br>
              <a:r>
                <a:rPr lang="en-US" dirty="0" smtClean="0"/>
                <a:t/>
              </a:r>
              <a:br>
                <a:rPr lang="en-US" dirty="0" smtClean="0"/>
              </a:br>
              <a:r>
                <a:rPr lang="en-US" dirty="0" smtClean="0"/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g</a:t>
              </a:r>
              <a:r>
                <a:rPr lang="en-US" sz="1800" dirty="0" err="1" smtClean="0">
                  <a:solidFill>
                    <a:srgbClr val="FF0000"/>
                  </a:solidFill>
                </a:rPr>
                <a:t>luonen</a:t>
              </a:r>
              <a:endParaRPr lang="en-US" sz="18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139952" y="2906889"/>
            <a:ext cx="3672408" cy="3317551"/>
            <a:chOff x="4139952" y="2906889"/>
            <a:chExt cx="3672408" cy="3317551"/>
          </a:xfrm>
        </p:grpSpPr>
        <p:sp>
          <p:nvSpPr>
            <p:cNvPr id="6" name="Rectangle 99"/>
            <p:cNvSpPr>
              <a:spLocks noChangeArrowheads="1"/>
            </p:cNvSpPr>
            <p:nvPr/>
          </p:nvSpPr>
          <p:spPr bwMode="auto">
            <a:xfrm>
              <a:off x="5210755" y="4582320"/>
              <a:ext cx="2601605" cy="1642120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 type="none" w="lg" len="lg"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Text Box 16"/>
            <p:cNvSpPr txBox="1">
              <a:spLocks noChangeArrowheads="1"/>
            </p:cNvSpPr>
            <p:nvPr/>
          </p:nvSpPr>
          <p:spPr bwMode="auto">
            <a:xfrm>
              <a:off x="5292080" y="4435301"/>
              <a:ext cx="2520280" cy="175432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lg" len="lg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1800" b="1" dirty="0"/>
                <a:t/>
              </a:r>
              <a:br>
                <a:rPr lang="en-US" sz="1800" b="1" dirty="0"/>
              </a:br>
              <a:r>
                <a:rPr lang="en-US" sz="1800" dirty="0"/>
                <a:t>1) </a:t>
              </a:r>
              <a:r>
                <a:rPr lang="en-US" sz="1800" dirty="0" err="1" smtClean="0"/>
                <a:t>Electromagnetisme</a:t>
              </a:r>
              <a:r>
                <a:rPr lang="en-US" sz="1800" dirty="0" smtClean="0"/>
                <a:t> </a:t>
              </a:r>
              <a:r>
                <a:rPr lang="en-US" dirty="0" smtClean="0"/>
                <a:t/>
              </a:r>
              <a:br>
                <a:rPr lang="en-US" dirty="0" smtClean="0"/>
              </a:br>
              <a:r>
                <a:rPr lang="en-US" dirty="0" smtClean="0"/>
                <a:t/>
              </a:r>
              <a:br>
                <a:rPr lang="en-US" dirty="0" smtClean="0"/>
              </a:br>
              <a:r>
                <a:rPr lang="en-US" sz="1800" dirty="0" smtClean="0"/>
                <a:t>2</a:t>
              </a:r>
              <a:r>
                <a:rPr lang="en-US" sz="1800" dirty="0"/>
                <a:t>)</a:t>
              </a:r>
              <a:r>
                <a:rPr lang="en-US" sz="1800" dirty="0" smtClean="0"/>
                <a:t> </a:t>
              </a:r>
              <a:r>
                <a:rPr lang="en-US" dirty="0" err="1" smtClean="0"/>
                <a:t>Zwakke</a:t>
              </a:r>
              <a:r>
                <a:rPr lang="en-US" dirty="0" smtClean="0"/>
                <a:t> </a:t>
              </a:r>
              <a:r>
                <a:rPr lang="en-US" dirty="0" err="1" smtClean="0"/>
                <a:t>kernkracht</a:t>
              </a:r>
              <a:r>
                <a:rPr lang="en-US" dirty="0"/>
                <a:t/>
              </a:r>
              <a:br>
                <a:rPr lang="en-US" dirty="0"/>
              </a:br>
              <a:r>
                <a:rPr lang="en-US" dirty="0" smtClean="0"/>
                <a:t/>
              </a:r>
              <a:br>
                <a:rPr lang="en-US" dirty="0" smtClean="0"/>
              </a:br>
              <a:r>
                <a:rPr lang="en-US" sz="1800" dirty="0" smtClean="0"/>
                <a:t>3</a:t>
              </a:r>
              <a:r>
                <a:rPr lang="en-US" sz="1800" dirty="0"/>
                <a:t>) </a:t>
              </a:r>
              <a:r>
                <a:rPr lang="en-US" sz="1800" dirty="0" err="1" smtClean="0"/>
                <a:t>Sterke</a:t>
              </a:r>
              <a:r>
                <a:rPr lang="en-US" sz="1800" dirty="0" smtClean="0"/>
                <a:t> </a:t>
              </a:r>
              <a:r>
                <a:rPr lang="en-US" sz="1800" dirty="0" err="1" smtClean="0"/>
                <a:t>kernkracht</a:t>
              </a:r>
              <a:endParaRPr lang="en-US" sz="1800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7380312" y="3126857"/>
              <a:ext cx="0" cy="950215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6557193" y="4075261"/>
              <a:ext cx="1255167" cy="40011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2000" dirty="0" err="1" smtClean="0"/>
                <a:t>Krachten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139952" y="2906889"/>
              <a:ext cx="1010604" cy="423333"/>
            </a:xfrm>
            <a:prstGeom prst="roundRect">
              <a:avLst/>
            </a:prstGeom>
            <a:solidFill>
              <a:srgbClr val="F6FFA2">
                <a:alpha val="53000"/>
              </a:srgb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5226631" y="3140968"/>
              <a:ext cx="2169556" cy="0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5886463" y="260648"/>
            <a:ext cx="2808312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FFFFFF"/>
                </a:solidFill>
              </a:rPr>
              <a:t>STANDAARD MODEL</a:t>
            </a:r>
          </a:p>
          <a:p>
            <a:pPr algn="r"/>
            <a:r>
              <a:rPr lang="en-US" sz="2000" b="1" dirty="0" smtClean="0">
                <a:solidFill>
                  <a:srgbClr val="FFFFFF"/>
                </a:solidFill>
              </a:rPr>
              <a:t>KRACHTEN</a:t>
            </a:r>
            <a:endParaRPr lang="en-U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849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TextBox 3"/>
          <p:cNvSpPr txBox="1">
            <a:spLocks noChangeArrowheads="1"/>
          </p:cNvSpPr>
          <p:nvPr/>
        </p:nvSpPr>
        <p:spPr bwMode="auto">
          <a:xfrm>
            <a:off x="1447800" y="5085184"/>
            <a:ext cx="5181600" cy="95410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00" i="1" dirty="0" err="1" smtClean="0">
                <a:solidFill>
                  <a:schemeClr val="bg1"/>
                </a:solidFill>
                <a:latin typeface="Calibri" charset="0"/>
              </a:rPr>
              <a:t>Nobelprijs</a:t>
            </a:r>
            <a:r>
              <a:rPr lang="en-US" sz="2800" i="1" dirty="0" smtClean="0">
                <a:solidFill>
                  <a:schemeClr val="bg1"/>
                </a:solidFill>
                <a:latin typeface="Calibri" charset="0"/>
              </a:rPr>
              <a:t> 1965</a:t>
            </a:r>
          </a:p>
          <a:p>
            <a:pPr eaLnBrk="1" hangingPunct="1">
              <a:buFontTx/>
              <a:buNone/>
            </a:pPr>
            <a:r>
              <a:rPr lang="en-US" sz="2800" i="1" dirty="0" smtClean="0">
                <a:solidFill>
                  <a:schemeClr val="bg1"/>
                </a:solidFill>
                <a:latin typeface="Calibri" charset="0"/>
              </a:rPr>
              <a:t>Feynman </a:t>
            </a:r>
            <a:r>
              <a:rPr lang="en-US" sz="2800" i="1" dirty="0" err="1" smtClean="0">
                <a:solidFill>
                  <a:schemeClr val="bg1"/>
                </a:solidFill>
                <a:latin typeface="Calibri" charset="0"/>
              </a:rPr>
              <a:t>diagrammen</a:t>
            </a:r>
            <a:endParaRPr lang="en-US" sz="2800" i="1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5" name="Picture 4" descr="Q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4252" y="3153398"/>
            <a:ext cx="27241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370052" y="4282110"/>
            <a:ext cx="152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i="1" dirty="0">
                <a:latin typeface="Calibri" charset="0"/>
              </a:rPr>
              <a:t>Annihilation</a:t>
            </a:r>
          </a:p>
        </p:txBody>
      </p:sp>
      <p:sp>
        <p:nvSpPr>
          <p:cNvPr id="7" name="TextBox 17"/>
          <p:cNvSpPr txBox="1">
            <a:spLocks noChangeArrowheads="1"/>
          </p:cNvSpPr>
          <p:nvPr/>
        </p:nvSpPr>
        <p:spPr bwMode="auto">
          <a:xfrm>
            <a:off x="4457334" y="2821560"/>
            <a:ext cx="121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l-GR" sz="2800" dirty="0" smtClean="0">
                <a:latin typeface="Calibri" charset="0"/>
              </a:rPr>
              <a:t>μ</a:t>
            </a:r>
            <a:r>
              <a:rPr lang="en-US" sz="2800" baseline="30000" dirty="0">
                <a:latin typeface="Calibri" charset="0"/>
              </a:rPr>
              <a:t>-</a:t>
            </a:r>
            <a:r>
              <a:rPr lang="en-US" sz="2800" dirty="0">
                <a:latin typeface="Calibri" charset="0"/>
              </a:rPr>
              <a:t> </a:t>
            </a:r>
            <a:r>
              <a:rPr lang="en-US" sz="2000" dirty="0" smtClean="0">
                <a:latin typeface="Calibri" charset="0"/>
              </a:rPr>
              <a:t>   </a:t>
            </a:r>
            <a:endParaRPr lang="en-US" sz="3200" baseline="30000" dirty="0">
              <a:latin typeface="Calibri" charset="0"/>
            </a:endParaRPr>
          </a:p>
        </p:txBody>
      </p:sp>
      <p:sp>
        <p:nvSpPr>
          <p:cNvPr id="8" name="TextBox 19"/>
          <p:cNvSpPr txBox="1">
            <a:spLocks noChangeArrowheads="1"/>
          </p:cNvSpPr>
          <p:nvPr/>
        </p:nvSpPr>
        <p:spPr bwMode="auto">
          <a:xfrm>
            <a:off x="1202565" y="2779434"/>
            <a:ext cx="5334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3200" dirty="0">
                <a:latin typeface="Calibri" charset="0"/>
              </a:rPr>
              <a:t>e</a:t>
            </a:r>
            <a:r>
              <a:rPr lang="en-US" sz="3200" baseline="30000" dirty="0">
                <a:latin typeface="Calibri" charset="0"/>
              </a:rPr>
              <a:t>-</a:t>
            </a:r>
          </a:p>
        </p:txBody>
      </p:sp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1202565" y="4284384"/>
            <a:ext cx="5334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3200" dirty="0">
                <a:latin typeface="Calibri" charset="0"/>
              </a:rPr>
              <a:t>e</a:t>
            </a:r>
            <a:r>
              <a:rPr lang="en-US" sz="3200" baseline="30000" dirty="0">
                <a:latin typeface="Calibri" charset="0"/>
              </a:rPr>
              <a:t>+</a:t>
            </a:r>
          </a:p>
        </p:txBody>
      </p:sp>
      <p:sp>
        <p:nvSpPr>
          <p:cNvPr id="10" name="TextBox 23"/>
          <p:cNvSpPr txBox="1">
            <a:spLocks noChangeArrowheads="1"/>
          </p:cNvSpPr>
          <p:nvPr/>
        </p:nvSpPr>
        <p:spPr bwMode="auto">
          <a:xfrm>
            <a:off x="4508202" y="4256961"/>
            <a:ext cx="1316182" cy="47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l-GR" sz="2800" dirty="0" smtClean="0">
                <a:latin typeface="Calibri" charset="0"/>
              </a:rPr>
              <a:t>μ</a:t>
            </a:r>
            <a:r>
              <a:rPr lang="en-US" sz="2800" baseline="30000" dirty="0">
                <a:latin typeface="Calibri" charset="0"/>
              </a:rPr>
              <a:t>+</a:t>
            </a:r>
            <a:r>
              <a:rPr lang="en-US" sz="2800" dirty="0">
                <a:latin typeface="Calibri" charset="0"/>
              </a:rPr>
              <a:t>  </a:t>
            </a:r>
            <a:r>
              <a:rPr lang="en-US" sz="2800" dirty="0" smtClean="0">
                <a:latin typeface="Calibri" charset="0"/>
              </a:rPr>
              <a:t>   </a:t>
            </a:r>
            <a:endParaRPr lang="en-US" sz="4000" baseline="30000" dirty="0">
              <a:latin typeface="Calibri" charset="0"/>
            </a:endParaRPr>
          </a:p>
        </p:txBody>
      </p:sp>
      <p:sp>
        <p:nvSpPr>
          <p:cNvPr id="11" name="TextBox 29"/>
          <p:cNvSpPr txBox="1">
            <a:spLocks noChangeArrowheads="1"/>
          </p:cNvSpPr>
          <p:nvPr/>
        </p:nvSpPr>
        <p:spPr bwMode="auto">
          <a:xfrm>
            <a:off x="2899048" y="3037584"/>
            <a:ext cx="304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l-GR" sz="3600" dirty="0">
                <a:latin typeface="Times New Roman" charset="0"/>
                <a:cs typeface="Times New Roman" charset="0"/>
              </a:rPr>
              <a:t>γ</a:t>
            </a:r>
            <a:endParaRPr lang="en-US" sz="3600" dirty="0">
              <a:latin typeface="Calibri" charset="0"/>
              <a:cs typeface="Times New Roman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665452" y="374871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304183" y="3764221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endParaRPr lang="en-US"/>
          </a:p>
        </p:txBody>
      </p:sp>
      <p:pic>
        <p:nvPicPr>
          <p:cNvPr id="14" name="Picture 13" descr="Nobel_Prize_Med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-537667"/>
            <a:ext cx="4495800" cy="4423867"/>
          </a:xfrm>
          <a:prstGeom prst="rect">
            <a:avLst/>
          </a:prstGeom>
        </p:spPr>
      </p:pic>
      <p:sp>
        <p:nvSpPr>
          <p:cNvPr id="273411" name="TextBox 1"/>
          <p:cNvSpPr txBox="1">
            <a:spLocks noChangeArrowheads="1"/>
          </p:cNvSpPr>
          <p:nvPr/>
        </p:nvSpPr>
        <p:spPr bwMode="auto">
          <a:xfrm>
            <a:off x="951390" y="1628800"/>
            <a:ext cx="4176464" cy="52322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00" b="1" dirty="0" err="1">
                <a:latin typeface="Calibri" charset="0"/>
              </a:rPr>
              <a:t>Quantumelectrodynamica</a:t>
            </a:r>
            <a:endParaRPr lang="en-US" sz="2800" b="1" dirty="0">
              <a:latin typeface="Calibri" charset="0"/>
            </a:endParaRPr>
          </a:p>
        </p:txBody>
      </p:sp>
      <p:pic>
        <p:nvPicPr>
          <p:cNvPr id="2" name="Picture 1" descr="People_RichardFeynman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8073" y="1628799"/>
            <a:ext cx="3150351" cy="44104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7114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99592" y="1402549"/>
            <a:ext cx="3056362" cy="389865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tandardModelLagrangian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85" y="1989321"/>
            <a:ext cx="2857758" cy="30959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0404" y="1526441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/>
              <a:t>Standaard</a:t>
            </a:r>
            <a:r>
              <a:rPr lang="en-US" sz="1400" b="1" dirty="0" smtClean="0"/>
              <a:t> Model </a:t>
            </a:r>
            <a:r>
              <a:rPr lang="en-US" sz="1400" b="1" dirty="0" err="1" smtClean="0"/>
              <a:t>Lagrangiaan</a:t>
            </a:r>
            <a:endParaRPr lang="en-US" sz="1400" b="1" dirty="0" smtClean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067944" y="152400"/>
            <a:ext cx="4847456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nl-NL" sz="24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De Standaard Model </a:t>
            </a:r>
            <a:r>
              <a:rPr lang="nl-NL" sz="2400" b="1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Lagrangiaan</a:t>
            </a:r>
            <a:endParaRPr lang="nl-NL" sz="24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788024" y="4725144"/>
            <a:ext cx="3522607" cy="551807"/>
            <a:chOff x="4759652" y="3954771"/>
            <a:chExt cx="3522607" cy="551807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4759652" y="3954771"/>
              <a:ext cx="3522607" cy="55180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aphicFrame>
          <p:nvGraphicFramePr>
            <p:cNvPr id="1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28914229"/>
                </p:ext>
              </p:extLst>
            </p:nvPr>
          </p:nvGraphicFramePr>
          <p:xfrm>
            <a:off x="4842913" y="4029523"/>
            <a:ext cx="3394523" cy="3762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857" name="Equation" r:id="rId4" imgW="1600200" imgH="177800" progId="Equation.3">
                    <p:embed/>
                  </p:oleObj>
                </mc:Choice>
                <mc:Fallback>
                  <p:oleObj name="Equation" r:id="rId4" imgW="1600200" imgH="17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2913" y="4029523"/>
                          <a:ext cx="3394523" cy="37627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4" name="Picture 13" descr="StandardModel_cernmu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371600"/>
            <a:ext cx="3672408" cy="2203445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932040" y="5733256"/>
            <a:ext cx="37444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W</a:t>
            </a:r>
            <a:r>
              <a:rPr lang="en-US" sz="2000" i="1" baseline="30000" dirty="0" smtClean="0"/>
              <a:t>+</a:t>
            </a:r>
            <a:r>
              <a:rPr lang="en-US" sz="2000" i="1" dirty="0" smtClean="0"/>
              <a:t>, W</a:t>
            </a:r>
            <a:r>
              <a:rPr lang="en-US" sz="2000" i="1" baseline="30000" dirty="0" smtClean="0"/>
              <a:t>-</a:t>
            </a:r>
            <a:r>
              <a:rPr lang="en-US" sz="2000" i="1" dirty="0" smtClean="0"/>
              <a:t>, Z, </a:t>
            </a:r>
            <a:r>
              <a:rPr lang="en-US" sz="3200" i="1" dirty="0" err="1" smtClean="0">
                <a:latin typeface="Times New Roman"/>
                <a:cs typeface="Times New Roman"/>
              </a:rPr>
              <a:t>γ</a:t>
            </a:r>
            <a:r>
              <a:rPr lang="en-US" sz="2000" i="1" dirty="0" smtClean="0"/>
              <a:t>              8 </a:t>
            </a:r>
            <a:r>
              <a:rPr lang="en-US" sz="2000" i="1" dirty="0" err="1" smtClean="0"/>
              <a:t>gluonen</a:t>
            </a:r>
            <a:endParaRPr lang="en-US" sz="2000" i="1" dirty="0"/>
          </a:p>
        </p:txBody>
      </p:sp>
      <p:sp>
        <p:nvSpPr>
          <p:cNvPr id="5" name="Left Brace 4"/>
          <p:cNvSpPr/>
          <p:nvPr/>
        </p:nvSpPr>
        <p:spPr>
          <a:xfrm rot="16200000">
            <a:off x="5781732" y="4638730"/>
            <a:ext cx="219139" cy="1969912"/>
          </a:xfrm>
          <a:prstGeom prst="leftBrac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6" name="Left Brace 15"/>
          <p:cNvSpPr/>
          <p:nvPr/>
        </p:nvSpPr>
        <p:spPr>
          <a:xfrm rot="16200000">
            <a:off x="7632790" y="5055415"/>
            <a:ext cx="219141" cy="1136544"/>
          </a:xfrm>
          <a:prstGeom prst="leftBrac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872798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>
            <a:spLocks noChangeArrowheads="1"/>
          </p:cNvSpPr>
          <p:nvPr/>
        </p:nvSpPr>
        <p:spPr bwMode="auto">
          <a:xfrm>
            <a:off x="4343400" y="1295400"/>
            <a:ext cx="4648200" cy="381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87746" name="TextBox 6"/>
          <p:cNvSpPr txBox="1">
            <a:spLocks noChangeArrowheads="1"/>
          </p:cNvSpPr>
          <p:nvPr/>
        </p:nvSpPr>
        <p:spPr bwMode="auto">
          <a:xfrm>
            <a:off x="533400" y="2495550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>
                <a:latin typeface="Calibri" charset="0"/>
              </a:rPr>
              <a:t>neutron</a:t>
            </a:r>
          </a:p>
        </p:txBody>
      </p:sp>
      <p:pic>
        <p:nvPicPr>
          <p:cNvPr id="287747" name="Picture 10" descr="BetaDec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2133600"/>
            <a:ext cx="286702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748" name="TextBox 11"/>
          <p:cNvSpPr txBox="1">
            <a:spLocks noChangeArrowheads="1"/>
          </p:cNvSpPr>
          <p:nvPr/>
        </p:nvSpPr>
        <p:spPr bwMode="auto">
          <a:xfrm>
            <a:off x="4876800" y="2590800"/>
            <a:ext cx="381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>
                <a:latin typeface="Calibri" charset="0"/>
              </a:rPr>
              <a:t>d</a:t>
            </a:r>
          </a:p>
        </p:txBody>
      </p:sp>
      <p:sp>
        <p:nvSpPr>
          <p:cNvPr id="287749" name="TextBox 12"/>
          <p:cNvSpPr txBox="1">
            <a:spLocks noChangeArrowheads="1"/>
          </p:cNvSpPr>
          <p:nvPr/>
        </p:nvSpPr>
        <p:spPr bwMode="auto">
          <a:xfrm>
            <a:off x="4876800" y="2895600"/>
            <a:ext cx="381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>
                <a:latin typeface="Calibri" charset="0"/>
              </a:rPr>
              <a:t>d</a:t>
            </a:r>
          </a:p>
        </p:txBody>
      </p:sp>
      <p:sp>
        <p:nvSpPr>
          <p:cNvPr id="30" name="Rounded Rectangle 29"/>
          <p:cNvSpPr>
            <a:spLocks noChangeArrowheads="1"/>
          </p:cNvSpPr>
          <p:nvPr/>
        </p:nvSpPr>
        <p:spPr bwMode="auto">
          <a:xfrm>
            <a:off x="533400" y="1295400"/>
            <a:ext cx="3657600" cy="381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87751" name="TextBox 13"/>
          <p:cNvSpPr txBox="1">
            <a:spLocks noChangeArrowheads="1"/>
          </p:cNvSpPr>
          <p:nvPr/>
        </p:nvSpPr>
        <p:spPr bwMode="auto">
          <a:xfrm>
            <a:off x="4876800" y="3181350"/>
            <a:ext cx="381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>
                <a:latin typeface="Calibri" charset="0"/>
              </a:rPr>
              <a:t>u</a:t>
            </a:r>
          </a:p>
        </p:txBody>
      </p:sp>
      <p:sp>
        <p:nvSpPr>
          <p:cNvPr id="287752" name="TextBox 14"/>
          <p:cNvSpPr txBox="1">
            <a:spLocks noChangeArrowheads="1"/>
          </p:cNvSpPr>
          <p:nvPr/>
        </p:nvSpPr>
        <p:spPr bwMode="auto">
          <a:xfrm>
            <a:off x="8077200" y="3352800"/>
            <a:ext cx="381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>
                <a:latin typeface="Calibri" charset="0"/>
              </a:rPr>
              <a:t>u</a:t>
            </a:r>
          </a:p>
        </p:txBody>
      </p:sp>
      <p:sp>
        <p:nvSpPr>
          <p:cNvPr id="287753" name="TextBox 15"/>
          <p:cNvSpPr txBox="1">
            <a:spLocks noChangeArrowheads="1"/>
          </p:cNvSpPr>
          <p:nvPr/>
        </p:nvSpPr>
        <p:spPr bwMode="auto">
          <a:xfrm>
            <a:off x="8077200" y="3943350"/>
            <a:ext cx="381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>
                <a:latin typeface="Calibri" charset="0"/>
              </a:rPr>
              <a:t>u</a:t>
            </a:r>
          </a:p>
        </p:txBody>
      </p:sp>
      <p:sp>
        <p:nvSpPr>
          <p:cNvPr id="287754" name="TextBox 16"/>
          <p:cNvSpPr txBox="1">
            <a:spLocks noChangeArrowheads="1"/>
          </p:cNvSpPr>
          <p:nvPr/>
        </p:nvSpPr>
        <p:spPr bwMode="auto">
          <a:xfrm>
            <a:off x="8077200" y="3657600"/>
            <a:ext cx="381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>
                <a:latin typeface="Calibri" charset="0"/>
              </a:rPr>
              <a:t>d</a:t>
            </a:r>
          </a:p>
        </p:txBody>
      </p:sp>
      <p:sp>
        <p:nvSpPr>
          <p:cNvPr id="287755" name="TextBox 17"/>
          <p:cNvSpPr txBox="1">
            <a:spLocks noChangeArrowheads="1"/>
          </p:cNvSpPr>
          <p:nvPr/>
        </p:nvSpPr>
        <p:spPr bwMode="auto">
          <a:xfrm>
            <a:off x="8153400" y="1905000"/>
            <a:ext cx="381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>
                <a:latin typeface="Calibri" charset="0"/>
              </a:rPr>
              <a:t>e</a:t>
            </a:r>
            <a:endParaRPr lang="en-US" sz="2800">
              <a:latin typeface="Calibri" charset="0"/>
            </a:endParaRPr>
          </a:p>
        </p:txBody>
      </p:sp>
      <p:sp>
        <p:nvSpPr>
          <p:cNvPr id="287756" name="TextBox 18"/>
          <p:cNvSpPr txBox="1">
            <a:spLocks noChangeArrowheads="1"/>
          </p:cNvSpPr>
          <p:nvPr/>
        </p:nvSpPr>
        <p:spPr bwMode="auto">
          <a:xfrm>
            <a:off x="8153400" y="2343150"/>
            <a:ext cx="60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l-GR" sz="2000">
                <a:latin typeface="Times New Roman" charset="0"/>
                <a:cs typeface="Times New Roman" charset="0"/>
              </a:rPr>
              <a:t>υ</a:t>
            </a:r>
            <a:r>
              <a:rPr lang="en-US" sz="2000" baseline="-25000">
                <a:latin typeface="Calibri" charset="0"/>
                <a:cs typeface="Times New Roman" charset="0"/>
              </a:rPr>
              <a:t>e</a:t>
            </a:r>
            <a:endParaRPr lang="en-US" sz="2800" baseline="-25000">
              <a:latin typeface="Calibri" charset="0"/>
              <a:cs typeface="Times New Roman" charset="0"/>
            </a:endParaRPr>
          </a:p>
        </p:txBody>
      </p:sp>
      <p:sp>
        <p:nvSpPr>
          <p:cNvPr id="287757" name="TextBox 19"/>
          <p:cNvSpPr txBox="1">
            <a:spLocks noChangeArrowheads="1"/>
          </p:cNvSpPr>
          <p:nvPr/>
        </p:nvSpPr>
        <p:spPr bwMode="auto">
          <a:xfrm>
            <a:off x="6934200" y="2286000"/>
            <a:ext cx="60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>
                <a:solidFill>
                  <a:srgbClr val="FF0000"/>
                </a:solidFill>
                <a:latin typeface="Calibri" charset="0"/>
              </a:rPr>
              <a:t>W</a:t>
            </a:r>
          </a:p>
        </p:txBody>
      </p:sp>
      <p:sp>
        <p:nvSpPr>
          <p:cNvPr id="21" name="Oval 20"/>
          <p:cNvSpPr/>
          <p:nvPr/>
        </p:nvSpPr>
        <p:spPr>
          <a:xfrm>
            <a:off x="6807200" y="2782888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564438" y="2484438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287764" name="TextBox 22"/>
          <p:cNvSpPr txBox="1">
            <a:spLocks noChangeArrowheads="1"/>
          </p:cNvSpPr>
          <p:nvPr/>
        </p:nvSpPr>
        <p:spPr bwMode="auto">
          <a:xfrm>
            <a:off x="6629400" y="241935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g</a:t>
            </a:r>
            <a:endParaRPr lang="en-US" sz="2000" baseline="-25000">
              <a:solidFill>
                <a:srgbClr val="FF0000"/>
              </a:solidFill>
              <a:latin typeface="Calibri" charset="0"/>
              <a:cs typeface="Times New Roman" charset="0"/>
            </a:endParaRPr>
          </a:p>
        </p:txBody>
      </p:sp>
      <p:sp>
        <p:nvSpPr>
          <p:cNvPr id="287765" name="TextBox 23"/>
          <p:cNvSpPr txBox="1">
            <a:spLocks noChangeArrowheads="1"/>
          </p:cNvSpPr>
          <p:nvPr/>
        </p:nvSpPr>
        <p:spPr bwMode="auto">
          <a:xfrm>
            <a:off x="7391400" y="211455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g</a:t>
            </a:r>
            <a:endParaRPr lang="en-US" sz="2000" baseline="-25000">
              <a:solidFill>
                <a:srgbClr val="FF0000"/>
              </a:solidFill>
              <a:latin typeface="Calibri" charset="0"/>
              <a:cs typeface="Times New Roman" charset="0"/>
            </a:endParaRPr>
          </a:p>
        </p:txBody>
      </p:sp>
      <p:sp>
        <p:nvSpPr>
          <p:cNvPr id="287766" name="TextBox 24"/>
          <p:cNvSpPr txBox="1">
            <a:spLocks noChangeArrowheads="1"/>
          </p:cNvSpPr>
          <p:nvPr/>
        </p:nvSpPr>
        <p:spPr bwMode="auto">
          <a:xfrm rot="-5400000">
            <a:off x="3948112" y="2890838"/>
            <a:ext cx="1000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i="1">
                <a:latin typeface="Calibri" charset="0"/>
              </a:rPr>
              <a:t>neutron</a:t>
            </a:r>
          </a:p>
        </p:txBody>
      </p:sp>
      <p:sp>
        <p:nvSpPr>
          <p:cNvPr id="26" name="Left Brace 25"/>
          <p:cNvSpPr/>
          <p:nvPr/>
        </p:nvSpPr>
        <p:spPr>
          <a:xfrm>
            <a:off x="4721225" y="2667000"/>
            <a:ext cx="155575" cy="914400"/>
          </a:xfrm>
          <a:prstGeom prst="leftBrac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287768" name="TextBox 26"/>
          <p:cNvSpPr txBox="1">
            <a:spLocks noChangeArrowheads="1"/>
          </p:cNvSpPr>
          <p:nvPr/>
        </p:nvSpPr>
        <p:spPr bwMode="auto">
          <a:xfrm rot="5400000">
            <a:off x="8291512" y="3795713"/>
            <a:ext cx="1000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i="1">
                <a:latin typeface="Calibri" charset="0"/>
              </a:rPr>
              <a:t>proton</a:t>
            </a:r>
          </a:p>
        </p:txBody>
      </p:sp>
      <p:sp>
        <p:nvSpPr>
          <p:cNvPr id="29" name="Left Brace 28"/>
          <p:cNvSpPr/>
          <p:nvPr/>
        </p:nvSpPr>
        <p:spPr>
          <a:xfrm flipH="1">
            <a:off x="8382000" y="3429000"/>
            <a:ext cx="155575" cy="914400"/>
          </a:xfrm>
          <a:prstGeom prst="leftBrac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287770" name="TextBox 30"/>
          <p:cNvSpPr txBox="1">
            <a:spLocks noChangeArrowheads="1"/>
          </p:cNvSpPr>
          <p:nvPr/>
        </p:nvSpPr>
        <p:spPr bwMode="auto">
          <a:xfrm>
            <a:off x="2590800" y="3333750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>
                <a:latin typeface="Calibri" charset="0"/>
              </a:rPr>
              <a:t>proton</a:t>
            </a:r>
          </a:p>
        </p:txBody>
      </p:sp>
      <p:pic>
        <p:nvPicPr>
          <p:cNvPr id="287771" name="Picture 32" descr="BetaDecayO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590800"/>
            <a:ext cx="20097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772" name="TextBox 33"/>
          <p:cNvSpPr txBox="1">
            <a:spLocks noChangeArrowheads="1"/>
          </p:cNvSpPr>
          <p:nvPr/>
        </p:nvSpPr>
        <p:spPr bwMode="auto">
          <a:xfrm>
            <a:off x="2743200" y="2286000"/>
            <a:ext cx="381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>
                <a:latin typeface="Calibri" charset="0"/>
              </a:rPr>
              <a:t>e</a:t>
            </a:r>
            <a:endParaRPr lang="en-US" sz="2800">
              <a:latin typeface="Calibri" charset="0"/>
            </a:endParaRPr>
          </a:p>
        </p:txBody>
      </p:sp>
      <p:sp>
        <p:nvSpPr>
          <p:cNvPr id="287773" name="TextBox 34"/>
          <p:cNvSpPr txBox="1">
            <a:spLocks noChangeArrowheads="1"/>
          </p:cNvSpPr>
          <p:nvPr/>
        </p:nvSpPr>
        <p:spPr bwMode="auto">
          <a:xfrm>
            <a:off x="2743200" y="2647950"/>
            <a:ext cx="60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l-GR" sz="2000">
                <a:latin typeface="Times New Roman" charset="0"/>
                <a:cs typeface="Times New Roman" charset="0"/>
              </a:rPr>
              <a:t>υ</a:t>
            </a:r>
            <a:r>
              <a:rPr lang="en-US" sz="2000" baseline="-25000">
                <a:latin typeface="Calibri" charset="0"/>
                <a:cs typeface="Times New Roman" charset="0"/>
              </a:rPr>
              <a:t>e</a:t>
            </a:r>
            <a:endParaRPr lang="en-US" sz="2800" baseline="-25000">
              <a:latin typeface="Calibri" charset="0"/>
              <a:cs typeface="Times New Roman" charset="0"/>
            </a:endParaRPr>
          </a:p>
        </p:txBody>
      </p:sp>
      <p:sp>
        <p:nvSpPr>
          <p:cNvPr id="109599" name="TextBox 1"/>
          <p:cNvSpPr txBox="1">
            <a:spLocks noChangeArrowheads="1"/>
          </p:cNvSpPr>
          <p:nvPr/>
        </p:nvSpPr>
        <p:spPr bwMode="auto">
          <a:xfrm>
            <a:off x="609600" y="314325"/>
            <a:ext cx="7696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en-US" sz="3200" b="1">
                <a:solidFill>
                  <a:schemeClr val="bg1"/>
                </a:solidFill>
                <a:latin typeface="Calibri" charset="0"/>
                <a:ea typeface="+mn-ea"/>
                <a:cs typeface="+mn-cs"/>
              </a:rPr>
              <a:t>Voorbeelden zwakke kracht:  (2) beta verval</a:t>
            </a:r>
          </a:p>
        </p:txBody>
      </p:sp>
      <p:sp>
        <p:nvSpPr>
          <p:cNvPr id="287775" name="TextBox 30"/>
          <p:cNvSpPr txBox="1">
            <a:spLocks noChangeArrowheads="1"/>
          </p:cNvSpPr>
          <p:nvPr/>
        </p:nvSpPr>
        <p:spPr bwMode="auto">
          <a:xfrm>
            <a:off x="609600" y="2571750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>
                <a:latin typeface="Calibri" charset="0"/>
              </a:rPr>
              <a:t>neutron</a:t>
            </a:r>
          </a:p>
        </p:txBody>
      </p:sp>
      <p:sp>
        <p:nvSpPr>
          <p:cNvPr id="32" name="Oval 31"/>
          <p:cNvSpPr/>
          <p:nvPr/>
        </p:nvSpPr>
        <p:spPr>
          <a:xfrm>
            <a:off x="1633818" y="2940424"/>
            <a:ext cx="152400" cy="152400"/>
          </a:xfrm>
          <a:prstGeom prst="ellipse">
            <a:avLst/>
          </a:prstGeom>
          <a:solidFill>
            <a:srgbClr val="4F81BD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287779" name="TextBox 32"/>
          <p:cNvSpPr txBox="1">
            <a:spLocks noChangeArrowheads="1"/>
          </p:cNvSpPr>
          <p:nvPr/>
        </p:nvSpPr>
        <p:spPr bwMode="auto">
          <a:xfrm>
            <a:off x="1219200" y="4495800"/>
            <a:ext cx="1905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i="1"/>
              <a:t>Fermi theorie</a:t>
            </a:r>
          </a:p>
        </p:txBody>
      </p:sp>
      <p:sp>
        <p:nvSpPr>
          <p:cNvPr id="287780" name="TextBox 34"/>
          <p:cNvSpPr txBox="1">
            <a:spLocks noChangeArrowheads="1"/>
          </p:cNvSpPr>
          <p:nvPr/>
        </p:nvSpPr>
        <p:spPr bwMode="auto">
          <a:xfrm>
            <a:off x="4953000" y="4495800"/>
            <a:ext cx="304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i="1"/>
              <a:t>Fundamenteel proces</a:t>
            </a:r>
          </a:p>
        </p:txBody>
      </p:sp>
    </p:spTree>
    <p:extLst>
      <p:ext uri="{BB962C8B-B14F-4D97-AF65-F5344CB8AC3E}">
        <p14:creationId xmlns:p14="http://schemas.microsoft.com/office/powerpoint/2010/main" val="1380298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9712" y="2060848"/>
            <a:ext cx="5256584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FFFF"/>
                </a:solidFill>
              </a:rPr>
              <a:t>Neutrino’s</a:t>
            </a:r>
            <a:endParaRPr lang="en-US" sz="7200" b="1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59832" y="3887590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Nobelprijs</a:t>
            </a:r>
            <a:r>
              <a:rPr lang="en-US" sz="2000" dirty="0" smtClean="0">
                <a:solidFill>
                  <a:schemeClr val="bg1"/>
                </a:solidFill>
              </a:rPr>
              <a:t> 2015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9792" y="4809346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1965 - now</a:t>
            </a:r>
            <a:endParaRPr lang="en-US" sz="4000" dirty="0">
              <a:solidFill>
                <a:schemeClr val="bg1"/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3392226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195736" y="3861048"/>
            <a:ext cx="5071486" cy="20882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27784" y="1196752"/>
            <a:ext cx="3384376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Neutrino’s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7664" y="2462596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/>
              <a:t>Transgenders</a:t>
            </a:r>
            <a:r>
              <a:rPr lang="en-US" sz="2800" i="1" dirty="0" smtClean="0"/>
              <a:t> van de </a:t>
            </a:r>
            <a:r>
              <a:rPr lang="en-US" sz="2800" i="1" dirty="0" err="1" smtClean="0"/>
              <a:t>deeltjesdierentuin</a:t>
            </a:r>
            <a:endParaRPr lang="en-US" sz="2800" i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627784" y="396441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types die steeds in </a:t>
            </a:r>
            <a:r>
              <a:rPr lang="en-US" dirty="0" err="1" smtClean="0"/>
              <a:t>elkaar</a:t>
            </a:r>
            <a:r>
              <a:rPr lang="en-US" dirty="0" smtClean="0"/>
              <a:t> </a:t>
            </a:r>
            <a:r>
              <a:rPr lang="en-US" dirty="0" err="1" smtClean="0"/>
              <a:t>overgaan</a:t>
            </a:r>
            <a:endParaRPr lang="en-US" dirty="0"/>
          </a:p>
        </p:txBody>
      </p:sp>
      <p:pic>
        <p:nvPicPr>
          <p:cNvPr id="11" name="Picture 10" descr="ball_blue.jp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919" y="4473186"/>
            <a:ext cx="794026" cy="756014"/>
          </a:xfrm>
          <a:prstGeom prst="rect">
            <a:avLst/>
          </a:prstGeom>
        </p:spPr>
      </p:pic>
      <p:pic>
        <p:nvPicPr>
          <p:cNvPr id="12" name="Picture 11" descr="ball_purple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2080" y="4405754"/>
            <a:ext cx="801372" cy="82023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59832" y="455638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50437" y="4546850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52375" y="536392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 </a:t>
            </a:r>
            <a:r>
              <a:rPr lang="en-US" b="1" dirty="0" err="1" smtClean="0"/>
              <a:t>als</a:t>
            </a:r>
            <a:r>
              <a:rPr lang="en-US" dirty="0" smtClean="0"/>
              <a:t> </a:t>
            </a:r>
            <a:r>
              <a:rPr lang="en-US" dirty="0" err="1" smtClean="0"/>
              <a:t>ze</a:t>
            </a:r>
            <a:r>
              <a:rPr lang="en-US" dirty="0" smtClean="0"/>
              <a:t> </a:t>
            </a:r>
            <a:r>
              <a:rPr lang="en-US" dirty="0" err="1" smtClean="0"/>
              <a:t>massa</a:t>
            </a:r>
            <a:r>
              <a:rPr lang="en-US" dirty="0" smtClean="0"/>
              <a:t> </a:t>
            </a:r>
            <a:r>
              <a:rPr lang="en-US" dirty="0" err="1" smtClean="0"/>
              <a:t>hebben</a:t>
            </a:r>
            <a:endParaRPr lang="en-US" dirty="0"/>
          </a:p>
        </p:txBody>
      </p:sp>
      <p:pic>
        <p:nvPicPr>
          <p:cNvPr id="2" name="Picture 1" descr="ball_green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1730" y="4423001"/>
            <a:ext cx="786880" cy="82023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27754" y="456708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6125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11-26 at 14.10.42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016" y="2878288"/>
            <a:ext cx="8820472" cy="1724661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Screen Shot 2015-11-26 at 14.10.42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016" y="1628800"/>
            <a:ext cx="4176464" cy="8859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ounded Rectangle 9"/>
          <p:cNvSpPr/>
          <p:nvPr/>
        </p:nvSpPr>
        <p:spPr>
          <a:xfrm>
            <a:off x="1663458" y="3450821"/>
            <a:ext cx="540000" cy="54000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491880" y="3456088"/>
            <a:ext cx="540000" cy="54000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724128" y="3441977"/>
            <a:ext cx="540000" cy="54000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663458" y="4019820"/>
            <a:ext cx="2362860" cy="4473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131840" y="2960461"/>
            <a:ext cx="2362860" cy="4473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203848" y="302230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3">
                    <a:lumMod val="75000"/>
                  </a:schemeClr>
                </a:solidFill>
              </a:rPr>
              <a:t>d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eel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en-US" b="1" baseline="-25000" dirty="0" err="1" smtClean="0">
                <a:solidFill>
                  <a:schemeClr val="accent3">
                    <a:lumMod val="75000"/>
                  </a:schemeClr>
                </a:solidFill>
              </a:rPr>
              <a:t>μ</a:t>
            </a:r>
            <a:endParaRPr lang="en-US" b="1" baseline="-25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6024" y="611396"/>
            <a:ext cx="6048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Neutrino </a:t>
            </a:r>
            <a:r>
              <a:rPr lang="en-US" sz="2800" dirty="0" err="1">
                <a:solidFill>
                  <a:schemeClr val="bg1"/>
                </a:solidFill>
              </a:rPr>
              <a:t>o</a:t>
            </a:r>
            <a:r>
              <a:rPr lang="en-US" sz="2800" dirty="0" err="1" smtClean="0">
                <a:solidFill>
                  <a:schemeClr val="bg1"/>
                </a:solidFill>
              </a:rPr>
              <a:t>scillaties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765" y="4991991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Je </a:t>
            </a:r>
            <a:r>
              <a:rPr lang="en-US" i="1" dirty="0" err="1" smtClean="0"/>
              <a:t>begint</a:t>
            </a:r>
            <a:r>
              <a:rPr lang="en-US" i="1" dirty="0" smtClean="0"/>
              <a:t> met 100% electron neutrino’s</a:t>
            </a:r>
            <a:endParaRPr lang="en-US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5796136" y="4963131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Na </a:t>
            </a:r>
            <a:r>
              <a:rPr lang="en-US" i="1" dirty="0" err="1" smtClean="0"/>
              <a:t>tijdje</a:t>
            </a:r>
            <a:r>
              <a:rPr lang="en-US" i="1" dirty="0" smtClean="0"/>
              <a:t> </a:t>
            </a:r>
            <a:r>
              <a:rPr lang="en-US" i="1" dirty="0" err="1" smtClean="0"/>
              <a:t>weer</a:t>
            </a:r>
            <a:r>
              <a:rPr lang="en-US" i="1" dirty="0" smtClean="0"/>
              <a:t> 100% electron neutrino’s</a:t>
            </a:r>
            <a:endParaRPr lang="en-US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2910194" y="5502178"/>
            <a:ext cx="2584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Deel</a:t>
            </a:r>
            <a:r>
              <a:rPr lang="en-US" i="1" dirty="0" smtClean="0"/>
              <a:t> van de electron neutrino’s </a:t>
            </a:r>
            <a:r>
              <a:rPr lang="en-US" i="1" dirty="0" err="1" smtClean="0"/>
              <a:t>verdwenen</a:t>
            </a:r>
            <a:endParaRPr lang="en-US" i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707904" y="4602949"/>
            <a:ext cx="0" cy="934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835696" y="4602949"/>
            <a:ext cx="0" cy="4320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012160" y="4602949"/>
            <a:ext cx="0" cy="4320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1336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2411760" y="1268760"/>
            <a:ext cx="4608512" cy="453650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lanet_earth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3633" y="1024514"/>
            <a:ext cx="4896544" cy="50240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8" y="260648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Neutrino (type 1) </a:t>
            </a:r>
            <a:r>
              <a:rPr lang="en-US" sz="2400" dirty="0" err="1" smtClean="0">
                <a:solidFill>
                  <a:srgbClr val="FFFFFF"/>
                </a:solidFill>
              </a:rPr>
              <a:t>wordt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gemaakt</a:t>
            </a:r>
            <a:r>
              <a:rPr lang="en-US" sz="2400" dirty="0" smtClean="0">
                <a:solidFill>
                  <a:srgbClr val="FFFFFF"/>
                </a:solidFill>
              </a:rPr>
              <a:t> in de </a:t>
            </a:r>
            <a:r>
              <a:rPr lang="en-US" sz="2400" dirty="0" err="1" smtClean="0">
                <a:solidFill>
                  <a:srgbClr val="FFFFFF"/>
                </a:solidFill>
              </a:rPr>
              <a:t>atmosfeer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372200" y="2708920"/>
            <a:ext cx="216024" cy="216024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948264" y="2422629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FFFF00"/>
                </a:solidFill>
              </a:rPr>
              <a:t>Superkamiokande</a:t>
            </a:r>
            <a:r>
              <a:rPr lang="en-US" b="1" i="1" dirty="0" smtClean="0">
                <a:solidFill>
                  <a:srgbClr val="FFFF00"/>
                </a:solidFill>
              </a:rPr>
              <a:t> experiment</a:t>
            </a:r>
            <a:endParaRPr lang="en-US" b="1" i="1" dirty="0">
              <a:solidFill>
                <a:srgbClr val="FFFF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39889" y="4005064"/>
            <a:ext cx="2171871" cy="5104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751667" y="2863186"/>
            <a:ext cx="3613483" cy="1017370"/>
          </a:xfrm>
          <a:prstGeom prst="line">
            <a:avLst/>
          </a:prstGeom>
          <a:ln w="38100" cmpd="sng">
            <a:solidFill>
              <a:srgbClr val="FFFF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20769474">
            <a:off x="239888" y="3820398"/>
            <a:ext cx="2747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k</a:t>
            </a:r>
            <a:r>
              <a:rPr lang="en-US" i="1" dirty="0" err="1" smtClean="0"/>
              <a:t>osmische</a:t>
            </a:r>
            <a:r>
              <a:rPr lang="en-US" i="1" dirty="0" smtClean="0"/>
              <a:t> </a:t>
            </a:r>
            <a:r>
              <a:rPr lang="en-US" i="1" dirty="0" err="1" smtClean="0"/>
              <a:t>straal</a:t>
            </a:r>
            <a:endParaRPr lang="en-US" i="1" dirty="0"/>
          </a:p>
        </p:txBody>
      </p:sp>
      <p:pic>
        <p:nvPicPr>
          <p:cNvPr id="16" name="Picture 15" descr="ball_orange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333" y="3808887"/>
            <a:ext cx="261888" cy="294624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V="1">
            <a:off x="6240229" y="5308883"/>
            <a:ext cx="0" cy="1374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ball_orange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6246" y="5098595"/>
            <a:ext cx="261888" cy="294624"/>
          </a:xfrm>
          <a:prstGeom prst="rect">
            <a:avLst/>
          </a:prstGeom>
        </p:spPr>
      </p:pic>
      <p:cxnSp>
        <p:nvCxnSpPr>
          <p:cNvPr id="20" name="Straight Connector 19"/>
          <p:cNvCxnSpPr>
            <a:endCxn id="8" idx="4"/>
          </p:cNvCxnSpPr>
          <p:nvPr/>
        </p:nvCxnSpPr>
        <p:spPr>
          <a:xfrm flipV="1">
            <a:off x="6240229" y="2924944"/>
            <a:ext cx="239983" cy="2016224"/>
          </a:xfrm>
          <a:prstGeom prst="line">
            <a:avLst/>
          </a:prstGeom>
          <a:ln w="38100" cmpd="sng">
            <a:solidFill>
              <a:srgbClr val="FFFF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16200000">
            <a:off x="5414299" y="5683046"/>
            <a:ext cx="1966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/>
              <a:t>k</a:t>
            </a:r>
            <a:r>
              <a:rPr lang="en-US" sz="1600" i="1" dirty="0" err="1" smtClean="0"/>
              <a:t>osmische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straal</a:t>
            </a:r>
            <a:endParaRPr lang="en-US" sz="1600" i="1" dirty="0"/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6790137" y="1495778"/>
            <a:ext cx="1210863" cy="9738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19272994">
            <a:off x="6532836" y="1415222"/>
            <a:ext cx="1966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/>
              <a:t>k</a:t>
            </a:r>
            <a:r>
              <a:rPr lang="en-US" sz="1600" i="1" dirty="0" err="1" smtClean="0"/>
              <a:t>osmische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straal</a:t>
            </a:r>
            <a:endParaRPr lang="en-US" sz="1600" i="1" dirty="0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6588224" y="2469657"/>
            <a:ext cx="186137" cy="239263"/>
          </a:xfrm>
          <a:prstGeom prst="line">
            <a:avLst/>
          </a:prstGeom>
          <a:ln w="38100" cmpd="sng">
            <a:solidFill>
              <a:srgbClr val="FFFF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ball_orange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1177" y="2366732"/>
            <a:ext cx="261888" cy="29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37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246" y="55606"/>
            <a:ext cx="463137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6826" y="548680"/>
            <a:ext cx="362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Super </a:t>
            </a:r>
            <a:r>
              <a:rPr lang="en-US" sz="2800" dirty="0" err="1" smtClean="0">
                <a:solidFill>
                  <a:srgbClr val="FFFFFF"/>
                </a:solidFill>
              </a:rPr>
              <a:t>kamiokande</a:t>
            </a:r>
            <a:endParaRPr lang="en-US" sz="2800" dirty="0">
              <a:solidFill>
                <a:srgbClr val="FFFF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41766" y="1745517"/>
            <a:ext cx="4128321" cy="5094340"/>
            <a:chOff x="1547664" y="980728"/>
            <a:chExt cx="4128321" cy="5094340"/>
          </a:xfrm>
        </p:grpSpPr>
        <p:pic>
          <p:nvPicPr>
            <p:cNvPr id="9" name="Picture 8" descr="Screen Shot 2015-10-08 at 13.28.55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47664" y="980728"/>
              <a:ext cx="4104456" cy="42211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0" name="Straight Arrow Connector 9"/>
            <p:cNvCxnSpPr/>
            <p:nvPr/>
          </p:nvCxnSpPr>
          <p:spPr>
            <a:xfrm flipV="1">
              <a:off x="5508104" y="4896459"/>
              <a:ext cx="0" cy="532278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2195736" y="4896459"/>
              <a:ext cx="0" cy="504056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557418" y="5400515"/>
              <a:ext cx="1872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</a:t>
              </a:r>
              <a:r>
                <a:rPr lang="en-US" dirty="0" smtClean="0"/>
                <a:t>an </a:t>
              </a:r>
              <a:r>
                <a:rPr lang="en-US" dirty="0" err="1" smtClean="0"/>
                <a:t>beneden</a:t>
              </a:r>
              <a:endParaRPr lang="en-US" dirty="0" smtClean="0"/>
            </a:p>
            <a:p>
              <a:r>
                <a:rPr lang="en-US" dirty="0" err="1"/>
                <a:t>g</a:t>
              </a:r>
              <a:r>
                <a:rPr lang="en-US" dirty="0" err="1" smtClean="0"/>
                <a:t>rote</a:t>
              </a:r>
              <a:r>
                <a:rPr lang="en-US" dirty="0" smtClean="0"/>
                <a:t> </a:t>
              </a:r>
              <a:r>
                <a:rPr lang="en-US" dirty="0" err="1" smtClean="0"/>
                <a:t>afstand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57547" y="5428737"/>
              <a:ext cx="1718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v</a:t>
              </a:r>
              <a:r>
                <a:rPr lang="en-US" dirty="0" smtClean="0"/>
                <a:t>an </a:t>
              </a:r>
              <a:r>
                <a:rPr lang="en-US" dirty="0" err="1" smtClean="0"/>
                <a:t>boven</a:t>
              </a:r>
              <a:endParaRPr lang="en-US" dirty="0" smtClean="0"/>
            </a:p>
            <a:p>
              <a:pPr algn="r"/>
              <a:r>
                <a:rPr lang="en-US" dirty="0" err="1"/>
                <a:t>k</a:t>
              </a:r>
              <a:r>
                <a:rPr lang="en-US" dirty="0" err="1" smtClean="0"/>
                <a:t>leine</a:t>
              </a:r>
              <a:r>
                <a:rPr lang="en-US" dirty="0" smtClean="0"/>
                <a:t> </a:t>
              </a:r>
              <a:r>
                <a:rPr lang="en-US" dirty="0" err="1" smtClean="0"/>
                <a:t>afstand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053833" y="1433404"/>
              <a:ext cx="1536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geen</a:t>
              </a:r>
              <a:r>
                <a:rPr lang="en-US" b="1" dirty="0" smtClean="0">
                  <a:solidFill>
                    <a:srgbClr val="FF0000"/>
                  </a:solidFill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massa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108825" y="3379954"/>
              <a:ext cx="1399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wel</a:t>
              </a:r>
              <a:r>
                <a:rPr lang="en-US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en-US" b="1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massa</a:t>
              </a:r>
              <a:r>
                <a:rPr lang="en-US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 </a:t>
              </a:r>
              <a:endParaRPr lang="en-US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869710" y="2548222"/>
            <a:ext cx="1761811" cy="194595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964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obel_Prize_Med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-537667"/>
            <a:ext cx="4495800" cy="44238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5400" y="6110779"/>
            <a:ext cx="2570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Takaaki</a:t>
            </a:r>
            <a:r>
              <a:rPr lang="en-US" sz="2000" dirty="0"/>
              <a:t> </a:t>
            </a:r>
            <a:r>
              <a:rPr lang="en-US" sz="2000" dirty="0" err="1"/>
              <a:t>Kajita</a:t>
            </a:r>
            <a:endParaRPr lang="en-US" sz="20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384800" y="6106314"/>
            <a:ext cx="2859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Arthur </a:t>
            </a:r>
            <a:r>
              <a:rPr lang="en-US" sz="2000" dirty="0" smtClean="0"/>
              <a:t>McDonald</a:t>
            </a:r>
            <a:endParaRPr lang="en-US" sz="20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660400" y="609600"/>
            <a:ext cx="497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Nobelprijs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Natuurkunde</a:t>
            </a:r>
            <a:r>
              <a:rPr lang="en-US" sz="2800" dirty="0" smtClean="0">
                <a:solidFill>
                  <a:schemeClr val="bg1"/>
                </a:solidFill>
              </a:rPr>
              <a:t> 2015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0400" y="1143000"/>
            <a:ext cx="497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“Neutrino’s </a:t>
            </a:r>
            <a:r>
              <a:rPr lang="en-US" i="1" dirty="0" err="1" smtClean="0">
                <a:solidFill>
                  <a:srgbClr val="FFFFFF"/>
                </a:solidFill>
              </a:rPr>
              <a:t>hebben</a:t>
            </a:r>
            <a:r>
              <a:rPr lang="en-US" i="1" dirty="0" smtClean="0">
                <a:solidFill>
                  <a:srgbClr val="FFFFFF"/>
                </a:solidFill>
              </a:rPr>
              <a:t> </a:t>
            </a:r>
            <a:r>
              <a:rPr lang="en-US" i="1" dirty="0" err="1" smtClean="0">
                <a:solidFill>
                  <a:srgbClr val="FFFFFF"/>
                </a:solidFill>
              </a:rPr>
              <a:t>massa</a:t>
            </a:r>
            <a:r>
              <a:rPr lang="en-US" i="1" dirty="0" smtClean="0">
                <a:solidFill>
                  <a:srgbClr val="FFFFFF"/>
                </a:solidFill>
              </a:rPr>
              <a:t>”</a:t>
            </a:r>
            <a:endParaRPr lang="en-US" i="1" dirty="0">
              <a:solidFill>
                <a:srgbClr val="FFFFFF"/>
              </a:solidFill>
            </a:endParaRPr>
          </a:p>
        </p:txBody>
      </p:sp>
      <p:pic>
        <p:nvPicPr>
          <p:cNvPr id="2" name="Picture 1" descr="People_Kajit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097" y="1988840"/>
            <a:ext cx="2799987" cy="395998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People_mcdonal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1988840"/>
            <a:ext cx="2799987" cy="3959989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6243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7384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orbital-model-atom.jpg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764704"/>
            <a:ext cx="6103362" cy="5184576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20404" y="2708920"/>
            <a:ext cx="1371476" cy="1368152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14"/>
          <p:cNvSpPr txBox="1">
            <a:spLocks noChangeArrowheads="1"/>
          </p:cNvSpPr>
          <p:nvPr/>
        </p:nvSpPr>
        <p:spPr bwMode="auto">
          <a:xfrm>
            <a:off x="2480444" y="3491716"/>
            <a:ext cx="6938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i="1" dirty="0" smtClean="0"/>
              <a:t>kern</a:t>
            </a:r>
            <a:endParaRPr lang="nl-NL" i="1" dirty="0"/>
          </a:p>
        </p:txBody>
      </p:sp>
      <p:pic>
        <p:nvPicPr>
          <p:cNvPr id="50" name="Picture 15" descr="ball_red1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7065" y="3207554"/>
            <a:ext cx="173038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16" descr="ball_blue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3265" y="3307566"/>
            <a:ext cx="22860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15" descr="ball_red1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4690" y="3374241"/>
            <a:ext cx="173038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16" descr="ball_blue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8289" y="3307566"/>
            <a:ext cx="22860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4283968" y="241484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o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</a:rPr>
              <a:t>ngeveer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 100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</a:rPr>
              <a:t>jaar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</a:rPr>
              <a:t>geleden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5" name="TextBox 14"/>
          <p:cNvSpPr txBox="1">
            <a:spLocks noChangeArrowheads="1"/>
          </p:cNvSpPr>
          <p:nvPr/>
        </p:nvSpPr>
        <p:spPr bwMode="auto">
          <a:xfrm>
            <a:off x="1475656" y="908720"/>
            <a:ext cx="10801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i="1" dirty="0" err="1" smtClean="0"/>
              <a:t>electron</a:t>
            </a:r>
            <a:endParaRPr lang="nl-NL" i="1" dirty="0"/>
          </a:p>
        </p:txBody>
      </p:sp>
      <p:grpSp>
        <p:nvGrpSpPr>
          <p:cNvPr id="33" name="Group 27"/>
          <p:cNvGrpSpPr/>
          <p:nvPr/>
        </p:nvGrpSpPr>
        <p:grpSpPr>
          <a:xfrm>
            <a:off x="4656013" y="2527625"/>
            <a:ext cx="470712" cy="461665"/>
            <a:chOff x="6934200" y="2243073"/>
            <a:chExt cx="470712" cy="461665"/>
          </a:xfrm>
        </p:grpSpPr>
        <p:sp>
          <p:nvSpPr>
            <p:cNvPr id="47" name="Oval 46"/>
            <p:cNvSpPr/>
            <p:nvPr/>
          </p:nvSpPr>
          <p:spPr>
            <a:xfrm>
              <a:off x="6934200" y="2373314"/>
              <a:ext cx="294526" cy="28815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947712" y="2243073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</p:grpSp>
      <p:grpSp>
        <p:nvGrpSpPr>
          <p:cNvPr id="34" name="Group 28"/>
          <p:cNvGrpSpPr/>
          <p:nvPr/>
        </p:nvGrpSpPr>
        <p:grpSpPr>
          <a:xfrm>
            <a:off x="2386608" y="2845901"/>
            <a:ext cx="457200" cy="461665"/>
            <a:chOff x="6907176" y="2283603"/>
            <a:chExt cx="457200" cy="461665"/>
          </a:xfrm>
        </p:grpSpPr>
        <p:sp>
          <p:nvSpPr>
            <p:cNvPr id="45" name="Oval 44"/>
            <p:cNvSpPr/>
            <p:nvPr/>
          </p:nvSpPr>
          <p:spPr>
            <a:xfrm>
              <a:off x="6934200" y="2373314"/>
              <a:ext cx="294526" cy="28815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907176" y="2283603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</p:grpSp>
      <p:grpSp>
        <p:nvGrpSpPr>
          <p:cNvPr id="54" name="Group 27"/>
          <p:cNvGrpSpPr/>
          <p:nvPr/>
        </p:nvGrpSpPr>
        <p:grpSpPr>
          <a:xfrm>
            <a:off x="1259632" y="5277697"/>
            <a:ext cx="470712" cy="461665"/>
            <a:chOff x="6934200" y="2243073"/>
            <a:chExt cx="470712" cy="461665"/>
          </a:xfrm>
        </p:grpSpPr>
        <p:sp>
          <p:nvSpPr>
            <p:cNvPr id="55" name="Oval 54"/>
            <p:cNvSpPr/>
            <p:nvPr/>
          </p:nvSpPr>
          <p:spPr>
            <a:xfrm>
              <a:off x="6934200" y="2373314"/>
              <a:ext cx="294526" cy="28815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947712" y="2243073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</p:grpSp>
      <p:grpSp>
        <p:nvGrpSpPr>
          <p:cNvPr id="57" name="Group 27"/>
          <p:cNvGrpSpPr/>
          <p:nvPr/>
        </p:nvGrpSpPr>
        <p:grpSpPr>
          <a:xfrm>
            <a:off x="1076952" y="967192"/>
            <a:ext cx="470712" cy="461665"/>
            <a:chOff x="6934200" y="2243073"/>
            <a:chExt cx="470712" cy="461665"/>
          </a:xfrm>
        </p:grpSpPr>
        <p:sp>
          <p:nvSpPr>
            <p:cNvPr id="58" name="Oval 57"/>
            <p:cNvSpPr/>
            <p:nvPr/>
          </p:nvSpPr>
          <p:spPr>
            <a:xfrm>
              <a:off x="6934200" y="2373314"/>
              <a:ext cx="294526" cy="28815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947712" y="2243073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</p:grpSp>
      <p:sp>
        <p:nvSpPr>
          <p:cNvPr id="24" name="Oval 23"/>
          <p:cNvSpPr/>
          <p:nvPr/>
        </p:nvSpPr>
        <p:spPr>
          <a:xfrm>
            <a:off x="5838848" y="5119162"/>
            <a:ext cx="364440" cy="37676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5900967" y="5935728"/>
            <a:ext cx="1484040" cy="400110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000" i="1" dirty="0" err="1" smtClean="0"/>
              <a:t>atoomkern</a:t>
            </a:r>
            <a:r>
              <a:rPr lang="en-US" i="1" dirty="0" smtClean="0"/>
              <a:t>                                     </a:t>
            </a:r>
            <a:endParaRPr lang="en-US" i="1" dirty="0"/>
          </a:p>
        </p:txBody>
      </p:sp>
      <p:sp>
        <p:nvSpPr>
          <p:cNvPr id="36" name="Line 5"/>
          <p:cNvSpPr>
            <a:spLocks noChangeShapeType="1"/>
          </p:cNvSpPr>
          <p:nvPr/>
        </p:nvSpPr>
        <p:spPr bwMode="auto">
          <a:xfrm>
            <a:off x="2826288" y="3419952"/>
            <a:ext cx="3822536" cy="972753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none" w="lg" len="lg"/>
            <a:tailEnd type="non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Line 6"/>
          <p:cNvSpPr>
            <a:spLocks noChangeShapeType="1"/>
          </p:cNvSpPr>
          <p:nvPr/>
        </p:nvSpPr>
        <p:spPr bwMode="auto">
          <a:xfrm>
            <a:off x="2819938" y="3439006"/>
            <a:ext cx="3696278" cy="1968932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none" w="lg" len="lg"/>
            <a:tailEnd type="non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8" name="Picture 4" descr="atom_model_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38848" y="4238391"/>
            <a:ext cx="1524000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9" name="Straight Arrow Connector 38"/>
          <p:cNvCxnSpPr/>
          <p:nvPr/>
        </p:nvCxnSpPr>
        <p:spPr>
          <a:xfrm>
            <a:off x="7480562" y="4704163"/>
            <a:ext cx="0" cy="45302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596336" y="4758640"/>
            <a:ext cx="1009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-15</a:t>
            </a:r>
            <a:r>
              <a:rPr lang="en-US" dirty="0" smtClean="0"/>
              <a:t> 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326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67744" y="1772816"/>
            <a:ext cx="612068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FFFF"/>
                </a:solidFill>
              </a:rPr>
              <a:t>Higgs boson</a:t>
            </a:r>
            <a:endParaRPr lang="en-US" sz="6000" b="1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59832" y="3501008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Massa van de </a:t>
            </a:r>
            <a:r>
              <a:rPr lang="en-US" sz="2400" i="1" dirty="0" err="1" smtClean="0">
                <a:solidFill>
                  <a:schemeClr val="bg1"/>
                </a:solidFill>
              </a:rPr>
              <a:t>deeltjes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31840" y="4809346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1965 - 2012</a:t>
            </a:r>
            <a:endParaRPr lang="en-US" sz="4000" dirty="0">
              <a:solidFill>
                <a:schemeClr val="bg1"/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3756089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kasteel_chambor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3053254"/>
            <a:ext cx="9147378" cy="268848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895600" y="3048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FFFFFF"/>
                </a:solidFill>
              </a:rPr>
              <a:t>deeltjes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10200" y="304800"/>
            <a:ext cx="160096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anti-</a:t>
            </a:r>
            <a:r>
              <a:rPr lang="en-US" i="1" dirty="0" err="1" smtClean="0">
                <a:solidFill>
                  <a:srgbClr val="FFFFFF"/>
                </a:solidFill>
              </a:rPr>
              <a:t>deeltjes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3957935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bg1"/>
                </a:solidFill>
              </a:rPr>
              <a:t>Het </a:t>
            </a:r>
            <a:r>
              <a:rPr lang="en-US" sz="2400" i="1" dirty="0" err="1" smtClean="0">
                <a:solidFill>
                  <a:schemeClr val="bg1"/>
                </a:solidFill>
              </a:rPr>
              <a:t>Standaard</a:t>
            </a:r>
            <a:r>
              <a:rPr lang="en-US" sz="2400" i="1" dirty="0" smtClean="0">
                <a:solidFill>
                  <a:schemeClr val="bg1"/>
                </a:solidFill>
              </a:rPr>
              <a:t> Model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3929" y="5085184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 smtClean="0">
                <a:solidFill>
                  <a:schemeClr val="bg1"/>
                </a:solidFill>
              </a:rPr>
              <a:t>lokale</a:t>
            </a:r>
            <a:r>
              <a:rPr lang="en-US" sz="2400" i="1" dirty="0" smtClean="0">
                <a:solidFill>
                  <a:schemeClr val="bg1"/>
                </a:solidFill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</a:rPr>
              <a:t>ijksymmetrieen</a:t>
            </a:r>
            <a:r>
              <a:rPr lang="en-US" sz="2400" i="1" dirty="0" smtClean="0">
                <a:solidFill>
                  <a:schemeClr val="bg1"/>
                </a:solidFill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</a:rPr>
              <a:t>verbieden</a:t>
            </a:r>
            <a:r>
              <a:rPr lang="en-US" sz="2400" i="1" dirty="0" smtClean="0">
                <a:solidFill>
                  <a:schemeClr val="bg1"/>
                </a:solidFill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</a:rPr>
              <a:t>massieve</a:t>
            </a:r>
            <a:r>
              <a:rPr lang="en-US" sz="2400" i="1" dirty="0" smtClean="0">
                <a:solidFill>
                  <a:schemeClr val="bg1"/>
                </a:solidFill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</a:rPr>
              <a:t>deeltjes</a:t>
            </a:r>
            <a:endParaRPr lang="en-US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190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58" t="2132" r="8250" b="9496"/>
          <a:stretch>
            <a:fillRect/>
          </a:stretch>
        </p:blipFill>
        <p:spPr bwMode="auto">
          <a:xfrm>
            <a:off x="2073275" y="66675"/>
            <a:ext cx="4921250" cy="670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Box 3"/>
          <p:cNvSpPr txBox="1">
            <a:spLocks noChangeArrowheads="1"/>
          </p:cNvSpPr>
          <p:nvPr/>
        </p:nvSpPr>
        <p:spPr bwMode="auto">
          <a:xfrm>
            <a:off x="323850" y="425450"/>
            <a:ext cx="28321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nl-NL" sz="3600" dirty="0">
                <a:solidFill>
                  <a:schemeClr val="bg1"/>
                </a:solidFill>
              </a:rPr>
              <a:t>Peter </a:t>
            </a:r>
            <a:r>
              <a:rPr lang="nl-NL" sz="3600" dirty="0" err="1">
                <a:solidFill>
                  <a:schemeClr val="bg1"/>
                </a:solidFill>
              </a:rPr>
              <a:t>Higgs</a:t>
            </a:r>
            <a:endParaRPr lang="nl-NL" sz="3600" dirty="0">
              <a:solidFill>
                <a:schemeClr val="bg1"/>
              </a:solidFill>
            </a:endParaRPr>
          </a:p>
        </p:txBody>
      </p:sp>
      <p:sp>
        <p:nvSpPr>
          <p:cNvPr id="51204" name="TextBox 4"/>
          <p:cNvSpPr txBox="1">
            <a:spLocks noChangeArrowheads="1"/>
          </p:cNvSpPr>
          <p:nvPr/>
        </p:nvSpPr>
        <p:spPr bwMode="auto">
          <a:xfrm>
            <a:off x="2339752" y="5733256"/>
            <a:ext cx="42580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nl-NL" sz="2400" i="1" dirty="0" smtClean="0">
                <a:solidFill>
                  <a:schemeClr val="bg1"/>
                </a:solidFill>
              </a:rPr>
              <a:t>“Het </a:t>
            </a:r>
            <a:r>
              <a:rPr lang="nl-NL" sz="2400" i="1" dirty="0" err="1" smtClean="0">
                <a:solidFill>
                  <a:schemeClr val="bg1"/>
                </a:solidFill>
              </a:rPr>
              <a:t>vacuum</a:t>
            </a:r>
            <a:r>
              <a:rPr lang="nl-NL" sz="2400" i="1" dirty="0" smtClean="0">
                <a:solidFill>
                  <a:schemeClr val="bg1"/>
                </a:solidFill>
              </a:rPr>
              <a:t> is niet leeg”</a:t>
            </a:r>
            <a:r>
              <a:rPr lang="nl-NL" sz="2400" i="1" dirty="0" smtClean="0">
                <a:solidFill>
                  <a:schemeClr val="bg1"/>
                </a:solidFill>
                <a:sym typeface="Wingdings"/>
              </a:rPr>
              <a:t> </a:t>
            </a:r>
            <a:endParaRPr lang="nl-NL" sz="2400" i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32240" y="188640"/>
            <a:ext cx="1980488" cy="2658232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7020272" y="285293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1964, 1 </a:t>
            </a:r>
            <a:r>
              <a:rPr lang="en-US" dirty="0" err="1" smtClean="0">
                <a:solidFill>
                  <a:schemeClr val="bg1"/>
                </a:solidFill>
              </a:rPr>
              <a:t>pagina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642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andardModel_cernmu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556792"/>
            <a:ext cx="6336704" cy="380257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Straight Arrow Connector 9"/>
          <p:cNvCxnSpPr/>
          <p:nvPr/>
        </p:nvCxnSpPr>
        <p:spPr>
          <a:xfrm>
            <a:off x="2281549" y="3830458"/>
            <a:ext cx="0" cy="1840118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547664" y="5765194"/>
            <a:ext cx="1427261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000" dirty="0" smtClean="0"/>
              <a:t>Higgs veld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126865" y="3429000"/>
            <a:ext cx="1546936" cy="947419"/>
          </a:xfrm>
          <a:prstGeom prst="roundRect">
            <a:avLst/>
          </a:prstGeom>
          <a:solidFill>
            <a:srgbClr val="F6FFA2">
              <a:alpha val="53000"/>
            </a:srgb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267744" y="3847242"/>
            <a:ext cx="1858233" cy="13806"/>
          </a:xfrm>
          <a:prstGeom prst="straightConnector1">
            <a:avLst/>
          </a:prstGeom>
          <a:ln w="38100">
            <a:solidFill>
              <a:schemeClr val="bg1"/>
            </a:solidFill>
            <a:headEnd type="none"/>
            <a:tailEnd type="non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886463" y="260648"/>
            <a:ext cx="2808312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FFFFFF"/>
                </a:solidFill>
              </a:rPr>
              <a:t>STANDAARD MODEL</a:t>
            </a:r>
          </a:p>
          <a:p>
            <a:pPr algn="r"/>
            <a:r>
              <a:rPr lang="en-US" sz="2000" b="1" dirty="0" smtClean="0">
                <a:solidFill>
                  <a:srgbClr val="FFFFFF"/>
                </a:solidFill>
              </a:rPr>
              <a:t>Higgs &amp; </a:t>
            </a:r>
            <a:r>
              <a:rPr lang="en-US" sz="2000" b="1" dirty="0" err="1" smtClean="0">
                <a:solidFill>
                  <a:srgbClr val="FFFFFF"/>
                </a:solidFill>
              </a:rPr>
              <a:t>massa</a:t>
            </a:r>
            <a:endParaRPr lang="en-U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996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IMG_20120927_21445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304800" y="619125"/>
            <a:ext cx="495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00" b="1">
                <a:solidFill>
                  <a:srgbClr val="FFFFFF"/>
                </a:solidFill>
              </a:rPr>
              <a:t>ATLAS control room</a:t>
            </a:r>
          </a:p>
        </p:txBody>
      </p:sp>
    </p:spTree>
    <p:extLst>
      <p:ext uri="{BB962C8B-B14F-4D97-AF65-F5344CB8AC3E}">
        <p14:creationId xmlns:p14="http://schemas.microsoft.com/office/powerpoint/2010/main" val="36516624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EventDisplay_ATLAS_4mu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85775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308350" y="1963607"/>
            <a:ext cx="5548431" cy="8367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289300" y="1570885"/>
            <a:ext cx="1899437" cy="12231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239262" y="2798865"/>
            <a:ext cx="1071527" cy="10531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92175" y="2787650"/>
            <a:ext cx="3116175" cy="14487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267410" y="4648200"/>
            <a:ext cx="2843803" cy="19647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29200" y="1201553"/>
            <a:ext cx="781629" cy="369332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muon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86171" y="1778941"/>
            <a:ext cx="781629" cy="369332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muon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37771" y="3852011"/>
            <a:ext cx="781629" cy="369332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muon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4051711"/>
            <a:ext cx="781629" cy="369332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muon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785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ep-blue-ocean-wallpaper-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26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5089540"/>
            <a:ext cx="7200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Elke</a:t>
            </a:r>
            <a:r>
              <a:rPr lang="en-US" sz="3200" dirty="0" smtClean="0">
                <a:solidFill>
                  <a:schemeClr val="bg1"/>
                </a:solidFill>
              </a:rPr>
              <a:t> m</a:t>
            </a:r>
            <a:r>
              <a:rPr lang="en-US" sz="3200" baseline="30000" dirty="0" smtClean="0">
                <a:solidFill>
                  <a:schemeClr val="bg1"/>
                </a:solidFill>
              </a:rPr>
              <a:t>3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ruimte</a:t>
            </a:r>
            <a:r>
              <a:rPr lang="en-US" sz="3200" dirty="0" smtClean="0">
                <a:solidFill>
                  <a:schemeClr val="bg1"/>
                </a:solidFill>
              </a:rPr>
              <a:t> zit </a:t>
            </a:r>
            <a:r>
              <a:rPr lang="en-US" sz="3200" dirty="0" err="1" smtClean="0">
                <a:solidFill>
                  <a:schemeClr val="bg1"/>
                </a:solidFill>
              </a:rPr>
              <a:t>vol</a:t>
            </a:r>
            <a:r>
              <a:rPr lang="en-US" sz="3200" dirty="0" smtClean="0">
                <a:solidFill>
                  <a:schemeClr val="bg1"/>
                </a:solidFill>
              </a:rPr>
              <a:t> met Higgs veld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06400" y="-537667"/>
            <a:ext cx="9880600" cy="7048556"/>
            <a:chOff x="406400" y="-537667"/>
            <a:chExt cx="9880600" cy="7048556"/>
          </a:xfrm>
        </p:grpSpPr>
        <p:pic>
          <p:nvPicPr>
            <p:cNvPr id="5" name="Picture 4" descr="Nobel_Prize_Medal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91200" y="-537667"/>
              <a:ext cx="4495800" cy="4423867"/>
            </a:xfrm>
            <a:prstGeom prst="rect">
              <a:avLst/>
            </a:prstGeom>
          </p:spPr>
        </p:pic>
        <p:pic>
          <p:nvPicPr>
            <p:cNvPr id="6" name="Picture 5" descr="People_Englert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9200" y="2224579"/>
              <a:ext cx="2641600" cy="3735977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Picture 6" descr="People_Higgs2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53000" y="2224578"/>
              <a:ext cx="2641600" cy="3735977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1295400" y="6110779"/>
              <a:ext cx="25705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>
                  <a:solidFill>
                    <a:schemeClr val="bg1"/>
                  </a:solidFill>
                </a:rPr>
                <a:t>François </a:t>
              </a:r>
              <a:r>
                <a:rPr lang="en-US" sz="2000" i="1" dirty="0" err="1" smtClean="0">
                  <a:solidFill>
                    <a:schemeClr val="bg1"/>
                  </a:solidFill>
                </a:rPr>
                <a:t>Englert</a:t>
              </a:r>
              <a:endParaRPr lang="en-US" sz="2000" i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84800" y="6106314"/>
              <a:ext cx="2108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>
                  <a:solidFill>
                    <a:schemeClr val="bg1"/>
                  </a:solidFill>
                </a:rPr>
                <a:t>Peter Higgs</a:t>
              </a:r>
              <a:endParaRPr lang="en-US" sz="2000" i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06400" y="836712"/>
              <a:ext cx="4978400" cy="523220"/>
            </a:xfrm>
            <a:prstGeom prst="rect">
              <a:avLst/>
            </a:prstGeom>
            <a:solidFill>
              <a:schemeClr val="bg1">
                <a:alpha val="53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chemeClr val="bg1"/>
                  </a:solidFill>
                </a:rPr>
                <a:t>Nobelprijs</a:t>
              </a:r>
              <a:r>
                <a:rPr lang="en-US" sz="2800" dirty="0" smtClean="0">
                  <a:solidFill>
                    <a:schemeClr val="bg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Natuurkunde</a:t>
              </a:r>
              <a:r>
                <a:rPr lang="en-US" sz="2800" dirty="0" smtClean="0">
                  <a:solidFill>
                    <a:schemeClr val="bg1"/>
                  </a:solidFill>
                </a:rPr>
                <a:t> 2013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70014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n205113_evt12611816_DetailID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364200" y="1557272"/>
            <a:ext cx="6448160" cy="4320000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971601" y="332658"/>
            <a:ext cx="763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</a:rPr>
              <a:t>Onderzoek</a:t>
            </a:r>
            <a:r>
              <a:rPr lang="en-US" sz="3600" dirty="0" smtClean="0">
                <a:solidFill>
                  <a:schemeClr val="bg1"/>
                </a:solidFill>
              </a:rPr>
              <a:t> met </a:t>
            </a:r>
            <a:r>
              <a:rPr lang="en-US" sz="3600" dirty="0" err="1" smtClean="0">
                <a:solidFill>
                  <a:schemeClr val="bg1"/>
                </a:solidFill>
              </a:rPr>
              <a:t>eeuwigheidswaarde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6" name="Picture 5" descr="Tattoo_Higgs_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483" y="1557272"/>
            <a:ext cx="6472877" cy="4320000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5577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1680" y="1772816"/>
            <a:ext cx="612068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FFFF"/>
                </a:solidFill>
              </a:rPr>
              <a:t>Nieuwe</a:t>
            </a:r>
            <a:r>
              <a:rPr lang="en-US" sz="6000" b="1" dirty="0" smtClean="0">
                <a:solidFill>
                  <a:srgbClr val="FFFFFF"/>
                </a:solidFill>
              </a:rPr>
              <a:t> </a:t>
            </a:r>
            <a:r>
              <a:rPr lang="en-US" sz="6000" b="1" dirty="0" err="1" smtClean="0">
                <a:solidFill>
                  <a:srgbClr val="FFFFFF"/>
                </a:solidFill>
              </a:rPr>
              <a:t>fysica</a:t>
            </a:r>
            <a:endParaRPr lang="en-US" sz="6000" b="1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59832" y="3501008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De </a:t>
            </a:r>
            <a:r>
              <a:rPr lang="en-US" sz="2400" i="1" dirty="0" err="1" smtClean="0">
                <a:solidFill>
                  <a:schemeClr val="bg1"/>
                </a:solidFill>
              </a:rPr>
              <a:t>volgende</a:t>
            </a:r>
            <a:r>
              <a:rPr lang="en-US" sz="2400" i="1" dirty="0" smtClean="0">
                <a:solidFill>
                  <a:schemeClr val="bg1"/>
                </a:solidFill>
              </a:rPr>
              <a:t> 50 </a:t>
            </a:r>
            <a:r>
              <a:rPr lang="en-US" sz="2400" i="1" dirty="0" err="1" smtClean="0">
                <a:solidFill>
                  <a:schemeClr val="bg1"/>
                </a:solidFill>
              </a:rPr>
              <a:t>jaar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3808" y="4809346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2015 - 2065</a:t>
            </a:r>
            <a:endParaRPr lang="en-US" sz="4000" dirty="0">
              <a:solidFill>
                <a:schemeClr val="bg1"/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3980800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1" descr="tapijt_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3464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7704" y="1772816"/>
            <a:ext cx="5468501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FFFF"/>
                </a:solidFill>
              </a:rPr>
              <a:t>Atoomwereld</a:t>
            </a:r>
            <a:endParaRPr lang="en-US" sz="6000" b="1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8" y="3501008"/>
            <a:ext cx="5976664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i="1" dirty="0" err="1" smtClean="0">
                <a:solidFill>
                  <a:srgbClr val="FFFFFF"/>
                </a:solidFill>
              </a:rPr>
              <a:t>Mechanica</a:t>
            </a:r>
            <a:r>
              <a:rPr lang="en-US" sz="2400" i="1" dirty="0" smtClean="0">
                <a:solidFill>
                  <a:srgbClr val="FFFFFF"/>
                </a:solidFill>
              </a:rPr>
              <a:t> </a:t>
            </a:r>
            <a:r>
              <a:rPr lang="en-US" sz="2400" i="1" dirty="0" smtClean="0">
                <a:solidFill>
                  <a:srgbClr val="FFFFFF"/>
                </a:solidFill>
                <a:sym typeface="Wingdings"/>
              </a:rPr>
              <a:t></a:t>
            </a:r>
            <a:r>
              <a:rPr lang="en-US" sz="2400" i="1" dirty="0" smtClean="0">
                <a:solidFill>
                  <a:srgbClr val="FFFFFF"/>
                </a:solidFill>
              </a:rPr>
              <a:t> </a:t>
            </a:r>
            <a:r>
              <a:rPr lang="en-US" sz="2400" i="1" dirty="0" err="1" smtClean="0">
                <a:solidFill>
                  <a:srgbClr val="FFFFFF"/>
                </a:solidFill>
              </a:rPr>
              <a:t>quantummechanica</a:t>
            </a:r>
            <a:endParaRPr lang="en-US" sz="2400" i="1" dirty="0" smtClean="0">
              <a:solidFill>
                <a:srgbClr val="FFFFFF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400" i="1" dirty="0" err="1" smtClean="0">
                <a:solidFill>
                  <a:srgbClr val="FFFFFF"/>
                </a:solidFill>
              </a:rPr>
              <a:t>Nieuwe</a:t>
            </a:r>
            <a:r>
              <a:rPr lang="en-US" sz="2400" i="1" dirty="0" smtClean="0">
                <a:solidFill>
                  <a:srgbClr val="FFFFFF"/>
                </a:solidFill>
              </a:rPr>
              <a:t> </a:t>
            </a:r>
            <a:r>
              <a:rPr lang="en-US" sz="2400" i="1" dirty="0" err="1" smtClean="0">
                <a:solidFill>
                  <a:srgbClr val="FFFFFF"/>
                </a:solidFill>
              </a:rPr>
              <a:t>krachten</a:t>
            </a:r>
            <a:r>
              <a:rPr lang="en-US" sz="2400" i="1" dirty="0" smtClean="0">
                <a:solidFill>
                  <a:srgbClr val="FFFFFF"/>
                </a:solidFill>
              </a:rPr>
              <a:t> en </a:t>
            </a:r>
            <a:r>
              <a:rPr lang="en-US" sz="2400" i="1" dirty="0" err="1" smtClean="0">
                <a:solidFill>
                  <a:srgbClr val="FFFFFF"/>
                </a:solidFill>
              </a:rPr>
              <a:t>fenomenen</a:t>
            </a:r>
            <a:endParaRPr lang="en-US" sz="2400" i="1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9792" y="5085184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1915 - 1945</a:t>
            </a:r>
            <a:endParaRPr lang="en-US" sz="4000" dirty="0">
              <a:solidFill>
                <a:schemeClr val="bg1"/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1899797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8139_Dijkgraaf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9545" y="26767"/>
            <a:ext cx="9142134" cy="4266329"/>
            <a:chOff x="-9545" y="26767"/>
            <a:chExt cx="9142134" cy="4266329"/>
          </a:xfrm>
        </p:grpSpPr>
        <p:pic>
          <p:nvPicPr>
            <p:cNvPr id="9" name="Picture 8" descr="tapij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9545" y="26767"/>
              <a:ext cx="9142134" cy="4266329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79512" y="179928"/>
              <a:ext cx="4680520" cy="58477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FFFFFF"/>
                  </a:solidFill>
                </a:rPr>
                <a:t>k</a:t>
              </a:r>
              <a:r>
                <a:rPr lang="en-US" sz="3200" dirty="0" err="1" smtClean="0">
                  <a:solidFill>
                    <a:srgbClr val="FFFFFF"/>
                  </a:solidFill>
                </a:rPr>
                <a:t>romming</a:t>
              </a:r>
              <a:r>
                <a:rPr lang="en-US" sz="3200" dirty="0" smtClean="0">
                  <a:solidFill>
                    <a:srgbClr val="FFFFFF"/>
                  </a:solidFill>
                </a:rPr>
                <a:t> van </a:t>
              </a:r>
              <a:r>
                <a:rPr lang="en-US" sz="3200" dirty="0" err="1" smtClean="0">
                  <a:solidFill>
                    <a:srgbClr val="FFFFFF"/>
                  </a:solidFill>
                </a:rPr>
                <a:t>ruimte-tijd</a:t>
              </a:r>
              <a:endParaRPr lang="en-US" sz="32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8576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8139_Dijkgraaf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HiggsPotential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620688"/>
            <a:ext cx="1851047" cy="1200067"/>
          </a:xfrm>
          <a:prstGeom prst="rect">
            <a:avLst/>
          </a:prstGeom>
        </p:spPr>
      </p:pic>
      <p:pic>
        <p:nvPicPr>
          <p:cNvPr id="16" name="Picture 15" descr="cmb_sphere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7721" y="5487293"/>
            <a:ext cx="790600" cy="811138"/>
          </a:xfrm>
          <a:prstGeom prst="ellipse">
            <a:avLst/>
          </a:prstGeom>
        </p:spPr>
      </p:pic>
      <p:pic>
        <p:nvPicPr>
          <p:cNvPr id="17" name="Picture 16" descr="Soccerball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7864" y="5505345"/>
            <a:ext cx="794116" cy="803975"/>
          </a:xfrm>
          <a:prstGeom prst="ellipse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12756" y="3861048"/>
            <a:ext cx="6191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Voorspelling</a:t>
            </a:r>
            <a:r>
              <a:rPr lang="en-US" sz="2000" b="1" dirty="0" smtClean="0"/>
              <a:t>: </a:t>
            </a:r>
            <a:r>
              <a:rPr lang="en-US" sz="1600" b="1" dirty="0" smtClean="0"/>
              <a:t>1.00</a:t>
            </a:r>
            <a:endParaRPr lang="en-US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614964" y="4293096"/>
            <a:ext cx="92856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Data </a:t>
            </a:r>
            <a:r>
              <a:rPr lang="en-US" sz="2000" b="1" dirty="0"/>
              <a:t>(CMB): </a:t>
            </a:r>
            <a:r>
              <a:rPr lang="en-US" sz="1600" b="1" dirty="0" smtClean="0"/>
              <a:t>0.0000000000000000000000000000000000000000000000000000001</a:t>
            </a:r>
            <a:endParaRPr lang="en-US" sz="1600" b="1" baseline="30000" dirty="0"/>
          </a:p>
        </p:txBody>
      </p:sp>
      <p:sp>
        <p:nvSpPr>
          <p:cNvPr id="2" name="TextBox 1"/>
          <p:cNvSpPr txBox="1"/>
          <p:nvPr/>
        </p:nvSpPr>
        <p:spPr>
          <a:xfrm>
            <a:off x="5652120" y="116632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Higgs veld</a:t>
            </a:r>
            <a:endParaRPr lang="en-US" sz="24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612756" y="2286000"/>
            <a:ext cx="4749466" cy="1539505"/>
            <a:chOff x="612756" y="2286000"/>
            <a:chExt cx="4749466" cy="1539505"/>
          </a:xfrm>
        </p:grpSpPr>
        <p:grpSp>
          <p:nvGrpSpPr>
            <p:cNvPr id="12" name="Group 11"/>
            <p:cNvGrpSpPr/>
            <p:nvPr/>
          </p:nvGrpSpPr>
          <p:grpSpPr>
            <a:xfrm>
              <a:off x="4355977" y="2286000"/>
              <a:ext cx="1006245" cy="1215008"/>
              <a:chOff x="4355977" y="2286000"/>
              <a:chExt cx="1006245" cy="1215008"/>
            </a:xfrm>
          </p:grpSpPr>
          <p:cxnSp>
            <p:nvCxnSpPr>
              <p:cNvPr id="15" name="Straight Arrow Connector 14"/>
              <p:cNvCxnSpPr>
                <a:stCxn id="19" idx="3"/>
              </p:cNvCxnSpPr>
              <p:nvPr/>
            </p:nvCxnSpPr>
            <p:spPr>
              <a:xfrm flipH="1">
                <a:off x="4355977" y="3077224"/>
                <a:ext cx="454674" cy="423784"/>
              </a:xfrm>
              <a:prstGeom prst="straightConnector1">
                <a:avLst/>
              </a:prstGeom>
              <a:ln w="76200" cmpd="sng">
                <a:solidFill>
                  <a:srgbClr val="FF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/>
              <p:cNvSpPr/>
              <p:nvPr/>
            </p:nvSpPr>
            <p:spPr>
              <a:xfrm>
                <a:off x="4716016" y="2286000"/>
                <a:ext cx="646206" cy="926976"/>
              </a:xfrm>
              <a:prstGeom prst="ellipse">
                <a:avLst/>
              </a:prstGeom>
              <a:noFill/>
              <a:ln w="76200" cmpd="sng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612756" y="3363840"/>
              <a:ext cx="4536504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FFFF"/>
                  </a:solidFill>
                </a:rPr>
                <a:t>c</a:t>
              </a:r>
              <a:r>
                <a:rPr lang="en-US" sz="2400" b="1" dirty="0" err="1" smtClean="0">
                  <a:solidFill>
                    <a:srgbClr val="FFFFFF"/>
                  </a:solidFill>
                </a:rPr>
                <a:t>osmologische</a:t>
              </a:r>
              <a:r>
                <a:rPr lang="en-US" sz="2400" b="1" dirty="0" smtClean="0">
                  <a:solidFill>
                    <a:srgbClr val="FFFFFF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FF"/>
                  </a:solidFill>
                </a:rPr>
                <a:t>constante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231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lky-way-wallpapers-hd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086"/>
            <a:ext cx="9144000" cy="68914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40123" y="1196752"/>
            <a:ext cx="5808341" cy="341632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2400" dirty="0" smtClean="0">
                <a:solidFill>
                  <a:srgbClr val="000000"/>
                </a:solidFill>
              </a:rPr>
              <a:t>Hoe is de </a:t>
            </a:r>
            <a:r>
              <a:rPr lang="en-US" sz="2400" dirty="0" err="1" smtClean="0">
                <a:solidFill>
                  <a:srgbClr val="000000"/>
                </a:solidFill>
              </a:rPr>
              <a:t>ruimte-tijd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begonnen</a:t>
            </a:r>
            <a:r>
              <a:rPr lang="en-US" sz="2400" dirty="0" smtClean="0">
                <a:solidFill>
                  <a:srgbClr val="000000"/>
                </a:solidFill>
              </a:rPr>
              <a:t> ?</a:t>
            </a:r>
            <a:br>
              <a:rPr lang="en-US" sz="2400" dirty="0" smtClean="0">
                <a:solidFill>
                  <a:srgbClr val="000000"/>
                </a:solidFill>
              </a:rPr>
            </a:br>
            <a:endParaRPr lang="en-US" sz="2400" dirty="0" smtClean="0">
              <a:solidFill>
                <a:srgbClr val="000000"/>
              </a:solidFill>
            </a:endParaRPr>
          </a:p>
          <a:p>
            <a:pPr marL="457200" indent="-457200">
              <a:buAutoNum type="arabicParenR"/>
            </a:pPr>
            <a:r>
              <a:rPr lang="en-US" sz="2400" dirty="0" smtClean="0">
                <a:solidFill>
                  <a:srgbClr val="000000"/>
                </a:solidFill>
              </a:rPr>
              <a:t>Hoe </a:t>
            </a:r>
            <a:r>
              <a:rPr lang="en-US" sz="2400" dirty="0" err="1" smtClean="0">
                <a:solidFill>
                  <a:srgbClr val="000000"/>
                </a:solidFill>
              </a:rPr>
              <a:t>groot</a:t>
            </a:r>
            <a:r>
              <a:rPr lang="en-US" sz="2400" dirty="0" smtClean="0">
                <a:solidFill>
                  <a:srgbClr val="000000"/>
                </a:solidFill>
              </a:rPr>
              <a:t> is het </a:t>
            </a:r>
            <a:r>
              <a:rPr lang="en-US" sz="2400" dirty="0" err="1" smtClean="0">
                <a:solidFill>
                  <a:srgbClr val="000000"/>
                </a:solidFill>
              </a:rPr>
              <a:t>heelal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? </a:t>
            </a:r>
            <a:r>
              <a:rPr lang="en-US" sz="2400" dirty="0" smtClean="0">
                <a:solidFill>
                  <a:srgbClr val="000000"/>
                </a:solidFill>
              </a:rPr>
              <a:t/>
            </a:r>
            <a:br>
              <a:rPr lang="en-US" sz="2400" dirty="0" smtClean="0">
                <a:solidFill>
                  <a:srgbClr val="000000"/>
                </a:solidFill>
              </a:rPr>
            </a:br>
            <a:endParaRPr lang="en-US" sz="2400" dirty="0" smtClean="0">
              <a:solidFill>
                <a:srgbClr val="000000"/>
              </a:solidFill>
            </a:endParaRPr>
          </a:p>
          <a:p>
            <a:pPr marL="457200" indent="-457200">
              <a:buFontTx/>
              <a:buAutoNum type="arabicParenR"/>
            </a:pPr>
            <a:r>
              <a:rPr lang="en-US" sz="2400" dirty="0">
                <a:solidFill>
                  <a:srgbClr val="000000"/>
                </a:solidFill>
              </a:rPr>
              <a:t>Hoe </a:t>
            </a:r>
            <a:r>
              <a:rPr lang="en-US" sz="2400" dirty="0" err="1">
                <a:solidFill>
                  <a:srgbClr val="000000"/>
                </a:solidFill>
              </a:rPr>
              <a:t>zet</a:t>
            </a:r>
            <a:r>
              <a:rPr lang="en-US" sz="2400" dirty="0">
                <a:solidFill>
                  <a:srgbClr val="000000"/>
                </a:solidFill>
              </a:rPr>
              <a:t> het </a:t>
            </a:r>
            <a:r>
              <a:rPr lang="en-US" sz="2400" dirty="0" err="1">
                <a:solidFill>
                  <a:srgbClr val="000000"/>
                </a:solidFill>
              </a:rPr>
              <a:t>heelal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uit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?</a:t>
            </a:r>
            <a:br>
              <a:rPr lang="en-US" sz="2400" dirty="0" smtClean="0">
                <a:solidFill>
                  <a:srgbClr val="000000"/>
                </a:solidFill>
              </a:rPr>
            </a:br>
            <a:endParaRPr lang="en-US" sz="2400" dirty="0" smtClean="0">
              <a:solidFill>
                <a:srgbClr val="000000"/>
              </a:solidFill>
            </a:endParaRPr>
          </a:p>
          <a:p>
            <a:pPr marL="457200" indent="-457200">
              <a:buFontTx/>
              <a:buAutoNum type="arabicParenR"/>
            </a:pPr>
            <a:r>
              <a:rPr lang="en-US" sz="2400" dirty="0" err="1" smtClean="0">
                <a:solidFill>
                  <a:srgbClr val="000000"/>
                </a:solidFill>
              </a:rPr>
              <a:t>Wat</a:t>
            </a:r>
            <a:r>
              <a:rPr lang="en-US" sz="2400" dirty="0" smtClean="0">
                <a:solidFill>
                  <a:srgbClr val="000000"/>
                </a:solidFill>
              </a:rPr>
              <a:t> is de </a:t>
            </a:r>
            <a:r>
              <a:rPr lang="en-US" sz="2400" dirty="0" err="1">
                <a:solidFill>
                  <a:srgbClr val="000000"/>
                </a:solidFill>
              </a:rPr>
              <a:t>d</a:t>
            </a:r>
            <a:r>
              <a:rPr lang="en-US" sz="2400" dirty="0" err="1" smtClean="0">
                <a:solidFill>
                  <a:srgbClr val="000000"/>
                </a:solidFill>
              </a:rPr>
              <a:t>onkere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materie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?</a:t>
            </a:r>
            <a:br>
              <a:rPr lang="en-US" sz="2400" dirty="0" smtClean="0">
                <a:solidFill>
                  <a:srgbClr val="000000"/>
                </a:solidFill>
              </a:rPr>
            </a:br>
            <a:endParaRPr lang="en-US" sz="2400" dirty="0" smtClean="0">
              <a:solidFill>
                <a:srgbClr val="000000"/>
              </a:solidFill>
            </a:endParaRPr>
          </a:p>
          <a:p>
            <a:pPr marL="457200" indent="-457200">
              <a:buFontTx/>
              <a:buAutoNum type="arabicParenR"/>
            </a:pPr>
            <a:r>
              <a:rPr lang="en-US" sz="2400" dirty="0" err="1">
                <a:solidFill>
                  <a:srgbClr val="000000"/>
                </a:solidFill>
              </a:rPr>
              <a:t>Microscopische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structuur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ruimte-tijd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?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776" y="476672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WE SNAPPEN ER HELEMAAL NIKS VAN</a:t>
            </a:r>
          </a:p>
        </p:txBody>
      </p:sp>
    </p:spTree>
    <p:extLst>
      <p:ext uri="{BB962C8B-B14F-4D97-AF65-F5344CB8AC3E}">
        <p14:creationId xmlns:p14="http://schemas.microsoft.com/office/powerpoint/2010/main" val="34460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lky-way-wallpapers-hd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086"/>
            <a:ext cx="9144000" cy="689147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332810" y="1484784"/>
            <a:ext cx="4191518" cy="3582834"/>
            <a:chOff x="3332810" y="1484784"/>
            <a:chExt cx="4191518" cy="3582834"/>
          </a:xfrm>
        </p:grpSpPr>
        <p:pic>
          <p:nvPicPr>
            <p:cNvPr id="4" name="Picture 3" descr="DarkMatter_Piechart.png"/>
            <p:cNvPicPr>
              <a:picLocks noChangeAspect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831" t="6138" r="13073" b="9320"/>
            <a:stretch/>
          </p:blipFill>
          <p:spPr>
            <a:xfrm>
              <a:off x="3332810" y="1484784"/>
              <a:ext cx="4191518" cy="3582834"/>
            </a:xfrm>
            <a:prstGeom prst="ellipse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4116719" y="1646897"/>
              <a:ext cx="432604" cy="376832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triangle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2203983" y="1198493"/>
            <a:ext cx="4447184" cy="2086437"/>
            <a:chOff x="2203983" y="1198493"/>
            <a:chExt cx="4447184" cy="2086437"/>
          </a:xfrm>
        </p:grpSpPr>
        <p:sp>
          <p:nvSpPr>
            <p:cNvPr id="10" name="TextBox 9"/>
            <p:cNvSpPr txBox="1"/>
            <p:nvPr/>
          </p:nvSpPr>
          <p:spPr>
            <a:xfrm>
              <a:off x="2203983" y="1198493"/>
              <a:ext cx="2440025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b="1" i="1" dirty="0" err="1">
                  <a:solidFill>
                    <a:srgbClr val="FFFFFF"/>
                  </a:solidFill>
                </a:rPr>
                <a:t>s</a:t>
              </a:r>
              <a:r>
                <a:rPr lang="en-US" sz="2000" b="1" i="1" dirty="0" err="1" smtClean="0">
                  <a:solidFill>
                    <a:srgbClr val="FFFFFF"/>
                  </a:solidFill>
                </a:rPr>
                <a:t>terren</a:t>
              </a:r>
              <a:r>
                <a:rPr lang="en-US" sz="2000" b="1" i="1" dirty="0" smtClean="0">
                  <a:solidFill>
                    <a:srgbClr val="FFFFFF"/>
                  </a:solidFill>
                </a:rPr>
                <a:t>, </a:t>
              </a:r>
              <a:r>
                <a:rPr lang="en-US" sz="2000" b="1" i="1" dirty="0" err="1" smtClean="0">
                  <a:solidFill>
                    <a:srgbClr val="FFFFFF"/>
                  </a:solidFill>
                </a:rPr>
                <a:t>planeten</a:t>
              </a:r>
              <a:r>
                <a:rPr lang="en-US" sz="2000" b="1" i="1" dirty="0" smtClean="0">
                  <a:solidFill>
                    <a:srgbClr val="FFFFFF"/>
                  </a:solidFill>
                </a:rPr>
                <a:t>, gas, pulsars, …</a:t>
              </a:r>
              <a:endParaRPr lang="en-US" sz="2000" b="1" i="1" dirty="0">
                <a:solidFill>
                  <a:srgbClr val="FFFFFF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436096" y="2134597"/>
              <a:ext cx="1215071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b="1" i="1" dirty="0" err="1">
                  <a:solidFill>
                    <a:srgbClr val="FFFFFF"/>
                  </a:solidFill>
                </a:rPr>
                <a:t>d</a:t>
              </a:r>
              <a:r>
                <a:rPr lang="en-US" b="1" i="1" dirty="0" err="1" smtClean="0">
                  <a:solidFill>
                    <a:srgbClr val="FFFFFF"/>
                  </a:solidFill>
                </a:rPr>
                <a:t>onkere</a:t>
              </a:r>
              <a:r>
                <a:rPr lang="en-US" b="1" i="1" dirty="0" smtClean="0">
                  <a:solidFill>
                    <a:srgbClr val="FFFFFF"/>
                  </a:solidFill>
                </a:rPr>
                <a:t> </a:t>
              </a:r>
            </a:p>
            <a:p>
              <a:r>
                <a:rPr lang="en-US" b="1" i="1" dirty="0" err="1" smtClean="0">
                  <a:solidFill>
                    <a:srgbClr val="FFFFFF"/>
                  </a:solidFill>
                </a:rPr>
                <a:t>energie</a:t>
              </a:r>
              <a:endParaRPr lang="en-US" b="1" i="1" dirty="0">
                <a:solidFill>
                  <a:srgbClr val="FFFFFF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64006" y="2638599"/>
              <a:ext cx="1356066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b="1" i="1" dirty="0" err="1">
                  <a:solidFill>
                    <a:srgbClr val="FFFFFF"/>
                  </a:solidFill>
                </a:rPr>
                <a:t>d</a:t>
              </a:r>
              <a:r>
                <a:rPr lang="en-US" b="1" i="1" dirty="0" err="1" smtClean="0">
                  <a:solidFill>
                    <a:srgbClr val="FFFFFF"/>
                  </a:solidFill>
                </a:rPr>
                <a:t>onkere</a:t>
              </a:r>
              <a:r>
                <a:rPr lang="en-US" b="1" i="1" dirty="0" smtClean="0">
                  <a:solidFill>
                    <a:srgbClr val="FFFFFF"/>
                  </a:solidFill>
                </a:rPr>
                <a:t> </a:t>
              </a:r>
            </a:p>
            <a:p>
              <a:r>
                <a:rPr lang="en-US" b="1" i="1" dirty="0" err="1" smtClean="0">
                  <a:solidFill>
                    <a:srgbClr val="FFFFFF"/>
                  </a:solidFill>
                </a:rPr>
                <a:t>materie</a:t>
              </a:r>
              <a:endParaRPr lang="en-US" b="1" i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332810" y="3284930"/>
            <a:ext cx="5490207" cy="2952382"/>
            <a:chOff x="3332810" y="3284930"/>
            <a:chExt cx="5490207" cy="2952382"/>
          </a:xfrm>
        </p:grpSpPr>
        <p:sp>
          <p:nvSpPr>
            <p:cNvPr id="23" name="TextBox 22"/>
            <p:cNvSpPr txBox="1"/>
            <p:nvPr/>
          </p:nvSpPr>
          <p:spPr>
            <a:xfrm>
              <a:off x="4355976" y="5775647"/>
              <a:ext cx="44670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rgbClr val="FFFFFF"/>
                  </a:solidFill>
                </a:rPr>
                <a:t>deeltje</a:t>
              </a:r>
              <a:r>
                <a:rPr lang="en-US" sz="2400" dirty="0" smtClean="0">
                  <a:solidFill>
                    <a:srgbClr val="FFFFFF"/>
                  </a:solidFill>
                </a:rPr>
                <a:t> </a:t>
              </a:r>
              <a:r>
                <a:rPr lang="en-US" sz="2400" dirty="0" err="1" smtClean="0">
                  <a:solidFill>
                    <a:srgbClr val="FFFFFF"/>
                  </a:solidFill>
                </a:rPr>
                <a:t>uit</a:t>
              </a:r>
              <a:r>
                <a:rPr lang="en-US" sz="2400" dirty="0" smtClean="0">
                  <a:solidFill>
                    <a:srgbClr val="FFFFFF"/>
                  </a:solidFill>
                </a:rPr>
                <a:t> </a:t>
              </a:r>
              <a:r>
                <a:rPr lang="en-US" sz="2400" dirty="0" err="1" smtClean="0">
                  <a:solidFill>
                    <a:srgbClr val="FFFFFF"/>
                  </a:solidFill>
                </a:rPr>
                <a:t>een</a:t>
              </a:r>
              <a:r>
                <a:rPr lang="en-US" sz="2400" dirty="0" smtClean="0">
                  <a:solidFill>
                    <a:srgbClr val="FFFFFF"/>
                  </a:solidFill>
                </a:rPr>
                <a:t> </a:t>
              </a:r>
              <a:r>
                <a:rPr lang="en-US" sz="2400" dirty="0" err="1" smtClean="0">
                  <a:solidFill>
                    <a:srgbClr val="FFFFFF"/>
                  </a:solidFill>
                </a:rPr>
                <a:t>spiegelwereld</a:t>
              </a:r>
              <a:r>
                <a:rPr lang="en-US" sz="2400" dirty="0" smtClean="0">
                  <a:solidFill>
                    <a:srgbClr val="FFFFFF"/>
                  </a:solidFill>
                </a:rPr>
                <a:t> ?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24" name="Curved Right Arrow 23"/>
            <p:cNvSpPr/>
            <p:nvPr/>
          </p:nvSpPr>
          <p:spPr>
            <a:xfrm>
              <a:off x="3332810" y="3284930"/>
              <a:ext cx="864096" cy="2909991"/>
            </a:xfrm>
            <a:prstGeom prst="curvedRightArrow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39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2289646"/>
            <a:ext cx="81369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/>
              <a:t>Supersymmetrie</a:t>
            </a:r>
            <a:endParaRPr lang="en-US" sz="6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275856" y="3717032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 </a:t>
            </a:r>
            <a:r>
              <a:rPr lang="en-US" sz="2000" dirty="0" err="1" smtClean="0"/>
              <a:t>spiegelwereld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34048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kasteel_chambor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0" y="3276600"/>
            <a:ext cx="9147378" cy="36436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895600" y="3048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FFFFFF"/>
                </a:solidFill>
              </a:rPr>
              <a:t>deeltjes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10200" y="304800"/>
            <a:ext cx="160096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anti-</a:t>
            </a:r>
            <a:r>
              <a:rPr lang="en-US" i="1" dirty="0" err="1" smtClean="0">
                <a:solidFill>
                  <a:srgbClr val="FFFFFF"/>
                </a:solidFill>
              </a:rPr>
              <a:t>deeltjes</a:t>
            </a:r>
            <a:endParaRPr lang="en-US" i="1" dirty="0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200" y="3531676"/>
            <a:ext cx="4495800" cy="3200400"/>
            <a:chOff x="76200" y="3531676"/>
            <a:chExt cx="4495800" cy="3200400"/>
          </a:xfrm>
        </p:grpSpPr>
        <p:sp>
          <p:nvSpPr>
            <p:cNvPr id="7" name="Rounded Rectangle 32"/>
            <p:cNvSpPr>
              <a:spLocks noChangeArrowheads="1"/>
            </p:cNvSpPr>
            <p:nvPr/>
          </p:nvSpPr>
          <p:spPr bwMode="auto">
            <a:xfrm>
              <a:off x="76200" y="3531837"/>
              <a:ext cx="4495800" cy="320023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pic>
          <p:nvPicPr>
            <p:cNvPr id="9" name="Picture 3" descr="ball_blue.jpg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3912676"/>
              <a:ext cx="590550" cy="561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4" descr="ball_red1.jpg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4369876"/>
              <a:ext cx="552450" cy="619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5" descr="ball_green.jpg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6938" y="3531676"/>
              <a:ext cx="500062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9"/>
            <p:cNvSpPr txBox="1">
              <a:spLocks noChangeArrowheads="1"/>
            </p:cNvSpPr>
            <p:nvPr/>
          </p:nvSpPr>
          <p:spPr bwMode="auto">
            <a:xfrm>
              <a:off x="323528" y="3758737"/>
              <a:ext cx="1125071" cy="4001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sz="2000" dirty="0"/>
                <a:t>deeltjes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04800" y="4141276"/>
            <a:ext cx="5923384" cy="2515890"/>
            <a:chOff x="304800" y="4141276"/>
            <a:chExt cx="5923384" cy="2515890"/>
          </a:xfrm>
        </p:grpSpPr>
        <p:grpSp>
          <p:nvGrpSpPr>
            <p:cNvPr id="13" name="Group 33"/>
            <p:cNvGrpSpPr>
              <a:grpSpLocks/>
            </p:cNvGrpSpPr>
            <p:nvPr/>
          </p:nvGrpSpPr>
          <p:grpSpPr bwMode="auto">
            <a:xfrm>
              <a:off x="304800" y="4141276"/>
              <a:ext cx="3886200" cy="2438496"/>
              <a:chOff x="304800" y="2590800"/>
              <a:chExt cx="3886200" cy="2438400"/>
            </a:xfrm>
          </p:grpSpPr>
          <p:pic>
            <p:nvPicPr>
              <p:cNvPr id="15" name="Picture 12" descr="ball_blue.jpg"/>
              <p:cNvPicPr>
                <a:picLocks noChangeAspect="1"/>
              </p:cNvPicPr>
              <p:nvPr/>
            </p:nvPicPr>
            <p:blipFill>
              <a:blip r:embed="rId3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0" y="3953661"/>
                <a:ext cx="590550" cy="5622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13" descr="ball_red1.jpg"/>
              <p:cNvPicPr>
                <a:picLocks noChangeAspect="1"/>
              </p:cNvPicPr>
              <p:nvPr/>
            </p:nvPicPr>
            <p:blipFill>
              <a:blip r:embed="rId4" cstate="screen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4400" y="4410861"/>
                <a:ext cx="552450" cy="6183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" name="Picture 14" descr="ball_green.jpg"/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6937" y="3572661"/>
                <a:ext cx="500063" cy="53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15" descr="ball_blue.jpg"/>
              <p:cNvPicPr>
                <a:picLocks noChangeAspect="1"/>
              </p:cNvPicPr>
              <p:nvPr/>
            </p:nvPicPr>
            <p:blipFill>
              <a:blip r:embed="rId3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1800" y="3953661"/>
                <a:ext cx="590550" cy="5622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16" descr="ball_red1.jpg"/>
              <p:cNvPicPr>
                <a:picLocks noChangeAspect="1"/>
              </p:cNvPicPr>
              <p:nvPr/>
            </p:nvPicPr>
            <p:blipFill>
              <a:blip r:embed="rId4" cstate="screen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2200" y="4410861"/>
                <a:ext cx="552450" cy="6183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Parallelogram 1"/>
              <p:cNvSpPr>
                <a:spLocks noChangeArrowheads="1"/>
              </p:cNvSpPr>
              <p:nvPr/>
            </p:nvSpPr>
            <p:spPr bwMode="auto">
              <a:xfrm>
                <a:off x="381000" y="3048000"/>
                <a:ext cx="3810000" cy="1143000"/>
              </a:xfrm>
              <a:prstGeom prst="parallelogram">
                <a:avLst>
                  <a:gd name="adj" fmla="val 145262"/>
                </a:avLst>
              </a:prstGeom>
              <a:solidFill>
                <a:srgbClr val="FFFFCC">
                  <a:alpha val="69803"/>
                </a:srgbClr>
              </a:solidFill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5" name="Parallelogram 2"/>
              <p:cNvSpPr>
                <a:spLocks noChangeArrowheads="1"/>
              </p:cNvSpPr>
              <p:nvPr/>
            </p:nvSpPr>
            <p:spPr bwMode="auto">
              <a:xfrm>
                <a:off x="381000" y="2971800"/>
                <a:ext cx="3810000" cy="1143000"/>
              </a:xfrm>
              <a:prstGeom prst="parallelogram">
                <a:avLst>
                  <a:gd name="adj" fmla="val 145262"/>
                </a:avLst>
              </a:prstGeom>
              <a:solidFill>
                <a:srgbClr val="FFFFCC">
                  <a:alpha val="69803"/>
                </a:srgbClr>
              </a:solidFill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pic>
            <p:nvPicPr>
              <p:cNvPr id="26" name="Picture 17" descr="ball_green.jpg"/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4737" y="3572661"/>
                <a:ext cx="500063" cy="53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" name="Arc 26"/>
              <p:cNvSpPr/>
              <p:nvPr/>
            </p:nvSpPr>
            <p:spPr bwMode="auto">
              <a:xfrm flipH="1">
                <a:off x="304800" y="3124179"/>
                <a:ext cx="914400" cy="1600137"/>
              </a:xfrm>
              <a:prstGeom prst="arc">
                <a:avLst>
                  <a:gd name="adj1" fmla="val 16200000"/>
                  <a:gd name="adj2" fmla="val 5728353"/>
                </a:avLst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28" name="Arc 27"/>
              <p:cNvSpPr/>
              <p:nvPr/>
            </p:nvSpPr>
            <p:spPr bwMode="auto">
              <a:xfrm>
                <a:off x="2895600" y="2590800"/>
                <a:ext cx="914400" cy="1600137"/>
              </a:xfrm>
              <a:prstGeom prst="arc">
                <a:avLst>
                  <a:gd name="adj1" fmla="val 16200000"/>
                  <a:gd name="adj2" fmla="val 5054854"/>
                </a:avLst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sp>
          <p:nvSpPr>
            <p:cNvPr id="34" name="TextBox 10"/>
            <p:cNvSpPr txBox="1">
              <a:spLocks noChangeArrowheads="1"/>
            </p:cNvSpPr>
            <p:nvPr/>
          </p:nvSpPr>
          <p:spPr bwMode="auto">
            <a:xfrm>
              <a:off x="3606924" y="5949280"/>
              <a:ext cx="2621260" cy="70788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sz="2000" dirty="0" err="1"/>
                <a:t>s</a:t>
              </a:r>
              <a:r>
                <a:rPr lang="nl-NL" sz="2000" dirty="0" err="1" smtClean="0"/>
                <a:t>upersymmetrische</a:t>
              </a:r>
              <a:r>
                <a:rPr lang="nl-NL" sz="2000" dirty="0" smtClean="0"/>
                <a:t>-</a:t>
              </a:r>
              <a:r>
                <a:rPr lang="nl-NL" sz="2000" dirty="0"/>
                <a:t>deeltjes</a:t>
              </a:r>
            </a:p>
          </p:txBody>
        </p:sp>
      </p:grpSp>
      <p:grpSp>
        <p:nvGrpSpPr>
          <p:cNvPr id="29" name="Group 36"/>
          <p:cNvGrpSpPr>
            <a:grpSpLocks/>
          </p:cNvGrpSpPr>
          <p:nvPr/>
        </p:nvGrpSpPr>
        <p:grpSpPr bwMode="auto">
          <a:xfrm>
            <a:off x="2362200" y="3529155"/>
            <a:ext cx="3161928" cy="1457161"/>
            <a:chOff x="2362200" y="1981200"/>
            <a:chExt cx="3161928" cy="1456539"/>
          </a:xfrm>
        </p:grpSpPr>
        <p:pic>
          <p:nvPicPr>
            <p:cNvPr id="30" name="Picture 8" descr="ball_green.jpg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4737" y="1981200"/>
              <a:ext cx="500063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Box 10"/>
            <p:cNvSpPr txBox="1">
              <a:spLocks noChangeArrowheads="1"/>
            </p:cNvSpPr>
            <p:nvPr/>
          </p:nvSpPr>
          <p:spPr bwMode="auto">
            <a:xfrm>
              <a:off x="3923928" y="2495681"/>
              <a:ext cx="1600200" cy="4001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sz="2000" dirty="0" err="1"/>
                <a:t>a</a:t>
              </a:r>
              <a:r>
                <a:rPr lang="nl-NL" sz="2000" dirty="0" err="1" smtClean="0"/>
                <a:t>nti</a:t>
              </a:r>
              <a:r>
                <a:rPr lang="nl-NL" sz="2000" dirty="0" err="1"/>
                <a:t>-deeltjes</a:t>
              </a:r>
              <a:endParaRPr lang="nl-NL" sz="2000" dirty="0"/>
            </a:p>
          </p:txBody>
        </p:sp>
        <p:pic>
          <p:nvPicPr>
            <p:cNvPr id="32" name="Picture 6" descr="ball_blue.jpg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2362200"/>
              <a:ext cx="590550" cy="562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7" descr="ball_red1.jpg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2819400"/>
              <a:ext cx="552450" cy="618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493058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kasteel_chambor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915816" y="521990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FFFFFF"/>
                </a:solidFill>
              </a:rPr>
              <a:t>supersymmetrische-deeltjes</a:t>
            </a:r>
            <a:endParaRPr lang="en-US" i="1" dirty="0">
              <a:solidFill>
                <a:srgbClr val="FFFFFF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323528" y="4077072"/>
            <a:ext cx="1944216" cy="1582435"/>
            <a:chOff x="323528" y="4077072"/>
            <a:chExt cx="1944216" cy="1582435"/>
          </a:xfrm>
        </p:grpSpPr>
        <p:sp>
          <p:nvSpPr>
            <p:cNvPr id="38" name="TextBox 37"/>
            <p:cNvSpPr txBox="1"/>
            <p:nvPr/>
          </p:nvSpPr>
          <p:spPr>
            <a:xfrm>
              <a:off x="323528" y="5013176"/>
              <a:ext cx="1944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d</a:t>
              </a:r>
              <a:r>
                <a:rPr lang="en-US" dirty="0" err="1" smtClean="0">
                  <a:solidFill>
                    <a:schemeClr val="bg1"/>
                  </a:solidFill>
                </a:rPr>
                <a:t>onkere</a:t>
              </a: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err="1" smtClean="0">
                  <a:solidFill>
                    <a:schemeClr val="bg1"/>
                  </a:solidFill>
                </a:rPr>
                <a:t>materie</a:t>
              </a: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err="1" smtClean="0">
                  <a:solidFill>
                    <a:schemeClr val="bg1"/>
                  </a:solidFill>
                </a:rPr>
                <a:t>deeltje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V="1">
              <a:off x="971600" y="4077072"/>
              <a:ext cx="648072" cy="936104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251520" y="68580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e </a:t>
            </a:r>
            <a:r>
              <a:rPr lang="en-US" dirty="0" err="1" smtClean="0"/>
              <a:t>stabiele</a:t>
            </a:r>
            <a:r>
              <a:rPr lang="en-US" dirty="0" smtClean="0"/>
              <a:t> </a:t>
            </a:r>
            <a:r>
              <a:rPr lang="en-US" dirty="0" err="1" smtClean="0"/>
              <a:t>wereld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1115616" y="1196752"/>
            <a:ext cx="288032" cy="43204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-8487" y="3155909"/>
            <a:ext cx="9147378" cy="36436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84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5-03-17 at 16.04.23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138" y="2204864"/>
            <a:ext cx="7464541" cy="238718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827584" y="404664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SUSY searches: </a:t>
            </a:r>
            <a:r>
              <a:rPr lang="en-US" sz="2800" dirty="0" err="1" smtClean="0">
                <a:solidFill>
                  <a:srgbClr val="FFFFFF"/>
                </a:solidFill>
              </a:rPr>
              <a:t>squarks</a:t>
            </a:r>
            <a:r>
              <a:rPr lang="en-US" sz="2800" dirty="0" smtClean="0">
                <a:solidFill>
                  <a:srgbClr val="FFFFFF"/>
                </a:solidFill>
              </a:rPr>
              <a:t> en </a:t>
            </a:r>
            <a:r>
              <a:rPr lang="en-US" sz="2800" dirty="0" err="1" smtClean="0">
                <a:solidFill>
                  <a:srgbClr val="FFFFFF"/>
                </a:solidFill>
              </a:rPr>
              <a:t>gluino’s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5343599"/>
            <a:ext cx="7992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Lichtste</a:t>
            </a:r>
            <a:r>
              <a:rPr lang="en-US" sz="2400" dirty="0" smtClean="0"/>
              <a:t> </a:t>
            </a:r>
            <a:r>
              <a:rPr lang="en-US" sz="2400" dirty="0" err="1" smtClean="0"/>
              <a:t>deeltje</a:t>
            </a:r>
            <a:r>
              <a:rPr lang="en-US" sz="2400" dirty="0" smtClean="0"/>
              <a:t> </a:t>
            </a:r>
            <a:r>
              <a:rPr lang="en-US" sz="2400" dirty="0" err="1" smtClean="0"/>
              <a:t>ontsnapt</a:t>
            </a:r>
            <a:r>
              <a:rPr lang="en-US" sz="2400" dirty="0" smtClean="0"/>
              <a:t> </a:t>
            </a:r>
            <a:r>
              <a:rPr lang="en-US" sz="2400" dirty="0" err="1" smtClean="0"/>
              <a:t>aan</a:t>
            </a:r>
            <a:r>
              <a:rPr lang="en-US" sz="2400" dirty="0" smtClean="0"/>
              <a:t> </a:t>
            </a:r>
            <a:r>
              <a:rPr lang="en-US" sz="2400" dirty="0" err="1" smtClean="0"/>
              <a:t>detectie</a:t>
            </a:r>
            <a:r>
              <a:rPr lang="en-US" sz="2400" dirty="0" smtClean="0"/>
              <a:t>: </a:t>
            </a:r>
            <a:r>
              <a:rPr lang="en-US" sz="2400" dirty="0" err="1" smtClean="0"/>
              <a:t>missende</a:t>
            </a:r>
            <a:r>
              <a:rPr lang="en-US" sz="2400" dirty="0" smtClean="0"/>
              <a:t> </a:t>
            </a:r>
            <a:r>
              <a:rPr lang="en-US" sz="2400" dirty="0" err="1" smtClean="0"/>
              <a:t>energie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27760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vent_display_vp1_run265545_evt2501742_2015-05-21T09-58-3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2576" y="-27384"/>
            <a:ext cx="10410454" cy="68735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76256" y="0"/>
            <a:ext cx="2815855" cy="26759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5508104" y="332656"/>
            <a:ext cx="3744416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b="1" dirty="0" smtClean="0">
                <a:solidFill>
                  <a:srgbClr val="FFFFFF"/>
                </a:solidFill>
              </a:rPr>
              <a:t>RUN2 at √s=13 </a:t>
            </a:r>
            <a:r>
              <a:rPr lang="en-US" sz="2400" b="1" dirty="0" err="1" smtClean="0">
                <a:solidFill>
                  <a:srgbClr val="FFFFFF"/>
                </a:solidFill>
              </a:rPr>
              <a:t>TeV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225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2289646"/>
            <a:ext cx="81369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/>
              <a:t>Z’</a:t>
            </a:r>
            <a:endParaRPr lang="en-US" sz="6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763688" y="3388930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Nieuwe</a:t>
            </a:r>
            <a:r>
              <a:rPr lang="en-US" sz="2000" dirty="0" smtClean="0"/>
              <a:t> </a:t>
            </a:r>
            <a:r>
              <a:rPr lang="en-US" sz="2000" dirty="0" err="1" smtClean="0"/>
              <a:t>symmetrie-groep</a:t>
            </a:r>
            <a:r>
              <a:rPr lang="en-US" sz="2000" dirty="0" smtClean="0"/>
              <a:t> / </a:t>
            </a:r>
            <a:r>
              <a:rPr lang="en-US" sz="2000" dirty="0" err="1" smtClean="0"/>
              <a:t>kracht</a:t>
            </a:r>
            <a:r>
              <a:rPr lang="en-US" sz="2000" dirty="0" smtClean="0"/>
              <a:t> in </a:t>
            </a:r>
            <a:r>
              <a:rPr lang="en-US" sz="2000" dirty="0" err="1" smtClean="0"/>
              <a:t>Standaard</a:t>
            </a:r>
            <a:r>
              <a:rPr lang="en-US" sz="2000" dirty="0" smtClean="0"/>
              <a:t> Model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6342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/>
          <p:cNvSpPr/>
          <p:nvPr/>
        </p:nvSpPr>
        <p:spPr>
          <a:xfrm>
            <a:off x="609600" y="1886550"/>
            <a:ext cx="3886200" cy="382845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17_h_148_22725.gif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3163296"/>
            <a:ext cx="1132170" cy="1161654"/>
          </a:xfrm>
          <a:prstGeom prst="rect">
            <a:avLst/>
          </a:prstGeom>
        </p:spPr>
      </p:pic>
      <p:pic>
        <p:nvPicPr>
          <p:cNvPr id="33" name="Picture 32" descr="Moon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560900" y="1962750"/>
            <a:ext cx="255842" cy="25584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67544" y="1772816"/>
            <a:ext cx="81823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maan</a:t>
            </a:r>
            <a:endParaRPr lang="en-US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-36512" y="2674376"/>
            <a:ext cx="3637616" cy="2159994"/>
            <a:chOff x="-36512" y="2674376"/>
            <a:chExt cx="3637616" cy="2159994"/>
          </a:xfrm>
        </p:grpSpPr>
        <p:sp>
          <p:nvSpPr>
            <p:cNvPr id="34" name="Oval 33"/>
            <p:cNvSpPr/>
            <p:nvPr/>
          </p:nvSpPr>
          <p:spPr>
            <a:xfrm>
              <a:off x="1441110" y="2674376"/>
              <a:ext cx="2159994" cy="215999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-36512" y="3501008"/>
              <a:ext cx="1800200" cy="626586"/>
              <a:chOff x="-36512" y="3501008"/>
              <a:chExt cx="1800200" cy="626586"/>
            </a:xfrm>
          </p:grpSpPr>
          <p:pic>
            <p:nvPicPr>
              <p:cNvPr id="38" name="Picture 37" descr="ball_red1.jpg"/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CFCFC"/>
                  </a:clrFrom>
                  <a:clrTo>
                    <a:srgbClr val="FCFC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03648" y="3503985"/>
                <a:ext cx="136161" cy="152400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-36512" y="3501008"/>
                <a:ext cx="14314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FF0000"/>
                    </a:solidFill>
                  </a:rPr>
                  <a:t>Geo </a:t>
                </a:r>
                <a:r>
                  <a:rPr lang="en-US" sz="1400" b="1" dirty="0" err="1" smtClean="0">
                    <a:solidFill>
                      <a:srgbClr val="FF0000"/>
                    </a:solidFill>
                  </a:rPr>
                  <a:t>stationair</a:t>
                </a:r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-23276" y="3789040"/>
                <a:ext cx="178696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35786 km </a:t>
                </a:r>
                <a:r>
                  <a:rPr lang="en-US" sz="1600" dirty="0" err="1" smtClean="0"/>
                  <a:t>hoog</a:t>
                </a:r>
                <a:endParaRPr lang="en-US" sz="1600" dirty="0"/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1981200" y="3163296"/>
            <a:ext cx="2950840" cy="1466714"/>
            <a:chOff x="1981200" y="3163296"/>
            <a:chExt cx="2950840" cy="1466714"/>
          </a:xfrm>
        </p:grpSpPr>
        <p:sp>
          <p:nvSpPr>
            <p:cNvPr id="36" name="Oval 35"/>
            <p:cNvSpPr/>
            <p:nvPr/>
          </p:nvSpPr>
          <p:spPr>
            <a:xfrm>
              <a:off x="1981200" y="3163296"/>
              <a:ext cx="1132170" cy="116165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ball_red1.jpg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5679" y="3996680"/>
              <a:ext cx="136161" cy="152400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2961788" y="4057249"/>
              <a:ext cx="1970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Andre </a:t>
              </a:r>
              <a:r>
                <a:rPr lang="en-US" sz="1400" b="1" dirty="0" err="1" smtClean="0">
                  <a:solidFill>
                    <a:srgbClr val="FF0000"/>
                  </a:solidFill>
                </a:rPr>
                <a:t>Kuipers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pic>
          <p:nvPicPr>
            <p:cNvPr id="2" name="Picture 1" descr="Screen Shot 2014-09-29 at 12.26.59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5183" y="4291456"/>
              <a:ext cx="947094" cy="33855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926569" y="4291455"/>
              <a:ext cx="14534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28000 km/</a:t>
              </a:r>
              <a:r>
                <a:rPr lang="en-US" sz="1600" dirty="0" err="1" smtClean="0"/>
                <a:t>uur</a:t>
              </a:r>
              <a:endParaRPr lang="en-US" sz="16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539552" y="332656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FFFF"/>
                </a:solidFill>
              </a:rPr>
              <a:t>Zwaartekracht</a:t>
            </a:r>
            <a:endParaRPr lang="en-US" sz="3600" dirty="0">
              <a:solidFill>
                <a:srgbClr val="FFFFFF"/>
              </a:solidFill>
            </a:endParaRPr>
          </a:p>
        </p:txBody>
      </p:sp>
      <p:graphicFrame>
        <p:nvGraphicFramePr>
          <p:cNvPr id="2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7621"/>
              </p:ext>
            </p:extLst>
          </p:nvPr>
        </p:nvGraphicFramePr>
        <p:xfrm>
          <a:off x="5724128" y="3349812"/>
          <a:ext cx="1224136" cy="941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54" name="Equation" r:id="rId7" imgW="495300" imgH="381000" progId="Equation.3">
                  <p:embed/>
                </p:oleObj>
              </mc:Choice>
              <mc:Fallback>
                <p:oleObj name="Equation" r:id="rId7" imgW="4953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128" y="3349812"/>
                        <a:ext cx="1224136" cy="94164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279776" y="1772816"/>
            <a:ext cx="4900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Snelheid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hangt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af</a:t>
            </a:r>
            <a:r>
              <a:rPr lang="en-US" sz="2400" dirty="0" smtClean="0">
                <a:solidFill>
                  <a:schemeClr val="bg1"/>
                </a:solidFill>
              </a:rPr>
              <a:t> van de </a:t>
            </a:r>
            <a:r>
              <a:rPr lang="en-US" sz="2400" dirty="0" err="1" smtClean="0">
                <a:solidFill>
                  <a:schemeClr val="bg1"/>
                </a:solidFill>
              </a:rPr>
              <a:t>afstand</a:t>
            </a:r>
            <a:r>
              <a:rPr lang="en-US" sz="2400" dirty="0" smtClean="0">
                <a:solidFill>
                  <a:schemeClr val="bg1"/>
                </a:solidFill>
              </a:rPr>
              <a:t> tot de </a:t>
            </a:r>
            <a:r>
              <a:rPr lang="en-US" sz="2400" dirty="0" err="1" smtClean="0">
                <a:solidFill>
                  <a:schemeClr val="bg1"/>
                </a:solidFill>
              </a:rPr>
              <a:t>aarde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6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mbord_castle,_aerial_view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15416"/>
            <a:ext cx="9144000" cy="72751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9632" y="565229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Zijn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wij</a:t>
            </a:r>
            <a:r>
              <a:rPr lang="en-US" sz="2400" dirty="0" smtClean="0">
                <a:solidFill>
                  <a:srgbClr val="FFFFFF"/>
                </a:solidFill>
              </a:rPr>
              <a:t> het </a:t>
            </a:r>
            <a:r>
              <a:rPr lang="en-US" sz="2400" dirty="0" err="1" smtClean="0">
                <a:solidFill>
                  <a:srgbClr val="FFFFFF"/>
                </a:solidFill>
              </a:rPr>
              <a:t>theehuis</a:t>
            </a:r>
            <a:r>
              <a:rPr lang="en-US" sz="2400" dirty="0" smtClean="0">
                <a:solidFill>
                  <a:srgbClr val="FFFFFF"/>
                </a:solidFill>
              </a:rPr>
              <a:t> van het ‘</a:t>
            </a:r>
            <a:r>
              <a:rPr lang="en-US" sz="2400" dirty="0" err="1" smtClean="0">
                <a:solidFill>
                  <a:srgbClr val="FFFFFF"/>
                </a:solidFill>
              </a:rPr>
              <a:t>echte</a:t>
            </a:r>
            <a:r>
              <a:rPr lang="en-US" sz="2400" dirty="0" smtClean="0">
                <a:solidFill>
                  <a:srgbClr val="FFFFFF"/>
                </a:solidFill>
              </a:rPr>
              <a:t>’ </a:t>
            </a:r>
            <a:r>
              <a:rPr lang="en-US" sz="2400" dirty="0" err="1" smtClean="0">
                <a:solidFill>
                  <a:srgbClr val="FFFFFF"/>
                </a:solidFill>
              </a:rPr>
              <a:t>kasteel</a:t>
            </a:r>
            <a:r>
              <a:rPr lang="en-US" sz="2400" dirty="0" smtClean="0">
                <a:solidFill>
                  <a:srgbClr val="FFFFFF"/>
                </a:solidFill>
              </a:rPr>
              <a:t> ?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475656" y="5153763"/>
            <a:ext cx="6120680" cy="58292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4615774"/>
              </p:ext>
            </p:extLst>
          </p:nvPr>
        </p:nvGraphicFramePr>
        <p:xfrm>
          <a:off x="1460715" y="5162578"/>
          <a:ext cx="6120680" cy="582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28" name="Equation" r:id="rId4" imgW="2400300" imgH="228600" progId="Equation.3">
                  <p:embed/>
                </p:oleObj>
              </mc:Choice>
              <mc:Fallback>
                <p:oleObj name="Equation" r:id="rId4" imgW="24003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60715" y="5162578"/>
                        <a:ext cx="6120680" cy="5829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39552" y="6140166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Het </a:t>
            </a:r>
            <a:r>
              <a:rPr lang="en-US" sz="2000" dirty="0" err="1" smtClean="0">
                <a:solidFill>
                  <a:srgbClr val="FFFFFF"/>
                </a:solidFill>
              </a:rPr>
              <a:t>echte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kasteel</a:t>
            </a:r>
            <a:r>
              <a:rPr lang="en-US" sz="2000" dirty="0" smtClean="0">
                <a:solidFill>
                  <a:srgbClr val="FFFFFF"/>
                </a:solidFill>
              </a:rPr>
              <a:t> (</a:t>
            </a:r>
            <a:r>
              <a:rPr lang="en-US" sz="2000" dirty="0" err="1" smtClean="0">
                <a:solidFill>
                  <a:srgbClr val="FFFFFF"/>
                </a:solidFill>
              </a:rPr>
              <a:t>ver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weg</a:t>
            </a:r>
            <a:r>
              <a:rPr lang="en-US" sz="2000" dirty="0" smtClean="0">
                <a:solidFill>
                  <a:srgbClr val="FFFFFF"/>
                </a:solidFill>
              </a:rPr>
              <a:t>) 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88224" y="6140166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extra </a:t>
            </a:r>
            <a:r>
              <a:rPr lang="en-US" sz="2000" dirty="0" err="1" smtClean="0">
                <a:solidFill>
                  <a:srgbClr val="FFFFFF"/>
                </a:solidFill>
              </a:rPr>
              <a:t>gebouw</a:t>
            </a:r>
            <a:r>
              <a:rPr lang="en-US" sz="2000" dirty="0" smtClean="0">
                <a:solidFill>
                  <a:srgbClr val="FFFFFF"/>
                </a:solidFill>
              </a:rPr>
              <a:t> (</a:t>
            </a:r>
            <a:r>
              <a:rPr lang="en-US" sz="2000" dirty="0" err="1" smtClean="0">
                <a:solidFill>
                  <a:srgbClr val="FFFFFF"/>
                </a:solidFill>
              </a:rPr>
              <a:t>dichtbij</a:t>
            </a:r>
            <a:r>
              <a:rPr lang="en-US" sz="2000" dirty="0" smtClean="0">
                <a:solidFill>
                  <a:srgbClr val="FFFFFF"/>
                </a:solidFill>
              </a:rPr>
              <a:t>)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35896" y="4293096"/>
            <a:ext cx="295232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Standaard</a:t>
            </a:r>
            <a:r>
              <a:rPr lang="en-US" sz="2400" dirty="0" smtClean="0">
                <a:solidFill>
                  <a:srgbClr val="FFFFFF"/>
                </a:solidFill>
              </a:rPr>
              <a:t> Model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3" name="Right Brace 12"/>
          <p:cNvSpPr/>
          <p:nvPr/>
        </p:nvSpPr>
        <p:spPr>
          <a:xfrm rot="16200000">
            <a:off x="4716016" y="3469070"/>
            <a:ext cx="288032" cy="2880320"/>
          </a:xfrm>
          <a:prstGeom prst="rightBrac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907704" y="5745500"/>
            <a:ext cx="0" cy="491812"/>
          </a:xfrm>
          <a:prstGeom prst="straightConnector1">
            <a:avLst/>
          </a:prstGeom>
          <a:ln>
            <a:solidFill>
              <a:srgbClr val="FFFFF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020272" y="5705430"/>
            <a:ext cx="0" cy="491812"/>
          </a:xfrm>
          <a:prstGeom prst="straightConnector1">
            <a:avLst/>
          </a:prstGeom>
          <a:ln>
            <a:solidFill>
              <a:srgbClr val="FFFFF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391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muonmas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448" y="1866900"/>
            <a:ext cx="6381750" cy="44577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674" name="Group 13"/>
          <p:cNvGrpSpPr>
            <a:grpSpLocks/>
          </p:cNvGrpSpPr>
          <p:nvPr/>
        </p:nvGrpSpPr>
        <p:grpSpPr bwMode="auto">
          <a:xfrm>
            <a:off x="5023048" y="2476500"/>
            <a:ext cx="1295400" cy="2133600"/>
            <a:chOff x="5562600" y="2209800"/>
            <a:chExt cx="1295400" cy="2133600"/>
          </a:xfrm>
        </p:grpSpPr>
        <p:sp>
          <p:nvSpPr>
            <p:cNvPr id="294920" name="TextBox 3"/>
            <p:cNvSpPr txBox="1">
              <a:spLocks noChangeArrowheads="1"/>
            </p:cNvSpPr>
            <p:nvPr/>
          </p:nvSpPr>
          <p:spPr bwMode="auto">
            <a:xfrm>
              <a:off x="5791200" y="2209800"/>
              <a:ext cx="10668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>
                  <a:solidFill>
                    <a:srgbClr val="4267E0"/>
                  </a:solidFill>
                </a:rPr>
                <a:t>91 GeV</a:t>
              </a:r>
            </a:p>
          </p:txBody>
        </p:sp>
        <p:cxnSp>
          <p:nvCxnSpPr>
            <p:cNvPr id="294921" name="Straight Arrow Connector 5"/>
            <p:cNvCxnSpPr>
              <a:cxnSpLocks noChangeShapeType="1"/>
            </p:cNvCxnSpPr>
            <p:nvPr/>
          </p:nvCxnSpPr>
          <p:spPr bwMode="auto">
            <a:xfrm flipV="1">
              <a:off x="6172200" y="2667000"/>
              <a:ext cx="0" cy="473696"/>
            </a:xfrm>
            <a:prstGeom prst="straightConnector1">
              <a:avLst/>
            </a:prstGeom>
            <a:noFill/>
            <a:ln w="31750">
              <a:solidFill>
                <a:srgbClr val="4267E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4922" name="Oval 8"/>
            <p:cNvSpPr>
              <a:spLocks noChangeArrowheads="1"/>
            </p:cNvSpPr>
            <p:nvPr/>
          </p:nvSpPr>
          <p:spPr bwMode="auto">
            <a:xfrm>
              <a:off x="5562600" y="3124200"/>
              <a:ext cx="1219200" cy="1219200"/>
            </a:xfrm>
            <a:prstGeom prst="ellipse">
              <a:avLst/>
            </a:prstGeom>
            <a:noFill/>
            <a:ln w="31750">
              <a:solidFill>
                <a:srgbClr val="4267E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937448" y="4419600"/>
            <a:ext cx="2667000" cy="1408113"/>
            <a:chOff x="6477000" y="4419600"/>
            <a:chExt cx="2667000" cy="1408113"/>
          </a:xfrm>
        </p:grpSpPr>
        <p:sp>
          <p:nvSpPr>
            <p:cNvPr id="294917" name="Oval 8"/>
            <p:cNvSpPr>
              <a:spLocks noChangeArrowheads="1"/>
            </p:cNvSpPr>
            <p:nvPr/>
          </p:nvSpPr>
          <p:spPr bwMode="auto">
            <a:xfrm>
              <a:off x="6477000" y="5105400"/>
              <a:ext cx="720725" cy="722313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94918" name="TextBox 1"/>
            <p:cNvSpPr txBox="1">
              <a:spLocks noChangeArrowheads="1"/>
            </p:cNvSpPr>
            <p:nvPr/>
          </p:nvSpPr>
          <p:spPr bwMode="auto">
            <a:xfrm>
              <a:off x="7543800" y="4419600"/>
              <a:ext cx="160020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FFFF"/>
                  </a:solidFill>
                </a:rPr>
                <a:t>Nog een piekje van de Z’ ?</a:t>
              </a:r>
            </a:p>
          </p:txBody>
        </p:sp>
        <p:cxnSp>
          <p:nvCxnSpPr>
            <p:cNvPr id="294919" name="Straight Arrow Connector 5"/>
            <p:cNvCxnSpPr>
              <a:cxnSpLocks noChangeShapeType="1"/>
            </p:cNvCxnSpPr>
            <p:nvPr/>
          </p:nvCxnSpPr>
          <p:spPr bwMode="auto">
            <a:xfrm flipV="1">
              <a:off x="7010400" y="4816475"/>
              <a:ext cx="381000" cy="322263"/>
            </a:xfrm>
            <a:prstGeom prst="straightConnector1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465510" y="381000"/>
            <a:ext cx="82109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00" dirty="0" err="1">
                <a:solidFill>
                  <a:srgbClr val="FFFFFF"/>
                </a:solidFill>
              </a:rPr>
              <a:t>Invariante</a:t>
            </a:r>
            <a:r>
              <a:rPr lang="en-US" sz="2800" dirty="0">
                <a:solidFill>
                  <a:srgbClr val="FFFFFF"/>
                </a:solidFill>
              </a:rPr>
              <a:t> di-</a:t>
            </a:r>
            <a:r>
              <a:rPr lang="en-US" sz="2800" dirty="0" err="1">
                <a:solidFill>
                  <a:srgbClr val="FFFFFF"/>
                </a:solidFill>
              </a:rPr>
              <a:t>muon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massa</a:t>
            </a:r>
            <a:r>
              <a:rPr lang="en-US" sz="2800" dirty="0" smtClean="0">
                <a:solidFill>
                  <a:srgbClr val="FFFFFF"/>
                </a:solidFill>
              </a:rPr>
              <a:t> (</a:t>
            </a:r>
            <a:r>
              <a:rPr lang="en-US" sz="2800" dirty="0" err="1" smtClean="0">
                <a:solidFill>
                  <a:srgbClr val="FFFFFF"/>
                </a:solidFill>
              </a:rPr>
              <a:t>echte</a:t>
            </a:r>
            <a:r>
              <a:rPr lang="en-US" sz="2800" dirty="0" smtClean="0">
                <a:solidFill>
                  <a:srgbClr val="FFFFFF"/>
                </a:solidFill>
              </a:rPr>
              <a:t> LHC data)</a:t>
            </a:r>
          </a:p>
        </p:txBody>
      </p:sp>
      <p:sp>
        <p:nvSpPr>
          <p:cNvPr id="4" name="Rectangle 3"/>
          <p:cNvSpPr/>
          <p:nvPr/>
        </p:nvSpPr>
        <p:spPr>
          <a:xfrm>
            <a:off x="1547664" y="4293096"/>
            <a:ext cx="1944216" cy="12961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53504" y="447200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CMS experiment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53504" y="4797152"/>
            <a:ext cx="1621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/>
              <a:t>p</a:t>
            </a:r>
            <a:r>
              <a:rPr lang="en-US" sz="2000" i="1" dirty="0" err="1" smtClean="0"/>
              <a:t>p</a:t>
            </a:r>
            <a:r>
              <a:rPr lang="en-US" sz="2000" i="1" dirty="0" err="1" smtClean="0">
                <a:sym typeface="Wingdings"/>
              </a:rPr>
              <a:t>μ</a:t>
            </a:r>
            <a:r>
              <a:rPr lang="en-US" sz="2000" i="1" baseline="30000" dirty="0" err="1" smtClean="0">
                <a:sym typeface="Wingdings"/>
              </a:rPr>
              <a:t>+</a:t>
            </a:r>
            <a:r>
              <a:rPr lang="en-US" sz="2000" i="1" dirty="0" err="1" smtClean="0">
                <a:sym typeface="Wingdings"/>
              </a:rPr>
              <a:t>μ</a:t>
            </a:r>
            <a:r>
              <a:rPr lang="en-US" sz="2000" i="1" baseline="30000" dirty="0" smtClean="0">
                <a:sym typeface="Wingdings"/>
              </a:rPr>
              <a:t>-</a:t>
            </a:r>
            <a:endParaRPr lang="en-US" sz="2000" i="1" baseline="30000" dirty="0"/>
          </a:p>
        </p:txBody>
      </p:sp>
    </p:spTree>
    <p:extLst>
      <p:ext uri="{BB962C8B-B14F-4D97-AF65-F5344CB8AC3E}">
        <p14:creationId xmlns:p14="http://schemas.microsoft.com/office/powerpoint/2010/main" val="3969377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MS_Zprime_mumu_Figure_002-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860546" y="265474"/>
            <a:ext cx="4806799" cy="7528879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Extra Z-boson: Z’ 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47664" y="263691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CMS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05901" y="429236"/>
            <a:ext cx="1688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FF"/>
                </a:solidFill>
              </a:rPr>
              <a:t>RUN 2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43608" y="1772816"/>
            <a:ext cx="6651098" cy="438294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16216" y="1403484"/>
            <a:ext cx="1791555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Wingdings"/>
              </a:rPr>
              <a:t>2-muon </a:t>
            </a:r>
            <a:r>
              <a:rPr lang="en-US" dirty="0" err="1" smtClean="0">
                <a:sym typeface="Wingdings"/>
              </a:rPr>
              <a:t>massa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9066277">
            <a:off x="2555776" y="3284984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Mag </a:t>
            </a:r>
            <a:r>
              <a:rPr lang="en-US" sz="3200" dirty="0" err="1" smtClean="0">
                <a:solidFill>
                  <a:srgbClr val="FF0000"/>
                </a:solidFill>
              </a:rPr>
              <a:t>ik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nog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niet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laten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zien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56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0439" y="836712"/>
            <a:ext cx="383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https://</a:t>
            </a:r>
            <a:r>
              <a:rPr lang="en-US" dirty="0" err="1">
                <a:solidFill>
                  <a:srgbClr val="FFFFFF"/>
                </a:solidFill>
              </a:rPr>
              <a:t>indico.cern.ch</a:t>
            </a:r>
            <a:r>
              <a:rPr lang="en-US" dirty="0">
                <a:solidFill>
                  <a:srgbClr val="FFFFFF"/>
                </a:solidFill>
              </a:rPr>
              <a:t>/event/442432/</a:t>
            </a:r>
          </a:p>
        </p:txBody>
      </p:sp>
      <p:pic>
        <p:nvPicPr>
          <p:cNvPr id="3" name="Picture 2" descr="Screen Shot 2015-12-12 at 11.34.47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34" y="1412776"/>
            <a:ext cx="7405194" cy="5259494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51520" y="40466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Dinsdag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om</a:t>
            </a:r>
            <a:r>
              <a:rPr lang="en-US" sz="2400" dirty="0" smtClean="0">
                <a:solidFill>
                  <a:srgbClr val="FFFFFF"/>
                </a:solidFill>
              </a:rPr>
              <a:t> 15:00 </a:t>
            </a:r>
            <a:r>
              <a:rPr lang="en-US" sz="2400" dirty="0" err="1" smtClean="0">
                <a:solidFill>
                  <a:srgbClr val="FFFFFF"/>
                </a:solidFill>
              </a:rPr>
              <a:t>uur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74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_06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36512" y="14599"/>
            <a:ext cx="9107488" cy="68594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28183" y="14599"/>
            <a:ext cx="2930757" cy="1326169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380311" y="2780928"/>
            <a:ext cx="1763689" cy="396044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39952" y="5930116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d</a:t>
            </a:r>
            <a:r>
              <a:rPr lang="en-US" sz="2800" dirty="0" smtClean="0">
                <a:solidFill>
                  <a:srgbClr val="FFFFFF"/>
                </a:solidFill>
              </a:rPr>
              <a:t>i-</a:t>
            </a:r>
            <a:r>
              <a:rPr lang="en-US" sz="2800" dirty="0" err="1" smtClean="0">
                <a:solidFill>
                  <a:srgbClr val="FFFFFF"/>
                </a:solidFill>
              </a:rPr>
              <a:t>mon</a:t>
            </a:r>
            <a:r>
              <a:rPr lang="en-US" sz="2800" dirty="0" smtClean="0">
                <a:solidFill>
                  <a:srgbClr val="FFFFFF"/>
                </a:solidFill>
              </a:rPr>
              <a:t> event: M = 881 </a:t>
            </a:r>
            <a:r>
              <a:rPr lang="en-US" sz="2800" dirty="0" err="1" smtClean="0">
                <a:solidFill>
                  <a:srgbClr val="FFFFFF"/>
                </a:solidFill>
              </a:rPr>
              <a:t>GeV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311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ystery3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300192" y="6108104"/>
            <a:ext cx="2651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@</a:t>
            </a:r>
            <a:r>
              <a:rPr lang="en-US" sz="2400" b="1" dirty="0" err="1" smtClean="0">
                <a:solidFill>
                  <a:schemeClr val="bg1"/>
                </a:solidFill>
              </a:rPr>
              <a:t>IvovanVulpen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832356"/>
            <a:ext cx="8339722" cy="20621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De </a:t>
            </a:r>
            <a:r>
              <a:rPr lang="en-US" sz="3200" b="1" dirty="0" err="1" smtClean="0">
                <a:solidFill>
                  <a:schemeClr val="bg1"/>
                </a:solidFill>
              </a:rPr>
              <a:t>afgelopen</a:t>
            </a:r>
            <a:r>
              <a:rPr lang="en-US" sz="3200" b="1" dirty="0" smtClean="0">
                <a:solidFill>
                  <a:schemeClr val="bg1"/>
                </a:solidFill>
              </a:rPr>
              <a:t> 50 </a:t>
            </a:r>
            <a:r>
              <a:rPr lang="en-US" sz="3200" b="1" dirty="0" err="1" smtClean="0">
                <a:solidFill>
                  <a:schemeClr val="bg1"/>
                </a:solidFill>
              </a:rPr>
              <a:t>jaar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brachten</a:t>
            </a:r>
            <a:r>
              <a:rPr lang="en-US" sz="3200" b="1" dirty="0" smtClean="0">
                <a:solidFill>
                  <a:schemeClr val="bg1"/>
                </a:solidFill>
              </a:rPr>
              <a:t>: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      </a:t>
            </a:r>
            <a:r>
              <a:rPr lang="en-US" sz="2400" b="1" dirty="0" err="1" smtClean="0">
                <a:solidFill>
                  <a:schemeClr val="bg1"/>
                </a:solidFill>
              </a:rPr>
              <a:t>Standaard</a:t>
            </a:r>
            <a:r>
              <a:rPr lang="en-US" sz="2400" b="1" dirty="0" smtClean="0">
                <a:solidFill>
                  <a:schemeClr val="bg1"/>
                </a:solidFill>
              </a:rPr>
              <a:t> Model: </a:t>
            </a:r>
            <a:r>
              <a:rPr lang="en-US" sz="2400" b="1" dirty="0" err="1" smtClean="0">
                <a:solidFill>
                  <a:schemeClr val="bg1"/>
                </a:solidFill>
              </a:rPr>
              <a:t>deeltjes</a:t>
            </a:r>
            <a:r>
              <a:rPr lang="en-US" sz="2400" b="1" dirty="0" smtClean="0">
                <a:solidFill>
                  <a:schemeClr val="bg1"/>
                </a:solidFill>
              </a:rPr>
              <a:t> en </a:t>
            </a:r>
            <a:r>
              <a:rPr lang="en-US" sz="2400" b="1" dirty="0" err="1" smtClean="0">
                <a:solidFill>
                  <a:schemeClr val="bg1"/>
                </a:solidFill>
              </a:rPr>
              <a:t>krachten</a:t>
            </a:r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     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      We </a:t>
            </a:r>
            <a:r>
              <a:rPr lang="en-US" sz="2400" b="1" dirty="0" err="1" smtClean="0">
                <a:solidFill>
                  <a:schemeClr val="bg1"/>
                </a:solidFill>
              </a:rPr>
              <a:t>snappen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er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niks</a:t>
            </a:r>
            <a:r>
              <a:rPr lang="en-US" sz="2400" b="1" dirty="0" smtClean="0">
                <a:solidFill>
                  <a:schemeClr val="bg1"/>
                </a:solidFill>
              </a:rPr>
              <a:t> van: </a:t>
            </a:r>
            <a:r>
              <a:rPr lang="en-US" sz="2400" b="1" dirty="0" err="1">
                <a:solidFill>
                  <a:schemeClr val="bg1"/>
                </a:solidFill>
              </a:rPr>
              <a:t>d</a:t>
            </a:r>
            <a:r>
              <a:rPr lang="en-US" sz="2400" b="1" dirty="0" err="1" smtClean="0">
                <a:solidFill>
                  <a:schemeClr val="bg1"/>
                </a:solidFill>
              </a:rPr>
              <a:t>onkere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m</a:t>
            </a:r>
            <a:r>
              <a:rPr lang="en-US" sz="2400" b="1" dirty="0" err="1" smtClean="0">
                <a:solidFill>
                  <a:schemeClr val="bg1"/>
                </a:solidFill>
              </a:rPr>
              <a:t>aterie</a:t>
            </a:r>
            <a:r>
              <a:rPr lang="en-US" sz="2400" b="1" dirty="0" smtClean="0">
                <a:solidFill>
                  <a:schemeClr val="bg1"/>
                </a:solidFill>
              </a:rPr>
              <a:t> en </a:t>
            </a:r>
            <a:r>
              <a:rPr lang="en-US" sz="2400" b="1" dirty="0" err="1" smtClean="0">
                <a:solidFill>
                  <a:schemeClr val="bg1"/>
                </a:solidFill>
              </a:rPr>
              <a:t>energie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633947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3960" y="3212976"/>
            <a:ext cx="8339722" cy="5847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De </a:t>
            </a:r>
            <a:r>
              <a:rPr lang="en-US" sz="3200" b="1" dirty="0" err="1" smtClean="0">
                <a:solidFill>
                  <a:schemeClr val="bg1"/>
                </a:solidFill>
              </a:rPr>
              <a:t>volgende</a:t>
            </a:r>
            <a:r>
              <a:rPr lang="en-US" sz="3200" b="1" dirty="0" smtClean="0">
                <a:solidFill>
                  <a:schemeClr val="bg1"/>
                </a:solidFill>
              </a:rPr>
              <a:t> 50 </a:t>
            </a:r>
            <a:r>
              <a:rPr lang="en-US" sz="3200" b="1" dirty="0" err="1" smtClean="0">
                <a:solidFill>
                  <a:schemeClr val="bg1"/>
                </a:solidFill>
              </a:rPr>
              <a:t>brengt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weer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avontuur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982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0" descr="Pione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" y="914400"/>
            <a:ext cx="4165600" cy="31242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673475"/>
            <a:ext cx="8428038" cy="13557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none" w="lg" len="lg"/>
          </a:ln>
        </p:spPr>
      </p:pic>
      <p:sp>
        <p:nvSpPr>
          <p:cNvPr id="8" name="Rectangle 7"/>
          <p:cNvSpPr/>
          <p:nvPr/>
        </p:nvSpPr>
        <p:spPr>
          <a:xfrm>
            <a:off x="5221779" y="924580"/>
            <a:ext cx="36174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FontTx/>
              <a:buNone/>
            </a:pPr>
            <a:r>
              <a:rPr lang="nl-NL" sz="2800" dirty="0" smtClean="0">
                <a:solidFill>
                  <a:srgbClr val="FFFFFF"/>
                </a:solidFill>
              </a:rPr>
              <a:t>satelliet (pioneer/ISS)</a:t>
            </a:r>
            <a:endParaRPr lang="nl-NL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222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Title 1"/>
          <p:cNvSpPr>
            <a:spLocks noGrp="1"/>
          </p:cNvSpPr>
          <p:nvPr>
            <p:ph type="title"/>
          </p:nvPr>
        </p:nvSpPr>
        <p:spPr bwMode="auto">
          <a:xfrm>
            <a:off x="5029200" y="152400"/>
            <a:ext cx="3962400" cy="457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endParaRPr lang="nl-NL" sz="2400" dirty="0"/>
          </a:p>
        </p:txBody>
      </p:sp>
      <p:sp>
        <p:nvSpPr>
          <p:cNvPr id="22" name="Rectangle 21"/>
          <p:cNvSpPr/>
          <p:nvPr/>
        </p:nvSpPr>
        <p:spPr>
          <a:xfrm>
            <a:off x="1204539" y="609600"/>
            <a:ext cx="27193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 smtClean="0">
                <a:solidFill>
                  <a:srgbClr val="FFFFFF"/>
                </a:solidFill>
              </a:rPr>
              <a:t>De grote wereld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09600" y="1886550"/>
            <a:ext cx="3886200" cy="3828450"/>
          </a:xfrm>
          <a:prstGeom prst="ellipse">
            <a:avLst/>
          </a:prstGeom>
          <a:solidFill>
            <a:srgbClr val="FFFFFF"/>
          </a:solidFill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17_h_148_22725.gif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3163296"/>
            <a:ext cx="1132170" cy="1161654"/>
          </a:xfrm>
          <a:prstGeom prst="rect">
            <a:avLst/>
          </a:prstGeom>
        </p:spPr>
      </p:pic>
      <p:pic>
        <p:nvPicPr>
          <p:cNvPr id="33" name="Picture 32" descr="Moon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560900" y="1962750"/>
            <a:ext cx="255842" cy="255842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1981200" y="3163296"/>
            <a:ext cx="1132170" cy="116165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560900" y="6305490"/>
            <a:ext cx="2579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400.000 kilometer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838200" y="6170612"/>
            <a:ext cx="3581400" cy="1588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67544" y="1772816"/>
            <a:ext cx="81823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maan</a:t>
            </a:r>
            <a:endParaRPr lang="en-US" sz="2000" dirty="0"/>
          </a:p>
        </p:txBody>
      </p:sp>
      <p:sp>
        <p:nvSpPr>
          <p:cNvPr id="34" name="Oval 33"/>
          <p:cNvSpPr/>
          <p:nvPr/>
        </p:nvSpPr>
        <p:spPr>
          <a:xfrm>
            <a:off x="1441110" y="2674376"/>
            <a:ext cx="2159994" cy="215999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ball_red1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3503985"/>
            <a:ext cx="136161" cy="152400"/>
          </a:xfrm>
          <a:prstGeom prst="rect">
            <a:avLst/>
          </a:prstGeom>
        </p:spPr>
      </p:pic>
      <p:pic>
        <p:nvPicPr>
          <p:cNvPr id="43" name="Picture 42" descr="ball_red1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5679" y="3996680"/>
            <a:ext cx="136161" cy="15240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961788" y="4057249"/>
            <a:ext cx="1457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Andre </a:t>
            </a:r>
            <a:r>
              <a:rPr lang="en-US" sz="1400" b="1" dirty="0" err="1" smtClean="0">
                <a:solidFill>
                  <a:srgbClr val="FF0000"/>
                </a:solidFill>
              </a:rPr>
              <a:t>Kuipers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-36512" y="3501008"/>
            <a:ext cx="1431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Geo </a:t>
            </a:r>
            <a:r>
              <a:rPr lang="en-US" sz="1400" b="1" dirty="0" err="1" smtClean="0">
                <a:solidFill>
                  <a:srgbClr val="FF0000"/>
                </a:solidFill>
              </a:rPr>
              <a:t>stationair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876800" y="1886550"/>
            <a:ext cx="3886200" cy="3828450"/>
          </a:xfrm>
          <a:prstGeom prst="ellipse">
            <a:avLst/>
          </a:prstGeom>
          <a:solidFill>
            <a:srgbClr val="FFFFFF"/>
          </a:solidFill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508104" y="609600"/>
            <a:ext cx="28391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 smtClean="0">
                <a:solidFill>
                  <a:srgbClr val="FFFFFF"/>
                </a:solidFill>
              </a:rPr>
              <a:t>De kleine wereld</a:t>
            </a:r>
            <a:endParaRPr lang="en-US" sz="2800" dirty="0">
              <a:solidFill>
                <a:srgbClr val="FFFFFF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029200" y="6172200"/>
            <a:ext cx="3581400" cy="1588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867400" y="630549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&lt; 1 </a:t>
            </a:r>
            <a:r>
              <a:rPr lang="en-US" sz="2000" dirty="0" err="1" smtClean="0"/>
              <a:t>miljardste</a:t>
            </a:r>
            <a:r>
              <a:rPr lang="en-US" sz="2000" dirty="0" smtClean="0"/>
              <a:t> meter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876800" y="1700808"/>
            <a:ext cx="9144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atoom</a:t>
            </a:r>
            <a:endParaRPr lang="en-US" sz="2000" dirty="0"/>
          </a:p>
        </p:txBody>
      </p:sp>
      <p:pic>
        <p:nvPicPr>
          <p:cNvPr id="27" name="Picture 26" descr="orbital-model-atom.jpg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1472" y="1899122"/>
            <a:ext cx="4259294" cy="361811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409765" y="3284984"/>
            <a:ext cx="826531" cy="86409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15" descr="ball_red1.jpg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6193" y="3572694"/>
            <a:ext cx="173038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6" descr="ball_blue.jpg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2393" y="3672706"/>
            <a:ext cx="22860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5" descr="ball_red1.jpg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3818" y="3739381"/>
            <a:ext cx="173038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6" descr="ball_blue.jpg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7417" y="3672706"/>
            <a:ext cx="22860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5538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orbital-model-atom.jpg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764704"/>
            <a:ext cx="6103362" cy="5184576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20404" y="2708920"/>
            <a:ext cx="1371476" cy="1368152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14"/>
          <p:cNvSpPr txBox="1">
            <a:spLocks noChangeArrowheads="1"/>
          </p:cNvSpPr>
          <p:nvPr/>
        </p:nvSpPr>
        <p:spPr bwMode="auto">
          <a:xfrm>
            <a:off x="2480444" y="3491716"/>
            <a:ext cx="6938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i="1" dirty="0" smtClean="0"/>
              <a:t>kern</a:t>
            </a:r>
            <a:endParaRPr lang="nl-NL" i="1" dirty="0"/>
          </a:p>
        </p:txBody>
      </p:sp>
      <p:pic>
        <p:nvPicPr>
          <p:cNvPr id="50" name="Picture 15" descr="ball_red1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7065" y="3207554"/>
            <a:ext cx="173038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16" descr="ball_blue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3265" y="3307566"/>
            <a:ext cx="22860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15" descr="ball_red1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4690" y="3374241"/>
            <a:ext cx="173038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16" descr="ball_blue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8289" y="3307566"/>
            <a:ext cx="22860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" name="TextBox 14"/>
          <p:cNvSpPr txBox="1">
            <a:spLocks noChangeArrowheads="1"/>
          </p:cNvSpPr>
          <p:nvPr/>
        </p:nvSpPr>
        <p:spPr bwMode="auto">
          <a:xfrm>
            <a:off x="1475656" y="908720"/>
            <a:ext cx="10801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i="1" dirty="0" err="1" smtClean="0"/>
              <a:t>electron</a:t>
            </a:r>
            <a:endParaRPr lang="nl-NL" i="1" dirty="0"/>
          </a:p>
        </p:txBody>
      </p:sp>
      <p:grpSp>
        <p:nvGrpSpPr>
          <p:cNvPr id="33" name="Group 27"/>
          <p:cNvGrpSpPr/>
          <p:nvPr/>
        </p:nvGrpSpPr>
        <p:grpSpPr>
          <a:xfrm>
            <a:off x="4656013" y="2527625"/>
            <a:ext cx="470712" cy="461665"/>
            <a:chOff x="6934200" y="2243073"/>
            <a:chExt cx="470712" cy="461665"/>
          </a:xfrm>
        </p:grpSpPr>
        <p:sp>
          <p:nvSpPr>
            <p:cNvPr id="47" name="Oval 46"/>
            <p:cNvSpPr/>
            <p:nvPr/>
          </p:nvSpPr>
          <p:spPr>
            <a:xfrm>
              <a:off x="6934200" y="2373314"/>
              <a:ext cx="294526" cy="28815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947712" y="2243073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</p:grpSp>
      <p:grpSp>
        <p:nvGrpSpPr>
          <p:cNvPr id="34" name="Group 28"/>
          <p:cNvGrpSpPr/>
          <p:nvPr/>
        </p:nvGrpSpPr>
        <p:grpSpPr>
          <a:xfrm>
            <a:off x="2386608" y="2845901"/>
            <a:ext cx="457200" cy="461665"/>
            <a:chOff x="6907176" y="2283603"/>
            <a:chExt cx="457200" cy="461665"/>
          </a:xfrm>
        </p:grpSpPr>
        <p:sp>
          <p:nvSpPr>
            <p:cNvPr id="45" name="Oval 44"/>
            <p:cNvSpPr/>
            <p:nvPr/>
          </p:nvSpPr>
          <p:spPr>
            <a:xfrm>
              <a:off x="6934200" y="2373314"/>
              <a:ext cx="294526" cy="28815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907176" y="2283603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+</a:t>
              </a:r>
              <a:endParaRPr lang="en-US" sz="2400" dirty="0"/>
            </a:p>
          </p:txBody>
        </p:sp>
      </p:grpSp>
      <p:grpSp>
        <p:nvGrpSpPr>
          <p:cNvPr id="54" name="Group 27"/>
          <p:cNvGrpSpPr/>
          <p:nvPr/>
        </p:nvGrpSpPr>
        <p:grpSpPr>
          <a:xfrm>
            <a:off x="1259632" y="5277697"/>
            <a:ext cx="470712" cy="461665"/>
            <a:chOff x="6934200" y="2243073"/>
            <a:chExt cx="470712" cy="461665"/>
          </a:xfrm>
        </p:grpSpPr>
        <p:sp>
          <p:nvSpPr>
            <p:cNvPr id="55" name="Oval 54"/>
            <p:cNvSpPr/>
            <p:nvPr/>
          </p:nvSpPr>
          <p:spPr>
            <a:xfrm>
              <a:off x="6934200" y="2373314"/>
              <a:ext cx="294526" cy="28815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947712" y="2243073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</p:grpSp>
      <p:grpSp>
        <p:nvGrpSpPr>
          <p:cNvPr id="57" name="Group 27"/>
          <p:cNvGrpSpPr/>
          <p:nvPr/>
        </p:nvGrpSpPr>
        <p:grpSpPr>
          <a:xfrm>
            <a:off x="1076952" y="967192"/>
            <a:ext cx="470712" cy="461665"/>
            <a:chOff x="6934200" y="2243073"/>
            <a:chExt cx="470712" cy="461665"/>
          </a:xfrm>
        </p:grpSpPr>
        <p:sp>
          <p:nvSpPr>
            <p:cNvPr id="58" name="Oval 57"/>
            <p:cNvSpPr/>
            <p:nvPr/>
          </p:nvSpPr>
          <p:spPr>
            <a:xfrm>
              <a:off x="6934200" y="2373314"/>
              <a:ext cx="294526" cy="28815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947712" y="2243073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-</a:t>
              </a:r>
              <a:endParaRPr lang="en-US" sz="2400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232542" y="1427354"/>
            <a:ext cx="379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1) </a:t>
            </a:r>
            <a:r>
              <a:rPr lang="en-US" dirty="0" err="1"/>
              <a:t>e</a:t>
            </a:r>
            <a:r>
              <a:rPr lang="en-US" dirty="0" err="1" smtClean="0"/>
              <a:t>lektron</a:t>
            </a:r>
            <a:r>
              <a:rPr lang="en-US" dirty="0" smtClean="0"/>
              <a:t> </a:t>
            </a:r>
            <a:r>
              <a:rPr lang="en-US" dirty="0" err="1" smtClean="0"/>
              <a:t>vallen</a:t>
            </a:r>
            <a:r>
              <a:rPr lang="en-US" dirty="0" smtClean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op de kern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953334" y="260648"/>
            <a:ext cx="62271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</a:rPr>
              <a:t>roblemen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 in de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</a:rPr>
              <a:t>atoomwereld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22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17287</TotalTime>
  <Words>988</Words>
  <Application>Microsoft Macintosh PowerPoint</Application>
  <PresentationFormat>On-screen Show (4:3)</PresentationFormat>
  <Paragraphs>334</Paragraphs>
  <Slides>65</Slides>
  <Notes>7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7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Ivo van Vulpen</dc:creator>
  <cp:lastModifiedBy>Ivo van Vulpen</cp:lastModifiedBy>
  <cp:revision>2572</cp:revision>
  <cp:lastPrinted>2015-09-15T13:54:53Z</cp:lastPrinted>
  <dcterms:created xsi:type="dcterms:W3CDTF">2014-09-24T09:50:37Z</dcterms:created>
  <dcterms:modified xsi:type="dcterms:W3CDTF">2015-12-17T20:14:57Z</dcterms:modified>
</cp:coreProperties>
</file>