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70" r:id="rId4"/>
    <p:sldId id="397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74" r:id="rId30"/>
    <p:sldId id="489" r:id="rId31"/>
    <p:sldId id="490" r:id="rId32"/>
    <p:sldId id="491" r:id="rId33"/>
    <p:sldId id="492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475" r:id="rId54"/>
    <p:sldId id="513" r:id="rId55"/>
    <p:sldId id="514" r:id="rId56"/>
    <p:sldId id="515" r:id="rId57"/>
    <p:sldId id="516" r:id="rId58"/>
    <p:sldId id="517" r:id="rId59"/>
  </p:sldIdLst>
  <p:sldSz cx="9144000" cy="6858000" type="screen4x3"/>
  <p:notesSz cx="7315200" cy="9601200"/>
  <p:embeddedFontLst>
    <p:embeddedFont>
      <p:font typeface="CMEX10" pitchFamily="34" charset="0"/>
      <p:regular r:id="rId61"/>
    </p:embeddedFont>
    <p:embeddedFont>
      <p:font typeface="CMSY7" pitchFamily="34" charset="0"/>
      <p:regular r:id="rId62"/>
    </p:embeddedFont>
    <p:embeddedFont>
      <p:font typeface="CMMI10" pitchFamily="34" charset="0"/>
      <p:regular r:id="rId63"/>
    </p:embeddedFont>
    <p:embeddedFont>
      <p:font typeface="CMR10" pitchFamily="34" charset="0"/>
      <p:regular r:id="rId64"/>
    </p:embeddedFont>
    <p:embeddedFont>
      <p:font typeface="CMSY10ORIG" pitchFamily="34" charset="0"/>
      <p:regular r:id="rId65"/>
    </p:embeddedFont>
    <p:embeddedFont>
      <p:font typeface="CMR7" pitchFamily="34" charset="0"/>
      <p:regular r:id="rId66"/>
    </p:embeddedFont>
    <p:embeddedFont>
      <p:font typeface="CMMI7" pitchFamily="34" charset="0"/>
      <p:regular r:id="rId67"/>
    </p:embeddedFont>
    <p:embeddedFont>
      <p:font typeface="CMR5" pitchFamily="34" charset="0"/>
      <p:regular r:id="rId68"/>
    </p:embeddedFont>
    <p:embeddedFont>
      <p:font typeface="CMMI5" pitchFamily="34" charset="0"/>
      <p:regular r:id="rId69"/>
    </p:embeddedFont>
    <p:embeddedFont>
      <p:font typeface="CMSY5" pitchFamily="34" charset="0"/>
      <p:regular r:id="rId70"/>
    </p:embeddedFont>
    <p:embeddedFont>
      <p:font typeface="Calibri" pitchFamily="34" charset="0"/>
      <p:regular r:id="rId71"/>
      <p:bold r:id="rId72"/>
      <p:italic r:id="rId73"/>
      <p:boldItalic r:id="rId74"/>
    </p:embeddedFont>
  </p:embeddedFontLst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33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88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947375" y="6354325"/>
            <a:ext cx="119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‹nr.›</a:t>
            </a:fld>
            <a:r>
              <a:rPr lang="en-US" sz="1800" dirty="0" smtClean="0">
                <a:latin typeface="Arial" pitchFamily="34" charset="0"/>
                <a:cs typeface="Arial" pitchFamily="34" charset="0"/>
              </a:rPr>
              <a:t>/58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353B-9E20-47CB-9705-32571340616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700" y="548680"/>
            <a:ext cx="6885765" cy="1600200"/>
          </a:xfrm>
        </p:spPr>
        <p:txBody>
          <a:bodyPr/>
          <a:lstStyle/>
          <a:p>
            <a:r>
              <a:rPr lang="en-US" sz="3600" b="1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Unificatie</a:t>
            </a:r>
            <a:r>
              <a:rPr lang="en-US" sz="3600" b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</a:br>
            <a:r>
              <a:rPr lang="en-US" sz="2800" b="1" i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Hoe </a:t>
            </a:r>
            <a:r>
              <a:rPr lang="en-US" sz="2800" b="1" i="1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ver</a:t>
            </a:r>
            <a:r>
              <a:rPr lang="en-US" sz="2800" b="1" i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weg</a:t>
            </a:r>
            <a:r>
              <a:rPr lang="en-US" sz="2800" b="1" i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 is de ‘</a:t>
            </a:r>
            <a:r>
              <a:rPr lang="en-US" sz="2800" b="1" i="1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theorie</a:t>
            </a:r>
            <a:r>
              <a:rPr lang="en-US" sz="2800" b="1" i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 van </a:t>
            </a:r>
            <a:r>
              <a:rPr lang="en-US" sz="2800" b="1" i="1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alles</a:t>
            </a:r>
            <a:r>
              <a:rPr lang="en-US" sz="2800" b="1" i="1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’?</a:t>
            </a:r>
            <a:endParaRPr lang="en-US" sz="5400" b="1" i="1" dirty="0">
              <a:latin typeface="Arial" pitchFamily="34" charset="0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6685" y="5184195"/>
            <a:ext cx="7110790" cy="1066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Marcel </a:t>
            </a:r>
            <a:r>
              <a:rPr lang="en-US" sz="2800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Vonk</a:t>
            </a:r>
            <a:endParaRPr lang="en-US" sz="900" dirty="0">
              <a:latin typeface="Arial" pitchFamily="34" charset="0"/>
              <a:ea typeface="Adobe Kaiti Std R" pitchFamily="18" charset="-128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WND-</a:t>
            </a:r>
            <a:r>
              <a:rPr lang="en-US" sz="2400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conferentie</a:t>
            </a:r>
            <a:endParaRPr lang="en-US" sz="2400" dirty="0" smtClean="0">
              <a:latin typeface="Arial" pitchFamily="34" charset="0"/>
              <a:ea typeface="Adobe Kaiti Std R" pitchFamily="18" charset="-128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12 </a:t>
            </a:r>
            <a:r>
              <a:rPr lang="en-US" sz="2400" dirty="0" err="1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december</a:t>
            </a:r>
            <a:r>
              <a:rPr lang="en-US" sz="2400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Adobe Kaiti Std R" pitchFamily="18" charset="-128"/>
                <a:cs typeface="Arial" pitchFamily="34" charset="0"/>
              </a:rPr>
              <a:t>2015</a:t>
            </a:r>
            <a:endParaRPr lang="en-US" sz="3200" dirty="0">
              <a:latin typeface="Arial" pitchFamily="34" charset="0"/>
              <a:ea typeface="Adobe Kaiti Std R" pitchFamily="18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en-US"/>
          </a:p>
        </p:txBody>
      </p:sp>
      <p:pic>
        <p:nvPicPr>
          <p:cNvPr id="6" name="Afbeelding 5" descr="puzz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701" y="2326118"/>
            <a:ext cx="2900048" cy="22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Einstein </a:t>
            </a:r>
            <a:r>
              <a:rPr lang="en-US" sz="2800" dirty="0" err="1" smtClean="0"/>
              <a:t>vroeg</a:t>
            </a:r>
            <a:r>
              <a:rPr lang="en-US" sz="2800" dirty="0" smtClean="0"/>
              <a:t> </a:t>
            </a:r>
            <a:r>
              <a:rPr lang="en-US" sz="2800" dirty="0" err="1" smtClean="0"/>
              <a:t>zich</a:t>
            </a:r>
            <a:r>
              <a:rPr lang="en-US" sz="2800" dirty="0" smtClean="0"/>
              <a:t> </a:t>
            </a:r>
            <a:r>
              <a:rPr lang="en-US" sz="2800" dirty="0" err="1" smtClean="0"/>
              <a:t>vervolgens</a:t>
            </a:r>
            <a:r>
              <a:rPr lang="en-US" sz="2800" dirty="0" smtClean="0"/>
              <a:t> </a:t>
            </a:r>
            <a:r>
              <a:rPr lang="en-US" sz="2800" dirty="0" err="1" smtClean="0"/>
              <a:t>af</a:t>
            </a:r>
            <a:r>
              <a:rPr lang="en-US" sz="2800" dirty="0" smtClean="0"/>
              <a:t> </a:t>
            </a:r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gebeurt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we </a:t>
            </a:r>
            <a:r>
              <a:rPr lang="en-US" sz="2800" b="1" dirty="0" err="1" smtClean="0">
                <a:solidFill>
                  <a:srgbClr val="C00000"/>
                </a:solidFill>
              </a:rPr>
              <a:t>versnellende</a:t>
            </a:r>
            <a:r>
              <a:rPr lang="en-US" sz="2800" dirty="0" smtClean="0"/>
              <a:t> </a:t>
            </a:r>
            <a:r>
              <a:rPr lang="en-US" sz="2800" dirty="0" err="1" smtClean="0"/>
              <a:t>waarnemers</a:t>
            </a:r>
            <a:r>
              <a:rPr lang="en-US" sz="2800" dirty="0" smtClean="0"/>
              <a:t> in het </a:t>
            </a:r>
            <a:r>
              <a:rPr lang="en-US" sz="2800" dirty="0" err="1" smtClean="0"/>
              <a:t>verhaal</a:t>
            </a:r>
            <a:r>
              <a:rPr lang="en-US" sz="2800" dirty="0" smtClean="0"/>
              <a:t> </a:t>
            </a:r>
            <a:r>
              <a:rPr lang="en-US" sz="2800" dirty="0" err="1" smtClean="0"/>
              <a:t>betrekken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Relativiteitstheorie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51342"/>
            <a:ext cx="6277852" cy="146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antwoord</a:t>
            </a:r>
            <a:r>
              <a:rPr lang="en-US" sz="2800" dirty="0" smtClean="0"/>
              <a:t> </a:t>
            </a:r>
            <a:r>
              <a:rPr lang="en-US" sz="2800" dirty="0" err="1" smtClean="0"/>
              <a:t>kwam</a:t>
            </a:r>
            <a:r>
              <a:rPr lang="en-US" sz="2800" dirty="0" smtClean="0"/>
              <a:t> in 1915, in de </a:t>
            </a:r>
            <a:r>
              <a:rPr lang="en-US" sz="2800" b="1" dirty="0" err="1" smtClean="0">
                <a:solidFill>
                  <a:srgbClr val="C00000"/>
                </a:solidFill>
              </a:rPr>
              <a:t>algemene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relativiteitstheorie</a:t>
            </a:r>
            <a:r>
              <a:rPr lang="en-US" sz="2800" dirty="0" smtClean="0"/>
              <a:t>: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moeten</a:t>
            </a:r>
            <a:r>
              <a:rPr lang="en-US" sz="2800" dirty="0" smtClean="0"/>
              <a:t> we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zwaartekracht</a:t>
            </a:r>
            <a:r>
              <a:rPr lang="en-US" sz="2800" dirty="0" smtClean="0"/>
              <a:t> in het </a:t>
            </a:r>
            <a:r>
              <a:rPr lang="en-US" sz="2800" dirty="0" err="1" smtClean="0"/>
              <a:t>verhaal</a:t>
            </a:r>
            <a:r>
              <a:rPr lang="en-US" sz="2800" dirty="0" smtClean="0"/>
              <a:t> </a:t>
            </a:r>
            <a:r>
              <a:rPr lang="en-US" sz="2800" dirty="0" err="1" smtClean="0"/>
              <a:t>betrekken</a:t>
            </a:r>
            <a:r>
              <a:rPr lang="en-US" sz="2800" dirty="0" smtClean="0"/>
              <a:t>!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Relativiteitstheorie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300" y="3751342"/>
            <a:ext cx="6196850" cy="1461966"/>
          </a:xfrm>
          <a:prstGeom prst="rect">
            <a:avLst/>
          </a:prstGeom>
        </p:spPr>
      </p:pic>
      <p:pic>
        <p:nvPicPr>
          <p:cNvPr id="6" name="Afbeelding 5" descr="einstein-albert-blackboard-1931-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725" y="5364215"/>
            <a:ext cx="1448535" cy="98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Onderzoek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zwarte</a:t>
            </a:r>
            <a:r>
              <a:rPr lang="en-US" sz="2800" dirty="0" smtClean="0"/>
              <a:t> </a:t>
            </a:r>
            <a:r>
              <a:rPr lang="en-US" sz="2800" dirty="0" err="1" smtClean="0"/>
              <a:t>lichamen</a:t>
            </a:r>
            <a:r>
              <a:rPr lang="en-US" sz="2800" dirty="0" smtClean="0"/>
              <a:t> en het </a:t>
            </a:r>
            <a:r>
              <a:rPr lang="en-US" sz="2800" dirty="0" err="1" smtClean="0"/>
              <a:t>foto-elektrisch</a:t>
            </a:r>
            <a:r>
              <a:rPr lang="en-US" sz="2800" dirty="0" smtClean="0"/>
              <a:t> effect </a:t>
            </a:r>
            <a:r>
              <a:rPr lang="en-US" sz="2800" dirty="0" err="1" smtClean="0"/>
              <a:t>liet</a:t>
            </a:r>
            <a:r>
              <a:rPr lang="en-US" sz="2800" dirty="0" smtClean="0"/>
              <a:t> </a:t>
            </a:r>
            <a:r>
              <a:rPr lang="en-US" sz="2800" dirty="0" err="1" smtClean="0"/>
              <a:t>zien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golven</a:t>
            </a:r>
            <a:r>
              <a:rPr lang="en-US" sz="2800" dirty="0" smtClean="0"/>
              <a:t> en </a:t>
            </a:r>
            <a:r>
              <a:rPr lang="en-US" sz="2800" b="1" dirty="0" err="1" smtClean="0">
                <a:solidFill>
                  <a:srgbClr val="C00000"/>
                </a:solidFill>
              </a:rPr>
              <a:t>deeltjes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zo</a:t>
            </a:r>
            <a:r>
              <a:rPr lang="en-US" sz="2800" dirty="0" smtClean="0"/>
              <a:t> </a:t>
            </a:r>
            <a:r>
              <a:rPr lang="en-US" sz="2800" dirty="0" err="1" smtClean="0"/>
              <a:t>verschillend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we </a:t>
            </a:r>
            <a:r>
              <a:rPr lang="en-US" sz="2800" dirty="0" err="1" smtClean="0"/>
              <a:t>denken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Quantumfysica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44035"/>
            <a:ext cx="6277852" cy="147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1900 </a:t>
            </a:r>
            <a:r>
              <a:rPr lang="en-US" sz="2800" dirty="0" err="1" smtClean="0"/>
              <a:t>publiceerde</a:t>
            </a:r>
            <a:r>
              <a:rPr lang="en-US" sz="2800" dirty="0" smtClean="0"/>
              <a:t> Planck het 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het begin </a:t>
            </a:r>
            <a:r>
              <a:rPr lang="en-US" sz="2800" dirty="0" err="1" smtClean="0"/>
              <a:t>zou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van de </a:t>
            </a:r>
            <a:r>
              <a:rPr lang="en-US" sz="2800" b="1" dirty="0" smtClean="0">
                <a:solidFill>
                  <a:srgbClr val="C00000"/>
                </a:solidFill>
              </a:rPr>
              <a:t>quantum-</a:t>
            </a:r>
            <a:r>
              <a:rPr lang="en-US" sz="2800" b="1" dirty="0" err="1" smtClean="0">
                <a:solidFill>
                  <a:srgbClr val="C00000"/>
                </a:solidFill>
              </a:rPr>
              <a:t>mechanica</a:t>
            </a:r>
            <a:r>
              <a:rPr lang="en-US" sz="2800" dirty="0" smtClean="0"/>
              <a:t> en later de </a:t>
            </a:r>
            <a:r>
              <a:rPr lang="en-US" sz="2800" b="1" dirty="0" smtClean="0">
                <a:solidFill>
                  <a:srgbClr val="C00000"/>
                </a:solidFill>
              </a:rPr>
              <a:t>quantum-</a:t>
            </a:r>
            <a:r>
              <a:rPr lang="en-US" sz="2800" b="1" dirty="0" err="1" smtClean="0">
                <a:solidFill>
                  <a:srgbClr val="C00000"/>
                </a:solidFill>
              </a:rPr>
              <a:t>veldentheorie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Quantumfysica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45443"/>
            <a:ext cx="6277852" cy="1473764"/>
          </a:xfrm>
          <a:prstGeom prst="rect">
            <a:avLst/>
          </a:prstGeom>
        </p:spPr>
      </p:pic>
      <p:pic>
        <p:nvPicPr>
          <p:cNvPr id="6" name="Afbeelding 5" descr="plan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6885" y="5319210"/>
            <a:ext cx="927883" cy="115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 smtClean="0"/>
          </a:p>
          <a:p>
            <a:pPr marL="0" indent="-514350">
              <a:buNone/>
            </a:pPr>
            <a:r>
              <a:rPr lang="en-US" sz="2800" dirty="0" smtClean="0"/>
              <a:t>Twee </a:t>
            </a:r>
            <a:r>
              <a:rPr lang="en-US" sz="2800" dirty="0" err="1" smtClean="0"/>
              <a:t>voor</a:t>
            </a:r>
            <a:r>
              <a:rPr lang="en-US" sz="2800" dirty="0" smtClean="0"/>
              <a:t> de hand </a:t>
            </a:r>
            <a:r>
              <a:rPr lang="en-US" sz="2800" dirty="0" err="1" smtClean="0"/>
              <a:t>liggende</a:t>
            </a:r>
            <a:r>
              <a:rPr lang="en-US" sz="2800" dirty="0" smtClean="0"/>
              <a:t> </a:t>
            </a:r>
            <a:r>
              <a:rPr lang="en-US" sz="2800" dirty="0" err="1" smtClean="0"/>
              <a:t>vragen</a:t>
            </a:r>
            <a:r>
              <a:rPr lang="en-US" sz="2800" dirty="0" smtClean="0"/>
              <a:t>:</a:t>
            </a:r>
          </a:p>
          <a:p>
            <a:pPr marL="0" indent="-514350">
              <a:buNone/>
            </a:pPr>
            <a:endParaRPr lang="en-US" sz="1000" dirty="0" smtClean="0"/>
          </a:p>
          <a:p>
            <a:pPr marL="228600" indent="-228600"/>
            <a:r>
              <a:rPr lang="en-US" sz="2800" dirty="0" err="1" smtClean="0"/>
              <a:t>Kunnen</a:t>
            </a:r>
            <a:r>
              <a:rPr lang="en-US" sz="2800" dirty="0" smtClean="0"/>
              <a:t> we de </a:t>
            </a:r>
            <a:r>
              <a:rPr lang="en-US" sz="2800" dirty="0" err="1" smtClean="0"/>
              <a:t>verschillende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krachten</a:t>
            </a:r>
            <a:r>
              <a:rPr lang="en-US" sz="2800" dirty="0" smtClean="0"/>
              <a:t> in </a:t>
            </a:r>
            <a:r>
              <a:rPr lang="en-US" sz="2800" dirty="0" err="1" smtClean="0"/>
              <a:t>één</a:t>
            </a:r>
            <a:r>
              <a:rPr lang="en-US" sz="2800" dirty="0" smtClean="0"/>
              <a:t> </a:t>
            </a:r>
            <a:r>
              <a:rPr lang="en-US" sz="2800" dirty="0" err="1" smtClean="0"/>
              <a:t>raamwerk</a:t>
            </a:r>
            <a:r>
              <a:rPr lang="en-US" sz="2800" dirty="0" smtClean="0"/>
              <a:t> </a:t>
            </a:r>
            <a:r>
              <a:rPr lang="en-US" sz="2800" dirty="0" err="1" smtClean="0"/>
              <a:t>verenigen</a:t>
            </a:r>
            <a:r>
              <a:rPr lang="en-US" sz="2800" dirty="0" smtClean="0"/>
              <a:t>?</a:t>
            </a:r>
          </a:p>
          <a:p>
            <a:pPr marL="228600" indent="-228600"/>
            <a:r>
              <a:rPr lang="en-US" sz="2800" dirty="0" err="1" smtClean="0"/>
              <a:t>Kunnen</a:t>
            </a:r>
            <a:r>
              <a:rPr lang="en-US" sz="2800" dirty="0" smtClean="0"/>
              <a:t> we de </a:t>
            </a:r>
            <a:r>
              <a:rPr lang="en-US" sz="2800" b="1" dirty="0" err="1" smtClean="0">
                <a:solidFill>
                  <a:srgbClr val="C00000"/>
                </a:solidFill>
              </a:rPr>
              <a:t>relativiteit</a:t>
            </a:r>
            <a:r>
              <a:rPr lang="en-US" sz="2800" dirty="0" smtClean="0"/>
              <a:t> en de </a:t>
            </a:r>
            <a:r>
              <a:rPr lang="en-US" sz="2800" b="1" dirty="0" smtClean="0">
                <a:solidFill>
                  <a:srgbClr val="C00000"/>
                </a:solidFill>
              </a:rPr>
              <a:t>quantumfysica</a:t>
            </a:r>
            <a:r>
              <a:rPr lang="en-US" sz="2800" dirty="0" smtClean="0"/>
              <a:t> in </a:t>
            </a:r>
            <a:r>
              <a:rPr lang="en-US" sz="2800" dirty="0" err="1" smtClean="0"/>
              <a:t>één</a:t>
            </a:r>
            <a:r>
              <a:rPr lang="en-US" sz="2800" dirty="0" smtClean="0"/>
              <a:t> </a:t>
            </a:r>
            <a:r>
              <a:rPr lang="en-US" sz="2800" dirty="0" err="1" smtClean="0"/>
              <a:t>raamwerk</a:t>
            </a:r>
            <a:r>
              <a:rPr lang="en-US" sz="2800" dirty="0" smtClean="0"/>
              <a:t> </a:t>
            </a:r>
            <a:r>
              <a:rPr lang="en-US" sz="2800" dirty="0" err="1" smtClean="0"/>
              <a:t>verenigen</a:t>
            </a:r>
            <a:r>
              <a:rPr lang="en-US" sz="2800" dirty="0" smtClean="0"/>
              <a:t>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De </a:t>
            </a:r>
            <a:r>
              <a:rPr lang="en-US" sz="4000" b="1" dirty="0" err="1" smtClean="0"/>
              <a:t>situatie</a:t>
            </a:r>
            <a:r>
              <a:rPr lang="en-US" sz="4000" b="1" dirty="0" smtClean="0"/>
              <a:t> in 1965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1448780"/>
            <a:ext cx="6277852" cy="145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91931" y="5679250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Unificati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krachten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701" y="2326118"/>
            <a:ext cx="2900048" cy="22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Om </a:t>
            </a:r>
            <a:r>
              <a:rPr lang="en-US" sz="2800" dirty="0" err="1" smtClean="0"/>
              <a:t>natuurkundige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begrijpen</a:t>
            </a:r>
            <a:r>
              <a:rPr lang="en-US" sz="2800" dirty="0" smtClean="0"/>
              <a:t> is het </a:t>
            </a:r>
            <a:r>
              <a:rPr lang="en-US" sz="2800" dirty="0" err="1" smtClean="0"/>
              <a:t>begrip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symmetrie</a:t>
            </a:r>
            <a:r>
              <a:rPr lang="en-US" sz="2800" dirty="0" smtClean="0"/>
              <a:t> </a:t>
            </a:r>
            <a:r>
              <a:rPr lang="en-US" sz="2800" dirty="0" err="1" smtClean="0"/>
              <a:t>essentieel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1200" dirty="0" smtClean="0"/>
          </a:p>
          <a:p>
            <a:pPr marL="0" indent="-514350">
              <a:buNone/>
            </a:pPr>
            <a:r>
              <a:rPr lang="en-US" sz="2800" dirty="0" err="1" smtClean="0"/>
              <a:t>Symmetrie</a:t>
            </a:r>
            <a:r>
              <a:rPr lang="en-US" sz="2800" dirty="0" smtClean="0"/>
              <a:t> in de </a:t>
            </a:r>
            <a:r>
              <a:rPr lang="en-US" sz="2800" dirty="0" err="1" smtClean="0"/>
              <a:t>wiskunde</a:t>
            </a:r>
            <a:r>
              <a:rPr lang="en-US" sz="2800" dirty="0" smtClean="0"/>
              <a:t>: </a:t>
            </a:r>
            <a:r>
              <a:rPr lang="en-US" sz="2800" dirty="0" err="1" smtClean="0"/>
              <a:t>transformaties</a:t>
            </a:r>
            <a:r>
              <a:rPr lang="en-US" sz="2800" dirty="0" smtClean="0"/>
              <a:t> die </a:t>
            </a:r>
            <a:r>
              <a:rPr lang="en-US" sz="2800" dirty="0" err="1" smtClean="0"/>
              <a:t>een</a:t>
            </a:r>
            <a:r>
              <a:rPr lang="en-US" sz="2800" dirty="0" smtClean="0"/>
              <a:t> object in </a:t>
            </a:r>
            <a:r>
              <a:rPr lang="en-US" sz="2800" dirty="0" err="1" smtClean="0"/>
              <a:t>zichzelf</a:t>
            </a:r>
            <a:r>
              <a:rPr lang="en-US" sz="2800" dirty="0" smtClean="0"/>
              <a:t> </a:t>
            </a:r>
            <a:r>
              <a:rPr lang="en-US" sz="2800" dirty="0" err="1" smtClean="0"/>
              <a:t>overvoeren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sp>
        <p:nvSpPr>
          <p:cNvPr id="6" name="Kubus 5"/>
          <p:cNvSpPr/>
          <p:nvPr/>
        </p:nvSpPr>
        <p:spPr>
          <a:xfrm>
            <a:off x="2906815" y="4419110"/>
            <a:ext cx="1755195" cy="171019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725" y="4149080"/>
            <a:ext cx="2204600" cy="214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Symmetrieën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</a:t>
            </a:r>
            <a:r>
              <a:rPr lang="en-US" sz="2800" dirty="0" err="1" smtClean="0"/>
              <a:t>vier</a:t>
            </a:r>
            <a:r>
              <a:rPr lang="en-US" sz="2800" dirty="0" smtClean="0"/>
              <a:t> </a:t>
            </a:r>
            <a:r>
              <a:rPr lang="en-US" sz="2800" dirty="0" err="1" smtClean="0"/>
              <a:t>belangrijke</a:t>
            </a:r>
            <a:r>
              <a:rPr lang="en-US" sz="2800" dirty="0" smtClean="0"/>
              <a:t> </a:t>
            </a:r>
            <a:r>
              <a:rPr lang="en-US" sz="2800" dirty="0" err="1" smtClean="0"/>
              <a:t>eigenschappen</a:t>
            </a:r>
            <a:r>
              <a:rPr lang="en-US" sz="2800" dirty="0" smtClean="0"/>
              <a:t>:</a:t>
            </a:r>
          </a:p>
          <a:p>
            <a:pPr marL="0" indent="-514350">
              <a:buNone/>
            </a:pPr>
            <a:endParaRPr lang="en-US" sz="1400" dirty="0" smtClean="0"/>
          </a:p>
          <a:p>
            <a:pPr marL="228600" indent="-228600"/>
            <a:r>
              <a:rPr lang="en-US" sz="2800" dirty="0" smtClean="0"/>
              <a:t>‘</a:t>
            </a:r>
            <a:r>
              <a:rPr lang="en-US" sz="2800" dirty="0" err="1" smtClean="0"/>
              <a:t>Niets</a:t>
            </a:r>
            <a:r>
              <a:rPr lang="en-US" sz="2800" dirty="0" smtClean="0"/>
              <a:t> </a:t>
            </a:r>
            <a:r>
              <a:rPr lang="en-US" sz="2800" dirty="0" err="1" smtClean="0"/>
              <a:t>doen</a:t>
            </a:r>
            <a:r>
              <a:rPr lang="en-US" sz="2800" dirty="0" smtClean="0"/>
              <a:t>’ is </a:t>
            </a:r>
            <a:r>
              <a:rPr lang="en-US" sz="2800" dirty="0" err="1" smtClean="0"/>
              <a:t>altijd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</a:t>
            </a:r>
            <a:endParaRPr lang="en-US" sz="2800" dirty="0" smtClean="0"/>
          </a:p>
          <a:p>
            <a:pPr marL="228600" indent="-228600"/>
            <a:r>
              <a:rPr lang="en-US" sz="2800" dirty="0" smtClean="0"/>
              <a:t>Twee symmetrieën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elkaar</a:t>
            </a:r>
            <a:r>
              <a:rPr lang="en-US" sz="2800" dirty="0" smtClean="0"/>
              <a:t> </a:t>
            </a:r>
            <a:r>
              <a:rPr lang="en-US" sz="2800" dirty="0" err="1" smtClean="0"/>
              <a:t>uitvoeren</a:t>
            </a:r>
            <a:r>
              <a:rPr lang="en-US" sz="2800" dirty="0" smtClean="0"/>
              <a:t> </a:t>
            </a:r>
            <a:r>
              <a:rPr lang="en-US" sz="2800" dirty="0" err="1" smtClean="0"/>
              <a:t>geeft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</a:t>
            </a:r>
            <a:endParaRPr lang="en-US" sz="2800" dirty="0" smtClean="0"/>
          </a:p>
          <a:p>
            <a:pPr marL="228600" indent="-228600"/>
            <a:r>
              <a:rPr lang="en-US" sz="2800" dirty="0" err="1" smtClean="0"/>
              <a:t>Elke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‘inverse’</a:t>
            </a:r>
          </a:p>
          <a:p>
            <a:pPr marL="228600" indent="-228600"/>
            <a:r>
              <a:rPr lang="en-US" sz="2800" dirty="0" smtClean="0"/>
              <a:t>‘</a:t>
            </a:r>
            <a:r>
              <a:rPr lang="en-US" sz="2800" dirty="0" err="1" smtClean="0"/>
              <a:t>Associativiteit</a:t>
            </a:r>
            <a:r>
              <a:rPr lang="en-US" sz="2800" dirty="0" smtClean="0"/>
              <a:t>’: </a:t>
            </a:r>
            <a:r>
              <a:rPr lang="en-US" sz="2800" dirty="0" err="1" smtClean="0"/>
              <a:t>volgorde</a:t>
            </a:r>
            <a:r>
              <a:rPr lang="en-US" sz="2800" dirty="0" smtClean="0"/>
              <a:t> van </a:t>
            </a:r>
            <a:r>
              <a:rPr lang="en-US" sz="2800" dirty="0" err="1" smtClean="0"/>
              <a:t>samenstellen</a:t>
            </a:r>
            <a:r>
              <a:rPr lang="en-US" sz="2800" dirty="0" smtClean="0"/>
              <a:t> </a:t>
            </a:r>
            <a:r>
              <a:rPr lang="en-US" sz="2800" dirty="0" err="1" smtClean="0"/>
              <a:t>maakt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pic>
        <p:nvPicPr>
          <p:cNvPr id="9" name="Afbeelding 8" descr="cub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2270" y="473414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Wiskundigen</a:t>
            </a:r>
            <a:r>
              <a:rPr lang="en-US" sz="2800" dirty="0" smtClean="0"/>
              <a:t> </a:t>
            </a:r>
            <a:r>
              <a:rPr lang="en-US" sz="2800" dirty="0" err="1" smtClean="0"/>
              <a:t>noemen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structuur</a:t>
            </a:r>
            <a:r>
              <a:rPr lang="en-US" sz="2800" dirty="0" smtClean="0"/>
              <a:t> die al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eigenschappen</a:t>
            </a:r>
            <a:r>
              <a:rPr lang="en-US" sz="2800" dirty="0" smtClean="0"/>
              <a:t> </a:t>
            </a:r>
            <a:r>
              <a:rPr lang="en-US" sz="2800" dirty="0" err="1" smtClean="0"/>
              <a:t>heet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groep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r>
              <a:rPr lang="en-US" sz="2800" dirty="0" err="1" smtClean="0"/>
              <a:t>Zulke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symmetriegroepen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geclassificeerd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, en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(</a:t>
            </a:r>
            <a:r>
              <a:rPr lang="en-US" sz="2800" dirty="0" err="1" smtClean="0"/>
              <a:t>weinigzeggende</a:t>
            </a:r>
            <a:r>
              <a:rPr lang="en-US" sz="2800" dirty="0" smtClean="0"/>
              <a:t>) </a:t>
            </a:r>
            <a:r>
              <a:rPr lang="en-US" sz="2800" dirty="0" err="1" smtClean="0"/>
              <a:t>namen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O(3), U(7), SU(2), Sp(3,1), </a:t>
            </a:r>
            <a:r>
              <a:rPr lang="en-US" sz="2800" dirty="0" err="1" smtClean="0"/>
              <a:t>enzovoort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pic>
        <p:nvPicPr>
          <p:cNvPr id="5" name="Afbeelding 4" descr="symmetry-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2362" y="2580826"/>
            <a:ext cx="3260725" cy="1785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de </a:t>
            </a:r>
            <a:r>
              <a:rPr lang="en-US" sz="2800" dirty="0" err="1" smtClean="0"/>
              <a:t>natuurkunde</a:t>
            </a:r>
            <a:r>
              <a:rPr lang="en-US" sz="2800" dirty="0" smtClean="0"/>
              <a:t> </a:t>
            </a:r>
            <a:r>
              <a:rPr lang="en-US" sz="2800" dirty="0" err="1" smtClean="0"/>
              <a:t>komen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symmetrieën </a:t>
            </a:r>
            <a:r>
              <a:rPr lang="en-US" sz="2800" dirty="0" err="1" smtClean="0"/>
              <a:t>veelvuldig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1600" dirty="0" smtClean="0"/>
          </a:p>
          <a:p>
            <a:pPr marL="0" indent="-514350">
              <a:buNone/>
            </a:pPr>
            <a:r>
              <a:rPr lang="en-US" sz="2800" dirty="0" err="1" smtClean="0"/>
              <a:t>Vaak</a:t>
            </a:r>
            <a:r>
              <a:rPr lang="en-US" sz="2800" dirty="0" smtClean="0"/>
              <a:t> </a:t>
            </a:r>
            <a:r>
              <a:rPr lang="en-US" sz="2800" dirty="0" err="1" smtClean="0"/>
              <a:t>levert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transformatie</a:t>
            </a:r>
            <a:r>
              <a:rPr lang="en-US" sz="2800" dirty="0" smtClean="0"/>
              <a:t> op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fysisch</a:t>
            </a:r>
            <a:r>
              <a:rPr lang="en-US" sz="2800" dirty="0" smtClean="0"/>
              <a:t> </a:t>
            </a:r>
            <a:r>
              <a:rPr lang="en-US" sz="2800" dirty="0" err="1" smtClean="0"/>
              <a:t>systeem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nieuw</a:t>
            </a:r>
            <a:r>
              <a:rPr lang="en-US" sz="2800" dirty="0" smtClean="0"/>
              <a:t> </a:t>
            </a:r>
            <a:r>
              <a:rPr lang="en-US" sz="2800" dirty="0" err="1" smtClean="0"/>
              <a:t>systeem</a:t>
            </a:r>
            <a:r>
              <a:rPr lang="en-US" sz="2800" dirty="0" smtClean="0"/>
              <a:t> op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de </a:t>
            </a:r>
            <a:r>
              <a:rPr lang="en-US" sz="2800" dirty="0" err="1" smtClean="0"/>
              <a:t>natuurwetten</a:t>
            </a:r>
            <a:r>
              <a:rPr lang="en-US" sz="2800" dirty="0" smtClean="0"/>
              <a:t> </a:t>
            </a:r>
            <a:r>
              <a:rPr lang="en-US" sz="2800" dirty="0" err="1" smtClean="0"/>
              <a:t>voldoet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pic>
        <p:nvPicPr>
          <p:cNvPr id="6" name="Afbeelding 5" descr="lh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695" y="2794662"/>
            <a:ext cx="2647916" cy="1714458"/>
          </a:xfrm>
          <a:prstGeom prst="rect">
            <a:avLst/>
          </a:prstGeom>
        </p:spPr>
      </p:pic>
      <p:pic>
        <p:nvPicPr>
          <p:cNvPr id="9" name="Afbeelding 8" descr="lh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140" y="2798930"/>
            <a:ext cx="2647916" cy="1714458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>
            <a:off x="4797025" y="3609020"/>
            <a:ext cx="675075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Inhoud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67" y="4194085"/>
            <a:ext cx="5654715" cy="2145305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Historische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voorbeelden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Unificatie</a:t>
            </a:r>
            <a:r>
              <a:rPr lang="en-US" sz="2800" dirty="0" smtClean="0"/>
              <a:t> van </a:t>
            </a:r>
            <a:r>
              <a:rPr lang="en-US" sz="2800" dirty="0" err="1" smtClean="0"/>
              <a:t>krachten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Quantumzwaartekracht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van </a:t>
            </a:r>
            <a:r>
              <a:rPr lang="en-US" sz="2800" dirty="0" err="1" smtClean="0"/>
              <a:t>alles</a:t>
            </a:r>
            <a:r>
              <a:rPr lang="en-US" sz="2800" dirty="0" smtClean="0"/>
              <a:t>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193" y="1493785"/>
            <a:ext cx="2519064" cy="25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r>
              <a:rPr lang="en-US" sz="2800" dirty="0" smtClean="0"/>
              <a:t> is het </a:t>
            </a:r>
            <a:r>
              <a:rPr lang="en-US" sz="2800" dirty="0" err="1" smtClean="0"/>
              <a:t>zelfs</a:t>
            </a:r>
            <a:r>
              <a:rPr lang="en-US" sz="2800" dirty="0" smtClean="0"/>
              <a:t> </a:t>
            </a:r>
            <a:r>
              <a:rPr lang="en-US" sz="2800" dirty="0" err="1" smtClean="0"/>
              <a:t>zo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symmetriegroep</a:t>
            </a:r>
            <a:r>
              <a:rPr lang="en-US" sz="2800" dirty="0" smtClean="0"/>
              <a:t> van het model het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groot</a:t>
            </a:r>
            <a:r>
              <a:rPr lang="en-US" sz="2800" dirty="0" smtClean="0"/>
              <a:t> </a:t>
            </a:r>
            <a:r>
              <a:rPr lang="en-US" sz="2800" dirty="0" err="1" smtClean="0"/>
              <a:t>deel</a:t>
            </a:r>
            <a:r>
              <a:rPr lang="en-US" sz="2800" dirty="0" smtClean="0"/>
              <a:t> </a:t>
            </a:r>
            <a:r>
              <a:rPr lang="en-US" sz="2800" dirty="0" err="1" smtClean="0"/>
              <a:t>vastlegt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pic>
        <p:nvPicPr>
          <p:cNvPr id="7" name="Afbeelding 6" descr="curvedspa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82" y="3068960"/>
            <a:ext cx="6165685" cy="348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Bij</a:t>
            </a:r>
            <a:r>
              <a:rPr lang="en-US" sz="2800" dirty="0" smtClean="0"/>
              <a:t> de </a:t>
            </a:r>
            <a:r>
              <a:rPr lang="en-US" sz="2800" dirty="0" err="1" smtClean="0"/>
              <a:t>drie</a:t>
            </a:r>
            <a:r>
              <a:rPr lang="en-US" sz="2800" dirty="0" smtClean="0"/>
              <a:t> quantumkrachten </a:t>
            </a:r>
            <a:r>
              <a:rPr lang="en-US" sz="2800" dirty="0" err="1" smtClean="0"/>
              <a:t>hoort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elk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symmetriegroep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1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/>
            <a:r>
              <a:rPr lang="en-US" sz="2800" dirty="0" err="1" smtClean="0"/>
              <a:t>Elektromagnetisme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U(1)</a:t>
            </a:r>
          </a:p>
          <a:p>
            <a:pPr marL="0" indent="-514350"/>
            <a:r>
              <a:rPr lang="en-US" sz="2800" dirty="0" err="1" smtClean="0"/>
              <a:t>Zwakke</a:t>
            </a:r>
            <a:r>
              <a:rPr lang="en-US" sz="2800" dirty="0" smtClean="0"/>
              <a:t> </a:t>
            </a:r>
            <a:r>
              <a:rPr lang="en-US" sz="2800" dirty="0" err="1" smtClean="0"/>
              <a:t>kernkracht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SU(2)</a:t>
            </a:r>
          </a:p>
          <a:p>
            <a:pPr marL="0" indent="-514350"/>
            <a:r>
              <a:rPr lang="en-US" sz="2800" dirty="0" err="1" smtClean="0"/>
              <a:t>Sterke</a:t>
            </a:r>
            <a:r>
              <a:rPr lang="en-US" sz="2800" dirty="0" smtClean="0"/>
              <a:t> </a:t>
            </a:r>
            <a:r>
              <a:rPr lang="en-US" sz="2800" dirty="0" err="1" smtClean="0"/>
              <a:t>kernkracht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SU(3)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Symmetrie</a:t>
            </a:r>
            <a:endParaRPr lang="en-US" sz="4000" b="1" dirty="0"/>
          </a:p>
        </p:txBody>
      </p:sp>
      <p:pic>
        <p:nvPicPr>
          <p:cNvPr id="5" name="Afbeelding 4" descr="forces.gif"/>
          <p:cNvPicPr>
            <a:picLocks noChangeAspect="1"/>
          </p:cNvPicPr>
          <p:nvPr/>
        </p:nvPicPr>
        <p:blipFill>
          <a:blip r:embed="rId3" cstate="print"/>
          <a:srcRect b="52276"/>
          <a:stretch>
            <a:fillRect/>
          </a:stretch>
        </p:blipFill>
        <p:spPr>
          <a:xfrm>
            <a:off x="2321750" y="2798930"/>
            <a:ext cx="3817257" cy="1815650"/>
          </a:xfrm>
          <a:prstGeom prst="rect">
            <a:avLst/>
          </a:prstGeom>
        </p:spPr>
      </p:pic>
      <p:pic>
        <p:nvPicPr>
          <p:cNvPr id="6" name="Afbeelding 5" descr="forces.gif"/>
          <p:cNvPicPr>
            <a:picLocks noChangeAspect="1"/>
          </p:cNvPicPr>
          <p:nvPr/>
        </p:nvPicPr>
        <p:blipFill>
          <a:blip r:embed="rId3" cstate="print"/>
          <a:srcRect t="46120" r="48125"/>
          <a:stretch>
            <a:fillRect/>
          </a:stretch>
        </p:blipFill>
        <p:spPr>
          <a:xfrm>
            <a:off x="6597225" y="2448525"/>
            <a:ext cx="1980220" cy="20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de </a:t>
            </a:r>
            <a:r>
              <a:rPr lang="en-US" sz="2800" dirty="0" err="1" smtClean="0"/>
              <a:t>jaren</a:t>
            </a:r>
            <a:r>
              <a:rPr lang="en-US" sz="2800" dirty="0" smtClean="0"/>
              <a:t> ’60 </a:t>
            </a:r>
            <a:r>
              <a:rPr lang="en-US" sz="2800" dirty="0" err="1" smtClean="0"/>
              <a:t>werd</a:t>
            </a:r>
            <a:r>
              <a:rPr lang="en-US" sz="2800" dirty="0" smtClean="0"/>
              <a:t> </a:t>
            </a:r>
            <a:r>
              <a:rPr lang="en-US" sz="2800" dirty="0" err="1" smtClean="0"/>
              <a:t>verdere</a:t>
            </a:r>
            <a:r>
              <a:rPr lang="en-US" sz="2800" dirty="0" smtClean="0"/>
              <a:t> </a:t>
            </a:r>
            <a:r>
              <a:rPr lang="en-US" sz="2800" dirty="0" err="1" smtClean="0"/>
              <a:t>voortgang</a:t>
            </a:r>
            <a:r>
              <a:rPr lang="en-US" sz="2800" dirty="0" smtClean="0"/>
              <a:t> </a:t>
            </a:r>
            <a:r>
              <a:rPr lang="en-US" sz="2800" dirty="0" err="1" smtClean="0"/>
              <a:t>geboekt</a:t>
            </a:r>
            <a:r>
              <a:rPr lang="en-US" sz="2800" dirty="0" smtClean="0"/>
              <a:t> in de </a:t>
            </a:r>
            <a:r>
              <a:rPr lang="en-US" sz="2800" dirty="0" err="1" smtClean="0"/>
              <a:t>unificatie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natuurkrachten</a:t>
            </a:r>
            <a:r>
              <a:rPr lang="en-US" sz="2800" dirty="0" smtClean="0"/>
              <a:t>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-51435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-51435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-51435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-51435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-51435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Weinberg, Glashow, Salam: </a:t>
            </a:r>
            <a:r>
              <a:rPr lang="en-US" sz="2800" b="1" dirty="0" err="1" smtClean="0">
                <a:solidFill>
                  <a:srgbClr val="C00000"/>
                </a:solidFill>
              </a:rPr>
              <a:t>elektro-magnetisme</a:t>
            </a:r>
            <a:r>
              <a:rPr lang="en-US" sz="2800" dirty="0" smtClean="0">
                <a:solidFill>
                  <a:schemeClr val="tx1"/>
                </a:solidFill>
              </a:rPr>
              <a:t> en </a:t>
            </a:r>
            <a:r>
              <a:rPr lang="en-US" sz="2800" b="1" dirty="0" err="1" smtClean="0">
                <a:solidFill>
                  <a:srgbClr val="C00000"/>
                </a:solidFill>
              </a:rPr>
              <a:t>zwakke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kernkracht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passen</a:t>
            </a:r>
            <a:r>
              <a:rPr lang="en-US" sz="2800" dirty="0" smtClean="0">
                <a:solidFill>
                  <a:schemeClr val="tx1"/>
                </a:solidFill>
              </a:rPr>
              <a:t> in </a:t>
            </a:r>
            <a:r>
              <a:rPr lang="en-US" sz="2800" dirty="0" err="1" smtClean="0">
                <a:solidFill>
                  <a:schemeClr val="tx1"/>
                </a:solidFill>
              </a:rPr>
              <a:t>één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theorie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Nobelprijs</a:t>
            </a:r>
            <a:r>
              <a:rPr lang="en-US" sz="2800" dirty="0" smtClean="0">
                <a:solidFill>
                  <a:schemeClr val="tx1"/>
                </a:solidFill>
              </a:rPr>
              <a:t> 1979.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De </a:t>
            </a:r>
            <a:r>
              <a:rPr lang="en-US" sz="4000" b="1" dirty="0" err="1" smtClean="0"/>
              <a:t>elektrozwakke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kracht</a:t>
            </a:r>
            <a:endParaRPr lang="en-US" sz="4000" b="1" dirty="0"/>
          </a:p>
        </p:txBody>
      </p:sp>
      <p:pic>
        <p:nvPicPr>
          <p:cNvPr id="7" name="Afbeelding 6" descr="Q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730" y="3068960"/>
            <a:ext cx="3657600" cy="1709659"/>
          </a:xfrm>
          <a:prstGeom prst="rect">
            <a:avLst/>
          </a:prstGeom>
        </p:spPr>
      </p:pic>
      <p:pic>
        <p:nvPicPr>
          <p:cNvPr id="9" name="Picture 1047" descr="nobel-med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2260" y="3113965"/>
            <a:ext cx="1524000" cy="16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symmetriegroep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‘</a:t>
            </a:r>
            <a:r>
              <a:rPr lang="en-US" sz="2800" b="1" dirty="0" smtClean="0">
                <a:solidFill>
                  <a:srgbClr val="C00000"/>
                </a:solidFill>
              </a:rPr>
              <a:t>U(1) x SU(2)</a:t>
            </a:r>
            <a:r>
              <a:rPr lang="en-US" sz="2800" dirty="0" smtClean="0"/>
              <a:t>’.</a:t>
            </a: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Maar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laat</a:t>
            </a:r>
            <a:r>
              <a:rPr lang="en-US" sz="2800" dirty="0" smtClean="0">
                <a:solidFill>
                  <a:schemeClr val="tx1"/>
                </a:solidFill>
              </a:rPr>
              <a:t> u door de </a:t>
            </a:r>
            <a:r>
              <a:rPr lang="en-US" sz="2800" dirty="0" err="1" smtClean="0">
                <a:solidFill>
                  <a:schemeClr val="tx1"/>
                </a:solidFill>
              </a:rPr>
              <a:t>eenvoudige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notatie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misleiden</a:t>
            </a:r>
            <a:r>
              <a:rPr lang="en-US" sz="2800" dirty="0" smtClean="0">
                <a:solidFill>
                  <a:schemeClr val="tx1"/>
                </a:solidFill>
              </a:rPr>
              <a:t>!)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De </a:t>
            </a:r>
            <a:r>
              <a:rPr lang="en-US" sz="4000" b="1" dirty="0" err="1" smtClean="0"/>
              <a:t>elektrozwakke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kracht</a:t>
            </a:r>
            <a:endParaRPr lang="en-US" sz="4000" b="1" dirty="0"/>
          </a:p>
        </p:txBody>
      </p:sp>
      <p:sp>
        <p:nvSpPr>
          <p:cNvPr id="6" name="Kubus 5"/>
          <p:cNvSpPr/>
          <p:nvPr/>
        </p:nvSpPr>
        <p:spPr>
          <a:xfrm>
            <a:off x="2906815" y="2978950"/>
            <a:ext cx="1755195" cy="171019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725" y="2708920"/>
            <a:ext cx="2204600" cy="214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verenigen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elektrozwakke</a:t>
            </a:r>
            <a:r>
              <a:rPr lang="en-US" sz="2800" dirty="0" smtClean="0"/>
              <a:t> </a:t>
            </a:r>
            <a:r>
              <a:rPr lang="en-US" sz="2800" dirty="0" err="1" smtClean="0"/>
              <a:t>kracht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sterke</a:t>
            </a:r>
            <a:r>
              <a:rPr lang="en-US" sz="2800" dirty="0" smtClean="0"/>
              <a:t> </a:t>
            </a:r>
            <a:r>
              <a:rPr lang="en-US" sz="2800" dirty="0" err="1" smtClean="0"/>
              <a:t>kernkracht</a:t>
            </a:r>
            <a:r>
              <a:rPr lang="en-US" sz="2800" dirty="0" smtClean="0"/>
              <a:t> is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gelukt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Toch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zijn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goede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redenen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nemen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kunnen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Grand unification</a:t>
            </a:r>
            <a:endParaRPr lang="en-US" sz="4000" b="1" dirty="0"/>
          </a:p>
        </p:txBody>
      </p:sp>
      <p:pic>
        <p:nvPicPr>
          <p:cNvPr id="7" name="Picture 3" descr="phypub4lowen"/>
          <p:cNvPicPr>
            <a:picLocks noChangeAspect="1" noChangeArrowheads="1"/>
          </p:cNvPicPr>
          <p:nvPr/>
        </p:nvPicPr>
        <p:blipFill>
          <a:blip r:embed="rId3" cstate="print"/>
          <a:srcRect r="50491"/>
          <a:stretch>
            <a:fillRect/>
          </a:stretch>
        </p:blipFill>
        <p:spPr bwMode="auto">
          <a:xfrm>
            <a:off x="3692525" y="2618910"/>
            <a:ext cx="320040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koppelingsconstantes</a:t>
            </a:r>
            <a:r>
              <a:rPr lang="en-US" sz="2800" dirty="0" smtClean="0"/>
              <a:t> </a:t>
            </a:r>
            <a:r>
              <a:rPr lang="en-US" sz="2800" dirty="0" err="1" smtClean="0"/>
              <a:t>worden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bijna</a:t>
            </a:r>
            <a:r>
              <a:rPr lang="en-US" sz="2800" dirty="0" smtClean="0"/>
              <a:t> even </a:t>
            </a:r>
            <a:r>
              <a:rPr lang="en-US" sz="2800" dirty="0" err="1" smtClean="0"/>
              <a:t>sterk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hoge</a:t>
            </a:r>
            <a:r>
              <a:rPr lang="en-US" sz="2800" dirty="0" smtClean="0"/>
              <a:t> </a:t>
            </a:r>
            <a:r>
              <a:rPr lang="en-US" sz="2800" dirty="0" err="1" smtClean="0"/>
              <a:t>energie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Ze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worden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zelfs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precies</a:t>
            </a:r>
            <a:r>
              <a:rPr lang="en-US" sz="2800" dirty="0" smtClean="0">
                <a:solidFill>
                  <a:schemeClr val="tx1"/>
                </a:solidFill>
              </a:rPr>
              <a:t> even </a:t>
            </a:r>
            <a:r>
              <a:rPr lang="en-US" sz="2800" dirty="0" err="1" smtClean="0">
                <a:solidFill>
                  <a:schemeClr val="tx1"/>
                </a:solidFill>
              </a:rPr>
              <a:t>sterk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als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natuur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supersymmetrisch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blijkt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zijn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Grand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5" name="Picture 3" descr="phypub4lowen"/>
          <p:cNvPicPr>
            <a:picLocks noChangeAspect="1" noChangeArrowheads="1"/>
          </p:cNvPicPr>
          <p:nvPr/>
        </p:nvPicPr>
        <p:blipFill>
          <a:blip r:embed="rId3" cstate="print"/>
          <a:srcRect l="50057"/>
          <a:stretch>
            <a:fillRect/>
          </a:stretch>
        </p:blipFill>
        <p:spPr bwMode="auto">
          <a:xfrm>
            <a:off x="3651507" y="2483895"/>
            <a:ext cx="3282435" cy="26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Of we </a:t>
            </a:r>
            <a:r>
              <a:rPr lang="en-US" sz="2800" dirty="0" err="1" smtClean="0"/>
              <a:t>supersymmetrie</a:t>
            </a:r>
            <a:r>
              <a:rPr lang="en-US" sz="2800" dirty="0" smtClean="0"/>
              <a:t> </a:t>
            </a:r>
            <a:r>
              <a:rPr lang="en-US" sz="2800" dirty="0" err="1" smtClean="0"/>
              <a:t>daadwerkelijk</a:t>
            </a:r>
            <a:r>
              <a:rPr lang="en-US" sz="2800" dirty="0" smtClean="0"/>
              <a:t> in de </a:t>
            </a:r>
            <a:r>
              <a:rPr lang="en-US" sz="2800" dirty="0" err="1" smtClean="0"/>
              <a:t>natuur</a:t>
            </a:r>
            <a:r>
              <a:rPr lang="en-US" sz="2800" dirty="0" smtClean="0"/>
              <a:t> </a:t>
            </a:r>
            <a:r>
              <a:rPr lang="en-US" sz="2800" dirty="0" err="1" smtClean="0"/>
              <a:t>voorkomt</a:t>
            </a:r>
            <a:r>
              <a:rPr lang="en-US" sz="2800" dirty="0" smtClean="0"/>
              <a:t> </a:t>
            </a:r>
            <a:r>
              <a:rPr lang="en-US" sz="2800" dirty="0" err="1" smtClean="0"/>
              <a:t>zal</a:t>
            </a:r>
            <a:r>
              <a:rPr lang="en-US" sz="2800" dirty="0" smtClean="0"/>
              <a:t>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moeten</a:t>
            </a:r>
            <a:r>
              <a:rPr lang="en-US" sz="2800" dirty="0" smtClean="0"/>
              <a:t> </a:t>
            </a:r>
            <a:r>
              <a:rPr lang="en-US" sz="2800" dirty="0" err="1" smtClean="0"/>
              <a:t>blijken</a:t>
            </a:r>
            <a:r>
              <a:rPr lang="en-US" sz="2800" dirty="0" smtClean="0"/>
              <a:t>…</a:t>
            </a: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Maar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zo</a:t>
            </a:r>
            <a:r>
              <a:rPr lang="en-US" sz="2800" dirty="0" smtClean="0">
                <a:solidFill>
                  <a:schemeClr val="tx1"/>
                </a:solidFill>
              </a:rPr>
              <a:t> is </a:t>
            </a:r>
            <a:r>
              <a:rPr lang="en-US" sz="2800" dirty="0" err="1" smtClean="0">
                <a:solidFill>
                  <a:schemeClr val="tx1"/>
                </a:solidFill>
              </a:rPr>
              <a:t>zou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ontdekking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niet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weg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moeten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zijn</a:t>
            </a:r>
            <a:r>
              <a:rPr lang="en-US" sz="28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Grand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6" name="Afbeelding 5" descr="lh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9710" y="2753925"/>
            <a:ext cx="3466030" cy="224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zonder</a:t>
            </a:r>
            <a:r>
              <a:rPr lang="en-US" sz="2800" dirty="0" smtClean="0"/>
              <a:t> </a:t>
            </a:r>
            <a:r>
              <a:rPr lang="en-US" sz="2800" dirty="0" err="1" smtClean="0"/>
              <a:t>supersymmetrie</a:t>
            </a:r>
            <a:r>
              <a:rPr lang="en-US" sz="2800" dirty="0" smtClean="0"/>
              <a:t> is de </a:t>
            </a:r>
            <a:r>
              <a:rPr lang="en-US" sz="2800" dirty="0" err="1" smtClean="0"/>
              <a:t>vraag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unificatiemodel</a:t>
            </a:r>
            <a:r>
              <a:rPr lang="en-US" sz="2800" dirty="0" smtClean="0"/>
              <a:t> </a:t>
            </a:r>
            <a:r>
              <a:rPr lang="en-US" sz="2800" dirty="0" err="1" smtClean="0"/>
              <a:t>natuurlijk</a:t>
            </a:r>
            <a:r>
              <a:rPr lang="en-US" sz="2800" dirty="0" smtClean="0"/>
              <a:t> </a:t>
            </a:r>
            <a:r>
              <a:rPr lang="en-US" sz="2800" dirty="0" err="1" smtClean="0"/>
              <a:t>interessant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Eerste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vraag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wat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zou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bijbehorende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symmetriegroep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moeten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zijn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marL="0" indent="-51435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Kandidaten</a:t>
            </a:r>
            <a:r>
              <a:rPr lang="en-US" sz="2800" dirty="0" smtClean="0">
                <a:solidFill>
                  <a:schemeClr val="tx1"/>
                </a:solidFill>
              </a:rPr>
              <a:t>: SU(5), SO(10), E</a:t>
            </a:r>
            <a:r>
              <a:rPr lang="en-US" sz="2800" baseline="-25000" dirty="0" smtClean="0">
                <a:solidFill>
                  <a:schemeClr val="tx1"/>
                </a:solidFill>
              </a:rPr>
              <a:t>6</a:t>
            </a:r>
            <a:r>
              <a:rPr lang="en-US" sz="2800" dirty="0" smtClean="0">
                <a:solidFill>
                  <a:schemeClr val="tx1"/>
                </a:solidFill>
              </a:rPr>
              <a:t>, 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Grand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5" name="Afbeelding 4" descr="symmetry-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836" y="3203975"/>
            <a:ext cx="2169778" cy="118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Er</a:t>
            </a:r>
            <a:r>
              <a:rPr lang="en-US" sz="2800" dirty="0" smtClean="0"/>
              <a:t> is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gevonden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alle</a:t>
            </a:r>
            <a:r>
              <a:rPr lang="en-US" sz="2800" dirty="0" smtClean="0"/>
              <a:t> </a:t>
            </a:r>
            <a:r>
              <a:rPr lang="en-US" sz="2800" dirty="0" err="1" smtClean="0"/>
              <a:t>bekende</a:t>
            </a:r>
            <a:r>
              <a:rPr lang="en-US" sz="2800" dirty="0" smtClean="0"/>
              <a:t> </a:t>
            </a:r>
            <a:r>
              <a:rPr lang="en-US" sz="2800" dirty="0" err="1" smtClean="0"/>
              <a:t>natuurkunde</a:t>
            </a:r>
            <a:r>
              <a:rPr lang="en-US" sz="2800" dirty="0" smtClean="0"/>
              <a:t> </a:t>
            </a:r>
            <a:r>
              <a:rPr lang="en-US" sz="2800" dirty="0" err="1" smtClean="0"/>
              <a:t>beschrijft</a:t>
            </a:r>
            <a:r>
              <a:rPr lang="en-US" sz="2800" dirty="0" smtClean="0"/>
              <a:t>. (En, even </a:t>
            </a:r>
            <a:r>
              <a:rPr lang="en-US" sz="2800" dirty="0" err="1" smtClean="0"/>
              <a:t>belangrijk</a:t>
            </a:r>
            <a:r>
              <a:rPr lang="en-US" sz="2800" dirty="0" smtClean="0"/>
              <a:t>, </a:t>
            </a:r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voorspellingen</a:t>
            </a:r>
            <a:r>
              <a:rPr lang="en-US" sz="2800" dirty="0" smtClean="0"/>
              <a:t> </a:t>
            </a:r>
            <a:r>
              <a:rPr lang="en-US" sz="2800" dirty="0" err="1" smtClean="0"/>
              <a:t>doet</a:t>
            </a:r>
            <a:r>
              <a:rPr lang="en-US" sz="2800" dirty="0" smtClean="0"/>
              <a:t>.)</a:t>
            </a: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Kunnen</a:t>
            </a:r>
            <a:r>
              <a:rPr lang="en-US" sz="2800" dirty="0" smtClean="0">
                <a:solidFill>
                  <a:schemeClr val="tx1"/>
                </a:solidFill>
              </a:rPr>
              <a:t> we </a:t>
            </a:r>
            <a:r>
              <a:rPr lang="en-US" sz="2800" dirty="0" err="1" smtClean="0">
                <a:solidFill>
                  <a:schemeClr val="tx1"/>
                </a:solidFill>
              </a:rPr>
              <a:t>systematisch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zoeken</a:t>
            </a:r>
            <a:r>
              <a:rPr lang="en-US" sz="2800" dirty="0" smtClean="0">
                <a:solidFill>
                  <a:schemeClr val="tx1"/>
                </a:solidFill>
              </a:rPr>
              <a:t>? En hoe zit het met de </a:t>
            </a:r>
            <a:r>
              <a:rPr lang="en-US" sz="2800" dirty="0" err="1" smtClean="0">
                <a:solidFill>
                  <a:schemeClr val="tx1"/>
                </a:solidFill>
              </a:rPr>
              <a:t>vierde</a:t>
            </a:r>
            <a:r>
              <a:rPr lang="en-US" sz="2800" dirty="0" smtClean="0">
                <a:solidFill>
                  <a:schemeClr val="tx1"/>
                </a:solidFill>
              </a:rPr>
              <a:t> van de </a:t>
            </a:r>
            <a:r>
              <a:rPr lang="en-US" sz="2800" dirty="0" err="1" smtClean="0">
                <a:solidFill>
                  <a:schemeClr val="tx1"/>
                </a:solidFill>
              </a:rPr>
              <a:t>krachten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Grand </a:t>
            </a:r>
            <a:r>
              <a:rPr lang="en-US" sz="4000" b="1" dirty="0" smtClean="0"/>
              <a:t>unification</a:t>
            </a:r>
            <a:endParaRPr lang="en-US" sz="4000" b="1" dirty="0"/>
          </a:p>
        </p:txBody>
      </p:sp>
      <p:pic>
        <p:nvPicPr>
          <p:cNvPr id="5" name="Afbeelding 4" descr="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605" y="3113965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91931" y="567925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Quantumzwaartekracht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701" y="2326118"/>
            <a:ext cx="2900048" cy="22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91931" y="5679250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Historische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voorbeelden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fbeelding 5" descr="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701" y="2326118"/>
            <a:ext cx="2900048" cy="22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endParaRPr lang="en-US" sz="2800" dirty="0" err="1" smtClean="0"/>
          </a:p>
          <a:p>
            <a:pPr marL="0" indent="-514350">
              <a:buNone/>
            </a:pPr>
            <a:endParaRPr lang="en-US" sz="2800" dirty="0" err="1" smtClean="0"/>
          </a:p>
          <a:p>
            <a:pPr marL="0" indent="-514350">
              <a:buNone/>
            </a:pPr>
            <a:endParaRPr lang="en-US" sz="4400" dirty="0" smtClean="0"/>
          </a:p>
          <a:p>
            <a:pPr marL="0" indent="-514350">
              <a:buNone/>
            </a:pPr>
            <a:r>
              <a:rPr lang="en-US" sz="2800" dirty="0" smtClean="0"/>
              <a:t>In de </a:t>
            </a:r>
            <a:r>
              <a:rPr lang="en-US" sz="2800" dirty="0" err="1" smtClean="0"/>
              <a:t>voorbeelden</a:t>
            </a:r>
            <a:r>
              <a:rPr lang="en-US" sz="2800" dirty="0" smtClean="0"/>
              <a:t> tot nu toe was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noodzaak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unificatie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1200" dirty="0" smtClean="0"/>
          </a:p>
          <a:p>
            <a:pPr marL="0" indent="-514350">
              <a:buNone/>
            </a:pPr>
            <a:r>
              <a:rPr lang="en-US" sz="2800" dirty="0" smtClean="0"/>
              <a:t>In het </a:t>
            </a:r>
            <a:r>
              <a:rPr lang="en-US" sz="2800" dirty="0" err="1" smtClean="0"/>
              <a:t>geval</a:t>
            </a:r>
            <a:r>
              <a:rPr lang="en-US" sz="2800" dirty="0" smtClean="0"/>
              <a:t> van </a:t>
            </a:r>
            <a:r>
              <a:rPr lang="en-US" sz="2800" dirty="0" err="1" smtClean="0"/>
              <a:t>unificatie</a:t>
            </a:r>
            <a:r>
              <a:rPr lang="en-US" sz="2800" dirty="0" smtClean="0"/>
              <a:t> van </a:t>
            </a:r>
            <a:r>
              <a:rPr lang="en-US" sz="2800" b="1" dirty="0" err="1" smtClean="0"/>
              <a:t>relativiteit</a:t>
            </a:r>
            <a:r>
              <a:rPr lang="en-US" sz="2800" dirty="0" smtClean="0"/>
              <a:t> en </a:t>
            </a:r>
            <a:r>
              <a:rPr lang="en-US" sz="2800" b="1" dirty="0" smtClean="0"/>
              <a:t>quantumfysica</a:t>
            </a:r>
            <a:r>
              <a:rPr lang="en-US" sz="2800" dirty="0" smtClean="0"/>
              <a:t> is die </a:t>
            </a:r>
            <a:r>
              <a:rPr lang="en-US" sz="2800" dirty="0" err="1" smtClean="0"/>
              <a:t>noodzaak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wel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0" indent="-514350">
              <a:buNone/>
            </a:pPr>
            <a:endParaRPr lang="en-US" sz="1200" dirty="0" smtClean="0"/>
          </a:p>
          <a:p>
            <a:pPr marL="0" indent="-51435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theorieën</a:t>
            </a:r>
            <a:r>
              <a:rPr lang="en-US" sz="2800" dirty="0" smtClean="0"/>
              <a:t> </a:t>
            </a:r>
            <a:r>
              <a:rPr lang="en-US" sz="2800" dirty="0" err="1" smtClean="0"/>
              <a:t>gaan</a:t>
            </a:r>
            <a:r>
              <a:rPr lang="en-US" sz="2800" dirty="0" smtClean="0"/>
              <a:t> </a:t>
            </a:r>
            <a:r>
              <a:rPr lang="en-US" sz="2800" dirty="0" err="1" smtClean="0"/>
              <a:t>namelijk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samen</a:t>
            </a:r>
            <a:r>
              <a:rPr lang="en-US" sz="2800" dirty="0" smtClean="0"/>
              <a:t>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smtClean="0"/>
              <a:t>Quantumzwaartekracht</a:t>
            </a:r>
            <a:endParaRPr lang="en-US" sz="4000" b="1" dirty="0"/>
          </a:p>
        </p:txBody>
      </p:sp>
      <p:pic>
        <p:nvPicPr>
          <p:cNvPr id="6" name="Afbeelding 5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1673805"/>
            <a:ext cx="6277852" cy="145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  <a:tabLst>
                <a:tab pos="457200" algn="l"/>
              </a:tabLst>
            </a:pPr>
            <a:r>
              <a:rPr lang="en-US" sz="2800" dirty="0" err="1" smtClean="0">
                <a:solidFill>
                  <a:schemeClr val="tx1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zijn</a:t>
            </a:r>
            <a:r>
              <a:rPr lang="en-US" sz="2800" dirty="0" smtClean="0">
                <a:solidFill>
                  <a:schemeClr val="tx1"/>
                </a:solidFill>
              </a:rPr>
              <a:t> diverse </a:t>
            </a:r>
            <a:r>
              <a:rPr lang="en-US" sz="2800" dirty="0" err="1" smtClean="0">
                <a:solidFill>
                  <a:schemeClr val="tx1"/>
                </a:solidFill>
              </a:rPr>
              <a:t>voorbeelden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waar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beide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theorieën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spelen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0" indent="-514350">
              <a:buNone/>
              <a:tabLst>
                <a:tab pos="457200" algn="l"/>
              </a:tabLst>
            </a:pPr>
            <a:r>
              <a:rPr lang="en-US" sz="2800" i="1" dirty="0" err="1" smtClean="0">
                <a:solidFill>
                  <a:schemeClr val="tx1"/>
                </a:solidFill>
              </a:rPr>
              <a:t>Maar</a:t>
            </a:r>
            <a:r>
              <a:rPr lang="en-US" sz="2800" i="1" dirty="0" smtClean="0">
                <a:solidFill>
                  <a:schemeClr val="tx1"/>
                </a:solidFill>
              </a:rPr>
              <a:t>… de </a:t>
            </a:r>
            <a:r>
              <a:rPr lang="en-US" sz="2800" i="1" dirty="0" err="1" smtClean="0">
                <a:solidFill>
                  <a:schemeClr val="tx1"/>
                </a:solidFill>
              </a:rPr>
              <a:t>theorieën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lijken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elkaar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tegen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spreken</a:t>
            </a:r>
            <a:r>
              <a:rPr lang="en-US" sz="2800" i="1" dirty="0" smtClean="0">
                <a:solidFill>
                  <a:schemeClr val="tx1"/>
                </a:solidFill>
              </a:rPr>
              <a:t>!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pic>
        <p:nvPicPr>
          <p:cNvPr id="5" name="Afbeelding 4" descr="black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710" y="2844595"/>
            <a:ext cx="2385265" cy="2385265"/>
          </a:xfrm>
          <a:prstGeom prst="rect">
            <a:avLst/>
          </a:prstGeom>
        </p:spPr>
      </p:pic>
      <p:pic>
        <p:nvPicPr>
          <p:cNvPr id="6" name="Afbeelding 5" descr="bigb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60" y="2843935"/>
            <a:ext cx="3409405" cy="238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Quantummechanica is ‘</a:t>
            </a:r>
            <a:r>
              <a:rPr lang="en-US" sz="2800" dirty="0" err="1" smtClean="0"/>
              <a:t>klassieke</a:t>
            </a:r>
            <a:r>
              <a:rPr lang="en-US" sz="2800" dirty="0" smtClean="0"/>
              <a:t> </a:t>
            </a:r>
            <a:r>
              <a:rPr lang="en-US" sz="2800" dirty="0" err="1" smtClean="0"/>
              <a:t>fysica</a:t>
            </a:r>
            <a:r>
              <a:rPr lang="en-US" sz="2800" dirty="0" smtClean="0"/>
              <a:t> plus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kanselement</a:t>
            </a:r>
            <a:r>
              <a:rPr lang="en-US" sz="2800" dirty="0" smtClean="0"/>
              <a:t>’.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recept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quantumzwaartekracht </a:t>
            </a:r>
            <a:r>
              <a:rPr lang="en-US" sz="2800" dirty="0" err="1" smtClean="0"/>
              <a:t>bestaat</a:t>
            </a:r>
            <a:r>
              <a:rPr lang="en-US" sz="2800" dirty="0" smtClean="0"/>
              <a:t> </a:t>
            </a:r>
            <a:r>
              <a:rPr lang="en-US" sz="2800" dirty="0" err="1" smtClean="0"/>
              <a:t>dus</a:t>
            </a:r>
            <a:r>
              <a:rPr lang="en-US" sz="2800" dirty="0" smtClean="0"/>
              <a:t>… </a:t>
            </a:r>
            <a:r>
              <a:rPr lang="en-US" sz="2800" dirty="0" err="1" smtClean="0"/>
              <a:t>maar</a:t>
            </a:r>
            <a:r>
              <a:rPr lang="en-US" sz="2800" dirty="0" smtClean="0"/>
              <a:t> de </a:t>
            </a:r>
            <a:r>
              <a:rPr lang="en-US" sz="2800" dirty="0" err="1" smtClean="0"/>
              <a:t>uitkomsten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singulier</a:t>
            </a:r>
            <a:r>
              <a:rPr lang="en-US" sz="2800" dirty="0" smtClean="0"/>
              <a:t> (=</a:t>
            </a:r>
            <a:r>
              <a:rPr lang="en-US" sz="2800" dirty="0" err="1" smtClean="0"/>
              <a:t>oneindig</a:t>
            </a:r>
            <a:r>
              <a:rPr lang="en-US" sz="2800" dirty="0" smtClean="0"/>
              <a:t>)!</a:t>
            </a:r>
            <a:endParaRPr lang="en-US" sz="2800" dirty="0" smtClean="0"/>
          </a:p>
        </p:txBody>
      </p:sp>
      <p:pic>
        <p:nvPicPr>
          <p:cNvPr id="5" name="Afbeelding 4" descr="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2172" y="2573905"/>
            <a:ext cx="2981105" cy="238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nauwkeurige</a:t>
            </a:r>
            <a:r>
              <a:rPr lang="en-US" sz="2800" dirty="0" smtClean="0"/>
              <a:t> </a:t>
            </a:r>
            <a:r>
              <a:rPr lang="en-US" sz="2800" dirty="0" err="1" smtClean="0"/>
              <a:t>analyse</a:t>
            </a:r>
            <a:r>
              <a:rPr lang="en-US" sz="2800" dirty="0" smtClean="0"/>
              <a:t> </a:t>
            </a:r>
            <a:r>
              <a:rPr lang="en-US" sz="2800" dirty="0" err="1" smtClean="0"/>
              <a:t>volgt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oneindigheden</a:t>
            </a:r>
            <a:r>
              <a:rPr lang="en-US" sz="2800" dirty="0" smtClean="0"/>
              <a:t> </a:t>
            </a:r>
            <a:r>
              <a:rPr lang="en-US" sz="2800" dirty="0" err="1" smtClean="0"/>
              <a:t>ontstaan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het </a:t>
            </a:r>
            <a:r>
              <a:rPr lang="en-US" sz="2800" dirty="0" err="1" smtClean="0"/>
              <a:t>feit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interacties</a:t>
            </a:r>
            <a:r>
              <a:rPr lang="en-US" sz="2800" dirty="0" smtClean="0"/>
              <a:t> </a:t>
            </a:r>
            <a:r>
              <a:rPr lang="en-US" sz="2800" dirty="0" err="1" smtClean="0"/>
              <a:t>plaatsvinden</a:t>
            </a:r>
            <a:r>
              <a:rPr lang="en-US" sz="2800" dirty="0" smtClean="0"/>
              <a:t> in </a:t>
            </a:r>
            <a:r>
              <a:rPr lang="en-US" sz="2800" b="1" dirty="0" err="1" smtClean="0">
                <a:solidFill>
                  <a:srgbClr val="C00000"/>
                </a:solidFill>
              </a:rPr>
              <a:t>punten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6" name="Afbeelding 5" descr="Feynman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730" y="3473450"/>
            <a:ext cx="4590510" cy="2228457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5336441" y="4328545"/>
            <a:ext cx="630069" cy="22502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2951175" y="4328545"/>
            <a:ext cx="630069" cy="22502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Richard_Feynman_No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48980"/>
            <a:ext cx="1645624" cy="230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drie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vier</a:t>
            </a:r>
            <a:r>
              <a:rPr lang="en-US" sz="2800" dirty="0" smtClean="0"/>
              <a:t> </a:t>
            </a:r>
            <a:r>
              <a:rPr lang="en-US" sz="2800" dirty="0" err="1" smtClean="0"/>
              <a:t>natuurkrachten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probleem</a:t>
            </a:r>
            <a:r>
              <a:rPr lang="en-US" sz="2800" dirty="0" smtClean="0"/>
              <a:t> </a:t>
            </a:r>
            <a:r>
              <a:rPr lang="en-US" sz="2800" dirty="0" err="1" smtClean="0"/>
              <a:t>oplossen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Renormalisatie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grpSp>
        <p:nvGrpSpPr>
          <p:cNvPr id="4" name="Groep 10"/>
          <p:cNvGrpSpPr/>
          <p:nvPr/>
        </p:nvGrpSpPr>
        <p:grpSpPr>
          <a:xfrm>
            <a:off x="2499232" y="3113965"/>
            <a:ext cx="5586986" cy="2301256"/>
            <a:chOff x="2501770" y="3293985"/>
            <a:chExt cx="5586986" cy="2301256"/>
          </a:xfrm>
        </p:grpSpPr>
        <p:pic>
          <p:nvPicPr>
            <p:cNvPr id="7" name="Afbeelding 6" descr="medal-nobelpeace-fron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2595" y="3293985"/>
              <a:ext cx="2340260" cy="2301256"/>
            </a:xfrm>
            <a:prstGeom prst="rect">
              <a:avLst/>
            </a:prstGeom>
          </p:spPr>
        </p:pic>
        <p:pic>
          <p:nvPicPr>
            <p:cNvPr id="9" name="Afbeelding 8" descr="thoof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210" y="3293985"/>
              <a:ext cx="1626546" cy="2300400"/>
            </a:xfrm>
            <a:prstGeom prst="rect">
              <a:avLst/>
            </a:prstGeom>
          </p:spPr>
        </p:pic>
        <p:pic>
          <p:nvPicPr>
            <p:cNvPr id="10" name="Afbeelding 9" descr="veltma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770" y="3293985"/>
              <a:ext cx="1626546" cy="23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vierde</a:t>
            </a:r>
            <a:r>
              <a:rPr lang="en-US" sz="2800" dirty="0" smtClean="0"/>
              <a:t> </a:t>
            </a:r>
            <a:r>
              <a:rPr lang="en-US" sz="2800" dirty="0" err="1" smtClean="0"/>
              <a:t>kracht</a:t>
            </a:r>
            <a:r>
              <a:rPr lang="en-US" sz="2800" dirty="0" smtClean="0"/>
              <a:t> is de </a:t>
            </a:r>
            <a:r>
              <a:rPr lang="en-US" sz="2800" b="1" dirty="0" err="1" smtClean="0">
                <a:solidFill>
                  <a:srgbClr val="C00000"/>
                </a:solidFill>
              </a:rPr>
              <a:t>zwaartekracht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Op </a:t>
            </a:r>
            <a:r>
              <a:rPr lang="en-US" sz="2800" b="1" dirty="0" err="1" smtClean="0">
                <a:solidFill>
                  <a:srgbClr val="C00000"/>
                </a:solidFill>
              </a:rPr>
              <a:t>grote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schaal</a:t>
            </a:r>
            <a:r>
              <a:rPr lang="en-US" sz="2800" dirty="0" smtClean="0"/>
              <a:t> </a:t>
            </a:r>
            <a:r>
              <a:rPr lang="en-US" sz="2800" dirty="0" err="1" smtClean="0"/>
              <a:t>wordt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kracht</a:t>
            </a:r>
            <a:r>
              <a:rPr lang="en-US" sz="2800" dirty="0" smtClean="0"/>
              <a:t> </a:t>
            </a:r>
            <a:r>
              <a:rPr lang="en-US" sz="2800" dirty="0" err="1" smtClean="0"/>
              <a:t>enorm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</a:t>
            </a:r>
            <a:r>
              <a:rPr lang="en-US" sz="2800" dirty="0" err="1" smtClean="0"/>
              <a:t>beschreven</a:t>
            </a:r>
            <a:r>
              <a:rPr lang="en-US" sz="2800" dirty="0" smtClean="0"/>
              <a:t> door de </a:t>
            </a:r>
            <a:r>
              <a:rPr lang="en-US" sz="2800" dirty="0" err="1" smtClean="0"/>
              <a:t>algemene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relativiteitstheorie</a:t>
            </a:r>
            <a:r>
              <a:rPr lang="en-US" sz="2800" dirty="0" smtClean="0"/>
              <a:t>…</a:t>
            </a:r>
            <a:endParaRPr lang="en-US" sz="2800" dirty="0" smtClean="0"/>
          </a:p>
        </p:txBody>
      </p:sp>
      <p:pic>
        <p:nvPicPr>
          <p:cNvPr id="8" name="Afbeelding 7" descr="curvedspac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1070" y="2092136"/>
            <a:ext cx="4732930" cy="2673728"/>
          </a:xfrm>
          <a:prstGeom prst="rect">
            <a:avLst/>
          </a:prstGeom>
        </p:spPr>
      </p:pic>
      <p:pic>
        <p:nvPicPr>
          <p:cNvPr id="11" name="Afbeelding 10" descr="ein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6735" y="2348880"/>
            <a:ext cx="207023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Quantumzwaartekracht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Maar</a:t>
            </a:r>
            <a:r>
              <a:rPr lang="en-US" sz="2800" dirty="0" smtClean="0"/>
              <a:t> op </a:t>
            </a:r>
            <a:r>
              <a:rPr lang="en-US" sz="2800" b="1" dirty="0" err="1" smtClean="0">
                <a:solidFill>
                  <a:srgbClr val="C00000"/>
                </a:solidFill>
              </a:rPr>
              <a:t>kleine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schaal</a:t>
            </a:r>
            <a:r>
              <a:rPr lang="en-US" sz="2800" b="1" dirty="0" smtClean="0"/>
              <a:t> </a:t>
            </a:r>
            <a:r>
              <a:rPr lang="en-US" sz="2800" dirty="0" err="1" smtClean="0"/>
              <a:t>blijkt</a:t>
            </a:r>
            <a:r>
              <a:rPr lang="en-US" sz="2800" dirty="0" smtClean="0"/>
              <a:t> de </a:t>
            </a:r>
            <a:r>
              <a:rPr lang="en-US" sz="2800" dirty="0" err="1" smtClean="0"/>
              <a:t>renormali-satieprocedure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zwaartekracht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werken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 </a:t>
            </a:r>
            <a:r>
              <a:rPr lang="en-US" sz="2800" b="1" dirty="0" err="1" smtClean="0">
                <a:solidFill>
                  <a:srgbClr val="C00000"/>
                </a:solidFill>
              </a:rPr>
              <a:t>oneindigheden</a:t>
            </a:r>
            <a:r>
              <a:rPr lang="en-US" sz="2800" dirty="0" smtClean="0"/>
              <a:t> </a:t>
            </a:r>
            <a:r>
              <a:rPr lang="en-US" sz="2800" dirty="0" err="1" smtClean="0"/>
              <a:t>blijven</a:t>
            </a:r>
            <a:r>
              <a:rPr lang="en-US" sz="2800" dirty="0" smtClean="0"/>
              <a:t> </a:t>
            </a:r>
            <a:r>
              <a:rPr lang="en-US" sz="2800" dirty="0" err="1" smtClean="0"/>
              <a:t>hardnekkig</a:t>
            </a:r>
            <a:r>
              <a:rPr lang="en-US" sz="2800" dirty="0" smtClean="0"/>
              <a:t> </a:t>
            </a:r>
            <a:r>
              <a:rPr lang="en-US" sz="2800" dirty="0" err="1" smtClean="0"/>
              <a:t>aanwezig</a:t>
            </a:r>
            <a:r>
              <a:rPr lang="en-US" sz="2800" dirty="0" smtClean="0"/>
              <a:t>!</a:t>
            </a:r>
          </a:p>
        </p:txBody>
      </p:sp>
      <p:pic>
        <p:nvPicPr>
          <p:cNvPr id="6" name="Afbeelding 5" descr="thunder_clou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046" y="3113965"/>
            <a:ext cx="2703358" cy="223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mogelijke</a:t>
            </a:r>
            <a:r>
              <a:rPr lang="en-US" sz="2800" dirty="0" smtClean="0"/>
              <a:t> </a:t>
            </a:r>
            <a:r>
              <a:rPr lang="en-US" sz="2800" dirty="0" err="1" smtClean="0"/>
              <a:t>oplossing</a:t>
            </a:r>
            <a:r>
              <a:rPr lang="en-US" sz="2800" dirty="0" smtClean="0"/>
              <a:t> </a:t>
            </a:r>
            <a:r>
              <a:rPr lang="en-US" sz="2800" dirty="0" err="1" smtClean="0"/>
              <a:t>werd</a:t>
            </a:r>
            <a:r>
              <a:rPr lang="en-US" sz="2800" dirty="0" smtClean="0"/>
              <a:t> </a:t>
            </a:r>
            <a:r>
              <a:rPr lang="en-US" sz="2800" dirty="0" err="1" smtClean="0"/>
              <a:t>gevonden</a:t>
            </a:r>
            <a:r>
              <a:rPr lang="en-US" sz="2800" dirty="0" smtClean="0"/>
              <a:t> in de </a:t>
            </a:r>
            <a:r>
              <a:rPr lang="en-US" sz="2800" dirty="0" err="1" smtClean="0"/>
              <a:t>jaren</a:t>
            </a:r>
            <a:r>
              <a:rPr lang="en-US" sz="2800" dirty="0" smtClean="0"/>
              <a:t> ’80, </a:t>
            </a:r>
            <a:r>
              <a:rPr lang="en-US" sz="2800" dirty="0" err="1" smtClean="0"/>
              <a:t>voortbouwend</a:t>
            </a:r>
            <a:r>
              <a:rPr lang="en-US" sz="2800" dirty="0" smtClean="0"/>
              <a:t> op </a:t>
            </a:r>
            <a:r>
              <a:rPr lang="en-US" sz="2800" dirty="0" err="1" smtClean="0"/>
              <a:t>werk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1968.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Snaartheorie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4" name="Groep 8"/>
          <p:cNvGrpSpPr/>
          <p:nvPr/>
        </p:nvGrpSpPr>
        <p:grpSpPr>
          <a:xfrm>
            <a:off x="1454052" y="3429000"/>
            <a:ext cx="7677345" cy="2286000"/>
            <a:chOff x="1466655" y="3429000"/>
            <a:chExt cx="7677345" cy="2286000"/>
          </a:xfrm>
        </p:grpSpPr>
        <p:pic>
          <p:nvPicPr>
            <p:cNvPr id="5" name="Afbeelding 4" descr="Venezian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3429000"/>
              <a:ext cx="1600200" cy="2286000"/>
            </a:xfrm>
            <a:prstGeom prst="rect">
              <a:avLst/>
            </a:prstGeom>
          </p:spPr>
        </p:pic>
        <p:pic>
          <p:nvPicPr>
            <p:cNvPr id="7" name="Afbeelding 6" descr="Schwarz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6925" y="3429000"/>
              <a:ext cx="1836419" cy="2286000"/>
            </a:xfrm>
            <a:prstGeom prst="rect">
              <a:avLst/>
            </a:prstGeom>
          </p:spPr>
        </p:pic>
        <p:pic>
          <p:nvPicPr>
            <p:cNvPr id="8" name="Afbeelding 7" descr="Professor-Michael-Green-001.jpg"/>
            <p:cNvPicPr>
              <a:picLocks noChangeAspect="1"/>
            </p:cNvPicPr>
            <p:nvPr/>
          </p:nvPicPr>
          <p:blipFill>
            <a:blip r:embed="rId4" cstate="print"/>
            <a:srcRect l="29457" r="6346"/>
            <a:stretch>
              <a:fillRect/>
            </a:stretch>
          </p:blipFill>
          <p:spPr>
            <a:xfrm>
              <a:off x="1466655" y="3429000"/>
              <a:ext cx="2445924" cy="228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uiteindelijke</a:t>
            </a:r>
            <a:r>
              <a:rPr lang="en-US" sz="2800" dirty="0" smtClean="0"/>
              <a:t> </a:t>
            </a:r>
            <a:r>
              <a:rPr lang="en-US" sz="2800" dirty="0" err="1" smtClean="0"/>
              <a:t>idee</a:t>
            </a:r>
            <a:r>
              <a:rPr lang="en-US" sz="2800" dirty="0" smtClean="0"/>
              <a:t> was </a:t>
            </a:r>
            <a:r>
              <a:rPr lang="en-US" sz="2800" dirty="0" err="1" smtClean="0"/>
              <a:t>eenvoudig</a:t>
            </a:r>
            <a:r>
              <a:rPr lang="en-US" sz="2800" dirty="0" smtClean="0"/>
              <a:t>: </a:t>
            </a:r>
            <a:r>
              <a:rPr lang="en-US" sz="2800" dirty="0" err="1" smtClean="0"/>
              <a:t>vervang</a:t>
            </a:r>
            <a:r>
              <a:rPr lang="en-US" sz="2800" dirty="0" smtClean="0"/>
              <a:t> in het model </a:t>
            </a:r>
            <a:r>
              <a:rPr lang="en-US" sz="2800" dirty="0" err="1" smtClean="0"/>
              <a:t>puntdeeltjes</a:t>
            </a:r>
            <a:r>
              <a:rPr lang="en-US" sz="2800" dirty="0" smtClean="0"/>
              <a:t> door </a:t>
            </a:r>
            <a:r>
              <a:rPr lang="en-US" sz="2800" dirty="0" err="1" smtClean="0"/>
              <a:t>snaren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werkt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?</a:t>
            </a:r>
          </a:p>
        </p:txBody>
      </p:sp>
      <p:pic>
        <p:nvPicPr>
          <p:cNvPr id="9" name="Picture 5" descr="afbeelding 01_010 (d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22" y="3429000"/>
            <a:ext cx="6529205" cy="190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Als</a:t>
            </a:r>
            <a:r>
              <a:rPr lang="en-US" sz="2800" dirty="0" smtClean="0"/>
              <a:t> we </a:t>
            </a:r>
            <a:r>
              <a:rPr lang="en-US" sz="2800" dirty="0" err="1" smtClean="0"/>
              <a:t>aannemen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elementaire</a:t>
            </a:r>
            <a:r>
              <a:rPr lang="en-US" sz="2800" dirty="0" smtClean="0"/>
              <a:t> </a:t>
            </a:r>
            <a:r>
              <a:rPr lang="en-US" sz="2800" dirty="0" err="1" smtClean="0"/>
              <a:t>deeltjes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snaren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,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</a:t>
            </a:r>
            <a:r>
              <a:rPr lang="en-US" sz="2800" dirty="0" err="1" smtClean="0"/>
              <a:t>oneindigheden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Knotsgek</a:t>
            </a:r>
            <a:r>
              <a:rPr lang="en-US" sz="2800" dirty="0" smtClean="0"/>
              <a:t> </a:t>
            </a:r>
            <a:r>
              <a:rPr lang="en-US" sz="2800" dirty="0" err="1" smtClean="0"/>
              <a:t>idee</a:t>
            </a:r>
            <a:r>
              <a:rPr lang="en-US" sz="2800" dirty="0" smtClean="0"/>
              <a:t>! </a:t>
            </a:r>
            <a:r>
              <a:rPr lang="en-US" sz="2800" dirty="0" err="1" smtClean="0"/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juist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idee</a:t>
            </a:r>
            <a:r>
              <a:rPr lang="en-US" sz="2800" dirty="0" smtClean="0"/>
              <a:t>, en </a:t>
            </a:r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we </a:t>
            </a:r>
            <a:r>
              <a:rPr lang="en-US" sz="2800" dirty="0" err="1" smtClean="0"/>
              <a:t>eraan</a:t>
            </a:r>
            <a:r>
              <a:rPr lang="en-US" sz="2800" dirty="0" smtClean="0"/>
              <a:t>?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4" name="Groep 5"/>
          <p:cNvGrpSpPr/>
          <p:nvPr/>
        </p:nvGrpSpPr>
        <p:grpSpPr>
          <a:xfrm>
            <a:off x="3740052" y="2888940"/>
            <a:ext cx="3105345" cy="2463483"/>
            <a:chOff x="3740052" y="3699030"/>
            <a:chExt cx="3105345" cy="2463483"/>
          </a:xfrm>
        </p:grpSpPr>
        <p:pic>
          <p:nvPicPr>
            <p:cNvPr id="9" name="Afbeelding 8" descr="Feynman Str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052" y="3699030"/>
              <a:ext cx="3105345" cy="2463483"/>
            </a:xfrm>
            <a:prstGeom prst="rect">
              <a:avLst/>
            </a:prstGeom>
          </p:spPr>
        </p:pic>
        <p:sp>
          <p:nvSpPr>
            <p:cNvPr id="10" name="Ovaal 9"/>
            <p:cNvSpPr/>
            <p:nvPr/>
          </p:nvSpPr>
          <p:spPr>
            <a:xfrm>
              <a:off x="4166955" y="4464115"/>
              <a:ext cx="990000" cy="99011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Wat</a:t>
            </a:r>
            <a:r>
              <a:rPr lang="en-US" sz="2800" dirty="0" smtClean="0"/>
              <a:t> is </a:t>
            </a:r>
            <a:r>
              <a:rPr lang="en-US" sz="2800" b="1" dirty="0" err="1" smtClean="0">
                <a:solidFill>
                  <a:srgbClr val="C00000"/>
                </a:solidFill>
              </a:rPr>
              <a:t>unificatie</a:t>
            </a:r>
            <a:r>
              <a:rPr lang="en-US" sz="2800" dirty="0" smtClean="0"/>
              <a:t>? </a:t>
            </a:r>
            <a:r>
              <a:rPr lang="en-US" sz="2800" dirty="0" err="1" smtClean="0"/>
              <a:t>Poging</a:t>
            </a:r>
            <a:r>
              <a:rPr lang="en-US" sz="2800" dirty="0" smtClean="0"/>
              <a:t> tot </a:t>
            </a:r>
            <a:r>
              <a:rPr lang="en-US" sz="2800" dirty="0" err="1" smtClean="0"/>
              <a:t>definitie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0" indent="-514350">
              <a:buNone/>
            </a:pPr>
            <a:endParaRPr lang="en-US" sz="1200" dirty="0" smtClean="0"/>
          </a:p>
          <a:p>
            <a:pPr marL="0" indent="-514350">
              <a:buNone/>
            </a:pPr>
            <a:r>
              <a:rPr lang="en-US" sz="2800" i="1" dirty="0" smtClean="0"/>
              <a:t>Het </a:t>
            </a:r>
            <a:r>
              <a:rPr lang="en-US" sz="2800" i="1" dirty="0" err="1" smtClean="0"/>
              <a:t>verenigen</a:t>
            </a:r>
            <a:r>
              <a:rPr lang="en-US" sz="2800" i="1" dirty="0" smtClean="0"/>
              <a:t> van </a:t>
            </a:r>
            <a:r>
              <a:rPr lang="en-US" sz="2800" i="1" dirty="0" err="1" smtClean="0"/>
              <a:t>meerdere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natuur-kundige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verschijnselen</a:t>
            </a:r>
            <a:r>
              <a:rPr lang="en-US" sz="2800" i="1" dirty="0" smtClean="0"/>
              <a:t> of </a:t>
            </a:r>
            <a:r>
              <a:rPr lang="en-US" sz="2800" i="1" dirty="0" err="1" smtClean="0"/>
              <a:t>concepten</a:t>
            </a:r>
            <a:r>
              <a:rPr lang="en-US" sz="2800" i="1" dirty="0" smtClean="0"/>
              <a:t> in </a:t>
            </a:r>
            <a:br>
              <a:rPr lang="en-US" sz="2800" i="1" dirty="0" smtClean="0"/>
            </a:br>
            <a:r>
              <a:rPr lang="en-US" sz="2800" i="1" dirty="0" err="1" smtClean="0"/>
              <a:t>één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wiskundig</a:t>
            </a:r>
            <a:r>
              <a:rPr lang="en-US" sz="2800" i="1" dirty="0" smtClean="0"/>
              <a:t>) </a:t>
            </a:r>
            <a:r>
              <a:rPr lang="en-US" sz="2800" i="1" dirty="0" err="1" smtClean="0"/>
              <a:t>raamwerk</a:t>
            </a:r>
            <a:r>
              <a:rPr lang="en-US" sz="2800" i="1" dirty="0" smtClean="0"/>
              <a:t>.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überhaupt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is al</a:t>
            </a:r>
            <a:br>
              <a:rPr lang="en-US" sz="2800" dirty="0" smtClean="0"/>
            </a:br>
            <a:r>
              <a:rPr lang="en-US" sz="2800" dirty="0" smtClean="0"/>
              <a:t>heel </a:t>
            </a:r>
            <a:r>
              <a:rPr lang="en-US" sz="2800" dirty="0" err="1" smtClean="0"/>
              <a:t>bijzonder</a:t>
            </a:r>
            <a:r>
              <a:rPr lang="en-US" sz="2800" dirty="0" smtClean="0"/>
              <a:t>. 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r>
              <a:rPr lang="en-US" sz="2800" dirty="0" err="1" smtClean="0"/>
              <a:t>Waarom</a:t>
            </a:r>
            <a:r>
              <a:rPr lang="en-US" sz="2800" dirty="0" smtClean="0"/>
              <a:t>? </a:t>
            </a:r>
            <a:r>
              <a:rPr lang="en-US" sz="2800" dirty="0" err="1" smtClean="0"/>
              <a:t>Voer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filosofen</a:t>
            </a:r>
            <a:r>
              <a:rPr lang="en-US" sz="2800" dirty="0" smtClean="0"/>
              <a:t>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b="1" dirty="0" err="1" smtClean="0"/>
              <a:t>Unificatie</a:t>
            </a:r>
            <a:endParaRPr lang="en-US" b="1" dirty="0"/>
          </a:p>
        </p:txBody>
      </p:sp>
      <p:pic>
        <p:nvPicPr>
          <p:cNvPr id="10" name="Afbeelding 9" descr="denk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235" y="3473450"/>
            <a:ext cx="2670640" cy="267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</a:t>
            </a:r>
            <a:r>
              <a:rPr lang="en-US" sz="2800" dirty="0" smtClean="0"/>
              <a:t>n </a:t>
            </a:r>
            <a:r>
              <a:rPr lang="en-US" sz="2800" dirty="0" smtClean="0"/>
              <a:t>de </a:t>
            </a:r>
            <a:r>
              <a:rPr lang="en-US" sz="2800" dirty="0" err="1" smtClean="0"/>
              <a:t>meest</a:t>
            </a:r>
            <a:r>
              <a:rPr lang="en-US" sz="2800" dirty="0" smtClean="0"/>
              <a:t> </a:t>
            </a:r>
            <a:r>
              <a:rPr lang="en-US" sz="2800" dirty="0" err="1" smtClean="0"/>
              <a:t>natuurlijke</a:t>
            </a:r>
            <a:r>
              <a:rPr lang="en-US" sz="2800" dirty="0" smtClean="0"/>
              <a:t> </a:t>
            </a:r>
            <a:r>
              <a:rPr lang="en-US" sz="2800" dirty="0" err="1" smtClean="0"/>
              <a:t>beschrijving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10 </a:t>
            </a:r>
            <a:r>
              <a:rPr lang="en-US" sz="2800" b="1" dirty="0" err="1" smtClean="0">
                <a:solidFill>
                  <a:srgbClr val="C00000"/>
                </a:solidFill>
              </a:rPr>
              <a:t>dimensies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Extra </a:t>
            </a:r>
            <a:r>
              <a:rPr lang="en-US" sz="2800" dirty="0" err="1" smtClean="0"/>
              <a:t>probleem</a:t>
            </a:r>
            <a:r>
              <a:rPr lang="en-US" sz="2800" dirty="0" smtClean="0"/>
              <a:t>… of </a:t>
            </a:r>
            <a:r>
              <a:rPr lang="en-US" sz="2800" dirty="0" err="1" smtClean="0"/>
              <a:t>juist</a:t>
            </a:r>
            <a:r>
              <a:rPr lang="en-US" sz="2800" dirty="0" smtClean="0"/>
              <a:t> </a:t>
            </a:r>
            <a:r>
              <a:rPr lang="en-US" sz="2800" dirty="0" err="1" smtClean="0"/>
              <a:t>behulpzaam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8" name="Afbeelding 7" descr="left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9635" y="2798930"/>
            <a:ext cx="1806179" cy="240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Oplossing</a:t>
            </a:r>
            <a:r>
              <a:rPr lang="en-US" sz="2800" dirty="0" smtClean="0"/>
              <a:t>: we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dimensies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oprollen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kan</a:t>
            </a:r>
            <a:r>
              <a:rPr lang="en-US" sz="2800" dirty="0" smtClean="0"/>
              <a:t> op </a:t>
            </a:r>
            <a:r>
              <a:rPr lang="en-US" sz="2800" b="1" dirty="0" err="1" smtClean="0">
                <a:solidFill>
                  <a:srgbClr val="C00000"/>
                </a:solidFill>
              </a:rPr>
              <a:t>enorm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veel</a:t>
            </a:r>
            <a:r>
              <a:rPr lang="en-US" sz="2800" b="1" dirty="0" smtClean="0"/>
              <a:t> </a:t>
            </a:r>
            <a:r>
              <a:rPr lang="en-US" sz="2800" dirty="0" err="1" smtClean="0"/>
              <a:t>manieren</a:t>
            </a:r>
            <a:r>
              <a:rPr lang="en-US" sz="2800" dirty="0" smtClean="0"/>
              <a:t>, die elk </a:t>
            </a:r>
            <a:r>
              <a:rPr lang="en-US" sz="2800" dirty="0" err="1" smtClean="0"/>
              <a:t>leiden</a:t>
            </a:r>
            <a:r>
              <a:rPr lang="en-US" sz="2800" dirty="0" smtClean="0"/>
              <a:t> tot </a:t>
            </a:r>
            <a:r>
              <a:rPr lang="en-US" sz="2800" dirty="0" err="1" smtClean="0"/>
              <a:t>andere</a:t>
            </a:r>
            <a:r>
              <a:rPr lang="en-US" sz="2800" dirty="0" smtClean="0"/>
              <a:t> </a:t>
            </a:r>
            <a:r>
              <a:rPr lang="en-US" sz="2800" dirty="0" err="1" smtClean="0"/>
              <a:t>natuurwetten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Afbeelding 5" descr="rolled 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86735" y="2888940"/>
            <a:ext cx="2968158" cy="1845205"/>
          </a:xfrm>
          <a:prstGeom prst="rect">
            <a:avLst/>
          </a:prstGeom>
        </p:spPr>
      </p:pic>
      <p:pic>
        <p:nvPicPr>
          <p:cNvPr id="7" name="Afbeelding 6" descr="cove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150" y="2663915"/>
            <a:ext cx="2161538" cy="22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aantal</a:t>
            </a:r>
            <a:r>
              <a:rPr lang="en-US" sz="2800" dirty="0" smtClean="0"/>
              <a:t> </a:t>
            </a:r>
            <a:r>
              <a:rPr lang="en-US" sz="2800" dirty="0" err="1" smtClean="0"/>
              <a:t>mogelijkheden</a:t>
            </a:r>
            <a:r>
              <a:rPr lang="en-US" sz="2800" dirty="0" smtClean="0"/>
              <a:t> is ten </a:t>
            </a:r>
            <a:r>
              <a:rPr lang="en-US" sz="2800" dirty="0" err="1" smtClean="0"/>
              <a:t>minste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500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2800" dirty="0" smtClean="0"/>
              <a:t>Bug of feature?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1556665" y="2708920"/>
            <a:ext cx="7110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100000000000000000000000000000000000000000000000000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</a:p>
          <a:p>
            <a:pPr algn="r"/>
            <a:r>
              <a:rPr lang="nl-NL" sz="1800" dirty="0" smtClean="0">
                <a:solidFill>
                  <a:schemeClr val="accent2"/>
                </a:solidFill>
              </a:rPr>
              <a:t>00000000000000000000000000000000000000000000000000</a:t>
            </a:r>
            <a:endParaRPr lang="nl-NL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Feature</a:t>
            </a:r>
            <a:r>
              <a:rPr lang="en-US" sz="2800" dirty="0" smtClean="0"/>
              <a:t>: met </a:t>
            </a:r>
            <a:r>
              <a:rPr lang="en-US" sz="2800" dirty="0" smtClean="0"/>
              <a:t>al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smtClean="0"/>
              <a:t>quantumzwaartekracht </a:t>
            </a:r>
            <a:r>
              <a:rPr lang="en-US" sz="2800" dirty="0" err="1" smtClean="0"/>
              <a:t>beschrijven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2800" dirty="0" err="1" smtClean="0"/>
              <a:t>Als</a:t>
            </a:r>
            <a:r>
              <a:rPr lang="en-US" sz="2800" dirty="0" smtClean="0"/>
              <a:t> bonus </a:t>
            </a:r>
            <a:r>
              <a:rPr lang="en-US" sz="2800" dirty="0" err="1" smtClean="0"/>
              <a:t>krijgen</a:t>
            </a:r>
            <a:r>
              <a:rPr lang="en-US" sz="2800" dirty="0" smtClean="0"/>
              <a:t> we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allerlei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extra </a:t>
            </a:r>
            <a:r>
              <a:rPr lang="en-US" sz="2800" b="1" dirty="0" err="1" smtClean="0">
                <a:solidFill>
                  <a:srgbClr val="C00000"/>
                </a:solidFill>
              </a:rPr>
              <a:t>krachten</a:t>
            </a:r>
            <a:r>
              <a:rPr lang="en-US" sz="2800" dirty="0" smtClean="0"/>
              <a:t> die </a:t>
            </a:r>
            <a:r>
              <a:rPr lang="en-US" sz="2800" dirty="0" err="1" smtClean="0"/>
              <a:t>lijken</a:t>
            </a:r>
            <a:r>
              <a:rPr lang="en-US" sz="2800" dirty="0" smtClean="0"/>
              <a:t> op de </a:t>
            </a:r>
            <a:r>
              <a:rPr lang="en-US" sz="2800" dirty="0" err="1" smtClean="0"/>
              <a:t>andere</a:t>
            </a:r>
            <a:r>
              <a:rPr lang="en-US" sz="2800" dirty="0" smtClean="0"/>
              <a:t> </a:t>
            </a:r>
            <a:r>
              <a:rPr lang="en-US" sz="2800" dirty="0" err="1" smtClean="0"/>
              <a:t>drie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Afbeelding 5" descr="forc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850" y="2888940"/>
            <a:ext cx="2404167" cy="20092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77145" y="34290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latin typeface="+mn-lt"/>
              </a:rPr>
              <a:t>…</a:t>
            </a:r>
            <a:endParaRPr lang="nl-NL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Bug</a:t>
            </a:r>
            <a:r>
              <a:rPr lang="en-US" sz="2800" dirty="0" smtClean="0"/>
              <a:t>: </a:t>
            </a:r>
            <a:r>
              <a:rPr lang="en-US" sz="2800" dirty="0" err="1" smtClean="0"/>
              <a:t>deeltjes</a:t>
            </a:r>
            <a:r>
              <a:rPr lang="en-US" sz="2800" dirty="0" smtClean="0"/>
              <a:t> en </a:t>
            </a:r>
            <a:r>
              <a:rPr lang="en-US" sz="2800" dirty="0" err="1" smtClean="0"/>
              <a:t>krachten</a:t>
            </a:r>
            <a:r>
              <a:rPr lang="en-US" sz="2800" dirty="0" smtClean="0"/>
              <a:t> in 4d </a:t>
            </a:r>
            <a:r>
              <a:rPr lang="en-US" sz="2800" dirty="0" err="1" smtClean="0"/>
              <a:t>hangen</a:t>
            </a:r>
            <a:r>
              <a:rPr lang="en-US" sz="2800" dirty="0" smtClean="0"/>
              <a:t> </a:t>
            </a:r>
            <a:r>
              <a:rPr lang="en-US" sz="2800" dirty="0" err="1" smtClean="0"/>
              <a:t>af</a:t>
            </a:r>
            <a:r>
              <a:rPr lang="en-US" sz="2800" dirty="0" smtClean="0"/>
              <a:t> van de “compactificatie”.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228600"/>
            <a:r>
              <a:rPr lang="en-US" sz="2800" dirty="0" smtClean="0"/>
              <a:t>Hoe </a:t>
            </a:r>
            <a:r>
              <a:rPr lang="en-US" sz="2800" dirty="0" err="1" smtClean="0"/>
              <a:t>vinden</a:t>
            </a:r>
            <a:r>
              <a:rPr lang="en-US" sz="2800" dirty="0" smtClean="0"/>
              <a:t> we de </a:t>
            </a:r>
            <a:r>
              <a:rPr lang="en-US" sz="2800" dirty="0" err="1" smtClean="0"/>
              <a:t>juiste</a:t>
            </a:r>
            <a:r>
              <a:rPr lang="en-US" sz="2800" dirty="0" smtClean="0"/>
              <a:t>?</a:t>
            </a:r>
          </a:p>
          <a:p>
            <a:pPr marL="0" indent="228600"/>
            <a:r>
              <a:rPr lang="en-US" sz="2800" dirty="0" err="1" smtClean="0"/>
              <a:t>Voorspelt</a:t>
            </a:r>
            <a:r>
              <a:rPr lang="en-US" sz="2800" dirty="0" smtClean="0"/>
              <a:t>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wel</a:t>
            </a:r>
            <a:r>
              <a:rPr lang="en-US" sz="2800" dirty="0" smtClean="0"/>
              <a:t> </a:t>
            </a:r>
            <a:r>
              <a:rPr lang="en-US" sz="2800" dirty="0" err="1" smtClean="0"/>
              <a:t>iets</a:t>
            </a:r>
            <a:r>
              <a:rPr lang="en-US" sz="2800" dirty="0" smtClean="0"/>
              <a:t>?</a:t>
            </a:r>
          </a:p>
        </p:txBody>
      </p:sp>
      <p:grpSp>
        <p:nvGrpSpPr>
          <p:cNvPr id="4" name="Groep 11"/>
          <p:cNvGrpSpPr/>
          <p:nvPr/>
        </p:nvGrpSpPr>
        <p:grpSpPr>
          <a:xfrm>
            <a:off x="2196635" y="2753925"/>
            <a:ext cx="6192180" cy="1919787"/>
            <a:chOff x="357158" y="3429000"/>
            <a:chExt cx="8786842" cy="2729877"/>
          </a:xfrm>
        </p:grpSpPr>
        <p:pic>
          <p:nvPicPr>
            <p:cNvPr id="8" name="Picture 15" descr="legobricks.jpg"/>
            <p:cNvPicPr>
              <a:picLocks noChangeAspect="1"/>
            </p:cNvPicPr>
            <p:nvPr/>
          </p:nvPicPr>
          <p:blipFill>
            <a:blip r:embed="rId2" cstate="print"/>
            <a:srcRect r="40784"/>
            <a:stretch>
              <a:fillRect/>
            </a:stretch>
          </p:blipFill>
          <p:spPr>
            <a:xfrm>
              <a:off x="4857752" y="3429000"/>
              <a:ext cx="2143140" cy="2714400"/>
            </a:xfrm>
            <a:prstGeom prst="rect">
              <a:avLst/>
            </a:prstGeom>
          </p:spPr>
        </p:pic>
        <p:pic>
          <p:nvPicPr>
            <p:cNvPr id="9" name="Picture 16" descr="magne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590" y="3429000"/>
              <a:ext cx="2157410" cy="2714414"/>
            </a:xfrm>
            <a:prstGeom prst="rect">
              <a:avLst/>
            </a:prstGeom>
          </p:spPr>
        </p:pic>
        <p:pic>
          <p:nvPicPr>
            <p:cNvPr id="10" name="Picture 5" descr="cover10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7158" y="3429000"/>
              <a:ext cx="2675772" cy="2729877"/>
            </a:xfrm>
            <a:prstGeom prst="rect">
              <a:avLst/>
            </a:prstGeom>
          </p:spPr>
        </p:pic>
        <p:cxnSp>
          <p:nvCxnSpPr>
            <p:cNvPr id="11" name="Straight Arrow Connector 8"/>
            <p:cNvCxnSpPr/>
            <p:nvPr/>
          </p:nvCxnSpPr>
          <p:spPr>
            <a:xfrm>
              <a:off x="3500430" y="4714884"/>
              <a:ext cx="857256" cy="1588"/>
            </a:xfrm>
            <a:prstGeom prst="straightConnector1">
              <a:avLst/>
            </a:prstGeom>
            <a:ln w="127000">
              <a:solidFill>
                <a:schemeClr val="accent4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Is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juist</a:t>
            </a:r>
            <a:r>
              <a:rPr lang="en-US" sz="2800" dirty="0" smtClean="0"/>
              <a:t>, en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wel</a:t>
            </a:r>
            <a:r>
              <a:rPr lang="en-US" sz="2800" dirty="0" smtClean="0"/>
              <a:t> </a:t>
            </a:r>
            <a:r>
              <a:rPr lang="en-US" sz="2800" dirty="0" err="1" smtClean="0"/>
              <a:t>iets</a:t>
            </a:r>
            <a:r>
              <a:rPr lang="en-US" sz="2800" dirty="0" smtClean="0"/>
              <a:t> </a:t>
            </a:r>
            <a:r>
              <a:rPr lang="en-US" sz="2800" dirty="0" err="1" smtClean="0"/>
              <a:t>mee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err="1" smtClean="0"/>
              <a:t>Betere</a:t>
            </a:r>
            <a:r>
              <a:rPr lang="en-US" sz="2800" dirty="0" smtClean="0"/>
              <a:t> </a:t>
            </a:r>
            <a:r>
              <a:rPr lang="en-US" sz="2800" dirty="0" err="1" smtClean="0"/>
              <a:t>vraag</a:t>
            </a:r>
            <a:r>
              <a:rPr lang="en-US" sz="2800" dirty="0" smtClean="0"/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waarom</a:t>
            </a:r>
            <a:r>
              <a:rPr lang="en-US" sz="2800" dirty="0" smtClean="0"/>
              <a:t> </a:t>
            </a:r>
            <a:r>
              <a:rPr lang="en-US" sz="2800" dirty="0" err="1" smtClean="0"/>
              <a:t>werkt</a:t>
            </a:r>
            <a:r>
              <a:rPr lang="en-US" sz="2800" dirty="0" smtClean="0"/>
              <a:t>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, en </a:t>
            </a:r>
            <a:r>
              <a:rPr lang="en-US" sz="2800" dirty="0" err="1" smtClean="0"/>
              <a:t>wat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err="1" smtClean="0"/>
              <a:t>leren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4" name="Groep 7"/>
          <p:cNvGrpSpPr/>
          <p:nvPr/>
        </p:nvGrpSpPr>
        <p:grpSpPr>
          <a:xfrm>
            <a:off x="3357062" y="2888940"/>
            <a:ext cx="3871326" cy="2228400"/>
            <a:chOff x="3266855" y="2911115"/>
            <a:chExt cx="3871326" cy="2228400"/>
          </a:xfrm>
        </p:grpSpPr>
        <p:pic>
          <p:nvPicPr>
            <p:cNvPr id="5" name="Afbeelding 4" descr="afbeelding 07_012a (d)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7125" y="2911115"/>
              <a:ext cx="1441056" cy="2228400"/>
            </a:xfrm>
            <a:prstGeom prst="rect">
              <a:avLst/>
            </a:prstGeom>
          </p:spPr>
        </p:pic>
        <p:pic>
          <p:nvPicPr>
            <p:cNvPr id="7" name="Afbeelding 6" descr="afbeelding 07_012b (d)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6855" y="2911442"/>
              <a:ext cx="1485164" cy="2227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Snaartheorie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Op </a:t>
            </a:r>
            <a:r>
              <a:rPr lang="en-US" sz="2800" dirty="0" err="1" smtClean="0"/>
              <a:t>zoek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algemene</a:t>
            </a:r>
            <a:r>
              <a:rPr lang="en-US" sz="2800" b="1" dirty="0" smtClean="0">
                <a:solidFill>
                  <a:srgbClr val="C00000"/>
                </a:solidFill>
              </a:rPr>
              <a:t> lessen</a:t>
            </a:r>
            <a:r>
              <a:rPr lang="en-US" sz="2800" dirty="0" smtClean="0"/>
              <a:t> die de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ons</a:t>
            </a:r>
            <a:r>
              <a:rPr lang="en-US" sz="2800" dirty="0" smtClean="0"/>
              <a:t> </a:t>
            </a:r>
            <a:r>
              <a:rPr lang="en-US" sz="2800" dirty="0" err="1" smtClean="0"/>
              <a:t>leert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belangrijke</a:t>
            </a:r>
            <a:r>
              <a:rPr lang="en-US" sz="2800" dirty="0" smtClean="0"/>
              <a:t> les is het </a:t>
            </a:r>
            <a:r>
              <a:rPr lang="en-US" sz="2800" b="1" dirty="0" err="1" smtClean="0">
                <a:solidFill>
                  <a:srgbClr val="C00000"/>
                </a:solidFill>
              </a:rPr>
              <a:t>holografisch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principe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8" name="Afbeelding 7" descr="hol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299" y="2843935"/>
            <a:ext cx="1804851" cy="238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Holografie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Het </a:t>
            </a:r>
            <a:r>
              <a:rPr lang="en-US" sz="2800" dirty="0" err="1" smtClean="0"/>
              <a:t>begrip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dualiteit</a:t>
            </a:r>
            <a:r>
              <a:rPr lang="en-US" sz="2800" dirty="0" smtClean="0"/>
              <a:t> </a:t>
            </a:r>
            <a:r>
              <a:rPr lang="en-US" sz="2800" dirty="0" err="1" smtClean="0"/>
              <a:t>speelt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centrale</a:t>
            </a:r>
            <a:r>
              <a:rPr lang="en-US" sz="2800" dirty="0" smtClean="0"/>
              <a:t> </a:t>
            </a:r>
            <a:r>
              <a:rPr lang="en-US" sz="2800" dirty="0" err="1" smtClean="0"/>
              <a:t>rol</a:t>
            </a:r>
            <a:r>
              <a:rPr lang="en-US" sz="2800" dirty="0" smtClean="0"/>
              <a:t> in de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Afbeelding 4" descr="newtonoh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922" y="2888940"/>
            <a:ext cx="5445605" cy="3065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Holografie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Dualiteiten</a:t>
            </a:r>
            <a:r>
              <a:rPr lang="en-US" sz="2800" dirty="0" smtClean="0"/>
              <a:t> </a:t>
            </a:r>
            <a:r>
              <a:rPr lang="en-US" sz="2800" dirty="0" err="1" smtClean="0"/>
              <a:t>verbinden</a:t>
            </a:r>
            <a:r>
              <a:rPr lang="en-US" sz="2800" dirty="0" smtClean="0"/>
              <a:t> </a:t>
            </a:r>
            <a:r>
              <a:rPr lang="en-US" sz="2800" dirty="0" err="1" smtClean="0"/>
              <a:t>bijvoorbeeld</a:t>
            </a:r>
            <a:r>
              <a:rPr lang="en-US" sz="2800" dirty="0" smtClean="0"/>
              <a:t> </a:t>
            </a:r>
            <a:r>
              <a:rPr lang="en-US" sz="2800" dirty="0" err="1" smtClean="0"/>
              <a:t>alle</a:t>
            </a:r>
            <a:r>
              <a:rPr lang="en-US" sz="2800" dirty="0" smtClean="0"/>
              <a:t> “</a:t>
            </a:r>
            <a:r>
              <a:rPr lang="en-US" sz="2800" dirty="0" err="1" smtClean="0"/>
              <a:t>verschillende</a:t>
            </a:r>
            <a:r>
              <a:rPr lang="en-US" sz="2800" dirty="0" smtClean="0"/>
              <a:t>” </a:t>
            </a:r>
            <a:r>
              <a:rPr lang="en-US" sz="2800" dirty="0" err="1" smtClean="0"/>
              <a:t>snaartheorieën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8" name="Afbeelding 7" descr="dualities.jpg"/>
          <p:cNvPicPr>
            <a:picLocks noChangeAspect="1"/>
          </p:cNvPicPr>
          <p:nvPr/>
        </p:nvPicPr>
        <p:blipFill>
          <a:blip r:embed="rId2" cstate="print"/>
          <a:srcRect l="5184" t="5590" r="6020" b="15073"/>
          <a:stretch>
            <a:fillRect/>
          </a:stretch>
        </p:blipFill>
        <p:spPr>
          <a:xfrm>
            <a:off x="2637430" y="2852555"/>
            <a:ext cx="5310590" cy="400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Holografie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bestaan</a:t>
            </a:r>
            <a:r>
              <a:rPr lang="en-US" sz="2800" dirty="0" smtClean="0"/>
              <a:t> </a:t>
            </a:r>
            <a:r>
              <a:rPr lang="en-US" sz="2800" dirty="0" err="1" smtClean="0"/>
              <a:t>zelfs</a:t>
            </a:r>
            <a:r>
              <a:rPr lang="en-US" sz="2800" dirty="0" smtClean="0"/>
              <a:t> </a:t>
            </a:r>
            <a:r>
              <a:rPr lang="en-US" sz="2800" dirty="0" err="1" smtClean="0"/>
              <a:t>dualiteiten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</a:t>
            </a:r>
            <a:r>
              <a:rPr lang="en-US" sz="2800" dirty="0" err="1" smtClean="0"/>
              <a:t>theorieën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met</a:t>
            </a:r>
            <a:r>
              <a:rPr lang="en-US" sz="2800" dirty="0" smtClean="0"/>
              <a:t> </a:t>
            </a:r>
            <a:r>
              <a:rPr lang="en-US" sz="2800" dirty="0" err="1" smtClean="0"/>
              <a:t>zwaartekracht</a:t>
            </a:r>
            <a:r>
              <a:rPr lang="en-US" sz="2800" dirty="0" smtClean="0"/>
              <a:t> en </a:t>
            </a:r>
            <a:r>
              <a:rPr lang="en-US" sz="2800" dirty="0" err="1" smtClean="0"/>
              <a:t>theorieën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zonder</a:t>
            </a:r>
            <a:r>
              <a:rPr lang="en-US" sz="2800" dirty="0" smtClean="0"/>
              <a:t> </a:t>
            </a:r>
            <a:r>
              <a:rPr lang="en-US" sz="2800" dirty="0" err="1" smtClean="0"/>
              <a:t>zwaartekracht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…</a:t>
            </a:r>
            <a:r>
              <a:rPr lang="en-US" sz="2800" dirty="0" err="1" smtClean="0"/>
              <a:t>vaak</a:t>
            </a:r>
            <a:r>
              <a:rPr lang="en-US" sz="2800" dirty="0" smtClean="0"/>
              <a:t> 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verschillend</a:t>
            </a:r>
            <a:r>
              <a:rPr lang="en-US" sz="2800" dirty="0" smtClean="0"/>
              <a:t> </a:t>
            </a:r>
            <a:r>
              <a:rPr lang="en-US" sz="2800" dirty="0" err="1" smtClean="0"/>
              <a:t>aantal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dimensies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Afbeelding 4" descr="forc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9892" y="3429000"/>
            <a:ext cx="2115235" cy="1767805"/>
          </a:xfrm>
          <a:prstGeom prst="rect">
            <a:avLst/>
          </a:prstGeom>
        </p:spPr>
      </p:pic>
      <p:pic>
        <p:nvPicPr>
          <p:cNvPr id="6" name="Afbeelding 5" descr="forc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322" y="3429000"/>
            <a:ext cx="2115235" cy="176780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147174" y="3428999"/>
            <a:ext cx="1125125" cy="855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797025" y="4329100"/>
            <a:ext cx="945105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err="1" smtClean="0"/>
              <a:t>Een</a:t>
            </a:r>
            <a:r>
              <a:rPr lang="en-US" sz="2800" dirty="0" smtClean="0"/>
              <a:t> (</a:t>
            </a:r>
            <a:r>
              <a:rPr lang="en-US" sz="2800" dirty="0" err="1" smtClean="0"/>
              <a:t>historisch</a:t>
            </a:r>
            <a:r>
              <a:rPr lang="en-US" sz="2800" dirty="0" smtClean="0"/>
              <a:t> </a:t>
            </a:r>
            <a:r>
              <a:rPr lang="en-US" sz="2800" dirty="0" err="1" smtClean="0"/>
              <a:t>rammelend</a:t>
            </a:r>
            <a:r>
              <a:rPr lang="en-US" sz="2800" dirty="0" smtClean="0"/>
              <a:t>) </a:t>
            </a:r>
            <a:r>
              <a:rPr lang="en-US" sz="2800" dirty="0" err="1" smtClean="0"/>
              <a:t>beeld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natuurkunde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Newton:</a:t>
            </a:r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endParaRPr lang="en-US" sz="2800" dirty="0" smtClean="0"/>
          </a:p>
          <a:p>
            <a:pPr marL="0" indent="-514350">
              <a:buNone/>
            </a:pP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enorm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/>
              <a:t>historische</a:t>
            </a:r>
            <a:r>
              <a:rPr lang="en-US" sz="2800" dirty="0" smtClean="0"/>
              <a:t> </a:t>
            </a:r>
            <a:r>
              <a:rPr lang="en-US" sz="2800" dirty="0" err="1" smtClean="0"/>
              <a:t>voorbeelden</a:t>
            </a:r>
            <a:r>
              <a:rPr lang="en-US" sz="2800" dirty="0" smtClean="0"/>
              <a:t> van </a:t>
            </a:r>
            <a:r>
              <a:rPr lang="en-US" sz="2800" dirty="0" err="1" smtClean="0"/>
              <a:t>unificatie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noemen</a:t>
            </a:r>
            <a:r>
              <a:rPr lang="en-US" sz="2800" dirty="0" smtClean="0"/>
              <a:t>.</a:t>
            </a:r>
          </a:p>
          <a:p>
            <a:pPr marL="0" indent="-514350">
              <a:buNone/>
            </a:pPr>
            <a:endParaRPr lang="en-US" sz="1600" dirty="0" smtClean="0"/>
          </a:p>
          <a:p>
            <a:pPr marL="0" indent="-514350">
              <a:buNone/>
            </a:pPr>
            <a:r>
              <a:rPr lang="en-US" sz="2800" dirty="0" smtClean="0"/>
              <a:t>We </a:t>
            </a:r>
            <a:r>
              <a:rPr lang="en-US" sz="2800" dirty="0" err="1" smtClean="0"/>
              <a:t>bekijken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paar</a:t>
            </a:r>
            <a:r>
              <a:rPr lang="en-US" sz="2800" dirty="0" smtClean="0"/>
              <a:t>…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Ingrediënten</a:t>
            </a:r>
            <a:r>
              <a:rPr lang="en-US" sz="4000" b="1" dirty="0" smtClean="0"/>
              <a:t> van de </a:t>
            </a:r>
            <a:r>
              <a:rPr lang="en-US" sz="4000" b="1" dirty="0" err="1" smtClean="0"/>
              <a:t>fysica</a:t>
            </a:r>
            <a:endParaRPr lang="en-US" sz="4000" b="1" dirty="0"/>
          </a:p>
        </p:txBody>
      </p:sp>
      <p:pic>
        <p:nvPicPr>
          <p:cNvPr id="9" name="Afbeelding 8" descr="unificatie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745" y="2811370"/>
            <a:ext cx="5296640" cy="132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Holografie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790" y="1448780"/>
            <a:ext cx="7049870" cy="4800600"/>
          </a:xfrm>
        </p:spPr>
        <p:txBody>
          <a:bodyPr/>
          <a:lstStyle/>
          <a:p>
            <a:pPr marL="0">
              <a:buNone/>
            </a:pPr>
            <a:r>
              <a:rPr lang="en-US" sz="2800" dirty="0" smtClean="0"/>
              <a:t>Quantumz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waartekracht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holografisch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beschreven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worden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dimensie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minder.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ep 8"/>
          <p:cNvGrpSpPr/>
          <p:nvPr/>
        </p:nvGrpSpPr>
        <p:grpSpPr>
          <a:xfrm>
            <a:off x="2118440" y="2888940"/>
            <a:ext cx="6348569" cy="2973899"/>
            <a:chOff x="2231740" y="3429000"/>
            <a:chExt cx="6348569" cy="2973899"/>
          </a:xfrm>
        </p:grpSpPr>
        <p:pic>
          <p:nvPicPr>
            <p:cNvPr id="7" name="Picture 6" descr="hologra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740" y="3429000"/>
              <a:ext cx="2250250" cy="2973899"/>
            </a:xfrm>
            <a:prstGeom prst="rect">
              <a:avLst/>
            </a:prstGeom>
          </p:spPr>
        </p:pic>
        <p:pic>
          <p:nvPicPr>
            <p:cNvPr id="8" name="Picture 7" descr="thoof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2020" y="3429000"/>
              <a:ext cx="2070230" cy="29278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37285" y="4239090"/>
              <a:ext cx="14430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Gerard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’t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Hooft</a:t>
              </a:r>
              <a:endPara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(1974)</a:t>
              </a:r>
              <a:endPara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Holografie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790" y="1538790"/>
            <a:ext cx="7049870" cy="4800600"/>
          </a:xfrm>
        </p:spPr>
        <p:txBody>
          <a:bodyPr/>
          <a:lstStyle/>
          <a:p>
            <a:pPr mar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eerste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die (in 1998)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voorbeeld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holografische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dualiteit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was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Argentijn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Juan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Maldacena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buNone/>
            </a:pPr>
            <a:endParaRPr lang="en-US" sz="2800" dirty="0" smtClean="0"/>
          </a:p>
          <a:p>
            <a:pPr marL="0">
              <a:buNone/>
            </a:pPr>
            <a:endParaRPr lang="en-US" sz="2800" dirty="0" smtClean="0"/>
          </a:p>
          <a:p>
            <a:pPr marL="0">
              <a:buNone/>
            </a:pPr>
            <a:endParaRPr lang="en-US" sz="2800" dirty="0" smtClean="0"/>
          </a:p>
          <a:p>
            <a:pPr mar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“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/CFT”</a:t>
            </a:r>
          </a:p>
        </p:txBody>
      </p:sp>
      <p:pic>
        <p:nvPicPr>
          <p:cNvPr id="9" name="Picture 8" descr="maldac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725" y="3158970"/>
            <a:ext cx="2327063" cy="310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Holografie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Door </a:t>
            </a:r>
            <a:r>
              <a:rPr lang="en-US" sz="2800" dirty="0" err="1" smtClean="0"/>
              <a:t>dualiteiten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we </a:t>
            </a:r>
            <a:r>
              <a:rPr lang="en-US" sz="2800" dirty="0" err="1" smtClean="0"/>
              <a:t>zelfs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zonder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gedetailleerde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theorie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vragen</a:t>
            </a:r>
            <a:r>
              <a:rPr lang="en-US" sz="2800" dirty="0" smtClean="0"/>
              <a:t> over quantumzwaartekracht </a:t>
            </a:r>
            <a:r>
              <a:rPr lang="en-US" sz="2800" dirty="0" err="1" smtClean="0"/>
              <a:t>beantwoorden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Bijvoorbeeld</a:t>
            </a:r>
            <a:r>
              <a:rPr lang="en-US" sz="2800" dirty="0" smtClean="0"/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informatieparadox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Rechthoek 8"/>
          <p:cNvSpPr/>
          <p:nvPr/>
        </p:nvSpPr>
        <p:spPr>
          <a:xfrm>
            <a:off x="6147174" y="3428999"/>
            <a:ext cx="1125125" cy="855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9"/>
          <p:cNvGrpSpPr/>
          <p:nvPr/>
        </p:nvGrpSpPr>
        <p:grpSpPr>
          <a:xfrm>
            <a:off x="2726795" y="3429000"/>
            <a:ext cx="5693778" cy="1890210"/>
            <a:chOff x="2726795" y="3879050"/>
            <a:chExt cx="5693778" cy="1890210"/>
          </a:xfrm>
        </p:grpSpPr>
        <p:grpSp>
          <p:nvGrpSpPr>
            <p:cNvPr id="5" name="Groep 13"/>
            <p:cNvGrpSpPr/>
            <p:nvPr/>
          </p:nvGrpSpPr>
          <p:grpSpPr>
            <a:xfrm>
              <a:off x="6282190" y="3924055"/>
              <a:ext cx="2138383" cy="1767806"/>
              <a:chOff x="6299574" y="3581399"/>
              <a:chExt cx="2138383" cy="1767806"/>
            </a:xfrm>
          </p:grpSpPr>
          <p:pic>
            <p:nvPicPr>
              <p:cNvPr id="8" name="Afbeelding 7" descr="forces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22722" y="3581400"/>
                <a:ext cx="2115235" cy="1767805"/>
              </a:xfrm>
              <a:prstGeom prst="rect">
                <a:avLst/>
              </a:prstGeom>
            </p:spPr>
          </p:pic>
          <p:sp>
            <p:nvSpPr>
              <p:cNvPr id="11" name="Rechthoek 10"/>
              <p:cNvSpPr/>
              <p:nvPr/>
            </p:nvSpPr>
            <p:spPr>
              <a:xfrm>
                <a:off x="6299574" y="3581399"/>
                <a:ext cx="1125125" cy="8550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5" name="Afbeelding 14" descr="blackho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795" y="3879050"/>
              <a:ext cx="1415432" cy="1890210"/>
            </a:xfrm>
            <a:prstGeom prst="rect">
              <a:avLst/>
            </a:prstGeom>
          </p:spPr>
        </p:pic>
        <p:cxnSp>
          <p:nvCxnSpPr>
            <p:cNvPr id="16" name="Rechte verbindingslijn met pijl 15"/>
            <p:cNvCxnSpPr/>
            <p:nvPr/>
          </p:nvCxnSpPr>
          <p:spPr>
            <a:xfrm flipH="1">
              <a:off x="4966116" y="4779150"/>
              <a:ext cx="653217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91931" y="5679250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theorie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alles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701" y="2326118"/>
            <a:ext cx="2900048" cy="22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Theorie</a:t>
            </a:r>
            <a:r>
              <a:rPr lang="en-US" b="1" dirty="0" smtClean="0"/>
              <a:t> van </a:t>
            </a:r>
            <a:r>
              <a:rPr lang="en-US" b="1" dirty="0" err="1" smtClean="0"/>
              <a:t>alles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</a:t>
            </a:r>
            <a:r>
              <a:rPr lang="en-US" sz="2800" dirty="0" err="1" smtClean="0"/>
              <a:t>ver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we </a:t>
            </a:r>
            <a:r>
              <a:rPr lang="en-US" sz="2800" dirty="0" err="1" smtClean="0"/>
              <a:t>verwijderd</a:t>
            </a:r>
            <a:r>
              <a:rPr lang="en-US" sz="2800" dirty="0" smtClean="0"/>
              <a:t> van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van </a:t>
            </a:r>
            <a:r>
              <a:rPr lang="en-US" sz="2800" dirty="0" err="1" smtClean="0"/>
              <a:t>alles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Allereerst</a:t>
            </a:r>
            <a:r>
              <a:rPr lang="en-US" sz="2800" dirty="0" smtClean="0"/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alles</a:t>
            </a:r>
            <a:r>
              <a:rPr lang="en-US" sz="2800" dirty="0" smtClean="0"/>
              <a:t> is </a:t>
            </a:r>
            <a:r>
              <a:rPr lang="en-US" sz="2800" dirty="0" err="1" smtClean="0"/>
              <a:t>natuurlijk</a:t>
            </a:r>
            <a:r>
              <a:rPr lang="en-US" sz="2800" dirty="0" smtClean="0"/>
              <a:t> </a:t>
            </a:r>
            <a:r>
              <a:rPr lang="en-US" sz="2800" dirty="0" err="1" smtClean="0"/>
              <a:t>betrekkelijk</a:t>
            </a:r>
            <a:endParaRPr lang="en-US" sz="2800" dirty="0" smtClean="0"/>
          </a:p>
        </p:txBody>
      </p:sp>
      <p:pic>
        <p:nvPicPr>
          <p:cNvPr id="12" name="Afbeelding 11" descr="Theory_of_Every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082" y="2618910"/>
            <a:ext cx="1915285" cy="2837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Theorie</a:t>
            </a:r>
            <a:r>
              <a:rPr lang="en-US" b="1" dirty="0" smtClean="0"/>
              <a:t> van </a:t>
            </a:r>
            <a:r>
              <a:rPr lang="en-US" b="1" dirty="0" err="1" smtClean="0"/>
              <a:t>alles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snaartheorie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lijkt</a:t>
            </a:r>
            <a:r>
              <a:rPr lang="en-US" sz="2800" dirty="0" smtClean="0"/>
              <a:t> op </a:t>
            </a:r>
            <a:r>
              <a:rPr lang="en-US" sz="2800" dirty="0" err="1" smtClean="0"/>
              <a:t>beide</a:t>
            </a:r>
            <a:r>
              <a:rPr lang="en-US" sz="2800" dirty="0" smtClean="0"/>
              <a:t> </a:t>
            </a:r>
            <a:r>
              <a:rPr lang="en-US" sz="2800" dirty="0" err="1" smtClean="0"/>
              <a:t>fronten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belangrijke</a:t>
            </a:r>
            <a:r>
              <a:rPr lang="en-US" sz="2800" dirty="0" smtClean="0"/>
              <a:t> </a:t>
            </a:r>
            <a:r>
              <a:rPr lang="en-US" sz="2800" dirty="0" err="1" smtClean="0"/>
              <a:t>stap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228600" indent="-228600"/>
            <a:r>
              <a:rPr lang="en-US" sz="2800" dirty="0" err="1" smtClean="0"/>
              <a:t>Systematische</a:t>
            </a:r>
            <a:r>
              <a:rPr lang="en-US" sz="2800" dirty="0" smtClean="0"/>
              <a:t> </a:t>
            </a:r>
            <a:r>
              <a:rPr lang="en-US" sz="2800" dirty="0" err="1" smtClean="0"/>
              <a:t>manier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r>
              <a:rPr lang="en-US" sz="2800" dirty="0" smtClean="0"/>
              <a:t> met </a:t>
            </a:r>
            <a:r>
              <a:rPr lang="en-US" sz="2800" b="1" dirty="0" err="1" smtClean="0">
                <a:solidFill>
                  <a:srgbClr val="C00000"/>
                </a:solidFill>
              </a:rPr>
              <a:t>grotere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symmetriegroepen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endParaRPr lang="en-US" sz="2800" dirty="0" smtClean="0"/>
          </a:p>
          <a:p>
            <a:pPr marL="228600" indent="-228600"/>
            <a:r>
              <a:rPr lang="en-US" sz="2800" dirty="0" err="1" smtClean="0"/>
              <a:t>Algemene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lessen</a:t>
            </a:r>
            <a:r>
              <a:rPr lang="en-US" sz="2800" dirty="0" smtClean="0"/>
              <a:t> over </a:t>
            </a:r>
            <a:r>
              <a:rPr lang="en-US" sz="2800" dirty="0" err="1" smtClean="0"/>
              <a:t>modelle</a:t>
            </a:r>
            <a:r>
              <a:rPr lang="en-US" sz="2800" dirty="0" err="1" smtClean="0"/>
              <a:t>n</a:t>
            </a:r>
            <a:r>
              <a:rPr lang="en-US" sz="2800" dirty="0" smtClean="0"/>
              <a:t> met quantumzwaartekracht</a:t>
            </a:r>
          </a:p>
          <a:p>
            <a:pPr marL="228600" indent="-228600"/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enorme</a:t>
            </a:r>
            <a:r>
              <a:rPr lang="en-US" sz="2800" dirty="0" smtClean="0"/>
              <a:t> </a:t>
            </a:r>
            <a:r>
              <a:rPr lang="en-US" sz="2800" dirty="0" err="1" smtClean="0"/>
              <a:t>hoeveelheid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specifieke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endParaRPr lang="en-US" sz="2800" dirty="0" smtClean="0"/>
          </a:p>
        </p:txBody>
      </p:sp>
      <p:pic>
        <p:nvPicPr>
          <p:cNvPr id="5" name="Picture 5" descr="afbeelding 01_010 (d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5104" y="2657240"/>
            <a:ext cx="2795242" cy="816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Theorie</a:t>
            </a:r>
            <a:r>
              <a:rPr lang="en-US" b="1" dirty="0" smtClean="0"/>
              <a:t> van </a:t>
            </a:r>
            <a:r>
              <a:rPr lang="en-US" b="1" dirty="0" err="1" smtClean="0"/>
              <a:t>alles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Of het </a:t>
            </a:r>
            <a:r>
              <a:rPr lang="en-US" sz="2800" dirty="0" err="1" smtClean="0"/>
              <a:t>knotsgekke</a:t>
            </a:r>
            <a:r>
              <a:rPr lang="en-US" sz="2800" dirty="0" smtClean="0"/>
              <a:t> </a:t>
            </a:r>
            <a:r>
              <a:rPr lang="en-US" sz="2800" dirty="0" err="1" smtClean="0"/>
              <a:t>idee</a:t>
            </a:r>
            <a:r>
              <a:rPr lang="en-US" sz="2800" dirty="0" smtClean="0"/>
              <a:t> </a:t>
            </a:r>
            <a:r>
              <a:rPr lang="en-US" sz="2800" dirty="0" err="1" smtClean="0"/>
              <a:t>inderdaad</a:t>
            </a:r>
            <a:r>
              <a:rPr lang="en-US" sz="2800" dirty="0" smtClean="0"/>
              <a:t> het </a:t>
            </a:r>
            <a:r>
              <a:rPr lang="en-US" sz="2800" dirty="0" err="1" smtClean="0"/>
              <a:t>juiste</a:t>
            </a:r>
            <a:r>
              <a:rPr lang="en-US" sz="2800" dirty="0" smtClean="0"/>
              <a:t> is </a:t>
            </a:r>
            <a:r>
              <a:rPr lang="en-US" sz="2800" dirty="0" err="1" smtClean="0"/>
              <a:t>valt</a:t>
            </a:r>
            <a:r>
              <a:rPr lang="en-US" sz="2800" dirty="0" smtClean="0"/>
              <a:t>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bezien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Het ‘</a:t>
            </a:r>
            <a:r>
              <a:rPr lang="en-US" sz="2800" b="1" dirty="0" smtClean="0">
                <a:solidFill>
                  <a:srgbClr val="C00000"/>
                </a:solidFill>
              </a:rPr>
              <a:t>experiment</a:t>
            </a:r>
            <a:r>
              <a:rPr lang="en-US" sz="2800" dirty="0" smtClean="0"/>
              <a:t>’ </a:t>
            </a:r>
            <a:r>
              <a:rPr lang="en-US" sz="2800" dirty="0" err="1" smtClean="0"/>
              <a:t>zal</a:t>
            </a:r>
            <a:r>
              <a:rPr lang="en-US" sz="2800" dirty="0" smtClean="0"/>
              <a:t> </a:t>
            </a:r>
            <a:r>
              <a:rPr lang="en-US" sz="2800" dirty="0" err="1" smtClean="0"/>
              <a:t>zoals</a:t>
            </a:r>
            <a:r>
              <a:rPr lang="en-US" sz="2800" dirty="0" smtClean="0"/>
              <a:t> </a:t>
            </a:r>
            <a:r>
              <a:rPr lang="en-US" sz="2800" dirty="0" err="1" smtClean="0"/>
              <a:t>altijd</a:t>
            </a:r>
            <a:r>
              <a:rPr lang="en-US" sz="2800" dirty="0" smtClean="0"/>
              <a:t> het </a:t>
            </a:r>
            <a:r>
              <a:rPr lang="en-US" sz="2800" dirty="0" err="1" smtClean="0"/>
              <a:t>antwoord</a:t>
            </a:r>
            <a:r>
              <a:rPr lang="en-US" sz="2800" dirty="0" smtClean="0"/>
              <a:t> </a:t>
            </a:r>
            <a:r>
              <a:rPr lang="en-US" sz="2800" dirty="0" err="1" smtClean="0"/>
              <a:t>moeten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 (En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valt</a:t>
            </a:r>
            <a:r>
              <a:rPr lang="en-US" sz="2800" dirty="0" smtClean="0"/>
              <a:t> </a:t>
            </a:r>
            <a:r>
              <a:rPr lang="en-US" sz="2800" dirty="0" err="1" smtClean="0"/>
              <a:t>hier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mee</a:t>
            </a:r>
            <a:r>
              <a:rPr lang="en-US" sz="2800" dirty="0" smtClean="0"/>
              <a:t>!)</a:t>
            </a:r>
          </a:p>
        </p:txBody>
      </p:sp>
      <p:pic>
        <p:nvPicPr>
          <p:cNvPr id="6" name="Afbeelding 5" descr="cm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290" y="2618910"/>
            <a:ext cx="4384870" cy="22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Theorie</a:t>
            </a:r>
            <a:r>
              <a:rPr lang="en-US" b="1" dirty="0" smtClean="0"/>
              <a:t> van </a:t>
            </a:r>
            <a:r>
              <a:rPr lang="en-US" b="1" dirty="0" err="1" smtClean="0"/>
              <a:t>alles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toekomst</a:t>
            </a:r>
            <a:r>
              <a:rPr lang="en-US" sz="2800" dirty="0" smtClean="0"/>
              <a:t> </a:t>
            </a:r>
            <a:r>
              <a:rPr lang="en-US" sz="2800" dirty="0" err="1" smtClean="0"/>
              <a:t>zal</a:t>
            </a:r>
            <a:r>
              <a:rPr lang="en-US" sz="2800" dirty="0" smtClean="0"/>
              <a:t> </a:t>
            </a:r>
            <a:r>
              <a:rPr lang="en-US" sz="2800" dirty="0" err="1" smtClean="0"/>
              <a:t>uitwijzen</a:t>
            </a:r>
            <a:r>
              <a:rPr lang="en-US" sz="2800" dirty="0" smtClean="0"/>
              <a:t> </a:t>
            </a:r>
            <a:r>
              <a:rPr lang="en-US" sz="2800" dirty="0" err="1" smtClean="0"/>
              <a:t>welke</a:t>
            </a:r>
            <a:r>
              <a:rPr lang="en-US" sz="2800" dirty="0" smtClean="0"/>
              <a:t> </a:t>
            </a:r>
            <a:r>
              <a:rPr lang="en-US" sz="2800" dirty="0" err="1" smtClean="0"/>
              <a:t>ideeën</a:t>
            </a:r>
            <a:r>
              <a:rPr lang="en-US" sz="2800" dirty="0" smtClean="0"/>
              <a:t> </a:t>
            </a:r>
            <a:r>
              <a:rPr lang="en-US" sz="2800" dirty="0" err="1" smtClean="0"/>
              <a:t>standhouden</a:t>
            </a:r>
            <a:r>
              <a:rPr lang="en-US" sz="2800" dirty="0" smtClean="0"/>
              <a:t> en </a:t>
            </a:r>
            <a:r>
              <a:rPr lang="en-US" sz="2800" dirty="0" err="1" smtClean="0"/>
              <a:t>welke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.</a:t>
            </a: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If there is something beyond string theory, we will call it string theory.</a:t>
            </a:r>
          </a:p>
        </p:txBody>
      </p:sp>
      <p:pic>
        <p:nvPicPr>
          <p:cNvPr id="5" name="Afbeelding 4" descr="sei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446" y="2933945"/>
            <a:ext cx="2520558" cy="189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Theorie</a:t>
            </a:r>
            <a:r>
              <a:rPr lang="en-US" b="1" dirty="0" smtClean="0"/>
              <a:t> van </a:t>
            </a:r>
            <a:r>
              <a:rPr lang="en-US" b="1" dirty="0" err="1" smtClean="0"/>
              <a:t>alles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Over </a:t>
            </a:r>
            <a:r>
              <a:rPr lang="en-US" sz="2800" dirty="0" err="1" smtClean="0"/>
              <a:t>nog</a:t>
            </a:r>
            <a:r>
              <a:rPr lang="en-US" sz="2800" dirty="0" smtClean="0"/>
              <a:t> </a:t>
            </a:r>
            <a:r>
              <a:rPr lang="en-US" sz="2800" dirty="0" err="1" smtClean="0"/>
              <a:t>eens</a:t>
            </a:r>
            <a:r>
              <a:rPr lang="en-US" sz="2800" dirty="0" smtClean="0"/>
              <a:t> 50 </a:t>
            </a:r>
            <a:r>
              <a:rPr lang="en-US" sz="2800" dirty="0" err="1" smtClean="0"/>
              <a:t>jaar</a:t>
            </a:r>
            <a:r>
              <a:rPr lang="en-US" sz="2800" dirty="0" smtClean="0"/>
              <a:t> </a:t>
            </a:r>
            <a:r>
              <a:rPr lang="en-US" sz="2800" dirty="0" err="1" smtClean="0"/>
              <a:t>weten</a:t>
            </a:r>
            <a:r>
              <a:rPr lang="en-US" sz="2800" dirty="0" smtClean="0"/>
              <a:t> we </a:t>
            </a:r>
            <a:r>
              <a:rPr lang="en-US" sz="2800" dirty="0" err="1" smtClean="0"/>
              <a:t>misschien</a:t>
            </a:r>
            <a:r>
              <a:rPr lang="en-US" sz="2800" dirty="0" smtClean="0"/>
              <a:t> de </a:t>
            </a:r>
            <a:r>
              <a:rPr lang="en-US" sz="2800" dirty="0" err="1" smtClean="0"/>
              <a:t>antwoorden</a:t>
            </a: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…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 we </a:t>
            </a:r>
            <a:r>
              <a:rPr lang="en-US" sz="2800" dirty="0" err="1" smtClean="0"/>
              <a:t>ongetwijfeld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minstens</a:t>
            </a:r>
            <a:r>
              <a:rPr lang="en-US" sz="2800" dirty="0" smtClean="0"/>
              <a:t> </a:t>
            </a:r>
            <a:r>
              <a:rPr lang="en-US" sz="2800" dirty="0" err="1" smtClean="0"/>
              <a:t>evenveel</a:t>
            </a:r>
            <a:r>
              <a:rPr lang="en-US" sz="2800" dirty="0" smtClean="0"/>
              <a:t> </a:t>
            </a:r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dirty="0" err="1" smtClean="0"/>
              <a:t>vragen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Glazen-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8250" y="2843935"/>
            <a:ext cx="3228950" cy="220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Het  </a:t>
            </a:r>
            <a:r>
              <a:rPr lang="en-US" sz="2800" dirty="0" err="1" smtClean="0"/>
              <a:t>viel</a:t>
            </a:r>
            <a:r>
              <a:rPr lang="en-US" sz="2800" dirty="0" smtClean="0"/>
              <a:t> M</a:t>
            </a:r>
            <a:r>
              <a:rPr lang="en-US" sz="2800" dirty="0" smtClean="0"/>
              <a:t>axwell en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tijdgenoten</a:t>
            </a:r>
            <a:r>
              <a:rPr lang="en-US" sz="2800" dirty="0" smtClean="0"/>
              <a:t> op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bewegende</a:t>
            </a:r>
            <a:r>
              <a:rPr lang="en-US" sz="2800" dirty="0" smtClean="0"/>
              <a:t> </a:t>
            </a:r>
            <a:r>
              <a:rPr lang="en-US" sz="2800" dirty="0" err="1" smtClean="0"/>
              <a:t>ladingen</a:t>
            </a:r>
            <a:r>
              <a:rPr lang="en-US" sz="2800" dirty="0" smtClean="0"/>
              <a:t> </a:t>
            </a:r>
            <a:r>
              <a:rPr lang="en-US" sz="2800" dirty="0" err="1" smtClean="0"/>
              <a:t>magnetische</a:t>
            </a:r>
            <a:r>
              <a:rPr lang="en-US" sz="2800" dirty="0" smtClean="0"/>
              <a:t> </a:t>
            </a:r>
            <a:r>
              <a:rPr lang="en-US" sz="2800" dirty="0" err="1" smtClean="0"/>
              <a:t>krachten</a:t>
            </a:r>
            <a:r>
              <a:rPr lang="en-US" sz="2800" dirty="0" smtClean="0"/>
              <a:t> </a:t>
            </a:r>
            <a:r>
              <a:rPr lang="en-US" sz="2800" dirty="0" err="1" smtClean="0"/>
              <a:t>opwekken</a:t>
            </a:r>
            <a:r>
              <a:rPr lang="en-US" sz="2800" dirty="0" smtClean="0"/>
              <a:t>, en </a:t>
            </a:r>
            <a:r>
              <a:rPr lang="en-US" sz="2800" dirty="0" err="1" smtClean="0"/>
              <a:t>bewegende</a:t>
            </a:r>
            <a:r>
              <a:rPr lang="en-US" sz="2800" dirty="0" smtClean="0"/>
              <a:t> </a:t>
            </a:r>
            <a:r>
              <a:rPr lang="en-US" sz="2800" dirty="0" err="1" smtClean="0"/>
              <a:t>magneten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elektrische</a:t>
            </a:r>
            <a:r>
              <a:rPr lang="en-US" sz="28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Elektromagnetisme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44035"/>
            <a:ext cx="6277852" cy="147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1865 </a:t>
            </a:r>
            <a:r>
              <a:rPr lang="en-US" sz="2800" dirty="0" err="1" smtClean="0"/>
              <a:t>leidde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tot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van het </a:t>
            </a:r>
            <a:r>
              <a:rPr lang="en-US" sz="2800" b="1" dirty="0" err="1" smtClean="0">
                <a:solidFill>
                  <a:srgbClr val="C00000"/>
                </a:solidFill>
              </a:rPr>
              <a:t>elektromagnetisme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Elektromagnetisme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45443"/>
            <a:ext cx="6277852" cy="1473764"/>
          </a:xfrm>
          <a:prstGeom prst="rect">
            <a:avLst/>
          </a:prstGeom>
        </p:spPr>
      </p:pic>
      <p:pic>
        <p:nvPicPr>
          <p:cNvPr id="6" name="Afbeelding 5" descr="maxwell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5342787"/>
            <a:ext cx="1260140" cy="151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De </a:t>
            </a:r>
            <a:r>
              <a:rPr lang="en-US" sz="2800" dirty="0" err="1" smtClean="0"/>
              <a:t>waarnemeronafhankelijke</a:t>
            </a:r>
            <a:r>
              <a:rPr lang="en-US" sz="2800" dirty="0" smtClean="0"/>
              <a:t> </a:t>
            </a:r>
            <a:r>
              <a:rPr lang="en-US" sz="2800" dirty="0" err="1" smtClean="0"/>
              <a:t>lichtsnelheid</a:t>
            </a:r>
            <a:r>
              <a:rPr lang="en-US" sz="2800" dirty="0" smtClean="0"/>
              <a:t> </a:t>
            </a:r>
            <a:r>
              <a:rPr lang="en-US" sz="2800" dirty="0" err="1" smtClean="0"/>
              <a:t>leidde</a:t>
            </a:r>
            <a:r>
              <a:rPr lang="en-US" sz="2800" dirty="0" smtClean="0"/>
              <a:t> Einstein tot het </a:t>
            </a:r>
            <a:r>
              <a:rPr lang="en-US" sz="2800" dirty="0" err="1" smtClean="0"/>
              <a:t>idee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ruimte</a:t>
            </a:r>
            <a:r>
              <a:rPr lang="en-US" sz="2800" dirty="0" smtClean="0"/>
              <a:t> en </a:t>
            </a:r>
            <a:r>
              <a:rPr lang="en-US" sz="2800" b="1" dirty="0" err="1" smtClean="0">
                <a:solidFill>
                  <a:srgbClr val="C00000"/>
                </a:solidFill>
              </a:rPr>
              <a:t>tijd</a:t>
            </a:r>
            <a:r>
              <a:rPr lang="en-US" sz="2800" dirty="0" smtClean="0"/>
              <a:t> </a:t>
            </a:r>
            <a:r>
              <a:rPr lang="en-US" sz="2800" dirty="0" err="1" smtClean="0"/>
              <a:t>één</a:t>
            </a:r>
            <a:r>
              <a:rPr lang="en-US" sz="2800" dirty="0" smtClean="0"/>
              <a:t> </a:t>
            </a:r>
            <a:r>
              <a:rPr lang="en-US" sz="2800" dirty="0" err="1" smtClean="0"/>
              <a:t>geheel</a:t>
            </a:r>
            <a:r>
              <a:rPr lang="en-US" sz="2800" dirty="0" smtClean="0"/>
              <a:t> </a:t>
            </a:r>
            <a:r>
              <a:rPr lang="en-US" sz="2800" dirty="0" err="1" smtClean="0"/>
              <a:t>vormen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Relativiteitstheorie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44035"/>
            <a:ext cx="6277852" cy="147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049870" cy="4800600"/>
          </a:xfrm>
        </p:spPr>
        <p:txBody>
          <a:bodyPr/>
          <a:lstStyle/>
          <a:p>
            <a:pPr marL="0" indent="-514350">
              <a:buNone/>
            </a:pPr>
            <a:r>
              <a:rPr lang="en-US" sz="2800" dirty="0" smtClean="0"/>
              <a:t>In 1905 </a:t>
            </a:r>
            <a:r>
              <a:rPr lang="en-US" sz="2800" dirty="0" err="1" smtClean="0"/>
              <a:t>publiceerde</a:t>
            </a:r>
            <a:r>
              <a:rPr lang="en-US" sz="2800" dirty="0" smtClean="0"/>
              <a:t> </a:t>
            </a:r>
            <a:r>
              <a:rPr lang="en-US" sz="2800" dirty="0" err="1" smtClean="0"/>
              <a:t>hij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speciale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relativiteitstheorie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waarin</a:t>
            </a:r>
            <a:r>
              <a:rPr lang="en-US" sz="2800" dirty="0" smtClean="0"/>
              <a:t>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idee</a:t>
            </a:r>
            <a:r>
              <a:rPr lang="en-US" sz="2800" dirty="0" smtClean="0"/>
              <a:t> </a:t>
            </a:r>
            <a:r>
              <a:rPr lang="en-US" sz="2800" dirty="0" err="1" smtClean="0"/>
              <a:t>wiskundig</a:t>
            </a:r>
            <a:r>
              <a:rPr lang="en-US" sz="2800" dirty="0" smtClean="0"/>
              <a:t> </a:t>
            </a:r>
            <a:r>
              <a:rPr lang="en-US" sz="2800" dirty="0" err="1" smtClean="0"/>
              <a:t>werd</a:t>
            </a:r>
            <a:r>
              <a:rPr lang="en-US" sz="2800" dirty="0" smtClean="0"/>
              <a:t> </a:t>
            </a:r>
            <a:r>
              <a:rPr lang="en-US" sz="2800" dirty="0" err="1" smtClean="0"/>
              <a:t>uitgewerkt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z="4000" b="1" dirty="0" err="1" smtClean="0"/>
              <a:t>Relativiteitstheorie</a:t>
            </a:r>
            <a:endParaRPr lang="en-US" sz="4000" b="1" dirty="0"/>
          </a:p>
        </p:txBody>
      </p:sp>
      <p:pic>
        <p:nvPicPr>
          <p:cNvPr id="5" name="Afbeelding 4" descr="unificati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799" y="3751342"/>
            <a:ext cx="6277852" cy="1461966"/>
          </a:xfrm>
          <a:prstGeom prst="rect">
            <a:avLst/>
          </a:prstGeom>
        </p:spPr>
      </p:pic>
      <p:pic>
        <p:nvPicPr>
          <p:cNvPr id="6" name="Afbeelding 5" descr="einstein-albert-blackboard-1931-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7305" y="2708920"/>
            <a:ext cx="1448535" cy="98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2302</TotalTime>
  <Words>1313</Words>
  <Application>Microsoft Office PowerPoint</Application>
  <PresentationFormat>Diavoorstelling (4:3)</PresentationFormat>
  <Paragraphs>402</Paragraphs>
  <Slides>58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74" baseType="lpstr">
      <vt:lpstr>Arial</vt:lpstr>
      <vt:lpstr>Adobe Kaiti Std R</vt:lpstr>
      <vt:lpstr>Times New Roman</vt:lpstr>
      <vt:lpstr>CMEX10</vt:lpstr>
      <vt:lpstr>CMSY7</vt:lpstr>
      <vt:lpstr>CMMI10</vt:lpstr>
      <vt:lpstr>CMR10</vt:lpstr>
      <vt:lpstr>CMSY10ORIG</vt:lpstr>
      <vt:lpstr>CMR7</vt:lpstr>
      <vt:lpstr>CMMI7</vt:lpstr>
      <vt:lpstr>CMR5</vt:lpstr>
      <vt:lpstr>CMMI5</vt:lpstr>
      <vt:lpstr>CMSY5</vt:lpstr>
      <vt:lpstr>Eight Track</vt:lpstr>
      <vt:lpstr>Calibri</vt:lpstr>
      <vt:lpstr>GroovyMan</vt:lpstr>
      <vt:lpstr>Unificatie  Hoe ver weg is de ‘theorie van alles’?</vt:lpstr>
      <vt:lpstr>Inhoud</vt:lpstr>
      <vt:lpstr>Dia 3</vt:lpstr>
      <vt:lpstr>Unificatie</vt:lpstr>
      <vt:lpstr>Ingrediënten van de fysica</vt:lpstr>
      <vt:lpstr>Elektromagnetisme</vt:lpstr>
      <vt:lpstr>Elektromagnetisme</vt:lpstr>
      <vt:lpstr>Relativiteitstheorie</vt:lpstr>
      <vt:lpstr>Relativiteitstheorie</vt:lpstr>
      <vt:lpstr>Relativiteitstheorie</vt:lpstr>
      <vt:lpstr>Relativiteitstheorie</vt:lpstr>
      <vt:lpstr>Quantumfysica</vt:lpstr>
      <vt:lpstr>Quantumfysica</vt:lpstr>
      <vt:lpstr>De situatie in 1965</vt:lpstr>
      <vt:lpstr>Dia 15</vt:lpstr>
      <vt:lpstr>Symmetrie</vt:lpstr>
      <vt:lpstr>Symmetrie</vt:lpstr>
      <vt:lpstr>Symmetrie</vt:lpstr>
      <vt:lpstr>Symmetrie</vt:lpstr>
      <vt:lpstr>Symmetrie</vt:lpstr>
      <vt:lpstr>Symmetrie</vt:lpstr>
      <vt:lpstr>De elektrozwakke kracht</vt:lpstr>
      <vt:lpstr>De elektrozwakke kracht</vt:lpstr>
      <vt:lpstr>Grand unification</vt:lpstr>
      <vt:lpstr>Grand unification</vt:lpstr>
      <vt:lpstr>Grand unification</vt:lpstr>
      <vt:lpstr>Grand unification</vt:lpstr>
      <vt:lpstr>Grand unification</vt:lpstr>
      <vt:lpstr>Dia 29</vt:lpstr>
      <vt:lpstr>Quantumzwaartekracht</vt:lpstr>
      <vt:lpstr>Quantumzwaartekracht</vt:lpstr>
      <vt:lpstr>Quantumzwaartekracht</vt:lpstr>
      <vt:lpstr>Quantumzwaartekracht</vt:lpstr>
      <vt:lpstr>Quantumzwaartekracht</vt:lpstr>
      <vt:lpstr>Quantumzwaartekracht</vt:lpstr>
      <vt:lpstr>Quantumzwaartekracht</vt:lpstr>
      <vt:lpstr>Snaartheorie</vt:lpstr>
      <vt:lpstr>Snaartheorie</vt:lpstr>
      <vt:lpstr>Snaartheorie</vt:lpstr>
      <vt:lpstr>Snaartheorie</vt:lpstr>
      <vt:lpstr>Snaartheorie</vt:lpstr>
      <vt:lpstr>Snaartheorie</vt:lpstr>
      <vt:lpstr>Snaartheorie</vt:lpstr>
      <vt:lpstr>Snaartheorie</vt:lpstr>
      <vt:lpstr>Snaartheorie</vt:lpstr>
      <vt:lpstr>Snaartheorie</vt:lpstr>
      <vt:lpstr>Holografie</vt:lpstr>
      <vt:lpstr>Holografie</vt:lpstr>
      <vt:lpstr>Holografie</vt:lpstr>
      <vt:lpstr>Holografie</vt:lpstr>
      <vt:lpstr>Holografie</vt:lpstr>
      <vt:lpstr>Holografie</vt:lpstr>
      <vt:lpstr>Dia 53</vt:lpstr>
      <vt:lpstr>Theorie van alles?</vt:lpstr>
      <vt:lpstr>Theorie van alles?</vt:lpstr>
      <vt:lpstr>Theorie van alles?</vt:lpstr>
      <vt:lpstr>Theorie van alles?</vt:lpstr>
      <vt:lpstr>Theorie van alles?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299</cp:revision>
  <dcterms:created xsi:type="dcterms:W3CDTF">2011-03-30T15:55:04Z</dcterms:created>
  <dcterms:modified xsi:type="dcterms:W3CDTF">2015-12-11T22:16:49Z</dcterms:modified>
</cp:coreProperties>
</file>