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42" r:id="rId2"/>
    <p:sldId id="327" r:id="rId3"/>
    <p:sldId id="369" r:id="rId4"/>
    <p:sldId id="338" r:id="rId5"/>
    <p:sldId id="339" r:id="rId6"/>
    <p:sldId id="349" r:id="rId7"/>
    <p:sldId id="340" r:id="rId8"/>
    <p:sldId id="345" r:id="rId9"/>
    <p:sldId id="354" r:id="rId10"/>
    <p:sldId id="350" r:id="rId11"/>
    <p:sldId id="355" r:id="rId12"/>
    <p:sldId id="343" r:id="rId13"/>
    <p:sldId id="351" r:id="rId14"/>
    <p:sldId id="353" r:id="rId15"/>
    <p:sldId id="363" r:id="rId16"/>
    <p:sldId id="364" r:id="rId17"/>
    <p:sldId id="359" r:id="rId18"/>
    <p:sldId id="360" r:id="rId19"/>
    <p:sldId id="361" r:id="rId20"/>
    <p:sldId id="358" r:id="rId21"/>
    <p:sldId id="367" r:id="rId22"/>
    <p:sldId id="368" r:id="rId23"/>
    <p:sldId id="352" r:id="rId24"/>
    <p:sldId id="346" r:id="rId25"/>
    <p:sldId id="357" r:id="rId26"/>
    <p:sldId id="330" r:id="rId27"/>
    <p:sldId id="366" r:id="rId28"/>
    <p:sldId id="365" r:id="rId29"/>
    <p:sldId id="372" r:id="rId30"/>
    <p:sldId id="375" r:id="rId31"/>
    <p:sldId id="374" r:id="rId32"/>
    <p:sldId id="376" r:id="rId33"/>
    <p:sldId id="377" r:id="rId34"/>
    <p:sldId id="378" r:id="rId35"/>
    <p:sldId id="379" r:id="rId36"/>
    <p:sldId id="381" r:id="rId37"/>
    <p:sldId id="383" r:id="rId38"/>
    <p:sldId id="356" r:id="rId39"/>
  </p:sldIdLst>
  <p:sldSz cx="10287000" cy="6858000" type="35mm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891"/>
    <a:srgbClr val="64D1FF"/>
    <a:srgbClr val="FF0000"/>
    <a:srgbClr val="FFFF00"/>
    <a:srgbClr val="808080"/>
    <a:srgbClr val="5F5F5F"/>
    <a:srgbClr val="EAEAEA"/>
    <a:srgbClr val="000000"/>
    <a:srgbClr val="0616CC"/>
    <a:srgbClr val="B9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 preferSingleView="1">
    <p:restoredLeft sz="32787"/>
    <p:restoredTop sz="90929"/>
  </p:normalViewPr>
  <p:slideViewPr>
    <p:cSldViewPr>
      <p:cViewPr varScale="1">
        <p:scale>
          <a:sx n="215" d="100"/>
          <a:sy n="215" d="100"/>
        </p:scale>
        <p:origin x="-1160" y="-104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63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09853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D6DC5B-155F-C44D-A29B-B80A18CCEF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077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1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10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11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12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13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14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15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16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17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18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19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E0D156-8590-734A-A734-58E3B1F0B409}" type="slidenum">
              <a:rPr lang="en-US"/>
              <a:pPr/>
              <a:t>2</a:t>
            </a:fld>
            <a:endParaRPr lang="en-U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20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21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22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23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24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25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FCD408-79F2-084D-9AD5-212D5462817C}" type="slidenum">
              <a:rPr lang="en-US"/>
              <a:pPr/>
              <a:t>26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27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28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29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1CB06E6-66B5-6F47-92D9-9F43DAFA5F64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2266773-BF17-CB43-8CBA-77F6D67EF317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67B888C-5692-664A-916A-CB5ED4C418ED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909A41C-FCC9-F74E-B2AE-6CD0190F7911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10D6F2C-3DE4-8643-AA0F-76B95F84A738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A3F8828-71C7-DE45-9986-5F08DCD88109}" type="slidenum">
              <a:rPr lang="en-US" sz="1200" i="0"/>
              <a:pPr/>
              <a:t>34</a:t>
            </a:fld>
            <a:endParaRPr lang="en-US" sz="1200" i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05B78A4-4CFA-0744-9AEE-0E1725F2023A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148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F5EF56-D162-6146-9102-4B35C05A1F2E}" type="slidenum">
              <a:rPr lang="en-US" sz="1200" i="0"/>
              <a:pPr/>
              <a:t>36</a:t>
            </a:fld>
            <a:endParaRPr lang="en-US" sz="1200" i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754517-8792-7647-938E-DB71B2A49581}" type="slidenum">
              <a:rPr lang="en-US"/>
              <a:pPr/>
              <a:t>38</a:t>
            </a:fld>
            <a:endParaRPr lang="en-US"/>
          </a:p>
        </p:txBody>
      </p:sp>
      <p:sp>
        <p:nvSpPr>
          <p:cNvPr id="6000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4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5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399C41-345D-B046-9EFB-4DF29D57B320}" type="slidenum">
              <a:rPr lang="en-US"/>
              <a:pPr/>
              <a:t>6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7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8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4DC67-D54B-5D4A-A23E-45A26FF546B6}" type="slidenum">
              <a:rPr lang="en-US"/>
              <a:pPr/>
              <a:t>9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3BAF47-85BB-9546-9FE6-C3F6EE188D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FEC393-FC32-B24A-98E4-DF0BA34FCA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54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F4358-0E29-114B-AF46-35F08C13FA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6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55329-D3F2-024C-BAA3-56E0C8C81A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69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11704-876E-A24C-ABDB-EB079B7C9C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43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A0379-8DE1-CE40-B9FB-2B4CFCAA80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75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0DFEE-2FBE-F945-90BC-D5CC1F671B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16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89F715-AF07-614C-A4C1-8DF03F8B3F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BE8F1A-E2CD-4847-9564-869FE4C92C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C247B-2338-F04B-A808-68D4002CFA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2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23729-2199-C341-9D07-33C2C501DB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02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0010" tIns="40005" rIns="80010" bIns="400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0010" tIns="40005" rIns="80010" bIns="400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0010" tIns="40005" rIns="80010" bIns="40005" numCol="1" anchor="t" anchorCtr="0" compatLnSpc="1">
            <a:prstTxWarp prst="textNoShape">
              <a:avLst/>
            </a:prstTxWarp>
          </a:bodyPr>
          <a:lstStyle>
            <a:lvl1pPr defTabSz="800100">
              <a:defRPr sz="12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0010" tIns="40005" rIns="80010" bIns="40005" numCol="1" anchor="t" anchorCtr="0" compatLnSpc="1">
            <a:prstTxWarp prst="textNoShape">
              <a:avLst/>
            </a:prstTxWarp>
          </a:bodyPr>
          <a:lstStyle>
            <a:lvl1pPr algn="ctr" defTabSz="800100">
              <a:defRPr sz="12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0010" tIns="40005" rIns="80010" bIns="40005" numCol="1" anchor="t" anchorCtr="0" compatLnSpc="1">
            <a:prstTxWarp prst="textNoShape">
              <a:avLst/>
            </a:prstTxWarp>
          </a:bodyPr>
          <a:lstStyle>
            <a:lvl1pPr algn="r" defTabSz="800100">
              <a:defRPr sz="1200"/>
            </a:lvl1pPr>
          </a:lstStyle>
          <a:p>
            <a:fld id="{6D18AB55-B8CD-1945-8711-E98B3FEAB04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0010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0010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" charset="0"/>
          <a:ea typeface="ＭＳ Ｐゴシック" charset="0"/>
        </a:defRPr>
      </a:lvl2pPr>
      <a:lvl3pPr algn="ctr" defTabSz="80010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" charset="0"/>
          <a:ea typeface="ＭＳ Ｐゴシック" charset="0"/>
        </a:defRPr>
      </a:lvl3pPr>
      <a:lvl4pPr algn="ctr" defTabSz="80010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" charset="0"/>
          <a:ea typeface="ＭＳ Ｐゴシック" charset="0"/>
        </a:defRPr>
      </a:lvl4pPr>
      <a:lvl5pPr algn="ctr" defTabSz="80010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defTabSz="80010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defTabSz="80010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defTabSz="80010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defTabSz="800100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00038" indent="-300038" algn="l" defTabSz="800100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50875" indent="-250825" algn="l" defTabSz="800100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</a:defRPr>
      </a:lvl2pPr>
      <a:lvl3pPr marL="1000125" indent="-200025" algn="l" defTabSz="800100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</a:defRPr>
      </a:lvl3pPr>
      <a:lvl4pPr marL="1400175" indent="-200025" algn="l" defTabSz="800100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1800225" indent="-200025" algn="l" defTabSz="800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257425" indent="-200025" algn="l" defTabSz="800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714625" indent="-200025" algn="l" defTabSz="800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171825" indent="-200025" algn="l" defTabSz="800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629025" indent="-200025" algn="l" defTabSz="800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3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ela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0"/>
            <a:ext cx="9601200" cy="68580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33400" y="396875"/>
            <a:ext cx="9144000" cy="655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VAN BUYS BALLOT TOT SUPERCOMPUTERS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150 JAAR METEROLOGIE</a:t>
            </a:r>
            <a:endParaRPr lang="en-US" sz="1800" b="1">
              <a:solidFill>
                <a:srgbClr val="FF0000"/>
              </a:solidFill>
              <a:latin typeface="Helvetica" charset="0"/>
            </a:endParaRPr>
          </a:p>
          <a:p>
            <a:pPr algn="ctr"/>
            <a:r>
              <a:rPr lang="en-US" sz="3200" b="1">
                <a:solidFill>
                  <a:srgbClr val="FF0000"/>
                </a:solidFill>
                <a:latin typeface="Helvetica" charset="0"/>
              </a:rPr>
              <a:t>	</a:t>
            </a:r>
          </a:p>
          <a:p>
            <a:pPr algn="ctr"/>
            <a:endParaRPr lang="en-US" sz="3200" b="1">
              <a:solidFill>
                <a:srgbClr val="FF0000"/>
              </a:solidFill>
              <a:latin typeface="Helvetica" charset="0"/>
            </a:endParaRPr>
          </a:p>
          <a:p>
            <a:pPr algn="ctr"/>
            <a:endParaRPr lang="en-US" sz="3200" b="1">
              <a:solidFill>
                <a:srgbClr val="FF0000"/>
              </a:solidFill>
              <a:latin typeface="Helvetica" charset="0"/>
            </a:endParaRPr>
          </a:p>
          <a:p>
            <a:pPr algn="ctr"/>
            <a:endParaRPr lang="en-US" sz="3200" b="1">
              <a:solidFill>
                <a:srgbClr val="FF0000"/>
              </a:solidFill>
              <a:latin typeface="Helvetica" charset="0"/>
            </a:endParaRPr>
          </a:p>
          <a:p>
            <a:pPr algn="ctr"/>
            <a:endParaRPr lang="en-US" sz="3200" b="1">
              <a:solidFill>
                <a:srgbClr val="FF0000"/>
              </a:solidFill>
              <a:latin typeface="Helvetica" charset="0"/>
            </a:endParaRPr>
          </a:p>
          <a:p>
            <a:pPr algn="ctr"/>
            <a:endParaRPr lang="en-US" sz="3200" b="1">
              <a:solidFill>
                <a:srgbClr val="FF0000"/>
              </a:solidFill>
              <a:latin typeface="Helvetica" charset="0"/>
            </a:endParaRPr>
          </a:p>
          <a:p>
            <a:pPr algn="ctr"/>
            <a:endParaRPr lang="en-US" sz="3200" b="1">
              <a:solidFill>
                <a:srgbClr val="FF0000"/>
              </a:solidFill>
              <a:latin typeface="Helvetica" charset="0"/>
            </a:endParaRPr>
          </a:p>
          <a:p>
            <a:pPr algn="ctr"/>
            <a:endParaRPr lang="en-US" sz="3200" b="1">
              <a:solidFill>
                <a:srgbClr val="FF0000"/>
              </a:solidFill>
              <a:latin typeface="Helvetica" charset="0"/>
            </a:endParaRPr>
          </a:p>
          <a:p>
            <a:pPr algn="ctr"/>
            <a:r>
              <a:rPr lang="en-US" sz="2800" b="1">
                <a:solidFill>
                  <a:schemeClr val="bg1"/>
                </a:solidFill>
                <a:latin typeface="Helvetica" charset="0"/>
              </a:rPr>
              <a:t>Johannes Oerlemans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Helvetica" charset="0"/>
              </a:rPr>
              <a:t>Universiteit Utrecht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Helvetica" charset="0"/>
              </a:rPr>
              <a:t>j.oerlemans@uu.nl</a:t>
            </a:r>
            <a:endParaRPr lang="en-US" b="1">
              <a:solidFill>
                <a:schemeClr val="bg1"/>
              </a:solidFill>
              <a:latin typeface="Helvetica" charset="0"/>
            </a:endParaRPr>
          </a:p>
          <a:p>
            <a:pPr algn="ctr"/>
            <a:endParaRPr lang="en-US" sz="3200" b="1">
              <a:solidFill>
                <a:schemeClr val="accent2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39838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500" y="117902"/>
            <a:ext cx="48768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Helvetica" charset="0"/>
              </a:rPr>
              <a:t>De bovenlucht - ballonnen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308100"/>
            <a:ext cx="3359342" cy="47879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181100" y="609600"/>
            <a:ext cx="8686800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800" i="1">
                <a:solidFill>
                  <a:srgbClr val="FFFFFF"/>
                </a:solidFill>
                <a:latin typeface="Helvetica" charset="0"/>
              </a:rPr>
              <a:t>Richard Assmann en Arthur Berson: </a:t>
            </a:r>
            <a:r>
              <a:rPr lang="en-US" sz="1800">
                <a:solidFill>
                  <a:srgbClr val="FFFFFF"/>
                </a:solidFill>
                <a:latin typeface="Helvetica" charset="0"/>
              </a:rPr>
              <a:t>bemande wetenschappelijke ballonvluchten  </a:t>
            </a:r>
          </a:p>
        </p:txBody>
      </p:sp>
      <p:sp>
        <p:nvSpPr>
          <p:cNvPr id="5" name="Rectangle 4"/>
          <p:cNvSpPr/>
          <p:nvPr/>
        </p:nvSpPr>
        <p:spPr>
          <a:xfrm>
            <a:off x="4457700" y="1360185"/>
            <a:ext cx="5562600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Helvetica" charset="0"/>
              </a:rPr>
              <a:t>Op 31 juli 1901 bereikte ze een hoogte van 10800 m</a:t>
            </a:r>
          </a:p>
        </p:txBody>
      </p:sp>
      <p:pic>
        <p:nvPicPr>
          <p:cNvPr id="6" name="Picture 5" descr="Screen Shot 2015-12-06 at 13.34.28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1981200"/>
            <a:ext cx="2971800" cy="409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28181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4100" y="117902"/>
            <a:ext cx="6172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Helvetica" charset="0"/>
              </a:rPr>
              <a:t>De ontwikkeling van de radiosonde</a:t>
            </a:r>
          </a:p>
        </p:txBody>
      </p:sp>
      <p:sp>
        <p:nvSpPr>
          <p:cNvPr id="4" name="Rectangle 3"/>
          <p:cNvSpPr/>
          <p:nvPr/>
        </p:nvSpPr>
        <p:spPr>
          <a:xfrm>
            <a:off x="3390900" y="533400"/>
            <a:ext cx="3962400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2000" i="1">
                <a:solidFill>
                  <a:srgbClr val="FFFFFF"/>
                </a:solidFill>
                <a:latin typeface="Helvetica" charset="0"/>
              </a:rPr>
              <a:t>Pawel Moltschanow (~ 1930)</a:t>
            </a:r>
            <a:endParaRPr lang="en-US" sz="2000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6300" y="1360185"/>
            <a:ext cx="5410200" cy="1146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Helvetica" charset="0"/>
              </a:rPr>
              <a:t>• vertikale temperatuurstructuur van de atmosfeer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Helvetica" charset="0"/>
              </a:rPr>
              <a:t>• ontdekking van de stratosfeer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Helvetica" charset="0"/>
              </a:rPr>
              <a:t>• (later) vertikale windstructuur van de atmosfeer</a:t>
            </a:r>
          </a:p>
        </p:txBody>
      </p:sp>
      <p:pic>
        <p:nvPicPr>
          <p:cNvPr id="10" name="Picture 9" descr="Screen Shot 2015-12-06 at 14.05.31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1447800"/>
            <a:ext cx="2933700" cy="489942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 descr="Screen Shot 2015-12-06 at 14.08.00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048000"/>
            <a:ext cx="6324600" cy="32791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700" y="6048883"/>
            <a:ext cx="1524000" cy="27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100">
                <a:latin typeface="Helvetica" charset="0"/>
              </a:rPr>
              <a:t>~ 1500 stations</a:t>
            </a:r>
          </a:p>
        </p:txBody>
      </p:sp>
    </p:spTree>
    <p:extLst>
      <p:ext uri="{BB962C8B-B14F-4D97-AF65-F5344CB8AC3E}">
        <p14:creationId xmlns:p14="http://schemas.microsoft.com/office/powerpoint/2010/main" val="1502332158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06 at 17.17.20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93" y="0"/>
            <a:ext cx="731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83480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6500" y="76200"/>
            <a:ext cx="6172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Helvetica" charset="0"/>
              </a:rPr>
              <a:t>Eerste numerieke schermutselingen</a:t>
            </a:r>
          </a:p>
        </p:txBody>
      </p:sp>
      <p:sp>
        <p:nvSpPr>
          <p:cNvPr id="3" name="Rectangle 2"/>
          <p:cNvSpPr/>
          <p:nvPr/>
        </p:nvSpPr>
        <p:spPr>
          <a:xfrm>
            <a:off x="876300" y="685800"/>
            <a:ext cx="8915400" cy="2562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Helvetica" charset="0"/>
              </a:rPr>
              <a:t>• 1904	Bjerknes legt uit dat de toekomstige toestand van de atmosfeer berekend kan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Helvetica" charset="0"/>
              </a:rPr>
              <a:t>	worden door een beginvoorwaarde probleem te integreren [PE-model]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Helvetica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Helvetica" charset="0"/>
              </a:rPr>
              <a:t>• 1928	Richardson doet het door de vergelijkingen te discretiseren en handmatig te 	integreren (6 weken rekenen voor een een 6-uurs voorspelling) [hydrostatisch model]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Helvetica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Helvetica" charset="0"/>
              </a:rPr>
              <a:t>• 1950	Jules Charny en collega’s doen de eerste voorspelling met een computer (ENIAC).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Helvetica" charset="0"/>
              </a:rPr>
              <a:t>	Barotroop model, dat 1 op 1 liep…</a:t>
            </a:r>
          </a:p>
        </p:txBody>
      </p:sp>
      <p:pic>
        <p:nvPicPr>
          <p:cNvPr id="5" name="Picture 4" descr="Screen Shot 2015-12-06 at 17.30.26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1" y="3460793"/>
            <a:ext cx="5791200" cy="324480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6603582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07 at 9.46.14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685800"/>
            <a:ext cx="4378569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47900" y="76200"/>
            <a:ext cx="6172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Helvetica" charset="0"/>
              </a:rPr>
              <a:t>Supercomputers maken het verschil</a:t>
            </a:r>
          </a:p>
        </p:txBody>
      </p:sp>
      <p:sp>
        <p:nvSpPr>
          <p:cNvPr id="4" name="Rectangle 3"/>
          <p:cNvSpPr/>
          <p:nvPr/>
        </p:nvSpPr>
        <p:spPr>
          <a:xfrm>
            <a:off x="4686300" y="762000"/>
            <a:ext cx="5257800" cy="5480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Helvetica" charset="0"/>
              </a:rPr>
              <a:t>• globale modellen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Helvetica" charset="0"/>
              </a:rPr>
              <a:t>• meer complete vergelijkingen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Helvetica" charset="0"/>
              </a:rPr>
              <a:t>• meenemen van kleinschalige fysische processen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Helvetica" charset="0"/>
              </a:rPr>
              <a:t>• OPRICHTING VAN HET </a:t>
            </a:r>
            <a:r>
              <a:rPr lang="en-US" sz="1600" b="1" u="sng">
                <a:solidFill>
                  <a:srgbClr val="FFFFFF"/>
                </a:solidFill>
                <a:latin typeface="Helvetica" charset="0"/>
              </a:rPr>
              <a:t>ECMWF </a:t>
            </a:r>
            <a:r>
              <a:rPr lang="en-US" sz="1600" b="1">
                <a:solidFill>
                  <a:srgbClr val="FFFFFF"/>
                </a:solidFill>
                <a:latin typeface="Helvetica" charset="0"/>
              </a:rPr>
              <a:t> </a:t>
            </a:r>
            <a:r>
              <a:rPr lang="en-US" sz="1600">
                <a:solidFill>
                  <a:srgbClr val="FFFFFF"/>
                </a:solidFill>
                <a:latin typeface="Helvetica" charset="0"/>
              </a:rPr>
              <a:t>(1975)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Helvetica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Helvetica" charset="0"/>
              </a:rPr>
              <a:t>• alles staat of valt met de initialisatie van het model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Helvetica" charset="0"/>
              </a:rPr>
              <a:t>	- synoptische waarnemingen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Helvetica" charset="0"/>
              </a:rPr>
              <a:t>	- radiosondes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Helvetica" charset="0"/>
              </a:rPr>
              <a:t>	- waarnemingen door vliegtuigen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Helvetica" charset="0"/>
              </a:rPr>
              <a:t>	- waarnemingen door schepen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Helvetica" charset="0"/>
              </a:rPr>
              <a:t>	- </a:t>
            </a:r>
            <a:r>
              <a:rPr lang="en-US" sz="1600" b="1" i="1">
                <a:solidFill>
                  <a:srgbClr val="FFFFFF"/>
                </a:solidFill>
                <a:latin typeface="Helvetica" charset="0"/>
              </a:rPr>
              <a:t>(weer)satellieten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endParaRPr lang="en-US" sz="1600">
              <a:solidFill>
                <a:srgbClr val="FFFFFF"/>
              </a:solidFill>
              <a:latin typeface="Helvetica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 b="1">
                <a:solidFill>
                  <a:srgbClr val="FF9891"/>
                </a:solidFill>
                <a:latin typeface="Helvetica" charset="0"/>
              </a:rPr>
              <a:t>• Hoe krijg je dat allemaal op een rij ?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latin typeface="Helvetica" charset="0"/>
              </a:rPr>
              <a:t>			-&gt; 4D data assimilation</a:t>
            </a:r>
          </a:p>
        </p:txBody>
      </p:sp>
    </p:spTree>
    <p:extLst>
      <p:ext uri="{BB962C8B-B14F-4D97-AF65-F5344CB8AC3E}">
        <p14:creationId xmlns:p14="http://schemas.microsoft.com/office/powerpoint/2010/main" val="79629278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95700" y="76200"/>
            <a:ext cx="28956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Helvetica" charset="0"/>
              </a:rPr>
              <a:t>(Weer)satellieten</a:t>
            </a:r>
          </a:p>
        </p:txBody>
      </p:sp>
      <p:sp>
        <p:nvSpPr>
          <p:cNvPr id="4" name="Rectangle 3"/>
          <p:cNvSpPr/>
          <p:nvPr/>
        </p:nvSpPr>
        <p:spPr>
          <a:xfrm>
            <a:off x="5067300" y="762000"/>
            <a:ext cx="4800600" cy="1934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latin typeface="Helvetica" charset="0"/>
              </a:rPr>
              <a:t>&lt;= TIROS-I, gelanceerd op 1 april 1960 (NASA)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endParaRPr lang="en-US" sz="1600">
              <a:solidFill>
                <a:schemeClr val="bg1"/>
              </a:solidFill>
              <a:latin typeface="Helvetica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endParaRPr lang="en-US" sz="1600">
              <a:solidFill>
                <a:schemeClr val="bg1"/>
              </a:solidFill>
              <a:latin typeface="Helvetica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latin typeface="Helvetica" charset="0"/>
              </a:rPr>
              <a:t>• polaire baan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latin typeface="Helvetica" charset="0"/>
              </a:rPr>
              <a:t>• geostationaire baan</a:t>
            </a:r>
          </a:p>
        </p:txBody>
      </p:sp>
      <p:pic>
        <p:nvPicPr>
          <p:cNvPr id="5" name="Picture 4" descr="Screen Shot 2015-12-07 at 10.11.53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37" y="762000"/>
            <a:ext cx="4428263" cy="5524114"/>
          </a:xfrm>
          <a:prstGeom prst="rect">
            <a:avLst/>
          </a:prstGeom>
        </p:spPr>
      </p:pic>
      <p:pic>
        <p:nvPicPr>
          <p:cNvPr id="8" name="Picture 7" descr="geo_leo_satellit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971800"/>
            <a:ext cx="4560876" cy="31242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23186741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48100" y="76200"/>
            <a:ext cx="28956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Helvetica" charset="0"/>
              </a:rPr>
              <a:t>(Weer)satellieten</a:t>
            </a:r>
          </a:p>
        </p:txBody>
      </p:sp>
      <p:sp>
        <p:nvSpPr>
          <p:cNvPr id="4" name="Rectangle 3"/>
          <p:cNvSpPr/>
          <p:nvPr/>
        </p:nvSpPr>
        <p:spPr>
          <a:xfrm>
            <a:off x="2933700" y="609600"/>
            <a:ext cx="5715000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Helvetica" charset="0"/>
              </a:rPr>
              <a:t>De “spectral gap” is niet zo uitgesproken !</a:t>
            </a:r>
          </a:p>
        </p:txBody>
      </p:sp>
      <p:pic>
        <p:nvPicPr>
          <p:cNvPr id="2" name="Picture 1" descr="suomi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447800"/>
            <a:ext cx="4708531" cy="47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9231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1371600"/>
            <a:ext cx="6470561" cy="48563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48100" y="76200"/>
            <a:ext cx="28956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Helvetica" charset="0"/>
              </a:rPr>
              <a:t>(Weer)satellieten</a:t>
            </a:r>
          </a:p>
        </p:txBody>
      </p:sp>
      <p:sp>
        <p:nvSpPr>
          <p:cNvPr id="4" name="Rectangle 3"/>
          <p:cNvSpPr/>
          <p:nvPr/>
        </p:nvSpPr>
        <p:spPr>
          <a:xfrm>
            <a:off x="3390900" y="609600"/>
            <a:ext cx="4114800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Helvetica" charset="0"/>
              </a:rPr>
              <a:t>Weersystemen op alle schalen</a:t>
            </a:r>
          </a:p>
        </p:txBody>
      </p:sp>
    </p:spTree>
    <p:extLst>
      <p:ext uri="{BB962C8B-B14F-4D97-AF65-F5344CB8AC3E}">
        <p14:creationId xmlns:p14="http://schemas.microsoft.com/office/powerpoint/2010/main" val="4101233230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838200"/>
            <a:ext cx="6322605" cy="546410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705100" y="117902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Helvetica" charset="0"/>
              </a:rPr>
              <a:t>De depressie in al zijn glorie</a:t>
            </a:r>
          </a:p>
        </p:txBody>
      </p:sp>
    </p:spTree>
    <p:extLst>
      <p:ext uri="{BB962C8B-B14F-4D97-AF65-F5344CB8AC3E}">
        <p14:creationId xmlns:p14="http://schemas.microsoft.com/office/powerpoint/2010/main" val="1307770849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2700" y="762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Helvetica" charset="0"/>
              </a:rPr>
              <a:t>Hurricanes ontdekken en volgen</a:t>
            </a:r>
          </a:p>
        </p:txBody>
      </p:sp>
      <p:pic>
        <p:nvPicPr>
          <p:cNvPr id="3" name="Picture 2" descr="Screen Shot 2015-12-07 at 11.31.53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78" y="723700"/>
            <a:ext cx="7339022" cy="45720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4" name="Picture 3" descr="Screen Shot 2015-12-07 at 11.32.31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781100"/>
            <a:ext cx="4532030" cy="3924500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61197840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ext Box 2"/>
          <p:cNvSpPr txBox="1">
            <a:spLocks noChangeArrowheads="1"/>
          </p:cNvSpPr>
          <p:nvPr/>
        </p:nvSpPr>
        <p:spPr bwMode="auto">
          <a:xfrm>
            <a:off x="419100" y="-76200"/>
            <a:ext cx="9220200" cy="70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n-US" sz="3600">
                <a:solidFill>
                  <a:srgbClr val="FF0000"/>
                </a:solidFill>
                <a:latin typeface="Helvetica" charset="0"/>
              </a:rPr>
              <a:t>Wanneer begint de meteorologie ?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Helvetica" charset="0"/>
              </a:rPr>
              <a:t>	• het antieke Griekenland: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Helvetica" charset="0"/>
              </a:rPr>
              <a:t>				- Aristoteles  (“</a:t>
            </a:r>
            <a:r>
              <a:rPr lang="en-US" i="1">
                <a:solidFill>
                  <a:srgbClr val="FFFFFF"/>
                </a:solidFill>
                <a:latin typeface="Helvetica" charset="0"/>
              </a:rPr>
              <a:t>Meteorologie</a:t>
            </a:r>
            <a:r>
              <a:rPr lang="en-US">
                <a:solidFill>
                  <a:srgbClr val="FFFFFF"/>
                </a:solidFill>
                <a:latin typeface="Helvetica" charset="0"/>
              </a:rPr>
              <a:t>”)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Helvetica" charset="0"/>
              </a:rPr>
              <a:t>				- Archimedes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Helvetica" charset="0"/>
              </a:rPr>
              <a:t>	• talloze geschriften uit China, India, Arabische wereld,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Helvetica" charset="0"/>
              </a:rPr>
              <a:t>	  het middeleeuwse Europa	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Helvetica" charset="0"/>
              </a:rPr>
              <a:t>	• 1494 – Columbus: hurricane 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Helvetica" charset="0"/>
              </a:rPr>
              <a:t>	• 1607 - Galilei: thermoscoop (relatie dichtheid – temperatuur)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Helvetica" charset="0"/>
              </a:rPr>
              <a:t>	• 1611 - Keppler: verhandeling over sneeuwkristallen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endParaRPr lang="en-US">
              <a:solidFill>
                <a:srgbClr val="FFFFFF"/>
              </a:solidFill>
              <a:latin typeface="Helvetica" charset="0"/>
            </a:endParaRPr>
          </a:p>
          <a:p>
            <a:pPr>
              <a:lnSpc>
                <a:spcPct val="140000"/>
              </a:lnSpc>
              <a:spcBef>
                <a:spcPct val="50000"/>
              </a:spcBef>
            </a:pPr>
            <a:endParaRPr lang="en-US">
              <a:solidFill>
                <a:srgbClr val="FFFFFF"/>
              </a:solidFill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07 at 9.42.58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838200"/>
            <a:ext cx="6324600" cy="52444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52700" y="762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Helvetica" charset="0"/>
              </a:rPr>
              <a:t>Hurricanes ontdekken en volgen</a:t>
            </a:r>
          </a:p>
        </p:txBody>
      </p:sp>
    </p:spTree>
    <p:extLst>
      <p:ext uri="{BB962C8B-B14F-4D97-AF65-F5344CB8AC3E}">
        <p14:creationId xmlns:p14="http://schemas.microsoft.com/office/powerpoint/2010/main" val="2176630784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07 at 11.41.36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838200"/>
            <a:ext cx="3183039" cy="477191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" name="Picture 2" descr="Screen Shot 2015-12-07 at 11.43.28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838200"/>
            <a:ext cx="4194918" cy="48006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924300" y="76200"/>
            <a:ext cx="3048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Helvetica" charset="0"/>
              </a:rPr>
              <a:t>Neerslagradar</a:t>
            </a:r>
          </a:p>
        </p:txBody>
      </p:sp>
    </p:spTree>
    <p:extLst>
      <p:ext uri="{BB962C8B-B14F-4D97-AF65-F5344CB8AC3E}">
        <p14:creationId xmlns:p14="http://schemas.microsoft.com/office/powerpoint/2010/main" val="150011062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4500" y="117902"/>
            <a:ext cx="70866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Helvetica" charset="0"/>
              </a:rPr>
              <a:t>Zijn weersverwachtingen beter geworden ?</a:t>
            </a:r>
          </a:p>
        </p:txBody>
      </p:sp>
      <p:pic>
        <p:nvPicPr>
          <p:cNvPr id="3" name="Picture 2" descr="Screen Shot 2015-12-09 at 16.08.01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19" y="838200"/>
            <a:ext cx="395918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14363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06 at 17.58.08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990600"/>
            <a:ext cx="8656270" cy="52583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04900" y="164068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Helvetica" charset="0"/>
              </a:rPr>
              <a:t>Score (0 – 100%) voorspelde stromingspatroon sinds 1955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800100" y="5715000"/>
            <a:ext cx="8763000" cy="762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763339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06 at 17.51.47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772153"/>
            <a:ext cx="9191597" cy="57048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04900" y="164068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Helvetica" charset="0"/>
              </a:rPr>
              <a:t>Score (0 – 100%) voorspelde stromingspatroon sinds 1981</a:t>
            </a:r>
          </a:p>
        </p:txBody>
      </p:sp>
    </p:spTree>
    <p:extLst>
      <p:ext uri="{BB962C8B-B14F-4D97-AF65-F5344CB8AC3E}">
        <p14:creationId xmlns:p14="http://schemas.microsoft.com/office/powerpoint/2010/main" val="3923412083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07 at 9.58.03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762000"/>
            <a:ext cx="8839200" cy="5727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43100" y="164068"/>
            <a:ext cx="655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Helvetica" charset="0"/>
              </a:rPr>
              <a:t>Voorspeltermijn tot 25 % score (temperatuur)</a:t>
            </a:r>
          </a:p>
        </p:txBody>
      </p:sp>
    </p:spTree>
    <p:extLst>
      <p:ext uri="{BB962C8B-B14F-4D97-AF65-F5344CB8AC3E}">
        <p14:creationId xmlns:p14="http://schemas.microsoft.com/office/powerpoint/2010/main" val="340482526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Picture 1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71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533400" y="3805297"/>
            <a:ext cx="9525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• Instituted in 1888</a:t>
            </a:r>
          </a:p>
          <a:p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• Awarded every 10 years by the</a:t>
            </a:r>
          </a:p>
          <a:p>
            <a:pPr algn="r"/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Royal Netherlands Academy of Arts and Sciences</a:t>
            </a:r>
            <a:endParaRPr lang="en-US" sz="2800" b="1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  <a:p>
            <a:pPr algn="ctr"/>
            <a:endParaRPr lang="en-US" sz="1600" b="1">
              <a:solidFill>
                <a:schemeClr val="bg1"/>
              </a:solidFill>
              <a:latin typeface="Helvetica" charset="0"/>
            </a:endParaRPr>
          </a:p>
          <a:p>
            <a:pPr algn="ctr"/>
            <a:endParaRPr lang="en-US" sz="1600" b="1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723900" y="152400"/>
            <a:ext cx="4495800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THE BUYS BALLOT MEDAL: </a:t>
            </a:r>
            <a:endParaRPr lang="en-US" sz="1800" b="1">
              <a:solidFill>
                <a:schemeClr val="accent2"/>
              </a:solidFill>
              <a:latin typeface="Helvetica" charset="0"/>
            </a:endParaRPr>
          </a:p>
          <a:p>
            <a:pPr algn="ctr"/>
            <a:endParaRPr lang="en-US" sz="1800" b="1">
              <a:solidFill>
                <a:schemeClr val="accent2"/>
              </a:solidFill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09 at 17.08.10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066800"/>
            <a:ext cx="3468570" cy="49530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790700" y="164068"/>
            <a:ext cx="655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Helvetica" charset="0"/>
              </a:rPr>
              <a:t>De 12e medaille voor Edward N. Lorenz (MIT)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912" y="1143000"/>
            <a:ext cx="3276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Helvetica" charset="0"/>
              </a:rPr>
              <a:t>Utrecht, 16 december 2005</a:t>
            </a:r>
          </a:p>
        </p:txBody>
      </p:sp>
      <p:sp>
        <p:nvSpPr>
          <p:cNvPr id="6" name="Rectangle 5"/>
          <p:cNvSpPr/>
          <p:nvPr/>
        </p:nvSpPr>
        <p:spPr>
          <a:xfrm>
            <a:off x="2819512" y="5800509"/>
            <a:ext cx="121920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100" i="1">
                <a:solidFill>
                  <a:srgbClr val="FFFFFF"/>
                </a:solidFill>
                <a:latin typeface="Helvetica" charset="0"/>
              </a:rPr>
              <a:t>E. Landré</a:t>
            </a:r>
          </a:p>
        </p:txBody>
      </p:sp>
      <p:sp>
        <p:nvSpPr>
          <p:cNvPr id="7" name="Rectangle 6"/>
          <p:cNvSpPr/>
          <p:nvPr/>
        </p:nvSpPr>
        <p:spPr>
          <a:xfrm>
            <a:off x="4191112" y="1066800"/>
            <a:ext cx="5905388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Helvetica" charset="0"/>
              </a:rPr>
              <a:t>• Theorie van de algemene circulatie van de atmosfeer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Helvetica" charset="0"/>
              </a:rPr>
              <a:t>• Dynamische systemen: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Helvetica" charset="0"/>
              </a:rPr>
              <a:t>  de ‘strange attractor’ 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Helvetica" charset="0"/>
              </a:rPr>
              <a:t>  (vlinder van Lorenz)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endParaRPr lang="en-US" sz="1800">
              <a:solidFill>
                <a:schemeClr val="bg1"/>
              </a:solidFill>
              <a:latin typeface="Helvetica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endParaRPr lang="en-US" sz="1800">
              <a:solidFill>
                <a:schemeClr val="bg1"/>
              </a:solidFill>
              <a:latin typeface="Helvetica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Helvetica" charset="0"/>
              </a:rPr>
              <a:t>• Grondlegger van de chaos-theorie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endParaRPr lang="en-US" sz="1800">
              <a:solidFill>
                <a:schemeClr val="bg1"/>
              </a:solidFill>
              <a:latin typeface="Helvetica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9891"/>
                </a:solidFill>
                <a:latin typeface="Helvetica" charset="0"/>
              </a:rPr>
              <a:t>• Voorspelbaarheid van de atmosfeer is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9891"/>
                </a:solidFill>
                <a:latin typeface="Helvetica" charset="0"/>
              </a:rPr>
              <a:t>   fundamenteel beperkt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9891"/>
                </a:solidFill>
                <a:latin typeface="Helvetica" charset="0"/>
              </a:rPr>
              <a:t>• De voorspelbaarheid hangt af van de toestand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9891"/>
                </a:solidFill>
                <a:latin typeface="Helvetica" charset="0"/>
              </a:rPr>
              <a:t>  van de atmosfeer</a:t>
            </a:r>
          </a:p>
        </p:txBody>
      </p:sp>
      <p:pic>
        <p:nvPicPr>
          <p:cNvPr id="9" name="Picture 8" descr="250px-Lorenz_system_r28_s10_b2-666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1524000"/>
            <a:ext cx="1927558" cy="192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51649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now_storm_quarterDegree_1920x128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1000"/>
            <a:ext cx="10287000" cy="57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91128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2-09 at 17.30.21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66" y="228600"/>
            <a:ext cx="4444834" cy="2458047"/>
          </a:xfrm>
          <a:prstGeom prst="rect">
            <a:avLst/>
          </a:prstGeom>
        </p:spPr>
      </p:pic>
      <p:pic>
        <p:nvPicPr>
          <p:cNvPr id="4" name="Picture 3" descr="Screen Shot 2015-12-09 at 17.32.42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90" y="3352800"/>
            <a:ext cx="4368910" cy="27012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500" y="164068"/>
            <a:ext cx="3581400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Helvetica" charset="0"/>
              </a:rPr>
              <a:t>Ensembleverwachtingen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Helvetica" charset="0"/>
              </a:rPr>
              <a:t>(‘de pluim’)</a:t>
            </a:r>
          </a:p>
        </p:txBody>
      </p:sp>
    </p:spTree>
    <p:extLst>
      <p:ext uri="{BB962C8B-B14F-4D97-AF65-F5344CB8AC3E}">
        <p14:creationId xmlns:p14="http://schemas.microsoft.com/office/powerpoint/2010/main" val="1525023616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8" y="381000"/>
            <a:ext cx="61896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Screen shot 2011-10-23 at 2.12.3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81000"/>
            <a:ext cx="3568700" cy="47244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201715" y="5117068"/>
            <a:ext cx="34177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1800">
                <a:solidFill>
                  <a:srgbClr val="FFFFFF"/>
                </a:solidFill>
                <a:latin typeface="Helvetica" charset="0"/>
                <a:cs typeface="Helvetica" charset="0"/>
              </a:rPr>
              <a:t>Wiskundige van keizer Rudolf II</a:t>
            </a:r>
          </a:p>
        </p:txBody>
      </p:sp>
    </p:spTree>
    <p:extLst>
      <p:ext uri="{BB962C8B-B14F-4D97-AF65-F5344CB8AC3E}">
        <p14:creationId xmlns:p14="http://schemas.microsoft.com/office/powerpoint/2010/main" val="1460291105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 descr="Screen shot 2011-06-30 at 5.12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914400"/>
            <a:ext cx="6172200" cy="48164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38500" y="164068"/>
            <a:ext cx="441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Helvetica" charset="0"/>
              </a:rPr>
              <a:t>Is de meteorologie nu klaar ?</a:t>
            </a:r>
          </a:p>
        </p:txBody>
      </p:sp>
    </p:spTree>
    <p:extLst>
      <p:ext uri="{BB962C8B-B14F-4D97-AF65-F5344CB8AC3E}">
        <p14:creationId xmlns:p14="http://schemas.microsoft.com/office/powerpoint/2010/main" val="202765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 descr="1_toRose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15875"/>
            <a:ext cx="103251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TextBox 5"/>
          <p:cNvSpPr txBox="1">
            <a:spLocks noChangeArrowheads="1"/>
          </p:cNvSpPr>
          <p:nvPr/>
        </p:nvSpPr>
        <p:spPr bwMode="auto">
          <a:xfrm>
            <a:off x="3695700" y="0"/>
            <a:ext cx="6248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1">
                <a:solidFill>
                  <a:srgbClr val="FFFF00"/>
                </a:solidFill>
                <a:latin typeface="Helvetica"/>
                <a:cs typeface="Helvetica"/>
              </a:rPr>
              <a:t>De meteorologie van het </a:t>
            </a:r>
          </a:p>
          <a:p>
            <a:r>
              <a:rPr lang="en-US" sz="3200" b="1">
                <a:solidFill>
                  <a:srgbClr val="FFFF00"/>
                </a:solidFill>
                <a:latin typeface="Helvetica"/>
                <a:cs typeface="Helvetica"/>
              </a:rPr>
              <a:t>vrije veld is nog springlevend !</a:t>
            </a:r>
          </a:p>
        </p:txBody>
      </p:sp>
    </p:spTree>
    <p:extLst>
      <p:ext uri="{BB962C8B-B14F-4D97-AF65-F5344CB8AC3E}">
        <p14:creationId xmlns:p14="http://schemas.microsoft.com/office/powerpoint/2010/main" val="362075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100_03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103251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24100" y="164068"/>
            <a:ext cx="5334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Helvetica" charset="0"/>
              </a:rPr>
              <a:t>Het microklimaat van gletsjers</a:t>
            </a:r>
          </a:p>
        </p:txBody>
      </p:sp>
    </p:spTree>
    <p:extLst>
      <p:ext uri="{BB962C8B-B14F-4D97-AF65-F5344CB8AC3E}">
        <p14:creationId xmlns:p14="http://schemas.microsoft.com/office/powerpoint/2010/main" val="324300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morteratsch-AWS2-Boo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5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7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762000"/>
            <a:ext cx="466725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18" descr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762000"/>
            <a:ext cx="483870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12"/>
          <p:cNvSpPr txBox="1">
            <a:spLocks noChangeArrowheads="1"/>
          </p:cNvSpPr>
          <p:nvPr/>
        </p:nvSpPr>
        <p:spPr bwMode="auto">
          <a:xfrm>
            <a:off x="3390900" y="152400"/>
            <a:ext cx="3773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i="0">
                <a:solidFill>
                  <a:schemeClr val="bg1"/>
                </a:solidFill>
                <a:latin typeface="Helvetica" charset="0"/>
              </a:rPr>
              <a:t>Vadret da Morteratsch, Switzerland</a:t>
            </a:r>
          </a:p>
        </p:txBody>
      </p:sp>
    </p:spTree>
    <p:extLst>
      <p:ext uri="{BB962C8B-B14F-4D97-AF65-F5344CB8AC3E}">
        <p14:creationId xmlns:p14="http://schemas.microsoft.com/office/powerpoint/2010/main" val="36626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5" descr="100_06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5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334000" cy="20177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94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1828800" y="228600"/>
            <a:ext cx="69342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5503" tIns="52752" rIns="105503" bIns="52752"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400" i="0">
                <a:solidFill>
                  <a:srgbClr val="FFFFFF"/>
                </a:solidFill>
                <a:latin typeface="Helvetica" charset="0"/>
                <a:cs typeface="Helvetica" charset="0"/>
              </a:rPr>
              <a:t>Simulatie van de massabalans van een gletsjer</a:t>
            </a:r>
          </a:p>
        </p:txBody>
      </p:sp>
      <p:pic>
        <p:nvPicPr>
          <p:cNvPr id="14029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3352800"/>
            <a:ext cx="4457700" cy="2971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5" name="Text Box 12"/>
          <p:cNvSpPr txBox="1">
            <a:spLocks noChangeArrowheads="1"/>
          </p:cNvSpPr>
          <p:nvPr/>
        </p:nvSpPr>
        <p:spPr bwMode="auto">
          <a:xfrm>
            <a:off x="609600" y="5562600"/>
            <a:ext cx="30480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5503" tIns="52752" rIns="105503" bIns="52752"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400" i="0">
                <a:latin typeface="Helvetica" charset="0"/>
                <a:cs typeface="Helvetica" charset="0"/>
              </a:rPr>
              <a:t>Morteratschgletscher</a:t>
            </a:r>
          </a:p>
          <a:p>
            <a:pPr>
              <a:lnSpc>
                <a:spcPct val="110000"/>
              </a:lnSpc>
            </a:pPr>
            <a:r>
              <a:rPr lang="en-US" sz="1400" i="0">
                <a:latin typeface="Helvetica" charset="0"/>
                <a:cs typeface="Helvetica" charset="0"/>
              </a:rPr>
              <a:t>balance 1999 in mm w.eq.</a:t>
            </a:r>
          </a:p>
          <a:p>
            <a:pPr>
              <a:lnSpc>
                <a:spcPct val="110000"/>
              </a:lnSpc>
            </a:pPr>
            <a:r>
              <a:rPr lang="en-US" sz="1400" i="0">
                <a:latin typeface="Helvetica" charset="0"/>
                <a:cs typeface="Helvetica" charset="0"/>
              </a:rPr>
              <a:t>25 m resolution</a:t>
            </a:r>
          </a:p>
          <a:p>
            <a:pPr>
              <a:lnSpc>
                <a:spcPct val="110000"/>
              </a:lnSpc>
            </a:pPr>
            <a:r>
              <a:rPr lang="en-US" sz="1400" i="0">
                <a:latin typeface="Helvetica" charset="0"/>
                <a:cs typeface="Helvetica" charset="0"/>
              </a:rPr>
              <a:t>Klok and Oerlemans (2003)</a:t>
            </a:r>
          </a:p>
        </p:txBody>
      </p:sp>
      <p:sp>
        <p:nvSpPr>
          <p:cNvPr id="140296" name="Rectangle 13"/>
          <p:cNvSpPr>
            <a:spLocks noChangeArrowheads="1"/>
          </p:cNvSpPr>
          <p:nvPr/>
        </p:nvSpPr>
        <p:spPr bwMode="auto">
          <a:xfrm>
            <a:off x="457200" y="838200"/>
            <a:ext cx="4876800" cy="5867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5503" tIns="52752" rIns="105503" bIns="52752" anchor="ctr"/>
          <a:lstStyle/>
          <a:p>
            <a:endParaRPr lang="en-US" sz="2400" i="0">
              <a:solidFill>
                <a:srgbClr val="FFFFF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40297" name="Text Box 15"/>
          <p:cNvSpPr txBox="1">
            <a:spLocks noChangeArrowheads="1"/>
          </p:cNvSpPr>
          <p:nvPr/>
        </p:nvSpPr>
        <p:spPr bwMode="auto">
          <a:xfrm>
            <a:off x="5372100" y="1000125"/>
            <a:ext cx="4686300" cy="166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5503" tIns="52752" rIns="105503" bIns="52752"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i="0">
                <a:solidFill>
                  <a:srgbClr val="FFFFFF"/>
                </a:solidFill>
                <a:latin typeface="Helvetica" charset="0"/>
                <a:cs typeface="Helvetica" charset="0"/>
              </a:rPr>
              <a:t>• gebaseerd op een DEM (digital elevation model)</a:t>
            </a:r>
          </a:p>
          <a:p>
            <a:pPr>
              <a:lnSpc>
                <a:spcPct val="90000"/>
              </a:lnSpc>
            </a:pPr>
            <a:endParaRPr lang="en-US" sz="1600" i="0">
              <a:solidFill>
                <a:srgbClr val="FFFFFF"/>
              </a:solidFill>
              <a:latin typeface="Helvetica" charset="0"/>
              <a:cs typeface="Helvetica" charset="0"/>
            </a:endParaRPr>
          </a:p>
          <a:p>
            <a:pPr>
              <a:lnSpc>
                <a:spcPct val="90000"/>
              </a:lnSpc>
            </a:pPr>
            <a:r>
              <a:rPr lang="en-US" sz="1600" i="0">
                <a:solidFill>
                  <a:srgbClr val="FFFFFF"/>
                </a:solidFill>
                <a:latin typeface="Helvetica" charset="0"/>
                <a:cs typeface="Helvetica" charset="0"/>
              </a:rPr>
              <a:t>• gedetailleerde berekening van de instraling</a:t>
            </a:r>
          </a:p>
          <a:p>
            <a:pPr>
              <a:lnSpc>
                <a:spcPct val="90000"/>
              </a:lnSpc>
            </a:pPr>
            <a:endParaRPr lang="en-US" sz="1600" i="0">
              <a:solidFill>
                <a:srgbClr val="FFFFFF"/>
              </a:solidFill>
              <a:latin typeface="Helvetica" charset="0"/>
              <a:cs typeface="Helvetica" charset="0"/>
            </a:endParaRPr>
          </a:p>
          <a:p>
            <a:pPr>
              <a:lnSpc>
                <a:spcPct val="90000"/>
              </a:lnSpc>
            </a:pPr>
            <a:r>
              <a:rPr lang="en-US" sz="1600" i="0">
                <a:solidFill>
                  <a:srgbClr val="FFFFFF"/>
                </a:solidFill>
                <a:latin typeface="Helvetica" charset="0"/>
                <a:cs typeface="Helvetica" charset="0"/>
              </a:rPr>
              <a:t>• grootste onzekerheid: verdeling van de</a:t>
            </a:r>
          </a:p>
          <a:p>
            <a:pPr>
              <a:lnSpc>
                <a:spcPct val="90000"/>
              </a:lnSpc>
            </a:pPr>
            <a:r>
              <a:rPr lang="en-US" sz="1600" i="0">
                <a:solidFill>
                  <a:srgbClr val="FFFFFF"/>
                </a:solidFill>
                <a:latin typeface="Helvetica" charset="0"/>
                <a:cs typeface="Helvetica" charset="0"/>
              </a:rPr>
              <a:t>  sneeuwval</a:t>
            </a:r>
          </a:p>
          <a:p>
            <a:pPr>
              <a:lnSpc>
                <a:spcPct val="90000"/>
              </a:lnSpc>
            </a:pPr>
            <a:endParaRPr lang="en-US" sz="1600" i="0">
              <a:solidFill>
                <a:srgbClr val="FFFFFF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2" name="Picture 1" descr="Screen Shot 2015-12-11 at 17.23.34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990600"/>
            <a:ext cx="4385372" cy="5334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571500" y="6019800"/>
            <a:ext cx="23622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29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5" descr="IMG_00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 Box 15"/>
          <p:cNvSpPr txBox="1">
            <a:spLocks noChangeArrowheads="1"/>
          </p:cNvSpPr>
          <p:nvPr/>
        </p:nvSpPr>
        <p:spPr bwMode="auto">
          <a:xfrm>
            <a:off x="5572125" y="287338"/>
            <a:ext cx="4371975" cy="499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/>
              <a:t>The Microclimate of</a:t>
            </a:r>
          </a:p>
          <a:p>
            <a:pPr algn="ctr"/>
            <a:r>
              <a:rPr lang="en-US"/>
              <a:t>Valley Glaciers</a:t>
            </a:r>
          </a:p>
          <a:p>
            <a:pPr algn="ctr">
              <a:lnSpc>
                <a:spcPct val="140000"/>
              </a:lnSpc>
            </a:pPr>
            <a:r>
              <a:rPr lang="en-US" sz="1600" i="0"/>
              <a:t>Johannes Oerlemans</a:t>
            </a:r>
          </a:p>
          <a:p>
            <a:pPr algn="ctr"/>
            <a:endParaRPr lang="en-US" sz="1600">
              <a:solidFill>
                <a:schemeClr val="bg1"/>
              </a:solidFill>
            </a:endParaRPr>
          </a:p>
          <a:p>
            <a:pPr algn="ctr"/>
            <a:endParaRPr lang="en-US" sz="1600">
              <a:solidFill>
                <a:schemeClr val="bg1"/>
              </a:solidFill>
            </a:endParaRPr>
          </a:p>
          <a:p>
            <a:pPr algn="ctr"/>
            <a:endParaRPr lang="en-US" sz="1600">
              <a:solidFill>
                <a:schemeClr val="bg1"/>
              </a:solidFill>
            </a:endParaRPr>
          </a:p>
          <a:p>
            <a:pPr algn="ctr"/>
            <a:endParaRPr lang="en-US" sz="1600">
              <a:solidFill>
                <a:schemeClr val="bg1"/>
              </a:solidFill>
            </a:endParaRPr>
          </a:p>
          <a:p>
            <a:pPr algn="ctr"/>
            <a:endParaRPr lang="en-US" sz="1600">
              <a:solidFill>
                <a:schemeClr val="bg1"/>
              </a:solidFill>
            </a:endParaRPr>
          </a:p>
          <a:p>
            <a:pPr algn="ctr"/>
            <a:endParaRPr lang="en-US" sz="1600">
              <a:solidFill>
                <a:schemeClr val="bg1"/>
              </a:solidFill>
            </a:endParaRPr>
          </a:p>
          <a:p>
            <a:pPr algn="ctr"/>
            <a:endParaRPr lang="en-US" sz="1600">
              <a:solidFill>
                <a:schemeClr val="bg1"/>
              </a:solidFill>
            </a:endParaRPr>
          </a:p>
          <a:p>
            <a:pPr algn="ctr"/>
            <a:endParaRPr lang="en-US" sz="1600">
              <a:solidFill>
                <a:schemeClr val="bg1"/>
              </a:solidFill>
            </a:endParaRPr>
          </a:p>
          <a:p>
            <a:pPr algn="ctr"/>
            <a:endParaRPr lang="en-US" sz="1600">
              <a:solidFill>
                <a:schemeClr val="bg1"/>
              </a:solidFill>
            </a:endParaRPr>
          </a:p>
          <a:p>
            <a:pPr algn="ctr"/>
            <a:endParaRPr lang="en-US" sz="1600">
              <a:solidFill>
                <a:schemeClr val="bg1"/>
              </a:solidFill>
            </a:endParaRPr>
          </a:p>
          <a:p>
            <a:pPr algn="ctr"/>
            <a:endParaRPr lang="en-US" sz="1600">
              <a:solidFill>
                <a:schemeClr val="bg1"/>
              </a:solidFill>
            </a:endParaRPr>
          </a:p>
          <a:p>
            <a:pPr algn="ctr"/>
            <a:endParaRPr lang="en-US" sz="1600">
              <a:solidFill>
                <a:schemeClr val="bg1"/>
              </a:solidFill>
            </a:endParaRPr>
          </a:p>
          <a:p>
            <a:pPr algn="ctr"/>
            <a:endParaRPr lang="en-US" sz="1600">
              <a:solidFill>
                <a:schemeClr val="bg1"/>
              </a:solidFill>
            </a:endParaRPr>
          </a:p>
          <a:p>
            <a:pPr algn="ctr"/>
            <a:r>
              <a:rPr lang="en-US" sz="1600">
                <a:solidFill>
                  <a:schemeClr val="bg1"/>
                </a:solidFill>
              </a:rPr>
              <a:t>can be downloaded from:</a:t>
            </a:r>
          </a:p>
          <a:p>
            <a:pPr algn="ctr"/>
            <a:r>
              <a:rPr lang="en-US" sz="1600">
                <a:solidFill>
                  <a:schemeClr val="bg1"/>
                </a:solidFill>
              </a:rPr>
              <a:t>http://www.staff.science.uu.nl/~oerle102</a:t>
            </a:r>
            <a:r>
              <a:rPr lang="en-US" sz="1600"/>
              <a:t>/</a:t>
            </a:r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5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96012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90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13" y="457200"/>
            <a:ext cx="2465387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9044" name="Text Box 4"/>
          <p:cNvSpPr txBox="1">
            <a:spLocks noChangeArrowheads="1"/>
          </p:cNvSpPr>
          <p:nvPr/>
        </p:nvSpPr>
        <p:spPr bwMode="auto">
          <a:xfrm>
            <a:off x="304800" y="6445250"/>
            <a:ext cx="25447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>
                <a:latin typeface="Helvetica" charset="0"/>
              </a:rPr>
              <a:t>IMAU, Universiteit Utrecht</a:t>
            </a:r>
          </a:p>
        </p:txBody>
      </p:sp>
      <p:sp>
        <p:nvSpPr>
          <p:cNvPr id="5" name="Rectangle 4"/>
          <p:cNvSpPr/>
          <p:nvPr/>
        </p:nvSpPr>
        <p:spPr>
          <a:xfrm>
            <a:off x="5600700" y="164068"/>
            <a:ext cx="4038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Helvetica" charset="0"/>
              </a:rPr>
              <a:t>Met dank voor de aandacht !</a:t>
            </a:r>
          </a:p>
        </p:txBody>
      </p:sp>
    </p:spTree>
    <p:extLst>
      <p:ext uri="{BB962C8B-B14F-4D97-AF65-F5344CB8AC3E}">
        <p14:creationId xmlns:p14="http://schemas.microsoft.com/office/powerpoint/2010/main" val="127288090"/>
      </p:ext>
    </p:extLst>
  </p:cSld>
  <p:clrMapOvr>
    <a:masterClrMapping/>
  </p:clrMapOvr>
  <p:transition xmlns:p14="http://schemas.microsoft.com/office/powerpoint/2010/main" spd="slow" advTm="20000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2-05 at 13.04.33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506773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24550" y="762000"/>
            <a:ext cx="4019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Helvetica" charset="0"/>
              </a:rPr>
              <a:t>• 1643 - kwikbarometer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5905500" y="24825"/>
            <a:ext cx="4019550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Helvetica" charset="0"/>
              </a:rPr>
              <a:t>Evangelista Torricelli</a:t>
            </a:r>
          </a:p>
        </p:txBody>
      </p:sp>
      <p:pic>
        <p:nvPicPr>
          <p:cNvPr id="5" name="Picture 4" descr="DSCN38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1676400"/>
            <a:ext cx="1290638" cy="4876800"/>
          </a:xfrm>
          <a:prstGeom prst="rect">
            <a:avLst/>
          </a:prstGeom>
        </p:spPr>
      </p:pic>
      <p:pic>
        <p:nvPicPr>
          <p:cNvPr id="7" name="Picture 6" descr="Screen Shot 2015-12-05 at 13.35.00 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540" y="1676400"/>
            <a:ext cx="1242032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43348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sc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13564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5448300" y="1620242"/>
            <a:ext cx="4572000" cy="3180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Helvetica" charset="0"/>
              </a:rPr>
              <a:t>• hydrostatische druk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Helvetica" charset="0"/>
              </a:rPr>
              <a:t>• druk neemt af met de hoogte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Helvetica" charset="0"/>
              </a:rPr>
              <a:t>	   </a:t>
            </a:r>
            <a:r>
              <a:rPr lang="en-US" sz="2000">
                <a:solidFill>
                  <a:srgbClr val="FFFFFF"/>
                </a:solidFill>
                <a:latin typeface="Symbol" charset="2"/>
                <a:cs typeface="Symbol" charset="2"/>
              </a:rPr>
              <a:t>D</a:t>
            </a:r>
            <a:r>
              <a:rPr lang="en-US" sz="2000">
                <a:solidFill>
                  <a:srgbClr val="FFFFFF"/>
                </a:solidFill>
                <a:latin typeface="Helvetica" charset="0"/>
              </a:rPr>
              <a:t>p = - </a:t>
            </a:r>
            <a:r>
              <a:rPr lang="en-US" sz="2000">
                <a:solidFill>
                  <a:srgbClr val="FFFFFF"/>
                </a:solidFill>
                <a:latin typeface="Symbol" charset="2"/>
                <a:cs typeface="Symbol" charset="2"/>
              </a:rPr>
              <a:t>r</a:t>
            </a:r>
            <a:r>
              <a:rPr lang="en-US" sz="2000">
                <a:solidFill>
                  <a:srgbClr val="FFFFFF"/>
                </a:solidFill>
                <a:latin typeface="Helvetica" charset="0"/>
              </a:rPr>
              <a:t> g </a:t>
            </a:r>
            <a:r>
              <a:rPr lang="en-US" sz="2000">
                <a:solidFill>
                  <a:srgbClr val="FFFFFF"/>
                </a:solidFill>
                <a:latin typeface="Symbol" charset="2"/>
                <a:cs typeface="Symbol" charset="2"/>
              </a:rPr>
              <a:t>D</a:t>
            </a:r>
            <a:r>
              <a:rPr lang="en-US" sz="2000">
                <a:solidFill>
                  <a:srgbClr val="FFFFFF"/>
                </a:solidFill>
                <a:latin typeface="Helvetica" charset="0"/>
              </a:rPr>
              <a:t>h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latin typeface="Helvetica" charset="0"/>
            </a:endParaRP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Helvetica" charset="0"/>
              </a:rPr>
              <a:t>1 Pa = 1 N / m</a:t>
            </a:r>
            <a:r>
              <a:rPr lang="en-US" baseline="30000">
                <a:solidFill>
                  <a:srgbClr val="FFFFFF"/>
                </a:solidFill>
                <a:latin typeface="Helvetica" charset="0"/>
              </a:rPr>
              <a:t>2</a:t>
            </a:r>
            <a:r>
              <a:rPr lang="en-US" sz="2000">
                <a:solidFill>
                  <a:srgbClr val="FFFFFF"/>
                </a:solidFill>
                <a:latin typeface="Helvetica" charset="0"/>
              </a:rPr>
              <a:t> = 1 kg / (m s</a:t>
            </a:r>
            <a:r>
              <a:rPr lang="en-US" baseline="30000">
                <a:solidFill>
                  <a:srgbClr val="FFFFFF"/>
                </a:solidFill>
                <a:latin typeface="Helvetica" charset="0"/>
              </a:rPr>
              <a:t>2</a:t>
            </a:r>
            <a:r>
              <a:rPr lang="en-US" sz="2000">
                <a:solidFill>
                  <a:srgbClr val="FFFFFF"/>
                </a:solidFill>
                <a:latin typeface="Helvetica" charset="0"/>
              </a:rPr>
              <a:t>)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Helvetica" charset="0"/>
              </a:rPr>
              <a:t>1 hPa = 1 mbar</a:t>
            </a:r>
          </a:p>
        </p:txBody>
      </p:sp>
      <p:sp>
        <p:nvSpPr>
          <p:cNvPr id="5" name="Rectangle 4"/>
          <p:cNvSpPr/>
          <p:nvPr/>
        </p:nvSpPr>
        <p:spPr>
          <a:xfrm>
            <a:off x="5219700" y="226852"/>
            <a:ext cx="4019550" cy="91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Helvetica" charset="0"/>
              </a:rPr>
              <a:t>Blaise Pascal</a:t>
            </a:r>
          </a:p>
          <a:p>
            <a:pPr lvl="1" algn="ctr">
              <a:lnSpc>
                <a:spcPct val="90000"/>
              </a:lnSpc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Helvetica" charset="0"/>
              </a:rPr>
              <a:t>(1623 – 1662)</a:t>
            </a:r>
          </a:p>
        </p:txBody>
      </p:sp>
      <p:sp>
        <p:nvSpPr>
          <p:cNvPr id="6" name="Rectangle 5"/>
          <p:cNvSpPr/>
          <p:nvPr/>
        </p:nvSpPr>
        <p:spPr>
          <a:xfrm>
            <a:off x="1028700" y="5689937"/>
            <a:ext cx="34861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>
                <a:solidFill>
                  <a:srgbClr val="FFFFFF"/>
                </a:solidFill>
              </a:rPr>
              <a:t>“I have made this letter longer than usual because I lack the time to make it shorter”</a:t>
            </a:r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70869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Christophorus_Henricus_Diedericus_Buys-Ball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914400"/>
            <a:ext cx="4535487" cy="594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00" name="Picture 4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759619"/>
            <a:ext cx="3619500" cy="26693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4953000" y="304800"/>
            <a:ext cx="33924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Richtte in 1854 het KNMI op</a:t>
            </a:r>
          </a:p>
        </p:txBody>
      </p:sp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4953000" y="3828871"/>
            <a:ext cx="36995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Helvetica" charset="0"/>
              </a:rPr>
              <a:t>1857: Wet van Buys Ballot</a:t>
            </a:r>
          </a:p>
          <a:p>
            <a:r>
              <a:rPr lang="en-US" sz="1800">
                <a:solidFill>
                  <a:schemeClr val="bg1"/>
                </a:solidFill>
                <a:latin typeface="Helvetica" charset="0"/>
              </a:rPr>
              <a:t>		Ferrel in 1856</a:t>
            </a:r>
          </a:p>
          <a:p>
            <a:r>
              <a:rPr lang="en-US" sz="1800">
                <a:solidFill>
                  <a:schemeClr val="bg1"/>
                </a:solidFill>
                <a:latin typeface="Helvetica" charset="0"/>
              </a:rPr>
              <a:t>		Lambert in 1765</a:t>
            </a:r>
          </a:p>
          <a:p>
            <a:r>
              <a:rPr lang="en-US" sz="1800">
                <a:solidFill>
                  <a:schemeClr val="bg1"/>
                </a:solidFill>
                <a:latin typeface="Helvetica" charset="0"/>
              </a:rPr>
              <a:t>			</a:t>
            </a:r>
          </a:p>
        </p:txBody>
      </p:sp>
      <p:sp>
        <p:nvSpPr>
          <p:cNvPr id="7" name="Rectangle 6"/>
          <p:cNvSpPr/>
          <p:nvPr/>
        </p:nvSpPr>
        <p:spPr>
          <a:xfrm>
            <a:off x="419100" y="0"/>
            <a:ext cx="3200400" cy="839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Helvetica" charset="0"/>
              </a:rPr>
              <a:t>Buys Ballot</a:t>
            </a:r>
          </a:p>
          <a:p>
            <a:pPr lvl="1" algn="ctr">
              <a:lnSpc>
                <a:spcPct val="50000"/>
              </a:lnSpc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Helvetica" charset="0"/>
              </a:rPr>
              <a:t>(1817– 1980)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791200" y="5348288"/>
            <a:ext cx="411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600">
                <a:solidFill>
                  <a:srgbClr val="64D1FF"/>
                </a:solidFill>
                <a:latin typeface="Helvetica" charset="0"/>
              </a:rPr>
              <a:t>[ In science the credit goes to the man who convinces the world, not to the man to whom the idea first occurs (</a:t>
            </a:r>
            <a:r>
              <a:rPr lang="en-US" sz="1600" b="1">
                <a:solidFill>
                  <a:srgbClr val="64D1FF"/>
                </a:solidFill>
                <a:latin typeface="Helvetica" charset="0"/>
              </a:rPr>
              <a:t>Darwin</a:t>
            </a:r>
            <a:r>
              <a:rPr lang="en-US" sz="1600">
                <a:solidFill>
                  <a:srgbClr val="64D1FF"/>
                </a:solidFill>
                <a:latin typeface="Helvetica" charset="0"/>
              </a:rPr>
              <a:t>) ]</a:t>
            </a:r>
          </a:p>
          <a:p>
            <a:pPr algn="r"/>
            <a:r>
              <a:rPr lang="en-US" sz="1600">
                <a:solidFill>
                  <a:srgbClr val="0616CC"/>
                </a:solidFill>
                <a:latin typeface="Helvetica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13910873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ld_weather_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450" y="0"/>
            <a:ext cx="842765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0" y="0"/>
            <a:ext cx="65151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8100" y="0"/>
            <a:ext cx="676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/>
              <a:t>Buys Ballot’s artikel (1872), </a:t>
            </a:r>
            <a:r>
              <a:rPr lang="en-US" sz="1600" i="1"/>
              <a:t>Suggestions on a Uniform System of Meteorological Observations,</a:t>
            </a:r>
            <a:r>
              <a:rPr lang="en-US" sz="1600"/>
              <a:t> leidde tot de vorming van de </a:t>
            </a:r>
            <a:r>
              <a:rPr lang="en-US" sz="1600" u="sng"/>
              <a:t>International Meteorological Organization</a:t>
            </a:r>
            <a:r>
              <a:rPr lang="en-US" sz="1600"/>
              <a:t> in 1873</a:t>
            </a:r>
          </a:p>
        </p:txBody>
      </p:sp>
    </p:spTree>
    <p:extLst>
      <p:ext uri="{BB962C8B-B14F-4D97-AF65-F5344CB8AC3E}">
        <p14:creationId xmlns:p14="http://schemas.microsoft.com/office/powerpoint/2010/main" val="109441758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1100" y="609600"/>
            <a:ext cx="8229600" cy="1278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800" i="1">
                <a:solidFill>
                  <a:srgbClr val="FFFFFF"/>
                </a:solidFill>
                <a:latin typeface="Helvetica" charset="0"/>
              </a:rPr>
              <a:t>Julius von Hann </a:t>
            </a:r>
            <a:r>
              <a:rPr lang="en-US" sz="1800">
                <a:solidFill>
                  <a:srgbClr val="FFFFFF"/>
                </a:solidFill>
                <a:latin typeface="Helvetica" charset="0"/>
              </a:rPr>
              <a:t>(Hohe Warte, handboeken over meteorologie en klimatologie)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800" i="1">
                <a:solidFill>
                  <a:srgbClr val="FFFFFF"/>
                </a:solidFill>
                <a:latin typeface="Helvetica" charset="0"/>
              </a:rPr>
              <a:t>Max Margules </a:t>
            </a:r>
            <a:r>
              <a:rPr lang="en-US" sz="1800">
                <a:solidFill>
                  <a:srgbClr val="FFFFFF"/>
                </a:solidFill>
                <a:latin typeface="Helvetica" charset="0"/>
              </a:rPr>
              <a:t>(frontentheorie)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800" i="1">
                <a:solidFill>
                  <a:srgbClr val="FFFFFF"/>
                </a:solidFill>
                <a:latin typeface="Helvetica" charset="0"/>
              </a:rPr>
              <a:t>Felix Maria von Exner </a:t>
            </a:r>
            <a:r>
              <a:rPr lang="en-US" sz="1800">
                <a:solidFill>
                  <a:srgbClr val="FFFFFF"/>
                </a:solidFill>
                <a:latin typeface="Helvetica" charset="0"/>
              </a:rPr>
              <a:t>(“Dynamische Meteorologie”, 1925)</a:t>
            </a:r>
          </a:p>
        </p:txBody>
      </p:sp>
      <p:sp>
        <p:nvSpPr>
          <p:cNvPr id="3" name="Rectangle 2"/>
          <p:cNvSpPr/>
          <p:nvPr/>
        </p:nvSpPr>
        <p:spPr>
          <a:xfrm>
            <a:off x="3314700" y="117902"/>
            <a:ext cx="40195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Helvetica" charset="0"/>
              </a:rPr>
              <a:t>De Oostenrijkse school</a:t>
            </a:r>
          </a:p>
        </p:txBody>
      </p:sp>
      <p:sp>
        <p:nvSpPr>
          <p:cNvPr id="6" name="Rectangle 5"/>
          <p:cNvSpPr/>
          <p:nvPr/>
        </p:nvSpPr>
        <p:spPr>
          <a:xfrm>
            <a:off x="6362700" y="2514600"/>
            <a:ext cx="3733800" cy="1688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 i="1">
                <a:solidFill>
                  <a:srgbClr val="FFFFFF"/>
                </a:solidFill>
                <a:latin typeface="Helvetica" charset="0"/>
              </a:rPr>
              <a:t>Uitgaande van hydrostatisch en geostrofische evenwicht kan de helling van het front berekend worden.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 i="1">
                <a:solidFill>
                  <a:srgbClr val="FF0000"/>
                </a:solidFill>
                <a:latin typeface="Helvetica" charset="0"/>
              </a:rPr>
              <a:t>Warmtefront ~ 1:100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600" i="1">
                <a:solidFill>
                  <a:srgbClr val="64D1FF"/>
                </a:solidFill>
                <a:latin typeface="Helvetica" charset="0"/>
              </a:rPr>
              <a:t>Koufront ~ 1:25</a:t>
            </a:r>
          </a:p>
        </p:txBody>
      </p:sp>
      <p:pic>
        <p:nvPicPr>
          <p:cNvPr id="7" name="Picture 6" descr="wfront_xsect  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590800"/>
            <a:ext cx="5684472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39513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1100" y="609600"/>
            <a:ext cx="8229600" cy="1278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800" i="1">
                <a:solidFill>
                  <a:srgbClr val="FFFFFF"/>
                </a:solidFill>
                <a:latin typeface="Helvetica" charset="0"/>
              </a:rPr>
              <a:t>Vilhelm Bjerknes </a:t>
            </a:r>
            <a:r>
              <a:rPr lang="en-US" sz="1800">
                <a:solidFill>
                  <a:srgbClr val="FFFFFF"/>
                </a:solidFill>
                <a:latin typeface="Helvetica" charset="0"/>
              </a:rPr>
              <a:t>(circulatietheorema, 1898)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800" i="1">
                <a:solidFill>
                  <a:srgbClr val="FFFFFF"/>
                </a:solidFill>
                <a:latin typeface="Helvetica" charset="0"/>
              </a:rPr>
              <a:t>Jack Bjerknes </a:t>
            </a:r>
            <a:r>
              <a:rPr lang="en-US" sz="1800">
                <a:solidFill>
                  <a:srgbClr val="FFFFFF"/>
                </a:solidFill>
                <a:latin typeface="Helvetica" charset="0"/>
              </a:rPr>
              <a:t>(depressiemodel, 1918)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sz="1800" i="1">
                <a:solidFill>
                  <a:srgbClr val="FFFFFF"/>
                </a:solidFill>
                <a:latin typeface="Helvetica" charset="0"/>
              </a:rPr>
              <a:t>Tor Bergeron </a:t>
            </a:r>
            <a:r>
              <a:rPr lang="en-US" sz="1800">
                <a:solidFill>
                  <a:srgbClr val="FFFFFF"/>
                </a:solidFill>
                <a:latin typeface="Helvetica" charset="0"/>
              </a:rPr>
              <a:t>(neerslagvorming, met </a:t>
            </a:r>
            <a:r>
              <a:rPr lang="en-US" sz="1800" i="1">
                <a:solidFill>
                  <a:srgbClr val="FFFFFF"/>
                </a:solidFill>
                <a:latin typeface="Helvetica" charset="0"/>
              </a:rPr>
              <a:t>Wegener</a:t>
            </a:r>
            <a:r>
              <a:rPr lang="en-US" sz="1800">
                <a:solidFill>
                  <a:srgbClr val="FFFFFF"/>
                </a:solidFill>
                <a:latin typeface="Helvetica" charset="0"/>
              </a:rPr>
              <a:t>, </a:t>
            </a:r>
            <a:r>
              <a:rPr lang="en-US" sz="1800" i="1">
                <a:solidFill>
                  <a:srgbClr val="FFFFFF"/>
                </a:solidFill>
                <a:latin typeface="Helvetica" charset="0"/>
              </a:rPr>
              <a:t>Findeisen</a:t>
            </a:r>
            <a:r>
              <a:rPr lang="en-US" sz="1800">
                <a:solidFill>
                  <a:srgbClr val="FFFFFF"/>
                </a:solidFill>
                <a:latin typeface="Helvetica" charset="0"/>
              </a:rPr>
              <a:t>, 1911 - 1938)</a:t>
            </a:r>
          </a:p>
        </p:txBody>
      </p:sp>
      <p:sp>
        <p:nvSpPr>
          <p:cNvPr id="3" name="Rectangle 2"/>
          <p:cNvSpPr/>
          <p:nvPr/>
        </p:nvSpPr>
        <p:spPr>
          <a:xfrm>
            <a:off x="3714750" y="117902"/>
            <a:ext cx="40195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Helvetica" charset="0"/>
              </a:rPr>
              <a:t>De Noorse school</a:t>
            </a:r>
          </a:p>
        </p:txBody>
      </p:sp>
      <p:pic>
        <p:nvPicPr>
          <p:cNvPr id="5" name="Picture 4" descr="partd_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362200"/>
            <a:ext cx="4455458" cy="3972783"/>
          </a:xfrm>
          <a:prstGeom prst="rect">
            <a:avLst/>
          </a:prstGeom>
        </p:spPr>
      </p:pic>
      <p:pic>
        <p:nvPicPr>
          <p:cNvPr id="4" name="Picture 3" descr="precip_process_cb_ocean_stat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571" y="2362200"/>
            <a:ext cx="442532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06396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2902</TotalTime>
  <Words>661</Words>
  <Application>Microsoft Macintosh PowerPoint</Application>
  <PresentationFormat>35mm Slides</PresentationFormat>
  <Paragraphs>200</Paragraphs>
  <Slides>38</Slides>
  <Notes>37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IMAU</dc:creator>
  <cp:lastModifiedBy>a.b.</cp:lastModifiedBy>
  <cp:revision>179</cp:revision>
  <cp:lastPrinted>2002-03-19T19:46:06Z</cp:lastPrinted>
  <dcterms:created xsi:type="dcterms:W3CDTF">2000-10-02T20:03:00Z</dcterms:created>
  <dcterms:modified xsi:type="dcterms:W3CDTF">2015-12-14T09:07:00Z</dcterms:modified>
</cp:coreProperties>
</file>