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 id="2147483665" r:id="rId2"/>
  </p:sldMasterIdLst>
  <p:notesMasterIdLst>
    <p:notesMasterId r:id="rId53"/>
  </p:notesMasterIdLst>
  <p:handoutMasterIdLst>
    <p:handoutMasterId r:id="rId54"/>
  </p:handoutMasterIdLst>
  <p:sldIdLst>
    <p:sldId id="256" r:id="rId3"/>
    <p:sldId id="289" r:id="rId4"/>
    <p:sldId id="290" r:id="rId5"/>
    <p:sldId id="291" r:id="rId6"/>
    <p:sldId id="292" r:id="rId7"/>
    <p:sldId id="293" r:id="rId8"/>
    <p:sldId id="294" r:id="rId9"/>
    <p:sldId id="295" r:id="rId10"/>
    <p:sldId id="259" r:id="rId11"/>
    <p:sldId id="276" r:id="rId12"/>
    <p:sldId id="277" r:id="rId13"/>
    <p:sldId id="283" r:id="rId14"/>
    <p:sldId id="279" r:id="rId15"/>
    <p:sldId id="296" r:id="rId16"/>
    <p:sldId id="274" r:id="rId17"/>
    <p:sldId id="275" r:id="rId18"/>
    <p:sldId id="319" r:id="rId19"/>
    <p:sldId id="321" r:id="rId20"/>
    <p:sldId id="320" r:id="rId21"/>
    <p:sldId id="297" r:id="rId22"/>
    <p:sldId id="298" r:id="rId23"/>
    <p:sldId id="299" r:id="rId24"/>
    <p:sldId id="300" r:id="rId25"/>
    <p:sldId id="301" r:id="rId26"/>
    <p:sldId id="302" r:id="rId27"/>
    <p:sldId id="303" r:id="rId28"/>
    <p:sldId id="304" r:id="rId29"/>
    <p:sldId id="305" r:id="rId30"/>
    <p:sldId id="306" r:id="rId31"/>
    <p:sldId id="307" r:id="rId32"/>
    <p:sldId id="308" r:id="rId33"/>
    <p:sldId id="309" r:id="rId34"/>
    <p:sldId id="310" r:id="rId35"/>
    <p:sldId id="327" r:id="rId36"/>
    <p:sldId id="311" r:id="rId37"/>
    <p:sldId id="312" r:id="rId38"/>
    <p:sldId id="313" r:id="rId39"/>
    <p:sldId id="318" r:id="rId40"/>
    <p:sldId id="314" r:id="rId41"/>
    <p:sldId id="315" r:id="rId42"/>
    <p:sldId id="316" r:id="rId43"/>
    <p:sldId id="317" r:id="rId44"/>
    <p:sldId id="282" r:id="rId45"/>
    <p:sldId id="322" r:id="rId46"/>
    <p:sldId id="323" r:id="rId47"/>
    <p:sldId id="287" r:id="rId48"/>
    <p:sldId id="324" r:id="rId49"/>
    <p:sldId id="325" r:id="rId50"/>
    <p:sldId id="326" r:id="rId51"/>
    <p:sldId id="288" r:id="rId52"/>
  </p:sldIdLst>
  <p:sldSz cx="9144000" cy="6858000" type="screen4x3"/>
  <p:notesSz cx="7099300" cy="10234613"/>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eu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C9C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441" autoAdjust="0"/>
    <p:restoredTop sz="95682" autoAdjust="0"/>
  </p:normalViewPr>
  <p:slideViewPr>
    <p:cSldViewPr>
      <p:cViewPr>
        <p:scale>
          <a:sx n="34" d="100"/>
          <a:sy n="34" d="100"/>
        </p:scale>
        <p:origin x="-1626" y="-870"/>
      </p:cViewPr>
      <p:guideLst>
        <p:guide orient="horz" pos="4020"/>
        <p:guide orient="horz" pos="890"/>
        <p:guide orient="horz" pos="1434"/>
        <p:guide pos="884"/>
        <p:guide pos="5465"/>
        <p:guide pos="2971"/>
        <p:guide pos="2789"/>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9" d="100"/>
          <a:sy n="59" d="100"/>
        </p:scale>
        <p:origin x="-2556" y="-90"/>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8"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borsboomwa\AppData\Local\Microsoft\Windows\Temporary%20Internet%20Files\Content.Outlook\345Z2IXW\Copy%20of%20bouwjaar%202015.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450" b="1" i="0" u="none" strike="noStrike" baseline="0">
                <a:solidFill>
                  <a:srgbClr val="000000"/>
                </a:solidFill>
                <a:latin typeface="Arial"/>
                <a:ea typeface="Arial"/>
                <a:cs typeface="Arial"/>
              </a:defRPr>
            </a:pPr>
            <a:r>
              <a:rPr lang="nl-NL"/>
              <a:t>Luchtdoorlatendheid woningen als functie van het bouwjaar  </a:t>
            </a:r>
          </a:p>
        </c:rich>
      </c:tx>
      <c:layout>
        <c:manualLayout>
          <c:xMode val="edge"/>
          <c:yMode val="edge"/>
          <c:x val="0.10549045573848724"/>
          <c:y val="2.8873719805357047E-2"/>
        </c:manualLayout>
      </c:layout>
      <c:overlay val="0"/>
      <c:spPr>
        <a:noFill/>
        <a:ln w="25400">
          <a:noFill/>
        </a:ln>
      </c:spPr>
    </c:title>
    <c:autoTitleDeleted val="0"/>
    <c:plotArea>
      <c:layout>
        <c:manualLayout>
          <c:layoutTarget val="inner"/>
          <c:xMode val="edge"/>
          <c:yMode val="edge"/>
          <c:x val="0.13893387372989585"/>
          <c:y val="0.18591574867373001"/>
          <c:w val="0.78896933905989008"/>
          <c:h val="0.62185881108669183"/>
        </c:manualLayout>
      </c:layout>
      <c:barChart>
        <c:barDir val="col"/>
        <c:grouping val="clustered"/>
        <c:varyColors val="0"/>
        <c:ser>
          <c:idx val="0"/>
          <c:order val="0"/>
          <c:tx>
            <c:strRef>
              <c:f>'2015'!$B$2</c:f>
              <c:strCache>
                <c:ptCount val="1"/>
                <c:pt idx="0">
                  <c:v>Eengezinswoningen</c:v>
                </c:pt>
              </c:strCache>
            </c:strRef>
          </c:tx>
          <c:spPr>
            <a:solidFill>
              <a:srgbClr val="0000FF"/>
            </a:solidFill>
            <a:ln w="12700">
              <a:solidFill>
                <a:srgbClr val="000000"/>
              </a:solidFill>
              <a:prstDash val="solid"/>
            </a:ln>
          </c:spPr>
          <c:invertIfNegative val="0"/>
          <c:dLbls>
            <c:dLbl>
              <c:idx val="0"/>
              <c:layout>
                <c:manualLayout>
                  <c:x val="3.0303030303030303E-3"/>
                  <c:y val="2.4645717806531116E-3"/>
                </c:manualLayout>
              </c:layout>
              <c:tx>
                <c:rich>
                  <a:bodyPr/>
                  <a:lstStyle/>
                  <a:p>
                    <a:r>
                      <a:rPr lang="en-US" b="1">
                        <a:solidFill>
                          <a:srgbClr val="002060"/>
                        </a:solidFill>
                      </a:rPr>
                      <a:t>1</a:t>
                    </a:r>
                    <a:endParaRPr lang="en-US"/>
                  </a:p>
                </c:rich>
              </c:tx>
              <c:showLegendKey val="0"/>
              <c:showVal val="1"/>
              <c:showCatName val="0"/>
              <c:showSerName val="0"/>
              <c:showPercent val="0"/>
              <c:showBubbleSize val="0"/>
            </c:dLbl>
            <c:dLbl>
              <c:idx val="3"/>
              <c:layout/>
              <c:tx>
                <c:rich>
                  <a:bodyPr/>
                  <a:lstStyle/>
                  <a:p>
                    <a:r>
                      <a:rPr lang="en-US" b="1">
                        <a:solidFill>
                          <a:srgbClr val="002060"/>
                        </a:solidFill>
                      </a:rPr>
                      <a:t>5</a:t>
                    </a:r>
                    <a:endParaRPr lang="en-US"/>
                  </a:p>
                </c:rich>
              </c:tx>
              <c:showLegendKey val="0"/>
              <c:showVal val="1"/>
              <c:showCatName val="0"/>
              <c:showSerName val="0"/>
              <c:showPercent val="0"/>
              <c:showBubbleSize val="0"/>
            </c:dLbl>
            <c:dLbl>
              <c:idx val="4"/>
              <c:layout/>
              <c:tx>
                <c:rich>
                  <a:bodyPr/>
                  <a:lstStyle/>
                  <a:p>
                    <a:r>
                      <a:rPr lang="en-US" b="1">
                        <a:solidFill>
                          <a:srgbClr val="002060"/>
                        </a:solidFill>
                      </a:rPr>
                      <a:t>9</a:t>
                    </a:r>
                    <a:endParaRPr lang="en-US"/>
                  </a:p>
                </c:rich>
              </c:tx>
              <c:showLegendKey val="0"/>
              <c:showVal val="1"/>
              <c:showCatName val="0"/>
              <c:showSerName val="0"/>
              <c:showPercent val="0"/>
              <c:showBubbleSize val="0"/>
            </c:dLbl>
            <c:dLbl>
              <c:idx val="5"/>
              <c:layout/>
              <c:tx>
                <c:rich>
                  <a:bodyPr/>
                  <a:lstStyle/>
                  <a:p>
                    <a:r>
                      <a:rPr lang="en-US" b="1">
                        <a:solidFill>
                          <a:srgbClr val="002060"/>
                        </a:solidFill>
                      </a:rPr>
                      <a:t>9</a:t>
                    </a:r>
                    <a:endParaRPr lang="en-US"/>
                  </a:p>
                </c:rich>
              </c:tx>
              <c:showLegendKey val="0"/>
              <c:showVal val="1"/>
              <c:showCatName val="0"/>
              <c:showSerName val="0"/>
              <c:showPercent val="0"/>
              <c:showBubbleSize val="0"/>
            </c:dLbl>
            <c:dLbl>
              <c:idx val="6"/>
              <c:layout/>
              <c:tx>
                <c:rich>
                  <a:bodyPr/>
                  <a:lstStyle/>
                  <a:p>
                    <a:r>
                      <a:rPr lang="en-US" b="1">
                        <a:solidFill>
                          <a:srgbClr val="002060"/>
                        </a:solidFill>
                      </a:rPr>
                      <a:t>20</a:t>
                    </a:r>
                    <a:endParaRPr lang="en-US"/>
                  </a:p>
                </c:rich>
              </c:tx>
              <c:showLegendKey val="0"/>
              <c:showVal val="1"/>
              <c:showCatName val="0"/>
              <c:showSerName val="0"/>
              <c:showPercent val="0"/>
              <c:showBubbleSize val="0"/>
            </c:dLbl>
            <c:dLbl>
              <c:idx val="7"/>
              <c:layout/>
              <c:tx>
                <c:rich>
                  <a:bodyPr/>
                  <a:lstStyle/>
                  <a:p>
                    <a:r>
                      <a:rPr lang="en-US" b="1">
                        <a:solidFill>
                          <a:srgbClr val="002060"/>
                        </a:solidFill>
                      </a:rPr>
                      <a:t>48</a:t>
                    </a:r>
                    <a:endParaRPr lang="en-US"/>
                  </a:p>
                </c:rich>
              </c:tx>
              <c:showLegendKey val="0"/>
              <c:showVal val="1"/>
              <c:showCatName val="0"/>
              <c:showSerName val="0"/>
              <c:showPercent val="0"/>
              <c:showBubbleSize val="0"/>
            </c:dLbl>
            <c:dLbl>
              <c:idx val="8"/>
              <c:layout/>
              <c:tx>
                <c:rich>
                  <a:bodyPr/>
                  <a:lstStyle/>
                  <a:p>
                    <a:r>
                      <a:rPr lang="en-US" b="1">
                        <a:solidFill>
                          <a:srgbClr val="002060"/>
                        </a:solidFill>
                      </a:rPr>
                      <a:t>15</a:t>
                    </a:r>
                    <a:endParaRPr lang="en-US"/>
                  </a:p>
                </c:rich>
              </c:tx>
              <c:showLegendKey val="0"/>
              <c:showVal val="1"/>
              <c:showCatName val="0"/>
              <c:showSerName val="0"/>
              <c:showPercent val="0"/>
              <c:showBubbleSize val="0"/>
            </c:dLbl>
            <c:dLbl>
              <c:idx val="9"/>
              <c:layout/>
              <c:tx>
                <c:rich>
                  <a:bodyPr/>
                  <a:lstStyle/>
                  <a:p>
                    <a:r>
                      <a:rPr lang="en-US" b="1">
                        <a:solidFill>
                          <a:srgbClr val="002060"/>
                        </a:solidFill>
                      </a:rPr>
                      <a:t>14</a:t>
                    </a:r>
                    <a:endParaRPr lang="en-US"/>
                  </a:p>
                </c:rich>
              </c:tx>
              <c:showLegendKey val="0"/>
              <c:showVal val="1"/>
              <c:showCatName val="0"/>
              <c:showSerName val="0"/>
              <c:showPercent val="0"/>
              <c:showBubbleSize val="0"/>
            </c:dLbl>
            <c:dLbl>
              <c:idx val="10"/>
              <c:layout/>
              <c:tx>
                <c:rich>
                  <a:bodyPr/>
                  <a:lstStyle/>
                  <a:p>
                    <a:r>
                      <a:rPr lang="en-US" b="1">
                        <a:solidFill>
                          <a:srgbClr val="002060"/>
                        </a:solidFill>
                      </a:rPr>
                      <a:t>37</a:t>
                    </a:r>
                    <a:endParaRPr lang="en-US"/>
                  </a:p>
                </c:rich>
              </c:tx>
              <c:showLegendKey val="0"/>
              <c:showVal val="1"/>
              <c:showCatName val="0"/>
              <c:showSerName val="0"/>
              <c:showPercent val="0"/>
              <c:showBubbleSize val="0"/>
            </c:dLbl>
            <c:dLbl>
              <c:idx val="11"/>
              <c:layout/>
              <c:tx>
                <c:rich>
                  <a:bodyPr/>
                  <a:lstStyle/>
                  <a:p>
                    <a:r>
                      <a:rPr lang="en-US" b="1">
                        <a:solidFill>
                          <a:srgbClr val="002060"/>
                        </a:solidFill>
                      </a:rPr>
                      <a:t>31</a:t>
                    </a:r>
                    <a:endParaRPr lang="en-US"/>
                  </a:p>
                </c:rich>
              </c:tx>
              <c:showLegendKey val="0"/>
              <c:showVal val="1"/>
              <c:showCatName val="0"/>
              <c:showSerName val="0"/>
              <c:showPercent val="0"/>
              <c:showBubbleSize val="0"/>
            </c:dLbl>
            <c:dLbl>
              <c:idx val="12"/>
              <c:layout/>
              <c:tx>
                <c:rich>
                  <a:bodyPr/>
                  <a:lstStyle/>
                  <a:p>
                    <a:r>
                      <a:rPr lang="en-US" b="1">
                        <a:solidFill>
                          <a:srgbClr val="002060"/>
                        </a:solidFill>
                      </a:rPr>
                      <a:t>10</a:t>
                    </a:r>
                    <a:endParaRPr lang="en-US"/>
                  </a:p>
                </c:rich>
              </c:tx>
              <c:showLegendKey val="0"/>
              <c:showVal val="1"/>
              <c:showCatName val="0"/>
              <c:showSerName val="0"/>
              <c:showPercent val="0"/>
              <c:showBubbleSize val="0"/>
            </c:dLbl>
            <c:dLbl>
              <c:idx val="14"/>
              <c:layout>
                <c:manualLayout>
                  <c:x val="4.5454545454545452E-3"/>
                  <c:y val="0"/>
                </c:manualLayout>
              </c:layout>
              <c:tx>
                <c:rich>
                  <a:bodyPr/>
                  <a:lstStyle/>
                  <a:p>
                    <a:r>
                      <a:rPr lang="en-US" b="1">
                        <a:solidFill>
                          <a:srgbClr val="002060"/>
                        </a:solidFill>
                      </a:rPr>
                      <a:t>4</a:t>
                    </a:r>
                    <a:endParaRPr lang="en-US"/>
                  </a:p>
                </c:rich>
              </c:tx>
              <c:showLegendKey val="0"/>
              <c:showVal val="1"/>
              <c:showCatName val="0"/>
              <c:showSerName val="0"/>
              <c:showPercent val="0"/>
              <c:showBubbleSize val="0"/>
            </c:dLbl>
            <c:dLbl>
              <c:idx val="15"/>
              <c:layout/>
              <c:tx>
                <c:rich>
                  <a:bodyPr/>
                  <a:lstStyle/>
                  <a:p>
                    <a:r>
                      <a:rPr lang="en-US"/>
                      <a:t>19</a:t>
                    </a:r>
                  </a:p>
                </c:rich>
              </c:tx>
              <c:showLegendKey val="0"/>
              <c:showVal val="1"/>
              <c:showCatName val="0"/>
              <c:showSerName val="0"/>
              <c:showPercent val="0"/>
              <c:showBubbleSize val="0"/>
            </c:dLbl>
            <c:dLbl>
              <c:idx val="16"/>
              <c:layout/>
              <c:tx>
                <c:rich>
                  <a:bodyPr/>
                  <a:lstStyle/>
                  <a:p>
                    <a:r>
                      <a:rPr lang="en-US"/>
                      <a:t>9</a:t>
                    </a:r>
                  </a:p>
                </c:rich>
              </c:tx>
              <c:showLegendKey val="0"/>
              <c:showVal val="1"/>
              <c:showCatName val="0"/>
              <c:showSerName val="0"/>
              <c:showPercent val="0"/>
              <c:showBubbleSize val="0"/>
            </c:dLbl>
            <c:txPr>
              <a:bodyPr/>
              <a:lstStyle/>
              <a:p>
                <a:pPr>
                  <a:defRPr b="1">
                    <a:solidFill>
                      <a:srgbClr val="002060"/>
                    </a:solidFill>
                  </a:defRPr>
                </a:pPr>
                <a:endParaRPr lang="nl-NL"/>
              </a:p>
            </c:txPr>
            <c:showLegendKey val="0"/>
            <c:showVal val="1"/>
            <c:showCatName val="0"/>
            <c:showSerName val="0"/>
            <c:showPercent val="0"/>
            <c:showBubbleSize val="0"/>
            <c:showLeaderLines val="0"/>
          </c:dLbls>
          <c:cat>
            <c:strRef>
              <c:f>'2015'!$A$4:$A$20</c:f>
              <c:strCache>
                <c:ptCount val="17"/>
                <c:pt idx="0">
                  <c:v>35-40</c:v>
                </c:pt>
                <c:pt idx="1">
                  <c:v>40-45</c:v>
                </c:pt>
                <c:pt idx="2">
                  <c:v>45-50</c:v>
                </c:pt>
                <c:pt idx="3">
                  <c:v>50-55</c:v>
                </c:pt>
                <c:pt idx="4">
                  <c:v>55-60</c:v>
                </c:pt>
                <c:pt idx="5">
                  <c:v>60-65</c:v>
                </c:pt>
                <c:pt idx="6">
                  <c:v>65-70</c:v>
                </c:pt>
                <c:pt idx="7">
                  <c:v>70-75</c:v>
                </c:pt>
                <c:pt idx="8">
                  <c:v>75-80</c:v>
                </c:pt>
                <c:pt idx="9">
                  <c:v>80-85</c:v>
                </c:pt>
                <c:pt idx="10">
                  <c:v>85-90</c:v>
                </c:pt>
                <c:pt idx="11">
                  <c:v>90-95</c:v>
                </c:pt>
                <c:pt idx="12">
                  <c:v>95-00</c:v>
                </c:pt>
                <c:pt idx="13">
                  <c:v>00-05</c:v>
                </c:pt>
                <c:pt idx="14">
                  <c:v>05-10</c:v>
                </c:pt>
                <c:pt idx="15">
                  <c:v>10-15</c:v>
                </c:pt>
                <c:pt idx="16">
                  <c:v>15-</c:v>
                </c:pt>
              </c:strCache>
            </c:strRef>
          </c:cat>
          <c:val>
            <c:numRef>
              <c:f>'2015'!$B$4:$B$20</c:f>
              <c:numCache>
                <c:formatCode>General</c:formatCode>
                <c:ptCount val="17"/>
                <c:pt idx="0">
                  <c:v>374</c:v>
                </c:pt>
                <c:pt idx="3">
                  <c:v>374</c:v>
                </c:pt>
                <c:pt idx="4">
                  <c:v>468</c:v>
                </c:pt>
                <c:pt idx="5">
                  <c:v>229</c:v>
                </c:pt>
                <c:pt idx="6">
                  <c:v>441</c:v>
                </c:pt>
                <c:pt idx="7">
                  <c:v>331</c:v>
                </c:pt>
                <c:pt idx="8">
                  <c:v>261</c:v>
                </c:pt>
                <c:pt idx="9">
                  <c:v>191</c:v>
                </c:pt>
                <c:pt idx="10">
                  <c:v>100</c:v>
                </c:pt>
                <c:pt idx="11">
                  <c:v>115</c:v>
                </c:pt>
                <c:pt idx="12">
                  <c:v>93</c:v>
                </c:pt>
                <c:pt idx="14">
                  <c:v>81</c:v>
                </c:pt>
                <c:pt idx="15">
                  <c:v>56</c:v>
                </c:pt>
                <c:pt idx="16">
                  <c:v>46</c:v>
                </c:pt>
              </c:numCache>
            </c:numRef>
          </c:val>
        </c:ser>
        <c:ser>
          <c:idx val="2"/>
          <c:order val="1"/>
          <c:tx>
            <c:v>Flatwoningen en appartementen</c:v>
          </c:tx>
          <c:spPr>
            <a:solidFill>
              <a:srgbClr val="008000"/>
            </a:solidFill>
            <a:ln w="12700">
              <a:solidFill>
                <a:srgbClr val="000000"/>
              </a:solidFill>
              <a:prstDash val="solid"/>
            </a:ln>
          </c:spPr>
          <c:invertIfNegative val="0"/>
          <c:dLbls>
            <c:dLbl>
              <c:idx val="3"/>
              <c:delete val="1"/>
            </c:dLbl>
            <c:dLbl>
              <c:idx val="4"/>
              <c:layout/>
              <c:tx>
                <c:rich>
                  <a:bodyPr/>
                  <a:lstStyle/>
                  <a:p>
                    <a:r>
                      <a:rPr lang="en-US" b="1"/>
                      <a:t>7</a:t>
                    </a:r>
                    <a:endParaRPr lang="en-US"/>
                  </a:p>
                </c:rich>
              </c:tx>
              <c:showLegendKey val="0"/>
              <c:showVal val="1"/>
              <c:showCatName val="0"/>
              <c:showSerName val="0"/>
              <c:showPercent val="0"/>
              <c:showBubbleSize val="0"/>
            </c:dLbl>
            <c:dLbl>
              <c:idx val="5"/>
              <c:layout/>
              <c:tx>
                <c:rich>
                  <a:bodyPr/>
                  <a:lstStyle/>
                  <a:p>
                    <a:r>
                      <a:rPr lang="en-US" b="1"/>
                      <a:t>6</a:t>
                    </a:r>
                    <a:endParaRPr lang="en-US"/>
                  </a:p>
                </c:rich>
              </c:tx>
              <c:showLegendKey val="0"/>
              <c:showVal val="1"/>
              <c:showCatName val="0"/>
              <c:showSerName val="0"/>
              <c:showPercent val="0"/>
              <c:showBubbleSize val="0"/>
            </c:dLbl>
            <c:dLbl>
              <c:idx val="6"/>
              <c:layout>
                <c:manualLayout>
                  <c:x val="1.5151515151515707E-3"/>
                  <c:y val="-2.4645717806531116E-3"/>
                </c:manualLayout>
              </c:layout>
              <c:tx>
                <c:rich>
                  <a:bodyPr/>
                  <a:lstStyle/>
                  <a:p>
                    <a:r>
                      <a:rPr lang="en-US" b="1"/>
                      <a:t>`16</a:t>
                    </a:r>
                    <a:endParaRPr lang="en-US"/>
                  </a:p>
                </c:rich>
              </c:tx>
              <c:showLegendKey val="0"/>
              <c:showVal val="1"/>
              <c:showCatName val="0"/>
              <c:showSerName val="0"/>
              <c:showPercent val="0"/>
              <c:showBubbleSize val="0"/>
            </c:dLbl>
            <c:dLbl>
              <c:idx val="7"/>
              <c:layout/>
              <c:tx>
                <c:rich>
                  <a:bodyPr/>
                  <a:lstStyle/>
                  <a:p>
                    <a:r>
                      <a:rPr lang="en-US" b="1"/>
                      <a:t>9</a:t>
                    </a:r>
                    <a:endParaRPr lang="en-US"/>
                  </a:p>
                </c:rich>
              </c:tx>
              <c:showLegendKey val="0"/>
              <c:showVal val="1"/>
              <c:showCatName val="0"/>
              <c:showSerName val="0"/>
              <c:showPercent val="0"/>
              <c:showBubbleSize val="0"/>
            </c:dLbl>
            <c:dLbl>
              <c:idx val="8"/>
              <c:layout/>
              <c:tx>
                <c:rich>
                  <a:bodyPr/>
                  <a:lstStyle/>
                  <a:p>
                    <a:r>
                      <a:rPr lang="en-US" b="1"/>
                      <a:t>6</a:t>
                    </a:r>
                    <a:endParaRPr lang="en-US"/>
                  </a:p>
                </c:rich>
              </c:tx>
              <c:showLegendKey val="0"/>
              <c:showVal val="1"/>
              <c:showCatName val="0"/>
              <c:showSerName val="0"/>
              <c:showPercent val="0"/>
              <c:showBubbleSize val="0"/>
            </c:dLbl>
            <c:dLbl>
              <c:idx val="9"/>
              <c:layout/>
              <c:tx>
                <c:rich>
                  <a:bodyPr/>
                  <a:lstStyle/>
                  <a:p>
                    <a:r>
                      <a:rPr lang="en-US" b="1"/>
                      <a:t>9</a:t>
                    </a:r>
                    <a:endParaRPr lang="en-US"/>
                  </a:p>
                </c:rich>
              </c:tx>
              <c:showLegendKey val="0"/>
              <c:showVal val="1"/>
              <c:showCatName val="0"/>
              <c:showSerName val="0"/>
              <c:showPercent val="0"/>
              <c:showBubbleSize val="0"/>
            </c:dLbl>
            <c:dLbl>
              <c:idx val="10"/>
              <c:layout>
                <c:manualLayout>
                  <c:x val="3.0303030303030303E-3"/>
                  <c:y val="-9.0366588034744501E-17"/>
                </c:manualLayout>
              </c:layout>
              <c:tx>
                <c:rich>
                  <a:bodyPr/>
                  <a:lstStyle/>
                  <a:p>
                    <a:r>
                      <a:rPr lang="en-US" b="1"/>
                      <a:t>26</a:t>
                    </a:r>
                    <a:endParaRPr lang="en-US"/>
                  </a:p>
                </c:rich>
              </c:tx>
              <c:showLegendKey val="0"/>
              <c:showVal val="1"/>
              <c:showCatName val="0"/>
              <c:showSerName val="0"/>
              <c:showPercent val="0"/>
              <c:showBubbleSize val="0"/>
            </c:dLbl>
            <c:dLbl>
              <c:idx val="11"/>
              <c:layout/>
              <c:tx>
                <c:rich>
                  <a:bodyPr/>
                  <a:lstStyle/>
                  <a:p>
                    <a:r>
                      <a:rPr lang="en-US" b="1"/>
                      <a:t>4</a:t>
                    </a:r>
                    <a:endParaRPr lang="en-US"/>
                  </a:p>
                </c:rich>
              </c:tx>
              <c:showLegendKey val="0"/>
              <c:showVal val="1"/>
              <c:showCatName val="0"/>
              <c:showSerName val="0"/>
              <c:showPercent val="0"/>
              <c:showBubbleSize val="0"/>
            </c:dLbl>
            <c:dLbl>
              <c:idx val="13"/>
              <c:layout/>
              <c:tx>
                <c:rich>
                  <a:bodyPr/>
                  <a:lstStyle/>
                  <a:p>
                    <a:r>
                      <a:rPr lang="en-US" b="1"/>
                      <a:t>2</a:t>
                    </a:r>
                    <a:endParaRPr lang="en-US"/>
                  </a:p>
                </c:rich>
              </c:tx>
              <c:showLegendKey val="0"/>
              <c:showVal val="1"/>
              <c:showCatName val="0"/>
              <c:showSerName val="0"/>
              <c:showPercent val="0"/>
              <c:showBubbleSize val="0"/>
            </c:dLbl>
            <c:dLbl>
              <c:idx val="15"/>
              <c:layout/>
              <c:tx>
                <c:rich>
                  <a:bodyPr/>
                  <a:lstStyle/>
                  <a:p>
                    <a:r>
                      <a:rPr lang="en-US" b="1">
                        <a:solidFill>
                          <a:schemeClr val="accent3">
                            <a:lumMod val="50000"/>
                          </a:schemeClr>
                        </a:solidFill>
                      </a:rPr>
                      <a:t>2</a:t>
                    </a:r>
                    <a:endParaRPr lang="en-US"/>
                  </a:p>
                </c:rich>
              </c:tx>
              <c:showLegendKey val="0"/>
              <c:showVal val="1"/>
              <c:showCatName val="0"/>
              <c:showSerName val="0"/>
              <c:showPercent val="0"/>
              <c:showBubbleSize val="0"/>
            </c:dLbl>
            <c:dLbl>
              <c:idx val="16"/>
              <c:layout/>
              <c:tx>
                <c:rich>
                  <a:bodyPr/>
                  <a:lstStyle/>
                  <a:p>
                    <a:r>
                      <a:rPr lang="en-US" b="1">
                        <a:solidFill>
                          <a:schemeClr val="accent3">
                            <a:lumMod val="50000"/>
                          </a:schemeClr>
                        </a:solidFill>
                      </a:rPr>
                      <a:t>2</a:t>
                    </a:r>
                    <a:endParaRPr lang="en-US"/>
                  </a:p>
                </c:rich>
              </c:tx>
              <c:showLegendKey val="0"/>
              <c:showVal val="1"/>
              <c:showCatName val="0"/>
              <c:showSerName val="0"/>
              <c:showPercent val="0"/>
              <c:showBubbleSize val="0"/>
            </c:dLbl>
            <c:txPr>
              <a:bodyPr/>
              <a:lstStyle/>
              <a:p>
                <a:pPr>
                  <a:defRPr b="1">
                    <a:solidFill>
                      <a:schemeClr val="accent3">
                        <a:lumMod val="50000"/>
                      </a:schemeClr>
                    </a:solidFill>
                  </a:defRPr>
                </a:pPr>
                <a:endParaRPr lang="nl-NL"/>
              </a:p>
            </c:txPr>
            <c:showLegendKey val="0"/>
            <c:showVal val="1"/>
            <c:showCatName val="0"/>
            <c:showSerName val="0"/>
            <c:showPercent val="0"/>
            <c:showBubbleSize val="0"/>
            <c:showLeaderLines val="0"/>
          </c:dLbls>
          <c:cat>
            <c:strRef>
              <c:f>'2015'!$A$4:$A$20</c:f>
              <c:strCache>
                <c:ptCount val="17"/>
                <c:pt idx="0">
                  <c:v>35-40</c:v>
                </c:pt>
                <c:pt idx="1">
                  <c:v>40-45</c:v>
                </c:pt>
                <c:pt idx="2">
                  <c:v>45-50</c:v>
                </c:pt>
                <c:pt idx="3">
                  <c:v>50-55</c:v>
                </c:pt>
                <c:pt idx="4">
                  <c:v>55-60</c:v>
                </c:pt>
                <c:pt idx="5">
                  <c:v>60-65</c:v>
                </c:pt>
                <c:pt idx="6">
                  <c:v>65-70</c:v>
                </c:pt>
                <c:pt idx="7">
                  <c:v>70-75</c:v>
                </c:pt>
                <c:pt idx="8">
                  <c:v>75-80</c:v>
                </c:pt>
                <c:pt idx="9">
                  <c:v>80-85</c:v>
                </c:pt>
                <c:pt idx="10">
                  <c:v>85-90</c:v>
                </c:pt>
                <c:pt idx="11">
                  <c:v>90-95</c:v>
                </c:pt>
                <c:pt idx="12">
                  <c:v>95-00</c:v>
                </c:pt>
                <c:pt idx="13">
                  <c:v>00-05</c:v>
                </c:pt>
                <c:pt idx="14">
                  <c:v>05-10</c:v>
                </c:pt>
                <c:pt idx="15">
                  <c:v>10-15</c:v>
                </c:pt>
                <c:pt idx="16">
                  <c:v>15-</c:v>
                </c:pt>
              </c:strCache>
            </c:strRef>
          </c:cat>
          <c:val>
            <c:numRef>
              <c:f>'2015'!$H$4:$H$20</c:f>
              <c:numCache>
                <c:formatCode>General</c:formatCode>
                <c:ptCount val="17"/>
                <c:pt idx="4">
                  <c:v>92</c:v>
                </c:pt>
                <c:pt idx="5">
                  <c:v>131</c:v>
                </c:pt>
                <c:pt idx="6">
                  <c:v>73</c:v>
                </c:pt>
                <c:pt idx="7">
                  <c:v>48</c:v>
                </c:pt>
                <c:pt idx="8">
                  <c:v>83</c:v>
                </c:pt>
                <c:pt idx="9">
                  <c:v>51</c:v>
                </c:pt>
                <c:pt idx="10">
                  <c:v>49</c:v>
                </c:pt>
                <c:pt idx="11">
                  <c:v>75</c:v>
                </c:pt>
                <c:pt idx="13">
                  <c:v>117</c:v>
                </c:pt>
                <c:pt idx="15">
                  <c:v>74</c:v>
                </c:pt>
                <c:pt idx="16">
                  <c:v>66</c:v>
                </c:pt>
              </c:numCache>
            </c:numRef>
          </c:val>
        </c:ser>
        <c:dLbls>
          <c:showLegendKey val="0"/>
          <c:showVal val="0"/>
          <c:showCatName val="0"/>
          <c:showSerName val="0"/>
          <c:showPercent val="0"/>
          <c:showBubbleSize val="0"/>
        </c:dLbls>
        <c:gapWidth val="150"/>
        <c:axId val="128046976"/>
        <c:axId val="128086016"/>
      </c:barChart>
      <c:catAx>
        <c:axId val="128046976"/>
        <c:scaling>
          <c:orientation val="minMax"/>
        </c:scaling>
        <c:delete val="0"/>
        <c:axPos val="b"/>
        <c:title>
          <c:tx>
            <c:rich>
              <a:bodyPr/>
              <a:lstStyle/>
              <a:p>
                <a:pPr>
                  <a:defRPr sz="1200" b="1" i="0" u="none" strike="noStrike" baseline="0">
                    <a:solidFill>
                      <a:srgbClr val="000000"/>
                    </a:solidFill>
                    <a:latin typeface="Arial"/>
                    <a:ea typeface="Arial"/>
                    <a:cs typeface="Arial"/>
                  </a:defRPr>
                </a:pPr>
                <a:r>
                  <a:rPr lang="nl-NL"/>
                  <a:t>Bouwjaar</a:t>
                </a:r>
              </a:p>
            </c:rich>
          </c:tx>
          <c:layout>
            <c:manualLayout>
              <c:xMode val="edge"/>
              <c:yMode val="edge"/>
              <c:x val="0.46812586494869962"/>
              <c:y val="0.88169123961168439"/>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nl-NL"/>
          </a:p>
        </c:txPr>
        <c:crossAx val="128086016"/>
        <c:crosses val="autoZero"/>
        <c:auto val="1"/>
        <c:lblAlgn val="ctr"/>
        <c:lblOffset val="100"/>
        <c:tickLblSkip val="1"/>
        <c:tickMarkSkip val="1"/>
        <c:noMultiLvlLbl val="0"/>
      </c:catAx>
      <c:valAx>
        <c:axId val="128086016"/>
        <c:scaling>
          <c:orientation val="minMax"/>
        </c:scaling>
        <c:delete val="0"/>
        <c:axPos val="l"/>
        <c:majorGridlines>
          <c:spPr>
            <a:ln w="3175">
              <a:solidFill>
                <a:srgbClr val="000000"/>
              </a:solidFill>
              <a:prstDash val="solid"/>
            </a:ln>
          </c:spPr>
        </c:majorGridlines>
        <c:title>
          <c:tx>
            <c:rich>
              <a:bodyPr/>
              <a:lstStyle/>
              <a:p>
                <a:pPr>
                  <a:defRPr sz="1200" b="1" i="0" u="none" strike="noStrike" baseline="0">
                    <a:solidFill>
                      <a:srgbClr val="000000"/>
                    </a:solidFill>
                    <a:latin typeface="Arial"/>
                    <a:ea typeface="Arial"/>
                    <a:cs typeface="Arial"/>
                  </a:defRPr>
                </a:pPr>
                <a:r>
                  <a:rPr lang="nl-NL"/>
                  <a:t>Qv(10) [dm3/s]</a:t>
                </a:r>
              </a:p>
            </c:rich>
          </c:tx>
          <c:layout>
            <c:manualLayout>
              <c:xMode val="edge"/>
              <c:yMode val="edge"/>
              <c:x val="2.2617124394184167E-2"/>
              <c:y val="0.33521185908099516"/>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200" b="0" i="0" u="none" strike="noStrike" baseline="0">
                <a:solidFill>
                  <a:srgbClr val="000000"/>
                </a:solidFill>
                <a:latin typeface="Arial"/>
                <a:ea typeface="Arial"/>
                <a:cs typeface="Arial"/>
              </a:defRPr>
            </a:pPr>
            <a:endParaRPr lang="nl-NL"/>
          </a:p>
        </c:txPr>
        <c:crossAx val="128046976"/>
        <c:crosses val="autoZero"/>
        <c:crossBetween val="between"/>
      </c:valAx>
      <c:spPr>
        <a:noFill/>
        <a:ln w="12700">
          <a:solidFill>
            <a:srgbClr val="808080"/>
          </a:solidFill>
          <a:prstDash val="solid"/>
        </a:ln>
      </c:spPr>
    </c:plotArea>
    <c:legend>
      <c:legendPos val="r"/>
      <c:layout>
        <c:manualLayout>
          <c:xMode val="edge"/>
          <c:yMode val="edge"/>
          <c:x val="0.77088940586972088"/>
          <c:y val="2.7905356562407519E-2"/>
          <c:w val="0.21809386912257933"/>
          <c:h val="0.12112705630106091"/>
        </c:manualLayout>
      </c:layout>
      <c:overlay val="0"/>
      <c:spPr>
        <a:solidFill>
          <a:srgbClr val="FFFFFF"/>
        </a:solidFill>
        <a:ln w="3175">
          <a:noFill/>
          <a:prstDash val="solid"/>
        </a:ln>
      </c:spPr>
      <c:txPr>
        <a:bodyPr/>
        <a:lstStyle/>
        <a:p>
          <a:pPr>
            <a:defRPr sz="920" b="0" i="0" u="none" strike="noStrike" baseline="0">
              <a:solidFill>
                <a:srgbClr val="000000"/>
              </a:solidFill>
              <a:latin typeface="Arial"/>
              <a:ea typeface="Arial"/>
              <a:cs typeface="Arial"/>
            </a:defRPr>
          </a:pPr>
          <a:endParaRPr lang="nl-NL"/>
        </a:p>
      </c:txPr>
    </c:legend>
    <c:plotVisOnly val="1"/>
    <c:dispBlanksAs val="gap"/>
    <c:showDLblsOverMax val="0"/>
  </c:chart>
  <c:spPr>
    <a:solidFill>
      <a:srgbClr val="FFFFFF"/>
    </a:solidFill>
    <a:ln w="3175">
      <a:noFill/>
      <a:prstDash val="solid"/>
    </a:ln>
  </c:spPr>
  <c:txPr>
    <a:bodyPr/>
    <a:lstStyle/>
    <a:p>
      <a:pPr>
        <a:defRPr sz="1200" b="0" i="0" u="none" strike="noStrike" baseline="0">
          <a:solidFill>
            <a:srgbClr val="000000"/>
          </a:solidFill>
          <a:latin typeface="Arial"/>
          <a:ea typeface="Arial"/>
          <a:cs typeface="Arial"/>
        </a:defRPr>
      </a:pPr>
      <a:endParaRPr lang="nl-NL"/>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r>
              <a:rPr lang="nl-NL" dirty="0" smtClean="0"/>
              <a:t>Titel van de presentatie</a:t>
            </a:r>
            <a:endParaRPr lang="nl-NL" dirty="0"/>
          </a:p>
        </p:txBody>
      </p:sp>
      <p:sp>
        <p:nvSpPr>
          <p:cNvPr id="3" name="Tijdelijke aanduiding voor datum 2"/>
          <p:cNvSpPr>
            <a:spLocks noGrp="1"/>
          </p:cNvSpPr>
          <p:nvPr>
            <p:ph type="dt" sz="quarter" idx="1"/>
          </p:nvPr>
        </p:nvSpPr>
        <p:spPr>
          <a:xfrm>
            <a:off x="4021294" y="0"/>
            <a:ext cx="3076363" cy="511731"/>
          </a:xfrm>
          <a:prstGeom prst="rect">
            <a:avLst/>
          </a:prstGeom>
        </p:spPr>
        <p:txBody>
          <a:bodyPr vert="horz" lIns="99048" tIns="49524" rIns="99048" bIns="49524" rtlCol="0"/>
          <a:lstStyle>
            <a:lvl1pPr algn="r">
              <a:defRPr sz="1300"/>
            </a:lvl1pPr>
          </a:lstStyle>
          <a:p>
            <a:fld id="{C5EEFA4B-77C2-481A-ABD0-DB23CAD51848}" type="datetime8">
              <a:rPr lang="nl-NL" smtClean="0"/>
              <a:t>12-12-2015 11:25</a:t>
            </a:fld>
            <a:endParaRPr lang="nl-NL" dirty="0"/>
          </a:p>
        </p:txBody>
      </p:sp>
      <p:sp>
        <p:nvSpPr>
          <p:cNvPr id="4" name="Tijdelijke aanduiding voor voettekst 3"/>
          <p:cNvSpPr>
            <a:spLocks noGrp="1"/>
          </p:cNvSpPr>
          <p:nvPr>
            <p:ph type="ftr" sz="quarter" idx="2"/>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dirty="0"/>
          </a:p>
        </p:txBody>
      </p:sp>
      <p:sp>
        <p:nvSpPr>
          <p:cNvPr id="5" name="Tijdelijke aanduiding voor dianummer 4"/>
          <p:cNvSpPr>
            <a:spLocks noGrp="1"/>
          </p:cNvSpPr>
          <p:nvPr>
            <p:ph type="sldNum" sz="quarter" idx="3"/>
          </p:nvPr>
        </p:nvSpPr>
        <p:spPr>
          <a:xfrm>
            <a:off x="4021294" y="9721106"/>
            <a:ext cx="3076363" cy="511731"/>
          </a:xfrm>
          <a:prstGeom prst="rect">
            <a:avLst/>
          </a:prstGeom>
        </p:spPr>
        <p:txBody>
          <a:bodyPr vert="horz" lIns="99048" tIns="49524" rIns="99048" bIns="49524" rtlCol="0" anchor="b"/>
          <a:lstStyle>
            <a:lvl1pPr algn="r">
              <a:defRPr sz="1300"/>
            </a:lvl1pPr>
          </a:lstStyle>
          <a:p>
            <a:fld id="{E667C337-BE69-40D5-A2C3-B572D8434EAF}" type="slidenum">
              <a:rPr lang="nl-NL" smtClean="0"/>
              <a:t>‹nr.›</a:t>
            </a:fld>
            <a:endParaRPr lang="nl-NL" dirty="0"/>
          </a:p>
        </p:txBody>
      </p:sp>
    </p:spTree>
    <p:extLst>
      <p:ext uri="{BB962C8B-B14F-4D97-AF65-F5344CB8AC3E}">
        <p14:creationId xmlns:p14="http://schemas.microsoft.com/office/powerpoint/2010/main" val="2142793701"/>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r>
              <a:rPr lang="nl-NL" dirty="0" smtClean="0"/>
              <a:t>Titel van de presentatie</a:t>
            </a:r>
            <a:endParaRPr lang="nl-NL" dirty="0"/>
          </a:p>
        </p:txBody>
      </p:sp>
      <p:sp>
        <p:nvSpPr>
          <p:cNvPr id="3" name="Tijdelijke aanduiding voor datum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E6EC21D8-2BA0-4B3C-980A-4A3FF683EAE5}" type="datetime8">
              <a:rPr lang="nl-NL" smtClean="0"/>
              <a:t>12-12-2015 11:25</a:t>
            </a:fld>
            <a:endParaRPr lang="nl-NL" dirty="0"/>
          </a:p>
        </p:txBody>
      </p:sp>
      <p:sp>
        <p:nvSpPr>
          <p:cNvPr id="4" name="Tijdelijke aanduiding voor dia-afbeelding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nl-NL" dirty="0"/>
          </a:p>
        </p:txBody>
      </p:sp>
      <p:sp>
        <p:nvSpPr>
          <p:cNvPr id="5" name="Tijdelijke aanduiding voor notities 4"/>
          <p:cNvSpPr>
            <a:spLocks noGrp="1"/>
          </p:cNvSpPr>
          <p:nvPr>
            <p:ph type="body" sz="quarter" idx="3"/>
          </p:nvPr>
        </p:nvSpPr>
        <p:spPr>
          <a:xfrm>
            <a:off x="709930" y="4861441"/>
            <a:ext cx="5679440" cy="4605576"/>
          </a:xfrm>
          <a:prstGeom prst="rect">
            <a:avLst/>
          </a:prstGeom>
        </p:spPr>
        <p:txBody>
          <a:bodyPr vert="horz" lIns="99048" tIns="49524" rIns="99048" bIns="49524" rtlCol="0"/>
          <a:lstStyle/>
          <a:p>
            <a:pPr lvl="0"/>
            <a:r>
              <a:rPr lang="nl-NL" smtClean="0"/>
              <a:t>Klik om de modelstijlen te bewerken</a:t>
            </a:r>
          </a:p>
          <a:p>
            <a:pPr lvl="1"/>
            <a:r>
              <a:rPr lang="nl-NL" smtClean="0"/>
              <a:t>Tweede niveau</a:t>
            </a:r>
          </a:p>
          <a:p>
            <a:pPr lvl="2"/>
            <a:r>
              <a:rPr lang="nl-NL" smtClean="0"/>
              <a:t>Derde niveau</a:t>
            </a:r>
          </a:p>
          <a:p>
            <a:pPr lvl="3"/>
            <a:r>
              <a:rPr lang="nl-NL" smtClean="0"/>
              <a:t>Vierde niveau</a:t>
            </a:r>
          </a:p>
          <a:p>
            <a:pPr lvl="4"/>
            <a:r>
              <a:rPr lang="nl-NL" smtClean="0"/>
              <a:t>Vijfde niveau</a:t>
            </a:r>
            <a:endParaRPr lang="nl-NL"/>
          </a:p>
        </p:txBody>
      </p:sp>
      <p:sp>
        <p:nvSpPr>
          <p:cNvPr id="6" name="Tijdelijke aanduiding voor voettekst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nl-NL" dirty="0"/>
          </a:p>
        </p:txBody>
      </p:sp>
      <p:sp>
        <p:nvSpPr>
          <p:cNvPr id="7" name="Tijdelijke aanduiding voor dianumm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801935DF-413D-4C75-8A60-925A728E0BBB}" type="slidenum">
              <a:rPr lang="nl-NL" smtClean="0"/>
              <a:t>‹nr.›</a:t>
            </a:fld>
            <a:endParaRPr lang="nl-NL" dirty="0"/>
          </a:p>
        </p:txBody>
      </p:sp>
    </p:spTree>
    <p:extLst>
      <p:ext uri="{BB962C8B-B14F-4D97-AF65-F5344CB8AC3E}">
        <p14:creationId xmlns:p14="http://schemas.microsoft.com/office/powerpoint/2010/main" val="3925766074"/>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Header Placeholder 3"/>
          <p:cNvSpPr>
            <a:spLocks noGrp="1"/>
          </p:cNvSpPr>
          <p:nvPr>
            <p:ph type="hdr" sz="quarter" idx="10"/>
          </p:nvPr>
        </p:nvSpPr>
        <p:spPr/>
        <p:txBody>
          <a:bodyPr/>
          <a:lstStyle/>
          <a:p>
            <a:r>
              <a:rPr lang="nl-NL" smtClean="0"/>
              <a:t>TC Efficiente en energiezuinige afzuigkappen</a:t>
            </a:r>
            <a:endParaRPr lang="nl-NL" dirty="0"/>
          </a:p>
        </p:txBody>
      </p:sp>
      <p:sp>
        <p:nvSpPr>
          <p:cNvPr id="5" name="Date Placeholder 4"/>
          <p:cNvSpPr>
            <a:spLocks noGrp="1"/>
          </p:cNvSpPr>
          <p:nvPr>
            <p:ph type="dt" idx="11"/>
          </p:nvPr>
        </p:nvSpPr>
        <p:spPr/>
        <p:txBody>
          <a:bodyPr/>
          <a:lstStyle/>
          <a:p>
            <a:r>
              <a:rPr lang="nl-NL" smtClean="0"/>
              <a:t>maandag 7 december 2015</a:t>
            </a:r>
            <a:endParaRPr lang="nl-NL" dirty="0"/>
          </a:p>
        </p:txBody>
      </p:sp>
    </p:spTree>
    <p:extLst>
      <p:ext uri="{BB962C8B-B14F-4D97-AF65-F5344CB8AC3E}">
        <p14:creationId xmlns:p14="http://schemas.microsoft.com/office/powerpoint/2010/main" val="38864236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17A1B21-B911-A949-B440-94FD4BE4A2F7}" type="slidenum">
              <a:rPr lang="nl-NL" smtClean="0">
                <a:solidFill>
                  <a:prstClr val="black"/>
                </a:solidFill>
                <a:latin typeface="Calibri"/>
              </a:rPr>
              <a:pPr/>
              <a:t>37</a:t>
            </a:fld>
            <a:endParaRPr lang="nl-NL">
              <a:solidFill>
                <a:prstClr val="black"/>
              </a:solidFill>
              <a:latin typeface="Calibri"/>
            </a:endParaRPr>
          </a:p>
        </p:txBody>
      </p:sp>
    </p:spTree>
    <p:extLst>
      <p:ext uri="{BB962C8B-B14F-4D97-AF65-F5344CB8AC3E}">
        <p14:creationId xmlns:p14="http://schemas.microsoft.com/office/powerpoint/2010/main" val="1467251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17A1B21-B911-A949-B440-94FD4BE4A2F7}" type="slidenum">
              <a:rPr lang="nl-NL" smtClean="0">
                <a:solidFill>
                  <a:prstClr val="black"/>
                </a:solidFill>
                <a:latin typeface="Calibri"/>
              </a:rPr>
              <a:pPr/>
              <a:t>39</a:t>
            </a:fld>
            <a:endParaRPr lang="nl-NL">
              <a:solidFill>
                <a:prstClr val="black"/>
              </a:solidFill>
              <a:latin typeface="Calibri"/>
            </a:endParaRPr>
          </a:p>
        </p:txBody>
      </p:sp>
    </p:spTree>
    <p:extLst>
      <p:ext uri="{BB962C8B-B14F-4D97-AF65-F5344CB8AC3E}">
        <p14:creationId xmlns:p14="http://schemas.microsoft.com/office/powerpoint/2010/main" val="1467251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17A1B21-B911-A949-B440-94FD4BE4A2F7}" type="slidenum">
              <a:rPr lang="nl-NL" smtClean="0">
                <a:solidFill>
                  <a:prstClr val="black"/>
                </a:solidFill>
                <a:latin typeface="Calibri"/>
              </a:rPr>
              <a:pPr/>
              <a:t>40</a:t>
            </a:fld>
            <a:endParaRPr lang="nl-NL">
              <a:solidFill>
                <a:prstClr val="black"/>
              </a:solidFill>
              <a:latin typeface="Calibri"/>
            </a:endParaRPr>
          </a:p>
        </p:txBody>
      </p:sp>
    </p:spTree>
    <p:extLst>
      <p:ext uri="{BB962C8B-B14F-4D97-AF65-F5344CB8AC3E}">
        <p14:creationId xmlns:p14="http://schemas.microsoft.com/office/powerpoint/2010/main" val="14672516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17A1B21-B911-A949-B440-94FD4BE4A2F7}" type="slidenum">
              <a:rPr lang="nl-NL" smtClean="0">
                <a:solidFill>
                  <a:prstClr val="black"/>
                </a:solidFill>
                <a:latin typeface="Calibri"/>
              </a:rPr>
              <a:pPr/>
              <a:t>41</a:t>
            </a:fld>
            <a:endParaRPr lang="nl-NL">
              <a:solidFill>
                <a:prstClr val="black"/>
              </a:solidFill>
              <a:latin typeface="Calibri"/>
            </a:endParaRPr>
          </a:p>
        </p:txBody>
      </p:sp>
    </p:spTree>
    <p:extLst>
      <p:ext uri="{BB962C8B-B14F-4D97-AF65-F5344CB8AC3E}">
        <p14:creationId xmlns:p14="http://schemas.microsoft.com/office/powerpoint/2010/main" val="1467251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92188" y="768350"/>
            <a:ext cx="5114925" cy="3836988"/>
          </a:xfrm>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F17A1B21-B911-A949-B440-94FD4BE4A2F7}" type="slidenum">
              <a:rPr lang="nl-NL" smtClean="0">
                <a:solidFill>
                  <a:prstClr val="black"/>
                </a:solidFill>
                <a:latin typeface="Calibri"/>
              </a:rPr>
              <a:pPr/>
              <a:t>42</a:t>
            </a:fld>
            <a:endParaRPr lang="nl-NL">
              <a:solidFill>
                <a:prstClr val="black"/>
              </a:solidFill>
              <a:latin typeface="Calibri"/>
            </a:endParaRPr>
          </a:p>
        </p:txBody>
      </p:sp>
    </p:spTree>
    <p:extLst>
      <p:ext uri="{BB962C8B-B14F-4D97-AF65-F5344CB8AC3E}">
        <p14:creationId xmlns:p14="http://schemas.microsoft.com/office/powerpoint/2010/main" val="146725161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20.png"/><Relationship Id="rId4" Type="http://schemas.openxmlformats.org/officeDocument/2006/relationships/image" Target="../media/image19.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2.xml"/><Relationship Id="rId5" Type="http://schemas.openxmlformats.org/officeDocument/2006/relationships/image" Target="../media/image21.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Master" Target="../slideMasters/slideMaster2.xml"/><Relationship Id="rId4" Type="http://schemas.openxmlformats.org/officeDocument/2006/relationships/image" Target="../media/image10.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heet met TNO-logo">
    <p:bg>
      <p:bgPr>
        <a:blipFill dpi="0" rotWithShape="1">
          <a:blip r:embed="rId2" cstate="screen">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10"/>
          </p:nvPr>
        </p:nvSpPr>
        <p:spPr/>
        <p:txBody>
          <a:bodyPr/>
          <a:lstStyle/>
          <a:p>
            <a:fld id="{8C20A429-B45E-485A-B7EA-B6C2660966CB}" type="datetime8">
              <a:rPr lang="nl-NL" smtClean="0"/>
              <a:t>12-12-2015 11:25</a:t>
            </a:fld>
            <a:endParaRPr lang="nl-NL"/>
          </a:p>
        </p:txBody>
      </p:sp>
      <p:sp>
        <p:nvSpPr>
          <p:cNvPr id="5" name="Tijdelijke aanduiding voor voettekst 4"/>
          <p:cNvSpPr>
            <a:spLocks noGrp="1"/>
          </p:cNvSpPr>
          <p:nvPr>
            <p:ph type="ftr" sz="quarter" idx="11"/>
          </p:nvPr>
        </p:nvSpPr>
        <p:spPr/>
        <p:txBody>
          <a:bodyPr/>
          <a:lstStyle/>
          <a:p>
            <a:r>
              <a:rPr lang="nl-NL" smtClean="0"/>
              <a:t>Titel van de presentatie</a:t>
            </a:r>
            <a:endParaRPr lang="nl-NL"/>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t>‹nr.›</a:t>
            </a:fld>
            <a:endParaRPr lang="nl-NL"/>
          </a:p>
        </p:txBody>
      </p:sp>
      <p:sp>
        <p:nvSpPr>
          <p:cNvPr id="10" name="Rechthoek 9"/>
          <p:cNvSpPr/>
          <p:nvPr userDrawn="1"/>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7" name="Titel 1"/>
          <p:cNvSpPr>
            <a:spLocks noGrp="1"/>
          </p:cNvSpPr>
          <p:nvPr>
            <p:ph type="ctrTitle"/>
          </p:nvPr>
        </p:nvSpPr>
        <p:spPr>
          <a:xfrm>
            <a:off x="1403350" y="1303200"/>
            <a:ext cx="7272338" cy="900000"/>
          </a:xfrm>
        </p:spPr>
        <p:txBody>
          <a:bodyPr/>
          <a:lstStyle>
            <a:lvl1pPr>
              <a:lnSpc>
                <a:spcPts val="3200"/>
              </a:lnSpc>
              <a:defRPr sz="2800"/>
            </a:lvl1pPr>
          </a:lstStyle>
          <a:p>
            <a:r>
              <a:rPr lang="nl-NL" dirty="0" smtClean="0"/>
              <a:t>Klik om de stijl te bewerken</a:t>
            </a:r>
            <a:endParaRPr lang="nl-NL" dirty="0"/>
          </a:p>
        </p:txBody>
      </p:sp>
      <p:sp>
        <p:nvSpPr>
          <p:cNvPr id="8" name="Ondertitel 2"/>
          <p:cNvSpPr>
            <a:spLocks noGrp="1"/>
          </p:cNvSpPr>
          <p:nvPr>
            <p:ph type="subTitle" idx="1"/>
          </p:nvPr>
        </p:nvSpPr>
        <p:spPr>
          <a:xfrm>
            <a:off x="1403350" y="234888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cxnSp>
        <p:nvCxnSpPr>
          <p:cNvPr id="9" name="Rechte verbindingslijn 8"/>
          <p:cNvCxnSpPr/>
          <p:nvPr userDrawn="1"/>
        </p:nvCxnSpPr>
        <p:spPr>
          <a:xfrm flipV="1">
            <a:off x="1220400" y="831600"/>
            <a:ext cx="0" cy="1805312"/>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2998599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_blac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smtClean="0"/>
              <a:t>Titelstijl van model bewerken</a:t>
            </a:r>
            <a:endParaRPr lang="nl-NL"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1563523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Content Bullet">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556486" y="2199600"/>
            <a:ext cx="8054114"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jdelijke aanduiding voor datum 7"/>
          <p:cNvSpPr>
            <a:spLocks noGrp="1"/>
          </p:cNvSpPr>
          <p:nvPr>
            <p:ph type="dt" sz="half" idx="10"/>
          </p:nvPr>
        </p:nvSpPr>
        <p:spPr/>
        <p:txBody>
          <a:bodyPr/>
          <a:lstStyle/>
          <a:p>
            <a:r>
              <a:rPr lang="nl-NL" dirty="0" smtClean="0">
                <a:solidFill>
                  <a:prstClr val="black">
                    <a:tint val="75000"/>
                  </a:prstClr>
                </a:solidFill>
              </a:rPr>
              <a:t>maandag 7 december 2015</a:t>
            </a:r>
            <a:endParaRPr lang="nl-NL" dirty="0">
              <a:solidFill>
                <a:prstClr val="black">
                  <a:tint val="75000"/>
                </a:prstClr>
              </a:solidFill>
            </a:endParaRPr>
          </a:p>
        </p:txBody>
      </p:sp>
      <p:sp>
        <p:nvSpPr>
          <p:cNvPr id="9" name="Tijdelijke aanduiding voor voettekst 8"/>
          <p:cNvSpPr>
            <a:spLocks noGrp="1"/>
          </p:cNvSpPr>
          <p:nvPr>
            <p:ph type="ftr" sz="quarter" idx="11"/>
          </p:nvPr>
        </p:nvSpPr>
        <p:spPr/>
        <p:txBody>
          <a:body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solidFill>
                  <a:prstClr val="black"/>
                </a:solidFill>
              </a:rPr>
              <a:pPr/>
              <a:t>‹nr.›</a:t>
            </a:fld>
            <a:endParaRPr lang="nl-NL" dirty="0">
              <a:solidFill>
                <a:prstClr val="black"/>
              </a:solidFill>
            </a:endParaRPr>
          </a:p>
        </p:txBody>
      </p:sp>
    </p:spTree>
    <p:extLst>
      <p:ext uri="{BB962C8B-B14F-4D97-AF65-F5344CB8AC3E}">
        <p14:creationId xmlns:p14="http://schemas.microsoft.com/office/powerpoint/2010/main" val="2649618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image">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smtClean="0"/>
              <a:t>Klik om de stijl te bewerken</a:t>
            </a:r>
            <a:endParaRPr lang="nl-NL" dirty="0"/>
          </a:p>
        </p:txBody>
      </p:sp>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‹nr.›</a:t>
            </a:fld>
            <a:endParaRPr lang="nl-NL" dirty="0">
              <a:solidFill>
                <a:prstClr val="black"/>
              </a:solidFill>
            </a:endParaRPr>
          </a:p>
        </p:txBody>
      </p:sp>
      <p:pic>
        <p:nvPicPr>
          <p:cNvPr id="11" name="Afbeelding 10" descr="pijltje_terug.jp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607226" y="6582838"/>
            <a:ext cx="69230" cy="144000"/>
          </a:xfrm>
          <a:prstGeom prst="rect">
            <a:avLst/>
          </a:prstGeom>
        </p:spPr>
      </p:pic>
      <p:sp>
        <p:nvSpPr>
          <p:cNvPr id="7" name="Tijdelijke aanduiding voor afbeelding 157"/>
          <p:cNvSpPr>
            <a:spLocks noGrp="1"/>
          </p:cNvSpPr>
          <p:nvPr>
            <p:ph type="pic" sz="quarter" idx="10"/>
          </p:nvPr>
        </p:nvSpPr>
        <p:spPr>
          <a:xfrm>
            <a:off x="0" y="2204864"/>
            <a:ext cx="9144000" cy="4176464"/>
          </a:xfrm>
        </p:spPr>
        <p:txBody>
          <a:bodyPr/>
          <a:lstStyle>
            <a:lvl1pPr marL="0" indent="0">
              <a:lnSpc>
                <a:spcPct val="100000"/>
              </a:lnSpc>
              <a:buFont typeface="Arial"/>
              <a:buNone/>
              <a:defRPr sz="1800"/>
            </a:lvl1pPr>
          </a:lstStyle>
          <a:p>
            <a:endParaRPr lang="nl-NL" dirty="0"/>
          </a:p>
        </p:txBody>
      </p:sp>
    </p:spTree>
    <p:extLst>
      <p:ext uri="{BB962C8B-B14F-4D97-AF65-F5344CB8AC3E}">
        <p14:creationId xmlns:p14="http://schemas.microsoft.com/office/powerpoint/2010/main" val="1072795940"/>
      </p:ext>
    </p:extLst>
  </p:cSld>
  <p:clrMapOvr>
    <a:masterClrMapping/>
  </p:clrMapOvr>
  <p:transition spd="slow">
    <p:fade thruBlk="1"/>
  </p:transition>
  <p:timing>
    <p:tnLst>
      <p:par>
        <p:cTn id="1" dur="indefinite" restart="never" nodeType="tmRoot"/>
      </p:par>
    </p:tnLst>
  </p:timing>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Bullet Image">
    <p:spTree>
      <p:nvGrpSpPr>
        <p:cNvPr id="1" name=""/>
        <p:cNvGrpSpPr/>
        <p:nvPr/>
      </p:nvGrpSpPr>
      <p:grpSpPr>
        <a:xfrm>
          <a:off x="0" y="0"/>
          <a:ext cx="0" cy="0"/>
          <a:chOff x="0" y="0"/>
          <a:chExt cx="0" cy="0"/>
        </a:xfrm>
      </p:grpSpPr>
      <p:pic>
        <p:nvPicPr>
          <p:cNvPr id="4" name="Afbeelding 3"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el 1"/>
          <p:cNvSpPr>
            <a:spLocks noGrp="1"/>
          </p:cNvSpPr>
          <p:nvPr>
            <p:ph type="title"/>
          </p:nvPr>
        </p:nvSpPr>
        <p:spPr>
          <a:xfrm>
            <a:off x="556486" y="1342800"/>
            <a:ext cx="8054114"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556486" y="2199600"/>
            <a:ext cx="4014000" cy="4182150"/>
          </a:xfrm>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jdelijke aanduiding voor datum 7"/>
          <p:cNvSpPr>
            <a:spLocks noGrp="1"/>
          </p:cNvSpPr>
          <p:nvPr>
            <p:ph type="dt" sz="half" idx="10"/>
          </p:nvPr>
        </p:nvSpPr>
        <p:spPr/>
        <p:txBody>
          <a:bodyPr/>
          <a:lstStyle/>
          <a:p>
            <a:r>
              <a:rPr lang="nl-NL" dirty="0" smtClean="0">
                <a:solidFill>
                  <a:prstClr val="black">
                    <a:tint val="75000"/>
                  </a:prstClr>
                </a:solidFill>
              </a:rPr>
              <a:t>maandag 7 december 2015</a:t>
            </a:r>
            <a:endParaRPr lang="nl-NL" dirty="0">
              <a:solidFill>
                <a:prstClr val="black">
                  <a:tint val="75000"/>
                </a:prstClr>
              </a:solidFill>
            </a:endParaRPr>
          </a:p>
        </p:txBody>
      </p:sp>
      <p:sp>
        <p:nvSpPr>
          <p:cNvPr id="9" name="Tijdelijke aanduiding voor voettekst 8"/>
          <p:cNvSpPr>
            <a:spLocks noGrp="1"/>
          </p:cNvSpPr>
          <p:nvPr>
            <p:ph type="ftr" sz="quarter" idx="11"/>
          </p:nvPr>
        </p:nvSpPr>
        <p:spPr/>
        <p:txBody>
          <a:body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11" name="Tijdelijke aanduiding voor inhoud 2"/>
          <p:cNvSpPr>
            <a:spLocks noGrp="1"/>
          </p:cNvSpPr>
          <p:nvPr>
            <p:ph idx="13" hasCustomPrompt="1"/>
          </p:nvPr>
        </p:nvSpPr>
        <p:spPr>
          <a:xfrm>
            <a:off x="4932000" y="2206800"/>
            <a:ext cx="3672448" cy="4182150"/>
          </a:xfrm>
        </p:spPr>
        <p:txBody>
          <a:bodyPr/>
          <a:lstStyle>
            <a:lvl1pPr marL="0" indent="0">
              <a:buSzPct val="100000"/>
              <a:buFontTx/>
              <a:buNone/>
              <a:defRPr baseline="0"/>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err="1" smtClean="0"/>
              <a:t>Insert</a:t>
            </a:r>
            <a:r>
              <a:rPr lang="nl-NL" dirty="0" smtClean="0"/>
              <a:t> image </a:t>
            </a:r>
            <a:r>
              <a:rPr lang="nl-NL" dirty="0" err="1" smtClean="0"/>
              <a:t>here</a:t>
            </a:r>
            <a:endParaRPr lang="nl-NL" dirty="0"/>
          </a:p>
        </p:txBody>
      </p:sp>
    </p:spTree>
    <p:extLst>
      <p:ext uri="{BB962C8B-B14F-4D97-AF65-F5344CB8AC3E}">
        <p14:creationId xmlns:p14="http://schemas.microsoft.com/office/powerpoint/2010/main" val="3062395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grpSp>
        <p:nvGrpSpPr>
          <p:cNvPr id="2" name="Groep 1"/>
          <p:cNvGrpSpPr/>
          <p:nvPr userDrawn="1"/>
        </p:nvGrpSpPr>
        <p:grpSpPr>
          <a:xfrm>
            <a:off x="539552" y="900233"/>
            <a:ext cx="54120" cy="3028186"/>
            <a:chOff x="539552" y="900233"/>
            <a:chExt cx="54120" cy="3028186"/>
          </a:xfrm>
        </p:grpSpPr>
        <p:cxnSp>
          <p:nvCxnSpPr>
            <p:cNvPr id="5" name="Rechte verbindingslijn 4"/>
            <p:cNvCxnSpPr/>
            <p:nvPr userDrawn="1"/>
          </p:nvCxnSpPr>
          <p:spPr>
            <a:xfrm flipV="1">
              <a:off x="551844" y="900233"/>
              <a:ext cx="0" cy="27396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6" name="Afbeelding 5" descr="timeline_pijl_wi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552" y="3730419"/>
              <a:ext cx="54120" cy="198000"/>
            </a:xfrm>
            <a:prstGeom prst="rect">
              <a:avLst/>
            </a:prstGeom>
          </p:spPr>
        </p:pic>
      </p:grpSp>
      <p:sp>
        <p:nvSpPr>
          <p:cNvPr id="7" name="Titel 1"/>
          <p:cNvSpPr>
            <a:spLocks noGrp="1"/>
          </p:cNvSpPr>
          <p:nvPr>
            <p:ph type="title"/>
          </p:nvPr>
        </p:nvSpPr>
        <p:spPr>
          <a:xfrm>
            <a:off x="776785" y="737708"/>
            <a:ext cx="8165932" cy="3382344"/>
          </a:xfrm>
        </p:spPr>
        <p:txBody>
          <a:bodyPr anchor="b"/>
          <a:lstStyle>
            <a:lvl1pPr>
              <a:lnSpc>
                <a:spcPct val="90000"/>
              </a:lnSpc>
              <a:defRPr sz="7000" spc="0">
                <a:solidFill>
                  <a:schemeClr val="bg1"/>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42780549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hapter_blac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4" name="Afbeelding 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33818"/>
            <a:ext cx="9144000" cy="274319"/>
          </a:xfrm>
          <a:prstGeom prst="rect">
            <a:avLst/>
          </a:prstGeom>
        </p:spPr>
      </p:pic>
      <p:grpSp>
        <p:nvGrpSpPr>
          <p:cNvPr id="3" name="Groep 2"/>
          <p:cNvGrpSpPr/>
          <p:nvPr userDrawn="1"/>
        </p:nvGrpSpPr>
        <p:grpSpPr>
          <a:xfrm>
            <a:off x="539800" y="900233"/>
            <a:ext cx="53624" cy="3028186"/>
            <a:chOff x="539800" y="900233"/>
            <a:chExt cx="53624" cy="3028186"/>
          </a:xfrm>
        </p:grpSpPr>
        <p:cxnSp>
          <p:nvCxnSpPr>
            <p:cNvPr id="5" name="Rechte verbindingslijn 4"/>
            <p:cNvCxnSpPr/>
            <p:nvPr userDrawn="1"/>
          </p:nvCxnSpPr>
          <p:spPr>
            <a:xfrm flipV="1">
              <a:off x="551844" y="900233"/>
              <a:ext cx="0" cy="27396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6" name="Afbeelding 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39800" y="3730419"/>
              <a:ext cx="53624" cy="198000"/>
            </a:xfrm>
            <a:prstGeom prst="rect">
              <a:avLst/>
            </a:prstGeom>
          </p:spPr>
        </p:pic>
      </p:grpSp>
      <p:sp>
        <p:nvSpPr>
          <p:cNvPr id="7" name="Titel 1"/>
          <p:cNvSpPr>
            <a:spLocks noGrp="1"/>
          </p:cNvSpPr>
          <p:nvPr userDrawn="1">
            <p:ph type="title"/>
          </p:nvPr>
        </p:nvSpPr>
        <p:spPr>
          <a:xfrm>
            <a:off x="776785" y="737708"/>
            <a:ext cx="8165932" cy="3382344"/>
          </a:xfrm>
        </p:spPr>
        <p:txBody>
          <a:bodyPr anchor="b"/>
          <a:lstStyle>
            <a:lvl1pPr>
              <a:lnSpc>
                <a:spcPct val="90000"/>
              </a:lnSpc>
              <a:defRPr sz="7000" spc="0">
                <a:solidFill>
                  <a:schemeClr val="tx1"/>
                </a:solidFill>
              </a:defRPr>
            </a:lvl1pPr>
          </a:lstStyle>
          <a:p>
            <a:r>
              <a:rPr lang="nl-NL" dirty="0" smtClean="0"/>
              <a:t>Klik om de stijl te bewerken</a:t>
            </a:r>
            <a:endParaRPr lang="nl-NL" dirty="0"/>
          </a:p>
        </p:txBody>
      </p:sp>
    </p:spTree>
    <p:extLst>
      <p:ext uri="{BB962C8B-B14F-4D97-AF65-F5344CB8AC3E}">
        <p14:creationId xmlns:p14="http://schemas.microsoft.com/office/powerpoint/2010/main" val="325206063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up)">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hf sldNum="0"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howcas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smtClean="0"/>
              <a:t>Titelstijl van model bewerken</a:t>
            </a:r>
            <a:endParaRPr lang="nl-NL" dirty="0"/>
          </a:p>
        </p:txBody>
      </p:sp>
      <p:grpSp>
        <p:nvGrpSpPr>
          <p:cNvPr id="12" name="Groep 11"/>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77" y="4629144"/>
            <a:ext cx="9143245" cy="158483"/>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271784762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down)">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howcase_blac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smtClean="0"/>
              <a:t>Titelstijl van model bewerken</a:t>
            </a:r>
            <a:endParaRPr lang="nl-NL" dirty="0"/>
          </a:p>
        </p:txBody>
      </p:sp>
      <p:grpSp>
        <p:nvGrpSpPr>
          <p:cNvPr id="3" name="Groep 2"/>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7" name="Afbeelding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607226" y="6582839"/>
            <a:ext cx="69230" cy="143998"/>
          </a:xfrm>
          <a:prstGeom prst="rect">
            <a:avLst/>
          </a:prstGeom>
        </p:spPr>
      </p:pic>
      <p:sp>
        <p:nvSpPr>
          <p:cNvPr id="8" name="Tijdelijke aanduiding voor afbeelding 7"/>
          <p:cNvSpPr>
            <a:spLocks noGrp="1"/>
          </p:cNvSpPr>
          <p:nvPr userDrawn="1">
            <p:ph type="pic" sz="quarter" idx="10"/>
          </p:nvPr>
        </p:nvSpPr>
        <p:spPr>
          <a:xfrm>
            <a:off x="8607226" y="6582839"/>
            <a:ext cx="69230" cy="143998"/>
          </a:xfrm>
        </p:spPr>
        <p:txBody>
          <a:bodyPr/>
          <a:lstStyle/>
          <a:p>
            <a:endParaRPr lang="nl-NL" dirty="0"/>
          </a:p>
        </p:txBody>
      </p:sp>
      <p:pic>
        <p:nvPicPr>
          <p:cNvPr id="9" name="Afbeelding 8"/>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377" y="4632192"/>
            <a:ext cx="9143245" cy="152387"/>
          </a:xfrm>
          <a:prstGeom prst="rect">
            <a:avLst/>
          </a:prstGeom>
        </p:spPr>
      </p:pic>
      <p:sp>
        <p:nvSpPr>
          <p:cNvPr id="10" name="Rechthoek 9"/>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11" name="Rechthoek 10"/>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229437247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Showcase_Target">
    <p:bg>
      <p:bgPr>
        <a:solidFill>
          <a:schemeClr val="bg2"/>
        </a:solidFill>
        <a:effectLst/>
      </p:bgPr>
    </p:bg>
    <p:spTree>
      <p:nvGrpSpPr>
        <p:cNvPr id="1" name=""/>
        <p:cNvGrpSpPr/>
        <p:nvPr/>
      </p:nvGrpSpPr>
      <p:grpSpPr>
        <a:xfrm>
          <a:off x="0" y="0"/>
          <a:ext cx="0" cy="0"/>
          <a:chOff x="0" y="0"/>
          <a:chExt cx="0" cy="0"/>
        </a:xfrm>
      </p:grpSpPr>
      <p:sp>
        <p:nvSpPr>
          <p:cNvPr id="11" name="Rechthoek 10"/>
          <p:cNvSpPr/>
          <p:nvPr userDrawn="1"/>
        </p:nvSpPr>
        <p:spPr>
          <a:xfrm>
            <a:off x="0" y="6390853"/>
            <a:ext cx="9143622" cy="46384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pic>
        <p:nvPicPr>
          <p:cNvPr id="4" name="Afbeelding 3" descr="tno_1.png"/>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0" y="0"/>
            <a:ext cx="9144000" cy="2200275"/>
          </a:xfrm>
          <a:prstGeom prst="rect">
            <a:avLst/>
          </a:prstGeom>
          <a:solidFill>
            <a:srgbClr val="FFFFFF"/>
          </a:solidFill>
        </p:spPr>
      </p:pic>
      <p:sp>
        <p:nvSpPr>
          <p:cNvPr id="2" name="Titel 1"/>
          <p:cNvSpPr>
            <a:spLocks noGrp="1"/>
          </p:cNvSpPr>
          <p:nvPr>
            <p:ph type="title"/>
          </p:nvPr>
        </p:nvSpPr>
        <p:spPr>
          <a:xfrm>
            <a:off x="556486" y="1342800"/>
            <a:ext cx="8054114"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556486" y="2199600"/>
            <a:ext cx="8054114" cy="4182150"/>
          </a:xfrm>
          <a:solidFill>
            <a:srgbClr val="FFFFFF"/>
          </a:solidFill>
        </p:spPr>
        <p:txBody>
          <a:bodyPr/>
          <a:lstStyle>
            <a:lvl1pPr marL="185738" indent="-185738">
              <a:buSzPct val="100000"/>
              <a:buFontTx/>
              <a:buBlip>
                <a:blip r:embed="rId3"/>
              </a:buBlip>
              <a:defRPr/>
            </a:lvl1pPr>
            <a:lvl2pPr marL="357188" indent="-171450">
              <a:buSzPct val="100000"/>
              <a:buFontTx/>
              <a:buBlip>
                <a:blip r:embed="rId3"/>
              </a:buBlip>
              <a:defRPr/>
            </a:lvl2pPr>
            <a:lvl3pPr marL="542925" indent="-187325">
              <a:buSzPct val="100000"/>
              <a:buFontTx/>
              <a:buBlip>
                <a:blip r:embed="rId3"/>
              </a:buBlip>
              <a:defRPr/>
            </a:lvl3pPr>
            <a:lvl4pPr marL="715963" indent="-173038">
              <a:buSzPct val="100000"/>
              <a:buFontTx/>
              <a:buBlip>
                <a:blip r:embed="rId3"/>
              </a:buBlip>
              <a:defRPr/>
            </a:lvl4pPr>
            <a:lvl5pPr marL="901700" indent="-187325">
              <a:buSzPct val="100000"/>
              <a:buFontTx/>
              <a:buBlip>
                <a:blip r:embed="rId3"/>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8" name="Tijdelijke aanduiding voor datum 7"/>
          <p:cNvSpPr>
            <a:spLocks noGrp="1"/>
          </p:cNvSpPr>
          <p:nvPr>
            <p:ph type="dt" sz="half" idx="10"/>
          </p:nvPr>
        </p:nvSpPr>
        <p:spPr/>
        <p:txBody>
          <a:bodyPr/>
          <a:lstStyle/>
          <a:p>
            <a:r>
              <a:rPr lang="nl-NL" dirty="0" smtClean="0">
                <a:solidFill>
                  <a:prstClr val="black">
                    <a:tint val="75000"/>
                  </a:prstClr>
                </a:solidFill>
              </a:rPr>
              <a:t>maandag 7 december 2015</a:t>
            </a:r>
            <a:endParaRPr lang="nl-NL" dirty="0">
              <a:solidFill>
                <a:prstClr val="black">
                  <a:tint val="75000"/>
                </a:prstClr>
              </a:solidFill>
            </a:endParaRPr>
          </a:p>
        </p:txBody>
      </p:sp>
      <p:sp>
        <p:nvSpPr>
          <p:cNvPr id="9" name="Tijdelijke aanduiding voor voettekst 8"/>
          <p:cNvSpPr>
            <a:spLocks noGrp="1"/>
          </p:cNvSpPr>
          <p:nvPr>
            <p:ph type="ftr" sz="quarter" idx="11"/>
          </p:nvPr>
        </p:nvSpPr>
        <p:spPr/>
        <p:txBody>
          <a:body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
        <p:nvSpPr>
          <p:cNvPr id="10" name="Tijdelijke aanduiding voor dianummer 9"/>
          <p:cNvSpPr>
            <a:spLocks noGrp="1"/>
          </p:cNvSpPr>
          <p:nvPr>
            <p:ph type="sldNum" sz="quarter" idx="12"/>
          </p:nvPr>
        </p:nvSpPr>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12" name="Tijdelijke aanduiding voor afbeelding 7"/>
          <p:cNvSpPr>
            <a:spLocks noGrp="1"/>
          </p:cNvSpPr>
          <p:nvPr>
            <p:ph type="pic" sz="quarter" idx="13"/>
          </p:nvPr>
        </p:nvSpPr>
        <p:spPr>
          <a:xfrm>
            <a:off x="8679234" y="6562800"/>
            <a:ext cx="69230" cy="143998"/>
          </a:xfrm>
        </p:spPr>
        <p:txBody>
          <a:bodyPr/>
          <a:lstStyle>
            <a:lvl1pPr marL="0" indent="0">
              <a:buNone/>
              <a:defRPr/>
            </a:lvl1pPr>
          </a:lstStyle>
          <a:p>
            <a:endParaRPr lang="nl-NL" dirty="0"/>
          </a:p>
        </p:txBody>
      </p:sp>
      <p:sp>
        <p:nvSpPr>
          <p:cNvPr id="13" name="Rechthoek 12"/>
          <p:cNvSpPr/>
          <p:nvPr userDrawn="1"/>
        </p:nvSpPr>
        <p:spPr>
          <a:xfrm>
            <a:off x="-7200" y="2200275"/>
            <a:ext cx="9158400" cy="4190578"/>
          </a:xfrm>
          <a:prstGeom prst="rect">
            <a:avLst/>
          </a:prstGeom>
          <a:noFill/>
          <a:ln w="0">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350760991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accel="51000" fill="hold" nodeType="clickEffect">
                                  <p:stCondLst>
                                    <p:cond delay="0"/>
                                  </p:stCondLst>
                                  <p:childTnLst>
                                    <p:animClr clrSpc="rgb" dir="cw">
                                      <p:cBhvr>
                                        <p:cTn id="6" dur="1000" fill="hold"/>
                                        <p:tgtEl>
                                          <p:spTgt spid="13"/>
                                        </p:tgtEl>
                                        <p:attrNameLst>
                                          <p:attrName>fillcolor</p:attrName>
                                        </p:attrNameLst>
                                      </p:cBhvr>
                                      <p:to>
                                        <a:srgbClr val="FFFFFF"/>
                                      </p:to>
                                    </p:animClr>
                                    <p:set>
                                      <p:cBhvr>
                                        <p:cTn id="7" dur="1000" fill="hold"/>
                                        <p:tgtEl>
                                          <p:spTgt spid="13"/>
                                        </p:tgtEl>
                                        <p:attrNameLst>
                                          <p:attrName>fill.type</p:attrName>
                                        </p:attrNameLst>
                                      </p:cBhvr>
                                      <p:to>
                                        <p:strVal val="solid"/>
                                      </p:to>
                                    </p:set>
                                    <p:set>
                                      <p:cBhvr>
                                        <p:cTn id="8" dur="1000" fill="hold"/>
                                        <p:tgtEl>
                                          <p:spTgt spid="13"/>
                                        </p:tgtEl>
                                        <p:attrNameLst>
                                          <p:attrName>fill.on</p:attrName>
                                        </p:attrNameLst>
                                      </p:cBhvr>
                                      <p:to>
                                        <p:strVal val="true"/>
                                      </p:to>
                                    </p:set>
                                  </p:childTnLst>
                                </p:cTn>
                              </p:par>
                              <p:par>
                                <p:cTn id="9" presetID="10"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tmplLst>
          <p:tmpl>
            <p:tnLst>
              <p:par>
                <p:cTn presetID="10"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childTnLst>
                </p:cTn>
              </p:par>
            </p:tnLst>
          </p:tmpl>
        </p:tmplLst>
      </p:bldP>
    </p:bldLst>
  </p:timing>
  <p:hf sldNum="0" hdr="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howcase Navigation 15">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12" name="Rechthoek 11"/>
          <p:cNvSpPr/>
          <p:nvPr userDrawn="1"/>
        </p:nvSpPr>
        <p:spPr>
          <a:xfrm>
            <a:off x="561777"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 name="Tijdelijke aanduiding voor tekst 159"/>
          <p:cNvSpPr>
            <a:spLocks noGrp="1"/>
          </p:cNvSpPr>
          <p:nvPr>
            <p:ph type="body" sz="quarter" idx="11" hasCustomPrompt="1"/>
          </p:nvPr>
        </p:nvSpPr>
        <p:spPr>
          <a:xfrm>
            <a:off x="654540"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6" name="Tijdelijke aanduiding voor afbeelding 157"/>
          <p:cNvSpPr>
            <a:spLocks noGrp="1"/>
          </p:cNvSpPr>
          <p:nvPr>
            <p:ph type="pic" sz="quarter" idx="10"/>
          </p:nvPr>
        </p:nvSpPr>
        <p:spPr>
          <a:xfrm>
            <a:off x="654540" y="1799471"/>
            <a:ext cx="1224136" cy="835200"/>
          </a:xfrm>
        </p:spPr>
        <p:txBody>
          <a:bodyPr/>
          <a:lstStyle>
            <a:lvl1pPr marL="0" indent="0">
              <a:lnSpc>
                <a:spcPct val="100000"/>
              </a:lnSpc>
              <a:buFont typeface="Arial"/>
              <a:buNone/>
              <a:defRPr sz="550"/>
            </a:lvl1pPr>
          </a:lstStyle>
          <a:p>
            <a:endParaRPr lang="nl-NL"/>
          </a:p>
        </p:txBody>
      </p:sp>
      <p:pic>
        <p:nvPicPr>
          <p:cNvPr id="70" name="Afbeelding 6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4064" y="1280811"/>
            <a:ext cx="34612" cy="126000"/>
          </a:xfrm>
          <a:prstGeom prst="rect">
            <a:avLst/>
          </a:prstGeom>
        </p:spPr>
      </p:pic>
      <p:sp>
        <p:nvSpPr>
          <p:cNvPr id="71" name="Rechthoek 70"/>
          <p:cNvSpPr/>
          <p:nvPr userDrawn="1"/>
        </p:nvSpPr>
        <p:spPr>
          <a:xfrm>
            <a:off x="2226469"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72" name="Tijdelijke aanduiding voor tekst 159"/>
          <p:cNvSpPr>
            <a:spLocks noGrp="1"/>
          </p:cNvSpPr>
          <p:nvPr>
            <p:ph type="body" sz="quarter" idx="13" hasCustomPrompt="1"/>
          </p:nvPr>
        </p:nvSpPr>
        <p:spPr>
          <a:xfrm>
            <a:off x="2319232"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73" name="Tijdelijke aanduiding voor afbeelding 157"/>
          <p:cNvSpPr>
            <a:spLocks noGrp="1"/>
          </p:cNvSpPr>
          <p:nvPr>
            <p:ph type="pic" sz="quarter" idx="14"/>
          </p:nvPr>
        </p:nvSpPr>
        <p:spPr>
          <a:xfrm>
            <a:off x="2319232" y="1799471"/>
            <a:ext cx="1224136" cy="835200"/>
          </a:xfrm>
        </p:spPr>
        <p:txBody>
          <a:bodyPr/>
          <a:lstStyle>
            <a:lvl1pPr marL="0" indent="0">
              <a:lnSpc>
                <a:spcPct val="100000"/>
              </a:lnSpc>
              <a:buFont typeface="Arial"/>
              <a:buNone/>
              <a:defRPr sz="550"/>
            </a:lvl1pPr>
          </a:lstStyle>
          <a:p>
            <a:endParaRPr lang="nl-NL"/>
          </a:p>
        </p:txBody>
      </p:sp>
      <p:pic>
        <p:nvPicPr>
          <p:cNvPr id="74" name="Afbeelding 7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08756" y="1280811"/>
            <a:ext cx="34612" cy="126000"/>
          </a:xfrm>
          <a:prstGeom prst="rect">
            <a:avLst/>
          </a:prstGeom>
        </p:spPr>
      </p:pic>
      <p:sp>
        <p:nvSpPr>
          <p:cNvPr id="75" name="Rechthoek 74"/>
          <p:cNvSpPr/>
          <p:nvPr userDrawn="1"/>
        </p:nvSpPr>
        <p:spPr>
          <a:xfrm>
            <a:off x="388900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76" name="Tijdelijke aanduiding voor tekst 159"/>
          <p:cNvSpPr>
            <a:spLocks noGrp="1"/>
          </p:cNvSpPr>
          <p:nvPr>
            <p:ph type="body" sz="quarter" idx="15" hasCustomPrompt="1"/>
          </p:nvPr>
        </p:nvSpPr>
        <p:spPr>
          <a:xfrm>
            <a:off x="398176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77" name="Tijdelijke aanduiding voor afbeelding 157"/>
          <p:cNvSpPr>
            <a:spLocks noGrp="1"/>
          </p:cNvSpPr>
          <p:nvPr>
            <p:ph type="pic" sz="quarter" idx="16"/>
          </p:nvPr>
        </p:nvSpPr>
        <p:spPr>
          <a:xfrm>
            <a:off x="3981766" y="1799471"/>
            <a:ext cx="1224136" cy="835200"/>
          </a:xfrm>
        </p:spPr>
        <p:txBody>
          <a:bodyPr/>
          <a:lstStyle>
            <a:lvl1pPr marL="0" indent="0">
              <a:lnSpc>
                <a:spcPct val="100000"/>
              </a:lnSpc>
              <a:buFont typeface="Arial"/>
              <a:buNone/>
              <a:defRPr sz="550"/>
            </a:lvl1pPr>
          </a:lstStyle>
          <a:p>
            <a:endParaRPr lang="nl-NL"/>
          </a:p>
        </p:txBody>
      </p:sp>
      <p:pic>
        <p:nvPicPr>
          <p:cNvPr id="78" name="Afbeelding 7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1290" y="1280811"/>
            <a:ext cx="34612" cy="126000"/>
          </a:xfrm>
          <a:prstGeom prst="rect">
            <a:avLst/>
          </a:prstGeom>
        </p:spPr>
      </p:pic>
      <p:sp>
        <p:nvSpPr>
          <p:cNvPr id="79" name="Rechthoek 78"/>
          <p:cNvSpPr/>
          <p:nvPr userDrawn="1"/>
        </p:nvSpPr>
        <p:spPr>
          <a:xfrm>
            <a:off x="5550520"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80" name="Tijdelijke aanduiding voor tekst 159"/>
          <p:cNvSpPr>
            <a:spLocks noGrp="1"/>
          </p:cNvSpPr>
          <p:nvPr>
            <p:ph type="body" sz="quarter" idx="17" hasCustomPrompt="1"/>
          </p:nvPr>
        </p:nvSpPr>
        <p:spPr>
          <a:xfrm>
            <a:off x="5643283"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81" name="Tijdelijke aanduiding voor afbeelding 157"/>
          <p:cNvSpPr>
            <a:spLocks noGrp="1"/>
          </p:cNvSpPr>
          <p:nvPr>
            <p:ph type="pic" sz="quarter" idx="18"/>
          </p:nvPr>
        </p:nvSpPr>
        <p:spPr>
          <a:xfrm>
            <a:off x="5643283" y="1799471"/>
            <a:ext cx="1224136" cy="835200"/>
          </a:xfrm>
        </p:spPr>
        <p:txBody>
          <a:bodyPr/>
          <a:lstStyle>
            <a:lvl1pPr marL="0" indent="0">
              <a:lnSpc>
                <a:spcPct val="100000"/>
              </a:lnSpc>
              <a:buFont typeface="Arial"/>
              <a:buNone/>
              <a:defRPr sz="550"/>
            </a:lvl1pPr>
          </a:lstStyle>
          <a:p>
            <a:endParaRPr lang="nl-NL"/>
          </a:p>
        </p:txBody>
      </p:sp>
      <p:pic>
        <p:nvPicPr>
          <p:cNvPr id="82" name="Afbeelding 8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2807" y="1280811"/>
            <a:ext cx="34612" cy="126000"/>
          </a:xfrm>
          <a:prstGeom prst="rect">
            <a:avLst/>
          </a:prstGeom>
        </p:spPr>
      </p:pic>
      <p:sp>
        <p:nvSpPr>
          <p:cNvPr id="83" name="Rechthoek 82"/>
          <p:cNvSpPr/>
          <p:nvPr userDrawn="1"/>
        </p:nvSpPr>
        <p:spPr>
          <a:xfrm>
            <a:off x="7211763" y="1192928"/>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84" name="Tijdelijke aanduiding voor tekst 159"/>
          <p:cNvSpPr>
            <a:spLocks noGrp="1"/>
          </p:cNvSpPr>
          <p:nvPr>
            <p:ph type="body" sz="quarter" idx="19" hasCustomPrompt="1"/>
          </p:nvPr>
        </p:nvSpPr>
        <p:spPr>
          <a:xfrm>
            <a:off x="7304526" y="1268565"/>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85" name="Tijdelijke aanduiding voor afbeelding 157"/>
          <p:cNvSpPr>
            <a:spLocks noGrp="1"/>
          </p:cNvSpPr>
          <p:nvPr>
            <p:ph type="pic" sz="quarter" idx="20"/>
          </p:nvPr>
        </p:nvSpPr>
        <p:spPr>
          <a:xfrm>
            <a:off x="7304526" y="1799471"/>
            <a:ext cx="1224136" cy="835200"/>
          </a:xfrm>
        </p:spPr>
        <p:txBody>
          <a:bodyPr/>
          <a:lstStyle>
            <a:lvl1pPr marL="0" indent="0">
              <a:lnSpc>
                <a:spcPct val="100000"/>
              </a:lnSpc>
              <a:buFont typeface="Arial"/>
              <a:buNone/>
              <a:defRPr sz="550"/>
            </a:lvl1pPr>
          </a:lstStyle>
          <a:p>
            <a:endParaRPr lang="nl-NL"/>
          </a:p>
        </p:txBody>
      </p:sp>
      <p:pic>
        <p:nvPicPr>
          <p:cNvPr id="86" name="Afbeelding 8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4050" y="1280811"/>
            <a:ext cx="34612" cy="126000"/>
          </a:xfrm>
          <a:prstGeom prst="rect">
            <a:avLst/>
          </a:prstGeom>
        </p:spPr>
      </p:pic>
      <p:sp>
        <p:nvSpPr>
          <p:cNvPr id="87" name="Rechthoek 86"/>
          <p:cNvSpPr/>
          <p:nvPr userDrawn="1"/>
        </p:nvSpPr>
        <p:spPr>
          <a:xfrm>
            <a:off x="564952"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88" name="Tijdelijke aanduiding voor tekst 159"/>
          <p:cNvSpPr>
            <a:spLocks noGrp="1"/>
          </p:cNvSpPr>
          <p:nvPr>
            <p:ph type="body" sz="quarter" idx="21" hasCustomPrompt="1"/>
          </p:nvPr>
        </p:nvSpPr>
        <p:spPr>
          <a:xfrm>
            <a:off x="657715"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89" name="Tijdelijke aanduiding voor afbeelding 157"/>
          <p:cNvSpPr>
            <a:spLocks noGrp="1"/>
          </p:cNvSpPr>
          <p:nvPr>
            <p:ph type="pic" sz="quarter" idx="22"/>
          </p:nvPr>
        </p:nvSpPr>
        <p:spPr>
          <a:xfrm>
            <a:off x="657715" y="3565395"/>
            <a:ext cx="1224136" cy="835200"/>
          </a:xfrm>
        </p:spPr>
        <p:txBody>
          <a:bodyPr/>
          <a:lstStyle>
            <a:lvl1pPr marL="0" indent="0">
              <a:lnSpc>
                <a:spcPct val="100000"/>
              </a:lnSpc>
              <a:buFont typeface="Arial"/>
              <a:buNone/>
              <a:defRPr sz="550"/>
            </a:lvl1pPr>
          </a:lstStyle>
          <a:p>
            <a:endParaRPr lang="nl-NL"/>
          </a:p>
        </p:txBody>
      </p:sp>
      <p:pic>
        <p:nvPicPr>
          <p:cNvPr id="90" name="Afbeelding 8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47239" y="3046735"/>
            <a:ext cx="34612" cy="126000"/>
          </a:xfrm>
          <a:prstGeom prst="rect">
            <a:avLst/>
          </a:prstGeom>
        </p:spPr>
      </p:pic>
      <p:sp>
        <p:nvSpPr>
          <p:cNvPr id="91" name="Rechthoek 90"/>
          <p:cNvSpPr/>
          <p:nvPr userDrawn="1"/>
        </p:nvSpPr>
        <p:spPr>
          <a:xfrm>
            <a:off x="2229644"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92" name="Tijdelijke aanduiding voor tekst 159"/>
          <p:cNvSpPr>
            <a:spLocks noGrp="1"/>
          </p:cNvSpPr>
          <p:nvPr>
            <p:ph type="body" sz="quarter" idx="23" hasCustomPrompt="1"/>
          </p:nvPr>
        </p:nvSpPr>
        <p:spPr>
          <a:xfrm>
            <a:off x="2322407"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93" name="Tijdelijke aanduiding voor afbeelding 157"/>
          <p:cNvSpPr>
            <a:spLocks noGrp="1"/>
          </p:cNvSpPr>
          <p:nvPr>
            <p:ph type="pic" sz="quarter" idx="24"/>
          </p:nvPr>
        </p:nvSpPr>
        <p:spPr>
          <a:xfrm>
            <a:off x="2322407" y="3565395"/>
            <a:ext cx="1224136" cy="835200"/>
          </a:xfrm>
        </p:spPr>
        <p:txBody>
          <a:bodyPr/>
          <a:lstStyle>
            <a:lvl1pPr marL="0" indent="0">
              <a:lnSpc>
                <a:spcPct val="100000"/>
              </a:lnSpc>
              <a:buFont typeface="Arial"/>
              <a:buNone/>
              <a:defRPr sz="550"/>
            </a:lvl1pPr>
          </a:lstStyle>
          <a:p>
            <a:endParaRPr lang="nl-NL"/>
          </a:p>
        </p:txBody>
      </p:sp>
      <p:pic>
        <p:nvPicPr>
          <p:cNvPr id="94" name="Afbeelding 9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1931" y="3046735"/>
            <a:ext cx="34612" cy="126000"/>
          </a:xfrm>
          <a:prstGeom prst="rect">
            <a:avLst/>
          </a:prstGeom>
        </p:spPr>
      </p:pic>
      <p:sp>
        <p:nvSpPr>
          <p:cNvPr id="95" name="Rechthoek 94"/>
          <p:cNvSpPr/>
          <p:nvPr userDrawn="1"/>
        </p:nvSpPr>
        <p:spPr>
          <a:xfrm>
            <a:off x="389217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96" name="Tijdelijke aanduiding voor tekst 159"/>
          <p:cNvSpPr>
            <a:spLocks noGrp="1"/>
          </p:cNvSpPr>
          <p:nvPr>
            <p:ph type="body" sz="quarter" idx="25" hasCustomPrompt="1"/>
          </p:nvPr>
        </p:nvSpPr>
        <p:spPr>
          <a:xfrm>
            <a:off x="398494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97" name="Tijdelijke aanduiding voor afbeelding 157"/>
          <p:cNvSpPr>
            <a:spLocks noGrp="1"/>
          </p:cNvSpPr>
          <p:nvPr>
            <p:ph type="pic" sz="quarter" idx="26"/>
          </p:nvPr>
        </p:nvSpPr>
        <p:spPr>
          <a:xfrm>
            <a:off x="3984941" y="3565395"/>
            <a:ext cx="1224136" cy="835200"/>
          </a:xfrm>
        </p:spPr>
        <p:txBody>
          <a:bodyPr/>
          <a:lstStyle>
            <a:lvl1pPr marL="0" indent="0">
              <a:lnSpc>
                <a:spcPct val="100000"/>
              </a:lnSpc>
              <a:buFont typeface="Arial"/>
              <a:buNone/>
              <a:defRPr sz="550"/>
            </a:lvl1pPr>
          </a:lstStyle>
          <a:p>
            <a:endParaRPr lang="nl-NL"/>
          </a:p>
        </p:txBody>
      </p:sp>
      <p:pic>
        <p:nvPicPr>
          <p:cNvPr id="98" name="Afbeelding 9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4465" y="3046735"/>
            <a:ext cx="34612" cy="126000"/>
          </a:xfrm>
          <a:prstGeom prst="rect">
            <a:avLst/>
          </a:prstGeom>
        </p:spPr>
      </p:pic>
      <p:sp>
        <p:nvSpPr>
          <p:cNvPr id="99" name="Rechthoek 98"/>
          <p:cNvSpPr/>
          <p:nvPr userDrawn="1"/>
        </p:nvSpPr>
        <p:spPr>
          <a:xfrm>
            <a:off x="5553695"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00" name="Tijdelijke aanduiding voor tekst 159"/>
          <p:cNvSpPr>
            <a:spLocks noGrp="1"/>
          </p:cNvSpPr>
          <p:nvPr>
            <p:ph type="body" sz="quarter" idx="27" hasCustomPrompt="1"/>
          </p:nvPr>
        </p:nvSpPr>
        <p:spPr>
          <a:xfrm>
            <a:off x="5646458"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01" name="Tijdelijke aanduiding voor afbeelding 157"/>
          <p:cNvSpPr>
            <a:spLocks noGrp="1"/>
          </p:cNvSpPr>
          <p:nvPr>
            <p:ph type="pic" sz="quarter" idx="28"/>
          </p:nvPr>
        </p:nvSpPr>
        <p:spPr>
          <a:xfrm>
            <a:off x="5646458" y="3565395"/>
            <a:ext cx="1224136" cy="835200"/>
          </a:xfrm>
        </p:spPr>
        <p:txBody>
          <a:bodyPr/>
          <a:lstStyle>
            <a:lvl1pPr marL="0" indent="0">
              <a:lnSpc>
                <a:spcPct val="100000"/>
              </a:lnSpc>
              <a:buFont typeface="Arial"/>
              <a:buNone/>
              <a:defRPr sz="550"/>
            </a:lvl1pPr>
          </a:lstStyle>
          <a:p>
            <a:endParaRPr lang="nl-NL"/>
          </a:p>
        </p:txBody>
      </p:sp>
      <p:pic>
        <p:nvPicPr>
          <p:cNvPr id="102" name="Afbeelding 10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35982" y="3046735"/>
            <a:ext cx="34612" cy="126000"/>
          </a:xfrm>
          <a:prstGeom prst="rect">
            <a:avLst/>
          </a:prstGeom>
        </p:spPr>
      </p:pic>
      <p:sp>
        <p:nvSpPr>
          <p:cNvPr id="103" name="Rechthoek 102"/>
          <p:cNvSpPr/>
          <p:nvPr userDrawn="1"/>
        </p:nvSpPr>
        <p:spPr>
          <a:xfrm>
            <a:off x="7214938" y="2958852"/>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04" name="Tijdelijke aanduiding voor tekst 159"/>
          <p:cNvSpPr>
            <a:spLocks noGrp="1"/>
          </p:cNvSpPr>
          <p:nvPr>
            <p:ph type="body" sz="quarter" idx="29" hasCustomPrompt="1"/>
          </p:nvPr>
        </p:nvSpPr>
        <p:spPr>
          <a:xfrm>
            <a:off x="7307701" y="3034489"/>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05" name="Tijdelijke aanduiding voor afbeelding 157"/>
          <p:cNvSpPr>
            <a:spLocks noGrp="1"/>
          </p:cNvSpPr>
          <p:nvPr>
            <p:ph type="pic" sz="quarter" idx="30"/>
          </p:nvPr>
        </p:nvSpPr>
        <p:spPr>
          <a:xfrm>
            <a:off x="7307701" y="3565395"/>
            <a:ext cx="1224136" cy="835200"/>
          </a:xfrm>
        </p:spPr>
        <p:txBody>
          <a:bodyPr/>
          <a:lstStyle>
            <a:lvl1pPr marL="0" indent="0">
              <a:lnSpc>
                <a:spcPct val="100000"/>
              </a:lnSpc>
              <a:buFont typeface="Arial"/>
              <a:buNone/>
              <a:defRPr sz="550"/>
            </a:lvl1pPr>
          </a:lstStyle>
          <a:p>
            <a:endParaRPr lang="nl-NL"/>
          </a:p>
        </p:txBody>
      </p:sp>
      <p:pic>
        <p:nvPicPr>
          <p:cNvPr id="106" name="Afbeelding 10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97225" y="3046735"/>
            <a:ext cx="34612" cy="126000"/>
          </a:xfrm>
          <a:prstGeom prst="rect">
            <a:avLst/>
          </a:prstGeom>
        </p:spPr>
      </p:pic>
      <p:sp>
        <p:nvSpPr>
          <p:cNvPr id="107" name="Rechthoek 106"/>
          <p:cNvSpPr/>
          <p:nvPr userDrawn="1"/>
        </p:nvSpPr>
        <p:spPr>
          <a:xfrm>
            <a:off x="569144"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08" name="Tijdelijke aanduiding voor tekst 159"/>
          <p:cNvSpPr>
            <a:spLocks noGrp="1"/>
          </p:cNvSpPr>
          <p:nvPr>
            <p:ph type="body" sz="quarter" idx="31" hasCustomPrompt="1"/>
          </p:nvPr>
        </p:nvSpPr>
        <p:spPr>
          <a:xfrm>
            <a:off x="661907"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09" name="Tijdelijke aanduiding voor afbeelding 157"/>
          <p:cNvSpPr>
            <a:spLocks noGrp="1"/>
          </p:cNvSpPr>
          <p:nvPr>
            <p:ph type="pic" sz="quarter" idx="32"/>
          </p:nvPr>
        </p:nvSpPr>
        <p:spPr>
          <a:xfrm>
            <a:off x="661907" y="5323179"/>
            <a:ext cx="1224136" cy="835200"/>
          </a:xfrm>
        </p:spPr>
        <p:txBody>
          <a:bodyPr/>
          <a:lstStyle>
            <a:lvl1pPr marL="0" indent="0">
              <a:lnSpc>
                <a:spcPct val="100000"/>
              </a:lnSpc>
              <a:buFont typeface="Arial"/>
              <a:buNone/>
              <a:defRPr sz="550"/>
            </a:lvl1pPr>
          </a:lstStyle>
          <a:p>
            <a:endParaRPr lang="nl-NL"/>
          </a:p>
        </p:txBody>
      </p:sp>
      <p:pic>
        <p:nvPicPr>
          <p:cNvPr id="110" name="Afbeelding 10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51431" y="4804519"/>
            <a:ext cx="34612" cy="126000"/>
          </a:xfrm>
          <a:prstGeom prst="rect">
            <a:avLst/>
          </a:prstGeom>
        </p:spPr>
      </p:pic>
      <p:sp>
        <p:nvSpPr>
          <p:cNvPr id="111" name="Rechthoek 110"/>
          <p:cNvSpPr/>
          <p:nvPr userDrawn="1"/>
        </p:nvSpPr>
        <p:spPr>
          <a:xfrm>
            <a:off x="2233836"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12" name="Tijdelijke aanduiding voor tekst 159"/>
          <p:cNvSpPr>
            <a:spLocks noGrp="1"/>
          </p:cNvSpPr>
          <p:nvPr>
            <p:ph type="body" sz="quarter" idx="33" hasCustomPrompt="1"/>
          </p:nvPr>
        </p:nvSpPr>
        <p:spPr>
          <a:xfrm>
            <a:off x="2326599"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13" name="Tijdelijke aanduiding voor afbeelding 157"/>
          <p:cNvSpPr>
            <a:spLocks noGrp="1"/>
          </p:cNvSpPr>
          <p:nvPr>
            <p:ph type="pic" sz="quarter" idx="34"/>
          </p:nvPr>
        </p:nvSpPr>
        <p:spPr>
          <a:xfrm>
            <a:off x="2326599" y="5323179"/>
            <a:ext cx="1224136" cy="835200"/>
          </a:xfrm>
        </p:spPr>
        <p:txBody>
          <a:bodyPr/>
          <a:lstStyle>
            <a:lvl1pPr marL="0" indent="0">
              <a:lnSpc>
                <a:spcPct val="100000"/>
              </a:lnSpc>
              <a:buFont typeface="Arial"/>
              <a:buNone/>
              <a:defRPr sz="550"/>
            </a:lvl1pPr>
          </a:lstStyle>
          <a:p>
            <a:endParaRPr lang="nl-NL"/>
          </a:p>
        </p:txBody>
      </p:sp>
      <p:pic>
        <p:nvPicPr>
          <p:cNvPr id="114" name="Afbeelding 113"/>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16123" y="4804519"/>
            <a:ext cx="34612" cy="126000"/>
          </a:xfrm>
          <a:prstGeom prst="rect">
            <a:avLst/>
          </a:prstGeom>
        </p:spPr>
      </p:pic>
      <p:sp>
        <p:nvSpPr>
          <p:cNvPr id="115" name="Rechthoek 114"/>
          <p:cNvSpPr/>
          <p:nvPr userDrawn="1"/>
        </p:nvSpPr>
        <p:spPr>
          <a:xfrm>
            <a:off x="389637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16" name="Tijdelijke aanduiding voor tekst 159"/>
          <p:cNvSpPr>
            <a:spLocks noGrp="1"/>
          </p:cNvSpPr>
          <p:nvPr>
            <p:ph type="body" sz="quarter" idx="35" hasCustomPrompt="1"/>
          </p:nvPr>
        </p:nvSpPr>
        <p:spPr>
          <a:xfrm>
            <a:off x="398913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17" name="Tijdelijke aanduiding voor afbeelding 157"/>
          <p:cNvSpPr>
            <a:spLocks noGrp="1"/>
          </p:cNvSpPr>
          <p:nvPr>
            <p:ph type="pic" sz="quarter" idx="36"/>
          </p:nvPr>
        </p:nvSpPr>
        <p:spPr>
          <a:xfrm>
            <a:off x="3989133" y="5323179"/>
            <a:ext cx="1224136" cy="835200"/>
          </a:xfrm>
        </p:spPr>
        <p:txBody>
          <a:bodyPr/>
          <a:lstStyle>
            <a:lvl1pPr marL="0" indent="0">
              <a:lnSpc>
                <a:spcPct val="100000"/>
              </a:lnSpc>
              <a:buFont typeface="Arial"/>
              <a:buNone/>
              <a:defRPr sz="550"/>
            </a:lvl1pPr>
          </a:lstStyle>
          <a:p>
            <a:endParaRPr lang="nl-NL"/>
          </a:p>
        </p:txBody>
      </p:sp>
      <p:pic>
        <p:nvPicPr>
          <p:cNvPr id="118" name="Afbeelding 11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178657" y="4804519"/>
            <a:ext cx="34612" cy="126000"/>
          </a:xfrm>
          <a:prstGeom prst="rect">
            <a:avLst/>
          </a:prstGeom>
        </p:spPr>
      </p:pic>
      <p:sp>
        <p:nvSpPr>
          <p:cNvPr id="119" name="Rechthoek 118"/>
          <p:cNvSpPr/>
          <p:nvPr userDrawn="1"/>
        </p:nvSpPr>
        <p:spPr>
          <a:xfrm>
            <a:off x="5557887"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20" name="Tijdelijke aanduiding voor tekst 159"/>
          <p:cNvSpPr>
            <a:spLocks noGrp="1"/>
          </p:cNvSpPr>
          <p:nvPr>
            <p:ph type="body" sz="quarter" idx="37" hasCustomPrompt="1"/>
          </p:nvPr>
        </p:nvSpPr>
        <p:spPr>
          <a:xfrm>
            <a:off x="5650650"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21" name="Tijdelijke aanduiding voor afbeelding 157"/>
          <p:cNvSpPr>
            <a:spLocks noGrp="1"/>
          </p:cNvSpPr>
          <p:nvPr>
            <p:ph type="pic" sz="quarter" idx="38"/>
          </p:nvPr>
        </p:nvSpPr>
        <p:spPr>
          <a:xfrm>
            <a:off x="5650650" y="5323179"/>
            <a:ext cx="1224136" cy="835200"/>
          </a:xfrm>
        </p:spPr>
        <p:txBody>
          <a:bodyPr/>
          <a:lstStyle>
            <a:lvl1pPr marL="0" indent="0">
              <a:lnSpc>
                <a:spcPct val="100000"/>
              </a:lnSpc>
              <a:buFont typeface="Arial"/>
              <a:buNone/>
              <a:defRPr sz="550"/>
            </a:lvl1pPr>
          </a:lstStyle>
          <a:p>
            <a:endParaRPr lang="nl-NL"/>
          </a:p>
        </p:txBody>
      </p:sp>
      <p:pic>
        <p:nvPicPr>
          <p:cNvPr id="122" name="Afbeelding 1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840174" y="4804519"/>
            <a:ext cx="34612" cy="126000"/>
          </a:xfrm>
          <a:prstGeom prst="rect">
            <a:avLst/>
          </a:prstGeom>
        </p:spPr>
      </p:pic>
      <p:sp>
        <p:nvSpPr>
          <p:cNvPr id="123" name="Rechthoek 122"/>
          <p:cNvSpPr/>
          <p:nvPr userDrawn="1"/>
        </p:nvSpPr>
        <p:spPr>
          <a:xfrm>
            <a:off x="7219130" y="4716636"/>
            <a:ext cx="1418085"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24" name="Tijdelijke aanduiding voor tekst 159"/>
          <p:cNvSpPr>
            <a:spLocks noGrp="1"/>
          </p:cNvSpPr>
          <p:nvPr>
            <p:ph type="body" sz="quarter" idx="39" hasCustomPrompt="1"/>
          </p:nvPr>
        </p:nvSpPr>
        <p:spPr>
          <a:xfrm>
            <a:off x="7311893" y="4792273"/>
            <a:ext cx="1152128"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25" name="Tijdelijke aanduiding voor afbeelding 157"/>
          <p:cNvSpPr>
            <a:spLocks noGrp="1"/>
          </p:cNvSpPr>
          <p:nvPr>
            <p:ph type="pic" sz="quarter" idx="40"/>
          </p:nvPr>
        </p:nvSpPr>
        <p:spPr>
          <a:xfrm>
            <a:off x="7311893" y="5323179"/>
            <a:ext cx="1224136" cy="835200"/>
          </a:xfrm>
        </p:spPr>
        <p:txBody>
          <a:bodyPr/>
          <a:lstStyle>
            <a:lvl1pPr marL="0" indent="0">
              <a:lnSpc>
                <a:spcPct val="100000"/>
              </a:lnSpc>
              <a:buFont typeface="Arial"/>
              <a:buNone/>
              <a:defRPr sz="550"/>
            </a:lvl1pPr>
          </a:lstStyle>
          <a:p>
            <a:endParaRPr lang="nl-NL"/>
          </a:p>
        </p:txBody>
      </p:sp>
      <p:pic>
        <p:nvPicPr>
          <p:cNvPr id="126" name="Afbeelding 12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01417" y="4804519"/>
            <a:ext cx="34612" cy="126000"/>
          </a:xfrm>
          <a:prstGeom prst="rect">
            <a:avLst/>
          </a:prstGeom>
        </p:spPr>
      </p:pic>
      <p:sp>
        <p:nvSpPr>
          <p:cNvPr id="2" name="Tijdelijke aanduiding voor datum 1"/>
          <p:cNvSpPr>
            <a:spLocks noGrp="1"/>
          </p:cNvSpPr>
          <p:nvPr>
            <p:ph type="dt" sz="half" idx="41"/>
          </p:nvPr>
        </p:nvSpPr>
        <p:spPr/>
        <p:txBody>
          <a:bodyPr/>
          <a:lstStyle/>
          <a:p>
            <a:r>
              <a:rPr lang="nl-NL" dirty="0" smtClean="0">
                <a:solidFill>
                  <a:prstClr val="black">
                    <a:tint val="75000"/>
                  </a:prstClr>
                </a:solidFill>
              </a:rPr>
              <a:t>maandag 7 december 2015</a:t>
            </a:r>
            <a:endParaRPr lang="nl-NL" dirty="0">
              <a:solidFill>
                <a:prstClr val="black">
                  <a:tint val="75000"/>
                </a:prstClr>
              </a:solidFill>
            </a:endParaRPr>
          </a:p>
        </p:txBody>
      </p:sp>
      <p:sp>
        <p:nvSpPr>
          <p:cNvPr id="3" name="Tijdelijke aanduiding voor voettekst 2"/>
          <p:cNvSpPr>
            <a:spLocks noGrp="1"/>
          </p:cNvSpPr>
          <p:nvPr>
            <p:ph type="ftr" sz="quarter" idx="42"/>
          </p:nvPr>
        </p:nvSpPr>
        <p:spPr/>
        <p:txBody>
          <a:body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Tree>
    <p:extLst>
      <p:ext uri="{BB962C8B-B14F-4D97-AF65-F5344CB8AC3E}">
        <p14:creationId xmlns:p14="http://schemas.microsoft.com/office/powerpoint/2010/main" val="2501300874"/>
      </p:ext>
    </p:extLst>
  </p:cSld>
  <p:clrMapOvr>
    <a:masterClrMapping/>
  </p:clrMapOvr>
  <p:transition spd="slow">
    <p:fade thruBlk="1"/>
  </p:transition>
  <p:timing>
    <p:tnLst>
      <p:par>
        <p:cTn id="1" dur="indefinite" restart="never" nodeType="tmRoot"/>
      </p:par>
    </p:tnLst>
  </p:timing>
  <p:hf sldNum="0" hd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lleen klein beeld">
    <p:spTree>
      <p:nvGrpSpPr>
        <p:cNvPr id="1" name=""/>
        <p:cNvGrpSpPr/>
        <p:nvPr/>
      </p:nvGrpSpPr>
      <p:grpSpPr>
        <a:xfrm>
          <a:off x="0" y="0"/>
          <a:ext cx="0" cy="0"/>
          <a:chOff x="0" y="0"/>
          <a:chExt cx="0" cy="0"/>
        </a:xfrm>
      </p:grpSpPr>
      <p:sp>
        <p:nvSpPr>
          <p:cNvPr id="2" name="Titel 1"/>
          <p:cNvSpPr>
            <a:spLocks noGrp="1"/>
          </p:cNvSpPr>
          <p:nvPr>
            <p:ph type="ctrTitle"/>
          </p:nvPr>
        </p:nvSpPr>
        <p:spPr>
          <a:xfrm>
            <a:off x="1403350" y="1303200"/>
            <a:ext cx="7272338" cy="900000"/>
          </a:xfrm>
        </p:spPr>
        <p:txBody>
          <a:bodyPr/>
          <a:lstStyle>
            <a:lvl1pPr>
              <a:lnSpc>
                <a:spcPts val="3200"/>
              </a:lnSpc>
              <a:defRPr sz="2800"/>
            </a:lvl1pPr>
          </a:lstStyle>
          <a:p>
            <a:r>
              <a:rPr lang="nl-NL" dirty="0" smtClean="0"/>
              <a:t>Klik om de stijl te bewerken</a:t>
            </a:r>
            <a:endParaRPr lang="nl-NL" dirty="0"/>
          </a:p>
        </p:txBody>
      </p:sp>
      <p:sp>
        <p:nvSpPr>
          <p:cNvPr id="3" name="Ondertitel 2"/>
          <p:cNvSpPr>
            <a:spLocks noGrp="1"/>
          </p:cNvSpPr>
          <p:nvPr>
            <p:ph type="subTitle" idx="1"/>
          </p:nvPr>
        </p:nvSpPr>
        <p:spPr>
          <a:xfrm>
            <a:off x="1403350" y="2350800"/>
            <a:ext cx="7272338" cy="360000"/>
          </a:xfrm>
        </p:spPr>
        <p:txBody>
          <a:bodyPr/>
          <a:lstStyle>
            <a:lvl1pPr marL="0" indent="0" algn="l">
              <a:lnSpc>
                <a:spcPts val="1600"/>
              </a:lnSpc>
              <a:buNone/>
              <a:defRPr sz="1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dirty="0" smtClean="0"/>
              <a:t>Klik om de ondertitelstijl van het model te bewerken</a:t>
            </a:r>
            <a:endParaRPr lang="nl-NL" dirty="0"/>
          </a:p>
        </p:txBody>
      </p:sp>
      <p:sp>
        <p:nvSpPr>
          <p:cNvPr id="4" name="Tijdelijke aanduiding voor datum 3"/>
          <p:cNvSpPr>
            <a:spLocks noGrp="1"/>
          </p:cNvSpPr>
          <p:nvPr>
            <p:ph type="dt" sz="half" idx="10"/>
          </p:nvPr>
        </p:nvSpPr>
        <p:spPr/>
        <p:txBody>
          <a:bodyPr/>
          <a:lstStyle/>
          <a:p>
            <a:fld id="{8C20A429-B45E-485A-B7EA-B6C2660966CB}" type="datetime8">
              <a:rPr lang="nl-NL" smtClean="0"/>
              <a:t>12-12-2015 11:25</a:t>
            </a:fld>
            <a:endParaRPr lang="nl-NL"/>
          </a:p>
        </p:txBody>
      </p:sp>
      <p:sp>
        <p:nvSpPr>
          <p:cNvPr id="5" name="Tijdelijke aanduiding voor voettekst 4"/>
          <p:cNvSpPr>
            <a:spLocks noGrp="1"/>
          </p:cNvSpPr>
          <p:nvPr>
            <p:ph type="ftr" sz="quarter" idx="11"/>
          </p:nvPr>
        </p:nvSpPr>
        <p:spPr/>
        <p:txBody>
          <a:bodyPr/>
          <a:lstStyle/>
          <a:p>
            <a:r>
              <a:rPr lang="nl-NL" smtClean="0"/>
              <a:t>Titel van de presentatie</a:t>
            </a:r>
            <a:endParaRPr lang="nl-NL"/>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t>‹nr.›</a:t>
            </a:fld>
            <a:endParaRPr lang="nl-NL"/>
          </a:p>
        </p:txBody>
      </p:sp>
      <p:sp>
        <p:nvSpPr>
          <p:cNvPr id="7" name="Rechthoek 6"/>
          <p:cNvSpPr/>
          <p:nvPr userDrawn="1"/>
        </p:nvSpPr>
        <p:spPr bwMode="white">
          <a:xfrm>
            <a:off x="4678658" y="0"/>
            <a:ext cx="72000" cy="720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Tijdelijke aanduiding voor inhoud 2"/>
          <p:cNvSpPr>
            <a:spLocks noGrp="1"/>
          </p:cNvSpPr>
          <p:nvPr>
            <p:ph idx="13" hasCustomPrompt="1"/>
          </p:nvPr>
        </p:nvSpPr>
        <p:spPr>
          <a:xfrm>
            <a:off x="1403350" y="4293096"/>
            <a:ext cx="3024188" cy="2088654"/>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cxnSp>
        <p:nvCxnSpPr>
          <p:cNvPr id="9" name="Rechte verbindingslijn 8"/>
          <p:cNvCxnSpPr/>
          <p:nvPr userDrawn="1"/>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32130573"/>
      </p:ext>
    </p:extLst>
  </p:cSld>
  <p:clrMapOvr>
    <a:masterClrMapping/>
  </p:clrMapOvr>
  <p:timing>
    <p:tnLst>
      <p:par>
        <p:cTn id="1" dur="indefinite" restart="never" nodeType="tmRoot"/>
      </p:par>
    </p:tnLst>
  </p:timing>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howcase Navigation 6">
    <p:spTree>
      <p:nvGrpSpPr>
        <p:cNvPr id="1" name=""/>
        <p:cNvGrpSpPr/>
        <p:nvPr/>
      </p:nvGrpSpPr>
      <p:grpSpPr>
        <a:xfrm>
          <a:off x="0" y="0"/>
          <a:ext cx="0" cy="0"/>
          <a:chOff x="0" y="0"/>
          <a:chExt cx="0" cy="0"/>
        </a:xfrm>
      </p:grpSpPr>
      <p:pic>
        <p:nvPicPr>
          <p:cNvPr id="10" name="Afbeelding 9" descr="tno_1.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jdelijke aanduiding voor dianummer 5"/>
          <p:cNvSpPr>
            <a:spLocks noGrp="1"/>
          </p:cNvSpPr>
          <p:nvPr>
            <p:ph type="sldNum" sz="quarter" idx="12"/>
          </p:nvPr>
        </p:nvSpPr>
        <p:spPr>
          <a:xfrm>
            <a:off x="556486" y="6525344"/>
            <a:ext cx="1800000" cy="168990"/>
          </a:xfrm>
        </p:spPr>
        <p:txBody>
          <a:bodyPr/>
          <a:lstStyle/>
          <a:p>
            <a:fld id="{52236286-4DC8-46DE-9269-8F728FBC0641}" type="slidenum">
              <a:rPr lang="nl-NL" smtClean="0">
                <a:solidFill>
                  <a:prstClr val="black"/>
                </a:solidFill>
              </a:rPr>
              <a:pPr/>
              <a:t>‹nr.›</a:t>
            </a:fld>
            <a:endParaRPr lang="nl-NL" dirty="0">
              <a:solidFill>
                <a:prstClr val="black"/>
              </a:solidFill>
            </a:endParaRPr>
          </a:p>
        </p:txBody>
      </p:sp>
      <p:sp>
        <p:nvSpPr>
          <p:cNvPr id="66" name="Rechthoek 65"/>
          <p:cNvSpPr/>
          <p:nvPr userDrawn="1"/>
        </p:nvSpPr>
        <p:spPr>
          <a:xfrm>
            <a:off x="561777" y="1192928"/>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67" name="Tijdelijke aanduiding voor tekst 159"/>
          <p:cNvSpPr>
            <a:spLocks noGrp="1"/>
          </p:cNvSpPr>
          <p:nvPr>
            <p:ph type="body" sz="quarter" idx="11" hasCustomPrompt="1"/>
          </p:nvPr>
        </p:nvSpPr>
        <p:spPr>
          <a:xfrm>
            <a:off x="654540" y="1268565"/>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68" name="Tijdelijke aanduiding voor afbeelding 157"/>
          <p:cNvSpPr>
            <a:spLocks noGrp="1"/>
          </p:cNvSpPr>
          <p:nvPr>
            <p:ph type="pic" sz="quarter" idx="10"/>
          </p:nvPr>
        </p:nvSpPr>
        <p:spPr>
          <a:xfrm>
            <a:off x="654540" y="1799471"/>
            <a:ext cx="2293200" cy="835200"/>
          </a:xfrm>
        </p:spPr>
        <p:txBody>
          <a:bodyPr/>
          <a:lstStyle>
            <a:lvl1pPr marL="0" indent="0">
              <a:lnSpc>
                <a:spcPct val="100000"/>
              </a:lnSpc>
              <a:buFont typeface="Arial"/>
              <a:buNone/>
              <a:defRPr sz="550"/>
            </a:lvl1pPr>
          </a:lstStyle>
          <a:p>
            <a:endParaRPr lang="nl-NL" dirty="0"/>
          </a:p>
        </p:txBody>
      </p:sp>
      <p:pic>
        <p:nvPicPr>
          <p:cNvPr id="69" name="Afbeelding 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1746" y="1280811"/>
            <a:ext cx="34612" cy="126000"/>
          </a:xfrm>
          <a:prstGeom prst="rect">
            <a:avLst/>
          </a:prstGeom>
        </p:spPr>
      </p:pic>
      <p:sp>
        <p:nvSpPr>
          <p:cNvPr id="150" name="Rechthoek 149"/>
          <p:cNvSpPr/>
          <p:nvPr userDrawn="1"/>
        </p:nvSpPr>
        <p:spPr>
          <a:xfrm>
            <a:off x="3320306"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1" name="Tijdelijke aanduiding voor tekst 159"/>
          <p:cNvSpPr>
            <a:spLocks noGrp="1"/>
          </p:cNvSpPr>
          <p:nvPr>
            <p:ph type="body" sz="quarter" idx="13" hasCustomPrompt="1"/>
          </p:nvPr>
        </p:nvSpPr>
        <p:spPr>
          <a:xfrm>
            <a:off x="3413069"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52" name="Tijdelijke aanduiding voor afbeelding 157"/>
          <p:cNvSpPr>
            <a:spLocks noGrp="1"/>
          </p:cNvSpPr>
          <p:nvPr>
            <p:ph type="pic" sz="quarter" idx="14"/>
          </p:nvPr>
        </p:nvSpPr>
        <p:spPr>
          <a:xfrm>
            <a:off x="3413069" y="1803295"/>
            <a:ext cx="2293200" cy="835200"/>
          </a:xfrm>
        </p:spPr>
        <p:txBody>
          <a:bodyPr/>
          <a:lstStyle>
            <a:lvl1pPr marL="0" indent="0">
              <a:lnSpc>
                <a:spcPct val="100000"/>
              </a:lnSpc>
              <a:buFont typeface="Arial"/>
              <a:buNone/>
              <a:defRPr sz="550"/>
            </a:lvl1pPr>
          </a:lstStyle>
          <a:p>
            <a:endParaRPr lang="nl-NL" dirty="0"/>
          </a:p>
        </p:txBody>
      </p:sp>
      <p:pic>
        <p:nvPicPr>
          <p:cNvPr id="153" name="Afbeelding 15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0275" y="1284635"/>
            <a:ext cx="34612" cy="126000"/>
          </a:xfrm>
          <a:prstGeom prst="rect">
            <a:avLst/>
          </a:prstGeom>
        </p:spPr>
      </p:pic>
      <p:sp>
        <p:nvSpPr>
          <p:cNvPr id="154" name="Rechthoek 153"/>
          <p:cNvSpPr/>
          <p:nvPr userDrawn="1"/>
        </p:nvSpPr>
        <p:spPr>
          <a:xfrm>
            <a:off x="6080190" y="1196752"/>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5" name="Tijdelijke aanduiding voor tekst 159"/>
          <p:cNvSpPr>
            <a:spLocks noGrp="1"/>
          </p:cNvSpPr>
          <p:nvPr>
            <p:ph type="body" sz="quarter" idx="15" hasCustomPrompt="1"/>
          </p:nvPr>
        </p:nvSpPr>
        <p:spPr>
          <a:xfrm>
            <a:off x="6172953" y="1272389"/>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56" name="Tijdelijke aanduiding voor afbeelding 157"/>
          <p:cNvSpPr>
            <a:spLocks noGrp="1"/>
          </p:cNvSpPr>
          <p:nvPr>
            <p:ph type="pic" sz="quarter" idx="16"/>
          </p:nvPr>
        </p:nvSpPr>
        <p:spPr>
          <a:xfrm>
            <a:off x="6172953" y="1803295"/>
            <a:ext cx="2293200" cy="835200"/>
          </a:xfrm>
        </p:spPr>
        <p:txBody>
          <a:bodyPr/>
          <a:lstStyle>
            <a:lvl1pPr marL="0" indent="0">
              <a:lnSpc>
                <a:spcPct val="100000"/>
              </a:lnSpc>
              <a:buFont typeface="Arial"/>
              <a:buNone/>
              <a:defRPr sz="550"/>
            </a:lvl1pPr>
          </a:lstStyle>
          <a:p>
            <a:endParaRPr lang="nl-NL" dirty="0"/>
          </a:p>
        </p:txBody>
      </p:sp>
      <p:pic>
        <p:nvPicPr>
          <p:cNvPr id="157" name="Afbeelding 15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0159" y="1284635"/>
            <a:ext cx="34612" cy="126000"/>
          </a:xfrm>
          <a:prstGeom prst="rect">
            <a:avLst/>
          </a:prstGeom>
        </p:spPr>
      </p:pic>
      <p:sp>
        <p:nvSpPr>
          <p:cNvPr id="158" name="Rechthoek 157"/>
          <p:cNvSpPr/>
          <p:nvPr userDrawn="1"/>
        </p:nvSpPr>
        <p:spPr>
          <a:xfrm>
            <a:off x="567110" y="295986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59" name="Tijdelijke aanduiding voor tekst 159"/>
          <p:cNvSpPr>
            <a:spLocks noGrp="1"/>
          </p:cNvSpPr>
          <p:nvPr>
            <p:ph type="body" sz="quarter" idx="17" hasCustomPrompt="1"/>
          </p:nvPr>
        </p:nvSpPr>
        <p:spPr>
          <a:xfrm>
            <a:off x="659873" y="303550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60" name="Tijdelijke aanduiding voor afbeelding 157"/>
          <p:cNvSpPr>
            <a:spLocks noGrp="1"/>
          </p:cNvSpPr>
          <p:nvPr>
            <p:ph type="pic" sz="quarter" idx="18"/>
          </p:nvPr>
        </p:nvSpPr>
        <p:spPr>
          <a:xfrm>
            <a:off x="659873" y="3566412"/>
            <a:ext cx="2293200" cy="835200"/>
          </a:xfrm>
        </p:spPr>
        <p:txBody>
          <a:bodyPr/>
          <a:lstStyle>
            <a:lvl1pPr marL="0" indent="0">
              <a:lnSpc>
                <a:spcPct val="100000"/>
              </a:lnSpc>
              <a:buFont typeface="Arial"/>
              <a:buNone/>
              <a:defRPr sz="550"/>
            </a:lvl1pPr>
          </a:lstStyle>
          <a:p>
            <a:endParaRPr lang="nl-NL" dirty="0"/>
          </a:p>
        </p:txBody>
      </p:sp>
      <p:pic>
        <p:nvPicPr>
          <p:cNvPr id="161" name="Afbeelding 16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897079" y="3047752"/>
            <a:ext cx="34612" cy="126000"/>
          </a:xfrm>
          <a:prstGeom prst="rect">
            <a:avLst/>
          </a:prstGeom>
        </p:spPr>
      </p:pic>
      <p:sp>
        <p:nvSpPr>
          <p:cNvPr id="162" name="Rechthoek 161"/>
          <p:cNvSpPr/>
          <p:nvPr userDrawn="1"/>
        </p:nvSpPr>
        <p:spPr>
          <a:xfrm>
            <a:off x="3325639"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63" name="Tijdelijke aanduiding voor tekst 159"/>
          <p:cNvSpPr>
            <a:spLocks noGrp="1"/>
          </p:cNvSpPr>
          <p:nvPr>
            <p:ph type="body" sz="quarter" idx="19" hasCustomPrompt="1"/>
          </p:nvPr>
        </p:nvSpPr>
        <p:spPr>
          <a:xfrm>
            <a:off x="3418402"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64" name="Tijdelijke aanduiding voor afbeelding 157"/>
          <p:cNvSpPr>
            <a:spLocks noGrp="1"/>
          </p:cNvSpPr>
          <p:nvPr>
            <p:ph type="pic" sz="quarter" idx="20"/>
          </p:nvPr>
        </p:nvSpPr>
        <p:spPr>
          <a:xfrm>
            <a:off x="3418402" y="3570236"/>
            <a:ext cx="2293200" cy="835200"/>
          </a:xfrm>
        </p:spPr>
        <p:txBody>
          <a:bodyPr/>
          <a:lstStyle>
            <a:lvl1pPr marL="0" indent="0">
              <a:lnSpc>
                <a:spcPct val="100000"/>
              </a:lnSpc>
              <a:buFont typeface="Arial"/>
              <a:buNone/>
              <a:defRPr sz="550"/>
            </a:lvl1pPr>
          </a:lstStyle>
          <a:p>
            <a:endParaRPr lang="nl-NL" dirty="0"/>
          </a:p>
        </p:txBody>
      </p:sp>
      <p:pic>
        <p:nvPicPr>
          <p:cNvPr id="165" name="Afbeelding 16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5608" y="3051576"/>
            <a:ext cx="34612" cy="126000"/>
          </a:xfrm>
          <a:prstGeom prst="rect">
            <a:avLst/>
          </a:prstGeom>
        </p:spPr>
      </p:pic>
      <p:sp>
        <p:nvSpPr>
          <p:cNvPr id="166" name="Rechthoek 165"/>
          <p:cNvSpPr/>
          <p:nvPr userDrawn="1"/>
        </p:nvSpPr>
        <p:spPr>
          <a:xfrm>
            <a:off x="6085523" y="296369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67" name="Tijdelijke aanduiding voor tekst 159"/>
          <p:cNvSpPr>
            <a:spLocks noGrp="1"/>
          </p:cNvSpPr>
          <p:nvPr>
            <p:ph type="body" sz="quarter" idx="21" hasCustomPrompt="1"/>
          </p:nvPr>
        </p:nvSpPr>
        <p:spPr>
          <a:xfrm>
            <a:off x="6178286" y="303933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68" name="Tijdelijke aanduiding voor afbeelding 157"/>
          <p:cNvSpPr>
            <a:spLocks noGrp="1"/>
          </p:cNvSpPr>
          <p:nvPr>
            <p:ph type="pic" sz="quarter" idx="22"/>
          </p:nvPr>
        </p:nvSpPr>
        <p:spPr>
          <a:xfrm>
            <a:off x="6178286" y="3570236"/>
            <a:ext cx="2293200" cy="835200"/>
          </a:xfrm>
        </p:spPr>
        <p:txBody>
          <a:bodyPr/>
          <a:lstStyle>
            <a:lvl1pPr marL="0" indent="0">
              <a:lnSpc>
                <a:spcPct val="100000"/>
              </a:lnSpc>
              <a:buFont typeface="Arial"/>
              <a:buNone/>
              <a:defRPr sz="550"/>
            </a:lvl1pPr>
          </a:lstStyle>
          <a:p>
            <a:endParaRPr lang="nl-NL" dirty="0"/>
          </a:p>
        </p:txBody>
      </p:sp>
      <p:pic>
        <p:nvPicPr>
          <p:cNvPr id="169" name="Afbeelding 16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5492" y="3051576"/>
            <a:ext cx="34612" cy="126000"/>
          </a:xfrm>
          <a:prstGeom prst="rect">
            <a:avLst/>
          </a:prstGeom>
        </p:spPr>
      </p:pic>
      <p:sp>
        <p:nvSpPr>
          <p:cNvPr id="170" name="Rechthoek 169"/>
          <p:cNvSpPr/>
          <p:nvPr userDrawn="1"/>
        </p:nvSpPr>
        <p:spPr>
          <a:xfrm>
            <a:off x="570285" y="4715619"/>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71" name="Tijdelijke aanduiding voor tekst 159"/>
          <p:cNvSpPr>
            <a:spLocks noGrp="1"/>
          </p:cNvSpPr>
          <p:nvPr>
            <p:ph type="body" sz="quarter" idx="23" hasCustomPrompt="1"/>
          </p:nvPr>
        </p:nvSpPr>
        <p:spPr>
          <a:xfrm>
            <a:off x="663048" y="4791256"/>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72" name="Tijdelijke aanduiding voor afbeelding 157"/>
          <p:cNvSpPr>
            <a:spLocks noGrp="1"/>
          </p:cNvSpPr>
          <p:nvPr>
            <p:ph type="pic" sz="quarter" idx="24"/>
          </p:nvPr>
        </p:nvSpPr>
        <p:spPr>
          <a:xfrm>
            <a:off x="663048" y="5322162"/>
            <a:ext cx="2293200" cy="835200"/>
          </a:xfrm>
        </p:spPr>
        <p:txBody>
          <a:bodyPr/>
          <a:lstStyle>
            <a:lvl1pPr marL="0" indent="0">
              <a:lnSpc>
                <a:spcPct val="100000"/>
              </a:lnSpc>
              <a:buFont typeface="Arial"/>
              <a:buNone/>
              <a:defRPr sz="550"/>
            </a:lvl1pPr>
          </a:lstStyle>
          <a:p>
            <a:endParaRPr lang="nl-NL" dirty="0"/>
          </a:p>
        </p:txBody>
      </p:sp>
      <p:pic>
        <p:nvPicPr>
          <p:cNvPr id="173" name="Afbeelding 17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00254" y="4803502"/>
            <a:ext cx="34612" cy="126000"/>
          </a:xfrm>
          <a:prstGeom prst="rect">
            <a:avLst/>
          </a:prstGeom>
        </p:spPr>
      </p:pic>
      <p:sp>
        <p:nvSpPr>
          <p:cNvPr id="174" name="Rechthoek 173"/>
          <p:cNvSpPr/>
          <p:nvPr userDrawn="1"/>
        </p:nvSpPr>
        <p:spPr>
          <a:xfrm>
            <a:off x="3328814"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75" name="Tijdelijke aanduiding voor tekst 159"/>
          <p:cNvSpPr>
            <a:spLocks noGrp="1"/>
          </p:cNvSpPr>
          <p:nvPr>
            <p:ph type="body" sz="quarter" idx="25" hasCustomPrompt="1"/>
          </p:nvPr>
        </p:nvSpPr>
        <p:spPr>
          <a:xfrm>
            <a:off x="3421577"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76" name="Tijdelijke aanduiding voor afbeelding 157"/>
          <p:cNvSpPr>
            <a:spLocks noGrp="1"/>
          </p:cNvSpPr>
          <p:nvPr>
            <p:ph type="pic" sz="quarter" idx="26"/>
          </p:nvPr>
        </p:nvSpPr>
        <p:spPr>
          <a:xfrm>
            <a:off x="3421577" y="5325986"/>
            <a:ext cx="2293200" cy="835200"/>
          </a:xfrm>
        </p:spPr>
        <p:txBody>
          <a:bodyPr/>
          <a:lstStyle>
            <a:lvl1pPr marL="0" indent="0">
              <a:lnSpc>
                <a:spcPct val="100000"/>
              </a:lnSpc>
              <a:buFont typeface="Arial"/>
              <a:buNone/>
              <a:defRPr sz="550"/>
            </a:lvl1pPr>
          </a:lstStyle>
          <a:p>
            <a:endParaRPr lang="nl-NL" dirty="0"/>
          </a:p>
        </p:txBody>
      </p:sp>
      <p:pic>
        <p:nvPicPr>
          <p:cNvPr id="177" name="Afbeelding 17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58783" y="4807326"/>
            <a:ext cx="34612" cy="126000"/>
          </a:xfrm>
          <a:prstGeom prst="rect">
            <a:avLst/>
          </a:prstGeom>
        </p:spPr>
      </p:pic>
      <p:sp>
        <p:nvSpPr>
          <p:cNvPr id="178" name="Rechthoek 177"/>
          <p:cNvSpPr/>
          <p:nvPr userDrawn="1"/>
        </p:nvSpPr>
        <p:spPr>
          <a:xfrm>
            <a:off x="6088698" y="4719443"/>
            <a:ext cx="2484000" cy="1537200"/>
          </a:xfrm>
          <a:prstGeom prst="rect">
            <a:avLst/>
          </a:prstGeom>
          <a:noFill/>
          <a:ln w="3810">
            <a:solidFill>
              <a:schemeClr val="bg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dirty="0">
              <a:solidFill>
                <a:prstClr val="white"/>
              </a:solidFill>
            </a:endParaRPr>
          </a:p>
        </p:txBody>
      </p:sp>
      <p:sp>
        <p:nvSpPr>
          <p:cNvPr id="179" name="Tijdelijke aanduiding voor tekst 159"/>
          <p:cNvSpPr>
            <a:spLocks noGrp="1"/>
          </p:cNvSpPr>
          <p:nvPr>
            <p:ph type="body" sz="quarter" idx="27" hasCustomPrompt="1"/>
          </p:nvPr>
        </p:nvSpPr>
        <p:spPr>
          <a:xfrm>
            <a:off x="6181461" y="4795080"/>
            <a:ext cx="2117260" cy="456366"/>
          </a:xfrm>
        </p:spPr>
        <p:txBody>
          <a:bodyPr anchor="t"/>
          <a:lstStyle>
            <a:lvl1pPr marL="0" indent="0">
              <a:lnSpc>
                <a:spcPct val="100000"/>
              </a:lnSpc>
              <a:buFont typeface="Arial"/>
              <a:buNone/>
              <a:defRPr sz="1000" b="1" cap="all">
                <a:solidFill>
                  <a:schemeClr val="tx2"/>
                </a:solidFill>
                <a:latin typeface="Arial Black"/>
                <a:cs typeface="Arial Black"/>
              </a:defRPr>
            </a:lvl1pPr>
            <a:lvl2pPr marL="361950" indent="0">
              <a:buFont typeface="Arial"/>
              <a:buNone/>
              <a:defRPr sz="900" b="1">
                <a:solidFill>
                  <a:schemeClr val="tx2"/>
                </a:solidFill>
              </a:defRPr>
            </a:lvl2pPr>
            <a:lvl3pPr marL="806450" indent="0">
              <a:buFont typeface="Arial"/>
              <a:buNone/>
              <a:defRPr sz="900" b="1">
                <a:solidFill>
                  <a:schemeClr val="tx2"/>
                </a:solidFill>
              </a:defRPr>
            </a:lvl3pPr>
            <a:lvl4pPr marL="1257300" indent="0">
              <a:buFont typeface="Arial"/>
              <a:buNone/>
              <a:defRPr sz="900" b="1">
                <a:solidFill>
                  <a:schemeClr val="tx2"/>
                </a:solidFill>
              </a:defRPr>
            </a:lvl4pPr>
            <a:lvl5pPr marL="1701800" indent="0">
              <a:buFont typeface="Arial"/>
              <a:buNone/>
              <a:defRPr sz="900" b="1">
                <a:solidFill>
                  <a:schemeClr val="tx2"/>
                </a:solidFill>
              </a:defRPr>
            </a:lvl5pPr>
          </a:lstStyle>
          <a:p>
            <a:pPr lvl="0"/>
            <a:r>
              <a:rPr lang="nl-NL" dirty="0" smtClean="0"/>
              <a:t>Klik om titel aan te passen</a:t>
            </a:r>
          </a:p>
        </p:txBody>
      </p:sp>
      <p:sp>
        <p:nvSpPr>
          <p:cNvPr id="180" name="Tijdelijke aanduiding voor afbeelding 157"/>
          <p:cNvSpPr>
            <a:spLocks noGrp="1"/>
          </p:cNvSpPr>
          <p:nvPr>
            <p:ph type="pic" sz="quarter" idx="28"/>
          </p:nvPr>
        </p:nvSpPr>
        <p:spPr>
          <a:xfrm>
            <a:off x="6181461" y="5325986"/>
            <a:ext cx="2293200" cy="835200"/>
          </a:xfrm>
        </p:spPr>
        <p:txBody>
          <a:bodyPr/>
          <a:lstStyle>
            <a:lvl1pPr marL="0" indent="0">
              <a:lnSpc>
                <a:spcPct val="100000"/>
              </a:lnSpc>
              <a:buFont typeface="Arial"/>
              <a:buNone/>
              <a:defRPr sz="550"/>
            </a:lvl1pPr>
          </a:lstStyle>
          <a:p>
            <a:endParaRPr lang="nl-NL" dirty="0"/>
          </a:p>
        </p:txBody>
      </p:sp>
      <p:pic>
        <p:nvPicPr>
          <p:cNvPr id="181" name="Afbeelding 18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418667" y="4807326"/>
            <a:ext cx="34612" cy="126000"/>
          </a:xfrm>
          <a:prstGeom prst="rect">
            <a:avLst/>
          </a:prstGeom>
        </p:spPr>
      </p:pic>
      <p:sp>
        <p:nvSpPr>
          <p:cNvPr id="2" name="Tijdelijke aanduiding voor datum 1"/>
          <p:cNvSpPr>
            <a:spLocks noGrp="1"/>
          </p:cNvSpPr>
          <p:nvPr>
            <p:ph type="dt" sz="half" idx="29"/>
          </p:nvPr>
        </p:nvSpPr>
        <p:spPr/>
        <p:txBody>
          <a:bodyPr/>
          <a:lstStyle/>
          <a:p>
            <a:r>
              <a:rPr lang="nl-NL" dirty="0" smtClean="0">
                <a:solidFill>
                  <a:prstClr val="black">
                    <a:tint val="75000"/>
                  </a:prstClr>
                </a:solidFill>
              </a:rPr>
              <a:t>maandag 7 december 2015</a:t>
            </a:r>
            <a:endParaRPr lang="nl-NL" dirty="0">
              <a:solidFill>
                <a:prstClr val="black">
                  <a:tint val="75000"/>
                </a:prstClr>
              </a:solidFill>
            </a:endParaRPr>
          </a:p>
        </p:txBody>
      </p:sp>
      <p:sp>
        <p:nvSpPr>
          <p:cNvPr id="3" name="Tijdelijke aanduiding voor voettekst 2"/>
          <p:cNvSpPr>
            <a:spLocks noGrp="1"/>
          </p:cNvSpPr>
          <p:nvPr>
            <p:ph type="ftr" sz="quarter" idx="30"/>
          </p:nvPr>
        </p:nvSpPr>
        <p:spPr/>
        <p:txBody>
          <a:body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Tree>
    <p:extLst>
      <p:ext uri="{BB962C8B-B14F-4D97-AF65-F5344CB8AC3E}">
        <p14:creationId xmlns:p14="http://schemas.microsoft.com/office/powerpoint/2010/main" val="880121527"/>
      </p:ext>
    </p:extLst>
  </p:cSld>
  <p:clrMapOvr>
    <a:masterClrMapping/>
  </p:clrMapOvr>
  <p:transition spd="slow">
    <p:fade thruBlk="1"/>
  </p:transition>
  <p:timing>
    <p:tnLst>
      <p:par>
        <p:cTn id="1" dur="indefinite" restart="never" nodeType="tmRoot"/>
      </p:par>
    </p:tnLst>
  </p:timing>
  <p:hf sldNum="0" hdr="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ank you">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smtClean="0"/>
              <a:t>Titelstijl van model bewerken</a:t>
            </a:r>
            <a:endParaRPr lang="nl-NL" dirty="0"/>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3156116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ank you_blac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chemeClr val="tx1"/>
                </a:solidFill>
              </a:defRPr>
            </a:lvl1pPr>
          </a:lstStyle>
          <a:p>
            <a:r>
              <a:rPr lang="nl-NL" dirty="0" smtClean="0"/>
              <a:t>Titelstijl van model bewerken</a:t>
            </a:r>
            <a:endParaRPr lang="nl-NL" dirty="0"/>
          </a:p>
        </p:txBody>
      </p:sp>
      <p:grpSp>
        <p:nvGrpSpPr>
          <p:cNvPr id="4" name="Groep 3"/>
          <p:cNvGrpSpPr/>
          <p:nvPr userDrawn="1"/>
        </p:nvGrpSpPr>
        <p:grpSpPr>
          <a:xfrm>
            <a:off x="964284" y="2027964"/>
            <a:ext cx="57847" cy="2466080"/>
            <a:chOff x="964284" y="2027964"/>
            <a:chExt cx="57847" cy="2466080"/>
          </a:xfrm>
        </p:grpSpPr>
        <p:pic>
          <p:nvPicPr>
            <p:cNvPr id="5" name="Afbeelding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64284" y="2027964"/>
              <a:ext cx="57847"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tx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77" y="4279448"/>
            <a:ext cx="9143245" cy="512021"/>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1357892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psomming en of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1403350" y="2199600"/>
            <a:ext cx="7272338"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Tijdelijke aanduiding voor voettekst 4"/>
          <p:cNvSpPr>
            <a:spLocks noGrp="1"/>
          </p:cNvSpPr>
          <p:nvPr>
            <p:ph type="ftr" sz="quarter" idx="11"/>
          </p:nvPr>
        </p:nvSpPr>
        <p:spPr/>
        <p:txBody>
          <a:bodyPr/>
          <a:lstStyle/>
          <a:p>
            <a:r>
              <a:rPr lang="nl-NL" smtClean="0"/>
              <a:t>Titel van de presentatie</a:t>
            </a:r>
            <a:endParaRPr lang="nl-NL"/>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t>‹nr.›</a:t>
            </a:fld>
            <a:endParaRPr lang="nl-NL"/>
          </a:p>
        </p:txBody>
      </p:sp>
      <p:cxnSp>
        <p:nvCxnSpPr>
          <p:cNvPr id="7" name="Rechte verbindingslijn 8"/>
          <p:cNvCxnSpPr/>
          <p:nvPr userDrawn="1"/>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4806985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ekstbox  of groot bee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smtClean="0"/>
              <a:t>Klik om de stijl te bewerken</a:t>
            </a:r>
            <a:endParaRPr lang="nl-NL"/>
          </a:p>
        </p:txBody>
      </p:sp>
      <p:sp>
        <p:nvSpPr>
          <p:cNvPr id="3" name="Tijdelijke aanduiding voor inhoud 2"/>
          <p:cNvSpPr>
            <a:spLocks noGrp="1"/>
          </p:cNvSpPr>
          <p:nvPr>
            <p:ph idx="1"/>
          </p:nvPr>
        </p:nvSpPr>
        <p:spPr>
          <a:xfrm>
            <a:off x="1403350" y="2199600"/>
            <a:ext cx="7272338"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4" name="Tijdelijke aanduiding voor datum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Tijdelijke aanduiding voor voettekst 4"/>
          <p:cNvSpPr>
            <a:spLocks noGrp="1"/>
          </p:cNvSpPr>
          <p:nvPr>
            <p:ph type="ftr" sz="quarter" idx="11"/>
          </p:nvPr>
        </p:nvSpPr>
        <p:spPr/>
        <p:txBody>
          <a:bodyPr/>
          <a:lstStyle/>
          <a:p>
            <a:r>
              <a:rPr lang="nl-NL" smtClean="0"/>
              <a:t>Titel van de presentatie</a:t>
            </a:r>
            <a:endParaRPr lang="nl-NL"/>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t>‹nr.›</a:t>
            </a:fld>
            <a:endParaRPr lang="nl-NL"/>
          </a:p>
        </p:txBody>
      </p:sp>
      <p:cxnSp>
        <p:nvCxnSpPr>
          <p:cNvPr id="7" name="Rechte verbindingslijn 8"/>
          <p:cNvCxnSpPr/>
          <p:nvPr userDrawn="1"/>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67781380"/>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eeld naast opsomming">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nl-NL" smtClean="0"/>
              <a:t>Klik om de stijl te bewerken</a:t>
            </a:r>
            <a:endParaRPr lang="nl-NL"/>
          </a:p>
        </p:txBody>
      </p:sp>
      <p:sp>
        <p:nvSpPr>
          <p:cNvPr id="3" name="Tijdelijke aanduiding voor inhoud 2"/>
          <p:cNvSpPr>
            <a:spLocks noGrp="1"/>
          </p:cNvSpPr>
          <p:nvPr>
            <p:ph idx="1"/>
          </p:nvPr>
        </p:nvSpPr>
        <p:spPr>
          <a:xfrm>
            <a:off x="4716462" y="2199600"/>
            <a:ext cx="3959225" cy="4182150"/>
          </a:xfrm>
        </p:spPr>
        <p:txBody>
          <a:bodyPr/>
          <a:lstStyle>
            <a:lvl1pPr marL="185738" indent="-185738">
              <a:buFontTx/>
              <a:buBlip>
                <a:blip r:embed="rId2"/>
              </a:buBlip>
              <a:defRPr/>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Tijdelijke aanduiding voor voettekst 4"/>
          <p:cNvSpPr>
            <a:spLocks noGrp="1"/>
          </p:cNvSpPr>
          <p:nvPr>
            <p:ph type="ftr" sz="quarter" idx="11"/>
          </p:nvPr>
        </p:nvSpPr>
        <p:spPr/>
        <p:txBody>
          <a:bodyPr/>
          <a:lstStyle/>
          <a:p>
            <a:r>
              <a:rPr lang="nl-NL" smtClean="0"/>
              <a:t>Titel van de presentatie</a:t>
            </a:r>
            <a:endParaRPr lang="nl-NL"/>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t>‹nr.›</a:t>
            </a:fld>
            <a:endParaRPr lang="nl-NL"/>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cxnSp>
        <p:nvCxnSpPr>
          <p:cNvPr id="8" name="Rechte verbindingslijn 8"/>
          <p:cNvCxnSpPr/>
          <p:nvPr userDrawn="1"/>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61229285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eeld naast tekstbox">
    <p:spTree>
      <p:nvGrpSpPr>
        <p:cNvPr id="1" name=""/>
        <p:cNvGrpSpPr/>
        <p:nvPr/>
      </p:nvGrpSpPr>
      <p:grpSpPr>
        <a:xfrm>
          <a:off x="0" y="0"/>
          <a:ext cx="0" cy="0"/>
          <a:chOff x="0" y="0"/>
          <a:chExt cx="0" cy="0"/>
        </a:xfrm>
      </p:grpSpPr>
      <p:sp>
        <p:nvSpPr>
          <p:cNvPr id="2" name="Titel 1"/>
          <p:cNvSpPr>
            <a:spLocks noGrp="1"/>
          </p:cNvSpPr>
          <p:nvPr>
            <p:ph type="title"/>
          </p:nvPr>
        </p:nvSpPr>
        <p:spPr>
          <a:xfrm>
            <a:off x="4716462" y="1342800"/>
            <a:ext cx="3959225" cy="720000"/>
          </a:xfrm>
        </p:spPr>
        <p:txBody>
          <a:bodyPr/>
          <a:lstStyle/>
          <a:p>
            <a:r>
              <a:rPr lang="nl-NL" dirty="0" smtClean="0"/>
              <a:t>Klik om de stijl te bewerken</a:t>
            </a:r>
            <a:endParaRPr lang="nl-NL" dirty="0"/>
          </a:p>
        </p:txBody>
      </p:sp>
      <p:sp>
        <p:nvSpPr>
          <p:cNvPr id="3" name="Tijdelijke aanduiding voor inhoud 2"/>
          <p:cNvSpPr>
            <a:spLocks noGrp="1"/>
          </p:cNvSpPr>
          <p:nvPr>
            <p:ph idx="1"/>
          </p:nvPr>
        </p:nvSpPr>
        <p:spPr>
          <a:xfrm>
            <a:off x="4716462" y="2199600"/>
            <a:ext cx="3959225" cy="4182150"/>
          </a:xfrm>
        </p:spPr>
        <p:txBody>
          <a:bodyPr/>
          <a:lstStyle>
            <a:lvl1pPr marL="0" indent="0">
              <a:buFontTx/>
              <a:buNone/>
              <a:defRPr/>
            </a:lvl1pPr>
            <a:lvl2pPr marL="185738" indent="0">
              <a:buFontTx/>
              <a:buNone/>
              <a:defRPr/>
            </a:lvl2pPr>
            <a:lvl3pPr marL="355600" indent="0">
              <a:buFontTx/>
              <a:buNone/>
              <a:defRPr/>
            </a:lvl3pPr>
            <a:lvl4pPr marL="542925" indent="0">
              <a:buFontTx/>
              <a:buNone/>
              <a:defRPr/>
            </a:lvl4pPr>
            <a:lvl5pPr marL="714375" indent="0">
              <a:buFontTx/>
              <a:buNone/>
              <a:defRPr/>
            </a:lvl5pPr>
          </a:lstStyle>
          <a:p>
            <a:pPr lvl="0"/>
            <a:r>
              <a:rPr lang="nl-NL" dirty="0" smtClean="0"/>
              <a:t>Klik om de modelstijlen te bewerken</a:t>
            </a:r>
          </a:p>
        </p:txBody>
      </p:sp>
      <p:sp>
        <p:nvSpPr>
          <p:cNvPr id="4" name="Tijdelijke aanduiding voor datum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Tijdelijke aanduiding voor voettekst 4"/>
          <p:cNvSpPr>
            <a:spLocks noGrp="1"/>
          </p:cNvSpPr>
          <p:nvPr>
            <p:ph type="ftr" sz="quarter" idx="11"/>
          </p:nvPr>
        </p:nvSpPr>
        <p:spPr/>
        <p:txBody>
          <a:bodyPr/>
          <a:lstStyle/>
          <a:p>
            <a:r>
              <a:rPr lang="nl-NL" smtClean="0"/>
              <a:t>Titel van de presentatie</a:t>
            </a:r>
            <a:endParaRPr lang="nl-NL"/>
          </a:p>
        </p:txBody>
      </p:sp>
      <p:sp>
        <p:nvSpPr>
          <p:cNvPr id="6" name="Tijdelijke aanduiding voor dianummer 5"/>
          <p:cNvSpPr>
            <a:spLocks noGrp="1"/>
          </p:cNvSpPr>
          <p:nvPr>
            <p:ph type="sldNum" sz="quarter" idx="12"/>
          </p:nvPr>
        </p:nvSpPr>
        <p:spPr/>
        <p:txBody>
          <a:bodyPr/>
          <a:lstStyle/>
          <a:p>
            <a:fld id="{52236286-4DC8-46DE-9269-8F728FBC0641}" type="slidenum">
              <a:rPr lang="nl-NL" smtClean="0"/>
              <a:t>‹nr.›</a:t>
            </a:fld>
            <a:endParaRPr lang="nl-NL"/>
          </a:p>
        </p:txBody>
      </p:sp>
      <p:sp>
        <p:nvSpPr>
          <p:cNvPr id="7" name="Tijdelijke aanduiding voor inhoud 2"/>
          <p:cNvSpPr>
            <a:spLocks noGrp="1"/>
          </p:cNvSpPr>
          <p:nvPr>
            <p:ph idx="13" hasCustomPrompt="1"/>
          </p:nvPr>
        </p:nvSpPr>
        <p:spPr>
          <a:xfrm>
            <a:off x="1403350" y="1412875"/>
            <a:ext cx="302418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staande afbeelding  toe en plaats deze vullend binnen dit kader</a:t>
            </a:r>
            <a:endParaRPr lang="nl-NL" dirty="0"/>
          </a:p>
        </p:txBody>
      </p:sp>
      <p:cxnSp>
        <p:nvCxnSpPr>
          <p:cNvPr id="8" name="Rechte verbindingslijn 8"/>
          <p:cNvCxnSpPr/>
          <p:nvPr userDrawn="1"/>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42510130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ege pagina">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32714777-188F-4E6F-8704-DC2476BE1C56}" type="datetime8">
              <a:rPr lang="nl-NL" smtClean="0"/>
              <a:t>12-12-2015 11:25</a:t>
            </a:fld>
            <a:endParaRPr lang="nl-NL" dirty="0"/>
          </a:p>
        </p:txBody>
      </p:sp>
      <p:sp>
        <p:nvSpPr>
          <p:cNvPr id="3" name="Tijdelijke aanduiding voor voettekst 2"/>
          <p:cNvSpPr>
            <a:spLocks noGrp="1"/>
          </p:cNvSpPr>
          <p:nvPr>
            <p:ph type="ftr" sz="quarter" idx="11"/>
          </p:nvPr>
        </p:nvSpPr>
        <p:spPr/>
        <p:txBody>
          <a:bodyPr/>
          <a:lstStyle/>
          <a:p>
            <a:r>
              <a:rPr lang="nl-NL" dirty="0" smtClean="0"/>
              <a:t>Titel van de presentatie</a:t>
            </a:r>
            <a:endParaRPr lang="nl-NL" dirty="0"/>
          </a:p>
        </p:txBody>
      </p:sp>
      <p:sp>
        <p:nvSpPr>
          <p:cNvPr id="4" name="Tijdelijke aanduiding voor dianummer 3"/>
          <p:cNvSpPr>
            <a:spLocks noGrp="1"/>
          </p:cNvSpPr>
          <p:nvPr>
            <p:ph type="sldNum" sz="quarter" idx="12"/>
          </p:nvPr>
        </p:nvSpPr>
        <p:spPr/>
        <p:txBody>
          <a:bodyPr/>
          <a:lstStyle/>
          <a:p>
            <a:fld id="{52236286-4DC8-46DE-9269-8F728FBC0641}" type="slidenum">
              <a:rPr lang="nl-NL" smtClean="0"/>
              <a:t>‹nr.›</a:t>
            </a:fld>
            <a:endParaRPr lang="nl-NL" dirty="0"/>
          </a:p>
        </p:txBody>
      </p:sp>
      <p:sp>
        <p:nvSpPr>
          <p:cNvPr id="6" name="Tijdelijke aanduiding voor inhoud 2"/>
          <p:cNvSpPr>
            <a:spLocks noGrp="1"/>
          </p:cNvSpPr>
          <p:nvPr>
            <p:ph idx="13" hasCustomPrompt="1"/>
          </p:nvPr>
        </p:nvSpPr>
        <p:spPr>
          <a:xfrm>
            <a:off x="1403350" y="1412875"/>
            <a:ext cx="7272338" cy="4968875"/>
          </a:xfrm>
          <a:effectLst>
            <a:outerShdw blurRad="127000" dist="25400" dir="2700000" algn="ctr" rotWithShape="0">
              <a:schemeClr val="tx1">
                <a:alpha val="55000"/>
              </a:schemeClr>
            </a:outerShdw>
          </a:effectLst>
        </p:spPr>
        <p:txBody>
          <a:bodyPr/>
          <a:lstStyle>
            <a:lvl1pPr marL="0" indent="0">
              <a:buFontTx/>
              <a:buNone/>
              <a:defRPr baseline="0"/>
            </a:lvl1pPr>
            <a:lvl2pPr marL="357188" indent="-171450">
              <a:buFontTx/>
              <a:buBlip>
                <a:blip r:embed="rId2"/>
              </a:buBlip>
              <a:defRPr/>
            </a:lvl2pPr>
            <a:lvl3pPr marL="542925" indent="-187325">
              <a:buFontTx/>
              <a:buBlip>
                <a:blip r:embed="rId2"/>
              </a:buBlip>
              <a:defRPr/>
            </a:lvl3pPr>
            <a:lvl4pPr marL="715963" indent="-173038">
              <a:buFontTx/>
              <a:buBlip>
                <a:blip r:embed="rId2"/>
              </a:buBlip>
              <a:defRPr/>
            </a:lvl4pPr>
            <a:lvl5pPr marL="901700" indent="-187325">
              <a:buFontTx/>
              <a:buBlip>
                <a:blip r:embed="rId2"/>
              </a:buBlip>
              <a:defRPr/>
            </a:lvl5pPr>
          </a:lstStyle>
          <a:p>
            <a:pPr lvl="0"/>
            <a:r>
              <a:rPr lang="nl-NL" dirty="0" smtClean="0"/>
              <a:t>Voeg hier een afbeelding toe en plaats deze linksonder</a:t>
            </a:r>
            <a:endParaRPr lang="nl-NL" dirty="0"/>
          </a:p>
        </p:txBody>
      </p:sp>
      <p:cxnSp>
        <p:nvCxnSpPr>
          <p:cNvPr id="7" name="Rechte verbindingslijn 8"/>
          <p:cNvCxnSpPr/>
          <p:nvPr userDrawn="1"/>
        </p:nvCxnSpPr>
        <p:spPr>
          <a:xfrm flipV="1">
            <a:off x="1220400" y="831600"/>
            <a:ext cx="0" cy="5550150"/>
          </a:xfrm>
          <a:prstGeom prst="line">
            <a:avLst/>
          </a:prstGeom>
          <a:ln w="127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6464017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smtClean="0"/>
              <a:t>Klik om de stijl te bewerken</a:t>
            </a:r>
            <a:endParaRPr lang="nl-NL"/>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smtClean="0"/>
              <a:t>Klik om de ondertitelstijl van het model te bewerken</a:t>
            </a:r>
            <a:endParaRPr lang="nl-NL"/>
          </a:p>
        </p:txBody>
      </p:sp>
      <p:sp>
        <p:nvSpPr>
          <p:cNvPr id="4" name="Tijdelijke aanduiding voor datum 3"/>
          <p:cNvSpPr>
            <a:spLocks noGrp="1"/>
          </p:cNvSpPr>
          <p:nvPr>
            <p:ph type="dt" sz="half" idx="10"/>
          </p:nvPr>
        </p:nvSpPr>
        <p:spPr/>
        <p:txBody>
          <a:bodyPr/>
          <a:lstStyle/>
          <a:p>
            <a:fld id="{81B27E0A-93C6-4BC5-8E7B-02FFE7DF15D1}" type="datetimeFigureOut">
              <a:rPr lang="nl-NL" smtClean="0"/>
              <a:t>12-12-2015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E2F894DB-74B2-4ACA-AB29-CB34C048D2EE}" type="slidenum">
              <a:rPr lang="nl-NL" smtClean="0"/>
              <a:t>‹nr.›</a:t>
            </a:fld>
            <a:endParaRPr lang="nl-NL"/>
          </a:p>
        </p:txBody>
      </p:sp>
    </p:spTree>
    <p:extLst>
      <p:ext uri="{BB962C8B-B14F-4D97-AF65-F5344CB8AC3E}">
        <p14:creationId xmlns:p14="http://schemas.microsoft.com/office/powerpoint/2010/main" val="2844985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1173672" y="1922482"/>
            <a:ext cx="7574792" cy="1866557"/>
          </a:xfrm>
        </p:spPr>
        <p:txBody>
          <a:bodyPr/>
          <a:lstStyle>
            <a:lvl1pPr>
              <a:lnSpc>
                <a:spcPct val="100000"/>
              </a:lnSpc>
              <a:defRPr sz="3000" spc="0">
                <a:solidFill>
                  <a:srgbClr val="FFFFFF"/>
                </a:solidFill>
              </a:defRPr>
            </a:lvl1pPr>
          </a:lstStyle>
          <a:p>
            <a:r>
              <a:rPr lang="nl-NL" dirty="0" smtClean="0"/>
              <a:t>Titelstijl van model bewerken</a:t>
            </a:r>
            <a:endParaRPr lang="nl-NL" dirty="0"/>
          </a:p>
        </p:txBody>
      </p:sp>
      <p:grpSp>
        <p:nvGrpSpPr>
          <p:cNvPr id="9" name="Groep 8"/>
          <p:cNvGrpSpPr/>
          <p:nvPr userDrawn="1"/>
        </p:nvGrpSpPr>
        <p:grpSpPr>
          <a:xfrm>
            <a:off x="964017" y="2027964"/>
            <a:ext cx="58382" cy="2466080"/>
            <a:chOff x="964017" y="2027964"/>
            <a:chExt cx="58382" cy="2466080"/>
          </a:xfrm>
        </p:grpSpPr>
        <p:pic>
          <p:nvPicPr>
            <p:cNvPr id="5" name="Afbeelding 4" descr="timeline_pijl_wit.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64017" y="2027964"/>
              <a:ext cx="58382" cy="213591"/>
            </a:xfrm>
            <a:prstGeom prst="rect">
              <a:avLst/>
            </a:prstGeom>
          </p:spPr>
        </p:pic>
        <p:cxnSp>
          <p:nvCxnSpPr>
            <p:cNvPr id="6" name="Rechte verbindingslijn 5"/>
            <p:cNvCxnSpPr/>
            <p:nvPr userDrawn="1"/>
          </p:nvCxnSpPr>
          <p:spPr>
            <a:xfrm flipV="1">
              <a:off x="979257" y="2334044"/>
              <a:ext cx="0" cy="2160000"/>
            </a:xfrm>
            <a:prstGeom prst="line">
              <a:avLst/>
            </a:prstGeom>
            <a:ln w="6350">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3" name="Afbeelding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77" y="4279448"/>
            <a:ext cx="9143245" cy="512022"/>
          </a:xfrm>
          <a:prstGeom prst="rect">
            <a:avLst/>
          </a:prstGeom>
        </p:spPr>
      </p:pic>
      <p:sp>
        <p:nvSpPr>
          <p:cNvPr id="7" name="Rechthoek 6"/>
          <p:cNvSpPr/>
          <p:nvPr userDrawn="1"/>
        </p:nvSpPr>
        <p:spPr>
          <a:xfrm>
            <a:off x="0" y="0"/>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
        <p:nvSpPr>
          <p:cNvPr id="8" name="Rechthoek 7"/>
          <p:cNvSpPr/>
          <p:nvPr userDrawn="1"/>
        </p:nvSpPr>
        <p:spPr>
          <a:xfrm>
            <a:off x="0" y="5502374"/>
            <a:ext cx="9143622" cy="13428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dirty="0">
              <a:solidFill>
                <a:prstClr val="white"/>
              </a:solidFill>
            </a:endParaRPr>
          </a:p>
        </p:txBody>
      </p:sp>
    </p:spTree>
    <p:extLst>
      <p:ext uri="{BB962C8B-B14F-4D97-AF65-F5344CB8AC3E}">
        <p14:creationId xmlns:p14="http://schemas.microsoft.com/office/powerpoint/2010/main" val="124658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down)">
                                      <p:cBhvr>
                                        <p:cTn id="11" dur="500"/>
                                        <p:tgtEl>
                                          <p:spTgt spid="9"/>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hf sldNum="0"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 Target="../slides/slide1.xml"/><Relationship Id="rId5" Type="http://schemas.openxmlformats.org/officeDocument/2006/relationships/slideLayout" Target="../slideLayouts/slideLayout5.xml"/><Relationship Id="rId15" Type="http://schemas.openxmlformats.org/officeDocument/2006/relationships/image" Target="../media/image5.png"/><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 Id="rId14" Type="http://schemas.openxmlformats.org/officeDocument/2006/relationships/image" Target="../media/image4.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6" Type="http://schemas.openxmlformats.org/officeDocument/2006/relationships/image" Target="../media/image7.jpg"/><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theme" Target="../theme/theme2.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Afbeelding 6"/>
          <p:cNvPicPr>
            <a:picLocks noChangeAspect="1"/>
          </p:cNvPicPr>
          <p:nvPr/>
        </p:nvPicPr>
        <p:blipFill>
          <a:blip r:embed="rId10" cstate="screen">
            <a:extLst>
              <a:ext uri="{28A0092B-C50C-407E-A947-70E740481C1C}">
                <a14:useLocalDpi xmlns:a14="http://schemas.microsoft.com/office/drawing/2010/main" val="0"/>
              </a:ext>
            </a:extLst>
          </a:blip>
          <a:stretch>
            <a:fillRect/>
          </a:stretch>
        </p:blipFill>
        <p:spPr>
          <a:xfrm>
            <a:off x="0" y="548680"/>
            <a:ext cx="9144000" cy="261469"/>
          </a:xfrm>
          <a:prstGeom prst="rect">
            <a:avLst/>
          </a:prstGeom>
        </p:spPr>
      </p:pic>
      <p:sp>
        <p:nvSpPr>
          <p:cNvPr id="2" name="Tijdelijke aanduiding voor titel 1"/>
          <p:cNvSpPr>
            <a:spLocks noGrp="1"/>
          </p:cNvSpPr>
          <p:nvPr>
            <p:ph type="title"/>
          </p:nvPr>
        </p:nvSpPr>
        <p:spPr>
          <a:xfrm>
            <a:off x="1403350" y="1342800"/>
            <a:ext cx="7272338" cy="72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1403350" y="2199600"/>
            <a:ext cx="7272338" cy="432048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4" name="Tijdelijke aanduiding voor datum 3"/>
          <p:cNvSpPr>
            <a:spLocks noGrp="1"/>
          </p:cNvSpPr>
          <p:nvPr>
            <p:ph type="dt" sz="half" idx="2"/>
          </p:nvPr>
        </p:nvSpPr>
        <p:spPr>
          <a:xfrm>
            <a:off x="4816800" y="262800"/>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r>
              <a:rPr lang="nl-NL" smtClean="0"/>
              <a:t>November 07, 2014</a:t>
            </a:r>
            <a:endParaRPr lang="nl-NL" dirty="0"/>
          </a:p>
        </p:txBody>
      </p:sp>
      <p:sp>
        <p:nvSpPr>
          <p:cNvPr id="5" name="Tijdelijke aanduiding voor voettekst 4"/>
          <p:cNvSpPr>
            <a:spLocks noGrp="1"/>
          </p:cNvSpPr>
          <p:nvPr>
            <p:ph type="ftr" sz="quarter" idx="3"/>
          </p:nvPr>
        </p:nvSpPr>
        <p:spPr>
          <a:xfrm>
            <a:off x="4816800" y="370800"/>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r>
              <a:rPr lang="nl-NL" smtClean="0"/>
              <a:t>Trends</a:t>
            </a:r>
            <a:endParaRPr lang="nl-NL" dirty="0"/>
          </a:p>
        </p:txBody>
      </p:sp>
      <p:sp>
        <p:nvSpPr>
          <p:cNvPr id="6" name="Tijdelijke aanduiding voor dianummer 5"/>
          <p:cNvSpPr>
            <a:spLocks noGrp="1"/>
          </p:cNvSpPr>
          <p:nvPr>
            <p:ph type="sldNum" sz="quarter" idx="4"/>
          </p:nvPr>
        </p:nvSpPr>
        <p:spPr>
          <a:xfrm>
            <a:off x="4816800" y="153968"/>
            <a:ext cx="1800000" cy="106680"/>
          </a:xfrm>
          <a:prstGeom prst="rect">
            <a:avLst/>
          </a:prstGeom>
        </p:spPr>
        <p:txBody>
          <a:bodyPr vert="horz" lIns="0" tIns="0" rIns="0" bIns="0" rtlCol="0" anchor="t" anchorCtr="0"/>
          <a:lstStyle>
            <a:lvl1pPr algn="l">
              <a:defRPr sz="700">
                <a:solidFill>
                  <a:schemeClr val="tx1"/>
                </a:solidFill>
                <a:latin typeface="Arial" pitchFamily="34" charset="0"/>
                <a:cs typeface="Arial" pitchFamily="34" charset="0"/>
              </a:defRPr>
            </a:lvl1pPr>
          </a:lstStyle>
          <a:p>
            <a:fld id="{52236286-4DC8-46DE-9269-8F728FBC0641}" type="slidenum">
              <a:rPr lang="nl-NL" smtClean="0"/>
              <a:pPr/>
              <a:t>‹nr.›</a:t>
            </a:fld>
            <a:endParaRPr lang="nl-NL" dirty="0"/>
          </a:p>
        </p:txBody>
      </p:sp>
      <p:cxnSp>
        <p:nvCxnSpPr>
          <p:cNvPr id="8" name="Rechte verbindingslijn 7"/>
          <p:cNvCxnSpPr/>
          <p:nvPr/>
        </p:nvCxnSpPr>
        <p:spPr>
          <a:xfrm flipV="1">
            <a:off x="248400" y="162000"/>
            <a:ext cx="0" cy="540000"/>
          </a:xfrm>
          <a:prstGeom prst="line">
            <a:avLst/>
          </a:prstGeom>
          <a:ln w="3175"/>
        </p:spPr>
        <p:style>
          <a:lnRef idx="1">
            <a:schemeClr val="dk1"/>
          </a:lnRef>
          <a:fillRef idx="0">
            <a:schemeClr val="dk1"/>
          </a:fillRef>
          <a:effectRef idx="0">
            <a:schemeClr val="dk1"/>
          </a:effectRef>
          <a:fontRef idx="minor">
            <a:schemeClr val="tx1"/>
          </a:fontRef>
        </p:style>
      </p:cxnSp>
      <p:cxnSp>
        <p:nvCxnSpPr>
          <p:cNvPr id="10" name="Rechte verbindingslijn 9"/>
          <p:cNvCxnSpPr/>
          <p:nvPr/>
        </p:nvCxnSpPr>
        <p:spPr>
          <a:xfrm flipV="1">
            <a:off x="2336400" y="162000"/>
            <a:ext cx="0" cy="540000"/>
          </a:xfrm>
          <a:prstGeom prst="line">
            <a:avLst/>
          </a:prstGeom>
          <a:ln w="3175"/>
        </p:spPr>
        <p:style>
          <a:lnRef idx="1">
            <a:schemeClr val="dk1"/>
          </a:lnRef>
          <a:fillRef idx="0">
            <a:schemeClr val="dk1"/>
          </a:fillRef>
          <a:effectRef idx="0">
            <a:schemeClr val="dk1"/>
          </a:effectRef>
          <a:fontRef idx="minor">
            <a:schemeClr val="tx1"/>
          </a:fontRef>
        </p:style>
      </p:cxnSp>
      <p:pic>
        <p:nvPicPr>
          <p:cNvPr id="11" name="Afbeelding 10">
            <a:hlinkClick r:id="rId11" action="ppaction://hlinksldjump"/>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357403" y="162000"/>
            <a:ext cx="619016" cy="493200"/>
          </a:xfrm>
          <a:prstGeom prst="rect">
            <a:avLst/>
          </a:prstGeom>
          <a:blipFill>
            <a:blip r:embed="rId13" cstate="screen">
              <a:extLst>
                <a:ext uri="{28A0092B-C50C-407E-A947-70E740481C1C}">
                  <a14:useLocalDpi xmlns:a14="http://schemas.microsoft.com/office/drawing/2010/main" val="0"/>
                </a:ext>
              </a:extLst>
            </a:blip>
            <a:stretch>
              <a:fillRect/>
            </a:stretch>
          </a:blipFill>
          <a:effectLst>
            <a:outerShdw blurRad="101600" dist="12700" dir="2700000" algn="ctr" rotWithShape="0">
              <a:prstClr val="black">
                <a:alpha val="50000"/>
              </a:prstClr>
            </a:outerShdw>
          </a:effectLst>
        </p:spPr>
      </p:pic>
      <p:pic>
        <p:nvPicPr>
          <p:cNvPr id="12" name="Afbeelding 11">
            <a:hlinkClick r:id="rId11" action="ppaction://hlinksldjump"/>
          </p:cNvPr>
          <p:cNvPicPr>
            <a:picLocks noChangeAspect="1"/>
          </p:cNvPicPr>
          <p:nvPr/>
        </p:nvPicPr>
        <p:blipFill>
          <a:blip r:embed="rId12" cstate="screen">
            <a:extLst>
              <a:ext uri="{28A0092B-C50C-407E-A947-70E740481C1C}">
                <a14:useLocalDpi xmlns:a14="http://schemas.microsoft.com/office/drawing/2010/main" val="0"/>
              </a:ext>
            </a:extLst>
          </a:blip>
          <a:stretch>
            <a:fillRect/>
          </a:stretch>
        </p:blipFill>
        <p:spPr>
          <a:xfrm>
            <a:off x="2445403" y="162000"/>
            <a:ext cx="619016" cy="493200"/>
          </a:xfrm>
          <a:prstGeom prst="rect">
            <a:avLst/>
          </a:prstGeom>
          <a:blipFill>
            <a:blip r:embed="rId14" cstate="screen">
              <a:extLst>
                <a:ext uri="{28A0092B-C50C-407E-A947-70E740481C1C}">
                  <a14:useLocalDpi xmlns:a14="http://schemas.microsoft.com/office/drawing/2010/main" val="0"/>
                </a:ext>
              </a:extLst>
            </a:blip>
            <a:stretch>
              <a:fillRect/>
            </a:stretch>
          </a:blipFill>
          <a:effectLst>
            <a:outerShdw blurRad="101600" dist="12700" dir="2700000" algn="ctr" rotWithShape="0">
              <a:prstClr val="black">
                <a:alpha val="50000"/>
              </a:prstClr>
            </a:outerShdw>
          </a:effectLst>
        </p:spPr>
      </p:pic>
      <p:cxnSp>
        <p:nvCxnSpPr>
          <p:cNvPr id="15" name="Rechte verbindingslijn 14"/>
          <p:cNvCxnSpPr/>
          <p:nvPr/>
        </p:nvCxnSpPr>
        <p:spPr>
          <a:xfrm flipV="1">
            <a:off x="4708800" y="162000"/>
            <a:ext cx="0" cy="540000"/>
          </a:xfrm>
          <a:prstGeom prst="line">
            <a:avLst/>
          </a:prstGeom>
          <a:ln w="317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174333714"/>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61" r:id="rId4"/>
    <p:sldLayoutId id="2147483662" r:id="rId5"/>
    <p:sldLayoutId id="2147483663" r:id="rId6"/>
    <p:sldLayoutId id="2147483655" r:id="rId7"/>
    <p:sldLayoutId id="2147483664" r:id="rId8"/>
  </p:sldLayoutIdLst>
  <p:timing>
    <p:tnLst>
      <p:par>
        <p:cTn id="1" dur="indefinite" restart="never" nodeType="tmRoot"/>
      </p:par>
    </p:tnLst>
  </p:timing>
  <p:hf hdr="0"/>
  <p:txStyles>
    <p:titleStyle>
      <a:lvl1pPr algn="l" defTabSz="914400" rtl="0" eaLnBrk="1" latinLnBrk="0" hangingPunct="1">
        <a:lnSpc>
          <a:spcPts val="2800"/>
        </a:lnSpc>
        <a:spcBef>
          <a:spcPct val="0"/>
        </a:spcBef>
        <a:buNone/>
        <a:defRPr sz="2400" b="1" kern="1200">
          <a:solidFill>
            <a:schemeClr val="tx1"/>
          </a:solidFill>
          <a:latin typeface="Arial" pitchFamily="34" charset="0"/>
          <a:ea typeface="+mj-ea"/>
          <a:cs typeface="Arial" pitchFamily="34" charset="0"/>
        </a:defRPr>
      </a:lvl1pPr>
    </p:titleStyle>
    <p:bodyStyle>
      <a:lvl1pPr marL="185738" indent="-1857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FontTx/>
        <a:buBlip>
          <a:blip r:embed="rId15"/>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556486" y="1342800"/>
            <a:ext cx="8047962" cy="720000"/>
          </a:xfrm>
          <a:prstGeom prst="rect">
            <a:avLst/>
          </a:prstGeom>
        </p:spPr>
        <p:txBody>
          <a:bodyPr vert="horz" lIns="0" tIns="0" rIns="0" bIns="0" rtlCol="0" anchor="t" anchorCtr="0">
            <a:noAutofit/>
          </a:bodyPr>
          <a:lstStyle/>
          <a:p>
            <a:r>
              <a:rPr lang="nl-NL" dirty="0" smtClean="0"/>
              <a:t>Klik om de stijl te bewerken</a:t>
            </a:r>
            <a:endParaRPr lang="nl-NL" dirty="0"/>
          </a:p>
        </p:txBody>
      </p:sp>
      <p:sp>
        <p:nvSpPr>
          <p:cNvPr id="3" name="Tijdelijke aanduiding voor tekst 2"/>
          <p:cNvSpPr>
            <a:spLocks noGrp="1"/>
          </p:cNvSpPr>
          <p:nvPr>
            <p:ph type="body" idx="1"/>
          </p:nvPr>
        </p:nvSpPr>
        <p:spPr>
          <a:xfrm>
            <a:off x="556486" y="2199600"/>
            <a:ext cx="8044589" cy="4320480"/>
          </a:xfrm>
          <a:prstGeom prst="rect">
            <a:avLst/>
          </a:prstGeom>
        </p:spPr>
        <p:txBody>
          <a:bodyPr vert="horz" lIns="0" tIns="0" rIns="0" bIns="0" rtlCol="0">
            <a:noAutofit/>
          </a:bodyPr>
          <a:lstStyle/>
          <a:p>
            <a:pPr lvl="0"/>
            <a:r>
              <a:rPr lang="nl-NL" dirty="0" smtClean="0"/>
              <a:t>Klik om de modelstijlen te bewerken</a:t>
            </a:r>
          </a:p>
          <a:p>
            <a:pPr lvl="1"/>
            <a:r>
              <a:rPr lang="nl-NL" dirty="0" smtClean="0"/>
              <a:t>Tweede niveau</a:t>
            </a:r>
          </a:p>
          <a:p>
            <a:pPr lvl="2"/>
            <a:r>
              <a:rPr lang="nl-NL" dirty="0" smtClean="0"/>
              <a:t>Derde niveau</a:t>
            </a:r>
          </a:p>
          <a:p>
            <a:pPr lvl="3"/>
            <a:r>
              <a:rPr lang="nl-NL" dirty="0" smtClean="0"/>
              <a:t>Vierde niveau</a:t>
            </a:r>
          </a:p>
          <a:p>
            <a:pPr lvl="4"/>
            <a:r>
              <a:rPr lang="nl-NL" dirty="0" smtClean="0"/>
              <a:t>Vijfde niveau</a:t>
            </a:r>
            <a:endParaRPr lang="nl-NL" dirty="0"/>
          </a:p>
        </p:txBody>
      </p:sp>
      <p:sp>
        <p:nvSpPr>
          <p:cNvPr id="6" name="Tijdelijke aanduiding voor dianummer 5"/>
          <p:cNvSpPr>
            <a:spLocks noGrp="1"/>
          </p:cNvSpPr>
          <p:nvPr>
            <p:ph type="sldNum" sz="quarter" idx="4"/>
          </p:nvPr>
        </p:nvSpPr>
        <p:spPr>
          <a:xfrm>
            <a:off x="556486" y="6525344"/>
            <a:ext cx="271098" cy="168990"/>
          </a:xfrm>
          <a:prstGeom prst="rect">
            <a:avLst/>
          </a:prstGeom>
        </p:spPr>
        <p:txBody>
          <a:bodyPr vert="horz" lIns="0" tIns="0" rIns="0" bIns="0" rtlCol="0" anchor="b" anchorCtr="0"/>
          <a:lstStyle>
            <a:lvl1pPr algn="l">
              <a:defRPr sz="700" b="1">
                <a:solidFill>
                  <a:schemeClr val="tx1"/>
                </a:solidFill>
                <a:latin typeface="Arial" pitchFamily="34" charset="0"/>
                <a:cs typeface="Arial" pitchFamily="34" charset="0"/>
              </a:defRPr>
            </a:lvl1pPr>
          </a:lstStyle>
          <a:p>
            <a:fld id="{52236286-4DC8-46DE-9269-8F728FBC0641}" type="slidenum">
              <a:rPr lang="nl-NL" smtClean="0">
                <a:solidFill>
                  <a:prstClr val="black"/>
                </a:solidFill>
              </a:rPr>
              <a:pPr/>
              <a:t>‹nr.›</a:t>
            </a:fld>
            <a:endParaRPr lang="nl-NL" dirty="0">
              <a:solidFill>
                <a:prstClr val="black"/>
              </a:solidFill>
            </a:endParaRPr>
          </a:p>
        </p:txBody>
      </p:sp>
      <p:sp>
        <p:nvSpPr>
          <p:cNvPr id="4" name="Tijdelijke aanduiding voor datum 3"/>
          <p:cNvSpPr>
            <a:spLocks noGrp="1"/>
          </p:cNvSpPr>
          <p:nvPr>
            <p:ph type="dt" sz="half" idx="2"/>
          </p:nvPr>
        </p:nvSpPr>
        <p:spPr>
          <a:xfrm>
            <a:off x="6463258" y="6526800"/>
            <a:ext cx="2133600" cy="169200"/>
          </a:xfrm>
          <a:prstGeom prst="rect">
            <a:avLst/>
          </a:prstGeom>
        </p:spPr>
        <p:txBody>
          <a:bodyPr vert="horz" wrap="none" lIns="0" tIns="0" rIns="0" bIns="0" rtlCol="0" anchor="b" anchorCtr="0"/>
          <a:lstStyle>
            <a:lvl1pPr algn="r">
              <a:defRPr sz="700" b="1">
                <a:solidFill>
                  <a:schemeClr val="tx1">
                    <a:tint val="75000"/>
                  </a:schemeClr>
                </a:solidFill>
                <a:latin typeface="+mn-lt"/>
              </a:defRPr>
            </a:lvl1pPr>
          </a:lstStyle>
          <a:p>
            <a:r>
              <a:rPr lang="nl-NL" dirty="0" smtClean="0">
                <a:solidFill>
                  <a:prstClr val="black">
                    <a:tint val="75000"/>
                  </a:prstClr>
                </a:solidFill>
              </a:rPr>
              <a:t>maandag 7 december 2015</a:t>
            </a:r>
            <a:endParaRPr lang="nl-NL" dirty="0">
              <a:solidFill>
                <a:prstClr val="black">
                  <a:tint val="75000"/>
                </a:prstClr>
              </a:solidFill>
            </a:endParaRPr>
          </a:p>
        </p:txBody>
      </p:sp>
      <p:sp>
        <p:nvSpPr>
          <p:cNvPr id="5" name="Tijdelijke aanduiding voor voettekst 4"/>
          <p:cNvSpPr>
            <a:spLocks noGrp="1"/>
          </p:cNvSpPr>
          <p:nvPr>
            <p:ph type="ftr" sz="quarter" idx="3"/>
          </p:nvPr>
        </p:nvSpPr>
        <p:spPr>
          <a:xfrm>
            <a:off x="554410" y="6526800"/>
            <a:ext cx="4320000" cy="169200"/>
          </a:xfrm>
          <a:prstGeom prst="rect">
            <a:avLst/>
          </a:prstGeom>
        </p:spPr>
        <p:txBody>
          <a:bodyPr vert="horz" wrap="none" lIns="0" tIns="0" rIns="0" bIns="0" rtlCol="0" anchor="b" anchorCtr="0"/>
          <a:lstStyle>
            <a:lvl1pPr algn="l">
              <a:defRPr sz="700" b="1">
                <a:solidFill>
                  <a:schemeClr val="tx1">
                    <a:tint val="75000"/>
                  </a:schemeClr>
                </a:solidFill>
              </a:defRPr>
            </a:lvl1p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Tree>
    <p:extLst>
      <p:ext uri="{BB962C8B-B14F-4D97-AF65-F5344CB8AC3E}">
        <p14:creationId xmlns:p14="http://schemas.microsoft.com/office/powerpoint/2010/main" val="301944850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Lst>
  <p:transition spd="slow">
    <p:fade thruBlk="1"/>
  </p:transition>
  <p:timing>
    <p:tnLst>
      <p:par>
        <p:cTn id="1" dur="indefinite" restart="never" nodeType="tmRoot"/>
      </p:par>
    </p:tnLst>
  </p:timing>
  <p:hf sldNum="0" hdr="0"/>
  <p:txStyles>
    <p:titleStyle>
      <a:lvl1pPr algn="l" defTabSz="914400" rtl="0" eaLnBrk="1" latinLnBrk="0" hangingPunct="1">
        <a:lnSpc>
          <a:spcPts val="2800"/>
        </a:lnSpc>
        <a:spcBef>
          <a:spcPct val="0"/>
        </a:spcBef>
        <a:buNone/>
        <a:defRPr sz="2800" b="1" kern="1200" cap="all" spc="0">
          <a:solidFill>
            <a:schemeClr val="tx2"/>
          </a:solidFill>
          <a:latin typeface="Arial Black"/>
          <a:ea typeface="+mj-ea"/>
          <a:cs typeface="Arial Black"/>
        </a:defRPr>
      </a:lvl1pPr>
    </p:titleStyle>
    <p:bodyStyle>
      <a:lvl1pPr marL="185738" indent="-185738" algn="l" defTabSz="914400" rtl="0" eaLnBrk="1" latinLnBrk="0" hangingPunct="1">
        <a:lnSpc>
          <a:spcPts val="2810"/>
        </a:lnSpc>
        <a:spcBef>
          <a:spcPts val="0"/>
        </a:spcBef>
        <a:buSzPct val="100000"/>
        <a:buFontTx/>
        <a:buBlip>
          <a:blip r:embed="rId16"/>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SzPct val="100000"/>
        <a:buFontTx/>
        <a:buBlip>
          <a:blip r:embed="rId16"/>
        </a:buBlip>
        <a:defRPr sz="1800" kern="1200">
          <a:solidFill>
            <a:schemeClr val="tx1"/>
          </a:solidFill>
          <a:latin typeface="Arial" pitchFamily="34" charset="0"/>
          <a:ea typeface="+mn-ea"/>
          <a:cs typeface="Arial" pitchFamily="34" charset="0"/>
        </a:defRPr>
      </a:lvl2pPr>
      <a:lvl3pPr marL="542925" indent="-185738" algn="l" defTabSz="914400" rtl="0" eaLnBrk="1" latinLnBrk="0" hangingPunct="1">
        <a:lnSpc>
          <a:spcPts val="2810"/>
        </a:lnSpc>
        <a:spcBef>
          <a:spcPts val="0"/>
        </a:spcBef>
        <a:buSzPct val="100000"/>
        <a:buFontTx/>
        <a:buBlip>
          <a:blip r:embed="rId16"/>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SzPct val="100000"/>
        <a:buFontTx/>
        <a:buBlip>
          <a:blip r:embed="rId16"/>
        </a:buBlip>
        <a:defRPr sz="1800" kern="1200">
          <a:solidFill>
            <a:schemeClr val="tx1"/>
          </a:solidFill>
          <a:latin typeface="Arial" pitchFamily="34" charset="0"/>
          <a:ea typeface="+mn-ea"/>
          <a:cs typeface="Arial" pitchFamily="34" charset="0"/>
        </a:defRPr>
      </a:lvl4pPr>
      <a:lvl5pPr marL="901700" indent="-185738" algn="l" defTabSz="914400" rtl="0" eaLnBrk="1" latinLnBrk="0" hangingPunct="1">
        <a:lnSpc>
          <a:spcPts val="2810"/>
        </a:lnSpc>
        <a:spcBef>
          <a:spcPts val="0"/>
        </a:spcBef>
        <a:buSzPct val="100000"/>
        <a:buFontTx/>
        <a:buBlip>
          <a:blip r:embed="rId16"/>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google.nl/url?sa=i&amp;rct=j&amp;q=&amp;esrc=s&amp;source=images&amp;cd=&amp;cad=rja&amp;uact=8&amp;ved=0CAcQjRxqFQoTCMKFrfOv5McCFcHVFAodyvID1A&amp;url=http://www.passiefhuismarkt.nl/nieuws/vandaag-bouwen-morgen-wonen/&amp;psig=AFQjCNHGMUcNyGKt2b5EA_ruDAYi5_nYbw&amp;ust=1441696435401605" TargetMode="Externa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3.xml"/><Relationship Id="rId6" Type="http://schemas.openxmlformats.org/officeDocument/2006/relationships/image" Target="../media/image25.jpeg"/><Relationship Id="rId5" Type="http://schemas.openxmlformats.org/officeDocument/2006/relationships/image" Target="../media/image49.jpeg"/><Relationship Id="rId4" Type="http://schemas.openxmlformats.org/officeDocument/2006/relationships/image" Target="../media/image48.jpe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3.xml"/><Relationship Id="rId5" Type="http://schemas.openxmlformats.org/officeDocument/2006/relationships/image" Target="../media/image53.jpeg"/><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27.gi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hyperlink" Target="https://www.ntvg.nl/artikelen/kostprijs-gewonnen-levensjaar-trends-en-tegenstrijdigheden/volledig" TargetMode="Externa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6.jpeg"/><Relationship Id="rId11" Type="http://schemas.openxmlformats.org/officeDocument/2006/relationships/image" Target="../media/image81.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xml"/><Relationship Id="rId5" Type="http://schemas.openxmlformats.org/officeDocument/2006/relationships/image" Target="../media/image85.png"/><Relationship Id="rId4" Type="http://schemas.openxmlformats.org/officeDocument/2006/relationships/image" Target="../media/image84.png"/></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89.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94.emf"/><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4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hyperlink" Target="http://www.google.nl/url?sa=i&amp;rct=j&amp;q=&amp;esrc=s&amp;source=images&amp;cd=&amp;cad=rja&amp;uact=8&amp;ved=0CAcQjRxqFQoTCObRkMau5McCFcTvFAodVZICrQ&amp;url=http://www.solarbes.nl/c-1985975/zonneboiler/&amp;bvm=bv.102022582,d.d24&amp;psig=AFQjCNF64vBOB6obXYVql_fty23QTJOEAg&amp;ust=1441696052774606" TargetMode="Externa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image" Target="../media/image96.emf"/><Relationship Id="rId1" Type="http://schemas.openxmlformats.org/officeDocument/2006/relationships/slideLayout" Target="../slideLayouts/slideLayout3.xml"/><Relationship Id="rId6" Type="http://schemas.openxmlformats.org/officeDocument/2006/relationships/image" Target="../media/image100.jpeg"/><Relationship Id="rId5" Type="http://schemas.openxmlformats.org/officeDocument/2006/relationships/image" Target="../media/image99.png"/><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png"/><Relationship Id="rId1" Type="http://schemas.openxmlformats.org/officeDocument/2006/relationships/slideLayout" Target="../slideLayouts/slideLayout3.xml"/><Relationship Id="rId4" Type="http://schemas.openxmlformats.org/officeDocument/2006/relationships/image" Target="../media/image103.jpeg"/></Relationships>
</file>

<file path=ppt/slides/_rels/slide4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hyperlink" Target="http://www.google.nl/url?sa=i&amp;rct=j&amp;q=&amp;esrc=s&amp;source=images&amp;cd=&amp;cad=rja&amp;uact=8&amp;ved=0CAcQjRxqFQoTCM-ssZyu5McCFYtWFAod4s8HXg&amp;url=http://www.rvo.nl/initiatieven/energiezuiniggebouwd/icoonwoning&amp;bvm=bv.102022582,d.d24&amp;psig=AFQjCNEPiFcBbg1sMX3LRZa9vifSXZeIow&amp;ust=1441695926587581" TargetMode="Externa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4.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50.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nl-NL" dirty="0" smtClean="0"/>
              <a:t>Duurzaam bouwen in de afgelopen 50 jaar</a:t>
            </a:r>
            <a:endParaRPr lang="en-GB" dirty="0"/>
          </a:p>
        </p:txBody>
      </p:sp>
      <p:sp>
        <p:nvSpPr>
          <p:cNvPr id="3" name="Subtitle 2"/>
          <p:cNvSpPr>
            <a:spLocks noGrp="1"/>
          </p:cNvSpPr>
          <p:nvPr>
            <p:ph type="subTitle" idx="1"/>
          </p:nvPr>
        </p:nvSpPr>
        <p:spPr/>
        <p:txBody>
          <a:bodyPr/>
          <a:lstStyle/>
          <a:p>
            <a:r>
              <a:rPr lang="en-GB" b="1" dirty="0" smtClean="0"/>
              <a:t>
</a:t>
            </a:r>
            <a:r>
              <a:rPr lang="en-GB" sz="1600" b="1" dirty="0" smtClean="0"/>
              <a:t>Wouter Borsboom</a:t>
            </a:r>
            <a:endParaRPr lang="en-GB" sz="1600" b="1" dirty="0"/>
          </a:p>
        </p:txBody>
      </p:sp>
      <p:pic>
        <p:nvPicPr>
          <p:cNvPr id="5" name="Picture 4"/>
          <p:cNvPicPr>
            <a:picLocks noChangeAspect="1" noChangeArrowheads="1"/>
          </p:cNvPicPr>
          <p:nvPr/>
        </p:nvPicPr>
        <p:blipFill rotWithShape="1">
          <a:blip r:embed="rId3"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2981" y="3429001"/>
            <a:ext cx="3921045" cy="3428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rotWithShape="1">
          <a:blip r:embed="rId4"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3934027" y="3429001"/>
            <a:ext cx="5234152"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3794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10</a:t>
            </a:fld>
            <a:endParaRPr lang="nl-NL"/>
          </a:p>
        </p:txBody>
      </p:sp>
      <p:pic>
        <p:nvPicPr>
          <p:cNvPr id="1026" name="Picture 2" descr="http://resolver.kb.nl/resolve?urn=urn:gvn:SFA04:SFA001003200&amp;role=image&amp;size=variable"/>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41570"/>
            <a:ext cx="9143999" cy="68982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9631" y="260648"/>
            <a:ext cx="6624736" cy="584775"/>
          </a:xfrm>
          <a:prstGeom prst="rect">
            <a:avLst/>
          </a:prstGeom>
          <a:solidFill>
            <a:srgbClr val="9C9C9E">
              <a:alpha val="54902"/>
            </a:srgbClr>
          </a:solidFill>
          <a:ln>
            <a:noFill/>
          </a:ln>
        </p:spPr>
        <p:txBody>
          <a:bodyPr wrap="square" rtlCol="0">
            <a:spAutoFit/>
          </a:bodyPr>
          <a:lstStyle/>
          <a:p>
            <a:r>
              <a:rPr lang="nl-NL" sz="3200" b="1" dirty="0" smtClean="0">
                <a:solidFill>
                  <a:schemeClr val="bg1">
                    <a:lumMod val="95000"/>
                  </a:schemeClr>
                </a:solidFill>
              </a:rPr>
              <a:t>Iets meer dan 50 jaar geleden</a:t>
            </a:r>
            <a:endParaRPr lang="nl-NL" sz="3200" b="1" dirty="0">
              <a:solidFill>
                <a:schemeClr val="bg1">
                  <a:lumMod val="95000"/>
                </a:schemeClr>
              </a:solidFill>
            </a:endParaRPr>
          </a:p>
        </p:txBody>
      </p:sp>
    </p:spTree>
    <p:extLst>
      <p:ext uri="{BB962C8B-B14F-4D97-AF65-F5344CB8AC3E}">
        <p14:creationId xmlns:p14="http://schemas.microsoft.com/office/powerpoint/2010/main" val="1948145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11</a:t>
            </a:fld>
            <a:endParaRPr lang="nl-NL"/>
          </a:p>
        </p:txBody>
      </p:sp>
      <p:pic>
        <p:nvPicPr>
          <p:cNvPr id="2050" name="Picture 2" descr="http://www.remax-totaal.nl/huizen/rij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347" y="-76201"/>
            <a:ext cx="9248775" cy="6934201"/>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234885" y="260648"/>
            <a:ext cx="6624736" cy="584775"/>
          </a:xfrm>
          <a:prstGeom prst="rect">
            <a:avLst/>
          </a:prstGeom>
          <a:solidFill>
            <a:srgbClr val="9C9C9E">
              <a:alpha val="54902"/>
            </a:srgbClr>
          </a:solidFill>
          <a:ln>
            <a:noFill/>
          </a:ln>
        </p:spPr>
        <p:txBody>
          <a:bodyPr wrap="square" rtlCol="0">
            <a:spAutoFit/>
          </a:bodyPr>
          <a:lstStyle/>
          <a:p>
            <a:r>
              <a:rPr lang="nl-NL" sz="3200" b="1" dirty="0" smtClean="0">
                <a:solidFill>
                  <a:schemeClr val="bg1">
                    <a:lumMod val="95000"/>
                  </a:schemeClr>
                </a:solidFill>
              </a:rPr>
              <a:t>35 jaar geleden gebouwd</a:t>
            </a:r>
            <a:endParaRPr lang="nl-NL" sz="3200" b="1" dirty="0">
              <a:solidFill>
                <a:schemeClr val="bg1">
                  <a:lumMod val="95000"/>
                </a:schemeClr>
              </a:solidFill>
            </a:endParaRPr>
          </a:p>
        </p:txBody>
      </p:sp>
      <p:pic>
        <p:nvPicPr>
          <p:cNvPr id="2051"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3851920" y="4005064"/>
            <a:ext cx="4943568" cy="25549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2175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nl-NL"/>
          </a:p>
        </p:txBody>
      </p:sp>
      <p:sp>
        <p:nvSpPr>
          <p:cNvPr id="3" name="Ondertitel 2"/>
          <p:cNvSpPr>
            <a:spLocks noGrp="1"/>
          </p:cNvSpPr>
          <p:nvPr>
            <p:ph type="subTitle" idx="1"/>
          </p:nvPr>
        </p:nvSpPr>
        <p:spPr/>
        <p:txBody>
          <a:bodyPr/>
          <a:lstStyle/>
          <a:p>
            <a:endParaRPr lang="nl-NL"/>
          </a:p>
        </p:txBody>
      </p:sp>
      <p:pic>
        <p:nvPicPr>
          <p:cNvPr id="1027" name="Picture 3"/>
          <p:cNvPicPr>
            <a:picLocks noChangeAspect="1" noChangeArrowheads="1"/>
          </p:cNvPicPr>
          <p:nvPr/>
        </p:nvPicPr>
        <p:blipFill rotWithShape="1">
          <a:blip r:embed="rId2" cstate="screen">
            <a:extLst>
              <a:ext uri="{28A0092B-C50C-407E-A947-70E740481C1C}">
                <a14:useLocalDpi xmlns:a14="http://schemas.microsoft.com/office/drawing/2010/main" val="0"/>
              </a:ext>
            </a:extLst>
          </a:blip>
          <a:srcRect/>
          <a:stretch/>
        </p:blipFill>
        <p:spPr bwMode="auto">
          <a:xfrm rot="5400000">
            <a:off x="2300603" y="-772045"/>
            <a:ext cx="4695246" cy="9801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115616" y="1052736"/>
            <a:ext cx="6624736" cy="584775"/>
          </a:xfrm>
          <a:prstGeom prst="rect">
            <a:avLst/>
          </a:prstGeom>
          <a:solidFill>
            <a:srgbClr val="9C9C9E">
              <a:alpha val="54902"/>
            </a:srgbClr>
          </a:solidFill>
          <a:ln>
            <a:noFill/>
          </a:ln>
        </p:spPr>
        <p:txBody>
          <a:bodyPr wrap="square" rtlCol="0">
            <a:spAutoFit/>
          </a:bodyPr>
          <a:lstStyle/>
          <a:p>
            <a:r>
              <a:rPr lang="nl-NL" sz="3200" b="1" dirty="0" err="1" smtClean="0">
                <a:solidFill>
                  <a:schemeClr val="bg1">
                    <a:lumMod val="95000"/>
                  </a:schemeClr>
                </a:solidFill>
              </a:rPr>
              <a:t>Gebr</a:t>
            </a:r>
            <a:r>
              <a:rPr lang="nl-NL" sz="3200" b="1" dirty="0" smtClean="0">
                <a:solidFill>
                  <a:schemeClr val="bg1">
                    <a:lumMod val="95000"/>
                  </a:schemeClr>
                </a:solidFill>
              </a:rPr>
              <a:t> Das in 1983 over 80 jaar…</a:t>
            </a:r>
            <a:endParaRPr lang="nl-NL" sz="3200" b="1" dirty="0">
              <a:solidFill>
                <a:schemeClr val="bg1">
                  <a:lumMod val="95000"/>
                </a:schemeClr>
              </a:solidFill>
            </a:endParaRPr>
          </a:p>
        </p:txBody>
      </p:sp>
    </p:spTree>
    <p:extLst>
      <p:ext uri="{BB962C8B-B14F-4D97-AF65-F5344CB8AC3E}">
        <p14:creationId xmlns:p14="http://schemas.microsoft.com/office/powerpoint/2010/main" val="18568290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err="1" smtClean="0"/>
              <a:t>Duurzamen</a:t>
            </a:r>
            <a:r>
              <a:rPr lang="nl-NL" dirty="0" smtClean="0"/>
              <a:t> bouwen 2015</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13</a:t>
            </a:fld>
            <a:endParaRPr lang="nl-NL"/>
          </a:p>
        </p:txBody>
      </p:sp>
      <p:pic>
        <p:nvPicPr>
          <p:cNvPr id="5122" name="Picture 2" descr="http://www.passiefhuismarkt.nl/custom/page_block/1877_large.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772816"/>
            <a:ext cx="7620000" cy="51911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9771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Nul op de Meter: Rijkswijk Buiten</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14</a:t>
            </a:fld>
            <a:endParaRPr lang="nl-NL"/>
          </a:p>
        </p:txBody>
      </p:sp>
      <p:pic>
        <p:nvPicPr>
          <p:cNvPr id="7" name="Picture 2" descr="http://www.milieucentraal.nl/media/1499/warmtepomp-282x212.jpg?anchor=center&amp;mode=crop&amp;quality=90&amp;width=327&amp;slimmage=true&amp;rnd=13066834927000000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4502856"/>
            <a:ext cx="2444650" cy="183909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www.sto.nl/media/images/nederlands_1/Isolatie_Sto_banner_landingpa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483543" y="1703720"/>
            <a:ext cx="3844590" cy="25246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http://www.duurzaamthuis.nl/wp-content/uploads/2011/06/warmtepomp-droger-300x3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28133" y="2564904"/>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s://rijswijkbuiten.files.wordpress.com/2015/02/zonnepanelen-anjelier-2013.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2467019" y="4228357"/>
            <a:ext cx="3870449" cy="20235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noChangeArrowheads="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158943" y="1988840"/>
            <a:ext cx="2603593" cy="22768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8540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1124744"/>
            <a:ext cx="7272338" cy="720000"/>
          </a:xfrm>
        </p:spPr>
        <p:txBody>
          <a:bodyPr/>
          <a:lstStyle/>
          <a:p>
            <a:r>
              <a:rPr lang="en-GB" dirty="0" smtClean="0"/>
              <a:t>2015 </a:t>
            </a:r>
            <a:r>
              <a:rPr lang="en-GB" dirty="0" err="1" smtClean="0"/>
              <a:t>Eerste</a:t>
            </a:r>
            <a:r>
              <a:rPr lang="en-GB" dirty="0" smtClean="0"/>
              <a:t> </a:t>
            </a:r>
            <a:r>
              <a:rPr lang="en-GB" dirty="0" err="1" smtClean="0"/>
              <a:t>resultaten</a:t>
            </a:r>
            <a:r>
              <a:rPr lang="en-GB" dirty="0" smtClean="0"/>
              <a:t> NOM: Rijswijk </a:t>
            </a:r>
            <a:r>
              <a:rPr lang="en-GB" dirty="0" err="1" smtClean="0"/>
              <a:t>Buiten</a:t>
            </a:r>
            <a:endParaRPr lang="en-GB" dirty="0"/>
          </a:p>
        </p:txBody>
      </p:sp>
      <p:sp>
        <p:nvSpPr>
          <p:cNvPr id="4" name="Slide Number Placeholder 3"/>
          <p:cNvSpPr>
            <a:spLocks noGrp="1"/>
          </p:cNvSpPr>
          <p:nvPr>
            <p:ph type="sldNum" sz="quarter" idx="12"/>
          </p:nvPr>
        </p:nvSpPr>
        <p:spPr/>
        <p:txBody>
          <a:bodyPr/>
          <a:lstStyle/>
          <a:p>
            <a:fld id="{52236286-4DC8-46DE-9269-8F728FBC0641}" type="slidenum">
              <a:rPr lang="en-GB" smtClean="0"/>
              <a:t>15</a:t>
            </a:fld>
            <a:endParaRPr lang="en-GB" dirty="0"/>
          </a:p>
        </p:txBody>
      </p:sp>
      <p:pic>
        <p:nvPicPr>
          <p:cNvPr id="1026"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107503" y="1683304"/>
            <a:ext cx="5688633" cy="28258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128895" y="4699583"/>
            <a:ext cx="5667242" cy="20906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Date Placeholder 2"/>
          <p:cNvSpPr>
            <a:spLocks noGrp="1"/>
          </p:cNvSpPr>
          <p:nvPr>
            <p:ph type="dt" sz="half" idx="10"/>
          </p:nvPr>
        </p:nvSpPr>
        <p:spPr/>
        <p:txBody>
          <a:bodyPr/>
          <a:lstStyle/>
          <a:p>
            <a:r>
              <a:rPr lang="en-GB" dirty="0" smtClean="0"/>
              <a:t>November 07, 2014</a:t>
            </a:r>
            <a:endParaRPr lang="en-GB" dirty="0"/>
          </a:p>
        </p:txBody>
      </p:sp>
      <p:sp>
        <p:nvSpPr>
          <p:cNvPr id="6" name="Footer Placeholder 5"/>
          <p:cNvSpPr>
            <a:spLocks noGrp="1"/>
          </p:cNvSpPr>
          <p:nvPr>
            <p:ph type="ftr" sz="quarter" idx="11"/>
          </p:nvPr>
        </p:nvSpPr>
        <p:spPr/>
        <p:txBody>
          <a:bodyPr/>
          <a:lstStyle/>
          <a:p>
            <a:r>
              <a:rPr lang="en-GB" dirty="0" smtClean="0"/>
              <a:t>Wouter Borsboom, 
Trends</a:t>
            </a:r>
            <a:endParaRPr lang="en-GB" dirty="0"/>
          </a:p>
        </p:txBody>
      </p:sp>
      <p:pic>
        <p:nvPicPr>
          <p:cNvPr id="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8489" y="1986122"/>
            <a:ext cx="1929975" cy="1891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descr="http://i.ytimg.com/vi/aUTvCcM4iys/maxresdefaul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931"/>
          <a:stretch/>
        </p:blipFill>
        <p:spPr bwMode="auto">
          <a:xfrm>
            <a:off x="6840190" y="4062592"/>
            <a:ext cx="1980282" cy="1815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3291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3350" y="1124744"/>
            <a:ext cx="7272338" cy="720000"/>
          </a:xfrm>
        </p:spPr>
        <p:txBody>
          <a:bodyPr/>
          <a:lstStyle/>
          <a:p>
            <a:r>
              <a:rPr lang="en-GB" dirty="0" smtClean="0"/>
              <a:t>Trends: </a:t>
            </a:r>
            <a:r>
              <a:rPr lang="en-GB" dirty="0" err="1" smtClean="0"/>
              <a:t>Nul</a:t>
            </a:r>
            <a:r>
              <a:rPr lang="en-GB" dirty="0" smtClean="0"/>
              <a:t> op de meter Rijswijk </a:t>
            </a:r>
            <a:r>
              <a:rPr lang="en-GB" dirty="0" err="1" smtClean="0"/>
              <a:t>Buiten</a:t>
            </a:r>
            <a:r>
              <a:rPr lang="en-GB" dirty="0" smtClean="0"/>
              <a:t> (NOM)</a:t>
            </a:r>
            <a:endParaRPr lang="en-GB" dirty="0"/>
          </a:p>
        </p:txBody>
      </p:sp>
      <p:sp>
        <p:nvSpPr>
          <p:cNvPr id="4" name="Slide Number Placeholder 3"/>
          <p:cNvSpPr>
            <a:spLocks noGrp="1"/>
          </p:cNvSpPr>
          <p:nvPr>
            <p:ph type="sldNum" sz="quarter" idx="12"/>
          </p:nvPr>
        </p:nvSpPr>
        <p:spPr/>
        <p:txBody>
          <a:bodyPr/>
          <a:lstStyle/>
          <a:p>
            <a:fld id="{52236286-4DC8-46DE-9269-8F728FBC0641}" type="slidenum">
              <a:rPr lang="en-GB" smtClean="0"/>
              <a:t>16</a:t>
            </a:fld>
            <a:endParaRPr lang="en-GB" dirty="0"/>
          </a:p>
        </p:txBody>
      </p:sp>
      <p:sp>
        <p:nvSpPr>
          <p:cNvPr id="5" name="Footer Placeholder 4"/>
          <p:cNvSpPr>
            <a:spLocks noGrp="1"/>
          </p:cNvSpPr>
          <p:nvPr>
            <p:ph type="ftr" sz="quarter" idx="4294967295"/>
          </p:nvPr>
        </p:nvSpPr>
        <p:spPr>
          <a:xfrm>
            <a:off x="7020272" y="5554872"/>
            <a:ext cx="1800000" cy="106680"/>
          </a:xfrm>
          <a:prstGeom prst="rect">
            <a:avLst/>
          </a:prstGeom>
        </p:spPr>
        <p:txBody>
          <a:bodyPr/>
          <a:lstStyle/>
          <a:p>
            <a:r>
              <a:rPr lang="en-GB" dirty="0" smtClean="0"/>
              <a:t>Wouter Borsboom, 
Trends</a:t>
            </a:r>
            <a:endParaRPr lang="en-GB" dirty="0"/>
          </a:p>
        </p:txBody>
      </p:sp>
      <p:graphicFrame>
        <p:nvGraphicFramePr>
          <p:cNvPr id="3" name="Table 2"/>
          <p:cNvGraphicFramePr>
            <a:graphicFrameLocks noGrp="1"/>
          </p:cNvGraphicFramePr>
          <p:nvPr>
            <p:extLst>
              <p:ext uri="{D42A27DB-BD31-4B8C-83A1-F6EECF244321}">
                <p14:modId xmlns:p14="http://schemas.microsoft.com/office/powerpoint/2010/main" val="377119853"/>
              </p:ext>
            </p:extLst>
          </p:nvPr>
        </p:nvGraphicFramePr>
        <p:xfrm>
          <a:off x="611561" y="2420888"/>
          <a:ext cx="7992887" cy="2494280"/>
        </p:xfrm>
        <a:graphic>
          <a:graphicData uri="http://schemas.openxmlformats.org/drawingml/2006/table">
            <a:tbl>
              <a:tblPr firstRow="1" bandRow="1">
                <a:tableStyleId>{5C22544A-7EE6-4342-B048-85BDC9FD1C3A}</a:tableStyleId>
              </a:tblPr>
              <a:tblGrid>
                <a:gridCol w="1080453"/>
                <a:gridCol w="1198880"/>
                <a:gridCol w="1740726"/>
                <a:gridCol w="868680"/>
                <a:gridCol w="1344149"/>
                <a:gridCol w="1759999"/>
              </a:tblGrid>
              <a:tr h="370840">
                <a:tc>
                  <a:txBody>
                    <a:bodyPr/>
                    <a:lstStyle/>
                    <a:p>
                      <a:r>
                        <a:rPr lang="en-GB" dirty="0" err="1" smtClean="0"/>
                        <a:t>Woning</a:t>
                      </a:r>
                      <a:endParaRPr lang="en-GB" dirty="0"/>
                    </a:p>
                  </a:txBody>
                  <a:tcPr/>
                </a:tc>
                <a:tc>
                  <a:txBody>
                    <a:bodyPr/>
                    <a:lstStyle/>
                    <a:p>
                      <a:r>
                        <a:rPr lang="en-GB" dirty="0" smtClean="0"/>
                        <a:t>Levering</a:t>
                      </a:r>
                      <a:endParaRPr lang="en-GB" dirty="0"/>
                    </a:p>
                  </a:txBody>
                  <a:tcPr/>
                </a:tc>
                <a:tc>
                  <a:txBody>
                    <a:bodyPr/>
                    <a:lstStyle/>
                    <a:p>
                      <a:r>
                        <a:rPr lang="en-GB" dirty="0" err="1" smtClean="0"/>
                        <a:t>Teruglevering</a:t>
                      </a:r>
                      <a:endParaRPr lang="en-GB" dirty="0"/>
                    </a:p>
                  </a:txBody>
                  <a:tcPr/>
                </a:tc>
                <a:tc>
                  <a:txBody>
                    <a:bodyPr/>
                    <a:lstStyle/>
                    <a:p>
                      <a:r>
                        <a:rPr lang="en-GB" b="1" dirty="0" err="1" smtClean="0">
                          <a:solidFill>
                            <a:srgbClr val="0070C0"/>
                          </a:solidFill>
                        </a:rPr>
                        <a:t>Saldo</a:t>
                      </a:r>
                      <a:endParaRPr lang="en-GB" b="1" dirty="0">
                        <a:solidFill>
                          <a:srgbClr val="0070C0"/>
                        </a:solidFill>
                      </a:endParaRPr>
                    </a:p>
                  </a:txBody>
                  <a:tcPr/>
                </a:tc>
                <a:tc>
                  <a:txBody>
                    <a:bodyPr/>
                    <a:lstStyle/>
                    <a:p>
                      <a:r>
                        <a:rPr lang="en-GB" i="1" dirty="0" err="1" smtClean="0"/>
                        <a:t>OpbrengstPV</a:t>
                      </a:r>
                      <a:r>
                        <a:rPr lang="en-GB" i="1" dirty="0" smtClean="0"/>
                        <a:t> (circa)</a:t>
                      </a:r>
                      <a:endParaRPr lang="en-GB" i="1" dirty="0"/>
                    </a:p>
                  </a:txBody>
                  <a:tcPr/>
                </a:tc>
                <a:tc>
                  <a:txBody>
                    <a:bodyPr/>
                    <a:lstStyle/>
                    <a:p>
                      <a:r>
                        <a:rPr lang="en-GB" i="1" dirty="0" err="1" smtClean="0"/>
                        <a:t>Bruto</a:t>
                      </a:r>
                      <a:r>
                        <a:rPr lang="en-GB" i="1" baseline="0" dirty="0" smtClean="0"/>
                        <a:t> </a:t>
                      </a:r>
                      <a:r>
                        <a:rPr lang="en-GB" i="1" baseline="0" dirty="0" err="1" smtClean="0"/>
                        <a:t>g</a:t>
                      </a:r>
                      <a:r>
                        <a:rPr lang="en-GB" i="1" dirty="0" err="1" smtClean="0"/>
                        <a:t>ebruik</a:t>
                      </a:r>
                      <a:endParaRPr lang="en-GB" i="1" dirty="0" smtClean="0"/>
                    </a:p>
                    <a:p>
                      <a:r>
                        <a:rPr lang="en-GB" i="1" dirty="0" smtClean="0"/>
                        <a:t>(circa)</a:t>
                      </a:r>
                      <a:endParaRPr lang="en-GB" i="1" dirty="0"/>
                    </a:p>
                  </a:txBody>
                  <a:tcPr/>
                </a:tc>
              </a:tr>
              <a:tr h="370840">
                <a:tc>
                  <a:txBody>
                    <a:bodyPr/>
                    <a:lstStyle/>
                    <a:p>
                      <a:pPr algn="ctr"/>
                      <a:r>
                        <a:rPr lang="en-GB" dirty="0" smtClean="0"/>
                        <a:t>A</a:t>
                      </a:r>
                      <a:endParaRPr lang="en-GB" dirty="0"/>
                    </a:p>
                  </a:txBody>
                  <a:tcPr/>
                </a:tc>
                <a:tc>
                  <a:txBody>
                    <a:bodyPr/>
                    <a:lstStyle/>
                    <a:p>
                      <a:pPr algn="ctr"/>
                      <a:r>
                        <a:rPr lang="en-GB" dirty="0" smtClean="0"/>
                        <a:t>2342</a:t>
                      </a:r>
                      <a:endParaRPr lang="en-GB" dirty="0"/>
                    </a:p>
                  </a:txBody>
                  <a:tcPr/>
                </a:tc>
                <a:tc>
                  <a:txBody>
                    <a:bodyPr/>
                    <a:lstStyle/>
                    <a:p>
                      <a:pPr algn="ctr"/>
                      <a:r>
                        <a:rPr lang="en-GB" dirty="0" smtClean="0"/>
                        <a:t>-3122</a:t>
                      </a:r>
                      <a:endParaRPr lang="en-GB" dirty="0"/>
                    </a:p>
                  </a:txBody>
                  <a:tcPr/>
                </a:tc>
                <a:tc>
                  <a:txBody>
                    <a:bodyPr/>
                    <a:lstStyle/>
                    <a:p>
                      <a:pPr algn="ctr"/>
                      <a:r>
                        <a:rPr lang="en-GB" b="1" dirty="0" smtClean="0">
                          <a:solidFill>
                            <a:srgbClr val="0070C0"/>
                          </a:solidFill>
                        </a:rPr>
                        <a:t>-780</a:t>
                      </a:r>
                      <a:endParaRPr lang="en-GB" b="1" dirty="0">
                        <a:solidFill>
                          <a:srgbClr val="0070C0"/>
                        </a:solidFill>
                      </a:endParaRPr>
                    </a:p>
                  </a:txBody>
                  <a:tcPr/>
                </a:tc>
                <a:tc>
                  <a:txBody>
                    <a:bodyPr/>
                    <a:lstStyle/>
                    <a:p>
                      <a:pPr algn="ctr"/>
                      <a:r>
                        <a:rPr lang="en-GB" i="1" dirty="0" smtClean="0"/>
                        <a:t>3200</a:t>
                      </a:r>
                      <a:endParaRPr lang="en-GB" i="1" dirty="0"/>
                    </a:p>
                  </a:txBody>
                  <a:tcPr/>
                </a:tc>
                <a:tc>
                  <a:txBody>
                    <a:bodyPr/>
                    <a:lstStyle/>
                    <a:p>
                      <a:pPr algn="ctr"/>
                      <a:r>
                        <a:rPr lang="en-GB" i="1" dirty="0" smtClean="0"/>
                        <a:t>2420</a:t>
                      </a:r>
                      <a:endParaRPr lang="en-GB" i="1" dirty="0"/>
                    </a:p>
                  </a:txBody>
                  <a:tcPr/>
                </a:tc>
              </a:tr>
              <a:tr h="370840">
                <a:tc>
                  <a:txBody>
                    <a:bodyPr/>
                    <a:lstStyle/>
                    <a:p>
                      <a:pPr algn="ctr"/>
                      <a:r>
                        <a:rPr lang="en-GB" dirty="0" smtClean="0"/>
                        <a:t>B</a:t>
                      </a:r>
                      <a:endParaRPr lang="en-GB" dirty="0"/>
                    </a:p>
                  </a:txBody>
                  <a:tcPr/>
                </a:tc>
                <a:tc>
                  <a:txBody>
                    <a:bodyPr/>
                    <a:lstStyle/>
                    <a:p>
                      <a:pPr algn="ctr"/>
                      <a:r>
                        <a:rPr lang="en-GB" dirty="0" smtClean="0"/>
                        <a:t>2328</a:t>
                      </a:r>
                      <a:endParaRPr lang="en-GB" dirty="0"/>
                    </a:p>
                  </a:txBody>
                  <a:tcPr/>
                </a:tc>
                <a:tc>
                  <a:txBody>
                    <a:bodyPr/>
                    <a:lstStyle/>
                    <a:p>
                      <a:pPr algn="ctr"/>
                      <a:r>
                        <a:rPr lang="en-GB" dirty="0" smtClean="0"/>
                        <a:t>-3079</a:t>
                      </a:r>
                      <a:endParaRPr lang="en-GB" dirty="0"/>
                    </a:p>
                  </a:txBody>
                  <a:tcPr/>
                </a:tc>
                <a:tc>
                  <a:txBody>
                    <a:bodyPr/>
                    <a:lstStyle/>
                    <a:p>
                      <a:pPr algn="ctr"/>
                      <a:r>
                        <a:rPr lang="en-GB" b="1" dirty="0" smtClean="0">
                          <a:solidFill>
                            <a:srgbClr val="0070C0"/>
                          </a:solidFill>
                        </a:rPr>
                        <a:t>-751</a:t>
                      </a:r>
                      <a:endParaRPr lang="en-GB" b="1" dirty="0">
                        <a:solidFill>
                          <a:srgbClr val="0070C0"/>
                        </a:solidFill>
                      </a:endParaRPr>
                    </a:p>
                  </a:txBody>
                  <a:tcPr/>
                </a:tc>
                <a:tc>
                  <a:txBody>
                    <a:bodyPr/>
                    <a:lstStyle/>
                    <a:p>
                      <a:pPr algn="ctr"/>
                      <a:r>
                        <a:rPr lang="en-GB" i="1" dirty="0" smtClean="0"/>
                        <a:t>3600</a:t>
                      </a:r>
                      <a:endParaRPr lang="en-GB" i="1" dirty="0"/>
                    </a:p>
                  </a:txBody>
                  <a:tcPr/>
                </a:tc>
                <a:tc>
                  <a:txBody>
                    <a:bodyPr/>
                    <a:lstStyle/>
                    <a:p>
                      <a:pPr algn="ctr"/>
                      <a:r>
                        <a:rPr lang="en-GB" i="1" dirty="0" smtClean="0"/>
                        <a:t>2849</a:t>
                      </a:r>
                      <a:endParaRPr lang="en-GB" i="1" dirty="0"/>
                    </a:p>
                  </a:txBody>
                  <a:tcPr/>
                </a:tc>
              </a:tr>
              <a:tr h="370840">
                <a:tc>
                  <a:txBody>
                    <a:bodyPr/>
                    <a:lstStyle/>
                    <a:p>
                      <a:pPr algn="ctr"/>
                      <a:r>
                        <a:rPr lang="en-GB" dirty="0" smtClean="0"/>
                        <a:t>C</a:t>
                      </a:r>
                      <a:endParaRPr lang="en-GB" dirty="0"/>
                    </a:p>
                  </a:txBody>
                  <a:tcPr/>
                </a:tc>
                <a:tc>
                  <a:txBody>
                    <a:bodyPr/>
                    <a:lstStyle/>
                    <a:p>
                      <a:pPr algn="ctr"/>
                      <a:r>
                        <a:rPr lang="en-GB" dirty="0" smtClean="0"/>
                        <a:t>1639</a:t>
                      </a:r>
                      <a:endParaRPr lang="en-GB" dirty="0"/>
                    </a:p>
                  </a:txBody>
                  <a:tcPr/>
                </a:tc>
                <a:tc>
                  <a:txBody>
                    <a:bodyPr/>
                    <a:lstStyle/>
                    <a:p>
                      <a:pPr algn="ctr"/>
                      <a:r>
                        <a:rPr lang="en-GB" dirty="0" smtClean="0"/>
                        <a:t>-3333</a:t>
                      </a:r>
                      <a:endParaRPr lang="en-GB" dirty="0"/>
                    </a:p>
                  </a:txBody>
                  <a:tcPr/>
                </a:tc>
                <a:tc>
                  <a:txBody>
                    <a:bodyPr/>
                    <a:lstStyle/>
                    <a:p>
                      <a:pPr algn="ctr"/>
                      <a:r>
                        <a:rPr lang="en-GB" b="1" dirty="0" smtClean="0">
                          <a:solidFill>
                            <a:srgbClr val="0070C0"/>
                          </a:solidFill>
                        </a:rPr>
                        <a:t>-1694</a:t>
                      </a:r>
                      <a:endParaRPr lang="en-GB" b="1" dirty="0">
                        <a:solidFill>
                          <a:srgbClr val="0070C0"/>
                        </a:solidFill>
                      </a:endParaRPr>
                    </a:p>
                  </a:txBody>
                  <a:tcPr/>
                </a:tc>
                <a:tc>
                  <a:txBody>
                    <a:bodyPr/>
                    <a:lstStyle/>
                    <a:p>
                      <a:pPr algn="ctr"/>
                      <a:r>
                        <a:rPr lang="en-GB" i="1" dirty="0" smtClean="0"/>
                        <a:t>3500</a:t>
                      </a:r>
                      <a:endParaRPr lang="en-GB" i="1" dirty="0"/>
                    </a:p>
                  </a:txBody>
                  <a:tcPr/>
                </a:tc>
                <a:tc>
                  <a:txBody>
                    <a:bodyPr/>
                    <a:lstStyle/>
                    <a:p>
                      <a:pPr algn="ctr"/>
                      <a:r>
                        <a:rPr lang="en-GB" i="1" dirty="0" smtClean="0"/>
                        <a:t>1806</a:t>
                      </a:r>
                      <a:endParaRPr lang="en-GB" i="1" dirty="0"/>
                    </a:p>
                  </a:txBody>
                  <a:tcPr/>
                </a:tc>
              </a:tr>
              <a:tr h="370840">
                <a:tc>
                  <a:txBody>
                    <a:bodyPr/>
                    <a:lstStyle/>
                    <a:p>
                      <a:pPr algn="ctr"/>
                      <a:r>
                        <a:rPr lang="en-GB" dirty="0" smtClean="0"/>
                        <a:t>D</a:t>
                      </a:r>
                      <a:endParaRPr lang="en-GB" dirty="0"/>
                    </a:p>
                  </a:txBody>
                  <a:tcPr/>
                </a:tc>
                <a:tc>
                  <a:txBody>
                    <a:bodyPr/>
                    <a:lstStyle/>
                    <a:p>
                      <a:pPr algn="ctr"/>
                      <a:r>
                        <a:rPr lang="en-GB" dirty="0" smtClean="0"/>
                        <a:t>2087</a:t>
                      </a:r>
                      <a:endParaRPr lang="en-GB" dirty="0"/>
                    </a:p>
                  </a:txBody>
                  <a:tcPr/>
                </a:tc>
                <a:tc>
                  <a:txBody>
                    <a:bodyPr/>
                    <a:lstStyle/>
                    <a:p>
                      <a:pPr algn="ctr"/>
                      <a:r>
                        <a:rPr lang="en-GB" dirty="0" smtClean="0"/>
                        <a:t>-3141</a:t>
                      </a:r>
                      <a:endParaRPr lang="en-GB" dirty="0"/>
                    </a:p>
                  </a:txBody>
                  <a:tcPr/>
                </a:tc>
                <a:tc>
                  <a:txBody>
                    <a:bodyPr/>
                    <a:lstStyle/>
                    <a:p>
                      <a:pPr algn="ctr"/>
                      <a:r>
                        <a:rPr lang="en-GB" b="1" dirty="0" smtClean="0">
                          <a:solidFill>
                            <a:srgbClr val="0070C0"/>
                          </a:solidFill>
                        </a:rPr>
                        <a:t>-1054</a:t>
                      </a:r>
                      <a:endParaRPr lang="en-GB" b="1" dirty="0">
                        <a:solidFill>
                          <a:srgbClr val="0070C0"/>
                        </a:solidFill>
                      </a:endParaRPr>
                    </a:p>
                  </a:txBody>
                  <a:tcPr/>
                </a:tc>
                <a:tc>
                  <a:txBody>
                    <a:bodyPr/>
                    <a:lstStyle/>
                    <a:p>
                      <a:pPr algn="ctr"/>
                      <a:r>
                        <a:rPr lang="en-GB" i="1" dirty="0" smtClean="0"/>
                        <a:t>3400</a:t>
                      </a:r>
                      <a:endParaRPr lang="en-GB" i="1" dirty="0"/>
                    </a:p>
                  </a:txBody>
                  <a:tcPr/>
                </a:tc>
                <a:tc>
                  <a:txBody>
                    <a:bodyPr/>
                    <a:lstStyle/>
                    <a:p>
                      <a:pPr algn="ctr"/>
                      <a:r>
                        <a:rPr lang="en-GB" i="1" dirty="0" smtClean="0"/>
                        <a:t>2346</a:t>
                      </a:r>
                      <a:endParaRPr lang="en-GB" i="1" dirty="0"/>
                    </a:p>
                  </a:txBody>
                  <a:tcPr/>
                </a:tc>
              </a:tr>
              <a:tr h="370840">
                <a:tc>
                  <a:txBody>
                    <a:bodyPr/>
                    <a:lstStyle/>
                    <a:p>
                      <a:pPr algn="ctr"/>
                      <a:r>
                        <a:rPr lang="en-GB" dirty="0" smtClean="0"/>
                        <a:t>E</a:t>
                      </a:r>
                      <a:endParaRPr lang="en-GB" dirty="0"/>
                    </a:p>
                  </a:txBody>
                  <a:tcPr/>
                </a:tc>
                <a:tc>
                  <a:txBody>
                    <a:bodyPr/>
                    <a:lstStyle/>
                    <a:p>
                      <a:pPr algn="ctr"/>
                      <a:r>
                        <a:rPr lang="en-GB" dirty="0" smtClean="0"/>
                        <a:t>3135</a:t>
                      </a:r>
                      <a:endParaRPr lang="en-GB" dirty="0"/>
                    </a:p>
                  </a:txBody>
                  <a:tcPr/>
                </a:tc>
                <a:tc>
                  <a:txBody>
                    <a:bodyPr/>
                    <a:lstStyle/>
                    <a:p>
                      <a:pPr algn="ctr"/>
                      <a:r>
                        <a:rPr lang="en-GB" dirty="0" smtClean="0"/>
                        <a:t>-3011</a:t>
                      </a:r>
                      <a:endParaRPr lang="en-GB" dirty="0"/>
                    </a:p>
                  </a:txBody>
                  <a:tcPr/>
                </a:tc>
                <a:tc>
                  <a:txBody>
                    <a:bodyPr/>
                    <a:lstStyle/>
                    <a:p>
                      <a:pPr algn="ctr"/>
                      <a:r>
                        <a:rPr lang="en-GB" b="1" dirty="0" smtClean="0">
                          <a:solidFill>
                            <a:srgbClr val="0070C0"/>
                          </a:solidFill>
                        </a:rPr>
                        <a:t>+124</a:t>
                      </a:r>
                      <a:endParaRPr lang="en-GB" b="1" dirty="0">
                        <a:solidFill>
                          <a:srgbClr val="0070C0"/>
                        </a:solidFill>
                      </a:endParaRPr>
                    </a:p>
                  </a:txBody>
                  <a:tcPr/>
                </a:tc>
                <a:tc>
                  <a:txBody>
                    <a:bodyPr/>
                    <a:lstStyle/>
                    <a:p>
                      <a:pPr algn="ctr"/>
                      <a:r>
                        <a:rPr lang="en-GB" i="1" dirty="0" smtClean="0"/>
                        <a:t>3400</a:t>
                      </a:r>
                      <a:endParaRPr lang="en-GB" i="1" dirty="0"/>
                    </a:p>
                  </a:txBody>
                  <a:tcPr/>
                </a:tc>
                <a:tc>
                  <a:txBody>
                    <a:bodyPr/>
                    <a:lstStyle/>
                    <a:p>
                      <a:pPr algn="ctr"/>
                      <a:r>
                        <a:rPr lang="en-GB" i="1" dirty="0" smtClean="0"/>
                        <a:t>3524</a:t>
                      </a:r>
                      <a:endParaRPr lang="en-GB" i="1" dirty="0"/>
                    </a:p>
                  </a:txBody>
                  <a:tcPr/>
                </a:tc>
              </a:tr>
            </a:tbl>
          </a:graphicData>
        </a:graphic>
      </p:graphicFrame>
      <p:sp>
        <p:nvSpPr>
          <p:cNvPr id="6" name="TextBox 5"/>
          <p:cNvSpPr txBox="1"/>
          <p:nvPr/>
        </p:nvSpPr>
        <p:spPr>
          <a:xfrm>
            <a:off x="683568" y="1860848"/>
            <a:ext cx="6528262" cy="369332"/>
          </a:xfrm>
          <a:prstGeom prst="rect">
            <a:avLst/>
          </a:prstGeom>
          <a:solidFill>
            <a:schemeClr val="bg1"/>
          </a:solidFill>
        </p:spPr>
        <p:txBody>
          <a:bodyPr wrap="none" rtlCol="0">
            <a:spAutoFit/>
          </a:bodyPr>
          <a:lstStyle/>
          <a:p>
            <a:r>
              <a:rPr lang="en-GB" dirty="0" err="1" smtClean="0"/>
              <a:t>Energielevering</a:t>
            </a:r>
            <a:r>
              <a:rPr lang="en-GB" dirty="0" smtClean="0"/>
              <a:t> </a:t>
            </a:r>
            <a:r>
              <a:rPr lang="en-GB" dirty="0" err="1" smtClean="0"/>
              <a:t>en</a:t>
            </a:r>
            <a:r>
              <a:rPr lang="en-GB" dirty="0" smtClean="0"/>
              <a:t> –</a:t>
            </a:r>
            <a:r>
              <a:rPr lang="en-GB" dirty="0" err="1" smtClean="0"/>
              <a:t>opbrengst</a:t>
            </a:r>
            <a:r>
              <a:rPr lang="en-GB" dirty="0" smtClean="0"/>
              <a:t> in kWh </a:t>
            </a:r>
            <a:r>
              <a:rPr lang="en-GB" dirty="0" err="1" smtClean="0"/>
              <a:t>na</a:t>
            </a:r>
            <a:r>
              <a:rPr lang="en-GB" dirty="0" smtClean="0"/>
              <a:t> circa 11 </a:t>
            </a:r>
            <a:r>
              <a:rPr lang="en-GB" dirty="0" err="1" smtClean="0"/>
              <a:t>maanden</a:t>
            </a:r>
            <a:r>
              <a:rPr lang="en-GB" dirty="0" smtClean="0"/>
              <a:t>…</a:t>
            </a:r>
            <a:endParaRPr lang="en-GB" dirty="0"/>
          </a:p>
        </p:txBody>
      </p:sp>
      <p:sp>
        <p:nvSpPr>
          <p:cNvPr id="9" name="TextBox 8"/>
          <p:cNvSpPr txBox="1"/>
          <p:nvPr/>
        </p:nvSpPr>
        <p:spPr>
          <a:xfrm>
            <a:off x="683568" y="5373216"/>
            <a:ext cx="5544146" cy="369332"/>
          </a:xfrm>
          <a:prstGeom prst="rect">
            <a:avLst/>
          </a:prstGeom>
          <a:solidFill>
            <a:schemeClr val="bg1"/>
          </a:solidFill>
        </p:spPr>
        <p:txBody>
          <a:bodyPr wrap="none" rtlCol="0">
            <a:spAutoFit/>
          </a:bodyPr>
          <a:lstStyle/>
          <a:p>
            <a:r>
              <a:rPr lang="en-GB" dirty="0" err="1" smtClean="0"/>
              <a:t>Woning</a:t>
            </a:r>
            <a:r>
              <a:rPr lang="en-GB" dirty="0" smtClean="0"/>
              <a:t> E: </a:t>
            </a:r>
            <a:r>
              <a:rPr lang="en-GB" dirty="0" err="1" smtClean="0"/>
              <a:t>hoog</a:t>
            </a:r>
            <a:r>
              <a:rPr lang="en-GB" dirty="0" smtClean="0"/>
              <a:t> </a:t>
            </a:r>
            <a:r>
              <a:rPr lang="en-GB" dirty="0" err="1" smtClean="0"/>
              <a:t>setpoint</a:t>
            </a:r>
            <a:r>
              <a:rPr lang="en-GB" dirty="0" smtClean="0"/>
              <a:t> </a:t>
            </a:r>
            <a:r>
              <a:rPr lang="en-GB" dirty="0" err="1" smtClean="0"/>
              <a:t>ruimtetemperatuur</a:t>
            </a:r>
            <a:r>
              <a:rPr lang="en-GB" dirty="0" smtClean="0"/>
              <a:t>: 23,5 °C</a:t>
            </a:r>
            <a:endParaRPr lang="en-GB" dirty="0"/>
          </a:p>
        </p:txBody>
      </p:sp>
      <p:sp>
        <p:nvSpPr>
          <p:cNvPr id="7" name="TextBox 6"/>
          <p:cNvSpPr txBox="1"/>
          <p:nvPr/>
        </p:nvSpPr>
        <p:spPr>
          <a:xfrm>
            <a:off x="1475656" y="5949280"/>
            <a:ext cx="5736174" cy="369332"/>
          </a:xfrm>
          <a:prstGeom prst="rect">
            <a:avLst/>
          </a:prstGeom>
          <a:noFill/>
          <a:ln w="76200">
            <a:solidFill>
              <a:schemeClr val="accent2"/>
            </a:solidFill>
          </a:ln>
        </p:spPr>
        <p:txBody>
          <a:bodyPr wrap="square" rtlCol="0">
            <a:spAutoFit/>
          </a:bodyPr>
          <a:lstStyle/>
          <a:p>
            <a:r>
              <a:rPr lang="en-GB" b="1" dirty="0" smtClean="0"/>
              <a:t>Circa 15% zonnestro0m </a:t>
            </a:r>
            <a:r>
              <a:rPr lang="en-GB" b="1" dirty="0" err="1" smtClean="0"/>
              <a:t>wordt</a:t>
            </a:r>
            <a:r>
              <a:rPr lang="en-GB" b="1" dirty="0" smtClean="0"/>
              <a:t> maar </a:t>
            </a:r>
            <a:r>
              <a:rPr lang="en-GB" b="1" dirty="0" err="1" smtClean="0"/>
              <a:t>zelf</a:t>
            </a:r>
            <a:r>
              <a:rPr lang="en-GB" b="1" dirty="0" smtClean="0"/>
              <a:t> </a:t>
            </a:r>
            <a:r>
              <a:rPr lang="en-GB" b="1" dirty="0" err="1" smtClean="0"/>
              <a:t>gebruikt</a:t>
            </a:r>
            <a:r>
              <a:rPr lang="en-GB" b="1" dirty="0" smtClean="0"/>
              <a:t> </a:t>
            </a:r>
            <a:endParaRPr lang="en-GB" b="1" dirty="0"/>
          </a:p>
        </p:txBody>
      </p:sp>
      <p:sp>
        <p:nvSpPr>
          <p:cNvPr id="8" name="Date Placeholder 7"/>
          <p:cNvSpPr>
            <a:spLocks noGrp="1"/>
          </p:cNvSpPr>
          <p:nvPr>
            <p:ph type="dt" sz="half" idx="10"/>
          </p:nvPr>
        </p:nvSpPr>
        <p:spPr/>
        <p:txBody>
          <a:bodyPr/>
          <a:lstStyle/>
          <a:p>
            <a:r>
              <a:rPr lang="en-GB" dirty="0" smtClean="0"/>
              <a:t>November 07, 2014</a:t>
            </a:r>
            <a:endParaRPr lang="en-GB" dirty="0"/>
          </a:p>
        </p:txBody>
      </p:sp>
    </p:spTree>
    <p:extLst>
      <p:ext uri="{BB962C8B-B14F-4D97-AF65-F5344CB8AC3E}">
        <p14:creationId xmlns:p14="http://schemas.microsoft.com/office/powerpoint/2010/main" val="27086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Hoe kunnen we eigen gebruik </a:t>
            </a:r>
            <a:r>
              <a:rPr lang="nl-NL" dirty="0" err="1" smtClean="0"/>
              <a:t>beinvloeden</a:t>
            </a:r>
            <a:r>
              <a:rPr lang="nl-NL" dirty="0" smtClean="0"/>
              <a:t>, </a:t>
            </a:r>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17</a:t>
            </a:fld>
            <a:endParaRPr lang="nl-NL"/>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84" y="2708920"/>
            <a:ext cx="9239250" cy="403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0003696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Verhogen eigen gebruik zonnestroom</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18</a:t>
            </a:fld>
            <a:endParaRPr lang="nl-NL"/>
          </a:p>
        </p:txBody>
      </p:sp>
      <p:pic>
        <p:nvPicPr>
          <p:cNvPr id="14338" name="Picture 2" descr="Energieleverancier Eneco gaat vanaf 2016 de nieuwe accu's van Tesla leveren voor thuisopslag. Een combinatie met zonnepanelen ligt voor de hand, maar de prijs van de Tesla Powerwall zorgt wel voor een lange terugverdientijd. Het Californische bedrijf Tesla van ondernemer Elon Musk is vooral bekend van de gelijknamig elektrische auto's. Maar Musk denkt groter en lanceerde afgelopen zomer een grote accu voor thuisopslag van stroom, de Tesla Firewal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8880"/>
            <a:ext cx="4476750" cy="3238501"/>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http://tuincentrumholland.com/4404-thickbox_default/grasslin-topica-200-tijdschakelaar-analoo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6750" y="2276872"/>
            <a:ext cx="4058816" cy="405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4047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Nu met </a:t>
            </a:r>
            <a:r>
              <a:rPr lang="nl-NL" dirty="0" err="1" smtClean="0"/>
              <a:t>loadmanagment</a:t>
            </a:r>
            <a:r>
              <a:rPr lang="nl-NL" dirty="0" smtClean="0"/>
              <a:t> (+10%) en batterij opslag (+10%)</a:t>
            </a:r>
            <a:endParaRPr lang="nl-NL" dirty="0"/>
          </a:p>
        </p:txBody>
      </p:sp>
      <p:sp>
        <p:nvSpPr>
          <p:cNvPr id="3" name="Content Placeholder 2"/>
          <p:cNvSpPr>
            <a:spLocks noGrp="1"/>
          </p:cNvSpPr>
          <p:nvPr>
            <p:ph idx="1"/>
          </p:nvPr>
        </p:nvSpPr>
        <p:spPr/>
        <p:txBody>
          <a:bodyPr/>
          <a:lstStyle/>
          <a:p>
            <a:r>
              <a:rPr lang="nl-NL" dirty="0" smtClean="0"/>
              <a:t>5 kW opslag (Tesla 7kW)</a:t>
            </a:r>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19</a:t>
            </a:fld>
            <a:endParaRPr lang="nl-NL"/>
          </a:p>
        </p:txBody>
      </p:sp>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2731036"/>
            <a:ext cx="9036496" cy="3650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835165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nl-NL" dirty="0" smtClean="0"/>
              <a:t>Van huis uit Industrieel Ontwerper</a:t>
            </a:r>
            <a:endParaRPr lang="nl-NL" dirty="0"/>
          </a:p>
        </p:txBody>
      </p:sp>
      <p:sp>
        <p:nvSpPr>
          <p:cNvPr id="6" name="Content Placeholder 5"/>
          <p:cNvSpPr>
            <a:spLocks noGrp="1"/>
          </p:cNvSpPr>
          <p:nvPr>
            <p:ph idx="1"/>
          </p:nvPr>
        </p:nvSpPr>
        <p:spPr/>
        <p:txBody>
          <a:bodyPr/>
          <a:lstStyle/>
          <a:p>
            <a:endParaRPr lang="nl-NL"/>
          </a:p>
        </p:txBody>
      </p:sp>
      <p:pic>
        <p:nvPicPr>
          <p:cNvPr id="1026" name="Picture 2" descr="https://www.donaldduck.nl/ext/gfx/content/duckipedia/williewortel/05willi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2276872"/>
            <a:ext cx="5333078" cy="3528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045966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Verschil</a:t>
            </a:r>
            <a:r>
              <a:rPr lang="en-GB" dirty="0" smtClean="0"/>
              <a:t> </a:t>
            </a:r>
            <a:r>
              <a:rPr lang="en-GB" dirty="0" err="1" smtClean="0"/>
              <a:t>werkelijk</a:t>
            </a:r>
            <a:r>
              <a:rPr lang="en-GB" dirty="0" smtClean="0"/>
              <a:t> en </a:t>
            </a:r>
            <a:r>
              <a:rPr lang="en-GB" dirty="0" err="1" smtClean="0"/>
              <a:t>gemeten</a:t>
            </a:r>
            <a:r>
              <a:rPr lang="en-GB" dirty="0" smtClean="0"/>
              <a:t> </a:t>
            </a:r>
            <a:r>
              <a:rPr lang="en-GB" dirty="0" err="1" smtClean="0"/>
              <a:t>energiegebruik</a:t>
            </a:r>
            <a:r>
              <a:rPr lang="en-GB" dirty="0" smtClean="0"/>
              <a:t/>
            </a:r>
            <a:br>
              <a:rPr lang="en-GB" dirty="0" smtClean="0"/>
            </a:br>
            <a:endParaRPr lang="en-GB"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3851498"/>
            <a:ext cx="4784770" cy="28902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Content Placeholder 2"/>
          <p:cNvSpPr txBox="1">
            <a:spLocks/>
          </p:cNvSpPr>
          <p:nvPr/>
        </p:nvSpPr>
        <p:spPr>
          <a:xfrm>
            <a:off x="1331640" y="1988840"/>
            <a:ext cx="7416056" cy="1512168"/>
          </a:xfrm>
          <a:prstGeom prst="rect">
            <a:avLst/>
          </a:prstGeom>
        </p:spPr>
        <p:txBody>
          <a:bodyPr vert="horz" lIns="0" tIns="0" rIns="0" bIns="0" rtlCol="0">
            <a:noAutofit/>
          </a:bodyPr>
          <a:lstStyle>
            <a:lvl1pPr marL="0" indent="0" algn="l" defTabSz="914400" rtl="0" eaLnBrk="1" latinLnBrk="0" hangingPunct="1">
              <a:lnSpc>
                <a:spcPts val="2810"/>
              </a:lnSpc>
              <a:spcBef>
                <a:spcPts val="0"/>
              </a:spcBef>
              <a:buFontTx/>
              <a:buNone/>
              <a:defRPr sz="1800" kern="1200">
                <a:solidFill>
                  <a:schemeClr val="tx1"/>
                </a:solidFill>
                <a:latin typeface="Arial" pitchFamily="34" charset="0"/>
                <a:ea typeface="+mn-ea"/>
                <a:cs typeface="Arial" pitchFamily="34" charset="0"/>
              </a:defRPr>
            </a:lvl1pPr>
            <a:lvl2pPr marL="185738" indent="0" algn="l" defTabSz="914400" rtl="0" eaLnBrk="1" latinLnBrk="0" hangingPunct="1">
              <a:lnSpc>
                <a:spcPts val="2810"/>
              </a:lnSpc>
              <a:spcBef>
                <a:spcPts val="0"/>
              </a:spcBef>
              <a:buFontTx/>
              <a:buNone/>
              <a:defRPr sz="1800" kern="1200">
                <a:solidFill>
                  <a:schemeClr val="tx1"/>
                </a:solidFill>
                <a:latin typeface="Arial" pitchFamily="34" charset="0"/>
                <a:ea typeface="+mn-ea"/>
                <a:cs typeface="Arial" pitchFamily="34" charset="0"/>
              </a:defRPr>
            </a:lvl2pPr>
            <a:lvl3pPr marL="355600" indent="0" algn="l" defTabSz="914400" rtl="0" eaLnBrk="1" latinLnBrk="0" hangingPunct="1">
              <a:lnSpc>
                <a:spcPts val="2810"/>
              </a:lnSpc>
              <a:spcBef>
                <a:spcPts val="0"/>
              </a:spcBef>
              <a:buFontTx/>
              <a:buNone/>
              <a:defRPr sz="1800" kern="1200">
                <a:solidFill>
                  <a:schemeClr val="tx1"/>
                </a:solidFill>
                <a:latin typeface="Arial" pitchFamily="34" charset="0"/>
                <a:ea typeface="+mn-ea"/>
                <a:cs typeface="Arial" pitchFamily="34" charset="0"/>
              </a:defRPr>
            </a:lvl3pPr>
            <a:lvl4pPr marL="542925" indent="0" algn="l" defTabSz="914400" rtl="0" eaLnBrk="1" latinLnBrk="0" hangingPunct="1">
              <a:lnSpc>
                <a:spcPts val="2810"/>
              </a:lnSpc>
              <a:spcBef>
                <a:spcPts val="0"/>
              </a:spcBef>
              <a:buFontTx/>
              <a:buNone/>
              <a:defRPr sz="1800" kern="1200">
                <a:solidFill>
                  <a:schemeClr val="tx1"/>
                </a:solidFill>
                <a:latin typeface="Arial" pitchFamily="34" charset="0"/>
                <a:ea typeface="+mn-ea"/>
                <a:cs typeface="Arial" pitchFamily="34" charset="0"/>
              </a:defRPr>
            </a:lvl4pPr>
            <a:lvl5pPr marL="714375" indent="0" algn="l" defTabSz="914400" rtl="0" eaLnBrk="1" latinLnBrk="0" hangingPunct="1">
              <a:lnSpc>
                <a:spcPts val="2810"/>
              </a:lnSpc>
              <a:spcBef>
                <a:spcPts val="0"/>
              </a:spcBef>
              <a:buFontTx/>
              <a:buNone/>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85750" indent="-285750">
              <a:buFont typeface="Arial" panose="020B0604020202020204" pitchFamily="34" charset="0"/>
              <a:buChar char="•"/>
            </a:pPr>
            <a:r>
              <a:rPr lang="en-GB" sz="2000" dirty="0" smtClean="0"/>
              <a:t>5 </a:t>
            </a:r>
            <a:r>
              <a:rPr lang="en-GB" sz="2000" dirty="0" err="1" smtClean="0"/>
              <a:t>identieke</a:t>
            </a:r>
            <a:r>
              <a:rPr lang="en-GB" sz="2000" dirty="0" smtClean="0"/>
              <a:t> </a:t>
            </a:r>
            <a:r>
              <a:rPr lang="en-GB" sz="2000" dirty="0" err="1" smtClean="0"/>
              <a:t>tussenwoningen</a:t>
            </a:r>
            <a:endParaRPr lang="en-GB" sz="2000" dirty="0" smtClean="0"/>
          </a:p>
          <a:p>
            <a:pPr marL="285750" indent="-285750">
              <a:buFont typeface="Arial" panose="020B0604020202020204" pitchFamily="34" charset="0"/>
              <a:buChar char="•"/>
            </a:pPr>
            <a:r>
              <a:rPr lang="en-GB" sz="2000" dirty="0" smtClean="0"/>
              <a:t>Factor 1,5 </a:t>
            </a:r>
            <a:r>
              <a:rPr lang="en-GB" sz="2000" dirty="0" err="1" smtClean="0"/>
              <a:t>verschil</a:t>
            </a:r>
            <a:r>
              <a:rPr lang="en-GB" sz="2000" dirty="0" smtClean="0"/>
              <a:t> in </a:t>
            </a:r>
            <a:r>
              <a:rPr lang="en-GB" sz="2000" dirty="0" err="1" smtClean="0"/>
              <a:t>gasverbruik</a:t>
            </a:r>
            <a:endParaRPr lang="en-GB" sz="2000" dirty="0" smtClean="0"/>
          </a:p>
          <a:p>
            <a:pPr marL="285750" indent="-285750">
              <a:buFont typeface="Arial" panose="020B0604020202020204" pitchFamily="34" charset="0"/>
              <a:buChar char="•"/>
            </a:pPr>
            <a:r>
              <a:rPr lang="en-GB" sz="2000" dirty="0" err="1" smtClean="0"/>
              <a:t>Warmteverlies</a:t>
            </a:r>
            <a:r>
              <a:rPr lang="en-GB" sz="2000" dirty="0" smtClean="0"/>
              <a:t> twee </a:t>
            </a:r>
            <a:r>
              <a:rPr lang="en-GB" sz="2000" dirty="0" err="1" smtClean="0"/>
              <a:t>maal</a:t>
            </a:r>
            <a:r>
              <a:rPr lang="en-GB" sz="2000" dirty="0" smtClean="0"/>
              <a:t> </a:t>
            </a:r>
            <a:r>
              <a:rPr lang="en-GB" sz="2000" dirty="0" err="1" smtClean="0"/>
              <a:t>zo</a:t>
            </a:r>
            <a:r>
              <a:rPr lang="en-GB" sz="2000" dirty="0" smtClean="0"/>
              <a:t> </a:t>
            </a:r>
            <a:r>
              <a:rPr lang="en-GB" sz="2000" dirty="0" err="1" smtClean="0"/>
              <a:t>groot</a:t>
            </a:r>
            <a:r>
              <a:rPr lang="en-GB" sz="2000" dirty="0" smtClean="0"/>
              <a:t> </a:t>
            </a:r>
            <a:r>
              <a:rPr lang="en-GB" sz="2000" dirty="0" err="1" smtClean="0"/>
              <a:t>als</a:t>
            </a:r>
            <a:r>
              <a:rPr lang="en-GB" sz="2000" dirty="0" smtClean="0"/>
              <a:t> </a:t>
            </a:r>
            <a:r>
              <a:rPr lang="en-GB" sz="2000" dirty="0" err="1" smtClean="0"/>
              <a:t>ontwerp</a:t>
            </a:r>
            <a:endParaRPr lang="en-GB" sz="2000"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851498"/>
            <a:ext cx="3851920" cy="28903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0815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Oorzaken</a:t>
            </a:r>
            <a:endParaRPr lang="en-GB" dirty="0"/>
          </a:p>
        </p:txBody>
      </p:sp>
      <p:sp>
        <p:nvSpPr>
          <p:cNvPr id="3" name="Content Placeholder 2"/>
          <p:cNvSpPr>
            <a:spLocks noGrp="1"/>
          </p:cNvSpPr>
          <p:nvPr>
            <p:ph idx="1"/>
          </p:nvPr>
        </p:nvSpPr>
        <p:spPr/>
        <p:txBody>
          <a:bodyPr/>
          <a:lstStyle/>
          <a:p>
            <a:pPr lvl="0"/>
            <a:r>
              <a:rPr lang="en-GB" sz="2000" dirty="0" err="1" smtClean="0">
                <a:solidFill>
                  <a:prstClr val="black"/>
                </a:solidFill>
              </a:rPr>
              <a:t>Bouwtransparant</a:t>
            </a:r>
            <a:r>
              <a:rPr lang="en-GB" sz="2000" dirty="0" smtClean="0">
                <a:solidFill>
                  <a:prstClr val="black"/>
                </a:solidFill>
              </a:rPr>
              <a:t> meting:</a:t>
            </a:r>
          </a:p>
          <a:p>
            <a:pPr marL="285750" lvl="0" indent="-285750">
              <a:buFont typeface="Arial" panose="020B0604020202020204" pitchFamily="34" charset="0"/>
              <a:buChar char="•"/>
            </a:pPr>
            <a:r>
              <a:rPr lang="en-GB" sz="2000" dirty="0" err="1" smtClean="0">
                <a:solidFill>
                  <a:prstClr val="black"/>
                </a:solidFill>
              </a:rPr>
              <a:t>Luchtdichtheid</a:t>
            </a:r>
            <a:r>
              <a:rPr lang="en-GB" sz="2000" dirty="0" smtClean="0">
                <a:solidFill>
                  <a:prstClr val="black"/>
                </a:solidFill>
              </a:rPr>
              <a:t> </a:t>
            </a:r>
            <a:r>
              <a:rPr lang="en-GB" sz="2000" dirty="0" err="1" smtClean="0">
                <a:solidFill>
                  <a:prstClr val="black"/>
                </a:solidFill>
              </a:rPr>
              <a:t>voldoet</a:t>
            </a:r>
            <a:r>
              <a:rPr lang="en-GB" sz="2000" dirty="0" smtClean="0">
                <a:solidFill>
                  <a:prstClr val="black"/>
                </a:solidFill>
              </a:rPr>
              <a:t> </a:t>
            </a:r>
            <a:r>
              <a:rPr lang="en-GB" sz="2000" dirty="0" err="1" smtClean="0">
                <a:solidFill>
                  <a:prstClr val="black"/>
                </a:solidFill>
              </a:rPr>
              <a:t>niet</a:t>
            </a:r>
            <a:r>
              <a:rPr lang="en-GB" sz="2000" dirty="0" smtClean="0">
                <a:solidFill>
                  <a:prstClr val="black"/>
                </a:solidFill>
              </a:rPr>
              <a:t> </a:t>
            </a:r>
            <a:r>
              <a:rPr lang="en-GB" sz="2000" dirty="0" err="1" smtClean="0">
                <a:solidFill>
                  <a:prstClr val="black"/>
                </a:solidFill>
              </a:rPr>
              <a:t>aan</a:t>
            </a:r>
            <a:r>
              <a:rPr lang="en-GB" sz="2000" dirty="0" smtClean="0">
                <a:solidFill>
                  <a:prstClr val="black"/>
                </a:solidFill>
              </a:rPr>
              <a:t> </a:t>
            </a:r>
            <a:r>
              <a:rPr lang="en-GB" sz="2000" dirty="0" err="1" smtClean="0">
                <a:solidFill>
                  <a:prstClr val="black"/>
                </a:solidFill>
              </a:rPr>
              <a:t>ontwerp</a:t>
            </a:r>
            <a:endParaRPr lang="en-GB" sz="2000" dirty="0" smtClean="0">
              <a:solidFill>
                <a:prstClr val="black"/>
              </a:solidFill>
            </a:endParaRPr>
          </a:p>
          <a:p>
            <a:pPr marL="285750" lvl="0" indent="-285750">
              <a:buFont typeface="Arial" panose="020B0604020202020204" pitchFamily="34" charset="0"/>
              <a:buChar char="•"/>
            </a:pPr>
            <a:r>
              <a:rPr lang="en-GB" sz="2000" dirty="0" smtClean="0">
                <a:solidFill>
                  <a:prstClr val="black"/>
                </a:solidFill>
              </a:rPr>
              <a:t>WTW </a:t>
            </a:r>
            <a:r>
              <a:rPr lang="en-GB" sz="2000" dirty="0" err="1" smtClean="0">
                <a:solidFill>
                  <a:prstClr val="black"/>
                </a:solidFill>
              </a:rPr>
              <a:t>rendement</a:t>
            </a:r>
            <a:r>
              <a:rPr lang="en-GB" sz="2000" dirty="0" smtClean="0">
                <a:solidFill>
                  <a:prstClr val="black"/>
                </a:solidFill>
              </a:rPr>
              <a:t> </a:t>
            </a:r>
            <a:r>
              <a:rPr lang="en-GB" sz="2000" dirty="0" err="1" smtClean="0">
                <a:solidFill>
                  <a:prstClr val="black"/>
                </a:solidFill>
              </a:rPr>
              <a:t>geen</a:t>
            </a:r>
            <a:r>
              <a:rPr lang="en-GB" sz="2000" dirty="0" smtClean="0">
                <a:solidFill>
                  <a:prstClr val="black"/>
                </a:solidFill>
              </a:rPr>
              <a:t> 85 maar 70%</a:t>
            </a:r>
          </a:p>
          <a:p>
            <a:pPr marL="285750" lvl="0" indent="-285750">
              <a:buFont typeface="Arial" panose="020B0604020202020204" pitchFamily="34" charset="0"/>
              <a:buChar char="•"/>
            </a:pPr>
            <a:endParaRPr lang="en-GB" sz="2000" dirty="0">
              <a:solidFill>
                <a:prstClr val="black"/>
              </a:solidFill>
            </a:endParaRPr>
          </a:p>
          <a:p>
            <a:pPr lvl="0"/>
            <a:r>
              <a:rPr lang="en-GB" sz="2000" dirty="0" err="1" smtClean="0">
                <a:solidFill>
                  <a:prstClr val="black"/>
                </a:solidFill>
              </a:rPr>
              <a:t>Bewonersgedrag</a:t>
            </a:r>
            <a:endParaRPr lang="en-GB" sz="2000" dirty="0" smtClean="0">
              <a:solidFill>
                <a:prstClr val="black"/>
              </a:solidFill>
            </a:endParaRPr>
          </a:p>
          <a:p>
            <a:pPr marL="342900" lvl="0" indent="-342900">
              <a:buFont typeface="Arial" panose="020B0604020202020204" pitchFamily="34" charset="0"/>
              <a:buChar char="•"/>
            </a:pPr>
            <a:r>
              <a:rPr lang="en-GB" sz="2000" dirty="0" smtClean="0">
                <a:solidFill>
                  <a:prstClr val="black"/>
                </a:solidFill>
              </a:rPr>
              <a:t>Open ramen?</a:t>
            </a:r>
          </a:p>
          <a:p>
            <a:pPr marL="342900" lvl="0" indent="-342900">
              <a:buFont typeface="Arial" panose="020B0604020202020204" pitchFamily="34" charset="0"/>
              <a:buChar char="•"/>
            </a:pPr>
            <a:r>
              <a:rPr lang="en-GB" sz="2000" dirty="0" err="1" smtClean="0">
                <a:solidFill>
                  <a:prstClr val="black"/>
                </a:solidFill>
              </a:rPr>
              <a:t>Hogere</a:t>
            </a:r>
            <a:r>
              <a:rPr lang="en-GB" sz="2000" dirty="0" smtClean="0">
                <a:solidFill>
                  <a:prstClr val="black"/>
                </a:solidFill>
              </a:rPr>
              <a:t> </a:t>
            </a:r>
            <a:r>
              <a:rPr lang="en-GB" sz="2000" dirty="0" err="1" smtClean="0">
                <a:solidFill>
                  <a:prstClr val="black"/>
                </a:solidFill>
              </a:rPr>
              <a:t>thermostaat</a:t>
            </a:r>
            <a:r>
              <a:rPr lang="en-GB" sz="2000" dirty="0" smtClean="0">
                <a:solidFill>
                  <a:prstClr val="black"/>
                </a:solidFill>
              </a:rPr>
              <a:t> stand?</a:t>
            </a:r>
          </a:p>
          <a:p>
            <a:pPr marL="342900" lvl="0" indent="-342900">
              <a:buFont typeface="Arial" panose="020B0604020202020204" pitchFamily="34" charset="0"/>
              <a:buChar char="•"/>
            </a:pPr>
            <a:endParaRPr lang="en-GB" sz="2000" dirty="0" smtClean="0">
              <a:solidFill>
                <a:prstClr val="black"/>
              </a:solidFill>
            </a:endParaRPr>
          </a:p>
          <a:p>
            <a:pPr lvl="0"/>
            <a:endParaRPr lang="en-GB" sz="2000" dirty="0" smtClean="0">
              <a:solidFill>
                <a:prstClr val="black"/>
              </a:solidFill>
            </a:endParaRPr>
          </a:p>
          <a:p>
            <a:pPr marL="285750" lvl="0" indent="-285750">
              <a:buFont typeface="Arial" panose="020B0604020202020204" pitchFamily="34" charset="0"/>
              <a:buChar char="•"/>
            </a:pPr>
            <a:endParaRPr lang="en-GB" sz="2000" dirty="0">
              <a:solidFill>
                <a:prstClr val="black"/>
              </a:solidFill>
            </a:endParaRPr>
          </a:p>
          <a:p>
            <a:endParaRPr lang="en-GB"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7786" y="3789040"/>
            <a:ext cx="4104098"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34151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Aanpak</a:t>
            </a:r>
            <a:r>
              <a:rPr lang="en-GB" dirty="0" smtClean="0"/>
              <a:t> detail </a:t>
            </a:r>
            <a:r>
              <a:rPr lang="en-GB" dirty="0" err="1" smtClean="0"/>
              <a:t>onderzoek</a:t>
            </a:r>
            <a:endParaRPr lang="en-GB" dirty="0"/>
          </a:p>
        </p:txBody>
      </p:sp>
      <p:sp>
        <p:nvSpPr>
          <p:cNvPr id="3" name="Content Placeholder 2"/>
          <p:cNvSpPr>
            <a:spLocks noGrp="1"/>
          </p:cNvSpPr>
          <p:nvPr>
            <p:ph idx="1"/>
          </p:nvPr>
        </p:nvSpPr>
        <p:spPr/>
        <p:txBody>
          <a:bodyPr/>
          <a:lstStyle/>
          <a:p>
            <a:r>
              <a:rPr lang="en-GB" dirty="0" err="1"/>
              <a:t>Heemwonen</a:t>
            </a:r>
            <a:r>
              <a:rPr lang="en-GB" dirty="0"/>
              <a:t> </a:t>
            </a:r>
            <a:r>
              <a:rPr lang="en-GB" dirty="0" err="1"/>
              <a:t>heeft</a:t>
            </a:r>
            <a:r>
              <a:rPr lang="en-GB" dirty="0"/>
              <a:t> in de </a:t>
            </a:r>
            <a:r>
              <a:rPr lang="en-GB" dirty="0" err="1"/>
              <a:t>periode</a:t>
            </a:r>
            <a:r>
              <a:rPr lang="en-GB" dirty="0"/>
              <a:t> 24 </a:t>
            </a:r>
            <a:r>
              <a:rPr lang="en-GB" dirty="0" err="1"/>
              <a:t>februari</a:t>
            </a:r>
            <a:r>
              <a:rPr lang="en-GB" dirty="0"/>
              <a:t> – 21 </a:t>
            </a:r>
            <a:r>
              <a:rPr lang="en-GB" dirty="0" err="1"/>
              <a:t>maart</a:t>
            </a:r>
            <a:r>
              <a:rPr lang="en-GB" dirty="0"/>
              <a:t> 2014 </a:t>
            </a:r>
            <a:r>
              <a:rPr lang="en-GB" dirty="0" err="1"/>
              <a:t>raamstanden</a:t>
            </a:r>
            <a:r>
              <a:rPr lang="en-GB" dirty="0"/>
              <a:t> van 13 </a:t>
            </a:r>
            <a:r>
              <a:rPr lang="en-GB" dirty="0" err="1"/>
              <a:t>woningen</a:t>
            </a:r>
            <a:r>
              <a:rPr lang="en-GB" dirty="0"/>
              <a:t> </a:t>
            </a:r>
            <a:r>
              <a:rPr lang="en-GB" dirty="0" err="1"/>
              <a:t>bijgehouden</a:t>
            </a:r>
            <a:r>
              <a:rPr lang="en-GB" dirty="0"/>
              <a:t>. </a:t>
            </a:r>
            <a:r>
              <a:rPr lang="en-GB" dirty="0" err="1"/>
              <a:t>Gedurende</a:t>
            </a:r>
            <a:r>
              <a:rPr lang="en-GB" dirty="0"/>
              <a:t> </a:t>
            </a:r>
            <a:r>
              <a:rPr lang="en-GB" dirty="0" err="1"/>
              <a:t>werkdagen</a:t>
            </a:r>
            <a:r>
              <a:rPr lang="en-GB" dirty="0"/>
              <a:t> </a:t>
            </a:r>
            <a:r>
              <a:rPr lang="en-GB" dirty="0" err="1"/>
              <a:t>drie</a:t>
            </a:r>
            <a:r>
              <a:rPr lang="en-GB" dirty="0"/>
              <a:t> </a:t>
            </a:r>
            <a:r>
              <a:rPr lang="en-GB" dirty="0" err="1"/>
              <a:t>maal</a:t>
            </a:r>
            <a:r>
              <a:rPr lang="en-GB" dirty="0"/>
              <a:t> per dag: 10, 13 en 17 </a:t>
            </a:r>
            <a:r>
              <a:rPr lang="en-GB" dirty="0" err="1"/>
              <a:t>uur</a:t>
            </a:r>
            <a:r>
              <a:rPr lang="en-GB" dirty="0"/>
              <a:t>.</a:t>
            </a:r>
          </a:p>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456012"/>
            <a:ext cx="9144000" cy="210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547664" y="5733256"/>
            <a:ext cx="7056784" cy="646331"/>
          </a:xfrm>
          <a:prstGeom prst="rect">
            <a:avLst/>
          </a:prstGeom>
        </p:spPr>
        <p:txBody>
          <a:bodyPr wrap="square">
            <a:spAutoFit/>
          </a:bodyPr>
          <a:lstStyle/>
          <a:p>
            <a:r>
              <a:rPr lang="en-GB" dirty="0" err="1"/>
              <a:t>U</a:t>
            </a:r>
            <a:r>
              <a:rPr lang="en-GB" dirty="0" err="1" smtClean="0"/>
              <a:t>urlijkse</a:t>
            </a:r>
            <a:r>
              <a:rPr lang="en-GB" dirty="0" smtClean="0"/>
              <a:t> </a:t>
            </a:r>
            <a:r>
              <a:rPr lang="en-GB" dirty="0" err="1"/>
              <a:t>waarden</a:t>
            </a:r>
            <a:r>
              <a:rPr lang="en-GB" dirty="0"/>
              <a:t> van het </a:t>
            </a:r>
            <a:r>
              <a:rPr lang="en-GB" dirty="0" err="1"/>
              <a:t>elektra</a:t>
            </a:r>
            <a:r>
              <a:rPr lang="en-GB" dirty="0"/>
              <a:t>- en </a:t>
            </a:r>
            <a:r>
              <a:rPr lang="en-GB" dirty="0" err="1"/>
              <a:t>gasverbruik</a:t>
            </a:r>
            <a:r>
              <a:rPr lang="en-GB" dirty="0"/>
              <a:t> en de </a:t>
            </a:r>
            <a:r>
              <a:rPr lang="en-GB" dirty="0" err="1"/>
              <a:t>temperatuur</a:t>
            </a:r>
            <a:r>
              <a:rPr lang="en-GB" dirty="0"/>
              <a:t> in de </a:t>
            </a:r>
            <a:r>
              <a:rPr lang="en-GB" dirty="0" err="1"/>
              <a:t>woonkamer</a:t>
            </a:r>
            <a:r>
              <a:rPr lang="en-GB" dirty="0"/>
              <a:t> en </a:t>
            </a:r>
            <a:r>
              <a:rPr lang="en-GB" dirty="0" err="1"/>
              <a:t>slaapkamer</a:t>
            </a:r>
            <a:r>
              <a:rPr lang="en-GB" dirty="0"/>
              <a:t> </a:t>
            </a:r>
            <a:r>
              <a:rPr lang="en-GB" dirty="0" err="1"/>
              <a:t>uitgelezen</a:t>
            </a:r>
            <a:r>
              <a:rPr lang="en-GB" dirty="0"/>
              <a:t>.</a:t>
            </a:r>
          </a:p>
        </p:txBody>
      </p:sp>
    </p:spTree>
    <p:extLst>
      <p:ext uri="{BB962C8B-B14F-4D97-AF65-F5344CB8AC3E}">
        <p14:creationId xmlns:p14="http://schemas.microsoft.com/office/powerpoint/2010/main" val="39479161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smtClean="0"/>
              <a:t>Effecten</a:t>
            </a:r>
            <a:r>
              <a:rPr lang="en-GB" dirty="0" smtClean="0"/>
              <a:t> </a:t>
            </a:r>
            <a:r>
              <a:rPr lang="en-GB" dirty="0" err="1" smtClean="0"/>
              <a:t>raamgebruik</a:t>
            </a:r>
            <a:endParaRPr lang="en-GB" dirty="0"/>
          </a:p>
        </p:txBody>
      </p:sp>
      <p:sp>
        <p:nvSpPr>
          <p:cNvPr id="3" name="Content Placeholder 2"/>
          <p:cNvSpPr>
            <a:spLocks noGrp="1"/>
          </p:cNvSpPr>
          <p:nvPr>
            <p:ph idx="1"/>
          </p:nvPr>
        </p:nvSpPr>
        <p:spPr/>
        <p:txBody>
          <a:bodyPr/>
          <a:lstStyle/>
          <a:p>
            <a:endParaRPr lang="en-GB" dirty="0" smtClean="0"/>
          </a:p>
          <a:p>
            <a:pPr marL="285750" indent="-285750">
              <a:buFont typeface="Arial" panose="020B0604020202020204" pitchFamily="34" charset="0"/>
              <a:buChar char="•"/>
            </a:pPr>
            <a:endParaRPr lang="en-GB"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0414" y="4005064"/>
            <a:ext cx="4563585" cy="282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704" y="4435879"/>
            <a:ext cx="4320480" cy="212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076056" y="4005064"/>
            <a:ext cx="8640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5" y="2019762"/>
            <a:ext cx="5328592" cy="15395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1246327" y="3717032"/>
            <a:ext cx="4536504" cy="584775"/>
          </a:xfrm>
          <a:prstGeom prst="rect">
            <a:avLst/>
          </a:prstGeom>
          <a:noFill/>
        </p:spPr>
        <p:txBody>
          <a:bodyPr wrap="square" rtlCol="0">
            <a:spAutoFit/>
          </a:bodyPr>
          <a:lstStyle/>
          <a:p>
            <a:r>
              <a:rPr lang="nl-NL" sz="1600" dirty="0" smtClean="0"/>
              <a:t>Open raam: 20’C </a:t>
            </a:r>
            <a:r>
              <a:rPr lang="nl-NL" sz="1600" dirty="0"/>
              <a:t>binnen 5’C buiten </a:t>
            </a:r>
            <a:r>
              <a:rPr lang="nl-NL" sz="1600" dirty="0" smtClean="0"/>
              <a:t>(met </a:t>
            </a:r>
            <a:r>
              <a:rPr lang="nl-NL" sz="1600" dirty="0"/>
              <a:t>5 m/s </a:t>
            </a:r>
            <a:r>
              <a:rPr lang="nl-NL" sz="1600" dirty="0" smtClean="0"/>
              <a:t>wind), volumestroom 0,55 </a:t>
            </a:r>
            <a:r>
              <a:rPr lang="nl-NL" sz="1600" dirty="0"/>
              <a:t>m</a:t>
            </a:r>
            <a:r>
              <a:rPr lang="nl-NL" sz="1600" baseline="30000" dirty="0"/>
              <a:t>3</a:t>
            </a:r>
            <a:r>
              <a:rPr lang="nl-NL" sz="1600" dirty="0"/>
              <a:t>/s, </a:t>
            </a:r>
            <a:r>
              <a:rPr lang="nl-NL" sz="1600" b="1" dirty="0" smtClean="0"/>
              <a:t>10 KW</a:t>
            </a:r>
            <a:endParaRPr lang="nl-NL" sz="1600" dirty="0"/>
          </a:p>
        </p:txBody>
      </p:sp>
    </p:spTree>
    <p:extLst>
      <p:ext uri="{BB962C8B-B14F-4D97-AF65-F5344CB8AC3E}">
        <p14:creationId xmlns:p14="http://schemas.microsoft.com/office/powerpoint/2010/main" val="2069920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58" name="Picture 14"/>
          <p:cNvPicPr>
            <a:picLocks noChangeAspect="1" noChangeArrowheads="1"/>
          </p:cNvPicPr>
          <p:nvPr/>
        </p:nvPicPr>
        <p:blipFill>
          <a:blip r:embed="rId2" cstate="print">
            <a:extLst>
              <a:ext uri="{28A0092B-C50C-407E-A947-70E740481C1C}">
                <a14:useLocalDpi xmlns:a14="http://schemas.microsoft.com/office/drawing/2010/main" val="0"/>
              </a:ext>
            </a:extLst>
          </a:blip>
          <a:srcRect r="10783"/>
          <a:stretch>
            <a:fillRect/>
          </a:stretch>
        </p:blipFill>
        <p:spPr bwMode="auto">
          <a:xfrm>
            <a:off x="1676400" y="1590675"/>
            <a:ext cx="670560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7" name="Rectangle 3"/>
          <p:cNvSpPr>
            <a:spLocks noGrp="1"/>
          </p:cNvSpPr>
          <p:nvPr>
            <p:ph type="title"/>
          </p:nvPr>
        </p:nvSpPr>
        <p:spPr>
          <a:xfrm>
            <a:off x="1447800" y="1066800"/>
            <a:ext cx="7272338" cy="719138"/>
          </a:xfrm>
        </p:spPr>
        <p:txBody>
          <a:bodyPr/>
          <a:lstStyle/>
          <a:p>
            <a:r>
              <a:rPr lang="en-GB" altLang="nl-NL" sz="1600" dirty="0" smtClean="0">
                <a:latin typeface="Arial" charset="0"/>
                <a:cs typeface="Arial" charset="0"/>
              </a:rPr>
              <a:t>64 </a:t>
            </a:r>
            <a:r>
              <a:rPr lang="en-GB" altLang="nl-NL" sz="1600" dirty="0" err="1" smtClean="0">
                <a:latin typeface="Arial" charset="0"/>
                <a:cs typeface="Arial" charset="0"/>
              </a:rPr>
              <a:t>woningen</a:t>
            </a:r>
            <a:r>
              <a:rPr lang="en-GB" altLang="nl-NL" sz="1600" dirty="0" smtClean="0">
                <a:latin typeface="Arial" charset="0"/>
                <a:cs typeface="Arial" charset="0"/>
              </a:rPr>
              <a:t>: </a:t>
            </a:r>
            <a:r>
              <a:rPr lang="en-GB" altLang="nl-NL" sz="1600" dirty="0" err="1" smtClean="0">
                <a:latin typeface="Arial" charset="0"/>
                <a:cs typeface="Arial" charset="0"/>
              </a:rPr>
              <a:t>raamgebruik</a:t>
            </a:r>
            <a:r>
              <a:rPr lang="en-GB" altLang="nl-NL" sz="1600" dirty="0" smtClean="0">
                <a:latin typeface="Arial" charset="0"/>
                <a:cs typeface="Arial" charset="0"/>
              </a:rPr>
              <a:t> </a:t>
            </a:r>
            <a:r>
              <a:rPr lang="en-GB" altLang="nl-NL" sz="1600" dirty="0" err="1" smtClean="0">
                <a:latin typeface="Arial" charset="0"/>
                <a:cs typeface="Arial" charset="0"/>
              </a:rPr>
              <a:t>afhankelijk</a:t>
            </a:r>
            <a:r>
              <a:rPr lang="en-GB" altLang="nl-NL" sz="1600" dirty="0" smtClean="0">
                <a:latin typeface="Arial" charset="0"/>
                <a:cs typeface="Arial" charset="0"/>
              </a:rPr>
              <a:t> van </a:t>
            </a:r>
            <a:r>
              <a:rPr lang="en-GB" altLang="nl-NL" sz="1600" dirty="0" err="1" smtClean="0">
                <a:latin typeface="Arial" charset="0"/>
                <a:cs typeface="Arial" charset="0"/>
              </a:rPr>
              <a:t>buitentemperatuur</a:t>
            </a:r>
            <a:r>
              <a:rPr lang="en-GB" altLang="nl-NL" sz="1600" dirty="0" smtClean="0">
                <a:latin typeface="Arial" charset="0"/>
                <a:cs typeface="Arial" charset="0"/>
              </a:rPr>
              <a:t/>
            </a:r>
            <a:br>
              <a:rPr lang="en-GB" altLang="nl-NL" sz="1600" dirty="0" smtClean="0">
                <a:latin typeface="Arial" charset="0"/>
                <a:cs typeface="Arial" charset="0"/>
              </a:rPr>
            </a:br>
            <a:endParaRPr lang="en-GB" altLang="nl-NL" sz="1600" dirty="0" smtClean="0">
              <a:latin typeface="Arial" charset="0"/>
              <a:cs typeface="Arial" charset="0"/>
            </a:endParaRPr>
          </a:p>
        </p:txBody>
      </p:sp>
      <p:sp>
        <p:nvSpPr>
          <p:cNvPr id="159748" name="Rectangle 4"/>
          <p:cNvSpPr>
            <a:spLocks noGrp="1"/>
          </p:cNvSpPr>
          <p:nvPr>
            <p:ph type="body" idx="1"/>
          </p:nvPr>
        </p:nvSpPr>
        <p:spPr>
          <a:xfrm>
            <a:off x="684213" y="1052513"/>
            <a:ext cx="7558087" cy="1008062"/>
          </a:xfrm>
        </p:spPr>
        <p:txBody>
          <a:bodyPr/>
          <a:lstStyle/>
          <a:p>
            <a:endParaRPr lang="en-GB" altLang="nl-NL" smtClean="0">
              <a:latin typeface="Arial" charset="0"/>
              <a:cs typeface="Arial" charset="0"/>
            </a:endParaRPr>
          </a:p>
          <a:p>
            <a:pPr>
              <a:buFontTx/>
              <a:buNone/>
            </a:pPr>
            <a:endParaRPr lang="en-GB" altLang="nl-NL" smtClean="0">
              <a:latin typeface="Arial" charset="0"/>
              <a:cs typeface="Arial" charset="0"/>
            </a:endParaRPr>
          </a:p>
          <a:p>
            <a:pPr>
              <a:buFontTx/>
              <a:buNone/>
            </a:pPr>
            <a:r>
              <a:rPr lang="en-GB" altLang="nl-NL" smtClean="0">
                <a:latin typeface="Arial" charset="0"/>
                <a:cs typeface="Arial" charset="0"/>
              </a:rPr>
              <a:t> </a:t>
            </a:r>
          </a:p>
        </p:txBody>
      </p:sp>
      <p:grpSp>
        <p:nvGrpSpPr>
          <p:cNvPr id="159749" name="Group 5"/>
          <p:cNvGrpSpPr>
            <a:grpSpLocks/>
          </p:cNvGrpSpPr>
          <p:nvPr/>
        </p:nvGrpSpPr>
        <p:grpSpPr bwMode="auto">
          <a:xfrm>
            <a:off x="2438400" y="2514600"/>
            <a:ext cx="5929313" cy="3527425"/>
            <a:chOff x="839" y="1253"/>
            <a:chExt cx="3735" cy="2222"/>
          </a:xfrm>
        </p:grpSpPr>
        <p:grpSp>
          <p:nvGrpSpPr>
            <p:cNvPr id="159750" name="Group 6"/>
            <p:cNvGrpSpPr>
              <a:grpSpLocks/>
            </p:cNvGrpSpPr>
            <p:nvPr/>
          </p:nvGrpSpPr>
          <p:grpSpPr bwMode="auto">
            <a:xfrm>
              <a:off x="839" y="1253"/>
              <a:ext cx="3220" cy="2222"/>
              <a:chOff x="839" y="1253"/>
              <a:chExt cx="3220" cy="2222"/>
            </a:xfrm>
          </p:grpSpPr>
          <p:sp>
            <p:nvSpPr>
              <p:cNvPr id="159751" name="Line 7"/>
              <p:cNvSpPr>
                <a:spLocks noChangeShapeType="1"/>
              </p:cNvSpPr>
              <p:nvPr/>
            </p:nvSpPr>
            <p:spPr bwMode="black">
              <a:xfrm>
                <a:off x="839" y="3475"/>
                <a:ext cx="1950"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nl-NL"/>
              </a:p>
            </p:txBody>
          </p:sp>
          <p:sp>
            <p:nvSpPr>
              <p:cNvPr id="159752" name="Line 8"/>
              <p:cNvSpPr>
                <a:spLocks noChangeShapeType="1"/>
              </p:cNvSpPr>
              <p:nvPr/>
            </p:nvSpPr>
            <p:spPr bwMode="black">
              <a:xfrm flipV="1">
                <a:off x="2789" y="1253"/>
                <a:ext cx="771" cy="2222"/>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nl-NL"/>
              </a:p>
            </p:txBody>
          </p:sp>
          <p:sp>
            <p:nvSpPr>
              <p:cNvPr id="159753" name="Line 9"/>
              <p:cNvSpPr>
                <a:spLocks noChangeShapeType="1"/>
              </p:cNvSpPr>
              <p:nvPr/>
            </p:nvSpPr>
            <p:spPr bwMode="black">
              <a:xfrm>
                <a:off x="3560" y="1253"/>
                <a:ext cx="499"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nl-NL"/>
              </a:p>
            </p:txBody>
          </p:sp>
          <p:sp>
            <p:nvSpPr>
              <p:cNvPr id="159754" name="Line 10"/>
              <p:cNvSpPr>
                <a:spLocks noChangeShapeType="1"/>
              </p:cNvSpPr>
              <p:nvPr/>
            </p:nvSpPr>
            <p:spPr bwMode="black">
              <a:xfrm>
                <a:off x="4059" y="1253"/>
                <a:ext cx="0" cy="2222"/>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nl-NL"/>
              </a:p>
            </p:txBody>
          </p:sp>
        </p:grpSp>
        <p:sp>
          <p:nvSpPr>
            <p:cNvPr id="159755" name="Line 11"/>
            <p:cNvSpPr>
              <a:spLocks noChangeShapeType="1"/>
            </p:cNvSpPr>
            <p:nvPr/>
          </p:nvSpPr>
          <p:spPr bwMode="black">
            <a:xfrm>
              <a:off x="4059" y="3475"/>
              <a:ext cx="515" cy="0"/>
            </a:xfrm>
            <a:prstGeom prst="line">
              <a:avLst/>
            </a:prstGeom>
            <a:noFill/>
            <a:ln w="635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lstStyle/>
            <a:p>
              <a:endParaRPr lang="nl-NL"/>
            </a:p>
          </p:txBody>
        </p:sp>
      </p:grpSp>
      <p:sp>
        <p:nvSpPr>
          <p:cNvPr id="159756" name="Text Box 12"/>
          <p:cNvSpPr txBox="1">
            <a:spLocks noChangeArrowheads="1"/>
          </p:cNvSpPr>
          <p:nvPr/>
        </p:nvSpPr>
        <p:spPr bwMode="black">
          <a:xfrm>
            <a:off x="7620000" y="3429000"/>
            <a:ext cx="1692275"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hangingPunct="0">
              <a:spcBef>
                <a:spcPct val="50000"/>
              </a:spcBef>
            </a:pPr>
            <a:r>
              <a:rPr lang="en-GB" altLang="nl-NL" sz="2400">
                <a:solidFill>
                  <a:srgbClr val="F61E23"/>
                </a:solidFill>
              </a:rPr>
              <a:t>Minimal energy use</a:t>
            </a:r>
          </a:p>
        </p:txBody>
      </p:sp>
      <p:sp>
        <p:nvSpPr>
          <p:cNvPr id="159757" name="Rectangle 13"/>
          <p:cNvSpPr>
            <a:spLocks noChangeArrowheads="1"/>
          </p:cNvSpPr>
          <p:nvPr/>
        </p:nvSpPr>
        <p:spPr bwMode="auto">
          <a:xfrm>
            <a:off x="685800" y="1676400"/>
            <a:ext cx="1905000" cy="381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nl-NL"/>
          </a:p>
        </p:txBody>
      </p:sp>
      <p:sp>
        <p:nvSpPr>
          <p:cNvPr id="2" name="Rectangle 1"/>
          <p:cNvSpPr/>
          <p:nvPr/>
        </p:nvSpPr>
        <p:spPr>
          <a:xfrm>
            <a:off x="3908998" y="3244334"/>
            <a:ext cx="1326004" cy="369332"/>
          </a:xfrm>
          <a:prstGeom prst="rect">
            <a:avLst/>
          </a:prstGeom>
        </p:spPr>
        <p:txBody>
          <a:bodyPr wrap="none">
            <a:spAutoFit/>
          </a:bodyPr>
          <a:lstStyle/>
          <a:p>
            <a:r>
              <a:rPr lang="nl-NL" dirty="0"/>
              <a:t>0,55 m3/s, </a:t>
            </a:r>
          </a:p>
        </p:txBody>
      </p:sp>
      <p:sp>
        <p:nvSpPr>
          <p:cNvPr id="3" name="Rectangle 2"/>
          <p:cNvSpPr/>
          <p:nvPr/>
        </p:nvSpPr>
        <p:spPr>
          <a:xfrm>
            <a:off x="3908998" y="3244334"/>
            <a:ext cx="1326004" cy="369332"/>
          </a:xfrm>
          <a:prstGeom prst="rect">
            <a:avLst/>
          </a:prstGeom>
        </p:spPr>
        <p:txBody>
          <a:bodyPr wrap="none">
            <a:spAutoFit/>
          </a:bodyPr>
          <a:lstStyle/>
          <a:p>
            <a:r>
              <a:rPr lang="nl-NL" dirty="0"/>
              <a:t>0,55 m3/s, </a:t>
            </a:r>
          </a:p>
        </p:txBody>
      </p:sp>
    </p:spTree>
    <p:extLst>
      <p:ext uri="{BB962C8B-B14F-4D97-AF65-F5344CB8AC3E}">
        <p14:creationId xmlns:p14="http://schemas.microsoft.com/office/powerpoint/2010/main" val="3844540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59749"/>
                                        </p:tgtEl>
                                        <p:attrNameLst>
                                          <p:attrName>style.visibility</p:attrName>
                                        </p:attrNameLst>
                                      </p:cBhvr>
                                      <p:to>
                                        <p:strVal val="visible"/>
                                      </p:to>
                                    </p:set>
                                    <p:animEffect transition="in" filter="blinds(horizontal)">
                                      <p:cBhvr>
                                        <p:cTn id="7" dur="500"/>
                                        <p:tgtEl>
                                          <p:spTgt spid="15974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9756"/>
                                        </p:tgtEl>
                                        <p:attrNameLst>
                                          <p:attrName>style.visibility</p:attrName>
                                        </p:attrNameLst>
                                      </p:cBhvr>
                                      <p:to>
                                        <p:strVal val="visible"/>
                                      </p:to>
                                    </p:set>
                                    <p:animEffect transition="in" filter="blinds(horizontal)">
                                      <p:cBhvr>
                                        <p:cTn id="10" dur="500"/>
                                        <p:tgtEl>
                                          <p:spTgt spid="1597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97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Andere factoren die energiegebruik </a:t>
            </a:r>
            <a:r>
              <a:rPr lang="nl-NL" dirty="0" err="1" smtClean="0"/>
              <a:t>beinvloeden</a:t>
            </a:r>
            <a:endParaRPr lang="nl-NL" dirty="0"/>
          </a:p>
        </p:txBody>
      </p:sp>
      <p:sp>
        <p:nvSpPr>
          <p:cNvPr id="3" name="Content Placeholder 2"/>
          <p:cNvSpPr>
            <a:spLocks noGrp="1"/>
          </p:cNvSpPr>
          <p:nvPr>
            <p:ph idx="1"/>
          </p:nvPr>
        </p:nvSpPr>
        <p:spPr/>
        <p:txBody>
          <a:bodyPr/>
          <a:lstStyle/>
          <a:p>
            <a:r>
              <a:rPr lang="nl-NL" dirty="0" smtClean="0"/>
              <a:t>Gebruik binnendeuren</a:t>
            </a:r>
          </a:p>
          <a:p>
            <a:r>
              <a:rPr lang="nl-NL" dirty="0" smtClean="0"/>
              <a:t>Gebruik ventilatievoorziening</a:t>
            </a:r>
          </a:p>
          <a:p>
            <a:r>
              <a:rPr lang="nl-NL" dirty="0" smtClean="0"/>
              <a:t>Verwarmen slaapkamers, badkamer</a:t>
            </a:r>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25</a:t>
            </a:fld>
            <a:endParaRPr lang="nl-NL"/>
          </a:p>
        </p:txBody>
      </p:sp>
    </p:spTree>
    <p:extLst>
      <p:ext uri="{BB962C8B-B14F-4D97-AF65-F5344CB8AC3E}">
        <p14:creationId xmlns:p14="http://schemas.microsoft.com/office/powerpoint/2010/main" val="23948577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Hoe </a:t>
            </a:r>
            <a:r>
              <a:rPr lang="nl-NL" dirty="0" err="1" smtClean="0"/>
              <a:t>beinvloeden</a:t>
            </a:r>
            <a:r>
              <a:rPr lang="nl-NL" dirty="0" smtClean="0"/>
              <a:t> we de </a:t>
            </a:r>
            <a:r>
              <a:rPr lang="nl-NL" dirty="0" err="1" smtClean="0"/>
              <a:t>binnenlucht</a:t>
            </a:r>
            <a:r>
              <a:rPr lang="nl-NL" dirty="0" smtClean="0"/>
              <a:t> zelf? Fijnstof</a:t>
            </a:r>
            <a:endParaRPr lang="nl-NL" dirty="0"/>
          </a:p>
        </p:txBody>
      </p:sp>
      <p:sp>
        <p:nvSpPr>
          <p:cNvPr id="4" name="Date Placeholder 3"/>
          <p:cNvSpPr>
            <a:spLocks noGrp="1"/>
          </p:cNvSpPr>
          <p:nvPr>
            <p:ph type="dt" sz="half" idx="10"/>
          </p:nvPr>
        </p:nvSpPr>
        <p:spPr/>
        <p:txBody>
          <a:bodyPr/>
          <a:lstStyle/>
          <a:p>
            <a:r>
              <a:rPr lang="nl-NL" smtClean="0"/>
              <a:t>maandag 7 december 2015</a:t>
            </a:r>
            <a:endParaRPr lang="nl-NL" dirty="0"/>
          </a:p>
        </p:txBody>
      </p:sp>
      <p:sp>
        <p:nvSpPr>
          <p:cNvPr id="5" name="Footer Placeholder 4"/>
          <p:cNvSpPr>
            <a:spLocks noGrp="1"/>
          </p:cNvSpPr>
          <p:nvPr>
            <p:ph type="ftr" sz="quarter" idx="11"/>
          </p:nvPr>
        </p:nvSpPr>
        <p:spPr/>
        <p:txBody>
          <a:bodyPr/>
          <a:lstStyle/>
          <a:p>
            <a:r>
              <a:rPr lang="nl-NL" smtClean="0"/>
              <a:t>TC Efficiente en energiezuinige afzuigkappen</a:t>
            </a:r>
            <a:endParaRPr lang="nl-NL" dirty="0"/>
          </a:p>
        </p:txBody>
      </p:sp>
      <p:sp>
        <p:nvSpPr>
          <p:cNvPr id="9" name="TextBox 8"/>
          <p:cNvSpPr txBox="1"/>
          <p:nvPr/>
        </p:nvSpPr>
        <p:spPr>
          <a:xfrm>
            <a:off x="6762031" y="3325634"/>
            <a:ext cx="2304256" cy="369332"/>
          </a:xfrm>
          <a:prstGeom prst="rect">
            <a:avLst/>
          </a:prstGeom>
          <a:noFill/>
        </p:spPr>
        <p:txBody>
          <a:bodyPr wrap="square" rtlCol="0">
            <a:spAutoFit/>
          </a:bodyPr>
          <a:lstStyle/>
          <a:p>
            <a:r>
              <a:rPr lang="nl-NL" dirty="0" smtClean="0"/>
              <a:t>Aantallen [#/cm</a:t>
            </a:r>
            <a:r>
              <a:rPr lang="nl-NL" baseline="30000" dirty="0" smtClean="0"/>
              <a:t>3</a:t>
            </a:r>
            <a:r>
              <a:rPr lang="nl-NL" dirty="0" smtClean="0"/>
              <a:t>]</a:t>
            </a:r>
            <a:endParaRPr lang="nl-NL" dirty="0"/>
          </a:p>
        </p:txBody>
      </p:sp>
      <p:sp>
        <p:nvSpPr>
          <p:cNvPr id="3" name="Content Placeholder 2"/>
          <p:cNvSpPr>
            <a:spLocks noGrp="1"/>
          </p:cNvSpPr>
          <p:nvPr>
            <p:ph idx="1"/>
          </p:nvPr>
        </p:nvSpPr>
        <p:spPr/>
        <p:txBody>
          <a:bodyPr/>
          <a:lstStyle/>
          <a:p>
            <a:endParaRPr lang="nl-NL" dirty="0"/>
          </a:p>
        </p:txBody>
      </p:sp>
      <p:pic>
        <p:nvPicPr>
          <p:cNvPr id="10" name="Picture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2204864"/>
            <a:ext cx="7056784" cy="4021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523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682236" cy="5664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4947039"/>
            <a:ext cx="7416824" cy="6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555776" y="4629398"/>
            <a:ext cx="4824536" cy="369332"/>
          </a:xfrm>
          <a:prstGeom prst="rect">
            <a:avLst/>
          </a:prstGeom>
          <a:noFill/>
        </p:spPr>
        <p:txBody>
          <a:bodyPr wrap="square" rtlCol="0">
            <a:spAutoFit/>
          </a:bodyPr>
          <a:lstStyle/>
          <a:p>
            <a:r>
              <a:rPr lang="nl-NL" dirty="0" smtClean="0"/>
              <a:t>PM</a:t>
            </a:r>
            <a:r>
              <a:rPr lang="nl-NL" baseline="-25000" dirty="0" smtClean="0"/>
              <a:t>2,5</a:t>
            </a:r>
            <a:r>
              <a:rPr lang="nl-NL" dirty="0" smtClean="0"/>
              <a:t> buitenlucht grenswaarde 25 </a:t>
            </a:r>
            <a:r>
              <a:rPr lang="nl-NL" dirty="0" err="1" smtClean="0"/>
              <a:t>μg</a:t>
            </a:r>
            <a:r>
              <a:rPr lang="nl-NL" dirty="0" smtClean="0"/>
              <a:t>/m</a:t>
            </a:r>
            <a:r>
              <a:rPr lang="nl-NL" baseline="30000" dirty="0" smtClean="0"/>
              <a:t>3</a:t>
            </a:r>
            <a:endParaRPr lang="nl-NL" baseline="30000" dirty="0"/>
          </a:p>
        </p:txBody>
      </p:sp>
      <p:sp>
        <p:nvSpPr>
          <p:cNvPr id="2" name="TextBox 1"/>
          <p:cNvSpPr txBox="1"/>
          <p:nvPr/>
        </p:nvSpPr>
        <p:spPr>
          <a:xfrm>
            <a:off x="5260032" y="2348880"/>
            <a:ext cx="3240359" cy="1200329"/>
          </a:xfrm>
          <a:prstGeom prst="rect">
            <a:avLst/>
          </a:prstGeom>
          <a:noFill/>
        </p:spPr>
        <p:txBody>
          <a:bodyPr wrap="square" rtlCol="0">
            <a:spAutoFit/>
          </a:bodyPr>
          <a:lstStyle/>
          <a:p>
            <a:r>
              <a:rPr lang="nl-NL" dirty="0" smtClean="0"/>
              <a:t>Door koken: 24 uurs gemiddelde 20 </a:t>
            </a:r>
            <a:r>
              <a:rPr lang="nl-NL" dirty="0" smtClean="0">
                <a:sym typeface="Wingdings" panose="05000000000000000000" pitchFamily="2" charset="2"/>
              </a:rPr>
              <a:t> 25 µg/m</a:t>
            </a:r>
            <a:r>
              <a:rPr lang="nl-NL" baseline="30000" dirty="0" smtClean="0">
                <a:sym typeface="Wingdings" panose="05000000000000000000" pitchFamily="2" charset="2"/>
              </a:rPr>
              <a:t>3</a:t>
            </a:r>
          </a:p>
          <a:p>
            <a:endParaRPr lang="nl-NL" dirty="0" smtClean="0">
              <a:sym typeface="Wingdings" panose="05000000000000000000" pitchFamily="2" charset="2"/>
            </a:endParaRPr>
          </a:p>
          <a:p>
            <a:r>
              <a:rPr lang="nl-NL" b="1" dirty="0" smtClean="0"/>
              <a:t>5 </a:t>
            </a:r>
            <a:r>
              <a:rPr lang="nl-NL" b="1" dirty="0" smtClean="0">
                <a:sym typeface="Wingdings" panose="05000000000000000000" pitchFamily="2" charset="2"/>
              </a:rPr>
              <a:t>µg/m</a:t>
            </a:r>
            <a:r>
              <a:rPr lang="nl-NL" b="1" baseline="30000" dirty="0" smtClean="0">
                <a:sym typeface="Wingdings" panose="05000000000000000000" pitchFamily="2" charset="2"/>
              </a:rPr>
              <a:t>3</a:t>
            </a:r>
            <a:r>
              <a:rPr lang="nl-NL" b="1" dirty="0" smtClean="0">
                <a:sym typeface="Wingdings" panose="05000000000000000000" pitchFamily="2" charset="2"/>
              </a:rPr>
              <a:t> verhoging</a:t>
            </a:r>
            <a:endParaRPr lang="nl-NL" b="1" dirty="0"/>
          </a:p>
        </p:txBody>
      </p:sp>
      <p:sp>
        <p:nvSpPr>
          <p:cNvPr id="3" name="Footer Placeholder 2"/>
          <p:cNvSpPr>
            <a:spLocks noGrp="1"/>
          </p:cNvSpPr>
          <p:nvPr>
            <p:ph type="ftr" sz="quarter" idx="11"/>
          </p:nvPr>
        </p:nvSpPr>
        <p:spPr/>
        <p:txBody>
          <a:bodyPr/>
          <a:lstStyle/>
          <a:p>
            <a:r>
              <a:rPr lang="nl-NL" dirty="0" smtClean="0"/>
              <a:t>TC </a:t>
            </a:r>
            <a:r>
              <a:rPr lang="nl-NL" dirty="0" err="1" smtClean="0"/>
              <a:t>Efficiente</a:t>
            </a:r>
            <a:r>
              <a:rPr lang="nl-NL" dirty="0" smtClean="0"/>
              <a:t> en energiezuinige afzuigkappen</a:t>
            </a:r>
            <a:endParaRPr lang="nl-NL" dirty="0"/>
          </a:p>
        </p:txBody>
      </p:sp>
      <p:sp>
        <p:nvSpPr>
          <p:cNvPr id="4" name="Date Placeholder 3"/>
          <p:cNvSpPr>
            <a:spLocks noGrp="1"/>
          </p:cNvSpPr>
          <p:nvPr>
            <p:ph type="dt" sz="half" idx="10"/>
          </p:nvPr>
        </p:nvSpPr>
        <p:spPr/>
        <p:txBody>
          <a:bodyPr/>
          <a:lstStyle/>
          <a:p>
            <a:r>
              <a:rPr lang="nl-NL" dirty="0" smtClean="0"/>
              <a:t>maandag 7 december 2015</a:t>
            </a:r>
            <a:endParaRPr lang="nl-NL" dirty="0"/>
          </a:p>
        </p:txBody>
      </p:sp>
      <p:pic>
        <p:nvPicPr>
          <p:cNvPr id="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487" y="5413199"/>
            <a:ext cx="7416824" cy="6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555776" y="5117607"/>
            <a:ext cx="4824536" cy="369332"/>
          </a:xfrm>
          <a:prstGeom prst="rect">
            <a:avLst/>
          </a:prstGeom>
          <a:noFill/>
        </p:spPr>
        <p:txBody>
          <a:bodyPr wrap="square" rtlCol="0">
            <a:spAutoFit/>
          </a:bodyPr>
          <a:lstStyle/>
          <a:p>
            <a:r>
              <a:rPr lang="nl-NL" dirty="0" smtClean="0"/>
              <a:t>WHO advies waarde voor PM</a:t>
            </a:r>
            <a:r>
              <a:rPr lang="nl-NL" baseline="-25000" dirty="0" smtClean="0"/>
              <a:t>2,5</a:t>
            </a:r>
            <a:r>
              <a:rPr lang="nl-NL" dirty="0" smtClean="0"/>
              <a:t> 10 </a:t>
            </a:r>
            <a:r>
              <a:rPr lang="nl-NL" dirty="0" err="1" smtClean="0"/>
              <a:t>μg</a:t>
            </a:r>
            <a:r>
              <a:rPr lang="nl-NL" dirty="0" smtClean="0"/>
              <a:t>/m</a:t>
            </a:r>
            <a:r>
              <a:rPr lang="nl-NL" baseline="30000" dirty="0" smtClean="0"/>
              <a:t>3</a:t>
            </a:r>
            <a:endParaRPr lang="nl-NL" baseline="30000" dirty="0"/>
          </a:p>
        </p:txBody>
      </p:sp>
      <p:sp>
        <p:nvSpPr>
          <p:cNvPr id="5" name="Rectangle 4"/>
          <p:cNvSpPr/>
          <p:nvPr/>
        </p:nvSpPr>
        <p:spPr>
          <a:xfrm>
            <a:off x="251520" y="940658"/>
            <a:ext cx="8892480" cy="400110"/>
          </a:xfrm>
          <a:prstGeom prst="rect">
            <a:avLst/>
          </a:prstGeom>
        </p:spPr>
        <p:txBody>
          <a:bodyPr wrap="square">
            <a:spAutoFit/>
          </a:bodyPr>
          <a:lstStyle/>
          <a:p>
            <a:r>
              <a:rPr lang="nl-NL" sz="2000" b="1" cap="all" dirty="0" smtClean="0">
                <a:solidFill>
                  <a:schemeClr val="tx2"/>
                </a:solidFill>
                <a:latin typeface="Arial Black"/>
                <a:ea typeface="+mj-ea"/>
                <a:cs typeface="Arial Black"/>
              </a:rPr>
              <a:t>afzuigkap </a:t>
            </a:r>
            <a:r>
              <a:rPr lang="nl-NL" sz="2000" b="1" cap="all" dirty="0">
                <a:solidFill>
                  <a:schemeClr val="tx2"/>
                </a:solidFill>
                <a:latin typeface="Arial Black"/>
                <a:ea typeface="+mj-ea"/>
                <a:cs typeface="Arial Black"/>
              </a:rPr>
              <a:t>54 dm</a:t>
            </a:r>
            <a:r>
              <a:rPr lang="nl-NL" sz="2000" b="1" cap="all" baseline="30000" dirty="0">
                <a:solidFill>
                  <a:schemeClr val="tx2"/>
                </a:solidFill>
                <a:latin typeface="Arial Black"/>
                <a:ea typeface="+mj-ea"/>
                <a:cs typeface="Arial Black"/>
              </a:rPr>
              <a:t>3</a:t>
            </a:r>
            <a:r>
              <a:rPr lang="nl-NL" sz="2000" b="1" cap="all" dirty="0">
                <a:solidFill>
                  <a:schemeClr val="tx2"/>
                </a:solidFill>
                <a:latin typeface="Arial Black"/>
                <a:ea typeface="+mj-ea"/>
                <a:cs typeface="Arial Black"/>
              </a:rPr>
              <a:t>/s </a:t>
            </a:r>
            <a:r>
              <a:rPr lang="nl-NL" sz="2000" b="1" cap="all" dirty="0" smtClean="0">
                <a:solidFill>
                  <a:schemeClr val="tx2"/>
                </a:solidFill>
                <a:latin typeface="Arial Black"/>
                <a:ea typeface="+mj-ea"/>
                <a:cs typeface="Arial Black"/>
              </a:rPr>
              <a:t>bij </a:t>
            </a:r>
            <a:r>
              <a:rPr lang="nl-NL" sz="2000" b="1" cap="all" dirty="0">
                <a:solidFill>
                  <a:schemeClr val="tx2"/>
                </a:solidFill>
                <a:latin typeface="Arial Black"/>
                <a:ea typeface="+mj-ea"/>
                <a:cs typeface="Arial Black"/>
              </a:rPr>
              <a:t>koken op gas, daarna 19 dm</a:t>
            </a:r>
            <a:r>
              <a:rPr lang="nl-NL" sz="2000" b="1" cap="all" baseline="30000" dirty="0">
                <a:solidFill>
                  <a:schemeClr val="tx2"/>
                </a:solidFill>
                <a:latin typeface="Arial Black"/>
                <a:ea typeface="+mj-ea"/>
                <a:cs typeface="Arial Black"/>
              </a:rPr>
              <a:t>3</a:t>
            </a:r>
            <a:r>
              <a:rPr lang="nl-NL" sz="2000" b="1" cap="all" dirty="0">
                <a:solidFill>
                  <a:schemeClr val="tx2"/>
                </a:solidFill>
                <a:latin typeface="Arial Black"/>
                <a:ea typeface="+mj-ea"/>
                <a:cs typeface="Arial Black"/>
              </a:rPr>
              <a:t>/s</a:t>
            </a:r>
          </a:p>
        </p:txBody>
      </p:sp>
    </p:spTree>
    <p:extLst>
      <p:ext uri="{BB962C8B-B14F-4D97-AF65-F5344CB8AC3E}">
        <p14:creationId xmlns:p14="http://schemas.microsoft.com/office/powerpoint/2010/main" val="99597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smtClean="0"/>
              <a:t>Ziektelast in Nederland (2010)</a:t>
            </a:r>
            <a:endParaRPr lang="nl-NL" dirty="0"/>
          </a:p>
        </p:txBody>
      </p:sp>
      <p:sp>
        <p:nvSpPr>
          <p:cNvPr id="5" name="Footer Placeholder 4"/>
          <p:cNvSpPr>
            <a:spLocks noGrp="1"/>
          </p:cNvSpPr>
          <p:nvPr>
            <p:ph type="ftr" sz="quarter" idx="11"/>
          </p:nvPr>
        </p:nvSpPr>
        <p:spPr/>
        <p:txBody>
          <a:bodyPr/>
          <a:lstStyle/>
          <a:p>
            <a:r>
              <a:rPr lang="nl-NL" dirty="0" smtClean="0"/>
              <a:t>TC </a:t>
            </a:r>
            <a:r>
              <a:rPr lang="nl-NL" dirty="0" err="1" smtClean="0"/>
              <a:t>Efficiente</a:t>
            </a:r>
            <a:r>
              <a:rPr lang="nl-NL" dirty="0" smtClean="0"/>
              <a:t> en energiezuinige afzuigkappen</a:t>
            </a:r>
            <a:endParaRPr lang="nl-N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3581" y="2200275"/>
            <a:ext cx="7960651"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6453336"/>
            <a:ext cx="6102350" cy="493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nl-NL" dirty="0" smtClean="0"/>
              <a:t>maandag 7 december 2015</a:t>
            </a:r>
            <a:endParaRPr lang="nl-NL" dirty="0"/>
          </a:p>
        </p:txBody>
      </p:sp>
    </p:spTree>
    <p:extLst>
      <p:ext uri="{BB962C8B-B14F-4D97-AF65-F5344CB8AC3E}">
        <p14:creationId xmlns:p14="http://schemas.microsoft.com/office/powerpoint/2010/main" val="1936321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Ziektelast  (</a:t>
            </a:r>
            <a:r>
              <a:rPr lang="nl-NL" dirty="0" err="1" smtClean="0"/>
              <a:t>Logue</a:t>
            </a:r>
            <a:r>
              <a:rPr lang="nl-NL" dirty="0" smtClean="0"/>
              <a:t>, 2012)</a:t>
            </a:r>
            <a:endParaRPr lang="nl-NL" dirty="0"/>
          </a:p>
        </p:txBody>
      </p:sp>
      <p:sp>
        <p:nvSpPr>
          <p:cNvPr id="4" name="Date Placeholder 3"/>
          <p:cNvSpPr>
            <a:spLocks noGrp="1"/>
          </p:cNvSpPr>
          <p:nvPr>
            <p:ph type="dt" sz="half" idx="10"/>
          </p:nvPr>
        </p:nvSpPr>
        <p:spPr/>
        <p:txBody>
          <a:bodyPr/>
          <a:lstStyle/>
          <a:p>
            <a:r>
              <a:rPr lang="nl-NL" smtClean="0"/>
              <a:t>maandag 7 december 2015</a:t>
            </a:r>
            <a:endParaRPr lang="nl-NL" dirty="0"/>
          </a:p>
        </p:txBody>
      </p:sp>
      <p:sp>
        <p:nvSpPr>
          <p:cNvPr id="5" name="Footer Placeholder 4"/>
          <p:cNvSpPr>
            <a:spLocks noGrp="1"/>
          </p:cNvSpPr>
          <p:nvPr>
            <p:ph type="ftr" sz="quarter" idx="11"/>
          </p:nvPr>
        </p:nvSpPr>
        <p:spPr/>
        <p:txBody>
          <a:bodyPr/>
          <a:lstStyle/>
          <a:p>
            <a:r>
              <a:rPr lang="nl-NL" smtClean="0"/>
              <a:t>TC Efficiente en energiezuinige afzuigkappen</a:t>
            </a:r>
            <a:endParaRPr lang="nl-N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624" y="1844824"/>
            <a:ext cx="6891340" cy="3589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71600" y="5661248"/>
            <a:ext cx="7920880" cy="369332"/>
          </a:xfrm>
          <a:prstGeom prst="rect">
            <a:avLst/>
          </a:prstGeom>
          <a:noFill/>
        </p:spPr>
        <p:txBody>
          <a:bodyPr wrap="square" rtlCol="0">
            <a:spAutoFit/>
          </a:bodyPr>
          <a:lstStyle/>
          <a:p>
            <a:r>
              <a:rPr lang="nl-NL" dirty="0" smtClean="0"/>
              <a:t>Stel 1/3 van PM</a:t>
            </a:r>
            <a:r>
              <a:rPr lang="nl-NL" baseline="-25000" dirty="0" smtClean="0"/>
              <a:t>2,5</a:t>
            </a:r>
            <a:r>
              <a:rPr lang="nl-NL" dirty="0" smtClean="0"/>
              <a:t> in woningen afkomstig van koken </a:t>
            </a:r>
            <a:r>
              <a:rPr lang="nl-NL" dirty="0" smtClean="0">
                <a:sym typeface="Wingdings" panose="05000000000000000000" pitchFamily="2" charset="2"/>
              </a:rPr>
              <a:t> 50.000 </a:t>
            </a:r>
            <a:r>
              <a:rPr lang="nl-NL" dirty="0" err="1" smtClean="0">
                <a:sym typeface="Wingdings" panose="05000000000000000000" pitchFamily="2" charset="2"/>
              </a:rPr>
              <a:t>DALYs</a:t>
            </a:r>
            <a:r>
              <a:rPr lang="nl-NL" dirty="0" smtClean="0">
                <a:sym typeface="Wingdings" panose="05000000000000000000" pitchFamily="2" charset="2"/>
              </a:rPr>
              <a:t> in NL</a:t>
            </a:r>
            <a:endParaRPr lang="nl-NL" baseline="-25000" dirty="0"/>
          </a:p>
        </p:txBody>
      </p:sp>
    </p:spTree>
    <p:extLst>
      <p:ext uri="{BB962C8B-B14F-4D97-AF65-F5344CB8AC3E}">
        <p14:creationId xmlns:p14="http://schemas.microsoft.com/office/powerpoint/2010/main" val="579189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In de jaren 90 in aanraking met zonne-energie</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3</a:t>
            </a:fld>
            <a:endParaRPr lang="nl-NL"/>
          </a:p>
        </p:txBody>
      </p:sp>
      <p:pic>
        <p:nvPicPr>
          <p:cNvPr id="3074" name="Picture 2" descr="http://www.refdag.nl/polopoly_fs/nokconstructienieuwbouw_6_1_527299%21image/412492228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060848"/>
            <a:ext cx="6517269" cy="4614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23697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Vergelijking met kosten effectiviteit geneesmiddelen</a:t>
            </a:r>
            <a:endParaRPr lang="nl-NL" dirty="0"/>
          </a:p>
        </p:txBody>
      </p:sp>
      <p:sp>
        <p:nvSpPr>
          <p:cNvPr id="3" name="Content Placeholder 2"/>
          <p:cNvSpPr>
            <a:spLocks noGrp="1"/>
          </p:cNvSpPr>
          <p:nvPr>
            <p:ph idx="1"/>
          </p:nvPr>
        </p:nvSpPr>
        <p:spPr/>
        <p:txBody>
          <a:bodyPr/>
          <a:lstStyle/>
          <a:p>
            <a:r>
              <a:rPr lang="nl-NL" dirty="0" smtClean="0"/>
              <a:t>Gezondheidszorg:</a:t>
            </a:r>
          </a:p>
          <a:p>
            <a:r>
              <a:rPr lang="nl-NL" dirty="0" smtClean="0"/>
              <a:t>Kosteneffectiviteit geneesmiddel &lt; </a:t>
            </a:r>
            <a:r>
              <a:rPr lang="nl-NL" dirty="0" smtClean="0">
                <a:hlinkClick r:id="rId2"/>
              </a:rPr>
              <a:t>80.000 euro per gewonnen levensjaar</a:t>
            </a:r>
            <a:endParaRPr lang="nl-NL" dirty="0" smtClean="0"/>
          </a:p>
          <a:p>
            <a:endParaRPr lang="nl-NL" dirty="0" smtClean="0"/>
          </a:p>
          <a:p>
            <a:r>
              <a:rPr lang="nl-NL" dirty="0" smtClean="0"/>
              <a:t>Koken:</a:t>
            </a:r>
            <a:endParaRPr lang="nl-NL" dirty="0"/>
          </a:p>
          <a:p>
            <a:r>
              <a:rPr lang="nl-NL" dirty="0" smtClean="0"/>
              <a:t>50.000 </a:t>
            </a:r>
            <a:r>
              <a:rPr lang="nl-NL" dirty="0" err="1" smtClean="0"/>
              <a:t>DALY’s</a:t>
            </a:r>
            <a:r>
              <a:rPr lang="nl-NL" dirty="0" smtClean="0"/>
              <a:t> in NL </a:t>
            </a:r>
            <a:r>
              <a:rPr lang="nl-NL" dirty="0" smtClean="0">
                <a:sym typeface="Wingdings" panose="05000000000000000000" pitchFamily="2" charset="2"/>
              </a:rPr>
              <a:t> 0,007 DALY per woning</a:t>
            </a:r>
          </a:p>
          <a:p>
            <a:endParaRPr lang="nl-NL" dirty="0">
              <a:sym typeface="Wingdings" panose="05000000000000000000" pitchFamily="2" charset="2"/>
            </a:endParaRPr>
          </a:p>
          <a:p>
            <a:r>
              <a:rPr lang="nl-NL" dirty="0" smtClean="0">
                <a:sym typeface="Wingdings" panose="05000000000000000000" pitchFamily="2" charset="2"/>
              </a:rPr>
              <a:t>Toepassing van criterium: 0,007 * 80.000 = 550 euro/jaar beschikbaar voor kookafzuiging per woning indien deze fijnstof voor </a:t>
            </a:r>
            <a:r>
              <a:rPr lang="nl-NL" b="1" dirty="0" smtClean="0">
                <a:sym typeface="Wingdings" panose="05000000000000000000" pitchFamily="2" charset="2"/>
              </a:rPr>
              <a:t>100%</a:t>
            </a:r>
            <a:r>
              <a:rPr lang="nl-NL" dirty="0" smtClean="0">
                <a:sym typeface="Wingdings" panose="05000000000000000000" pitchFamily="2" charset="2"/>
              </a:rPr>
              <a:t> invangt</a:t>
            </a:r>
          </a:p>
          <a:p>
            <a:endParaRPr lang="nl-NL" dirty="0" smtClean="0"/>
          </a:p>
          <a:p>
            <a:endParaRPr lang="nl-NL" dirty="0"/>
          </a:p>
        </p:txBody>
      </p:sp>
      <p:sp>
        <p:nvSpPr>
          <p:cNvPr id="4" name="Date Placeholder 3"/>
          <p:cNvSpPr>
            <a:spLocks noGrp="1"/>
          </p:cNvSpPr>
          <p:nvPr>
            <p:ph type="dt" sz="half" idx="10"/>
          </p:nvPr>
        </p:nvSpPr>
        <p:spPr/>
        <p:txBody>
          <a:bodyPr/>
          <a:lstStyle/>
          <a:p>
            <a:r>
              <a:rPr lang="nl-NL" smtClean="0"/>
              <a:t>maandag 7 december 2015</a:t>
            </a:r>
            <a:endParaRPr lang="nl-NL" dirty="0"/>
          </a:p>
        </p:txBody>
      </p:sp>
      <p:sp>
        <p:nvSpPr>
          <p:cNvPr id="5" name="Footer Placeholder 4"/>
          <p:cNvSpPr>
            <a:spLocks noGrp="1"/>
          </p:cNvSpPr>
          <p:nvPr>
            <p:ph type="ftr" sz="quarter" idx="11"/>
          </p:nvPr>
        </p:nvSpPr>
        <p:spPr/>
        <p:txBody>
          <a:bodyPr/>
          <a:lstStyle/>
          <a:p>
            <a:r>
              <a:rPr lang="nl-NL" smtClean="0"/>
              <a:t>TC Efficiente en energiezuinige afzuigkappen</a:t>
            </a:r>
            <a:endParaRPr lang="nl-NL" dirty="0"/>
          </a:p>
        </p:txBody>
      </p:sp>
    </p:spTree>
    <p:extLst>
      <p:ext uri="{BB962C8B-B14F-4D97-AF65-F5344CB8AC3E}">
        <p14:creationId xmlns:p14="http://schemas.microsoft.com/office/powerpoint/2010/main" val="3584748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486" y="1342800"/>
            <a:ext cx="8480010" cy="720000"/>
          </a:xfrm>
        </p:spPr>
        <p:txBody>
          <a:bodyPr/>
          <a:lstStyle/>
          <a:p>
            <a:r>
              <a:rPr lang="nl-NL" dirty="0" smtClean="0"/>
              <a:t>Pilot veldmeting 28 nov, – 4 dec. 2015</a:t>
            </a:r>
            <a:endParaRPr lang="nl-NL" dirty="0"/>
          </a:p>
        </p:txBody>
      </p:sp>
      <p:sp>
        <p:nvSpPr>
          <p:cNvPr id="4" name="Date Placeholder 3"/>
          <p:cNvSpPr>
            <a:spLocks noGrp="1"/>
          </p:cNvSpPr>
          <p:nvPr>
            <p:ph type="dt" sz="half" idx="10"/>
          </p:nvPr>
        </p:nvSpPr>
        <p:spPr/>
        <p:txBody>
          <a:bodyPr/>
          <a:lstStyle/>
          <a:p>
            <a:r>
              <a:rPr lang="nl-NL" smtClean="0"/>
              <a:t>maandag 7 december 2015</a:t>
            </a:r>
            <a:endParaRPr lang="nl-NL" dirty="0"/>
          </a:p>
        </p:txBody>
      </p:sp>
      <p:sp>
        <p:nvSpPr>
          <p:cNvPr id="5" name="Footer Placeholder 4"/>
          <p:cNvSpPr>
            <a:spLocks noGrp="1"/>
          </p:cNvSpPr>
          <p:nvPr>
            <p:ph type="ftr" sz="quarter" idx="11"/>
          </p:nvPr>
        </p:nvSpPr>
        <p:spPr/>
        <p:txBody>
          <a:bodyPr/>
          <a:lstStyle/>
          <a:p>
            <a:r>
              <a:rPr lang="nl-NL" smtClean="0"/>
              <a:t>TC Efficiente en energiezuinige afzuigkappen</a:t>
            </a:r>
            <a:endParaRPr lang="nl-NL" dirty="0"/>
          </a:p>
        </p:txBody>
      </p:sp>
      <p:pic>
        <p:nvPicPr>
          <p:cNvPr id="40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0152" y="2276872"/>
            <a:ext cx="2645893" cy="4078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611560" y="2132856"/>
            <a:ext cx="4968552" cy="4524315"/>
          </a:xfrm>
          <a:prstGeom prst="rect">
            <a:avLst/>
          </a:prstGeom>
          <a:noFill/>
        </p:spPr>
        <p:txBody>
          <a:bodyPr wrap="square" rtlCol="0">
            <a:spAutoFit/>
          </a:bodyPr>
          <a:lstStyle/>
          <a:p>
            <a:r>
              <a:rPr lang="nl-NL" dirty="0" smtClean="0"/>
              <a:t>Doel: 	vaststellen verhoging PM</a:t>
            </a:r>
            <a:r>
              <a:rPr lang="nl-NL" baseline="-25000" dirty="0" smtClean="0"/>
              <a:t>2,5</a:t>
            </a:r>
            <a:r>
              <a:rPr lang="nl-NL" dirty="0" smtClean="0"/>
              <a:t> fijnstof 	blootstelling ten gevolge van koken</a:t>
            </a:r>
          </a:p>
          <a:p>
            <a:endParaRPr lang="nl-NL" dirty="0"/>
          </a:p>
          <a:p>
            <a:r>
              <a:rPr lang="nl-NL" dirty="0" smtClean="0"/>
              <a:t>Eengezinswoning met 4 personen</a:t>
            </a:r>
          </a:p>
          <a:p>
            <a:endParaRPr lang="nl-NL" dirty="0" smtClean="0"/>
          </a:p>
          <a:p>
            <a:r>
              <a:rPr lang="nl-NL" dirty="0" smtClean="0"/>
              <a:t>Balansventilatie met M6 toevoerfilter</a:t>
            </a:r>
          </a:p>
          <a:p>
            <a:r>
              <a:rPr lang="nl-NL" dirty="0" err="1" smtClean="0"/>
              <a:t>Motorloze</a:t>
            </a:r>
            <a:r>
              <a:rPr lang="nl-NL" dirty="0" smtClean="0"/>
              <a:t> afzuigkap op ventilatiesysteem</a:t>
            </a:r>
          </a:p>
          <a:p>
            <a:r>
              <a:rPr lang="nl-NL" dirty="0" smtClean="0"/>
              <a:t>Volume woonkamer/keuken 128 m</a:t>
            </a:r>
            <a:r>
              <a:rPr lang="nl-NL" baseline="30000" dirty="0" smtClean="0"/>
              <a:t>3</a:t>
            </a:r>
          </a:p>
          <a:p>
            <a:endParaRPr lang="nl-NL" dirty="0"/>
          </a:p>
          <a:p>
            <a:r>
              <a:rPr lang="nl-NL" dirty="0" smtClean="0"/>
              <a:t>Stand 1: 19 dm</a:t>
            </a:r>
            <a:r>
              <a:rPr lang="nl-NL" baseline="30000" dirty="0" smtClean="0"/>
              <a:t>3</a:t>
            </a:r>
            <a:r>
              <a:rPr lang="nl-NL" dirty="0" smtClean="0"/>
              <a:t>/s – 68 m</a:t>
            </a:r>
            <a:r>
              <a:rPr lang="nl-NL" baseline="30000" dirty="0" smtClean="0"/>
              <a:t>3</a:t>
            </a:r>
            <a:r>
              <a:rPr lang="nl-NL" dirty="0" smtClean="0"/>
              <a:t>/uur</a:t>
            </a:r>
          </a:p>
          <a:p>
            <a:r>
              <a:rPr lang="nl-NL" dirty="0"/>
              <a:t>Stand </a:t>
            </a:r>
            <a:r>
              <a:rPr lang="nl-NL" dirty="0" smtClean="0"/>
              <a:t>2: 33 </a:t>
            </a:r>
            <a:r>
              <a:rPr lang="nl-NL" dirty="0"/>
              <a:t>dm</a:t>
            </a:r>
            <a:r>
              <a:rPr lang="nl-NL" baseline="30000" dirty="0"/>
              <a:t>3</a:t>
            </a:r>
            <a:r>
              <a:rPr lang="nl-NL" dirty="0"/>
              <a:t>/s – </a:t>
            </a:r>
            <a:r>
              <a:rPr lang="nl-NL" dirty="0" smtClean="0"/>
              <a:t>121 </a:t>
            </a:r>
            <a:r>
              <a:rPr lang="nl-NL" dirty="0"/>
              <a:t>m</a:t>
            </a:r>
            <a:r>
              <a:rPr lang="nl-NL" baseline="30000" dirty="0"/>
              <a:t>3</a:t>
            </a:r>
            <a:r>
              <a:rPr lang="nl-NL" dirty="0"/>
              <a:t>/uur</a:t>
            </a:r>
          </a:p>
          <a:p>
            <a:r>
              <a:rPr lang="nl-NL" dirty="0" smtClean="0"/>
              <a:t>Stand 3: 54 dm</a:t>
            </a:r>
            <a:r>
              <a:rPr lang="nl-NL" baseline="30000" dirty="0" smtClean="0"/>
              <a:t>3</a:t>
            </a:r>
            <a:r>
              <a:rPr lang="nl-NL" dirty="0" smtClean="0"/>
              <a:t>/s – 194 m</a:t>
            </a:r>
            <a:r>
              <a:rPr lang="nl-NL" baseline="30000" dirty="0" smtClean="0"/>
              <a:t>3</a:t>
            </a:r>
            <a:r>
              <a:rPr lang="nl-NL" dirty="0" smtClean="0"/>
              <a:t>/uur</a:t>
            </a:r>
          </a:p>
          <a:p>
            <a:endParaRPr lang="nl-NL" dirty="0"/>
          </a:p>
          <a:p>
            <a:r>
              <a:rPr lang="nl-NL" dirty="0" smtClean="0"/>
              <a:t>Bij koken in stand 3 (tenzij anders vermeld) rest van de tijd in stand 1</a:t>
            </a:r>
          </a:p>
          <a:p>
            <a:endParaRPr lang="nl-NL" dirty="0"/>
          </a:p>
        </p:txBody>
      </p:sp>
    </p:spTree>
    <p:extLst>
      <p:ext uri="{BB962C8B-B14F-4D97-AF65-F5344CB8AC3E}">
        <p14:creationId xmlns:p14="http://schemas.microsoft.com/office/powerpoint/2010/main" val="2124546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705854" y="2200275"/>
            <a:ext cx="5756105"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nl-NL" dirty="0" smtClean="0"/>
              <a:t>Week meting in een eengezinswoning</a:t>
            </a:r>
            <a:endParaRPr lang="nl-NL" dirty="0"/>
          </a:p>
        </p:txBody>
      </p:sp>
      <p:sp>
        <p:nvSpPr>
          <p:cNvPr id="4" name="Date Placeholder 3"/>
          <p:cNvSpPr>
            <a:spLocks noGrp="1"/>
          </p:cNvSpPr>
          <p:nvPr>
            <p:ph type="dt" sz="half" idx="10"/>
          </p:nvPr>
        </p:nvSpPr>
        <p:spPr/>
        <p:txBody>
          <a:bodyPr/>
          <a:lstStyle/>
          <a:p>
            <a:r>
              <a:rPr lang="nl-NL" smtClean="0"/>
              <a:t>maandag 7 december 2015</a:t>
            </a:r>
            <a:endParaRPr lang="nl-NL" dirty="0"/>
          </a:p>
        </p:txBody>
      </p:sp>
      <p:sp>
        <p:nvSpPr>
          <p:cNvPr id="5" name="Footer Placeholder 4"/>
          <p:cNvSpPr>
            <a:spLocks noGrp="1"/>
          </p:cNvSpPr>
          <p:nvPr>
            <p:ph type="ftr" sz="quarter" idx="11"/>
          </p:nvPr>
        </p:nvSpPr>
        <p:spPr/>
        <p:txBody>
          <a:bodyPr/>
          <a:lstStyle/>
          <a:p>
            <a:r>
              <a:rPr lang="nl-NL" smtClean="0"/>
              <a:t>TC Efficiente en energiezuinige afzuigkappen</a:t>
            </a:r>
            <a:endParaRPr lang="nl-NL" dirty="0"/>
          </a:p>
        </p:txBody>
      </p:sp>
      <p:grpSp>
        <p:nvGrpSpPr>
          <p:cNvPr id="1024" name="Group 1023"/>
          <p:cNvGrpSpPr/>
          <p:nvPr/>
        </p:nvGrpSpPr>
        <p:grpSpPr>
          <a:xfrm>
            <a:off x="0" y="4797152"/>
            <a:ext cx="3153196" cy="1440000"/>
            <a:chOff x="0" y="4797152"/>
            <a:chExt cx="3153196" cy="1440000"/>
          </a:xfrm>
        </p:grpSpPr>
        <p:pic>
          <p:nvPicPr>
            <p:cNvPr id="1028" name="Picture 4" descr="\\tsn.tno.nl\Data\Projects\060\1\15177\Werkdocumenten\Meting Molensingel nov - dec\zaterdag IMG_49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797152"/>
              <a:ext cx="1927934"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p:cNvCxnSpPr>
              <a:stCxn id="1028" idx="3"/>
            </p:cNvCxnSpPr>
            <p:nvPr/>
          </p:nvCxnSpPr>
          <p:spPr>
            <a:xfrm flipV="1">
              <a:off x="1927934" y="5265164"/>
              <a:ext cx="1225262" cy="251988"/>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21" name="Group 20"/>
          <p:cNvGrpSpPr/>
          <p:nvPr/>
        </p:nvGrpSpPr>
        <p:grpSpPr>
          <a:xfrm>
            <a:off x="0" y="2924944"/>
            <a:ext cx="3677191" cy="1846605"/>
            <a:chOff x="0" y="2924944"/>
            <a:chExt cx="3677191" cy="1846605"/>
          </a:xfrm>
        </p:grpSpPr>
        <p:pic>
          <p:nvPicPr>
            <p:cNvPr id="1027" name="Picture 3" descr="\\tsn.tno.nl\Data\Projects\060\1\15177\Werkdocumenten\Meting Molensingel nov - dec\Zaterdag IMG_49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924944"/>
              <a:ext cx="1927935"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Straight Arrow Connector 16"/>
            <p:cNvCxnSpPr/>
            <p:nvPr/>
          </p:nvCxnSpPr>
          <p:spPr>
            <a:xfrm>
              <a:off x="1927935" y="3717032"/>
              <a:ext cx="1749256" cy="1054517"/>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907967" y="836712"/>
            <a:ext cx="3231985" cy="3672408"/>
            <a:chOff x="907967" y="836712"/>
            <a:chExt cx="3231985" cy="3672408"/>
          </a:xfrm>
        </p:grpSpPr>
        <p:pic>
          <p:nvPicPr>
            <p:cNvPr id="1029" name="Picture 5" descr="\\tsn.tno.nl\Data\Projects\060\1\15177\Werkdocumenten\Meting Molensingel nov - dec\maandag IMG_2185.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07967" y="836712"/>
              <a:ext cx="1920000"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19" name="Straight Arrow Connector 18"/>
            <p:cNvCxnSpPr/>
            <p:nvPr/>
          </p:nvCxnSpPr>
          <p:spPr>
            <a:xfrm>
              <a:off x="2051720" y="2286207"/>
              <a:ext cx="2088232" cy="2222913"/>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26" name="Group 25"/>
          <p:cNvGrpSpPr/>
          <p:nvPr/>
        </p:nvGrpSpPr>
        <p:grpSpPr>
          <a:xfrm>
            <a:off x="5148064" y="692696"/>
            <a:ext cx="1927934" cy="2432563"/>
            <a:chOff x="5148064" y="692696"/>
            <a:chExt cx="1927934" cy="2432563"/>
          </a:xfrm>
        </p:grpSpPr>
        <p:pic>
          <p:nvPicPr>
            <p:cNvPr id="1030" name="Picture 6" descr="\\tsn.tno.nl\Data\Projects\060\1\15177\Werkdocumenten\Meting Molensingel nov - dec\woensdag IMG_491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8064" y="692696"/>
              <a:ext cx="1927934"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Arrow Connector 24"/>
            <p:cNvCxnSpPr>
              <a:stCxn id="1030" idx="2"/>
            </p:cNvCxnSpPr>
            <p:nvPr/>
          </p:nvCxnSpPr>
          <p:spPr>
            <a:xfrm flipH="1">
              <a:off x="5220072" y="2132696"/>
              <a:ext cx="891959" cy="992563"/>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grpSp>
      <p:grpSp>
        <p:nvGrpSpPr>
          <p:cNvPr id="24" name="Group 23"/>
          <p:cNvGrpSpPr/>
          <p:nvPr/>
        </p:nvGrpSpPr>
        <p:grpSpPr>
          <a:xfrm>
            <a:off x="3059832" y="0"/>
            <a:ext cx="1955518" cy="3717032"/>
            <a:chOff x="3059832" y="0"/>
            <a:chExt cx="1955518" cy="3717032"/>
          </a:xfrm>
        </p:grpSpPr>
        <p:pic>
          <p:nvPicPr>
            <p:cNvPr id="1031" name="Picture 7" descr="\\tsn.tno.nl\Data\Projects\060\1\15177\Werkdocumenten\Meting Molensingel nov - dec\dinsdag IMG_491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59832" y="0"/>
              <a:ext cx="1927934"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sn.tno.nl\Data\Projects\060\1\15177\Werkdocumenten\Meting Molensingel nov - dec\dinsdag IMG_491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87416" y="1566207"/>
              <a:ext cx="1927934"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p:nvPr/>
          </p:nvCxnSpPr>
          <p:spPr>
            <a:xfrm>
              <a:off x="3851920" y="2533487"/>
              <a:ext cx="792088" cy="1183545"/>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3347864" y="3006207"/>
              <a:ext cx="1296144" cy="646331"/>
            </a:xfrm>
            <a:prstGeom prst="rect">
              <a:avLst/>
            </a:prstGeom>
            <a:noFill/>
          </p:spPr>
          <p:txBody>
            <a:bodyPr wrap="square" rtlCol="0">
              <a:spAutoFit/>
            </a:bodyPr>
            <a:lstStyle/>
            <a:p>
              <a:r>
                <a:rPr lang="nl-NL" dirty="0" smtClean="0"/>
                <a:t>Stand 1</a:t>
              </a:r>
            </a:p>
            <a:p>
              <a:endParaRPr lang="nl-NL" dirty="0"/>
            </a:p>
          </p:txBody>
        </p:sp>
      </p:grpSp>
      <p:grpSp>
        <p:nvGrpSpPr>
          <p:cNvPr id="27" name="Group 26"/>
          <p:cNvGrpSpPr/>
          <p:nvPr/>
        </p:nvGrpSpPr>
        <p:grpSpPr>
          <a:xfrm>
            <a:off x="5674039" y="2650292"/>
            <a:ext cx="3469961" cy="1987215"/>
            <a:chOff x="5674039" y="2650292"/>
            <a:chExt cx="3469961" cy="1987215"/>
          </a:xfrm>
        </p:grpSpPr>
        <p:pic>
          <p:nvPicPr>
            <p:cNvPr id="1034" name="Picture 1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980066" y="2650292"/>
              <a:ext cx="2163934" cy="144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cxnSp>
          <p:nvCxnSpPr>
            <p:cNvPr id="28" name="Straight Arrow Connector 27"/>
            <p:cNvCxnSpPr/>
            <p:nvPr/>
          </p:nvCxnSpPr>
          <p:spPr>
            <a:xfrm flipH="1">
              <a:off x="5674039" y="3397663"/>
              <a:ext cx="1306027" cy="1239844"/>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6112031" y="3047126"/>
              <a:ext cx="1296144" cy="646331"/>
            </a:xfrm>
            <a:prstGeom prst="rect">
              <a:avLst/>
            </a:prstGeom>
            <a:noFill/>
          </p:spPr>
          <p:txBody>
            <a:bodyPr wrap="square" rtlCol="0">
              <a:spAutoFit/>
            </a:bodyPr>
            <a:lstStyle/>
            <a:p>
              <a:r>
                <a:rPr lang="nl-NL" dirty="0" smtClean="0"/>
                <a:t>Stand 1</a:t>
              </a:r>
            </a:p>
            <a:p>
              <a:endParaRPr lang="nl-NL" dirty="0"/>
            </a:p>
          </p:txBody>
        </p:sp>
      </p:grpSp>
      <p:grpSp>
        <p:nvGrpSpPr>
          <p:cNvPr id="31" name="Group 30"/>
          <p:cNvGrpSpPr/>
          <p:nvPr/>
        </p:nvGrpSpPr>
        <p:grpSpPr>
          <a:xfrm>
            <a:off x="6264168" y="4797152"/>
            <a:ext cx="2957271" cy="1440000"/>
            <a:chOff x="6264168" y="4797152"/>
            <a:chExt cx="2957271" cy="1440000"/>
          </a:xfrm>
        </p:grpSpPr>
        <p:pic>
          <p:nvPicPr>
            <p:cNvPr id="1033" name="Picture 9" descr="\\tsn.tno.nl\Data\Projects\060\1\15177\Werkdocumenten\Meting Molensingel nov - dec\vrijdag IMG_4918.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293505" y="4797152"/>
              <a:ext cx="1927934" cy="1440000"/>
            </a:xfrm>
            <a:prstGeom prst="rect">
              <a:avLst/>
            </a:prstGeom>
            <a:noFill/>
            <a:extLst>
              <a:ext uri="{909E8E84-426E-40DD-AFC4-6F175D3DCCD1}">
                <a14:hiddenFill xmlns:a14="http://schemas.microsoft.com/office/drawing/2010/main">
                  <a:solidFill>
                    <a:srgbClr val="FFFFFF"/>
                  </a:solidFill>
                </a14:hiddenFill>
              </a:ext>
            </a:extLst>
          </p:spPr>
        </p:pic>
        <p:cxnSp>
          <p:nvCxnSpPr>
            <p:cNvPr id="30" name="Straight Arrow Connector 29"/>
            <p:cNvCxnSpPr/>
            <p:nvPr/>
          </p:nvCxnSpPr>
          <p:spPr>
            <a:xfrm flipH="1">
              <a:off x="6516216" y="5517152"/>
              <a:ext cx="777289" cy="0"/>
            </a:xfrm>
            <a:prstGeom prst="straightConnector1">
              <a:avLst/>
            </a:prstGeom>
            <a:ln w="25400">
              <a:solidFill>
                <a:srgbClr val="00B0F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264168" y="5344104"/>
              <a:ext cx="396063" cy="369332"/>
            </a:xfrm>
            <a:prstGeom prst="rect">
              <a:avLst/>
            </a:prstGeom>
            <a:noFill/>
          </p:spPr>
          <p:txBody>
            <a:bodyPr wrap="square" rtlCol="0">
              <a:spAutoFit/>
            </a:bodyPr>
            <a:lstStyle/>
            <a:p>
              <a:r>
                <a:rPr lang="nl-NL" b="1" dirty="0" smtClean="0"/>
                <a:t>?</a:t>
              </a:r>
              <a:endParaRPr lang="nl-NL" b="1" dirty="0"/>
            </a:p>
          </p:txBody>
        </p:sp>
      </p:grpSp>
    </p:spTree>
    <p:extLst>
      <p:ext uri="{BB962C8B-B14F-4D97-AF65-F5344CB8AC3E}">
        <p14:creationId xmlns:p14="http://schemas.microsoft.com/office/powerpoint/2010/main" val="991639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4"/>
                                        </p:tgtEl>
                                        <p:attrNameLst>
                                          <p:attrName>style.visibility</p:attrName>
                                        </p:attrNameLst>
                                      </p:cBhvr>
                                      <p:to>
                                        <p:strVal val="visible"/>
                                      </p:to>
                                    </p:set>
                                    <p:anim calcmode="lin" valueType="num">
                                      <p:cBhvr additive="base">
                                        <p:cTn id="7" dur="500" fill="hold"/>
                                        <p:tgtEl>
                                          <p:spTgt spid="1024"/>
                                        </p:tgtEl>
                                        <p:attrNameLst>
                                          <p:attrName>ppt_x</p:attrName>
                                        </p:attrNameLst>
                                      </p:cBhvr>
                                      <p:tavLst>
                                        <p:tav tm="0">
                                          <p:val>
                                            <p:strVal val="#ppt_x"/>
                                          </p:val>
                                        </p:tav>
                                        <p:tav tm="100000">
                                          <p:val>
                                            <p:strVal val="#ppt_x"/>
                                          </p:val>
                                        </p:tav>
                                      </p:tavLst>
                                    </p:anim>
                                    <p:anim calcmode="lin" valueType="num">
                                      <p:cBhvr additive="base">
                                        <p:cTn id="8" dur="500" fill="hold"/>
                                        <p:tgtEl>
                                          <p:spTgt spid="10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6"/>
                                        </p:tgtEl>
                                        <p:attrNameLst>
                                          <p:attrName>style.visibility</p:attrName>
                                        </p:attrNameLst>
                                      </p:cBhvr>
                                      <p:to>
                                        <p:strVal val="visible"/>
                                      </p:to>
                                    </p:set>
                                    <p:anim calcmode="lin" valueType="num">
                                      <p:cBhvr additive="base">
                                        <p:cTn id="31" dur="500" fill="hold"/>
                                        <p:tgtEl>
                                          <p:spTgt spid="26"/>
                                        </p:tgtEl>
                                        <p:attrNameLst>
                                          <p:attrName>ppt_x</p:attrName>
                                        </p:attrNameLst>
                                      </p:cBhvr>
                                      <p:tavLst>
                                        <p:tav tm="0">
                                          <p:val>
                                            <p:strVal val="#ppt_x"/>
                                          </p:val>
                                        </p:tav>
                                        <p:tav tm="100000">
                                          <p:val>
                                            <p:strVal val="#ppt_x"/>
                                          </p:val>
                                        </p:tav>
                                      </p:tavLst>
                                    </p:anim>
                                    <p:anim calcmode="lin" valueType="num">
                                      <p:cBhvr additive="base">
                                        <p:cTn id="32"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7"/>
                                        </p:tgtEl>
                                        <p:attrNameLst>
                                          <p:attrName>style.visibility</p:attrName>
                                        </p:attrNameLst>
                                      </p:cBhvr>
                                      <p:to>
                                        <p:strVal val="visible"/>
                                      </p:to>
                                    </p:set>
                                    <p:anim calcmode="lin" valueType="num">
                                      <p:cBhvr additive="base">
                                        <p:cTn id="37" dur="500" fill="hold"/>
                                        <p:tgtEl>
                                          <p:spTgt spid="27"/>
                                        </p:tgtEl>
                                        <p:attrNameLst>
                                          <p:attrName>ppt_x</p:attrName>
                                        </p:attrNameLst>
                                      </p:cBhvr>
                                      <p:tavLst>
                                        <p:tav tm="0">
                                          <p:val>
                                            <p:strVal val="#ppt_x"/>
                                          </p:val>
                                        </p:tav>
                                        <p:tav tm="100000">
                                          <p:val>
                                            <p:strVal val="#ppt_x"/>
                                          </p:val>
                                        </p:tav>
                                      </p:tavLst>
                                    </p:anim>
                                    <p:anim calcmode="lin" valueType="num">
                                      <p:cBhvr additive="base">
                                        <p:cTn id="3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1"/>
                                        </p:tgtEl>
                                        <p:attrNameLst>
                                          <p:attrName>style.visibility</p:attrName>
                                        </p:attrNameLst>
                                      </p:cBhvr>
                                      <p:to>
                                        <p:strVal val="visible"/>
                                      </p:to>
                                    </p:set>
                                    <p:anim calcmode="lin" valueType="num">
                                      <p:cBhvr additive="base">
                                        <p:cTn id="43" dur="500" fill="hold"/>
                                        <p:tgtEl>
                                          <p:spTgt spid="31"/>
                                        </p:tgtEl>
                                        <p:attrNameLst>
                                          <p:attrName>ppt_x</p:attrName>
                                        </p:attrNameLst>
                                      </p:cBhvr>
                                      <p:tavLst>
                                        <p:tav tm="0">
                                          <p:val>
                                            <p:strVal val="#ppt_x"/>
                                          </p:val>
                                        </p:tav>
                                        <p:tav tm="100000">
                                          <p:val>
                                            <p:strVal val="#ppt_x"/>
                                          </p:val>
                                        </p:tav>
                                      </p:tavLst>
                                    </p:anim>
                                    <p:anim calcmode="lin" valueType="num">
                                      <p:cBhvr additive="base">
                                        <p:cTn id="4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3513" y="188640"/>
            <a:ext cx="8229600" cy="1143000"/>
          </a:xfrm>
        </p:spPr>
        <p:txBody>
          <a:bodyPr/>
          <a:lstStyle/>
          <a:p>
            <a:r>
              <a:rPr lang="nl-NL" dirty="0" smtClean="0"/>
              <a:t>Effect van een betere </a:t>
            </a:r>
            <a:r>
              <a:rPr lang="nl-NL" dirty="0" err="1" smtClean="0"/>
              <a:t>afzuigkapo</a:t>
            </a:r>
            <a:endParaRPr lang="nl-NL"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75048" y="1023364"/>
            <a:ext cx="8568952" cy="50584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779911" y="2060848"/>
            <a:ext cx="1539429" cy="1368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Arrow Connector 4"/>
          <p:cNvCxnSpPr/>
          <p:nvPr/>
        </p:nvCxnSpPr>
        <p:spPr>
          <a:xfrm flipH="1">
            <a:off x="3347865" y="2852936"/>
            <a:ext cx="1152127" cy="57606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707904" y="3140968"/>
            <a:ext cx="2232248" cy="307777"/>
          </a:xfrm>
          <a:prstGeom prst="rect">
            <a:avLst/>
          </a:prstGeom>
          <a:noFill/>
        </p:spPr>
        <p:txBody>
          <a:bodyPr wrap="square" rtlCol="0">
            <a:spAutoFit/>
          </a:bodyPr>
          <a:lstStyle/>
          <a:p>
            <a:r>
              <a:rPr lang="nl-NL" sz="1400" dirty="0" err="1" smtClean="0">
                <a:solidFill>
                  <a:prstClr val="black"/>
                </a:solidFill>
              </a:rPr>
              <a:t>Motorloos</a:t>
            </a:r>
            <a:r>
              <a:rPr lang="nl-NL" sz="1400" dirty="0" smtClean="0">
                <a:solidFill>
                  <a:prstClr val="black"/>
                </a:solidFill>
              </a:rPr>
              <a:t> 60 m</a:t>
            </a:r>
            <a:r>
              <a:rPr lang="nl-NL" sz="1400" baseline="30000" dirty="0" smtClean="0">
                <a:solidFill>
                  <a:prstClr val="black"/>
                </a:solidFill>
              </a:rPr>
              <a:t>3</a:t>
            </a:r>
            <a:r>
              <a:rPr lang="nl-NL" sz="1400" dirty="0" smtClean="0">
                <a:solidFill>
                  <a:prstClr val="black"/>
                </a:solidFill>
              </a:rPr>
              <a:t>/uur</a:t>
            </a:r>
            <a:endParaRPr lang="nl-NL" sz="1400" dirty="0">
              <a:solidFill>
                <a:prstClr val="black"/>
              </a:solidFill>
            </a:endParaRPr>
          </a:p>
        </p:txBody>
      </p:sp>
      <p:sp>
        <p:nvSpPr>
          <p:cNvPr id="24" name="TextBox 23"/>
          <p:cNvSpPr txBox="1"/>
          <p:nvPr/>
        </p:nvSpPr>
        <p:spPr>
          <a:xfrm>
            <a:off x="8244408" y="4478923"/>
            <a:ext cx="1080120" cy="400110"/>
          </a:xfrm>
          <a:prstGeom prst="rect">
            <a:avLst/>
          </a:prstGeom>
          <a:noFill/>
        </p:spPr>
        <p:txBody>
          <a:bodyPr wrap="square" rtlCol="0">
            <a:spAutoFit/>
          </a:bodyPr>
          <a:lstStyle/>
          <a:p>
            <a:r>
              <a:rPr lang="nl-NL" sz="1000" dirty="0" smtClean="0">
                <a:solidFill>
                  <a:prstClr val="black"/>
                </a:solidFill>
              </a:rPr>
              <a:t>wand + rand </a:t>
            </a:r>
            <a:r>
              <a:rPr lang="nl-NL" sz="1000" dirty="0" err="1" smtClean="0">
                <a:solidFill>
                  <a:prstClr val="black"/>
                </a:solidFill>
              </a:rPr>
              <a:t>afs</a:t>
            </a:r>
            <a:endParaRPr lang="nl-NL" sz="1000" dirty="0">
              <a:solidFill>
                <a:prstClr val="black"/>
              </a:solidFill>
            </a:endParaRPr>
          </a:p>
        </p:txBody>
      </p:sp>
      <p:grpSp>
        <p:nvGrpSpPr>
          <p:cNvPr id="35" name="Group 34"/>
          <p:cNvGrpSpPr/>
          <p:nvPr/>
        </p:nvGrpSpPr>
        <p:grpSpPr>
          <a:xfrm>
            <a:off x="-36512" y="3841303"/>
            <a:ext cx="2592288" cy="307777"/>
            <a:chOff x="-36512" y="3841303"/>
            <a:chExt cx="2592288" cy="307777"/>
          </a:xfrm>
        </p:grpSpPr>
        <p:sp>
          <p:nvSpPr>
            <p:cNvPr id="27" name="TextBox 26"/>
            <p:cNvSpPr txBox="1"/>
            <p:nvPr/>
          </p:nvSpPr>
          <p:spPr>
            <a:xfrm>
              <a:off x="-36512" y="3841303"/>
              <a:ext cx="1584175" cy="307777"/>
            </a:xfrm>
            <a:prstGeom prst="rect">
              <a:avLst/>
            </a:prstGeom>
            <a:noFill/>
          </p:spPr>
          <p:txBody>
            <a:bodyPr wrap="square" rtlCol="0">
              <a:spAutoFit/>
            </a:bodyPr>
            <a:lstStyle/>
            <a:p>
              <a:r>
                <a:rPr lang="en-GB" sz="1400" dirty="0" smtClean="0">
                  <a:solidFill>
                    <a:prstClr val="black"/>
                  </a:solidFill>
                </a:rPr>
                <a:t>Motor 300 m</a:t>
              </a:r>
              <a:r>
                <a:rPr lang="en-GB" sz="1400" baseline="30000" dirty="0" smtClean="0">
                  <a:solidFill>
                    <a:prstClr val="black"/>
                  </a:solidFill>
                </a:rPr>
                <a:t>3</a:t>
              </a:r>
              <a:r>
                <a:rPr lang="en-GB" sz="1400" dirty="0" smtClean="0">
                  <a:solidFill>
                    <a:prstClr val="black"/>
                  </a:solidFill>
                </a:rPr>
                <a:t>/</a:t>
              </a:r>
              <a:r>
                <a:rPr lang="en-GB" sz="1400" dirty="0" err="1" smtClean="0">
                  <a:solidFill>
                    <a:prstClr val="black"/>
                  </a:solidFill>
                </a:rPr>
                <a:t>uur</a:t>
              </a:r>
              <a:endParaRPr lang="en-GB" sz="1400" dirty="0">
                <a:solidFill>
                  <a:prstClr val="black"/>
                </a:solidFill>
              </a:endParaRPr>
            </a:p>
          </p:txBody>
        </p:sp>
        <p:cxnSp>
          <p:nvCxnSpPr>
            <p:cNvPr id="33" name="Straight Arrow Connector 32"/>
            <p:cNvCxnSpPr/>
            <p:nvPr/>
          </p:nvCxnSpPr>
          <p:spPr>
            <a:xfrm flipV="1">
              <a:off x="1403648" y="3841304"/>
              <a:ext cx="1152128" cy="153888"/>
            </a:xfrm>
            <a:prstGeom prst="straightConnector1">
              <a:avLst/>
            </a:prstGeom>
            <a:ln w="38100">
              <a:solidFill>
                <a:srgbClr val="F68B32"/>
              </a:solidFill>
              <a:tailEnd type="arrow"/>
            </a:ln>
          </p:spPr>
          <p:style>
            <a:lnRef idx="1">
              <a:schemeClr val="accent1"/>
            </a:lnRef>
            <a:fillRef idx="0">
              <a:schemeClr val="accent1"/>
            </a:fillRef>
            <a:effectRef idx="0">
              <a:schemeClr val="accent1"/>
            </a:effectRef>
            <a:fontRef idx="minor">
              <a:schemeClr val="tx1"/>
            </a:fontRef>
          </p:style>
        </p:cxnSp>
      </p:grpSp>
      <p:grpSp>
        <p:nvGrpSpPr>
          <p:cNvPr id="37" name="Group 36"/>
          <p:cNvGrpSpPr/>
          <p:nvPr/>
        </p:nvGrpSpPr>
        <p:grpSpPr>
          <a:xfrm>
            <a:off x="251520" y="4113509"/>
            <a:ext cx="2369441" cy="2484691"/>
            <a:chOff x="251520" y="4113509"/>
            <a:chExt cx="2369441" cy="2484691"/>
          </a:xfrm>
        </p:grpSpPr>
        <p:pic>
          <p:nvPicPr>
            <p:cNvPr id="1028"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51520" y="5409654"/>
              <a:ext cx="2173886" cy="11885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Arrow Connector 11"/>
            <p:cNvCxnSpPr/>
            <p:nvPr/>
          </p:nvCxnSpPr>
          <p:spPr>
            <a:xfrm flipV="1">
              <a:off x="1338463" y="4113509"/>
              <a:ext cx="1282498" cy="1835771"/>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546375" y="6290423"/>
              <a:ext cx="1584175" cy="307777"/>
            </a:xfrm>
            <a:prstGeom prst="rect">
              <a:avLst/>
            </a:prstGeom>
            <a:noFill/>
          </p:spPr>
          <p:txBody>
            <a:bodyPr wrap="square" rtlCol="0">
              <a:spAutoFit/>
            </a:bodyPr>
            <a:lstStyle/>
            <a:p>
              <a:r>
                <a:rPr lang="en-GB" sz="1400" dirty="0" smtClean="0">
                  <a:solidFill>
                    <a:prstClr val="black"/>
                  </a:solidFill>
                </a:rPr>
                <a:t>Motor 300 m</a:t>
              </a:r>
              <a:r>
                <a:rPr lang="en-GB" sz="1400" baseline="30000" dirty="0" smtClean="0">
                  <a:solidFill>
                    <a:prstClr val="black"/>
                  </a:solidFill>
                </a:rPr>
                <a:t>3</a:t>
              </a:r>
              <a:r>
                <a:rPr lang="en-GB" sz="1400" dirty="0" smtClean="0">
                  <a:solidFill>
                    <a:prstClr val="black"/>
                  </a:solidFill>
                </a:rPr>
                <a:t>/</a:t>
              </a:r>
              <a:r>
                <a:rPr lang="en-GB" sz="1400" dirty="0" err="1" smtClean="0">
                  <a:solidFill>
                    <a:prstClr val="black"/>
                  </a:solidFill>
                </a:rPr>
                <a:t>uur</a:t>
              </a:r>
              <a:endParaRPr lang="en-GB" sz="1400" dirty="0">
                <a:solidFill>
                  <a:prstClr val="black"/>
                </a:solidFill>
              </a:endParaRPr>
            </a:p>
          </p:txBody>
        </p:sp>
      </p:grpSp>
      <p:grpSp>
        <p:nvGrpSpPr>
          <p:cNvPr id="36" name="Group 35"/>
          <p:cNvGrpSpPr/>
          <p:nvPr/>
        </p:nvGrpSpPr>
        <p:grpSpPr>
          <a:xfrm>
            <a:off x="-36512" y="4397013"/>
            <a:ext cx="2592288" cy="307777"/>
            <a:chOff x="-36512" y="4397013"/>
            <a:chExt cx="2592288" cy="307777"/>
          </a:xfrm>
        </p:grpSpPr>
        <p:sp>
          <p:nvSpPr>
            <p:cNvPr id="41" name="TextBox 40"/>
            <p:cNvSpPr txBox="1"/>
            <p:nvPr/>
          </p:nvSpPr>
          <p:spPr>
            <a:xfrm>
              <a:off x="-36512" y="4397013"/>
              <a:ext cx="1584175" cy="307777"/>
            </a:xfrm>
            <a:prstGeom prst="rect">
              <a:avLst/>
            </a:prstGeom>
            <a:noFill/>
          </p:spPr>
          <p:txBody>
            <a:bodyPr wrap="square" rtlCol="0">
              <a:spAutoFit/>
            </a:bodyPr>
            <a:lstStyle/>
            <a:p>
              <a:r>
                <a:rPr lang="en-GB" sz="1400" dirty="0" smtClean="0">
                  <a:solidFill>
                    <a:prstClr val="black"/>
                  </a:solidFill>
                </a:rPr>
                <a:t>Motor 560 m</a:t>
              </a:r>
              <a:r>
                <a:rPr lang="en-GB" sz="1400" baseline="30000" dirty="0" smtClean="0">
                  <a:solidFill>
                    <a:prstClr val="black"/>
                  </a:solidFill>
                </a:rPr>
                <a:t>3</a:t>
              </a:r>
              <a:r>
                <a:rPr lang="en-GB" sz="1400" dirty="0" smtClean="0">
                  <a:solidFill>
                    <a:prstClr val="black"/>
                  </a:solidFill>
                </a:rPr>
                <a:t>/</a:t>
              </a:r>
              <a:r>
                <a:rPr lang="en-GB" sz="1400" dirty="0" err="1" smtClean="0">
                  <a:solidFill>
                    <a:prstClr val="black"/>
                  </a:solidFill>
                </a:rPr>
                <a:t>uur</a:t>
              </a:r>
              <a:endParaRPr lang="en-GB" sz="1400" dirty="0">
                <a:solidFill>
                  <a:prstClr val="black"/>
                </a:solidFill>
              </a:endParaRPr>
            </a:p>
          </p:txBody>
        </p:sp>
        <p:cxnSp>
          <p:nvCxnSpPr>
            <p:cNvPr id="42" name="Straight Arrow Connector 41"/>
            <p:cNvCxnSpPr/>
            <p:nvPr/>
          </p:nvCxnSpPr>
          <p:spPr>
            <a:xfrm flipV="1">
              <a:off x="1403648" y="4401979"/>
              <a:ext cx="1152128" cy="153888"/>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grpSp>
        <p:nvGrpSpPr>
          <p:cNvPr id="40" name="Group 39"/>
          <p:cNvGrpSpPr/>
          <p:nvPr/>
        </p:nvGrpSpPr>
        <p:grpSpPr>
          <a:xfrm>
            <a:off x="2620685" y="4582649"/>
            <a:ext cx="5623448" cy="2295520"/>
            <a:chOff x="2620685" y="4582649"/>
            <a:chExt cx="5623448" cy="2295520"/>
          </a:xfrm>
        </p:grpSpPr>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3511" y="5190815"/>
              <a:ext cx="2138849" cy="16873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5" name="Straight Arrow Connector 24"/>
            <p:cNvCxnSpPr/>
            <p:nvPr/>
          </p:nvCxnSpPr>
          <p:spPr>
            <a:xfrm flipH="1" flipV="1">
              <a:off x="2620685" y="4582649"/>
              <a:ext cx="3895256" cy="1368154"/>
            </a:xfrm>
            <a:prstGeom prst="straightConnector1">
              <a:avLst/>
            </a:prstGeom>
            <a:ln w="381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6515941" y="5788251"/>
              <a:ext cx="1728192" cy="307777"/>
            </a:xfrm>
            <a:prstGeom prst="rect">
              <a:avLst/>
            </a:prstGeom>
            <a:noFill/>
            <a:ln>
              <a:noFill/>
            </a:ln>
          </p:spPr>
          <p:txBody>
            <a:bodyPr wrap="square" rtlCol="0">
              <a:spAutoFit/>
            </a:bodyPr>
            <a:lstStyle/>
            <a:p>
              <a:r>
                <a:rPr lang="en-GB" sz="1400" dirty="0" smtClean="0">
                  <a:solidFill>
                    <a:srgbClr val="FFC000"/>
                  </a:solidFill>
                </a:rPr>
                <a:t>300 m</a:t>
              </a:r>
              <a:r>
                <a:rPr lang="en-GB" sz="1400" baseline="30000" dirty="0" smtClean="0">
                  <a:solidFill>
                    <a:srgbClr val="FFC000"/>
                  </a:solidFill>
                </a:rPr>
                <a:t>3</a:t>
              </a:r>
              <a:r>
                <a:rPr lang="en-GB" sz="1400" dirty="0" smtClean="0">
                  <a:solidFill>
                    <a:srgbClr val="FFC000"/>
                  </a:solidFill>
                </a:rPr>
                <a:t>/</a:t>
              </a:r>
              <a:r>
                <a:rPr lang="en-GB" sz="1400" dirty="0" err="1" smtClean="0">
                  <a:solidFill>
                    <a:srgbClr val="FFC000"/>
                  </a:solidFill>
                </a:rPr>
                <a:t>uur</a:t>
              </a:r>
              <a:endParaRPr lang="en-GB" sz="1400" dirty="0">
                <a:solidFill>
                  <a:srgbClr val="FFC000"/>
                </a:solidFill>
              </a:endParaRPr>
            </a:p>
          </p:txBody>
        </p:sp>
      </p:grpSp>
      <p:grpSp>
        <p:nvGrpSpPr>
          <p:cNvPr id="43" name="Group 42"/>
          <p:cNvGrpSpPr/>
          <p:nvPr/>
        </p:nvGrpSpPr>
        <p:grpSpPr>
          <a:xfrm>
            <a:off x="2465541" y="4704790"/>
            <a:ext cx="5726119" cy="1675931"/>
            <a:chOff x="2465541" y="4704790"/>
            <a:chExt cx="5726119" cy="1675931"/>
          </a:xfrm>
        </p:grpSpPr>
        <p:cxnSp>
          <p:nvCxnSpPr>
            <p:cNvPr id="45" name="Straight Arrow Connector 44"/>
            <p:cNvCxnSpPr/>
            <p:nvPr/>
          </p:nvCxnSpPr>
          <p:spPr>
            <a:xfrm flipH="1" flipV="1">
              <a:off x="2465541" y="4704790"/>
              <a:ext cx="3895256" cy="1368154"/>
            </a:xfrm>
            <a:prstGeom prst="straightConnector1">
              <a:avLst/>
            </a:prstGeom>
            <a:ln w="38100">
              <a:solidFill>
                <a:schemeClr val="tx2">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6463468" y="6072944"/>
              <a:ext cx="1728192" cy="307777"/>
            </a:xfrm>
            <a:prstGeom prst="rect">
              <a:avLst/>
            </a:prstGeom>
            <a:noFill/>
            <a:ln>
              <a:noFill/>
            </a:ln>
          </p:spPr>
          <p:txBody>
            <a:bodyPr wrap="square" rtlCol="0">
              <a:spAutoFit/>
            </a:bodyPr>
            <a:lstStyle/>
            <a:p>
              <a:r>
                <a:rPr lang="en-GB" sz="1400" dirty="0" smtClean="0">
                  <a:solidFill>
                    <a:srgbClr val="0070C0"/>
                  </a:solidFill>
                </a:rPr>
                <a:t>560 m</a:t>
              </a:r>
              <a:r>
                <a:rPr lang="en-GB" sz="1400" baseline="30000" dirty="0" smtClean="0">
                  <a:solidFill>
                    <a:srgbClr val="0070C0"/>
                  </a:solidFill>
                </a:rPr>
                <a:t>3</a:t>
              </a:r>
              <a:r>
                <a:rPr lang="en-GB" sz="1400" dirty="0" smtClean="0">
                  <a:solidFill>
                    <a:srgbClr val="0070C0"/>
                  </a:solidFill>
                </a:rPr>
                <a:t>/</a:t>
              </a:r>
              <a:r>
                <a:rPr lang="en-GB" sz="1400" dirty="0" err="1" smtClean="0">
                  <a:solidFill>
                    <a:srgbClr val="0070C0"/>
                  </a:solidFill>
                </a:rPr>
                <a:t>uur</a:t>
              </a:r>
              <a:endParaRPr lang="en-GB" sz="1400" dirty="0">
                <a:solidFill>
                  <a:srgbClr val="0070C0"/>
                </a:solidFill>
              </a:endParaRPr>
            </a:p>
          </p:txBody>
        </p:sp>
      </p:grpSp>
      <p:sp>
        <p:nvSpPr>
          <p:cNvPr id="3" name="Footer Placeholder 2"/>
          <p:cNvSpPr>
            <a:spLocks noGrp="1"/>
          </p:cNvSpPr>
          <p:nvPr>
            <p:ph type="ftr" sz="quarter" idx="11"/>
          </p:nvPr>
        </p:nvSpPr>
        <p:spPr/>
        <p:txBody>
          <a:bodyPr/>
          <a:lstStyle/>
          <a:p>
            <a:r>
              <a:rPr lang="nl-NL" dirty="0" smtClean="0">
                <a:solidFill>
                  <a:prstClr val="black">
                    <a:tint val="75000"/>
                  </a:prstClr>
                </a:solidFill>
              </a:rPr>
              <a:t>TC </a:t>
            </a:r>
            <a:r>
              <a:rPr lang="nl-NL" dirty="0" err="1" smtClean="0">
                <a:solidFill>
                  <a:prstClr val="black">
                    <a:tint val="75000"/>
                  </a:prstClr>
                </a:solidFill>
              </a:rPr>
              <a:t>Efficiente</a:t>
            </a:r>
            <a:r>
              <a:rPr lang="nl-NL" dirty="0" smtClean="0">
                <a:solidFill>
                  <a:prstClr val="black">
                    <a:tint val="75000"/>
                  </a:prstClr>
                </a:solidFill>
              </a:rPr>
              <a:t> en energiezuinige afzuigkappen</a:t>
            </a:r>
            <a:endParaRPr lang="nl-NL" dirty="0">
              <a:solidFill>
                <a:prstClr val="black">
                  <a:tint val="75000"/>
                </a:prstClr>
              </a:solidFill>
            </a:endParaRPr>
          </a:p>
        </p:txBody>
      </p:sp>
      <p:sp>
        <p:nvSpPr>
          <p:cNvPr id="4" name="Date Placeholder 3"/>
          <p:cNvSpPr>
            <a:spLocks noGrp="1"/>
          </p:cNvSpPr>
          <p:nvPr>
            <p:ph type="dt" sz="half" idx="10"/>
          </p:nvPr>
        </p:nvSpPr>
        <p:spPr/>
        <p:txBody>
          <a:bodyPr/>
          <a:lstStyle/>
          <a:p>
            <a:r>
              <a:rPr lang="nl-NL" dirty="0" smtClean="0">
                <a:solidFill>
                  <a:prstClr val="black">
                    <a:tint val="75000"/>
                  </a:prstClr>
                </a:solidFill>
              </a:rPr>
              <a:t>maandag 7 december 2015</a:t>
            </a:r>
            <a:endParaRPr lang="nl-NL" dirty="0">
              <a:solidFill>
                <a:prstClr val="black">
                  <a:tint val="75000"/>
                </a:prstClr>
              </a:solidFill>
            </a:endParaRPr>
          </a:p>
        </p:txBody>
      </p:sp>
    </p:spTree>
    <p:extLst>
      <p:ext uri="{BB962C8B-B14F-4D97-AF65-F5344CB8AC3E}">
        <p14:creationId xmlns:p14="http://schemas.microsoft.com/office/powerpoint/2010/main" val="2509846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In de jaren 70 kierenjacht daarna regelgeving luchtdichtheid</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r>
              <a:rPr lang="nl-NL" smtClean="0">
                <a:solidFill>
                  <a:prstClr val="black">
                    <a:tint val="75000"/>
                  </a:prstClr>
                </a:solidFill>
              </a:rPr>
              <a:t>maandag 7 december 2015</a:t>
            </a:r>
            <a:endParaRPr lang="nl-NL" dirty="0">
              <a:solidFill>
                <a:prstClr val="black">
                  <a:tint val="75000"/>
                </a:prstClr>
              </a:solidFill>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rPr>
              <a:t>TC Efficiente en energiezuinige afzuigkappen</a:t>
            </a:r>
            <a:endParaRPr lang="nl-NL" dirty="0">
              <a:solidFill>
                <a:prstClr val="black">
                  <a:tint val="75000"/>
                </a:prstClr>
              </a:solidFill>
            </a:endParaRPr>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2106886"/>
            <a:ext cx="6413500" cy="4754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693461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Luchtdichtheid vroeger niet altijd slechter</a:t>
            </a:r>
            <a:endParaRPr lang="nl-NL" dirty="0"/>
          </a:p>
        </p:txBody>
      </p:sp>
      <p:sp>
        <p:nvSpPr>
          <p:cNvPr id="4" name="Date Placeholder 3"/>
          <p:cNvSpPr>
            <a:spLocks noGrp="1"/>
          </p:cNvSpPr>
          <p:nvPr>
            <p:ph type="dt" sz="half" idx="10"/>
          </p:nvPr>
        </p:nvSpPr>
        <p:spPr/>
        <p:txBody>
          <a:bodyPr/>
          <a:lstStyle/>
          <a:p>
            <a:r>
              <a:rPr lang="nl-NL" smtClean="0"/>
              <a:t>maandag 7 december 2015</a:t>
            </a:r>
            <a:endParaRPr lang="nl-NL" dirty="0"/>
          </a:p>
        </p:txBody>
      </p:sp>
      <p:sp>
        <p:nvSpPr>
          <p:cNvPr id="5" name="Footer Placeholder 4"/>
          <p:cNvSpPr>
            <a:spLocks noGrp="1"/>
          </p:cNvSpPr>
          <p:nvPr>
            <p:ph type="ftr" sz="quarter" idx="11"/>
          </p:nvPr>
        </p:nvSpPr>
        <p:spPr/>
        <p:txBody>
          <a:bodyPr/>
          <a:lstStyle/>
          <a:p>
            <a:r>
              <a:rPr lang="nl-NL" smtClean="0"/>
              <a:t>TC Efficiente en energiezuinige afzuigkappen</a:t>
            </a:r>
            <a:endParaRPr lang="nl-NL" dirty="0"/>
          </a:p>
        </p:txBody>
      </p:sp>
      <p:sp>
        <p:nvSpPr>
          <p:cNvPr id="6" name="Content Placeholder 5"/>
          <p:cNvSpPr>
            <a:spLocks noGrp="1"/>
          </p:cNvSpPr>
          <p:nvPr>
            <p:ph idx="1"/>
          </p:nvPr>
        </p:nvSpPr>
        <p:spPr/>
        <p:txBody>
          <a:bodyPr/>
          <a:lstStyle/>
          <a:p>
            <a:endParaRPr lang="nl-NL"/>
          </a:p>
        </p:txBody>
      </p:sp>
      <p:graphicFrame>
        <p:nvGraphicFramePr>
          <p:cNvPr id="8" name="Chart 7"/>
          <p:cNvGraphicFramePr>
            <a:graphicFrameLocks/>
          </p:cNvGraphicFramePr>
          <p:nvPr>
            <p:extLst>
              <p:ext uri="{D42A27DB-BD31-4B8C-83A1-F6EECF244321}">
                <p14:modId xmlns:p14="http://schemas.microsoft.com/office/powerpoint/2010/main" val="3004701522"/>
              </p:ext>
            </p:extLst>
          </p:nvPr>
        </p:nvGraphicFramePr>
        <p:xfrm>
          <a:off x="9827" y="2132856"/>
          <a:ext cx="8426450" cy="50514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02838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Bij Flats eenvoudige detaillering mogelijk</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r>
              <a:rPr lang="nl-NL" smtClean="0">
                <a:solidFill>
                  <a:prstClr val="black">
                    <a:tint val="75000"/>
                  </a:prstClr>
                </a:solidFill>
              </a:rPr>
              <a:t>maandag 7 december 2015</a:t>
            </a:r>
            <a:endParaRPr lang="nl-NL" dirty="0">
              <a:solidFill>
                <a:prstClr val="black">
                  <a:tint val="75000"/>
                </a:prstClr>
              </a:solidFill>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rPr>
              <a:t>TC Efficiente en energiezuinige afzuigkappen</a:t>
            </a:r>
            <a:endParaRPr lang="nl-NL" dirty="0">
              <a:solidFill>
                <a:prstClr val="black">
                  <a:tint val="75000"/>
                </a:prstClr>
              </a:solidFill>
            </a:endParaRPr>
          </a:p>
        </p:txBody>
      </p:sp>
      <p:pic>
        <p:nvPicPr>
          <p:cNvPr id="10242" name="Picture 2" descr="http://www.vincentkompier.de/wp-content/uploads/2014/02/DSC085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2132856"/>
            <a:ext cx="8483848" cy="4770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064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72735" y="979574"/>
            <a:ext cx="8229600" cy="1143000"/>
          </a:xfrm>
        </p:spPr>
        <p:txBody>
          <a:bodyPr>
            <a:normAutofit/>
          </a:bodyPr>
          <a:lstStyle/>
          <a:p>
            <a:pPr algn="l"/>
            <a:r>
              <a:rPr lang="nl-NL" b="1" dirty="0" smtClean="0">
                <a:solidFill>
                  <a:srgbClr val="00B0F0"/>
                </a:solidFill>
              </a:rPr>
              <a:t>Aandachtspunt oververhitting zomer</a:t>
            </a:r>
            <a:endParaRPr lang="nl-NL" b="1" dirty="0">
              <a:solidFill>
                <a:srgbClr val="00B0F0"/>
              </a:solidFill>
            </a:endParaRPr>
          </a:p>
        </p:txBody>
      </p:sp>
      <p:sp>
        <p:nvSpPr>
          <p:cNvPr id="9" name="Tekstvak 15"/>
          <p:cNvSpPr txBox="1"/>
          <p:nvPr/>
        </p:nvSpPr>
        <p:spPr>
          <a:xfrm>
            <a:off x="598236" y="1690169"/>
            <a:ext cx="7831667" cy="380395"/>
          </a:xfrm>
          <a:prstGeom prst="rect">
            <a:avLst/>
          </a:prstGeom>
          <a:noFill/>
        </p:spPr>
        <p:txBody>
          <a:bodyPr wrap="square" lIns="102396" tIns="51198" rIns="102396" bIns="51198" rtlCol="0">
            <a:spAutoFit/>
          </a:bodyPr>
          <a:lstStyle/>
          <a:p>
            <a:r>
              <a:rPr lang="nl-NL" dirty="0" smtClean="0">
                <a:solidFill>
                  <a:schemeClr val="bg1"/>
                </a:solidFill>
                <a:latin typeface="Calibri"/>
              </a:rPr>
              <a:t>Zelfs bij isolatie op nieuwbouwniveau kan oververhitting een aandachtspunt zijn</a:t>
            </a:r>
          </a:p>
        </p:txBody>
      </p:sp>
      <p:pic>
        <p:nvPicPr>
          <p:cNvPr id="10" name="Afbeelding 6" descr="PICT005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196699"/>
            <a:ext cx="2915816" cy="2312421"/>
          </a:xfrm>
          <a:prstGeom prst="rect">
            <a:avLst/>
          </a:prstGeom>
          <a:noFill/>
          <a:ln w="9525">
            <a:noFill/>
            <a:miter lim="800000"/>
            <a:headEnd/>
            <a:tailEnd/>
          </a:ln>
        </p:spPr>
      </p:pic>
      <p:pic>
        <p:nvPicPr>
          <p:cNvPr id="11" name="Afbeelding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1558" y="2132856"/>
            <a:ext cx="6420962" cy="4861226"/>
          </a:xfrm>
          <a:prstGeom prst="rect">
            <a:avLst/>
          </a:prstGeom>
          <a:noFill/>
          <a:ln w="9525">
            <a:noFill/>
            <a:miter lim="800000"/>
            <a:headEnd/>
            <a:tailEnd/>
          </a:ln>
        </p:spPr>
      </p:pic>
    </p:spTree>
    <p:extLst>
      <p:ext uri="{BB962C8B-B14F-4D97-AF65-F5344CB8AC3E}">
        <p14:creationId xmlns:p14="http://schemas.microsoft.com/office/powerpoint/2010/main" val="212394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Effect zonwering</a:t>
            </a:r>
            <a:endParaRPr lang="nl-NL" dirty="0"/>
          </a:p>
        </p:txBody>
      </p:sp>
      <p:sp>
        <p:nvSpPr>
          <p:cNvPr id="3" name="Content Placeholder 2"/>
          <p:cNvSpPr>
            <a:spLocks noGrp="1"/>
          </p:cNvSpPr>
          <p:nvPr>
            <p:ph idx="1"/>
          </p:nvPr>
        </p:nvSpPr>
        <p:spPr/>
        <p:txBody>
          <a:bodyPr/>
          <a:lstStyle/>
          <a:p>
            <a:r>
              <a:rPr lang="nl-NL" dirty="0" smtClean="0"/>
              <a:t>Kengetallen:</a:t>
            </a:r>
          </a:p>
          <a:p>
            <a:r>
              <a:rPr lang="nl-NL" dirty="0" smtClean="0"/>
              <a:t>Raamoppervlak 1 gevel is 7,5 m</a:t>
            </a:r>
            <a:r>
              <a:rPr lang="nl-NL" baseline="30000" dirty="0" smtClean="0"/>
              <a:t>2</a:t>
            </a:r>
            <a:r>
              <a:rPr lang="nl-NL" dirty="0" smtClean="0"/>
              <a:t> glas</a:t>
            </a:r>
          </a:p>
          <a:p>
            <a:r>
              <a:rPr lang="nl-NL" dirty="0" smtClean="0"/>
              <a:t>Zonder zonwering op een zonnige dag 300 W/m</a:t>
            </a:r>
            <a:r>
              <a:rPr lang="nl-NL" baseline="30000" dirty="0" smtClean="0"/>
              <a:t>2</a:t>
            </a:r>
          </a:p>
          <a:p>
            <a:r>
              <a:rPr lang="nl-NL" dirty="0" smtClean="0"/>
              <a:t>Met een uitvalscherm een reductie mogelijk van 70-80%</a:t>
            </a:r>
          </a:p>
          <a:p>
            <a:r>
              <a:rPr lang="nl-NL" dirty="0" err="1" smtClean="0"/>
              <a:t>Binnenzonwering</a:t>
            </a:r>
            <a:r>
              <a:rPr lang="nl-NL" dirty="0" smtClean="0"/>
              <a:t> met reflecterende coating en nauwsluitend 70-80%</a:t>
            </a:r>
          </a:p>
          <a:p>
            <a:endParaRPr lang="nl-NL" dirty="0"/>
          </a:p>
          <a:p>
            <a:r>
              <a:rPr lang="nl-NL" dirty="0" smtClean="0"/>
              <a:t>q= g. </a:t>
            </a:r>
            <a:r>
              <a:rPr lang="nl-NL" dirty="0" err="1" smtClean="0"/>
              <a:t>I</a:t>
            </a:r>
            <a:r>
              <a:rPr lang="nl-NL" baseline="-25000" dirty="0" err="1" smtClean="0"/>
              <a:t>zon</a:t>
            </a:r>
            <a:endParaRPr lang="nl-NL" baseline="-25000" dirty="0" smtClean="0"/>
          </a:p>
          <a:p>
            <a:r>
              <a:rPr lang="nl-NL" dirty="0" smtClean="0"/>
              <a:t>In de zomer kan circa 2,2 kW zonder zonwering binnenvallen met zonwering met g= 0,2 (80% reductie) 0,45 kW</a:t>
            </a:r>
            <a:endParaRPr lang="nl-NL" dirty="0"/>
          </a:p>
        </p:txBody>
      </p:sp>
      <p:sp>
        <p:nvSpPr>
          <p:cNvPr id="4" name="Date Placeholder 3"/>
          <p:cNvSpPr>
            <a:spLocks noGrp="1"/>
          </p:cNvSpPr>
          <p:nvPr>
            <p:ph type="dt" sz="half" idx="10"/>
          </p:nvPr>
        </p:nvSpPr>
        <p:spPr/>
        <p:txBody>
          <a:bodyPr/>
          <a:lstStyle/>
          <a:p>
            <a:r>
              <a:rPr lang="nl-NL" smtClean="0">
                <a:solidFill>
                  <a:prstClr val="black">
                    <a:tint val="75000"/>
                  </a:prstClr>
                </a:solidFill>
              </a:rPr>
              <a:t>maandag 7 december 2015</a:t>
            </a:r>
            <a:endParaRPr lang="nl-NL" dirty="0">
              <a:solidFill>
                <a:prstClr val="black">
                  <a:tint val="75000"/>
                </a:prstClr>
              </a:solidFill>
            </a:endParaRPr>
          </a:p>
        </p:txBody>
      </p:sp>
      <p:sp>
        <p:nvSpPr>
          <p:cNvPr id="5" name="Footer Placeholder 4"/>
          <p:cNvSpPr>
            <a:spLocks noGrp="1"/>
          </p:cNvSpPr>
          <p:nvPr>
            <p:ph type="ftr" sz="quarter" idx="11"/>
          </p:nvPr>
        </p:nvSpPr>
        <p:spPr/>
        <p:txBody>
          <a:bodyPr/>
          <a:lstStyle/>
          <a:p>
            <a:r>
              <a:rPr lang="nl-NL" smtClean="0">
                <a:solidFill>
                  <a:prstClr val="black">
                    <a:tint val="75000"/>
                  </a:prstClr>
                </a:solidFill>
              </a:rPr>
              <a:t>TC Efficiente en energiezuinige afzuigkappen</a:t>
            </a:r>
            <a:endParaRPr lang="nl-NL" dirty="0">
              <a:solidFill>
                <a:prstClr val="black">
                  <a:tint val="75000"/>
                </a:prstClr>
              </a:solidFill>
            </a:endParaRPr>
          </a:p>
        </p:txBody>
      </p:sp>
    </p:spTree>
    <p:extLst>
      <p:ext uri="{BB962C8B-B14F-4D97-AF65-F5344CB8AC3E}">
        <p14:creationId xmlns:p14="http://schemas.microsoft.com/office/powerpoint/2010/main" val="7318449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7857" y="980728"/>
            <a:ext cx="8229600" cy="1143000"/>
          </a:xfrm>
        </p:spPr>
        <p:txBody>
          <a:bodyPr>
            <a:normAutofit/>
          </a:bodyPr>
          <a:lstStyle/>
          <a:p>
            <a:pPr algn="l"/>
            <a:r>
              <a:rPr lang="nl-NL" b="1" dirty="0" smtClean="0">
                <a:solidFill>
                  <a:srgbClr val="00B0F0"/>
                </a:solidFill>
              </a:rPr>
              <a:t>Aandachtspunt oververhitting zomer</a:t>
            </a:r>
            <a:endParaRPr lang="nl-NL" b="1" dirty="0">
              <a:solidFill>
                <a:srgbClr val="00B0F0"/>
              </a:solidFill>
            </a:endParaRPr>
          </a:p>
        </p:txBody>
      </p:sp>
      <p:pic>
        <p:nvPicPr>
          <p:cNvPr id="5" name="Picture 2" descr="http://www.gebiedenenergieneutraal.nl/files/5913/6371/3856/1370_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080" y="3269090"/>
            <a:ext cx="3852936" cy="257149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36512" y="3240598"/>
            <a:ext cx="5500048" cy="259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ight Arrow 7"/>
          <p:cNvSpPr/>
          <p:nvPr/>
        </p:nvSpPr>
        <p:spPr>
          <a:xfrm>
            <a:off x="-36512" y="3789398"/>
            <a:ext cx="978408" cy="484632"/>
          </a:xfrm>
          <a:prstGeom prst="righ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GB"/>
          </a:p>
        </p:txBody>
      </p:sp>
      <p:sp>
        <p:nvSpPr>
          <p:cNvPr id="9" name="Tekstvak 15"/>
          <p:cNvSpPr txBox="1"/>
          <p:nvPr/>
        </p:nvSpPr>
        <p:spPr>
          <a:xfrm>
            <a:off x="598236" y="1690169"/>
            <a:ext cx="7831667" cy="1211392"/>
          </a:xfrm>
          <a:prstGeom prst="rect">
            <a:avLst/>
          </a:prstGeom>
          <a:noFill/>
        </p:spPr>
        <p:txBody>
          <a:bodyPr wrap="square" lIns="102396" tIns="51198" rIns="102396" bIns="51198" rtlCol="0">
            <a:spAutoFit/>
          </a:bodyPr>
          <a:lstStyle/>
          <a:p>
            <a:r>
              <a:rPr lang="nl-NL" dirty="0" smtClean="0">
                <a:latin typeface="Calibri"/>
              </a:rPr>
              <a:t>Meeste 45-80% energiebesparingsprojecten hadden geen passieve koelmaatregelen, 1 project actieve koeling (topkoeling).</a:t>
            </a:r>
          </a:p>
          <a:p>
            <a:r>
              <a:rPr lang="nl-NL" dirty="0" smtClean="0">
                <a:latin typeface="Calibri"/>
              </a:rPr>
              <a:t>Positief: Kerkrade renovatie naar passief huis niveau: overstek en inbraakvrije spuitventilatie</a:t>
            </a:r>
          </a:p>
        </p:txBody>
      </p:sp>
    </p:spTree>
    <p:extLst>
      <p:ext uri="{BB962C8B-B14F-4D97-AF65-F5344CB8AC3E}">
        <p14:creationId xmlns:p14="http://schemas.microsoft.com/office/powerpoint/2010/main" val="2238089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Mijn eerste PV project circa 1999</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a:t>
            </a:fld>
            <a:endParaRPr lang="nl-NL"/>
          </a:p>
        </p:txBody>
      </p:sp>
      <p:pic>
        <p:nvPicPr>
          <p:cNvPr id="2050" name="Picture 2" descr="http://www.duurzameburen.nl/data/accounts/579_61_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656" y="2276872"/>
            <a:ext cx="4392488" cy="3935587"/>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4077072"/>
            <a:ext cx="6858000" cy="1936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3058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98236" y="836712"/>
            <a:ext cx="8229600" cy="1143000"/>
          </a:xfrm>
        </p:spPr>
        <p:txBody>
          <a:bodyPr>
            <a:normAutofit/>
          </a:bodyPr>
          <a:lstStyle/>
          <a:p>
            <a:pPr algn="l"/>
            <a:r>
              <a:rPr lang="nl-NL" b="1" dirty="0" smtClean="0">
                <a:solidFill>
                  <a:srgbClr val="00B0F0"/>
                </a:solidFill>
              </a:rPr>
              <a:t>Aandachtspunt oververhitting zomer</a:t>
            </a:r>
            <a:endParaRPr lang="nl-NL" b="1" dirty="0">
              <a:solidFill>
                <a:srgbClr val="00B0F0"/>
              </a:solidFill>
            </a:endParaRPr>
          </a:p>
        </p:txBody>
      </p:sp>
      <p:sp>
        <p:nvSpPr>
          <p:cNvPr id="9" name="Tekstvak 15"/>
          <p:cNvSpPr txBox="1"/>
          <p:nvPr/>
        </p:nvSpPr>
        <p:spPr>
          <a:xfrm>
            <a:off x="598236" y="1690169"/>
            <a:ext cx="7831667" cy="380395"/>
          </a:xfrm>
          <a:prstGeom prst="rect">
            <a:avLst/>
          </a:prstGeom>
          <a:noFill/>
        </p:spPr>
        <p:txBody>
          <a:bodyPr wrap="square" lIns="102396" tIns="51198" rIns="102396" bIns="51198" rtlCol="0">
            <a:spAutoFit/>
          </a:bodyPr>
          <a:lstStyle/>
          <a:p>
            <a:r>
              <a:rPr lang="nl-NL" dirty="0" smtClean="0">
                <a:solidFill>
                  <a:prstClr val="black"/>
                </a:solidFill>
                <a:latin typeface="Calibri"/>
              </a:rPr>
              <a:t>Bewoners: 95% temperatuur verbeterd, 34% na renovatie te warm in de zomer</a:t>
            </a:r>
          </a:p>
        </p:txBody>
      </p:sp>
      <p:pic>
        <p:nvPicPr>
          <p:cNvPr id="10" name="Picture 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0050" y="2276872"/>
            <a:ext cx="5688037" cy="4496119"/>
          </a:xfrm>
          <a:prstGeom prst="rect">
            <a:avLst/>
          </a:prstGeom>
          <a:noFill/>
          <a:ln>
            <a:noFill/>
          </a:ln>
        </p:spPr>
      </p:pic>
    </p:spTree>
    <p:extLst>
      <p:ext uri="{BB962C8B-B14F-4D97-AF65-F5344CB8AC3E}">
        <p14:creationId xmlns:p14="http://schemas.microsoft.com/office/powerpoint/2010/main" val="1114089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1052736"/>
            <a:ext cx="8229600" cy="1143000"/>
          </a:xfrm>
        </p:spPr>
        <p:txBody>
          <a:bodyPr>
            <a:normAutofit/>
          </a:bodyPr>
          <a:lstStyle/>
          <a:p>
            <a:pPr algn="l"/>
            <a:r>
              <a:rPr lang="nl-NL" b="1" dirty="0" smtClean="0">
                <a:solidFill>
                  <a:srgbClr val="00B0F0"/>
                </a:solidFill>
              </a:rPr>
              <a:t>Vrije koeling Rijswijk Buiten</a:t>
            </a:r>
            <a:endParaRPr lang="nl-NL" b="1" dirty="0">
              <a:solidFill>
                <a:srgbClr val="00B0F0"/>
              </a:solidFill>
            </a:endParaRPr>
          </a:p>
        </p:txBody>
      </p:sp>
      <p:pic>
        <p:nvPicPr>
          <p:cNvPr id="7" name="Picture 6"/>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84069" y="2484120"/>
            <a:ext cx="6011862" cy="4041224"/>
          </a:xfrm>
          <a:prstGeom prst="rect">
            <a:avLst/>
          </a:prstGeom>
          <a:noFill/>
          <a:ln>
            <a:noFill/>
          </a:ln>
        </p:spPr>
      </p:pic>
    </p:spTree>
    <p:extLst>
      <p:ext uri="{BB962C8B-B14F-4D97-AF65-F5344CB8AC3E}">
        <p14:creationId xmlns:p14="http://schemas.microsoft.com/office/powerpoint/2010/main" val="785437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11560" y="908720"/>
            <a:ext cx="8229600" cy="1143000"/>
          </a:xfrm>
        </p:spPr>
        <p:txBody>
          <a:bodyPr>
            <a:normAutofit/>
          </a:bodyPr>
          <a:lstStyle/>
          <a:p>
            <a:pPr algn="l"/>
            <a:r>
              <a:rPr lang="nl-NL" b="1" dirty="0" smtClean="0">
                <a:solidFill>
                  <a:srgbClr val="00B0F0"/>
                </a:solidFill>
              </a:rPr>
              <a:t>Energiegebruik vrije koeling</a:t>
            </a:r>
            <a:endParaRPr lang="nl-NL" b="1" dirty="0">
              <a:solidFill>
                <a:srgbClr val="00B0F0"/>
              </a:solidFill>
            </a:endParaRPr>
          </a:p>
        </p:txBody>
      </p:sp>
      <p:pic>
        <p:nvPicPr>
          <p:cNvPr id="5" name="Picture 4"/>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1848159"/>
            <a:ext cx="5972040" cy="4392488"/>
          </a:xfrm>
          <a:prstGeom prst="rect">
            <a:avLst/>
          </a:prstGeom>
          <a:noFill/>
          <a:ln>
            <a:noFill/>
          </a:ln>
        </p:spPr>
      </p:pic>
    </p:spTree>
    <p:extLst>
      <p:ext uri="{BB962C8B-B14F-4D97-AF65-F5344CB8AC3E}">
        <p14:creationId xmlns:p14="http://schemas.microsoft.com/office/powerpoint/2010/main" val="2796771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Opslag nu</a:t>
            </a:r>
            <a:endParaRPr lang="nl-NL" dirty="0"/>
          </a:p>
        </p:txBody>
      </p:sp>
      <p:sp>
        <p:nvSpPr>
          <p:cNvPr id="3" name="Content Placeholder 2"/>
          <p:cNvSpPr>
            <a:spLocks noGrp="1"/>
          </p:cNvSpPr>
          <p:nvPr>
            <p:ph idx="1"/>
          </p:nvPr>
        </p:nvSpPr>
        <p:spPr/>
        <p:txBody>
          <a:bodyPr/>
          <a:lstStyle/>
          <a:p>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43</a:t>
            </a:fld>
            <a:endParaRPr lang="nl-NL"/>
          </a:p>
        </p:txBody>
      </p:sp>
      <p:pic>
        <p:nvPicPr>
          <p:cNvPr id="3076" name="Picture 4" descr="https://static.mijnwebwinkel.nl/winkel/solarbes/images/zonneboiler.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7704" y="1717022"/>
            <a:ext cx="5184576" cy="4397756"/>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75656" y="5733256"/>
            <a:ext cx="1656184" cy="646331"/>
          </a:xfrm>
          <a:prstGeom prst="rect">
            <a:avLst/>
          </a:prstGeom>
          <a:noFill/>
        </p:spPr>
        <p:txBody>
          <a:bodyPr wrap="square" rtlCol="0">
            <a:spAutoFit/>
          </a:bodyPr>
          <a:lstStyle/>
          <a:p>
            <a:r>
              <a:rPr lang="nl-NL" dirty="0" smtClean="0"/>
              <a:t>Opslagvat zonnecollector</a:t>
            </a:r>
            <a:endParaRPr lang="nl-NL" dirty="0"/>
          </a:p>
        </p:txBody>
      </p:sp>
    </p:spTree>
    <p:extLst>
      <p:ext uri="{BB962C8B-B14F-4D97-AF65-F5344CB8AC3E}">
        <p14:creationId xmlns:p14="http://schemas.microsoft.com/office/powerpoint/2010/main" val="31006136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Principe van seizoensopslag thermochemisch</a:t>
            </a:r>
            <a:endParaRPr lang="nl-NL" dirty="0"/>
          </a:p>
        </p:txBody>
      </p:sp>
      <p:sp>
        <p:nvSpPr>
          <p:cNvPr id="3" name="Content Placeholder 2"/>
          <p:cNvSpPr>
            <a:spLocks noGrp="1"/>
          </p:cNvSpPr>
          <p:nvPr>
            <p:ph idx="1"/>
          </p:nvPr>
        </p:nvSpPr>
        <p:spPr/>
        <p:txBody>
          <a:bodyPr/>
          <a:lstStyle/>
          <a:p>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44</a:t>
            </a:fld>
            <a:endParaRPr lang="nl-NL"/>
          </a:p>
        </p:txBody>
      </p:sp>
      <p:pic>
        <p:nvPicPr>
          <p:cNvPr id="15363" name="Picture 3" descr="Duurzame warmte “droogt” het sorptie materiaal, klaar voor de volgende cyclu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9373" y="5122018"/>
            <a:ext cx="2987675" cy="777875"/>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Droog sorptie materiaal (Zeoliet, Silicagel, e.d.) absorbeert water waarbij warmte vrijkom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71" y="5002956"/>
            <a:ext cx="3433763" cy="776288"/>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7" descr="SorptionRegener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9385" y="2321668"/>
            <a:ext cx="2555875" cy="248285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Group 10"/>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7504" y="1891456"/>
            <a:ext cx="3400425" cy="3028950"/>
          </a:xfrm>
          <a:prstGeom prst="rect">
            <a:avLst/>
          </a:prstGeom>
          <a:noFill/>
          <a:extLst>
            <a:ext uri="{909E8E84-426E-40DD-AFC4-6F175D3DCCD1}">
              <a14:hiddenFill xmlns:a14="http://schemas.microsoft.com/office/drawing/2010/main">
                <a:solidFill>
                  <a:srgbClr val="FFFFFF"/>
                </a:solidFill>
              </a14:hiddenFill>
            </a:ext>
          </a:extLst>
        </p:spPr>
      </p:pic>
      <p:pic>
        <p:nvPicPr>
          <p:cNvPr id="15367" name="Picture 7" descr="C:\Users\borsboomwa\AppData\Local\Microsoft\Windows\Temporary Internet Files\Content.Outlook\345Z2IXW\RTEmagicC_Principle_of_heat_storage_jpg.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60231" y="2598674"/>
            <a:ext cx="2461047" cy="244464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95536" y="1988840"/>
            <a:ext cx="1584176" cy="369332"/>
          </a:xfrm>
          <a:prstGeom prst="rect">
            <a:avLst/>
          </a:prstGeom>
          <a:noFill/>
        </p:spPr>
        <p:txBody>
          <a:bodyPr wrap="square" rtlCol="0">
            <a:spAutoFit/>
          </a:bodyPr>
          <a:lstStyle/>
          <a:p>
            <a:r>
              <a:rPr lang="nl-NL" b="1" dirty="0" smtClean="0"/>
              <a:t>exotherm</a:t>
            </a:r>
            <a:endParaRPr lang="nl-NL" b="1" dirty="0"/>
          </a:p>
        </p:txBody>
      </p:sp>
      <p:sp>
        <p:nvSpPr>
          <p:cNvPr id="14" name="TextBox 13"/>
          <p:cNvSpPr txBox="1"/>
          <p:nvPr/>
        </p:nvSpPr>
        <p:spPr>
          <a:xfrm>
            <a:off x="4731084" y="1993609"/>
            <a:ext cx="1584176" cy="369332"/>
          </a:xfrm>
          <a:prstGeom prst="rect">
            <a:avLst/>
          </a:prstGeom>
          <a:noFill/>
        </p:spPr>
        <p:txBody>
          <a:bodyPr wrap="square" rtlCol="0">
            <a:spAutoFit/>
          </a:bodyPr>
          <a:lstStyle/>
          <a:p>
            <a:r>
              <a:rPr lang="nl-NL" b="1" dirty="0" smtClean="0"/>
              <a:t>endotherm</a:t>
            </a:r>
            <a:endParaRPr lang="nl-NL" b="1" dirty="0"/>
          </a:p>
        </p:txBody>
      </p:sp>
    </p:spTree>
    <p:extLst>
      <p:ext uri="{BB962C8B-B14F-4D97-AF65-F5344CB8AC3E}">
        <p14:creationId xmlns:p14="http://schemas.microsoft.com/office/powerpoint/2010/main" val="3564891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36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3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Systeemoplossing thermochemische opslag</a:t>
            </a:r>
            <a:endParaRPr lang="nl-NL" dirty="0"/>
          </a:p>
        </p:txBody>
      </p:sp>
      <p:sp>
        <p:nvSpPr>
          <p:cNvPr id="3" name="Content Placeholder 2"/>
          <p:cNvSpPr>
            <a:spLocks noGrp="1"/>
          </p:cNvSpPr>
          <p:nvPr>
            <p:ph idx="1"/>
          </p:nvPr>
        </p:nvSpPr>
        <p:spPr/>
        <p:txBody>
          <a:bodyPr/>
          <a:lstStyle/>
          <a:p>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45</a:t>
            </a:fld>
            <a:endParaRPr lang="nl-NL"/>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7" y="1844824"/>
            <a:ext cx="4680373"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6" name="Picture 2" descr="http://www.draaistroom.net/contents/media/duurzaam-zonnecollecto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0250" y="2060848"/>
            <a:ext cx="3333750" cy="1666875"/>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http://cache.duurzaamgebouwd.nl/upload/dg_8fd9sluf/images/news/nieuwe_wtw_radiator_regelt_ventilatie_1_LQJ8hG.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4845" y="3861048"/>
            <a:ext cx="3339155"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9146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Opslag toekomst</a:t>
            </a:r>
            <a:endParaRPr lang="nl-NL" dirty="0"/>
          </a:p>
        </p:txBody>
      </p:sp>
      <p:sp>
        <p:nvSpPr>
          <p:cNvPr id="3" name="Content Placeholder 2"/>
          <p:cNvSpPr>
            <a:spLocks noGrp="1"/>
          </p:cNvSpPr>
          <p:nvPr>
            <p:ph idx="1"/>
          </p:nvPr>
        </p:nvSpPr>
        <p:spPr/>
        <p:txBody>
          <a:bodyPr/>
          <a:lstStyle/>
          <a:p>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46</a:t>
            </a:fld>
            <a:endParaRPr lang="nl-NL"/>
          </a:p>
        </p:txBody>
      </p:sp>
      <p:pic>
        <p:nvPicPr>
          <p:cNvPr id="3074" name="Picture 2" descr="http://www.rvo.nl/sites/default/files/rvo_website_content/energiezuiniggebouwd/761_2.jpg">
            <a:hlinkClick r:id="rId2"/>
          </p:cNvP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843808" y="1943992"/>
            <a:ext cx="3751309" cy="431459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2699792" y="6372036"/>
            <a:ext cx="3672408" cy="369332"/>
          </a:xfrm>
          <a:prstGeom prst="rect">
            <a:avLst/>
          </a:prstGeom>
          <a:noFill/>
        </p:spPr>
        <p:txBody>
          <a:bodyPr wrap="square" rtlCol="0">
            <a:spAutoFit/>
          </a:bodyPr>
          <a:lstStyle/>
          <a:p>
            <a:r>
              <a:rPr lang="nl-NL" dirty="0" smtClean="0"/>
              <a:t>Thermochemische opslag</a:t>
            </a:r>
            <a:endParaRPr lang="nl-NL" dirty="0"/>
          </a:p>
        </p:txBody>
      </p:sp>
    </p:spTree>
    <p:extLst>
      <p:ext uri="{BB962C8B-B14F-4D97-AF65-F5344CB8AC3E}">
        <p14:creationId xmlns:p14="http://schemas.microsoft.com/office/powerpoint/2010/main" val="171878093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Kunnen we de buitentemperatuur beïnvloeden in stedelijke gebieden?</a:t>
            </a:r>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47</a:t>
            </a:fld>
            <a:endParaRPr lang="nl-NL"/>
          </a:p>
        </p:txBody>
      </p:sp>
      <p:pic>
        <p:nvPicPr>
          <p:cNvPr id="8" name="Picture 4" descr="http://spie.org/Images/Graphics/Newsroom/Imported/0777/0777_fig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492896"/>
            <a:ext cx="5328592" cy="326059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6"/>
          <p:cNvSpPr>
            <a:spLocks noGrp="1"/>
          </p:cNvSpPr>
          <p:nvPr>
            <p:ph idx="1"/>
          </p:nvPr>
        </p:nvSpPr>
        <p:spPr/>
        <p:txBody>
          <a:bodyPr/>
          <a:lstStyle/>
          <a:p>
            <a:r>
              <a:rPr lang="nl-NL" dirty="0"/>
              <a:t>Toepassing op zwarte straattegel</a:t>
            </a:r>
          </a:p>
        </p:txBody>
      </p:sp>
    </p:spTree>
    <p:extLst>
      <p:ext uri="{BB962C8B-B14F-4D97-AF65-F5344CB8AC3E}">
        <p14:creationId xmlns:p14="http://schemas.microsoft.com/office/powerpoint/2010/main" val="189468409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640" y="1340848"/>
            <a:ext cx="7272338" cy="720000"/>
          </a:xfrm>
        </p:spPr>
        <p:txBody>
          <a:bodyPr/>
          <a:lstStyle/>
          <a:p>
            <a:r>
              <a:rPr lang="nl-NL" dirty="0"/>
              <a:t>Coatings met hoge reflectie </a:t>
            </a:r>
            <a:r>
              <a:rPr lang="nl-NL" dirty="0" err="1"/>
              <a:t>Near</a:t>
            </a:r>
            <a:r>
              <a:rPr lang="nl-NL" dirty="0"/>
              <a:t> Infra red</a:t>
            </a:r>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48</a:t>
            </a:fld>
            <a:endParaRPr lang="nl-NL"/>
          </a:p>
        </p:txBody>
      </p:sp>
      <p:sp>
        <p:nvSpPr>
          <p:cNvPr id="8" name="Content Placeholder 2"/>
          <p:cNvSpPr txBox="1">
            <a:spLocks/>
          </p:cNvSpPr>
          <p:nvPr/>
        </p:nvSpPr>
        <p:spPr>
          <a:xfrm>
            <a:off x="7524328" y="2060848"/>
            <a:ext cx="7272338" cy="4182150"/>
          </a:xfrm>
          <a:prstGeom prst="rect">
            <a:avLst/>
          </a:prstGeom>
        </p:spPr>
        <p:txBody>
          <a:bodyPr vert="horz" lIns="0" tIns="0" rIns="0" bIns="0" rtlCol="0">
            <a:noAutofit/>
          </a:bodyPr>
          <a:lstStyle>
            <a:lvl1pPr marL="185738" indent="-185738" algn="l" defTabSz="914400" rtl="0" eaLnBrk="1" latinLnBrk="0" hangingPunct="1">
              <a:lnSpc>
                <a:spcPts val="2810"/>
              </a:lnSpc>
              <a:spcBef>
                <a:spcPts val="0"/>
              </a:spcBef>
              <a:buFontTx/>
              <a:buBlip>
                <a:blip r:embed="rId2"/>
              </a:buBlip>
              <a:defRPr sz="1800" kern="1200">
                <a:solidFill>
                  <a:schemeClr val="tx1"/>
                </a:solidFill>
                <a:latin typeface="Arial" pitchFamily="34" charset="0"/>
                <a:ea typeface="+mn-ea"/>
                <a:cs typeface="Arial" pitchFamily="34" charset="0"/>
              </a:defRPr>
            </a:lvl1pPr>
            <a:lvl2pPr marL="357188" indent="-171450" algn="l" defTabSz="914400" rtl="0" eaLnBrk="1" latinLnBrk="0" hangingPunct="1">
              <a:lnSpc>
                <a:spcPts val="2810"/>
              </a:lnSpc>
              <a:spcBef>
                <a:spcPts val="0"/>
              </a:spcBef>
              <a:buFontTx/>
              <a:buBlip>
                <a:blip r:embed="rId2"/>
              </a:buBlip>
              <a:defRPr sz="1800" kern="1200">
                <a:solidFill>
                  <a:schemeClr val="tx1"/>
                </a:solidFill>
                <a:latin typeface="Arial" pitchFamily="34" charset="0"/>
                <a:ea typeface="+mn-ea"/>
                <a:cs typeface="Arial" pitchFamily="34" charset="0"/>
              </a:defRPr>
            </a:lvl2pPr>
            <a:lvl3pPr marL="542925" indent="-187325" algn="l" defTabSz="914400" rtl="0" eaLnBrk="1" latinLnBrk="0" hangingPunct="1">
              <a:lnSpc>
                <a:spcPts val="2810"/>
              </a:lnSpc>
              <a:spcBef>
                <a:spcPts val="0"/>
              </a:spcBef>
              <a:buFontTx/>
              <a:buBlip>
                <a:blip r:embed="rId2"/>
              </a:buBlip>
              <a:defRPr sz="1800" kern="1200">
                <a:solidFill>
                  <a:schemeClr val="tx1"/>
                </a:solidFill>
                <a:latin typeface="Arial" pitchFamily="34" charset="0"/>
                <a:ea typeface="+mn-ea"/>
                <a:cs typeface="Arial" pitchFamily="34" charset="0"/>
              </a:defRPr>
            </a:lvl3pPr>
            <a:lvl4pPr marL="715963" indent="-173038" algn="l" defTabSz="914400" rtl="0" eaLnBrk="1" latinLnBrk="0" hangingPunct="1">
              <a:lnSpc>
                <a:spcPts val="2810"/>
              </a:lnSpc>
              <a:spcBef>
                <a:spcPts val="0"/>
              </a:spcBef>
              <a:buFontTx/>
              <a:buBlip>
                <a:blip r:embed="rId2"/>
              </a:buBlip>
              <a:defRPr sz="1800" kern="1200">
                <a:solidFill>
                  <a:schemeClr val="tx1"/>
                </a:solidFill>
                <a:latin typeface="Arial" pitchFamily="34" charset="0"/>
                <a:ea typeface="+mn-ea"/>
                <a:cs typeface="Arial" pitchFamily="34" charset="0"/>
              </a:defRPr>
            </a:lvl4pPr>
            <a:lvl5pPr marL="901700" indent="-187325" algn="l" defTabSz="914400" rtl="0" eaLnBrk="1" latinLnBrk="0" hangingPunct="1">
              <a:lnSpc>
                <a:spcPts val="2810"/>
              </a:lnSpc>
              <a:spcBef>
                <a:spcPts val="0"/>
              </a:spcBef>
              <a:buFontTx/>
              <a:buBlip>
                <a:blip r:embed="rId2"/>
              </a:buBlip>
              <a:defRPr sz="18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nl-NL" dirty="0"/>
          </a:p>
        </p:txBody>
      </p:sp>
      <p:pic>
        <p:nvPicPr>
          <p:cNvPr id="9" name="Picture 2" descr="http://spie.org/Images/Graphics/Newsroom/Imported/0777/0777_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5656" y="2858622"/>
            <a:ext cx="6402874"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11824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Temperatuur effect in de tijd</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49</a:t>
            </a:fld>
            <a:endParaRPr lang="nl-NL"/>
          </a:p>
        </p:txBody>
      </p:sp>
      <p:pic>
        <p:nvPicPr>
          <p:cNvPr id="18434" name="Picture 2" descr="http://spie.org/Images/Graphics/Newsroom/Imported/0777/0777_fig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1" y="2060848"/>
            <a:ext cx="6808029" cy="3744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139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Stad van de Zon (2000)</a:t>
            </a:r>
            <a:endParaRPr lang="nl-NL" dirty="0"/>
          </a:p>
        </p:txBody>
      </p:sp>
      <p:sp>
        <p:nvSpPr>
          <p:cNvPr id="3" name="Content Placeholder 2"/>
          <p:cNvSpPr>
            <a:spLocks noGrp="1"/>
          </p:cNvSpPr>
          <p:nvPr>
            <p:ph idx="1"/>
          </p:nvPr>
        </p:nvSpPr>
        <p:spPr/>
        <p:txBody>
          <a:bodyPr/>
          <a:lstStyle/>
          <a:p>
            <a:endParaRPr lang="nl-NL" dirty="0"/>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5</a:t>
            </a:fld>
            <a:endParaRPr lang="nl-NL"/>
          </a:p>
        </p:txBody>
      </p:sp>
      <p:pic>
        <p:nvPicPr>
          <p:cNvPr id="4098" name="Picture 2" descr="http://members.quicknet.nl/wj.koppen/vastgoe/Foto/PV/KL%20-%20Clip%20detai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146" y="5674567"/>
            <a:ext cx="142875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http://members.quicknet.nl/wj.koppen/vastgoe/Foto/PV/KL%20-%20Begeleid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5964" y="2146175"/>
            <a:ext cx="142875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members.quicknet.nl/wj.koppen/vastgoe/Foto/PV/KL%20-%20EPDM%20fabrie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95964" y="939156"/>
            <a:ext cx="142875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http://members.quicknet.nl/wj.koppen/vastgoe/Foto/PV/KL%20-%20Mont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0146" y="3370311"/>
            <a:ext cx="142875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http://members.quicknet.nl/wj.koppen/vastgoe/Foto/PV/KL%20-%20Montage%20type%20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5964" y="4522439"/>
            <a:ext cx="1428750" cy="1066801"/>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http://www.patina.nl/wp-content/uploads/2014/11/stad-van-de-zon-heerhugowaard-02.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59632" y="2015226"/>
            <a:ext cx="5815676" cy="2967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429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0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0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10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Bedankt voor jullie aandacht</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50</a:t>
            </a:fld>
            <a:endParaRPr lang="nl-NL"/>
          </a:p>
        </p:txBody>
      </p:sp>
      <p:pic>
        <p:nvPicPr>
          <p:cNvPr id="7" name="Afbeelding 14" descr="15660318502_422166cce7_k.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9632" y="1817035"/>
            <a:ext cx="7521600" cy="5013176"/>
          </a:xfrm>
          <a:prstGeom prst="rect">
            <a:avLst/>
          </a:prstGeom>
        </p:spPr>
      </p:pic>
    </p:spTree>
    <p:extLst>
      <p:ext uri="{BB962C8B-B14F-4D97-AF65-F5344CB8AC3E}">
        <p14:creationId xmlns:p14="http://schemas.microsoft.com/office/powerpoint/2010/main" val="43615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Stad van de Zon, CO2 neutraal</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6</a:t>
            </a:fld>
            <a:endParaRPr lang="nl-NL"/>
          </a:p>
        </p:txBody>
      </p:sp>
      <p:pic>
        <p:nvPicPr>
          <p:cNvPr id="5122" name="Picture 2" descr="http://www.kuiper.nl/files/pro/i_007/0002.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11965"/>
          <a:stretch/>
        </p:blipFill>
        <p:spPr bwMode="auto">
          <a:xfrm>
            <a:off x="0" y="7382"/>
            <a:ext cx="10238109" cy="68506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580661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Nu: monitoring en control</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7</a:t>
            </a:fld>
            <a:endParaRPr lang="nl-NL"/>
          </a:p>
        </p:txBody>
      </p:sp>
      <p:pic>
        <p:nvPicPr>
          <p:cNvPr id="61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3" y="980728"/>
            <a:ext cx="7884974" cy="58772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475656" y="1196752"/>
            <a:ext cx="2304256" cy="21602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08464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dirty="0" smtClean="0"/>
              <a:t>Hoeveel en welke energie gaat er naar de gebouwde omgeving?</a:t>
            </a:r>
            <a:endParaRPr lang="nl-NL" dirty="0"/>
          </a:p>
        </p:txBody>
      </p:sp>
      <p:sp>
        <p:nvSpPr>
          <p:cNvPr id="3" name="Content Placeholder 2"/>
          <p:cNvSpPr>
            <a:spLocks noGrp="1"/>
          </p:cNvSpPr>
          <p:nvPr>
            <p:ph idx="1"/>
          </p:nvPr>
        </p:nvSpPr>
        <p:spPr/>
        <p:txBody>
          <a:bodyPr/>
          <a:lstStyle/>
          <a:p>
            <a:endParaRPr lang="nl-NL"/>
          </a:p>
        </p:txBody>
      </p:sp>
      <p:sp>
        <p:nvSpPr>
          <p:cNvPr id="4" name="Date Placeholder 3"/>
          <p:cNvSpPr>
            <a:spLocks noGrp="1"/>
          </p:cNvSpPr>
          <p:nvPr>
            <p:ph type="dt" sz="half" idx="10"/>
          </p:nvPr>
        </p:nvSpPr>
        <p:spPr/>
        <p:txBody>
          <a:bodyPr/>
          <a:lstStyle/>
          <a:p>
            <a:fld id="{779BAA46-1C82-41F8-8CE2-570BC461073F}" type="datetime8">
              <a:rPr lang="nl-NL" smtClean="0"/>
              <a:t>12-12-2015 11:25</a:t>
            </a:fld>
            <a:endParaRPr lang="nl-NL"/>
          </a:p>
        </p:txBody>
      </p:sp>
      <p:sp>
        <p:nvSpPr>
          <p:cNvPr id="5" name="Footer Placeholder 4"/>
          <p:cNvSpPr>
            <a:spLocks noGrp="1"/>
          </p:cNvSpPr>
          <p:nvPr>
            <p:ph type="ftr" sz="quarter" idx="11"/>
          </p:nvPr>
        </p:nvSpPr>
        <p:spPr/>
        <p:txBody>
          <a:bodyPr/>
          <a:lstStyle/>
          <a:p>
            <a:r>
              <a:rPr lang="nl-NL" smtClean="0"/>
              <a:t>Titel van de presentatie</a:t>
            </a:r>
            <a:endParaRPr lang="nl-NL"/>
          </a:p>
        </p:txBody>
      </p:sp>
      <p:sp>
        <p:nvSpPr>
          <p:cNvPr id="6" name="Slide Number Placeholder 5"/>
          <p:cNvSpPr>
            <a:spLocks noGrp="1"/>
          </p:cNvSpPr>
          <p:nvPr>
            <p:ph type="sldNum" sz="quarter" idx="12"/>
          </p:nvPr>
        </p:nvSpPr>
        <p:spPr/>
        <p:txBody>
          <a:bodyPr/>
          <a:lstStyle/>
          <a:p>
            <a:fld id="{52236286-4DC8-46DE-9269-8F728FBC0641}" type="slidenum">
              <a:rPr lang="nl-NL" smtClean="0"/>
              <a:t>8</a:t>
            </a:fld>
            <a:endParaRPr lang="nl-NL"/>
          </a:p>
        </p:txBody>
      </p:sp>
      <p:pic>
        <p:nvPicPr>
          <p:cNvPr id="7170" name="Picture 2" descr="http://media.nu.nl/m/m1mxpqna7ueq_wd1280.jpg/oudere-kolencentrales-krijgen-strengere-eisen.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2230502"/>
            <a:ext cx="9168340" cy="46274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170215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err="1" smtClean="0"/>
              <a:t>Waar</a:t>
            </a:r>
            <a:r>
              <a:rPr lang="en-GB" dirty="0" smtClean="0"/>
              <a:t> </a:t>
            </a:r>
            <a:r>
              <a:rPr lang="en-GB" dirty="0" err="1" smtClean="0"/>
              <a:t>gaat</a:t>
            </a:r>
            <a:r>
              <a:rPr lang="en-GB" dirty="0" smtClean="0"/>
              <a:t> nu de </a:t>
            </a:r>
            <a:r>
              <a:rPr lang="en-GB" dirty="0" err="1" smtClean="0"/>
              <a:t>energie</a:t>
            </a:r>
            <a:r>
              <a:rPr lang="en-GB" dirty="0" smtClean="0"/>
              <a:t> in Nederland </a:t>
            </a:r>
            <a:r>
              <a:rPr lang="en-GB" dirty="0" err="1" smtClean="0"/>
              <a:t>naar</a:t>
            </a:r>
            <a:r>
              <a:rPr lang="en-GB" dirty="0" smtClean="0"/>
              <a:t> toe?</a:t>
            </a:r>
            <a:endParaRPr lang="en-GB" dirty="0"/>
          </a:p>
        </p:txBody>
      </p:sp>
      <p:sp>
        <p:nvSpPr>
          <p:cNvPr id="3" name="Content Placeholder 2"/>
          <p:cNvSpPr>
            <a:spLocks noGrp="1"/>
          </p:cNvSpPr>
          <p:nvPr>
            <p:ph idx="1"/>
          </p:nvPr>
        </p:nvSpPr>
        <p:spPr/>
        <p:txBody>
          <a:bodyPr/>
          <a:lstStyle/>
          <a:p>
            <a:endParaRPr lang="en-GB"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008" y="1136526"/>
            <a:ext cx="8928992" cy="537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Date Placeholder 4"/>
          <p:cNvSpPr>
            <a:spLocks noGrp="1"/>
          </p:cNvSpPr>
          <p:nvPr>
            <p:ph type="dt" sz="half" idx="10"/>
          </p:nvPr>
        </p:nvSpPr>
        <p:spPr/>
        <p:txBody>
          <a:bodyPr/>
          <a:lstStyle/>
          <a:p>
            <a:r>
              <a:rPr lang="en-GB" dirty="0" smtClean="0"/>
              <a:t>November 07, 2014</a:t>
            </a:r>
            <a:endParaRPr lang="en-GB" dirty="0"/>
          </a:p>
        </p:txBody>
      </p:sp>
      <p:sp>
        <p:nvSpPr>
          <p:cNvPr id="6" name="Footer Placeholder 5"/>
          <p:cNvSpPr>
            <a:spLocks noGrp="1"/>
          </p:cNvSpPr>
          <p:nvPr>
            <p:ph type="ftr" sz="quarter" idx="11"/>
          </p:nvPr>
        </p:nvSpPr>
        <p:spPr/>
        <p:txBody>
          <a:bodyPr/>
          <a:lstStyle/>
          <a:p>
            <a:r>
              <a:rPr lang="en-GB" dirty="0" smtClean="0"/>
              <a:t>Wouter Borsboom, 
Trends</a:t>
            </a:r>
            <a:endParaRPr lang="en-GB" dirty="0"/>
          </a:p>
        </p:txBody>
      </p:sp>
      <p:sp>
        <p:nvSpPr>
          <p:cNvPr id="7" name="Slide Number Placeholder 6"/>
          <p:cNvSpPr>
            <a:spLocks noGrp="1"/>
          </p:cNvSpPr>
          <p:nvPr>
            <p:ph type="sldNum" sz="quarter" idx="12"/>
          </p:nvPr>
        </p:nvSpPr>
        <p:spPr/>
        <p:txBody>
          <a:bodyPr/>
          <a:lstStyle/>
          <a:p>
            <a:fld id="{52236286-4DC8-46DE-9269-8F728FBC0641}" type="slidenum">
              <a:rPr lang="en-GB" smtClean="0"/>
              <a:t>9</a:t>
            </a:fld>
            <a:endParaRPr lang="en-GB" dirty="0"/>
          </a:p>
        </p:txBody>
      </p:sp>
    </p:spTree>
    <p:extLst>
      <p:ext uri="{BB962C8B-B14F-4D97-AF65-F5344CB8AC3E}">
        <p14:creationId xmlns:p14="http://schemas.microsoft.com/office/powerpoint/2010/main" val="1302752962"/>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TNO tekstdia -">
  <a:themeElements>
    <a:clrScheme name="TNO">
      <a:dk1>
        <a:sysClr val="windowText" lastClr="000000"/>
      </a:dk1>
      <a:lt1>
        <a:sysClr val="window" lastClr="FFFFFF"/>
      </a:lt1>
      <a:dk2>
        <a:srgbClr val="649EC9"/>
      </a:dk2>
      <a:lt2>
        <a:srgbClr val="9C9C9E"/>
      </a:lt2>
      <a:accent1>
        <a:srgbClr val="ED8000"/>
      </a:accent1>
      <a:accent2>
        <a:srgbClr val="CB1325"/>
      </a:accent2>
      <a:accent3>
        <a:srgbClr val="FFCB00"/>
      </a:accent3>
      <a:accent4>
        <a:srgbClr val="649EC9"/>
      </a:accent4>
      <a:accent5>
        <a:srgbClr val="D6277A"/>
      </a:accent5>
      <a:accent6>
        <a:srgbClr val="93A800"/>
      </a:accent6>
      <a:hlink>
        <a:srgbClr val="9C9C9E"/>
      </a:hlink>
      <a:folHlink>
        <a:srgbClr val="5D5C60"/>
      </a:folHlink>
    </a:clrScheme>
    <a:fontScheme name="TNO">
      <a:majorFont>
        <a:latin typeface="Arial"/>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NO">
  <a:themeElements>
    <a:clrScheme name="TNO">
      <a:dk1>
        <a:sysClr val="windowText" lastClr="000000"/>
      </a:dk1>
      <a:lt1>
        <a:sysClr val="window" lastClr="FFFFFF"/>
      </a:lt1>
      <a:dk2>
        <a:srgbClr val="71A4C3"/>
      </a:dk2>
      <a:lt2>
        <a:srgbClr val="9C9C9E"/>
      </a:lt2>
      <a:accent1>
        <a:srgbClr val="ED8000"/>
      </a:accent1>
      <a:accent2>
        <a:srgbClr val="CB1325"/>
      </a:accent2>
      <a:accent3>
        <a:srgbClr val="FFCB00"/>
      </a:accent3>
      <a:accent4>
        <a:srgbClr val="649EC9"/>
      </a:accent4>
      <a:accent5>
        <a:srgbClr val="D6277A"/>
      </a:accent5>
      <a:accent6>
        <a:srgbClr val="93A800"/>
      </a:accent6>
      <a:hlink>
        <a:srgbClr val="71A4C3"/>
      </a:hlink>
      <a:folHlink>
        <a:srgbClr val="71A4C3"/>
      </a:folHlink>
    </a:clrScheme>
    <a:fontScheme name="TNO">
      <a:majorFont>
        <a:latin typeface="Arial Black"/>
        <a:ea typeface=""/>
        <a:cs typeface=""/>
      </a:majorFont>
      <a:minorFont>
        <a:latin typeface="Arial"/>
        <a:ea typeface=""/>
        <a:cs typeface=""/>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1055</Words>
  <Application>Microsoft Office PowerPoint</Application>
  <PresentationFormat>Diavoorstelling (4:3)</PresentationFormat>
  <Paragraphs>304</Paragraphs>
  <Slides>50</Slides>
  <Notes>6</Notes>
  <HiddenSlides>0</HiddenSlides>
  <MMClips>0</MMClips>
  <ScaleCrop>false</ScaleCrop>
  <HeadingPairs>
    <vt:vector size="4" baseType="variant">
      <vt:variant>
        <vt:lpstr>Thema</vt:lpstr>
      </vt:variant>
      <vt:variant>
        <vt:i4>2</vt:i4>
      </vt:variant>
      <vt:variant>
        <vt:lpstr>Diatitels</vt:lpstr>
      </vt:variant>
      <vt:variant>
        <vt:i4>50</vt:i4>
      </vt:variant>
    </vt:vector>
  </HeadingPairs>
  <TitlesOfParts>
    <vt:vector size="52" baseType="lpstr">
      <vt:lpstr>Basis TNO tekstdia -</vt:lpstr>
      <vt:lpstr>TNO</vt:lpstr>
      <vt:lpstr>Duurzaam bouwen in de afgelopen 50 jaar</vt:lpstr>
      <vt:lpstr>Van huis uit Industrieel Ontwerper</vt:lpstr>
      <vt:lpstr>In de jaren 90 in aanraking met zonne-energie</vt:lpstr>
      <vt:lpstr>Mijn eerste PV project circa 1999</vt:lpstr>
      <vt:lpstr>Stad van de Zon (2000)</vt:lpstr>
      <vt:lpstr>Stad van de Zon, CO2 neutraal</vt:lpstr>
      <vt:lpstr>Nu: monitoring en control</vt:lpstr>
      <vt:lpstr>Hoeveel en welke energie gaat er naar de gebouwde omgeving?</vt:lpstr>
      <vt:lpstr>Waar gaat nu de energie in Nederland naar toe?</vt:lpstr>
      <vt:lpstr>PowerPoint-presentatie</vt:lpstr>
      <vt:lpstr>PowerPoint-presentatie</vt:lpstr>
      <vt:lpstr>PowerPoint-presentatie</vt:lpstr>
      <vt:lpstr>Duurzamen bouwen 2015</vt:lpstr>
      <vt:lpstr>Nul op de Meter: Rijkswijk Buiten</vt:lpstr>
      <vt:lpstr>2015 Eerste resultaten NOM: Rijswijk Buiten</vt:lpstr>
      <vt:lpstr>Trends: Nul op de meter Rijswijk Buiten (NOM)</vt:lpstr>
      <vt:lpstr>Hoe kunnen we eigen gebruik beinvloeden, </vt:lpstr>
      <vt:lpstr>Verhogen eigen gebruik zonnestroom</vt:lpstr>
      <vt:lpstr>Nu met loadmanagment (+10%) en batterij opslag (+10%)</vt:lpstr>
      <vt:lpstr>Verschil werkelijk en gemeten energiegebruik </vt:lpstr>
      <vt:lpstr>Oorzaken</vt:lpstr>
      <vt:lpstr>Aanpak detail onderzoek</vt:lpstr>
      <vt:lpstr>Effecten raamgebruik</vt:lpstr>
      <vt:lpstr>64 woningen: raamgebruik afhankelijk van buitentemperatuur </vt:lpstr>
      <vt:lpstr>Andere factoren die energiegebruik beinvloeden</vt:lpstr>
      <vt:lpstr>Hoe beinvloeden we de binnenlucht zelf? Fijnstof</vt:lpstr>
      <vt:lpstr>PowerPoint-presentatie</vt:lpstr>
      <vt:lpstr>Ziektelast in Nederland (2010)</vt:lpstr>
      <vt:lpstr>Ziektelast  (Logue, 2012)</vt:lpstr>
      <vt:lpstr>Vergelijking met kosten effectiviteit geneesmiddelen</vt:lpstr>
      <vt:lpstr>Pilot veldmeting 28 nov, – 4 dec. 2015</vt:lpstr>
      <vt:lpstr>Week meting in een eengezinswoning</vt:lpstr>
      <vt:lpstr>Effect van een betere afzuigkapo</vt:lpstr>
      <vt:lpstr>In de jaren 70 kierenjacht daarna regelgeving luchtdichtheid</vt:lpstr>
      <vt:lpstr>Luchtdichtheid vroeger niet altijd slechter</vt:lpstr>
      <vt:lpstr>Bij Flats eenvoudige detaillering mogelijk</vt:lpstr>
      <vt:lpstr>Aandachtspunt oververhitting zomer</vt:lpstr>
      <vt:lpstr>Effect zonwering</vt:lpstr>
      <vt:lpstr>Aandachtspunt oververhitting zomer</vt:lpstr>
      <vt:lpstr>Aandachtspunt oververhitting zomer</vt:lpstr>
      <vt:lpstr>Vrije koeling Rijswijk Buiten</vt:lpstr>
      <vt:lpstr>Energiegebruik vrije koeling</vt:lpstr>
      <vt:lpstr>Opslag nu</vt:lpstr>
      <vt:lpstr>Principe van seizoensopslag thermochemisch</vt:lpstr>
      <vt:lpstr>Systeemoplossing thermochemische opslag</vt:lpstr>
      <vt:lpstr>Opslag toekomst</vt:lpstr>
      <vt:lpstr>Kunnen we de buitentemperatuur beïnvloeden in stedelijke gebieden?</vt:lpstr>
      <vt:lpstr>Coatings met hoge reflectie Near Infra red</vt:lpstr>
      <vt:lpstr>Temperatuur effect in de tijd</vt:lpstr>
      <vt:lpstr>Bedankt voor jullie aandacht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Trends</dc:title>
  <dc:subject>Energiebesparing in de bestaande bouw en nieuwbouw</dc:subject>
  <dc:creator/>
  <cp:lastModifiedBy/>
  <cp:revision>1</cp:revision>
  <dcterms:created xsi:type="dcterms:W3CDTF">2010-12-16T09:20:55Z</dcterms:created>
  <dcterms:modified xsi:type="dcterms:W3CDTF">2015-12-12T11:42:11Z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resentationDate">
    <vt:lpwstr>19-11-2014 18:20:16</vt:lpwstr>
  </property>
  <property fmtid="{D5CDD505-2E9C-101B-9397-08002B2CF9AE}" pid="3" name="Title">
    <vt:lpwstr>Trends</vt:lpwstr>
  </property>
  <property fmtid="{D5CDD505-2E9C-101B-9397-08002B2CF9AE}" pid="4" name="SubTitle">
    <vt:lpwstr>Energiebesparing in de bestaande bouw en nieuwbouw</vt:lpwstr>
  </property>
  <property fmtid="{D5CDD505-2E9C-101B-9397-08002B2CF9AE}" pid="5" name="Author">
    <vt:lpwstr>Wouter Borsboom, </vt:lpwstr>
  </property>
  <property fmtid="{D5CDD505-2E9C-101B-9397-08002B2CF9AE}" pid="6" name="ShowPages">
    <vt:lpwstr>True</vt:lpwstr>
  </property>
  <property fmtid="{D5CDD505-2E9C-101B-9397-08002B2CF9AE}" pid="7" name="ShowDate">
    <vt:lpwstr>True</vt:lpwstr>
  </property>
  <property fmtid="{D5CDD505-2E9C-101B-9397-08002B2CF9AE}" pid="8" name="SelectedPhoto">
    <vt:lpwstr>TNO_THEMA'sBasic.jpg</vt:lpwstr>
  </property>
  <property fmtid="{D5CDD505-2E9C-101B-9397-08002B2CF9AE}" pid="9" name="DateText">
    <vt:lpwstr>November 07, 2014</vt:lpwstr>
  </property>
  <property fmtid="{D5CDD505-2E9C-101B-9397-08002B2CF9AE}" pid="10" name="Color">
    <vt:lpwstr>True</vt:lpwstr>
  </property>
  <property fmtid="{D5CDD505-2E9C-101B-9397-08002B2CF9AE}" pid="11" name="Grammar">
    <vt:lpwstr>0</vt:lpwstr>
  </property>
  <property fmtid="{D5CDD505-2E9C-101B-9397-08002B2CF9AE}" pid="12" name="FavoriteLink1Image">
    <vt:lpwstr>Nederland.jpg</vt:lpwstr>
  </property>
  <property fmtid="{D5CDD505-2E9C-101B-9397-08002B2CF9AE}" pid="13" name="FavoriteLink2Image">
    <vt:lpwstr>techniek.jpg</vt:lpwstr>
  </property>
  <property fmtid="{D5CDD505-2E9C-101B-9397-08002B2CF9AE}" pid="14" name="FavoriteLink1Index">
    <vt:lpwstr>1</vt:lpwstr>
  </property>
  <property fmtid="{D5CDD505-2E9C-101B-9397-08002B2CF9AE}" pid="15" name="FavoriteLink2Index">
    <vt:lpwstr>1</vt:lpwstr>
  </property>
  <property fmtid="{D5CDD505-2E9C-101B-9397-08002B2CF9AE}" pid="16" name="CreationDate">
    <vt:lpwstr>7-11-2014 5:39:50</vt:lpwstr>
  </property>
  <property fmtid="{D5CDD505-2E9C-101B-9397-08002B2CF9AE}" pid="17" name="CreationBy">
    <vt:lpwstr>borsboomwa</vt:lpwstr>
  </property>
</Properties>
</file>