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4"/>
  </p:sldMasterIdLst>
  <p:notesMasterIdLst>
    <p:notesMasterId r:id="rId24"/>
  </p:notesMasterIdLst>
  <p:handoutMasterIdLst>
    <p:handoutMasterId r:id="rId25"/>
  </p:handoutMasterIdLst>
  <p:sldIdLst>
    <p:sldId id="335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7" r:id="rId16"/>
    <p:sldId id="346" r:id="rId17"/>
    <p:sldId id="348" r:id="rId18"/>
    <p:sldId id="353" r:id="rId19"/>
    <p:sldId id="349" r:id="rId20"/>
    <p:sldId id="350" r:id="rId21"/>
    <p:sldId id="351" r:id="rId22"/>
    <p:sldId id="352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ADCD"/>
    <a:srgbClr val="005A6F"/>
    <a:srgbClr val="4497A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988" autoAdjust="0"/>
    <p:restoredTop sz="94660"/>
  </p:normalViewPr>
  <p:slideViewPr>
    <p:cSldViewPr>
      <p:cViewPr varScale="1">
        <p:scale>
          <a:sx n="82" d="100"/>
          <a:sy n="82" d="100"/>
        </p:scale>
        <p:origin x="869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elene.vanharten\hogeschool\wnd\metingenminnaer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elene.vanharten\hogeschool\wnd\metingenminnaer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elene.vanharten\hogeschool\wnd\metingenminnaer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8 l water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25 cm diep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Sheet1!$A$3:$A$9</c:f>
              <c:numCache>
                <c:formatCode>General</c:formatCode>
                <c:ptCount val="7"/>
                <c:pt idx="0">
                  <c:v>11</c:v>
                </c:pt>
                <c:pt idx="1">
                  <c:v>11.5</c:v>
                </c:pt>
                <c:pt idx="2">
                  <c:v>12</c:v>
                </c:pt>
                <c:pt idx="3">
                  <c:v>12.5</c:v>
                </c:pt>
                <c:pt idx="4">
                  <c:v>13</c:v>
                </c:pt>
                <c:pt idx="5">
                  <c:v>13.5</c:v>
                </c:pt>
                <c:pt idx="6">
                  <c:v>14</c:v>
                </c:pt>
              </c:numCache>
            </c:numRef>
          </c:xVal>
          <c:yVal>
            <c:numRef>
              <c:f>Sheet1!$B$3:$B$9</c:f>
              <c:numCache>
                <c:formatCode>General</c:formatCode>
                <c:ptCount val="7"/>
                <c:pt idx="0">
                  <c:v>14</c:v>
                </c:pt>
                <c:pt idx="1">
                  <c:v>15</c:v>
                </c:pt>
                <c:pt idx="2">
                  <c:v>17</c:v>
                </c:pt>
                <c:pt idx="3">
                  <c:v>18</c:v>
                </c:pt>
                <c:pt idx="4">
                  <c:v>19.5</c:v>
                </c:pt>
                <c:pt idx="5">
                  <c:v>21</c:v>
                </c:pt>
                <c:pt idx="6">
                  <c:v>21</c:v>
                </c:pt>
              </c:numCache>
            </c:numRef>
          </c:yVal>
          <c:smooth val="0"/>
        </c:ser>
        <c:ser>
          <c:idx val="1"/>
          <c:order val="1"/>
          <c:tx>
            <c:v>15 cm diep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Sheet1!$A$3:$A$9</c:f>
              <c:numCache>
                <c:formatCode>General</c:formatCode>
                <c:ptCount val="7"/>
                <c:pt idx="0">
                  <c:v>11</c:v>
                </c:pt>
                <c:pt idx="1">
                  <c:v>11.5</c:v>
                </c:pt>
                <c:pt idx="2">
                  <c:v>12</c:v>
                </c:pt>
                <c:pt idx="3">
                  <c:v>12.5</c:v>
                </c:pt>
                <c:pt idx="4">
                  <c:v>13</c:v>
                </c:pt>
                <c:pt idx="5">
                  <c:v>13.5</c:v>
                </c:pt>
                <c:pt idx="6">
                  <c:v>14</c:v>
                </c:pt>
              </c:numCache>
            </c:numRef>
          </c:xVal>
          <c:yVal>
            <c:numRef>
              <c:f>Sheet1!$C$3:$C$9</c:f>
              <c:numCache>
                <c:formatCode>General</c:formatCode>
                <c:ptCount val="7"/>
                <c:pt idx="0">
                  <c:v>14</c:v>
                </c:pt>
                <c:pt idx="1">
                  <c:v>15</c:v>
                </c:pt>
                <c:pt idx="2">
                  <c:v>17</c:v>
                </c:pt>
                <c:pt idx="3">
                  <c:v>18</c:v>
                </c:pt>
                <c:pt idx="4">
                  <c:v>19.5</c:v>
                </c:pt>
                <c:pt idx="5">
                  <c:v>21</c:v>
                </c:pt>
                <c:pt idx="6">
                  <c:v>21</c:v>
                </c:pt>
              </c:numCache>
            </c:numRef>
          </c:yVal>
          <c:smooth val="0"/>
        </c:ser>
        <c:ser>
          <c:idx val="2"/>
          <c:order val="2"/>
          <c:tx>
            <c:v>5 cm diep</c:v>
          </c:tx>
          <c:spPr>
            <a:ln w="19050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FF00"/>
              </a:solidFill>
              <a:ln w="9525">
                <a:solidFill>
                  <a:srgbClr val="FFFF00"/>
                </a:solidFill>
              </a:ln>
              <a:effectLst/>
            </c:spPr>
          </c:marker>
          <c:xVal>
            <c:numRef>
              <c:f>Sheet1!$A$3:$A$9</c:f>
              <c:numCache>
                <c:formatCode>General</c:formatCode>
                <c:ptCount val="7"/>
                <c:pt idx="0">
                  <c:v>11</c:v>
                </c:pt>
                <c:pt idx="1">
                  <c:v>11.5</c:v>
                </c:pt>
                <c:pt idx="2">
                  <c:v>12</c:v>
                </c:pt>
                <c:pt idx="3">
                  <c:v>12.5</c:v>
                </c:pt>
                <c:pt idx="4">
                  <c:v>13</c:v>
                </c:pt>
                <c:pt idx="5">
                  <c:v>13.5</c:v>
                </c:pt>
                <c:pt idx="6">
                  <c:v>14</c:v>
                </c:pt>
              </c:numCache>
            </c:numRef>
          </c:xVal>
          <c:yVal>
            <c:numRef>
              <c:f>Sheet1!$D$3:$D$9</c:f>
              <c:numCache>
                <c:formatCode>General</c:formatCode>
                <c:ptCount val="7"/>
                <c:pt idx="0">
                  <c:v>14</c:v>
                </c:pt>
                <c:pt idx="1">
                  <c:v>15</c:v>
                </c:pt>
                <c:pt idx="2">
                  <c:v>17</c:v>
                </c:pt>
                <c:pt idx="3">
                  <c:v>18</c:v>
                </c:pt>
                <c:pt idx="4">
                  <c:v>19.5</c:v>
                </c:pt>
                <c:pt idx="5">
                  <c:v>21</c:v>
                </c:pt>
                <c:pt idx="6">
                  <c:v>21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4887024"/>
        <c:axId val="774900352"/>
      </c:scatterChart>
      <c:valAx>
        <c:axId val="774887024"/>
        <c:scaling>
          <c:orientation val="minMax"/>
          <c:min val="1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4900352"/>
        <c:crosses val="autoZero"/>
        <c:crossBetween val="midCat"/>
      </c:valAx>
      <c:valAx>
        <c:axId val="774900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48870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 5l water met 1 l</a:t>
            </a:r>
            <a:r>
              <a:rPr lang="en-US" baseline="0"/>
              <a:t> olie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4551762767099955E-2"/>
          <c:y val="9.9942598970484769E-2"/>
          <c:w val="0.92604424161204313"/>
          <c:h val="0.79543838929329913"/>
        </c:manualLayout>
      </c:layout>
      <c:scatterChart>
        <c:scatterStyle val="lineMarker"/>
        <c:varyColors val="0"/>
        <c:ser>
          <c:idx val="0"/>
          <c:order val="0"/>
          <c:tx>
            <c:v>15 cm diep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Sheet1!$F$11:$F$20</c:f>
              <c:numCache>
                <c:formatCode>General</c:formatCode>
                <c:ptCount val="10"/>
                <c:pt idx="0">
                  <c:v>9.5</c:v>
                </c:pt>
                <c:pt idx="1">
                  <c:v>10.15</c:v>
                </c:pt>
                <c:pt idx="2">
                  <c:v>11.15</c:v>
                </c:pt>
                <c:pt idx="3">
                  <c:v>12</c:v>
                </c:pt>
                <c:pt idx="4">
                  <c:v>12.75</c:v>
                </c:pt>
                <c:pt idx="5">
                  <c:v>13.5</c:v>
                </c:pt>
                <c:pt idx="6">
                  <c:v>14.15</c:v>
                </c:pt>
                <c:pt idx="7">
                  <c:v>15</c:v>
                </c:pt>
                <c:pt idx="8">
                  <c:v>16</c:v>
                </c:pt>
                <c:pt idx="9">
                  <c:v>17.75</c:v>
                </c:pt>
              </c:numCache>
            </c:numRef>
          </c:xVal>
          <c:yVal>
            <c:numRef>
              <c:f>Sheet1!$G$11:$G$20</c:f>
              <c:numCache>
                <c:formatCode>General</c:formatCode>
                <c:ptCount val="10"/>
                <c:pt idx="0">
                  <c:v>9.9</c:v>
                </c:pt>
                <c:pt idx="1">
                  <c:v>11</c:v>
                </c:pt>
                <c:pt idx="2">
                  <c:v>14</c:v>
                </c:pt>
                <c:pt idx="3">
                  <c:v>17</c:v>
                </c:pt>
                <c:pt idx="4">
                  <c:v>19</c:v>
                </c:pt>
                <c:pt idx="5">
                  <c:v>20</c:v>
                </c:pt>
                <c:pt idx="6">
                  <c:v>21</c:v>
                </c:pt>
                <c:pt idx="7">
                  <c:v>23</c:v>
                </c:pt>
                <c:pt idx="8">
                  <c:v>28</c:v>
                </c:pt>
                <c:pt idx="9">
                  <c:v>28</c:v>
                </c:pt>
              </c:numCache>
            </c:numRef>
          </c:yVal>
          <c:smooth val="0"/>
        </c:ser>
        <c:ser>
          <c:idx val="1"/>
          <c:order val="1"/>
          <c:tx>
            <c:v>10 cm diep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Sheet1!$F$11:$F$20</c:f>
              <c:numCache>
                <c:formatCode>General</c:formatCode>
                <c:ptCount val="10"/>
                <c:pt idx="0">
                  <c:v>9.5</c:v>
                </c:pt>
                <c:pt idx="1">
                  <c:v>10.15</c:v>
                </c:pt>
                <c:pt idx="2">
                  <c:v>11.15</c:v>
                </c:pt>
                <c:pt idx="3">
                  <c:v>12</c:v>
                </c:pt>
                <c:pt idx="4">
                  <c:v>12.75</c:v>
                </c:pt>
                <c:pt idx="5">
                  <c:v>13.5</c:v>
                </c:pt>
                <c:pt idx="6">
                  <c:v>14.15</c:v>
                </c:pt>
                <c:pt idx="7">
                  <c:v>15</c:v>
                </c:pt>
                <c:pt idx="8">
                  <c:v>16</c:v>
                </c:pt>
                <c:pt idx="9">
                  <c:v>17.75</c:v>
                </c:pt>
              </c:numCache>
            </c:numRef>
          </c:xVal>
          <c:yVal>
            <c:numRef>
              <c:f>Sheet1!$H$11:$H$20</c:f>
              <c:numCache>
                <c:formatCode>General</c:formatCode>
                <c:ptCount val="10"/>
                <c:pt idx="0">
                  <c:v>9.9</c:v>
                </c:pt>
                <c:pt idx="1">
                  <c:v>11</c:v>
                </c:pt>
                <c:pt idx="2">
                  <c:v>15</c:v>
                </c:pt>
                <c:pt idx="3">
                  <c:v>17.5</c:v>
                </c:pt>
                <c:pt idx="4">
                  <c:v>21</c:v>
                </c:pt>
                <c:pt idx="5">
                  <c:v>21</c:v>
                </c:pt>
                <c:pt idx="6">
                  <c:v>22</c:v>
                </c:pt>
                <c:pt idx="7">
                  <c:v>24</c:v>
                </c:pt>
                <c:pt idx="8">
                  <c:v>28.3</c:v>
                </c:pt>
                <c:pt idx="9">
                  <c:v>28.1</c:v>
                </c:pt>
              </c:numCache>
            </c:numRef>
          </c:yVal>
          <c:smooth val="0"/>
        </c:ser>
        <c:ser>
          <c:idx val="2"/>
          <c:order val="2"/>
          <c:tx>
            <c:v>5 cm diep</c:v>
          </c:tx>
          <c:spPr>
            <a:ln w="19050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Sheet1!$F$11:$F$20</c:f>
              <c:numCache>
                <c:formatCode>General</c:formatCode>
                <c:ptCount val="10"/>
                <c:pt idx="0">
                  <c:v>9.5</c:v>
                </c:pt>
                <c:pt idx="1">
                  <c:v>10.15</c:v>
                </c:pt>
                <c:pt idx="2">
                  <c:v>11.15</c:v>
                </c:pt>
                <c:pt idx="3">
                  <c:v>12</c:v>
                </c:pt>
                <c:pt idx="4">
                  <c:v>12.75</c:v>
                </c:pt>
                <c:pt idx="5">
                  <c:v>13.5</c:v>
                </c:pt>
                <c:pt idx="6">
                  <c:v>14.15</c:v>
                </c:pt>
                <c:pt idx="7">
                  <c:v>15</c:v>
                </c:pt>
                <c:pt idx="8">
                  <c:v>16</c:v>
                </c:pt>
                <c:pt idx="9">
                  <c:v>17.75</c:v>
                </c:pt>
              </c:numCache>
            </c:numRef>
          </c:xVal>
          <c:yVal>
            <c:numRef>
              <c:f>Sheet1!$I$11:$I$20</c:f>
              <c:numCache>
                <c:formatCode>General</c:formatCode>
                <c:ptCount val="10"/>
                <c:pt idx="0">
                  <c:v>9.9</c:v>
                </c:pt>
                <c:pt idx="1">
                  <c:v>11.5</c:v>
                </c:pt>
                <c:pt idx="2">
                  <c:v>16</c:v>
                </c:pt>
                <c:pt idx="3">
                  <c:v>18</c:v>
                </c:pt>
                <c:pt idx="4">
                  <c:v>20</c:v>
                </c:pt>
                <c:pt idx="5">
                  <c:v>21</c:v>
                </c:pt>
                <c:pt idx="6">
                  <c:v>22</c:v>
                </c:pt>
                <c:pt idx="7">
                  <c:v>25</c:v>
                </c:pt>
                <c:pt idx="8">
                  <c:v>28.5</c:v>
                </c:pt>
                <c:pt idx="9">
                  <c:v>28.2</c:v>
                </c:pt>
              </c:numCache>
            </c:numRef>
          </c:yVal>
          <c:smooth val="0"/>
        </c:ser>
        <c:ser>
          <c:idx val="3"/>
          <c:order val="3"/>
          <c:tx>
            <c:v>2 cm diep olie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Sheet1!$F$11:$F$20</c:f>
              <c:numCache>
                <c:formatCode>General</c:formatCode>
                <c:ptCount val="10"/>
                <c:pt idx="0">
                  <c:v>9.5</c:v>
                </c:pt>
                <c:pt idx="1">
                  <c:v>10.15</c:v>
                </c:pt>
                <c:pt idx="2">
                  <c:v>11.15</c:v>
                </c:pt>
                <c:pt idx="3">
                  <c:v>12</c:v>
                </c:pt>
                <c:pt idx="4">
                  <c:v>12.75</c:v>
                </c:pt>
                <c:pt idx="5">
                  <c:v>13.5</c:v>
                </c:pt>
                <c:pt idx="6">
                  <c:v>14.15</c:v>
                </c:pt>
                <c:pt idx="7">
                  <c:v>15</c:v>
                </c:pt>
                <c:pt idx="8">
                  <c:v>16</c:v>
                </c:pt>
                <c:pt idx="9">
                  <c:v>17.75</c:v>
                </c:pt>
              </c:numCache>
            </c:numRef>
          </c:xVal>
          <c:yVal>
            <c:numRef>
              <c:f>Sheet1!$J$11:$J$20</c:f>
              <c:numCache>
                <c:formatCode>General</c:formatCode>
                <c:ptCount val="10"/>
                <c:pt idx="0">
                  <c:v>9.9</c:v>
                </c:pt>
                <c:pt idx="1">
                  <c:v>12</c:v>
                </c:pt>
                <c:pt idx="2">
                  <c:v>18</c:v>
                </c:pt>
                <c:pt idx="3">
                  <c:v>19</c:v>
                </c:pt>
                <c:pt idx="4">
                  <c:v>21</c:v>
                </c:pt>
                <c:pt idx="5">
                  <c:v>21.5</c:v>
                </c:pt>
                <c:pt idx="6">
                  <c:v>23</c:v>
                </c:pt>
                <c:pt idx="7">
                  <c:v>25</c:v>
                </c:pt>
                <c:pt idx="8">
                  <c:v>29</c:v>
                </c:pt>
                <c:pt idx="9">
                  <c:v>27.5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4897608"/>
        <c:axId val="774899176"/>
      </c:scatterChart>
      <c:valAx>
        <c:axId val="774897608"/>
        <c:scaling>
          <c:orientation val="minMax"/>
          <c:min val="9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4899176"/>
        <c:crosses val="autoZero"/>
        <c:crossBetween val="midCat"/>
      </c:valAx>
      <c:valAx>
        <c:axId val="774899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48976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5 l water 1,5 kg soda en 3 l water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25 cm diep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Sheet1!$L$3:$L$11</c:f>
              <c:numCache>
                <c:formatCode>General</c:formatCode>
                <c:ptCount val="9"/>
                <c:pt idx="0">
                  <c:v>9</c:v>
                </c:pt>
                <c:pt idx="1">
                  <c:v>10</c:v>
                </c:pt>
                <c:pt idx="2">
                  <c:v>10.75</c:v>
                </c:pt>
                <c:pt idx="3">
                  <c:v>11.5</c:v>
                </c:pt>
                <c:pt idx="4">
                  <c:v>12.5</c:v>
                </c:pt>
                <c:pt idx="5">
                  <c:v>13.75</c:v>
                </c:pt>
                <c:pt idx="6">
                  <c:v>14.67</c:v>
                </c:pt>
                <c:pt idx="7">
                  <c:v>15.5</c:v>
                </c:pt>
                <c:pt idx="8">
                  <c:v>16.329999999999998</c:v>
                </c:pt>
              </c:numCache>
            </c:numRef>
          </c:xVal>
          <c:yVal>
            <c:numRef>
              <c:f>Sheet1!$M$3:$M$11</c:f>
              <c:numCache>
                <c:formatCode>General</c:formatCode>
                <c:ptCount val="9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  <c:pt idx="4">
                  <c:v>15</c:v>
                </c:pt>
                <c:pt idx="5">
                  <c:v>19</c:v>
                </c:pt>
                <c:pt idx="6">
                  <c:v>21</c:v>
                </c:pt>
                <c:pt idx="7">
                  <c:v>21</c:v>
                </c:pt>
                <c:pt idx="8">
                  <c:v>25</c:v>
                </c:pt>
              </c:numCache>
            </c:numRef>
          </c:yVal>
          <c:smooth val="0"/>
        </c:ser>
        <c:ser>
          <c:idx val="1"/>
          <c:order val="1"/>
          <c:tx>
            <c:v>20 cm diep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Sheet1!$L$3:$L$11</c:f>
              <c:numCache>
                <c:formatCode>General</c:formatCode>
                <c:ptCount val="9"/>
                <c:pt idx="0">
                  <c:v>9</c:v>
                </c:pt>
                <c:pt idx="1">
                  <c:v>10</c:v>
                </c:pt>
                <c:pt idx="2">
                  <c:v>10.75</c:v>
                </c:pt>
                <c:pt idx="3">
                  <c:v>11.5</c:v>
                </c:pt>
                <c:pt idx="4">
                  <c:v>12.5</c:v>
                </c:pt>
                <c:pt idx="5">
                  <c:v>13.75</c:v>
                </c:pt>
                <c:pt idx="6">
                  <c:v>14.67</c:v>
                </c:pt>
                <c:pt idx="7">
                  <c:v>15.5</c:v>
                </c:pt>
                <c:pt idx="8">
                  <c:v>16.329999999999998</c:v>
                </c:pt>
              </c:numCache>
            </c:numRef>
          </c:xVal>
          <c:yVal>
            <c:numRef>
              <c:f>Sheet1!$N$3:$N$11</c:f>
              <c:numCache>
                <c:formatCode>General</c:formatCode>
                <c:ptCount val="9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  <c:pt idx="4">
                  <c:v>16</c:v>
                </c:pt>
                <c:pt idx="5">
                  <c:v>19</c:v>
                </c:pt>
                <c:pt idx="6">
                  <c:v>23</c:v>
                </c:pt>
                <c:pt idx="7">
                  <c:v>22</c:v>
                </c:pt>
                <c:pt idx="8">
                  <c:v>25</c:v>
                </c:pt>
              </c:numCache>
            </c:numRef>
          </c:yVal>
          <c:smooth val="0"/>
        </c:ser>
        <c:ser>
          <c:idx val="2"/>
          <c:order val="2"/>
          <c:tx>
            <c:v>15 cm diep</c:v>
          </c:tx>
          <c:spPr>
            <a:ln w="19050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Sheet1!$L$3:$L$11</c:f>
              <c:numCache>
                <c:formatCode>General</c:formatCode>
                <c:ptCount val="9"/>
                <c:pt idx="0">
                  <c:v>9</c:v>
                </c:pt>
                <c:pt idx="1">
                  <c:v>10</c:v>
                </c:pt>
                <c:pt idx="2">
                  <c:v>10.75</c:v>
                </c:pt>
                <c:pt idx="3">
                  <c:v>11.5</c:v>
                </c:pt>
                <c:pt idx="4">
                  <c:v>12.5</c:v>
                </c:pt>
                <c:pt idx="5">
                  <c:v>13.75</c:v>
                </c:pt>
                <c:pt idx="6">
                  <c:v>14.67</c:v>
                </c:pt>
                <c:pt idx="7">
                  <c:v>15.5</c:v>
                </c:pt>
                <c:pt idx="8">
                  <c:v>16.329999999999998</c:v>
                </c:pt>
              </c:numCache>
            </c:numRef>
          </c:xVal>
          <c:yVal>
            <c:numRef>
              <c:f>Sheet1!$O$3:$O$11</c:f>
              <c:numCache>
                <c:formatCode>General</c:formatCode>
                <c:ptCount val="9"/>
                <c:pt idx="0">
                  <c:v>7</c:v>
                </c:pt>
                <c:pt idx="1">
                  <c:v>7</c:v>
                </c:pt>
                <c:pt idx="2">
                  <c:v>9</c:v>
                </c:pt>
                <c:pt idx="3">
                  <c:v>10.5</c:v>
                </c:pt>
                <c:pt idx="4">
                  <c:v>16</c:v>
                </c:pt>
                <c:pt idx="5">
                  <c:v>20</c:v>
                </c:pt>
                <c:pt idx="6">
                  <c:v>23</c:v>
                </c:pt>
                <c:pt idx="7">
                  <c:v>21</c:v>
                </c:pt>
                <c:pt idx="8">
                  <c:v>23</c:v>
                </c:pt>
              </c:numCache>
            </c:numRef>
          </c:yVal>
          <c:smooth val="0"/>
        </c:ser>
        <c:ser>
          <c:idx val="3"/>
          <c:order val="3"/>
          <c:tx>
            <c:v>5 cm diep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Sheet1!$L$3:$L$11</c:f>
              <c:numCache>
                <c:formatCode>General</c:formatCode>
                <c:ptCount val="9"/>
                <c:pt idx="0">
                  <c:v>9</c:v>
                </c:pt>
                <c:pt idx="1">
                  <c:v>10</c:v>
                </c:pt>
                <c:pt idx="2">
                  <c:v>10.75</c:v>
                </c:pt>
                <c:pt idx="3">
                  <c:v>11.5</c:v>
                </c:pt>
                <c:pt idx="4">
                  <c:v>12.5</c:v>
                </c:pt>
                <c:pt idx="5">
                  <c:v>13.75</c:v>
                </c:pt>
                <c:pt idx="6">
                  <c:v>14.67</c:v>
                </c:pt>
                <c:pt idx="7">
                  <c:v>15.5</c:v>
                </c:pt>
                <c:pt idx="8">
                  <c:v>16.329999999999998</c:v>
                </c:pt>
              </c:numCache>
            </c:numRef>
          </c:xVal>
          <c:yVal>
            <c:numRef>
              <c:f>Sheet1!$P$3:$P$11</c:f>
              <c:numCache>
                <c:formatCode>General</c:formatCode>
                <c:ptCount val="9"/>
                <c:pt idx="0">
                  <c:v>8</c:v>
                </c:pt>
                <c:pt idx="1">
                  <c:v>8</c:v>
                </c:pt>
                <c:pt idx="2">
                  <c:v>10</c:v>
                </c:pt>
                <c:pt idx="3">
                  <c:v>13</c:v>
                </c:pt>
                <c:pt idx="4">
                  <c:v>18</c:v>
                </c:pt>
                <c:pt idx="5">
                  <c:v>20</c:v>
                </c:pt>
                <c:pt idx="6">
                  <c:v>21</c:v>
                </c:pt>
                <c:pt idx="7">
                  <c:v>19.5</c:v>
                </c:pt>
                <c:pt idx="8">
                  <c:v>21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4901136"/>
        <c:axId val="307052008"/>
      </c:scatterChart>
      <c:valAx>
        <c:axId val="774901136"/>
        <c:scaling>
          <c:orientation val="minMax"/>
          <c:min val="9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052008"/>
        <c:crosses val="autoZero"/>
        <c:crossBetween val="midCat"/>
      </c:valAx>
      <c:valAx>
        <c:axId val="307052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49011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xxxxxxxxxxxxxxx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716108-EB24-4196-8F89-20246144A39C}" type="datetime1">
              <a:rPr lang="en-US"/>
              <a:pPr>
                <a:defRPr/>
              </a:pPr>
              <a:t>12/14/2015</a:t>
            </a:fld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xxxxxxxxxxxxx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18174AE-2FCD-41ED-8580-5CB93CFE9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1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xxxxxxxxxxxxxxx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2F53586-D360-4575-984D-F8C982F30CF9}" type="datetime1">
              <a:rPr lang="en-US"/>
              <a:pPr>
                <a:defRPr/>
              </a:pPr>
              <a:t>12/14/2015</a:t>
            </a:fld>
            <a:endParaRPr lang="en-U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title style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xxxxxxxxxxxxx</a:t>
            </a:r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37F4634-E079-4405-A371-0F77140A5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6452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56" name="Rectangle 56"/>
          <p:cNvSpPr>
            <a:spLocks noGrp="1" noChangeArrowheads="1"/>
          </p:cNvSpPr>
          <p:nvPr>
            <p:ph type="ctrTitle" sz="quarter"/>
          </p:nvPr>
        </p:nvSpPr>
        <p:spPr>
          <a:xfrm>
            <a:off x="1798638" y="2286000"/>
            <a:ext cx="6583362" cy="579438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/>
              <a:t>Klik om het opmaakprofiel te bewerken</a:t>
            </a:r>
          </a:p>
        </p:txBody>
      </p:sp>
      <p:sp>
        <p:nvSpPr>
          <p:cNvPr id="25657" name="Rectangle 5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98638" y="3886200"/>
            <a:ext cx="6583362" cy="336550"/>
          </a:xfrm>
        </p:spPr>
        <p:txBody>
          <a:bodyPr/>
          <a:lstStyle>
            <a:lvl1pPr marL="0" indent="0">
              <a:lnSpc>
                <a:spcPct val="80000"/>
              </a:lnSpc>
              <a:buFont typeface="Zapf Dingbats" charset="2"/>
              <a:buNone/>
              <a:defRPr sz="2000"/>
            </a:lvl1pPr>
          </a:lstStyle>
          <a:p>
            <a:r>
              <a:rPr lang="en-US"/>
              <a:t>Klik om het opmaakprofiel van de modelondertitel te bewerken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BCF76-3D8B-489B-ADBC-A8D96892300E}" type="datetime1">
              <a:rPr lang="en-US"/>
              <a:pPr>
                <a:defRPr/>
              </a:pPr>
              <a:t>12/14/2015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1FC27-FB5A-4DDD-ADD4-98654B7CF4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 powerpoint template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09A31-D8ED-4CD7-9970-D0CF8D895C4E}" type="datetime1">
              <a:rPr lang="en-US"/>
              <a:pPr>
                <a:defRPr/>
              </a:pPr>
              <a:t>12/14/2015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C47B6-A1AD-4CA2-88EB-09A2EEAD7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 powerpoint template</a:t>
            </a:r>
            <a:endParaRPr lang="en-US" sz="14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3850" y="609600"/>
            <a:ext cx="1970088" cy="3352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609600"/>
            <a:ext cx="5759450" cy="3352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C2A1A-51F6-4474-8087-8CBC093F4FB2}" type="datetime1">
              <a:rPr lang="en-US"/>
              <a:pPr>
                <a:defRPr/>
              </a:pPr>
              <a:t>12/14/2015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69D23-6DF3-43F5-953B-0D074476A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 powerpoint template</a:t>
            </a:r>
            <a:endParaRPr lang="en-US" sz="140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6172200" cy="579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762125"/>
            <a:ext cx="3863975" cy="2200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8375" y="1762125"/>
            <a:ext cx="3865563" cy="2200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B8A8B-13BF-4D12-B99E-59A608D2E1B8}" type="datetime1">
              <a:rPr lang="en-US"/>
              <a:pPr>
                <a:defRPr/>
              </a:pPr>
              <a:t>12/14/2015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4F6E1-23F2-46D1-ADFA-DA7550DA3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 powerpoint template</a:t>
            </a:r>
            <a:endParaRPr lang="en-US" sz="14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6172200" cy="579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762000" y="1762125"/>
            <a:ext cx="3863975" cy="2200275"/>
          </a:xfrm>
        </p:spPr>
        <p:txBody>
          <a:bodyPr/>
          <a:lstStyle/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8375" y="1762125"/>
            <a:ext cx="3865563" cy="2200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5C117-1F66-4CFF-B92D-70D0E72DCA5C}" type="datetime1">
              <a:rPr lang="en-US"/>
              <a:pPr>
                <a:defRPr/>
              </a:pPr>
              <a:t>12/14/2015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DD1DE-8E40-410A-8FA5-4F9016361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 powerpoint template</a:t>
            </a:r>
            <a:endParaRPr lang="en-US" sz="14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6172200" cy="579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762000" y="1762125"/>
            <a:ext cx="7881938" cy="2200275"/>
          </a:xfrm>
        </p:spPr>
        <p:txBody>
          <a:bodyPr/>
          <a:lstStyle/>
          <a:p>
            <a:pPr lvl="0"/>
            <a:endParaRPr lang="nl-NL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18365-A9BD-42A8-8704-95F63B82C3C9}" type="datetime1">
              <a:rPr lang="en-US"/>
              <a:pPr>
                <a:defRPr/>
              </a:pPr>
              <a:t>12/14/2015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36DA7-1EE3-47F0-B791-95D4B4B0E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 powerpoint template</a:t>
            </a:r>
            <a:endParaRPr lang="en-US" sz="140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6172200" cy="579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1762125"/>
            <a:ext cx="7881938" cy="2200275"/>
          </a:xfrm>
        </p:spPr>
        <p:txBody>
          <a:bodyPr/>
          <a:lstStyle/>
          <a:p>
            <a:pPr lvl="0"/>
            <a:endParaRPr lang="nl-NL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FF48D-9E69-4096-95C2-7A9E07554C9C}" type="datetime1">
              <a:rPr lang="en-US"/>
              <a:pPr>
                <a:defRPr/>
              </a:pPr>
              <a:t>12/14/2015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92426-DE5A-4448-A529-6786C0999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 powerpoint template</a:t>
            </a:r>
            <a:endParaRPr lang="en-US" sz="140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6172200" cy="579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762125"/>
            <a:ext cx="3863975" cy="2200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375" y="1762125"/>
            <a:ext cx="3865563" cy="2200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81FE8-97E3-4876-98D2-F586A9DFAC4B}" type="datetime1">
              <a:rPr lang="en-US"/>
              <a:pPr>
                <a:defRPr/>
              </a:pPr>
              <a:t>12/14/2015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DED90-2AED-482C-A9A0-0AAD573245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 powerpoint template</a:t>
            </a:r>
            <a:endParaRPr lang="en-US"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684F4-90E7-459A-8608-86C795580169}" type="datetime1">
              <a:rPr lang="en-US"/>
              <a:pPr>
                <a:defRPr/>
              </a:pPr>
              <a:t>12/14/2015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A67B6-DA86-4E6D-9D75-19A050514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 powerpoint template</a:t>
            </a:r>
            <a:endParaRPr lang="en-US" sz="1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314B0-8574-4BFC-BC99-7418DB4D91B0}" type="datetime1">
              <a:rPr lang="en-US"/>
              <a:pPr>
                <a:defRPr/>
              </a:pPr>
              <a:t>12/14/2015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053BB-6AEF-4BC8-89DC-A2BD09868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 powerpoint template</a:t>
            </a:r>
            <a:endParaRPr lang="en-US" sz="1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762125"/>
            <a:ext cx="3863975" cy="220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375" y="1762125"/>
            <a:ext cx="3865563" cy="220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639FE-9D47-4DDE-A6CD-DBC5E5488808}" type="datetime1">
              <a:rPr lang="en-US"/>
              <a:pPr>
                <a:defRPr/>
              </a:pPr>
              <a:t>12/14/2015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87AE8-3DE4-44C1-ACD0-8CB9E27C5F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 powerpoint template</a:t>
            </a:r>
            <a:endParaRPr lang="en-US" sz="1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44FC0-3EA3-498F-8A40-ACC9F74E8045}" type="datetime1">
              <a:rPr lang="en-US"/>
              <a:pPr>
                <a:defRPr/>
              </a:pPr>
              <a:t>12/14/2015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D31CC-E938-48AA-AF3F-71EC7561F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 powerpoint template</a:t>
            </a:r>
            <a:endParaRPr lang="en-US" sz="1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2A849-6374-4B67-BA1F-3D92757672DB}" type="datetime1">
              <a:rPr lang="en-US"/>
              <a:pPr>
                <a:defRPr/>
              </a:pPr>
              <a:t>12/14/2015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C0319-84D5-4C32-AB69-4263E014C9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 powerpoint template</a:t>
            </a:r>
            <a:endParaRPr lang="en-US" sz="14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D6CB4-B745-449E-B9D1-66F470FF8BEB}" type="datetime1">
              <a:rPr lang="en-US"/>
              <a:pPr>
                <a:defRPr/>
              </a:pPr>
              <a:t>12/14/2015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8D5DD-7374-4633-A6C9-81AFEEE998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 powerpoint template</a:t>
            </a:r>
            <a:endParaRPr lang="en-US" sz="14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3B01A-A35B-4E14-82A1-68AFCABCA8BC}" type="datetime1">
              <a:rPr lang="en-US"/>
              <a:pPr>
                <a:defRPr/>
              </a:pPr>
              <a:t>12/14/2015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9AB6B-5908-4F0D-A2E2-B6FCD6EE0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 powerpoint template</a:t>
            </a:r>
            <a:endParaRPr lang="en-US" sz="1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69A64-BA27-4127-A239-EB5F935712C5}" type="datetime1">
              <a:rPr lang="en-US"/>
              <a:pPr>
                <a:defRPr/>
              </a:pPr>
              <a:t>12/14/2015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06670-C49E-4CF6-84BB-318266AAB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 powerpoint template</a:t>
            </a:r>
            <a:endParaRPr lang="en-US"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6172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Klik om het opmaakprofiel te bewerken</a:t>
            </a:r>
          </a:p>
        </p:txBody>
      </p:sp>
      <p:sp>
        <p:nvSpPr>
          <p:cNvPr id="6147" name="Rectangle 47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762000" y="1762125"/>
            <a:ext cx="7881938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Klik om de opmaakprofielen van de modeltekst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</a:p>
        </p:txBody>
      </p:sp>
      <p:sp>
        <p:nvSpPr>
          <p:cNvPr id="24624" name="Rectangle 4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2484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69157A6-D8EB-4370-96B4-2EAE86252A7B}" type="datetime1">
              <a:rPr lang="en-US"/>
              <a:pPr>
                <a:defRPr/>
              </a:pPr>
              <a:t>12/14/2015</a:t>
            </a:fld>
            <a:endParaRPr lang="en-US"/>
          </a:p>
        </p:txBody>
      </p:sp>
      <p:sp>
        <p:nvSpPr>
          <p:cNvPr id="24625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1CD0FC4-919A-46F5-9F05-312C5B9C0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626" name="Rectangle 5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/>
              <a:t>HU powerpoint template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  <p:sldLayoutId id="2147483888" r:id="rId15"/>
    <p:sldLayoutId id="2147483889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Zapf Dingbats" charset="2"/>
        <a:buChar char="n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8191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Zapf Dingbats" charset="2"/>
        <a:buChar char="n"/>
        <a:defRPr sz="26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Zapf Dingbats" charset="2"/>
        <a:buChar char="n"/>
        <a:defRPr sz="2400">
          <a:solidFill>
            <a:srgbClr val="000000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Zapf Dingbats" charset="2"/>
        <a:buChar char="n"/>
        <a:defRPr sz="2200">
          <a:solidFill>
            <a:srgbClr val="000000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Zapf Dingbats" charset="2"/>
        <a:buChar char="n"/>
        <a:defRPr sz="2000">
          <a:solidFill>
            <a:srgbClr val="000000"/>
          </a:solidFill>
          <a:latin typeface="+mn-lt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Zapf Dingbats" charset="2"/>
        <a:buChar char="n"/>
        <a:defRPr sz="2000">
          <a:solidFill>
            <a:srgbClr val="000000"/>
          </a:solidFill>
          <a:latin typeface="+mn-lt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Zapf Dingbats" charset="2"/>
        <a:buChar char="n"/>
        <a:defRPr sz="2000">
          <a:solidFill>
            <a:srgbClr val="000000"/>
          </a:solidFill>
          <a:latin typeface="+mn-lt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Zapf Dingbats" charset="2"/>
        <a:buChar char="n"/>
        <a:defRPr sz="2000">
          <a:solidFill>
            <a:srgbClr val="000000"/>
          </a:solidFill>
          <a:latin typeface="+mn-lt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Zapf Dingbats" charset="2"/>
        <a:buChar char="n"/>
        <a:defRPr sz="2000">
          <a:solidFill>
            <a:srgbClr val="000000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tcDSf2qWxY?t=6s" TargetMode="External"/><Relationship Id="rId2" Type="http://schemas.openxmlformats.org/officeDocument/2006/relationships/hyperlink" Target="http://www.radartv.nl/consumentenhulp/hulp-bij/detail/article/bouw-je-eigen-warmtepanee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youtu.be/hMUCwBe3fEE?t=1m4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1720" y="476672"/>
            <a:ext cx="6172200" cy="3046988"/>
          </a:xfrm>
        </p:spPr>
        <p:txBody>
          <a:bodyPr/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Energie opslag in water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8638" y="3886200"/>
            <a:ext cx="6583362" cy="2492990"/>
          </a:xfrm>
        </p:spPr>
        <p:txBody>
          <a:bodyPr/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Minnaert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warmteopslag in zoutmeren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	Helene van Harten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helene.vanharten@hu.nl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86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Warmte collector van blikjes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762125"/>
            <a:ext cx="7881938" cy="1040285"/>
          </a:xfrm>
        </p:spPr>
        <p:txBody>
          <a:bodyPr/>
          <a:lstStyle/>
          <a:p>
            <a:r>
              <a:rPr lang="nl-NL" dirty="0" smtClean="0">
                <a:hlinkClick r:id="rId2"/>
              </a:rPr>
              <a:t>Hans </a:t>
            </a:r>
            <a:r>
              <a:rPr lang="nl-NL" dirty="0" err="1" smtClean="0">
                <a:hlinkClick r:id="rId2"/>
              </a:rPr>
              <a:t>Scholtze</a:t>
            </a:r>
            <a:endParaRPr lang="nl-NL" dirty="0" smtClean="0"/>
          </a:p>
          <a:p>
            <a:endParaRPr lang="en-US" dirty="0"/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6872"/>
            <a:ext cx="5839061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26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1820"/>
            <a:ext cx="6172200" cy="1077218"/>
          </a:xfrm>
        </p:spPr>
        <p:txBody>
          <a:bodyPr/>
          <a:lstStyle/>
          <a:p>
            <a:r>
              <a:rPr lang="nl-NL" dirty="0" smtClean="0"/>
              <a:t>Zonnecollector voor een koud lokaal aan de zonzijde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762125"/>
            <a:ext cx="7881938" cy="4228850"/>
          </a:xfrm>
        </p:spPr>
        <p:txBody>
          <a:bodyPr/>
          <a:lstStyle/>
          <a:p>
            <a:r>
              <a:rPr lang="nl-NL" dirty="0" smtClean="0"/>
              <a:t>Zonnecollector die lucht verwarmd en met computerventilator naar binnen blaast.</a:t>
            </a:r>
          </a:p>
          <a:p>
            <a:r>
              <a:rPr lang="nl-NL" dirty="0" smtClean="0"/>
              <a:t>Hans had 400 euro nodig voor zijn zonnecollector en bespaard 300 euro per jaar.</a:t>
            </a:r>
          </a:p>
          <a:p>
            <a:r>
              <a:rPr lang="nl-NL" dirty="0" smtClean="0"/>
              <a:t>Zorg dat er metingen aan gedaan kunnen worden</a:t>
            </a:r>
          </a:p>
          <a:p>
            <a:r>
              <a:rPr lang="nl-NL" dirty="0" smtClean="0"/>
              <a:t>Pas toe in een lokaal. Zorg voor een aanpassing, die in de zomer alleen als ventilator werkt.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62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Ivanpah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zonnecentrale in Californië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1556792"/>
            <a:ext cx="6922879" cy="4824536"/>
          </a:xfrm>
        </p:spPr>
      </p:pic>
    </p:spTree>
    <p:extLst>
      <p:ext uri="{BB962C8B-B14F-4D97-AF65-F5344CB8AC3E}">
        <p14:creationId xmlns:p14="http://schemas.microsoft.com/office/powerpoint/2010/main" val="321336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Ivanpah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Draaiende spiegels rondom 3 zonnetorens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392 MW (140.000 huishoudens)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Warmte kan worden opgeslagen door zout te smelten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Vloeibaar Na en oplossing van KNO</a:t>
            </a:r>
            <a:r>
              <a:rPr lang="nl-NL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en NaNO</a:t>
            </a:r>
            <a:r>
              <a:rPr lang="nl-NL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hebben een hoge warmtecapaciteit om warmte op te slaan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Warmte wordt gebruikt om met stoom, elektriciteit te genereren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40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School toepassingen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762125"/>
            <a:ext cx="7881938" cy="3711785"/>
          </a:xfrm>
        </p:spPr>
        <p:txBody>
          <a:bodyPr/>
          <a:lstStyle/>
          <a:p>
            <a:r>
              <a:rPr lang="nl-NL" dirty="0" smtClean="0"/>
              <a:t>Op school kun je verschil in warmteopslag van gesmolten zout vergelijken met warmtopslag in water</a:t>
            </a:r>
          </a:p>
          <a:p>
            <a:r>
              <a:rPr lang="nl-NL" dirty="0" smtClean="0"/>
              <a:t>Laat leerlingen een zonne-kookdoos bouwen om een kopje water voor thee in te verwarmen en doe een wedstrijd wie het water het snelst verwarmd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509120"/>
            <a:ext cx="3672408" cy="248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0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4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Zeezoutbatterij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dr. Ten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hlinkClick r:id="rId2"/>
          </p:cNvPr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8" t="13208" r="37146" b="37264"/>
          <a:stretch/>
        </p:blipFill>
        <p:spPr bwMode="auto">
          <a:xfrm>
            <a:off x="755575" y="1700808"/>
            <a:ext cx="7553579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198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" y="260648"/>
            <a:ext cx="9144019" cy="669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7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School versie zeezoutbatterij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762125"/>
            <a:ext cx="7881938" cy="4142673"/>
          </a:xfrm>
        </p:spPr>
        <p:txBody>
          <a:bodyPr/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Een cel is 1,5 V en kan &gt;8000 keer geladen worden. Vanwege bescherming nog niet beschikbaar voor demonstratie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Proberen te koppelen aan coach om zelf de laadcycli op te nemen en rendementsberekeningen te doen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Overleg met dr. Ten of er een schoolversie van de zeezoutbatterij kan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komen (liefst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zeflbouw</a:t>
            </a:r>
            <a:r>
              <a:rPr lang="nl-NL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05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8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Minnaert</a:t>
            </a:r>
            <a:r>
              <a:rPr lang="nl-NL" dirty="0" smtClean="0"/>
              <a:t> naar het heden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762125"/>
            <a:ext cx="7881938" cy="4487382"/>
          </a:xfrm>
        </p:spPr>
        <p:txBody>
          <a:bodyPr/>
          <a:lstStyle/>
          <a:p>
            <a:r>
              <a:rPr lang="nl-NL" dirty="0" smtClean="0"/>
              <a:t>Herhaling metingen </a:t>
            </a:r>
            <a:r>
              <a:rPr lang="nl-NL" dirty="0" err="1"/>
              <a:t>M</a:t>
            </a:r>
            <a:r>
              <a:rPr lang="nl-NL" dirty="0" err="1" smtClean="0"/>
              <a:t>innaert</a:t>
            </a:r>
            <a:r>
              <a:rPr lang="nl-NL" dirty="0" smtClean="0"/>
              <a:t> met water, water met olie, en soda water met gradiënt (kleine emmer voldeed)</a:t>
            </a:r>
          </a:p>
          <a:p>
            <a:r>
              <a:rPr lang="nl-NL" dirty="0" smtClean="0"/>
              <a:t>Warmte opslag in regenton</a:t>
            </a:r>
          </a:p>
          <a:p>
            <a:r>
              <a:rPr lang="nl-NL" dirty="0" smtClean="0"/>
              <a:t>Warmte genereren in blikjes collector</a:t>
            </a:r>
          </a:p>
          <a:p>
            <a:r>
              <a:rPr lang="nl-NL" dirty="0" smtClean="0"/>
              <a:t>Warmte opslag in gesmolten zout</a:t>
            </a:r>
          </a:p>
          <a:p>
            <a:r>
              <a:rPr lang="nl-NL" dirty="0" smtClean="0"/>
              <a:t>Zeezoutwaterbatterij</a:t>
            </a:r>
          </a:p>
          <a:p>
            <a:endParaRPr lang="nl-NL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11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Herhaling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Minnaert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metingen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2" y="1556792"/>
            <a:ext cx="3655218" cy="48736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984" y="1556792"/>
            <a:ext cx="3655219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8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Resultaten water geen diepte effect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62125"/>
            <a:ext cx="7881938" cy="523220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 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0270167"/>
              </p:ext>
            </p:extLst>
          </p:nvPr>
        </p:nvGraphicFramePr>
        <p:xfrm>
          <a:off x="611560" y="1556792"/>
          <a:ext cx="712879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200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5 l water met 1 l olie temperatuurgradiënt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2101790"/>
              </p:ext>
            </p:extLst>
          </p:nvPr>
        </p:nvGraphicFramePr>
        <p:xfrm>
          <a:off x="251520" y="1700808"/>
          <a:ext cx="691276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420888"/>
            <a:ext cx="7881938" cy="523220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94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5 l water 1,5 kg soda, 3L water omgekeerde temperatuurgradiënt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62125"/>
            <a:ext cx="7881938" cy="523220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 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1094714"/>
              </p:ext>
            </p:extLst>
          </p:nvPr>
        </p:nvGraphicFramePr>
        <p:xfrm>
          <a:off x="683568" y="1412776"/>
          <a:ext cx="6768752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321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Warmte en energie opslag in (zout) water anno 2015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762125"/>
            <a:ext cx="7881938" cy="523220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28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ainwinner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7638"/>
            <a:ext cx="7467600" cy="3837516"/>
          </a:xfrm>
        </p:spPr>
      </p:pic>
    </p:spTree>
    <p:extLst>
      <p:ext uri="{BB962C8B-B14F-4D97-AF65-F5344CB8AC3E}">
        <p14:creationId xmlns:p14="http://schemas.microsoft.com/office/powerpoint/2010/main" val="46796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Rainwinner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Gemiddelde water temperatuur bij schutting in de zon is 30 ˚C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Mogelijke toepassing voorverwarming boilerwater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Schoolproject: Maak een regenwaterbuffer bij de schoolkantine en verwarm er het water voor de afwasmachine mee voor.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Zorg voor meetinstrumenten zodat klassen regelmatig besparingsberekeningen kunnen maken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31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U powerpoint presentatie">
  <a:themeElements>
    <a:clrScheme name="">
      <a:dk1>
        <a:srgbClr val="000000"/>
      </a:dk1>
      <a:lt1>
        <a:srgbClr val="00ADCD"/>
      </a:lt1>
      <a:dk2>
        <a:srgbClr val="000000"/>
      </a:dk2>
      <a:lt2>
        <a:srgbClr val="005A6F"/>
      </a:lt2>
      <a:accent1>
        <a:srgbClr val="AAFFFD"/>
      </a:accent1>
      <a:accent2>
        <a:srgbClr val="FF1E00"/>
      </a:accent2>
      <a:accent3>
        <a:srgbClr val="AAD3E3"/>
      </a:accent3>
      <a:accent4>
        <a:srgbClr val="000000"/>
      </a:accent4>
      <a:accent5>
        <a:srgbClr val="D2FFFE"/>
      </a:accent5>
      <a:accent6>
        <a:srgbClr val="E71A00"/>
      </a:accent6>
      <a:hlink>
        <a:srgbClr val="380060"/>
      </a:hlink>
      <a:folHlink>
        <a:srgbClr val="FFFFFF"/>
      </a:folHlink>
    </a:clrScheme>
    <a:fontScheme name="HU powerpoint presentati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U powerpoint presentatie 1">
        <a:dk1>
          <a:srgbClr val="000000"/>
        </a:dk1>
        <a:lt1>
          <a:srgbClr val="FFFFFF"/>
        </a:lt1>
        <a:dk2>
          <a:srgbClr val="00ADCD"/>
        </a:dk2>
        <a:lt2>
          <a:srgbClr val="FFFFFF"/>
        </a:lt2>
        <a:accent1>
          <a:srgbClr val="FF1E00"/>
        </a:accent1>
        <a:accent2>
          <a:srgbClr val="6D6FC7"/>
        </a:accent2>
        <a:accent3>
          <a:srgbClr val="AAD3E3"/>
        </a:accent3>
        <a:accent4>
          <a:srgbClr val="DADADA"/>
        </a:accent4>
        <a:accent5>
          <a:srgbClr val="FFABAA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 powerpoint presentatie 2">
        <a:dk1>
          <a:srgbClr val="000000"/>
        </a:dk1>
        <a:lt1>
          <a:srgbClr val="00ADCD"/>
        </a:lt1>
        <a:dk2>
          <a:srgbClr val="000000"/>
        </a:dk2>
        <a:lt2>
          <a:srgbClr val="000000"/>
        </a:lt2>
        <a:accent1>
          <a:srgbClr val="FF1E00"/>
        </a:accent1>
        <a:accent2>
          <a:srgbClr val="6D6FC7"/>
        </a:accent2>
        <a:accent3>
          <a:srgbClr val="AAD3E3"/>
        </a:accent3>
        <a:accent4>
          <a:srgbClr val="000000"/>
        </a:accent4>
        <a:accent5>
          <a:srgbClr val="FFABAA"/>
        </a:accent5>
        <a:accent6>
          <a:srgbClr val="6264B4"/>
        </a:accent6>
        <a:hlink>
          <a:srgbClr val="FD8300"/>
        </a:hlink>
        <a:folHlink>
          <a:srgbClr val="78BB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 powerpoint presentatie 3">
        <a:dk1>
          <a:srgbClr val="FFFFFF"/>
        </a:dk1>
        <a:lt1>
          <a:srgbClr val="FFFFFF"/>
        </a:lt1>
        <a:dk2>
          <a:srgbClr val="000000"/>
        </a:dk2>
        <a:lt2>
          <a:srgbClr val="000000"/>
        </a:lt2>
        <a:accent1>
          <a:srgbClr val="FF1E00"/>
        </a:accent1>
        <a:accent2>
          <a:srgbClr val="6D6FC7"/>
        </a:accent2>
        <a:accent3>
          <a:srgbClr val="FFFFFF"/>
        </a:accent3>
        <a:accent4>
          <a:srgbClr val="DADADA"/>
        </a:accent4>
        <a:accent5>
          <a:srgbClr val="FFABAA"/>
        </a:accent5>
        <a:accent6>
          <a:srgbClr val="6264B4"/>
        </a:accent6>
        <a:hlink>
          <a:srgbClr val="FD8300"/>
        </a:hlink>
        <a:folHlink>
          <a:srgbClr val="78BB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 powerpoint presentatie 4">
        <a:dk1>
          <a:srgbClr val="000000"/>
        </a:dk1>
        <a:lt1>
          <a:srgbClr val="FFFFFF"/>
        </a:lt1>
        <a:dk2>
          <a:srgbClr val="000000"/>
        </a:dk2>
        <a:lt2>
          <a:srgbClr val="005A6F"/>
        </a:lt2>
        <a:accent1>
          <a:srgbClr val="FF1E00"/>
        </a:accent1>
        <a:accent2>
          <a:srgbClr val="005A6F"/>
        </a:accent2>
        <a:accent3>
          <a:srgbClr val="FFFFFF"/>
        </a:accent3>
        <a:accent4>
          <a:srgbClr val="000000"/>
        </a:accent4>
        <a:accent5>
          <a:srgbClr val="FFABAA"/>
        </a:accent5>
        <a:accent6>
          <a:srgbClr val="005164"/>
        </a:accent6>
        <a:hlink>
          <a:srgbClr val="FF1E00"/>
        </a:hlink>
        <a:folHlink>
          <a:srgbClr val="005A6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 powerpoint presentatie 5">
        <a:dk1>
          <a:srgbClr val="000000"/>
        </a:dk1>
        <a:lt1>
          <a:srgbClr val="00ADCD"/>
        </a:lt1>
        <a:dk2>
          <a:srgbClr val="000000"/>
        </a:dk2>
        <a:lt2>
          <a:srgbClr val="005A6F"/>
        </a:lt2>
        <a:accent1>
          <a:srgbClr val="92DDFD"/>
        </a:accent1>
        <a:accent2>
          <a:srgbClr val="FF007E"/>
        </a:accent2>
        <a:accent3>
          <a:srgbClr val="AAD3E3"/>
        </a:accent3>
        <a:accent4>
          <a:srgbClr val="000000"/>
        </a:accent4>
        <a:accent5>
          <a:srgbClr val="C7EBFE"/>
        </a:accent5>
        <a:accent6>
          <a:srgbClr val="E70072"/>
        </a:accent6>
        <a:hlink>
          <a:srgbClr val="FFBD00"/>
        </a:hlink>
        <a:folHlink>
          <a:srgbClr val="005A6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 powerpoint presentatie 6">
        <a:dk1>
          <a:srgbClr val="000000"/>
        </a:dk1>
        <a:lt1>
          <a:srgbClr val="00ADCD"/>
        </a:lt1>
        <a:dk2>
          <a:srgbClr val="000000"/>
        </a:dk2>
        <a:lt2>
          <a:srgbClr val="005A6F"/>
        </a:lt2>
        <a:accent1>
          <a:srgbClr val="AAD5DB"/>
        </a:accent1>
        <a:accent2>
          <a:srgbClr val="FF1E00"/>
        </a:accent2>
        <a:accent3>
          <a:srgbClr val="AAD3E3"/>
        </a:accent3>
        <a:accent4>
          <a:srgbClr val="000000"/>
        </a:accent4>
        <a:accent5>
          <a:srgbClr val="D2E7EA"/>
        </a:accent5>
        <a:accent6>
          <a:srgbClr val="E71A00"/>
        </a:accent6>
        <a:hlink>
          <a:srgbClr val="38006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C4E9557E1F3E4496322D33490FFA31" ma:contentTypeVersion="0" ma:contentTypeDescription="Een nieuw document maken." ma:contentTypeScope="" ma:versionID="a6c72dca0af48fafbf8db4686991cb7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17e5968c79d9fe2fc9f8835eee23f5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055C54-1B4B-40A2-AD4A-48324B4390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563DD6-BDBE-4F1B-83CB-E6ACE32846C0}">
  <ds:schemaRefs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2DDE6E3-79BF-477A-B82A-D03FC934EA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918</TotalTime>
  <Words>369</Words>
  <Application>Microsoft Office PowerPoint</Application>
  <PresentationFormat>On-screen Show (4:3)</PresentationFormat>
  <Paragraphs>56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Zapf Dingbats</vt:lpstr>
      <vt:lpstr>HU powerpoint presentatie</vt:lpstr>
      <vt:lpstr>     Energie opslag in water</vt:lpstr>
      <vt:lpstr>Minnaert naar het heden</vt:lpstr>
      <vt:lpstr>Herhaling Minnaert metingen</vt:lpstr>
      <vt:lpstr>Resultaten water geen diepte effect</vt:lpstr>
      <vt:lpstr>5 l water met 1 l olie temperatuurgradiënt</vt:lpstr>
      <vt:lpstr>5 l water 1,5 kg soda, 3L water omgekeerde temperatuurgradiënt</vt:lpstr>
      <vt:lpstr>Warmte en energie opslag in (zout) water anno 2015</vt:lpstr>
      <vt:lpstr>Rainwinner</vt:lpstr>
      <vt:lpstr>Rainwinner</vt:lpstr>
      <vt:lpstr>Warmte collector van blikjes</vt:lpstr>
      <vt:lpstr>Zonnecollector voor een koud lokaal aan de zonzijde</vt:lpstr>
      <vt:lpstr>Ivanpah zonnecentrale in Californië</vt:lpstr>
      <vt:lpstr>Ivanpah</vt:lpstr>
      <vt:lpstr>School toepassingen</vt:lpstr>
      <vt:lpstr>PowerPoint Presentation</vt:lpstr>
      <vt:lpstr>Zeezoutbatterij dr. Ten</vt:lpstr>
      <vt:lpstr>PowerPoint Presentation</vt:lpstr>
      <vt:lpstr>School versie zeezoutbatterij</vt:lpstr>
      <vt:lpstr>Vragen</vt:lpstr>
    </vt:vector>
  </TitlesOfParts>
  <Company>Hogeschool van Utrecht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 powerpoint-presentatie</dc:title>
  <dc:creator>gees1</dc:creator>
  <cp:lastModifiedBy>Helene van Harten</cp:lastModifiedBy>
  <cp:revision>110</cp:revision>
  <cp:lastPrinted>2005-06-13T08:01:16Z</cp:lastPrinted>
  <dcterms:created xsi:type="dcterms:W3CDTF">2005-09-20T10:22:36Z</dcterms:created>
  <dcterms:modified xsi:type="dcterms:W3CDTF">2015-12-14T09:25:27Z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ContentTypeId">
    <vt:lpwstr>0x010100E1C4E9557E1F3E4496322D33490FFA31</vt:lpwstr>
  </property>
</Properties>
</file>