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7" r:id="rId5"/>
    <p:sldId id="258" r:id="rId6"/>
    <p:sldId id="260" r:id="rId7"/>
    <p:sldId id="261" r:id="rId8"/>
    <p:sldId id="262" r:id="rId9"/>
    <p:sldId id="266" r:id="rId10"/>
    <p:sldId id="259" r:id="rId11"/>
    <p:sldId id="265"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23" autoAdjust="0"/>
    <p:restoredTop sz="94660"/>
  </p:normalViewPr>
  <p:slideViewPr>
    <p:cSldViewPr snapToGrid="0">
      <p:cViewPr varScale="1">
        <p:scale>
          <a:sx n="60" d="100"/>
          <a:sy n="60" d="100"/>
        </p:scale>
        <p:origin x="42"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F74EC4C0-21D3-4816-BD0A-571B707F3714}"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3652850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74EC4C0-21D3-4816-BD0A-571B707F3714}"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164026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74EC4C0-21D3-4816-BD0A-571B707F3714}"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94562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74EC4C0-21D3-4816-BD0A-571B707F3714}"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232565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74EC4C0-21D3-4816-BD0A-571B707F3714}" type="datetimeFigureOut">
              <a:rPr lang="nl-NL" smtClean="0"/>
              <a:t>11-12-2015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917745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74EC4C0-21D3-4816-BD0A-571B707F3714}" type="datetimeFigureOut">
              <a:rPr lang="nl-NL" smtClean="0"/>
              <a:t>11-12-2015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3429568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74EC4C0-21D3-4816-BD0A-571B707F3714}" type="datetimeFigureOut">
              <a:rPr lang="nl-NL" smtClean="0"/>
              <a:t>11-12-2015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2790905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F74EC4C0-21D3-4816-BD0A-571B707F3714}" type="datetimeFigureOut">
              <a:rPr lang="nl-NL" smtClean="0"/>
              <a:t>11-12-2015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2612589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74EC4C0-21D3-4816-BD0A-571B707F3714}" type="datetimeFigureOut">
              <a:rPr lang="nl-NL" smtClean="0"/>
              <a:t>11-12-2015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2218163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74EC4C0-21D3-4816-BD0A-571B707F3714}" type="datetimeFigureOut">
              <a:rPr lang="nl-NL" smtClean="0"/>
              <a:t>11-12-2015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193672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74EC4C0-21D3-4816-BD0A-571B707F3714}" type="datetimeFigureOut">
              <a:rPr lang="nl-NL" smtClean="0"/>
              <a:t>11-12-2015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0BEC8F1-B201-45F9-A0AB-35AF92B79FB6}" type="slidenum">
              <a:rPr lang="nl-NL" smtClean="0"/>
              <a:t>‹nr.›</a:t>
            </a:fld>
            <a:endParaRPr lang="nl-NL"/>
          </a:p>
        </p:txBody>
      </p:sp>
    </p:spTree>
    <p:extLst>
      <p:ext uri="{BB962C8B-B14F-4D97-AF65-F5344CB8AC3E}">
        <p14:creationId xmlns:p14="http://schemas.microsoft.com/office/powerpoint/2010/main" val="3012347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EC4C0-21D3-4816-BD0A-571B707F3714}" type="datetimeFigureOut">
              <a:rPr lang="nl-NL" smtClean="0"/>
              <a:t>11-12-2015</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BEC8F1-B201-45F9-A0AB-35AF92B79FB6}" type="slidenum">
              <a:rPr lang="nl-NL" smtClean="0"/>
              <a:t>‹nr.›</a:t>
            </a:fld>
            <a:endParaRPr lang="nl-NL"/>
          </a:p>
        </p:txBody>
      </p:sp>
    </p:spTree>
    <p:extLst>
      <p:ext uri="{BB962C8B-B14F-4D97-AF65-F5344CB8AC3E}">
        <p14:creationId xmlns:p14="http://schemas.microsoft.com/office/powerpoint/2010/main" val="532950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J9VobcoLBvA" TargetMode="External"/><Relationship Id="rId2" Type="http://schemas.openxmlformats.org/officeDocument/2006/relationships/hyperlink" Target="http://www.onlinevideoconverter.com/video-convert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Minnaert</a:t>
            </a:r>
            <a:r>
              <a:rPr lang="nl-NL" dirty="0" smtClean="0"/>
              <a:t> in Noordwijkerhout</a:t>
            </a:r>
            <a:br>
              <a:rPr lang="nl-NL" dirty="0" smtClean="0"/>
            </a:br>
            <a:r>
              <a:rPr lang="nl-NL" sz="4000" dirty="0" smtClean="0"/>
              <a:t>Videometing Maan</a:t>
            </a:r>
            <a:endParaRPr lang="nl-NL" sz="4000" dirty="0"/>
          </a:p>
        </p:txBody>
      </p:sp>
      <p:sp>
        <p:nvSpPr>
          <p:cNvPr id="3" name="Ondertitel 2"/>
          <p:cNvSpPr>
            <a:spLocks noGrp="1"/>
          </p:cNvSpPr>
          <p:nvPr>
            <p:ph type="subTitle" idx="1"/>
          </p:nvPr>
        </p:nvSpPr>
        <p:spPr/>
        <p:txBody>
          <a:bodyPr/>
          <a:lstStyle/>
          <a:p>
            <a:r>
              <a:rPr lang="nl-NL" dirty="0" smtClean="0"/>
              <a:t>Hans van Bemmel</a:t>
            </a:r>
          </a:p>
          <a:p>
            <a:r>
              <a:rPr lang="nl-NL" dirty="0" smtClean="0"/>
              <a:t>Vakdidacticus ICLON, columnist </a:t>
            </a:r>
            <a:r>
              <a:rPr lang="nl-NL" dirty="0" err="1" smtClean="0"/>
              <a:t>NTvN</a:t>
            </a:r>
            <a:endParaRPr lang="nl-NL" dirty="0"/>
          </a:p>
        </p:txBody>
      </p:sp>
    </p:spTree>
    <p:extLst>
      <p:ext uri="{BB962C8B-B14F-4D97-AF65-F5344CB8AC3E}">
        <p14:creationId xmlns:p14="http://schemas.microsoft.com/office/powerpoint/2010/main" val="4074238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Vertraagd afspelen?</a:t>
            </a:r>
            <a:endParaRPr lang="nl-NL" dirty="0"/>
          </a:p>
        </p:txBody>
      </p:sp>
      <p:sp>
        <p:nvSpPr>
          <p:cNvPr id="3" name="Tijdelijke aanduiding voor inhoud 2"/>
          <p:cNvSpPr>
            <a:spLocks noGrp="1"/>
          </p:cNvSpPr>
          <p:nvPr>
            <p:ph idx="1"/>
          </p:nvPr>
        </p:nvSpPr>
        <p:spPr/>
        <p:txBody>
          <a:bodyPr/>
          <a:lstStyle/>
          <a:p>
            <a:r>
              <a:rPr lang="nl-NL" dirty="0" smtClean="0"/>
              <a:t>Stomme film</a:t>
            </a:r>
          </a:p>
          <a:p>
            <a:r>
              <a:rPr lang="nl-NL" dirty="0" smtClean="0"/>
              <a:t>Trucage</a:t>
            </a:r>
          </a:p>
          <a:p>
            <a:r>
              <a:rPr lang="nl-NL" dirty="0" smtClean="0"/>
              <a:t>√6</a:t>
            </a:r>
            <a:endParaRPr lang="nl-NL" dirty="0"/>
          </a:p>
        </p:txBody>
      </p:sp>
      <p:pic>
        <p:nvPicPr>
          <p:cNvPr id="4" name="Afbeelding 3"/>
          <p:cNvPicPr>
            <a:picLocks noChangeAspect="1"/>
          </p:cNvPicPr>
          <p:nvPr/>
        </p:nvPicPr>
        <p:blipFill>
          <a:blip r:embed="rId2"/>
          <a:stretch>
            <a:fillRect/>
          </a:stretch>
        </p:blipFill>
        <p:spPr>
          <a:xfrm>
            <a:off x="3810000" y="1714500"/>
            <a:ext cx="4572000" cy="3429000"/>
          </a:xfrm>
          <a:prstGeom prst="rect">
            <a:avLst/>
          </a:prstGeom>
        </p:spPr>
      </p:pic>
    </p:spTree>
    <p:extLst>
      <p:ext uri="{BB962C8B-B14F-4D97-AF65-F5344CB8AC3E}">
        <p14:creationId xmlns:p14="http://schemas.microsoft.com/office/powerpoint/2010/main" val="3420858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Slotwoord: </a:t>
            </a:r>
            <a:r>
              <a:rPr lang="nl-NL" dirty="0" err="1" smtClean="0"/>
              <a:t>Minnaerts</a:t>
            </a:r>
            <a:r>
              <a:rPr lang="nl-NL" dirty="0" smtClean="0"/>
              <a:t> voorwoord</a:t>
            </a:r>
            <a:endParaRPr lang="nl-NL" dirty="0"/>
          </a:p>
        </p:txBody>
      </p:sp>
      <p:sp>
        <p:nvSpPr>
          <p:cNvPr id="3" name="Tijdelijke aanduiding voor inhoud 2"/>
          <p:cNvSpPr>
            <a:spLocks noGrp="1"/>
          </p:cNvSpPr>
          <p:nvPr>
            <p:ph idx="1"/>
          </p:nvPr>
        </p:nvSpPr>
        <p:spPr/>
        <p:txBody>
          <a:bodyPr>
            <a:normAutofit/>
          </a:bodyPr>
          <a:lstStyle/>
          <a:p>
            <a:r>
              <a:rPr lang="nl-NL" dirty="0"/>
              <a:t>Wat u in handen heeft is dus niet alleen een boek over de Natuur, het is tevens een werkprogramma: aan vrijwel elk der beschreven verschijnselen valt nog te onderzoeken en ontdekkingsvreugde te beleven! </a:t>
            </a:r>
            <a:endParaRPr lang="nl-NL" dirty="0" smtClean="0"/>
          </a:p>
          <a:p>
            <a:r>
              <a:rPr lang="nl-NL" dirty="0" smtClean="0"/>
              <a:t>Juist </a:t>
            </a:r>
            <a:r>
              <a:rPr lang="nl-NL" dirty="0"/>
              <a:t>in deze dagen moge ‘de Natuurkunde van 't Vrije Veld’ velen weer dichter bij de Natuur brengen. Elke frisse dronk uit deze onuitputtelijke bron maakt ons lichaam sterker, onze gedachten reiner, ons leven gelukkiger.</a:t>
            </a:r>
          </a:p>
          <a:p>
            <a:endParaRPr lang="nl-NL" dirty="0"/>
          </a:p>
        </p:txBody>
      </p:sp>
    </p:spTree>
    <p:extLst>
      <p:ext uri="{BB962C8B-B14F-4D97-AF65-F5344CB8AC3E}">
        <p14:creationId xmlns:p14="http://schemas.microsoft.com/office/powerpoint/2010/main" val="2616517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Plan</a:t>
            </a:r>
            <a:endParaRPr lang="nl-NL" dirty="0"/>
          </a:p>
        </p:txBody>
      </p:sp>
      <p:sp>
        <p:nvSpPr>
          <p:cNvPr id="3" name="Tijdelijke aanduiding voor inhoud 2"/>
          <p:cNvSpPr>
            <a:spLocks noGrp="1"/>
          </p:cNvSpPr>
          <p:nvPr>
            <p:ph idx="1"/>
          </p:nvPr>
        </p:nvSpPr>
        <p:spPr/>
        <p:txBody>
          <a:bodyPr/>
          <a:lstStyle/>
          <a:p>
            <a:r>
              <a:rPr lang="nl-NL" dirty="0" smtClean="0"/>
              <a:t>PO op school</a:t>
            </a:r>
          </a:p>
          <a:p>
            <a:r>
              <a:rPr lang="nl-NL" dirty="0" smtClean="0"/>
              <a:t>Horizon</a:t>
            </a:r>
          </a:p>
          <a:p>
            <a:r>
              <a:rPr lang="nl-NL" dirty="0" err="1" smtClean="0"/>
              <a:t>Minnaert</a:t>
            </a:r>
            <a:endParaRPr lang="nl-NL" dirty="0" smtClean="0"/>
          </a:p>
          <a:p>
            <a:r>
              <a:rPr lang="nl-NL" dirty="0" smtClean="0"/>
              <a:t>Videometing maan</a:t>
            </a:r>
          </a:p>
          <a:p>
            <a:r>
              <a:rPr lang="nl-NL" dirty="0" smtClean="0"/>
              <a:t>Galilei</a:t>
            </a:r>
          </a:p>
          <a:p>
            <a:r>
              <a:rPr lang="nl-NL" dirty="0" smtClean="0"/>
              <a:t>Effect van afspelen in ander tempo</a:t>
            </a:r>
            <a:endParaRPr lang="nl-NL" dirty="0"/>
          </a:p>
        </p:txBody>
      </p:sp>
    </p:spTree>
    <p:extLst>
      <p:ext uri="{BB962C8B-B14F-4D97-AF65-F5344CB8AC3E}">
        <p14:creationId xmlns:p14="http://schemas.microsoft.com/office/powerpoint/2010/main" val="3634223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al 4"/>
          <p:cNvSpPr/>
          <p:nvPr/>
        </p:nvSpPr>
        <p:spPr>
          <a:xfrm>
            <a:off x="4757980" y="2030278"/>
            <a:ext cx="2867186" cy="27122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7" name="Rechte verbindingslijn 6"/>
          <p:cNvCxnSpPr/>
          <p:nvPr/>
        </p:nvCxnSpPr>
        <p:spPr>
          <a:xfrm flipV="1">
            <a:off x="6168325" y="1875295"/>
            <a:ext cx="712922" cy="15963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6881247" y="1875295"/>
            <a:ext cx="1326051" cy="19161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flipV="1">
            <a:off x="6168325" y="2673458"/>
            <a:ext cx="1236085" cy="7981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kstvak 1"/>
          <p:cNvSpPr txBox="1"/>
          <p:nvPr/>
        </p:nvSpPr>
        <p:spPr>
          <a:xfrm>
            <a:off x="759417" y="619932"/>
            <a:ext cx="6013342" cy="646331"/>
          </a:xfrm>
          <a:prstGeom prst="rect">
            <a:avLst/>
          </a:prstGeom>
          <a:noFill/>
        </p:spPr>
        <p:txBody>
          <a:bodyPr wrap="square" rtlCol="0">
            <a:spAutoFit/>
          </a:bodyPr>
          <a:lstStyle/>
          <a:p>
            <a:r>
              <a:rPr lang="nl-NL" sz="3600" dirty="0"/>
              <a:t>a</a:t>
            </a:r>
            <a:r>
              <a:rPr lang="nl-NL" sz="3600" dirty="0" smtClean="0"/>
              <a:t>fstand tot horizon = (2∙</a:t>
            </a:r>
            <a:r>
              <a:rPr lang="nl-NL" sz="3600" i="1" dirty="0" smtClean="0"/>
              <a:t>R∙h</a:t>
            </a:r>
            <a:r>
              <a:rPr lang="nl-NL" sz="3600" dirty="0" smtClean="0"/>
              <a:t>)</a:t>
            </a:r>
            <a:r>
              <a:rPr lang="nl-NL" sz="3600" baseline="30000" dirty="0" smtClean="0"/>
              <a:t>1/2</a:t>
            </a:r>
            <a:endParaRPr lang="nl-NL" sz="3600" dirty="0"/>
          </a:p>
        </p:txBody>
      </p:sp>
    </p:spTree>
    <p:extLst>
      <p:ext uri="{BB962C8B-B14F-4D97-AF65-F5344CB8AC3E}">
        <p14:creationId xmlns:p14="http://schemas.microsoft.com/office/powerpoint/2010/main" val="402712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smtClean="0"/>
              <a:t>Minnaert</a:t>
            </a:r>
            <a:r>
              <a:rPr lang="nl-NL" dirty="0" smtClean="0"/>
              <a:t> en de vrije val</a:t>
            </a:r>
            <a:endParaRPr lang="nl-NL" dirty="0"/>
          </a:p>
        </p:txBody>
      </p:sp>
      <p:sp>
        <p:nvSpPr>
          <p:cNvPr id="3" name="Tijdelijke aanduiding voor inhoud 2"/>
          <p:cNvSpPr>
            <a:spLocks noGrp="1"/>
          </p:cNvSpPr>
          <p:nvPr>
            <p:ph idx="1"/>
          </p:nvPr>
        </p:nvSpPr>
        <p:spPr/>
        <p:txBody>
          <a:bodyPr/>
          <a:lstStyle/>
          <a:p>
            <a:r>
              <a:rPr lang="nl-NL" b="1" dirty="0"/>
              <a:t>149. Vallende lichamen met weinig luchtweerstand.</a:t>
            </a:r>
          </a:p>
          <a:p>
            <a:r>
              <a:rPr lang="nl-NL" dirty="0"/>
              <a:t>Om de valbeweging te onderzoeken volgen we 't voorbeeld van Galilei en maken gebruik van een </a:t>
            </a:r>
            <a:r>
              <a:rPr lang="nl-NL" dirty="0" err="1"/>
              <a:t>uitzichtstoren</a:t>
            </a:r>
            <a:r>
              <a:rPr lang="nl-NL" dirty="0"/>
              <a:t> of van 't balkon van een hoog gebouw.</a:t>
            </a:r>
          </a:p>
          <a:p>
            <a:pPr marL="0" indent="0">
              <a:buNone/>
            </a:pPr>
            <a:endParaRPr lang="nl-NL" dirty="0"/>
          </a:p>
          <a:p>
            <a:pPr marL="0" indent="0">
              <a:buNone/>
            </a:pPr>
            <a:r>
              <a:rPr lang="nl-NL" dirty="0" smtClean="0"/>
              <a:t>Laat touw met vastgeknoopte kastanjes vallen, luister naar intervallen geluid. Voor kijken gaat het te snel. </a:t>
            </a:r>
          </a:p>
        </p:txBody>
      </p:sp>
    </p:spTree>
    <p:extLst>
      <p:ext uri="{BB962C8B-B14F-4D97-AF65-F5344CB8AC3E}">
        <p14:creationId xmlns:p14="http://schemas.microsoft.com/office/powerpoint/2010/main" val="2373225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Videometing</a:t>
            </a:r>
            <a:endParaRPr lang="nl-NL" dirty="0"/>
          </a:p>
        </p:txBody>
      </p:sp>
      <p:sp>
        <p:nvSpPr>
          <p:cNvPr id="3" name="Tijdelijke aanduiding voor inhoud 2"/>
          <p:cNvSpPr>
            <a:spLocks noGrp="1"/>
          </p:cNvSpPr>
          <p:nvPr>
            <p:ph idx="1"/>
          </p:nvPr>
        </p:nvSpPr>
        <p:spPr/>
        <p:txBody>
          <a:bodyPr/>
          <a:lstStyle/>
          <a:p>
            <a:r>
              <a:rPr lang="nl-NL" dirty="0" smtClean="0"/>
              <a:t>Downloaden en converteren</a:t>
            </a:r>
          </a:p>
          <a:p>
            <a:pPr marL="0" indent="0">
              <a:buNone/>
            </a:pPr>
            <a:r>
              <a:rPr lang="nl-NL" dirty="0"/>
              <a:t>	</a:t>
            </a:r>
            <a:r>
              <a:rPr lang="nl-NL" dirty="0">
                <a:hlinkClick r:id="rId2"/>
              </a:rPr>
              <a:t>http://</a:t>
            </a:r>
            <a:r>
              <a:rPr lang="nl-NL" dirty="0" smtClean="0">
                <a:hlinkClick r:id="rId2"/>
              </a:rPr>
              <a:t>www.onlinevideoconverter.com/video-converter</a:t>
            </a:r>
            <a:endParaRPr lang="nl-NL" dirty="0" smtClean="0"/>
          </a:p>
          <a:p>
            <a:pPr marL="0" indent="0">
              <a:buNone/>
            </a:pPr>
            <a:r>
              <a:rPr lang="nl-NL" dirty="0"/>
              <a:t>	</a:t>
            </a:r>
            <a:r>
              <a:rPr lang="nl-NL" dirty="0">
                <a:hlinkClick r:id="rId3"/>
              </a:rPr>
              <a:t>http://</a:t>
            </a:r>
            <a:r>
              <a:rPr lang="nl-NL" dirty="0" smtClean="0">
                <a:hlinkClick r:id="rId3"/>
              </a:rPr>
              <a:t>www.youtube.com/watch?v=J9VobcoLBvA</a:t>
            </a:r>
            <a:endParaRPr lang="nl-NL" dirty="0" smtClean="0"/>
          </a:p>
          <a:p>
            <a:r>
              <a:rPr lang="nl-NL" dirty="0" smtClean="0"/>
              <a:t>Schaal</a:t>
            </a:r>
          </a:p>
          <a:p>
            <a:r>
              <a:rPr lang="nl-NL" dirty="0" smtClean="0"/>
              <a:t>Beeldjes per seconde</a:t>
            </a:r>
          </a:p>
          <a:p>
            <a:r>
              <a:rPr lang="nl-NL" dirty="0" smtClean="0"/>
              <a:t>Valtijd</a:t>
            </a:r>
            <a:endParaRPr lang="nl-NL" dirty="0"/>
          </a:p>
        </p:txBody>
      </p:sp>
    </p:spTree>
    <p:extLst>
      <p:ext uri="{BB962C8B-B14F-4D97-AF65-F5344CB8AC3E}">
        <p14:creationId xmlns:p14="http://schemas.microsoft.com/office/powerpoint/2010/main" val="2829428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stretch>
            <a:fillRect/>
          </a:stretch>
        </p:blipFill>
        <p:spPr>
          <a:xfrm>
            <a:off x="2294151" y="1224366"/>
            <a:ext cx="7901711" cy="4618495"/>
          </a:xfrm>
          <a:prstGeom prst="rect">
            <a:avLst/>
          </a:prstGeom>
        </p:spPr>
      </p:pic>
    </p:spTree>
    <p:extLst>
      <p:ext uri="{BB962C8B-B14F-4D97-AF65-F5344CB8AC3E}">
        <p14:creationId xmlns:p14="http://schemas.microsoft.com/office/powerpoint/2010/main" val="3496125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stretch>
            <a:fillRect/>
          </a:stretch>
        </p:blipFill>
        <p:spPr>
          <a:xfrm>
            <a:off x="1507921" y="645628"/>
            <a:ext cx="9015428" cy="4964759"/>
          </a:xfrm>
          <a:prstGeom prst="rect">
            <a:avLst/>
          </a:prstGeom>
        </p:spPr>
      </p:pic>
    </p:spTree>
    <p:extLst>
      <p:ext uri="{BB962C8B-B14F-4D97-AF65-F5344CB8AC3E}">
        <p14:creationId xmlns:p14="http://schemas.microsoft.com/office/powerpoint/2010/main" val="18242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resultaat</a:t>
            </a:r>
            <a:endParaRPr lang="nl-NL" dirty="0"/>
          </a:p>
        </p:txBody>
      </p:sp>
      <p:sp>
        <p:nvSpPr>
          <p:cNvPr id="3" name="Tijdelijke aanduiding voor inhoud 2"/>
          <p:cNvSpPr>
            <a:spLocks noGrp="1"/>
          </p:cNvSpPr>
          <p:nvPr>
            <p:ph idx="1"/>
          </p:nvPr>
        </p:nvSpPr>
        <p:spPr/>
        <p:txBody>
          <a:bodyPr/>
          <a:lstStyle/>
          <a:p>
            <a:r>
              <a:rPr lang="nl-NL" dirty="0" smtClean="0"/>
              <a:t>1,23 m in 1,17 s geeft g = 1,8 m s</a:t>
            </a:r>
            <a:r>
              <a:rPr lang="nl-NL" baseline="30000" dirty="0" smtClean="0"/>
              <a:t>-2</a:t>
            </a:r>
            <a:endParaRPr lang="nl-NL" dirty="0" smtClean="0"/>
          </a:p>
          <a:p>
            <a:r>
              <a:rPr lang="nl-NL" dirty="0" smtClean="0"/>
              <a:t>Functiefit 1,9 </a:t>
            </a:r>
            <a:r>
              <a:rPr lang="nl-NL" dirty="0"/>
              <a:t>m s</a:t>
            </a:r>
            <a:r>
              <a:rPr lang="nl-NL" baseline="30000" dirty="0"/>
              <a:t>-2</a:t>
            </a:r>
            <a:endParaRPr lang="nl-NL" dirty="0"/>
          </a:p>
        </p:txBody>
      </p:sp>
      <p:pic>
        <p:nvPicPr>
          <p:cNvPr id="4" name="Afbeelding 3"/>
          <p:cNvPicPr>
            <a:picLocks noChangeAspect="1"/>
          </p:cNvPicPr>
          <p:nvPr/>
        </p:nvPicPr>
        <p:blipFill>
          <a:blip r:embed="rId2"/>
          <a:stretch>
            <a:fillRect/>
          </a:stretch>
        </p:blipFill>
        <p:spPr>
          <a:xfrm>
            <a:off x="6458353" y="1690688"/>
            <a:ext cx="5381625" cy="4381500"/>
          </a:xfrm>
          <a:prstGeom prst="rect">
            <a:avLst/>
          </a:prstGeom>
        </p:spPr>
      </p:pic>
    </p:spTree>
    <p:extLst>
      <p:ext uri="{BB962C8B-B14F-4D97-AF65-F5344CB8AC3E}">
        <p14:creationId xmlns:p14="http://schemas.microsoft.com/office/powerpoint/2010/main" val="756894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Galilei</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Galilei liet knikkers van hellingen rollen</a:t>
            </a:r>
          </a:p>
          <a:p>
            <a:endParaRPr lang="nl-NL" dirty="0"/>
          </a:p>
          <a:p>
            <a:r>
              <a:rPr lang="nl-NL" dirty="0" smtClean="0"/>
              <a:t>Verdunde zwaartekracht</a:t>
            </a:r>
          </a:p>
          <a:p>
            <a:endParaRPr lang="nl-NL" dirty="0"/>
          </a:p>
          <a:p>
            <a:r>
              <a:rPr lang="nl-NL" dirty="0" smtClean="0"/>
              <a:t>Werkte met evenredigheden (niet  </a:t>
            </a:r>
            <a:r>
              <a:rPr lang="nl-NL" i="1" dirty="0" smtClean="0"/>
              <a:t>s</a:t>
            </a:r>
            <a:r>
              <a:rPr lang="nl-NL" dirty="0" smtClean="0"/>
              <a:t> = ½ ∙ </a:t>
            </a:r>
            <a:r>
              <a:rPr lang="nl-NL" i="1" dirty="0" smtClean="0"/>
              <a:t>g</a:t>
            </a:r>
            <a:r>
              <a:rPr lang="nl-NL" dirty="0" smtClean="0"/>
              <a:t> ∙ </a:t>
            </a:r>
            <a:r>
              <a:rPr lang="nl-NL" i="1" dirty="0" smtClean="0"/>
              <a:t>t</a:t>
            </a:r>
            <a:r>
              <a:rPr lang="nl-NL" baseline="30000" dirty="0" smtClean="0"/>
              <a:t>2 </a:t>
            </a:r>
            <a:r>
              <a:rPr lang="nl-NL" dirty="0" smtClean="0"/>
              <a:t>)</a:t>
            </a:r>
          </a:p>
          <a:p>
            <a:endParaRPr lang="nl-NL" dirty="0"/>
          </a:p>
          <a:p>
            <a:r>
              <a:rPr lang="nl-NL" dirty="0" smtClean="0"/>
              <a:t>Galilei realiseerde zich niet dat laten roteren de boel vertraagt</a:t>
            </a:r>
          </a:p>
          <a:p>
            <a:endParaRPr lang="nl-NL" dirty="0"/>
          </a:p>
          <a:p>
            <a:r>
              <a:rPr lang="nl-NL" dirty="0" smtClean="0"/>
              <a:t>Niet </a:t>
            </a:r>
            <a:r>
              <a:rPr lang="nl-NL" i="1" dirty="0" smtClean="0"/>
              <a:t>m</a:t>
            </a:r>
            <a:r>
              <a:rPr lang="nl-NL" dirty="0" smtClean="0"/>
              <a:t> ∙ </a:t>
            </a:r>
            <a:r>
              <a:rPr lang="nl-NL" i="1" dirty="0" smtClean="0"/>
              <a:t>g</a:t>
            </a:r>
            <a:r>
              <a:rPr lang="nl-NL" dirty="0" smtClean="0"/>
              <a:t> ∙ </a:t>
            </a:r>
            <a:r>
              <a:rPr lang="nl-NL" i="1" dirty="0" smtClean="0"/>
              <a:t>h</a:t>
            </a:r>
            <a:r>
              <a:rPr lang="nl-NL" dirty="0" smtClean="0"/>
              <a:t> = ½ </a:t>
            </a:r>
            <a:r>
              <a:rPr lang="nl-NL" dirty="0"/>
              <a:t>∙ </a:t>
            </a:r>
            <a:r>
              <a:rPr lang="nl-NL" i="1" dirty="0" smtClean="0"/>
              <a:t>m</a:t>
            </a:r>
            <a:r>
              <a:rPr lang="nl-NL" dirty="0" smtClean="0"/>
              <a:t> </a:t>
            </a:r>
            <a:r>
              <a:rPr lang="nl-NL" dirty="0"/>
              <a:t>∙ </a:t>
            </a:r>
            <a:r>
              <a:rPr lang="nl-NL" i="1" dirty="0" smtClean="0"/>
              <a:t>v</a:t>
            </a:r>
            <a:r>
              <a:rPr lang="nl-NL" baseline="30000" dirty="0" smtClean="0"/>
              <a:t>2 </a:t>
            </a:r>
            <a:r>
              <a:rPr lang="nl-NL" dirty="0" smtClean="0"/>
              <a:t>maar </a:t>
            </a:r>
            <a:r>
              <a:rPr lang="nl-NL" i="1" dirty="0"/>
              <a:t>m</a:t>
            </a:r>
            <a:r>
              <a:rPr lang="nl-NL" dirty="0"/>
              <a:t> ∙ </a:t>
            </a:r>
            <a:r>
              <a:rPr lang="nl-NL" i="1" dirty="0"/>
              <a:t>g</a:t>
            </a:r>
            <a:r>
              <a:rPr lang="nl-NL" dirty="0"/>
              <a:t> ∙ </a:t>
            </a:r>
            <a:r>
              <a:rPr lang="nl-NL" i="1" dirty="0"/>
              <a:t>h</a:t>
            </a:r>
            <a:r>
              <a:rPr lang="nl-NL" dirty="0"/>
              <a:t> = </a:t>
            </a:r>
            <a:r>
              <a:rPr lang="nl-NL" dirty="0" smtClean="0"/>
              <a:t>7/10 </a:t>
            </a:r>
            <a:r>
              <a:rPr lang="nl-NL" dirty="0"/>
              <a:t>∙ </a:t>
            </a:r>
            <a:r>
              <a:rPr lang="nl-NL" i="1" dirty="0"/>
              <a:t>m</a:t>
            </a:r>
            <a:r>
              <a:rPr lang="nl-NL" dirty="0"/>
              <a:t> ∙ </a:t>
            </a:r>
            <a:r>
              <a:rPr lang="nl-NL" i="1" dirty="0"/>
              <a:t>v</a:t>
            </a:r>
            <a:r>
              <a:rPr lang="nl-NL" baseline="30000" dirty="0"/>
              <a:t>2 </a:t>
            </a:r>
            <a:endParaRPr lang="nl-NL" dirty="0"/>
          </a:p>
        </p:txBody>
      </p:sp>
    </p:spTree>
    <p:extLst>
      <p:ext uri="{BB962C8B-B14F-4D97-AF65-F5344CB8AC3E}">
        <p14:creationId xmlns:p14="http://schemas.microsoft.com/office/powerpoint/2010/main" val="181599190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259</Words>
  <Application>Microsoft Office PowerPoint</Application>
  <PresentationFormat>Breedbeeld</PresentationFormat>
  <Paragraphs>43</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Minnaert in Noordwijkerhout Videometing Maan</vt:lpstr>
      <vt:lpstr>Plan</vt:lpstr>
      <vt:lpstr>PowerPoint-presentatie</vt:lpstr>
      <vt:lpstr>Minnaert en de vrije val</vt:lpstr>
      <vt:lpstr>Videometing</vt:lpstr>
      <vt:lpstr>PowerPoint-presentatie</vt:lpstr>
      <vt:lpstr>PowerPoint-presentatie</vt:lpstr>
      <vt:lpstr>resultaat</vt:lpstr>
      <vt:lpstr>Galilei</vt:lpstr>
      <vt:lpstr>Vertraagd afspelen?</vt:lpstr>
      <vt:lpstr>Slotwoord: Minnaerts voorwoord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Minnaert in Noordwijkerhout</dc:title>
  <dc:creator>Bemmel, Hans van</dc:creator>
  <cp:lastModifiedBy>Bemmel, Hans van</cp:lastModifiedBy>
  <cp:revision>13</cp:revision>
  <dcterms:created xsi:type="dcterms:W3CDTF">2015-12-08T16:18:08Z</dcterms:created>
  <dcterms:modified xsi:type="dcterms:W3CDTF">2015-12-11T10:31:55Z</dcterms:modified>
</cp:coreProperties>
</file>