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9"/>
  </p:notesMasterIdLst>
  <p:handoutMasterIdLst>
    <p:handoutMasterId r:id="rId20"/>
  </p:handoutMasterIdLst>
  <p:sldIdLst>
    <p:sldId id="302" r:id="rId2"/>
    <p:sldId id="306" r:id="rId3"/>
    <p:sldId id="308" r:id="rId4"/>
    <p:sldId id="307" r:id="rId5"/>
    <p:sldId id="310" r:id="rId6"/>
    <p:sldId id="312" r:id="rId7"/>
    <p:sldId id="311" r:id="rId8"/>
    <p:sldId id="303" r:id="rId9"/>
    <p:sldId id="305" r:id="rId10"/>
    <p:sldId id="316" r:id="rId11"/>
    <p:sldId id="317" r:id="rId12"/>
    <p:sldId id="318" r:id="rId13"/>
    <p:sldId id="304" r:id="rId14"/>
    <p:sldId id="320" r:id="rId15"/>
    <p:sldId id="319" r:id="rId16"/>
    <p:sldId id="313" r:id="rId17"/>
    <p:sldId id="315" r:id="rId18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584" autoAdjust="0"/>
  </p:normalViewPr>
  <p:slideViewPr>
    <p:cSldViewPr>
      <p:cViewPr varScale="1">
        <p:scale>
          <a:sx n="84" d="100"/>
          <a:sy n="84" d="100"/>
        </p:scale>
        <p:origin x="144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panose="020B0604020202020204" pitchFamily="34" charset="0"/>
              </a:defRPr>
            </a:lvl1pPr>
          </a:lstStyle>
          <a:p>
            <a:endParaRPr lang="nl-NL" altLang="nl-NL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anose="020B0604020202020204" pitchFamily="34" charset="0"/>
              </a:defRPr>
            </a:lvl1pPr>
          </a:lstStyle>
          <a:p>
            <a:endParaRPr lang="nl-NL" altLang="nl-NL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panose="020B0604020202020204" pitchFamily="34" charset="0"/>
              </a:defRPr>
            </a:lvl1pPr>
          </a:lstStyle>
          <a:p>
            <a:endParaRPr lang="nl-NL" altLang="nl-NL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anose="020B0604020202020204" pitchFamily="34" charset="0"/>
              </a:defRPr>
            </a:lvl1pPr>
          </a:lstStyle>
          <a:p>
            <a:fld id="{D9101D9A-43B1-470A-96F9-DBC7FF779BF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17867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A6F99-A4E4-4553-B0AC-D5A483355917}" type="datetimeFigureOut">
              <a:rPr lang="nl-NL" smtClean="0"/>
              <a:t>13-12-2015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C8987-B3B8-4968-8CCA-AAB21CD2C5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4462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McDermott, L. C. (1996). 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Physics by Inquiry Volume 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York: John Wiley &amp; Sons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C8987-B3B8-4968-8CCA-AAB21CD2C5A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674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http://www.compadre.org/osp/items/detail.cfm?ID=9378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C8987-B3B8-4968-8CCA-AAB21CD2C5A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363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http://www.compadre.org/osp/items/detail.cfm?ID=9378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C8987-B3B8-4968-8CCA-AAB21CD2C5A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6560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124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25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26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27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28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5129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nl-NL" altLang="nl-NL" noProof="0" smtClean="0"/>
              <a:t>Klik om het opmaakprofiel te bewerken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nl-NL" altLang="nl-NL" noProof="0" smtClean="0"/>
              <a:t>Klik om het opmaakprofiel van de modelondertitel te bewerken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8FD9B61-D961-4895-A16A-FA6664A96D39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7AA4B0-05C0-4E09-8429-B53D3ED35ECE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5947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C8305C4-418E-47C5-B3FC-4CCD990B746F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4387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133A00C-1A6A-4109-8D80-6BE431B4BBE5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038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A5B501-844A-4F9A-9658-908B52F97362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29810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8D9C74-4FF4-493C-815E-98BB8AE689B7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1104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FE0A05-63E8-4090-8963-4CD47E1AEA23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76212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A18A1D-B0C3-4E22-A5FF-11E0B01C7D3C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1864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A1C47E-76F8-44B6-A969-334F1ADCA2CF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21584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337E22-6464-44FC-B92D-D572C10BC8F6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625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D769B8-1ADF-4A3A-8FD9-77F8FD19C850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9548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panose="020B0604020202020204" pitchFamily="34" charset="0"/>
              </a:defRPr>
            </a:lvl1pPr>
          </a:lstStyle>
          <a:p>
            <a:endParaRPr lang="nl-NL" alt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anose="020B0604020202020204" pitchFamily="34" charset="0"/>
              </a:defRPr>
            </a:lvl1pPr>
          </a:lstStyle>
          <a:p>
            <a:fld id="{A4EE5DF2-EC04-4AA5-9B84-31A83AA9813F}" type="slidenum">
              <a:rPr lang="nl-NL" altLang="nl-NL"/>
              <a:pPr/>
              <a:t>‹nr.›</a:t>
            </a:fld>
            <a:endParaRPr lang="nl-NL" altLang="nl-NL"/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101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panose="020B0604020202020204" pitchFamily="34" charset="0"/>
              </a:defRPr>
            </a:lvl1pPr>
          </a:lstStyle>
          <a:p>
            <a:endParaRPr lang="nl-NL" altLang="nl-NL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28952" r="81295" b="68477"/>
          <a:stretch/>
        </p:blipFill>
        <p:spPr>
          <a:xfrm>
            <a:off x="467544" y="44624"/>
            <a:ext cx="3671927" cy="468000"/>
          </a:xfrm>
          <a:prstGeom prst="rect">
            <a:avLst/>
          </a:prstGeom>
        </p:spPr>
      </p:pic>
      <p:pic>
        <p:nvPicPr>
          <p:cNvPr id="264196" name="Picture 4" descr="http://www.cs.uu.nl/docs/reach/imgs/M.Minnaert-paintin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" b="52164"/>
          <a:stretch/>
        </p:blipFill>
        <p:spPr bwMode="auto">
          <a:xfrm>
            <a:off x="5220072" y="151063"/>
            <a:ext cx="3276376" cy="179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2"/>
          <p:cNvSpPr txBox="1">
            <a:spLocks/>
          </p:cNvSpPr>
          <p:nvPr/>
        </p:nvSpPr>
        <p:spPr bwMode="auto">
          <a:xfrm>
            <a:off x="-1718075" y="3429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r>
              <a:rPr lang="nl-NL" dirty="0" err="1" smtClean="0"/>
              <a:t>Minnaert</a:t>
            </a:r>
            <a:r>
              <a:rPr lang="nl-NL" dirty="0" smtClean="0"/>
              <a:t> </a:t>
            </a:r>
          </a:p>
          <a:p>
            <a:r>
              <a:rPr lang="nl-NL" dirty="0" smtClean="0"/>
              <a:t>in de klas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r="11295"/>
          <a:stretch/>
        </p:blipFill>
        <p:spPr>
          <a:xfrm>
            <a:off x="4793449" y="2033465"/>
            <a:ext cx="4104457" cy="267526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49" y="4549243"/>
            <a:ext cx="4104457" cy="2308757"/>
          </a:xfrm>
          <a:prstGeom prst="rect">
            <a:avLst/>
          </a:prstGeom>
        </p:spPr>
      </p:pic>
      <p:pic>
        <p:nvPicPr>
          <p:cNvPr id="8" name="Sun's shadow time lapse 400 400 no sou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48680"/>
            <a:ext cx="4815074" cy="2708479"/>
          </a:xfrm>
          <a:prstGeom prst="rect">
            <a:avLst/>
          </a:prstGeom>
        </p:spPr>
      </p:pic>
      <p:pic>
        <p:nvPicPr>
          <p:cNvPr id="1026" name="Picture 2" descr="https://encrypted-tbn1.gstatic.com/images?q=tbn:ANd9GcSLVlAu7IH3qlClZiva-mkMkiDJKwKKp6euyAatLhVxUqw8-jf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7" y="4797152"/>
            <a:ext cx="2103537" cy="62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png;base64,iVBORw0KGgoAAAANSUhEUgAAAZwAAAB6CAMAAAC89RUgAAAAolBMVEUAic////8Ahs4AhM0Ahc4Ags0AgMwAj9JFmtXU6/fw+v1dqdvE2+/S6PUAitDr9vvH5PT3+/0YkNJirNyn0eu93PBvteBJoNh7uuJmqdtNptuqzOnm8vlWodiRxebh8fmIweWay+kAesqXweWw1e2r0+wwltQAd8mJwuW22O6Wyeh6st7L5vUVldQvm9ZEptt9wOVjtOCXweS61e1wrdzN4PFY9gSnAAAUuElEQVR4nO1dDZuauBaGhIBIAQFRr+MIuGpH17G9u+3//2s35wQwgaB21K53lvd52kG+hLzJ+crJ0TB69OjRo0ePHj169OjRo0ePHmdBKPmnH6GHHiSYjac9O08JlixMM2T/9GP00MBemoBjP3SeD/YOuTHnPTlPB5oKboY9N88GQnzBjZlY//Sz9Gii4mbT2wPPBlLKNDMLeqn2ZKCbkhtzTo33np5nAl1W3BR2nEXbnp3nAU0qbjIr5m5oQf/pJ+pRgbxHFTneFjbzfuQ8DeyMExIBKyOkadEPnKcB28OYOaCLE8L/vcp5GpApEJLC6MlcZKgfOE8DCxhZFJXWMZe/wA3px9hDQXNgZDKsuBldHbwhzPF+BI98tn89HKBlV/s5Q8e+6jJiBzNQU7N+7DwObAyUnGzpZDy6orkpS0bi/Mlni5IGsiy4Ui5Up52uvfImp0OB5iyCfs2s1jjpjn+60N6EBnlYjrMZtShllFJCqXqOVXFs8dvxk06n8GPlX1RZhAo8B8v0LRrKuGLO3ppUl0SlvqY7+RaR03EhGUjfNWqregoDZ0grbiKQVMnZ5yFsW5TjLJsZ8SDJx19GHF8KqXXJ7nAobxP4h6OTHvCUHLoHKQ7+gEDI6ODPCZn6I8QhfYpoOBmYCq4Ilth+fXZJJfui3KObHOkkt/VFYuBMcvlW7rkuzKmpQqRRWvzMIulC6TTg/IDKy5qZIYsrc8Pn7FAuEF+JeIOEkHl9/XXK7tGgviljcfmKuD45K1/hPuTQgu8OV0P5Vt4Zcli8icwOLKTGRd8Jn4l3qz2LQzN7ncCA4yqqJufvipzFfyeA5zAt6Ex9Le/SY52CxmZeNvB9yEFTbebJd0q7xzENii5qsi95LJ/KMuEwkS23Nggnx6XE5j3hC9OQk60sjufghg8E9R0vSlt41QYLdyGHQC8ZqgO5M/WG2DNlhNWI0iQ2mHpv8J4WDLuVaxtAjoX7NlRHznMItBIsVd5uGJ8/XQRYEIfqPe5CDoXgwNiRb1R0dRR7mpk6+BPGNIIQbsrVI1vAWAdyuEmXYWKPhpyvtm0/hTkAIIn6ghfErfBFxJlVO9yDHPIOe7eFdErYYZRTZyedFY1cMfajzfE4yXXmJvS/DYOm5x84OYvZX5ybNTU05JhhGA7dp2HHCtXed97GJ6ez6xPvQQ6aA74tP4u+mxBrdhLE0e5tV35yMVxqjjVqCvpfFPBuNWJIDmIPj68hJ4oiM3sacujYVHA2SE9OCvukre9BDs7jKOZANnY1IpYeR6czZp4qk80Og4aBbca7FSRacXKidMGtGSBAY63FW45LbfbbQI7q652NBLOdphnuQA5KtSiW5ZWraWnC8nrYfJnPDw1msmKgfXiQxencjGAbdM6K223opOkMAvJU4W1b1a7ZuWdzarkTnnbegRyMR/tGwwR7bTwKjethkx6nP9WTo93c6FgyAv0vHJk7+E601uiev6ehJ+dSc/1e0Fx9yzMhHGtSnyUJ9zuQgzZjrjg5nKzGg7CkIm+0dRoCLcvjM4t5hP2PedfClDZ4Jxtr/Ryw1mz7iQaP+p7rM67fSZBIFN6DHJBWg51yn4ZUI6yoiJjaDT3pz9nZ9kTPOUPrT5BjJXj/ihxah2+iDPE8+fMNV8fstNdE+Es0kPT0t5ODei90VLsxVSQMiV2xO5qsZorjHG3eydGbnI3ZQszpBb8yHuKzQ6Z85EBne+W72agRW7sYKPltaLk6XexIAlA2G24nx/qT7xqpUk1NJ6TzkpAdUT3Q6LAZobRbnNMWZJ4kwvYLvGQOf+MkSY6wO5jHwZTffEBwn8AFV/x3wlIV8aHrNckpuDK468hBL+dNlWpj2dlgZQgwnBtrUw+dhyN9eW2DVVv4l/9nuya8fmqJfQLnbvWbccpOFujoNxA5LOHLLXE7OShYJwtxaNh6CFL5Ymsy6wh3LsZdX3vx5dfc71wUT5uAIAXMEB2uDvZvgdl9yYHIQPRfcSQVzb9jdfclgbCgh8m26dkgIv9t6tzg1HOv03niFCzScHX0co3WZ6n64HZyAk5IJEZHWPaAI/2zHDvEEaaAH7/pmEmTmN64JP6pxFgLtPHaWktSCiWMlH56MzmYIJ0JhTYRJlv21RVOo2GV0bDiqAlFp16X4/l5IGkTxFonJNhJFav23O3kHIEc3B9+E8fzXTkti8c4kqXZRJgb7LMzA6Aj5bUjnXpktS6OGgduJufkYExKk63g/w605iZM1Ol0Dj+xGWTbEMNxnKdV5/eAFJfRDA2EFJBuDKzbyflPvf9dssYSy6CCG7c5bKL18SvZTifFl4ObQcrPp17GE6ve+aEt16Q4QsN/vpkc9EEFJI9rYdTcNIy0cDN/XarpNrvPTA5TfTvNar/g1DYN5u5JjoSc0qmQaY1gtbvxmxkE2dlKH5U1JrxLcvpY75T8Tr5FJGe04ZVi2mJ1FyJD8WDbR28BaUSE82ZPJKc0naYIeQw5UVCOm0uI/OXUOPf2xyTB6TPHSziHseeJMBz/CLvnXkKCxPNKtcX3GgP+EcBPJ1OxGWOHpHG+2YzzJOCuoZfE5TFxbv0piY2A/088+ehHXWQBulC7YvNtpVzCZi99DDmF/R5qdjdwKObBBTcHJm/+osIVGFORxkbER65aA/7eFGYQhJqlM+7lvdTPQGthvrakIOSRYKhUsaK8+tME8q9MpozuwU1jhzZ0biPIKzk5LRf1ftaa/D5GoE+xOSF7mRN22c2RySkEOa4t3AcgBMihL8I2xBVCOZCzwLTcmQXkHA4wgvfUgOnadPJyqMjZQ2Yv58GFc6cjsTE6zNE1ozs4yq+EP/5tM99NV6cRR9TkEta4Hzk/391yRaiZzVXrvoEo/TOwr/M/gZw/VHLMN6aQg10P1Cw8Y8w4OfsVY5BnBeQ49oq/vUsgKD9eEWoHDk4yTGx+yorb/h5s2HzPD9jgvheQE8DmV353A3ZeT4QWtupJNBKTaDuXsMZ9nFDElI639vdip8rYFjOj/JuXTK90bnTk8L4vk4Pxdogo0sL8ieOo0qtAzjuemxHYn5ZuL5IDghCyKjBPHvb8WXogSA426qK7PX4FpJGYq9QEknMJW0br7bE1R5CzyHOLEqcwvtq6iYHadh6KnnKlb9Mmx4UMMIUcyErO4IUzrjGAhL1NUZUJctgP0xxRNJrSLY4CPTk/yqvuTk5ztlpJVJZzCVuy5A7zOWWzY44n2e6yzbcWNaN10z54+yg53/idluwokWPAHO+U22aQ8grk+PuiKLg/h+Q4XojOHQF/KyoMq4ucFK6akgeQwxpT+PKsjlPLGc3ymztMGfjSd1rx0jebRnQ6ac0WjD4s1uag46byyMGm3VC6hmRxWllrLxTJAT8rwkkSkVYSTmkHOYiZ9QBypAgXQlL82lzCGneYbCtn+3AxgFcU64bOcb8V0qfo8JJ7x/ha47RtrXk2/z73PZLIgYyPiBlDaGggx/2b4wep4yJLYaJSUR3BI3pyfsJV80eMHMNW/W4pY7g7dINHbxdrf+HOEC5tZqDyRkumJ7Lc5REWDv6Cz932c/g78NbbyOQYAd+TeGgHNXWOE/NnKJ07C/MoMvrbdY4004k4hXDq5WDmQiNL7pB9I0YmjtXmU5gFqfe4V9vP8mvthWMgjRxiCSkhkYNZoTssv9ey1thS8sptGGPv9u+11qpM/xNqV0eKWW80SvgOeWsYuItQyzXIyY5VTpSpDObrAfEH8DohSWRmlSNHjE+JHLRHI5HFhiNHLKIS1ho34tBYgY5BHHhSPTk/mLjqAeQ01yAOq6aQZnuaGbKAO5CDKcFi4VadOyiGDZtKwvbS4mo9wFB/iw2Qje9GSY4wcSRyhCeH5jT6M8lkMkmSQJCDOYhzNimmsRGnkN+iF2sFXDXxrIeQ03R1SiakZaDaJP475EqDRfADs5MCqYcME9sS4ybz1+vx9GPzAhQGfghtzw2OihwUbBORmCvIgan6PQrWl9O7lCMHchCHJIfbDFEBnchJK3JqczKzQQ0IcsK7kdOxBlHKJdzrmuceqwyScpqiSuxENzPbUsw9yfJtwNjHM5jp9As0qTsBzTM4uJgiQZe+Dyylvivuuz34B1SzVu4fEP4ooIXvvoPvdfDd7wkwY4YpNw5gP9pGdO/74n7j6qo1i/lNkRzGN+5FDlUTc0ufhp6Evjbn9S6Lp0RAlWyFp5mD5TiC+qvWLJtACQdCvI/nyBLqxHFMyoIQpWy0LEt8rNMNq5W6xCpBcLvaZRADbhOI+RzLqq4ihuYq0jh6O5qJueh5SXaCXiE3VPiHyOFightK5exa5DG6H5ajFFuBzLdDiD3qlnz+axCo3h+SIbV9KyCNaJDTNSl5lhxuEL5RrneH37jciCEEyW1mgnVQUKCn4yVnx3+ZxJ95Pvo8VFNJiLGTbxq9ay9qkNOV7q+Q0w40mH/SIMqCmek7KDYo2SbjkT9aJwYXKLnp7yHzENyee77w/xOaibncF5OiOiN9Jmgjnt1Vr0aZCW+RQ9MZdXbkjVshjDIae0Wt6TKPljmpHp2mFzLWPzMk5Q9YBN25hDUaeVV/dDSeJSu0v1s5Ct4fFriGG3u2X659NQKdMxKvMz/hJHG/4l/7i0fNNYieRU65hF1DQo2YdvVsJef3pXVScCQkNferRmy8Yod752gfceH4K8UlPxWkxWuInX3q77uO4EljhnvUcZqygE5TVdDi7ufM1q4j4IO2vqkTnlkX+clhq1P3Q+PUpJ0LJdWMxKiLQzk41PZZIGUlIZ1JHUl11/hfrHSaibnf65E07FzXZ6kxuQ5bOpbPaSctWq553OrLDfHRyMeamL1ns89XLvJ6kK4G6u6wjXRRbYxHZX3Ynnkgu+28M4mw4PpqF0Pi+vxi7ST9WynrDom6RZ3tdhurKZqtDE4OUV6y2i2t7jp387uCbToaqLvuSiOwsNCeyGRtoquw0wxPRBJV/ioJzWg3m3EhO/mAVLPGvitqS5LE9X3xo0ks9X0MH45BLA+zIz9SI3UO5VZG8BqOn5A/Qd/K037OnDIexC90MTGNvLrlLXmH9f1rJ9KvR9PVqZCdaZOGFZFrtI56W93gYqpwzJQSHYw6S4xegNPz64CqXmK6SDhlsIlhqYWNEyJRxm+uJJUMnfqdCKkHPTcUpZnaxVRkiW7McqmmWC6Bv/kDQlwjH26FrU8aO2fANgOm2/bAYIqq11bekoVjtDREJYhIXOdAccJpkgyMjygc4SCISCGSA78tAjOknBzwjRdb4gyW21cOLzKHA/53AEshcc8rSuRi4O2wHB2QMx68ehCwGIrfXgIacTJFkIMJcPCNXUXJbkAzMbfEuWpSTYm02DbLqampPdmF782WMS2V1Ejcel5J/g+9Eu8ZhzKeJ8jx7bITLmz42o2N8SIOKx6aIRQnIjByVkLnwJN8ZxZMzkxxZfeScZUDAw+sen40XIgnFORAeN12H0OOoZQLrHA422MbgQUzSpTJF+qoImumG4WS/zvF/DUUhGNRD664pRwNOZrRMRRmJJDjYxbnHCaNFjZm0c/r278PyyUuQE5pnwI5OYWZs+goyMGsgzeI0Yq6rrmY/AJyRpgAd4TZvUeQw3RZyucrGLYVlT+l1EKbh9KgMRb1halEXst3OGEnSg2DRNuscABFyxt+a5cLzHQ1Fv0cyJlBW7PCzFHngPwy0/eyv3SRM7PtCdZfqMmpylNy7XIEpWsIckAEUj4ci8eQ03R1AJfsV9aWhdl6Mt/Gx/lbi+u5dhQiOZ4oMLZHKTbBL66yTT/ODsGQqYnz0UCOYUIxwtAMkBxLWPBLITIVchAONki6hGo5UyKRA07HKyTv+jaYonxsATlcAy2ghuj74iHkGEHb1TlTRVigWd3oDDoKqwI5Q1rGj9BioGAiDLdUVMT/cLyT88FVC2SVcvcVyLFHXD55prsSFXOoqD0hCiMq5MBq00VQ99YM9G6LnKE5sSHIxVUNkEO4dp1OzcUqfAw5tJ1Gfr5uPV7kti7So4tnIIcfs6ZwIxEqAsajLaGO55eW8EfAlbOfL/MRZkgBOSimNmZeksNtgSSrHkwhx3nnEKJktIxElsOJHMjnmsIPAL4tl0uRaw0jh1t/+725fxQ5zcTcMhfzwkXB2QU1J246a1ItRR8gxiQqybG8skARm5n+R9e4yHUytwTFGsi10IztutYUMcCahO/s0jnfV3tRvr8mB6ZAQkeKRa4ZkBPQCKy3o/0gcmAlhIprfoeYkFYirQa6rES4GPNEhLMAwVcuw2ASNgXflysDbonrp8ivANdZ2XK/3y99zPgEclAGH+iJHFFEBCZ6u601GqJErsghoB03YFDvAQWsYrWAHPTXXPIwctA/k3Fd5T6adMXlanTEXsjRsLmmgzVB70ebeyABiY9sNRM279GOdasbrgW/L+QwM24ShBRy80Qm24QIcgYxP2rDNG1LrImaklSQg/JkbgE5+cq2od5otOWGULaCX3VZuRCbBXIwIy6nDyOn+eMgiyvdcuuU1qxF2lWdiYvv0RDzLS3XzDI+XugBq+Fwj4i7hYehvuLLVc804WYGbkFXn0BSLhfBEegwJMf6wzy8vEBv37fIWYRQA/wvW/g54EiHDhiPw8UCzRaPkkU5NWXNQKUBOZglv33cyGkm5urjzDqwYNm5Bjqddk46iNItM1pliyyp+AuePEFL48OGNGe5jKeDxXGwUeeQecKFgSCnyoBYYw+syQnq2NpLSQ7mXO7q+qLRaEshNFI+mAUmAZDDnb7Ew2TPB8TWAGQrr6L3fsVQoswrFq3Y/9DP3884+cTjBs8bfo3Dt5b8rQKwgTAJdMo3PqxxjGBeP77DX8Xgb2YYZWkIz4PFND/yYjzOj6w6vZTh9dsPoDUg6oxFCYyB2DsNYM7g6FUWPhzcxtLN+Y0++syXcEP9CULZ9j/5+EtWYjSevTr2+dbFH+QSm9UWpWWBAUJvKqgmPX5Zk0P9LL67VWayMZ9T7zLURpFLf+hu/ozgL8zEbBSx2a8sderRo0ePHj169OjRo0ePHj169OjRo0ePHj169OjRo0ePHj169OjRo0ePHj16PBD/A9w7VdIfc8EC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10"/>
          <a:srcRect l="5703" t="53669" r="58496" b="33202"/>
          <a:stretch/>
        </p:blipFill>
        <p:spPr>
          <a:xfrm>
            <a:off x="177890" y="5445224"/>
            <a:ext cx="2737926" cy="753043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144016" y="61501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000" dirty="0"/>
              <a:t>Loran de Vries</a:t>
            </a:r>
          </a:p>
          <a:p>
            <a:r>
              <a:rPr lang="nl-NL" sz="2000" dirty="0"/>
              <a:t>lorandevries@gmail.com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/>
          <a:lstStyle/>
          <a:p>
            <a:r>
              <a:rPr lang="nl-NL" sz="3000" dirty="0">
                <a:effectLst/>
              </a:rPr>
              <a:t>Kun je uit jouw schaduwgrafiek halen hoe ver de zon van de aarde verwijderd </a:t>
            </a:r>
            <a:r>
              <a:rPr lang="nl-NL" sz="3000" dirty="0" smtClean="0">
                <a:effectLst/>
              </a:rPr>
              <a:t>is?</a:t>
            </a:r>
          </a:p>
          <a:p>
            <a:pPr marL="0" indent="0">
              <a:buNone/>
            </a:pPr>
            <a:endParaRPr lang="nl-NL" sz="3000" dirty="0" smtClean="0">
              <a:effectLst/>
            </a:endParaRPr>
          </a:p>
          <a:p>
            <a:r>
              <a:rPr lang="nl-NL" sz="3000" dirty="0" smtClean="0">
                <a:effectLst/>
              </a:rPr>
              <a:t>Ja:    45% (N=31)</a:t>
            </a:r>
          </a:p>
          <a:p>
            <a:r>
              <a:rPr lang="nl-NL" sz="3000" dirty="0" smtClean="0">
                <a:effectLst/>
              </a:rPr>
              <a:t>Nee  55%</a:t>
            </a:r>
          </a:p>
          <a:p>
            <a:pPr marL="0" indent="0">
              <a:buNone/>
            </a:pPr>
            <a:endParaRPr lang="nl-NL" sz="3000" dirty="0">
              <a:effectLst/>
            </a:endParaRPr>
          </a:p>
          <a:p>
            <a:pPr marL="342900" lvl="1" indent="-342900">
              <a:buClr>
                <a:schemeClr val="hlink"/>
              </a:buClr>
            </a:pPr>
            <a:r>
              <a:rPr lang="nl-NL" sz="3000" dirty="0">
                <a:effectLst/>
              </a:rPr>
              <a:t>Kun je uit jouw schaduwgrafiek halen of de afstand van de aarde tot de zon gedurende de dag </a:t>
            </a:r>
            <a:r>
              <a:rPr lang="nl-NL" sz="3000" dirty="0" smtClean="0">
                <a:effectLst/>
              </a:rPr>
              <a:t>verandert?</a:t>
            </a:r>
          </a:p>
          <a:p>
            <a:pPr marL="0" lvl="1" indent="0">
              <a:buClr>
                <a:schemeClr val="hlink"/>
              </a:buClr>
              <a:buNone/>
            </a:pPr>
            <a:endParaRPr lang="nl-NL" sz="3000" dirty="0" smtClean="0">
              <a:effectLst/>
            </a:endParaRPr>
          </a:p>
          <a:p>
            <a:pPr marL="342900" lvl="1" indent="-342900">
              <a:buClr>
                <a:schemeClr val="hlink"/>
              </a:buClr>
            </a:pPr>
            <a:r>
              <a:rPr lang="nl-NL" sz="3000" dirty="0" smtClean="0">
                <a:effectLst/>
              </a:rPr>
              <a:t>Ja</a:t>
            </a:r>
            <a:r>
              <a:rPr lang="nl-NL" sz="3000" dirty="0">
                <a:effectLst/>
              </a:rPr>
              <a:t>: </a:t>
            </a:r>
            <a:r>
              <a:rPr lang="nl-NL" sz="3000" dirty="0" smtClean="0">
                <a:effectLst/>
              </a:rPr>
              <a:t>43% </a:t>
            </a:r>
            <a:r>
              <a:rPr lang="nl-NL" sz="3000" dirty="0">
                <a:effectLst/>
              </a:rPr>
              <a:t>(</a:t>
            </a:r>
            <a:r>
              <a:rPr lang="nl-NL" sz="3000" dirty="0" smtClean="0">
                <a:effectLst/>
              </a:rPr>
              <a:t>N=30)</a:t>
            </a:r>
          </a:p>
          <a:p>
            <a:pPr marL="342900" lvl="1" indent="-342900">
              <a:buClr>
                <a:schemeClr val="hlink"/>
              </a:buClr>
            </a:pPr>
            <a:r>
              <a:rPr lang="nl-NL" sz="3000" dirty="0" smtClean="0">
                <a:effectLst/>
              </a:rPr>
              <a:t>Nee 57%</a:t>
            </a:r>
            <a:endParaRPr lang="nl-NL" sz="3000" dirty="0">
              <a:effectLst/>
            </a:endParaRPr>
          </a:p>
          <a:p>
            <a:pPr marL="342900" lvl="1" indent="-342900">
              <a:buClr>
                <a:schemeClr val="hlink"/>
              </a:buClr>
            </a:pPr>
            <a:endParaRPr lang="nl-NL" dirty="0">
              <a:effectLst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587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0" y="476672"/>
            <a:ext cx="8140524" cy="3240360"/>
          </a:xfrm>
        </p:spPr>
      </p:pic>
    </p:spTree>
    <p:extLst>
      <p:ext uri="{BB962C8B-B14F-4D97-AF65-F5344CB8AC3E}">
        <p14:creationId xmlns:p14="http://schemas.microsoft.com/office/powerpoint/2010/main" val="322354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2" y="2636912"/>
            <a:ext cx="8509256" cy="3946450"/>
          </a:xfrm>
        </p:spPr>
      </p:pic>
      <p:cxnSp>
        <p:nvCxnSpPr>
          <p:cNvPr id="8" name="Rechte verbindingslijn 7"/>
          <p:cNvCxnSpPr/>
          <p:nvPr/>
        </p:nvCxnSpPr>
        <p:spPr bwMode="auto">
          <a:xfrm>
            <a:off x="3419872" y="3573016"/>
            <a:ext cx="792088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b="10020"/>
          <a:stretch/>
        </p:blipFill>
        <p:spPr>
          <a:xfrm>
            <a:off x="107504" y="63508"/>
            <a:ext cx="7785028" cy="250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2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12968" cy="1143000"/>
          </a:xfrm>
        </p:spPr>
        <p:txBody>
          <a:bodyPr/>
          <a:lstStyle/>
          <a:p>
            <a:r>
              <a:rPr lang="nl-NL" sz="3600" dirty="0" smtClean="0"/>
              <a:t>Maak zomer- en wintergrafiek tegelijkertijd    met twee lampen en één spijker.</a:t>
            </a:r>
            <a:endParaRPr lang="nl-NL" sz="3600" dirty="0"/>
          </a:p>
        </p:txBody>
      </p:sp>
      <p:pic>
        <p:nvPicPr>
          <p:cNvPr id="5" name="dubbele schaduwgrafiek kleiner silen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13221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/>
          <a:lstStyle/>
          <a:p>
            <a:r>
              <a:rPr lang="nl-NL" dirty="0" smtClean="0"/>
              <a:t>Koppeling maken met pad van zon op het noordelijk halfrond.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Tutorial ‘</a:t>
            </a:r>
            <a:r>
              <a:rPr lang="nl-NL" dirty="0" err="1" smtClean="0"/>
              <a:t>Path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sun</a:t>
            </a:r>
            <a:r>
              <a:rPr lang="nl-NL" dirty="0" smtClean="0"/>
              <a:t>’. Vertaald uit</a:t>
            </a:r>
          </a:p>
          <a:p>
            <a:pPr lvl="1"/>
            <a:r>
              <a:rPr lang="nl-NL" dirty="0" err="1" smtClean="0">
                <a:effectLst/>
              </a:rPr>
              <a:t>Prather</a:t>
            </a:r>
            <a:r>
              <a:rPr lang="nl-NL" dirty="0">
                <a:effectLst/>
              </a:rPr>
              <a:t>, E.E., </a:t>
            </a:r>
            <a:r>
              <a:rPr lang="nl-NL" dirty="0" err="1">
                <a:effectLst/>
              </a:rPr>
              <a:t>Slater</a:t>
            </a:r>
            <a:r>
              <a:rPr lang="nl-NL" dirty="0">
                <a:effectLst/>
              </a:rPr>
              <a:t> T.F., Adams, J.P., &amp; </a:t>
            </a:r>
            <a:r>
              <a:rPr lang="nl-NL" dirty="0" err="1">
                <a:effectLst/>
              </a:rPr>
              <a:t>Brissenden</a:t>
            </a:r>
            <a:r>
              <a:rPr lang="nl-NL" dirty="0">
                <a:effectLst/>
              </a:rPr>
              <a:t>, J. (2012). </a:t>
            </a:r>
            <a:r>
              <a:rPr lang="nl-NL" i="1" dirty="0" err="1">
                <a:effectLst/>
              </a:rPr>
              <a:t>Lecture-Tutorials</a:t>
            </a:r>
            <a:r>
              <a:rPr lang="nl-NL" i="1" dirty="0">
                <a:effectLst/>
              </a:rPr>
              <a:t> </a:t>
            </a:r>
            <a:r>
              <a:rPr lang="nl-NL" i="1" dirty="0" err="1">
                <a:effectLst/>
              </a:rPr>
              <a:t>for</a:t>
            </a:r>
            <a:r>
              <a:rPr lang="nl-NL" i="1" dirty="0">
                <a:effectLst/>
              </a:rPr>
              <a:t> </a:t>
            </a:r>
            <a:r>
              <a:rPr lang="nl-NL" i="1" dirty="0" err="1">
                <a:effectLst/>
              </a:rPr>
              <a:t>Introductory</a:t>
            </a:r>
            <a:r>
              <a:rPr lang="nl-NL" i="1" dirty="0">
                <a:effectLst/>
              </a:rPr>
              <a:t> </a:t>
            </a:r>
            <a:r>
              <a:rPr lang="nl-NL" i="1" dirty="0" err="1">
                <a:effectLst/>
              </a:rPr>
              <a:t>Astronomy</a:t>
            </a:r>
            <a:r>
              <a:rPr lang="nl-NL" i="1" dirty="0">
                <a:effectLst/>
              </a:rPr>
              <a:t> </a:t>
            </a:r>
            <a:r>
              <a:rPr lang="nl-NL" dirty="0">
                <a:effectLst/>
              </a:rPr>
              <a:t>(3rd Edition). Boston: Addison-Wesley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519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Dagelijkse pad van de zon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272808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Dagelijkse pad van de zon zonnewijze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2" y="4005064"/>
            <a:ext cx="7900151" cy="274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35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8096" y="116632"/>
            <a:ext cx="8229600" cy="1143000"/>
          </a:xfrm>
        </p:spPr>
        <p:txBody>
          <a:bodyPr/>
          <a:lstStyle/>
          <a:p>
            <a:r>
              <a:rPr lang="nl-NL" dirty="0" smtClean="0"/>
              <a:t>Mogelijke uitbreiding. </a:t>
            </a:r>
            <a:br>
              <a:rPr lang="nl-NL" dirty="0" smtClean="0"/>
            </a:br>
            <a:r>
              <a:rPr lang="nl-NL" dirty="0" smtClean="0"/>
              <a:t>Gnomon </a:t>
            </a:r>
            <a:r>
              <a:rPr lang="nl-NL" dirty="0" smtClean="0"/>
              <a:t>Simulatie </a:t>
            </a:r>
            <a:r>
              <a:rPr lang="nl-NL" dirty="0" err="1" smtClean="0"/>
              <a:t>zomerwende</a:t>
            </a:r>
            <a:endParaRPr lang="nl-NL" dirty="0"/>
          </a:p>
        </p:txBody>
      </p:sp>
      <p:pic>
        <p:nvPicPr>
          <p:cNvPr id="4" name="zonnewend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417638"/>
            <a:ext cx="8756173" cy="4104456"/>
          </a:xfrm>
        </p:spPr>
      </p:pic>
      <p:sp>
        <p:nvSpPr>
          <p:cNvPr id="5" name="Rechthoek 4"/>
          <p:cNvSpPr/>
          <p:nvPr/>
        </p:nvSpPr>
        <p:spPr>
          <a:xfrm>
            <a:off x="457200" y="6165304"/>
            <a:ext cx="6606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 err="1"/>
              <a:t>Todd</a:t>
            </a:r>
            <a:r>
              <a:rPr lang="nl-NL" sz="2400" dirty="0"/>
              <a:t> </a:t>
            </a:r>
            <a:r>
              <a:rPr lang="nl-NL" sz="2400" dirty="0" smtClean="0"/>
              <a:t>Timberlake </a:t>
            </a:r>
            <a:r>
              <a:rPr lang="nl-NL" sz="2400" dirty="0"/>
              <a:t>(www.compadre.org)</a:t>
            </a:r>
          </a:p>
        </p:txBody>
      </p:sp>
    </p:spTree>
    <p:extLst>
      <p:ext uri="{BB962C8B-B14F-4D97-AF65-F5344CB8AC3E}">
        <p14:creationId xmlns:p14="http://schemas.microsoft.com/office/powerpoint/2010/main" val="42233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Gnomon Simulatie </a:t>
            </a:r>
            <a:r>
              <a:rPr lang="nl-NL" dirty="0" err="1" smtClean="0"/>
              <a:t>winterwende</a:t>
            </a:r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457200" y="6165304"/>
            <a:ext cx="6606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 err="1"/>
              <a:t>Todd</a:t>
            </a:r>
            <a:r>
              <a:rPr lang="nl-NL" sz="2400" dirty="0"/>
              <a:t> </a:t>
            </a:r>
            <a:r>
              <a:rPr lang="nl-NL" sz="2400" dirty="0" smtClean="0"/>
              <a:t>Timberlake </a:t>
            </a:r>
            <a:r>
              <a:rPr lang="nl-NL" sz="2400" dirty="0"/>
              <a:t>(www.compadre.org)</a:t>
            </a:r>
          </a:p>
        </p:txBody>
      </p:sp>
      <p:pic>
        <p:nvPicPr>
          <p:cNvPr id="6" name="zonne- en winterwend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415358"/>
            <a:ext cx="8904282" cy="4173882"/>
          </a:xfrm>
        </p:spPr>
      </p:pic>
    </p:spTree>
    <p:extLst>
      <p:ext uri="{BB962C8B-B14F-4D97-AF65-F5344CB8AC3E}">
        <p14:creationId xmlns:p14="http://schemas.microsoft.com/office/powerpoint/2010/main" val="163221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6" descr="http://img.literatuurplein.nl/blobs/B/138493/1/978900390840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127" y="274638"/>
            <a:ext cx="1897392" cy="3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28952" r="81295" b="68477"/>
          <a:stretch/>
        </p:blipFill>
        <p:spPr>
          <a:xfrm>
            <a:off x="311696" y="274638"/>
            <a:ext cx="3671927" cy="46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4" t="3471" r="6347" b="64402"/>
          <a:stretch/>
        </p:blipFill>
        <p:spPr>
          <a:xfrm>
            <a:off x="311696" y="796128"/>
            <a:ext cx="3525748" cy="2621710"/>
          </a:xfrm>
          <a:prstGeom prst="rect">
            <a:avLst/>
          </a:prstGeom>
        </p:spPr>
      </p:pic>
      <p:pic>
        <p:nvPicPr>
          <p:cNvPr id="265218" name="Picture 2" descr="http://ecx.images-amazon.com/images/I/41ngtVf7juL._SX382_BO1,204,203,200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2" y="3645024"/>
            <a:ext cx="216110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2477402" y="3645024"/>
            <a:ext cx="792088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300" dirty="0" smtClean="0"/>
              <a:t>Lesmateriaal vertaald uit ‘</a:t>
            </a:r>
            <a:r>
              <a:rPr lang="nl-NL" sz="2300" dirty="0" err="1" smtClean="0"/>
              <a:t>Physics</a:t>
            </a:r>
            <a:r>
              <a:rPr lang="nl-NL" sz="2300" dirty="0" smtClean="0"/>
              <a:t> </a:t>
            </a:r>
            <a:r>
              <a:rPr lang="nl-NL" sz="2300" dirty="0" err="1" smtClean="0"/>
              <a:t>by</a:t>
            </a:r>
            <a:r>
              <a:rPr lang="nl-NL" sz="2300" dirty="0" smtClean="0"/>
              <a:t> </a:t>
            </a:r>
            <a:r>
              <a:rPr lang="nl-NL" sz="2300" dirty="0" err="1" smtClean="0"/>
              <a:t>inquiry</a:t>
            </a:r>
            <a:r>
              <a:rPr lang="nl-NL" sz="2300" dirty="0" smtClean="0"/>
              <a:t>’</a:t>
            </a:r>
          </a:p>
          <a:p>
            <a:r>
              <a:rPr lang="nl-NL" sz="2300" dirty="0" smtClean="0"/>
              <a:t>- </a:t>
            </a:r>
            <a:r>
              <a:rPr lang="nl-NL" sz="2300" dirty="0" err="1" smtClean="0"/>
              <a:t>Astronomy</a:t>
            </a:r>
            <a:r>
              <a:rPr lang="nl-NL" sz="2300" dirty="0" smtClean="0"/>
              <a:t> </a:t>
            </a:r>
            <a:r>
              <a:rPr lang="nl-NL" sz="2300" dirty="0" err="1"/>
              <a:t>by</a:t>
            </a:r>
            <a:r>
              <a:rPr lang="nl-NL" sz="2300" dirty="0"/>
              <a:t> </a:t>
            </a:r>
            <a:r>
              <a:rPr lang="nl-NL" sz="2300" dirty="0" err="1" smtClean="0"/>
              <a:t>sight</a:t>
            </a:r>
            <a:r>
              <a:rPr lang="nl-NL" sz="2300" dirty="0" smtClean="0"/>
              <a:t> §1 </a:t>
            </a:r>
            <a:r>
              <a:rPr lang="nl-NL" sz="2300" dirty="0"/>
              <a:t>S</a:t>
            </a:r>
            <a:r>
              <a:rPr lang="nl-NL" sz="2300" dirty="0" smtClean="0"/>
              <a:t>un </a:t>
            </a:r>
            <a:r>
              <a:rPr lang="nl-NL" sz="2300" dirty="0" err="1"/>
              <a:t>shadows</a:t>
            </a:r>
            <a:r>
              <a:rPr lang="nl-NL" sz="2300" dirty="0" smtClean="0"/>
              <a:t>.</a:t>
            </a:r>
          </a:p>
          <a:p>
            <a:endParaRPr lang="nl-NL" sz="2300" dirty="0"/>
          </a:p>
          <a:p>
            <a:r>
              <a:rPr lang="nl-NL" sz="2300" dirty="0" smtClean="0"/>
              <a:t>Geen ‘teaching </a:t>
            </a:r>
            <a:r>
              <a:rPr lang="nl-NL" sz="2300" dirty="0" err="1" smtClean="0"/>
              <a:t>by</a:t>
            </a:r>
            <a:r>
              <a:rPr lang="nl-NL" sz="2300" dirty="0" smtClean="0"/>
              <a:t> telling’</a:t>
            </a:r>
            <a:endParaRPr lang="nl-NL" sz="2300" dirty="0"/>
          </a:p>
        </p:txBody>
      </p:sp>
      <p:sp>
        <p:nvSpPr>
          <p:cNvPr id="3" name="Rechthoek 2"/>
          <p:cNvSpPr/>
          <p:nvPr/>
        </p:nvSpPr>
        <p:spPr>
          <a:xfrm>
            <a:off x="2477402" y="5338238"/>
            <a:ext cx="6285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Docent geeft </a:t>
            </a:r>
            <a:r>
              <a:rPr lang="nl-NL" sz="2400" dirty="0" smtClean="0"/>
              <a:t>bij vragen niet                direct </a:t>
            </a:r>
            <a:r>
              <a:rPr lang="nl-NL" sz="2400" dirty="0"/>
              <a:t>antwoord, maar stelt </a:t>
            </a:r>
            <a:r>
              <a:rPr lang="nl-NL" sz="2400" dirty="0" smtClean="0"/>
              <a:t>           verdere </a:t>
            </a:r>
            <a:r>
              <a:rPr lang="nl-NL" sz="2400" dirty="0"/>
              <a:t>vragen aan de leerling</a:t>
            </a:r>
            <a:r>
              <a:rPr lang="nl-NL" sz="2400" dirty="0" smtClean="0"/>
              <a:t>.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60016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5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616"/>
            <a:ext cx="8229600" cy="1143000"/>
          </a:xfrm>
        </p:spPr>
        <p:txBody>
          <a:bodyPr/>
          <a:lstStyle/>
          <a:p>
            <a:r>
              <a:rPr lang="nl-NL" dirty="0" smtClean="0"/>
              <a:t>Een schaduwgrafiek maken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3508" y="980728"/>
            <a:ext cx="8856984" cy="4525963"/>
          </a:xfrm>
        </p:spPr>
        <p:txBody>
          <a:bodyPr/>
          <a:lstStyle/>
          <a:p>
            <a:r>
              <a:rPr lang="nl-NL" dirty="0"/>
              <a:t>Markeer </a:t>
            </a:r>
            <a:r>
              <a:rPr lang="nl-NL" dirty="0" smtClean="0"/>
              <a:t>elk </a:t>
            </a:r>
            <a:r>
              <a:rPr lang="nl-NL" dirty="0"/>
              <a:t>uur </a:t>
            </a:r>
            <a:r>
              <a:rPr lang="nl-NL" dirty="0" smtClean="0"/>
              <a:t>het uiteinde van de schaduw</a:t>
            </a:r>
          </a:p>
          <a:p>
            <a:r>
              <a:rPr lang="nl-NL" dirty="0" smtClean="0"/>
              <a:t>Verbind alle markeringen door een lijn: </a:t>
            </a:r>
          </a:p>
          <a:p>
            <a:pPr lvl="1"/>
            <a:r>
              <a:rPr lang="nl-NL" dirty="0" smtClean="0"/>
              <a:t>je hebt een schaduwgrafiek gekregen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OPDRACHT voor de zaal: </a:t>
            </a:r>
          </a:p>
          <a:p>
            <a:pPr marL="0" indent="0">
              <a:buNone/>
            </a:pPr>
            <a:r>
              <a:rPr lang="nl-NL" dirty="0" smtClean="0"/>
              <a:t>   Schets (bovenaanzicht spijker) hoe de 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schaduwgrafiek er uit ziet…</a:t>
            </a:r>
          </a:p>
          <a:p>
            <a:pPr marL="457200" lvl="1" indent="0">
              <a:buNone/>
            </a:pPr>
            <a:r>
              <a:rPr lang="nl-NL" dirty="0" smtClean="0"/>
              <a:t>A)	op de langste dag van het jaar.</a:t>
            </a:r>
          </a:p>
          <a:p>
            <a:pPr marL="457200" lvl="1" indent="0">
              <a:buNone/>
            </a:pPr>
            <a:r>
              <a:rPr lang="nl-NL" dirty="0" smtClean="0"/>
              <a:t>B)	op de kortste dag van het jaar.</a:t>
            </a:r>
            <a:endParaRPr lang="nl-NL" dirty="0"/>
          </a:p>
        </p:txBody>
      </p:sp>
      <p:pic>
        <p:nvPicPr>
          <p:cNvPr id="4" name="Picture 4" descr="http://www.honolulu.hawaii.edu/instruct/natsci/science/brill/sci122/SciLab/L1/image1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08920"/>
            <a:ext cx="3076575" cy="169545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00051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nl-NL" dirty="0" smtClean="0"/>
              <a:t>Voorspellingen van leerlingen I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t="6772" r="17131" b="5128"/>
          <a:stretch/>
        </p:blipFill>
        <p:spPr>
          <a:xfrm>
            <a:off x="179692" y="712481"/>
            <a:ext cx="4230544" cy="262310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5273" r="13326" b="3434"/>
          <a:stretch/>
        </p:blipFill>
        <p:spPr>
          <a:xfrm>
            <a:off x="4471758" y="692696"/>
            <a:ext cx="4627586" cy="283180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t="2352" r="4192" b="5289"/>
          <a:stretch/>
        </p:blipFill>
        <p:spPr>
          <a:xfrm>
            <a:off x="27504" y="3645024"/>
            <a:ext cx="4248472" cy="226137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t="26870" r="1988"/>
          <a:stretch/>
        </p:blipFill>
        <p:spPr>
          <a:xfrm>
            <a:off x="4323414" y="3645024"/>
            <a:ext cx="4742004" cy="2326682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0" y="5971706"/>
            <a:ext cx="8820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 smtClean="0"/>
              <a:t>op langere dag </a:t>
            </a:r>
            <a:r>
              <a:rPr lang="nl-NL" sz="1800" dirty="0">
                <a:sym typeface="Wingdings" panose="05000000000000000000" pitchFamily="2" charset="2"/>
              </a:rPr>
              <a:t> </a:t>
            </a:r>
            <a:r>
              <a:rPr lang="nl-NL" sz="1800" dirty="0" smtClean="0"/>
              <a:t>meer </a:t>
            </a:r>
            <a:r>
              <a:rPr lang="nl-NL" sz="1800" dirty="0"/>
              <a:t>meetpunten</a:t>
            </a:r>
            <a:r>
              <a:rPr lang="nl-NL" sz="18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op langere dag </a:t>
            </a:r>
            <a:r>
              <a:rPr lang="nl-NL" sz="1800" dirty="0">
                <a:sym typeface="Wingdings" panose="05000000000000000000" pitchFamily="2" charset="2"/>
              </a:rPr>
              <a:t> </a:t>
            </a:r>
            <a:r>
              <a:rPr lang="nl-NL" sz="1800" dirty="0"/>
              <a:t>zon hoger aan de hemel </a:t>
            </a:r>
            <a:r>
              <a:rPr lang="nl-NL" sz="1800" dirty="0">
                <a:sym typeface="Wingdings" panose="05000000000000000000" pitchFamily="2" charset="2"/>
              </a:rPr>
              <a:t> </a:t>
            </a:r>
            <a:r>
              <a:rPr lang="nl-NL" sz="1800" dirty="0" smtClean="0">
                <a:sym typeface="Wingdings" panose="05000000000000000000" pitchFamily="2" charset="2"/>
              </a:rPr>
              <a:t>kortere</a:t>
            </a:r>
            <a:r>
              <a:rPr lang="nl-NL" sz="1800" dirty="0" smtClean="0"/>
              <a:t> schaduw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 smtClean="0"/>
              <a:t>Kortste schaduw in de middag</a:t>
            </a:r>
            <a:endParaRPr lang="nl-NL" sz="1800" dirty="0"/>
          </a:p>
        </p:txBody>
      </p:sp>
      <p:sp>
        <p:nvSpPr>
          <p:cNvPr id="9" name="Ovaal 8"/>
          <p:cNvSpPr/>
          <p:nvPr/>
        </p:nvSpPr>
        <p:spPr bwMode="auto">
          <a:xfrm>
            <a:off x="118170" y="2693695"/>
            <a:ext cx="2448272" cy="606885"/>
          </a:xfrm>
          <a:prstGeom prst="ellipse">
            <a:avLst/>
          </a:prstGeom>
          <a:noFill/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10" name="Ovaal 9"/>
          <p:cNvSpPr/>
          <p:nvPr/>
        </p:nvSpPr>
        <p:spPr bwMode="auto">
          <a:xfrm>
            <a:off x="4387721" y="2933386"/>
            <a:ext cx="671153" cy="382419"/>
          </a:xfrm>
          <a:prstGeom prst="ellipse">
            <a:avLst/>
          </a:prstGeom>
          <a:noFill/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11" name="Ovaal 10"/>
          <p:cNvSpPr/>
          <p:nvPr/>
        </p:nvSpPr>
        <p:spPr bwMode="auto">
          <a:xfrm>
            <a:off x="2339753" y="5157193"/>
            <a:ext cx="2047968" cy="655958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58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nl-NL" dirty="0" smtClean="0"/>
              <a:t>Voorspellingen van leerlingen II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3" r="4177" b="2440"/>
          <a:stretch/>
        </p:blipFill>
        <p:spPr>
          <a:xfrm>
            <a:off x="389362" y="883576"/>
            <a:ext cx="8297438" cy="4550208"/>
          </a:xfrm>
          <a:prstGeom prst="rect">
            <a:avLst/>
          </a:prstGeom>
        </p:spPr>
      </p:pic>
      <p:sp>
        <p:nvSpPr>
          <p:cNvPr id="4" name="Ovaal 3"/>
          <p:cNvSpPr/>
          <p:nvPr/>
        </p:nvSpPr>
        <p:spPr bwMode="auto">
          <a:xfrm>
            <a:off x="5436096" y="3573016"/>
            <a:ext cx="1584176" cy="864096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</p:txBody>
      </p:sp>
      <p:cxnSp>
        <p:nvCxnSpPr>
          <p:cNvPr id="8" name="Rechte verbindingslijn met pijl 7"/>
          <p:cNvCxnSpPr/>
          <p:nvPr/>
        </p:nvCxnSpPr>
        <p:spPr bwMode="auto">
          <a:xfrm>
            <a:off x="6300192" y="1556792"/>
            <a:ext cx="72008" cy="3600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vaal 8"/>
          <p:cNvSpPr/>
          <p:nvPr/>
        </p:nvSpPr>
        <p:spPr bwMode="auto">
          <a:xfrm>
            <a:off x="971600" y="4005064"/>
            <a:ext cx="1584176" cy="864096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</p:txBody>
      </p:sp>
      <p:cxnSp>
        <p:nvCxnSpPr>
          <p:cNvPr id="10" name="Rechte verbindingslijn met pijl 9"/>
          <p:cNvCxnSpPr/>
          <p:nvPr/>
        </p:nvCxnSpPr>
        <p:spPr bwMode="auto">
          <a:xfrm>
            <a:off x="1907704" y="1124744"/>
            <a:ext cx="360040" cy="9018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978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69"/>
          <a:stretch/>
        </p:blipFill>
        <p:spPr>
          <a:xfrm>
            <a:off x="323528" y="3645024"/>
            <a:ext cx="7920880" cy="3081514"/>
          </a:xfrm>
          <a:prstGeom prst="rect">
            <a:avLst/>
          </a:prstGeom>
        </p:spPr>
      </p:pic>
      <p:cxnSp>
        <p:nvCxnSpPr>
          <p:cNvPr id="6" name="Rechte verbindingslijn 5"/>
          <p:cNvCxnSpPr/>
          <p:nvPr/>
        </p:nvCxnSpPr>
        <p:spPr bwMode="auto">
          <a:xfrm>
            <a:off x="2051720" y="4077072"/>
            <a:ext cx="144016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Rechte verbindingslijn 6"/>
          <p:cNvCxnSpPr/>
          <p:nvPr/>
        </p:nvCxnSpPr>
        <p:spPr bwMode="auto">
          <a:xfrm>
            <a:off x="4860032" y="5301208"/>
            <a:ext cx="115212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Rechte verbindingslijn 8"/>
          <p:cNvCxnSpPr/>
          <p:nvPr/>
        </p:nvCxnSpPr>
        <p:spPr bwMode="auto">
          <a:xfrm>
            <a:off x="6948264" y="4941168"/>
            <a:ext cx="43204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31"/>
          <a:stretch/>
        </p:blipFill>
        <p:spPr>
          <a:xfrm>
            <a:off x="323528" y="980728"/>
            <a:ext cx="792088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5815584" cy="2407920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48262"/>
            <a:ext cx="6245352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1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Schaduwgrafiek maken</a:t>
            </a:r>
            <a:endParaRPr lang="nl-NL" dirty="0"/>
          </a:p>
        </p:txBody>
      </p:sp>
      <p:pic>
        <p:nvPicPr>
          <p:cNvPr id="7" name="fai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nl-NL" sz="3800" dirty="0" smtClean="0"/>
              <a:t>Schaduwgrafiek wordt gegeven. </a:t>
            </a:r>
            <a:r>
              <a:rPr lang="nl-NL" sz="3800" dirty="0" err="1" smtClean="0"/>
              <a:t>Guided</a:t>
            </a:r>
            <a:r>
              <a:rPr lang="nl-NL" sz="3800" dirty="0" smtClean="0"/>
              <a:t> </a:t>
            </a:r>
            <a:r>
              <a:rPr lang="nl-NL" sz="3800" dirty="0" err="1" smtClean="0"/>
              <a:t>inquiry</a:t>
            </a:r>
            <a:r>
              <a:rPr lang="nl-NL" sz="3800" dirty="0" smtClean="0"/>
              <a:t> met zaklamp als zon</a:t>
            </a:r>
            <a:endParaRPr lang="nl-NL" sz="3800" dirty="0"/>
          </a:p>
        </p:txBody>
      </p:sp>
      <p:pic>
        <p:nvPicPr>
          <p:cNvPr id="5" name="zaklampen in de klas silen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350" y="1207293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62600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troom">
  <a:themeElements>
    <a:clrScheme name="Stroo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oo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</a:defRPr>
        </a:defPPr>
      </a:lstStyle>
    </a:lnDef>
  </a:objectDefaults>
  <a:extraClrSchemeLst>
    <a:extraClrScheme>
      <a:clrScheme name="Stroo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oo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oo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oo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oo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oo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oo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oo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oo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7899</TotalTime>
  <Words>300</Words>
  <Application>Microsoft Office PowerPoint</Application>
  <PresentationFormat>Diavoorstelling (4:3)</PresentationFormat>
  <Paragraphs>50</Paragraphs>
  <Slides>17</Slides>
  <Notes>3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Arial</vt:lpstr>
      <vt:lpstr>Calibri</vt:lpstr>
      <vt:lpstr>Garamond</vt:lpstr>
      <vt:lpstr>Verdana</vt:lpstr>
      <vt:lpstr>Wingdings</vt:lpstr>
      <vt:lpstr>Stroom</vt:lpstr>
      <vt:lpstr>PowerPoint-presentatie</vt:lpstr>
      <vt:lpstr>PowerPoint-presentatie</vt:lpstr>
      <vt:lpstr>Een schaduwgrafiek maken</vt:lpstr>
      <vt:lpstr>Voorspellingen van leerlingen I</vt:lpstr>
      <vt:lpstr>Voorspellingen van leerlingen II</vt:lpstr>
      <vt:lpstr>PowerPoint-presentatie</vt:lpstr>
      <vt:lpstr>PowerPoint-presentatie</vt:lpstr>
      <vt:lpstr>Schaduwgrafiek maken</vt:lpstr>
      <vt:lpstr>Schaduwgrafiek wordt gegeven. Guided inquiry met zaklamp als zon</vt:lpstr>
      <vt:lpstr>PowerPoint-presentatie</vt:lpstr>
      <vt:lpstr>PowerPoint-presentatie</vt:lpstr>
      <vt:lpstr>PowerPoint-presentatie</vt:lpstr>
      <vt:lpstr>Maak zomer- en wintergrafiek tegelijkertijd    met twee lampen en één spijker.</vt:lpstr>
      <vt:lpstr>Koppeling maken met pad van zon op het noordelijk halfrond.</vt:lpstr>
      <vt:lpstr>PowerPoint-presentatie</vt:lpstr>
      <vt:lpstr>Mogelijke uitbreiding.  Gnomon Simulatie zomerwende</vt:lpstr>
      <vt:lpstr>Gnomon Simulatie winterwende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HiSPARC  Weerstation</dc:title>
  <dc:creator>Administrator</dc:creator>
  <cp:lastModifiedBy>Loran de Vries</cp:lastModifiedBy>
  <cp:revision>115</cp:revision>
  <dcterms:created xsi:type="dcterms:W3CDTF">2011-03-27T15:12:42Z</dcterms:created>
  <dcterms:modified xsi:type="dcterms:W3CDTF">2015-12-13T11:11:31Z</dcterms:modified>
</cp:coreProperties>
</file>