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7" r:id="rId5"/>
    <p:sldId id="261" r:id="rId6"/>
    <p:sldId id="263" r:id="rId7"/>
    <p:sldId id="265" r:id="rId8"/>
    <p:sldId id="268" r:id="rId9"/>
    <p:sldId id="270" r:id="rId10"/>
    <p:sldId id="272" r:id="rId11"/>
    <p:sldId id="269" r:id="rId12"/>
    <p:sldId id="275" r:id="rId13"/>
    <p:sldId id="278" r:id="rId14"/>
    <p:sldId id="276" r:id="rId15"/>
    <p:sldId id="277" r:id="rId16"/>
    <p:sldId id="273" r:id="rId17"/>
    <p:sldId id="271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lijkbenige driehoe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8D8948B-1D6D-46F7-9F54-15BEFFA5FE34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76ED9F7-C2C1-4D42-B8C1-D9895599D00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948B-1D6D-46F7-9F54-15BEFFA5FE34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D9F7-C2C1-4D42-B8C1-D9895599D00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948B-1D6D-46F7-9F54-15BEFFA5FE34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D9F7-C2C1-4D42-B8C1-D9895599D00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8D8948B-1D6D-46F7-9F54-15BEFFA5FE34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D9F7-C2C1-4D42-B8C1-D9895599D00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ige driehoe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Gelijkbenige driehoe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8D8948B-1D6D-46F7-9F54-15BEFFA5FE34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76ED9F7-C2C1-4D42-B8C1-D9895599D00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1" name="Rechte verbindingslijn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8D8948B-1D6D-46F7-9F54-15BEFFA5FE34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76ED9F7-C2C1-4D42-B8C1-D9895599D00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8D8948B-1D6D-46F7-9F54-15BEFFA5FE34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76ED9F7-C2C1-4D42-B8C1-D9895599D009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948B-1D6D-46F7-9F54-15BEFFA5FE34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D9F7-C2C1-4D42-B8C1-D9895599D00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8D8948B-1D6D-46F7-9F54-15BEFFA5FE34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76ED9F7-C2C1-4D42-B8C1-D9895599D00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8D8948B-1D6D-46F7-9F54-15BEFFA5FE34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76ED9F7-C2C1-4D42-B8C1-D9895599D009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8D8948B-1D6D-46F7-9F54-15BEFFA5FE34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76ED9F7-C2C1-4D42-B8C1-D9895599D009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ige driehoe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8D8948B-1D6D-46F7-9F54-15BEFFA5FE34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76ED9F7-C2C1-4D42-B8C1-D9895599D009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2Nbq1UDJhz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Xo6WvHRs_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2Nbq1UDJhz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UXo6WvHRs_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nt_li-fDJu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Hoe </a:t>
            </a:r>
            <a:r>
              <a:rPr lang="en-US" dirty="0" err="1" smtClean="0">
                <a:solidFill>
                  <a:schemeClr val="tx1"/>
                </a:solidFill>
              </a:rPr>
              <a:t>moet</a:t>
            </a:r>
            <a:r>
              <a:rPr lang="en-US" smtClean="0">
                <a:solidFill>
                  <a:schemeClr val="tx1"/>
                </a:solidFill>
              </a:rPr>
              <a:t>/kun </a:t>
            </a:r>
            <a:r>
              <a:rPr lang="en-US" dirty="0" smtClean="0">
                <a:solidFill>
                  <a:schemeClr val="tx1"/>
                </a:solidFill>
              </a:rPr>
              <a:t>je </a:t>
            </a:r>
            <a:r>
              <a:rPr lang="en-US" dirty="0" err="1" smtClean="0">
                <a:solidFill>
                  <a:schemeClr val="tx1"/>
                </a:solidFill>
              </a:rPr>
              <a:t>schommelen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95" y="2132856"/>
            <a:ext cx="53530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73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71600" y="476672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Een </a:t>
            </a:r>
            <a:r>
              <a:rPr lang="nl-NL" dirty="0" smtClean="0"/>
              <a:t>correcte krachtenbeschouwing</a:t>
            </a:r>
            <a:r>
              <a:rPr lang="nl-NL" dirty="0" smtClean="0"/>
              <a:t>, voor elke snelheid langs de baan:</a:t>
            </a:r>
          </a:p>
          <a:p>
            <a:endParaRPr lang="nl-NL" dirty="0" smtClean="0"/>
          </a:p>
          <a:p>
            <a:r>
              <a:rPr lang="nl-NL" dirty="0" smtClean="0"/>
              <a:t>Ten behoeve van het model – en vanuit waarnemersperspectief – vervolgens te ontbinden in </a:t>
            </a:r>
            <a:r>
              <a:rPr lang="nl-NL" dirty="0" err="1" smtClean="0"/>
              <a:t>x,y</a:t>
            </a:r>
            <a:r>
              <a:rPr lang="nl-NL" dirty="0" smtClean="0"/>
              <a:t> componenten.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21256"/>
            <a:ext cx="3712096" cy="36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67544" y="5713013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Demping door wrijving langs de baan is eenvoudig toe te voegen</a:t>
            </a:r>
          </a:p>
          <a:p>
            <a:r>
              <a:rPr lang="nl-NL" dirty="0" smtClean="0"/>
              <a:t>Aandrijving (tangentieel en/of radiale) ook toe te voegen.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02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1113" y="40466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 basis van TOTALE Kracht een model. Beweging in </a:t>
            </a:r>
            <a:r>
              <a:rPr lang="nl-NL" dirty="0" err="1" smtClean="0"/>
              <a:t>x,y</a:t>
            </a:r>
            <a:r>
              <a:rPr lang="nl-NL" dirty="0" smtClean="0"/>
              <a:t>-vlak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Gedempt: wrijvingskracht wordt </a:t>
            </a:r>
            <a:r>
              <a:rPr lang="nl-NL" dirty="0" err="1" smtClean="0"/>
              <a:t>tangetieel</a:t>
            </a:r>
            <a:r>
              <a:rPr lang="nl-NL" dirty="0" smtClean="0"/>
              <a:t> verondersteld.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Aangedreven: een tangentiële kracht (Fa) en/of radiale kracht (</a:t>
            </a:r>
            <a:r>
              <a:rPr lang="nl-NL" dirty="0" err="1" smtClean="0"/>
              <a:t>Fb</a:t>
            </a:r>
            <a:r>
              <a:rPr lang="nl-NL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Merk op: Trilling in y-richting wordt meestal niet beschouwd! </a:t>
            </a:r>
            <a:r>
              <a:rPr lang="nl-NL" dirty="0" err="1" smtClean="0"/>
              <a:t>Ty</a:t>
            </a:r>
            <a:r>
              <a:rPr lang="nl-NL" dirty="0" smtClean="0"/>
              <a:t> = </a:t>
            </a:r>
            <a:r>
              <a:rPr lang="nl-NL" dirty="0" err="1" smtClean="0"/>
              <a:t>Tx</a:t>
            </a:r>
            <a:r>
              <a:rPr lang="nl-NL" dirty="0" smtClean="0"/>
              <a:t>/2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8" t="24060" r="2092" b="14213"/>
          <a:stretch/>
        </p:blipFill>
        <p:spPr bwMode="auto">
          <a:xfrm>
            <a:off x="526526" y="1772816"/>
            <a:ext cx="7928976" cy="45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5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620688"/>
            <a:ext cx="8508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Resultaat van alleen </a:t>
            </a:r>
            <a:r>
              <a:rPr lang="nl-NL" b="1" u="sng" dirty="0" smtClean="0"/>
              <a:t>RADIALE</a:t>
            </a:r>
            <a:r>
              <a:rPr lang="nl-NL" b="1" dirty="0" smtClean="0"/>
              <a:t> aandrijving: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Beweging van de massa in </a:t>
            </a:r>
            <a:r>
              <a:rPr lang="nl-NL" dirty="0" err="1" smtClean="0"/>
              <a:t>x,y</a:t>
            </a:r>
            <a:r>
              <a:rPr lang="nl-NL" dirty="0" smtClean="0"/>
              <a:t>-vlak </a:t>
            </a:r>
            <a:r>
              <a:rPr lang="nl-NL" dirty="0" smtClean="0">
                <a:sym typeface="Wingdings" panose="05000000000000000000" pitchFamily="2" charset="2"/>
              </a:rPr>
              <a:t> herkenning?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ym typeface="Wingdings" panose="05000000000000000000" pitchFamily="2" charset="2"/>
              </a:rPr>
              <a:t>Effectieve slingerlengte (verschil positie m en ophangpunt) varieert!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7" r="4499" b="10103"/>
          <a:stretch/>
        </p:blipFill>
        <p:spPr bwMode="auto">
          <a:xfrm>
            <a:off x="251520" y="1916832"/>
            <a:ext cx="8652204" cy="40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3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852936" cy="394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ijdelijke aanduiding voor inhoud 3">
            <a:hlinkClick r:id="rId3"/>
          </p:cNvPr>
          <p:cNvPicPr>
            <a:picLocks/>
          </p:cNvPicPr>
          <p:nvPr/>
        </p:nvPicPr>
        <p:blipFill rotWithShape="1">
          <a:blip r:embed="rId4"/>
          <a:srcRect l="19640" t="25583" r="66669" b="51201"/>
          <a:stretch/>
        </p:blipFill>
        <p:spPr bwMode="auto">
          <a:xfrm>
            <a:off x="2915816" y="4384108"/>
            <a:ext cx="2385309" cy="2217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724128" y="508518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Prachtige overeenkomst</a:t>
            </a:r>
          </a:p>
          <a:p>
            <a:endParaRPr lang="nl-NL" dirty="0"/>
          </a:p>
          <a:p>
            <a:r>
              <a:rPr lang="nl-NL" dirty="0" smtClean="0"/>
              <a:t>Het vlinderpatroon voor het zwaartepunt van m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83568" y="508518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Uit</a:t>
            </a:r>
          </a:p>
          <a:p>
            <a:r>
              <a:rPr lang="nl-NL" dirty="0" err="1" smtClean="0"/>
              <a:t>Minnaerts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982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 r="3824" b="10103"/>
          <a:stretch/>
        </p:blipFill>
        <p:spPr bwMode="auto">
          <a:xfrm>
            <a:off x="251521" y="2287377"/>
            <a:ext cx="8784976" cy="410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9552" y="1052736"/>
            <a:ext cx="81369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Nu met alleen een </a:t>
            </a:r>
            <a:r>
              <a:rPr lang="nl-NL" sz="2000" b="1" u="sng" dirty="0" smtClean="0"/>
              <a:t>tangentiële</a:t>
            </a:r>
            <a:r>
              <a:rPr lang="nl-NL" sz="2000" b="1" dirty="0" smtClean="0"/>
              <a:t> aandrijvingskracht</a:t>
            </a:r>
            <a:r>
              <a:rPr lang="nl-NL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Effectieve slingerlengte vrijwel constant.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Respons is (met veel kleinere aandrijvingskracht) vergelijkbaar met die van </a:t>
            </a:r>
            <a:r>
              <a:rPr lang="nl-NL" dirty="0" err="1" smtClean="0"/>
              <a:t>radiele</a:t>
            </a:r>
            <a:r>
              <a:rPr lang="nl-NL" dirty="0" smtClean="0"/>
              <a:t> aandrijving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4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8" r="4114" b="10274"/>
          <a:stretch/>
        </p:blipFill>
        <p:spPr bwMode="auto">
          <a:xfrm>
            <a:off x="107504" y="2579937"/>
            <a:ext cx="8928992" cy="391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27584" y="62068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Nu beide aandrijvingen tegelijk: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Vlinderpatroon (positie) is weer aanwezig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Effect: RAD </a:t>
            </a:r>
            <a:r>
              <a:rPr lang="nl-NL" dirty="0" smtClean="0">
                <a:sym typeface="Wingdings" panose="05000000000000000000" pitchFamily="2" charset="2"/>
              </a:rPr>
              <a:t> x=0,48m ; TANG.  0,43m ; BEIDE  0,55 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99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560" y="83671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Een ander opvallend aspect: Bij sterkere demping en </a:t>
            </a:r>
            <a:r>
              <a:rPr lang="nl-NL" u="sng" dirty="0" smtClean="0"/>
              <a:t>geen aandrijving</a:t>
            </a:r>
            <a:r>
              <a:rPr lang="nl-NL" dirty="0" smtClean="0"/>
              <a:t>:</a:t>
            </a:r>
          </a:p>
          <a:p>
            <a:r>
              <a:rPr lang="nl-NL" b="1" dirty="0"/>
              <a:t>S</a:t>
            </a:r>
            <a:r>
              <a:rPr lang="nl-NL" b="1" dirty="0" smtClean="0"/>
              <a:t>nelheid v=max, Niet bij passage x=0, maar al daarvoor!</a:t>
            </a:r>
          </a:p>
          <a:p>
            <a:r>
              <a:rPr lang="nl-NL" b="1" i="1" dirty="0" smtClean="0"/>
              <a:t>Hiervoor een logische verklaring, die lastig is goed te formuleren?</a:t>
            </a:r>
            <a:endParaRPr lang="nl-NL" b="1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9" r="49169" b="8904"/>
          <a:stretch/>
        </p:blipFill>
        <p:spPr bwMode="auto">
          <a:xfrm>
            <a:off x="1601235" y="1794870"/>
            <a:ext cx="5581490" cy="50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3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95" y="2132856"/>
            <a:ext cx="53530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331640" y="90872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Ik ben nog lang niet </a:t>
            </a:r>
            <a:r>
              <a:rPr lang="nl-NL" dirty="0" err="1" smtClean="0"/>
              <a:t>uitgeschommeld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…….maar voor nu eventjes wel…………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547664" y="479715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BEDANKT voor </a:t>
            </a:r>
            <a:r>
              <a:rPr lang="nl-NL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jullie </a:t>
            </a:r>
            <a:r>
              <a:rPr lang="nl-NL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aandacht/inbreng</a:t>
            </a:r>
            <a:r>
              <a:rPr lang="nl-N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/..</a:t>
            </a:r>
            <a:endParaRPr lang="nl-NL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2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 </a:t>
            </a:r>
            <a:r>
              <a:rPr lang="en-US" dirty="0" err="1" smtClean="0">
                <a:solidFill>
                  <a:schemeClr val="tx1"/>
                </a:solidFill>
              </a:rPr>
              <a:t>Schommel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72000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en-US" dirty="0" smtClean="0"/>
              <a:t>De 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vraag</a:t>
            </a:r>
            <a:r>
              <a:rPr lang="en-US" dirty="0" smtClean="0"/>
              <a:t>:</a:t>
            </a:r>
          </a:p>
          <a:p>
            <a:pPr marL="64008" indent="0">
              <a:buNone/>
            </a:pPr>
            <a:endParaRPr lang="en-US" dirty="0" smtClean="0"/>
          </a:p>
          <a:p>
            <a:r>
              <a:rPr lang="en-US" dirty="0" smtClean="0"/>
              <a:t>Hoe </a:t>
            </a:r>
            <a:r>
              <a:rPr lang="en-US" dirty="0" err="1" smtClean="0"/>
              <a:t>kan</a:t>
            </a:r>
            <a:r>
              <a:rPr lang="en-US" dirty="0" smtClean="0"/>
              <a:t> de “</a:t>
            </a:r>
            <a:r>
              <a:rPr lang="en-US" dirty="0" err="1" smtClean="0"/>
              <a:t>schommel”energie</a:t>
            </a:r>
            <a:r>
              <a:rPr lang="en-US" dirty="0" smtClean="0"/>
              <a:t> </a:t>
            </a:r>
            <a:r>
              <a:rPr lang="en-US" dirty="0" err="1" smtClean="0"/>
              <a:t>groter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gemaakt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marL="64008" indent="0">
              <a:buNone/>
            </a:pPr>
            <a:r>
              <a:rPr lang="en-US" dirty="0" err="1" smtClean="0"/>
              <a:t>Deelvragen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komt</a:t>
            </a:r>
            <a:r>
              <a:rPr lang="en-US" dirty="0" smtClean="0"/>
              <a:t> die </a:t>
            </a:r>
            <a:r>
              <a:rPr lang="en-US" dirty="0" err="1" smtClean="0"/>
              <a:t>energie</a:t>
            </a:r>
            <a:r>
              <a:rPr lang="en-US" dirty="0" smtClean="0"/>
              <a:t> </a:t>
            </a:r>
            <a:r>
              <a:rPr lang="en-US" dirty="0" err="1" smtClean="0"/>
              <a:t>vandaan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Heb</a:t>
            </a:r>
            <a:r>
              <a:rPr lang="en-US" dirty="0" smtClean="0"/>
              <a:t> je </a:t>
            </a:r>
            <a:r>
              <a:rPr lang="en-US" dirty="0" err="1" smtClean="0"/>
              <a:t>daarbij</a:t>
            </a:r>
            <a:r>
              <a:rPr lang="en-US" dirty="0" smtClean="0"/>
              <a:t> </a:t>
            </a:r>
            <a:r>
              <a:rPr lang="en-US" dirty="0" err="1" smtClean="0"/>
              <a:t>wisselwerking</a:t>
            </a:r>
            <a:r>
              <a:rPr lang="en-US" dirty="0" smtClean="0"/>
              <a:t> met de </a:t>
            </a:r>
            <a:r>
              <a:rPr lang="en-US" dirty="0" err="1" smtClean="0"/>
              <a:t>omgeving</a:t>
            </a:r>
            <a:r>
              <a:rPr lang="en-US" dirty="0" smtClean="0"/>
              <a:t> </a:t>
            </a:r>
            <a:r>
              <a:rPr lang="en-US" dirty="0" err="1" smtClean="0"/>
              <a:t>nodig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19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Marcel </a:t>
            </a:r>
            <a:r>
              <a:rPr lang="nl-NL" dirty="0" err="1" smtClean="0">
                <a:solidFill>
                  <a:schemeClr val="tx1"/>
                </a:solidFill>
              </a:rPr>
              <a:t>Minnaert</a:t>
            </a:r>
            <a:r>
              <a:rPr lang="nl-NL" dirty="0" smtClean="0">
                <a:solidFill>
                  <a:schemeClr val="tx1"/>
                </a:solidFill>
              </a:rPr>
              <a:t/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sz="2200" dirty="0">
                <a:solidFill>
                  <a:schemeClr val="tx1"/>
                </a:solidFill>
                <a:effectLst/>
              </a:rPr>
              <a:t>De natuurkunde van 't vrije veld. Deel III (</a:t>
            </a:r>
            <a:r>
              <a:rPr lang="nl-NL" sz="2200" dirty="0" err="1">
                <a:solidFill>
                  <a:schemeClr val="tx1"/>
                </a:solidFill>
                <a:effectLst/>
              </a:rPr>
              <a:t>bldz</a:t>
            </a:r>
            <a:r>
              <a:rPr lang="nl-NL" sz="2200" dirty="0">
                <a:solidFill>
                  <a:schemeClr val="tx1"/>
                </a:solidFill>
                <a:effectLst/>
              </a:rPr>
              <a:t>. 81)</a:t>
            </a:r>
            <a:endParaRPr lang="nl-NL" sz="2200" dirty="0">
              <a:solidFill>
                <a:schemeClr val="tx1"/>
              </a:solidFill>
            </a:endParaRPr>
          </a:p>
        </p:txBody>
      </p:sp>
      <p:pic>
        <p:nvPicPr>
          <p:cNvPr id="4" name="Tijdelijke aanduiding voor inhoud 3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19640" t="10933" r="34483" b="40453"/>
          <a:stretch/>
        </p:blipFill>
        <p:spPr bwMode="auto">
          <a:xfrm>
            <a:off x="683568" y="1882775"/>
            <a:ext cx="7992888" cy="4642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67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93737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“</a:t>
            </a:r>
            <a:r>
              <a:rPr lang="nl-NL" u="sng" dirty="0" smtClean="0">
                <a:solidFill>
                  <a:schemeClr val="tx1"/>
                </a:solidFill>
              </a:rPr>
              <a:t>zonder zich ergens tegen af te zetten”</a:t>
            </a:r>
            <a:endParaRPr lang="nl-NL" u="sng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286000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In strijd met de wet: actie = - reactie</a:t>
            </a:r>
          </a:p>
          <a:p>
            <a:r>
              <a:rPr lang="nl-NL" dirty="0" smtClean="0"/>
              <a:t>Vergelijkbare situaties?</a:t>
            </a:r>
          </a:p>
          <a:p>
            <a:pPr lvl="1"/>
            <a:r>
              <a:rPr lang="nl-NL" dirty="0" smtClean="0"/>
              <a:t>Het rijden van een auto.</a:t>
            </a:r>
          </a:p>
          <a:p>
            <a:pPr lvl="1"/>
            <a:r>
              <a:rPr lang="nl-NL" dirty="0" smtClean="0"/>
              <a:t>Het afschieten van een kogel.</a:t>
            </a:r>
          </a:p>
          <a:p>
            <a:r>
              <a:rPr lang="nl-NL" dirty="0" smtClean="0"/>
              <a:t>Verklaart </a:t>
            </a:r>
            <a:r>
              <a:rPr lang="nl-NL" dirty="0" err="1" smtClean="0"/>
              <a:t>Minnaert</a:t>
            </a:r>
            <a:r>
              <a:rPr lang="nl-NL" dirty="0" smtClean="0"/>
              <a:t> misschien alleen waar de benodigde energie “vandaan komt”?</a:t>
            </a:r>
          </a:p>
          <a:p>
            <a:endParaRPr lang="nl-NL" dirty="0"/>
          </a:p>
          <a:p>
            <a:pPr marL="64008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Op zoek naar verklaring op basis van kracht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21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399032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Beschouwing op basis van krachten: wisselwerking</a:t>
            </a:r>
            <a:r>
              <a:rPr lang="nl-NL" dirty="0" smtClean="0"/>
              <a:t>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348880"/>
            <a:ext cx="8003232" cy="4105928"/>
          </a:xfrm>
        </p:spPr>
        <p:txBody>
          <a:bodyPr>
            <a:normAutofit/>
          </a:bodyPr>
          <a:lstStyle/>
          <a:p>
            <a:r>
              <a:rPr lang="nl-NL" dirty="0" smtClean="0"/>
              <a:t>Massa aan een touw</a:t>
            </a:r>
          </a:p>
          <a:p>
            <a:pPr marL="578358" indent="-514350">
              <a:buFont typeface="+mj-lt"/>
              <a:buAutoNum type="arabicPeriod"/>
            </a:pPr>
            <a:r>
              <a:rPr lang="nl-NL" dirty="0" smtClean="0"/>
              <a:t>Geringe aandrijvende EXTERNE kracht.</a:t>
            </a:r>
          </a:p>
          <a:p>
            <a:pPr marL="578358" indent="-514350">
              <a:buFont typeface="+mj-lt"/>
              <a:buAutoNum type="arabicPeriod"/>
            </a:pPr>
            <a:r>
              <a:rPr lang="nl-NL" dirty="0" smtClean="0"/>
              <a:t>Resonantie.</a:t>
            </a:r>
          </a:p>
          <a:p>
            <a:pPr marL="578358" indent="-514350">
              <a:buFont typeface="+mj-lt"/>
              <a:buAutoNum type="arabicPeriod"/>
            </a:pPr>
            <a:r>
              <a:rPr lang="nl-NL" dirty="0" smtClean="0"/>
              <a:t>Overbrenging via ophangpunt.</a:t>
            </a:r>
          </a:p>
          <a:p>
            <a:pPr marL="578358" indent="-514350">
              <a:buFont typeface="+mj-lt"/>
              <a:buAutoNum type="arabicPeriod"/>
            </a:pPr>
            <a:endParaRPr lang="nl-NL" dirty="0"/>
          </a:p>
          <a:p>
            <a:pPr marL="64008" indent="0">
              <a:buNone/>
            </a:pPr>
            <a:r>
              <a:rPr lang="nl-NL" dirty="0" smtClean="0"/>
              <a:t>Vraag:</a:t>
            </a:r>
          </a:p>
          <a:p>
            <a:pPr marL="64008" indent="0">
              <a:buNone/>
            </a:pPr>
            <a:r>
              <a:rPr lang="nl-NL" dirty="0" smtClean="0"/>
              <a:t>Waartegen zet de schommelaar zich af? </a:t>
            </a:r>
          </a:p>
          <a:p>
            <a:pPr marL="578358" indent="-514350">
              <a:buFont typeface="+mj-lt"/>
              <a:buAutoNum type="arabicPeriod"/>
            </a:pPr>
            <a:endParaRPr lang="nl-NL" dirty="0" smtClean="0"/>
          </a:p>
          <a:p>
            <a:pPr marL="578358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18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801466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Wat nu als je je niet meer kunt afzetten tegen de omgeving?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 smtClean="0"/>
          </a:p>
          <a:p>
            <a:pPr marL="64008" indent="0">
              <a:buNone/>
            </a:pPr>
            <a:endParaRPr lang="nl-NL" dirty="0" smtClean="0"/>
          </a:p>
          <a:p>
            <a:endParaRPr lang="nl-NL" dirty="0" smtClean="0"/>
          </a:p>
          <a:p>
            <a:pPr marL="64008" indent="0">
              <a:buNone/>
            </a:pPr>
            <a:r>
              <a:rPr lang="nl-NL" dirty="0" smtClean="0"/>
              <a:t>Experiment : </a:t>
            </a:r>
          </a:p>
          <a:p>
            <a:pPr marL="64008" indent="0">
              <a:buNone/>
            </a:pPr>
            <a:r>
              <a:rPr lang="nl-NL" dirty="0" smtClean="0"/>
              <a:t>ophangpunt </a:t>
            </a:r>
          </a:p>
          <a:p>
            <a:pPr marL="64008" indent="0">
              <a:buNone/>
            </a:pPr>
            <a:r>
              <a:rPr lang="nl-NL" dirty="0" smtClean="0"/>
              <a:t>op een wrijvingsloze rail</a:t>
            </a:r>
          </a:p>
          <a:p>
            <a:pPr marL="64008" indent="0">
              <a:buNone/>
            </a:pPr>
            <a:endParaRPr lang="nl-NL" dirty="0" smtClean="0"/>
          </a:p>
          <a:p>
            <a:pPr marL="64008" indent="0">
              <a:buNone/>
            </a:pPr>
            <a:r>
              <a:rPr lang="nl-NL" dirty="0" smtClean="0"/>
              <a:t>Vraag:</a:t>
            </a:r>
          </a:p>
          <a:p>
            <a:r>
              <a:rPr lang="nl-NL" sz="2400" dirty="0" smtClean="0"/>
              <a:t>kun je dan eigenlijk nog wel schommelen?</a:t>
            </a:r>
          </a:p>
          <a:p>
            <a:r>
              <a:rPr lang="nl-NL" sz="2400" dirty="0" smtClean="0"/>
              <a:t>Kun je dan nog wel steeds hoger schommelen?</a:t>
            </a:r>
          </a:p>
          <a:p>
            <a:endParaRPr lang="nl-NL" sz="2400" dirty="0" smtClean="0"/>
          </a:p>
          <a:p>
            <a:pPr marL="64008" indent="0">
              <a:buNone/>
            </a:pPr>
            <a:endParaRPr lang="nl-NL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8004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2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289298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Waarin heeft </a:t>
            </a:r>
            <a:r>
              <a:rPr lang="nl-NL" dirty="0" err="1" smtClean="0">
                <a:solidFill>
                  <a:schemeClr val="tx1"/>
                </a:solidFill>
              </a:rPr>
              <a:t>Minnaert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smtClean="0">
                <a:solidFill>
                  <a:schemeClr val="tx1"/>
                </a:solidFill>
              </a:rPr>
              <a:t>(on)gelijk?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endParaRPr lang="nl-NL" dirty="0" smtClean="0"/>
          </a:p>
          <a:p>
            <a:pPr marL="64008" indent="0">
              <a:buNone/>
            </a:pPr>
            <a:r>
              <a:rPr lang="nl-NL" dirty="0" smtClean="0"/>
              <a:t>Waar komt de energie vandaan?</a:t>
            </a:r>
          </a:p>
          <a:p>
            <a:pPr marL="64008" indent="0">
              <a:buNone/>
            </a:pPr>
            <a:endParaRPr lang="nl-NL" dirty="0"/>
          </a:p>
          <a:p>
            <a:pPr marL="64008" indent="0">
              <a:buNone/>
            </a:pPr>
            <a:r>
              <a:rPr lang="nl-NL" dirty="0" smtClean="0"/>
              <a:t>Waar komt de kracht vandaan?</a:t>
            </a:r>
          </a:p>
          <a:p>
            <a:pPr marL="64008" indent="0">
              <a:buNone/>
            </a:pPr>
            <a:r>
              <a:rPr lang="nl-NL" dirty="0" smtClean="0"/>
              <a:t>Andere opties:</a:t>
            </a:r>
          </a:p>
          <a:p>
            <a:r>
              <a:rPr lang="nl-NL" dirty="0" smtClean="0"/>
              <a:t>Bekijk het m.b.v. (externe) krachtmoment</a:t>
            </a:r>
          </a:p>
          <a:p>
            <a:r>
              <a:rPr lang="nl-NL" dirty="0" smtClean="0"/>
              <a:t>Let op (totale) impuls(-behoud)</a:t>
            </a:r>
          </a:p>
          <a:p>
            <a:pPr marL="64008" indent="0">
              <a:buNone/>
            </a:pPr>
            <a:endParaRPr lang="nl-NL" dirty="0"/>
          </a:p>
          <a:p>
            <a:pPr marL="64008" indent="0">
              <a:buNone/>
            </a:pPr>
            <a:r>
              <a:rPr lang="nl-NL" dirty="0" smtClean="0"/>
              <a:t>En….als dit nog een vraag is:</a:t>
            </a:r>
          </a:p>
          <a:p>
            <a:pPr marL="64008" indent="0">
              <a:buNone/>
            </a:pPr>
            <a:r>
              <a:rPr lang="nl-NL" dirty="0" smtClean="0"/>
              <a:t>wat gebeurde er in/met de doos?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215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43608" y="1628800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Nog een paar aspecten:</a:t>
            </a:r>
          </a:p>
          <a:p>
            <a:endParaRPr lang="nl-NL" sz="2400" dirty="0"/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Misconcept over het krachtenplaatje?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Schommelen in een model beschreven.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Is de snelheid het grootst bij passage evenwichtstand</a:t>
            </a:r>
            <a:r>
              <a:rPr lang="nl-NL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14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971600" y="62068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Afkomstig uit </a:t>
            </a:r>
            <a:r>
              <a:rPr lang="nl-NL" dirty="0" err="1" smtClean="0"/>
              <a:t>Giancoli</a:t>
            </a:r>
            <a:endParaRPr lang="nl-NL" dirty="0" smtClean="0"/>
          </a:p>
          <a:p>
            <a:r>
              <a:rPr lang="nl-NL" dirty="0" smtClean="0"/>
              <a:t>De figuur (en tekst) stelt dat </a:t>
            </a:r>
            <a:r>
              <a:rPr lang="nl-NL" dirty="0" err="1" smtClean="0"/>
              <a:t>Ftotaal</a:t>
            </a:r>
            <a:r>
              <a:rPr lang="nl-NL" dirty="0" smtClean="0"/>
              <a:t> =</a:t>
            </a:r>
            <a:r>
              <a:rPr lang="nl-NL" dirty="0" err="1" smtClean="0"/>
              <a:t>m.g.sin</a:t>
            </a:r>
            <a:r>
              <a:rPr lang="el-GR" dirty="0" smtClean="0"/>
              <a:t>θ</a:t>
            </a:r>
            <a:endParaRPr lang="nl-NL" dirty="0" smtClean="0"/>
          </a:p>
          <a:p>
            <a:r>
              <a:rPr lang="nl-NL" dirty="0" smtClean="0"/>
              <a:t>…….Wat gaat hier fout, als dat de basis zou zijn voor een model in Coach?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8" t="37310" r="9621"/>
          <a:stretch/>
        </p:blipFill>
        <p:spPr>
          <a:xfrm rot="10800000">
            <a:off x="287179" y="1808108"/>
            <a:ext cx="8472043" cy="486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538</TotalTime>
  <Words>517</Words>
  <Application>Microsoft Office PowerPoint</Application>
  <PresentationFormat>Diavoorstelling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Verve</vt:lpstr>
      <vt:lpstr>Hoe moet/kun je schommelen?</vt:lpstr>
      <vt:lpstr>De Schommel</vt:lpstr>
      <vt:lpstr>Marcel Minnaert De natuurkunde van 't vrije veld. Deel III (bldz. 81)</vt:lpstr>
      <vt:lpstr>“zonder zich ergens tegen af te zetten”</vt:lpstr>
      <vt:lpstr>Beschouwing op basis van krachten: wisselwerking!</vt:lpstr>
      <vt:lpstr>Wat nu als je je niet meer kunt afzetten tegen de omgeving?</vt:lpstr>
      <vt:lpstr>Waarin heeft Minnaert (on)gelijk?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moet/kan je schommelen?</dc:title>
  <dc:creator>Anne Rixt</dc:creator>
  <cp:lastModifiedBy>Zandbergen, M.P.</cp:lastModifiedBy>
  <cp:revision>32</cp:revision>
  <dcterms:created xsi:type="dcterms:W3CDTF">2015-06-16T14:38:11Z</dcterms:created>
  <dcterms:modified xsi:type="dcterms:W3CDTF">2015-12-10T18:34:14Z</dcterms:modified>
</cp:coreProperties>
</file>