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1366" r:id="rId3"/>
    <p:sldId id="1288" r:id="rId4"/>
    <p:sldId id="1389" r:id="rId5"/>
    <p:sldId id="1429" r:id="rId6"/>
    <p:sldId id="1430" r:id="rId7"/>
    <p:sldId id="1431" r:id="rId8"/>
    <p:sldId id="1214" r:id="rId9"/>
    <p:sldId id="1443" r:id="rId10"/>
    <p:sldId id="1444" r:id="rId11"/>
    <p:sldId id="1361" r:id="rId12"/>
    <p:sldId id="1381" r:id="rId13"/>
    <p:sldId id="1408" r:id="rId14"/>
    <p:sldId id="1437" r:id="rId15"/>
    <p:sldId id="1438" r:id="rId16"/>
    <p:sldId id="1439" r:id="rId17"/>
    <p:sldId id="1405" r:id="rId18"/>
    <p:sldId id="266" r:id="rId19"/>
    <p:sldId id="1418" r:id="rId20"/>
    <p:sldId id="1411" r:id="rId21"/>
    <p:sldId id="1442" r:id="rId22"/>
    <p:sldId id="1455" r:id="rId23"/>
    <p:sldId id="259" r:id="rId24"/>
    <p:sldId id="1457" r:id="rId25"/>
    <p:sldId id="1392" r:id="rId26"/>
    <p:sldId id="1448" r:id="rId27"/>
    <p:sldId id="1384" r:id="rId28"/>
    <p:sldId id="1459" r:id="rId29"/>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4B0327-0BD9-726E-FA87-BD5F9CD8D9BE}" name="peter kop" initials="pk" userId="a454f25dbe8e40f0" providerId="Windows Live"/>
  <p188:author id="{5593966B-C858-514E-06A8-4F5F477559A4}" name="Eijkelhof, H.M.C. (Harrie)" initials="EH(" userId="S::h.m.c.eijkelhof@uu.nl::faabe469-7fce-465e-93b8-4d568bd78b32" providerId="AD"/>
  <p188:author id="{01BB9CC1-BE57-F48B-98E0-471CE2A2BFF7}" name="Eijkelhof, H.M.C. (Harrie)" initials="EH(" userId="S::H.M.C.Eijkelhof@uu.nl::faabe469-7fce-465e-93b8-4d568bd78b32" providerId="AD"/>
  <p188:author id="{38C219DD-579D-88E3-1FC7-F66141400D7A}" name="Kop, P.M.G.M. (Peter)" initials="PK" userId="S::koppmgm@vuw.leidenuniv.nl::5b3707d6-a650-4499-bed2-df9b6a4f3d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2" d="100"/>
          <a:sy n="82"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1766" tIns="45883" rIns="91766" bIns="45883" rtlCol="0"/>
          <a:lstStyle>
            <a:lvl1pPr algn="l">
              <a:defRPr sz="1200"/>
            </a:lvl1pPr>
          </a:lstStyle>
          <a:p>
            <a:endParaRPr lang="nl-NL" dirty="0"/>
          </a:p>
        </p:txBody>
      </p:sp>
      <p:sp>
        <p:nvSpPr>
          <p:cNvPr id="3" name="Date Placeholder 2"/>
          <p:cNvSpPr>
            <a:spLocks noGrp="1"/>
          </p:cNvSpPr>
          <p:nvPr>
            <p:ph type="dt" idx="1"/>
          </p:nvPr>
        </p:nvSpPr>
        <p:spPr>
          <a:xfrm>
            <a:off x="3854939" y="0"/>
            <a:ext cx="2949099" cy="498932"/>
          </a:xfrm>
          <a:prstGeom prst="rect">
            <a:avLst/>
          </a:prstGeom>
        </p:spPr>
        <p:txBody>
          <a:bodyPr vert="horz" lIns="91766" tIns="45883" rIns="91766" bIns="45883" rtlCol="0"/>
          <a:lstStyle>
            <a:lvl1pPr algn="r">
              <a:defRPr sz="1200"/>
            </a:lvl1pPr>
          </a:lstStyle>
          <a:p>
            <a:fld id="{50D1A897-8165-407A-AC8F-838E8A75795D}" type="datetimeFigureOut">
              <a:rPr lang="nl-NL" smtClean="0"/>
              <a:t>16-12-2024</a:t>
            </a:fld>
            <a:endParaRPr lang="nl-NL" dirty="0"/>
          </a:p>
        </p:txBody>
      </p:sp>
      <p:sp>
        <p:nvSpPr>
          <p:cNvPr id="4" name="Slide Image Placeholder 3"/>
          <p:cNvSpPr>
            <a:spLocks noGrp="1" noRot="1" noChangeAspect="1"/>
          </p:cNvSpPr>
          <p:nvPr>
            <p:ph type="sldImg" idx="2"/>
          </p:nvPr>
        </p:nvSpPr>
        <p:spPr>
          <a:xfrm>
            <a:off x="419100" y="1243013"/>
            <a:ext cx="5967413" cy="3355975"/>
          </a:xfrm>
          <a:prstGeom prst="rect">
            <a:avLst/>
          </a:prstGeom>
          <a:noFill/>
          <a:ln w="12700">
            <a:solidFill>
              <a:prstClr val="black"/>
            </a:solidFill>
          </a:ln>
        </p:spPr>
        <p:txBody>
          <a:bodyPr vert="horz" lIns="91766" tIns="45883" rIns="91766" bIns="45883" rtlCol="0" anchor="ctr"/>
          <a:lstStyle/>
          <a:p>
            <a:endParaRPr lang="nl-NL" dirty="0"/>
          </a:p>
        </p:txBody>
      </p:sp>
      <p:sp>
        <p:nvSpPr>
          <p:cNvPr id="5" name="Notes Placeholder 4"/>
          <p:cNvSpPr>
            <a:spLocks noGrp="1"/>
          </p:cNvSpPr>
          <p:nvPr>
            <p:ph type="body" sz="quarter" idx="3"/>
          </p:nvPr>
        </p:nvSpPr>
        <p:spPr>
          <a:xfrm>
            <a:off x="680562" y="4785602"/>
            <a:ext cx="5444490" cy="3915489"/>
          </a:xfrm>
          <a:prstGeom prst="rect">
            <a:avLst/>
          </a:prstGeom>
        </p:spPr>
        <p:txBody>
          <a:bodyPr vert="horz" lIns="91766" tIns="45883" rIns="91766" bIns="458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445173"/>
            <a:ext cx="2949099" cy="498931"/>
          </a:xfrm>
          <a:prstGeom prst="rect">
            <a:avLst/>
          </a:prstGeom>
        </p:spPr>
        <p:txBody>
          <a:bodyPr vert="horz" lIns="91766" tIns="45883" rIns="91766" bIns="45883"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54939" y="9445173"/>
            <a:ext cx="2949099" cy="498931"/>
          </a:xfrm>
          <a:prstGeom prst="rect">
            <a:avLst/>
          </a:prstGeom>
        </p:spPr>
        <p:txBody>
          <a:bodyPr vert="horz" lIns="91766" tIns="45883" rIns="91766" bIns="45883" rtlCol="0" anchor="b"/>
          <a:lstStyle>
            <a:lvl1pPr algn="r">
              <a:defRPr sz="1200"/>
            </a:lvl1pPr>
          </a:lstStyle>
          <a:p>
            <a:fld id="{20C79E81-EFF7-4A38-BA85-54A946407021}" type="slidenum">
              <a:rPr lang="nl-NL" smtClean="0"/>
              <a:t>‹nr.›</a:t>
            </a:fld>
            <a:endParaRPr lang="nl-NL" dirty="0"/>
          </a:p>
        </p:txBody>
      </p:sp>
    </p:spTree>
    <p:extLst>
      <p:ext uri="{BB962C8B-B14F-4D97-AF65-F5344CB8AC3E}">
        <p14:creationId xmlns:p14="http://schemas.microsoft.com/office/powerpoint/2010/main" val="268630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1E02C-96B2-A877-940B-E2B04A29DBE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CB210A2-81F8-A0F8-4176-639D07AA5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42617EB-21F4-7060-6936-C34173FA5DA6}"/>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5" name="Tijdelijke aanduiding voor voettekst 4">
            <a:extLst>
              <a:ext uri="{FF2B5EF4-FFF2-40B4-BE49-F238E27FC236}">
                <a16:creationId xmlns:a16="http://schemas.microsoft.com/office/drawing/2014/main" id="{106A9578-CF89-1673-A2CC-C22183BE3F9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EEAAC0E-9B52-7CC3-AEF6-E226497A9DDB}"/>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45845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5C676-1B22-FCD5-E0E4-CB8670F1C93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CA7D05E-F2CF-4BAA-94C4-F2CFF84C9CC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FF2F90-D95F-131D-7239-5317047A3032}"/>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5" name="Tijdelijke aanduiding voor voettekst 4">
            <a:extLst>
              <a:ext uri="{FF2B5EF4-FFF2-40B4-BE49-F238E27FC236}">
                <a16:creationId xmlns:a16="http://schemas.microsoft.com/office/drawing/2014/main" id="{0D15CC8F-6AE4-693E-FB16-37567FAA13D9}"/>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CE9F2C2-A9B6-373C-DDC5-BEACA30E7820}"/>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237090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390B7CD-5E77-F2C7-BCFD-5730918EA2E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5A8757E-2568-25CD-68E9-DFD79C12E35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C8F884-116C-9B6F-0265-F75C7BFA59AF}"/>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5" name="Tijdelijke aanduiding voor voettekst 4">
            <a:extLst>
              <a:ext uri="{FF2B5EF4-FFF2-40B4-BE49-F238E27FC236}">
                <a16:creationId xmlns:a16="http://schemas.microsoft.com/office/drawing/2014/main" id="{D4520B2B-E264-5877-CF07-E9A78153898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0C02070-EBAB-AC4D-1D57-934E04F9D6D6}"/>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297894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2B14C-1E36-90DB-D5DB-8F02B8C56DC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53EBE5-002D-3322-8B74-11C7A53413C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A44736-A69D-5319-707A-83AD60C5E48D}"/>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5" name="Tijdelijke aanduiding voor voettekst 4">
            <a:extLst>
              <a:ext uri="{FF2B5EF4-FFF2-40B4-BE49-F238E27FC236}">
                <a16:creationId xmlns:a16="http://schemas.microsoft.com/office/drawing/2014/main" id="{C2A9567F-B206-95D3-DD5F-19BD06F502CE}"/>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B9277E2-3D96-BA9D-CD96-02BF29131519}"/>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19031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AD2B8-F2C9-0D0C-E57B-71B6EF837D1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1EF725D-462F-519A-02FF-4ADB3E915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A38B319-5AE8-F4C4-5A3B-DF0202C9922B}"/>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5" name="Tijdelijke aanduiding voor voettekst 4">
            <a:extLst>
              <a:ext uri="{FF2B5EF4-FFF2-40B4-BE49-F238E27FC236}">
                <a16:creationId xmlns:a16="http://schemas.microsoft.com/office/drawing/2014/main" id="{E41862CC-51DE-8A50-9246-3AA8EEA92088}"/>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446E16B2-FC01-0B1D-423D-9C5253FCF2F8}"/>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964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B2C73-406F-DA34-9C3A-FD20EA36661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2C6FD8-66D6-816C-C25D-B9B8E85CC40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3AF554-3B77-7076-A3D6-3AC853C9A12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6AD2843-7F48-5C6E-F981-85C4C095E723}"/>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6" name="Tijdelijke aanduiding voor voettekst 5">
            <a:extLst>
              <a:ext uri="{FF2B5EF4-FFF2-40B4-BE49-F238E27FC236}">
                <a16:creationId xmlns:a16="http://schemas.microsoft.com/office/drawing/2014/main" id="{BD73614C-A251-826B-EF79-47592A9F0B47}"/>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D23504F9-4367-6FB5-E367-0EBFB50921AD}"/>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215731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1FA1A-71C1-AA62-901D-D0E6980CF97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1D63B99-6D41-67ED-7C9E-5A1501297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9A81F92-2821-987D-040C-A4A7EA3AB2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D98D3A0-6DA6-4C8C-28CE-76A7390E5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8105820-C8BD-E2AD-3EAD-39CB9BA3A4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D340AA4-8A14-1A6F-6C7B-8224F3A899A0}"/>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8" name="Tijdelijke aanduiding voor voettekst 7">
            <a:extLst>
              <a:ext uri="{FF2B5EF4-FFF2-40B4-BE49-F238E27FC236}">
                <a16:creationId xmlns:a16="http://schemas.microsoft.com/office/drawing/2014/main" id="{3D75F7B4-40CC-8D66-03E9-8F3AC84E98E1}"/>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89D8F388-2C97-F04F-AA0A-218FCA8EEE81}"/>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247967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25A5E-86F8-2CF5-9B35-51B79EFE188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A32497-A23C-C49C-9F2C-F50C40DBE7E4}"/>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4" name="Tijdelijke aanduiding voor voettekst 3">
            <a:extLst>
              <a:ext uri="{FF2B5EF4-FFF2-40B4-BE49-F238E27FC236}">
                <a16:creationId xmlns:a16="http://schemas.microsoft.com/office/drawing/2014/main" id="{361C1614-F005-2DE0-FAB7-77EAD8E9D351}"/>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12C1A7A7-2D1C-26D7-0F14-19645A792FB4}"/>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316552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D992A9D-9D50-E052-4091-013BB3717323}"/>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3" name="Tijdelijke aanduiding voor voettekst 2">
            <a:extLst>
              <a:ext uri="{FF2B5EF4-FFF2-40B4-BE49-F238E27FC236}">
                <a16:creationId xmlns:a16="http://schemas.microsoft.com/office/drawing/2014/main" id="{8F9A8137-77A7-6A65-0D44-31B4174B2D46}"/>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B13B82-6614-14E9-288D-B25E8872EE7A}"/>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145101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2ECF-CD2C-38F5-D592-2C51E4E678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9CA6AB-43BF-EE2C-B3F5-2902A5AD3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17912BF-D78B-B8D9-8916-7D49CF0C7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8EF2BC-6606-17BF-FBC9-2EFCD0D3F436}"/>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6" name="Tijdelijke aanduiding voor voettekst 5">
            <a:extLst>
              <a:ext uri="{FF2B5EF4-FFF2-40B4-BE49-F238E27FC236}">
                <a16:creationId xmlns:a16="http://schemas.microsoft.com/office/drawing/2014/main" id="{950D9B66-1BC2-40BE-7A95-33064C1CBDBD}"/>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CB67B38F-9E30-E73B-3A7C-5E527AB503F6}"/>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136488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79930-8B10-44C5-C9FB-D1E530B582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FB7663C-0B13-712D-DCAA-0DF6DCFC91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6DB361EE-2A24-701E-53D6-8D8C36504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28FAFB-5D7C-D8DF-3327-611457B96FBD}"/>
              </a:ext>
            </a:extLst>
          </p:cNvPr>
          <p:cNvSpPr>
            <a:spLocks noGrp="1"/>
          </p:cNvSpPr>
          <p:nvPr>
            <p:ph type="dt" sz="half" idx="10"/>
          </p:nvPr>
        </p:nvSpPr>
        <p:spPr/>
        <p:txBody>
          <a:bodyPr/>
          <a:lstStyle/>
          <a:p>
            <a:fld id="{4F793F84-DE17-463A-A3C4-0B4761F6A945}" type="datetimeFigureOut">
              <a:rPr lang="nl-NL" smtClean="0"/>
              <a:t>16-12-2024</a:t>
            </a:fld>
            <a:endParaRPr lang="nl-NL" dirty="0"/>
          </a:p>
        </p:txBody>
      </p:sp>
      <p:sp>
        <p:nvSpPr>
          <p:cNvPr id="6" name="Tijdelijke aanduiding voor voettekst 5">
            <a:extLst>
              <a:ext uri="{FF2B5EF4-FFF2-40B4-BE49-F238E27FC236}">
                <a16:creationId xmlns:a16="http://schemas.microsoft.com/office/drawing/2014/main" id="{B8086E17-A170-D538-833C-05960CA25AA7}"/>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C5AF4E06-F2DD-B896-45C7-545517B6989F}"/>
              </a:ext>
            </a:extLst>
          </p:cNvPr>
          <p:cNvSpPr>
            <a:spLocks noGrp="1"/>
          </p:cNvSpPr>
          <p:nvPr>
            <p:ph type="sldNum" sz="quarter" idx="12"/>
          </p:nvPr>
        </p:nvSpPr>
        <p:spPr/>
        <p:txBody>
          <a:bodyPr/>
          <a:lstStyle/>
          <a:p>
            <a:fld id="{39F606C2-9F36-407D-A235-498D3A3F286B}" type="slidenum">
              <a:rPr lang="nl-NL" smtClean="0"/>
              <a:t>‹nr.›</a:t>
            </a:fld>
            <a:endParaRPr lang="nl-NL" dirty="0"/>
          </a:p>
        </p:txBody>
      </p:sp>
    </p:spTree>
    <p:extLst>
      <p:ext uri="{BB962C8B-B14F-4D97-AF65-F5344CB8AC3E}">
        <p14:creationId xmlns:p14="http://schemas.microsoft.com/office/powerpoint/2010/main" val="60667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F14D31-2919-5AAD-1938-4B24D2E0F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D5587A7-D248-9F4B-D2A6-BD2AA5D17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483181-9F7E-F353-EE21-143C53694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93F84-DE17-463A-A3C4-0B4761F6A945}" type="datetimeFigureOut">
              <a:rPr lang="nl-NL" smtClean="0"/>
              <a:t>16-12-2024</a:t>
            </a:fld>
            <a:endParaRPr lang="nl-NL" dirty="0"/>
          </a:p>
        </p:txBody>
      </p:sp>
      <p:sp>
        <p:nvSpPr>
          <p:cNvPr id="5" name="Tijdelijke aanduiding voor voettekst 4">
            <a:extLst>
              <a:ext uri="{FF2B5EF4-FFF2-40B4-BE49-F238E27FC236}">
                <a16:creationId xmlns:a16="http://schemas.microsoft.com/office/drawing/2014/main" id="{3D78564F-24F0-23A0-CC93-A7F3058D6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76447624-5F79-2391-1F81-13757A25E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606C2-9F36-407D-A235-498D3A3F286B}" type="slidenum">
              <a:rPr lang="nl-NL" smtClean="0"/>
              <a:t>‹nr.›</a:t>
            </a:fld>
            <a:endParaRPr lang="nl-NL" dirty="0"/>
          </a:p>
        </p:txBody>
      </p:sp>
    </p:spTree>
    <p:extLst>
      <p:ext uri="{BB962C8B-B14F-4D97-AF65-F5344CB8AC3E}">
        <p14:creationId xmlns:p14="http://schemas.microsoft.com/office/powerpoint/2010/main" val="3407781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H.M.C.Eijkelhof@uu.nl" TargetMode="External"/><Relationship Id="rId2" Type="http://schemas.openxmlformats.org/officeDocument/2006/relationships/hyperlink" Target="mailto:koppmgm@iclon.leidenuniv.n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nvvw.nl/wp-content/uploads/2024/06/verslag-interviews-HO-docenten-202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4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B384C-703F-5808-41DA-A57079C2D808}"/>
              </a:ext>
            </a:extLst>
          </p:cNvPr>
          <p:cNvSpPr>
            <a:spLocks noGrp="1"/>
          </p:cNvSpPr>
          <p:nvPr>
            <p:ph type="ctrTitle"/>
          </p:nvPr>
        </p:nvSpPr>
        <p:spPr>
          <a:xfrm>
            <a:off x="1524000" y="1122363"/>
            <a:ext cx="10055290" cy="2387600"/>
          </a:xfrm>
        </p:spPr>
        <p:txBody>
          <a:bodyPr>
            <a:normAutofit/>
          </a:bodyPr>
          <a:lstStyle/>
          <a:p>
            <a:r>
              <a:rPr lang="nl-NL" sz="4900" dirty="0">
                <a:latin typeface="+mn-lt"/>
              </a:rPr>
              <a:t>Leren redeneren met formules</a:t>
            </a:r>
            <a:br>
              <a:rPr lang="en-US" dirty="0">
                <a:latin typeface="+mn-lt"/>
              </a:rPr>
            </a:br>
            <a:r>
              <a:rPr lang="en-US" sz="3600" dirty="0">
                <a:latin typeface="+mn-lt"/>
              </a:rPr>
              <a:t>Wat </a:t>
            </a:r>
            <a:r>
              <a:rPr lang="en-US" sz="3600" dirty="0" err="1">
                <a:latin typeface="+mn-lt"/>
              </a:rPr>
              <a:t>kunnen</a:t>
            </a:r>
            <a:r>
              <a:rPr lang="en-US" sz="3600" dirty="0">
                <a:latin typeface="+mn-lt"/>
              </a:rPr>
              <a:t> </a:t>
            </a:r>
            <a:r>
              <a:rPr lang="en-US" sz="3600" dirty="0" err="1">
                <a:latin typeface="+mn-lt"/>
              </a:rPr>
              <a:t>wiskunde</a:t>
            </a:r>
            <a:r>
              <a:rPr lang="en-US" sz="3600" dirty="0">
                <a:latin typeface="+mn-lt"/>
              </a:rPr>
              <a:t> </a:t>
            </a:r>
            <a:r>
              <a:rPr lang="en-US" sz="3600" dirty="0" err="1">
                <a:latin typeface="+mn-lt"/>
              </a:rPr>
              <a:t>en</a:t>
            </a:r>
            <a:r>
              <a:rPr lang="en-US" sz="3600" dirty="0">
                <a:latin typeface="+mn-lt"/>
              </a:rPr>
              <a:t> </a:t>
            </a:r>
            <a:r>
              <a:rPr lang="en-US" sz="3600" dirty="0" err="1">
                <a:latin typeface="+mn-lt"/>
              </a:rPr>
              <a:t>natuurkunde</a:t>
            </a:r>
            <a:r>
              <a:rPr lang="en-US" sz="3600" dirty="0">
                <a:latin typeface="+mn-lt"/>
              </a:rPr>
              <a:t> </a:t>
            </a:r>
            <a:br>
              <a:rPr lang="en-US" sz="3600" dirty="0">
                <a:latin typeface="+mn-lt"/>
              </a:rPr>
            </a:br>
            <a:r>
              <a:rPr lang="en-US" sz="3600" dirty="0">
                <a:latin typeface="+mn-lt"/>
              </a:rPr>
              <a:t>van </a:t>
            </a:r>
            <a:r>
              <a:rPr lang="en-US" sz="3600" dirty="0" err="1">
                <a:latin typeface="+mn-lt"/>
              </a:rPr>
              <a:t>elkaar</a:t>
            </a:r>
            <a:r>
              <a:rPr lang="en-US" sz="3600" dirty="0">
                <a:latin typeface="+mn-lt"/>
              </a:rPr>
              <a:t> </a:t>
            </a:r>
            <a:r>
              <a:rPr lang="en-US" sz="3600" dirty="0" err="1">
                <a:latin typeface="+mn-lt"/>
              </a:rPr>
              <a:t>leren</a:t>
            </a:r>
            <a:r>
              <a:rPr lang="en-US" sz="3600" dirty="0">
                <a:latin typeface="+mn-lt"/>
              </a:rPr>
              <a:t> ?</a:t>
            </a:r>
            <a:endParaRPr lang="nl-NL" sz="3600" dirty="0">
              <a:latin typeface="+mn-lt"/>
            </a:endParaRPr>
          </a:p>
        </p:txBody>
      </p:sp>
      <p:sp>
        <p:nvSpPr>
          <p:cNvPr id="3" name="Ondertitel 2">
            <a:extLst>
              <a:ext uri="{FF2B5EF4-FFF2-40B4-BE49-F238E27FC236}">
                <a16:creationId xmlns:a16="http://schemas.microsoft.com/office/drawing/2014/main" id="{8098AFF8-5201-85BF-5226-10AE9A55ED93}"/>
              </a:ext>
            </a:extLst>
          </p:cNvPr>
          <p:cNvSpPr>
            <a:spLocks noGrp="1"/>
          </p:cNvSpPr>
          <p:nvPr>
            <p:ph type="subTitle" idx="1"/>
          </p:nvPr>
        </p:nvSpPr>
        <p:spPr>
          <a:xfrm>
            <a:off x="1524000" y="3695345"/>
            <a:ext cx="9144000" cy="1655762"/>
          </a:xfrm>
        </p:spPr>
        <p:txBody>
          <a:bodyPr>
            <a:noAutofit/>
          </a:bodyPr>
          <a:lstStyle/>
          <a:p>
            <a:r>
              <a:rPr lang="en-US" dirty="0"/>
              <a:t>Harrie Eijkelhof, FI/UU</a:t>
            </a:r>
          </a:p>
          <a:p>
            <a:r>
              <a:rPr lang="en-US" dirty="0"/>
              <a:t>Peter Kop, ICLON/UL</a:t>
            </a:r>
          </a:p>
          <a:p>
            <a:endParaRPr lang="en-US" dirty="0"/>
          </a:p>
          <a:p>
            <a:r>
              <a:rPr lang="en-US" dirty="0"/>
              <a:t>WND </a:t>
            </a:r>
            <a:r>
              <a:rPr lang="en-US" dirty="0" err="1"/>
              <a:t>conferentie</a:t>
            </a:r>
            <a:endParaRPr lang="en-US" dirty="0"/>
          </a:p>
          <a:p>
            <a:r>
              <a:rPr lang="en-US" dirty="0"/>
              <a:t>14 </a:t>
            </a:r>
            <a:r>
              <a:rPr lang="en-US" dirty="0" err="1"/>
              <a:t>december</a:t>
            </a:r>
            <a:r>
              <a:rPr lang="en-US" dirty="0"/>
              <a:t> 2024</a:t>
            </a:r>
          </a:p>
        </p:txBody>
      </p:sp>
    </p:spTree>
    <p:extLst>
      <p:ext uri="{BB962C8B-B14F-4D97-AF65-F5344CB8AC3E}">
        <p14:creationId xmlns:p14="http://schemas.microsoft.com/office/powerpoint/2010/main" val="144751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AE5082C7-2001-9443-6D1E-DD1535EEC34E}"/>
                  </a:ext>
                </a:extLst>
              </p:cNvPr>
              <p:cNvSpPr txBox="1"/>
              <p:nvPr/>
            </p:nvSpPr>
            <p:spPr>
              <a:xfrm>
                <a:off x="992487" y="214257"/>
                <a:ext cx="11108752" cy="1517916"/>
              </a:xfrm>
              <a:prstGeom prst="rect">
                <a:avLst/>
              </a:prstGeom>
              <a:noFill/>
            </p:spPr>
            <p:txBody>
              <a:bodyPr wrap="square">
                <a:spAutoFit/>
              </a:bodyPr>
              <a:lstStyle/>
              <a:p>
                <a:r>
                  <a:rPr kumimoji="0" lang="nl-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Literatuur over formules in natuurwetenschappen</a:t>
                </a:r>
              </a:p>
              <a:p>
                <a:r>
                  <a:rPr kumimoji="0" lang="nl-NL"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Sherin</a:t>
                </a:r>
                <a:r>
                  <a:rPr kumimoji="0" lang="nl-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nl-NL"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symbol</a:t>
                </a:r>
                <a:r>
                  <a:rPr kumimoji="0" lang="nl-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nl-NL"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forms</a:t>
                </a:r>
                <a:r>
                  <a:rPr kumimoji="0" lang="nl-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r>
                      <a:rPr kumimoji="0" lang="nl-NL"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m:t>
                    </m:r>
                    <m:r>
                      <a:rPr kumimoji="0" lang="nl-NL" sz="2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r>
                      <a:rPr kumimoji="0" lang="nl-NL"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m:t>∆</m:t>
                    </m:r>
                  </m:oMath>
                </a14:m>
                <a:r>
                  <a:rPr kumimoji="0" lang="nl-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nl-NL"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ctrlPr>
                      </m:fPr>
                      <m:num>
                        <m:r>
                          <a:rPr kumimoji="0" lang="nl-NL"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m:t>
                        </m:r>
                      </m:num>
                      <m:den>
                        <m:r>
                          <a:rPr kumimoji="0" lang="nl-NL"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m:t>
                        </m:r>
                        <m:r>
                          <a:rPr kumimoji="0" lang="nl-NL"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𝑥</m:t>
                        </m:r>
                        <m:r>
                          <a:rPr kumimoji="0" lang="nl-NL"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Calibri" panose="020F0502020204030204" pitchFamily="34" charset="0"/>
                          </a:rPr>
                          <m:t>..</m:t>
                        </m:r>
                      </m:den>
                    </m:f>
                  </m:oMath>
                </a14:m>
                <a:r>
                  <a:rPr kumimoji="0" lang="nl-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om structuur formule te doorzien</a:t>
                </a:r>
              </a:p>
              <a:p>
                <a:r>
                  <a:rPr lang="nl-NL" sz="2200" dirty="0" err="1">
                    <a:solidFill>
                      <a:prstClr val="black"/>
                    </a:solidFill>
                    <a:latin typeface="Calibri" panose="020F0502020204030204" pitchFamily="34" charset="0"/>
                    <a:cs typeface="Calibri" panose="020F0502020204030204" pitchFamily="34" charset="0"/>
                  </a:rPr>
                  <a:t>Uhden</a:t>
                </a:r>
                <a:r>
                  <a:rPr lang="nl-NL" sz="2200" dirty="0">
                    <a:solidFill>
                      <a:prstClr val="black"/>
                    </a:solidFill>
                    <a:latin typeface="Calibri" panose="020F0502020204030204" pitchFamily="34" charset="0"/>
                    <a:cs typeface="Calibri" panose="020F0502020204030204" pitchFamily="34" charset="0"/>
                  </a:rPr>
                  <a:t>: onderscheid tussen algebraïsche vaardigheden en mathematiseren/interpreteren</a:t>
                </a:r>
              </a:p>
              <a:p>
                <a:r>
                  <a:rPr lang="nl-NL" sz="2200" dirty="0">
                    <a:solidFill>
                      <a:prstClr val="black"/>
                    </a:solidFill>
                    <a:latin typeface="Calibri" panose="020F0502020204030204" pitchFamily="34" charset="0"/>
                    <a:cs typeface="Calibri" panose="020F0502020204030204" pitchFamily="34" charset="0"/>
                  </a:rPr>
                  <a:t>Meyer &amp; </a:t>
                </a:r>
                <a:r>
                  <a:rPr lang="nl-NL" sz="2200" dirty="0" err="1">
                    <a:solidFill>
                      <a:prstClr val="black"/>
                    </a:solidFill>
                    <a:latin typeface="Calibri" panose="020F0502020204030204" pitchFamily="34" charset="0"/>
                    <a:cs typeface="Calibri" panose="020F0502020204030204" pitchFamily="34" charset="0"/>
                  </a:rPr>
                  <a:t>Marohn</a:t>
                </a:r>
                <a:r>
                  <a:rPr lang="nl-NL" sz="2200" dirty="0">
                    <a:solidFill>
                      <a:prstClr val="black"/>
                    </a:solidFill>
                    <a:latin typeface="Calibri" panose="020F0502020204030204" pitchFamily="34" charset="0"/>
                    <a:cs typeface="Calibri" panose="020F0502020204030204" pitchFamily="34" charset="0"/>
                  </a:rPr>
                  <a:t>: </a:t>
                </a:r>
                <a:r>
                  <a:rPr lang="nl-NL" sz="2200" dirty="0" err="1">
                    <a:solidFill>
                      <a:prstClr val="black"/>
                    </a:solidFill>
                    <a:latin typeface="Calibri" panose="020F0502020204030204" pitchFamily="34" charset="0"/>
                    <a:cs typeface="Calibri" panose="020F0502020204030204" pitchFamily="34" charset="0"/>
                  </a:rPr>
                  <a:t>Grundvorstellungen</a:t>
                </a:r>
                <a:endParaRPr lang="nl-NL" sz="2200" dirty="0">
                  <a:solidFill>
                    <a:prstClr val="black"/>
                  </a:solidFill>
                  <a:latin typeface="Calibri" panose="020F0502020204030204" pitchFamily="34" charset="0"/>
                  <a:cs typeface="Calibri" panose="020F0502020204030204" pitchFamily="34" charset="0"/>
                </a:endParaRPr>
              </a:p>
            </p:txBody>
          </p:sp>
        </mc:Choice>
        <mc:Fallback xmlns="">
          <p:sp>
            <p:nvSpPr>
              <p:cNvPr id="4" name="Tekstvak 3">
                <a:extLst>
                  <a:ext uri="{FF2B5EF4-FFF2-40B4-BE49-F238E27FC236}">
                    <a16:creationId xmlns:a16="http://schemas.microsoft.com/office/drawing/2014/main" id="{AE5082C7-2001-9443-6D1E-DD1535EEC34E}"/>
                  </a:ext>
                </a:extLst>
              </p:cNvPr>
              <p:cNvSpPr txBox="1">
                <a:spLocks noRot="1" noChangeAspect="1" noMove="1" noResize="1" noEditPoints="1" noAdjustHandles="1" noChangeArrowheads="1" noChangeShapeType="1" noTextEdit="1"/>
              </p:cNvSpPr>
              <p:nvPr/>
            </p:nvSpPr>
            <p:spPr>
              <a:xfrm>
                <a:off x="992487" y="214257"/>
                <a:ext cx="11108752" cy="1517916"/>
              </a:xfrm>
              <a:prstGeom prst="rect">
                <a:avLst/>
              </a:prstGeom>
              <a:blipFill>
                <a:blip r:embed="rId2"/>
                <a:stretch>
                  <a:fillRect l="-714" t="-2811" b="-763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a:extLst>
                  <a:ext uri="{FF2B5EF4-FFF2-40B4-BE49-F238E27FC236}">
                    <a16:creationId xmlns:a16="http://schemas.microsoft.com/office/drawing/2014/main" id="{075CD390-BF6C-575F-14CA-A7015940D4E1}"/>
                  </a:ext>
                </a:extLst>
              </p:cNvPr>
              <p:cNvSpPr txBox="1"/>
              <p:nvPr/>
            </p:nvSpPr>
            <p:spPr>
              <a:xfrm>
                <a:off x="992487" y="2343474"/>
                <a:ext cx="5021505" cy="4197624"/>
              </a:xfrm>
              <a:prstGeom prst="rect">
                <a:avLst/>
              </a:prstGeom>
              <a:noFill/>
            </p:spPr>
            <p:txBody>
              <a:bodyPr wrap="square">
                <a:spAutoFit/>
              </a:bodyPr>
              <a:lstStyle/>
              <a:p>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Grundvorstellungen</a:t>
                </a:r>
                <a:r>
                  <a:rPr kumimoji="0" lang="nl-NL" sz="20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bij </a:t>
                </a:r>
                <a14:m>
                  <m:oMath xmlns:m="http://schemas.openxmlformats.org/officeDocument/2006/math">
                    <m:r>
                      <a:rPr lang="nl-NL" sz="2000" i="1" smtClean="0">
                        <a:latin typeface="Cambria Math" panose="02040503050406030204" pitchFamily="18" charset="0"/>
                        <a:ea typeface="Cambria Math" panose="02040503050406030204" pitchFamily="18" charset="0"/>
                      </a:rPr>
                      <m:t>𝜌</m:t>
                    </m:r>
                    <m:r>
                      <a:rPr lang="nl-NL" sz="2000" b="0" i="1" smtClean="0">
                        <a:latin typeface="Cambria Math" panose="02040503050406030204" pitchFamily="18" charset="0"/>
                        <a:ea typeface="Cambria Math" panose="02040503050406030204" pitchFamily="18" charset="0"/>
                      </a:rPr>
                      <m:t>=</m:t>
                    </m:r>
                    <m:f>
                      <m:fPr>
                        <m:ctrlPr>
                          <a:rPr lang="nl-NL" sz="2000" b="0" i="1" smtClean="0">
                            <a:latin typeface="Cambria Math" panose="02040503050406030204" pitchFamily="18" charset="0"/>
                            <a:ea typeface="Cambria Math" panose="02040503050406030204" pitchFamily="18" charset="0"/>
                          </a:rPr>
                        </m:ctrlPr>
                      </m:fPr>
                      <m:num>
                        <m:r>
                          <a:rPr lang="nl-NL" sz="2000" b="0" i="1" smtClean="0">
                            <a:latin typeface="Cambria Math" panose="02040503050406030204" pitchFamily="18" charset="0"/>
                            <a:ea typeface="Cambria Math" panose="02040503050406030204" pitchFamily="18" charset="0"/>
                          </a:rPr>
                          <m:t>𝑚</m:t>
                        </m:r>
                      </m:num>
                      <m:den>
                        <m:r>
                          <a:rPr lang="nl-NL" sz="2000" b="0" i="1" smtClean="0">
                            <a:latin typeface="Cambria Math" panose="02040503050406030204" pitchFamily="18" charset="0"/>
                            <a:ea typeface="Cambria Math" panose="02040503050406030204" pitchFamily="18" charset="0"/>
                          </a:rPr>
                          <m:t>𝑉</m:t>
                        </m:r>
                      </m:den>
                    </m:f>
                    <m:r>
                      <a:rPr lang="nl-NL" sz="2000" b="0" i="1" smtClean="0">
                        <a:latin typeface="Cambria Math" panose="02040503050406030204" pitchFamily="18" charset="0"/>
                        <a:ea typeface="Cambria Math" panose="02040503050406030204" pitchFamily="18" charset="0"/>
                      </a:rPr>
                      <m:t> </m:t>
                    </m:r>
                  </m:oMath>
                </a14:m>
                <a:endParaRPr kumimoji="0" lang="nl-NL" sz="2000" b="0" u="none" strike="noStrike" kern="1200" cap="none" spc="0" normalizeH="0" baseline="0" noProof="0" dirty="0">
                  <a:ln>
                    <a:noFill/>
                  </a:ln>
                  <a:solidFill>
                    <a:prstClr val="black"/>
                  </a:solidFill>
                  <a:effectLst/>
                  <a:uLnTx/>
                  <a:uFillTx/>
                  <a:ea typeface="Cambria Math" panose="02040503050406030204" pitchFamily="18" charset="0"/>
                </a:endParaRPr>
              </a:p>
              <a:p>
                <a:r>
                  <a:rPr kumimoji="0" lang="nl-NL" sz="2000" b="0" u="none" strike="noStrike" kern="1200" cap="none" spc="0" normalizeH="0" baseline="0" noProof="0" dirty="0">
                    <a:ln>
                      <a:noFill/>
                    </a:ln>
                    <a:solidFill>
                      <a:prstClr val="black"/>
                    </a:solidFill>
                    <a:effectLst/>
                    <a:uLnTx/>
                    <a:uFillTx/>
                    <a:ea typeface="Cambria Math" panose="02040503050406030204" pitchFamily="18" charset="0"/>
                  </a:rPr>
                  <a:t>Wiskundige GV</a:t>
                </a:r>
              </a:p>
              <a:p>
                <a14:m>
                  <m:oMath xmlns:m="http://schemas.openxmlformats.org/officeDocument/2006/math">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𝜌</m:t>
                    </m:r>
                  </m:oMath>
                </a14:m>
                <a:r>
                  <a:rPr kumimoji="0" lang="nl-NL"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a:t>
                </a:r>
                <a:r>
                  <a:rPr lang="nl-NL" sz="2000" dirty="0">
                    <a:solidFill>
                      <a:prstClr val="black"/>
                    </a:solidFill>
                    <a:ea typeface="Cambria Math" panose="02040503050406030204" pitchFamily="18" charset="0"/>
                  </a:rPr>
                  <a:t>zien als breuk: deling, verdelen van massa over volume, </a:t>
                </a:r>
              </a:p>
              <a:p>
                <a:r>
                  <a:rPr kumimoji="0" lang="nl-NL" sz="2000" b="0" u="none" strike="noStrike" kern="1200" cap="none" spc="0" normalizeH="0" baseline="0" noProof="0" dirty="0">
                    <a:ln>
                      <a:noFill/>
                    </a:ln>
                    <a:solidFill>
                      <a:prstClr val="black"/>
                    </a:solidFill>
                    <a:effectLst/>
                    <a:uLnTx/>
                    <a:uFillTx/>
                    <a:ea typeface="Cambria Math" panose="02040503050406030204" pitchFamily="18" charset="0"/>
                  </a:rPr>
                  <a:t>als hoeveelheid per …., </a:t>
                </a:r>
              </a:p>
              <a:p>
                <a:r>
                  <a:rPr lang="nl-NL" sz="2000" dirty="0">
                    <a:solidFill>
                      <a:prstClr val="black"/>
                    </a:solidFill>
                    <a:ea typeface="Cambria Math" panose="02040503050406030204" pitchFamily="18" charset="0"/>
                  </a:rPr>
                  <a:t>als </a:t>
                </a:r>
                <a:r>
                  <a:rPr lang="nl-NL" sz="2000" dirty="0"/>
                  <a:t>evenredig verband met m en omgekeerd evenredig met V</a:t>
                </a:r>
              </a:p>
              <a:p>
                <a:endParaRPr lang="nl-NL" sz="2000" dirty="0"/>
              </a:p>
              <a:p>
                <a:r>
                  <a:rPr lang="nl-NL" sz="2000" dirty="0"/>
                  <a:t>Natuurkundige GV</a:t>
                </a:r>
              </a:p>
              <a:p>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lang="nl-NL" sz="2000" dirty="0"/>
                  <a:t> als eigenschap van stof</a:t>
                </a:r>
              </a:p>
              <a:p>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lang="nl-NL" sz="2000" dirty="0"/>
                  <a:t> als massa per unit </a:t>
                </a:r>
                <a:r>
                  <a:rPr lang="nl-NL" sz="2000" dirty="0" err="1"/>
                  <a:t>cube</a:t>
                </a:r>
                <a:endParaRPr lang="nl-NL" sz="2000" dirty="0"/>
              </a:p>
              <a:p>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lang="nl-NL" sz="2000" dirty="0"/>
                  <a:t> als totaal deeltjes massa per unit </a:t>
                </a:r>
                <a:r>
                  <a:rPr lang="nl-NL" sz="2000" dirty="0" err="1"/>
                  <a:t>cube</a:t>
                </a:r>
                <a:endParaRPr lang="nl-NL" sz="2000" dirty="0"/>
              </a:p>
              <a:p>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lang="nl-NL" sz="2000" dirty="0"/>
                  <a:t> als  conversie grootheid (V keer </a:t>
                </a:r>
                <a14:m>
                  <m:oMath xmlns:m="http://schemas.openxmlformats.org/officeDocument/2006/math">
                    <m:r>
                      <a:rPr lang="nl-NL" sz="2000" i="1">
                        <a:latin typeface="Cambria Math" panose="02040503050406030204" pitchFamily="18" charset="0"/>
                        <a:ea typeface="Cambria Math" panose="02040503050406030204" pitchFamily="18" charset="0"/>
                      </a:rPr>
                      <m:t>𝜌</m:t>
                    </m:r>
                  </m:oMath>
                </a14:m>
                <a:r>
                  <a:rPr lang="nl-NL" sz="2000" dirty="0"/>
                  <a:t> geeft m)</a:t>
                </a:r>
              </a:p>
            </p:txBody>
          </p:sp>
        </mc:Choice>
        <mc:Fallback xmlns="">
          <p:sp>
            <p:nvSpPr>
              <p:cNvPr id="16" name="Tekstvak 15">
                <a:extLst>
                  <a:ext uri="{FF2B5EF4-FFF2-40B4-BE49-F238E27FC236}">
                    <a16:creationId xmlns:a16="http://schemas.microsoft.com/office/drawing/2014/main" id="{075CD390-BF6C-575F-14CA-A7015940D4E1}"/>
                  </a:ext>
                </a:extLst>
              </p:cNvPr>
              <p:cNvSpPr txBox="1">
                <a:spLocks noRot="1" noChangeAspect="1" noMove="1" noResize="1" noEditPoints="1" noAdjustHandles="1" noChangeArrowheads="1" noChangeShapeType="1" noTextEdit="1"/>
              </p:cNvSpPr>
              <p:nvPr/>
            </p:nvSpPr>
            <p:spPr>
              <a:xfrm>
                <a:off x="992487" y="2343474"/>
                <a:ext cx="5021505" cy="4197624"/>
              </a:xfrm>
              <a:prstGeom prst="rect">
                <a:avLst/>
              </a:prstGeom>
              <a:blipFill>
                <a:blip r:embed="rId3"/>
                <a:stretch>
                  <a:fillRect l="-1335" b="-1597"/>
                </a:stretch>
              </a:blipFill>
            </p:spPr>
            <p:txBody>
              <a:bodyPr/>
              <a:lstStyle/>
              <a:p>
                <a:r>
                  <a:rPr lang="nl-NL">
                    <a:noFill/>
                  </a:rPr>
                  <a:t> </a:t>
                </a:r>
              </a:p>
            </p:txBody>
          </p:sp>
        </mc:Fallback>
      </mc:AlternateContent>
      <p:pic>
        <p:nvPicPr>
          <p:cNvPr id="18" name="Afbeelding 17">
            <a:extLst>
              <a:ext uri="{FF2B5EF4-FFF2-40B4-BE49-F238E27FC236}">
                <a16:creationId xmlns:a16="http://schemas.microsoft.com/office/drawing/2014/main" id="{2DC77933-22B9-E8CB-0140-D2D520C173EA}"/>
              </a:ext>
            </a:extLst>
          </p:cNvPr>
          <p:cNvPicPr>
            <a:picLocks noChangeAspect="1"/>
          </p:cNvPicPr>
          <p:nvPr/>
        </p:nvPicPr>
        <p:blipFill>
          <a:blip r:embed="rId4"/>
          <a:stretch>
            <a:fillRect/>
          </a:stretch>
        </p:blipFill>
        <p:spPr>
          <a:xfrm>
            <a:off x="6145907" y="5130552"/>
            <a:ext cx="1578953" cy="1209278"/>
          </a:xfrm>
          <a:prstGeom prst="rect">
            <a:avLst/>
          </a:prstGeom>
        </p:spPr>
      </p:pic>
      <p:pic>
        <p:nvPicPr>
          <p:cNvPr id="22" name="Afbeelding 21">
            <a:extLst>
              <a:ext uri="{FF2B5EF4-FFF2-40B4-BE49-F238E27FC236}">
                <a16:creationId xmlns:a16="http://schemas.microsoft.com/office/drawing/2014/main" id="{5A2B3FB7-B94E-1A3F-5120-AF600E596E75}"/>
              </a:ext>
            </a:extLst>
          </p:cNvPr>
          <p:cNvPicPr>
            <a:picLocks noChangeAspect="1"/>
          </p:cNvPicPr>
          <p:nvPr/>
        </p:nvPicPr>
        <p:blipFill>
          <a:blip r:embed="rId5"/>
          <a:stretch>
            <a:fillRect/>
          </a:stretch>
        </p:blipFill>
        <p:spPr>
          <a:xfrm>
            <a:off x="8327577" y="3167440"/>
            <a:ext cx="1827741" cy="1502520"/>
          </a:xfrm>
          <a:prstGeom prst="rect">
            <a:avLst/>
          </a:prstGeom>
        </p:spPr>
      </p:pic>
      <p:pic>
        <p:nvPicPr>
          <p:cNvPr id="26" name="Afbeelding 25">
            <a:extLst>
              <a:ext uri="{FF2B5EF4-FFF2-40B4-BE49-F238E27FC236}">
                <a16:creationId xmlns:a16="http://schemas.microsoft.com/office/drawing/2014/main" id="{F1D06E24-0AA8-6254-3203-7349790CE6A9}"/>
              </a:ext>
            </a:extLst>
          </p:cNvPr>
          <p:cNvPicPr>
            <a:picLocks noChangeAspect="1"/>
          </p:cNvPicPr>
          <p:nvPr/>
        </p:nvPicPr>
        <p:blipFill>
          <a:blip r:embed="rId6"/>
          <a:stretch>
            <a:fillRect/>
          </a:stretch>
        </p:blipFill>
        <p:spPr>
          <a:xfrm>
            <a:off x="6119912" y="3180600"/>
            <a:ext cx="2024487" cy="1477328"/>
          </a:xfrm>
          <a:prstGeom prst="rect">
            <a:avLst/>
          </a:prstGeom>
        </p:spPr>
      </p:pic>
      <p:pic>
        <p:nvPicPr>
          <p:cNvPr id="28" name="Afbeelding 27">
            <a:extLst>
              <a:ext uri="{FF2B5EF4-FFF2-40B4-BE49-F238E27FC236}">
                <a16:creationId xmlns:a16="http://schemas.microsoft.com/office/drawing/2014/main" id="{A76C4013-AF96-9D62-7A9F-911AFFD38A8F}"/>
              </a:ext>
            </a:extLst>
          </p:cNvPr>
          <p:cNvPicPr>
            <a:picLocks noChangeAspect="1"/>
          </p:cNvPicPr>
          <p:nvPr/>
        </p:nvPicPr>
        <p:blipFill>
          <a:blip r:embed="rId7"/>
          <a:stretch>
            <a:fillRect/>
          </a:stretch>
        </p:blipFill>
        <p:spPr>
          <a:xfrm>
            <a:off x="10390323" y="3275045"/>
            <a:ext cx="1710916" cy="1382883"/>
          </a:xfrm>
          <a:prstGeom prst="rect">
            <a:avLst/>
          </a:prstGeom>
        </p:spPr>
      </p:pic>
      <p:sp>
        <p:nvSpPr>
          <p:cNvPr id="3" name="Rechthoek 2">
            <a:extLst>
              <a:ext uri="{FF2B5EF4-FFF2-40B4-BE49-F238E27FC236}">
                <a16:creationId xmlns:a16="http://schemas.microsoft.com/office/drawing/2014/main" id="{A373FD69-D0F5-B87E-4280-4A8E257B0C80}"/>
              </a:ext>
            </a:extLst>
          </p:cNvPr>
          <p:cNvSpPr/>
          <p:nvPr/>
        </p:nvSpPr>
        <p:spPr>
          <a:xfrm>
            <a:off x="3554234" y="659959"/>
            <a:ext cx="326004" cy="2305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547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9289155-2A2A-FFF7-91AE-1084B7F64AC7}"/>
              </a:ext>
            </a:extLst>
          </p:cNvPr>
          <p:cNvSpPr>
            <a:spLocks noGrp="1"/>
          </p:cNvSpPr>
          <p:nvPr>
            <p:ph type="sldNum" sz="quarter" idx="10"/>
          </p:nvPr>
        </p:nvSpPr>
        <p:spPr bwMode="auto">
          <a:xfrm>
            <a:off x="1774825" y="6526214"/>
            <a:ext cx="129698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400" b="1" kern="1200">
                <a:solidFill>
                  <a:schemeClr val="bg1"/>
                </a:solidFill>
                <a:latin typeface="Times New Roman" pitchFamily="18" charset="0"/>
                <a:ea typeface="+mn-ea"/>
                <a:cs typeface="+mn-cs"/>
              </a:defRPr>
            </a:lvl1pPr>
            <a:lvl2pPr marL="457200" algn="r" rtl="0" fontAlgn="base">
              <a:spcBef>
                <a:spcPct val="0"/>
              </a:spcBef>
              <a:spcAft>
                <a:spcPct val="0"/>
              </a:spcAft>
              <a:defRPr sz="2000" kern="1200">
                <a:solidFill>
                  <a:schemeClr val="bg1"/>
                </a:solidFill>
                <a:latin typeface="Times New Roman" pitchFamily="18" charset="0"/>
                <a:ea typeface="+mn-ea"/>
                <a:cs typeface="+mn-cs"/>
              </a:defRPr>
            </a:lvl2pPr>
            <a:lvl3pPr marL="914400" algn="r" rtl="0" fontAlgn="base">
              <a:spcBef>
                <a:spcPct val="0"/>
              </a:spcBef>
              <a:spcAft>
                <a:spcPct val="0"/>
              </a:spcAft>
              <a:defRPr sz="2000" kern="1200">
                <a:solidFill>
                  <a:schemeClr val="bg1"/>
                </a:solidFill>
                <a:latin typeface="Times New Roman" pitchFamily="18" charset="0"/>
                <a:ea typeface="+mn-ea"/>
                <a:cs typeface="+mn-cs"/>
              </a:defRPr>
            </a:lvl3pPr>
            <a:lvl4pPr marL="1371600" algn="r" rtl="0" fontAlgn="base">
              <a:spcBef>
                <a:spcPct val="0"/>
              </a:spcBef>
              <a:spcAft>
                <a:spcPct val="0"/>
              </a:spcAft>
              <a:defRPr sz="2000" kern="1200">
                <a:solidFill>
                  <a:schemeClr val="bg1"/>
                </a:solidFill>
                <a:latin typeface="Times New Roman" pitchFamily="18" charset="0"/>
                <a:ea typeface="+mn-ea"/>
                <a:cs typeface="+mn-cs"/>
              </a:defRPr>
            </a:lvl4pPr>
            <a:lvl5pPr marL="1828800" algn="r" rtl="0" fontAlgn="base">
              <a:spcBef>
                <a:spcPct val="0"/>
              </a:spcBef>
              <a:spcAft>
                <a:spcPct val="0"/>
              </a:spcAft>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a:lstStyle>
          <a:p>
            <a:fld id="{955F1E2F-F7A7-45A9-B85D-4C7FA4487843}" type="slidenum">
              <a:rPr lang="en-US" altLang="nl-NL" smtClean="0"/>
              <a:pPr/>
              <a:t>11</a:t>
            </a:fld>
            <a:endParaRPr lang="en-US" altLang="nl-NL" dirty="0"/>
          </a:p>
        </p:txBody>
      </p:sp>
      <mc:AlternateContent xmlns:mc="http://schemas.openxmlformats.org/markup-compatibility/2006" xmlns:a14="http://schemas.microsoft.com/office/drawing/2010/main">
        <mc:Choice Requires="a14">
          <p:graphicFrame>
            <p:nvGraphicFramePr>
              <p:cNvPr id="3" name="Tabel 2">
                <a:extLst>
                  <a:ext uri="{FF2B5EF4-FFF2-40B4-BE49-F238E27FC236}">
                    <a16:creationId xmlns:a16="http://schemas.microsoft.com/office/drawing/2014/main" id="{E1880E02-C476-BE5F-2B97-52C3082978E2}"/>
                  </a:ext>
                </a:extLst>
              </p:cNvPr>
              <p:cNvGraphicFramePr>
                <a:graphicFrameLocks noGrp="1"/>
              </p:cNvGraphicFramePr>
              <p:nvPr>
                <p:extLst>
                  <p:ext uri="{D42A27DB-BD31-4B8C-83A1-F6EECF244321}">
                    <p14:modId xmlns:p14="http://schemas.microsoft.com/office/powerpoint/2010/main" val="3379291449"/>
                  </p:ext>
                </p:extLst>
              </p:nvPr>
            </p:nvGraphicFramePr>
            <p:xfrm>
              <a:off x="5275755" y="0"/>
              <a:ext cx="6351988" cy="7155992"/>
            </p:xfrm>
            <a:graphic>
              <a:graphicData uri="http://schemas.openxmlformats.org/drawingml/2006/table">
                <a:tbl>
                  <a:tblPr firstRow="1" firstCol="1" bandRow="1"/>
                  <a:tblGrid>
                    <a:gridCol w="3304301">
                      <a:extLst>
                        <a:ext uri="{9D8B030D-6E8A-4147-A177-3AD203B41FA5}">
                          <a16:colId xmlns:a16="http://schemas.microsoft.com/office/drawing/2014/main" val="3749744133"/>
                        </a:ext>
                      </a:extLst>
                    </a:gridCol>
                    <a:gridCol w="3047687">
                      <a:extLst>
                        <a:ext uri="{9D8B030D-6E8A-4147-A177-3AD203B41FA5}">
                          <a16:colId xmlns:a16="http://schemas.microsoft.com/office/drawing/2014/main" val="1963464808"/>
                        </a:ext>
                      </a:extLst>
                    </a:gridCol>
                  </a:tblGrid>
                  <a:tr h="559790">
                    <a:tc gridSpan="2">
                      <a:txBody>
                        <a:bodyPr/>
                        <a:lstStyle/>
                        <a:p>
                          <a:pPr algn="just">
                            <a:lnSpc>
                              <a:spcPts val="1600"/>
                            </a:lnSpc>
                            <a:spcAft>
                              <a:spcPts val="60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ts val="1600"/>
                            </a:lnSpc>
                            <a:spcAft>
                              <a:spcPts val="60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    </a:t>
                          </a:r>
                          <a:r>
                            <a:rPr lang="en-US"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Formule</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smtClean="0">
                                  <a:latin typeface="Cambria Math" panose="02040503050406030204" pitchFamily="18" charset="0"/>
                                  <a:ea typeface="Cambria Math" panose="02040503050406030204" pitchFamily="18" charset="0"/>
                                </a:rPr>
                                <m:t>𝜌</m:t>
                              </m:r>
                              <m:r>
                                <a:rPr lang="nl-NL" sz="2000" b="0" i="1" smtClean="0">
                                  <a:latin typeface="Cambria Math" panose="02040503050406030204" pitchFamily="18" charset="0"/>
                                  <a:ea typeface="Cambria Math" panose="02040503050406030204" pitchFamily="18" charset="0"/>
                                </a:rPr>
                                <m:t>=</m:t>
                              </m:r>
                              <m:f>
                                <m:fPr>
                                  <m:ctrlPr>
                                    <a:rPr lang="nl-NL" sz="2000" b="0" i="1" smtClean="0">
                                      <a:latin typeface="Cambria Math" panose="02040503050406030204" pitchFamily="18" charset="0"/>
                                      <a:ea typeface="Cambria Math" panose="02040503050406030204" pitchFamily="18" charset="0"/>
                                    </a:rPr>
                                  </m:ctrlPr>
                                </m:fPr>
                                <m:num>
                                  <m:r>
                                    <a:rPr lang="nl-NL" sz="2000" b="0" i="1" smtClean="0">
                                      <a:latin typeface="Cambria Math" panose="02040503050406030204" pitchFamily="18" charset="0"/>
                                      <a:ea typeface="Cambria Math" panose="02040503050406030204" pitchFamily="18" charset="0"/>
                                    </a:rPr>
                                    <m:t>𝑚</m:t>
                                  </m:r>
                                </m:num>
                                <m:den>
                                  <m:r>
                                    <a:rPr lang="nl-NL" sz="2000" b="0" i="1" smtClean="0">
                                      <a:latin typeface="Cambria Math" panose="02040503050406030204" pitchFamily="18" charset="0"/>
                                      <a:ea typeface="Cambria Math" panose="02040503050406030204" pitchFamily="18" charset="0"/>
                                    </a:rPr>
                                    <m:t>𝑉</m:t>
                                  </m:r>
                                </m:den>
                              </m:f>
                            </m:oMath>
                          </a14:m>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2472867792"/>
                      </a:ext>
                    </a:extLst>
                  </a:tr>
                  <a:tr h="1449377">
                    <a:tc>
                      <a:txBody>
                        <a:bodyPr/>
                        <a:lstStyle/>
                        <a:p>
                          <a:pPr algn="just">
                            <a:lnSpc>
                              <a:spcPts val="1600"/>
                            </a:lnSpc>
                            <a:spcAft>
                              <a:spcPts val="6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Aft>
                              <a:spcPts val="6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IIA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Woord</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formule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00"/>
                            </a:lnSpc>
                            <a:spcAft>
                              <a:spcPts val="6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nl-NL"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𝑑𝑖𝑐h𝑡h𝑒𝑖𝑑</m:t>
                              </m:r>
                            </m:oMath>
                          </a14:m>
                          <a:r>
                            <a:rPr lang="en-US" sz="18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nl-NL" sz="1800" i="1" smtClean="0">
                                  <a:latin typeface="Cambria Math" panose="02040503050406030204" pitchFamily="18" charset="0"/>
                                  <a:ea typeface="Cambria Math" panose="02040503050406030204" pitchFamily="18" charset="0"/>
                                </a:rPr>
                                <m:t>𝜌</m:t>
                              </m:r>
                            </m:oMath>
                          </a14:m>
                          <a:endParaRPr lang="en-US" sz="18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ts val="1600"/>
                            </a:lnSpc>
                            <a:spcAft>
                              <a:spcPts val="600"/>
                            </a:spcAft>
                          </a:pPr>
                          <a:r>
                            <a:rPr lang="en-US" sz="1800" i="0" baseline="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nl-NL"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𝑚𝑎𝑠𝑠𝑎</m:t>
                                  </m:r>
                                  <m:r>
                                    <a:rPr lang="nl-NL"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nl-NL"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nl-NL"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𝑣𝑜𝑙𝑢𝑚𝑒</m:t>
                                  </m:r>
                                  <m:r>
                                    <a:rPr lang="nl-NL"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nl-NL"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nl-N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6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600"/>
                            </a:lnSpc>
                            <a:spcAft>
                              <a:spcPts val="6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IIB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Herkennen</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structuur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6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Vorm:                                        </a:t>
                          </a:r>
                          <a14:m>
                            <m:oMath xmlns:m="http://schemas.openxmlformats.org/officeDocument/2006/math">
                              <m:r>
                                <a:rPr lang="nl-NL"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a:t>
                          </a:r>
                          <a:r>
                            <a:rPr lang="en-US" sz="2000"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nl-NL"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num>
                                <m:den>
                                  <m:r>
                                    <a:rPr lang="nl-NL"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nl-NL"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218869"/>
                      </a:ext>
                    </a:extLst>
                  </a:tr>
                  <a:tr h="1587473">
                    <a:tc>
                      <a:txBody>
                        <a:bodyPr/>
                        <a:lstStyle/>
                        <a:p>
                          <a:pPr algn="l">
                            <a:lnSpc>
                              <a:spcPts val="1600"/>
                            </a:lnSpc>
                            <a:spcAft>
                              <a:spcPts val="6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600"/>
                            </a:lnSpc>
                            <a:spcAft>
                              <a:spcPts val="6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III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Specifieke</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nw</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taal</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spcAft>
                              <a:spcPts val="600"/>
                            </a:spcAft>
                          </a:pP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gedeeld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door volume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600"/>
                            </a:spcAft>
                          </a:pPr>
                          <a:endParaRPr lang="nl-NL"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ts val="1600"/>
                            </a:lnSpc>
                            <a:spcAft>
                              <a:spcPts val="600"/>
                            </a:spcAft>
                          </a:pPr>
                          <a:r>
                            <a:rPr lang="nl-NL"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IIIB  </a:t>
                          </a:r>
                          <a:r>
                            <a:rPr lang="nl-N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Covariatie</a:t>
                          </a:r>
                          <a:r>
                            <a:rPr lang="nl-N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functies;               </a:t>
                          </a:r>
                          <a:r>
                            <a:rPr lang="en-US"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globale</a:t>
                          </a: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grafiek</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00"/>
                            </a:lnSpc>
                            <a:spcAft>
                              <a:spcPts val="600"/>
                            </a:spcAft>
                          </a:pPr>
                          <a:r>
                            <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102361"/>
                      </a:ext>
                    </a:extLst>
                  </a:tr>
                  <a:tr h="1324152">
                    <a:tc gridSpan="2">
                      <a:txBody>
                        <a:bodyPr/>
                        <a:lstStyle/>
                        <a:p>
                          <a:pPr algn="just">
                            <a:lnSpc>
                              <a:spcPct val="100000"/>
                            </a:lnSpc>
                            <a:spcAft>
                              <a:spcPts val="6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IV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Contextualisatie</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informatie</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toevoegen</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spcAft>
                              <a:spcPts val="600"/>
                            </a:spcAft>
                          </a:pP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Stof</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heeft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 volume-</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van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bijv</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gram per cm</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evenredig</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omgekeerd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evenredig</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met volume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2538992279"/>
                      </a:ext>
                    </a:extLst>
                  </a:tr>
                  <a:tr h="1897367">
                    <a:tc gridSpan="2">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Concept image</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 volume-</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bijv</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 cm</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verdeeld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over volume;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vast volume: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dan </a:t>
                          </a:r>
                          <a14:m>
                            <m:oMath xmlns:m="http://schemas.openxmlformats.org/officeDocument/2006/math">
                              <m:r>
                                <a:rPr lang="nl-NL" sz="2000" b="0" i="1" smtClean="0">
                                  <a:latin typeface="Cambria Math" panose="02040503050406030204" pitchFamily="18" charset="0"/>
                                  <a:ea typeface="Cambria Math" panose="02040503050406030204" pitchFamily="18" charset="0"/>
                                </a:rPr>
                                <m:t>𝑚</m:t>
                              </m:r>
                            </m:oMath>
                          </a14:m>
                          <a:r>
                            <a:rPr kumimoji="0" lang="en-US" sz="2000" b="0" i="1"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bij</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vaste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massa</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dan </a:t>
                          </a:r>
                          <a14:m>
                            <m:oMath xmlns:m="http://schemas.openxmlformats.org/officeDocument/2006/math">
                              <m:r>
                                <m:rPr>
                                  <m:sty m:val="p"/>
                                </m:rPr>
                                <a:rPr kumimoji="0" lang="nl-NL" sz="20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V</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volume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keer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dichtheid</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geeft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massa</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kumimoji="0" lang="nl-NL"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𝑉</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 globale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grafieken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van </a:t>
                          </a:r>
                          <a14:m>
                            <m:oMath xmlns:m="http://schemas.openxmlformats.org/officeDocument/2006/math">
                              <m:r>
                                <a:rPr lang="nl-NL" sz="2000" i="1" smtClean="0">
                                  <a:latin typeface="Cambria Math" panose="02040503050406030204" pitchFamily="18" charset="0"/>
                                  <a:ea typeface="Cambria Math" panose="02040503050406030204" pitchFamily="18" charset="0"/>
                                </a:rPr>
                                <m:t>𝜌</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tegen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tegen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eigenschap</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van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stof</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zwaardere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stoffen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hebben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grotere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dichtheid</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van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belang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bij</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drijven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800"/>
                            </a:spcAft>
                          </a:pPr>
                          <a:endParaRPr lang="nl-NL"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4046134742"/>
                      </a:ext>
                    </a:extLst>
                  </a:tr>
                </a:tbl>
              </a:graphicData>
            </a:graphic>
          </p:graphicFrame>
        </mc:Choice>
        <mc:Fallback xmlns="">
          <p:graphicFrame>
            <p:nvGraphicFramePr>
              <p:cNvPr id="3" name="Tabel 2">
                <a:extLst>
                  <a:ext uri="{FF2B5EF4-FFF2-40B4-BE49-F238E27FC236}">
                    <a16:creationId xmlns:a16="http://schemas.microsoft.com/office/drawing/2014/main" id="{E1880E02-C476-BE5F-2B97-52C3082978E2}"/>
                  </a:ext>
                </a:extLst>
              </p:cNvPr>
              <p:cNvGraphicFramePr>
                <a:graphicFrameLocks noGrp="1"/>
              </p:cNvGraphicFramePr>
              <p:nvPr>
                <p:extLst>
                  <p:ext uri="{D42A27DB-BD31-4B8C-83A1-F6EECF244321}">
                    <p14:modId xmlns:p14="http://schemas.microsoft.com/office/powerpoint/2010/main" val="3379291449"/>
                  </p:ext>
                </p:extLst>
              </p:nvPr>
            </p:nvGraphicFramePr>
            <p:xfrm>
              <a:off x="5275755" y="0"/>
              <a:ext cx="6351988" cy="7155992"/>
            </p:xfrm>
            <a:graphic>
              <a:graphicData uri="http://schemas.openxmlformats.org/drawingml/2006/table">
                <a:tbl>
                  <a:tblPr firstRow="1" firstCol="1" bandRow="1"/>
                  <a:tblGrid>
                    <a:gridCol w="3304301">
                      <a:extLst>
                        <a:ext uri="{9D8B030D-6E8A-4147-A177-3AD203B41FA5}">
                          <a16:colId xmlns:a16="http://schemas.microsoft.com/office/drawing/2014/main" val="3749744133"/>
                        </a:ext>
                      </a:extLst>
                    </a:gridCol>
                    <a:gridCol w="3047687">
                      <a:extLst>
                        <a:ext uri="{9D8B030D-6E8A-4147-A177-3AD203B41FA5}">
                          <a16:colId xmlns:a16="http://schemas.microsoft.com/office/drawing/2014/main" val="1963464808"/>
                        </a:ext>
                      </a:extLst>
                    </a:gridCol>
                  </a:tblGrid>
                  <a:tr h="559790">
                    <a:tc gridSpan="2">
                      <a:txBody>
                        <a:bodyPr/>
                        <a:lstStyle/>
                        <a:p>
                          <a:endParaRPr lang="nl-N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6" t="-2174" r="-192" b="-1178261"/>
                          </a:stretch>
                        </a:blipFill>
                      </a:tcPr>
                    </a:tc>
                    <a:tc hMerge="1">
                      <a:txBody>
                        <a:bodyPr/>
                        <a:lstStyle/>
                        <a:p>
                          <a:endParaRPr lang="nl-NL"/>
                        </a:p>
                      </a:txBody>
                      <a:tcPr/>
                    </a:tc>
                    <a:extLst>
                      <a:ext uri="{0D108BD9-81ED-4DB2-BD59-A6C34878D82A}">
                        <a16:rowId xmlns:a16="http://schemas.microsoft.com/office/drawing/2014/main" val="2472867792"/>
                      </a:ext>
                    </a:extLst>
                  </a:tr>
                  <a:tr h="1449377">
                    <a:tc>
                      <a:txBody>
                        <a:bodyPr/>
                        <a:lstStyle/>
                        <a:p>
                          <a:endParaRPr lang="nl-N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84" t="-39496" r="-92449" b="-355462"/>
                          </a:stretch>
                        </a:blipFill>
                      </a:tcPr>
                    </a:tc>
                    <a:tc>
                      <a:txBody>
                        <a:bodyPr/>
                        <a:lstStyle/>
                        <a:p>
                          <a:endParaRPr lang="nl-N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8800" t="-39496" r="-400" b="-355462"/>
                          </a:stretch>
                        </a:blipFill>
                      </a:tcPr>
                    </a:tc>
                    <a:extLst>
                      <a:ext uri="{0D108BD9-81ED-4DB2-BD59-A6C34878D82A}">
                        <a16:rowId xmlns:a16="http://schemas.microsoft.com/office/drawing/2014/main" val="525218869"/>
                      </a:ext>
                    </a:extLst>
                  </a:tr>
                  <a:tr h="1587473">
                    <a:tc>
                      <a:txBody>
                        <a:bodyPr/>
                        <a:lstStyle/>
                        <a:p>
                          <a:pPr algn="l">
                            <a:lnSpc>
                              <a:spcPts val="1600"/>
                            </a:lnSpc>
                            <a:spcAft>
                              <a:spcPts val="60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ts val="1600"/>
                            </a:lnSpc>
                            <a:spcAft>
                              <a:spcPts val="6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III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Specifieke</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nw</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taal</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spcAft>
                              <a:spcPts val="600"/>
                            </a:spcAft>
                          </a:pP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gedeeld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door volume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600"/>
                            </a:spcAft>
                          </a:pPr>
                          <a:endParaRPr lang="nl-NL"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ts val="1600"/>
                            </a:lnSpc>
                            <a:spcAft>
                              <a:spcPts val="600"/>
                            </a:spcAft>
                          </a:pPr>
                          <a:r>
                            <a:rPr lang="nl-NL"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IIIB  </a:t>
                          </a:r>
                          <a:r>
                            <a:rPr lang="nl-NL"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Covariatie</a:t>
                          </a:r>
                          <a:r>
                            <a:rPr lang="nl-NL"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functies;               </a:t>
                          </a:r>
                          <a:r>
                            <a:rPr lang="en-US"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globale</a:t>
                          </a: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grafiek</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00"/>
                            </a:lnSpc>
                            <a:spcAft>
                              <a:spcPts val="600"/>
                            </a:spcAft>
                          </a:pPr>
                          <a:r>
                            <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102361"/>
                      </a:ext>
                    </a:extLst>
                  </a:tr>
                  <a:tr h="1324152">
                    <a:tc gridSpan="2">
                      <a:txBody>
                        <a:bodyPr/>
                        <a:lstStyle/>
                        <a:p>
                          <a:pPr algn="just">
                            <a:lnSpc>
                              <a:spcPct val="100000"/>
                            </a:lnSpc>
                            <a:spcAft>
                              <a:spcPts val="6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IV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Contextualisatie</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informatie</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toevoegen</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spcAft>
                              <a:spcPts val="600"/>
                            </a:spcAft>
                          </a:pP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Stof</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heeft</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 volume-</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eenheid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van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bijv</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gram per cm</a:t>
                          </a:r>
                          <a:r>
                            <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dichtheid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evenredig</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omgekeerd</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evenredig</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met volume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2538992279"/>
                      </a:ext>
                    </a:extLst>
                  </a:tr>
                  <a:tr h="2235200">
                    <a:tc gridSpan="2">
                      <a:txBody>
                        <a:bodyPr/>
                        <a:lstStyle/>
                        <a:p>
                          <a:endParaRPr lang="nl-N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6" t="-220436" r="-192" b="-545"/>
                          </a:stretch>
                        </a:blipFill>
                      </a:tcPr>
                    </a:tc>
                    <a:tc hMerge="1">
                      <a:txBody>
                        <a:bodyPr/>
                        <a:lstStyle/>
                        <a:p>
                          <a:endParaRPr lang="nl-NL"/>
                        </a:p>
                      </a:txBody>
                      <a:tcPr/>
                    </a:tc>
                    <a:extLst>
                      <a:ext uri="{0D108BD9-81ED-4DB2-BD59-A6C34878D82A}">
                        <a16:rowId xmlns:a16="http://schemas.microsoft.com/office/drawing/2014/main" val="4046134742"/>
                      </a:ext>
                    </a:extLst>
                  </a:tr>
                </a:tbl>
              </a:graphicData>
            </a:graphic>
          </p:graphicFrame>
        </mc:Fallback>
      </mc:AlternateContent>
      <p:pic>
        <p:nvPicPr>
          <p:cNvPr id="4" name="Afbeelding 4">
            <a:extLst>
              <a:ext uri="{FF2B5EF4-FFF2-40B4-BE49-F238E27FC236}">
                <a16:creationId xmlns:a16="http://schemas.microsoft.com/office/drawing/2014/main" id="{8D2B5AAD-BB90-BCC5-31A1-BA0F5ED58F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8578" y="2680000"/>
            <a:ext cx="646312" cy="714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D62A85-C366-70B2-1F7A-3F2A3DD9966D}"/>
              </a:ext>
            </a:extLst>
          </p:cNvPr>
          <p:cNvPicPr>
            <a:picLocks noChangeAspect="1"/>
          </p:cNvPicPr>
          <p:nvPr/>
        </p:nvPicPr>
        <p:blipFill>
          <a:blip r:embed="rId4"/>
          <a:stretch>
            <a:fillRect/>
          </a:stretch>
        </p:blipFill>
        <p:spPr>
          <a:xfrm>
            <a:off x="10554987" y="2680000"/>
            <a:ext cx="720080" cy="712807"/>
          </a:xfrm>
          <a:prstGeom prst="rect">
            <a:avLst/>
          </a:prstGeom>
        </p:spPr>
      </p:pic>
      <p:sp>
        <p:nvSpPr>
          <p:cNvPr id="8" name="Arrow: Curved Right 10">
            <a:extLst>
              <a:ext uri="{FF2B5EF4-FFF2-40B4-BE49-F238E27FC236}">
                <a16:creationId xmlns:a16="http://schemas.microsoft.com/office/drawing/2014/main" id="{6696509E-05E9-E748-9327-397DA53A9B0A}"/>
              </a:ext>
            </a:extLst>
          </p:cNvPr>
          <p:cNvSpPr/>
          <p:nvPr/>
        </p:nvSpPr>
        <p:spPr bwMode="auto">
          <a:xfrm>
            <a:off x="4711497" y="429207"/>
            <a:ext cx="564257" cy="3377683"/>
          </a:xfrm>
          <a:prstGeom prst="curved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nl-NL" sz="2000" dirty="0">
              <a:solidFill>
                <a:srgbClr val="FF0000"/>
              </a:solidFill>
              <a:latin typeface="Minion" pitchFamily="2" charset="0"/>
            </a:endParaRPr>
          </a:p>
        </p:txBody>
      </p:sp>
      <p:sp>
        <p:nvSpPr>
          <p:cNvPr id="9" name="Arrow: Curved Left 12">
            <a:extLst>
              <a:ext uri="{FF2B5EF4-FFF2-40B4-BE49-F238E27FC236}">
                <a16:creationId xmlns:a16="http://schemas.microsoft.com/office/drawing/2014/main" id="{939D789A-14F4-5672-8F0F-3058A659FEC4}"/>
              </a:ext>
            </a:extLst>
          </p:cNvPr>
          <p:cNvSpPr/>
          <p:nvPr/>
        </p:nvSpPr>
        <p:spPr bwMode="auto">
          <a:xfrm>
            <a:off x="11627743" y="429207"/>
            <a:ext cx="564257" cy="3377683"/>
          </a:xfrm>
          <a:prstGeom prst="curvedLef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nl-NL" sz="2000" dirty="0">
              <a:solidFill>
                <a:srgbClr val="FF0000"/>
              </a:solidFill>
              <a:latin typeface="Minion" pitchFamily="2" charset="0"/>
            </a:endParaRPr>
          </a:p>
        </p:txBody>
      </p:sp>
      <p:sp>
        <p:nvSpPr>
          <p:cNvPr id="11" name="Tekstvak 10">
            <a:extLst>
              <a:ext uri="{FF2B5EF4-FFF2-40B4-BE49-F238E27FC236}">
                <a16:creationId xmlns:a16="http://schemas.microsoft.com/office/drawing/2014/main" id="{F13B5D1A-5361-0A39-ECD1-84CC90B0A690}"/>
              </a:ext>
            </a:extLst>
          </p:cNvPr>
          <p:cNvSpPr txBox="1"/>
          <p:nvPr/>
        </p:nvSpPr>
        <p:spPr>
          <a:xfrm>
            <a:off x="236842" y="-163831"/>
            <a:ext cx="4428192" cy="2616101"/>
          </a:xfrm>
          <a:prstGeom prst="rect">
            <a:avLst/>
          </a:prstGeom>
          <a:noFill/>
        </p:spPr>
        <p:txBody>
          <a:bodyPr wrap="square">
            <a:spAutoFit/>
          </a:bodyPr>
          <a:lstStyle/>
          <a:p>
            <a:pPr fontAlgn="base">
              <a:spcBef>
                <a:spcPct val="0"/>
              </a:spcBef>
              <a:spcAft>
                <a:spcPct val="0"/>
              </a:spcAft>
              <a:defRPr/>
            </a:pPr>
            <a:endParaRPr lang="nl-NL" sz="2400" dirty="0">
              <a:latin typeface="Calibri" panose="020F0502020204030204" pitchFamily="34" charset="0"/>
              <a:cs typeface="Calibri" panose="020F0502020204030204" pitchFamily="34" charset="0"/>
            </a:endParaRPr>
          </a:p>
          <a:p>
            <a:pPr fontAlgn="base">
              <a:spcBef>
                <a:spcPct val="0"/>
              </a:spcBef>
              <a:spcAft>
                <a:spcPct val="0"/>
              </a:spcAft>
              <a:defRPr/>
            </a:pPr>
            <a:r>
              <a:rPr lang="nl-NL" sz="2400" i="1" dirty="0">
                <a:latin typeface="Calibri" panose="020F0502020204030204" pitchFamily="34" charset="0"/>
                <a:cs typeface="Calibri" panose="020F0502020204030204" pitchFamily="34" charset="0"/>
              </a:rPr>
              <a:t>Interpreteren van formules </a:t>
            </a:r>
            <a:r>
              <a:rPr lang="nl-NL" sz="2400" dirty="0">
                <a:latin typeface="Calibri" panose="020F0502020204030204" pitchFamily="34" charset="0"/>
                <a:cs typeface="Calibri" panose="020F0502020204030204" pitchFamily="34" charset="0"/>
              </a:rPr>
              <a:t>bij natuurkunde (contexten): “je begrijpt pas een formule als je het in eigen woorden kunt vertellen”</a:t>
            </a:r>
          </a:p>
          <a:p>
            <a:pPr fontAlgn="base">
              <a:spcBef>
                <a:spcPct val="0"/>
              </a:spcBef>
              <a:spcAft>
                <a:spcPct val="0"/>
              </a:spcAft>
              <a:defRPr/>
            </a:pPr>
            <a:r>
              <a:rPr lang="nl-NL" sz="1600" b="0" dirty="0">
                <a:latin typeface="Calibri" panose="020F0502020204030204" pitchFamily="34" charset="0"/>
                <a:cs typeface="Calibri" panose="020F0502020204030204" pitchFamily="34" charset="0"/>
              </a:rPr>
              <a:t>(Geyer/</a:t>
            </a:r>
            <a:r>
              <a:rPr lang="nl-NL" sz="1600" b="0" dirty="0" err="1">
                <a:latin typeface="Calibri" panose="020F0502020204030204" pitchFamily="34" charset="0"/>
                <a:cs typeface="Calibri" panose="020F0502020204030204" pitchFamily="34" charset="0"/>
              </a:rPr>
              <a:t>Kuske</a:t>
            </a:r>
            <a:r>
              <a:rPr lang="nl-NL" sz="1600" b="0" dirty="0">
                <a:latin typeface="Calibri" panose="020F0502020204030204" pitchFamily="34" charset="0"/>
                <a:cs typeface="Calibri" panose="020F0502020204030204" pitchFamily="34" charset="0"/>
              </a:rPr>
              <a:t>-Janssen, 2019)</a:t>
            </a:r>
            <a:br>
              <a:rPr lang="nl-NL" sz="2800" b="0" dirty="0">
                <a:latin typeface="Calibri" panose="020F0502020204030204" pitchFamily="34" charset="0"/>
                <a:cs typeface="Calibri" panose="020F0502020204030204" pitchFamily="34" charset="0"/>
              </a:rPr>
            </a:br>
            <a:endParaRPr lang="nl-NL" sz="2800" b="0" dirty="0">
              <a:latin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B658432C-2853-20D8-02AE-92DE8F8D769D}"/>
              </a:ext>
            </a:extLst>
          </p:cNvPr>
          <p:cNvSpPr txBox="1"/>
          <p:nvPr/>
        </p:nvSpPr>
        <p:spPr>
          <a:xfrm>
            <a:off x="5640456" y="3036404"/>
            <a:ext cx="65" cy="276999"/>
          </a:xfrm>
          <a:prstGeom prst="rect">
            <a:avLst/>
          </a:prstGeom>
          <a:noFill/>
        </p:spPr>
        <p:txBody>
          <a:bodyPr wrap="none" lIns="0" tIns="0" rIns="0" bIns="0" rtlCol="0">
            <a:spAutoFit/>
          </a:bodyPr>
          <a:lstStyle/>
          <a:p>
            <a:endParaRPr lang="nl-NL" dirty="0"/>
          </a:p>
        </p:txBody>
      </p:sp>
      <p:sp>
        <p:nvSpPr>
          <p:cNvPr id="10" name="Tekstvak 9">
            <a:extLst>
              <a:ext uri="{FF2B5EF4-FFF2-40B4-BE49-F238E27FC236}">
                <a16:creationId xmlns:a16="http://schemas.microsoft.com/office/drawing/2014/main" id="{CA75D763-DDD6-167D-CECF-D63449FCE15B}"/>
              </a:ext>
            </a:extLst>
          </p:cNvPr>
          <p:cNvSpPr txBox="1"/>
          <p:nvPr/>
        </p:nvSpPr>
        <p:spPr>
          <a:xfrm>
            <a:off x="5640456" y="3071191"/>
            <a:ext cx="65" cy="276999"/>
          </a:xfrm>
          <a:prstGeom prst="rect">
            <a:avLst/>
          </a:prstGeom>
          <a:noFill/>
        </p:spPr>
        <p:txBody>
          <a:bodyPr wrap="none" lIns="0" tIns="0" rIns="0" bIns="0" rtlCol="0">
            <a:spAutoFit/>
          </a:bodyPr>
          <a:lstStyle/>
          <a:p>
            <a:endParaRPr lang="nl-NL" dirty="0"/>
          </a:p>
        </p:txBody>
      </p:sp>
      <p:sp>
        <p:nvSpPr>
          <p:cNvPr id="5" name="Tekstvak 4">
            <a:extLst>
              <a:ext uri="{FF2B5EF4-FFF2-40B4-BE49-F238E27FC236}">
                <a16:creationId xmlns:a16="http://schemas.microsoft.com/office/drawing/2014/main" id="{3D692812-A662-FF84-0F4D-C4FF4E1EAE1B}"/>
              </a:ext>
            </a:extLst>
          </p:cNvPr>
          <p:cNvSpPr txBox="1"/>
          <p:nvPr/>
        </p:nvSpPr>
        <p:spPr>
          <a:xfrm rot="5400000">
            <a:off x="11516503" y="1615232"/>
            <a:ext cx="1074590" cy="369332"/>
          </a:xfrm>
          <a:prstGeom prst="rect">
            <a:avLst/>
          </a:prstGeom>
          <a:noFill/>
        </p:spPr>
        <p:txBody>
          <a:bodyPr wrap="none" rtlCol="0">
            <a:spAutoFit/>
          </a:bodyPr>
          <a:lstStyle/>
          <a:p>
            <a:r>
              <a:rPr lang="nl-NL" dirty="0"/>
              <a:t>wiskunde</a:t>
            </a:r>
          </a:p>
        </p:txBody>
      </p:sp>
      <p:sp>
        <p:nvSpPr>
          <p:cNvPr id="13" name="Tekstvak 12">
            <a:extLst>
              <a:ext uri="{FF2B5EF4-FFF2-40B4-BE49-F238E27FC236}">
                <a16:creationId xmlns:a16="http://schemas.microsoft.com/office/drawing/2014/main" id="{1B8D6A54-39D2-0EDC-ACF3-88DBB9528567}"/>
              </a:ext>
            </a:extLst>
          </p:cNvPr>
          <p:cNvSpPr txBox="1"/>
          <p:nvPr/>
        </p:nvSpPr>
        <p:spPr>
          <a:xfrm rot="16200000">
            <a:off x="4193661" y="1792833"/>
            <a:ext cx="1405002" cy="369332"/>
          </a:xfrm>
          <a:prstGeom prst="rect">
            <a:avLst/>
          </a:prstGeom>
          <a:noFill/>
        </p:spPr>
        <p:txBody>
          <a:bodyPr wrap="square">
            <a:spAutoFit/>
          </a:bodyPr>
          <a:lstStyle/>
          <a:p>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natuurkunde</a:t>
            </a:r>
            <a:endParaRPr lang="nl-NL" dirty="0"/>
          </a:p>
        </p:txBody>
      </p:sp>
    </p:spTree>
    <p:extLst>
      <p:ext uri="{BB962C8B-B14F-4D97-AF65-F5344CB8AC3E}">
        <p14:creationId xmlns:p14="http://schemas.microsoft.com/office/powerpoint/2010/main" val="336896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Afbeelding 1" descr="Afbeelding met schets, lijn, kunst&#10;&#10;Automatisch gegenereerde beschrijving">
            <a:extLst>
              <a:ext uri="{FF2B5EF4-FFF2-40B4-BE49-F238E27FC236}">
                <a16:creationId xmlns:a16="http://schemas.microsoft.com/office/drawing/2014/main" id="{0ABF3A0A-57A6-225F-3B27-D0574FCAC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348" y="911062"/>
            <a:ext cx="3654652" cy="274148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2">
            <a:extLst>
              <a:ext uri="{FF2B5EF4-FFF2-40B4-BE49-F238E27FC236}">
                <a16:creationId xmlns:a16="http://schemas.microsoft.com/office/drawing/2014/main" id="{391EFD84-D349-C473-8216-6A1E2B97DDD1}"/>
              </a:ext>
            </a:extLst>
          </p:cNvPr>
          <p:cNvSpPr txBox="1">
            <a:spLocks noChangeArrowheads="1"/>
          </p:cNvSpPr>
          <p:nvPr/>
        </p:nvSpPr>
        <p:spPr bwMode="auto">
          <a:xfrm>
            <a:off x="8537348" y="3745544"/>
            <a:ext cx="3517803" cy="369332"/>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Overgenomen uit </a:t>
            </a:r>
            <a:r>
              <a:rPr kumimoji="0" lang="nl-NL" altLang="en-US"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Romer (1993).</a:t>
            </a:r>
            <a:endParaRPr kumimoji="0" lang="nl-NL" altLang="en-US" sz="3200" b="0" i="0" u="none" strike="noStrike" cap="none" normalizeH="0" baseline="0" dirty="0">
              <a:ln>
                <a:noFill/>
              </a:ln>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9" name="Tekstvak 18">
                <a:extLst>
                  <a:ext uri="{FF2B5EF4-FFF2-40B4-BE49-F238E27FC236}">
                    <a16:creationId xmlns:a16="http://schemas.microsoft.com/office/drawing/2014/main" id="{F83292B5-94A7-2176-7A68-0A3CDB53C6A3}"/>
                  </a:ext>
                </a:extLst>
              </p:cNvPr>
              <p:cNvSpPr txBox="1"/>
              <p:nvPr/>
            </p:nvSpPr>
            <p:spPr>
              <a:xfrm>
                <a:off x="915178" y="2013900"/>
                <a:ext cx="6894544" cy="2249718"/>
              </a:xfrm>
              <a:prstGeom prst="rect">
                <a:avLst/>
              </a:prstGeom>
              <a:noFill/>
            </p:spPr>
            <p:txBody>
              <a:bodyPr wrap="square">
                <a:spAutoFit/>
              </a:bodyPr>
              <a:lstStyle/>
              <a:p>
                <a:pPr>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Hierin is: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kern="100" dirty="0">
                    <a:effectLst/>
                    <a:ea typeface="Calibri" panose="020F0502020204030204" pitchFamily="34" charset="0"/>
                    <a:cs typeface="Times New Roman" panose="02020603050405020304" pitchFamily="18" charset="0"/>
                  </a:rPr>
                  <a:t>-  </a:t>
                </a:r>
                <a14:m>
                  <m:oMath xmlns:m="http://schemas.openxmlformats.org/officeDocument/2006/math">
                    <m:r>
                      <a:rPr lang="nl-NL" sz="2000" i="1" kern="100">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het horizontale bereik van de kogel in m,</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kern="1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nl-NL" sz="2000" kern="100">
                        <a:effectLst/>
                        <a:latin typeface="Cambria Math" panose="02040503050406030204" pitchFamily="18" charset="0"/>
                        <a:ea typeface="Calibri" panose="020F0502020204030204" pitchFamily="34" charset="0"/>
                        <a:cs typeface="Times New Roman" panose="02020603050405020304" pitchFamily="18" charset="0"/>
                      </a:rPr>
                      <m:t>Θ</m:t>
                    </m:r>
                  </m:oMath>
                </a14:m>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de hoek waaronder de kogel afgeschoten wordt in radialen,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Tx/>
                  <a:buChar char="-"/>
                </a:pPr>
                <a14:m>
                  <m:oMath xmlns:m="http://schemas.openxmlformats.org/officeDocument/2006/math">
                    <m:sSub>
                      <m:sSubPr>
                        <m:ctrlPr>
                          <a:rPr lang="en-GB" sz="20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000" i="1" kern="100">
                            <a:effectLst/>
                            <a:latin typeface="Cambria Math" panose="02040503050406030204" pitchFamily="18" charset="0"/>
                            <a:ea typeface="Calibri" panose="020F0502020204030204" pitchFamily="34" charset="0"/>
                            <a:cs typeface="Times New Roman" panose="02020603050405020304" pitchFamily="18" charset="0"/>
                          </a:rPr>
                          <m:t>𝑣</m:t>
                        </m:r>
                      </m:e>
                      <m:sub>
                        <m:r>
                          <a:rPr lang="nl-NL" sz="2000" i="1" kern="100">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de beginsnelheid van de kogel in </a:t>
                </a:r>
                <a14:m>
                  <m:oMath xmlns:m="http://schemas.openxmlformats.org/officeDocument/2006/math">
                    <m:f>
                      <m:f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000" kern="10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nl-NL" sz="2000" kern="100">
                            <a:effectLst/>
                            <a:latin typeface="Cambria Math" panose="02040503050406030204" pitchFamily="18" charset="0"/>
                            <a:ea typeface="Calibri" panose="020F0502020204030204" pitchFamily="34" charset="0"/>
                            <a:cs typeface="Times New Roman" panose="02020603050405020304" pitchFamily="18" charset="0"/>
                          </a:rPr>
                          <m:t>s</m:t>
                        </m:r>
                      </m:den>
                    </m:f>
                  </m:oMath>
                </a14:m>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en </a:t>
                </a: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Tx/>
                  <a:buChar char="-"/>
                </a:pPr>
                <a14:m>
                  <m:oMath xmlns:m="http://schemas.openxmlformats.org/officeDocument/2006/math">
                    <m:r>
                      <a:rPr lang="nl-NL" sz="2000" i="1" kern="100">
                        <a:effectLst/>
                        <a:latin typeface="Cambria Math" panose="02040503050406030204" pitchFamily="18" charset="0"/>
                        <a:ea typeface="Calibri" panose="020F0502020204030204" pitchFamily="34" charset="0"/>
                        <a:cs typeface="Times New Roman" panose="02020603050405020304" pitchFamily="18" charset="0"/>
                      </a:rPr>
                      <m:t>𝑔</m:t>
                    </m:r>
                  </m:oMath>
                </a14:m>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de zwaartekrachtsversnelling in </a:t>
                </a:r>
                <a14:m>
                  <m:oMath xmlns:m="http://schemas.openxmlformats.org/officeDocument/2006/math">
                    <m:f>
                      <m:f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000" kern="100">
                            <a:effectLst/>
                            <a:latin typeface="Cambria Math" panose="02040503050406030204" pitchFamily="18" charset="0"/>
                            <a:ea typeface="Calibri" panose="020F0502020204030204" pitchFamily="34" charset="0"/>
                            <a:cs typeface="Times New Roman" panose="02020603050405020304" pitchFamily="18" charset="0"/>
                          </a:rPr>
                          <m:t>m</m:t>
                        </m:r>
                      </m:num>
                      <m:den>
                        <m:sSup>
                          <m:sSupPr>
                            <m:ctrlPr>
                              <a:rPr lang="en-GB"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2000" kern="100">
                                <a:effectLst/>
                                <a:latin typeface="Cambria Math" panose="02040503050406030204" pitchFamily="18" charset="0"/>
                                <a:ea typeface="Calibri" panose="020F0502020204030204" pitchFamily="34" charset="0"/>
                                <a:cs typeface="Times New Roman" panose="02020603050405020304" pitchFamily="18" charset="0"/>
                              </a:rPr>
                              <m:t>s</m:t>
                            </m:r>
                          </m:e>
                          <m:sup>
                            <m:r>
                              <a:rPr lang="nl-NL" sz="2000" kern="1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000" kern="100" dirty="0">
                    <a:effectLst/>
                    <a:latin typeface="Calibri" panose="020F0502020204030204" pitchFamily="34" charset="0"/>
                    <a:ea typeface="Calibri" panose="020F0502020204030204" pitchFamily="34" charset="0"/>
                    <a:cs typeface="Times New Roman" panose="02020603050405020304" pitchFamily="18" charset="0"/>
                  </a:rPr>
                  <a:t>.</a:t>
                </a:r>
              </a:p>
              <a:p>
                <a:pPr lvl="0">
                  <a:spcAft>
                    <a:spcPts val="800"/>
                  </a:spcAft>
                </a:pPr>
                <a:r>
                  <a:rPr lang="en-GB" sz="2000" i="1" kern="100" dirty="0" err="1">
                    <a:latin typeface="Calibri" panose="020F0502020204030204" pitchFamily="34" charset="0"/>
                    <a:ea typeface="Calibri" panose="020F0502020204030204" pitchFamily="34" charset="0"/>
                    <a:cs typeface="Times New Roman" panose="02020603050405020304" pitchFamily="18" charset="0"/>
                  </a:rPr>
                  <a:t>Welke</a:t>
                </a:r>
                <a:r>
                  <a:rPr lang="en-GB" sz="2000" i="1" kern="100" dirty="0">
                    <a:latin typeface="Calibri" panose="020F0502020204030204" pitchFamily="34" charset="0"/>
                    <a:ea typeface="Calibri" panose="020F0502020204030204" pitchFamily="34" charset="0"/>
                    <a:cs typeface="Times New Roman" panose="02020603050405020304" pitchFamily="18" charset="0"/>
                  </a:rPr>
                  <a:t> </a:t>
                </a:r>
                <a:r>
                  <a:rPr lang="en-GB" sz="2000" i="1" kern="100" dirty="0" err="1">
                    <a:latin typeface="Calibri" panose="020F0502020204030204" pitchFamily="34" charset="0"/>
                    <a:ea typeface="Calibri" panose="020F0502020204030204" pitchFamily="34" charset="0"/>
                    <a:cs typeface="Times New Roman" panose="02020603050405020304" pitchFamily="18" charset="0"/>
                  </a:rPr>
                  <a:t>vragen</a:t>
                </a:r>
                <a:r>
                  <a:rPr lang="en-GB" sz="2000" i="1" kern="100" dirty="0">
                    <a:latin typeface="Calibri" panose="020F0502020204030204" pitchFamily="34" charset="0"/>
                    <a:ea typeface="Calibri" panose="020F0502020204030204" pitchFamily="34" charset="0"/>
                    <a:cs typeface="Times New Roman" panose="02020603050405020304" pitchFamily="18" charset="0"/>
                  </a:rPr>
                  <a:t> </a:t>
                </a:r>
                <a:r>
                  <a:rPr lang="en-GB" sz="2000" i="1" kern="100" dirty="0" err="1">
                    <a:latin typeface="Calibri" panose="020F0502020204030204" pitchFamily="34" charset="0"/>
                    <a:ea typeface="Calibri" panose="020F0502020204030204" pitchFamily="34" charset="0"/>
                    <a:cs typeface="Times New Roman" panose="02020603050405020304" pitchFamily="18" charset="0"/>
                  </a:rPr>
                  <a:t>zouden</a:t>
                </a:r>
                <a:r>
                  <a:rPr lang="en-GB" sz="2000" i="1" kern="100" dirty="0">
                    <a:latin typeface="Calibri" panose="020F0502020204030204" pitchFamily="34" charset="0"/>
                    <a:ea typeface="Calibri" panose="020F0502020204030204" pitchFamily="34" charset="0"/>
                    <a:cs typeface="Times New Roman" panose="02020603050405020304" pitchFamily="18" charset="0"/>
                  </a:rPr>
                  <a:t> </a:t>
                </a:r>
                <a:r>
                  <a:rPr lang="en-GB" sz="2000" i="1" kern="100" dirty="0" err="1">
                    <a:latin typeface="Calibri" panose="020F0502020204030204" pitchFamily="34" charset="0"/>
                    <a:ea typeface="Calibri" panose="020F0502020204030204" pitchFamily="34" charset="0"/>
                    <a:cs typeface="Times New Roman" panose="02020603050405020304" pitchFamily="18" charset="0"/>
                  </a:rPr>
                  <a:t>leerlingen</a:t>
                </a:r>
                <a:r>
                  <a:rPr lang="en-GB" sz="2000" i="1" kern="100" dirty="0">
                    <a:latin typeface="Calibri" panose="020F0502020204030204" pitchFamily="34" charset="0"/>
                    <a:ea typeface="Calibri" panose="020F0502020204030204" pitchFamily="34" charset="0"/>
                    <a:cs typeface="Times New Roman" panose="02020603050405020304" pitchFamily="18" charset="0"/>
                  </a:rPr>
                  <a:t> </a:t>
                </a:r>
                <a:r>
                  <a:rPr lang="en-GB" sz="2000" i="1" kern="100" dirty="0" err="1">
                    <a:latin typeface="Calibri" panose="020F0502020204030204" pitchFamily="34" charset="0"/>
                    <a:ea typeface="Calibri" panose="020F0502020204030204" pitchFamily="34" charset="0"/>
                    <a:cs typeface="Times New Roman" panose="02020603050405020304" pitchFamily="18" charset="0"/>
                  </a:rPr>
                  <a:t>zich</a:t>
                </a:r>
                <a:r>
                  <a:rPr lang="en-GB" sz="2000" i="1" kern="100" dirty="0">
                    <a:latin typeface="Calibri" panose="020F0502020204030204" pitchFamily="34" charset="0"/>
                    <a:ea typeface="Calibri" panose="020F0502020204030204" pitchFamily="34" charset="0"/>
                    <a:cs typeface="Times New Roman" panose="02020603050405020304" pitchFamily="18" charset="0"/>
                  </a:rPr>
                  <a:t> </a:t>
                </a:r>
                <a:r>
                  <a:rPr lang="en-GB" sz="2000" i="1" kern="100" dirty="0" err="1">
                    <a:latin typeface="Calibri" panose="020F0502020204030204" pitchFamily="34" charset="0"/>
                    <a:ea typeface="Calibri" panose="020F0502020204030204" pitchFamily="34" charset="0"/>
                    <a:cs typeface="Times New Roman" panose="02020603050405020304" pitchFamily="18" charset="0"/>
                  </a:rPr>
                  <a:t>moeten</a:t>
                </a:r>
                <a:r>
                  <a:rPr lang="en-GB" sz="2000" i="1" kern="100" dirty="0">
                    <a:latin typeface="Calibri" panose="020F0502020204030204" pitchFamily="34" charset="0"/>
                    <a:ea typeface="Calibri" panose="020F0502020204030204" pitchFamily="34" charset="0"/>
                    <a:cs typeface="Times New Roman" panose="02020603050405020304" pitchFamily="18" charset="0"/>
                  </a:rPr>
                  <a:t> </a:t>
                </a:r>
                <a:r>
                  <a:rPr lang="en-GB" sz="2000" i="1" kern="100" dirty="0" err="1">
                    <a:latin typeface="Calibri" panose="020F0502020204030204" pitchFamily="34" charset="0"/>
                    <a:ea typeface="Calibri" panose="020F0502020204030204" pitchFamily="34" charset="0"/>
                    <a:cs typeface="Times New Roman" panose="02020603050405020304" pitchFamily="18" charset="0"/>
                  </a:rPr>
                  <a:t>stellen</a:t>
                </a:r>
                <a:r>
                  <a:rPr lang="en-GB" sz="2000" i="1" kern="100" dirty="0">
                    <a:latin typeface="Calibri" panose="020F0502020204030204" pitchFamily="34" charset="0"/>
                    <a:ea typeface="Calibri" panose="020F0502020204030204" pitchFamily="34" charset="0"/>
                    <a:cs typeface="Times New Roman" panose="02020603050405020304" pitchFamily="18" charset="0"/>
                  </a:rPr>
                  <a:t>?</a:t>
                </a:r>
                <a:endParaRPr lang="nl-NL" sz="2000" i="1"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kstvak 18">
                <a:extLst>
                  <a:ext uri="{FF2B5EF4-FFF2-40B4-BE49-F238E27FC236}">
                    <a16:creationId xmlns:a16="http://schemas.microsoft.com/office/drawing/2014/main" id="{F83292B5-94A7-2176-7A68-0A3CDB53C6A3}"/>
                  </a:ext>
                </a:extLst>
              </p:cNvPr>
              <p:cNvSpPr txBox="1">
                <a:spLocks noRot="1" noChangeAspect="1" noMove="1" noResize="1" noEditPoints="1" noAdjustHandles="1" noChangeArrowheads="1" noChangeShapeType="1" noTextEdit="1"/>
              </p:cNvSpPr>
              <p:nvPr/>
            </p:nvSpPr>
            <p:spPr>
              <a:xfrm>
                <a:off x="915178" y="2013900"/>
                <a:ext cx="6894544" cy="2249718"/>
              </a:xfrm>
              <a:prstGeom prst="rect">
                <a:avLst/>
              </a:prstGeom>
              <a:blipFill>
                <a:blip r:embed="rId3"/>
                <a:stretch>
                  <a:fillRect l="-884" t="-1355" b="-379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1" name="Tekstvak 20">
                <a:extLst>
                  <a:ext uri="{FF2B5EF4-FFF2-40B4-BE49-F238E27FC236}">
                    <a16:creationId xmlns:a16="http://schemas.microsoft.com/office/drawing/2014/main" id="{6E1416F4-35D6-1E6D-3960-0756D30FED07}"/>
                  </a:ext>
                </a:extLst>
              </p:cNvPr>
              <p:cNvSpPr txBox="1"/>
              <p:nvPr/>
            </p:nvSpPr>
            <p:spPr>
              <a:xfrm>
                <a:off x="-1034144" y="1346056"/>
                <a:ext cx="6749143" cy="8363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200" i="1" smtClean="0">
                          <a:latin typeface="Cambria Math" panose="02040503050406030204" pitchFamily="18" charset="0"/>
                        </a:rPr>
                        <m:t>𝑅</m:t>
                      </m:r>
                      <m:r>
                        <a:rPr lang="en-GB" sz="2200" i="0">
                          <a:latin typeface="Cambria Math" panose="02040503050406030204" pitchFamily="18" charset="0"/>
                        </a:rPr>
                        <m:t>=</m:t>
                      </m:r>
                      <m:f>
                        <m:fPr>
                          <m:ctrlPr>
                            <a:rPr lang="en-GB" sz="2200" i="1">
                              <a:solidFill>
                                <a:srgbClr val="836967"/>
                              </a:solidFill>
                              <a:latin typeface="Cambria Math" panose="02040503050406030204" pitchFamily="18" charset="0"/>
                            </a:rPr>
                          </m:ctrlPr>
                        </m:fPr>
                        <m:num>
                          <m:r>
                            <a:rPr lang="en-GB" sz="2200" i="0">
                              <a:latin typeface="Cambria Math" panose="02040503050406030204" pitchFamily="18" charset="0"/>
                            </a:rPr>
                            <m:t>2</m:t>
                          </m:r>
                          <m:sSubSup>
                            <m:sSubSupPr>
                              <m:ctrlPr>
                                <a:rPr lang="en-GB" sz="2200" i="1">
                                  <a:solidFill>
                                    <a:srgbClr val="836967"/>
                                  </a:solidFill>
                                  <a:latin typeface="Cambria Math" panose="02040503050406030204" pitchFamily="18" charset="0"/>
                                </a:rPr>
                              </m:ctrlPr>
                            </m:sSubSupPr>
                            <m:e>
                              <m:r>
                                <a:rPr lang="en-GB" sz="2200" i="1">
                                  <a:latin typeface="Cambria Math" panose="02040503050406030204" pitchFamily="18" charset="0"/>
                                </a:rPr>
                                <m:t>𝑣</m:t>
                              </m:r>
                            </m:e>
                            <m:sub>
                              <m:r>
                                <a:rPr lang="en-GB" sz="2200" i="0">
                                  <a:latin typeface="Cambria Math" panose="02040503050406030204" pitchFamily="18" charset="0"/>
                                </a:rPr>
                                <m:t>0</m:t>
                              </m:r>
                            </m:sub>
                            <m:sup>
                              <m:r>
                                <a:rPr lang="en-GB" sz="2200" i="0">
                                  <a:latin typeface="Cambria Math" panose="02040503050406030204" pitchFamily="18" charset="0"/>
                                </a:rPr>
                                <m:t>2</m:t>
                              </m:r>
                            </m:sup>
                          </m:sSubSup>
                          <m:r>
                            <a:rPr lang="en-GB" sz="2200" i="1">
                              <a:latin typeface="Cambria Math" panose="02040503050406030204" pitchFamily="18" charset="0"/>
                            </a:rPr>
                            <m:t>𝑠𝑖𝑛</m:t>
                          </m:r>
                          <m:d>
                            <m:dPr>
                              <m:ctrlPr>
                                <a:rPr lang="en-GB" sz="2200" i="1">
                                  <a:solidFill>
                                    <a:srgbClr val="836967"/>
                                  </a:solidFill>
                                  <a:latin typeface="Cambria Math" panose="02040503050406030204" pitchFamily="18" charset="0"/>
                                </a:rPr>
                              </m:ctrlPr>
                            </m:dPr>
                            <m:e>
                              <m:r>
                                <m:rPr>
                                  <m:sty m:val="p"/>
                                </m:rPr>
                                <a:rPr lang="en-GB" sz="2200" i="0">
                                  <a:latin typeface="Cambria Math" panose="02040503050406030204" pitchFamily="18" charset="0"/>
                                </a:rPr>
                                <m:t>Θ</m:t>
                              </m:r>
                            </m:e>
                          </m:d>
                          <m:r>
                            <a:rPr lang="en-GB" sz="2200" i="1">
                              <a:latin typeface="Cambria Math" panose="02040503050406030204" pitchFamily="18" charset="0"/>
                            </a:rPr>
                            <m:t>𝑐𝑜𝑠</m:t>
                          </m:r>
                          <m:d>
                            <m:dPr>
                              <m:ctrlPr>
                                <a:rPr lang="en-GB" sz="2200" i="1">
                                  <a:solidFill>
                                    <a:srgbClr val="836967"/>
                                  </a:solidFill>
                                  <a:latin typeface="Cambria Math" panose="02040503050406030204" pitchFamily="18" charset="0"/>
                                </a:rPr>
                              </m:ctrlPr>
                            </m:dPr>
                            <m:e>
                              <m:r>
                                <m:rPr>
                                  <m:sty m:val="p"/>
                                </m:rPr>
                                <a:rPr lang="en-GB" sz="2200" i="0">
                                  <a:latin typeface="Cambria Math" panose="02040503050406030204" pitchFamily="18" charset="0"/>
                                </a:rPr>
                                <m:t>Θ</m:t>
                              </m:r>
                            </m:e>
                          </m:d>
                        </m:num>
                        <m:den>
                          <m:r>
                            <a:rPr lang="en-GB" sz="2200" i="1">
                              <a:latin typeface="Cambria Math" panose="02040503050406030204" pitchFamily="18" charset="0"/>
                            </a:rPr>
                            <m:t>𝑔</m:t>
                          </m:r>
                        </m:den>
                      </m:f>
                    </m:oMath>
                  </m:oMathPara>
                </a14:m>
                <a:endParaRPr lang="en-GB" sz="2200" dirty="0"/>
              </a:p>
            </p:txBody>
          </p:sp>
        </mc:Choice>
        <mc:Fallback xmlns="">
          <p:sp>
            <p:nvSpPr>
              <p:cNvPr id="21" name="Tekstvak 20">
                <a:extLst>
                  <a:ext uri="{FF2B5EF4-FFF2-40B4-BE49-F238E27FC236}">
                    <a16:creationId xmlns:a16="http://schemas.microsoft.com/office/drawing/2014/main" id="{6E1416F4-35D6-1E6D-3960-0756D30FED07}"/>
                  </a:ext>
                </a:extLst>
              </p:cNvPr>
              <p:cNvSpPr txBox="1">
                <a:spLocks noRot="1" noChangeAspect="1" noMove="1" noResize="1" noEditPoints="1" noAdjustHandles="1" noChangeArrowheads="1" noChangeShapeType="1" noTextEdit="1"/>
              </p:cNvSpPr>
              <p:nvPr/>
            </p:nvSpPr>
            <p:spPr>
              <a:xfrm>
                <a:off x="-1034144" y="1346056"/>
                <a:ext cx="6749143" cy="836383"/>
              </a:xfrm>
              <a:prstGeom prst="rect">
                <a:avLst/>
              </a:prstGeom>
              <a:blipFill>
                <a:blip r:embed="rId4"/>
                <a:stretch>
                  <a:fillRect/>
                </a:stretch>
              </a:blipFill>
            </p:spPr>
            <p:txBody>
              <a:bodyPr/>
              <a:lstStyle/>
              <a:p>
                <a:r>
                  <a:rPr lang="nl-NL">
                    <a:noFill/>
                  </a:rPr>
                  <a:t> </a:t>
                </a:r>
              </a:p>
            </p:txBody>
          </p:sp>
        </mc:Fallback>
      </mc:AlternateContent>
      <p:sp>
        <p:nvSpPr>
          <p:cNvPr id="23" name="Tekstvak 22">
            <a:extLst>
              <a:ext uri="{FF2B5EF4-FFF2-40B4-BE49-F238E27FC236}">
                <a16:creationId xmlns:a16="http://schemas.microsoft.com/office/drawing/2014/main" id="{98D8D978-0C09-81DB-20BB-96BFAB49496D}"/>
              </a:ext>
            </a:extLst>
          </p:cNvPr>
          <p:cNvSpPr txBox="1"/>
          <p:nvPr/>
        </p:nvSpPr>
        <p:spPr>
          <a:xfrm>
            <a:off x="752021" y="-82733"/>
            <a:ext cx="10728389" cy="1428789"/>
          </a:xfrm>
          <a:prstGeom prst="rect">
            <a:avLst/>
          </a:prstGeom>
          <a:noFill/>
        </p:spPr>
        <p:txBody>
          <a:bodyPr wrap="square">
            <a:spAutoFit/>
          </a:bodyPr>
          <a:lstStyle/>
          <a:p>
            <a:pPr>
              <a:lnSpc>
                <a:spcPct val="107000"/>
              </a:lnSpc>
              <a:spcAft>
                <a:spcPts val="800"/>
              </a:spcAft>
            </a:pPr>
            <a:r>
              <a:rPr lang="nl-NL" sz="2800" i="1" kern="100" dirty="0">
                <a:effectLst/>
                <a:latin typeface="Calibri" panose="020F0502020204030204" pitchFamily="34" charset="0"/>
                <a:ea typeface="Calibri" panose="020F0502020204030204" pitchFamily="34" charset="0"/>
                <a:cs typeface="Times New Roman" panose="02020603050405020304" pitchFamily="18" charset="0"/>
              </a:rPr>
              <a:t>Formule bevragen</a:t>
            </a:r>
            <a:r>
              <a:rPr lang="nl-NL"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a:latin typeface="Calibri" panose="020F0502020204030204" pitchFamily="34" charset="0"/>
                <a:ea typeface="Calibri" panose="020F0502020204030204" pitchFamily="34" charset="0"/>
                <a:cs typeface="Times New Roman" panose="02020603050405020304" pitchFamily="18" charset="0"/>
              </a:rPr>
              <a:t>(</a:t>
            </a:r>
            <a:r>
              <a:rPr lang="nl-NL" sz="1600" dirty="0">
                <a:latin typeface="+mn-lt"/>
              </a:rPr>
              <a:t>Romer, 1993)</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Als een kogel door een kanon afgeschoten wordt, kun je in een versimpeld model de baan van de kogel beschrijven met de onderstaande formule</a:t>
            </a:r>
            <a:r>
              <a:rPr lang="nl-NL"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vak 2">
            <a:extLst>
              <a:ext uri="{FF2B5EF4-FFF2-40B4-BE49-F238E27FC236}">
                <a16:creationId xmlns:a16="http://schemas.microsoft.com/office/drawing/2014/main" id="{58BE02F8-430A-B77D-65A1-4A178ADE7C67}"/>
              </a:ext>
            </a:extLst>
          </p:cNvPr>
          <p:cNvSpPr txBox="1"/>
          <p:nvPr/>
        </p:nvSpPr>
        <p:spPr>
          <a:xfrm>
            <a:off x="835995" y="4485124"/>
            <a:ext cx="10728389" cy="2053639"/>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Wat is betekenis van gebruikte symbolen; welke grootheden vertegenwoordigen ze? </a:t>
            </a:r>
          </a:p>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Wat is aard van formule? (definitie, experimenteel, wet)  </a:t>
            </a:r>
          </a:p>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Hoe verandert afhankelijke variabele als een van de onafhankelijke variabelen groter of kleiner wordt?  Wat gebeurt er in grensgevallen? </a:t>
            </a:r>
          </a:p>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Welke benaderingen en/of idealiseringen worden gemaakt? Wat zijn randvoorwaarden?</a:t>
            </a:r>
          </a:p>
          <a:p>
            <a:pPr marL="342900" marR="0" lvl="0" indent="-342900" algn="l" defTabSz="914400" rtl="0" eaLnBrk="1" fontAlgn="auto" latinLnBrk="0" hangingPunct="1">
              <a:lnSpc>
                <a:spcPct val="107000"/>
              </a:lnSpc>
              <a:spcBef>
                <a:spcPts val="0"/>
              </a:spcBef>
              <a:spcAft>
                <a:spcPts val="800"/>
              </a:spcAft>
              <a:buClrTx/>
              <a:buSzTx/>
              <a:buFont typeface="+mj-lt"/>
              <a:buAutoNum type="alphaL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Kloppen de eenheden in formule? </a:t>
            </a:r>
          </a:p>
        </p:txBody>
      </p:sp>
    </p:spTree>
    <p:extLst>
      <p:ext uri="{BB962C8B-B14F-4D97-AF65-F5344CB8AC3E}">
        <p14:creationId xmlns:p14="http://schemas.microsoft.com/office/powerpoint/2010/main" val="328915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A5F32-AB56-E381-7DC1-517FCD67BF84}"/>
              </a:ext>
            </a:extLst>
          </p:cNvPr>
          <p:cNvSpPr>
            <a:spLocks noGrp="1"/>
          </p:cNvSpPr>
          <p:nvPr>
            <p:ph type="title"/>
          </p:nvPr>
        </p:nvSpPr>
        <p:spPr>
          <a:xfrm>
            <a:off x="1095374" y="2962372"/>
            <a:ext cx="9507893" cy="466628"/>
          </a:xfrm>
        </p:spPr>
        <p:txBody>
          <a:bodyPr>
            <a:normAutofit fontScale="90000"/>
          </a:bodyPr>
          <a:lstStyle/>
          <a:p>
            <a:r>
              <a:rPr lang="nl-NL" sz="2800" dirty="0">
                <a:latin typeface="+mn-lt"/>
              </a:rPr>
              <a:t>Hoe bevorder je redeneren met formules bij wiskunde en natuurkunde?</a:t>
            </a:r>
            <a:br>
              <a:rPr lang="nl-NL" sz="2800" dirty="0">
                <a:latin typeface="+mn-lt"/>
              </a:rPr>
            </a:br>
            <a:br>
              <a:rPr lang="nl-NL" sz="2800" dirty="0">
                <a:latin typeface="+mn-lt"/>
              </a:rPr>
            </a:br>
            <a:br>
              <a:rPr lang="nl-NL" sz="2800" dirty="0">
                <a:latin typeface="+mn-lt"/>
              </a:rPr>
            </a:br>
            <a:r>
              <a:rPr lang="nl-NL" sz="2800" dirty="0">
                <a:latin typeface="+mn-lt"/>
              </a:rPr>
              <a:t>Dit soort ‘bevragen’ toevoegen om </a:t>
            </a:r>
            <a:br>
              <a:rPr lang="nl-NL" sz="2800" dirty="0">
                <a:latin typeface="+mn-lt"/>
              </a:rPr>
            </a:br>
            <a:r>
              <a:rPr lang="nl-NL" sz="2800" dirty="0">
                <a:latin typeface="+mn-lt"/>
              </a:rPr>
              <a:t>- betekenis van formule in context te vergroten</a:t>
            </a:r>
            <a:br>
              <a:rPr lang="nl-NL" sz="2800" dirty="0">
                <a:latin typeface="+mn-lt"/>
              </a:rPr>
            </a:br>
            <a:r>
              <a:rPr lang="nl-NL" sz="2800" dirty="0">
                <a:latin typeface="+mn-lt"/>
              </a:rPr>
              <a:t>- redeneren met formules mogelijk te maken</a:t>
            </a:r>
            <a:br>
              <a:rPr lang="nl-NL" sz="2800" dirty="0">
                <a:latin typeface="+mn-lt"/>
              </a:rPr>
            </a:br>
            <a:br>
              <a:rPr lang="nl-NL" sz="2800" dirty="0">
                <a:latin typeface="+mn-lt"/>
              </a:rPr>
            </a:br>
            <a:br>
              <a:rPr lang="nl-NL" sz="2800" dirty="0">
                <a:latin typeface="+mn-lt"/>
              </a:rPr>
            </a:br>
            <a:br>
              <a:rPr lang="nl-NL" sz="2800" dirty="0">
                <a:latin typeface="+mn-lt"/>
              </a:rPr>
            </a:br>
            <a:br>
              <a:rPr lang="nl-NL" sz="2800" dirty="0">
                <a:latin typeface="+mn-lt"/>
              </a:rPr>
            </a:br>
            <a:br>
              <a:rPr lang="nl-NL" sz="2800" dirty="0">
                <a:latin typeface="+mn-lt"/>
              </a:rPr>
            </a:br>
            <a:endParaRPr lang="nl-NL" sz="2800" dirty="0">
              <a:latin typeface="+mn-lt"/>
            </a:endParaRPr>
          </a:p>
        </p:txBody>
      </p:sp>
    </p:spTree>
    <p:extLst>
      <p:ext uri="{BB962C8B-B14F-4D97-AF65-F5344CB8AC3E}">
        <p14:creationId xmlns:p14="http://schemas.microsoft.com/office/powerpoint/2010/main" val="2166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C4ACE2-BD4C-6BCE-8E00-B0E2AF333195}"/>
              </a:ext>
            </a:extLst>
          </p:cNvPr>
          <p:cNvSpPr txBox="1"/>
          <p:nvPr/>
        </p:nvSpPr>
        <p:spPr>
          <a:xfrm>
            <a:off x="232787" y="192659"/>
            <a:ext cx="12063988" cy="6466450"/>
          </a:xfrm>
          <a:prstGeom prst="rect">
            <a:avLst/>
          </a:prstGeom>
          <a:noFill/>
        </p:spPr>
        <p:txBody>
          <a:bodyPr wrap="square">
            <a:spAutoFit/>
          </a:bodyPr>
          <a:lstStyle/>
          <a:p>
            <a:pPr lvl="0">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CSE</a:t>
            </a:r>
            <a:r>
              <a:rPr lang="nl-NL" sz="2400" b="1" dirty="0">
                <a:latin typeface="Calibri" panose="020F0502020204030204" pitchFamily="34" charset="0"/>
                <a:ea typeface="Calibri" panose="020F0502020204030204" pitchFamily="34" charset="0"/>
                <a:cs typeface="Times New Roman" panose="02020603050405020304" pitchFamily="18" charset="0"/>
              </a:rPr>
              <a:t> </a:t>
            </a:r>
            <a:r>
              <a:rPr lang="nl-NL" sz="2400" dirty="0">
                <a:latin typeface="Calibri" panose="020F0502020204030204" pitchFamily="34" charset="0"/>
                <a:ea typeface="Calibri" panose="020F0502020204030204" pitchFamily="34" charset="0"/>
                <a:cs typeface="Times New Roman" panose="02020603050405020304" pitchFamily="18" charset="0"/>
              </a:rPr>
              <a:t>(havo </a:t>
            </a:r>
            <a:r>
              <a:rPr lang="nl-NL" sz="2400" dirty="0" err="1">
                <a:latin typeface="Calibri" panose="020F0502020204030204" pitchFamily="34" charset="0"/>
                <a:ea typeface="Calibri" panose="020F0502020204030204" pitchFamily="34" charset="0"/>
                <a:cs typeface="Times New Roman" panose="02020603050405020304" pitchFamily="18" charset="0"/>
              </a:rPr>
              <a:t>wiB</a:t>
            </a:r>
            <a:r>
              <a:rPr lang="nl-NL" sz="2400" dirty="0">
                <a:latin typeface="Calibri" panose="020F0502020204030204" pitchFamily="34" charset="0"/>
                <a:ea typeface="Calibri" panose="020F0502020204030204" pitchFamily="34" charset="0"/>
                <a:cs typeface="Times New Roman" panose="02020603050405020304" pitchFamily="18" charset="0"/>
              </a:rPr>
              <a:t>, 2019-1)</a:t>
            </a:r>
          </a:p>
          <a:p>
            <a:pPr lvl="0">
              <a:lnSpc>
                <a:spcPct val="107000"/>
              </a:lnSpc>
            </a:pPr>
            <a:r>
              <a:rPr lang="nl-NL" sz="2400" b="1" dirty="0">
                <a:latin typeface="Calibri" panose="020F0502020204030204" pitchFamily="34" charset="0"/>
                <a:ea typeface="Calibri" panose="020F0502020204030204" pitchFamily="34" charset="0"/>
                <a:cs typeface="Times New Roman" panose="02020603050405020304" pitchFamily="18" charset="0"/>
              </a:rPr>
              <a:t>Geluidssnelheid in zeewater</a:t>
            </a:r>
            <a:r>
              <a:rPr lang="nl-NL" sz="2400" dirty="0">
                <a:latin typeface="Calibri" panose="020F0502020204030204" pitchFamily="34" charset="0"/>
                <a:ea typeface="Calibri" panose="020F0502020204030204" pitchFamily="34" charset="0"/>
                <a:cs typeface="Times New Roman" panose="02020603050405020304" pitchFamily="18" charset="0"/>
              </a:rPr>
              <a:t> benaderd met de formule van Wilson:                                                         v = 1449,2 +4,623T – 0,0546T</a:t>
            </a:r>
            <a:r>
              <a:rPr lang="nl-NL" sz="2400" baseline="30000" dirty="0">
                <a:latin typeface="Calibri" panose="020F0502020204030204" pitchFamily="34" charset="0"/>
                <a:ea typeface="Calibri" panose="020F0502020204030204" pitchFamily="34" charset="0"/>
                <a:cs typeface="Times New Roman" panose="02020603050405020304" pitchFamily="18" charset="0"/>
              </a:rPr>
              <a:t>2</a:t>
            </a:r>
            <a:r>
              <a:rPr lang="nl-NL" sz="2400" dirty="0">
                <a:latin typeface="Calibri" panose="020F0502020204030204" pitchFamily="34" charset="0"/>
                <a:ea typeface="Calibri" panose="020F0502020204030204" pitchFamily="34" charset="0"/>
                <a:cs typeface="Times New Roman" panose="02020603050405020304" pitchFamily="18" charset="0"/>
              </a:rPr>
              <a:t> + 1,391 (Z-35) + D/60,  </a:t>
            </a:r>
          </a:p>
          <a:p>
            <a:pPr lvl="0">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met  v geluidssnelheid in m/s;   T watertemperatuur in ºC;  Z het zoutgehalte van zeewater in ‰; D waterdiepte in m. </a:t>
            </a:r>
          </a:p>
          <a:p>
            <a:pPr lvl="0">
              <a:lnSpc>
                <a:spcPct val="107000"/>
              </a:lnSpc>
            </a:pPr>
            <a:endParaRPr lang="nl-NL" sz="2400" i="1" dirty="0"/>
          </a:p>
          <a:p>
            <a:pPr lvl="0">
              <a:lnSpc>
                <a:spcPct val="107000"/>
              </a:lnSpc>
            </a:pPr>
            <a:r>
              <a:rPr lang="nl-NL" sz="2400" i="1" dirty="0"/>
              <a:t>Originele vragen</a:t>
            </a:r>
            <a:r>
              <a:rPr lang="nl-NL" sz="2400" dirty="0"/>
              <a:t>:</a:t>
            </a:r>
          </a:p>
          <a:p>
            <a:pPr lvl="0">
              <a:lnSpc>
                <a:spcPct val="107000"/>
              </a:lnSpc>
            </a:pPr>
            <a:r>
              <a:rPr lang="nl-NL" sz="2000" dirty="0"/>
              <a:t>Dode Zee met 337‰ en Kaspische Zee met zoutgehalte van 12‰ </a:t>
            </a:r>
          </a:p>
          <a:p>
            <a:pPr marL="457200" lvl="0" indent="-457200">
              <a:lnSpc>
                <a:spcPct val="107000"/>
              </a:lnSpc>
              <a:buAutoNum type="alphaLcPeriod"/>
            </a:pPr>
            <a:r>
              <a:rPr lang="nl-NL" sz="2000" dirty="0"/>
              <a:t>Bereken bij gelijke watertemperatuur (T ) en gelijke waterdiepte (D) het verschil tussen de geluidssnelheid in de Dode Zee en in de Kaspische Zee.</a:t>
            </a:r>
          </a:p>
          <a:p>
            <a:pPr lvl="0">
              <a:lnSpc>
                <a:spcPct val="107000"/>
              </a:lnSpc>
            </a:pPr>
            <a:r>
              <a:rPr lang="nl-NL" sz="2000" dirty="0"/>
              <a:t>Watertemperatuur is onafhankelijk van de waterdiepte en het zoutgehalte. Daarom Z en D als constanten beschouwen.</a:t>
            </a:r>
          </a:p>
          <a:p>
            <a:pPr lvl="0">
              <a:lnSpc>
                <a:spcPct val="107000"/>
              </a:lnSpc>
            </a:pPr>
            <a:r>
              <a:rPr lang="nl-NL" sz="2000" dirty="0"/>
              <a:t>b.    Bereken algebraïsch de temperatuur in graden Celsius waarbij de geluidssnelheid in zeewater maximaal is.</a:t>
            </a:r>
          </a:p>
          <a:p>
            <a:pPr lvl="0">
              <a:lnSpc>
                <a:spcPct val="107000"/>
              </a:lnSpc>
            </a:pPr>
            <a:r>
              <a:rPr lang="nl-NL" sz="2000" dirty="0"/>
              <a:t>Een onderzeeboot en een object bevinden zich op 20 meter diepte in zeewater van 10 ºC met een zoutgehalte van 35‰. De onderzeeboot zendt een geluidssignaal uit, dat door het object wordt teruggekaatst, en weer wordt opgevangen na 12,45 sec.</a:t>
            </a:r>
          </a:p>
          <a:p>
            <a:pPr lvl="0">
              <a:lnSpc>
                <a:spcPct val="107000"/>
              </a:lnSpc>
            </a:pPr>
            <a:r>
              <a:rPr lang="nl-NL" sz="2000" dirty="0"/>
              <a:t>c.   Bereken hoe ver het object van de onderzeeboot verwijderd is.</a:t>
            </a:r>
            <a:endParaRPr lang="nl-NL" sz="2000" dirty="0">
              <a:ea typeface="Calibri" panose="020F0502020204030204" pitchFamily="34" charset="0"/>
              <a:cs typeface="Times New Roman" panose="02020603050405020304" pitchFamily="18" charset="0"/>
            </a:endParaRPr>
          </a:p>
          <a:p>
            <a:pPr marL="457200" lvl="0" indent="-457200">
              <a:lnSpc>
                <a:spcPct val="107000"/>
              </a:lnSpc>
              <a:buAutoNum type="alphaLcPeriod"/>
            </a:pPr>
            <a:endParaRPr lang="nl-N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93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7C4ACE2-BD4C-6BCE-8E00-B0E2AF333195}"/>
                  </a:ext>
                </a:extLst>
              </p:cNvPr>
              <p:cNvSpPr txBox="1"/>
              <p:nvPr/>
            </p:nvSpPr>
            <p:spPr>
              <a:xfrm>
                <a:off x="632837" y="192659"/>
                <a:ext cx="10391192" cy="7124964"/>
              </a:xfrm>
              <a:prstGeom prst="rect">
                <a:avLst/>
              </a:prstGeom>
              <a:noFill/>
            </p:spPr>
            <p:txBody>
              <a:bodyPr wrap="square">
                <a:spAutoFit/>
              </a:bodyPr>
              <a:lstStyle/>
              <a:p>
                <a:pPr lvl="0">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Bevragen van formule</a:t>
                </a:r>
              </a:p>
              <a:p>
                <a:pPr lvl="0">
                  <a:lnSpc>
                    <a:spcPct val="107000"/>
                  </a:lnSpc>
                </a:pPr>
                <a:r>
                  <a:rPr lang="nl-NL" sz="2400" b="1" dirty="0">
                    <a:latin typeface="Calibri" panose="020F0502020204030204" pitchFamily="34" charset="0"/>
                    <a:ea typeface="Calibri" panose="020F0502020204030204" pitchFamily="34" charset="0"/>
                    <a:cs typeface="Times New Roman" panose="02020603050405020304" pitchFamily="18" charset="0"/>
                  </a:rPr>
                  <a:t>Geluidssnelheid in zeewater</a:t>
                </a:r>
                <a:r>
                  <a:rPr lang="nl-NL" sz="2400" dirty="0">
                    <a:latin typeface="Calibri" panose="020F0502020204030204" pitchFamily="34" charset="0"/>
                    <a:ea typeface="Calibri" panose="020F0502020204030204" pitchFamily="34" charset="0"/>
                    <a:cs typeface="Times New Roman" panose="02020603050405020304" pitchFamily="18" charset="0"/>
                  </a:rPr>
                  <a:t> benaderd met de formule van Wilson:                                           v = 1449,2 +4,623T – 0,0546T</a:t>
                </a:r>
                <a:r>
                  <a:rPr lang="nl-NL" sz="2400" baseline="30000" dirty="0">
                    <a:latin typeface="Calibri" panose="020F0502020204030204" pitchFamily="34" charset="0"/>
                    <a:ea typeface="Calibri" panose="020F0502020204030204" pitchFamily="34" charset="0"/>
                    <a:cs typeface="Times New Roman" panose="02020603050405020304" pitchFamily="18" charset="0"/>
                  </a:rPr>
                  <a:t>2</a:t>
                </a:r>
                <a:r>
                  <a:rPr lang="nl-NL" sz="2400" dirty="0">
                    <a:latin typeface="Calibri" panose="020F0502020204030204" pitchFamily="34" charset="0"/>
                    <a:ea typeface="Calibri" panose="020F0502020204030204" pitchFamily="34" charset="0"/>
                    <a:cs typeface="Times New Roman" panose="02020603050405020304" pitchFamily="18" charset="0"/>
                  </a:rPr>
                  <a:t> + 1,391 (Z-35) + D/60,  </a:t>
                </a:r>
              </a:p>
              <a:p>
                <a:pPr lvl="0">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met  v geluidssnelheid in m/s;   T watertemperatuur in ºC;  Z het zoutgehalte van zeewater in ‰; D waterdiepte in m. </a:t>
                </a:r>
              </a:p>
              <a:p>
                <a:pPr lvl="0">
                  <a:lnSpc>
                    <a:spcPct val="107000"/>
                  </a:lnSpc>
                </a:pPr>
                <a:r>
                  <a:rPr lang="nl-NL" sz="2400" i="1" dirty="0">
                    <a:latin typeface="Calibri" panose="020F0502020204030204" pitchFamily="34" charset="0"/>
                    <a:ea typeface="Calibri" panose="020F0502020204030204" pitchFamily="34" charset="0"/>
                    <a:cs typeface="Times New Roman" panose="02020603050405020304" pitchFamily="18" charset="0"/>
                  </a:rPr>
                  <a:t>Interpretatievragen</a:t>
                </a:r>
              </a:p>
              <a:p>
                <a:pPr lvl="0">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a.   Waar staat 1449,2 voor in de formule? En wat is de eenheid van 60? (na, </a:t>
                </a:r>
                <a:r>
                  <a:rPr lang="nl-NL" sz="2400" dirty="0" err="1">
                    <a:latin typeface="Calibri" panose="020F0502020204030204" pitchFamily="34" charset="0"/>
                    <a:ea typeface="Calibri" panose="020F0502020204030204" pitchFamily="34" charset="0"/>
                    <a:cs typeface="Times New Roman" panose="02020603050405020304" pitchFamily="18" charset="0"/>
                  </a:rPr>
                  <a:t>wi</a:t>
                </a:r>
                <a:r>
                  <a:rPr lang="nl-NL" sz="24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De geluidssnelheid in zeewater is afhankelijk van een aantal factoren.</a:t>
                </a:r>
              </a:p>
              <a:p>
                <a:pPr lvl="0">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b.  Beschrijf de invloed van elk van deze factoren op de geluidsnelheid m.b.v. globale grafieken? (na, </a:t>
                </a:r>
                <a:r>
                  <a:rPr lang="nl-NL" sz="2400" dirty="0" err="1">
                    <a:latin typeface="Calibri" panose="020F0502020204030204" pitchFamily="34" charset="0"/>
                    <a:ea typeface="Calibri" panose="020F0502020204030204" pitchFamily="34" charset="0"/>
                    <a:cs typeface="Times New Roman" panose="02020603050405020304" pitchFamily="18" charset="0"/>
                  </a:rPr>
                  <a:t>wi</a:t>
                </a:r>
                <a:r>
                  <a:rPr lang="nl-NL" sz="2400" dirty="0">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buAutoNum type="alphaLcPeriod" startAt="3"/>
                </a:pPr>
                <a:r>
                  <a:rPr lang="nl-NL" sz="2400" dirty="0">
                    <a:latin typeface="Calibri" panose="020F0502020204030204" pitchFamily="34" charset="0"/>
                    <a:ea typeface="Calibri" panose="020F0502020204030204" pitchFamily="34" charset="0"/>
                    <a:cs typeface="Times New Roman" panose="02020603050405020304" pitchFamily="18" charset="0"/>
                  </a:rPr>
                  <a:t>Verklaar vanuit natuurwetenschappen deze afhankelijkheden (na)</a:t>
                </a:r>
              </a:p>
              <a:p>
                <a:pPr marL="457200" indent="-457200">
                  <a:lnSpc>
                    <a:spcPct val="107000"/>
                  </a:lnSpc>
                  <a:buAutoNum type="alphaLcPeriod" startAt="3"/>
                </a:pPr>
                <a:r>
                  <a:rPr lang="nl-NL" sz="2400" dirty="0">
                    <a:latin typeface="Calibri" panose="020F0502020204030204" pitchFamily="34" charset="0"/>
                    <a:ea typeface="Calibri" panose="020F0502020204030204" pitchFamily="34" charset="0"/>
                    <a:cs typeface="Times New Roman" panose="02020603050405020304" pitchFamily="18" charset="0"/>
                  </a:rPr>
                  <a:t>Wat zijn randvoorwaarden bij deze formule? (na)</a:t>
                </a:r>
              </a:p>
              <a:p>
                <a:pPr>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De formule van Wilson kan ook geschreven worden in de vorm                                                           v = - 0,0546(T-…)</a:t>
                </a:r>
                <a:r>
                  <a:rPr lang="nl-NL" sz="2400" baseline="30000" dirty="0">
                    <a:latin typeface="Calibri" panose="020F0502020204030204" pitchFamily="34" charset="0"/>
                    <a:ea typeface="Calibri" panose="020F0502020204030204" pitchFamily="34" charset="0"/>
                    <a:cs typeface="Times New Roman" panose="02020603050405020304" pitchFamily="18" charset="0"/>
                  </a:rPr>
                  <a:t>2</a:t>
                </a:r>
                <a:r>
                  <a:rPr lang="nl-NL" sz="2400" dirty="0">
                    <a:latin typeface="Calibri" panose="020F0502020204030204" pitchFamily="34" charset="0"/>
                    <a:ea typeface="Calibri" panose="020F0502020204030204" pitchFamily="34" charset="0"/>
                    <a:cs typeface="Times New Roman" panose="02020603050405020304" pitchFamily="18" charset="0"/>
                  </a:rPr>
                  <a:t>+….+1,391(Z-35)+1/60</a:t>
                </a:r>
                <a14:m>
                  <m:oMath xmlns:m="http://schemas.openxmlformats.org/officeDocument/2006/math">
                    <m:r>
                      <a:rPr lang="nl-NL" sz="2400" i="1">
                        <a:latin typeface="Cambria Math" panose="02040503050406030204" pitchFamily="18" charset="0"/>
                        <a:ea typeface="Cambria Math" panose="02040503050406030204" pitchFamily="18" charset="0"/>
                        <a:cs typeface="Times New Roman" panose="02020603050405020304" pitchFamily="18" charset="0"/>
                      </a:rPr>
                      <m:t>∙</m:t>
                    </m:r>
                  </m:oMath>
                </a14:m>
                <a:r>
                  <a:rPr lang="nl-NL" sz="2400" dirty="0">
                    <a:latin typeface="Calibri" panose="020F0502020204030204" pitchFamily="34" charset="0"/>
                    <a:ea typeface="Calibri" panose="020F0502020204030204" pitchFamily="34" charset="0"/>
                    <a:cs typeface="Times New Roman" panose="02020603050405020304" pitchFamily="18" charset="0"/>
                  </a:rPr>
                  <a:t>D</a:t>
                </a:r>
              </a:p>
              <a:p>
                <a:pPr>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e.   Doe dat en zeg wat je in deze vorm beter kunt aflezen?  (</a:t>
                </a:r>
                <a:r>
                  <a:rPr lang="nl-NL" sz="2400" dirty="0" err="1">
                    <a:latin typeface="Calibri" panose="020F0502020204030204" pitchFamily="34" charset="0"/>
                    <a:ea typeface="Calibri" panose="020F0502020204030204" pitchFamily="34" charset="0"/>
                    <a:cs typeface="Times New Roman" panose="02020603050405020304" pitchFamily="18" charset="0"/>
                  </a:rPr>
                  <a:t>wi</a:t>
                </a:r>
                <a:r>
                  <a:rPr lang="nl-NL"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nl-NL" sz="2400" dirty="0">
                    <a:latin typeface="Calibri" panose="020F0502020204030204" pitchFamily="34" charset="0"/>
                    <a:ea typeface="Calibri" panose="020F0502020204030204" pitchFamily="34" charset="0"/>
                    <a:cs typeface="Times New Roman" panose="02020603050405020304" pitchFamily="18" charset="0"/>
                  </a:rPr>
                  <a:t>f.    Waarom kun je je onderwater minder oriënteren op de richting waar het geluid vandaan komt? (na)</a:t>
                </a:r>
              </a:p>
              <a:p>
                <a:pPr lvl="0">
                  <a:lnSpc>
                    <a:spcPct val="107000"/>
                  </a:lnSpc>
                </a:pPr>
                <a:endParaRPr lang="nl-NL"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7C4ACE2-BD4C-6BCE-8E00-B0E2AF333195}"/>
                  </a:ext>
                </a:extLst>
              </p:cNvPr>
              <p:cNvSpPr txBox="1">
                <a:spLocks noRot="1" noChangeAspect="1" noMove="1" noResize="1" noEditPoints="1" noAdjustHandles="1" noChangeArrowheads="1" noChangeShapeType="1" noTextEdit="1"/>
              </p:cNvSpPr>
              <p:nvPr/>
            </p:nvSpPr>
            <p:spPr>
              <a:xfrm>
                <a:off x="632837" y="192659"/>
                <a:ext cx="10391192" cy="7124964"/>
              </a:xfrm>
              <a:prstGeom prst="rect">
                <a:avLst/>
              </a:prstGeom>
              <a:blipFill>
                <a:blip r:embed="rId2"/>
                <a:stretch>
                  <a:fillRect l="-939" t="-599" r="-15845"/>
                </a:stretch>
              </a:blipFill>
            </p:spPr>
            <p:txBody>
              <a:bodyPr/>
              <a:lstStyle/>
              <a:p>
                <a:r>
                  <a:rPr lang="nl-NL">
                    <a:noFill/>
                  </a:rPr>
                  <a:t> </a:t>
                </a:r>
              </a:p>
            </p:txBody>
          </p:sp>
        </mc:Fallback>
      </mc:AlternateContent>
    </p:spTree>
    <p:extLst>
      <p:ext uri="{BB962C8B-B14F-4D97-AF65-F5344CB8AC3E}">
        <p14:creationId xmlns:p14="http://schemas.microsoft.com/office/powerpoint/2010/main" val="387683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D3091CC-B6D9-6A55-7CF0-BFD030BD2ADB}"/>
              </a:ext>
            </a:extLst>
          </p:cNvPr>
          <p:cNvPicPr>
            <a:picLocks noChangeAspect="1"/>
          </p:cNvPicPr>
          <p:nvPr/>
        </p:nvPicPr>
        <p:blipFill rotWithShape="1">
          <a:blip r:embed="rId2"/>
          <a:srcRect t="46299" r="4" b="-1674"/>
          <a:stretch/>
        </p:blipFill>
        <p:spPr>
          <a:xfrm>
            <a:off x="7235687" y="88653"/>
            <a:ext cx="5085499" cy="340915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F9193C-9067-D1C0-8A17-FB114CAF4226}"/>
                  </a:ext>
                </a:extLst>
              </p:cNvPr>
              <p:cNvSpPr txBox="1"/>
              <p:nvPr/>
            </p:nvSpPr>
            <p:spPr>
              <a:xfrm>
                <a:off x="462998" y="2953139"/>
                <a:ext cx="8840443" cy="3700244"/>
              </a:xfrm>
              <a:prstGeom prst="rect">
                <a:avLst/>
              </a:prstGeom>
              <a:noFill/>
            </p:spPr>
            <p:txBody>
              <a:bodyPr wrap="square">
                <a:spAutoFit/>
              </a:bodyPr>
              <a:lstStyle/>
              <a:p>
                <a:pPr marL="457200">
                  <a:lnSpc>
                    <a:spcPct val="107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Bevragen van formule:</a:t>
                </a:r>
              </a:p>
              <a:p>
                <a:pPr marL="457200">
                  <a:lnSpc>
                    <a:spcPct val="107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De stratosfeer bestaat uit twee delen. In beide delen neemt de temperatuur toe naarmate je hoger komt. Voor de temperatuur in het bovenste deel geldt de formule T = 2,8</a:t>
                </a:r>
                <a:r>
                  <a:rPr lang="nl-NL" sz="2000" dirty="0">
                    <a:effectLst/>
                    <a:ea typeface="Cambria Math" panose="02040503050406030204" pitchFamily="18" charset="0"/>
                    <a:cs typeface="Times New Roman" panose="02020603050405020304" pitchFamily="18" charset="0"/>
                  </a:rPr>
                  <a:t> </a:t>
                </a:r>
                <a14:m>
                  <m:oMath xmlns:m="http://schemas.openxmlformats.org/officeDocument/2006/math">
                    <m:r>
                      <a:rPr lang="nl-NL" sz="2000"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nl-NL" sz="2000" dirty="0">
                    <a:effectLst/>
                    <a:latin typeface="Calibri" panose="020F0502020204030204" pitchFamily="34" charset="0"/>
                    <a:ea typeface="Calibri" panose="020F0502020204030204" pitchFamily="34" charset="0"/>
                    <a:cs typeface="Times New Roman" panose="02020603050405020304" pitchFamily="18" charset="0"/>
                  </a:rPr>
                  <a:t>h - 134,1, met de temperatuur T in ºC en de hoogte h in km. </a:t>
                </a:r>
              </a:p>
              <a:p>
                <a:pPr marL="457200">
                  <a:lnSpc>
                    <a:spcPct val="107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(1)</a:t>
                </a:r>
                <a:r>
                  <a:rPr lang="nl-NL" sz="2000" i="1" dirty="0">
                    <a:effectLst/>
                    <a:latin typeface="Calibri" panose="020F0502020204030204" pitchFamily="34" charset="0"/>
                    <a:ea typeface="Calibri" panose="020F0502020204030204" pitchFamily="34" charset="0"/>
                    <a:cs typeface="Times New Roman" panose="02020603050405020304" pitchFamily="18" charset="0"/>
                  </a:rPr>
                  <a:t> </a:t>
                </a:r>
                <a:r>
                  <a:rPr lang="nl-NL" sz="2000" dirty="0">
                    <a:effectLst/>
                    <a:latin typeface="Calibri" panose="020F0502020204030204" pitchFamily="34" charset="0"/>
                    <a:ea typeface="Calibri" panose="020F0502020204030204" pitchFamily="34" charset="0"/>
                    <a:cs typeface="Times New Roman" panose="02020603050405020304" pitchFamily="18" charset="0"/>
                  </a:rPr>
                  <a:t>Wat zijn de grootheden en eenheden die passen bij de getallen 2,8 en 134,1? </a:t>
                </a:r>
              </a:p>
              <a:p>
                <a:pPr marL="457200">
                  <a:lnSpc>
                    <a:spcPct val="107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Je kunt deze formule herleiden tot h = a</a:t>
                </a:r>
                <a14:m>
                  <m:oMath xmlns:m="http://schemas.openxmlformats.org/officeDocument/2006/math">
                    <m:r>
                      <a:rPr lang="nl-NL" sz="200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2000" dirty="0">
                    <a:effectLst/>
                    <a:latin typeface="Calibri" panose="020F0502020204030204" pitchFamily="34" charset="0"/>
                    <a:ea typeface="Calibri" panose="020F0502020204030204" pitchFamily="34" charset="0"/>
                    <a:cs typeface="Times New Roman" panose="02020603050405020304" pitchFamily="18" charset="0"/>
                  </a:rPr>
                  <a:t>T + b  (als onafhankelijke en afhankelijke variabele wisselen)</a:t>
                </a:r>
              </a:p>
              <a:p>
                <a:pPr marL="457200">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(2)  </a:t>
                </a:r>
                <a:r>
                  <a:rPr lang="nl-N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Laat deze herleiding zien en geef aan w</a:t>
                </a:r>
                <a:r>
                  <a:rPr lang="nl-NL" sz="2000" dirty="0">
                    <a:effectLst/>
                    <a:latin typeface="Calibri" panose="020F0502020204030204" pitchFamily="34" charset="0"/>
                    <a:ea typeface="Calibri" panose="020F0502020204030204" pitchFamily="34" charset="0"/>
                    <a:cs typeface="Times New Roman" panose="02020603050405020304" pitchFamily="18" charset="0"/>
                  </a:rPr>
                  <a:t>at de grootte en eenheden zijn van a en b? </a:t>
                </a:r>
              </a:p>
            </p:txBody>
          </p:sp>
        </mc:Choice>
        <mc:Fallback xmlns="">
          <p:sp>
            <p:nvSpPr>
              <p:cNvPr id="6" name="TextBox 5">
                <a:extLst>
                  <a:ext uri="{FF2B5EF4-FFF2-40B4-BE49-F238E27FC236}">
                    <a16:creationId xmlns:a16="http://schemas.microsoft.com/office/drawing/2014/main" id="{4EF9193C-9067-D1C0-8A17-FB114CAF4226}"/>
                  </a:ext>
                </a:extLst>
              </p:cNvPr>
              <p:cNvSpPr txBox="1">
                <a:spLocks noRot="1" noChangeAspect="1" noMove="1" noResize="1" noEditPoints="1" noAdjustHandles="1" noChangeArrowheads="1" noChangeShapeType="1" noTextEdit="1"/>
              </p:cNvSpPr>
              <p:nvPr/>
            </p:nvSpPr>
            <p:spPr>
              <a:xfrm>
                <a:off x="462998" y="2953139"/>
                <a:ext cx="8840443" cy="3700244"/>
              </a:xfrm>
              <a:prstGeom prst="rect">
                <a:avLst/>
              </a:prstGeom>
              <a:blipFill>
                <a:blip r:embed="rId4"/>
                <a:stretch>
                  <a:fillRect t="-659" b="-1977"/>
                </a:stretch>
              </a:blipFill>
            </p:spPr>
            <p:txBody>
              <a:bodyPr/>
              <a:lstStyle/>
              <a:p>
                <a:r>
                  <a:rPr lang="nl-NL">
                    <a:noFill/>
                  </a:rPr>
                  <a:t> </a:t>
                </a:r>
              </a:p>
            </p:txBody>
          </p:sp>
        </mc:Fallback>
      </mc:AlternateContent>
      <p:pic>
        <p:nvPicPr>
          <p:cNvPr id="4" name="Afbeelding 3">
            <a:extLst>
              <a:ext uri="{FF2B5EF4-FFF2-40B4-BE49-F238E27FC236}">
                <a16:creationId xmlns:a16="http://schemas.microsoft.com/office/drawing/2014/main" id="{1C8486C1-DD76-30FA-C257-614A0E5B00D3}"/>
              </a:ext>
            </a:extLst>
          </p:cNvPr>
          <p:cNvPicPr>
            <a:picLocks noChangeAspect="1"/>
          </p:cNvPicPr>
          <p:nvPr/>
        </p:nvPicPr>
        <p:blipFill rotWithShape="1">
          <a:blip r:embed="rId5"/>
          <a:srcRect t="2899" r="9164"/>
          <a:stretch/>
        </p:blipFill>
        <p:spPr>
          <a:xfrm>
            <a:off x="-147016" y="564459"/>
            <a:ext cx="7931426" cy="1830209"/>
          </a:xfrm>
          <a:prstGeom prst="rect">
            <a:avLst/>
          </a:prstGeom>
        </p:spPr>
      </p:pic>
      <p:sp>
        <p:nvSpPr>
          <p:cNvPr id="13" name="TextBox 12">
            <a:extLst>
              <a:ext uri="{FF2B5EF4-FFF2-40B4-BE49-F238E27FC236}">
                <a16:creationId xmlns:a16="http://schemas.microsoft.com/office/drawing/2014/main" id="{C65D943F-EA2D-77E6-A3E3-8F47DCC6D633}"/>
              </a:ext>
            </a:extLst>
          </p:cNvPr>
          <p:cNvSpPr txBox="1"/>
          <p:nvPr/>
        </p:nvSpPr>
        <p:spPr>
          <a:xfrm>
            <a:off x="535781" y="330057"/>
            <a:ext cx="6234112" cy="407035"/>
          </a:xfrm>
          <a:prstGeom prst="rect">
            <a:avLst/>
          </a:prstGeom>
          <a:noFill/>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nl-NL"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CSE </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(havo </a:t>
            </a: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wiA</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2017-2)</a:t>
            </a: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22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BE17178B-457E-0DD7-84D0-7B87213C0CC6}"/>
                  </a:ext>
                </a:extLst>
              </p:cNvPr>
              <p:cNvSpPr txBox="1"/>
              <p:nvPr/>
            </p:nvSpPr>
            <p:spPr>
              <a:xfrm>
                <a:off x="180978" y="121463"/>
                <a:ext cx="6953245" cy="1826910"/>
              </a:xfrm>
              <a:prstGeom prst="rect">
                <a:avLst/>
              </a:prstGeom>
              <a:noFill/>
            </p:spPr>
            <p:txBody>
              <a:bodyPr wrap="square">
                <a:spAutoFit/>
              </a:bodyPr>
              <a:lstStyle/>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CSE Na VWO 2022 I</a:t>
                </a:r>
              </a:p>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Voor het uitgestraalde vermogen P geldt de wet van Stefan-</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Boltzmann</a:t>
                </a: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𝑃</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𝜎</m:t>
                    </m:r>
                    <m:r>
                      <a:rPr lang="nl-NL" sz="20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nl-NL"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𝑇</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2000" dirty="0">
                    <a:effectLst/>
                    <a:latin typeface="Calibri" panose="020F0502020204030204" pitchFamily="34" charset="0"/>
                    <a:ea typeface="Times New Roman" panose="02020603050405020304" pitchFamily="18" charset="0"/>
                    <a:cs typeface="Times New Roman" panose="02020603050405020304" pitchFamily="18" charset="0"/>
                  </a:rPr>
                  <a:t>, waarbij A de oppervlakte van lichaam dat straalt en T de temperatuur, en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𝜎</m:t>
                    </m:r>
                  </m:oMath>
                </a14:m>
                <a:r>
                  <a:rPr lang="nl-NL" sz="2000" dirty="0">
                    <a:effectLst/>
                    <a:latin typeface="Calibri" panose="020F0502020204030204" pitchFamily="34" charset="0"/>
                    <a:ea typeface="Times New Roman" panose="02020603050405020304" pitchFamily="18" charset="0"/>
                    <a:cs typeface="Times New Roman" panose="02020603050405020304" pitchFamily="18" charset="0"/>
                  </a:rPr>
                  <a:t> de constante van Stefan-</a:t>
                </a:r>
                <a:r>
                  <a:rPr lang="nl-NL" sz="2000" dirty="0" err="1">
                    <a:effectLst/>
                    <a:latin typeface="Calibri" panose="020F0502020204030204" pitchFamily="34" charset="0"/>
                    <a:ea typeface="Times New Roman" panose="02020603050405020304" pitchFamily="18" charset="0"/>
                    <a:cs typeface="Times New Roman" panose="02020603050405020304" pitchFamily="18" charset="0"/>
                  </a:rPr>
                  <a:t>Boltzmann</a:t>
                </a: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nl-NL" sz="2000" dirty="0">
                    <a:latin typeface="Calibri" panose="020F0502020204030204" pitchFamily="34" charset="0"/>
                    <a:ea typeface="Calibri" panose="020F0502020204030204" pitchFamily="34" charset="0"/>
                    <a:cs typeface="Times New Roman" panose="02020603050405020304" pitchFamily="18" charset="0"/>
                  </a:rPr>
                  <a:t> </a:t>
                </a: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Bij een experiment zet men P/A uit tegen T; zie figuur.</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kstvak 4">
                <a:extLst>
                  <a:ext uri="{FF2B5EF4-FFF2-40B4-BE49-F238E27FC236}">
                    <a16:creationId xmlns:a16="http://schemas.microsoft.com/office/drawing/2014/main" id="{BE17178B-457E-0DD7-84D0-7B87213C0CC6}"/>
                  </a:ext>
                </a:extLst>
              </p:cNvPr>
              <p:cNvSpPr txBox="1">
                <a:spLocks noRot="1" noChangeAspect="1" noMove="1" noResize="1" noEditPoints="1" noAdjustHandles="1" noChangeArrowheads="1" noChangeShapeType="1" noTextEdit="1"/>
              </p:cNvSpPr>
              <p:nvPr/>
            </p:nvSpPr>
            <p:spPr>
              <a:xfrm>
                <a:off x="180978" y="121463"/>
                <a:ext cx="6953245" cy="1826910"/>
              </a:xfrm>
              <a:prstGeom prst="rect">
                <a:avLst/>
              </a:prstGeom>
              <a:blipFill>
                <a:blip r:embed="rId2"/>
                <a:stretch>
                  <a:fillRect l="-965" t="-1667" r="-877" b="-5000"/>
                </a:stretch>
              </a:blipFill>
            </p:spPr>
            <p:txBody>
              <a:bodyPr/>
              <a:lstStyle/>
              <a:p>
                <a:r>
                  <a:rPr lang="nl-NL">
                    <a:noFill/>
                  </a:rPr>
                  <a:t> </a:t>
                </a:r>
              </a:p>
            </p:txBody>
          </p:sp>
        </mc:Fallback>
      </mc:AlternateContent>
      <p:pic>
        <p:nvPicPr>
          <p:cNvPr id="8" name="Afbeelding 7" descr="Afbeelding met tekst, diagram, lijn, schermopname&#10;&#10;Automatisch gegenereerde beschrijving">
            <a:extLst>
              <a:ext uri="{FF2B5EF4-FFF2-40B4-BE49-F238E27FC236}">
                <a16:creationId xmlns:a16="http://schemas.microsoft.com/office/drawing/2014/main" id="{8BA49C56-10BA-5898-0457-5A671E0050BC}"/>
              </a:ext>
            </a:extLst>
          </p:cNvPr>
          <p:cNvPicPr>
            <a:picLocks noChangeAspect="1"/>
          </p:cNvPicPr>
          <p:nvPr/>
        </p:nvPicPr>
        <p:blipFill rotWithShape="1">
          <a:blip r:embed="rId3"/>
          <a:srcRect l="7215" t="22299" r="14153" b="27491"/>
          <a:stretch/>
        </p:blipFill>
        <p:spPr bwMode="auto">
          <a:xfrm>
            <a:off x="7429500" y="0"/>
            <a:ext cx="5029199" cy="29522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98776977-5635-45E7-8594-2CC1E9BA2295}"/>
                  </a:ext>
                </a:extLst>
              </p:cNvPr>
              <p:cNvSpPr txBox="1"/>
              <p:nvPr/>
            </p:nvSpPr>
            <p:spPr>
              <a:xfrm>
                <a:off x="180978" y="2778054"/>
                <a:ext cx="9615194" cy="1299395"/>
              </a:xfrm>
              <a:prstGeom prst="rect">
                <a:avLst/>
              </a:prstGeom>
              <a:noFill/>
            </p:spPr>
            <p:txBody>
              <a:bodyPr wrap="square">
                <a:spAutoFit/>
              </a:bodyPr>
              <a:lstStyle/>
              <a:p>
                <a:pPr marL="0" marR="0" lvl="0" indent="0" algn="l" defTabSz="914400" rtl="0" eaLnBrk="1" fontAlgn="auto" latinLnBrk="0" hangingPunct="1">
                  <a:spcBef>
                    <a:spcPts val="0"/>
                  </a:spcBef>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CSE Na VWO 2023 II</a:t>
                </a:r>
              </a:p>
              <a:p>
                <a:pPr marL="0" marR="0" lvl="0" indent="0" algn="l" defTabSz="914400" rtl="0" eaLnBrk="1" fontAlgn="auto" latinLnBrk="0" hangingPunct="1">
                  <a:spcBef>
                    <a:spcPts val="0"/>
                  </a:spcBef>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Voor het doorlaten van intensiteit wordt de volgende formule gebruikt:</a:t>
                </a:r>
                <a:r>
                  <a:rPr kumimoji="0" lang="nl-NL" sz="2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f>
                          <m:f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f>
                          <m:f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num>
                          <m:den>
                            <m:sSub>
                              <m:sSub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e>
                              <m:sub>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m:t>
                                </m:r>
                              </m:sub>
                            </m:sSub>
                          </m:den>
                        </m:f>
                      </m:sup>
                    </m:sSup>
                  </m:oMath>
                </a14:m>
                <a:endPar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spcBef>
                    <a:spcPts val="0"/>
                  </a:spcBef>
                  <a:buClrTx/>
                  <a:buSzTx/>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Beredeneer aan de hand van de formule of I groter of kleiner wordt als d</a:t>
                </a:r>
                <a:r>
                  <a:rPr kumimoji="0" lang="nl-NL" sz="2000" b="0" i="0" u="none" strike="noStrike" kern="1200" cap="none" spc="0" normalizeH="0" baseline="-25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1/2</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kleiner wordt. </a:t>
                </a:r>
              </a:p>
            </p:txBody>
          </p:sp>
        </mc:Choice>
        <mc:Fallback xmlns="">
          <p:sp>
            <p:nvSpPr>
              <p:cNvPr id="3" name="Tekstvak 2">
                <a:extLst>
                  <a:ext uri="{FF2B5EF4-FFF2-40B4-BE49-F238E27FC236}">
                    <a16:creationId xmlns:a16="http://schemas.microsoft.com/office/drawing/2014/main" id="{98776977-5635-45E7-8594-2CC1E9BA2295}"/>
                  </a:ext>
                </a:extLst>
              </p:cNvPr>
              <p:cNvSpPr txBox="1">
                <a:spLocks noRot="1" noChangeAspect="1" noMove="1" noResize="1" noEditPoints="1" noAdjustHandles="1" noChangeArrowheads="1" noChangeShapeType="1" noTextEdit="1"/>
              </p:cNvSpPr>
              <p:nvPr/>
            </p:nvSpPr>
            <p:spPr>
              <a:xfrm>
                <a:off x="180978" y="2778054"/>
                <a:ext cx="9615194" cy="1299395"/>
              </a:xfrm>
              <a:prstGeom prst="rect">
                <a:avLst/>
              </a:prstGeom>
              <a:blipFill>
                <a:blip r:embed="rId4"/>
                <a:stretch>
                  <a:fillRect l="-698" t="-2817" b="-751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23087115-1545-DE37-8B2F-956BCBD3FD77}"/>
                  </a:ext>
                </a:extLst>
              </p:cNvPr>
              <p:cNvSpPr txBox="1"/>
              <p:nvPr/>
            </p:nvSpPr>
            <p:spPr>
              <a:xfrm>
                <a:off x="180978" y="1832530"/>
                <a:ext cx="8058147" cy="735586"/>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Controleer dat deze gegevens passen bij de wet van Stefan-</a:t>
                </a: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Boltzmann</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mj-lt"/>
                  <a:buAutoNum type="alphaL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Bepaal </a:t>
                </a:r>
                <a14:m>
                  <m:oMath xmlns:m="http://schemas.openxmlformats.org/officeDocument/2006/math">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𝜎</m:t>
                    </m:r>
                  </m:oMath>
                </a14:m>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op basis van deze figuur.</a:t>
                </a:r>
                <a:endPar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kstvak 3">
                <a:extLst>
                  <a:ext uri="{FF2B5EF4-FFF2-40B4-BE49-F238E27FC236}">
                    <a16:creationId xmlns:a16="http://schemas.microsoft.com/office/drawing/2014/main" id="{23087115-1545-DE37-8B2F-956BCBD3FD77}"/>
                  </a:ext>
                </a:extLst>
              </p:cNvPr>
              <p:cNvSpPr txBox="1">
                <a:spLocks noRot="1" noChangeAspect="1" noMove="1" noResize="1" noEditPoints="1" noAdjustHandles="1" noChangeArrowheads="1" noChangeShapeType="1" noTextEdit="1"/>
              </p:cNvSpPr>
              <p:nvPr/>
            </p:nvSpPr>
            <p:spPr>
              <a:xfrm>
                <a:off x="180978" y="1832530"/>
                <a:ext cx="8058147" cy="735586"/>
              </a:xfrm>
              <a:prstGeom prst="rect">
                <a:avLst/>
              </a:prstGeom>
              <a:blipFill>
                <a:blip r:embed="rId5"/>
                <a:stretch>
                  <a:fillRect l="-832" t="-5000" b="-150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78F23F75-538D-169F-50C2-B4E261942328}"/>
                  </a:ext>
                </a:extLst>
              </p:cNvPr>
              <p:cNvSpPr txBox="1"/>
              <p:nvPr/>
            </p:nvSpPr>
            <p:spPr>
              <a:xfrm>
                <a:off x="180978" y="4107663"/>
                <a:ext cx="12325348" cy="2829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CSE 2024 I</a:t>
                </a:r>
              </a:p>
              <a:p>
                <a:pPr marL="0" marR="0" lvl="0" indent="0" algn="l" defTabSz="914400" rtl="0" eaLnBrk="1" fontAlgn="auto" latinLnBrk="0" hangingPunct="1">
                  <a:lnSpc>
                    <a:spcPct val="100000"/>
                  </a:lnSpc>
                  <a:spcBef>
                    <a:spcPts val="0"/>
                  </a:spcBef>
                  <a:buClrTx/>
                  <a:buSzTx/>
                  <a:buFontTx/>
                  <a:buNone/>
                  <a:tabLst/>
                  <a:defRPr/>
                </a:pP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Exoplaneten</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draaien om een andere ster dan de zon. Voor de baanstraal en omloopstijd van verschillende </a:t>
                </a: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exoplaneten</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die om eenzelfde ster draaien geldt de derde wet van Kepler: </a:t>
                </a:r>
                <a14:m>
                  <m:oMath xmlns:m="http://schemas.openxmlformats.org/officeDocument/2006/math">
                    <m:f>
                      <m:f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sSup>
                          <m:sSup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𝑟</m:t>
                            </m:r>
                          </m:e>
                          <m:sup>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𝑇</m:t>
                            </m:r>
                          </m:e>
                          <m:sup>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𝐺𝑀</m:t>
                        </m:r>
                      </m:num>
                      <m:den>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e>
                          <m:sup>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nl-NL"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waarbij r de baanstraal in km,     T de omloopstijd in jaar, M de massa van de ster, G de gravitatieconstante.</a:t>
                </a:r>
              </a:p>
              <a:p>
                <a:pPr lvl="0"/>
                <a:r>
                  <a:rPr lang="nl-NL" sz="2000" dirty="0">
                    <a:effectLst/>
                    <a:latin typeface="Calibri" panose="020F0502020204030204" pitchFamily="34" charset="0"/>
                    <a:ea typeface="Calibri" panose="020F0502020204030204" pitchFamily="34" charset="0"/>
                    <a:cs typeface="Times New Roman" panose="02020603050405020304" pitchFamily="18" charset="0"/>
                  </a:rPr>
                  <a:t>a. Je zou verwachten dat als de baanstraal groter is dat ook de omloopstijd groter is. </a:t>
                </a:r>
                <a:r>
                  <a:rPr lang="nl-NL" sz="2000" dirty="0">
                    <a:latin typeface="Calibri" panose="020F0502020204030204" pitchFamily="34" charset="0"/>
                    <a:ea typeface="Calibri" panose="020F0502020204030204" pitchFamily="34" charset="0"/>
                    <a:cs typeface="Times New Roman" panose="02020603050405020304" pitchFamily="18" charset="0"/>
                  </a:rPr>
                  <a:t>Volgt dat ook uit deze formule?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Times New Roman" panose="02020603050405020304" pitchFamily="18" charset="0"/>
                  </a:rPr>
                  <a:t>In een grafiek wordt T</a:t>
                </a:r>
                <a:r>
                  <a:rPr lang="nl-NL"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nl-NL" sz="2000" dirty="0">
                    <a:effectLst/>
                    <a:latin typeface="Calibri" panose="020F0502020204030204" pitchFamily="34" charset="0"/>
                    <a:ea typeface="Calibri" panose="020F0502020204030204" pitchFamily="34" charset="0"/>
                    <a:cs typeface="Times New Roman" panose="02020603050405020304" pitchFamily="18" charset="0"/>
                  </a:rPr>
                  <a:t> uitgezet tegen r</a:t>
                </a:r>
                <a:r>
                  <a:rPr lang="nl-NL" sz="20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nl-NL" sz="2000" dirty="0">
                    <a:effectLst/>
                    <a:latin typeface="Calibri" panose="020F0502020204030204" pitchFamily="34" charset="0"/>
                    <a:ea typeface="Calibri" panose="020F0502020204030204" pitchFamily="34" charset="0"/>
                    <a:cs typeface="Times New Roman" panose="02020603050405020304" pitchFamily="18" charset="0"/>
                  </a:rPr>
                  <a:t> en hiermee wordt de massa van een ster bepaald. </a:t>
                </a:r>
              </a:p>
              <a:p>
                <a:pPr lvl="0"/>
                <a:r>
                  <a:rPr lang="nl-NL" sz="2000" dirty="0">
                    <a:latin typeface="Calibri" panose="020F0502020204030204" pitchFamily="34" charset="0"/>
                    <a:ea typeface="Calibri" panose="020F0502020204030204" pitchFamily="34" charset="0"/>
                    <a:cs typeface="Times New Roman" panose="02020603050405020304" pitchFamily="18" charset="0"/>
                  </a:rPr>
                  <a:t>b. </a:t>
                </a:r>
                <a:r>
                  <a:rPr lang="nl-NL" sz="2000" dirty="0">
                    <a:effectLst/>
                    <a:latin typeface="Calibri" panose="020F0502020204030204" pitchFamily="34" charset="0"/>
                    <a:ea typeface="Calibri" panose="020F0502020204030204" pitchFamily="34" charset="0"/>
                    <a:cs typeface="Times New Roman" panose="02020603050405020304" pitchFamily="18" charset="0"/>
                  </a:rPr>
                  <a:t>Leg uit hoe je dit precies kunt doen.</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kstvak 5">
                <a:extLst>
                  <a:ext uri="{FF2B5EF4-FFF2-40B4-BE49-F238E27FC236}">
                    <a16:creationId xmlns:a16="http://schemas.microsoft.com/office/drawing/2014/main" id="{78F23F75-538D-169F-50C2-B4E261942328}"/>
                  </a:ext>
                </a:extLst>
              </p:cNvPr>
              <p:cNvSpPr txBox="1">
                <a:spLocks noRot="1" noChangeAspect="1" noMove="1" noResize="1" noEditPoints="1" noAdjustHandles="1" noChangeArrowheads="1" noChangeShapeType="1" noTextEdit="1"/>
              </p:cNvSpPr>
              <p:nvPr/>
            </p:nvSpPr>
            <p:spPr>
              <a:xfrm>
                <a:off x="180978" y="4107663"/>
                <a:ext cx="12325348" cy="2829429"/>
              </a:xfrm>
              <a:prstGeom prst="rect">
                <a:avLst/>
              </a:prstGeom>
              <a:blipFill>
                <a:blip r:embed="rId6"/>
                <a:stretch>
                  <a:fillRect l="-544" t="-1293"/>
                </a:stretch>
              </a:blipFill>
            </p:spPr>
            <p:txBody>
              <a:bodyPr/>
              <a:lstStyle/>
              <a:p>
                <a:r>
                  <a:rPr lang="nl-NL">
                    <a:noFill/>
                  </a:rPr>
                  <a:t> </a:t>
                </a:r>
              </a:p>
            </p:txBody>
          </p:sp>
        </mc:Fallback>
      </mc:AlternateContent>
    </p:spTree>
    <p:extLst>
      <p:ext uri="{BB962C8B-B14F-4D97-AF65-F5344CB8AC3E}">
        <p14:creationId xmlns:p14="http://schemas.microsoft.com/office/powerpoint/2010/main" val="101366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9826A-5B73-EB5D-ADE7-A49EFF0E6647}"/>
              </a:ext>
            </a:extLst>
          </p:cNvPr>
          <p:cNvSpPr>
            <a:spLocks noGrp="1"/>
          </p:cNvSpPr>
          <p:nvPr>
            <p:ph type="title"/>
          </p:nvPr>
        </p:nvSpPr>
        <p:spPr>
          <a:xfrm>
            <a:off x="428586" y="565372"/>
            <a:ext cx="10515600" cy="1325563"/>
          </a:xfrm>
        </p:spPr>
        <p:txBody>
          <a:bodyPr>
            <a:normAutofit/>
          </a:bodyPr>
          <a:lstStyle/>
          <a:p>
            <a:r>
              <a:rPr lang="nl-NL" sz="2800" dirty="0">
                <a:latin typeface="+mn-lt"/>
              </a:rPr>
              <a:t>Gesprek in kleine groepen</a:t>
            </a:r>
            <a:br>
              <a:rPr lang="nl-NL" sz="2800" dirty="0">
                <a:latin typeface="+mn-lt"/>
              </a:rPr>
            </a:br>
            <a:r>
              <a:rPr lang="nl-NL" sz="2800" dirty="0">
                <a:latin typeface="+mn-lt"/>
              </a:rPr>
              <a:t>aan de slag</a:t>
            </a:r>
            <a:endParaRPr lang="en-GB" sz="2800" dirty="0">
              <a:latin typeface="+mn-lt"/>
            </a:endParaRPr>
          </a:p>
        </p:txBody>
      </p:sp>
      <p:sp>
        <p:nvSpPr>
          <p:cNvPr id="3" name="Tijdelijke aanduiding voor inhoud 2">
            <a:extLst>
              <a:ext uri="{FF2B5EF4-FFF2-40B4-BE49-F238E27FC236}">
                <a16:creationId xmlns:a16="http://schemas.microsoft.com/office/drawing/2014/main" id="{42413217-9119-5F1B-FBB2-E150892465B8}"/>
              </a:ext>
            </a:extLst>
          </p:cNvPr>
          <p:cNvSpPr>
            <a:spLocks noGrp="1"/>
          </p:cNvSpPr>
          <p:nvPr>
            <p:ph idx="1"/>
          </p:nvPr>
        </p:nvSpPr>
        <p:spPr>
          <a:xfrm>
            <a:off x="428586" y="2206943"/>
            <a:ext cx="11399520" cy="5730240"/>
          </a:xfrm>
        </p:spPr>
        <p:txBody>
          <a:bodyPr>
            <a:normAutofit/>
          </a:bodyPr>
          <a:lstStyle/>
          <a:p>
            <a:pPr marL="0" indent="0">
              <a:buNone/>
            </a:pPr>
            <a:endParaRPr lang="nl-NL" sz="2400" dirty="0">
              <a:latin typeface="+mn-lt"/>
            </a:endParaRPr>
          </a:p>
          <a:p>
            <a:pPr marL="0" indent="0">
              <a:buNone/>
            </a:pPr>
            <a:r>
              <a:rPr lang="nl-NL" sz="2400" dirty="0">
                <a:latin typeface="+mn-lt"/>
              </a:rPr>
              <a:t>Bevragen van formules zodat leerlingen iets leren over de context. </a:t>
            </a:r>
          </a:p>
          <a:p>
            <a:pPr marL="0" indent="0">
              <a:buNone/>
            </a:pPr>
            <a:endParaRPr lang="nl-NL" sz="2400" dirty="0"/>
          </a:p>
          <a:p>
            <a:pPr marL="0" indent="0">
              <a:buNone/>
            </a:pPr>
            <a:r>
              <a:rPr lang="nl-NL" sz="2400" dirty="0"/>
              <a:t>Romer:</a:t>
            </a:r>
          </a:p>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Wat is betekenis van gebruikte symbolen; welke grootheden vertegenwoordigen ze? </a:t>
            </a:r>
          </a:p>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Wat is aard van formule? (definitie, experimenteel, wet)  </a:t>
            </a:r>
          </a:p>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Hoe verandert afhankelijke variabele als een van de onafhankelijke variabelen groter of kleiner wordt?  Wat gebeurt er in grensgevallen? </a:t>
            </a:r>
          </a:p>
          <a:p>
            <a:pPr marL="342900" marR="0" lvl="0" indent="-342900" algn="l" defTabSz="914400" rtl="0" eaLnBrk="1" fontAlgn="auto" latinLnBrk="0" hangingPunct="1">
              <a:lnSpc>
                <a:spcPct val="107000"/>
              </a:lnSpc>
              <a:spcBef>
                <a:spcPts val="0"/>
              </a:spcBef>
              <a:spcAft>
                <a:spcPts val="0"/>
              </a:spcAft>
              <a:buClrTx/>
              <a:buSzTx/>
              <a:buFont typeface="+mj-lt"/>
              <a:buAutoNum type="alphaL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Welke benaderingen en/of idealiseringen worden gemaakt? Wat zijn randvoorwaarden?</a:t>
            </a:r>
          </a:p>
          <a:p>
            <a:pPr marL="342900" marR="0" lvl="0" indent="-342900" algn="l" defTabSz="914400" rtl="0" eaLnBrk="1" fontAlgn="auto" latinLnBrk="0" hangingPunct="1">
              <a:lnSpc>
                <a:spcPct val="107000"/>
              </a:lnSpc>
              <a:spcBef>
                <a:spcPts val="0"/>
              </a:spcBef>
              <a:spcAft>
                <a:spcPts val="800"/>
              </a:spcAft>
              <a:buClrTx/>
              <a:buSzTx/>
              <a:buFont typeface="+mj-lt"/>
              <a:buAutoNum type="alphaLcPeriod"/>
              <a:tabLst/>
              <a:defRPr/>
            </a:pPr>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Kloppen de eenheden in formule? </a:t>
            </a:r>
          </a:p>
          <a:p>
            <a:pPr marL="0" indent="0">
              <a:buNone/>
            </a:pPr>
            <a:endParaRPr lang="nl-NL" sz="2400" dirty="0">
              <a:latin typeface="+mn-lt"/>
            </a:endParaRPr>
          </a:p>
          <a:p>
            <a:pPr marL="0" indent="0">
              <a:buNone/>
            </a:pPr>
            <a:endParaRPr lang="nl-NL" sz="2400" i="1" dirty="0">
              <a:latin typeface="Cambria Math" panose="02040503050406030204" pitchFamily="18" charset="0"/>
            </a:endParaRPr>
          </a:p>
          <a:p>
            <a:pPr marL="0" indent="0">
              <a:buNone/>
            </a:pPr>
            <a:endParaRPr lang="nl-NL" sz="2400" i="1" dirty="0"/>
          </a:p>
        </p:txBody>
      </p:sp>
      <p:pic>
        <p:nvPicPr>
          <p:cNvPr id="4" name="Afbeelding 3">
            <a:extLst>
              <a:ext uri="{FF2B5EF4-FFF2-40B4-BE49-F238E27FC236}">
                <a16:creationId xmlns:a16="http://schemas.microsoft.com/office/drawing/2014/main" id="{20792CFF-3353-4C08-CAEF-175EE53FF23D}"/>
              </a:ext>
            </a:extLst>
          </p:cNvPr>
          <p:cNvPicPr>
            <a:picLocks noChangeAspect="1"/>
          </p:cNvPicPr>
          <p:nvPr/>
        </p:nvPicPr>
        <p:blipFill>
          <a:blip r:embed="rId2"/>
          <a:stretch>
            <a:fillRect/>
          </a:stretch>
        </p:blipFill>
        <p:spPr>
          <a:xfrm>
            <a:off x="9810750" y="0"/>
            <a:ext cx="2381250" cy="1785938"/>
          </a:xfrm>
          <a:prstGeom prst="rect">
            <a:avLst/>
          </a:prstGeom>
        </p:spPr>
      </p:pic>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A6075947-0958-C93C-B451-6B35CC102E8B}"/>
                  </a:ext>
                </a:extLst>
              </p:cNvPr>
              <p:cNvSpPr txBox="1"/>
              <p:nvPr/>
            </p:nvSpPr>
            <p:spPr>
              <a:xfrm>
                <a:off x="9340893" y="1757363"/>
                <a:ext cx="3206586" cy="7010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GB" b="0" i="1" u="none" strike="noStrike" kern="1200" cap="none" spc="0" normalizeH="0" baseline="0" noProof="0" smtClean="0">
                          <a:ln>
                            <a:noFill/>
                          </a:ln>
                          <a:solidFill>
                            <a:prstClr val="black"/>
                          </a:solidFill>
                          <a:effectLst/>
                          <a:uLnTx/>
                          <a:uFillTx/>
                          <a:latin typeface="Cambria Math" panose="02040503050406030204" pitchFamily="18" charset="0"/>
                        </a:rPr>
                        <m:t>𝑅</m:t>
                      </m:r>
                      <m:r>
                        <a:rPr kumimoji="0" lang="en-GB" b="0" i="0" u="none" strike="noStrike" kern="1200" cap="none" spc="0" normalizeH="0" baseline="0" noProof="0">
                          <a:ln>
                            <a:noFill/>
                          </a:ln>
                          <a:solidFill>
                            <a:prstClr val="black"/>
                          </a:solidFill>
                          <a:effectLst/>
                          <a:uLnTx/>
                          <a:uFillTx/>
                          <a:latin typeface="Cambria Math" panose="02040503050406030204" pitchFamily="18" charset="0"/>
                        </a:rPr>
                        <m:t>=</m:t>
                      </m:r>
                      <m:f>
                        <m:fPr>
                          <m:ctrlPr>
                            <a:rPr kumimoji="0" lang="en-GB" b="0" i="1" u="none" strike="noStrike" kern="1200" cap="none" spc="0" normalizeH="0" baseline="0" noProof="0">
                              <a:ln>
                                <a:noFill/>
                              </a:ln>
                              <a:solidFill>
                                <a:srgbClr val="836967"/>
                              </a:solidFill>
                              <a:effectLst/>
                              <a:uLnTx/>
                              <a:uFillTx/>
                              <a:latin typeface="Cambria Math" panose="02040503050406030204" pitchFamily="18" charset="0"/>
                            </a:rPr>
                          </m:ctrlPr>
                        </m:fPr>
                        <m:num>
                          <m:r>
                            <a:rPr kumimoji="0" lang="en-GB" b="0" i="0" u="none" strike="noStrike" kern="1200" cap="none" spc="0" normalizeH="0" baseline="0" noProof="0">
                              <a:ln>
                                <a:noFill/>
                              </a:ln>
                              <a:solidFill>
                                <a:prstClr val="black"/>
                              </a:solidFill>
                              <a:effectLst/>
                              <a:uLnTx/>
                              <a:uFillTx/>
                              <a:latin typeface="Cambria Math" panose="02040503050406030204" pitchFamily="18" charset="0"/>
                            </a:rPr>
                            <m:t>2</m:t>
                          </m:r>
                          <m:sSubSup>
                            <m:sSubSupPr>
                              <m:ctrlPr>
                                <a:rPr kumimoji="0" lang="en-GB" b="0" i="1" u="none" strike="noStrike" kern="1200" cap="none" spc="0" normalizeH="0" baseline="0" noProof="0">
                                  <a:ln>
                                    <a:noFill/>
                                  </a:ln>
                                  <a:solidFill>
                                    <a:srgbClr val="836967"/>
                                  </a:solidFill>
                                  <a:effectLst/>
                                  <a:uLnTx/>
                                  <a:uFillTx/>
                                  <a:latin typeface="Cambria Math" panose="02040503050406030204" pitchFamily="18" charset="0"/>
                                </a:rPr>
                              </m:ctrlPr>
                            </m:sSubSupPr>
                            <m:e>
                              <m:r>
                                <a:rPr kumimoji="0" lang="en-GB" b="0" i="1" u="none" strike="noStrike" kern="1200" cap="none" spc="0" normalizeH="0" baseline="0" noProof="0">
                                  <a:ln>
                                    <a:noFill/>
                                  </a:ln>
                                  <a:solidFill>
                                    <a:prstClr val="black"/>
                                  </a:solidFill>
                                  <a:effectLst/>
                                  <a:uLnTx/>
                                  <a:uFillTx/>
                                  <a:latin typeface="Cambria Math" panose="02040503050406030204" pitchFamily="18" charset="0"/>
                                </a:rPr>
                                <m:t>𝑣</m:t>
                              </m:r>
                            </m:e>
                            <m:sub>
                              <m:r>
                                <a:rPr kumimoji="0" lang="en-GB" b="0" i="0" u="none" strike="noStrike" kern="1200" cap="none" spc="0" normalizeH="0" baseline="0" noProof="0">
                                  <a:ln>
                                    <a:noFill/>
                                  </a:ln>
                                  <a:solidFill>
                                    <a:prstClr val="black"/>
                                  </a:solidFill>
                                  <a:effectLst/>
                                  <a:uLnTx/>
                                  <a:uFillTx/>
                                  <a:latin typeface="Cambria Math" panose="02040503050406030204" pitchFamily="18" charset="0"/>
                                </a:rPr>
                                <m:t>0</m:t>
                              </m:r>
                            </m:sub>
                            <m:sup>
                              <m:r>
                                <a:rPr kumimoji="0" lang="en-GB" b="0" i="0" u="none" strike="noStrike" kern="1200" cap="none" spc="0" normalizeH="0" baseline="0" noProof="0">
                                  <a:ln>
                                    <a:noFill/>
                                  </a:ln>
                                  <a:solidFill>
                                    <a:prstClr val="black"/>
                                  </a:solidFill>
                                  <a:effectLst/>
                                  <a:uLnTx/>
                                  <a:uFillTx/>
                                  <a:latin typeface="Cambria Math" panose="02040503050406030204" pitchFamily="18" charset="0"/>
                                </a:rPr>
                                <m:t>2</m:t>
                              </m:r>
                            </m:sup>
                          </m:sSubSup>
                          <m:r>
                            <a:rPr kumimoji="0" lang="en-GB" b="0" i="1" u="none" strike="noStrike" kern="1200" cap="none" spc="0" normalizeH="0" baseline="0" noProof="0">
                              <a:ln>
                                <a:noFill/>
                              </a:ln>
                              <a:solidFill>
                                <a:prstClr val="black"/>
                              </a:solidFill>
                              <a:effectLst/>
                              <a:uLnTx/>
                              <a:uFillTx/>
                              <a:latin typeface="Cambria Math" panose="02040503050406030204" pitchFamily="18" charset="0"/>
                            </a:rPr>
                            <m:t>𝑠𝑖𝑛</m:t>
                          </m:r>
                          <m:d>
                            <m:dPr>
                              <m:ctrlPr>
                                <a:rPr kumimoji="0" lang="en-GB" b="0" i="1" u="none" strike="noStrike" kern="1200" cap="none" spc="0" normalizeH="0" baseline="0" noProof="0">
                                  <a:ln>
                                    <a:noFill/>
                                  </a:ln>
                                  <a:solidFill>
                                    <a:srgbClr val="836967"/>
                                  </a:solidFill>
                                  <a:effectLst/>
                                  <a:uLnTx/>
                                  <a:uFillTx/>
                                  <a:latin typeface="Cambria Math" panose="02040503050406030204" pitchFamily="18" charset="0"/>
                                </a:rPr>
                              </m:ctrlPr>
                            </m:dPr>
                            <m:e>
                              <m:r>
                                <m:rPr>
                                  <m:sty m:val="p"/>
                                </m:rPr>
                                <a:rPr kumimoji="0" lang="en-GB" b="0" i="0" u="none" strike="noStrike" kern="1200" cap="none" spc="0" normalizeH="0" baseline="0" noProof="0">
                                  <a:ln>
                                    <a:noFill/>
                                  </a:ln>
                                  <a:solidFill>
                                    <a:prstClr val="black"/>
                                  </a:solidFill>
                                  <a:effectLst/>
                                  <a:uLnTx/>
                                  <a:uFillTx/>
                                  <a:latin typeface="Cambria Math" panose="02040503050406030204" pitchFamily="18" charset="0"/>
                                </a:rPr>
                                <m:t>Θ</m:t>
                              </m:r>
                            </m:e>
                          </m:d>
                          <m:r>
                            <a:rPr kumimoji="0" lang="en-GB" b="0" i="1" u="none" strike="noStrike" kern="1200" cap="none" spc="0" normalizeH="0" baseline="0" noProof="0">
                              <a:ln>
                                <a:noFill/>
                              </a:ln>
                              <a:solidFill>
                                <a:prstClr val="black"/>
                              </a:solidFill>
                              <a:effectLst/>
                              <a:uLnTx/>
                              <a:uFillTx/>
                              <a:latin typeface="Cambria Math" panose="02040503050406030204" pitchFamily="18" charset="0"/>
                            </a:rPr>
                            <m:t>𝑐𝑜𝑠</m:t>
                          </m:r>
                          <m:d>
                            <m:dPr>
                              <m:ctrlPr>
                                <a:rPr kumimoji="0" lang="en-GB" b="0" i="1" u="none" strike="noStrike" kern="1200" cap="none" spc="0" normalizeH="0" baseline="0" noProof="0">
                                  <a:ln>
                                    <a:noFill/>
                                  </a:ln>
                                  <a:solidFill>
                                    <a:srgbClr val="836967"/>
                                  </a:solidFill>
                                  <a:effectLst/>
                                  <a:uLnTx/>
                                  <a:uFillTx/>
                                  <a:latin typeface="Cambria Math" panose="02040503050406030204" pitchFamily="18" charset="0"/>
                                </a:rPr>
                              </m:ctrlPr>
                            </m:dPr>
                            <m:e>
                              <m:r>
                                <m:rPr>
                                  <m:sty m:val="p"/>
                                </m:rPr>
                                <a:rPr kumimoji="0" lang="en-GB" b="0" i="0" u="none" strike="noStrike" kern="1200" cap="none" spc="0" normalizeH="0" baseline="0" noProof="0">
                                  <a:ln>
                                    <a:noFill/>
                                  </a:ln>
                                  <a:solidFill>
                                    <a:prstClr val="black"/>
                                  </a:solidFill>
                                  <a:effectLst/>
                                  <a:uLnTx/>
                                  <a:uFillTx/>
                                  <a:latin typeface="Cambria Math" panose="02040503050406030204" pitchFamily="18" charset="0"/>
                                </a:rPr>
                                <m:t>Θ</m:t>
                              </m:r>
                            </m:e>
                          </m:d>
                        </m:num>
                        <m:den>
                          <m:r>
                            <a:rPr kumimoji="0" lang="en-GB" b="0" i="1" u="none" strike="noStrike" kern="1200" cap="none" spc="0" normalizeH="0" baseline="0" noProof="0">
                              <a:ln>
                                <a:noFill/>
                              </a:ln>
                              <a:solidFill>
                                <a:prstClr val="black"/>
                              </a:solidFill>
                              <a:effectLst/>
                              <a:uLnTx/>
                              <a:uFillTx/>
                              <a:latin typeface="Cambria Math" panose="02040503050406030204" pitchFamily="18" charset="0"/>
                            </a:rPr>
                            <m:t>𝑔</m:t>
                          </m:r>
                        </m:den>
                      </m:f>
                    </m:oMath>
                  </m:oMathPara>
                </a14:m>
                <a:endParaRPr lang="nl-NL" dirty="0"/>
              </a:p>
            </p:txBody>
          </p:sp>
        </mc:Choice>
        <mc:Fallback xmlns="">
          <p:sp>
            <p:nvSpPr>
              <p:cNvPr id="6" name="Tekstvak 5">
                <a:extLst>
                  <a:ext uri="{FF2B5EF4-FFF2-40B4-BE49-F238E27FC236}">
                    <a16:creationId xmlns:a16="http://schemas.microsoft.com/office/drawing/2014/main" id="{A6075947-0958-C93C-B451-6B35CC102E8B}"/>
                  </a:ext>
                </a:extLst>
              </p:cNvPr>
              <p:cNvSpPr txBox="1">
                <a:spLocks noRot="1" noChangeAspect="1" noMove="1" noResize="1" noEditPoints="1" noAdjustHandles="1" noChangeArrowheads="1" noChangeShapeType="1" noTextEdit="1"/>
              </p:cNvSpPr>
              <p:nvPr/>
            </p:nvSpPr>
            <p:spPr>
              <a:xfrm>
                <a:off x="9340893" y="1757363"/>
                <a:ext cx="3206586" cy="701089"/>
              </a:xfrm>
              <a:prstGeom prst="rect">
                <a:avLst/>
              </a:prstGeom>
              <a:blipFill>
                <a:blip r:embed="rId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423554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3930344-92A5-B162-F557-3427EF92DD30}"/>
              </a:ext>
            </a:extLst>
          </p:cNvPr>
          <p:cNvSpPr txBox="1"/>
          <p:nvPr/>
        </p:nvSpPr>
        <p:spPr>
          <a:xfrm>
            <a:off x="212273" y="0"/>
            <a:ext cx="11059107" cy="774507"/>
          </a:xfrm>
          <a:prstGeom prst="rect">
            <a:avLst/>
          </a:prstGeom>
          <a:noFill/>
        </p:spPr>
        <p:txBody>
          <a:bodyPr wrap="square">
            <a:spAutoFit/>
          </a:bodyPr>
          <a:lstStyle/>
          <a:p>
            <a:pPr>
              <a:lnSpc>
                <a:spcPct val="107000"/>
              </a:lnSpc>
              <a:spcAft>
                <a:spcPts val="800"/>
              </a:spcAft>
            </a:pPr>
            <a:r>
              <a:rPr lang="nl-NL" dirty="0">
                <a:effectLst/>
                <a:latin typeface="Calibri" panose="020F0502020204030204" pitchFamily="34" charset="0"/>
                <a:ea typeface="Calibri" panose="020F0502020204030204" pitchFamily="34" charset="0"/>
                <a:cs typeface="Times New Roman" panose="02020603050405020304" pitchFamily="18" charset="0"/>
              </a:rPr>
              <a:t>CSE Na VWO 2024 I</a:t>
            </a:r>
          </a:p>
          <a:p>
            <a:pPr>
              <a:lnSpc>
                <a:spcPct val="107000"/>
              </a:lnSpc>
              <a:spcAft>
                <a:spcPts val="800"/>
              </a:spcAft>
            </a:pP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29F4DD9D-4B8B-1F09-9607-2C29DCA9A4E1}"/>
                  </a:ext>
                </a:extLst>
              </p:cNvPr>
              <p:cNvSpPr txBox="1"/>
              <p:nvPr/>
            </p:nvSpPr>
            <p:spPr>
              <a:xfrm>
                <a:off x="212273" y="774507"/>
                <a:ext cx="6097554" cy="351474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 straling ontvangen door de </a:t>
                </a:r>
                <a:r>
                  <a:rPr kumimoji="0" lang="nl-N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exoplaneet</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wordt deels geabsorbeerd en deels gereflecteerd. Het gedeelte van het ontvangen stralingsvermogen dat wordt gereflecteerd heet de albedo </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Dit is een getal tussen 0 en 1 zonder eenheid.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Voor het geabsorbeerde vermogen van de </a:t>
                </a:r>
                <a:r>
                  <a:rPr kumimoji="0" lang="nl-N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exoplaneet</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geldt: </a:t>
                </a:r>
                <a14:m>
                  <m:oMath xmlns:m="http://schemas.openxmlformats.org/officeDocument/2006/math">
                    <m:sSub>
                      <m:sSubPr>
                        <m:ctrlP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𝑎𝑏𝑠</m:t>
                        </m:r>
                      </m:sub>
                    </m:sSub>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𝑠𝑡𝑒𝑟</m:t>
                        </m:r>
                      </m:sub>
                    </m:sSub>
                    <m:f>
                      <m:fPr>
                        <m:ctrlP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sSup>
                          <m:sSupPr>
                            <m:ctrlP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𝑅</m:t>
                            </m:r>
                          </m:e>
                          <m:sup>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𝑟</m:t>
                            </m:r>
                          </m:e>
                          <m:sup>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𝛼</m:t>
                    </m:r>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Hierin is: </a:t>
                </a:r>
                <a14:m>
                  <m:oMath xmlns:m="http://schemas.openxmlformats.org/officeDocument/2006/math">
                    <m:sSub>
                      <m:sSubPr>
                        <m:ctrlP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𝑠𝑡𝑒𝑟</m:t>
                        </m:r>
                      </m:sub>
                    </m:sSub>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het uitgestraalde vermogen van de ster, r de baanstraal van de </a:t>
                </a:r>
                <a:r>
                  <a:rPr kumimoji="0" lang="nl-N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exoplaneet</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 de straal van de </a:t>
                </a:r>
                <a:r>
                  <a:rPr kumimoji="0" lang="nl-N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exoplaneet</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 albedo. </a:t>
                </a:r>
                <a:endParaRPr lang="nl-NL"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Vragen:</a:t>
                </a:r>
                <a:r>
                  <a:rPr kumimoji="0" lang="nl-NL" sz="1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kstvak 2">
                <a:extLst>
                  <a:ext uri="{FF2B5EF4-FFF2-40B4-BE49-F238E27FC236}">
                    <a16:creationId xmlns:a16="http://schemas.microsoft.com/office/drawing/2014/main" id="{29F4DD9D-4B8B-1F09-9607-2C29DCA9A4E1}"/>
                  </a:ext>
                </a:extLst>
              </p:cNvPr>
              <p:cNvSpPr txBox="1">
                <a:spLocks noRot="1" noChangeAspect="1" noMove="1" noResize="1" noEditPoints="1" noAdjustHandles="1" noChangeArrowheads="1" noChangeShapeType="1" noTextEdit="1"/>
              </p:cNvSpPr>
              <p:nvPr/>
            </p:nvSpPr>
            <p:spPr>
              <a:xfrm>
                <a:off x="212273" y="774507"/>
                <a:ext cx="6097554" cy="3514745"/>
              </a:xfrm>
              <a:prstGeom prst="rect">
                <a:avLst/>
              </a:prstGeom>
              <a:blipFill>
                <a:blip r:embed="rId2"/>
                <a:stretch>
                  <a:fillRect l="-900" t="-693" b="-1733"/>
                </a:stretch>
              </a:blipFill>
            </p:spPr>
            <p:txBody>
              <a:bodyPr/>
              <a:lstStyle/>
              <a:p>
                <a:r>
                  <a:rPr lang="nl-NL">
                    <a:noFill/>
                  </a:rPr>
                  <a:t> </a:t>
                </a:r>
              </a:p>
            </p:txBody>
          </p:sp>
        </mc:Fallback>
      </mc:AlternateContent>
      <p:pic>
        <p:nvPicPr>
          <p:cNvPr id="4" name="Afbeelding 3">
            <a:extLst>
              <a:ext uri="{FF2B5EF4-FFF2-40B4-BE49-F238E27FC236}">
                <a16:creationId xmlns:a16="http://schemas.microsoft.com/office/drawing/2014/main" id="{CE8EE2F9-3BF7-A9D0-1AF8-6E5A27171EE1}"/>
              </a:ext>
            </a:extLst>
          </p:cNvPr>
          <p:cNvPicPr>
            <a:picLocks noChangeAspect="1"/>
          </p:cNvPicPr>
          <p:nvPr/>
        </p:nvPicPr>
        <p:blipFill>
          <a:blip r:embed="rId3"/>
          <a:stretch>
            <a:fillRect/>
          </a:stretch>
        </p:blipFill>
        <p:spPr>
          <a:xfrm>
            <a:off x="7041626" y="903483"/>
            <a:ext cx="4809524" cy="2525517"/>
          </a:xfrm>
          <a:prstGeom prst="rect">
            <a:avLst/>
          </a:prstGeom>
        </p:spPr>
      </p:pic>
    </p:spTree>
    <p:extLst>
      <p:ext uri="{BB962C8B-B14F-4D97-AF65-F5344CB8AC3E}">
        <p14:creationId xmlns:p14="http://schemas.microsoft.com/office/powerpoint/2010/main" val="60192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8A7F4-4B7F-0177-F544-E8E2AFF7EDFA}"/>
              </a:ext>
            </a:extLst>
          </p:cNvPr>
          <p:cNvSpPr>
            <a:spLocks noGrp="1"/>
          </p:cNvSpPr>
          <p:nvPr>
            <p:ph type="title"/>
          </p:nvPr>
        </p:nvSpPr>
        <p:spPr/>
        <p:txBody>
          <a:bodyPr>
            <a:normAutofit/>
          </a:bodyPr>
          <a:lstStyle/>
          <a:p>
            <a:r>
              <a:rPr lang="en-US" sz="2800" dirty="0" err="1">
                <a:latin typeface="+mn-lt"/>
              </a:rPr>
              <a:t>Omgang</a:t>
            </a:r>
            <a:r>
              <a:rPr lang="en-US" sz="2800" dirty="0">
                <a:latin typeface="+mn-lt"/>
              </a:rPr>
              <a:t> met </a:t>
            </a:r>
            <a:r>
              <a:rPr lang="en-US" sz="2800" dirty="0" err="1">
                <a:latin typeface="+mn-lt"/>
              </a:rPr>
              <a:t>formules</a:t>
            </a:r>
            <a:r>
              <a:rPr lang="en-US" sz="2800" dirty="0">
                <a:latin typeface="+mn-lt"/>
              </a:rPr>
              <a:t> (</a:t>
            </a:r>
            <a:r>
              <a:rPr lang="en-US" sz="2800" dirty="0" err="1">
                <a:latin typeface="+mn-lt"/>
              </a:rPr>
              <a:t>tevens</a:t>
            </a:r>
            <a:r>
              <a:rPr lang="en-US" sz="2800" dirty="0">
                <a:latin typeface="+mn-lt"/>
              </a:rPr>
              <a:t> </a:t>
            </a:r>
            <a:r>
              <a:rPr lang="en-US" sz="2800" dirty="0" err="1">
                <a:latin typeface="+mn-lt"/>
              </a:rPr>
              <a:t>inhoud</a:t>
            </a:r>
            <a:r>
              <a:rPr lang="en-US" sz="2800" dirty="0">
                <a:latin typeface="+mn-lt"/>
              </a:rPr>
              <a:t> workshop)</a:t>
            </a:r>
            <a:endParaRPr lang="nl-NL" sz="2800" dirty="0">
              <a:latin typeface="+mn-lt"/>
            </a:endParaRPr>
          </a:p>
        </p:txBody>
      </p:sp>
      <p:sp>
        <p:nvSpPr>
          <p:cNvPr id="3" name="Tijdelijke aanduiding voor inhoud 2">
            <a:extLst>
              <a:ext uri="{FF2B5EF4-FFF2-40B4-BE49-F238E27FC236}">
                <a16:creationId xmlns:a16="http://schemas.microsoft.com/office/drawing/2014/main" id="{BD53D7A7-08DC-5B09-CFF2-DC892CACF92B}"/>
              </a:ext>
            </a:extLst>
          </p:cNvPr>
          <p:cNvSpPr>
            <a:spLocks noGrp="1"/>
          </p:cNvSpPr>
          <p:nvPr>
            <p:ph idx="1"/>
          </p:nvPr>
        </p:nvSpPr>
        <p:spPr/>
        <p:txBody>
          <a:bodyPr>
            <a:normAutofit/>
          </a:bodyPr>
          <a:lstStyle/>
          <a:p>
            <a:r>
              <a:rPr lang="en-US" sz="2000" dirty="0" err="1"/>
              <a:t>Goed</a:t>
            </a:r>
            <a:r>
              <a:rPr lang="en-US" sz="2000" dirty="0"/>
              <a:t> moment: </a:t>
            </a:r>
          </a:p>
          <a:p>
            <a:pPr lvl="1"/>
            <a:r>
              <a:rPr lang="en-US" sz="1600" dirty="0" err="1"/>
              <a:t>Nieuwe</a:t>
            </a:r>
            <a:r>
              <a:rPr lang="en-US" sz="1600" dirty="0"/>
              <a:t> syllabi </a:t>
            </a:r>
            <a:r>
              <a:rPr lang="en-US" sz="1600" dirty="0" err="1"/>
              <a:t>natuurwetenschappen</a:t>
            </a:r>
            <a:r>
              <a:rPr lang="en-US" sz="1600" dirty="0"/>
              <a:t> ingang 2025; </a:t>
            </a:r>
          </a:p>
          <a:p>
            <a:pPr lvl="1"/>
            <a:r>
              <a:rPr lang="en-US" sz="1600" dirty="0" err="1"/>
              <a:t>Overleg</a:t>
            </a:r>
            <a:r>
              <a:rPr lang="en-US" sz="1600" dirty="0"/>
              <a:t> VVC’s </a:t>
            </a:r>
            <a:r>
              <a:rPr lang="en-US" sz="1600" dirty="0" err="1"/>
              <a:t>wiskunde</a:t>
            </a:r>
            <a:r>
              <a:rPr lang="en-US" sz="1600" dirty="0"/>
              <a:t> en </a:t>
            </a:r>
            <a:r>
              <a:rPr lang="en-US" sz="1600" dirty="0" err="1"/>
              <a:t>natuurwetenschappen</a:t>
            </a:r>
            <a:r>
              <a:rPr lang="en-US" sz="1600" dirty="0"/>
              <a:t>; </a:t>
            </a:r>
          </a:p>
          <a:p>
            <a:pPr lvl="1"/>
            <a:r>
              <a:rPr lang="en-US" sz="1600" dirty="0" err="1"/>
              <a:t>Voorstellen</a:t>
            </a:r>
            <a:r>
              <a:rPr lang="en-US" sz="1600" dirty="0"/>
              <a:t> </a:t>
            </a:r>
            <a:r>
              <a:rPr lang="en-US" sz="1600" dirty="0" err="1"/>
              <a:t>voor</a:t>
            </a:r>
            <a:r>
              <a:rPr lang="en-US" sz="1600" dirty="0"/>
              <a:t> </a:t>
            </a:r>
            <a:r>
              <a:rPr lang="en-US" sz="1600" dirty="0" err="1"/>
              <a:t>herziening</a:t>
            </a:r>
            <a:r>
              <a:rPr lang="en-US" sz="1600" dirty="0"/>
              <a:t> </a:t>
            </a:r>
            <a:r>
              <a:rPr lang="en-US" sz="1600" dirty="0" err="1"/>
              <a:t>examenprogramma’s</a:t>
            </a:r>
            <a:r>
              <a:rPr lang="en-US" sz="1600" dirty="0"/>
              <a:t> </a:t>
            </a:r>
            <a:r>
              <a:rPr lang="en-US" sz="1600" dirty="0" err="1"/>
              <a:t>havo</a:t>
            </a:r>
            <a:r>
              <a:rPr lang="en-US" sz="1600" dirty="0"/>
              <a:t>/</a:t>
            </a:r>
            <a:r>
              <a:rPr lang="en-US" sz="1600" dirty="0" err="1"/>
              <a:t>vwo</a:t>
            </a:r>
            <a:r>
              <a:rPr lang="en-US" sz="1600" dirty="0"/>
              <a:t> binask, </a:t>
            </a:r>
            <a:r>
              <a:rPr lang="en-US" sz="1600" dirty="0" err="1"/>
              <a:t>wi</a:t>
            </a:r>
            <a:r>
              <a:rPr lang="en-US" sz="1600" dirty="0"/>
              <a:t>, </a:t>
            </a:r>
            <a:r>
              <a:rPr lang="en-US" sz="1600" dirty="0" err="1"/>
              <a:t>nlt</a:t>
            </a:r>
            <a:endParaRPr lang="en-US" sz="1600" dirty="0"/>
          </a:p>
          <a:p>
            <a:r>
              <a:rPr lang="en-US" sz="2000" dirty="0" err="1"/>
              <a:t>Verschillen</a:t>
            </a:r>
            <a:r>
              <a:rPr lang="en-US" sz="2000" dirty="0"/>
              <a:t> in </a:t>
            </a:r>
            <a:r>
              <a:rPr lang="en-US" sz="2000" dirty="0" err="1"/>
              <a:t>omgang</a:t>
            </a:r>
            <a:r>
              <a:rPr lang="en-US" sz="2000" dirty="0"/>
              <a:t> met </a:t>
            </a:r>
            <a:r>
              <a:rPr lang="en-US" sz="2000" dirty="0" err="1"/>
              <a:t>formules</a:t>
            </a:r>
            <a:r>
              <a:rPr lang="en-US" sz="2000" dirty="0"/>
              <a:t> </a:t>
            </a:r>
            <a:r>
              <a:rPr lang="en-US" sz="2000" dirty="0" err="1"/>
              <a:t>bij</a:t>
            </a:r>
            <a:r>
              <a:rPr lang="en-US" sz="2000" dirty="0"/>
              <a:t> </a:t>
            </a:r>
            <a:r>
              <a:rPr lang="en-US" sz="2000" dirty="0" err="1"/>
              <a:t>wiskunde</a:t>
            </a:r>
            <a:r>
              <a:rPr lang="en-US" sz="2000" dirty="0"/>
              <a:t> en </a:t>
            </a:r>
            <a:r>
              <a:rPr lang="en-US" sz="2000" dirty="0" err="1"/>
              <a:t>natuurkunde</a:t>
            </a:r>
            <a:r>
              <a:rPr lang="en-US" sz="2000" dirty="0"/>
              <a:t> (</a:t>
            </a:r>
            <a:r>
              <a:rPr lang="en-US" sz="2000" dirty="0" err="1"/>
              <a:t>natuurwetenschappen</a:t>
            </a:r>
            <a:r>
              <a:rPr lang="en-US" sz="2000" dirty="0"/>
              <a:t>)</a:t>
            </a:r>
          </a:p>
          <a:p>
            <a:r>
              <a:rPr lang="nl-NL" sz="2000" dirty="0">
                <a:effectLst/>
                <a:ea typeface="Calibri" panose="020F0502020204030204" pitchFamily="34" charset="0"/>
                <a:cs typeface="Times New Roman" panose="02020603050405020304" pitchFamily="18" charset="0"/>
              </a:rPr>
              <a:t>Op zoek naar vakdidactische leerlijn redeneren met formules binnen de natuurwetenschappen en wiskunde</a:t>
            </a:r>
            <a:endParaRPr lang="en-US" sz="2000" dirty="0"/>
          </a:p>
          <a:p>
            <a:pPr>
              <a:buFontTx/>
              <a:buChar char="-"/>
            </a:pPr>
            <a:endParaRPr lang="nl-NL" dirty="0"/>
          </a:p>
        </p:txBody>
      </p:sp>
    </p:spTree>
    <p:extLst>
      <p:ext uri="{BB962C8B-B14F-4D97-AF65-F5344CB8AC3E}">
        <p14:creationId xmlns:p14="http://schemas.microsoft.com/office/powerpoint/2010/main" val="245047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E244C7D3-1BB0-A6AC-AC57-0712D25F10E6}"/>
                  </a:ext>
                </a:extLst>
              </p:cNvPr>
              <p:cNvSpPr txBox="1"/>
              <p:nvPr/>
            </p:nvSpPr>
            <p:spPr>
              <a:xfrm>
                <a:off x="930728" y="294576"/>
                <a:ext cx="6639973" cy="3954159"/>
              </a:xfrm>
              <a:prstGeom prst="rect">
                <a:avLst/>
              </a:prstGeom>
              <a:noFill/>
            </p:spPr>
            <p:txBody>
              <a:bodyPr wrap="square">
                <a:spAutoFit/>
              </a:bodyPr>
              <a:lstStyle/>
              <a:p>
                <a:pPr>
                  <a:lnSpc>
                    <a:spcPct val="107000"/>
                  </a:lnSpc>
                  <a:spcAft>
                    <a:spcPts val="800"/>
                  </a:spcAft>
                </a:pPr>
                <a:r>
                  <a:rPr lang="nl-NL" dirty="0">
                    <a:effectLst/>
                    <a:latin typeface="Calibri" panose="020F0502020204030204" pitchFamily="34" charset="0"/>
                    <a:ea typeface="Calibri" panose="020F0502020204030204" pitchFamily="34" charset="0"/>
                    <a:cs typeface="Times New Roman" panose="02020603050405020304" pitchFamily="18" charset="0"/>
                  </a:rPr>
                  <a:t>CSE Na  VWO 2023 I</a:t>
                </a:r>
              </a:p>
              <a:p>
                <a:pPr>
                  <a:lnSpc>
                    <a:spcPct val="107000"/>
                  </a:lnSpc>
                  <a:spcAft>
                    <a:spcPts val="800"/>
                  </a:spcAft>
                </a:pPr>
                <a:r>
                  <a:rPr lang="nl-NL" dirty="0">
                    <a:effectLst/>
                    <a:latin typeface="Calibri" panose="020F0502020204030204" pitchFamily="34" charset="0"/>
                    <a:ea typeface="Calibri" panose="020F0502020204030204" pitchFamily="34" charset="0"/>
                    <a:cs typeface="Times New Roman" panose="02020603050405020304" pitchFamily="18" charset="0"/>
                  </a:rPr>
                  <a:t>De transmissie is de verhouding tussen de intensiteit van de elektronen bundel nadat hij een afstand x door het gas heeft afgelegd en de intensiteit van de bundel bij de bron. Volgens het botsende-deeltjesmodel geldt voor T: </a:t>
                </a:r>
                <a14:m>
                  <m:oMath xmlns:m="http://schemas.openxmlformats.org/officeDocument/2006/math">
                    <m:r>
                      <a:rPr lang="nl-NL"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nl-NL" i="1">
                        <a:effectLst/>
                        <a:latin typeface="Cambria Math" panose="02040503050406030204" pitchFamily="18" charset="0"/>
                        <a:ea typeface="Calibri" panose="020F0502020204030204" pitchFamily="34" charset="0"/>
                        <a:cs typeface="Times New Roman" panose="02020603050405020304" pitchFamily="18" charset="0"/>
                      </a:rPr>
                      <m:t>𝑇</m:t>
                    </m:r>
                    <m:r>
                      <a:rPr lang="nl-NL" i="1">
                        <a:effectLst/>
                        <a:latin typeface="Cambria Math" panose="02040503050406030204" pitchFamily="18" charset="0"/>
                        <a:ea typeface="Calibri" panose="020F0502020204030204" pitchFamily="34" charset="0"/>
                        <a:cs typeface="Times New Roman" panose="02020603050405020304" pitchFamily="18" charset="0"/>
                      </a:rPr>
                      <m:t>=</m:t>
                    </m:r>
                    <m:f>
                      <m:fPr>
                        <m:ctrlPr>
                          <a:rPr lang="nl-NL"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i="1">
                            <a:effectLst/>
                            <a:latin typeface="Cambria Math" panose="02040503050406030204" pitchFamily="18" charset="0"/>
                            <a:ea typeface="Calibri" panose="020F0502020204030204" pitchFamily="34" charset="0"/>
                            <a:cs typeface="Times New Roman" panose="02020603050405020304" pitchFamily="18" charset="0"/>
                          </a:rPr>
                          <m:t>𝐼</m:t>
                        </m:r>
                      </m:num>
                      <m:den>
                        <m:sSub>
                          <m:sSubPr>
                            <m:ctrlPr>
                              <a:rPr lang="nl-NL"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i="1">
                                <a:effectLst/>
                                <a:latin typeface="Cambria Math" panose="02040503050406030204" pitchFamily="18" charset="0"/>
                                <a:ea typeface="Calibri" panose="020F0502020204030204" pitchFamily="34" charset="0"/>
                                <a:cs typeface="Times New Roman" panose="02020603050405020304" pitchFamily="18" charset="0"/>
                              </a:rPr>
                              <m:t>𝐼</m:t>
                            </m:r>
                          </m:e>
                          <m:sub>
                            <m:r>
                              <a:rPr lang="nl-NL" i="1">
                                <a:effectLst/>
                                <a:latin typeface="Cambria Math" panose="02040503050406030204" pitchFamily="18" charset="0"/>
                                <a:ea typeface="Calibri" panose="020F0502020204030204" pitchFamily="34" charset="0"/>
                                <a:cs typeface="Times New Roman" panose="02020603050405020304" pitchFamily="18" charset="0"/>
                              </a:rPr>
                              <m:t>0</m:t>
                            </m:r>
                          </m:sub>
                        </m:sSub>
                      </m:den>
                    </m:f>
                    <m:r>
                      <a:rPr lang="nl-NL"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nl-NL"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i="1">
                            <a:effectLst/>
                            <a:latin typeface="Cambria Math" panose="02040503050406030204" pitchFamily="18" charset="0"/>
                            <a:ea typeface="Calibri" panose="020F0502020204030204" pitchFamily="34" charset="0"/>
                            <a:cs typeface="Times New Roman" panose="02020603050405020304" pitchFamily="18" charset="0"/>
                          </a:rPr>
                          <m:t>𝑒</m:t>
                        </m:r>
                      </m:e>
                      <m:sup>
                        <m:r>
                          <a:rPr lang="nl-NL" i="1">
                            <a:effectLst/>
                            <a:latin typeface="Cambria Math" panose="02040503050406030204" pitchFamily="18" charset="0"/>
                            <a:ea typeface="Calibri" panose="020F0502020204030204" pitchFamily="34" charset="0"/>
                            <a:cs typeface="Times New Roman" panose="02020603050405020304" pitchFamily="18" charset="0"/>
                          </a:rPr>
                          <m:t>−</m:t>
                        </m:r>
                        <m:f>
                          <m:fPr>
                            <m:ctrlPr>
                              <a:rPr lang="nl-NL"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i="1">
                                <a:effectLst/>
                                <a:latin typeface="Cambria Math" panose="02040503050406030204" pitchFamily="18" charset="0"/>
                                <a:ea typeface="Calibri" panose="020F0502020204030204" pitchFamily="34" charset="0"/>
                                <a:cs typeface="Times New Roman" panose="02020603050405020304" pitchFamily="18" charset="0"/>
                              </a:rPr>
                              <m:t>𝑙</m:t>
                            </m:r>
                          </m:den>
                        </m:f>
                      </m:sup>
                    </m:sSup>
                  </m:oMath>
                </a14:m>
                <a:r>
                  <a:rPr lang="nl-NL"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nl-NL" dirty="0">
                    <a:effectLst/>
                    <a:latin typeface="Calibri" panose="020F0502020204030204" pitchFamily="34" charset="0"/>
                    <a:ea typeface="Times New Roman" panose="02020603050405020304" pitchFamily="18" charset="0"/>
                    <a:cs typeface="Times New Roman" panose="02020603050405020304" pitchFamily="18" charset="0"/>
                  </a:rPr>
                  <a:t>waarbij </a:t>
                </a:r>
                <a14:m>
                  <m:oMath xmlns:m="http://schemas.openxmlformats.org/officeDocument/2006/math">
                    <m:r>
                      <a:rPr lang="nl-NL"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nl-NL" dirty="0">
                    <a:effectLst/>
                    <a:latin typeface="Calibri" panose="020F0502020204030204" pitchFamily="34" charset="0"/>
                    <a:ea typeface="Times New Roman" panose="02020603050405020304" pitchFamily="18" charset="0"/>
                    <a:cs typeface="Times New Roman" panose="02020603050405020304" pitchFamily="18" charset="0"/>
                  </a:rPr>
                  <a:t> de afstand die door bundel in het gas afgelegd wordt (in m), l de gemiddelde vrije weglengte (gemiddelde afstand die elektron aflegt voordat het botst, in m), </a:t>
                </a:r>
                <a14:m>
                  <m:oMath xmlns:m="http://schemas.openxmlformats.org/officeDocument/2006/math">
                    <m:r>
                      <a:rPr lang="nl-NL" i="1">
                        <a:effectLst/>
                        <a:latin typeface="Cambria Math" panose="02040503050406030204" pitchFamily="18" charset="0"/>
                        <a:ea typeface="Calibri" panose="020F0502020204030204" pitchFamily="34" charset="0"/>
                        <a:cs typeface="Times New Roman" panose="02020603050405020304" pitchFamily="18" charset="0"/>
                      </a:rPr>
                      <m:t>𝐼</m:t>
                    </m:r>
                  </m:oMath>
                </a14:m>
                <a:r>
                  <a:rPr lang="nl-NL" dirty="0">
                    <a:effectLst/>
                    <a:latin typeface="Calibri" panose="020F0502020204030204" pitchFamily="34" charset="0"/>
                    <a:ea typeface="Times New Roman" panose="02020603050405020304" pitchFamily="18" charset="0"/>
                    <a:cs typeface="Times New Roman" panose="02020603050405020304" pitchFamily="18" charset="0"/>
                  </a:rPr>
                  <a:t> de intensiteit van bundel na afstand </a:t>
                </a:r>
                <a14:m>
                  <m:oMath xmlns:m="http://schemas.openxmlformats.org/officeDocument/2006/math">
                    <m:r>
                      <a:rPr lang="nl-NL"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nl-NL" dirty="0">
                    <a:effectLst/>
                    <a:latin typeface="Calibri" panose="020F0502020204030204" pitchFamily="34" charset="0"/>
                    <a:ea typeface="Times New Roman" panose="02020603050405020304" pitchFamily="18" charset="0"/>
                    <a:cs typeface="Times New Roman" panose="02020603050405020304" pitchFamily="18" charset="0"/>
                  </a:rPr>
                  <a:t>, in m</a:t>
                </a:r>
                <a:r>
                  <a:rPr lang="nl-NL"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nl-NL" dirty="0">
                    <a:effectLst/>
                    <a:latin typeface="Calibri" panose="020F0502020204030204" pitchFamily="34" charset="0"/>
                    <a:ea typeface="Times New Roman" panose="02020603050405020304" pitchFamily="18" charset="0"/>
                    <a:cs typeface="Times New Roman" panose="02020603050405020304" pitchFamily="18" charset="0"/>
                  </a:rPr>
                  <a:t> s</a:t>
                </a:r>
                <a:r>
                  <a:rPr lang="nl-NL" baseline="30000" dirty="0">
                    <a:effectLst/>
                    <a:latin typeface="Calibri" panose="020F0502020204030204" pitchFamily="34" charset="0"/>
                    <a:ea typeface="Times New Roman" panose="02020603050405020304" pitchFamily="18" charset="0"/>
                    <a:cs typeface="Times New Roman" panose="02020603050405020304" pitchFamily="18" charset="0"/>
                  </a:rPr>
                  <a:t>-1</a:t>
                </a:r>
                <a:r>
                  <a:rPr lang="nl-NL"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nl-NL"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i="1">
                            <a:effectLst/>
                            <a:latin typeface="Cambria Math" panose="02040503050406030204" pitchFamily="18" charset="0"/>
                            <a:ea typeface="Calibri" panose="020F0502020204030204" pitchFamily="34" charset="0"/>
                            <a:cs typeface="Times New Roman" panose="02020603050405020304" pitchFamily="18" charset="0"/>
                          </a:rPr>
                          <m:t>𝐼</m:t>
                        </m:r>
                      </m:e>
                      <m:sub>
                        <m:r>
                          <a:rPr lang="nl-NL"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nl-NL" dirty="0">
                    <a:effectLst/>
                    <a:latin typeface="Calibri" panose="020F0502020204030204" pitchFamily="34" charset="0"/>
                    <a:ea typeface="Times New Roman" panose="02020603050405020304" pitchFamily="18" charset="0"/>
                    <a:cs typeface="Times New Roman" panose="02020603050405020304" pitchFamily="18" charset="0"/>
                  </a:rPr>
                  <a:t> de intensiteit bij bron in m</a:t>
                </a:r>
                <a:r>
                  <a:rPr lang="nl-NL"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nl-NL" dirty="0">
                    <a:effectLst/>
                    <a:latin typeface="Calibri" panose="020F0502020204030204" pitchFamily="34" charset="0"/>
                    <a:ea typeface="Times New Roman" panose="02020603050405020304" pitchFamily="18" charset="0"/>
                    <a:cs typeface="Times New Roman" panose="02020603050405020304" pitchFamily="18" charset="0"/>
                  </a:rPr>
                  <a:t> s</a:t>
                </a:r>
                <a:r>
                  <a:rPr lang="nl-NL" baseline="30000" dirty="0">
                    <a:effectLst/>
                    <a:latin typeface="Calibri" panose="020F0502020204030204" pitchFamily="34" charset="0"/>
                    <a:ea typeface="Times New Roman" panose="02020603050405020304" pitchFamily="18" charset="0"/>
                    <a:cs typeface="Times New Roman" panose="02020603050405020304" pitchFamily="18" charset="0"/>
                  </a:rPr>
                  <a:t>-1</a:t>
                </a:r>
                <a:r>
                  <a:rPr lang="nl-NL"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effectLst/>
                    <a:latin typeface="Calibri" panose="020F0502020204030204" pitchFamily="34" charset="0"/>
                    <a:ea typeface="Times New Roman" panose="02020603050405020304" pitchFamily="18" charset="0"/>
                    <a:cs typeface="Times New Roman" panose="02020603050405020304" pitchFamily="18" charset="0"/>
                  </a:rPr>
                  <a:t>In de figuur zie je een grafiek van T tegen </a:t>
                </a:r>
                <a14:m>
                  <m:oMath xmlns:m="http://schemas.openxmlformats.org/officeDocument/2006/math">
                    <m:r>
                      <a:rPr lang="nl-NL"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Vragen:</a:t>
                </a:r>
              </a:p>
            </p:txBody>
          </p:sp>
        </mc:Choice>
        <mc:Fallback xmlns="">
          <p:sp>
            <p:nvSpPr>
              <p:cNvPr id="5" name="Tekstvak 4">
                <a:extLst>
                  <a:ext uri="{FF2B5EF4-FFF2-40B4-BE49-F238E27FC236}">
                    <a16:creationId xmlns:a16="http://schemas.microsoft.com/office/drawing/2014/main" id="{E244C7D3-1BB0-A6AC-AC57-0712D25F10E6}"/>
                  </a:ext>
                </a:extLst>
              </p:cNvPr>
              <p:cNvSpPr txBox="1">
                <a:spLocks noRot="1" noChangeAspect="1" noMove="1" noResize="1" noEditPoints="1" noAdjustHandles="1" noChangeArrowheads="1" noChangeShapeType="1" noTextEdit="1"/>
              </p:cNvSpPr>
              <p:nvPr/>
            </p:nvSpPr>
            <p:spPr>
              <a:xfrm>
                <a:off x="930728" y="294576"/>
                <a:ext cx="6639973" cy="3954159"/>
              </a:xfrm>
              <a:prstGeom prst="rect">
                <a:avLst/>
              </a:prstGeom>
              <a:blipFill>
                <a:blip r:embed="rId2"/>
                <a:stretch>
                  <a:fillRect l="-826" t="-616" r="-1377" b="-1387"/>
                </a:stretch>
              </a:blipFill>
            </p:spPr>
            <p:txBody>
              <a:bodyPr/>
              <a:lstStyle/>
              <a:p>
                <a:r>
                  <a:rPr lang="nl-NL">
                    <a:noFill/>
                  </a:rPr>
                  <a:t> </a:t>
                </a:r>
              </a:p>
            </p:txBody>
          </p:sp>
        </mc:Fallback>
      </mc:AlternateContent>
      <p:pic>
        <p:nvPicPr>
          <p:cNvPr id="6" name="Afbeelding 5" descr="Afbeelding met tekst, lijn, diagram, Perceel&#10;&#10;Automatisch gegenereerde beschrijving">
            <a:extLst>
              <a:ext uri="{FF2B5EF4-FFF2-40B4-BE49-F238E27FC236}">
                <a16:creationId xmlns:a16="http://schemas.microsoft.com/office/drawing/2014/main" id="{D3F274D0-41A9-1FA3-4A77-938D5BD73F3B}"/>
              </a:ext>
            </a:extLst>
          </p:cNvPr>
          <p:cNvPicPr>
            <a:picLocks noChangeAspect="1"/>
          </p:cNvPicPr>
          <p:nvPr/>
        </p:nvPicPr>
        <p:blipFill rotWithShape="1">
          <a:blip r:embed="rId3"/>
          <a:srcRect l="2248" t="30557" r="41402"/>
          <a:stretch/>
        </p:blipFill>
        <p:spPr bwMode="auto">
          <a:xfrm>
            <a:off x="7570702" y="575878"/>
            <a:ext cx="4145865" cy="28531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994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31E9797-EE6B-38B4-A2C0-A307DA907208}"/>
              </a:ext>
            </a:extLst>
          </p:cNvPr>
          <p:cNvSpPr txBox="1"/>
          <p:nvPr/>
        </p:nvSpPr>
        <p:spPr>
          <a:xfrm>
            <a:off x="6005805" y="94738"/>
            <a:ext cx="6186195" cy="6302816"/>
          </a:xfrm>
          <a:prstGeom prst="rect">
            <a:avLst/>
          </a:prstGeom>
          <a:noFill/>
        </p:spPr>
        <p:txBody>
          <a:bodyPr wrap="square">
            <a:spAutoFit/>
          </a:bodyPr>
          <a:lstStyle/>
          <a:p>
            <a:pPr lvl="0">
              <a:lnSpc>
                <a:spcPct val="107000"/>
              </a:lnSpc>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kern="100" dirty="0">
                <a:effectLst/>
                <a:latin typeface="Calibri" panose="020F0502020204030204" pitchFamily="34" charset="0"/>
                <a:ea typeface="Calibri" panose="020F0502020204030204" pitchFamily="34" charset="0"/>
                <a:cs typeface="Times New Roman" panose="02020603050405020304" pitchFamily="18" charset="0"/>
              </a:rPr>
              <a:t>2. </a:t>
            </a:r>
            <a:r>
              <a:rPr lang="nl-NL" kern="100" dirty="0">
                <a:latin typeface="Calibri" panose="020F0502020204030204" pitchFamily="34" charset="0"/>
                <a:ea typeface="Calibri" panose="020F0502020204030204" pitchFamily="34" charset="0"/>
                <a:cs typeface="Times New Roman" panose="02020603050405020304" pitchFamily="18" charset="0"/>
              </a:rPr>
              <a:t>VW</a:t>
            </a:r>
            <a:r>
              <a:rPr lang="nl-NL" kern="100" dirty="0">
                <a:effectLst/>
                <a:latin typeface="Calibri" panose="020F0502020204030204" pitchFamily="34" charset="0"/>
                <a:ea typeface="Calibri" panose="020F0502020204030204" pitchFamily="34" charset="0"/>
                <a:cs typeface="Times New Roman" panose="02020603050405020304" pitchFamily="18" charset="0"/>
              </a:rPr>
              <a:t>O wiskunde B 2023, tijdvak 2</a:t>
            </a:r>
          </a:p>
          <a:p>
            <a:pPr marL="228600">
              <a:lnSpc>
                <a:spcPct val="107000"/>
              </a:lnSpc>
            </a:pPr>
            <a:r>
              <a:rPr lang="nl-NL" kern="100" dirty="0">
                <a:effectLst/>
                <a:latin typeface="Calibri" panose="020F0502020204030204" pitchFamily="34" charset="0"/>
                <a:ea typeface="Calibri" panose="020F0502020204030204" pitchFamily="34" charset="0"/>
                <a:cs typeface="Times New Roman" panose="02020603050405020304" pitchFamily="18" charset="0"/>
              </a:rPr>
              <a:t>In deze opgave kijken we naar de baan van een basketbal, wanneer een speler deze mikt op de basket, het cirkelvormige doel. We gebruiken hiervoor een wiskundig model, waarbij we de bal als een punt beschouwen. We nemen aan dat de bal vanaf 2,55 meter hoogte wordt losgelaten. Voor de baan van de bal geldt: </a:t>
            </a:r>
          </a:p>
          <a:p>
            <a:pPr marL="228600">
              <a:lnSpc>
                <a:spcPct val="107000"/>
              </a:lnSpc>
            </a:pPr>
            <a:r>
              <a:rPr lang="nl-NL" kern="100" dirty="0">
                <a:effectLst/>
                <a:latin typeface="Calibri" panose="020F0502020204030204" pitchFamily="34" charset="0"/>
                <a:ea typeface="Calibri" panose="020F0502020204030204" pitchFamily="34" charset="0"/>
                <a:cs typeface="Times New Roman" panose="02020603050405020304" pitchFamily="18" charset="0"/>
              </a:rPr>
              <a:t>x(t) = </a:t>
            </a:r>
            <a:r>
              <a:rPr lang="nl-NL" kern="100" dirty="0" err="1">
                <a:effectLst/>
                <a:latin typeface="Calibri" panose="020F0502020204030204" pitchFamily="34" charset="0"/>
                <a:ea typeface="Calibri" panose="020F0502020204030204" pitchFamily="34" charset="0"/>
                <a:cs typeface="Times New Roman" panose="02020603050405020304" pitchFamily="18" charset="0"/>
              </a:rPr>
              <a:t>v.cos</a:t>
            </a:r>
            <a:r>
              <a:rPr lang="nl-NL" kern="100" dirty="0">
                <a:effectLst/>
                <a:latin typeface="Calibri" panose="020F0502020204030204" pitchFamily="34" charset="0"/>
                <a:ea typeface="Calibri" panose="020F0502020204030204" pitchFamily="34" charset="0"/>
                <a:cs typeface="Times New Roman" panose="02020603050405020304" pitchFamily="18" charset="0"/>
              </a:rPr>
              <a:t>(</a:t>
            </a:r>
            <a:r>
              <a:rPr lang="nl-NL"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kern="100" dirty="0">
                <a:effectLst/>
                <a:latin typeface="Calibri" panose="020F0502020204030204" pitchFamily="34" charset="0"/>
                <a:ea typeface="Calibri" panose="020F0502020204030204" pitchFamily="34" charset="0"/>
                <a:cs typeface="Times New Roman" panose="02020603050405020304" pitchFamily="18" charset="0"/>
              </a:rPr>
              <a:t>).t</a:t>
            </a:r>
          </a:p>
          <a:p>
            <a:pPr marL="228600">
              <a:lnSpc>
                <a:spcPct val="107000"/>
              </a:lnSpc>
            </a:pPr>
            <a:r>
              <a:rPr lang="de-DE" kern="100" dirty="0">
                <a:effectLst/>
                <a:latin typeface="Calibri" panose="020F0502020204030204" pitchFamily="34" charset="0"/>
                <a:ea typeface="Calibri" panose="020F0502020204030204" pitchFamily="34" charset="0"/>
                <a:cs typeface="Times New Roman" panose="02020603050405020304" pitchFamily="18" charset="0"/>
              </a:rPr>
              <a:t>y(t) = </a:t>
            </a:r>
            <a:r>
              <a:rPr lang="de-DE" kern="100" dirty="0" err="1">
                <a:effectLst/>
                <a:latin typeface="Calibri" panose="020F0502020204030204" pitchFamily="34" charset="0"/>
                <a:ea typeface="Calibri" panose="020F0502020204030204" pitchFamily="34" charset="0"/>
                <a:cs typeface="Times New Roman" panose="02020603050405020304" pitchFamily="18" charset="0"/>
              </a:rPr>
              <a:t>v.sin</a:t>
            </a:r>
            <a:r>
              <a:rPr lang="de-DE" kern="100" dirty="0">
                <a:effectLst/>
                <a:latin typeface="Calibri" panose="020F0502020204030204" pitchFamily="34" charset="0"/>
                <a:ea typeface="Calibri" panose="020F0502020204030204" pitchFamily="34" charset="0"/>
                <a:cs typeface="Times New Roman" panose="02020603050405020304" pitchFamily="18" charset="0"/>
              </a:rPr>
              <a:t>(</a:t>
            </a:r>
            <a:r>
              <a:rPr lang="nl-NL"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de-DE" kern="100" dirty="0">
                <a:effectLst/>
                <a:latin typeface="Calibri" panose="020F0502020204030204" pitchFamily="34" charset="0"/>
                <a:ea typeface="Calibri" panose="020F0502020204030204" pitchFamily="34" charset="0"/>
                <a:cs typeface="Times New Roman" panose="02020603050405020304" pitchFamily="18" charset="0"/>
              </a:rPr>
              <a:t>).t – 4,9t</a:t>
            </a:r>
            <a:r>
              <a:rPr lang="de-DE"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de-DE" kern="100" dirty="0">
                <a:effectLst/>
                <a:latin typeface="Calibri" panose="020F0502020204030204" pitchFamily="34" charset="0"/>
                <a:ea typeface="Calibri" panose="020F0502020204030204" pitchFamily="34" charset="0"/>
                <a:cs typeface="Times New Roman" panose="02020603050405020304" pitchFamily="18" charset="0"/>
              </a:rPr>
              <a:t> + 2,55</a:t>
            </a:r>
            <a:endParaRPr lang="nl-NL"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de-DE" kern="100" dirty="0" err="1">
                <a:effectLst/>
                <a:latin typeface="Calibri" panose="020F0502020204030204" pitchFamily="34" charset="0"/>
                <a:ea typeface="Calibri" panose="020F0502020204030204" pitchFamily="34" charset="0"/>
                <a:cs typeface="Times New Roman" panose="02020603050405020304" pitchFamily="18" charset="0"/>
              </a:rPr>
              <a:t>Hierbij</a:t>
            </a:r>
            <a:r>
              <a:rPr lang="de-DE" kern="100" dirty="0">
                <a:effectLst/>
                <a:latin typeface="Calibri" panose="020F0502020204030204" pitchFamily="34" charset="0"/>
                <a:ea typeface="Calibri" panose="020F0502020204030204" pitchFamily="34" charset="0"/>
                <a:cs typeface="Times New Roman" panose="02020603050405020304" pitchFamily="18" charset="0"/>
              </a:rPr>
              <a:t> </a:t>
            </a:r>
            <a:r>
              <a:rPr lang="de-DE" kern="100" dirty="0" err="1">
                <a:effectLst/>
                <a:latin typeface="Calibri" panose="020F0502020204030204" pitchFamily="34" charset="0"/>
                <a:ea typeface="Calibri" panose="020F0502020204030204" pitchFamily="34" charset="0"/>
                <a:cs typeface="Times New Roman" panose="02020603050405020304" pitchFamily="18" charset="0"/>
              </a:rPr>
              <a:t>geldt</a:t>
            </a:r>
            <a:r>
              <a:rPr lang="de-DE"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nl-NL"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kern="100" dirty="0">
                <a:effectLst/>
                <a:latin typeface="Calibri" panose="020F0502020204030204" pitchFamily="34" charset="0"/>
                <a:ea typeface="Calibri" panose="020F0502020204030204" pitchFamily="34" charset="0"/>
                <a:cs typeface="Times New Roman" panose="02020603050405020304" pitchFamily="18" charset="0"/>
              </a:rPr>
              <a:t> t is de tijd in seconden vanaf het moment van loslaten; </a:t>
            </a:r>
          </a:p>
          <a:p>
            <a:pPr marL="228600">
              <a:lnSpc>
                <a:spcPct val="107000"/>
              </a:lnSpc>
            </a:pPr>
            <a:r>
              <a:rPr lang="nl-NL"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kern="100" dirty="0">
                <a:effectLst/>
                <a:latin typeface="Calibri" panose="020F0502020204030204" pitchFamily="34" charset="0"/>
                <a:ea typeface="Calibri" panose="020F0502020204030204" pitchFamily="34" charset="0"/>
                <a:cs typeface="Times New Roman" panose="02020603050405020304" pitchFamily="18" charset="0"/>
              </a:rPr>
              <a:t> x is de horizontale afstand van de bal tot de speler in meters; </a:t>
            </a:r>
          </a:p>
          <a:p>
            <a:pPr marL="228600">
              <a:lnSpc>
                <a:spcPct val="107000"/>
              </a:lnSpc>
            </a:pPr>
            <a:r>
              <a:rPr lang="nl-NL"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kern="100" dirty="0">
                <a:effectLst/>
                <a:latin typeface="Calibri" panose="020F0502020204030204" pitchFamily="34" charset="0"/>
                <a:ea typeface="Calibri" panose="020F0502020204030204" pitchFamily="34" charset="0"/>
                <a:cs typeface="Times New Roman" panose="02020603050405020304" pitchFamily="18" charset="0"/>
              </a:rPr>
              <a:t> y is de hoogte van de bal in meters; </a:t>
            </a:r>
          </a:p>
          <a:p>
            <a:pPr marL="228600">
              <a:lnSpc>
                <a:spcPct val="107000"/>
              </a:lnSpc>
            </a:pPr>
            <a:r>
              <a:rPr lang="nl-NL"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kern="100" dirty="0">
                <a:effectLst/>
                <a:latin typeface="Calibri" panose="020F0502020204030204" pitchFamily="34" charset="0"/>
                <a:ea typeface="Calibri" panose="020F0502020204030204" pitchFamily="34" charset="0"/>
                <a:cs typeface="Times New Roman" panose="02020603050405020304" pitchFamily="18" charset="0"/>
              </a:rPr>
              <a:t> </a:t>
            </a:r>
            <a:r>
              <a:rPr lang="nl-NL" i="1" kern="100" dirty="0">
                <a:effectLst/>
                <a:latin typeface="Calibri" panose="020F0502020204030204" pitchFamily="34" charset="0"/>
                <a:ea typeface="Calibri" panose="020F0502020204030204" pitchFamily="34" charset="0"/>
                <a:cs typeface="Times New Roman" panose="02020603050405020304" pitchFamily="18" charset="0"/>
              </a:rPr>
              <a:t>v</a:t>
            </a:r>
            <a:r>
              <a:rPr lang="nl-NL" kern="100" dirty="0">
                <a:effectLst/>
                <a:latin typeface="Calibri" panose="020F0502020204030204" pitchFamily="34" charset="0"/>
                <a:ea typeface="Calibri" panose="020F0502020204030204" pitchFamily="34" charset="0"/>
                <a:cs typeface="Times New Roman" panose="02020603050405020304" pitchFamily="18" charset="0"/>
              </a:rPr>
              <a:t> is de snelheid in meters per seconde van de bal op het moment van loslaten; </a:t>
            </a:r>
          </a:p>
          <a:p>
            <a:pPr marL="514350" indent="-285750">
              <a:lnSpc>
                <a:spcPct val="107000"/>
              </a:lnSpc>
              <a:buFont typeface="Symbol" panose="05050102010706020507" pitchFamily="18" charset="2"/>
              <a:buChar char="-"/>
            </a:pPr>
            <a:r>
              <a:rPr lang="nl-NL"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kern="100" dirty="0">
                <a:effectLst/>
                <a:latin typeface="Calibri" panose="020F0502020204030204" pitchFamily="34" charset="0"/>
                <a:ea typeface="Calibri" panose="020F0502020204030204" pitchFamily="34" charset="0"/>
                <a:cs typeface="Times New Roman" panose="02020603050405020304" pitchFamily="18" charset="0"/>
              </a:rPr>
              <a:t> is de grootte van de hoek in graden tussen de werprichting en een horizontale lijn op het moment van loslaten. </a:t>
            </a:r>
          </a:p>
          <a:p>
            <a:pPr marL="514350" indent="-285750">
              <a:lnSpc>
                <a:spcPct val="107000"/>
              </a:lnSpc>
              <a:buFont typeface="Symbol" panose="05050102010706020507" pitchFamily="18" charset="2"/>
              <a:buChar char="-"/>
            </a:pPr>
            <a:endParaRPr lang="nl-NL" kern="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nl-NL" kern="100" dirty="0">
                <a:effectLst/>
                <a:latin typeface="Calibri" panose="020F0502020204030204" pitchFamily="34" charset="0"/>
                <a:ea typeface="Calibri" panose="020F0502020204030204" pitchFamily="34" charset="0"/>
                <a:cs typeface="Times New Roman" panose="02020603050405020304" pitchFamily="18" charset="0"/>
              </a:rPr>
              <a:t>Vragen: </a:t>
            </a:r>
          </a:p>
        </p:txBody>
      </p:sp>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E615DBBB-AB55-0BCD-112A-B044FAE5E6EF}"/>
                  </a:ext>
                </a:extLst>
              </p:cNvPr>
              <p:cNvSpPr txBox="1"/>
              <p:nvPr/>
            </p:nvSpPr>
            <p:spPr>
              <a:xfrm>
                <a:off x="0" y="0"/>
                <a:ext cx="6096000" cy="877188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Uit wiskunde examens</a:t>
                </a:r>
              </a:p>
              <a:p>
                <a:pPr marL="0" marR="0" lvl="0" indent="0" algn="l" defTabSz="914400" rtl="0" eaLnBrk="1" fontAlgn="auto" latinLnBrk="0" hangingPunct="1">
                  <a:lnSpc>
                    <a:spcPct val="107000"/>
                  </a:lnSpc>
                  <a:spcBef>
                    <a:spcPts val="0"/>
                  </a:spcBef>
                  <a:spcAft>
                    <a:spcPts val="0"/>
                  </a:spcAft>
                  <a:buClrTx/>
                  <a:buSzTx/>
                  <a:buFontTx/>
                  <a:buNone/>
                  <a:tabLst/>
                  <a:defRPr/>
                </a:pPr>
                <a:endParaRPr lang="nl-NL" sz="14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VWO wiskunde B 2023, tijdvak 1</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 kracht die uitgeoefend moet worden op een metalen plaat om deze te buigen, hangt af van het soort metaal, de dikte van het metaal en de breedte van de opening van de matrijs. De formule om deze kracht uit te rekenen luidt:   </a:t>
                </a:r>
                <a14:m>
                  <m:oMath xmlns:m="http://schemas.openxmlformats.org/officeDocument/2006/math">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𝑅</m:t>
                        </m:r>
                        <m:sSup>
                          <m:sSupPr>
                            <m:ctrlP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e>
                          <m:sup>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𝑉</m:t>
                        </m:r>
                      </m:den>
                    </m:f>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f>
                      <m:fPr>
                        <m:ctrlP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num>
                      <m:den>
                        <m:r>
                          <a:rPr kumimoji="0" lang="nl-NL"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𝑉</m:t>
                        </m:r>
                      </m:den>
                    </m:f>
                    <m:r>
                      <a:rPr kumimoji="0" lang="nl-NL"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Hierbij is: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 de benodigde kracht (in </a:t>
                </a:r>
                <a:r>
                  <a:rPr kumimoji="0" lang="nl-NL"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kN</a:t>
                </a: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 een constante die afhangt van het soort metaal;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 de dikte van het metaal (in mm);</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 de breedte van de opening van de matrijs (in mm).</a:t>
                </a:r>
              </a:p>
              <a:p>
                <a:pPr marL="228600" marR="0" lvl="0" indent="0" algn="l" defTabSz="914400" rtl="0" eaLnBrk="1" fontAlgn="auto" latinLnBrk="0" hangingPunct="1">
                  <a:lnSpc>
                    <a:spcPct val="107000"/>
                  </a:lnSpc>
                  <a:spcBef>
                    <a:spcPts val="0"/>
                  </a:spcBef>
                  <a:spcAft>
                    <a:spcPts val="0"/>
                  </a:spcAft>
                  <a:buClrTx/>
                  <a:buSzTx/>
                  <a:buFontTx/>
                  <a:buNone/>
                  <a:tabLst/>
                  <a:defRPr/>
                </a:pPr>
                <a:endParaRPr lang="nl-NL"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lang="nl-NL"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lang="nl-NL"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lang="nl-NL"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r>
                  <a:rPr lang="nl-NL"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Vragen: </a:t>
                </a:r>
                <a:endPar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nl-NL"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4" name="Tekstvak 3">
                <a:extLst>
                  <a:ext uri="{FF2B5EF4-FFF2-40B4-BE49-F238E27FC236}">
                    <a16:creationId xmlns:a16="http://schemas.microsoft.com/office/drawing/2014/main" id="{E615DBBB-AB55-0BCD-112A-B044FAE5E6EF}"/>
                  </a:ext>
                </a:extLst>
              </p:cNvPr>
              <p:cNvSpPr txBox="1">
                <a:spLocks noRot="1" noChangeAspect="1" noMove="1" noResize="1" noEditPoints="1" noAdjustHandles="1" noChangeArrowheads="1" noChangeShapeType="1" noTextEdit="1"/>
              </p:cNvSpPr>
              <p:nvPr/>
            </p:nvSpPr>
            <p:spPr>
              <a:xfrm>
                <a:off x="0" y="0"/>
                <a:ext cx="6096000" cy="8771889"/>
              </a:xfrm>
              <a:prstGeom prst="rect">
                <a:avLst/>
              </a:prstGeom>
              <a:blipFill>
                <a:blip r:embed="rId3"/>
                <a:stretch>
                  <a:fillRect l="-800" t="-69"/>
                </a:stretch>
              </a:blipFill>
            </p:spPr>
            <p:txBody>
              <a:bodyPr/>
              <a:lstStyle/>
              <a:p>
                <a:r>
                  <a:rPr lang="nl-NL">
                    <a:noFill/>
                  </a:rPr>
                  <a:t> </a:t>
                </a:r>
              </a:p>
            </p:txBody>
          </p:sp>
        </mc:Fallback>
      </mc:AlternateContent>
      <p:pic>
        <p:nvPicPr>
          <p:cNvPr id="3" name="Afbeelding 2">
            <a:extLst>
              <a:ext uri="{FF2B5EF4-FFF2-40B4-BE49-F238E27FC236}">
                <a16:creationId xmlns:a16="http://schemas.microsoft.com/office/drawing/2014/main" id="{A3589813-F089-3E2C-7991-547E7EDCEF23}"/>
              </a:ext>
            </a:extLst>
          </p:cNvPr>
          <p:cNvPicPr>
            <a:picLocks noChangeAspect="1"/>
          </p:cNvPicPr>
          <p:nvPr/>
        </p:nvPicPr>
        <p:blipFill>
          <a:blip r:embed="rId4"/>
          <a:stretch>
            <a:fillRect/>
          </a:stretch>
        </p:blipFill>
        <p:spPr>
          <a:xfrm>
            <a:off x="318796" y="4244749"/>
            <a:ext cx="5458408" cy="1597290"/>
          </a:xfrm>
          <a:prstGeom prst="rect">
            <a:avLst/>
          </a:prstGeom>
        </p:spPr>
      </p:pic>
    </p:spTree>
    <p:extLst>
      <p:ext uri="{BB962C8B-B14F-4D97-AF65-F5344CB8AC3E}">
        <p14:creationId xmlns:p14="http://schemas.microsoft.com/office/powerpoint/2010/main" val="183879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3F9F52FA-A0BC-5EE7-957C-32B8324B1211}"/>
                  </a:ext>
                </a:extLst>
              </p:cNvPr>
              <p:cNvSpPr txBox="1"/>
              <p:nvPr/>
            </p:nvSpPr>
            <p:spPr>
              <a:xfrm>
                <a:off x="1089349" y="1566629"/>
                <a:ext cx="2661557" cy="6846682"/>
              </a:xfrm>
              <a:prstGeom prst="rect">
                <a:avLst/>
              </a:prstGeom>
              <a:noFill/>
            </p:spPr>
            <p:txBody>
              <a:bodyPr wrap="square">
                <a:spAutoFit/>
              </a:bodyPr>
              <a:lstStyle/>
              <a:p>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𝑤</m:t>
                        </m:r>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𝑙</m:t>
                        </m:r>
                      </m:sub>
                    </m:s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𝜌</m:t>
                    </m:r>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𝐴</m:t>
                    </m:r>
                    <m:sSub>
                      <m:sSub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𝑤</m:t>
                        </m:r>
                      </m:sub>
                    </m:sSub>
                    <m:sSup>
                      <m:sSup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nl-NL" sz="2000" kern="1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000" kern="1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𝑡</m:t>
                    </m:r>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nl-NL" sz="2000"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𝑣</m:t>
                          </m:r>
                        </m:sub>
                      </m:sSub>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𝑢</m:t>
                          </m:r>
                        </m:e>
                        <m:sup>
                          <m:r>
                            <a:rPr lang="nl-NL" sz="2000" i="1" kern="1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defRPr/>
                </a:pPr>
                <a14:m>
                  <m:oMathPara xmlns:m="http://schemas.openxmlformats.org/officeDocument/2006/math">
                    <m:oMathParaPr>
                      <m:jc m:val="left"/>
                    </m:oMathParaPr>
                    <m:oMath xmlns:m="http://schemas.openxmlformats.org/officeDocument/2006/math">
                      <m:r>
                        <m:rPr>
                          <m:nor/>
                        </m:rPr>
                        <a:rPr lang="nl-NL" sz="2000" kern="100" dirty="0" smtClean="0">
                          <a:ea typeface="Times New Roman" panose="02020603050405020304" pitchFamily="18" charset="0"/>
                          <a:cs typeface="Times New Roman" panose="02020603050405020304" pitchFamily="18" charset="0"/>
                        </a:rPr>
                        <m:t> </m:t>
                      </m:r>
                      <m:sSub>
                        <m:sSubPr>
                          <m:ctrlPr>
                            <a:rPr lang="nl-NL" sz="2000"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latin typeface="Cambria Math" panose="02040503050406030204" pitchFamily="18" charset="0"/>
                              <a:ea typeface="Times New Roman" panose="02020603050405020304" pitchFamily="18" charset="0"/>
                              <a:cs typeface="Times New Roman" panose="02020603050405020304" pitchFamily="18" charset="0"/>
                            </a:rPr>
                            <m:t>𝑊</m:t>
                          </m:r>
                        </m:e>
                        <m:sub>
                          <m:r>
                            <a:rPr lang="nl-NL" sz="2000" i="1" kern="100">
                              <a:latin typeface="Cambria Math" panose="02040503050406030204" pitchFamily="18" charset="0"/>
                              <a:ea typeface="Times New Roman" panose="02020603050405020304" pitchFamily="18" charset="0"/>
                              <a:cs typeface="Times New Roman" panose="02020603050405020304" pitchFamily="18" charset="0"/>
                            </a:rPr>
                            <m:t>1→2</m:t>
                          </m:r>
                        </m:sub>
                      </m:sSub>
                      <m:r>
                        <a:rPr lang="nl-NL" sz="2000" i="1" kern="100">
                          <a:latin typeface="Cambria Math" panose="02040503050406030204" pitchFamily="18" charset="0"/>
                          <a:ea typeface="Times New Roman" panose="02020603050405020304" pitchFamily="18" charset="0"/>
                          <a:cs typeface="Times New Roman" panose="02020603050405020304" pitchFamily="18" charset="0"/>
                        </a:rPr>
                        <m:t>=</m:t>
                      </m:r>
                      <m:nary>
                        <m:naryPr>
                          <m:limLoc m:val="subSup"/>
                          <m:ctrlPr>
                            <a:rPr lang="nl-NL" sz="2000" i="1" kern="100">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nl-NL" sz="2000"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latin typeface="Cambria Math" panose="02040503050406030204" pitchFamily="18" charset="0"/>
                                  <a:ea typeface="Times New Roman" panose="02020603050405020304" pitchFamily="18" charset="0"/>
                                  <a:cs typeface="Times New Roman" panose="02020603050405020304" pitchFamily="18" charset="0"/>
                                </a:rPr>
                                <m:t>𝑠</m:t>
                              </m:r>
                            </m:e>
                            <m:sub>
                              <m:r>
                                <a:rPr lang="nl-NL" sz="2000" i="1" kern="100">
                                  <a:latin typeface="Cambria Math" panose="02040503050406030204" pitchFamily="18" charset="0"/>
                                  <a:ea typeface="Times New Roman" panose="02020603050405020304" pitchFamily="18" charset="0"/>
                                  <a:cs typeface="Times New Roman" panose="02020603050405020304" pitchFamily="18" charset="0"/>
                                </a:rPr>
                                <m:t>1</m:t>
                              </m:r>
                            </m:sub>
                          </m:sSub>
                        </m:sub>
                        <m:sup>
                          <m:sSub>
                            <m:sSubPr>
                              <m:ctrlPr>
                                <a:rPr lang="nl-NL" sz="2000"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nl-NL" sz="2000" i="1" kern="100">
                                  <a:latin typeface="Cambria Math" panose="02040503050406030204" pitchFamily="18" charset="0"/>
                                  <a:ea typeface="Times New Roman" panose="02020603050405020304" pitchFamily="18" charset="0"/>
                                  <a:cs typeface="Times New Roman" panose="02020603050405020304" pitchFamily="18" charset="0"/>
                                </a:rPr>
                                <m:t>𝑠</m:t>
                              </m:r>
                            </m:e>
                            <m:sub>
                              <m:r>
                                <a:rPr lang="nl-NL" sz="2000" i="1" kern="100">
                                  <a:latin typeface="Cambria Math" panose="02040503050406030204" pitchFamily="18" charset="0"/>
                                  <a:ea typeface="Times New Roman" panose="02020603050405020304" pitchFamily="18" charset="0"/>
                                  <a:cs typeface="Times New Roman" panose="02020603050405020304" pitchFamily="18" charset="0"/>
                                </a:rPr>
                                <m:t>2</m:t>
                              </m:r>
                            </m:sub>
                          </m:sSub>
                        </m:sup>
                        <m:e>
                          <m:r>
                            <a:rPr lang="nl-NL" sz="2000" i="1" kern="100">
                              <a:latin typeface="Cambria Math" panose="02040503050406030204" pitchFamily="18" charset="0"/>
                              <a:ea typeface="Times New Roman" panose="02020603050405020304" pitchFamily="18" charset="0"/>
                              <a:cs typeface="Times New Roman" panose="02020603050405020304" pitchFamily="18" charset="0"/>
                            </a:rPr>
                            <m:t>𝐹</m:t>
                          </m:r>
                          <m:d>
                            <m:dPr>
                              <m:ctrlPr>
                                <a:rPr lang="nl-NL" sz="2000" i="1" kern="100">
                                  <a:latin typeface="Cambria Math" panose="02040503050406030204" pitchFamily="18" charset="0"/>
                                  <a:ea typeface="Times New Roman" panose="02020603050405020304" pitchFamily="18" charset="0"/>
                                  <a:cs typeface="Times New Roman" panose="02020603050405020304" pitchFamily="18" charset="0"/>
                                </a:rPr>
                              </m:ctrlPr>
                            </m:dPr>
                            <m:e>
                              <m:r>
                                <a:rPr lang="nl-NL" sz="2000" i="1" kern="100">
                                  <a:latin typeface="Cambria Math" panose="02040503050406030204" pitchFamily="18" charset="0"/>
                                  <a:ea typeface="Times New Roman" panose="02020603050405020304" pitchFamily="18" charset="0"/>
                                  <a:cs typeface="Times New Roman" panose="02020603050405020304" pitchFamily="18" charset="0"/>
                                </a:rPr>
                                <m:t>𝑠</m:t>
                              </m:r>
                            </m:e>
                          </m:d>
                          <m:r>
                            <a:rPr lang="nl-NL" sz="2000" i="1" kern="100">
                              <a:latin typeface="Cambria Math" panose="02040503050406030204" pitchFamily="18" charset="0"/>
                              <a:ea typeface="Times New Roman" panose="02020603050405020304" pitchFamily="18" charset="0"/>
                              <a:cs typeface="Times New Roman" panose="02020603050405020304" pitchFamily="18" charset="0"/>
                            </a:rPr>
                            <m:t>𝑑𝑠</m:t>
                          </m:r>
                        </m:e>
                      </m:nary>
                    </m:oMath>
                  </m:oMathPara>
                </a14:m>
                <a:endParaRPr lang="nl-NL" sz="2000" i="1" kern="100" dirty="0">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𝑅</m:t>
                      </m:r>
                      <m: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𝜌</m:t>
                          </m:r>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m:t>
                          </m:r>
                        </m:num>
                        <m:den>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den>
                      </m:f>
                    </m:oMath>
                  </m:oMathPara>
                </a14:m>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0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2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3" name="Tekstvak 2">
                <a:extLst>
                  <a:ext uri="{FF2B5EF4-FFF2-40B4-BE49-F238E27FC236}">
                    <a16:creationId xmlns:a16="http://schemas.microsoft.com/office/drawing/2014/main" id="{3F9F52FA-A0BC-5EE7-957C-32B8324B1211}"/>
                  </a:ext>
                </a:extLst>
              </p:cNvPr>
              <p:cNvSpPr txBox="1">
                <a:spLocks noRot="1" noChangeAspect="1" noMove="1" noResize="1" noEditPoints="1" noAdjustHandles="1" noChangeArrowheads="1" noChangeShapeType="1" noTextEdit="1"/>
              </p:cNvSpPr>
              <p:nvPr/>
            </p:nvSpPr>
            <p:spPr>
              <a:xfrm>
                <a:off x="1089349" y="1566629"/>
                <a:ext cx="2661557" cy="6846682"/>
              </a:xfrm>
              <a:prstGeom prst="rect">
                <a:avLst/>
              </a:prstGeom>
              <a:blipFill>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882A311B-F1F8-E950-2D3E-C8F9A260B63A}"/>
                  </a:ext>
                </a:extLst>
              </p:cNvPr>
              <p:cNvSpPr txBox="1"/>
              <p:nvPr/>
            </p:nvSpPr>
            <p:spPr>
              <a:xfrm>
                <a:off x="4280022" y="1390717"/>
                <a:ext cx="3356191" cy="69200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𝐹</m:t>
                          </m:r>
                        </m:e>
                        <m:sub>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𝑒𝑙</m:t>
                          </m:r>
                        </m:sub>
                      </m:sSub>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f>
                        <m:f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𝑞𝑄</m:t>
                          </m:r>
                        </m:num>
                        <m:den>
                          <m:sSup>
                            <m:sSup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𝑟</m:t>
                              </m:r>
                            </m:e>
                            <m:sup>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lang="nl-NL" sz="20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𝐼</m:t>
                      </m:r>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𝑈</m:t>
                          </m:r>
                        </m:num>
                        <m:den>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𝑅</m:t>
                          </m:r>
                        </m:den>
                      </m:f>
                    </m:oMath>
                  </m:oMathPara>
                </a14:m>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𝑇</m:t>
                      </m:r>
                      <m: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𝜋</m:t>
                      </m:r>
                      <m:rad>
                        <m:radPr>
                          <m:degHide m:val="on"/>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den>
                          </m:f>
                        </m:e>
                      </m:rad>
                    </m:oMath>
                  </m:oMathPara>
                </a14:m>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𝐹</m:t>
                        </m:r>
                      </m:e>
                      <m:sub>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𝐺</m:t>
                        </m:r>
                      </m:sub>
                    </m:sSub>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𝐺</m:t>
                    </m:r>
                    <m:f>
                      <m:f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𝑚𝑀</m:t>
                        </m:r>
                      </m:num>
                      <m:den>
                        <m:sSup>
                          <m:sSup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𝑟</m:t>
                            </m:r>
                          </m:e>
                          <m:sup>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kumimoji="0" lang="nl-NL" sz="2000" b="0" i="1" u="none" strike="noStrike" kern="1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nl-NL" sz="20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𝐿</m:t>
                          </m:r>
                        </m:e>
                        <m:sub>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𝑑𝐵</m:t>
                          </m:r>
                        </m:sub>
                      </m:sSub>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m:t>
                      </m:r>
                      <m:func>
                        <m:func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kumimoji="0" lang="nl-NL" sz="20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log</m:t>
                          </m:r>
                        </m:fName>
                        <m:e>
                          <m:f>
                            <m:f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𝐼</m:t>
                              </m:r>
                            </m:num>
                            <m:den>
                              <m:sSub>
                                <m:sSubPr>
                                  <m:ctrlP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𝐼</m:t>
                                  </m:r>
                                </m:e>
                                <m:sub>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den>
                          </m:f>
                        </m:e>
                      </m:func>
                      <m:r>
                        <a:rPr kumimoji="0" lang="nl-NL" sz="20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kumimoji="0" lang="nl-NL" sz="2000" b="0" i="1" u="none" strike="noStrike" kern="1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𝐿</m:t>
                      </m:r>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𝐿</m:t>
                          </m:r>
                        </m:e>
                        <m:sub>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0</m:t>
                          </m:r>
                        </m:sub>
                      </m:sSub>
                      <m:rad>
                        <m:radPr>
                          <m:degHide m:val="on"/>
                          <m:ctrlP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ctrlPr>
                        </m:radPr>
                        <m:deg/>
                        <m:e>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1−</m:t>
                          </m:r>
                          <m:f>
                            <m:fPr>
                              <m:ctrlP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ctrlPr>
                            </m:fPr>
                            <m:num>
                              <m:sSup>
                                <m:sSupPr>
                                  <m:ctrlP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𝑣</m:t>
                                  </m:r>
                                </m:e>
                                <m:sup>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num>
                            <m:den>
                              <m:sSup>
                                <m:sSupPr>
                                  <m:ctrlP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𝑐</m:t>
                                  </m:r>
                                </m:e>
                                <m:sup>
                                  <m:r>
                                    <a:rPr kumimoji="0" lang="nl-NL" sz="20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den>
                          </m:f>
                        </m:e>
                      </m:rad>
                    </m:oMath>
                  </m:oMathPara>
                </a14:m>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nl-NL"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kstvak 6">
                <a:extLst>
                  <a:ext uri="{FF2B5EF4-FFF2-40B4-BE49-F238E27FC236}">
                    <a16:creationId xmlns:a16="http://schemas.microsoft.com/office/drawing/2014/main" id="{882A311B-F1F8-E950-2D3E-C8F9A260B63A}"/>
                  </a:ext>
                </a:extLst>
              </p:cNvPr>
              <p:cNvSpPr txBox="1">
                <a:spLocks noRot="1" noChangeAspect="1" noMove="1" noResize="1" noEditPoints="1" noAdjustHandles="1" noChangeArrowheads="1" noChangeShapeType="1" noTextEdit="1"/>
              </p:cNvSpPr>
              <p:nvPr/>
            </p:nvSpPr>
            <p:spPr>
              <a:xfrm>
                <a:off x="4280022" y="1390717"/>
                <a:ext cx="3356191" cy="6920036"/>
              </a:xfrm>
              <a:prstGeom prst="rect">
                <a:avLst/>
              </a:prstGeom>
              <a:blipFill>
                <a:blip r:embed="rId3"/>
                <a:stretch>
                  <a:fillRect/>
                </a:stretch>
              </a:blipFill>
            </p:spPr>
            <p:txBody>
              <a:bodyPr/>
              <a:lstStyle/>
              <a:p>
                <a:r>
                  <a:rPr lang="nl-NL">
                    <a:noFill/>
                  </a:rPr>
                  <a:t> </a:t>
                </a:r>
              </a:p>
            </p:txBody>
          </p:sp>
        </mc:Fallback>
      </mc:AlternateContent>
      <p:sp>
        <p:nvSpPr>
          <p:cNvPr id="9" name="Tekstvak 8">
            <a:extLst>
              <a:ext uri="{FF2B5EF4-FFF2-40B4-BE49-F238E27FC236}">
                <a16:creationId xmlns:a16="http://schemas.microsoft.com/office/drawing/2014/main" id="{1DDEA6B2-E9EC-8A48-E4D4-FCF12C5C4234}"/>
              </a:ext>
            </a:extLst>
          </p:cNvPr>
          <p:cNvSpPr txBox="1"/>
          <p:nvPr/>
        </p:nvSpPr>
        <p:spPr>
          <a:xfrm>
            <a:off x="1089349" y="100696"/>
            <a:ext cx="9834814" cy="923330"/>
          </a:xfrm>
          <a:prstGeom prst="rect">
            <a:avLst/>
          </a:prstGeom>
          <a:noFill/>
        </p:spPr>
        <p:txBody>
          <a:bodyPr wrap="square">
            <a:spAutoFit/>
          </a:bodyPr>
          <a:lstStyle/>
          <a:p>
            <a:r>
              <a:rPr lang="nl-NL" dirty="0"/>
              <a:t>Veel voorkomende formules in natuurkunde.</a:t>
            </a:r>
          </a:p>
          <a:p>
            <a:r>
              <a:rPr lang="nl-NL" dirty="0"/>
              <a:t>Kies een of twee formules.</a:t>
            </a:r>
          </a:p>
          <a:p>
            <a:r>
              <a:rPr lang="nl-NL" dirty="0"/>
              <a:t>Welke vragen kun je stellen bij deze formule en welke antwoorden horen daarbij?</a:t>
            </a:r>
          </a:p>
        </p:txBody>
      </p:sp>
      <p:pic>
        <p:nvPicPr>
          <p:cNvPr id="2" name="Afbeelding 1">
            <a:extLst>
              <a:ext uri="{FF2B5EF4-FFF2-40B4-BE49-F238E27FC236}">
                <a16:creationId xmlns:a16="http://schemas.microsoft.com/office/drawing/2014/main" id="{DDA08E42-723A-EFA2-2CF2-B8CA3760A4E1}"/>
              </a:ext>
            </a:extLst>
          </p:cNvPr>
          <p:cNvPicPr>
            <a:picLocks noChangeAspect="1"/>
          </p:cNvPicPr>
          <p:nvPr/>
        </p:nvPicPr>
        <p:blipFill>
          <a:blip r:embed="rId4"/>
          <a:stretch>
            <a:fillRect/>
          </a:stretch>
        </p:blipFill>
        <p:spPr>
          <a:xfrm>
            <a:off x="7006145" y="1001674"/>
            <a:ext cx="5185855" cy="3988296"/>
          </a:xfrm>
          <a:prstGeom prst="rect">
            <a:avLst/>
          </a:prstGeom>
        </p:spPr>
      </p:pic>
    </p:spTree>
    <p:extLst>
      <p:ext uri="{BB962C8B-B14F-4D97-AF65-F5344CB8AC3E}">
        <p14:creationId xmlns:p14="http://schemas.microsoft.com/office/powerpoint/2010/main" val="243505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5978C-135B-002E-B4A8-F39B5F8C75FE}"/>
              </a:ext>
            </a:extLst>
          </p:cNvPr>
          <p:cNvSpPr>
            <a:spLocks noGrp="1"/>
          </p:cNvSpPr>
          <p:nvPr>
            <p:ph type="title"/>
          </p:nvPr>
        </p:nvSpPr>
        <p:spPr>
          <a:xfrm>
            <a:off x="980440" y="0"/>
            <a:ext cx="10515600" cy="1325563"/>
          </a:xfrm>
        </p:spPr>
        <p:txBody>
          <a:bodyPr>
            <a:normAutofit/>
          </a:bodyPr>
          <a:lstStyle/>
          <a:p>
            <a:r>
              <a:rPr lang="nl-NL" sz="2800" dirty="0">
                <a:latin typeface="+mn-lt"/>
              </a:rPr>
              <a:t>Bespreking</a:t>
            </a:r>
            <a:endParaRPr lang="en-GB" sz="2800" dirty="0">
              <a:latin typeface="+mn-lt"/>
            </a:endParaRPr>
          </a:p>
        </p:txBody>
      </p:sp>
      <p:sp>
        <p:nvSpPr>
          <p:cNvPr id="3" name="Tijdelijke aanduiding voor inhoud 2">
            <a:extLst>
              <a:ext uri="{FF2B5EF4-FFF2-40B4-BE49-F238E27FC236}">
                <a16:creationId xmlns:a16="http://schemas.microsoft.com/office/drawing/2014/main" id="{12DAF8FD-6AEC-3D7F-416A-5A23AAA49896}"/>
              </a:ext>
            </a:extLst>
          </p:cNvPr>
          <p:cNvSpPr>
            <a:spLocks noGrp="1"/>
          </p:cNvSpPr>
          <p:nvPr>
            <p:ph idx="1"/>
          </p:nvPr>
        </p:nvSpPr>
        <p:spPr>
          <a:xfrm>
            <a:off x="980440" y="655002"/>
            <a:ext cx="11008360" cy="5547995"/>
          </a:xfrm>
        </p:spPr>
        <p:txBody>
          <a:bodyPr>
            <a:normAutofit/>
          </a:bodyPr>
          <a:lstStyle/>
          <a:p>
            <a:pPr marL="0" indent="0">
              <a:lnSpc>
                <a:spcPct val="120000"/>
              </a:lnSpc>
              <a:buNone/>
            </a:pPr>
            <a:endParaRPr lang="en-GB" sz="3400" b="1" dirty="0"/>
          </a:p>
          <a:p>
            <a:pPr marL="0" indent="0">
              <a:lnSpc>
                <a:spcPct val="120000"/>
              </a:lnSpc>
              <a:buNone/>
            </a:pPr>
            <a:r>
              <a:rPr lang="en-GB" sz="2400" dirty="0"/>
              <a:t>Hoe </a:t>
            </a:r>
            <a:r>
              <a:rPr lang="en-GB" sz="2400" dirty="0" err="1"/>
              <a:t>belangrijk</a:t>
            </a:r>
            <a:r>
              <a:rPr lang="en-GB" sz="2400" dirty="0"/>
              <a:t> is </a:t>
            </a:r>
            <a:r>
              <a:rPr lang="en-GB" sz="2400" dirty="0" err="1"/>
              <a:t>dit</a:t>
            </a:r>
            <a:r>
              <a:rPr lang="en-GB" sz="2400" dirty="0"/>
              <a:t> </a:t>
            </a:r>
            <a:r>
              <a:rPr lang="en-GB" sz="2400" dirty="0" err="1"/>
              <a:t>soort</a:t>
            </a:r>
            <a:r>
              <a:rPr lang="en-GB" sz="2400" dirty="0"/>
              <a:t> </a:t>
            </a:r>
            <a:r>
              <a:rPr lang="en-GB" sz="2400" dirty="0" err="1"/>
              <a:t>redeneren</a:t>
            </a:r>
            <a:r>
              <a:rPr lang="en-GB" sz="2400" dirty="0"/>
              <a:t>? Wat is </a:t>
            </a:r>
            <a:r>
              <a:rPr lang="en-GB" sz="2400" dirty="0" err="1"/>
              <a:t>moeilijk</a:t>
            </a:r>
            <a:r>
              <a:rPr lang="en-GB" sz="2400" dirty="0"/>
              <a:t> </a:t>
            </a:r>
            <a:r>
              <a:rPr lang="en-GB" sz="2400" dirty="0" err="1"/>
              <a:t>hierbij</a:t>
            </a:r>
            <a:r>
              <a:rPr lang="en-GB" sz="2400" dirty="0"/>
              <a:t>? Wat is </a:t>
            </a:r>
            <a:r>
              <a:rPr lang="en-GB" sz="2400" dirty="0" err="1"/>
              <a:t>haalbaar</a:t>
            </a:r>
            <a:r>
              <a:rPr lang="en-GB" sz="2400" dirty="0"/>
              <a:t>?</a:t>
            </a:r>
          </a:p>
          <a:p>
            <a:pPr marL="0" indent="0">
              <a:lnSpc>
                <a:spcPct val="120000"/>
              </a:lnSpc>
              <a:buNone/>
            </a:pPr>
            <a:endParaRPr lang="nl-NL" sz="2400" dirty="0"/>
          </a:p>
          <a:p>
            <a:pPr marL="0" indent="0">
              <a:lnSpc>
                <a:spcPct val="120000"/>
              </a:lnSpc>
              <a:buNone/>
            </a:pPr>
            <a:endParaRPr lang="nl-NL" sz="3400" b="1" dirty="0">
              <a:latin typeface="Calibri" panose="020F0502020204030204" pitchFamily="34" charset="0"/>
              <a:cs typeface="Calibri" panose="020F0502020204030204" pitchFamily="34" charset="0"/>
            </a:endParaRPr>
          </a:p>
          <a:p>
            <a:pPr marL="0" indent="0">
              <a:lnSpc>
                <a:spcPct val="120000"/>
              </a:lnSpc>
              <a:buNone/>
            </a:pPr>
            <a:endParaRPr lang="nl-NL" sz="3400" b="1" dirty="0">
              <a:latin typeface="Calibri" panose="020F0502020204030204" pitchFamily="34" charset="0"/>
              <a:cs typeface="Calibri" panose="020F0502020204030204" pitchFamily="34" charset="0"/>
            </a:endParaRPr>
          </a:p>
          <a:p>
            <a:pPr marL="0" indent="0">
              <a:buNone/>
            </a:pPr>
            <a:endParaRPr lang="nl-NL" sz="3400" dirty="0"/>
          </a:p>
          <a:p>
            <a:pPr marL="0" indent="0">
              <a:buNone/>
            </a:pPr>
            <a:endParaRPr lang="nl-NL" dirty="0"/>
          </a:p>
        </p:txBody>
      </p:sp>
    </p:spTree>
    <p:extLst>
      <p:ext uri="{BB962C8B-B14F-4D97-AF65-F5344CB8AC3E}">
        <p14:creationId xmlns:p14="http://schemas.microsoft.com/office/powerpoint/2010/main" val="320122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46BB32E-B0AD-205E-2E0E-D78470A3D21D}"/>
              </a:ext>
            </a:extLst>
          </p:cNvPr>
          <p:cNvSpPr txBox="1"/>
          <p:nvPr/>
        </p:nvSpPr>
        <p:spPr>
          <a:xfrm>
            <a:off x="1504946" y="3179991"/>
            <a:ext cx="10210801" cy="923330"/>
          </a:xfrm>
          <a:prstGeom prst="rect">
            <a:avLst/>
          </a:prstGeom>
          <a:noFill/>
        </p:spPr>
        <p:txBody>
          <a:bodyPr wrap="square">
            <a:spAutoFit/>
          </a:bodyPr>
          <a:lstStyle/>
          <a:p>
            <a:r>
              <a:rPr lang="en-US" dirty="0" err="1"/>
              <a:t>Palmgren</a:t>
            </a:r>
            <a:r>
              <a:rPr lang="en-US" dirty="0"/>
              <a:t> &amp; Rasa (2024)</a:t>
            </a:r>
          </a:p>
          <a:p>
            <a:r>
              <a:rPr lang="en-US" dirty="0"/>
              <a:t>“we can regard </a:t>
            </a:r>
            <a:r>
              <a:rPr lang="en-US" i="1" dirty="0"/>
              <a:t>syntactic and semantic reasoning processes as opposite ends of the same spectrum</a:t>
            </a:r>
            <a:r>
              <a:rPr lang="en-US" dirty="0"/>
              <a:t>, in the middle of which the reasoning modes gradually mix together.”</a:t>
            </a:r>
            <a:endParaRPr lang="nl-NL" dirty="0"/>
          </a:p>
        </p:txBody>
      </p:sp>
      <p:sp>
        <p:nvSpPr>
          <p:cNvPr id="7" name="Tekstvak 6">
            <a:extLst>
              <a:ext uri="{FF2B5EF4-FFF2-40B4-BE49-F238E27FC236}">
                <a16:creationId xmlns:a16="http://schemas.microsoft.com/office/drawing/2014/main" id="{4594CF1D-1975-0D6D-2772-84AE3DFE81BB}"/>
              </a:ext>
            </a:extLst>
          </p:cNvPr>
          <p:cNvSpPr txBox="1"/>
          <p:nvPr/>
        </p:nvSpPr>
        <p:spPr>
          <a:xfrm>
            <a:off x="1533525" y="436607"/>
            <a:ext cx="10306050" cy="1477328"/>
          </a:xfrm>
          <a:prstGeom prst="rect">
            <a:avLst/>
          </a:prstGeom>
          <a:noFill/>
        </p:spPr>
        <p:txBody>
          <a:bodyPr wrap="square">
            <a:spAutoFit/>
          </a:bodyPr>
          <a:lstStyle/>
          <a:p>
            <a:r>
              <a:rPr lang="en-US" dirty="0" err="1"/>
              <a:t>Redish</a:t>
            </a:r>
            <a:r>
              <a:rPr lang="en-US" dirty="0"/>
              <a:t> &amp; Kuo (2015)</a:t>
            </a:r>
          </a:p>
          <a:p>
            <a:r>
              <a:rPr lang="en-US" dirty="0"/>
              <a:t>“physicists use mathematics to represent physical systems and therefore </a:t>
            </a:r>
            <a:r>
              <a:rPr lang="en-US" i="1" dirty="0"/>
              <a:t>load physical meaning onto mathematical symbols</a:t>
            </a:r>
            <a:r>
              <a:rPr lang="en-US" dirty="0"/>
              <a:t>. ……. Physics mathematical representations often bear different meanings than the same representations in the pure mathematics context. This is because, …… we often </a:t>
            </a:r>
            <a:r>
              <a:rPr lang="en-US" i="1" dirty="0"/>
              <a:t>blend physical and mathematical information</a:t>
            </a:r>
            <a:r>
              <a:rPr lang="en-US" dirty="0"/>
              <a:t>.”</a:t>
            </a:r>
            <a:endParaRPr lang="nl-NL" dirty="0"/>
          </a:p>
        </p:txBody>
      </p:sp>
      <p:sp>
        <p:nvSpPr>
          <p:cNvPr id="9" name="Tekstvak 8">
            <a:extLst>
              <a:ext uri="{FF2B5EF4-FFF2-40B4-BE49-F238E27FC236}">
                <a16:creationId xmlns:a16="http://schemas.microsoft.com/office/drawing/2014/main" id="{88B3F9A8-4E74-D1BC-7F1D-ED19690967A0}"/>
              </a:ext>
            </a:extLst>
          </p:cNvPr>
          <p:cNvSpPr txBox="1"/>
          <p:nvPr/>
        </p:nvSpPr>
        <p:spPr>
          <a:xfrm>
            <a:off x="1533524" y="1979662"/>
            <a:ext cx="9991725" cy="1200329"/>
          </a:xfrm>
          <a:prstGeom prst="rect">
            <a:avLst/>
          </a:prstGeom>
          <a:noFill/>
        </p:spPr>
        <p:txBody>
          <a:bodyPr wrap="square">
            <a:spAutoFit/>
          </a:bodyPr>
          <a:lstStyle/>
          <a:p>
            <a:r>
              <a:rPr lang="en-US" dirty="0" err="1"/>
              <a:t>Pospiech</a:t>
            </a:r>
            <a:r>
              <a:rPr lang="en-US" dirty="0"/>
              <a:t> (2021) </a:t>
            </a:r>
          </a:p>
          <a:p>
            <a:r>
              <a:rPr lang="en-US" dirty="0"/>
              <a:t>“… the </a:t>
            </a:r>
            <a:r>
              <a:rPr lang="en-US" i="1" dirty="0"/>
              <a:t>distinction of technical (pure mathematical manipulations) and structural skills</a:t>
            </a:r>
            <a:r>
              <a:rPr lang="en-US" dirty="0"/>
              <a:t> (employing mathematical knowledge for structuring physical situations) corresponding to the syntactic and semantic level…”</a:t>
            </a:r>
            <a:endParaRPr lang="nl-NL" dirty="0"/>
          </a:p>
        </p:txBody>
      </p:sp>
      <p:sp>
        <p:nvSpPr>
          <p:cNvPr id="17" name="Tekstvak 16">
            <a:extLst>
              <a:ext uri="{FF2B5EF4-FFF2-40B4-BE49-F238E27FC236}">
                <a16:creationId xmlns:a16="http://schemas.microsoft.com/office/drawing/2014/main" id="{C12AB0BD-85FE-1166-6826-155E09942257}"/>
              </a:ext>
            </a:extLst>
          </p:cNvPr>
          <p:cNvSpPr txBox="1"/>
          <p:nvPr/>
        </p:nvSpPr>
        <p:spPr>
          <a:xfrm>
            <a:off x="1533524" y="4250482"/>
            <a:ext cx="6753224" cy="1754326"/>
          </a:xfrm>
          <a:prstGeom prst="rect">
            <a:avLst/>
          </a:prstGeom>
          <a:noFill/>
        </p:spPr>
        <p:txBody>
          <a:bodyPr wrap="square">
            <a:spAutoFit/>
          </a:bodyPr>
          <a:lstStyle/>
          <a:p>
            <a:r>
              <a:rPr lang="en-US" dirty="0" err="1"/>
              <a:t>Palmgren</a:t>
            </a:r>
            <a:r>
              <a:rPr lang="en-US" dirty="0"/>
              <a:t> &amp; Rasa (2024)</a:t>
            </a:r>
          </a:p>
          <a:p>
            <a:r>
              <a:rPr lang="en-US" dirty="0"/>
              <a:t>The roles of mathematics:</a:t>
            </a:r>
          </a:p>
          <a:p>
            <a:r>
              <a:rPr lang="en-US" dirty="0"/>
              <a:t>Syntactic structure </a:t>
            </a:r>
          </a:p>
          <a:p>
            <a:r>
              <a:rPr lang="en-US" dirty="0"/>
              <a:t>Representations and semantics </a:t>
            </a:r>
          </a:p>
          <a:p>
            <a:r>
              <a:rPr lang="en-US" dirty="0"/>
              <a:t>Reasoning and modifications </a:t>
            </a:r>
          </a:p>
          <a:p>
            <a:r>
              <a:rPr lang="en-US" dirty="0"/>
              <a:t>New information and explanations </a:t>
            </a:r>
          </a:p>
        </p:txBody>
      </p:sp>
      <p:sp>
        <p:nvSpPr>
          <p:cNvPr id="19" name="Tekstvak 18">
            <a:extLst>
              <a:ext uri="{FF2B5EF4-FFF2-40B4-BE49-F238E27FC236}">
                <a16:creationId xmlns:a16="http://schemas.microsoft.com/office/drawing/2014/main" id="{7E04787F-C21F-8D1B-7888-9E0B05FBC781}"/>
              </a:ext>
            </a:extLst>
          </p:cNvPr>
          <p:cNvSpPr txBox="1"/>
          <p:nvPr/>
        </p:nvSpPr>
        <p:spPr>
          <a:xfrm>
            <a:off x="1533525" y="-50722"/>
            <a:ext cx="7386636" cy="738664"/>
          </a:xfrm>
          <a:prstGeom prst="rect">
            <a:avLst/>
          </a:prstGeom>
          <a:noFill/>
        </p:spPr>
        <p:txBody>
          <a:bodyPr wrap="square">
            <a:spAutoFit/>
          </a:bodyPr>
          <a:lstStyle/>
          <a:p>
            <a:r>
              <a:rPr lang="en-US" sz="2400" dirty="0" err="1"/>
              <a:t>Samenvatting</a:t>
            </a:r>
            <a:endParaRPr lang="en-US" sz="2400" dirty="0"/>
          </a:p>
          <a:p>
            <a:endParaRPr lang="en-US" dirty="0"/>
          </a:p>
        </p:txBody>
      </p:sp>
    </p:spTree>
    <p:extLst>
      <p:ext uri="{BB962C8B-B14F-4D97-AF65-F5344CB8AC3E}">
        <p14:creationId xmlns:p14="http://schemas.microsoft.com/office/powerpoint/2010/main" val="32298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anim calcmode="lin" valueType="num">
                                      <p:cBhvr additive="base">
                                        <p:cTn id="3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E6B99-F9E6-F667-0EE8-FA2D66BB855B}"/>
              </a:ext>
            </a:extLst>
          </p:cNvPr>
          <p:cNvSpPr>
            <a:spLocks noGrp="1"/>
          </p:cNvSpPr>
          <p:nvPr>
            <p:ph type="title"/>
          </p:nvPr>
        </p:nvSpPr>
        <p:spPr>
          <a:xfrm>
            <a:off x="673981" y="2770764"/>
            <a:ext cx="11694160" cy="1602740"/>
          </a:xfrm>
        </p:spPr>
        <p:txBody>
          <a:bodyPr>
            <a:noAutofit/>
          </a:bodyPr>
          <a:lstStyle/>
          <a:p>
            <a:pPr>
              <a:lnSpc>
                <a:spcPct val="100000"/>
              </a:lnSpc>
            </a:pPr>
            <a:br>
              <a:rPr lang="nl-NL" sz="2400" dirty="0">
                <a:effectLst/>
                <a:latin typeface="+mn-lt"/>
                <a:cs typeface="Segoe UI" panose="020B0502040204020203" pitchFamily="34" charset="0"/>
              </a:rPr>
            </a:br>
            <a:br>
              <a:rPr lang="nl-NL" sz="2400" dirty="0">
                <a:effectLst/>
                <a:latin typeface="+mn-lt"/>
                <a:cs typeface="Segoe UI" panose="020B0502040204020203" pitchFamily="34" charset="0"/>
              </a:rPr>
            </a:br>
            <a:br>
              <a:rPr lang="nl-NL" sz="2400" dirty="0">
                <a:effectLst/>
                <a:latin typeface="+mn-lt"/>
                <a:cs typeface="Segoe UI" panose="020B0502040204020203" pitchFamily="34" charset="0"/>
              </a:rPr>
            </a:br>
            <a:r>
              <a:rPr lang="nl-NL" sz="2400" dirty="0">
                <a:latin typeface="+mn-lt"/>
                <a:cs typeface="Segoe UI" panose="020B0502040204020203" pitchFamily="34" charset="0"/>
              </a:rPr>
              <a:t>Hoe redeneren bevorderen in les?</a:t>
            </a:r>
            <a:br>
              <a:rPr lang="nl-NL" sz="2400" dirty="0">
                <a:latin typeface="+mn-lt"/>
                <a:cs typeface="Segoe UI" panose="020B0502040204020203" pitchFamily="34" charset="0"/>
              </a:rPr>
            </a:br>
            <a:br>
              <a:rPr lang="nl-NL" sz="2000" dirty="0">
                <a:latin typeface="+mn-lt"/>
                <a:cs typeface="Segoe UI" panose="020B0502040204020203" pitchFamily="34" charset="0"/>
              </a:rPr>
            </a:br>
            <a:r>
              <a:rPr lang="nl-NL" sz="2000" i="1" dirty="0">
                <a:latin typeface="+mn-lt"/>
                <a:cs typeface="Segoe UI" panose="020B0502040204020203" pitchFamily="34" charset="0"/>
              </a:rPr>
              <a:t>in wiskunde les? </a:t>
            </a:r>
            <a:r>
              <a:rPr lang="nl-NL" sz="2000" dirty="0">
                <a:latin typeface="+mn-lt"/>
                <a:cs typeface="Segoe UI" panose="020B0502040204020203" pitchFamily="34" charset="0"/>
              </a:rPr>
              <a:t>(zie ook </a:t>
            </a:r>
            <a:r>
              <a:rPr lang="en-US" sz="2000" dirty="0" err="1">
                <a:latin typeface="Calibri" panose="020F0502020204030204" pitchFamily="34" charset="0"/>
                <a:cs typeface="Calibri" panose="020F0502020204030204" pitchFamily="34" charset="0"/>
              </a:rPr>
              <a:t>Redish</a:t>
            </a:r>
            <a:r>
              <a:rPr lang="en-US" sz="2000" dirty="0">
                <a:latin typeface="Calibri" panose="020F0502020204030204" pitchFamily="34" charset="0"/>
                <a:cs typeface="Calibri" panose="020F0502020204030204" pitchFamily="34" charset="0"/>
              </a:rPr>
              <a:t> (2021); Sokolowski (2020); Kop &amp; Eijkelhof (2024))</a:t>
            </a:r>
            <a:br>
              <a:rPr lang="nl-NL" sz="2000" dirty="0">
                <a:latin typeface="+mn-lt"/>
                <a:cs typeface="Segoe UI" panose="020B0502040204020203" pitchFamily="34" charset="0"/>
              </a:rPr>
            </a:br>
            <a:r>
              <a:rPr lang="nl-NL" sz="2000" dirty="0">
                <a:latin typeface="Calibri" panose="020F0502020204030204" pitchFamily="34" charset="0"/>
                <a:cs typeface="Calibri" panose="020F0502020204030204" pitchFamily="34" charset="0"/>
              </a:rPr>
              <a:t>-  Gebruik van richtvragen voor bevragen formule (wat vertelt formule over context)</a:t>
            </a:r>
            <a:br>
              <a:rPr lang="nl-NL" sz="2000" dirty="0">
                <a:latin typeface="+mn-lt"/>
                <a:cs typeface="Segoe UI" panose="020B0502040204020203" pitchFamily="34" charset="0"/>
              </a:rPr>
            </a:br>
            <a:r>
              <a:rPr lang="nl-NL" sz="2000" dirty="0">
                <a:latin typeface="+mn-lt"/>
                <a:cs typeface="Segoe UI" panose="020B0502040204020203" pitchFamily="34" charset="0"/>
              </a:rPr>
              <a:t>-  Doorzien van structuur doorzien m.b.v. basis functie-families</a:t>
            </a:r>
            <a:br>
              <a:rPr lang="nl-NL" sz="2000" dirty="0">
                <a:latin typeface="+mn-lt"/>
                <a:cs typeface="Segoe UI" panose="020B0502040204020203" pitchFamily="34" charset="0"/>
              </a:rPr>
            </a:br>
            <a:r>
              <a:rPr lang="nl-NL" sz="2000" dirty="0">
                <a:latin typeface="+mn-lt"/>
                <a:cs typeface="Segoe UI" panose="020B0502040204020203" pitchFamily="34" charset="0"/>
              </a:rPr>
              <a:t>-  Redeneren met formules over </a:t>
            </a:r>
            <a:r>
              <a:rPr lang="nl-NL" sz="2000" dirty="0" err="1">
                <a:latin typeface="+mn-lt"/>
                <a:cs typeface="Segoe UI" panose="020B0502040204020203" pitchFamily="34" charset="0"/>
              </a:rPr>
              <a:t>covariatie</a:t>
            </a:r>
            <a:r>
              <a:rPr lang="nl-NL" sz="2000" dirty="0">
                <a:latin typeface="+mn-lt"/>
                <a:cs typeface="Segoe UI" panose="020B0502040204020203" pitchFamily="34" charset="0"/>
              </a:rPr>
              <a:t> (bijv. </a:t>
            </a:r>
            <a:r>
              <a:rPr lang="nl-NL" sz="2000" dirty="0">
                <a:latin typeface="Calibri" panose="020F0502020204030204" pitchFamily="34" charset="0"/>
                <a:cs typeface="Calibri" panose="020F0502020204030204" pitchFamily="34" charset="0"/>
              </a:rPr>
              <a:t>via formules schetsen; zie Kop et al. (2020)</a:t>
            </a:r>
            <a:br>
              <a:rPr lang="nl-NL"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in </a:t>
            </a:r>
            <a:r>
              <a:rPr lang="en-US" sz="2000" i="1" dirty="0" err="1">
                <a:latin typeface="Calibri" panose="020F0502020204030204" pitchFamily="34" charset="0"/>
                <a:cs typeface="Calibri" panose="020F0502020204030204" pitchFamily="34" charset="0"/>
              </a:rPr>
              <a:t>natuurkunde</a:t>
            </a:r>
            <a:r>
              <a:rPr lang="en-US" sz="2000" i="1" dirty="0">
                <a:latin typeface="Calibri" panose="020F0502020204030204" pitchFamily="34" charset="0"/>
                <a:cs typeface="Calibri" panose="020F0502020204030204" pitchFamily="34" charset="0"/>
              </a:rPr>
              <a:t> les?</a:t>
            </a:r>
            <a:br>
              <a:rPr lang="en-US" sz="2000" i="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Gebruik</a:t>
            </a:r>
            <a:r>
              <a:rPr lang="en-US" sz="2000" dirty="0">
                <a:latin typeface="Calibri" panose="020F0502020204030204" pitchFamily="34" charset="0"/>
                <a:cs typeface="Calibri" panose="020F0502020204030204" pitchFamily="34" charset="0"/>
              </a:rPr>
              <a:t> van basis </a:t>
            </a:r>
            <a:r>
              <a:rPr lang="en-US" sz="2000" dirty="0" err="1">
                <a:latin typeface="Calibri" panose="020F0502020204030204" pitchFamily="34" charset="0"/>
                <a:cs typeface="Calibri" panose="020F0502020204030204" pitchFamily="34" charset="0"/>
              </a:rPr>
              <a:t>functie</a:t>
            </a:r>
            <a:r>
              <a:rPr lang="en-US" sz="2000" dirty="0">
                <a:latin typeface="Calibri" panose="020F0502020204030204" pitchFamily="34" charset="0"/>
                <a:cs typeface="Calibri" panose="020F0502020204030204" pitchFamily="34" charset="0"/>
              </a:rPr>
              <a:t>-families </a:t>
            </a:r>
            <a:r>
              <a:rPr lang="en-US" sz="2000" dirty="0" err="1">
                <a:latin typeface="Calibri" panose="020F0502020204030204" pitchFamily="34" charset="0"/>
                <a:cs typeface="Calibri" panose="020F0502020204030204" pitchFamily="34" charset="0"/>
              </a:rPr>
              <a:t>en</a:t>
            </a:r>
            <a:r>
              <a:rPr lang="en-US" sz="2000" dirty="0">
                <a:latin typeface="Calibri" panose="020F0502020204030204" pitchFamily="34" charset="0"/>
                <a:cs typeface="Calibri" panose="020F0502020204030204" pitchFamily="34" charset="0"/>
              </a:rPr>
              <a:t> r</a:t>
            </a:r>
            <a:r>
              <a:rPr lang="nl-NL" sz="2000" dirty="0">
                <a:latin typeface="Calibri" panose="020F0502020204030204" pitchFamily="34" charset="0"/>
                <a:cs typeface="Calibri" panose="020F0502020204030204" pitchFamily="34" charset="0"/>
              </a:rPr>
              <a:t>edeneren over </a:t>
            </a:r>
            <a:r>
              <a:rPr lang="nl-NL" sz="2000" dirty="0" err="1">
                <a:latin typeface="Calibri" panose="020F0502020204030204" pitchFamily="34" charset="0"/>
                <a:cs typeface="Calibri" panose="020F0502020204030204" pitchFamily="34" charset="0"/>
              </a:rPr>
              <a:t>covariatie</a:t>
            </a:r>
            <a:r>
              <a:rPr lang="nl-NL" sz="2000" dirty="0">
                <a:latin typeface="Calibri" panose="020F0502020204030204" pitchFamily="34" charset="0"/>
                <a:cs typeface="Calibri" panose="020F0502020204030204" pitchFamily="34" charset="0"/>
              </a:rPr>
              <a:t> bij interpreteren en fysische verklaren</a:t>
            </a:r>
            <a:br>
              <a:rPr lang="nl-NL" sz="2000" dirty="0">
                <a:latin typeface="Calibri" panose="020F0502020204030204" pitchFamily="34" charset="0"/>
                <a:cs typeface="Calibri" panose="020F0502020204030204" pitchFamily="34" charset="0"/>
              </a:rPr>
            </a:br>
            <a:r>
              <a:rPr lang="nl-NL" sz="2000" dirty="0">
                <a:latin typeface="Calibri" panose="020F0502020204030204" pitchFamily="34" charset="0"/>
                <a:cs typeface="Calibri" panose="020F0502020204030204" pitchFamily="34" charset="0"/>
              </a:rPr>
              <a:t>-  Gebruik van complexere wiskundige formules</a:t>
            </a:r>
            <a:br>
              <a:rPr lang="nl-NL" sz="2000" dirty="0">
                <a:latin typeface="Calibri" panose="020F0502020204030204" pitchFamily="34" charset="0"/>
                <a:cs typeface="Calibri" panose="020F0502020204030204" pitchFamily="34" charset="0"/>
              </a:rPr>
            </a:br>
            <a:r>
              <a:rPr lang="nl-NL" sz="2000" dirty="0">
                <a:latin typeface="Calibri" panose="020F0502020204030204" pitchFamily="34" charset="0"/>
                <a:cs typeface="Calibri" panose="020F0502020204030204" pitchFamily="34" charset="0"/>
              </a:rPr>
              <a:t>-  Gebruik van richtvragen voor bevragen formule</a:t>
            </a:r>
            <a:br>
              <a:rPr lang="nl-NL" sz="2000" dirty="0">
                <a:latin typeface="Calibri" panose="020F0502020204030204" pitchFamily="34" charset="0"/>
                <a:cs typeface="Calibri" panose="020F0502020204030204" pitchFamily="34" charset="0"/>
              </a:rPr>
            </a:br>
            <a:br>
              <a:rPr lang="nl-NL" sz="2000" dirty="0">
                <a:effectLst/>
                <a:latin typeface="+mn-lt"/>
                <a:cs typeface="Segoe UI" panose="020B0502040204020203" pitchFamily="34" charset="0"/>
              </a:rPr>
            </a:br>
            <a:br>
              <a:rPr lang="nl-NL" sz="2400" dirty="0">
                <a:effectLst/>
                <a:latin typeface="+mn-lt"/>
                <a:cs typeface="Segoe UI" panose="020B0502040204020203" pitchFamily="34" charset="0"/>
              </a:rPr>
            </a:br>
            <a:br>
              <a:rPr lang="nl-NL" sz="2400" dirty="0">
                <a:effectLst/>
                <a:latin typeface="+mn-lt"/>
                <a:cs typeface="Segoe UI" panose="020B0502040204020203" pitchFamily="34" charset="0"/>
              </a:rPr>
            </a:br>
            <a:br>
              <a:rPr lang="nl-NL" sz="2400" dirty="0">
                <a:effectLst/>
                <a:latin typeface="+mn-lt"/>
                <a:cs typeface="Segoe UI" panose="020B0502040204020203" pitchFamily="34" charset="0"/>
              </a:rPr>
            </a:br>
            <a:br>
              <a:rPr lang="nl-NL" sz="2400" dirty="0">
                <a:effectLst/>
                <a:latin typeface="+mn-lt"/>
                <a:cs typeface="Segoe UI" panose="020B0502040204020203" pitchFamily="34" charset="0"/>
              </a:rPr>
            </a:br>
            <a:r>
              <a:rPr lang="nl-NL" sz="2400" dirty="0">
                <a:effectLst/>
                <a:latin typeface="+mn-lt"/>
                <a:cs typeface="Segoe UI" panose="020B0502040204020203" pitchFamily="34" charset="0"/>
              </a:rPr>
              <a:t> </a:t>
            </a:r>
            <a:br>
              <a:rPr lang="nl-NL" sz="2400" dirty="0">
                <a:effectLst/>
                <a:latin typeface="+mn-lt"/>
                <a:cs typeface="Segoe UI" panose="020B0502040204020203" pitchFamily="34" charset="0"/>
              </a:rPr>
            </a:br>
            <a:endParaRPr lang="nl-NL" sz="2400" dirty="0">
              <a:latin typeface="+mn-lt"/>
              <a:ea typeface="Cambria Math" panose="02040503050406030204" pitchFamily="18" charset="0"/>
              <a:cs typeface="Segoe UI" panose="020B0502040204020203" pitchFamily="34" charset="0"/>
            </a:endParaRPr>
          </a:p>
        </p:txBody>
      </p:sp>
    </p:spTree>
    <p:extLst>
      <p:ext uri="{BB962C8B-B14F-4D97-AF65-F5344CB8AC3E}">
        <p14:creationId xmlns:p14="http://schemas.microsoft.com/office/powerpoint/2010/main" val="150536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828007-9FD9-040E-36EC-9430F658A799}"/>
              </a:ext>
            </a:extLst>
          </p:cNvPr>
          <p:cNvSpPr>
            <a:spLocks noChangeArrowheads="1"/>
          </p:cNvSpPr>
          <p:nvPr/>
        </p:nvSpPr>
        <p:spPr bwMode="auto">
          <a:xfrm>
            <a:off x="513182" y="320456"/>
            <a:ext cx="12139127"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algn="l" defTabSz="914400" rtl="0" eaLnBrk="0" fontAlgn="base" latinLnBrk="0" hangingPunct="0">
              <a:spcBef>
                <a:spcPct val="0"/>
              </a:spcBef>
              <a:spcAft>
                <a:spcPts val="0"/>
              </a:spcAft>
              <a:buClrTx/>
              <a:buSzTx/>
              <a:buFontTx/>
              <a:buNone/>
              <a:tabLst/>
            </a:pPr>
            <a:r>
              <a:rPr kumimoji="0" lang="nl-NL" altLang="nl-NL" sz="2000" b="1" i="0" strike="noStrike" cap="none" normalizeH="0" baseline="0" dirty="0">
                <a:ln>
                  <a:noFill/>
                </a:ln>
                <a:effectLst/>
                <a:latin typeface="+mn-lt"/>
                <a:ea typeface="Calibri" panose="020F0502020204030204" pitchFamily="34" charset="0"/>
                <a:cs typeface="Times New Roman" panose="02020603050405020304" pitchFamily="18" charset="0"/>
              </a:rPr>
              <a:t>Richtvragen bij bevragen van formule</a:t>
            </a:r>
            <a:endParaRPr lang="nl-NL" altLang="nl-NL" sz="2000" b="1" dirty="0">
              <a:latin typeface="+mn-lt"/>
              <a:ea typeface="Calibri" panose="020F0502020204030204" pitchFamily="34" charset="0"/>
              <a:cs typeface="Times New Roman" panose="02020603050405020304" pitchFamily="18" charset="0"/>
            </a:endParaRPr>
          </a:p>
          <a:p>
            <a:pPr marL="0" marR="0" lvl="0" algn="l" defTabSz="914400" rtl="0" eaLnBrk="0" fontAlgn="base" latinLnBrk="0" hangingPunct="0">
              <a:spcBef>
                <a:spcPct val="0"/>
              </a:spcBef>
              <a:spcAft>
                <a:spcPts val="0"/>
              </a:spcAft>
              <a:buClrTx/>
              <a:buSzTx/>
              <a:buFontTx/>
              <a:buNone/>
              <a:tabLst/>
            </a:pPr>
            <a:r>
              <a:rPr kumimoji="0" lang="nl-NL" altLang="nl-NL" b="1" i="1" strike="noStrike" cap="none" normalizeH="0" baseline="0" dirty="0">
                <a:ln>
                  <a:noFill/>
                </a:ln>
                <a:effectLst/>
                <a:latin typeface="+mn-lt"/>
                <a:ea typeface="Calibri" panose="020F0502020204030204" pitchFamily="34" charset="0"/>
                <a:cs typeface="Times New Roman" panose="02020603050405020304" pitchFamily="18" charset="0"/>
              </a:rPr>
              <a:t>Oorsprong/aard van formule</a:t>
            </a:r>
            <a:endParaRPr kumimoji="0" lang="nl-NL" altLang="nl-NL" b="1" i="1" strike="noStrike" cap="none" normalizeH="0" baseline="0" dirty="0">
              <a:ln>
                <a:noFill/>
              </a:ln>
              <a:effectLst/>
              <a:latin typeface="+mn-lt"/>
            </a:endParaRPr>
          </a:p>
          <a:p>
            <a:pPr>
              <a:spcAft>
                <a:spcPts val="0"/>
              </a:spcAft>
              <a:buFontTx/>
              <a:buChar char="•"/>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Op welk gebied van natuurkunde is de formule van belang?</a:t>
            </a:r>
            <a:r>
              <a:rPr lang="nl-NL" dirty="0">
                <a:latin typeface="Calibri" panose="020F0502020204030204"/>
                <a:cs typeface="Times New Roman" panose="02020603050405020304" pitchFamily="18" charset="0"/>
              </a:rPr>
              <a:t> Wat is het nut van de formule?</a:t>
            </a:r>
          </a:p>
          <a:p>
            <a:pPr>
              <a:spcAft>
                <a:spcPts val="0"/>
              </a:spcAft>
              <a:buFontTx/>
              <a:buChar char="•"/>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Welk soort formule is het: fundamentele wet, empirische benadering, experimenteel verband?</a:t>
            </a:r>
            <a:endParaRPr kumimoji="0" lang="nl-NL" altLang="nl-NL" b="0" i="0" strike="noStrike" cap="none" normalizeH="0" baseline="0" dirty="0">
              <a:ln>
                <a:noFill/>
              </a:ln>
              <a:effectLst/>
              <a:latin typeface="+mn-lt"/>
            </a:endParaRPr>
          </a:p>
          <a:p>
            <a:pPr marL="0" marR="0" lvl="0" algn="l" defTabSz="914400" rtl="0" eaLnBrk="0" fontAlgn="base" latinLnBrk="0" hangingPunct="0">
              <a:spcBef>
                <a:spcPct val="0"/>
              </a:spcBef>
              <a:spcAft>
                <a:spcPts val="0"/>
              </a:spcAft>
              <a:buClrTx/>
              <a:buSzTx/>
              <a:buFontTx/>
              <a:buChar char="•"/>
              <a:tabLst/>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Wanneer is die wel of niet bruikbaar? (randvoorwaarden)</a:t>
            </a:r>
            <a:endParaRPr kumimoji="0" lang="nl-NL" altLang="nl-NL" b="0" i="0" strike="noStrike" cap="none" normalizeH="0" baseline="0" dirty="0">
              <a:ln>
                <a:noFill/>
              </a:ln>
              <a:effectLst/>
              <a:latin typeface="+mn-lt"/>
            </a:endParaRPr>
          </a:p>
          <a:p>
            <a:pPr marL="0" marR="0" lvl="0" algn="l" defTabSz="914400" rtl="0" eaLnBrk="0" fontAlgn="base" latinLnBrk="0" hangingPunct="0">
              <a:spcBef>
                <a:spcPct val="0"/>
              </a:spcBef>
              <a:spcAft>
                <a:spcPts val="0"/>
              </a:spcAft>
              <a:buClrTx/>
              <a:buSzTx/>
              <a:buFontTx/>
              <a:buChar char="•"/>
              <a:tabLst/>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Welke aannamen gemaakt? Welke variabelen verwacht je in deze context?</a:t>
            </a:r>
            <a:endParaRPr kumimoji="0" lang="nl-NL" altLang="nl-NL" b="0" i="0" strike="noStrike" cap="none" normalizeH="0" baseline="0" dirty="0">
              <a:ln>
                <a:noFill/>
              </a:ln>
              <a:effectLst/>
              <a:latin typeface="+mn-lt"/>
            </a:endParaRPr>
          </a:p>
          <a:p>
            <a:pPr>
              <a:spcAft>
                <a:spcPts val="0"/>
              </a:spcAft>
              <a:buFontTx/>
              <a:buChar char="•"/>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Kun je de formule afleiden? </a:t>
            </a:r>
            <a:r>
              <a:rPr lang="nl-NL" altLang="nl-NL" dirty="0">
                <a:latin typeface="Calibri" panose="020F0502020204030204"/>
                <a:cs typeface="Times New Roman" panose="02020603050405020304" pitchFamily="18" charset="0"/>
              </a:rPr>
              <a:t> </a:t>
            </a:r>
            <a:r>
              <a:rPr kumimoji="0" lang="nl-NL" b="0" i="0" strike="noStrike" kern="1200" cap="none" spc="0" normalizeH="0" baseline="0" noProof="0" dirty="0">
                <a:ln>
                  <a:noFill/>
                </a:ln>
                <a:effectLst/>
                <a:uLnTx/>
                <a:uFillTx/>
                <a:latin typeface="Calibri" panose="020F0502020204030204"/>
                <a:ea typeface="+mn-ea"/>
                <a:cs typeface="Times New Roman" panose="02020603050405020304" pitchFamily="18" charset="0"/>
              </a:rPr>
              <a:t>Op welke andere formules sluit deze formule aan?</a:t>
            </a:r>
            <a:endPar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endParaRPr>
          </a:p>
          <a:p>
            <a:pPr marL="0" marR="0" lvl="0" algn="l" defTabSz="914400" rtl="0" eaLnBrk="0" fontAlgn="base" latinLnBrk="0" hangingPunct="0">
              <a:spcBef>
                <a:spcPct val="0"/>
              </a:spcBef>
              <a:spcAft>
                <a:spcPts val="0"/>
              </a:spcAft>
              <a:buClrTx/>
              <a:buSzTx/>
              <a:buFontTx/>
              <a:buNone/>
              <a:tabLst/>
            </a:pPr>
            <a:r>
              <a:rPr kumimoji="0" lang="nl-NL" altLang="nl-NL" b="1" i="1" strike="noStrike" cap="none" normalizeH="0" baseline="0" dirty="0">
                <a:ln>
                  <a:noFill/>
                </a:ln>
                <a:effectLst/>
                <a:latin typeface="+mn-lt"/>
                <a:ea typeface="Calibri" panose="020F0502020204030204" pitchFamily="34" charset="0"/>
                <a:cs typeface="Times New Roman" panose="02020603050405020304" pitchFamily="18" charset="0"/>
              </a:rPr>
              <a:t>Onderdelen/bouwstenen van formule</a:t>
            </a:r>
            <a:endParaRPr kumimoji="0" lang="nl-NL" altLang="nl-NL" b="1" i="1" strike="noStrike" cap="none" normalizeH="0" baseline="0" dirty="0">
              <a:ln>
                <a:noFill/>
              </a:ln>
              <a:effectLst/>
              <a:latin typeface="+mn-lt"/>
            </a:endParaRPr>
          </a:p>
          <a:p>
            <a:pPr marL="0" marR="0" lvl="0" algn="l" defTabSz="914400" rtl="0" eaLnBrk="0" fontAlgn="base" latinLnBrk="0" hangingPunct="0">
              <a:spcBef>
                <a:spcPct val="0"/>
              </a:spcBef>
              <a:spcAft>
                <a:spcPts val="0"/>
              </a:spcAft>
              <a:buClrTx/>
              <a:buSzTx/>
              <a:buFontTx/>
              <a:buChar char="•"/>
              <a:tabLst/>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Wat voor type formule is? Welke structuur?</a:t>
            </a:r>
            <a:r>
              <a:rPr lang="nl-NL" altLang="nl-NL" dirty="0">
                <a:latin typeface="+mn-lt"/>
              </a:rPr>
              <a:t> </a:t>
            </a: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Hoe opgebouwd uit basisfuncties?</a:t>
            </a:r>
            <a:endParaRPr kumimoji="0" lang="nl-NL" altLang="nl-NL" b="0" i="0" strike="noStrike" cap="none" normalizeH="0" baseline="0" dirty="0">
              <a:ln>
                <a:noFill/>
              </a:ln>
              <a:effectLst/>
              <a:latin typeface="+mn-lt"/>
            </a:endParaRPr>
          </a:p>
          <a:p>
            <a:pPr marL="0" marR="0" lvl="0" algn="l" defTabSz="914400" rtl="0" eaLnBrk="0" fontAlgn="base" latinLnBrk="0" hangingPunct="0">
              <a:spcBef>
                <a:spcPct val="0"/>
              </a:spcBef>
              <a:spcAft>
                <a:spcPts val="0"/>
              </a:spcAft>
              <a:buClrTx/>
              <a:buSzTx/>
              <a:buFontTx/>
              <a:buChar char="•"/>
              <a:tabLst/>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Wat betekenen elk van de componenten? Elk van de symbolen?</a:t>
            </a:r>
          </a:p>
          <a:p>
            <a:pPr>
              <a:spcAft>
                <a:spcPts val="0"/>
              </a:spcAft>
              <a:buFontTx/>
              <a:buChar char="•"/>
            </a:pPr>
            <a:r>
              <a:rPr kumimoji="0" lang="nl-NL" b="0" i="0" strike="noStrike" kern="1200" cap="none" spc="0" normalizeH="0" baseline="0" noProof="0" dirty="0">
                <a:ln>
                  <a:noFill/>
                </a:ln>
                <a:effectLst/>
                <a:uLnTx/>
                <a:uFillTx/>
                <a:latin typeface="Calibri" panose="020F0502020204030204"/>
                <a:ea typeface="+mn-ea"/>
                <a:cs typeface="Times New Roman" panose="02020603050405020304" pitchFamily="18" charset="0"/>
              </a:rPr>
              <a:t>Wat zijn de onderdelen van de formule? (on)afhankelijke grootheden, parameters, constanten, eenheden)</a:t>
            </a:r>
            <a:endParaRPr kumimoji="0" lang="nl-NL" altLang="nl-NL" b="0" i="0" strike="noStrike" cap="none" normalizeH="0" baseline="0" dirty="0">
              <a:ln>
                <a:noFill/>
              </a:ln>
              <a:effectLst/>
              <a:latin typeface="+mn-lt"/>
            </a:endParaRPr>
          </a:p>
          <a:p>
            <a:pPr marL="0" marR="0" lvl="0" algn="l" defTabSz="914400" rtl="0" eaLnBrk="0" fontAlgn="base" latinLnBrk="0" hangingPunct="0">
              <a:spcBef>
                <a:spcPct val="0"/>
              </a:spcBef>
              <a:spcAft>
                <a:spcPts val="0"/>
              </a:spcAft>
              <a:buClrTx/>
              <a:buSzTx/>
              <a:buFontTx/>
              <a:buChar char="•"/>
              <a:tabLst/>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Aan welke grootheden zijn variabelen gelinkt?</a:t>
            </a:r>
          </a:p>
          <a:p>
            <a:pPr marL="0" marR="0" lvl="0" algn="l" defTabSz="914400" rtl="0" eaLnBrk="0" fontAlgn="base" latinLnBrk="0" hangingPunct="0">
              <a:spcBef>
                <a:spcPct val="0"/>
              </a:spcBef>
              <a:spcAft>
                <a:spcPts val="0"/>
              </a:spcAft>
              <a:buClrTx/>
              <a:buSzTx/>
              <a:buFontTx/>
              <a:buNone/>
              <a:tabLst/>
            </a:pPr>
            <a:r>
              <a:rPr kumimoji="0" lang="nl-NL" altLang="nl-NL" b="1" i="1" strike="noStrike" cap="none" normalizeH="0" baseline="0" dirty="0">
                <a:ln>
                  <a:noFill/>
                </a:ln>
                <a:effectLst/>
                <a:latin typeface="+mn-lt"/>
                <a:ea typeface="Calibri" panose="020F0502020204030204" pitchFamily="34" charset="0"/>
                <a:cs typeface="Times New Roman" panose="02020603050405020304" pitchFamily="18" charset="0"/>
              </a:rPr>
              <a:t>Gebruiken van formule</a:t>
            </a:r>
            <a:endParaRPr kumimoji="0" lang="nl-NL" altLang="nl-NL" b="1" i="1" strike="noStrike" cap="none" normalizeH="0" baseline="0" dirty="0">
              <a:ln>
                <a:noFill/>
              </a:ln>
              <a:effectLst/>
              <a:latin typeface="+mn-lt"/>
            </a:endParaRPr>
          </a:p>
          <a:p>
            <a:pPr>
              <a:spcAft>
                <a:spcPts val="0"/>
              </a:spcAft>
              <a:buFontTx/>
              <a:buChar char="•"/>
            </a:pPr>
            <a:r>
              <a:rPr lang="nl-NL" altLang="nl-NL" dirty="0">
                <a:latin typeface="+mn-lt"/>
                <a:ea typeface="Calibri" panose="020F0502020204030204" pitchFamily="34" charset="0"/>
                <a:cs typeface="Times New Roman" panose="02020603050405020304" pitchFamily="18" charset="0"/>
              </a:rPr>
              <a:t>Wat kun je met formule berekenen/voorspellen?</a:t>
            </a:r>
            <a:endParaRPr lang="nl-NL" altLang="nl-NL" dirty="0">
              <a:latin typeface="+mn-lt"/>
            </a:endParaRPr>
          </a:p>
          <a:p>
            <a:pPr marL="0" marR="0" lvl="0" algn="l" defTabSz="914400" rtl="0" eaLnBrk="0" fontAlgn="base" latinLnBrk="0" hangingPunct="0">
              <a:spcBef>
                <a:spcPct val="0"/>
              </a:spcBef>
              <a:spcAft>
                <a:spcPts val="0"/>
              </a:spcAft>
              <a:buClrTx/>
              <a:buSzTx/>
              <a:buFontTx/>
              <a:buChar char="•"/>
              <a:tabLst/>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Hoe kun je formule herschrijven? Wanneer is dat nuttig?</a:t>
            </a:r>
            <a:endParaRPr kumimoji="0" lang="nl-NL" altLang="nl-NL" b="0" i="0" strike="noStrike" cap="none" normalizeH="0" baseline="0" dirty="0">
              <a:ln>
                <a:noFill/>
              </a:ln>
              <a:effectLst/>
              <a:latin typeface="+mn-lt"/>
            </a:endParaRPr>
          </a:p>
          <a:p>
            <a:pPr marL="0" marR="0" lvl="0" algn="l" defTabSz="914400" rtl="0" eaLnBrk="0" fontAlgn="base" latinLnBrk="0" hangingPunct="0">
              <a:spcBef>
                <a:spcPct val="0"/>
              </a:spcBef>
              <a:spcAft>
                <a:spcPts val="0"/>
              </a:spcAft>
              <a:buClrTx/>
              <a:buSzTx/>
              <a:buFontTx/>
              <a:buChar char="•"/>
              <a:tabLst/>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Welke benaderingen van de formule kun je maken?</a:t>
            </a:r>
            <a:endParaRPr lang="nl-NL" altLang="nl-NL" dirty="0">
              <a:latin typeface="+mn-lt"/>
            </a:endParaRPr>
          </a:p>
          <a:p>
            <a:pPr marL="0" marR="0" lvl="0" algn="l" defTabSz="914400" rtl="0" eaLnBrk="0" fontAlgn="base" latinLnBrk="0" hangingPunct="0">
              <a:spcBef>
                <a:spcPct val="0"/>
              </a:spcBef>
              <a:spcAft>
                <a:spcPts val="0"/>
              </a:spcAft>
              <a:buClrTx/>
              <a:buSzTx/>
              <a:buFontTx/>
              <a:buNone/>
              <a:tabLst/>
            </a:pPr>
            <a:r>
              <a:rPr kumimoji="0" lang="nl-NL" altLang="nl-NL" b="1" i="1" strike="noStrike" cap="none" normalizeH="0" baseline="0" dirty="0">
                <a:ln>
                  <a:noFill/>
                </a:ln>
                <a:effectLst/>
                <a:latin typeface="+mn-lt"/>
                <a:ea typeface="Calibri" panose="020F0502020204030204" pitchFamily="34" charset="0"/>
                <a:cs typeface="Times New Roman" panose="02020603050405020304" pitchFamily="18" charset="0"/>
              </a:rPr>
              <a:t>Verhaal van formule</a:t>
            </a:r>
            <a:endParaRPr kumimoji="0" lang="nl-NL" altLang="nl-NL" b="1" i="1" strike="noStrike" cap="none" normalizeH="0" baseline="0" dirty="0">
              <a:ln>
                <a:noFill/>
              </a:ln>
              <a:effectLst/>
              <a:latin typeface="+mn-lt"/>
            </a:endParaRPr>
          </a:p>
          <a:p>
            <a:pPr>
              <a:spcAft>
                <a:spcPts val="0"/>
              </a:spcAft>
              <a:buFontTx/>
              <a:buChar char="•"/>
            </a:pPr>
            <a:r>
              <a:rPr lang="nl-NL" altLang="nl-NL" dirty="0">
                <a:latin typeface="+mn-lt"/>
                <a:ea typeface="Calibri" panose="020F0502020204030204" pitchFamily="34" charset="0"/>
                <a:cs typeface="Times New Roman" panose="02020603050405020304" pitchFamily="18" charset="0"/>
              </a:rPr>
              <a:t>Kloppen dimensies/eenheden?</a:t>
            </a:r>
            <a:endParaRPr lang="nl-NL" altLang="nl-NL" dirty="0">
              <a:latin typeface="+mn-lt"/>
            </a:endParaRPr>
          </a:p>
          <a:p>
            <a:pPr>
              <a:spcAft>
                <a:spcPts val="0"/>
              </a:spcAft>
              <a:buFontTx/>
              <a:buChar char="•"/>
            </a:pPr>
            <a:r>
              <a:rPr lang="nl-NL" altLang="nl-NL" dirty="0">
                <a:latin typeface="+mn-lt"/>
                <a:ea typeface="Calibri" panose="020F0502020204030204" pitchFamily="34" charset="0"/>
                <a:cs typeface="Times New Roman" panose="02020603050405020304" pitchFamily="18" charset="0"/>
              </a:rPr>
              <a:t>Hoe verandert de afhankelijke variabele als de onafhankelijke verandert? </a:t>
            </a:r>
          </a:p>
          <a:p>
            <a:pPr>
              <a:spcAft>
                <a:spcPts val="0"/>
              </a:spcAft>
              <a:buFontTx/>
              <a:buChar char="•"/>
            </a:pPr>
            <a:r>
              <a:rPr lang="nl-NL" altLang="nl-NL" dirty="0">
                <a:latin typeface="+mn-lt"/>
                <a:ea typeface="Calibri" panose="020F0502020204030204" pitchFamily="34" charset="0"/>
                <a:cs typeface="Times New Roman" panose="02020603050405020304" pitchFamily="18" charset="0"/>
              </a:rPr>
              <a:t>Hoe ziet de globale grafiek eruit? </a:t>
            </a:r>
            <a:r>
              <a:rPr lang="nl-NL" dirty="0">
                <a:latin typeface="Calibri" panose="020F0502020204030204"/>
                <a:cs typeface="Times New Roman" panose="02020603050405020304" pitchFamily="18" charset="0"/>
              </a:rPr>
              <a:t>Welke variabelen zet je op de horizontale en verticale assen?</a:t>
            </a:r>
            <a:endParaRPr lang="nl-NL" altLang="nl-NL" dirty="0">
              <a:latin typeface="+mn-lt"/>
              <a:ea typeface="Calibri" panose="020F0502020204030204" pitchFamily="34" charset="0"/>
              <a:cs typeface="Times New Roman" panose="02020603050405020304" pitchFamily="18" charset="0"/>
            </a:endParaRPr>
          </a:p>
          <a:p>
            <a:pPr>
              <a:spcAft>
                <a:spcPts val="0"/>
              </a:spcAft>
              <a:buFontTx/>
              <a:buChar char="•"/>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Wat vertelt de formule over de relaties tussen grootheden? </a:t>
            </a:r>
            <a:r>
              <a:rPr kumimoji="0" lang="nl-NL" b="0" i="0" strike="noStrike" kern="1200" cap="none" spc="0" normalizeH="0" baseline="0" noProof="0" dirty="0">
                <a:ln>
                  <a:noFill/>
                </a:ln>
                <a:effectLst/>
                <a:uLnTx/>
                <a:uFillTx/>
                <a:latin typeface="Calibri" panose="020F0502020204030204"/>
                <a:ea typeface="+mn-ea"/>
                <a:cs typeface="Times New Roman" panose="02020603050405020304" pitchFamily="18" charset="0"/>
              </a:rPr>
              <a:t>Wat zegt de formule over limietgevallen?</a:t>
            </a:r>
          </a:p>
          <a:p>
            <a:pPr>
              <a:spcAft>
                <a:spcPts val="0"/>
              </a:spcAft>
              <a:buFontTx/>
              <a:buChar char="•"/>
            </a:pPr>
            <a:r>
              <a:rPr kumimoji="0" lang="nl-NL" altLang="nl-NL" b="0" i="0" strike="noStrike" cap="none" normalizeH="0" baseline="0" dirty="0">
                <a:ln>
                  <a:noFill/>
                </a:ln>
                <a:effectLst/>
                <a:latin typeface="+mn-lt"/>
                <a:ea typeface="Calibri" panose="020F0502020204030204" pitchFamily="34" charset="0"/>
                <a:cs typeface="Times New Roman" panose="02020603050405020304" pitchFamily="18" charset="0"/>
              </a:rPr>
              <a:t>Kun je aan iemand anders de formule uitleggen?</a:t>
            </a:r>
            <a:endParaRPr lang="nl-NL" altLang="nl-NL"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83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6C9FC-0B7A-4AF5-E748-0ECC1C513719}"/>
              </a:ext>
            </a:extLst>
          </p:cNvPr>
          <p:cNvSpPr>
            <a:spLocks noGrp="1"/>
          </p:cNvSpPr>
          <p:nvPr>
            <p:ph type="title"/>
          </p:nvPr>
        </p:nvSpPr>
        <p:spPr>
          <a:xfrm>
            <a:off x="837414" y="1217799"/>
            <a:ext cx="10515600" cy="1325563"/>
          </a:xfrm>
        </p:spPr>
        <p:txBody>
          <a:bodyPr>
            <a:normAutofit fontScale="90000"/>
          </a:bodyPr>
          <a:lstStyle/>
          <a:p>
            <a:br>
              <a:rPr lang="nl-NL" sz="3100" dirty="0">
                <a:latin typeface="+mn-lt"/>
              </a:rPr>
            </a:br>
            <a:br>
              <a:rPr lang="nl-NL" sz="3100" dirty="0">
                <a:latin typeface="+mn-lt"/>
              </a:rPr>
            </a:br>
            <a:r>
              <a:rPr lang="nl-NL" sz="2700" dirty="0">
                <a:latin typeface="+mn-lt"/>
              </a:rPr>
              <a:t>Meedenken bijv. via suggesties voor richtvragen?</a:t>
            </a:r>
            <a:br>
              <a:rPr lang="nl-NL" sz="2700" dirty="0">
                <a:latin typeface="+mn-lt"/>
              </a:rPr>
            </a:br>
            <a:br>
              <a:rPr lang="nl-NL" sz="2700" dirty="0">
                <a:latin typeface="+mn-lt"/>
              </a:rPr>
            </a:br>
            <a:r>
              <a:rPr lang="nl-NL" sz="2700" dirty="0">
                <a:latin typeface="+mn-lt"/>
                <a:hlinkClick r:id="rId2"/>
              </a:rPr>
              <a:t>koppmgm@iclon.leidenuniv.nl</a:t>
            </a:r>
            <a:br>
              <a:rPr lang="nl-NL" sz="2700" dirty="0">
                <a:latin typeface="+mn-lt"/>
              </a:rPr>
            </a:br>
            <a:r>
              <a:rPr lang="nl-NL" sz="2700" dirty="0">
                <a:latin typeface="+mn-lt"/>
              </a:rPr>
              <a:t>of </a:t>
            </a:r>
            <a:r>
              <a:rPr lang="nl-NL" sz="2700" dirty="0">
                <a:effectLst/>
                <a:latin typeface="Calibri" panose="020F0502020204030204" pitchFamily="34" charset="0"/>
                <a:ea typeface="Times New Roman" panose="02020603050405020304" pitchFamily="18" charset="0"/>
                <a:hlinkClick r:id="rId3"/>
              </a:rPr>
              <a:t>H.M.C.Eijkelhof@uu.nl</a:t>
            </a:r>
            <a:br>
              <a:rPr lang="nl-NL" sz="2700" dirty="0">
                <a:effectLst/>
                <a:latin typeface="Calibri" panose="020F0502020204030204" pitchFamily="34" charset="0"/>
                <a:ea typeface="Times New Roman" panose="02020603050405020304" pitchFamily="18" charset="0"/>
              </a:rPr>
            </a:br>
            <a:r>
              <a:rPr lang="nl-NL" sz="2700" dirty="0">
                <a:latin typeface="+mn-lt"/>
              </a:rPr>
              <a:t> </a:t>
            </a:r>
          </a:p>
        </p:txBody>
      </p:sp>
    </p:spTree>
    <p:extLst>
      <p:ext uri="{BB962C8B-B14F-4D97-AF65-F5344CB8AC3E}">
        <p14:creationId xmlns:p14="http://schemas.microsoft.com/office/powerpoint/2010/main" val="108635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B5294C5-4CE9-533D-ED5F-9E3C58C83BF4}"/>
              </a:ext>
            </a:extLst>
          </p:cNvPr>
          <p:cNvSpPr txBox="1"/>
          <p:nvPr/>
        </p:nvSpPr>
        <p:spPr>
          <a:xfrm>
            <a:off x="389554" y="112168"/>
            <a:ext cx="10555254" cy="7263527"/>
          </a:xfrm>
          <a:prstGeom prst="rect">
            <a:avLst/>
          </a:prstGeom>
          <a:noFill/>
        </p:spPr>
        <p:txBody>
          <a:bodyPr wrap="square">
            <a:spAutoFit/>
          </a:bodyPr>
          <a:lstStyle/>
          <a:p>
            <a:r>
              <a:rPr lang="en-US" sz="1400" b="0" i="0" dirty="0" err="1">
                <a:solidFill>
                  <a:srgbClr val="222222"/>
                </a:solidFill>
                <a:effectLst/>
                <a:latin typeface="Arial" panose="020B0604020202020204" pitchFamily="34" charset="0"/>
                <a:cs typeface="Arial" panose="020B0604020202020204" pitchFamily="34" charset="0"/>
              </a:rPr>
              <a:t>Literatuur</a:t>
            </a:r>
            <a:r>
              <a:rPr lang="en-US" sz="1400" b="0" i="0" dirty="0">
                <a:solidFill>
                  <a:srgbClr val="222222"/>
                </a:solidFill>
                <a:effectLst/>
                <a:latin typeface="Arial" panose="020B0604020202020204" pitchFamily="34" charset="0"/>
                <a:cs typeface="Arial" panose="020B0604020202020204" pitchFamily="34" charset="0"/>
              </a:rPr>
              <a:t> </a:t>
            </a:r>
          </a:p>
          <a:p>
            <a:r>
              <a:rPr lang="en-US" sz="1400" b="0" i="0" dirty="0">
                <a:solidFill>
                  <a:srgbClr val="222222"/>
                </a:solidFill>
                <a:effectLst/>
                <a:latin typeface="Arial" panose="020B0604020202020204" pitchFamily="34" charset="0"/>
                <a:cs typeface="Arial" panose="020B0604020202020204" pitchFamily="34" charset="0"/>
              </a:rPr>
              <a:t>Geyer, M. A., &amp; </a:t>
            </a:r>
            <a:r>
              <a:rPr lang="en-US" sz="1400" b="0" i="0" dirty="0" err="1">
                <a:solidFill>
                  <a:srgbClr val="222222"/>
                </a:solidFill>
                <a:effectLst/>
                <a:latin typeface="Arial" panose="020B0604020202020204" pitchFamily="34" charset="0"/>
                <a:cs typeface="Arial" panose="020B0604020202020204" pitchFamily="34" charset="0"/>
              </a:rPr>
              <a:t>Kuske-Janßen</a:t>
            </a:r>
            <a:r>
              <a:rPr lang="en-US" sz="1400" b="0" i="0" dirty="0">
                <a:solidFill>
                  <a:srgbClr val="222222"/>
                </a:solidFill>
                <a:effectLst/>
                <a:latin typeface="Arial" panose="020B0604020202020204" pitchFamily="34" charset="0"/>
                <a:cs typeface="Arial" panose="020B0604020202020204" pitchFamily="34" charset="0"/>
              </a:rPr>
              <a:t>, W. (2019). Mathematical representations in physics lessons. </a:t>
            </a:r>
            <a:r>
              <a:rPr lang="en-US" sz="1400" b="0" i="1" dirty="0">
                <a:solidFill>
                  <a:srgbClr val="222222"/>
                </a:solidFill>
                <a:effectLst/>
                <a:latin typeface="Arial" panose="020B0604020202020204" pitchFamily="34" charset="0"/>
                <a:cs typeface="Arial" panose="020B0604020202020204" pitchFamily="34" charset="0"/>
              </a:rPr>
              <a:t>Mathematics in physics education</a:t>
            </a:r>
            <a:r>
              <a:rPr lang="en-US" sz="1400" b="0" i="0" dirty="0">
                <a:solidFill>
                  <a:srgbClr val="222222"/>
                </a:solidFill>
                <a:effectLst/>
                <a:latin typeface="Arial" panose="020B0604020202020204" pitchFamily="34" charset="0"/>
                <a:cs typeface="Arial" panose="020B0604020202020204" pitchFamily="34" charset="0"/>
              </a:rPr>
              <a:t>, 75-102.</a:t>
            </a:r>
          </a:p>
          <a:p>
            <a:endParaRPr lang="en-US" sz="1400" dirty="0">
              <a:solidFill>
                <a:srgbClr val="222222"/>
              </a:solidFill>
              <a:latin typeface="Arial" panose="020B0604020202020204" pitchFamily="34" charset="0"/>
              <a:cs typeface="Arial" panose="020B0604020202020204" pitchFamily="34" charset="0"/>
            </a:endParaRPr>
          </a:p>
          <a:p>
            <a:r>
              <a:rPr kumimoji="0" lang="nl-NL" sz="14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Kop, P. &amp; Eijkelhof, H. (2024). </a:t>
            </a:r>
            <a:r>
              <a:rPr kumimoji="0" lang="nl-NL" sz="1400" b="0" i="1" u="none" strike="noStrike" kern="1200" cap="none" spc="0" normalizeH="0" baseline="0" noProof="0" dirty="0">
                <a:ln>
                  <a:noFill/>
                </a:ln>
                <a:effectLst/>
                <a:highlight>
                  <a:srgbClr val="FFFFFF"/>
                </a:highlight>
                <a:uLnTx/>
                <a:uFillTx/>
                <a:latin typeface="Arial" panose="020B0604020202020204" pitchFamily="34" charset="0"/>
                <a:ea typeface="+mj-ea"/>
                <a:cs typeface="Arial" panose="020B0604020202020204" pitchFamily="34" charset="0"/>
              </a:rPr>
              <a:t>Wiskundige formules in natuurwetenschappen en wiskunde. </a:t>
            </a:r>
            <a:r>
              <a:rPr lang="nl-NL" sz="1400" b="0" i="1" dirty="0">
                <a:effectLst/>
                <a:latin typeface="Arial" panose="020B0604020202020204" pitchFamily="34" charset="0"/>
                <a:cs typeface="Arial" panose="020B0604020202020204" pitchFamily="34" charset="0"/>
              </a:rPr>
              <a:t>NVOX, april 2024</a:t>
            </a:r>
            <a:r>
              <a:rPr lang="nl-NL" sz="1400" dirty="0">
                <a:latin typeface="Arial" panose="020B0604020202020204" pitchFamily="34" charset="0"/>
                <a:cs typeface="Arial" panose="020B0604020202020204" pitchFamily="34" charset="0"/>
              </a:rPr>
              <a:t> p.</a:t>
            </a:r>
            <a:r>
              <a:rPr lang="nl-NL" sz="1400" b="0" i="0" dirty="0">
                <a:effectLst/>
                <a:latin typeface="Arial" panose="020B0604020202020204" pitchFamily="34" charset="0"/>
                <a:cs typeface="Arial" panose="020B0604020202020204" pitchFamily="34" charset="0"/>
              </a:rPr>
              <a:t>11-13.</a:t>
            </a:r>
            <a:r>
              <a:rPr kumimoji="0" lang="nl-NL" sz="1400" b="0" i="0" u="none" strike="noStrike" kern="1200" cap="none" spc="0" normalizeH="0" baseline="0" noProof="0" dirty="0">
                <a:ln>
                  <a:noFill/>
                </a:ln>
                <a:effectLst/>
                <a:highlight>
                  <a:srgbClr val="FFFFFF"/>
                </a:highlight>
                <a:uLnTx/>
                <a:uFillTx/>
                <a:latin typeface="Arial" panose="020B0604020202020204" pitchFamily="34" charset="0"/>
                <a:ea typeface="+mj-ea"/>
                <a:cs typeface="Arial" panose="020B0604020202020204" pitchFamily="34" charset="0"/>
              </a:rPr>
              <a:t> </a:t>
            </a:r>
            <a:br>
              <a:rPr kumimoji="0" lang="nl-NL" sz="1400" b="1" i="0" u="none" strike="noStrike" kern="1200" cap="none" spc="0" normalizeH="0" baseline="0" noProof="0" dirty="0">
                <a:ln>
                  <a:noFill/>
                </a:ln>
                <a:effectLst/>
                <a:highlight>
                  <a:srgbClr val="FFFFFF"/>
                </a:highlight>
                <a:uLnTx/>
                <a:uFillTx/>
                <a:latin typeface="Arial" panose="020B0604020202020204" pitchFamily="34" charset="0"/>
                <a:ea typeface="+mj-ea"/>
                <a:cs typeface="Arial" panose="020B0604020202020204" pitchFamily="34" charset="0"/>
              </a:rPr>
            </a:br>
            <a:endParaRPr kumimoji="0" lang="nl-NL" sz="1400" b="1" i="0" u="none" strike="noStrike" kern="1200" cap="none" spc="0" normalizeH="0" baseline="0" noProof="0" dirty="0">
              <a:ln>
                <a:noFill/>
              </a:ln>
              <a:effectLst/>
              <a:highlight>
                <a:srgbClr val="FFFFFF"/>
              </a:highlight>
              <a:uLnTx/>
              <a:uFillTx/>
              <a:latin typeface="Arial" panose="020B0604020202020204" pitchFamily="34" charset="0"/>
              <a:ea typeface="+mj-ea"/>
              <a:cs typeface="Arial" panose="020B0604020202020204" pitchFamily="34" charset="0"/>
            </a:endParaRPr>
          </a:p>
          <a:p>
            <a:r>
              <a:rPr lang="en-US" sz="1400" b="0" i="0" dirty="0">
                <a:solidFill>
                  <a:srgbClr val="222222"/>
                </a:solidFill>
                <a:effectLst/>
                <a:latin typeface="Arial" panose="020B0604020202020204" pitchFamily="34" charset="0"/>
                <a:cs typeface="Arial" panose="020B0604020202020204" pitchFamily="34" charset="0"/>
              </a:rPr>
              <a:t>Kop, P. (2023, July). Supporting the interpretation of formulas in physics education through mathematics lessons. In </a:t>
            </a:r>
            <a:r>
              <a:rPr lang="en-US" sz="1400" b="0" i="1" dirty="0">
                <a:solidFill>
                  <a:srgbClr val="222222"/>
                </a:solidFill>
                <a:effectLst/>
                <a:latin typeface="Arial" panose="020B0604020202020204" pitchFamily="34" charset="0"/>
                <a:cs typeface="Arial" panose="020B0604020202020204" pitchFamily="34" charset="0"/>
              </a:rPr>
              <a:t>Thirteenth Congress of the European Society for Research in Mathematics Education (CERME13)</a:t>
            </a:r>
            <a:r>
              <a:rPr lang="en-US" sz="1400" b="0" i="0" dirty="0">
                <a:solidFill>
                  <a:srgbClr val="222222"/>
                </a:solidFill>
                <a:effectLst/>
                <a:latin typeface="Arial" panose="020B0604020202020204" pitchFamily="34" charset="0"/>
                <a:cs typeface="Arial" panose="020B0604020202020204" pitchFamily="34" charset="0"/>
              </a:rPr>
              <a:t> (No. 7). </a:t>
            </a:r>
            <a:r>
              <a:rPr lang="en-US" sz="1400" b="0" i="0" dirty="0" err="1">
                <a:solidFill>
                  <a:srgbClr val="222222"/>
                </a:solidFill>
                <a:effectLst/>
                <a:latin typeface="Arial" panose="020B0604020202020204" pitchFamily="34" charset="0"/>
                <a:cs typeface="Arial" panose="020B0604020202020204" pitchFamily="34" charset="0"/>
              </a:rPr>
              <a:t>Alfréd</a:t>
            </a:r>
            <a:r>
              <a:rPr lang="en-US" sz="1400" b="0" i="0" dirty="0">
                <a:solidFill>
                  <a:srgbClr val="222222"/>
                </a:solidFill>
                <a:effectLst/>
                <a:latin typeface="Arial" panose="020B0604020202020204" pitchFamily="34" charset="0"/>
                <a:cs typeface="Arial" panose="020B0604020202020204" pitchFamily="34" charset="0"/>
              </a:rPr>
              <a:t> </a:t>
            </a:r>
            <a:r>
              <a:rPr lang="en-US" sz="1400" b="0" i="0" dirty="0" err="1">
                <a:solidFill>
                  <a:srgbClr val="222222"/>
                </a:solidFill>
                <a:effectLst/>
                <a:latin typeface="Arial" panose="020B0604020202020204" pitchFamily="34" charset="0"/>
                <a:cs typeface="Arial" panose="020B0604020202020204" pitchFamily="34" charset="0"/>
              </a:rPr>
              <a:t>Rényi</a:t>
            </a:r>
            <a:r>
              <a:rPr lang="en-US" sz="1400" b="0" i="0" dirty="0">
                <a:solidFill>
                  <a:srgbClr val="222222"/>
                </a:solidFill>
                <a:effectLst/>
                <a:latin typeface="Arial" panose="020B0604020202020204" pitchFamily="34" charset="0"/>
                <a:cs typeface="Arial" panose="020B0604020202020204" pitchFamily="34" charset="0"/>
              </a:rPr>
              <a:t> Institute of Mathematics; ERME.</a:t>
            </a:r>
          </a:p>
          <a:p>
            <a:endParaRPr lang="en-US" sz="1400" dirty="0">
              <a:solidFill>
                <a:srgbClr val="222222"/>
              </a:solidFill>
              <a:latin typeface="Arial" panose="020B0604020202020204" pitchFamily="34" charset="0"/>
              <a:cs typeface="Arial" panose="020B0604020202020204" pitchFamily="34" charset="0"/>
            </a:endParaRPr>
          </a:p>
          <a:p>
            <a:r>
              <a:rPr lang="en-US" sz="1400" b="0" i="0" dirty="0">
                <a:solidFill>
                  <a:srgbClr val="222222"/>
                </a:solidFill>
                <a:effectLst/>
                <a:latin typeface="Arial" panose="020B0604020202020204" pitchFamily="34" charset="0"/>
                <a:cs typeface="Arial" panose="020B0604020202020204" pitchFamily="34" charset="0"/>
              </a:rPr>
              <a:t>Meyer, P., &amp; Marohn, A. (2024). Mathematical </a:t>
            </a:r>
            <a:r>
              <a:rPr lang="en-US" sz="1400" b="0" i="0" dirty="0" err="1">
                <a:solidFill>
                  <a:srgbClr val="222222"/>
                </a:solidFill>
                <a:effectLst/>
                <a:latin typeface="Arial" panose="020B0604020202020204" pitchFamily="34" charset="0"/>
                <a:cs typeface="Arial" panose="020B0604020202020204" pitchFamily="34" charset="0"/>
              </a:rPr>
              <a:t>Grundvorstellungen</a:t>
            </a:r>
            <a:r>
              <a:rPr lang="en-US" sz="1400" b="0" i="0" dirty="0">
                <a:solidFill>
                  <a:srgbClr val="222222"/>
                </a:solidFill>
                <a:effectLst/>
                <a:latin typeface="Arial" panose="020B0604020202020204" pitchFamily="34" charset="0"/>
                <a:cs typeface="Arial" panose="020B0604020202020204" pitchFamily="34" charset="0"/>
              </a:rPr>
              <a:t> in Chemistry Education: An Approach to Understanding Chemical Mathematics Using the Example of the Concept of Density. </a:t>
            </a:r>
            <a:r>
              <a:rPr lang="en-US" sz="1400" b="0" i="1" dirty="0">
                <a:solidFill>
                  <a:srgbClr val="222222"/>
                </a:solidFill>
                <a:effectLst/>
                <a:latin typeface="Arial" panose="020B0604020202020204" pitchFamily="34" charset="0"/>
                <a:cs typeface="Arial" panose="020B0604020202020204" pitchFamily="34" charset="0"/>
              </a:rPr>
              <a:t>Journal of Chemical Education</a:t>
            </a:r>
            <a:r>
              <a:rPr lang="en-US" sz="1400" b="0" i="0" dirty="0">
                <a:solidFill>
                  <a:srgbClr val="222222"/>
                </a:solidFill>
                <a:effectLst/>
                <a:latin typeface="Arial" panose="020B0604020202020204" pitchFamily="34" charset="0"/>
                <a:cs typeface="Arial" panose="020B0604020202020204" pitchFamily="34" charset="0"/>
              </a:rPr>
              <a:t>, </a:t>
            </a:r>
            <a:r>
              <a:rPr lang="en-US" sz="1400" b="0" i="1" dirty="0">
                <a:solidFill>
                  <a:srgbClr val="222222"/>
                </a:solidFill>
                <a:effectLst/>
                <a:latin typeface="Arial" panose="020B0604020202020204" pitchFamily="34" charset="0"/>
                <a:cs typeface="Arial" panose="020B0604020202020204" pitchFamily="34" charset="0"/>
              </a:rPr>
              <a:t>101</a:t>
            </a:r>
            <a:r>
              <a:rPr lang="en-US" sz="1400" b="0" i="0" dirty="0">
                <a:solidFill>
                  <a:srgbClr val="222222"/>
                </a:solidFill>
                <a:effectLst/>
                <a:latin typeface="Arial" panose="020B0604020202020204" pitchFamily="34" charset="0"/>
                <a:cs typeface="Arial" panose="020B0604020202020204" pitchFamily="34" charset="0"/>
              </a:rPr>
              <a:t>(11), 4904-4915.</a:t>
            </a:r>
            <a:endParaRPr lang="en-US" sz="1400" dirty="0">
              <a:solidFill>
                <a:srgbClr val="222222"/>
              </a:solidFill>
              <a:latin typeface="Arial" panose="020B0604020202020204" pitchFamily="34" charset="0"/>
              <a:cs typeface="Arial" panose="020B0604020202020204" pitchFamily="34" charset="0"/>
            </a:endParaRPr>
          </a:p>
          <a:p>
            <a:endParaRPr lang="en-US" sz="1400" b="0" i="0" dirty="0">
              <a:solidFill>
                <a:srgbClr val="222222"/>
              </a:solidFill>
              <a:effectLst/>
              <a:latin typeface="Arial" panose="020B0604020202020204" pitchFamily="34" charset="0"/>
              <a:cs typeface="Arial" panose="020B0604020202020204" pitchFamily="34" charset="0"/>
            </a:endParaRPr>
          </a:p>
          <a:p>
            <a:r>
              <a:rPr lang="en-US" sz="1400" b="0" i="0" dirty="0">
                <a:solidFill>
                  <a:srgbClr val="222222"/>
                </a:solidFill>
                <a:effectLst/>
                <a:latin typeface="Arial" panose="020B0604020202020204" pitchFamily="34" charset="0"/>
                <a:cs typeface="Arial" panose="020B0604020202020204" pitchFamily="34" charset="0"/>
              </a:rPr>
              <a:t>Palmgren, E., &amp; Rasa, T. (2024). Modelling Roles of Mathematics in Physics: Perspectives for Physics Education. </a:t>
            </a:r>
            <a:r>
              <a:rPr lang="en-US" sz="1400" b="0" i="1" dirty="0">
                <a:solidFill>
                  <a:srgbClr val="222222"/>
                </a:solidFill>
                <a:effectLst/>
                <a:latin typeface="Arial" panose="020B0604020202020204" pitchFamily="34" charset="0"/>
                <a:cs typeface="Arial" panose="020B0604020202020204" pitchFamily="34" charset="0"/>
              </a:rPr>
              <a:t>Science &amp; Education</a:t>
            </a:r>
            <a:r>
              <a:rPr lang="en-US" sz="1400" b="0" i="0" dirty="0">
                <a:solidFill>
                  <a:srgbClr val="222222"/>
                </a:solidFill>
                <a:effectLst/>
                <a:latin typeface="Arial" panose="020B0604020202020204" pitchFamily="34" charset="0"/>
                <a:cs typeface="Arial" panose="020B0604020202020204" pitchFamily="34" charset="0"/>
              </a:rPr>
              <a:t>, </a:t>
            </a:r>
            <a:r>
              <a:rPr lang="en-US" sz="1400" b="0" i="1" dirty="0">
                <a:solidFill>
                  <a:srgbClr val="222222"/>
                </a:solidFill>
                <a:effectLst/>
                <a:latin typeface="Arial" panose="020B0604020202020204" pitchFamily="34" charset="0"/>
                <a:cs typeface="Arial" panose="020B0604020202020204" pitchFamily="34" charset="0"/>
              </a:rPr>
              <a:t>33</a:t>
            </a:r>
            <a:r>
              <a:rPr lang="en-US" sz="1400" b="0" i="0" dirty="0">
                <a:solidFill>
                  <a:srgbClr val="222222"/>
                </a:solidFill>
                <a:effectLst/>
                <a:latin typeface="Arial" panose="020B0604020202020204" pitchFamily="34" charset="0"/>
                <a:cs typeface="Arial" panose="020B0604020202020204" pitchFamily="34" charset="0"/>
              </a:rPr>
              <a:t>(2), 365-382.</a:t>
            </a:r>
          </a:p>
          <a:p>
            <a:endParaRPr lang="en-US" sz="1400" dirty="0">
              <a:solidFill>
                <a:srgbClr val="222222"/>
              </a:solidFill>
              <a:latin typeface="Arial" panose="020B0604020202020204" pitchFamily="34" charset="0"/>
              <a:cs typeface="Arial" panose="020B0604020202020204" pitchFamily="34" charset="0"/>
            </a:endParaRPr>
          </a:p>
          <a:p>
            <a:r>
              <a:rPr lang="en-US" sz="1400" b="0" i="0" dirty="0" err="1">
                <a:solidFill>
                  <a:srgbClr val="222222"/>
                </a:solidFill>
                <a:effectLst/>
                <a:latin typeface="Arial" panose="020B0604020202020204" pitchFamily="34" charset="0"/>
                <a:cs typeface="Arial" panose="020B0604020202020204" pitchFamily="34" charset="0"/>
              </a:rPr>
              <a:t>Pospiech</a:t>
            </a:r>
            <a:r>
              <a:rPr lang="en-US" sz="1400" b="0" i="0" dirty="0">
                <a:solidFill>
                  <a:srgbClr val="222222"/>
                </a:solidFill>
                <a:effectLst/>
                <a:latin typeface="Arial" panose="020B0604020202020204" pitchFamily="34" charset="0"/>
                <a:cs typeface="Arial" panose="020B0604020202020204" pitchFamily="34" charset="0"/>
              </a:rPr>
              <a:t>, G. (2023). An Educational Perspective on the Connections Between Physics and Mathematics. In </a:t>
            </a:r>
            <a:r>
              <a:rPr lang="en-US" sz="1400" b="0" i="1" dirty="0">
                <a:solidFill>
                  <a:srgbClr val="222222"/>
                </a:solidFill>
                <a:effectLst/>
                <a:latin typeface="Arial" panose="020B0604020202020204" pitchFamily="34" charset="0"/>
                <a:cs typeface="Arial" panose="020B0604020202020204" pitchFamily="34" charset="0"/>
              </a:rPr>
              <a:t>Physics Teacher Education: More About What Matters</a:t>
            </a:r>
            <a:r>
              <a:rPr lang="en-US" sz="1400" b="0" i="0" dirty="0">
                <a:solidFill>
                  <a:srgbClr val="222222"/>
                </a:solidFill>
                <a:effectLst/>
                <a:latin typeface="Arial" panose="020B0604020202020204" pitchFamily="34" charset="0"/>
                <a:cs typeface="Arial" panose="020B0604020202020204" pitchFamily="34" charset="0"/>
              </a:rPr>
              <a:t> (pp. 39-53). Cham: Springer Nature Switzerland.</a:t>
            </a:r>
          </a:p>
          <a:p>
            <a:endParaRPr lang="en-US" sz="1400" dirty="0">
              <a:solidFill>
                <a:srgbClr val="222222"/>
              </a:solidFill>
              <a:latin typeface="Arial" panose="020B0604020202020204" pitchFamily="34" charset="0"/>
              <a:cs typeface="Arial" panose="020B0604020202020204" pitchFamily="34" charset="0"/>
            </a:endParaRPr>
          </a:p>
          <a:p>
            <a:r>
              <a:rPr lang="en-US" sz="1400" b="0" i="0" dirty="0">
                <a:solidFill>
                  <a:srgbClr val="222222"/>
                </a:solidFill>
                <a:effectLst/>
                <a:latin typeface="Arial" panose="020B0604020202020204" pitchFamily="34" charset="0"/>
                <a:cs typeface="Arial" panose="020B0604020202020204" pitchFamily="34" charset="0"/>
              </a:rPr>
              <a:t>Redish, E. F. (2021). Using math in physics: Overview. </a:t>
            </a:r>
            <a:r>
              <a:rPr lang="en-US" sz="1400" b="0" i="1" dirty="0">
                <a:solidFill>
                  <a:srgbClr val="222222"/>
                </a:solidFill>
                <a:effectLst/>
                <a:latin typeface="Arial" panose="020B0604020202020204" pitchFamily="34" charset="0"/>
                <a:cs typeface="Arial" panose="020B0604020202020204" pitchFamily="34" charset="0"/>
              </a:rPr>
              <a:t>The Physics Teacher</a:t>
            </a:r>
            <a:r>
              <a:rPr lang="en-US" sz="1400" b="0" i="0" dirty="0">
                <a:solidFill>
                  <a:srgbClr val="222222"/>
                </a:solidFill>
                <a:effectLst/>
                <a:latin typeface="Arial" panose="020B0604020202020204" pitchFamily="34" charset="0"/>
                <a:cs typeface="Arial" panose="020B0604020202020204" pitchFamily="34" charset="0"/>
              </a:rPr>
              <a:t>, </a:t>
            </a:r>
            <a:r>
              <a:rPr lang="en-US" sz="1400" b="0" i="1" dirty="0">
                <a:solidFill>
                  <a:srgbClr val="222222"/>
                </a:solidFill>
                <a:effectLst/>
                <a:latin typeface="Arial" panose="020B0604020202020204" pitchFamily="34" charset="0"/>
                <a:cs typeface="Arial" panose="020B0604020202020204" pitchFamily="34" charset="0"/>
              </a:rPr>
              <a:t>59</a:t>
            </a:r>
            <a:r>
              <a:rPr lang="en-US" sz="1400" b="0" i="0" dirty="0">
                <a:solidFill>
                  <a:srgbClr val="222222"/>
                </a:solidFill>
                <a:effectLst/>
                <a:latin typeface="Arial" panose="020B0604020202020204" pitchFamily="34" charset="0"/>
                <a:cs typeface="Arial" panose="020B0604020202020204" pitchFamily="34" charset="0"/>
              </a:rPr>
              <a:t>(5), 314-318.</a:t>
            </a:r>
          </a:p>
          <a:p>
            <a:endParaRPr lang="en-US" sz="1400" dirty="0">
              <a:solidFill>
                <a:srgbClr val="222222"/>
              </a:solidFill>
              <a:latin typeface="Arial" panose="020B0604020202020204" pitchFamily="34" charset="0"/>
              <a:cs typeface="Arial" panose="020B0604020202020204" pitchFamily="34" charset="0"/>
            </a:endParaRPr>
          </a:p>
          <a:p>
            <a:r>
              <a:rPr lang="en-US" sz="1400" b="0" i="0" dirty="0">
                <a:solidFill>
                  <a:srgbClr val="222222"/>
                </a:solidFill>
                <a:effectLst/>
                <a:latin typeface="Arial" panose="020B0604020202020204" pitchFamily="34" charset="0"/>
                <a:cs typeface="Arial" panose="020B0604020202020204" pitchFamily="34" charset="0"/>
              </a:rPr>
              <a:t>Redish, E. F., &amp; Kuo, E. (2015). Language of physics, language of math: Disciplinary culture and dynamic epistemology. </a:t>
            </a:r>
            <a:r>
              <a:rPr lang="en-US" sz="1400" b="0" i="1" dirty="0">
                <a:solidFill>
                  <a:srgbClr val="222222"/>
                </a:solidFill>
                <a:effectLst/>
                <a:latin typeface="Arial" panose="020B0604020202020204" pitchFamily="34" charset="0"/>
                <a:cs typeface="Arial" panose="020B0604020202020204" pitchFamily="34" charset="0"/>
              </a:rPr>
              <a:t>Science &amp; Education</a:t>
            </a:r>
            <a:r>
              <a:rPr lang="en-US" sz="1400" b="0" i="0" dirty="0">
                <a:solidFill>
                  <a:srgbClr val="222222"/>
                </a:solidFill>
                <a:effectLst/>
                <a:latin typeface="Arial" panose="020B0604020202020204" pitchFamily="34" charset="0"/>
                <a:cs typeface="Arial" panose="020B0604020202020204" pitchFamily="34" charset="0"/>
              </a:rPr>
              <a:t>, </a:t>
            </a:r>
            <a:r>
              <a:rPr lang="en-US" sz="1400" b="0" i="1" dirty="0">
                <a:solidFill>
                  <a:srgbClr val="222222"/>
                </a:solidFill>
                <a:effectLst/>
                <a:latin typeface="Arial" panose="020B0604020202020204" pitchFamily="34" charset="0"/>
                <a:cs typeface="Arial" panose="020B0604020202020204" pitchFamily="34" charset="0"/>
              </a:rPr>
              <a:t>24</a:t>
            </a:r>
            <a:r>
              <a:rPr lang="en-US" sz="1400" b="0" i="0" dirty="0">
                <a:solidFill>
                  <a:srgbClr val="222222"/>
                </a:solidFill>
                <a:effectLst/>
                <a:latin typeface="Arial" panose="020B0604020202020204" pitchFamily="34" charset="0"/>
                <a:cs typeface="Arial" panose="020B0604020202020204" pitchFamily="34" charset="0"/>
              </a:rPr>
              <a:t>, 561-590.</a:t>
            </a:r>
          </a:p>
          <a:p>
            <a:endParaRPr lang="en-US" sz="1400" dirty="0">
              <a:solidFill>
                <a:srgbClr val="222222"/>
              </a:solidFill>
              <a:latin typeface="Arial" panose="020B0604020202020204" pitchFamily="34" charset="0"/>
              <a:cs typeface="Arial" panose="020B0604020202020204" pitchFamily="34" charset="0"/>
            </a:endParaRPr>
          </a:p>
          <a:p>
            <a:r>
              <a:rPr lang="en-US" sz="1400" b="0" i="0" dirty="0">
                <a:solidFill>
                  <a:srgbClr val="222222"/>
                </a:solidFill>
                <a:effectLst/>
                <a:latin typeface="Arial" panose="020B0604020202020204" pitchFamily="34" charset="0"/>
                <a:cs typeface="Arial" panose="020B0604020202020204" pitchFamily="34" charset="0"/>
              </a:rPr>
              <a:t>Romer, R. H. (1993). Reading the equations and confronting the phenomena-The delights and dilemmas of physics teaching. </a:t>
            </a:r>
            <a:r>
              <a:rPr lang="en-US" sz="1400" b="0" i="1" dirty="0">
                <a:solidFill>
                  <a:srgbClr val="222222"/>
                </a:solidFill>
                <a:effectLst/>
                <a:latin typeface="Arial" panose="020B0604020202020204" pitchFamily="34" charset="0"/>
                <a:cs typeface="Arial" panose="020B0604020202020204" pitchFamily="34" charset="0"/>
              </a:rPr>
              <a:t>American Journal of Physics</a:t>
            </a:r>
            <a:r>
              <a:rPr lang="en-US" sz="1400" b="0" i="0" dirty="0">
                <a:solidFill>
                  <a:srgbClr val="222222"/>
                </a:solidFill>
                <a:effectLst/>
                <a:latin typeface="Arial" panose="020B0604020202020204" pitchFamily="34" charset="0"/>
                <a:cs typeface="Arial" panose="020B0604020202020204" pitchFamily="34" charset="0"/>
              </a:rPr>
              <a:t>, </a:t>
            </a:r>
            <a:r>
              <a:rPr lang="en-US" sz="1400" b="0" i="1" dirty="0">
                <a:solidFill>
                  <a:srgbClr val="222222"/>
                </a:solidFill>
                <a:effectLst/>
                <a:latin typeface="Arial" panose="020B0604020202020204" pitchFamily="34" charset="0"/>
                <a:cs typeface="Arial" panose="020B0604020202020204" pitchFamily="34" charset="0"/>
              </a:rPr>
              <a:t>61</a:t>
            </a:r>
            <a:r>
              <a:rPr lang="en-US" sz="1400" b="0" i="0" dirty="0">
                <a:solidFill>
                  <a:srgbClr val="222222"/>
                </a:solidFill>
                <a:effectLst/>
                <a:latin typeface="Arial" panose="020B0604020202020204" pitchFamily="34" charset="0"/>
                <a:cs typeface="Arial" panose="020B0604020202020204" pitchFamily="34" charset="0"/>
              </a:rPr>
              <a:t>(2), 128-142.</a:t>
            </a:r>
          </a:p>
          <a:p>
            <a:endParaRPr lang="en-US" sz="1400" b="0" i="0" dirty="0">
              <a:solidFill>
                <a:srgbClr val="222222"/>
              </a:solidFill>
              <a:effectLst/>
              <a:latin typeface="Arial" panose="020B0604020202020204" pitchFamily="34" charset="0"/>
              <a:cs typeface="Arial" panose="020B0604020202020204" pitchFamily="34" charset="0"/>
            </a:endParaRPr>
          </a:p>
          <a:p>
            <a:r>
              <a:rPr lang="en-US" sz="1400" dirty="0">
                <a:solidFill>
                  <a:srgbClr val="222222"/>
                </a:solidFill>
                <a:latin typeface="Arial" panose="020B0604020202020204" pitchFamily="34" charset="0"/>
                <a:cs typeface="Arial" panose="020B0604020202020204" pitchFamily="34" charset="0"/>
              </a:rPr>
              <a:t>Sherin, B. L. (2001). How students understand physics equations. </a:t>
            </a:r>
            <a:r>
              <a:rPr lang="en-US" sz="1400" i="1" dirty="0">
                <a:solidFill>
                  <a:srgbClr val="222222"/>
                </a:solidFill>
                <a:latin typeface="Arial" panose="020B0604020202020204" pitchFamily="34" charset="0"/>
                <a:cs typeface="Arial" panose="020B0604020202020204" pitchFamily="34" charset="0"/>
              </a:rPr>
              <a:t>Cognition and instruction</a:t>
            </a:r>
            <a:r>
              <a:rPr lang="en-US" sz="1400" dirty="0">
                <a:solidFill>
                  <a:srgbClr val="222222"/>
                </a:solidFill>
                <a:latin typeface="Arial" panose="020B0604020202020204" pitchFamily="34" charset="0"/>
                <a:cs typeface="Arial" panose="020B0604020202020204" pitchFamily="34" charset="0"/>
              </a:rPr>
              <a:t>, </a:t>
            </a:r>
            <a:r>
              <a:rPr lang="en-US" sz="1400" i="1" dirty="0">
                <a:solidFill>
                  <a:srgbClr val="222222"/>
                </a:solidFill>
                <a:latin typeface="Arial" panose="020B0604020202020204" pitchFamily="34" charset="0"/>
                <a:cs typeface="Arial" panose="020B0604020202020204" pitchFamily="34" charset="0"/>
              </a:rPr>
              <a:t>19</a:t>
            </a:r>
            <a:r>
              <a:rPr lang="en-US" sz="1400" dirty="0">
                <a:solidFill>
                  <a:srgbClr val="222222"/>
                </a:solidFill>
                <a:latin typeface="Arial" panose="020B0604020202020204" pitchFamily="34" charset="0"/>
                <a:cs typeface="Arial" panose="020B0604020202020204" pitchFamily="34" charset="0"/>
              </a:rPr>
              <a:t>(4), 479-541.</a:t>
            </a:r>
          </a:p>
          <a:p>
            <a:endParaRPr lang="en-US" sz="1400" dirty="0">
              <a:solidFill>
                <a:srgbClr val="222222"/>
              </a:solidFill>
              <a:latin typeface="Arial" panose="020B0604020202020204" pitchFamily="34" charset="0"/>
              <a:cs typeface="Arial" panose="020B0604020202020204" pitchFamily="34" charset="0"/>
            </a:endParaRPr>
          </a:p>
          <a:p>
            <a:r>
              <a:rPr lang="en-US" sz="1400" dirty="0" err="1">
                <a:solidFill>
                  <a:srgbClr val="222222"/>
                </a:solidFill>
                <a:latin typeface="Arial" panose="020B0604020202020204" pitchFamily="34" charset="0"/>
                <a:cs typeface="Arial" panose="020B0604020202020204" pitchFamily="34" charset="0"/>
              </a:rPr>
              <a:t>Uhden</a:t>
            </a:r>
            <a:r>
              <a:rPr lang="en-US" sz="1400" dirty="0">
                <a:solidFill>
                  <a:srgbClr val="222222"/>
                </a:solidFill>
                <a:latin typeface="Arial" panose="020B0604020202020204" pitchFamily="34" charset="0"/>
                <a:cs typeface="Arial" panose="020B0604020202020204" pitchFamily="34" charset="0"/>
              </a:rPr>
              <a:t>, O., Karam, R., </a:t>
            </a:r>
            <a:r>
              <a:rPr lang="en-US" sz="1400" dirty="0" err="1">
                <a:solidFill>
                  <a:srgbClr val="222222"/>
                </a:solidFill>
                <a:latin typeface="Arial" panose="020B0604020202020204" pitchFamily="34" charset="0"/>
                <a:cs typeface="Arial" panose="020B0604020202020204" pitchFamily="34" charset="0"/>
              </a:rPr>
              <a:t>Pietrocola</a:t>
            </a:r>
            <a:r>
              <a:rPr lang="en-US" sz="1400" dirty="0">
                <a:solidFill>
                  <a:srgbClr val="222222"/>
                </a:solidFill>
                <a:latin typeface="Arial" panose="020B0604020202020204" pitchFamily="34" charset="0"/>
                <a:cs typeface="Arial" panose="020B0604020202020204" pitchFamily="34" charset="0"/>
              </a:rPr>
              <a:t>, M., &amp; </a:t>
            </a:r>
            <a:r>
              <a:rPr lang="en-US" sz="1400" dirty="0" err="1">
                <a:solidFill>
                  <a:srgbClr val="222222"/>
                </a:solidFill>
                <a:latin typeface="Arial" panose="020B0604020202020204" pitchFamily="34" charset="0"/>
                <a:cs typeface="Arial" panose="020B0604020202020204" pitchFamily="34" charset="0"/>
              </a:rPr>
              <a:t>Pospiech</a:t>
            </a:r>
            <a:r>
              <a:rPr lang="en-US" sz="1400" dirty="0">
                <a:solidFill>
                  <a:srgbClr val="222222"/>
                </a:solidFill>
                <a:latin typeface="Arial" panose="020B0604020202020204" pitchFamily="34" charset="0"/>
                <a:cs typeface="Arial" panose="020B0604020202020204" pitchFamily="34" charset="0"/>
              </a:rPr>
              <a:t>, G. (2012). Modelling mathematical reasoning in physics education. </a:t>
            </a:r>
            <a:r>
              <a:rPr lang="en-US" sz="1400" i="1" dirty="0">
                <a:solidFill>
                  <a:srgbClr val="222222"/>
                </a:solidFill>
                <a:latin typeface="Arial" panose="020B0604020202020204" pitchFamily="34" charset="0"/>
                <a:cs typeface="Arial" panose="020B0604020202020204" pitchFamily="34" charset="0"/>
              </a:rPr>
              <a:t>Science &amp; Education</a:t>
            </a:r>
            <a:r>
              <a:rPr lang="en-US" sz="1400" dirty="0">
                <a:solidFill>
                  <a:srgbClr val="222222"/>
                </a:solidFill>
                <a:latin typeface="Arial" panose="020B0604020202020204" pitchFamily="34" charset="0"/>
                <a:cs typeface="Arial" panose="020B0604020202020204" pitchFamily="34" charset="0"/>
              </a:rPr>
              <a:t>, </a:t>
            </a:r>
            <a:r>
              <a:rPr lang="en-US" sz="1400" i="1" dirty="0">
                <a:solidFill>
                  <a:srgbClr val="222222"/>
                </a:solidFill>
                <a:latin typeface="Arial" panose="020B0604020202020204" pitchFamily="34" charset="0"/>
                <a:cs typeface="Arial" panose="020B0604020202020204" pitchFamily="34" charset="0"/>
              </a:rPr>
              <a:t>21</a:t>
            </a:r>
            <a:r>
              <a:rPr lang="en-US" sz="1400" dirty="0">
                <a:solidFill>
                  <a:srgbClr val="222222"/>
                </a:solidFill>
                <a:latin typeface="Arial" panose="020B0604020202020204" pitchFamily="34" charset="0"/>
                <a:cs typeface="Arial" panose="020B0604020202020204" pitchFamily="34" charset="0"/>
              </a:rPr>
              <a:t>, 485-506.</a:t>
            </a:r>
          </a:p>
          <a:p>
            <a:endParaRPr lang="en-US" sz="1400" dirty="0">
              <a:solidFill>
                <a:srgbClr val="222222"/>
              </a:solidFill>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29405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150757-EBE5-0783-A73E-3973550A145A}"/>
              </a:ext>
            </a:extLst>
          </p:cNvPr>
          <p:cNvSpPr>
            <a:spLocks noGrp="1"/>
          </p:cNvSpPr>
          <p:nvPr>
            <p:ph type="title"/>
          </p:nvPr>
        </p:nvSpPr>
        <p:spPr>
          <a:xfrm>
            <a:off x="765111" y="44451"/>
            <a:ext cx="9290364" cy="633413"/>
          </a:xfrm>
        </p:spPr>
        <p:txBody>
          <a:bodyPr>
            <a:normAutofit fontScale="90000"/>
          </a:bodyPr>
          <a:lstStyle/>
          <a:p>
            <a:r>
              <a:rPr lang="nl-NL" sz="3100" dirty="0">
                <a:latin typeface="Calibri" panose="020F0502020204030204" pitchFamily="34" charset="0"/>
                <a:cs typeface="Calibri" panose="020F0502020204030204" pitchFamily="34" charset="0"/>
              </a:rPr>
              <a:t>Stand van zaken</a:t>
            </a:r>
            <a:br>
              <a:rPr lang="nl-NL" sz="2800" dirty="0">
                <a:latin typeface="Calibri" panose="020F0502020204030204" pitchFamily="34" charset="0"/>
                <a:cs typeface="Calibri" panose="020F0502020204030204" pitchFamily="34" charset="0"/>
              </a:rPr>
            </a:br>
            <a:endParaRPr lang="nl-NL" sz="2800" dirty="0">
              <a:latin typeface="Calibri" panose="020F0502020204030204" pitchFamily="34" charset="0"/>
              <a:cs typeface="Calibri" panose="020F0502020204030204" pitchFamily="34" charset="0"/>
            </a:endParaRPr>
          </a:p>
        </p:txBody>
      </p:sp>
      <p:sp>
        <p:nvSpPr>
          <p:cNvPr id="5" name="Tijdelijke aanduiding voor inhoud 4">
            <a:extLst>
              <a:ext uri="{FF2B5EF4-FFF2-40B4-BE49-F238E27FC236}">
                <a16:creationId xmlns:a16="http://schemas.microsoft.com/office/drawing/2014/main" id="{6885206F-5FEA-C54C-013C-AB6AD82386EB}"/>
              </a:ext>
            </a:extLst>
          </p:cNvPr>
          <p:cNvSpPr>
            <a:spLocks noGrp="1"/>
          </p:cNvSpPr>
          <p:nvPr>
            <p:ph idx="1"/>
          </p:nvPr>
        </p:nvSpPr>
        <p:spPr>
          <a:xfrm>
            <a:off x="765111" y="576781"/>
            <a:ext cx="11426889" cy="5704438"/>
          </a:xfrm>
        </p:spPr>
        <p:txBody>
          <a:bodyPr>
            <a:normAutofit fontScale="92500" lnSpcReduction="10000"/>
          </a:bodyPr>
          <a:lstStyle/>
          <a:p>
            <a:pPr marL="0" indent="0">
              <a:buNone/>
            </a:pPr>
            <a:r>
              <a:rPr lang="nl-NL" sz="2400" dirty="0">
                <a:latin typeface="Calibri" panose="020F0502020204030204" pitchFamily="34" charset="0"/>
                <a:cs typeface="Calibri" panose="020F0502020204030204" pitchFamily="34" charset="0"/>
              </a:rPr>
              <a:t>  * Horizontale samenhang</a:t>
            </a:r>
          </a:p>
          <a:p>
            <a:pPr marL="0" indent="0">
              <a:buNone/>
            </a:pPr>
            <a:r>
              <a:rPr lang="nl-NL" sz="2400" dirty="0">
                <a:latin typeface="Calibri" panose="020F0502020204030204" pitchFamily="34" charset="0"/>
                <a:cs typeface="Calibri" panose="020F0502020204030204" pitchFamily="34" charset="0"/>
              </a:rPr>
              <a:t>Grote verschillen tussen wiskunde, natuurkunde, scheikunde, biologie m.b.t. omgang met formules</a:t>
            </a:r>
          </a:p>
          <a:p>
            <a:pPr indent="0" fontAlgn="base">
              <a:buNone/>
            </a:pPr>
            <a:endParaRPr lang="nl-NL" sz="2400" dirty="0">
              <a:ea typeface="Times New Roman" panose="02020603050405020304" pitchFamily="18" charset="0"/>
              <a:cs typeface="Calibri" panose="020F0502020204030204" pitchFamily="34" charset="0"/>
            </a:endParaRPr>
          </a:p>
          <a:p>
            <a:pPr marL="114300" indent="0" fontAlgn="base">
              <a:buNone/>
            </a:pPr>
            <a:r>
              <a:rPr lang="nl-NL" sz="2400" dirty="0">
                <a:ea typeface="Times New Roman" panose="02020603050405020304" pitchFamily="18" charset="0"/>
                <a:cs typeface="Calibri" panose="020F0502020204030204" pitchFamily="34" charset="0"/>
              </a:rPr>
              <a:t>* Verticale samenhang</a:t>
            </a:r>
          </a:p>
          <a:p>
            <a:pPr marL="0" indent="0">
              <a:buNone/>
              <a:defRPr/>
            </a:pPr>
            <a:r>
              <a:rPr lang="nl-NL" sz="2400" dirty="0">
                <a:solidFill>
                  <a:prstClr val="black"/>
                </a:solidFill>
                <a:latin typeface="Calibri" panose="020F0502020204030204" pitchFamily="34" charset="0"/>
                <a:cs typeface="Calibri" panose="020F0502020204030204" pitchFamily="34" charset="0"/>
              </a:rPr>
              <a:t>  recent onderzoek onder dertig universitaire docenten van bèta-opleidingen    	</a:t>
            </a:r>
            <a:r>
              <a:rPr lang="nl-NL" sz="1900" dirty="0">
                <a:solidFill>
                  <a:prstClr val="black"/>
                </a:solidFill>
                <a:latin typeface="Calibri" panose="020F0502020204030204" pitchFamily="34" charset="0"/>
                <a:cs typeface="Calibri" panose="020F0502020204030204" pitchFamily="34" charset="0"/>
              </a:rPr>
              <a:t>(</a:t>
            </a:r>
            <a:r>
              <a:rPr lang="en-US" sz="1900" u="sng" dirty="0">
                <a:hlinkClick r:id="rId2"/>
              </a:rPr>
              <a:t>https://www.nvvw.nl/wp-content/uploads/2024/06/verslag-interviews-HO-docenten-2024.pdf</a:t>
            </a:r>
            <a:r>
              <a:rPr lang="en-US" sz="1900" u="sng" dirty="0"/>
              <a:t>)</a:t>
            </a:r>
            <a:endParaRPr lang="nl-NL" sz="2400" dirty="0">
              <a:solidFill>
                <a:prstClr val="black"/>
              </a:solidFill>
              <a:latin typeface="Calibri" panose="020F0502020204030204" pitchFamily="34" charset="0"/>
              <a:cs typeface="Calibri" panose="020F0502020204030204" pitchFamily="34" charset="0"/>
            </a:endParaRPr>
          </a:p>
          <a:p>
            <a:pPr marL="0" lvl="0" indent="0">
              <a:buNone/>
              <a:defRPr/>
            </a:pPr>
            <a:r>
              <a:rPr lang="nl-NL" sz="2400" dirty="0">
                <a:latin typeface="Calibri" panose="020F0502020204030204" pitchFamily="34" charset="0"/>
                <a:ea typeface="Calibri" panose="020F0502020204030204" pitchFamily="34" charset="0"/>
              </a:rPr>
              <a:t>  Aankomende studenten </a:t>
            </a:r>
          </a:p>
          <a:p>
            <a:pPr lvl="0">
              <a:buFontTx/>
              <a:buChar char="-"/>
              <a:defRPr/>
            </a:pPr>
            <a:r>
              <a:rPr lang="nl-NL" sz="2400" dirty="0">
                <a:latin typeface="Calibri" panose="020F0502020204030204" pitchFamily="34" charset="0"/>
                <a:ea typeface="Calibri" panose="020F0502020204030204" pitchFamily="34" charset="0"/>
              </a:rPr>
              <a:t>zien formules vaak </a:t>
            </a:r>
            <a:r>
              <a:rPr lang="nl-NL" sz="2400" dirty="0">
                <a:latin typeface="Calibri" panose="020F0502020204030204" pitchFamily="34" charset="0"/>
                <a:ea typeface="Calibri" panose="020F0502020204030204" pitchFamily="34" charset="0"/>
                <a:cs typeface="Times New Roman" panose="02020603050405020304" pitchFamily="18" charset="0"/>
              </a:rPr>
              <a:t>louter als rekentuig en niet als beschrijving van relaties tussen variabelen</a:t>
            </a:r>
          </a:p>
          <a:p>
            <a:pPr>
              <a:buFontTx/>
              <a:buChar char="-"/>
              <a:defRPr/>
            </a:pPr>
            <a:r>
              <a:rPr lang="nl-NL" sz="2400" dirty="0">
                <a:latin typeface="Calibri" panose="020F0502020204030204" pitchFamily="34" charset="0"/>
                <a:ea typeface="Calibri" panose="020F0502020204030204" pitchFamily="34" charset="0"/>
              </a:rPr>
              <a:t>hebben moeite met interpreteren van formules, zowel in wiskundige als in natuurwetenschappelijke context</a:t>
            </a:r>
          </a:p>
          <a:p>
            <a:pPr>
              <a:buFontTx/>
              <a:buChar char="-"/>
              <a:defRPr/>
            </a:pPr>
            <a:r>
              <a:rPr lang="nl-NL" sz="2400" dirty="0">
                <a:latin typeface="Calibri" panose="020F0502020204030204" pitchFamily="34" charset="0"/>
                <a:ea typeface="Times New Roman" panose="02020603050405020304" pitchFamily="18" charset="0"/>
                <a:cs typeface="Calibri" panose="020F0502020204030204" pitchFamily="34" charset="0"/>
              </a:rPr>
              <a:t>het lijkt dat eerstejaars biologie, </a:t>
            </a:r>
            <a:r>
              <a:rPr lang="nl-NL" sz="2400" dirty="0">
                <a:latin typeface="Calibri" panose="020F0502020204030204" pitchFamily="34" charset="0"/>
                <a:ea typeface="Calibri" panose="020F0502020204030204" pitchFamily="34" charset="0"/>
                <a:cs typeface="Times New Roman" panose="02020603050405020304" pitchFamily="18" charset="0"/>
              </a:rPr>
              <a:t>scheikunde, farmacie, aardwetenschappen, </a:t>
            </a:r>
            <a:r>
              <a:rPr lang="nl-NL" sz="2400" dirty="0">
                <a:latin typeface="Calibri" panose="020F0502020204030204" pitchFamily="34" charset="0"/>
                <a:ea typeface="Times New Roman" panose="02020603050405020304" pitchFamily="18" charset="0"/>
                <a:cs typeface="Calibri" panose="020F0502020204030204" pitchFamily="34" charset="0"/>
              </a:rPr>
              <a:t>enz. vooraf geen goed beeld hebben van de rol die wiskunde speelt in hun gekozen studie (hoeveel wiskunde en welke wiskunde)</a:t>
            </a:r>
          </a:p>
          <a:p>
            <a:pPr>
              <a:buFontTx/>
              <a:buChar char="-"/>
              <a:defRPr/>
            </a:pPr>
            <a:r>
              <a:rPr lang="nl-NL" sz="2400" dirty="0">
                <a:latin typeface="Calibri" panose="020F0502020204030204" pitchFamily="34" charset="0"/>
                <a:ea typeface="Calibri" panose="020F0502020204030204" pitchFamily="34" charset="0"/>
              </a:rPr>
              <a:t>suggestie van docenten: besteed meer aandacht aan doorzien van structuur van formules, globale verloop van grafieken en kenmerken van functies</a:t>
            </a:r>
          </a:p>
          <a:p>
            <a:pPr marL="114300" indent="0" fontAlgn="base">
              <a:buNone/>
            </a:pPr>
            <a:endParaRPr lang="nl-NL" sz="2400" dirty="0">
              <a:ea typeface="Times New Roman" panose="02020603050405020304" pitchFamily="18" charset="0"/>
              <a:cs typeface="Calibri" panose="020F0502020204030204" pitchFamily="34" charset="0"/>
            </a:endParaRPr>
          </a:p>
          <a:p>
            <a:pPr marL="0" indent="0" fontAlgn="base">
              <a:lnSpc>
                <a:spcPct val="107000"/>
              </a:lnSpc>
              <a:spcAft>
                <a:spcPts val="800"/>
              </a:spcAft>
              <a:buSzPts val="1000"/>
              <a:buNone/>
              <a:tabLst>
                <a:tab pos="457200" algn="l"/>
              </a:tabLst>
            </a:pPr>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70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8F766-BE43-2DA6-68BE-25F83B5BC265}"/>
              </a:ext>
            </a:extLst>
          </p:cNvPr>
          <p:cNvSpPr>
            <a:spLocks noGrp="1"/>
          </p:cNvSpPr>
          <p:nvPr>
            <p:ph type="title"/>
          </p:nvPr>
        </p:nvSpPr>
        <p:spPr>
          <a:xfrm>
            <a:off x="838200" y="365125"/>
            <a:ext cx="11038840" cy="3063875"/>
          </a:xfrm>
        </p:spPr>
        <p:txBody>
          <a:bodyPr>
            <a:normAutofit fontScale="90000"/>
          </a:bodyPr>
          <a:lstStyle/>
          <a:p>
            <a:br>
              <a:rPr lang="en-US" sz="2800" dirty="0">
                <a:latin typeface="+mn-lt"/>
              </a:rPr>
            </a:br>
            <a:br>
              <a:rPr lang="en-US" sz="2800" dirty="0">
                <a:latin typeface="+mn-lt"/>
              </a:rPr>
            </a:br>
            <a:r>
              <a:rPr lang="en-US" sz="2800" dirty="0" err="1">
                <a:latin typeface="+mn-lt"/>
              </a:rPr>
              <a:t>Omgang</a:t>
            </a:r>
            <a:r>
              <a:rPr lang="en-US" sz="2800" dirty="0">
                <a:latin typeface="+mn-lt"/>
              </a:rPr>
              <a:t> met </a:t>
            </a:r>
            <a:r>
              <a:rPr lang="en-US" sz="2800" dirty="0" err="1">
                <a:latin typeface="+mn-lt"/>
              </a:rPr>
              <a:t>formules</a:t>
            </a:r>
            <a:r>
              <a:rPr lang="en-US" sz="2800" dirty="0">
                <a:latin typeface="+mn-lt"/>
              </a:rPr>
              <a:t> </a:t>
            </a:r>
            <a:r>
              <a:rPr lang="en-US" sz="2800" dirty="0" err="1">
                <a:latin typeface="+mn-lt"/>
              </a:rPr>
              <a:t>bij</a:t>
            </a:r>
            <a:r>
              <a:rPr lang="en-US" sz="2800" dirty="0">
                <a:latin typeface="+mn-lt"/>
              </a:rPr>
              <a:t> </a:t>
            </a:r>
            <a:r>
              <a:rPr lang="en-US" sz="2800" dirty="0" err="1">
                <a:latin typeface="+mn-lt"/>
              </a:rPr>
              <a:t>natuurkunde</a:t>
            </a:r>
            <a:r>
              <a:rPr lang="en-US" sz="2800" dirty="0">
                <a:latin typeface="+mn-lt"/>
              </a:rPr>
              <a:t>, </a:t>
            </a:r>
            <a:r>
              <a:rPr lang="en-US" sz="2800" dirty="0" err="1">
                <a:latin typeface="+mn-lt"/>
              </a:rPr>
              <a:t>bij</a:t>
            </a:r>
            <a:r>
              <a:rPr lang="en-US" sz="2800" dirty="0">
                <a:latin typeface="+mn-lt"/>
              </a:rPr>
              <a:t> </a:t>
            </a:r>
            <a:r>
              <a:rPr lang="en-US" sz="2800" dirty="0" err="1">
                <a:latin typeface="+mn-lt"/>
              </a:rPr>
              <a:t>wiskunde</a:t>
            </a:r>
            <a:r>
              <a:rPr lang="en-US" sz="2800" dirty="0">
                <a:latin typeface="+mn-lt"/>
              </a:rPr>
              <a:t> </a:t>
            </a:r>
            <a:r>
              <a:rPr lang="en-US" sz="2800" dirty="0" err="1">
                <a:latin typeface="+mn-lt"/>
              </a:rPr>
              <a:t>en</a:t>
            </a:r>
            <a:r>
              <a:rPr lang="en-US" sz="2800" dirty="0">
                <a:latin typeface="+mn-lt"/>
              </a:rPr>
              <a:t> </a:t>
            </a:r>
            <a:r>
              <a:rPr lang="en-US" sz="2800" dirty="0" err="1">
                <a:latin typeface="+mn-lt"/>
              </a:rPr>
              <a:t>verschillen</a:t>
            </a:r>
            <a:r>
              <a:rPr lang="en-US" sz="2800" dirty="0">
                <a:latin typeface="+mn-lt"/>
              </a:rPr>
              <a:t> </a:t>
            </a:r>
            <a:r>
              <a:rPr lang="en-US" sz="2800" dirty="0" err="1">
                <a:latin typeface="+mn-lt"/>
              </a:rPr>
              <a:t>daartussen</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endParaRPr lang="nl-NL" sz="2800" dirty="0">
              <a:latin typeface="+mn-lt"/>
            </a:endParaRPr>
          </a:p>
        </p:txBody>
      </p:sp>
    </p:spTree>
    <p:extLst>
      <p:ext uri="{BB962C8B-B14F-4D97-AF65-F5344CB8AC3E}">
        <p14:creationId xmlns:p14="http://schemas.microsoft.com/office/powerpoint/2010/main" val="24121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C8C8F21F-B390-F472-39DC-6770967FF0F9}"/>
                  </a:ext>
                </a:extLst>
              </p:cNvPr>
              <p:cNvSpPr txBox="1"/>
              <p:nvPr/>
            </p:nvSpPr>
            <p:spPr>
              <a:xfrm>
                <a:off x="249595" y="244314"/>
                <a:ext cx="10956470" cy="6986528"/>
              </a:xfrm>
              <a:prstGeom prst="rect">
                <a:avLst/>
              </a:prstGeom>
              <a:noFill/>
            </p:spPr>
            <p:txBody>
              <a:bodyPr wrap="square">
                <a:spAutoFit/>
              </a:bodyPr>
              <a:lstStyle/>
              <a:p>
                <a:pPr algn="l"/>
                <a:r>
                  <a:rPr lang="nl-NL" sz="2400" b="0" i="0" dirty="0">
                    <a:solidFill>
                      <a:srgbClr val="000000"/>
                    </a:solidFill>
                    <a:effectLst/>
                    <a:cs typeface="Times New Roman" panose="02020603050405020304" pitchFamily="18" charset="0"/>
                  </a:rPr>
                  <a:t>Formules bij natuurkunde (nieuw in syllabus 2025 </a:t>
                </a:r>
                <a:r>
                  <a:rPr lang="nl-NL" sz="2400" b="0" i="1" dirty="0">
                    <a:solidFill>
                      <a:srgbClr val="000000"/>
                    </a:solidFill>
                    <a:effectLst/>
                    <a:cs typeface="Times New Roman" panose="02020603050405020304" pitchFamily="18" charset="0"/>
                  </a:rPr>
                  <a:t>cursief</a:t>
                </a:r>
                <a:r>
                  <a:rPr lang="nl-NL" sz="2400" b="0" i="0" dirty="0">
                    <a:solidFill>
                      <a:srgbClr val="000000"/>
                    </a:solidFill>
                    <a:effectLst/>
                    <a:cs typeface="Times New Roman" panose="02020603050405020304" pitchFamily="18" charset="0"/>
                  </a:rPr>
                  <a:t>)</a:t>
                </a:r>
              </a:p>
              <a:p>
                <a:r>
                  <a:rPr lang="nl-NL" sz="2000" dirty="0">
                    <a:solidFill>
                      <a:srgbClr val="000000"/>
                    </a:solidFill>
                    <a:cs typeface="Times New Roman" panose="02020603050405020304" pitchFamily="18" charset="0"/>
                  </a:rPr>
                  <a:t>In syllabus vele formules o.a. </a:t>
                </a:r>
                <a:r>
                  <a:rPr lang="nl-NL" sz="2000" dirty="0">
                    <a:ea typeface="Times New Roman" panose="02020603050405020304" pitchFamily="18" charset="0"/>
                    <a:cs typeface="Calibri" panose="020F0502020204030204" pitchFamily="34" charset="0"/>
                  </a:rPr>
                  <a:t>sinus-functie, </a:t>
                </a:r>
                <a:r>
                  <a:rPr lang="nl-NL" sz="2000" dirty="0" err="1">
                    <a:ea typeface="Times New Roman" panose="02020603050405020304" pitchFamily="18" charset="0"/>
                    <a:cs typeface="Calibri" panose="020F0502020204030204" pitchFamily="34" charset="0"/>
                  </a:rPr>
                  <a:t>ln</a:t>
                </a:r>
                <a:r>
                  <a:rPr lang="nl-NL" sz="2000" dirty="0">
                    <a:ea typeface="Times New Roman" panose="02020603050405020304" pitchFamily="18" charset="0"/>
                    <a:cs typeface="Calibri" panose="020F0502020204030204" pitchFamily="34" charset="0"/>
                  </a:rPr>
                  <a:t>(</a:t>
                </a:r>
                <a:r>
                  <a:rPr lang="nl-NL" sz="2000" i="1" dirty="0">
                    <a:ea typeface="Times New Roman" panose="02020603050405020304" pitchFamily="18" charset="0"/>
                    <a:cs typeface="Calibri" panose="020F0502020204030204" pitchFamily="34" charset="0"/>
                  </a:rPr>
                  <a:t>x</a:t>
                </a:r>
                <a:r>
                  <a:rPr lang="nl-NL" sz="2000" dirty="0">
                    <a:ea typeface="Times New Roman" panose="02020603050405020304" pitchFamily="18" charset="0"/>
                    <a:cs typeface="Calibri" panose="020F0502020204030204" pitchFamily="34" charset="0"/>
                  </a:rPr>
                  <a:t>), </a:t>
                </a:r>
                <a14:m>
                  <m:oMath xmlns:m="http://schemas.openxmlformats.org/officeDocument/2006/math">
                    <m:sSup>
                      <m:sSupPr>
                        <m:ctrlPr>
                          <a:rPr lang="nl-NL" sz="2000" i="1">
                            <a:latin typeface="Cambria Math" panose="02040503050406030204" pitchFamily="18" charset="0"/>
                          </a:rPr>
                        </m:ctrlPr>
                      </m:sSupPr>
                      <m:e>
                        <m:r>
                          <m:rPr>
                            <m:sty m:val="p"/>
                          </m:rPr>
                          <a:rPr lang="nl-NL" sz="2000">
                            <a:latin typeface="Cambria Math" panose="02040503050406030204" pitchFamily="18" charset="0"/>
                          </a:rPr>
                          <m:t>e</m:t>
                        </m:r>
                      </m:e>
                      <m:sup>
                        <m:r>
                          <a:rPr lang="nl-NL" sz="2000" i="1">
                            <a:latin typeface="Cambria Math" panose="02040503050406030204" pitchFamily="18" charset="0"/>
                          </a:rPr>
                          <m:t>𝑥</m:t>
                        </m:r>
                      </m:sup>
                    </m:sSup>
                  </m:oMath>
                </a14:m>
                <a:r>
                  <a:rPr lang="nl-NL" sz="2000" dirty="0">
                    <a:solidFill>
                      <a:srgbClr val="000000"/>
                    </a:solidFill>
                    <a:cs typeface="Times New Roman" panose="02020603050405020304" pitchFamily="18" charset="0"/>
                  </a:rPr>
                  <a:t> (en daarmee vertrouwd zijn) en in examens ook werken met andere formules</a:t>
                </a:r>
              </a:p>
              <a:p>
                <a:pPr algn="l"/>
                <a:endParaRPr lang="nl-NL" sz="2400" b="0" i="0" dirty="0">
                  <a:solidFill>
                    <a:srgbClr val="000000"/>
                  </a:solidFill>
                  <a:effectLst/>
                  <a:cs typeface="Times New Roman" panose="02020603050405020304" pitchFamily="18" charset="0"/>
                </a:endParaRPr>
              </a:p>
              <a:p>
                <a:pPr algn="l"/>
                <a:r>
                  <a:rPr lang="nl-NL" sz="2000" dirty="0">
                    <a:solidFill>
                      <a:srgbClr val="000000"/>
                    </a:solidFill>
                    <a:cs typeface="Times New Roman" panose="02020603050405020304" pitchFamily="18" charset="0"/>
                  </a:rPr>
                  <a:t>Inhoud o.a. </a:t>
                </a:r>
                <a:endParaRPr lang="nl-NL" sz="2000" b="0" i="0" dirty="0">
                  <a:solidFill>
                    <a:srgbClr val="000000"/>
                  </a:solidFill>
                  <a:effectLst/>
                  <a:cs typeface="Times New Roman" panose="02020603050405020304" pitchFamily="18" charset="0"/>
                </a:endParaRPr>
              </a:p>
              <a:p>
                <a:pPr algn="l"/>
                <a:r>
                  <a:rPr lang="nl-NL" sz="2000" b="0" i="0" dirty="0">
                    <a:solidFill>
                      <a:srgbClr val="000000"/>
                    </a:solidFill>
                    <a:effectLst/>
                    <a:cs typeface="Times New Roman" panose="02020603050405020304" pitchFamily="18" charset="0"/>
                  </a:rPr>
                  <a:t>a. tientallen bijv. bij golven, beweging en wisselwerking, lading en veld, straling en materie, </a:t>
                </a:r>
                <a:r>
                  <a:rPr lang="nl-NL" sz="2000" b="0" i="0" dirty="0" err="1">
                    <a:solidFill>
                      <a:srgbClr val="000000"/>
                    </a:solidFill>
                    <a:effectLst/>
                    <a:cs typeface="Times New Roman" panose="02020603050405020304" pitchFamily="18" charset="0"/>
                  </a:rPr>
                  <a:t>quantumwereld</a:t>
                </a:r>
                <a:r>
                  <a:rPr lang="nl-NL" sz="2000" b="0" i="0" dirty="0">
                    <a:solidFill>
                      <a:srgbClr val="000000"/>
                    </a:solidFill>
                    <a:effectLst/>
                    <a:cs typeface="Times New Roman" panose="02020603050405020304" pitchFamily="18" charset="0"/>
                  </a:rPr>
                  <a:t> en relativiteit</a:t>
                </a:r>
              </a:p>
              <a:p>
                <a:pPr algn="l"/>
                <a:r>
                  <a:rPr lang="nl-NL" sz="2000" b="0" i="0" dirty="0">
                    <a:solidFill>
                      <a:srgbClr val="000000"/>
                    </a:solidFill>
                    <a:effectLst/>
                    <a:cs typeface="Times New Roman" panose="02020603050405020304" pitchFamily="18" charset="0"/>
                  </a:rPr>
                  <a:t>b. redeneren met formules:</a:t>
                </a:r>
              </a:p>
              <a:p>
                <a:pPr algn="l"/>
                <a:r>
                  <a:rPr lang="nl-NL" sz="2000" b="0" i="0" dirty="0">
                    <a:solidFill>
                      <a:srgbClr val="000000"/>
                    </a:solidFill>
                    <a:effectLst/>
                    <a:cs typeface="Times New Roman" panose="02020603050405020304" pitchFamily="18" charset="0"/>
                  </a:rPr>
                  <a:t>-     betekenis van symbolen en notaties</a:t>
                </a:r>
              </a:p>
              <a:p>
                <a:pPr marL="342900" indent="-342900" algn="l">
                  <a:buFontTx/>
                  <a:buChar char="-"/>
                </a:pPr>
                <a:r>
                  <a:rPr lang="nl-NL" sz="2000" b="0" i="0" dirty="0">
                    <a:solidFill>
                      <a:srgbClr val="000000"/>
                    </a:solidFill>
                    <a:effectLst/>
                    <a:cs typeface="Times New Roman" panose="02020603050405020304" pitchFamily="18" charset="0"/>
                  </a:rPr>
                  <a:t>berekeningen uitvoeren met bekende grootheden </a:t>
                </a:r>
                <a:endParaRPr lang="nl-NL" sz="2000" dirty="0">
                  <a:solidFill>
                    <a:srgbClr val="000000"/>
                  </a:solidFill>
                  <a:cs typeface="Times New Roman" panose="02020603050405020304" pitchFamily="18" charset="0"/>
                </a:endParaRPr>
              </a:p>
              <a:p>
                <a:pPr marL="342900" indent="-342900" algn="l">
                  <a:buFontTx/>
                  <a:buChar char="-"/>
                </a:pPr>
                <a:r>
                  <a:rPr lang="nl-NL" sz="2000" b="0" i="0" dirty="0">
                    <a:solidFill>
                      <a:srgbClr val="000000"/>
                    </a:solidFill>
                    <a:effectLst/>
                    <a:cs typeface="Times New Roman" panose="02020603050405020304" pitchFamily="18" charset="0"/>
                  </a:rPr>
                  <a:t>vooraf de orde van grootte inschatten en achteraf controleren</a:t>
                </a:r>
                <a:endParaRPr lang="nl-NL" sz="2000" dirty="0">
                  <a:solidFill>
                    <a:srgbClr val="000000"/>
                  </a:solidFill>
                  <a:cs typeface="Times New Roman" panose="02020603050405020304" pitchFamily="18" charset="0"/>
                </a:endParaRPr>
              </a:p>
              <a:p>
                <a:pPr marL="342900" indent="-342900">
                  <a:buFontTx/>
                  <a:buChar char="-"/>
                </a:pPr>
                <a:r>
                  <a:rPr lang="nl-NL" sz="2000" dirty="0">
                    <a:solidFill>
                      <a:srgbClr val="000000"/>
                    </a:solidFill>
                    <a:cs typeface="Times New Roman" panose="02020603050405020304" pitchFamily="18" charset="0"/>
                  </a:rPr>
                  <a:t>invloed van veranderingen van variabelen op elkaar aangeven</a:t>
                </a:r>
              </a:p>
              <a:p>
                <a:pPr marL="342900" indent="-342900">
                  <a:buFontTx/>
                  <a:buChar char="-"/>
                </a:pPr>
                <a:r>
                  <a:rPr lang="nl-NL" sz="2000" dirty="0">
                    <a:solidFill>
                      <a:srgbClr val="000000"/>
                    </a:solidFill>
                    <a:cs typeface="Times New Roman" panose="02020603050405020304" pitchFamily="18" charset="0"/>
                  </a:rPr>
                  <a:t>een formule herschrijven naar een andere afhankelijke variabele</a:t>
                </a:r>
              </a:p>
              <a:p>
                <a:endParaRPr lang="nl-NL" sz="2000" dirty="0">
                  <a:solidFill>
                    <a:srgbClr val="000000"/>
                  </a:solidFill>
                  <a:cs typeface="Times New Roman" panose="02020603050405020304" pitchFamily="18" charset="0"/>
                </a:endParaRPr>
              </a:p>
              <a:p>
                <a:pPr marL="342900" indent="-342900">
                  <a:buFontTx/>
                  <a:buChar char="-"/>
                </a:pPr>
                <a:r>
                  <a:rPr lang="nl-NL" sz="2000" i="1" dirty="0">
                    <a:solidFill>
                      <a:srgbClr val="000000"/>
                    </a:solidFill>
                    <a:cs typeface="Times New Roman" panose="02020603050405020304" pitchFamily="18" charset="0"/>
                  </a:rPr>
                  <a:t>onderscheid tussen afhankelijke en onafhankelijke variabelen, parameters en constanten</a:t>
                </a:r>
                <a:endParaRPr lang="nl-NL" sz="2000" dirty="0">
                  <a:solidFill>
                    <a:srgbClr val="000000"/>
                  </a:solidFill>
                  <a:cs typeface="Times New Roman" panose="02020603050405020304" pitchFamily="18" charset="0"/>
                </a:endParaRPr>
              </a:p>
              <a:p>
                <a:pPr marL="342900" indent="-342900" algn="l">
                  <a:buFontTx/>
                  <a:buChar char="-"/>
                </a:pPr>
                <a:r>
                  <a:rPr lang="nl-NL" sz="2000" i="1" dirty="0">
                    <a:solidFill>
                      <a:srgbClr val="000000"/>
                    </a:solidFill>
                    <a:cs typeface="Times New Roman" panose="02020603050405020304" pitchFamily="18" charset="0"/>
                  </a:rPr>
                  <a:t>bij grafiek </a:t>
                </a:r>
                <a:r>
                  <a:rPr lang="nl-NL" sz="2000" b="0" i="1" dirty="0">
                    <a:solidFill>
                      <a:srgbClr val="000000"/>
                    </a:solidFill>
                    <a:effectLst/>
                    <a:cs typeface="Times New Roman" panose="02020603050405020304" pitchFamily="18" charset="0"/>
                  </a:rPr>
                  <a:t>helling en oppervlakte onder grafiek interpreteren als een natuurkundige grootheid</a:t>
                </a:r>
              </a:p>
              <a:p>
                <a:pPr marL="342900" indent="-342900" algn="l">
                  <a:buFontTx/>
                  <a:buChar char="-"/>
                </a:pPr>
                <a:r>
                  <a:rPr lang="nl-NL" sz="2000" b="0" i="1" dirty="0">
                    <a:solidFill>
                      <a:srgbClr val="000000"/>
                    </a:solidFill>
                    <a:effectLst/>
                    <a:cs typeface="Times New Roman" panose="02020603050405020304" pitchFamily="18" charset="0"/>
                  </a:rPr>
                  <a:t>eventuele natuurkundige beperkingen bespreken voor toepasbaarheid van formule</a:t>
                </a:r>
              </a:p>
              <a:p>
                <a:pPr marL="342900" indent="-342900" algn="l">
                  <a:buFontTx/>
                  <a:buChar char="-"/>
                </a:pPr>
                <a:r>
                  <a:rPr lang="nl-NL" sz="2000" b="0" i="1" dirty="0">
                    <a:solidFill>
                      <a:srgbClr val="000000"/>
                    </a:solidFill>
                    <a:effectLst/>
                    <a:cs typeface="Times New Roman" panose="02020603050405020304" pitchFamily="18" charset="0"/>
                  </a:rPr>
                  <a:t>bekende wiskundige patronen herkennen</a:t>
                </a:r>
                <a:endParaRPr lang="nl-NL" sz="2000" i="1" dirty="0">
                  <a:solidFill>
                    <a:srgbClr val="000000"/>
                  </a:solidFill>
                  <a:cs typeface="Times New Roman" panose="02020603050405020304" pitchFamily="18" charset="0"/>
                </a:endParaRPr>
              </a:p>
              <a:p>
                <a:pPr marL="342900" indent="-342900" algn="l">
                  <a:buFontTx/>
                  <a:buChar char="-"/>
                </a:pPr>
                <a:r>
                  <a:rPr lang="nl-NL" sz="2000" b="0" i="1" dirty="0">
                    <a:solidFill>
                      <a:srgbClr val="000000"/>
                    </a:solidFill>
                    <a:effectLst/>
                    <a:cs typeface="Times New Roman" panose="02020603050405020304" pitchFamily="18" charset="0"/>
                  </a:rPr>
                  <a:t>verschillen en overeenkomsten herkennen in wiskundige vergelijkingen en natuurwetenschappelijke formules (structuur, aantal onafhankelijke variabelen, gebruik van eenheden, parameters en constanten uitdrukken in getallen)</a:t>
                </a:r>
              </a:p>
              <a:p>
                <a:pPr marL="285750" indent="-285750" algn="l">
                  <a:buFontTx/>
                  <a:buChar char="-"/>
                </a:pPr>
                <a:endParaRPr lang="nl-NL" sz="2000" dirty="0">
                  <a:solidFill>
                    <a:srgbClr val="000000"/>
                  </a:solidFill>
                  <a:cs typeface="Times New Roman" panose="02020603050405020304" pitchFamily="18" charset="0"/>
                </a:endParaRPr>
              </a:p>
            </p:txBody>
          </p:sp>
        </mc:Choice>
        <mc:Fallback xmlns="">
          <p:sp>
            <p:nvSpPr>
              <p:cNvPr id="5" name="Tekstvak 4">
                <a:extLst>
                  <a:ext uri="{FF2B5EF4-FFF2-40B4-BE49-F238E27FC236}">
                    <a16:creationId xmlns:a16="http://schemas.microsoft.com/office/drawing/2014/main" id="{C8C8F21F-B390-F472-39DC-6770967FF0F9}"/>
                  </a:ext>
                </a:extLst>
              </p:cNvPr>
              <p:cNvSpPr txBox="1">
                <a:spLocks noRot="1" noChangeAspect="1" noMove="1" noResize="1" noEditPoints="1" noAdjustHandles="1" noChangeArrowheads="1" noChangeShapeType="1" noTextEdit="1"/>
              </p:cNvSpPr>
              <p:nvPr/>
            </p:nvSpPr>
            <p:spPr>
              <a:xfrm>
                <a:off x="249595" y="244314"/>
                <a:ext cx="10956470" cy="6986528"/>
              </a:xfrm>
              <a:prstGeom prst="rect">
                <a:avLst/>
              </a:prstGeom>
              <a:blipFill>
                <a:blip r:embed="rId3"/>
                <a:stretch>
                  <a:fillRect l="-890" t="-698"/>
                </a:stretch>
              </a:blipFill>
            </p:spPr>
            <p:txBody>
              <a:bodyPr/>
              <a:lstStyle/>
              <a:p>
                <a:r>
                  <a:rPr lang="nl-NL">
                    <a:noFill/>
                  </a:rPr>
                  <a:t> </a:t>
                </a:r>
              </a:p>
            </p:txBody>
          </p:sp>
        </mc:Fallback>
      </mc:AlternateContent>
    </p:spTree>
    <p:extLst>
      <p:ext uri="{BB962C8B-B14F-4D97-AF65-F5344CB8AC3E}">
        <p14:creationId xmlns:p14="http://schemas.microsoft.com/office/powerpoint/2010/main" val="27211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F45835B-6B69-F806-C6FA-415BFA5632AA}"/>
              </a:ext>
            </a:extLst>
          </p:cNvPr>
          <p:cNvSpPr txBox="1"/>
          <p:nvPr/>
        </p:nvSpPr>
        <p:spPr>
          <a:xfrm>
            <a:off x="613488" y="360919"/>
            <a:ext cx="6097554" cy="5447645"/>
          </a:xfrm>
          <a:prstGeom prst="rect">
            <a:avLst/>
          </a:prstGeom>
          <a:noFill/>
        </p:spPr>
        <p:txBody>
          <a:bodyPr wrap="square">
            <a:spAutoFit/>
          </a:bodyPr>
          <a:lstStyle/>
          <a:p>
            <a:pPr algn="l"/>
            <a:r>
              <a:rPr lang="nl-NL" sz="2400" b="0" i="0" dirty="0">
                <a:solidFill>
                  <a:srgbClr val="000000"/>
                </a:solidFill>
                <a:effectLst/>
              </a:rPr>
              <a:t>Formules bij wiskunde</a:t>
            </a:r>
          </a:p>
          <a:p>
            <a:pPr algn="l"/>
            <a:endParaRPr lang="nl-NL" sz="2400" b="0" i="0" dirty="0">
              <a:solidFill>
                <a:srgbClr val="000000"/>
              </a:solidFill>
              <a:effectLst/>
            </a:endParaRPr>
          </a:p>
          <a:p>
            <a:pPr algn="l"/>
            <a:r>
              <a:rPr lang="nl-NL" sz="2000" dirty="0">
                <a:solidFill>
                  <a:srgbClr val="000000"/>
                </a:solidFill>
              </a:rPr>
              <a:t>Huidige syllabus </a:t>
            </a:r>
          </a:p>
          <a:p>
            <a:pPr algn="l"/>
            <a:endParaRPr lang="nl-NL" sz="2000" dirty="0">
              <a:solidFill>
                <a:srgbClr val="000000"/>
              </a:solidFill>
            </a:endParaRPr>
          </a:p>
          <a:p>
            <a:pPr marL="342900" indent="-342900" algn="l">
              <a:buFontTx/>
              <a:buChar char="-"/>
            </a:pPr>
            <a:r>
              <a:rPr lang="nl-NL" sz="2000" b="0" dirty="0">
                <a:solidFill>
                  <a:srgbClr val="000000"/>
                </a:solidFill>
                <a:effectLst/>
              </a:rPr>
              <a:t>wiskundige denkactiviteiten (o.a. modelleren) </a:t>
            </a:r>
            <a:endParaRPr lang="nl-NL" sz="2000" dirty="0">
              <a:solidFill>
                <a:srgbClr val="000000"/>
              </a:solidFill>
            </a:endParaRPr>
          </a:p>
          <a:p>
            <a:pPr marL="342900" indent="-342900" algn="l">
              <a:buFontTx/>
              <a:buChar char="-"/>
            </a:pPr>
            <a:r>
              <a:rPr lang="nl-NL" sz="2000" dirty="0">
                <a:solidFill>
                  <a:srgbClr val="000000"/>
                </a:solidFill>
              </a:rPr>
              <a:t>f</a:t>
            </a:r>
            <a:r>
              <a:rPr lang="nl-NL" sz="2000" b="0" dirty="0">
                <a:solidFill>
                  <a:srgbClr val="000000"/>
                </a:solidFill>
                <a:effectLst/>
              </a:rPr>
              <a:t>ormules interpreteren en bewerken</a:t>
            </a:r>
            <a:r>
              <a:rPr lang="nl-NL" sz="2000" dirty="0">
                <a:solidFill>
                  <a:srgbClr val="000000"/>
                </a:solidFill>
              </a:rPr>
              <a:t> (</a:t>
            </a:r>
            <a:r>
              <a:rPr lang="nl-NL" sz="2000" b="0" dirty="0">
                <a:solidFill>
                  <a:srgbClr val="000000"/>
                </a:solidFill>
                <a:effectLst/>
              </a:rPr>
              <a:t>herschrijven)</a:t>
            </a:r>
            <a:endParaRPr lang="nl-NL" sz="2000" dirty="0">
              <a:solidFill>
                <a:srgbClr val="000000"/>
              </a:solidFill>
            </a:endParaRPr>
          </a:p>
          <a:p>
            <a:pPr marL="342900" indent="-342900" algn="l">
              <a:buFontTx/>
              <a:buChar char="-"/>
            </a:pPr>
            <a:r>
              <a:rPr lang="nl-NL" sz="2000" dirty="0"/>
              <a:t>grafieken tekenen en herkennen van standaardfuncties en de karakteristieke eigenschappen gebruiken</a:t>
            </a:r>
            <a:endParaRPr lang="nl-NL" sz="2000" dirty="0">
              <a:solidFill>
                <a:srgbClr val="000000"/>
              </a:solidFill>
            </a:endParaRPr>
          </a:p>
          <a:p>
            <a:pPr marL="342900" indent="-342900" algn="l">
              <a:buFontTx/>
              <a:buChar char="-"/>
            </a:pPr>
            <a:r>
              <a:rPr lang="nl-NL" sz="2000" dirty="0"/>
              <a:t>functievoorschriften opstellen, bewerken, combineren, bijbehorende grafieken tekenen en a.d.h.v. functievoorschrift kwalitatieve uitspraken doen over functie en grafiek</a:t>
            </a:r>
            <a:endParaRPr lang="nl-NL" sz="2000" dirty="0">
              <a:solidFill>
                <a:srgbClr val="000000"/>
              </a:solidFill>
            </a:endParaRPr>
          </a:p>
          <a:p>
            <a:pPr marL="342900" indent="-342900" algn="l">
              <a:buFontTx/>
              <a:buChar char="-"/>
            </a:pPr>
            <a:r>
              <a:rPr lang="nl-NL" sz="2000" dirty="0"/>
              <a:t>inverse van een functie begripsmatig hanteren, opstellen en gebruiken</a:t>
            </a:r>
            <a:endParaRPr lang="nl-NL" sz="2000" dirty="0">
              <a:solidFill>
                <a:srgbClr val="000000"/>
              </a:solidFill>
            </a:endParaRPr>
          </a:p>
          <a:p>
            <a:pPr marL="342900" indent="-342900" algn="l">
              <a:buFontTx/>
              <a:buChar char="-"/>
            </a:pPr>
            <a:r>
              <a:rPr lang="nl-NL" sz="2000" dirty="0"/>
              <a:t>asymptotisch gedrag van functies bepalen en met limietberekening aantonen</a:t>
            </a:r>
            <a:endParaRPr lang="nl-NL" sz="2000" b="0" dirty="0">
              <a:solidFill>
                <a:srgbClr val="000000"/>
              </a:solidFill>
              <a:effectLst/>
            </a:endParaRPr>
          </a:p>
        </p:txBody>
      </p:sp>
      <p:sp>
        <p:nvSpPr>
          <p:cNvPr id="5" name="Tekstvak 4">
            <a:extLst>
              <a:ext uri="{FF2B5EF4-FFF2-40B4-BE49-F238E27FC236}">
                <a16:creationId xmlns:a16="http://schemas.microsoft.com/office/drawing/2014/main" id="{C09790E2-59F2-311C-034C-66FD342404BA}"/>
              </a:ext>
            </a:extLst>
          </p:cNvPr>
          <p:cNvSpPr txBox="1"/>
          <p:nvPr/>
        </p:nvSpPr>
        <p:spPr>
          <a:xfrm>
            <a:off x="7361853" y="1107074"/>
            <a:ext cx="4830147" cy="3785652"/>
          </a:xfrm>
          <a:prstGeom prst="rect">
            <a:avLst/>
          </a:prstGeom>
          <a:noFill/>
        </p:spPr>
        <p:txBody>
          <a:bodyPr wrap="square">
            <a:spAutoFit/>
          </a:bodyPr>
          <a:lstStyle/>
          <a:p>
            <a:r>
              <a:rPr lang="nl-NL" sz="2000" dirty="0"/>
              <a:t>Nieuwe voorstellen eindtermen uit VVC</a:t>
            </a:r>
          </a:p>
          <a:p>
            <a:endParaRPr lang="nl-NL" sz="2000" dirty="0"/>
          </a:p>
          <a:p>
            <a:r>
              <a:rPr lang="nl-NL" sz="2000" dirty="0"/>
              <a:t>-  beheersing van handmatige </a:t>
            </a:r>
            <a:r>
              <a:rPr lang="nl-NL" sz="2000" dirty="0" err="1"/>
              <a:t>algebraische</a:t>
            </a:r>
            <a:r>
              <a:rPr lang="nl-NL" sz="2000" dirty="0"/>
              <a:t> vaardigheden</a:t>
            </a:r>
          </a:p>
          <a:p>
            <a:r>
              <a:rPr lang="nl-NL" sz="2000" dirty="0"/>
              <a:t>- meer aandacht voor redeneren met formules</a:t>
            </a:r>
          </a:p>
          <a:p>
            <a:r>
              <a:rPr lang="nl-NL" sz="2000" dirty="0"/>
              <a:t>- eenheden analyse en </a:t>
            </a:r>
            <a:r>
              <a:rPr lang="nl-NL" sz="2000" dirty="0" err="1"/>
              <a:t>coordinaat</a:t>
            </a:r>
            <a:r>
              <a:rPr lang="nl-NL" sz="2000" dirty="0"/>
              <a:t>-transformaties</a:t>
            </a:r>
          </a:p>
          <a:p>
            <a:r>
              <a:rPr lang="nl-NL" sz="2000" dirty="0"/>
              <a:t>- wiskundige denk- en werkwijzen zoals werken met modellen, redeneren en bewijzen, communiceren, generaliseren, classificeren, …</a:t>
            </a:r>
          </a:p>
        </p:txBody>
      </p:sp>
    </p:spTree>
    <p:extLst>
      <p:ext uri="{BB962C8B-B14F-4D97-AF65-F5344CB8AC3E}">
        <p14:creationId xmlns:p14="http://schemas.microsoft.com/office/powerpoint/2010/main" val="19707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DCFEA4FE-9986-ED0A-1167-3EA4D5045F45}"/>
                  </a:ext>
                </a:extLst>
              </p:cNvPr>
              <p:cNvSpPr txBox="1"/>
              <p:nvPr/>
            </p:nvSpPr>
            <p:spPr>
              <a:xfrm>
                <a:off x="288667" y="80089"/>
                <a:ext cx="5962844" cy="6082371"/>
              </a:xfrm>
              <a:prstGeom prst="rect">
                <a:avLst/>
              </a:prstGeom>
              <a:noFill/>
            </p:spPr>
            <p:txBody>
              <a:bodyPr wrap="square">
                <a:spAutoFit/>
              </a:bodyPr>
              <a:lstStyle/>
              <a:p>
                <a:pPr algn="l"/>
                <a:r>
                  <a:rPr lang="nl-NL" sz="2000" b="0" i="0" dirty="0">
                    <a:solidFill>
                      <a:srgbClr val="000000"/>
                    </a:solidFill>
                    <a:effectLst/>
                    <a:cs typeface="Times New Roman" panose="02020603050405020304" pitchFamily="18" charset="0"/>
                  </a:rPr>
                  <a:t>Opvallende verschillen</a:t>
                </a:r>
              </a:p>
              <a:p>
                <a:pPr algn="l"/>
                <a:r>
                  <a:rPr lang="nl-NL" sz="2000" b="0" i="0" dirty="0">
                    <a:solidFill>
                      <a:srgbClr val="000000"/>
                    </a:solidFill>
                    <a:effectLst/>
                    <a:cs typeface="Times New Roman" panose="02020603050405020304" pitchFamily="18" charset="0"/>
                  </a:rPr>
                  <a:t>a. In natuurkunde formules </a:t>
                </a:r>
                <a:r>
                  <a:rPr lang="nl-NL" sz="2000" b="0" i="1" dirty="0">
                    <a:solidFill>
                      <a:srgbClr val="000000"/>
                    </a:solidFill>
                    <a:effectLst/>
                    <a:cs typeface="Times New Roman" panose="02020603050405020304" pitchFamily="18" charset="0"/>
                  </a:rPr>
                  <a:t>variabelen een specifieke betekenis </a:t>
                </a:r>
                <a:r>
                  <a:rPr lang="nl-NL" sz="2000" b="0" i="0" dirty="0">
                    <a:solidFill>
                      <a:srgbClr val="000000"/>
                    </a:solidFill>
                    <a:effectLst/>
                    <a:cs typeface="Times New Roman" panose="02020603050405020304" pitchFamily="18" charset="0"/>
                  </a:rPr>
                  <a:t>in reële context; bij wiskunde veel </a:t>
                </a:r>
                <a:r>
                  <a:rPr lang="nl-NL" sz="2000" b="0" i="0" dirty="0" err="1">
                    <a:solidFill>
                      <a:srgbClr val="000000"/>
                    </a:solidFill>
                    <a:effectLst/>
                    <a:cs typeface="Times New Roman" panose="02020603050405020304" pitchFamily="18" charset="0"/>
                  </a:rPr>
                  <a:t>contextloze</a:t>
                </a:r>
                <a:r>
                  <a:rPr lang="nl-NL" sz="2000" b="0" i="0" dirty="0">
                    <a:solidFill>
                      <a:srgbClr val="000000"/>
                    </a:solidFill>
                    <a:effectLst/>
                    <a:cs typeface="Times New Roman" panose="02020603050405020304" pitchFamily="18" charset="0"/>
                  </a:rPr>
                  <a:t> opgaven. </a:t>
                </a:r>
                <a:r>
                  <a:rPr lang="nl-NL" dirty="0">
                    <a:solidFill>
                      <a:srgbClr val="000000"/>
                    </a:solidFill>
                    <a:cs typeface="Times New Roman" panose="02020603050405020304" pitchFamily="18" charset="0"/>
                  </a:rPr>
                  <a:t>Bijv. VWO </a:t>
                </a:r>
                <a:r>
                  <a:rPr lang="nl-NL" dirty="0" err="1">
                    <a:solidFill>
                      <a:srgbClr val="000000"/>
                    </a:solidFill>
                    <a:cs typeface="Times New Roman" panose="02020603050405020304" pitchFamily="18" charset="0"/>
                  </a:rPr>
                  <a:t>wB</a:t>
                </a:r>
                <a:r>
                  <a:rPr lang="nl-NL" dirty="0">
                    <a:solidFill>
                      <a:srgbClr val="000000"/>
                    </a:solidFill>
                    <a:cs typeface="Times New Roman" panose="02020603050405020304" pitchFamily="18" charset="0"/>
                  </a:rPr>
                  <a:t> 2024-I  Gegeven </a:t>
                </a:r>
                <a14:m>
                  <m:oMath xmlns:m="http://schemas.openxmlformats.org/officeDocument/2006/math">
                    <m:sSub>
                      <m:sSubPr>
                        <m:ctrlPr>
                          <a:rPr lang="nl-NL" b="0" i="1" smtClean="0">
                            <a:solidFill>
                              <a:srgbClr val="000000"/>
                            </a:solidFill>
                            <a:latin typeface="Cambria Math" panose="02040503050406030204" pitchFamily="18" charset="0"/>
                            <a:cs typeface="Times New Roman" panose="02020603050405020304" pitchFamily="18" charset="0"/>
                          </a:rPr>
                        </m:ctrlPr>
                      </m:sSubPr>
                      <m:e>
                        <m:r>
                          <a:rPr lang="nl-NL" b="0" i="1" smtClean="0">
                            <a:solidFill>
                              <a:srgbClr val="000000"/>
                            </a:solidFill>
                            <a:latin typeface="Cambria Math" panose="02040503050406030204" pitchFamily="18" charset="0"/>
                            <a:cs typeface="Times New Roman" panose="02020603050405020304" pitchFamily="18" charset="0"/>
                          </a:rPr>
                          <m:t>𝑓</m:t>
                        </m:r>
                      </m:e>
                      <m:sub>
                        <m:r>
                          <a:rPr lang="nl-NL" b="0" i="1" smtClean="0">
                            <a:solidFill>
                              <a:srgbClr val="000000"/>
                            </a:solidFill>
                            <a:latin typeface="Cambria Math" panose="02040503050406030204" pitchFamily="18" charset="0"/>
                            <a:cs typeface="Times New Roman" panose="02020603050405020304" pitchFamily="18" charset="0"/>
                          </a:rPr>
                          <m:t>𝑎</m:t>
                        </m:r>
                      </m:sub>
                    </m:sSub>
                    <m:d>
                      <m:dPr>
                        <m:ctrlPr>
                          <a:rPr lang="nl-NL" b="0" i="1" smtClean="0">
                            <a:solidFill>
                              <a:srgbClr val="000000"/>
                            </a:solidFill>
                            <a:latin typeface="Cambria Math" panose="02040503050406030204" pitchFamily="18" charset="0"/>
                            <a:cs typeface="Times New Roman" panose="02020603050405020304" pitchFamily="18" charset="0"/>
                          </a:rPr>
                        </m:ctrlPr>
                      </m:dPr>
                      <m:e>
                        <m:r>
                          <a:rPr lang="nl-NL" b="0" i="1" smtClean="0">
                            <a:solidFill>
                              <a:srgbClr val="000000"/>
                            </a:solidFill>
                            <a:latin typeface="Cambria Math" panose="02040503050406030204" pitchFamily="18" charset="0"/>
                            <a:cs typeface="Times New Roman" panose="02020603050405020304" pitchFamily="18" charset="0"/>
                          </a:rPr>
                          <m:t>𝑥</m:t>
                        </m:r>
                      </m:e>
                    </m:d>
                    <m:r>
                      <a:rPr lang="nl-NL" b="0" i="1" smtClean="0">
                        <a:solidFill>
                          <a:srgbClr val="000000"/>
                        </a:solidFill>
                        <a:latin typeface="Cambria Math" panose="02040503050406030204" pitchFamily="18" charset="0"/>
                        <a:cs typeface="Times New Roman" panose="02020603050405020304" pitchFamily="18" charset="0"/>
                      </a:rPr>
                      <m:t>=</m:t>
                    </m:r>
                    <m:f>
                      <m:fPr>
                        <m:ctrlPr>
                          <a:rPr lang="nl-NL" b="0" i="1" smtClean="0">
                            <a:solidFill>
                              <a:srgbClr val="000000"/>
                            </a:solidFill>
                            <a:latin typeface="Cambria Math" panose="02040503050406030204" pitchFamily="18" charset="0"/>
                            <a:cs typeface="Times New Roman" panose="02020603050405020304" pitchFamily="18" charset="0"/>
                          </a:rPr>
                        </m:ctrlPr>
                      </m:fPr>
                      <m:num>
                        <m:r>
                          <a:rPr lang="nl-NL" b="0" i="1" smtClean="0">
                            <a:solidFill>
                              <a:srgbClr val="000000"/>
                            </a:solidFill>
                            <a:latin typeface="Cambria Math" panose="02040503050406030204" pitchFamily="18" charset="0"/>
                            <a:cs typeface="Times New Roman" panose="02020603050405020304" pitchFamily="18" charset="0"/>
                          </a:rPr>
                          <m:t>𝑎</m:t>
                        </m:r>
                        <m:sSup>
                          <m:sSupPr>
                            <m:ctrlPr>
                              <a:rPr lang="nl-NL" b="0" i="1" smtClean="0">
                                <a:solidFill>
                                  <a:srgbClr val="000000"/>
                                </a:solidFill>
                                <a:latin typeface="Cambria Math" panose="02040503050406030204" pitchFamily="18" charset="0"/>
                                <a:cs typeface="Times New Roman" panose="02020603050405020304" pitchFamily="18" charset="0"/>
                              </a:rPr>
                            </m:ctrlPr>
                          </m:sSupPr>
                          <m:e>
                            <m:r>
                              <a:rPr lang="nl-NL" b="0" i="1" smtClean="0">
                                <a:solidFill>
                                  <a:srgbClr val="000000"/>
                                </a:solidFill>
                                <a:latin typeface="Cambria Math" panose="02040503050406030204" pitchFamily="18" charset="0"/>
                                <a:cs typeface="Times New Roman" panose="02020603050405020304" pitchFamily="18" charset="0"/>
                              </a:rPr>
                              <m:t>𝑥</m:t>
                            </m:r>
                          </m:e>
                          <m:sup>
                            <m:r>
                              <a:rPr lang="nl-NL" b="0" i="1" smtClean="0">
                                <a:solidFill>
                                  <a:srgbClr val="000000"/>
                                </a:solidFill>
                                <a:latin typeface="Cambria Math" panose="02040503050406030204" pitchFamily="18" charset="0"/>
                                <a:cs typeface="Times New Roman" panose="02020603050405020304" pitchFamily="18" charset="0"/>
                              </a:rPr>
                              <m:t>2</m:t>
                            </m:r>
                          </m:sup>
                        </m:sSup>
                        <m:r>
                          <a:rPr lang="nl-NL" b="0" i="1" smtClean="0">
                            <a:solidFill>
                              <a:srgbClr val="000000"/>
                            </a:solidFill>
                            <a:latin typeface="Cambria Math" panose="02040503050406030204" pitchFamily="18" charset="0"/>
                            <a:cs typeface="Times New Roman" panose="02020603050405020304" pitchFamily="18" charset="0"/>
                          </a:rPr>
                          <m:t>−2</m:t>
                        </m:r>
                      </m:num>
                      <m:den>
                        <m:sSup>
                          <m:sSupPr>
                            <m:ctrlPr>
                              <a:rPr lang="nl-NL" b="0" i="1" smtClean="0">
                                <a:solidFill>
                                  <a:srgbClr val="000000"/>
                                </a:solidFill>
                                <a:latin typeface="Cambria Math" panose="02040503050406030204" pitchFamily="18" charset="0"/>
                                <a:cs typeface="Times New Roman" panose="02020603050405020304" pitchFamily="18" charset="0"/>
                              </a:rPr>
                            </m:ctrlPr>
                          </m:sSupPr>
                          <m:e>
                            <m:r>
                              <a:rPr lang="nl-NL" b="0" i="1" smtClean="0">
                                <a:solidFill>
                                  <a:srgbClr val="000000"/>
                                </a:solidFill>
                                <a:latin typeface="Cambria Math" panose="02040503050406030204" pitchFamily="18" charset="0"/>
                                <a:cs typeface="Times New Roman" panose="02020603050405020304" pitchFamily="18" charset="0"/>
                              </a:rPr>
                              <m:t>𝑥</m:t>
                            </m:r>
                          </m:e>
                          <m:sup>
                            <m:r>
                              <a:rPr lang="nl-NL" b="0" i="1" smtClean="0">
                                <a:solidFill>
                                  <a:srgbClr val="000000"/>
                                </a:solidFill>
                                <a:latin typeface="Cambria Math" panose="02040503050406030204" pitchFamily="18" charset="0"/>
                                <a:cs typeface="Times New Roman" panose="02020603050405020304" pitchFamily="18" charset="0"/>
                              </a:rPr>
                              <m:t>2</m:t>
                            </m:r>
                          </m:sup>
                        </m:sSup>
                        <m:r>
                          <a:rPr lang="nl-NL" b="0" i="1" smtClean="0">
                            <a:solidFill>
                              <a:srgbClr val="000000"/>
                            </a:solidFill>
                            <a:latin typeface="Cambria Math" panose="02040503050406030204" pitchFamily="18" charset="0"/>
                            <a:cs typeface="Times New Roman" panose="02020603050405020304" pitchFamily="18" charset="0"/>
                          </a:rPr>
                          <m:t>+</m:t>
                        </m:r>
                        <m:r>
                          <a:rPr lang="nl-NL" b="0" i="1" smtClean="0">
                            <a:solidFill>
                              <a:srgbClr val="000000"/>
                            </a:solidFill>
                            <a:latin typeface="Cambria Math" panose="02040503050406030204" pitchFamily="18" charset="0"/>
                            <a:cs typeface="Times New Roman" panose="02020603050405020304" pitchFamily="18" charset="0"/>
                          </a:rPr>
                          <m:t>𝑎</m:t>
                        </m:r>
                      </m:den>
                    </m:f>
                  </m:oMath>
                </a14:m>
                <a:r>
                  <a:rPr lang="nl-NL" sz="2000" dirty="0">
                    <a:solidFill>
                      <a:srgbClr val="000000"/>
                    </a:solidFill>
                    <a:cs typeface="Times New Roman" panose="02020603050405020304" pitchFamily="18" charset="0"/>
                  </a:rPr>
                  <a:t>  </a:t>
                </a:r>
              </a:p>
              <a:p>
                <a:r>
                  <a:rPr lang="nl-NL" sz="2000" b="0" i="0" dirty="0">
                    <a:solidFill>
                      <a:srgbClr val="000000"/>
                    </a:solidFill>
                    <a:effectLst/>
                    <a:cs typeface="Times New Roman" panose="02020603050405020304" pitchFamily="18" charset="0"/>
                  </a:rPr>
                  <a:t>b. </a:t>
                </a:r>
                <a:r>
                  <a:rPr lang="nl-NL" sz="2000" b="0" i="1" dirty="0">
                    <a:solidFill>
                      <a:srgbClr val="000000"/>
                    </a:solidFill>
                    <a:effectLst/>
                    <a:cs typeface="Times New Roman" panose="02020603050405020304" pitchFamily="18" charset="0"/>
                  </a:rPr>
                  <a:t>Notaties</a:t>
                </a:r>
                <a:r>
                  <a:rPr lang="nl-NL" sz="2000" b="0" i="0" dirty="0">
                    <a:solidFill>
                      <a:srgbClr val="000000"/>
                    </a:solidFill>
                    <a:effectLst/>
                    <a:cs typeface="Times New Roman" panose="02020603050405020304" pitchFamily="18" charset="0"/>
                  </a:rPr>
                  <a:t>: bij natuurkunde grootheden aanduiden met vakspecifieke letters; bij wiskunde hebben de letters vaak geen vaste betekenis maar vrij ad hoc toegekend, bijv. V kan verwijzen naar snelheid, lengteverschil en vloeroppervlak</a:t>
                </a:r>
              </a:p>
              <a:p>
                <a:pPr algn="l"/>
                <a:r>
                  <a:rPr lang="nl-NL" sz="2000" b="0" i="0" dirty="0">
                    <a:solidFill>
                      <a:srgbClr val="000000"/>
                    </a:solidFill>
                    <a:effectLst/>
                    <a:cs typeface="Times New Roman" panose="02020603050405020304" pitchFamily="18" charset="0"/>
                  </a:rPr>
                  <a:t>c. </a:t>
                </a:r>
                <a:r>
                  <a:rPr lang="nl-NL" sz="2000" b="0" i="1" dirty="0">
                    <a:solidFill>
                      <a:srgbClr val="000000"/>
                    </a:solidFill>
                    <a:effectLst/>
                    <a:cs typeface="Times New Roman" panose="02020603050405020304" pitchFamily="18" charset="0"/>
                  </a:rPr>
                  <a:t>Eenheden</a:t>
                </a:r>
                <a:r>
                  <a:rPr lang="nl-NL" sz="2000" b="0" i="0" dirty="0">
                    <a:solidFill>
                      <a:srgbClr val="000000"/>
                    </a:solidFill>
                    <a:effectLst/>
                    <a:cs typeface="Times New Roman" panose="02020603050405020304" pitchFamily="18" charset="0"/>
                  </a:rPr>
                  <a:t>: bij natuurkunde zijn variabelen grootheden met bijpassende eenheden; bij toegepaste wiskunde zijn variabelen met eenheden maar bij parameters niet. </a:t>
                </a:r>
                <a:r>
                  <a:rPr lang="nl-NL" sz="2000" dirty="0">
                    <a:solidFill>
                      <a:srgbClr val="000000"/>
                    </a:solidFill>
                    <a:cs typeface="Times New Roman" panose="02020603050405020304" pitchFamily="18" charset="0"/>
                  </a:rPr>
                  <a:t> </a:t>
                </a:r>
                <a:r>
                  <a:rPr lang="nl-NL" sz="1700" dirty="0">
                    <a:solidFill>
                      <a:srgbClr val="000000"/>
                    </a:solidFill>
                    <a:cs typeface="Times New Roman" panose="02020603050405020304" pitchFamily="18" charset="0"/>
                  </a:rPr>
                  <a:t>Zie b</a:t>
                </a:r>
                <a:r>
                  <a:rPr lang="nl-NL" sz="1700" dirty="0"/>
                  <a:t>ijv. VWO </a:t>
                </a:r>
                <a:r>
                  <a:rPr lang="nl-NL" sz="1700" dirty="0" err="1"/>
                  <a:t>wB</a:t>
                </a:r>
                <a:r>
                  <a:rPr lang="nl-NL" sz="1700" dirty="0"/>
                  <a:t> 2024-I: </a:t>
                </a:r>
                <a14:m>
                  <m:oMath xmlns:m="http://schemas.openxmlformats.org/officeDocument/2006/math">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𝑅</m:t>
                        </m:r>
                        <m:sSup>
                          <m:sSupPr>
                            <m:ctrlP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e>
                          <m:sup>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𝑉</m:t>
                        </m:r>
                      </m:den>
                    </m:f>
                    <m:d>
                      <m:dPr>
                        <m:ctrlP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f>
                          <m:fPr>
                            <m:ctrlP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num>
                          <m:den>
                            <m:r>
                              <a:rPr lang="nl-NL" sz="1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𝑉</m:t>
                            </m:r>
                          </m:den>
                        </m:f>
                      </m:e>
                    </m:d>
                  </m:oMath>
                </a14:m>
                <a:r>
                  <a:rPr lang="nl-NL" sz="17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met F de benodigde kracht (in </a:t>
                </a:r>
                <a:r>
                  <a:rPr lang="nl-NL" sz="17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kN</a:t>
                </a:r>
                <a:r>
                  <a:rPr lang="nl-NL" sz="17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 R een constante die afhangt van het soort metaal, d de dikte van het metaal (in mm), V de breedte van de opening van de matrijs (in mm).</a:t>
                </a:r>
              </a:p>
              <a:p>
                <a:pPr lvl="0">
                  <a:lnSpc>
                    <a:spcPct val="107000"/>
                  </a:lnSpc>
                  <a:defRPr/>
                </a:pPr>
                <a:r>
                  <a:rPr lang="nl-NL" sz="2000" b="0" i="0" dirty="0">
                    <a:solidFill>
                      <a:srgbClr val="000000"/>
                    </a:solidFill>
                    <a:effectLst/>
                    <a:cs typeface="Times New Roman" panose="02020603050405020304" pitchFamily="18" charset="0"/>
                  </a:rPr>
                  <a:t>d. Formules die gebaseerd zijn op fysisch onderzoek kennen </a:t>
                </a:r>
                <a:r>
                  <a:rPr lang="nl-NL" sz="2000" b="0" i="1" dirty="0">
                    <a:solidFill>
                      <a:srgbClr val="000000"/>
                    </a:solidFill>
                    <a:effectLst/>
                    <a:cs typeface="Times New Roman" panose="02020603050405020304" pitchFamily="18" charset="0"/>
                  </a:rPr>
                  <a:t>randvoorwaarden</a:t>
                </a:r>
                <a:r>
                  <a:rPr lang="nl-NL" sz="2000" b="0" i="0" dirty="0">
                    <a:solidFill>
                      <a:srgbClr val="000000"/>
                    </a:solidFill>
                    <a:effectLst/>
                    <a:cs typeface="Times New Roman" panose="02020603050405020304" pitchFamily="18" charset="0"/>
                  </a:rPr>
                  <a:t> waarbinnen de formule geldig is; bij wiskunde is hiervoor nauwelijks aandacht</a:t>
                </a:r>
              </a:p>
            </p:txBody>
          </p:sp>
        </mc:Choice>
        <mc:Fallback xmlns="">
          <p:sp>
            <p:nvSpPr>
              <p:cNvPr id="3" name="Tekstvak 2">
                <a:extLst>
                  <a:ext uri="{FF2B5EF4-FFF2-40B4-BE49-F238E27FC236}">
                    <a16:creationId xmlns:a16="http://schemas.microsoft.com/office/drawing/2014/main" id="{DCFEA4FE-9986-ED0A-1167-3EA4D5045F45}"/>
                  </a:ext>
                </a:extLst>
              </p:cNvPr>
              <p:cNvSpPr txBox="1">
                <a:spLocks noRot="1" noChangeAspect="1" noMove="1" noResize="1" noEditPoints="1" noAdjustHandles="1" noChangeArrowheads="1" noChangeShapeType="1" noTextEdit="1"/>
              </p:cNvSpPr>
              <p:nvPr/>
            </p:nvSpPr>
            <p:spPr>
              <a:xfrm>
                <a:off x="288667" y="80089"/>
                <a:ext cx="5962844" cy="6082371"/>
              </a:xfrm>
              <a:prstGeom prst="rect">
                <a:avLst/>
              </a:prstGeom>
              <a:blipFill>
                <a:blip r:embed="rId2"/>
                <a:stretch>
                  <a:fillRect l="-1021" t="-501" r="-1430" b="-80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39FC702B-99C8-BAB4-A3B5-35DDA3A5D0B5}"/>
                  </a:ext>
                </a:extLst>
              </p:cNvPr>
              <p:cNvSpPr txBox="1"/>
              <p:nvPr/>
            </p:nvSpPr>
            <p:spPr>
              <a:xfrm>
                <a:off x="6387388" y="340485"/>
                <a:ext cx="5962844" cy="4318042"/>
              </a:xfrm>
              <a:prstGeom prst="rect">
                <a:avLst/>
              </a:prstGeom>
              <a:noFill/>
            </p:spPr>
            <p:txBody>
              <a:bodyPr wrap="square">
                <a:spAutoFit/>
              </a:bodyPr>
              <a:lstStyle/>
              <a:p>
                <a:pPr>
                  <a:defRPr/>
                </a:pPr>
                <a:r>
                  <a:rPr lang="nl-NL" sz="2000" b="0" i="0" dirty="0">
                    <a:solidFill>
                      <a:srgbClr val="000000"/>
                    </a:solidFill>
                    <a:effectLst/>
                    <a:cs typeface="Times New Roman" panose="02020603050405020304" pitchFamily="18" charset="0"/>
                  </a:rPr>
                  <a:t>e. Formules bij natuurkunde omvatten vaak </a:t>
                </a:r>
                <a:r>
                  <a:rPr lang="nl-NL" sz="2000" b="0" i="1" dirty="0">
                    <a:solidFill>
                      <a:srgbClr val="000000"/>
                    </a:solidFill>
                    <a:effectLst/>
                    <a:cs typeface="Times New Roman" panose="02020603050405020304" pitchFamily="18" charset="0"/>
                  </a:rPr>
                  <a:t>meer dan twee variabelen</a:t>
                </a:r>
                <a:r>
                  <a:rPr lang="nl-NL" sz="2000" b="0" i="0" dirty="0">
                    <a:solidFill>
                      <a:srgbClr val="000000"/>
                    </a:solidFill>
                    <a:effectLst/>
                    <a:cs typeface="Times New Roman" panose="02020603050405020304" pitchFamily="18" charset="0"/>
                  </a:rPr>
                  <a:t> en de experimentele situatie bepaalt wat de afhankelijke en onafhankelijke variabelen zijn; bij wiskunde is het aantal onafhankelijke variabelen vaak beperkt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cs typeface="Times New Roman" panose="02020603050405020304" pitchFamily="18" charset="0"/>
                  </a:rPr>
                  <a:t>f.  Bij natuurkunde formules van </a:t>
                </a:r>
                <a:r>
                  <a:rPr kumimoji="0" lang="nl-NL" sz="2000" b="0" i="1" u="none" strike="noStrike" kern="1200" cap="none" spc="0" normalizeH="0" baseline="0" noProof="0" dirty="0">
                    <a:ln>
                      <a:noFill/>
                    </a:ln>
                    <a:solidFill>
                      <a:prstClr val="black"/>
                    </a:solidFill>
                    <a:effectLst/>
                    <a:uLnTx/>
                    <a:uFillTx/>
                    <a:cs typeface="Times New Roman" panose="02020603050405020304" pitchFamily="18" charset="0"/>
                  </a:rPr>
                  <a:t>verschillende aard</a:t>
                </a:r>
                <a:r>
                  <a:rPr kumimoji="0" lang="nl-NL" sz="2000" b="0" i="0" u="none" strike="noStrike" kern="1200" cap="none" spc="0" normalizeH="0" baseline="0" noProof="0" dirty="0">
                    <a:ln>
                      <a:noFill/>
                    </a:ln>
                    <a:solidFill>
                      <a:prstClr val="black"/>
                    </a:solidFill>
                    <a:effectLst/>
                    <a:uLnTx/>
                    <a:uFillTx/>
                    <a:cs typeface="Times New Roman" panose="02020603050405020304" pitchFamily="18" charset="0"/>
                  </a:rPr>
                  <a:t>: definitie, experimenteel verband, wet,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cs typeface="Times New Roman" panose="02020603050405020304" pitchFamily="18" charset="0"/>
                  </a:rPr>
                  <a:t>g.  Bij natuurkunde </a:t>
                </a:r>
                <a:r>
                  <a:rPr kumimoji="0" lang="nl-NL" sz="2000" b="0" i="1" u="none" strike="noStrike" kern="1200" cap="none" spc="0" normalizeH="0" baseline="0" noProof="0" dirty="0">
                    <a:ln>
                      <a:noFill/>
                    </a:ln>
                    <a:solidFill>
                      <a:prstClr val="black"/>
                    </a:solidFill>
                    <a:effectLst/>
                    <a:uLnTx/>
                    <a:uFillTx/>
                    <a:cs typeface="Times New Roman" panose="02020603050405020304" pitchFamily="18" charset="0"/>
                  </a:rPr>
                  <a:t>beperkt aantal typen formules </a:t>
                </a:r>
                <a:r>
                  <a:rPr kumimoji="0" lang="nl-NL" sz="2000" b="0" i="0" u="none" strike="noStrike" kern="1200" cap="none" spc="0" normalizeH="0" baseline="0" noProof="0" dirty="0">
                    <a:ln>
                      <a:noFill/>
                    </a:ln>
                    <a:solidFill>
                      <a:prstClr val="black"/>
                    </a:solidFill>
                    <a:effectLst/>
                    <a:uLnTx/>
                    <a:uFillTx/>
                    <a:cs typeface="Times New Roman" panose="02020603050405020304" pitchFamily="18" charset="0"/>
                  </a:rPr>
                  <a:t>(veel evenredigheden); bij wiskunde generalisaties in functie-families en meer complexere samenstellingen</a:t>
                </a:r>
              </a:p>
              <a:p>
                <a:r>
                  <a:rPr kumimoji="0" lang="nl-NL" sz="20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h.  Bij natuurkunde: </a:t>
                </a:r>
                <a:r>
                  <a:rPr lang="nl-NL" sz="2000" dirty="0">
                    <a:solidFill>
                      <a:prstClr val="black"/>
                    </a:solidFill>
                    <a:ea typeface="Times New Roman" panose="02020603050405020304" pitchFamily="18" charset="0"/>
                    <a:cs typeface="Times New Roman" panose="02020603050405020304" pitchFamily="18" charset="0"/>
                  </a:rPr>
                  <a:t>meer gebruik van </a:t>
                </a:r>
                <a:r>
                  <a:rPr lang="nl-NL" sz="2000" i="1" dirty="0">
                    <a:solidFill>
                      <a:prstClr val="black"/>
                    </a:solidFill>
                    <a:ea typeface="Times New Roman" panose="02020603050405020304" pitchFamily="18" charset="0"/>
                    <a:cs typeface="Times New Roman" panose="02020603050405020304" pitchFamily="18" charset="0"/>
                  </a:rPr>
                  <a:t>speciale typen symbolen </a:t>
                </a:r>
                <a:r>
                  <a:rPr lang="nl-NL" sz="2000" dirty="0">
                    <a:solidFill>
                      <a:prstClr val="black"/>
                    </a:solidFill>
                    <a:ea typeface="Times New Roman" panose="02020603050405020304" pitchFamily="18" charset="0"/>
                    <a:cs typeface="Times New Roman" panose="02020603050405020304" pitchFamily="18" charset="0"/>
                  </a:rPr>
                  <a:t>(</a:t>
                </a:r>
                <a14:m>
                  <m:oMath xmlns:m="http://schemas.openxmlformats.org/officeDocument/2006/math">
                    <m:r>
                      <a:rPr lang="nl-NL" sz="2000" i="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r>
                      <a:rPr lang="nl-NL" sz="2000" b="0" i="1" smtClean="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nl-NL" sz="2000" dirty="0">
                    <a:solidFill>
                      <a:prstClr val="black"/>
                    </a:solidFill>
                    <a:ea typeface="Times New Roman" panose="02020603050405020304" pitchFamily="18" charset="0"/>
                    <a:cs typeface="Times New Roman" panose="02020603050405020304" pitchFamily="18" charset="0"/>
                  </a:rPr>
                  <a:t> indices, </a:t>
                </a:r>
                <a:r>
                  <a:rPr lang="nl-NL" sz="2000" dirty="0" err="1">
                    <a:solidFill>
                      <a:prstClr val="black"/>
                    </a:solidFill>
                    <a:ea typeface="Times New Roman" panose="02020603050405020304" pitchFamily="18" charset="0"/>
                    <a:cs typeface="Times New Roman" panose="02020603050405020304" pitchFamily="18" charset="0"/>
                  </a:rPr>
                  <a:t>griekse</a:t>
                </a:r>
                <a:r>
                  <a:rPr lang="nl-NL" sz="2000" dirty="0">
                    <a:solidFill>
                      <a:prstClr val="black"/>
                    </a:solidFill>
                    <a:ea typeface="Times New Roman" panose="02020603050405020304" pitchFamily="18" charset="0"/>
                    <a:cs typeface="Times New Roman" panose="02020603050405020304" pitchFamily="18" charset="0"/>
                  </a:rPr>
                  <a:t> letters). </a:t>
                </a:r>
                <a:r>
                  <a:rPr lang="nl-NL" sz="1700" dirty="0">
                    <a:solidFill>
                      <a:prstClr val="black"/>
                    </a:solidFill>
                    <a:ea typeface="Times New Roman" panose="02020603050405020304" pitchFamily="18" charset="0"/>
                    <a:cs typeface="Times New Roman" panose="02020603050405020304" pitchFamily="18" charset="0"/>
                  </a:rPr>
                  <a:t>Zie bijv. </a:t>
                </a:r>
                <a14:m>
                  <m:oMath xmlns:m="http://schemas.openxmlformats.org/officeDocument/2006/math">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𝜆</m:t>
                    </m:r>
                    <m:r>
                      <a:rPr lang="nl-NL" sz="17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ad>
                      <m:radPr>
                        <m:degHide m:val="on"/>
                        <m:ctrlP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𝑑</m:t>
                            </m:r>
                            <m:sSub>
                              <m:sSubPr>
                                <m:ctrlP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𝑟</m:t>
                                </m:r>
                              </m:e>
                              <m:sub>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m:t>
                                </m:r>
                              </m:sub>
                            </m:sSub>
                          </m:num>
                          <m:den>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nl-NL" sz="17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𝛾</m:t>
                            </m:r>
                          </m:den>
                        </m:f>
                      </m:e>
                    </m:rad>
                  </m:oMath>
                </a14:m>
                <a:endParaRPr lang="nl-NL" sz="1700" dirty="0">
                  <a:solidFill>
                    <a:prstClr val="black"/>
                  </a:solidFill>
                  <a:ea typeface="Times New Roman" panose="02020603050405020304" pitchFamily="18" charset="0"/>
                  <a:cs typeface="Times New Roman" panose="02020603050405020304" pitchFamily="18" charset="0"/>
                </a:endParaRPr>
              </a:p>
              <a:p>
                <a:endParaRPr lang="nl-NL" sz="2000" dirty="0">
                  <a:solidFill>
                    <a:prstClr val="black"/>
                  </a:solidFill>
                  <a:ea typeface="Times New Roman" panose="02020603050405020304" pitchFamily="18" charset="0"/>
                  <a:cs typeface="Times New Roman" panose="02020603050405020304" pitchFamily="18" charset="0"/>
                </a:endParaRPr>
              </a:p>
            </p:txBody>
          </p:sp>
        </mc:Choice>
        <mc:Fallback xmlns="">
          <p:sp>
            <p:nvSpPr>
              <p:cNvPr id="5" name="Tekstvak 4">
                <a:extLst>
                  <a:ext uri="{FF2B5EF4-FFF2-40B4-BE49-F238E27FC236}">
                    <a16:creationId xmlns:a16="http://schemas.microsoft.com/office/drawing/2014/main" id="{39FC702B-99C8-BAB4-A3B5-35DDA3A5D0B5}"/>
                  </a:ext>
                </a:extLst>
              </p:cNvPr>
              <p:cNvSpPr txBox="1">
                <a:spLocks noRot="1" noChangeAspect="1" noMove="1" noResize="1" noEditPoints="1" noAdjustHandles="1" noChangeArrowheads="1" noChangeShapeType="1" noTextEdit="1"/>
              </p:cNvSpPr>
              <p:nvPr/>
            </p:nvSpPr>
            <p:spPr>
              <a:xfrm>
                <a:off x="6387388" y="340485"/>
                <a:ext cx="5962844" cy="4318042"/>
              </a:xfrm>
              <a:prstGeom prst="rect">
                <a:avLst/>
              </a:prstGeom>
              <a:blipFill>
                <a:blip r:embed="rId3"/>
                <a:stretch>
                  <a:fillRect l="-1125" t="-847" r="-716"/>
                </a:stretch>
              </a:blipFill>
            </p:spPr>
            <p:txBody>
              <a:bodyPr/>
              <a:lstStyle/>
              <a:p>
                <a:r>
                  <a:rPr lang="nl-NL">
                    <a:noFill/>
                  </a:rPr>
                  <a:t> </a:t>
                </a:r>
              </a:p>
            </p:txBody>
          </p:sp>
        </mc:Fallback>
      </mc:AlternateContent>
    </p:spTree>
    <p:extLst>
      <p:ext uri="{BB962C8B-B14F-4D97-AF65-F5344CB8AC3E}">
        <p14:creationId xmlns:p14="http://schemas.microsoft.com/office/powerpoint/2010/main" val="18392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E82FE-21FA-4B17-9BC7-BFA6C0B8D309}"/>
              </a:ext>
            </a:extLst>
          </p:cNvPr>
          <p:cNvSpPr>
            <a:spLocks noGrp="1"/>
          </p:cNvSpPr>
          <p:nvPr>
            <p:ph type="title"/>
          </p:nvPr>
        </p:nvSpPr>
        <p:spPr>
          <a:xfrm>
            <a:off x="1942256" y="1797968"/>
            <a:ext cx="8887774" cy="633413"/>
          </a:xfrm>
        </p:spPr>
        <p:txBody>
          <a:bodyPr>
            <a:normAutofit fontScale="90000"/>
          </a:bodyPr>
          <a:lstStyle/>
          <a:p>
            <a:br>
              <a:rPr lang="nl-NL" sz="2800" dirty="0">
                <a:latin typeface="Calibri" panose="020F0502020204030204" pitchFamily="34" charset="0"/>
                <a:cs typeface="Calibri" panose="020F0502020204030204" pitchFamily="34" charset="0"/>
              </a:rPr>
            </a:br>
            <a:br>
              <a:rPr lang="nl-NL" sz="2400" dirty="0">
                <a:solidFill>
                  <a:srgbClr val="FFFF00"/>
                </a:solidFill>
                <a:latin typeface="Calibri" panose="020F0502020204030204" pitchFamily="34" charset="0"/>
                <a:cs typeface="Calibri" panose="020F0502020204030204" pitchFamily="34" charset="0"/>
              </a:rPr>
            </a:br>
            <a:r>
              <a:rPr lang="nl-NL" sz="2400" dirty="0">
                <a:solidFill>
                  <a:srgbClr val="FFFF00"/>
                </a:solidFill>
                <a:latin typeface="Calibri" panose="020F0502020204030204" pitchFamily="34" charset="0"/>
                <a:cs typeface="Calibri" panose="020F0502020204030204" pitchFamily="34" charset="0"/>
              </a:rPr>
              <a:t>   </a:t>
            </a:r>
            <a:br>
              <a:rPr lang="nl-NL" sz="2400" dirty="0">
                <a:latin typeface="Calibri" panose="020F0502020204030204" pitchFamily="34" charset="0"/>
                <a:cs typeface="Calibri" panose="020F0502020204030204" pitchFamily="34" charset="0"/>
              </a:rPr>
            </a:br>
            <a:br>
              <a:rPr lang="nl-NL" sz="2800" dirty="0">
                <a:latin typeface="Calibri" panose="020F0502020204030204" pitchFamily="34" charset="0"/>
                <a:cs typeface="Calibri" panose="020F0502020204030204" pitchFamily="34" charset="0"/>
              </a:rPr>
            </a:br>
            <a:endParaRPr lang="nl-NL" sz="28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6FAD6446-08BB-4AF9-833E-EB3F918532FA}"/>
                  </a:ext>
                </a:extLst>
              </p:cNvPr>
              <p:cNvSpPr>
                <a:spLocks noGrp="1"/>
              </p:cNvSpPr>
              <p:nvPr>
                <p:ph sz="half" idx="1"/>
              </p:nvPr>
            </p:nvSpPr>
            <p:spPr>
              <a:xfrm>
                <a:off x="1102501" y="1959398"/>
                <a:ext cx="3965387" cy="3679636"/>
              </a:xfrm>
            </p:spPr>
            <p:txBody>
              <a:bodyPr>
                <a:normAutofit/>
              </a:bodyPr>
              <a:lstStyle/>
              <a:p>
                <a:pPr marL="0" indent="0">
                  <a:lnSpc>
                    <a:spcPct val="107000"/>
                  </a:lnSpc>
                  <a:spcAft>
                    <a:spcPts val="800"/>
                  </a:spcAft>
                  <a:buNone/>
                </a:pPr>
                <a:r>
                  <a:rPr lang="nl-NL" sz="2200" dirty="0">
                    <a:latin typeface="Calibri" panose="020F0502020204030204" pitchFamily="34" charset="0"/>
                    <a:cs typeface="Calibri" panose="020F0502020204030204" pitchFamily="34" charset="0"/>
                  </a:rPr>
                  <a:t>vanuit wiskundig oogpunt</a:t>
                </a:r>
              </a:p>
              <a:p>
                <a:r>
                  <a:rPr lang="en-US" sz="2200" dirty="0" err="1">
                    <a:ea typeface="Cambria Math" panose="02040503050406030204" pitchFamily="18" charset="0"/>
                  </a:rPr>
                  <a:t>lineair</a:t>
                </a:r>
                <a:r>
                  <a:rPr lang="en-US" sz="2200" dirty="0">
                    <a:ea typeface="Cambria Math" panose="02040503050406030204" pitchFamily="18" charset="0"/>
                  </a:rPr>
                  <a:t> </a:t>
                </a:r>
                <a:r>
                  <a:rPr lang="en-US" sz="2200" dirty="0" err="1">
                    <a:ea typeface="Cambria Math" panose="02040503050406030204" pitchFamily="18" charset="0"/>
                  </a:rPr>
                  <a:t>verband</a:t>
                </a:r>
                <a:endParaRPr lang="en-US" sz="2200" dirty="0">
                  <a:ea typeface="Cambria Math" panose="02040503050406030204" pitchFamily="18" charset="0"/>
                </a:endParaRPr>
              </a:p>
              <a:p>
                <a14:m>
                  <m:oMath xmlns:m="http://schemas.openxmlformats.org/officeDocument/2006/math">
                    <m:sSub>
                      <m:sSubPr>
                        <m:ctrlPr>
                          <a:rPr lang="nl-NL" sz="2200" i="1">
                            <a:latin typeface="Cambria Math" panose="02040503050406030204" pitchFamily="18" charset="0"/>
                          </a:rPr>
                        </m:ctrlPr>
                      </m:sSubPr>
                      <m:e>
                        <m:r>
                          <a:rPr lang="nl-NL" sz="2200" i="1">
                            <a:latin typeface="Cambria Math" panose="02040503050406030204" pitchFamily="18" charset="0"/>
                          </a:rPr>
                          <m:t>𝑣</m:t>
                        </m:r>
                      </m:e>
                      <m:sub>
                        <m:r>
                          <a:rPr lang="nl-NL" sz="2200" i="1">
                            <a:latin typeface="Cambria Math" panose="02040503050406030204" pitchFamily="18" charset="0"/>
                          </a:rPr>
                          <m:t>𝑡</m:t>
                        </m:r>
                      </m:sub>
                    </m:sSub>
                  </m:oMath>
                </a14:m>
                <a:r>
                  <a:rPr lang="nl-NL" sz="2200" dirty="0">
                    <a:latin typeface="Calibri" panose="020F0502020204030204" pitchFamily="34" charset="0"/>
                    <a:cs typeface="Calibri" panose="020F0502020204030204" pitchFamily="34" charset="0"/>
                  </a:rPr>
                  <a:t> bereken je via </a:t>
                </a:r>
                <a14:m>
                  <m:oMath xmlns:m="http://schemas.openxmlformats.org/officeDocument/2006/math">
                    <m:r>
                      <a:rPr lang="nl-NL" sz="2200" i="1" dirty="0">
                        <a:latin typeface="Cambria Math" panose="02040503050406030204" pitchFamily="18" charset="0"/>
                        <a:cs typeface="Calibri" panose="020F0502020204030204" pitchFamily="34" charset="0"/>
                      </a:rPr>
                      <m:t>𝑎</m:t>
                    </m:r>
                  </m:oMath>
                </a14:m>
                <a:r>
                  <a:rPr lang="nl-NL" sz="2200" dirty="0">
                    <a:latin typeface="Calibri" panose="020F0502020204030204" pitchFamily="34" charset="0"/>
                    <a:cs typeface="Calibri" panose="020F0502020204030204" pitchFamily="34" charset="0"/>
                  </a:rPr>
                  <a:t> keer </a:t>
                </a:r>
                <a14:m>
                  <m:oMath xmlns:m="http://schemas.openxmlformats.org/officeDocument/2006/math">
                    <m:r>
                      <a:rPr lang="nl-NL" sz="2200" i="1" dirty="0">
                        <a:latin typeface="Cambria Math" panose="02040503050406030204" pitchFamily="18" charset="0"/>
                        <a:cs typeface="Calibri" panose="020F0502020204030204" pitchFamily="34" charset="0"/>
                      </a:rPr>
                      <m:t>𝑡</m:t>
                    </m:r>
                  </m:oMath>
                </a14:m>
                <a:r>
                  <a:rPr lang="nl-NL" sz="2200" dirty="0">
                    <a:latin typeface="Calibri" panose="020F0502020204030204" pitchFamily="34" charset="0"/>
                    <a:cs typeface="Calibri" panose="020F0502020204030204" pitchFamily="34" charset="0"/>
                  </a:rPr>
                  <a:t> plus </a:t>
                </a:r>
                <a14:m>
                  <m:oMath xmlns:m="http://schemas.openxmlformats.org/officeDocument/2006/math">
                    <m:sSub>
                      <m:sSubPr>
                        <m:ctrlPr>
                          <a:rPr lang="nl-NL" sz="2200" i="1">
                            <a:latin typeface="Cambria Math" panose="02040503050406030204" pitchFamily="18" charset="0"/>
                          </a:rPr>
                        </m:ctrlPr>
                      </m:sSubPr>
                      <m:e>
                        <m:r>
                          <a:rPr lang="nl-NL" sz="2200" i="1">
                            <a:latin typeface="Cambria Math" panose="02040503050406030204" pitchFamily="18" charset="0"/>
                          </a:rPr>
                          <m:t>𝑣</m:t>
                        </m:r>
                      </m:e>
                      <m:sub>
                        <m:r>
                          <a:rPr lang="nl-NL" sz="2200" i="1">
                            <a:latin typeface="Cambria Math" panose="02040503050406030204" pitchFamily="18" charset="0"/>
                          </a:rPr>
                          <m:t>0</m:t>
                        </m:r>
                      </m:sub>
                    </m:sSub>
                  </m:oMath>
                </a14:m>
                <a:endParaRPr lang="nl-NL" sz="2200" dirty="0">
                  <a:latin typeface="Calibri" panose="020F0502020204030204" pitchFamily="34" charset="0"/>
                </a:endParaRPr>
              </a:p>
              <a:p>
                <a14:m>
                  <m:oMath xmlns:m="http://schemas.openxmlformats.org/officeDocument/2006/math">
                    <m:r>
                      <a:rPr lang="nl-NL" sz="2200" i="1" dirty="0">
                        <a:latin typeface="Cambria Math" panose="02040503050406030204" pitchFamily="18" charset="0"/>
                        <a:cs typeface="Calibri" panose="020F0502020204030204" pitchFamily="34" charset="0"/>
                      </a:rPr>
                      <m:t>𝑡</m:t>
                    </m:r>
                  </m:oMath>
                </a14:m>
                <a:r>
                  <a:rPr lang="nl-NL" sz="2200" dirty="0">
                    <a:latin typeface="Calibri" panose="020F0502020204030204" pitchFamily="34" charset="0"/>
                    <a:cs typeface="Calibri" panose="020F0502020204030204" pitchFamily="34" charset="0"/>
                  </a:rPr>
                  <a:t> is onafhankelijke variabele en </a:t>
                </a:r>
                <a14:m>
                  <m:oMath xmlns:m="http://schemas.openxmlformats.org/officeDocument/2006/math">
                    <m:sSub>
                      <m:sSubPr>
                        <m:ctrlPr>
                          <a:rPr lang="nl-NL" sz="2200" i="1">
                            <a:latin typeface="Cambria Math" panose="02040503050406030204" pitchFamily="18" charset="0"/>
                          </a:rPr>
                        </m:ctrlPr>
                      </m:sSubPr>
                      <m:e>
                        <m:r>
                          <a:rPr lang="nl-NL" sz="2200" i="1">
                            <a:latin typeface="Cambria Math" panose="02040503050406030204" pitchFamily="18" charset="0"/>
                          </a:rPr>
                          <m:t>𝑣</m:t>
                        </m:r>
                      </m:e>
                      <m:sub>
                        <m:r>
                          <a:rPr lang="nl-NL" sz="2200" i="1">
                            <a:latin typeface="Cambria Math" panose="02040503050406030204" pitchFamily="18" charset="0"/>
                          </a:rPr>
                          <m:t>𝑡</m:t>
                        </m:r>
                      </m:sub>
                    </m:sSub>
                  </m:oMath>
                </a14:m>
                <a:r>
                  <a:rPr lang="nl-NL" sz="2200" dirty="0">
                    <a:latin typeface="Calibri" panose="020F0502020204030204" pitchFamily="34" charset="0"/>
                    <a:cs typeface="Calibri" panose="020F0502020204030204" pitchFamily="34" charset="0"/>
                  </a:rPr>
                  <a:t> de afhankelijke variabele</a:t>
                </a:r>
              </a:p>
              <a:p>
                <a14:m>
                  <m:oMath xmlns:m="http://schemas.openxmlformats.org/officeDocument/2006/math">
                    <m:sSub>
                      <m:sSubPr>
                        <m:ctrlPr>
                          <a:rPr lang="nl-NL" sz="2200" i="1">
                            <a:latin typeface="Cambria Math" panose="02040503050406030204" pitchFamily="18" charset="0"/>
                          </a:rPr>
                        </m:ctrlPr>
                      </m:sSubPr>
                      <m:e>
                        <m:r>
                          <a:rPr lang="nl-NL" sz="2200" i="1">
                            <a:latin typeface="Cambria Math" panose="02040503050406030204" pitchFamily="18" charset="0"/>
                          </a:rPr>
                          <m:t>𝑣</m:t>
                        </m:r>
                      </m:e>
                      <m:sub>
                        <m:r>
                          <a:rPr lang="nl-NL" sz="2200" i="1">
                            <a:latin typeface="Cambria Math" panose="02040503050406030204" pitchFamily="18" charset="0"/>
                          </a:rPr>
                          <m:t>0</m:t>
                        </m:r>
                      </m:sub>
                    </m:sSub>
                  </m:oMath>
                </a14:m>
                <a:r>
                  <a:rPr lang="nl-NL" sz="2200" dirty="0">
                    <a:latin typeface="Calibri" panose="020F0502020204030204" pitchFamily="34" charset="0"/>
                    <a:cs typeface="Calibri" panose="020F0502020204030204" pitchFamily="34" charset="0"/>
                  </a:rPr>
                  <a:t> is snijpunt met y-as en </a:t>
                </a:r>
                <a14:m>
                  <m:oMath xmlns:m="http://schemas.openxmlformats.org/officeDocument/2006/math">
                    <m:r>
                      <a:rPr lang="nl-NL" sz="2200" i="1" dirty="0">
                        <a:latin typeface="Cambria Math" panose="02040503050406030204" pitchFamily="18" charset="0"/>
                        <a:cs typeface="Calibri" panose="020F0502020204030204" pitchFamily="34" charset="0"/>
                      </a:rPr>
                      <m:t>𝑎</m:t>
                    </m:r>
                  </m:oMath>
                </a14:m>
                <a:r>
                  <a:rPr lang="nl-NL" sz="2200" dirty="0">
                    <a:latin typeface="Calibri" panose="020F0502020204030204" pitchFamily="34" charset="0"/>
                    <a:cs typeface="Calibri" panose="020F0502020204030204" pitchFamily="34" charset="0"/>
                  </a:rPr>
                  <a:t> de helling (beide constant)</a:t>
                </a:r>
              </a:p>
              <a:p>
                <a:r>
                  <a:rPr lang="nl-NL" sz="2200" dirty="0">
                    <a:latin typeface="Calibri" panose="020F0502020204030204" pitchFamily="34" charset="0"/>
                    <a:cs typeface="Calibri" panose="020F0502020204030204" pitchFamily="34" charset="0"/>
                  </a:rPr>
                  <a:t>grafiek rechte lijn</a:t>
                </a:r>
              </a:p>
              <a:p>
                <a:endParaRPr lang="nl-NL" sz="2400" dirty="0">
                  <a:cs typeface="Times New Roman" panose="02020603050405020304" pitchFamily="18" charset="0"/>
                </a:endParaRPr>
              </a:p>
              <a:p>
                <a:endParaRPr lang="nl-NL" dirty="0"/>
              </a:p>
            </p:txBody>
          </p:sp>
        </mc:Choice>
        <mc:Fallback xmlns="">
          <p:sp>
            <p:nvSpPr>
              <p:cNvPr id="3" name="Tijdelijke aanduiding voor inhoud 2">
                <a:extLst>
                  <a:ext uri="{FF2B5EF4-FFF2-40B4-BE49-F238E27FC236}">
                    <a16:creationId xmlns:a16="http://schemas.microsoft.com/office/drawing/2014/main" id="{6FAD6446-08BB-4AF9-833E-EB3F918532FA}"/>
                  </a:ext>
                </a:extLst>
              </p:cNvPr>
              <p:cNvSpPr>
                <a:spLocks noGrp="1" noRot="1" noChangeAspect="1" noMove="1" noResize="1" noEditPoints="1" noAdjustHandles="1" noChangeArrowheads="1" noChangeShapeType="1" noTextEdit="1"/>
              </p:cNvSpPr>
              <p:nvPr>
                <p:ph sz="half" idx="1"/>
              </p:nvPr>
            </p:nvSpPr>
            <p:spPr>
              <a:xfrm>
                <a:off x="1102501" y="1959398"/>
                <a:ext cx="3965387" cy="3679636"/>
              </a:xfrm>
              <a:blipFill>
                <a:blip r:embed="rId2"/>
                <a:stretch>
                  <a:fillRect l="-2000" t="-828" r="-2615" b="-132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F434CDB4-4BA8-490D-9C73-43207A2C2D92}"/>
                  </a:ext>
                </a:extLst>
              </p:cNvPr>
              <p:cNvSpPr>
                <a:spLocks noGrp="1"/>
              </p:cNvSpPr>
              <p:nvPr>
                <p:ph sz="half" idx="2"/>
              </p:nvPr>
            </p:nvSpPr>
            <p:spPr>
              <a:xfrm>
                <a:off x="6218189" y="1959398"/>
                <a:ext cx="5538381" cy="3658888"/>
              </a:xfrm>
            </p:spPr>
            <p:txBody>
              <a:bodyPr>
                <a:normAutofit/>
              </a:bodyPr>
              <a:lstStyle/>
              <a:p>
                <a:pPr marL="0" indent="0">
                  <a:lnSpc>
                    <a:spcPct val="107000"/>
                  </a:lnSpc>
                  <a:spcAft>
                    <a:spcPts val="800"/>
                  </a:spcAft>
                  <a:buNone/>
                </a:pPr>
                <a:r>
                  <a:rPr lang="nl-NL" sz="2200" dirty="0">
                    <a:latin typeface="Calibri" panose="020F0502020204030204" pitchFamily="34" charset="0"/>
                    <a:cs typeface="Calibri" panose="020F0502020204030204" pitchFamily="34" charset="0"/>
                  </a:rPr>
                  <a:t>vanuit natuurkundig oogpunt</a:t>
                </a:r>
              </a:p>
              <a:p>
                <a:pPr marL="342900" indent="-342900">
                  <a:buFont typeface="Times New Roman" panose="02020603050405020304" pitchFamily="18" charset="0"/>
                  <a:buChar char="•"/>
                  <a:tabLst>
                    <a:tab pos="457200" algn="l"/>
                  </a:tabLst>
                </a:pPr>
                <a:r>
                  <a:rPr lang="nl-NL"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een beweging met constante versnelling; dus snelheid neemt  gelijkmatig toe</a:t>
                </a:r>
              </a:p>
              <a:p>
                <a:pPr marL="342900" indent="-342900">
                  <a:buFont typeface="Times New Roman" panose="02020603050405020304" pitchFamily="18" charset="0"/>
                  <a:buChar char="•"/>
                  <a:tabLst>
                    <a:tab pos="457200" algn="l"/>
                  </a:tabLst>
                </a:pPr>
                <a:r>
                  <a:rPr lang="nl-NL"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versnelling positief dan snelheid groter, versnelling </a:t>
                </a:r>
                <a:r>
                  <a:rPr lang="nl-NL" sz="2200" dirty="0">
                    <a:latin typeface="Calibri" panose="020F0502020204030204" pitchFamily="34" charset="0"/>
                    <a:ea typeface="Calibri" panose="020F0502020204030204" pitchFamily="34" charset="0"/>
                    <a:cs typeface="Times New Roman" panose="02020603050405020304" pitchFamily="18" charset="0"/>
                  </a:rPr>
                  <a:t>negatief </a:t>
                </a:r>
                <a:r>
                  <a:rPr lang="nl-NL"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dan </a:t>
                </a:r>
                <a14:m>
                  <m:oMath xmlns:m="http://schemas.openxmlformats.org/officeDocument/2006/math">
                    <m:r>
                      <a:rPr lang="nl-NL" sz="22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rPr>
                      <m:t>𝑣</m:t>
                    </m:r>
                  </m:oMath>
                </a14:m>
                <a:r>
                  <a:rPr lang="nl-NL"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kleiner</a:t>
                </a:r>
              </a:p>
              <a:p>
                <a:pPr marL="342900" indent="-342900">
                  <a:buFont typeface="Times New Roman" panose="02020603050405020304" pitchFamily="18" charset="0"/>
                  <a:buChar char="•"/>
                  <a:tabLst>
                    <a:tab pos="457200" algn="l"/>
                  </a:tabLst>
                </a:pPr>
                <a:r>
                  <a:rPr lang="nl-NL"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basis + verandering (basis </a:t>
                </a:r>
                <a14:m>
                  <m:oMath xmlns:m="http://schemas.openxmlformats.org/officeDocument/2006/math">
                    <m:r>
                      <a:rPr lang="nl-NL" sz="22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rPr>
                      <m:t>𝑣</m:t>
                    </m:r>
                    <m:r>
                      <a:rPr lang="nl-NL" sz="2200" i="1" baseline="-25000" dirty="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oMath>
                </a14:m>
                <a:r>
                  <a:rPr lang="nl-NL"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en versnelling geeft de verandering van snelheid per sec)</a:t>
                </a:r>
              </a:p>
              <a:p>
                <a:pPr marL="342900" indent="-342900">
                  <a:buFont typeface="Times New Roman" panose="02020603050405020304" pitchFamily="18" charset="0"/>
                  <a:buChar char="•"/>
                  <a:tabLst>
                    <a:tab pos="457200" algn="l"/>
                  </a:tabLst>
                </a:pPr>
                <a:r>
                  <a:rPr lang="nl-NL"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eenheden in formule interpreteren en controleren</a:t>
                </a:r>
              </a:p>
              <a:p>
                <a:endParaRPr lang="nl-NL" sz="2400" dirty="0">
                  <a:latin typeface="Calibri" panose="020F0502020204030204" pitchFamily="34" charset="0"/>
                  <a:cs typeface="Calibri" panose="020F0502020204030204" pitchFamily="34" charset="0"/>
                </a:endParaRPr>
              </a:p>
              <a:p>
                <a:endParaRPr lang="nl-NL" dirty="0"/>
              </a:p>
            </p:txBody>
          </p:sp>
        </mc:Choice>
        <mc:Fallback xmlns="">
          <p:sp>
            <p:nvSpPr>
              <p:cNvPr id="5" name="Tijdelijke aanduiding voor inhoud 4">
                <a:extLst>
                  <a:ext uri="{FF2B5EF4-FFF2-40B4-BE49-F238E27FC236}">
                    <a16:creationId xmlns:a16="http://schemas.microsoft.com/office/drawing/2014/main" id="{F434CDB4-4BA8-490D-9C73-43207A2C2D92}"/>
                  </a:ext>
                </a:extLst>
              </p:cNvPr>
              <p:cNvSpPr>
                <a:spLocks noGrp="1" noRot="1" noChangeAspect="1" noMove="1" noResize="1" noEditPoints="1" noAdjustHandles="1" noChangeArrowheads="1" noChangeShapeType="1" noTextEdit="1"/>
              </p:cNvSpPr>
              <p:nvPr>
                <p:ph sz="half" idx="2"/>
              </p:nvPr>
            </p:nvSpPr>
            <p:spPr>
              <a:xfrm>
                <a:off x="6218189" y="1959398"/>
                <a:ext cx="5538381" cy="3658888"/>
              </a:xfrm>
              <a:blipFill>
                <a:blip r:embed="rId3"/>
                <a:stretch>
                  <a:fillRect l="-1430" t="-832"/>
                </a:stretch>
              </a:blipFill>
            </p:spPr>
            <p:txBody>
              <a:bodyPr/>
              <a:lstStyle/>
              <a:p>
                <a:r>
                  <a:rPr lang="nl-NL">
                    <a:noFill/>
                  </a:rPr>
                  <a:t> </a:t>
                </a:r>
              </a:p>
            </p:txBody>
          </p:sp>
        </mc:Fallback>
      </mc:AlternateContent>
      <p:sp>
        <p:nvSpPr>
          <p:cNvPr id="4" name="Rechthoek 3">
            <a:extLst>
              <a:ext uri="{FF2B5EF4-FFF2-40B4-BE49-F238E27FC236}">
                <a16:creationId xmlns:a16="http://schemas.microsoft.com/office/drawing/2014/main" id="{5414DD30-A71D-4C55-B0E5-013C6DD626E6}"/>
              </a:ext>
            </a:extLst>
          </p:cNvPr>
          <p:cNvSpPr/>
          <p:nvPr/>
        </p:nvSpPr>
        <p:spPr bwMode="auto">
          <a:xfrm>
            <a:off x="6672064" y="1340768"/>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nl-NL" sz="2000">
              <a:solidFill>
                <a:schemeClr val="bg1"/>
              </a:solidFill>
              <a:latin typeface="Minion" pitchFamily="2" charset="0"/>
            </a:endParaRPr>
          </a:p>
        </p:txBody>
      </p:sp>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861883AE-4546-B571-2500-D744F1795A1E}"/>
                  </a:ext>
                </a:extLst>
              </p:cNvPr>
              <p:cNvSpPr txBox="1"/>
              <p:nvPr/>
            </p:nvSpPr>
            <p:spPr>
              <a:xfrm>
                <a:off x="911745" y="273919"/>
                <a:ext cx="10948796" cy="1361976"/>
              </a:xfrm>
              <a:prstGeom prst="rect">
                <a:avLst/>
              </a:prstGeom>
              <a:noFill/>
            </p:spPr>
            <p:txBody>
              <a:bodyPr wrap="square">
                <a:spAutoFit/>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Wiskunde = Wiskunde maar Math in Math </a:t>
                </a:r>
                <a14:m>
                  <m:oMath xmlns:m="http://schemas.openxmlformats.org/officeDocument/2006/math">
                    <m:r>
                      <a:rPr lang="nl-NL" sz="240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2400" b="0" dirty="0">
                    <a:effectLst/>
                    <a:latin typeface="Calibri" panose="020F0502020204030204" pitchFamily="34" charset="0"/>
                    <a:ea typeface="Cambria Math" panose="02040503050406030204" pitchFamily="18" charset="0"/>
                    <a:cs typeface="Times New Roman" panose="02020603050405020304" pitchFamily="18" charset="0"/>
                  </a:rPr>
                  <a:t> Math in </a:t>
                </a:r>
                <a:r>
                  <a:rPr lang="nl-NL" sz="2400" b="0" dirty="0" err="1">
                    <a:effectLst/>
                    <a:latin typeface="Calibri" panose="020F0502020204030204" pitchFamily="34" charset="0"/>
                    <a:ea typeface="Cambria Math" panose="02040503050406030204" pitchFamily="18" charset="0"/>
                    <a:cs typeface="Times New Roman" panose="02020603050405020304" pitchFamily="18" charset="0"/>
                  </a:rPr>
                  <a:t>Science</a:t>
                </a:r>
                <a:endParaRPr lang="nl-NL" sz="2400" b="0" dirty="0">
                  <a:effectLst/>
                  <a:latin typeface="Calibri" panose="020F0502020204030204" pitchFamily="34" charset="0"/>
                  <a:ea typeface="Cambria Math" panose="02040503050406030204" pitchFamily="18" charset="0"/>
                  <a:cs typeface="Times New Roman" panose="02020603050405020304" pitchFamily="18" charset="0"/>
                </a:endParaRP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Formules vanuit wiskundig en natuurkundig perspectief (</a:t>
                </a:r>
                <a:r>
                  <a:rPr lang="nl-NL" sz="2400" dirty="0" err="1">
                    <a:latin typeface="Calibri" panose="020F0502020204030204" pitchFamily="34" charset="0"/>
                    <a:cs typeface="Calibri" panose="020F0502020204030204" pitchFamily="34" charset="0"/>
                  </a:rPr>
                  <a:t>Redish</a:t>
                </a:r>
                <a:r>
                  <a:rPr lang="nl-NL" sz="2400" dirty="0">
                    <a:latin typeface="Calibri" panose="020F0502020204030204" pitchFamily="34" charset="0"/>
                    <a:cs typeface="Calibri" panose="020F0502020204030204" pitchFamily="34" charset="0"/>
                  </a:rPr>
                  <a:t> &amp; </a:t>
                </a:r>
                <a:r>
                  <a:rPr lang="nl-NL" sz="2400" dirty="0" err="1">
                    <a:latin typeface="Calibri" panose="020F0502020204030204" pitchFamily="34" charset="0"/>
                    <a:cs typeface="Calibri" panose="020F0502020204030204" pitchFamily="34" charset="0"/>
                  </a:rPr>
                  <a:t>Kuo</a:t>
                </a:r>
                <a:r>
                  <a:rPr lang="nl-NL" sz="2400" dirty="0">
                    <a:latin typeface="Calibri" panose="020F0502020204030204" pitchFamily="34" charset="0"/>
                    <a:cs typeface="Calibri" panose="020F0502020204030204" pitchFamily="34" charset="0"/>
                  </a:rPr>
                  <a:t>, 2015)</a:t>
                </a:r>
                <a:br>
                  <a:rPr lang="nl-NL" sz="2400" dirty="0">
                    <a:latin typeface="Calibri" panose="020F0502020204030204" pitchFamily="34" charset="0"/>
                    <a:cs typeface="Calibri" panose="020F0502020204030204" pitchFamily="34" charset="0"/>
                  </a:rPr>
                </a:br>
                <a:r>
                  <a:rPr lang="nl-NL" sz="2400" dirty="0">
                    <a:latin typeface="Calibri" panose="020F0502020204030204" pitchFamily="34" charset="0"/>
                    <a:cs typeface="Calibri" panose="020F0502020204030204" pitchFamily="34" charset="0"/>
                  </a:rPr>
                  <a:t>voorbeeld: </a:t>
                </a:r>
                <a14:m>
                  <m:oMath xmlns:m="http://schemas.openxmlformats.org/officeDocument/2006/math">
                    <m:sSub>
                      <m:sSubPr>
                        <m:ctrlPr>
                          <a:rPr lang="nl-NL" sz="2400" i="1">
                            <a:latin typeface="Cambria Math" panose="02040503050406030204" pitchFamily="18" charset="0"/>
                          </a:rPr>
                        </m:ctrlPr>
                      </m:sSubPr>
                      <m:e>
                        <m:r>
                          <a:rPr lang="nl-NL" sz="2400" i="1">
                            <a:latin typeface="Cambria Math" panose="02040503050406030204" pitchFamily="18" charset="0"/>
                          </a:rPr>
                          <m:t>𝑣</m:t>
                        </m:r>
                      </m:e>
                      <m:sub>
                        <m:r>
                          <a:rPr lang="nl-NL" sz="2400" i="1">
                            <a:latin typeface="Cambria Math" panose="02040503050406030204" pitchFamily="18" charset="0"/>
                          </a:rPr>
                          <m:t>𝑡</m:t>
                        </m:r>
                      </m:sub>
                    </m:sSub>
                    <m:r>
                      <a:rPr lang="nl-NL" sz="2400" i="1">
                        <a:latin typeface="Cambria Math" panose="02040503050406030204" pitchFamily="18" charset="0"/>
                      </a:rPr>
                      <m:t>=</m:t>
                    </m:r>
                    <m:sSub>
                      <m:sSubPr>
                        <m:ctrlPr>
                          <a:rPr lang="nl-NL" sz="2400" i="1">
                            <a:latin typeface="Cambria Math" panose="02040503050406030204" pitchFamily="18" charset="0"/>
                          </a:rPr>
                        </m:ctrlPr>
                      </m:sSubPr>
                      <m:e>
                        <m:r>
                          <a:rPr lang="nl-NL" sz="2400" i="1">
                            <a:latin typeface="Cambria Math" panose="02040503050406030204" pitchFamily="18" charset="0"/>
                          </a:rPr>
                          <m:t>𝑣</m:t>
                        </m:r>
                      </m:e>
                      <m:sub>
                        <m:r>
                          <a:rPr lang="nl-NL" sz="2400" i="1">
                            <a:latin typeface="Cambria Math" panose="02040503050406030204" pitchFamily="18" charset="0"/>
                          </a:rPr>
                          <m:t>0</m:t>
                        </m:r>
                      </m:sub>
                    </m:sSub>
                    <m:r>
                      <a:rPr lang="nl-NL" sz="2400" i="1">
                        <a:latin typeface="Cambria Math" panose="02040503050406030204" pitchFamily="18" charset="0"/>
                      </a:rPr>
                      <m:t>+</m:t>
                    </m:r>
                    <m:r>
                      <a:rPr lang="nl-NL" sz="2400" i="1">
                        <a:latin typeface="Cambria Math" panose="02040503050406030204" pitchFamily="18" charset="0"/>
                      </a:rPr>
                      <m:t>𝑎𝑡</m:t>
                    </m:r>
                  </m:oMath>
                </a14:m>
                <a:r>
                  <a:rPr lang="nl-NL" sz="2400" dirty="0">
                    <a:latin typeface="Calibri" panose="020F0502020204030204" pitchFamily="34" charset="0"/>
                    <a:cs typeface="Calibri" panose="020F0502020204030204" pitchFamily="34" charset="0"/>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kstvak 6">
                <a:extLst>
                  <a:ext uri="{FF2B5EF4-FFF2-40B4-BE49-F238E27FC236}">
                    <a16:creationId xmlns:a16="http://schemas.microsoft.com/office/drawing/2014/main" id="{861883AE-4546-B571-2500-D744F1795A1E}"/>
                  </a:ext>
                </a:extLst>
              </p:cNvPr>
              <p:cNvSpPr txBox="1">
                <a:spLocks noRot="1" noChangeAspect="1" noMove="1" noResize="1" noEditPoints="1" noAdjustHandles="1" noChangeArrowheads="1" noChangeShapeType="1" noTextEdit="1"/>
              </p:cNvSpPr>
              <p:nvPr/>
            </p:nvSpPr>
            <p:spPr>
              <a:xfrm>
                <a:off x="911745" y="273919"/>
                <a:ext cx="10948796" cy="1361976"/>
              </a:xfrm>
              <a:prstGeom prst="rect">
                <a:avLst/>
              </a:prstGeom>
              <a:blipFill>
                <a:blip r:embed="rId4"/>
                <a:stretch>
                  <a:fillRect l="-891" t="-3139" b="-9417"/>
                </a:stretch>
              </a:blipFill>
            </p:spPr>
            <p:txBody>
              <a:bodyPr/>
              <a:lstStyle/>
              <a:p>
                <a:r>
                  <a:rPr lang="nl-NL">
                    <a:noFill/>
                  </a:rPr>
                  <a:t> </a:t>
                </a:r>
              </a:p>
            </p:txBody>
          </p:sp>
        </mc:Fallback>
      </mc:AlternateContent>
      <p:sp>
        <p:nvSpPr>
          <p:cNvPr id="8" name="Tekstvak 7">
            <a:extLst>
              <a:ext uri="{FF2B5EF4-FFF2-40B4-BE49-F238E27FC236}">
                <a16:creationId xmlns:a16="http://schemas.microsoft.com/office/drawing/2014/main" id="{6288A4E6-83C4-2432-F6DA-76203F25F5D2}"/>
              </a:ext>
            </a:extLst>
          </p:cNvPr>
          <p:cNvSpPr txBox="1"/>
          <p:nvPr/>
        </p:nvSpPr>
        <p:spPr>
          <a:xfrm>
            <a:off x="753446" y="5973119"/>
            <a:ext cx="12085475" cy="461665"/>
          </a:xfrm>
          <a:prstGeom prst="rect">
            <a:avLst/>
          </a:prstGeom>
          <a:noFill/>
        </p:spPr>
        <p:txBody>
          <a:bodyPr wrap="square">
            <a:spAutoFit/>
          </a:bodyPr>
          <a:lstStyle/>
          <a:p>
            <a:r>
              <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Beide perspectieven van belang en samenbrengen</a:t>
            </a:r>
          </a:p>
        </p:txBody>
      </p:sp>
    </p:spTree>
    <p:extLst>
      <p:ext uri="{BB962C8B-B14F-4D97-AF65-F5344CB8AC3E}">
        <p14:creationId xmlns:p14="http://schemas.microsoft.com/office/powerpoint/2010/main" val="4910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23FBAE-BBF9-94D4-4A8A-FB48424D4E23}"/>
              </a:ext>
            </a:extLst>
          </p:cNvPr>
          <p:cNvSpPr>
            <a:spLocks noGrp="1"/>
          </p:cNvSpPr>
          <p:nvPr>
            <p:ph type="title"/>
          </p:nvPr>
        </p:nvSpPr>
        <p:spPr/>
        <p:txBody>
          <a:bodyPr>
            <a:normAutofit/>
          </a:bodyPr>
          <a:lstStyle/>
          <a:p>
            <a:r>
              <a:rPr lang="nl-NL" sz="2800" dirty="0">
                <a:latin typeface="+mn-lt"/>
              </a:rPr>
              <a:t>Uit internationale literatuur</a:t>
            </a:r>
          </a:p>
        </p:txBody>
      </p:sp>
    </p:spTree>
    <p:extLst>
      <p:ext uri="{BB962C8B-B14F-4D97-AF65-F5344CB8AC3E}">
        <p14:creationId xmlns:p14="http://schemas.microsoft.com/office/powerpoint/2010/main" val="15487942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3830</Words>
  <Application>Microsoft Office PowerPoint</Application>
  <PresentationFormat>Breedbeeld</PresentationFormat>
  <Paragraphs>340</Paragraphs>
  <Slides>28</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28</vt:i4>
      </vt:variant>
    </vt:vector>
  </HeadingPairs>
  <TitlesOfParts>
    <vt:vector size="36" baseType="lpstr">
      <vt:lpstr>Arial</vt:lpstr>
      <vt:lpstr>Calibri</vt:lpstr>
      <vt:lpstr>Calibri Light</vt:lpstr>
      <vt:lpstr>Cambria Math</vt:lpstr>
      <vt:lpstr>Minion</vt:lpstr>
      <vt:lpstr>Symbol</vt:lpstr>
      <vt:lpstr>Times New Roman</vt:lpstr>
      <vt:lpstr>Kantoorthema</vt:lpstr>
      <vt:lpstr>Leren redeneren met formules Wat kunnen wiskunde en natuurkunde  van elkaar leren ?</vt:lpstr>
      <vt:lpstr>Omgang met formules (tevens inhoud workshop)</vt:lpstr>
      <vt:lpstr>Stand van zaken </vt:lpstr>
      <vt:lpstr>  Omgang met formules bij natuurkunde, bij wiskunde en verschillen daartussen     </vt:lpstr>
      <vt:lpstr>PowerPoint-presentatie</vt:lpstr>
      <vt:lpstr>PowerPoint-presentatie</vt:lpstr>
      <vt:lpstr>PowerPoint-presentatie</vt:lpstr>
      <vt:lpstr>       </vt:lpstr>
      <vt:lpstr>Uit internationale literatuur</vt:lpstr>
      <vt:lpstr>PowerPoint-presentatie</vt:lpstr>
      <vt:lpstr>PowerPoint-presentatie</vt:lpstr>
      <vt:lpstr>PowerPoint-presentatie</vt:lpstr>
      <vt:lpstr>Hoe bevorder je redeneren met formules bij wiskunde en natuurkunde?   Dit soort ‘bevragen’ toevoegen om  - betekenis van formule in context te vergroten - redeneren met formules mogelijk te maken      </vt:lpstr>
      <vt:lpstr>PowerPoint-presentatie</vt:lpstr>
      <vt:lpstr>PowerPoint-presentatie</vt:lpstr>
      <vt:lpstr>PowerPoint-presentatie</vt:lpstr>
      <vt:lpstr>PowerPoint-presentatie</vt:lpstr>
      <vt:lpstr>Gesprek in kleine groepen aan de slag</vt:lpstr>
      <vt:lpstr>PowerPoint-presentatie</vt:lpstr>
      <vt:lpstr>PowerPoint-presentatie</vt:lpstr>
      <vt:lpstr>PowerPoint-presentatie</vt:lpstr>
      <vt:lpstr>PowerPoint-presentatie</vt:lpstr>
      <vt:lpstr>Bespreking</vt:lpstr>
      <vt:lpstr>PowerPoint-presentatie</vt:lpstr>
      <vt:lpstr>   Hoe redeneren bevorderen in les?  in wiskunde les? (zie ook Redish (2021); Sokolowski (2020); Kop &amp; Eijkelhof (2024)) -  Gebruik van richtvragen voor bevragen formule (wat vertelt formule over context) -  Doorzien van structuur doorzien m.b.v. basis functie-families -  Redeneren met formules over covariatie (bijv. via formules schetsen; zie Kop et al. (2020)   in natuurkunde les? -  Gebruik van basis functie-families en redeneren over covariatie bij interpreteren en fysische verklaren -  Gebruik van complexere wiskundige formules -  Gebruik van richtvragen voor bevragen formule        </vt:lpstr>
      <vt:lpstr>PowerPoint-presentatie</vt:lpstr>
      <vt:lpstr>  Meedenken bijv. via suggesties voor richtvragen?  koppmgm@iclon.leidenuniv.nl of H.M.C.Eijkelhof@uu.nl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kop</dc:creator>
  <cp:lastModifiedBy>Kop, P.M.G.M. (Peter)</cp:lastModifiedBy>
  <cp:revision>112</cp:revision>
  <cp:lastPrinted>2024-12-10T12:24:40Z</cp:lastPrinted>
  <dcterms:created xsi:type="dcterms:W3CDTF">2023-12-04T15:37:21Z</dcterms:created>
  <dcterms:modified xsi:type="dcterms:W3CDTF">2024-12-16T09:32:23Z</dcterms:modified>
</cp:coreProperties>
</file>