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media/image28.png" ContentType="image/png"/>
  <Override PartName="/ppt/media/image1.jpeg" ContentType="image/jpeg"/>
  <Override PartName="/ppt/media/image3.png" ContentType="image/png"/>
  <Override PartName="/ppt/media/image2.jpeg" ContentType="image/jpeg"/>
  <Override PartName="/ppt/media/image8.png" ContentType="image/png"/>
  <Override PartName="/ppt/media/image4.jpeg" ContentType="image/jpeg"/>
  <Override PartName="/ppt/media/image5.png" ContentType="image/pn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media27.wmv" ContentType="video/x-ms-wmv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AF97C03-28C8-4947-B496-42D6765EED3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35AABD8-DD18-425B-B6B8-EB36D418FDB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3F436DB-F4CF-4551-BD2D-0A9A18C4EAD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DAA112-8B86-42C6-8C83-05FD14C0609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12365C9-784B-4EB3-BD84-15E64053115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4733CDE-B8F7-45EE-B611-CAC4E25A59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E8263E1-C862-4D3B-8917-9D7FD596471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6B1A4B3-2338-4003-9733-7038F540A94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04CC62E-0CBC-4706-938A-800DF70D3D4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F26C96D-40EE-4932-B905-0813AEC1A1E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07F4D1E-5F7F-4C47-85B8-284EFC04B9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575857-0EA3-4D5B-A0EA-3B3F8106299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0EA997F-A9CA-435A-A8A4-1402D9EACD4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AD516BB-A0E7-4BAD-A589-87CA3F3262E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EF348FF-53CC-455A-977C-94A9E9D13F4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8502F45-19D2-4875-8308-F2DE0DE4212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932B276-B6B4-43F7-8445-A172901B620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9026777-8FB5-4A2D-B962-873B6850233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2B1E4DA-0E5B-4166-A7B2-44843DD419F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19D9D82-7B7C-4537-B278-DCEE5F1E62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5EC6F1F-1837-4C36-B3F8-9D1486DA012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0247020-C0E6-4CFF-ADA4-0D5647F29BC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5A5E9CD-D691-4283-B2C5-B4C8A8FD00F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7E1F5BE-8425-4AF7-8F84-F8E5C23B078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ABB8993-09B4-4B38-910A-27FF011AEA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B27DED6-922F-4F6B-85F0-B74F989CF8D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2D506CC-0626-4B8B-984E-1799D5CAA4D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24802D5-81CE-4482-8B2E-F5F00D2074F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7A7F067-2D8E-4D17-A859-5071300A3DC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6DEB8A9-2043-4C35-876B-66BF8BD709B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CD41803-2538-4211-9226-AB117B166B4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4EE5157-D9E7-4C37-8CAF-AF3CE53F78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567654-03FD-4A62-BBB8-43DE654492C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2226BD3-D807-48D0-B766-8E510C651B2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96B5EA-A90D-4F15-BD09-7BECDBF5A2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1B32774-371A-43BF-8E14-44C7A57B514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nl-N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nl-NL" sz="4400" spc="-1" strike="noStrike">
                <a:solidFill>
                  <a:srgbClr val="000000"/>
                </a:solidFill>
                <a:latin typeface="Arial"/>
              </a:rPr>
              <a:t>Klik om de opmaak van de titeltekst te bewerken</a:t>
            </a: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pc="-1" strike="noStrike">
                <a:solidFill>
                  <a:srgbClr val="000000"/>
                </a:solidFill>
                <a:latin typeface="Arial"/>
              </a:rPr>
              <a:t>Klik om de opmaak van de overzichtstekst te bewerken</a:t>
            </a:r>
            <a:endParaRPr b="0" lang="nl-N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800" spc="-1" strike="noStrike">
                <a:solidFill>
                  <a:srgbClr val="000000"/>
                </a:solidFill>
                <a:latin typeface="Arial"/>
              </a:rPr>
              <a:t>Tweede overzichtsniveau</a:t>
            </a: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rgbClr val="000000"/>
                </a:solidFill>
                <a:latin typeface="Arial"/>
              </a:rPr>
              <a:t>Derde overzichtsniveau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Vierde overzichtsniveau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Vijfde overzichtsniveau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Zesde overzichtsniveau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Zevende overzichtsniveau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nl-N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nl-NL" sz="1400" spc="-1" strike="noStrike">
                <a:solidFill>
                  <a:srgbClr val="000000"/>
                </a:solidFill>
                <a:latin typeface="Times New Roman"/>
              </a:rPr>
              <a:t>&lt;datum/tijd&gt;</a:t>
            </a:r>
            <a:endParaRPr b="0" lang="nl-N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nl-N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nl-NL" sz="1400" spc="-1" strike="noStrike">
                <a:solidFill>
                  <a:srgbClr val="000000"/>
                </a:solidFill>
                <a:latin typeface="Times New Roman"/>
              </a:rPr>
              <a:t>&lt;voettekst&gt;</a:t>
            </a:r>
            <a:endParaRPr b="0" lang="nl-N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nl-N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1C99A37-BDF9-4EA3-998A-5E7992670146}" type="slidenum">
              <a:rPr b="0" lang="nl-NL" sz="1400" spc="-1" strike="noStrike">
                <a:solidFill>
                  <a:srgbClr val="000000"/>
                </a:solidFill>
                <a:latin typeface="Times New Roman"/>
              </a:rPr>
              <a:t>&lt;nummer&gt;</a:t>
            </a:fld>
            <a:endParaRPr b="0" lang="nl-N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cee1f2"/>
            </a:gs>
            <a:gs pos="100000">
              <a:srgbClr val="8bfc88">
                <a:alpha val="19215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338640" y="5255280"/>
            <a:ext cx="3400560" cy="3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nl-N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1400" spc="-1" strike="noStrike">
                <a:solidFill>
                  <a:srgbClr val="000000"/>
                </a:solidFill>
                <a:latin typeface="Times New Roman"/>
              </a:rPr>
              <a:t>&lt;voettekst&gt;</a:t>
            </a:r>
            <a:endParaRPr b="0" lang="nl-N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7118640" y="5255280"/>
            <a:ext cx="2266560" cy="3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nl-NL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CA2CFB-10C4-46F8-A384-4667707F42FA}" type="slidenum">
              <a:rPr b="0" lang="nl-NL" sz="1200" spc="-1" strike="noStrike">
                <a:solidFill>
                  <a:srgbClr val="8b8b8b"/>
                </a:solidFill>
                <a:latin typeface="Calibri"/>
              </a:rPr>
              <a:t>&lt;nummer&gt;</a:t>
            </a:fld>
            <a:endParaRPr b="0" lang="nl-N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692640" y="5255280"/>
            <a:ext cx="2266560" cy="3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nl-N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nl-NL" sz="1400" spc="-1" strike="noStrike">
                <a:solidFill>
                  <a:srgbClr val="000000"/>
                </a:solidFill>
                <a:latin typeface="Times New Roman"/>
              </a:rPr>
              <a:t>&lt;datum/tijd&gt;</a:t>
            </a:r>
            <a:endParaRPr b="0" lang="nl-N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nl-NL" sz="3640" spc="-1" strike="noStrike">
                <a:solidFill>
                  <a:srgbClr val="000000"/>
                </a:solidFill>
                <a:latin typeface="Arial"/>
              </a:rPr>
              <a:t>Klik om de opmaak van de titeltekst te bewerken</a:t>
            </a:r>
            <a:endParaRPr b="0" lang="nl-NL" sz="36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640" spc="-1" strike="noStrike">
                <a:solidFill>
                  <a:srgbClr val="000000"/>
                </a:solidFill>
                <a:latin typeface="Arial"/>
              </a:rPr>
              <a:t>Klik om de opmaak van de overzichtstekst te bewerken</a:t>
            </a:r>
            <a:endParaRPr b="0" lang="nl-NL" sz="264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310" spc="-1" strike="noStrike">
                <a:solidFill>
                  <a:srgbClr val="000000"/>
                </a:solidFill>
                <a:latin typeface="Arial"/>
              </a:rPr>
              <a:t>Tweede overzichtsniveau</a:t>
            </a:r>
            <a:endParaRPr b="0" lang="nl-NL" sz="231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7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979" spc="-1" strike="noStrike">
                <a:solidFill>
                  <a:srgbClr val="000000"/>
                </a:solidFill>
                <a:latin typeface="Arial"/>
              </a:rPr>
              <a:t>Derde overzichtsniveau</a:t>
            </a:r>
            <a:endParaRPr b="0" lang="nl-NL" sz="1979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650" spc="-1" strike="noStrike">
                <a:solidFill>
                  <a:srgbClr val="000000"/>
                </a:solidFill>
                <a:latin typeface="Arial"/>
              </a:rPr>
              <a:t>Vierde overzichtsniveau</a:t>
            </a:r>
            <a:endParaRPr b="0" lang="nl-NL" sz="165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50" spc="-1" strike="noStrike">
                <a:solidFill>
                  <a:srgbClr val="000000"/>
                </a:solidFill>
                <a:latin typeface="Arial"/>
              </a:rPr>
              <a:t>Vijfde overzichtsniveau</a:t>
            </a:r>
            <a:endParaRPr b="0" lang="nl-NL" sz="165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50" spc="-1" strike="noStrike">
                <a:solidFill>
                  <a:srgbClr val="000000"/>
                </a:solidFill>
                <a:latin typeface="Arial"/>
              </a:rPr>
              <a:t>Zesde overzichtsniveau</a:t>
            </a:r>
            <a:endParaRPr b="0" lang="nl-NL" sz="165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50" spc="-1" strike="noStrike">
                <a:solidFill>
                  <a:srgbClr val="000000"/>
                </a:solidFill>
                <a:latin typeface="Arial"/>
              </a:rPr>
              <a:t>Zevende overzichtsniveau</a:t>
            </a:r>
            <a:endParaRPr b="0" lang="nl-NL" sz="16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7"/>
          <p:cNvSpPr/>
          <p:nvPr/>
        </p:nvSpPr>
        <p:spPr>
          <a:xfrm>
            <a:off x="0" y="1669680"/>
            <a:ext cx="10079640" cy="3394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Picture 6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5065200"/>
            <a:ext cx="10079640" cy="614160"/>
          </a:xfrm>
          <a:prstGeom prst="rect">
            <a:avLst/>
          </a:prstGeom>
          <a:ln w="0">
            <a:noFill/>
          </a:ln>
        </p:spPr>
      </p:pic>
      <p:cxnSp>
        <p:nvCxnSpPr>
          <p:cNvPr id="84" name="Straight Connector 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600">
            <a:solidFill>
              <a:srgbClr val="000001">
                <a:alpha val="20000"/>
              </a:srgbClr>
            </a:solidFill>
            <a:round/>
          </a:ln>
        </p:spPr>
      </p:cxn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199880" y="664920"/>
            <a:ext cx="7939440" cy="867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nl-NL" sz="3200" spc="-1" strike="noStrike" cap="all">
                <a:solidFill>
                  <a:srgbClr val="000000"/>
                </a:solidFill>
                <a:latin typeface="Gill Sans MT"/>
              </a:rPr>
              <a:t>Klik om de stijl te bewerken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199880" y="1666440"/>
            <a:ext cx="7939440" cy="285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Gill Sans MT"/>
              </a:rPr>
              <a:t>Tekststijl van het model bewerken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rgbClr val="000000"/>
                </a:solidFill>
                <a:latin typeface="Gill Sans MT"/>
              </a:rPr>
              <a:t>Tweede niveau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rgbClr val="000000"/>
                </a:solidFill>
                <a:latin typeface="Gill Sans MT"/>
              </a:rPr>
              <a:t>Derde niveau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400" spc="-1" strike="noStrike">
                <a:solidFill>
                  <a:srgbClr val="000000"/>
                </a:solidFill>
                <a:latin typeface="Gill Sans MT"/>
              </a:rPr>
              <a:t>Vierde niveau</a:t>
            </a:r>
            <a:endParaRPr b="0" lang="en-US" sz="14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200" spc="-1" strike="noStrike">
                <a:solidFill>
                  <a:srgbClr val="000000"/>
                </a:solidFill>
                <a:latin typeface="Gill Sans MT"/>
              </a:rPr>
              <a:t>Vijfde niveau</a:t>
            </a:r>
            <a:endParaRPr b="0" lang="en-US" sz="1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7"/>
          </p:nvPr>
        </p:nvSpPr>
        <p:spPr>
          <a:xfrm>
            <a:off x="6245280" y="272880"/>
            <a:ext cx="2894040" cy="255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000" spc="-1" strike="noStrike">
                <a:solidFill>
                  <a:srgbClr val="8b8b8b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rgbClr val="8b8b8b"/>
                </a:solidFill>
                <a:latin typeface="Gill Sans MT"/>
              </a:rPr>
              <a:t>&lt;datum/tijd&gt;</a:t>
            </a:r>
            <a:endParaRPr b="0" lang="nl-NL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 idx="8"/>
          </p:nvPr>
        </p:nvSpPr>
        <p:spPr>
          <a:xfrm>
            <a:off x="1199880" y="272160"/>
            <a:ext cx="4909680" cy="255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nl-N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nl-NL" sz="1400" spc="-1" strike="noStrike">
                <a:solidFill>
                  <a:srgbClr val="000000"/>
                </a:solidFill>
                <a:latin typeface="Times New Roman"/>
              </a:rPr>
              <a:t>&lt;voettekst&gt;</a:t>
            </a:r>
            <a:endParaRPr b="0" lang="nl-N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 idx="9"/>
          </p:nvPr>
        </p:nvSpPr>
        <p:spPr>
          <a:xfrm>
            <a:off x="396720" y="660240"/>
            <a:ext cx="670320" cy="416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2800" spc="-1" strike="noStrike">
                <a:solidFill>
                  <a:schemeClr val="accent1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533DFA0-9894-45C6-A1A7-CB8303C99AB6}" type="slidenum">
              <a:rPr b="0" lang="nl-NL" sz="2800" spc="-1" strike="noStrike">
                <a:solidFill>
                  <a:schemeClr val="accent1"/>
                </a:solidFill>
                <a:latin typeface="Gill Sans MT"/>
              </a:rPr>
              <a:t>&lt;nummer&gt;</a:t>
            </a:fld>
            <a:endParaRPr b="0" lang="nl-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90" name="Straight Connector 32"/>
          <p:cNvCxnSpPr/>
          <p:nvPr/>
        </p:nvCxnSpPr>
        <p:spPr>
          <a:xfrm>
            <a:off x="1453680" y="1846800"/>
            <a:ext cx="9608040" cy="360"/>
          </a:xfrm>
          <a:prstGeom prst="straightConnector1">
            <a:avLst/>
          </a:prstGeom>
          <a:ln w="31680">
            <a:solidFill>
              <a:srgbClr val="b71e42"/>
            </a:solidFill>
            <a:round/>
          </a:ln>
        </p:spPr>
      </p:cxn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../media/media27.wmv"/><Relationship Id="rId2" Type="http://schemas.microsoft.com/office/2007/relationships/media" Target="../media/media27.wmv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"/>
          <p:cNvSpPr/>
          <p:nvPr/>
        </p:nvSpPr>
        <p:spPr>
          <a:xfrm>
            <a:off x="-29520" y="-297360"/>
            <a:ext cx="10148400" cy="6398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259640" y="927720"/>
            <a:ext cx="7558560" cy="19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4400" spc="-1" strike="noStrike">
                <a:solidFill>
                  <a:srgbClr val="000000"/>
                </a:solidFill>
                <a:latin typeface="OpenDyslexic"/>
              </a:rPr>
              <a:t>Eigenwijs</a:t>
            </a: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0" y="274680"/>
            <a:ext cx="10079280" cy="405396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0" y="4626720"/>
            <a:ext cx="10079280" cy="53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rcRect l="17246" t="12613" r="10398" b="14656"/>
          <a:stretch/>
        </p:blipFill>
        <p:spPr>
          <a:xfrm>
            <a:off x="744120" y="871920"/>
            <a:ext cx="8481240" cy="4792320"/>
          </a:xfrm>
          <a:prstGeom prst="rect">
            <a:avLst/>
          </a:prstGeom>
          <a:ln w="0">
            <a:noFill/>
          </a:ln>
        </p:spPr>
      </p:pic>
      <p:sp>
        <p:nvSpPr>
          <p:cNvPr id="171" name="Tekstvak 3"/>
          <p:cNvSpPr/>
          <p:nvPr/>
        </p:nvSpPr>
        <p:spPr>
          <a:xfrm>
            <a:off x="3320280" y="2063880"/>
            <a:ext cx="5895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nl-NL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Theorie met voorbeeldopgaven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kstvak 1"/>
          <p:cNvSpPr/>
          <p:nvPr/>
        </p:nvSpPr>
        <p:spPr>
          <a:xfrm>
            <a:off x="3542400" y="3006360"/>
            <a:ext cx="567324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nl-NL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Opgaven en opdrachten ingedeeld naar verschillende niveaus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kstvak 4"/>
          <p:cNvSpPr/>
          <p:nvPr/>
        </p:nvSpPr>
        <p:spPr>
          <a:xfrm>
            <a:off x="3384360" y="4073400"/>
            <a:ext cx="583128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nl-NL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Alle opdrachten voorzien van automatische feedback &amp; metadata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kstvak 5"/>
          <p:cNvSpPr/>
          <p:nvPr/>
        </p:nvSpPr>
        <p:spPr>
          <a:xfrm>
            <a:off x="4595760" y="4821480"/>
            <a:ext cx="461988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nl-NL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Oefentool op basis van onderwerp (metadatering van de opgaven)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Tekstvak 6"/>
          <p:cNvSpPr/>
          <p:nvPr/>
        </p:nvSpPr>
        <p:spPr>
          <a:xfrm>
            <a:off x="1367640" y="163800"/>
            <a:ext cx="76323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nl-NL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Deelonderwerp Eigenwijs natuurkunde</a:t>
            </a:r>
            <a:endParaRPr b="0" lang="nl-NL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kstvak 11"/>
          <p:cNvSpPr/>
          <p:nvPr/>
        </p:nvSpPr>
        <p:spPr>
          <a:xfrm>
            <a:off x="3320280" y="1241640"/>
            <a:ext cx="589536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nl-NL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Practica aansluitend aan theorie (zelf aan te vullen!)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2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nodeType="afterEffect" fill="hold" presetClass="entr" presetID="2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6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1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507240" y="-180000"/>
            <a:ext cx="10751760" cy="604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"/>
          <p:cNvSpPr txBox="1"/>
          <p:nvPr/>
        </p:nvSpPr>
        <p:spPr>
          <a:xfrm>
            <a:off x="900000" y="3924000"/>
            <a:ext cx="8280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nl-NL" sz="2400" spc="-1" strike="noStrike">
                <a:solidFill>
                  <a:srgbClr val="000000"/>
                </a:solidFill>
                <a:latin typeface="Arial"/>
              </a:rPr>
              <a:t>Methode is beschikbaar via: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"/>
          <p:cNvSpPr txBox="1"/>
          <p:nvPr/>
        </p:nvSpPr>
        <p:spPr>
          <a:xfrm>
            <a:off x="648000" y="4356000"/>
            <a:ext cx="7380000" cy="123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Learnbeat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Eigenwijs Lesmethodes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via ISBN nummer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"/>
          <p:cNvSpPr txBox="1"/>
          <p:nvPr/>
        </p:nvSpPr>
        <p:spPr>
          <a:xfrm>
            <a:off x="900000" y="360000"/>
            <a:ext cx="8280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nl-NL" sz="2400" spc="-1" strike="noStrike">
                <a:solidFill>
                  <a:srgbClr val="000000"/>
                </a:solidFill>
                <a:latin typeface="Arial"/>
              </a:rPr>
              <a:t>Zelf uitproberen/kijken/vragen!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"/>
          <p:cNvSpPr txBox="1"/>
          <p:nvPr/>
        </p:nvSpPr>
        <p:spPr>
          <a:xfrm>
            <a:off x="648000" y="792000"/>
            <a:ext cx="73800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Ga op je telefoon of laptop naar: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endParaRPr b="0" lang="nl-NL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hthoek 1"/>
          <p:cNvSpPr/>
          <p:nvPr/>
        </p:nvSpPr>
        <p:spPr>
          <a:xfrm>
            <a:off x="1374120" y="1078560"/>
            <a:ext cx="689868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nl-NL" sz="7200" spc="-1" strike="noStrike">
                <a:solidFill>
                  <a:srgbClr val="000000"/>
                </a:solidFill>
                <a:latin typeface="Calibri"/>
                <a:ea typeface="DejaVu Sans"/>
              </a:rPr>
              <a:t>Eigenwijs Natuurkunde</a:t>
            </a:r>
            <a:endParaRPr b="0" lang="nl-NL" sz="7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Rechthoek 2"/>
          <p:cNvSpPr/>
          <p:nvPr/>
        </p:nvSpPr>
        <p:spPr>
          <a:xfrm>
            <a:off x="1325160" y="2680200"/>
            <a:ext cx="69966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nl-NL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s.ton@canisiuscollege.nl</a:t>
            </a:r>
            <a:endParaRPr b="0" lang="nl-NL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"/>
          <p:cNvSpPr/>
          <p:nvPr/>
        </p:nvSpPr>
        <p:spPr>
          <a:xfrm>
            <a:off x="-29520" y="-595080"/>
            <a:ext cx="10148400" cy="6398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5" name="PlaceHolder 3"/>
          <p:cNvSpPr/>
          <p:nvPr/>
        </p:nvSpPr>
        <p:spPr>
          <a:xfrm>
            <a:off x="1259640" y="928080"/>
            <a:ext cx="7558200" cy="197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nl-NL" sz="4400" spc="-1" strike="noStrike">
                <a:solidFill>
                  <a:srgbClr val="000000"/>
                </a:solidFill>
                <a:latin typeface="OpenDyslexic"/>
                <a:ea typeface="DejaVu Sans"/>
              </a:rPr>
              <a:t>Eigenwijs</a:t>
            </a: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0" y="274680"/>
            <a:ext cx="10079280" cy="4053960"/>
          </a:xfrm>
          <a:prstGeom prst="rect">
            <a:avLst/>
          </a:prstGeom>
          <a:ln w="0">
            <a:noFill/>
          </a:ln>
        </p:spPr>
      </p:pic>
      <p:sp>
        <p:nvSpPr>
          <p:cNvPr id="187" name=""/>
          <p:cNvSpPr/>
          <p:nvPr/>
        </p:nvSpPr>
        <p:spPr>
          <a:xfrm>
            <a:off x="0" y="4627080"/>
            <a:ext cx="10079280" cy="9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nl-NL" sz="25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Contact:</a:t>
            </a:r>
            <a:endParaRPr b="0" lang="nl-NL" sz="2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nl-NL" sz="25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mail@eigenwijslesmethodes.nl</a:t>
            </a:r>
            <a:endParaRPr b="0" lang="nl-NL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nodeType="afterEffect" fill="hold" presetClass="entr" presetID="5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/>
          </p:nvPr>
        </p:nvSpPr>
        <p:spPr>
          <a:xfrm>
            <a:off x="503640" y="892800"/>
            <a:ext cx="9070560" cy="431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600" spc="-1" strike="noStrike">
                <a:solidFill>
                  <a:srgbClr val="000000"/>
                </a:solidFill>
                <a:latin typeface="Arial Rounded MT Bold"/>
              </a:rPr>
              <a:t>Jean Mennens</a:t>
            </a:r>
            <a:endParaRPr b="0" lang="nl-NL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</a:tabLst>
            </a:pPr>
            <a:r>
              <a:rPr b="0" lang="nl-NL" sz="2600" spc="-1" strike="noStrike">
                <a:solidFill>
                  <a:srgbClr val="000000"/>
                </a:solidFill>
                <a:latin typeface="Arial Rounded MT Bold"/>
              </a:rPr>
              <a:t>Docent natuurkunde 1</a:t>
            </a:r>
            <a:r>
              <a:rPr b="0" lang="nl-NL" sz="2600" spc="-1" strike="noStrike" baseline="33000">
                <a:solidFill>
                  <a:srgbClr val="000000"/>
                </a:solidFill>
                <a:latin typeface="Arial Rounded MT Bold"/>
              </a:rPr>
              <a:t>e</a:t>
            </a:r>
            <a:r>
              <a:rPr b="0" lang="nl-NL" sz="2600" spc="-1" strike="noStrike">
                <a:solidFill>
                  <a:srgbClr val="000000"/>
                </a:solidFill>
                <a:latin typeface="Arial Rounded MT Bold"/>
              </a:rPr>
              <a:t> &amp; 2</a:t>
            </a:r>
            <a:r>
              <a:rPr b="0" lang="nl-NL" sz="2600" spc="-1" strike="noStrike" baseline="33000">
                <a:solidFill>
                  <a:srgbClr val="000000"/>
                </a:solidFill>
                <a:latin typeface="Arial Rounded MT Bold"/>
              </a:rPr>
              <a:t>e</a:t>
            </a:r>
            <a:r>
              <a:rPr b="0" lang="nl-NL" sz="2600" spc="-1" strike="noStrike">
                <a:solidFill>
                  <a:srgbClr val="000000"/>
                </a:solidFill>
                <a:latin typeface="Arial Rounded MT Bold"/>
              </a:rPr>
              <a:t> graad 10+ jaar</a:t>
            </a:r>
            <a:endParaRPr b="0" lang="nl-NL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</a:tabLst>
            </a:pPr>
            <a:r>
              <a:rPr b="0" lang="nl-NL" sz="2600" spc="-1" strike="noStrike">
                <a:solidFill>
                  <a:srgbClr val="000000"/>
                </a:solidFill>
                <a:latin typeface="Arial Rounded MT Bold"/>
              </a:rPr>
              <a:t>Docent NLT/Scheikunde/wetenschap en Techniek</a:t>
            </a:r>
            <a:endParaRPr b="0" lang="nl-NL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</a:tabLst>
            </a:pPr>
            <a:r>
              <a:rPr b="0" lang="nl-NL" sz="2600" spc="-1" strike="noStrike">
                <a:solidFill>
                  <a:srgbClr val="000000"/>
                </a:solidFill>
                <a:latin typeface="Arial Rounded MT Bold"/>
              </a:rPr>
              <a:t>Olympus College Arnhem &amp; SGM Brouwerij Oosterbeek</a:t>
            </a:r>
            <a:endParaRPr b="0" lang="nl-NL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"/>
          <p:cNvSpPr txBox="1"/>
          <p:nvPr/>
        </p:nvSpPr>
        <p:spPr>
          <a:xfrm>
            <a:off x="900000" y="360000"/>
            <a:ext cx="8280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nl-NL" sz="2400" spc="-1" strike="noStrike">
                <a:solidFill>
                  <a:srgbClr val="000000"/>
                </a:solidFill>
                <a:latin typeface="Arial"/>
              </a:rPr>
              <a:t>Over de methode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"/>
          <p:cNvSpPr txBox="1"/>
          <p:nvPr/>
        </p:nvSpPr>
        <p:spPr>
          <a:xfrm>
            <a:off x="648000" y="792000"/>
            <a:ext cx="7380000" cy="450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leerling gericht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compleet voor 1/2THV, 3H &amp; 3V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Theorie-uitleg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Video’s, animaties, applets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opdrachten op verschillende niveaus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practica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proeftoetsen &amp; toetsen op niveau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- 4V in revisie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- 5V in ontwikkeling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In praktijk geschreven en getest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Leerlingen elk moment te volgen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flexibel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2100" spc="-1" strike="noStrike">
                <a:solidFill>
                  <a:srgbClr val="000000"/>
                </a:solidFill>
                <a:latin typeface="Arial"/>
              </a:rPr>
              <a:t>- gemetadateerde data</a:t>
            </a:r>
            <a:endParaRPr b="0" lang="nl-NL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199880" y="108000"/>
            <a:ext cx="7939440" cy="86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nl-NL" sz="3200" spc="-1" strike="noStrike">
                <a:solidFill>
                  <a:srgbClr val="000000"/>
                </a:solidFill>
                <a:latin typeface="Gill Sans MT"/>
              </a:rPr>
              <a:t>Navigatie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25920" y="975240"/>
            <a:ext cx="10079640" cy="407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199880" y="108000"/>
            <a:ext cx="7939440" cy="86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nl-NL" sz="3200" spc="-1" strike="noStrike">
                <a:solidFill>
                  <a:srgbClr val="000000"/>
                </a:solidFill>
                <a:latin typeface="Gill Sans MT"/>
              </a:rPr>
              <a:t>Navigatie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rcRect l="0" t="0" r="462" b="0"/>
          <a:stretch/>
        </p:blipFill>
        <p:spPr>
          <a:xfrm>
            <a:off x="1224000" y="0"/>
            <a:ext cx="7775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199880" y="664920"/>
            <a:ext cx="7939440" cy="821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3200" spc="-1" strike="noStrike" cap="all">
                <a:solidFill>
                  <a:srgbClr val="000000"/>
                </a:solidFill>
                <a:latin typeface="Gill Sans MT"/>
              </a:rPr>
              <a:t>Opbouw Hoofdstuk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1199880" y="1378440"/>
            <a:ext cx="7939440" cy="3452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9000"/>
          </a:bodyPr>
          <a:p>
            <a:pPr marL="180360" indent="-18036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Gill Sans MT"/>
              </a:rPr>
              <a:t>Subdoelen; Elk onderwerp is onderverdeeld in subdoelen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  <a:p>
            <a:pPr lvl="1" marL="541440" indent="-18036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Gill Sans MT"/>
              </a:rPr>
              <a:t>Practica; hierin staan de practica bij dit subdoel</a:t>
            </a:r>
            <a:endParaRPr b="0" lang="en-U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1440" indent="-18036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Gill Sans MT"/>
              </a:rPr>
              <a:t>Basis; Hierin staat alle theorie van dit subdoel</a:t>
            </a:r>
            <a:endParaRPr b="0" lang="en-U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1440" indent="-18036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Gill Sans MT"/>
              </a:rPr>
              <a:t>Ontwikkeling; Hierin staan alle opgaven over dit subdoel en opgaven die aansluiten bij vorige subdoelen.</a:t>
            </a:r>
            <a:endParaRPr b="0" lang="en-US" sz="2400" spc="-1" strike="noStrike">
              <a:solidFill>
                <a:srgbClr val="000000"/>
              </a:solidFill>
              <a:latin typeface="Gill Sans MT"/>
            </a:endParaRPr>
          </a:p>
          <a:p>
            <a:pPr lvl="2" marL="902880" indent="-18036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nl-NL" sz="2000" spc="-1" strike="noStrike">
                <a:solidFill>
                  <a:srgbClr val="000000"/>
                </a:solidFill>
                <a:latin typeface="Gill Sans MT"/>
              </a:rPr>
              <a:t>Makkelijk; dit zijn de makkelijke opgaven van dit subdoel;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2" marL="902880" indent="-18036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nl-NL" sz="2000" spc="-1" strike="noStrike">
                <a:solidFill>
                  <a:srgbClr val="000000"/>
                </a:solidFill>
                <a:latin typeface="Gill Sans MT"/>
              </a:rPr>
              <a:t>Gemiddeld; dit zijn de gemiddelde opgaven van dit subdoel;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2" marL="902880" indent="-18036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nl-NL" sz="2000" spc="-1" strike="noStrike">
                <a:solidFill>
                  <a:srgbClr val="000000"/>
                </a:solidFill>
                <a:latin typeface="Gill Sans MT"/>
              </a:rPr>
              <a:t>Moeilijk; dit zijn de moeilijke opgaven van dit subdoel.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541440" indent="-18036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Gill Sans MT"/>
              </a:rPr>
              <a:t>Eindtermen; hierin staan eventuele toetsen/proeftoetsen</a:t>
            </a:r>
            <a:endParaRPr b="0" lang="en-US" sz="24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168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kstvak 15"/>
          <p:cNvSpPr/>
          <p:nvPr/>
        </p:nvSpPr>
        <p:spPr>
          <a:xfrm>
            <a:off x="1367640" y="343800"/>
            <a:ext cx="74523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nl-NL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Hoofdstukken Eigenwijs Natuurkunde</a:t>
            </a:r>
            <a:endParaRPr b="0" lang="nl-NL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080000" y="1057680"/>
            <a:ext cx="2640240" cy="84312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1080000" y="1891800"/>
            <a:ext cx="2640240" cy="84996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tretch/>
        </p:blipFill>
        <p:spPr>
          <a:xfrm>
            <a:off x="1080000" y="2734920"/>
            <a:ext cx="2640240" cy="73476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4"/>
          <a:stretch/>
        </p:blipFill>
        <p:spPr>
          <a:xfrm>
            <a:off x="1080000" y="3464280"/>
            <a:ext cx="2640240" cy="733320"/>
          </a:xfrm>
          <a:prstGeom prst="rect">
            <a:avLst/>
          </a:prstGeom>
          <a:ln w="0">
            <a:noFill/>
          </a:ln>
        </p:spPr>
      </p:pic>
      <p:pic>
        <p:nvPicPr>
          <p:cNvPr id="146" name="" descr=""/>
          <p:cNvPicPr/>
          <p:nvPr/>
        </p:nvPicPr>
        <p:blipFill>
          <a:blip r:embed="rId5"/>
          <a:stretch/>
        </p:blipFill>
        <p:spPr>
          <a:xfrm>
            <a:off x="1080000" y="4200840"/>
            <a:ext cx="2640240" cy="729720"/>
          </a:xfrm>
          <a:prstGeom prst="rect">
            <a:avLst/>
          </a:prstGeom>
          <a:ln w="0">
            <a:noFill/>
          </a:ln>
        </p:spPr>
      </p:pic>
      <p:pic>
        <p:nvPicPr>
          <p:cNvPr id="147" name="" descr=""/>
          <p:cNvPicPr/>
          <p:nvPr/>
        </p:nvPicPr>
        <p:blipFill>
          <a:blip r:embed="rId6"/>
          <a:stretch/>
        </p:blipFill>
        <p:spPr>
          <a:xfrm>
            <a:off x="1080000" y="4914000"/>
            <a:ext cx="2640600" cy="73224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7"/>
          <a:stretch/>
        </p:blipFill>
        <p:spPr>
          <a:xfrm>
            <a:off x="3718440" y="1054800"/>
            <a:ext cx="2761560" cy="76140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8"/>
          <a:stretch/>
        </p:blipFill>
        <p:spPr>
          <a:xfrm>
            <a:off x="3718440" y="1816920"/>
            <a:ext cx="2761560" cy="762480"/>
          </a:xfrm>
          <a:prstGeom prst="rect">
            <a:avLst/>
          </a:prstGeom>
          <a:ln w="0">
            <a:noFill/>
          </a:ln>
        </p:spPr>
      </p:pic>
      <p:pic>
        <p:nvPicPr>
          <p:cNvPr id="150" name="" descr=""/>
          <p:cNvPicPr/>
          <p:nvPr/>
        </p:nvPicPr>
        <p:blipFill>
          <a:blip r:embed="rId9"/>
          <a:stretch/>
        </p:blipFill>
        <p:spPr>
          <a:xfrm>
            <a:off x="3718440" y="2572200"/>
            <a:ext cx="2761200" cy="711720"/>
          </a:xfrm>
          <a:prstGeom prst="rect">
            <a:avLst/>
          </a:prstGeom>
          <a:ln w="0">
            <a:noFill/>
          </a:ln>
        </p:spPr>
      </p:pic>
      <p:pic>
        <p:nvPicPr>
          <p:cNvPr id="151" name="" descr=""/>
          <p:cNvPicPr/>
          <p:nvPr/>
        </p:nvPicPr>
        <p:blipFill>
          <a:blip r:embed="rId10"/>
          <a:stretch/>
        </p:blipFill>
        <p:spPr>
          <a:xfrm>
            <a:off x="3718440" y="3277080"/>
            <a:ext cx="2761200" cy="767160"/>
          </a:xfrm>
          <a:prstGeom prst="rect">
            <a:avLst/>
          </a:prstGeom>
          <a:ln w="0">
            <a:noFill/>
          </a:ln>
        </p:spPr>
      </p:pic>
      <p:pic>
        <p:nvPicPr>
          <p:cNvPr id="152" name="" descr=""/>
          <p:cNvPicPr/>
          <p:nvPr/>
        </p:nvPicPr>
        <p:blipFill>
          <a:blip r:embed="rId11"/>
          <a:stretch/>
        </p:blipFill>
        <p:spPr>
          <a:xfrm>
            <a:off x="3718440" y="4042440"/>
            <a:ext cx="2761200" cy="876960"/>
          </a:xfrm>
          <a:prstGeom prst="rect">
            <a:avLst/>
          </a:prstGeom>
          <a:ln w="0">
            <a:noFill/>
          </a:ln>
        </p:spPr>
      </p:pic>
      <p:pic>
        <p:nvPicPr>
          <p:cNvPr id="153" name="" descr=""/>
          <p:cNvPicPr/>
          <p:nvPr/>
        </p:nvPicPr>
        <p:blipFill>
          <a:blip r:embed="rId12"/>
          <a:stretch/>
        </p:blipFill>
        <p:spPr>
          <a:xfrm>
            <a:off x="3718440" y="4911120"/>
            <a:ext cx="2761560" cy="771480"/>
          </a:xfrm>
          <a:prstGeom prst="rect">
            <a:avLst/>
          </a:prstGeom>
          <a:ln w="0">
            <a:noFill/>
          </a:ln>
        </p:spPr>
      </p:pic>
      <p:pic>
        <p:nvPicPr>
          <p:cNvPr id="154" name="" descr=""/>
          <p:cNvPicPr/>
          <p:nvPr/>
        </p:nvPicPr>
        <p:blipFill>
          <a:blip r:embed="rId13"/>
          <a:stretch/>
        </p:blipFill>
        <p:spPr>
          <a:xfrm>
            <a:off x="6501600" y="1080000"/>
            <a:ext cx="2223000" cy="705600"/>
          </a:xfrm>
          <a:prstGeom prst="rect">
            <a:avLst/>
          </a:prstGeom>
          <a:ln w="0">
            <a:noFill/>
          </a:ln>
        </p:spPr>
      </p:pic>
      <p:pic>
        <p:nvPicPr>
          <p:cNvPr id="155" name="" descr=""/>
          <p:cNvPicPr/>
          <p:nvPr/>
        </p:nvPicPr>
        <p:blipFill>
          <a:blip r:embed="rId14"/>
          <a:stretch/>
        </p:blipFill>
        <p:spPr>
          <a:xfrm>
            <a:off x="6501600" y="1776240"/>
            <a:ext cx="2223360" cy="793800"/>
          </a:xfrm>
          <a:prstGeom prst="rect">
            <a:avLst/>
          </a:prstGeom>
          <a:ln w="0">
            <a:noFill/>
          </a:ln>
        </p:spPr>
      </p:pic>
      <p:pic>
        <p:nvPicPr>
          <p:cNvPr id="156" name="" descr=""/>
          <p:cNvPicPr/>
          <p:nvPr/>
        </p:nvPicPr>
        <p:blipFill>
          <a:blip r:embed="rId15"/>
          <a:stretch/>
        </p:blipFill>
        <p:spPr>
          <a:xfrm>
            <a:off x="6501600" y="2554560"/>
            <a:ext cx="2223720" cy="705600"/>
          </a:xfrm>
          <a:prstGeom prst="rect">
            <a:avLst/>
          </a:prstGeom>
          <a:ln w="0">
            <a:noFill/>
          </a:ln>
        </p:spPr>
      </p:pic>
      <p:pic>
        <p:nvPicPr>
          <p:cNvPr id="157" name="" descr=""/>
          <p:cNvPicPr/>
          <p:nvPr/>
        </p:nvPicPr>
        <p:blipFill>
          <a:blip r:embed="rId16"/>
          <a:stretch/>
        </p:blipFill>
        <p:spPr>
          <a:xfrm>
            <a:off x="6501600" y="3252600"/>
            <a:ext cx="2223000" cy="612360"/>
          </a:xfrm>
          <a:prstGeom prst="rect">
            <a:avLst/>
          </a:prstGeom>
          <a:ln w="0">
            <a:noFill/>
          </a:ln>
        </p:spPr>
      </p:pic>
      <p:pic>
        <p:nvPicPr>
          <p:cNvPr id="158" name="" descr=""/>
          <p:cNvPicPr/>
          <p:nvPr/>
        </p:nvPicPr>
        <p:blipFill>
          <a:blip r:embed="rId17"/>
          <a:stretch/>
        </p:blipFill>
        <p:spPr>
          <a:xfrm>
            <a:off x="6501600" y="3866040"/>
            <a:ext cx="2223720" cy="613440"/>
          </a:xfrm>
          <a:prstGeom prst="rect">
            <a:avLst/>
          </a:prstGeom>
          <a:ln w="0">
            <a:noFill/>
          </a:ln>
        </p:spPr>
      </p:pic>
      <p:pic>
        <p:nvPicPr>
          <p:cNvPr id="159" name="" descr=""/>
          <p:cNvPicPr/>
          <p:nvPr/>
        </p:nvPicPr>
        <p:blipFill>
          <a:blip r:embed="rId18"/>
          <a:stretch/>
        </p:blipFill>
        <p:spPr>
          <a:xfrm>
            <a:off x="6501600" y="4467600"/>
            <a:ext cx="2223000" cy="574920"/>
          </a:xfrm>
          <a:prstGeom prst="rect">
            <a:avLst/>
          </a:prstGeom>
          <a:ln w="0">
            <a:noFill/>
          </a:ln>
        </p:spPr>
      </p:pic>
      <p:pic>
        <p:nvPicPr>
          <p:cNvPr id="160" name="" descr=""/>
          <p:cNvPicPr/>
          <p:nvPr/>
        </p:nvPicPr>
        <p:blipFill>
          <a:blip r:embed="rId19"/>
          <a:stretch/>
        </p:blipFill>
        <p:spPr>
          <a:xfrm>
            <a:off x="6501600" y="5058720"/>
            <a:ext cx="2223360" cy="61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649080" y="892800"/>
            <a:ext cx="8874000" cy="4716000"/>
          </a:xfrm>
          <a:prstGeom prst="rect">
            <a:avLst/>
          </a:prstGeom>
          <a:ln w="0">
            <a:noFill/>
          </a:ln>
        </p:spPr>
      </p:pic>
      <p:sp>
        <p:nvSpPr>
          <p:cNvPr id="162" name="Tekstvak 7"/>
          <p:cNvSpPr/>
          <p:nvPr/>
        </p:nvSpPr>
        <p:spPr>
          <a:xfrm>
            <a:off x="1367640" y="343800"/>
            <a:ext cx="74523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nl-NL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Hoofdstukken Eigenwijs Natuurkunde</a:t>
            </a:r>
            <a:endParaRPr b="0" lang="nl-NL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"/>
          <p:cNvPicPr/>
          <p:nvPr/>
        </p:nvPicPr>
        <p:blipFill>
          <a:blip r:embed="rId1"/>
          <a:srcRect l="50599" t="3155" r="1680" b="49498"/>
          <a:stretch/>
        </p:blipFill>
        <p:spPr>
          <a:xfrm>
            <a:off x="1190520" y="1041480"/>
            <a:ext cx="8183880" cy="4314960"/>
          </a:xfrm>
          <a:prstGeom prst="rect">
            <a:avLst/>
          </a:prstGeom>
          <a:ln w="0">
            <a:noFill/>
          </a:ln>
        </p:spPr>
      </p:pic>
      <p:sp>
        <p:nvSpPr>
          <p:cNvPr id="164" name="Tekstvak 20"/>
          <p:cNvSpPr/>
          <p:nvPr/>
        </p:nvSpPr>
        <p:spPr>
          <a:xfrm>
            <a:off x="3266280" y="4762080"/>
            <a:ext cx="551268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nl-NL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alle theorie , proeftoets &amp; afsluitende test op niveau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kstvak 2"/>
          <p:cNvSpPr/>
          <p:nvPr/>
        </p:nvSpPr>
        <p:spPr>
          <a:xfrm>
            <a:off x="4818600" y="1785600"/>
            <a:ext cx="44071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nl-NL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Inleiding onderwerp met leerdoelen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"/>
          <p:cNvSpPr/>
          <p:nvPr/>
        </p:nvSpPr>
        <p:spPr>
          <a:xfrm>
            <a:off x="6518160" y="2381040"/>
            <a:ext cx="1041840" cy="36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-59400" bIns="-59400" anchor="ctr" anchorCtr="1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7" name=""/>
          <p:cNvSpPr/>
          <p:nvPr/>
        </p:nvSpPr>
        <p:spPr>
          <a:xfrm>
            <a:off x="6518160" y="4613400"/>
            <a:ext cx="1041840" cy="36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-59400" bIns="-59400" anchor="ctr" anchorCtr="1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8" name=""/>
          <p:cNvSpPr/>
          <p:nvPr/>
        </p:nvSpPr>
        <p:spPr>
          <a:xfrm>
            <a:off x="7559640" y="2381040"/>
            <a:ext cx="360" cy="223236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 anchorCtr="1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9" name=""/>
          <p:cNvSpPr/>
          <p:nvPr/>
        </p:nvSpPr>
        <p:spPr>
          <a:xfrm>
            <a:off x="7559640" y="3222360"/>
            <a:ext cx="1665720" cy="49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nl-NL" sz="1800" spc="-1" strike="noStrike">
                <a:solidFill>
                  <a:srgbClr val="ff0000"/>
                </a:solidFill>
                <a:latin typeface="Arial"/>
                <a:ea typeface="DejaVu Sans"/>
              </a:rPr>
              <a:t>deelonderwerpen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Application>LibreOffice/7.4.7.2$Windows_X86_64 LibreOffice_project/723314e595e8007d3cf785c16538505a1c878ca5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2024-11-18T18:33:17Z</dcterms:created>
  <dc:creator/>
  <dc:description/>
  <dc:language>nl-NL</dc:language>
  <cp:lastModifiedBy/>
  <dcterms:modified xsi:type="dcterms:W3CDTF">2024-11-24T09:46:58Z</dcterms:modified>
  <cp:revision>6</cp:revision>
  <dc:subject/>
  <dc:title/>
</cp:coreProperties>
</file>