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9"/>
  </p:notesMasterIdLst>
  <p:sldIdLst>
    <p:sldId id="467" r:id="rId5"/>
    <p:sldId id="400" r:id="rId6"/>
    <p:sldId id="260" r:id="rId7"/>
    <p:sldId id="453" r:id="rId8"/>
    <p:sldId id="356" r:id="rId9"/>
    <p:sldId id="402" r:id="rId10"/>
    <p:sldId id="454" r:id="rId11"/>
    <p:sldId id="457" r:id="rId12"/>
    <p:sldId id="455" r:id="rId13"/>
    <p:sldId id="458" r:id="rId14"/>
    <p:sldId id="456" r:id="rId15"/>
    <p:sldId id="415" r:id="rId16"/>
    <p:sldId id="459" r:id="rId17"/>
    <p:sldId id="460" r:id="rId18"/>
    <p:sldId id="461" r:id="rId19"/>
    <p:sldId id="462" r:id="rId20"/>
    <p:sldId id="470" r:id="rId21"/>
    <p:sldId id="416" r:id="rId22"/>
    <p:sldId id="468" r:id="rId23"/>
    <p:sldId id="469" r:id="rId24"/>
    <p:sldId id="471" r:id="rId25"/>
    <p:sldId id="463" r:id="rId26"/>
    <p:sldId id="465" r:id="rId27"/>
    <p:sldId id="466" r:id="rId28"/>
  </p:sldIdLst>
  <p:sldSz cx="12192000" cy="6858000"/>
  <p:notesSz cx="6858000" cy="9144000"/>
  <p:defaultTextStyle>
    <a:defPPr>
      <a:defRPr lang="en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ductie" id="{8234872B-CA5E-004C-A69F-9457515C0CDF}">
          <p14:sldIdLst>
            <p14:sldId id="467"/>
            <p14:sldId id="400"/>
          </p14:sldIdLst>
        </p14:section>
        <p14:section name="Demonstratie proeven" id="{70174F4C-1CCE-254B-B440-5CC3C6B1FA87}">
          <p14:sldIdLst>
            <p14:sldId id="260"/>
            <p14:sldId id="453"/>
            <p14:sldId id="356"/>
            <p14:sldId id="402"/>
            <p14:sldId id="454"/>
            <p14:sldId id="457"/>
            <p14:sldId id="455"/>
            <p14:sldId id="458"/>
            <p14:sldId id="456"/>
          </p14:sldIdLst>
        </p14:section>
        <p14:section name="Meten met Coach 7" id="{6A0A1BEC-BFD0-E447-ADDD-771FD0947002}">
          <p14:sldIdLst>
            <p14:sldId id="415"/>
            <p14:sldId id="459"/>
            <p14:sldId id="460"/>
            <p14:sldId id="461"/>
            <p14:sldId id="462"/>
          </p14:sldIdLst>
        </p14:section>
        <p14:section name="Practica Werkgroep" id="{3B037176-DCA7-DF45-A730-564002719306}">
          <p14:sldIdLst>
            <p14:sldId id="470"/>
            <p14:sldId id="416"/>
            <p14:sldId id="468"/>
            <p14:sldId id="469"/>
            <p14:sldId id="471"/>
          </p14:sldIdLst>
        </p14:section>
        <p14:section name="Door de Geluidsbarriere" id="{338BB461-F39D-C049-8196-60C513A0F7E6}">
          <p14:sldIdLst>
            <p14:sldId id="463"/>
            <p14:sldId id="465"/>
            <p14:sldId id="466"/>
          </p14:sldIdLst>
        </p14:section>
        <p14:section name="FLIR Tools" id="{3E514139-12ED-7D49-8CC4-72F2A744F83E}">
          <p14:sldIdLst/>
        </p14:section>
        <p14:section name="Onderhoud Camera" id="{A84B2BD7-786B-B948-B88C-79FA4BCDB478}">
          <p14:sldIdLst/>
        </p14:section>
        <p14:section name="Untitled Section" id="{AFCD1361-B28A-1F46-B1A2-653691B831EB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625"/>
    <p:restoredTop sz="95574"/>
  </p:normalViewPr>
  <p:slideViewPr>
    <p:cSldViewPr snapToGrid="0">
      <p:cViewPr varScale="1">
        <p:scale>
          <a:sx n="110" d="100"/>
          <a:sy n="110" d="100"/>
        </p:scale>
        <p:origin x="114" y="4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02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d Mooldijk" userId="6c8c823d-866e-49dd-9ea4-04ab13e271a3" providerId="ADAL" clId="{EFB410D0-025D-4D92-8861-6CCD05C2AC86}"/>
    <pc:docChg chg="undo custSel addSld delSld modSld sldOrd modSection">
      <pc:chgData name="Ad Mooldijk" userId="6c8c823d-866e-49dd-9ea4-04ab13e271a3" providerId="ADAL" clId="{EFB410D0-025D-4D92-8861-6CCD05C2AC86}" dt="2024-12-06T09:33:17.569" v="979" actId="6549"/>
      <pc:docMkLst>
        <pc:docMk/>
      </pc:docMkLst>
      <pc:sldChg chg="addSp modSp mod">
        <pc:chgData name="Ad Mooldijk" userId="6c8c823d-866e-49dd-9ea4-04ab13e271a3" providerId="ADAL" clId="{EFB410D0-025D-4D92-8861-6CCD05C2AC86}" dt="2024-12-05T10:24:25.759" v="814" actId="20577"/>
        <pc:sldMkLst>
          <pc:docMk/>
          <pc:sldMk cId="663778317" sldId="356"/>
        </pc:sldMkLst>
        <pc:spChg chg="add mod">
          <ac:chgData name="Ad Mooldijk" userId="6c8c823d-866e-49dd-9ea4-04ab13e271a3" providerId="ADAL" clId="{EFB410D0-025D-4D92-8861-6CCD05C2AC86}" dt="2024-12-05T10:24:25.759" v="814" actId="20577"/>
          <ac:spMkLst>
            <pc:docMk/>
            <pc:sldMk cId="663778317" sldId="356"/>
            <ac:spMk id="3" creationId="{0084E589-F50E-8316-1FB9-208E86796DEA}"/>
          </ac:spMkLst>
        </pc:spChg>
        <pc:spChg chg="mod">
          <ac:chgData name="Ad Mooldijk" userId="6c8c823d-866e-49dd-9ea4-04ab13e271a3" providerId="ADAL" clId="{EFB410D0-025D-4D92-8861-6CCD05C2AC86}" dt="2024-12-05T09:37:50.050" v="721" actId="27636"/>
          <ac:spMkLst>
            <pc:docMk/>
            <pc:sldMk cId="663778317" sldId="356"/>
            <ac:spMk id="5" creationId="{00000000-0000-0000-0000-000000000000}"/>
          </ac:spMkLst>
        </pc:spChg>
        <pc:picChg chg="mod">
          <ac:chgData name="Ad Mooldijk" userId="6c8c823d-866e-49dd-9ea4-04ab13e271a3" providerId="ADAL" clId="{EFB410D0-025D-4D92-8861-6CCD05C2AC86}" dt="2024-12-05T09:36:41.151" v="680" actId="1076"/>
          <ac:picMkLst>
            <pc:docMk/>
            <pc:sldMk cId="663778317" sldId="356"/>
            <ac:picMk id="4" creationId="{67DCDC19-8852-2CD4-D48E-7029DEF33F73}"/>
          </ac:picMkLst>
        </pc:picChg>
      </pc:sldChg>
      <pc:sldChg chg="modSp mod">
        <pc:chgData name="Ad Mooldijk" userId="6c8c823d-866e-49dd-9ea4-04ab13e271a3" providerId="ADAL" clId="{EFB410D0-025D-4D92-8861-6CCD05C2AC86}" dt="2024-12-06T09:13:10.684" v="954" actId="14100"/>
        <pc:sldMkLst>
          <pc:docMk/>
          <pc:sldMk cId="1636177506" sldId="402"/>
        </pc:sldMkLst>
        <pc:picChg chg="mod">
          <ac:chgData name="Ad Mooldijk" userId="6c8c823d-866e-49dd-9ea4-04ab13e271a3" providerId="ADAL" clId="{EFB410D0-025D-4D92-8861-6CCD05C2AC86}" dt="2024-12-06T09:13:10.684" v="954" actId="14100"/>
          <ac:picMkLst>
            <pc:docMk/>
            <pc:sldMk cId="1636177506" sldId="402"/>
            <ac:picMk id="6" creationId="{7D319F05-A9C1-5BEB-B043-15B9BD9223E3}"/>
          </ac:picMkLst>
        </pc:picChg>
      </pc:sldChg>
      <pc:sldChg chg="modNotesTx">
        <pc:chgData name="Ad Mooldijk" userId="6c8c823d-866e-49dd-9ea4-04ab13e271a3" providerId="ADAL" clId="{EFB410D0-025D-4D92-8861-6CCD05C2AC86}" dt="2024-12-06T09:32:42.493" v="978" actId="6549"/>
        <pc:sldMkLst>
          <pc:docMk/>
          <pc:sldMk cId="3956848125" sldId="416"/>
        </pc:sldMkLst>
      </pc:sldChg>
      <pc:sldChg chg="del">
        <pc:chgData name="Ad Mooldijk" userId="6c8c823d-866e-49dd-9ea4-04ab13e271a3" providerId="ADAL" clId="{EFB410D0-025D-4D92-8861-6CCD05C2AC86}" dt="2024-12-06T08:58:54.351" v="920" actId="47"/>
        <pc:sldMkLst>
          <pc:docMk/>
          <pc:sldMk cId="495903829" sldId="452"/>
        </pc:sldMkLst>
      </pc:sldChg>
      <pc:sldChg chg="ord">
        <pc:chgData name="Ad Mooldijk" userId="6c8c823d-866e-49dd-9ea4-04ab13e271a3" providerId="ADAL" clId="{EFB410D0-025D-4D92-8861-6CCD05C2AC86}" dt="2024-12-05T10:19:48.509" v="811"/>
        <pc:sldMkLst>
          <pc:docMk/>
          <pc:sldMk cId="2937698722" sldId="453"/>
        </pc:sldMkLst>
      </pc:sldChg>
      <pc:sldChg chg="modNotesTx">
        <pc:chgData name="Ad Mooldijk" userId="6c8c823d-866e-49dd-9ea4-04ab13e271a3" providerId="ADAL" clId="{EFB410D0-025D-4D92-8861-6CCD05C2AC86}" dt="2024-12-06T09:33:17.569" v="979" actId="6549"/>
        <pc:sldMkLst>
          <pc:docMk/>
          <pc:sldMk cId="4135986318" sldId="456"/>
        </pc:sldMkLst>
      </pc:sldChg>
      <pc:sldChg chg="addSp delSp modSp mod ord">
        <pc:chgData name="Ad Mooldijk" userId="6c8c823d-866e-49dd-9ea4-04ab13e271a3" providerId="ADAL" clId="{EFB410D0-025D-4D92-8861-6CCD05C2AC86}" dt="2024-12-06T09:11:54.250" v="950"/>
        <pc:sldMkLst>
          <pc:docMk/>
          <pc:sldMk cId="961565145" sldId="457"/>
        </pc:sldMkLst>
        <pc:spChg chg="add mod">
          <ac:chgData name="Ad Mooldijk" userId="6c8c823d-866e-49dd-9ea4-04ab13e271a3" providerId="ADAL" clId="{EFB410D0-025D-4D92-8861-6CCD05C2AC86}" dt="2024-12-05T08:43:27.205" v="271" actId="1076"/>
          <ac:spMkLst>
            <pc:docMk/>
            <pc:sldMk cId="961565145" sldId="457"/>
            <ac:spMk id="3" creationId="{C8FDF4B3-3D16-16EE-5BDC-AE74D3053874}"/>
          </ac:spMkLst>
        </pc:spChg>
        <pc:spChg chg="add mod">
          <ac:chgData name="Ad Mooldijk" userId="6c8c823d-866e-49dd-9ea4-04ab13e271a3" providerId="ADAL" clId="{EFB410D0-025D-4D92-8861-6CCD05C2AC86}" dt="2024-12-05T08:47:08.356" v="336" actId="20577"/>
          <ac:spMkLst>
            <pc:docMk/>
            <pc:sldMk cId="961565145" sldId="457"/>
            <ac:spMk id="4" creationId="{F6D85706-92FA-B15F-B002-BF09E87CD661}"/>
          </ac:spMkLst>
        </pc:spChg>
        <pc:picChg chg="add del mod">
          <ac:chgData name="Ad Mooldijk" userId="6c8c823d-866e-49dd-9ea4-04ab13e271a3" providerId="ADAL" clId="{EFB410D0-025D-4D92-8861-6CCD05C2AC86}" dt="2024-12-05T08:54:29.239" v="342" actId="478"/>
          <ac:picMkLst>
            <pc:docMk/>
            <pc:sldMk cId="961565145" sldId="457"/>
            <ac:picMk id="8" creationId="{BF000F29-4EF0-CA78-6A2F-4ABFEB9E0CCC}"/>
          </ac:picMkLst>
        </pc:picChg>
        <pc:picChg chg="add mod">
          <ac:chgData name="Ad Mooldijk" userId="6c8c823d-866e-49dd-9ea4-04ab13e271a3" providerId="ADAL" clId="{EFB410D0-025D-4D92-8861-6CCD05C2AC86}" dt="2024-12-05T08:44:37.086" v="275" actId="1076"/>
          <ac:picMkLst>
            <pc:docMk/>
            <pc:sldMk cId="961565145" sldId="457"/>
            <ac:picMk id="10" creationId="{9BA0E640-C8B6-E9F9-11FA-2F4EFA682793}"/>
          </ac:picMkLst>
        </pc:picChg>
        <pc:picChg chg="add mod">
          <ac:chgData name="Ad Mooldijk" userId="6c8c823d-866e-49dd-9ea4-04ab13e271a3" providerId="ADAL" clId="{EFB410D0-025D-4D92-8861-6CCD05C2AC86}" dt="2024-12-05T08:54:43.387" v="355" actId="1037"/>
          <ac:picMkLst>
            <pc:docMk/>
            <pc:sldMk cId="961565145" sldId="457"/>
            <ac:picMk id="12" creationId="{0691B60A-2136-85BD-8A89-0ACF9000BFB2}"/>
          </ac:picMkLst>
        </pc:picChg>
      </pc:sldChg>
      <pc:sldChg chg="addSp delSp modSp mod ord">
        <pc:chgData name="Ad Mooldijk" userId="6c8c823d-866e-49dd-9ea4-04ab13e271a3" providerId="ADAL" clId="{EFB410D0-025D-4D92-8861-6CCD05C2AC86}" dt="2024-12-06T09:15:01.817" v="955" actId="6549"/>
        <pc:sldMkLst>
          <pc:docMk/>
          <pc:sldMk cId="2416718561" sldId="458"/>
        </pc:sldMkLst>
        <pc:spChg chg="add del mod">
          <ac:chgData name="Ad Mooldijk" userId="6c8c823d-866e-49dd-9ea4-04ab13e271a3" providerId="ADAL" clId="{EFB410D0-025D-4D92-8861-6CCD05C2AC86}" dt="2024-12-05T08:41:38.610" v="266"/>
          <ac:spMkLst>
            <pc:docMk/>
            <pc:sldMk cId="2416718561" sldId="458"/>
            <ac:spMk id="9" creationId="{91A7440C-653E-132B-F188-D77E1E087433}"/>
          </ac:spMkLst>
        </pc:spChg>
        <pc:spChg chg="add mod">
          <ac:chgData name="Ad Mooldijk" userId="6c8c823d-866e-49dd-9ea4-04ab13e271a3" providerId="ADAL" clId="{EFB410D0-025D-4D92-8861-6CCD05C2AC86}" dt="2024-12-06T09:15:01.817" v="955" actId="6549"/>
          <ac:spMkLst>
            <pc:docMk/>
            <pc:sldMk cId="2416718561" sldId="458"/>
            <ac:spMk id="12" creationId="{FC4C760B-B9C6-33F9-9DA4-603089E1C4A0}"/>
          </ac:spMkLst>
        </pc:spChg>
        <pc:picChg chg="add del mod">
          <ac:chgData name="Ad Mooldijk" userId="6c8c823d-866e-49dd-9ea4-04ab13e271a3" providerId="ADAL" clId="{EFB410D0-025D-4D92-8861-6CCD05C2AC86}" dt="2024-12-05T09:01:07.647" v="356" actId="478"/>
          <ac:picMkLst>
            <pc:docMk/>
            <pc:sldMk cId="2416718561" sldId="458"/>
            <ac:picMk id="4" creationId="{D03FBBE3-E995-3024-327C-33F198DAA7E6}"/>
          </ac:picMkLst>
        </pc:picChg>
        <pc:picChg chg="add mod">
          <ac:chgData name="Ad Mooldijk" userId="6c8c823d-866e-49dd-9ea4-04ab13e271a3" providerId="ADAL" clId="{EFB410D0-025D-4D92-8861-6CCD05C2AC86}" dt="2024-12-05T09:01:30.073" v="361" actId="14100"/>
          <ac:picMkLst>
            <pc:docMk/>
            <pc:sldMk cId="2416718561" sldId="458"/>
            <ac:picMk id="8" creationId="{ACE998BA-7C87-437F-3F22-0164C8A4B439}"/>
          </ac:picMkLst>
        </pc:picChg>
        <pc:picChg chg="add mod">
          <ac:chgData name="Ad Mooldijk" userId="6c8c823d-866e-49dd-9ea4-04ab13e271a3" providerId="ADAL" clId="{EFB410D0-025D-4D92-8861-6CCD05C2AC86}" dt="2024-12-05T09:01:25.569" v="360" actId="14100"/>
          <ac:picMkLst>
            <pc:docMk/>
            <pc:sldMk cId="2416718561" sldId="458"/>
            <ac:picMk id="11" creationId="{B2F9CCF1-7A14-9210-FC22-506BCE936E62}"/>
          </ac:picMkLst>
        </pc:picChg>
      </pc:sldChg>
      <pc:sldChg chg="modNotesTx">
        <pc:chgData name="Ad Mooldijk" userId="6c8c823d-866e-49dd-9ea4-04ab13e271a3" providerId="ADAL" clId="{EFB410D0-025D-4D92-8861-6CCD05C2AC86}" dt="2024-12-06T09:32:33.837" v="977" actId="6549"/>
        <pc:sldMkLst>
          <pc:docMk/>
          <pc:sldMk cId="1490446138" sldId="463"/>
        </pc:sldMkLst>
      </pc:sldChg>
      <pc:sldChg chg="modSp mod">
        <pc:chgData name="Ad Mooldijk" userId="6c8c823d-866e-49dd-9ea4-04ab13e271a3" providerId="ADAL" clId="{EFB410D0-025D-4D92-8861-6CCD05C2AC86}" dt="2024-12-06T09:30:52.332" v="975" actId="20577"/>
        <pc:sldMkLst>
          <pc:docMk/>
          <pc:sldMk cId="770349849" sldId="465"/>
        </pc:sldMkLst>
        <pc:spChg chg="mod">
          <ac:chgData name="Ad Mooldijk" userId="6c8c823d-866e-49dd-9ea4-04ab13e271a3" providerId="ADAL" clId="{EFB410D0-025D-4D92-8861-6CCD05C2AC86}" dt="2024-12-06T09:30:52.332" v="975" actId="20577"/>
          <ac:spMkLst>
            <pc:docMk/>
            <pc:sldMk cId="770349849" sldId="465"/>
            <ac:spMk id="3" creationId="{E0A51341-FB4C-5F15-CA5E-ACF29D64665B}"/>
          </ac:spMkLst>
        </pc:spChg>
        <pc:spChg chg="mod">
          <ac:chgData name="Ad Mooldijk" userId="6c8c823d-866e-49dd-9ea4-04ab13e271a3" providerId="ADAL" clId="{EFB410D0-025D-4D92-8861-6CCD05C2AC86}" dt="2024-12-06T09:27:22.424" v="968" actId="6549"/>
          <ac:spMkLst>
            <pc:docMk/>
            <pc:sldMk cId="770349849" sldId="465"/>
            <ac:spMk id="8" creationId="{AD6A5DE0-201C-E01D-8565-D9C45A881CAE}"/>
          </ac:spMkLst>
        </pc:spChg>
      </pc:sldChg>
      <pc:sldChg chg="modSp modNotesTx">
        <pc:chgData name="Ad Mooldijk" userId="6c8c823d-866e-49dd-9ea4-04ab13e271a3" providerId="ADAL" clId="{EFB410D0-025D-4D92-8861-6CCD05C2AC86}" dt="2024-12-06T09:32:22.213" v="976" actId="6549"/>
        <pc:sldMkLst>
          <pc:docMk/>
          <pc:sldMk cId="3257583763" sldId="466"/>
        </pc:sldMkLst>
        <pc:spChg chg="mod">
          <ac:chgData name="Ad Mooldijk" userId="6c8c823d-866e-49dd-9ea4-04ab13e271a3" providerId="ADAL" clId="{EFB410D0-025D-4D92-8861-6CCD05C2AC86}" dt="2024-12-06T09:25:53.850" v="960" actId="20577"/>
          <ac:spMkLst>
            <pc:docMk/>
            <pc:sldMk cId="3257583763" sldId="466"/>
            <ac:spMk id="8" creationId="{B85A945A-A65F-1AF1-2420-813FF118DE6F}"/>
          </ac:spMkLst>
        </pc:spChg>
        <pc:spChg chg="mod">
          <ac:chgData name="Ad Mooldijk" userId="6c8c823d-866e-49dd-9ea4-04ab13e271a3" providerId="ADAL" clId="{EFB410D0-025D-4D92-8861-6CCD05C2AC86}" dt="2024-12-06T09:26:02.568" v="964" actId="6549"/>
          <ac:spMkLst>
            <pc:docMk/>
            <pc:sldMk cId="3257583763" sldId="466"/>
            <ac:spMk id="10" creationId="{FB764C28-FAA8-F85F-43BE-50455F039E97}"/>
          </ac:spMkLst>
        </pc:spChg>
      </pc:sldChg>
      <pc:sldChg chg="addSp delSp modSp new mod ord">
        <pc:chgData name="Ad Mooldijk" userId="6c8c823d-866e-49dd-9ea4-04ab13e271a3" providerId="ADAL" clId="{EFB410D0-025D-4D92-8861-6CCD05C2AC86}" dt="2024-12-06T09:02:05.577" v="948" actId="1076"/>
        <pc:sldMkLst>
          <pc:docMk/>
          <pc:sldMk cId="3152354285" sldId="467"/>
        </pc:sldMkLst>
        <pc:spChg chg="del">
          <ac:chgData name="Ad Mooldijk" userId="6c8c823d-866e-49dd-9ea4-04ab13e271a3" providerId="ADAL" clId="{EFB410D0-025D-4D92-8861-6CCD05C2AC86}" dt="2024-12-06T07:19:12.494" v="818" actId="478"/>
          <ac:spMkLst>
            <pc:docMk/>
            <pc:sldMk cId="3152354285" sldId="467"/>
            <ac:spMk id="2" creationId="{0BBF0D6B-DB9B-0DB6-E5AD-5FFB443AD6C5}"/>
          </ac:spMkLst>
        </pc:spChg>
        <pc:spChg chg="del">
          <ac:chgData name="Ad Mooldijk" userId="6c8c823d-866e-49dd-9ea4-04ab13e271a3" providerId="ADAL" clId="{EFB410D0-025D-4D92-8861-6CCD05C2AC86}" dt="2024-12-06T09:01:02.530" v="926" actId="478"/>
          <ac:spMkLst>
            <pc:docMk/>
            <pc:sldMk cId="3152354285" sldId="467"/>
            <ac:spMk id="3" creationId="{B3672F9C-6A53-3D36-B9B2-EDA95DBA49B8}"/>
          </ac:spMkLst>
        </pc:spChg>
        <pc:spChg chg="add mod">
          <ac:chgData name="Ad Mooldijk" userId="6c8c823d-866e-49dd-9ea4-04ab13e271a3" providerId="ADAL" clId="{EFB410D0-025D-4D92-8861-6CCD05C2AC86}" dt="2024-12-06T09:02:05.577" v="948" actId="1076"/>
          <ac:spMkLst>
            <pc:docMk/>
            <pc:sldMk cId="3152354285" sldId="467"/>
            <ac:spMk id="4" creationId="{980F293E-21B7-FFCF-E135-AA37885357FE}"/>
          </ac:spMkLst>
        </pc:spChg>
        <pc:spChg chg="add mod">
          <ac:chgData name="Ad Mooldijk" userId="6c8c823d-866e-49dd-9ea4-04ab13e271a3" providerId="ADAL" clId="{EFB410D0-025D-4D92-8861-6CCD05C2AC86}" dt="2024-12-06T07:19:13.816" v="819"/>
          <ac:spMkLst>
            <pc:docMk/>
            <pc:sldMk cId="3152354285" sldId="467"/>
            <ac:spMk id="5" creationId="{2352F764-DCBF-AC31-E354-F03EB97C8796}"/>
          </ac:spMkLst>
        </pc:spChg>
        <pc:picChg chg="add mod">
          <ac:chgData name="Ad Mooldijk" userId="6c8c823d-866e-49dd-9ea4-04ab13e271a3" providerId="ADAL" clId="{EFB410D0-025D-4D92-8861-6CCD05C2AC86}" dt="2024-12-06T07:19:33.314" v="821"/>
          <ac:picMkLst>
            <pc:docMk/>
            <pc:sldMk cId="3152354285" sldId="467"/>
            <ac:picMk id="6" creationId="{2C6E00E0-141D-2B62-7DB3-B724E1485383}"/>
          </ac:picMkLst>
        </pc:picChg>
        <pc:picChg chg="add mod">
          <ac:chgData name="Ad Mooldijk" userId="6c8c823d-866e-49dd-9ea4-04ab13e271a3" providerId="ADAL" clId="{EFB410D0-025D-4D92-8861-6CCD05C2AC86}" dt="2024-12-06T09:01:37.582" v="935" actId="1076"/>
          <ac:picMkLst>
            <pc:docMk/>
            <pc:sldMk cId="3152354285" sldId="467"/>
            <ac:picMk id="8" creationId="{E63BB40D-7B05-9A3D-EF4E-A9BE2AC5094E}"/>
          </ac:picMkLst>
        </pc:picChg>
      </pc:sldChg>
      <pc:sldChg chg="addSp delSp modSp new mod ord modShow">
        <pc:chgData name="Ad Mooldijk" userId="6c8c823d-866e-49dd-9ea4-04ab13e271a3" providerId="ADAL" clId="{EFB410D0-025D-4D92-8861-6CCD05C2AC86}" dt="2024-12-06T09:24:50.174" v="956" actId="729"/>
        <pc:sldMkLst>
          <pc:docMk/>
          <pc:sldMk cId="2667721264" sldId="468"/>
        </pc:sldMkLst>
        <pc:spChg chg="add mod">
          <ac:chgData name="Ad Mooldijk" userId="6c8c823d-866e-49dd-9ea4-04ab13e271a3" providerId="ADAL" clId="{EFB410D0-025D-4D92-8861-6CCD05C2AC86}" dt="2024-12-06T08:29:10.266" v="872" actId="1076"/>
          <ac:spMkLst>
            <pc:docMk/>
            <pc:sldMk cId="2667721264" sldId="468"/>
            <ac:spMk id="11" creationId="{7B728D81-2BE1-69C1-A8C1-190953AC37A9}"/>
          </ac:spMkLst>
        </pc:spChg>
        <pc:picChg chg="add del">
          <ac:chgData name="Ad Mooldijk" userId="6c8c823d-866e-49dd-9ea4-04ab13e271a3" providerId="ADAL" clId="{EFB410D0-025D-4D92-8861-6CCD05C2AC86}" dt="2024-12-06T08:12:55.039" v="824" actId="478"/>
          <ac:picMkLst>
            <pc:docMk/>
            <pc:sldMk cId="2667721264" sldId="468"/>
            <ac:picMk id="3" creationId="{E73C2B9E-77AD-073A-CF90-48879E44B148}"/>
          </ac:picMkLst>
        </pc:picChg>
        <pc:picChg chg="add mod">
          <ac:chgData name="Ad Mooldijk" userId="6c8c823d-866e-49dd-9ea4-04ab13e271a3" providerId="ADAL" clId="{EFB410D0-025D-4D92-8861-6CCD05C2AC86}" dt="2024-12-06T08:31:10.746" v="908" actId="14100"/>
          <ac:picMkLst>
            <pc:docMk/>
            <pc:sldMk cId="2667721264" sldId="468"/>
            <ac:picMk id="5" creationId="{360D3916-AC83-93BF-EC4A-700E864682BD}"/>
          </ac:picMkLst>
        </pc:picChg>
        <pc:picChg chg="add mod">
          <ac:chgData name="Ad Mooldijk" userId="6c8c823d-866e-49dd-9ea4-04ab13e271a3" providerId="ADAL" clId="{EFB410D0-025D-4D92-8861-6CCD05C2AC86}" dt="2024-12-06T08:30:57.807" v="906" actId="1076"/>
          <ac:picMkLst>
            <pc:docMk/>
            <pc:sldMk cId="2667721264" sldId="468"/>
            <ac:picMk id="6" creationId="{45965DAE-5032-9A29-B109-7B55293BE4F1}"/>
          </ac:picMkLst>
        </pc:picChg>
        <pc:picChg chg="add del mod">
          <ac:chgData name="Ad Mooldijk" userId="6c8c823d-866e-49dd-9ea4-04ab13e271a3" providerId="ADAL" clId="{EFB410D0-025D-4D92-8861-6CCD05C2AC86}" dt="2024-12-06T08:30:39.018" v="886" actId="478"/>
          <ac:picMkLst>
            <pc:docMk/>
            <pc:sldMk cId="2667721264" sldId="468"/>
            <ac:picMk id="8" creationId="{6B345BD3-F2B1-12DA-A5CA-AD0B29048927}"/>
          </ac:picMkLst>
        </pc:picChg>
        <pc:picChg chg="add mod">
          <ac:chgData name="Ad Mooldijk" userId="6c8c823d-866e-49dd-9ea4-04ab13e271a3" providerId="ADAL" clId="{EFB410D0-025D-4D92-8861-6CCD05C2AC86}" dt="2024-12-06T08:29:14.983" v="873" actId="1076"/>
          <ac:picMkLst>
            <pc:docMk/>
            <pc:sldMk cId="2667721264" sldId="468"/>
            <ac:picMk id="10" creationId="{103DE7AD-2D74-9B9A-7543-D3E9A26F75FC}"/>
          </ac:picMkLst>
        </pc:picChg>
        <pc:picChg chg="add mod">
          <ac:chgData name="Ad Mooldijk" userId="6c8c823d-866e-49dd-9ea4-04ab13e271a3" providerId="ADAL" clId="{EFB410D0-025D-4D92-8861-6CCD05C2AC86}" dt="2024-12-06T08:31:05.543" v="907" actId="14100"/>
          <ac:picMkLst>
            <pc:docMk/>
            <pc:sldMk cId="2667721264" sldId="468"/>
            <ac:picMk id="12" creationId="{59736D23-8F9B-8410-3DC2-07CB317BACDB}"/>
          </ac:picMkLst>
        </pc:picChg>
      </pc:sldChg>
      <pc:sldChg chg="addSp modSp new mod ord modShow">
        <pc:chgData name="Ad Mooldijk" userId="6c8c823d-866e-49dd-9ea4-04ab13e271a3" providerId="ADAL" clId="{EFB410D0-025D-4D92-8861-6CCD05C2AC86}" dt="2024-12-06T09:24:50.174" v="956" actId="729"/>
        <pc:sldMkLst>
          <pc:docMk/>
          <pc:sldMk cId="1890090768" sldId="469"/>
        </pc:sldMkLst>
        <pc:spChg chg="add mod">
          <ac:chgData name="Ad Mooldijk" userId="6c8c823d-866e-49dd-9ea4-04ab13e271a3" providerId="ADAL" clId="{EFB410D0-025D-4D92-8861-6CCD05C2AC86}" dt="2024-12-06T08:29:44.048" v="877"/>
          <ac:spMkLst>
            <pc:docMk/>
            <pc:sldMk cId="1890090768" sldId="469"/>
            <ac:spMk id="5" creationId="{7DB25784-3D5E-41EE-F90F-CE0096B2B8A2}"/>
          </ac:spMkLst>
        </pc:spChg>
        <pc:picChg chg="add mod">
          <ac:chgData name="Ad Mooldijk" userId="6c8c823d-866e-49dd-9ea4-04ab13e271a3" providerId="ADAL" clId="{EFB410D0-025D-4D92-8861-6CCD05C2AC86}" dt="2024-12-06T08:15:37.712" v="836" actId="1076"/>
          <ac:picMkLst>
            <pc:docMk/>
            <pc:sldMk cId="1890090768" sldId="469"/>
            <ac:picMk id="3" creationId="{6B349DBC-45CE-4675-FE66-3B03614AE344}"/>
          </ac:picMkLst>
        </pc:picChg>
        <pc:picChg chg="add mod">
          <ac:chgData name="Ad Mooldijk" userId="6c8c823d-866e-49dd-9ea4-04ab13e271a3" providerId="ADAL" clId="{EFB410D0-025D-4D92-8861-6CCD05C2AC86}" dt="2024-12-06T08:15:48.424" v="837"/>
          <ac:picMkLst>
            <pc:docMk/>
            <pc:sldMk cId="1890090768" sldId="469"/>
            <ac:picMk id="4" creationId="{F09F522B-122F-EE39-EF69-EA328FE30FF5}"/>
          </ac:picMkLst>
        </pc:picChg>
      </pc:sldChg>
      <pc:sldChg chg="addSp delSp modSp add mod">
        <pc:chgData name="Ad Mooldijk" userId="6c8c823d-866e-49dd-9ea4-04ab13e271a3" providerId="ADAL" clId="{EFB410D0-025D-4D92-8861-6CCD05C2AC86}" dt="2024-12-06T08:58:36.272" v="919" actId="113"/>
        <pc:sldMkLst>
          <pc:docMk/>
          <pc:sldMk cId="3542294395" sldId="470"/>
        </pc:sldMkLst>
        <pc:spChg chg="mod">
          <ac:chgData name="Ad Mooldijk" userId="6c8c823d-866e-49dd-9ea4-04ab13e271a3" providerId="ADAL" clId="{EFB410D0-025D-4D92-8861-6CCD05C2AC86}" dt="2024-12-06T08:58:36.272" v="919" actId="113"/>
          <ac:spMkLst>
            <pc:docMk/>
            <pc:sldMk cId="3542294395" sldId="470"/>
            <ac:spMk id="3" creationId="{8DA5EA2E-9E19-0C8C-B980-8F22FF7EB052}"/>
          </ac:spMkLst>
        </pc:spChg>
        <pc:spChg chg="del">
          <ac:chgData name="Ad Mooldijk" userId="6c8c823d-866e-49dd-9ea4-04ab13e271a3" providerId="ADAL" clId="{EFB410D0-025D-4D92-8861-6CCD05C2AC86}" dt="2024-12-06T08:58:11.981" v="913" actId="478"/>
          <ac:spMkLst>
            <pc:docMk/>
            <pc:sldMk cId="3542294395" sldId="470"/>
            <ac:spMk id="5" creationId="{0FD69B72-BFAD-2B2E-3ABA-49E8B95B49B9}"/>
          </ac:spMkLst>
        </pc:spChg>
        <pc:spChg chg="add del mod">
          <ac:chgData name="Ad Mooldijk" userId="6c8c823d-866e-49dd-9ea4-04ab13e271a3" providerId="ADAL" clId="{EFB410D0-025D-4D92-8861-6CCD05C2AC86}" dt="2024-12-06T08:58:16.354" v="914" actId="478"/>
          <ac:spMkLst>
            <pc:docMk/>
            <pc:sldMk cId="3542294395" sldId="470"/>
            <ac:spMk id="7" creationId="{ED7A476A-E5B2-85F2-DCE4-69C36B2B82C7}"/>
          </ac:spMkLst>
        </pc:spChg>
      </pc:sldChg>
      <pc:sldMasterChg chg="delSldLayout">
        <pc:chgData name="Ad Mooldijk" userId="6c8c823d-866e-49dd-9ea4-04ab13e271a3" providerId="ADAL" clId="{EFB410D0-025D-4D92-8861-6CCD05C2AC86}" dt="2024-12-06T08:58:54.351" v="920" actId="47"/>
        <pc:sldMasterMkLst>
          <pc:docMk/>
          <pc:sldMasterMk cId="1021730467" sldId="2147483648"/>
        </pc:sldMasterMkLst>
        <pc:sldLayoutChg chg="del">
          <pc:chgData name="Ad Mooldijk" userId="6c8c823d-866e-49dd-9ea4-04ab13e271a3" providerId="ADAL" clId="{EFB410D0-025D-4D92-8861-6CCD05C2AC86}" dt="2024-12-06T08:58:54.351" v="920" actId="47"/>
          <pc:sldLayoutMkLst>
            <pc:docMk/>
            <pc:sldMasterMk cId="1021730467" sldId="2147483648"/>
            <pc:sldLayoutMk cId="2517743144" sldId="2147483660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7D7F1A-C978-474D-BD88-12202879F214}" type="datetimeFigureOut">
              <a:rPr lang="en-NL" smtClean="0"/>
              <a:t>12/12/2024</a:t>
            </a:fld>
            <a:endParaRPr lang="en-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ECF549-D5AF-5A48-A0AE-DADBC08AA8F1}" type="slidenum">
              <a:rPr lang="en-NL" smtClean="0"/>
              <a:t>‹nr.›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41471178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eople/9852972@N03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eople/9852972@N03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Zingende</a:t>
            </a:r>
            <a:r>
              <a:rPr lang="en-GB" dirty="0"/>
              <a:t> </a:t>
            </a:r>
            <a:r>
              <a:rPr lang="en-GB" dirty="0" err="1"/>
              <a:t>staaf</a:t>
            </a:r>
            <a:r>
              <a:rPr lang="en-GB" dirty="0"/>
              <a:t> door Norbert </a:t>
            </a:r>
            <a:r>
              <a:rPr lang="en-GB" dirty="0" err="1"/>
              <a:t>en</a:t>
            </a:r>
            <a:r>
              <a:rPr lang="en-GB" dirty="0"/>
              <a:t> Freek </a:t>
            </a:r>
          </a:p>
          <a:p>
            <a:r>
              <a:rPr lang="en-GB" dirty="0"/>
              <a:t>+/- 5 min</a:t>
            </a:r>
          </a:p>
          <a:p>
            <a:r>
              <a:rPr lang="en-GB" dirty="0"/>
              <a:t>Norbert </a:t>
            </a:r>
            <a:r>
              <a:rPr lang="en-GB" dirty="0" err="1"/>
              <a:t>begint</a:t>
            </a:r>
            <a:r>
              <a:rPr lang="en-GB" dirty="0"/>
              <a:t> met </a:t>
            </a:r>
            <a:r>
              <a:rPr lang="en-GB" dirty="0" err="1"/>
              <a:t>tonen</a:t>
            </a:r>
            <a:r>
              <a:rPr lang="en-GB" baseline="0" dirty="0"/>
              <a:t> van de </a:t>
            </a:r>
            <a:r>
              <a:rPr lang="en-GB" baseline="0" dirty="0" err="1"/>
              <a:t>zingende</a:t>
            </a:r>
            <a:r>
              <a:rPr lang="en-GB" baseline="0" dirty="0"/>
              <a:t> </a:t>
            </a:r>
            <a:r>
              <a:rPr lang="en-GB" baseline="0" dirty="0" err="1"/>
              <a:t>staaf</a:t>
            </a:r>
            <a:r>
              <a:rPr lang="en-GB" baseline="0" dirty="0"/>
              <a:t> door </a:t>
            </a:r>
            <a:r>
              <a:rPr lang="en-GB" baseline="0" dirty="0" err="1"/>
              <a:t>wrijven</a:t>
            </a:r>
            <a:endParaRPr lang="en-GB" baseline="0" dirty="0"/>
          </a:p>
          <a:p>
            <a:r>
              <a:rPr lang="en-GB" baseline="0" dirty="0"/>
              <a:t>Freek </a:t>
            </a:r>
            <a:r>
              <a:rPr lang="en-GB" baseline="0" dirty="0" err="1"/>
              <a:t>neemt</a:t>
            </a:r>
            <a:r>
              <a:rPr lang="en-GB" baseline="0" dirty="0"/>
              <a:t> over door </a:t>
            </a:r>
            <a:r>
              <a:rPr lang="en-GB" baseline="0" dirty="0" err="1"/>
              <a:t>metingen</a:t>
            </a:r>
            <a:r>
              <a:rPr lang="en-GB" baseline="0" dirty="0"/>
              <a:t> </a:t>
            </a:r>
            <a:r>
              <a:rPr lang="en-GB" baseline="0" dirty="0" err="1"/>
              <a:t>te</a:t>
            </a:r>
            <a:r>
              <a:rPr lang="en-GB" baseline="0" dirty="0"/>
              <a:t> </a:t>
            </a:r>
            <a:r>
              <a:rPr lang="en-GB" baseline="0" dirty="0" err="1"/>
              <a:t>doen</a:t>
            </a:r>
            <a:r>
              <a:rPr lang="en-GB" baseline="0" dirty="0"/>
              <a:t> met </a:t>
            </a:r>
            <a:r>
              <a:rPr lang="en-GB" baseline="0" dirty="0" err="1"/>
              <a:t>Phyphox</a:t>
            </a:r>
            <a:r>
              <a:rPr lang="en-GB" baseline="0" dirty="0"/>
              <a:t> </a:t>
            </a:r>
            <a:r>
              <a:rPr lang="en-GB" baseline="0" dirty="0" err="1"/>
              <a:t>en</a:t>
            </a:r>
            <a:r>
              <a:rPr lang="en-GB" baseline="0" dirty="0"/>
              <a:t> </a:t>
            </a:r>
            <a:r>
              <a:rPr lang="en-GB" baseline="0" dirty="0" err="1"/>
              <a:t>deze</a:t>
            </a:r>
            <a:r>
              <a:rPr lang="en-GB" baseline="0" dirty="0"/>
              <a:t> </a:t>
            </a:r>
            <a:r>
              <a:rPr lang="en-GB" baseline="0" dirty="0" err="1"/>
              <a:t>te</a:t>
            </a:r>
            <a:r>
              <a:rPr lang="en-GB" baseline="0" dirty="0"/>
              <a:t> </a:t>
            </a:r>
            <a:r>
              <a:rPr lang="en-GB" baseline="0" dirty="0" err="1"/>
              <a:t>verwerken</a:t>
            </a:r>
            <a:r>
              <a:rPr lang="en-GB" baseline="0" dirty="0"/>
              <a:t> in </a:t>
            </a:r>
            <a:r>
              <a:rPr lang="en-GB" baseline="0" dirty="0" err="1"/>
              <a:t>Jupyter</a:t>
            </a:r>
            <a:r>
              <a:rPr lang="en-GB" baseline="0" dirty="0"/>
              <a:t> Notebook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233F4-43C3-42B6-9C36-193D027D1DE6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24635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147F517-DC3E-0E45-A370-ABD39CB6F776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5844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522B85-B638-7D49-39B3-921E2EF81C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E6843FC-E820-F9B2-537B-1F63C99A0BF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1CB40AB-5E25-1D56-08DE-E02EABF971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13248A-6C65-8BE9-9470-B35AE3FD5E8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147F517-DC3E-0E45-A370-ABD39CB6F776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9818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99274D-C302-2EE4-9D6A-180581C7F8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29B2A49-75FC-9C93-AF7F-D204A7887FC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BDB581F-EC8F-1A97-43E5-9971FD1CF12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AD0C80-3BB9-6D67-9317-0CE464DFBA4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147F517-DC3E-0E45-A370-ABD39CB6F776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6416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8D5AA0-63FE-170E-EEEC-83C1F7EAF1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89EA2D1-3B43-3FD8-CA6B-7E4C8392FDA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49AC419-01D4-55B2-4177-E29C77704C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143C7C-F0B0-B8F8-ADB4-05174110F4F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147F517-DC3E-0E45-A370-ABD39CB6F776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2502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24ABB1-7BFE-299A-F597-894B790B41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B6FCEEE-CC07-20D0-F581-F5AEAAE3F2C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E6616DB-3DE2-B0AF-0635-13CB09D1F2D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2B5D4F-003A-4125-C1B3-F40404CDF7B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147F517-DC3E-0E45-A370-ABD39CB6F776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7185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147F517-DC3E-0E45-A370-ABD39CB6F776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93549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463E83-7F6A-31CC-F90E-E9CCF5E081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530BF26-F228-EF5B-8FC4-4025A63A699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5F3CD29-3B48-D495-8D20-778D0CCED6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65FEE5-80B7-8331-FE87-99F57CD473B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147F517-DC3E-0E45-A370-ABD39CB6F776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23307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5C925C-F056-49D5-F7DD-4211735FDF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4CD3EDC-80C5-FA45-1F5E-AE477F31BC8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10A8D55-8A30-8CD5-2824-A11DFEC47F6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Vocht </a:t>
            </a:r>
            <a:r>
              <a:rPr lang="en-US" b="1" dirty="0" err="1"/>
              <a:t>achter</a:t>
            </a:r>
            <a:r>
              <a:rPr lang="en-US" baseline="0" dirty="0"/>
              <a:t> </a:t>
            </a:r>
            <a:r>
              <a:rPr lang="en-US" baseline="0" dirty="0" err="1"/>
              <a:t>een</a:t>
            </a:r>
            <a:r>
              <a:rPr lang="en-US" baseline="0" dirty="0"/>
              <a:t> </a:t>
            </a:r>
            <a:r>
              <a:rPr lang="en-US" baseline="0" dirty="0" err="1"/>
              <a:t>muur</a:t>
            </a:r>
            <a:r>
              <a:rPr lang="en-US" baseline="0" dirty="0"/>
              <a:t> </a:t>
            </a:r>
            <a:r>
              <a:rPr lang="en-US" baseline="0" dirty="0" err="1"/>
              <a:t>geeft</a:t>
            </a:r>
            <a:r>
              <a:rPr lang="en-US" baseline="0" dirty="0"/>
              <a:t> </a:t>
            </a:r>
            <a:r>
              <a:rPr lang="en-US" baseline="0" dirty="0" err="1"/>
              <a:t>een</a:t>
            </a:r>
            <a:r>
              <a:rPr lang="en-US" baseline="0" dirty="0"/>
              <a:t> </a:t>
            </a:r>
            <a:r>
              <a:rPr lang="en-US" baseline="0" dirty="0" err="1"/>
              <a:t>koudere</a:t>
            </a:r>
            <a:r>
              <a:rPr lang="en-US" baseline="0" dirty="0"/>
              <a:t> </a:t>
            </a:r>
            <a:r>
              <a:rPr lang="en-US" baseline="0" dirty="0" err="1"/>
              <a:t>temperatuur</a:t>
            </a:r>
            <a:r>
              <a:rPr lang="en-US" baseline="0" dirty="0"/>
              <a:t> op het </a:t>
            </a:r>
            <a:r>
              <a:rPr lang="en-US" baseline="0" dirty="0" err="1"/>
              <a:t>oppervlak</a:t>
            </a:r>
            <a:r>
              <a:rPr lang="en-US" baseline="0" dirty="0"/>
              <a:t> van de </a:t>
            </a:r>
            <a:r>
              <a:rPr lang="en-US" baseline="0" dirty="0" err="1"/>
              <a:t>muur</a:t>
            </a:r>
            <a:r>
              <a:rPr lang="en-US" baseline="0" dirty="0"/>
              <a:t>. 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B75BA8-072E-AF9E-EDB3-958A4B12A60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147F517-DC3E-0E45-A370-ABD39CB6F776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08117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56FF7F-5D1B-71E0-6D44-F009B35AC9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54AD21C-E952-230E-FAC4-930FAA9BEE2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C3BFC21-4995-F9BE-0D4B-C2D57E36B3C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056D14-F647-456E-D4D7-C9EB1FC5535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147F517-DC3E-0E45-A370-ABD39CB6F776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8476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E65DF6-2B5C-2C7F-DF16-64150D1B0F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9CC7A73-9885-84AE-9AF8-A19D3A283CF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59326AB-2349-DF61-6AF3-33E364D618D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Zingende</a:t>
            </a:r>
            <a:r>
              <a:rPr lang="en-GB" dirty="0"/>
              <a:t> </a:t>
            </a:r>
            <a:r>
              <a:rPr lang="en-GB" dirty="0" err="1"/>
              <a:t>staaf</a:t>
            </a:r>
            <a:r>
              <a:rPr lang="en-GB" dirty="0"/>
              <a:t> door Norbert </a:t>
            </a:r>
            <a:r>
              <a:rPr lang="en-GB" dirty="0" err="1"/>
              <a:t>en</a:t>
            </a:r>
            <a:r>
              <a:rPr lang="en-GB" dirty="0"/>
              <a:t> Freek </a:t>
            </a:r>
          </a:p>
          <a:p>
            <a:r>
              <a:rPr lang="en-GB" dirty="0"/>
              <a:t>+/- 5 min</a:t>
            </a:r>
          </a:p>
          <a:p>
            <a:r>
              <a:rPr lang="en-GB" dirty="0"/>
              <a:t>Norbert </a:t>
            </a:r>
            <a:r>
              <a:rPr lang="en-GB" dirty="0" err="1"/>
              <a:t>begint</a:t>
            </a:r>
            <a:r>
              <a:rPr lang="en-GB" dirty="0"/>
              <a:t> met </a:t>
            </a:r>
            <a:r>
              <a:rPr lang="en-GB" dirty="0" err="1"/>
              <a:t>tonen</a:t>
            </a:r>
            <a:r>
              <a:rPr lang="en-GB" baseline="0" dirty="0"/>
              <a:t> van de </a:t>
            </a:r>
            <a:r>
              <a:rPr lang="en-GB" baseline="0" dirty="0" err="1"/>
              <a:t>zingende</a:t>
            </a:r>
            <a:r>
              <a:rPr lang="en-GB" baseline="0" dirty="0"/>
              <a:t> </a:t>
            </a:r>
            <a:r>
              <a:rPr lang="en-GB" baseline="0" dirty="0" err="1"/>
              <a:t>staaf</a:t>
            </a:r>
            <a:r>
              <a:rPr lang="en-GB" baseline="0" dirty="0"/>
              <a:t> door </a:t>
            </a:r>
            <a:r>
              <a:rPr lang="en-GB" baseline="0" dirty="0" err="1"/>
              <a:t>wrijven</a:t>
            </a:r>
            <a:endParaRPr lang="en-GB" baseline="0" dirty="0"/>
          </a:p>
          <a:p>
            <a:r>
              <a:rPr lang="en-GB" baseline="0" dirty="0"/>
              <a:t>Freek </a:t>
            </a:r>
            <a:r>
              <a:rPr lang="en-GB" baseline="0" dirty="0" err="1"/>
              <a:t>neemt</a:t>
            </a:r>
            <a:r>
              <a:rPr lang="en-GB" baseline="0" dirty="0"/>
              <a:t> over door </a:t>
            </a:r>
            <a:r>
              <a:rPr lang="en-GB" baseline="0" dirty="0" err="1"/>
              <a:t>metingen</a:t>
            </a:r>
            <a:r>
              <a:rPr lang="en-GB" baseline="0" dirty="0"/>
              <a:t> </a:t>
            </a:r>
            <a:r>
              <a:rPr lang="en-GB" baseline="0" dirty="0" err="1"/>
              <a:t>te</a:t>
            </a:r>
            <a:r>
              <a:rPr lang="en-GB" baseline="0" dirty="0"/>
              <a:t> </a:t>
            </a:r>
            <a:r>
              <a:rPr lang="en-GB" baseline="0" dirty="0" err="1"/>
              <a:t>doen</a:t>
            </a:r>
            <a:r>
              <a:rPr lang="en-GB" baseline="0" dirty="0"/>
              <a:t> met </a:t>
            </a:r>
            <a:r>
              <a:rPr lang="en-GB" baseline="0" dirty="0" err="1"/>
              <a:t>Phyphox</a:t>
            </a:r>
            <a:r>
              <a:rPr lang="en-GB" baseline="0" dirty="0"/>
              <a:t> </a:t>
            </a:r>
            <a:r>
              <a:rPr lang="en-GB" baseline="0" dirty="0" err="1"/>
              <a:t>en</a:t>
            </a:r>
            <a:r>
              <a:rPr lang="en-GB" baseline="0" dirty="0"/>
              <a:t> </a:t>
            </a:r>
            <a:r>
              <a:rPr lang="en-GB" baseline="0" dirty="0" err="1"/>
              <a:t>deze</a:t>
            </a:r>
            <a:r>
              <a:rPr lang="en-GB" baseline="0" dirty="0"/>
              <a:t> </a:t>
            </a:r>
            <a:r>
              <a:rPr lang="en-GB" baseline="0" dirty="0" err="1"/>
              <a:t>te</a:t>
            </a:r>
            <a:r>
              <a:rPr lang="en-GB" baseline="0" dirty="0"/>
              <a:t> </a:t>
            </a:r>
            <a:r>
              <a:rPr lang="en-GB" baseline="0" dirty="0" err="1"/>
              <a:t>verwerken</a:t>
            </a:r>
            <a:r>
              <a:rPr lang="en-GB" baseline="0" dirty="0"/>
              <a:t> in </a:t>
            </a:r>
            <a:r>
              <a:rPr lang="en-GB" baseline="0" dirty="0" err="1"/>
              <a:t>Jupyter</a:t>
            </a:r>
            <a:r>
              <a:rPr lang="en-GB" baseline="0" dirty="0"/>
              <a:t> Notebook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C3E3C6-3AEA-242B-5C83-834EFA9DAC3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233F4-43C3-42B6-9C36-193D027D1DE6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74165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147F517-DC3E-0E45-A370-ABD39CB6F776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6676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Picture from Wikipedia CC by </a:t>
            </a:r>
            <a:r>
              <a:rPr lang="en-US" dirty="0" err="1"/>
              <a:t>SudhirP</a:t>
            </a:r>
            <a:r>
              <a:rPr lang="en-US" dirty="0"/>
              <a:t> 2004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147F517-DC3E-0E45-A370-ABD39CB6F776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9504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8BB374-52AD-A9AF-0F21-3B63606BBB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4A12B45-1615-A81C-AD7E-A392D229249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6548005-F40B-405B-FDE9-6734070034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Picture </a:t>
            </a:r>
            <a:r>
              <a:rPr lang="en-GB" b="0" i="0" u="none" strike="noStrike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[</a:t>
            </a:r>
            <a:r>
              <a:rPr lang="en-GB" b="0" i="0" u="none" strike="noStrike" dirty="0">
                <a:solidFill>
                  <a:srgbClr val="663366"/>
                </a:solidFill>
                <a:effectLst/>
                <a:latin typeface="Arial" panose="020B0604020202020204" pitchFamily="34" charset="0"/>
                <a:hlinkClick r:id="rId3"/>
              </a:rPr>
              <a:t>https://www.flickr.com/people/9852972@N03</a:t>
            </a:r>
            <a:r>
              <a:rPr lang="en-GB" b="0" i="0" u="none" strike="noStrike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Axel </a:t>
            </a:r>
            <a:r>
              <a:rPr lang="en-GB" b="0" i="0" u="none" strike="noStrike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Bohrmann</a:t>
            </a:r>
            <a:r>
              <a:rPr lang="en-GB" b="0" i="0" u="none" strike="noStrike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] from Fourways, GAUTENG, South Africa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05BE63-C768-3422-ED2C-4CDDF101A02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147F517-DC3E-0E45-A370-ABD39CB6F776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120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A90A47-763B-88EE-3629-751E7C7E81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B3F7D8B-B311-0324-F76F-EEBBA4816D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14D1D52-CA2D-1A51-5F25-7B2436102DC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WND 2015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4A4D41-E8DE-606C-E944-0E5ABEEA40E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147F517-DC3E-0E45-A370-ABD39CB6F776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8713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74F72A-EBF2-D939-19EE-A174F265A0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673D29E-A09D-843D-4C46-D678E894436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B9E21CA-CA1F-DB0D-45C6-7B032FEA50F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Picture </a:t>
            </a:r>
            <a:r>
              <a:rPr lang="en-GB" b="0" i="0" u="none" strike="noStrike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[</a:t>
            </a:r>
            <a:r>
              <a:rPr lang="en-GB" b="0" i="0" u="none" strike="noStrike" dirty="0">
                <a:solidFill>
                  <a:srgbClr val="663366"/>
                </a:solidFill>
                <a:effectLst/>
                <a:latin typeface="Arial" panose="020B0604020202020204" pitchFamily="34" charset="0"/>
                <a:hlinkClick r:id="rId3"/>
              </a:rPr>
              <a:t>https://www.flickr.com/people/9852972@N03</a:t>
            </a:r>
            <a:r>
              <a:rPr lang="en-GB" b="0" i="0" u="none" strike="noStrike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Axel </a:t>
            </a:r>
            <a:r>
              <a:rPr lang="en-GB" b="0" i="0" u="none" strike="noStrike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Bohrmann</a:t>
            </a:r>
            <a:r>
              <a:rPr lang="en-GB" b="0" i="0" u="none" strike="noStrike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] from Fourways, GAUTENG, South Africa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ED1452-09E6-D751-7EB7-FA86897417E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147F517-DC3E-0E45-A370-ABD39CB6F776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7706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B1690C-0765-F823-C0E8-E032941FE6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F2F68A5-F64F-C5BA-BDDC-8264531D867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98EA8FD-3FAC-8A43-5606-7CF07459CB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WND 2015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C15FCF-471E-6321-D2FF-3C70C37D3DC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147F517-DC3E-0E45-A370-ABD39CB6F776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9497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92C1B0-43D6-8199-0C56-8FAFD469C7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041E0A9-19D9-0B01-8648-DA588169C4A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F1C3F7A-0F9F-CE6E-445B-322ACCBA32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8597AC-CD5E-51C1-B265-EA9635615AD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147F517-DC3E-0E45-A370-ABD39CB6F776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4783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1B1CE-67EB-D1AF-5133-2DBA7001D7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07788C-C745-6255-1952-44E89F63A3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FF3410-9391-7864-D5D0-A73FE2F39B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4C60B-7CDF-B84D-869D-4FACD6C39997}" type="datetimeFigureOut">
              <a:rPr lang="en-NL" smtClean="0"/>
              <a:t>12/12/2024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16E73D-379F-B310-1DF4-41F555740D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7E4CB9-6295-C48A-93A9-DF2E88162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78158-D899-EB49-B6EE-C89F82F5A0BC}" type="slidenum">
              <a:rPr lang="en-NL" smtClean="0"/>
              <a:t>‹nr.›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4574809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33C138-B9A0-402B-9DA2-59E7D2D47D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95C4233-C36D-C3BA-072B-273C914682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077318-A2B4-C4FF-AF98-C71CA17CFB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4C60B-7CDF-B84D-869D-4FACD6C39997}" type="datetimeFigureOut">
              <a:rPr lang="en-NL" smtClean="0"/>
              <a:t>12/12/2024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F7EF14-969C-CBE7-91B6-6DB5025A00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2C831F-32A9-03DE-0D00-04B91241C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78158-D899-EB49-B6EE-C89F82F5A0BC}" type="slidenum">
              <a:rPr lang="en-NL" smtClean="0"/>
              <a:t>‹nr.›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1859213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F4A1857-F802-855D-264A-CB89457C66C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6D3854C-7676-A400-4D9B-98C0965906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0F7948-41A5-F103-DC8C-88468A72CC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4C60B-7CDF-B84D-869D-4FACD6C39997}" type="datetimeFigureOut">
              <a:rPr lang="en-NL" smtClean="0"/>
              <a:t>12/12/2024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9F086A-75CA-C2A6-AA31-95269FEFF4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FBE356-40AB-A1D4-AD42-60FE2526AB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78158-D899-EB49-B6EE-C89F82F5A0BC}" type="slidenum">
              <a:rPr lang="en-NL" smtClean="0"/>
              <a:t>‹nr.›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5733126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738F45-CCA3-2A8E-7558-326F88764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5F9DCA-E854-1541-1C65-8BDE1E145E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B0BB49-4E2E-AFF0-8077-52CC144C94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4C60B-7CDF-B84D-869D-4FACD6C39997}" type="datetimeFigureOut">
              <a:rPr lang="en-NL" smtClean="0"/>
              <a:t>12/12/2024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6EDEE3-4C6A-0A71-484B-34C69CF7D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4F3B69-FA8E-A67E-1A0D-6AADA6E1EC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78158-D899-EB49-B6EE-C89F82F5A0BC}" type="slidenum">
              <a:rPr lang="en-NL" smtClean="0"/>
              <a:t>‹nr.›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6863942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1CF3F3-EF52-37CE-9740-891257A14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4B8156-9C36-544E-B5F8-273401BEF4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A01B37-DAE0-BBBD-AE4C-85C4939F20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4C60B-7CDF-B84D-869D-4FACD6C39997}" type="datetimeFigureOut">
              <a:rPr lang="en-NL" smtClean="0"/>
              <a:t>12/12/2024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3158FA-3624-9FAC-7793-637486D657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5B003C-0971-4FCA-0C46-5834E1C11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78158-D899-EB49-B6EE-C89F82F5A0BC}" type="slidenum">
              <a:rPr lang="en-NL" smtClean="0"/>
              <a:t>‹nr.›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8787439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0FE85A-EC9D-56B2-5331-70F0D8332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EC33D2-446D-4E0A-E605-91EF3999D3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B47ABE-3960-E008-C389-800445A1E9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67CDC5-A423-003C-B2FA-B61E8DBBEB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4C60B-7CDF-B84D-869D-4FACD6C39997}" type="datetimeFigureOut">
              <a:rPr lang="en-NL" smtClean="0"/>
              <a:t>12/12/2024</a:t>
            </a:fld>
            <a:endParaRPr lang="en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BA8309-52FF-9268-18CE-0926F72038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E0097C-A616-9A2F-C42D-ABA85D2277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78158-D899-EB49-B6EE-C89F82F5A0BC}" type="slidenum">
              <a:rPr lang="en-NL" smtClean="0"/>
              <a:t>‹nr.›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9827832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D3F9C7-7A3C-856D-829C-84B06EB608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EE4968-1DCB-DACF-6FD9-C2714F57EE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4CEFA96-65CB-8636-7CD8-91459B0CDD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AFAEBB1-7F28-ADFE-9F4A-9938416AD41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23B7519-7F6F-68E8-3867-0F0847F409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C4C56C-3BAD-AECB-5F02-98F5B4A0F2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4C60B-7CDF-B84D-869D-4FACD6C39997}" type="datetimeFigureOut">
              <a:rPr lang="en-NL" smtClean="0"/>
              <a:t>12/12/2024</a:t>
            </a:fld>
            <a:endParaRPr lang="en-NL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3AA82FD-58AC-3A9A-372D-60CFA6CF26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386FAFE-8398-2E77-F96F-E02C51EE7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78158-D899-EB49-B6EE-C89F82F5A0BC}" type="slidenum">
              <a:rPr lang="en-NL" smtClean="0"/>
              <a:t>‹nr.›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1792331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D5D8CA-0FF3-E9E8-815E-EE023A3A96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323073D-F759-E887-8318-26F618E312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4C60B-7CDF-B84D-869D-4FACD6C39997}" type="datetimeFigureOut">
              <a:rPr lang="en-NL" smtClean="0"/>
              <a:t>12/12/2024</a:t>
            </a:fld>
            <a:endParaRPr lang="en-N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14FFAF5-8B82-2761-669C-3F73E5011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FA60E2-B03C-B1D1-BA54-E62B4A579F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78158-D899-EB49-B6EE-C89F82F5A0BC}" type="slidenum">
              <a:rPr lang="en-NL" smtClean="0"/>
              <a:t>‹nr.›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8782876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10A97E7-4DC7-15AC-DC17-52B0C91D8D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4C60B-7CDF-B84D-869D-4FACD6C39997}" type="datetimeFigureOut">
              <a:rPr lang="en-NL" smtClean="0"/>
              <a:t>12/12/2024</a:t>
            </a:fld>
            <a:endParaRPr lang="en-N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00DE51C-AC82-1F58-1903-05B2AD31CC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B75184-45F1-7802-9EB0-85E72D58B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78158-D899-EB49-B6EE-C89F82F5A0BC}" type="slidenum">
              <a:rPr lang="en-NL" smtClean="0"/>
              <a:t>‹nr.›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3578367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5FCC8F-3B31-A020-BC48-FF5C632715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DDCAAB-ADFE-2442-15C5-6C1A50DFE3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C312ED-438F-50F7-F62D-8A045FB5F8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221C6C-D558-5A13-945C-96F22BC73D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4C60B-7CDF-B84D-869D-4FACD6C39997}" type="datetimeFigureOut">
              <a:rPr lang="en-NL" smtClean="0"/>
              <a:t>12/12/2024</a:t>
            </a:fld>
            <a:endParaRPr lang="en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BB24D3-0772-5406-2239-4F5A0A91B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528C51-B99E-D1E1-8384-C3DBF5A5C5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78158-D899-EB49-B6EE-C89F82F5A0BC}" type="slidenum">
              <a:rPr lang="en-NL" smtClean="0"/>
              <a:t>‹nr.›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6980170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3559BF-BD8A-640D-16A9-B19B46D315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D7DAF86-B9E2-CCBB-AAF3-584802F125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506212-2381-89DE-8004-4EB7B0209E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E70E45-CC88-5115-2B2D-8B7F4F1E27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4C60B-7CDF-B84D-869D-4FACD6C39997}" type="datetimeFigureOut">
              <a:rPr lang="en-NL" smtClean="0"/>
              <a:t>12/12/2024</a:t>
            </a:fld>
            <a:endParaRPr lang="en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B6764C-59D3-AFED-98E2-8688A3775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45B8C6-BB2C-0138-F8D9-521D8F5BE9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78158-D899-EB49-B6EE-C89F82F5A0BC}" type="slidenum">
              <a:rPr lang="en-NL" smtClean="0"/>
              <a:t>‹nr.›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4059171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604531D-1075-002B-B3EE-878D7D8C60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E7F135-D53F-E984-3E31-7059D49E80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70F811-B36D-1AD4-8D53-68C20E9B47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014C60B-7CDF-B84D-869D-4FACD6C39997}" type="datetimeFigureOut">
              <a:rPr lang="en-NL" smtClean="0"/>
              <a:t>12/12/2024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50912B-E474-D25B-34C0-C444C1D1CB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03FB81-A18E-FBA0-2D2C-2822020527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4D78158-D899-EB49-B6EE-C89F82F5A0BC}" type="slidenum">
              <a:rPr lang="en-NL" smtClean="0"/>
              <a:t>‹nr.›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021730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bfQct6yZkco" TargetMode="External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980F293E-21B7-FFCF-E135-AA37885357FE}"/>
              </a:ext>
            </a:extLst>
          </p:cNvPr>
          <p:cNvSpPr txBox="1">
            <a:spLocks/>
          </p:cNvSpPr>
          <p:nvPr/>
        </p:nvSpPr>
        <p:spPr>
          <a:xfrm>
            <a:off x="2745377" y="332905"/>
            <a:ext cx="6858000" cy="8044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br>
              <a:rPr lang="da-DK" dirty="0">
                <a:latin typeface="HP Simplified Jpan" panose="020B0500000000000000" pitchFamily="34" charset="-128"/>
                <a:ea typeface="HP Simplified Jpan" panose="020B0500000000000000" pitchFamily="34" charset="-128"/>
              </a:rPr>
            </a:br>
            <a:r>
              <a:rPr lang="da-DK" sz="16000" b="1" dirty="0">
                <a:solidFill>
                  <a:srgbClr val="C00000"/>
                </a:solidFill>
                <a:latin typeface="UTILITY PRO SEMI" pitchFamily="2" charset="77"/>
                <a:ea typeface="HP Simplified Jpan" panose="020B0500000000000000" pitchFamily="34" charset="-128"/>
              </a:rPr>
              <a:t>Geluidsproeven</a:t>
            </a:r>
            <a:endParaRPr lang="da-DK" b="1" dirty="0">
              <a:solidFill>
                <a:srgbClr val="C00000"/>
              </a:solidFill>
              <a:latin typeface="UTILITY PRO SEMI" pitchFamily="2" charset="77"/>
              <a:ea typeface="HP Simplified Jpan" panose="020B0500000000000000" pitchFamily="34" charset="-128"/>
            </a:endParaRP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2352F764-DCBF-AC31-E354-F03EB97C8796}"/>
              </a:ext>
            </a:extLst>
          </p:cNvPr>
          <p:cNvSpPr txBox="1">
            <a:spLocks/>
          </p:cNvSpPr>
          <p:nvPr/>
        </p:nvSpPr>
        <p:spPr>
          <a:xfrm>
            <a:off x="2848921" y="1547164"/>
            <a:ext cx="6494157" cy="354905"/>
          </a:xfrm>
          <a:prstGeom prst="rect">
            <a:avLst/>
          </a:prstGeom>
        </p:spPr>
        <p:txBody>
          <a:bodyPr vert="horz" wrap="square" lIns="68580" tIns="0" rIns="68580" bIns="34290" rtlCol="0" anchor="t" anchorCtr="0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defTabSz="685800"/>
            <a:r>
              <a:rPr lang="da-DK" sz="2250" dirty="0">
                <a:solidFill>
                  <a:prstClr val="black"/>
                </a:solidFill>
                <a:latin typeface="UTILITY PRO SEMI" pitchFamily="2" charset="77"/>
                <a:ea typeface="HP Simplified Hans Light" panose="020B0300000000000000" pitchFamily="34" charset="-122"/>
              </a:rPr>
              <a:t>Ad </a:t>
            </a:r>
            <a:r>
              <a:rPr lang="da-DK" sz="2250" dirty="0" err="1">
                <a:solidFill>
                  <a:prstClr val="black"/>
                </a:solidFill>
                <a:latin typeface="UTILITY PRO SEMI" pitchFamily="2" charset="77"/>
                <a:ea typeface="HP Simplified Hans Light" panose="020B0300000000000000" pitchFamily="34" charset="-122"/>
              </a:rPr>
              <a:t>Mooldijk</a:t>
            </a:r>
            <a:r>
              <a:rPr lang="da-DK" sz="2250" dirty="0">
                <a:solidFill>
                  <a:prstClr val="black"/>
                </a:solidFill>
                <a:latin typeface="UTILITY PRO SEMI" pitchFamily="2" charset="77"/>
                <a:ea typeface="HP Simplified Hans Light" panose="020B0300000000000000" pitchFamily="34" charset="-122"/>
              </a:rPr>
              <a:t>&amp; Norbert van Veen</a:t>
            </a: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2C6E00E0-141D-2B62-7DB3-B724E14853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2920" y="5900961"/>
            <a:ext cx="948150" cy="820514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E63BB40D-7B05-9A3D-EF4E-A9BE2AC509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6199" y="2215578"/>
            <a:ext cx="4282441" cy="4309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3542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2C8D62-75D4-CCDF-653A-638D0C67DF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BCE388F-2078-B81A-BBCF-E5E6171A2EB4}"/>
              </a:ext>
            </a:extLst>
          </p:cNvPr>
          <p:cNvSpPr txBox="1"/>
          <p:nvPr/>
        </p:nvSpPr>
        <p:spPr>
          <a:xfrm>
            <a:off x="2593269" y="580581"/>
            <a:ext cx="43925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latin typeface="UtilityPro-Bold" pitchFamily="2" charset="77"/>
              </a:rPr>
              <a:t>Geluidssnelheid</a:t>
            </a:r>
            <a:r>
              <a:rPr lang="en-US" sz="2800" b="1" dirty="0">
                <a:latin typeface="UtilityPro-Bold" pitchFamily="2" charset="77"/>
              </a:rPr>
              <a:t> </a:t>
            </a:r>
            <a:r>
              <a:rPr lang="en-US" sz="2800" b="1" dirty="0" err="1">
                <a:latin typeface="UtilityPro-Bold" pitchFamily="2" charset="77"/>
              </a:rPr>
              <a:t>meten</a:t>
            </a:r>
            <a:endParaRPr lang="en-US" sz="2800" b="1" dirty="0">
              <a:latin typeface="UtilityPro-Bold" pitchFamily="2" charset="77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2195570-6A58-AC3F-62B7-6B36FD9810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80499" y="5900961"/>
            <a:ext cx="948150" cy="820514"/>
          </a:xfrm>
          <a:prstGeom prst="rect">
            <a:avLst/>
          </a:prstGeom>
        </p:spPr>
      </p:pic>
      <p:sp>
        <p:nvSpPr>
          <p:cNvPr id="6" name="AutoShape 4" descr="Talking Tapes | American Physical Society">
            <a:extLst>
              <a:ext uri="{FF2B5EF4-FFF2-40B4-BE49-F238E27FC236}">
                <a16:creationId xmlns:a16="http://schemas.microsoft.com/office/drawing/2014/main" id="{80FBE44C-72E4-B211-8B80-5795855879C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L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ACE998BA-7C87-437F-3F22-0164C8A4B4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5441" y="1262743"/>
            <a:ext cx="3326172" cy="2494629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B2F9CCF1-7A14-9210-FC22-506BCE936E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60570" y="3791060"/>
            <a:ext cx="5571859" cy="293041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kstvak 11">
                <a:extLst>
                  <a:ext uri="{FF2B5EF4-FFF2-40B4-BE49-F238E27FC236}">
                    <a16:creationId xmlns:a16="http://schemas.microsoft.com/office/drawing/2014/main" id="{FC4C760B-B9C6-33F9-9DA4-603089E1C4A0}"/>
                  </a:ext>
                </a:extLst>
              </p:cNvPr>
              <p:cNvSpPr txBox="1"/>
              <p:nvPr/>
            </p:nvSpPr>
            <p:spPr>
              <a:xfrm>
                <a:off x="870857" y="1262743"/>
                <a:ext cx="3828030" cy="45243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nl-NL" dirty="0"/>
                  <a:t>Buis met </a:t>
                </a:r>
                <a14:m>
                  <m:oMath xmlns:m="http://schemas.openxmlformats.org/officeDocument/2006/math">
                    <m:r>
                      <a:rPr lang="nl-NL" i="1" dirty="0" smtClean="0">
                        <a:latin typeface="Cambria Math" panose="02040503050406030204" pitchFamily="18" charset="0"/>
                      </a:rPr>
                      <m:t>𝑙</m:t>
                    </m:r>
                    <m:r>
                      <a:rPr lang="nl-NL" i="1" dirty="0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nl-NL" dirty="0"/>
                  <a:t> 2 m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nl-NL" dirty="0"/>
                  <a:t>Geluidssensor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nl-NL" dirty="0"/>
                  <a:t>Handjeklap (of andere scherpe tik)</a:t>
                </a:r>
              </a:p>
              <a:p>
                <a:endParaRPr lang="nl-NL" dirty="0"/>
              </a:p>
              <a:p>
                <a:r>
                  <a:rPr lang="nl-NL" dirty="0"/>
                  <a:t>Instellingen Coach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nl-NL" dirty="0"/>
                  <a:t>Tijdsduur 0,3 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nl-NL" dirty="0"/>
                  <a:t>10.000 /s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nl-NL" dirty="0"/>
                  <a:t>Triggering op 20 Pa,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nl-NL" dirty="0"/>
                  <a:t>pretriggering 0,02s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nl-NL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nl-NL" dirty="0"/>
                  <a:t>Heen en weer kaatsen en </a:t>
                </a:r>
                <a14:m>
                  <m:oMath xmlns:m="http://schemas.openxmlformats.org/officeDocument/2006/math">
                    <m:r>
                      <a:rPr lang="nl-NL" i="1" dirty="0" smtClean="0">
                        <a:latin typeface="Cambria Math" panose="02040503050406030204" pitchFamily="18" charset="0"/>
                      </a:rPr>
                      <m:t>𝑣</m:t>
                    </m:r>
                    <m:r>
                      <a:rPr lang="nl-NL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nl-NL" i="1" dirty="0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nl-NL" i="1" dirty="0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nl-NL" i="1" dirty="0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nl-NL" dirty="0"/>
                  <a:t>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nl-NL" dirty="0"/>
                  <a:t>Fouriertransformatie laat inzien dat boventonen vooral verdwijnen in de tijd.</a:t>
                </a:r>
              </a:p>
              <a:p>
                <a:endParaRPr lang="nl-NL" dirty="0"/>
              </a:p>
            </p:txBody>
          </p:sp>
        </mc:Choice>
        <mc:Fallback xmlns="">
          <p:sp>
            <p:nvSpPr>
              <p:cNvPr id="12" name="Tekstvak 11">
                <a:extLst>
                  <a:ext uri="{FF2B5EF4-FFF2-40B4-BE49-F238E27FC236}">
                    <a16:creationId xmlns:a16="http://schemas.microsoft.com/office/drawing/2014/main" id="{FC4C760B-B9C6-33F9-9DA4-603089E1C4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0857" y="1262743"/>
                <a:ext cx="3828030" cy="4524315"/>
              </a:xfrm>
              <a:prstGeom prst="rect">
                <a:avLst/>
              </a:prstGeom>
              <a:blipFill>
                <a:blip r:embed="rId6"/>
                <a:stretch>
                  <a:fillRect l="-1433" t="-539" r="-955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167185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4B12A8-2BCC-2858-F0DE-02ADD14C2A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0638021-06D3-31CE-9A67-120A6BD2FF7D}"/>
              </a:ext>
            </a:extLst>
          </p:cNvPr>
          <p:cNvSpPr txBox="1"/>
          <p:nvPr/>
        </p:nvSpPr>
        <p:spPr>
          <a:xfrm>
            <a:off x="2593269" y="580581"/>
            <a:ext cx="65934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latin typeface="UtilityPro-Bold" pitchFamily="2" charset="77"/>
              </a:rPr>
              <a:t>Sprechende</a:t>
            </a:r>
            <a:r>
              <a:rPr lang="en-US" sz="2800" b="1" dirty="0">
                <a:latin typeface="UtilityPro-Bold" pitchFamily="2" charset="77"/>
              </a:rPr>
              <a:t> </a:t>
            </a:r>
            <a:r>
              <a:rPr lang="en-US" sz="2800" b="1" dirty="0" err="1">
                <a:latin typeface="UtilityPro-Bold" pitchFamily="2" charset="77"/>
              </a:rPr>
              <a:t>streifen</a:t>
            </a:r>
            <a:r>
              <a:rPr lang="en-US" sz="2800" b="1" dirty="0">
                <a:latin typeface="UtilityPro-Bold" pitchFamily="2" charset="77"/>
              </a:rPr>
              <a:t>/ Talking Tape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198936C-3B01-D541-ADED-D944AC8399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80499" y="5900961"/>
            <a:ext cx="948150" cy="820514"/>
          </a:xfrm>
          <a:prstGeom prst="rect">
            <a:avLst/>
          </a:prstGeom>
        </p:spPr>
      </p:pic>
      <p:pic>
        <p:nvPicPr>
          <p:cNvPr id="5122" name="Picture 2" descr="Talking Tapes">
            <a:extLst>
              <a:ext uri="{FF2B5EF4-FFF2-40B4-BE49-F238E27FC236}">
                <a16:creationId xmlns:a16="http://schemas.microsoft.com/office/drawing/2014/main" id="{C24D359B-92D1-4B85-8DE7-1FBC8C6CC7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5810" y="3429000"/>
            <a:ext cx="3038763" cy="2279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4" descr="Talking Tapes | American Physical Society">
            <a:extLst>
              <a:ext uri="{FF2B5EF4-FFF2-40B4-BE49-F238E27FC236}">
                <a16:creationId xmlns:a16="http://schemas.microsoft.com/office/drawing/2014/main" id="{1ECFFA0D-45DD-66C4-9F48-88EB27ABE65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L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D388E88-C68B-5498-58C7-EB71C0F6A74E}"/>
              </a:ext>
            </a:extLst>
          </p:cNvPr>
          <p:cNvSpPr txBox="1"/>
          <p:nvPr/>
        </p:nvSpPr>
        <p:spPr>
          <a:xfrm>
            <a:off x="1350818" y="5900961"/>
            <a:ext cx="52770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latin typeface="Utility Pro Reg" pitchFamily="2" charset="77"/>
              </a:rPr>
              <a:t>https://</a:t>
            </a:r>
            <a:r>
              <a:rPr lang="en-GB" sz="1200" dirty="0" err="1">
                <a:latin typeface="Utility Pro Reg" pitchFamily="2" charset="77"/>
              </a:rPr>
              <a:t>www.aps.org</a:t>
            </a:r>
            <a:r>
              <a:rPr lang="en-GB" sz="1200" dirty="0">
                <a:latin typeface="Utility Pro Reg" pitchFamily="2" charset="77"/>
              </a:rPr>
              <a:t>/learning-resources/students/talking-tapes</a:t>
            </a:r>
            <a:endParaRPr lang="en-NL" sz="1200" dirty="0">
              <a:latin typeface="Utility Pro Reg" pitchFamily="2" charset="77"/>
            </a:endParaRPr>
          </a:p>
        </p:txBody>
      </p:sp>
      <p:pic>
        <p:nvPicPr>
          <p:cNvPr id="5130" name="Picture 10" descr="Talking Tapes icon">
            <a:extLst>
              <a:ext uri="{FF2B5EF4-FFF2-40B4-BE49-F238E27FC236}">
                <a16:creationId xmlns:a16="http://schemas.microsoft.com/office/drawing/2014/main" id="{9907795C-2F2E-C857-ED57-E7A8D746E2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5790" y="1255884"/>
            <a:ext cx="2694709" cy="2021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909100B-1AFE-30E1-94AF-09BC46FF8004}"/>
              </a:ext>
            </a:extLst>
          </p:cNvPr>
          <p:cNvSpPr txBox="1"/>
          <p:nvPr/>
        </p:nvSpPr>
        <p:spPr>
          <a:xfrm>
            <a:off x="1350818" y="1878473"/>
            <a:ext cx="6934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sz="2400" dirty="0">
                <a:solidFill>
                  <a:srgbClr val="FF0000"/>
                </a:solidFill>
                <a:latin typeface="Utility Pro Reg" pitchFamily="2" charset="77"/>
              </a:rPr>
              <a:t>Wordt helaas niet meer gemaakt.</a:t>
            </a:r>
          </a:p>
          <a:p>
            <a:r>
              <a:rPr lang="en-NL" sz="2400" dirty="0">
                <a:latin typeface="Utility Pro Reg" pitchFamily="2" charset="77"/>
              </a:rPr>
              <a:t>Verbind de tape aan een object dat makkelijk in trilling komt.</a:t>
            </a:r>
          </a:p>
          <a:p>
            <a:endParaRPr lang="en-NL" sz="2400" dirty="0">
              <a:latin typeface="Utility Pro Reg" pitchFamily="2" charset="77"/>
            </a:endParaRPr>
          </a:p>
          <a:p>
            <a:r>
              <a:rPr lang="en-NL" sz="2400" dirty="0">
                <a:latin typeface="Utility Pro Reg" pitchFamily="2" charset="77"/>
              </a:rPr>
              <a:t>Wrijf je nagel over de het plastic.</a:t>
            </a:r>
          </a:p>
          <a:p>
            <a:r>
              <a:rPr lang="en-NL" sz="2400" dirty="0">
                <a:latin typeface="Utility Pro Reg" pitchFamily="2" charset="77"/>
              </a:rPr>
              <a:t>Je hoort een zinnetje. </a:t>
            </a:r>
          </a:p>
        </p:txBody>
      </p:sp>
    </p:spTree>
    <p:extLst>
      <p:ext uri="{BB962C8B-B14F-4D97-AF65-F5344CB8AC3E}">
        <p14:creationId xmlns:p14="http://schemas.microsoft.com/office/powerpoint/2010/main" val="41359863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028700" y="1967266"/>
            <a:ext cx="2628900" cy="254725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kern="1200" dirty="0" err="1">
                <a:solidFill>
                  <a:srgbClr val="FFFFFF"/>
                </a:solidFill>
                <a:latin typeface="UTILITY PRO REG" pitchFamily="2" charset="77"/>
                <a:ea typeface="+mj-ea"/>
                <a:cs typeface="+mj-cs"/>
              </a:rPr>
              <a:t>Meten</a:t>
            </a:r>
            <a:r>
              <a:rPr lang="en-US" sz="3600" b="1" kern="1200" dirty="0">
                <a:solidFill>
                  <a:srgbClr val="FFFFFF"/>
                </a:solidFill>
                <a:latin typeface="UTILITY PRO REG" pitchFamily="2" charset="77"/>
                <a:ea typeface="+mj-ea"/>
                <a:cs typeface="+mj-cs"/>
              </a:rPr>
              <a:t> met Coach 7: </a:t>
            </a:r>
            <a:r>
              <a:rPr lang="en-US" sz="3600" b="1" kern="1200" dirty="0" err="1">
                <a:solidFill>
                  <a:srgbClr val="FFFFFF"/>
                </a:solidFill>
                <a:latin typeface="UTILITY PRO REG" pitchFamily="2" charset="77"/>
                <a:ea typeface="+mj-ea"/>
                <a:cs typeface="+mj-cs"/>
              </a:rPr>
              <a:t>Geluid</a:t>
            </a:r>
            <a:endParaRPr lang="en-US" sz="3600" b="1" kern="1200" dirty="0">
              <a:solidFill>
                <a:srgbClr val="FFFFFF"/>
              </a:solidFill>
              <a:latin typeface="UTILITY PRO REG" pitchFamily="2" charset="77"/>
              <a:ea typeface="+mj-ea"/>
              <a:cs typeface="+mj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45958AE-F9F5-6BF3-9D64-C8DE3813B5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9142" y="1539384"/>
            <a:ext cx="6435436" cy="370037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8D6021F-A538-EBD7-7DF4-9B1BE31C18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80499" y="5900961"/>
            <a:ext cx="948150" cy="820514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A4C83DAB-F8B0-61B5-2A3F-07CAE2324C7A}"/>
              </a:ext>
            </a:extLst>
          </p:cNvPr>
          <p:cNvSpPr/>
          <p:nvPr/>
        </p:nvSpPr>
        <p:spPr>
          <a:xfrm>
            <a:off x="6691741" y="1608659"/>
            <a:ext cx="554183" cy="552652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B6387DF-8DFA-34E7-3C6C-7533A0706130}"/>
              </a:ext>
            </a:extLst>
          </p:cNvPr>
          <p:cNvCxnSpPr/>
          <p:nvPr/>
        </p:nvCxnSpPr>
        <p:spPr>
          <a:xfrm flipV="1">
            <a:off x="5860473" y="3726873"/>
            <a:ext cx="1288472" cy="787650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C77464CD-7FB4-CF47-3276-0E5646F132B2}"/>
              </a:ext>
            </a:extLst>
          </p:cNvPr>
          <p:cNvSpPr txBox="1"/>
          <p:nvPr/>
        </p:nvSpPr>
        <p:spPr>
          <a:xfrm>
            <a:off x="2923310" y="5239758"/>
            <a:ext cx="76242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>
                <a:latin typeface="UtilityPro-Medi" pitchFamily="2" charset="77"/>
              </a:rPr>
              <a:t>Korte tijd meten en veel meetpunten (afhankelijk van interface)</a:t>
            </a:r>
          </a:p>
        </p:txBody>
      </p:sp>
    </p:spTree>
    <p:extLst>
      <p:ext uri="{BB962C8B-B14F-4D97-AF65-F5344CB8AC3E}">
        <p14:creationId xmlns:p14="http://schemas.microsoft.com/office/powerpoint/2010/main" val="33790091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7F8395B-DF7B-22C5-5DD9-6992AD3373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969C3D0-460B-BDDE-5404-F6C6D75D3A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2700" y="1427969"/>
            <a:ext cx="6070600" cy="3479800"/>
          </a:xfrm>
          <a:prstGeom prst="rect">
            <a:avLst/>
          </a:prstGeom>
        </p:spPr>
      </p:pic>
      <p:sp>
        <p:nvSpPr>
          <p:cNvPr id="10" name="Down Arrow 7">
            <a:extLst>
              <a:ext uri="{FF2B5EF4-FFF2-40B4-BE49-F238E27FC236}">
                <a16:creationId xmlns:a16="http://schemas.microsoft.com/office/drawing/2014/main" id="{7BCDE0AC-032C-A2EF-58F1-43EF2EB440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49BAC66-29CE-8176-279E-42F023B9B8D6}"/>
              </a:ext>
            </a:extLst>
          </p:cNvPr>
          <p:cNvSpPr txBox="1"/>
          <p:nvPr/>
        </p:nvSpPr>
        <p:spPr>
          <a:xfrm>
            <a:off x="1028700" y="1967266"/>
            <a:ext cx="2628900" cy="254725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kern="1200" dirty="0" err="1">
                <a:solidFill>
                  <a:srgbClr val="FFFFFF"/>
                </a:solidFill>
                <a:latin typeface="UTILITY PRO REG" pitchFamily="2" charset="77"/>
                <a:ea typeface="+mj-ea"/>
                <a:cs typeface="+mj-cs"/>
              </a:rPr>
              <a:t>Meten</a:t>
            </a:r>
            <a:r>
              <a:rPr lang="en-US" sz="3600" b="1" kern="1200" dirty="0">
                <a:solidFill>
                  <a:srgbClr val="FFFFFF"/>
                </a:solidFill>
                <a:latin typeface="UTILITY PRO REG" pitchFamily="2" charset="77"/>
                <a:ea typeface="+mj-ea"/>
                <a:cs typeface="+mj-cs"/>
              </a:rPr>
              <a:t> met Coach 7: </a:t>
            </a:r>
            <a:r>
              <a:rPr lang="en-US" sz="3600" b="1" kern="1200" dirty="0" err="1">
                <a:solidFill>
                  <a:srgbClr val="FFFFFF"/>
                </a:solidFill>
                <a:latin typeface="UTILITY PRO REG" pitchFamily="2" charset="77"/>
                <a:ea typeface="+mj-ea"/>
                <a:cs typeface="+mj-cs"/>
              </a:rPr>
              <a:t>Geluid</a:t>
            </a:r>
            <a:endParaRPr lang="en-US" sz="3600" b="1" kern="1200" dirty="0">
              <a:solidFill>
                <a:srgbClr val="FFFFFF"/>
              </a:solidFill>
              <a:latin typeface="UTILITY PRO REG" pitchFamily="2" charset="77"/>
              <a:ea typeface="+mj-ea"/>
              <a:cs typeface="+mj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9936AB2-119C-2D0F-81FF-5EE8FD8DB3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80499" y="5900961"/>
            <a:ext cx="948150" cy="820514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15EBE7D9-C398-00A7-CF39-B052C8596278}"/>
              </a:ext>
            </a:extLst>
          </p:cNvPr>
          <p:cNvSpPr/>
          <p:nvPr/>
        </p:nvSpPr>
        <p:spPr>
          <a:xfrm>
            <a:off x="6636329" y="1464643"/>
            <a:ext cx="609600" cy="571896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BEF7BB3-C5A0-6137-A33F-7CC1C68C8F4A}"/>
              </a:ext>
            </a:extLst>
          </p:cNvPr>
          <p:cNvCxnSpPr/>
          <p:nvPr/>
        </p:nvCxnSpPr>
        <p:spPr>
          <a:xfrm flipV="1">
            <a:off x="5451764" y="3345873"/>
            <a:ext cx="1288472" cy="787650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CC9D1E3B-CF75-1F40-37BA-5EF310A9D30E}"/>
              </a:ext>
            </a:extLst>
          </p:cNvPr>
          <p:cNvSpPr txBox="1"/>
          <p:nvPr/>
        </p:nvSpPr>
        <p:spPr>
          <a:xfrm>
            <a:off x="1891280" y="5258191"/>
            <a:ext cx="9490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>
                <a:latin typeface="UtilityPro-Medi" pitchFamily="2" charset="77"/>
              </a:rPr>
              <a:t>Triggering om geluidsmeting te starten op het moment dat geluidsniveau stijgt.</a:t>
            </a:r>
          </a:p>
        </p:txBody>
      </p:sp>
    </p:spTree>
    <p:extLst>
      <p:ext uri="{BB962C8B-B14F-4D97-AF65-F5344CB8AC3E}">
        <p14:creationId xmlns:p14="http://schemas.microsoft.com/office/powerpoint/2010/main" val="13609319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4D9E806-FEE5-AD1F-116E-13F691C751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own Arrow 7">
            <a:extLst>
              <a:ext uri="{FF2B5EF4-FFF2-40B4-BE49-F238E27FC236}">
                <a16:creationId xmlns:a16="http://schemas.microsoft.com/office/drawing/2014/main" id="{951F828E-E152-2930-0701-E21A55B223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A8B4EA-063A-911E-F9FD-CAF3276697AC}"/>
              </a:ext>
            </a:extLst>
          </p:cNvPr>
          <p:cNvSpPr txBox="1"/>
          <p:nvPr/>
        </p:nvSpPr>
        <p:spPr>
          <a:xfrm>
            <a:off x="1028700" y="1967266"/>
            <a:ext cx="2628900" cy="254725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kern="1200">
                <a:solidFill>
                  <a:srgbClr val="FFFFFF"/>
                </a:solidFill>
                <a:latin typeface="UTILITY PRO REG" pitchFamily="2" charset="77"/>
                <a:ea typeface="+mj-ea"/>
                <a:cs typeface="+mj-cs"/>
              </a:rPr>
              <a:t>Meten met Coach 7: Geluid</a:t>
            </a:r>
            <a:br>
              <a:rPr lang="en-US" sz="3600" b="1" kern="1200">
                <a:solidFill>
                  <a:srgbClr val="FFFFFF"/>
                </a:solidFill>
                <a:latin typeface="UTILITY PRO REG" pitchFamily="2" charset="77"/>
                <a:ea typeface="+mj-ea"/>
                <a:cs typeface="+mj-cs"/>
              </a:rPr>
            </a:br>
            <a:r>
              <a:rPr lang="en-US" sz="3600" b="1" kern="1200">
                <a:solidFill>
                  <a:srgbClr val="FFFFFF"/>
                </a:solidFill>
                <a:latin typeface="UTILITY PRO REG" pitchFamily="2" charset="77"/>
                <a:ea typeface="+mj-ea"/>
                <a:cs typeface="+mj-cs"/>
              </a:rPr>
              <a:t>Analyse</a:t>
            </a:r>
            <a:endParaRPr lang="en-US" sz="3600" b="1" kern="1200" dirty="0">
              <a:solidFill>
                <a:srgbClr val="FFFFFF"/>
              </a:solidFill>
              <a:latin typeface="UTILITY PRO REG" pitchFamily="2" charset="77"/>
              <a:ea typeface="+mj-ea"/>
              <a:cs typeface="+mj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01E5A78-4C76-7CF0-4922-0D8699A97F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80499" y="5900961"/>
            <a:ext cx="948150" cy="82051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FFF23D7-E6EB-D27F-05EC-B4F4204DB34C}"/>
              </a:ext>
            </a:extLst>
          </p:cNvPr>
          <p:cNvSpPr txBox="1"/>
          <p:nvPr/>
        </p:nvSpPr>
        <p:spPr>
          <a:xfrm>
            <a:off x="3960703" y="4907769"/>
            <a:ext cx="534633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NL" dirty="0">
                <a:latin typeface="UtilityPro-Medi" pitchFamily="2" charset="77"/>
              </a:rPr>
              <a:t>Zoom in op het deel dat je wilt analyseren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L" dirty="0">
                <a:latin typeface="UtilityPro-Medi" pitchFamily="2" charset="77"/>
              </a:rPr>
              <a:t>Kies het gereedschapskistje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L" dirty="0">
                <a:latin typeface="UtilityPro-Medi" pitchFamily="2" charset="77"/>
              </a:rPr>
              <a:t>Kies de analyse tool die je wilt.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L" dirty="0">
                <a:latin typeface="UtilityPro-Medi" pitchFamily="2" charset="77"/>
              </a:rPr>
              <a:t>Doe de analyse.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AC8BF01-C1D6-8580-B721-1BD10D9928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0987" y="1289144"/>
            <a:ext cx="6853106" cy="333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8671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4B835C6-0E3A-C97A-A873-B1B510D90D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own Arrow 7">
            <a:extLst>
              <a:ext uri="{FF2B5EF4-FFF2-40B4-BE49-F238E27FC236}">
                <a16:creationId xmlns:a16="http://schemas.microsoft.com/office/drawing/2014/main" id="{FAF9D546-CC81-D2BE-6E5D-38ADF6F5A1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0F91940-D41A-F279-4CC1-AB67130FC196}"/>
              </a:ext>
            </a:extLst>
          </p:cNvPr>
          <p:cNvSpPr txBox="1"/>
          <p:nvPr/>
        </p:nvSpPr>
        <p:spPr>
          <a:xfrm>
            <a:off x="1028700" y="1967266"/>
            <a:ext cx="2628900" cy="254725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kern="1200">
                <a:solidFill>
                  <a:srgbClr val="FFFFFF"/>
                </a:solidFill>
                <a:latin typeface="UTILITY PRO REG" pitchFamily="2" charset="77"/>
                <a:ea typeface="+mj-ea"/>
                <a:cs typeface="+mj-cs"/>
              </a:rPr>
              <a:t>Meten met Coach 7: Geluid</a:t>
            </a:r>
            <a:br>
              <a:rPr lang="en-US" sz="3600" b="1" kern="1200">
                <a:solidFill>
                  <a:srgbClr val="FFFFFF"/>
                </a:solidFill>
                <a:latin typeface="UTILITY PRO REG" pitchFamily="2" charset="77"/>
                <a:ea typeface="+mj-ea"/>
                <a:cs typeface="+mj-cs"/>
              </a:rPr>
            </a:br>
            <a:r>
              <a:rPr lang="en-US" sz="3600" b="1" kern="1200">
                <a:solidFill>
                  <a:srgbClr val="FFFFFF"/>
                </a:solidFill>
                <a:latin typeface="UTILITY PRO REG" pitchFamily="2" charset="77"/>
                <a:ea typeface="+mj-ea"/>
                <a:cs typeface="+mj-cs"/>
              </a:rPr>
              <a:t>Analyse</a:t>
            </a:r>
            <a:endParaRPr lang="en-US" sz="3600" b="1" kern="1200" dirty="0">
              <a:solidFill>
                <a:srgbClr val="FFFFFF"/>
              </a:solidFill>
              <a:latin typeface="UTILITY PRO REG" pitchFamily="2" charset="77"/>
              <a:ea typeface="+mj-ea"/>
              <a:cs typeface="+mj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4689D3F-F35A-2983-E9AE-FBAA4D710F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80499" y="5900961"/>
            <a:ext cx="948150" cy="82051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38BB996-7FA2-4D53-B690-062C15640D23}"/>
              </a:ext>
            </a:extLst>
          </p:cNvPr>
          <p:cNvSpPr txBox="1"/>
          <p:nvPr/>
        </p:nvSpPr>
        <p:spPr>
          <a:xfrm>
            <a:off x="3960703" y="4907769"/>
            <a:ext cx="662072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NL" dirty="0">
                <a:latin typeface="UtilityPro-Medi" pitchFamily="2" charset="77"/>
              </a:rPr>
              <a:t>Zoom in op het deel dat je wilt analyseren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L" dirty="0">
                <a:latin typeface="UtilityPro-Medi" pitchFamily="2" charset="77"/>
              </a:rPr>
              <a:t>Kies het gereedschapskistje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L" dirty="0">
                <a:latin typeface="UtilityPro-Medi" pitchFamily="2" charset="77"/>
              </a:rPr>
              <a:t>Kies de analyse tool die je wilt. (Hier: Signaalanalyse)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L" dirty="0">
                <a:latin typeface="UtilityPro-Medi" pitchFamily="2" charset="77"/>
              </a:rPr>
              <a:t>Doe de analyse.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3132073-EA5D-9D23-6859-D7F79855FA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0987" y="1289144"/>
            <a:ext cx="6853106" cy="333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1691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ED270FE-DBA1-A17C-92D3-D3F43DEB25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own Arrow 7">
            <a:extLst>
              <a:ext uri="{FF2B5EF4-FFF2-40B4-BE49-F238E27FC236}">
                <a16:creationId xmlns:a16="http://schemas.microsoft.com/office/drawing/2014/main" id="{F3DD9376-14A7-8962-BC54-C25299BE3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C2189E8-C2F6-6A60-68CF-63E2665164F7}"/>
              </a:ext>
            </a:extLst>
          </p:cNvPr>
          <p:cNvSpPr txBox="1"/>
          <p:nvPr/>
        </p:nvSpPr>
        <p:spPr>
          <a:xfrm>
            <a:off x="1028700" y="1967266"/>
            <a:ext cx="2628900" cy="254725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kern="1200">
                <a:solidFill>
                  <a:srgbClr val="FFFFFF"/>
                </a:solidFill>
                <a:latin typeface="UTILITY PRO REG" pitchFamily="2" charset="77"/>
                <a:ea typeface="+mj-ea"/>
                <a:cs typeface="+mj-cs"/>
              </a:rPr>
              <a:t>Meten met Coach 7: Geluid</a:t>
            </a:r>
            <a:br>
              <a:rPr lang="en-US" sz="3600" b="1" kern="1200">
                <a:solidFill>
                  <a:srgbClr val="FFFFFF"/>
                </a:solidFill>
                <a:latin typeface="UTILITY PRO REG" pitchFamily="2" charset="77"/>
                <a:ea typeface="+mj-ea"/>
                <a:cs typeface="+mj-cs"/>
              </a:rPr>
            </a:br>
            <a:r>
              <a:rPr lang="en-US" sz="3600" b="1" kern="1200">
                <a:solidFill>
                  <a:srgbClr val="FFFFFF"/>
                </a:solidFill>
                <a:latin typeface="UTILITY PRO REG" pitchFamily="2" charset="77"/>
                <a:ea typeface="+mj-ea"/>
                <a:cs typeface="+mj-cs"/>
              </a:rPr>
              <a:t>Analyse</a:t>
            </a:r>
            <a:endParaRPr lang="en-US" sz="3600" b="1" kern="1200" dirty="0">
              <a:solidFill>
                <a:srgbClr val="FFFFFF"/>
              </a:solidFill>
              <a:latin typeface="UTILITY PRO REG" pitchFamily="2" charset="77"/>
              <a:ea typeface="+mj-ea"/>
              <a:cs typeface="+mj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D9D41A4-A851-1047-A507-2BB419AF4C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80499" y="5900961"/>
            <a:ext cx="948150" cy="82051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985705E-5619-59A8-6226-5938B867AD4B}"/>
              </a:ext>
            </a:extLst>
          </p:cNvPr>
          <p:cNvSpPr txBox="1"/>
          <p:nvPr/>
        </p:nvSpPr>
        <p:spPr>
          <a:xfrm>
            <a:off x="4939228" y="1967187"/>
            <a:ext cx="6072496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>
                <a:latin typeface="UtilityPro-Medi" pitchFamily="2" charset="77"/>
              </a:rPr>
              <a:t>Signaalanalyse:</a:t>
            </a:r>
          </a:p>
          <a:p>
            <a:r>
              <a:rPr lang="en-NL" dirty="0">
                <a:latin typeface="UtilityPro-Medi" pitchFamily="2" charset="77"/>
              </a:rPr>
              <a:t>Kies bij klinkers (formanten):</a:t>
            </a:r>
          </a:p>
          <a:p>
            <a:r>
              <a:rPr lang="en-NL" dirty="0">
                <a:latin typeface="UtilityPro-Medi" pitchFamily="2" charset="77"/>
              </a:rPr>
              <a:t> Lineaire predictie (logaritmisch) (14 coefficienten)</a:t>
            </a:r>
          </a:p>
          <a:p>
            <a:endParaRPr lang="en-NL" dirty="0">
              <a:latin typeface="UtilityPro-Medi" pitchFamily="2" charset="77"/>
            </a:endParaRPr>
          </a:p>
          <a:p>
            <a:endParaRPr lang="en-NL" dirty="0">
              <a:latin typeface="UtilityPro-Medi" pitchFamily="2" charset="77"/>
            </a:endParaRPr>
          </a:p>
          <a:p>
            <a:r>
              <a:rPr lang="en-NL" dirty="0">
                <a:latin typeface="UtilityPro-Medi" pitchFamily="2" charset="77"/>
              </a:rPr>
              <a:t>Bij de andere proeven:</a:t>
            </a:r>
          </a:p>
          <a:p>
            <a:r>
              <a:rPr lang="en-NL" dirty="0">
                <a:latin typeface="UtilityPro-Medi" pitchFamily="2" charset="77"/>
              </a:rPr>
              <a:t> Fourier transformatie (Logaritmisch)</a:t>
            </a:r>
          </a:p>
          <a:p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15246870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F1A194-61B6-628A-53EB-2343FBA6E8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DC96181-2283-1FD0-4695-DFE8CC68A3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www.cma-science.nl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DA5EA2E-9E19-0C8C-B980-8F22FF7EB0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47634" y="1066680"/>
            <a:ext cx="8686800" cy="5213003"/>
          </a:xfrm>
        </p:spPr>
        <p:txBody>
          <a:bodyPr/>
          <a:lstStyle/>
          <a:p>
            <a:pPr marL="457200" lvl="1" indent="0">
              <a:buNone/>
            </a:pPr>
            <a:r>
              <a:rPr lang="nl-NL" sz="4400" b="1" dirty="0">
                <a:latin typeface="Utility Pro Semi" pitchFamily="2" charset="77"/>
              </a:rPr>
              <a:t>Practicum Carrousel</a:t>
            </a:r>
          </a:p>
          <a:p>
            <a:pPr marL="457200" lvl="1" indent="0">
              <a:buNone/>
            </a:pPr>
            <a:r>
              <a:rPr lang="nl-NL" sz="1800" b="1" dirty="0">
                <a:latin typeface="Utility Pro Semi" pitchFamily="2" charset="77"/>
              </a:rPr>
              <a:t>   </a:t>
            </a:r>
            <a:r>
              <a:rPr lang="nl-NL" dirty="0">
                <a:latin typeface="Utility Pro Semi" pitchFamily="2" charset="77"/>
              </a:rPr>
              <a:t>1. Jammerende liniaal en Ribbelslang meten</a:t>
            </a:r>
            <a:br>
              <a:rPr lang="nl-NL" dirty="0">
                <a:latin typeface="Utility Pro Semi" pitchFamily="2" charset="77"/>
              </a:rPr>
            </a:br>
            <a:r>
              <a:rPr lang="nl-NL" dirty="0">
                <a:latin typeface="Utility Pro Semi" pitchFamily="2" charset="77"/>
              </a:rPr>
              <a:t>   2.Resonantie (metronomen / Stemvorken (beengeleiding)</a:t>
            </a:r>
          </a:p>
          <a:p>
            <a:pPr marL="457200" lvl="1" indent="0">
              <a:buNone/>
            </a:pPr>
            <a:r>
              <a:rPr lang="nl-NL" dirty="0">
                <a:latin typeface="Utility Pro Semi" pitchFamily="2" charset="77"/>
              </a:rPr>
              <a:t>   3. Oordopjes (interferentie) / Geluidssnelheid</a:t>
            </a:r>
          </a:p>
          <a:p>
            <a:pPr marL="457200" lvl="1" indent="0">
              <a:buNone/>
            </a:pPr>
            <a:r>
              <a:rPr lang="nl-NL" dirty="0">
                <a:latin typeface="Utility Pro Semi" pitchFamily="2" charset="77"/>
              </a:rPr>
              <a:t>   4. Buis en </a:t>
            </a:r>
            <a:r>
              <a:rPr lang="nl-NL" dirty="0" err="1">
                <a:latin typeface="Utility Pro Semi" pitchFamily="2" charset="77"/>
              </a:rPr>
              <a:t>BoomWhackers</a:t>
            </a:r>
            <a:r>
              <a:rPr lang="nl-NL" dirty="0">
                <a:latin typeface="Utility Pro Semi" pitchFamily="2" charset="77"/>
              </a:rPr>
              <a:t> (spectrum meten)</a:t>
            </a:r>
          </a:p>
          <a:p>
            <a:pPr marL="457200" lvl="1" indent="0">
              <a:buNone/>
            </a:pPr>
            <a:r>
              <a:rPr lang="nl-NL" dirty="0">
                <a:latin typeface="Utility Pro Semi" pitchFamily="2" charset="77"/>
              </a:rPr>
              <a:t>   5. CO2 ballon </a:t>
            </a:r>
          </a:p>
          <a:p>
            <a:pPr marL="457200" lvl="1" indent="0">
              <a:buNone/>
            </a:pPr>
            <a:r>
              <a:rPr lang="nl-NL" dirty="0">
                <a:latin typeface="Utility Pro Semi" pitchFamily="2" charset="77"/>
              </a:rPr>
              <a:t>   6. Paper </a:t>
            </a:r>
            <a:r>
              <a:rPr lang="nl-NL" dirty="0" err="1">
                <a:latin typeface="Utility Pro Semi" pitchFamily="2" charset="77"/>
              </a:rPr>
              <a:t>whistle</a:t>
            </a:r>
            <a:endParaRPr lang="nl-NL" dirty="0">
              <a:latin typeface="Utility Pro Semi" pitchFamily="2" charset="77"/>
            </a:endParaRPr>
          </a:p>
          <a:p>
            <a:pPr marL="457200" lvl="1" indent="0">
              <a:buNone/>
            </a:pPr>
            <a:r>
              <a:rPr lang="nl-NL" dirty="0">
                <a:latin typeface="Utility Pro Semi" pitchFamily="2" charset="77"/>
              </a:rPr>
              <a:t>   7. Rietjes en lengte</a:t>
            </a:r>
          </a:p>
          <a:p>
            <a:pPr marL="457200" lvl="1" indent="0">
              <a:buNone/>
            </a:pPr>
            <a:r>
              <a:rPr lang="nl-NL" dirty="0">
                <a:latin typeface="Utility Pro Semi" pitchFamily="2" charset="77"/>
              </a:rPr>
              <a:t>   8. Klinkers (formanten onderzoek)</a:t>
            </a:r>
          </a:p>
          <a:p>
            <a:pPr marL="457200" lvl="1" indent="0">
              <a:buNone/>
            </a:pPr>
            <a:r>
              <a:rPr lang="nl-NL" dirty="0">
                <a:latin typeface="Utility Pro Semi" pitchFamily="2" charset="77"/>
              </a:rPr>
              <a:t>   9. Meten aan muziekinstrumenten</a:t>
            </a:r>
          </a:p>
          <a:p>
            <a:pPr marL="457200" lvl="1" indent="0">
              <a:buNone/>
            </a:pPr>
            <a:r>
              <a:rPr lang="nl-NL" dirty="0">
                <a:latin typeface="Utility Pro Semi" pitchFamily="2" charset="77"/>
              </a:rPr>
              <a:t>   10. PVC fluit maken.  (2x opstelling)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382C4C8-848F-1F1B-5F23-FEC277B642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2920" y="5900961"/>
            <a:ext cx="948150" cy="820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2943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893905" y="369780"/>
            <a:ext cx="39020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UtilityPro-Bold" pitchFamily="2" charset="77"/>
              </a:rPr>
              <a:t>Practicum carrousel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FF2F3A7-199C-75B2-9262-0C3348DB3F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80499" y="5900961"/>
            <a:ext cx="948150" cy="82051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7694CC9-3D67-08FD-7586-26393A14AA06}"/>
              </a:ext>
            </a:extLst>
          </p:cNvPr>
          <p:cNvSpPr txBox="1"/>
          <p:nvPr/>
        </p:nvSpPr>
        <p:spPr>
          <a:xfrm>
            <a:off x="1884218" y="1385455"/>
            <a:ext cx="7620997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>
                <a:latin typeface="UtilityPro-Medi" pitchFamily="2" charset="77"/>
              </a:rPr>
              <a:t>Bij elk practicum / Experiment ligt een handleiding.</a:t>
            </a:r>
          </a:p>
          <a:p>
            <a:r>
              <a:rPr lang="en-NL" dirty="0">
                <a:latin typeface="UtilityPro-Medi" pitchFamily="2" charset="77"/>
              </a:rPr>
              <a:t>Lees de handleiding goed.</a:t>
            </a:r>
          </a:p>
          <a:p>
            <a:r>
              <a:rPr lang="en-NL" dirty="0">
                <a:latin typeface="UtilityPro-Medi" pitchFamily="2" charset="77"/>
              </a:rPr>
              <a:t>Voer het experiment uit.</a:t>
            </a:r>
          </a:p>
          <a:p>
            <a:r>
              <a:rPr lang="en-NL" dirty="0">
                <a:latin typeface="UtilityPro-Medi" pitchFamily="2" charset="77"/>
              </a:rPr>
              <a:t>Ga na aanwijzing van de werkgroepleider door naar de volgende.</a:t>
            </a:r>
          </a:p>
          <a:p>
            <a:endParaRPr lang="en-NL" dirty="0">
              <a:latin typeface="UtilityPro-Medi" pitchFamily="2" charset="77"/>
            </a:endParaRPr>
          </a:p>
          <a:p>
            <a:r>
              <a:rPr lang="en-NL" dirty="0">
                <a:latin typeface="UtilityPro-Medi" pitchFamily="2" charset="77"/>
              </a:rPr>
              <a:t>De PVC fluit: daar ligt een handleiding om mee te nemen.</a:t>
            </a:r>
          </a:p>
          <a:p>
            <a:r>
              <a:rPr lang="en-NL" dirty="0">
                <a:latin typeface="UtilityPro-Medi" pitchFamily="2" charset="77"/>
              </a:rPr>
              <a:t>(thuis verder afmaken)</a:t>
            </a:r>
          </a:p>
        </p:txBody>
      </p:sp>
    </p:spTree>
    <p:extLst>
      <p:ext uri="{BB962C8B-B14F-4D97-AF65-F5344CB8AC3E}">
        <p14:creationId xmlns:p14="http://schemas.microsoft.com/office/powerpoint/2010/main" val="39568481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360D3916-AC83-93BF-EC4A-700E864682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566" y="2703122"/>
            <a:ext cx="5444120" cy="3477055"/>
          </a:xfrm>
          <a:prstGeom prst="rect">
            <a:avLst/>
          </a:prstGeom>
        </p:spPr>
      </p:pic>
      <p:pic>
        <p:nvPicPr>
          <p:cNvPr id="6" name="Picture 1">
            <a:extLst>
              <a:ext uri="{FF2B5EF4-FFF2-40B4-BE49-F238E27FC236}">
                <a16:creationId xmlns:a16="http://schemas.microsoft.com/office/drawing/2014/main" id="{45965DAE-5032-9A29-B109-7B55293BE4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80499" y="5900961"/>
            <a:ext cx="948150" cy="820514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103DE7AD-2D74-9B9A-7543-D3E9A26F75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3624" y="752128"/>
            <a:ext cx="2849469" cy="1166742"/>
          </a:xfrm>
          <a:prstGeom prst="rect">
            <a:avLst/>
          </a:prstGeom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id="{7B728D81-2BE1-69C1-A8C1-190953AC37A9}"/>
              </a:ext>
            </a:extLst>
          </p:cNvPr>
          <p:cNvSpPr txBox="1"/>
          <p:nvPr/>
        </p:nvSpPr>
        <p:spPr>
          <a:xfrm>
            <a:off x="910295" y="566058"/>
            <a:ext cx="410554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4400" dirty="0">
                <a:latin typeface="Utility Pro Reg"/>
              </a:rPr>
              <a:t>Fluitje van rietjes</a:t>
            </a: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59736D23-8F9B-8410-3DC2-07CB317BAC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9396" y="2703123"/>
            <a:ext cx="5414994" cy="3593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7212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865482" y="329588"/>
            <a:ext cx="8568952" cy="868363"/>
          </a:xfrm>
        </p:spPr>
        <p:txBody>
          <a:bodyPr/>
          <a:lstStyle/>
          <a:p>
            <a:pPr algn="r">
              <a:defRPr/>
            </a:pPr>
            <a:r>
              <a:rPr lang="en-US" b="1" dirty="0" err="1">
                <a:solidFill>
                  <a:srgbClr val="C00000"/>
                </a:solidFill>
                <a:latin typeface="UtilityPro-Bold" pitchFamily="2" charset="77"/>
              </a:rPr>
              <a:t>Programma</a:t>
            </a:r>
            <a:endParaRPr lang="en-US" b="1" dirty="0">
              <a:solidFill>
                <a:srgbClr val="C00000"/>
              </a:solidFill>
              <a:latin typeface="UtilityPro-Bold" pitchFamily="2" charset="77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www.cma-science.nl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747634" y="1066680"/>
            <a:ext cx="8686800" cy="5213003"/>
          </a:xfrm>
        </p:spPr>
        <p:txBody>
          <a:bodyPr/>
          <a:lstStyle/>
          <a:p>
            <a:r>
              <a:rPr lang="nl-NL" b="1" dirty="0">
                <a:latin typeface="Utility Pro Semi" pitchFamily="2" charset="77"/>
              </a:rPr>
              <a:t>Werkgroep opbouw:</a:t>
            </a:r>
          </a:p>
          <a:p>
            <a:pPr lvl="1"/>
            <a:r>
              <a:rPr lang="nl-NL" sz="1800" b="1" dirty="0">
                <a:latin typeface="Utility Pro Semi" pitchFamily="2" charset="77"/>
              </a:rPr>
              <a:t>Demonstratieproeven</a:t>
            </a:r>
          </a:p>
          <a:p>
            <a:pPr lvl="1"/>
            <a:r>
              <a:rPr lang="nl-NL" sz="1800" b="1" dirty="0">
                <a:latin typeface="Utility Pro Semi" pitchFamily="2" charset="77"/>
              </a:rPr>
              <a:t>Uitleg practicum carrousel</a:t>
            </a:r>
          </a:p>
          <a:p>
            <a:pPr lvl="1"/>
            <a:r>
              <a:rPr lang="nl-NL" sz="1800" b="1" dirty="0">
                <a:latin typeface="Utility Pro Semi" pitchFamily="2" charset="77"/>
              </a:rPr>
              <a:t>Practicum Carrousel</a:t>
            </a:r>
          </a:p>
          <a:p>
            <a:pPr marL="457200" lvl="1" indent="0">
              <a:buNone/>
            </a:pPr>
            <a:r>
              <a:rPr lang="nl-NL" sz="1800" b="1" dirty="0">
                <a:latin typeface="Utility Pro Semi" pitchFamily="2" charset="77"/>
              </a:rPr>
              <a:t>   1. Jammerende liniaal en Ribbelslang meten</a:t>
            </a:r>
            <a:br>
              <a:rPr lang="nl-NL" sz="1800" b="1" dirty="0">
                <a:latin typeface="Utility Pro Semi" pitchFamily="2" charset="77"/>
              </a:rPr>
            </a:br>
            <a:r>
              <a:rPr lang="nl-NL" sz="1800" b="1" dirty="0">
                <a:latin typeface="Utility Pro Semi" pitchFamily="2" charset="77"/>
              </a:rPr>
              <a:t>   2.Resonantie (metronomen / Stemvorken (beengeleiding)</a:t>
            </a:r>
          </a:p>
          <a:p>
            <a:pPr marL="457200" lvl="1" indent="0">
              <a:buNone/>
            </a:pPr>
            <a:r>
              <a:rPr lang="nl-NL" sz="1800" b="1" dirty="0">
                <a:latin typeface="Utility Pro Semi" pitchFamily="2" charset="77"/>
              </a:rPr>
              <a:t>   3. Oordopjes (interferentie) / Geluidssnelheid</a:t>
            </a:r>
          </a:p>
          <a:p>
            <a:pPr marL="457200" lvl="1" indent="0">
              <a:buNone/>
            </a:pPr>
            <a:r>
              <a:rPr lang="nl-NL" sz="1800" b="1" dirty="0">
                <a:latin typeface="Utility Pro Semi" pitchFamily="2" charset="77"/>
              </a:rPr>
              <a:t>   4. Buis en </a:t>
            </a:r>
            <a:r>
              <a:rPr lang="nl-NL" sz="1800" b="1" dirty="0" err="1">
                <a:latin typeface="Utility Pro Semi" pitchFamily="2" charset="77"/>
              </a:rPr>
              <a:t>BoomWhackers</a:t>
            </a:r>
            <a:r>
              <a:rPr lang="nl-NL" sz="1800" b="1" dirty="0">
                <a:latin typeface="Utility Pro Semi" pitchFamily="2" charset="77"/>
              </a:rPr>
              <a:t> (spectrum meten)</a:t>
            </a:r>
          </a:p>
          <a:p>
            <a:pPr marL="457200" lvl="1" indent="0">
              <a:buNone/>
            </a:pPr>
            <a:r>
              <a:rPr lang="nl-NL" sz="1800" b="1" dirty="0">
                <a:latin typeface="Utility Pro Semi" pitchFamily="2" charset="77"/>
              </a:rPr>
              <a:t>   5. CO2 ballon </a:t>
            </a:r>
          </a:p>
          <a:p>
            <a:pPr marL="457200" lvl="1" indent="0">
              <a:buNone/>
            </a:pPr>
            <a:r>
              <a:rPr lang="nl-NL" sz="1800" b="1" dirty="0">
                <a:latin typeface="Utility Pro Semi" pitchFamily="2" charset="77"/>
              </a:rPr>
              <a:t>   6. Paper </a:t>
            </a:r>
            <a:r>
              <a:rPr lang="nl-NL" sz="1800" b="1" dirty="0" err="1">
                <a:latin typeface="Utility Pro Semi" pitchFamily="2" charset="77"/>
              </a:rPr>
              <a:t>whistle</a:t>
            </a:r>
            <a:endParaRPr lang="nl-NL" sz="1800" b="1" dirty="0">
              <a:latin typeface="Utility Pro Semi" pitchFamily="2" charset="77"/>
            </a:endParaRPr>
          </a:p>
          <a:p>
            <a:pPr marL="457200" lvl="1" indent="0">
              <a:buNone/>
            </a:pPr>
            <a:r>
              <a:rPr lang="nl-NL" sz="1800" b="1" dirty="0">
                <a:latin typeface="Utility Pro Semi" pitchFamily="2" charset="77"/>
              </a:rPr>
              <a:t>   7. Rietjes en lengte</a:t>
            </a:r>
          </a:p>
          <a:p>
            <a:pPr marL="457200" lvl="1" indent="0">
              <a:buNone/>
            </a:pPr>
            <a:r>
              <a:rPr lang="nl-NL" sz="1800" b="1" dirty="0">
                <a:latin typeface="Utility Pro Semi" pitchFamily="2" charset="77"/>
              </a:rPr>
              <a:t>   8. Klinkers (formanten onderzoek)</a:t>
            </a:r>
          </a:p>
          <a:p>
            <a:pPr marL="457200" lvl="1" indent="0">
              <a:buNone/>
            </a:pPr>
            <a:r>
              <a:rPr lang="nl-NL" sz="1800" b="1" dirty="0">
                <a:latin typeface="Utility Pro Semi" pitchFamily="2" charset="77"/>
              </a:rPr>
              <a:t>   9. Meten aan muziekinstrumenten</a:t>
            </a:r>
          </a:p>
          <a:p>
            <a:pPr marL="457200" lvl="1" indent="0">
              <a:buNone/>
            </a:pPr>
            <a:r>
              <a:rPr lang="nl-NL" sz="1800" b="1" dirty="0">
                <a:latin typeface="Utility Pro Semi" pitchFamily="2" charset="77"/>
              </a:rPr>
              <a:t>   10. PVC fluit maken.  (2x opstelling)</a:t>
            </a:r>
          </a:p>
          <a:p>
            <a:pPr lvl="1"/>
            <a:r>
              <a:rPr lang="nl-NL" sz="1800" b="1" dirty="0">
                <a:latin typeface="Utility Pro Semi" pitchFamily="2" charset="77"/>
              </a:rPr>
              <a:t>Afsluiting door de geluidsbarrière. </a:t>
            </a:r>
          </a:p>
          <a:p>
            <a:pPr lvl="1"/>
            <a:endParaRPr lang="nl-NL" sz="1800" b="1" dirty="0">
              <a:latin typeface="Utility Pro Semi" pitchFamily="2" charset="77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3690F71-6005-EC94-42A1-FF883C15A8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2920" y="5900961"/>
            <a:ext cx="948150" cy="820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7380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6B349DBC-45CE-4675-FE66-3B03614AE3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667" y="1454331"/>
            <a:ext cx="5692333" cy="3628862"/>
          </a:xfrm>
          <a:prstGeom prst="rect">
            <a:avLst/>
          </a:prstGeom>
        </p:spPr>
      </p:pic>
      <p:pic>
        <p:nvPicPr>
          <p:cNvPr id="4" name="Picture 1">
            <a:extLst>
              <a:ext uri="{FF2B5EF4-FFF2-40B4-BE49-F238E27FC236}">
                <a16:creationId xmlns:a16="http://schemas.microsoft.com/office/drawing/2014/main" id="{F09F522B-122F-EE39-EF69-EA328FE30F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80499" y="5900961"/>
            <a:ext cx="948150" cy="820514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7DB25784-3D5E-41EE-F90F-CE0096B2B8A2}"/>
              </a:ext>
            </a:extLst>
          </p:cNvPr>
          <p:cNvSpPr txBox="1"/>
          <p:nvPr/>
        </p:nvSpPr>
        <p:spPr>
          <a:xfrm>
            <a:off x="910295" y="566058"/>
            <a:ext cx="410554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4400" dirty="0">
                <a:latin typeface="Utility Pro Reg"/>
              </a:rPr>
              <a:t>Fluitje van rietjes</a:t>
            </a:r>
          </a:p>
        </p:txBody>
      </p:sp>
    </p:spTree>
    <p:extLst>
      <p:ext uri="{BB962C8B-B14F-4D97-AF65-F5344CB8AC3E}">
        <p14:creationId xmlns:p14="http://schemas.microsoft.com/office/powerpoint/2010/main" val="18900907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FB692078-865A-3095-9DE5-1625F01229C8}"/>
              </a:ext>
            </a:extLst>
          </p:cNvPr>
          <p:cNvSpPr txBox="1"/>
          <p:nvPr/>
        </p:nvSpPr>
        <p:spPr>
          <a:xfrm>
            <a:off x="1358537" y="1193075"/>
            <a:ext cx="67665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400" dirty="0">
                <a:latin typeface="Utility Pro Reg"/>
              </a:rPr>
              <a:t>CO2 lens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kstvak 2">
                <a:extLst>
                  <a:ext uri="{FF2B5EF4-FFF2-40B4-BE49-F238E27FC236}">
                    <a16:creationId xmlns:a16="http://schemas.microsoft.com/office/drawing/2014/main" id="{DB8242D1-E1EE-0E94-E37B-AC311C79D7AC}"/>
                  </a:ext>
                </a:extLst>
              </p:cNvPr>
              <p:cNvSpPr txBox="1"/>
              <p:nvPr/>
            </p:nvSpPr>
            <p:spPr>
              <a:xfrm>
                <a:off x="1219200" y="2360023"/>
                <a:ext cx="9161418" cy="35481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nl-NL" sz="24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l-NL" sz="2400" b="0" i="1" dirty="0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nl-NL" sz="2400" i="1" dirty="0">
                            <a:latin typeface="Cambria Math" panose="02040503050406030204" pitchFamily="18" charset="0"/>
                          </a:rPr>
                          <m:t>𝐶𝑂</m:t>
                        </m:r>
                        <m:r>
                          <a:rPr lang="nl-NL" sz="2400" i="1" dirty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nl-NL" sz="2400" dirty="0">
                    <a:latin typeface="Utility Pro Reg"/>
                  </a:rPr>
                  <a:t>= 259 m/s;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nl-NL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l-NL" sz="24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m:rPr>
                            <m:nor/>
                          </m:rPr>
                          <a:rPr lang="nl-NL" sz="2400" dirty="0">
                            <a:latin typeface="Utility Pro Reg"/>
                          </a:rPr>
                          <m:t>lucht</m:t>
                        </m:r>
                      </m:sub>
                    </m:sSub>
                  </m:oMath>
                </a14:m>
                <a:r>
                  <a:rPr lang="nl-NL" sz="2400" dirty="0">
                    <a:latin typeface="Utility Pro Reg"/>
                  </a:rPr>
                  <a:t> = 332 m/s</a:t>
                </a:r>
              </a:p>
              <a:p>
                <a:endParaRPr lang="nl-NL" sz="2400" dirty="0">
                  <a:latin typeface="Utility Pro Reg"/>
                </a:endParaRPr>
              </a:p>
              <a:p>
                <a14:m>
                  <m:oMath xmlns:m="http://schemas.openxmlformats.org/officeDocument/2006/math">
                    <m:r>
                      <a:rPr lang="nl-NL" sz="2400" i="1" dirty="0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nl-NL" sz="2400" i="1" dirty="0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nl-NL" sz="240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nl-NL" sz="240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nl-NL" sz="2400" b="0" i="1" dirty="0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nl-NL" sz="2400" b="0" i="1" dirty="0" smtClean="0">
                                <a:latin typeface="Cambria Math" panose="02040503050406030204" pitchFamily="18" charset="0"/>
                              </a:rPr>
                              <m:t>𝑙𝑢𝑐h𝑡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nl-NL" sz="240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nl-NL" sz="2400" b="0" i="1" dirty="0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nl-NL" sz="2400" b="0" i="1" dirty="0" smtClean="0">
                                <a:latin typeface="Cambria Math" panose="02040503050406030204" pitchFamily="18" charset="0"/>
                              </a:rPr>
                              <m:t>𝐶𝑂</m:t>
                            </m:r>
                            <m:r>
                              <a:rPr lang="nl-NL" sz="2400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den>
                    </m:f>
                    <m:r>
                      <a:rPr lang="nl-NL" sz="24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≅</m:t>
                    </m:r>
                  </m:oMath>
                </a14:m>
                <a:r>
                  <a:rPr lang="nl-NL" sz="2400" dirty="0">
                    <a:latin typeface="Utility Pro Reg"/>
                  </a:rPr>
                  <a:t>1,3</a:t>
                </a:r>
              </a:p>
              <a:p>
                <a:endParaRPr lang="nl-NL" sz="2400" dirty="0">
                  <a:latin typeface="Utility Pro Reg"/>
                </a:endParaRPr>
              </a:p>
              <a:p>
                <a14:m>
                  <m:oMath xmlns:m="http://schemas.openxmlformats.org/officeDocument/2006/math">
                    <m:f>
                      <m:fPr>
                        <m:ctrlPr>
                          <a:rPr lang="nl-NL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nl-NL" sz="24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den>
                    </m:f>
                    <m:r>
                      <a:rPr lang="nl-NL" sz="2400" b="0" i="1" smtClean="0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nl-NL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nl-NL" sz="24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den>
                    </m:f>
                    <m:r>
                      <a:rPr lang="nl-NL" sz="2400" b="0" i="1" smtClean="0">
                        <a:latin typeface="Cambria Math" panose="02040503050406030204" pitchFamily="18" charset="0"/>
                      </a:rPr>
                      <m:t>=(</m:t>
                    </m:r>
                    <m:r>
                      <a:rPr lang="nl-NL" sz="2400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nl-NL" sz="2400" b="0" i="1" smtClean="0">
                        <a:latin typeface="Cambria Math" panose="02040503050406030204" pitchFamily="18" charset="0"/>
                      </a:rPr>
                      <m:t>−1)</m:t>
                    </m:r>
                    <m:d>
                      <m:dPr>
                        <m:ctrlPr>
                          <a:rPr lang="nl-NL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nl-NL" sz="24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nl-NL" sz="24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sSub>
                              <m:sSubPr>
                                <m:ctrlPr>
                                  <a:rPr lang="nl-NL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nl-NL" sz="2400" i="1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b>
                                <m:r>
                                  <a:rPr lang="nl-NL" sz="2400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den>
                        </m:f>
                        <m:r>
                          <a:rPr lang="nl-NL" sz="24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nl-NL" sz="24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nl-NL" sz="24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sSub>
                              <m:sSubPr>
                                <m:ctrlPr>
                                  <a:rPr lang="nl-NL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nl-NL" sz="2400" i="1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b>
                                <m:r>
                                  <a:rPr lang="nl-NL" sz="24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den>
                        </m:f>
                      </m:e>
                    </m:d>
                    <m:r>
                      <a:rPr lang="nl-NL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≅(</m:t>
                    </m:r>
                    <m:r>
                      <a:rPr lang="nl-NL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𝑛</m:t>
                    </m:r>
                    <m:r>
                      <a:rPr lang="nl-NL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−1)</m:t>
                    </m:r>
                    <m:f>
                      <m:fPr>
                        <m:ctrlPr>
                          <a:rPr lang="nl-NL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nl-NL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den>
                    </m:f>
                  </m:oMath>
                </a14:m>
                <a:r>
                  <a:rPr lang="nl-NL" sz="2400" dirty="0">
                    <a:latin typeface="Utility Pro Reg"/>
                  </a:rPr>
                  <a:t> </a:t>
                </a:r>
              </a:p>
              <a:p>
                <a:endParaRPr lang="nl-NL" sz="2400" dirty="0">
                  <a:latin typeface="Utility Pro Reg"/>
                </a:endParaRPr>
              </a:p>
              <a:p>
                <a:r>
                  <a:rPr lang="nl-NL" sz="2400" dirty="0">
                    <a:latin typeface="Utility Pro Reg"/>
                  </a:rPr>
                  <a:t>Als </a:t>
                </a:r>
                <a14:m>
                  <m:oMath xmlns:m="http://schemas.openxmlformats.org/officeDocument/2006/math">
                    <m:r>
                      <a:rPr lang="nl-NL" sz="2400" i="1" dirty="0" smtClean="0">
                        <a:latin typeface="Cambria Math" panose="02040503050406030204" pitchFamily="18" charset="0"/>
                      </a:rPr>
                      <m:t>𝑣</m:t>
                    </m:r>
                    <m:r>
                      <a:rPr lang="nl-NL" sz="240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nl-NL" sz="2400" i="1" dirty="0" smtClean="0"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nl-NL" sz="2400" dirty="0">
                    <a:latin typeface="Utility Pro Reg"/>
                  </a:rPr>
                  <a:t>, dan geldt  </a:t>
                </a:r>
                <a14:m>
                  <m:oMath xmlns:m="http://schemas.openxmlformats.org/officeDocument/2006/math">
                    <m:r>
                      <a:rPr lang="nl-NL" sz="2400" b="0" i="1" smtClean="0">
                        <a:latin typeface="Cambria Math" panose="02040503050406030204" pitchFamily="18" charset="0"/>
                      </a:rPr>
                      <m:t>𝑣</m:t>
                    </m:r>
                    <m:r>
                      <a:rPr lang="nl-NL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nl-NL" sz="2400" b="0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nl-NL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nl-NL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24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num>
                      <m:den>
                        <m:r>
                          <a:rPr lang="nl-NL" sz="24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nl-NL" sz="2400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den>
                    </m:f>
                    <m:r>
                      <a:rPr lang="nl-NL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≅</m:t>
                    </m:r>
                    <m:f>
                      <m:fPr>
                        <m:ctrlPr>
                          <a:rPr lang="nl-NL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0,2</m:t>
                        </m:r>
                      </m:num>
                      <m:den>
                        <m:r>
                          <a:rPr lang="nl-NL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0,3</m:t>
                        </m:r>
                      </m:den>
                    </m:f>
                    <m:r>
                      <a:rPr lang="nl-NL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=0,67</m:t>
                    </m:r>
                  </m:oMath>
                </a14:m>
                <a:r>
                  <a:rPr lang="nl-NL" sz="2400" dirty="0">
                    <a:latin typeface="Utility Pro Reg"/>
                  </a:rPr>
                  <a:t> m</a:t>
                </a:r>
              </a:p>
              <a:p>
                <a:endParaRPr lang="nl-NL" dirty="0">
                  <a:latin typeface="Utility Pro Reg"/>
                </a:endParaRPr>
              </a:p>
            </p:txBody>
          </p:sp>
        </mc:Choice>
        <mc:Fallback>
          <p:sp>
            <p:nvSpPr>
              <p:cNvPr id="3" name="Tekstvak 2">
                <a:extLst>
                  <a:ext uri="{FF2B5EF4-FFF2-40B4-BE49-F238E27FC236}">
                    <a16:creationId xmlns:a16="http://schemas.microsoft.com/office/drawing/2014/main" id="{DB8242D1-E1EE-0E94-E37B-AC311C79D7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200" y="2360023"/>
                <a:ext cx="9161418" cy="3548151"/>
              </a:xfrm>
              <a:prstGeom prst="rect">
                <a:avLst/>
              </a:prstGeom>
              <a:blipFill>
                <a:blip r:embed="rId2"/>
                <a:stretch>
                  <a:fillRect l="-998" t="-1203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451391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0474123-4D2B-0951-6E38-4EE82B5C2C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6C9F64E8-8F1D-4A06-B1A4-685E72C092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9073D962-D3D2-4A72-8593-65C213CBFF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9574" y="633619"/>
            <a:ext cx="4520912" cy="5495925"/>
          </a:xfrm>
          <a:prstGeom prst="rect">
            <a:avLst/>
          </a:prstGeom>
          <a:ln w="9525">
            <a:solidFill>
              <a:srgbClr val="DEDEDE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228A48B-068C-59D7-5E38-73A08307ECDA}"/>
              </a:ext>
            </a:extLst>
          </p:cNvPr>
          <p:cNvSpPr txBox="1"/>
          <p:nvPr/>
        </p:nvSpPr>
        <p:spPr>
          <a:xfrm>
            <a:off x="838200" y="978408"/>
            <a:ext cx="3721608" cy="11064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1" kern="1200" dirty="0" err="1">
                <a:solidFill>
                  <a:schemeClr val="tx1"/>
                </a:solidFill>
                <a:latin typeface="UtilityPro-Bold" pitchFamily="2" charset="77"/>
                <a:ea typeface="+mj-ea"/>
                <a:cs typeface="+mj-cs"/>
              </a:rPr>
              <a:t>Geluidsbarrière</a:t>
            </a:r>
            <a:endParaRPr lang="en-US" sz="2800" b="1" kern="1200" dirty="0">
              <a:solidFill>
                <a:schemeClr val="tx1"/>
              </a:solidFill>
              <a:latin typeface="UtilityPro-Bold" pitchFamily="2" charset="77"/>
              <a:ea typeface="+mj-ea"/>
              <a:cs typeface="+mj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387511B-F6E1-4929-AC90-94FB8B6B0F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5565" y="1181536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A58F78C-27AB-465F-AA33-15E08AF267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2693" y="2185416"/>
            <a:ext cx="3666744" cy="9144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8655D97-F729-BD74-152F-3B7046CDDA6B}"/>
              </a:ext>
            </a:extLst>
          </p:cNvPr>
          <p:cNvSpPr txBox="1"/>
          <p:nvPr/>
        </p:nvSpPr>
        <p:spPr>
          <a:xfrm>
            <a:off x="838200" y="2368296"/>
            <a:ext cx="3721608" cy="35021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UtilityPro-Medi" pitchFamily="2" charset="77"/>
              </a:rPr>
              <a:t>Ga door de </a:t>
            </a:r>
            <a:r>
              <a:rPr lang="en-US" sz="1600" dirty="0" err="1">
                <a:latin typeface="UtilityPro-Medi" pitchFamily="2" charset="77"/>
              </a:rPr>
              <a:t>geluidsbarriere</a:t>
            </a:r>
            <a:r>
              <a:rPr lang="en-US" sz="1600" dirty="0">
                <a:latin typeface="UtilityPro-Medi" pitchFamily="2" charset="77"/>
              </a:rPr>
              <a:t> met </a:t>
            </a:r>
            <a:r>
              <a:rPr lang="en-US" sz="1600" dirty="0" err="1">
                <a:latin typeface="UtilityPro-Medi" pitchFamily="2" charset="77"/>
              </a:rPr>
              <a:t>een</a:t>
            </a:r>
            <a:r>
              <a:rPr lang="en-US" sz="1600" dirty="0">
                <a:latin typeface="UtilityPro-Medi" pitchFamily="2" charset="77"/>
              </a:rPr>
              <a:t> eigen </a:t>
            </a:r>
            <a:r>
              <a:rPr lang="en-US" sz="1600" dirty="0" err="1">
                <a:latin typeface="UtilityPro-Medi" pitchFamily="2" charset="77"/>
              </a:rPr>
              <a:t>gemaakte</a:t>
            </a:r>
            <a:r>
              <a:rPr lang="en-US" sz="1600" dirty="0">
                <a:latin typeface="UtilityPro-Medi" pitchFamily="2" charset="77"/>
              </a:rPr>
              <a:t> </a:t>
            </a:r>
            <a:r>
              <a:rPr lang="en-US" sz="1600" dirty="0" err="1">
                <a:latin typeface="UtilityPro-Medi" pitchFamily="2" charset="77"/>
              </a:rPr>
              <a:t>zweep</a:t>
            </a:r>
            <a:r>
              <a:rPr lang="en-US" sz="1600" dirty="0">
                <a:latin typeface="UtilityPro-Medi" pitchFamily="2" charset="77"/>
              </a:rPr>
              <a:t>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err="1">
                <a:latin typeface="UtilityPro-Medi" pitchFamily="2" charset="77"/>
              </a:rPr>
              <a:t>Benodigdheden</a:t>
            </a:r>
            <a:r>
              <a:rPr lang="en-US" sz="1600" dirty="0">
                <a:latin typeface="UtilityPro-Medi" pitchFamily="2" charset="77"/>
              </a:rPr>
              <a:t>: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UtilityPro-Medi" pitchFamily="2" charset="77"/>
              </a:rPr>
              <a:t>Paracord 550 ⦰ 4 mm. 40 m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UtilityPro-Medi" pitchFamily="2" charset="77"/>
              </a:rPr>
              <a:t>Schaar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err="1">
                <a:latin typeface="UtilityPro-Medi" pitchFamily="2" charset="77"/>
              </a:rPr>
              <a:t>Bolletjesnoer</a:t>
            </a:r>
            <a:r>
              <a:rPr lang="en-US" sz="1600" dirty="0">
                <a:latin typeface="UtilityPro-Medi" pitchFamily="2" charset="77"/>
              </a:rPr>
              <a:t> (van </a:t>
            </a:r>
            <a:r>
              <a:rPr lang="en-US" sz="1600" dirty="0" err="1">
                <a:latin typeface="UtilityPro-Medi" pitchFamily="2" charset="77"/>
              </a:rPr>
              <a:t>rolgordijnen</a:t>
            </a:r>
            <a:r>
              <a:rPr lang="en-US" sz="1600" dirty="0">
                <a:latin typeface="UtilityPro-Medi" pitchFamily="2" charset="77"/>
              </a:rPr>
              <a:t>) 20 m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err="1">
                <a:latin typeface="UtilityPro-Medi" pitchFamily="2" charset="77"/>
              </a:rPr>
              <a:t>Isolatietape</a:t>
            </a:r>
            <a:r>
              <a:rPr lang="en-US" sz="1600" dirty="0">
                <a:latin typeface="UtilityPro-Medi" pitchFamily="2" charset="77"/>
              </a:rPr>
              <a:t> 20 m (2 </a:t>
            </a:r>
            <a:r>
              <a:rPr lang="en-US" sz="1600" dirty="0" err="1">
                <a:latin typeface="UtilityPro-Medi" pitchFamily="2" charset="77"/>
              </a:rPr>
              <a:t>rollen</a:t>
            </a:r>
            <a:r>
              <a:rPr lang="en-US" sz="1600" dirty="0">
                <a:latin typeface="UtilityPro-Medi" pitchFamily="2" charset="77"/>
              </a:rPr>
              <a:t>)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err="1">
                <a:latin typeface="UtilityPro-Medi" pitchFamily="2" charset="77"/>
              </a:rPr>
              <a:t>Stukje</a:t>
            </a:r>
            <a:r>
              <a:rPr lang="en-US" sz="1600" dirty="0">
                <a:latin typeface="UtilityPro-Medi" pitchFamily="2" charset="77"/>
              </a:rPr>
              <a:t> </a:t>
            </a:r>
            <a:r>
              <a:rPr lang="en-US" sz="1600" dirty="0" err="1">
                <a:latin typeface="UtilityPro-Medi" pitchFamily="2" charset="77"/>
              </a:rPr>
              <a:t>rond</a:t>
            </a:r>
            <a:r>
              <a:rPr lang="en-US" sz="1600" dirty="0">
                <a:latin typeface="UtilityPro-Medi" pitchFamily="2" charset="77"/>
              </a:rPr>
              <a:t> </a:t>
            </a:r>
            <a:r>
              <a:rPr lang="en-US" sz="1600" dirty="0" err="1">
                <a:latin typeface="UtilityPro-Medi" pitchFamily="2" charset="77"/>
              </a:rPr>
              <a:t>hout</a:t>
            </a:r>
            <a:r>
              <a:rPr lang="en-US" sz="1600" dirty="0">
                <a:latin typeface="UtilityPro-Medi" pitchFamily="2" charset="77"/>
              </a:rPr>
              <a:t> ⦰ 20 mm (of ¾ ’’ )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dirty="0">
              <a:latin typeface="UtilityPro-Medi" pitchFamily="2" charset="77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err="1">
                <a:latin typeface="UtilityPro-Medi" pitchFamily="2" charset="77"/>
              </a:rPr>
              <a:t>Instructie</a:t>
            </a:r>
            <a:r>
              <a:rPr lang="en-US" sz="1600" dirty="0">
                <a:latin typeface="UtilityPro-Medi" pitchFamily="2" charset="77"/>
              </a:rPr>
              <a:t> op: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hlinkClick r:id="rId3"/>
              </a:rPr>
              <a:t>https://www.youtube.com/watch?v=bfQct6yZkco</a:t>
            </a:r>
            <a:endParaRPr lang="en-US" sz="16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dirty="0"/>
          </a:p>
        </p:txBody>
      </p:sp>
      <p:pic>
        <p:nvPicPr>
          <p:cNvPr id="11" name="Picture 10" descr="A roll of tape on a rope&#10;&#10;Description automatically generated">
            <a:extLst>
              <a:ext uri="{FF2B5EF4-FFF2-40B4-BE49-F238E27FC236}">
                <a16:creationId xmlns:a16="http://schemas.microsoft.com/office/drawing/2014/main" id="{DEB5B166-2446-8080-D386-9D8C04BA57E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27" r="24095" b="-2"/>
          <a:stretch/>
        </p:blipFill>
        <p:spPr>
          <a:xfrm rot="5400000">
            <a:off x="5157317" y="647334"/>
            <a:ext cx="2679192" cy="2651760"/>
          </a:xfrm>
          <a:prstGeom prst="rect">
            <a:avLst/>
          </a:prstGeom>
        </p:spPr>
      </p:pic>
      <p:pic>
        <p:nvPicPr>
          <p:cNvPr id="9" name="Picture 8" descr="A chair with a cord attached to it&#10;&#10;Description automatically generated">
            <a:extLst>
              <a:ext uri="{FF2B5EF4-FFF2-40B4-BE49-F238E27FC236}">
                <a16:creationId xmlns:a16="http://schemas.microsoft.com/office/drawing/2014/main" id="{E5A7DEC4-EE9D-6841-ACEA-6CF03929B3F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73" r="23949" b="-2"/>
          <a:stretch/>
        </p:blipFill>
        <p:spPr>
          <a:xfrm rot="5400000">
            <a:off x="5157317" y="3464065"/>
            <a:ext cx="2679192" cy="2651760"/>
          </a:xfrm>
          <a:prstGeom prst="rect">
            <a:avLst/>
          </a:prstGeom>
        </p:spPr>
      </p:pic>
      <p:pic>
        <p:nvPicPr>
          <p:cNvPr id="7" name="Picture 6" descr="A pair of scissors and string beads&#10;&#10;Description automatically generated">
            <a:extLst>
              <a:ext uri="{FF2B5EF4-FFF2-40B4-BE49-F238E27FC236}">
                <a16:creationId xmlns:a16="http://schemas.microsoft.com/office/drawing/2014/main" id="{143B62C4-EAC8-91C7-4A33-E3BDC5393C9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8261" r="1" b="1"/>
          <a:stretch/>
        </p:blipFill>
        <p:spPr>
          <a:xfrm rot="5400000">
            <a:off x="7143751" y="1490865"/>
            <a:ext cx="5495925" cy="3781427"/>
          </a:xfrm>
          <a:prstGeom prst="rect">
            <a:avLst/>
          </a:prstGeom>
        </p:spPr>
      </p:pic>
      <p:pic>
        <p:nvPicPr>
          <p:cNvPr id="2" name="Picture 1" descr="A red logo with a circle and a letter in it&#10;&#10;Description automatically generated">
            <a:extLst>
              <a:ext uri="{FF2B5EF4-FFF2-40B4-BE49-F238E27FC236}">
                <a16:creationId xmlns:a16="http://schemas.microsoft.com/office/drawing/2014/main" id="{CB16B78D-D708-D101-4426-91C9F53DC7A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80499" y="5900961"/>
            <a:ext cx="948150" cy="820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4461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C13DA7-B7FC-A526-3DAB-F53723946D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9FC7518-9888-113E-9A6D-A76C8BE688CC}"/>
              </a:ext>
            </a:extLst>
          </p:cNvPr>
          <p:cNvSpPr txBox="1"/>
          <p:nvPr/>
        </p:nvSpPr>
        <p:spPr>
          <a:xfrm>
            <a:off x="3893905" y="369780"/>
            <a:ext cx="18181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UtilityPro-Bold" pitchFamily="2" charset="77"/>
              </a:rPr>
              <a:t>Bullwhip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5AF96C1-C5CD-82FE-A9C1-DF458ED361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80499" y="5900961"/>
            <a:ext cx="948150" cy="82051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0A51341-FB4C-5F15-CA5E-ACF29D64665B}"/>
              </a:ext>
            </a:extLst>
          </p:cNvPr>
          <p:cNvSpPr txBox="1"/>
          <p:nvPr/>
        </p:nvSpPr>
        <p:spPr>
          <a:xfrm>
            <a:off x="1052945" y="1717964"/>
            <a:ext cx="5590633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/>
              <a:t>Supersonisch </a:t>
            </a:r>
            <a:r>
              <a:rPr lang="nl-NL" dirty="0"/>
              <a:t>rond </a:t>
            </a:r>
            <a:r>
              <a:rPr lang="en-NL" dirty="0"/>
              <a:t>≈ 1,2 ms (de “cracker”)</a:t>
            </a:r>
          </a:p>
          <a:p>
            <a:r>
              <a:rPr lang="en-GB" dirty="0"/>
              <a:t>v</a:t>
            </a:r>
            <a:r>
              <a:rPr lang="en-NL" baseline="-25000" dirty="0"/>
              <a:t>max </a:t>
            </a:r>
            <a:r>
              <a:rPr lang="en-NL" dirty="0"/>
              <a:t>≈  </a:t>
            </a:r>
            <a:r>
              <a:rPr lang="nl-NL" dirty="0"/>
              <a:t>8</a:t>
            </a:r>
            <a:r>
              <a:rPr lang="en-NL" dirty="0"/>
              <a:t>00 m/s</a:t>
            </a:r>
          </a:p>
          <a:p>
            <a:endParaRPr lang="en-NL" dirty="0"/>
          </a:p>
          <a:p>
            <a:r>
              <a:rPr lang="en-NL" dirty="0"/>
              <a:t>Voortplantingsnelheid neemt toe omdat de massa van </a:t>
            </a:r>
          </a:p>
          <a:p>
            <a:r>
              <a:rPr lang="en-GB" dirty="0"/>
              <a:t>de </a:t>
            </a:r>
            <a:r>
              <a:rPr lang="en-GB" dirty="0" err="1"/>
              <a:t>zweep</a:t>
            </a:r>
            <a:r>
              <a:rPr lang="en-GB" dirty="0"/>
              <a:t> steeds </a:t>
            </a:r>
            <a:r>
              <a:rPr lang="en-GB" dirty="0" err="1"/>
              <a:t>kleiner</a:t>
            </a:r>
            <a:r>
              <a:rPr lang="en-GB" dirty="0"/>
              <a:t> </a:t>
            </a:r>
            <a:r>
              <a:rPr lang="en-GB" dirty="0" err="1"/>
              <a:t>wordt</a:t>
            </a:r>
            <a:r>
              <a:rPr lang="en-GB" dirty="0"/>
              <a:t>.</a:t>
            </a:r>
          </a:p>
          <a:p>
            <a:endParaRPr lang="en-GB" dirty="0"/>
          </a:p>
          <a:p>
            <a:r>
              <a:rPr lang="en-GB" dirty="0"/>
              <a:t>Wet van </a:t>
            </a:r>
            <a:r>
              <a:rPr lang="en-GB" dirty="0" err="1"/>
              <a:t>behoud</a:t>
            </a:r>
            <a:r>
              <a:rPr lang="en-GB" dirty="0"/>
              <a:t> van Energie:</a:t>
            </a:r>
          </a:p>
          <a:p>
            <a:endParaRPr lang="en-GB" dirty="0"/>
          </a:p>
          <a:p>
            <a:endParaRPr lang="en-GB" dirty="0"/>
          </a:p>
          <a:p>
            <a:endParaRPr lang="en-NL" dirty="0"/>
          </a:p>
          <a:p>
            <a:endParaRPr lang="en-NL" dirty="0"/>
          </a:p>
          <a:p>
            <a:endParaRPr lang="en-NL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8C5DD30-F2DF-625D-6388-25A766A1EB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35668" y="580399"/>
            <a:ext cx="4141932" cy="28486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40B7421-3850-D18F-8A7C-44ECB43A8A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74213" y="3529445"/>
            <a:ext cx="3213100" cy="22098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D6A5DE0-201C-E01D-8565-D9C45A881CAE}"/>
                  </a:ext>
                </a:extLst>
              </p:cNvPr>
              <p:cNvSpPr txBox="1"/>
              <p:nvPr/>
            </p:nvSpPr>
            <p:spPr>
              <a:xfrm>
                <a:off x="1052945" y="3983182"/>
                <a:ext cx="3557256" cy="5262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NL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lang="en-NL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</m:d>
                      <m:sSup>
                        <m:sSup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nl-NL" b="0" i="1" dirty="0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p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NL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lang="en-NL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𝑀</m:t>
                          </m:r>
                          <m:f>
                            <m:f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den>
                          </m:f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</m:d>
                      <m:sSup>
                        <m:sSup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nl-NL" b="0" i="1" dirty="0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p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NL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D6A5DE0-201C-E01D-8565-D9C45A881C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2945" y="3983182"/>
                <a:ext cx="3557256" cy="52629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703498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F5A484-5884-D3EF-B90F-1C19606F82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E636A43-494C-0D5E-190F-EB8554261D1F}"/>
              </a:ext>
            </a:extLst>
          </p:cNvPr>
          <p:cNvSpPr txBox="1"/>
          <p:nvPr/>
        </p:nvSpPr>
        <p:spPr>
          <a:xfrm>
            <a:off x="3893905" y="369780"/>
            <a:ext cx="18181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UtilityPro-Bold" pitchFamily="2" charset="77"/>
              </a:rPr>
              <a:t>Bullwhip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BB2817D-184F-1A58-3D1F-915DC9EA08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80499" y="5900961"/>
            <a:ext cx="948150" cy="82051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E8B4C8D-A317-AFCF-7349-EE5651087A3B}"/>
              </a:ext>
            </a:extLst>
          </p:cNvPr>
          <p:cNvSpPr txBox="1"/>
          <p:nvPr/>
        </p:nvSpPr>
        <p:spPr>
          <a:xfrm>
            <a:off x="1052945" y="1717964"/>
            <a:ext cx="6046720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  <a:p>
            <a:r>
              <a:rPr lang="en-GB" dirty="0"/>
              <a:t>Wet van </a:t>
            </a:r>
            <a:r>
              <a:rPr lang="en-GB" dirty="0" err="1"/>
              <a:t>behoud</a:t>
            </a:r>
            <a:r>
              <a:rPr lang="en-GB" dirty="0"/>
              <a:t> van Energie </a:t>
            </a:r>
            <a:r>
              <a:rPr lang="en-GB" dirty="0" err="1"/>
              <a:t>levert</a:t>
            </a:r>
            <a:r>
              <a:rPr lang="en-GB" dirty="0"/>
              <a:t> (</a:t>
            </a:r>
            <a:r>
              <a:rPr lang="en-GB" i="1" dirty="0" err="1"/>
              <a:t>Krehl</a:t>
            </a:r>
            <a:r>
              <a:rPr lang="en-GB" i="1" dirty="0"/>
              <a:t>, </a:t>
            </a:r>
            <a:r>
              <a:rPr lang="en-GB" i="1" dirty="0" err="1"/>
              <a:t>Engemann</a:t>
            </a:r>
            <a:r>
              <a:rPr lang="en-GB" i="1" dirty="0"/>
              <a:t> </a:t>
            </a:r>
            <a:r>
              <a:rPr lang="en-GB" dirty="0"/>
              <a:t>1997):</a:t>
            </a:r>
          </a:p>
          <a:p>
            <a:endParaRPr lang="en-GB" dirty="0"/>
          </a:p>
          <a:p>
            <a:endParaRPr lang="en-GB" dirty="0"/>
          </a:p>
          <a:p>
            <a:endParaRPr lang="en-NL" dirty="0"/>
          </a:p>
          <a:p>
            <a:endParaRPr lang="en-NL" dirty="0"/>
          </a:p>
          <a:p>
            <a:endParaRPr lang="en-NL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85A945A-A65F-1AF1-2420-813FF118DE6F}"/>
                  </a:ext>
                </a:extLst>
              </p:cNvPr>
              <p:cNvSpPr txBox="1"/>
              <p:nvPr/>
            </p:nvSpPr>
            <p:spPr>
              <a:xfrm>
                <a:off x="1092222" y="2498290"/>
                <a:ext cx="3557256" cy="5262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NL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lang="en-NL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</m:d>
                      <m:sSup>
                        <m:sSup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nl-NL" b="0" i="1" dirty="0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p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NL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lang="en-NL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𝑀</m:t>
                          </m:r>
                          <m:f>
                            <m:f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den>
                          </m:f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</m:d>
                      <m:sSup>
                        <m:sSup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nl-NL" b="0" i="1" dirty="0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p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NL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85A945A-A65F-1AF1-2420-813FF118DE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2222" y="2498290"/>
                <a:ext cx="3557256" cy="52629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89880876-46CF-AEAE-1604-E89E4397F5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8408" y="631390"/>
            <a:ext cx="3632200" cy="3733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C4C085D-1300-3BB7-5C5F-88141A6984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2945" y="3197239"/>
            <a:ext cx="2992582" cy="152812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B764C28-FAA8-F85F-43BE-50455F039E97}"/>
                  </a:ext>
                </a:extLst>
              </p:cNvPr>
              <p:cNvSpPr txBox="1"/>
              <p:nvPr/>
            </p:nvSpPr>
            <p:spPr>
              <a:xfrm>
                <a:off x="1160733" y="4819381"/>
                <a:ext cx="1757854" cy="8183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NL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𝑚𝑎𝑥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𝑢</m:t>
                      </m:r>
                      <m:rad>
                        <m:radPr>
                          <m:deg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den>
                          </m:f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e>
                      </m:rad>
                    </m:oMath>
                  </m:oMathPara>
                </a14:m>
                <a:endParaRPr lang="en-NL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B764C28-FAA8-F85F-43BE-50455F039E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0733" y="4819381"/>
                <a:ext cx="1757854" cy="818366"/>
              </a:xfrm>
              <a:prstGeom prst="rect">
                <a:avLst/>
              </a:prstGeom>
              <a:blipFill>
                <a:blip r:embed="rId7"/>
                <a:stretch>
                  <a:fillRect b="-746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210A55D9-3416-B014-0452-51F21946E161}"/>
              </a:ext>
            </a:extLst>
          </p:cNvPr>
          <p:cNvSpPr txBox="1"/>
          <p:nvPr/>
        </p:nvSpPr>
        <p:spPr>
          <a:xfrm>
            <a:off x="3588326" y="5307689"/>
            <a:ext cx="29650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1400" dirty="0"/>
              <a:t>N.b. Dit is een erg versimpeld model</a:t>
            </a:r>
            <a:endParaRPr lang="en-NL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16663ED-438B-71CE-F412-BA3113724EBE}"/>
              </a:ext>
            </a:extLst>
          </p:cNvPr>
          <p:cNvSpPr txBox="1"/>
          <p:nvPr/>
        </p:nvSpPr>
        <p:spPr>
          <a:xfrm>
            <a:off x="900545" y="5900961"/>
            <a:ext cx="91028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1400" dirty="0"/>
              <a:t>Bron: Krehl, P., Engeman, &amp; Schwenkel, D. 1998 ” </a:t>
            </a:r>
            <a:r>
              <a:rPr lang="en-NL" sz="1400" i="1" dirty="0"/>
              <a:t>The puzzle of Whipcracking – unvovered by a correlation of whip tip</a:t>
            </a:r>
          </a:p>
          <a:p>
            <a:r>
              <a:rPr lang="en-GB" sz="1400" i="1" dirty="0"/>
              <a:t>K</a:t>
            </a:r>
            <a:r>
              <a:rPr lang="en-NL" sz="1400" i="1" dirty="0"/>
              <a:t>ineamtics with schokwave emission</a:t>
            </a:r>
            <a:r>
              <a:rPr lang="en-NL" sz="1400" dirty="0"/>
              <a:t>” Shock Waves 1998 1-9</a:t>
            </a:r>
          </a:p>
        </p:txBody>
      </p:sp>
    </p:spTree>
    <p:extLst>
      <p:ext uri="{BB962C8B-B14F-4D97-AF65-F5344CB8AC3E}">
        <p14:creationId xmlns:p14="http://schemas.microsoft.com/office/powerpoint/2010/main" val="32575837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Utility Pro Reg" pitchFamily="2" charset="77"/>
              </a:rPr>
              <a:t>De </a:t>
            </a:r>
            <a:r>
              <a:rPr lang="en-GB" dirty="0" err="1">
                <a:latin typeface="Utility Pro Reg" pitchFamily="2" charset="77"/>
              </a:rPr>
              <a:t>zingende</a:t>
            </a:r>
            <a:r>
              <a:rPr lang="en-GB" dirty="0">
                <a:latin typeface="Utility Pro Reg" pitchFamily="2" charset="77"/>
              </a:rPr>
              <a:t> </a:t>
            </a:r>
            <a:r>
              <a:rPr lang="en-GB" dirty="0" err="1">
                <a:latin typeface="Utility Pro Reg" pitchFamily="2" charset="77"/>
              </a:rPr>
              <a:t>staaf</a:t>
            </a:r>
            <a:endParaRPr lang="en-GB" dirty="0">
              <a:latin typeface="Utility Pro Reg" pitchFamily="2" charset="77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i="1">
                            <a:latin typeface="Cambria Math" panose="02040503050406030204" pitchFamily="18" charset="0"/>
                          </a:rPr>
                          <m:t>𝑣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l-GR" i="1">
                            <a:latin typeface="Cambria Math" panose="02040503050406030204" pitchFamily="18" charset="0"/>
                          </a:rPr>
                          <m:t>λ</m:t>
                        </m:r>
                      </m:den>
                    </m:f>
                  </m:oMath>
                </a14:m>
                <a:endParaRPr lang="en-GB" dirty="0"/>
              </a:p>
              <a:p>
                <a:r>
                  <a:rPr lang="en-GB" dirty="0" err="1">
                    <a:latin typeface="Utility Pro Reg" pitchFamily="2" charset="77"/>
                  </a:rPr>
                  <a:t>Dubbel</a:t>
                </a:r>
                <a:r>
                  <a:rPr lang="en-GB" dirty="0">
                    <a:latin typeface="Utility Pro Reg" pitchFamily="2" charset="77"/>
                  </a:rPr>
                  <a:t> open: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>
                        <a:latin typeface="Cambria Math" panose="02040503050406030204" pitchFamily="18" charset="0"/>
                      </a:rPr>
                      <m:t>λ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=2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𝐿</m:t>
                    </m:r>
                  </m:oMath>
                </a14:m>
                <a:endParaRPr lang="en-GB" dirty="0"/>
              </a:p>
              <a:p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type m:val="skw"/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𝐸</m:t>
                            </m:r>
                          </m:num>
                          <m:den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𝜌</m:t>
                            </m:r>
                          </m:den>
                        </m:f>
                      </m:e>
                    </m:rad>
                  </m:oMath>
                </a14:m>
                <a:endParaRPr lang="en-US" dirty="0"/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p>
                        <m:r>
                          <a:rPr lang="en-GB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GB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i="1">
                            <a:latin typeface="Cambria Math" panose="02040503050406030204" pitchFamily="18" charset="0"/>
                          </a:rPr>
                          <m:t>𝐸</m:t>
                        </m:r>
                      </m:num>
                      <m:den>
                        <m:r>
                          <a:rPr lang="en-GB" i="1">
                            <a:latin typeface="Cambria Math" panose="02040503050406030204" pitchFamily="18" charset="0"/>
                          </a:rPr>
                          <m:t>4</m:t>
                        </m:r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𝜌</m:t>
                        </m:r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𝐿</m:t>
                        </m:r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²</m:t>
                        </m:r>
                      </m:den>
                    </m:f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043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9481" y="1825625"/>
            <a:ext cx="4424319" cy="341544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45239" y="5670128"/>
            <a:ext cx="6709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latin typeface="Utility Pro Reg" pitchFamily="2" charset="77"/>
              </a:rPr>
              <a:t>Elasticiteitsmodulus</a:t>
            </a:r>
            <a:r>
              <a:rPr lang="en-GB" sz="2400" dirty="0">
                <a:latin typeface="Utility Pro Reg" pitchFamily="2" charset="77"/>
              </a:rPr>
              <a:t> Aluminium : 71 </a:t>
            </a:r>
            <a:r>
              <a:rPr lang="en-GB" sz="2400" dirty="0" err="1">
                <a:latin typeface="Utility Pro Reg" pitchFamily="2" charset="77"/>
              </a:rPr>
              <a:t>GPa</a:t>
            </a:r>
            <a:endParaRPr lang="en-GB" sz="2400" dirty="0">
              <a:latin typeface="Utility Pro Reg" pitchFamily="2" charset="77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EEE30AB-F30B-2C7B-0639-9D47229495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42920" y="5900961"/>
            <a:ext cx="948150" cy="820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02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CAE5FB-B6A7-AF27-FC1D-AA98AE75E4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5AEBC6-6903-ECA0-5C0C-1B1C7E07CD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Utility Pro Reg" pitchFamily="2" charset="77"/>
              </a:rPr>
              <a:t>De </a:t>
            </a:r>
            <a:r>
              <a:rPr lang="en-GB" dirty="0" err="1">
                <a:latin typeface="Utility Pro Reg" pitchFamily="2" charset="77"/>
              </a:rPr>
              <a:t>zingende</a:t>
            </a:r>
            <a:r>
              <a:rPr lang="en-GB" dirty="0">
                <a:latin typeface="Utility Pro Reg" pitchFamily="2" charset="77"/>
              </a:rPr>
              <a:t> </a:t>
            </a:r>
            <a:r>
              <a:rPr lang="en-GB" dirty="0" err="1">
                <a:latin typeface="Utility Pro Reg" pitchFamily="2" charset="77"/>
              </a:rPr>
              <a:t>staaf</a:t>
            </a:r>
            <a:endParaRPr lang="en-GB" dirty="0">
              <a:latin typeface="Utility Pro Reg" pitchFamily="2" charset="77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33DF46-8368-DA02-6CEF-A5C2A7FC3E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34534"/>
            <a:ext cx="10515600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dirty="0" err="1">
                <a:latin typeface="Utility Pro Reg" pitchFamily="2" charset="77"/>
              </a:rPr>
              <a:t>Meten</a:t>
            </a:r>
            <a:r>
              <a:rPr lang="en-GB" dirty="0">
                <a:latin typeface="Utility Pro Reg" pitchFamily="2" charset="77"/>
              </a:rPr>
              <a:t> met Coach 7.</a:t>
            </a:r>
          </a:p>
          <a:p>
            <a:pPr marL="0" indent="0">
              <a:buNone/>
            </a:pPr>
            <a:r>
              <a:rPr lang="en-GB" dirty="0">
                <a:latin typeface="Utility Pro Reg" pitchFamily="2" charset="77"/>
              </a:rPr>
              <a:t>Sla </a:t>
            </a:r>
            <a:r>
              <a:rPr lang="en-GB" dirty="0" err="1">
                <a:latin typeface="Utility Pro Reg" pitchFamily="2" charset="77"/>
              </a:rPr>
              <a:t>aan</a:t>
            </a:r>
            <a:r>
              <a:rPr lang="en-GB" dirty="0">
                <a:latin typeface="Utility Pro Reg" pitchFamily="2" charset="77"/>
              </a:rPr>
              <a:t> in het midden.</a:t>
            </a:r>
          </a:p>
          <a:p>
            <a:pPr marL="0" indent="0">
              <a:buNone/>
            </a:pPr>
            <a:r>
              <a:rPr lang="en-GB" dirty="0">
                <a:latin typeface="Utility Pro Reg" pitchFamily="2" charset="77"/>
              </a:rPr>
              <a:t>Trigger de meting.</a:t>
            </a:r>
          </a:p>
          <a:p>
            <a:pPr marL="0" indent="0">
              <a:buNone/>
            </a:pPr>
            <a:r>
              <a:rPr lang="en-GB" dirty="0">
                <a:latin typeface="Utility Pro Reg" pitchFamily="2" charset="77"/>
              </a:rPr>
              <a:t>Hoge </a:t>
            </a:r>
            <a:r>
              <a:rPr lang="en-GB" dirty="0" err="1">
                <a:latin typeface="Utility Pro Reg" pitchFamily="2" charset="77"/>
              </a:rPr>
              <a:t>meetfrequentie</a:t>
            </a:r>
            <a:r>
              <a:rPr lang="en-GB" dirty="0">
                <a:latin typeface="Utility Pro Reg" pitchFamily="2" charset="77"/>
              </a:rPr>
              <a:t>.</a:t>
            </a:r>
          </a:p>
          <a:p>
            <a:pPr marL="0" indent="0">
              <a:buNone/>
            </a:pPr>
            <a:r>
              <a:rPr lang="en-GB" dirty="0">
                <a:latin typeface="Utility Pro Reg" pitchFamily="2" charset="77"/>
              </a:rPr>
              <a:t>Doe </a:t>
            </a:r>
            <a:r>
              <a:rPr lang="en-GB" dirty="0" err="1">
                <a:latin typeface="Utility Pro Reg" pitchFamily="2" charset="77"/>
              </a:rPr>
              <a:t>fourieranalyse</a:t>
            </a:r>
            <a:endParaRPr lang="en-GB" dirty="0">
              <a:latin typeface="Utility Pro Reg" pitchFamily="2" charset="77"/>
            </a:endParaRPr>
          </a:p>
          <a:p>
            <a:pPr marL="0" indent="0">
              <a:buNone/>
            </a:pPr>
            <a:r>
              <a:rPr lang="en-GB" dirty="0" err="1">
                <a:latin typeface="Utility Pro Reg" pitchFamily="2" charset="77"/>
              </a:rPr>
              <a:t>Bepaal</a:t>
            </a:r>
            <a:r>
              <a:rPr lang="en-GB" dirty="0">
                <a:latin typeface="Utility Pro Reg" pitchFamily="2" charset="77"/>
              </a:rPr>
              <a:t> de </a:t>
            </a:r>
            <a:r>
              <a:rPr lang="en-GB" dirty="0" err="1">
                <a:latin typeface="Utility Pro Reg" pitchFamily="2" charset="77"/>
              </a:rPr>
              <a:t>piekfrequentie</a:t>
            </a:r>
            <a:r>
              <a:rPr lang="en-GB" dirty="0">
                <a:latin typeface="Utility Pro Reg" pitchFamily="2" charset="77"/>
              </a:rPr>
              <a:t> </a:t>
            </a:r>
            <a:r>
              <a:rPr lang="en-GB" dirty="0" err="1">
                <a:latin typeface="Utility Pro Reg" pitchFamily="2" charset="77"/>
              </a:rPr>
              <a:t>aan</a:t>
            </a:r>
            <a:r>
              <a:rPr lang="en-GB" dirty="0">
                <a:latin typeface="Utility Pro Reg" pitchFamily="2" charset="77"/>
              </a:rPr>
              <a:t> het</a:t>
            </a:r>
          </a:p>
          <a:p>
            <a:pPr marL="0" indent="0">
              <a:buNone/>
            </a:pPr>
            <a:r>
              <a:rPr lang="en-GB" dirty="0" err="1">
                <a:latin typeface="Utility Pro Reg" pitchFamily="2" charset="77"/>
              </a:rPr>
              <a:t>einde</a:t>
            </a:r>
            <a:r>
              <a:rPr lang="en-GB" dirty="0">
                <a:latin typeface="Utility Pro Reg" pitchFamily="2" charset="77"/>
              </a:rPr>
              <a:t> van de meting. </a:t>
            </a:r>
          </a:p>
          <a:p>
            <a:pPr marL="0" indent="0">
              <a:buNone/>
            </a:pPr>
            <a:r>
              <a:rPr lang="en-GB" dirty="0" err="1">
                <a:latin typeface="Utility Pro Reg" pitchFamily="2" charset="77"/>
              </a:rPr>
              <a:t>Bereken</a:t>
            </a:r>
            <a:r>
              <a:rPr lang="en-GB" dirty="0">
                <a:latin typeface="Utility Pro Reg" pitchFamily="2" charset="77"/>
              </a:rPr>
              <a:t> de </a:t>
            </a:r>
            <a:r>
              <a:rPr lang="en-GB" dirty="0" err="1">
                <a:latin typeface="Utility Pro Reg" pitchFamily="2" charset="77"/>
              </a:rPr>
              <a:t>geluidssnelheid</a:t>
            </a:r>
            <a:r>
              <a:rPr lang="en-GB" dirty="0">
                <a:latin typeface="Utility Pro Reg" pitchFamily="2" charset="77"/>
              </a:rPr>
              <a:t> in Al.</a:t>
            </a:r>
          </a:p>
          <a:p>
            <a:pPr marL="0" indent="0">
              <a:buNone/>
            </a:pPr>
            <a:r>
              <a:rPr lang="en-GB" dirty="0" err="1">
                <a:latin typeface="Utility Pro Reg" pitchFamily="2" charset="77"/>
              </a:rPr>
              <a:t>Foutmarge</a:t>
            </a:r>
            <a:r>
              <a:rPr lang="en-GB" dirty="0">
                <a:latin typeface="Utility Pro Reg" pitchFamily="2" charset="77"/>
              </a:rPr>
              <a:t> +/- 2 %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4A84F3B-8C9A-F6BC-45CC-B67206C5B7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40076" y="1285298"/>
            <a:ext cx="2776919" cy="214370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B1C4332-A45C-C935-5BF1-463810A752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42920" y="5900961"/>
            <a:ext cx="948150" cy="820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698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D9D36D6-2AC5-46A1-A849-4C82D5264A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65541" y="647971"/>
            <a:ext cx="5998840" cy="754104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 fontScale="925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dirty="0" err="1">
                <a:latin typeface="Utility Pro Reg"/>
                <a:ea typeface="+mj-ea"/>
                <a:cs typeface="+mj-cs"/>
              </a:rPr>
              <a:t>Staaf</a:t>
            </a:r>
            <a:r>
              <a:rPr lang="en-US" sz="4400" dirty="0">
                <a:latin typeface="Utility Pro Reg"/>
                <a:ea typeface="+mj-ea"/>
                <a:cs typeface="+mj-cs"/>
              </a:rPr>
              <a:t> </a:t>
            </a:r>
            <a:r>
              <a:rPr lang="en-US" sz="4400" dirty="0" err="1">
                <a:latin typeface="Utility Pro Reg"/>
                <a:ea typeface="+mj-ea"/>
                <a:cs typeface="+mj-cs"/>
              </a:rPr>
              <a:t>tegen</a:t>
            </a:r>
            <a:r>
              <a:rPr lang="en-US" sz="4400" dirty="0">
                <a:latin typeface="Utility Pro Reg"/>
                <a:ea typeface="+mj-ea"/>
                <a:cs typeface="+mj-cs"/>
              </a:rPr>
              <a:t> de </a:t>
            </a:r>
            <a:r>
              <a:rPr lang="en-US" sz="4400" dirty="0" err="1">
                <a:latin typeface="Utility Pro Reg"/>
                <a:ea typeface="+mj-ea"/>
                <a:cs typeface="+mj-cs"/>
              </a:rPr>
              <a:t>tafel</a:t>
            </a:r>
            <a:r>
              <a:rPr lang="en-US" sz="4400" dirty="0">
                <a:latin typeface="Utility Pro Reg"/>
                <a:ea typeface="+mj-ea"/>
                <a:cs typeface="+mj-cs"/>
              </a:rPr>
              <a:t> </a:t>
            </a:r>
            <a:r>
              <a:rPr lang="en-US" sz="4400" dirty="0" err="1">
                <a:latin typeface="Utility Pro Reg"/>
                <a:ea typeface="+mj-ea"/>
                <a:cs typeface="+mj-cs"/>
              </a:rPr>
              <a:t>tikken</a:t>
            </a:r>
            <a:endParaRPr lang="en-US" sz="4400" dirty="0">
              <a:latin typeface="Utility Pro Reg"/>
              <a:ea typeface="+mj-ea"/>
              <a:cs typeface="+mj-cs"/>
            </a:endParaRPr>
          </a:p>
        </p:txBody>
      </p:sp>
      <p:pic>
        <p:nvPicPr>
          <p:cNvPr id="4" name="Picture 3" descr="A person standing in front of a board&#10;&#10;Description automatically generated">
            <a:extLst>
              <a:ext uri="{FF2B5EF4-FFF2-40B4-BE49-F238E27FC236}">
                <a16:creationId xmlns:a16="http://schemas.microsoft.com/office/drawing/2014/main" id="{67DCDC19-8852-2CD4-D48E-7029DEF33F7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2926"/>
          <a:stretch/>
        </p:blipFill>
        <p:spPr>
          <a:xfrm>
            <a:off x="8013004" y="736326"/>
            <a:ext cx="3224047" cy="442830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D8602D1-451C-D031-F090-A084A5543C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42920" y="5900961"/>
            <a:ext cx="948150" cy="82051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kstvak 2">
                <a:extLst>
                  <a:ext uri="{FF2B5EF4-FFF2-40B4-BE49-F238E27FC236}">
                    <a16:creationId xmlns:a16="http://schemas.microsoft.com/office/drawing/2014/main" id="{0084E589-F50E-8316-1FB9-208E86796DEA}"/>
                  </a:ext>
                </a:extLst>
              </p:cNvPr>
              <p:cNvSpPr txBox="1"/>
              <p:nvPr/>
            </p:nvSpPr>
            <p:spPr>
              <a:xfrm>
                <a:off x="1010194" y="2116183"/>
                <a:ext cx="4655762" cy="26776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nl-NL" sz="2800" dirty="0">
                    <a:latin typeface="Utility Pro Reg"/>
                  </a:rPr>
                  <a:t>Halverwege vasthouden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nl-NL" sz="2800" dirty="0">
                    <a:latin typeface="Utility Pro Reg"/>
                  </a:rPr>
                  <a:t>Tikken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nl-NL" sz="2800" dirty="0">
                    <a:latin typeface="Utility Pro Reg"/>
                  </a:rPr>
                  <a:t>Verder ook op </a:t>
                </a:r>
                <a14:m>
                  <m:oMath xmlns:m="http://schemas.openxmlformats.org/officeDocument/2006/math">
                    <m:f>
                      <m:fPr>
                        <m:type m:val="skw"/>
                        <m:ctrlPr>
                          <a:rPr lang="nl-NL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nl-NL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nl-NL" sz="2800" dirty="0">
                    <a:latin typeface="Utility Pro Reg"/>
                  </a:rPr>
                  <a:t> en </a:t>
                </a:r>
                <a14:m>
                  <m:oMath xmlns:m="http://schemas.openxmlformats.org/officeDocument/2006/math">
                    <m:f>
                      <m:fPr>
                        <m:type m:val="skw"/>
                        <m:ctrlPr>
                          <a:rPr lang="nl-NL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nl-NL" sz="28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endParaRPr lang="nl-NL" sz="2800" dirty="0">
                  <a:latin typeface="Utility Pro Reg"/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nl-NL" sz="2800" dirty="0">
                    <a:latin typeface="Utility Pro Reg"/>
                  </a:rPr>
                  <a:t>Ook aan einde vasthouden!</a:t>
                </a:r>
              </a:p>
              <a:p>
                <a:endParaRPr lang="nl-NL" sz="2800" dirty="0">
                  <a:latin typeface="Utility Pro Reg"/>
                </a:endParaRPr>
              </a:p>
              <a:p>
                <a:endParaRPr lang="nl-NL" sz="2800" dirty="0">
                  <a:latin typeface="Utility Pro Reg"/>
                </a:endParaRPr>
              </a:p>
            </p:txBody>
          </p:sp>
        </mc:Choice>
        <mc:Fallback xmlns="">
          <p:sp>
            <p:nvSpPr>
              <p:cNvPr id="3" name="Tekstvak 2">
                <a:extLst>
                  <a:ext uri="{FF2B5EF4-FFF2-40B4-BE49-F238E27FC236}">
                    <a16:creationId xmlns:a16="http://schemas.microsoft.com/office/drawing/2014/main" id="{0084E589-F50E-8316-1FB9-208E86796D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0194" y="2116183"/>
                <a:ext cx="4655762" cy="2677656"/>
              </a:xfrm>
              <a:prstGeom prst="rect">
                <a:avLst/>
              </a:prstGeom>
              <a:blipFill>
                <a:blip r:embed="rId5"/>
                <a:stretch>
                  <a:fillRect l="-2359" t="-2050" r="-1311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637783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943873" y="476672"/>
            <a:ext cx="27574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latin typeface="UtilityPro-Bold" pitchFamily="2" charset="77"/>
              </a:rPr>
              <a:t>Buis</a:t>
            </a:r>
            <a:r>
              <a:rPr lang="en-US" sz="2800" b="1" dirty="0">
                <a:latin typeface="UtilityPro-Bold" pitchFamily="2" charset="77"/>
              </a:rPr>
              <a:t> van </a:t>
            </a:r>
            <a:r>
              <a:rPr lang="en-US" sz="2800" b="1" dirty="0" err="1">
                <a:latin typeface="UtilityPro-Bold" pitchFamily="2" charset="77"/>
              </a:rPr>
              <a:t>Rijke</a:t>
            </a:r>
            <a:endParaRPr lang="en-US" sz="2800" b="1" dirty="0">
              <a:latin typeface="UtilityPro-Bold" pitchFamily="2" charset="77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FA1AEAD-9FE8-0F82-6450-F804A89A62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80499" y="5900961"/>
            <a:ext cx="948150" cy="820514"/>
          </a:xfrm>
          <a:prstGeom prst="rect">
            <a:avLst/>
          </a:prstGeom>
        </p:spPr>
      </p:pic>
      <p:pic>
        <p:nvPicPr>
          <p:cNvPr id="3" name="Picture 2" descr="Rijke tube - Wikipedia">
            <a:extLst>
              <a:ext uri="{FF2B5EF4-FFF2-40B4-BE49-F238E27FC236}">
                <a16:creationId xmlns:a16="http://schemas.microsoft.com/office/drawing/2014/main" id="{F1361FC2-7300-1016-248D-4C89532E7D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4006" y="730677"/>
            <a:ext cx="2757485" cy="5170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FF8BDC0-9A7D-662E-6F07-A1246ACD0C81}"/>
              </a:ext>
            </a:extLst>
          </p:cNvPr>
          <p:cNvSpPr txBox="1"/>
          <p:nvPr/>
        </p:nvSpPr>
        <p:spPr>
          <a:xfrm>
            <a:off x="824346" y="1600199"/>
            <a:ext cx="7806304" cy="47089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2400" dirty="0">
                <a:latin typeface="Utility Pro Reg" pitchFamily="2" charset="77"/>
              </a:rPr>
              <a:t>Thermoacoustische oscillaties</a:t>
            </a:r>
          </a:p>
          <a:p>
            <a:r>
              <a:rPr lang="en-NL" sz="2400" dirty="0">
                <a:latin typeface="Utility Pro Reg" pitchFamily="2" charset="77"/>
              </a:rPr>
              <a:t>Golflengte ≈ 2L</a:t>
            </a:r>
          </a:p>
          <a:p>
            <a:r>
              <a:rPr lang="en-NL" sz="2400" dirty="0">
                <a:latin typeface="Utility Pro Reg" pitchFamily="2" charset="77"/>
              </a:rPr>
              <a:t>Gaas op een kwart buislengte van onder plaatsen</a:t>
            </a:r>
          </a:p>
          <a:p>
            <a:endParaRPr lang="en-NL" sz="2400" dirty="0">
              <a:latin typeface="Utility Pro Reg" pitchFamily="2" charset="77"/>
            </a:endParaRPr>
          </a:p>
          <a:p>
            <a:endParaRPr lang="en-NL" sz="2400" dirty="0">
              <a:latin typeface="Utility Pro Reg" pitchFamily="2" charset="77"/>
            </a:endParaRPr>
          </a:p>
          <a:p>
            <a:endParaRPr lang="en-NL" sz="2400" dirty="0">
              <a:latin typeface="Utility Pro Reg" pitchFamily="2" charset="77"/>
            </a:endParaRPr>
          </a:p>
          <a:p>
            <a:r>
              <a:rPr lang="en-NL" sz="2400" dirty="0">
                <a:latin typeface="Utility Pro Reg" pitchFamily="2" charset="77"/>
              </a:rPr>
              <a:t>Variant:</a:t>
            </a:r>
          </a:p>
          <a:p>
            <a:r>
              <a:rPr lang="en-NL" sz="2400" b="1" dirty="0">
                <a:latin typeface="Utility Pro Reg" pitchFamily="2" charset="77"/>
              </a:rPr>
              <a:t>Sondhauss buis. </a:t>
            </a:r>
          </a:p>
          <a:p>
            <a:r>
              <a:rPr lang="en-GB" sz="2400" dirty="0" err="1">
                <a:latin typeface="Utility Pro Reg" pitchFamily="2" charset="77"/>
              </a:rPr>
              <a:t>Onderkant</a:t>
            </a:r>
            <a:r>
              <a:rPr lang="en-GB" sz="2400" dirty="0">
                <a:latin typeface="Utility Pro Reg" pitchFamily="2" charset="77"/>
              </a:rPr>
              <a:t> </a:t>
            </a:r>
            <a:r>
              <a:rPr lang="en-GB" sz="2400" dirty="0" err="1">
                <a:latin typeface="Utility Pro Reg" pitchFamily="2" charset="77"/>
              </a:rPr>
              <a:t>dicht</a:t>
            </a:r>
            <a:r>
              <a:rPr lang="en-GB" sz="2400" dirty="0">
                <a:latin typeface="Utility Pro Reg" pitchFamily="2" charset="77"/>
              </a:rPr>
              <a:t> </a:t>
            </a:r>
            <a:r>
              <a:rPr lang="en-GB" sz="2400" dirty="0" err="1">
                <a:latin typeface="Utility Pro Reg" pitchFamily="2" charset="77"/>
              </a:rPr>
              <a:t>en</a:t>
            </a:r>
            <a:r>
              <a:rPr lang="en-GB" sz="2400" dirty="0">
                <a:latin typeface="Utility Pro Reg" pitchFamily="2" charset="77"/>
              </a:rPr>
              <a:t> </a:t>
            </a:r>
            <a:r>
              <a:rPr lang="en-GB" sz="2400" dirty="0" err="1">
                <a:latin typeface="Utility Pro Reg" pitchFamily="2" charset="77"/>
              </a:rPr>
              <a:t>deze</a:t>
            </a:r>
            <a:r>
              <a:rPr lang="en-GB" sz="2400" dirty="0">
                <a:latin typeface="Utility Pro Reg" pitchFamily="2" charset="77"/>
              </a:rPr>
              <a:t> </a:t>
            </a:r>
            <a:r>
              <a:rPr lang="en-GB" sz="2400" dirty="0" err="1">
                <a:latin typeface="Utility Pro Reg" pitchFamily="2" charset="77"/>
              </a:rPr>
              <a:t>onderkant</a:t>
            </a:r>
            <a:r>
              <a:rPr lang="en-NL" sz="2400" dirty="0">
                <a:latin typeface="Utility Pro Reg" pitchFamily="2" charset="77"/>
              </a:rPr>
              <a:t> verhitten </a:t>
            </a:r>
          </a:p>
          <a:p>
            <a:r>
              <a:rPr lang="en-NL" sz="2400" dirty="0">
                <a:latin typeface="Utility Pro Reg" pitchFamily="2" charset="77"/>
              </a:rPr>
              <a:t>Golflengte ≈ 4L</a:t>
            </a:r>
          </a:p>
          <a:p>
            <a:endParaRPr lang="en-NL" sz="2400" dirty="0">
              <a:latin typeface="Utility Pro Reg" pitchFamily="2" charset="77"/>
            </a:endParaRPr>
          </a:p>
          <a:p>
            <a:br>
              <a:rPr lang="en-NL" dirty="0"/>
            </a:br>
            <a:endParaRPr lang="en-NL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D319F05-A9C1-5BEB-B043-15B9BD9223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6849" y="4885509"/>
            <a:ext cx="5261688" cy="1812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1775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54D3BC-3377-946F-4DBF-AADB216304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758B65E-A3BE-F0CD-898D-CE5FE379CEFA}"/>
              </a:ext>
            </a:extLst>
          </p:cNvPr>
          <p:cNvSpPr txBox="1"/>
          <p:nvPr/>
        </p:nvSpPr>
        <p:spPr>
          <a:xfrm>
            <a:off x="4943873" y="476672"/>
            <a:ext cx="18694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latin typeface="UtilityPro-Bold" pitchFamily="2" charset="77"/>
              </a:rPr>
              <a:t>Vuvuzela</a:t>
            </a:r>
            <a:endParaRPr lang="en-US" sz="2800" b="1" dirty="0">
              <a:latin typeface="UtilityPro-Bold" pitchFamily="2" charset="77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572D01D-255E-2745-69E7-4C25F6D51A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80499" y="5900961"/>
            <a:ext cx="948150" cy="82051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68ED55D-1063-E916-E14E-576D5B56FA9F}"/>
              </a:ext>
            </a:extLst>
          </p:cNvPr>
          <p:cNvSpPr txBox="1"/>
          <p:nvPr/>
        </p:nvSpPr>
        <p:spPr>
          <a:xfrm>
            <a:off x="824346" y="1600199"/>
            <a:ext cx="5091587" cy="58169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2400" dirty="0">
                <a:latin typeface="UtilityPro-Medi" pitchFamily="2" charset="77"/>
              </a:rPr>
              <a:t>Geluidsbron</a:t>
            </a:r>
          </a:p>
          <a:p>
            <a:endParaRPr lang="en-NL" sz="2400" dirty="0">
              <a:latin typeface="UtilityPro-Medi" pitchFamily="2" charset="77"/>
            </a:endParaRPr>
          </a:p>
          <a:p>
            <a:r>
              <a:rPr lang="en-NL" sz="2400" dirty="0">
                <a:latin typeface="UtilityPro-Medi" pitchFamily="2" charset="77"/>
              </a:rPr>
              <a:t>Geluidsversterker (Dovenhoorn)</a:t>
            </a:r>
          </a:p>
          <a:p>
            <a:endParaRPr lang="en-NL" sz="2400" dirty="0">
              <a:latin typeface="UtilityPro-Medi" pitchFamily="2" charset="77"/>
            </a:endParaRPr>
          </a:p>
          <a:p>
            <a:r>
              <a:rPr lang="en-NL" sz="2400" dirty="0">
                <a:latin typeface="UtilityPro-Medi" pitchFamily="2" charset="77"/>
              </a:rPr>
              <a:t>Ideaal voor:</a:t>
            </a:r>
          </a:p>
          <a:p>
            <a:r>
              <a:rPr lang="en-NL" sz="2400" dirty="0">
                <a:latin typeface="UtilityPro-Medi" pitchFamily="2" charset="77"/>
              </a:rPr>
              <a:t>Onderbouw geluidssterkte </a:t>
            </a:r>
          </a:p>
          <a:p>
            <a:r>
              <a:rPr lang="en-NL" sz="2400" dirty="0">
                <a:latin typeface="UtilityPro-Medi" pitchFamily="2" charset="77"/>
              </a:rPr>
              <a:t>Doormeten</a:t>
            </a:r>
          </a:p>
          <a:p>
            <a:r>
              <a:rPr lang="en-NL" sz="2400">
                <a:latin typeface="UtilityPro-Medi" pitchFamily="2" charset="77"/>
              </a:rPr>
              <a:t>Geluid opvangen</a:t>
            </a:r>
            <a:endParaRPr lang="en-NL" sz="2400" dirty="0">
              <a:latin typeface="UtilityPro-Medi" pitchFamily="2" charset="77"/>
            </a:endParaRPr>
          </a:p>
          <a:p>
            <a:endParaRPr lang="en-NL" sz="2400" dirty="0">
              <a:latin typeface="Utility Pro Reg" pitchFamily="2" charset="77"/>
            </a:endParaRPr>
          </a:p>
          <a:p>
            <a:endParaRPr lang="en-NL" sz="2400" dirty="0">
              <a:latin typeface="Utility Pro Reg" pitchFamily="2" charset="77"/>
            </a:endParaRPr>
          </a:p>
          <a:p>
            <a:r>
              <a:rPr lang="en-NL" sz="2400" dirty="0">
                <a:latin typeface="Utility Pro Reg" pitchFamily="2" charset="77"/>
              </a:rPr>
              <a:t>Opgave </a:t>
            </a:r>
          </a:p>
          <a:p>
            <a:r>
              <a:rPr lang="en-NL" sz="2400" dirty="0">
                <a:latin typeface="Utility Pro Reg" pitchFamily="2" charset="77"/>
              </a:rPr>
              <a:t>(zie ccvx tentamen 2 opgave 3)</a:t>
            </a:r>
          </a:p>
          <a:p>
            <a:endParaRPr lang="en-NL" sz="2400" dirty="0">
              <a:latin typeface="Utility Pro Reg" pitchFamily="2" charset="77"/>
            </a:endParaRPr>
          </a:p>
          <a:p>
            <a:endParaRPr lang="en-NL" sz="2400" dirty="0">
              <a:latin typeface="Utility Pro Reg" pitchFamily="2" charset="77"/>
            </a:endParaRPr>
          </a:p>
          <a:p>
            <a:br>
              <a:rPr lang="en-NL" dirty="0"/>
            </a:br>
            <a:endParaRPr lang="en-NL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8B3005B2-D113-FD2A-4FEE-287259584C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600199"/>
            <a:ext cx="5890999" cy="3924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5126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D1DAE7-3ED1-6769-69C9-2FB5E413DA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169115F-F9C1-49EB-7AD4-6F1A225ED7AB}"/>
              </a:ext>
            </a:extLst>
          </p:cNvPr>
          <p:cNvSpPr txBox="1"/>
          <p:nvPr/>
        </p:nvSpPr>
        <p:spPr>
          <a:xfrm>
            <a:off x="2593269" y="580581"/>
            <a:ext cx="43925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latin typeface="UtilityPro-Bold" pitchFamily="2" charset="77"/>
              </a:rPr>
              <a:t>Geluidssnelheid</a:t>
            </a:r>
            <a:r>
              <a:rPr lang="en-US" sz="2800" b="1" dirty="0">
                <a:latin typeface="UtilityPro-Bold" pitchFamily="2" charset="77"/>
              </a:rPr>
              <a:t> </a:t>
            </a:r>
            <a:r>
              <a:rPr lang="en-US" sz="2800" b="1" dirty="0" err="1">
                <a:latin typeface="UtilityPro-Bold" pitchFamily="2" charset="77"/>
              </a:rPr>
              <a:t>meten</a:t>
            </a:r>
            <a:endParaRPr lang="en-US" sz="2800" b="1" dirty="0">
              <a:latin typeface="UtilityPro-Bold" pitchFamily="2" charset="77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DAB1E7B-BE1E-30C7-C8B7-1D207E15BD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80499" y="5900961"/>
            <a:ext cx="948150" cy="820514"/>
          </a:xfrm>
          <a:prstGeom prst="rect">
            <a:avLst/>
          </a:prstGeom>
        </p:spPr>
      </p:pic>
      <p:sp>
        <p:nvSpPr>
          <p:cNvPr id="6" name="AutoShape 4" descr="Talking Tapes | American Physical Society">
            <a:extLst>
              <a:ext uri="{FF2B5EF4-FFF2-40B4-BE49-F238E27FC236}">
                <a16:creationId xmlns:a16="http://schemas.microsoft.com/office/drawing/2014/main" id="{22255754-70A4-B069-2926-5BFA75CAEC9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L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kstvak 2">
                <a:extLst>
                  <a:ext uri="{FF2B5EF4-FFF2-40B4-BE49-F238E27FC236}">
                    <a16:creationId xmlns:a16="http://schemas.microsoft.com/office/drawing/2014/main" id="{C8FDF4B3-3D16-16EE-5BDC-AE74D3053874}"/>
                  </a:ext>
                </a:extLst>
              </p:cNvPr>
              <p:cNvSpPr txBox="1"/>
              <p:nvPr/>
            </p:nvSpPr>
            <p:spPr>
              <a:xfrm flipH="1">
                <a:off x="870056" y="4833257"/>
                <a:ext cx="1724297" cy="5666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nl-NL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num>
                        <m:den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nl-NL" dirty="0"/>
              </a:p>
            </p:txBody>
          </p:sp>
        </mc:Choice>
        <mc:Fallback xmlns="">
          <p:sp>
            <p:nvSpPr>
              <p:cNvPr id="3" name="Tekstvak 2">
                <a:extLst>
                  <a:ext uri="{FF2B5EF4-FFF2-40B4-BE49-F238E27FC236}">
                    <a16:creationId xmlns:a16="http://schemas.microsoft.com/office/drawing/2014/main" id="{C8FDF4B3-3D16-16EE-5BDC-AE74D30538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870056" y="4833257"/>
                <a:ext cx="1724297" cy="56663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kstvak 3">
            <a:extLst>
              <a:ext uri="{FF2B5EF4-FFF2-40B4-BE49-F238E27FC236}">
                <a16:creationId xmlns:a16="http://schemas.microsoft.com/office/drawing/2014/main" id="{F6D85706-92FA-B15F-B002-BF09E87CD661}"/>
              </a:ext>
            </a:extLst>
          </p:cNvPr>
          <p:cNvSpPr txBox="1"/>
          <p:nvPr/>
        </p:nvSpPr>
        <p:spPr>
          <a:xfrm>
            <a:off x="1149531" y="1567543"/>
            <a:ext cx="4012765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Afstand 30m (minimaal 1 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Twee geluidssensoren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Snoeren van 30 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Iets voor korte felle klap</a:t>
            </a:r>
          </a:p>
          <a:p>
            <a:endParaRPr lang="nl-NL" dirty="0"/>
          </a:p>
          <a:p>
            <a:r>
              <a:rPr lang="nl-NL" dirty="0"/>
              <a:t>Instelling Coach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Tijdsduur 0,2 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10.000 metingen per seconde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Triggering op dichtstbijzijnde sensor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Pretriggering 0,02 s, 10 Pa</a:t>
            </a: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9BA0E640-C8B6-E9F9-11FA-2F4EFA6827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48400" y="4073115"/>
            <a:ext cx="3978850" cy="2238103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0691B60A-2136-85BD-8A89-0ACF9000BF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91495" y="1042983"/>
            <a:ext cx="5386899" cy="3030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5651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17812F-DA9B-A972-469C-6B746FC353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29F82A4-3892-AB7F-BD14-5333562573BC}"/>
              </a:ext>
            </a:extLst>
          </p:cNvPr>
          <p:cNvSpPr txBox="1"/>
          <p:nvPr/>
        </p:nvSpPr>
        <p:spPr>
          <a:xfrm>
            <a:off x="3528451" y="455890"/>
            <a:ext cx="56172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UtilityPro-Bold" pitchFamily="2" charset="77"/>
              </a:rPr>
              <a:t>Square wave music: </a:t>
            </a:r>
            <a:r>
              <a:rPr lang="en-US" sz="2800" b="1" dirty="0" err="1">
                <a:latin typeface="UtilityPro-Bold" pitchFamily="2" charset="77"/>
              </a:rPr>
              <a:t>Teslabox</a:t>
            </a:r>
            <a:endParaRPr lang="en-US" sz="2800" b="1" dirty="0">
              <a:latin typeface="UtilityPro-Bold" pitchFamily="2" charset="77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9C674C6-C07C-4E18-7701-C44FB298F9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80499" y="5900961"/>
            <a:ext cx="948150" cy="82051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518F303-CCBB-349C-A319-84945258CDCB}"/>
              </a:ext>
            </a:extLst>
          </p:cNvPr>
          <p:cNvSpPr txBox="1"/>
          <p:nvPr/>
        </p:nvSpPr>
        <p:spPr>
          <a:xfrm>
            <a:off x="824346" y="1600199"/>
            <a:ext cx="5294078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2400" dirty="0">
                <a:latin typeface="Utility Pro Reg" pitchFamily="2" charset="77"/>
              </a:rPr>
              <a:t>Geluidsbron</a:t>
            </a:r>
          </a:p>
          <a:p>
            <a:endParaRPr lang="en-NL" sz="2400" dirty="0">
              <a:latin typeface="Utility Pro Reg" pitchFamily="2" charset="77"/>
            </a:endParaRPr>
          </a:p>
          <a:p>
            <a:r>
              <a:rPr lang="en-NL" sz="2400" dirty="0">
                <a:latin typeface="Utility Pro Reg" pitchFamily="2" charset="77"/>
              </a:rPr>
              <a:t>Elektrische veld wisselend aan </a:t>
            </a:r>
          </a:p>
          <a:p>
            <a:r>
              <a:rPr lang="en-GB" sz="2400" dirty="0">
                <a:latin typeface="Utility Pro Reg" pitchFamily="2" charset="77"/>
              </a:rPr>
              <a:t>e</a:t>
            </a:r>
            <a:r>
              <a:rPr lang="en-NL" sz="2400" dirty="0">
                <a:latin typeface="Utility Pro Reg" pitchFamily="2" charset="77"/>
              </a:rPr>
              <a:t>n uit geef een bromtoon</a:t>
            </a:r>
          </a:p>
          <a:p>
            <a:endParaRPr lang="en-NL" sz="2400" dirty="0">
              <a:latin typeface="Utility Pro Reg" pitchFamily="2" charset="77"/>
            </a:endParaRPr>
          </a:p>
          <a:p>
            <a:r>
              <a:rPr lang="en-NL" sz="2400" dirty="0">
                <a:latin typeface="Utility Pro Reg" pitchFamily="2" charset="77"/>
              </a:rPr>
              <a:t>Via bluetooth square wave music</a:t>
            </a:r>
          </a:p>
          <a:p>
            <a:r>
              <a:rPr lang="en-NL" sz="2400" dirty="0">
                <a:latin typeface="Utility Pro Reg" pitchFamily="2" charset="77"/>
              </a:rPr>
              <a:t>Download via youtube. </a:t>
            </a:r>
          </a:p>
          <a:p>
            <a:endParaRPr lang="en-NL" sz="2400" dirty="0">
              <a:latin typeface="Utility Pro Reg" pitchFamily="2" charset="77"/>
            </a:endParaRPr>
          </a:p>
          <a:p>
            <a:endParaRPr lang="en-NL" sz="2400" dirty="0">
              <a:latin typeface="Utility Pro Reg" pitchFamily="2" charset="77"/>
            </a:endParaRPr>
          </a:p>
          <a:p>
            <a:br>
              <a:rPr lang="en-NL" dirty="0"/>
            </a:br>
            <a:endParaRPr lang="en-NL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F94B50C-9D4B-8FB5-FB42-053DC7D5B8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9736" y="1225549"/>
            <a:ext cx="4497918" cy="4516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7505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31d055e-097f-4d52-a352-deada281c977">
      <Terms xmlns="http://schemas.microsoft.com/office/infopath/2007/PartnerControls"/>
    </lcf76f155ced4ddcb4097134ff3c332f>
    <TaxCatchAll xmlns="fef446ad-e5cd-4701-be78-36400dad0e17" xsi:nil="true"/>
    <datum xmlns="031d055e-097f-4d52-a352-deada281c977" xsi:nil="true"/>
    <yy xmlns="031d055e-097f-4d52-a352-deada281c977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647C8D7FD9045438532167F1C526012" ma:contentTypeVersion="20" ma:contentTypeDescription="Een nieuw document maken." ma:contentTypeScope="" ma:versionID="2806c97a7466dda0a3ce70284124125a">
  <xsd:schema xmlns:xsd="http://www.w3.org/2001/XMLSchema" xmlns:xs="http://www.w3.org/2001/XMLSchema" xmlns:p="http://schemas.microsoft.com/office/2006/metadata/properties" xmlns:ns2="031d055e-097f-4d52-a352-deada281c977" xmlns:ns3="fef446ad-e5cd-4701-be78-36400dad0e17" targetNamespace="http://schemas.microsoft.com/office/2006/metadata/properties" ma:root="true" ma:fieldsID="641b584d9966686f7dcc0c90c81c81ce" ns2:_="" ns3:_="">
    <xsd:import namespace="031d055e-097f-4d52-a352-deada281c977"/>
    <xsd:import namespace="fef446ad-e5cd-4701-be78-36400dad0e1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datum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2:yy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CR" minOccurs="0"/>
                <xsd:element ref="ns2:MediaServiceObjectDetectorVersions" minOccurs="0"/>
                <xsd:element ref="ns2:MediaServiceSearchPropertie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31d055e-097f-4d52-a352-deada281c97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datum" ma:index="14" nillable="true" ma:displayName="datum" ma:format="DateOnly" ma:internalName="datum">
      <xsd:simpleType>
        <xsd:restriction base="dms:DateTime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yy" ma:index="18" nillable="true" ma:displayName="yy" ma:format="DateOnly" ma:internalName="yy">
      <xsd:simpleType>
        <xsd:restriction base="dms:DateTime"/>
      </xsd:simpleType>
    </xsd:element>
    <xsd:element name="lcf76f155ced4ddcb4097134ff3c332f" ma:index="20" nillable="true" ma:taxonomy="true" ma:internalName="lcf76f155ced4ddcb4097134ff3c332f" ma:taxonomyFieldName="MediaServiceImageTags" ma:displayName="Afbeeldingtags" ma:readOnly="false" ma:fieldId="{5cf76f15-5ced-4ddc-b409-7134ff3c332f}" ma:taxonomyMulti="true" ma:sspId="a6224c05-bb57-4e72-b871-e8c600aa144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2" nillable="true" ma:displayName="Location" ma:internalName="MediaServiceLocation" ma:readOnly="true">
      <xsd:simpleType>
        <xsd:restriction base="dms:Text"/>
      </xsd:simpleType>
    </xsd:element>
    <xsd:element name="MediaServiceOCR" ma:index="2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ef446ad-e5cd-4701-be78-36400dad0e17" elementFormDefault="qualified">
    <xsd:import namespace="http://schemas.microsoft.com/office/2006/documentManagement/types"/>
    <xsd:import namespace="http://schemas.microsoft.com/office/infopath/2007/PartnerControls"/>
    <xsd:element name="TaxCatchAll" ma:index="21" nillable="true" ma:displayName="Taxonomy Catch All Column" ma:hidden="true" ma:list="{ed2680ca-e847-4875-ad51-07d7b1caa3c1}" ma:internalName="TaxCatchAll" ma:showField="CatchAllData" ma:web="fef446ad-e5cd-4701-be78-36400dad0e1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6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7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73011F0-CB8F-46D6-826A-F1100AF05FAD}">
  <ds:schemaRefs>
    <ds:schemaRef ds:uri="http://purl.org/dc/terms/"/>
    <ds:schemaRef ds:uri="http://schemas.microsoft.com/office/2006/documentManagement/types"/>
    <ds:schemaRef ds:uri="031d055e-097f-4d52-a352-deada281c977"/>
    <ds:schemaRef ds:uri="http://purl.org/dc/elements/1.1/"/>
    <ds:schemaRef ds:uri="fef446ad-e5cd-4701-be78-36400dad0e17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C9D6E786-E77F-45C2-B6F1-7E6655E5E60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8E229F8-1D47-4648-A0B1-4A2561C3D5A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31d055e-097f-4d52-a352-deada281c977"/>
    <ds:schemaRef ds:uri="fef446ad-e5cd-4701-be78-36400dad0e1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1026</TotalTime>
  <Words>1099</Words>
  <Application>Microsoft Office PowerPoint</Application>
  <PresentationFormat>Breedbeeld</PresentationFormat>
  <Paragraphs>230</Paragraphs>
  <Slides>24</Slides>
  <Notes>18</Notes>
  <HiddenSlides>2</HiddenSlides>
  <MMClips>0</MMClips>
  <ScaleCrop>false</ScaleCrop>
  <HeadingPairs>
    <vt:vector size="6" baseType="variant">
      <vt:variant>
        <vt:lpstr>Gebruikte lettertypen</vt:lpstr>
      </vt:variant>
      <vt:variant>
        <vt:i4>12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24</vt:i4>
      </vt:variant>
    </vt:vector>
  </HeadingPairs>
  <TitlesOfParts>
    <vt:vector size="37" baseType="lpstr">
      <vt:lpstr>HP Simplified Jpan</vt:lpstr>
      <vt:lpstr>Aptos</vt:lpstr>
      <vt:lpstr>Aptos Display</vt:lpstr>
      <vt:lpstr>Arial</vt:lpstr>
      <vt:lpstr>Calibri</vt:lpstr>
      <vt:lpstr>Cambria Math</vt:lpstr>
      <vt:lpstr>Utility Pro Reg</vt:lpstr>
      <vt:lpstr>Utility Pro Reg</vt:lpstr>
      <vt:lpstr>Utility Pro Semi</vt:lpstr>
      <vt:lpstr>Utility Pro Semi</vt:lpstr>
      <vt:lpstr>UtilityPro-Bold</vt:lpstr>
      <vt:lpstr>UtilityPro-Medi</vt:lpstr>
      <vt:lpstr>Office Theme</vt:lpstr>
      <vt:lpstr>PowerPoint-presentatie</vt:lpstr>
      <vt:lpstr>Programma</vt:lpstr>
      <vt:lpstr>De zingende staaf</vt:lpstr>
      <vt:lpstr>De zingende staaf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Norbert van Veen</dc:creator>
  <cp:lastModifiedBy>Ad Mooldijk</cp:lastModifiedBy>
  <cp:revision>27</cp:revision>
  <dcterms:created xsi:type="dcterms:W3CDTF">2024-11-11T10:25:35Z</dcterms:created>
  <dcterms:modified xsi:type="dcterms:W3CDTF">2024-12-12T12:24:19Z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0x0101000647C8D7FD9045438532167F1C526012</vt:lpwstr>
  </property>
  <property fmtid="{D5CDD505-2E9C-101B-9397-08002B2CF9AE}" pid="3" name="MediaServiceImageTags">
    <vt:lpwstr/>
  </property>
</Properties>
</file>