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401" r:id="rId3"/>
    <p:sldId id="391" r:id="rId4"/>
    <p:sldId id="402" r:id="rId5"/>
    <p:sldId id="398" r:id="rId6"/>
    <p:sldId id="351" r:id="rId7"/>
    <p:sldId id="353" r:id="rId8"/>
    <p:sldId id="326" r:id="rId9"/>
    <p:sldId id="319" r:id="rId10"/>
    <p:sldId id="260" r:id="rId11"/>
    <p:sldId id="330" r:id="rId12"/>
    <p:sldId id="263" r:id="rId13"/>
    <p:sldId id="394" r:id="rId14"/>
    <p:sldId id="335" r:id="rId15"/>
    <p:sldId id="339" r:id="rId16"/>
    <p:sldId id="341" r:id="rId17"/>
    <p:sldId id="349" r:id="rId18"/>
    <p:sldId id="343" r:id="rId19"/>
    <p:sldId id="344" r:id="rId20"/>
    <p:sldId id="347" r:id="rId21"/>
    <p:sldId id="348" r:id="rId22"/>
    <p:sldId id="346" r:id="rId23"/>
    <p:sldId id="360" r:id="rId24"/>
    <p:sldId id="357" r:id="rId25"/>
    <p:sldId id="358" r:id="rId26"/>
    <p:sldId id="366" r:id="rId27"/>
    <p:sldId id="359" r:id="rId28"/>
    <p:sldId id="333" r:id="rId29"/>
    <p:sldId id="361" r:id="rId30"/>
    <p:sldId id="362" r:id="rId31"/>
    <p:sldId id="363" r:id="rId32"/>
    <p:sldId id="370" r:id="rId33"/>
    <p:sldId id="371" r:id="rId34"/>
    <p:sldId id="372" r:id="rId35"/>
    <p:sldId id="373" r:id="rId36"/>
    <p:sldId id="374" r:id="rId37"/>
    <p:sldId id="375" r:id="rId38"/>
    <p:sldId id="376" r:id="rId39"/>
    <p:sldId id="377" r:id="rId40"/>
    <p:sldId id="381" r:id="rId41"/>
    <p:sldId id="404" r:id="rId42"/>
    <p:sldId id="405" r:id="rId43"/>
    <p:sldId id="312" r:id="rId44"/>
  </p:sldIdLst>
  <p:sldSz cx="12192000" cy="6858000"/>
  <p:notesSz cx="6858000" cy="9144000"/>
  <p:embeddedFontLst>
    <p:embeddedFont>
      <p:font typeface="Century Gothic" panose="020B0502020202020204" pitchFamily="34" charset="0"/>
      <p:regular r:id="rId46"/>
      <p:bold r:id="rId47"/>
      <p:italic r:id="rId48"/>
      <p:boldItalic r:id="rId49"/>
    </p:embeddedFont>
    <p:embeddedFont>
      <p:font typeface="Tahoma" panose="020B0604030504040204" pitchFamily="3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5" roundtripDataSignature="AMtx7mhr10EuD4YqwZel4oUiRRSnycpt6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41A"/>
    <a:srgbClr val="14151B"/>
    <a:srgbClr val="1B191F"/>
    <a:srgbClr val="44546A"/>
    <a:srgbClr val="131417"/>
    <a:srgbClr val="1215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2A9AC7-5B4B-4D58-9C12-BE6BF148D38D}">
  <a:tblStyle styleId="{B22A9AC7-5B4B-4D58-9C12-BE6BF148D38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81" autoAdjust="0"/>
  </p:normalViewPr>
  <p:slideViewPr>
    <p:cSldViewPr snapToGrid="0">
      <p:cViewPr varScale="1">
        <p:scale>
          <a:sx n="58" d="100"/>
          <a:sy n="58" d="100"/>
        </p:scale>
        <p:origin x="896" y="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6"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7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Andreotti" userId="36fbc533-3f40-4cab-a8de-d71dd297eb5c" providerId="ADAL" clId="{884BD4AD-E07C-43A3-92AB-E71E8884FDDF}"/>
    <pc:docChg chg="delSld modSld">
      <pc:chgData name="Erica Andreotti" userId="36fbc533-3f40-4cab-a8de-d71dd297eb5c" providerId="ADAL" clId="{884BD4AD-E07C-43A3-92AB-E71E8884FDDF}" dt="2024-12-16T10:55:27.088" v="2" actId="47"/>
      <pc:docMkLst>
        <pc:docMk/>
      </pc:docMkLst>
      <pc:sldChg chg="del">
        <pc:chgData name="Erica Andreotti" userId="36fbc533-3f40-4cab-a8de-d71dd297eb5c" providerId="ADAL" clId="{884BD4AD-E07C-43A3-92AB-E71E8884FDDF}" dt="2024-12-16T10:55:27.088" v="2" actId="47"/>
        <pc:sldMkLst>
          <pc:docMk/>
          <pc:sldMk cId="0" sldId="261"/>
        </pc:sldMkLst>
      </pc:sldChg>
      <pc:sldChg chg="del">
        <pc:chgData name="Erica Andreotti" userId="36fbc533-3f40-4cab-a8de-d71dd297eb5c" providerId="ADAL" clId="{884BD4AD-E07C-43A3-92AB-E71E8884FDDF}" dt="2024-12-16T10:55:27.088" v="2" actId="47"/>
        <pc:sldMkLst>
          <pc:docMk/>
          <pc:sldMk cId="2790316269" sldId="331"/>
        </pc:sldMkLst>
      </pc:sldChg>
      <pc:sldChg chg="mod modShow">
        <pc:chgData name="Erica Andreotti" userId="36fbc533-3f40-4cab-a8de-d71dd297eb5c" providerId="ADAL" clId="{884BD4AD-E07C-43A3-92AB-E71E8884FDDF}" dt="2024-12-16T10:55:16.405" v="1" actId="729"/>
        <pc:sldMkLst>
          <pc:docMk/>
          <pc:sldMk cId="744637179" sldId="343"/>
        </pc:sldMkLst>
      </pc:sldChg>
      <pc:sldChg chg="del">
        <pc:chgData name="Erica Andreotti" userId="36fbc533-3f40-4cab-a8de-d71dd297eb5c" providerId="ADAL" clId="{884BD4AD-E07C-43A3-92AB-E71E8884FDDF}" dt="2024-12-16T10:55:27.088" v="2" actId="47"/>
        <pc:sldMkLst>
          <pc:docMk/>
          <pc:sldMk cId="3224722037" sldId="354"/>
        </pc:sldMkLst>
      </pc:sldChg>
      <pc:sldChg chg="del">
        <pc:chgData name="Erica Andreotti" userId="36fbc533-3f40-4cab-a8de-d71dd297eb5c" providerId="ADAL" clId="{884BD4AD-E07C-43A3-92AB-E71E8884FDDF}" dt="2024-12-16T10:55:27.088" v="2" actId="47"/>
        <pc:sldMkLst>
          <pc:docMk/>
          <pc:sldMk cId="2291942615" sldId="369"/>
        </pc:sldMkLst>
      </pc:sldChg>
      <pc:sldChg chg="del">
        <pc:chgData name="Erica Andreotti" userId="36fbc533-3f40-4cab-a8de-d71dd297eb5c" providerId="ADAL" clId="{884BD4AD-E07C-43A3-92AB-E71E8884FDDF}" dt="2024-12-16T10:55:27.088" v="2" actId="47"/>
        <pc:sldMkLst>
          <pc:docMk/>
          <pc:sldMk cId="2077607343" sldId="378"/>
        </pc:sldMkLst>
      </pc:sldChg>
      <pc:sldChg chg="del">
        <pc:chgData name="Erica Andreotti" userId="36fbc533-3f40-4cab-a8de-d71dd297eb5c" providerId="ADAL" clId="{884BD4AD-E07C-43A3-92AB-E71E8884FDDF}" dt="2024-12-16T10:55:27.088" v="2" actId="47"/>
        <pc:sldMkLst>
          <pc:docMk/>
          <pc:sldMk cId="1994699014" sldId="379"/>
        </pc:sldMkLst>
      </pc:sldChg>
      <pc:sldChg chg="del">
        <pc:chgData name="Erica Andreotti" userId="36fbc533-3f40-4cab-a8de-d71dd297eb5c" providerId="ADAL" clId="{884BD4AD-E07C-43A3-92AB-E71E8884FDDF}" dt="2024-12-16T10:55:27.088" v="2" actId="47"/>
        <pc:sldMkLst>
          <pc:docMk/>
          <pc:sldMk cId="4148475079" sldId="380"/>
        </pc:sldMkLst>
      </pc:sldChg>
      <pc:sldChg chg="del">
        <pc:chgData name="Erica Andreotti" userId="36fbc533-3f40-4cab-a8de-d71dd297eb5c" providerId="ADAL" clId="{884BD4AD-E07C-43A3-92AB-E71E8884FDDF}" dt="2024-12-16T10:55:27.088" v="2" actId="47"/>
        <pc:sldMkLst>
          <pc:docMk/>
          <pc:sldMk cId="1330945943" sldId="384"/>
        </pc:sldMkLst>
      </pc:sldChg>
      <pc:sldChg chg="del">
        <pc:chgData name="Erica Andreotti" userId="36fbc533-3f40-4cab-a8de-d71dd297eb5c" providerId="ADAL" clId="{884BD4AD-E07C-43A3-92AB-E71E8884FDDF}" dt="2024-12-16T10:55:27.088" v="2" actId="47"/>
        <pc:sldMkLst>
          <pc:docMk/>
          <pc:sldMk cId="2027827849" sldId="385"/>
        </pc:sldMkLst>
      </pc:sldChg>
      <pc:sldChg chg="del">
        <pc:chgData name="Erica Andreotti" userId="36fbc533-3f40-4cab-a8de-d71dd297eb5c" providerId="ADAL" clId="{884BD4AD-E07C-43A3-92AB-E71E8884FDDF}" dt="2024-12-16T10:55:06.085" v="0" actId="47"/>
        <pc:sldMkLst>
          <pc:docMk/>
          <pc:sldMk cId="1764007617" sldId="403"/>
        </pc:sldMkLst>
      </pc:sldChg>
      <pc:sldChg chg="del">
        <pc:chgData name="Erica Andreotti" userId="36fbc533-3f40-4cab-a8de-d71dd297eb5c" providerId="ADAL" clId="{884BD4AD-E07C-43A3-92AB-E71E8884FDDF}" dt="2024-12-16T10:55:27.088" v="2" actId="47"/>
        <pc:sldMkLst>
          <pc:docMk/>
          <pc:sldMk cId="3782362328" sldId="4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1cb935cc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6" name="Google Shape;86;g101cb935cc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Erica, Renaat</a:t>
            </a:r>
            <a:endParaRPr/>
          </a:p>
          <a:p>
            <a:pPr marL="0" lvl="0" indent="0" algn="l" rtl="0">
              <a:lnSpc>
                <a:spcPct val="100000"/>
              </a:lnSpc>
              <a:spcBef>
                <a:spcPts val="0"/>
              </a:spcBef>
              <a:spcAft>
                <a:spcPts val="0"/>
              </a:spcAft>
              <a:buSzPts val="1400"/>
              <a:buNone/>
            </a:pPr>
            <a:endParaRPr/>
          </a:p>
        </p:txBody>
      </p:sp>
      <p:sp>
        <p:nvSpPr>
          <p:cNvPr id="346" name="Google Shape;34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861551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Erica, Renaat:  </a:t>
            </a:r>
            <a:r>
              <a:rPr lang="en-US" err="1"/>
              <a:t>zelf</a:t>
            </a:r>
            <a:r>
              <a:rPr lang="en-US"/>
              <a:t> </a:t>
            </a:r>
            <a:r>
              <a:rPr lang="en-US" err="1"/>
              <a:t>spelen</a:t>
            </a:r>
            <a:r>
              <a:rPr lang="en-US"/>
              <a:t> op </a:t>
            </a:r>
            <a:r>
              <a:rPr lang="en-US" err="1"/>
              <a:t>een</a:t>
            </a:r>
            <a:r>
              <a:rPr lang="en-US"/>
              <a:t> </a:t>
            </a:r>
            <a:r>
              <a:rPr lang="en-US" err="1"/>
              <a:t>paar</a:t>
            </a:r>
            <a:r>
              <a:rPr lang="en-US"/>
              <a:t> </a:t>
            </a:r>
            <a:r>
              <a:rPr lang="en-US" err="1"/>
              <a:t>instrumenten</a:t>
            </a:r>
            <a:r>
              <a:rPr lang="en-US"/>
              <a:t> </a:t>
            </a:r>
            <a:r>
              <a:rPr lang="en-US" err="1"/>
              <a:t>en</a:t>
            </a:r>
            <a:r>
              <a:rPr lang="en-US"/>
              <a:t> </a:t>
            </a:r>
            <a:r>
              <a:rPr lang="en-US" err="1"/>
              <a:t>vragen</a:t>
            </a:r>
            <a:r>
              <a:rPr lang="en-US"/>
              <a:t>. </a:t>
            </a:r>
            <a:endParaRPr/>
          </a:p>
          <a:p>
            <a:pPr marL="0" lvl="0" indent="0" algn="l" rtl="0">
              <a:lnSpc>
                <a:spcPct val="100000"/>
              </a:lnSpc>
              <a:spcBef>
                <a:spcPts val="0"/>
              </a:spcBef>
              <a:spcAft>
                <a:spcPts val="0"/>
              </a:spcAft>
              <a:buSzPts val="1400"/>
              <a:buNone/>
            </a:pPr>
            <a:endParaRPr/>
          </a:p>
        </p:txBody>
      </p:sp>
      <p:sp>
        <p:nvSpPr>
          <p:cNvPr id="245" name="Google Shape;24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Erica, Renaat</a:t>
            </a:r>
            <a:endParaRPr/>
          </a:p>
          <a:p>
            <a:pPr marL="0" lvl="0" indent="0" algn="l" rtl="0">
              <a:lnSpc>
                <a:spcPct val="100000"/>
              </a:lnSpc>
              <a:spcBef>
                <a:spcPts val="0"/>
              </a:spcBef>
              <a:spcAft>
                <a:spcPts val="0"/>
              </a:spcAft>
              <a:buSzPts val="1400"/>
              <a:buNone/>
            </a:pPr>
            <a:endParaRPr/>
          </a:p>
        </p:txBody>
      </p:sp>
      <p:sp>
        <p:nvSpPr>
          <p:cNvPr id="346" name="Google Shape;34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43707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8932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p>
          <a:p>
            <a:pPr marL="0" lvl="0" indent="0" algn="l" rtl="0">
              <a:lnSpc>
                <a:spcPct val="100000"/>
              </a:lnSpc>
              <a:spcBef>
                <a:spcPts val="0"/>
              </a:spcBef>
              <a:spcAft>
                <a:spcPts val="0"/>
              </a:spcAft>
              <a:buSzPts val="1100"/>
              <a:buNone/>
            </a:pPr>
            <a:r>
              <a:rPr lang="en-US" err="1"/>
              <a:t>Hier</a:t>
            </a:r>
            <a:r>
              <a:rPr lang="en-US"/>
              <a:t> </a:t>
            </a:r>
            <a:r>
              <a:rPr lang="en-US" err="1"/>
              <a:t>kan</a:t>
            </a:r>
            <a:r>
              <a:rPr lang="en-US"/>
              <a:t> je de </a:t>
            </a:r>
            <a:r>
              <a:rPr lang="en-US" err="1"/>
              <a:t>leerlingen</a:t>
            </a:r>
            <a:r>
              <a:rPr lang="en-US"/>
              <a:t> laten </a:t>
            </a:r>
            <a:r>
              <a:rPr lang="en-US" err="1"/>
              <a:t>exploreren</a:t>
            </a:r>
            <a:r>
              <a:rPr lang="en-US"/>
              <a:t>.</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540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2928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Grondtoon</a:t>
            </a:r>
            <a:r>
              <a:rPr lang="en-US" dirty="0"/>
              <a:t> = </a:t>
            </a:r>
            <a:r>
              <a:rPr lang="en-US" dirty="0" err="1"/>
              <a:t>laagste</a:t>
            </a:r>
            <a:r>
              <a:rPr lang="en-US" dirty="0"/>
              <a:t> toon die </a:t>
            </a:r>
            <a:r>
              <a:rPr lang="en-US" dirty="0" err="1"/>
              <a:t>aangewakkerd</a:t>
            </a:r>
            <a:r>
              <a:rPr lang="en-US" dirty="0"/>
              <a:t> </a:t>
            </a:r>
            <a:r>
              <a:rPr lang="en-US" dirty="0" err="1"/>
              <a:t>kan</a:t>
            </a:r>
            <a:r>
              <a:rPr lang="en-US" dirty="0"/>
              <a:t> </a:t>
            </a:r>
            <a:r>
              <a:rPr lang="en-US" dirty="0" err="1"/>
              <a:t>worden</a:t>
            </a:r>
            <a:r>
              <a:rPr lang="en-US" dirty="0"/>
              <a:t> </a:t>
            </a:r>
            <a:r>
              <a:rPr lang="en-US" dirty="0" err="1"/>
              <a:t>bv</a:t>
            </a:r>
            <a:r>
              <a:rPr lang="en-US" dirty="0"/>
              <a:t> op </a:t>
            </a:r>
            <a:r>
              <a:rPr lang="en-US" dirty="0" err="1"/>
              <a:t>een</a:t>
            </a:r>
            <a:r>
              <a:rPr lang="en-US" dirty="0"/>
              <a:t> </a:t>
            </a:r>
            <a:r>
              <a:rPr lang="en-US" dirty="0" err="1"/>
              <a:t>snaar</a:t>
            </a:r>
            <a:r>
              <a:rPr lang="en-US" dirty="0"/>
              <a:t>. </a:t>
            </a:r>
          </a:p>
          <a:p>
            <a:pPr marL="0" lvl="0" indent="0" algn="l" rtl="0">
              <a:lnSpc>
                <a:spcPct val="100000"/>
              </a:lnSpc>
              <a:spcBef>
                <a:spcPts val="0"/>
              </a:spcBef>
              <a:spcAft>
                <a:spcPts val="0"/>
              </a:spcAft>
              <a:buSzPts val="1100"/>
              <a:buNone/>
            </a:pPr>
            <a:r>
              <a:rPr lang="en-US" dirty="0" err="1"/>
              <a:t>Bij</a:t>
            </a:r>
            <a:r>
              <a:rPr lang="en-US" dirty="0"/>
              <a:t> het </a:t>
            </a:r>
            <a:r>
              <a:rPr lang="en-US" dirty="0" err="1"/>
              <a:t>aanslagen</a:t>
            </a:r>
            <a:r>
              <a:rPr lang="en-US" dirty="0"/>
              <a:t> van de </a:t>
            </a:r>
            <a:r>
              <a:rPr lang="en-US" dirty="0" err="1"/>
              <a:t>snaar</a:t>
            </a:r>
            <a:r>
              <a:rPr lang="en-US" dirty="0"/>
              <a:t> </a:t>
            </a:r>
            <a:r>
              <a:rPr lang="en-US" dirty="0" err="1"/>
              <a:t>klinken</a:t>
            </a:r>
            <a:r>
              <a:rPr lang="en-US" dirty="0"/>
              <a:t> </a:t>
            </a:r>
            <a:r>
              <a:rPr lang="en-US" dirty="0" err="1"/>
              <a:t>grondtoon</a:t>
            </a:r>
            <a:r>
              <a:rPr lang="en-US" dirty="0"/>
              <a:t> en </a:t>
            </a:r>
            <a:r>
              <a:rPr lang="en-US" dirty="0" err="1"/>
              <a:t>boventonen</a:t>
            </a:r>
            <a:r>
              <a:rPr lang="en-US" dirty="0"/>
              <a:t> </a:t>
            </a:r>
            <a:r>
              <a:rPr lang="en-US" dirty="0" err="1"/>
              <a:t>tegelijkertijd</a:t>
            </a:r>
            <a:r>
              <a:rPr lang="en-US" dirty="0"/>
              <a:t>. </a:t>
            </a:r>
            <a:r>
              <a:rPr lang="en-US" dirty="0" err="1"/>
              <a:t>Boventonen</a:t>
            </a:r>
            <a:r>
              <a:rPr lang="en-US" dirty="0"/>
              <a:t> </a:t>
            </a:r>
            <a:r>
              <a:rPr lang="en-US" dirty="0" err="1"/>
              <a:t>aanwakkeren</a:t>
            </a:r>
            <a:r>
              <a:rPr lang="en-US" dirty="0"/>
              <a:t> door </a:t>
            </a:r>
            <a:r>
              <a:rPr lang="en-US" dirty="0" err="1"/>
              <a:t>lichtjes</a:t>
            </a:r>
            <a:r>
              <a:rPr lang="en-US" dirty="0"/>
              <a:t> </a:t>
            </a:r>
            <a:r>
              <a:rPr lang="en-US" dirty="0" err="1"/>
              <a:t>te</a:t>
            </a:r>
            <a:r>
              <a:rPr lang="en-US" dirty="0"/>
              <a:t> </a:t>
            </a:r>
            <a:r>
              <a:rPr lang="en-US" dirty="0" err="1"/>
              <a:t>drukken</a:t>
            </a:r>
            <a:r>
              <a:rPr lang="en-US" dirty="0"/>
              <a:t> op </a:t>
            </a:r>
            <a:r>
              <a:rPr lang="en-US" dirty="0" err="1"/>
              <a:t>een</a:t>
            </a:r>
            <a:r>
              <a:rPr lang="en-US" dirty="0"/>
              <a:t> </a:t>
            </a:r>
            <a:r>
              <a:rPr lang="en-US" dirty="0" err="1"/>
              <a:t>knooppunt</a:t>
            </a:r>
            <a:r>
              <a:rPr lang="en-US" dirty="0"/>
              <a:t> en </a:t>
            </a:r>
            <a:r>
              <a:rPr lang="en-US" dirty="0" err="1"/>
              <a:t>loslaten</a:t>
            </a:r>
            <a:r>
              <a:rPr lang="en-US" dirty="0"/>
              <a:t>.</a:t>
            </a:r>
            <a:endParaRPr dirty="0"/>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2085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9535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Geluid</a:t>
            </a:r>
            <a:r>
              <a:rPr lang="en-US" dirty="0"/>
              <a:t> is </a:t>
            </a:r>
            <a:r>
              <a:rPr lang="en-US" dirty="0" err="1"/>
              <a:t>drukgolf</a:t>
            </a:r>
            <a:r>
              <a:rPr lang="en-US" dirty="0"/>
              <a:t> in </a:t>
            </a:r>
            <a:r>
              <a:rPr lang="en-US" dirty="0" err="1"/>
              <a:t>een</a:t>
            </a:r>
            <a:r>
              <a:rPr lang="en-US" dirty="0"/>
              <a:t> medium. </a:t>
            </a:r>
            <a:r>
              <a:rPr lang="en-US" dirty="0" err="1"/>
              <a:t>Golfvorm</a:t>
            </a:r>
            <a:r>
              <a:rPr lang="en-US" dirty="0"/>
              <a:t> </a:t>
            </a:r>
            <a:r>
              <a:rPr lang="en-US" dirty="0" err="1"/>
              <a:t>visualiseren</a:t>
            </a:r>
            <a:r>
              <a:rPr lang="en-US" dirty="0"/>
              <a:t>?</a:t>
            </a:r>
            <a:endParaRPr dirty="0"/>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436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1cb935cc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dirty="0"/>
              <a:t>Ann leraar in onderzoek voor taal (Nederlands)</a:t>
            </a:r>
            <a:endParaRPr dirty="0"/>
          </a:p>
        </p:txBody>
      </p:sp>
      <p:sp>
        <p:nvSpPr>
          <p:cNvPr id="86" name="Google Shape;86;g101cb935cc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7302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dirty="0"/>
              <a:t>https://workbench.imuscica.eu/?id=erica</a:t>
            </a:r>
            <a:r>
              <a:rPr lang="en-US" dirty="0"/>
              <a:t> </a:t>
            </a:r>
          </a:p>
          <a:p>
            <a:pPr marL="0" lvl="0" indent="0" algn="l" rtl="0">
              <a:lnSpc>
                <a:spcPct val="100000"/>
              </a:lnSpc>
              <a:spcBef>
                <a:spcPts val="0"/>
              </a:spcBef>
              <a:spcAft>
                <a:spcPts val="0"/>
              </a:spcAft>
              <a:buSzPts val="1100"/>
              <a:buNone/>
            </a:pPr>
            <a:r>
              <a:rPr lang="en-US" dirty="0" err="1"/>
              <a:t>Cepheide</a:t>
            </a:r>
            <a:r>
              <a:rPr lang="en-US" dirty="0"/>
              <a:t>: </a:t>
            </a:r>
            <a:r>
              <a:rPr lang="en-US" dirty="0" err="1"/>
              <a:t>volledige</a:t>
            </a:r>
            <a:r>
              <a:rPr lang="en-US" dirty="0"/>
              <a:t> </a:t>
            </a:r>
            <a:r>
              <a:rPr lang="en-US" dirty="0" err="1"/>
              <a:t>sterlichaam</a:t>
            </a:r>
            <a:r>
              <a:rPr lang="en-US" dirty="0"/>
              <a:t> </a:t>
            </a:r>
            <a:r>
              <a:rPr lang="en-US" dirty="0" err="1"/>
              <a:t>trilt</a:t>
            </a:r>
            <a:r>
              <a:rPr lang="en-US" dirty="0"/>
              <a:t> mee</a:t>
            </a:r>
          </a:p>
          <a:p>
            <a:pPr marL="0" lvl="0" indent="0" algn="l" rtl="0">
              <a:lnSpc>
                <a:spcPct val="100000"/>
              </a:lnSpc>
              <a:spcBef>
                <a:spcPts val="0"/>
              </a:spcBef>
              <a:spcAft>
                <a:spcPts val="0"/>
              </a:spcAft>
              <a:buSzPts val="1100"/>
              <a:buNone/>
            </a:pPr>
            <a:r>
              <a:rPr lang="en-US" dirty="0" err="1"/>
              <a:t>Zonachtig</a:t>
            </a:r>
            <a:r>
              <a:rPr lang="en-US" dirty="0"/>
              <a:t>: </a:t>
            </a:r>
            <a:r>
              <a:rPr lang="en-US" dirty="0" err="1"/>
              <a:t>buitenste</a:t>
            </a:r>
            <a:r>
              <a:rPr lang="en-US" dirty="0"/>
              <a:t> </a:t>
            </a:r>
            <a:r>
              <a:rPr lang="en-US" dirty="0" err="1"/>
              <a:t>laag</a:t>
            </a:r>
            <a:r>
              <a:rPr lang="en-US" dirty="0"/>
              <a:t> al </a:t>
            </a:r>
            <a:r>
              <a:rPr lang="en-US" dirty="0" err="1"/>
              <a:t>kokend</a:t>
            </a:r>
            <a:r>
              <a:rPr lang="en-US" dirty="0"/>
              <a:t>, </a:t>
            </a:r>
            <a:r>
              <a:rPr lang="en-US" dirty="0" err="1"/>
              <a:t>convectiestromen</a:t>
            </a:r>
            <a:r>
              <a:rPr lang="en-US" dirty="0"/>
              <a:t> </a:t>
            </a:r>
            <a:r>
              <a:rPr lang="en-US" dirty="0" err="1"/>
              <a:t>treden</a:t>
            </a:r>
            <a:r>
              <a:rPr lang="en-US" dirty="0"/>
              <a:t> </a:t>
            </a:r>
            <a:r>
              <a:rPr lang="en-US" dirty="0" err="1"/>
              <a:t>daar</a:t>
            </a:r>
            <a:r>
              <a:rPr lang="en-US" dirty="0"/>
              <a:t> op en </a:t>
            </a:r>
            <a:r>
              <a:rPr lang="en-US" dirty="0" err="1"/>
              <a:t>brengen</a:t>
            </a:r>
            <a:r>
              <a:rPr lang="en-US" dirty="0"/>
              <a:t> de </a:t>
            </a:r>
            <a:r>
              <a:rPr lang="en-US" dirty="0" err="1"/>
              <a:t>ster</a:t>
            </a:r>
            <a:r>
              <a:rPr lang="en-US" dirty="0"/>
              <a:t> tot </a:t>
            </a:r>
            <a:r>
              <a:rPr lang="en-US" dirty="0" err="1"/>
              <a:t>trillen</a:t>
            </a:r>
            <a:r>
              <a:rPr lang="en-US" dirty="0"/>
              <a:t>. </a:t>
            </a:r>
            <a:endParaRPr dirty="0"/>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386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Erica</a:t>
            </a:r>
          </a:p>
          <a:p>
            <a:pPr marL="0" lvl="0" indent="0" algn="l" rtl="0">
              <a:lnSpc>
                <a:spcPct val="100000"/>
              </a:lnSpc>
              <a:spcBef>
                <a:spcPts val="0"/>
              </a:spcBef>
              <a:spcAft>
                <a:spcPts val="0"/>
              </a:spcAft>
              <a:buSzPts val="1100"/>
              <a:buNone/>
            </a:pPr>
            <a:r>
              <a:rPr lang="en-US" dirty="0"/>
              <a:t>La 440 Hz </a:t>
            </a:r>
            <a:r>
              <a:rPr lang="en-US" dirty="0" err="1"/>
              <a:t>voorlaatste</a:t>
            </a:r>
            <a:r>
              <a:rPr lang="en-US" dirty="0"/>
              <a:t> </a:t>
            </a:r>
            <a:r>
              <a:rPr lang="en-US" dirty="0" err="1"/>
              <a:t>octaaf</a:t>
            </a:r>
            <a:r>
              <a:rPr lang="en-US" dirty="0"/>
              <a:t> </a:t>
            </a:r>
            <a:r>
              <a:rPr lang="en-US" dirty="0" err="1"/>
              <a:t>tellend</a:t>
            </a:r>
            <a:r>
              <a:rPr lang="en-US" dirty="0"/>
              <a:t> </a:t>
            </a:r>
            <a:r>
              <a:rPr lang="en-US" dirty="0" err="1"/>
              <a:t>vanaf</a:t>
            </a:r>
            <a:r>
              <a:rPr lang="en-US" dirty="0"/>
              <a:t> links. </a:t>
            </a:r>
          </a:p>
          <a:p>
            <a:pPr marL="0" lvl="0" indent="0" algn="l" rtl="0">
              <a:lnSpc>
                <a:spcPct val="100000"/>
              </a:lnSpc>
              <a:spcBef>
                <a:spcPts val="0"/>
              </a:spcBef>
              <a:spcAft>
                <a:spcPts val="0"/>
              </a:spcAft>
              <a:buSzPts val="1100"/>
              <a:buNone/>
            </a:pPr>
            <a:r>
              <a:rPr lang="en-US" dirty="0"/>
              <a:t>f = 4,4 / 10*10^-3 Hz = 4,4 *10^2 Hz = 440 Hz</a:t>
            </a:r>
            <a:endParaRPr dirty="0"/>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7516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2440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9919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6551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4143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2157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427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Piano </a:t>
            </a:r>
          </a:p>
          <a:p>
            <a:pPr marL="0" lvl="0" indent="0" algn="l" rtl="0">
              <a:lnSpc>
                <a:spcPct val="100000"/>
              </a:lnSpc>
              <a:spcBef>
                <a:spcPts val="0"/>
              </a:spcBef>
              <a:spcAft>
                <a:spcPts val="0"/>
              </a:spcAft>
              <a:buSzPts val="1100"/>
              <a:buNone/>
            </a:pPr>
            <a:r>
              <a:rPr lang="en-US" dirty="0" err="1"/>
              <a:t>Viool</a:t>
            </a:r>
            <a:r>
              <a:rPr lang="en-US" dirty="0"/>
              <a:t> </a:t>
            </a:r>
            <a:r>
              <a:rPr lang="en-US" dirty="0" err="1"/>
              <a:t>nummer</a:t>
            </a:r>
            <a:r>
              <a:rPr lang="en-US" dirty="0"/>
              <a:t> 41</a:t>
            </a:r>
            <a:endParaRPr dirty="0"/>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9291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9146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1cb935cc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dirty="0"/>
              <a:t>Perfect onderwerp om te werken aan een didactiek van verwondering – we proberen inzichten vanuit onderzoek en wijsgierige pedagogie hierover in de didactiek en in de klas te brengen aan de hand van ‘cases’ zoals  </a:t>
            </a:r>
            <a:r>
              <a:rPr lang="nl-BE" dirty="0" err="1"/>
              <a:t>AstroSounds</a:t>
            </a:r>
            <a:r>
              <a:rPr lang="nl-BE" dirty="0"/>
              <a:t>. Wat bedoelen we met verwondering? We baseren we voornamelijk op het werk van wijsgierige pedagoog Anders Schinkel uit Vrije </a:t>
            </a:r>
            <a:r>
              <a:rPr lang="nl-BE" dirty="0" err="1"/>
              <a:t>Univ</a:t>
            </a:r>
            <a:r>
              <a:rPr lang="nl-BE" dirty="0"/>
              <a:t> Amsterdam. Zijn onderzoeksgroep heeft 8 strategieën van verwondering beschreven die we trachten te illustreren in deze workshop. De </a:t>
            </a:r>
            <a:r>
              <a:rPr lang="nl-BE" dirty="0" err="1"/>
              <a:t>strategieen</a:t>
            </a:r>
            <a:r>
              <a:rPr lang="nl-BE" dirty="0"/>
              <a:t> telkens vermeld in het geel.</a:t>
            </a:r>
            <a:endParaRPr dirty="0"/>
          </a:p>
        </p:txBody>
      </p:sp>
      <p:sp>
        <p:nvSpPr>
          <p:cNvPr id="86" name="Google Shape;86;g101cb935cc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1879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 </a:t>
            </a:r>
            <a:r>
              <a:rPr lang="en-US">
                <a:sym typeface="Wingdings" panose="05000000000000000000" pitchFamily="2" charset="2"/>
              </a:rPr>
              <a:t> </a:t>
            </a:r>
            <a:r>
              <a:rPr lang="en-US" err="1">
                <a:sym typeface="Wingdings" panose="05000000000000000000" pitchFamily="2" charset="2"/>
              </a:rPr>
              <a:t>deelnemers</a:t>
            </a:r>
            <a:r>
              <a:rPr lang="en-US">
                <a:sym typeface="Wingdings" panose="05000000000000000000" pitchFamily="2" charset="2"/>
              </a:rPr>
              <a:t> </a:t>
            </a:r>
            <a:r>
              <a:rPr lang="en-US" err="1">
                <a:sym typeface="Wingdings" panose="05000000000000000000" pitchFamily="2" charset="2"/>
              </a:rPr>
              <a:t>zelfstandig</a:t>
            </a:r>
            <a:r>
              <a:rPr lang="en-US">
                <a:sym typeface="Wingdings" panose="05000000000000000000" pitchFamily="2" charset="2"/>
              </a:rPr>
              <a:t> laten </a:t>
            </a:r>
            <a:r>
              <a:rPr lang="en-US" err="1">
                <a:sym typeface="Wingdings" panose="05000000000000000000" pitchFamily="2" charset="2"/>
              </a:rPr>
              <a:t>meten</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7047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1693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Erica</a:t>
            </a:r>
            <a:endParaRPr dirty="0"/>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6721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0415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1393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3557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9106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4152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8437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633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1cb935cc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dirty="0"/>
              <a:t>Hierbij leggen we linken tussen wetenschapen / STEM enerzijds en taal anderzijds. We hebben ook een website ontworpen waar je meer info kan vinden. In deze workshop focussen we op de wetenschappelijke kant (vooral fysica) maar leggen we linken met taal. Om dit duidelijk te maken gebruiken we deze iconen uit ons STEM-OVUR-model. Het is een model voor onderzoekend en ontwerpend leren voor STEM en taal. Groene icoontjes – KLAVERBLAD - geven daarom aan dat we het even over taal hebben. </a:t>
            </a:r>
            <a:endParaRPr dirty="0"/>
          </a:p>
        </p:txBody>
      </p:sp>
      <p:sp>
        <p:nvSpPr>
          <p:cNvPr id="86" name="Google Shape;86;g101cb935cc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4615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Erica</a:t>
            </a:r>
            <a:endParaRPr/>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5283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Vraag voor </a:t>
            </a:r>
            <a:r>
              <a:rPr lang="nl-BE" err="1"/>
              <a:t>Copilot</a:t>
            </a:r>
            <a:r>
              <a:rPr lang="nl-BE"/>
              <a:t>: “maak een kort gedicht over het heelal met enkele van volgende woorden’. </a:t>
            </a:r>
          </a:p>
        </p:txBody>
      </p:sp>
      <p:sp>
        <p:nvSpPr>
          <p:cNvPr id="4" name="Tijdelijke aanduiding voor dia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9948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10681e7fce7_2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96" name="Google Shape;1196;g10681e7fce7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Taalopdracht – nu doen </a:t>
            </a:r>
            <a:r>
              <a:rPr lang="nl-BE" dirty="0">
                <a:sym typeface="Wingdings" panose="05000000000000000000" pitchFamily="2" charset="2"/>
              </a:rPr>
              <a:t> terugkoppelen op het einde</a:t>
            </a:r>
            <a:endParaRPr lang="nl-BE" dirty="0"/>
          </a:p>
          <a:p>
            <a:r>
              <a:rPr lang="nl-BE" dirty="0"/>
              <a:t>https://www.wooclap.com/</a:t>
            </a:r>
          </a:p>
          <a:p>
            <a:r>
              <a:rPr lang="en-US" dirty="0"/>
              <a:t>Log in with your institution</a:t>
            </a:r>
            <a:endParaRPr lang="nl-BE" dirty="0"/>
          </a:p>
          <a:p>
            <a:r>
              <a:rPr lang="nl-BE" dirty="0"/>
              <a:t>UC Leuven-Limburg</a:t>
            </a:r>
          </a:p>
          <a:p>
            <a:r>
              <a:rPr lang="nl-BE" dirty="0"/>
              <a:t>Evenement Sterrenkaart</a:t>
            </a:r>
          </a:p>
        </p:txBody>
      </p:sp>
      <p:sp>
        <p:nvSpPr>
          <p:cNvPr id="4" name="Tijdelijke aanduiding voor dia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11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01cb935cc7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101cb935cc7_1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Erica, Renaat</a:t>
            </a:r>
            <a:endParaRPr/>
          </a:p>
          <a:p>
            <a:pPr marL="0" lvl="0" indent="0" algn="l" rtl="0">
              <a:lnSpc>
                <a:spcPct val="100000"/>
              </a:lnSpc>
              <a:spcBef>
                <a:spcPts val="0"/>
              </a:spcBef>
              <a:spcAft>
                <a:spcPts val="0"/>
              </a:spcAft>
              <a:buSzPts val="1400"/>
              <a:buNone/>
            </a:pPr>
            <a:r>
              <a:rPr lang="nl-BE"/>
              <a:t>We gaan beginnen met een vraag…</a:t>
            </a:r>
            <a:endParaRPr/>
          </a:p>
        </p:txBody>
      </p:sp>
      <p:sp>
        <p:nvSpPr>
          <p:cNvPr id="331" name="Google Shape;331;g101cb935cc7_1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29607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01cb935cc7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101cb935cc7_1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Erica, Renaat</a:t>
            </a:r>
            <a:endParaRPr/>
          </a:p>
          <a:p>
            <a:pPr marL="0" lvl="0" indent="0" algn="l" rtl="0">
              <a:lnSpc>
                <a:spcPct val="100000"/>
              </a:lnSpc>
              <a:spcBef>
                <a:spcPts val="0"/>
              </a:spcBef>
              <a:spcAft>
                <a:spcPts val="0"/>
              </a:spcAft>
              <a:buSzPts val="1400"/>
              <a:buNone/>
            </a:pPr>
            <a:endParaRPr/>
          </a:p>
        </p:txBody>
      </p:sp>
      <p:sp>
        <p:nvSpPr>
          <p:cNvPr id="331" name="Google Shape;331;g101cb935cc7_1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17422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VR-</a:t>
            </a:r>
            <a:r>
              <a:rPr lang="en-US" dirty="0" err="1"/>
              <a:t>bril</a:t>
            </a:r>
            <a:endParaRPr lang="en-US" dirty="0"/>
          </a:p>
          <a:p>
            <a:pPr marL="0" lvl="0" indent="0" algn="l" rtl="0">
              <a:lnSpc>
                <a:spcPct val="100000"/>
              </a:lnSpc>
              <a:spcBef>
                <a:spcPts val="0"/>
              </a:spcBef>
              <a:spcAft>
                <a:spcPts val="0"/>
              </a:spcAft>
              <a:buSzPts val="1100"/>
              <a:buNone/>
            </a:pPr>
            <a:r>
              <a:rPr lang="en-US" dirty="0"/>
              <a:t>2 </a:t>
            </a:r>
            <a:r>
              <a:rPr lang="en-US" dirty="0" err="1"/>
              <a:t>mensen</a:t>
            </a:r>
            <a:r>
              <a:rPr lang="en-US" dirty="0"/>
              <a:t> (1 per </a:t>
            </a:r>
            <a:r>
              <a:rPr lang="en-US" dirty="0" err="1"/>
              <a:t>bril</a:t>
            </a:r>
            <a:r>
              <a:rPr lang="en-US" dirty="0"/>
              <a:t>) de </a:t>
            </a:r>
            <a:r>
              <a:rPr lang="en-US" dirty="0" err="1"/>
              <a:t>anderen</a:t>
            </a:r>
            <a:r>
              <a:rPr lang="en-US" dirty="0"/>
              <a:t> </a:t>
            </a:r>
            <a:r>
              <a:rPr lang="en-US" dirty="0" err="1"/>
              <a:t>mogen</a:t>
            </a:r>
            <a:r>
              <a:rPr lang="en-US" dirty="0"/>
              <a:t> op het </a:t>
            </a:r>
            <a:r>
              <a:rPr lang="en-US" dirty="0" err="1"/>
              <a:t>einde</a:t>
            </a:r>
            <a:r>
              <a:rPr lang="en-US" dirty="0"/>
              <a:t> </a:t>
            </a:r>
            <a:r>
              <a:rPr lang="en-US" dirty="0" err="1"/>
              <a:t>proberen</a:t>
            </a:r>
            <a:r>
              <a:rPr lang="en-US" dirty="0"/>
              <a:t>.</a:t>
            </a:r>
            <a:endParaRPr dirty="0"/>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755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1cb935cc7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Erica  -- </a:t>
            </a:r>
            <a:r>
              <a:rPr lang="en-US" dirty="0" err="1"/>
              <a:t>Vragen</a:t>
            </a:r>
            <a:r>
              <a:rPr lang="en-US" dirty="0"/>
              <a:t>: hoe </a:t>
            </a:r>
            <a:r>
              <a:rPr lang="en-US" dirty="0" err="1"/>
              <a:t>komt</a:t>
            </a:r>
            <a:r>
              <a:rPr lang="en-US" dirty="0"/>
              <a:t> het </a:t>
            </a:r>
            <a:r>
              <a:rPr lang="en-US" dirty="0" err="1"/>
              <a:t>dat</a:t>
            </a:r>
            <a:r>
              <a:rPr lang="en-US" dirty="0"/>
              <a:t> we </a:t>
            </a:r>
            <a:r>
              <a:rPr lang="en-US" dirty="0" err="1"/>
              <a:t>sterren</a:t>
            </a:r>
            <a:r>
              <a:rPr lang="en-US" dirty="0"/>
              <a:t> </a:t>
            </a:r>
            <a:r>
              <a:rPr lang="en-US" dirty="0" err="1"/>
              <a:t>kunnen</a:t>
            </a:r>
            <a:r>
              <a:rPr lang="en-US" dirty="0"/>
              <a:t> </a:t>
            </a:r>
            <a:r>
              <a:rPr lang="en-US" dirty="0" err="1"/>
              <a:t>horen</a:t>
            </a:r>
            <a:r>
              <a:rPr lang="en-US" dirty="0"/>
              <a:t> </a:t>
            </a:r>
            <a:r>
              <a:rPr lang="en-US" dirty="0" err="1"/>
              <a:t>als</a:t>
            </a:r>
            <a:r>
              <a:rPr lang="en-US" dirty="0"/>
              <a:t> er </a:t>
            </a:r>
            <a:r>
              <a:rPr lang="en-US" dirty="0" err="1"/>
              <a:t>een</a:t>
            </a:r>
            <a:r>
              <a:rPr lang="en-US" dirty="0"/>
              <a:t> vacuum is in de </a:t>
            </a:r>
            <a:r>
              <a:rPr lang="en-US" dirty="0" err="1"/>
              <a:t>ruimte</a:t>
            </a:r>
            <a:r>
              <a:rPr lang="en-US" dirty="0"/>
              <a:t>? </a:t>
            </a:r>
            <a:endParaRPr dirty="0"/>
          </a:p>
        </p:txBody>
      </p:sp>
      <p:sp>
        <p:nvSpPr>
          <p:cNvPr id="174" name="Google Shape;174;g101cb935cc7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05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5"/>
        <p:cNvGrpSpPr/>
        <p:nvPr/>
      </p:nvGrpSpPr>
      <p:grpSpPr>
        <a:xfrm>
          <a:off x="0" y="0"/>
          <a:ext cx="0" cy="0"/>
          <a:chOff x="0" y="0"/>
          <a:chExt cx="0" cy="0"/>
        </a:xfrm>
      </p:grpSpPr>
      <p:sp>
        <p:nvSpPr>
          <p:cNvPr id="16" name="Google Shape;16;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8"/>
        <p:cNvGrpSpPr/>
        <p:nvPr/>
      </p:nvGrpSpPr>
      <p:grpSpPr>
        <a:xfrm>
          <a:off x="0" y="0"/>
          <a:ext cx="0" cy="0"/>
          <a:chOff x="0" y="0"/>
          <a:chExt cx="0" cy="0"/>
        </a:xfrm>
      </p:grpSpPr>
      <p:sp>
        <p:nvSpPr>
          <p:cNvPr id="79" name="Google Shape;79;p7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27"/>
        <p:cNvGrpSpPr/>
        <p:nvPr/>
      </p:nvGrpSpPr>
      <p:grpSpPr>
        <a:xfrm>
          <a:off x="0" y="0"/>
          <a:ext cx="0" cy="0"/>
          <a:chOff x="0" y="0"/>
          <a:chExt cx="0" cy="0"/>
        </a:xfrm>
      </p:grpSpPr>
      <p:sp>
        <p:nvSpPr>
          <p:cNvPr id="28" name="Google Shape;28;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1"/>
        <p:cNvGrpSpPr/>
        <p:nvPr/>
      </p:nvGrpSpPr>
      <p:grpSpPr>
        <a:xfrm>
          <a:off x="0" y="0"/>
          <a:ext cx="0" cy="0"/>
          <a:chOff x="0" y="0"/>
          <a:chExt cx="0" cy="0"/>
        </a:xfrm>
      </p:grpSpPr>
      <p:sp>
        <p:nvSpPr>
          <p:cNvPr id="32" name="Google Shape;32;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7"/>
        <p:cNvGrpSpPr/>
        <p:nvPr/>
      </p:nvGrpSpPr>
      <p:grpSpPr>
        <a:xfrm>
          <a:off x="0" y="0"/>
          <a:ext cx="0" cy="0"/>
          <a:chOff x="0" y="0"/>
          <a:chExt cx="0" cy="0"/>
        </a:xfrm>
      </p:grpSpPr>
      <p:sp>
        <p:nvSpPr>
          <p:cNvPr id="38" name="Google Shape;3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4"/>
        <p:cNvGrpSpPr/>
        <p:nvPr/>
      </p:nvGrpSpPr>
      <p:grpSpPr>
        <a:xfrm>
          <a:off x="0" y="0"/>
          <a:ext cx="0" cy="0"/>
          <a:chOff x="0" y="0"/>
          <a:chExt cx="0" cy="0"/>
        </a:xfrm>
      </p:grpSpPr>
      <p:sp>
        <p:nvSpPr>
          <p:cNvPr id="45" name="Google Shape;45;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3"/>
        <p:cNvGrpSpPr/>
        <p:nvPr/>
      </p:nvGrpSpPr>
      <p:grpSpPr>
        <a:xfrm>
          <a:off x="0" y="0"/>
          <a:ext cx="0" cy="0"/>
          <a:chOff x="0" y="0"/>
          <a:chExt cx="0" cy="0"/>
        </a:xfrm>
      </p:grpSpPr>
      <p:sp>
        <p:nvSpPr>
          <p:cNvPr id="54" name="Google Shape;54;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8"/>
        <p:cNvGrpSpPr/>
        <p:nvPr/>
      </p:nvGrpSpPr>
      <p:grpSpPr>
        <a:xfrm>
          <a:off x="0" y="0"/>
          <a:ext cx="0" cy="0"/>
          <a:chOff x="0" y="0"/>
          <a:chExt cx="0" cy="0"/>
        </a:xfrm>
      </p:grpSpPr>
      <p:sp>
        <p:nvSpPr>
          <p:cNvPr id="59" name="Google Shape;59;p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5"/>
        <p:cNvGrpSpPr/>
        <p:nvPr/>
      </p:nvGrpSpPr>
      <p:grpSpPr>
        <a:xfrm>
          <a:off x="0" y="0"/>
          <a:ext cx="0" cy="0"/>
          <a:chOff x="0" y="0"/>
          <a:chExt cx="0" cy="0"/>
        </a:xfrm>
      </p:grpSpPr>
      <p:sp>
        <p:nvSpPr>
          <p:cNvPr id="66" name="Google Shape;66;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5"/>
          <p:cNvSpPr>
            <a:spLocks noGrp="1"/>
          </p:cNvSpPr>
          <p:nvPr>
            <p:ph type="pic" idx="2"/>
          </p:nvPr>
        </p:nvSpPr>
        <p:spPr>
          <a:xfrm>
            <a:off x="5183188" y="987425"/>
            <a:ext cx="6172200" cy="4873625"/>
          </a:xfrm>
          <a:prstGeom prst="rect">
            <a:avLst/>
          </a:prstGeom>
          <a:noFill/>
          <a:ln>
            <a:noFill/>
          </a:ln>
        </p:spPr>
      </p:sp>
      <p:sp>
        <p:nvSpPr>
          <p:cNvPr id="68" name="Google Shape;68;p7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2"/>
        <p:cNvGrpSpPr/>
        <p:nvPr/>
      </p:nvGrpSpPr>
      <p:grpSpPr>
        <a:xfrm>
          <a:off x="0" y="0"/>
          <a:ext cx="0" cy="0"/>
          <a:chOff x="0" y="0"/>
          <a:chExt cx="0" cy="0"/>
        </a:xfrm>
      </p:grpSpPr>
      <p:sp>
        <p:nvSpPr>
          <p:cNvPr id="73" name="Google Shape;73;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tVOiuwuvEB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tVOiuwuvEBU"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2.gif"/><Relationship Id="rId3" Type="http://schemas.microsoft.com/office/2007/relationships/media" Target="../media/media2.mp3"/><Relationship Id="rId7" Type="http://schemas.openxmlformats.org/officeDocument/2006/relationships/image" Target="../media/image2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4.mp3"/><Relationship Id="rId7" Type="http://schemas.openxmlformats.org/officeDocument/2006/relationships/image" Target="../media/image2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5.xml"/><Relationship Id="rId5" Type="http://schemas.openxmlformats.org/officeDocument/2006/relationships/slideLayout" Target="../slideLayouts/slideLayout1.xml"/><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2.gif"/><Relationship Id="rId3" Type="http://schemas.microsoft.com/office/2007/relationships/media" Target="../media/media2.mp3"/><Relationship Id="rId7" Type="http://schemas.openxmlformats.org/officeDocument/2006/relationships/image" Target="../media/image2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orkbench.imuscica.eu/" TargetMode="External"/><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17.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astrosounds.be" TargetMode="External"/><Relationship Id="rId5" Type="http://schemas.openxmlformats.org/officeDocument/2006/relationships/image" Target="../media/image8.png"/><Relationship Id="rId4" Type="http://schemas.openxmlformats.org/officeDocument/2006/relationships/hyperlink" Target="https://www.astrosounds.be/luister-naar-de-sterren/astrosounds-trailer"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3.png"/><Relationship Id="rId3" Type="http://schemas.microsoft.com/office/2007/relationships/media" Target="../media/media6.mp3"/><Relationship Id="rId7" Type="http://schemas.openxmlformats.org/officeDocument/2006/relationships/hyperlink" Target="https://workbench.imuscica.eu/" TargetMode="External"/><Relationship Id="rId12" Type="http://schemas.openxmlformats.org/officeDocument/2006/relationships/image" Target="../media/image3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20.xml"/><Relationship Id="rId11" Type="http://schemas.openxmlformats.org/officeDocument/2006/relationships/image" Target="../media/image33.png"/><Relationship Id="rId5" Type="http://schemas.openxmlformats.org/officeDocument/2006/relationships/slideLayout" Target="../slideLayouts/slideLayout1.xml"/><Relationship Id="rId10" Type="http://schemas.openxmlformats.org/officeDocument/2006/relationships/image" Target="../media/image32.png"/><Relationship Id="rId4" Type="http://schemas.openxmlformats.org/officeDocument/2006/relationships/audio" Target="../media/media6.mp3"/><Relationship Id="rId9" Type="http://schemas.openxmlformats.org/officeDocument/2006/relationships/image" Target="../media/image31.png"/><Relationship Id="rId14"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hyperlink" Target="https://workbench.imuscica.eu/"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virtualpiano.net/?instr=violin" TargetMode="External"/><Relationship Id="rId5" Type="http://schemas.openxmlformats.org/officeDocument/2006/relationships/hyperlink" Target="https://virtualpiano.net/?instr=grand-classical"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2.gif"/><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microsoft.com/office/2007/relationships/media" Target="../media/media8.mp3"/><Relationship Id="rId7" Type="http://schemas.openxmlformats.org/officeDocument/2006/relationships/slideLayout" Target="../slideLayouts/slideLayout1.xml"/><Relationship Id="rId12" Type="http://schemas.openxmlformats.org/officeDocument/2006/relationships/image" Target="../media/image2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22.gif"/><Relationship Id="rId5" Type="http://schemas.microsoft.com/office/2007/relationships/media" Target="../media/media9.mp3"/><Relationship Id="rId10" Type="http://schemas.openxmlformats.org/officeDocument/2006/relationships/image" Target="../media/image21.gif"/><Relationship Id="rId4" Type="http://schemas.openxmlformats.org/officeDocument/2006/relationships/audio" Target="../media/media8.mp3"/><Relationship Id="rId9" Type="http://schemas.openxmlformats.org/officeDocument/2006/relationships/image" Target="../media/image35.gi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2.gif"/><Relationship Id="rId3" Type="http://schemas.microsoft.com/office/2007/relationships/media" Target="../media/media8.mp3"/><Relationship Id="rId7" Type="http://schemas.openxmlformats.org/officeDocument/2006/relationships/image" Target="../media/image21.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30.xml"/><Relationship Id="rId5" Type="http://schemas.openxmlformats.org/officeDocument/2006/relationships/slideLayout" Target="../slideLayouts/slideLayout1.xml"/><Relationship Id="rId4" Type="http://schemas.openxmlformats.org/officeDocument/2006/relationships/audio" Target="../media/media8.mp3"/><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22.gi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1.gif"/><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audio" Target="../media/media11.mp3"/><Relationship Id="rId13" Type="http://schemas.openxmlformats.org/officeDocument/2006/relationships/image" Target="../media/image22.gif"/><Relationship Id="rId3" Type="http://schemas.microsoft.com/office/2007/relationships/media" Target="../media/media8.mp3"/><Relationship Id="rId7" Type="http://schemas.microsoft.com/office/2007/relationships/media" Target="../media/media11.mp3"/><Relationship Id="rId12" Type="http://schemas.openxmlformats.org/officeDocument/2006/relationships/image" Target="../media/image4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10.mp3"/><Relationship Id="rId11" Type="http://schemas.openxmlformats.org/officeDocument/2006/relationships/image" Target="../media/image21.gif"/><Relationship Id="rId5" Type="http://schemas.microsoft.com/office/2007/relationships/media" Target="../media/media10.mp3"/><Relationship Id="rId15" Type="http://schemas.openxmlformats.org/officeDocument/2006/relationships/image" Target="../media/image23.png"/><Relationship Id="rId10" Type="http://schemas.openxmlformats.org/officeDocument/2006/relationships/notesSlide" Target="../notesSlides/notesSlide32.xml"/><Relationship Id="rId4" Type="http://schemas.openxmlformats.org/officeDocument/2006/relationships/audio" Target="../media/media8.mp3"/><Relationship Id="rId9" Type="http://schemas.openxmlformats.org/officeDocument/2006/relationships/slideLayout" Target="../slideLayouts/slideLayout1.xml"/><Relationship Id="rId1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22.gif"/><Relationship Id="rId12"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21.gif"/><Relationship Id="rId9" Type="http://schemas.openxmlformats.org/officeDocument/2006/relationships/image" Target="../media/image47.png"/><Relationship Id="rId1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13" Type="http://schemas.openxmlformats.org/officeDocument/2006/relationships/image" Target="../media/image57.png"/><Relationship Id="rId3" Type="http://schemas.microsoft.com/office/2007/relationships/media" Target="../media/media13.mp3"/><Relationship Id="rId7" Type="http://schemas.openxmlformats.org/officeDocument/2006/relationships/slideLayout" Target="../slideLayouts/slideLayout1.xml"/><Relationship Id="rId12" Type="http://schemas.openxmlformats.org/officeDocument/2006/relationships/image" Target="../media/image2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audio" Target="../media/media9.mp3"/><Relationship Id="rId11" Type="http://schemas.openxmlformats.org/officeDocument/2006/relationships/image" Target="../media/image22.gif"/><Relationship Id="rId5" Type="http://schemas.microsoft.com/office/2007/relationships/media" Target="../media/media9.mp3"/><Relationship Id="rId15" Type="http://schemas.openxmlformats.org/officeDocument/2006/relationships/image" Target="../media/image35.gif"/><Relationship Id="rId10" Type="http://schemas.openxmlformats.org/officeDocument/2006/relationships/image" Target="../media/image37.png"/><Relationship Id="rId4" Type="http://schemas.openxmlformats.org/officeDocument/2006/relationships/audio" Target="../media/media13.mp3"/><Relationship Id="rId9" Type="http://schemas.openxmlformats.org/officeDocument/2006/relationships/image" Target="../media/image56.png"/><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43.png"/><Relationship Id="rId4" Type="http://schemas.openxmlformats.org/officeDocument/2006/relationships/hyperlink" Target="https://workbench.imuscica.eu/"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2.gif"/><Relationship Id="rId5" Type="http://schemas.openxmlformats.org/officeDocument/2006/relationships/image" Target="../media/image6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vakdidactiek.be/stem-en-taal/"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youtube.com/watch?v=tz2GUY-Ecm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astrosounds.be/luister-naar-de-sterren/luister-in-360"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84000"/>
          </a:blip>
          <a:stretch>
            <a:fillRect/>
          </a:stretch>
        </a:blipFill>
        <a:effectLst/>
      </p:bgPr>
    </p:bg>
    <p:spTree>
      <p:nvGrpSpPr>
        <p:cNvPr id="1" name="Shape 87"/>
        <p:cNvGrpSpPr/>
        <p:nvPr/>
      </p:nvGrpSpPr>
      <p:grpSpPr>
        <a:xfrm>
          <a:off x="0" y="0"/>
          <a:ext cx="0" cy="0"/>
          <a:chOff x="0" y="0"/>
          <a:chExt cx="0" cy="0"/>
        </a:xfrm>
      </p:grpSpPr>
      <p:pic>
        <p:nvPicPr>
          <p:cNvPr id="88" name="Google Shape;88;g101cb935cc7_1_0" descr="AstroSounds - Luister naar de sterren! | vakdidactiek.be"/>
          <p:cNvPicPr preferRelativeResize="0"/>
          <p:nvPr/>
        </p:nvPicPr>
        <p:blipFill rotWithShape="1">
          <a:blip r:embed="rId4">
            <a:alphaModFix/>
          </a:blip>
          <a:srcRect/>
          <a:stretch/>
        </p:blipFill>
        <p:spPr>
          <a:xfrm>
            <a:off x="9536113" y="185433"/>
            <a:ext cx="2467218" cy="1207424"/>
          </a:xfrm>
          <a:prstGeom prst="rect">
            <a:avLst/>
          </a:prstGeom>
          <a:noFill/>
          <a:ln>
            <a:noFill/>
          </a:ln>
        </p:spPr>
      </p:pic>
      <p:sp>
        <p:nvSpPr>
          <p:cNvPr id="89" name="Google Shape;89;g101cb935cc7_1_0"/>
          <p:cNvSpPr/>
          <p:nvPr/>
        </p:nvSpPr>
        <p:spPr>
          <a:xfrm>
            <a:off x="2511710" y="615259"/>
            <a:ext cx="7074279" cy="361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l-NL" sz="3200" b="1" i="1" u="none" strike="noStrike" cap="none" dirty="0" err="1">
                <a:solidFill>
                  <a:schemeClr val="lt1"/>
                </a:solidFill>
                <a:latin typeface="Calibri"/>
                <a:ea typeface="Calibri"/>
                <a:cs typeface="Calibri"/>
                <a:sym typeface="Calibri"/>
              </a:rPr>
              <a:t>AstroSounds</a:t>
            </a:r>
            <a:r>
              <a:rPr lang="nl-NL" sz="3200" b="1" i="1" u="none" strike="noStrike" cap="none" dirty="0">
                <a:solidFill>
                  <a:schemeClr val="lt1"/>
                </a:solidFill>
                <a:latin typeface="Calibri"/>
                <a:ea typeface="Calibri"/>
                <a:cs typeface="Calibri"/>
                <a:sym typeface="Calibri"/>
              </a:rPr>
              <a:t> in de klas: naar een didactiek van de verwondering</a:t>
            </a:r>
          </a:p>
          <a:p>
            <a:pPr marL="0" marR="0" lvl="0" indent="0" algn="ctr" rtl="0">
              <a:lnSpc>
                <a:spcPct val="100000"/>
              </a:lnSpc>
              <a:spcBef>
                <a:spcPts val="0"/>
              </a:spcBef>
              <a:spcAft>
                <a:spcPts val="0"/>
              </a:spcAft>
              <a:buClr>
                <a:srgbClr val="000000"/>
              </a:buClr>
              <a:buSzPts val="1400"/>
              <a:buFont typeface="Arial"/>
              <a:buNone/>
            </a:pPr>
            <a:endParaRPr lang="nl-NL" sz="2000" b="1" i="1"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2500" b="1" i="1" u="none" strike="noStrike" cap="none" dirty="0">
                <a:solidFill>
                  <a:schemeClr val="lt1"/>
                </a:solidFill>
                <a:latin typeface="Calibri"/>
                <a:ea typeface="Calibri"/>
                <a:cs typeface="Calibri"/>
                <a:sym typeface="Calibri"/>
              </a:rPr>
              <a:t>Erica Andreotti, Renaat Frans,</a:t>
            </a:r>
          </a:p>
          <a:p>
            <a:pPr marL="0" marR="0" lvl="0" indent="0" algn="ctr" rtl="0">
              <a:lnSpc>
                <a:spcPct val="100000"/>
              </a:lnSpc>
              <a:spcBef>
                <a:spcPts val="0"/>
              </a:spcBef>
              <a:spcAft>
                <a:spcPts val="0"/>
              </a:spcAft>
              <a:buClr>
                <a:srgbClr val="000000"/>
              </a:buClr>
              <a:buSzPts val="1400"/>
              <a:buFont typeface="Arial"/>
              <a:buNone/>
            </a:pPr>
            <a:r>
              <a:rPr lang="en-US" sz="2500" b="1" i="1" u="none" strike="noStrike" cap="none" dirty="0">
                <a:solidFill>
                  <a:schemeClr val="lt1"/>
                </a:solidFill>
                <a:latin typeface="Calibri"/>
                <a:ea typeface="Calibri"/>
                <a:cs typeface="Calibri"/>
                <a:sym typeface="Calibri"/>
              </a:rPr>
              <a:t>Ann Steppe, Jeroen Op den Kelder</a:t>
            </a:r>
          </a:p>
          <a:p>
            <a:pPr marL="0" marR="0" lvl="0" indent="0" algn="ctr" rtl="0">
              <a:lnSpc>
                <a:spcPct val="100000"/>
              </a:lnSpc>
              <a:spcBef>
                <a:spcPts val="0"/>
              </a:spcBef>
              <a:spcAft>
                <a:spcPts val="0"/>
              </a:spcAft>
              <a:buClr>
                <a:srgbClr val="000000"/>
              </a:buClr>
              <a:buSzPts val="1600"/>
              <a:buFont typeface="Arial"/>
              <a:buNone/>
            </a:pPr>
            <a:endParaRPr lang="nl-NL" sz="2000" b="1" i="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nl-NL" sz="2000" b="1" i="1" dirty="0">
                <a:solidFill>
                  <a:srgbClr val="FFFF00"/>
                </a:solidFill>
                <a:latin typeface="Calibri"/>
                <a:ea typeface="Calibri"/>
                <a:cs typeface="Calibri"/>
                <a:sym typeface="Calibri"/>
              </a:rPr>
              <a:t>Lerarenopleiding Fysica Hogeschool UCLL</a:t>
            </a:r>
            <a:br>
              <a:rPr lang="nl-NL" sz="2000" b="1" i="1" dirty="0">
                <a:solidFill>
                  <a:srgbClr val="FFFF00"/>
                </a:solidFill>
                <a:latin typeface="Calibri"/>
                <a:ea typeface="Calibri"/>
                <a:cs typeface="Calibri"/>
                <a:sym typeface="Calibri"/>
              </a:rPr>
            </a:br>
            <a:r>
              <a:rPr lang="nl-NL" sz="2000" b="1" i="1" dirty="0">
                <a:solidFill>
                  <a:schemeClr val="accent4">
                    <a:lumMod val="20000"/>
                    <a:lumOff val="80000"/>
                  </a:schemeClr>
                </a:solidFill>
                <a:latin typeface="Calibri"/>
                <a:ea typeface="Calibri"/>
                <a:cs typeface="Calibri"/>
                <a:sym typeface="Calibri"/>
              </a:rPr>
              <a:t>steamdidactiek@ucll.be</a:t>
            </a:r>
            <a:endParaRPr lang="nl-NL" sz="700" b="1" i="0" u="none" strike="noStrike" cap="none" dirty="0">
              <a:solidFill>
                <a:schemeClr val="accent4">
                  <a:lumMod val="20000"/>
                  <a:lumOff val="80000"/>
                </a:schemeClr>
              </a:solidFill>
            </a:endParaRPr>
          </a:p>
          <a:p>
            <a:pPr marL="0" marR="0" lvl="0" indent="0" algn="ctr" rtl="0">
              <a:lnSpc>
                <a:spcPct val="100000"/>
              </a:lnSpc>
              <a:spcBef>
                <a:spcPts val="0"/>
              </a:spcBef>
              <a:spcAft>
                <a:spcPts val="0"/>
              </a:spcAft>
              <a:buClr>
                <a:srgbClr val="000000"/>
              </a:buClr>
              <a:buSzPts val="1600"/>
              <a:buFont typeface="Arial"/>
              <a:buNone/>
            </a:pPr>
            <a:r>
              <a:rPr lang="nl-NL" sz="1600" b="1" i="1" u="none" strike="noStrike" cap="none" dirty="0">
                <a:solidFill>
                  <a:schemeClr val="lt1"/>
                </a:solidFill>
                <a:latin typeface="Calibri"/>
                <a:ea typeface="Calibri"/>
                <a:cs typeface="Calibri"/>
                <a:sym typeface="Calibri"/>
              </a:rPr>
              <a:t>Campus Diepenbeek, België</a:t>
            </a:r>
            <a:br>
              <a:rPr lang="nl-NL" sz="1600" b="1" i="1" u="none" strike="noStrike" cap="none" dirty="0">
                <a:solidFill>
                  <a:schemeClr val="lt1"/>
                </a:solidFill>
                <a:latin typeface="Calibri"/>
                <a:ea typeface="Calibri"/>
                <a:cs typeface="Calibri"/>
                <a:sym typeface="Calibri"/>
              </a:rPr>
            </a:br>
            <a:r>
              <a:rPr lang="nl-NL" sz="1600" b="1" i="1" u="none" strike="noStrike" cap="none" dirty="0" err="1">
                <a:solidFill>
                  <a:schemeClr val="lt1"/>
                </a:solidFill>
                <a:latin typeface="Calibri"/>
                <a:ea typeface="Calibri"/>
                <a:cs typeface="Calibri"/>
                <a:sym typeface="Calibri"/>
              </a:rPr>
              <a:t>Expertisecel</a:t>
            </a:r>
            <a:r>
              <a:rPr lang="nl-NL" sz="1600" b="1" i="1" u="none" strike="noStrike" cap="none" dirty="0">
                <a:solidFill>
                  <a:schemeClr val="lt1"/>
                </a:solidFill>
                <a:latin typeface="Calibri"/>
                <a:ea typeface="Calibri"/>
                <a:cs typeface="Calibri"/>
                <a:sym typeface="Calibri"/>
              </a:rPr>
              <a:t> Art of Teaching - Vakdidactiek</a:t>
            </a:r>
          </a:p>
          <a:p>
            <a:pPr marL="0" marR="0" lvl="0" indent="0" algn="ctr" rtl="0">
              <a:lnSpc>
                <a:spcPct val="100000"/>
              </a:lnSpc>
              <a:spcBef>
                <a:spcPts val="0"/>
              </a:spcBef>
              <a:spcAft>
                <a:spcPts val="0"/>
              </a:spcAft>
              <a:buClr>
                <a:srgbClr val="000000"/>
              </a:buClr>
              <a:buSzPts val="1400"/>
              <a:buFont typeface="Arial"/>
              <a:buNone/>
            </a:pPr>
            <a:endParaRPr lang="en-US" sz="2000" b="1" i="1" dirty="0">
              <a:solidFill>
                <a:schemeClr val="lt1"/>
              </a:solidFill>
              <a:latin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2000" b="1" i="1" dirty="0">
                <a:solidFill>
                  <a:schemeClr val="lt1"/>
                </a:solidFill>
                <a:latin typeface="Calibri"/>
                <a:cs typeface="Calibri"/>
                <a:sym typeface="Calibri"/>
              </a:rPr>
              <a:t>Met de </a:t>
            </a:r>
            <a:r>
              <a:rPr lang="en-US" sz="2000" b="1" i="1" dirty="0" err="1">
                <a:solidFill>
                  <a:schemeClr val="lt1"/>
                </a:solidFill>
                <a:latin typeface="Calibri"/>
                <a:cs typeface="Calibri"/>
                <a:sym typeface="Calibri"/>
              </a:rPr>
              <a:t>medewerking</a:t>
            </a:r>
            <a:r>
              <a:rPr lang="en-US" sz="2000" b="1" i="1" dirty="0">
                <a:solidFill>
                  <a:schemeClr val="lt1"/>
                </a:solidFill>
                <a:latin typeface="Calibri"/>
                <a:cs typeface="Calibri"/>
                <a:sym typeface="Calibri"/>
              </a:rPr>
              <a:t> van Katrien Kolenberg, Katrien Vyvey, Frank Duchêne, Geert Smet </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2500" b="1" i="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1" dirty="0" err="1">
                <a:solidFill>
                  <a:schemeClr val="lt1"/>
                </a:solidFill>
                <a:latin typeface="Calibri"/>
                <a:ea typeface="Calibri"/>
                <a:cs typeface="Calibri"/>
                <a:sym typeface="Calibri"/>
              </a:rPr>
              <a:t>AstroSounds</a:t>
            </a:r>
            <a:r>
              <a:rPr lang="en-US" sz="1600" b="1" i="1" dirty="0">
                <a:solidFill>
                  <a:schemeClr val="lt1"/>
                </a:solidFill>
                <a:latin typeface="Calibri"/>
                <a:ea typeface="Calibri"/>
                <a:cs typeface="Calibri"/>
                <a:sym typeface="Calibri"/>
              </a:rPr>
              <a:t> is </a:t>
            </a:r>
            <a:r>
              <a:rPr lang="en-US" sz="1600" b="1" i="1" dirty="0" err="1">
                <a:solidFill>
                  <a:schemeClr val="lt1"/>
                </a:solidFill>
                <a:latin typeface="Calibri"/>
                <a:ea typeface="Calibri"/>
                <a:cs typeface="Calibri"/>
                <a:sym typeface="Calibri"/>
              </a:rPr>
              <a:t>een</a:t>
            </a:r>
            <a:r>
              <a:rPr lang="en-US" sz="1600" b="1" i="1" dirty="0">
                <a:solidFill>
                  <a:schemeClr val="lt1"/>
                </a:solidFill>
                <a:latin typeface="Calibri"/>
                <a:ea typeface="Calibri"/>
                <a:cs typeface="Calibri"/>
                <a:sym typeface="Calibri"/>
              </a:rPr>
              <a:t> project van UCLL,</a:t>
            </a:r>
          </a:p>
          <a:p>
            <a:pPr marL="0" marR="0" lvl="0" indent="0" algn="ctr" rtl="0">
              <a:lnSpc>
                <a:spcPct val="100000"/>
              </a:lnSpc>
              <a:spcBef>
                <a:spcPts val="0"/>
              </a:spcBef>
              <a:spcAft>
                <a:spcPts val="0"/>
              </a:spcAft>
              <a:buClr>
                <a:srgbClr val="000000"/>
              </a:buClr>
              <a:buSzPts val="1600"/>
              <a:buFont typeface="Arial"/>
              <a:buNone/>
            </a:pPr>
            <a:r>
              <a:rPr lang="en-US" sz="1600" b="1" i="1" dirty="0">
                <a:solidFill>
                  <a:schemeClr val="lt1"/>
                </a:solidFill>
                <a:latin typeface="Calibri"/>
                <a:ea typeface="Calibri"/>
                <a:cs typeface="Calibri"/>
                <a:sym typeface="Calibri"/>
              </a:rPr>
              <a:t>KU Leuven, Planetarium Brussel, PXL Music</a:t>
            </a:r>
          </a:p>
          <a:p>
            <a:pPr marL="0" marR="0" lvl="0" indent="0" algn="ctr" rtl="0">
              <a:lnSpc>
                <a:spcPct val="100000"/>
              </a:lnSpc>
              <a:spcBef>
                <a:spcPts val="0"/>
              </a:spcBef>
              <a:spcAft>
                <a:spcPts val="0"/>
              </a:spcAft>
              <a:buClr>
                <a:srgbClr val="000000"/>
              </a:buClr>
              <a:buSzPts val="1600"/>
              <a:buFont typeface="Arial"/>
              <a:buNone/>
            </a:pPr>
            <a:r>
              <a:rPr lang="en-US" sz="1600" b="1" i="1" dirty="0" err="1">
                <a:solidFill>
                  <a:schemeClr val="lt1"/>
                </a:solidFill>
                <a:latin typeface="Calibri"/>
                <a:ea typeface="Calibri"/>
                <a:cs typeface="Calibri"/>
                <a:sym typeface="Calibri"/>
              </a:rPr>
              <a:t>Ondersteund</a:t>
            </a:r>
            <a:r>
              <a:rPr lang="en-US" sz="1600" b="1" i="1" dirty="0">
                <a:solidFill>
                  <a:schemeClr val="lt1"/>
                </a:solidFill>
                <a:latin typeface="Calibri"/>
                <a:ea typeface="Calibri"/>
                <a:cs typeface="Calibri"/>
                <a:sym typeface="Calibri"/>
              </a:rPr>
              <a:t> door de </a:t>
            </a:r>
            <a:r>
              <a:rPr lang="en-US" sz="1600" b="1" i="1" dirty="0" err="1">
                <a:solidFill>
                  <a:schemeClr val="lt1"/>
                </a:solidFill>
                <a:latin typeface="Calibri"/>
                <a:ea typeface="Calibri"/>
                <a:cs typeface="Calibri"/>
                <a:sym typeface="Calibri"/>
              </a:rPr>
              <a:t>Vlaamse</a:t>
            </a:r>
            <a:r>
              <a:rPr lang="en-US" sz="1600" b="1" i="1" dirty="0">
                <a:solidFill>
                  <a:schemeClr val="lt1"/>
                </a:solidFill>
                <a:latin typeface="Calibri"/>
                <a:ea typeface="Calibri"/>
                <a:cs typeface="Calibri"/>
                <a:sym typeface="Calibri"/>
              </a:rPr>
              <a:t> </a:t>
            </a:r>
            <a:r>
              <a:rPr lang="en-US" sz="1600" b="1" i="1" dirty="0" err="1">
                <a:solidFill>
                  <a:schemeClr val="lt1"/>
                </a:solidFill>
                <a:latin typeface="Calibri"/>
                <a:ea typeface="Calibri"/>
                <a:cs typeface="Calibri"/>
                <a:sym typeface="Calibri"/>
              </a:rPr>
              <a:t>Overheid</a:t>
            </a:r>
            <a:endParaRPr lang="en-US" sz="1600" b="1" i="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1" dirty="0" err="1">
                <a:solidFill>
                  <a:schemeClr val="lt1"/>
                </a:solidFill>
                <a:latin typeface="Calibri"/>
                <a:ea typeface="Calibri"/>
                <a:cs typeface="Calibri"/>
                <a:sym typeface="Calibri"/>
              </a:rPr>
              <a:t>i.s.m</a:t>
            </a:r>
            <a:r>
              <a:rPr lang="en-US" sz="1600" b="1" i="1" dirty="0">
                <a:solidFill>
                  <a:schemeClr val="lt1"/>
                </a:solidFill>
                <a:latin typeface="Calibri"/>
                <a:ea typeface="Calibri"/>
                <a:cs typeface="Calibri"/>
                <a:sym typeface="Calibri"/>
              </a:rPr>
              <a:t>. </a:t>
            </a:r>
            <a:r>
              <a:rPr lang="en-US" sz="1600" b="1" i="1" dirty="0" err="1">
                <a:solidFill>
                  <a:schemeClr val="lt1"/>
                </a:solidFill>
                <a:latin typeface="Calibri"/>
                <a:ea typeface="Calibri"/>
                <a:cs typeface="Calibri"/>
                <a:sym typeface="Calibri"/>
              </a:rPr>
              <a:t>Esero</a:t>
            </a:r>
            <a:r>
              <a:rPr lang="en-US" sz="1600" b="1" i="1" dirty="0">
                <a:solidFill>
                  <a:schemeClr val="lt1"/>
                </a:solidFill>
                <a:latin typeface="Calibri"/>
                <a:ea typeface="Calibri"/>
                <a:cs typeface="Calibri"/>
                <a:sym typeface="Calibri"/>
              </a:rPr>
              <a:t> Belgium</a:t>
            </a:r>
            <a:br>
              <a:rPr lang="en-US" sz="1600" b="1" i="1" u="none" strike="noStrike" cap="none" dirty="0">
                <a:solidFill>
                  <a:schemeClr val="lt1"/>
                </a:solidFill>
                <a:latin typeface="Calibri"/>
                <a:ea typeface="Calibri"/>
                <a:cs typeface="Calibri"/>
                <a:sym typeface="Calibri"/>
              </a:rPr>
            </a:br>
            <a:endParaRPr sz="1600" b="1" i="0" u="none" strike="noStrike" cap="none" dirty="0">
              <a:solidFill>
                <a:schemeClr val="lt1"/>
              </a:solidFill>
              <a:latin typeface="Calibri"/>
              <a:ea typeface="Calibri"/>
              <a:cs typeface="Calibri"/>
              <a:sym typeface="Calibri"/>
            </a:endParaRPr>
          </a:p>
        </p:txBody>
      </p:sp>
      <p:pic>
        <p:nvPicPr>
          <p:cNvPr id="90" name="Google Shape;90;g101cb935cc7_1_0"/>
          <p:cNvPicPr preferRelativeResize="0"/>
          <p:nvPr/>
        </p:nvPicPr>
        <p:blipFill rotWithShape="1">
          <a:blip r:embed="rId5">
            <a:alphaModFix/>
          </a:blip>
          <a:srcRect/>
          <a:stretch/>
        </p:blipFill>
        <p:spPr>
          <a:xfrm>
            <a:off x="8825276" y="5770685"/>
            <a:ext cx="609600" cy="952500"/>
          </a:xfrm>
          <a:prstGeom prst="rect">
            <a:avLst/>
          </a:prstGeom>
          <a:noFill/>
          <a:ln>
            <a:noFill/>
          </a:ln>
        </p:spPr>
      </p:pic>
      <p:pic>
        <p:nvPicPr>
          <p:cNvPr id="91" name="Google Shape;91;g101cb935cc7_1_0"/>
          <p:cNvPicPr preferRelativeResize="0"/>
          <p:nvPr/>
        </p:nvPicPr>
        <p:blipFill rotWithShape="1">
          <a:blip r:embed="rId6">
            <a:alphaModFix/>
          </a:blip>
          <a:srcRect/>
          <a:stretch/>
        </p:blipFill>
        <p:spPr>
          <a:xfrm>
            <a:off x="9761419" y="5869743"/>
            <a:ext cx="2231141" cy="853442"/>
          </a:xfrm>
          <a:prstGeom prst="rect">
            <a:avLst/>
          </a:prstGeom>
          <a:noFill/>
          <a:ln>
            <a:noFill/>
          </a:ln>
        </p:spPr>
      </p:pic>
      <p:sp>
        <p:nvSpPr>
          <p:cNvPr id="92" name="Google Shape;92;g101cb935cc7_1_0"/>
          <p:cNvSpPr txBox="1"/>
          <p:nvPr/>
        </p:nvSpPr>
        <p:spPr>
          <a:xfrm>
            <a:off x="9906640" y="1347315"/>
            <a:ext cx="1940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www.astrosounds.be</a:t>
            </a:r>
            <a:endParaRPr sz="1400" b="0" i="0" u="none" strike="noStrike" cap="none">
              <a:solidFill>
                <a:schemeClr val="lt1"/>
              </a:solidFill>
              <a:latin typeface="Arial"/>
              <a:ea typeface="Arial"/>
              <a:cs typeface="Arial"/>
              <a:sym typeface="Arial"/>
            </a:endParaRPr>
          </a:p>
        </p:txBody>
      </p:sp>
      <p:pic>
        <p:nvPicPr>
          <p:cNvPr id="93" name="Google Shape;93;g101cb935cc7_1_0"/>
          <p:cNvPicPr preferRelativeResize="0"/>
          <p:nvPr/>
        </p:nvPicPr>
        <p:blipFill rotWithShape="1">
          <a:blip r:embed="rId7">
            <a:alphaModFix/>
          </a:blip>
          <a:srcRect l="22149" r="21041"/>
          <a:stretch/>
        </p:blipFill>
        <p:spPr>
          <a:xfrm>
            <a:off x="261280" y="269366"/>
            <a:ext cx="2337701" cy="903000"/>
          </a:xfrm>
          <a:prstGeom prst="rect">
            <a:avLst/>
          </a:prstGeom>
          <a:noFill/>
          <a:ln>
            <a:noFill/>
          </a:ln>
        </p:spPr>
      </p:pic>
      <p:pic>
        <p:nvPicPr>
          <p:cNvPr id="94" name="Google Shape;94;g101cb935cc7_1_0"/>
          <p:cNvPicPr preferRelativeResize="0">
            <a:picLocks noChangeAspect="1"/>
          </p:cNvPicPr>
          <p:nvPr/>
        </p:nvPicPr>
        <p:blipFill rotWithShape="1">
          <a:blip r:embed="rId8">
            <a:alphaModFix/>
          </a:blip>
          <a:srcRect/>
          <a:stretch/>
        </p:blipFill>
        <p:spPr>
          <a:xfrm>
            <a:off x="111847" y="5734471"/>
            <a:ext cx="2636569" cy="988714"/>
          </a:xfrm>
          <a:prstGeom prst="rect">
            <a:avLst/>
          </a:prstGeom>
          <a:noFill/>
          <a:ln>
            <a:noFill/>
          </a:ln>
        </p:spPr>
      </p:pic>
      <p:pic>
        <p:nvPicPr>
          <p:cNvPr id="95" name="Google Shape;95;g101cb935cc7_1_0"/>
          <p:cNvPicPr preferRelativeResize="0">
            <a:picLocks noChangeAspect="1"/>
          </p:cNvPicPr>
          <p:nvPr/>
        </p:nvPicPr>
        <p:blipFill rotWithShape="1">
          <a:blip r:embed="rId9">
            <a:alphaModFix/>
          </a:blip>
          <a:srcRect/>
          <a:stretch/>
        </p:blipFill>
        <p:spPr>
          <a:xfrm>
            <a:off x="111846" y="4708531"/>
            <a:ext cx="2079212" cy="9170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190" name="Google Shape;190;g101cb935cc7_1_74"/>
          <p:cNvSpPr txBox="1">
            <a:spLocks noGrp="1"/>
          </p:cNvSpPr>
          <p:nvPr>
            <p:ph type="title"/>
          </p:nvPr>
        </p:nvSpPr>
        <p:spPr>
          <a:xfrm>
            <a:off x="1675670" y="83078"/>
            <a:ext cx="9686400" cy="1097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ct val="81818"/>
              <a:buFont typeface="Century Gothic"/>
              <a:buNone/>
            </a:pPr>
            <a:r>
              <a:rPr lang="en-US" dirty="0" err="1">
                <a:solidFill>
                  <a:srgbClr val="FFFFFF"/>
                </a:solidFill>
              </a:rPr>
              <a:t>Convergeren</a:t>
            </a:r>
            <a:r>
              <a:rPr lang="en-US" dirty="0">
                <a:solidFill>
                  <a:srgbClr val="FFFFFF"/>
                </a:solidFill>
              </a:rPr>
              <a:t> </a:t>
            </a:r>
            <a:r>
              <a:rPr lang="en-US" dirty="0" err="1">
                <a:solidFill>
                  <a:srgbClr val="FFFFFF"/>
                </a:solidFill>
              </a:rPr>
              <a:t>naar</a:t>
            </a:r>
            <a:r>
              <a:rPr lang="en-US" dirty="0">
                <a:solidFill>
                  <a:srgbClr val="FFFFFF"/>
                </a:solidFill>
              </a:rPr>
              <a:t> </a:t>
            </a:r>
            <a:r>
              <a:rPr lang="en-US" dirty="0" err="1">
                <a:solidFill>
                  <a:srgbClr val="FFFFFF"/>
                </a:solidFill>
              </a:rPr>
              <a:t>een</a:t>
            </a:r>
            <a:r>
              <a:rPr lang="en-US" dirty="0">
                <a:solidFill>
                  <a:srgbClr val="FFFFFF"/>
                </a:solidFill>
              </a:rPr>
              <a:t> </a:t>
            </a:r>
            <a:r>
              <a:rPr lang="en-US" dirty="0" err="1">
                <a:solidFill>
                  <a:srgbClr val="FFFFFF"/>
                </a:solidFill>
              </a:rPr>
              <a:t>onderzoeksvraag</a:t>
            </a:r>
            <a:endParaRPr dirty="0"/>
          </a:p>
        </p:txBody>
      </p:sp>
      <p:sp>
        <p:nvSpPr>
          <p:cNvPr id="192" name="Google Shape;192;g101cb935cc7_1_74"/>
          <p:cNvSpPr txBox="1"/>
          <p:nvPr/>
        </p:nvSpPr>
        <p:spPr>
          <a:xfrm>
            <a:off x="1672495" y="5097948"/>
            <a:ext cx="903164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400" b="0" i="0" u="none" strike="noStrike" cap="none" dirty="0">
                <a:solidFill>
                  <a:schemeClr val="lt1"/>
                </a:solidFill>
                <a:latin typeface="Century Gothic"/>
                <a:ea typeface="Century Gothic"/>
                <a:cs typeface="Century Gothic"/>
                <a:sym typeface="Century Gothic"/>
              </a:rPr>
              <a:t>Hoe </a:t>
            </a:r>
            <a:r>
              <a:rPr lang="en-US" sz="2400" b="0" i="0" u="none" strike="noStrike" cap="none" dirty="0" err="1">
                <a:solidFill>
                  <a:schemeClr val="lt1"/>
                </a:solidFill>
                <a:latin typeface="Century Gothic"/>
                <a:ea typeface="Century Gothic"/>
                <a:cs typeface="Century Gothic"/>
                <a:sym typeface="Century Gothic"/>
              </a:rPr>
              <a:t>komt</a:t>
            </a:r>
            <a:r>
              <a:rPr lang="en-US" sz="2400" b="0" i="0" u="none" strike="noStrike" cap="none" dirty="0">
                <a:solidFill>
                  <a:schemeClr val="lt1"/>
                </a:solidFill>
                <a:latin typeface="Century Gothic"/>
                <a:ea typeface="Century Gothic"/>
                <a:cs typeface="Century Gothic"/>
                <a:sym typeface="Century Gothic"/>
              </a:rPr>
              <a:t> het </a:t>
            </a:r>
            <a:r>
              <a:rPr lang="en-US" sz="2400" b="0" i="0" u="none" strike="noStrike" cap="none" dirty="0" err="1">
                <a:solidFill>
                  <a:schemeClr val="lt1"/>
                </a:solidFill>
                <a:latin typeface="Century Gothic"/>
                <a:ea typeface="Century Gothic"/>
                <a:cs typeface="Century Gothic"/>
                <a:sym typeface="Century Gothic"/>
              </a:rPr>
              <a:t>dat</a:t>
            </a:r>
            <a:r>
              <a:rPr lang="en-US" sz="2400" b="0" i="0" u="none" strike="noStrike" cap="none" dirty="0">
                <a:solidFill>
                  <a:schemeClr val="lt1"/>
                </a:solidFill>
                <a:latin typeface="Century Gothic"/>
                <a:ea typeface="Century Gothic"/>
                <a:cs typeface="Century Gothic"/>
                <a:sym typeface="Century Gothic"/>
              </a:rPr>
              <a:t> we die </a:t>
            </a:r>
            <a:r>
              <a:rPr lang="en-US" sz="2400" b="0" i="0" u="none" strike="noStrike" cap="none" dirty="0" err="1">
                <a:solidFill>
                  <a:schemeClr val="lt1"/>
                </a:solidFill>
                <a:latin typeface="Century Gothic"/>
                <a:ea typeface="Century Gothic"/>
                <a:cs typeface="Century Gothic"/>
                <a:sym typeface="Century Gothic"/>
              </a:rPr>
              <a:t>sterren</a:t>
            </a:r>
            <a:r>
              <a:rPr lang="en-US" sz="2400" b="0" i="0" u="none" strike="noStrike" cap="none" dirty="0">
                <a:solidFill>
                  <a:schemeClr val="lt1"/>
                </a:solidFill>
                <a:latin typeface="Century Gothic"/>
                <a:ea typeface="Century Gothic"/>
                <a:cs typeface="Century Gothic"/>
                <a:sym typeface="Century Gothic"/>
              </a:rPr>
              <a:t> </a:t>
            </a:r>
            <a:r>
              <a:rPr lang="en-US" sz="2400" b="0" i="0" u="none" strike="noStrike" cap="none" dirty="0" err="1">
                <a:solidFill>
                  <a:schemeClr val="lt1"/>
                </a:solidFill>
                <a:latin typeface="Century Gothic"/>
                <a:ea typeface="Century Gothic"/>
                <a:cs typeface="Century Gothic"/>
                <a:sym typeface="Century Gothic"/>
              </a:rPr>
              <a:t>kunnen</a:t>
            </a:r>
            <a:r>
              <a:rPr lang="en-US" sz="2400" b="0" i="0" u="none" strike="noStrike" cap="none" dirty="0">
                <a:solidFill>
                  <a:schemeClr val="lt1"/>
                </a:solidFill>
                <a:latin typeface="Century Gothic"/>
                <a:ea typeface="Century Gothic"/>
                <a:cs typeface="Century Gothic"/>
                <a:sym typeface="Century Gothic"/>
              </a:rPr>
              <a:t> </a:t>
            </a:r>
            <a:r>
              <a:rPr lang="en-US" sz="2400" b="0" i="0" u="none" strike="noStrike" cap="none" dirty="0" err="1">
                <a:solidFill>
                  <a:schemeClr val="lt1"/>
                </a:solidFill>
                <a:latin typeface="Century Gothic"/>
                <a:ea typeface="Century Gothic"/>
                <a:cs typeface="Century Gothic"/>
                <a:sym typeface="Century Gothic"/>
              </a:rPr>
              <a:t>horen</a:t>
            </a:r>
            <a:r>
              <a:rPr lang="en-US" sz="2400" b="0" i="0" u="none" strike="noStrike" cap="none" dirty="0">
                <a:solidFill>
                  <a:schemeClr val="lt1"/>
                </a:solidFill>
                <a:latin typeface="Century Gothic"/>
                <a:ea typeface="Century Gothic"/>
                <a:cs typeface="Century Gothic"/>
                <a:sym typeface="Century Gothic"/>
              </a:rPr>
              <a:t>?</a:t>
            </a:r>
          </a:p>
          <a:p>
            <a:pPr marL="0" marR="0" lvl="0" indent="0" algn="l" rtl="0">
              <a:lnSpc>
                <a:spcPct val="100000"/>
              </a:lnSpc>
              <a:spcBef>
                <a:spcPts val="0"/>
              </a:spcBef>
              <a:spcAft>
                <a:spcPts val="0"/>
              </a:spcAft>
              <a:buClr>
                <a:srgbClr val="000000"/>
              </a:buClr>
              <a:buSzPts val="1900"/>
              <a:buFont typeface="Arial"/>
              <a:buNone/>
            </a:pPr>
            <a:r>
              <a:rPr lang="en-US" sz="2400" dirty="0">
                <a:solidFill>
                  <a:schemeClr val="lt1"/>
                </a:solidFill>
                <a:latin typeface="Century Gothic"/>
                <a:ea typeface="Century Gothic"/>
                <a:cs typeface="Century Gothic"/>
                <a:sym typeface="Century Gothic"/>
              </a:rPr>
              <a:t>Je </a:t>
            </a:r>
            <a:r>
              <a:rPr lang="en-US" sz="2400" dirty="0" err="1">
                <a:solidFill>
                  <a:schemeClr val="lt1"/>
                </a:solidFill>
                <a:latin typeface="Century Gothic"/>
                <a:ea typeface="Century Gothic"/>
                <a:cs typeface="Century Gothic"/>
                <a:sym typeface="Century Gothic"/>
              </a:rPr>
              <a:t>hypothese</a:t>
            </a:r>
            <a:r>
              <a:rPr lang="en-US" sz="2400" dirty="0">
                <a:solidFill>
                  <a:schemeClr val="lt1"/>
                </a:solidFill>
                <a:latin typeface="Century Gothic"/>
                <a:ea typeface="Century Gothic"/>
                <a:cs typeface="Century Gothic"/>
                <a:sym typeface="Century Gothic"/>
              </a:rPr>
              <a:t>…?</a:t>
            </a:r>
            <a:endParaRPr lang="en-US" sz="24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lang="en-US" sz="24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r>
              <a:rPr lang="en-US" sz="2400" dirty="0">
                <a:solidFill>
                  <a:schemeClr val="lt1"/>
                </a:solidFill>
                <a:latin typeface="Century Gothic"/>
                <a:ea typeface="Century Gothic"/>
                <a:cs typeface="Century Gothic"/>
                <a:sym typeface="Century Gothic"/>
              </a:rPr>
              <a:t>…W</a:t>
            </a:r>
            <a:r>
              <a:rPr lang="en-US" sz="2400" b="0" i="0" u="none" strike="noStrike" cap="none" dirty="0">
                <a:solidFill>
                  <a:schemeClr val="lt1"/>
                </a:solidFill>
                <a:latin typeface="Century Gothic"/>
                <a:ea typeface="Century Gothic"/>
                <a:cs typeface="Century Gothic"/>
                <a:sym typeface="Century Gothic"/>
              </a:rPr>
              <a:t>at is </a:t>
            </a:r>
            <a:r>
              <a:rPr lang="en-US" sz="2400" b="0" i="0" u="none" strike="noStrike" cap="none" dirty="0" err="1">
                <a:solidFill>
                  <a:schemeClr val="lt1"/>
                </a:solidFill>
                <a:latin typeface="Century Gothic"/>
                <a:ea typeface="Century Gothic"/>
                <a:cs typeface="Century Gothic"/>
                <a:sym typeface="Century Gothic"/>
              </a:rPr>
              <a:t>geluid</a:t>
            </a:r>
            <a:r>
              <a:rPr lang="en-US" sz="2400" b="0" i="0" u="none" strike="noStrike" cap="none" dirty="0">
                <a:solidFill>
                  <a:schemeClr val="lt1"/>
                </a:solidFill>
                <a:latin typeface="Century Gothic"/>
                <a:ea typeface="Century Gothic"/>
                <a:cs typeface="Century Gothic"/>
                <a:sym typeface="Century Gothic"/>
              </a:rPr>
              <a:t> </a:t>
            </a:r>
            <a:r>
              <a:rPr lang="en-US" sz="2400" b="0" i="0" u="none" strike="noStrike" cap="none" dirty="0" err="1">
                <a:solidFill>
                  <a:schemeClr val="lt1"/>
                </a:solidFill>
                <a:latin typeface="Century Gothic"/>
                <a:ea typeface="Century Gothic"/>
                <a:cs typeface="Century Gothic"/>
                <a:sym typeface="Century Gothic"/>
              </a:rPr>
              <a:t>eigenlijk</a:t>
            </a:r>
            <a:r>
              <a:rPr lang="en-US" sz="2400" b="0" i="0" u="none" strike="noStrike" cap="none" dirty="0">
                <a:solidFill>
                  <a:schemeClr val="lt1"/>
                </a:solidFill>
                <a:latin typeface="Century Gothic"/>
                <a:ea typeface="Century Gothic"/>
                <a:cs typeface="Century Gothic"/>
                <a:sym typeface="Century Gothic"/>
              </a:rPr>
              <a:t>?</a:t>
            </a:r>
            <a:endParaRPr sz="1800" b="0" i="0" u="none" strike="noStrike" cap="none" dirty="0">
              <a:solidFill>
                <a:srgbClr val="000000"/>
              </a:solidFill>
              <a:latin typeface="Arial"/>
              <a:ea typeface="Arial"/>
              <a:cs typeface="Arial"/>
              <a:sym typeface="Arial"/>
            </a:endParaRPr>
          </a:p>
        </p:txBody>
      </p:sp>
      <p:pic>
        <p:nvPicPr>
          <p:cNvPr id="2" name="Afbeelding 1">
            <a:extLst>
              <a:ext uri="{FF2B5EF4-FFF2-40B4-BE49-F238E27FC236}">
                <a16:creationId xmlns:a16="http://schemas.microsoft.com/office/drawing/2014/main" id="{F8C71812-BC9B-0FD3-F248-063C16E315DC}"/>
              </a:ext>
            </a:extLst>
          </p:cNvPr>
          <p:cNvPicPr>
            <a:picLocks noChangeAspect="1"/>
          </p:cNvPicPr>
          <p:nvPr/>
        </p:nvPicPr>
        <p:blipFill>
          <a:blip r:embed="rId3"/>
          <a:stretch>
            <a:fillRect/>
          </a:stretch>
        </p:blipFill>
        <p:spPr>
          <a:xfrm>
            <a:off x="1672495" y="1182288"/>
            <a:ext cx="6888944" cy="3847622"/>
          </a:xfrm>
          <a:prstGeom prst="rect">
            <a:avLst/>
          </a:prstGeom>
        </p:spPr>
      </p:pic>
      <p:sp>
        <p:nvSpPr>
          <p:cNvPr id="3" name="Google Shape;340;g101cb935cc7_1_255">
            <a:extLst>
              <a:ext uri="{FF2B5EF4-FFF2-40B4-BE49-F238E27FC236}">
                <a16:creationId xmlns:a16="http://schemas.microsoft.com/office/drawing/2014/main" id="{EBA8186B-145A-D735-EDE6-89A7B4E3539A}"/>
              </a:ext>
            </a:extLst>
          </p:cNvPr>
          <p:cNvSpPr txBox="1">
            <a:spLocks/>
          </p:cNvSpPr>
          <p:nvPr/>
        </p:nvSpPr>
        <p:spPr>
          <a:xfrm>
            <a:off x="0" y="595820"/>
            <a:ext cx="1454696" cy="33876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Clr>
                <a:srgbClr val="FFFFFF"/>
              </a:buClr>
              <a:buSzPts val="4000"/>
            </a:pPr>
            <a:endParaRPr lang="en-US" sz="2800" i="1">
              <a:solidFill>
                <a:srgbClr val="FFFFFF"/>
              </a:solidFill>
            </a:endParaRPr>
          </a:p>
        </p:txBody>
      </p:sp>
      <p:grpSp>
        <p:nvGrpSpPr>
          <p:cNvPr id="4" name="Google Shape;184;g101cb935cc7_1_74">
            <a:extLst>
              <a:ext uri="{FF2B5EF4-FFF2-40B4-BE49-F238E27FC236}">
                <a16:creationId xmlns:a16="http://schemas.microsoft.com/office/drawing/2014/main" id="{654BFF6E-CA3E-98C8-26EE-C48C346CEB14}"/>
              </a:ext>
            </a:extLst>
          </p:cNvPr>
          <p:cNvGrpSpPr/>
          <p:nvPr/>
        </p:nvGrpSpPr>
        <p:grpSpPr>
          <a:xfrm>
            <a:off x="9781199" y="4407209"/>
            <a:ext cx="2379003" cy="2459258"/>
            <a:chOff x="9206826" y="2963333"/>
            <a:chExt cx="2982002" cy="3209011"/>
          </a:xfrm>
        </p:grpSpPr>
        <p:cxnSp>
          <p:nvCxnSpPr>
            <p:cNvPr id="5" name="Google Shape;185;g101cb935cc7_1_74">
              <a:extLst>
                <a:ext uri="{FF2B5EF4-FFF2-40B4-BE49-F238E27FC236}">
                  <a16:creationId xmlns:a16="http://schemas.microsoft.com/office/drawing/2014/main" id="{836DD0F2-28EF-A740-2F38-5A5C471FBF4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6;g101cb935cc7_1_74">
              <a:extLst>
                <a:ext uri="{FF2B5EF4-FFF2-40B4-BE49-F238E27FC236}">
                  <a16:creationId xmlns:a16="http://schemas.microsoft.com/office/drawing/2014/main" id="{156DC6D4-9FF2-663D-7683-E8F9A1BF0817}"/>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7;g101cb935cc7_1_74">
              <a:extLst>
                <a:ext uri="{FF2B5EF4-FFF2-40B4-BE49-F238E27FC236}">
                  <a16:creationId xmlns:a16="http://schemas.microsoft.com/office/drawing/2014/main" id="{70E350B7-3A96-4A40-28BC-97FFEEAB7346}"/>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8" name="Google Shape;188;g101cb935cc7_1_74">
              <a:extLst>
                <a:ext uri="{FF2B5EF4-FFF2-40B4-BE49-F238E27FC236}">
                  <a16:creationId xmlns:a16="http://schemas.microsoft.com/office/drawing/2014/main" id="{E0478EDF-0DDB-3114-57ED-DC3E3D192E7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9" name="Google Shape;189;g101cb935cc7_1_74">
              <a:extLst>
                <a:ext uri="{FF2B5EF4-FFF2-40B4-BE49-F238E27FC236}">
                  <a16:creationId xmlns:a16="http://schemas.microsoft.com/office/drawing/2014/main" id="{370217ED-1705-E773-1C62-688359CA26DD}"/>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 name="Google Shape;181;g101cb935cc7_1_74">
            <a:extLst>
              <a:ext uri="{FF2B5EF4-FFF2-40B4-BE49-F238E27FC236}">
                <a16:creationId xmlns:a16="http://schemas.microsoft.com/office/drawing/2014/main" id="{E9CA6ACD-15A8-87D5-6299-1A71E5E624CD}"/>
              </a:ext>
            </a:extLst>
          </p:cNvPr>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nl-BE" sz="1800" b="0" i="0" u="none" strike="noStrike" cap="none">
              <a:solidFill>
                <a:schemeClr val="lt1"/>
              </a:solidFill>
              <a:latin typeface="Century Gothic"/>
              <a:ea typeface="Century Gothic"/>
              <a:cs typeface="Century Gothic"/>
              <a:sym typeface="Century Gothic"/>
            </a:endParaRPr>
          </a:p>
        </p:txBody>
      </p:sp>
      <p:sp>
        <p:nvSpPr>
          <p:cNvPr id="5" name="Google Shape;183;g101cb935cc7_1_74">
            <a:extLst>
              <a:ext uri="{FF2B5EF4-FFF2-40B4-BE49-F238E27FC236}">
                <a16:creationId xmlns:a16="http://schemas.microsoft.com/office/drawing/2014/main" id="{2CFB44D6-A5FA-69BC-479B-535D33787746}"/>
              </a:ext>
            </a:extLst>
          </p:cNvPr>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nl-BE" sz="2800" b="0" i="0" u="none" strike="noStrike" cap="none">
              <a:solidFill>
                <a:schemeClr val="accent2"/>
              </a:solidFill>
              <a:latin typeface="Century Gothic"/>
              <a:ea typeface="Century Gothic"/>
              <a:cs typeface="Century Gothic"/>
              <a:sym typeface="Century Gothic"/>
            </a:endParaRPr>
          </a:p>
        </p:txBody>
      </p:sp>
      <p:sp>
        <p:nvSpPr>
          <p:cNvPr id="355" name="Google Shape;355;p42"/>
          <p:cNvSpPr txBox="1">
            <a:spLocks noGrp="1"/>
          </p:cNvSpPr>
          <p:nvPr>
            <p:ph type="title"/>
          </p:nvPr>
        </p:nvSpPr>
        <p:spPr>
          <a:xfrm>
            <a:off x="1438800" y="87344"/>
            <a:ext cx="6916056" cy="746893"/>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US" sz="4000">
                <a:solidFill>
                  <a:srgbClr val="FFFFFF"/>
                </a:solidFill>
              </a:rPr>
              <a:t>Hoe </a:t>
            </a:r>
            <a:r>
              <a:rPr lang="en-US" sz="4000" err="1">
                <a:solidFill>
                  <a:srgbClr val="FFFFFF"/>
                </a:solidFill>
              </a:rPr>
              <a:t>kunnen</a:t>
            </a:r>
            <a:r>
              <a:rPr lang="en-US" sz="4000">
                <a:solidFill>
                  <a:srgbClr val="FFFFFF"/>
                </a:solidFill>
              </a:rPr>
              <a:t> we </a:t>
            </a:r>
            <a:r>
              <a:rPr lang="en-US" sz="4000" err="1">
                <a:solidFill>
                  <a:srgbClr val="FFFFFF"/>
                </a:solidFill>
              </a:rPr>
              <a:t>een</a:t>
            </a:r>
            <a:r>
              <a:rPr lang="en-US" sz="4000">
                <a:solidFill>
                  <a:srgbClr val="FFFFFF"/>
                </a:solidFill>
              </a:rPr>
              <a:t> </a:t>
            </a:r>
            <a:r>
              <a:rPr lang="en-US" sz="4000" err="1">
                <a:solidFill>
                  <a:srgbClr val="FFFFFF"/>
                </a:solidFill>
              </a:rPr>
              <a:t>ster</a:t>
            </a:r>
            <a:r>
              <a:rPr lang="en-US" sz="4000">
                <a:solidFill>
                  <a:srgbClr val="FFFFFF"/>
                </a:solidFill>
              </a:rPr>
              <a:t> </a:t>
            </a:r>
            <a:r>
              <a:rPr lang="en-US" sz="4000" err="1">
                <a:solidFill>
                  <a:srgbClr val="FFFFFF"/>
                </a:solidFill>
              </a:rPr>
              <a:t>horen</a:t>
            </a:r>
            <a:r>
              <a:rPr lang="en-US" sz="4000">
                <a:solidFill>
                  <a:srgbClr val="FFFFFF"/>
                </a:solidFill>
              </a:rPr>
              <a:t>?</a:t>
            </a:r>
            <a:endParaRPr sz="4000">
              <a:solidFill>
                <a:srgbClr val="FFFFFF"/>
              </a:solidFill>
            </a:endParaRPr>
          </a:p>
        </p:txBody>
      </p:sp>
      <p:sp>
        <p:nvSpPr>
          <p:cNvPr id="356" name="Google Shape;356;p42"/>
          <p:cNvSpPr txBox="1">
            <a:spLocks noGrp="1"/>
          </p:cNvSpPr>
          <p:nvPr>
            <p:ph type="body" idx="1"/>
          </p:nvPr>
        </p:nvSpPr>
        <p:spPr>
          <a:xfrm>
            <a:off x="4770775" y="425401"/>
            <a:ext cx="6801600" cy="573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endParaRPr sz="2000" i="1"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2000"/>
              <a:buNone/>
            </a:pPr>
            <a:endParaRPr sz="2000" i="1"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2000"/>
              <a:buNone/>
            </a:pPr>
            <a:endParaRPr sz="2000" i="1"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lang="en-US" sz="2000" dirty="0"/>
          </a:p>
          <a:p>
            <a:pPr marL="0" lvl="0" indent="0" algn="l" rtl="0">
              <a:lnSpc>
                <a:spcPct val="90000"/>
              </a:lnSpc>
              <a:spcBef>
                <a:spcPts val="1000"/>
              </a:spcBef>
              <a:spcAft>
                <a:spcPts val="0"/>
              </a:spcAft>
              <a:buClr>
                <a:schemeClr val="dk1"/>
              </a:buClr>
              <a:buSzPts val="2000"/>
              <a:buNone/>
            </a:pPr>
            <a:endParaRPr dirty="0"/>
          </a:p>
        </p:txBody>
      </p:sp>
      <p:pic>
        <p:nvPicPr>
          <p:cNvPr id="360" name="Google Shape;360;p42" descr="Watch the pulsations of a Delta Scuti star! In this illustration, the star changes in brightness when internal sound waves at different frequencies cause parts of the star to expand and contract. In one pattern, the whole star expands and contracts, while in a second, opposite hemispheres swell and shrink out of sync. In reality, a single star exhibits many pulsation patterns that can tell astronomers about its age, composition and internal structure. The exact light variations astronomers observe also depend on how the star's spin axis angles toward us. Delta Scuti stars spin so rapidly that they flatten into ovals, which jumbles these signals and makes them harder to decode. Now, thanks to NASA's Transiting Exoplanet Survey Satellite, astronomers are deciphering some of them.&#10;&#10;Read more: https://www.nasa.gov/feature/goddard/2020/nasa-s-tess-enables-breakthrough-study-of-perplexing-stellar-pulsations&#10;&#10;Credit: NASA's Goddard Space Flight Center&#10;Scott Wiessinger (USRA): Lead Producer&#10;Jeanette Kazmierczak (University of Maryland College Park): Lead Science Writer&#10;Francis Reddy (University of Maryland College Park): Science Writer&#10;Scott Wiessinger (USRA): Lead Animator&#10;Tim Bedding (University of Sydney): Scientist&#10;Simon Murphy (University of Sydney): Scientist&#10;&#10;This video is public domain and may be downloaded from NASA Goddard's Scientific Visualization Studio at: https://svs.gsfc.nasa.gov/13605" title="Delta Scuti Star Pulsations">
            <a:hlinkClick r:id="rId3"/>
          </p:cNvPr>
          <p:cNvPicPr preferRelativeResize="0"/>
          <p:nvPr/>
        </p:nvPicPr>
        <p:blipFill>
          <a:blip r:embed="rId4">
            <a:alphaModFix/>
          </a:blip>
          <a:stretch>
            <a:fillRect/>
          </a:stretch>
        </p:blipFill>
        <p:spPr>
          <a:xfrm>
            <a:off x="1683631" y="1677819"/>
            <a:ext cx="4572000" cy="3429000"/>
          </a:xfrm>
          <a:prstGeom prst="rect">
            <a:avLst/>
          </a:prstGeom>
          <a:noFill/>
          <a:ln>
            <a:noFill/>
          </a:ln>
        </p:spPr>
      </p:pic>
      <p:sp>
        <p:nvSpPr>
          <p:cNvPr id="361" name="Google Shape;361;p42"/>
          <p:cNvSpPr txBox="1"/>
          <p:nvPr/>
        </p:nvSpPr>
        <p:spPr>
          <a:xfrm>
            <a:off x="1648482" y="5178128"/>
            <a:ext cx="4716600" cy="627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2000"/>
              <a:buFont typeface="Arial"/>
              <a:buNone/>
            </a:pPr>
            <a:r>
              <a:rPr lang="en-US" sz="1600" i="1" err="1">
                <a:solidFill>
                  <a:schemeClr val="bg1"/>
                </a:solidFill>
                <a:latin typeface="Century Gothic"/>
                <a:ea typeface="Century Gothic"/>
                <a:cs typeface="Century Gothic"/>
                <a:sym typeface="Century Gothic"/>
              </a:rPr>
              <a:t>Voorbeeld</a:t>
            </a:r>
            <a:r>
              <a:rPr lang="en-US" sz="1600" i="1">
                <a:solidFill>
                  <a:schemeClr val="bg1"/>
                </a:solidFill>
                <a:latin typeface="Century Gothic"/>
                <a:ea typeface="Century Gothic"/>
                <a:cs typeface="Century Gothic"/>
                <a:sym typeface="Century Gothic"/>
              </a:rPr>
              <a:t> van </a:t>
            </a:r>
            <a:r>
              <a:rPr lang="en-US" sz="1600" i="1" err="1">
                <a:solidFill>
                  <a:schemeClr val="bg1"/>
                </a:solidFill>
                <a:latin typeface="Century Gothic"/>
                <a:ea typeface="Century Gothic"/>
                <a:cs typeface="Century Gothic"/>
                <a:sym typeface="Century Gothic"/>
              </a:rPr>
              <a:t>een</a:t>
            </a:r>
            <a:r>
              <a:rPr lang="en-US" sz="1600" i="1">
                <a:solidFill>
                  <a:schemeClr val="bg1"/>
                </a:solidFill>
                <a:latin typeface="Century Gothic"/>
                <a:ea typeface="Century Gothic"/>
                <a:cs typeface="Century Gothic"/>
                <a:sym typeface="Century Gothic"/>
              </a:rPr>
              <a:t> </a:t>
            </a:r>
            <a:r>
              <a:rPr lang="en-US" sz="1600" b="1" i="1" err="1">
                <a:solidFill>
                  <a:schemeClr val="bg1"/>
                </a:solidFill>
                <a:latin typeface="Century Gothic"/>
                <a:ea typeface="Century Gothic"/>
                <a:cs typeface="Century Gothic"/>
                <a:sym typeface="Century Gothic"/>
              </a:rPr>
              <a:t>trillende</a:t>
            </a:r>
            <a:r>
              <a:rPr lang="en-US" sz="1600" b="1" i="1">
                <a:solidFill>
                  <a:schemeClr val="bg1"/>
                </a:solidFill>
                <a:latin typeface="Century Gothic"/>
                <a:ea typeface="Century Gothic"/>
                <a:cs typeface="Century Gothic"/>
                <a:sym typeface="Century Gothic"/>
              </a:rPr>
              <a:t> </a:t>
            </a:r>
            <a:r>
              <a:rPr lang="en-US" sz="1600" i="1">
                <a:solidFill>
                  <a:schemeClr val="bg1"/>
                </a:solidFill>
                <a:latin typeface="Century Gothic"/>
                <a:ea typeface="Century Gothic"/>
                <a:cs typeface="Century Gothic"/>
                <a:sym typeface="Century Gothic"/>
              </a:rPr>
              <a:t>Delta </a:t>
            </a:r>
            <a:r>
              <a:rPr lang="en-US" sz="1600" i="1" err="1">
                <a:solidFill>
                  <a:schemeClr val="bg1"/>
                </a:solidFill>
                <a:latin typeface="Century Gothic"/>
                <a:ea typeface="Century Gothic"/>
                <a:cs typeface="Century Gothic"/>
                <a:sym typeface="Century Gothic"/>
              </a:rPr>
              <a:t>Scuti</a:t>
            </a:r>
            <a:r>
              <a:rPr lang="en-US" sz="1600" i="1">
                <a:solidFill>
                  <a:schemeClr val="bg1"/>
                </a:solidFill>
                <a:latin typeface="Century Gothic"/>
                <a:ea typeface="Century Gothic"/>
                <a:cs typeface="Century Gothic"/>
                <a:sym typeface="Century Gothic"/>
              </a:rPr>
              <a:t> </a:t>
            </a:r>
            <a:r>
              <a:rPr lang="en-US" sz="1600" i="1" err="1">
                <a:solidFill>
                  <a:schemeClr val="bg1"/>
                </a:solidFill>
                <a:latin typeface="Century Gothic"/>
                <a:ea typeface="Century Gothic"/>
                <a:cs typeface="Century Gothic"/>
                <a:sym typeface="Century Gothic"/>
              </a:rPr>
              <a:t>ster</a:t>
            </a:r>
            <a:r>
              <a:rPr lang="en-US" sz="1600" i="1">
                <a:solidFill>
                  <a:schemeClr val="bg1"/>
                </a:solidFill>
                <a:latin typeface="Century Gothic"/>
                <a:ea typeface="Century Gothic"/>
                <a:cs typeface="Century Gothic"/>
                <a:sym typeface="Century Gothic"/>
              </a:rPr>
              <a:t> </a:t>
            </a:r>
            <a:endParaRPr sz="2400">
              <a:solidFill>
                <a:schemeClr val="bg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2000"/>
              <a:buFont typeface="Arial"/>
              <a:buNone/>
            </a:pPr>
            <a:r>
              <a:rPr lang="en-US" sz="1600" i="1">
                <a:solidFill>
                  <a:schemeClr val="bg1"/>
                </a:solidFill>
                <a:latin typeface="Century Gothic"/>
                <a:ea typeface="Century Gothic"/>
                <a:cs typeface="Century Gothic"/>
                <a:sym typeface="Century Gothic"/>
              </a:rPr>
              <a:t>(</a:t>
            </a:r>
            <a:r>
              <a:rPr lang="en-US" sz="1600" i="1" err="1">
                <a:solidFill>
                  <a:schemeClr val="bg1"/>
                </a:solidFill>
                <a:latin typeface="Century Gothic"/>
                <a:ea typeface="Century Gothic"/>
                <a:cs typeface="Century Gothic"/>
                <a:sym typeface="Century Gothic"/>
              </a:rPr>
              <a:t>bron</a:t>
            </a:r>
            <a:r>
              <a:rPr lang="en-US" sz="1600" i="1">
                <a:solidFill>
                  <a:schemeClr val="bg1"/>
                </a:solidFill>
                <a:latin typeface="Century Gothic"/>
                <a:ea typeface="Century Gothic"/>
                <a:cs typeface="Century Gothic"/>
                <a:sym typeface="Century Gothic"/>
              </a:rPr>
              <a:t> Nasa)</a:t>
            </a:r>
            <a:endParaRPr sz="1000">
              <a:solidFill>
                <a:schemeClr val="bg1"/>
              </a:solidFill>
              <a:latin typeface="Calibri"/>
              <a:ea typeface="Calibri"/>
              <a:cs typeface="Calibri"/>
              <a:sym typeface="Calibri"/>
            </a:endParaRPr>
          </a:p>
        </p:txBody>
      </p:sp>
      <p:sp>
        <p:nvSpPr>
          <p:cNvPr id="362" name="Google Shape;362;p42"/>
          <p:cNvSpPr txBox="1"/>
          <p:nvPr/>
        </p:nvSpPr>
        <p:spPr>
          <a:xfrm>
            <a:off x="1564996" y="887872"/>
            <a:ext cx="5683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err="1">
                <a:solidFill>
                  <a:schemeClr val="bg1"/>
                </a:solidFill>
                <a:latin typeface="Calibri"/>
                <a:ea typeface="Calibri"/>
                <a:cs typeface="Calibri"/>
                <a:sym typeface="Calibri"/>
              </a:rPr>
              <a:t>Sterren</a:t>
            </a:r>
            <a:r>
              <a:rPr lang="en-US" sz="2200" dirty="0">
                <a:solidFill>
                  <a:schemeClr val="bg1"/>
                </a:solidFill>
                <a:latin typeface="Calibri"/>
                <a:ea typeface="Calibri"/>
                <a:cs typeface="Calibri"/>
                <a:sym typeface="Calibri"/>
              </a:rPr>
              <a:t> die </a:t>
            </a:r>
            <a:r>
              <a:rPr lang="en-US" sz="2200" dirty="0" err="1">
                <a:solidFill>
                  <a:schemeClr val="bg1"/>
                </a:solidFill>
                <a:latin typeface="Calibri"/>
                <a:ea typeface="Calibri"/>
                <a:cs typeface="Calibri"/>
                <a:sym typeface="Calibri"/>
              </a:rPr>
              <a:t>trillen</a:t>
            </a:r>
            <a:r>
              <a:rPr lang="en-US" sz="2200" dirty="0">
                <a:solidFill>
                  <a:schemeClr val="bg1"/>
                </a:solidFill>
                <a:latin typeface="Calibri"/>
                <a:ea typeface="Calibri"/>
                <a:cs typeface="Calibri"/>
                <a:sym typeface="Calibri"/>
              </a:rPr>
              <a:t> </a:t>
            </a:r>
            <a:r>
              <a:rPr lang="en-US" sz="2200" dirty="0" err="1">
                <a:solidFill>
                  <a:schemeClr val="bg1"/>
                </a:solidFill>
                <a:latin typeface="Calibri"/>
                <a:ea typeface="Calibri"/>
                <a:cs typeface="Calibri"/>
                <a:sym typeface="Calibri"/>
              </a:rPr>
              <a:t>zijn</a:t>
            </a:r>
            <a:r>
              <a:rPr lang="en-US" sz="2200" dirty="0">
                <a:solidFill>
                  <a:schemeClr val="bg1"/>
                </a:solidFill>
                <a:latin typeface="Calibri"/>
                <a:ea typeface="Calibri"/>
                <a:cs typeface="Calibri"/>
                <a:sym typeface="Calibri"/>
              </a:rPr>
              <a:t> </a:t>
            </a:r>
            <a:r>
              <a:rPr lang="en-US" sz="2200" i="1" dirty="0" err="1">
                <a:solidFill>
                  <a:schemeClr val="bg1"/>
                </a:solidFill>
                <a:latin typeface="Calibri"/>
                <a:ea typeface="Calibri"/>
                <a:cs typeface="Calibri"/>
                <a:sym typeface="Calibri"/>
              </a:rPr>
              <a:t>variabele</a:t>
            </a:r>
            <a:r>
              <a:rPr lang="en-US" sz="2200" dirty="0">
                <a:solidFill>
                  <a:schemeClr val="bg1"/>
                </a:solidFill>
                <a:latin typeface="Calibri"/>
                <a:ea typeface="Calibri"/>
                <a:cs typeface="Calibri"/>
                <a:sym typeface="Calibri"/>
              </a:rPr>
              <a:t> </a:t>
            </a:r>
            <a:r>
              <a:rPr lang="en-US" sz="2200" dirty="0" err="1">
                <a:solidFill>
                  <a:schemeClr val="bg1"/>
                </a:solidFill>
                <a:latin typeface="Calibri"/>
                <a:ea typeface="Calibri"/>
                <a:cs typeface="Calibri"/>
                <a:sym typeface="Calibri"/>
              </a:rPr>
              <a:t>sterren</a:t>
            </a:r>
            <a:endParaRPr sz="2200" dirty="0">
              <a:solidFill>
                <a:schemeClr val="bg1"/>
              </a:solidFill>
              <a:latin typeface="Calibri"/>
              <a:ea typeface="Calibri"/>
              <a:cs typeface="Calibri"/>
              <a:sym typeface="Calibri"/>
            </a:endParaRPr>
          </a:p>
        </p:txBody>
      </p:sp>
      <p:pic>
        <p:nvPicPr>
          <p:cNvPr id="6" name="Google Shape;300;p40">
            <a:extLst>
              <a:ext uri="{FF2B5EF4-FFF2-40B4-BE49-F238E27FC236}">
                <a16:creationId xmlns:a16="http://schemas.microsoft.com/office/drawing/2014/main" id="{A87B7CB5-E5DE-5C5F-5292-4EDC93807F9D}"/>
              </a:ext>
            </a:extLst>
          </p:cNvPr>
          <p:cNvPicPr preferRelativeResize="0"/>
          <p:nvPr/>
        </p:nvPicPr>
        <p:blipFill rotWithShape="1">
          <a:blip r:embed="rId5">
            <a:alphaModFix/>
          </a:blip>
          <a:srcRect t="4978" b="12865"/>
          <a:stretch/>
        </p:blipFill>
        <p:spPr>
          <a:xfrm>
            <a:off x="6858821" y="1677819"/>
            <a:ext cx="4059383" cy="1576183"/>
          </a:xfrm>
          <a:prstGeom prst="rect">
            <a:avLst/>
          </a:prstGeom>
          <a:noFill/>
          <a:ln>
            <a:noFill/>
          </a:ln>
        </p:spPr>
      </p:pic>
      <p:grpSp>
        <p:nvGrpSpPr>
          <p:cNvPr id="2" name="Google Shape;184;g101cb935cc7_1_74">
            <a:extLst>
              <a:ext uri="{FF2B5EF4-FFF2-40B4-BE49-F238E27FC236}">
                <a16:creationId xmlns:a16="http://schemas.microsoft.com/office/drawing/2014/main" id="{C4D2D469-548A-2B93-6DB6-AD53CDDEB20A}"/>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6ED51038-80A0-7022-CF1A-C11E48086B93}"/>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6;g101cb935cc7_1_74">
              <a:extLst>
                <a:ext uri="{FF2B5EF4-FFF2-40B4-BE49-F238E27FC236}">
                  <a16:creationId xmlns:a16="http://schemas.microsoft.com/office/drawing/2014/main" id="{8B670E5F-2BAA-2034-2242-6775F8B95EC1}"/>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8" name="Google Shape;187;g101cb935cc7_1_74">
              <a:extLst>
                <a:ext uri="{FF2B5EF4-FFF2-40B4-BE49-F238E27FC236}">
                  <a16:creationId xmlns:a16="http://schemas.microsoft.com/office/drawing/2014/main" id="{1CE7ECC3-B13F-D7C7-375E-ABAAE059AFE7}"/>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9" name="Google Shape;188;g101cb935cc7_1_74">
              <a:extLst>
                <a:ext uri="{FF2B5EF4-FFF2-40B4-BE49-F238E27FC236}">
                  <a16:creationId xmlns:a16="http://schemas.microsoft.com/office/drawing/2014/main" id="{879748A5-1C4B-AABB-9E55-1CFEE38F9DFB}"/>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0" name="Google Shape;189;g101cb935cc7_1_74">
              <a:extLst>
                <a:ext uri="{FF2B5EF4-FFF2-40B4-BE49-F238E27FC236}">
                  <a16:creationId xmlns:a16="http://schemas.microsoft.com/office/drawing/2014/main" id="{3B5E4E89-859B-448D-4101-D647F73FEFA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2" name="Tekstvak 11">
            <a:extLst>
              <a:ext uri="{FF2B5EF4-FFF2-40B4-BE49-F238E27FC236}">
                <a16:creationId xmlns:a16="http://schemas.microsoft.com/office/drawing/2014/main" id="{AE85ABA9-0052-AA52-C69A-D7E1C16B2FDE}"/>
              </a:ext>
            </a:extLst>
          </p:cNvPr>
          <p:cNvSpPr txBox="1"/>
          <p:nvPr/>
        </p:nvSpPr>
        <p:spPr>
          <a:xfrm>
            <a:off x="6649891" y="3324478"/>
            <a:ext cx="5077692" cy="2246769"/>
          </a:xfrm>
          <a:prstGeom prst="rect">
            <a:avLst/>
          </a:prstGeom>
          <a:noFill/>
        </p:spPr>
        <p:txBody>
          <a:bodyPr wrap="square">
            <a:spAutoFit/>
          </a:bodyPr>
          <a:lstStyle/>
          <a:p>
            <a:pPr marL="88900">
              <a:lnSpc>
                <a:spcPct val="100000"/>
              </a:lnSpc>
              <a:buClr>
                <a:schemeClr val="bg1"/>
              </a:buClr>
              <a:buSzPts val="1700"/>
              <a:buNone/>
            </a:pPr>
            <a:r>
              <a:rPr lang="nl-NL" sz="2800" i="1" dirty="0">
                <a:solidFill>
                  <a:schemeClr val="bg1"/>
                </a:solidFill>
                <a:latin typeface="Calibri" panose="020F0502020204030204" pitchFamily="34" charset="0"/>
                <a:cs typeface="Calibri" panose="020F0502020204030204" pitchFamily="34" charset="0"/>
              </a:rPr>
              <a:t>Wanneer een ster inkrimpt, wordt ze heter en zendt ze meer licht uit; wanneer ze uitzet, wordt ze weer koeler en zendt ze minder licht uit. </a:t>
            </a:r>
            <a:endParaRPr lang="nl-NL" sz="3600" i="1" dirty="0">
              <a:solidFill>
                <a:schemeClr val="bg1"/>
              </a:solidFill>
              <a:latin typeface="Calibri" panose="020F0502020204030204" pitchFamily="34" charset="0"/>
              <a:cs typeface="Calibri" panose="020F0502020204030204" pitchFamily="34" charset="0"/>
            </a:endParaRPr>
          </a:p>
        </p:txBody>
      </p:sp>
      <p:sp>
        <p:nvSpPr>
          <p:cNvPr id="13" name="Tekstvak 12">
            <a:extLst>
              <a:ext uri="{FF2B5EF4-FFF2-40B4-BE49-F238E27FC236}">
                <a16:creationId xmlns:a16="http://schemas.microsoft.com/office/drawing/2014/main" id="{C3D1E61E-A498-A761-F67F-98DA9A200741}"/>
              </a:ext>
            </a:extLst>
          </p:cNvPr>
          <p:cNvSpPr txBox="1"/>
          <p:nvPr/>
        </p:nvSpPr>
        <p:spPr>
          <a:xfrm>
            <a:off x="2142170" y="6045485"/>
            <a:ext cx="7583715" cy="461665"/>
          </a:xfrm>
          <a:prstGeom prst="rect">
            <a:avLst/>
          </a:prstGeom>
          <a:noFill/>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Variatie</a:t>
            </a:r>
            <a:r>
              <a:rPr lang="en-US" sz="2400" b="1" dirty="0">
                <a:solidFill>
                  <a:schemeClr val="bg1"/>
                </a:solidFill>
                <a:latin typeface="Calibri" panose="020F0502020204030204" pitchFamily="34" charset="0"/>
                <a:cs typeface="Calibri" panose="020F0502020204030204" pitchFamily="34" charset="0"/>
              </a:rPr>
              <a:t> in </a:t>
            </a:r>
            <a:r>
              <a:rPr lang="en-US" sz="2400" b="1" dirty="0" err="1">
                <a:solidFill>
                  <a:schemeClr val="bg1"/>
                </a:solidFill>
                <a:latin typeface="Calibri" panose="020F0502020204030204" pitchFamily="34" charset="0"/>
                <a:cs typeface="Calibri" panose="020F0502020204030204" pitchFamily="34" charset="0"/>
              </a:rPr>
              <a:t>lichtintensiteit</a:t>
            </a:r>
            <a:r>
              <a:rPr lang="en-US" sz="2400" b="1" dirty="0">
                <a:solidFill>
                  <a:schemeClr val="bg1"/>
                </a:solidFill>
                <a:latin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cs typeface="Calibri" panose="020F0502020204030204" pitchFamily="34" charset="0"/>
              </a:rPr>
              <a:t>gemeten</a:t>
            </a:r>
            <a:r>
              <a:rPr lang="en-US" sz="2400" dirty="0">
                <a:solidFill>
                  <a:schemeClr val="bg1"/>
                </a:solidFill>
                <a:latin typeface="Calibri" panose="020F0502020204030204" pitchFamily="34" charset="0"/>
                <a:cs typeface="Calibri" panose="020F0502020204030204" pitchFamily="34" charset="0"/>
              </a:rPr>
              <a:t> met </a:t>
            </a:r>
            <a:r>
              <a:rPr lang="en-US" sz="2400" dirty="0" err="1">
                <a:solidFill>
                  <a:schemeClr val="bg1"/>
                </a:solidFill>
                <a:latin typeface="Calibri" panose="020F0502020204030204" pitchFamily="34" charset="0"/>
                <a:cs typeface="Calibri" panose="020F0502020204030204" pitchFamily="34" charset="0"/>
              </a:rPr>
              <a:t>telescopen</a:t>
            </a:r>
            <a:endParaRPr lang="nl-BE" sz="2400" dirty="0">
              <a:latin typeface="Calibri" panose="020F0502020204030204" pitchFamily="34" charset="0"/>
              <a:cs typeface="Calibri" panose="020F0502020204030204" pitchFamily="34" charset="0"/>
            </a:endParaRPr>
          </a:p>
        </p:txBody>
      </p:sp>
      <p:sp>
        <p:nvSpPr>
          <p:cNvPr id="16" name="Pijl: gekromd rechts 15">
            <a:extLst>
              <a:ext uri="{FF2B5EF4-FFF2-40B4-BE49-F238E27FC236}">
                <a16:creationId xmlns:a16="http://schemas.microsoft.com/office/drawing/2014/main" id="{761EDEAF-2BCD-5A39-F15C-7018AAA08D06}"/>
              </a:ext>
            </a:extLst>
          </p:cNvPr>
          <p:cNvSpPr/>
          <p:nvPr/>
        </p:nvSpPr>
        <p:spPr>
          <a:xfrm rot="18987514">
            <a:off x="1280306" y="5573811"/>
            <a:ext cx="621087" cy="1136084"/>
          </a:xfrm>
          <a:prstGeom prst="curv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19968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 name="Google Shape;181;g101cb935cc7_1_74">
            <a:extLst>
              <a:ext uri="{FF2B5EF4-FFF2-40B4-BE49-F238E27FC236}">
                <a16:creationId xmlns:a16="http://schemas.microsoft.com/office/drawing/2014/main" id="{E86B04BB-C988-85C2-3241-5CC15C506453}"/>
              </a:ext>
            </a:extLst>
          </p:cNvPr>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 name="Google Shape;183;g101cb935cc7_1_74">
            <a:extLst>
              <a:ext uri="{FF2B5EF4-FFF2-40B4-BE49-F238E27FC236}">
                <a16:creationId xmlns:a16="http://schemas.microsoft.com/office/drawing/2014/main" id="{24E1CD3F-A8B9-77CE-7A30-A8917FCB1C4C}"/>
              </a:ext>
            </a:extLst>
          </p:cNvPr>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i="1" dirty="0">
              <a:solidFill>
                <a:srgbClr val="FFFFFF"/>
              </a:solidFill>
              <a:latin typeface="Calibri"/>
              <a:cs typeface="Calibri"/>
              <a:sym typeface="Century Gothic"/>
            </a:endParaRPr>
          </a:p>
        </p:txBody>
      </p:sp>
      <p:sp>
        <p:nvSpPr>
          <p:cNvPr id="254" name="Google Shape;254;p38"/>
          <p:cNvSpPr txBox="1">
            <a:spLocks noGrp="1"/>
          </p:cNvSpPr>
          <p:nvPr>
            <p:ph type="title"/>
          </p:nvPr>
        </p:nvSpPr>
        <p:spPr>
          <a:xfrm>
            <a:off x="1587421" y="125155"/>
            <a:ext cx="7371057" cy="1103034"/>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US" sz="3600" dirty="0">
                <a:solidFill>
                  <a:srgbClr val="FFFFFF"/>
                </a:solidFill>
              </a:rPr>
              <a:t>Wat </a:t>
            </a:r>
            <a:r>
              <a:rPr lang="en-US" sz="3600" dirty="0" err="1">
                <a:solidFill>
                  <a:srgbClr val="FFFFFF"/>
                </a:solidFill>
              </a:rPr>
              <a:t>gebeurt</a:t>
            </a:r>
            <a:r>
              <a:rPr lang="en-US" sz="3600" dirty="0">
                <a:solidFill>
                  <a:srgbClr val="FFFFFF"/>
                </a:solidFill>
              </a:rPr>
              <a:t> er </a:t>
            </a:r>
            <a:r>
              <a:rPr lang="en-US" sz="3600" dirty="0" err="1">
                <a:solidFill>
                  <a:srgbClr val="FFFFFF"/>
                </a:solidFill>
              </a:rPr>
              <a:t>als</a:t>
            </a:r>
            <a:r>
              <a:rPr lang="en-US" sz="3600" dirty="0">
                <a:solidFill>
                  <a:srgbClr val="FFFFFF"/>
                </a:solidFill>
              </a:rPr>
              <a:t> </a:t>
            </a:r>
            <a:r>
              <a:rPr lang="en-US" sz="3600" dirty="0" err="1">
                <a:solidFill>
                  <a:srgbClr val="FFFFFF"/>
                </a:solidFill>
              </a:rPr>
              <a:t>een</a:t>
            </a:r>
            <a:r>
              <a:rPr lang="en-US" sz="3600" dirty="0">
                <a:solidFill>
                  <a:srgbClr val="FFFFFF"/>
                </a:solidFill>
              </a:rPr>
              <a:t> </a:t>
            </a:r>
            <a:r>
              <a:rPr lang="en-US" sz="3600" dirty="0" err="1">
                <a:solidFill>
                  <a:srgbClr val="FFFFFF"/>
                </a:solidFill>
              </a:rPr>
              <a:t>voorwerp</a:t>
            </a:r>
            <a:r>
              <a:rPr lang="en-US" sz="3600" dirty="0">
                <a:solidFill>
                  <a:srgbClr val="FFFFFF"/>
                </a:solidFill>
              </a:rPr>
              <a:t> </a:t>
            </a:r>
            <a:r>
              <a:rPr lang="en-US" sz="3600" dirty="0" err="1">
                <a:solidFill>
                  <a:srgbClr val="FFFFFF"/>
                </a:solidFill>
              </a:rPr>
              <a:t>trilt</a:t>
            </a:r>
            <a:r>
              <a:rPr lang="en-US" sz="3600" dirty="0">
                <a:solidFill>
                  <a:srgbClr val="FFFFFF"/>
                </a:solidFill>
              </a:rPr>
              <a:t>?</a:t>
            </a:r>
            <a:br>
              <a:rPr lang="en-US" sz="3600" dirty="0">
                <a:solidFill>
                  <a:srgbClr val="FFFFFF"/>
                </a:solidFill>
              </a:rPr>
            </a:br>
            <a:endParaRPr sz="3600" dirty="0">
              <a:solidFill>
                <a:srgbClr val="FFFFFF"/>
              </a:solidFill>
            </a:endParaRPr>
          </a:p>
        </p:txBody>
      </p:sp>
      <p:sp>
        <p:nvSpPr>
          <p:cNvPr id="256" name="Google Shape;256;p38"/>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7" name="Google Shape;257;p38"/>
          <p:cNvPicPr preferRelativeResize="0"/>
          <p:nvPr/>
        </p:nvPicPr>
        <p:blipFill rotWithShape="1">
          <a:blip r:embed="rId3">
            <a:alphaModFix/>
          </a:blip>
          <a:srcRect l="20798" t="17094" b="23488"/>
          <a:stretch/>
        </p:blipFill>
        <p:spPr>
          <a:xfrm>
            <a:off x="2274322" y="1555673"/>
            <a:ext cx="3078078" cy="2880346"/>
          </a:xfrm>
          <a:prstGeom prst="rect">
            <a:avLst/>
          </a:prstGeom>
          <a:noFill/>
          <a:ln>
            <a:noFill/>
          </a:ln>
        </p:spPr>
      </p:pic>
      <p:pic>
        <p:nvPicPr>
          <p:cNvPr id="258" name="Google Shape;258;p38" descr="Gitaar"/>
          <p:cNvPicPr preferRelativeResize="0"/>
          <p:nvPr/>
        </p:nvPicPr>
        <p:blipFill rotWithShape="1">
          <a:blip r:embed="rId4">
            <a:alphaModFix/>
          </a:blip>
          <a:srcRect/>
          <a:stretch/>
        </p:blipFill>
        <p:spPr>
          <a:xfrm>
            <a:off x="5974467" y="1771597"/>
            <a:ext cx="2463544" cy="2512839"/>
          </a:xfrm>
          <a:prstGeom prst="rect">
            <a:avLst/>
          </a:prstGeom>
          <a:noFill/>
          <a:ln>
            <a:noFill/>
          </a:ln>
        </p:spPr>
      </p:pic>
      <p:pic>
        <p:nvPicPr>
          <p:cNvPr id="260" name="Google Shape;260;p38" descr="Afbeelding met muziek, kop, tafel, drums&#10;&#10;Automatisch gegenereerde beschrijving"/>
          <p:cNvPicPr preferRelativeResize="0"/>
          <p:nvPr/>
        </p:nvPicPr>
        <p:blipFill rotWithShape="1">
          <a:blip r:embed="rId5">
            <a:alphaModFix/>
          </a:blip>
          <a:srcRect/>
          <a:stretch/>
        </p:blipFill>
        <p:spPr>
          <a:xfrm>
            <a:off x="9136118" y="1631884"/>
            <a:ext cx="2533650" cy="1905000"/>
          </a:xfrm>
          <a:prstGeom prst="rect">
            <a:avLst/>
          </a:prstGeom>
          <a:noFill/>
          <a:ln>
            <a:noFill/>
          </a:ln>
        </p:spPr>
      </p:pic>
      <p:sp>
        <p:nvSpPr>
          <p:cNvPr id="6" name="Tijdelijke aanduiding voor tekst 5">
            <a:extLst>
              <a:ext uri="{FF2B5EF4-FFF2-40B4-BE49-F238E27FC236}">
                <a16:creationId xmlns:a16="http://schemas.microsoft.com/office/drawing/2014/main" id="{D72D1333-B9D7-35B6-68F2-1041CE77DEFF}"/>
              </a:ext>
            </a:extLst>
          </p:cNvPr>
          <p:cNvSpPr>
            <a:spLocks noGrp="1"/>
          </p:cNvSpPr>
          <p:nvPr>
            <p:ph type="body" idx="1"/>
          </p:nvPr>
        </p:nvSpPr>
        <p:spPr>
          <a:xfrm>
            <a:off x="2103197" y="4816442"/>
            <a:ext cx="9812009" cy="1905000"/>
          </a:xfrm>
        </p:spPr>
        <p:txBody>
          <a:bodyPr>
            <a:normAutofit/>
          </a:bodyPr>
          <a:lstStyle/>
          <a:p>
            <a:pPr marL="114300" indent="0">
              <a:buNone/>
            </a:pPr>
            <a:r>
              <a:rPr lang="nl-BE" dirty="0">
                <a:solidFill>
                  <a:schemeClr val="bg1"/>
                </a:solidFill>
              </a:rPr>
              <a:t>Als een voorwerp trilt, produceert het geluid.</a:t>
            </a:r>
          </a:p>
          <a:p>
            <a:pPr marL="114300" indent="0">
              <a:buNone/>
            </a:pPr>
            <a:r>
              <a:rPr lang="nl-BE" dirty="0">
                <a:solidFill>
                  <a:schemeClr val="bg1"/>
                </a:solidFill>
              </a:rPr>
              <a:t>Trilling is een bron van geluid.</a:t>
            </a:r>
          </a:p>
          <a:p>
            <a:pPr marL="114300" indent="0">
              <a:buNone/>
            </a:pPr>
            <a:r>
              <a:rPr lang="nl-BE" dirty="0">
                <a:solidFill>
                  <a:schemeClr val="bg1"/>
                </a:solidFill>
              </a:rPr>
              <a:t>Kan een trillende ster dan een bron van geluid zijn? </a:t>
            </a:r>
          </a:p>
        </p:txBody>
      </p:sp>
      <p:sp>
        <p:nvSpPr>
          <p:cNvPr id="7" name="Tekstvak 6">
            <a:extLst>
              <a:ext uri="{FF2B5EF4-FFF2-40B4-BE49-F238E27FC236}">
                <a16:creationId xmlns:a16="http://schemas.microsoft.com/office/drawing/2014/main" id="{CE977B7C-1CE0-EA33-0DD1-617DBFE84ED7}"/>
              </a:ext>
            </a:extLst>
          </p:cNvPr>
          <p:cNvSpPr txBox="1"/>
          <p:nvPr/>
        </p:nvSpPr>
        <p:spPr>
          <a:xfrm>
            <a:off x="1782403" y="821307"/>
            <a:ext cx="3490546" cy="707886"/>
          </a:xfrm>
          <a:prstGeom prst="rect">
            <a:avLst/>
          </a:prstGeom>
          <a:noFill/>
        </p:spPr>
        <p:txBody>
          <a:bodyPr wrap="square" lIns="91440" tIns="45720" rIns="91440" bIns="45720" anchor="t">
            <a:spAutoFit/>
          </a:bodyPr>
          <a:lstStyle/>
          <a:p>
            <a:pPr>
              <a:buClr>
                <a:schemeClr val="bg1"/>
              </a:buClr>
            </a:pPr>
            <a:r>
              <a:rPr lang="nl-NL" sz="2000" i="1" dirty="0">
                <a:solidFill>
                  <a:schemeClr val="accent4">
                    <a:lumMod val="40000"/>
                    <a:lumOff val="60000"/>
                  </a:schemeClr>
                </a:solidFill>
                <a:latin typeface="Calibri"/>
                <a:ea typeface="Calibri"/>
                <a:cs typeface="Calibri"/>
                <a:sym typeface="Calibri"/>
              </a:rPr>
              <a:t>Ruimte voor exploratie voorzien</a:t>
            </a:r>
          </a:p>
          <a:p>
            <a:endParaRPr lang="nl-NL" sz="2000" i="1" dirty="0">
              <a:solidFill>
                <a:schemeClr val="accent4">
                  <a:lumMod val="40000"/>
                  <a:lumOff val="60000"/>
                </a:schemeClr>
              </a:solidFill>
              <a:latin typeface="Calibri"/>
              <a:cs typeface="Calibri"/>
            </a:endParaRPr>
          </a:p>
        </p:txBody>
      </p:sp>
      <p:grpSp>
        <p:nvGrpSpPr>
          <p:cNvPr id="3" name="Google Shape;184;g101cb935cc7_1_74">
            <a:extLst>
              <a:ext uri="{FF2B5EF4-FFF2-40B4-BE49-F238E27FC236}">
                <a16:creationId xmlns:a16="http://schemas.microsoft.com/office/drawing/2014/main" id="{CB3729B7-D90E-9BF8-6FAA-446CAA876A26}"/>
              </a:ext>
            </a:extLst>
          </p:cNvPr>
          <p:cNvGrpSpPr/>
          <p:nvPr/>
        </p:nvGrpSpPr>
        <p:grpSpPr>
          <a:xfrm>
            <a:off x="9781199" y="4407209"/>
            <a:ext cx="2379003" cy="2459258"/>
            <a:chOff x="9206826" y="2963333"/>
            <a:chExt cx="2982002" cy="3209011"/>
          </a:xfrm>
        </p:grpSpPr>
        <p:cxnSp>
          <p:nvCxnSpPr>
            <p:cNvPr id="5" name="Google Shape;185;g101cb935cc7_1_74">
              <a:extLst>
                <a:ext uri="{FF2B5EF4-FFF2-40B4-BE49-F238E27FC236}">
                  <a16:creationId xmlns:a16="http://schemas.microsoft.com/office/drawing/2014/main" id="{AD5A8F47-A408-F009-E480-292332E44051}"/>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9" name="Google Shape;186;g101cb935cc7_1_74">
              <a:extLst>
                <a:ext uri="{FF2B5EF4-FFF2-40B4-BE49-F238E27FC236}">
                  <a16:creationId xmlns:a16="http://schemas.microsoft.com/office/drawing/2014/main" id="{2633164A-5F93-13FE-C036-408D0C19CB8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10" name="Google Shape;187;g101cb935cc7_1_74">
              <a:extLst>
                <a:ext uri="{FF2B5EF4-FFF2-40B4-BE49-F238E27FC236}">
                  <a16:creationId xmlns:a16="http://schemas.microsoft.com/office/drawing/2014/main" id="{8CD69489-D462-25BE-0156-A7094C6139E2}"/>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11" name="Google Shape;188;g101cb935cc7_1_74">
              <a:extLst>
                <a:ext uri="{FF2B5EF4-FFF2-40B4-BE49-F238E27FC236}">
                  <a16:creationId xmlns:a16="http://schemas.microsoft.com/office/drawing/2014/main" id="{DAE872B9-876F-24F5-B336-56A1C1B3F7AD}"/>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2" name="Google Shape;189;g101cb935cc7_1_74">
              <a:extLst>
                <a:ext uri="{FF2B5EF4-FFF2-40B4-BE49-F238E27FC236}">
                  <a16:creationId xmlns:a16="http://schemas.microsoft.com/office/drawing/2014/main" id="{97419AD0-0AAA-07BB-AF1A-5C4CA661E0F5}"/>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 name="Google Shape;181;g101cb935cc7_1_74">
            <a:extLst>
              <a:ext uri="{FF2B5EF4-FFF2-40B4-BE49-F238E27FC236}">
                <a16:creationId xmlns:a16="http://schemas.microsoft.com/office/drawing/2014/main" id="{E9CA6ACD-15A8-87D5-6299-1A71E5E624CD}"/>
              </a:ext>
            </a:extLst>
          </p:cNvPr>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nl-BE" sz="1800" b="0" i="0" u="none" strike="noStrike" cap="none">
              <a:solidFill>
                <a:schemeClr val="lt1"/>
              </a:solidFill>
              <a:latin typeface="Century Gothic"/>
              <a:ea typeface="Century Gothic"/>
              <a:cs typeface="Century Gothic"/>
              <a:sym typeface="Century Gothic"/>
            </a:endParaRPr>
          </a:p>
        </p:txBody>
      </p:sp>
      <p:sp>
        <p:nvSpPr>
          <p:cNvPr id="5" name="Google Shape;183;g101cb935cc7_1_74">
            <a:extLst>
              <a:ext uri="{FF2B5EF4-FFF2-40B4-BE49-F238E27FC236}">
                <a16:creationId xmlns:a16="http://schemas.microsoft.com/office/drawing/2014/main" id="{2CFB44D6-A5FA-69BC-479B-535D33787746}"/>
              </a:ext>
            </a:extLst>
          </p:cNvPr>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nl-BE" sz="2800" b="0" i="0" u="none" strike="noStrike" cap="none">
              <a:solidFill>
                <a:schemeClr val="accent2"/>
              </a:solidFill>
              <a:latin typeface="Century Gothic"/>
              <a:ea typeface="Century Gothic"/>
              <a:cs typeface="Century Gothic"/>
              <a:sym typeface="Century Gothic"/>
            </a:endParaRPr>
          </a:p>
        </p:txBody>
      </p:sp>
      <p:sp>
        <p:nvSpPr>
          <p:cNvPr id="355" name="Google Shape;355;p42"/>
          <p:cNvSpPr txBox="1">
            <a:spLocks noGrp="1"/>
          </p:cNvSpPr>
          <p:nvPr>
            <p:ph type="title"/>
          </p:nvPr>
        </p:nvSpPr>
        <p:spPr>
          <a:xfrm>
            <a:off x="1519593" y="115368"/>
            <a:ext cx="10064579" cy="746893"/>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4000" dirty="0" err="1">
                <a:solidFill>
                  <a:srgbClr val="FFFFFF"/>
                </a:solidFill>
              </a:rPr>
              <a:t>Astrofysici</a:t>
            </a:r>
            <a:r>
              <a:rPr lang="en-US" sz="4000" dirty="0">
                <a:solidFill>
                  <a:srgbClr val="FFFFFF"/>
                </a:solidFill>
              </a:rPr>
              <a:t> </a:t>
            </a:r>
            <a:r>
              <a:rPr lang="en-US" sz="4000" dirty="0" err="1">
                <a:solidFill>
                  <a:srgbClr val="FFFFFF"/>
                </a:solidFill>
              </a:rPr>
              <a:t>onderzoeken</a:t>
            </a:r>
            <a:r>
              <a:rPr lang="en-US" sz="4000" dirty="0">
                <a:solidFill>
                  <a:srgbClr val="FFFFFF"/>
                </a:solidFill>
              </a:rPr>
              <a:t> </a:t>
            </a:r>
            <a:r>
              <a:rPr lang="en-US" sz="4000" dirty="0" err="1">
                <a:solidFill>
                  <a:srgbClr val="FFFFFF"/>
                </a:solidFill>
              </a:rPr>
              <a:t>trillende</a:t>
            </a:r>
            <a:r>
              <a:rPr lang="en-US" sz="4000" dirty="0">
                <a:solidFill>
                  <a:srgbClr val="FFFFFF"/>
                </a:solidFill>
              </a:rPr>
              <a:t> </a:t>
            </a:r>
            <a:r>
              <a:rPr lang="en-US" sz="4000" dirty="0" err="1">
                <a:solidFill>
                  <a:srgbClr val="FFFFFF"/>
                </a:solidFill>
              </a:rPr>
              <a:t>sterren</a:t>
            </a:r>
            <a:endParaRPr sz="4000" dirty="0">
              <a:solidFill>
                <a:srgbClr val="FFFFFF"/>
              </a:solidFill>
            </a:endParaRPr>
          </a:p>
        </p:txBody>
      </p:sp>
      <p:sp>
        <p:nvSpPr>
          <p:cNvPr id="356" name="Google Shape;356;p42"/>
          <p:cNvSpPr txBox="1">
            <a:spLocks noGrp="1"/>
          </p:cNvSpPr>
          <p:nvPr>
            <p:ph type="body" idx="1"/>
          </p:nvPr>
        </p:nvSpPr>
        <p:spPr>
          <a:xfrm>
            <a:off x="5476775" y="862261"/>
            <a:ext cx="6095600" cy="52940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endParaRPr sz="2000" i="1"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2000"/>
              <a:buNone/>
            </a:pPr>
            <a:endParaRPr sz="2000" i="1"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2000"/>
              <a:buNone/>
            </a:pPr>
            <a:endParaRPr sz="2000" i="1" dirty="0">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sz="2000" dirty="0"/>
          </a:p>
          <a:p>
            <a:pPr marL="0" lvl="0" indent="0" algn="l" rtl="0">
              <a:lnSpc>
                <a:spcPct val="90000"/>
              </a:lnSpc>
              <a:spcBef>
                <a:spcPts val="1000"/>
              </a:spcBef>
              <a:spcAft>
                <a:spcPts val="0"/>
              </a:spcAft>
              <a:buClr>
                <a:schemeClr val="dk1"/>
              </a:buClr>
              <a:buSzPts val="2000"/>
              <a:buNone/>
            </a:pPr>
            <a:endParaRPr lang="en-US" sz="2000" dirty="0"/>
          </a:p>
          <a:p>
            <a:pPr marL="0" lvl="0" indent="0" algn="l" rtl="0">
              <a:lnSpc>
                <a:spcPct val="90000"/>
              </a:lnSpc>
              <a:spcBef>
                <a:spcPts val="1000"/>
              </a:spcBef>
              <a:spcAft>
                <a:spcPts val="0"/>
              </a:spcAft>
              <a:buClr>
                <a:schemeClr val="dk1"/>
              </a:buClr>
              <a:buSzPts val="2000"/>
              <a:buNone/>
            </a:pPr>
            <a:endParaRPr dirty="0"/>
          </a:p>
        </p:txBody>
      </p:sp>
      <p:pic>
        <p:nvPicPr>
          <p:cNvPr id="360" name="Google Shape;360;p42" descr="Watch the pulsations of a Delta Scuti star! In this illustration, the star changes in brightness when internal sound waves at different frequencies cause parts of the star to expand and contract. In one pattern, the whole star expands and contracts, while in a second, opposite hemispheres swell and shrink out of sync. In reality, a single star exhibits many pulsation patterns that can tell astronomers about its age, composition and internal structure. The exact light variations astronomers observe also depend on how the star's spin axis angles toward us. Delta Scuti stars spin so rapidly that they flatten into ovals, which jumbles these signals and makes them harder to decode. Now, thanks to NASA's Transiting Exoplanet Survey Satellite, astronomers are deciphering some of them.&#10;&#10;Read more: https://www.nasa.gov/feature/goddard/2020/nasa-s-tess-enables-breakthrough-study-of-perplexing-stellar-pulsations&#10;&#10;Credit: NASA's Goddard Space Flight Center&#10;Scott Wiessinger (USRA): Lead Producer&#10;Jeanette Kazmierczak (University of Maryland College Park): Lead Science Writer&#10;Francis Reddy (University of Maryland College Park): Science Writer&#10;Scott Wiessinger (USRA): Lead Animator&#10;Tim Bedding (University of Sydney): Scientist&#10;Simon Murphy (University of Sydney): Scientist&#10;&#10;This video is public domain and may be downloaded from NASA Goddard's Scientific Visualization Studio at: https://svs.gsfc.nasa.gov/13605" title="Delta Scuti Star Pulsations">
            <a:hlinkClick r:id="rId3"/>
          </p:cNvPr>
          <p:cNvPicPr preferRelativeResize="0"/>
          <p:nvPr/>
        </p:nvPicPr>
        <p:blipFill>
          <a:blip r:embed="rId4">
            <a:alphaModFix/>
          </a:blip>
          <a:stretch>
            <a:fillRect/>
          </a:stretch>
        </p:blipFill>
        <p:spPr>
          <a:xfrm>
            <a:off x="1683631" y="1131554"/>
            <a:ext cx="4572000" cy="3429000"/>
          </a:xfrm>
          <a:prstGeom prst="rect">
            <a:avLst/>
          </a:prstGeom>
          <a:noFill/>
          <a:ln>
            <a:noFill/>
          </a:ln>
        </p:spPr>
      </p:pic>
      <p:grpSp>
        <p:nvGrpSpPr>
          <p:cNvPr id="2" name="Google Shape;184;g101cb935cc7_1_74">
            <a:extLst>
              <a:ext uri="{FF2B5EF4-FFF2-40B4-BE49-F238E27FC236}">
                <a16:creationId xmlns:a16="http://schemas.microsoft.com/office/drawing/2014/main" id="{C4D2D469-548A-2B93-6DB6-AD53CDDEB20A}"/>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6ED51038-80A0-7022-CF1A-C11E48086B93}"/>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6;g101cb935cc7_1_74">
              <a:extLst>
                <a:ext uri="{FF2B5EF4-FFF2-40B4-BE49-F238E27FC236}">
                  <a16:creationId xmlns:a16="http://schemas.microsoft.com/office/drawing/2014/main" id="{8B670E5F-2BAA-2034-2242-6775F8B95EC1}"/>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8" name="Google Shape;187;g101cb935cc7_1_74">
              <a:extLst>
                <a:ext uri="{FF2B5EF4-FFF2-40B4-BE49-F238E27FC236}">
                  <a16:creationId xmlns:a16="http://schemas.microsoft.com/office/drawing/2014/main" id="{1CE7ECC3-B13F-D7C7-375E-ABAAE059AFE7}"/>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9" name="Google Shape;188;g101cb935cc7_1_74">
              <a:extLst>
                <a:ext uri="{FF2B5EF4-FFF2-40B4-BE49-F238E27FC236}">
                  <a16:creationId xmlns:a16="http://schemas.microsoft.com/office/drawing/2014/main" id="{879748A5-1C4B-AABB-9E55-1CFEE38F9DFB}"/>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0" name="Google Shape;189;g101cb935cc7_1_74">
              <a:extLst>
                <a:ext uri="{FF2B5EF4-FFF2-40B4-BE49-F238E27FC236}">
                  <a16:creationId xmlns:a16="http://schemas.microsoft.com/office/drawing/2014/main" id="{3B5E4E89-859B-448D-4101-D647F73FEFA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2" name="Tekstvak 11">
            <a:extLst>
              <a:ext uri="{FF2B5EF4-FFF2-40B4-BE49-F238E27FC236}">
                <a16:creationId xmlns:a16="http://schemas.microsoft.com/office/drawing/2014/main" id="{AE85ABA9-0052-AA52-C69A-D7E1C16B2FDE}"/>
              </a:ext>
            </a:extLst>
          </p:cNvPr>
          <p:cNvSpPr txBox="1"/>
          <p:nvPr/>
        </p:nvSpPr>
        <p:spPr>
          <a:xfrm>
            <a:off x="6322407" y="980880"/>
            <a:ext cx="5629555" cy="3539430"/>
          </a:xfrm>
          <a:prstGeom prst="rect">
            <a:avLst/>
          </a:prstGeom>
          <a:noFill/>
        </p:spPr>
        <p:txBody>
          <a:bodyPr wrap="square">
            <a:spAutoFit/>
          </a:bodyPr>
          <a:lstStyle/>
          <a:p>
            <a:pPr marL="88900">
              <a:lnSpc>
                <a:spcPct val="100000"/>
              </a:lnSpc>
              <a:buClr>
                <a:schemeClr val="bg1"/>
              </a:buClr>
              <a:buSzPts val="1700"/>
              <a:buNone/>
            </a:pPr>
            <a:r>
              <a:rPr lang="nl-NL" sz="2800" i="1" dirty="0">
                <a:solidFill>
                  <a:schemeClr val="bg1"/>
                </a:solidFill>
                <a:latin typeface="Calibri" panose="020F0502020204030204" pitchFamily="34" charset="0"/>
                <a:cs typeface="Calibri" panose="020F0502020204030204" pitchFamily="34" charset="0"/>
              </a:rPr>
              <a:t>Een ster die trilt kan vergeleken worden met de trillende snaar van een gitaar of met een trillende membraan… afhankelijk van het type ster. </a:t>
            </a:r>
          </a:p>
          <a:p>
            <a:pPr marL="88900">
              <a:lnSpc>
                <a:spcPct val="100000"/>
              </a:lnSpc>
              <a:buClr>
                <a:schemeClr val="bg1"/>
              </a:buClr>
              <a:buSzPts val="1700"/>
              <a:buNone/>
            </a:pPr>
            <a:endParaRPr lang="nl-NL" sz="2800" i="1" dirty="0">
              <a:solidFill>
                <a:schemeClr val="bg1"/>
              </a:solidFill>
              <a:latin typeface="Calibri" panose="020F0502020204030204" pitchFamily="34" charset="0"/>
              <a:cs typeface="Calibri" panose="020F0502020204030204" pitchFamily="34" charset="0"/>
            </a:endParaRPr>
          </a:p>
          <a:p>
            <a:pPr marL="88900">
              <a:lnSpc>
                <a:spcPct val="100000"/>
              </a:lnSpc>
              <a:buClr>
                <a:schemeClr val="bg1"/>
              </a:buClr>
              <a:buSzPts val="1700"/>
              <a:buNone/>
            </a:pPr>
            <a:r>
              <a:rPr lang="nl-NL" sz="2800" i="1" dirty="0">
                <a:solidFill>
                  <a:schemeClr val="bg1"/>
                </a:solidFill>
                <a:latin typeface="Calibri" panose="020F0502020204030204" pitchFamily="34" charset="0"/>
                <a:cs typeface="Calibri" panose="020F0502020204030204" pitchFamily="34" charset="0"/>
              </a:rPr>
              <a:t>Het is een trilling van de ‘materie’ waaruit de ster is gemaakt.   </a:t>
            </a:r>
          </a:p>
        </p:txBody>
      </p:sp>
      <p:pic>
        <p:nvPicPr>
          <p:cNvPr id="14" name="Afbeelding 13" descr="Afbeelding met muziek, zwart-wit, muziekinstrument, strijkinstrument&#10;&#10;Automatisch gegenereerde beschrijving">
            <a:extLst>
              <a:ext uri="{FF2B5EF4-FFF2-40B4-BE49-F238E27FC236}">
                <a16:creationId xmlns:a16="http://schemas.microsoft.com/office/drawing/2014/main" id="{049B364E-2F3F-7FC1-3EC2-B643ECB8C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6754" y="4520310"/>
            <a:ext cx="1667933" cy="1667933"/>
          </a:xfrm>
          <a:prstGeom prst="rect">
            <a:avLst/>
          </a:prstGeom>
        </p:spPr>
      </p:pic>
      <p:sp>
        <p:nvSpPr>
          <p:cNvPr id="11" name="Tekstvak 10">
            <a:extLst>
              <a:ext uri="{FF2B5EF4-FFF2-40B4-BE49-F238E27FC236}">
                <a16:creationId xmlns:a16="http://schemas.microsoft.com/office/drawing/2014/main" id="{DBA504E4-A272-5A85-929F-693E70347734}"/>
              </a:ext>
            </a:extLst>
          </p:cNvPr>
          <p:cNvSpPr txBox="1"/>
          <p:nvPr/>
        </p:nvSpPr>
        <p:spPr>
          <a:xfrm>
            <a:off x="1439957" y="5085608"/>
            <a:ext cx="6934367" cy="954107"/>
          </a:xfrm>
          <a:prstGeom prst="rect">
            <a:avLst/>
          </a:prstGeom>
          <a:noFill/>
        </p:spPr>
        <p:txBody>
          <a:bodyPr wrap="square">
            <a:spAutoFit/>
          </a:bodyPr>
          <a:lstStyle/>
          <a:p>
            <a:pPr marL="342900">
              <a:lnSpc>
                <a:spcPct val="100000"/>
              </a:lnSpc>
              <a:buClr>
                <a:schemeClr val="bg1"/>
              </a:buClr>
              <a:buSzPts val="2100"/>
            </a:pPr>
            <a:r>
              <a:rPr lang="nl-NL" sz="2800" dirty="0">
                <a:solidFill>
                  <a:schemeClr val="bg1"/>
                </a:solidFill>
              </a:rPr>
              <a:t>De gemeten variatie in lichtintensiteit kan worden </a:t>
            </a:r>
            <a:r>
              <a:rPr lang="nl-NL" sz="2800" b="1" dirty="0">
                <a:solidFill>
                  <a:schemeClr val="bg1"/>
                </a:solidFill>
              </a:rPr>
              <a:t>omgezet in geluid</a:t>
            </a:r>
            <a:r>
              <a:rPr lang="nl-NL" sz="2800" dirty="0">
                <a:solidFill>
                  <a:schemeClr val="bg1"/>
                </a:solidFill>
              </a:rPr>
              <a:t>.</a:t>
            </a:r>
          </a:p>
        </p:txBody>
      </p:sp>
    </p:spTree>
    <p:extLst>
      <p:ext uri="{BB962C8B-B14F-4D97-AF65-F5344CB8AC3E}">
        <p14:creationId xmlns:p14="http://schemas.microsoft.com/office/powerpoint/2010/main" val="3614930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1" u="none" strike="noStrike" cap="none">
              <a:solidFill>
                <a:schemeClr val="bg1"/>
              </a:solidFill>
              <a:latin typeface="Century Gothic"/>
              <a:ea typeface="Century Gothic"/>
              <a:cs typeface="Century Gothic"/>
              <a:sym typeface="Century Gothic"/>
            </a:endParaRPr>
          </a:p>
        </p:txBody>
      </p:sp>
      <p:sp>
        <p:nvSpPr>
          <p:cNvPr id="7" name="Google Shape;669;p55">
            <a:extLst>
              <a:ext uri="{FF2B5EF4-FFF2-40B4-BE49-F238E27FC236}">
                <a16:creationId xmlns:a16="http://schemas.microsoft.com/office/drawing/2014/main" id="{7394BD0A-D113-1A00-6422-D9D403852825}"/>
              </a:ext>
            </a:extLst>
          </p:cNvPr>
          <p:cNvSpPr txBox="1">
            <a:spLocks noGrp="1"/>
          </p:cNvSpPr>
          <p:nvPr>
            <p:ph type="title"/>
          </p:nvPr>
        </p:nvSpPr>
        <p:spPr>
          <a:xfrm>
            <a:off x="1782417" y="91545"/>
            <a:ext cx="6694608" cy="777534"/>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4000" err="1">
                <a:solidFill>
                  <a:srgbClr val="FFFFFF"/>
                </a:solidFill>
              </a:rPr>
              <a:t>Toonhoogte</a:t>
            </a:r>
            <a:r>
              <a:rPr lang="en-US" sz="4000">
                <a:solidFill>
                  <a:srgbClr val="FFFFFF"/>
                </a:solidFill>
              </a:rPr>
              <a:t> van </a:t>
            </a:r>
            <a:r>
              <a:rPr lang="en-US" sz="4000" err="1">
                <a:solidFill>
                  <a:srgbClr val="FFFFFF"/>
                </a:solidFill>
              </a:rPr>
              <a:t>sterren</a:t>
            </a:r>
            <a:endParaRPr/>
          </a:p>
        </p:txBody>
      </p:sp>
      <p:sp>
        <p:nvSpPr>
          <p:cNvPr id="8" name="Google Shape;670;p55">
            <a:extLst>
              <a:ext uri="{FF2B5EF4-FFF2-40B4-BE49-F238E27FC236}">
                <a16:creationId xmlns:a16="http://schemas.microsoft.com/office/drawing/2014/main" id="{F7FD4AA1-DBCE-C13B-6CA8-F5D039C31394}"/>
              </a:ext>
            </a:extLst>
          </p:cNvPr>
          <p:cNvSpPr txBox="1">
            <a:spLocks noGrp="1"/>
          </p:cNvSpPr>
          <p:nvPr>
            <p:ph type="body" idx="1"/>
          </p:nvPr>
        </p:nvSpPr>
        <p:spPr>
          <a:xfrm>
            <a:off x="1769806" y="4501715"/>
            <a:ext cx="10262941" cy="20690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2400">
                <a:solidFill>
                  <a:schemeClr val="bg1"/>
                </a:solidFill>
              </a:rPr>
              <a:t>De </a:t>
            </a:r>
            <a:r>
              <a:rPr lang="en-US" sz="2400" err="1">
                <a:solidFill>
                  <a:schemeClr val="bg1"/>
                </a:solidFill>
              </a:rPr>
              <a:t>ster</a:t>
            </a:r>
            <a:r>
              <a:rPr lang="en-US" sz="2400">
                <a:solidFill>
                  <a:schemeClr val="bg1"/>
                </a:solidFill>
              </a:rPr>
              <a:t> </a:t>
            </a:r>
            <a:r>
              <a:rPr lang="en-US" sz="2400" err="1">
                <a:solidFill>
                  <a:schemeClr val="bg1"/>
                </a:solidFill>
              </a:rPr>
              <a:t>RRLyrae</a:t>
            </a:r>
            <a:r>
              <a:rPr lang="en-US" sz="2400">
                <a:solidFill>
                  <a:schemeClr val="bg1"/>
                </a:solidFill>
              </a:rPr>
              <a:t> </a:t>
            </a:r>
            <a:r>
              <a:rPr lang="en-US" sz="2400" err="1">
                <a:solidFill>
                  <a:schemeClr val="bg1"/>
                </a:solidFill>
              </a:rPr>
              <a:t>klinkt</a:t>
            </a:r>
            <a:r>
              <a:rPr lang="en-US" sz="2400">
                <a:solidFill>
                  <a:schemeClr val="bg1"/>
                </a:solidFill>
              </a:rPr>
              <a:t> </a:t>
            </a:r>
            <a:r>
              <a:rPr lang="en-US" sz="2400" err="1">
                <a:solidFill>
                  <a:schemeClr val="bg1"/>
                </a:solidFill>
              </a:rPr>
              <a:t>hoger</a:t>
            </a:r>
            <a:r>
              <a:rPr lang="en-US" sz="2400">
                <a:solidFill>
                  <a:schemeClr val="bg1"/>
                </a:solidFill>
              </a:rPr>
              <a:t> dan de </a:t>
            </a:r>
            <a:r>
              <a:rPr lang="en-US" sz="2400" err="1">
                <a:solidFill>
                  <a:schemeClr val="bg1"/>
                </a:solidFill>
              </a:rPr>
              <a:t>Cepheïde</a:t>
            </a:r>
            <a:r>
              <a:rPr lang="en-US" sz="2400">
                <a:solidFill>
                  <a:schemeClr val="bg1"/>
                </a:solidFill>
              </a:rPr>
              <a:t> </a:t>
            </a:r>
            <a:r>
              <a:rPr lang="en-US" sz="2400" err="1">
                <a:solidFill>
                  <a:schemeClr val="bg1"/>
                </a:solidFill>
              </a:rPr>
              <a:t>ster</a:t>
            </a:r>
            <a:r>
              <a:rPr lang="en-US" sz="2400">
                <a:solidFill>
                  <a:schemeClr val="bg1"/>
                </a:solidFill>
              </a:rPr>
              <a:t> Polaris</a:t>
            </a:r>
          </a:p>
          <a:p>
            <a:pPr marL="0" lvl="0" indent="0" algn="l" rtl="0">
              <a:lnSpc>
                <a:spcPct val="90000"/>
              </a:lnSpc>
              <a:spcBef>
                <a:spcPts val="1000"/>
              </a:spcBef>
              <a:spcAft>
                <a:spcPts val="0"/>
              </a:spcAft>
              <a:buClr>
                <a:schemeClr val="dk1"/>
              </a:buClr>
              <a:buSzPts val="1800"/>
              <a:buNone/>
            </a:pPr>
            <a:r>
              <a:rPr lang="en-US" sz="3200">
                <a:solidFill>
                  <a:schemeClr val="bg1"/>
                </a:solidFill>
              </a:rPr>
              <a:t>Welke </a:t>
            </a:r>
            <a:r>
              <a:rPr lang="en-US" sz="3200" err="1">
                <a:solidFill>
                  <a:schemeClr val="bg1"/>
                </a:solidFill>
              </a:rPr>
              <a:t>vragen</a:t>
            </a:r>
            <a:r>
              <a:rPr lang="en-US" sz="3200">
                <a:solidFill>
                  <a:schemeClr val="bg1"/>
                </a:solidFill>
              </a:rPr>
              <a:t> </a:t>
            </a:r>
            <a:r>
              <a:rPr lang="en-US" sz="3200" err="1">
                <a:solidFill>
                  <a:schemeClr val="bg1"/>
                </a:solidFill>
              </a:rPr>
              <a:t>roept</a:t>
            </a:r>
            <a:r>
              <a:rPr lang="en-US" sz="3200">
                <a:solidFill>
                  <a:schemeClr val="bg1"/>
                </a:solidFill>
              </a:rPr>
              <a:t> </a:t>
            </a:r>
            <a:r>
              <a:rPr lang="en-US" sz="3200" err="1">
                <a:solidFill>
                  <a:schemeClr val="bg1"/>
                </a:solidFill>
              </a:rPr>
              <a:t>dit</a:t>
            </a:r>
            <a:r>
              <a:rPr lang="en-US" sz="3200">
                <a:solidFill>
                  <a:schemeClr val="bg1"/>
                </a:solidFill>
              </a:rPr>
              <a:t> op? </a:t>
            </a:r>
          </a:p>
          <a:p>
            <a:pPr marL="0" lvl="0" indent="0" algn="l" rtl="0">
              <a:lnSpc>
                <a:spcPct val="90000"/>
              </a:lnSpc>
              <a:spcBef>
                <a:spcPts val="1000"/>
              </a:spcBef>
              <a:spcAft>
                <a:spcPts val="0"/>
              </a:spcAft>
              <a:buClr>
                <a:schemeClr val="dk1"/>
              </a:buClr>
              <a:buSzPts val="1800"/>
              <a:buNone/>
            </a:pPr>
            <a:r>
              <a:rPr lang="en-US" sz="3200" err="1">
                <a:solidFill>
                  <a:schemeClr val="bg1"/>
                </a:solidFill>
              </a:rPr>
              <a:t>Betekent</a:t>
            </a:r>
            <a:r>
              <a:rPr lang="en-US" sz="3200">
                <a:solidFill>
                  <a:schemeClr val="bg1"/>
                </a:solidFill>
              </a:rPr>
              <a:t> </a:t>
            </a:r>
            <a:r>
              <a:rPr lang="en-US" sz="3200" err="1">
                <a:solidFill>
                  <a:schemeClr val="bg1"/>
                </a:solidFill>
              </a:rPr>
              <a:t>dit</a:t>
            </a:r>
            <a:r>
              <a:rPr lang="en-US" sz="3200">
                <a:solidFill>
                  <a:schemeClr val="bg1"/>
                </a:solidFill>
              </a:rPr>
              <a:t> </a:t>
            </a:r>
            <a:r>
              <a:rPr lang="en-US" sz="3200" err="1">
                <a:solidFill>
                  <a:schemeClr val="bg1"/>
                </a:solidFill>
              </a:rPr>
              <a:t>iets</a:t>
            </a:r>
            <a:r>
              <a:rPr lang="en-US" sz="3200">
                <a:solidFill>
                  <a:schemeClr val="bg1"/>
                </a:solidFill>
              </a:rPr>
              <a:t>? </a:t>
            </a:r>
            <a:endParaRPr sz="4400">
              <a:solidFill>
                <a:schemeClr val="bg1"/>
              </a:solidFill>
            </a:endParaRPr>
          </a:p>
        </p:txBody>
      </p:sp>
      <p:sp>
        <p:nvSpPr>
          <p:cNvPr id="9" name="Google Shape;673;p55">
            <a:extLst>
              <a:ext uri="{FF2B5EF4-FFF2-40B4-BE49-F238E27FC236}">
                <a16:creationId xmlns:a16="http://schemas.microsoft.com/office/drawing/2014/main" id="{4F89D0C0-7B2F-DF8B-23D8-1E16A1095829}"/>
              </a:ext>
            </a:extLst>
          </p:cNvPr>
          <p:cNvSpPr txBox="1"/>
          <p:nvPr/>
        </p:nvSpPr>
        <p:spPr>
          <a:xfrm>
            <a:off x="1829411" y="1559867"/>
            <a:ext cx="523156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2400" b="0" i="0" u="none" strike="noStrike" cap="none">
                <a:solidFill>
                  <a:schemeClr val="bg1"/>
                </a:solidFill>
                <a:latin typeface="Calibri"/>
                <a:ea typeface="Calibri"/>
                <a:cs typeface="Calibri"/>
                <a:sym typeface="Calibri"/>
              </a:rPr>
              <a:t>Welke ster klinkt hoger / lager? </a:t>
            </a:r>
            <a:endParaRPr sz="1800" b="0" i="0" u="none" strike="noStrike" cap="none">
              <a:solidFill>
                <a:schemeClr val="bg1"/>
              </a:solidFill>
              <a:latin typeface="Arial"/>
              <a:ea typeface="Arial"/>
              <a:cs typeface="Arial"/>
              <a:sym typeface="Arial"/>
            </a:endParaRPr>
          </a:p>
        </p:txBody>
      </p:sp>
      <p:pic>
        <p:nvPicPr>
          <p:cNvPr id="10" name="Google Shape;674;p55">
            <a:extLst>
              <a:ext uri="{FF2B5EF4-FFF2-40B4-BE49-F238E27FC236}">
                <a16:creationId xmlns:a16="http://schemas.microsoft.com/office/drawing/2014/main" id="{E1FC7F00-BE61-29B9-FF98-6BCCE1C10FFE}"/>
              </a:ext>
            </a:extLst>
          </p:cNvPr>
          <p:cNvPicPr preferRelativeResize="0"/>
          <p:nvPr/>
        </p:nvPicPr>
        <p:blipFill rotWithShape="1">
          <a:blip r:embed="rId7">
            <a:alphaModFix/>
          </a:blip>
          <a:srcRect/>
          <a:stretch/>
        </p:blipFill>
        <p:spPr>
          <a:xfrm>
            <a:off x="4858519" y="2115281"/>
            <a:ext cx="1787402" cy="1787402"/>
          </a:xfrm>
          <a:prstGeom prst="rect">
            <a:avLst/>
          </a:prstGeom>
          <a:noFill/>
          <a:ln>
            <a:noFill/>
          </a:ln>
        </p:spPr>
      </p:pic>
      <p:pic>
        <p:nvPicPr>
          <p:cNvPr id="11" name="Google Shape;675;p55">
            <a:extLst>
              <a:ext uri="{FF2B5EF4-FFF2-40B4-BE49-F238E27FC236}">
                <a16:creationId xmlns:a16="http://schemas.microsoft.com/office/drawing/2014/main" id="{FD838C45-298A-06E7-3D6F-EF6F39478FB4}"/>
              </a:ext>
            </a:extLst>
          </p:cNvPr>
          <p:cNvPicPr preferRelativeResize="0"/>
          <p:nvPr/>
        </p:nvPicPr>
        <p:blipFill rotWithShape="1">
          <a:blip r:embed="rId8">
            <a:alphaModFix/>
          </a:blip>
          <a:srcRect/>
          <a:stretch/>
        </p:blipFill>
        <p:spPr>
          <a:xfrm>
            <a:off x="8045845" y="2014734"/>
            <a:ext cx="1896601" cy="1846947"/>
          </a:xfrm>
          <a:prstGeom prst="rect">
            <a:avLst/>
          </a:prstGeom>
          <a:noFill/>
          <a:ln>
            <a:noFill/>
          </a:ln>
        </p:spPr>
      </p:pic>
      <p:sp>
        <p:nvSpPr>
          <p:cNvPr id="12" name="Google Shape;676;p55">
            <a:extLst>
              <a:ext uri="{FF2B5EF4-FFF2-40B4-BE49-F238E27FC236}">
                <a16:creationId xmlns:a16="http://schemas.microsoft.com/office/drawing/2014/main" id="{814530F9-E5F8-F17E-4434-38E35647E31A}"/>
              </a:ext>
            </a:extLst>
          </p:cNvPr>
          <p:cNvSpPr txBox="1"/>
          <p:nvPr/>
        </p:nvSpPr>
        <p:spPr>
          <a:xfrm>
            <a:off x="4991761" y="3894011"/>
            <a:ext cx="148284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err="1">
                <a:solidFill>
                  <a:schemeClr val="bg1"/>
                </a:solidFill>
                <a:latin typeface="Calibri"/>
                <a:ea typeface="Calibri"/>
                <a:cs typeface="Calibri"/>
                <a:sym typeface="Calibri"/>
              </a:rPr>
              <a:t>Cepheïde</a:t>
            </a:r>
            <a:r>
              <a:rPr lang="en-US" sz="2000" b="0" i="0" u="none" strike="noStrike" cap="none">
                <a:solidFill>
                  <a:schemeClr val="bg1"/>
                </a:solidFill>
                <a:latin typeface="Calibri"/>
                <a:ea typeface="Calibri"/>
                <a:cs typeface="Calibri"/>
                <a:sym typeface="Calibri"/>
              </a:rPr>
              <a:t> </a:t>
            </a:r>
            <a:r>
              <a:rPr lang="en-US" sz="2000" b="0" i="0" u="none" strike="noStrike" cap="none" err="1">
                <a:solidFill>
                  <a:schemeClr val="bg1"/>
                </a:solidFill>
                <a:latin typeface="Calibri"/>
                <a:ea typeface="Calibri"/>
                <a:cs typeface="Calibri"/>
                <a:sym typeface="Calibri"/>
              </a:rPr>
              <a:t>ster</a:t>
            </a:r>
            <a:r>
              <a:rPr lang="en-US" sz="2000" b="0" i="0" u="none" strike="noStrike" cap="none">
                <a:solidFill>
                  <a:schemeClr val="bg1"/>
                </a:solidFill>
                <a:latin typeface="Calibri"/>
                <a:ea typeface="Calibri"/>
                <a:cs typeface="Calibri"/>
                <a:sym typeface="Calibri"/>
              </a:rPr>
              <a:t> Polaris</a:t>
            </a:r>
            <a:endParaRPr sz="1600" b="0" i="0" u="none" strike="noStrike" cap="none">
              <a:solidFill>
                <a:schemeClr val="bg1"/>
              </a:solidFill>
              <a:latin typeface="Arial"/>
              <a:ea typeface="Arial"/>
              <a:cs typeface="Arial"/>
              <a:sym typeface="Arial"/>
            </a:endParaRPr>
          </a:p>
        </p:txBody>
      </p:sp>
      <p:sp>
        <p:nvSpPr>
          <p:cNvPr id="13" name="Google Shape;677;p55">
            <a:extLst>
              <a:ext uri="{FF2B5EF4-FFF2-40B4-BE49-F238E27FC236}">
                <a16:creationId xmlns:a16="http://schemas.microsoft.com/office/drawing/2014/main" id="{D1F8ABAE-46B9-8390-9A6E-853CB6DD219B}"/>
              </a:ext>
            </a:extLst>
          </p:cNvPr>
          <p:cNvSpPr txBox="1"/>
          <p:nvPr/>
        </p:nvSpPr>
        <p:spPr>
          <a:xfrm>
            <a:off x="8192663" y="3812108"/>
            <a:ext cx="158632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bg1"/>
                </a:solidFill>
                <a:latin typeface="Calibri"/>
                <a:ea typeface="Calibri"/>
                <a:cs typeface="Calibri"/>
                <a:sym typeface="Calibri"/>
              </a:rPr>
              <a:t>RR </a:t>
            </a:r>
            <a:r>
              <a:rPr lang="en-US" sz="2000" b="0" i="0" u="none" strike="noStrike" cap="none" err="1">
                <a:solidFill>
                  <a:schemeClr val="bg1"/>
                </a:solidFill>
                <a:latin typeface="Calibri"/>
                <a:ea typeface="Calibri"/>
                <a:cs typeface="Calibri"/>
                <a:sym typeface="Calibri"/>
              </a:rPr>
              <a:t>Lyrae</a:t>
            </a:r>
            <a:r>
              <a:rPr lang="en-US" sz="2000" b="0" i="0" u="none" strike="noStrike" cap="none">
                <a:solidFill>
                  <a:schemeClr val="bg1"/>
                </a:solidFill>
                <a:latin typeface="Calibri"/>
                <a:ea typeface="Calibri"/>
                <a:cs typeface="Calibri"/>
                <a:sym typeface="Calibri"/>
              </a:rPr>
              <a:t> </a:t>
            </a:r>
            <a:r>
              <a:rPr lang="en-US" sz="2000" b="0" i="0" u="none" strike="noStrike" cap="none" err="1">
                <a:solidFill>
                  <a:schemeClr val="bg1"/>
                </a:solidFill>
                <a:latin typeface="Calibri"/>
                <a:ea typeface="Calibri"/>
                <a:cs typeface="Calibri"/>
                <a:sym typeface="Calibri"/>
              </a:rPr>
              <a:t>ster</a:t>
            </a:r>
            <a:r>
              <a:rPr lang="en-US" sz="2000" b="0" i="0" u="none" strike="noStrike" cap="none">
                <a:solidFill>
                  <a:schemeClr val="bg1"/>
                </a:solidFill>
                <a:latin typeface="Calibri"/>
                <a:ea typeface="Calibri"/>
                <a:cs typeface="Calibri"/>
                <a:sym typeface="Calibri"/>
              </a:rPr>
              <a:t> (prototype)</a:t>
            </a:r>
            <a:endParaRPr sz="1600" b="0" i="0" u="none" strike="noStrike" cap="none">
              <a:solidFill>
                <a:schemeClr val="bg1"/>
              </a:solidFill>
              <a:latin typeface="Arial"/>
              <a:ea typeface="Arial"/>
              <a:cs typeface="Arial"/>
              <a:sym typeface="Arial"/>
            </a:endParaRPr>
          </a:p>
        </p:txBody>
      </p:sp>
      <p:pic>
        <p:nvPicPr>
          <p:cNvPr id="14" name="RRLY_PROT_520_8F_16LUFS">
            <a:hlinkClick r:id="" action="ppaction://media"/>
            <a:extLst>
              <a:ext uri="{FF2B5EF4-FFF2-40B4-BE49-F238E27FC236}">
                <a16:creationId xmlns:a16="http://schemas.microsoft.com/office/drawing/2014/main" id="{B393BFF1-075D-160E-C6BF-9ED9FD67C0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81652" y="2802845"/>
            <a:ext cx="406400" cy="406400"/>
          </a:xfrm>
          <a:prstGeom prst="rect">
            <a:avLst/>
          </a:prstGeom>
        </p:spPr>
      </p:pic>
      <p:pic>
        <p:nvPicPr>
          <p:cNvPr id="15" name="CEPH_Polaris_365_5F_16LUFS">
            <a:hlinkClick r:id="" action="ppaction://media"/>
            <a:extLst>
              <a:ext uri="{FF2B5EF4-FFF2-40B4-BE49-F238E27FC236}">
                <a16:creationId xmlns:a16="http://schemas.microsoft.com/office/drawing/2014/main" id="{A3C6D04E-B6DD-EEC6-37D6-6E225A5453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51072" y="2805782"/>
            <a:ext cx="406400" cy="406400"/>
          </a:xfrm>
          <a:prstGeom prst="rect">
            <a:avLst/>
          </a:prstGeom>
        </p:spPr>
      </p:pic>
      <p:sp>
        <p:nvSpPr>
          <p:cNvPr id="2" name="Tekstvak 1">
            <a:extLst>
              <a:ext uri="{FF2B5EF4-FFF2-40B4-BE49-F238E27FC236}">
                <a16:creationId xmlns:a16="http://schemas.microsoft.com/office/drawing/2014/main" id="{CE677782-CF20-F356-D654-D511AB6DC850}"/>
              </a:ext>
            </a:extLst>
          </p:cNvPr>
          <p:cNvSpPr txBox="1"/>
          <p:nvPr/>
        </p:nvSpPr>
        <p:spPr>
          <a:xfrm>
            <a:off x="1829411" y="862594"/>
            <a:ext cx="8874035" cy="589072"/>
          </a:xfrm>
          <a:prstGeom prst="rect">
            <a:avLst/>
          </a:prstGeom>
          <a:noFill/>
        </p:spPr>
        <p:txBody>
          <a:bodyPr wrap="square">
            <a:spAutoFit/>
          </a:bodyPr>
          <a:lstStyle/>
          <a:p>
            <a:pPr marL="0" lvl="0" indent="0" algn="l" rtl="0">
              <a:lnSpc>
                <a:spcPct val="150000"/>
              </a:lnSpc>
              <a:spcBef>
                <a:spcPts val="800"/>
              </a:spcBef>
              <a:spcAft>
                <a:spcPts val="0"/>
              </a:spcAft>
              <a:buSzPts val="2200"/>
              <a:buNone/>
            </a:pPr>
            <a:r>
              <a:rPr lang="nl-NL" sz="2400" i="1">
                <a:solidFill>
                  <a:schemeClr val="accent4">
                    <a:lumMod val="40000"/>
                    <a:lumOff val="60000"/>
                  </a:schemeClr>
                </a:solidFill>
                <a:latin typeface="Calibri"/>
                <a:ea typeface="Calibri"/>
                <a:cs typeface="Calibri"/>
                <a:sym typeface="Calibri"/>
              </a:rPr>
              <a:t>Betekenis bevorderen door verbanden te leggen.</a:t>
            </a:r>
          </a:p>
        </p:txBody>
      </p:sp>
      <p:grpSp>
        <p:nvGrpSpPr>
          <p:cNvPr id="4" name="Google Shape;184;g101cb935cc7_1_74">
            <a:extLst>
              <a:ext uri="{FF2B5EF4-FFF2-40B4-BE49-F238E27FC236}">
                <a16:creationId xmlns:a16="http://schemas.microsoft.com/office/drawing/2014/main" id="{7500DCAC-0884-8FFF-9065-A84ABAB25509}"/>
              </a:ext>
            </a:extLst>
          </p:cNvPr>
          <p:cNvGrpSpPr/>
          <p:nvPr/>
        </p:nvGrpSpPr>
        <p:grpSpPr>
          <a:xfrm>
            <a:off x="9781199" y="4407209"/>
            <a:ext cx="2379003" cy="2459258"/>
            <a:chOff x="9206826" y="2963333"/>
            <a:chExt cx="2982002" cy="3209011"/>
          </a:xfrm>
        </p:grpSpPr>
        <p:cxnSp>
          <p:nvCxnSpPr>
            <p:cNvPr id="5" name="Google Shape;185;g101cb935cc7_1_74">
              <a:extLst>
                <a:ext uri="{FF2B5EF4-FFF2-40B4-BE49-F238E27FC236}">
                  <a16:creationId xmlns:a16="http://schemas.microsoft.com/office/drawing/2014/main" id="{4F890F1A-7527-C2BD-5C08-970DF653AA6C}"/>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6;g101cb935cc7_1_74">
              <a:extLst>
                <a:ext uri="{FF2B5EF4-FFF2-40B4-BE49-F238E27FC236}">
                  <a16:creationId xmlns:a16="http://schemas.microsoft.com/office/drawing/2014/main" id="{513402DE-9B5F-A61D-1264-6E64B50CB68B}"/>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16" name="Google Shape;187;g101cb935cc7_1_74">
              <a:extLst>
                <a:ext uri="{FF2B5EF4-FFF2-40B4-BE49-F238E27FC236}">
                  <a16:creationId xmlns:a16="http://schemas.microsoft.com/office/drawing/2014/main" id="{F0F32146-487C-7CC5-E15D-AC674CFC7B2A}"/>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17" name="Google Shape;188;g101cb935cc7_1_74">
              <a:extLst>
                <a:ext uri="{FF2B5EF4-FFF2-40B4-BE49-F238E27FC236}">
                  <a16:creationId xmlns:a16="http://schemas.microsoft.com/office/drawing/2014/main" id="{392BA931-F657-04E0-C1E9-13918854D056}"/>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8" name="Google Shape;189;g101cb935cc7_1_74">
              <a:extLst>
                <a:ext uri="{FF2B5EF4-FFF2-40B4-BE49-F238E27FC236}">
                  <a16:creationId xmlns:a16="http://schemas.microsoft.com/office/drawing/2014/main" id="{200E973E-94CB-9074-B7A2-6BDDB47A9D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Tree>
    <p:extLst>
      <p:ext uri="{BB962C8B-B14F-4D97-AF65-F5344CB8AC3E}">
        <p14:creationId xmlns:p14="http://schemas.microsoft.com/office/powerpoint/2010/main" val="31598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audio>
              <p:cMediaNode vol="80000">
                <p:cTn id="12" fill="hold" display="0">
                  <p:stCondLst>
                    <p:cond delay="indefinite"/>
                  </p:stCondLst>
                  <p:endCondLst>
                    <p:cond evt="onStopAudio" delay="0">
                      <p:tgtEl>
                        <p:sldTgt/>
                      </p:tgtEl>
                    </p:cond>
                  </p:endCondLst>
                </p:cTn>
                <p:tgtEl>
                  <p:spTgt spid="15"/>
                </p:tgtEl>
              </p:cMediaNode>
            </p:audio>
          </p:childTnLst>
        </p:cTn>
      </p:par>
    </p:tnLst>
    <p:bldLst>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accent2"/>
              </a:solidFill>
              <a:latin typeface="Century Gothic"/>
              <a:ea typeface="Century Gothic"/>
              <a:cs typeface="Century Gothic"/>
              <a:sym typeface="Century Gothic"/>
            </a:endParaRPr>
          </a:p>
        </p:txBody>
      </p:sp>
      <p:sp>
        <p:nvSpPr>
          <p:cNvPr id="7" name="Google Shape;650;p54">
            <a:extLst>
              <a:ext uri="{FF2B5EF4-FFF2-40B4-BE49-F238E27FC236}">
                <a16:creationId xmlns:a16="http://schemas.microsoft.com/office/drawing/2014/main" id="{520C873F-72E7-79F3-5E26-074F5891B755}"/>
              </a:ext>
            </a:extLst>
          </p:cNvPr>
          <p:cNvSpPr txBox="1">
            <a:spLocks noGrp="1"/>
          </p:cNvSpPr>
          <p:nvPr>
            <p:ph type="body" idx="1"/>
          </p:nvPr>
        </p:nvSpPr>
        <p:spPr>
          <a:xfrm>
            <a:off x="1856561" y="1654994"/>
            <a:ext cx="7095004" cy="2554197"/>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Clr>
                <a:schemeClr val="dk1"/>
              </a:buClr>
              <a:buSzPts val="1395"/>
              <a:buNone/>
            </a:pPr>
            <a:r>
              <a:rPr lang="en-US" sz="2400" dirty="0" err="1">
                <a:solidFill>
                  <a:schemeClr val="bg1"/>
                </a:solidFill>
              </a:rPr>
              <a:t>Toonhoogte</a:t>
            </a:r>
            <a:r>
              <a:rPr lang="en-US" sz="2400" dirty="0">
                <a:solidFill>
                  <a:schemeClr val="bg1"/>
                </a:solidFill>
              </a:rPr>
              <a:t> en </a:t>
            </a:r>
            <a:r>
              <a:rPr lang="en-US" sz="2400" dirty="0" err="1">
                <a:solidFill>
                  <a:schemeClr val="bg1"/>
                </a:solidFill>
              </a:rPr>
              <a:t>afmetingen</a:t>
            </a:r>
            <a:r>
              <a:rPr lang="en-US" sz="2400" dirty="0">
                <a:solidFill>
                  <a:schemeClr val="bg1"/>
                </a:solidFill>
              </a:rPr>
              <a:t>…</a:t>
            </a:r>
            <a:endParaRPr sz="2400" dirty="0">
              <a:solidFill>
                <a:schemeClr val="bg1"/>
              </a:solidFill>
            </a:endParaRPr>
          </a:p>
          <a:p>
            <a:pPr marL="0" lvl="0" indent="0" algn="l" rtl="0">
              <a:lnSpc>
                <a:spcPct val="70000"/>
              </a:lnSpc>
              <a:spcBef>
                <a:spcPts val="1000"/>
              </a:spcBef>
              <a:spcAft>
                <a:spcPts val="0"/>
              </a:spcAft>
              <a:buClr>
                <a:schemeClr val="dk1"/>
              </a:buClr>
              <a:buSzPts val="1395"/>
              <a:buNone/>
            </a:pPr>
            <a:r>
              <a:rPr lang="en-US" sz="2400" dirty="0">
                <a:solidFill>
                  <a:schemeClr val="bg1"/>
                </a:solidFill>
              </a:rPr>
              <a:t>…van </a:t>
            </a:r>
            <a:r>
              <a:rPr lang="en-US" sz="2400" dirty="0" err="1">
                <a:solidFill>
                  <a:schemeClr val="bg1"/>
                </a:solidFill>
              </a:rPr>
              <a:t>instrumenten</a:t>
            </a:r>
            <a:r>
              <a:rPr lang="en-US" sz="2400" dirty="0">
                <a:solidFill>
                  <a:schemeClr val="bg1"/>
                </a:solidFill>
              </a:rPr>
              <a:t>: </a:t>
            </a:r>
            <a:r>
              <a:rPr lang="en-US" sz="2400" dirty="0" err="1">
                <a:solidFill>
                  <a:schemeClr val="bg1"/>
                </a:solidFill>
              </a:rPr>
              <a:t>xylofoon</a:t>
            </a:r>
            <a:r>
              <a:rPr lang="en-US" sz="2400" dirty="0">
                <a:solidFill>
                  <a:schemeClr val="bg1"/>
                </a:solidFill>
              </a:rPr>
              <a:t>, </a:t>
            </a:r>
            <a:r>
              <a:rPr lang="en-US" sz="2400" dirty="0" err="1">
                <a:solidFill>
                  <a:schemeClr val="bg1"/>
                </a:solidFill>
              </a:rPr>
              <a:t>snaar</a:t>
            </a:r>
            <a:r>
              <a:rPr lang="en-US" sz="2400" dirty="0">
                <a:solidFill>
                  <a:schemeClr val="bg1"/>
                </a:solidFill>
              </a:rPr>
              <a:t> </a:t>
            </a:r>
            <a:r>
              <a:rPr lang="en-US" sz="2400" dirty="0" err="1">
                <a:solidFill>
                  <a:schemeClr val="bg1"/>
                </a:solidFill>
              </a:rPr>
              <a:t>korter</a:t>
            </a:r>
            <a:r>
              <a:rPr lang="en-US" sz="2400" dirty="0">
                <a:solidFill>
                  <a:schemeClr val="bg1"/>
                </a:solidFill>
              </a:rPr>
              <a:t> of </a:t>
            </a:r>
            <a:r>
              <a:rPr lang="en-US" sz="2400" dirty="0" err="1">
                <a:solidFill>
                  <a:schemeClr val="bg1"/>
                </a:solidFill>
              </a:rPr>
              <a:t>langer</a:t>
            </a:r>
            <a:r>
              <a:rPr lang="en-US" sz="2400" dirty="0">
                <a:solidFill>
                  <a:schemeClr val="bg1"/>
                </a:solidFill>
              </a:rPr>
              <a:t>…</a:t>
            </a:r>
            <a:endParaRPr sz="2400" dirty="0">
              <a:solidFill>
                <a:schemeClr val="bg1"/>
              </a:solidFill>
            </a:endParaRPr>
          </a:p>
          <a:p>
            <a:pPr marL="0" lvl="0" indent="0" algn="l" rtl="0">
              <a:lnSpc>
                <a:spcPct val="70000"/>
              </a:lnSpc>
              <a:spcBef>
                <a:spcPts val="1000"/>
              </a:spcBef>
              <a:spcAft>
                <a:spcPts val="0"/>
              </a:spcAft>
              <a:buClr>
                <a:schemeClr val="dk1"/>
              </a:buClr>
              <a:buSzPts val="1395"/>
              <a:buNone/>
            </a:pPr>
            <a:endParaRPr sz="2400" dirty="0">
              <a:solidFill>
                <a:schemeClr val="bg1"/>
              </a:solidFill>
            </a:endParaRPr>
          </a:p>
          <a:p>
            <a:pPr marL="0" lvl="0" indent="0" algn="l" rtl="0">
              <a:lnSpc>
                <a:spcPct val="70000"/>
              </a:lnSpc>
              <a:spcBef>
                <a:spcPts val="1000"/>
              </a:spcBef>
              <a:spcAft>
                <a:spcPts val="0"/>
              </a:spcAft>
              <a:buClr>
                <a:schemeClr val="dk1"/>
              </a:buClr>
              <a:buSzPts val="1395"/>
              <a:buNone/>
            </a:pPr>
            <a:r>
              <a:rPr lang="en-US" sz="2400" dirty="0">
                <a:solidFill>
                  <a:schemeClr val="bg1"/>
                </a:solidFill>
              </a:rPr>
              <a:t>Zal de </a:t>
            </a:r>
            <a:r>
              <a:rPr lang="en-US" sz="2400" dirty="0" err="1">
                <a:solidFill>
                  <a:schemeClr val="bg1"/>
                </a:solidFill>
              </a:rPr>
              <a:t>grote</a:t>
            </a:r>
            <a:r>
              <a:rPr lang="en-US" sz="2400" dirty="0">
                <a:solidFill>
                  <a:schemeClr val="bg1"/>
                </a:solidFill>
              </a:rPr>
              <a:t> </a:t>
            </a:r>
            <a:r>
              <a:rPr lang="en-US" sz="2400" dirty="0" err="1">
                <a:solidFill>
                  <a:schemeClr val="bg1"/>
                </a:solidFill>
              </a:rPr>
              <a:t>klok</a:t>
            </a:r>
            <a:r>
              <a:rPr lang="en-US" sz="2400" dirty="0">
                <a:solidFill>
                  <a:schemeClr val="bg1"/>
                </a:solidFill>
              </a:rPr>
              <a:t> lager of </a:t>
            </a:r>
            <a:r>
              <a:rPr lang="en-US" sz="2400" dirty="0" err="1">
                <a:solidFill>
                  <a:schemeClr val="bg1"/>
                </a:solidFill>
              </a:rPr>
              <a:t>hoger</a:t>
            </a:r>
            <a:r>
              <a:rPr lang="en-US" sz="2400" dirty="0">
                <a:solidFill>
                  <a:schemeClr val="bg1"/>
                </a:solidFill>
              </a:rPr>
              <a:t> </a:t>
            </a:r>
            <a:r>
              <a:rPr lang="en-US" sz="2400" dirty="0" err="1">
                <a:solidFill>
                  <a:schemeClr val="bg1"/>
                </a:solidFill>
              </a:rPr>
              <a:t>klinken</a:t>
            </a:r>
            <a:r>
              <a:rPr lang="en-US" sz="2400" dirty="0">
                <a:solidFill>
                  <a:schemeClr val="bg1"/>
                </a:solidFill>
              </a:rPr>
              <a:t> dan de </a:t>
            </a:r>
            <a:r>
              <a:rPr lang="en-US" sz="2400" dirty="0" err="1">
                <a:solidFill>
                  <a:schemeClr val="bg1"/>
                </a:solidFill>
              </a:rPr>
              <a:t>kleine</a:t>
            </a:r>
            <a:r>
              <a:rPr lang="en-US" sz="2400" dirty="0">
                <a:solidFill>
                  <a:schemeClr val="bg1"/>
                </a:solidFill>
              </a:rPr>
              <a:t> </a:t>
            </a:r>
            <a:r>
              <a:rPr lang="en-US" sz="2400" dirty="0" err="1">
                <a:solidFill>
                  <a:schemeClr val="bg1"/>
                </a:solidFill>
              </a:rPr>
              <a:t>klok</a:t>
            </a:r>
            <a:r>
              <a:rPr lang="en-US" sz="2400" dirty="0">
                <a:solidFill>
                  <a:schemeClr val="bg1"/>
                </a:solidFill>
              </a:rPr>
              <a:t>?</a:t>
            </a:r>
            <a:endParaRPr sz="2400" dirty="0">
              <a:solidFill>
                <a:schemeClr val="bg1"/>
              </a:solidFill>
            </a:endParaRPr>
          </a:p>
          <a:p>
            <a:pPr marL="0" lvl="0" indent="0" algn="l" rtl="0">
              <a:lnSpc>
                <a:spcPct val="70000"/>
              </a:lnSpc>
              <a:spcBef>
                <a:spcPts val="1000"/>
              </a:spcBef>
              <a:spcAft>
                <a:spcPts val="0"/>
              </a:spcAft>
              <a:buClr>
                <a:schemeClr val="dk1"/>
              </a:buClr>
              <a:buSzPts val="1395"/>
              <a:buNone/>
            </a:pPr>
            <a:endParaRPr sz="2400" dirty="0">
              <a:solidFill>
                <a:schemeClr val="bg1"/>
              </a:solidFill>
            </a:endParaRPr>
          </a:p>
          <a:p>
            <a:pPr marL="0" lvl="0" indent="0" algn="l" rtl="0">
              <a:lnSpc>
                <a:spcPct val="70000"/>
              </a:lnSpc>
              <a:spcBef>
                <a:spcPts val="1000"/>
              </a:spcBef>
              <a:spcAft>
                <a:spcPts val="0"/>
              </a:spcAft>
              <a:buClr>
                <a:schemeClr val="dk1"/>
              </a:buClr>
              <a:buSzPts val="1395"/>
              <a:buNone/>
            </a:pPr>
            <a:r>
              <a:rPr lang="en-US" sz="2400" dirty="0" err="1">
                <a:solidFill>
                  <a:schemeClr val="bg1"/>
                </a:solidFill>
              </a:rPr>
              <a:t>Bespelen</a:t>
            </a:r>
            <a:r>
              <a:rPr lang="en-US" sz="2400" dirty="0">
                <a:solidFill>
                  <a:schemeClr val="bg1"/>
                </a:solidFill>
              </a:rPr>
              <a:t> en </a:t>
            </a:r>
            <a:r>
              <a:rPr lang="en-US" sz="2400" dirty="0" err="1">
                <a:solidFill>
                  <a:schemeClr val="bg1"/>
                </a:solidFill>
              </a:rPr>
              <a:t>luisteren</a:t>
            </a:r>
            <a:r>
              <a:rPr lang="en-US" sz="2400" dirty="0">
                <a:solidFill>
                  <a:schemeClr val="bg1"/>
                </a:solidFill>
              </a:rPr>
              <a:t> </a:t>
            </a:r>
            <a:r>
              <a:rPr lang="en-US" sz="2400" dirty="0" err="1">
                <a:solidFill>
                  <a:schemeClr val="bg1"/>
                </a:solidFill>
              </a:rPr>
              <a:t>naar</a:t>
            </a:r>
            <a:r>
              <a:rPr lang="en-US" sz="2400" dirty="0">
                <a:solidFill>
                  <a:schemeClr val="bg1"/>
                </a:solidFill>
              </a:rPr>
              <a:t> de </a:t>
            </a:r>
            <a:r>
              <a:rPr lang="en-US" sz="2400" dirty="0" err="1">
                <a:solidFill>
                  <a:schemeClr val="bg1"/>
                </a:solidFill>
              </a:rPr>
              <a:t>toonhoogte</a:t>
            </a:r>
            <a:r>
              <a:rPr lang="en-US" sz="2400" dirty="0">
                <a:solidFill>
                  <a:schemeClr val="bg1"/>
                </a:solidFill>
              </a:rPr>
              <a:t>:</a:t>
            </a:r>
            <a:endParaRPr sz="2400" dirty="0">
              <a:solidFill>
                <a:schemeClr val="bg1"/>
              </a:solidFill>
            </a:endParaRPr>
          </a:p>
        </p:txBody>
      </p:sp>
      <p:pic>
        <p:nvPicPr>
          <p:cNvPr id="8" name="Google Shape;651;p54" descr="bol.com | Small Foot Houten Xylofoon Bont 8 Noten 23 X 31 X 5 Cm">
            <a:extLst>
              <a:ext uri="{FF2B5EF4-FFF2-40B4-BE49-F238E27FC236}">
                <a16:creationId xmlns:a16="http://schemas.microsoft.com/office/drawing/2014/main" id="{2A89BE71-98A0-A5FD-C736-CAA8AB51CC29}"/>
              </a:ext>
            </a:extLst>
          </p:cNvPr>
          <p:cNvPicPr preferRelativeResize="0"/>
          <p:nvPr/>
        </p:nvPicPr>
        <p:blipFill rotWithShape="1">
          <a:blip r:embed="rId7">
            <a:alphaModFix/>
          </a:blip>
          <a:srcRect/>
          <a:stretch/>
        </p:blipFill>
        <p:spPr>
          <a:xfrm>
            <a:off x="4445670" y="4562440"/>
            <a:ext cx="3022600" cy="1835150"/>
          </a:xfrm>
          <a:prstGeom prst="rect">
            <a:avLst/>
          </a:prstGeom>
          <a:noFill/>
          <a:ln>
            <a:noFill/>
          </a:ln>
        </p:spPr>
      </p:pic>
      <p:pic>
        <p:nvPicPr>
          <p:cNvPr id="9" name="Google Shape;652;p54" descr="Afbeelding met tekst, insect&#10;&#10;Automatisch gegenereerde beschrijving">
            <a:extLst>
              <a:ext uri="{FF2B5EF4-FFF2-40B4-BE49-F238E27FC236}">
                <a16:creationId xmlns:a16="http://schemas.microsoft.com/office/drawing/2014/main" id="{E8F31D90-E288-64B8-BA9D-02E678044281}"/>
              </a:ext>
            </a:extLst>
          </p:cNvPr>
          <p:cNvPicPr preferRelativeResize="0"/>
          <p:nvPr/>
        </p:nvPicPr>
        <p:blipFill rotWithShape="1">
          <a:blip r:embed="rId8">
            <a:alphaModFix/>
          </a:blip>
          <a:srcRect b="34619"/>
          <a:stretch/>
        </p:blipFill>
        <p:spPr>
          <a:xfrm>
            <a:off x="9304401" y="2050302"/>
            <a:ext cx="1924050" cy="1257957"/>
          </a:xfrm>
          <a:prstGeom prst="rect">
            <a:avLst/>
          </a:prstGeom>
          <a:noFill/>
          <a:ln>
            <a:noFill/>
          </a:ln>
        </p:spPr>
      </p:pic>
      <p:pic>
        <p:nvPicPr>
          <p:cNvPr id="10" name="Google Shape;653;p54">
            <a:extLst>
              <a:ext uri="{FF2B5EF4-FFF2-40B4-BE49-F238E27FC236}">
                <a16:creationId xmlns:a16="http://schemas.microsoft.com/office/drawing/2014/main" id="{D097B6BA-E3A9-4EAC-40CA-19E8440C50A6}"/>
              </a:ext>
            </a:extLst>
          </p:cNvPr>
          <p:cNvPicPr preferRelativeResize="0"/>
          <p:nvPr/>
        </p:nvPicPr>
        <p:blipFill rotWithShape="1">
          <a:blip r:embed="rId9">
            <a:alphaModFix/>
          </a:blip>
          <a:srcRect b="15822"/>
          <a:stretch/>
        </p:blipFill>
        <p:spPr>
          <a:xfrm>
            <a:off x="8876395" y="2771597"/>
            <a:ext cx="3315605" cy="2791004"/>
          </a:xfrm>
          <a:prstGeom prst="rect">
            <a:avLst/>
          </a:prstGeom>
          <a:noFill/>
          <a:ln>
            <a:noFill/>
          </a:ln>
        </p:spPr>
      </p:pic>
      <p:sp>
        <p:nvSpPr>
          <p:cNvPr id="11" name="Google Shape;654;p54">
            <a:extLst>
              <a:ext uri="{FF2B5EF4-FFF2-40B4-BE49-F238E27FC236}">
                <a16:creationId xmlns:a16="http://schemas.microsoft.com/office/drawing/2014/main" id="{D9592433-C096-C008-609D-5246B0721868}"/>
              </a:ext>
            </a:extLst>
          </p:cNvPr>
          <p:cNvSpPr txBox="1"/>
          <p:nvPr/>
        </p:nvSpPr>
        <p:spPr>
          <a:xfrm>
            <a:off x="1737357" y="235450"/>
            <a:ext cx="1030065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600" b="0" i="0" u="none" strike="noStrike" cap="none">
                <a:solidFill>
                  <a:schemeClr val="bg1"/>
                </a:solidFill>
                <a:latin typeface="Calibri"/>
                <a:ea typeface="Calibri"/>
                <a:cs typeface="Calibri"/>
                <a:sym typeface="Calibri"/>
              </a:rPr>
              <a:t>Is er </a:t>
            </a:r>
            <a:r>
              <a:rPr lang="en-US" sz="3600" b="0" i="0" u="none" strike="noStrike" cap="none" err="1">
                <a:solidFill>
                  <a:schemeClr val="bg1"/>
                </a:solidFill>
                <a:latin typeface="Calibri"/>
                <a:ea typeface="Calibri"/>
                <a:cs typeface="Calibri"/>
                <a:sym typeface="Calibri"/>
              </a:rPr>
              <a:t>een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verband</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tussen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afmetingen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toonhoogte</a:t>
            </a:r>
            <a:r>
              <a:rPr lang="en-US" sz="3600" b="0" i="0" u="none" strike="noStrike" cap="none">
                <a:solidFill>
                  <a:schemeClr val="bg1"/>
                </a:solidFill>
                <a:latin typeface="Calibri"/>
                <a:ea typeface="Calibri"/>
                <a:cs typeface="Calibri"/>
                <a:sym typeface="Calibri"/>
              </a:rPr>
              <a:t>? </a:t>
            </a:r>
            <a:endParaRPr sz="2800" b="0" i="0" u="none" strike="noStrike" cap="none">
              <a:solidFill>
                <a:schemeClr val="bg1"/>
              </a:solidFill>
              <a:latin typeface="Calibri"/>
              <a:ea typeface="Calibri"/>
              <a:cs typeface="Calibri"/>
              <a:sym typeface="Calibri"/>
            </a:endParaRPr>
          </a:p>
        </p:txBody>
      </p:sp>
      <p:pic>
        <p:nvPicPr>
          <p:cNvPr id="12" name="AstroSounds_Bells_Church_Real #1_klein">
            <a:hlinkClick r:id="" action="ppaction://media"/>
            <a:extLst>
              <a:ext uri="{FF2B5EF4-FFF2-40B4-BE49-F238E27FC236}">
                <a16:creationId xmlns:a16="http://schemas.microsoft.com/office/drawing/2014/main" id="{68AF8288-E3D3-ED70-AAF4-DB2D2F46E1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12046" y="2545740"/>
            <a:ext cx="406400" cy="406400"/>
          </a:xfrm>
          <a:prstGeom prst="rect">
            <a:avLst/>
          </a:prstGeom>
        </p:spPr>
      </p:pic>
      <p:pic>
        <p:nvPicPr>
          <p:cNvPr id="13" name="AstroSounds_Bells_Church_Real #2_groot">
            <a:hlinkClick r:id="" action="ppaction://media"/>
            <a:extLst>
              <a:ext uri="{FF2B5EF4-FFF2-40B4-BE49-F238E27FC236}">
                <a16:creationId xmlns:a16="http://schemas.microsoft.com/office/drawing/2014/main" id="{F5FB7972-16B8-EC7E-4D83-5F9E574D87B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457414" y="4079058"/>
            <a:ext cx="406400" cy="406400"/>
          </a:xfrm>
          <a:prstGeom prst="rect">
            <a:avLst/>
          </a:prstGeom>
        </p:spPr>
      </p:pic>
      <p:grpSp>
        <p:nvGrpSpPr>
          <p:cNvPr id="3" name="Google Shape;184;g101cb935cc7_1_74">
            <a:extLst>
              <a:ext uri="{FF2B5EF4-FFF2-40B4-BE49-F238E27FC236}">
                <a16:creationId xmlns:a16="http://schemas.microsoft.com/office/drawing/2014/main" id="{FBEFCD74-141B-BB3B-C875-34B9CE7A0825}"/>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5195D3AD-41B3-6B8A-B3F1-11A4A0EAF21E}"/>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4904209B-835E-BD66-83A2-8628137F1858}"/>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14" name="Google Shape;187;g101cb935cc7_1_74">
              <a:extLst>
                <a:ext uri="{FF2B5EF4-FFF2-40B4-BE49-F238E27FC236}">
                  <a16:creationId xmlns:a16="http://schemas.microsoft.com/office/drawing/2014/main" id="{ACEEECD2-B2CE-0172-1054-7032F5B3229D}"/>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15" name="Google Shape;188;g101cb935cc7_1_74">
              <a:extLst>
                <a:ext uri="{FF2B5EF4-FFF2-40B4-BE49-F238E27FC236}">
                  <a16:creationId xmlns:a16="http://schemas.microsoft.com/office/drawing/2014/main" id="{8DDE34CA-0CFD-B5A7-9D17-3FACD3EECAF2}"/>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6" name="Google Shape;189;g101cb935cc7_1_74">
              <a:extLst>
                <a:ext uri="{FF2B5EF4-FFF2-40B4-BE49-F238E27FC236}">
                  <a16:creationId xmlns:a16="http://schemas.microsoft.com/office/drawing/2014/main" id="{76F2CE00-B85D-AE6F-867B-6BD3040C3F91}"/>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9" name="Tekstvak 18">
            <a:extLst>
              <a:ext uri="{FF2B5EF4-FFF2-40B4-BE49-F238E27FC236}">
                <a16:creationId xmlns:a16="http://schemas.microsoft.com/office/drawing/2014/main" id="{EA34B96F-1E68-365D-699D-325A1E79F059}"/>
              </a:ext>
            </a:extLst>
          </p:cNvPr>
          <p:cNvSpPr txBox="1"/>
          <p:nvPr/>
        </p:nvSpPr>
        <p:spPr>
          <a:xfrm>
            <a:off x="1829411" y="862594"/>
            <a:ext cx="8874035" cy="589072"/>
          </a:xfrm>
          <a:prstGeom prst="rect">
            <a:avLst/>
          </a:prstGeom>
          <a:noFill/>
        </p:spPr>
        <p:txBody>
          <a:bodyPr wrap="square">
            <a:spAutoFit/>
          </a:bodyPr>
          <a:lstStyle/>
          <a:p>
            <a:pPr marL="0" lvl="0" indent="0" algn="l" rtl="0">
              <a:lnSpc>
                <a:spcPct val="150000"/>
              </a:lnSpc>
              <a:spcBef>
                <a:spcPts val="800"/>
              </a:spcBef>
              <a:spcAft>
                <a:spcPts val="0"/>
              </a:spcAft>
              <a:buSzPts val="2200"/>
              <a:buNone/>
            </a:pPr>
            <a:r>
              <a:rPr lang="nl-NL" sz="2400" i="1" dirty="0">
                <a:solidFill>
                  <a:schemeClr val="accent4">
                    <a:lumMod val="40000"/>
                    <a:lumOff val="60000"/>
                  </a:schemeClr>
                </a:solidFill>
                <a:latin typeface="Calibri"/>
                <a:ea typeface="Calibri"/>
                <a:cs typeface="Calibri"/>
                <a:sym typeface="Calibri"/>
              </a:rPr>
              <a:t>Betekenis bevorderen, verbanden leggen.</a:t>
            </a:r>
          </a:p>
        </p:txBody>
      </p:sp>
    </p:spTree>
    <p:extLst>
      <p:ext uri="{BB962C8B-B14F-4D97-AF65-F5344CB8AC3E}">
        <p14:creationId xmlns:p14="http://schemas.microsoft.com/office/powerpoint/2010/main" val="119089369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audio>
              <p:cMediaNode vol="80000">
                <p:cTn id="3"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chemeClr val="accent2"/>
              </a:solidFill>
              <a:latin typeface="Century Gothic"/>
              <a:ea typeface="Century Gothic"/>
              <a:cs typeface="Century Gothic"/>
              <a:sym typeface="Century Gothic"/>
            </a:endParaRPr>
          </a:p>
        </p:txBody>
      </p:sp>
      <p:sp>
        <p:nvSpPr>
          <p:cNvPr id="3" name="Google Shape;670;p55">
            <a:extLst>
              <a:ext uri="{FF2B5EF4-FFF2-40B4-BE49-F238E27FC236}">
                <a16:creationId xmlns:a16="http://schemas.microsoft.com/office/drawing/2014/main" id="{232B8B8B-E20A-8A07-D99E-AF12FDF49FF5}"/>
              </a:ext>
            </a:extLst>
          </p:cNvPr>
          <p:cNvSpPr txBox="1">
            <a:spLocks noGrp="1"/>
          </p:cNvSpPr>
          <p:nvPr>
            <p:ph type="body" idx="1"/>
          </p:nvPr>
        </p:nvSpPr>
        <p:spPr>
          <a:xfrm>
            <a:off x="1763412" y="973285"/>
            <a:ext cx="6555347" cy="14649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1800" u="sng" dirty="0" err="1">
                <a:solidFill>
                  <a:schemeClr val="bg1"/>
                </a:solidFill>
              </a:rPr>
              <a:t>Besluit</a:t>
            </a:r>
            <a:r>
              <a:rPr lang="en-US" sz="1800" dirty="0">
                <a:solidFill>
                  <a:schemeClr val="bg1"/>
                </a:solidFill>
              </a:rPr>
              <a:t>: </a:t>
            </a:r>
            <a:endParaRPr dirty="0">
              <a:solidFill>
                <a:schemeClr val="bg1"/>
              </a:solidFill>
            </a:endParaRPr>
          </a:p>
          <a:p>
            <a:pPr marL="228600" lvl="0" indent="-228600" algn="l" rtl="0">
              <a:lnSpc>
                <a:spcPct val="90000"/>
              </a:lnSpc>
              <a:spcBef>
                <a:spcPts val="1000"/>
              </a:spcBef>
              <a:spcAft>
                <a:spcPts val="0"/>
              </a:spcAft>
              <a:buClr>
                <a:schemeClr val="bg1"/>
              </a:buClr>
              <a:buSzPts val="1800"/>
              <a:buFont typeface="Calibri"/>
              <a:buChar char="-"/>
            </a:pPr>
            <a:r>
              <a:rPr lang="en-US" sz="1800" dirty="0">
                <a:solidFill>
                  <a:schemeClr val="bg1"/>
                </a:solidFill>
              </a:rPr>
              <a:t>hoe </a:t>
            </a:r>
            <a:r>
              <a:rPr lang="en-US" sz="1800" b="1" dirty="0" err="1">
                <a:solidFill>
                  <a:schemeClr val="bg1"/>
                </a:solidFill>
              </a:rPr>
              <a:t>groter</a:t>
            </a:r>
            <a:r>
              <a:rPr lang="en-US" sz="1800" b="1" dirty="0">
                <a:solidFill>
                  <a:schemeClr val="bg1"/>
                </a:solidFill>
              </a:rPr>
              <a:t> </a:t>
            </a:r>
            <a:r>
              <a:rPr lang="en-US" sz="1800" dirty="0">
                <a:solidFill>
                  <a:schemeClr val="bg1"/>
                </a:solidFill>
              </a:rPr>
              <a:t>de </a:t>
            </a:r>
            <a:r>
              <a:rPr lang="en-US" sz="1800" dirty="0" err="1">
                <a:solidFill>
                  <a:schemeClr val="bg1"/>
                </a:solidFill>
              </a:rPr>
              <a:t>bron</a:t>
            </a:r>
            <a:r>
              <a:rPr lang="en-US" sz="1800" dirty="0">
                <a:solidFill>
                  <a:schemeClr val="bg1"/>
                </a:solidFill>
              </a:rPr>
              <a:t> van het </a:t>
            </a:r>
            <a:r>
              <a:rPr lang="en-US" sz="1800" dirty="0" err="1">
                <a:solidFill>
                  <a:schemeClr val="bg1"/>
                </a:solidFill>
              </a:rPr>
              <a:t>geluid</a:t>
            </a:r>
            <a:r>
              <a:rPr lang="en-US" sz="1800" dirty="0">
                <a:solidFill>
                  <a:schemeClr val="bg1"/>
                </a:solidFill>
              </a:rPr>
              <a:t>, hoe </a:t>
            </a:r>
            <a:r>
              <a:rPr lang="en-US" sz="1800" b="1" i="1" dirty="0">
                <a:solidFill>
                  <a:schemeClr val="bg1"/>
                </a:solidFill>
              </a:rPr>
              <a:t>lager</a:t>
            </a:r>
            <a:r>
              <a:rPr lang="en-US" sz="1800" dirty="0">
                <a:solidFill>
                  <a:schemeClr val="bg1"/>
                </a:solidFill>
              </a:rPr>
              <a:t> de (</a:t>
            </a:r>
            <a:r>
              <a:rPr lang="en-US" sz="1800" dirty="0" err="1">
                <a:solidFill>
                  <a:schemeClr val="bg1"/>
                </a:solidFill>
              </a:rPr>
              <a:t>grond</a:t>
            </a:r>
            <a:r>
              <a:rPr lang="en-US" sz="1800" dirty="0">
                <a:solidFill>
                  <a:schemeClr val="bg1"/>
                </a:solidFill>
              </a:rPr>
              <a:t>)toon</a:t>
            </a:r>
            <a:endParaRPr dirty="0">
              <a:solidFill>
                <a:schemeClr val="bg1"/>
              </a:solidFill>
            </a:endParaRPr>
          </a:p>
          <a:p>
            <a:pPr marL="228600" lvl="0" indent="-228600" algn="l" rtl="0">
              <a:lnSpc>
                <a:spcPct val="90000"/>
              </a:lnSpc>
              <a:spcBef>
                <a:spcPts val="1000"/>
              </a:spcBef>
              <a:spcAft>
                <a:spcPts val="0"/>
              </a:spcAft>
              <a:buClr>
                <a:schemeClr val="bg1"/>
              </a:buClr>
              <a:buSzPts val="1800"/>
              <a:buFont typeface="Calibri"/>
              <a:buChar char="-"/>
            </a:pPr>
            <a:r>
              <a:rPr lang="en-US" sz="1800" dirty="0">
                <a:solidFill>
                  <a:schemeClr val="bg1"/>
                </a:solidFill>
              </a:rPr>
              <a:t>hoe </a:t>
            </a:r>
            <a:r>
              <a:rPr lang="en-US" sz="1800" b="1" dirty="0" err="1">
                <a:solidFill>
                  <a:schemeClr val="bg1"/>
                </a:solidFill>
              </a:rPr>
              <a:t>kleiner</a:t>
            </a:r>
            <a:r>
              <a:rPr lang="en-US" sz="1800" b="1" dirty="0">
                <a:solidFill>
                  <a:schemeClr val="bg1"/>
                </a:solidFill>
              </a:rPr>
              <a:t> </a:t>
            </a:r>
            <a:r>
              <a:rPr lang="en-US" sz="1800" dirty="0">
                <a:solidFill>
                  <a:schemeClr val="bg1"/>
                </a:solidFill>
              </a:rPr>
              <a:t>de </a:t>
            </a:r>
            <a:r>
              <a:rPr lang="en-US" sz="1800" dirty="0" err="1">
                <a:solidFill>
                  <a:schemeClr val="bg1"/>
                </a:solidFill>
              </a:rPr>
              <a:t>bron</a:t>
            </a:r>
            <a:r>
              <a:rPr lang="en-US" sz="1800" dirty="0">
                <a:solidFill>
                  <a:schemeClr val="bg1"/>
                </a:solidFill>
              </a:rPr>
              <a:t> van het </a:t>
            </a:r>
            <a:r>
              <a:rPr lang="en-US" sz="1800" dirty="0" err="1">
                <a:solidFill>
                  <a:schemeClr val="bg1"/>
                </a:solidFill>
              </a:rPr>
              <a:t>geluid</a:t>
            </a:r>
            <a:r>
              <a:rPr lang="en-US" sz="1800" dirty="0">
                <a:solidFill>
                  <a:schemeClr val="bg1"/>
                </a:solidFill>
              </a:rPr>
              <a:t>, hoe </a:t>
            </a:r>
            <a:r>
              <a:rPr lang="en-US" sz="1800" b="1" i="1" dirty="0" err="1">
                <a:solidFill>
                  <a:schemeClr val="bg1"/>
                </a:solidFill>
              </a:rPr>
              <a:t>hoger</a:t>
            </a:r>
            <a:r>
              <a:rPr lang="en-US" sz="1800" b="1" i="1" dirty="0">
                <a:solidFill>
                  <a:schemeClr val="bg1"/>
                </a:solidFill>
              </a:rPr>
              <a:t> </a:t>
            </a:r>
            <a:r>
              <a:rPr lang="en-US" sz="1800" dirty="0">
                <a:solidFill>
                  <a:schemeClr val="bg1"/>
                </a:solidFill>
              </a:rPr>
              <a:t>de (</a:t>
            </a:r>
            <a:r>
              <a:rPr lang="en-US" sz="1800" dirty="0" err="1">
                <a:solidFill>
                  <a:schemeClr val="bg1"/>
                </a:solidFill>
              </a:rPr>
              <a:t>grond</a:t>
            </a:r>
            <a:r>
              <a:rPr lang="en-US" sz="1800" dirty="0">
                <a:solidFill>
                  <a:schemeClr val="bg1"/>
                </a:solidFill>
              </a:rPr>
              <a:t>)toon</a:t>
            </a:r>
            <a:endParaRPr dirty="0">
              <a:solidFill>
                <a:schemeClr val="bg1"/>
              </a:solidFill>
            </a:endParaRPr>
          </a:p>
        </p:txBody>
      </p:sp>
      <p:sp>
        <p:nvSpPr>
          <p:cNvPr id="6" name="Google Shape;673;p55">
            <a:extLst>
              <a:ext uri="{FF2B5EF4-FFF2-40B4-BE49-F238E27FC236}">
                <a16:creationId xmlns:a16="http://schemas.microsoft.com/office/drawing/2014/main" id="{4B0E4BA2-D394-067F-BB89-DF4B412BC5F9}"/>
              </a:ext>
            </a:extLst>
          </p:cNvPr>
          <p:cNvSpPr txBox="1"/>
          <p:nvPr/>
        </p:nvSpPr>
        <p:spPr>
          <a:xfrm>
            <a:off x="1780698" y="2441081"/>
            <a:ext cx="1030065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1" i="0" u="none" strike="noStrike" cap="none" dirty="0" err="1">
                <a:solidFill>
                  <a:schemeClr val="bg1"/>
                </a:solidFill>
                <a:latin typeface="Calibri"/>
                <a:ea typeface="Calibri"/>
                <a:cs typeface="Calibri"/>
                <a:sym typeface="Calibri"/>
              </a:rPr>
              <a:t>Uit</a:t>
            </a:r>
            <a:r>
              <a:rPr lang="en-US" sz="2000" b="1" i="0" u="none" strike="noStrike" cap="none" dirty="0">
                <a:solidFill>
                  <a:schemeClr val="bg1"/>
                </a:solidFill>
                <a:latin typeface="Calibri"/>
                <a:ea typeface="Calibri"/>
                <a:cs typeface="Calibri"/>
                <a:sym typeface="Calibri"/>
              </a:rPr>
              <a:t> de </a:t>
            </a:r>
            <a:r>
              <a:rPr lang="en-US" sz="2000" b="1" i="0" u="none" strike="noStrike" cap="none" dirty="0" err="1">
                <a:solidFill>
                  <a:schemeClr val="bg1"/>
                </a:solidFill>
                <a:latin typeface="Calibri"/>
                <a:ea typeface="Calibri"/>
                <a:cs typeface="Calibri"/>
                <a:sym typeface="Calibri"/>
              </a:rPr>
              <a:t>toonhoogte</a:t>
            </a:r>
            <a:r>
              <a:rPr lang="en-US" sz="2000" b="1" i="0" u="none" strike="noStrike" cap="none" dirty="0">
                <a:solidFill>
                  <a:schemeClr val="bg1"/>
                </a:solidFill>
                <a:latin typeface="Calibri"/>
                <a:ea typeface="Calibri"/>
                <a:cs typeface="Calibri"/>
                <a:sym typeface="Calibri"/>
              </a:rPr>
              <a:t> van </a:t>
            </a:r>
            <a:r>
              <a:rPr lang="en-US" sz="2000" b="1" i="0" u="none" strike="noStrike" cap="none" dirty="0" err="1">
                <a:solidFill>
                  <a:schemeClr val="bg1"/>
                </a:solidFill>
                <a:latin typeface="Calibri"/>
                <a:ea typeface="Calibri"/>
                <a:cs typeface="Calibri"/>
                <a:sym typeface="Calibri"/>
              </a:rPr>
              <a:t>hun</a:t>
            </a:r>
            <a:r>
              <a:rPr lang="en-US" sz="2000" b="1" i="0" u="none" strike="noStrike" cap="none" dirty="0">
                <a:solidFill>
                  <a:schemeClr val="bg1"/>
                </a:solidFill>
                <a:latin typeface="Calibri"/>
                <a:ea typeface="Calibri"/>
                <a:cs typeface="Calibri"/>
                <a:sym typeface="Calibri"/>
              </a:rPr>
              <a:t> </a:t>
            </a:r>
            <a:r>
              <a:rPr lang="en-US" sz="2000" b="1" i="0" u="none" strike="noStrike" cap="none" dirty="0" err="1">
                <a:solidFill>
                  <a:schemeClr val="bg1"/>
                </a:solidFill>
                <a:latin typeface="Calibri"/>
                <a:ea typeface="Calibri"/>
                <a:cs typeface="Calibri"/>
                <a:sym typeface="Calibri"/>
              </a:rPr>
              <a:t>grondtoon</a:t>
            </a:r>
            <a:r>
              <a:rPr lang="en-US" sz="2000" b="1" dirty="0">
                <a:solidFill>
                  <a:schemeClr val="bg1"/>
                </a:solidFill>
                <a:latin typeface="Calibri"/>
                <a:ea typeface="Calibri"/>
                <a:cs typeface="Calibri"/>
                <a:sym typeface="Calibri"/>
              </a:rPr>
              <a:t> </a:t>
            </a:r>
            <a:r>
              <a:rPr lang="en-US" sz="2000" b="1" i="0" u="none" strike="noStrike" cap="none" dirty="0" err="1">
                <a:solidFill>
                  <a:schemeClr val="bg1"/>
                </a:solidFill>
                <a:latin typeface="Calibri"/>
                <a:ea typeface="Calibri"/>
                <a:cs typeface="Calibri"/>
                <a:sym typeface="Calibri"/>
              </a:rPr>
              <a:t>kunnen</a:t>
            </a:r>
            <a:r>
              <a:rPr lang="en-US" sz="2000" b="1" i="0" u="none" strike="noStrike" cap="none" dirty="0">
                <a:solidFill>
                  <a:schemeClr val="bg1"/>
                </a:solidFill>
                <a:latin typeface="Calibri"/>
                <a:ea typeface="Calibri"/>
                <a:cs typeface="Calibri"/>
                <a:sym typeface="Calibri"/>
              </a:rPr>
              <a:t> we </a:t>
            </a:r>
            <a:r>
              <a:rPr lang="en-US" sz="2000" b="1" i="0" u="none" strike="noStrike" cap="none" dirty="0" err="1">
                <a:solidFill>
                  <a:schemeClr val="bg1"/>
                </a:solidFill>
                <a:latin typeface="Calibri"/>
                <a:ea typeface="Calibri"/>
                <a:cs typeface="Calibri"/>
                <a:sym typeface="Calibri"/>
              </a:rPr>
              <a:t>iets</a:t>
            </a:r>
            <a:r>
              <a:rPr lang="en-US" sz="2000" b="1" i="0" u="none" strike="noStrike" cap="none" dirty="0">
                <a:solidFill>
                  <a:schemeClr val="bg1"/>
                </a:solidFill>
                <a:latin typeface="Calibri"/>
                <a:ea typeface="Calibri"/>
                <a:cs typeface="Calibri"/>
                <a:sym typeface="Calibri"/>
              </a:rPr>
              <a:t> </a:t>
            </a:r>
            <a:r>
              <a:rPr lang="en-US" sz="2000" b="1" i="0" u="none" strike="noStrike" cap="none" dirty="0" err="1">
                <a:solidFill>
                  <a:schemeClr val="bg1"/>
                </a:solidFill>
                <a:latin typeface="Calibri"/>
                <a:ea typeface="Calibri"/>
                <a:cs typeface="Calibri"/>
                <a:sym typeface="Calibri"/>
              </a:rPr>
              <a:t>leren</a:t>
            </a:r>
            <a:r>
              <a:rPr lang="en-US" sz="2000" b="1" i="0" u="none" strike="noStrike" cap="none" dirty="0">
                <a:solidFill>
                  <a:schemeClr val="bg1"/>
                </a:solidFill>
                <a:latin typeface="Calibri"/>
                <a:ea typeface="Calibri"/>
                <a:cs typeface="Calibri"/>
                <a:sym typeface="Calibri"/>
              </a:rPr>
              <a:t> over de </a:t>
            </a:r>
            <a:r>
              <a:rPr lang="en-US" sz="2000" b="1" i="0" u="none" strike="noStrike" cap="none" dirty="0" err="1">
                <a:solidFill>
                  <a:schemeClr val="bg1"/>
                </a:solidFill>
                <a:latin typeface="Calibri"/>
                <a:ea typeface="Calibri"/>
                <a:cs typeface="Calibri"/>
                <a:sym typeface="Calibri"/>
              </a:rPr>
              <a:t>afmetingen</a:t>
            </a:r>
            <a:r>
              <a:rPr lang="en-US" sz="2000" b="1" i="0" u="none" strike="noStrike" cap="none" dirty="0">
                <a:solidFill>
                  <a:schemeClr val="bg1"/>
                </a:solidFill>
                <a:latin typeface="Calibri"/>
                <a:ea typeface="Calibri"/>
                <a:cs typeface="Calibri"/>
                <a:sym typeface="Calibri"/>
              </a:rPr>
              <a:t> van </a:t>
            </a:r>
            <a:r>
              <a:rPr lang="en-US" sz="2000" b="1" i="0" u="none" strike="noStrike" cap="none" dirty="0" err="1">
                <a:solidFill>
                  <a:schemeClr val="bg1"/>
                </a:solidFill>
                <a:latin typeface="Calibri"/>
                <a:ea typeface="Calibri"/>
                <a:cs typeface="Calibri"/>
                <a:sym typeface="Calibri"/>
              </a:rPr>
              <a:t>sterren</a:t>
            </a:r>
            <a:r>
              <a:rPr lang="en-US" sz="2000" b="1" i="0" u="none" strike="noStrike" cap="none" dirty="0">
                <a:solidFill>
                  <a:schemeClr val="bg1"/>
                </a:solidFill>
                <a:latin typeface="Calibri"/>
                <a:ea typeface="Calibri"/>
                <a:cs typeface="Calibri"/>
                <a:sym typeface="Calibri"/>
              </a:rPr>
              <a:t>.</a:t>
            </a:r>
            <a:endParaRPr sz="1600" b="0" i="0" u="none" strike="noStrike" cap="none" dirty="0">
              <a:solidFill>
                <a:schemeClr val="bg1"/>
              </a:solidFill>
              <a:latin typeface="Arial"/>
              <a:ea typeface="Arial"/>
              <a:cs typeface="Arial"/>
              <a:sym typeface="Arial"/>
            </a:endParaRPr>
          </a:p>
        </p:txBody>
      </p:sp>
      <p:pic>
        <p:nvPicPr>
          <p:cNvPr id="7" name="Google Shape;674;p55">
            <a:extLst>
              <a:ext uri="{FF2B5EF4-FFF2-40B4-BE49-F238E27FC236}">
                <a16:creationId xmlns:a16="http://schemas.microsoft.com/office/drawing/2014/main" id="{9B9BE344-A2AC-B31F-FC96-D39700291D3A}"/>
              </a:ext>
            </a:extLst>
          </p:cNvPr>
          <p:cNvPicPr preferRelativeResize="0"/>
          <p:nvPr/>
        </p:nvPicPr>
        <p:blipFill rotWithShape="1">
          <a:blip r:embed="rId7">
            <a:alphaModFix/>
          </a:blip>
          <a:srcRect/>
          <a:stretch/>
        </p:blipFill>
        <p:spPr>
          <a:xfrm>
            <a:off x="3573805" y="3332215"/>
            <a:ext cx="1787402" cy="1787402"/>
          </a:xfrm>
          <a:prstGeom prst="rect">
            <a:avLst/>
          </a:prstGeom>
          <a:noFill/>
          <a:ln>
            <a:noFill/>
          </a:ln>
        </p:spPr>
      </p:pic>
      <p:pic>
        <p:nvPicPr>
          <p:cNvPr id="8" name="Google Shape;675;p55">
            <a:extLst>
              <a:ext uri="{FF2B5EF4-FFF2-40B4-BE49-F238E27FC236}">
                <a16:creationId xmlns:a16="http://schemas.microsoft.com/office/drawing/2014/main" id="{973DB456-8E99-561E-DD69-A83077F197F8}"/>
              </a:ext>
            </a:extLst>
          </p:cNvPr>
          <p:cNvPicPr preferRelativeResize="0"/>
          <p:nvPr/>
        </p:nvPicPr>
        <p:blipFill rotWithShape="1">
          <a:blip r:embed="rId8">
            <a:alphaModFix/>
          </a:blip>
          <a:srcRect/>
          <a:stretch/>
        </p:blipFill>
        <p:spPr>
          <a:xfrm>
            <a:off x="6982828" y="3189642"/>
            <a:ext cx="2042379" cy="2042379"/>
          </a:xfrm>
          <a:prstGeom prst="rect">
            <a:avLst/>
          </a:prstGeom>
          <a:noFill/>
          <a:ln>
            <a:noFill/>
          </a:ln>
        </p:spPr>
      </p:pic>
      <p:sp>
        <p:nvSpPr>
          <p:cNvPr id="9" name="Google Shape;676;p55">
            <a:extLst>
              <a:ext uri="{FF2B5EF4-FFF2-40B4-BE49-F238E27FC236}">
                <a16:creationId xmlns:a16="http://schemas.microsoft.com/office/drawing/2014/main" id="{0C4766D9-541C-0DD7-CCBC-9B2C2E592D3D}"/>
              </a:ext>
            </a:extLst>
          </p:cNvPr>
          <p:cNvSpPr txBox="1"/>
          <p:nvPr/>
        </p:nvSpPr>
        <p:spPr>
          <a:xfrm>
            <a:off x="3757364" y="5077968"/>
            <a:ext cx="148284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err="1">
                <a:solidFill>
                  <a:schemeClr val="bg1"/>
                </a:solidFill>
                <a:latin typeface="Calibri"/>
                <a:ea typeface="Calibri"/>
                <a:cs typeface="Calibri"/>
                <a:sym typeface="Calibri"/>
              </a:rPr>
              <a:t>Cepheïde</a:t>
            </a:r>
            <a:r>
              <a:rPr lang="en-US" sz="1800" b="0" i="0" u="none" strike="noStrike" cap="none">
                <a:solidFill>
                  <a:schemeClr val="bg1"/>
                </a:solidFill>
                <a:latin typeface="Calibri"/>
                <a:ea typeface="Calibri"/>
                <a:cs typeface="Calibri"/>
                <a:sym typeface="Calibri"/>
              </a:rPr>
              <a:t> </a:t>
            </a:r>
            <a:r>
              <a:rPr lang="en-US" sz="1800" b="0" i="0" u="none" strike="noStrike" cap="none" err="1">
                <a:solidFill>
                  <a:schemeClr val="bg1"/>
                </a:solidFill>
                <a:latin typeface="Calibri"/>
                <a:ea typeface="Calibri"/>
                <a:cs typeface="Calibri"/>
                <a:sym typeface="Calibri"/>
              </a:rPr>
              <a:t>ster</a:t>
            </a:r>
            <a:r>
              <a:rPr lang="en-US" sz="1800" b="0" i="0" u="none" strike="noStrike" cap="none">
                <a:solidFill>
                  <a:schemeClr val="bg1"/>
                </a:solidFill>
                <a:latin typeface="Calibri"/>
                <a:ea typeface="Calibri"/>
                <a:cs typeface="Calibri"/>
                <a:sym typeface="Calibri"/>
              </a:rPr>
              <a:t> Polaris</a:t>
            </a:r>
            <a:endParaRPr sz="1400" b="0" i="0" u="none" strike="noStrike" cap="none">
              <a:solidFill>
                <a:schemeClr val="bg1"/>
              </a:solidFill>
              <a:latin typeface="Arial"/>
              <a:ea typeface="Arial"/>
              <a:cs typeface="Arial"/>
              <a:sym typeface="Arial"/>
            </a:endParaRPr>
          </a:p>
        </p:txBody>
      </p:sp>
      <p:sp>
        <p:nvSpPr>
          <p:cNvPr id="10" name="Google Shape;677;p55">
            <a:extLst>
              <a:ext uri="{FF2B5EF4-FFF2-40B4-BE49-F238E27FC236}">
                <a16:creationId xmlns:a16="http://schemas.microsoft.com/office/drawing/2014/main" id="{E79A8A3F-AD6D-A9F7-2E4D-F857A9F088ED}"/>
              </a:ext>
            </a:extLst>
          </p:cNvPr>
          <p:cNvSpPr txBox="1"/>
          <p:nvPr/>
        </p:nvSpPr>
        <p:spPr>
          <a:xfrm>
            <a:off x="7210854" y="5225399"/>
            <a:ext cx="158632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bg1"/>
                </a:solidFill>
                <a:latin typeface="Calibri"/>
                <a:ea typeface="Calibri"/>
                <a:cs typeface="Calibri"/>
                <a:sym typeface="Calibri"/>
              </a:rPr>
              <a:t>RR </a:t>
            </a:r>
            <a:r>
              <a:rPr lang="en-US" sz="1800" b="0" i="0" u="none" strike="noStrike" cap="none" err="1">
                <a:solidFill>
                  <a:schemeClr val="bg1"/>
                </a:solidFill>
                <a:latin typeface="Calibri"/>
                <a:ea typeface="Calibri"/>
                <a:cs typeface="Calibri"/>
                <a:sym typeface="Calibri"/>
              </a:rPr>
              <a:t>Lyrae</a:t>
            </a:r>
            <a:r>
              <a:rPr lang="en-US" sz="1800" b="0" i="0" u="none" strike="noStrike" cap="none">
                <a:solidFill>
                  <a:schemeClr val="bg1"/>
                </a:solidFill>
                <a:latin typeface="Calibri"/>
                <a:ea typeface="Calibri"/>
                <a:cs typeface="Calibri"/>
                <a:sym typeface="Calibri"/>
              </a:rPr>
              <a:t> </a:t>
            </a:r>
            <a:r>
              <a:rPr lang="en-US" sz="1800" b="0" i="0" u="none" strike="noStrike" cap="none" err="1">
                <a:solidFill>
                  <a:schemeClr val="bg1"/>
                </a:solidFill>
                <a:latin typeface="Calibri"/>
                <a:ea typeface="Calibri"/>
                <a:cs typeface="Calibri"/>
                <a:sym typeface="Calibri"/>
              </a:rPr>
              <a:t>ster</a:t>
            </a:r>
            <a:r>
              <a:rPr lang="en-US" sz="1800" b="0" i="0" u="none" strike="noStrike" cap="none">
                <a:solidFill>
                  <a:schemeClr val="bg1"/>
                </a:solidFill>
                <a:latin typeface="Calibri"/>
                <a:ea typeface="Calibri"/>
                <a:cs typeface="Calibri"/>
                <a:sym typeface="Calibri"/>
              </a:rPr>
              <a:t> (prototype)</a:t>
            </a:r>
            <a:endParaRPr sz="1400" b="0" i="0" u="none" strike="noStrike" cap="none">
              <a:solidFill>
                <a:schemeClr val="bg1"/>
              </a:solidFill>
              <a:latin typeface="Arial"/>
              <a:ea typeface="Arial"/>
              <a:cs typeface="Arial"/>
              <a:sym typeface="Arial"/>
            </a:endParaRPr>
          </a:p>
        </p:txBody>
      </p:sp>
      <p:sp>
        <p:nvSpPr>
          <p:cNvPr id="11" name="Google Shape;678;p55">
            <a:extLst>
              <a:ext uri="{FF2B5EF4-FFF2-40B4-BE49-F238E27FC236}">
                <a16:creationId xmlns:a16="http://schemas.microsoft.com/office/drawing/2014/main" id="{2B8E209A-03A0-4AED-17C5-D1E097DAB7C4}"/>
              </a:ext>
            </a:extLst>
          </p:cNvPr>
          <p:cNvSpPr txBox="1"/>
          <p:nvPr/>
        </p:nvSpPr>
        <p:spPr>
          <a:xfrm>
            <a:off x="1763412" y="6003068"/>
            <a:ext cx="747847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bg1"/>
                </a:solidFill>
                <a:latin typeface="Calibri"/>
                <a:ea typeface="Calibri"/>
                <a:cs typeface="Calibri"/>
                <a:sym typeface="Calibri"/>
              </a:rPr>
              <a:t>RR </a:t>
            </a:r>
            <a:r>
              <a:rPr lang="en-US" sz="2400" b="0" i="0" u="none" strike="noStrike" cap="none" err="1">
                <a:solidFill>
                  <a:schemeClr val="bg1"/>
                </a:solidFill>
                <a:latin typeface="Calibri"/>
                <a:ea typeface="Calibri"/>
                <a:cs typeface="Calibri"/>
                <a:sym typeface="Calibri"/>
              </a:rPr>
              <a:t>Lyrae</a:t>
            </a:r>
            <a:r>
              <a:rPr lang="en-US" sz="2400" b="0" i="0" u="none" strike="noStrike" cap="none">
                <a:solidFill>
                  <a:schemeClr val="bg1"/>
                </a:solidFill>
                <a:latin typeface="Calibri"/>
                <a:ea typeface="Calibri"/>
                <a:cs typeface="Calibri"/>
                <a:sym typeface="Calibri"/>
              </a:rPr>
              <a:t> </a:t>
            </a:r>
            <a:r>
              <a:rPr lang="en-US" sz="2400" b="0" i="0" u="none" strike="noStrike" cap="none" err="1">
                <a:solidFill>
                  <a:schemeClr val="bg1"/>
                </a:solidFill>
                <a:latin typeface="Calibri"/>
                <a:ea typeface="Calibri"/>
                <a:cs typeface="Calibri"/>
                <a:sym typeface="Calibri"/>
              </a:rPr>
              <a:t>sterren</a:t>
            </a:r>
            <a:r>
              <a:rPr lang="en-US" sz="2400" b="0" i="0" u="none" strike="noStrike" cap="none">
                <a:solidFill>
                  <a:schemeClr val="bg1"/>
                </a:solidFill>
                <a:latin typeface="Calibri"/>
                <a:ea typeface="Calibri"/>
                <a:cs typeface="Calibri"/>
                <a:sym typeface="Calibri"/>
              </a:rPr>
              <a:t> </a:t>
            </a:r>
            <a:r>
              <a:rPr lang="en-US" sz="2400" b="0" i="0" u="none" strike="noStrike" cap="none" err="1">
                <a:solidFill>
                  <a:schemeClr val="bg1"/>
                </a:solidFill>
                <a:latin typeface="Calibri"/>
                <a:ea typeface="Calibri"/>
                <a:cs typeface="Calibri"/>
                <a:sym typeface="Calibri"/>
              </a:rPr>
              <a:t>zijn</a:t>
            </a:r>
            <a:r>
              <a:rPr lang="en-US" sz="2400" b="0" i="0" u="none" strike="noStrike" cap="none">
                <a:solidFill>
                  <a:schemeClr val="bg1"/>
                </a:solidFill>
                <a:latin typeface="Calibri"/>
                <a:ea typeface="Calibri"/>
                <a:cs typeface="Calibri"/>
                <a:sym typeface="Calibri"/>
              </a:rPr>
              <a:t> </a:t>
            </a:r>
            <a:r>
              <a:rPr lang="en-US" sz="2400" b="0" i="1" u="none" strike="noStrike" cap="none" err="1">
                <a:solidFill>
                  <a:schemeClr val="bg1"/>
                </a:solidFill>
                <a:latin typeface="Calibri"/>
                <a:ea typeface="Calibri"/>
                <a:cs typeface="Calibri"/>
                <a:sym typeface="Calibri"/>
              </a:rPr>
              <a:t>kleiner</a:t>
            </a:r>
            <a:r>
              <a:rPr lang="en-US" sz="2400" b="0" i="0" u="none" strike="noStrike" cap="none">
                <a:solidFill>
                  <a:schemeClr val="bg1"/>
                </a:solidFill>
                <a:latin typeface="Calibri"/>
                <a:ea typeface="Calibri"/>
                <a:cs typeface="Calibri"/>
                <a:sym typeface="Calibri"/>
              </a:rPr>
              <a:t> dan </a:t>
            </a:r>
            <a:r>
              <a:rPr lang="en-US" sz="2400" b="0" i="0" u="none" strike="noStrike" cap="none" err="1">
                <a:solidFill>
                  <a:schemeClr val="bg1"/>
                </a:solidFill>
                <a:latin typeface="Calibri"/>
                <a:ea typeface="Calibri"/>
                <a:cs typeface="Calibri"/>
                <a:sym typeface="Calibri"/>
              </a:rPr>
              <a:t>Cepheïde</a:t>
            </a:r>
            <a:r>
              <a:rPr lang="en-US" sz="2400" b="0" i="0" u="none" strike="noStrike" cap="none">
                <a:solidFill>
                  <a:schemeClr val="bg1"/>
                </a:solidFill>
                <a:latin typeface="Calibri"/>
                <a:ea typeface="Calibri"/>
                <a:cs typeface="Calibri"/>
                <a:sym typeface="Calibri"/>
              </a:rPr>
              <a:t> </a:t>
            </a:r>
            <a:r>
              <a:rPr lang="en-US" sz="2400" b="0" i="0" u="none" strike="noStrike" cap="none" err="1">
                <a:solidFill>
                  <a:schemeClr val="bg1"/>
                </a:solidFill>
                <a:latin typeface="Calibri"/>
                <a:ea typeface="Calibri"/>
                <a:cs typeface="Calibri"/>
                <a:sym typeface="Calibri"/>
              </a:rPr>
              <a:t>sterren</a:t>
            </a:r>
            <a:r>
              <a:rPr lang="en-US" sz="2400" b="0" i="0" u="none" strike="noStrike" cap="none">
                <a:solidFill>
                  <a:schemeClr val="bg1"/>
                </a:solidFill>
                <a:latin typeface="Calibri"/>
                <a:ea typeface="Calibri"/>
                <a:cs typeface="Calibri"/>
                <a:sym typeface="Calibri"/>
              </a:rPr>
              <a:t>!</a:t>
            </a:r>
            <a:endParaRPr sz="1800" b="0" i="0" u="none" strike="noStrike" cap="none">
              <a:solidFill>
                <a:schemeClr val="bg1"/>
              </a:solidFill>
              <a:latin typeface="Arial"/>
              <a:ea typeface="Arial"/>
              <a:cs typeface="Arial"/>
              <a:sym typeface="Arial"/>
            </a:endParaRPr>
          </a:p>
        </p:txBody>
      </p:sp>
      <p:pic>
        <p:nvPicPr>
          <p:cNvPr id="12" name="RRLY_PROT_520_8F_16LUFS">
            <a:hlinkClick r:id="" action="ppaction://media"/>
            <a:extLst>
              <a:ext uri="{FF2B5EF4-FFF2-40B4-BE49-F238E27FC236}">
                <a16:creationId xmlns:a16="http://schemas.microsoft.com/office/drawing/2014/main" id="{1640E20F-54A9-EA26-35C7-AD0AAB171F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71889" y="4073128"/>
            <a:ext cx="406400" cy="406400"/>
          </a:xfrm>
          <a:prstGeom prst="rect">
            <a:avLst/>
          </a:prstGeom>
        </p:spPr>
      </p:pic>
      <p:pic>
        <p:nvPicPr>
          <p:cNvPr id="13" name="CEPH_Polaris_365_5F_16LUFS">
            <a:hlinkClick r:id="" action="ppaction://media"/>
            <a:extLst>
              <a:ext uri="{FF2B5EF4-FFF2-40B4-BE49-F238E27FC236}">
                <a16:creationId xmlns:a16="http://schemas.microsoft.com/office/drawing/2014/main" id="{01264E1E-4602-8BC5-8B02-9E88F9DF235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64306" y="4043635"/>
            <a:ext cx="406400" cy="406400"/>
          </a:xfrm>
          <a:prstGeom prst="rect">
            <a:avLst/>
          </a:prstGeom>
        </p:spPr>
      </p:pic>
      <p:grpSp>
        <p:nvGrpSpPr>
          <p:cNvPr id="14" name="Google Shape;184;g101cb935cc7_1_74">
            <a:extLst>
              <a:ext uri="{FF2B5EF4-FFF2-40B4-BE49-F238E27FC236}">
                <a16:creationId xmlns:a16="http://schemas.microsoft.com/office/drawing/2014/main" id="{3647802C-0D32-4C08-736F-548D29FE4BCE}"/>
              </a:ext>
            </a:extLst>
          </p:cNvPr>
          <p:cNvGrpSpPr/>
          <p:nvPr/>
        </p:nvGrpSpPr>
        <p:grpSpPr>
          <a:xfrm>
            <a:off x="9781199" y="4407209"/>
            <a:ext cx="2379003" cy="2459258"/>
            <a:chOff x="9206826" y="2963333"/>
            <a:chExt cx="2982002" cy="3209011"/>
          </a:xfrm>
        </p:grpSpPr>
        <p:cxnSp>
          <p:nvCxnSpPr>
            <p:cNvPr id="15" name="Google Shape;185;g101cb935cc7_1_74">
              <a:extLst>
                <a:ext uri="{FF2B5EF4-FFF2-40B4-BE49-F238E27FC236}">
                  <a16:creationId xmlns:a16="http://schemas.microsoft.com/office/drawing/2014/main" id="{3BAC30E9-0E27-9A30-1461-5F7692129F36}"/>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16" name="Google Shape;186;g101cb935cc7_1_74">
              <a:extLst>
                <a:ext uri="{FF2B5EF4-FFF2-40B4-BE49-F238E27FC236}">
                  <a16:creationId xmlns:a16="http://schemas.microsoft.com/office/drawing/2014/main" id="{51BA5EBC-AA58-06A0-8D5A-CE626934F127}"/>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17" name="Google Shape;187;g101cb935cc7_1_74">
              <a:extLst>
                <a:ext uri="{FF2B5EF4-FFF2-40B4-BE49-F238E27FC236}">
                  <a16:creationId xmlns:a16="http://schemas.microsoft.com/office/drawing/2014/main" id="{7D7D1115-A231-9F20-AB9F-B48158CE8E3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18" name="Google Shape;188;g101cb935cc7_1_74">
              <a:extLst>
                <a:ext uri="{FF2B5EF4-FFF2-40B4-BE49-F238E27FC236}">
                  <a16:creationId xmlns:a16="http://schemas.microsoft.com/office/drawing/2014/main" id="{DF5DD485-FC8B-8588-91AE-F385325BB9D6}"/>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9" name="Google Shape;189;g101cb935cc7_1_74">
              <a:extLst>
                <a:ext uri="{FF2B5EF4-FFF2-40B4-BE49-F238E27FC236}">
                  <a16:creationId xmlns:a16="http://schemas.microsoft.com/office/drawing/2014/main" id="{8AF7E4AD-4CBA-B7C1-2E04-D66CD9229E99}"/>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22" name="Google Shape;654;p54">
            <a:extLst>
              <a:ext uri="{FF2B5EF4-FFF2-40B4-BE49-F238E27FC236}">
                <a16:creationId xmlns:a16="http://schemas.microsoft.com/office/drawing/2014/main" id="{C1B9CA95-E9CA-5382-18DA-8D66F3167DF6}"/>
              </a:ext>
            </a:extLst>
          </p:cNvPr>
          <p:cNvSpPr txBox="1"/>
          <p:nvPr/>
        </p:nvSpPr>
        <p:spPr>
          <a:xfrm>
            <a:off x="1737357" y="235450"/>
            <a:ext cx="1030065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600" b="0" i="0" u="none" strike="noStrike" cap="none">
                <a:solidFill>
                  <a:schemeClr val="bg1"/>
                </a:solidFill>
                <a:latin typeface="Calibri"/>
                <a:ea typeface="Calibri"/>
                <a:cs typeface="Calibri"/>
                <a:sym typeface="Calibri"/>
              </a:rPr>
              <a:t>Is er </a:t>
            </a:r>
            <a:r>
              <a:rPr lang="en-US" sz="3600" b="0" i="0" u="none" strike="noStrike" cap="none" err="1">
                <a:solidFill>
                  <a:schemeClr val="bg1"/>
                </a:solidFill>
                <a:latin typeface="Calibri"/>
                <a:ea typeface="Calibri"/>
                <a:cs typeface="Calibri"/>
                <a:sym typeface="Calibri"/>
              </a:rPr>
              <a:t>een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verband</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tussen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afmetingen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toonhoogte</a:t>
            </a:r>
            <a:r>
              <a:rPr lang="en-US" sz="3600" b="0" i="0" u="none" strike="noStrike" cap="none">
                <a:solidFill>
                  <a:schemeClr val="bg1"/>
                </a:solidFill>
                <a:latin typeface="Calibri"/>
                <a:ea typeface="Calibri"/>
                <a:cs typeface="Calibri"/>
                <a:sym typeface="Calibri"/>
              </a:rPr>
              <a:t>? </a:t>
            </a:r>
            <a:endParaRPr sz="28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3629446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audio>
              <p:cMediaNode vol="80000">
                <p:cTn id="3"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9625"/>
            <a:ext cx="12192000" cy="6858000"/>
          </a:xfrm>
          <a:prstGeom prst="rect">
            <a:avLst/>
          </a:prstGeom>
          <a:solidFill>
            <a:schemeClr val="dk2"/>
          </a:solidFill>
          <a:ln>
            <a:noFill/>
          </a:ln>
        </p:spPr>
        <p:txBody>
          <a:bodyPr spcFirstLastPara="1" wrap="square" lIns="91425" tIns="45700" rIns="91425" bIns="45700" anchor="ctr" anchorCtr="0">
            <a:noAutofit/>
          </a:bodyPr>
          <a:lstStyle/>
          <a:p>
            <a:r>
              <a:rPr lang="nl-BE" sz="2400" b="1"/>
              <a:t>Flageolet</a:t>
            </a: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2" name="Google Shape;654;p54">
            <a:extLst>
              <a:ext uri="{FF2B5EF4-FFF2-40B4-BE49-F238E27FC236}">
                <a16:creationId xmlns:a16="http://schemas.microsoft.com/office/drawing/2014/main" id="{01C4E3AC-D8F1-A8B1-1014-58F3D2CBB546}"/>
              </a:ext>
            </a:extLst>
          </p:cNvPr>
          <p:cNvSpPr txBox="1"/>
          <p:nvPr/>
        </p:nvSpPr>
        <p:spPr>
          <a:xfrm>
            <a:off x="1737357" y="235450"/>
            <a:ext cx="1030065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600" b="0" i="0" u="none" strike="noStrike" cap="none" err="1">
                <a:solidFill>
                  <a:schemeClr val="bg1"/>
                </a:solidFill>
                <a:latin typeface="Calibri"/>
                <a:ea typeface="Calibri"/>
                <a:cs typeface="Calibri"/>
                <a:sym typeface="Calibri"/>
              </a:rPr>
              <a:t>Grondtoon</a:t>
            </a:r>
            <a:r>
              <a:rPr lang="en-US" sz="3600" b="0" i="0" u="none" strike="noStrike" cap="none">
                <a:solidFill>
                  <a:schemeClr val="bg1"/>
                </a:solidFill>
                <a:latin typeface="Calibri"/>
                <a:ea typeface="Calibri"/>
                <a:cs typeface="Calibri"/>
                <a:sym typeface="Calibri"/>
              </a:rPr>
              <a:t> van </a:t>
            </a:r>
            <a:r>
              <a:rPr lang="en-US" sz="3600" b="0" i="0" u="none" strike="noStrike" cap="none" err="1">
                <a:solidFill>
                  <a:schemeClr val="bg1"/>
                </a:solidFill>
                <a:latin typeface="Calibri"/>
                <a:ea typeface="Calibri"/>
                <a:cs typeface="Calibri"/>
                <a:sym typeface="Calibri"/>
              </a:rPr>
              <a:t>instrumenten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en</a:t>
            </a:r>
            <a:r>
              <a:rPr lang="en-US" sz="3600" b="0" i="0" u="none" strike="noStrike" cap="none">
                <a:solidFill>
                  <a:schemeClr val="bg1"/>
                </a:solidFill>
                <a:latin typeface="Calibri"/>
                <a:ea typeface="Calibri"/>
                <a:cs typeface="Calibri"/>
                <a:sym typeface="Calibri"/>
              </a:rPr>
              <a:t> </a:t>
            </a:r>
            <a:r>
              <a:rPr lang="en-US" sz="3600" b="0" i="0" u="none" strike="noStrike" cap="none" err="1">
                <a:solidFill>
                  <a:schemeClr val="bg1"/>
                </a:solidFill>
                <a:latin typeface="Calibri"/>
                <a:ea typeface="Calibri"/>
                <a:cs typeface="Calibri"/>
                <a:sym typeface="Calibri"/>
              </a:rPr>
              <a:t>sterren</a:t>
            </a:r>
            <a:endParaRPr sz="2800" b="0" i="0" u="none" strike="noStrike" cap="none">
              <a:solidFill>
                <a:schemeClr val="bg1"/>
              </a:solidFill>
              <a:latin typeface="Calibri"/>
              <a:ea typeface="Calibri"/>
              <a:cs typeface="Calibri"/>
              <a:sym typeface="Calibri"/>
            </a:endParaRPr>
          </a:p>
        </p:txBody>
      </p:sp>
      <p:grpSp>
        <p:nvGrpSpPr>
          <p:cNvPr id="3" name="Google Shape;184;g101cb935cc7_1_74">
            <a:extLst>
              <a:ext uri="{FF2B5EF4-FFF2-40B4-BE49-F238E27FC236}">
                <a16:creationId xmlns:a16="http://schemas.microsoft.com/office/drawing/2014/main" id="{C3B087E3-7016-675D-6959-1868D786F0B9}"/>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B29B856C-185B-7372-5FC6-4A9D8CC4A30B}"/>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E83668EC-25E7-5616-032F-D4A35E278448}"/>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F546142C-C66D-3BE4-BC87-6B053A2149F6}"/>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AF21BC8A-3EDD-2D81-3537-0F3435E42978}"/>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4EF55F24-DF03-2C51-98AE-D430DBC8CA25}"/>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pic>
        <p:nvPicPr>
          <p:cNvPr id="9" name="Google Shape;258;p38" descr="Gitaar">
            <a:extLst>
              <a:ext uri="{FF2B5EF4-FFF2-40B4-BE49-F238E27FC236}">
                <a16:creationId xmlns:a16="http://schemas.microsoft.com/office/drawing/2014/main" id="{D8974A25-E466-CB71-6873-2970F72A9525}"/>
              </a:ext>
            </a:extLst>
          </p:cNvPr>
          <p:cNvPicPr preferRelativeResize="0"/>
          <p:nvPr/>
        </p:nvPicPr>
        <p:blipFill rotWithShape="1">
          <a:blip r:embed="rId3">
            <a:alphaModFix/>
          </a:blip>
          <a:srcRect/>
          <a:stretch/>
        </p:blipFill>
        <p:spPr>
          <a:xfrm>
            <a:off x="1793516" y="1913467"/>
            <a:ext cx="3267187" cy="3272949"/>
          </a:xfrm>
          <a:prstGeom prst="rect">
            <a:avLst/>
          </a:prstGeom>
          <a:noFill/>
          <a:ln>
            <a:noFill/>
          </a:ln>
        </p:spPr>
      </p:pic>
      <p:sp>
        <p:nvSpPr>
          <p:cNvPr id="10" name="Tekstvak 9">
            <a:extLst>
              <a:ext uri="{FF2B5EF4-FFF2-40B4-BE49-F238E27FC236}">
                <a16:creationId xmlns:a16="http://schemas.microsoft.com/office/drawing/2014/main" id="{1F154B74-780F-8517-A2DA-314C7D7F44A1}"/>
              </a:ext>
            </a:extLst>
          </p:cNvPr>
          <p:cNvSpPr txBox="1"/>
          <p:nvPr/>
        </p:nvSpPr>
        <p:spPr>
          <a:xfrm>
            <a:off x="1737357" y="1176558"/>
            <a:ext cx="3942105" cy="830997"/>
          </a:xfrm>
          <a:prstGeom prst="rect">
            <a:avLst/>
          </a:prstGeom>
          <a:noFill/>
        </p:spPr>
        <p:txBody>
          <a:bodyPr wrap="none" rtlCol="0">
            <a:spAutoFit/>
          </a:bodyPr>
          <a:lstStyle/>
          <a:p>
            <a:r>
              <a:rPr lang="nl-BE" sz="2400" dirty="0">
                <a:solidFill>
                  <a:schemeClr val="bg1"/>
                </a:solidFill>
                <a:latin typeface="Calibri" panose="020F0502020204030204" pitchFamily="34" charset="0"/>
                <a:cs typeface="Calibri" panose="020F0502020204030204" pitchFamily="34" charset="0"/>
              </a:rPr>
              <a:t>Flageolet spelen op een gitaar</a:t>
            </a:r>
          </a:p>
          <a:p>
            <a:endParaRPr lang="nl-BE" sz="2400" dirty="0">
              <a:latin typeface="Calibri" panose="020F0502020204030204" pitchFamily="34" charset="0"/>
              <a:cs typeface="Calibri" panose="020F0502020204030204" pitchFamily="34" charset="0"/>
            </a:endParaRPr>
          </a:p>
        </p:txBody>
      </p:sp>
      <p:sp>
        <p:nvSpPr>
          <p:cNvPr id="11" name="Tekstvak 10">
            <a:extLst>
              <a:ext uri="{FF2B5EF4-FFF2-40B4-BE49-F238E27FC236}">
                <a16:creationId xmlns:a16="http://schemas.microsoft.com/office/drawing/2014/main" id="{39AA984B-68F3-6204-C841-111209C8DBF6}"/>
              </a:ext>
            </a:extLst>
          </p:cNvPr>
          <p:cNvSpPr txBox="1"/>
          <p:nvPr/>
        </p:nvSpPr>
        <p:spPr>
          <a:xfrm>
            <a:off x="5570402" y="1996592"/>
            <a:ext cx="6080699" cy="2308324"/>
          </a:xfrm>
          <a:prstGeom prst="rect">
            <a:avLst/>
          </a:prstGeom>
          <a:noFill/>
        </p:spPr>
        <p:txBody>
          <a:bodyPr wrap="square" rtlCol="0">
            <a:spAutoFit/>
          </a:bodyPr>
          <a:lstStyle/>
          <a:p>
            <a:r>
              <a:rPr lang="nl-BE" sz="2400" dirty="0">
                <a:solidFill>
                  <a:schemeClr val="bg1"/>
                </a:solidFill>
                <a:latin typeface="Calibri" panose="020F0502020204030204" pitchFamily="34" charset="0"/>
                <a:cs typeface="Calibri" panose="020F0502020204030204" pitchFamily="34" charset="0"/>
              </a:rPr>
              <a:t>Kunnen we verschillende tonen aanwakkeren op een snaar met vaste lengte?</a:t>
            </a:r>
          </a:p>
          <a:p>
            <a:endParaRPr lang="nl-BE" sz="2400" dirty="0">
              <a:solidFill>
                <a:schemeClr val="bg1"/>
              </a:solidFill>
              <a:latin typeface="Calibri" panose="020F0502020204030204" pitchFamily="34" charset="0"/>
              <a:cs typeface="Calibri" panose="020F0502020204030204" pitchFamily="34" charset="0"/>
            </a:endParaRPr>
          </a:p>
          <a:p>
            <a:endParaRPr lang="nl-BE" sz="2400" dirty="0">
              <a:solidFill>
                <a:schemeClr val="bg1"/>
              </a:solidFill>
              <a:latin typeface="Calibri" panose="020F0502020204030204" pitchFamily="34" charset="0"/>
              <a:cs typeface="Calibri" panose="020F0502020204030204" pitchFamily="34" charset="0"/>
            </a:endParaRPr>
          </a:p>
          <a:p>
            <a:r>
              <a:rPr lang="nl-BE" sz="2400" dirty="0">
                <a:solidFill>
                  <a:schemeClr val="bg1"/>
                </a:solidFill>
                <a:latin typeface="Calibri" panose="020F0502020204030204" pitchFamily="34" charset="0"/>
                <a:cs typeface="Calibri" panose="020F0502020204030204" pitchFamily="34" charset="0"/>
              </a:rPr>
              <a:t>Laagste toon (met laagste frequentie) = grondtoon</a:t>
            </a:r>
          </a:p>
        </p:txBody>
      </p:sp>
    </p:spTree>
    <p:extLst>
      <p:ext uri="{BB962C8B-B14F-4D97-AF65-F5344CB8AC3E}">
        <p14:creationId xmlns:p14="http://schemas.microsoft.com/office/powerpoint/2010/main" val="104251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2" name="Google Shape;440;p46">
            <a:extLst>
              <a:ext uri="{FF2B5EF4-FFF2-40B4-BE49-F238E27FC236}">
                <a16:creationId xmlns:a16="http://schemas.microsoft.com/office/drawing/2014/main" id="{27EB1675-953C-A931-8C4A-F11C44E60DE8}"/>
              </a:ext>
            </a:extLst>
          </p:cNvPr>
          <p:cNvSpPr txBox="1"/>
          <p:nvPr/>
        </p:nvSpPr>
        <p:spPr>
          <a:xfrm>
            <a:off x="1538701" y="51092"/>
            <a:ext cx="10045692" cy="927484"/>
          </a:xfrm>
          <a:prstGeom prst="rect">
            <a:avLst/>
          </a:prstGeom>
          <a:noFill/>
          <a:ln>
            <a:noFill/>
          </a:ln>
        </p:spPr>
        <p:txBody>
          <a:bodyPr spcFirstLastPara="1" wrap="square" lIns="91425" tIns="45700" rIns="91425" bIns="45700" anchor="b" anchorCtr="0">
            <a:normAutofit/>
          </a:bodyPr>
          <a:lstStyle/>
          <a:p>
            <a:pPr marL="0" marR="0" lvl="0" indent="0" rtl="0">
              <a:lnSpc>
                <a:spcPct val="90000"/>
              </a:lnSpc>
              <a:spcBef>
                <a:spcPts val="0"/>
              </a:spcBef>
              <a:spcAft>
                <a:spcPts val="0"/>
              </a:spcAft>
              <a:buClr>
                <a:srgbClr val="FFFFFF"/>
              </a:buClr>
              <a:buSzPts val="4000"/>
              <a:buFont typeface="Calibri"/>
              <a:buNone/>
            </a:pPr>
            <a:r>
              <a:rPr lang="en-US" sz="3600" b="0" i="0" u="none" strike="noStrike" cap="none" dirty="0">
                <a:solidFill>
                  <a:srgbClr val="FFFFFF"/>
                </a:solidFill>
                <a:latin typeface="Calibri"/>
                <a:ea typeface="Calibri"/>
                <a:cs typeface="Calibri"/>
                <a:sym typeface="Calibri"/>
              </a:rPr>
              <a:t>Wat is </a:t>
            </a:r>
            <a:r>
              <a:rPr lang="en-US" sz="3600" b="0" i="0" u="none" strike="noStrike" cap="none" dirty="0" err="1">
                <a:solidFill>
                  <a:srgbClr val="FFFFFF"/>
                </a:solidFill>
                <a:latin typeface="Calibri"/>
                <a:ea typeface="Calibri"/>
                <a:cs typeface="Calibri"/>
                <a:sym typeface="Calibri"/>
              </a:rPr>
              <a:t>geluid</a:t>
            </a:r>
            <a:r>
              <a:rPr lang="en-US" sz="3600" b="0" i="0" u="none" strike="noStrike" cap="none" dirty="0">
                <a:solidFill>
                  <a:srgbClr val="FFFFFF"/>
                </a:solidFill>
                <a:latin typeface="Calibri"/>
                <a:ea typeface="Calibri"/>
                <a:cs typeface="Calibri"/>
                <a:sym typeface="Calibri"/>
              </a:rPr>
              <a:t>?</a:t>
            </a:r>
            <a:endParaRPr sz="1200" b="0" i="0" u="none" strike="noStrike" cap="none" dirty="0">
              <a:solidFill>
                <a:srgbClr val="000000"/>
              </a:solidFill>
              <a:latin typeface="Arial"/>
              <a:ea typeface="Arial"/>
              <a:cs typeface="Arial"/>
              <a:sym typeface="Arial"/>
            </a:endParaRPr>
          </a:p>
        </p:txBody>
      </p:sp>
      <p:sp>
        <p:nvSpPr>
          <p:cNvPr id="3" name="Tekstvak 2">
            <a:extLst>
              <a:ext uri="{FF2B5EF4-FFF2-40B4-BE49-F238E27FC236}">
                <a16:creationId xmlns:a16="http://schemas.microsoft.com/office/drawing/2014/main" id="{D09A68DE-116F-06C7-557D-B5A600C2E5AF}"/>
              </a:ext>
            </a:extLst>
          </p:cNvPr>
          <p:cNvSpPr txBox="1"/>
          <p:nvPr/>
        </p:nvSpPr>
        <p:spPr>
          <a:xfrm>
            <a:off x="1538701" y="1244359"/>
            <a:ext cx="10741789" cy="2308324"/>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800"/>
              <a:buFont typeface="Arial"/>
              <a:buNone/>
            </a:pPr>
            <a:r>
              <a:rPr lang="nl-NL" sz="2400" b="1" i="0" u="none" strike="noStrike" cap="none">
                <a:solidFill>
                  <a:schemeClr val="bg1"/>
                </a:solidFill>
                <a:latin typeface="Calibri"/>
                <a:ea typeface="Calibri"/>
                <a:cs typeface="Calibri"/>
                <a:sym typeface="Calibri"/>
              </a:rPr>
              <a:t>Geluid is een drukgolf in de lucht</a:t>
            </a:r>
            <a:r>
              <a:rPr lang="nl-NL" sz="2400" b="0" i="0" u="none" strike="noStrike" cap="none">
                <a:solidFill>
                  <a:schemeClr val="bg1"/>
                </a:solidFill>
                <a:latin typeface="Calibri"/>
                <a:ea typeface="Calibri"/>
                <a:cs typeface="Calibri"/>
                <a:sym typeface="Calibri"/>
              </a:rPr>
              <a:t>. Bij een geluidsgolf in de lucht zijn het de luchtdeeltjes die heen en weer bewegen en veroorzaken een verdunning en verdikking die zich verplaatst doorheen de lucht. </a:t>
            </a:r>
            <a:endParaRPr lang="nl-NL" sz="1800" b="0" i="0" u="none" strike="noStrike" cap="none">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nl-NL" sz="2400" b="0" i="0" u="none" strike="noStrike" cap="none">
              <a:solidFill>
                <a:schemeClr val="bg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nl-NL" sz="2400" b="1" i="0" u="none" strike="noStrike" cap="none">
                <a:solidFill>
                  <a:schemeClr val="bg1"/>
                </a:solidFill>
                <a:latin typeface="Calibri"/>
                <a:ea typeface="Calibri"/>
                <a:cs typeface="Calibri"/>
                <a:sym typeface="Calibri"/>
              </a:rPr>
              <a:t>Geluidsgolven</a:t>
            </a:r>
            <a:r>
              <a:rPr lang="nl-NL" sz="2400" b="0" i="0" u="none" strike="noStrike" cap="none">
                <a:solidFill>
                  <a:schemeClr val="bg1"/>
                </a:solidFill>
                <a:latin typeface="Calibri"/>
                <a:ea typeface="Calibri"/>
                <a:cs typeface="Calibri"/>
                <a:sym typeface="Calibri"/>
              </a:rPr>
              <a:t> hebben een </a:t>
            </a:r>
            <a:r>
              <a:rPr lang="nl-NL" sz="2400" b="1" i="0" u="none" strike="noStrike" cap="none">
                <a:solidFill>
                  <a:schemeClr val="bg1"/>
                </a:solidFill>
                <a:latin typeface="Calibri"/>
                <a:ea typeface="Calibri"/>
                <a:cs typeface="Calibri"/>
                <a:sym typeface="Calibri"/>
              </a:rPr>
              <a:t>medium/middenstof </a:t>
            </a:r>
            <a:r>
              <a:rPr lang="nl-NL" sz="2400" b="0" i="0" u="none" strike="noStrike" cap="none">
                <a:solidFill>
                  <a:schemeClr val="bg1"/>
                </a:solidFill>
                <a:latin typeface="Calibri"/>
                <a:ea typeface="Calibri"/>
                <a:cs typeface="Calibri"/>
                <a:sym typeface="Calibri"/>
              </a:rPr>
              <a:t>nodig om zich voor te planten. </a:t>
            </a:r>
            <a:endParaRPr lang="nl-NL" sz="1800" b="0" i="0" u="none" strike="noStrike" cap="none">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nl-NL" sz="2400" b="0" i="0" u="none" strike="noStrike" cap="none">
              <a:solidFill>
                <a:schemeClr val="bg1"/>
              </a:solidFill>
              <a:latin typeface="Calibri"/>
              <a:ea typeface="Calibri"/>
              <a:cs typeface="Calibri"/>
              <a:sym typeface="Calibri"/>
            </a:endParaRPr>
          </a:p>
        </p:txBody>
      </p:sp>
      <p:pic>
        <p:nvPicPr>
          <p:cNvPr id="4" name="Google Shape;411;p45">
            <a:extLst>
              <a:ext uri="{FF2B5EF4-FFF2-40B4-BE49-F238E27FC236}">
                <a16:creationId xmlns:a16="http://schemas.microsoft.com/office/drawing/2014/main" id="{C18E6B11-77B8-9E11-DAA8-ED1A91A33B54}"/>
              </a:ext>
            </a:extLst>
          </p:cNvPr>
          <p:cNvPicPr preferRelativeResize="0"/>
          <p:nvPr/>
        </p:nvPicPr>
        <p:blipFill rotWithShape="1">
          <a:blip r:embed="rId3">
            <a:alphaModFix/>
          </a:blip>
          <a:srcRect/>
          <a:stretch/>
        </p:blipFill>
        <p:spPr>
          <a:xfrm>
            <a:off x="4485424" y="3428998"/>
            <a:ext cx="4219646" cy="3100148"/>
          </a:xfrm>
          <a:prstGeom prst="rect">
            <a:avLst/>
          </a:prstGeom>
          <a:noFill/>
          <a:ln>
            <a:noFill/>
          </a:ln>
        </p:spPr>
      </p:pic>
      <p:grpSp>
        <p:nvGrpSpPr>
          <p:cNvPr id="5" name="Google Shape;184;g101cb935cc7_1_74">
            <a:extLst>
              <a:ext uri="{FF2B5EF4-FFF2-40B4-BE49-F238E27FC236}">
                <a16:creationId xmlns:a16="http://schemas.microsoft.com/office/drawing/2014/main" id="{FF45CF5C-5D5A-81C4-BF75-BD4BB3C7AD1A}"/>
              </a:ext>
            </a:extLst>
          </p:cNvPr>
          <p:cNvGrpSpPr/>
          <p:nvPr/>
        </p:nvGrpSpPr>
        <p:grpSpPr>
          <a:xfrm>
            <a:off x="9781199" y="4407209"/>
            <a:ext cx="2379003" cy="2459258"/>
            <a:chOff x="9206826" y="2963333"/>
            <a:chExt cx="2982002" cy="3209011"/>
          </a:xfrm>
        </p:grpSpPr>
        <p:cxnSp>
          <p:nvCxnSpPr>
            <p:cNvPr id="6" name="Google Shape;185;g101cb935cc7_1_74">
              <a:extLst>
                <a:ext uri="{FF2B5EF4-FFF2-40B4-BE49-F238E27FC236}">
                  <a16:creationId xmlns:a16="http://schemas.microsoft.com/office/drawing/2014/main" id="{9E3D0022-8FFA-346E-DC1E-398AB070CE3A}"/>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6;g101cb935cc7_1_74">
              <a:extLst>
                <a:ext uri="{FF2B5EF4-FFF2-40B4-BE49-F238E27FC236}">
                  <a16:creationId xmlns:a16="http://schemas.microsoft.com/office/drawing/2014/main" id="{B5ABBD98-6FCA-5AA8-8FD5-A8BBCC42BC89}"/>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8" name="Google Shape;187;g101cb935cc7_1_74">
              <a:extLst>
                <a:ext uri="{FF2B5EF4-FFF2-40B4-BE49-F238E27FC236}">
                  <a16:creationId xmlns:a16="http://schemas.microsoft.com/office/drawing/2014/main" id="{D9A7B56E-0B97-669E-A9BA-3853028F559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9" name="Google Shape;188;g101cb935cc7_1_74">
              <a:extLst>
                <a:ext uri="{FF2B5EF4-FFF2-40B4-BE49-F238E27FC236}">
                  <a16:creationId xmlns:a16="http://schemas.microsoft.com/office/drawing/2014/main" id="{4E07FF10-0644-F7CF-80EF-E63BD1A80D41}"/>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0" name="Google Shape;189;g101cb935cc7_1_74">
              <a:extLst>
                <a:ext uri="{FF2B5EF4-FFF2-40B4-BE49-F238E27FC236}">
                  <a16:creationId xmlns:a16="http://schemas.microsoft.com/office/drawing/2014/main" id="{D9F449C6-7229-F251-BA6A-3A9C2EA7E173}"/>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Tree>
    <p:extLst>
      <p:ext uri="{BB962C8B-B14F-4D97-AF65-F5344CB8AC3E}">
        <p14:creationId xmlns:p14="http://schemas.microsoft.com/office/powerpoint/2010/main" val="744637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2" name="Google Shape;440;p46">
            <a:extLst>
              <a:ext uri="{FF2B5EF4-FFF2-40B4-BE49-F238E27FC236}">
                <a16:creationId xmlns:a16="http://schemas.microsoft.com/office/drawing/2014/main" id="{2C90F603-2952-F472-DFD1-40BAFE743E85}"/>
              </a:ext>
            </a:extLst>
          </p:cNvPr>
          <p:cNvSpPr txBox="1"/>
          <p:nvPr/>
        </p:nvSpPr>
        <p:spPr>
          <a:xfrm>
            <a:off x="1538702" y="32278"/>
            <a:ext cx="5490498" cy="793345"/>
          </a:xfrm>
          <a:prstGeom prst="rect">
            <a:avLst/>
          </a:prstGeom>
          <a:noFill/>
          <a:ln>
            <a:noFill/>
          </a:ln>
        </p:spPr>
        <p:txBody>
          <a:bodyPr spcFirstLastPara="1" wrap="square" lIns="91425" tIns="45700" rIns="91425" bIns="45700" anchor="b" anchorCtr="0">
            <a:normAutofit/>
          </a:bodyPr>
          <a:lstStyle/>
          <a:p>
            <a:pPr marL="0" marR="0" lvl="0" indent="0" rtl="0">
              <a:lnSpc>
                <a:spcPct val="90000"/>
              </a:lnSpc>
              <a:spcBef>
                <a:spcPts val="0"/>
              </a:spcBef>
              <a:spcAft>
                <a:spcPts val="0"/>
              </a:spcAft>
              <a:buClr>
                <a:srgbClr val="FFFFFF"/>
              </a:buClr>
              <a:buSzPts val="4000"/>
              <a:buFont typeface="Calibri"/>
              <a:buNone/>
            </a:pPr>
            <a:r>
              <a:rPr lang="en-US" sz="3600" b="0" i="0" u="none" strike="noStrike" cap="none" dirty="0" err="1">
                <a:solidFill>
                  <a:srgbClr val="FFFFFF"/>
                </a:solidFill>
                <a:latin typeface="Calibri"/>
                <a:ea typeface="Calibri"/>
                <a:cs typeface="Calibri"/>
                <a:sym typeface="Calibri"/>
              </a:rPr>
              <a:t>Toonhoogte</a:t>
            </a:r>
            <a:r>
              <a:rPr lang="en-US" sz="3600" b="0" i="0" u="none" strike="noStrike" cap="none" dirty="0">
                <a:solidFill>
                  <a:srgbClr val="FFFFFF"/>
                </a:solidFill>
                <a:latin typeface="Calibri"/>
                <a:ea typeface="Calibri"/>
                <a:cs typeface="Calibri"/>
                <a:sym typeface="Calibri"/>
              </a:rPr>
              <a:t> </a:t>
            </a:r>
            <a:r>
              <a:rPr lang="en-US" sz="3600" b="0" i="0" u="none" strike="noStrike" cap="none" dirty="0" err="1">
                <a:solidFill>
                  <a:srgbClr val="FFFFFF"/>
                </a:solidFill>
                <a:latin typeface="Calibri"/>
                <a:ea typeface="Calibri"/>
                <a:cs typeface="Calibri"/>
                <a:sym typeface="Calibri"/>
              </a:rPr>
              <a:t>meten</a:t>
            </a:r>
            <a:endParaRPr sz="1200" b="0" i="0" u="none" strike="noStrike" cap="none" dirty="0">
              <a:solidFill>
                <a:srgbClr val="000000"/>
              </a:solidFill>
              <a:latin typeface="Arial"/>
              <a:ea typeface="Arial"/>
              <a:cs typeface="Arial"/>
              <a:sym typeface="Arial"/>
            </a:endParaRPr>
          </a:p>
        </p:txBody>
      </p:sp>
      <p:sp>
        <p:nvSpPr>
          <p:cNvPr id="3" name="Google Shape;441;p46">
            <a:extLst>
              <a:ext uri="{FF2B5EF4-FFF2-40B4-BE49-F238E27FC236}">
                <a16:creationId xmlns:a16="http://schemas.microsoft.com/office/drawing/2014/main" id="{C2D7A21F-441E-BBF2-9186-4E78484DDA6F}"/>
              </a:ext>
            </a:extLst>
          </p:cNvPr>
          <p:cNvSpPr txBox="1">
            <a:spLocks noGrp="1"/>
          </p:cNvSpPr>
          <p:nvPr>
            <p:ph type="body" idx="1"/>
          </p:nvPr>
        </p:nvSpPr>
        <p:spPr>
          <a:xfrm>
            <a:off x="1623389" y="832667"/>
            <a:ext cx="7587988" cy="3703097"/>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chemeClr val="dk1"/>
              </a:buClr>
              <a:buSzPts val="2000"/>
              <a:buNone/>
            </a:pPr>
            <a:r>
              <a:rPr lang="en-US" sz="2000" i="1" u="sng" dirty="0">
                <a:solidFill>
                  <a:schemeClr val="bg1"/>
                </a:solidFill>
              </a:rPr>
              <a:t>Hoe </a:t>
            </a:r>
            <a:r>
              <a:rPr lang="en-US" sz="2000" i="1" u="sng" dirty="0" err="1">
                <a:solidFill>
                  <a:schemeClr val="bg1"/>
                </a:solidFill>
              </a:rPr>
              <a:t>kunnen</a:t>
            </a:r>
            <a:r>
              <a:rPr lang="en-US" sz="2000" i="1" u="sng" dirty="0">
                <a:solidFill>
                  <a:schemeClr val="bg1"/>
                </a:solidFill>
              </a:rPr>
              <a:t> we de </a:t>
            </a:r>
            <a:r>
              <a:rPr lang="en-US" sz="2000" i="1" u="sng" dirty="0" err="1">
                <a:solidFill>
                  <a:schemeClr val="bg1"/>
                </a:solidFill>
              </a:rPr>
              <a:t>golfvorm</a:t>
            </a:r>
            <a:r>
              <a:rPr lang="en-US" sz="2000" i="1" u="sng" dirty="0">
                <a:solidFill>
                  <a:schemeClr val="bg1"/>
                </a:solidFill>
              </a:rPr>
              <a:t> </a:t>
            </a:r>
            <a:r>
              <a:rPr lang="en-US" sz="2000" i="1" u="sng" dirty="0" err="1">
                <a:solidFill>
                  <a:schemeClr val="bg1"/>
                </a:solidFill>
              </a:rPr>
              <a:t>visualiseren</a:t>
            </a:r>
            <a:r>
              <a:rPr lang="en-US" sz="2000" i="1" u="sng" dirty="0">
                <a:solidFill>
                  <a:schemeClr val="bg1"/>
                </a:solidFill>
              </a:rPr>
              <a:t>/</a:t>
            </a:r>
            <a:r>
              <a:rPr lang="en-US" sz="2000" i="1" u="sng" dirty="0" err="1">
                <a:solidFill>
                  <a:schemeClr val="bg1"/>
                </a:solidFill>
              </a:rPr>
              <a:t>meten</a:t>
            </a:r>
            <a:r>
              <a:rPr lang="en-US" sz="2000" i="1" u="sng" dirty="0">
                <a:solidFill>
                  <a:schemeClr val="bg1"/>
                </a:solidFill>
              </a:rPr>
              <a:t>? </a:t>
            </a:r>
            <a:endParaRPr sz="2000" dirty="0">
              <a:solidFill>
                <a:schemeClr val="bg1"/>
              </a:solidFill>
            </a:endParaRPr>
          </a:p>
          <a:p>
            <a:pPr marL="0" lvl="0" indent="0" algn="l" rtl="0">
              <a:lnSpc>
                <a:spcPct val="90000"/>
              </a:lnSpc>
              <a:spcBef>
                <a:spcPts val="1000"/>
              </a:spcBef>
              <a:spcAft>
                <a:spcPts val="0"/>
              </a:spcAft>
              <a:buClr>
                <a:schemeClr val="dk1"/>
              </a:buClr>
              <a:buSzPts val="2000"/>
              <a:buNone/>
            </a:pPr>
            <a:r>
              <a:rPr lang="en-US" sz="2000" u="sng"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https://workbench.imuscica.eu/</a:t>
            </a:r>
            <a:r>
              <a:rPr lang="en-US" sz="2000" dirty="0">
                <a:solidFill>
                  <a:schemeClr val="accent2">
                    <a:lumMod val="60000"/>
                    <a:lumOff val="40000"/>
                  </a:schemeClr>
                </a:solidFill>
              </a:rPr>
              <a:t>  (2D </a:t>
            </a:r>
            <a:r>
              <a:rPr lang="en-US" sz="2000" dirty="0" err="1">
                <a:solidFill>
                  <a:schemeClr val="accent2">
                    <a:lumMod val="60000"/>
                    <a:lumOff val="40000"/>
                  </a:schemeClr>
                </a:solidFill>
              </a:rPr>
              <a:t>visualisatie</a:t>
            </a:r>
            <a:r>
              <a:rPr lang="en-US" sz="2000" dirty="0">
                <a:solidFill>
                  <a:schemeClr val="accent2">
                    <a:lumMod val="60000"/>
                    <a:lumOff val="40000"/>
                  </a:schemeClr>
                </a:solidFill>
              </a:rPr>
              <a:t>)</a:t>
            </a:r>
            <a:endParaRPr dirty="0">
              <a:solidFill>
                <a:schemeClr val="bg1"/>
              </a:solidFill>
            </a:endParaRPr>
          </a:p>
          <a:p>
            <a:pPr marL="0" lvl="0" indent="0" algn="l" rtl="0">
              <a:lnSpc>
                <a:spcPct val="90000"/>
              </a:lnSpc>
              <a:spcBef>
                <a:spcPts val="1000"/>
              </a:spcBef>
              <a:spcAft>
                <a:spcPts val="0"/>
              </a:spcAft>
              <a:buClr>
                <a:schemeClr val="dk1"/>
              </a:buClr>
              <a:buSzPts val="2000"/>
              <a:buNone/>
            </a:pPr>
            <a:endParaRPr lang="nl-BE" sz="2000" dirty="0">
              <a:solidFill>
                <a:schemeClr val="bg1"/>
              </a:solidFill>
            </a:endParaRPr>
          </a:p>
          <a:p>
            <a:pPr marL="0" indent="0">
              <a:buSzPts val="2000"/>
              <a:buNone/>
            </a:pPr>
            <a:r>
              <a:rPr lang="nl-NL" sz="2000" dirty="0">
                <a:solidFill>
                  <a:schemeClr val="bg1"/>
                </a:solidFill>
              </a:rPr>
              <a:t>Vind je altijd een </a:t>
            </a:r>
            <a:r>
              <a:rPr lang="nl-NL" sz="2000" b="1" dirty="0">
                <a:solidFill>
                  <a:schemeClr val="bg1"/>
                </a:solidFill>
              </a:rPr>
              <a:t>patroon</a:t>
            </a:r>
            <a:r>
              <a:rPr lang="nl-NL" sz="2000" dirty="0">
                <a:solidFill>
                  <a:schemeClr val="bg1"/>
                </a:solidFill>
              </a:rPr>
              <a:t> dat zich herhaalt in de tijd? </a:t>
            </a:r>
            <a:endParaRPr lang="nl-NL" sz="2800" dirty="0">
              <a:solidFill>
                <a:schemeClr val="bg1"/>
              </a:solidFill>
            </a:endParaRPr>
          </a:p>
          <a:p>
            <a:pPr marL="0" lvl="0" indent="0" algn="l" rtl="0">
              <a:lnSpc>
                <a:spcPct val="90000"/>
              </a:lnSpc>
              <a:spcBef>
                <a:spcPts val="1000"/>
              </a:spcBef>
              <a:spcAft>
                <a:spcPts val="0"/>
              </a:spcAft>
              <a:buClr>
                <a:schemeClr val="dk1"/>
              </a:buClr>
              <a:buSzPts val="2000"/>
              <a:buNone/>
            </a:pPr>
            <a:endParaRPr sz="2000" dirty="0">
              <a:solidFill>
                <a:schemeClr val="bg1"/>
              </a:solidFill>
            </a:endParaRPr>
          </a:p>
          <a:p>
            <a:pPr marL="685800" lvl="1" indent="-228600">
              <a:spcBef>
                <a:spcPts val="1000"/>
              </a:spcBef>
              <a:buClr>
                <a:schemeClr val="bg1"/>
              </a:buClr>
              <a:buSzPts val="2000"/>
            </a:pPr>
            <a:r>
              <a:rPr lang="en-US" sz="2000" dirty="0">
                <a:solidFill>
                  <a:schemeClr val="bg1"/>
                </a:solidFill>
              </a:rPr>
              <a:t>Van </a:t>
            </a:r>
            <a:r>
              <a:rPr lang="en-US" sz="2000" dirty="0" err="1">
                <a:solidFill>
                  <a:schemeClr val="bg1"/>
                </a:solidFill>
              </a:rPr>
              <a:t>instrumenten</a:t>
            </a:r>
            <a:r>
              <a:rPr lang="en-US" sz="2000" dirty="0">
                <a:solidFill>
                  <a:schemeClr val="bg1"/>
                </a:solidFill>
              </a:rPr>
              <a:t>: </a:t>
            </a:r>
            <a:r>
              <a:rPr lang="en-US" sz="2000" dirty="0" err="1">
                <a:solidFill>
                  <a:schemeClr val="bg1"/>
                </a:solidFill>
              </a:rPr>
              <a:t>b.v.</a:t>
            </a:r>
            <a:r>
              <a:rPr lang="en-US" sz="2000" dirty="0">
                <a:solidFill>
                  <a:schemeClr val="bg1"/>
                </a:solidFill>
              </a:rPr>
              <a:t> </a:t>
            </a:r>
            <a:r>
              <a:rPr lang="en-US" sz="2000" dirty="0" err="1">
                <a:solidFill>
                  <a:schemeClr val="bg1"/>
                </a:solidFill>
              </a:rPr>
              <a:t>fluit</a:t>
            </a:r>
            <a:r>
              <a:rPr lang="en-US" sz="2000" dirty="0">
                <a:solidFill>
                  <a:schemeClr val="bg1"/>
                </a:solidFill>
              </a:rPr>
              <a:t>, …</a:t>
            </a:r>
            <a:endParaRPr sz="3200" dirty="0">
              <a:solidFill>
                <a:schemeClr val="bg1"/>
              </a:solidFill>
            </a:endParaRPr>
          </a:p>
          <a:p>
            <a:pPr marL="685800" lvl="1" indent="-228600">
              <a:spcBef>
                <a:spcPts val="1000"/>
              </a:spcBef>
              <a:buClr>
                <a:schemeClr val="bg1"/>
              </a:buClr>
              <a:buSzPts val="2000"/>
            </a:pPr>
            <a:r>
              <a:rPr lang="en-US" sz="2000" dirty="0" err="1">
                <a:solidFill>
                  <a:schemeClr val="bg1"/>
                </a:solidFill>
              </a:rPr>
              <a:t>Klappen</a:t>
            </a:r>
            <a:r>
              <a:rPr lang="en-US" sz="2000" dirty="0">
                <a:solidFill>
                  <a:schemeClr val="bg1"/>
                </a:solidFill>
              </a:rPr>
              <a:t>/</a:t>
            </a:r>
            <a:r>
              <a:rPr lang="en-US" sz="2000" dirty="0" err="1">
                <a:solidFill>
                  <a:schemeClr val="bg1"/>
                </a:solidFill>
              </a:rPr>
              <a:t>wrijven</a:t>
            </a:r>
            <a:r>
              <a:rPr lang="en-US" sz="2000" dirty="0">
                <a:solidFill>
                  <a:schemeClr val="bg1"/>
                </a:solidFill>
              </a:rPr>
              <a:t> in de </a:t>
            </a:r>
            <a:r>
              <a:rPr lang="en-US" sz="2000" dirty="0" err="1">
                <a:solidFill>
                  <a:schemeClr val="bg1"/>
                </a:solidFill>
              </a:rPr>
              <a:t>handen</a:t>
            </a:r>
            <a:endParaRPr lang="nl-BE" sz="2000" dirty="0">
              <a:solidFill>
                <a:schemeClr val="bg1"/>
              </a:solidFill>
            </a:endParaRPr>
          </a:p>
          <a:p>
            <a:pPr marL="457200" lvl="1" indent="0">
              <a:spcBef>
                <a:spcPts val="1000"/>
              </a:spcBef>
              <a:buSzPts val="2000"/>
              <a:buNone/>
            </a:pPr>
            <a:endParaRPr lang="nl-BE" sz="1400" dirty="0">
              <a:solidFill>
                <a:schemeClr val="bg1"/>
              </a:solidFill>
            </a:endParaRPr>
          </a:p>
          <a:p>
            <a:pPr marL="0" lvl="0" indent="0" algn="l" rtl="0">
              <a:lnSpc>
                <a:spcPct val="90000"/>
              </a:lnSpc>
              <a:spcBef>
                <a:spcPts val="1000"/>
              </a:spcBef>
              <a:spcAft>
                <a:spcPts val="0"/>
              </a:spcAft>
              <a:buClr>
                <a:schemeClr val="dk1"/>
              </a:buClr>
              <a:buSzPts val="2000"/>
              <a:buNone/>
            </a:pPr>
            <a:r>
              <a:rPr lang="en-US" sz="2000" dirty="0" err="1">
                <a:solidFill>
                  <a:schemeClr val="bg1"/>
                </a:solidFill>
              </a:rPr>
              <a:t>Vergelijk</a:t>
            </a:r>
            <a:r>
              <a:rPr lang="en-US" sz="2000" dirty="0">
                <a:solidFill>
                  <a:schemeClr val="bg1"/>
                </a:solidFill>
              </a:rPr>
              <a:t> de </a:t>
            </a:r>
            <a:r>
              <a:rPr lang="en-US" sz="2000" dirty="0" err="1">
                <a:solidFill>
                  <a:schemeClr val="bg1"/>
                </a:solidFill>
              </a:rPr>
              <a:t>verschillende</a:t>
            </a:r>
            <a:r>
              <a:rPr lang="en-US" sz="2000" dirty="0">
                <a:solidFill>
                  <a:schemeClr val="bg1"/>
                </a:solidFill>
              </a:rPr>
              <a:t> </a:t>
            </a:r>
            <a:r>
              <a:rPr lang="en-US" sz="2000" dirty="0" err="1">
                <a:solidFill>
                  <a:schemeClr val="bg1"/>
                </a:solidFill>
              </a:rPr>
              <a:t>golfvormen</a:t>
            </a:r>
            <a:r>
              <a:rPr lang="en-US" sz="2000" dirty="0">
                <a:solidFill>
                  <a:schemeClr val="bg1"/>
                </a:solidFill>
              </a:rPr>
              <a:t>: </a:t>
            </a:r>
            <a:endParaRPr dirty="0">
              <a:solidFill>
                <a:schemeClr val="bg1"/>
              </a:solidFill>
            </a:endParaRPr>
          </a:p>
          <a:p>
            <a:pPr marL="0" lvl="0" indent="0" algn="l" rtl="0">
              <a:lnSpc>
                <a:spcPct val="90000"/>
              </a:lnSpc>
              <a:spcBef>
                <a:spcPts val="1000"/>
              </a:spcBef>
              <a:spcAft>
                <a:spcPts val="0"/>
              </a:spcAft>
              <a:buClr>
                <a:schemeClr val="dk1"/>
              </a:buClr>
              <a:buSzPts val="2000"/>
              <a:buNone/>
            </a:pPr>
            <a:r>
              <a:rPr lang="en-US" sz="2000" dirty="0">
                <a:solidFill>
                  <a:schemeClr val="bg1"/>
                </a:solidFill>
              </a:rPr>
              <a:t>in </a:t>
            </a:r>
            <a:r>
              <a:rPr lang="en-US" sz="2000" dirty="0" err="1">
                <a:solidFill>
                  <a:schemeClr val="bg1"/>
                </a:solidFill>
              </a:rPr>
              <a:t>welke</a:t>
            </a:r>
            <a:r>
              <a:rPr lang="en-US" sz="2000" dirty="0">
                <a:solidFill>
                  <a:schemeClr val="bg1"/>
                </a:solidFill>
              </a:rPr>
              <a:t> </a:t>
            </a:r>
            <a:r>
              <a:rPr lang="en-US" sz="2000" dirty="0" err="1">
                <a:solidFill>
                  <a:schemeClr val="bg1"/>
                </a:solidFill>
              </a:rPr>
              <a:t>gevallen</a:t>
            </a:r>
            <a:r>
              <a:rPr lang="en-US" sz="2000" dirty="0">
                <a:solidFill>
                  <a:schemeClr val="bg1"/>
                </a:solidFill>
              </a:rPr>
              <a:t> </a:t>
            </a:r>
            <a:r>
              <a:rPr lang="en-US" sz="2000" dirty="0" err="1">
                <a:solidFill>
                  <a:schemeClr val="bg1"/>
                </a:solidFill>
              </a:rPr>
              <a:t>zie</a:t>
            </a:r>
            <a:r>
              <a:rPr lang="en-US" sz="2000" dirty="0">
                <a:solidFill>
                  <a:schemeClr val="bg1"/>
                </a:solidFill>
              </a:rPr>
              <a:t> je </a:t>
            </a:r>
            <a:r>
              <a:rPr lang="en-US" sz="2000" dirty="0" err="1">
                <a:solidFill>
                  <a:schemeClr val="bg1"/>
                </a:solidFill>
              </a:rPr>
              <a:t>een</a:t>
            </a:r>
            <a:r>
              <a:rPr lang="en-US" sz="2000" dirty="0">
                <a:solidFill>
                  <a:schemeClr val="bg1"/>
                </a:solidFill>
              </a:rPr>
              <a:t> </a:t>
            </a:r>
            <a:r>
              <a:rPr lang="en-US" sz="2000" dirty="0" err="1">
                <a:solidFill>
                  <a:schemeClr val="bg1"/>
                </a:solidFill>
              </a:rPr>
              <a:t>duidelijk</a:t>
            </a:r>
            <a:r>
              <a:rPr lang="en-US" sz="2000" dirty="0">
                <a:solidFill>
                  <a:schemeClr val="bg1"/>
                </a:solidFill>
              </a:rPr>
              <a:t> patroon? </a:t>
            </a:r>
            <a:endParaRPr sz="2000" dirty="0">
              <a:solidFill>
                <a:schemeClr val="bg1"/>
              </a:solidFill>
            </a:endParaRPr>
          </a:p>
        </p:txBody>
      </p:sp>
      <p:pic>
        <p:nvPicPr>
          <p:cNvPr id="4" name="Google Shape;442;p46" descr="Gitaar">
            <a:extLst>
              <a:ext uri="{FF2B5EF4-FFF2-40B4-BE49-F238E27FC236}">
                <a16:creationId xmlns:a16="http://schemas.microsoft.com/office/drawing/2014/main" id="{8423F50E-6069-F10B-32FA-7754EC8FEAE2}"/>
              </a:ext>
            </a:extLst>
          </p:cNvPr>
          <p:cNvPicPr preferRelativeResize="0"/>
          <p:nvPr/>
        </p:nvPicPr>
        <p:blipFill rotWithShape="1">
          <a:blip r:embed="rId4">
            <a:alphaModFix/>
          </a:blip>
          <a:srcRect/>
          <a:stretch/>
        </p:blipFill>
        <p:spPr>
          <a:xfrm>
            <a:off x="8885223" y="2489814"/>
            <a:ext cx="2053525" cy="2134325"/>
          </a:xfrm>
          <a:prstGeom prst="rect">
            <a:avLst/>
          </a:prstGeom>
          <a:noFill/>
          <a:ln>
            <a:noFill/>
          </a:ln>
        </p:spPr>
      </p:pic>
      <p:pic>
        <p:nvPicPr>
          <p:cNvPr id="5" name="Google Shape;443;p46">
            <a:extLst>
              <a:ext uri="{FF2B5EF4-FFF2-40B4-BE49-F238E27FC236}">
                <a16:creationId xmlns:a16="http://schemas.microsoft.com/office/drawing/2014/main" id="{E10DCABE-EF1D-A0FA-4F35-05904A0ADA46}"/>
              </a:ext>
            </a:extLst>
          </p:cNvPr>
          <p:cNvPicPr preferRelativeResize="0"/>
          <p:nvPr/>
        </p:nvPicPr>
        <p:blipFill rotWithShape="1">
          <a:blip r:embed="rId5">
            <a:alphaModFix/>
          </a:blip>
          <a:srcRect l="20798" t="17094" b="23487"/>
          <a:stretch/>
        </p:blipFill>
        <p:spPr>
          <a:xfrm>
            <a:off x="8782840" y="563587"/>
            <a:ext cx="1851318" cy="1862199"/>
          </a:xfrm>
          <a:prstGeom prst="rect">
            <a:avLst/>
          </a:prstGeom>
          <a:noFill/>
          <a:ln>
            <a:noFill/>
          </a:ln>
        </p:spPr>
      </p:pic>
      <p:pic>
        <p:nvPicPr>
          <p:cNvPr id="6" name="Google Shape;444;p46" descr="Flageolet, Thin Whistle, Ierse fluit - Music Webshop">
            <a:extLst>
              <a:ext uri="{FF2B5EF4-FFF2-40B4-BE49-F238E27FC236}">
                <a16:creationId xmlns:a16="http://schemas.microsoft.com/office/drawing/2014/main" id="{47B1C20C-42F1-BC00-1457-F41585FCCC3E}"/>
              </a:ext>
            </a:extLst>
          </p:cNvPr>
          <p:cNvPicPr preferRelativeResize="0"/>
          <p:nvPr/>
        </p:nvPicPr>
        <p:blipFill rotWithShape="1">
          <a:blip r:embed="rId6">
            <a:alphaModFix/>
          </a:blip>
          <a:srcRect/>
          <a:stretch/>
        </p:blipFill>
        <p:spPr>
          <a:xfrm>
            <a:off x="10821665" y="937978"/>
            <a:ext cx="1216347" cy="2407176"/>
          </a:xfrm>
          <a:prstGeom prst="rect">
            <a:avLst/>
          </a:prstGeom>
          <a:noFill/>
          <a:ln>
            <a:noFill/>
          </a:ln>
        </p:spPr>
      </p:pic>
      <p:pic>
        <p:nvPicPr>
          <p:cNvPr id="7" name="Google Shape;445;p46">
            <a:extLst>
              <a:ext uri="{FF2B5EF4-FFF2-40B4-BE49-F238E27FC236}">
                <a16:creationId xmlns:a16="http://schemas.microsoft.com/office/drawing/2014/main" id="{D6BD6383-7A9C-EBFC-9721-818276764A76}"/>
              </a:ext>
            </a:extLst>
          </p:cNvPr>
          <p:cNvPicPr preferRelativeResize="0"/>
          <p:nvPr/>
        </p:nvPicPr>
        <p:blipFill rotWithShape="1">
          <a:blip r:embed="rId7">
            <a:alphaModFix/>
          </a:blip>
          <a:srcRect t="3303" b="11181"/>
          <a:stretch/>
        </p:blipFill>
        <p:spPr>
          <a:xfrm>
            <a:off x="1716538" y="4624139"/>
            <a:ext cx="4037825" cy="1112517"/>
          </a:xfrm>
          <a:prstGeom prst="rect">
            <a:avLst/>
          </a:prstGeom>
          <a:noFill/>
          <a:ln>
            <a:noFill/>
          </a:ln>
        </p:spPr>
      </p:pic>
      <p:grpSp>
        <p:nvGrpSpPr>
          <p:cNvPr id="8" name="Google Shape;184;g101cb935cc7_1_74">
            <a:extLst>
              <a:ext uri="{FF2B5EF4-FFF2-40B4-BE49-F238E27FC236}">
                <a16:creationId xmlns:a16="http://schemas.microsoft.com/office/drawing/2014/main" id="{E72FBC82-312B-F4FD-6E65-270D2BD03F96}"/>
              </a:ext>
            </a:extLst>
          </p:cNvPr>
          <p:cNvGrpSpPr/>
          <p:nvPr/>
        </p:nvGrpSpPr>
        <p:grpSpPr>
          <a:xfrm>
            <a:off x="9781199" y="4407209"/>
            <a:ext cx="2379003" cy="2459258"/>
            <a:chOff x="9206826" y="2963333"/>
            <a:chExt cx="2982002" cy="3209011"/>
          </a:xfrm>
        </p:grpSpPr>
        <p:cxnSp>
          <p:nvCxnSpPr>
            <p:cNvPr id="9" name="Google Shape;185;g101cb935cc7_1_74">
              <a:extLst>
                <a:ext uri="{FF2B5EF4-FFF2-40B4-BE49-F238E27FC236}">
                  <a16:creationId xmlns:a16="http://schemas.microsoft.com/office/drawing/2014/main" id="{41AB6580-E648-7F04-09BC-FDA7FA8B8FC5}"/>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10" name="Google Shape;186;g101cb935cc7_1_74">
              <a:extLst>
                <a:ext uri="{FF2B5EF4-FFF2-40B4-BE49-F238E27FC236}">
                  <a16:creationId xmlns:a16="http://schemas.microsoft.com/office/drawing/2014/main" id="{263D618F-424F-0967-0B41-C1EFFFC377E5}"/>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11" name="Google Shape;187;g101cb935cc7_1_74">
              <a:extLst>
                <a:ext uri="{FF2B5EF4-FFF2-40B4-BE49-F238E27FC236}">
                  <a16:creationId xmlns:a16="http://schemas.microsoft.com/office/drawing/2014/main" id="{314D6FBC-1CAF-A1CD-67C9-82EB384F4683}"/>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12" name="Google Shape;188;g101cb935cc7_1_74">
              <a:extLst>
                <a:ext uri="{FF2B5EF4-FFF2-40B4-BE49-F238E27FC236}">
                  <a16:creationId xmlns:a16="http://schemas.microsoft.com/office/drawing/2014/main" id="{CD9B9837-8383-244F-E571-22F648E47E61}"/>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3" name="Google Shape;189;g101cb935cc7_1_74">
              <a:extLst>
                <a:ext uri="{FF2B5EF4-FFF2-40B4-BE49-F238E27FC236}">
                  <a16:creationId xmlns:a16="http://schemas.microsoft.com/office/drawing/2014/main" id="{B0BA2E85-8FC3-28CB-8838-967DEBCF696E}"/>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4" name="Google Shape;466;p47">
            <a:extLst>
              <a:ext uri="{FF2B5EF4-FFF2-40B4-BE49-F238E27FC236}">
                <a16:creationId xmlns:a16="http://schemas.microsoft.com/office/drawing/2014/main" id="{494E61F5-D454-5EF7-2B0E-ED8E2E9AA10E}"/>
              </a:ext>
            </a:extLst>
          </p:cNvPr>
          <p:cNvSpPr txBox="1"/>
          <p:nvPr/>
        </p:nvSpPr>
        <p:spPr>
          <a:xfrm>
            <a:off x="5896755" y="5020015"/>
            <a:ext cx="2743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bg1"/>
                </a:solidFill>
                <a:latin typeface="Calibri"/>
                <a:ea typeface="Calibri"/>
                <a:cs typeface="Calibri"/>
                <a:sym typeface="Calibri"/>
              </a:rPr>
              <a:t>Meer </a:t>
            </a:r>
            <a:r>
              <a:rPr lang="en-US" sz="1800" b="1" i="1" u="none" strike="noStrike" cap="none" err="1">
                <a:solidFill>
                  <a:schemeClr val="bg1"/>
                </a:solidFill>
                <a:latin typeface="Calibri"/>
                <a:ea typeface="Calibri"/>
                <a:cs typeface="Calibri"/>
                <a:sym typeface="Calibri"/>
              </a:rPr>
              <a:t>toonhebbend</a:t>
            </a:r>
            <a:endParaRPr sz="1400" b="1" i="0" u="none" strike="noStrike" cap="none">
              <a:solidFill>
                <a:schemeClr val="bg1"/>
              </a:solidFill>
              <a:sym typeface="Arial"/>
            </a:endParaRPr>
          </a:p>
        </p:txBody>
      </p:sp>
      <p:pic>
        <p:nvPicPr>
          <p:cNvPr id="16" name="Afbeelding 15">
            <a:extLst>
              <a:ext uri="{FF2B5EF4-FFF2-40B4-BE49-F238E27FC236}">
                <a16:creationId xmlns:a16="http://schemas.microsoft.com/office/drawing/2014/main" id="{9227DD8B-4ECF-52C5-0EC8-2369E714E528}"/>
              </a:ext>
            </a:extLst>
          </p:cNvPr>
          <p:cNvPicPr>
            <a:picLocks noChangeAspect="1"/>
          </p:cNvPicPr>
          <p:nvPr/>
        </p:nvPicPr>
        <p:blipFill rotWithShape="1">
          <a:blip r:embed="rId8"/>
          <a:srcRect t="11053" b="12598"/>
          <a:stretch/>
        </p:blipFill>
        <p:spPr>
          <a:xfrm>
            <a:off x="1694044" y="5863195"/>
            <a:ext cx="4060319" cy="962527"/>
          </a:xfrm>
          <a:prstGeom prst="rect">
            <a:avLst/>
          </a:prstGeom>
        </p:spPr>
      </p:pic>
      <p:sp>
        <p:nvSpPr>
          <p:cNvPr id="17" name="Google Shape;467;p47">
            <a:extLst>
              <a:ext uri="{FF2B5EF4-FFF2-40B4-BE49-F238E27FC236}">
                <a16:creationId xmlns:a16="http://schemas.microsoft.com/office/drawing/2014/main" id="{E54AE8AE-D8D7-65E3-4B95-FD2C9E6ABB85}"/>
              </a:ext>
            </a:extLst>
          </p:cNvPr>
          <p:cNvSpPr txBox="1"/>
          <p:nvPr/>
        </p:nvSpPr>
        <p:spPr>
          <a:xfrm>
            <a:off x="5896755" y="6158052"/>
            <a:ext cx="2743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bg1"/>
                </a:solidFill>
                <a:latin typeface="Calibri"/>
                <a:ea typeface="Calibri"/>
                <a:cs typeface="Calibri"/>
                <a:sym typeface="Calibri"/>
              </a:rPr>
              <a:t>Minder </a:t>
            </a:r>
            <a:r>
              <a:rPr lang="en-US" sz="1800" b="1" i="1" u="none" strike="noStrike" cap="none" err="1">
                <a:solidFill>
                  <a:schemeClr val="bg1"/>
                </a:solidFill>
                <a:latin typeface="Calibri"/>
                <a:ea typeface="Calibri"/>
                <a:cs typeface="Calibri"/>
                <a:sym typeface="Calibri"/>
              </a:rPr>
              <a:t>toonhebbend</a:t>
            </a:r>
            <a:endParaRPr sz="1400" b="1" i="0" u="none" strike="noStrike" cap="none">
              <a:solidFill>
                <a:schemeClr val="bg1"/>
              </a:solidFill>
              <a:sym typeface="Arial"/>
            </a:endParaRPr>
          </a:p>
        </p:txBody>
      </p:sp>
    </p:spTree>
    <p:extLst>
      <p:ext uri="{BB962C8B-B14F-4D97-AF65-F5344CB8AC3E}">
        <p14:creationId xmlns:p14="http://schemas.microsoft.com/office/powerpoint/2010/main" val="246274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84000"/>
          </a:blip>
          <a:stretch>
            <a:fillRect/>
          </a:stretch>
        </a:blipFill>
        <a:effectLst/>
      </p:bgPr>
    </p:bg>
    <p:spTree>
      <p:nvGrpSpPr>
        <p:cNvPr id="1" name="Shape 87"/>
        <p:cNvGrpSpPr/>
        <p:nvPr/>
      </p:nvGrpSpPr>
      <p:grpSpPr>
        <a:xfrm>
          <a:off x="0" y="0"/>
          <a:ext cx="0" cy="0"/>
          <a:chOff x="0" y="0"/>
          <a:chExt cx="0" cy="0"/>
        </a:xfrm>
      </p:grpSpPr>
      <p:sp>
        <p:nvSpPr>
          <p:cNvPr id="3" name="Google Shape;114;g101cb935cc7_1_11">
            <a:extLst>
              <a:ext uri="{FF2B5EF4-FFF2-40B4-BE49-F238E27FC236}">
                <a16:creationId xmlns:a16="http://schemas.microsoft.com/office/drawing/2014/main" id="{B50BA6F8-39F1-2A33-8B9C-E8627173AAEC}"/>
              </a:ext>
            </a:extLst>
          </p:cNvPr>
          <p:cNvSpPr txBox="1">
            <a:spLocks noGrp="1"/>
          </p:cNvSpPr>
          <p:nvPr>
            <p:ph type="title"/>
          </p:nvPr>
        </p:nvSpPr>
        <p:spPr>
          <a:xfrm>
            <a:off x="948339" y="332316"/>
            <a:ext cx="9686400" cy="88957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3600"/>
              <a:buFont typeface="Century Gothic"/>
              <a:buNone/>
            </a:pPr>
            <a:r>
              <a:rPr lang="en-US">
                <a:solidFill>
                  <a:srgbClr val="FFFFFF"/>
                </a:solidFill>
                <a:latin typeface="Calibri" panose="020F0502020204030204" pitchFamily="34" charset="0"/>
                <a:cs typeface="Calibri" panose="020F0502020204030204" pitchFamily="34" charset="0"/>
              </a:rPr>
              <a:t>ASTROSOUNDS </a:t>
            </a:r>
            <a:endParaRPr>
              <a:latin typeface="Calibri" panose="020F0502020204030204" pitchFamily="34" charset="0"/>
              <a:cs typeface="Calibri" panose="020F0502020204030204" pitchFamily="34" charset="0"/>
            </a:endParaRPr>
          </a:p>
        </p:txBody>
      </p:sp>
      <p:sp>
        <p:nvSpPr>
          <p:cNvPr id="4" name="Google Shape;115;g101cb935cc7_1_11">
            <a:extLst>
              <a:ext uri="{FF2B5EF4-FFF2-40B4-BE49-F238E27FC236}">
                <a16:creationId xmlns:a16="http://schemas.microsoft.com/office/drawing/2014/main" id="{E968CEE5-8621-5522-4945-DACFEB79FB13}"/>
              </a:ext>
            </a:extLst>
          </p:cNvPr>
          <p:cNvSpPr txBox="1"/>
          <p:nvPr/>
        </p:nvSpPr>
        <p:spPr>
          <a:xfrm>
            <a:off x="959720" y="1585639"/>
            <a:ext cx="843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err="1">
                <a:solidFill>
                  <a:schemeClr val="lt1"/>
                </a:solidFill>
                <a:latin typeface="Calibri" panose="020F0502020204030204" pitchFamily="34" charset="0"/>
                <a:cs typeface="Calibri" panose="020F0502020204030204" pitchFamily="34" charset="0"/>
                <a:sym typeface="Arial"/>
              </a:rPr>
              <a:t>AstroSounds</a:t>
            </a:r>
            <a:r>
              <a:rPr lang="en-US" sz="1800" b="0" i="0" u="none" strike="noStrike" cap="none">
                <a:solidFill>
                  <a:schemeClr val="lt1"/>
                </a:solidFill>
                <a:latin typeface="Calibri" panose="020F0502020204030204" pitchFamily="34" charset="0"/>
                <a:cs typeface="Calibri" panose="020F0502020204030204" pitchFamily="34" charset="0"/>
                <a:sym typeface="Arial"/>
              </a:rPr>
              <a:t> </a:t>
            </a:r>
            <a:r>
              <a:rPr lang="en-US" sz="1800" b="0" i="0" u="sng" strike="noStrike" cap="none">
                <a:solidFill>
                  <a:schemeClr val="lt1"/>
                </a:solidFill>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trailer </a:t>
            </a:r>
            <a:endParaRPr sz="1600" b="0" i="0" u="none" strike="noStrike" cap="none">
              <a:solidFill>
                <a:schemeClr val="lt1"/>
              </a:solidFill>
              <a:latin typeface="Calibri" panose="020F0502020204030204" pitchFamily="34" charset="0"/>
              <a:cs typeface="Calibri" panose="020F0502020204030204" pitchFamily="34" charset="0"/>
              <a:sym typeface="Arial"/>
            </a:endParaRPr>
          </a:p>
        </p:txBody>
      </p:sp>
      <p:pic>
        <p:nvPicPr>
          <p:cNvPr id="5" name="Google Shape;116;g101cb935cc7_1_11">
            <a:extLst>
              <a:ext uri="{FF2B5EF4-FFF2-40B4-BE49-F238E27FC236}">
                <a16:creationId xmlns:a16="http://schemas.microsoft.com/office/drawing/2014/main" id="{221269DE-E993-2698-4611-6BA8447EFCF1}"/>
              </a:ext>
            </a:extLst>
          </p:cNvPr>
          <p:cNvPicPr preferRelativeResize="0"/>
          <p:nvPr/>
        </p:nvPicPr>
        <p:blipFill rotWithShape="1">
          <a:blip r:embed="rId5">
            <a:alphaModFix/>
          </a:blip>
          <a:srcRect t="4978" b="12865"/>
          <a:stretch/>
        </p:blipFill>
        <p:spPr>
          <a:xfrm>
            <a:off x="959720" y="3209813"/>
            <a:ext cx="5572740" cy="2548770"/>
          </a:xfrm>
          <a:prstGeom prst="rect">
            <a:avLst/>
          </a:prstGeom>
          <a:noFill/>
          <a:ln>
            <a:noFill/>
          </a:ln>
        </p:spPr>
      </p:pic>
      <p:sp>
        <p:nvSpPr>
          <p:cNvPr id="6" name="Google Shape;117;g101cb935cc7_1_11">
            <a:extLst>
              <a:ext uri="{FF2B5EF4-FFF2-40B4-BE49-F238E27FC236}">
                <a16:creationId xmlns:a16="http://schemas.microsoft.com/office/drawing/2014/main" id="{1A19171C-BCED-93FE-B8AE-9DEBC344B6B3}"/>
              </a:ext>
            </a:extLst>
          </p:cNvPr>
          <p:cNvSpPr txBox="1"/>
          <p:nvPr/>
        </p:nvSpPr>
        <p:spPr>
          <a:xfrm>
            <a:off x="945165" y="1120782"/>
            <a:ext cx="5982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panose="020F0502020204030204" pitchFamily="34" charset="0"/>
                <a:cs typeface="Calibri" panose="020F0502020204030204" pitchFamily="34" charset="0"/>
                <a:sym typeface="Arial"/>
              </a:rPr>
              <a:t>Citizen science project: </a:t>
            </a:r>
            <a:r>
              <a:rPr lang="en-US" sz="1800" b="0" i="0" u="sng" strike="noStrike" cap="none">
                <a:solidFill>
                  <a:schemeClr val="lt1"/>
                </a:solidFill>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www.astrosounds.be</a:t>
            </a:r>
            <a:r>
              <a:rPr lang="en-US" sz="1800" b="0" i="0" u="none" strike="noStrike" cap="none">
                <a:solidFill>
                  <a:schemeClr val="lt1"/>
                </a:solidFill>
                <a:latin typeface="Calibri" panose="020F0502020204030204" pitchFamily="34" charset="0"/>
                <a:cs typeface="Calibri" panose="020F0502020204030204" pitchFamily="34" charset="0"/>
                <a:sym typeface="Arial"/>
              </a:rPr>
              <a:t> </a:t>
            </a:r>
            <a:endParaRPr sz="18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7" name="Google Shape;138;g101cb935cc7_1_32">
            <a:extLst>
              <a:ext uri="{FF2B5EF4-FFF2-40B4-BE49-F238E27FC236}">
                <a16:creationId xmlns:a16="http://schemas.microsoft.com/office/drawing/2014/main" id="{CF6BD482-7C2A-E643-5C9B-486134887F45}"/>
              </a:ext>
            </a:extLst>
          </p:cNvPr>
          <p:cNvSpPr txBox="1"/>
          <p:nvPr/>
        </p:nvSpPr>
        <p:spPr>
          <a:xfrm>
            <a:off x="6666436" y="3103313"/>
            <a:ext cx="5232639" cy="34778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err="1">
                <a:solidFill>
                  <a:schemeClr val="lt1"/>
                </a:solidFill>
                <a:latin typeface="Century Gothic"/>
                <a:ea typeface="Century Gothic"/>
                <a:cs typeface="Century Gothic"/>
                <a:sym typeface="Century Gothic"/>
              </a:rPr>
              <a:t>Trillende</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sterren</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als</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vertrekpunt</a:t>
            </a:r>
            <a:r>
              <a:rPr lang="en-US" sz="1600" b="0" i="0" u="none" strike="noStrike" cap="none" dirty="0">
                <a:solidFill>
                  <a:schemeClr val="lt1"/>
                </a:solidFill>
                <a:latin typeface="Century Gothic"/>
                <a:ea typeface="Century Gothic"/>
                <a:cs typeface="Century Gothic"/>
                <a:sym typeface="Century Gothic"/>
              </a:rPr>
              <a:t> om </a:t>
            </a:r>
            <a:r>
              <a:rPr lang="en-US" sz="1600" b="0" i="0" u="none" strike="noStrike" cap="none" dirty="0" err="1">
                <a:solidFill>
                  <a:schemeClr val="lt1"/>
                </a:solidFill>
                <a:latin typeface="Century Gothic"/>
                <a:ea typeface="Century Gothic"/>
                <a:cs typeface="Century Gothic"/>
                <a:sym typeface="Century Gothic"/>
              </a:rPr>
              <a:t>te</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leren</a:t>
            </a:r>
            <a:r>
              <a:rPr lang="en-US" sz="1600" b="0" i="0" u="none" strike="noStrike" cap="none" dirty="0">
                <a:solidFill>
                  <a:schemeClr val="lt1"/>
                </a:solidFill>
                <a:latin typeface="Century Gothic"/>
                <a:ea typeface="Century Gothic"/>
                <a:cs typeface="Century Gothic"/>
                <a:sym typeface="Century Gothic"/>
              </a:rPr>
              <a:t> over:</a:t>
            </a:r>
          </a:p>
          <a:p>
            <a:pPr marL="0" marR="0" lvl="0" indent="0" algn="l" rtl="0">
              <a:lnSpc>
                <a:spcPct val="100000"/>
              </a:lnSpc>
              <a:spcBef>
                <a:spcPts val="0"/>
              </a:spcBef>
              <a:spcAft>
                <a:spcPts val="0"/>
              </a:spcAft>
              <a:buClr>
                <a:srgbClr val="000000"/>
              </a:buClr>
              <a:buSzPts val="1800"/>
              <a:buFont typeface="Arial"/>
              <a:buNone/>
            </a:pPr>
            <a:endParaRPr sz="12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Century Gothic"/>
              <a:buChar char="-"/>
            </a:pPr>
            <a:r>
              <a:rPr lang="en-US" sz="1600" b="1" i="1" u="none" strike="noStrike" cap="none" dirty="0" err="1">
                <a:solidFill>
                  <a:schemeClr val="lt1"/>
                </a:solidFill>
                <a:latin typeface="Century Gothic"/>
                <a:ea typeface="Century Gothic"/>
                <a:cs typeface="Century Gothic"/>
                <a:sym typeface="Century Gothic"/>
              </a:rPr>
              <a:t>Fysica</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bronnen</a:t>
            </a:r>
            <a:r>
              <a:rPr lang="en-US" sz="1600" b="0" i="0" u="none" strike="noStrike" cap="none" dirty="0">
                <a:solidFill>
                  <a:schemeClr val="lt1"/>
                </a:solidFill>
                <a:latin typeface="Century Gothic"/>
                <a:ea typeface="Century Gothic"/>
                <a:cs typeface="Century Gothic"/>
                <a:sym typeface="Century Gothic"/>
              </a:rPr>
              <a:t> van </a:t>
            </a:r>
            <a:r>
              <a:rPr lang="en-US" sz="1600" b="0" i="0" u="none" strike="noStrike" cap="none" dirty="0" err="1">
                <a:solidFill>
                  <a:schemeClr val="lt1"/>
                </a:solidFill>
                <a:latin typeface="Century Gothic"/>
                <a:ea typeface="Century Gothic"/>
                <a:cs typeface="Century Gothic"/>
                <a:sym typeface="Century Gothic"/>
              </a:rPr>
              <a:t>geluid</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voortplanting</a:t>
            </a:r>
            <a:r>
              <a:rPr lang="en-US" sz="1600" b="0" i="0" u="none" strike="noStrike" cap="none" dirty="0">
                <a:solidFill>
                  <a:schemeClr val="lt1"/>
                </a:solidFill>
                <a:latin typeface="Century Gothic"/>
                <a:ea typeface="Century Gothic"/>
                <a:cs typeface="Century Gothic"/>
                <a:sym typeface="Century Gothic"/>
              </a:rPr>
              <a:t> van </a:t>
            </a:r>
            <a:r>
              <a:rPr lang="en-US" sz="1600" b="0" i="0" u="none" strike="noStrike" cap="none" dirty="0" err="1">
                <a:solidFill>
                  <a:schemeClr val="lt1"/>
                </a:solidFill>
                <a:latin typeface="Century Gothic"/>
                <a:ea typeface="Century Gothic"/>
                <a:cs typeface="Century Gothic"/>
                <a:sym typeface="Century Gothic"/>
              </a:rPr>
              <a:t>geluid</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klankkleur</a:t>
            </a:r>
            <a:r>
              <a:rPr lang="en-US" sz="1600" b="0" i="0" u="none" strike="noStrike" cap="none" dirty="0">
                <a:solidFill>
                  <a:schemeClr val="lt1"/>
                </a:solidFill>
                <a:latin typeface="Century Gothic"/>
                <a:ea typeface="Century Gothic"/>
                <a:cs typeface="Century Gothic"/>
                <a:sym typeface="Century Gothic"/>
              </a:rPr>
              <a:t>…</a:t>
            </a:r>
          </a:p>
          <a:p>
            <a:pPr marR="0" lvl="0" algn="l" rtl="0">
              <a:lnSpc>
                <a:spcPct val="100000"/>
              </a:lnSpc>
              <a:spcBef>
                <a:spcPts val="0"/>
              </a:spcBef>
              <a:spcAft>
                <a:spcPts val="0"/>
              </a:spcAft>
              <a:buClr>
                <a:schemeClr val="lt1"/>
              </a:buClr>
              <a:buSzPts val="1800"/>
            </a:pPr>
            <a:endParaRPr sz="1600" b="0" i="0" u="none" strike="noStrike" cap="none" dirty="0">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Century Gothic"/>
              <a:buChar char="-"/>
            </a:pPr>
            <a:r>
              <a:rPr lang="en-US" sz="1600" b="1" i="1" u="none" strike="noStrike" cap="none" dirty="0">
                <a:solidFill>
                  <a:schemeClr val="lt1"/>
                </a:solidFill>
                <a:latin typeface="Century Gothic"/>
                <a:ea typeface="Century Gothic"/>
                <a:cs typeface="Century Gothic"/>
                <a:sym typeface="Century Gothic"/>
              </a:rPr>
              <a:t>Informatica</a:t>
            </a:r>
            <a:r>
              <a:rPr lang="en-US" sz="1600" b="0" i="0" u="none" strike="noStrike" cap="none" dirty="0">
                <a:solidFill>
                  <a:schemeClr val="lt1"/>
                </a:solidFill>
                <a:latin typeface="Century Gothic"/>
                <a:ea typeface="Century Gothic"/>
                <a:cs typeface="Century Gothic"/>
                <a:sym typeface="Century Gothic"/>
              </a:rPr>
              <a:t>: het </a:t>
            </a:r>
            <a:r>
              <a:rPr lang="en-US" sz="1600" b="0" i="0" u="none" strike="noStrike" cap="none" dirty="0" err="1">
                <a:solidFill>
                  <a:schemeClr val="lt1"/>
                </a:solidFill>
                <a:latin typeface="Century Gothic"/>
                <a:ea typeface="Century Gothic"/>
                <a:cs typeface="Century Gothic"/>
                <a:sym typeface="Century Gothic"/>
              </a:rPr>
              <a:t>geluid</a:t>
            </a:r>
            <a:r>
              <a:rPr lang="en-US" sz="1600" b="0" i="0" u="none" strike="noStrike" cap="none" dirty="0">
                <a:solidFill>
                  <a:schemeClr val="lt1"/>
                </a:solidFill>
                <a:latin typeface="Century Gothic"/>
                <a:ea typeface="Century Gothic"/>
                <a:cs typeface="Century Gothic"/>
                <a:sym typeface="Century Gothic"/>
              </a:rPr>
              <a:t> van </a:t>
            </a:r>
            <a:r>
              <a:rPr lang="en-US" sz="1600" b="0" i="0" u="none" strike="noStrike" cap="none" dirty="0" err="1">
                <a:solidFill>
                  <a:schemeClr val="lt1"/>
                </a:solidFill>
                <a:latin typeface="Century Gothic"/>
                <a:ea typeface="Century Gothic"/>
                <a:cs typeface="Century Gothic"/>
                <a:sym typeface="Century Gothic"/>
              </a:rPr>
              <a:t>een</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trillende</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ster</a:t>
            </a:r>
            <a:r>
              <a:rPr lang="en-US" sz="1600" b="0" i="0" u="none" strike="noStrike" cap="none" dirty="0">
                <a:solidFill>
                  <a:schemeClr val="lt1"/>
                </a:solidFill>
                <a:latin typeface="Century Gothic"/>
                <a:ea typeface="Century Gothic"/>
                <a:cs typeface="Century Gothic"/>
                <a:sym typeface="Century Gothic"/>
              </a:rPr>
              <a:t> </a:t>
            </a:r>
            <a:r>
              <a:rPr lang="en-US" sz="1600" b="0" i="0" u="none" strike="noStrike" cap="none" dirty="0" err="1">
                <a:solidFill>
                  <a:schemeClr val="lt1"/>
                </a:solidFill>
                <a:latin typeface="Century Gothic"/>
                <a:ea typeface="Century Gothic"/>
                <a:cs typeface="Century Gothic"/>
                <a:sym typeface="Century Gothic"/>
              </a:rPr>
              <a:t>programmeren</a:t>
            </a:r>
            <a:endParaRPr lang="en-US" sz="1600" b="0" i="0" u="none" strike="noStrike" cap="none" dirty="0">
              <a:solidFill>
                <a:schemeClr val="lt1"/>
              </a:solidFill>
              <a:latin typeface="Century Gothic"/>
              <a:ea typeface="Century Gothic"/>
              <a:cs typeface="Century Gothic"/>
              <a:sym typeface="Century Gothic"/>
            </a:endParaRPr>
          </a:p>
          <a:p>
            <a:pPr marR="0" lvl="0" algn="l" rtl="0">
              <a:lnSpc>
                <a:spcPct val="100000"/>
              </a:lnSpc>
              <a:spcBef>
                <a:spcPts val="0"/>
              </a:spcBef>
              <a:spcAft>
                <a:spcPts val="0"/>
              </a:spcAft>
              <a:buClr>
                <a:schemeClr val="lt1"/>
              </a:buClr>
              <a:buSzPts val="1800"/>
            </a:pPr>
            <a:endParaRPr lang="en-US" sz="1600" dirty="0">
              <a:solidFill>
                <a:schemeClr val="lt1"/>
              </a:solidFill>
              <a:latin typeface="Century Gothic"/>
              <a:ea typeface="Century Gothic"/>
              <a:cs typeface="Century Gothic"/>
              <a:sym typeface="Century Gothic"/>
            </a:endParaRPr>
          </a:p>
          <a:p>
            <a:pPr marL="285750" indent="-285750">
              <a:buClr>
                <a:schemeClr val="lt1"/>
              </a:buClr>
              <a:buSzPts val="1800"/>
              <a:buFont typeface="Century Gothic"/>
              <a:buChar char="-"/>
            </a:pPr>
            <a:r>
              <a:rPr lang="en-US" sz="1600" b="1" i="1" u="none" strike="noStrike" cap="none" dirty="0" err="1">
                <a:solidFill>
                  <a:schemeClr val="lt1"/>
                </a:solidFill>
                <a:latin typeface="Century Gothic"/>
                <a:ea typeface="Century Gothic"/>
                <a:cs typeface="Century Gothic"/>
                <a:sym typeface="Century Gothic"/>
              </a:rPr>
              <a:t>Biologie</a:t>
            </a:r>
            <a:r>
              <a:rPr lang="en-US" sz="1600" b="0" i="0" u="none" strike="noStrike" cap="none" dirty="0">
                <a:solidFill>
                  <a:schemeClr val="lt1"/>
                </a:solidFill>
                <a:latin typeface="Century Gothic"/>
                <a:ea typeface="Century Gothic"/>
                <a:cs typeface="Century Gothic"/>
                <a:sym typeface="Century Gothic"/>
              </a:rPr>
              <a:t>: het </a:t>
            </a:r>
            <a:r>
              <a:rPr lang="en-US" sz="1600" b="0" i="0" u="none" strike="noStrike" cap="none" dirty="0" err="1">
                <a:solidFill>
                  <a:schemeClr val="lt1"/>
                </a:solidFill>
                <a:latin typeface="Century Gothic"/>
                <a:ea typeface="Century Gothic"/>
                <a:cs typeface="Century Gothic"/>
                <a:sym typeface="Century Gothic"/>
              </a:rPr>
              <a:t>gehoorspectrum</a:t>
            </a:r>
            <a:endParaRPr lang="en-US" sz="1600" b="0" i="0" u="none" strike="noStrike" cap="none" dirty="0">
              <a:solidFill>
                <a:schemeClr val="lt1"/>
              </a:solidFill>
              <a:latin typeface="Century Gothic"/>
              <a:ea typeface="Century Gothic"/>
              <a:cs typeface="Century Gothic"/>
              <a:sym typeface="Century Gothic"/>
            </a:endParaRPr>
          </a:p>
          <a:p>
            <a:pPr marL="285750" indent="-285750">
              <a:buClr>
                <a:schemeClr val="lt1"/>
              </a:buClr>
              <a:buSzPts val="1800"/>
              <a:buFont typeface="Century Gothic"/>
              <a:buChar char="-"/>
            </a:pPr>
            <a:endParaRPr lang="en-US" sz="1600" b="0" i="0" u="none" strike="noStrike" cap="none" dirty="0">
              <a:solidFill>
                <a:schemeClr val="lt1"/>
              </a:solidFill>
              <a:latin typeface="Century Gothic"/>
              <a:ea typeface="Century Gothic"/>
              <a:cs typeface="Century Gothic"/>
              <a:sym typeface="Century Gothic"/>
            </a:endParaRPr>
          </a:p>
          <a:p>
            <a:pPr marL="285750" indent="-285750">
              <a:buClr>
                <a:schemeClr val="lt1"/>
              </a:buClr>
              <a:buSzPts val="1800"/>
              <a:buFont typeface="Century Gothic"/>
              <a:buChar char="-"/>
            </a:pPr>
            <a:r>
              <a:rPr lang="en-US" sz="1600" b="1" i="1" dirty="0">
                <a:solidFill>
                  <a:schemeClr val="lt1"/>
                </a:solidFill>
                <a:latin typeface="Century Gothic"/>
                <a:ea typeface="Century Gothic"/>
                <a:cs typeface="Century Gothic"/>
                <a:sym typeface="Century Gothic"/>
              </a:rPr>
              <a:t>Taal: </a:t>
            </a:r>
            <a:r>
              <a:rPr lang="en-US" sz="1600" i="1" dirty="0" err="1">
                <a:solidFill>
                  <a:schemeClr val="lt1"/>
                </a:solidFill>
                <a:latin typeface="Century Gothic"/>
                <a:ea typeface="Century Gothic"/>
                <a:cs typeface="Century Gothic"/>
                <a:sym typeface="Century Gothic"/>
              </a:rPr>
              <a:t>verwondering</a:t>
            </a:r>
            <a:r>
              <a:rPr lang="en-US" sz="1600" i="1" dirty="0">
                <a:solidFill>
                  <a:schemeClr val="lt1"/>
                </a:solidFill>
                <a:latin typeface="Century Gothic"/>
                <a:ea typeface="Century Gothic"/>
                <a:cs typeface="Century Gothic"/>
                <a:sym typeface="Century Gothic"/>
              </a:rPr>
              <a:t> over het </a:t>
            </a:r>
            <a:r>
              <a:rPr lang="en-US" sz="1600" i="1" dirty="0" err="1">
                <a:solidFill>
                  <a:schemeClr val="lt1"/>
                </a:solidFill>
                <a:latin typeface="Century Gothic"/>
                <a:ea typeface="Century Gothic"/>
                <a:cs typeface="Century Gothic"/>
                <a:sym typeface="Century Gothic"/>
              </a:rPr>
              <a:t>heelal</a:t>
            </a:r>
            <a:r>
              <a:rPr lang="en-US" sz="1600" i="1" dirty="0">
                <a:solidFill>
                  <a:schemeClr val="lt1"/>
                </a:solidFill>
                <a:latin typeface="Century Gothic"/>
                <a:ea typeface="Century Gothic"/>
                <a:cs typeface="Century Gothic"/>
                <a:sym typeface="Century Gothic"/>
              </a:rPr>
              <a:t> </a:t>
            </a:r>
            <a:r>
              <a:rPr lang="en-US" sz="1600" i="1" dirty="0" err="1">
                <a:solidFill>
                  <a:schemeClr val="lt1"/>
                </a:solidFill>
                <a:latin typeface="Century Gothic"/>
                <a:ea typeface="Century Gothic"/>
                <a:cs typeface="Century Gothic"/>
                <a:sym typeface="Century Gothic"/>
              </a:rPr>
              <a:t>uitdrukken</a:t>
            </a:r>
            <a:r>
              <a:rPr lang="en-US" sz="1600" i="1" dirty="0">
                <a:solidFill>
                  <a:schemeClr val="lt1"/>
                </a:solidFill>
                <a:latin typeface="Century Gothic"/>
                <a:ea typeface="Century Gothic"/>
                <a:cs typeface="Century Gothic"/>
                <a:sym typeface="Century Gothic"/>
              </a:rPr>
              <a:t> in </a:t>
            </a:r>
            <a:r>
              <a:rPr lang="en-US" sz="1600" i="1" dirty="0" err="1">
                <a:solidFill>
                  <a:schemeClr val="lt1"/>
                </a:solidFill>
                <a:latin typeface="Century Gothic"/>
                <a:ea typeface="Century Gothic"/>
                <a:cs typeface="Century Gothic"/>
                <a:sym typeface="Century Gothic"/>
              </a:rPr>
              <a:t>poëzie</a:t>
            </a:r>
            <a:endParaRPr lang="en-US" sz="1600" i="1" dirty="0">
              <a:solidFill>
                <a:schemeClr val="lt1"/>
              </a:solidFill>
              <a:latin typeface="Century Gothic"/>
              <a:ea typeface="Century Gothic"/>
              <a:cs typeface="Century Gothic"/>
              <a:sym typeface="Century Gothic"/>
            </a:endParaRPr>
          </a:p>
          <a:p>
            <a:pPr marL="285750" indent="-285750">
              <a:buClr>
                <a:schemeClr val="lt1"/>
              </a:buClr>
              <a:buSzPts val="1800"/>
              <a:buFont typeface="Century Gothic"/>
              <a:buChar char="-"/>
            </a:pPr>
            <a:endParaRPr lang="en-US" sz="1600" b="0" i="0" u="none" strike="noStrike" cap="none" dirty="0">
              <a:solidFill>
                <a:schemeClr val="lt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lt1"/>
              </a:buClr>
              <a:buSzPts val="1800"/>
              <a:buFont typeface="Century Gothic"/>
              <a:buChar char="-"/>
            </a:pPr>
            <a:r>
              <a:rPr lang="en-US" sz="1600" dirty="0">
                <a:solidFill>
                  <a:schemeClr val="lt1"/>
                </a:solidFill>
                <a:latin typeface="Century Gothic"/>
                <a:ea typeface="Century Gothic"/>
                <a:cs typeface="Century Gothic"/>
                <a:sym typeface="Century Gothic"/>
              </a:rPr>
              <a:t>…</a:t>
            </a:r>
            <a:endParaRPr sz="1600" b="0" i="0" u="none" strike="noStrike" cap="none" dirty="0">
              <a:solidFill>
                <a:schemeClr val="lt1"/>
              </a:solidFill>
              <a:latin typeface="Century Gothic"/>
              <a:ea typeface="Century Gothic"/>
              <a:cs typeface="Century Gothic"/>
              <a:sym typeface="Century Gothic"/>
            </a:endParaRPr>
          </a:p>
        </p:txBody>
      </p:sp>
      <p:sp>
        <p:nvSpPr>
          <p:cNvPr id="8" name="Tekstvak 7">
            <a:extLst>
              <a:ext uri="{FF2B5EF4-FFF2-40B4-BE49-F238E27FC236}">
                <a16:creationId xmlns:a16="http://schemas.microsoft.com/office/drawing/2014/main" id="{5B5F18FF-A1D4-F4D8-5935-44E073271AA0}"/>
              </a:ext>
            </a:extLst>
          </p:cNvPr>
          <p:cNvSpPr txBox="1"/>
          <p:nvPr/>
        </p:nvSpPr>
        <p:spPr>
          <a:xfrm>
            <a:off x="945164" y="2258081"/>
            <a:ext cx="10502649" cy="461665"/>
          </a:xfrm>
          <a:prstGeom prst="rect">
            <a:avLst/>
          </a:prstGeom>
          <a:noFill/>
        </p:spPr>
        <p:txBody>
          <a:bodyPr wrap="square">
            <a:spAutoFit/>
          </a:bodyPr>
          <a:lstStyle/>
          <a:p>
            <a:r>
              <a:rPr lang="nl-NL" sz="2400">
                <a:solidFill>
                  <a:schemeClr val="bg1"/>
                </a:solidFill>
                <a:latin typeface="Calibri" panose="020F0502020204030204" pitchFamily="34" charset="0"/>
                <a:cs typeface="Calibri" panose="020F0502020204030204" pitchFamily="34" charset="0"/>
              </a:rPr>
              <a:t>Kan het menselijk oor ingezet worden om data van stertrillingen te analyseren?  </a:t>
            </a:r>
            <a:endParaRPr lang="nl-BE" sz="2400">
              <a:solidFill>
                <a:schemeClr val="bg1"/>
              </a:solidFill>
              <a:latin typeface="Calibri" panose="020F0502020204030204" pitchFamily="34" charset="0"/>
              <a:cs typeface="Calibri" panose="020F0502020204030204" pitchFamily="34" charset="0"/>
            </a:endParaRPr>
          </a:p>
        </p:txBody>
      </p:sp>
      <p:pic>
        <p:nvPicPr>
          <p:cNvPr id="2" name="Google Shape;88;g101cb935cc7_1_0" descr="AstroSounds - Luister naar de sterren! | vakdidactiek.be">
            <a:extLst>
              <a:ext uri="{FF2B5EF4-FFF2-40B4-BE49-F238E27FC236}">
                <a16:creationId xmlns:a16="http://schemas.microsoft.com/office/drawing/2014/main" id="{A15CAB0B-8746-0A4E-D626-A655C115F5EF}"/>
              </a:ext>
            </a:extLst>
          </p:cNvPr>
          <p:cNvPicPr preferRelativeResize="0"/>
          <p:nvPr/>
        </p:nvPicPr>
        <p:blipFill rotWithShape="1">
          <a:blip r:embed="rId7">
            <a:alphaModFix/>
          </a:blip>
          <a:srcRect/>
          <a:stretch/>
        </p:blipFill>
        <p:spPr>
          <a:xfrm>
            <a:off x="9536113" y="185433"/>
            <a:ext cx="2467218" cy="1207424"/>
          </a:xfrm>
          <a:prstGeom prst="rect">
            <a:avLst/>
          </a:prstGeom>
          <a:noFill/>
          <a:ln>
            <a:noFill/>
          </a:ln>
        </p:spPr>
      </p:pic>
    </p:spTree>
    <p:extLst>
      <p:ext uri="{BB962C8B-B14F-4D97-AF65-F5344CB8AC3E}">
        <p14:creationId xmlns:p14="http://schemas.microsoft.com/office/powerpoint/2010/main" val="966235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9" name="Google Shape;458;p47">
            <a:extLst>
              <a:ext uri="{FF2B5EF4-FFF2-40B4-BE49-F238E27FC236}">
                <a16:creationId xmlns:a16="http://schemas.microsoft.com/office/drawing/2014/main" id="{970816F6-42C9-8C2A-E3CF-7FF1557F690E}"/>
              </a:ext>
            </a:extLst>
          </p:cNvPr>
          <p:cNvSpPr txBox="1"/>
          <p:nvPr/>
        </p:nvSpPr>
        <p:spPr>
          <a:xfrm>
            <a:off x="1450682" y="41878"/>
            <a:ext cx="3386808" cy="743854"/>
          </a:xfrm>
          <a:prstGeom prst="rect">
            <a:avLst/>
          </a:prstGeom>
          <a:noFill/>
          <a:ln>
            <a:noFill/>
          </a:ln>
        </p:spPr>
        <p:txBody>
          <a:bodyPr spcFirstLastPara="1" wrap="square" lIns="91425" tIns="45700" rIns="91425" bIns="45700" anchor="b" anchorCtr="0">
            <a:normAutofit/>
          </a:bodyPr>
          <a:lstStyle/>
          <a:p>
            <a:pPr marL="0" marR="0" lvl="0" indent="0" rtl="0">
              <a:lnSpc>
                <a:spcPct val="90000"/>
              </a:lnSpc>
              <a:spcBef>
                <a:spcPts val="0"/>
              </a:spcBef>
              <a:spcAft>
                <a:spcPts val="0"/>
              </a:spcAft>
              <a:buClr>
                <a:srgbClr val="FFFFFF"/>
              </a:buClr>
              <a:buSzPts val="4000"/>
              <a:buFont typeface="Calibri"/>
              <a:buNone/>
            </a:pPr>
            <a:r>
              <a:rPr lang="en-US" sz="3600" b="0" i="0" u="none" strike="noStrike" cap="none" err="1">
                <a:solidFill>
                  <a:srgbClr val="FFFFFF"/>
                </a:solidFill>
                <a:latin typeface="Calibri"/>
                <a:ea typeface="Calibri"/>
                <a:cs typeface="Calibri"/>
                <a:sym typeface="Calibri"/>
              </a:rPr>
              <a:t>Toonhebbend</a:t>
            </a:r>
            <a:r>
              <a:rPr lang="en-US" sz="3600" b="0" i="0" u="none" strike="noStrike" cap="none">
                <a:solidFill>
                  <a:srgbClr val="FFFFFF"/>
                </a:solidFill>
                <a:latin typeface="Calibri"/>
                <a:ea typeface="Calibri"/>
                <a:cs typeface="Calibri"/>
                <a:sym typeface="Calibri"/>
              </a:rPr>
              <a:t>?</a:t>
            </a:r>
            <a:endParaRPr sz="1200" b="0" i="0" u="none" strike="noStrike" cap="none">
              <a:solidFill>
                <a:srgbClr val="000000"/>
              </a:solidFill>
              <a:latin typeface="Arial"/>
              <a:ea typeface="Arial"/>
              <a:cs typeface="Arial"/>
              <a:sym typeface="Arial"/>
            </a:endParaRPr>
          </a:p>
        </p:txBody>
      </p:sp>
      <p:sp>
        <p:nvSpPr>
          <p:cNvPr id="10" name="Google Shape;459;p47">
            <a:extLst>
              <a:ext uri="{FF2B5EF4-FFF2-40B4-BE49-F238E27FC236}">
                <a16:creationId xmlns:a16="http://schemas.microsoft.com/office/drawing/2014/main" id="{F53E478C-DBB2-9F1A-DB74-200D581A4517}"/>
              </a:ext>
            </a:extLst>
          </p:cNvPr>
          <p:cNvSpPr txBox="1">
            <a:spLocks noGrp="1"/>
          </p:cNvSpPr>
          <p:nvPr>
            <p:ph type="body" idx="1"/>
          </p:nvPr>
        </p:nvSpPr>
        <p:spPr>
          <a:xfrm>
            <a:off x="1489954" y="686825"/>
            <a:ext cx="10713927" cy="28658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r>
              <a:rPr lang="en-US" sz="2400" i="1" u="sng" dirty="0" err="1">
                <a:solidFill>
                  <a:schemeClr val="bg1"/>
                </a:solidFill>
              </a:rPr>
              <a:t>Golfvorm</a:t>
            </a:r>
            <a:r>
              <a:rPr lang="en-US" sz="2400" i="1" u="sng" dirty="0">
                <a:solidFill>
                  <a:schemeClr val="bg1"/>
                </a:solidFill>
              </a:rPr>
              <a:t> </a:t>
            </a:r>
            <a:r>
              <a:rPr lang="en-US" sz="2400" i="1" u="sng" dirty="0" err="1">
                <a:solidFill>
                  <a:schemeClr val="bg1"/>
                </a:solidFill>
              </a:rPr>
              <a:t>visualiseren</a:t>
            </a:r>
            <a:r>
              <a:rPr lang="en-US" sz="2400" i="1" u="sng" dirty="0">
                <a:solidFill>
                  <a:schemeClr val="bg1"/>
                </a:solidFill>
              </a:rPr>
              <a:t>/</a:t>
            </a:r>
            <a:r>
              <a:rPr lang="en-US" sz="2400" i="1" u="sng" dirty="0" err="1">
                <a:solidFill>
                  <a:schemeClr val="bg1"/>
                </a:solidFill>
              </a:rPr>
              <a:t>meten</a:t>
            </a:r>
            <a:r>
              <a:rPr lang="en-US" sz="2400" dirty="0">
                <a:solidFill>
                  <a:schemeClr val="bg1"/>
                </a:solidFill>
              </a:rPr>
              <a:t>: </a:t>
            </a:r>
            <a:endParaRPr sz="3200" dirty="0">
              <a:solidFill>
                <a:schemeClr val="bg1"/>
              </a:solidFill>
            </a:endParaRPr>
          </a:p>
          <a:p>
            <a:pPr marL="0" lvl="0" indent="0" algn="l" rtl="0">
              <a:lnSpc>
                <a:spcPct val="90000"/>
              </a:lnSpc>
              <a:spcBef>
                <a:spcPts val="1000"/>
              </a:spcBef>
              <a:spcAft>
                <a:spcPts val="0"/>
              </a:spcAft>
              <a:buClr>
                <a:schemeClr val="dk1"/>
              </a:buClr>
              <a:buSzPts val="2000"/>
              <a:buNone/>
            </a:pPr>
            <a:r>
              <a:rPr lang="en-US" sz="1600" dirty="0">
                <a:solidFill>
                  <a:schemeClr val="bg1"/>
                </a:solidFill>
              </a:rPr>
              <a:t>Vind je </a:t>
            </a:r>
            <a:r>
              <a:rPr lang="en-US" sz="1600" dirty="0" err="1">
                <a:solidFill>
                  <a:schemeClr val="bg1"/>
                </a:solidFill>
              </a:rPr>
              <a:t>een</a:t>
            </a:r>
            <a:r>
              <a:rPr lang="en-US" sz="1600" dirty="0">
                <a:solidFill>
                  <a:schemeClr val="bg1"/>
                </a:solidFill>
              </a:rPr>
              <a:t> </a:t>
            </a:r>
            <a:r>
              <a:rPr lang="en-US" sz="1600" b="1" dirty="0">
                <a:solidFill>
                  <a:schemeClr val="bg1"/>
                </a:solidFill>
              </a:rPr>
              <a:t>patroon</a:t>
            </a:r>
            <a:r>
              <a:rPr lang="en-US" sz="1600" dirty="0">
                <a:solidFill>
                  <a:schemeClr val="bg1"/>
                </a:solidFill>
              </a:rPr>
              <a:t> </a:t>
            </a:r>
            <a:r>
              <a:rPr lang="en-US" sz="1600" dirty="0" err="1">
                <a:solidFill>
                  <a:schemeClr val="bg1"/>
                </a:solidFill>
              </a:rPr>
              <a:t>dat</a:t>
            </a:r>
            <a:r>
              <a:rPr lang="en-US" sz="1600" dirty="0">
                <a:solidFill>
                  <a:schemeClr val="bg1"/>
                </a:solidFill>
              </a:rPr>
              <a:t> </a:t>
            </a:r>
            <a:r>
              <a:rPr lang="en-US" sz="1600" dirty="0" err="1">
                <a:solidFill>
                  <a:schemeClr val="bg1"/>
                </a:solidFill>
              </a:rPr>
              <a:t>zich</a:t>
            </a:r>
            <a:r>
              <a:rPr lang="en-US" sz="1600" dirty="0">
                <a:solidFill>
                  <a:schemeClr val="bg1"/>
                </a:solidFill>
              </a:rPr>
              <a:t> </a:t>
            </a:r>
            <a:r>
              <a:rPr lang="en-US" sz="1600" dirty="0" err="1">
                <a:solidFill>
                  <a:schemeClr val="bg1"/>
                </a:solidFill>
              </a:rPr>
              <a:t>herhaalt</a:t>
            </a:r>
            <a:r>
              <a:rPr lang="en-US" sz="1600" dirty="0">
                <a:solidFill>
                  <a:schemeClr val="bg1"/>
                </a:solidFill>
              </a:rPr>
              <a:t> in de </a:t>
            </a:r>
            <a:r>
              <a:rPr lang="en-US" sz="1600" dirty="0" err="1">
                <a:solidFill>
                  <a:schemeClr val="bg1"/>
                </a:solidFill>
              </a:rPr>
              <a:t>tijd</a:t>
            </a:r>
            <a:r>
              <a:rPr lang="en-US" sz="1600" dirty="0">
                <a:solidFill>
                  <a:schemeClr val="bg1"/>
                </a:solidFill>
              </a:rPr>
              <a:t>? </a:t>
            </a:r>
            <a:r>
              <a:rPr lang="en-US" sz="1600" u="sng" dirty="0">
                <a:solidFill>
                  <a:schemeClr val="bg1"/>
                </a:solidFill>
                <a:hlinkClick r:id="rId7">
                  <a:extLst>
                    <a:ext uri="{A12FA001-AC4F-418D-AE19-62706E023703}">
                      <ahyp:hlinkClr xmlns:ahyp="http://schemas.microsoft.com/office/drawing/2018/hyperlinkcolor" val="tx"/>
                    </a:ext>
                  </a:extLst>
                </a:hlinkClick>
              </a:rPr>
              <a:t>https://workbench.imuscica.eu/</a:t>
            </a:r>
            <a:r>
              <a:rPr lang="en-US" sz="1600" dirty="0">
                <a:solidFill>
                  <a:schemeClr val="bg1"/>
                </a:solidFill>
              </a:rPr>
              <a:t>  (2D </a:t>
            </a:r>
            <a:r>
              <a:rPr lang="en-US" sz="1600" dirty="0" err="1">
                <a:solidFill>
                  <a:schemeClr val="bg1"/>
                </a:solidFill>
              </a:rPr>
              <a:t>visualisatie</a:t>
            </a:r>
            <a:r>
              <a:rPr lang="en-US" sz="1600" dirty="0">
                <a:solidFill>
                  <a:schemeClr val="bg1"/>
                </a:solidFill>
              </a:rPr>
              <a:t>)</a:t>
            </a:r>
            <a:endParaRPr sz="1600" dirty="0">
              <a:solidFill>
                <a:schemeClr val="bg1"/>
              </a:solidFill>
            </a:endParaRPr>
          </a:p>
          <a:p>
            <a:pPr marL="342900" lvl="0" algn="l" rtl="0">
              <a:lnSpc>
                <a:spcPct val="90000"/>
              </a:lnSpc>
              <a:spcBef>
                <a:spcPts val="1000"/>
              </a:spcBef>
              <a:spcAft>
                <a:spcPts val="0"/>
              </a:spcAft>
              <a:buClr>
                <a:schemeClr val="bg1"/>
              </a:buClr>
              <a:buSzPts val="2000"/>
              <a:buFont typeface="Wingdings" panose="05000000000000000000" pitchFamily="2" charset="2"/>
              <a:buChar char="Ø"/>
            </a:pPr>
            <a:r>
              <a:rPr lang="en-US" sz="2400" dirty="0">
                <a:solidFill>
                  <a:schemeClr val="bg1"/>
                </a:solidFill>
              </a:rPr>
              <a:t>Van </a:t>
            </a:r>
            <a:r>
              <a:rPr lang="en-US" sz="2400" b="1" dirty="0" err="1">
                <a:solidFill>
                  <a:schemeClr val="bg1"/>
                </a:solidFill>
              </a:rPr>
              <a:t>sterren</a:t>
            </a:r>
            <a:r>
              <a:rPr lang="en-US" sz="2400" b="1" dirty="0">
                <a:solidFill>
                  <a:schemeClr val="bg1"/>
                </a:solidFill>
              </a:rPr>
              <a:t>!</a:t>
            </a:r>
            <a:endParaRPr sz="2400" b="1" dirty="0">
              <a:solidFill>
                <a:schemeClr val="bg1"/>
              </a:solidFill>
            </a:endParaRPr>
          </a:p>
          <a:p>
            <a:pPr marL="0" lvl="0" indent="0" algn="l" rtl="0">
              <a:lnSpc>
                <a:spcPct val="90000"/>
              </a:lnSpc>
              <a:spcBef>
                <a:spcPts val="1000"/>
              </a:spcBef>
              <a:spcAft>
                <a:spcPts val="0"/>
              </a:spcAft>
              <a:buClr>
                <a:schemeClr val="dk1"/>
              </a:buClr>
              <a:buSzPts val="2000"/>
              <a:buNone/>
            </a:pPr>
            <a:endParaRPr sz="1050" dirty="0">
              <a:solidFill>
                <a:schemeClr val="bg1"/>
              </a:solidFill>
            </a:endParaRPr>
          </a:p>
          <a:p>
            <a:pPr marL="0" lvl="0" indent="0" algn="l" rtl="0">
              <a:lnSpc>
                <a:spcPct val="90000"/>
              </a:lnSpc>
              <a:spcBef>
                <a:spcPts val="1000"/>
              </a:spcBef>
              <a:spcAft>
                <a:spcPts val="0"/>
              </a:spcAft>
              <a:buClr>
                <a:schemeClr val="dk1"/>
              </a:buClr>
              <a:buSzPts val="2000"/>
              <a:buNone/>
            </a:pPr>
            <a:r>
              <a:rPr lang="en-US" sz="2400" dirty="0" err="1">
                <a:solidFill>
                  <a:schemeClr val="bg1"/>
                </a:solidFill>
              </a:rPr>
              <a:t>Vergelijk</a:t>
            </a:r>
            <a:r>
              <a:rPr lang="en-US" sz="2400" dirty="0">
                <a:solidFill>
                  <a:schemeClr val="bg1"/>
                </a:solidFill>
              </a:rPr>
              <a:t> de </a:t>
            </a:r>
            <a:r>
              <a:rPr lang="en-US" sz="2400" dirty="0" err="1">
                <a:solidFill>
                  <a:schemeClr val="bg1"/>
                </a:solidFill>
              </a:rPr>
              <a:t>verschillende</a:t>
            </a:r>
            <a:r>
              <a:rPr lang="en-US" sz="2400" dirty="0">
                <a:solidFill>
                  <a:schemeClr val="bg1"/>
                </a:solidFill>
              </a:rPr>
              <a:t> </a:t>
            </a:r>
            <a:r>
              <a:rPr lang="en-US" sz="2400" dirty="0" err="1">
                <a:solidFill>
                  <a:schemeClr val="bg1"/>
                </a:solidFill>
              </a:rPr>
              <a:t>golfvormen</a:t>
            </a:r>
            <a:r>
              <a:rPr lang="en-US" sz="2400" dirty="0">
                <a:solidFill>
                  <a:schemeClr val="bg1"/>
                </a:solidFill>
              </a:rPr>
              <a:t>: in </a:t>
            </a:r>
            <a:r>
              <a:rPr lang="en-US" sz="2400" dirty="0" err="1">
                <a:solidFill>
                  <a:schemeClr val="bg1"/>
                </a:solidFill>
              </a:rPr>
              <a:t>welke</a:t>
            </a:r>
            <a:r>
              <a:rPr lang="en-US" sz="2400" dirty="0">
                <a:solidFill>
                  <a:schemeClr val="bg1"/>
                </a:solidFill>
              </a:rPr>
              <a:t> </a:t>
            </a:r>
            <a:r>
              <a:rPr lang="en-US" sz="2400" dirty="0" err="1">
                <a:solidFill>
                  <a:schemeClr val="bg1"/>
                </a:solidFill>
              </a:rPr>
              <a:t>gevallen</a:t>
            </a:r>
            <a:r>
              <a:rPr lang="en-US" sz="2400" dirty="0">
                <a:solidFill>
                  <a:schemeClr val="bg1"/>
                </a:solidFill>
              </a:rPr>
              <a:t> </a:t>
            </a:r>
            <a:r>
              <a:rPr lang="en-US" sz="2400" dirty="0" err="1">
                <a:solidFill>
                  <a:schemeClr val="bg1"/>
                </a:solidFill>
              </a:rPr>
              <a:t>zie</a:t>
            </a:r>
            <a:r>
              <a:rPr lang="en-US" sz="2400" dirty="0">
                <a:solidFill>
                  <a:schemeClr val="bg1"/>
                </a:solidFill>
              </a:rPr>
              <a:t> je </a:t>
            </a:r>
            <a:r>
              <a:rPr lang="en-US" sz="2400" dirty="0" err="1">
                <a:solidFill>
                  <a:schemeClr val="bg1"/>
                </a:solidFill>
              </a:rPr>
              <a:t>een</a:t>
            </a:r>
            <a:r>
              <a:rPr lang="en-US" sz="2400" dirty="0">
                <a:solidFill>
                  <a:schemeClr val="bg1"/>
                </a:solidFill>
              </a:rPr>
              <a:t> </a:t>
            </a:r>
            <a:r>
              <a:rPr lang="en-US" sz="2400" dirty="0" err="1">
                <a:solidFill>
                  <a:schemeClr val="bg1"/>
                </a:solidFill>
              </a:rPr>
              <a:t>duidelijk</a:t>
            </a:r>
            <a:r>
              <a:rPr lang="en-US" sz="2400" dirty="0">
                <a:solidFill>
                  <a:schemeClr val="bg1"/>
                </a:solidFill>
              </a:rPr>
              <a:t> patroon?</a:t>
            </a:r>
          </a:p>
          <a:p>
            <a:pPr marL="0" lvl="0" indent="0" algn="l" rtl="0">
              <a:lnSpc>
                <a:spcPct val="90000"/>
              </a:lnSpc>
              <a:spcBef>
                <a:spcPts val="1000"/>
              </a:spcBef>
              <a:spcAft>
                <a:spcPts val="0"/>
              </a:spcAft>
              <a:buClr>
                <a:schemeClr val="dk1"/>
              </a:buClr>
              <a:buSzPts val="2000"/>
              <a:buNone/>
            </a:pPr>
            <a:r>
              <a:rPr lang="en-US" sz="1800" dirty="0">
                <a:solidFill>
                  <a:schemeClr val="bg1"/>
                </a:solidFill>
              </a:rPr>
              <a:t>(Kan je </a:t>
            </a:r>
            <a:r>
              <a:rPr lang="en-US" sz="1800" dirty="0" err="1">
                <a:solidFill>
                  <a:schemeClr val="bg1"/>
                </a:solidFill>
              </a:rPr>
              <a:t>zeggen</a:t>
            </a:r>
            <a:r>
              <a:rPr lang="en-US" sz="1800" dirty="0">
                <a:solidFill>
                  <a:schemeClr val="bg1"/>
                </a:solidFill>
              </a:rPr>
              <a:t> </a:t>
            </a:r>
            <a:r>
              <a:rPr lang="en-US" sz="1800" dirty="0" err="1">
                <a:solidFill>
                  <a:schemeClr val="bg1"/>
                </a:solidFill>
              </a:rPr>
              <a:t>waar</a:t>
            </a:r>
            <a:r>
              <a:rPr lang="en-US" sz="1800" dirty="0">
                <a:solidFill>
                  <a:schemeClr val="bg1"/>
                </a:solidFill>
              </a:rPr>
              <a:t> </a:t>
            </a:r>
            <a:r>
              <a:rPr lang="en-US" sz="1800" dirty="0" err="1">
                <a:solidFill>
                  <a:schemeClr val="bg1"/>
                </a:solidFill>
              </a:rPr>
              <a:t>precies</a:t>
            </a:r>
            <a:r>
              <a:rPr lang="en-US" sz="1800" dirty="0">
                <a:solidFill>
                  <a:schemeClr val="bg1"/>
                </a:solidFill>
              </a:rPr>
              <a:t> het </a:t>
            </a:r>
            <a:r>
              <a:rPr lang="en-US" sz="1800" dirty="0" err="1">
                <a:solidFill>
                  <a:schemeClr val="bg1"/>
                </a:solidFill>
              </a:rPr>
              <a:t>zich</a:t>
            </a:r>
            <a:r>
              <a:rPr lang="en-US" sz="1800" dirty="0">
                <a:solidFill>
                  <a:schemeClr val="bg1"/>
                </a:solidFill>
              </a:rPr>
              <a:t> </a:t>
            </a:r>
            <a:r>
              <a:rPr lang="en-US" sz="1800" dirty="0" err="1">
                <a:solidFill>
                  <a:schemeClr val="bg1"/>
                </a:solidFill>
              </a:rPr>
              <a:t>herhalend</a:t>
            </a:r>
            <a:r>
              <a:rPr lang="en-US" sz="1800" dirty="0">
                <a:solidFill>
                  <a:schemeClr val="bg1"/>
                </a:solidFill>
              </a:rPr>
              <a:t> patroon </a:t>
            </a:r>
            <a:r>
              <a:rPr lang="en-US" sz="1800" dirty="0" err="1">
                <a:solidFill>
                  <a:schemeClr val="bg1"/>
                </a:solidFill>
              </a:rPr>
              <a:t>begint</a:t>
            </a:r>
            <a:r>
              <a:rPr lang="en-US" sz="1800" dirty="0">
                <a:solidFill>
                  <a:schemeClr val="bg1"/>
                </a:solidFill>
              </a:rPr>
              <a:t> en </a:t>
            </a:r>
            <a:r>
              <a:rPr lang="en-US" sz="1800" dirty="0" err="1">
                <a:solidFill>
                  <a:schemeClr val="bg1"/>
                </a:solidFill>
              </a:rPr>
              <a:t>eindigt</a:t>
            </a:r>
            <a:r>
              <a:rPr lang="en-US" sz="1800" dirty="0">
                <a:solidFill>
                  <a:schemeClr val="bg1"/>
                </a:solidFill>
              </a:rPr>
              <a:t>?)</a:t>
            </a:r>
            <a:r>
              <a:rPr lang="en-US" dirty="0">
                <a:solidFill>
                  <a:schemeClr val="bg1"/>
                </a:solidFill>
              </a:rPr>
              <a:t> </a:t>
            </a:r>
            <a:endParaRPr dirty="0">
              <a:solidFill>
                <a:schemeClr val="bg1"/>
              </a:solidFill>
            </a:endParaRPr>
          </a:p>
        </p:txBody>
      </p:sp>
      <p:pic>
        <p:nvPicPr>
          <p:cNvPr id="12" name="Google Shape;461;p47">
            <a:extLst>
              <a:ext uri="{FF2B5EF4-FFF2-40B4-BE49-F238E27FC236}">
                <a16:creationId xmlns:a16="http://schemas.microsoft.com/office/drawing/2014/main" id="{6FF85025-42C3-DE88-EF69-C2C02310E9A4}"/>
              </a:ext>
            </a:extLst>
          </p:cNvPr>
          <p:cNvPicPr preferRelativeResize="0"/>
          <p:nvPr/>
        </p:nvPicPr>
        <p:blipFill rotWithShape="1">
          <a:blip r:embed="rId8">
            <a:alphaModFix/>
          </a:blip>
          <a:srcRect/>
          <a:stretch/>
        </p:blipFill>
        <p:spPr>
          <a:xfrm>
            <a:off x="9798060" y="3277409"/>
            <a:ext cx="1588471" cy="1541221"/>
          </a:xfrm>
          <a:prstGeom prst="rect">
            <a:avLst/>
          </a:prstGeom>
          <a:noFill/>
          <a:ln>
            <a:noFill/>
          </a:ln>
        </p:spPr>
      </p:pic>
      <p:cxnSp>
        <p:nvCxnSpPr>
          <p:cNvPr id="19" name="Google Shape;470;p47">
            <a:extLst>
              <a:ext uri="{FF2B5EF4-FFF2-40B4-BE49-F238E27FC236}">
                <a16:creationId xmlns:a16="http://schemas.microsoft.com/office/drawing/2014/main" id="{5FBFB7F0-4CF4-13E5-F4A6-885AE420E117}"/>
              </a:ext>
            </a:extLst>
          </p:cNvPr>
          <p:cNvCxnSpPr/>
          <p:nvPr/>
        </p:nvCxnSpPr>
        <p:spPr>
          <a:xfrm>
            <a:off x="8122033" y="5331270"/>
            <a:ext cx="1164300" cy="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471;p47">
            <a:extLst>
              <a:ext uri="{FF2B5EF4-FFF2-40B4-BE49-F238E27FC236}">
                <a16:creationId xmlns:a16="http://schemas.microsoft.com/office/drawing/2014/main" id="{559E667C-E944-8AFF-B0E7-9D7ADB82066E}"/>
              </a:ext>
            </a:extLst>
          </p:cNvPr>
          <p:cNvCxnSpPr/>
          <p:nvPr/>
        </p:nvCxnSpPr>
        <p:spPr>
          <a:xfrm>
            <a:off x="7682383" y="6538998"/>
            <a:ext cx="1505400" cy="10500"/>
          </a:xfrm>
          <a:prstGeom prst="straightConnector1">
            <a:avLst/>
          </a:prstGeom>
          <a:noFill/>
          <a:ln w="9525" cap="flat" cmpd="sng">
            <a:solidFill>
              <a:schemeClr val="dk2"/>
            </a:solidFill>
            <a:prstDash val="solid"/>
            <a:round/>
            <a:headEnd type="none" w="med" len="med"/>
            <a:tailEnd type="triangle" w="med" len="med"/>
          </a:ln>
        </p:spPr>
      </p:cxnSp>
      <p:grpSp>
        <p:nvGrpSpPr>
          <p:cNvPr id="28" name="Groep 27">
            <a:extLst>
              <a:ext uri="{FF2B5EF4-FFF2-40B4-BE49-F238E27FC236}">
                <a16:creationId xmlns:a16="http://schemas.microsoft.com/office/drawing/2014/main" id="{846DCDD5-657A-8F22-B7F0-694FA79C40CD}"/>
              </a:ext>
            </a:extLst>
          </p:cNvPr>
          <p:cNvGrpSpPr/>
          <p:nvPr/>
        </p:nvGrpSpPr>
        <p:grpSpPr>
          <a:xfrm>
            <a:off x="753721" y="3484544"/>
            <a:ext cx="8568585" cy="3411145"/>
            <a:chOff x="753721" y="3484544"/>
            <a:chExt cx="8568585" cy="3411145"/>
          </a:xfrm>
        </p:grpSpPr>
        <p:pic>
          <p:nvPicPr>
            <p:cNvPr id="13" name="Google Shape;462;p47">
              <a:extLst>
                <a:ext uri="{FF2B5EF4-FFF2-40B4-BE49-F238E27FC236}">
                  <a16:creationId xmlns:a16="http://schemas.microsoft.com/office/drawing/2014/main" id="{65056EA4-6CBA-1EC9-3FFA-E5DFBAFFFC76}"/>
                </a:ext>
              </a:extLst>
            </p:cNvPr>
            <p:cNvPicPr preferRelativeResize="0"/>
            <p:nvPr/>
          </p:nvPicPr>
          <p:blipFill rotWithShape="1">
            <a:blip r:embed="rId9">
              <a:alphaModFix/>
            </a:blip>
            <a:srcRect/>
            <a:stretch/>
          </p:blipFill>
          <p:spPr>
            <a:xfrm>
              <a:off x="753721" y="5556988"/>
              <a:ext cx="8458200" cy="1020785"/>
            </a:xfrm>
            <a:prstGeom prst="rect">
              <a:avLst/>
            </a:prstGeom>
            <a:noFill/>
            <a:ln>
              <a:noFill/>
            </a:ln>
          </p:spPr>
        </p:pic>
        <p:pic>
          <p:nvPicPr>
            <p:cNvPr id="14" name="Google Shape;463;p47">
              <a:extLst>
                <a:ext uri="{FF2B5EF4-FFF2-40B4-BE49-F238E27FC236}">
                  <a16:creationId xmlns:a16="http://schemas.microsoft.com/office/drawing/2014/main" id="{90161D52-5986-CA0E-47C1-909AC566FA3A}"/>
                </a:ext>
              </a:extLst>
            </p:cNvPr>
            <p:cNvPicPr preferRelativeResize="0"/>
            <p:nvPr/>
          </p:nvPicPr>
          <p:blipFill rotWithShape="1">
            <a:blip r:embed="rId10">
              <a:alphaModFix/>
            </a:blip>
            <a:srcRect/>
            <a:stretch/>
          </p:blipFill>
          <p:spPr>
            <a:xfrm>
              <a:off x="753721" y="3865176"/>
              <a:ext cx="8512628" cy="810396"/>
            </a:xfrm>
            <a:prstGeom prst="rect">
              <a:avLst/>
            </a:prstGeom>
            <a:noFill/>
            <a:ln>
              <a:noFill/>
            </a:ln>
          </p:spPr>
        </p:pic>
        <p:pic>
          <p:nvPicPr>
            <p:cNvPr id="15" name="Google Shape;464;p47" descr="Afbeelding met silhouet&#10;&#10;Automatisch gegenereerde beschrijving">
              <a:extLst>
                <a:ext uri="{FF2B5EF4-FFF2-40B4-BE49-F238E27FC236}">
                  <a16:creationId xmlns:a16="http://schemas.microsoft.com/office/drawing/2014/main" id="{60126E63-EC6C-C725-E009-9B3DFE1ECA3C}"/>
                </a:ext>
              </a:extLst>
            </p:cNvPr>
            <p:cNvPicPr preferRelativeResize="0"/>
            <p:nvPr/>
          </p:nvPicPr>
          <p:blipFill rotWithShape="1">
            <a:blip r:embed="rId11">
              <a:alphaModFix/>
            </a:blip>
            <a:srcRect/>
            <a:stretch/>
          </p:blipFill>
          <p:spPr>
            <a:xfrm>
              <a:off x="7995618" y="5448435"/>
              <a:ext cx="1240500" cy="1157829"/>
            </a:xfrm>
            <a:prstGeom prst="rect">
              <a:avLst/>
            </a:prstGeom>
            <a:noFill/>
            <a:ln>
              <a:noFill/>
            </a:ln>
          </p:spPr>
        </p:pic>
        <p:pic>
          <p:nvPicPr>
            <p:cNvPr id="16" name="Google Shape;465;p47">
              <a:extLst>
                <a:ext uri="{FF2B5EF4-FFF2-40B4-BE49-F238E27FC236}">
                  <a16:creationId xmlns:a16="http://schemas.microsoft.com/office/drawing/2014/main" id="{9ADFFAD5-5089-4758-A9A2-FCC08B24F6FC}"/>
                </a:ext>
              </a:extLst>
            </p:cNvPr>
            <p:cNvPicPr preferRelativeResize="0"/>
            <p:nvPr/>
          </p:nvPicPr>
          <p:blipFill rotWithShape="1">
            <a:blip r:embed="rId12">
              <a:alphaModFix/>
            </a:blip>
            <a:srcRect/>
            <a:stretch/>
          </p:blipFill>
          <p:spPr>
            <a:xfrm>
              <a:off x="8625619" y="3853258"/>
              <a:ext cx="696687" cy="817415"/>
            </a:xfrm>
            <a:prstGeom prst="rect">
              <a:avLst/>
            </a:prstGeom>
            <a:noFill/>
            <a:ln>
              <a:noFill/>
            </a:ln>
          </p:spPr>
        </p:pic>
        <p:sp>
          <p:nvSpPr>
            <p:cNvPr id="17" name="Google Shape;466;p47">
              <a:extLst>
                <a:ext uri="{FF2B5EF4-FFF2-40B4-BE49-F238E27FC236}">
                  <a16:creationId xmlns:a16="http://schemas.microsoft.com/office/drawing/2014/main" id="{A80D128D-3FB0-3D55-42D3-A4F7F70112E6}"/>
                </a:ext>
              </a:extLst>
            </p:cNvPr>
            <p:cNvSpPr txBox="1"/>
            <p:nvPr/>
          </p:nvSpPr>
          <p:spPr>
            <a:xfrm>
              <a:off x="2163781" y="3484544"/>
              <a:ext cx="2743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bg1"/>
                  </a:solidFill>
                  <a:latin typeface="Calibri"/>
                  <a:ea typeface="Calibri"/>
                  <a:cs typeface="Calibri"/>
                  <a:sym typeface="Calibri"/>
                </a:rPr>
                <a:t>Meer </a:t>
              </a:r>
              <a:r>
                <a:rPr lang="en-US" sz="1800" b="1" i="1" u="none" strike="noStrike" cap="none" err="1">
                  <a:solidFill>
                    <a:schemeClr val="bg1"/>
                  </a:solidFill>
                  <a:latin typeface="Calibri"/>
                  <a:ea typeface="Calibri"/>
                  <a:cs typeface="Calibri"/>
                  <a:sym typeface="Calibri"/>
                </a:rPr>
                <a:t>toonhebbend</a:t>
              </a:r>
              <a:endParaRPr sz="1400" b="1" i="0" u="none" strike="noStrike" cap="none">
                <a:solidFill>
                  <a:schemeClr val="bg1"/>
                </a:solidFill>
                <a:sym typeface="Arial"/>
              </a:endParaRPr>
            </a:p>
          </p:txBody>
        </p:sp>
        <p:sp>
          <p:nvSpPr>
            <p:cNvPr id="18" name="Google Shape;467;p47">
              <a:extLst>
                <a:ext uri="{FF2B5EF4-FFF2-40B4-BE49-F238E27FC236}">
                  <a16:creationId xmlns:a16="http://schemas.microsoft.com/office/drawing/2014/main" id="{AD3F8F4E-9D07-0F12-5442-EEC204D7700A}"/>
                </a:ext>
              </a:extLst>
            </p:cNvPr>
            <p:cNvSpPr txBox="1"/>
            <p:nvPr/>
          </p:nvSpPr>
          <p:spPr>
            <a:xfrm>
              <a:off x="2027189" y="5205580"/>
              <a:ext cx="2743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bg1"/>
                  </a:solidFill>
                  <a:latin typeface="Calibri"/>
                  <a:ea typeface="Calibri"/>
                  <a:cs typeface="Calibri"/>
                  <a:sym typeface="Calibri"/>
                </a:rPr>
                <a:t>Minder </a:t>
              </a:r>
              <a:r>
                <a:rPr lang="en-US" sz="1800" b="1" i="1" u="none" strike="noStrike" cap="none" err="1">
                  <a:solidFill>
                    <a:schemeClr val="bg1"/>
                  </a:solidFill>
                  <a:latin typeface="Calibri"/>
                  <a:ea typeface="Calibri"/>
                  <a:cs typeface="Calibri"/>
                  <a:sym typeface="Calibri"/>
                </a:rPr>
                <a:t>toonhebbend</a:t>
              </a:r>
              <a:endParaRPr sz="1400" b="1" i="0" u="none" strike="noStrike" cap="none">
                <a:solidFill>
                  <a:schemeClr val="bg1"/>
                </a:solidFill>
                <a:sym typeface="Arial"/>
              </a:endParaRPr>
            </a:p>
          </p:txBody>
        </p:sp>
        <p:sp>
          <p:nvSpPr>
            <p:cNvPr id="21" name="Google Shape;472;p47">
              <a:extLst>
                <a:ext uri="{FF2B5EF4-FFF2-40B4-BE49-F238E27FC236}">
                  <a16:creationId xmlns:a16="http://schemas.microsoft.com/office/drawing/2014/main" id="{C7C67BCE-7BBD-9A54-5263-1F554292B281}"/>
                </a:ext>
              </a:extLst>
            </p:cNvPr>
            <p:cNvSpPr txBox="1"/>
            <p:nvPr/>
          </p:nvSpPr>
          <p:spPr>
            <a:xfrm>
              <a:off x="8754306" y="4595256"/>
              <a:ext cx="5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err="1">
                  <a:solidFill>
                    <a:schemeClr val="bg1"/>
                  </a:solidFill>
                  <a:latin typeface="Calibri"/>
                  <a:ea typeface="Calibri"/>
                  <a:cs typeface="Calibri"/>
                  <a:sym typeface="Calibri"/>
                </a:rPr>
                <a:t>tijd</a:t>
              </a:r>
              <a:endParaRPr>
                <a:solidFill>
                  <a:schemeClr val="bg1"/>
                </a:solidFill>
                <a:latin typeface="Calibri"/>
                <a:ea typeface="Calibri"/>
                <a:cs typeface="Calibri"/>
                <a:sym typeface="Calibri"/>
              </a:endParaRPr>
            </a:p>
          </p:txBody>
        </p:sp>
        <p:sp>
          <p:nvSpPr>
            <p:cNvPr id="22" name="Google Shape;473;p47">
              <a:extLst>
                <a:ext uri="{FF2B5EF4-FFF2-40B4-BE49-F238E27FC236}">
                  <a16:creationId xmlns:a16="http://schemas.microsoft.com/office/drawing/2014/main" id="{1F87BF29-2E59-3915-65EA-1A8E196A0F0F}"/>
                </a:ext>
              </a:extLst>
            </p:cNvPr>
            <p:cNvSpPr txBox="1"/>
            <p:nvPr/>
          </p:nvSpPr>
          <p:spPr>
            <a:xfrm>
              <a:off x="8749903" y="6495489"/>
              <a:ext cx="5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err="1">
                  <a:solidFill>
                    <a:schemeClr val="bg1"/>
                  </a:solidFill>
                  <a:latin typeface="Calibri"/>
                  <a:ea typeface="Calibri"/>
                  <a:cs typeface="Calibri"/>
                  <a:sym typeface="Calibri"/>
                </a:rPr>
                <a:t>tijd</a:t>
              </a:r>
              <a:endParaRPr>
                <a:solidFill>
                  <a:schemeClr val="bg1"/>
                </a:solidFill>
                <a:latin typeface="Calibri"/>
                <a:ea typeface="Calibri"/>
                <a:cs typeface="Calibri"/>
                <a:sym typeface="Calibri"/>
              </a:endParaRPr>
            </a:p>
          </p:txBody>
        </p:sp>
      </p:grpSp>
      <p:sp>
        <p:nvSpPr>
          <p:cNvPr id="23" name="Google Shape;474;p47">
            <a:extLst>
              <a:ext uri="{FF2B5EF4-FFF2-40B4-BE49-F238E27FC236}">
                <a16:creationId xmlns:a16="http://schemas.microsoft.com/office/drawing/2014/main" id="{68CD9C48-14F5-7A5B-4B6F-6D4A4CE27CFB}"/>
              </a:ext>
            </a:extLst>
          </p:cNvPr>
          <p:cNvSpPr txBox="1"/>
          <p:nvPr/>
        </p:nvSpPr>
        <p:spPr>
          <a:xfrm>
            <a:off x="9541233" y="4702529"/>
            <a:ext cx="2287408"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err="1">
                <a:solidFill>
                  <a:schemeClr val="bg1"/>
                </a:solidFill>
                <a:latin typeface="Calibri"/>
                <a:ea typeface="Calibri"/>
                <a:cs typeface="Calibri"/>
                <a:sym typeface="Calibri"/>
              </a:rPr>
              <a:t>Cepheïde</a:t>
            </a:r>
            <a:r>
              <a:rPr lang="en-US">
                <a:solidFill>
                  <a:schemeClr val="bg1"/>
                </a:solidFill>
                <a:latin typeface="Calibri"/>
                <a:ea typeface="Calibri"/>
                <a:cs typeface="Calibri"/>
                <a:sym typeface="Calibri"/>
              </a:rPr>
              <a:t> </a:t>
            </a:r>
            <a:r>
              <a:rPr lang="en-US" err="1">
                <a:solidFill>
                  <a:schemeClr val="bg1"/>
                </a:solidFill>
                <a:latin typeface="Calibri"/>
                <a:ea typeface="Calibri"/>
                <a:cs typeface="Calibri"/>
                <a:sym typeface="Calibri"/>
              </a:rPr>
              <a:t>ster</a:t>
            </a:r>
            <a:r>
              <a:rPr lang="en-US">
                <a:solidFill>
                  <a:schemeClr val="bg1"/>
                </a:solidFill>
                <a:latin typeface="Calibri"/>
                <a:ea typeface="Calibri"/>
                <a:cs typeface="Calibri"/>
                <a:sym typeface="Calibri"/>
              </a:rPr>
              <a:t> Beta </a:t>
            </a:r>
            <a:r>
              <a:rPr lang="en-US" err="1">
                <a:solidFill>
                  <a:schemeClr val="bg1"/>
                </a:solidFill>
                <a:latin typeface="Calibri"/>
                <a:ea typeface="Calibri"/>
                <a:cs typeface="Calibri"/>
                <a:sym typeface="Calibri"/>
              </a:rPr>
              <a:t>Doradus</a:t>
            </a:r>
            <a:endParaRPr>
              <a:solidFill>
                <a:schemeClr val="bg1"/>
              </a:solidFill>
              <a:latin typeface="Calibri"/>
              <a:ea typeface="Calibri"/>
              <a:cs typeface="Calibri"/>
              <a:sym typeface="Calibri"/>
            </a:endParaRPr>
          </a:p>
        </p:txBody>
      </p:sp>
      <p:sp>
        <p:nvSpPr>
          <p:cNvPr id="24" name="Google Shape;475;p47">
            <a:extLst>
              <a:ext uri="{FF2B5EF4-FFF2-40B4-BE49-F238E27FC236}">
                <a16:creationId xmlns:a16="http://schemas.microsoft.com/office/drawing/2014/main" id="{4C4CA25C-EC2F-5E10-C40A-158C38EA763E}"/>
              </a:ext>
            </a:extLst>
          </p:cNvPr>
          <p:cNvSpPr txBox="1"/>
          <p:nvPr/>
        </p:nvSpPr>
        <p:spPr>
          <a:xfrm>
            <a:off x="9722128" y="6511171"/>
            <a:ext cx="197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err="1">
                <a:solidFill>
                  <a:schemeClr val="bg1"/>
                </a:solidFill>
                <a:latin typeface="Calibri"/>
                <a:ea typeface="Calibri"/>
                <a:cs typeface="Calibri"/>
                <a:sym typeface="Calibri"/>
              </a:rPr>
              <a:t>Zonachtig-trillende</a:t>
            </a:r>
            <a:r>
              <a:rPr lang="en-US">
                <a:solidFill>
                  <a:schemeClr val="bg1"/>
                </a:solidFill>
                <a:latin typeface="Calibri"/>
                <a:ea typeface="Calibri"/>
                <a:cs typeface="Calibri"/>
                <a:sym typeface="Calibri"/>
              </a:rPr>
              <a:t> </a:t>
            </a:r>
            <a:r>
              <a:rPr lang="en-US" err="1">
                <a:solidFill>
                  <a:schemeClr val="bg1"/>
                </a:solidFill>
                <a:latin typeface="Calibri"/>
                <a:ea typeface="Calibri"/>
                <a:cs typeface="Calibri"/>
                <a:sym typeface="Calibri"/>
              </a:rPr>
              <a:t>ster</a:t>
            </a:r>
            <a:endParaRPr>
              <a:solidFill>
                <a:schemeClr val="bg1"/>
              </a:solidFill>
              <a:latin typeface="Calibri"/>
              <a:ea typeface="Calibri"/>
              <a:cs typeface="Calibri"/>
              <a:sym typeface="Calibri"/>
            </a:endParaRPr>
          </a:p>
        </p:txBody>
      </p:sp>
      <p:pic>
        <p:nvPicPr>
          <p:cNvPr id="25" name="CEPH_BETADOR_292_9F_16LUFS">
            <a:hlinkClick r:id="" action="ppaction://media"/>
            <a:extLst>
              <a:ext uri="{FF2B5EF4-FFF2-40B4-BE49-F238E27FC236}">
                <a16:creationId xmlns:a16="http://schemas.microsoft.com/office/drawing/2014/main" id="{9B9BED08-283F-B51B-B52F-20652C1B558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343530" y="3836898"/>
            <a:ext cx="406400" cy="406400"/>
          </a:xfrm>
          <a:prstGeom prst="rect">
            <a:avLst/>
          </a:prstGeom>
        </p:spPr>
      </p:pic>
      <p:cxnSp>
        <p:nvCxnSpPr>
          <p:cNvPr id="27" name="Google Shape;470;p47">
            <a:extLst>
              <a:ext uri="{FF2B5EF4-FFF2-40B4-BE49-F238E27FC236}">
                <a16:creationId xmlns:a16="http://schemas.microsoft.com/office/drawing/2014/main" id="{2E9EA0B5-7D54-49AC-B347-39D82BA799F9}"/>
              </a:ext>
            </a:extLst>
          </p:cNvPr>
          <p:cNvCxnSpPr/>
          <p:nvPr/>
        </p:nvCxnSpPr>
        <p:spPr>
          <a:xfrm>
            <a:off x="7972151" y="5331270"/>
            <a:ext cx="1164300" cy="0"/>
          </a:xfrm>
          <a:prstGeom prst="straightConnector1">
            <a:avLst/>
          </a:prstGeom>
          <a:noFill/>
          <a:ln w="9525" cap="flat" cmpd="sng">
            <a:solidFill>
              <a:schemeClr val="dk2"/>
            </a:solidFill>
            <a:prstDash val="solid"/>
            <a:round/>
            <a:headEnd type="none" w="med" len="med"/>
            <a:tailEnd type="triangle" w="med" len="med"/>
          </a:ln>
        </p:spPr>
      </p:cxnSp>
      <p:grpSp>
        <p:nvGrpSpPr>
          <p:cNvPr id="2" name="Google Shape;184;g101cb935cc7_1_74">
            <a:extLst>
              <a:ext uri="{FF2B5EF4-FFF2-40B4-BE49-F238E27FC236}">
                <a16:creationId xmlns:a16="http://schemas.microsoft.com/office/drawing/2014/main" id="{E820C0EA-3CB9-D305-7B34-07F1E79959A5}"/>
              </a:ext>
            </a:extLst>
          </p:cNvPr>
          <p:cNvGrpSpPr/>
          <p:nvPr/>
        </p:nvGrpSpPr>
        <p:grpSpPr>
          <a:xfrm>
            <a:off x="9781199" y="4407209"/>
            <a:ext cx="2379003" cy="2459258"/>
            <a:chOff x="9206826" y="2963333"/>
            <a:chExt cx="2982002" cy="3209011"/>
          </a:xfrm>
        </p:grpSpPr>
        <p:cxnSp>
          <p:nvCxnSpPr>
            <p:cNvPr id="3" name="Google Shape;185;g101cb935cc7_1_74">
              <a:extLst>
                <a:ext uri="{FF2B5EF4-FFF2-40B4-BE49-F238E27FC236}">
                  <a16:creationId xmlns:a16="http://schemas.microsoft.com/office/drawing/2014/main" id="{8E077A92-9936-3139-1432-86B09E779A1E}"/>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4" name="Google Shape;186;g101cb935cc7_1_74">
              <a:extLst>
                <a:ext uri="{FF2B5EF4-FFF2-40B4-BE49-F238E27FC236}">
                  <a16:creationId xmlns:a16="http://schemas.microsoft.com/office/drawing/2014/main" id="{220D6827-7B51-DD8D-A478-1B28DD9F2FA3}"/>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7;g101cb935cc7_1_74">
              <a:extLst>
                <a:ext uri="{FF2B5EF4-FFF2-40B4-BE49-F238E27FC236}">
                  <a16:creationId xmlns:a16="http://schemas.microsoft.com/office/drawing/2014/main" id="{58F7E3CD-1F68-3039-39F5-EA55B9CFCD8C}"/>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8;g101cb935cc7_1_74">
              <a:extLst>
                <a:ext uri="{FF2B5EF4-FFF2-40B4-BE49-F238E27FC236}">
                  <a16:creationId xmlns:a16="http://schemas.microsoft.com/office/drawing/2014/main" id="{6349F115-5AB6-6B1A-F0CA-B07C85C8F853}"/>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7" name="Google Shape;189;g101cb935cc7_1_74">
              <a:extLst>
                <a:ext uri="{FF2B5EF4-FFF2-40B4-BE49-F238E27FC236}">
                  <a16:creationId xmlns:a16="http://schemas.microsoft.com/office/drawing/2014/main" id="{68CB2C9A-0840-4AB8-8F95-B2E9CF8A8204}"/>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cxnSp>
        <p:nvCxnSpPr>
          <p:cNvPr id="8" name="Google Shape;471;p47">
            <a:extLst>
              <a:ext uri="{FF2B5EF4-FFF2-40B4-BE49-F238E27FC236}">
                <a16:creationId xmlns:a16="http://schemas.microsoft.com/office/drawing/2014/main" id="{831478BB-27DC-18CB-B169-2456085F1AFA}"/>
              </a:ext>
            </a:extLst>
          </p:cNvPr>
          <p:cNvCxnSpPr/>
          <p:nvPr/>
        </p:nvCxnSpPr>
        <p:spPr>
          <a:xfrm>
            <a:off x="7796335" y="4623071"/>
            <a:ext cx="1505400" cy="10500"/>
          </a:xfrm>
          <a:prstGeom prst="straightConnector1">
            <a:avLst/>
          </a:prstGeom>
          <a:noFill/>
          <a:ln w="9525" cap="flat" cmpd="sng">
            <a:solidFill>
              <a:schemeClr val="dk2"/>
            </a:solidFill>
            <a:prstDash val="solid"/>
            <a:round/>
            <a:headEnd type="none" w="med" len="med"/>
            <a:tailEnd type="triangle" w="med" len="med"/>
          </a:ln>
        </p:spPr>
      </p:cxnSp>
      <p:pic>
        <p:nvPicPr>
          <p:cNvPr id="11" name="Google Shape;460;p47" descr="Afbeelding met weekdier, ongewerveld&#10;&#10;Automatisch gegenereerde beschrijving">
            <a:extLst>
              <a:ext uri="{FF2B5EF4-FFF2-40B4-BE49-F238E27FC236}">
                <a16:creationId xmlns:a16="http://schemas.microsoft.com/office/drawing/2014/main" id="{A58A7F17-2201-ECE0-BF1F-949BCC1F1EC0}"/>
              </a:ext>
            </a:extLst>
          </p:cNvPr>
          <p:cNvPicPr preferRelativeResize="0"/>
          <p:nvPr/>
        </p:nvPicPr>
        <p:blipFill rotWithShape="1">
          <a:blip r:embed="rId14">
            <a:alphaModFix/>
          </a:blip>
          <a:srcRect/>
          <a:stretch/>
        </p:blipFill>
        <p:spPr>
          <a:xfrm>
            <a:off x="9871918" y="5081556"/>
            <a:ext cx="1483634" cy="1572475"/>
          </a:xfrm>
          <a:prstGeom prst="rect">
            <a:avLst/>
          </a:prstGeom>
          <a:noFill/>
          <a:ln>
            <a:noFill/>
          </a:ln>
        </p:spPr>
      </p:pic>
      <p:pic>
        <p:nvPicPr>
          <p:cNvPr id="26" name="ZONA_KIC2424822_646_14F_16LUFS">
            <a:hlinkClick r:id="" action="ppaction://media"/>
            <a:extLst>
              <a:ext uri="{FF2B5EF4-FFF2-40B4-BE49-F238E27FC236}">
                <a16:creationId xmlns:a16="http://schemas.microsoft.com/office/drawing/2014/main" id="{8C4C4E38-6C39-982B-FD7F-63E2AB8748C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441409" y="5646030"/>
            <a:ext cx="406400" cy="406400"/>
          </a:xfrm>
          <a:prstGeom prst="rect">
            <a:avLst/>
          </a:prstGeom>
        </p:spPr>
      </p:pic>
    </p:spTree>
    <p:extLst>
      <p:ext uri="{BB962C8B-B14F-4D97-AF65-F5344CB8AC3E}">
        <p14:creationId xmlns:p14="http://schemas.microsoft.com/office/powerpoint/2010/main" val="135412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audio>
              <p:cMediaNode vol="80000">
                <p:cTn id="8" fill="hold" display="0">
                  <p:stCondLst>
                    <p:cond delay="indefinite"/>
                  </p:stCondLst>
                  <p:endCondLst>
                    <p:cond evt="onStopAudio" delay="0">
                      <p:tgtEl>
                        <p:sldTgt/>
                      </p:tgtEl>
                    </p:cond>
                  </p:endCondLst>
                </p:cTn>
                <p:tgtEl>
                  <p:spTgt spid="2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2" name="Google Shape;504;p49">
            <a:extLst>
              <a:ext uri="{FF2B5EF4-FFF2-40B4-BE49-F238E27FC236}">
                <a16:creationId xmlns:a16="http://schemas.microsoft.com/office/drawing/2014/main" id="{681EC360-9F76-4FD5-8B31-C286DB34721F}"/>
              </a:ext>
            </a:extLst>
          </p:cNvPr>
          <p:cNvSpPr txBox="1">
            <a:spLocks noGrp="1"/>
          </p:cNvSpPr>
          <p:nvPr>
            <p:ph type="title"/>
          </p:nvPr>
        </p:nvSpPr>
        <p:spPr>
          <a:xfrm>
            <a:off x="1549719" y="130056"/>
            <a:ext cx="7113211" cy="555699"/>
          </a:xfrm>
          <a:prstGeom prst="rect">
            <a:avLst/>
          </a:prstGeom>
          <a:noFill/>
          <a:ln>
            <a:noFill/>
          </a:ln>
        </p:spPr>
        <p:txBody>
          <a:bodyPr spcFirstLastPara="1" wrap="square" lIns="91425" tIns="45700" rIns="91425" bIns="45700" anchor="b" anchorCtr="0">
            <a:normAutofit fontScale="90000"/>
          </a:bodyPr>
          <a:lstStyle/>
          <a:p>
            <a:pPr marL="0" lvl="0" indent="0" rtl="0">
              <a:lnSpc>
                <a:spcPct val="90000"/>
              </a:lnSpc>
              <a:spcBef>
                <a:spcPts val="0"/>
              </a:spcBef>
              <a:spcAft>
                <a:spcPts val="0"/>
              </a:spcAft>
              <a:buClr>
                <a:srgbClr val="FFFFFF"/>
              </a:buClr>
              <a:buSzPts val="4000"/>
              <a:buFont typeface="Calibri"/>
              <a:buNone/>
            </a:pPr>
            <a:r>
              <a:rPr lang="en-US" sz="4000" err="1">
                <a:solidFill>
                  <a:srgbClr val="FFFFFF"/>
                </a:solidFill>
              </a:rPr>
              <a:t>Hogere</a:t>
            </a:r>
            <a:r>
              <a:rPr lang="en-US" sz="4000">
                <a:solidFill>
                  <a:srgbClr val="FFFFFF"/>
                </a:solidFill>
              </a:rPr>
              <a:t>, </a:t>
            </a:r>
            <a:r>
              <a:rPr lang="en-US" sz="4000" err="1">
                <a:solidFill>
                  <a:srgbClr val="FFFFFF"/>
                </a:solidFill>
              </a:rPr>
              <a:t>lagere</a:t>
            </a:r>
            <a:r>
              <a:rPr lang="en-US" sz="4000">
                <a:solidFill>
                  <a:srgbClr val="FFFFFF"/>
                </a:solidFill>
              </a:rPr>
              <a:t> </a:t>
            </a:r>
            <a:r>
              <a:rPr lang="en-US" sz="4000" err="1">
                <a:solidFill>
                  <a:srgbClr val="FFFFFF"/>
                </a:solidFill>
              </a:rPr>
              <a:t>tonen</a:t>
            </a:r>
            <a:r>
              <a:rPr lang="en-US" sz="4000">
                <a:solidFill>
                  <a:srgbClr val="FFFFFF"/>
                </a:solidFill>
              </a:rPr>
              <a:t>: </a:t>
            </a:r>
            <a:r>
              <a:rPr lang="en-US" sz="4000" err="1">
                <a:solidFill>
                  <a:srgbClr val="FFFFFF"/>
                </a:solidFill>
              </a:rPr>
              <a:t>frequentie</a:t>
            </a:r>
            <a:r>
              <a:rPr lang="en-US" sz="4000">
                <a:solidFill>
                  <a:srgbClr val="FFFFFF"/>
                </a:solidFill>
              </a:rPr>
              <a:t> </a:t>
            </a:r>
            <a:endParaRPr/>
          </a:p>
        </p:txBody>
      </p:sp>
      <p:sp>
        <p:nvSpPr>
          <p:cNvPr id="3" name="Google Shape;505;p49">
            <a:extLst>
              <a:ext uri="{FF2B5EF4-FFF2-40B4-BE49-F238E27FC236}">
                <a16:creationId xmlns:a16="http://schemas.microsoft.com/office/drawing/2014/main" id="{44FDFEB9-109C-36C6-1987-B7DE798636C8}"/>
              </a:ext>
            </a:extLst>
          </p:cNvPr>
          <p:cNvSpPr txBox="1">
            <a:spLocks noGrp="1"/>
          </p:cNvSpPr>
          <p:nvPr>
            <p:ph type="body" idx="1"/>
          </p:nvPr>
        </p:nvSpPr>
        <p:spPr>
          <a:xfrm>
            <a:off x="1608062" y="814310"/>
            <a:ext cx="10580763" cy="24839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sz="2000" i="1" u="sng" dirty="0" err="1">
                <a:solidFill>
                  <a:schemeClr val="bg1"/>
                </a:solidFill>
              </a:rPr>
              <a:t>Toonhoogte</a:t>
            </a:r>
            <a:r>
              <a:rPr lang="en-US" sz="2000" i="1" u="sng" dirty="0">
                <a:solidFill>
                  <a:schemeClr val="bg1"/>
                </a:solidFill>
              </a:rPr>
              <a:t> en </a:t>
            </a:r>
            <a:r>
              <a:rPr lang="en-US" sz="2000" i="1" u="sng" dirty="0" err="1">
                <a:solidFill>
                  <a:schemeClr val="bg1"/>
                </a:solidFill>
              </a:rPr>
              <a:t>frequentie</a:t>
            </a:r>
            <a:r>
              <a:rPr lang="en-US" sz="2000" i="1" u="sng" dirty="0">
                <a:solidFill>
                  <a:schemeClr val="bg1"/>
                </a:solidFill>
              </a:rPr>
              <a:t> </a:t>
            </a:r>
            <a:r>
              <a:rPr lang="en-US" sz="2000" i="1" u="sng" dirty="0" err="1">
                <a:solidFill>
                  <a:schemeClr val="bg1"/>
                </a:solidFill>
              </a:rPr>
              <a:t>meten</a:t>
            </a:r>
            <a:r>
              <a:rPr lang="en-US" sz="2000" i="1" u="sng" dirty="0">
                <a:solidFill>
                  <a:schemeClr val="bg1"/>
                </a:solidFill>
              </a:rPr>
              <a:t>: </a:t>
            </a:r>
            <a:endParaRPr lang="nl-BE" sz="2400" dirty="0">
              <a:solidFill>
                <a:schemeClr val="bg1"/>
              </a:solidFill>
            </a:endParaRPr>
          </a:p>
          <a:p>
            <a:pPr marL="0" lvl="0" indent="0" algn="l" rtl="0">
              <a:lnSpc>
                <a:spcPct val="90000"/>
              </a:lnSpc>
              <a:spcBef>
                <a:spcPts val="1000"/>
              </a:spcBef>
              <a:spcAft>
                <a:spcPts val="0"/>
              </a:spcAft>
              <a:buClr>
                <a:schemeClr val="dk1"/>
              </a:buClr>
              <a:buSzPts val="2000"/>
              <a:buNone/>
            </a:pPr>
            <a:r>
              <a:rPr lang="nl-BE" sz="1800" u="sng" dirty="0">
                <a:solidFill>
                  <a:schemeClr val="bg1"/>
                </a:solidFill>
                <a:hlinkClick r:id="rId3">
                  <a:extLst>
                    <a:ext uri="{A12FA001-AC4F-418D-AE19-62706E023703}">
                      <ahyp:hlinkClr xmlns:ahyp="http://schemas.microsoft.com/office/drawing/2018/hyperlinkcolor" val="tx"/>
                    </a:ext>
                  </a:extLst>
                </a:hlinkClick>
              </a:rPr>
              <a:t>https://workbench.imuscica.eu/</a:t>
            </a:r>
            <a:r>
              <a:rPr lang="nl-BE" sz="1800" dirty="0">
                <a:solidFill>
                  <a:schemeClr val="bg1"/>
                </a:solidFill>
              </a:rPr>
              <a:t>  (2D visualisatie)</a:t>
            </a:r>
            <a:endParaRPr lang="nl-BE" sz="2400" dirty="0">
              <a:solidFill>
                <a:schemeClr val="bg1"/>
              </a:solidFill>
            </a:endParaRPr>
          </a:p>
          <a:p>
            <a:pPr marL="0" lvl="0" indent="0" algn="l" rtl="0">
              <a:lnSpc>
                <a:spcPct val="90000"/>
              </a:lnSpc>
              <a:spcBef>
                <a:spcPts val="1000"/>
              </a:spcBef>
              <a:spcAft>
                <a:spcPts val="0"/>
              </a:spcAft>
              <a:buClr>
                <a:schemeClr val="dk1"/>
              </a:buClr>
              <a:buSzPts val="2000"/>
              <a:buNone/>
            </a:pPr>
            <a:r>
              <a:rPr lang="en-US" sz="1800" dirty="0">
                <a:solidFill>
                  <a:schemeClr val="bg1"/>
                </a:solidFill>
              </a:rPr>
              <a:t>Van </a:t>
            </a:r>
            <a:r>
              <a:rPr lang="en-US" sz="1800" b="1" dirty="0" err="1">
                <a:solidFill>
                  <a:schemeClr val="bg1"/>
                </a:solidFill>
              </a:rPr>
              <a:t>instrumenten</a:t>
            </a:r>
            <a:r>
              <a:rPr lang="en-US" sz="1800" b="1" dirty="0">
                <a:solidFill>
                  <a:schemeClr val="bg1"/>
                </a:solidFill>
              </a:rPr>
              <a:t> </a:t>
            </a:r>
          </a:p>
          <a:p>
            <a:pPr marL="0" lvl="0" indent="0" algn="l" rtl="0">
              <a:lnSpc>
                <a:spcPct val="90000"/>
              </a:lnSpc>
              <a:spcBef>
                <a:spcPts val="1000"/>
              </a:spcBef>
              <a:spcAft>
                <a:spcPts val="0"/>
              </a:spcAft>
              <a:buClr>
                <a:schemeClr val="dk1"/>
              </a:buClr>
              <a:buSzPts val="2000"/>
              <a:buNone/>
            </a:pPr>
            <a:r>
              <a:rPr lang="en-US" sz="2200" dirty="0" err="1">
                <a:solidFill>
                  <a:schemeClr val="bg1"/>
                </a:solidFill>
              </a:rPr>
              <a:t>Speel</a:t>
            </a:r>
            <a:r>
              <a:rPr lang="en-US" sz="2200" dirty="0">
                <a:solidFill>
                  <a:schemeClr val="bg1"/>
                </a:solidFill>
              </a:rPr>
              <a:t> </a:t>
            </a:r>
            <a:r>
              <a:rPr lang="en-US" sz="2200" dirty="0" err="1">
                <a:solidFill>
                  <a:schemeClr val="bg1"/>
                </a:solidFill>
              </a:rPr>
              <a:t>een</a:t>
            </a:r>
            <a:r>
              <a:rPr lang="en-US" sz="2200" dirty="0">
                <a:solidFill>
                  <a:schemeClr val="bg1"/>
                </a:solidFill>
              </a:rPr>
              <a:t> toon met de keyboard (</a:t>
            </a:r>
            <a:r>
              <a:rPr lang="en-US" sz="2200" i="1" dirty="0">
                <a:solidFill>
                  <a:schemeClr val="bg1"/>
                </a:solidFill>
              </a:rPr>
              <a:t>piano</a:t>
            </a:r>
            <a:r>
              <a:rPr lang="en-US" sz="2200" dirty="0">
                <a:solidFill>
                  <a:schemeClr val="bg1"/>
                </a:solidFill>
              </a:rPr>
              <a:t> of </a:t>
            </a:r>
            <a:r>
              <a:rPr lang="en-US" sz="2200" i="1" dirty="0">
                <a:solidFill>
                  <a:schemeClr val="bg1"/>
                </a:solidFill>
              </a:rPr>
              <a:t>flute</a:t>
            </a:r>
            <a:r>
              <a:rPr lang="en-US" sz="2200" dirty="0">
                <a:solidFill>
                  <a:schemeClr val="bg1"/>
                </a:solidFill>
              </a:rPr>
              <a:t>).</a:t>
            </a:r>
          </a:p>
          <a:p>
            <a:pPr marL="0" lvl="0" indent="0" algn="l" rtl="0">
              <a:lnSpc>
                <a:spcPct val="90000"/>
              </a:lnSpc>
              <a:spcBef>
                <a:spcPts val="1000"/>
              </a:spcBef>
              <a:spcAft>
                <a:spcPts val="0"/>
              </a:spcAft>
              <a:buClr>
                <a:schemeClr val="dk1"/>
              </a:buClr>
              <a:buSzPts val="2000"/>
              <a:buNone/>
            </a:pPr>
            <a:r>
              <a:rPr lang="en-US" sz="2200" dirty="0">
                <a:solidFill>
                  <a:schemeClr val="bg1"/>
                </a:solidFill>
              </a:rPr>
              <a:t>Meet met de 2D </a:t>
            </a:r>
            <a:r>
              <a:rPr lang="en-US" sz="2200" dirty="0" err="1">
                <a:solidFill>
                  <a:schemeClr val="bg1"/>
                </a:solidFill>
              </a:rPr>
              <a:t>visualisatie</a:t>
            </a:r>
            <a:r>
              <a:rPr lang="en-US" sz="2200" dirty="0">
                <a:solidFill>
                  <a:schemeClr val="bg1"/>
                </a:solidFill>
              </a:rPr>
              <a:t>: </a:t>
            </a:r>
            <a:r>
              <a:rPr lang="en-US" sz="2200" dirty="0" err="1">
                <a:solidFill>
                  <a:schemeClr val="bg1"/>
                </a:solidFill>
              </a:rPr>
              <a:t>tel</a:t>
            </a:r>
            <a:r>
              <a:rPr lang="en-US" sz="2200" dirty="0">
                <a:solidFill>
                  <a:schemeClr val="bg1"/>
                </a:solidFill>
              </a:rPr>
              <a:t> </a:t>
            </a:r>
            <a:r>
              <a:rPr lang="en-US" sz="2200" dirty="0" err="1">
                <a:solidFill>
                  <a:schemeClr val="bg1"/>
                </a:solidFill>
              </a:rPr>
              <a:t>hoeveel</a:t>
            </a:r>
            <a:r>
              <a:rPr lang="en-US" sz="2200" dirty="0">
                <a:solidFill>
                  <a:schemeClr val="bg1"/>
                </a:solidFill>
              </a:rPr>
              <a:t> </a:t>
            </a:r>
            <a:r>
              <a:rPr lang="en-US" sz="2200" dirty="0" err="1">
                <a:solidFill>
                  <a:schemeClr val="bg1"/>
                </a:solidFill>
              </a:rPr>
              <a:t>keer</a:t>
            </a:r>
            <a:r>
              <a:rPr lang="en-US" sz="2200" dirty="0">
                <a:solidFill>
                  <a:schemeClr val="bg1"/>
                </a:solidFill>
              </a:rPr>
              <a:t> het patroon </a:t>
            </a:r>
            <a:r>
              <a:rPr lang="en-US" sz="2200" dirty="0" err="1">
                <a:solidFill>
                  <a:schemeClr val="bg1"/>
                </a:solidFill>
              </a:rPr>
              <a:t>zich</a:t>
            </a:r>
            <a:r>
              <a:rPr lang="en-US" sz="2200" dirty="0">
                <a:solidFill>
                  <a:schemeClr val="bg1"/>
                </a:solidFill>
              </a:rPr>
              <a:t> </a:t>
            </a:r>
            <a:r>
              <a:rPr lang="en-US" sz="2200" dirty="0" err="1">
                <a:solidFill>
                  <a:schemeClr val="bg1"/>
                </a:solidFill>
              </a:rPr>
              <a:t>herhaalt</a:t>
            </a:r>
            <a:r>
              <a:rPr lang="en-US" sz="2200" dirty="0">
                <a:solidFill>
                  <a:schemeClr val="bg1"/>
                </a:solidFill>
              </a:rPr>
              <a:t> in 10ms! </a:t>
            </a:r>
            <a:r>
              <a:rPr lang="en-US" sz="2200" dirty="0" err="1">
                <a:solidFill>
                  <a:schemeClr val="bg1"/>
                </a:solidFill>
              </a:rPr>
              <a:t>Bereken</a:t>
            </a:r>
            <a:r>
              <a:rPr lang="en-US" sz="2200" dirty="0">
                <a:solidFill>
                  <a:schemeClr val="bg1"/>
                </a:solidFill>
              </a:rPr>
              <a:t> de </a:t>
            </a:r>
            <a:r>
              <a:rPr lang="en-US" sz="2200" dirty="0" err="1">
                <a:solidFill>
                  <a:schemeClr val="bg1"/>
                </a:solidFill>
              </a:rPr>
              <a:t>frequentie</a:t>
            </a:r>
            <a:r>
              <a:rPr lang="en-US" sz="2200" dirty="0">
                <a:solidFill>
                  <a:schemeClr val="bg1"/>
                </a:solidFill>
              </a:rPr>
              <a:t> in Hz. </a:t>
            </a:r>
            <a:endParaRPr sz="3000" dirty="0">
              <a:solidFill>
                <a:schemeClr val="bg1"/>
              </a:solidFill>
            </a:endParaRPr>
          </a:p>
        </p:txBody>
      </p:sp>
      <p:pic>
        <p:nvPicPr>
          <p:cNvPr id="6" name="Afbeelding 5">
            <a:extLst>
              <a:ext uri="{FF2B5EF4-FFF2-40B4-BE49-F238E27FC236}">
                <a16:creationId xmlns:a16="http://schemas.microsoft.com/office/drawing/2014/main" id="{03948F10-8D0F-05FB-919B-7F8B420BDC12}"/>
              </a:ext>
            </a:extLst>
          </p:cNvPr>
          <p:cNvPicPr>
            <a:picLocks noChangeAspect="1"/>
          </p:cNvPicPr>
          <p:nvPr/>
        </p:nvPicPr>
        <p:blipFill>
          <a:blip r:embed="rId4"/>
          <a:stretch>
            <a:fillRect/>
          </a:stretch>
        </p:blipFill>
        <p:spPr>
          <a:xfrm>
            <a:off x="1758860" y="3553416"/>
            <a:ext cx="6532829" cy="3161047"/>
          </a:xfrm>
          <a:prstGeom prst="rect">
            <a:avLst/>
          </a:prstGeom>
        </p:spPr>
      </p:pic>
      <p:grpSp>
        <p:nvGrpSpPr>
          <p:cNvPr id="5" name="Google Shape;184;g101cb935cc7_1_74">
            <a:extLst>
              <a:ext uri="{FF2B5EF4-FFF2-40B4-BE49-F238E27FC236}">
                <a16:creationId xmlns:a16="http://schemas.microsoft.com/office/drawing/2014/main" id="{AF8C9301-29FC-D40D-0426-5C1704BC3FCF}"/>
              </a:ext>
            </a:extLst>
          </p:cNvPr>
          <p:cNvGrpSpPr/>
          <p:nvPr/>
        </p:nvGrpSpPr>
        <p:grpSpPr>
          <a:xfrm>
            <a:off x="9781199" y="4407209"/>
            <a:ext cx="2379003" cy="2459258"/>
            <a:chOff x="9206826" y="2963333"/>
            <a:chExt cx="2982002" cy="3209011"/>
          </a:xfrm>
        </p:grpSpPr>
        <p:cxnSp>
          <p:nvCxnSpPr>
            <p:cNvPr id="7" name="Google Shape;185;g101cb935cc7_1_74">
              <a:extLst>
                <a:ext uri="{FF2B5EF4-FFF2-40B4-BE49-F238E27FC236}">
                  <a16:creationId xmlns:a16="http://schemas.microsoft.com/office/drawing/2014/main" id="{7BB928D0-B1E8-345F-B26D-387F2865490E}"/>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8" name="Google Shape;186;g101cb935cc7_1_74">
              <a:extLst>
                <a:ext uri="{FF2B5EF4-FFF2-40B4-BE49-F238E27FC236}">
                  <a16:creationId xmlns:a16="http://schemas.microsoft.com/office/drawing/2014/main" id="{4277BF4D-3F92-5890-22B4-D5BC1C0CDB25}"/>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9" name="Google Shape;187;g101cb935cc7_1_74">
              <a:extLst>
                <a:ext uri="{FF2B5EF4-FFF2-40B4-BE49-F238E27FC236}">
                  <a16:creationId xmlns:a16="http://schemas.microsoft.com/office/drawing/2014/main" id="{B7AD46DC-3EC4-DC65-BCE5-344793240614}"/>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10" name="Google Shape;188;g101cb935cc7_1_74">
              <a:extLst>
                <a:ext uri="{FF2B5EF4-FFF2-40B4-BE49-F238E27FC236}">
                  <a16:creationId xmlns:a16="http://schemas.microsoft.com/office/drawing/2014/main" id="{CBFAE5AD-BA28-C6AE-77AB-B29C836DE785}"/>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1" name="Google Shape;189;g101cb935cc7_1_74">
              <a:extLst>
                <a:ext uri="{FF2B5EF4-FFF2-40B4-BE49-F238E27FC236}">
                  <a16:creationId xmlns:a16="http://schemas.microsoft.com/office/drawing/2014/main" id="{8434F7B8-EB8A-BBB1-7AAF-C34D299CA402}"/>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2" name="Tekstvak 11">
            <a:extLst>
              <a:ext uri="{FF2B5EF4-FFF2-40B4-BE49-F238E27FC236}">
                <a16:creationId xmlns:a16="http://schemas.microsoft.com/office/drawing/2014/main" id="{360AF12A-D897-091F-289C-36D5AA4CEA76}"/>
              </a:ext>
            </a:extLst>
          </p:cNvPr>
          <p:cNvSpPr txBox="1"/>
          <p:nvPr/>
        </p:nvSpPr>
        <p:spPr>
          <a:xfrm>
            <a:off x="8378825" y="3625405"/>
            <a:ext cx="3810000" cy="523220"/>
          </a:xfrm>
          <a:prstGeom prst="rect">
            <a:avLst/>
          </a:prstGeom>
          <a:noFill/>
        </p:spPr>
        <p:txBody>
          <a:bodyPr wrap="square">
            <a:spAutoFit/>
          </a:bodyPr>
          <a:lstStyle/>
          <a:p>
            <a:r>
              <a:rPr lang="nl-BE" sz="1400" dirty="0">
                <a:solidFill>
                  <a:schemeClr val="bg1"/>
                </a:solidFill>
                <a:hlinkClick r:id="rId5">
                  <a:extLst>
                    <a:ext uri="{A12FA001-AC4F-418D-AE19-62706E023703}">
                      <ahyp:hlinkClr xmlns:ahyp="http://schemas.microsoft.com/office/drawing/2018/hyperlinkcolor" val="tx"/>
                    </a:ext>
                  </a:extLst>
                </a:hlinkClick>
              </a:rPr>
              <a:t>https://virtualpiano.net/?instr=grand-classical</a:t>
            </a:r>
            <a:endParaRPr lang="nl-BE" sz="1400" dirty="0">
              <a:solidFill>
                <a:schemeClr val="bg1"/>
              </a:solidFill>
            </a:endParaRPr>
          </a:p>
          <a:p>
            <a:r>
              <a:rPr lang="nl-BE" sz="1400" dirty="0">
                <a:solidFill>
                  <a:schemeClr val="bg1"/>
                </a:solidFill>
                <a:hlinkClick r:id="rId6">
                  <a:extLst>
                    <a:ext uri="{A12FA001-AC4F-418D-AE19-62706E023703}">
                      <ahyp:hlinkClr xmlns:ahyp="http://schemas.microsoft.com/office/drawing/2018/hyperlinkcolor" val="tx"/>
                    </a:ext>
                  </a:extLst>
                </a:hlinkClick>
              </a:rPr>
              <a:t>https://virtualpiano.net/?instr=violin</a:t>
            </a:r>
            <a:r>
              <a:rPr lang="nl-BE" sz="1400" dirty="0">
                <a:solidFill>
                  <a:schemeClr val="bg1"/>
                </a:solidFill>
              </a:rPr>
              <a:t> </a:t>
            </a:r>
          </a:p>
        </p:txBody>
      </p:sp>
      <p:sp>
        <p:nvSpPr>
          <p:cNvPr id="4" name="Tekstvak 3">
            <a:extLst>
              <a:ext uri="{FF2B5EF4-FFF2-40B4-BE49-F238E27FC236}">
                <a16:creationId xmlns:a16="http://schemas.microsoft.com/office/drawing/2014/main" id="{1B216DB3-A7FC-DE0F-D2F4-9D34D635684E}"/>
              </a:ext>
            </a:extLst>
          </p:cNvPr>
          <p:cNvSpPr txBox="1"/>
          <p:nvPr/>
        </p:nvSpPr>
        <p:spPr>
          <a:xfrm>
            <a:off x="8412075" y="4377993"/>
            <a:ext cx="2097049" cy="1169551"/>
          </a:xfrm>
          <a:prstGeom prst="rect">
            <a:avLst/>
          </a:prstGeom>
          <a:noFill/>
        </p:spPr>
        <p:txBody>
          <a:bodyPr wrap="none" rtlCol="0">
            <a:spAutoFit/>
          </a:bodyPr>
          <a:lstStyle/>
          <a:p>
            <a:r>
              <a:rPr lang="nl-BE" dirty="0">
                <a:solidFill>
                  <a:schemeClr val="bg1"/>
                </a:solidFill>
              </a:rPr>
              <a:t>f = 4,4 / 10 ms </a:t>
            </a:r>
          </a:p>
          <a:p>
            <a:endParaRPr lang="nl-BE" dirty="0">
              <a:solidFill>
                <a:schemeClr val="bg1"/>
              </a:solidFill>
            </a:endParaRPr>
          </a:p>
          <a:p>
            <a:r>
              <a:rPr lang="nl-BE" dirty="0">
                <a:solidFill>
                  <a:schemeClr val="bg1"/>
                </a:solidFill>
              </a:rPr>
              <a:t>=  4,4 / 10*10</a:t>
            </a:r>
            <a:r>
              <a:rPr lang="nl-BE" baseline="30000" dirty="0">
                <a:solidFill>
                  <a:schemeClr val="bg1"/>
                </a:solidFill>
              </a:rPr>
              <a:t>-3 </a:t>
            </a:r>
            <a:r>
              <a:rPr lang="nl-BE" dirty="0">
                <a:solidFill>
                  <a:schemeClr val="bg1"/>
                </a:solidFill>
              </a:rPr>
              <a:t>s = </a:t>
            </a:r>
          </a:p>
          <a:p>
            <a:endParaRPr lang="nl-BE" dirty="0">
              <a:solidFill>
                <a:schemeClr val="bg1"/>
              </a:solidFill>
            </a:endParaRPr>
          </a:p>
          <a:p>
            <a:r>
              <a:rPr lang="nl-BE" dirty="0">
                <a:solidFill>
                  <a:schemeClr val="bg1"/>
                </a:solidFill>
              </a:rPr>
              <a:t>= 4,4 * 10</a:t>
            </a:r>
            <a:r>
              <a:rPr lang="nl-BE" baseline="30000" dirty="0">
                <a:solidFill>
                  <a:schemeClr val="bg1"/>
                </a:solidFill>
              </a:rPr>
              <a:t>2 </a:t>
            </a:r>
            <a:r>
              <a:rPr lang="nl-BE" dirty="0">
                <a:solidFill>
                  <a:schemeClr val="bg1"/>
                </a:solidFill>
              </a:rPr>
              <a:t> Hz = 440 Hz</a:t>
            </a:r>
          </a:p>
        </p:txBody>
      </p:sp>
    </p:spTree>
    <p:extLst>
      <p:ext uri="{BB962C8B-B14F-4D97-AF65-F5344CB8AC3E}">
        <p14:creationId xmlns:p14="http://schemas.microsoft.com/office/powerpoint/2010/main" val="222857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11875"/>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1" u="none" strike="noStrike" cap="none" dirty="0">
              <a:solidFill>
                <a:schemeClr val="bg1"/>
              </a:solidFill>
              <a:latin typeface="Century Gothic"/>
              <a:ea typeface="Century Gothic"/>
              <a:cs typeface="Century Gothic"/>
              <a:sym typeface="Century Gothic"/>
            </a:endParaRPr>
          </a:p>
        </p:txBody>
      </p:sp>
      <p:grpSp>
        <p:nvGrpSpPr>
          <p:cNvPr id="2" name="Google Shape;184;g101cb935cc7_1_74">
            <a:extLst>
              <a:ext uri="{FF2B5EF4-FFF2-40B4-BE49-F238E27FC236}">
                <a16:creationId xmlns:a16="http://schemas.microsoft.com/office/drawing/2014/main" id="{DCDD6F8E-715F-63BF-07AA-6BDB6FB90A6E}"/>
              </a:ext>
            </a:extLst>
          </p:cNvPr>
          <p:cNvGrpSpPr/>
          <p:nvPr/>
        </p:nvGrpSpPr>
        <p:grpSpPr>
          <a:xfrm>
            <a:off x="9781199" y="4407209"/>
            <a:ext cx="2379003" cy="2459258"/>
            <a:chOff x="9206826" y="2963333"/>
            <a:chExt cx="2982002" cy="3209011"/>
          </a:xfrm>
        </p:grpSpPr>
        <p:cxnSp>
          <p:nvCxnSpPr>
            <p:cNvPr id="3" name="Google Shape;185;g101cb935cc7_1_74">
              <a:extLst>
                <a:ext uri="{FF2B5EF4-FFF2-40B4-BE49-F238E27FC236}">
                  <a16:creationId xmlns:a16="http://schemas.microsoft.com/office/drawing/2014/main" id="{4FE60E20-4038-F47B-5E02-EF879596E329}"/>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4" name="Google Shape;186;g101cb935cc7_1_74">
              <a:extLst>
                <a:ext uri="{FF2B5EF4-FFF2-40B4-BE49-F238E27FC236}">
                  <a16:creationId xmlns:a16="http://schemas.microsoft.com/office/drawing/2014/main" id="{CE096F29-44C5-813C-B36D-BC8D66328B20}"/>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7;g101cb935cc7_1_74">
              <a:extLst>
                <a:ext uri="{FF2B5EF4-FFF2-40B4-BE49-F238E27FC236}">
                  <a16:creationId xmlns:a16="http://schemas.microsoft.com/office/drawing/2014/main" id="{E1933B9A-C9EF-6027-EE40-E43834042831}"/>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8;g101cb935cc7_1_74">
              <a:extLst>
                <a:ext uri="{FF2B5EF4-FFF2-40B4-BE49-F238E27FC236}">
                  <a16:creationId xmlns:a16="http://schemas.microsoft.com/office/drawing/2014/main" id="{1C923DB6-8BB7-6707-F380-7A5CA52C53CB}"/>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7" name="Google Shape;189;g101cb935cc7_1_74">
              <a:extLst>
                <a:ext uri="{FF2B5EF4-FFF2-40B4-BE49-F238E27FC236}">
                  <a16:creationId xmlns:a16="http://schemas.microsoft.com/office/drawing/2014/main" id="{F20CE041-2F81-70FD-7091-CD290141D5EF}"/>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8" name="Google Shape;557;p52">
            <a:extLst>
              <a:ext uri="{FF2B5EF4-FFF2-40B4-BE49-F238E27FC236}">
                <a16:creationId xmlns:a16="http://schemas.microsoft.com/office/drawing/2014/main" id="{26E041CF-BA67-9AE3-F1F5-ED3C9F753F00}"/>
              </a:ext>
            </a:extLst>
          </p:cNvPr>
          <p:cNvSpPr txBox="1">
            <a:spLocks noGrp="1"/>
          </p:cNvSpPr>
          <p:nvPr>
            <p:ph type="title"/>
          </p:nvPr>
        </p:nvSpPr>
        <p:spPr>
          <a:xfrm>
            <a:off x="1512276" y="108682"/>
            <a:ext cx="8375437" cy="663583"/>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a:solidFill>
                  <a:srgbClr val="FFFFFF"/>
                </a:solidFill>
              </a:rPr>
              <a:t>Hoe </a:t>
            </a:r>
            <a:r>
              <a:rPr lang="en-US" sz="3600" err="1">
                <a:solidFill>
                  <a:srgbClr val="FFFFFF"/>
                </a:solidFill>
              </a:rPr>
              <a:t>kunnen</a:t>
            </a:r>
            <a:r>
              <a:rPr lang="en-US" sz="3600">
                <a:solidFill>
                  <a:srgbClr val="FFFFFF"/>
                </a:solidFill>
              </a:rPr>
              <a:t> we </a:t>
            </a:r>
            <a:r>
              <a:rPr lang="en-US" sz="3600" err="1">
                <a:solidFill>
                  <a:srgbClr val="FFFFFF"/>
                </a:solidFill>
              </a:rPr>
              <a:t>een</a:t>
            </a:r>
            <a:r>
              <a:rPr lang="en-US" sz="3600">
                <a:solidFill>
                  <a:srgbClr val="FFFFFF"/>
                </a:solidFill>
              </a:rPr>
              <a:t> </a:t>
            </a:r>
            <a:r>
              <a:rPr lang="en-US" sz="3600" err="1">
                <a:solidFill>
                  <a:srgbClr val="FFFFFF"/>
                </a:solidFill>
              </a:rPr>
              <a:t>ster</a:t>
            </a:r>
            <a:r>
              <a:rPr lang="en-US" sz="3600">
                <a:solidFill>
                  <a:srgbClr val="FFFFFF"/>
                </a:solidFill>
              </a:rPr>
              <a:t> </a:t>
            </a:r>
            <a:r>
              <a:rPr lang="en-US" sz="3600" err="1">
                <a:solidFill>
                  <a:srgbClr val="FFFFFF"/>
                </a:solidFill>
              </a:rPr>
              <a:t>horen</a:t>
            </a:r>
            <a:r>
              <a:rPr lang="en-US" sz="3600">
                <a:solidFill>
                  <a:srgbClr val="FFFFFF"/>
                </a:solidFill>
              </a:rPr>
              <a:t>?</a:t>
            </a:r>
            <a:endParaRPr sz="3600">
              <a:solidFill>
                <a:srgbClr val="FFFFFF"/>
              </a:solidFill>
            </a:endParaRPr>
          </a:p>
        </p:txBody>
      </p:sp>
      <p:sp>
        <p:nvSpPr>
          <p:cNvPr id="9" name="Google Shape;558;p52">
            <a:extLst>
              <a:ext uri="{FF2B5EF4-FFF2-40B4-BE49-F238E27FC236}">
                <a16:creationId xmlns:a16="http://schemas.microsoft.com/office/drawing/2014/main" id="{982BB62B-5D26-2D38-BF04-9D38F9A0F633}"/>
              </a:ext>
            </a:extLst>
          </p:cNvPr>
          <p:cNvSpPr txBox="1">
            <a:spLocks noGrp="1"/>
          </p:cNvSpPr>
          <p:nvPr>
            <p:ph type="body" idx="1"/>
          </p:nvPr>
        </p:nvSpPr>
        <p:spPr>
          <a:xfrm>
            <a:off x="1564479" y="1185373"/>
            <a:ext cx="7911920" cy="1665769"/>
          </a:xfrm>
          <a:prstGeom prst="rect">
            <a:avLst/>
          </a:prstGeom>
          <a:noFill/>
          <a:ln>
            <a:noFill/>
          </a:ln>
        </p:spPr>
        <p:txBody>
          <a:bodyPr spcFirstLastPara="1" wrap="square" lIns="91425" tIns="45700" rIns="91425" bIns="45700" anchor="ctr" anchorCtr="0">
            <a:normAutofit/>
          </a:bodyPr>
          <a:lstStyle/>
          <a:p>
            <a:pPr marL="9525" lvl="0" indent="0" algn="l" rtl="0">
              <a:lnSpc>
                <a:spcPct val="90000"/>
              </a:lnSpc>
              <a:spcBef>
                <a:spcPts val="1000"/>
              </a:spcBef>
              <a:spcAft>
                <a:spcPts val="0"/>
              </a:spcAft>
              <a:buClr>
                <a:schemeClr val="bg1"/>
              </a:buClr>
              <a:buSzPts val="2000"/>
              <a:buNone/>
            </a:pPr>
            <a:r>
              <a:rPr lang="en-US" sz="2400" dirty="0" err="1">
                <a:solidFill>
                  <a:schemeClr val="bg1"/>
                </a:solidFill>
              </a:rPr>
              <a:t>Sterren</a:t>
            </a:r>
            <a:r>
              <a:rPr lang="en-US" sz="2400" dirty="0">
                <a:solidFill>
                  <a:schemeClr val="bg1"/>
                </a:solidFill>
              </a:rPr>
              <a:t> die </a:t>
            </a:r>
            <a:r>
              <a:rPr lang="en-US" sz="2400" b="1" dirty="0" err="1">
                <a:solidFill>
                  <a:schemeClr val="bg1"/>
                </a:solidFill>
              </a:rPr>
              <a:t>trillen</a:t>
            </a:r>
            <a:r>
              <a:rPr lang="en-US" sz="2400" b="1" dirty="0">
                <a:solidFill>
                  <a:schemeClr val="bg1"/>
                </a:solidFill>
              </a:rPr>
              <a:t> </a:t>
            </a:r>
            <a:r>
              <a:rPr lang="en-US" sz="2400" dirty="0" err="1">
                <a:solidFill>
                  <a:schemeClr val="bg1"/>
                </a:solidFill>
              </a:rPr>
              <a:t>zijn</a:t>
            </a:r>
            <a:r>
              <a:rPr lang="en-US" sz="2400" dirty="0">
                <a:solidFill>
                  <a:schemeClr val="bg1"/>
                </a:solidFill>
              </a:rPr>
              <a:t> </a:t>
            </a:r>
            <a:r>
              <a:rPr lang="en-US" sz="2400" dirty="0" err="1">
                <a:solidFill>
                  <a:schemeClr val="bg1"/>
                </a:solidFill>
              </a:rPr>
              <a:t>een</a:t>
            </a:r>
            <a:r>
              <a:rPr lang="en-US" sz="2400" dirty="0">
                <a:solidFill>
                  <a:schemeClr val="bg1"/>
                </a:solidFill>
              </a:rPr>
              <a:t> </a:t>
            </a:r>
            <a:r>
              <a:rPr lang="en-US" sz="2400" b="1" dirty="0" err="1">
                <a:solidFill>
                  <a:schemeClr val="bg1"/>
                </a:solidFill>
              </a:rPr>
              <a:t>bron</a:t>
            </a:r>
            <a:r>
              <a:rPr lang="en-US" sz="2400" b="1" dirty="0">
                <a:solidFill>
                  <a:schemeClr val="bg1"/>
                </a:solidFill>
              </a:rPr>
              <a:t> van </a:t>
            </a:r>
            <a:r>
              <a:rPr lang="en-US" sz="2400" b="1" dirty="0" err="1">
                <a:solidFill>
                  <a:schemeClr val="bg1"/>
                </a:solidFill>
              </a:rPr>
              <a:t>geluid</a:t>
            </a:r>
            <a:r>
              <a:rPr lang="en-US" sz="2400" dirty="0">
                <a:solidFill>
                  <a:schemeClr val="bg1"/>
                </a:solidFill>
              </a:rPr>
              <a:t>.</a:t>
            </a:r>
            <a:endParaRPr sz="3200" dirty="0">
              <a:solidFill>
                <a:schemeClr val="bg1"/>
              </a:solidFill>
            </a:endParaRPr>
          </a:p>
          <a:p>
            <a:pPr marL="9525" lvl="0" indent="0" algn="l" rtl="0">
              <a:lnSpc>
                <a:spcPct val="90000"/>
              </a:lnSpc>
              <a:spcBef>
                <a:spcPts val="1000"/>
              </a:spcBef>
              <a:spcAft>
                <a:spcPts val="0"/>
              </a:spcAft>
              <a:buClr>
                <a:schemeClr val="bg1"/>
              </a:buClr>
              <a:buSzPts val="2000"/>
              <a:buNone/>
            </a:pPr>
            <a:r>
              <a:rPr lang="en-US" sz="2400" dirty="0">
                <a:solidFill>
                  <a:schemeClr val="bg1"/>
                </a:solidFill>
              </a:rPr>
              <a:t>De </a:t>
            </a:r>
            <a:r>
              <a:rPr lang="en-US" sz="2400" dirty="0" err="1">
                <a:solidFill>
                  <a:schemeClr val="bg1"/>
                </a:solidFill>
              </a:rPr>
              <a:t>variatie</a:t>
            </a:r>
            <a:r>
              <a:rPr lang="en-US" sz="2400" dirty="0">
                <a:solidFill>
                  <a:schemeClr val="bg1"/>
                </a:solidFill>
              </a:rPr>
              <a:t> in </a:t>
            </a:r>
            <a:r>
              <a:rPr lang="en-US" sz="2400" dirty="0" err="1">
                <a:solidFill>
                  <a:schemeClr val="bg1"/>
                </a:solidFill>
              </a:rPr>
              <a:t>lichtintensiteit</a:t>
            </a:r>
            <a:r>
              <a:rPr lang="en-US" sz="2400" dirty="0">
                <a:solidFill>
                  <a:schemeClr val="bg1"/>
                </a:solidFill>
              </a:rPr>
              <a:t> </a:t>
            </a:r>
            <a:r>
              <a:rPr lang="en-US" sz="2400" dirty="0" err="1">
                <a:solidFill>
                  <a:schemeClr val="bg1"/>
                </a:solidFill>
              </a:rPr>
              <a:t>wordt</a:t>
            </a:r>
            <a:r>
              <a:rPr lang="en-US" sz="2400" dirty="0">
                <a:solidFill>
                  <a:schemeClr val="bg1"/>
                </a:solidFill>
              </a:rPr>
              <a:t> </a:t>
            </a:r>
            <a:r>
              <a:rPr lang="en-US" sz="2400" b="1" dirty="0" err="1">
                <a:solidFill>
                  <a:schemeClr val="bg1"/>
                </a:solidFill>
              </a:rPr>
              <a:t>omgezet</a:t>
            </a:r>
            <a:r>
              <a:rPr lang="en-US" sz="2400" b="1" dirty="0">
                <a:solidFill>
                  <a:schemeClr val="bg1"/>
                </a:solidFill>
              </a:rPr>
              <a:t> in </a:t>
            </a:r>
            <a:r>
              <a:rPr lang="en-US" sz="2400" b="1" dirty="0" err="1">
                <a:solidFill>
                  <a:schemeClr val="bg1"/>
                </a:solidFill>
              </a:rPr>
              <a:t>geluid</a:t>
            </a:r>
            <a:r>
              <a:rPr lang="en-US" sz="2400" dirty="0">
                <a:solidFill>
                  <a:schemeClr val="bg1"/>
                </a:solidFill>
              </a:rPr>
              <a:t>.</a:t>
            </a:r>
            <a:endParaRPr sz="3200" dirty="0">
              <a:solidFill>
                <a:schemeClr val="bg1"/>
              </a:solidFill>
            </a:endParaRPr>
          </a:p>
          <a:p>
            <a:pPr marL="342900" lvl="0" algn="l" rtl="0">
              <a:lnSpc>
                <a:spcPct val="90000"/>
              </a:lnSpc>
              <a:spcBef>
                <a:spcPts val="1000"/>
              </a:spcBef>
              <a:spcAft>
                <a:spcPts val="0"/>
              </a:spcAft>
              <a:buClr>
                <a:schemeClr val="bg1"/>
              </a:buClr>
              <a:buSzPts val="2000"/>
              <a:buFont typeface="Arial" panose="020B0604020202020204" pitchFamily="34" charset="0"/>
              <a:buChar char="•"/>
            </a:pPr>
            <a:endParaRPr sz="2400" dirty="0">
              <a:solidFill>
                <a:schemeClr val="bg1"/>
              </a:solidFill>
            </a:endParaRPr>
          </a:p>
          <a:p>
            <a:pPr marL="0" lvl="0" indent="0" algn="l" rtl="0">
              <a:lnSpc>
                <a:spcPct val="90000"/>
              </a:lnSpc>
              <a:spcBef>
                <a:spcPts val="1000"/>
              </a:spcBef>
              <a:spcAft>
                <a:spcPts val="0"/>
              </a:spcAft>
              <a:buClr>
                <a:schemeClr val="dk1"/>
              </a:buClr>
              <a:buSzPts val="2000"/>
              <a:buNone/>
            </a:pPr>
            <a:endParaRPr sz="2400" dirty="0">
              <a:solidFill>
                <a:schemeClr val="bg1"/>
              </a:solidFill>
            </a:endParaRPr>
          </a:p>
        </p:txBody>
      </p:sp>
      <p:sp>
        <p:nvSpPr>
          <p:cNvPr id="11" name="Google Shape;573;p52">
            <a:extLst>
              <a:ext uri="{FF2B5EF4-FFF2-40B4-BE49-F238E27FC236}">
                <a16:creationId xmlns:a16="http://schemas.microsoft.com/office/drawing/2014/main" id="{05A7E11E-6A92-515D-7B50-168989BDD401}"/>
              </a:ext>
            </a:extLst>
          </p:cNvPr>
          <p:cNvSpPr txBox="1"/>
          <p:nvPr/>
        </p:nvSpPr>
        <p:spPr>
          <a:xfrm>
            <a:off x="1564479" y="2250243"/>
            <a:ext cx="9474862" cy="38163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3600" dirty="0">
                <a:solidFill>
                  <a:schemeClr val="bg1"/>
                </a:solidFill>
                <a:latin typeface="Calibri"/>
                <a:ea typeface="Calibri"/>
                <a:cs typeface="Calibri"/>
                <a:sym typeface="Calibri"/>
              </a:rPr>
              <a:t>Met welke frequenties denk je dat een ster typisch zal trillen? Eerder hoog of laag?</a:t>
            </a:r>
          </a:p>
          <a:p>
            <a:pPr marL="0" lvl="0" indent="0" algn="l" rtl="0">
              <a:spcBef>
                <a:spcPts val="0"/>
              </a:spcBef>
              <a:spcAft>
                <a:spcPts val="0"/>
              </a:spcAft>
              <a:buNone/>
            </a:pPr>
            <a:endParaRPr lang="nl-NL" sz="3600" dirty="0">
              <a:solidFill>
                <a:schemeClr val="bg1"/>
              </a:solidFill>
              <a:latin typeface="Calibri"/>
              <a:ea typeface="Calibri"/>
              <a:cs typeface="Calibri"/>
              <a:sym typeface="Calibri"/>
            </a:endParaRPr>
          </a:p>
          <a:p>
            <a:pPr marL="0" lvl="0" indent="0" algn="l" rtl="0">
              <a:spcBef>
                <a:spcPts val="0"/>
              </a:spcBef>
              <a:spcAft>
                <a:spcPts val="0"/>
              </a:spcAft>
              <a:buNone/>
            </a:pPr>
            <a:r>
              <a:rPr lang="nl-NL" sz="2800" dirty="0">
                <a:solidFill>
                  <a:schemeClr val="bg1"/>
                </a:solidFill>
                <a:latin typeface="Calibri"/>
                <a:ea typeface="Calibri"/>
                <a:cs typeface="Calibri"/>
                <a:sym typeface="Calibri"/>
              </a:rPr>
              <a:t>Suggestie:</a:t>
            </a:r>
          </a:p>
          <a:p>
            <a:pPr marL="0" lvl="0" indent="0" algn="l" rtl="0">
              <a:spcBef>
                <a:spcPts val="0"/>
              </a:spcBef>
              <a:spcAft>
                <a:spcPts val="0"/>
              </a:spcAft>
              <a:buNone/>
            </a:pPr>
            <a:r>
              <a:rPr lang="nl-NL" sz="2800" dirty="0">
                <a:solidFill>
                  <a:schemeClr val="bg1"/>
                </a:solidFill>
                <a:latin typeface="Calibri"/>
                <a:ea typeface="Calibri"/>
                <a:cs typeface="Calibri"/>
                <a:sym typeface="Calibri"/>
              </a:rPr>
              <a:t>Wat zijn sterren? Zijn ze eerder grote of kleine voorwerpen?</a:t>
            </a:r>
          </a:p>
          <a:p>
            <a:pPr marL="0" lvl="0" indent="0" algn="l" rtl="0">
              <a:spcBef>
                <a:spcPts val="0"/>
              </a:spcBef>
              <a:spcAft>
                <a:spcPts val="0"/>
              </a:spcAft>
              <a:buNone/>
            </a:pPr>
            <a:endParaRPr lang="nl-NL" sz="3600" dirty="0">
              <a:solidFill>
                <a:schemeClr val="bg1"/>
              </a:solidFill>
              <a:latin typeface="Calibri"/>
              <a:ea typeface="Calibri"/>
              <a:cs typeface="Calibri"/>
              <a:sym typeface="Calibri"/>
            </a:endParaRPr>
          </a:p>
          <a:p>
            <a:pPr marL="0" lvl="0" indent="0" algn="l" rtl="0">
              <a:spcBef>
                <a:spcPts val="0"/>
              </a:spcBef>
              <a:spcAft>
                <a:spcPts val="0"/>
              </a:spcAft>
              <a:buNone/>
            </a:pPr>
            <a:endParaRPr lang="nl-NL" sz="3600" dirty="0">
              <a:solidFill>
                <a:schemeClr val="bg1"/>
              </a:solidFill>
              <a:latin typeface="Calibri"/>
              <a:ea typeface="Calibri"/>
              <a:cs typeface="Calibri"/>
              <a:sym typeface="Calibri"/>
            </a:endParaRPr>
          </a:p>
        </p:txBody>
      </p:sp>
      <p:pic>
        <p:nvPicPr>
          <p:cNvPr id="10" name="Google Shape;461;p47">
            <a:extLst>
              <a:ext uri="{FF2B5EF4-FFF2-40B4-BE49-F238E27FC236}">
                <a16:creationId xmlns:a16="http://schemas.microsoft.com/office/drawing/2014/main" id="{F30DDDDE-D7E1-0023-1E1F-72D51BDE3BDE}"/>
              </a:ext>
            </a:extLst>
          </p:cNvPr>
          <p:cNvPicPr preferRelativeResize="0"/>
          <p:nvPr/>
        </p:nvPicPr>
        <p:blipFill rotWithShape="1">
          <a:blip r:embed="rId3">
            <a:alphaModFix/>
          </a:blip>
          <a:srcRect/>
          <a:stretch/>
        </p:blipFill>
        <p:spPr>
          <a:xfrm>
            <a:off x="9991285" y="893366"/>
            <a:ext cx="1588471" cy="1541221"/>
          </a:xfrm>
          <a:prstGeom prst="rect">
            <a:avLst/>
          </a:prstGeom>
          <a:noFill/>
          <a:ln>
            <a:noFill/>
          </a:ln>
        </p:spPr>
      </p:pic>
      <p:pic>
        <p:nvPicPr>
          <p:cNvPr id="12" name="Google Shape;460;p47" descr="Afbeelding met weekdier, ongewerveld&#10;&#10;Automatisch gegenereerde beschrijving">
            <a:extLst>
              <a:ext uri="{FF2B5EF4-FFF2-40B4-BE49-F238E27FC236}">
                <a16:creationId xmlns:a16="http://schemas.microsoft.com/office/drawing/2014/main" id="{E773D4AB-8D52-BFB6-A93D-78B86EBAAD57}"/>
              </a:ext>
            </a:extLst>
          </p:cNvPr>
          <p:cNvPicPr preferRelativeResize="0"/>
          <p:nvPr/>
        </p:nvPicPr>
        <p:blipFill rotWithShape="1">
          <a:blip r:embed="rId4">
            <a:alphaModFix/>
          </a:blip>
          <a:srcRect/>
          <a:stretch/>
        </p:blipFill>
        <p:spPr>
          <a:xfrm>
            <a:off x="7770177" y="5089190"/>
            <a:ext cx="1483634" cy="1572475"/>
          </a:xfrm>
          <a:prstGeom prst="rect">
            <a:avLst/>
          </a:prstGeom>
          <a:noFill/>
          <a:ln>
            <a:noFill/>
          </a:ln>
        </p:spPr>
      </p:pic>
      <p:pic>
        <p:nvPicPr>
          <p:cNvPr id="13" name="Google Shape;675;p55">
            <a:extLst>
              <a:ext uri="{FF2B5EF4-FFF2-40B4-BE49-F238E27FC236}">
                <a16:creationId xmlns:a16="http://schemas.microsoft.com/office/drawing/2014/main" id="{B2B8F5C3-6E1B-96D9-50B6-01A445CE533B}"/>
              </a:ext>
            </a:extLst>
          </p:cNvPr>
          <p:cNvPicPr preferRelativeResize="0"/>
          <p:nvPr/>
        </p:nvPicPr>
        <p:blipFill rotWithShape="1">
          <a:blip r:embed="rId5">
            <a:alphaModFix/>
          </a:blip>
          <a:srcRect/>
          <a:stretch/>
        </p:blipFill>
        <p:spPr>
          <a:xfrm>
            <a:off x="3607162" y="5156572"/>
            <a:ext cx="1669937" cy="1550725"/>
          </a:xfrm>
          <a:prstGeom prst="rect">
            <a:avLst/>
          </a:prstGeom>
          <a:noFill/>
          <a:ln>
            <a:noFill/>
          </a:ln>
        </p:spPr>
      </p:pic>
    </p:spTree>
    <p:extLst>
      <p:ext uri="{BB962C8B-B14F-4D97-AF65-F5344CB8AC3E}">
        <p14:creationId xmlns:p14="http://schemas.microsoft.com/office/powerpoint/2010/main" val="2304749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2" name="Google Shape;184;g101cb935cc7_1_74">
            <a:extLst>
              <a:ext uri="{FF2B5EF4-FFF2-40B4-BE49-F238E27FC236}">
                <a16:creationId xmlns:a16="http://schemas.microsoft.com/office/drawing/2014/main" id="{DCDD6F8E-715F-63BF-07AA-6BDB6FB90A6E}"/>
              </a:ext>
            </a:extLst>
          </p:cNvPr>
          <p:cNvGrpSpPr/>
          <p:nvPr/>
        </p:nvGrpSpPr>
        <p:grpSpPr>
          <a:xfrm>
            <a:off x="9781199" y="4407209"/>
            <a:ext cx="2379003" cy="2459258"/>
            <a:chOff x="9206826" y="2963333"/>
            <a:chExt cx="2982002" cy="3209011"/>
          </a:xfrm>
        </p:grpSpPr>
        <p:cxnSp>
          <p:nvCxnSpPr>
            <p:cNvPr id="3" name="Google Shape;185;g101cb935cc7_1_74">
              <a:extLst>
                <a:ext uri="{FF2B5EF4-FFF2-40B4-BE49-F238E27FC236}">
                  <a16:creationId xmlns:a16="http://schemas.microsoft.com/office/drawing/2014/main" id="{4FE60E20-4038-F47B-5E02-EF879596E329}"/>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4" name="Google Shape;186;g101cb935cc7_1_74">
              <a:extLst>
                <a:ext uri="{FF2B5EF4-FFF2-40B4-BE49-F238E27FC236}">
                  <a16:creationId xmlns:a16="http://schemas.microsoft.com/office/drawing/2014/main" id="{CE096F29-44C5-813C-B36D-BC8D66328B20}"/>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7;g101cb935cc7_1_74">
              <a:extLst>
                <a:ext uri="{FF2B5EF4-FFF2-40B4-BE49-F238E27FC236}">
                  <a16:creationId xmlns:a16="http://schemas.microsoft.com/office/drawing/2014/main" id="{E1933B9A-C9EF-6027-EE40-E43834042831}"/>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8;g101cb935cc7_1_74">
              <a:extLst>
                <a:ext uri="{FF2B5EF4-FFF2-40B4-BE49-F238E27FC236}">
                  <a16:creationId xmlns:a16="http://schemas.microsoft.com/office/drawing/2014/main" id="{1C923DB6-8BB7-6707-F380-7A5CA52C53CB}"/>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7" name="Google Shape;189;g101cb935cc7_1_74">
              <a:extLst>
                <a:ext uri="{FF2B5EF4-FFF2-40B4-BE49-F238E27FC236}">
                  <a16:creationId xmlns:a16="http://schemas.microsoft.com/office/drawing/2014/main" id="{F20CE041-2F81-70FD-7091-CD290141D5EF}"/>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8" name="Google Shape;557;p52">
            <a:extLst>
              <a:ext uri="{FF2B5EF4-FFF2-40B4-BE49-F238E27FC236}">
                <a16:creationId xmlns:a16="http://schemas.microsoft.com/office/drawing/2014/main" id="{26E041CF-BA67-9AE3-F1F5-ED3C9F753F00}"/>
              </a:ext>
            </a:extLst>
          </p:cNvPr>
          <p:cNvSpPr txBox="1">
            <a:spLocks noGrp="1"/>
          </p:cNvSpPr>
          <p:nvPr>
            <p:ph type="title"/>
          </p:nvPr>
        </p:nvSpPr>
        <p:spPr>
          <a:xfrm>
            <a:off x="1512276" y="108682"/>
            <a:ext cx="8375437" cy="663583"/>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a:solidFill>
                  <a:srgbClr val="FFFFFF"/>
                </a:solidFill>
              </a:rPr>
              <a:t>Hoe </a:t>
            </a:r>
            <a:r>
              <a:rPr lang="en-US" sz="3600" err="1">
                <a:solidFill>
                  <a:srgbClr val="FFFFFF"/>
                </a:solidFill>
              </a:rPr>
              <a:t>kunnen</a:t>
            </a:r>
            <a:r>
              <a:rPr lang="en-US" sz="3600">
                <a:solidFill>
                  <a:srgbClr val="FFFFFF"/>
                </a:solidFill>
              </a:rPr>
              <a:t> we </a:t>
            </a:r>
            <a:r>
              <a:rPr lang="en-US" sz="3600" err="1">
                <a:solidFill>
                  <a:srgbClr val="FFFFFF"/>
                </a:solidFill>
              </a:rPr>
              <a:t>een</a:t>
            </a:r>
            <a:r>
              <a:rPr lang="en-US" sz="3600">
                <a:solidFill>
                  <a:srgbClr val="FFFFFF"/>
                </a:solidFill>
              </a:rPr>
              <a:t> </a:t>
            </a:r>
            <a:r>
              <a:rPr lang="en-US" sz="3600" err="1">
                <a:solidFill>
                  <a:srgbClr val="FFFFFF"/>
                </a:solidFill>
              </a:rPr>
              <a:t>ster</a:t>
            </a:r>
            <a:r>
              <a:rPr lang="en-US" sz="3600">
                <a:solidFill>
                  <a:srgbClr val="FFFFFF"/>
                </a:solidFill>
              </a:rPr>
              <a:t> </a:t>
            </a:r>
            <a:r>
              <a:rPr lang="en-US" sz="3600" err="1">
                <a:solidFill>
                  <a:srgbClr val="FFFFFF"/>
                </a:solidFill>
              </a:rPr>
              <a:t>horen</a:t>
            </a:r>
            <a:r>
              <a:rPr lang="en-US" sz="3600">
                <a:solidFill>
                  <a:srgbClr val="FFFFFF"/>
                </a:solidFill>
              </a:rPr>
              <a:t>?</a:t>
            </a:r>
            <a:endParaRPr sz="3600">
              <a:solidFill>
                <a:srgbClr val="FFFFFF"/>
              </a:solidFill>
            </a:endParaRPr>
          </a:p>
        </p:txBody>
      </p:sp>
      <p:sp>
        <p:nvSpPr>
          <p:cNvPr id="9" name="Google Shape;558;p52">
            <a:extLst>
              <a:ext uri="{FF2B5EF4-FFF2-40B4-BE49-F238E27FC236}">
                <a16:creationId xmlns:a16="http://schemas.microsoft.com/office/drawing/2014/main" id="{982BB62B-5D26-2D38-BF04-9D38F9A0F633}"/>
              </a:ext>
            </a:extLst>
          </p:cNvPr>
          <p:cNvSpPr txBox="1">
            <a:spLocks noGrp="1"/>
          </p:cNvSpPr>
          <p:nvPr>
            <p:ph type="body" idx="1"/>
          </p:nvPr>
        </p:nvSpPr>
        <p:spPr>
          <a:xfrm>
            <a:off x="1537081" y="689997"/>
            <a:ext cx="7911920" cy="11856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Clr>
                <a:schemeClr val="dk1"/>
              </a:buClr>
              <a:buSzPts val="2400"/>
              <a:buNone/>
            </a:pPr>
            <a:r>
              <a:rPr lang="en-US" sz="2400" dirty="0">
                <a:solidFill>
                  <a:schemeClr val="bg1"/>
                </a:solidFill>
              </a:rPr>
              <a:t>De </a:t>
            </a:r>
            <a:r>
              <a:rPr lang="en-US" sz="2400" b="1" dirty="0" err="1">
                <a:solidFill>
                  <a:schemeClr val="bg1"/>
                </a:solidFill>
              </a:rPr>
              <a:t>golfvorm</a:t>
            </a:r>
            <a:r>
              <a:rPr lang="en-US" sz="2400" b="1" dirty="0">
                <a:solidFill>
                  <a:schemeClr val="bg1"/>
                </a:solidFill>
              </a:rPr>
              <a:t> </a:t>
            </a:r>
            <a:r>
              <a:rPr lang="en-US" sz="2400" dirty="0">
                <a:solidFill>
                  <a:schemeClr val="bg1"/>
                </a:solidFill>
              </a:rPr>
              <a:t>van </a:t>
            </a:r>
            <a:r>
              <a:rPr lang="en-US" sz="2400" dirty="0" err="1">
                <a:solidFill>
                  <a:schemeClr val="bg1"/>
                </a:solidFill>
              </a:rPr>
              <a:t>trillende</a:t>
            </a:r>
            <a:r>
              <a:rPr lang="en-US" sz="2400" dirty="0">
                <a:solidFill>
                  <a:schemeClr val="bg1"/>
                </a:solidFill>
              </a:rPr>
              <a:t> </a:t>
            </a:r>
            <a:r>
              <a:rPr lang="en-US" sz="2400" dirty="0" err="1">
                <a:solidFill>
                  <a:schemeClr val="bg1"/>
                </a:solidFill>
              </a:rPr>
              <a:t>sterren</a:t>
            </a:r>
            <a:r>
              <a:rPr lang="en-US" sz="2400" dirty="0">
                <a:solidFill>
                  <a:schemeClr val="bg1"/>
                </a:solidFill>
              </a:rPr>
              <a:t>.</a:t>
            </a:r>
            <a:endParaRPr sz="2000" dirty="0">
              <a:solidFill>
                <a:schemeClr val="bg1"/>
              </a:solidFill>
            </a:endParaRPr>
          </a:p>
        </p:txBody>
      </p:sp>
      <p:sp>
        <p:nvSpPr>
          <p:cNvPr id="10" name="Google Shape;567;p52">
            <a:extLst>
              <a:ext uri="{FF2B5EF4-FFF2-40B4-BE49-F238E27FC236}">
                <a16:creationId xmlns:a16="http://schemas.microsoft.com/office/drawing/2014/main" id="{B9EF5B22-8FEF-AFB8-1AEB-AC68E2DDA527}"/>
              </a:ext>
            </a:extLst>
          </p:cNvPr>
          <p:cNvSpPr txBox="1"/>
          <p:nvPr/>
        </p:nvSpPr>
        <p:spPr>
          <a:xfrm>
            <a:off x="8614220" y="3170215"/>
            <a:ext cx="2939454" cy="16927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400" b="0" i="0" u="none" strike="noStrike" cap="none" dirty="0" err="1">
                <a:solidFill>
                  <a:schemeClr val="bg1"/>
                </a:solidFill>
                <a:latin typeface="Calibri"/>
                <a:ea typeface="Calibri"/>
                <a:cs typeface="Calibri"/>
                <a:sym typeface="Calibri"/>
              </a:rPr>
              <a:t>Frequentie</a:t>
            </a:r>
            <a:r>
              <a:rPr lang="en-US" sz="2400" b="0" i="0" u="none" strike="noStrike" cap="none" dirty="0">
                <a:solidFill>
                  <a:schemeClr val="bg1"/>
                </a:solidFill>
                <a:latin typeface="Calibri"/>
                <a:ea typeface="Calibri"/>
                <a:cs typeface="Calibri"/>
                <a:sym typeface="Calibri"/>
              </a:rPr>
              <a:t> trilling van ~1-10 cy/</a:t>
            </a:r>
            <a:r>
              <a:rPr lang="en-US" sz="2400" b="0" i="0" u="none" strike="noStrike" cap="none" dirty="0" err="1">
                <a:solidFill>
                  <a:schemeClr val="bg1"/>
                </a:solidFill>
                <a:latin typeface="Calibri"/>
                <a:ea typeface="Calibri"/>
                <a:cs typeface="Calibri"/>
                <a:sym typeface="Calibri"/>
              </a:rPr>
              <a:t>dag</a:t>
            </a:r>
            <a:r>
              <a:rPr lang="en-US" sz="2400" b="0" i="0" u="none" strike="noStrike" cap="none" dirty="0">
                <a:solidFill>
                  <a:schemeClr val="bg1"/>
                </a:solidFill>
                <a:latin typeface="Calibri"/>
                <a:ea typeface="Calibri"/>
                <a:cs typeface="Calibri"/>
                <a:sym typeface="Calibri"/>
              </a:rPr>
              <a:t>!</a:t>
            </a:r>
            <a:endParaRPr sz="18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2400" b="0" i="0"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3200" b="0" i="1" u="none" strike="noStrike" cap="none" dirty="0">
                <a:solidFill>
                  <a:schemeClr val="bg1"/>
                </a:solidFill>
                <a:latin typeface="Calibri"/>
                <a:ea typeface="Calibri"/>
                <a:cs typeface="Calibri"/>
                <a:sym typeface="Calibri"/>
              </a:rPr>
              <a:t>Is </a:t>
            </a:r>
            <a:r>
              <a:rPr lang="en-US" sz="3200" b="0" i="1" u="none" strike="noStrike" cap="none" dirty="0" err="1">
                <a:solidFill>
                  <a:schemeClr val="bg1"/>
                </a:solidFill>
                <a:latin typeface="Calibri"/>
                <a:ea typeface="Calibri"/>
                <a:cs typeface="Calibri"/>
                <a:sym typeface="Calibri"/>
              </a:rPr>
              <a:t>dit</a:t>
            </a:r>
            <a:r>
              <a:rPr lang="en-US" sz="3200" b="0" i="1" u="none" strike="noStrike" cap="none" dirty="0">
                <a:solidFill>
                  <a:schemeClr val="bg1"/>
                </a:solidFill>
                <a:latin typeface="Calibri"/>
                <a:ea typeface="Calibri"/>
                <a:cs typeface="Calibri"/>
                <a:sym typeface="Calibri"/>
              </a:rPr>
              <a:t> </a:t>
            </a:r>
            <a:r>
              <a:rPr lang="en-US" sz="3200" b="0" i="1" u="none" strike="noStrike" cap="none" dirty="0" err="1">
                <a:solidFill>
                  <a:schemeClr val="bg1"/>
                </a:solidFill>
                <a:latin typeface="Calibri"/>
                <a:ea typeface="Calibri"/>
                <a:cs typeface="Calibri"/>
                <a:sym typeface="Calibri"/>
              </a:rPr>
              <a:t>hoorbaar</a:t>
            </a:r>
            <a:r>
              <a:rPr lang="en-US" sz="3200" b="0" i="1" u="none" strike="noStrike" cap="none" dirty="0">
                <a:solidFill>
                  <a:schemeClr val="bg1"/>
                </a:solidFill>
                <a:latin typeface="Calibri"/>
                <a:ea typeface="Calibri"/>
                <a:cs typeface="Calibri"/>
                <a:sym typeface="Calibri"/>
              </a:rPr>
              <a:t>?</a:t>
            </a:r>
            <a:endParaRPr sz="2400" b="0" i="0" u="none" strike="noStrike" cap="none" dirty="0">
              <a:solidFill>
                <a:schemeClr val="bg1"/>
              </a:solidFill>
              <a:latin typeface="Arial"/>
              <a:ea typeface="Arial"/>
              <a:cs typeface="Arial"/>
              <a:sym typeface="Arial"/>
            </a:endParaRPr>
          </a:p>
        </p:txBody>
      </p:sp>
      <p:sp>
        <p:nvSpPr>
          <p:cNvPr id="11" name="Google Shape;573;p52">
            <a:extLst>
              <a:ext uri="{FF2B5EF4-FFF2-40B4-BE49-F238E27FC236}">
                <a16:creationId xmlns:a16="http://schemas.microsoft.com/office/drawing/2014/main" id="{05A7E11E-6A92-515D-7B50-168989BDD401}"/>
              </a:ext>
            </a:extLst>
          </p:cNvPr>
          <p:cNvSpPr txBox="1"/>
          <p:nvPr/>
        </p:nvSpPr>
        <p:spPr>
          <a:xfrm>
            <a:off x="1533906" y="1720970"/>
            <a:ext cx="56838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err="1">
                <a:solidFill>
                  <a:schemeClr val="bg1"/>
                </a:solidFill>
                <a:latin typeface="Calibri"/>
                <a:ea typeface="Calibri"/>
                <a:cs typeface="Calibri"/>
                <a:sym typeface="Calibri"/>
              </a:rPr>
              <a:t>Lichtcurve</a:t>
            </a:r>
            <a:r>
              <a:rPr lang="en-US" sz="2000" dirty="0">
                <a:solidFill>
                  <a:schemeClr val="bg1"/>
                </a:solidFill>
                <a:latin typeface="Calibri"/>
                <a:ea typeface="Calibri"/>
                <a:cs typeface="Calibri"/>
                <a:sym typeface="Calibri"/>
              </a:rPr>
              <a:t> van </a:t>
            </a:r>
            <a:r>
              <a:rPr lang="en-US" sz="2000" dirty="0" err="1">
                <a:solidFill>
                  <a:schemeClr val="bg1"/>
                </a:solidFill>
                <a:latin typeface="Calibri"/>
                <a:ea typeface="Calibri"/>
                <a:cs typeface="Calibri"/>
                <a:sym typeface="Calibri"/>
              </a:rPr>
              <a:t>een</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trillende</a:t>
            </a:r>
            <a:r>
              <a:rPr lang="en-US" sz="2000" dirty="0">
                <a:solidFill>
                  <a:schemeClr val="bg1"/>
                </a:solidFill>
                <a:latin typeface="Calibri"/>
                <a:ea typeface="Calibri"/>
                <a:cs typeface="Calibri"/>
                <a:sym typeface="Calibri"/>
              </a:rPr>
              <a:t> </a:t>
            </a:r>
            <a:r>
              <a:rPr lang="en-US" sz="2000" dirty="0" err="1">
                <a:solidFill>
                  <a:schemeClr val="bg1"/>
                </a:solidFill>
                <a:latin typeface="Calibri"/>
                <a:ea typeface="Calibri"/>
                <a:cs typeface="Calibri"/>
                <a:sym typeface="Calibri"/>
              </a:rPr>
              <a:t>ster</a:t>
            </a:r>
            <a:r>
              <a:rPr lang="en-US" sz="2000" dirty="0">
                <a:solidFill>
                  <a:schemeClr val="bg1"/>
                </a:solidFill>
                <a:latin typeface="Calibri"/>
                <a:ea typeface="Calibri"/>
                <a:cs typeface="Calibri"/>
                <a:sym typeface="Calibri"/>
              </a:rPr>
              <a:t>:</a:t>
            </a:r>
            <a:endParaRPr sz="2000" dirty="0">
              <a:solidFill>
                <a:schemeClr val="bg1"/>
              </a:solidFill>
              <a:latin typeface="Calibri"/>
              <a:ea typeface="Calibri"/>
              <a:cs typeface="Calibri"/>
              <a:sym typeface="Calibri"/>
            </a:endParaRPr>
          </a:p>
        </p:txBody>
      </p:sp>
      <p:grpSp>
        <p:nvGrpSpPr>
          <p:cNvPr id="12" name="Groep 11">
            <a:extLst>
              <a:ext uri="{FF2B5EF4-FFF2-40B4-BE49-F238E27FC236}">
                <a16:creationId xmlns:a16="http://schemas.microsoft.com/office/drawing/2014/main" id="{557228E3-5823-02BE-282B-CBCB4DC62695}"/>
              </a:ext>
            </a:extLst>
          </p:cNvPr>
          <p:cNvGrpSpPr/>
          <p:nvPr/>
        </p:nvGrpSpPr>
        <p:grpSpPr>
          <a:xfrm>
            <a:off x="1980465" y="2340435"/>
            <a:ext cx="10079155" cy="4134487"/>
            <a:chOff x="3903073" y="2588417"/>
            <a:chExt cx="10079155" cy="4134487"/>
          </a:xfrm>
        </p:grpSpPr>
        <p:grpSp>
          <p:nvGrpSpPr>
            <p:cNvPr id="13" name="Groep 12">
              <a:extLst>
                <a:ext uri="{FF2B5EF4-FFF2-40B4-BE49-F238E27FC236}">
                  <a16:creationId xmlns:a16="http://schemas.microsoft.com/office/drawing/2014/main" id="{43EA5204-11F6-868D-64A0-304B071D8954}"/>
                </a:ext>
              </a:extLst>
            </p:cNvPr>
            <p:cNvGrpSpPr/>
            <p:nvPr/>
          </p:nvGrpSpPr>
          <p:grpSpPr>
            <a:xfrm>
              <a:off x="3903073" y="2802378"/>
              <a:ext cx="10079155" cy="3692577"/>
              <a:chOff x="3903073" y="2802378"/>
              <a:chExt cx="10079155" cy="3692577"/>
            </a:xfrm>
          </p:grpSpPr>
          <p:sp>
            <p:nvSpPr>
              <p:cNvPr id="18" name="Google Shape;560;p52">
                <a:extLst>
                  <a:ext uri="{FF2B5EF4-FFF2-40B4-BE49-F238E27FC236}">
                    <a16:creationId xmlns:a16="http://schemas.microsoft.com/office/drawing/2014/main" id="{BAA31B16-5A79-AAF9-96A0-552DF59FFB0B}"/>
                  </a:ext>
                </a:extLst>
              </p:cNvPr>
              <p:cNvSpPr txBox="1"/>
              <p:nvPr/>
            </p:nvSpPr>
            <p:spPr>
              <a:xfrm>
                <a:off x="10511770" y="2802378"/>
                <a:ext cx="3470458"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2400" b="0" i="0" u="none" strike="noStrike" cap="none" err="1">
                    <a:solidFill>
                      <a:schemeClr val="bg1"/>
                    </a:solidFill>
                    <a:latin typeface="Calibri"/>
                    <a:ea typeface="Calibri"/>
                    <a:cs typeface="Calibri"/>
                    <a:sym typeface="Calibri"/>
                  </a:rPr>
                  <a:t>Voorbeeld</a:t>
                </a:r>
                <a:r>
                  <a:rPr lang="en-US" sz="2400" b="0" i="0" u="none" strike="noStrike" cap="none">
                    <a:solidFill>
                      <a:schemeClr val="bg1"/>
                    </a:solidFill>
                    <a:latin typeface="Calibri"/>
                    <a:ea typeface="Calibri"/>
                    <a:cs typeface="Calibri"/>
                    <a:sym typeface="Calibri"/>
                  </a:rPr>
                  <a:t>: RR </a:t>
                </a:r>
                <a:r>
                  <a:rPr lang="en-US" sz="2400" b="0" i="0" u="none" strike="noStrike" cap="none" err="1">
                    <a:solidFill>
                      <a:schemeClr val="bg1"/>
                    </a:solidFill>
                    <a:latin typeface="Calibri"/>
                    <a:ea typeface="Calibri"/>
                    <a:cs typeface="Calibri"/>
                    <a:sym typeface="Calibri"/>
                  </a:rPr>
                  <a:t>Lyrae</a:t>
                </a:r>
                <a:r>
                  <a:rPr lang="en-US" sz="2400" b="0" i="0" u="none" strike="noStrike" cap="none">
                    <a:solidFill>
                      <a:schemeClr val="bg1"/>
                    </a:solidFill>
                    <a:latin typeface="Calibri"/>
                    <a:ea typeface="Calibri"/>
                    <a:cs typeface="Calibri"/>
                    <a:sym typeface="Calibri"/>
                  </a:rPr>
                  <a:t> </a:t>
                </a:r>
                <a:r>
                  <a:rPr lang="en-US" sz="2400" b="0" i="0" u="none" strike="noStrike" cap="none" err="1">
                    <a:solidFill>
                      <a:schemeClr val="bg1"/>
                    </a:solidFill>
                    <a:latin typeface="Calibri"/>
                    <a:ea typeface="Calibri"/>
                    <a:cs typeface="Calibri"/>
                    <a:sym typeface="Calibri"/>
                  </a:rPr>
                  <a:t>ster</a:t>
                </a:r>
                <a:endParaRPr sz="2400" b="0" i="0" u="none" strike="noStrike" cap="none">
                  <a:solidFill>
                    <a:schemeClr val="bg1"/>
                  </a:solidFill>
                  <a:latin typeface="Calibri"/>
                  <a:ea typeface="Calibri"/>
                  <a:cs typeface="Calibri"/>
                  <a:sym typeface="Calibri"/>
                </a:endParaRPr>
              </a:p>
            </p:txBody>
          </p:sp>
          <p:pic>
            <p:nvPicPr>
              <p:cNvPr id="19" name="Google Shape;561;p52">
                <a:extLst>
                  <a:ext uri="{FF2B5EF4-FFF2-40B4-BE49-F238E27FC236}">
                    <a16:creationId xmlns:a16="http://schemas.microsoft.com/office/drawing/2014/main" id="{58AB6D5C-C84F-EB38-60D1-FDA9FF0E5F60}"/>
                  </a:ext>
                </a:extLst>
              </p:cNvPr>
              <p:cNvPicPr preferRelativeResize="0"/>
              <p:nvPr/>
            </p:nvPicPr>
            <p:blipFill rotWithShape="1">
              <a:blip r:embed="rId3">
                <a:alphaModFix/>
              </a:blip>
              <a:srcRect r="58652" b="30814"/>
              <a:stretch/>
            </p:blipFill>
            <p:spPr>
              <a:xfrm>
                <a:off x="4402350" y="2922125"/>
                <a:ext cx="4847850" cy="2684876"/>
              </a:xfrm>
              <a:prstGeom prst="rect">
                <a:avLst/>
              </a:prstGeom>
              <a:noFill/>
              <a:ln>
                <a:noFill/>
              </a:ln>
            </p:spPr>
          </p:pic>
          <p:sp>
            <p:nvSpPr>
              <p:cNvPr id="20" name="Google Shape;564;p52">
                <a:extLst>
                  <a:ext uri="{FF2B5EF4-FFF2-40B4-BE49-F238E27FC236}">
                    <a16:creationId xmlns:a16="http://schemas.microsoft.com/office/drawing/2014/main" id="{AA6EDF51-2FD6-E67A-25A0-3B374930D220}"/>
                  </a:ext>
                </a:extLst>
              </p:cNvPr>
              <p:cNvSpPr txBox="1"/>
              <p:nvPr/>
            </p:nvSpPr>
            <p:spPr>
              <a:xfrm rot="16200000">
                <a:off x="2878170" y="3854369"/>
                <a:ext cx="2603773"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2400" b="0" i="0" u="none" strike="noStrike" cap="none" err="1">
                    <a:solidFill>
                      <a:schemeClr val="bg1"/>
                    </a:solidFill>
                    <a:latin typeface="Century Gothic"/>
                    <a:ea typeface="Century Gothic"/>
                    <a:cs typeface="Century Gothic"/>
                    <a:sym typeface="Century Gothic"/>
                  </a:rPr>
                  <a:t>Lichtintensiteit</a:t>
                </a:r>
                <a:endParaRPr sz="2400" b="0" i="0" u="none" strike="noStrike" cap="none">
                  <a:solidFill>
                    <a:schemeClr val="bg1"/>
                  </a:solidFill>
                  <a:latin typeface="Century Gothic"/>
                  <a:ea typeface="Century Gothic"/>
                  <a:cs typeface="Century Gothic"/>
                  <a:sym typeface="Century Gothic"/>
                </a:endParaRPr>
              </a:p>
            </p:txBody>
          </p:sp>
          <p:sp>
            <p:nvSpPr>
              <p:cNvPr id="21" name="Google Shape;565;p52">
                <a:extLst>
                  <a:ext uri="{FF2B5EF4-FFF2-40B4-BE49-F238E27FC236}">
                    <a16:creationId xmlns:a16="http://schemas.microsoft.com/office/drawing/2014/main" id="{BA46854B-3409-7F90-594A-7B8370BEFFDF}"/>
                  </a:ext>
                </a:extLst>
              </p:cNvPr>
              <p:cNvSpPr txBox="1"/>
              <p:nvPr/>
            </p:nvSpPr>
            <p:spPr>
              <a:xfrm>
                <a:off x="7889864" y="5571656"/>
                <a:ext cx="15621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2400" b="0" i="0" u="none" strike="noStrike" cap="none" err="1">
                    <a:solidFill>
                      <a:schemeClr val="bg1"/>
                    </a:solidFill>
                    <a:latin typeface="Century Gothic"/>
                    <a:ea typeface="Century Gothic"/>
                    <a:cs typeface="Century Gothic"/>
                    <a:sym typeface="Century Gothic"/>
                  </a:rPr>
                  <a:t>Tijd</a:t>
                </a:r>
                <a:r>
                  <a:rPr lang="en-US" sz="2400" b="0" i="0" u="none" strike="noStrike" cap="none">
                    <a:solidFill>
                      <a:schemeClr val="bg1"/>
                    </a:solidFill>
                    <a:latin typeface="Century Gothic"/>
                    <a:ea typeface="Century Gothic"/>
                    <a:cs typeface="Century Gothic"/>
                    <a:sym typeface="Century Gothic"/>
                  </a:rPr>
                  <a:t> (</a:t>
                </a:r>
                <a:r>
                  <a:rPr lang="en-US" sz="2400" b="0" i="0" u="none" strike="noStrike" cap="none" err="1">
                    <a:solidFill>
                      <a:schemeClr val="bg1"/>
                    </a:solidFill>
                    <a:latin typeface="Century Gothic"/>
                    <a:ea typeface="Century Gothic"/>
                    <a:cs typeface="Century Gothic"/>
                    <a:sym typeface="Century Gothic"/>
                  </a:rPr>
                  <a:t>dagen</a:t>
                </a:r>
                <a:r>
                  <a:rPr lang="en-US" sz="2400" b="0" i="0" u="none" strike="noStrike" cap="none">
                    <a:solidFill>
                      <a:schemeClr val="bg1"/>
                    </a:solidFill>
                    <a:latin typeface="Century Gothic"/>
                    <a:ea typeface="Century Gothic"/>
                    <a:cs typeface="Century Gothic"/>
                    <a:sym typeface="Century Gothic"/>
                  </a:rPr>
                  <a:t>)</a:t>
                </a:r>
                <a:endParaRPr sz="2400" b="0" i="0" u="none" strike="noStrike" cap="none">
                  <a:solidFill>
                    <a:schemeClr val="bg1"/>
                  </a:solidFill>
                  <a:latin typeface="Century Gothic"/>
                  <a:ea typeface="Century Gothic"/>
                  <a:cs typeface="Century Gothic"/>
                  <a:sym typeface="Century Gothic"/>
                </a:endParaRPr>
              </a:p>
            </p:txBody>
          </p:sp>
          <p:sp>
            <p:nvSpPr>
              <p:cNvPr id="22" name="Google Shape;568;p52">
                <a:extLst>
                  <a:ext uri="{FF2B5EF4-FFF2-40B4-BE49-F238E27FC236}">
                    <a16:creationId xmlns:a16="http://schemas.microsoft.com/office/drawing/2014/main" id="{D8D0BE8C-A9E5-6C92-307F-BF6F839E6A4E}"/>
                  </a:ext>
                </a:extLst>
              </p:cNvPr>
              <p:cNvSpPr txBox="1"/>
              <p:nvPr/>
            </p:nvSpPr>
            <p:spPr>
              <a:xfrm>
                <a:off x="4845625" y="5337122"/>
                <a:ext cx="2466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latin typeface="Calibri"/>
                    <a:ea typeface="Calibri"/>
                    <a:cs typeface="Calibri"/>
                    <a:sym typeface="Calibri"/>
                  </a:rPr>
                  <a:t>0</a:t>
                </a:r>
                <a:endParaRPr sz="1800" b="0" i="0" u="none" strike="noStrike" cap="none">
                  <a:latin typeface="Calibri"/>
                  <a:ea typeface="Calibri"/>
                  <a:cs typeface="Calibri"/>
                  <a:sym typeface="Calibri"/>
                </a:endParaRPr>
              </a:p>
            </p:txBody>
          </p:sp>
          <p:sp>
            <p:nvSpPr>
              <p:cNvPr id="23" name="Google Shape;569;p52">
                <a:extLst>
                  <a:ext uri="{FF2B5EF4-FFF2-40B4-BE49-F238E27FC236}">
                    <a16:creationId xmlns:a16="http://schemas.microsoft.com/office/drawing/2014/main" id="{0E5958D5-66CC-0AE3-1489-41AA6226B468}"/>
                  </a:ext>
                </a:extLst>
              </p:cNvPr>
              <p:cNvSpPr txBox="1"/>
              <p:nvPr/>
            </p:nvSpPr>
            <p:spPr>
              <a:xfrm>
                <a:off x="5647343" y="5340821"/>
                <a:ext cx="3108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latin typeface="Calibri"/>
                    <a:ea typeface="Calibri"/>
                    <a:cs typeface="Calibri"/>
                    <a:sym typeface="Calibri"/>
                  </a:rPr>
                  <a:t>1</a:t>
                </a:r>
                <a:endParaRPr sz="1800" b="0" i="0" u="none" strike="noStrike" cap="none">
                  <a:latin typeface="Calibri"/>
                  <a:ea typeface="Calibri"/>
                  <a:cs typeface="Calibri"/>
                  <a:sym typeface="Calibri"/>
                </a:endParaRPr>
              </a:p>
            </p:txBody>
          </p:sp>
          <p:sp>
            <p:nvSpPr>
              <p:cNvPr id="24" name="Google Shape;570;p52">
                <a:extLst>
                  <a:ext uri="{FF2B5EF4-FFF2-40B4-BE49-F238E27FC236}">
                    <a16:creationId xmlns:a16="http://schemas.microsoft.com/office/drawing/2014/main" id="{C2A306FA-68B9-174A-A696-C0AD64AE29D4}"/>
                  </a:ext>
                </a:extLst>
              </p:cNvPr>
              <p:cNvSpPr txBox="1"/>
              <p:nvPr/>
            </p:nvSpPr>
            <p:spPr>
              <a:xfrm>
                <a:off x="6536688" y="5342126"/>
                <a:ext cx="2466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latin typeface="Calibri"/>
                    <a:ea typeface="Calibri"/>
                    <a:cs typeface="Calibri"/>
                    <a:sym typeface="Calibri"/>
                  </a:rPr>
                  <a:t>2</a:t>
                </a:r>
                <a:endParaRPr sz="1800" b="0" i="0" u="none" strike="noStrike" cap="none">
                  <a:latin typeface="Calibri"/>
                  <a:ea typeface="Calibri"/>
                  <a:cs typeface="Calibri"/>
                  <a:sym typeface="Calibri"/>
                </a:endParaRPr>
              </a:p>
            </p:txBody>
          </p:sp>
          <p:sp>
            <p:nvSpPr>
              <p:cNvPr id="25" name="Google Shape;571;p52">
                <a:extLst>
                  <a:ext uri="{FF2B5EF4-FFF2-40B4-BE49-F238E27FC236}">
                    <a16:creationId xmlns:a16="http://schemas.microsoft.com/office/drawing/2014/main" id="{2C003AFE-E618-7110-691E-1F62650B81FA}"/>
                  </a:ext>
                </a:extLst>
              </p:cNvPr>
              <p:cNvSpPr txBox="1"/>
              <p:nvPr/>
            </p:nvSpPr>
            <p:spPr>
              <a:xfrm>
                <a:off x="7327838" y="5343601"/>
                <a:ext cx="2466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latin typeface="Calibri"/>
                    <a:ea typeface="Calibri"/>
                    <a:cs typeface="Calibri"/>
                    <a:sym typeface="Calibri"/>
                  </a:rPr>
                  <a:t>3</a:t>
                </a:r>
                <a:endParaRPr sz="1800" b="0" i="0" u="none" strike="noStrike" cap="none">
                  <a:latin typeface="Calibri"/>
                  <a:ea typeface="Calibri"/>
                  <a:cs typeface="Calibri"/>
                  <a:sym typeface="Calibri"/>
                </a:endParaRPr>
              </a:p>
            </p:txBody>
          </p:sp>
          <p:sp>
            <p:nvSpPr>
              <p:cNvPr id="26" name="Google Shape;572;p52">
                <a:extLst>
                  <a:ext uri="{FF2B5EF4-FFF2-40B4-BE49-F238E27FC236}">
                    <a16:creationId xmlns:a16="http://schemas.microsoft.com/office/drawing/2014/main" id="{3B2E9341-3BDB-8598-E46F-3BEA484D40EA}"/>
                  </a:ext>
                </a:extLst>
              </p:cNvPr>
              <p:cNvSpPr txBox="1"/>
              <p:nvPr/>
            </p:nvSpPr>
            <p:spPr>
              <a:xfrm>
                <a:off x="8167513" y="5343601"/>
                <a:ext cx="2466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latin typeface="Calibri"/>
                    <a:ea typeface="Calibri"/>
                    <a:cs typeface="Calibri"/>
                    <a:sym typeface="Calibri"/>
                  </a:rPr>
                  <a:t>4</a:t>
                </a:r>
                <a:endParaRPr sz="1800" b="0" i="0" u="none" strike="noStrike" cap="none">
                  <a:latin typeface="Calibri"/>
                  <a:ea typeface="Calibri"/>
                  <a:cs typeface="Calibri"/>
                  <a:sym typeface="Calibri"/>
                </a:endParaRPr>
              </a:p>
            </p:txBody>
          </p:sp>
        </p:grpSp>
        <p:pic>
          <p:nvPicPr>
            <p:cNvPr id="14" name="Google Shape;559;p52">
              <a:extLst>
                <a:ext uri="{FF2B5EF4-FFF2-40B4-BE49-F238E27FC236}">
                  <a16:creationId xmlns:a16="http://schemas.microsoft.com/office/drawing/2014/main" id="{763611B2-A405-9131-10B4-B4949DE100F8}"/>
                </a:ext>
              </a:extLst>
            </p:cNvPr>
            <p:cNvPicPr preferRelativeResize="0"/>
            <p:nvPr/>
          </p:nvPicPr>
          <p:blipFill rotWithShape="1">
            <a:blip r:embed="rId4">
              <a:alphaModFix/>
            </a:blip>
            <a:srcRect/>
            <a:stretch/>
          </p:blipFill>
          <p:spPr>
            <a:xfrm>
              <a:off x="9339712" y="2588417"/>
              <a:ext cx="895350" cy="828675"/>
            </a:xfrm>
            <a:prstGeom prst="rect">
              <a:avLst/>
            </a:prstGeom>
            <a:noFill/>
            <a:ln>
              <a:noFill/>
            </a:ln>
          </p:spPr>
        </p:pic>
        <p:cxnSp>
          <p:nvCxnSpPr>
            <p:cNvPr id="15" name="Google Shape;562;p52">
              <a:extLst>
                <a:ext uri="{FF2B5EF4-FFF2-40B4-BE49-F238E27FC236}">
                  <a16:creationId xmlns:a16="http://schemas.microsoft.com/office/drawing/2014/main" id="{839A40B2-9E79-CDC8-6935-5360592ABDBB}"/>
                </a:ext>
              </a:extLst>
            </p:cNvPr>
            <p:cNvCxnSpPr/>
            <p:nvPr/>
          </p:nvCxnSpPr>
          <p:spPr>
            <a:xfrm flipH="1">
              <a:off x="7885642" y="2882887"/>
              <a:ext cx="1428900" cy="600600"/>
            </a:xfrm>
            <a:prstGeom prst="straightConnector1">
              <a:avLst/>
            </a:prstGeom>
            <a:noFill/>
            <a:ln w="38100" cap="flat" cmpd="sng">
              <a:solidFill>
                <a:schemeClr val="accent5"/>
              </a:solidFill>
              <a:prstDash val="solid"/>
              <a:round/>
              <a:headEnd type="none" w="sm" len="sm"/>
              <a:tailEnd type="stealth" w="med" len="med"/>
            </a:ln>
          </p:spPr>
        </p:cxnSp>
        <p:cxnSp>
          <p:nvCxnSpPr>
            <p:cNvPr id="16" name="Google Shape;563;p52">
              <a:extLst>
                <a:ext uri="{FF2B5EF4-FFF2-40B4-BE49-F238E27FC236}">
                  <a16:creationId xmlns:a16="http://schemas.microsoft.com/office/drawing/2014/main" id="{D0D7EA71-D14B-C385-6E31-D8CDD2FC767A}"/>
                </a:ext>
              </a:extLst>
            </p:cNvPr>
            <p:cNvCxnSpPr>
              <a:cxnSpLocks/>
            </p:cNvCxnSpPr>
            <p:nvPr/>
          </p:nvCxnSpPr>
          <p:spPr>
            <a:xfrm flipV="1">
              <a:off x="7601936" y="5236954"/>
              <a:ext cx="152700" cy="647274"/>
            </a:xfrm>
            <a:prstGeom prst="straightConnector1">
              <a:avLst/>
            </a:prstGeom>
            <a:noFill/>
            <a:ln w="38100" cap="flat" cmpd="sng">
              <a:solidFill>
                <a:schemeClr val="accent5"/>
              </a:solidFill>
              <a:prstDash val="solid"/>
              <a:round/>
              <a:headEnd type="none" w="sm" len="sm"/>
              <a:tailEnd type="stealth" w="med" len="med"/>
            </a:ln>
          </p:spPr>
        </p:cxnSp>
        <p:pic>
          <p:nvPicPr>
            <p:cNvPr id="17" name="Google Shape;566;p52">
              <a:extLst>
                <a:ext uri="{FF2B5EF4-FFF2-40B4-BE49-F238E27FC236}">
                  <a16:creationId xmlns:a16="http://schemas.microsoft.com/office/drawing/2014/main" id="{2D2A8EB3-8F35-2CD6-DA31-FE775F436304}"/>
                </a:ext>
              </a:extLst>
            </p:cNvPr>
            <p:cNvPicPr preferRelativeResize="0"/>
            <p:nvPr/>
          </p:nvPicPr>
          <p:blipFill rotWithShape="1">
            <a:blip r:embed="rId5">
              <a:alphaModFix/>
            </a:blip>
            <a:srcRect/>
            <a:stretch/>
          </p:blipFill>
          <p:spPr>
            <a:xfrm>
              <a:off x="6725936" y="5713254"/>
              <a:ext cx="1028700" cy="1009650"/>
            </a:xfrm>
            <a:prstGeom prst="rect">
              <a:avLst/>
            </a:prstGeom>
            <a:noFill/>
            <a:ln>
              <a:noFill/>
            </a:ln>
          </p:spPr>
        </p:pic>
      </p:grpSp>
    </p:spTree>
    <p:extLst>
      <p:ext uri="{BB962C8B-B14F-4D97-AF65-F5344CB8AC3E}">
        <p14:creationId xmlns:p14="http://schemas.microsoft.com/office/powerpoint/2010/main" val="1787568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2" name="Google Shape;184;g101cb935cc7_1_74">
            <a:extLst>
              <a:ext uri="{FF2B5EF4-FFF2-40B4-BE49-F238E27FC236}">
                <a16:creationId xmlns:a16="http://schemas.microsoft.com/office/drawing/2014/main" id="{DCDD6F8E-715F-63BF-07AA-6BDB6FB90A6E}"/>
              </a:ext>
            </a:extLst>
          </p:cNvPr>
          <p:cNvGrpSpPr/>
          <p:nvPr/>
        </p:nvGrpSpPr>
        <p:grpSpPr>
          <a:xfrm>
            <a:off x="9781199" y="4407209"/>
            <a:ext cx="2379003" cy="2459258"/>
            <a:chOff x="9206826" y="2963333"/>
            <a:chExt cx="2982002" cy="3209011"/>
          </a:xfrm>
        </p:grpSpPr>
        <p:cxnSp>
          <p:nvCxnSpPr>
            <p:cNvPr id="3" name="Google Shape;185;g101cb935cc7_1_74">
              <a:extLst>
                <a:ext uri="{FF2B5EF4-FFF2-40B4-BE49-F238E27FC236}">
                  <a16:creationId xmlns:a16="http://schemas.microsoft.com/office/drawing/2014/main" id="{4FE60E20-4038-F47B-5E02-EF879596E329}"/>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4" name="Google Shape;186;g101cb935cc7_1_74">
              <a:extLst>
                <a:ext uri="{FF2B5EF4-FFF2-40B4-BE49-F238E27FC236}">
                  <a16:creationId xmlns:a16="http://schemas.microsoft.com/office/drawing/2014/main" id="{CE096F29-44C5-813C-B36D-BC8D66328B20}"/>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7;g101cb935cc7_1_74">
              <a:extLst>
                <a:ext uri="{FF2B5EF4-FFF2-40B4-BE49-F238E27FC236}">
                  <a16:creationId xmlns:a16="http://schemas.microsoft.com/office/drawing/2014/main" id="{E1933B9A-C9EF-6027-EE40-E43834042831}"/>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8;g101cb935cc7_1_74">
              <a:extLst>
                <a:ext uri="{FF2B5EF4-FFF2-40B4-BE49-F238E27FC236}">
                  <a16:creationId xmlns:a16="http://schemas.microsoft.com/office/drawing/2014/main" id="{1C923DB6-8BB7-6707-F380-7A5CA52C53CB}"/>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7" name="Google Shape;189;g101cb935cc7_1_74">
              <a:extLst>
                <a:ext uri="{FF2B5EF4-FFF2-40B4-BE49-F238E27FC236}">
                  <a16:creationId xmlns:a16="http://schemas.microsoft.com/office/drawing/2014/main" id="{F20CE041-2F81-70FD-7091-CD290141D5EF}"/>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9" name="Tekstvak 8">
            <a:extLst>
              <a:ext uri="{FF2B5EF4-FFF2-40B4-BE49-F238E27FC236}">
                <a16:creationId xmlns:a16="http://schemas.microsoft.com/office/drawing/2014/main" id="{1D7D2FE7-EE10-BF14-DF18-1B3204C3C7B3}"/>
              </a:ext>
            </a:extLst>
          </p:cNvPr>
          <p:cNvSpPr txBox="1"/>
          <p:nvPr/>
        </p:nvSpPr>
        <p:spPr>
          <a:xfrm>
            <a:off x="1487178" y="91545"/>
            <a:ext cx="6103398" cy="646331"/>
          </a:xfrm>
          <a:prstGeom prst="rect">
            <a:avLst/>
          </a:prstGeom>
          <a:noFill/>
        </p:spPr>
        <p:txBody>
          <a:bodyPr wrap="square">
            <a:spAutoFit/>
          </a:bodyPr>
          <a:lstStyle/>
          <a:p>
            <a:r>
              <a:rPr lang="en-US" sz="3600" err="1">
                <a:solidFill>
                  <a:srgbClr val="FFFFFF"/>
                </a:solidFill>
                <a:latin typeface="Calibri" panose="020F0502020204030204" pitchFamily="34" charset="0"/>
                <a:cs typeface="Calibri" panose="020F0502020204030204" pitchFamily="34" charset="0"/>
              </a:rPr>
              <a:t>Gehoor</a:t>
            </a:r>
            <a:r>
              <a:rPr lang="en-US" sz="3600">
                <a:solidFill>
                  <a:srgbClr val="FFFFFF"/>
                </a:solidFill>
                <a:latin typeface="Calibri" panose="020F0502020204030204" pitchFamily="34" charset="0"/>
                <a:cs typeface="Calibri" panose="020F0502020204030204" pitchFamily="34" charset="0"/>
              </a:rPr>
              <a:t> spectrum</a:t>
            </a:r>
            <a:endParaRPr lang="nl-BE" sz="3600">
              <a:latin typeface="Calibri" panose="020F0502020204030204" pitchFamily="34" charset="0"/>
              <a:cs typeface="Calibri" panose="020F0502020204030204" pitchFamily="34" charset="0"/>
            </a:endParaRPr>
          </a:p>
        </p:txBody>
      </p:sp>
      <p:sp>
        <p:nvSpPr>
          <p:cNvPr id="10" name="Google Shape;606;p53">
            <a:extLst>
              <a:ext uri="{FF2B5EF4-FFF2-40B4-BE49-F238E27FC236}">
                <a16:creationId xmlns:a16="http://schemas.microsoft.com/office/drawing/2014/main" id="{A77280C4-C322-2610-E623-0C071AED2B92}"/>
              </a:ext>
            </a:extLst>
          </p:cNvPr>
          <p:cNvSpPr txBox="1"/>
          <p:nvPr/>
        </p:nvSpPr>
        <p:spPr>
          <a:xfrm>
            <a:off x="1496265" y="685518"/>
            <a:ext cx="8215905"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2000" b="1" i="0" u="none" strike="noStrike" cap="none" err="1">
                <a:solidFill>
                  <a:schemeClr val="bg1"/>
                </a:solidFill>
                <a:latin typeface="Calibri"/>
                <a:ea typeface="Calibri"/>
                <a:cs typeface="Calibri"/>
                <a:sym typeface="Calibri"/>
              </a:rPr>
              <a:t>Sterren</a:t>
            </a:r>
            <a:r>
              <a:rPr lang="en-US" sz="2000" b="0" i="0" u="none" strike="noStrike" cap="none">
                <a:solidFill>
                  <a:schemeClr val="bg1"/>
                </a:solidFill>
                <a:latin typeface="Calibri"/>
                <a:ea typeface="Calibri"/>
                <a:cs typeface="Calibri"/>
                <a:sym typeface="Calibri"/>
              </a:rPr>
              <a:t> </a:t>
            </a:r>
            <a:r>
              <a:rPr lang="en-US" sz="2000" b="0" i="0" u="none" strike="noStrike" cap="none" err="1">
                <a:solidFill>
                  <a:schemeClr val="bg1"/>
                </a:solidFill>
                <a:latin typeface="Calibri"/>
                <a:ea typeface="Calibri"/>
                <a:cs typeface="Calibri"/>
                <a:sym typeface="Calibri"/>
              </a:rPr>
              <a:t>trillen</a:t>
            </a:r>
            <a:r>
              <a:rPr lang="en-US" sz="2000" b="0" i="0" u="none" strike="noStrike" cap="none">
                <a:solidFill>
                  <a:schemeClr val="bg1"/>
                </a:solidFill>
                <a:latin typeface="Calibri"/>
                <a:ea typeface="Calibri"/>
                <a:cs typeface="Calibri"/>
                <a:sym typeface="Calibri"/>
              </a:rPr>
              <a:t> met </a:t>
            </a:r>
            <a:r>
              <a:rPr lang="en-US" sz="2000" b="0" i="0" u="none" strike="noStrike" cap="none" err="1">
                <a:solidFill>
                  <a:schemeClr val="bg1"/>
                </a:solidFill>
                <a:latin typeface="Calibri"/>
                <a:ea typeface="Calibri"/>
                <a:cs typeface="Calibri"/>
                <a:sym typeface="Calibri"/>
              </a:rPr>
              <a:t>frequenties</a:t>
            </a:r>
            <a:r>
              <a:rPr lang="en-US" sz="2000" b="0" i="0" u="none" strike="noStrike" cap="none">
                <a:solidFill>
                  <a:schemeClr val="bg1"/>
                </a:solidFill>
                <a:latin typeface="Calibri"/>
                <a:ea typeface="Calibri"/>
                <a:cs typeface="Calibri"/>
                <a:sym typeface="Calibri"/>
              </a:rPr>
              <a:t> </a:t>
            </a:r>
            <a:r>
              <a:rPr lang="en-US" sz="2000" b="0" i="0" u="none" strike="noStrike" cap="none" err="1">
                <a:solidFill>
                  <a:schemeClr val="bg1"/>
                </a:solidFill>
                <a:latin typeface="Calibri"/>
                <a:ea typeface="Calibri"/>
                <a:cs typeface="Calibri"/>
                <a:sym typeface="Calibri"/>
              </a:rPr>
              <a:t>tussen</a:t>
            </a:r>
            <a:r>
              <a:rPr lang="en-US" sz="2000" b="0" i="0" u="none" strike="noStrike" cap="none">
                <a:solidFill>
                  <a:schemeClr val="bg1"/>
                </a:solidFill>
                <a:latin typeface="Calibri"/>
                <a:ea typeface="Calibri"/>
                <a:cs typeface="Calibri"/>
                <a:sym typeface="Calibri"/>
              </a:rPr>
              <a:t> </a:t>
            </a:r>
            <a:r>
              <a:rPr lang="en-US" sz="2000" b="1" i="1" u="none" strike="noStrike" cap="none">
                <a:solidFill>
                  <a:schemeClr val="bg1"/>
                </a:solidFill>
                <a:latin typeface="Calibri"/>
                <a:ea typeface="Calibri"/>
                <a:cs typeface="Calibri"/>
                <a:sym typeface="Calibri"/>
              </a:rPr>
              <a:t>1 trilling per </a:t>
            </a:r>
            <a:r>
              <a:rPr lang="en-US" sz="2000" b="1" i="1" u="none" strike="noStrike" cap="none" err="1">
                <a:solidFill>
                  <a:schemeClr val="bg1"/>
                </a:solidFill>
                <a:latin typeface="Calibri"/>
                <a:ea typeface="Calibri"/>
                <a:cs typeface="Calibri"/>
                <a:sym typeface="Calibri"/>
              </a:rPr>
              <a:t>dag</a:t>
            </a:r>
            <a:r>
              <a:rPr lang="en-US" sz="2000" b="1" i="1" u="none" strike="noStrike" cap="none">
                <a:solidFill>
                  <a:schemeClr val="bg1"/>
                </a:solidFill>
                <a:latin typeface="Calibri"/>
                <a:ea typeface="Calibri"/>
                <a:cs typeface="Calibri"/>
                <a:sym typeface="Calibri"/>
              </a:rPr>
              <a:t> </a:t>
            </a:r>
            <a:r>
              <a:rPr lang="en-US" sz="2000" b="1" i="1" u="none" strike="noStrike" cap="none" err="1">
                <a:solidFill>
                  <a:schemeClr val="bg1"/>
                </a:solidFill>
                <a:latin typeface="Calibri"/>
                <a:ea typeface="Calibri"/>
                <a:cs typeface="Calibri"/>
                <a:sym typeface="Calibri"/>
              </a:rPr>
              <a:t>en</a:t>
            </a:r>
            <a:r>
              <a:rPr lang="en-US" sz="2000" b="1" i="1" u="none" strike="noStrike" cap="none">
                <a:solidFill>
                  <a:schemeClr val="bg1"/>
                </a:solidFill>
                <a:latin typeface="Calibri"/>
                <a:ea typeface="Calibri"/>
                <a:cs typeface="Calibri"/>
                <a:sym typeface="Calibri"/>
              </a:rPr>
              <a:t> 1 trilling per </a:t>
            </a:r>
            <a:r>
              <a:rPr lang="en-US" sz="2000" b="1" i="1" u="none" strike="noStrike" cap="none" err="1">
                <a:solidFill>
                  <a:schemeClr val="bg1"/>
                </a:solidFill>
                <a:latin typeface="Calibri"/>
                <a:ea typeface="Calibri"/>
                <a:cs typeface="Calibri"/>
                <a:sym typeface="Calibri"/>
              </a:rPr>
              <a:t>jaar</a:t>
            </a:r>
            <a:r>
              <a:rPr lang="en-US" sz="2000" b="0" i="0" u="none" strike="noStrike" cap="none">
                <a:solidFill>
                  <a:schemeClr val="bg1"/>
                </a:solidFill>
                <a:latin typeface="Calibri"/>
                <a:ea typeface="Calibri"/>
                <a:cs typeface="Calibri"/>
                <a:sym typeface="Calibri"/>
              </a:rPr>
              <a:t>!</a:t>
            </a:r>
            <a:endParaRPr sz="2000" b="0" i="0" u="none" strike="noStrike" cap="none">
              <a:solidFill>
                <a:schemeClr val="bg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2000" b="1" i="0" u="none" strike="noStrike" cap="none">
                <a:solidFill>
                  <a:schemeClr val="bg1"/>
                </a:solidFill>
                <a:latin typeface="Calibri"/>
                <a:ea typeface="Calibri"/>
                <a:cs typeface="Calibri"/>
                <a:sym typeface="Calibri"/>
              </a:rPr>
              <a:t>Is </a:t>
            </a:r>
            <a:r>
              <a:rPr lang="en-US" sz="2000" b="1" i="0" u="none" strike="noStrike" cap="none" err="1">
                <a:solidFill>
                  <a:schemeClr val="bg1"/>
                </a:solidFill>
                <a:latin typeface="Calibri"/>
                <a:ea typeface="Calibri"/>
                <a:cs typeface="Calibri"/>
                <a:sym typeface="Calibri"/>
              </a:rPr>
              <a:t>dit</a:t>
            </a:r>
            <a:r>
              <a:rPr lang="en-US" sz="2000" b="1" i="0" u="none" strike="noStrike" cap="none">
                <a:solidFill>
                  <a:schemeClr val="bg1"/>
                </a:solidFill>
                <a:latin typeface="Calibri"/>
                <a:ea typeface="Calibri"/>
                <a:cs typeface="Calibri"/>
                <a:sym typeface="Calibri"/>
              </a:rPr>
              <a:t> </a:t>
            </a:r>
            <a:r>
              <a:rPr lang="en-US" sz="2000" b="1" i="0" u="none" strike="noStrike" cap="none" err="1">
                <a:solidFill>
                  <a:schemeClr val="bg1"/>
                </a:solidFill>
                <a:latin typeface="Calibri"/>
                <a:ea typeface="Calibri"/>
                <a:cs typeface="Calibri"/>
                <a:sym typeface="Calibri"/>
              </a:rPr>
              <a:t>hoorbaar</a:t>
            </a:r>
            <a:r>
              <a:rPr lang="en-US" sz="2000" b="1" i="0" u="none" strike="noStrike" cap="none">
                <a:solidFill>
                  <a:schemeClr val="bg1"/>
                </a:solidFill>
                <a:latin typeface="Calibri"/>
                <a:ea typeface="Calibri"/>
                <a:cs typeface="Calibri"/>
                <a:sym typeface="Calibri"/>
              </a:rPr>
              <a:t> voor de </a:t>
            </a:r>
            <a:r>
              <a:rPr lang="en-US" sz="2000" b="1" i="0" u="none" strike="noStrike" cap="none" err="1">
                <a:solidFill>
                  <a:schemeClr val="bg1"/>
                </a:solidFill>
                <a:latin typeface="Calibri"/>
                <a:ea typeface="Calibri"/>
                <a:cs typeface="Calibri"/>
                <a:sym typeface="Calibri"/>
              </a:rPr>
              <a:t>mens</a:t>
            </a:r>
            <a:r>
              <a:rPr lang="en-US" sz="2000" b="1" i="0" u="none" strike="noStrike" cap="none">
                <a:solidFill>
                  <a:schemeClr val="bg1"/>
                </a:solidFill>
                <a:latin typeface="Calibri"/>
                <a:ea typeface="Calibri"/>
                <a:cs typeface="Calibri"/>
                <a:sym typeface="Calibri"/>
              </a:rPr>
              <a:t>?  </a:t>
            </a:r>
            <a:endParaRPr sz="2000" b="1" i="0" u="none" strike="noStrike" cap="none">
              <a:solidFill>
                <a:schemeClr val="bg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chemeClr val="bg1"/>
              </a:solidFill>
              <a:latin typeface="Calibri"/>
              <a:ea typeface="Calibri"/>
              <a:cs typeface="Calibri"/>
              <a:sym typeface="Calibri"/>
            </a:endParaRPr>
          </a:p>
        </p:txBody>
      </p:sp>
      <p:sp>
        <p:nvSpPr>
          <p:cNvPr id="11" name="Google Shape;607;p53">
            <a:extLst>
              <a:ext uri="{FF2B5EF4-FFF2-40B4-BE49-F238E27FC236}">
                <a16:creationId xmlns:a16="http://schemas.microsoft.com/office/drawing/2014/main" id="{27651869-9B03-C8CA-D233-B783F30CA08F}"/>
              </a:ext>
            </a:extLst>
          </p:cNvPr>
          <p:cNvSpPr txBox="1"/>
          <p:nvPr/>
        </p:nvSpPr>
        <p:spPr>
          <a:xfrm>
            <a:off x="8165785" y="3945564"/>
            <a:ext cx="3810001"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chemeClr val="bg1"/>
                </a:solidFill>
                <a:latin typeface="Calibri"/>
                <a:ea typeface="Calibri"/>
                <a:cs typeface="Calibri"/>
                <a:sym typeface="Calibri"/>
              </a:rPr>
              <a:t>We </a:t>
            </a:r>
            <a:r>
              <a:rPr lang="en-US" sz="2400" b="1" i="0" u="none" strike="noStrike" cap="none" dirty="0" err="1">
                <a:solidFill>
                  <a:schemeClr val="bg1"/>
                </a:solidFill>
                <a:latin typeface="Calibri"/>
                <a:ea typeface="Calibri"/>
                <a:cs typeface="Calibri"/>
                <a:sym typeface="Calibri"/>
              </a:rPr>
              <a:t>kunnen</a:t>
            </a:r>
            <a:r>
              <a:rPr lang="en-US" sz="2400" b="1" i="0" u="none" strike="noStrike" cap="none" dirty="0">
                <a:solidFill>
                  <a:schemeClr val="bg1"/>
                </a:solidFill>
                <a:latin typeface="Calibri"/>
                <a:ea typeface="Calibri"/>
                <a:cs typeface="Calibri"/>
                <a:sym typeface="Calibri"/>
              </a:rPr>
              <a:t> de </a:t>
            </a:r>
            <a:r>
              <a:rPr lang="en-US" sz="2400" b="1" i="0" u="none" strike="noStrike" cap="none" dirty="0" err="1">
                <a:solidFill>
                  <a:schemeClr val="bg1"/>
                </a:solidFill>
                <a:latin typeface="Calibri"/>
                <a:ea typeface="Calibri"/>
                <a:cs typeface="Calibri"/>
                <a:sym typeface="Calibri"/>
              </a:rPr>
              <a:t>trillingen</a:t>
            </a:r>
            <a:r>
              <a:rPr lang="en-US" sz="2400" b="1" i="0" u="none" strike="noStrike" cap="none" dirty="0">
                <a:solidFill>
                  <a:schemeClr val="bg1"/>
                </a:solidFill>
                <a:latin typeface="Calibri"/>
                <a:ea typeface="Calibri"/>
                <a:cs typeface="Calibri"/>
                <a:sym typeface="Calibri"/>
              </a:rPr>
              <a:t> van </a:t>
            </a:r>
            <a:r>
              <a:rPr lang="en-US" sz="2400" b="1" i="0" u="none" strike="noStrike" cap="none" dirty="0" err="1">
                <a:solidFill>
                  <a:schemeClr val="bg1"/>
                </a:solidFill>
                <a:latin typeface="Calibri"/>
                <a:ea typeface="Calibri"/>
                <a:cs typeface="Calibri"/>
                <a:sym typeface="Calibri"/>
              </a:rPr>
              <a:t>sterren</a:t>
            </a:r>
            <a:r>
              <a:rPr lang="en-US" sz="2400" b="1" i="0" u="none" strike="noStrike" cap="none" dirty="0">
                <a:solidFill>
                  <a:schemeClr val="bg1"/>
                </a:solidFill>
                <a:latin typeface="Calibri"/>
                <a:ea typeface="Calibri"/>
                <a:cs typeface="Calibri"/>
                <a:sym typeface="Calibri"/>
              </a:rPr>
              <a:t> </a:t>
            </a:r>
            <a:r>
              <a:rPr lang="en-US" sz="2400" b="1" i="0" u="none" strike="noStrike" cap="none" dirty="0" err="1">
                <a:solidFill>
                  <a:schemeClr val="bg1"/>
                </a:solidFill>
                <a:latin typeface="Calibri"/>
                <a:ea typeface="Calibri"/>
                <a:cs typeface="Calibri"/>
                <a:sym typeface="Calibri"/>
              </a:rPr>
              <a:t>vermenigvuldigen</a:t>
            </a:r>
            <a:r>
              <a:rPr lang="en-US" sz="2400" b="1" i="0" u="none" strike="noStrike" cap="none" dirty="0">
                <a:solidFill>
                  <a:schemeClr val="bg1"/>
                </a:solidFill>
                <a:latin typeface="Calibri"/>
                <a:ea typeface="Calibri"/>
                <a:cs typeface="Calibri"/>
                <a:sym typeface="Calibri"/>
              </a:rPr>
              <a:t> met </a:t>
            </a:r>
            <a:r>
              <a:rPr lang="en-US" sz="2400" b="1" i="0" u="none" strike="noStrike" cap="none" dirty="0" err="1">
                <a:solidFill>
                  <a:schemeClr val="bg1"/>
                </a:solidFill>
                <a:latin typeface="Calibri"/>
                <a:ea typeface="Calibri"/>
                <a:cs typeface="Calibri"/>
                <a:sym typeface="Calibri"/>
              </a:rPr>
              <a:t>een</a:t>
            </a:r>
            <a:r>
              <a:rPr lang="en-US" sz="2400" b="1" i="0" u="none" strike="noStrike" cap="none" dirty="0">
                <a:solidFill>
                  <a:schemeClr val="bg1"/>
                </a:solidFill>
                <a:latin typeface="Calibri"/>
                <a:ea typeface="Calibri"/>
                <a:cs typeface="Calibri"/>
                <a:sym typeface="Calibri"/>
              </a:rPr>
              <a:t> </a:t>
            </a:r>
            <a:r>
              <a:rPr lang="en-US" sz="2400" b="1" i="0" u="none" strike="noStrike" cap="none" dirty="0" err="1">
                <a:solidFill>
                  <a:schemeClr val="bg1"/>
                </a:solidFill>
                <a:latin typeface="Calibri"/>
                <a:ea typeface="Calibri"/>
                <a:cs typeface="Calibri"/>
                <a:sym typeface="Calibri"/>
              </a:rPr>
              <a:t>bepaalde</a:t>
            </a:r>
            <a:r>
              <a:rPr lang="en-US" sz="2400" b="1" i="0" u="none" strike="noStrike" cap="none" dirty="0">
                <a:solidFill>
                  <a:schemeClr val="bg1"/>
                </a:solidFill>
                <a:latin typeface="Calibri"/>
                <a:ea typeface="Calibri"/>
                <a:cs typeface="Calibri"/>
                <a:sym typeface="Calibri"/>
              </a:rPr>
              <a:t> factor </a:t>
            </a:r>
            <a:r>
              <a:rPr lang="en-US" sz="2400" b="1" i="0" u="none" strike="noStrike" cap="none" dirty="0" err="1">
                <a:solidFill>
                  <a:schemeClr val="bg1"/>
                </a:solidFill>
                <a:latin typeface="Calibri"/>
                <a:ea typeface="Calibri"/>
                <a:cs typeface="Calibri"/>
                <a:sym typeface="Calibri"/>
              </a:rPr>
              <a:t>zodat</a:t>
            </a:r>
            <a:r>
              <a:rPr lang="en-US" sz="2400" b="1" i="0" u="none" strike="noStrike" cap="none" dirty="0">
                <a:solidFill>
                  <a:schemeClr val="bg1"/>
                </a:solidFill>
                <a:latin typeface="Calibri"/>
                <a:ea typeface="Calibri"/>
                <a:cs typeface="Calibri"/>
                <a:sym typeface="Calibri"/>
              </a:rPr>
              <a:t> ze </a:t>
            </a:r>
            <a:r>
              <a:rPr lang="en-US" sz="2400" b="1" i="0" u="none" strike="noStrike" cap="none" dirty="0" err="1">
                <a:solidFill>
                  <a:schemeClr val="bg1"/>
                </a:solidFill>
                <a:latin typeface="Calibri"/>
                <a:ea typeface="Calibri"/>
                <a:cs typeface="Calibri"/>
                <a:sym typeface="Calibri"/>
              </a:rPr>
              <a:t>hoorbaar</a:t>
            </a:r>
            <a:r>
              <a:rPr lang="en-US" sz="2400" b="1" i="0" u="none" strike="noStrike" cap="none" dirty="0">
                <a:solidFill>
                  <a:schemeClr val="bg1"/>
                </a:solidFill>
                <a:latin typeface="Calibri"/>
                <a:ea typeface="Calibri"/>
                <a:cs typeface="Calibri"/>
                <a:sym typeface="Calibri"/>
              </a:rPr>
              <a:t> </a:t>
            </a:r>
            <a:r>
              <a:rPr lang="en-US" sz="2400" b="1" i="0" u="none" strike="noStrike" cap="none" dirty="0" err="1">
                <a:solidFill>
                  <a:schemeClr val="bg1"/>
                </a:solidFill>
                <a:latin typeface="Calibri"/>
                <a:ea typeface="Calibri"/>
                <a:cs typeface="Calibri"/>
                <a:sym typeface="Calibri"/>
              </a:rPr>
              <a:t>worden</a:t>
            </a:r>
            <a:r>
              <a:rPr lang="en-US" sz="2400" b="1" i="0" u="none" strike="noStrike" cap="none" dirty="0">
                <a:solidFill>
                  <a:schemeClr val="bg1"/>
                </a:solidFill>
                <a:latin typeface="Calibri"/>
                <a:ea typeface="Calibri"/>
                <a:cs typeface="Calibri"/>
                <a:sym typeface="Calibri"/>
              </a:rPr>
              <a:t>.</a:t>
            </a:r>
            <a:endParaRPr sz="2400" b="1" i="0" u="none" strike="noStrike" cap="none" dirty="0">
              <a:solidFill>
                <a:schemeClr val="bg1"/>
              </a:solidFill>
              <a:latin typeface="Calibri"/>
              <a:ea typeface="Calibri"/>
              <a:cs typeface="Calibri"/>
              <a:sym typeface="Calibri"/>
            </a:endParaRPr>
          </a:p>
        </p:txBody>
      </p:sp>
      <p:sp>
        <p:nvSpPr>
          <p:cNvPr id="12" name="Google Shape;608;p53">
            <a:extLst>
              <a:ext uri="{FF2B5EF4-FFF2-40B4-BE49-F238E27FC236}">
                <a16:creationId xmlns:a16="http://schemas.microsoft.com/office/drawing/2014/main" id="{F7B40D0B-4616-0688-3E26-E1DCCA65CC08}"/>
              </a:ext>
            </a:extLst>
          </p:cNvPr>
          <p:cNvSpPr txBox="1"/>
          <p:nvPr/>
        </p:nvSpPr>
        <p:spPr>
          <a:xfrm>
            <a:off x="2903797" y="1292252"/>
            <a:ext cx="2500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err="1">
                <a:solidFill>
                  <a:schemeClr val="bg1"/>
                </a:solidFill>
                <a:latin typeface="Calibri"/>
                <a:ea typeface="Calibri"/>
                <a:cs typeface="Calibri"/>
                <a:sym typeface="Calibri"/>
              </a:rPr>
              <a:t>Voorbeeld</a:t>
            </a:r>
            <a:r>
              <a:rPr lang="en-US" sz="1800" b="0" i="0" u="none" strike="noStrike" cap="none">
                <a:solidFill>
                  <a:schemeClr val="bg1"/>
                </a:solidFill>
                <a:latin typeface="Calibri"/>
                <a:ea typeface="Calibri"/>
                <a:cs typeface="Calibri"/>
                <a:sym typeface="Calibri"/>
              </a:rPr>
              <a:t>: RR </a:t>
            </a:r>
            <a:r>
              <a:rPr lang="en-US" sz="1800" b="0" i="0" u="none" strike="noStrike" cap="none" err="1">
                <a:solidFill>
                  <a:schemeClr val="bg1"/>
                </a:solidFill>
                <a:latin typeface="Calibri"/>
                <a:ea typeface="Calibri"/>
                <a:cs typeface="Calibri"/>
                <a:sym typeface="Calibri"/>
              </a:rPr>
              <a:t>Lyrae</a:t>
            </a:r>
            <a:r>
              <a:rPr lang="en-US" sz="1800" b="0" i="0" u="none" strike="noStrike" cap="none">
                <a:solidFill>
                  <a:schemeClr val="bg1"/>
                </a:solidFill>
                <a:latin typeface="Calibri"/>
                <a:ea typeface="Calibri"/>
                <a:cs typeface="Calibri"/>
                <a:sym typeface="Calibri"/>
              </a:rPr>
              <a:t> </a:t>
            </a:r>
            <a:r>
              <a:rPr lang="en-US" sz="1800" b="0" i="0" u="none" strike="noStrike" cap="none" err="1">
                <a:solidFill>
                  <a:schemeClr val="bg1"/>
                </a:solidFill>
                <a:latin typeface="Calibri"/>
                <a:ea typeface="Calibri"/>
                <a:cs typeface="Calibri"/>
                <a:sym typeface="Calibri"/>
              </a:rPr>
              <a:t>ster</a:t>
            </a:r>
            <a:endParaRPr sz="1800" b="0" i="0" u="none" strike="noStrike" cap="none">
              <a:solidFill>
                <a:schemeClr val="bg1"/>
              </a:solidFill>
              <a:latin typeface="Calibri"/>
              <a:ea typeface="Calibri"/>
              <a:cs typeface="Calibri"/>
              <a:sym typeface="Calibri"/>
            </a:endParaRPr>
          </a:p>
        </p:txBody>
      </p:sp>
      <p:pic>
        <p:nvPicPr>
          <p:cNvPr id="13" name="Google Shape;609;p53">
            <a:extLst>
              <a:ext uri="{FF2B5EF4-FFF2-40B4-BE49-F238E27FC236}">
                <a16:creationId xmlns:a16="http://schemas.microsoft.com/office/drawing/2014/main" id="{65E29795-D078-3306-2DFE-3AD22614DB3E}"/>
              </a:ext>
            </a:extLst>
          </p:cNvPr>
          <p:cNvPicPr preferRelativeResize="0"/>
          <p:nvPr/>
        </p:nvPicPr>
        <p:blipFill rotWithShape="1">
          <a:blip r:embed="rId3">
            <a:alphaModFix/>
          </a:blip>
          <a:srcRect t="7180" r="58652" b="30813"/>
          <a:stretch/>
        </p:blipFill>
        <p:spPr>
          <a:xfrm>
            <a:off x="2875683" y="1663171"/>
            <a:ext cx="3206100" cy="1591314"/>
          </a:xfrm>
          <a:prstGeom prst="rect">
            <a:avLst/>
          </a:prstGeom>
          <a:noFill/>
          <a:ln>
            <a:noFill/>
          </a:ln>
        </p:spPr>
      </p:pic>
      <p:sp>
        <p:nvSpPr>
          <p:cNvPr id="14" name="Google Shape;610;p53">
            <a:extLst>
              <a:ext uri="{FF2B5EF4-FFF2-40B4-BE49-F238E27FC236}">
                <a16:creationId xmlns:a16="http://schemas.microsoft.com/office/drawing/2014/main" id="{8734390C-C08B-7EF2-A784-1E2F954F1FF5}"/>
              </a:ext>
            </a:extLst>
          </p:cNvPr>
          <p:cNvSpPr txBox="1"/>
          <p:nvPr/>
        </p:nvSpPr>
        <p:spPr>
          <a:xfrm rot="-5400000">
            <a:off x="2017640" y="2216370"/>
            <a:ext cx="13593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300" b="0" i="0" u="none" strike="noStrike" cap="none" err="1">
                <a:solidFill>
                  <a:schemeClr val="bg1"/>
                </a:solidFill>
                <a:latin typeface="Century Gothic"/>
                <a:ea typeface="Century Gothic"/>
                <a:cs typeface="Century Gothic"/>
                <a:sym typeface="Century Gothic"/>
              </a:rPr>
              <a:t>Lichtintensiteit</a:t>
            </a:r>
            <a:endParaRPr sz="1300" b="0" i="0" u="none" strike="noStrike" cap="none">
              <a:solidFill>
                <a:schemeClr val="bg1"/>
              </a:solidFill>
              <a:latin typeface="Century Gothic"/>
              <a:ea typeface="Century Gothic"/>
              <a:cs typeface="Century Gothic"/>
              <a:sym typeface="Century Gothic"/>
            </a:endParaRPr>
          </a:p>
        </p:txBody>
      </p:sp>
      <p:sp>
        <p:nvSpPr>
          <p:cNvPr id="15" name="Google Shape;611;p53">
            <a:extLst>
              <a:ext uri="{FF2B5EF4-FFF2-40B4-BE49-F238E27FC236}">
                <a16:creationId xmlns:a16="http://schemas.microsoft.com/office/drawing/2014/main" id="{D9A65E83-1758-6A59-AD25-5143872371BD}"/>
              </a:ext>
            </a:extLst>
          </p:cNvPr>
          <p:cNvSpPr txBox="1"/>
          <p:nvPr/>
        </p:nvSpPr>
        <p:spPr>
          <a:xfrm>
            <a:off x="4519684" y="3169967"/>
            <a:ext cx="15621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300" b="0" i="0" u="none" strike="noStrike" cap="none" err="1">
                <a:solidFill>
                  <a:schemeClr val="bg1"/>
                </a:solidFill>
                <a:latin typeface="Century Gothic"/>
                <a:ea typeface="Century Gothic"/>
                <a:cs typeface="Century Gothic"/>
                <a:sym typeface="Century Gothic"/>
              </a:rPr>
              <a:t>Tijd</a:t>
            </a:r>
            <a:r>
              <a:rPr lang="en-US" sz="1300" b="0" i="0" u="none" strike="noStrike" cap="none">
                <a:solidFill>
                  <a:schemeClr val="bg1"/>
                </a:solidFill>
                <a:latin typeface="Century Gothic"/>
                <a:ea typeface="Century Gothic"/>
                <a:cs typeface="Century Gothic"/>
                <a:sym typeface="Century Gothic"/>
              </a:rPr>
              <a:t> (</a:t>
            </a:r>
            <a:r>
              <a:rPr lang="en-US" sz="1300" b="0" i="0" u="none" strike="noStrike" cap="none" err="1">
                <a:solidFill>
                  <a:schemeClr val="bg1"/>
                </a:solidFill>
                <a:latin typeface="Century Gothic"/>
                <a:ea typeface="Century Gothic"/>
                <a:cs typeface="Century Gothic"/>
                <a:sym typeface="Century Gothic"/>
              </a:rPr>
              <a:t>dagen</a:t>
            </a:r>
            <a:r>
              <a:rPr lang="en-US" sz="1300" b="0" i="0" u="none" strike="noStrike" cap="none">
                <a:solidFill>
                  <a:schemeClr val="bg1"/>
                </a:solidFill>
                <a:latin typeface="Century Gothic"/>
                <a:ea typeface="Century Gothic"/>
                <a:cs typeface="Century Gothic"/>
                <a:sym typeface="Century Gothic"/>
              </a:rPr>
              <a:t>)</a:t>
            </a:r>
            <a:endParaRPr sz="1300" b="0" i="0" u="none" strike="noStrike" cap="none">
              <a:solidFill>
                <a:schemeClr val="bg1"/>
              </a:solidFill>
              <a:latin typeface="Century Gothic"/>
              <a:ea typeface="Century Gothic"/>
              <a:cs typeface="Century Gothic"/>
              <a:sym typeface="Century Gothic"/>
            </a:endParaRPr>
          </a:p>
        </p:txBody>
      </p:sp>
      <p:sp>
        <p:nvSpPr>
          <p:cNvPr id="16" name="Google Shape;613;p53">
            <a:extLst>
              <a:ext uri="{FF2B5EF4-FFF2-40B4-BE49-F238E27FC236}">
                <a16:creationId xmlns:a16="http://schemas.microsoft.com/office/drawing/2014/main" id="{7277B7E8-41F5-E4AE-7741-0CEB169AC739}"/>
              </a:ext>
            </a:extLst>
          </p:cNvPr>
          <p:cNvSpPr/>
          <p:nvPr/>
        </p:nvSpPr>
        <p:spPr>
          <a:xfrm>
            <a:off x="1637424" y="2927781"/>
            <a:ext cx="604800" cy="2074200"/>
          </a:xfrm>
          <a:prstGeom prst="curvedRightArrow">
            <a:avLst>
              <a:gd name="adj1" fmla="val 26267"/>
              <a:gd name="adj2" fmla="val 54397"/>
              <a:gd name="adj3" fmla="val 38531"/>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 name="Google Shape;614;p53">
            <a:extLst>
              <a:ext uri="{FF2B5EF4-FFF2-40B4-BE49-F238E27FC236}">
                <a16:creationId xmlns:a16="http://schemas.microsoft.com/office/drawing/2014/main" id="{DB48466B-1331-85E8-08C0-2CFB3192C4D4}"/>
              </a:ext>
            </a:extLst>
          </p:cNvPr>
          <p:cNvPicPr preferRelativeResize="0"/>
          <p:nvPr/>
        </p:nvPicPr>
        <p:blipFill>
          <a:blip r:embed="rId4">
            <a:alphaModFix/>
          </a:blip>
          <a:stretch>
            <a:fillRect/>
          </a:stretch>
        </p:blipFill>
        <p:spPr>
          <a:xfrm>
            <a:off x="2322642" y="3977375"/>
            <a:ext cx="5870113" cy="2682559"/>
          </a:xfrm>
          <a:prstGeom prst="rect">
            <a:avLst/>
          </a:prstGeom>
          <a:noFill/>
          <a:ln>
            <a:noFill/>
          </a:ln>
        </p:spPr>
      </p:pic>
      <p:sp>
        <p:nvSpPr>
          <p:cNvPr id="18" name="Google Shape;591;g10208ac2967_1_19">
            <a:extLst>
              <a:ext uri="{FF2B5EF4-FFF2-40B4-BE49-F238E27FC236}">
                <a16:creationId xmlns:a16="http://schemas.microsoft.com/office/drawing/2014/main" id="{CA8C0E45-C5A4-DFAA-2108-71CF29D36194}"/>
              </a:ext>
            </a:extLst>
          </p:cNvPr>
          <p:cNvSpPr txBox="1"/>
          <p:nvPr/>
        </p:nvSpPr>
        <p:spPr>
          <a:xfrm>
            <a:off x="3146840" y="3629960"/>
            <a:ext cx="222005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600" b="0" i="1" u="none" strike="noStrike" cap="none" err="1">
                <a:solidFill>
                  <a:schemeClr val="bg1"/>
                </a:solidFill>
                <a:latin typeface="Century Gothic"/>
                <a:ea typeface="Century Gothic"/>
                <a:cs typeface="Century Gothic"/>
                <a:sym typeface="Century Gothic"/>
              </a:rPr>
              <a:t>Mens</a:t>
            </a:r>
            <a:r>
              <a:rPr lang="en-US" sz="1600" b="0" i="1" u="none" strike="noStrike" cap="none">
                <a:solidFill>
                  <a:schemeClr val="bg1"/>
                </a:solidFill>
                <a:latin typeface="Century Gothic"/>
                <a:ea typeface="Century Gothic"/>
                <a:cs typeface="Century Gothic"/>
                <a:sym typeface="Century Gothic"/>
              </a:rPr>
              <a:t>: 20 Hz - 20 kHz</a:t>
            </a:r>
            <a:endParaRPr sz="1200" b="0" i="0" u="none" strike="noStrike" cap="none">
              <a:solidFill>
                <a:schemeClr val="bg1"/>
              </a:solidFill>
              <a:sym typeface="Arial"/>
            </a:endParaRPr>
          </a:p>
        </p:txBody>
      </p:sp>
      <p:sp>
        <p:nvSpPr>
          <p:cNvPr id="19" name="Google Shape;592;g10208ac2967_1_19">
            <a:extLst>
              <a:ext uri="{FF2B5EF4-FFF2-40B4-BE49-F238E27FC236}">
                <a16:creationId xmlns:a16="http://schemas.microsoft.com/office/drawing/2014/main" id="{E25210A5-6B17-AC18-702F-158ED5E5BD98}"/>
              </a:ext>
            </a:extLst>
          </p:cNvPr>
          <p:cNvSpPr/>
          <p:nvPr/>
        </p:nvSpPr>
        <p:spPr>
          <a:xfrm>
            <a:off x="3143665" y="3585216"/>
            <a:ext cx="2220053" cy="363283"/>
          </a:xfrm>
          <a:prstGeom prst="wedgeRectCallout">
            <a:avLst>
              <a:gd name="adj1" fmla="val -4409"/>
              <a:gd name="adj2" fmla="val 171670"/>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Tree>
    <p:extLst>
      <p:ext uri="{BB962C8B-B14F-4D97-AF65-F5344CB8AC3E}">
        <p14:creationId xmlns:p14="http://schemas.microsoft.com/office/powerpoint/2010/main" val="196501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31799"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2" name="Google Shape;184;g101cb935cc7_1_74">
            <a:extLst>
              <a:ext uri="{FF2B5EF4-FFF2-40B4-BE49-F238E27FC236}">
                <a16:creationId xmlns:a16="http://schemas.microsoft.com/office/drawing/2014/main" id="{DCDD6F8E-715F-63BF-07AA-6BDB6FB90A6E}"/>
              </a:ext>
            </a:extLst>
          </p:cNvPr>
          <p:cNvGrpSpPr/>
          <p:nvPr/>
        </p:nvGrpSpPr>
        <p:grpSpPr>
          <a:xfrm>
            <a:off x="9781199" y="4407209"/>
            <a:ext cx="2379003" cy="2459258"/>
            <a:chOff x="9206826" y="2963333"/>
            <a:chExt cx="2982002" cy="3209011"/>
          </a:xfrm>
        </p:grpSpPr>
        <p:cxnSp>
          <p:nvCxnSpPr>
            <p:cNvPr id="3" name="Google Shape;185;g101cb935cc7_1_74">
              <a:extLst>
                <a:ext uri="{FF2B5EF4-FFF2-40B4-BE49-F238E27FC236}">
                  <a16:creationId xmlns:a16="http://schemas.microsoft.com/office/drawing/2014/main" id="{4FE60E20-4038-F47B-5E02-EF879596E329}"/>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4" name="Google Shape;186;g101cb935cc7_1_74">
              <a:extLst>
                <a:ext uri="{FF2B5EF4-FFF2-40B4-BE49-F238E27FC236}">
                  <a16:creationId xmlns:a16="http://schemas.microsoft.com/office/drawing/2014/main" id="{CE096F29-44C5-813C-B36D-BC8D66328B20}"/>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7;g101cb935cc7_1_74">
              <a:extLst>
                <a:ext uri="{FF2B5EF4-FFF2-40B4-BE49-F238E27FC236}">
                  <a16:creationId xmlns:a16="http://schemas.microsoft.com/office/drawing/2014/main" id="{E1933B9A-C9EF-6027-EE40-E43834042831}"/>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8;g101cb935cc7_1_74">
              <a:extLst>
                <a:ext uri="{FF2B5EF4-FFF2-40B4-BE49-F238E27FC236}">
                  <a16:creationId xmlns:a16="http://schemas.microsoft.com/office/drawing/2014/main" id="{1C923DB6-8BB7-6707-F380-7A5CA52C53CB}"/>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7" name="Google Shape;189;g101cb935cc7_1_74">
              <a:extLst>
                <a:ext uri="{FF2B5EF4-FFF2-40B4-BE49-F238E27FC236}">
                  <a16:creationId xmlns:a16="http://schemas.microsoft.com/office/drawing/2014/main" id="{F20CE041-2F81-70FD-7091-CD290141D5EF}"/>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9" name="TextBox 6">
            <a:extLst>
              <a:ext uri="{FF2B5EF4-FFF2-40B4-BE49-F238E27FC236}">
                <a16:creationId xmlns:a16="http://schemas.microsoft.com/office/drawing/2014/main" id="{F279253A-13F5-20F6-A2DF-091B776D3D07}"/>
              </a:ext>
            </a:extLst>
          </p:cNvPr>
          <p:cNvSpPr txBox="1"/>
          <p:nvPr/>
        </p:nvSpPr>
        <p:spPr>
          <a:xfrm>
            <a:off x="1487178" y="906844"/>
            <a:ext cx="9728200" cy="1015663"/>
          </a:xfrm>
          <a:prstGeom prst="rect">
            <a:avLst/>
          </a:prstGeom>
          <a:noFill/>
        </p:spPr>
        <p:txBody>
          <a:bodyPr wrap="square" rtlCol="0">
            <a:spAutoFit/>
          </a:bodyPr>
          <a:lstStyle/>
          <a:p>
            <a:r>
              <a:rPr lang="nl-NL" sz="2000" i="1" dirty="0">
                <a:solidFill>
                  <a:schemeClr val="bg1"/>
                </a:solidFill>
                <a:latin typeface="Calibri" panose="020F0502020204030204" pitchFamily="34" charset="0"/>
                <a:cs typeface="Calibri" panose="020F0502020204030204" pitchFamily="34" charset="0"/>
              </a:rPr>
              <a:t>Een ster trilt met een frequentie van 1 </a:t>
            </a:r>
            <a:r>
              <a:rPr lang="nl-NL" sz="2000" i="1" dirty="0" err="1">
                <a:solidFill>
                  <a:schemeClr val="bg1"/>
                </a:solidFill>
                <a:latin typeface="Calibri" panose="020F0502020204030204" pitchFamily="34" charset="0"/>
                <a:cs typeface="Calibri" panose="020F0502020204030204" pitchFamily="34" charset="0"/>
              </a:rPr>
              <a:t>cy</a:t>
            </a:r>
            <a:r>
              <a:rPr lang="nl-NL" sz="2000" i="1" dirty="0">
                <a:solidFill>
                  <a:schemeClr val="bg1"/>
                </a:solidFill>
                <a:latin typeface="Calibri" panose="020F0502020204030204" pitchFamily="34" charset="0"/>
                <a:cs typeface="Calibri" panose="020F0502020204030204" pitchFamily="34" charset="0"/>
              </a:rPr>
              <a:t>/dag. Zet het geluid van deze ster om in hoorbaar geluid van 100 Hz: met welke factor moeten we het stergeluid vermenigvuldigen?</a:t>
            </a:r>
          </a:p>
          <a:p>
            <a:pPr>
              <a:buFont typeface="Arial"/>
              <a:buChar char="•"/>
            </a:pPr>
            <a:endParaRPr lang="nl-NL" sz="2000" i="1" dirty="0">
              <a:solidFill>
                <a:schemeClr val="bg1"/>
              </a:solidFill>
              <a:latin typeface="Calibri" panose="020F0502020204030204" pitchFamily="34" charset="0"/>
              <a:cs typeface="Calibri" panose="020F0502020204030204" pitchFamily="34" charset="0"/>
            </a:endParaRPr>
          </a:p>
        </p:txBody>
      </p:sp>
      <p:sp>
        <p:nvSpPr>
          <p:cNvPr id="10" name="Google Shape;629;g101cb935cc7_1_280">
            <a:extLst>
              <a:ext uri="{FF2B5EF4-FFF2-40B4-BE49-F238E27FC236}">
                <a16:creationId xmlns:a16="http://schemas.microsoft.com/office/drawing/2014/main" id="{4221976C-BA69-A9D3-1A7F-724D961672A1}"/>
              </a:ext>
            </a:extLst>
          </p:cNvPr>
          <p:cNvSpPr txBox="1"/>
          <p:nvPr/>
        </p:nvSpPr>
        <p:spPr>
          <a:xfrm>
            <a:off x="1527694" y="1634884"/>
            <a:ext cx="8973158"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dirty="0" err="1">
                <a:solidFill>
                  <a:schemeClr val="bg1"/>
                </a:solidFill>
                <a:latin typeface="Calibri" panose="020F0502020204030204" pitchFamily="34" charset="0"/>
                <a:ea typeface="Calibri"/>
                <a:cs typeface="Calibri" panose="020F0502020204030204" pitchFamily="34" charset="0"/>
                <a:sym typeface="Calibri"/>
              </a:rPr>
              <a:t>F</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requentie</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 1 </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keer</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24h = 1 </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keer</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 (60*60*24) s = 1/86400  Hz </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11" name="Google Shape;630;g101cb935cc7_1_280">
            <a:extLst>
              <a:ext uri="{FF2B5EF4-FFF2-40B4-BE49-F238E27FC236}">
                <a16:creationId xmlns:a16="http://schemas.microsoft.com/office/drawing/2014/main" id="{0F86B655-4B27-F9D7-6F31-CA5DA8E46574}"/>
              </a:ext>
            </a:extLst>
          </p:cNvPr>
          <p:cNvSpPr txBox="1"/>
          <p:nvPr/>
        </p:nvSpPr>
        <p:spPr>
          <a:xfrm>
            <a:off x="1527694" y="2228596"/>
            <a:ext cx="63816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dirty="0" err="1">
                <a:solidFill>
                  <a:schemeClr val="bg1"/>
                </a:solidFill>
                <a:latin typeface="Calibri" panose="020F0502020204030204" pitchFamily="34" charset="0"/>
                <a:ea typeface="Calibri"/>
                <a:cs typeface="Calibri" panose="020F0502020204030204" pitchFamily="34" charset="0"/>
                <a:sym typeface="Calibri"/>
              </a:rPr>
              <a:t>F</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requentie</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omzetten</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naar</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1 Hz: 1/(86400 </a:t>
            </a:r>
            <a:r>
              <a:rPr lang="en-US" sz="2000" b="0" i="0" u="none" strike="noStrike" cap="none" dirty="0">
                <a:solidFill>
                  <a:schemeClr val="bg1"/>
                </a:solidFill>
                <a:latin typeface="Calibri" panose="020F0502020204030204" pitchFamily="34" charset="0"/>
                <a:cs typeface="Calibri" panose="020F0502020204030204" pitchFamily="34" charset="0"/>
                <a:sym typeface="Arial"/>
              </a:rPr>
              <a:t>s</a:t>
            </a:r>
            <a:r>
              <a:rPr lang="en-US" sz="2000" dirty="0">
                <a:solidFill>
                  <a:schemeClr val="bg1"/>
                </a:solidFill>
                <a:latin typeface="Calibri" panose="020F0502020204030204" pitchFamily="34" charset="0"/>
                <a:cs typeface="Calibri" panose="020F0502020204030204" pitchFamily="34" charset="0"/>
              </a:rPr>
              <a:t>)</a:t>
            </a:r>
            <a:r>
              <a:rPr lang="en-US" sz="2000" b="0" i="0" u="none" strike="noStrike" cap="none" dirty="0">
                <a:solidFill>
                  <a:schemeClr val="bg1"/>
                </a:solidFill>
                <a:latin typeface="Calibri" panose="020F0502020204030204" pitchFamily="34" charset="0"/>
                <a:cs typeface="Calibri" panose="020F0502020204030204" pitchFamily="34" charset="0"/>
                <a:sym typeface="Arial"/>
              </a:rPr>
              <a:t> * 86400 = 1Hz</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12" name="Google Shape;632;g101cb935cc7_1_280">
            <a:extLst>
              <a:ext uri="{FF2B5EF4-FFF2-40B4-BE49-F238E27FC236}">
                <a16:creationId xmlns:a16="http://schemas.microsoft.com/office/drawing/2014/main" id="{F5C38BFD-2C9A-83DA-9D9A-BCE38064E89F}"/>
              </a:ext>
            </a:extLst>
          </p:cNvPr>
          <p:cNvSpPr txBox="1"/>
          <p:nvPr/>
        </p:nvSpPr>
        <p:spPr>
          <a:xfrm>
            <a:off x="1538701" y="2788631"/>
            <a:ext cx="8166912"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Frequentie</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omzetten</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naar</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100 Hz: 1/(86400 </a:t>
            </a:r>
            <a:r>
              <a:rPr lang="en-US" sz="2000" b="0" i="0" u="none" strike="noStrike" cap="none" dirty="0">
                <a:solidFill>
                  <a:schemeClr val="bg1"/>
                </a:solidFill>
                <a:latin typeface="Calibri" panose="020F0502020204030204" pitchFamily="34" charset="0"/>
                <a:cs typeface="Calibri" panose="020F0502020204030204" pitchFamily="34" charset="0"/>
                <a:sym typeface="Arial"/>
              </a:rPr>
              <a:t>s) * 86400 * 100  = 100 Hz</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13" name="Google Shape;633;g101cb935cc7_1_280">
            <a:extLst>
              <a:ext uri="{FF2B5EF4-FFF2-40B4-BE49-F238E27FC236}">
                <a16:creationId xmlns:a16="http://schemas.microsoft.com/office/drawing/2014/main" id="{C868548A-A692-15F4-8224-6E655C5D9D72}"/>
              </a:ext>
            </a:extLst>
          </p:cNvPr>
          <p:cNvSpPr txBox="1"/>
          <p:nvPr/>
        </p:nvSpPr>
        <p:spPr>
          <a:xfrm>
            <a:off x="1527694" y="3399960"/>
            <a:ext cx="63816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dirty="0" err="1">
                <a:solidFill>
                  <a:schemeClr val="bg1"/>
                </a:solidFill>
                <a:latin typeface="Calibri" panose="020F0502020204030204" pitchFamily="34" charset="0"/>
                <a:ea typeface="Calibri"/>
                <a:cs typeface="Calibri" panose="020F0502020204030204" pitchFamily="34" charset="0"/>
                <a:sym typeface="Calibri"/>
              </a:rPr>
              <a:t>F</a:t>
            </a:r>
            <a:r>
              <a:rPr lang="en-US" sz="2000" b="0" i="0" u="none" strike="noStrike" cap="none" dirty="0" err="1">
                <a:solidFill>
                  <a:schemeClr val="bg1"/>
                </a:solidFill>
                <a:latin typeface="Calibri" panose="020F0502020204030204" pitchFamily="34" charset="0"/>
                <a:ea typeface="Calibri"/>
                <a:cs typeface="Calibri" panose="020F0502020204030204" pitchFamily="34" charset="0"/>
                <a:sym typeface="Calibri"/>
              </a:rPr>
              <a:t>requentie</a:t>
            </a:r>
            <a:r>
              <a:rPr lang="en-US" sz="2000" b="0" i="0" u="none" strike="noStrike" cap="none" dirty="0">
                <a:solidFill>
                  <a:schemeClr val="bg1"/>
                </a:solidFill>
                <a:latin typeface="Calibri" panose="020F0502020204030204" pitchFamily="34" charset="0"/>
                <a:ea typeface="Calibri"/>
                <a:cs typeface="Calibri" panose="020F0502020204030204" pitchFamily="34" charset="0"/>
                <a:sym typeface="Calibri"/>
              </a:rPr>
              <a:t> = 1/(86400 </a:t>
            </a:r>
            <a:r>
              <a:rPr lang="en-US" sz="2000" b="0" i="0" u="none" strike="noStrike" cap="none" dirty="0">
                <a:solidFill>
                  <a:schemeClr val="bg1"/>
                </a:solidFill>
                <a:latin typeface="Calibri" panose="020F0502020204030204" pitchFamily="34" charset="0"/>
                <a:cs typeface="Calibri" panose="020F0502020204030204" pitchFamily="34" charset="0"/>
                <a:sym typeface="Arial"/>
              </a:rPr>
              <a:t>s) * </a:t>
            </a:r>
            <a:r>
              <a:rPr lang="en-US" sz="2000" b="1" i="0" u="sng" strike="noStrike" cap="none" dirty="0">
                <a:solidFill>
                  <a:schemeClr val="bg1"/>
                </a:solidFill>
                <a:latin typeface="Calibri" panose="020F0502020204030204" pitchFamily="34" charset="0"/>
                <a:cs typeface="Calibri" panose="020F0502020204030204" pitchFamily="34" charset="0"/>
                <a:sym typeface="Arial"/>
              </a:rPr>
              <a:t>8.640.000</a:t>
            </a:r>
            <a:r>
              <a:rPr lang="en-US" sz="2000" b="0" i="0" u="none" strike="noStrike" cap="none" dirty="0">
                <a:solidFill>
                  <a:schemeClr val="bg1"/>
                </a:solidFill>
                <a:latin typeface="Calibri" panose="020F0502020204030204" pitchFamily="34" charset="0"/>
                <a:cs typeface="Calibri" panose="020F0502020204030204" pitchFamily="34" charset="0"/>
                <a:sym typeface="Arial"/>
              </a:rPr>
              <a:t>  = 100 Hz</a:t>
            </a:r>
            <a:endParaRPr sz="2000" b="0" i="0" u="none" strike="noStrike" cap="none" dirty="0">
              <a:solidFill>
                <a:schemeClr val="bg1"/>
              </a:solidFill>
              <a:latin typeface="Calibri" panose="020F0502020204030204" pitchFamily="34" charset="0"/>
              <a:cs typeface="Calibri" panose="020F0502020204030204" pitchFamily="34" charset="0"/>
              <a:sym typeface="Arial"/>
            </a:endParaRPr>
          </a:p>
        </p:txBody>
      </p:sp>
      <p:pic>
        <p:nvPicPr>
          <p:cNvPr id="14" name="Google Shape;635;g101cb935cc7_1_280">
            <a:extLst>
              <a:ext uri="{FF2B5EF4-FFF2-40B4-BE49-F238E27FC236}">
                <a16:creationId xmlns:a16="http://schemas.microsoft.com/office/drawing/2014/main" id="{E39E4861-EA67-E02B-5970-4B1F67A043F6}"/>
              </a:ext>
            </a:extLst>
          </p:cNvPr>
          <p:cNvPicPr preferRelativeResize="0"/>
          <p:nvPr/>
        </p:nvPicPr>
        <p:blipFill>
          <a:blip r:embed="rId3">
            <a:alphaModFix/>
          </a:blip>
          <a:stretch>
            <a:fillRect/>
          </a:stretch>
        </p:blipFill>
        <p:spPr>
          <a:xfrm>
            <a:off x="6567778" y="3996928"/>
            <a:ext cx="5199242" cy="2591754"/>
          </a:xfrm>
          <a:prstGeom prst="rect">
            <a:avLst/>
          </a:prstGeom>
          <a:noFill/>
          <a:ln>
            <a:noFill/>
          </a:ln>
        </p:spPr>
      </p:pic>
      <p:sp>
        <p:nvSpPr>
          <p:cNvPr id="15" name="Google Shape;636;g101cb935cc7_1_280">
            <a:extLst>
              <a:ext uri="{FF2B5EF4-FFF2-40B4-BE49-F238E27FC236}">
                <a16:creationId xmlns:a16="http://schemas.microsoft.com/office/drawing/2014/main" id="{5F88E0C0-B0A5-590B-6896-694CB68B73F2}"/>
              </a:ext>
            </a:extLst>
          </p:cNvPr>
          <p:cNvSpPr txBox="1"/>
          <p:nvPr/>
        </p:nvSpPr>
        <p:spPr>
          <a:xfrm>
            <a:off x="1570922" y="4535764"/>
            <a:ext cx="4326709"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chemeClr val="bg1"/>
                </a:solidFill>
                <a:latin typeface="Calibri" panose="020F0502020204030204" pitchFamily="34" charset="0"/>
                <a:ea typeface="Calibri"/>
                <a:cs typeface="Calibri" panose="020F0502020204030204" pitchFamily="34" charset="0"/>
                <a:sym typeface="Calibri"/>
              </a:rPr>
              <a:t>Meestal </a:t>
            </a:r>
            <a:r>
              <a:rPr lang="en-US" sz="2000" dirty="0" err="1">
                <a:solidFill>
                  <a:schemeClr val="bg1"/>
                </a:solidFill>
                <a:latin typeface="Calibri" panose="020F0502020204030204" pitchFamily="34" charset="0"/>
                <a:ea typeface="Calibri"/>
                <a:cs typeface="Calibri" panose="020F0502020204030204" pitchFamily="34" charset="0"/>
                <a:sym typeface="Calibri"/>
              </a:rPr>
              <a:t>mikken</a:t>
            </a:r>
            <a:r>
              <a:rPr lang="en-US" sz="2000" dirty="0">
                <a:solidFill>
                  <a:schemeClr val="bg1"/>
                </a:solidFill>
                <a:latin typeface="Calibri" panose="020F0502020204030204" pitchFamily="34" charset="0"/>
                <a:ea typeface="Calibri"/>
                <a:cs typeface="Calibri" panose="020F0502020204030204" pitchFamily="34" charset="0"/>
                <a:sym typeface="Calibri"/>
              </a:rPr>
              <a:t> we op ~ 100 Hz </a:t>
            </a:r>
            <a:endParaRPr sz="2000" dirty="0">
              <a:solidFill>
                <a:schemeClr val="bg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en-US" sz="2000" dirty="0">
                <a:solidFill>
                  <a:schemeClr val="bg1"/>
                </a:solidFill>
                <a:latin typeface="Calibri" panose="020F0502020204030204" pitchFamily="34" charset="0"/>
                <a:ea typeface="Calibri"/>
                <a:cs typeface="Calibri" panose="020F0502020204030204" pitchFamily="34" charset="0"/>
                <a:sym typeface="Calibri"/>
              </a:rPr>
              <a:t>→ Factor </a:t>
            </a:r>
            <a:r>
              <a:rPr lang="en-US" sz="2000" dirty="0" err="1">
                <a:solidFill>
                  <a:schemeClr val="bg1"/>
                </a:solidFill>
                <a:latin typeface="Calibri" panose="020F0502020204030204" pitchFamily="34" charset="0"/>
                <a:ea typeface="Calibri"/>
                <a:cs typeface="Calibri" panose="020F0502020204030204" pitchFamily="34" charset="0"/>
                <a:sym typeface="Calibri"/>
              </a:rPr>
              <a:t>voor</a:t>
            </a:r>
            <a:r>
              <a:rPr lang="en-US" sz="2000" dirty="0">
                <a:solidFill>
                  <a:schemeClr val="bg1"/>
                </a:solidFill>
                <a:latin typeface="Calibri" panose="020F0502020204030204" pitchFamily="34" charset="0"/>
                <a:ea typeface="Calibri"/>
                <a:cs typeface="Calibri" panose="020F0502020204030204" pitchFamily="34" charset="0"/>
                <a:sym typeface="Calibri"/>
              </a:rPr>
              <a:t> </a:t>
            </a:r>
            <a:r>
              <a:rPr lang="en-US" sz="2000" dirty="0" err="1">
                <a:solidFill>
                  <a:schemeClr val="bg1"/>
                </a:solidFill>
                <a:latin typeface="Calibri" panose="020F0502020204030204" pitchFamily="34" charset="0"/>
                <a:ea typeface="Calibri"/>
                <a:cs typeface="Calibri" panose="020F0502020204030204" pitchFamily="34" charset="0"/>
                <a:sym typeface="Calibri"/>
              </a:rPr>
              <a:t>sterren</a:t>
            </a:r>
            <a:r>
              <a:rPr lang="en-US" sz="2000" dirty="0">
                <a:solidFill>
                  <a:schemeClr val="bg1"/>
                </a:solidFill>
                <a:latin typeface="Calibri" panose="020F0502020204030204" pitchFamily="34" charset="0"/>
                <a:ea typeface="Calibri"/>
                <a:cs typeface="Calibri" panose="020F0502020204030204" pitchFamily="34" charset="0"/>
                <a:sym typeface="Calibri"/>
              </a:rPr>
              <a:t> ~ 1.000.000 tot 10.000.000</a:t>
            </a:r>
            <a:endParaRPr sz="200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16" name="Tekstvak 15">
            <a:extLst>
              <a:ext uri="{FF2B5EF4-FFF2-40B4-BE49-F238E27FC236}">
                <a16:creationId xmlns:a16="http://schemas.microsoft.com/office/drawing/2014/main" id="{010FFE90-0BA6-8017-2E31-4F03B84C0B69}"/>
              </a:ext>
            </a:extLst>
          </p:cNvPr>
          <p:cNvSpPr txBox="1"/>
          <p:nvPr/>
        </p:nvSpPr>
        <p:spPr>
          <a:xfrm>
            <a:off x="1487178" y="91545"/>
            <a:ext cx="6103398" cy="646331"/>
          </a:xfrm>
          <a:prstGeom prst="rect">
            <a:avLst/>
          </a:prstGeom>
          <a:noFill/>
        </p:spPr>
        <p:txBody>
          <a:bodyPr wrap="square">
            <a:spAutoFit/>
          </a:bodyPr>
          <a:lstStyle/>
          <a:p>
            <a:r>
              <a:rPr lang="en-US" sz="3600" err="1">
                <a:solidFill>
                  <a:srgbClr val="FFFFFF"/>
                </a:solidFill>
                <a:latin typeface="Calibri" panose="020F0502020204030204" pitchFamily="34" charset="0"/>
                <a:cs typeface="Calibri" panose="020F0502020204030204" pitchFamily="34" charset="0"/>
              </a:rPr>
              <a:t>Stergeluiden</a:t>
            </a:r>
            <a:r>
              <a:rPr lang="en-US" sz="3600">
                <a:solidFill>
                  <a:srgbClr val="FFFFFF"/>
                </a:solidFill>
                <a:latin typeface="Calibri" panose="020F0502020204030204" pitchFamily="34" charset="0"/>
                <a:cs typeface="Calibri" panose="020F0502020204030204" pitchFamily="34" charset="0"/>
              </a:rPr>
              <a:t> </a:t>
            </a:r>
            <a:r>
              <a:rPr lang="en-US" sz="3600" err="1">
                <a:solidFill>
                  <a:srgbClr val="FFFFFF"/>
                </a:solidFill>
                <a:latin typeface="Calibri" panose="020F0502020204030204" pitchFamily="34" charset="0"/>
                <a:cs typeface="Calibri" panose="020F0502020204030204" pitchFamily="34" charset="0"/>
              </a:rPr>
              <a:t>hoorbaar</a:t>
            </a:r>
            <a:r>
              <a:rPr lang="en-US" sz="3600">
                <a:solidFill>
                  <a:srgbClr val="FFFFFF"/>
                </a:solidFill>
                <a:latin typeface="Calibri" panose="020F0502020204030204" pitchFamily="34" charset="0"/>
                <a:cs typeface="Calibri" panose="020F0502020204030204" pitchFamily="34" charset="0"/>
              </a:rPr>
              <a:t> </a:t>
            </a:r>
            <a:r>
              <a:rPr lang="en-US" sz="3600" err="1">
                <a:solidFill>
                  <a:srgbClr val="FFFFFF"/>
                </a:solidFill>
                <a:latin typeface="Calibri" panose="020F0502020204030204" pitchFamily="34" charset="0"/>
                <a:cs typeface="Calibri" panose="020F0502020204030204" pitchFamily="34" charset="0"/>
              </a:rPr>
              <a:t>maken</a:t>
            </a:r>
            <a:endParaRPr lang="nl-BE" sz="3600">
              <a:latin typeface="Calibri" panose="020F0502020204030204" pitchFamily="34" charset="0"/>
              <a:cs typeface="Calibri" panose="020F0502020204030204" pitchFamily="34" charset="0"/>
            </a:endParaRPr>
          </a:p>
        </p:txBody>
      </p:sp>
      <p:sp>
        <p:nvSpPr>
          <p:cNvPr id="17" name="Ovaal 16">
            <a:extLst>
              <a:ext uri="{FF2B5EF4-FFF2-40B4-BE49-F238E27FC236}">
                <a16:creationId xmlns:a16="http://schemas.microsoft.com/office/drawing/2014/main" id="{97530D64-10F1-3166-AE03-7082E6152D7E}"/>
              </a:ext>
            </a:extLst>
          </p:cNvPr>
          <p:cNvSpPr/>
          <p:nvPr/>
        </p:nvSpPr>
        <p:spPr>
          <a:xfrm>
            <a:off x="4345094" y="3354514"/>
            <a:ext cx="1179807" cy="53785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0180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5" name="Google Shape;184;g101cb935cc7_1_74">
            <a:extLst>
              <a:ext uri="{FF2B5EF4-FFF2-40B4-BE49-F238E27FC236}">
                <a16:creationId xmlns:a16="http://schemas.microsoft.com/office/drawing/2014/main" id="{697F4583-74AC-2934-9AB1-542B77414FE6}"/>
              </a:ext>
            </a:extLst>
          </p:cNvPr>
          <p:cNvGrpSpPr/>
          <p:nvPr/>
        </p:nvGrpSpPr>
        <p:grpSpPr>
          <a:xfrm>
            <a:off x="9781199" y="4407209"/>
            <a:ext cx="2379003" cy="2459258"/>
            <a:chOff x="9206826" y="2963333"/>
            <a:chExt cx="2982002" cy="3209011"/>
          </a:xfrm>
        </p:grpSpPr>
        <p:cxnSp>
          <p:nvCxnSpPr>
            <p:cNvPr id="6" name="Google Shape;185;g101cb935cc7_1_74">
              <a:extLst>
                <a:ext uri="{FF2B5EF4-FFF2-40B4-BE49-F238E27FC236}">
                  <a16:creationId xmlns:a16="http://schemas.microsoft.com/office/drawing/2014/main" id="{A7745DA5-5F1F-1A81-B0C2-0CF218E39A1E}"/>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6;g101cb935cc7_1_74">
              <a:extLst>
                <a:ext uri="{FF2B5EF4-FFF2-40B4-BE49-F238E27FC236}">
                  <a16:creationId xmlns:a16="http://schemas.microsoft.com/office/drawing/2014/main" id="{458CFDFF-81EF-9404-0E20-781580E9D7A1}"/>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8" name="Google Shape;187;g101cb935cc7_1_74">
              <a:extLst>
                <a:ext uri="{FF2B5EF4-FFF2-40B4-BE49-F238E27FC236}">
                  <a16:creationId xmlns:a16="http://schemas.microsoft.com/office/drawing/2014/main" id="{95823D25-6DE0-F14F-4658-5BA6A4C8AB37}"/>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9" name="Google Shape;188;g101cb935cc7_1_74">
              <a:extLst>
                <a:ext uri="{FF2B5EF4-FFF2-40B4-BE49-F238E27FC236}">
                  <a16:creationId xmlns:a16="http://schemas.microsoft.com/office/drawing/2014/main" id="{9E771A04-EC5E-6B26-DE2C-FA820146623F}"/>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0" name="Google Shape;189;g101cb935cc7_1_74">
              <a:extLst>
                <a:ext uri="{FF2B5EF4-FFF2-40B4-BE49-F238E27FC236}">
                  <a16:creationId xmlns:a16="http://schemas.microsoft.com/office/drawing/2014/main" id="{790EA356-FA96-9B0F-B392-D73BFA677AF7}"/>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pic>
        <p:nvPicPr>
          <p:cNvPr id="15" name="Picture 10" descr="Picture 10">
            <a:extLst>
              <a:ext uri="{FF2B5EF4-FFF2-40B4-BE49-F238E27FC236}">
                <a16:creationId xmlns:a16="http://schemas.microsoft.com/office/drawing/2014/main" id="{3F4718D6-04D9-4797-05E8-87D8B5372A3F}"/>
              </a:ext>
            </a:extLst>
          </p:cNvPr>
          <p:cNvPicPr>
            <a:picLocks noChangeAspect="1"/>
          </p:cNvPicPr>
          <p:nvPr/>
        </p:nvPicPr>
        <p:blipFill>
          <a:blip r:embed="rId3"/>
          <a:stretch>
            <a:fillRect/>
          </a:stretch>
        </p:blipFill>
        <p:spPr>
          <a:xfrm>
            <a:off x="765783" y="582745"/>
            <a:ext cx="11162403" cy="6275253"/>
          </a:xfrm>
          <a:prstGeom prst="rect">
            <a:avLst/>
          </a:prstGeom>
          <a:ln w="12700">
            <a:miter lim="400000"/>
          </a:ln>
        </p:spPr>
      </p:pic>
      <p:pic>
        <p:nvPicPr>
          <p:cNvPr id="16" name="Google Shape;88;g101cb935cc7_1_0" descr="AstroSounds - Luister naar de sterren! | vakdidactiek.be">
            <a:extLst>
              <a:ext uri="{FF2B5EF4-FFF2-40B4-BE49-F238E27FC236}">
                <a16:creationId xmlns:a16="http://schemas.microsoft.com/office/drawing/2014/main" id="{7C10EBBC-1DC9-EF3D-8F92-ABEE944AFC65}"/>
              </a:ext>
            </a:extLst>
          </p:cNvPr>
          <p:cNvPicPr preferRelativeResize="0"/>
          <p:nvPr/>
        </p:nvPicPr>
        <p:blipFill rotWithShape="1">
          <a:blip r:embed="rId4">
            <a:alphaModFix/>
          </a:blip>
          <a:srcRect/>
          <a:stretch/>
        </p:blipFill>
        <p:spPr>
          <a:xfrm>
            <a:off x="31961" y="22460"/>
            <a:ext cx="2107933" cy="1035163"/>
          </a:xfrm>
          <a:prstGeom prst="rect">
            <a:avLst/>
          </a:prstGeom>
          <a:noFill/>
          <a:ln>
            <a:noFill/>
          </a:ln>
        </p:spPr>
      </p:pic>
      <p:sp>
        <p:nvSpPr>
          <p:cNvPr id="2" name="Tekstvak 1">
            <a:extLst>
              <a:ext uri="{FF2B5EF4-FFF2-40B4-BE49-F238E27FC236}">
                <a16:creationId xmlns:a16="http://schemas.microsoft.com/office/drawing/2014/main" id="{40991AE7-3B49-64BE-A0BC-C1B669B66FF0}"/>
              </a:ext>
            </a:extLst>
          </p:cNvPr>
          <p:cNvSpPr txBox="1"/>
          <p:nvPr/>
        </p:nvSpPr>
        <p:spPr>
          <a:xfrm>
            <a:off x="2593922" y="86381"/>
            <a:ext cx="5811206" cy="707886"/>
          </a:xfrm>
          <a:prstGeom prst="rect">
            <a:avLst/>
          </a:prstGeom>
          <a:noFill/>
        </p:spPr>
        <p:txBody>
          <a:bodyPr wrap="none" rtlCol="0">
            <a:spAutoFit/>
          </a:bodyPr>
          <a:lstStyle/>
          <a:p>
            <a:r>
              <a:rPr lang="nl-NL" sz="2000" b="1" i="1" dirty="0">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rPr>
              <a:t>Verrijkte omgeving creëren, verbeelding stimuleren</a:t>
            </a:r>
            <a:endParaRPr lang="nl-NL" sz="2000" b="0" i="1" u="none" strike="noStrike" cap="none" dirty="0">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sym typeface="Century Gothic"/>
            </a:endParaRPr>
          </a:p>
          <a:p>
            <a:endParaRPr lang="nl-BE" sz="2000" i="1" dirty="0">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1750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1" u="none" strike="noStrike" cap="none" dirty="0">
              <a:solidFill>
                <a:schemeClr val="bg1"/>
              </a:solidFill>
              <a:latin typeface="Century Gothic"/>
              <a:ea typeface="Century Gothic"/>
              <a:cs typeface="Century Gothic"/>
              <a:sym typeface="Century Gothic"/>
            </a:endParaRPr>
          </a:p>
        </p:txBody>
      </p:sp>
      <p:grpSp>
        <p:nvGrpSpPr>
          <p:cNvPr id="2" name="Google Shape;184;g101cb935cc7_1_74">
            <a:extLst>
              <a:ext uri="{FF2B5EF4-FFF2-40B4-BE49-F238E27FC236}">
                <a16:creationId xmlns:a16="http://schemas.microsoft.com/office/drawing/2014/main" id="{DCDD6F8E-715F-63BF-07AA-6BDB6FB90A6E}"/>
              </a:ext>
            </a:extLst>
          </p:cNvPr>
          <p:cNvGrpSpPr/>
          <p:nvPr/>
        </p:nvGrpSpPr>
        <p:grpSpPr>
          <a:xfrm>
            <a:off x="9781199" y="4407209"/>
            <a:ext cx="2379003" cy="2459258"/>
            <a:chOff x="9206826" y="2963333"/>
            <a:chExt cx="2982002" cy="3209011"/>
          </a:xfrm>
        </p:grpSpPr>
        <p:cxnSp>
          <p:nvCxnSpPr>
            <p:cNvPr id="3" name="Google Shape;185;g101cb935cc7_1_74">
              <a:extLst>
                <a:ext uri="{FF2B5EF4-FFF2-40B4-BE49-F238E27FC236}">
                  <a16:creationId xmlns:a16="http://schemas.microsoft.com/office/drawing/2014/main" id="{4FE60E20-4038-F47B-5E02-EF879596E329}"/>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4" name="Google Shape;186;g101cb935cc7_1_74">
              <a:extLst>
                <a:ext uri="{FF2B5EF4-FFF2-40B4-BE49-F238E27FC236}">
                  <a16:creationId xmlns:a16="http://schemas.microsoft.com/office/drawing/2014/main" id="{CE096F29-44C5-813C-B36D-BC8D66328B20}"/>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7;g101cb935cc7_1_74">
              <a:extLst>
                <a:ext uri="{FF2B5EF4-FFF2-40B4-BE49-F238E27FC236}">
                  <a16:creationId xmlns:a16="http://schemas.microsoft.com/office/drawing/2014/main" id="{E1933B9A-C9EF-6027-EE40-E43834042831}"/>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8;g101cb935cc7_1_74">
              <a:extLst>
                <a:ext uri="{FF2B5EF4-FFF2-40B4-BE49-F238E27FC236}">
                  <a16:creationId xmlns:a16="http://schemas.microsoft.com/office/drawing/2014/main" id="{1C923DB6-8BB7-6707-F380-7A5CA52C53CB}"/>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7" name="Google Shape;189;g101cb935cc7_1_74">
              <a:extLst>
                <a:ext uri="{FF2B5EF4-FFF2-40B4-BE49-F238E27FC236}">
                  <a16:creationId xmlns:a16="http://schemas.microsoft.com/office/drawing/2014/main" id="{F20CE041-2F81-70FD-7091-CD290141D5EF}"/>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8" name="Google Shape;557;p52">
            <a:extLst>
              <a:ext uri="{FF2B5EF4-FFF2-40B4-BE49-F238E27FC236}">
                <a16:creationId xmlns:a16="http://schemas.microsoft.com/office/drawing/2014/main" id="{03D86752-A040-E567-B83A-8B0A7D6F5688}"/>
              </a:ext>
            </a:extLst>
          </p:cNvPr>
          <p:cNvSpPr txBox="1">
            <a:spLocks noGrp="1"/>
          </p:cNvSpPr>
          <p:nvPr>
            <p:ph type="title"/>
          </p:nvPr>
        </p:nvSpPr>
        <p:spPr>
          <a:xfrm>
            <a:off x="1512276" y="108682"/>
            <a:ext cx="10297922" cy="642066"/>
          </a:xfrm>
          <a:prstGeom prst="rect">
            <a:avLst/>
          </a:prstGeom>
          <a:noFill/>
          <a:ln>
            <a:noFill/>
          </a:ln>
        </p:spPr>
        <p:txBody>
          <a:bodyPr spcFirstLastPara="1" wrap="square" lIns="91425" tIns="45700" rIns="91425" bIns="45700" anchor="b" anchorCtr="0">
            <a:normAutofit fontScale="90000"/>
          </a:bodyPr>
          <a:lstStyle/>
          <a:p>
            <a:pPr marL="0" lvl="0" indent="0" rtl="0">
              <a:lnSpc>
                <a:spcPct val="90000"/>
              </a:lnSpc>
              <a:spcBef>
                <a:spcPts val="0"/>
              </a:spcBef>
              <a:spcAft>
                <a:spcPts val="0"/>
              </a:spcAft>
              <a:buClr>
                <a:srgbClr val="FFFFFF"/>
              </a:buClr>
              <a:buSzPts val="4000"/>
              <a:buFont typeface="Calibri"/>
              <a:buNone/>
            </a:pPr>
            <a:r>
              <a:rPr lang="en-US" sz="3600" err="1">
                <a:solidFill>
                  <a:srgbClr val="FFFFFF"/>
                </a:solidFill>
              </a:rPr>
              <a:t>Kunnen</a:t>
            </a:r>
            <a:r>
              <a:rPr lang="en-US" sz="3600">
                <a:solidFill>
                  <a:srgbClr val="FFFFFF"/>
                </a:solidFill>
              </a:rPr>
              <a:t> we </a:t>
            </a:r>
            <a:r>
              <a:rPr lang="en-US" sz="3600" err="1">
                <a:solidFill>
                  <a:srgbClr val="FFFFFF"/>
                </a:solidFill>
              </a:rPr>
              <a:t>sterren</a:t>
            </a:r>
            <a:r>
              <a:rPr lang="en-US" sz="3600">
                <a:solidFill>
                  <a:srgbClr val="FFFFFF"/>
                </a:solidFill>
              </a:rPr>
              <a:t> </a:t>
            </a:r>
            <a:r>
              <a:rPr lang="en-US" sz="3600" err="1">
                <a:solidFill>
                  <a:srgbClr val="FFFFFF"/>
                </a:solidFill>
              </a:rPr>
              <a:t>herkennen</a:t>
            </a:r>
            <a:r>
              <a:rPr lang="en-US" sz="3600">
                <a:solidFill>
                  <a:srgbClr val="FFFFFF"/>
                </a:solidFill>
              </a:rPr>
              <a:t> op basis van </a:t>
            </a:r>
            <a:r>
              <a:rPr lang="en-US" sz="3600" err="1">
                <a:solidFill>
                  <a:srgbClr val="FFFFFF"/>
                </a:solidFill>
              </a:rPr>
              <a:t>hun</a:t>
            </a:r>
            <a:r>
              <a:rPr lang="en-US" sz="3600">
                <a:solidFill>
                  <a:srgbClr val="FFFFFF"/>
                </a:solidFill>
              </a:rPr>
              <a:t> </a:t>
            </a:r>
            <a:r>
              <a:rPr lang="en-US" sz="3600" err="1">
                <a:solidFill>
                  <a:srgbClr val="FFFFFF"/>
                </a:solidFill>
              </a:rPr>
              <a:t>klankkleur</a:t>
            </a:r>
            <a:r>
              <a:rPr lang="en-US" sz="3600">
                <a:solidFill>
                  <a:srgbClr val="FFFFFF"/>
                </a:solidFill>
              </a:rPr>
              <a:t>?</a:t>
            </a:r>
            <a:endParaRPr sz="3600">
              <a:solidFill>
                <a:srgbClr val="FFFFFF"/>
              </a:solidFill>
            </a:endParaRPr>
          </a:p>
        </p:txBody>
      </p:sp>
      <p:pic>
        <p:nvPicPr>
          <p:cNvPr id="9" name="Google Shape;862;g101cb935cc7_0_12" descr="Afbeelding met weekdier, ongewerveld&#10;&#10;Automatisch gegenereerde beschrijving">
            <a:extLst>
              <a:ext uri="{FF2B5EF4-FFF2-40B4-BE49-F238E27FC236}">
                <a16:creationId xmlns:a16="http://schemas.microsoft.com/office/drawing/2014/main" id="{243CFD6F-FB78-F129-83E0-5536E5B526D8}"/>
              </a:ext>
            </a:extLst>
          </p:cNvPr>
          <p:cNvPicPr preferRelativeResize="0"/>
          <p:nvPr/>
        </p:nvPicPr>
        <p:blipFill rotWithShape="1">
          <a:blip r:embed="rId9">
            <a:alphaModFix/>
          </a:blip>
          <a:srcRect/>
          <a:stretch/>
        </p:blipFill>
        <p:spPr>
          <a:xfrm>
            <a:off x="7883654" y="2144783"/>
            <a:ext cx="1837163" cy="1837163"/>
          </a:xfrm>
          <a:prstGeom prst="rect">
            <a:avLst/>
          </a:prstGeom>
          <a:noFill/>
          <a:ln>
            <a:noFill/>
          </a:ln>
        </p:spPr>
      </p:pic>
      <p:pic>
        <p:nvPicPr>
          <p:cNvPr id="10" name="Google Shape;863;g101cb935cc7_0_12">
            <a:extLst>
              <a:ext uri="{FF2B5EF4-FFF2-40B4-BE49-F238E27FC236}">
                <a16:creationId xmlns:a16="http://schemas.microsoft.com/office/drawing/2014/main" id="{9328BE13-A1FF-3999-A862-7D427406E367}"/>
              </a:ext>
            </a:extLst>
          </p:cNvPr>
          <p:cNvPicPr preferRelativeResize="0"/>
          <p:nvPr/>
        </p:nvPicPr>
        <p:blipFill rotWithShape="1">
          <a:blip r:embed="rId10">
            <a:alphaModFix/>
          </a:blip>
          <a:srcRect/>
          <a:stretch/>
        </p:blipFill>
        <p:spPr>
          <a:xfrm>
            <a:off x="2995705" y="2351362"/>
            <a:ext cx="1787402" cy="1787402"/>
          </a:xfrm>
          <a:prstGeom prst="rect">
            <a:avLst/>
          </a:prstGeom>
          <a:noFill/>
          <a:ln>
            <a:noFill/>
          </a:ln>
        </p:spPr>
      </p:pic>
      <p:pic>
        <p:nvPicPr>
          <p:cNvPr id="11" name="Google Shape;864;g101cb935cc7_0_12">
            <a:extLst>
              <a:ext uri="{FF2B5EF4-FFF2-40B4-BE49-F238E27FC236}">
                <a16:creationId xmlns:a16="http://schemas.microsoft.com/office/drawing/2014/main" id="{42C66DF1-A93A-21D3-0CE1-54D61221D136}"/>
              </a:ext>
            </a:extLst>
          </p:cNvPr>
          <p:cNvPicPr preferRelativeResize="0"/>
          <p:nvPr/>
        </p:nvPicPr>
        <p:blipFill rotWithShape="1">
          <a:blip r:embed="rId11">
            <a:alphaModFix/>
          </a:blip>
          <a:srcRect/>
          <a:stretch/>
        </p:blipFill>
        <p:spPr>
          <a:xfrm>
            <a:off x="5263291" y="2144783"/>
            <a:ext cx="2042379" cy="2042379"/>
          </a:xfrm>
          <a:prstGeom prst="rect">
            <a:avLst/>
          </a:prstGeom>
          <a:noFill/>
          <a:ln>
            <a:noFill/>
          </a:ln>
        </p:spPr>
      </p:pic>
      <p:sp>
        <p:nvSpPr>
          <p:cNvPr id="12" name="Google Shape;868;g101cb935cc7_0_12">
            <a:extLst>
              <a:ext uri="{FF2B5EF4-FFF2-40B4-BE49-F238E27FC236}">
                <a16:creationId xmlns:a16="http://schemas.microsoft.com/office/drawing/2014/main" id="{82A8D231-8E5A-8E7B-84C9-D26AF4CE8273}"/>
              </a:ext>
            </a:extLst>
          </p:cNvPr>
          <p:cNvSpPr txBox="1"/>
          <p:nvPr/>
        </p:nvSpPr>
        <p:spPr>
          <a:xfrm>
            <a:off x="3186996" y="4113988"/>
            <a:ext cx="133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Calibri"/>
                <a:ea typeface="Calibri"/>
                <a:cs typeface="Calibri"/>
                <a:sym typeface="Calibri"/>
              </a:rPr>
              <a:t>Cepheïde</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ster</a:t>
            </a:r>
            <a:endParaRPr sz="1400" b="0" i="0" u="none" strike="noStrike" cap="none">
              <a:solidFill>
                <a:schemeClr val="bg1"/>
              </a:solidFill>
              <a:latin typeface="Calibri"/>
              <a:ea typeface="Calibri"/>
              <a:cs typeface="Calibri"/>
              <a:sym typeface="Calibri"/>
            </a:endParaRPr>
          </a:p>
        </p:txBody>
      </p:sp>
      <p:sp>
        <p:nvSpPr>
          <p:cNvPr id="13" name="Google Shape;869;g101cb935cc7_0_12">
            <a:extLst>
              <a:ext uri="{FF2B5EF4-FFF2-40B4-BE49-F238E27FC236}">
                <a16:creationId xmlns:a16="http://schemas.microsoft.com/office/drawing/2014/main" id="{C5C817D4-5863-BDC7-5452-3B4A318FC422}"/>
              </a:ext>
            </a:extLst>
          </p:cNvPr>
          <p:cNvSpPr txBox="1"/>
          <p:nvPr/>
        </p:nvSpPr>
        <p:spPr>
          <a:xfrm>
            <a:off x="5616833" y="4180439"/>
            <a:ext cx="133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Calibri"/>
                <a:ea typeface="Calibri"/>
                <a:cs typeface="Calibri"/>
                <a:sym typeface="Calibri"/>
              </a:rPr>
              <a:t>RR Lyrae ster</a:t>
            </a:r>
            <a:endParaRPr sz="1400" b="0" i="0" u="none" strike="noStrike" cap="none">
              <a:solidFill>
                <a:schemeClr val="bg1"/>
              </a:solidFill>
              <a:latin typeface="Calibri"/>
              <a:ea typeface="Calibri"/>
              <a:cs typeface="Calibri"/>
              <a:sym typeface="Calibri"/>
            </a:endParaRPr>
          </a:p>
        </p:txBody>
      </p:sp>
      <p:sp>
        <p:nvSpPr>
          <p:cNvPr id="14" name="Google Shape;870;g101cb935cc7_0_12">
            <a:extLst>
              <a:ext uri="{FF2B5EF4-FFF2-40B4-BE49-F238E27FC236}">
                <a16:creationId xmlns:a16="http://schemas.microsoft.com/office/drawing/2014/main" id="{9DD57923-FD86-235E-619E-5F154E0924AC}"/>
              </a:ext>
            </a:extLst>
          </p:cNvPr>
          <p:cNvSpPr txBox="1"/>
          <p:nvPr/>
        </p:nvSpPr>
        <p:spPr>
          <a:xfrm>
            <a:off x="7883646" y="3971483"/>
            <a:ext cx="204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Calibri"/>
                <a:ea typeface="Calibri"/>
                <a:cs typeface="Calibri"/>
                <a:sym typeface="Calibri"/>
              </a:rPr>
              <a:t>Ster die trilt zoals de Zon</a:t>
            </a:r>
            <a:endParaRPr sz="1400" b="0" i="0" u="none" strike="noStrike" cap="none">
              <a:solidFill>
                <a:schemeClr val="bg1"/>
              </a:solidFill>
              <a:latin typeface="Calibri"/>
              <a:ea typeface="Calibri"/>
              <a:cs typeface="Calibri"/>
              <a:sym typeface="Calibri"/>
            </a:endParaRPr>
          </a:p>
        </p:txBody>
      </p:sp>
      <p:pic>
        <p:nvPicPr>
          <p:cNvPr id="15" name="CEPH_202064447_442_6F_16LUFS">
            <a:hlinkClick r:id="" action="ppaction://media"/>
            <a:extLst>
              <a:ext uri="{FF2B5EF4-FFF2-40B4-BE49-F238E27FC236}">
                <a16:creationId xmlns:a16="http://schemas.microsoft.com/office/drawing/2014/main" id="{B8216776-0AA1-EC61-0206-0D34E0C514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646130" y="3019163"/>
            <a:ext cx="406400" cy="406400"/>
          </a:xfrm>
          <a:prstGeom prst="rect">
            <a:avLst/>
          </a:prstGeom>
        </p:spPr>
      </p:pic>
      <p:pic>
        <p:nvPicPr>
          <p:cNvPr id="16" name="RRLY_I_kplr006186029_506_12F_16LUFS">
            <a:hlinkClick r:id="" action="ppaction://media"/>
            <a:extLst>
              <a:ext uri="{FF2B5EF4-FFF2-40B4-BE49-F238E27FC236}">
                <a16:creationId xmlns:a16="http://schemas.microsoft.com/office/drawing/2014/main" id="{A2DFCF53-5C01-01A5-D50C-BE218C89364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118768" y="3019163"/>
            <a:ext cx="406400" cy="406400"/>
          </a:xfrm>
          <a:prstGeom prst="rect">
            <a:avLst/>
          </a:prstGeom>
        </p:spPr>
      </p:pic>
      <p:pic>
        <p:nvPicPr>
          <p:cNvPr id="17" name="ZONA_KPLR2018392_551_27F_16LUFS">
            <a:hlinkClick r:id="" action="ppaction://media"/>
            <a:extLst>
              <a:ext uri="{FF2B5EF4-FFF2-40B4-BE49-F238E27FC236}">
                <a16:creationId xmlns:a16="http://schemas.microsoft.com/office/drawing/2014/main" id="{041F341D-D632-3AFE-047F-676A7CCA7AC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599035" y="2860164"/>
            <a:ext cx="406400" cy="406400"/>
          </a:xfrm>
          <a:prstGeom prst="rect">
            <a:avLst/>
          </a:prstGeom>
        </p:spPr>
      </p:pic>
      <p:sp>
        <p:nvSpPr>
          <p:cNvPr id="18" name="TextBox 6">
            <a:extLst>
              <a:ext uri="{FF2B5EF4-FFF2-40B4-BE49-F238E27FC236}">
                <a16:creationId xmlns:a16="http://schemas.microsoft.com/office/drawing/2014/main" id="{12244E15-200F-F660-7612-472249E96DD1}"/>
              </a:ext>
            </a:extLst>
          </p:cNvPr>
          <p:cNvSpPr txBox="1"/>
          <p:nvPr/>
        </p:nvSpPr>
        <p:spPr>
          <a:xfrm>
            <a:off x="1538701" y="988464"/>
            <a:ext cx="9728200" cy="830997"/>
          </a:xfrm>
          <a:prstGeom prst="rect">
            <a:avLst/>
          </a:prstGeom>
          <a:noFill/>
        </p:spPr>
        <p:txBody>
          <a:bodyPr wrap="square" rtlCol="0">
            <a:spAutoFit/>
          </a:bodyPr>
          <a:lstStyle/>
          <a:p>
            <a:r>
              <a:rPr lang="nl-NL" sz="2400" i="1" dirty="0">
                <a:solidFill>
                  <a:schemeClr val="bg1"/>
                </a:solidFill>
                <a:latin typeface="Calibri" panose="020F0502020204030204" pitchFamily="34" charset="0"/>
                <a:cs typeface="Calibri" panose="020F0502020204030204" pitchFamily="34" charset="0"/>
              </a:rPr>
              <a:t>Klinken deze sterren allemaal ‘gelijk’? </a:t>
            </a:r>
          </a:p>
          <a:p>
            <a:pPr>
              <a:buFont typeface="Arial"/>
              <a:buChar char="•"/>
            </a:pPr>
            <a:endParaRPr lang="nl-NL" sz="2400" i="1" dirty="0">
              <a:solidFill>
                <a:schemeClr val="bg1"/>
              </a:solidFill>
              <a:latin typeface="Calibri" panose="020F0502020204030204" pitchFamily="34" charset="0"/>
              <a:cs typeface="Calibri" panose="020F0502020204030204" pitchFamily="34" charset="0"/>
            </a:endParaRPr>
          </a:p>
        </p:txBody>
      </p:sp>
      <p:sp>
        <p:nvSpPr>
          <p:cNvPr id="21" name="TextBox 6">
            <a:extLst>
              <a:ext uri="{FF2B5EF4-FFF2-40B4-BE49-F238E27FC236}">
                <a16:creationId xmlns:a16="http://schemas.microsoft.com/office/drawing/2014/main" id="{E23074E0-C304-74CA-DD5F-5633AFB54335}"/>
              </a:ext>
            </a:extLst>
          </p:cNvPr>
          <p:cNvSpPr txBox="1"/>
          <p:nvPr/>
        </p:nvSpPr>
        <p:spPr>
          <a:xfrm>
            <a:off x="1538701" y="5553909"/>
            <a:ext cx="9728200" cy="830997"/>
          </a:xfrm>
          <a:prstGeom prst="rect">
            <a:avLst/>
          </a:prstGeom>
          <a:noFill/>
        </p:spPr>
        <p:txBody>
          <a:bodyPr wrap="square" rtlCol="0">
            <a:spAutoFit/>
          </a:bodyPr>
          <a:lstStyle/>
          <a:p>
            <a:r>
              <a:rPr lang="nl-NL" sz="2400" i="1">
                <a:solidFill>
                  <a:schemeClr val="bg1"/>
                </a:solidFill>
                <a:latin typeface="Calibri" panose="020F0502020204030204" pitchFamily="34" charset="0"/>
                <a:cs typeface="Calibri" panose="020F0502020204030204" pitchFamily="34" charset="0"/>
              </a:rPr>
              <a:t>Klinken instrumenten, die dezelfde toon spelen, ‘gelijk’? </a:t>
            </a:r>
          </a:p>
          <a:p>
            <a:pPr>
              <a:buFont typeface="Arial"/>
              <a:buChar char="•"/>
            </a:pPr>
            <a:endParaRPr lang="nl-NL" sz="2400" i="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93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audio>
              <p:cMediaNode vol="80000">
                <p:cTn id="8" fill="hold" display="0">
                  <p:stCondLst>
                    <p:cond delay="indefinite"/>
                  </p:stCondLst>
                  <p:endCondLst>
                    <p:cond evt="onStopAudio" delay="0">
                      <p:tgtEl>
                        <p:sldTgt/>
                      </p:tgtEl>
                    </p:cond>
                  </p:endCondLst>
                </p:cTn>
                <p:tgtEl>
                  <p:spTgt spid="16"/>
                </p:tgtEl>
              </p:cMediaNode>
            </p:audio>
            <p:audio>
              <p:cMediaNode vol="80000">
                <p:cTn id="9" fill="hold" display="0">
                  <p:stCondLst>
                    <p:cond delay="indefinite"/>
                  </p:stCondLst>
                  <p:endCondLst>
                    <p:cond evt="onStopAudio" delay="0">
                      <p:tgtEl>
                        <p:sldTgt/>
                      </p:tgtEl>
                    </p:cond>
                  </p:endCondLst>
                </p:cTn>
                <p:tgtEl>
                  <p:spTgt spid="17"/>
                </p:tgtEl>
              </p:cMediaNode>
            </p:audio>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000" b="0" i="1" u="none" strike="noStrike" cap="none" dirty="0">
              <a:solidFill>
                <a:schemeClr val="bg1"/>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F65093BD-CA3F-DB50-1EFE-8C6B92411B0C}"/>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13CB73F3-41C6-A58C-0ACE-6FC2CACC234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FB12A189-0423-6D63-70E8-88B26F3E4299}"/>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9B2ED4A2-5890-2236-3480-866AF783EC66}"/>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D638C846-07FD-2196-DB27-F2020DDAD1A8}"/>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E5FA95A4-7A0D-16D0-24A6-E84A418C43D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1" name="Google Shape;557;p52">
            <a:extLst>
              <a:ext uri="{FF2B5EF4-FFF2-40B4-BE49-F238E27FC236}">
                <a16:creationId xmlns:a16="http://schemas.microsoft.com/office/drawing/2014/main" id="{8B268FDE-EDB7-0DA3-F230-678FFF96B4BD}"/>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err="1">
                <a:solidFill>
                  <a:srgbClr val="FFFFFF"/>
                </a:solidFill>
              </a:rPr>
              <a:t>Klankkleur</a:t>
            </a:r>
            <a:r>
              <a:rPr lang="en-US" sz="3600">
                <a:solidFill>
                  <a:srgbClr val="FFFFFF"/>
                </a:solidFill>
              </a:rPr>
              <a:t> </a:t>
            </a:r>
            <a:r>
              <a:rPr lang="en-US" sz="3600" err="1">
                <a:solidFill>
                  <a:srgbClr val="FFFFFF"/>
                </a:solidFill>
              </a:rPr>
              <a:t>onderzoeken</a:t>
            </a:r>
            <a:endParaRPr sz="3600">
              <a:solidFill>
                <a:srgbClr val="FFFFFF"/>
              </a:solidFill>
            </a:endParaRPr>
          </a:p>
        </p:txBody>
      </p:sp>
      <p:sp>
        <p:nvSpPr>
          <p:cNvPr id="12" name="Google Shape;860;g101cb935cc7_0_12">
            <a:extLst>
              <a:ext uri="{FF2B5EF4-FFF2-40B4-BE49-F238E27FC236}">
                <a16:creationId xmlns:a16="http://schemas.microsoft.com/office/drawing/2014/main" id="{7BF25A95-B39C-312B-E517-433EBE388B75}"/>
              </a:ext>
            </a:extLst>
          </p:cNvPr>
          <p:cNvSpPr txBox="1">
            <a:spLocks noGrp="1"/>
          </p:cNvSpPr>
          <p:nvPr>
            <p:ph type="body" idx="1"/>
          </p:nvPr>
        </p:nvSpPr>
        <p:spPr>
          <a:xfrm>
            <a:off x="1538701" y="1411770"/>
            <a:ext cx="10065840" cy="1463658"/>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Clr>
                <a:schemeClr val="dk1"/>
              </a:buClr>
              <a:buSzPts val="1400"/>
              <a:buNone/>
            </a:pPr>
            <a:r>
              <a:rPr lang="en-US" sz="2400" dirty="0" err="1">
                <a:solidFill>
                  <a:schemeClr val="bg1"/>
                </a:solidFill>
              </a:rPr>
              <a:t>Speel</a:t>
            </a:r>
            <a:r>
              <a:rPr lang="en-US" sz="2400" dirty="0">
                <a:solidFill>
                  <a:schemeClr val="bg1"/>
                </a:solidFill>
              </a:rPr>
              <a:t> </a:t>
            </a:r>
            <a:r>
              <a:rPr lang="en-US" sz="2400" dirty="0" err="1">
                <a:solidFill>
                  <a:schemeClr val="bg1"/>
                </a:solidFill>
              </a:rPr>
              <a:t>een</a:t>
            </a:r>
            <a:r>
              <a:rPr lang="en-US" sz="2400" dirty="0">
                <a:solidFill>
                  <a:schemeClr val="bg1"/>
                </a:solidFill>
              </a:rPr>
              <a:t> la (440 Hz) op twee </a:t>
            </a:r>
            <a:r>
              <a:rPr lang="en-US" sz="2400" dirty="0" err="1">
                <a:solidFill>
                  <a:schemeClr val="bg1"/>
                </a:solidFill>
              </a:rPr>
              <a:t>verschillende</a:t>
            </a:r>
            <a:r>
              <a:rPr lang="en-US" sz="2400" dirty="0">
                <a:solidFill>
                  <a:schemeClr val="bg1"/>
                </a:solidFill>
              </a:rPr>
              <a:t> </a:t>
            </a:r>
            <a:r>
              <a:rPr lang="en-US" sz="2400" dirty="0" err="1">
                <a:solidFill>
                  <a:schemeClr val="bg1"/>
                </a:solidFill>
              </a:rPr>
              <a:t>instrumenten</a:t>
            </a:r>
            <a:r>
              <a:rPr lang="en-US" sz="2400" dirty="0">
                <a:solidFill>
                  <a:schemeClr val="bg1"/>
                </a:solidFill>
              </a:rPr>
              <a:t>. </a:t>
            </a:r>
            <a:endParaRPr sz="2400" dirty="0">
              <a:solidFill>
                <a:schemeClr val="bg1"/>
              </a:solidFill>
            </a:endParaRPr>
          </a:p>
          <a:p>
            <a:pPr marL="0" lvl="0" indent="0" algn="l" rtl="0">
              <a:lnSpc>
                <a:spcPct val="70000"/>
              </a:lnSpc>
              <a:spcBef>
                <a:spcPts val="0"/>
              </a:spcBef>
              <a:spcAft>
                <a:spcPts val="0"/>
              </a:spcAft>
              <a:buClr>
                <a:schemeClr val="dk1"/>
              </a:buClr>
              <a:buSzPts val="1400"/>
              <a:buNone/>
            </a:pPr>
            <a:endParaRPr sz="2400" dirty="0">
              <a:solidFill>
                <a:schemeClr val="bg1"/>
              </a:solidFill>
            </a:endParaRPr>
          </a:p>
          <a:p>
            <a:pPr marL="0" lvl="0" indent="0" algn="l" rtl="0">
              <a:lnSpc>
                <a:spcPct val="70000"/>
              </a:lnSpc>
              <a:spcBef>
                <a:spcPts val="0"/>
              </a:spcBef>
              <a:spcAft>
                <a:spcPts val="0"/>
              </a:spcAft>
              <a:buClr>
                <a:schemeClr val="dk1"/>
              </a:buClr>
              <a:buSzPts val="1400"/>
              <a:buNone/>
            </a:pPr>
            <a:r>
              <a:rPr lang="en-US" sz="2400" dirty="0" err="1">
                <a:solidFill>
                  <a:schemeClr val="bg1"/>
                </a:solidFill>
              </a:rPr>
              <a:t>Luister</a:t>
            </a:r>
            <a:r>
              <a:rPr lang="en-US" sz="2400" dirty="0">
                <a:solidFill>
                  <a:schemeClr val="bg1"/>
                </a:solidFill>
              </a:rPr>
              <a:t> </a:t>
            </a:r>
            <a:r>
              <a:rPr lang="en-US" sz="2400" dirty="0" err="1">
                <a:solidFill>
                  <a:schemeClr val="bg1"/>
                </a:solidFill>
              </a:rPr>
              <a:t>goed</a:t>
            </a:r>
            <a:r>
              <a:rPr lang="en-US" sz="2400" dirty="0">
                <a:solidFill>
                  <a:schemeClr val="bg1"/>
                </a:solidFill>
              </a:rPr>
              <a:t> en meet de </a:t>
            </a:r>
            <a:r>
              <a:rPr lang="en-US" sz="2400" dirty="0" err="1">
                <a:solidFill>
                  <a:schemeClr val="bg1"/>
                </a:solidFill>
              </a:rPr>
              <a:t>golfvorm</a:t>
            </a:r>
            <a:r>
              <a:rPr lang="en-US" sz="2400" dirty="0">
                <a:solidFill>
                  <a:schemeClr val="bg1"/>
                </a:solidFill>
              </a:rPr>
              <a:t> (2D-visualisatie).</a:t>
            </a:r>
            <a:endParaRPr sz="2400" dirty="0">
              <a:solidFill>
                <a:schemeClr val="bg1"/>
              </a:solidFill>
            </a:endParaRPr>
          </a:p>
          <a:p>
            <a:pPr marL="0" lvl="0" indent="0" algn="l" rtl="0">
              <a:lnSpc>
                <a:spcPct val="70000"/>
              </a:lnSpc>
              <a:spcBef>
                <a:spcPts val="0"/>
              </a:spcBef>
              <a:spcAft>
                <a:spcPts val="0"/>
              </a:spcAft>
              <a:buClr>
                <a:schemeClr val="dk1"/>
              </a:buClr>
              <a:buSzPts val="1400"/>
              <a:buNone/>
            </a:pPr>
            <a:endParaRPr sz="2400" dirty="0">
              <a:solidFill>
                <a:schemeClr val="bg1"/>
              </a:solidFill>
            </a:endParaRPr>
          </a:p>
          <a:p>
            <a:pPr marL="0" lvl="0" indent="0" algn="l" rtl="0">
              <a:lnSpc>
                <a:spcPct val="70000"/>
              </a:lnSpc>
              <a:spcBef>
                <a:spcPts val="1000"/>
              </a:spcBef>
              <a:spcAft>
                <a:spcPts val="0"/>
              </a:spcAft>
              <a:buSzPts val="770"/>
              <a:buNone/>
            </a:pPr>
            <a:endParaRPr sz="1800" i="1" u="sng" dirty="0">
              <a:solidFill>
                <a:schemeClr val="bg1"/>
              </a:solidFill>
            </a:endParaRPr>
          </a:p>
        </p:txBody>
      </p:sp>
      <p:pic>
        <p:nvPicPr>
          <p:cNvPr id="13" name="Afbeelding 12">
            <a:extLst>
              <a:ext uri="{FF2B5EF4-FFF2-40B4-BE49-F238E27FC236}">
                <a16:creationId xmlns:a16="http://schemas.microsoft.com/office/drawing/2014/main" id="{4DE87211-CEB1-34E8-9743-172CB794AD8D}"/>
              </a:ext>
            </a:extLst>
          </p:cNvPr>
          <p:cNvPicPr>
            <a:picLocks noChangeAspect="1"/>
          </p:cNvPicPr>
          <p:nvPr/>
        </p:nvPicPr>
        <p:blipFill rotWithShape="1">
          <a:blip r:embed="rId3"/>
          <a:srcRect l="5359" t="20077" b="9625"/>
          <a:stretch/>
        </p:blipFill>
        <p:spPr>
          <a:xfrm>
            <a:off x="3231664" y="2932563"/>
            <a:ext cx="4218634" cy="1516249"/>
          </a:xfrm>
          <a:prstGeom prst="rect">
            <a:avLst/>
          </a:prstGeom>
        </p:spPr>
      </p:pic>
      <p:sp>
        <p:nvSpPr>
          <p:cNvPr id="15" name="Tekstvak 14">
            <a:extLst>
              <a:ext uri="{FF2B5EF4-FFF2-40B4-BE49-F238E27FC236}">
                <a16:creationId xmlns:a16="http://schemas.microsoft.com/office/drawing/2014/main" id="{A6C9A20D-6A9E-116E-C132-8E1232629BFE}"/>
              </a:ext>
            </a:extLst>
          </p:cNvPr>
          <p:cNvSpPr txBox="1"/>
          <p:nvPr/>
        </p:nvSpPr>
        <p:spPr>
          <a:xfrm>
            <a:off x="1665672" y="3404264"/>
            <a:ext cx="1944303" cy="400110"/>
          </a:xfrm>
          <a:prstGeom prst="rect">
            <a:avLst/>
          </a:prstGeom>
          <a:noFill/>
        </p:spPr>
        <p:txBody>
          <a:bodyPr wrap="square" rtlCol="0">
            <a:spAutoFit/>
          </a:bodyPr>
          <a:lstStyle/>
          <a:p>
            <a:r>
              <a:rPr lang="nl-BE" sz="2000">
                <a:solidFill>
                  <a:schemeClr val="bg1"/>
                </a:solidFill>
                <a:latin typeface="Calibri" panose="020F0502020204030204" pitchFamily="34" charset="0"/>
                <a:cs typeface="Calibri" panose="020F0502020204030204" pitchFamily="34" charset="0"/>
              </a:rPr>
              <a:t>Piano 440 Hz</a:t>
            </a:r>
          </a:p>
        </p:txBody>
      </p:sp>
      <p:sp>
        <p:nvSpPr>
          <p:cNvPr id="16" name="Tekstvak 15">
            <a:extLst>
              <a:ext uri="{FF2B5EF4-FFF2-40B4-BE49-F238E27FC236}">
                <a16:creationId xmlns:a16="http://schemas.microsoft.com/office/drawing/2014/main" id="{9D68F0DC-7839-8919-0CA4-87CFB29413C9}"/>
              </a:ext>
            </a:extLst>
          </p:cNvPr>
          <p:cNvSpPr txBox="1"/>
          <p:nvPr/>
        </p:nvSpPr>
        <p:spPr>
          <a:xfrm>
            <a:off x="6283710" y="5212572"/>
            <a:ext cx="1543002" cy="369332"/>
          </a:xfrm>
          <a:prstGeom prst="rect">
            <a:avLst/>
          </a:prstGeom>
          <a:noFill/>
        </p:spPr>
        <p:txBody>
          <a:bodyPr wrap="square" rtlCol="0">
            <a:spAutoFit/>
          </a:bodyPr>
          <a:lstStyle/>
          <a:p>
            <a:r>
              <a:rPr lang="nl-BE" sz="1800" dirty="0">
                <a:solidFill>
                  <a:schemeClr val="bg1"/>
                </a:solidFill>
                <a:latin typeface="Calibri" panose="020F0502020204030204" pitchFamily="34" charset="0"/>
                <a:cs typeface="Calibri" panose="020F0502020204030204" pitchFamily="34" charset="0"/>
              </a:rPr>
              <a:t>Viool 440 Hz</a:t>
            </a:r>
          </a:p>
        </p:txBody>
      </p:sp>
      <p:sp>
        <p:nvSpPr>
          <p:cNvPr id="10" name="Tekstvak 9">
            <a:extLst>
              <a:ext uri="{FF2B5EF4-FFF2-40B4-BE49-F238E27FC236}">
                <a16:creationId xmlns:a16="http://schemas.microsoft.com/office/drawing/2014/main" id="{B9CB0604-0B32-A027-FC53-76101F338A35}"/>
              </a:ext>
            </a:extLst>
          </p:cNvPr>
          <p:cNvSpPr txBox="1"/>
          <p:nvPr/>
        </p:nvSpPr>
        <p:spPr>
          <a:xfrm>
            <a:off x="1538701" y="844451"/>
            <a:ext cx="2645276" cy="400110"/>
          </a:xfrm>
          <a:prstGeom prst="rect">
            <a:avLst/>
          </a:prstGeom>
          <a:noFill/>
        </p:spPr>
        <p:txBody>
          <a:bodyPr wrap="none" rtlCol="0">
            <a:spAutoFit/>
          </a:bodyPr>
          <a:lstStyle/>
          <a:p>
            <a:r>
              <a:rPr lang="nl-NL" sz="2000" b="1" i="1" dirty="0">
                <a:solidFill>
                  <a:schemeClr val="accent4">
                    <a:lumMod val="40000"/>
                    <a:lumOff val="60000"/>
                  </a:schemeClr>
                </a:solidFill>
                <a:latin typeface="Calibri"/>
                <a:ea typeface="Calibri"/>
                <a:cs typeface="Calibri"/>
                <a:sym typeface="Calibri"/>
              </a:rPr>
              <a:t>Ruimte voor exploratie</a:t>
            </a:r>
            <a:endParaRPr lang="nl-BE" sz="2000" i="1" dirty="0">
              <a:solidFill>
                <a:schemeClr val="accent4">
                  <a:lumMod val="40000"/>
                  <a:lumOff val="60000"/>
                </a:schemeClr>
              </a:solidFill>
            </a:endParaRPr>
          </a:p>
        </p:txBody>
      </p:sp>
      <p:pic>
        <p:nvPicPr>
          <p:cNvPr id="2" name="Google Shape;985;g10681e7fce7_2_4">
            <a:extLst>
              <a:ext uri="{FF2B5EF4-FFF2-40B4-BE49-F238E27FC236}">
                <a16:creationId xmlns:a16="http://schemas.microsoft.com/office/drawing/2014/main" id="{A3604F3C-B03C-9260-1AFA-703CFB4BC44B}"/>
              </a:ext>
            </a:extLst>
          </p:cNvPr>
          <p:cNvPicPr preferRelativeResize="0"/>
          <p:nvPr/>
        </p:nvPicPr>
        <p:blipFill rotWithShape="1">
          <a:blip r:embed="rId4">
            <a:alphaModFix/>
          </a:blip>
          <a:srcRect/>
          <a:stretch/>
        </p:blipFill>
        <p:spPr>
          <a:xfrm>
            <a:off x="7829886" y="4146669"/>
            <a:ext cx="3321529" cy="2343339"/>
          </a:xfrm>
          <a:prstGeom prst="rect">
            <a:avLst/>
          </a:prstGeom>
          <a:noFill/>
          <a:ln>
            <a:noFill/>
          </a:ln>
        </p:spPr>
      </p:pic>
      <p:sp>
        <p:nvSpPr>
          <p:cNvPr id="14" name="Tekstvak 13">
            <a:extLst>
              <a:ext uri="{FF2B5EF4-FFF2-40B4-BE49-F238E27FC236}">
                <a16:creationId xmlns:a16="http://schemas.microsoft.com/office/drawing/2014/main" id="{5F9CD4D0-A1C2-8BA6-2BDA-F8FE0ACB2599}"/>
              </a:ext>
            </a:extLst>
          </p:cNvPr>
          <p:cNvSpPr txBox="1"/>
          <p:nvPr/>
        </p:nvSpPr>
        <p:spPr>
          <a:xfrm>
            <a:off x="1513814" y="2451260"/>
            <a:ext cx="8808989" cy="367473"/>
          </a:xfrm>
          <a:prstGeom prst="rect">
            <a:avLst/>
          </a:prstGeom>
          <a:noFill/>
        </p:spPr>
        <p:txBody>
          <a:bodyPr wrap="square">
            <a:spAutoFit/>
          </a:bodyPr>
          <a:lstStyle/>
          <a:p>
            <a:pPr marL="0" lvl="0" indent="0" algn="l" rtl="0">
              <a:lnSpc>
                <a:spcPct val="70000"/>
              </a:lnSpc>
              <a:spcBef>
                <a:spcPts val="0"/>
              </a:spcBef>
              <a:spcAft>
                <a:spcPts val="0"/>
              </a:spcAft>
              <a:buClr>
                <a:schemeClr val="dk1"/>
              </a:buClr>
              <a:buSzPts val="1400"/>
              <a:buNone/>
            </a:pPr>
            <a:r>
              <a:rPr lang="nl-NL" sz="2400" dirty="0">
                <a:solidFill>
                  <a:schemeClr val="bg1"/>
                </a:solidFill>
                <a:latin typeface="Calibri" panose="020F0502020204030204" pitchFamily="34" charset="0"/>
                <a:ea typeface="Calibri" panose="020F0502020204030204" pitchFamily="34" charset="0"/>
                <a:cs typeface="Calibri" panose="020F0502020204030204" pitchFamily="34" charset="0"/>
              </a:rPr>
              <a:t>De toonhoogte is dezelfde, toch klinken ze anders. Hoe komt dat?</a:t>
            </a:r>
          </a:p>
        </p:txBody>
      </p:sp>
    </p:spTree>
    <p:extLst>
      <p:ext uri="{BB962C8B-B14F-4D97-AF65-F5344CB8AC3E}">
        <p14:creationId xmlns:p14="http://schemas.microsoft.com/office/powerpoint/2010/main" val="1342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1" u="none" strike="noStrike" cap="none" dirty="0">
              <a:solidFill>
                <a:schemeClr val="bg1"/>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1" name="Google Shape;557;p52">
            <a:extLst>
              <a:ext uri="{FF2B5EF4-FFF2-40B4-BE49-F238E27FC236}">
                <a16:creationId xmlns:a16="http://schemas.microsoft.com/office/drawing/2014/main" id="{D0444D81-77F9-9CD8-B10A-DB6FE06392D5}"/>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err="1">
                <a:solidFill>
                  <a:srgbClr val="FFFFFF"/>
                </a:solidFill>
              </a:rPr>
              <a:t>Klankkleur</a:t>
            </a:r>
            <a:r>
              <a:rPr lang="en-US" sz="3600">
                <a:solidFill>
                  <a:srgbClr val="FFFFFF"/>
                </a:solidFill>
              </a:rPr>
              <a:t> </a:t>
            </a:r>
            <a:r>
              <a:rPr lang="en-US" sz="3600" err="1">
                <a:solidFill>
                  <a:srgbClr val="FFFFFF"/>
                </a:solidFill>
              </a:rPr>
              <a:t>onderzoeken</a:t>
            </a:r>
            <a:endParaRPr sz="3600">
              <a:solidFill>
                <a:srgbClr val="FFFFFF"/>
              </a:solidFill>
            </a:endParaRPr>
          </a:p>
        </p:txBody>
      </p:sp>
      <p:sp>
        <p:nvSpPr>
          <p:cNvPr id="12" name="Google Shape;860;g101cb935cc7_0_12">
            <a:extLst>
              <a:ext uri="{FF2B5EF4-FFF2-40B4-BE49-F238E27FC236}">
                <a16:creationId xmlns:a16="http://schemas.microsoft.com/office/drawing/2014/main" id="{014DFE1B-1E78-B0FF-1749-515B00A72AB4}"/>
              </a:ext>
            </a:extLst>
          </p:cNvPr>
          <p:cNvSpPr txBox="1">
            <a:spLocks noGrp="1"/>
          </p:cNvSpPr>
          <p:nvPr>
            <p:ph type="body" idx="1"/>
          </p:nvPr>
        </p:nvSpPr>
        <p:spPr>
          <a:xfrm>
            <a:off x="1587806" y="957963"/>
            <a:ext cx="10065840" cy="1463658"/>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Clr>
                <a:schemeClr val="dk1"/>
              </a:buClr>
              <a:buSzPts val="1400"/>
              <a:buNone/>
            </a:pPr>
            <a:r>
              <a:rPr lang="en-US" sz="2000" dirty="0" err="1">
                <a:solidFill>
                  <a:schemeClr val="bg1"/>
                </a:solidFill>
              </a:rPr>
              <a:t>Speel</a:t>
            </a:r>
            <a:r>
              <a:rPr lang="en-US" sz="2000" dirty="0">
                <a:solidFill>
                  <a:schemeClr val="bg1"/>
                </a:solidFill>
              </a:rPr>
              <a:t> </a:t>
            </a:r>
            <a:r>
              <a:rPr lang="en-US" sz="2000" dirty="0" err="1">
                <a:solidFill>
                  <a:schemeClr val="bg1"/>
                </a:solidFill>
              </a:rPr>
              <a:t>een</a:t>
            </a:r>
            <a:r>
              <a:rPr lang="en-US" sz="2000" dirty="0">
                <a:solidFill>
                  <a:schemeClr val="bg1"/>
                </a:solidFill>
              </a:rPr>
              <a:t> la (440 Hz) op twee </a:t>
            </a:r>
            <a:r>
              <a:rPr lang="en-US" sz="2000" dirty="0" err="1">
                <a:solidFill>
                  <a:schemeClr val="bg1"/>
                </a:solidFill>
              </a:rPr>
              <a:t>verschillende</a:t>
            </a:r>
            <a:r>
              <a:rPr lang="en-US" sz="2000" dirty="0">
                <a:solidFill>
                  <a:schemeClr val="bg1"/>
                </a:solidFill>
              </a:rPr>
              <a:t> </a:t>
            </a:r>
            <a:r>
              <a:rPr lang="en-US" sz="2000" dirty="0" err="1">
                <a:solidFill>
                  <a:schemeClr val="bg1"/>
                </a:solidFill>
              </a:rPr>
              <a:t>instrumenten</a:t>
            </a:r>
            <a:r>
              <a:rPr lang="en-US" sz="2000" dirty="0">
                <a:solidFill>
                  <a:schemeClr val="bg1"/>
                </a:solidFill>
              </a:rPr>
              <a:t>. </a:t>
            </a:r>
            <a:endParaRPr sz="2000" dirty="0">
              <a:solidFill>
                <a:schemeClr val="bg1"/>
              </a:solidFill>
            </a:endParaRPr>
          </a:p>
          <a:p>
            <a:pPr marL="0" lvl="0" indent="0" algn="l" rtl="0">
              <a:lnSpc>
                <a:spcPct val="70000"/>
              </a:lnSpc>
              <a:spcBef>
                <a:spcPts val="0"/>
              </a:spcBef>
              <a:spcAft>
                <a:spcPts val="0"/>
              </a:spcAft>
              <a:buClr>
                <a:schemeClr val="dk1"/>
              </a:buClr>
              <a:buSzPts val="1400"/>
              <a:buNone/>
            </a:pPr>
            <a:endParaRPr sz="2000" dirty="0">
              <a:solidFill>
                <a:schemeClr val="bg1"/>
              </a:solidFill>
            </a:endParaRPr>
          </a:p>
          <a:p>
            <a:pPr marL="0" lvl="0" indent="0" algn="l" rtl="0">
              <a:lnSpc>
                <a:spcPct val="70000"/>
              </a:lnSpc>
              <a:spcBef>
                <a:spcPts val="0"/>
              </a:spcBef>
              <a:spcAft>
                <a:spcPts val="0"/>
              </a:spcAft>
              <a:buClr>
                <a:schemeClr val="dk1"/>
              </a:buClr>
              <a:buSzPts val="1400"/>
              <a:buNone/>
            </a:pPr>
            <a:r>
              <a:rPr lang="en-US" sz="2000" dirty="0" err="1">
                <a:solidFill>
                  <a:schemeClr val="bg1"/>
                </a:solidFill>
              </a:rPr>
              <a:t>Luister</a:t>
            </a:r>
            <a:r>
              <a:rPr lang="en-US" sz="2000" dirty="0">
                <a:solidFill>
                  <a:schemeClr val="bg1"/>
                </a:solidFill>
              </a:rPr>
              <a:t> </a:t>
            </a:r>
            <a:r>
              <a:rPr lang="en-US" sz="2000" dirty="0" err="1">
                <a:solidFill>
                  <a:schemeClr val="bg1"/>
                </a:solidFill>
              </a:rPr>
              <a:t>goed</a:t>
            </a:r>
            <a:r>
              <a:rPr lang="en-US" sz="2000" dirty="0">
                <a:solidFill>
                  <a:schemeClr val="bg1"/>
                </a:solidFill>
              </a:rPr>
              <a:t> en meet de nu het </a:t>
            </a:r>
            <a:r>
              <a:rPr lang="en-US" sz="2000" b="1" dirty="0" err="1">
                <a:solidFill>
                  <a:schemeClr val="bg1"/>
                </a:solidFill>
              </a:rPr>
              <a:t>sprectrum</a:t>
            </a:r>
            <a:r>
              <a:rPr lang="en-US" sz="2000" dirty="0">
                <a:solidFill>
                  <a:schemeClr val="bg1"/>
                </a:solidFill>
              </a:rPr>
              <a:t> met de </a:t>
            </a:r>
            <a:r>
              <a:rPr lang="en-US" sz="2000" u="sng" dirty="0">
                <a:solidFill>
                  <a:schemeClr val="bg1"/>
                </a:solidFill>
              </a:rPr>
              <a:t>3D </a:t>
            </a:r>
            <a:r>
              <a:rPr lang="en-US" sz="2000" u="sng" dirty="0" err="1">
                <a:solidFill>
                  <a:schemeClr val="bg1"/>
                </a:solidFill>
              </a:rPr>
              <a:t>visualisatie</a:t>
            </a:r>
            <a:r>
              <a:rPr lang="en-US" sz="2000" u="sng" dirty="0">
                <a:solidFill>
                  <a:schemeClr val="bg1"/>
                </a:solidFill>
              </a:rPr>
              <a:t> </a:t>
            </a:r>
            <a:r>
              <a:rPr lang="en-US" sz="2000" dirty="0">
                <a:solidFill>
                  <a:schemeClr val="bg1"/>
                </a:solidFill>
              </a:rPr>
              <a:t>op </a:t>
            </a:r>
            <a:r>
              <a:rPr lang="en-US" sz="2000" dirty="0" err="1">
                <a:solidFill>
                  <a:schemeClr val="bg1"/>
                </a:solidFill>
              </a:rPr>
              <a:t>iMuSciCA</a:t>
            </a:r>
            <a:r>
              <a:rPr lang="en-US" sz="2000" dirty="0">
                <a:solidFill>
                  <a:schemeClr val="bg1"/>
                </a:solidFill>
              </a:rPr>
              <a:t>.</a:t>
            </a:r>
            <a:endParaRPr sz="2000" dirty="0">
              <a:solidFill>
                <a:schemeClr val="bg1"/>
              </a:solidFill>
            </a:endParaRPr>
          </a:p>
          <a:p>
            <a:pPr marL="0" lvl="0" indent="0" algn="l" rtl="0">
              <a:lnSpc>
                <a:spcPct val="70000"/>
              </a:lnSpc>
              <a:spcBef>
                <a:spcPts val="0"/>
              </a:spcBef>
              <a:spcAft>
                <a:spcPts val="0"/>
              </a:spcAft>
              <a:buClr>
                <a:schemeClr val="dk1"/>
              </a:buClr>
              <a:buSzPts val="1400"/>
              <a:buNone/>
            </a:pPr>
            <a:endParaRPr sz="2000" dirty="0">
              <a:solidFill>
                <a:schemeClr val="bg1"/>
              </a:solidFill>
            </a:endParaRPr>
          </a:p>
          <a:p>
            <a:pPr marL="0" lvl="0" indent="0" algn="l" rtl="0">
              <a:lnSpc>
                <a:spcPct val="70000"/>
              </a:lnSpc>
              <a:spcBef>
                <a:spcPts val="1000"/>
              </a:spcBef>
              <a:spcAft>
                <a:spcPts val="0"/>
              </a:spcAft>
              <a:buSzPts val="770"/>
              <a:buNone/>
            </a:pPr>
            <a:r>
              <a:rPr lang="nl-BE" sz="2000" dirty="0">
                <a:solidFill>
                  <a:schemeClr val="bg1"/>
                </a:solidFill>
              </a:rPr>
              <a:t>Wat merk je? Vind je dezelfde frequenties terug en met dezelfde amplitudes? </a:t>
            </a:r>
            <a:endParaRPr sz="2000" dirty="0">
              <a:solidFill>
                <a:schemeClr val="bg1"/>
              </a:solidFill>
            </a:endParaRPr>
          </a:p>
        </p:txBody>
      </p:sp>
      <p:pic>
        <p:nvPicPr>
          <p:cNvPr id="19" name="Google Shape;967;g101cb935cc7_0_86">
            <a:extLst>
              <a:ext uri="{FF2B5EF4-FFF2-40B4-BE49-F238E27FC236}">
                <a16:creationId xmlns:a16="http://schemas.microsoft.com/office/drawing/2014/main" id="{3FEE810C-2757-B199-E9D9-F758F0780FA2}"/>
              </a:ext>
            </a:extLst>
          </p:cNvPr>
          <p:cNvPicPr preferRelativeResize="0"/>
          <p:nvPr/>
        </p:nvPicPr>
        <p:blipFill rotWithShape="1">
          <a:blip r:embed="rId3">
            <a:alphaModFix/>
          </a:blip>
          <a:srcRect t="5881"/>
          <a:stretch/>
        </p:blipFill>
        <p:spPr>
          <a:xfrm>
            <a:off x="1640938" y="3317089"/>
            <a:ext cx="2911811" cy="2790163"/>
          </a:xfrm>
          <a:prstGeom prst="rect">
            <a:avLst/>
          </a:prstGeom>
          <a:noFill/>
          <a:ln>
            <a:noFill/>
          </a:ln>
        </p:spPr>
      </p:pic>
      <p:sp>
        <p:nvSpPr>
          <p:cNvPr id="20" name="Google Shape;970;g101cb935cc7_0_86">
            <a:extLst>
              <a:ext uri="{FF2B5EF4-FFF2-40B4-BE49-F238E27FC236}">
                <a16:creationId xmlns:a16="http://schemas.microsoft.com/office/drawing/2014/main" id="{9659EF93-B53D-C6C4-9F49-D3756E4F9CD6}"/>
              </a:ext>
            </a:extLst>
          </p:cNvPr>
          <p:cNvSpPr txBox="1"/>
          <p:nvPr/>
        </p:nvSpPr>
        <p:spPr>
          <a:xfrm>
            <a:off x="1702819" y="2916345"/>
            <a:ext cx="202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1" u="none" strike="noStrike" cap="none">
                <a:solidFill>
                  <a:schemeClr val="bg1"/>
                </a:solidFill>
                <a:latin typeface="Calibri"/>
                <a:ea typeface="Calibri"/>
                <a:cs typeface="Calibri"/>
                <a:sym typeface="Calibri"/>
              </a:rPr>
              <a:t>Piano</a:t>
            </a:r>
            <a:endParaRPr sz="1600" b="1" i="1" u="none" strike="noStrike" cap="none">
              <a:solidFill>
                <a:schemeClr val="bg1"/>
              </a:solidFill>
              <a:latin typeface="Calibri"/>
              <a:ea typeface="Calibri"/>
              <a:cs typeface="Calibri"/>
              <a:sym typeface="Calibri"/>
            </a:endParaRPr>
          </a:p>
        </p:txBody>
      </p:sp>
      <p:pic>
        <p:nvPicPr>
          <p:cNvPr id="21" name="Afbeelding 20">
            <a:extLst>
              <a:ext uri="{FF2B5EF4-FFF2-40B4-BE49-F238E27FC236}">
                <a16:creationId xmlns:a16="http://schemas.microsoft.com/office/drawing/2014/main" id="{16EE0865-007D-B22C-A771-C9A65405904D}"/>
              </a:ext>
            </a:extLst>
          </p:cNvPr>
          <p:cNvPicPr>
            <a:picLocks noChangeAspect="1"/>
          </p:cNvPicPr>
          <p:nvPr/>
        </p:nvPicPr>
        <p:blipFill rotWithShape="1">
          <a:blip r:embed="rId4"/>
          <a:srcRect l="5359" t="20077" b="9625"/>
          <a:stretch/>
        </p:blipFill>
        <p:spPr>
          <a:xfrm>
            <a:off x="4494529" y="3477576"/>
            <a:ext cx="2080914" cy="747916"/>
          </a:xfrm>
          <a:prstGeom prst="rect">
            <a:avLst/>
          </a:prstGeom>
        </p:spPr>
      </p:pic>
      <p:pic>
        <p:nvPicPr>
          <p:cNvPr id="22" name="Google Shape;985;g10681e7fce7_2_4">
            <a:extLst>
              <a:ext uri="{FF2B5EF4-FFF2-40B4-BE49-F238E27FC236}">
                <a16:creationId xmlns:a16="http://schemas.microsoft.com/office/drawing/2014/main" id="{15C2FDC8-899A-86F0-C406-B1A339868825}"/>
              </a:ext>
            </a:extLst>
          </p:cNvPr>
          <p:cNvPicPr preferRelativeResize="0"/>
          <p:nvPr/>
        </p:nvPicPr>
        <p:blipFill rotWithShape="1">
          <a:blip r:embed="rId5">
            <a:alphaModFix/>
          </a:blip>
          <a:srcRect/>
          <a:stretch/>
        </p:blipFill>
        <p:spPr>
          <a:xfrm>
            <a:off x="10086798" y="3588596"/>
            <a:ext cx="1865162" cy="812904"/>
          </a:xfrm>
          <a:prstGeom prst="rect">
            <a:avLst/>
          </a:prstGeom>
          <a:noFill/>
          <a:ln>
            <a:noFill/>
          </a:ln>
        </p:spPr>
      </p:pic>
      <p:pic>
        <p:nvPicPr>
          <p:cNvPr id="23" name="Google Shape;987;g10681e7fce7_2_4">
            <a:extLst>
              <a:ext uri="{FF2B5EF4-FFF2-40B4-BE49-F238E27FC236}">
                <a16:creationId xmlns:a16="http://schemas.microsoft.com/office/drawing/2014/main" id="{B062D567-F797-67B1-D1A4-869BF4C9539A}"/>
              </a:ext>
            </a:extLst>
          </p:cNvPr>
          <p:cNvPicPr preferRelativeResize="0"/>
          <p:nvPr/>
        </p:nvPicPr>
        <p:blipFill rotWithShape="1">
          <a:blip r:embed="rId6">
            <a:alphaModFix/>
          </a:blip>
          <a:srcRect t="4507"/>
          <a:stretch/>
        </p:blipFill>
        <p:spPr>
          <a:xfrm>
            <a:off x="6782087" y="3401973"/>
            <a:ext cx="3290732" cy="2826305"/>
          </a:xfrm>
          <a:prstGeom prst="rect">
            <a:avLst/>
          </a:prstGeom>
          <a:noFill/>
          <a:ln>
            <a:noFill/>
          </a:ln>
        </p:spPr>
      </p:pic>
      <p:sp>
        <p:nvSpPr>
          <p:cNvPr id="24" name="Google Shape;970;g101cb935cc7_0_86">
            <a:extLst>
              <a:ext uri="{FF2B5EF4-FFF2-40B4-BE49-F238E27FC236}">
                <a16:creationId xmlns:a16="http://schemas.microsoft.com/office/drawing/2014/main" id="{E71412D6-2CF6-7E9A-F670-71A5CF21B270}"/>
              </a:ext>
            </a:extLst>
          </p:cNvPr>
          <p:cNvSpPr txBox="1"/>
          <p:nvPr/>
        </p:nvSpPr>
        <p:spPr>
          <a:xfrm>
            <a:off x="6912512" y="2964155"/>
            <a:ext cx="202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1" u="none" strike="noStrike" cap="none" err="1">
                <a:solidFill>
                  <a:schemeClr val="bg1"/>
                </a:solidFill>
                <a:latin typeface="Calibri"/>
                <a:ea typeface="Calibri"/>
                <a:cs typeface="Calibri"/>
                <a:sym typeface="Calibri"/>
              </a:rPr>
              <a:t>Viool</a:t>
            </a:r>
            <a:endParaRPr sz="1600" b="1" i="1"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1445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84000"/>
          </a:blip>
          <a:stretch>
            <a:fillRect/>
          </a:stretch>
        </a:blipFill>
        <a:effectLst/>
      </p:bgPr>
    </p:bg>
    <p:spTree>
      <p:nvGrpSpPr>
        <p:cNvPr id="1" name="Shape 87"/>
        <p:cNvGrpSpPr/>
        <p:nvPr/>
      </p:nvGrpSpPr>
      <p:grpSpPr>
        <a:xfrm>
          <a:off x="0" y="0"/>
          <a:ext cx="0" cy="0"/>
          <a:chOff x="0" y="0"/>
          <a:chExt cx="0" cy="0"/>
        </a:xfrm>
      </p:grpSpPr>
      <p:sp>
        <p:nvSpPr>
          <p:cNvPr id="89" name="Google Shape;89;g101cb935cc7_1_0"/>
          <p:cNvSpPr/>
          <p:nvPr/>
        </p:nvSpPr>
        <p:spPr>
          <a:xfrm>
            <a:off x="179704" y="346710"/>
            <a:ext cx="7074279" cy="66628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3200" b="1" i="1" u="none" strike="noStrike" kern="0" cap="none" spc="0" normalizeH="0" baseline="0" noProof="0" dirty="0">
                <a:ln>
                  <a:noFill/>
                </a:ln>
                <a:solidFill>
                  <a:srgbClr val="FFFF00"/>
                </a:solidFill>
                <a:effectLst/>
                <a:uLnTx/>
                <a:uFillTx/>
                <a:latin typeface="Calibri"/>
                <a:ea typeface="Calibri"/>
                <a:cs typeface="Calibri"/>
                <a:sym typeface="Calibri"/>
              </a:rPr>
              <a:t>Wat</a:t>
            </a:r>
            <a:r>
              <a:rPr kumimoji="0" lang="en-US" sz="3200" b="1" i="1" u="none" strike="noStrike" kern="0" cap="none" spc="0" normalizeH="0" baseline="0" noProof="0" dirty="0">
                <a:ln>
                  <a:noFill/>
                </a:ln>
                <a:solidFill>
                  <a:srgbClr val="FFFFFF"/>
                </a:solidFill>
                <a:effectLst/>
                <a:uLnTx/>
                <a:uFillTx/>
                <a:latin typeface="Calibri"/>
                <a:ea typeface="Calibri"/>
                <a:cs typeface="Calibri"/>
                <a:sym typeface="Calibri"/>
              </a:rPr>
              <a:t> is </a:t>
            </a:r>
            <a:r>
              <a:rPr kumimoji="0" lang="en-US" sz="3200" b="1" i="1" u="none" strike="noStrike" kern="0" cap="none" spc="0" normalizeH="0" baseline="0" noProof="0" dirty="0" err="1">
                <a:ln>
                  <a:noFill/>
                </a:ln>
                <a:solidFill>
                  <a:srgbClr val="FFFFFF"/>
                </a:solidFill>
                <a:effectLst/>
                <a:uLnTx/>
                <a:uFillTx/>
                <a:latin typeface="Calibri"/>
                <a:ea typeface="Calibri"/>
                <a:cs typeface="Calibri"/>
                <a:sym typeface="Calibri"/>
              </a:rPr>
              <a:t>een</a:t>
            </a:r>
            <a:r>
              <a:rPr kumimoji="0" lang="en-US" sz="3200" b="1" i="1"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3200" b="1" i="1" u="none" strike="noStrike" kern="0" cap="none" spc="0" normalizeH="0" baseline="0" noProof="0" dirty="0" err="1">
                <a:ln>
                  <a:noFill/>
                </a:ln>
                <a:solidFill>
                  <a:srgbClr val="FFFFFF"/>
                </a:solidFill>
                <a:effectLst/>
                <a:uLnTx/>
                <a:uFillTx/>
                <a:latin typeface="Calibri"/>
                <a:ea typeface="Calibri"/>
                <a:cs typeface="Calibri"/>
                <a:sym typeface="Calibri"/>
              </a:rPr>
              <a:t>didactiek</a:t>
            </a:r>
            <a:r>
              <a:rPr kumimoji="0" lang="en-US" sz="3200" b="1" i="1" u="none" strike="noStrike" kern="0" cap="none" spc="0" normalizeH="0" baseline="0" noProof="0" dirty="0">
                <a:ln>
                  <a:noFill/>
                </a:ln>
                <a:solidFill>
                  <a:srgbClr val="FFFFFF"/>
                </a:solidFill>
                <a:effectLst/>
                <a:uLnTx/>
                <a:uFillTx/>
                <a:latin typeface="Calibri"/>
                <a:ea typeface="Calibri"/>
                <a:cs typeface="Calibri"/>
                <a:sym typeface="Calibri"/>
              </a:rPr>
              <a:t> van </a:t>
            </a:r>
            <a:r>
              <a:rPr kumimoji="0" lang="en-US" sz="3200" b="1" i="1" u="none" strike="noStrike" kern="0" cap="none" spc="0" normalizeH="0" baseline="0" noProof="0" dirty="0" err="1">
                <a:ln>
                  <a:noFill/>
                </a:ln>
                <a:solidFill>
                  <a:srgbClr val="FFFFFF"/>
                </a:solidFill>
                <a:effectLst/>
                <a:uLnTx/>
                <a:uFillTx/>
                <a:latin typeface="Calibri"/>
                <a:ea typeface="Calibri"/>
                <a:cs typeface="Calibri"/>
                <a:sym typeface="Calibri"/>
              </a:rPr>
              <a:t>verwondering</a:t>
            </a:r>
            <a:r>
              <a:rPr kumimoji="0" lang="en-US" sz="3200" b="1" i="1" u="none" strike="noStrike" kern="0" cap="none" spc="0" normalizeH="0" baseline="0" noProof="0" dirty="0">
                <a:ln>
                  <a:noFill/>
                </a:ln>
                <a:solidFill>
                  <a:srgbClr val="FFFFFF"/>
                </a:solidFill>
                <a:effectLst/>
                <a:uLnTx/>
                <a:uFillTx/>
                <a:latin typeface="Calibri"/>
                <a:ea typeface="Calibri"/>
                <a:cs typeface="Calibri"/>
                <a:sym typeface="Calibri"/>
              </a:rPr>
              <a:t>?</a:t>
            </a: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000" b="1" i="1"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2000" b="1" i="1" u="none" strike="noStrike" kern="0" cap="none" spc="0" normalizeH="0" baseline="0" noProof="0" dirty="0">
              <a:ln>
                <a:noFill/>
              </a:ln>
              <a:solidFill>
                <a:srgbClr val="FFFFFF"/>
              </a:solidFill>
              <a:effectLst/>
              <a:uLnTx/>
              <a:uFillTx/>
              <a:latin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2500" b="1" i="1"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br>
              <a:rPr kumimoji="0" lang="en-US" sz="1600" b="1" i="1" u="none" strike="noStrike" kern="0" cap="none" spc="0" normalizeH="0" baseline="0" noProof="0" dirty="0">
                <a:ln>
                  <a:noFill/>
                </a:ln>
                <a:solidFill>
                  <a:srgbClr val="FFFFFF"/>
                </a:solidFill>
                <a:effectLst/>
                <a:uLnTx/>
                <a:uFillTx/>
                <a:latin typeface="Calibri"/>
                <a:ea typeface="Calibri"/>
                <a:cs typeface="Calibri"/>
                <a:sym typeface="Calibri"/>
              </a:rPr>
            </a:br>
            <a:br>
              <a:rPr kumimoji="0" lang="en-US" sz="1600" b="1" i="1" u="none" strike="noStrike" kern="0" cap="none" spc="0" normalizeH="0" baseline="0" noProof="0" dirty="0">
                <a:ln>
                  <a:noFill/>
                </a:ln>
                <a:solidFill>
                  <a:srgbClr val="FFFFFF"/>
                </a:solidFill>
                <a:effectLst/>
                <a:uLnTx/>
                <a:uFillTx/>
                <a:latin typeface="Calibri"/>
                <a:ea typeface="Calibri"/>
                <a:cs typeface="Calibri"/>
                <a:sym typeface="Calibri"/>
              </a:rPr>
            </a:br>
            <a:endPar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 name="Tekstvak 2">
            <a:extLst>
              <a:ext uri="{FF2B5EF4-FFF2-40B4-BE49-F238E27FC236}">
                <a16:creationId xmlns:a16="http://schemas.microsoft.com/office/drawing/2014/main" id="{0C80E53F-E298-7AC5-222B-DFA33D49D7FE}"/>
              </a:ext>
            </a:extLst>
          </p:cNvPr>
          <p:cNvSpPr txBox="1"/>
          <p:nvPr/>
        </p:nvSpPr>
        <p:spPr>
          <a:xfrm>
            <a:off x="2757124" y="5257562"/>
            <a:ext cx="609460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1" u="none" strike="noStrike" kern="0" cap="none" spc="0" normalizeH="0" baseline="0" noProof="0">
                <a:ln>
                  <a:noFill/>
                </a:ln>
                <a:solidFill>
                  <a:srgbClr val="FFFFFF"/>
                </a:solidFill>
                <a:effectLst/>
                <a:uLnTx/>
                <a:uFillTx/>
                <a:latin typeface="Calibri"/>
                <a:ea typeface="Calibri"/>
                <a:cs typeface="Calibri"/>
                <a:sym typeface="Calibri"/>
              </a:rPr>
              <a:t> </a:t>
            </a:r>
            <a:endParaRPr kumimoji="0" lang="en-US"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 name="Tekstvak 3">
            <a:extLst>
              <a:ext uri="{FF2B5EF4-FFF2-40B4-BE49-F238E27FC236}">
                <a16:creationId xmlns:a16="http://schemas.microsoft.com/office/drawing/2014/main" id="{522BE11A-632B-BEF9-E2CA-E516F9E14468}"/>
              </a:ext>
            </a:extLst>
          </p:cNvPr>
          <p:cNvSpPr txBox="1"/>
          <p:nvPr/>
        </p:nvSpPr>
        <p:spPr>
          <a:xfrm>
            <a:off x="906051" y="1370729"/>
            <a:ext cx="10379898" cy="5183920"/>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0"/>
              </a:spcAft>
              <a:buClr>
                <a:srgbClr val="000000"/>
              </a:buClr>
              <a:buSzPts val="2800"/>
              <a:buFont typeface="Arial"/>
              <a:buNone/>
              <a:tabLst/>
              <a:defRPr/>
            </a:pPr>
            <a:r>
              <a:rPr kumimoji="0" lang="nl-BE" sz="2400" b="0" i="0" u="none" strike="noStrike" kern="0" cap="none" spc="0" normalizeH="0" baseline="0" noProof="0" dirty="0">
                <a:ln>
                  <a:noFill/>
                </a:ln>
                <a:solidFill>
                  <a:srgbClr val="FFFFFF">
                    <a:lumMod val="95000"/>
                  </a:srgbClr>
                </a:solidFill>
                <a:effectLst/>
                <a:uLnTx/>
                <a:uFillTx/>
                <a:latin typeface="Arial"/>
                <a:cs typeface="Arial"/>
                <a:sym typeface="Arial"/>
              </a:rPr>
              <a:t>Gaat verder dan ‘wow-effect’.</a:t>
            </a:r>
            <a:br>
              <a:rPr kumimoji="0" lang="nl-BE" sz="2400" b="0" i="0" u="none" strike="noStrike" kern="0" cap="none" spc="0" normalizeH="0" baseline="0" noProof="0" dirty="0">
                <a:ln>
                  <a:noFill/>
                </a:ln>
                <a:solidFill>
                  <a:srgbClr val="FFFFFF">
                    <a:lumMod val="95000"/>
                  </a:srgbClr>
                </a:solidFill>
                <a:effectLst/>
                <a:uLnTx/>
                <a:uFillTx/>
                <a:latin typeface="Arial"/>
                <a:cs typeface="Arial"/>
                <a:sym typeface="Arial"/>
              </a:rPr>
            </a:br>
            <a:r>
              <a:rPr lang="nl-NL" sz="2400" dirty="0">
                <a:solidFill>
                  <a:schemeClr val="bg1"/>
                </a:solidFill>
              </a:rPr>
              <a:t>Diepe en langdurige verwondering ontstaat wanneer je </a:t>
            </a:r>
            <a:r>
              <a:rPr lang="nl-NL" sz="2400" u="sng" dirty="0">
                <a:solidFill>
                  <a:schemeClr val="bg1"/>
                </a:solidFill>
              </a:rPr>
              <a:t>verbanden</a:t>
            </a:r>
            <a:r>
              <a:rPr lang="nl-NL" sz="2400" dirty="0">
                <a:solidFill>
                  <a:schemeClr val="bg1"/>
                </a:solidFill>
              </a:rPr>
              <a:t> ontdekt</a:t>
            </a:r>
            <a:r>
              <a:rPr kumimoji="0" lang="nl-BE" sz="2400" b="0" i="0" u="none" strike="noStrike" kern="0" cap="none" spc="0" normalizeH="0" baseline="0" noProof="0" dirty="0">
                <a:ln>
                  <a:noFill/>
                </a:ln>
                <a:solidFill>
                  <a:srgbClr val="FFFFFF">
                    <a:lumMod val="95000"/>
                  </a:srgbClr>
                </a:solidFill>
                <a:effectLst/>
                <a:uLnTx/>
                <a:uFillTx/>
                <a:latin typeface="Arial"/>
                <a:cs typeface="Arial"/>
                <a:sym typeface="Arial"/>
              </a:rPr>
              <a:t>.</a:t>
            </a:r>
            <a:br>
              <a:rPr kumimoji="0" lang="nl-BE" sz="2400" b="0" i="0" u="none" strike="noStrike" kern="0" cap="none" spc="0" normalizeH="0" baseline="0" noProof="0" dirty="0">
                <a:ln>
                  <a:noFill/>
                </a:ln>
                <a:solidFill>
                  <a:srgbClr val="FFFFFF">
                    <a:lumMod val="95000"/>
                  </a:srgbClr>
                </a:solidFill>
                <a:effectLst/>
                <a:uLnTx/>
                <a:uFillTx/>
                <a:latin typeface="Arial"/>
                <a:cs typeface="Arial"/>
                <a:sym typeface="Arial"/>
              </a:rPr>
            </a:br>
            <a:r>
              <a:rPr lang="nl-NL" sz="2400" dirty="0">
                <a:solidFill>
                  <a:schemeClr val="bg1"/>
                </a:solidFill>
              </a:rPr>
              <a:t>Verwondering is geen nieuwsgierigheid. </a:t>
            </a:r>
          </a:p>
          <a:p>
            <a:pPr marL="0" marR="0" lvl="0" indent="0" algn="ctr" defTabSz="914400" rtl="0" eaLnBrk="1" fontAlgn="auto" latinLnBrk="0" hangingPunct="1">
              <a:lnSpc>
                <a:spcPct val="115000"/>
              </a:lnSpc>
              <a:spcBef>
                <a:spcPts val="600"/>
              </a:spcBef>
              <a:spcAft>
                <a:spcPts val="0"/>
              </a:spcAft>
              <a:buClr>
                <a:srgbClr val="000000"/>
              </a:buClr>
              <a:buSzPts val="2800"/>
              <a:buFont typeface="Arial"/>
              <a:buNone/>
              <a:tabLst/>
              <a:defRPr/>
            </a:pPr>
            <a:endParaRPr kumimoji="0" lang="nl-BE" sz="2400" b="0" i="0" u="none" strike="noStrike" kern="0" cap="none" spc="0" normalizeH="0" baseline="0" noProof="0" dirty="0">
              <a:ln>
                <a:noFill/>
              </a:ln>
              <a:solidFill>
                <a:srgbClr val="FFFFFF">
                  <a:lumMod val="95000"/>
                </a:srgbClr>
              </a:solidFill>
              <a:effectLst/>
              <a:uLnTx/>
              <a:uFillTx/>
              <a:latin typeface="Arial"/>
              <a:cs typeface="Arial"/>
              <a:sym typeface="Calibri"/>
            </a:endParaRPr>
          </a:p>
          <a:p>
            <a:pPr marL="0" marR="0" lvl="0" indent="0" algn="ctr" defTabSz="914400" rtl="0" eaLnBrk="1" fontAlgn="auto" latinLnBrk="0" hangingPunct="1">
              <a:lnSpc>
                <a:spcPct val="115000"/>
              </a:lnSpc>
              <a:spcBef>
                <a:spcPts val="600"/>
              </a:spcBef>
              <a:spcAft>
                <a:spcPts val="0"/>
              </a:spcAft>
              <a:buClr>
                <a:srgbClr val="000000"/>
              </a:buClr>
              <a:buSzPts val="2800"/>
              <a:buFont typeface="Arial"/>
              <a:buNone/>
              <a:tabLst/>
              <a:defRPr/>
            </a:pPr>
            <a:r>
              <a:rPr lang="nl-BE" sz="2800" i="1" dirty="0">
                <a:solidFill>
                  <a:schemeClr val="bg1"/>
                </a:solidFill>
                <a:latin typeface="Calibri"/>
                <a:ea typeface="Calibri"/>
                <a:cs typeface="Calibri"/>
                <a:sym typeface="Calibri"/>
              </a:rPr>
              <a:t>Verwondering treedt op als je je bewust wordt dat de dingen anders zijn dan ze eruit zagen met je huidige kennis.</a:t>
            </a:r>
          </a:p>
          <a:p>
            <a:pPr marL="0" marR="0" lvl="0" indent="0" algn="ctr" defTabSz="914400" rtl="0" eaLnBrk="1" fontAlgn="auto" latinLnBrk="0" hangingPunct="1">
              <a:lnSpc>
                <a:spcPct val="115000"/>
              </a:lnSpc>
              <a:spcBef>
                <a:spcPts val="600"/>
              </a:spcBef>
              <a:spcAft>
                <a:spcPts val="0"/>
              </a:spcAft>
              <a:buClr>
                <a:srgbClr val="000000"/>
              </a:buClr>
              <a:buSzPts val="2800"/>
              <a:buFont typeface="Arial"/>
              <a:buNone/>
              <a:tabLst/>
              <a:defRPr/>
            </a:pPr>
            <a:r>
              <a:rPr lang="nl-BE" sz="2800" i="1" dirty="0">
                <a:solidFill>
                  <a:schemeClr val="bg1"/>
                </a:solidFill>
                <a:latin typeface="Calibri"/>
                <a:ea typeface="Calibri"/>
                <a:cs typeface="Calibri"/>
                <a:sym typeface="Calibri"/>
              </a:rPr>
              <a:t>(</a:t>
            </a:r>
            <a:r>
              <a:rPr lang="nl-BE" sz="2800" i="1" dirty="0" err="1">
                <a:solidFill>
                  <a:schemeClr val="bg1"/>
                </a:solidFill>
                <a:latin typeface="Calibri"/>
                <a:ea typeface="Calibri"/>
                <a:cs typeface="Calibri"/>
                <a:sym typeface="Calibri"/>
              </a:rPr>
              <a:t>Shinkel</a:t>
            </a:r>
            <a:r>
              <a:rPr lang="nl-BE" sz="2800" i="1" dirty="0">
                <a:solidFill>
                  <a:schemeClr val="bg1"/>
                </a:solidFill>
                <a:latin typeface="Calibri"/>
                <a:ea typeface="Calibri"/>
                <a:cs typeface="Calibri"/>
                <a:sym typeface="Calibri"/>
              </a:rPr>
              <a:t> A., 2017, p. 542)</a:t>
            </a:r>
          </a:p>
          <a:p>
            <a:pPr marL="0" marR="0" lvl="0" indent="0" algn="ctr" defTabSz="914400" rtl="0" eaLnBrk="1" fontAlgn="auto" latinLnBrk="0" hangingPunct="1">
              <a:lnSpc>
                <a:spcPct val="115000"/>
              </a:lnSpc>
              <a:spcBef>
                <a:spcPts val="600"/>
              </a:spcBef>
              <a:spcAft>
                <a:spcPts val="0"/>
              </a:spcAft>
              <a:buClr>
                <a:srgbClr val="000000"/>
              </a:buClr>
              <a:buSzPts val="2800"/>
              <a:buFont typeface="Arial"/>
              <a:buNone/>
              <a:tabLst/>
              <a:defRPr/>
            </a:pPr>
            <a:endParaRPr lang="nl-BE" sz="2800" dirty="0">
              <a:solidFill>
                <a:srgbClr val="FFFFFF">
                  <a:lumMod val="95000"/>
                </a:srgbClr>
              </a:solidFill>
              <a:sym typeface="Calibri"/>
            </a:endParaRPr>
          </a:p>
          <a:p>
            <a:pPr marL="0" marR="0" lvl="0" indent="0" algn="ctr" defTabSz="914400" rtl="0" eaLnBrk="1" fontAlgn="auto" latinLnBrk="0" hangingPunct="1">
              <a:lnSpc>
                <a:spcPct val="115000"/>
              </a:lnSpc>
              <a:spcBef>
                <a:spcPts val="600"/>
              </a:spcBef>
              <a:spcAft>
                <a:spcPts val="0"/>
              </a:spcAft>
              <a:buClr>
                <a:srgbClr val="000000"/>
              </a:buClr>
              <a:buSzPts val="2800"/>
              <a:buFont typeface="Arial"/>
              <a:buNone/>
              <a:tabLst/>
              <a:defRPr/>
            </a:pPr>
            <a:r>
              <a:rPr kumimoji="0" lang="nl-BE" sz="2800" b="0" i="1" u="none" strike="noStrike" kern="0" cap="none" spc="0" normalizeH="0" baseline="0" noProof="0" dirty="0">
                <a:ln>
                  <a:noFill/>
                </a:ln>
                <a:solidFill>
                  <a:schemeClr val="accent4">
                    <a:lumMod val="40000"/>
                    <a:lumOff val="60000"/>
                  </a:schemeClr>
                </a:solidFill>
                <a:effectLst/>
                <a:uLnTx/>
                <a:uFillTx/>
                <a:latin typeface="Arial"/>
                <a:cs typeface="Arial"/>
                <a:sym typeface="Calibri"/>
              </a:rPr>
              <a:t>8 strategieën van verwondering… </a:t>
            </a:r>
          </a:p>
          <a:p>
            <a:pPr marL="0" marR="0" lvl="0" indent="0" algn="ctr" defTabSz="914400" rtl="0" eaLnBrk="1" fontAlgn="auto" latinLnBrk="0" hangingPunct="1">
              <a:lnSpc>
                <a:spcPct val="115000"/>
              </a:lnSpc>
              <a:spcBef>
                <a:spcPts val="600"/>
              </a:spcBef>
              <a:spcAft>
                <a:spcPts val="0"/>
              </a:spcAft>
              <a:buClr>
                <a:srgbClr val="000000"/>
              </a:buClr>
              <a:buSzPts val="2800"/>
              <a:buFont typeface="Arial"/>
              <a:buNone/>
              <a:tabLst/>
              <a:defRPr/>
            </a:pPr>
            <a:r>
              <a:rPr lang="nl-BE" sz="2800" i="1" dirty="0">
                <a:solidFill>
                  <a:schemeClr val="accent4">
                    <a:lumMod val="40000"/>
                    <a:lumOff val="60000"/>
                  </a:schemeClr>
                </a:solidFill>
                <a:effectLst/>
                <a:latin typeface="Calibri" panose="020F0502020204030204" pitchFamily="34" charset="0"/>
                <a:ea typeface="Calibri" panose="020F0502020204030204" pitchFamily="34" charset="0"/>
              </a:rPr>
              <a:t>Conijn et al. (2021)</a:t>
            </a:r>
            <a:endParaRPr kumimoji="0" lang="nl-BE" sz="2800" b="0" i="1" u="none" strike="noStrike" kern="0" cap="none" spc="0" normalizeH="0" baseline="0" noProof="0" dirty="0">
              <a:ln>
                <a:noFill/>
              </a:ln>
              <a:solidFill>
                <a:schemeClr val="accent4">
                  <a:lumMod val="40000"/>
                  <a:lumOff val="60000"/>
                </a:schemeClr>
              </a:solidFill>
              <a:effectLst/>
              <a:uLnTx/>
              <a:uFillTx/>
              <a:latin typeface="Arial"/>
              <a:cs typeface="Arial"/>
              <a:sym typeface="Calibri"/>
            </a:endParaRPr>
          </a:p>
        </p:txBody>
      </p:sp>
    </p:spTree>
    <p:extLst>
      <p:ext uri="{BB962C8B-B14F-4D97-AF65-F5344CB8AC3E}">
        <p14:creationId xmlns:p14="http://schemas.microsoft.com/office/powerpoint/2010/main" val="2995163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1" name="Google Shape;557;p52">
            <a:extLst>
              <a:ext uri="{FF2B5EF4-FFF2-40B4-BE49-F238E27FC236}">
                <a16:creationId xmlns:a16="http://schemas.microsoft.com/office/drawing/2014/main" id="{157D3EC2-09DF-62C7-1BF1-40130CAC8DBC}"/>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err="1">
                <a:solidFill>
                  <a:srgbClr val="FFFFFF"/>
                </a:solidFill>
              </a:rPr>
              <a:t>Klankkleur</a:t>
            </a:r>
            <a:r>
              <a:rPr lang="en-US" sz="3600">
                <a:solidFill>
                  <a:srgbClr val="FFFFFF"/>
                </a:solidFill>
              </a:rPr>
              <a:t> van </a:t>
            </a:r>
            <a:r>
              <a:rPr lang="en-US" sz="3600" err="1">
                <a:solidFill>
                  <a:srgbClr val="FFFFFF"/>
                </a:solidFill>
              </a:rPr>
              <a:t>sterren</a:t>
            </a:r>
            <a:r>
              <a:rPr lang="en-US" sz="3600">
                <a:solidFill>
                  <a:srgbClr val="FFFFFF"/>
                </a:solidFill>
              </a:rPr>
              <a:t> </a:t>
            </a:r>
            <a:r>
              <a:rPr lang="en-US" sz="3600" err="1">
                <a:solidFill>
                  <a:srgbClr val="FFFFFF"/>
                </a:solidFill>
              </a:rPr>
              <a:t>onderzoeken</a:t>
            </a:r>
            <a:endParaRPr sz="3600">
              <a:solidFill>
                <a:srgbClr val="FFFFFF"/>
              </a:solidFill>
            </a:endParaRPr>
          </a:p>
        </p:txBody>
      </p:sp>
      <p:pic>
        <p:nvPicPr>
          <p:cNvPr id="12" name="Google Shape;886;g101cb935cc7_1_301">
            <a:extLst>
              <a:ext uri="{FF2B5EF4-FFF2-40B4-BE49-F238E27FC236}">
                <a16:creationId xmlns:a16="http://schemas.microsoft.com/office/drawing/2014/main" id="{6853E42B-A2EE-4873-E885-19094F75706E}"/>
              </a:ext>
            </a:extLst>
          </p:cNvPr>
          <p:cNvPicPr preferRelativeResize="0"/>
          <p:nvPr/>
        </p:nvPicPr>
        <p:blipFill rotWithShape="1">
          <a:blip r:embed="rId7">
            <a:alphaModFix/>
          </a:blip>
          <a:srcRect/>
          <a:stretch/>
        </p:blipFill>
        <p:spPr>
          <a:xfrm>
            <a:off x="3848499" y="2319689"/>
            <a:ext cx="1695776" cy="1575688"/>
          </a:xfrm>
          <a:prstGeom prst="rect">
            <a:avLst/>
          </a:prstGeom>
          <a:noFill/>
          <a:ln>
            <a:noFill/>
          </a:ln>
        </p:spPr>
      </p:pic>
      <p:pic>
        <p:nvPicPr>
          <p:cNvPr id="13" name="Google Shape;887;g101cb935cc7_1_301">
            <a:extLst>
              <a:ext uri="{FF2B5EF4-FFF2-40B4-BE49-F238E27FC236}">
                <a16:creationId xmlns:a16="http://schemas.microsoft.com/office/drawing/2014/main" id="{245BBF23-20E2-B497-6354-67B832B6E2D2}"/>
              </a:ext>
            </a:extLst>
          </p:cNvPr>
          <p:cNvPicPr preferRelativeResize="0"/>
          <p:nvPr/>
        </p:nvPicPr>
        <p:blipFill rotWithShape="1">
          <a:blip r:embed="rId8">
            <a:alphaModFix/>
          </a:blip>
          <a:srcRect/>
          <a:stretch/>
        </p:blipFill>
        <p:spPr>
          <a:xfrm>
            <a:off x="7376949" y="2355849"/>
            <a:ext cx="1695776" cy="1539528"/>
          </a:xfrm>
          <a:prstGeom prst="rect">
            <a:avLst/>
          </a:prstGeom>
          <a:noFill/>
          <a:ln>
            <a:noFill/>
          </a:ln>
        </p:spPr>
      </p:pic>
      <p:pic>
        <p:nvPicPr>
          <p:cNvPr id="14" name="CEPH_202064447_442_6F_16LUFS">
            <a:hlinkClick r:id="" action="ppaction://media"/>
            <a:extLst>
              <a:ext uri="{FF2B5EF4-FFF2-40B4-BE49-F238E27FC236}">
                <a16:creationId xmlns:a16="http://schemas.microsoft.com/office/drawing/2014/main" id="{7A858F8F-AB87-68DF-AFC4-71EEB46853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59207" y="2928695"/>
            <a:ext cx="406400" cy="406400"/>
          </a:xfrm>
          <a:prstGeom prst="rect">
            <a:avLst/>
          </a:prstGeom>
        </p:spPr>
      </p:pic>
      <p:pic>
        <p:nvPicPr>
          <p:cNvPr id="15" name="RRLY_I_kplr006186029_506_12F_16LUFS">
            <a:hlinkClick r:id="" action="ppaction://media"/>
            <a:extLst>
              <a:ext uri="{FF2B5EF4-FFF2-40B4-BE49-F238E27FC236}">
                <a16:creationId xmlns:a16="http://schemas.microsoft.com/office/drawing/2014/main" id="{2FC5CB31-3082-35E5-DD14-F1E7FF35DDB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024812" y="2960788"/>
            <a:ext cx="406400" cy="406400"/>
          </a:xfrm>
          <a:prstGeom prst="rect">
            <a:avLst/>
          </a:prstGeom>
        </p:spPr>
      </p:pic>
      <p:sp>
        <p:nvSpPr>
          <p:cNvPr id="17" name="Tekstvak 16">
            <a:extLst>
              <a:ext uri="{FF2B5EF4-FFF2-40B4-BE49-F238E27FC236}">
                <a16:creationId xmlns:a16="http://schemas.microsoft.com/office/drawing/2014/main" id="{2CA67EF2-E1D4-B6FE-FE7E-A7CAA104E6F5}"/>
              </a:ext>
            </a:extLst>
          </p:cNvPr>
          <p:cNvSpPr txBox="1"/>
          <p:nvPr/>
        </p:nvSpPr>
        <p:spPr>
          <a:xfrm>
            <a:off x="1512276" y="1328516"/>
            <a:ext cx="8132238" cy="424732"/>
          </a:xfrm>
          <a:prstGeom prst="rect">
            <a:avLst/>
          </a:prstGeom>
          <a:noFill/>
        </p:spPr>
        <p:txBody>
          <a:bodyPr wrap="square">
            <a:spAutoFit/>
          </a:bodyPr>
          <a:lstStyle/>
          <a:p>
            <a:pPr marL="0" lvl="0" indent="0" algn="l" rtl="0">
              <a:lnSpc>
                <a:spcPct val="90000"/>
              </a:lnSpc>
              <a:spcBef>
                <a:spcPts val="1000"/>
              </a:spcBef>
              <a:spcAft>
                <a:spcPts val="0"/>
              </a:spcAft>
              <a:buClr>
                <a:schemeClr val="dk1"/>
              </a:buClr>
              <a:buSzPts val="2000"/>
              <a:buNone/>
            </a:pPr>
            <a:r>
              <a:rPr lang="nl-NL" sz="2400">
                <a:solidFill>
                  <a:schemeClr val="bg1"/>
                </a:solidFill>
                <a:latin typeface="Calibri" panose="020F0502020204030204" pitchFamily="34" charset="0"/>
                <a:cs typeface="Calibri" panose="020F0502020204030204" pitchFamily="34" charset="0"/>
              </a:rPr>
              <a:t>Meet de golfvorm en het spectrum van volgende sterren:</a:t>
            </a:r>
          </a:p>
        </p:txBody>
      </p:sp>
      <p:sp>
        <p:nvSpPr>
          <p:cNvPr id="18" name="Google Shape;868;g101cb935cc7_0_12">
            <a:extLst>
              <a:ext uri="{FF2B5EF4-FFF2-40B4-BE49-F238E27FC236}">
                <a16:creationId xmlns:a16="http://schemas.microsoft.com/office/drawing/2014/main" id="{1675BD96-65F6-D887-5731-3FB34BF06588}"/>
              </a:ext>
            </a:extLst>
          </p:cNvPr>
          <p:cNvSpPr txBox="1"/>
          <p:nvPr/>
        </p:nvSpPr>
        <p:spPr>
          <a:xfrm>
            <a:off x="4118249" y="3876177"/>
            <a:ext cx="13353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err="1">
                <a:solidFill>
                  <a:schemeClr val="bg1"/>
                </a:solidFill>
                <a:latin typeface="Calibri"/>
                <a:ea typeface="Calibri"/>
                <a:cs typeface="Calibri"/>
                <a:sym typeface="Calibri"/>
              </a:rPr>
              <a:t>Cepheïde</a:t>
            </a:r>
            <a:r>
              <a:rPr lang="en-US" sz="1600" b="0" i="0" u="none" strike="noStrike" cap="none">
                <a:solidFill>
                  <a:schemeClr val="bg1"/>
                </a:solidFill>
                <a:latin typeface="Calibri"/>
                <a:ea typeface="Calibri"/>
                <a:cs typeface="Calibri"/>
                <a:sym typeface="Calibri"/>
              </a:rPr>
              <a:t> </a:t>
            </a:r>
            <a:r>
              <a:rPr lang="en-US" sz="1600" b="0" i="0" u="none" strike="noStrike" cap="none" err="1">
                <a:solidFill>
                  <a:schemeClr val="bg1"/>
                </a:solidFill>
                <a:latin typeface="Calibri"/>
                <a:ea typeface="Calibri"/>
                <a:cs typeface="Calibri"/>
                <a:sym typeface="Calibri"/>
              </a:rPr>
              <a:t>ster</a:t>
            </a:r>
            <a:endParaRPr sz="1600" b="0" i="0" u="none" strike="noStrike" cap="none">
              <a:solidFill>
                <a:schemeClr val="bg1"/>
              </a:solidFill>
              <a:latin typeface="Calibri"/>
              <a:ea typeface="Calibri"/>
              <a:cs typeface="Calibri"/>
              <a:sym typeface="Calibri"/>
            </a:endParaRPr>
          </a:p>
        </p:txBody>
      </p:sp>
      <p:sp>
        <p:nvSpPr>
          <p:cNvPr id="19" name="Google Shape;869;g101cb935cc7_0_12">
            <a:extLst>
              <a:ext uri="{FF2B5EF4-FFF2-40B4-BE49-F238E27FC236}">
                <a16:creationId xmlns:a16="http://schemas.microsoft.com/office/drawing/2014/main" id="{91DE95FF-01FE-6B40-CB75-4EA93927782F}"/>
              </a:ext>
            </a:extLst>
          </p:cNvPr>
          <p:cNvSpPr txBox="1"/>
          <p:nvPr/>
        </p:nvSpPr>
        <p:spPr>
          <a:xfrm>
            <a:off x="7611813" y="3894036"/>
            <a:ext cx="13353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bg1"/>
                </a:solidFill>
                <a:latin typeface="Calibri"/>
                <a:ea typeface="Calibri"/>
                <a:cs typeface="Calibri"/>
                <a:sym typeface="Calibri"/>
              </a:rPr>
              <a:t>RR </a:t>
            </a:r>
            <a:r>
              <a:rPr lang="en-US" sz="1600" b="0" i="0" u="none" strike="noStrike" cap="none" err="1">
                <a:solidFill>
                  <a:schemeClr val="bg1"/>
                </a:solidFill>
                <a:latin typeface="Calibri"/>
                <a:ea typeface="Calibri"/>
                <a:cs typeface="Calibri"/>
                <a:sym typeface="Calibri"/>
              </a:rPr>
              <a:t>Lyrae</a:t>
            </a:r>
            <a:r>
              <a:rPr lang="en-US" sz="1600" b="0" i="0" u="none" strike="noStrike" cap="none">
                <a:solidFill>
                  <a:schemeClr val="bg1"/>
                </a:solidFill>
                <a:latin typeface="Calibri"/>
                <a:ea typeface="Calibri"/>
                <a:cs typeface="Calibri"/>
                <a:sym typeface="Calibri"/>
              </a:rPr>
              <a:t> </a:t>
            </a:r>
            <a:r>
              <a:rPr lang="en-US" sz="1600" b="0" i="0" u="none" strike="noStrike" cap="none" err="1">
                <a:solidFill>
                  <a:schemeClr val="bg1"/>
                </a:solidFill>
                <a:latin typeface="Calibri"/>
                <a:ea typeface="Calibri"/>
                <a:cs typeface="Calibri"/>
                <a:sym typeface="Calibri"/>
              </a:rPr>
              <a:t>ster</a:t>
            </a:r>
            <a:endParaRPr sz="1600" b="0" i="0" u="none" strike="noStrike" cap="none">
              <a:solidFill>
                <a:schemeClr val="bg1"/>
              </a:solidFill>
              <a:latin typeface="Calibri"/>
              <a:ea typeface="Calibri"/>
              <a:cs typeface="Calibri"/>
              <a:sym typeface="Calibri"/>
            </a:endParaRPr>
          </a:p>
        </p:txBody>
      </p:sp>
      <p:sp>
        <p:nvSpPr>
          <p:cNvPr id="20" name="Tekstvak 19">
            <a:extLst>
              <a:ext uri="{FF2B5EF4-FFF2-40B4-BE49-F238E27FC236}">
                <a16:creationId xmlns:a16="http://schemas.microsoft.com/office/drawing/2014/main" id="{C867DEB7-AF8E-1EF1-350C-7374755FC310}"/>
              </a:ext>
            </a:extLst>
          </p:cNvPr>
          <p:cNvSpPr txBox="1"/>
          <p:nvPr/>
        </p:nvSpPr>
        <p:spPr>
          <a:xfrm>
            <a:off x="1512276" y="4589927"/>
            <a:ext cx="8132238" cy="424732"/>
          </a:xfrm>
          <a:prstGeom prst="rect">
            <a:avLst/>
          </a:prstGeom>
          <a:noFill/>
        </p:spPr>
        <p:txBody>
          <a:bodyPr wrap="square">
            <a:spAutoFit/>
          </a:bodyPr>
          <a:lstStyle/>
          <a:p>
            <a:pPr marL="0" lvl="0" indent="0" algn="l" rtl="0">
              <a:lnSpc>
                <a:spcPct val="90000"/>
              </a:lnSpc>
              <a:spcBef>
                <a:spcPts val="1000"/>
              </a:spcBef>
              <a:spcAft>
                <a:spcPts val="0"/>
              </a:spcAft>
              <a:buClr>
                <a:schemeClr val="dk1"/>
              </a:buClr>
              <a:buSzPts val="2000"/>
              <a:buNone/>
            </a:pPr>
            <a:r>
              <a:rPr lang="nl-NL" sz="2400">
                <a:solidFill>
                  <a:schemeClr val="bg1"/>
                </a:solidFill>
                <a:latin typeface="Calibri" panose="020F0502020204030204" pitchFamily="34" charset="0"/>
                <a:cs typeface="Calibri" panose="020F0502020204030204" pitchFamily="34" charset="0"/>
              </a:rPr>
              <a:t>Wat is gelijk, wat is verschillend?</a:t>
            </a:r>
          </a:p>
        </p:txBody>
      </p:sp>
    </p:spTree>
    <p:extLst>
      <p:ext uri="{BB962C8B-B14F-4D97-AF65-F5344CB8AC3E}">
        <p14:creationId xmlns:p14="http://schemas.microsoft.com/office/powerpoint/2010/main" val="256433987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4"/>
                </p:tgtEl>
              </p:cMediaNode>
            </p:audio>
            <p:audio>
              <p:cMediaNode vol="80000">
                <p:cTn id="3"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pic>
        <p:nvPicPr>
          <p:cNvPr id="12" name="Afbeelding 11">
            <a:extLst>
              <a:ext uri="{FF2B5EF4-FFF2-40B4-BE49-F238E27FC236}">
                <a16:creationId xmlns:a16="http://schemas.microsoft.com/office/drawing/2014/main" id="{73D99AD1-1AAA-6C64-CFBB-5A5BF57A2C41}"/>
              </a:ext>
            </a:extLst>
          </p:cNvPr>
          <p:cNvPicPr>
            <a:picLocks noChangeAspect="1"/>
          </p:cNvPicPr>
          <p:nvPr/>
        </p:nvPicPr>
        <p:blipFill rotWithShape="1">
          <a:blip r:embed="rId3"/>
          <a:srcRect l="-98" t="13983" r="1342" b="23405"/>
          <a:stretch/>
        </p:blipFill>
        <p:spPr>
          <a:xfrm>
            <a:off x="3440087" y="1347537"/>
            <a:ext cx="4251350" cy="1299410"/>
          </a:xfrm>
          <a:prstGeom prst="rect">
            <a:avLst/>
          </a:prstGeom>
        </p:spPr>
      </p:pic>
      <p:sp>
        <p:nvSpPr>
          <p:cNvPr id="13" name="Google Shape;557;p52">
            <a:extLst>
              <a:ext uri="{FF2B5EF4-FFF2-40B4-BE49-F238E27FC236}">
                <a16:creationId xmlns:a16="http://schemas.microsoft.com/office/drawing/2014/main" id="{97E2D8A1-1F18-AB45-261C-E98DB2A20DEA}"/>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err="1">
                <a:solidFill>
                  <a:srgbClr val="FFFFFF"/>
                </a:solidFill>
              </a:rPr>
              <a:t>Klankkleur</a:t>
            </a:r>
            <a:r>
              <a:rPr lang="en-US" sz="3600">
                <a:solidFill>
                  <a:srgbClr val="FFFFFF"/>
                </a:solidFill>
              </a:rPr>
              <a:t> van </a:t>
            </a:r>
            <a:r>
              <a:rPr lang="en-US" sz="3600" err="1">
                <a:solidFill>
                  <a:srgbClr val="FFFFFF"/>
                </a:solidFill>
              </a:rPr>
              <a:t>sterren</a:t>
            </a:r>
            <a:r>
              <a:rPr lang="en-US" sz="3600">
                <a:solidFill>
                  <a:srgbClr val="FFFFFF"/>
                </a:solidFill>
              </a:rPr>
              <a:t> </a:t>
            </a:r>
            <a:r>
              <a:rPr lang="en-US" sz="3600" err="1">
                <a:solidFill>
                  <a:srgbClr val="FFFFFF"/>
                </a:solidFill>
              </a:rPr>
              <a:t>onderzoeken</a:t>
            </a:r>
            <a:endParaRPr sz="3600">
              <a:solidFill>
                <a:srgbClr val="FFFFFF"/>
              </a:solidFill>
            </a:endParaRPr>
          </a:p>
        </p:txBody>
      </p:sp>
      <p:pic>
        <p:nvPicPr>
          <p:cNvPr id="15" name="Afbeelding 14">
            <a:extLst>
              <a:ext uri="{FF2B5EF4-FFF2-40B4-BE49-F238E27FC236}">
                <a16:creationId xmlns:a16="http://schemas.microsoft.com/office/drawing/2014/main" id="{08648F39-42A6-B286-613E-586C45C62AD0}"/>
              </a:ext>
            </a:extLst>
          </p:cNvPr>
          <p:cNvPicPr>
            <a:picLocks noChangeAspect="1"/>
          </p:cNvPicPr>
          <p:nvPr/>
        </p:nvPicPr>
        <p:blipFill rotWithShape="1">
          <a:blip r:embed="rId4"/>
          <a:srcRect l="1538" r="1916"/>
          <a:stretch/>
        </p:blipFill>
        <p:spPr>
          <a:xfrm>
            <a:off x="3480357" y="4325001"/>
            <a:ext cx="4251350" cy="1804830"/>
          </a:xfrm>
          <a:prstGeom prst="rect">
            <a:avLst/>
          </a:prstGeom>
        </p:spPr>
      </p:pic>
      <p:pic>
        <p:nvPicPr>
          <p:cNvPr id="17" name="Afbeelding 16">
            <a:extLst>
              <a:ext uri="{FF2B5EF4-FFF2-40B4-BE49-F238E27FC236}">
                <a16:creationId xmlns:a16="http://schemas.microsoft.com/office/drawing/2014/main" id="{4797F7E6-A50C-676F-CAD5-57BBAD30DD01}"/>
              </a:ext>
            </a:extLst>
          </p:cNvPr>
          <p:cNvPicPr>
            <a:picLocks noChangeAspect="1"/>
          </p:cNvPicPr>
          <p:nvPr/>
        </p:nvPicPr>
        <p:blipFill rotWithShape="1">
          <a:blip r:embed="rId5"/>
          <a:srcRect l="1688" t="1486" r="4796" b="2452"/>
          <a:stretch/>
        </p:blipFill>
        <p:spPr>
          <a:xfrm>
            <a:off x="8356784" y="898204"/>
            <a:ext cx="2903323" cy="2887225"/>
          </a:xfrm>
          <a:prstGeom prst="rect">
            <a:avLst/>
          </a:prstGeom>
        </p:spPr>
      </p:pic>
      <p:pic>
        <p:nvPicPr>
          <p:cNvPr id="18" name="Google Shape;886;g101cb935cc7_1_301">
            <a:extLst>
              <a:ext uri="{FF2B5EF4-FFF2-40B4-BE49-F238E27FC236}">
                <a16:creationId xmlns:a16="http://schemas.microsoft.com/office/drawing/2014/main" id="{72C75923-D845-D680-D86E-8C4CFAF8C64F}"/>
              </a:ext>
            </a:extLst>
          </p:cNvPr>
          <p:cNvPicPr preferRelativeResize="0"/>
          <p:nvPr/>
        </p:nvPicPr>
        <p:blipFill rotWithShape="1">
          <a:blip r:embed="rId6">
            <a:alphaModFix/>
          </a:blip>
          <a:srcRect/>
          <a:stretch/>
        </p:blipFill>
        <p:spPr>
          <a:xfrm>
            <a:off x="1538701" y="1285940"/>
            <a:ext cx="1695776" cy="1575688"/>
          </a:xfrm>
          <a:prstGeom prst="rect">
            <a:avLst/>
          </a:prstGeom>
          <a:noFill/>
          <a:ln>
            <a:noFill/>
          </a:ln>
        </p:spPr>
      </p:pic>
      <p:sp>
        <p:nvSpPr>
          <p:cNvPr id="19" name="Google Shape;868;g101cb935cc7_0_12">
            <a:extLst>
              <a:ext uri="{FF2B5EF4-FFF2-40B4-BE49-F238E27FC236}">
                <a16:creationId xmlns:a16="http://schemas.microsoft.com/office/drawing/2014/main" id="{6EDF331A-9B8F-875E-FD71-E77C91145340}"/>
              </a:ext>
            </a:extLst>
          </p:cNvPr>
          <p:cNvSpPr txBox="1"/>
          <p:nvPr/>
        </p:nvSpPr>
        <p:spPr>
          <a:xfrm>
            <a:off x="1808451" y="2842428"/>
            <a:ext cx="133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Calibri"/>
                <a:ea typeface="Calibri"/>
                <a:cs typeface="Calibri"/>
                <a:sym typeface="Calibri"/>
              </a:rPr>
              <a:t>Cepheïde</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ster</a:t>
            </a:r>
            <a:endParaRPr sz="1400" b="0" i="0" u="none" strike="noStrike" cap="none">
              <a:solidFill>
                <a:schemeClr val="bg1"/>
              </a:solidFill>
              <a:latin typeface="Calibri"/>
              <a:ea typeface="Calibri"/>
              <a:cs typeface="Calibri"/>
              <a:sym typeface="Calibri"/>
            </a:endParaRPr>
          </a:p>
        </p:txBody>
      </p:sp>
      <p:pic>
        <p:nvPicPr>
          <p:cNvPr id="20" name="Google Shape;887;g101cb935cc7_1_301">
            <a:extLst>
              <a:ext uri="{FF2B5EF4-FFF2-40B4-BE49-F238E27FC236}">
                <a16:creationId xmlns:a16="http://schemas.microsoft.com/office/drawing/2014/main" id="{389B8B8F-4E83-A95A-DB8D-A3011FC78D5A}"/>
              </a:ext>
            </a:extLst>
          </p:cNvPr>
          <p:cNvPicPr preferRelativeResize="0"/>
          <p:nvPr/>
        </p:nvPicPr>
        <p:blipFill rotWithShape="1">
          <a:blip r:embed="rId7">
            <a:alphaModFix/>
          </a:blip>
          <a:srcRect/>
          <a:stretch/>
        </p:blipFill>
        <p:spPr>
          <a:xfrm>
            <a:off x="1512276" y="4423007"/>
            <a:ext cx="1695776" cy="1539528"/>
          </a:xfrm>
          <a:prstGeom prst="rect">
            <a:avLst/>
          </a:prstGeom>
          <a:noFill/>
          <a:ln>
            <a:noFill/>
          </a:ln>
        </p:spPr>
      </p:pic>
      <p:sp>
        <p:nvSpPr>
          <p:cNvPr id="21" name="Google Shape;869;g101cb935cc7_0_12">
            <a:extLst>
              <a:ext uri="{FF2B5EF4-FFF2-40B4-BE49-F238E27FC236}">
                <a16:creationId xmlns:a16="http://schemas.microsoft.com/office/drawing/2014/main" id="{3134998E-E7CF-F99F-F9A4-92398BC5A588}"/>
              </a:ext>
            </a:extLst>
          </p:cNvPr>
          <p:cNvSpPr txBox="1"/>
          <p:nvPr/>
        </p:nvSpPr>
        <p:spPr>
          <a:xfrm>
            <a:off x="1747140" y="5961194"/>
            <a:ext cx="133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Calibri"/>
                <a:ea typeface="Calibri"/>
                <a:cs typeface="Calibri"/>
                <a:sym typeface="Calibri"/>
              </a:rPr>
              <a:t>RR </a:t>
            </a:r>
            <a:r>
              <a:rPr lang="en-US" sz="1400" b="0" i="0" u="none" strike="noStrike" cap="none" err="1">
                <a:solidFill>
                  <a:schemeClr val="bg1"/>
                </a:solidFill>
                <a:latin typeface="Calibri"/>
                <a:ea typeface="Calibri"/>
                <a:cs typeface="Calibri"/>
                <a:sym typeface="Calibri"/>
              </a:rPr>
              <a:t>Lyrae</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ster</a:t>
            </a:r>
            <a:endParaRPr sz="1400" b="0" i="0" u="none" strike="noStrike" cap="none">
              <a:solidFill>
                <a:schemeClr val="bg1"/>
              </a:solidFill>
              <a:latin typeface="Calibri"/>
              <a:ea typeface="Calibri"/>
              <a:cs typeface="Calibri"/>
              <a:sym typeface="Calibri"/>
            </a:endParaRPr>
          </a:p>
        </p:txBody>
      </p:sp>
      <p:pic>
        <p:nvPicPr>
          <p:cNvPr id="23" name="Afbeelding 22">
            <a:extLst>
              <a:ext uri="{FF2B5EF4-FFF2-40B4-BE49-F238E27FC236}">
                <a16:creationId xmlns:a16="http://schemas.microsoft.com/office/drawing/2014/main" id="{02A2D542-8A08-800A-E67B-167702B550A0}"/>
              </a:ext>
            </a:extLst>
          </p:cNvPr>
          <p:cNvPicPr>
            <a:picLocks noChangeAspect="1"/>
          </p:cNvPicPr>
          <p:nvPr/>
        </p:nvPicPr>
        <p:blipFill>
          <a:blip r:embed="rId8"/>
          <a:stretch>
            <a:fillRect/>
          </a:stretch>
        </p:blipFill>
        <p:spPr>
          <a:xfrm>
            <a:off x="8340620" y="3981512"/>
            <a:ext cx="2760772" cy="2767806"/>
          </a:xfrm>
          <a:prstGeom prst="rect">
            <a:avLst/>
          </a:prstGeom>
        </p:spPr>
      </p:pic>
      <p:sp>
        <p:nvSpPr>
          <p:cNvPr id="24" name="Tekstvak 23">
            <a:extLst>
              <a:ext uri="{FF2B5EF4-FFF2-40B4-BE49-F238E27FC236}">
                <a16:creationId xmlns:a16="http://schemas.microsoft.com/office/drawing/2014/main" id="{757CA33C-D27E-6E7A-75CE-8919E2E249AA}"/>
              </a:ext>
            </a:extLst>
          </p:cNvPr>
          <p:cNvSpPr txBox="1"/>
          <p:nvPr/>
        </p:nvSpPr>
        <p:spPr>
          <a:xfrm>
            <a:off x="6058180" y="6189382"/>
            <a:ext cx="1616148" cy="307777"/>
          </a:xfrm>
          <a:prstGeom prst="rect">
            <a:avLst/>
          </a:prstGeom>
          <a:noFill/>
        </p:spPr>
        <p:txBody>
          <a:bodyPr wrap="none" rtlCol="0">
            <a:spAutoFit/>
          </a:bodyPr>
          <a:lstStyle/>
          <a:p>
            <a:r>
              <a:rPr lang="nl-BE">
                <a:solidFill>
                  <a:schemeClr val="bg1"/>
                </a:solidFill>
                <a:latin typeface="Calibri" panose="020F0502020204030204" pitchFamily="34" charset="0"/>
                <a:cs typeface="Calibri" panose="020F0502020204030204" pitchFamily="34" charset="0"/>
              </a:rPr>
              <a:t>Grondtoon ~500 Hz</a:t>
            </a:r>
          </a:p>
        </p:txBody>
      </p:sp>
      <p:sp>
        <p:nvSpPr>
          <p:cNvPr id="25" name="Tekstvak 24">
            <a:extLst>
              <a:ext uri="{FF2B5EF4-FFF2-40B4-BE49-F238E27FC236}">
                <a16:creationId xmlns:a16="http://schemas.microsoft.com/office/drawing/2014/main" id="{7B9767BA-F795-A127-3DC6-9DACEE81FA6E}"/>
              </a:ext>
            </a:extLst>
          </p:cNvPr>
          <p:cNvSpPr txBox="1"/>
          <p:nvPr/>
        </p:nvSpPr>
        <p:spPr>
          <a:xfrm>
            <a:off x="6164891" y="2670758"/>
            <a:ext cx="1616148" cy="307777"/>
          </a:xfrm>
          <a:prstGeom prst="rect">
            <a:avLst/>
          </a:prstGeom>
          <a:noFill/>
        </p:spPr>
        <p:txBody>
          <a:bodyPr wrap="none" rtlCol="0">
            <a:spAutoFit/>
          </a:bodyPr>
          <a:lstStyle/>
          <a:p>
            <a:r>
              <a:rPr lang="nl-BE">
                <a:solidFill>
                  <a:schemeClr val="bg1"/>
                </a:solidFill>
                <a:latin typeface="Calibri" panose="020F0502020204030204" pitchFamily="34" charset="0"/>
                <a:cs typeface="Calibri" panose="020F0502020204030204" pitchFamily="34" charset="0"/>
              </a:rPr>
              <a:t>Grondtoon ~440 Hz</a:t>
            </a:r>
          </a:p>
        </p:txBody>
      </p:sp>
    </p:spTree>
    <p:extLst>
      <p:ext uri="{BB962C8B-B14F-4D97-AF65-F5344CB8AC3E}">
        <p14:creationId xmlns:p14="http://schemas.microsoft.com/office/powerpoint/2010/main" val="2313418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32278"/>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2" name="Google Shape;557;p52">
            <a:extLst>
              <a:ext uri="{FF2B5EF4-FFF2-40B4-BE49-F238E27FC236}">
                <a16:creationId xmlns:a16="http://schemas.microsoft.com/office/drawing/2014/main" id="{C1C96865-8E14-D447-91B0-631412E2C5D9}"/>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err="1">
                <a:solidFill>
                  <a:srgbClr val="FFFFFF"/>
                </a:solidFill>
              </a:rPr>
              <a:t>Sterren</a:t>
            </a:r>
            <a:r>
              <a:rPr lang="en-US" sz="3600">
                <a:solidFill>
                  <a:srgbClr val="FFFFFF"/>
                </a:solidFill>
              </a:rPr>
              <a:t> </a:t>
            </a:r>
            <a:r>
              <a:rPr lang="en-US" sz="3600" err="1">
                <a:solidFill>
                  <a:srgbClr val="FFFFFF"/>
                </a:solidFill>
              </a:rPr>
              <a:t>en</a:t>
            </a:r>
            <a:r>
              <a:rPr lang="en-US" sz="3600">
                <a:solidFill>
                  <a:srgbClr val="FFFFFF"/>
                </a:solidFill>
              </a:rPr>
              <a:t> </a:t>
            </a:r>
            <a:r>
              <a:rPr lang="en-US" sz="3600" err="1">
                <a:solidFill>
                  <a:srgbClr val="FFFFFF"/>
                </a:solidFill>
              </a:rPr>
              <a:t>muziekintrumenten</a:t>
            </a:r>
            <a:endParaRPr sz="3600">
              <a:solidFill>
                <a:srgbClr val="FFFFFF"/>
              </a:solidFill>
            </a:endParaRPr>
          </a:p>
        </p:txBody>
      </p:sp>
      <p:pic>
        <p:nvPicPr>
          <p:cNvPr id="9" name="Google Shape;921;g10208ac2967_1_56">
            <a:extLst>
              <a:ext uri="{FF2B5EF4-FFF2-40B4-BE49-F238E27FC236}">
                <a16:creationId xmlns:a16="http://schemas.microsoft.com/office/drawing/2014/main" id="{8E62A681-995A-1415-EC50-A5FBD001FC57}"/>
              </a:ext>
            </a:extLst>
          </p:cNvPr>
          <p:cNvPicPr preferRelativeResize="0"/>
          <p:nvPr/>
        </p:nvPicPr>
        <p:blipFill rotWithShape="1">
          <a:blip r:embed="rId11">
            <a:alphaModFix/>
          </a:blip>
          <a:srcRect/>
          <a:stretch/>
        </p:blipFill>
        <p:spPr>
          <a:xfrm>
            <a:off x="1795915" y="3250011"/>
            <a:ext cx="1787402" cy="1787402"/>
          </a:xfrm>
          <a:prstGeom prst="rect">
            <a:avLst/>
          </a:prstGeom>
          <a:noFill/>
          <a:ln>
            <a:noFill/>
          </a:ln>
        </p:spPr>
      </p:pic>
      <p:sp>
        <p:nvSpPr>
          <p:cNvPr id="10" name="Google Shape;923;g10208ac2967_1_56">
            <a:extLst>
              <a:ext uri="{FF2B5EF4-FFF2-40B4-BE49-F238E27FC236}">
                <a16:creationId xmlns:a16="http://schemas.microsoft.com/office/drawing/2014/main" id="{C7B972DA-FBD3-3459-33D5-5F8C4AB71191}"/>
              </a:ext>
            </a:extLst>
          </p:cNvPr>
          <p:cNvSpPr txBox="1"/>
          <p:nvPr/>
        </p:nvSpPr>
        <p:spPr>
          <a:xfrm>
            <a:off x="1559185" y="882550"/>
            <a:ext cx="9305459" cy="141574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nl-BE" sz="2000" b="0" i="0" u="none" strike="noStrike" cap="none" dirty="0">
                <a:solidFill>
                  <a:schemeClr val="bg1"/>
                </a:solidFill>
                <a:latin typeface="Calibri"/>
                <a:ea typeface="Calibri"/>
                <a:cs typeface="Calibri"/>
                <a:sym typeface="Calibri"/>
              </a:rPr>
              <a:t>Welke ster klinkt als een hobo? Welke als een viool? </a:t>
            </a:r>
          </a:p>
          <a:p>
            <a:pPr marL="342900" marR="0" lvl="0" indent="-342900" algn="l" rtl="0">
              <a:lnSpc>
                <a:spcPct val="100000"/>
              </a:lnSpc>
              <a:spcBef>
                <a:spcPts val="0"/>
              </a:spcBef>
              <a:spcAft>
                <a:spcPts val="0"/>
              </a:spcAft>
              <a:buClr>
                <a:schemeClr val="bg1"/>
              </a:buClr>
              <a:buSzPts val="1700"/>
              <a:buFont typeface="Arial"/>
              <a:buAutoNum type="arabicPeriod"/>
            </a:pPr>
            <a:r>
              <a:rPr lang="nl-BE" sz="2000" b="0" i="0" u="none" strike="noStrike" cap="none" dirty="0">
                <a:solidFill>
                  <a:schemeClr val="bg1"/>
                </a:solidFill>
                <a:latin typeface="Calibri"/>
                <a:ea typeface="Calibri"/>
                <a:cs typeface="Calibri"/>
                <a:sym typeface="Calibri"/>
              </a:rPr>
              <a:t>Luister</a:t>
            </a:r>
          </a:p>
          <a:p>
            <a:pPr marL="342900" marR="0" lvl="0" indent="-342900" algn="l" rtl="0">
              <a:lnSpc>
                <a:spcPct val="100000"/>
              </a:lnSpc>
              <a:spcBef>
                <a:spcPts val="0"/>
              </a:spcBef>
              <a:spcAft>
                <a:spcPts val="0"/>
              </a:spcAft>
              <a:buClr>
                <a:schemeClr val="bg1"/>
              </a:buClr>
              <a:buSzPts val="1700"/>
              <a:buFont typeface="Arial"/>
              <a:buAutoNum type="arabicPeriod"/>
            </a:pPr>
            <a:r>
              <a:rPr lang="nl-BE" sz="2000" b="0" i="0" u="none" strike="noStrike" cap="none" dirty="0">
                <a:solidFill>
                  <a:schemeClr val="bg1"/>
                </a:solidFill>
                <a:latin typeface="Calibri"/>
                <a:ea typeface="Calibri"/>
                <a:cs typeface="Calibri"/>
                <a:sym typeface="Calibri"/>
              </a:rPr>
              <a:t>Meet de golfvorm en vergelijk</a:t>
            </a:r>
          </a:p>
          <a:p>
            <a:pPr marL="342900" marR="0" lvl="0" indent="-342900" algn="l" rtl="0">
              <a:lnSpc>
                <a:spcPct val="100000"/>
              </a:lnSpc>
              <a:spcBef>
                <a:spcPts val="0"/>
              </a:spcBef>
              <a:spcAft>
                <a:spcPts val="0"/>
              </a:spcAft>
              <a:buClr>
                <a:schemeClr val="bg1"/>
              </a:buClr>
              <a:buSzPts val="1700"/>
              <a:buFont typeface="Arial"/>
              <a:buAutoNum type="arabicPeriod"/>
            </a:pPr>
            <a:r>
              <a:rPr lang="nl-BE" sz="2000" dirty="0">
                <a:solidFill>
                  <a:schemeClr val="bg1"/>
                </a:solidFill>
                <a:latin typeface="Calibri"/>
                <a:ea typeface="Calibri"/>
                <a:cs typeface="Calibri"/>
                <a:sym typeface="Calibri"/>
              </a:rPr>
              <a:t>Meet het spectrum</a:t>
            </a:r>
            <a:r>
              <a:rPr lang="nl-BE" sz="2000" b="0" i="0" u="none" strike="noStrike" cap="none" dirty="0">
                <a:solidFill>
                  <a:schemeClr val="bg1"/>
                </a:solidFill>
                <a:latin typeface="Calibri"/>
                <a:ea typeface="Calibri"/>
                <a:cs typeface="Calibri"/>
                <a:sym typeface="Calibri"/>
              </a:rPr>
              <a:t> en vergelijk</a:t>
            </a:r>
            <a:endParaRPr sz="2000" b="0" i="0" u="none" strike="noStrike" cap="none" dirty="0">
              <a:solidFill>
                <a:schemeClr val="bg1"/>
              </a:solidFill>
              <a:latin typeface="Calibri"/>
              <a:ea typeface="Calibri"/>
              <a:cs typeface="Calibri"/>
              <a:sym typeface="Calibri"/>
            </a:endParaRPr>
          </a:p>
        </p:txBody>
      </p:sp>
      <p:sp>
        <p:nvSpPr>
          <p:cNvPr id="11" name="Google Shape;924;g10208ac2967_1_56">
            <a:extLst>
              <a:ext uri="{FF2B5EF4-FFF2-40B4-BE49-F238E27FC236}">
                <a16:creationId xmlns:a16="http://schemas.microsoft.com/office/drawing/2014/main" id="{909C6A1D-66DB-3DCD-C0E8-DD340ABD3D4E}"/>
              </a:ext>
            </a:extLst>
          </p:cNvPr>
          <p:cNvSpPr txBox="1"/>
          <p:nvPr/>
        </p:nvSpPr>
        <p:spPr>
          <a:xfrm>
            <a:off x="2154275" y="4970487"/>
            <a:ext cx="133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Calibri"/>
                <a:ea typeface="Calibri"/>
                <a:cs typeface="Calibri"/>
                <a:sym typeface="Calibri"/>
              </a:rPr>
              <a:t>Cepheide</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ster</a:t>
            </a:r>
            <a:endParaRPr sz="1400" b="0" i="0" u="none" strike="noStrike" cap="none">
              <a:solidFill>
                <a:schemeClr val="bg1"/>
              </a:solidFill>
              <a:latin typeface="Calibri"/>
              <a:ea typeface="Calibri"/>
              <a:cs typeface="Calibri"/>
              <a:sym typeface="Calibri"/>
            </a:endParaRPr>
          </a:p>
        </p:txBody>
      </p:sp>
      <p:pic>
        <p:nvPicPr>
          <p:cNvPr id="12" name="Google Shape;928;g10208ac2967_1_56">
            <a:extLst>
              <a:ext uri="{FF2B5EF4-FFF2-40B4-BE49-F238E27FC236}">
                <a16:creationId xmlns:a16="http://schemas.microsoft.com/office/drawing/2014/main" id="{3CE4964A-C2C3-C192-7134-E571E4D6F2AC}"/>
              </a:ext>
            </a:extLst>
          </p:cNvPr>
          <p:cNvPicPr preferRelativeResize="0"/>
          <p:nvPr/>
        </p:nvPicPr>
        <p:blipFill rotWithShape="1">
          <a:blip r:embed="rId12">
            <a:alphaModFix/>
          </a:blip>
          <a:srcRect l="20665" t="16174" r="14635" b="19025"/>
          <a:stretch/>
        </p:blipFill>
        <p:spPr>
          <a:xfrm>
            <a:off x="7210700" y="3937941"/>
            <a:ext cx="1923275" cy="1926275"/>
          </a:xfrm>
          <a:prstGeom prst="rect">
            <a:avLst/>
          </a:prstGeom>
          <a:noFill/>
          <a:ln>
            <a:noFill/>
          </a:ln>
        </p:spPr>
      </p:pic>
      <p:sp>
        <p:nvSpPr>
          <p:cNvPr id="13" name="Google Shape;929;g10208ac2967_1_56">
            <a:extLst>
              <a:ext uri="{FF2B5EF4-FFF2-40B4-BE49-F238E27FC236}">
                <a16:creationId xmlns:a16="http://schemas.microsoft.com/office/drawing/2014/main" id="{1E09F9AF-BD3A-4B3C-0C4D-3667D7949D39}"/>
              </a:ext>
            </a:extLst>
          </p:cNvPr>
          <p:cNvSpPr txBox="1"/>
          <p:nvPr/>
        </p:nvSpPr>
        <p:spPr>
          <a:xfrm>
            <a:off x="7460908" y="4940352"/>
            <a:ext cx="76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Calibri"/>
                <a:ea typeface="Calibri"/>
                <a:cs typeface="Calibri"/>
                <a:sym typeface="Calibri"/>
              </a:rPr>
              <a:t>Hobo</a:t>
            </a:r>
            <a:endParaRPr sz="1400" b="0" i="0" u="none" strike="noStrike" cap="none">
              <a:solidFill>
                <a:schemeClr val="bg1"/>
              </a:solidFill>
              <a:latin typeface="Calibri"/>
              <a:ea typeface="Calibri"/>
              <a:cs typeface="Calibri"/>
              <a:sym typeface="Calibri"/>
            </a:endParaRPr>
          </a:p>
        </p:txBody>
      </p:sp>
      <p:pic>
        <p:nvPicPr>
          <p:cNvPr id="14" name="Google Shape;887;g101cb935cc7_1_301">
            <a:extLst>
              <a:ext uri="{FF2B5EF4-FFF2-40B4-BE49-F238E27FC236}">
                <a16:creationId xmlns:a16="http://schemas.microsoft.com/office/drawing/2014/main" id="{A186C6C9-9D2D-9B04-FD67-498101E263CB}"/>
              </a:ext>
            </a:extLst>
          </p:cNvPr>
          <p:cNvPicPr preferRelativeResize="0"/>
          <p:nvPr/>
        </p:nvPicPr>
        <p:blipFill rotWithShape="1">
          <a:blip r:embed="rId13">
            <a:alphaModFix/>
          </a:blip>
          <a:srcRect/>
          <a:stretch/>
        </p:blipFill>
        <p:spPr>
          <a:xfrm>
            <a:off x="4404993" y="2483022"/>
            <a:ext cx="1837171" cy="1492685"/>
          </a:xfrm>
          <a:prstGeom prst="rect">
            <a:avLst/>
          </a:prstGeom>
          <a:noFill/>
          <a:ln>
            <a:noFill/>
          </a:ln>
        </p:spPr>
      </p:pic>
      <p:sp>
        <p:nvSpPr>
          <p:cNvPr id="15" name="Google Shape;929;g10208ac2967_1_56">
            <a:extLst>
              <a:ext uri="{FF2B5EF4-FFF2-40B4-BE49-F238E27FC236}">
                <a16:creationId xmlns:a16="http://schemas.microsoft.com/office/drawing/2014/main" id="{7A12D8E1-B58C-5749-8877-7EF6792B94FC}"/>
              </a:ext>
            </a:extLst>
          </p:cNvPr>
          <p:cNvSpPr txBox="1"/>
          <p:nvPr/>
        </p:nvSpPr>
        <p:spPr>
          <a:xfrm>
            <a:off x="9729562" y="1659966"/>
            <a:ext cx="76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Calibri"/>
                <a:ea typeface="Calibri"/>
                <a:cs typeface="Calibri"/>
                <a:sym typeface="Calibri"/>
              </a:rPr>
              <a:t>Viool</a:t>
            </a:r>
            <a:r>
              <a:rPr lang="en-US" sz="1400" b="0" i="0" u="none" strike="noStrike" cap="none">
                <a:solidFill>
                  <a:schemeClr val="bg1"/>
                </a:solidFill>
                <a:latin typeface="Calibri"/>
                <a:ea typeface="Calibri"/>
                <a:cs typeface="Calibri"/>
                <a:sym typeface="Calibri"/>
              </a:rPr>
              <a:t> </a:t>
            </a:r>
            <a:endParaRPr sz="1400" b="0" i="0" u="none" strike="noStrike" cap="none">
              <a:solidFill>
                <a:schemeClr val="bg1"/>
              </a:solidFill>
              <a:latin typeface="Calibri"/>
              <a:ea typeface="Calibri"/>
              <a:cs typeface="Calibri"/>
              <a:sym typeface="Calibri"/>
            </a:endParaRPr>
          </a:p>
        </p:txBody>
      </p:sp>
      <p:sp>
        <p:nvSpPr>
          <p:cNvPr id="16" name="Google Shape;924;g10208ac2967_1_56">
            <a:extLst>
              <a:ext uri="{FF2B5EF4-FFF2-40B4-BE49-F238E27FC236}">
                <a16:creationId xmlns:a16="http://schemas.microsoft.com/office/drawing/2014/main" id="{DB94ACC4-0B74-E97D-FAB4-90A8DDF54C51}"/>
              </a:ext>
            </a:extLst>
          </p:cNvPr>
          <p:cNvSpPr txBox="1"/>
          <p:nvPr/>
        </p:nvSpPr>
        <p:spPr>
          <a:xfrm>
            <a:off x="4683472" y="3927784"/>
            <a:ext cx="133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Calibri"/>
                <a:ea typeface="Calibri"/>
                <a:cs typeface="Calibri"/>
                <a:sym typeface="Calibri"/>
              </a:rPr>
              <a:t>RR </a:t>
            </a:r>
            <a:r>
              <a:rPr lang="en-US" sz="1400" b="0" i="0" u="none" strike="noStrike" cap="none" err="1">
                <a:solidFill>
                  <a:schemeClr val="bg1"/>
                </a:solidFill>
                <a:latin typeface="Calibri"/>
                <a:ea typeface="Calibri"/>
                <a:cs typeface="Calibri"/>
                <a:sym typeface="Calibri"/>
              </a:rPr>
              <a:t>Lyrae</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ster</a:t>
            </a:r>
            <a:endParaRPr sz="1400" b="0" i="0" u="none" strike="noStrike" cap="none">
              <a:solidFill>
                <a:schemeClr val="bg1"/>
              </a:solidFill>
              <a:latin typeface="Calibri"/>
              <a:ea typeface="Calibri"/>
              <a:cs typeface="Calibri"/>
              <a:sym typeface="Calibri"/>
            </a:endParaRPr>
          </a:p>
        </p:txBody>
      </p:sp>
      <p:pic>
        <p:nvPicPr>
          <p:cNvPr id="17" name="Afbeelding 16" descr="Afbeelding met tekst&#10;&#10;Automatisch gegenereerde beschrijving">
            <a:extLst>
              <a:ext uri="{FF2B5EF4-FFF2-40B4-BE49-F238E27FC236}">
                <a16:creationId xmlns:a16="http://schemas.microsoft.com/office/drawing/2014/main" id="{A4C69269-F154-1CE0-2F02-D80353319E67}"/>
              </a:ext>
            </a:extLst>
          </p:cNvPr>
          <p:cNvPicPr>
            <a:picLocks noChangeAspect="1"/>
          </p:cNvPicPr>
          <p:nvPr/>
        </p:nvPicPr>
        <p:blipFill rotWithShape="1">
          <a:blip r:embed="rId14"/>
          <a:srcRect l="30482" t="24226" r="31961" b="27886"/>
          <a:stretch/>
        </p:blipFill>
        <p:spPr>
          <a:xfrm>
            <a:off x="9260039" y="1946719"/>
            <a:ext cx="1320675" cy="1683957"/>
          </a:xfrm>
          <a:prstGeom prst="rect">
            <a:avLst/>
          </a:prstGeom>
        </p:spPr>
      </p:pic>
      <p:pic>
        <p:nvPicPr>
          <p:cNvPr id="18" name="CEPH_202064447_442_6F_16LUFS">
            <a:hlinkClick r:id="" action="ppaction://media"/>
            <a:extLst>
              <a:ext uri="{FF2B5EF4-FFF2-40B4-BE49-F238E27FC236}">
                <a16:creationId xmlns:a16="http://schemas.microsoft.com/office/drawing/2014/main" id="{1E09CEEF-33A6-9EA1-2A00-B72257C390A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466093" y="3921584"/>
            <a:ext cx="406400" cy="406400"/>
          </a:xfrm>
          <a:prstGeom prst="rect">
            <a:avLst/>
          </a:prstGeom>
        </p:spPr>
      </p:pic>
      <p:pic>
        <p:nvPicPr>
          <p:cNvPr id="19" name="RRLY_I_kplr006186029_506_12F_16LUFS">
            <a:hlinkClick r:id="" action="ppaction://media"/>
            <a:extLst>
              <a:ext uri="{FF2B5EF4-FFF2-40B4-BE49-F238E27FC236}">
                <a16:creationId xmlns:a16="http://schemas.microsoft.com/office/drawing/2014/main" id="{9422576B-D744-A66A-0AB4-0C4746170D18}"/>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120378" y="3040100"/>
            <a:ext cx="406400" cy="406400"/>
          </a:xfrm>
          <a:prstGeom prst="rect">
            <a:avLst/>
          </a:prstGeom>
        </p:spPr>
      </p:pic>
      <p:pic>
        <p:nvPicPr>
          <p:cNvPr id="20" name="AstroSounds Hobo">
            <a:hlinkClick r:id="" action="ppaction://media"/>
            <a:extLst>
              <a:ext uri="{FF2B5EF4-FFF2-40B4-BE49-F238E27FC236}">
                <a16:creationId xmlns:a16="http://schemas.microsoft.com/office/drawing/2014/main" id="{1A80AB27-D9B5-D372-646E-5D962BAF982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013537" y="5355176"/>
            <a:ext cx="406400" cy="406400"/>
          </a:xfrm>
          <a:prstGeom prst="rect">
            <a:avLst/>
          </a:prstGeom>
        </p:spPr>
      </p:pic>
      <p:pic>
        <p:nvPicPr>
          <p:cNvPr id="21" name="AstroSounds_Chordofonen_Violen_440Hz_kort">
            <a:hlinkClick r:id="" action="ppaction://media"/>
            <a:extLst>
              <a:ext uri="{FF2B5EF4-FFF2-40B4-BE49-F238E27FC236}">
                <a16:creationId xmlns:a16="http://schemas.microsoft.com/office/drawing/2014/main" id="{6CCCC4A5-0D52-A8B3-821B-1B2B0F819A25}"/>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849147" y="3609326"/>
            <a:ext cx="406400" cy="406400"/>
          </a:xfrm>
          <a:prstGeom prst="rect">
            <a:avLst/>
          </a:prstGeom>
        </p:spPr>
      </p:pic>
    </p:spTree>
    <p:extLst>
      <p:ext uri="{BB962C8B-B14F-4D97-AF65-F5344CB8AC3E}">
        <p14:creationId xmlns:p14="http://schemas.microsoft.com/office/powerpoint/2010/main" val="18012359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audio>
              <p:cMediaNode vol="80000">
                <p:cTn id="3" fill="hold" display="0">
                  <p:stCondLst>
                    <p:cond delay="indefinite"/>
                  </p:stCondLst>
                  <p:endCondLst>
                    <p:cond evt="onStopAudio" delay="0">
                      <p:tgtEl>
                        <p:sldTgt/>
                      </p:tgtEl>
                    </p:cond>
                  </p:endCondLst>
                </p:cTn>
                <p:tgtEl>
                  <p:spTgt spid="19"/>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r>
              <a:rPr lang="nl-BE" sz="1800">
                <a:solidFill>
                  <a:schemeClr val="bg1"/>
                </a:solidFill>
                <a:latin typeface="Calibri" panose="020F0502020204030204" pitchFamily="34" charset="0"/>
                <a:cs typeface="Calibri" panose="020F0502020204030204" pitchFamily="34" charset="0"/>
              </a:rPr>
              <a:t> </a:t>
            </a: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pic>
        <p:nvPicPr>
          <p:cNvPr id="2" name="Afbeelding 1">
            <a:extLst>
              <a:ext uri="{FF2B5EF4-FFF2-40B4-BE49-F238E27FC236}">
                <a16:creationId xmlns:a16="http://schemas.microsoft.com/office/drawing/2014/main" id="{8DDAB87F-9D32-FD35-C3A0-0CA6B287E753}"/>
              </a:ext>
            </a:extLst>
          </p:cNvPr>
          <p:cNvPicPr>
            <a:picLocks noChangeAspect="1"/>
          </p:cNvPicPr>
          <p:nvPr/>
        </p:nvPicPr>
        <p:blipFill>
          <a:blip r:embed="rId3"/>
          <a:stretch>
            <a:fillRect/>
          </a:stretch>
        </p:blipFill>
        <p:spPr>
          <a:xfrm>
            <a:off x="7085318" y="1839165"/>
            <a:ext cx="2254515" cy="1393239"/>
          </a:xfrm>
          <a:prstGeom prst="rect">
            <a:avLst/>
          </a:prstGeom>
        </p:spPr>
      </p:pic>
      <p:pic>
        <p:nvPicPr>
          <p:cNvPr id="9" name="Google Shape;921;g10208ac2967_1_56">
            <a:extLst>
              <a:ext uri="{FF2B5EF4-FFF2-40B4-BE49-F238E27FC236}">
                <a16:creationId xmlns:a16="http://schemas.microsoft.com/office/drawing/2014/main" id="{A03AF499-83DF-69A4-232A-2B36C5326EDE}"/>
              </a:ext>
            </a:extLst>
          </p:cNvPr>
          <p:cNvPicPr preferRelativeResize="0"/>
          <p:nvPr/>
        </p:nvPicPr>
        <p:blipFill rotWithShape="1">
          <a:blip r:embed="rId4">
            <a:alphaModFix/>
          </a:blip>
          <a:srcRect/>
          <a:stretch/>
        </p:blipFill>
        <p:spPr>
          <a:xfrm>
            <a:off x="7608536" y="677088"/>
            <a:ext cx="1077656" cy="1092557"/>
          </a:xfrm>
          <a:prstGeom prst="rect">
            <a:avLst/>
          </a:prstGeom>
          <a:noFill/>
          <a:ln>
            <a:noFill/>
          </a:ln>
        </p:spPr>
      </p:pic>
      <p:pic>
        <p:nvPicPr>
          <p:cNvPr id="10" name="Afbeelding 9" descr="Afbeelding met tekst&#10;&#10;Automatisch gegenereerde beschrijving">
            <a:extLst>
              <a:ext uri="{FF2B5EF4-FFF2-40B4-BE49-F238E27FC236}">
                <a16:creationId xmlns:a16="http://schemas.microsoft.com/office/drawing/2014/main" id="{15E75F66-E1DB-E036-F0A7-ADFDF613DB04}"/>
              </a:ext>
            </a:extLst>
          </p:cNvPr>
          <p:cNvPicPr>
            <a:picLocks noChangeAspect="1"/>
          </p:cNvPicPr>
          <p:nvPr/>
        </p:nvPicPr>
        <p:blipFill rotWithShape="1">
          <a:blip r:embed="rId5"/>
          <a:srcRect l="30482" t="24226" r="31961" b="27886"/>
          <a:stretch/>
        </p:blipFill>
        <p:spPr>
          <a:xfrm>
            <a:off x="1521537" y="3643311"/>
            <a:ext cx="881208" cy="1123605"/>
          </a:xfrm>
          <a:prstGeom prst="rect">
            <a:avLst/>
          </a:prstGeom>
        </p:spPr>
      </p:pic>
      <p:pic>
        <p:nvPicPr>
          <p:cNvPr id="11" name="Google Shape;928;g10208ac2967_1_56">
            <a:extLst>
              <a:ext uri="{FF2B5EF4-FFF2-40B4-BE49-F238E27FC236}">
                <a16:creationId xmlns:a16="http://schemas.microsoft.com/office/drawing/2014/main" id="{367F1423-86DB-C900-654B-587DB2E49907}"/>
              </a:ext>
            </a:extLst>
          </p:cNvPr>
          <p:cNvPicPr preferRelativeResize="0"/>
          <p:nvPr/>
        </p:nvPicPr>
        <p:blipFill rotWithShape="1">
          <a:blip r:embed="rId6">
            <a:alphaModFix/>
          </a:blip>
          <a:srcRect l="20665" t="16174" r="14635" b="19025"/>
          <a:stretch/>
        </p:blipFill>
        <p:spPr>
          <a:xfrm>
            <a:off x="7851530" y="3621726"/>
            <a:ext cx="985115" cy="1007818"/>
          </a:xfrm>
          <a:prstGeom prst="rect">
            <a:avLst/>
          </a:prstGeom>
          <a:noFill/>
          <a:ln>
            <a:noFill/>
          </a:ln>
        </p:spPr>
      </p:pic>
      <p:pic>
        <p:nvPicPr>
          <p:cNvPr id="14" name="Google Shape;887;g101cb935cc7_1_301">
            <a:extLst>
              <a:ext uri="{FF2B5EF4-FFF2-40B4-BE49-F238E27FC236}">
                <a16:creationId xmlns:a16="http://schemas.microsoft.com/office/drawing/2014/main" id="{B187DF1F-9E80-D715-F174-9C8F2E9970C9}"/>
              </a:ext>
            </a:extLst>
          </p:cNvPr>
          <p:cNvPicPr preferRelativeResize="0"/>
          <p:nvPr/>
        </p:nvPicPr>
        <p:blipFill rotWithShape="1">
          <a:blip r:embed="rId7">
            <a:alphaModFix/>
          </a:blip>
          <a:srcRect/>
          <a:stretch/>
        </p:blipFill>
        <p:spPr>
          <a:xfrm>
            <a:off x="1673260" y="1036768"/>
            <a:ext cx="1320987" cy="1194864"/>
          </a:xfrm>
          <a:prstGeom prst="rect">
            <a:avLst/>
          </a:prstGeom>
          <a:noFill/>
          <a:ln>
            <a:noFill/>
          </a:ln>
        </p:spPr>
      </p:pic>
      <p:pic>
        <p:nvPicPr>
          <p:cNvPr id="17" name="Afbeelding 16">
            <a:extLst>
              <a:ext uri="{FF2B5EF4-FFF2-40B4-BE49-F238E27FC236}">
                <a16:creationId xmlns:a16="http://schemas.microsoft.com/office/drawing/2014/main" id="{683AB382-8947-EF6D-109B-F42F84AF5BC7}"/>
              </a:ext>
            </a:extLst>
          </p:cNvPr>
          <p:cNvPicPr>
            <a:picLocks noChangeAspect="1"/>
          </p:cNvPicPr>
          <p:nvPr/>
        </p:nvPicPr>
        <p:blipFill rotWithShape="1">
          <a:blip r:embed="rId8"/>
          <a:srcRect t="13349"/>
          <a:stretch/>
        </p:blipFill>
        <p:spPr>
          <a:xfrm>
            <a:off x="9028739" y="3469925"/>
            <a:ext cx="3020049" cy="2637327"/>
          </a:xfrm>
          <a:prstGeom prst="rect">
            <a:avLst/>
          </a:prstGeom>
        </p:spPr>
      </p:pic>
      <p:pic>
        <p:nvPicPr>
          <p:cNvPr id="18" name="Afbeelding 17">
            <a:extLst>
              <a:ext uri="{FF2B5EF4-FFF2-40B4-BE49-F238E27FC236}">
                <a16:creationId xmlns:a16="http://schemas.microsoft.com/office/drawing/2014/main" id="{44932D88-A833-EA05-4993-EBCFBC288E84}"/>
              </a:ext>
            </a:extLst>
          </p:cNvPr>
          <p:cNvPicPr>
            <a:picLocks noChangeAspect="1"/>
          </p:cNvPicPr>
          <p:nvPr/>
        </p:nvPicPr>
        <p:blipFill rotWithShape="1">
          <a:blip r:embed="rId9"/>
          <a:srcRect l="1688" t="1486" r="4796" b="2452"/>
          <a:stretch/>
        </p:blipFill>
        <p:spPr>
          <a:xfrm>
            <a:off x="9479869" y="470561"/>
            <a:ext cx="2568920" cy="2554676"/>
          </a:xfrm>
          <a:prstGeom prst="rect">
            <a:avLst/>
          </a:prstGeom>
        </p:spPr>
      </p:pic>
      <p:sp>
        <p:nvSpPr>
          <p:cNvPr id="19" name="Google Shape;557;p52">
            <a:extLst>
              <a:ext uri="{FF2B5EF4-FFF2-40B4-BE49-F238E27FC236}">
                <a16:creationId xmlns:a16="http://schemas.microsoft.com/office/drawing/2014/main" id="{3D5CD82B-A872-348C-2FA4-DE1163ABBA57}"/>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err="1">
                <a:solidFill>
                  <a:srgbClr val="FFFFFF"/>
                </a:solidFill>
              </a:rPr>
              <a:t>Sterren</a:t>
            </a:r>
            <a:r>
              <a:rPr lang="en-US" sz="3600">
                <a:solidFill>
                  <a:srgbClr val="FFFFFF"/>
                </a:solidFill>
              </a:rPr>
              <a:t> </a:t>
            </a:r>
            <a:r>
              <a:rPr lang="en-US" sz="3600" err="1">
                <a:solidFill>
                  <a:srgbClr val="FFFFFF"/>
                </a:solidFill>
              </a:rPr>
              <a:t>en</a:t>
            </a:r>
            <a:r>
              <a:rPr lang="en-US" sz="3600">
                <a:solidFill>
                  <a:srgbClr val="FFFFFF"/>
                </a:solidFill>
              </a:rPr>
              <a:t> </a:t>
            </a:r>
            <a:r>
              <a:rPr lang="en-US" sz="3600" err="1">
                <a:solidFill>
                  <a:srgbClr val="FFFFFF"/>
                </a:solidFill>
              </a:rPr>
              <a:t>muziekintrumenten</a:t>
            </a:r>
            <a:endParaRPr sz="3600">
              <a:solidFill>
                <a:srgbClr val="FFFFFF"/>
              </a:solidFill>
            </a:endParaRPr>
          </a:p>
        </p:txBody>
      </p:sp>
      <p:pic>
        <p:nvPicPr>
          <p:cNvPr id="20" name="Afbeelding 19">
            <a:extLst>
              <a:ext uri="{FF2B5EF4-FFF2-40B4-BE49-F238E27FC236}">
                <a16:creationId xmlns:a16="http://schemas.microsoft.com/office/drawing/2014/main" id="{C75C1B69-7231-0F57-216F-F00AED768400}"/>
              </a:ext>
            </a:extLst>
          </p:cNvPr>
          <p:cNvPicPr>
            <a:picLocks noChangeAspect="1"/>
          </p:cNvPicPr>
          <p:nvPr/>
        </p:nvPicPr>
        <p:blipFill>
          <a:blip r:embed="rId10"/>
          <a:stretch>
            <a:fillRect/>
          </a:stretch>
        </p:blipFill>
        <p:spPr>
          <a:xfrm>
            <a:off x="4098203" y="934078"/>
            <a:ext cx="2610633" cy="2617284"/>
          </a:xfrm>
          <a:prstGeom prst="rect">
            <a:avLst/>
          </a:prstGeom>
        </p:spPr>
      </p:pic>
      <p:pic>
        <p:nvPicPr>
          <p:cNvPr id="21" name="Afbeelding 20">
            <a:extLst>
              <a:ext uri="{FF2B5EF4-FFF2-40B4-BE49-F238E27FC236}">
                <a16:creationId xmlns:a16="http://schemas.microsoft.com/office/drawing/2014/main" id="{91ADB0BE-5C40-6A26-FC17-90FD6E2ACCCD}"/>
              </a:ext>
            </a:extLst>
          </p:cNvPr>
          <p:cNvPicPr>
            <a:picLocks noChangeAspect="1"/>
          </p:cNvPicPr>
          <p:nvPr/>
        </p:nvPicPr>
        <p:blipFill rotWithShape="1">
          <a:blip r:embed="rId11"/>
          <a:srcRect l="1538" r="1916"/>
          <a:stretch/>
        </p:blipFill>
        <p:spPr>
          <a:xfrm>
            <a:off x="1344089" y="2342071"/>
            <a:ext cx="2610633" cy="1108294"/>
          </a:xfrm>
          <a:prstGeom prst="rect">
            <a:avLst/>
          </a:prstGeom>
        </p:spPr>
      </p:pic>
      <p:pic>
        <p:nvPicPr>
          <p:cNvPr id="24" name="Afbeelding 23">
            <a:extLst>
              <a:ext uri="{FF2B5EF4-FFF2-40B4-BE49-F238E27FC236}">
                <a16:creationId xmlns:a16="http://schemas.microsoft.com/office/drawing/2014/main" id="{836EFABE-44E5-D30E-F90E-5E8EBF05FD76}"/>
              </a:ext>
            </a:extLst>
          </p:cNvPr>
          <p:cNvPicPr>
            <a:picLocks noChangeAspect="1"/>
          </p:cNvPicPr>
          <p:nvPr/>
        </p:nvPicPr>
        <p:blipFill>
          <a:blip r:embed="rId12"/>
          <a:stretch>
            <a:fillRect/>
          </a:stretch>
        </p:blipFill>
        <p:spPr>
          <a:xfrm>
            <a:off x="6757132" y="4721089"/>
            <a:ext cx="2722737" cy="1002501"/>
          </a:xfrm>
          <a:prstGeom prst="rect">
            <a:avLst/>
          </a:prstGeom>
        </p:spPr>
      </p:pic>
      <p:sp>
        <p:nvSpPr>
          <p:cNvPr id="29" name="Ovaal 28">
            <a:extLst>
              <a:ext uri="{FF2B5EF4-FFF2-40B4-BE49-F238E27FC236}">
                <a16:creationId xmlns:a16="http://schemas.microsoft.com/office/drawing/2014/main" id="{FC02FE50-0759-B60D-DAAC-70D318FB8426}"/>
              </a:ext>
            </a:extLst>
          </p:cNvPr>
          <p:cNvSpPr/>
          <p:nvPr/>
        </p:nvSpPr>
        <p:spPr>
          <a:xfrm>
            <a:off x="10046380" y="934078"/>
            <a:ext cx="315097" cy="1892211"/>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0" name="Vierkante haak links 29">
            <a:extLst>
              <a:ext uri="{FF2B5EF4-FFF2-40B4-BE49-F238E27FC236}">
                <a16:creationId xmlns:a16="http://schemas.microsoft.com/office/drawing/2014/main" id="{BB5E69A0-8244-F5BD-CAAF-D9BC39A124F6}"/>
              </a:ext>
            </a:extLst>
          </p:cNvPr>
          <p:cNvSpPr/>
          <p:nvPr/>
        </p:nvSpPr>
        <p:spPr>
          <a:xfrm rot="16200000">
            <a:off x="10645893" y="2206010"/>
            <a:ext cx="227562" cy="774839"/>
          </a:xfrm>
          <a:prstGeom prst="leftBracket">
            <a:avLst/>
          </a:pr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nl-BE"/>
          </a:p>
        </p:txBody>
      </p:sp>
      <p:sp>
        <p:nvSpPr>
          <p:cNvPr id="31" name="Vierkante haak links 30">
            <a:extLst>
              <a:ext uri="{FF2B5EF4-FFF2-40B4-BE49-F238E27FC236}">
                <a16:creationId xmlns:a16="http://schemas.microsoft.com/office/drawing/2014/main" id="{E51CB0AF-777D-AD24-4BAA-24880CA9FD5F}"/>
              </a:ext>
            </a:extLst>
          </p:cNvPr>
          <p:cNvSpPr/>
          <p:nvPr/>
        </p:nvSpPr>
        <p:spPr>
          <a:xfrm rot="16200000">
            <a:off x="11165586" y="5573695"/>
            <a:ext cx="227564" cy="579750"/>
          </a:xfrm>
          <a:prstGeom prst="leftBracket">
            <a:avLst/>
          </a:pr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nl-BE"/>
          </a:p>
        </p:txBody>
      </p:sp>
      <p:sp>
        <p:nvSpPr>
          <p:cNvPr id="32" name="Vierkante haak links 31">
            <a:extLst>
              <a:ext uri="{FF2B5EF4-FFF2-40B4-BE49-F238E27FC236}">
                <a16:creationId xmlns:a16="http://schemas.microsoft.com/office/drawing/2014/main" id="{B6D7023E-7193-E524-C2E9-5FD8E542D4C1}"/>
              </a:ext>
            </a:extLst>
          </p:cNvPr>
          <p:cNvSpPr/>
          <p:nvPr/>
        </p:nvSpPr>
        <p:spPr>
          <a:xfrm rot="16200000">
            <a:off x="9946045" y="5558457"/>
            <a:ext cx="174172" cy="564585"/>
          </a:xfrm>
          <a:prstGeom prst="leftBracket">
            <a:avLst/>
          </a:pr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nl-BE"/>
          </a:p>
        </p:txBody>
      </p:sp>
      <p:sp>
        <p:nvSpPr>
          <p:cNvPr id="33" name="Ovaal 32">
            <a:extLst>
              <a:ext uri="{FF2B5EF4-FFF2-40B4-BE49-F238E27FC236}">
                <a16:creationId xmlns:a16="http://schemas.microsoft.com/office/drawing/2014/main" id="{151330DE-BAFC-12F8-0B70-B07B86B607B0}"/>
              </a:ext>
            </a:extLst>
          </p:cNvPr>
          <p:cNvSpPr/>
          <p:nvPr/>
        </p:nvSpPr>
        <p:spPr>
          <a:xfrm>
            <a:off x="10228043" y="4274451"/>
            <a:ext cx="609380" cy="155604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4" name="Tekstvak 33">
            <a:extLst>
              <a:ext uri="{FF2B5EF4-FFF2-40B4-BE49-F238E27FC236}">
                <a16:creationId xmlns:a16="http://schemas.microsoft.com/office/drawing/2014/main" id="{61728250-79EB-E31B-22A4-D49334D236F9}"/>
              </a:ext>
            </a:extLst>
          </p:cNvPr>
          <p:cNvSpPr txBox="1"/>
          <p:nvPr/>
        </p:nvSpPr>
        <p:spPr>
          <a:xfrm>
            <a:off x="2017332" y="5841976"/>
            <a:ext cx="1616148" cy="307777"/>
          </a:xfrm>
          <a:prstGeom prst="rect">
            <a:avLst/>
          </a:prstGeom>
          <a:noFill/>
        </p:spPr>
        <p:txBody>
          <a:bodyPr wrap="none" rtlCol="0">
            <a:spAutoFit/>
          </a:bodyPr>
          <a:lstStyle/>
          <a:p>
            <a:r>
              <a:rPr lang="nl-BE">
                <a:solidFill>
                  <a:schemeClr val="bg1"/>
                </a:solidFill>
                <a:latin typeface="Calibri" panose="020F0502020204030204" pitchFamily="34" charset="0"/>
                <a:cs typeface="Calibri" panose="020F0502020204030204" pitchFamily="34" charset="0"/>
              </a:rPr>
              <a:t>Grondtoon ~440 Hz</a:t>
            </a:r>
          </a:p>
        </p:txBody>
      </p:sp>
      <p:sp>
        <p:nvSpPr>
          <p:cNvPr id="35" name="Tekstvak 34">
            <a:extLst>
              <a:ext uri="{FF2B5EF4-FFF2-40B4-BE49-F238E27FC236}">
                <a16:creationId xmlns:a16="http://schemas.microsoft.com/office/drawing/2014/main" id="{ED35586C-9360-39E6-CFCA-DDCEBD5FBC0B}"/>
              </a:ext>
            </a:extLst>
          </p:cNvPr>
          <p:cNvSpPr txBox="1"/>
          <p:nvPr/>
        </p:nvSpPr>
        <p:spPr>
          <a:xfrm>
            <a:off x="7192760" y="5758233"/>
            <a:ext cx="1616148" cy="307777"/>
          </a:xfrm>
          <a:prstGeom prst="rect">
            <a:avLst/>
          </a:prstGeom>
          <a:noFill/>
        </p:spPr>
        <p:txBody>
          <a:bodyPr wrap="none" rtlCol="0">
            <a:spAutoFit/>
          </a:bodyPr>
          <a:lstStyle/>
          <a:p>
            <a:r>
              <a:rPr lang="nl-BE">
                <a:solidFill>
                  <a:schemeClr val="bg1"/>
                </a:solidFill>
                <a:latin typeface="Calibri" panose="020F0502020204030204" pitchFamily="34" charset="0"/>
                <a:cs typeface="Calibri" panose="020F0502020204030204" pitchFamily="34" charset="0"/>
              </a:rPr>
              <a:t>Grondtoon ~880 Hz</a:t>
            </a:r>
          </a:p>
        </p:txBody>
      </p:sp>
      <p:sp>
        <p:nvSpPr>
          <p:cNvPr id="37" name="Tekstvak 36">
            <a:extLst>
              <a:ext uri="{FF2B5EF4-FFF2-40B4-BE49-F238E27FC236}">
                <a16:creationId xmlns:a16="http://schemas.microsoft.com/office/drawing/2014/main" id="{13D4A018-DB19-328F-FD86-56D40AAB2F56}"/>
              </a:ext>
            </a:extLst>
          </p:cNvPr>
          <p:cNvSpPr txBox="1"/>
          <p:nvPr/>
        </p:nvSpPr>
        <p:spPr>
          <a:xfrm>
            <a:off x="3633480" y="6476701"/>
            <a:ext cx="5521938" cy="338554"/>
          </a:xfrm>
          <a:prstGeom prst="rect">
            <a:avLst/>
          </a:prstGeom>
          <a:noFill/>
        </p:spPr>
        <p:txBody>
          <a:bodyPr wrap="square">
            <a:spAutoFit/>
          </a:bodyPr>
          <a:lstStyle/>
          <a:p>
            <a:r>
              <a:rPr lang="nl-BE" sz="1600">
                <a:solidFill>
                  <a:schemeClr val="bg1"/>
                </a:solidFill>
                <a:latin typeface="Calibri" panose="020F0502020204030204" pitchFamily="34" charset="0"/>
                <a:cs typeface="Calibri" panose="020F0502020204030204" pitchFamily="34" charset="0"/>
              </a:rPr>
              <a:t>Let op: de grondtoon heeft niet altijd de grootste amplitude! </a:t>
            </a:r>
          </a:p>
        </p:txBody>
      </p:sp>
      <p:pic>
        <p:nvPicPr>
          <p:cNvPr id="39" name="Afbeelding 38">
            <a:extLst>
              <a:ext uri="{FF2B5EF4-FFF2-40B4-BE49-F238E27FC236}">
                <a16:creationId xmlns:a16="http://schemas.microsoft.com/office/drawing/2014/main" id="{384377C9-7217-9521-6F1B-7D5689F20F4E}"/>
              </a:ext>
            </a:extLst>
          </p:cNvPr>
          <p:cNvPicPr>
            <a:picLocks noChangeAspect="1"/>
          </p:cNvPicPr>
          <p:nvPr/>
        </p:nvPicPr>
        <p:blipFill rotWithShape="1">
          <a:blip r:embed="rId13"/>
          <a:srcRect t="18450" r="13594"/>
          <a:stretch/>
        </p:blipFill>
        <p:spPr>
          <a:xfrm>
            <a:off x="3780832" y="3849775"/>
            <a:ext cx="2829211" cy="2637143"/>
          </a:xfrm>
          <a:prstGeom prst="rect">
            <a:avLst/>
          </a:prstGeom>
        </p:spPr>
      </p:pic>
      <p:pic>
        <p:nvPicPr>
          <p:cNvPr id="28" name="Afbeelding 27">
            <a:extLst>
              <a:ext uri="{FF2B5EF4-FFF2-40B4-BE49-F238E27FC236}">
                <a16:creationId xmlns:a16="http://schemas.microsoft.com/office/drawing/2014/main" id="{B4E6EB36-65C3-8B1B-7F54-9ABCBD973A08}"/>
              </a:ext>
            </a:extLst>
          </p:cNvPr>
          <p:cNvPicPr>
            <a:picLocks noChangeAspect="1"/>
          </p:cNvPicPr>
          <p:nvPr/>
        </p:nvPicPr>
        <p:blipFill>
          <a:blip r:embed="rId14"/>
          <a:stretch>
            <a:fillRect/>
          </a:stretch>
        </p:blipFill>
        <p:spPr>
          <a:xfrm>
            <a:off x="1134145" y="4759580"/>
            <a:ext cx="3005438" cy="1136087"/>
          </a:xfrm>
          <a:prstGeom prst="rect">
            <a:avLst/>
          </a:prstGeom>
        </p:spPr>
      </p:pic>
    </p:spTree>
    <p:extLst>
      <p:ext uri="{BB962C8B-B14F-4D97-AF65-F5344CB8AC3E}">
        <p14:creationId xmlns:p14="http://schemas.microsoft.com/office/powerpoint/2010/main" val="1809308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3" name="Google Shape;317;ge9f3f9aef9_0_2">
            <a:extLst>
              <a:ext uri="{FF2B5EF4-FFF2-40B4-BE49-F238E27FC236}">
                <a16:creationId xmlns:a16="http://schemas.microsoft.com/office/drawing/2014/main" id="{13022BE2-80B1-3E1D-6850-1A366455961C}"/>
              </a:ext>
            </a:extLst>
          </p:cNvPr>
          <p:cNvPicPr preferRelativeResize="0"/>
          <p:nvPr/>
        </p:nvPicPr>
        <p:blipFill>
          <a:blip r:embed="rId9">
            <a:alphaModFix/>
          </a:blip>
          <a:stretch>
            <a:fillRect/>
          </a:stretch>
        </p:blipFill>
        <p:spPr>
          <a:xfrm>
            <a:off x="2212523" y="3855236"/>
            <a:ext cx="5241766" cy="2797880"/>
          </a:xfrm>
          <a:prstGeom prst="rect">
            <a:avLst/>
          </a:prstGeom>
          <a:noFill/>
          <a:ln>
            <a:noFill/>
          </a:ln>
        </p:spPr>
      </p:pic>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2" name="Google Shape;557;p52">
            <a:extLst>
              <a:ext uri="{FF2B5EF4-FFF2-40B4-BE49-F238E27FC236}">
                <a16:creationId xmlns:a16="http://schemas.microsoft.com/office/drawing/2014/main" id="{15273A4D-23EA-1027-94CA-5EDCD07AEAFF}"/>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a:solidFill>
                  <a:srgbClr val="FFFFFF"/>
                </a:solidFill>
              </a:rPr>
              <a:t>Van </a:t>
            </a:r>
            <a:r>
              <a:rPr lang="en-US" sz="3600" err="1">
                <a:solidFill>
                  <a:srgbClr val="FFFFFF"/>
                </a:solidFill>
              </a:rPr>
              <a:t>lichtvariatie</a:t>
            </a:r>
            <a:r>
              <a:rPr lang="en-US" sz="3600">
                <a:solidFill>
                  <a:srgbClr val="FFFFFF"/>
                </a:solidFill>
              </a:rPr>
              <a:t> </a:t>
            </a:r>
            <a:r>
              <a:rPr lang="en-US" sz="3600" err="1">
                <a:solidFill>
                  <a:srgbClr val="FFFFFF"/>
                </a:solidFill>
              </a:rPr>
              <a:t>naar</a:t>
            </a:r>
            <a:r>
              <a:rPr lang="en-US" sz="3600">
                <a:solidFill>
                  <a:srgbClr val="FFFFFF"/>
                </a:solidFill>
              </a:rPr>
              <a:t> </a:t>
            </a:r>
            <a:r>
              <a:rPr lang="en-US" sz="3600" err="1">
                <a:solidFill>
                  <a:srgbClr val="FFFFFF"/>
                </a:solidFill>
              </a:rPr>
              <a:t>geluid</a:t>
            </a:r>
            <a:endParaRPr sz="3600">
              <a:solidFill>
                <a:srgbClr val="FFFFFF"/>
              </a:solidFill>
            </a:endParaRPr>
          </a:p>
        </p:txBody>
      </p:sp>
      <p:grpSp>
        <p:nvGrpSpPr>
          <p:cNvPr id="17" name="Groep 16">
            <a:extLst>
              <a:ext uri="{FF2B5EF4-FFF2-40B4-BE49-F238E27FC236}">
                <a16:creationId xmlns:a16="http://schemas.microsoft.com/office/drawing/2014/main" id="{59FD28D1-3D3C-A8A2-3DEB-16D53684D623}"/>
              </a:ext>
            </a:extLst>
          </p:cNvPr>
          <p:cNvGrpSpPr/>
          <p:nvPr/>
        </p:nvGrpSpPr>
        <p:grpSpPr>
          <a:xfrm>
            <a:off x="2012401" y="897215"/>
            <a:ext cx="4893476" cy="2813703"/>
            <a:chOff x="2012401" y="897215"/>
            <a:chExt cx="4893476" cy="2813703"/>
          </a:xfrm>
        </p:grpSpPr>
        <p:pic>
          <p:nvPicPr>
            <p:cNvPr id="9" name="Google Shape;1239;p43">
              <a:extLst>
                <a:ext uri="{FF2B5EF4-FFF2-40B4-BE49-F238E27FC236}">
                  <a16:creationId xmlns:a16="http://schemas.microsoft.com/office/drawing/2014/main" id="{DF183FEA-4626-512F-9ADC-577AD76A627D}"/>
                </a:ext>
              </a:extLst>
            </p:cNvPr>
            <p:cNvPicPr preferRelativeResize="0"/>
            <p:nvPr/>
          </p:nvPicPr>
          <p:blipFill rotWithShape="1">
            <a:blip r:embed="rId10">
              <a:alphaModFix/>
            </a:blip>
            <a:srcRect l="-334" t="5935" r="58986" b="32040"/>
            <a:stretch/>
          </p:blipFill>
          <p:spPr>
            <a:xfrm>
              <a:off x="2281926" y="1207130"/>
              <a:ext cx="4524050" cy="2224727"/>
            </a:xfrm>
            <a:prstGeom prst="rect">
              <a:avLst/>
            </a:prstGeom>
            <a:noFill/>
            <a:ln>
              <a:noFill/>
            </a:ln>
          </p:spPr>
        </p:pic>
        <p:sp>
          <p:nvSpPr>
            <p:cNvPr id="10" name="Google Shape;1242;p43">
              <a:extLst>
                <a:ext uri="{FF2B5EF4-FFF2-40B4-BE49-F238E27FC236}">
                  <a16:creationId xmlns:a16="http://schemas.microsoft.com/office/drawing/2014/main" id="{2FCC96DE-D4DE-C892-7EAC-BC3DDE462A9F}"/>
                </a:ext>
              </a:extLst>
            </p:cNvPr>
            <p:cNvSpPr txBox="1"/>
            <p:nvPr/>
          </p:nvSpPr>
          <p:spPr>
            <a:xfrm>
              <a:off x="6264777" y="3403118"/>
              <a:ext cx="641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err="1">
                  <a:solidFill>
                    <a:schemeClr val="bg1"/>
                  </a:solidFill>
                  <a:latin typeface="Tahoma"/>
                  <a:ea typeface="Tahoma"/>
                  <a:cs typeface="Tahoma"/>
                  <a:sym typeface="Tahoma"/>
                </a:rPr>
                <a:t>Tijd</a:t>
              </a:r>
              <a:endParaRPr sz="1400">
                <a:solidFill>
                  <a:schemeClr val="bg1"/>
                </a:solidFill>
                <a:latin typeface="Tahoma"/>
                <a:ea typeface="Tahoma"/>
                <a:cs typeface="Tahoma"/>
                <a:sym typeface="Tahoma"/>
              </a:endParaRPr>
            </a:p>
          </p:txBody>
        </p:sp>
        <p:sp>
          <p:nvSpPr>
            <p:cNvPr id="11" name="Google Shape;1243;p43">
              <a:extLst>
                <a:ext uri="{FF2B5EF4-FFF2-40B4-BE49-F238E27FC236}">
                  <a16:creationId xmlns:a16="http://schemas.microsoft.com/office/drawing/2014/main" id="{3E136D1B-C7F1-3EA4-3ABC-7B7FA34858DF}"/>
                </a:ext>
              </a:extLst>
            </p:cNvPr>
            <p:cNvSpPr txBox="1"/>
            <p:nvPr/>
          </p:nvSpPr>
          <p:spPr>
            <a:xfrm rot="16200000">
              <a:off x="1499851" y="2197926"/>
              <a:ext cx="133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err="1">
                  <a:solidFill>
                    <a:schemeClr val="bg1"/>
                  </a:solidFill>
                  <a:latin typeface="Tahoma"/>
                  <a:ea typeface="Tahoma"/>
                  <a:cs typeface="Tahoma"/>
                  <a:sym typeface="Tahoma"/>
                </a:rPr>
                <a:t>Lichtintensiteit</a:t>
              </a:r>
              <a:endParaRPr sz="1400">
                <a:solidFill>
                  <a:schemeClr val="bg1"/>
                </a:solidFill>
                <a:latin typeface="Tahoma"/>
                <a:ea typeface="Tahoma"/>
                <a:cs typeface="Tahoma"/>
                <a:sym typeface="Tahoma"/>
              </a:endParaRPr>
            </a:p>
          </p:txBody>
        </p:sp>
        <p:sp>
          <p:nvSpPr>
            <p:cNvPr id="12" name="Tekstvak 11">
              <a:extLst>
                <a:ext uri="{FF2B5EF4-FFF2-40B4-BE49-F238E27FC236}">
                  <a16:creationId xmlns:a16="http://schemas.microsoft.com/office/drawing/2014/main" id="{8CA09690-8B86-9AFA-1507-261179D6FEEC}"/>
                </a:ext>
              </a:extLst>
            </p:cNvPr>
            <p:cNvSpPr txBox="1"/>
            <p:nvPr/>
          </p:nvSpPr>
          <p:spPr>
            <a:xfrm>
              <a:off x="3021533" y="3440336"/>
              <a:ext cx="437940" cy="230832"/>
            </a:xfrm>
            <a:prstGeom prst="rect">
              <a:avLst/>
            </a:prstGeom>
            <a:noFill/>
          </p:spPr>
          <p:txBody>
            <a:bodyPr wrap="none" rtlCol="0">
              <a:spAutoFit/>
            </a:bodyPr>
            <a:lstStyle/>
            <a:p>
              <a:r>
                <a:rPr lang="nl-BE" sz="900">
                  <a:solidFill>
                    <a:schemeClr val="bg1"/>
                  </a:solidFill>
                  <a:latin typeface="Calibri" panose="020F0502020204030204" pitchFamily="34" charset="0"/>
                  <a:cs typeface="Calibri" panose="020F0502020204030204" pitchFamily="34" charset="0"/>
                </a:rPr>
                <a:t>1 dag</a:t>
              </a:r>
            </a:p>
          </p:txBody>
        </p:sp>
        <p:sp>
          <p:nvSpPr>
            <p:cNvPr id="13" name="Rechteraccolade 12">
              <a:extLst>
                <a:ext uri="{FF2B5EF4-FFF2-40B4-BE49-F238E27FC236}">
                  <a16:creationId xmlns:a16="http://schemas.microsoft.com/office/drawing/2014/main" id="{51A87B97-5DB5-B839-5A84-AE11CC474BB4}"/>
                </a:ext>
              </a:extLst>
            </p:cNvPr>
            <p:cNvSpPr/>
            <p:nvPr/>
          </p:nvSpPr>
          <p:spPr>
            <a:xfrm rot="5400000">
              <a:off x="3164737" y="3001607"/>
              <a:ext cx="144625" cy="745272"/>
            </a:xfrm>
            <a:prstGeom prst="rightBrace">
              <a:avLst/>
            </a:prstGeom>
            <a:ln>
              <a:solidFill>
                <a:srgbClr val="19141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BE">
                <a:solidFill>
                  <a:schemeClr val="bg1"/>
                </a:solidFill>
              </a:endParaRPr>
            </a:p>
          </p:txBody>
        </p:sp>
        <p:sp>
          <p:nvSpPr>
            <p:cNvPr id="14" name="Rechteraccolade 13">
              <a:extLst>
                <a:ext uri="{FF2B5EF4-FFF2-40B4-BE49-F238E27FC236}">
                  <a16:creationId xmlns:a16="http://schemas.microsoft.com/office/drawing/2014/main" id="{B5D73ED4-C501-74E4-F9D6-56A5C234CC3D}"/>
                </a:ext>
              </a:extLst>
            </p:cNvPr>
            <p:cNvSpPr/>
            <p:nvPr/>
          </p:nvSpPr>
          <p:spPr>
            <a:xfrm rot="5400000">
              <a:off x="3964131" y="3001607"/>
              <a:ext cx="144625" cy="745272"/>
            </a:xfrm>
            <a:prstGeom prst="rightBrace">
              <a:avLst/>
            </a:prstGeom>
            <a:ln>
              <a:solidFill>
                <a:srgbClr val="19141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BE">
                <a:solidFill>
                  <a:schemeClr val="bg1"/>
                </a:solidFill>
              </a:endParaRPr>
            </a:p>
          </p:txBody>
        </p:sp>
        <p:sp>
          <p:nvSpPr>
            <p:cNvPr id="15" name="Rechteraccolade 14">
              <a:extLst>
                <a:ext uri="{FF2B5EF4-FFF2-40B4-BE49-F238E27FC236}">
                  <a16:creationId xmlns:a16="http://schemas.microsoft.com/office/drawing/2014/main" id="{9B57216B-C305-D081-C2F1-F0F5EA21DB4E}"/>
                </a:ext>
              </a:extLst>
            </p:cNvPr>
            <p:cNvSpPr/>
            <p:nvPr/>
          </p:nvSpPr>
          <p:spPr>
            <a:xfrm rot="5400000">
              <a:off x="4763524" y="3003033"/>
              <a:ext cx="144625" cy="745272"/>
            </a:xfrm>
            <a:prstGeom prst="rightBrace">
              <a:avLst/>
            </a:prstGeom>
            <a:ln>
              <a:solidFill>
                <a:srgbClr val="19141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BE">
                <a:solidFill>
                  <a:schemeClr val="bg1"/>
                </a:solidFill>
              </a:endParaRPr>
            </a:p>
          </p:txBody>
        </p:sp>
        <p:sp>
          <p:nvSpPr>
            <p:cNvPr id="16" name="Tekstvak 15">
              <a:extLst>
                <a:ext uri="{FF2B5EF4-FFF2-40B4-BE49-F238E27FC236}">
                  <a16:creationId xmlns:a16="http://schemas.microsoft.com/office/drawing/2014/main" id="{E8B27E26-8BAC-68D7-9CD6-EA8D08900CE3}"/>
                </a:ext>
              </a:extLst>
            </p:cNvPr>
            <p:cNvSpPr txBox="1"/>
            <p:nvPr/>
          </p:nvSpPr>
          <p:spPr>
            <a:xfrm>
              <a:off x="2714494" y="897215"/>
              <a:ext cx="3381506"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solidFill>
                    <a:schemeClr val="bg1"/>
                  </a:solidFill>
                  <a:latin typeface="Calibri" panose="020F0502020204030204" pitchFamily="34" charset="0"/>
                  <a:cs typeface="Calibri" panose="020F0502020204030204" pitchFamily="34" charset="0"/>
                </a:rPr>
                <a:t>RR </a:t>
              </a:r>
              <a:r>
                <a:rPr lang="en-US" sz="1400" u="none" strike="noStrike" cap="none" err="1">
                  <a:solidFill>
                    <a:schemeClr val="bg1"/>
                  </a:solidFill>
                  <a:latin typeface="Calibri" panose="020F0502020204030204" pitchFamily="34" charset="0"/>
                  <a:cs typeface="Calibri" panose="020F0502020204030204" pitchFamily="34" charset="0"/>
                </a:rPr>
                <a:t>Lyrae</a:t>
              </a:r>
              <a:r>
                <a:rPr lang="en-US" sz="1400" u="none" strike="noStrike" cap="none">
                  <a:solidFill>
                    <a:schemeClr val="bg1"/>
                  </a:solidFill>
                  <a:latin typeface="Calibri" panose="020F0502020204030204" pitchFamily="34" charset="0"/>
                  <a:cs typeface="Calibri" panose="020F0502020204030204" pitchFamily="34" charset="0"/>
                </a:rPr>
                <a:t> kplr006186029</a:t>
              </a:r>
            </a:p>
          </p:txBody>
        </p:sp>
      </p:grpSp>
      <p:pic>
        <p:nvPicPr>
          <p:cNvPr id="18" name="Google Shape;1246;p43">
            <a:extLst>
              <a:ext uri="{FF2B5EF4-FFF2-40B4-BE49-F238E27FC236}">
                <a16:creationId xmlns:a16="http://schemas.microsoft.com/office/drawing/2014/main" id="{78EB2250-5060-B95A-FB23-FD9B9E9423DE}"/>
              </a:ext>
            </a:extLst>
          </p:cNvPr>
          <p:cNvPicPr preferRelativeResize="0"/>
          <p:nvPr/>
        </p:nvPicPr>
        <p:blipFill rotWithShape="1">
          <a:blip r:embed="rId11">
            <a:alphaModFix/>
          </a:blip>
          <a:srcRect/>
          <a:stretch/>
        </p:blipFill>
        <p:spPr>
          <a:xfrm>
            <a:off x="6972867" y="1254420"/>
            <a:ext cx="1056300" cy="1056300"/>
          </a:xfrm>
          <a:prstGeom prst="rect">
            <a:avLst/>
          </a:prstGeom>
          <a:noFill/>
          <a:ln>
            <a:noFill/>
          </a:ln>
        </p:spPr>
      </p:pic>
      <p:pic>
        <p:nvPicPr>
          <p:cNvPr id="19" name="RRLY_I_kplr006186029_506_9F_16LUFS">
            <a:hlinkClick r:id="" action="ppaction://media"/>
            <a:extLst>
              <a:ext uri="{FF2B5EF4-FFF2-40B4-BE49-F238E27FC236}">
                <a16:creationId xmlns:a16="http://schemas.microsoft.com/office/drawing/2014/main" id="{90D302E1-9670-6633-124C-AED4EFC9901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97817" y="1579370"/>
            <a:ext cx="406400" cy="406400"/>
          </a:xfrm>
          <a:prstGeom prst="rect">
            <a:avLst/>
          </a:prstGeom>
        </p:spPr>
      </p:pic>
      <p:pic>
        <p:nvPicPr>
          <p:cNvPr id="24" name="Google Shape;322;ge9f3f9aef9_0_2">
            <a:extLst>
              <a:ext uri="{FF2B5EF4-FFF2-40B4-BE49-F238E27FC236}">
                <a16:creationId xmlns:a16="http://schemas.microsoft.com/office/drawing/2014/main" id="{2D925DAD-4DBB-8B86-50D0-05E530083C97}"/>
              </a:ext>
            </a:extLst>
          </p:cNvPr>
          <p:cNvPicPr preferRelativeResize="0"/>
          <p:nvPr/>
        </p:nvPicPr>
        <p:blipFill>
          <a:blip r:embed="rId13">
            <a:alphaModFix/>
          </a:blip>
          <a:stretch>
            <a:fillRect/>
          </a:stretch>
        </p:blipFill>
        <p:spPr>
          <a:xfrm>
            <a:off x="2349113" y="4137841"/>
            <a:ext cx="4837183" cy="2167976"/>
          </a:xfrm>
          <a:prstGeom prst="rect">
            <a:avLst/>
          </a:prstGeom>
          <a:noFill/>
          <a:ln>
            <a:noFill/>
          </a:ln>
        </p:spPr>
      </p:pic>
      <p:pic>
        <p:nvPicPr>
          <p:cNvPr id="25" name="BCEP-kplr010119517_555_10F-mp3">
            <a:hlinkClick r:id="" action="ppaction://media"/>
            <a:extLst>
              <a:ext uri="{FF2B5EF4-FFF2-40B4-BE49-F238E27FC236}">
                <a16:creationId xmlns:a16="http://schemas.microsoft.com/office/drawing/2014/main" id="{D3740575-5B32-0DF6-3D21-29B12DEE482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570246" y="3767098"/>
            <a:ext cx="406400" cy="406400"/>
          </a:xfrm>
          <a:prstGeom prst="rect">
            <a:avLst/>
          </a:prstGeom>
        </p:spPr>
      </p:pic>
      <p:pic>
        <p:nvPicPr>
          <p:cNvPr id="27" name="Google Shape;425;ge9cc0df214_1_67">
            <a:extLst>
              <a:ext uri="{FF2B5EF4-FFF2-40B4-BE49-F238E27FC236}">
                <a16:creationId xmlns:a16="http://schemas.microsoft.com/office/drawing/2014/main" id="{3D88D712-1C01-2920-3EFE-7C134F27D644}"/>
              </a:ext>
            </a:extLst>
          </p:cNvPr>
          <p:cNvPicPr preferRelativeResize="0"/>
          <p:nvPr/>
        </p:nvPicPr>
        <p:blipFill>
          <a:blip r:embed="rId14">
            <a:alphaModFix/>
          </a:blip>
          <a:stretch>
            <a:fillRect/>
          </a:stretch>
        </p:blipFill>
        <p:spPr>
          <a:xfrm>
            <a:off x="8217570" y="2458157"/>
            <a:ext cx="3806492" cy="2034548"/>
          </a:xfrm>
          <a:prstGeom prst="rect">
            <a:avLst/>
          </a:prstGeom>
          <a:noFill/>
          <a:ln>
            <a:noFill/>
          </a:ln>
        </p:spPr>
      </p:pic>
      <p:sp>
        <p:nvSpPr>
          <p:cNvPr id="28" name="Google Shape;1242;p43">
            <a:extLst>
              <a:ext uri="{FF2B5EF4-FFF2-40B4-BE49-F238E27FC236}">
                <a16:creationId xmlns:a16="http://schemas.microsoft.com/office/drawing/2014/main" id="{26B10339-6347-BA21-D903-1CEBADBAE82C}"/>
              </a:ext>
            </a:extLst>
          </p:cNvPr>
          <p:cNvSpPr txBox="1"/>
          <p:nvPr/>
        </p:nvSpPr>
        <p:spPr>
          <a:xfrm>
            <a:off x="11268567" y="4459457"/>
            <a:ext cx="641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err="1">
                <a:solidFill>
                  <a:schemeClr val="bg1"/>
                </a:solidFill>
                <a:latin typeface="Tahoma"/>
                <a:ea typeface="Tahoma"/>
                <a:cs typeface="Tahoma"/>
                <a:sym typeface="Tahoma"/>
              </a:rPr>
              <a:t>Tijd</a:t>
            </a:r>
            <a:endParaRPr sz="1400">
              <a:solidFill>
                <a:schemeClr val="bg1"/>
              </a:solidFill>
              <a:latin typeface="Tahoma"/>
              <a:ea typeface="Tahoma"/>
              <a:cs typeface="Tahoma"/>
              <a:sym typeface="Tahoma"/>
            </a:endParaRPr>
          </a:p>
        </p:txBody>
      </p:sp>
      <p:sp>
        <p:nvSpPr>
          <p:cNvPr id="29" name="Google Shape;1243;p43">
            <a:extLst>
              <a:ext uri="{FF2B5EF4-FFF2-40B4-BE49-F238E27FC236}">
                <a16:creationId xmlns:a16="http://schemas.microsoft.com/office/drawing/2014/main" id="{4552D926-0C4D-E3D5-80CA-75EAF1995500}"/>
              </a:ext>
            </a:extLst>
          </p:cNvPr>
          <p:cNvSpPr txBox="1"/>
          <p:nvPr/>
        </p:nvSpPr>
        <p:spPr>
          <a:xfrm rot="-5400000">
            <a:off x="7400624" y="3132511"/>
            <a:ext cx="133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err="1">
                <a:solidFill>
                  <a:schemeClr val="bg1"/>
                </a:solidFill>
                <a:latin typeface="Tahoma"/>
                <a:ea typeface="Tahoma"/>
                <a:cs typeface="Tahoma"/>
                <a:sym typeface="Tahoma"/>
              </a:rPr>
              <a:t>Lichtintensiteit</a:t>
            </a:r>
            <a:endParaRPr sz="1400">
              <a:solidFill>
                <a:schemeClr val="bg1"/>
              </a:solidFill>
              <a:latin typeface="Tahoma"/>
              <a:ea typeface="Tahoma"/>
              <a:cs typeface="Tahoma"/>
              <a:sym typeface="Tahoma"/>
            </a:endParaRPr>
          </a:p>
        </p:txBody>
      </p:sp>
      <p:sp>
        <p:nvSpPr>
          <p:cNvPr id="30" name="Tekstvak 29">
            <a:extLst>
              <a:ext uri="{FF2B5EF4-FFF2-40B4-BE49-F238E27FC236}">
                <a16:creationId xmlns:a16="http://schemas.microsoft.com/office/drawing/2014/main" id="{E9518AC3-E0A1-7701-9424-0B64090FBF3C}"/>
              </a:ext>
            </a:extLst>
          </p:cNvPr>
          <p:cNvSpPr txBox="1"/>
          <p:nvPr/>
        </p:nvSpPr>
        <p:spPr>
          <a:xfrm>
            <a:off x="8363465" y="2165604"/>
            <a:ext cx="3381506"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err="1">
                <a:solidFill>
                  <a:schemeClr val="bg1"/>
                </a:solidFill>
                <a:latin typeface="Calibri" panose="020F0502020204030204" pitchFamily="34" charset="0"/>
                <a:cs typeface="Calibri" panose="020F0502020204030204" pitchFamily="34" charset="0"/>
              </a:rPr>
              <a:t>Zonachtig</a:t>
            </a:r>
            <a:r>
              <a:rPr lang="en-US" sz="1400" u="none" strike="noStrike" cap="none">
                <a:solidFill>
                  <a:schemeClr val="bg1"/>
                </a:solidFill>
                <a:latin typeface="Calibri" panose="020F0502020204030204" pitchFamily="34" charset="0"/>
                <a:cs typeface="Calibri" panose="020F0502020204030204" pitchFamily="34" charset="0"/>
              </a:rPr>
              <a:t> </a:t>
            </a:r>
            <a:r>
              <a:rPr lang="en-US" sz="1400" u="none" strike="noStrike" cap="none" err="1">
                <a:solidFill>
                  <a:schemeClr val="bg1"/>
                </a:solidFill>
                <a:latin typeface="Calibri" panose="020F0502020204030204" pitchFamily="34" charset="0"/>
                <a:cs typeface="Calibri" panose="020F0502020204030204" pitchFamily="34" charset="0"/>
              </a:rPr>
              <a:t>trillende</a:t>
            </a:r>
            <a:r>
              <a:rPr lang="en-US" sz="1400" u="none" strike="noStrike" cap="none">
                <a:solidFill>
                  <a:schemeClr val="bg1"/>
                </a:solidFill>
                <a:latin typeface="Calibri" panose="020F0502020204030204" pitchFamily="34" charset="0"/>
                <a:cs typeface="Calibri" panose="020F0502020204030204" pitchFamily="34" charset="0"/>
              </a:rPr>
              <a:t> </a:t>
            </a:r>
            <a:r>
              <a:rPr lang="en-US" sz="1400" u="none" strike="noStrike" cap="none" err="1">
                <a:solidFill>
                  <a:schemeClr val="bg1"/>
                </a:solidFill>
                <a:latin typeface="Calibri" panose="020F0502020204030204" pitchFamily="34" charset="0"/>
                <a:cs typeface="Calibri" panose="020F0502020204030204" pitchFamily="34" charset="0"/>
              </a:rPr>
              <a:t>ster</a:t>
            </a:r>
            <a:endParaRPr lang="en-US" sz="1400" u="none" strike="noStrike" cap="none">
              <a:solidFill>
                <a:schemeClr val="bg1"/>
              </a:solidFill>
              <a:latin typeface="Calibri" panose="020F0502020204030204" pitchFamily="34" charset="0"/>
              <a:cs typeface="Calibri" panose="020F0502020204030204" pitchFamily="34" charset="0"/>
            </a:endParaRPr>
          </a:p>
        </p:txBody>
      </p:sp>
      <p:pic>
        <p:nvPicPr>
          <p:cNvPr id="31" name="Google Shape;583;p48" descr="Afbeelding met weekdier, ongewerveld&#10;&#10;Automatisch gegenereerde beschrijving">
            <a:extLst>
              <a:ext uri="{FF2B5EF4-FFF2-40B4-BE49-F238E27FC236}">
                <a16:creationId xmlns:a16="http://schemas.microsoft.com/office/drawing/2014/main" id="{74378C60-7C55-C931-D228-78F2101BF96A}"/>
              </a:ext>
            </a:extLst>
          </p:cNvPr>
          <p:cNvPicPr preferRelativeResize="0"/>
          <p:nvPr/>
        </p:nvPicPr>
        <p:blipFill rotWithShape="1">
          <a:blip r:embed="rId15">
            <a:alphaModFix/>
          </a:blip>
          <a:srcRect/>
          <a:stretch/>
        </p:blipFill>
        <p:spPr>
          <a:xfrm>
            <a:off x="9568849" y="4610295"/>
            <a:ext cx="1248899" cy="1122980"/>
          </a:xfrm>
          <a:prstGeom prst="rect">
            <a:avLst/>
          </a:prstGeom>
          <a:noFill/>
          <a:ln>
            <a:noFill/>
          </a:ln>
        </p:spPr>
      </p:pic>
      <p:pic>
        <p:nvPicPr>
          <p:cNvPr id="32" name="ZONA_KPLR2018392_551_27F_16LUFS">
            <a:hlinkClick r:id="" action="ppaction://media"/>
            <a:extLst>
              <a:ext uri="{FF2B5EF4-FFF2-40B4-BE49-F238E27FC236}">
                <a16:creationId xmlns:a16="http://schemas.microsoft.com/office/drawing/2014/main" id="{9CCCF17E-DBFE-1427-3E02-DF19301300E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990098" y="5003915"/>
            <a:ext cx="406400" cy="406400"/>
          </a:xfrm>
          <a:prstGeom prst="rect">
            <a:avLst/>
          </a:prstGeom>
        </p:spPr>
      </p:pic>
      <p:sp>
        <p:nvSpPr>
          <p:cNvPr id="26" name="Tekstvak 25">
            <a:extLst>
              <a:ext uri="{FF2B5EF4-FFF2-40B4-BE49-F238E27FC236}">
                <a16:creationId xmlns:a16="http://schemas.microsoft.com/office/drawing/2014/main" id="{B25C6492-6282-B1DF-9849-30FE70610BBA}"/>
              </a:ext>
            </a:extLst>
          </p:cNvPr>
          <p:cNvSpPr txBox="1"/>
          <p:nvPr/>
        </p:nvSpPr>
        <p:spPr>
          <a:xfrm>
            <a:off x="3065161" y="3816410"/>
            <a:ext cx="3381506"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solidFill>
                  <a:schemeClr val="dk1"/>
                </a:solidFill>
                <a:latin typeface="Calibri" panose="020F0502020204030204" pitchFamily="34" charset="0"/>
                <a:cs typeface="Calibri" panose="020F0502020204030204" pitchFamily="34" charset="0"/>
              </a:rPr>
              <a:t>Beta Cephei</a:t>
            </a:r>
          </a:p>
        </p:txBody>
      </p:sp>
    </p:spTree>
    <p:extLst>
      <p:ext uri="{BB962C8B-B14F-4D97-AF65-F5344CB8AC3E}">
        <p14:creationId xmlns:p14="http://schemas.microsoft.com/office/powerpoint/2010/main" val="86456049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audio>
              <p:cMediaNode vol="80000">
                <p:cTn id="3" fill="hold" display="0">
                  <p:stCondLst>
                    <p:cond delay="indefinite"/>
                  </p:stCondLst>
                  <p:endCondLst>
                    <p:cond evt="onStopAudio" delay="0">
                      <p:tgtEl>
                        <p:sldTgt/>
                      </p:tgtEl>
                    </p:cond>
                  </p:endCondLst>
                </p:cTn>
                <p:tgtEl>
                  <p:spTgt spid="25"/>
                </p:tgtEl>
              </p:cMediaNode>
            </p:audio>
            <p:audio>
              <p:cMediaNode vol="80000">
                <p:cTn id="4" fill="hold" display="0">
                  <p:stCondLst>
                    <p:cond delay="indefinite"/>
                  </p:stCondLst>
                  <p:endCondLst>
                    <p:cond evt="onStopAudio" delay="0">
                      <p:tgtEl>
                        <p:sldTgt/>
                      </p:tgtEl>
                    </p:cond>
                  </p:endCondLst>
                </p:cTn>
                <p:tgtEl>
                  <p:spTgt spid="3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pic>
        <p:nvPicPr>
          <p:cNvPr id="12" name="Google Shape;1041;gcfd064375c_0_20">
            <a:extLst>
              <a:ext uri="{FF2B5EF4-FFF2-40B4-BE49-F238E27FC236}">
                <a16:creationId xmlns:a16="http://schemas.microsoft.com/office/drawing/2014/main" id="{1E371642-9D9A-B026-ACE5-6694A4962232}"/>
              </a:ext>
            </a:extLst>
          </p:cNvPr>
          <p:cNvPicPr preferRelativeResize="0"/>
          <p:nvPr/>
        </p:nvPicPr>
        <p:blipFill rotWithShape="1">
          <a:blip r:embed="rId3">
            <a:alphaModFix/>
          </a:blip>
          <a:srcRect l="-334" t="5935" r="58986" b="32040"/>
          <a:stretch/>
        </p:blipFill>
        <p:spPr>
          <a:xfrm>
            <a:off x="2808502" y="1462626"/>
            <a:ext cx="4524050" cy="2224727"/>
          </a:xfrm>
          <a:prstGeom prst="rect">
            <a:avLst/>
          </a:prstGeom>
          <a:noFill/>
          <a:ln>
            <a:noFill/>
          </a:ln>
        </p:spPr>
      </p:pic>
      <p:pic>
        <p:nvPicPr>
          <p:cNvPr id="13" name="Google Shape;1042;gcfd064375c_0_20">
            <a:extLst>
              <a:ext uri="{FF2B5EF4-FFF2-40B4-BE49-F238E27FC236}">
                <a16:creationId xmlns:a16="http://schemas.microsoft.com/office/drawing/2014/main" id="{EC484D24-7B99-BE7A-A49C-070356458AC6}"/>
              </a:ext>
            </a:extLst>
          </p:cNvPr>
          <p:cNvPicPr preferRelativeResize="0"/>
          <p:nvPr/>
        </p:nvPicPr>
        <p:blipFill rotWithShape="1">
          <a:blip r:embed="rId4">
            <a:alphaModFix/>
          </a:blip>
          <a:srcRect/>
          <a:stretch/>
        </p:blipFill>
        <p:spPr>
          <a:xfrm>
            <a:off x="2751956" y="3959972"/>
            <a:ext cx="4639800" cy="2278621"/>
          </a:xfrm>
          <a:prstGeom prst="rect">
            <a:avLst/>
          </a:prstGeom>
          <a:noFill/>
          <a:ln>
            <a:noFill/>
          </a:ln>
        </p:spPr>
      </p:pic>
      <p:sp>
        <p:nvSpPr>
          <p:cNvPr id="14" name="Google Shape;1043;gcfd064375c_0_20">
            <a:extLst>
              <a:ext uri="{FF2B5EF4-FFF2-40B4-BE49-F238E27FC236}">
                <a16:creationId xmlns:a16="http://schemas.microsoft.com/office/drawing/2014/main" id="{71BAC080-13D3-F5E9-D115-B45615582A85}"/>
              </a:ext>
            </a:extLst>
          </p:cNvPr>
          <p:cNvSpPr txBox="1"/>
          <p:nvPr/>
        </p:nvSpPr>
        <p:spPr>
          <a:xfrm>
            <a:off x="6724293" y="3631785"/>
            <a:ext cx="641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Arial"/>
                <a:ea typeface="Arial"/>
                <a:cs typeface="Arial"/>
                <a:sym typeface="Arial"/>
              </a:rPr>
              <a:t>Tijd</a:t>
            </a:r>
            <a:endParaRPr sz="1400" b="0" i="0" u="none" strike="noStrike" cap="none">
              <a:solidFill>
                <a:schemeClr val="bg1"/>
              </a:solidFill>
              <a:latin typeface="Arial"/>
              <a:ea typeface="Arial"/>
              <a:cs typeface="Arial"/>
              <a:sym typeface="Arial"/>
            </a:endParaRPr>
          </a:p>
        </p:txBody>
      </p:sp>
      <p:sp>
        <p:nvSpPr>
          <p:cNvPr id="15" name="Google Shape;1044;gcfd064375c_0_20">
            <a:extLst>
              <a:ext uri="{FF2B5EF4-FFF2-40B4-BE49-F238E27FC236}">
                <a16:creationId xmlns:a16="http://schemas.microsoft.com/office/drawing/2014/main" id="{9169F53F-89C9-7BC1-533A-FA7B2F1C77C9}"/>
              </a:ext>
            </a:extLst>
          </p:cNvPr>
          <p:cNvSpPr txBox="1"/>
          <p:nvPr/>
        </p:nvSpPr>
        <p:spPr>
          <a:xfrm rot="-5400000">
            <a:off x="2006747" y="2473203"/>
            <a:ext cx="133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Arial"/>
                <a:ea typeface="Arial"/>
                <a:cs typeface="Arial"/>
                <a:sym typeface="Arial"/>
              </a:rPr>
              <a:t>Lichtintensiteit</a:t>
            </a:r>
            <a:endParaRPr sz="1400" b="0" i="0" u="none" strike="noStrike" cap="none">
              <a:solidFill>
                <a:schemeClr val="bg1"/>
              </a:solidFill>
              <a:latin typeface="Arial"/>
              <a:ea typeface="Arial"/>
              <a:cs typeface="Arial"/>
              <a:sym typeface="Arial"/>
            </a:endParaRPr>
          </a:p>
        </p:txBody>
      </p:sp>
      <p:sp>
        <p:nvSpPr>
          <p:cNvPr id="16" name="Google Shape;1045;gcfd064375c_0_20">
            <a:extLst>
              <a:ext uri="{FF2B5EF4-FFF2-40B4-BE49-F238E27FC236}">
                <a16:creationId xmlns:a16="http://schemas.microsoft.com/office/drawing/2014/main" id="{1C157B60-EC0E-9AE9-9AE1-FF2993B1E968}"/>
              </a:ext>
            </a:extLst>
          </p:cNvPr>
          <p:cNvSpPr txBox="1"/>
          <p:nvPr/>
        </p:nvSpPr>
        <p:spPr>
          <a:xfrm>
            <a:off x="5772189" y="6203436"/>
            <a:ext cx="1838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Arial"/>
                <a:ea typeface="Arial"/>
                <a:cs typeface="Arial"/>
                <a:sym typeface="Arial"/>
              </a:rPr>
              <a:t>Frequentie (cy/dag)</a:t>
            </a:r>
            <a:endParaRPr sz="1400" b="0" i="0" u="none" strike="noStrike" cap="none">
              <a:solidFill>
                <a:schemeClr val="bg1"/>
              </a:solidFill>
              <a:latin typeface="Arial"/>
              <a:ea typeface="Arial"/>
              <a:cs typeface="Arial"/>
              <a:sym typeface="Arial"/>
            </a:endParaRPr>
          </a:p>
        </p:txBody>
      </p:sp>
      <p:sp>
        <p:nvSpPr>
          <p:cNvPr id="17" name="Google Shape;1046;gcfd064375c_0_20">
            <a:extLst>
              <a:ext uri="{FF2B5EF4-FFF2-40B4-BE49-F238E27FC236}">
                <a16:creationId xmlns:a16="http://schemas.microsoft.com/office/drawing/2014/main" id="{8061143B-C50C-21D2-B44E-46AC3905743F}"/>
              </a:ext>
            </a:extLst>
          </p:cNvPr>
          <p:cNvSpPr txBox="1"/>
          <p:nvPr/>
        </p:nvSpPr>
        <p:spPr>
          <a:xfrm rot="-5400000">
            <a:off x="1954543" y="4995928"/>
            <a:ext cx="1332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Arial"/>
                <a:ea typeface="Arial"/>
                <a:cs typeface="Arial"/>
                <a:sym typeface="Arial"/>
              </a:rPr>
              <a:t>Amplitude</a:t>
            </a:r>
            <a:endParaRPr sz="1400" b="0" i="0" u="none" strike="noStrike" cap="none">
              <a:solidFill>
                <a:schemeClr val="bg1"/>
              </a:solidFill>
              <a:latin typeface="Arial"/>
              <a:ea typeface="Arial"/>
              <a:cs typeface="Arial"/>
              <a:sym typeface="Arial"/>
            </a:endParaRPr>
          </a:p>
        </p:txBody>
      </p:sp>
      <p:pic>
        <p:nvPicPr>
          <p:cNvPr id="18" name="Google Shape;1047;gcfd064375c_0_20">
            <a:extLst>
              <a:ext uri="{FF2B5EF4-FFF2-40B4-BE49-F238E27FC236}">
                <a16:creationId xmlns:a16="http://schemas.microsoft.com/office/drawing/2014/main" id="{5D471B9C-8400-2DBD-D6A4-D6E75FD95ACA}"/>
              </a:ext>
            </a:extLst>
          </p:cNvPr>
          <p:cNvPicPr preferRelativeResize="0"/>
          <p:nvPr/>
        </p:nvPicPr>
        <p:blipFill rotWithShape="1">
          <a:blip r:embed="rId5">
            <a:alphaModFix/>
          </a:blip>
          <a:srcRect/>
          <a:stretch/>
        </p:blipFill>
        <p:spPr>
          <a:xfrm>
            <a:off x="7829703" y="2540770"/>
            <a:ext cx="3305570" cy="1646375"/>
          </a:xfrm>
          <a:prstGeom prst="rect">
            <a:avLst/>
          </a:prstGeom>
          <a:solidFill>
            <a:schemeClr val="bg1"/>
          </a:solidFill>
          <a:ln>
            <a:noFill/>
          </a:ln>
        </p:spPr>
      </p:pic>
      <p:sp>
        <p:nvSpPr>
          <p:cNvPr id="19" name="Google Shape;1048;gcfd064375c_0_20">
            <a:extLst>
              <a:ext uri="{FF2B5EF4-FFF2-40B4-BE49-F238E27FC236}">
                <a16:creationId xmlns:a16="http://schemas.microsoft.com/office/drawing/2014/main" id="{E8CFEFF2-C4A1-01B7-1688-C679EEF1CF6A}"/>
              </a:ext>
            </a:extLst>
          </p:cNvPr>
          <p:cNvSpPr txBox="1"/>
          <p:nvPr/>
        </p:nvSpPr>
        <p:spPr>
          <a:xfrm>
            <a:off x="8770082" y="5200667"/>
            <a:ext cx="1838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Calibri"/>
                <a:ea typeface="Calibri"/>
                <a:cs typeface="Calibri"/>
                <a:sym typeface="Calibri"/>
              </a:rPr>
              <a:t>Som</a:t>
            </a:r>
            <a:r>
              <a:rPr lang="en-US" sz="1400" b="0" i="0" u="none" strike="noStrike" cap="none">
                <a:solidFill>
                  <a:schemeClr val="bg1"/>
                </a:solidFill>
                <a:latin typeface="Calibri"/>
                <a:ea typeface="Calibri"/>
                <a:cs typeface="Calibri"/>
                <a:sym typeface="Calibri"/>
              </a:rPr>
              <a:t> van de </a:t>
            </a:r>
            <a:r>
              <a:rPr lang="en-US" sz="1400" b="0" i="0" u="none" strike="noStrike" cap="none" err="1">
                <a:solidFill>
                  <a:schemeClr val="bg1"/>
                </a:solidFill>
                <a:latin typeface="Calibri"/>
                <a:ea typeface="Calibri"/>
                <a:cs typeface="Calibri"/>
                <a:sym typeface="Calibri"/>
              </a:rPr>
              <a:t>sinussen</a:t>
            </a:r>
            <a:r>
              <a:rPr lang="en-US" sz="1400" b="0" i="0" u="none" strike="noStrike" cap="none">
                <a:solidFill>
                  <a:schemeClr val="bg1"/>
                </a:solidFill>
                <a:latin typeface="Calibri"/>
                <a:ea typeface="Calibri"/>
                <a:cs typeface="Calibri"/>
                <a:sym typeface="Calibri"/>
              </a:rPr>
              <a:t> van </a:t>
            </a:r>
            <a:r>
              <a:rPr lang="en-US" sz="1400" b="0" i="0" u="none" strike="noStrike" cap="none" err="1">
                <a:solidFill>
                  <a:schemeClr val="bg1"/>
                </a:solidFill>
                <a:latin typeface="Calibri"/>
                <a:ea typeface="Calibri"/>
                <a:cs typeface="Calibri"/>
                <a:sym typeface="Calibri"/>
              </a:rPr>
              <a:t>grondtoon</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en</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boventonen</a:t>
            </a:r>
            <a:r>
              <a:rPr lang="en-US" sz="1400" b="0" i="0" u="none" strike="noStrike" cap="none">
                <a:solidFill>
                  <a:schemeClr val="bg1"/>
                </a:solidFill>
                <a:latin typeface="Calibri"/>
                <a:ea typeface="Calibri"/>
                <a:cs typeface="Calibri"/>
                <a:sym typeface="Calibri"/>
              </a:rPr>
              <a:t> </a:t>
            </a:r>
            <a:endParaRPr sz="1400" b="0" i="0" u="none" strike="noStrike" cap="none">
              <a:solidFill>
                <a:schemeClr val="bg1"/>
              </a:solidFill>
              <a:latin typeface="Calibri"/>
              <a:ea typeface="Calibri"/>
              <a:cs typeface="Calibri"/>
              <a:sym typeface="Calibri"/>
            </a:endParaRPr>
          </a:p>
        </p:txBody>
      </p:sp>
      <p:sp>
        <p:nvSpPr>
          <p:cNvPr id="20" name="Google Shape;1049;gcfd064375c_0_20">
            <a:extLst>
              <a:ext uri="{FF2B5EF4-FFF2-40B4-BE49-F238E27FC236}">
                <a16:creationId xmlns:a16="http://schemas.microsoft.com/office/drawing/2014/main" id="{7F8B4979-9B82-EE22-5081-0363D5FFD011}"/>
              </a:ext>
            </a:extLst>
          </p:cNvPr>
          <p:cNvSpPr txBox="1"/>
          <p:nvPr/>
        </p:nvSpPr>
        <p:spPr>
          <a:xfrm>
            <a:off x="8833607" y="1669917"/>
            <a:ext cx="2044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Calibri"/>
                <a:ea typeface="Calibri"/>
                <a:cs typeface="Calibri"/>
                <a:sym typeface="Calibri"/>
              </a:rPr>
              <a:t>Geeft</a:t>
            </a:r>
            <a:r>
              <a:rPr lang="en-US" sz="1400" b="0" i="0" u="none" strike="noStrike" cap="none">
                <a:solidFill>
                  <a:schemeClr val="bg1"/>
                </a:solidFill>
                <a:latin typeface="Calibri"/>
                <a:ea typeface="Calibri"/>
                <a:cs typeface="Calibri"/>
                <a:sym typeface="Calibri"/>
              </a:rPr>
              <a:t> de </a:t>
            </a:r>
            <a:r>
              <a:rPr lang="en-US" sz="1400" b="0" i="0" u="none" strike="noStrike" cap="none" err="1">
                <a:solidFill>
                  <a:schemeClr val="bg1"/>
                </a:solidFill>
                <a:latin typeface="Calibri"/>
                <a:ea typeface="Calibri"/>
                <a:cs typeface="Calibri"/>
                <a:sym typeface="Calibri"/>
              </a:rPr>
              <a:t>complexere</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klankkleurrijke</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golfvorm</a:t>
            </a:r>
            <a:endParaRPr sz="1400" b="0" i="0" u="none" strike="noStrike" cap="none">
              <a:solidFill>
                <a:schemeClr val="bg1"/>
              </a:solidFill>
              <a:latin typeface="Calibri"/>
              <a:ea typeface="Calibri"/>
              <a:cs typeface="Calibri"/>
              <a:sym typeface="Calibri"/>
            </a:endParaRPr>
          </a:p>
        </p:txBody>
      </p:sp>
      <p:sp>
        <p:nvSpPr>
          <p:cNvPr id="21" name="Google Shape;1050;gcfd064375c_0_20">
            <a:extLst>
              <a:ext uri="{FF2B5EF4-FFF2-40B4-BE49-F238E27FC236}">
                <a16:creationId xmlns:a16="http://schemas.microsoft.com/office/drawing/2014/main" id="{E6C05324-65CF-3072-58EF-134C1C8271B6}"/>
              </a:ext>
            </a:extLst>
          </p:cNvPr>
          <p:cNvSpPr/>
          <p:nvPr/>
        </p:nvSpPr>
        <p:spPr>
          <a:xfrm rot="5400000" flipH="1">
            <a:off x="7750007" y="4474367"/>
            <a:ext cx="1150800" cy="11688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22" name="Google Shape;1051;gcfd064375c_0_20">
            <a:extLst>
              <a:ext uri="{FF2B5EF4-FFF2-40B4-BE49-F238E27FC236}">
                <a16:creationId xmlns:a16="http://schemas.microsoft.com/office/drawing/2014/main" id="{A6715779-7E70-8828-CC31-4BC94EF938ED}"/>
              </a:ext>
            </a:extLst>
          </p:cNvPr>
          <p:cNvSpPr/>
          <p:nvPr/>
        </p:nvSpPr>
        <p:spPr>
          <a:xfrm flipH="1">
            <a:off x="7619282" y="1279517"/>
            <a:ext cx="1150800" cy="11688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23" name="Google Shape;1052;gcfd064375c_0_20">
            <a:extLst>
              <a:ext uri="{FF2B5EF4-FFF2-40B4-BE49-F238E27FC236}">
                <a16:creationId xmlns:a16="http://schemas.microsoft.com/office/drawing/2014/main" id="{67328372-B491-E2DA-6DD3-5257C8D60BE0}"/>
              </a:ext>
            </a:extLst>
          </p:cNvPr>
          <p:cNvSpPr txBox="1"/>
          <p:nvPr/>
        </p:nvSpPr>
        <p:spPr>
          <a:xfrm>
            <a:off x="8563382" y="4102328"/>
            <a:ext cx="204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err="1">
                <a:solidFill>
                  <a:schemeClr val="bg1"/>
                </a:solidFill>
                <a:latin typeface="Calibri"/>
                <a:ea typeface="Calibri"/>
                <a:cs typeface="Calibri"/>
                <a:sym typeface="Calibri"/>
              </a:rPr>
              <a:t>U</a:t>
            </a:r>
            <a:r>
              <a:rPr lang="en-US" sz="1400" b="0" i="0" u="none" strike="noStrike" cap="none" err="1">
                <a:solidFill>
                  <a:schemeClr val="bg1"/>
                </a:solidFill>
                <a:latin typeface="Calibri"/>
                <a:ea typeface="Calibri"/>
                <a:cs typeface="Calibri"/>
                <a:sym typeface="Calibri"/>
              </a:rPr>
              <a:t>itwijkingen</a:t>
            </a:r>
            <a:r>
              <a:rPr lang="en-US" sz="1400" b="0" i="0" u="none" strike="noStrike" cap="none">
                <a:solidFill>
                  <a:schemeClr val="bg1"/>
                </a:solidFill>
                <a:latin typeface="Calibri"/>
                <a:ea typeface="Calibri"/>
                <a:cs typeface="Calibri"/>
                <a:sym typeface="Calibri"/>
              </a:rPr>
              <a:t> </a:t>
            </a:r>
            <a:r>
              <a:rPr lang="en-US" sz="1400" b="0" i="0" u="none" strike="noStrike" cap="none" err="1">
                <a:solidFill>
                  <a:schemeClr val="bg1"/>
                </a:solidFill>
                <a:latin typeface="Calibri"/>
                <a:ea typeface="Calibri"/>
                <a:cs typeface="Calibri"/>
                <a:sym typeface="Calibri"/>
              </a:rPr>
              <a:t>tellen</a:t>
            </a:r>
            <a:r>
              <a:rPr lang="en-US" sz="1400" b="0" i="0" u="none" strike="noStrike" cap="none">
                <a:solidFill>
                  <a:schemeClr val="bg1"/>
                </a:solidFill>
                <a:latin typeface="Calibri"/>
                <a:ea typeface="Calibri"/>
                <a:cs typeface="Calibri"/>
                <a:sym typeface="Calibri"/>
              </a:rPr>
              <a:t> op!</a:t>
            </a:r>
            <a:endParaRPr sz="1400" b="0" i="0" u="none" strike="noStrike" cap="none">
              <a:solidFill>
                <a:schemeClr val="bg1"/>
              </a:solidFill>
              <a:latin typeface="Calibri"/>
              <a:ea typeface="Calibri"/>
              <a:cs typeface="Calibri"/>
              <a:sym typeface="Calibri"/>
            </a:endParaRPr>
          </a:p>
        </p:txBody>
      </p:sp>
      <p:sp>
        <p:nvSpPr>
          <p:cNvPr id="24" name="Google Shape;557;p52">
            <a:extLst>
              <a:ext uri="{FF2B5EF4-FFF2-40B4-BE49-F238E27FC236}">
                <a16:creationId xmlns:a16="http://schemas.microsoft.com/office/drawing/2014/main" id="{BE9B6C50-937A-BE60-0A72-0562D1DBB1FA}"/>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a:solidFill>
                  <a:srgbClr val="FFFFFF"/>
                </a:solidFill>
              </a:rPr>
              <a:t>Van </a:t>
            </a:r>
            <a:r>
              <a:rPr lang="en-US" sz="3600" err="1">
                <a:solidFill>
                  <a:srgbClr val="FFFFFF"/>
                </a:solidFill>
              </a:rPr>
              <a:t>lichtvariatie</a:t>
            </a:r>
            <a:r>
              <a:rPr lang="en-US" sz="3600">
                <a:solidFill>
                  <a:srgbClr val="FFFFFF"/>
                </a:solidFill>
              </a:rPr>
              <a:t> </a:t>
            </a:r>
            <a:r>
              <a:rPr lang="en-US" sz="3600" err="1">
                <a:solidFill>
                  <a:srgbClr val="FFFFFF"/>
                </a:solidFill>
              </a:rPr>
              <a:t>naar</a:t>
            </a:r>
            <a:r>
              <a:rPr lang="en-US" sz="3600">
                <a:solidFill>
                  <a:srgbClr val="FFFFFF"/>
                </a:solidFill>
              </a:rPr>
              <a:t> </a:t>
            </a:r>
            <a:r>
              <a:rPr lang="en-US" sz="3600" err="1">
                <a:solidFill>
                  <a:srgbClr val="FFFFFF"/>
                </a:solidFill>
              </a:rPr>
              <a:t>geluid</a:t>
            </a:r>
            <a:endParaRPr sz="3600">
              <a:solidFill>
                <a:srgbClr val="FFFFFF"/>
              </a:solidFill>
            </a:endParaRPr>
          </a:p>
        </p:txBody>
      </p:sp>
      <p:sp>
        <p:nvSpPr>
          <p:cNvPr id="25" name="Google Shape;1050;gcfd064375c_0_20">
            <a:extLst>
              <a:ext uri="{FF2B5EF4-FFF2-40B4-BE49-F238E27FC236}">
                <a16:creationId xmlns:a16="http://schemas.microsoft.com/office/drawing/2014/main" id="{C1963EA5-4667-C3AE-8D4D-0D6773ECE676}"/>
              </a:ext>
            </a:extLst>
          </p:cNvPr>
          <p:cNvSpPr/>
          <p:nvPr/>
        </p:nvSpPr>
        <p:spPr>
          <a:xfrm rot="10800000" flipH="1">
            <a:off x="1247708" y="4565428"/>
            <a:ext cx="1150800" cy="11688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26" name="Google Shape;1051;gcfd064375c_0_20">
            <a:extLst>
              <a:ext uri="{FF2B5EF4-FFF2-40B4-BE49-F238E27FC236}">
                <a16:creationId xmlns:a16="http://schemas.microsoft.com/office/drawing/2014/main" id="{36182576-029E-3652-8119-0C9B188EEA7A}"/>
              </a:ext>
            </a:extLst>
          </p:cNvPr>
          <p:cNvSpPr/>
          <p:nvPr/>
        </p:nvSpPr>
        <p:spPr>
          <a:xfrm rot="16200000" flipH="1">
            <a:off x="1259084" y="1415189"/>
            <a:ext cx="1150800" cy="11688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27" name="Google Shape;1052;gcfd064375c_0_20">
            <a:extLst>
              <a:ext uri="{FF2B5EF4-FFF2-40B4-BE49-F238E27FC236}">
                <a16:creationId xmlns:a16="http://schemas.microsoft.com/office/drawing/2014/main" id="{569D5895-1AB5-A044-80DB-A9E8996D0A3E}"/>
              </a:ext>
            </a:extLst>
          </p:cNvPr>
          <p:cNvSpPr txBox="1"/>
          <p:nvPr/>
        </p:nvSpPr>
        <p:spPr>
          <a:xfrm>
            <a:off x="1196305" y="3176706"/>
            <a:ext cx="1470096"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a:solidFill>
                  <a:schemeClr val="bg1"/>
                </a:solidFill>
                <a:latin typeface="Calibri"/>
                <a:ea typeface="Calibri"/>
                <a:cs typeface="Calibri"/>
                <a:sym typeface="Calibri"/>
              </a:rPr>
              <a:t>Fourier </a:t>
            </a:r>
            <a:r>
              <a:rPr lang="en-US" sz="1800" err="1">
                <a:solidFill>
                  <a:schemeClr val="bg1"/>
                </a:solidFill>
                <a:latin typeface="Calibri"/>
                <a:ea typeface="Calibri"/>
                <a:cs typeface="Calibri"/>
                <a:sym typeface="Calibri"/>
              </a:rPr>
              <a:t>transformatie</a:t>
            </a:r>
            <a:endParaRPr sz="18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987644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0" name="Google Shape;557;p52">
            <a:extLst>
              <a:ext uri="{FF2B5EF4-FFF2-40B4-BE49-F238E27FC236}">
                <a16:creationId xmlns:a16="http://schemas.microsoft.com/office/drawing/2014/main" id="{34990A78-093B-AD31-3D6F-3CFAB8738506}"/>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rgbClr val="FFFFFF"/>
              </a:buClr>
              <a:buSzPts val="4000"/>
              <a:buFont typeface="Calibri"/>
              <a:buNone/>
            </a:pPr>
            <a:r>
              <a:rPr lang="en-US" sz="3600">
                <a:solidFill>
                  <a:srgbClr val="FFFFFF"/>
                </a:solidFill>
              </a:rPr>
              <a:t>Van </a:t>
            </a:r>
            <a:r>
              <a:rPr lang="en-US" sz="3600" err="1">
                <a:solidFill>
                  <a:srgbClr val="FFFFFF"/>
                </a:solidFill>
              </a:rPr>
              <a:t>lichtvariatie</a:t>
            </a:r>
            <a:r>
              <a:rPr lang="en-US" sz="3600">
                <a:solidFill>
                  <a:srgbClr val="FFFFFF"/>
                </a:solidFill>
              </a:rPr>
              <a:t> </a:t>
            </a:r>
            <a:r>
              <a:rPr lang="en-US" sz="3600" err="1">
                <a:solidFill>
                  <a:srgbClr val="FFFFFF"/>
                </a:solidFill>
              </a:rPr>
              <a:t>naar</a:t>
            </a:r>
            <a:r>
              <a:rPr lang="en-US" sz="3600">
                <a:solidFill>
                  <a:srgbClr val="FFFFFF"/>
                </a:solidFill>
              </a:rPr>
              <a:t> </a:t>
            </a:r>
            <a:r>
              <a:rPr lang="en-US" sz="3600" err="1">
                <a:solidFill>
                  <a:srgbClr val="FFFFFF"/>
                </a:solidFill>
              </a:rPr>
              <a:t>geluid</a:t>
            </a:r>
            <a:endParaRPr sz="3600">
              <a:solidFill>
                <a:srgbClr val="FFFFFF"/>
              </a:solidFill>
            </a:endParaRPr>
          </a:p>
        </p:txBody>
      </p:sp>
      <p:sp>
        <p:nvSpPr>
          <p:cNvPr id="16" name="Google Shape;1101;p2">
            <a:extLst>
              <a:ext uri="{FF2B5EF4-FFF2-40B4-BE49-F238E27FC236}">
                <a16:creationId xmlns:a16="http://schemas.microsoft.com/office/drawing/2014/main" id="{49A980D7-9FD4-7BA2-3712-A511752B0E96}"/>
              </a:ext>
            </a:extLst>
          </p:cNvPr>
          <p:cNvSpPr txBox="1">
            <a:spLocks noGrp="1"/>
          </p:cNvSpPr>
          <p:nvPr>
            <p:ph type="body" idx="1"/>
          </p:nvPr>
        </p:nvSpPr>
        <p:spPr>
          <a:xfrm>
            <a:off x="1558137" y="774559"/>
            <a:ext cx="7300800" cy="8925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US" sz="2200" err="1">
                <a:solidFill>
                  <a:schemeClr val="bg1"/>
                </a:solidFill>
              </a:rPr>
              <a:t>Klankkleur</a:t>
            </a:r>
            <a:r>
              <a:rPr lang="en-US" sz="2200">
                <a:solidFill>
                  <a:schemeClr val="bg1"/>
                </a:solidFill>
              </a:rPr>
              <a:t> van </a:t>
            </a:r>
            <a:r>
              <a:rPr lang="en-US" sz="2200" err="1">
                <a:solidFill>
                  <a:schemeClr val="bg1"/>
                </a:solidFill>
              </a:rPr>
              <a:t>een</a:t>
            </a:r>
            <a:r>
              <a:rPr lang="en-US" sz="2200">
                <a:solidFill>
                  <a:schemeClr val="bg1"/>
                </a:solidFill>
              </a:rPr>
              <a:t> </a:t>
            </a:r>
            <a:r>
              <a:rPr lang="en-US" sz="2200" b="1">
                <a:solidFill>
                  <a:schemeClr val="bg1"/>
                </a:solidFill>
              </a:rPr>
              <a:t>RR </a:t>
            </a:r>
            <a:r>
              <a:rPr lang="en-US" sz="2200" b="1" err="1">
                <a:solidFill>
                  <a:schemeClr val="bg1"/>
                </a:solidFill>
              </a:rPr>
              <a:t>Lyrae</a:t>
            </a:r>
            <a:r>
              <a:rPr lang="en-US" sz="2200" b="1">
                <a:solidFill>
                  <a:schemeClr val="bg1"/>
                </a:solidFill>
              </a:rPr>
              <a:t> </a:t>
            </a:r>
            <a:r>
              <a:rPr lang="en-US" sz="2200" b="1" err="1">
                <a:solidFill>
                  <a:schemeClr val="bg1"/>
                </a:solidFill>
              </a:rPr>
              <a:t>ster</a:t>
            </a:r>
            <a:endParaRPr sz="3000">
              <a:solidFill>
                <a:schemeClr val="bg1"/>
              </a:solidFill>
            </a:endParaRPr>
          </a:p>
        </p:txBody>
      </p:sp>
      <p:pic>
        <p:nvPicPr>
          <p:cNvPr id="21" name="Google Shape;1102;p2">
            <a:extLst>
              <a:ext uri="{FF2B5EF4-FFF2-40B4-BE49-F238E27FC236}">
                <a16:creationId xmlns:a16="http://schemas.microsoft.com/office/drawing/2014/main" id="{7AC135CD-B1A1-096E-0AC4-C35926954EB4}"/>
              </a:ext>
            </a:extLst>
          </p:cNvPr>
          <p:cNvPicPr preferRelativeResize="0"/>
          <p:nvPr/>
        </p:nvPicPr>
        <p:blipFill rotWithShape="1">
          <a:blip r:embed="rId3">
            <a:alphaModFix/>
          </a:blip>
          <a:srcRect l="-333" t="5934" r="58985" b="32042"/>
          <a:stretch/>
        </p:blipFill>
        <p:spPr>
          <a:xfrm>
            <a:off x="2025178" y="1679393"/>
            <a:ext cx="4524050" cy="2224726"/>
          </a:xfrm>
          <a:prstGeom prst="rect">
            <a:avLst/>
          </a:prstGeom>
          <a:noFill/>
          <a:ln>
            <a:noFill/>
          </a:ln>
        </p:spPr>
      </p:pic>
      <p:pic>
        <p:nvPicPr>
          <p:cNvPr id="22" name="Google Shape;1103;p2">
            <a:extLst>
              <a:ext uri="{FF2B5EF4-FFF2-40B4-BE49-F238E27FC236}">
                <a16:creationId xmlns:a16="http://schemas.microsoft.com/office/drawing/2014/main" id="{3DC56609-A708-2FAB-1EA8-A76F02748D6A}"/>
              </a:ext>
            </a:extLst>
          </p:cNvPr>
          <p:cNvPicPr preferRelativeResize="0"/>
          <p:nvPr/>
        </p:nvPicPr>
        <p:blipFill rotWithShape="1">
          <a:blip r:embed="rId4">
            <a:alphaModFix/>
          </a:blip>
          <a:srcRect/>
          <a:stretch/>
        </p:blipFill>
        <p:spPr>
          <a:xfrm>
            <a:off x="2073473" y="4262100"/>
            <a:ext cx="4639800" cy="2278621"/>
          </a:xfrm>
          <a:prstGeom prst="rect">
            <a:avLst/>
          </a:prstGeom>
          <a:noFill/>
          <a:ln>
            <a:noFill/>
          </a:ln>
        </p:spPr>
      </p:pic>
      <p:graphicFrame>
        <p:nvGraphicFramePr>
          <p:cNvPr id="23" name="Google Shape;1104;p2">
            <a:extLst>
              <a:ext uri="{FF2B5EF4-FFF2-40B4-BE49-F238E27FC236}">
                <a16:creationId xmlns:a16="http://schemas.microsoft.com/office/drawing/2014/main" id="{3F9B2760-F219-0EA9-C7A2-90727585A432}"/>
              </a:ext>
            </a:extLst>
          </p:cNvPr>
          <p:cNvGraphicFramePr/>
          <p:nvPr>
            <p:extLst>
              <p:ext uri="{D42A27DB-BD31-4B8C-83A1-F6EECF244321}">
                <p14:modId xmlns:p14="http://schemas.microsoft.com/office/powerpoint/2010/main" val="774202035"/>
              </p:ext>
            </p:extLst>
          </p:nvPr>
        </p:nvGraphicFramePr>
        <p:xfrm>
          <a:off x="7740897" y="826205"/>
          <a:ext cx="3053025" cy="4765320"/>
        </p:xfrm>
        <a:graphic>
          <a:graphicData uri="http://schemas.openxmlformats.org/drawingml/2006/table">
            <a:tbl>
              <a:tblPr>
                <a:noFill/>
                <a:tableStyleId>{B22A9AC7-5B4B-4D58-9C12-BE6BF148D38D}</a:tableStyleId>
              </a:tblPr>
              <a:tblGrid>
                <a:gridCol w="383975">
                  <a:extLst>
                    <a:ext uri="{9D8B030D-6E8A-4147-A177-3AD203B41FA5}">
                      <a16:colId xmlns:a16="http://schemas.microsoft.com/office/drawing/2014/main" val="20000"/>
                    </a:ext>
                  </a:extLst>
                </a:gridCol>
                <a:gridCol w="779575">
                  <a:extLst>
                    <a:ext uri="{9D8B030D-6E8A-4147-A177-3AD203B41FA5}">
                      <a16:colId xmlns:a16="http://schemas.microsoft.com/office/drawing/2014/main" val="20001"/>
                    </a:ext>
                  </a:extLst>
                </a:gridCol>
                <a:gridCol w="808550">
                  <a:extLst>
                    <a:ext uri="{9D8B030D-6E8A-4147-A177-3AD203B41FA5}">
                      <a16:colId xmlns:a16="http://schemas.microsoft.com/office/drawing/2014/main" val="20002"/>
                    </a:ext>
                  </a:extLst>
                </a:gridCol>
                <a:gridCol w="1080925">
                  <a:extLst>
                    <a:ext uri="{9D8B030D-6E8A-4147-A177-3AD203B41FA5}">
                      <a16:colId xmlns:a16="http://schemas.microsoft.com/office/drawing/2014/main" val="20003"/>
                    </a:ext>
                  </a:extLst>
                </a:gridCol>
              </a:tblGrid>
              <a:tr h="231824">
                <a:tc gridSpan="4">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rPr>
                        <a:t>RR </a:t>
                      </a:r>
                      <a:r>
                        <a:rPr lang="en-US" sz="1200" u="none" strike="noStrike" cap="none" err="1">
                          <a:solidFill>
                            <a:schemeClr val="dk1"/>
                          </a:solidFill>
                        </a:rPr>
                        <a:t>Lyrae</a:t>
                      </a:r>
                      <a:r>
                        <a:rPr lang="en-US" sz="1200" u="none" strike="noStrike" cap="none">
                          <a:solidFill>
                            <a:schemeClr val="dk1"/>
                          </a:solidFill>
                        </a:rPr>
                        <a:t> I – kplr006186029</a:t>
                      </a:r>
                      <a:endParaRPr sz="1200" u="none" strike="noStrike" cap="none">
                        <a:solidFill>
                          <a:schemeClr val="dk1"/>
                        </a:solidFill>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0"/>
                  </a:ext>
                </a:extLst>
              </a:tr>
              <a:tr h="352425">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cy/dag</a:t>
                      </a:r>
                      <a:endParaRPr sz="1300" u="none" strike="noStrike" cap="none">
                        <a:solidFill>
                          <a:schemeClr val="dk1"/>
                        </a:solidFill>
                        <a:latin typeface="Calibri"/>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Hz</a:t>
                      </a:r>
                      <a:endParaRPr sz="1300" b="1" u="none" strike="noStrike" cap="none">
                        <a:solidFill>
                          <a:schemeClr val="dk1"/>
                        </a:solidFill>
                        <a:latin typeface="Calibri"/>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rel. amplitude</a:t>
                      </a:r>
                      <a:endParaRPr sz="1300" u="none" strike="noStrike" cap="none">
                        <a:solidFill>
                          <a:schemeClr val="dk1"/>
                        </a:solidFill>
                        <a:latin typeface="Calibri"/>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F1</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1,466</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506</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1,00</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F2</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2,932</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1011</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0,50</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F3</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4,399</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1517</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0,37</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F4</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5,865</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2022</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0,24</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F5</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7,331</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2528</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0,11</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F6</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8,797</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3033</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0,07</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F7</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10,264</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3539</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0,04</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F8</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1,459</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503</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0,03</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F9</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11,731</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4045</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0,02</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F10</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1,475</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509</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0,02</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bl>
          </a:graphicData>
        </a:graphic>
      </p:graphicFrame>
      <p:sp>
        <p:nvSpPr>
          <p:cNvPr id="24" name="Google Shape;1105;p2">
            <a:extLst>
              <a:ext uri="{FF2B5EF4-FFF2-40B4-BE49-F238E27FC236}">
                <a16:creationId xmlns:a16="http://schemas.microsoft.com/office/drawing/2014/main" id="{BAD93D60-7A38-9E24-3512-2E44DEB099D2}"/>
              </a:ext>
            </a:extLst>
          </p:cNvPr>
          <p:cNvSpPr txBox="1"/>
          <p:nvPr/>
        </p:nvSpPr>
        <p:spPr>
          <a:xfrm>
            <a:off x="5967427" y="3904119"/>
            <a:ext cx="6410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Arial"/>
                <a:ea typeface="Arial"/>
                <a:cs typeface="Arial"/>
                <a:sym typeface="Arial"/>
              </a:rPr>
              <a:t>Tijd</a:t>
            </a:r>
            <a:endParaRPr sz="1400" b="0" i="0" u="none" strike="noStrike" cap="none">
              <a:solidFill>
                <a:schemeClr val="bg1"/>
              </a:solidFill>
              <a:latin typeface="Arial"/>
              <a:ea typeface="Arial"/>
              <a:cs typeface="Arial"/>
              <a:sym typeface="Arial"/>
            </a:endParaRPr>
          </a:p>
        </p:txBody>
      </p:sp>
      <p:sp>
        <p:nvSpPr>
          <p:cNvPr id="25" name="Google Shape;1106;p2">
            <a:extLst>
              <a:ext uri="{FF2B5EF4-FFF2-40B4-BE49-F238E27FC236}">
                <a16:creationId xmlns:a16="http://schemas.microsoft.com/office/drawing/2014/main" id="{30D428BE-A83E-04C8-6AC7-5F335F0FD6C7}"/>
              </a:ext>
            </a:extLst>
          </p:cNvPr>
          <p:cNvSpPr txBox="1"/>
          <p:nvPr/>
        </p:nvSpPr>
        <p:spPr>
          <a:xfrm rot="-5400000">
            <a:off x="1204773" y="2655749"/>
            <a:ext cx="13328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Arial"/>
                <a:ea typeface="Arial"/>
                <a:cs typeface="Arial"/>
                <a:sym typeface="Arial"/>
              </a:rPr>
              <a:t>Lichtintensiteit</a:t>
            </a:r>
            <a:endParaRPr sz="1400" b="0" i="0" u="none" strike="noStrike" cap="none">
              <a:solidFill>
                <a:schemeClr val="bg1"/>
              </a:solidFill>
              <a:latin typeface="Arial"/>
              <a:ea typeface="Arial"/>
              <a:cs typeface="Arial"/>
              <a:sym typeface="Arial"/>
            </a:endParaRPr>
          </a:p>
        </p:txBody>
      </p:sp>
      <p:sp>
        <p:nvSpPr>
          <p:cNvPr id="26" name="Google Shape;1107;p2">
            <a:extLst>
              <a:ext uri="{FF2B5EF4-FFF2-40B4-BE49-F238E27FC236}">
                <a16:creationId xmlns:a16="http://schemas.microsoft.com/office/drawing/2014/main" id="{73E33526-E580-9A00-71BC-85C73E9F2CCA}"/>
              </a:ext>
            </a:extLst>
          </p:cNvPr>
          <p:cNvSpPr txBox="1"/>
          <p:nvPr/>
        </p:nvSpPr>
        <p:spPr>
          <a:xfrm>
            <a:off x="5093706" y="6505564"/>
            <a:ext cx="183822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err="1">
                <a:solidFill>
                  <a:schemeClr val="bg1"/>
                </a:solidFill>
                <a:latin typeface="Arial"/>
                <a:ea typeface="Arial"/>
                <a:cs typeface="Arial"/>
                <a:sym typeface="Arial"/>
              </a:rPr>
              <a:t>Frequentie</a:t>
            </a:r>
            <a:r>
              <a:rPr lang="en-US" sz="1400" b="0" i="0" u="none" strike="noStrike" cap="none">
                <a:solidFill>
                  <a:schemeClr val="bg1"/>
                </a:solidFill>
                <a:latin typeface="Arial"/>
                <a:ea typeface="Arial"/>
                <a:cs typeface="Arial"/>
                <a:sym typeface="Arial"/>
              </a:rPr>
              <a:t> (cy/</a:t>
            </a:r>
            <a:r>
              <a:rPr lang="en-US" sz="1400" b="0" i="0" u="none" strike="noStrike" cap="none" err="1">
                <a:solidFill>
                  <a:schemeClr val="bg1"/>
                </a:solidFill>
                <a:latin typeface="Arial"/>
                <a:ea typeface="Arial"/>
                <a:cs typeface="Arial"/>
                <a:sym typeface="Arial"/>
              </a:rPr>
              <a:t>dag</a:t>
            </a:r>
            <a:r>
              <a:rPr lang="en-US" sz="1400" b="0" i="0" u="none" strike="noStrike" cap="none">
                <a:solidFill>
                  <a:schemeClr val="bg1"/>
                </a:solidFill>
                <a:latin typeface="Arial"/>
                <a:ea typeface="Arial"/>
                <a:cs typeface="Arial"/>
                <a:sym typeface="Arial"/>
              </a:rPr>
              <a:t>)</a:t>
            </a:r>
            <a:endParaRPr sz="1400" b="0" i="0" u="none" strike="noStrike" cap="none">
              <a:solidFill>
                <a:schemeClr val="bg1"/>
              </a:solidFill>
              <a:latin typeface="Arial"/>
              <a:ea typeface="Arial"/>
              <a:cs typeface="Arial"/>
              <a:sym typeface="Arial"/>
            </a:endParaRPr>
          </a:p>
        </p:txBody>
      </p:sp>
      <p:sp>
        <p:nvSpPr>
          <p:cNvPr id="27" name="Google Shape;1108;p2">
            <a:extLst>
              <a:ext uri="{FF2B5EF4-FFF2-40B4-BE49-F238E27FC236}">
                <a16:creationId xmlns:a16="http://schemas.microsoft.com/office/drawing/2014/main" id="{C62CA8E7-C5D2-60A6-0825-37FB3075EC76}"/>
              </a:ext>
            </a:extLst>
          </p:cNvPr>
          <p:cNvSpPr txBox="1"/>
          <p:nvPr/>
        </p:nvSpPr>
        <p:spPr>
          <a:xfrm rot="-5400000">
            <a:off x="1264652" y="5094452"/>
            <a:ext cx="13328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Arial"/>
                <a:ea typeface="Arial"/>
                <a:cs typeface="Arial"/>
                <a:sym typeface="Arial"/>
              </a:rPr>
              <a:t>Amplitude</a:t>
            </a:r>
            <a:endParaRPr sz="1400" b="0" i="0" u="none" strike="noStrike" cap="none">
              <a:solidFill>
                <a:schemeClr val="bg1"/>
              </a:solidFill>
              <a:latin typeface="Arial"/>
              <a:ea typeface="Arial"/>
              <a:cs typeface="Arial"/>
              <a:sym typeface="Arial"/>
            </a:endParaRPr>
          </a:p>
        </p:txBody>
      </p:sp>
      <p:sp>
        <p:nvSpPr>
          <p:cNvPr id="30" name="Pijl: gekromd rechts 29">
            <a:extLst>
              <a:ext uri="{FF2B5EF4-FFF2-40B4-BE49-F238E27FC236}">
                <a16:creationId xmlns:a16="http://schemas.microsoft.com/office/drawing/2014/main" id="{3B83636F-CA08-52F9-492E-5D37A6F8B786}"/>
              </a:ext>
            </a:extLst>
          </p:cNvPr>
          <p:cNvSpPr/>
          <p:nvPr/>
        </p:nvSpPr>
        <p:spPr>
          <a:xfrm rot="16200000">
            <a:off x="8686412" y="5357588"/>
            <a:ext cx="671056" cy="1138930"/>
          </a:xfrm>
          <a:prstGeom prst="curvedRightArrow">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1" name="Tekstvak 30">
            <a:extLst>
              <a:ext uri="{FF2B5EF4-FFF2-40B4-BE49-F238E27FC236}">
                <a16:creationId xmlns:a16="http://schemas.microsoft.com/office/drawing/2014/main" id="{A3ACD711-06E5-18D3-2A1C-ED05EC8D4AE0}"/>
              </a:ext>
            </a:extLst>
          </p:cNvPr>
          <p:cNvSpPr txBox="1"/>
          <p:nvPr/>
        </p:nvSpPr>
        <p:spPr>
          <a:xfrm>
            <a:off x="8016594" y="6276220"/>
            <a:ext cx="2424062" cy="338554"/>
          </a:xfrm>
          <a:prstGeom prst="rect">
            <a:avLst/>
          </a:prstGeom>
          <a:noFill/>
        </p:spPr>
        <p:txBody>
          <a:bodyPr wrap="none" rtlCol="0">
            <a:spAutoFit/>
          </a:bodyPr>
          <a:lstStyle/>
          <a:p>
            <a:r>
              <a:rPr lang="nl-BE" sz="1600" err="1">
                <a:solidFill>
                  <a:schemeClr val="bg1"/>
                </a:solidFill>
                <a:latin typeface="Calibri" panose="020F0502020204030204" pitchFamily="34" charset="0"/>
                <a:cs typeface="Calibri" panose="020F0502020204030204" pitchFamily="34" charset="0"/>
              </a:rPr>
              <a:t>Vermeningvuldigingsfactor</a:t>
            </a:r>
            <a:endParaRPr lang="nl-BE" sz="16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112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0" name="Google Shape;557;p52">
            <a:extLst>
              <a:ext uri="{FF2B5EF4-FFF2-40B4-BE49-F238E27FC236}">
                <a16:creationId xmlns:a16="http://schemas.microsoft.com/office/drawing/2014/main" id="{34990A78-093B-AD31-3D6F-3CFAB8738506}"/>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1000"/>
              </a:spcBef>
              <a:spcAft>
                <a:spcPts val="0"/>
              </a:spcAft>
              <a:buSzPts val="1800"/>
              <a:buNone/>
            </a:pPr>
            <a:r>
              <a:rPr lang="en-US" sz="3600" err="1">
                <a:solidFill>
                  <a:schemeClr val="bg1"/>
                </a:solidFill>
              </a:rPr>
              <a:t>Klankkleur</a:t>
            </a:r>
            <a:r>
              <a:rPr lang="en-US" sz="3600">
                <a:solidFill>
                  <a:schemeClr val="bg1"/>
                </a:solidFill>
              </a:rPr>
              <a:t> </a:t>
            </a:r>
            <a:r>
              <a:rPr lang="en-US" sz="3600" err="1">
                <a:solidFill>
                  <a:schemeClr val="bg1"/>
                </a:solidFill>
              </a:rPr>
              <a:t>synthetiseren</a:t>
            </a:r>
            <a:endParaRPr lang="en-US" sz="4400">
              <a:solidFill>
                <a:schemeClr val="bg1"/>
              </a:solidFill>
            </a:endParaRPr>
          </a:p>
        </p:txBody>
      </p:sp>
      <p:sp>
        <p:nvSpPr>
          <p:cNvPr id="2" name="Google Shape;1066;g101cb935cc7_0_104">
            <a:extLst>
              <a:ext uri="{FF2B5EF4-FFF2-40B4-BE49-F238E27FC236}">
                <a16:creationId xmlns:a16="http://schemas.microsoft.com/office/drawing/2014/main" id="{BD6E9834-0261-24F1-49A5-5184C1EB228E}"/>
              </a:ext>
            </a:extLst>
          </p:cNvPr>
          <p:cNvSpPr txBox="1">
            <a:spLocks noGrp="1"/>
          </p:cNvSpPr>
          <p:nvPr>
            <p:ph type="body" idx="1"/>
          </p:nvPr>
        </p:nvSpPr>
        <p:spPr>
          <a:xfrm>
            <a:off x="1629148" y="842293"/>
            <a:ext cx="9237773" cy="15280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US" sz="2200" dirty="0" err="1">
                <a:solidFill>
                  <a:schemeClr val="bg1"/>
                </a:solidFill>
              </a:rPr>
              <a:t>Klankkleur</a:t>
            </a:r>
            <a:r>
              <a:rPr lang="en-US" sz="2200" dirty="0">
                <a:solidFill>
                  <a:schemeClr val="bg1"/>
                </a:solidFill>
              </a:rPr>
              <a:t> </a:t>
            </a:r>
            <a:r>
              <a:rPr lang="en-US" sz="2200" dirty="0" err="1">
                <a:solidFill>
                  <a:schemeClr val="bg1"/>
                </a:solidFill>
              </a:rPr>
              <a:t>synthetiseren</a:t>
            </a:r>
            <a:r>
              <a:rPr lang="en-US" sz="2200" dirty="0">
                <a:solidFill>
                  <a:schemeClr val="bg1"/>
                </a:solidFill>
              </a:rPr>
              <a:t> met de </a:t>
            </a:r>
            <a:r>
              <a:rPr lang="en-US" sz="2200" dirty="0" err="1">
                <a:solidFill>
                  <a:schemeClr val="bg1"/>
                </a:solidFill>
              </a:rPr>
              <a:t>Toonsynthesizer</a:t>
            </a:r>
            <a:r>
              <a:rPr lang="en-US" sz="2200" dirty="0">
                <a:solidFill>
                  <a:schemeClr val="bg1"/>
                </a:solidFill>
              </a:rPr>
              <a:t> van </a:t>
            </a:r>
            <a:r>
              <a:rPr lang="en-US" sz="2200" dirty="0" err="1">
                <a:solidFill>
                  <a:schemeClr val="bg1"/>
                </a:solidFill>
              </a:rPr>
              <a:t>iMuSciCA</a:t>
            </a:r>
            <a:endParaRPr sz="2200" dirty="0">
              <a:solidFill>
                <a:schemeClr val="bg1"/>
              </a:solidFill>
            </a:endParaRPr>
          </a:p>
        </p:txBody>
      </p:sp>
      <p:pic>
        <p:nvPicPr>
          <p:cNvPr id="9" name="Google Shape;1067;g101cb935cc7_0_104">
            <a:extLst>
              <a:ext uri="{FF2B5EF4-FFF2-40B4-BE49-F238E27FC236}">
                <a16:creationId xmlns:a16="http://schemas.microsoft.com/office/drawing/2014/main" id="{4691D14B-5B6A-C9D8-5631-266056665755}"/>
              </a:ext>
            </a:extLst>
          </p:cNvPr>
          <p:cNvPicPr preferRelativeResize="0"/>
          <p:nvPr/>
        </p:nvPicPr>
        <p:blipFill rotWithShape="1">
          <a:blip r:embed="rId3">
            <a:alphaModFix/>
          </a:blip>
          <a:srcRect/>
          <a:stretch/>
        </p:blipFill>
        <p:spPr>
          <a:xfrm>
            <a:off x="6182500" y="3185918"/>
            <a:ext cx="2042337" cy="2042337"/>
          </a:xfrm>
          <a:prstGeom prst="rect">
            <a:avLst/>
          </a:prstGeom>
          <a:noFill/>
          <a:ln>
            <a:noFill/>
          </a:ln>
        </p:spPr>
      </p:pic>
      <p:pic>
        <p:nvPicPr>
          <p:cNvPr id="11" name="Google Shape;1068;g101cb935cc7_0_104">
            <a:extLst>
              <a:ext uri="{FF2B5EF4-FFF2-40B4-BE49-F238E27FC236}">
                <a16:creationId xmlns:a16="http://schemas.microsoft.com/office/drawing/2014/main" id="{9DEC4668-82B4-B690-F986-FE05DE64A5FB}"/>
              </a:ext>
            </a:extLst>
          </p:cNvPr>
          <p:cNvPicPr preferRelativeResize="0"/>
          <p:nvPr/>
        </p:nvPicPr>
        <p:blipFill rotWithShape="1">
          <a:blip r:embed="rId4">
            <a:alphaModFix/>
          </a:blip>
          <a:srcRect/>
          <a:stretch/>
        </p:blipFill>
        <p:spPr>
          <a:xfrm>
            <a:off x="2473091" y="2994594"/>
            <a:ext cx="2328420" cy="1890784"/>
          </a:xfrm>
          <a:prstGeom prst="rect">
            <a:avLst/>
          </a:prstGeom>
          <a:noFill/>
          <a:ln>
            <a:noFill/>
          </a:ln>
        </p:spPr>
      </p:pic>
    </p:spTree>
    <p:extLst>
      <p:ext uri="{BB962C8B-B14F-4D97-AF65-F5344CB8AC3E}">
        <p14:creationId xmlns:p14="http://schemas.microsoft.com/office/powerpoint/2010/main" val="2213486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2" name="Google Shape;1082;p1">
            <a:extLst>
              <a:ext uri="{FF2B5EF4-FFF2-40B4-BE49-F238E27FC236}">
                <a16:creationId xmlns:a16="http://schemas.microsoft.com/office/drawing/2014/main" id="{F6846D5E-3A6D-4B18-BCFC-BA5C8D1372BD}"/>
              </a:ext>
            </a:extLst>
          </p:cNvPr>
          <p:cNvSpPr txBox="1">
            <a:spLocks noGrp="1"/>
          </p:cNvSpPr>
          <p:nvPr>
            <p:ph type="body" idx="1"/>
          </p:nvPr>
        </p:nvSpPr>
        <p:spPr>
          <a:xfrm>
            <a:off x="1537799" y="536692"/>
            <a:ext cx="7483500" cy="1035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1800"/>
              <a:buNone/>
            </a:pPr>
            <a:r>
              <a:rPr lang="en-US" sz="2200" err="1">
                <a:solidFill>
                  <a:schemeClr val="bg1"/>
                </a:solidFill>
              </a:rPr>
              <a:t>Klankkleur</a:t>
            </a:r>
            <a:r>
              <a:rPr lang="en-US" sz="2200">
                <a:solidFill>
                  <a:schemeClr val="bg1"/>
                </a:solidFill>
              </a:rPr>
              <a:t> van </a:t>
            </a:r>
            <a:r>
              <a:rPr lang="en-US" sz="2200" err="1">
                <a:solidFill>
                  <a:schemeClr val="bg1"/>
                </a:solidFill>
              </a:rPr>
              <a:t>een</a:t>
            </a:r>
            <a:r>
              <a:rPr lang="en-US" sz="2200">
                <a:solidFill>
                  <a:schemeClr val="bg1"/>
                </a:solidFill>
              </a:rPr>
              <a:t> </a:t>
            </a:r>
            <a:r>
              <a:rPr lang="en-US" sz="2200" b="1">
                <a:solidFill>
                  <a:schemeClr val="bg1"/>
                </a:solidFill>
              </a:rPr>
              <a:t>la op de piano </a:t>
            </a:r>
            <a:r>
              <a:rPr lang="en-US" sz="2200" b="1" err="1">
                <a:solidFill>
                  <a:schemeClr val="bg1"/>
                </a:solidFill>
              </a:rPr>
              <a:t>synthetiseren</a:t>
            </a:r>
            <a:r>
              <a:rPr lang="en-US" sz="2200" b="1">
                <a:solidFill>
                  <a:schemeClr val="bg1"/>
                </a:solidFill>
              </a:rPr>
              <a:t> </a:t>
            </a:r>
            <a:r>
              <a:rPr lang="en-US" sz="2200">
                <a:solidFill>
                  <a:schemeClr val="bg1"/>
                </a:solidFill>
              </a:rPr>
              <a:t>met iMuSciCA</a:t>
            </a:r>
            <a:endParaRPr sz="2200">
              <a:solidFill>
                <a:schemeClr val="bg1"/>
              </a:solidFill>
            </a:endParaRPr>
          </a:p>
        </p:txBody>
      </p:sp>
      <p:pic>
        <p:nvPicPr>
          <p:cNvPr id="9" name="Google Shape;1083;p1">
            <a:extLst>
              <a:ext uri="{FF2B5EF4-FFF2-40B4-BE49-F238E27FC236}">
                <a16:creationId xmlns:a16="http://schemas.microsoft.com/office/drawing/2014/main" id="{9A3C82C5-F066-DD0A-4EF0-30548D589898}"/>
              </a:ext>
            </a:extLst>
          </p:cNvPr>
          <p:cNvPicPr preferRelativeResize="0"/>
          <p:nvPr/>
        </p:nvPicPr>
        <p:blipFill rotWithShape="1">
          <a:blip r:embed="rId3">
            <a:alphaModFix/>
          </a:blip>
          <a:srcRect/>
          <a:stretch/>
        </p:blipFill>
        <p:spPr>
          <a:xfrm>
            <a:off x="1883972" y="1617764"/>
            <a:ext cx="3343925" cy="1028525"/>
          </a:xfrm>
          <a:prstGeom prst="rect">
            <a:avLst/>
          </a:prstGeom>
          <a:noFill/>
          <a:ln>
            <a:noFill/>
          </a:ln>
        </p:spPr>
      </p:pic>
      <p:sp>
        <p:nvSpPr>
          <p:cNvPr id="11" name="Google Shape;1084;p1">
            <a:extLst>
              <a:ext uri="{FF2B5EF4-FFF2-40B4-BE49-F238E27FC236}">
                <a16:creationId xmlns:a16="http://schemas.microsoft.com/office/drawing/2014/main" id="{32134F10-42D7-9B64-FE08-45AA0ED360F4}"/>
              </a:ext>
            </a:extLst>
          </p:cNvPr>
          <p:cNvSpPr txBox="1"/>
          <p:nvPr/>
        </p:nvSpPr>
        <p:spPr>
          <a:xfrm>
            <a:off x="1735563" y="5000209"/>
            <a:ext cx="5846100" cy="5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https://workbench.imuscica.eu/</a:t>
            </a:r>
            <a:r>
              <a:rPr lang="en-US" sz="1700" b="0" i="0" u="none" strike="noStrike" cap="none">
                <a:solidFill>
                  <a:schemeClr val="bg1"/>
                </a:solidFill>
                <a:latin typeface="Arial"/>
                <a:ea typeface="Arial"/>
                <a:cs typeface="Arial"/>
                <a:sym typeface="Arial"/>
              </a:rPr>
              <a:t> -&gt; </a:t>
            </a:r>
            <a:r>
              <a:rPr lang="en-US" sz="1700" b="0" i="0" u="none" strike="noStrike" cap="none" err="1">
                <a:solidFill>
                  <a:schemeClr val="bg1"/>
                </a:solidFill>
                <a:latin typeface="Arial"/>
                <a:ea typeface="Arial"/>
                <a:cs typeface="Arial"/>
                <a:sym typeface="Arial"/>
              </a:rPr>
              <a:t>Toonsynthesizer</a:t>
            </a:r>
            <a:endParaRPr sz="1700" b="0" i="0" u="none" strike="noStrike" cap="none">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pic>
        <p:nvPicPr>
          <p:cNvPr id="12" name="Google Shape;1085;p1">
            <a:extLst>
              <a:ext uri="{FF2B5EF4-FFF2-40B4-BE49-F238E27FC236}">
                <a16:creationId xmlns:a16="http://schemas.microsoft.com/office/drawing/2014/main" id="{71060380-94FF-FE5F-384A-EFC71329AA37}"/>
              </a:ext>
            </a:extLst>
          </p:cNvPr>
          <p:cNvPicPr preferRelativeResize="0"/>
          <p:nvPr/>
        </p:nvPicPr>
        <p:blipFill rotWithShape="1">
          <a:blip r:embed="rId5">
            <a:alphaModFix/>
          </a:blip>
          <a:srcRect t="6138"/>
          <a:stretch/>
        </p:blipFill>
        <p:spPr>
          <a:xfrm>
            <a:off x="5765976" y="1818503"/>
            <a:ext cx="3617325" cy="2831700"/>
          </a:xfrm>
          <a:prstGeom prst="rect">
            <a:avLst/>
          </a:prstGeom>
          <a:noFill/>
          <a:ln>
            <a:noFill/>
          </a:ln>
        </p:spPr>
      </p:pic>
      <p:graphicFrame>
        <p:nvGraphicFramePr>
          <p:cNvPr id="13" name="Google Shape;1086;p1">
            <a:extLst>
              <a:ext uri="{FF2B5EF4-FFF2-40B4-BE49-F238E27FC236}">
                <a16:creationId xmlns:a16="http://schemas.microsoft.com/office/drawing/2014/main" id="{E51E1358-FCF8-41B2-2650-A139E0C67E70}"/>
              </a:ext>
            </a:extLst>
          </p:cNvPr>
          <p:cNvGraphicFramePr/>
          <p:nvPr>
            <p:extLst>
              <p:ext uri="{D42A27DB-BD31-4B8C-83A1-F6EECF244321}">
                <p14:modId xmlns:p14="http://schemas.microsoft.com/office/powerpoint/2010/main" val="598617550"/>
              </p:ext>
            </p:extLst>
          </p:nvPr>
        </p:nvGraphicFramePr>
        <p:xfrm>
          <a:off x="1883988" y="2631516"/>
          <a:ext cx="2694900" cy="2233780"/>
        </p:xfrm>
        <a:graphic>
          <a:graphicData uri="http://schemas.openxmlformats.org/drawingml/2006/table">
            <a:tbl>
              <a:tblPr>
                <a:noFill/>
                <a:tableStyleId>{B22A9AC7-5B4B-4D58-9C12-BE6BF148D38D}</a:tableStyleId>
              </a:tblPr>
              <a:tblGrid>
                <a:gridCol w="383975">
                  <a:extLst>
                    <a:ext uri="{9D8B030D-6E8A-4147-A177-3AD203B41FA5}">
                      <a16:colId xmlns:a16="http://schemas.microsoft.com/office/drawing/2014/main" val="20000"/>
                    </a:ext>
                  </a:extLst>
                </a:gridCol>
                <a:gridCol w="1005175">
                  <a:extLst>
                    <a:ext uri="{9D8B030D-6E8A-4147-A177-3AD203B41FA5}">
                      <a16:colId xmlns:a16="http://schemas.microsoft.com/office/drawing/2014/main" val="20001"/>
                    </a:ext>
                  </a:extLst>
                </a:gridCol>
                <a:gridCol w="1305750">
                  <a:extLst>
                    <a:ext uri="{9D8B030D-6E8A-4147-A177-3AD203B41FA5}">
                      <a16:colId xmlns:a16="http://schemas.microsoft.com/office/drawing/2014/main" val="20002"/>
                    </a:ext>
                  </a:extLst>
                </a:gridCol>
              </a:tblGrid>
              <a:tr h="352425">
                <a:tc>
                  <a:txBody>
                    <a:bodyPr/>
                    <a:lstStyle/>
                    <a:p>
                      <a:pPr marL="0" marR="0" lvl="0" indent="0" algn="ctr" rtl="0">
                        <a:lnSpc>
                          <a:spcPct val="100000"/>
                        </a:lnSpc>
                        <a:spcBef>
                          <a:spcPts val="0"/>
                        </a:spcBef>
                        <a:spcAft>
                          <a:spcPts val="0"/>
                        </a:spcAft>
                        <a:buClr>
                          <a:srgbClr val="000000"/>
                        </a:buClr>
                        <a:buSzPts val="1300"/>
                        <a:buFont typeface="Arial"/>
                        <a:buNone/>
                      </a:pPr>
                      <a:endParaRPr sz="1600" u="none" strike="noStrike" cap="none">
                        <a:solidFill>
                          <a:schemeClr val="dk1"/>
                        </a:solidFill>
                      </a:endParaRPr>
                    </a:p>
                  </a:txBody>
                  <a:tcPr marL="28575" marR="28575" marT="91425" marB="91425" anchor="b">
                    <a:lnR w="9525" cap="flat" cmpd="sng">
                      <a:solidFill>
                        <a:schemeClr val="dk1"/>
                      </a:solidFill>
                      <a:prstDash val="solid"/>
                      <a:round/>
                      <a:headEnd type="none" w="sm" len="sm"/>
                      <a:tailEnd type="none" w="sm" len="sm"/>
                    </a:lnR>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600" b="1" u="none" strike="noStrike" cap="none">
                          <a:solidFill>
                            <a:schemeClr val="dk1"/>
                          </a:solidFill>
                          <a:latin typeface="Calibri"/>
                          <a:ea typeface="Calibri"/>
                          <a:cs typeface="Calibri"/>
                          <a:sym typeface="Calibri"/>
                        </a:rPr>
                        <a:t> Hz</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600" b="1" u="none" strike="noStrike" cap="none">
                          <a:solidFill>
                            <a:schemeClr val="dk1"/>
                          </a:solidFill>
                          <a:latin typeface="Calibri"/>
                          <a:ea typeface="Calibri"/>
                          <a:cs typeface="Calibri"/>
                          <a:sym typeface="Calibri"/>
                        </a:rPr>
                        <a:t>rel. amplitude</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600" u="none" strike="noStrike" cap="none">
                          <a:solidFill>
                            <a:schemeClr val="dk1"/>
                          </a:solidFill>
                          <a:latin typeface="Calibri"/>
                          <a:ea typeface="Calibri"/>
                          <a:cs typeface="Calibri"/>
                          <a:sym typeface="Calibri"/>
                        </a:rPr>
                        <a:t>F1</a:t>
                      </a:r>
                      <a:endParaRPr sz="1600" u="none" strike="noStrike" cap="none"/>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600" b="1" u="none" strike="noStrike" cap="none">
                          <a:solidFill>
                            <a:schemeClr val="dk1"/>
                          </a:solidFill>
                          <a:latin typeface="Calibri"/>
                          <a:ea typeface="Calibri"/>
                          <a:cs typeface="Calibri"/>
                          <a:sym typeface="Calibri"/>
                        </a:rPr>
                        <a:t>440</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600" b="1" u="none" strike="noStrike" cap="none">
                          <a:solidFill>
                            <a:schemeClr val="dk1"/>
                          </a:solidFill>
                          <a:latin typeface="Calibri"/>
                          <a:ea typeface="Calibri"/>
                          <a:cs typeface="Calibri"/>
                          <a:sym typeface="Calibri"/>
                        </a:rPr>
                        <a:t>1,00</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600" u="none" strike="noStrike" cap="none">
                          <a:solidFill>
                            <a:schemeClr val="dk1"/>
                          </a:solidFill>
                          <a:latin typeface="Calibri"/>
                          <a:ea typeface="Calibri"/>
                          <a:cs typeface="Calibri"/>
                          <a:sym typeface="Calibri"/>
                        </a:rPr>
                        <a:t>F2</a:t>
                      </a:r>
                      <a:endParaRPr sz="16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600" b="1" u="none" strike="noStrike" cap="none">
                          <a:solidFill>
                            <a:schemeClr val="dk1"/>
                          </a:solidFill>
                          <a:latin typeface="Calibri"/>
                          <a:ea typeface="Calibri"/>
                          <a:cs typeface="Calibri"/>
                          <a:sym typeface="Calibri"/>
                        </a:rPr>
                        <a:t>880</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600" b="1" u="none" strike="noStrike" cap="none">
                          <a:solidFill>
                            <a:schemeClr val="dk1"/>
                          </a:solidFill>
                          <a:latin typeface="Calibri"/>
                          <a:ea typeface="Calibri"/>
                          <a:cs typeface="Calibri"/>
                          <a:sym typeface="Calibri"/>
                        </a:rPr>
                        <a:t>0,33</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chemeClr val="dk1"/>
                          </a:solidFill>
                          <a:latin typeface="Calibri"/>
                          <a:ea typeface="Calibri"/>
                          <a:cs typeface="Calibri"/>
                          <a:sym typeface="Calibri"/>
                        </a:rPr>
                        <a:t>F3</a:t>
                      </a:r>
                      <a:endParaRPr sz="16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solidFill>
                            <a:schemeClr val="dk1"/>
                          </a:solidFill>
                          <a:latin typeface="Calibri"/>
                          <a:ea typeface="Calibri"/>
                          <a:cs typeface="Calibri"/>
                          <a:sym typeface="Calibri"/>
                        </a:rPr>
                        <a:t>1320</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solidFill>
                            <a:schemeClr val="dk1"/>
                          </a:solidFill>
                          <a:latin typeface="Calibri"/>
                          <a:ea typeface="Calibri"/>
                          <a:cs typeface="Calibri"/>
                          <a:sym typeface="Calibri"/>
                        </a:rPr>
                        <a:t>0,05</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solidFill>
                            <a:schemeClr val="dk1"/>
                          </a:solidFill>
                          <a:latin typeface="Calibri"/>
                          <a:ea typeface="Calibri"/>
                          <a:cs typeface="Calibri"/>
                          <a:sym typeface="Calibri"/>
                        </a:rPr>
                        <a:t>…</a:t>
                      </a:r>
                      <a:endParaRPr sz="16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solidFill>
                            <a:schemeClr val="dk1"/>
                          </a:solidFill>
                          <a:latin typeface="Calibri"/>
                          <a:ea typeface="Calibri"/>
                          <a:cs typeface="Calibri"/>
                          <a:sym typeface="Calibri"/>
                        </a:rPr>
                        <a:t>…</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solidFill>
                            <a:schemeClr val="dk1"/>
                          </a:solidFill>
                          <a:latin typeface="Calibri"/>
                          <a:ea typeface="Calibri"/>
                          <a:cs typeface="Calibri"/>
                          <a:sym typeface="Calibri"/>
                        </a:rPr>
                        <a:t>…</a:t>
                      </a:r>
                      <a:endParaRPr sz="16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pic>
        <p:nvPicPr>
          <p:cNvPr id="14" name="Google Shape;1087;p1">
            <a:extLst>
              <a:ext uri="{FF2B5EF4-FFF2-40B4-BE49-F238E27FC236}">
                <a16:creationId xmlns:a16="http://schemas.microsoft.com/office/drawing/2014/main" id="{E408F9FC-4C6D-D5E1-BC79-15B2DA292908}"/>
              </a:ext>
            </a:extLst>
          </p:cNvPr>
          <p:cNvPicPr preferRelativeResize="0"/>
          <p:nvPr/>
        </p:nvPicPr>
        <p:blipFill rotWithShape="1">
          <a:blip r:embed="rId6">
            <a:alphaModFix/>
          </a:blip>
          <a:srcRect/>
          <a:stretch/>
        </p:blipFill>
        <p:spPr>
          <a:xfrm>
            <a:off x="1749376" y="5516478"/>
            <a:ext cx="6062375" cy="1028525"/>
          </a:xfrm>
          <a:prstGeom prst="rect">
            <a:avLst/>
          </a:prstGeom>
          <a:noFill/>
          <a:ln>
            <a:noFill/>
          </a:ln>
        </p:spPr>
      </p:pic>
      <p:sp>
        <p:nvSpPr>
          <p:cNvPr id="17" name="Google Shape;557;p52">
            <a:extLst>
              <a:ext uri="{FF2B5EF4-FFF2-40B4-BE49-F238E27FC236}">
                <a16:creationId xmlns:a16="http://schemas.microsoft.com/office/drawing/2014/main" id="{DB7D5D52-9480-E693-EC7A-DC1BFCC29E6C}"/>
              </a:ext>
            </a:extLst>
          </p:cNvPr>
          <p:cNvSpPr txBox="1">
            <a:spLocks/>
          </p:cNvSpPr>
          <p:nvPr/>
        </p:nvSpPr>
        <p:spPr>
          <a:xfrm>
            <a:off x="1512276" y="108682"/>
            <a:ext cx="10018789" cy="642066"/>
          </a:xfrm>
          <a:prstGeom prst="rect">
            <a:avLst/>
          </a:prstGeom>
          <a:noFill/>
          <a:ln>
            <a:noFill/>
          </a:ln>
        </p:spPr>
        <p:txBody>
          <a:bodyPr spcFirstLastPara="1" wrap="square" lIns="91425" tIns="45700" rIns="91425" bIns="45700" anchor="b"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1000"/>
              </a:spcBef>
            </a:pPr>
            <a:r>
              <a:rPr lang="en-US" sz="3600" err="1">
                <a:solidFill>
                  <a:schemeClr val="bg1"/>
                </a:solidFill>
              </a:rPr>
              <a:t>Klankkleur</a:t>
            </a:r>
            <a:r>
              <a:rPr lang="en-US" sz="3600">
                <a:solidFill>
                  <a:schemeClr val="bg1"/>
                </a:solidFill>
              </a:rPr>
              <a:t> </a:t>
            </a:r>
            <a:r>
              <a:rPr lang="en-US" sz="3600" err="1">
                <a:solidFill>
                  <a:schemeClr val="bg1"/>
                </a:solidFill>
              </a:rPr>
              <a:t>synthetiseren</a:t>
            </a:r>
            <a:r>
              <a:rPr lang="en-US" sz="3600">
                <a:solidFill>
                  <a:schemeClr val="bg1"/>
                </a:solidFill>
              </a:rPr>
              <a:t> met iMuSciCA</a:t>
            </a:r>
            <a:endParaRPr lang="en-US">
              <a:solidFill>
                <a:schemeClr val="bg1"/>
              </a:solidFill>
            </a:endParaRPr>
          </a:p>
        </p:txBody>
      </p:sp>
      <p:pic>
        <p:nvPicPr>
          <p:cNvPr id="18" name="Afbeelding 17">
            <a:extLst>
              <a:ext uri="{FF2B5EF4-FFF2-40B4-BE49-F238E27FC236}">
                <a16:creationId xmlns:a16="http://schemas.microsoft.com/office/drawing/2014/main" id="{6FC667FC-9620-643D-4156-769CB6E11163}"/>
              </a:ext>
            </a:extLst>
          </p:cNvPr>
          <p:cNvPicPr>
            <a:picLocks noChangeAspect="1"/>
          </p:cNvPicPr>
          <p:nvPr/>
        </p:nvPicPr>
        <p:blipFill rotWithShape="1">
          <a:blip r:embed="rId7"/>
          <a:srcRect l="15859" r="53494"/>
          <a:stretch/>
        </p:blipFill>
        <p:spPr>
          <a:xfrm>
            <a:off x="9422586" y="842293"/>
            <a:ext cx="981998" cy="707886"/>
          </a:xfrm>
          <a:prstGeom prst="rect">
            <a:avLst/>
          </a:prstGeom>
        </p:spPr>
      </p:pic>
    </p:spTree>
    <p:extLst>
      <p:ext uri="{BB962C8B-B14F-4D97-AF65-F5344CB8AC3E}">
        <p14:creationId xmlns:p14="http://schemas.microsoft.com/office/powerpoint/2010/main" val="4064599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0" name="Google Shape;557;p52">
            <a:extLst>
              <a:ext uri="{FF2B5EF4-FFF2-40B4-BE49-F238E27FC236}">
                <a16:creationId xmlns:a16="http://schemas.microsoft.com/office/drawing/2014/main" id="{34990A78-093B-AD31-3D6F-3CFAB8738506}"/>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fontScale="90000"/>
          </a:bodyPr>
          <a:lstStyle/>
          <a:p>
            <a:pPr>
              <a:spcBef>
                <a:spcPts val="1000"/>
              </a:spcBef>
            </a:pPr>
            <a:r>
              <a:rPr lang="en-US" sz="3600" err="1">
                <a:solidFill>
                  <a:schemeClr val="bg1"/>
                </a:solidFill>
              </a:rPr>
              <a:t>Klankkleur</a:t>
            </a:r>
            <a:r>
              <a:rPr lang="en-US" sz="3600">
                <a:solidFill>
                  <a:schemeClr val="bg1"/>
                </a:solidFill>
              </a:rPr>
              <a:t> </a:t>
            </a:r>
            <a:r>
              <a:rPr lang="en-US" sz="3600" err="1">
                <a:solidFill>
                  <a:schemeClr val="bg1"/>
                </a:solidFill>
              </a:rPr>
              <a:t>synthetiseren</a:t>
            </a:r>
            <a:r>
              <a:rPr lang="en-US" sz="3600">
                <a:solidFill>
                  <a:schemeClr val="bg1"/>
                </a:solidFill>
              </a:rPr>
              <a:t> met iMuSciCA</a:t>
            </a:r>
            <a:endParaRPr lang="en-US" sz="1100">
              <a:solidFill>
                <a:schemeClr val="bg1"/>
              </a:solidFill>
            </a:endParaRPr>
          </a:p>
        </p:txBody>
      </p:sp>
      <p:pic>
        <p:nvPicPr>
          <p:cNvPr id="2" name="Google Shape;1123;p3">
            <a:extLst>
              <a:ext uri="{FF2B5EF4-FFF2-40B4-BE49-F238E27FC236}">
                <a16:creationId xmlns:a16="http://schemas.microsoft.com/office/drawing/2014/main" id="{24171DB6-EB8F-E852-1D98-AAE2AAB429D0}"/>
              </a:ext>
            </a:extLst>
          </p:cNvPr>
          <p:cNvPicPr preferRelativeResize="0"/>
          <p:nvPr/>
        </p:nvPicPr>
        <p:blipFill rotWithShape="1">
          <a:blip r:embed="rId5">
            <a:alphaModFix/>
          </a:blip>
          <a:srcRect/>
          <a:stretch/>
        </p:blipFill>
        <p:spPr>
          <a:xfrm>
            <a:off x="5980166" y="1879371"/>
            <a:ext cx="5398907" cy="1651458"/>
          </a:xfrm>
          <a:prstGeom prst="rect">
            <a:avLst/>
          </a:prstGeom>
          <a:noFill/>
          <a:ln>
            <a:noFill/>
          </a:ln>
        </p:spPr>
      </p:pic>
      <p:sp>
        <p:nvSpPr>
          <p:cNvPr id="9" name="Google Shape;1124;p3">
            <a:extLst>
              <a:ext uri="{FF2B5EF4-FFF2-40B4-BE49-F238E27FC236}">
                <a16:creationId xmlns:a16="http://schemas.microsoft.com/office/drawing/2014/main" id="{B300D924-F93A-07A5-3B64-9CD56F82B366}"/>
              </a:ext>
            </a:extLst>
          </p:cNvPr>
          <p:cNvSpPr txBox="1"/>
          <p:nvPr/>
        </p:nvSpPr>
        <p:spPr>
          <a:xfrm>
            <a:off x="7842250" y="3720335"/>
            <a:ext cx="153656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bg1"/>
                </a:solidFill>
                <a:latin typeface="Arial"/>
                <a:ea typeface="Arial"/>
                <a:cs typeface="Arial"/>
                <a:sym typeface="Arial"/>
              </a:rPr>
              <a:t>………</a:t>
            </a:r>
            <a:endParaRPr sz="1400" b="0" i="0" u="none" strike="noStrike" cap="none">
              <a:solidFill>
                <a:schemeClr val="bg1"/>
              </a:solidFill>
              <a:latin typeface="Arial"/>
              <a:ea typeface="Arial"/>
              <a:cs typeface="Arial"/>
              <a:sym typeface="Arial"/>
            </a:endParaRPr>
          </a:p>
        </p:txBody>
      </p:sp>
      <p:graphicFrame>
        <p:nvGraphicFramePr>
          <p:cNvPr id="11" name="Google Shape;1125;p3">
            <a:extLst>
              <a:ext uri="{FF2B5EF4-FFF2-40B4-BE49-F238E27FC236}">
                <a16:creationId xmlns:a16="http://schemas.microsoft.com/office/drawing/2014/main" id="{CCD1ACE6-E74C-17E7-373B-1BE25E21BA0C}"/>
              </a:ext>
            </a:extLst>
          </p:cNvPr>
          <p:cNvGraphicFramePr/>
          <p:nvPr>
            <p:extLst>
              <p:ext uri="{D42A27DB-BD31-4B8C-83A1-F6EECF244321}">
                <p14:modId xmlns:p14="http://schemas.microsoft.com/office/powerpoint/2010/main" val="2112624002"/>
              </p:ext>
            </p:extLst>
          </p:nvPr>
        </p:nvGraphicFramePr>
        <p:xfrm>
          <a:off x="2092438" y="1046338"/>
          <a:ext cx="3053025" cy="4765320"/>
        </p:xfrm>
        <a:graphic>
          <a:graphicData uri="http://schemas.openxmlformats.org/drawingml/2006/table">
            <a:tbl>
              <a:tblPr>
                <a:noFill/>
                <a:tableStyleId>{B22A9AC7-5B4B-4D58-9C12-BE6BF148D38D}</a:tableStyleId>
              </a:tblPr>
              <a:tblGrid>
                <a:gridCol w="383975">
                  <a:extLst>
                    <a:ext uri="{9D8B030D-6E8A-4147-A177-3AD203B41FA5}">
                      <a16:colId xmlns:a16="http://schemas.microsoft.com/office/drawing/2014/main" val="20000"/>
                    </a:ext>
                  </a:extLst>
                </a:gridCol>
                <a:gridCol w="779575">
                  <a:extLst>
                    <a:ext uri="{9D8B030D-6E8A-4147-A177-3AD203B41FA5}">
                      <a16:colId xmlns:a16="http://schemas.microsoft.com/office/drawing/2014/main" val="20001"/>
                    </a:ext>
                  </a:extLst>
                </a:gridCol>
                <a:gridCol w="808550">
                  <a:extLst>
                    <a:ext uri="{9D8B030D-6E8A-4147-A177-3AD203B41FA5}">
                      <a16:colId xmlns:a16="http://schemas.microsoft.com/office/drawing/2014/main" val="20002"/>
                    </a:ext>
                  </a:extLst>
                </a:gridCol>
                <a:gridCol w="1080925">
                  <a:extLst>
                    <a:ext uri="{9D8B030D-6E8A-4147-A177-3AD203B41FA5}">
                      <a16:colId xmlns:a16="http://schemas.microsoft.com/office/drawing/2014/main" val="20003"/>
                    </a:ext>
                  </a:extLst>
                </a:gridCol>
              </a:tblGrid>
              <a:tr h="352425">
                <a:tc gridSpan="4">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dk1"/>
                          </a:solidFill>
                        </a:rPr>
                        <a:t>RR Lyrae I – kplr006186029</a:t>
                      </a:r>
                      <a:endParaRPr sz="1200" u="none" strike="noStrike" cap="none">
                        <a:solidFill>
                          <a:schemeClr val="dk1"/>
                        </a:solidFill>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0"/>
                  </a:ext>
                </a:extLst>
              </a:tr>
              <a:tr h="352425">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chemeClr val="dk1"/>
                        </a:solidFill>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cy/dag</a:t>
                      </a:r>
                      <a:endParaRPr sz="1300" u="none" strike="noStrike" cap="none">
                        <a:solidFill>
                          <a:schemeClr val="dk1"/>
                        </a:solidFill>
                        <a:latin typeface="Calibri"/>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Hz</a:t>
                      </a:r>
                      <a:endParaRPr sz="1300" b="1" u="none" strike="noStrike" cap="none">
                        <a:solidFill>
                          <a:schemeClr val="dk1"/>
                        </a:solidFill>
                        <a:latin typeface="Calibri"/>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rel. amplitude</a:t>
                      </a:r>
                      <a:endParaRPr sz="1300" u="none" strike="noStrike" cap="none">
                        <a:solidFill>
                          <a:schemeClr val="dk1"/>
                        </a:solidFill>
                        <a:latin typeface="Calibri"/>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F1</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1,466</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506</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1,00</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F2</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2,932</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1011</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0,50</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F3</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4,399</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1517</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0,37</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F4</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5,865</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2022</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0,24</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F5</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7,331</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2528</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0,11</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F6</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8,797</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3033</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0,07</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F7</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10,264</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3539</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0,04</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F8</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1,459</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503</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0,03</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F9</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11,731</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4045</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0,02</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F10</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chemeClr val="dk1"/>
                          </a:solidFill>
                          <a:latin typeface="Calibri"/>
                          <a:ea typeface="Calibri"/>
                          <a:cs typeface="Calibri"/>
                          <a:sym typeface="Calibri"/>
                        </a:rPr>
                        <a:t>1,475</a:t>
                      </a:r>
                      <a:endParaRPr sz="1300"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509</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chemeClr val="dk1"/>
                          </a:solidFill>
                          <a:latin typeface="Calibri"/>
                          <a:ea typeface="Calibri"/>
                          <a:cs typeface="Calibri"/>
                          <a:sym typeface="Calibri"/>
                        </a:rPr>
                        <a:t>0,02</a:t>
                      </a:r>
                      <a:endParaRPr sz="1300" b="1" u="none" strike="noStrike" cap="none">
                        <a:solidFill>
                          <a:schemeClr val="dk1"/>
                        </a:solidFill>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bl>
          </a:graphicData>
        </a:graphic>
      </p:graphicFrame>
      <p:pic>
        <p:nvPicPr>
          <p:cNvPr id="12" name="Google Shape;887;g101cb935cc7_1_301">
            <a:extLst>
              <a:ext uri="{FF2B5EF4-FFF2-40B4-BE49-F238E27FC236}">
                <a16:creationId xmlns:a16="http://schemas.microsoft.com/office/drawing/2014/main" id="{EA58D078-9EB7-9C0B-D047-AF9F153D7C9B}"/>
              </a:ext>
            </a:extLst>
          </p:cNvPr>
          <p:cNvPicPr preferRelativeResize="0"/>
          <p:nvPr/>
        </p:nvPicPr>
        <p:blipFill rotWithShape="1">
          <a:blip r:embed="rId6">
            <a:alphaModFix/>
          </a:blip>
          <a:srcRect/>
          <a:stretch/>
        </p:blipFill>
        <p:spPr>
          <a:xfrm>
            <a:off x="6150790" y="4555175"/>
            <a:ext cx="1837171" cy="1492685"/>
          </a:xfrm>
          <a:prstGeom prst="rect">
            <a:avLst/>
          </a:prstGeom>
          <a:noFill/>
          <a:ln>
            <a:noFill/>
          </a:ln>
        </p:spPr>
      </p:pic>
      <p:pic>
        <p:nvPicPr>
          <p:cNvPr id="13" name="RRLY_I_kplr006186029_506_12F_16LUFS">
            <a:hlinkClick r:id="" action="ppaction://media"/>
            <a:extLst>
              <a:ext uri="{FF2B5EF4-FFF2-40B4-BE49-F238E27FC236}">
                <a16:creationId xmlns:a16="http://schemas.microsoft.com/office/drawing/2014/main" id="{7331E351-1CF7-5335-E1ED-14318FB9D3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29326" y="5181600"/>
            <a:ext cx="406400" cy="406400"/>
          </a:xfrm>
          <a:prstGeom prst="rect">
            <a:avLst/>
          </a:prstGeom>
        </p:spPr>
      </p:pic>
    </p:spTree>
    <p:extLst>
      <p:ext uri="{BB962C8B-B14F-4D97-AF65-F5344CB8AC3E}">
        <p14:creationId xmlns:p14="http://schemas.microsoft.com/office/powerpoint/2010/main" val="40903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84000"/>
          </a:blip>
          <a:stretch>
            <a:fillRect/>
          </a:stretch>
        </a:blipFill>
        <a:effectLst/>
      </p:bgPr>
    </p:bg>
    <p:spTree>
      <p:nvGrpSpPr>
        <p:cNvPr id="1" name="Shape 87"/>
        <p:cNvGrpSpPr/>
        <p:nvPr/>
      </p:nvGrpSpPr>
      <p:grpSpPr>
        <a:xfrm>
          <a:off x="0" y="0"/>
          <a:ext cx="0" cy="0"/>
          <a:chOff x="0" y="0"/>
          <a:chExt cx="0" cy="0"/>
        </a:xfrm>
      </p:grpSpPr>
      <p:sp>
        <p:nvSpPr>
          <p:cNvPr id="114" name="Google Shape;114;g101cb935cc7_1_11"/>
          <p:cNvSpPr txBox="1">
            <a:spLocks/>
          </p:cNvSpPr>
          <p:nvPr/>
        </p:nvSpPr>
        <p:spPr>
          <a:xfrm>
            <a:off x="601495" y="353337"/>
            <a:ext cx="9686400" cy="88957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FFFFFF"/>
              </a:buClr>
              <a:buSzPts val="3600"/>
              <a:buFont typeface="Century Gothic"/>
              <a:buNone/>
            </a:pPr>
            <a:r>
              <a:rPr lang="nl-NL">
                <a:solidFill>
                  <a:srgbClr val="FFFFFF"/>
                </a:solidFill>
                <a:latin typeface="Calibri" panose="020F0502020204030204" pitchFamily="34" charset="0"/>
                <a:cs typeface="Calibri" panose="020F0502020204030204" pitchFamily="34" charset="0"/>
              </a:rPr>
              <a:t>Verwondering voor STEM en Taal </a:t>
            </a:r>
            <a:endParaRPr lang="nl-NL">
              <a:latin typeface="Calibri" panose="020F0502020204030204" pitchFamily="34" charset="0"/>
              <a:cs typeface="Calibri" panose="020F0502020204030204" pitchFamily="34" charset="0"/>
            </a:endParaRPr>
          </a:p>
        </p:txBody>
      </p:sp>
      <p:sp>
        <p:nvSpPr>
          <p:cNvPr id="117" name="Google Shape;117;g101cb935cc7_1_11"/>
          <p:cNvSpPr txBox="1"/>
          <p:nvPr/>
        </p:nvSpPr>
        <p:spPr>
          <a:xfrm>
            <a:off x="598321" y="1141803"/>
            <a:ext cx="5982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bg1"/>
                </a:solidFill>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https://www.vakdidactiek.be/stem-en-taal/</a:t>
            </a:r>
            <a:r>
              <a:rPr lang="nl-BE" sz="1800">
                <a:solidFill>
                  <a:schemeClr val="bg1"/>
                </a:solidFill>
                <a:latin typeface="Calibri" panose="020F0502020204030204" pitchFamily="34" charset="0"/>
                <a:cs typeface="Calibri" panose="020F0502020204030204" pitchFamily="34" charset="0"/>
              </a:rPr>
              <a:t> </a:t>
            </a:r>
            <a:endParaRPr lang="nl-BE" sz="1800" b="0" i="0" u="none" strike="noStrike" cap="none">
              <a:solidFill>
                <a:schemeClr val="bg1"/>
              </a:solidFill>
              <a:latin typeface="Calibri" panose="020F0502020204030204" pitchFamily="34" charset="0"/>
              <a:cs typeface="Calibri" panose="020F0502020204030204" pitchFamily="34" charset="0"/>
              <a:sym typeface="Arial"/>
            </a:endParaRPr>
          </a:p>
        </p:txBody>
      </p:sp>
      <p:pic>
        <p:nvPicPr>
          <p:cNvPr id="11" name="Afbeelding 10" descr="Afbeelding met tekst, cirkel, schermopname, Graphics&#10;&#10;Automatisch gegenereerde beschrijving">
            <a:extLst>
              <a:ext uri="{FF2B5EF4-FFF2-40B4-BE49-F238E27FC236}">
                <a16:creationId xmlns:a16="http://schemas.microsoft.com/office/drawing/2014/main" id="{E52289AD-C3BF-67B2-96D6-3C46147B4E86}"/>
              </a:ext>
            </a:extLst>
          </p:cNvPr>
          <p:cNvPicPr>
            <a:picLocks noChangeAspect="1"/>
          </p:cNvPicPr>
          <p:nvPr/>
        </p:nvPicPr>
        <p:blipFill>
          <a:blip r:embed="rId5"/>
          <a:stretch>
            <a:fillRect/>
          </a:stretch>
        </p:blipFill>
        <p:spPr>
          <a:xfrm>
            <a:off x="3452564" y="1681654"/>
            <a:ext cx="5286871" cy="5050221"/>
          </a:xfrm>
          <a:prstGeom prst="rect">
            <a:avLst/>
          </a:prstGeom>
        </p:spPr>
      </p:pic>
      <p:sp>
        <p:nvSpPr>
          <p:cNvPr id="12" name="Pijl: gekromd rechts 11">
            <a:extLst>
              <a:ext uri="{FF2B5EF4-FFF2-40B4-BE49-F238E27FC236}">
                <a16:creationId xmlns:a16="http://schemas.microsoft.com/office/drawing/2014/main" id="{34813908-4A94-E2C2-E8F3-1E42F53003DA}"/>
              </a:ext>
            </a:extLst>
          </p:cNvPr>
          <p:cNvSpPr/>
          <p:nvPr/>
        </p:nvSpPr>
        <p:spPr>
          <a:xfrm rot="2506109">
            <a:off x="2795750" y="2335926"/>
            <a:ext cx="731520" cy="1500352"/>
          </a:xfrm>
          <a:prstGeom prst="curvedRightArrow">
            <a:avLst>
              <a:gd name="adj1" fmla="val 25000"/>
              <a:gd name="adj2" fmla="val 50000"/>
              <a:gd name="adj3" fmla="val 615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3" name="Pijl: gekromd rechts 12">
            <a:extLst>
              <a:ext uri="{FF2B5EF4-FFF2-40B4-BE49-F238E27FC236}">
                <a16:creationId xmlns:a16="http://schemas.microsoft.com/office/drawing/2014/main" id="{065F781B-A365-D215-9553-AD6C45E5E6DE}"/>
              </a:ext>
            </a:extLst>
          </p:cNvPr>
          <p:cNvSpPr/>
          <p:nvPr/>
        </p:nvSpPr>
        <p:spPr>
          <a:xfrm rot="14330962">
            <a:off x="7254325" y="5280618"/>
            <a:ext cx="731520" cy="1500352"/>
          </a:xfrm>
          <a:prstGeom prst="curvedRightArrow">
            <a:avLst>
              <a:gd name="adj1" fmla="val 25000"/>
              <a:gd name="adj2" fmla="val 50000"/>
              <a:gd name="adj3" fmla="val 615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4" name="Tekstvak 13">
            <a:extLst>
              <a:ext uri="{FF2B5EF4-FFF2-40B4-BE49-F238E27FC236}">
                <a16:creationId xmlns:a16="http://schemas.microsoft.com/office/drawing/2014/main" id="{E7622850-486E-EA49-C35E-DBDA6B9071BA}"/>
              </a:ext>
            </a:extLst>
          </p:cNvPr>
          <p:cNvSpPr txBox="1"/>
          <p:nvPr/>
        </p:nvSpPr>
        <p:spPr>
          <a:xfrm>
            <a:off x="1178083" y="3736575"/>
            <a:ext cx="2411238" cy="461665"/>
          </a:xfrm>
          <a:prstGeom prst="rect">
            <a:avLst/>
          </a:prstGeom>
          <a:noFill/>
        </p:spPr>
        <p:txBody>
          <a:bodyPr wrap="none" rtlCol="0">
            <a:spAutoFit/>
          </a:bodyPr>
          <a:lstStyle/>
          <a:p>
            <a:r>
              <a:rPr lang="nl-BE" sz="2400">
                <a:solidFill>
                  <a:schemeClr val="bg1"/>
                </a:solidFill>
              </a:rPr>
              <a:t>Wetenschappen</a:t>
            </a:r>
          </a:p>
        </p:txBody>
      </p:sp>
      <p:sp>
        <p:nvSpPr>
          <p:cNvPr id="15" name="Tekstvak 14">
            <a:extLst>
              <a:ext uri="{FF2B5EF4-FFF2-40B4-BE49-F238E27FC236}">
                <a16:creationId xmlns:a16="http://schemas.microsoft.com/office/drawing/2014/main" id="{26D1CB24-8E40-CCC3-C916-FF54E01D20C0}"/>
              </a:ext>
            </a:extLst>
          </p:cNvPr>
          <p:cNvSpPr txBox="1"/>
          <p:nvPr/>
        </p:nvSpPr>
        <p:spPr>
          <a:xfrm>
            <a:off x="7533816" y="4945513"/>
            <a:ext cx="784189" cy="461665"/>
          </a:xfrm>
          <a:prstGeom prst="rect">
            <a:avLst/>
          </a:prstGeom>
          <a:noFill/>
        </p:spPr>
        <p:txBody>
          <a:bodyPr wrap="none" rtlCol="0">
            <a:spAutoFit/>
          </a:bodyPr>
          <a:lstStyle/>
          <a:p>
            <a:r>
              <a:rPr lang="nl-BE" sz="2400">
                <a:solidFill>
                  <a:schemeClr val="tx1"/>
                </a:solidFill>
              </a:rPr>
              <a:t>Taal</a:t>
            </a:r>
          </a:p>
        </p:txBody>
      </p:sp>
    </p:spTree>
    <p:extLst>
      <p:ext uri="{BB962C8B-B14F-4D97-AF65-F5344CB8AC3E}">
        <p14:creationId xmlns:p14="http://schemas.microsoft.com/office/powerpoint/2010/main" val="103040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grpSp>
        <p:nvGrpSpPr>
          <p:cNvPr id="3" name="Google Shape;184;g101cb935cc7_1_74">
            <a:extLst>
              <a:ext uri="{FF2B5EF4-FFF2-40B4-BE49-F238E27FC236}">
                <a16:creationId xmlns:a16="http://schemas.microsoft.com/office/drawing/2014/main" id="{61FEDAB7-D0A0-EBB0-EE0E-2DF7F1B553D4}"/>
              </a:ext>
            </a:extLst>
          </p:cNvPr>
          <p:cNvGrpSpPr/>
          <p:nvPr/>
        </p:nvGrpSpPr>
        <p:grpSpPr>
          <a:xfrm>
            <a:off x="9781199" y="4407209"/>
            <a:ext cx="2379003" cy="2459258"/>
            <a:chOff x="9206826" y="2963333"/>
            <a:chExt cx="2982002" cy="3209011"/>
          </a:xfrm>
        </p:grpSpPr>
        <p:cxnSp>
          <p:nvCxnSpPr>
            <p:cNvPr id="4" name="Google Shape;185;g101cb935cc7_1_74">
              <a:extLst>
                <a:ext uri="{FF2B5EF4-FFF2-40B4-BE49-F238E27FC236}">
                  <a16:creationId xmlns:a16="http://schemas.microsoft.com/office/drawing/2014/main" id="{37B335F7-6F4A-9079-2F50-92B7D4B440AF}"/>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5" name="Google Shape;186;g101cb935cc7_1_74">
              <a:extLst>
                <a:ext uri="{FF2B5EF4-FFF2-40B4-BE49-F238E27FC236}">
                  <a16:creationId xmlns:a16="http://schemas.microsoft.com/office/drawing/2014/main" id="{C26DD089-F51C-BB13-CF36-9DD9B878714A}"/>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7;g101cb935cc7_1_74">
              <a:extLst>
                <a:ext uri="{FF2B5EF4-FFF2-40B4-BE49-F238E27FC236}">
                  <a16:creationId xmlns:a16="http://schemas.microsoft.com/office/drawing/2014/main" id="{EC4707F2-62BA-E189-2C38-E0BF8B11B37B}"/>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8;g101cb935cc7_1_74">
              <a:extLst>
                <a:ext uri="{FF2B5EF4-FFF2-40B4-BE49-F238E27FC236}">
                  <a16:creationId xmlns:a16="http://schemas.microsoft.com/office/drawing/2014/main" id="{4B7B95F4-C175-569A-1BAC-28330F081410}"/>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8" name="Google Shape;189;g101cb935cc7_1_74">
              <a:extLst>
                <a:ext uri="{FF2B5EF4-FFF2-40B4-BE49-F238E27FC236}">
                  <a16:creationId xmlns:a16="http://schemas.microsoft.com/office/drawing/2014/main" id="{12ED6BEB-CB01-37FC-D49A-638A79092A9C}"/>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0" name="Google Shape;557;p52">
            <a:extLst>
              <a:ext uri="{FF2B5EF4-FFF2-40B4-BE49-F238E27FC236}">
                <a16:creationId xmlns:a16="http://schemas.microsoft.com/office/drawing/2014/main" id="{34990A78-093B-AD31-3D6F-3CFAB8738506}"/>
              </a:ext>
            </a:extLst>
          </p:cNvPr>
          <p:cNvSpPr txBox="1">
            <a:spLocks noGrp="1"/>
          </p:cNvSpPr>
          <p:nvPr>
            <p:ph type="title"/>
          </p:nvPr>
        </p:nvSpPr>
        <p:spPr>
          <a:xfrm>
            <a:off x="1512276" y="108682"/>
            <a:ext cx="10018789" cy="642066"/>
          </a:xfrm>
          <a:prstGeom prst="rect">
            <a:avLst/>
          </a:prstGeom>
          <a:noFill/>
          <a:ln>
            <a:noFill/>
          </a:ln>
        </p:spPr>
        <p:txBody>
          <a:bodyPr spcFirstLastPara="1" wrap="square" lIns="91425" tIns="45700" rIns="91425" bIns="45700" anchor="b" anchorCtr="0">
            <a:normAutofit fontScale="90000"/>
          </a:bodyPr>
          <a:lstStyle/>
          <a:p>
            <a:pPr>
              <a:spcBef>
                <a:spcPts val="1000"/>
              </a:spcBef>
            </a:pPr>
            <a:r>
              <a:rPr lang="en-US" sz="3600" err="1">
                <a:solidFill>
                  <a:schemeClr val="bg1"/>
                </a:solidFill>
              </a:rPr>
              <a:t>Klankkleur</a:t>
            </a:r>
            <a:r>
              <a:rPr lang="en-US" sz="3600">
                <a:solidFill>
                  <a:schemeClr val="bg1"/>
                </a:solidFill>
              </a:rPr>
              <a:t> </a:t>
            </a:r>
            <a:r>
              <a:rPr lang="en-US" sz="3600" err="1">
                <a:solidFill>
                  <a:schemeClr val="bg1"/>
                </a:solidFill>
              </a:rPr>
              <a:t>synthetiseren</a:t>
            </a:r>
            <a:r>
              <a:rPr lang="en-US" sz="3600">
                <a:solidFill>
                  <a:schemeClr val="bg1"/>
                </a:solidFill>
              </a:rPr>
              <a:t> met iMuSciCA</a:t>
            </a:r>
            <a:endParaRPr lang="en-US" sz="1100">
              <a:solidFill>
                <a:schemeClr val="bg1"/>
              </a:solidFill>
            </a:endParaRPr>
          </a:p>
        </p:txBody>
      </p:sp>
      <p:graphicFrame>
        <p:nvGraphicFramePr>
          <p:cNvPr id="12" name="Google Shape;1125;p3">
            <a:extLst>
              <a:ext uri="{FF2B5EF4-FFF2-40B4-BE49-F238E27FC236}">
                <a16:creationId xmlns:a16="http://schemas.microsoft.com/office/drawing/2014/main" id="{B2D138E9-A568-B8B6-B00F-21E27826C900}"/>
              </a:ext>
            </a:extLst>
          </p:cNvPr>
          <p:cNvGraphicFramePr/>
          <p:nvPr>
            <p:extLst>
              <p:ext uri="{D42A27DB-BD31-4B8C-83A1-F6EECF244321}">
                <p14:modId xmlns:p14="http://schemas.microsoft.com/office/powerpoint/2010/main" val="3965586305"/>
              </p:ext>
            </p:extLst>
          </p:nvPr>
        </p:nvGraphicFramePr>
        <p:xfrm>
          <a:off x="1613030" y="1792943"/>
          <a:ext cx="3366076" cy="4314309"/>
        </p:xfrm>
        <a:graphic>
          <a:graphicData uri="http://schemas.openxmlformats.org/drawingml/2006/table">
            <a:tbl>
              <a:tblPr>
                <a:noFill/>
              </a:tblPr>
              <a:tblGrid>
                <a:gridCol w="423347">
                  <a:extLst>
                    <a:ext uri="{9D8B030D-6E8A-4147-A177-3AD203B41FA5}">
                      <a16:colId xmlns:a16="http://schemas.microsoft.com/office/drawing/2014/main" val="20000"/>
                    </a:ext>
                  </a:extLst>
                </a:gridCol>
                <a:gridCol w="859511">
                  <a:extLst>
                    <a:ext uri="{9D8B030D-6E8A-4147-A177-3AD203B41FA5}">
                      <a16:colId xmlns:a16="http://schemas.microsoft.com/office/drawing/2014/main" val="20001"/>
                    </a:ext>
                  </a:extLst>
                </a:gridCol>
                <a:gridCol w="891457">
                  <a:extLst>
                    <a:ext uri="{9D8B030D-6E8A-4147-A177-3AD203B41FA5}">
                      <a16:colId xmlns:a16="http://schemas.microsoft.com/office/drawing/2014/main" val="20002"/>
                    </a:ext>
                  </a:extLst>
                </a:gridCol>
                <a:gridCol w="1191761">
                  <a:extLst>
                    <a:ext uri="{9D8B030D-6E8A-4147-A177-3AD203B41FA5}">
                      <a16:colId xmlns:a16="http://schemas.microsoft.com/office/drawing/2014/main" val="20003"/>
                    </a:ext>
                  </a:extLst>
                </a:gridCol>
              </a:tblGrid>
              <a:tr h="352425">
                <a:tc gridSpan="4">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2757"/>
                          </a:solidFill>
                          <a:latin typeface="+mj-lt"/>
                        </a:rPr>
                        <a:t>DSCT– kplr002439660</a:t>
                      </a:r>
                      <a:endParaRPr sz="1200" b="1" u="none" strike="noStrike" cap="none">
                        <a:solidFill>
                          <a:srgbClr val="002757"/>
                        </a:solidFill>
                        <a:latin typeface="+mj-lt"/>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0"/>
                  </a:ext>
                </a:extLst>
              </a:tr>
              <a:tr h="352425">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rgbClr val="002757"/>
                        </a:solidFill>
                        <a:latin typeface="+mj-lt"/>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cy/dag</a:t>
                      </a:r>
                      <a:endParaRPr sz="1300"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Hz</a:t>
                      </a:r>
                      <a:endParaRPr sz="1300" b="1"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rel. amplitude</a:t>
                      </a:r>
                      <a:endParaRPr sz="1300" b="1"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F1</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42,97</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776</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1,00</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F2</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43,07</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778</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0,43</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F3</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37,38</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675</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0,40</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F4</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39,63</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716</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0,23</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F5</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40,23</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726</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0,12</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F6</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49,25</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889</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0,10</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F7</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45,78</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827</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0,09</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F8</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46,01</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831</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0,07</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F9</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39,95</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721</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0,06</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graphicFrame>
        <p:nvGraphicFramePr>
          <p:cNvPr id="13" name="Google Shape;1125;p3">
            <a:extLst>
              <a:ext uri="{FF2B5EF4-FFF2-40B4-BE49-F238E27FC236}">
                <a16:creationId xmlns:a16="http://schemas.microsoft.com/office/drawing/2014/main" id="{58908109-9366-4FA1-8AEF-E67141436C52}"/>
              </a:ext>
            </a:extLst>
          </p:cNvPr>
          <p:cNvGraphicFramePr/>
          <p:nvPr>
            <p:extLst>
              <p:ext uri="{D42A27DB-BD31-4B8C-83A1-F6EECF244321}">
                <p14:modId xmlns:p14="http://schemas.microsoft.com/office/powerpoint/2010/main" val="1724887830"/>
              </p:ext>
            </p:extLst>
          </p:nvPr>
        </p:nvGraphicFramePr>
        <p:xfrm>
          <a:off x="5231842" y="1816667"/>
          <a:ext cx="3366076" cy="4314309"/>
        </p:xfrm>
        <a:graphic>
          <a:graphicData uri="http://schemas.openxmlformats.org/drawingml/2006/table">
            <a:tbl>
              <a:tblPr>
                <a:noFill/>
              </a:tblPr>
              <a:tblGrid>
                <a:gridCol w="423347">
                  <a:extLst>
                    <a:ext uri="{9D8B030D-6E8A-4147-A177-3AD203B41FA5}">
                      <a16:colId xmlns:a16="http://schemas.microsoft.com/office/drawing/2014/main" val="20000"/>
                    </a:ext>
                  </a:extLst>
                </a:gridCol>
                <a:gridCol w="859511">
                  <a:extLst>
                    <a:ext uri="{9D8B030D-6E8A-4147-A177-3AD203B41FA5}">
                      <a16:colId xmlns:a16="http://schemas.microsoft.com/office/drawing/2014/main" val="20001"/>
                    </a:ext>
                  </a:extLst>
                </a:gridCol>
                <a:gridCol w="891457">
                  <a:extLst>
                    <a:ext uri="{9D8B030D-6E8A-4147-A177-3AD203B41FA5}">
                      <a16:colId xmlns:a16="http://schemas.microsoft.com/office/drawing/2014/main" val="20002"/>
                    </a:ext>
                  </a:extLst>
                </a:gridCol>
                <a:gridCol w="1191761">
                  <a:extLst>
                    <a:ext uri="{9D8B030D-6E8A-4147-A177-3AD203B41FA5}">
                      <a16:colId xmlns:a16="http://schemas.microsoft.com/office/drawing/2014/main" val="20003"/>
                    </a:ext>
                  </a:extLst>
                </a:gridCol>
              </a:tblGrid>
              <a:tr h="352425">
                <a:tc gridSpan="4">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2757"/>
                          </a:solidFill>
                          <a:latin typeface="+mj-lt"/>
                        </a:rPr>
                        <a:t>CEPH - </a:t>
                      </a:r>
                      <a:r>
                        <a:rPr lang="en-US" sz="1200" b="1" u="none" strike="noStrike" cap="none" err="1">
                          <a:solidFill>
                            <a:srgbClr val="002757"/>
                          </a:solidFill>
                          <a:latin typeface="+mj-lt"/>
                        </a:rPr>
                        <a:t>Betador</a:t>
                      </a:r>
                      <a:endParaRPr sz="1200" b="1" u="none" strike="noStrike" cap="none">
                        <a:solidFill>
                          <a:srgbClr val="002757"/>
                        </a:solidFill>
                        <a:latin typeface="+mj-lt"/>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0"/>
                  </a:ext>
                </a:extLst>
              </a:tr>
              <a:tr h="352425">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solidFill>
                          <a:srgbClr val="002757"/>
                        </a:solidFill>
                        <a:latin typeface="+mj-lt"/>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cy/dag</a:t>
                      </a:r>
                      <a:endParaRPr sz="1300"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Hz</a:t>
                      </a:r>
                      <a:endParaRPr sz="1300" b="1"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rel. amplitude</a:t>
                      </a:r>
                      <a:endParaRPr sz="1300" b="1"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F1</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42,97</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292</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1,00</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F2</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43,07</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876</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0,10</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F3</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37,38</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1168</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0,06</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F4</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39,63</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1751</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0,06</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F5</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40,23</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1459</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0,05</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F6</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49,25</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583</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0,04</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F7</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2044</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2044</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0,03</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F8</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46,01</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2627</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0,01</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F9</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solidFill>
                            <a:srgbClr val="002757"/>
                          </a:solidFill>
                          <a:latin typeface="+mj-lt"/>
                          <a:ea typeface="Calibri"/>
                          <a:cs typeface="Calibri"/>
                          <a:sym typeface="Calibri"/>
                        </a:rPr>
                        <a:t>39,95</a:t>
                      </a:r>
                      <a:endParaRPr sz="13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2920</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b="1" u="none" strike="noStrike" cap="none">
                          <a:solidFill>
                            <a:srgbClr val="002757"/>
                          </a:solidFill>
                          <a:latin typeface="+mj-lt"/>
                          <a:ea typeface="Calibri"/>
                          <a:cs typeface="Calibri"/>
                          <a:sym typeface="Calibri"/>
                        </a:rPr>
                        <a:t>0,01</a:t>
                      </a:r>
                      <a:endParaRPr sz="1300" b="1"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14" name="Tekstvak 13">
            <a:extLst>
              <a:ext uri="{FF2B5EF4-FFF2-40B4-BE49-F238E27FC236}">
                <a16:creationId xmlns:a16="http://schemas.microsoft.com/office/drawing/2014/main" id="{62A45017-5A40-B934-9A6C-F9AD679AD7CE}"/>
              </a:ext>
            </a:extLst>
          </p:cNvPr>
          <p:cNvSpPr txBox="1"/>
          <p:nvPr/>
        </p:nvSpPr>
        <p:spPr>
          <a:xfrm>
            <a:off x="1547441" y="1061456"/>
            <a:ext cx="7547259" cy="369332"/>
          </a:xfrm>
          <a:prstGeom prst="rect">
            <a:avLst/>
          </a:prstGeom>
          <a:noFill/>
        </p:spPr>
        <p:txBody>
          <a:bodyPr wrap="none" rtlCol="0">
            <a:spAutoFit/>
          </a:bodyPr>
          <a:lstStyle/>
          <a:p>
            <a:r>
              <a:rPr lang="nl-BE" sz="1800">
                <a:solidFill>
                  <a:schemeClr val="bg1"/>
                </a:solidFill>
                <a:latin typeface="Calibri" panose="020F0502020204030204" pitchFamily="34" charset="0"/>
                <a:cs typeface="Calibri" panose="020F0502020204030204" pitchFamily="34" charset="0"/>
              </a:rPr>
              <a:t>Vergelijk je resultaat met de stergeluid van </a:t>
            </a:r>
            <a:r>
              <a:rPr lang="nl-BE" sz="1800" err="1">
                <a:solidFill>
                  <a:schemeClr val="bg1"/>
                </a:solidFill>
                <a:latin typeface="Calibri" panose="020F0502020204030204" pitchFamily="34" charset="0"/>
                <a:cs typeface="Calibri" panose="020F0502020204030204" pitchFamily="34" charset="0"/>
              </a:rPr>
              <a:t>AstroSounds</a:t>
            </a:r>
            <a:r>
              <a:rPr lang="nl-BE" sz="1800">
                <a:solidFill>
                  <a:schemeClr val="bg1"/>
                </a:solidFill>
                <a:latin typeface="Calibri" panose="020F0502020204030204" pitchFamily="34" charset="0"/>
                <a:cs typeface="Calibri" panose="020F0502020204030204" pitchFamily="34" charset="0"/>
              </a:rPr>
              <a:t> in de 3D sterrenhemel</a:t>
            </a:r>
          </a:p>
        </p:txBody>
      </p:sp>
      <p:graphicFrame>
        <p:nvGraphicFramePr>
          <p:cNvPr id="15" name="Google Shape;1125;p3">
            <a:extLst>
              <a:ext uri="{FF2B5EF4-FFF2-40B4-BE49-F238E27FC236}">
                <a16:creationId xmlns:a16="http://schemas.microsoft.com/office/drawing/2014/main" id="{64B624C2-790D-4C13-1F63-C14E1B89F280}"/>
              </a:ext>
            </a:extLst>
          </p:cNvPr>
          <p:cNvGraphicFramePr/>
          <p:nvPr>
            <p:extLst>
              <p:ext uri="{D42A27DB-BD31-4B8C-83A1-F6EECF244321}">
                <p14:modId xmlns:p14="http://schemas.microsoft.com/office/powerpoint/2010/main" val="1746329864"/>
              </p:ext>
            </p:extLst>
          </p:nvPr>
        </p:nvGraphicFramePr>
        <p:xfrm>
          <a:off x="8772579" y="1553025"/>
          <a:ext cx="3273713" cy="5182737"/>
        </p:xfrm>
        <a:graphic>
          <a:graphicData uri="http://schemas.openxmlformats.org/drawingml/2006/table">
            <a:tbl>
              <a:tblPr>
                <a:noFill/>
              </a:tblPr>
              <a:tblGrid>
                <a:gridCol w="316918">
                  <a:extLst>
                    <a:ext uri="{9D8B030D-6E8A-4147-A177-3AD203B41FA5}">
                      <a16:colId xmlns:a16="http://schemas.microsoft.com/office/drawing/2014/main" val="20000"/>
                    </a:ext>
                  </a:extLst>
                </a:gridCol>
                <a:gridCol w="643430">
                  <a:extLst>
                    <a:ext uri="{9D8B030D-6E8A-4147-A177-3AD203B41FA5}">
                      <a16:colId xmlns:a16="http://schemas.microsoft.com/office/drawing/2014/main" val="20001"/>
                    </a:ext>
                  </a:extLst>
                </a:gridCol>
                <a:gridCol w="667345">
                  <a:extLst>
                    <a:ext uri="{9D8B030D-6E8A-4147-A177-3AD203B41FA5}">
                      <a16:colId xmlns:a16="http://schemas.microsoft.com/office/drawing/2014/main" val="20002"/>
                    </a:ext>
                  </a:extLst>
                </a:gridCol>
                <a:gridCol w="993191">
                  <a:extLst>
                    <a:ext uri="{9D8B030D-6E8A-4147-A177-3AD203B41FA5}">
                      <a16:colId xmlns:a16="http://schemas.microsoft.com/office/drawing/2014/main" val="20003"/>
                    </a:ext>
                  </a:extLst>
                </a:gridCol>
                <a:gridCol w="652829">
                  <a:extLst>
                    <a:ext uri="{9D8B030D-6E8A-4147-A177-3AD203B41FA5}">
                      <a16:colId xmlns:a16="http://schemas.microsoft.com/office/drawing/2014/main" val="2503420657"/>
                    </a:ext>
                  </a:extLst>
                </a:gridCol>
              </a:tblGrid>
              <a:tr h="352425">
                <a:tc gridSpan="4">
                  <a:txBody>
                    <a:bodyPr/>
                    <a:lstStyle/>
                    <a:p>
                      <a:pPr marL="0" marR="0" lvl="0" indent="0" algn="ctr" rtl="0">
                        <a:lnSpc>
                          <a:spcPct val="100000"/>
                        </a:lnSpc>
                        <a:spcBef>
                          <a:spcPts val="0"/>
                        </a:spcBef>
                        <a:spcAft>
                          <a:spcPts val="0"/>
                        </a:spcAft>
                        <a:buClr>
                          <a:srgbClr val="000000"/>
                        </a:buClr>
                        <a:buSzPts val="1200"/>
                        <a:buFont typeface="Arial"/>
                        <a:buNone/>
                      </a:pPr>
                      <a:r>
                        <a:rPr lang="nl-BE" sz="1400" b="1" i="0" u="none" strike="noStrike" cap="none">
                          <a:solidFill>
                            <a:schemeClr val="tx1"/>
                          </a:solidFill>
                          <a:effectLst/>
                          <a:latin typeface="+mn-lt"/>
                          <a:ea typeface="+mn-ea"/>
                          <a:cs typeface="+mn-cs"/>
                          <a:sym typeface="Arial"/>
                        </a:rPr>
                        <a:t>ZONA – kplr2018392</a:t>
                      </a:r>
                      <a:endParaRPr sz="1200" b="1" u="none" strike="noStrike" cap="none">
                        <a:solidFill>
                          <a:srgbClr val="002757"/>
                        </a:solidFill>
                        <a:latin typeface="+mj-lt"/>
                      </a:endParaRPr>
                    </a:p>
                  </a:txBody>
                  <a:tcPr marL="28575" marR="28575" marT="91425" marB="91425"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hMerge="1">
                  <a:txBody>
                    <a:bodyPr/>
                    <a:lstStyle/>
                    <a:p>
                      <a:endParaRPr lang="nl-BE"/>
                    </a:p>
                  </a:txBody>
                  <a:tcPr/>
                </a:tc>
                <a:tc hMerge="1">
                  <a:txBody>
                    <a:bodyPr/>
                    <a:lstStyle/>
                    <a:p>
                      <a:endParaRPr lang="nl-BE"/>
                    </a:p>
                  </a:txBody>
                  <a:tcPr/>
                </a:tc>
                <a:tc hMerge="1">
                  <a:txBody>
                    <a:bodyPr/>
                    <a:lstStyle/>
                    <a:p>
                      <a:endParaRPr lang="nl-BE"/>
                    </a:p>
                  </a:txBody>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solidFill>
                          <a:srgbClr val="002757"/>
                        </a:solidFill>
                        <a:latin typeface="+mj-lt"/>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52425">
                <a:tc>
                  <a:txBody>
                    <a:bodyPr/>
                    <a:lstStyle/>
                    <a:p>
                      <a:pPr marL="0" marR="0" lvl="0" indent="0" algn="l" rtl="0">
                        <a:lnSpc>
                          <a:spcPct val="100000"/>
                        </a:lnSpc>
                        <a:spcBef>
                          <a:spcPts val="0"/>
                        </a:spcBef>
                        <a:spcAft>
                          <a:spcPts val="0"/>
                        </a:spcAft>
                        <a:buClr>
                          <a:srgbClr val="000000"/>
                        </a:buClr>
                        <a:buSzPts val="1600"/>
                        <a:buFont typeface="Arial"/>
                        <a:buNone/>
                      </a:pPr>
                      <a:r>
                        <a:rPr lang="nl-BE" sz="1000" u="none" strike="noStrike" cap="none">
                          <a:solidFill>
                            <a:srgbClr val="002757"/>
                          </a:solidFill>
                          <a:latin typeface="+mj-lt"/>
                        </a:rPr>
                        <a:t>piek</a:t>
                      </a:r>
                      <a:endParaRPr sz="1000" u="none" strike="noStrike" cap="none">
                        <a:solidFill>
                          <a:srgbClr val="002757"/>
                        </a:solidFill>
                        <a:latin typeface="+mj-lt"/>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f (cy/</a:t>
                      </a:r>
                      <a:r>
                        <a:rPr lang="en-US" sz="1000" u="none" strike="noStrike" cap="none" err="1">
                          <a:solidFill>
                            <a:srgbClr val="002757"/>
                          </a:solidFill>
                          <a:latin typeface="+mj-lt"/>
                          <a:ea typeface="Calibri"/>
                          <a:cs typeface="Calibri"/>
                          <a:sym typeface="Calibri"/>
                        </a:rPr>
                        <a:t>dag</a:t>
                      </a:r>
                      <a:r>
                        <a:rPr lang="en-US" sz="1000" u="none" strike="noStrike" cap="none">
                          <a:solidFill>
                            <a:srgbClr val="002757"/>
                          </a:solidFill>
                          <a:latin typeface="+mj-lt"/>
                          <a:ea typeface="Calibri"/>
                          <a:cs typeface="Calibri"/>
                          <a:sym typeface="Calibri"/>
                        </a:rPr>
                        <a:t>)</a:t>
                      </a:r>
                      <a:endParaRPr sz="1000"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000" b="1" u="none" strike="noStrike" cap="none">
                          <a:solidFill>
                            <a:srgbClr val="002757"/>
                          </a:solidFill>
                          <a:latin typeface="+mj-lt"/>
                          <a:ea typeface="Calibri"/>
                          <a:cs typeface="Calibri"/>
                          <a:sym typeface="Calibri"/>
                        </a:rPr>
                        <a:t>f (Hz)</a:t>
                      </a:r>
                      <a:endParaRPr sz="1000" b="1"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000" b="1" u="none" strike="noStrike" cap="none">
                          <a:solidFill>
                            <a:srgbClr val="002757"/>
                          </a:solidFill>
                          <a:latin typeface="+mj-lt"/>
                          <a:ea typeface="Calibri"/>
                          <a:cs typeface="Calibri"/>
                          <a:sym typeface="Calibri"/>
                        </a:rPr>
                        <a:t>rel. amplitude</a:t>
                      </a:r>
                      <a:endParaRPr sz="1000" b="1"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300"/>
                        <a:buFont typeface="Arial"/>
                        <a:buNone/>
                      </a:pPr>
                      <a:endParaRPr sz="1000" b="1" u="none" strike="noStrike" cap="none">
                        <a:solidFill>
                          <a:srgbClr val="002757"/>
                        </a:solidFill>
                        <a:latin typeface="+mj-lt"/>
                        <a:ea typeface="Calibri"/>
                        <a:cs typeface="Calibri"/>
                        <a:sym typeface="Calibri"/>
                      </a:endParaRPr>
                    </a:p>
                  </a:txBody>
                  <a:tcPr marL="28575" marR="28575" marT="91425" marB="914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1</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2,60</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551</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0,80</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rowSpan="13">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Zonachtige pieken</a:t>
                      </a:r>
                    </a:p>
                  </a:txBody>
                  <a:tcPr marL="28575" marR="28575" marT="91440" marB="91440" vert="vert27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2</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2,77</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589</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0,77</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3</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3,21</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683</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0,74</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4</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3,10</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659</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0,60</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5</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2,93</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623</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0,54</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6</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2,79</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592</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0,55</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7</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3,25</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691</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0,52</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8</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3,27</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694</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0,49</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0">
                <a:tc>
                  <a:txBody>
                    <a:bodyPr/>
                    <a:lstStyle/>
                    <a:p>
                      <a:pPr marL="0" marR="0" lvl="0" indent="0" algn="ctr" rtl="0">
                        <a:lnSpc>
                          <a:spcPct val="115000"/>
                        </a:lnSpc>
                        <a:spcBef>
                          <a:spcPts val="0"/>
                        </a:spcBef>
                        <a:spcAft>
                          <a:spcPts val="0"/>
                        </a:spcAft>
                        <a:buClr>
                          <a:srgbClr val="000000"/>
                        </a:buClr>
                        <a:buSzPts val="1300"/>
                        <a:buFont typeface="Arial"/>
                        <a:buNone/>
                      </a:pPr>
                      <a:r>
                        <a:rPr lang="en-US" sz="1000" u="none" strike="noStrike" cap="none">
                          <a:solidFill>
                            <a:srgbClr val="002757"/>
                          </a:solidFill>
                          <a:latin typeface="+mj-lt"/>
                          <a:ea typeface="Calibri"/>
                          <a:cs typeface="Calibri"/>
                          <a:sym typeface="Calibri"/>
                        </a:rPr>
                        <a:t>9</a:t>
                      </a:r>
                      <a:endParaRPr sz="1000" u="none" strike="noStrike" cap="none">
                        <a:solidFill>
                          <a:srgbClr val="002757"/>
                        </a:solidFill>
                        <a:latin typeface="+mj-lt"/>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Times New Roman" panose="02020603050405020304" pitchFamily="18" charset="0"/>
                        </a:rPr>
                        <a:t>3,59</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763</a:t>
                      </a: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Times New Roman" panose="02020603050405020304" pitchFamily="18" charset="0"/>
                        </a:rPr>
                        <a:t>0,45</a:t>
                      </a: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0">
                <a:tc>
                  <a:txBody>
                    <a:bodyPr/>
                    <a:lstStyle/>
                    <a:p>
                      <a:pPr marL="0" marR="0" lvl="0" indent="0" algn="ctr" defTabSz="914400" rtl="0" eaLnBrk="1" fontAlgn="auto" latinLnBrk="0" hangingPunct="1">
                        <a:lnSpc>
                          <a:spcPct val="115000"/>
                        </a:lnSpc>
                        <a:spcBef>
                          <a:spcPts val="0"/>
                        </a:spcBef>
                        <a:spcAft>
                          <a:spcPts val="0"/>
                        </a:spcAft>
                        <a:buClr>
                          <a:srgbClr val="000000"/>
                        </a:buClr>
                        <a:buSzPts val="1300"/>
                        <a:buFont typeface="Arial"/>
                        <a:buNone/>
                        <a:tabLst/>
                        <a:defRPr/>
                      </a:pPr>
                      <a:r>
                        <a:rPr lang="en-US" sz="1000" b="0" i="0" u="none" strike="noStrike" cap="none">
                          <a:solidFill>
                            <a:srgbClr val="002757"/>
                          </a:solidFill>
                          <a:latin typeface="+mj-lt"/>
                          <a:ea typeface="Calibri"/>
                          <a:cs typeface="Calibri"/>
                          <a:sym typeface="Calibri"/>
                        </a:rPr>
                        <a:t>10</a:t>
                      </a:r>
                    </a:p>
                  </a:txBody>
                  <a:tcPr marL="28575" marR="28575" marT="91425" marB="91425"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Calibri" panose="020F0502020204030204" pitchFamily="34" charset="0"/>
                        </a:rPr>
                        <a:t>2,29</a:t>
                      </a: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Calibri" panose="020F0502020204030204" pitchFamily="34" charset="0"/>
                        </a:rPr>
                        <a:t>487</a:t>
                      </a:r>
                      <a:endParaRPr lang="nl-BE" sz="1000">
                        <a:solidFill>
                          <a:srgbClr val="002060"/>
                        </a:solidFill>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Calibri" panose="020F0502020204030204" pitchFamily="34" charset="0"/>
                        </a:rPr>
                        <a:t>0,46</a:t>
                      </a:r>
                      <a:endParaRPr lang="nl-BE" sz="1000">
                        <a:solidFill>
                          <a:srgbClr val="002060"/>
                        </a:solidFill>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0">
                <a:tc>
                  <a:txBody>
                    <a:bodyPr/>
                    <a:lstStyle/>
                    <a:p>
                      <a:pPr algn="ctr">
                        <a:lnSpc>
                          <a:spcPct val="107000"/>
                        </a:lnSpc>
                        <a:spcAft>
                          <a:spcPts val="800"/>
                        </a:spcAft>
                      </a:pPr>
                      <a:r>
                        <a:rPr lang="en-US" sz="1000">
                          <a:solidFill>
                            <a:srgbClr val="002757"/>
                          </a:solidFill>
                          <a:effectLst/>
                          <a:latin typeface="+mj-lt"/>
                          <a:ea typeface="Calibri" panose="020F0502020204030204" pitchFamily="34" charset="0"/>
                          <a:cs typeface="Calibri" panose="020F0502020204030204" pitchFamily="34" charset="0"/>
                        </a:rPr>
                        <a:t>11</a:t>
                      </a: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Calibri" panose="020F0502020204030204" pitchFamily="34" charset="0"/>
                        </a:rPr>
                        <a:t>3,43</a:t>
                      </a: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Calibri" panose="020F0502020204030204" pitchFamily="34" charset="0"/>
                        </a:rPr>
                        <a:t>729</a:t>
                      </a:r>
                      <a:endParaRPr lang="nl-BE" sz="1000">
                        <a:solidFill>
                          <a:srgbClr val="002060"/>
                        </a:solidFill>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Calibri" panose="020F0502020204030204" pitchFamily="34" charset="0"/>
                        </a:rPr>
                        <a:t>0,36</a:t>
                      </a:r>
                      <a:endParaRPr lang="nl-BE" sz="1000">
                        <a:solidFill>
                          <a:srgbClr val="002060"/>
                        </a:solidFill>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977578823"/>
                  </a:ext>
                </a:extLst>
              </a:tr>
              <a:tr h="0">
                <a:tc>
                  <a:txBody>
                    <a:bodyPr/>
                    <a:lstStyle/>
                    <a:p>
                      <a:pPr algn="ctr">
                        <a:lnSpc>
                          <a:spcPct val="107000"/>
                        </a:lnSpc>
                        <a:spcAft>
                          <a:spcPts val="800"/>
                        </a:spcAft>
                      </a:pPr>
                      <a:r>
                        <a:rPr lang="en-US" sz="1000">
                          <a:solidFill>
                            <a:srgbClr val="002757"/>
                          </a:solidFill>
                          <a:effectLst/>
                          <a:latin typeface="+mj-lt"/>
                          <a:ea typeface="Calibri" panose="020F0502020204030204" pitchFamily="34" charset="0"/>
                          <a:cs typeface="Calibri" panose="020F0502020204030204" pitchFamily="34" charset="0"/>
                        </a:rPr>
                        <a:t>12</a:t>
                      </a: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Calibri" panose="020F0502020204030204" pitchFamily="34" charset="0"/>
                        </a:rPr>
                        <a:t>2,89</a:t>
                      </a: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Calibri" panose="020F0502020204030204" pitchFamily="34" charset="0"/>
                        </a:rPr>
                        <a:t>615</a:t>
                      </a:r>
                      <a:endParaRPr lang="nl-BE" sz="1000">
                        <a:solidFill>
                          <a:srgbClr val="002060"/>
                        </a:solidFill>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Calibri" panose="020F0502020204030204" pitchFamily="34" charset="0"/>
                        </a:rPr>
                        <a:t>0,50</a:t>
                      </a:r>
                      <a:endParaRPr lang="nl-BE" sz="1000">
                        <a:solidFill>
                          <a:srgbClr val="002060"/>
                        </a:solidFill>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3237926568"/>
                  </a:ext>
                </a:extLst>
              </a:tr>
              <a:tr h="0">
                <a:tc>
                  <a:txBody>
                    <a:bodyPr/>
                    <a:lstStyle/>
                    <a:p>
                      <a:pPr algn="ctr">
                        <a:lnSpc>
                          <a:spcPct val="107000"/>
                        </a:lnSpc>
                        <a:spcAft>
                          <a:spcPts val="800"/>
                        </a:spcAft>
                      </a:pPr>
                      <a:r>
                        <a:rPr lang="en-US" sz="1000">
                          <a:solidFill>
                            <a:srgbClr val="002757"/>
                          </a:solidFill>
                          <a:effectLst/>
                          <a:latin typeface="+mj-lt"/>
                          <a:ea typeface="Calibri" panose="020F0502020204030204" pitchFamily="34" charset="0"/>
                          <a:cs typeface="Calibri" panose="020F0502020204030204" pitchFamily="34" charset="0"/>
                        </a:rPr>
                        <a:t>13</a:t>
                      </a: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effectLst/>
                          <a:latin typeface="+mj-lt"/>
                          <a:ea typeface="Calibri" panose="020F0502020204030204" pitchFamily="34" charset="0"/>
                          <a:cs typeface="Calibri" panose="020F0502020204030204" pitchFamily="34" charset="0"/>
                        </a:rPr>
                        <a:t>2,91</a:t>
                      </a: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Calibri" panose="020F0502020204030204" pitchFamily="34" charset="0"/>
                        </a:rPr>
                        <a:t>619</a:t>
                      </a:r>
                      <a:endParaRPr lang="nl-BE" sz="1000">
                        <a:solidFill>
                          <a:srgbClr val="002060"/>
                        </a:solidFill>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algn="ctr">
                        <a:lnSpc>
                          <a:spcPct val="107000"/>
                        </a:lnSpc>
                        <a:spcAft>
                          <a:spcPts val="800"/>
                        </a:spcAft>
                      </a:pPr>
                      <a:r>
                        <a:rPr lang="nl-BE" sz="1000">
                          <a:solidFill>
                            <a:srgbClr val="002060"/>
                          </a:solidFill>
                          <a:effectLst/>
                          <a:latin typeface="+mj-lt"/>
                          <a:ea typeface="Calibri" panose="020F0502020204030204" pitchFamily="34" charset="0"/>
                          <a:cs typeface="Calibri" panose="020F0502020204030204" pitchFamily="34" charset="0"/>
                        </a:rPr>
                        <a:t>0,43</a:t>
                      </a:r>
                      <a:endParaRPr lang="nl-BE" sz="1000">
                        <a:solidFill>
                          <a:srgbClr val="002060"/>
                        </a:solidFill>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pPr algn="ctr">
                        <a:lnSpc>
                          <a:spcPct val="107000"/>
                        </a:lnSpc>
                        <a:spcAft>
                          <a:spcPts val="800"/>
                        </a:spcAft>
                      </a:pPr>
                      <a:endParaRPr lang="nl-BE" sz="1000">
                        <a:effectLst/>
                        <a:latin typeface="+mj-lt"/>
                        <a:ea typeface="Calibri" panose="020F0502020204030204" pitchFamily="34" charset="0"/>
                        <a:cs typeface="Times New Roman" panose="02020603050405020304" pitchFamily="18" charset="0"/>
                      </a:endParaRPr>
                    </a:p>
                  </a:txBody>
                  <a:tcPr marL="28575" marR="28575" marT="91440" marB="91440" anchor="b">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704293507"/>
                  </a:ext>
                </a:extLst>
              </a:tr>
            </a:tbl>
          </a:graphicData>
        </a:graphic>
      </p:graphicFrame>
    </p:spTree>
    <p:extLst>
      <p:ext uri="{BB962C8B-B14F-4D97-AF65-F5344CB8AC3E}">
        <p14:creationId xmlns:p14="http://schemas.microsoft.com/office/powerpoint/2010/main" val="3899734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9000" b="-9000"/>
          </a:stretch>
        </a:blipFill>
        <a:effectLst/>
      </p:bgPr>
    </p:bg>
    <p:spTree>
      <p:nvGrpSpPr>
        <p:cNvPr id="1" name="">
          <a:extLst>
            <a:ext uri="{FF2B5EF4-FFF2-40B4-BE49-F238E27FC236}">
              <a16:creationId xmlns:a16="http://schemas.microsoft.com/office/drawing/2014/main" id="{9A56513A-6E71-7E26-2785-62CB130B6EA8}"/>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F296FEC-C8C9-85BB-DD71-37D7EF5160B8}"/>
              </a:ext>
            </a:extLst>
          </p:cNvPr>
          <p:cNvSpPr txBox="1"/>
          <p:nvPr/>
        </p:nvSpPr>
        <p:spPr>
          <a:xfrm>
            <a:off x="1522020" y="2048557"/>
            <a:ext cx="9147959" cy="2551404"/>
          </a:xfrm>
          <a:prstGeom prst="rect">
            <a:avLst/>
          </a:prstGeom>
          <a:noFill/>
        </p:spPr>
        <p:txBody>
          <a:bodyPr wrap="square" rtlCol="0">
            <a:spAutoFit/>
          </a:bodyPr>
          <a:lstStyle/>
          <a:p>
            <a:pPr algn="ctr">
              <a:lnSpc>
                <a:spcPct val="150000"/>
              </a:lnSpc>
            </a:pPr>
            <a:r>
              <a:rPr lang="nl-NL" sz="2800" b="1" dirty="0">
                <a:solidFill>
                  <a:schemeClr val="bg1"/>
                </a:solidFill>
              </a:rPr>
              <a:t>We maken samen een gedichtje d.m.v. </a:t>
            </a:r>
            <a:r>
              <a:rPr lang="nl-NL" sz="2800" b="1" i="1" dirty="0" err="1">
                <a:solidFill>
                  <a:schemeClr val="bg1"/>
                </a:solidFill>
              </a:rPr>
              <a:t>Copilot</a:t>
            </a:r>
            <a:r>
              <a:rPr lang="nl-NL" sz="2800" b="1" dirty="0">
                <a:solidFill>
                  <a:schemeClr val="bg1"/>
                </a:solidFill>
              </a:rPr>
              <a:t>. </a:t>
            </a:r>
          </a:p>
          <a:p>
            <a:pPr algn="ctr">
              <a:lnSpc>
                <a:spcPct val="150000"/>
              </a:lnSpc>
            </a:pPr>
            <a:endParaRPr lang="nl-NL" sz="2800" b="1" dirty="0">
              <a:solidFill>
                <a:schemeClr val="bg1"/>
              </a:solidFill>
            </a:endParaRPr>
          </a:p>
          <a:p>
            <a:pPr algn="ctr">
              <a:lnSpc>
                <a:spcPct val="150000"/>
              </a:lnSpc>
            </a:pPr>
            <a:r>
              <a:rPr lang="nl-NL" sz="2800" b="1" dirty="0">
                <a:solidFill>
                  <a:schemeClr val="bg1"/>
                </a:solidFill>
              </a:rPr>
              <a:t>We selecteren enkele woorden uit de </a:t>
            </a:r>
            <a:r>
              <a:rPr lang="nl-NL" sz="2800" b="1" i="1" dirty="0">
                <a:solidFill>
                  <a:schemeClr val="bg1"/>
                </a:solidFill>
              </a:rPr>
              <a:t>sterrenwolk</a:t>
            </a:r>
            <a:r>
              <a:rPr lang="nl-NL" sz="2800" b="1" dirty="0">
                <a:solidFill>
                  <a:schemeClr val="bg1"/>
                </a:solidFill>
              </a:rPr>
              <a:t>.</a:t>
            </a:r>
          </a:p>
          <a:p>
            <a:pPr algn="ctr">
              <a:lnSpc>
                <a:spcPct val="200000"/>
              </a:lnSpc>
            </a:pPr>
            <a:endParaRPr lang="nl-BE" sz="2000" dirty="0">
              <a:solidFill>
                <a:schemeClr val="bg1">
                  <a:lumMod val="95000"/>
                </a:schemeClr>
              </a:solidFill>
            </a:endParaRPr>
          </a:p>
        </p:txBody>
      </p:sp>
      <p:pic>
        <p:nvPicPr>
          <p:cNvPr id="8" name="Afbeelding 7" descr="Afbeelding met cirkel, tekst, groen, Graphics&#10;&#10;Automatisch gegenereerde beschrijving">
            <a:extLst>
              <a:ext uri="{FF2B5EF4-FFF2-40B4-BE49-F238E27FC236}">
                <a16:creationId xmlns:a16="http://schemas.microsoft.com/office/drawing/2014/main" id="{57F96BAF-7FB0-0C82-DD98-CFB5FE7FDBAD}"/>
              </a:ext>
            </a:extLst>
          </p:cNvPr>
          <p:cNvPicPr>
            <a:picLocks noChangeAspect="1"/>
          </p:cNvPicPr>
          <p:nvPr/>
        </p:nvPicPr>
        <p:blipFill>
          <a:blip r:embed="rId4"/>
          <a:stretch>
            <a:fillRect/>
          </a:stretch>
        </p:blipFill>
        <p:spPr>
          <a:xfrm>
            <a:off x="10703771" y="5301675"/>
            <a:ext cx="1234964" cy="1234964"/>
          </a:xfrm>
          <a:prstGeom prst="rect">
            <a:avLst/>
          </a:prstGeom>
        </p:spPr>
      </p:pic>
    </p:spTree>
    <p:extLst>
      <p:ext uri="{BB962C8B-B14F-4D97-AF65-F5344CB8AC3E}">
        <p14:creationId xmlns:p14="http://schemas.microsoft.com/office/powerpoint/2010/main" val="1955496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9000"/>
          </a:stretch>
        </a:blipFill>
        <a:effectLst/>
      </p:bgPr>
    </p:bg>
    <p:spTree>
      <p:nvGrpSpPr>
        <p:cNvPr id="1" name="">
          <a:extLst>
            <a:ext uri="{FF2B5EF4-FFF2-40B4-BE49-F238E27FC236}">
              <a16:creationId xmlns:a16="http://schemas.microsoft.com/office/drawing/2014/main" id="{9A56513A-6E71-7E26-2785-62CB130B6EA8}"/>
            </a:ext>
          </a:extLst>
        </p:cNvPr>
        <p:cNvGrpSpPr/>
        <p:nvPr/>
      </p:nvGrpSpPr>
      <p:grpSpPr>
        <a:xfrm>
          <a:off x="0" y="0"/>
          <a:ext cx="0" cy="0"/>
          <a:chOff x="0" y="0"/>
          <a:chExt cx="0" cy="0"/>
        </a:xfrm>
      </p:grpSpPr>
      <p:pic>
        <p:nvPicPr>
          <p:cNvPr id="1026" name="Picture 2" descr="Thumbnail Image A star chart with light colors for people to write on">
            <a:extLst>
              <a:ext uri="{FF2B5EF4-FFF2-40B4-BE49-F238E27FC236}">
                <a16:creationId xmlns:a16="http://schemas.microsoft.com/office/drawing/2014/main" id="{FB30CDA6-D020-82D9-29EA-A95B320E6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487" y="554397"/>
            <a:ext cx="4933697" cy="493369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F296FEC-C8C9-85BB-DD71-37D7EF5160B8}"/>
              </a:ext>
            </a:extLst>
          </p:cNvPr>
          <p:cNvSpPr txBox="1"/>
          <p:nvPr/>
        </p:nvSpPr>
        <p:spPr>
          <a:xfrm>
            <a:off x="6306818" y="285823"/>
            <a:ext cx="5442731" cy="5996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In de stilte van het heelal,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zo groot en oneindig,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a:solidFill>
                  <a:schemeClr val="bg1"/>
                </a:solidFill>
                <a:latin typeface="-apple-system"/>
              </a:rPr>
              <a:t>s</a:t>
            </a:r>
            <a:r>
              <a:rPr kumimoji="0" lang="nl-NL" sz="2400" b="0" i="0" u="none" strike="noStrike" kern="0" cap="none" spc="0" normalizeH="0" baseline="0" noProof="0" err="1">
                <a:ln>
                  <a:noFill/>
                </a:ln>
                <a:solidFill>
                  <a:schemeClr val="bg1"/>
                </a:solidFill>
                <a:effectLst/>
                <a:uLnTx/>
                <a:uFillTx/>
                <a:latin typeface="-apple-system"/>
                <a:cs typeface="Arial"/>
                <a:sym typeface="Arial"/>
              </a:rPr>
              <a:t>chittert</a:t>
            </a:r>
            <a:r>
              <a:rPr kumimoji="0" lang="nl-NL" sz="2400" b="0" i="0" u="none" strike="noStrike" kern="0" cap="none" spc="0" normalizeH="0" baseline="0" noProof="0">
                <a:ln>
                  <a:noFill/>
                </a:ln>
                <a:solidFill>
                  <a:schemeClr val="bg1"/>
                </a:solidFill>
                <a:effectLst/>
                <a:uLnTx/>
                <a:uFillTx/>
                <a:latin typeface="-apple-system"/>
                <a:cs typeface="Arial"/>
                <a:sym typeface="Arial"/>
              </a:rPr>
              <a:t> een mysterie,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in het donker, zo klein.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Trillend in de leegte,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waar niets lijkt te zijn,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a:solidFill>
                  <a:schemeClr val="bg1"/>
                </a:solidFill>
                <a:latin typeface="-apple-system"/>
              </a:rPr>
              <a:t>b</a:t>
            </a:r>
            <a:r>
              <a:rPr kumimoji="0" lang="nl-NL" sz="2400" b="0" i="0" u="none" strike="noStrike" kern="0" cap="none" spc="0" normalizeH="0" baseline="0" noProof="0" err="1">
                <a:ln>
                  <a:noFill/>
                </a:ln>
                <a:solidFill>
                  <a:schemeClr val="bg1"/>
                </a:solidFill>
                <a:effectLst/>
                <a:uLnTx/>
                <a:uFillTx/>
                <a:latin typeface="-apple-system"/>
                <a:cs typeface="Arial"/>
                <a:sym typeface="Arial"/>
              </a:rPr>
              <a:t>uitenaardse</a:t>
            </a:r>
            <a:r>
              <a:rPr kumimoji="0" lang="nl-NL" sz="2400" b="0" i="0" u="none" strike="noStrike" kern="0" cap="none" spc="0" normalizeH="0" baseline="0" noProof="0">
                <a:ln>
                  <a:noFill/>
                </a:ln>
                <a:solidFill>
                  <a:schemeClr val="bg1"/>
                </a:solidFill>
                <a:effectLst/>
                <a:uLnTx/>
                <a:uFillTx/>
                <a:latin typeface="-apple-system"/>
                <a:cs typeface="Arial"/>
                <a:sym typeface="Arial"/>
              </a:rPr>
              <a:t> klanken, elektronisch en fijn.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Klassieke muziek,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een echo van grootsheid,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a:solidFill>
                  <a:schemeClr val="bg1"/>
                </a:solidFill>
                <a:latin typeface="-apple-system"/>
              </a:rPr>
              <a:t>v</a:t>
            </a:r>
            <a:r>
              <a:rPr kumimoji="0" lang="nl-NL" sz="2400" b="0" i="0" u="none" strike="noStrike" kern="0" cap="none" spc="0" normalizeH="0" baseline="0" noProof="0" err="1">
                <a:ln>
                  <a:noFill/>
                </a:ln>
                <a:solidFill>
                  <a:schemeClr val="bg1"/>
                </a:solidFill>
                <a:effectLst/>
                <a:uLnTx/>
                <a:uFillTx/>
                <a:latin typeface="-apple-system"/>
                <a:cs typeface="Arial"/>
                <a:sym typeface="Arial"/>
              </a:rPr>
              <a:t>erweven</a:t>
            </a:r>
            <a:r>
              <a:rPr kumimoji="0" lang="nl-NL" sz="2400" b="0" i="0" u="none" strike="noStrike" kern="0" cap="none" spc="0" normalizeH="0" baseline="0" noProof="0">
                <a:ln>
                  <a:noFill/>
                </a:ln>
                <a:solidFill>
                  <a:schemeClr val="bg1"/>
                </a:solidFill>
                <a:effectLst/>
                <a:uLnTx/>
                <a:uFillTx/>
                <a:latin typeface="-apple-system"/>
                <a:cs typeface="Arial"/>
                <a:sym typeface="Arial"/>
              </a:rPr>
              <a:t> met sterren,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in een dans van tijd.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In deze kosmische symfonie,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zo stil en diep,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a:solidFill>
                  <a:schemeClr val="bg1"/>
                </a:solidFill>
                <a:latin typeface="-apple-system"/>
              </a:rPr>
              <a:t>v</a:t>
            </a:r>
            <a:r>
              <a:rPr kumimoji="0" lang="nl-NL" sz="2400" b="0" i="0" u="none" strike="noStrike" kern="0" cap="none" spc="0" normalizeH="0" baseline="0" noProof="0">
                <a:ln>
                  <a:noFill/>
                </a:ln>
                <a:solidFill>
                  <a:schemeClr val="bg1"/>
                </a:solidFill>
                <a:effectLst/>
                <a:uLnTx/>
                <a:uFillTx/>
                <a:latin typeface="-apple-system"/>
                <a:cs typeface="Arial"/>
                <a:sym typeface="Arial"/>
              </a:rPr>
              <a:t>inden we onszelf, in het niets,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400" b="0" i="0" u="none" strike="noStrike" kern="0" cap="none" spc="0" normalizeH="0" baseline="0" noProof="0">
                <a:ln>
                  <a:noFill/>
                </a:ln>
                <a:solidFill>
                  <a:schemeClr val="bg1"/>
                </a:solidFill>
                <a:effectLst/>
                <a:uLnTx/>
                <a:uFillTx/>
                <a:latin typeface="-apple-system"/>
                <a:cs typeface="Arial"/>
                <a:sym typeface="Arial"/>
              </a:rPr>
              <a:t>waar alles slaapt en leeft.</a:t>
            </a: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lang="nl-BE" err="1">
                <a:solidFill>
                  <a:schemeClr val="bg1"/>
                </a:solidFill>
              </a:rPr>
              <a:t>Generated</a:t>
            </a:r>
            <a:r>
              <a:rPr lang="nl-BE">
                <a:solidFill>
                  <a:schemeClr val="bg1"/>
                </a:solidFill>
              </a:rPr>
              <a:t> </a:t>
            </a:r>
            <a:r>
              <a:rPr lang="nl-BE" err="1">
                <a:solidFill>
                  <a:schemeClr val="bg1"/>
                </a:solidFill>
              </a:rPr>
              <a:t>by</a:t>
            </a:r>
            <a:r>
              <a:rPr lang="nl-BE">
                <a:solidFill>
                  <a:schemeClr val="bg1"/>
                </a:solidFill>
              </a:rPr>
              <a:t> </a:t>
            </a:r>
            <a:r>
              <a:rPr lang="nl-BE" err="1">
                <a:solidFill>
                  <a:schemeClr val="bg1"/>
                </a:solidFill>
              </a:rPr>
              <a:t>Copilot</a:t>
            </a:r>
            <a:endParaRPr kumimoji="0" lang="nl-BE" sz="1400" b="0" i="0" u="none" strike="noStrike" kern="0" cap="none" spc="0" normalizeH="0" baseline="0" noProof="0">
              <a:ln>
                <a:noFill/>
              </a:ln>
              <a:solidFill>
                <a:schemeClr val="bg1"/>
              </a:solidFill>
              <a:effectLst/>
              <a:uLnTx/>
              <a:uFillTx/>
              <a:latin typeface="Arial"/>
              <a:cs typeface="Arial"/>
              <a:sym typeface="Arial"/>
            </a:endParaRPr>
          </a:p>
        </p:txBody>
      </p:sp>
      <p:pic>
        <p:nvPicPr>
          <p:cNvPr id="8" name="Afbeelding 7" descr="Afbeelding met cirkel, tekst, groen, Graphics&#10;&#10;Automatisch gegenereerde beschrijving">
            <a:extLst>
              <a:ext uri="{FF2B5EF4-FFF2-40B4-BE49-F238E27FC236}">
                <a16:creationId xmlns:a16="http://schemas.microsoft.com/office/drawing/2014/main" id="{57F96BAF-7FB0-0C82-DD98-CFB5FE7FDBAD}"/>
              </a:ext>
            </a:extLst>
          </p:cNvPr>
          <p:cNvPicPr>
            <a:picLocks noChangeAspect="1"/>
          </p:cNvPicPr>
          <p:nvPr/>
        </p:nvPicPr>
        <p:blipFill>
          <a:blip r:embed="rId4"/>
          <a:stretch>
            <a:fillRect/>
          </a:stretch>
        </p:blipFill>
        <p:spPr>
          <a:xfrm>
            <a:off x="10703771" y="5301675"/>
            <a:ext cx="1234964" cy="1234964"/>
          </a:xfrm>
          <a:prstGeom prst="rect">
            <a:avLst/>
          </a:prstGeom>
        </p:spPr>
      </p:pic>
    </p:spTree>
    <p:extLst>
      <p:ext uri="{BB962C8B-B14F-4D97-AF65-F5344CB8AC3E}">
        <p14:creationId xmlns:p14="http://schemas.microsoft.com/office/powerpoint/2010/main" val="2011906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84000"/>
          </a:blip>
          <a:stretch>
            <a:fillRect/>
          </a:stretch>
        </a:blipFill>
        <a:effectLst/>
      </p:bgPr>
    </p:bg>
    <p:spTree>
      <p:nvGrpSpPr>
        <p:cNvPr id="1" name="Shape 1197"/>
        <p:cNvGrpSpPr/>
        <p:nvPr/>
      </p:nvGrpSpPr>
      <p:grpSpPr>
        <a:xfrm>
          <a:off x="0" y="0"/>
          <a:ext cx="0" cy="0"/>
          <a:chOff x="0" y="0"/>
          <a:chExt cx="0" cy="0"/>
        </a:xfrm>
      </p:grpSpPr>
      <p:pic>
        <p:nvPicPr>
          <p:cNvPr id="1198" name="Google Shape;1198;g10681e7fce7_2_26" descr="AstroSounds - Luister naar de sterren! | vakdidactiek.be"/>
          <p:cNvPicPr preferRelativeResize="0"/>
          <p:nvPr/>
        </p:nvPicPr>
        <p:blipFill rotWithShape="1">
          <a:blip r:embed="rId4">
            <a:alphaModFix/>
          </a:blip>
          <a:srcRect/>
          <a:stretch/>
        </p:blipFill>
        <p:spPr>
          <a:xfrm>
            <a:off x="9536113" y="185433"/>
            <a:ext cx="2467218" cy="1207424"/>
          </a:xfrm>
          <a:prstGeom prst="rect">
            <a:avLst/>
          </a:prstGeom>
          <a:noFill/>
          <a:ln>
            <a:noFill/>
          </a:ln>
        </p:spPr>
      </p:pic>
      <p:sp>
        <p:nvSpPr>
          <p:cNvPr id="1199" name="Google Shape;1199;g10681e7fce7_2_26"/>
          <p:cNvSpPr/>
          <p:nvPr/>
        </p:nvSpPr>
        <p:spPr>
          <a:xfrm>
            <a:off x="2308525" y="5448650"/>
            <a:ext cx="7227600" cy="57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endParaRPr sz="2500" b="1" i="1"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br>
              <a:rPr lang="en-US" sz="2500" b="1" i="1" u="none" strike="noStrike" cap="none">
                <a:solidFill>
                  <a:schemeClr val="lt1"/>
                </a:solidFill>
                <a:latin typeface="Calibri"/>
                <a:ea typeface="Calibri"/>
                <a:cs typeface="Calibri"/>
                <a:sym typeface="Calibri"/>
              </a:rPr>
            </a:br>
            <a:endParaRPr sz="25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2500" b="1" i="0" u="none" strike="noStrike" cap="none">
              <a:solidFill>
                <a:schemeClr val="lt1"/>
              </a:solidFill>
              <a:latin typeface="Calibri"/>
              <a:ea typeface="Calibri"/>
              <a:cs typeface="Calibri"/>
              <a:sym typeface="Calibri"/>
            </a:endParaRPr>
          </a:p>
        </p:txBody>
      </p:sp>
      <p:pic>
        <p:nvPicPr>
          <p:cNvPr id="1200" name="Google Shape;1200;g10681e7fce7_2_26"/>
          <p:cNvPicPr preferRelativeResize="0"/>
          <p:nvPr/>
        </p:nvPicPr>
        <p:blipFill rotWithShape="1">
          <a:blip r:embed="rId5">
            <a:alphaModFix/>
          </a:blip>
          <a:srcRect/>
          <a:stretch/>
        </p:blipFill>
        <p:spPr>
          <a:xfrm>
            <a:off x="8926513" y="5820214"/>
            <a:ext cx="609600" cy="952500"/>
          </a:xfrm>
          <a:prstGeom prst="rect">
            <a:avLst/>
          </a:prstGeom>
          <a:noFill/>
          <a:ln>
            <a:noFill/>
          </a:ln>
        </p:spPr>
      </p:pic>
      <p:pic>
        <p:nvPicPr>
          <p:cNvPr id="1201" name="Google Shape;1201;g10681e7fce7_2_26"/>
          <p:cNvPicPr preferRelativeResize="0"/>
          <p:nvPr/>
        </p:nvPicPr>
        <p:blipFill rotWithShape="1">
          <a:blip r:embed="rId6">
            <a:alphaModFix/>
          </a:blip>
          <a:srcRect/>
          <a:stretch/>
        </p:blipFill>
        <p:spPr>
          <a:xfrm>
            <a:off x="9713354" y="5869743"/>
            <a:ext cx="2231141" cy="853442"/>
          </a:xfrm>
          <a:prstGeom prst="rect">
            <a:avLst/>
          </a:prstGeom>
          <a:noFill/>
          <a:ln>
            <a:noFill/>
          </a:ln>
        </p:spPr>
      </p:pic>
      <p:sp>
        <p:nvSpPr>
          <p:cNvPr id="1202" name="Google Shape;1202;g10681e7fce7_2_26"/>
          <p:cNvSpPr txBox="1"/>
          <p:nvPr/>
        </p:nvSpPr>
        <p:spPr>
          <a:xfrm>
            <a:off x="9864000" y="1392850"/>
            <a:ext cx="1940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www.astrosounds.be</a:t>
            </a:r>
            <a:endParaRPr sz="1400" b="0" i="0" u="none" strike="noStrike" cap="none">
              <a:solidFill>
                <a:schemeClr val="lt1"/>
              </a:solidFill>
              <a:latin typeface="Arial"/>
              <a:ea typeface="Arial"/>
              <a:cs typeface="Arial"/>
              <a:sym typeface="Arial"/>
            </a:endParaRPr>
          </a:p>
        </p:txBody>
      </p:sp>
      <p:pic>
        <p:nvPicPr>
          <p:cNvPr id="1203" name="Google Shape;1203;g10681e7fce7_2_26"/>
          <p:cNvPicPr preferRelativeResize="0"/>
          <p:nvPr/>
        </p:nvPicPr>
        <p:blipFill rotWithShape="1">
          <a:blip r:embed="rId7">
            <a:alphaModFix/>
          </a:blip>
          <a:srcRect l="22149" r="21041"/>
          <a:stretch/>
        </p:blipFill>
        <p:spPr>
          <a:xfrm>
            <a:off x="188669" y="205213"/>
            <a:ext cx="2337701" cy="903000"/>
          </a:xfrm>
          <a:prstGeom prst="rect">
            <a:avLst/>
          </a:prstGeom>
          <a:noFill/>
          <a:ln>
            <a:noFill/>
          </a:ln>
        </p:spPr>
      </p:pic>
      <p:sp>
        <p:nvSpPr>
          <p:cNvPr id="1206" name="Google Shape;1206;g10681e7fce7_2_26"/>
          <p:cNvSpPr/>
          <p:nvPr/>
        </p:nvSpPr>
        <p:spPr>
          <a:xfrm>
            <a:off x="2274253" y="285692"/>
            <a:ext cx="7513978" cy="41081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2000" b="1" i="1" u="none" strike="noStrike" cap="none">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br>
              <a:rPr lang="en-US" sz="2000" b="1" i="1" u="none" strike="noStrike" cap="none">
                <a:solidFill>
                  <a:schemeClr val="bg1"/>
                </a:solidFill>
                <a:latin typeface="Calibri"/>
                <a:ea typeface="Calibri"/>
                <a:cs typeface="Calibri"/>
                <a:sym typeface="Calibri"/>
              </a:rPr>
            </a:br>
            <a:r>
              <a:rPr lang="en-US" sz="2000" b="1" i="1" u="none" strike="noStrike" cap="none">
                <a:solidFill>
                  <a:schemeClr val="bg1"/>
                </a:solidFill>
                <a:latin typeface="Calibri"/>
                <a:ea typeface="Calibri"/>
                <a:cs typeface="Calibri"/>
                <a:sym typeface="Calibri"/>
              </a:rPr>
              <a:t>Erica Andreotti, Renaat Frans,</a:t>
            </a:r>
          </a:p>
          <a:p>
            <a:pPr marL="0" marR="0" lvl="0" indent="0" algn="ctr" rtl="0">
              <a:lnSpc>
                <a:spcPct val="100000"/>
              </a:lnSpc>
              <a:spcBef>
                <a:spcPts val="0"/>
              </a:spcBef>
              <a:spcAft>
                <a:spcPts val="0"/>
              </a:spcAft>
              <a:buClr>
                <a:srgbClr val="000000"/>
              </a:buClr>
              <a:buSzPts val="1400"/>
              <a:buFont typeface="Arial"/>
              <a:buNone/>
            </a:pPr>
            <a:r>
              <a:rPr lang="en-US" sz="2000" b="1" i="1" u="none" strike="noStrike" cap="none">
                <a:solidFill>
                  <a:schemeClr val="bg1"/>
                </a:solidFill>
                <a:latin typeface="Calibri"/>
                <a:ea typeface="Calibri"/>
                <a:cs typeface="Calibri"/>
                <a:sym typeface="Calibri"/>
              </a:rPr>
              <a:t>Ann Steppe, Jeroen Op den Kelder</a:t>
            </a:r>
          </a:p>
          <a:p>
            <a:pPr marL="0" marR="0" lvl="0" indent="0" algn="ctr" rtl="0">
              <a:lnSpc>
                <a:spcPct val="100000"/>
              </a:lnSpc>
              <a:spcBef>
                <a:spcPts val="0"/>
              </a:spcBef>
              <a:spcAft>
                <a:spcPts val="0"/>
              </a:spcAft>
              <a:buClr>
                <a:srgbClr val="000000"/>
              </a:buClr>
              <a:buSzPts val="1400"/>
              <a:buFont typeface="Arial"/>
              <a:buNone/>
            </a:pPr>
            <a:r>
              <a:rPr lang="en-US" sz="1800" b="1" i="1" u="none" strike="noStrike" cap="none">
                <a:solidFill>
                  <a:srgbClr val="FFC000"/>
                </a:solidFill>
                <a:latin typeface="Calibri"/>
                <a:ea typeface="Calibri"/>
                <a:cs typeface="Calibri"/>
                <a:sym typeface="Calibri"/>
              </a:rPr>
              <a:t>Lerarenopleiding </a:t>
            </a:r>
            <a:r>
              <a:rPr lang="en-US" sz="1800" b="1" i="1" u="none" strike="noStrike" cap="none" err="1">
                <a:solidFill>
                  <a:srgbClr val="FFC000"/>
                </a:solidFill>
                <a:latin typeface="Calibri"/>
                <a:ea typeface="Calibri"/>
                <a:cs typeface="Calibri"/>
                <a:sym typeface="Calibri"/>
              </a:rPr>
              <a:t>Fysica</a:t>
            </a:r>
            <a:r>
              <a:rPr lang="en-US" sz="1800" b="1" i="1" u="none" strike="noStrike" cap="none">
                <a:solidFill>
                  <a:srgbClr val="FFC000"/>
                </a:solidFill>
                <a:latin typeface="Calibri"/>
                <a:ea typeface="Calibri"/>
                <a:cs typeface="Calibri"/>
                <a:sym typeface="Calibri"/>
              </a:rPr>
              <a:t> </a:t>
            </a:r>
            <a:r>
              <a:rPr lang="en-US" sz="1800" b="1" i="1" u="none" strike="noStrike" cap="none" err="1">
                <a:solidFill>
                  <a:srgbClr val="FFC000"/>
                </a:solidFill>
                <a:latin typeface="Calibri"/>
                <a:ea typeface="Calibri"/>
                <a:cs typeface="Calibri"/>
                <a:sym typeface="Calibri"/>
              </a:rPr>
              <a:t>Hogeschool</a:t>
            </a:r>
            <a:r>
              <a:rPr lang="en-US" sz="1800" b="1" i="1" u="none" strike="noStrike" cap="none">
                <a:solidFill>
                  <a:srgbClr val="FFC000"/>
                </a:solidFill>
                <a:latin typeface="Calibri"/>
                <a:ea typeface="Calibri"/>
                <a:cs typeface="Calibri"/>
                <a:sym typeface="Calibri"/>
              </a:rPr>
              <a:t> UCLL</a:t>
            </a:r>
          </a:p>
          <a:p>
            <a:pPr marL="0" marR="0" lvl="0" indent="0" algn="ctr" rtl="0">
              <a:lnSpc>
                <a:spcPct val="100000"/>
              </a:lnSpc>
              <a:spcBef>
                <a:spcPts val="0"/>
              </a:spcBef>
              <a:spcAft>
                <a:spcPts val="0"/>
              </a:spcAft>
              <a:buClr>
                <a:srgbClr val="000000"/>
              </a:buClr>
              <a:buSzPts val="1400"/>
              <a:buFont typeface="Arial"/>
              <a:buNone/>
            </a:pPr>
            <a:br>
              <a:rPr lang="nl-BE" sz="2000" b="1" i="1">
                <a:solidFill>
                  <a:schemeClr val="accent4">
                    <a:lumMod val="20000"/>
                    <a:lumOff val="80000"/>
                  </a:schemeClr>
                </a:solidFill>
                <a:latin typeface="Calibri"/>
                <a:ea typeface="Calibri"/>
                <a:cs typeface="Calibri"/>
                <a:sym typeface="Calibri"/>
              </a:rPr>
            </a:br>
            <a:r>
              <a:rPr lang="nl-NL" sz="2000" b="1" i="1">
                <a:solidFill>
                  <a:schemeClr val="accent4">
                    <a:lumMod val="20000"/>
                    <a:lumOff val="80000"/>
                  </a:schemeClr>
                </a:solidFill>
                <a:latin typeface="Calibri"/>
                <a:ea typeface="Calibri"/>
                <a:cs typeface="Calibri"/>
                <a:sym typeface="Calibri"/>
              </a:rPr>
              <a:t>steamdidactiek@ucll.be</a:t>
            </a:r>
            <a:endParaRPr lang="en-US" sz="2000" b="1" i="1" u="none" strike="noStrike" cap="none">
              <a:solidFill>
                <a:srgbClr val="FFC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b="1" i="1" u="none" strike="noStrike" cap="none">
                <a:solidFill>
                  <a:schemeClr val="bg1"/>
                </a:solidFill>
                <a:latin typeface="Calibri"/>
                <a:ea typeface="Calibri"/>
                <a:cs typeface="Calibri"/>
                <a:sym typeface="Calibri"/>
              </a:rPr>
              <a:t>Campus </a:t>
            </a:r>
            <a:r>
              <a:rPr lang="en-US" sz="1800" b="1" i="1" u="none" strike="noStrike" cap="none" err="1">
                <a:solidFill>
                  <a:schemeClr val="bg1"/>
                </a:solidFill>
                <a:latin typeface="Calibri"/>
                <a:ea typeface="Calibri"/>
                <a:cs typeface="Calibri"/>
                <a:sym typeface="Calibri"/>
              </a:rPr>
              <a:t>Diepenbeek</a:t>
            </a:r>
            <a:r>
              <a:rPr lang="en-US" sz="1800" b="1" i="1" u="none" strike="noStrike" cap="none">
                <a:solidFill>
                  <a:schemeClr val="bg1"/>
                </a:solidFill>
                <a:latin typeface="Calibri"/>
                <a:ea typeface="Calibri"/>
                <a:cs typeface="Calibri"/>
                <a:sym typeface="Calibri"/>
              </a:rPr>
              <a:t>, Belgium</a:t>
            </a:r>
            <a:br>
              <a:rPr lang="en-US" sz="1800" b="1" i="1" u="none" strike="noStrike" cap="none">
                <a:solidFill>
                  <a:schemeClr val="bg1"/>
                </a:solidFill>
                <a:latin typeface="Calibri"/>
                <a:ea typeface="Calibri"/>
                <a:cs typeface="Calibri"/>
                <a:sym typeface="Calibri"/>
              </a:rPr>
            </a:br>
            <a:r>
              <a:rPr lang="en-US" sz="1800" b="1" i="1" u="none" strike="noStrike" cap="none" err="1">
                <a:solidFill>
                  <a:schemeClr val="bg1"/>
                </a:solidFill>
                <a:latin typeface="Calibri"/>
                <a:ea typeface="Calibri"/>
                <a:cs typeface="Calibri"/>
                <a:sym typeface="Calibri"/>
              </a:rPr>
              <a:t>Expertisecel</a:t>
            </a:r>
            <a:r>
              <a:rPr lang="en-US" sz="1800" b="1" i="1" u="none" strike="noStrike" cap="none">
                <a:solidFill>
                  <a:schemeClr val="bg1"/>
                </a:solidFill>
                <a:latin typeface="Calibri"/>
                <a:ea typeface="Calibri"/>
                <a:cs typeface="Calibri"/>
                <a:sym typeface="Calibri"/>
              </a:rPr>
              <a:t> Art of Teaching - </a:t>
            </a:r>
            <a:r>
              <a:rPr lang="en-US" sz="1800" b="1" i="1" u="none" strike="noStrike" cap="none" err="1">
                <a:solidFill>
                  <a:schemeClr val="bg1"/>
                </a:solidFill>
                <a:latin typeface="Calibri"/>
                <a:ea typeface="Calibri"/>
                <a:cs typeface="Calibri"/>
                <a:sym typeface="Calibri"/>
              </a:rPr>
              <a:t>Vakdidactiek</a:t>
            </a:r>
            <a:endParaRPr lang="en-US" sz="1800" b="1" i="1" u="none" strike="noStrike" cap="none">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700" b="1" i="1">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nl-NL" sz="1800" b="1" i="1">
                <a:solidFill>
                  <a:schemeClr val="bg1"/>
                </a:solidFill>
                <a:latin typeface="Calibri"/>
                <a:ea typeface="Calibri"/>
                <a:cs typeface="Calibri"/>
                <a:sym typeface="Calibri"/>
              </a:rPr>
              <a:t>Met de medewerking van Katrien Kolenberg, Katrien Vyvey, </a:t>
            </a:r>
          </a:p>
          <a:p>
            <a:pPr marL="0" marR="0" lvl="0" indent="0" algn="ctr" rtl="0">
              <a:lnSpc>
                <a:spcPct val="100000"/>
              </a:lnSpc>
              <a:spcBef>
                <a:spcPts val="0"/>
              </a:spcBef>
              <a:spcAft>
                <a:spcPts val="0"/>
              </a:spcAft>
              <a:buClr>
                <a:srgbClr val="000000"/>
              </a:buClr>
              <a:buSzPts val="1600"/>
              <a:buFont typeface="Arial"/>
              <a:buNone/>
            </a:pPr>
            <a:r>
              <a:rPr lang="nl-NL" sz="1800" b="1" i="1">
                <a:solidFill>
                  <a:schemeClr val="bg1"/>
                </a:solidFill>
                <a:latin typeface="Calibri"/>
                <a:ea typeface="Calibri"/>
                <a:cs typeface="Calibri"/>
                <a:sym typeface="Calibri"/>
              </a:rPr>
              <a:t>Frank Duchêne, Geert Smet </a:t>
            </a:r>
          </a:p>
          <a:p>
            <a:pPr marL="0" marR="0" lvl="0" indent="0" algn="ctr" rtl="0">
              <a:lnSpc>
                <a:spcPct val="100000"/>
              </a:lnSpc>
              <a:spcBef>
                <a:spcPts val="0"/>
              </a:spcBef>
              <a:spcAft>
                <a:spcPts val="0"/>
              </a:spcAft>
              <a:buClr>
                <a:srgbClr val="000000"/>
              </a:buClr>
              <a:buSzPts val="1600"/>
              <a:buFont typeface="Arial"/>
              <a:buNone/>
            </a:pPr>
            <a:endParaRPr lang="nl-BE" sz="2500" b="1" i="1">
              <a:solidFill>
                <a:schemeClr val="bg1"/>
              </a:solidFill>
              <a:latin typeface="Calibri"/>
              <a:ea typeface="Calibri"/>
              <a:cs typeface="Calibri"/>
              <a:sym typeface="Calibri"/>
            </a:endParaRPr>
          </a:p>
          <a:p>
            <a:pPr marL="0" lvl="0" indent="0" algn="ctr" rtl="0">
              <a:spcBef>
                <a:spcPts val="0"/>
              </a:spcBef>
              <a:spcAft>
                <a:spcPts val="0"/>
              </a:spcAft>
              <a:buClr>
                <a:schemeClr val="dk1"/>
              </a:buClr>
              <a:buSzPts val="1600"/>
              <a:buFont typeface="Arial"/>
              <a:buNone/>
            </a:pPr>
            <a:endParaRPr lang="nl-BE" sz="2500" b="1" i="1">
              <a:solidFill>
                <a:schemeClr val="bg1"/>
              </a:solidFill>
              <a:latin typeface="Calibri"/>
              <a:ea typeface="Calibri"/>
              <a:cs typeface="Calibri"/>
              <a:sym typeface="Calibri"/>
            </a:endParaRPr>
          </a:p>
          <a:p>
            <a:pPr marL="0" lvl="0" indent="0" algn="ctr" rtl="0">
              <a:spcBef>
                <a:spcPts val="0"/>
              </a:spcBef>
              <a:spcAft>
                <a:spcPts val="0"/>
              </a:spcAft>
              <a:buClr>
                <a:schemeClr val="dk1"/>
              </a:buClr>
              <a:buSzPts val="1600"/>
              <a:buFont typeface="Arial"/>
              <a:buNone/>
            </a:pPr>
            <a:r>
              <a:rPr lang="nl-BE" sz="4800" b="1" i="1">
                <a:solidFill>
                  <a:schemeClr val="bg1"/>
                </a:solidFill>
                <a:latin typeface="Calibri"/>
                <a:ea typeface="Calibri"/>
                <a:cs typeface="Calibri"/>
                <a:sym typeface="Calibri"/>
              </a:rPr>
              <a:t>Bedankt</a:t>
            </a:r>
            <a:r>
              <a:rPr lang="nl-BE" sz="4000" b="1" i="1">
                <a:solidFill>
                  <a:schemeClr val="bg1"/>
                </a:solidFill>
                <a:latin typeface="Calibri"/>
                <a:ea typeface="Calibri"/>
                <a:cs typeface="Calibri"/>
                <a:sym typeface="Calibri"/>
              </a:rPr>
              <a:t>!!</a:t>
            </a:r>
          </a:p>
          <a:p>
            <a:pPr marL="0" marR="0" lvl="0" indent="0" algn="ctr" rtl="0">
              <a:lnSpc>
                <a:spcPct val="100000"/>
              </a:lnSpc>
              <a:spcBef>
                <a:spcPts val="0"/>
              </a:spcBef>
              <a:spcAft>
                <a:spcPts val="0"/>
              </a:spcAft>
              <a:buClr>
                <a:srgbClr val="000000"/>
              </a:buClr>
              <a:buSzPts val="1600"/>
              <a:buFont typeface="Arial"/>
              <a:buNone/>
            </a:pPr>
            <a:br>
              <a:rPr lang="en-US" sz="2500" b="1" i="1" u="none" strike="noStrike" cap="none">
                <a:solidFill>
                  <a:schemeClr val="bg1"/>
                </a:solidFill>
                <a:latin typeface="Calibri"/>
                <a:ea typeface="Calibri"/>
                <a:cs typeface="Calibri"/>
                <a:sym typeface="Calibri"/>
              </a:rPr>
            </a:br>
            <a:endParaRPr sz="2500" b="1" i="0" u="none" strike="noStrike" cap="none">
              <a:solidFill>
                <a:schemeClr val="bg1"/>
              </a:solidFill>
              <a:latin typeface="Calibri"/>
              <a:ea typeface="Calibri"/>
              <a:cs typeface="Calibri"/>
              <a:sym typeface="Calibri"/>
            </a:endParaRPr>
          </a:p>
        </p:txBody>
      </p:sp>
      <p:pic>
        <p:nvPicPr>
          <p:cNvPr id="11" name="Google Shape;94;g101cb935cc7_1_0">
            <a:extLst>
              <a:ext uri="{FF2B5EF4-FFF2-40B4-BE49-F238E27FC236}">
                <a16:creationId xmlns:a16="http://schemas.microsoft.com/office/drawing/2014/main" id="{63A43C6C-5D4C-4AE3-9693-18906A0EB044}"/>
              </a:ext>
            </a:extLst>
          </p:cNvPr>
          <p:cNvPicPr preferRelativeResize="0">
            <a:picLocks noChangeAspect="1"/>
          </p:cNvPicPr>
          <p:nvPr/>
        </p:nvPicPr>
        <p:blipFill rotWithShape="1">
          <a:blip r:embed="rId8">
            <a:alphaModFix/>
          </a:blip>
          <a:srcRect/>
          <a:stretch/>
        </p:blipFill>
        <p:spPr>
          <a:xfrm>
            <a:off x="188669" y="4978010"/>
            <a:ext cx="2025839" cy="759690"/>
          </a:xfrm>
          <a:prstGeom prst="rect">
            <a:avLst/>
          </a:prstGeom>
          <a:noFill/>
          <a:ln>
            <a:noFill/>
          </a:ln>
        </p:spPr>
      </p:pic>
      <p:pic>
        <p:nvPicPr>
          <p:cNvPr id="12" name="Google Shape;95;g101cb935cc7_1_0">
            <a:extLst>
              <a:ext uri="{FF2B5EF4-FFF2-40B4-BE49-F238E27FC236}">
                <a16:creationId xmlns:a16="http://schemas.microsoft.com/office/drawing/2014/main" id="{ECAB9D8A-E754-4D27-A668-CAF06DAFD560}"/>
              </a:ext>
            </a:extLst>
          </p:cNvPr>
          <p:cNvPicPr preferRelativeResize="0">
            <a:picLocks noChangeAspect="1"/>
          </p:cNvPicPr>
          <p:nvPr/>
        </p:nvPicPr>
        <p:blipFill rotWithShape="1">
          <a:blip r:embed="rId9">
            <a:alphaModFix/>
          </a:blip>
          <a:srcRect/>
          <a:stretch/>
        </p:blipFill>
        <p:spPr>
          <a:xfrm>
            <a:off x="176191" y="5837930"/>
            <a:ext cx="1847477" cy="8148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9000" b="-9000"/>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DCE1232-8089-D5C6-324D-B15C6B4C23B8}"/>
              </a:ext>
            </a:extLst>
          </p:cNvPr>
          <p:cNvSpPr txBox="1"/>
          <p:nvPr/>
        </p:nvSpPr>
        <p:spPr>
          <a:xfrm>
            <a:off x="4218709" y="946753"/>
            <a:ext cx="7826181" cy="3780522"/>
          </a:xfrm>
          <a:prstGeom prst="rect">
            <a:avLst/>
          </a:prstGeom>
          <a:noFill/>
        </p:spPr>
        <p:txBody>
          <a:bodyPr wrap="square" lIns="91440" tIns="45720" rIns="91440" bIns="45720" rtlCol="0" anchor="t">
            <a:spAutoFit/>
          </a:bodyPr>
          <a:lstStyle/>
          <a:p>
            <a:pPr>
              <a:lnSpc>
                <a:spcPct val="150000"/>
              </a:lnSpc>
            </a:pPr>
            <a:r>
              <a:rPr lang="nl-NL" sz="2400" b="1" dirty="0">
                <a:solidFill>
                  <a:schemeClr val="bg1"/>
                </a:solidFill>
              </a:rPr>
              <a:t>Noteer een paar kernwoorden als antwoord op volgende vragen.</a:t>
            </a:r>
          </a:p>
          <a:p>
            <a:pPr>
              <a:lnSpc>
                <a:spcPct val="200000"/>
              </a:lnSpc>
            </a:pPr>
            <a:endParaRPr lang="nl-NL" sz="1800" b="1" dirty="0">
              <a:solidFill>
                <a:schemeClr val="bg1"/>
              </a:solidFill>
            </a:endParaRPr>
          </a:p>
          <a:p>
            <a:pPr marL="285750" indent="-285750">
              <a:lnSpc>
                <a:spcPct val="150000"/>
              </a:lnSpc>
              <a:buClr>
                <a:schemeClr val="bg1"/>
              </a:buClr>
              <a:buFont typeface="Wingdings" panose="05000000000000000000" pitchFamily="2" charset="2"/>
              <a:buChar char="q"/>
            </a:pPr>
            <a:r>
              <a:rPr lang="nl-NL" sz="1800" b="1" dirty="0">
                <a:solidFill>
                  <a:schemeClr val="bg1"/>
                </a:solidFill>
              </a:rPr>
              <a:t>Wat roept het kijken naar de sterren bij mij op?</a:t>
            </a:r>
          </a:p>
          <a:p>
            <a:pPr marL="285750" indent="-285750">
              <a:lnSpc>
                <a:spcPct val="150000"/>
              </a:lnSpc>
              <a:buClr>
                <a:schemeClr val="bg1"/>
              </a:buClr>
              <a:buFont typeface="Wingdings" panose="05000000000000000000" pitchFamily="2" charset="2"/>
              <a:buChar char="q"/>
            </a:pPr>
            <a:r>
              <a:rPr lang="nl-NL" sz="1800" b="1" dirty="0">
                <a:solidFill>
                  <a:schemeClr val="bg1"/>
                </a:solidFill>
              </a:rPr>
              <a:t>Welk gevoel overheerst als ik ‘s avonds naar een heldere sterrenhemel kijk? </a:t>
            </a:r>
          </a:p>
          <a:p>
            <a:pPr marL="285750" indent="-285750">
              <a:lnSpc>
                <a:spcPct val="150000"/>
              </a:lnSpc>
              <a:buClr>
                <a:schemeClr val="bg1"/>
              </a:buClr>
              <a:buFont typeface="Wingdings" panose="05000000000000000000" pitchFamily="2" charset="2"/>
              <a:buChar char="q"/>
            </a:pPr>
            <a:r>
              <a:rPr lang="nl-NL" sz="1800" b="1" dirty="0">
                <a:solidFill>
                  <a:schemeClr val="bg1"/>
                </a:solidFill>
              </a:rPr>
              <a:t>Waaraan denk ik als ik een ‘vallende ster’, planeten, de maan of nevels… aan de nachtelijke hemel waarneem?</a:t>
            </a:r>
            <a:endParaRPr lang="nl-BE" sz="2800" dirty="0">
              <a:solidFill>
                <a:schemeClr val="bg1">
                  <a:lumMod val="95000"/>
                </a:schemeClr>
              </a:solidFill>
            </a:endParaRPr>
          </a:p>
        </p:txBody>
      </p:sp>
      <p:pic>
        <p:nvPicPr>
          <p:cNvPr id="8" name="Afbeelding 7" descr="Afbeelding met cirkel, tekst, groen, Graphics&#10;&#10;Automatisch gegenereerde beschrijving">
            <a:extLst>
              <a:ext uri="{FF2B5EF4-FFF2-40B4-BE49-F238E27FC236}">
                <a16:creationId xmlns:a16="http://schemas.microsoft.com/office/drawing/2014/main" id="{B5E41FEB-7063-2918-532B-E0FE84644882}"/>
              </a:ext>
            </a:extLst>
          </p:cNvPr>
          <p:cNvPicPr>
            <a:picLocks noChangeAspect="1"/>
          </p:cNvPicPr>
          <p:nvPr/>
        </p:nvPicPr>
        <p:blipFill>
          <a:blip r:embed="rId4"/>
          <a:stretch>
            <a:fillRect/>
          </a:stretch>
        </p:blipFill>
        <p:spPr>
          <a:xfrm>
            <a:off x="10885945" y="5591426"/>
            <a:ext cx="1061754" cy="1061754"/>
          </a:xfrm>
          <a:prstGeom prst="rect">
            <a:avLst/>
          </a:prstGeom>
        </p:spPr>
      </p:pic>
      <p:sp>
        <p:nvSpPr>
          <p:cNvPr id="3" name="Tekstvak 2">
            <a:extLst>
              <a:ext uri="{FF2B5EF4-FFF2-40B4-BE49-F238E27FC236}">
                <a16:creationId xmlns:a16="http://schemas.microsoft.com/office/drawing/2014/main" id="{FA0DDDE0-1224-C36E-45F0-8B533D1B4D16}"/>
              </a:ext>
            </a:extLst>
          </p:cNvPr>
          <p:cNvSpPr txBox="1"/>
          <p:nvPr/>
        </p:nvSpPr>
        <p:spPr>
          <a:xfrm>
            <a:off x="425421" y="149978"/>
            <a:ext cx="11630107" cy="646331"/>
          </a:xfrm>
          <a:prstGeom prst="rect">
            <a:avLst/>
          </a:prstGeom>
          <a:noFill/>
        </p:spPr>
        <p:txBody>
          <a:bodyPr wrap="none" rtlCol="0">
            <a:spAutoFit/>
          </a:bodyPr>
          <a:lstStyle/>
          <a:p>
            <a:r>
              <a:rPr lang="nl-BE" sz="3600" dirty="0">
                <a:solidFill>
                  <a:schemeClr val="bg1"/>
                </a:solidFill>
                <a:latin typeface="Calibri" panose="020F0502020204030204" pitchFamily="34" charset="0"/>
                <a:ea typeface="Calibri" panose="020F0502020204030204" pitchFamily="34" charset="0"/>
                <a:cs typeface="Calibri" panose="020F0502020204030204" pitchFamily="34" charset="0"/>
              </a:rPr>
              <a:t>Verwondering voor de sterrenhemel: </a:t>
            </a:r>
            <a:r>
              <a:rPr lang="nl-BE" sz="3600" i="1" dirty="0">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rPr>
              <a:t>verbeelding stimuleren </a:t>
            </a:r>
          </a:p>
        </p:txBody>
      </p:sp>
      <p:pic>
        <p:nvPicPr>
          <p:cNvPr id="4" name="Afbeelding 3">
            <a:extLst>
              <a:ext uri="{FF2B5EF4-FFF2-40B4-BE49-F238E27FC236}">
                <a16:creationId xmlns:a16="http://schemas.microsoft.com/office/drawing/2014/main" id="{E246ED2A-C67E-9685-EC44-68226A72FA5B}"/>
              </a:ext>
            </a:extLst>
          </p:cNvPr>
          <p:cNvPicPr>
            <a:picLocks noChangeAspect="1"/>
          </p:cNvPicPr>
          <p:nvPr/>
        </p:nvPicPr>
        <p:blipFill>
          <a:blip r:embed="rId5"/>
          <a:srcRect t="18599" r="60280"/>
          <a:stretch/>
        </p:blipFill>
        <p:spPr>
          <a:xfrm>
            <a:off x="403761" y="1061415"/>
            <a:ext cx="3574473" cy="3470925"/>
          </a:xfrm>
          <a:prstGeom prst="rect">
            <a:avLst/>
          </a:prstGeom>
        </p:spPr>
      </p:pic>
      <p:pic>
        <p:nvPicPr>
          <p:cNvPr id="5" name="Afbeelding 4">
            <a:extLst>
              <a:ext uri="{FF2B5EF4-FFF2-40B4-BE49-F238E27FC236}">
                <a16:creationId xmlns:a16="http://schemas.microsoft.com/office/drawing/2014/main" id="{5A897EA2-7BAB-475F-3DA9-0131A31C290D}"/>
              </a:ext>
            </a:extLst>
          </p:cNvPr>
          <p:cNvPicPr>
            <a:picLocks noChangeAspect="1"/>
          </p:cNvPicPr>
          <p:nvPr/>
        </p:nvPicPr>
        <p:blipFill>
          <a:blip r:embed="rId6"/>
          <a:srcRect l="37419" t="47361" b="30166"/>
          <a:stretch/>
        </p:blipFill>
        <p:spPr>
          <a:xfrm>
            <a:off x="403761" y="4993987"/>
            <a:ext cx="7629896" cy="1297379"/>
          </a:xfrm>
          <a:prstGeom prst="rect">
            <a:avLst/>
          </a:prstGeom>
        </p:spPr>
      </p:pic>
    </p:spTree>
    <p:extLst>
      <p:ext uri="{BB962C8B-B14F-4D97-AF65-F5344CB8AC3E}">
        <p14:creationId xmlns:p14="http://schemas.microsoft.com/office/powerpoint/2010/main" val="337526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2" name="Google Shape;181;g101cb935cc7_1_74">
            <a:extLst>
              <a:ext uri="{FF2B5EF4-FFF2-40B4-BE49-F238E27FC236}">
                <a16:creationId xmlns:a16="http://schemas.microsoft.com/office/drawing/2014/main" id="{556D8DCC-EFEC-96BB-1631-6A4F3AD4A664}"/>
              </a:ext>
            </a:extLst>
          </p:cNvPr>
          <p:cNvSpPr/>
          <p:nvPr/>
        </p:nvSpPr>
        <p:spPr>
          <a:xfrm>
            <a:off x="0" y="0"/>
            <a:ext cx="12192000" cy="6858000"/>
          </a:xfrm>
          <a:prstGeom prst="rect">
            <a:avLst/>
          </a:prstGeom>
          <a:solidFill>
            <a:srgbClr val="1314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 name="Google Shape;183;g101cb935cc7_1_74">
            <a:extLst>
              <a:ext uri="{FF2B5EF4-FFF2-40B4-BE49-F238E27FC236}">
                <a16:creationId xmlns:a16="http://schemas.microsoft.com/office/drawing/2014/main" id="{31BA88D4-515B-7562-AC61-69D9E7817DCA}"/>
              </a:ext>
            </a:extLst>
          </p:cNvPr>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1" u="none" strike="noStrike" cap="none">
              <a:solidFill>
                <a:schemeClr val="bg1"/>
              </a:solidFill>
              <a:latin typeface="Century Gothic"/>
              <a:ea typeface="Century Gothic"/>
              <a:cs typeface="Century Gothic"/>
              <a:sym typeface="Century Gothic"/>
            </a:endParaRPr>
          </a:p>
        </p:txBody>
      </p:sp>
      <p:pic>
        <p:nvPicPr>
          <p:cNvPr id="341" name="Google Shape;341;g101cb935cc7_1_255"/>
          <p:cNvPicPr preferRelativeResize="0"/>
          <p:nvPr/>
        </p:nvPicPr>
        <p:blipFill rotWithShape="1">
          <a:blip r:embed="rId3">
            <a:alphaModFix/>
          </a:blip>
          <a:srcRect/>
          <a:stretch/>
        </p:blipFill>
        <p:spPr>
          <a:xfrm>
            <a:off x="1438800" y="-4"/>
            <a:ext cx="9934598" cy="6858000"/>
          </a:xfrm>
          <a:prstGeom prst="rect">
            <a:avLst/>
          </a:prstGeom>
          <a:noFill/>
          <a:ln>
            <a:noFill/>
          </a:ln>
        </p:spPr>
      </p:pic>
      <p:sp>
        <p:nvSpPr>
          <p:cNvPr id="342" name="Google Shape;342;g101cb935cc7_1_255"/>
          <p:cNvSpPr txBox="1"/>
          <p:nvPr/>
        </p:nvSpPr>
        <p:spPr>
          <a:xfrm>
            <a:off x="1592470" y="102693"/>
            <a:ext cx="9780928" cy="75607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800"/>
              <a:buFont typeface="Arial"/>
              <a:buNone/>
            </a:pPr>
            <a:r>
              <a:rPr lang="en-US" sz="3200" b="0" i="0" u="none" strike="noStrike" cap="none">
                <a:solidFill>
                  <a:schemeClr val="lt1"/>
                </a:solidFill>
                <a:latin typeface="Calibri"/>
                <a:ea typeface="Calibri"/>
                <a:cs typeface="Calibri"/>
                <a:sym typeface="Calibri"/>
              </a:rPr>
              <a:t>Wat hoor je in de </a:t>
            </a:r>
            <a:r>
              <a:rPr lang="en-US" sz="3200" b="0" i="0" u="none" strike="noStrike" cap="none" err="1">
                <a:solidFill>
                  <a:schemeClr val="lt1"/>
                </a:solidFill>
                <a:latin typeface="Calibri"/>
                <a:ea typeface="Calibri"/>
                <a:cs typeface="Calibri"/>
                <a:sym typeface="Calibri"/>
              </a:rPr>
              <a:t>ruimte</a:t>
            </a:r>
            <a:r>
              <a:rPr lang="en-US" sz="3200" b="0" i="0" u="none" strike="noStrike" cap="none">
                <a:solidFill>
                  <a:schemeClr val="lt1"/>
                </a:solidFill>
                <a:latin typeface="Calibri"/>
                <a:ea typeface="Calibri"/>
                <a:cs typeface="Calibri"/>
                <a:sym typeface="Calibri"/>
              </a:rPr>
              <a:t>? Hoe </a:t>
            </a:r>
            <a:r>
              <a:rPr lang="en-US" sz="3200" b="0" i="0" u="none" strike="noStrike" cap="none" err="1">
                <a:solidFill>
                  <a:schemeClr val="lt1"/>
                </a:solidFill>
                <a:latin typeface="Calibri"/>
                <a:ea typeface="Calibri"/>
                <a:cs typeface="Calibri"/>
                <a:sym typeface="Calibri"/>
              </a:rPr>
              <a:t>komt</a:t>
            </a:r>
            <a:r>
              <a:rPr lang="en-US" sz="3200" b="0" i="0" u="none" strike="noStrike" cap="none">
                <a:solidFill>
                  <a:schemeClr val="lt1"/>
                </a:solidFill>
                <a:latin typeface="Calibri"/>
                <a:ea typeface="Calibri"/>
                <a:cs typeface="Calibri"/>
                <a:sym typeface="Calibri"/>
              </a:rPr>
              <a:t> </a:t>
            </a:r>
            <a:r>
              <a:rPr lang="en-US" sz="3200" b="0" i="0" u="none" strike="noStrike" cap="none" err="1">
                <a:solidFill>
                  <a:schemeClr val="lt1"/>
                </a:solidFill>
                <a:latin typeface="Calibri"/>
                <a:ea typeface="Calibri"/>
                <a:cs typeface="Calibri"/>
                <a:sym typeface="Calibri"/>
              </a:rPr>
              <a:t>dat</a:t>
            </a:r>
            <a:r>
              <a:rPr lang="en-US" sz="3200" b="0" i="0" u="none" strike="noStrike" cap="none">
                <a:solidFill>
                  <a:schemeClr val="lt1"/>
                </a:solidFill>
                <a:latin typeface="Calibri"/>
                <a:ea typeface="Calibri"/>
                <a:cs typeface="Calibri"/>
                <a:sym typeface="Calibri"/>
              </a:rPr>
              <a:t>?</a:t>
            </a:r>
            <a:endParaRPr sz="3200" b="0" i="0" u="none" strike="noStrike" cap="none">
              <a:solidFill>
                <a:schemeClr val="lt1"/>
              </a:solidFill>
              <a:latin typeface="Calibri"/>
              <a:ea typeface="Calibri"/>
              <a:cs typeface="Calibri"/>
              <a:sym typeface="Calibri"/>
            </a:endParaRPr>
          </a:p>
        </p:txBody>
      </p:sp>
      <p:sp>
        <p:nvSpPr>
          <p:cNvPr id="3" name="Tekstvak 2">
            <a:extLst>
              <a:ext uri="{FF2B5EF4-FFF2-40B4-BE49-F238E27FC236}">
                <a16:creationId xmlns:a16="http://schemas.microsoft.com/office/drawing/2014/main" id="{7F400C6D-0FE3-6DE1-C9C3-5F6C85C846A6}"/>
              </a:ext>
            </a:extLst>
          </p:cNvPr>
          <p:cNvSpPr txBox="1"/>
          <p:nvPr/>
        </p:nvSpPr>
        <p:spPr>
          <a:xfrm>
            <a:off x="2051966" y="5758351"/>
            <a:ext cx="8874035" cy="933589"/>
          </a:xfrm>
          <a:prstGeom prst="rect">
            <a:avLst/>
          </a:prstGeom>
          <a:noFill/>
        </p:spPr>
        <p:txBody>
          <a:bodyPr wrap="square">
            <a:spAutoFit/>
          </a:bodyPr>
          <a:lstStyle/>
          <a:p>
            <a:pPr marL="0" lvl="0" indent="0" algn="l" rtl="0">
              <a:spcBef>
                <a:spcPts val="800"/>
              </a:spcBef>
              <a:spcAft>
                <a:spcPts val="0"/>
              </a:spcAft>
              <a:buSzPts val="2200"/>
              <a:buNone/>
            </a:pPr>
            <a:r>
              <a:rPr lang="nl-NL" sz="2400" i="1" dirty="0">
                <a:solidFill>
                  <a:schemeClr val="accent4">
                    <a:lumMod val="40000"/>
                    <a:lumOff val="60000"/>
                  </a:schemeClr>
                </a:solidFill>
                <a:latin typeface="Calibri"/>
                <a:ea typeface="Calibri"/>
                <a:cs typeface="Calibri"/>
                <a:sym typeface="Calibri"/>
              </a:rPr>
              <a:t>Contemplatie aanmoedigen.</a:t>
            </a:r>
          </a:p>
          <a:p>
            <a:pPr marL="0" lvl="0" indent="0" algn="l" rtl="0">
              <a:spcBef>
                <a:spcPts val="800"/>
              </a:spcBef>
              <a:spcAft>
                <a:spcPts val="0"/>
              </a:spcAft>
              <a:buSzPts val="2200"/>
              <a:buNone/>
            </a:pPr>
            <a:r>
              <a:rPr lang="nl-NL" sz="2400" dirty="0">
                <a:solidFill>
                  <a:schemeClr val="bg1"/>
                </a:solidFill>
                <a:latin typeface="Calibri"/>
                <a:ea typeface="Calibri"/>
                <a:cs typeface="Calibri"/>
                <a:sym typeface="Calibri"/>
              </a:rPr>
              <a:t>Samen tijd nemen om aandachtig te zijn voor wat zich aandient.</a:t>
            </a:r>
            <a:endParaRPr lang="nl-NL" sz="2400" i="1" dirty="0">
              <a:solidFill>
                <a:schemeClr val="bg1"/>
              </a:solidFill>
              <a:latin typeface="Calibri"/>
              <a:ea typeface="Calibri"/>
              <a:cs typeface="Calibri"/>
              <a:sym typeface="Calibri"/>
            </a:endParaRPr>
          </a:p>
        </p:txBody>
      </p:sp>
      <p:sp>
        <p:nvSpPr>
          <p:cNvPr id="7" name="Tekstvak 6">
            <a:extLst>
              <a:ext uri="{FF2B5EF4-FFF2-40B4-BE49-F238E27FC236}">
                <a16:creationId xmlns:a16="http://schemas.microsoft.com/office/drawing/2014/main" id="{234183F8-13FE-DA50-F095-5A1310E0AEE4}"/>
              </a:ext>
            </a:extLst>
          </p:cNvPr>
          <p:cNvSpPr txBox="1"/>
          <p:nvPr/>
        </p:nvSpPr>
        <p:spPr>
          <a:xfrm>
            <a:off x="2051966" y="4900825"/>
            <a:ext cx="6097604" cy="691471"/>
          </a:xfrm>
          <a:prstGeom prst="rect">
            <a:avLst/>
          </a:prstGeom>
          <a:noFill/>
        </p:spPr>
        <p:txBody>
          <a:bodyPr wrap="square">
            <a:spAutoFit/>
          </a:bodyPr>
          <a:lstStyle/>
          <a:p>
            <a:pPr marL="0" marR="0" lvl="0" indent="0" algn="l" rtl="0">
              <a:lnSpc>
                <a:spcPct val="90000"/>
              </a:lnSpc>
              <a:spcBef>
                <a:spcPts val="1000"/>
              </a:spcBef>
              <a:spcAft>
                <a:spcPts val="0"/>
              </a:spcAft>
              <a:buClr>
                <a:srgbClr val="000000"/>
              </a:buClr>
              <a:buSzPts val="2000"/>
              <a:buFont typeface="Arial"/>
              <a:buNone/>
            </a:pPr>
            <a:r>
              <a:rPr lang="nl-NL" sz="2000" b="0" i="0" u="none" strike="noStrike" cap="none" dirty="0">
                <a:solidFill>
                  <a:schemeClr val="lt1"/>
                </a:solidFill>
                <a:latin typeface="Calibri"/>
                <a:ea typeface="Calibri"/>
                <a:cs typeface="Calibri"/>
                <a:sym typeface="Calibri"/>
              </a:rPr>
              <a:t>Is dit mogelijk? </a:t>
            </a:r>
            <a:r>
              <a:rPr lang="nl-NL" sz="1400" b="0" i="1" u="none" strike="noStrike" cap="none" dirty="0">
                <a:solidFill>
                  <a:schemeClr val="lt1"/>
                </a:solidFill>
                <a:latin typeface="Calibri"/>
                <a:ea typeface="Calibri"/>
                <a:cs typeface="Calibri"/>
                <a:sym typeface="Calibri"/>
              </a:rPr>
              <a:t>STAR WARS 1-7 ~ SPACE SCENES</a:t>
            </a:r>
          </a:p>
          <a:p>
            <a:pPr lvl="0">
              <a:lnSpc>
                <a:spcPct val="90000"/>
              </a:lnSpc>
              <a:spcBef>
                <a:spcPts val="1000"/>
              </a:spcBef>
              <a:buSzPts val="1400"/>
            </a:pPr>
            <a:r>
              <a:rPr lang="nl-NL" u="sng"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https://www.youtube.com/watch?v=tz2GUY-EcmI</a:t>
            </a:r>
            <a:r>
              <a:rPr lang="nl-NL" u="sng" dirty="0">
                <a:solidFill>
                  <a:schemeClr val="bg1"/>
                </a:solidFill>
                <a:latin typeface="Calibri"/>
                <a:ea typeface="Calibri"/>
                <a:cs typeface="Calibri"/>
                <a:sym typeface="Calibri"/>
              </a:rPr>
              <a:t> </a:t>
            </a:r>
            <a:endParaRPr lang="nl-NL" sz="1400" b="0" i="0" u="sng" strike="noStrike" cap="none"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32603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2" name="Google Shape;181;g101cb935cc7_1_74">
            <a:extLst>
              <a:ext uri="{FF2B5EF4-FFF2-40B4-BE49-F238E27FC236}">
                <a16:creationId xmlns:a16="http://schemas.microsoft.com/office/drawing/2014/main" id="{09AB644A-33D6-88F2-91DA-CB9D638A123B}"/>
              </a:ext>
            </a:extLst>
          </p:cNvPr>
          <p:cNvSpPr/>
          <p:nvPr/>
        </p:nvSpPr>
        <p:spPr>
          <a:xfrm>
            <a:off x="0" y="0"/>
            <a:ext cx="12192000" cy="6858000"/>
          </a:xfrm>
          <a:prstGeom prst="rect">
            <a:avLst/>
          </a:prstGeom>
          <a:solidFill>
            <a:srgbClr val="1B19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 name="Google Shape;183;g101cb935cc7_1_74">
            <a:extLst>
              <a:ext uri="{FF2B5EF4-FFF2-40B4-BE49-F238E27FC236}">
                <a16:creationId xmlns:a16="http://schemas.microsoft.com/office/drawing/2014/main" id="{8924BAA2-3C27-1A6E-C70B-3646244BCCF6}"/>
              </a:ext>
            </a:extLst>
          </p:cNvPr>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1" u="none" strike="noStrike" cap="none">
              <a:solidFill>
                <a:schemeClr val="bg1"/>
              </a:solidFill>
              <a:latin typeface="Century Gothic"/>
              <a:ea typeface="Century Gothic"/>
              <a:cs typeface="Century Gothic"/>
              <a:sym typeface="Century Gothic"/>
            </a:endParaRPr>
          </a:p>
        </p:txBody>
      </p:sp>
      <p:pic>
        <p:nvPicPr>
          <p:cNvPr id="341" name="Google Shape;341;g101cb935cc7_1_255"/>
          <p:cNvPicPr preferRelativeResize="0"/>
          <p:nvPr/>
        </p:nvPicPr>
        <p:blipFill rotWithShape="1">
          <a:blip r:embed="rId3">
            <a:alphaModFix/>
          </a:blip>
          <a:srcRect/>
          <a:stretch/>
        </p:blipFill>
        <p:spPr>
          <a:xfrm>
            <a:off x="1438800" y="-2"/>
            <a:ext cx="9934598" cy="6858000"/>
          </a:xfrm>
          <a:prstGeom prst="rect">
            <a:avLst/>
          </a:prstGeom>
          <a:noFill/>
          <a:ln>
            <a:noFill/>
          </a:ln>
        </p:spPr>
      </p:pic>
      <p:sp>
        <p:nvSpPr>
          <p:cNvPr id="12" name="Tijdelijke aanduiding voor inhoud 2">
            <a:extLst>
              <a:ext uri="{FF2B5EF4-FFF2-40B4-BE49-F238E27FC236}">
                <a16:creationId xmlns:a16="http://schemas.microsoft.com/office/drawing/2014/main" id="{ACC8A0BD-2374-45B4-A6CD-22E70B8C6469}"/>
              </a:ext>
            </a:extLst>
          </p:cNvPr>
          <p:cNvSpPr txBox="1">
            <a:spLocks/>
          </p:cNvSpPr>
          <p:nvPr/>
        </p:nvSpPr>
        <p:spPr>
          <a:xfrm>
            <a:off x="1523437" y="-4"/>
            <a:ext cx="10578252" cy="4057104"/>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nl-BE" sz="3200" dirty="0">
                <a:solidFill>
                  <a:schemeClr val="bg1"/>
                </a:solidFill>
              </a:rPr>
              <a:t>Besluit:</a:t>
            </a:r>
          </a:p>
          <a:p>
            <a:pPr marL="0" indent="0">
              <a:buFont typeface="Arial"/>
              <a:buNone/>
            </a:pPr>
            <a:r>
              <a:rPr lang="nl-BE" sz="2000" dirty="0">
                <a:solidFill>
                  <a:schemeClr val="bg1"/>
                </a:solidFill>
              </a:rPr>
              <a:t>In de ruimte is er vacuüm: </a:t>
            </a:r>
          </a:p>
          <a:p>
            <a:pPr marL="0" indent="0">
              <a:buFont typeface="Arial"/>
              <a:buNone/>
            </a:pPr>
            <a:r>
              <a:rPr lang="nl-BE" sz="2000" dirty="0">
                <a:solidFill>
                  <a:schemeClr val="bg1"/>
                </a:solidFill>
              </a:rPr>
              <a:t>We kunnen enkel lichtbronnen (sterren) en weerkaatst licht (planeten, manen, satellieten) zien.</a:t>
            </a:r>
          </a:p>
          <a:p>
            <a:pPr marL="0" indent="0">
              <a:buFont typeface="Arial"/>
              <a:buNone/>
            </a:pPr>
            <a:r>
              <a:rPr lang="nl-BE" sz="2000" dirty="0">
                <a:solidFill>
                  <a:schemeClr val="bg1"/>
                </a:solidFill>
              </a:rPr>
              <a:t>We kunnen niets horen.</a:t>
            </a:r>
          </a:p>
          <a:p>
            <a:pPr>
              <a:buFontTx/>
              <a:buChar char="-"/>
            </a:pPr>
            <a:endParaRPr lang="nl-BE" sz="2000" dirty="0">
              <a:solidFill>
                <a:schemeClr val="bg1"/>
              </a:solidFill>
            </a:endParaRPr>
          </a:p>
          <a:p>
            <a:pPr>
              <a:buFontTx/>
              <a:buChar char="-"/>
            </a:pPr>
            <a:endParaRPr lang="nl-BE" sz="2000" dirty="0">
              <a:solidFill>
                <a:schemeClr val="bg1"/>
              </a:solidFill>
            </a:endParaRPr>
          </a:p>
          <a:p>
            <a:pPr marL="0" indent="0">
              <a:buFont typeface="Arial"/>
              <a:buNone/>
            </a:pPr>
            <a:endParaRPr lang="nl-BE" sz="1600" dirty="0">
              <a:solidFill>
                <a:schemeClr val="bg1"/>
              </a:solidFill>
            </a:endParaRPr>
          </a:p>
        </p:txBody>
      </p:sp>
    </p:spTree>
    <p:extLst>
      <p:ext uri="{BB962C8B-B14F-4D97-AF65-F5344CB8AC3E}">
        <p14:creationId xmlns:p14="http://schemas.microsoft.com/office/powerpoint/2010/main" val="1209022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26957"/>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1" u="none" strike="noStrike" cap="none">
              <a:solidFill>
                <a:schemeClr val="bg1"/>
              </a:solidFill>
              <a:latin typeface="Century Gothic"/>
              <a:ea typeface="Century Gothic"/>
              <a:cs typeface="Century Gothic"/>
              <a:sym typeface="Century Gothic"/>
            </a:endParaRPr>
          </a:p>
        </p:txBody>
      </p:sp>
      <p:sp>
        <p:nvSpPr>
          <p:cNvPr id="190" name="Google Shape;190;g101cb935cc7_1_74"/>
          <p:cNvSpPr txBox="1">
            <a:spLocks noGrp="1"/>
          </p:cNvSpPr>
          <p:nvPr>
            <p:ph type="title"/>
          </p:nvPr>
        </p:nvSpPr>
        <p:spPr>
          <a:xfrm>
            <a:off x="1589468" y="171893"/>
            <a:ext cx="10359278" cy="6500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ct val="81818"/>
              <a:buFont typeface="Century Gothic"/>
              <a:buNone/>
            </a:pPr>
            <a:r>
              <a:rPr lang="en-US" sz="2800">
                <a:solidFill>
                  <a:srgbClr val="FFFFFF"/>
                </a:solidFill>
              </a:rPr>
              <a:t>Virtual sounding </a:t>
            </a:r>
            <a:r>
              <a:rPr lang="en-US" sz="2800" err="1">
                <a:solidFill>
                  <a:srgbClr val="FFFFFF"/>
                </a:solidFill>
              </a:rPr>
              <a:t>sterrenhemel</a:t>
            </a:r>
            <a:endParaRPr lang="en-US" sz="2800"/>
          </a:p>
        </p:txBody>
      </p:sp>
      <p:sp>
        <p:nvSpPr>
          <p:cNvPr id="29" name="Tekstvak 28">
            <a:extLst>
              <a:ext uri="{FF2B5EF4-FFF2-40B4-BE49-F238E27FC236}">
                <a16:creationId xmlns:a16="http://schemas.microsoft.com/office/drawing/2014/main" id="{EDB56EAA-8066-4330-8DF6-57CE4D91191B}"/>
              </a:ext>
            </a:extLst>
          </p:cNvPr>
          <p:cNvSpPr txBox="1"/>
          <p:nvPr/>
        </p:nvSpPr>
        <p:spPr>
          <a:xfrm>
            <a:off x="1589468" y="1020747"/>
            <a:ext cx="5549630" cy="307777"/>
          </a:xfrm>
          <a:prstGeom prst="rect">
            <a:avLst/>
          </a:prstGeom>
          <a:noFill/>
        </p:spPr>
        <p:txBody>
          <a:bodyPr wrap="square">
            <a:spAutoFit/>
          </a:bodyPr>
          <a:lstStyle/>
          <a:p>
            <a:r>
              <a:rPr lang="nl-BE" dirty="0">
                <a:solidFill>
                  <a:schemeClr val="bg1"/>
                </a:solidFill>
                <a:hlinkClick r:id="rId3">
                  <a:extLst>
                    <a:ext uri="{A12FA001-AC4F-418D-AE19-62706E023703}">
                      <ahyp:hlinkClr xmlns:ahyp="http://schemas.microsoft.com/office/drawing/2018/hyperlinkcolor" val="tx"/>
                    </a:ext>
                  </a:extLst>
                </a:hlinkClick>
              </a:rPr>
              <a:t>https://www.astrosounds.be/luister-naar-de-sterren/luister-in-360</a:t>
            </a:r>
            <a:r>
              <a:rPr lang="nl-BE" dirty="0">
                <a:solidFill>
                  <a:schemeClr val="bg1"/>
                </a:solidFill>
              </a:rPr>
              <a:t> </a:t>
            </a:r>
          </a:p>
        </p:txBody>
      </p:sp>
      <p:pic>
        <p:nvPicPr>
          <p:cNvPr id="30" name="Afbeelding 29">
            <a:extLst>
              <a:ext uri="{FF2B5EF4-FFF2-40B4-BE49-F238E27FC236}">
                <a16:creationId xmlns:a16="http://schemas.microsoft.com/office/drawing/2014/main" id="{A5E91185-6197-4295-983C-97CD14C7F422}"/>
              </a:ext>
            </a:extLst>
          </p:cNvPr>
          <p:cNvPicPr>
            <a:picLocks noChangeAspect="1"/>
          </p:cNvPicPr>
          <p:nvPr/>
        </p:nvPicPr>
        <p:blipFill>
          <a:blip r:embed="rId4"/>
          <a:stretch>
            <a:fillRect/>
          </a:stretch>
        </p:blipFill>
        <p:spPr>
          <a:xfrm>
            <a:off x="1687992" y="1527374"/>
            <a:ext cx="9134027" cy="5101549"/>
          </a:xfrm>
          <a:prstGeom prst="rect">
            <a:avLst/>
          </a:prstGeom>
        </p:spPr>
      </p:pic>
      <p:grpSp>
        <p:nvGrpSpPr>
          <p:cNvPr id="2" name="Google Shape;184;g101cb935cc7_1_74">
            <a:extLst>
              <a:ext uri="{FF2B5EF4-FFF2-40B4-BE49-F238E27FC236}">
                <a16:creationId xmlns:a16="http://schemas.microsoft.com/office/drawing/2014/main" id="{91C389ED-86B9-C909-F0CE-2968B3271E47}"/>
              </a:ext>
            </a:extLst>
          </p:cNvPr>
          <p:cNvGrpSpPr/>
          <p:nvPr/>
        </p:nvGrpSpPr>
        <p:grpSpPr>
          <a:xfrm>
            <a:off x="9781199" y="4407209"/>
            <a:ext cx="2379003" cy="2459258"/>
            <a:chOff x="9206826" y="2963333"/>
            <a:chExt cx="2982002" cy="3209011"/>
          </a:xfrm>
        </p:grpSpPr>
        <p:cxnSp>
          <p:nvCxnSpPr>
            <p:cNvPr id="9" name="Google Shape;185;g101cb935cc7_1_74">
              <a:extLst>
                <a:ext uri="{FF2B5EF4-FFF2-40B4-BE49-F238E27FC236}">
                  <a16:creationId xmlns:a16="http://schemas.microsoft.com/office/drawing/2014/main" id="{637AE483-8C48-B110-7B25-ED6410CAB96C}"/>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10" name="Google Shape;186;g101cb935cc7_1_74">
              <a:extLst>
                <a:ext uri="{FF2B5EF4-FFF2-40B4-BE49-F238E27FC236}">
                  <a16:creationId xmlns:a16="http://schemas.microsoft.com/office/drawing/2014/main" id="{A39929B0-7CD9-122F-B975-360408FB2BBD}"/>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11" name="Google Shape;187;g101cb935cc7_1_74">
              <a:extLst>
                <a:ext uri="{FF2B5EF4-FFF2-40B4-BE49-F238E27FC236}">
                  <a16:creationId xmlns:a16="http://schemas.microsoft.com/office/drawing/2014/main" id="{526BD911-1082-42B6-8D3C-C5392F0611FA}"/>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12" name="Google Shape;188;g101cb935cc7_1_74">
              <a:extLst>
                <a:ext uri="{FF2B5EF4-FFF2-40B4-BE49-F238E27FC236}">
                  <a16:creationId xmlns:a16="http://schemas.microsoft.com/office/drawing/2014/main" id="{D1D1AA3E-BC87-2F4C-D35C-13753A09A8E9}"/>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13" name="Google Shape;189;g101cb935cc7_1_74">
              <a:extLst>
                <a:ext uri="{FF2B5EF4-FFF2-40B4-BE49-F238E27FC236}">
                  <a16:creationId xmlns:a16="http://schemas.microsoft.com/office/drawing/2014/main" id="{4F6E3714-62E6-94DC-58C6-1CCA3F1B96B9}"/>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Tree>
    <p:extLst>
      <p:ext uri="{BB962C8B-B14F-4D97-AF65-F5344CB8AC3E}">
        <p14:creationId xmlns:p14="http://schemas.microsoft.com/office/powerpoint/2010/main" val="376418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g101cb935cc7_1_7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177" name="Google Shape;177;g101cb935cc7_1_74"/>
          <p:cNvCxnSpPr/>
          <p:nvPr/>
        </p:nvCxnSpPr>
        <p:spPr>
          <a:xfrm flipH="1">
            <a:off x="6108125" y="91545"/>
            <a:ext cx="6080700" cy="6080700"/>
          </a:xfrm>
          <a:prstGeom prst="straightConnector1">
            <a:avLst/>
          </a:prstGeom>
          <a:noFill/>
          <a:ln w="12700" cap="flat" cmpd="sng">
            <a:solidFill>
              <a:schemeClr val="lt1"/>
            </a:solidFill>
            <a:prstDash val="solid"/>
            <a:round/>
            <a:headEnd type="none" w="sm" len="sm"/>
            <a:tailEnd type="none" w="sm" len="sm"/>
          </a:ln>
        </p:spPr>
      </p:cxnSp>
      <p:cxnSp>
        <p:nvCxnSpPr>
          <p:cNvPr id="178" name="Google Shape;178;g101cb935cc7_1_7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179" name="Google Shape;179;g101cb935cc7_1_74"/>
          <p:cNvCxnSpPr/>
          <p:nvPr/>
        </p:nvCxnSpPr>
        <p:spPr>
          <a:xfrm flipH="1">
            <a:off x="7335726" y="32278"/>
            <a:ext cx="4853100" cy="4853100"/>
          </a:xfrm>
          <a:prstGeom prst="straightConnector1">
            <a:avLst/>
          </a:prstGeom>
          <a:noFill/>
          <a:ln w="31750" cap="flat" cmpd="sng">
            <a:solidFill>
              <a:schemeClr val="lt1"/>
            </a:solidFill>
            <a:prstDash val="solid"/>
            <a:round/>
            <a:headEnd type="none" w="sm" len="sm"/>
            <a:tailEnd type="none" w="sm" len="sm"/>
          </a:ln>
        </p:spPr>
      </p:cxnSp>
      <p:cxnSp>
        <p:nvCxnSpPr>
          <p:cNvPr id="180" name="Google Shape;180;g101cb935cc7_1_74"/>
          <p:cNvCxnSpPr/>
          <p:nvPr/>
        </p:nvCxnSpPr>
        <p:spPr>
          <a:xfrm flipH="1">
            <a:off x="7845425" y="609601"/>
            <a:ext cx="4343400" cy="4343400"/>
          </a:xfrm>
          <a:prstGeom prst="straightConnector1">
            <a:avLst/>
          </a:prstGeom>
          <a:noFill/>
          <a:ln w="31750" cap="flat" cmpd="sng">
            <a:solidFill>
              <a:schemeClr val="lt1"/>
            </a:solidFill>
            <a:prstDash val="solid"/>
            <a:round/>
            <a:headEnd type="none" w="sm" len="sm"/>
            <a:tailEnd type="none" w="sm" len="sm"/>
          </a:ln>
        </p:spPr>
      </p:cxnSp>
      <p:sp>
        <p:nvSpPr>
          <p:cNvPr id="181" name="Google Shape;181;g101cb935cc7_1_7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g101cb935cc7_1_74"/>
          <p:cNvSpPr/>
          <p:nvPr/>
        </p:nvSpPr>
        <p:spPr>
          <a:xfrm>
            <a:off x="0" y="-2"/>
            <a:ext cx="1438800" cy="6858000"/>
          </a:xfrm>
          <a:prstGeom prst="rect">
            <a:avLst/>
          </a:prstGeom>
          <a:solidFill>
            <a:srgbClr val="0217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entury Gothic"/>
              <a:ea typeface="Century Gothic"/>
              <a:cs typeface="Century Gothic"/>
              <a:sym typeface="Century Gothic"/>
            </a:endParaRPr>
          </a:p>
        </p:txBody>
      </p:sp>
      <p:sp>
        <p:nvSpPr>
          <p:cNvPr id="190" name="Google Shape;190;g101cb935cc7_1_74"/>
          <p:cNvSpPr txBox="1">
            <a:spLocks noGrp="1"/>
          </p:cNvSpPr>
          <p:nvPr>
            <p:ph type="title"/>
          </p:nvPr>
        </p:nvSpPr>
        <p:spPr>
          <a:xfrm>
            <a:off x="1586294" y="166158"/>
            <a:ext cx="10359278" cy="66451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FFFFFF"/>
              </a:buClr>
              <a:buSzPct val="81818"/>
              <a:buFont typeface="Century Gothic"/>
              <a:buNone/>
            </a:pPr>
            <a:r>
              <a:rPr lang="en-US">
                <a:solidFill>
                  <a:srgbClr val="FFFFFF"/>
                </a:solidFill>
              </a:rPr>
              <a:t>Virtual sounding </a:t>
            </a:r>
            <a:r>
              <a:rPr lang="en-US" err="1">
                <a:solidFill>
                  <a:srgbClr val="FFFFFF"/>
                </a:solidFill>
              </a:rPr>
              <a:t>sterrenhemel</a:t>
            </a:r>
            <a:endParaRPr lang="en-US"/>
          </a:p>
        </p:txBody>
      </p:sp>
      <p:pic>
        <p:nvPicPr>
          <p:cNvPr id="30" name="Afbeelding 29">
            <a:extLst>
              <a:ext uri="{FF2B5EF4-FFF2-40B4-BE49-F238E27FC236}">
                <a16:creationId xmlns:a16="http://schemas.microsoft.com/office/drawing/2014/main" id="{A5E91185-6197-4295-983C-97CD14C7F422}"/>
              </a:ext>
            </a:extLst>
          </p:cNvPr>
          <p:cNvPicPr>
            <a:picLocks noChangeAspect="1"/>
          </p:cNvPicPr>
          <p:nvPr/>
        </p:nvPicPr>
        <p:blipFill>
          <a:blip r:embed="rId3"/>
          <a:stretch>
            <a:fillRect/>
          </a:stretch>
        </p:blipFill>
        <p:spPr>
          <a:xfrm>
            <a:off x="1667942" y="1987480"/>
            <a:ext cx="6888944" cy="3847622"/>
          </a:xfrm>
          <a:prstGeom prst="rect">
            <a:avLst/>
          </a:prstGeom>
        </p:spPr>
      </p:pic>
      <p:sp>
        <p:nvSpPr>
          <p:cNvPr id="2" name="Tekstvak 1">
            <a:extLst>
              <a:ext uri="{FF2B5EF4-FFF2-40B4-BE49-F238E27FC236}">
                <a16:creationId xmlns:a16="http://schemas.microsoft.com/office/drawing/2014/main" id="{19891278-F903-4AE9-9492-F6049E40E906}"/>
              </a:ext>
            </a:extLst>
          </p:cNvPr>
          <p:cNvSpPr txBox="1"/>
          <p:nvPr/>
        </p:nvSpPr>
        <p:spPr>
          <a:xfrm>
            <a:off x="8677420" y="2430611"/>
            <a:ext cx="2857069" cy="1569660"/>
          </a:xfrm>
          <a:prstGeom prst="rect">
            <a:avLst/>
          </a:prstGeom>
          <a:noFill/>
        </p:spPr>
        <p:txBody>
          <a:bodyPr wrap="square" lIns="91440" tIns="45720" rIns="91440" bIns="45720" rtlCol="0" anchor="t">
            <a:spAutoFit/>
          </a:bodyPr>
          <a:lstStyle/>
          <a:p>
            <a:pPr algn="ctr"/>
            <a:r>
              <a:rPr lang="nl-BE" sz="2400" b="1" dirty="0">
                <a:solidFill>
                  <a:schemeClr val="lt1"/>
                </a:solidFill>
                <a:latin typeface="Century Gothic"/>
              </a:rPr>
              <a:t>Welke vragen heb je nu?  </a:t>
            </a:r>
          </a:p>
          <a:p>
            <a:pPr algn="ctr"/>
            <a:endParaRPr lang="nl-BE" sz="2400" b="1" dirty="0">
              <a:solidFill>
                <a:schemeClr val="lt1"/>
              </a:solidFill>
              <a:latin typeface="Century Gothic"/>
            </a:endParaRPr>
          </a:p>
          <a:p>
            <a:pPr algn="ctr"/>
            <a:r>
              <a:rPr lang="nl-BE" sz="2400" b="1" dirty="0">
                <a:solidFill>
                  <a:schemeClr val="lt1"/>
                </a:solidFill>
                <a:latin typeface="Century Gothic"/>
              </a:rPr>
              <a:t>Vertel…</a:t>
            </a:r>
          </a:p>
        </p:txBody>
      </p:sp>
      <p:grpSp>
        <p:nvGrpSpPr>
          <p:cNvPr id="4" name="Google Shape;184;g101cb935cc7_1_74">
            <a:extLst>
              <a:ext uri="{FF2B5EF4-FFF2-40B4-BE49-F238E27FC236}">
                <a16:creationId xmlns:a16="http://schemas.microsoft.com/office/drawing/2014/main" id="{4BAFB446-3676-E923-776D-4A7D864BE4FC}"/>
              </a:ext>
            </a:extLst>
          </p:cNvPr>
          <p:cNvGrpSpPr/>
          <p:nvPr/>
        </p:nvGrpSpPr>
        <p:grpSpPr>
          <a:xfrm>
            <a:off x="9781199" y="4407209"/>
            <a:ext cx="2379003" cy="2459258"/>
            <a:chOff x="9206826" y="2963333"/>
            <a:chExt cx="2982002" cy="3209011"/>
          </a:xfrm>
        </p:grpSpPr>
        <p:cxnSp>
          <p:nvCxnSpPr>
            <p:cNvPr id="5" name="Google Shape;185;g101cb935cc7_1_74">
              <a:extLst>
                <a:ext uri="{FF2B5EF4-FFF2-40B4-BE49-F238E27FC236}">
                  <a16:creationId xmlns:a16="http://schemas.microsoft.com/office/drawing/2014/main" id="{9CB6B4D9-011E-5938-2F2D-E72A5D5DCFB6}"/>
                </a:ext>
              </a:extLst>
            </p:cNvPr>
            <p:cNvCxnSpPr/>
            <p:nvPr/>
          </p:nvCxnSpPr>
          <p:spPr>
            <a:xfrm flipH="1">
              <a:off x="11275926" y="2963333"/>
              <a:ext cx="912900" cy="912900"/>
            </a:xfrm>
            <a:prstGeom prst="straightConnector1">
              <a:avLst/>
            </a:prstGeom>
            <a:noFill/>
            <a:ln w="9525" cap="flat" cmpd="sng">
              <a:solidFill>
                <a:srgbClr val="FFFFFF"/>
              </a:solidFill>
              <a:prstDash val="solid"/>
              <a:round/>
              <a:headEnd type="none" w="sm" len="sm"/>
              <a:tailEnd type="none" w="sm" len="sm"/>
            </a:ln>
          </p:spPr>
        </p:cxnSp>
        <p:cxnSp>
          <p:nvCxnSpPr>
            <p:cNvPr id="6" name="Google Shape;186;g101cb935cc7_1_74">
              <a:extLst>
                <a:ext uri="{FF2B5EF4-FFF2-40B4-BE49-F238E27FC236}">
                  <a16:creationId xmlns:a16="http://schemas.microsoft.com/office/drawing/2014/main" id="{44273DC3-0BE9-5C42-99A1-5E2550ED2800}"/>
                </a:ext>
              </a:extLst>
            </p:cNvPr>
            <p:cNvCxnSpPr/>
            <p:nvPr/>
          </p:nvCxnSpPr>
          <p:spPr>
            <a:xfrm flipH="1">
              <a:off x="9206826" y="3190344"/>
              <a:ext cx="2982000" cy="2982000"/>
            </a:xfrm>
            <a:prstGeom prst="straightConnector1">
              <a:avLst/>
            </a:prstGeom>
            <a:noFill/>
            <a:ln w="9525" cap="flat" cmpd="sng">
              <a:solidFill>
                <a:srgbClr val="FFFFFF"/>
              </a:solidFill>
              <a:prstDash val="solid"/>
              <a:round/>
              <a:headEnd type="none" w="sm" len="sm"/>
              <a:tailEnd type="none" w="sm" len="sm"/>
            </a:ln>
          </p:spPr>
        </p:cxnSp>
        <p:cxnSp>
          <p:nvCxnSpPr>
            <p:cNvPr id="7" name="Google Shape;187;g101cb935cc7_1_74">
              <a:extLst>
                <a:ext uri="{FF2B5EF4-FFF2-40B4-BE49-F238E27FC236}">
                  <a16:creationId xmlns:a16="http://schemas.microsoft.com/office/drawing/2014/main" id="{2A167C65-7B43-5F3D-4C51-257689526535}"/>
                </a:ext>
              </a:extLst>
            </p:cNvPr>
            <p:cNvCxnSpPr/>
            <p:nvPr/>
          </p:nvCxnSpPr>
          <p:spPr>
            <a:xfrm flipH="1">
              <a:off x="10292226" y="3285067"/>
              <a:ext cx="1896600" cy="1896600"/>
            </a:xfrm>
            <a:prstGeom prst="straightConnector1">
              <a:avLst/>
            </a:prstGeom>
            <a:noFill/>
            <a:ln w="9525" cap="flat" cmpd="sng">
              <a:solidFill>
                <a:srgbClr val="FFFFFF"/>
              </a:solidFill>
              <a:prstDash val="solid"/>
              <a:round/>
              <a:headEnd type="none" w="sm" len="sm"/>
              <a:tailEnd type="none" w="sm" len="sm"/>
            </a:ln>
          </p:spPr>
        </p:cxnSp>
        <p:cxnSp>
          <p:nvCxnSpPr>
            <p:cNvPr id="8" name="Google Shape;188;g101cb935cc7_1_74">
              <a:extLst>
                <a:ext uri="{FF2B5EF4-FFF2-40B4-BE49-F238E27FC236}">
                  <a16:creationId xmlns:a16="http://schemas.microsoft.com/office/drawing/2014/main" id="{D73D9DBD-1866-543C-AE11-539234B57C28}"/>
                </a:ext>
              </a:extLst>
            </p:cNvPr>
            <p:cNvCxnSpPr/>
            <p:nvPr/>
          </p:nvCxnSpPr>
          <p:spPr>
            <a:xfrm flipH="1">
              <a:off x="10443125" y="3131080"/>
              <a:ext cx="1745700" cy="1745700"/>
            </a:xfrm>
            <a:prstGeom prst="straightConnector1">
              <a:avLst/>
            </a:prstGeom>
            <a:noFill/>
            <a:ln w="28575" cap="flat" cmpd="sng">
              <a:solidFill>
                <a:srgbClr val="FFFFFF"/>
              </a:solidFill>
              <a:prstDash val="solid"/>
              <a:round/>
              <a:headEnd type="none" w="sm" len="sm"/>
              <a:tailEnd type="none" w="sm" len="sm"/>
            </a:ln>
          </p:spPr>
        </p:cxnSp>
        <p:cxnSp>
          <p:nvCxnSpPr>
            <p:cNvPr id="9" name="Google Shape;189;g101cb935cc7_1_74">
              <a:extLst>
                <a:ext uri="{FF2B5EF4-FFF2-40B4-BE49-F238E27FC236}">
                  <a16:creationId xmlns:a16="http://schemas.microsoft.com/office/drawing/2014/main" id="{CE015570-02D7-DC63-8180-9DA81D2FB00A}"/>
                </a:ext>
              </a:extLst>
            </p:cNvPr>
            <p:cNvCxnSpPr/>
            <p:nvPr/>
          </p:nvCxnSpPr>
          <p:spPr>
            <a:xfrm flipH="1">
              <a:off x="10918927" y="3683001"/>
              <a:ext cx="1269900" cy="1269900"/>
            </a:xfrm>
            <a:prstGeom prst="straightConnector1">
              <a:avLst/>
            </a:prstGeom>
            <a:noFill/>
            <a:ln w="28575" cap="flat" cmpd="sng">
              <a:solidFill>
                <a:srgbClr val="FFFFFF"/>
              </a:solidFill>
              <a:prstDash val="solid"/>
              <a:round/>
              <a:headEnd type="none" w="sm" len="sm"/>
              <a:tailEnd type="none" w="sm" len="sm"/>
            </a:ln>
          </p:spPr>
        </p:cxnSp>
      </p:grpSp>
      <p:sp>
        <p:nvSpPr>
          <p:cNvPr id="10" name="Tekstvak 9">
            <a:extLst>
              <a:ext uri="{FF2B5EF4-FFF2-40B4-BE49-F238E27FC236}">
                <a16:creationId xmlns:a16="http://schemas.microsoft.com/office/drawing/2014/main" id="{D3FCB3AF-3A28-B840-3C6F-48392A27B88D}"/>
              </a:ext>
            </a:extLst>
          </p:cNvPr>
          <p:cNvSpPr txBox="1"/>
          <p:nvPr/>
        </p:nvSpPr>
        <p:spPr>
          <a:xfrm>
            <a:off x="1667942" y="5889872"/>
            <a:ext cx="9656640" cy="2121735"/>
          </a:xfrm>
          <a:prstGeom prst="rect">
            <a:avLst/>
          </a:prstGeom>
          <a:noFill/>
        </p:spPr>
        <p:txBody>
          <a:bodyPr wrap="square">
            <a:spAutoFit/>
          </a:bodyPr>
          <a:lstStyle/>
          <a:p>
            <a:pPr marL="0" lvl="0" indent="0" algn="l" rtl="0">
              <a:spcBef>
                <a:spcPts val="800"/>
              </a:spcBef>
              <a:spcAft>
                <a:spcPts val="0"/>
              </a:spcAft>
              <a:buSzPts val="2200"/>
              <a:buNone/>
            </a:pPr>
            <a:r>
              <a:rPr lang="nl-NL" sz="1800" i="1" dirty="0">
                <a:solidFill>
                  <a:schemeClr val="accent4">
                    <a:lumMod val="40000"/>
                    <a:lumOff val="60000"/>
                  </a:schemeClr>
                </a:solidFill>
                <a:latin typeface="Calibri"/>
                <a:ea typeface="Calibri"/>
                <a:cs typeface="Calibri"/>
                <a:sym typeface="Calibri"/>
              </a:rPr>
              <a:t>Vragen laten stellen.</a:t>
            </a:r>
          </a:p>
          <a:p>
            <a:pPr marL="0" lvl="0" indent="0" algn="l" rtl="0">
              <a:spcBef>
                <a:spcPts val="800"/>
              </a:spcBef>
              <a:spcAft>
                <a:spcPts val="0"/>
              </a:spcAft>
              <a:buSzPts val="2200"/>
              <a:buNone/>
            </a:pPr>
            <a:r>
              <a:rPr lang="nl-NL" sz="1800" i="1" dirty="0">
                <a:solidFill>
                  <a:schemeClr val="accent4">
                    <a:lumMod val="40000"/>
                    <a:lumOff val="60000"/>
                  </a:schemeClr>
                </a:solidFill>
                <a:latin typeface="Calibri"/>
                <a:ea typeface="Calibri"/>
                <a:cs typeface="Calibri"/>
                <a:sym typeface="Calibri"/>
              </a:rPr>
              <a:t>Het vertrouwde </a:t>
            </a:r>
            <a:r>
              <a:rPr lang="nl-NL" sz="1800" i="1" dirty="0" err="1">
                <a:solidFill>
                  <a:schemeClr val="accent4">
                    <a:lumMod val="40000"/>
                    <a:lumOff val="60000"/>
                  </a:schemeClr>
                </a:solidFill>
                <a:latin typeface="Calibri"/>
                <a:ea typeface="Calibri"/>
                <a:cs typeface="Calibri"/>
                <a:sym typeface="Calibri"/>
              </a:rPr>
              <a:t>onvertrouwd</a:t>
            </a:r>
            <a:r>
              <a:rPr lang="nl-NL" sz="1800" i="1" dirty="0">
                <a:solidFill>
                  <a:schemeClr val="accent4">
                    <a:lumMod val="40000"/>
                    <a:lumOff val="60000"/>
                  </a:schemeClr>
                </a:solidFill>
                <a:latin typeface="Calibri"/>
                <a:ea typeface="Calibri"/>
                <a:cs typeface="Calibri"/>
                <a:sym typeface="Calibri"/>
              </a:rPr>
              <a:t> maken.</a:t>
            </a:r>
          </a:p>
          <a:p>
            <a:pPr marL="0" lvl="0" indent="0" algn="l" rtl="0">
              <a:spcBef>
                <a:spcPts val="800"/>
              </a:spcBef>
              <a:spcAft>
                <a:spcPts val="0"/>
              </a:spcAft>
              <a:buSzPts val="2200"/>
              <a:buNone/>
            </a:pPr>
            <a:endParaRPr lang="nl-NL" sz="1800" i="1" dirty="0">
              <a:solidFill>
                <a:schemeClr val="accent4">
                  <a:lumMod val="40000"/>
                  <a:lumOff val="60000"/>
                </a:schemeClr>
              </a:solidFill>
              <a:latin typeface="Calibri"/>
              <a:ea typeface="Calibri"/>
              <a:cs typeface="Calibri"/>
              <a:sym typeface="Calibri"/>
            </a:endParaRPr>
          </a:p>
          <a:p>
            <a:pPr marL="0" lvl="0" indent="0" algn="l" rtl="0">
              <a:lnSpc>
                <a:spcPct val="150000"/>
              </a:lnSpc>
              <a:spcBef>
                <a:spcPts val="800"/>
              </a:spcBef>
              <a:spcAft>
                <a:spcPts val="0"/>
              </a:spcAft>
              <a:buSzPts val="2200"/>
              <a:buNone/>
            </a:pPr>
            <a:endParaRPr lang="nl-NL" sz="1800" i="1" dirty="0">
              <a:solidFill>
                <a:schemeClr val="accent4">
                  <a:lumMod val="40000"/>
                  <a:lumOff val="60000"/>
                </a:schemeClr>
              </a:solidFill>
              <a:latin typeface="Calibri"/>
              <a:ea typeface="Calibri"/>
              <a:cs typeface="Calibri"/>
              <a:sym typeface="Calibri"/>
            </a:endParaRPr>
          </a:p>
          <a:p>
            <a:pPr marL="0" lvl="0" indent="0" algn="l" rtl="0">
              <a:lnSpc>
                <a:spcPct val="150000"/>
              </a:lnSpc>
              <a:spcBef>
                <a:spcPts val="800"/>
              </a:spcBef>
              <a:spcAft>
                <a:spcPts val="0"/>
              </a:spcAft>
              <a:buSzPts val="2200"/>
              <a:buNone/>
            </a:pPr>
            <a:endParaRPr lang="nl-NL" sz="1800" i="1" dirty="0">
              <a:solidFill>
                <a:schemeClr val="accent4">
                  <a:lumMod val="40000"/>
                  <a:lumOff val="60000"/>
                </a:schemeClr>
              </a:solidFill>
              <a:latin typeface="Calibri"/>
              <a:ea typeface="Calibri"/>
              <a:cs typeface="Calibri"/>
              <a:sym typeface="Calibri"/>
            </a:endParaRPr>
          </a:p>
        </p:txBody>
      </p:sp>
      <p:sp>
        <p:nvSpPr>
          <p:cNvPr id="13" name="Tekstvak 12">
            <a:extLst>
              <a:ext uri="{FF2B5EF4-FFF2-40B4-BE49-F238E27FC236}">
                <a16:creationId xmlns:a16="http://schemas.microsoft.com/office/drawing/2014/main" id="{E842EEB2-0AF9-288D-C1E7-419ECA6A5EDC}"/>
              </a:ext>
            </a:extLst>
          </p:cNvPr>
          <p:cNvSpPr txBox="1"/>
          <p:nvPr/>
        </p:nvSpPr>
        <p:spPr>
          <a:xfrm>
            <a:off x="1586293" y="893411"/>
            <a:ext cx="10124477" cy="830997"/>
          </a:xfrm>
          <a:prstGeom prst="rect">
            <a:avLst/>
          </a:prstGeom>
          <a:noFill/>
        </p:spPr>
        <p:txBody>
          <a:bodyPr wrap="square">
            <a:spAutoFit/>
          </a:bodyPr>
          <a:lstStyle/>
          <a:p>
            <a:pPr marL="0" indent="0">
              <a:buFont typeface="Arial"/>
              <a:buNone/>
            </a:pPr>
            <a:r>
              <a:rPr lang="nl-BE" sz="1600" dirty="0">
                <a:solidFill>
                  <a:schemeClr val="bg1"/>
                </a:solidFill>
              </a:rPr>
              <a:t>In de ruimte is er vacuüm: </a:t>
            </a:r>
          </a:p>
          <a:p>
            <a:pPr marL="285750" indent="-285750">
              <a:buClr>
                <a:schemeClr val="bg1"/>
              </a:buClr>
              <a:buFont typeface="Wingdings" panose="05000000000000000000" pitchFamily="2" charset="2"/>
              <a:buChar char="Ø"/>
            </a:pPr>
            <a:r>
              <a:rPr lang="nl-BE" sz="1600" dirty="0">
                <a:solidFill>
                  <a:schemeClr val="bg1"/>
                </a:solidFill>
              </a:rPr>
              <a:t>We kunnen enkel lichtbronnen (sterren) en weerkaatst licht (planeten, manen, satellieten) zien.</a:t>
            </a:r>
          </a:p>
          <a:p>
            <a:pPr marL="285750" indent="-285750">
              <a:buClr>
                <a:schemeClr val="bg1"/>
              </a:buClr>
              <a:buFont typeface="Wingdings" panose="05000000000000000000" pitchFamily="2" charset="2"/>
              <a:buChar char="Ø"/>
            </a:pPr>
            <a:r>
              <a:rPr lang="nl-BE" sz="1600" dirty="0">
                <a:solidFill>
                  <a:schemeClr val="bg1"/>
                </a:solidFill>
              </a:rPr>
              <a:t>We kunnen niets horen.</a:t>
            </a:r>
          </a:p>
        </p:txBody>
      </p:sp>
    </p:spTree>
    <p:extLst>
      <p:ext uri="{BB962C8B-B14F-4D97-AF65-F5344CB8AC3E}">
        <p14:creationId xmlns:p14="http://schemas.microsoft.com/office/powerpoint/2010/main" val="813392280"/>
      </p:ext>
    </p:extLst>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1365</TotalTime>
  <Words>2682</Words>
  <Application>Microsoft Office PowerPoint</Application>
  <PresentationFormat>Breedbeeld</PresentationFormat>
  <Paragraphs>645</Paragraphs>
  <Slides>43</Slides>
  <Notes>42</Notes>
  <HiddenSlides>0</HiddenSlides>
  <MMClips>21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43</vt:i4>
      </vt:variant>
    </vt:vector>
  </HeadingPairs>
  <TitlesOfParts>
    <vt:vector size="50" baseType="lpstr">
      <vt:lpstr>Calibri</vt:lpstr>
      <vt:lpstr>-apple-system</vt:lpstr>
      <vt:lpstr>Tahoma</vt:lpstr>
      <vt:lpstr>Century Gothic</vt:lpstr>
      <vt:lpstr>Arial</vt:lpstr>
      <vt:lpstr>Wingdings</vt:lpstr>
      <vt:lpstr>Kantoorthema</vt:lpstr>
      <vt:lpstr>PowerPoint-presentatie</vt:lpstr>
      <vt:lpstr>ASTROSOUNDS </vt:lpstr>
      <vt:lpstr>PowerPoint-presentatie</vt:lpstr>
      <vt:lpstr>PowerPoint-presentatie</vt:lpstr>
      <vt:lpstr>PowerPoint-presentatie</vt:lpstr>
      <vt:lpstr>PowerPoint-presentatie</vt:lpstr>
      <vt:lpstr>PowerPoint-presentatie</vt:lpstr>
      <vt:lpstr>Virtual sounding sterrenhemel</vt:lpstr>
      <vt:lpstr>Virtual sounding sterrenhemel</vt:lpstr>
      <vt:lpstr>Convergeren naar een onderzoeksvraag</vt:lpstr>
      <vt:lpstr>Hoe kunnen we een ster horen?</vt:lpstr>
      <vt:lpstr>Wat gebeurt er als een voorwerp trilt? </vt:lpstr>
      <vt:lpstr>Astrofysici onderzoeken trillende sterren</vt:lpstr>
      <vt:lpstr>Toonhoogte van sterren</vt:lpstr>
      <vt:lpstr>PowerPoint-presentatie</vt:lpstr>
      <vt:lpstr>PowerPoint-presentatie</vt:lpstr>
      <vt:lpstr>PowerPoint-presentatie</vt:lpstr>
      <vt:lpstr>PowerPoint-presentatie</vt:lpstr>
      <vt:lpstr>PowerPoint-presentatie</vt:lpstr>
      <vt:lpstr>PowerPoint-presentatie</vt:lpstr>
      <vt:lpstr>Hogere, lagere tonen: frequentie </vt:lpstr>
      <vt:lpstr>Hoe kunnen we een ster horen?</vt:lpstr>
      <vt:lpstr>Hoe kunnen we een ster horen?</vt:lpstr>
      <vt:lpstr>PowerPoint-presentatie</vt:lpstr>
      <vt:lpstr>PowerPoint-presentatie</vt:lpstr>
      <vt:lpstr>PowerPoint-presentatie</vt:lpstr>
      <vt:lpstr>Kunnen we sterren herkennen op basis van hun klankkleur?</vt:lpstr>
      <vt:lpstr>Klankkleur onderzoeken</vt:lpstr>
      <vt:lpstr>Klankkleur onderzoeken</vt:lpstr>
      <vt:lpstr>Klankkleur van sterren onderzoeken</vt:lpstr>
      <vt:lpstr>Klankkleur van sterren onderzoeken</vt:lpstr>
      <vt:lpstr>Sterren en muziekintrumenten</vt:lpstr>
      <vt:lpstr>Sterren en muziekintrumenten</vt:lpstr>
      <vt:lpstr>Van lichtvariatie naar geluid</vt:lpstr>
      <vt:lpstr>Van lichtvariatie naar geluid</vt:lpstr>
      <vt:lpstr>Van lichtvariatie naar geluid</vt:lpstr>
      <vt:lpstr>Klankkleur synthetiseren</vt:lpstr>
      <vt:lpstr>PowerPoint-presentatie</vt:lpstr>
      <vt:lpstr>Klankkleur synthetiseren met iMuSciCA</vt:lpstr>
      <vt:lpstr>Klankkleur synthetiseren met iMuSciCA</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Jilca Van Tienen</dc:creator>
  <cp:lastModifiedBy>Erica Andreotti</cp:lastModifiedBy>
  <cp:revision>6</cp:revision>
  <dcterms:created xsi:type="dcterms:W3CDTF">2021-10-25T12:13:59Z</dcterms:created>
  <dcterms:modified xsi:type="dcterms:W3CDTF">2024-12-16T10:55:35Z</dcterms:modified>
</cp:coreProperties>
</file>