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426" r:id="rId3"/>
    <p:sldId id="427" r:id="rId4"/>
    <p:sldId id="428" r:id="rId5"/>
    <p:sldId id="429" r:id="rId6"/>
    <p:sldId id="458" r:id="rId7"/>
    <p:sldId id="459" r:id="rId8"/>
    <p:sldId id="438" r:id="rId9"/>
    <p:sldId id="437" r:id="rId10"/>
    <p:sldId id="415" r:id="rId11"/>
    <p:sldId id="430" r:id="rId12"/>
    <p:sldId id="431" r:id="rId13"/>
    <p:sldId id="432" r:id="rId14"/>
    <p:sldId id="435" r:id="rId15"/>
    <p:sldId id="436" r:id="rId16"/>
    <p:sldId id="457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0"/>
    <p:restoredTop sz="96327"/>
  </p:normalViewPr>
  <p:slideViewPr>
    <p:cSldViewPr snapToGrid="0" snapToObjects="1">
      <p:cViewPr varScale="1">
        <p:scale>
          <a:sx n="165" d="100"/>
          <a:sy n="165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A713C-5576-0145-95E4-8A2776F6B3B3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4354B-1572-564E-BE66-3D9AC02CC0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8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3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54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04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8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89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71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51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33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4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62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75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3ADA2-F16E-0E4B-B394-E90DF2ECC965}" type="datetimeFigureOut">
              <a:rPr lang="nl-NL" smtClean="0"/>
              <a:t>12-12-2024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CF54-E728-EF4B-834C-761AAFF16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24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al.boomonderwijs.nl/boomvo/book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p.koopmans@boomvo.nl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38D1A-9A1A-344A-AFAF-5C207FDC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718" y="2361366"/>
            <a:ext cx="4753476" cy="997506"/>
          </a:xfrm>
        </p:spPr>
        <p:txBody>
          <a:bodyPr>
            <a:normAutofit fontScale="90000"/>
          </a:bodyPr>
          <a:lstStyle/>
          <a:p>
            <a:pPr algn="l"/>
            <a:br>
              <a:rPr lang="nl-NL" sz="3200" dirty="0"/>
            </a:br>
            <a:br>
              <a:rPr lang="nl-NL" sz="3200" dirty="0"/>
            </a:br>
            <a:br>
              <a:rPr lang="nl-NL" sz="2800" dirty="0"/>
            </a:br>
            <a:br>
              <a:rPr lang="nl-NL" sz="2800" dirty="0"/>
            </a:br>
            <a:r>
              <a:rPr lang="nl-NL" sz="3100" b="0" i="0" dirty="0">
                <a:solidFill>
                  <a:srgbClr val="000000"/>
                </a:solidFill>
                <a:effectLst/>
                <a:latin typeface="+mn-lt"/>
              </a:rPr>
              <a:t>Breng uw les tot leven met de doelgerichte presentaties en video's van </a:t>
            </a:r>
            <a:r>
              <a:rPr lang="nl-NL" sz="3100" b="0" i="0" dirty="0" err="1">
                <a:solidFill>
                  <a:srgbClr val="000000"/>
                </a:solidFill>
                <a:effectLst/>
                <a:latin typeface="+mn-lt"/>
              </a:rPr>
              <a:t>Polaris</a:t>
            </a:r>
            <a:br>
              <a:rPr lang="nl-NL" sz="1400" b="0" i="0" dirty="0">
                <a:solidFill>
                  <a:srgbClr val="000000"/>
                </a:solidFill>
                <a:effectLst/>
                <a:latin typeface="Times"/>
              </a:rPr>
            </a:br>
            <a:br>
              <a:rPr lang="nl-NL" sz="1400" b="0" i="0" dirty="0">
                <a:solidFill>
                  <a:srgbClr val="000000"/>
                </a:solidFill>
                <a:effectLst/>
                <a:latin typeface="Times"/>
              </a:rPr>
            </a:br>
            <a:r>
              <a:rPr lang="nl-NL" sz="1800" dirty="0"/>
              <a:t>Peter Koopmans</a:t>
            </a:r>
            <a:br>
              <a:rPr lang="nl-NL" sz="1800" dirty="0"/>
            </a:br>
            <a:r>
              <a:rPr lang="nl-NL" sz="1800" dirty="0"/>
              <a:t>Arjen Wielemaker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82CC5B5-B282-6C46-BBFB-BDB81A086417}"/>
              </a:ext>
            </a:extLst>
          </p:cNvPr>
          <p:cNvSpPr txBox="1">
            <a:spLocks/>
          </p:cNvSpPr>
          <p:nvPr/>
        </p:nvSpPr>
        <p:spPr>
          <a:xfrm>
            <a:off x="238961" y="2021560"/>
            <a:ext cx="5046396" cy="550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3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AEC44A-4FC1-474C-99CA-63143F3B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49" y="4549291"/>
            <a:ext cx="4448014" cy="35213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50B88A4-3856-174C-B0A3-7D86FBC579C9}"/>
              </a:ext>
            </a:extLst>
          </p:cNvPr>
          <p:cNvSpPr txBox="1">
            <a:spLocks/>
          </p:cNvSpPr>
          <p:nvPr/>
        </p:nvSpPr>
        <p:spPr>
          <a:xfrm>
            <a:off x="4633502" y="392760"/>
            <a:ext cx="3903908" cy="352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000" dirty="0"/>
              <a:t>WND 13-12-2024 Noordwijkerhout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B0EDAC-ABB5-F147-BDE8-CAFF18D8D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3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0446FD-94F3-434A-B4C7-F65C22D11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69" y="0"/>
            <a:ext cx="8204661" cy="51435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32EE56-D342-6844-9A1E-3B2502208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5" y="2473578"/>
            <a:ext cx="486000" cy="253564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D35A8721-3EE4-0F4A-BD9F-A9071C57C3CC}"/>
              </a:ext>
            </a:extLst>
          </p:cNvPr>
          <p:cNvSpPr>
            <a:spLocks noChangeAspect="1"/>
          </p:cNvSpPr>
          <p:nvPr/>
        </p:nvSpPr>
        <p:spPr>
          <a:xfrm>
            <a:off x="2507771" y="2646949"/>
            <a:ext cx="36000" cy="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5D14DDB-F7DA-504D-A829-B852FFC3285D}"/>
              </a:ext>
            </a:extLst>
          </p:cNvPr>
          <p:cNvSpPr/>
          <p:nvPr/>
        </p:nvSpPr>
        <p:spPr>
          <a:xfrm rot="21480000">
            <a:off x="1537391" y="2595497"/>
            <a:ext cx="1008000" cy="205651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3476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1EFC406-435B-1D4A-A174-3D3CD7C80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34" y="1452598"/>
            <a:ext cx="1754001" cy="915131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24D6F9D-CE61-0143-A7F1-1B35D4F68E49}"/>
              </a:ext>
            </a:extLst>
          </p:cNvPr>
          <p:cNvSpPr>
            <a:spLocks noChangeAspect="1"/>
          </p:cNvSpPr>
          <p:nvPr/>
        </p:nvSpPr>
        <p:spPr>
          <a:xfrm>
            <a:off x="3777477" y="1824244"/>
            <a:ext cx="135000" cy="135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A449003-7BDC-A544-A90A-EE1AA85C3EDE}"/>
              </a:ext>
            </a:extLst>
          </p:cNvPr>
          <p:cNvSpPr/>
          <p:nvPr/>
        </p:nvSpPr>
        <p:spPr>
          <a:xfrm rot="21420000">
            <a:off x="2047117" y="1902560"/>
            <a:ext cx="3730719" cy="756800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56A43C8-B1AD-9746-8992-FB898BF56098}"/>
              </a:ext>
            </a:extLst>
          </p:cNvPr>
          <p:cNvSpPr txBox="1"/>
          <p:nvPr/>
        </p:nvSpPr>
        <p:spPr>
          <a:xfrm>
            <a:off x="3599717" y="1499921"/>
            <a:ext cx="658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</a:rPr>
              <a:t>aarde</a:t>
            </a:r>
          </a:p>
        </p:txBody>
      </p:sp>
    </p:spTree>
    <p:extLst>
      <p:ext uri="{BB962C8B-B14F-4D97-AF65-F5344CB8AC3E}">
        <p14:creationId xmlns:p14="http://schemas.microsoft.com/office/powerpoint/2010/main" val="75031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25 C 0.11753 -0.00494 0.20694 0.01914 0.20746 0.05895 C 0.21267 0.09846 0.12413 0.14074 0.01232 0.15216 C -0.09966 0.16019 -0.19375 0.13704 -0.19393 0.09661 C -0.19549 0.05587 -0.1066 0.01513 0.00208 0.00525 Z " pathEditMode="relative" rAng="21360000" ptsTypes="AAAAA">
                                      <p:cBhvr>
                                        <p:cTn id="6" dur="3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85 C 0.1533 -0.00803 0.28403 0.03827 0.28663 0.10617 C 0.28889 0.17376 0.16198 0.23858 0.00503 0.24846 C -0.15261 0.25895 -0.28247 0.2108 -0.28507 0.14352 C -0.2875 0.075 -0.16163 0.01234 -0.00417 0.00185 Z " pathEditMode="relative" rAng="21420000" ptsTypes="AAAAA">
                                      <p:cBhvr>
                                        <p:cTn id="8" dur="3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0933653-F0B6-B041-988F-F9EE7020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0" y="1180257"/>
            <a:ext cx="6014119" cy="1644887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500F10B7-357A-F84E-9864-E6148EE971AF}"/>
              </a:ext>
            </a:extLst>
          </p:cNvPr>
          <p:cNvGrpSpPr/>
          <p:nvPr/>
        </p:nvGrpSpPr>
        <p:grpSpPr>
          <a:xfrm>
            <a:off x="1130551" y="1414843"/>
            <a:ext cx="6741505" cy="1272458"/>
            <a:chOff x="179294" y="2927108"/>
            <a:chExt cx="8988673" cy="1696610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BA71A287-5FAE-334A-BC2C-7497AE525D38}"/>
                </a:ext>
              </a:extLst>
            </p:cNvPr>
            <p:cNvSpPr/>
            <p:nvPr/>
          </p:nvSpPr>
          <p:spPr>
            <a:xfrm>
              <a:off x="2899662" y="3426207"/>
              <a:ext cx="2963256" cy="62584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53523F9-5078-F147-972E-36DB9484DEAA}"/>
                </a:ext>
              </a:extLst>
            </p:cNvPr>
            <p:cNvSpPr/>
            <p:nvPr/>
          </p:nvSpPr>
          <p:spPr>
            <a:xfrm rot="-240000">
              <a:off x="1648138" y="3156386"/>
              <a:ext cx="5599090" cy="118242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0C4155E8-5DA1-9640-A52F-6FC79C68E930}"/>
                </a:ext>
              </a:extLst>
            </p:cNvPr>
            <p:cNvSpPr/>
            <p:nvPr/>
          </p:nvSpPr>
          <p:spPr>
            <a:xfrm>
              <a:off x="179294" y="2927108"/>
              <a:ext cx="8857129" cy="1696610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E29D12D-FE69-624B-AF4A-0A44453B4EC2}"/>
                </a:ext>
              </a:extLst>
            </p:cNvPr>
            <p:cNvSpPr/>
            <p:nvPr/>
          </p:nvSpPr>
          <p:spPr>
            <a:xfrm>
              <a:off x="3567953" y="3542321"/>
              <a:ext cx="1612805" cy="35858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dirty="0"/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59E5F674-352F-744E-9E9A-E9AF91B94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4" b="65568"/>
            <a:stretch/>
          </p:blipFill>
          <p:spPr>
            <a:xfrm>
              <a:off x="4279073" y="3652562"/>
              <a:ext cx="216130" cy="216000"/>
            </a:xfrm>
            <a:prstGeom prst="rect">
              <a:avLst/>
            </a:prstGeom>
          </p:spPr>
        </p:pic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0D399CB1-331D-2445-8C23-6F409FE9C3FA}"/>
                </a:ext>
              </a:extLst>
            </p:cNvPr>
            <p:cNvSpPr txBox="1"/>
            <p:nvPr/>
          </p:nvSpPr>
          <p:spPr>
            <a:xfrm>
              <a:off x="4758291" y="3696186"/>
              <a:ext cx="91947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Jupiter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E0131F9D-D614-164E-AA4C-2BD6FA050B3F}"/>
                </a:ext>
              </a:extLst>
            </p:cNvPr>
            <p:cNvSpPr txBox="1"/>
            <p:nvPr/>
          </p:nvSpPr>
          <p:spPr>
            <a:xfrm>
              <a:off x="5771711" y="3665892"/>
              <a:ext cx="112420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Saturnus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5DEC77E4-7955-0C44-9719-3444630381A6}"/>
                </a:ext>
              </a:extLst>
            </p:cNvPr>
            <p:cNvSpPr txBox="1"/>
            <p:nvPr/>
          </p:nvSpPr>
          <p:spPr>
            <a:xfrm>
              <a:off x="7125342" y="3489909"/>
              <a:ext cx="10134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Uranus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3650F98E-3E52-E749-93EE-2A07791303B5}"/>
                </a:ext>
              </a:extLst>
            </p:cNvPr>
            <p:cNvSpPr txBox="1"/>
            <p:nvPr/>
          </p:nvSpPr>
          <p:spPr>
            <a:xfrm>
              <a:off x="7998828" y="3674574"/>
              <a:ext cx="116913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350" i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Neptunus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BC2D4130-CB39-DB41-AAD4-0FB8730C3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7430" y="3658858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0D1B6953-A376-294B-ADEC-987EA526E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0034" y="344371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713B6F94-70B2-2445-98E2-DE22544CD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3966" y="361403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A33C5E7E-F0DD-0847-80D7-CABBC4E73D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6128" y="364092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</p:spTree>
    <p:extLst>
      <p:ext uri="{BB962C8B-B14F-4D97-AF65-F5344CB8AC3E}">
        <p14:creationId xmlns:p14="http://schemas.microsoft.com/office/powerpoint/2010/main" val="8594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20CCDA66-CE97-6949-899E-8113C68B8220}"/>
              </a:ext>
            </a:extLst>
          </p:cNvPr>
          <p:cNvSpPr/>
          <p:nvPr/>
        </p:nvSpPr>
        <p:spPr>
          <a:xfrm>
            <a:off x="3168460" y="1788004"/>
            <a:ext cx="2222442" cy="46938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92CE7E0-E579-4049-92B0-988810D6DA94}"/>
              </a:ext>
            </a:extLst>
          </p:cNvPr>
          <p:cNvSpPr/>
          <p:nvPr/>
        </p:nvSpPr>
        <p:spPr>
          <a:xfrm rot="-240000">
            <a:off x="2229817" y="1585639"/>
            <a:ext cx="4199318" cy="8868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2BC731B-A6F1-BD44-9C91-8CE549CD2CDA}"/>
              </a:ext>
            </a:extLst>
          </p:cNvPr>
          <p:cNvSpPr/>
          <p:nvPr/>
        </p:nvSpPr>
        <p:spPr>
          <a:xfrm>
            <a:off x="1128184" y="1413680"/>
            <a:ext cx="6642847" cy="127245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1713F71-B2BB-084E-9462-AB8910B3A067}"/>
              </a:ext>
            </a:extLst>
          </p:cNvPr>
          <p:cNvSpPr/>
          <p:nvPr/>
        </p:nvSpPr>
        <p:spPr>
          <a:xfrm>
            <a:off x="3669678" y="1875090"/>
            <a:ext cx="1209604" cy="2689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649896-5145-EF44-98EB-26854190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b="65568"/>
          <a:stretch/>
        </p:blipFill>
        <p:spPr>
          <a:xfrm>
            <a:off x="4203018" y="1957771"/>
            <a:ext cx="162098" cy="16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929B25A-C8E5-3E40-93DE-A9EF475BBBAA}"/>
              </a:ext>
            </a:extLst>
          </p:cNvPr>
          <p:cNvSpPr txBox="1"/>
          <p:nvPr/>
        </p:nvSpPr>
        <p:spPr>
          <a:xfrm>
            <a:off x="4562432" y="1990489"/>
            <a:ext cx="68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BB92461-2A1F-B644-A9CB-82FDCEF96AF2}"/>
              </a:ext>
            </a:extLst>
          </p:cNvPr>
          <p:cNvSpPr txBox="1"/>
          <p:nvPr/>
        </p:nvSpPr>
        <p:spPr>
          <a:xfrm>
            <a:off x="5322497" y="1967768"/>
            <a:ext cx="876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Saturnus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5B03370-94C8-894B-95CA-B015428F0281}"/>
              </a:ext>
            </a:extLst>
          </p:cNvPr>
          <p:cNvSpPr txBox="1"/>
          <p:nvPr/>
        </p:nvSpPr>
        <p:spPr>
          <a:xfrm>
            <a:off x="6337720" y="1835781"/>
            <a:ext cx="760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Uranus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3A15A73-1572-3E44-8091-93595C241D5C}"/>
              </a:ext>
            </a:extLst>
          </p:cNvPr>
          <p:cNvSpPr txBox="1"/>
          <p:nvPr/>
        </p:nvSpPr>
        <p:spPr>
          <a:xfrm>
            <a:off x="6992835" y="1974280"/>
            <a:ext cx="876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Neptunus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0B69A8FF-BF58-E147-9351-010294AA0103}"/>
              </a:ext>
            </a:extLst>
          </p:cNvPr>
          <p:cNvSpPr>
            <a:spLocks noChangeAspect="1"/>
          </p:cNvSpPr>
          <p:nvPr/>
        </p:nvSpPr>
        <p:spPr>
          <a:xfrm>
            <a:off x="5356786" y="1962493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AF74AFCB-57A7-CA48-916E-3C34F99C8269}"/>
              </a:ext>
            </a:extLst>
          </p:cNvPr>
          <p:cNvSpPr>
            <a:spLocks noChangeAspect="1"/>
          </p:cNvSpPr>
          <p:nvPr/>
        </p:nvSpPr>
        <p:spPr>
          <a:xfrm>
            <a:off x="6378739" y="1801132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D430EE6-07AB-2142-8B0C-C337FB729FA8}"/>
              </a:ext>
            </a:extLst>
          </p:cNvPr>
          <p:cNvSpPr>
            <a:spLocks noChangeAspect="1"/>
          </p:cNvSpPr>
          <p:nvPr/>
        </p:nvSpPr>
        <p:spPr>
          <a:xfrm>
            <a:off x="7716688" y="1928873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FB7ACD1-42A8-3D4B-9C48-67F09DB46CE3}"/>
              </a:ext>
            </a:extLst>
          </p:cNvPr>
          <p:cNvSpPr>
            <a:spLocks noChangeAspect="1"/>
          </p:cNvSpPr>
          <p:nvPr/>
        </p:nvSpPr>
        <p:spPr>
          <a:xfrm>
            <a:off x="4845809" y="1949046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1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</p:spTree>
    <p:extLst>
      <p:ext uri="{BB962C8B-B14F-4D97-AF65-F5344CB8AC3E}">
        <p14:creationId xmlns:p14="http://schemas.microsoft.com/office/powerpoint/2010/main" val="6385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1528 C 0.0039 0.08357 -0.15899 0.13935 -0.35964 0.13935 C -0.56016 0.13935 -0.72357 0.08357 -0.72357 0.01528 C -0.72357 -0.05255 -0.56016 -0.10787 -0.35964 -0.10787 C -0.15899 -0.10787 0.0039 -0.05255 0.0039 0.01528 Z " pathEditMode="fixed" rAng="5400000" ptsTypes="AAAAA">
                                      <p:cBhvr>
                                        <p:cTn id="6" dur="10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019 C 0.00065 0.05556 -0.0957 0.10556 -0.22304 0.1206 C -0.34635 0.13426 -0.45286 0.10741 -0.45612 0.06459 C -0.45924 0.01389 -0.35768 -0.03565 -0.23307 -0.04815 C -0.10612 -0.06481 -0.00481 -0.0368 -0.00156 0.01019 Z " pathEditMode="fixed" rAng="5100000" ptsTypes="AAAAA">
                                      <p:cBhvr>
                                        <p:cTn id="8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185 C -4.375E-6 0.02778 -0.05403 0.04908 -0.12187 0.04908 C -0.1888 0.04908 -0.24375 0.02778 -0.24375 0.00185 C -0.24375 -0.02384 -0.1888 -0.04467 -0.12187 -0.04467 C -0.05403 -0.04467 -4.375E-6 -0.02384 -4.375E-6 0.00185 Z " pathEditMode="fixed" rAng="5400000" ptsTypes="AAAAA">
                                      <p:cBhvr>
                                        <p:cTn id="10" dur="1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55 C 0.00312 0.0206 -0.01667 0.03333 -0.06784 0.03333 C -0.10652 0.03333 -0.14258 0.0206 -0.13204 0.00509 C -0.13555 -0.00973 -0.1086 -0.022 -0.06094 -0.022 C -0.02826 -0.022 0.00312 -0.00996 0.00312 0.00555 Z " pathEditMode="fixed" rAng="5400000" ptsTypes="AAAAA">
                                      <p:cBhvr>
                                        <p:cTn id="12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AFAED5BE-582B-6243-9E6A-C985DEFD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21"/>
          <a:stretch/>
        </p:blipFill>
        <p:spPr>
          <a:xfrm>
            <a:off x="6298739" y="4970"/>
            <a:ext cx="3125350" cy="513853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DDDAFBE5-C5C7-834D-9F54-9098781DE1AC}"/>
              </a:ext>
            </a:extLst>
          </p:cNvPr>
          <p:cNvSpPr/>
          <p:nvPr/>
        </p:nvSpPr>
        <p:spPr>
          <a:xfrm>
            <a:off x="2048104" y="2430552"/>
            <a:ext cx="2222442" cy="46938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84E67A4-CE57-BD4C-B1CF-1526D6130C0D}"/>
              </a:ext>
            </a:extLst>
          </p:cNvPr>
          <p:cNvSpPr/>
          <p:nvPr/>
        </p:nvSpPr>
        <p:spPr>
          <a:xfrm rot="-240000">
            <a:off x="1109461" y="2228187"/>
            <a:ext cx="4199318" cy="8868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49F8B7D-986E-874B-B9B1-33AAE03A2F87}"/>
              </a:ext>
            </a:extLst>
          </p:cNvPr>
          <p:cNvSpPr/>
          <p:nvPr/>
        </p:nvSpPr>
        <p:spPr>
          <a:xfrm>
            <a:off x="7828" y="2056228"/>
            <a:ext cx="6642847" cy="127245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B4CBEB8-9083-C842-AE66-05C22F869FDD}"/>
              </a:ext>
            </a:extLst>
          </p:cNvPr>
          <p:cNvSpPr/>
          <p:nvPr/>
        </p:nvSpPr>
        <p:spPr>
          <a:xfrm>
            <a:off x="2549322" y="2517638"/>
            <a:ext cx="1209604" cy="2689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1F82A8F-898F-B14B-9411-102E93147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4" b="65568"/>
          <a:stretch/>
        </p:blipFill>
        <p:spPr>
          <a:xfrm>
            <a:off x="3082662" y="2600319"/>
            <a:ext cx="162098" cy="162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D231804-6556-5847-9298-79280AE601FE}"/>
              </a:ext>
            </a:extLst>
          </p:cNvPr>
          <p:cNvSpPr txBox="1"/>
          <p:nvPr/>
        </p:nvSpPr>
        <p:spPr>
          <a:xfrm>
            <a:off x="3442076" y="2633037"/>
            <a:ext cx="6896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Jupiter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BD4B9A3-4677-3144-8F68-E63F9EEEBBEB}"/>
              </a:ext>
            </a:extLst>
          </p:cNvPr>
          <p:cNvSpPr txBox="1"/>
          <p:nvPr/>
        </p:nvSpPr>
        <p:spPr>
          <a:xfrm>
            <a:off x="4202141" y="2610316"/>
            <a:ext cx="876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Saturnus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FC5F696-A407-2940-8523-FC7A16D52958}"/>
              </a:ext>
            </a:extLst>
          </p:cNvPr>
          <p:cNvSpPr txBox="1"/>
          <p:nvPr/>
        </p:nvSpPr>
        <p:spPr>
          <a:xfrm>
            <a:off x="5217364" y="2478329"/>
            <a:ext cx="760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Uranus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0271AC3-2413-2F4A-890D-3E56C14B0519}"/>
              </a:ext>
            </a:extLst>
          </p:cNvPr>
          <p:cNvSpPr txBox="1"/>
          <p:nvPr/>
        </p:nvSpPr>
        <p:spPr>
          <a:xfrm>
            <a:off x="5872479" y="2616828"/>
            <a:ext cx="876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Neptunus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ED7AE801-8311-6D41-9C96-C06E4695193C}"/>
              </a:ext>
            </a:extLst>
          </p:cNvPr>
          <p:cNvSpPr>
            <a:spLocks noChangeAspect="1"/>
          </p:cNvSpPr>
          <p:nvPr/>
        </p:nvSpPr>
        <p:spPr>
          <a:xfrm>
            <a:off x="4236430" y="2605041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AF4E56C4-180C-9D44-920C-89640AB9639F}"/>
              </a:ext>
            </a:extLst>
          </p:cNvPr>
          <p:cNvSpPr>
            <a:spLocks noChangeAspect="1"/>
          </p:cNvSpPr>
          <p:nvPr/>
        </p:nvSpPr>
        <p:spPr>
          <a:xfrm>
            <a:off x="5258383" y="2443680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2D654D61-3921-7B49-A9A2-56FE2FD2D8B5}"/>
              </a:ext>
            </a:extLst>
          </p:cNvPr>
          <p:cNvSpPr>
            <a:spLocks noChangeAspect="1"/>
          </p:cNvSpPr>
          <p:nvPr/>
        </p:nvSpPr>
        <p:spPr>
          <a:xfrm>
            <a:off x="6596332" y="2571421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DF3A6D3B-C30E-034A-ACAA-3DDACC5E20BB}"/>
              </a:ext>
            </a:extLst>
          </p:cNvPr>
          <p:cNvSpPr>
            <a:spLocks noChangeAspect="1"/>
          </p:cNvSpPr>
          <p:nvPr/>
        </p:nvSpPr>
        <p:spPr>
          <a:xfrm>
            <a:off x="3725453" y="2591594"/>
            <a:ext cx="81000" cy="81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71B708C-E813-9845-9937-3BB6D09AD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nl-NL" sz="2700" i="1" dirty="0">
                <a:solidFill>
                  <a:srgbClr val="ED7D31"/>
                </a:solidFill>
              </a:rPr>
              <a:t>Zonnestelsel</a:t>
            </a:r>
            <a:endParaRPr lang="nl-NL" sz="2700" dirty="0"/>
          </a:p>
        </p:txBody>
      </p:sp>
      <p:pic>
        <p:nvPicPr>
          <p:cNvPr id="20" name="Afbeelding 19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0CCE2C2C-5664-7943-8F8C-919651AB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22" r="52433"/>
          <a:stretch/>
        </p:blipFill>
        <p:spPr>
          <a:xfrm>
            <a:off x="0" y="4448431"/>
            <a:ext cx="4349578" cy="6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13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, monitor, scherm, tafel&#10;&#10;Automatisch gegenereerde beschrijving">
            <a:extLst>
              <a:ext uri="{FF2B5EF4-FFF2-40B4-BE49-F238E27FC236}">
                <a16:creationId xmlns:a16="http://schemas.microsoft.com/office/drawing/2014/main" id="{5F83D8E3-1E21-274A-8009-2C3C929A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21"/>
            <a:ext cx="9144000" cy="4959458"/>
          </a:xfrm>
          <a:prstGeom prst="rect">
            <a:avLst/>
          </a:prstGeom>
        </p:spPr>
      </p:pic>
      <p:pic>
        <p:nvPicPr>
          <p:cNvPr id="6" name="Afbeelding 5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458FBE05-7491-5342-9B3E-9C7A4794D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1"/>
          <a:stretch/>
        </p:blipFill>
        <p:spPr>
          <a:xfrm>
            <a:off x="4291129" y="1759945"/>
            <a:ext cx="1495714" cy="2459171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61A16897-0F80-C34C-A76D-B81DF63BA6AF}"/>
              </a:ext>
            </a:extLst>
          </p:cNvPr>
          <p:cNvSpPr/>
          <p:nvPr/>
        </p:nvSpPr>
        <p:spPr>
          <a:xfrm>
            <a:off x="2335490" y="2908607"/>
            <a:ext cx="871426" cy="180000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EFF79A3F-B681-624A-A109-19317F578C3C}"/>
              </a:ext>
            </a:extLst>
          </p:cNvPr>
          <p:cNvSpPr/>
          <p:nvPr/>
        </p:nvSpPr>
        <p:spPr>
          <a:xfrm rot="-240000">
            <a:off x="1891618" y="2819338"/>
            <a:ext cx="1778363" cy="330044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A619135-03EE-D24C-9CEF-BECDC6EC64FC}"/>
              </a:ext>
            </a:extLst>
          </p:cNvPr>
          <p:cNvSpPr/>
          <p:nvPr/>
        </p:nvSpPr>
        <p:spPr>
          <a:xfrm>
            <a:off x="1463039" y="2731587"/>
            <a:ext cx="2801967" cy="540346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68FC4B3-32BD-F743-949A-DD642A699885}"/>
              </a:ext>
            </a:extLst>
          </p:cNvPr>
          <p:cNvSpPr/>
          <p:nvPr/>
        </p:nvSpPr>
        <p:spPr>
          <a:xfrm>
            <a:off x="2468879" y="2921670"/>
            <a:ext cx="581281" cy="103308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pic>
        <p:nvPicPr>
          <p:cNvPr id="20" name="Afbeelding 19" descr="Afbeelding met persoon, tafel, vrouw, vasthouden&#10;&#10;Automatisch gegenereerde beschrijving">
            <a:extLst>
              <a:ext uri="{FF2B5EF4-FFF2-40B4-BE49-F238E27FC236}">
                <a16:creationId xmlns:a16="http://schemas.microsoft.com/office/drawing/2014/main" id="{9E626FF4-83C7-B446-8423-7BCA1DAAF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22" r="52433"/>
          <a:stretch/>
        </p:blipFill>
        <p:spPr>
          <a:xfrm>
            <a:off x="0" y="4448431"/>
            <a:ext cx="4349578" cy="692583"/>
          </a:xfrm>
          <a:prstGeom prst="rect">
            <a:avLst/>
          </a:prstGeom>
        </p:spPr>
      </p:pic>
      <p:sp>
        <p:nvSpPr>
          <p:cNvPr id="2" name="Actieknop: Informatie 1">
            <a:hlinkClick r:id="rId4" highlightClick="1"/>
            <a:extLst>
              <a:ext uri="{FF2B5EF4-FFF2-40B4-BE49-F238E27FC236}">
                <a16:creationId xmlns:a16="http://schemas.microsoft.com/office/drawing/2014/main" id="{A509A6E9-62ED-2E45-B224-D1B42F1E4093}"/>
              </a:ext>
            </a:extLst>
          </p:cNvPr>
          <p:cNvSpPr/>
          <p:nvPr/>
        </p:nvSpPr>
        <p:spPr>
          <a:xfrm>
            <a:off x="2209044" y="253496"/>
            <a:ext cx="72428" cy="8148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398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CA94C93-3729-C643-B8D4-2802347AF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11" y="0"/>
            <a:ext cx="7636389" cy="51435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9134D52F-5B13-414E-98AF-2E837ECD3659}"/>
              </a:ext>
            </a:extLst>
          </p:cNvPr>
          <p:cNvSpPr/>
          <p:nvPr/>
        </p:nvSpPr>
        <p:spPr>
          <a:xfrm rot="16200000">
            <a:off x="-1554481" y="18089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i="1" dirty="0"/>
              <a:t>POLARIS</a:t>
            </a:r>
            <a:r>
              <a:rPr lang="nl-NL" sz="2800" dirty="0"/>
              <a:t> is dé gids voor uw natuurkundeonderwijs 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93277C-1E8C-5244-B051-3823CFC05E1F}"/>
              </a:ext>
            </a:extLst>
          </p:cNvPr>
          <p:cNvSpPr txBox="1"/>
          <p:nvPr/>
        </p:nvSpPr>
        <p:spPr>
          <a:xfrm>
            <a:off x="1813898" y="1351280"/>
            <a:ext cx="478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2"/>
                </a:solidFill>
              </a:rPr>
              <a:t>Dank voor uw aandacht!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AEE410E-7040-D044-A583-ADEA6F97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856" y="2420888"/>
            <a:ext cx="5750744" cy="2365723"/>
          </a:xfrm>
        </p:spPr>
        <p:txBody>
          <a:bodyPr/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www.boomvoortgezetonderwijs.nl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p.koopmans@boom.nl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39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D6F7D-0759-CD9B-5AF3-A81C7FBB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644"/>
            <a:ext cx="2916395" cy="1350394"/>
          </a:xfrm>
        </p:spPr>
        <p:txBody>
          <a:bodyPr>
            <a:normAutofit/>
          </a:bodyPr>
          <a:lstStyle/>
          <a:p>
            <a:r>
              <a:rPr lang="nl-NL" sz="3200" i="1" dirty="0">
                <a:solidFill>
                  <a:schemeClr val="accent2"/>
                </a:solidFill>
              </a:rPr>
              <a:t>Wie is wie?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15B9C0-941F-C655-0C83-A7C322C81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65" y="1485038"/>
            <a:ext cx="4810043" cy="2665186"/>
          </a:xfrm>
        </p:spPr>
        <p:txBody>
          <a:bodyPr>
            <a:normAutofit/>
          </a:bodyPr>
          <a:lstStyle/>
          <a:p>
            <a:r>
              <a:rPr lang="nl-NL" sz="2400" dirty="0"/>
              <a:t>Naam</a:t>
            </a:r>
          </a:p>
          <a:p>
            <a:r>
              <a:rPr lang="nl-NL" sz="2400" dirty="0"/>
              <a:t>School</a:t>
            </a:r>
          </a:p>
          <a:p>
            <a:r>
              <a:rPr lang="nl-NL" sz="2400" dirty="0"/>
              <a:t>Gebruiker/ niet-gebruiker</a:t>
            </a:r>
          </a:p>
          <a:p>
            <a:r>
              <a:rPr lang="nl-NL" sz="2400" dirty="0"/>
              <a:t>Vak(ken)/niveau(s)</a:t>
            </a:r>
          </a:p>
          <a:p>
            <a:r>
              <a:rPr lang="nl-NL" sz="2400" dirty="0"/>
              <a:t>Wanneer ga je tevreden naar huis?</a:t>
            </a:r>
          </a:p>
          <a:p>
            <a:endParaRPr lang="nl-NL" sz="1500" dirty="0"/>
          </a:p>
        </p:txBody>
      </p:sp>
      <p:pic>
        <p:nvPicPr>
          <p:cNvPr id="6" name="Afbeelding 5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D38A4481-5519-B9A5-9871-DAA53FADE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  <p:pic>
        <p:nvPicPr>
          <p:cNvPr id="5" name="Afbeelding 4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7F0F27FD-639E-7774-4EE9-1AA8878BA2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6089A28B-E760-7ADF-8F70-62ED54567782}"/>
              </a:ext>
            </a:extLst>
          </p:cNvPr>
          <p:cNvSpPr txBox="1"/>
          <p:nvPr/>
        </p:nvSpPr>
        <p:spPr>
          <a:xfrm>
            <a:off x="665922" y="1655478"/>
            <a:ext cx="7504043" cy="217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nl-NL" sz="2400" dirty="0">
                <a:effectLst/>
              </a:rPr>
              <a:t>De lesmethoden van Boom voortgezet onderwijs ondersteunen docenten en leerlingen optimaal.</a:t>
            </a:r>
          </a:p>
          <a:p>
            <a:pPr>
              <a:lnSpc>
                <a:spcPct val="114000"/>
              </a:lnSpc>
            </a:pPr>
            <a:r>
              <a:rPr lang="nl-NL" sz="2400" dirty="0">
                <a:effectLst/>
              </a:rPr>
              <a:t>Leren met pen en papier vormt de basis van</a:t>
            </a:r>
          </a:p>
          <a:p>
            <a:pPr>
              <a:lnSpc>
                <a:spcPct val="114000"/>
              </a:lnSpc>
            </a:pPr>
            <a:r>
              <a:rPr lang="nl-NL" sz="2400" dirty="0">
                <a:effectLst/>
              </a:rPr>
              <a:t>onze lesmethoden, terwijl digitale hulpmiddelen het leerproces effectief ondersteunen.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0BA68F1-F4C2-D88C-29CD-20332306BC33}"/>
              </a:ext>
            </a:extLst>
          </p:cNvPr>
          <p:cNvSpPr txBox="1"/>
          <p:nvPr/>
        </p:nvSpPr>
        <p:spPr>
          <a:xfrm>
            <a:off x="665922" y="558580"/>
            <a:ext cx="4411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35A00"/>
                </a:solidFill>
                <a:effectLst/>
                <a:latin typeface="+mj-lt"/>
              </a:rPr>
              <a:t>Voor een beter begrip</a:t>
            </a:r>
            <a:endParaRPr lang="nl-NL" sz="3200" dirty="0">
              <a:solidFill>
                <a:srgbClr val="F35A00"/>
              </a:solidFill>
              <a:effectLst/>
              <a:latin typeface="+mj-lt"/>
            </a:endParaRPr>
          </a:p>
          <a:p>
            <a:endParaRPr lang="nl-NL" dirty="0"/>
          </a:p>
        </p:txBody>
      </p:sp>
      <p:pic>
        <p:nvPicPr>
          <p:cNvPr id="12" name="Afbeelding 11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472FAC49-21B6-F1A1-4952-10A2D595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  <p:pic>
        <p:nvPicPr>
          <p:cNvPr id="2" name="Afbeelding 1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1408D7C6-1256-D94E-7FC5-39EB5B909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DC0CB-22D6-2279-660F-388D54DD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246"/>
            <a:ext cx="7886700" cy="994172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nl-NL" sz="3200" b="1" dirty="0"/>
              <a:t>Duurzaam </a:t>
            </a:r>
            <a:r>
              <a:rPr lang="nl-NL" sz="3200" dirty="0"/>
              <a:t>– </a:t>
            </a:r>
            <a:r>
              <a:rPr lang="nl-NL" sz="3200" i="1" dirty="0">
                <a:solidFill>
                  <a:schemeClr val="accent2"/>
                </a:solidFill>
              </a:rPr>
              <a:t>Geen wegwerpboeken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FFCA21-E165-2097-D88F-21A251D2E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56397"/>
            <a:ext cx="7640707" cy="265321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6000" dirty="0">
                <a:cs typeface="Arial" panose="020B0604020202020204" pitchFamily="34" charset="0"/>
              </a:rPr>
              <a:t>Onze lesmethoden zijn niet alleen inhoudelijk van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6000" dirty="0">
                <a:cs typeface="Arial" panose="020B0604020202020204" pitchFamily="34" charset="0"/>
              </a:rPr>
              <a:t>topkwaliteit, de boeken zijn ook mooi vormgegeven,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6000" dirty="0">
                <a:cs typeface="Arial" panose="020B0604020202020204" pitchFamily="34" charset="0"/>
              </a:rPr>
              <a:t>worden in Nederland gedrukt en gaan meerdere jaren mee.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6000" dirty="0">
                <a:cs typeface="Arial" panose="020B0604020202020204" pitchFamily="34" charset="0"/>
              </a:rPr>
              <a:t>Wij hanteren geen </a:t>
            </a:r>
            <a:r>
              <a:rPr lang="nl-NL" sz="6000" dirty="0" err="1">
                <a:cs typeface="Arial" panose="020B0604020202020204" pitchFamily="34" charset="0"/>
              </a:rPr>
              <a:t>LiFo</a:t>
            </a:r>
            <a:r>
              <a:rPr lang="nl-NL" sz="6000" dirty="0">
                <a:cs typeface="Arial" panose="020B0604020202020204" pitchFamily="34" charset="0"/>
              </a:rPr>
              <a:t>-model, zodat leerlingen niet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sz="6000" dirty="0">
                <a:cs typeface="Arial" panose="020B0604020202020204" pitchFamily="34" charset="0"/>
              </a:rPr>
              <a:t>elk jaar hun lesboeken hoeven weg te gooien.</a:t>
            </a:r>
          </a:p>
          <a:p>
            <a:endParaRPr lang="nl-NL" dirty="0"/>
          </a:p>
        </p:txBody>
      </p:sp>
      <p:pic>
        <p:nvPicPr>
          <p:cNvPr id="5" name="Afbeelding 4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4EF49D3D-C498-D194-521D-FDF6E59E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  <p:pic>
        <p:nvPicPr>
          <p:cNvPr id="4" name="Afbeelding 3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FC7DA588-0D31-A9B6-4C8A-D35EA4359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6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CF56D-6E0D-0A91-2E1D-66773B26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0578"/>
            <a:ext cx="7886700" cy="994172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nl-NL" sz="3200" b="1" dirty="0">
                <a:solidFill>
                  <a:srgbClr val="000000"/>
                </a:solidFill>
                <a:effectLst/>
              </a:rPr>
              <a:t>Vrijheid</a:t>
            </a:r>
            <a:r>
              <a:rPr lang="nl-NL" sz="3200" i="1" dirty="0">
                <a:solidFill>
                  <a:srgbClr val="000000"/>
                </a:solidFill>
                <a:effectLst/>
              </a:rPr>
              <a:t> </a:t>
            </a:r>
            <a:r>
              <a:rPr lang="nl-NL" sz="3200" i="1" dirty="0">
                <a:solidFill>
                  <a:srgbClr val="F35A00"/>
                </a:solidFill>
                <a:effectLst/>
              </a:rPr>
              <a:t>— Jouw school, jouw keuze</a:t>
            </a:r>
            <a:endParaRPr lang="nl-NL" sz="3200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46AC0449-435F-FAE0-FD8A-C9F040CC5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9620"/>
            <a:ext cx="7640707" cy="265321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2400" dirty="0">
                <a:cs typeface="Arial" panose="020B0604020202020204" pitchFamily="34" charset="0"/>
              </a:rPr>
              <a:t>Wij geloven in keuzevrijheid: je kiest zelf of je lesgeeft met boeken, digitaal of een combinatie van beide, zonder koppelverkoop of een langjarig contract.</a:t>
            </a:r>
            <a:br>
              <a:rPr lang="nl-NL" sz="2400" dirty="0">
                <a:cs typeface="Arial" panose="020B0604020202020204" pitchFamily="34" charset="0"/>
              </a:rPr>
            </a:br>
            <a:r>
              <a:rPr lang="nl-NL" sz="2400" dirty="0">
                <a:cs typeface="Arial" panose="020B0604020202020204" pitchFamily="34" charset="0"/>
              </a:rPr>
              <a:t>Onze lesmethoden zijn eerlijk geprijsd en vaak goedkoper dan die van andere uitgevers. </a:t>
            </a:r>
            <a:endParaRPr lang="nl-NL" sz="2400" dirty="0"/>
          </a:p>
        </p:txBody>
      </p:sp>
      <p:pic>
        <p:nvPicPr>
          <p:cNvPr id="7" name="Afbeelding 6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D74C5FD3-F0AA-DF18-FBF9-8C773F78E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  <p:pic>
        <p:nvPicPr>
          <p:cNvPr id="3" name="Afbeelding 2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BBA25065-8611-E02C-3A8A-01BB9D99B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5C352-9928-DF83-79F2-0A44DF93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8420"/>
            <a:ext cx="7886700" cy="672361"/>
          </a:xfrm>
        </p:spPr>
        <p:txBody>
          <a:bodyPr>
            <a:normAutofit fontScale="90000"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nl-NL" sz="3600" b="1" dirty="0">
                <a:solidFill>
                  <a:srgbClr val="000000"/>
                </a:solidFill>
                <a:effectLst/>
              </a:rPr>
              <a:t>Service </a:t>
            </a:r>
            <a:r>
              <a:rPr lang="nl-NL" sz="3600" i="1" dirty="0">
                <a:solidFill>
                  <a:srgbClr val="F35A00"/>
                </a:solidFill>
                <a:effectLst/>
              </a:rPr>
              <a:t>— Persoonlijk contact</a:t>
            </a:r>
            <a:br>
              <a:rPr lang="nl-NL" dirty="0">
                <a:solidFill>
                  <a:srgbClr val="F35A00"/>
                </a:solidFill>
                <a:effectLst/>
                <a:latin typeface="Helvetica" pitchFamily="2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35ADA7-9637-F1B4-B5BE-A4FBE9FA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65003"/>
            <a:ext cx="7886700" cy="170793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effectLst/>
                <a:latin typeface="Helvetica" pitchFamily="2" charset="0"/>
              </a:rPr>
              <a:t>Wij hechten veel waarde aan persoonlijk contact.</a:t>
            </a:r>
          </a:p>
          <a:p>
            <a:pPr marL="0" indent="0">
              <a:buNone/>
            </a:pPr>
            <a:r>
              <a:rPr lang="nl-NL" dirty="0">
                <a:effectLst/>
                <a:latin typeface="Helvetica" pitchFamily="2" charset="0"/>
              </a:rPr>
              <a:t>Onze educatief adviseurs en uitgevers denken met je mee</a:t>
            </a:r>
          </a:p>
          <a:p>
            <a:pPr marL="0" indent="0">
              <a:buNone/>
            </a:pPr>
            <a:r>
              <a:rPr lang="nl-NL" dirty="0">
                <a:effectLst/>
                <a:latin typeface="Helvetica" pitchFamily="2" charset="0"/>
              </a:rPr>
              <a:t>en ze komen graag persoonlijk langs voor een gesprek.</a:t>
            </a:r>
          </a:p>
          <a:p>
            <a:endParaRPr lang="nl-NL" dirty="0"/>
          </a:p>
        </p:txBody>
      </p:sp>
      <p:pic>
        <p:nvPicPr>
          <p:cNvPr id="5" name="Afbeelding 4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EB6726DC-590B-8110-6449-CCE626EBA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  <p:pic>
        <p:nvPicPr>
          <p:cNvPr id="4" name="Afbeelding 3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AB848EC9-314A-5730-DD4C-C1DC7C3E6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schermopname, grafische vormgeving, ontwerp&#10;&#10;Automatisch gegenereerde beschrijving">
            <a:extLst>
              <a:ext uri="{FF2B5EF4-FFF2-40B4-BE49-F238E27FC236}">
                <a16:creationId xmlns:a16="http://schemas.microsoft.com/office/drawing/2014/main" id="{8BC7DC1F-4525-D097-AE50-191823679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-1"/>
            <a:ext cx="5273879" cy="5143500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81906D4-4ABB-6C82-FF77-610658957AAC}"/>
              </a:ext>
            </a:extLst>
          </p:cNvPr>
          <p:cNvSpPr txBox="1"/>
          <p:nvPr/>
        </p:nvSpPr>
        <p:spPr>
          <a:xfrm>
            <a:off x="5504464" y="1814935"/>
            <a:ext cx="387012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2"/>
                </a:solidFill>
                <a:effectLst/>
              </a:rPr>
              <a:t>POLARIS </a:t>
            </a:r>
            <a:r>
              <a:rPr lang="nl-NL" sz="2400" dirty="0" err="1">
                <a:solidFill>
                  <a:schemeClr val="accent2"/>
                </a:solidFill>
                <a:effectLst/>
              </a:rPr>
              <a:t>NaSk</a:t>
            </a:r>
            <a:r>
              <a:rPr lang="nl-NL" sz="2400" dirty="0">
                <a:solidFill>
                  <a:schemeClr val="accent2"/>
                </a:solidFill>
                <a:effectLst/>
              </a:rPr>
              <a:t>, </a:t>
            </a:r>
            <a:r>
              <a:rPr lang="nl-NL" sz="2400" dirty="0" err="1">
                <a:solidFill>
                  <a:schemeClr val="accent2"/>
                </a:solidFill>
                <a:effectLst/>
              </a:rPr>
              <a:t>NaSk</a:t>
            </a:r>
            <a:r>
              <a:rPr lang="nl-NL" sz="2400" dirty="0">
                <a:solidFill>
                  <a:schemeClr val="accent2"/>
                </a:solidFill>
                <a:effectLst/>
              </a:rPr>
              <a:t> 1 en NaSk2</a:t>
            </a:r>
          </a:p>
          <a:p>
            <a:endParaRPr lang="nl-NL" i="1" dirty="0">
              <a:solidFill>
                <a:srgbClr val="A6A68D"/>
              </a:solidFill>
              <a:effectLst/>
              <a:latin typeface="Helvetica" pitchFamily="2" charset="0"/>
            </a:endParaRPr>
          </a:p>
          <a:p>
            <a:r>
              <a:rPr lang="nl-NL" sz="2000" i="1" dirty="0">
                <a:solidFill>
                  <a:srgbClr val="A6A68D"/>
                </a:solidFill>
                <a:effectLst/>
              </a:rPr>
              <a:t>Succesbeleving voor alle vmbo-leerlingen</a:t>
            </a:r>
            <a:endParaRPr lang="nl-NL" sz="2000" dirty="0">
              <a:solidFill>
                <a:srgbClr val="A6A68D"/>
              </a:solidFill>
              <a:effectLst/>
            </a:endParaRPr>
          </a:p>
          <a:p>
            <a:endParaRPr lang="nl-NL" dirty="0"/>
          </a:p>
        </p:txBody>
      </p:sp>
      <p:pic>
        <p:nvPicPr>
          <p:cNvPr id="2" name="Afbeelding 1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A732292C-197F-E72F-5E09-7D4F62EA3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  <p:pic>
        <p:nvPicPr>
          <p:cNvPr id="3" name="Afbeelding 2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25DF2E0A-180D-4FD0-8ECB-83BADCEEC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7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1537CC-E216-50C5-6514-D09C6480B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726" y="1919475"/>
            <a:ext cx="4643065" cy="3263504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>
                <a:solidFill>
                  <a:schemeClr val="accent2"/>
                </a:solidFill>
                <a:effectLst/>
              </a:rPr>
              <a:t>POLARIS </a:t>
            </a:r>
            <a:r>
              <a:rPr lang="nl-NL" sz="2400" dirty="0" err="1">
                <a:solidFill>
                  <a:schemeClr val="accent2"/>
                </a:solidFill>
                <a:effectLst/>
              </a:rPr>
              <a:t>NaSk</a:t>
            </a:r>
            <a:r>
              <a:rPr lang="nl-NL" sz="2400" dirty="0">
                <a:solidFill>
                  <a:schemeClr val="accent2"/>
                </a:solidFill>
                <a:effectLst/>
              </a:rPr>
              <a:t> en Natuurkunde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2"/>
                </a:solidFill>
                <a:effectLst/>
              </a:rPr>
              <a:t>havo/vwo/gymnasium/</a:t>
            </a:r>
            <a:r>
              <a:rPr lang="nl-NL" sz="2400" dirty="0" err="1">
                <a:solidFill>
                  <a:schemeClr val="accent2"/>
                </a:solidFill>
                <a:effectLst/>
              </a:rPr>
              <a:t>tto</a:t>
            </a:r>
            <a:endParaRPr lang="nl-NL" sz="2400" dirty="0">
              <a:solidFill>
                <a:schemeClr val="accent2"/>
              </a:solidFill>
              <a:effectLst/>
            </a:endParaRPr>
          </a:p>
          <a:p>
            <a:pPr marL="0" indent="0">
              <a:buNone/>
            </a:pPr>
            <a:endParaRPr lang="nl-NL" i="1" dirty="0">
              <a:solidFill>
                <a:srgbClr val="A6A68D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r>
              <a:rPr lang="nl-NL" sz="2000" i="1" dirty="0">
                <a:solidFill>
                  <a:srgbClr val="A6A68D"/>
                </a:solidFill>
                <a:effectLst/>
              </a:rPr>
              <a:t>De gids voor jouw natuurkundeonderwijs</a:t>
            </a:r>
            <a:endParaRPr lang="nl-NL" sz="2000" dirty="0">
              <a:solidFill>
                <a:srgbClr val="A6A68D"/>
              </a:solidFill>
              <a:effectLst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Afbeelding met tekst, schermopname, tekenfilm, grafische vormgeving&#10;&#10;Automatisch gegenereerde beschrijving">
            <a:extLst>
              <a:ext uri="{FF2B5EF4-FFF2-40B4-BE49-F238E27FC236}">
                <a16:creationId xmlns:a16="http://schemas.microsoft.com/office/drawing/2014/main" id="{120D5662-8B45-493B-65CF-35FD8DD8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43842" cy="5143500"/>
          </a:xfrm>
          <a:prstGeom prst="rect">
            <a:avLst/>
          </a:prstGeom>
        </p:spPr>
      </p:pic>
      <p:pic>
        <p:nvPicPr>
          <p:cNvPr id="2" name="Afbeelding 1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0F270532-4171-F1FC-DE23-26402C545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  <p:pic>
        <p:nvPicPr>
          <p:cNvPr id="5" name="Afbeelding 4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F20DADC9-2B0E-2190-3A59-918EBE076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6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schermopname, tekenfilm&#10;&#10;Automatisch gegenereerde beschrijving">
            <a:extLst>
              <a:ext uri="{FF2B5EF4-FFF2-40B4-BE49-F238E27FC236}">
                <a16:creationId xmlns:a16="http://schemas.microsoft.com/office/drawing/2014/main" id="{91CF5CB5-0BB0-1D82-EE78-1ADC71CA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092"/>
            <a:ext cx="3753016" cy="5172808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E4A30AD-7908-887B-0F14-445481357518}"/>
              </a:ext>
            </a:extLst>
          </p:cNvPr>
          <p:cNvSpPr txBox="1"/>
          <p:nvPr/>
        </p:nvSpPr>
        <p:spPr>
          <a:xfrm>
            <a:off x="4222142" y="1755617"/>
            <a:ext cx="45322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2"/>
                </a:solidFill>
                <a:effectLst/>
              </a:rPr>
              <a:t>POLARIS Scheikunde</a:t>
            </a:r>
          </a:p>
          <a:p>
            <a:r>
              <a:rPr lang="nl-NL" sz="2400" dirty="0">
                <a:solidFill>
                  <a:schemeClr val="accent2"/>
                </a:solidFill>
                <a:effectLst/>
              </a:rPr>
              <a:t>havo/vwo/gymnasium/</a:t>
            </a:r>
            <a:r>
              <a:rPr lang="nl-NL" sz="2400" dirty="0" err="1">
                <a:solidFill>
                  <a:schemeClr val="accent2"/>
                </a:solidFill>
                <a:effectLst/>
              </a:rPr>
              <a:t>tto</a:t>
            </a:r>
            <a:endParaRPr lang="nl-NL" sz="2400" dirty="0">
              <a:solidFill>
                <a:schemeClr val="accent2"/>
              </a:solidFill>
              <a:effectLst/>
            </a:endParaRPr>
          </a:p>
          <a:p>
            <a:endParaRPr lang="nl-NL" i="1" dirty="0">
              <a:solidFill>
                <a:srgbClr val="A6A68D"/>
              </a:solidFill>
              <a:effectLst/>
              <a:latin typeface="Helvetica" pitchFamily="2" charset="0"/>
            </a:endParaRPr>
          </a:p>
          <a:p>
            <a:r>
              <a:rPr lang="nl-NL" sz="2000" i="1" dirty="0">
                <a:solidFill>
                  <a:srgbClr val="A6A68D"/>
                </a:solidFill>
                <a:effectLst/>
              </a:rPr>
              <a:t>Leren waar het om draait</a:t>
            </a:r>
            <a:endParaRPr lang="nl-NL" sz="2000" dirty="0">
              <a:solidFill>
                <a:srgbClr val="A6A68D"/>
              </a:solidFill>
              <a:effectLst/>
            </a:endParaRPr>
          </a:p>
          <a:p>
            <a:endParaRPr lang="nl-NL" dirty="0"/>
          </a:p>
        </p:txBody>
      </p:sp>
      <p:pic>
        <p:nvPicPr>
          <p:cNvPr id="2" name="Afbeelding 1" descr="Afbeelding met object, antenne&#10;&#10;Automatisch gegenereerde beschrijving">
            <a:extLst>
              <a:ext uri="{FF2B5EF4-FFF2-40B4-BE49-F238E27FC236}">
                <a16:creationId xmlns:a16="http://schemas.microsoft.com/office/drawing/2014/main" id="{357D3F4A-6A7A-6A5A-E707-470CC84B28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r="-1" b="5618"/>
          <a:stretch/>
        </p:blipFill>
        <p:spPr>
          <a:xfrm>
            <a:off x="7922079" y="222002"/>
            <a:ext cx="1035804" cy="1004094"/>
          </a:xfrm>
          <a:prstGeom prst="rect">
            <a:avLst/>
          </a:prstGeom>
        </p:spPr>
      </p:pic>
      <p:pic>
        <p:nvPicPr>
          <p:cNvPr id="3" name="Afbeelding 2" descr="Afbeelding met Lettertype, tekst, ontwerp&#10;&#10;Automatisch gegenereerde beschrijving">
            <a:extLst>
              <a:ext uri="{FF2B5EF4-FFF2-40B4-BE49-F238E27FC236}">
                <a16:creationId xmlns:a16="http://schemas.microsoft.com/office/drawing/2014/main" id="{1933E56C-20A4-4D4F-2662-00D151314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08" y="4619707"/>
            <a:ext cx="3689990" cy="52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5933</TotalTime>
  <Words>298</Words>
  <Application>Microsoft Macintosh PowerPoint</Application>
  <PresentationFormat>Diavoorstelling (16:9)</PresentationFormat>
  <Paragraphs>56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Times</vt:lpstr>
      <vt:lpstr>Times New Roman</vt:lpstr>
      <vt:lpstr>Wingdings</vt:lpstr>
      <vt:lpstr>Kantoorthema</vt:lpstr>
      <vt:lpstr>    Breng uw les tot leven met de doelgerichte presentaties en video's van Polaris  Peter Koopmans Arjen Wielemaker</vt:lpstr>
      <vt:lpstr>Wie is wie?</vt:lpstr>
      <vt:lpstr>PowerPoint-presentatie</vt:lpstr>
      <vt:lpstr>Duurzaam – Geen wegwerpboeken</vt:lpstr>
      <vt:lpstr>Vrijheid — Jouw school, jouw keuze</vt:lpstr>
      <vt:lpstr>Service — Persoonlijk contact </vt:lpstr>
      <vt:lpstr>PowerPoint-presentatie</vt:lpstr>
      <vt:lpstr>PowerPoint-presentatie</vt:lpstr>
      <vt:lpstr>PowerPoint-presentatie</vt:lpstr>
      <vt:lpstr>PowerPoint-presentatie</vt:lpstr>
      <vt:lpstr>Zonnestelsel</vt:lpstr>
      <vt:lpstr>Zonnestelsel</vt:lpstr>
      <vt:lpstr>Zonnestelsel</vt:lpstr>
      <vt:lpstr>Zonnestelsel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Boom voortgezet onderwijs</dc:title>
  <dc:creator>Peter Koopmans</dc:creator>
  <cp:lastModifiedBy>Peter Koopmans</cp:lastModifiedBy>
  <cp:revision>193</cp:revision>
  <dcterms:created xsi:type="dcterms:W3CDTF">2020-11-17T10:47:40Z</dcterms:created>
  <dcterms:modified xsi:type="dcterms:W3CDTF">2024-12-12T14:14:21Z</dcterms:modified>
</cp:coreProperties>
</file>