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5"/>
  </p:notesMasterIdLst>
  <p:sldIdLst>
    <p:sldId id="256" r:id="rId2"/>
    <p:sldId id="269" r:id="rId3"/>
    <p:sldId id="264" r:id="rId4"/>
    <p:sldId id="257" r:id="rId5"/>
    <p:sldId id="258" r:id="rId6"/>
    <p:sldId id="259" r:id="rId7"/>
    <p:sldId id="268" r:id="rId8"/>
    <p:sldId id="261" r:id="rId9"/>
    <p:sldId id="262" r:id="rId10"/>
    <p:sldId id="267" r:id="rId11"/>
    <p:sldId id="270" r:id="rId12"/>
    <p:sldId id="260" r:id="rId13"/>
    <p:sldId id="263" r:id="rId14"/>
  </p:sldIdLst>
  <p:sldSz cx="12192000" cy="6858000"/>
  <p:notesSz cx="6805613" cy="99441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A5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847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451" y="0"/>
            <a:ext cx="2949575" cy="49847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A760FB5D-794B-4AB1-B922-C8D3C6BAA9F7}" type="datetimeFigureOut">
              <a:rPr lang="nl-NL" smtClean="0"/>
              <a:t>12-12-2024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3013"/>
            <a:ext cx="5967413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1038" y="4786316"/>
            <a:ext cx="5443538" cy="3914774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45625"/>
            <a:ext cx="2949575" cy="498475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451" y="9445625"/>
            <a:ext cx="2949575" cy="498475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A02385D2-D88F-4ED3-ACD7-DBE331F9A3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7315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10969752" cy="313080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902206"/>
            <a:ext cx="10969752" cy="2240529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A860-F335-4252-AA00-24FB67ED2982}" type="datetime1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54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1048-0047-48CA-88BA-D69B470942CF}" type="datetime1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36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57784"/>
            <a:ext cx="2854452" cy="56434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557784"/>
            <a:ext cx="7734300" cy="56434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83879-648C-49A9-81A2-0EF5946532D0}" type="datetime1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1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C802-30E3-4658-9CCA-F873646FEC67}" type="datetime1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45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10969752" cy="31464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3902207"/>
            <a:ext cx="10969752" cy="2187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7A3-19CE-4153-81CE-64EB7AB094B3}" type="datetime1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3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A100-10F6-477E-8847-29D479EF1C92}" type="datetime1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439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578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95096"/>
            <a:ext cx="5387975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842211"/>
            <a:ext cx="5387975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7890" y="1895096"/>
            <a:ext cx="5414510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7890" y="2842211"/>
            <a:ext cx="5414510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28AB-198A-495F-8475-FDB360C9873F}" type="datetime1">
              <a:rPr lang="en-US" smtClean="0"/>
              <a:t>12/12/2024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83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235E-F8FD-479F-9FC7-18BE84110877}" type="datetime1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09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F09B-68DA-462E-9DB4-4C9ADAB8CBCC}" type="datetime1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9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020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7200"/>
            <a:ext cx="5483352" cy="57440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9989"/>
            <a:ext cx="4970822" cy="28712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4E36-FABE-47EB-AA7F-C19A93824617}" type="datetime1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12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74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57199"/>
            <a:ext cx="5483352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2708"/>
            <a:ext cx="4970822" cy="2546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CE6B-5DE6-4A2D-B72E-5E8969F9F56F}" type="datetime1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106204"/>
            <a:ext cx="10972800" cy="403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F481A142-DA77-4A5F-AD1F-14E6C18F0F5F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800" kern="1200" cap="all" spc="200" dirty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46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1F646F3F-274D-499B-ABBE-824EB4ABDC3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19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digital-single-market/en/news/definition-artificial-intelligence-main-capabilities-and-scientific-discipline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nl.wikipedia.org/wiki/Intelligentie" TargetMode="External"/><Relationship Id="rId3" Type="http://schemas.openxmlformats.org/officeDocument/2006/relationships/hyperlink" Target="https://nl.wikipedia.org/wiki/Computer" TargetMode="External"/><Relationship Id="rId7" Type="http://schemas.openxmlformats.org/officeDocument/2006/relationships/hyperlink" Target="https://nl.wikipedia.org/wiki/Autonomi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l.wikipedia.org/wiki/Redenering" TargetMode="External"/><Relationship Id="rId5" Type="http://schemas.openxmlformats.org/officeDocument/2006/relationships/hyperlink" Target="https://nl.wikipedia.org/wiki/Planning" TargetMode="External"/><Relationship Id="rId4" Type="http://schemas.openxmlformats.org/officeDocument/2006/relationships/hyperlink" Target="https://nl.wikipedia.org/wiki/Leren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Background Fill">
            <a:extLst>
              <a:ext uri="{FF2B5EF4-FFF2-40B4-BE49-F238E27FC236}">
                <a16:creationId xmlns:a16="http://schemas.microsoft.com/office/drawing/2014/main" id="{68CA250C-CF5A-4736-9249-D6111F7C5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32274B4-B001-4088-B01D-E6999509E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8807BE8-575D-3740-84B6-DA29546B35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3901736" cy="313080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err="1"/>
              <a:t>Ontdek</a:t>
            </a:r>
            <a:r>
              <a:rPr lang="en-US" sz="3000"/>
              <a:t> de </a:t>
            </a:r>
            <a:r>
              <a:rPr lang="en-US" sz="3000" err="1"/>
              <a:t>kracht</a:t>
            </a:r>
            <a:r>
              <a:rPr lang="en-US" sz="3000"/>
              <a:t> van AI in </a:t>
            </a:r>
            <a:r>
              <a:rPr lang="en-US" sz="3000" err="1"/>
              <a:t>jouw</a:t>
            </a:r>
            <a:r>
              <a:rPr lang="en-US" sz="3000"/>
              <a:t> </a:t>
            </a:r>
            <a:r>
              <a:rPr lang="en-US" sz="3000" err="1"/>
              <a:t>natuurkundelessen</a:t>
            </a:r>
            <a:r>
              <a:rPr lang="en-US" sz="3000"/>
              <a:t>!</a:t>
            </a:r>
            <a:br>
              <a:rPr lang="en-US" sz="3000"/>
            </a:br>
            <a:r>
              <a:rPr lang="en-US" sz="3000" err="1"/>
              <a:t>Een</a:t>
            </a:r>
            <a:r>
              <a:rPr lang="en-US" sz="3000"/>
              <a:t> </a:t>
            </a:r>
            <a:r>
              <a:rPr lang="en-US" sz="3000" err="1"/>
              <a:t>knoppencursus</a:t>
            </a:r>
            <a:r>
              <a:rPr lang="en-US" sz="3000"/>
              <a:t>…</a:t>
            </a:r>
            <a:endParaRPr lang="nl-NL" sz="300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4A52972-6CFA-5B33-7845-E8CA6FDF07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7" y="4445892"/>
            <a:ext cx="4063047" cy="1654806"/>
          </a:xfrm>
        </p:spPr>
        <p:txBody>
          <a:bodyPr>
            <a:normAutofit/>
          </a:bodyPr>
          <a:lstStyle/>
          <a:p>
            <a:r>
              <a:rPr lang="en-US" dirty="0"/>
              <a:t>Henk Pol, Universiteit Twente</a:t>
            </a:r>
          </a:p>
          <a:p>
            <a:r>
              <a:rPr lang="en-US" dirty="0"/>
              <a:t>Met dank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Chattie</a:t>
            </a:r>
            <a:r>
              <a:rPr lang="en-US" dirty="0"/>
              <a:t>, Gemini, Copilot, Designer en Kirsten </a:t>
            </a:r>
            <a:endParaRPr lang="nl-NL" dirty="0"/>
          </a:p>
        </p:txBody>
      </p:sp>
      <p:pic>
        <p:nvPicPr>
          <p:cNvPr id="4" name="Picture 3" descr="Robothanden en technologie">
            <a:extLst>
              <a:ext uri="{FF2B5EF4-FFF2-40B4-BE49-F238E27FC236}">
                <a16:creationId xmlns:a16="http://schemas.microsoft.com/office/drawing/2014/main" id="{40C22433-2145-3A9C-C633-107EB223A2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431" r="10431"/>
          <a:stretch/>
        </p:blipFill>
        <p:spPr>
          <a:xfrm>
            <a:off x="4955602" y="10"/>
            <a:ext cx="7236398" cy="6857990"/>
          </a:xfrm>
          <a:custGeom>
            <a:avLst/>
            <a:gdLst/>
            <a:ahLst/>
            <a:cxnLst/>
            <a:rect l="l" t="t" r="r" b="b"/>
            <a:pathLst>
              <a:path w="7726675" h="6858000">
                <a:moveTo>
                  <a:pt x="2975226" y="5978334"/>
                </a:moveTo>
                <a:cubicBezTo>
                  <a:pt x="3002582" y="5978928"/>
                  <a:pt x="3030286" y="5982273"/>
                  <a:pt x="3058007" y="5988576"/>
                </a:cubicBezTo>
                <a:cubicBezTo>
                  <a:pt x="3279778" y="6038998"/>
                  <a:pt x="3418684" y="6259656"/>
                  <a:pt x="3368261" y="6481427"/>
                </a:cubicBezTo>
                <a:cubicBezTo>
                  <a:pt x="3317839" y="6703198"/>
                  <a:pt x="3097182" y="6842104"/>
                  <a:pt x="2875410" y="6791681"/>
                </a:cubicBezTo>
                <a:cubicBezTo>
                  <a:pt x="2653640" y="6741259"/>
                  <a:pt x="2514734" y="6520601"/>
                  <a:pt x="2565157" y="6298830"/>
                </a:cubicBezTo>
                <a:cubicBezTo>
                  <a:pt x="2609276" y="6104780"/>
                  <a:pt x="2783732" y="5974174"/>
                  <a:pt x="2975226" y="5978334"/>
                </a:cubicBezTo>
                <a:close/>
                <a:moveTo>
                  <a:pt x="542891" y="1298362"/>
                </a:moveTo>
                <a:cubicBezTo>
                  <a:pt x="578216" y="1299129"/>
                  <a:pt x="613991" y="1303448"/>
                  <a:pt x="649789" y="1311587"/>
                </a:cubicBezTo>
                <a:cubicBezTo>
                  <a:pt x="936170" y="1376700"/>
                  <a:pt x="1115545" y="1661643"/>
                  <a:pt x="1050432" y="1948025"/>
                </a:cubicBezTo>
                <a:cubicBezTo>
                  <a:pt x="985319" y="2234407"/>
                  <a:pt x="700376" y="2413781"/>
                  <a:pt x="413995" y="2348669"/>
                </a:cubicBezTo>
                <a:cubicBezTo>
                  <a:pt x="127612" y="2283556"/>
                  <a:pt x="-51762" y="1998612"/>
                  <a:pt x="13351" y="1712231"/>
                </a:cubicBezTo>
                <a:cubicBezTo>
                  <a:pt x="70325" y="1461647"/>
                  <a:pt x="295606" y="1292990"/>
                  <a:pt x="542891" y="1298362"/>
                </a:cubicBezTo>
                <a:close/>
                <a:moveTo>
                  <a:pt x="362049" y="446831"/>
                </a:moveTo>
                <a:cubicBezTo>
                  <a:pt x="382746" y="447281"/>
                  <a:pt x="403706" y="449811"/>
                  <a:pt x="424679" y="454579"/>
                </a:cubicBezTo>
                <a:cubicBezTo>
                  <a:pt x="592463" y="492727"/>
                  <a:pt x="697554" y="659668"/>
                  <a:pt x="659405" y="827452"/>
                </a:cubicBezTo>
                <a:cubicBezTo>
                  <a:pt x="621257" y="995236"/>
                  <a:pt x="454318" y="1100327"/>
                  <a:pt x="286534" y="1062179"/>
                </a:cubicBezTo>
                <a:cubicBezTo>
                  <a:pt x="118749" y="1024031"/>
                  <a:pt x="13658" y="857091"/>
                  <a:pt x="51806" y="689306"/>
                </a:cubicBezTo>
                <a:cubicBezTo>
                  <a:pt x="85186" y="542495"/>
                  <a:pt x="217172" y="443684"/>
                  <a:pt x="362049" y="446831"/>
                </a:cubicBezTo>
                <a:close/>
                <a:moveTo>
                  <a:pt x="688320" y="0"/>
                </a:moveTo>
                <a:lnTo>
                  <a:pt x="5442022" y="0"/>
                </a:lnTo>
                <a:lnTo>
                  <a:pt x="7726675" y="0"/>
                </a:lnTo>
                <a:lnTo>
                  <a:pt x="7726675" y="988372"/>
                </a:lnTo>
                <a:lnTo>
                  <a:pt x="7726675" y="6858000"/>
                </a:lnTo>
                <a:lnTo>
                  <a:pt x="4265234" y="6858000"/>
                </a:lnTo>
                <a:lnTo>
                  <a:pt x="4167452" y="6648946"/>
                </a:lnTo>
                <a:cubicBezTo>
                  <a:pt x="4064668" y="6438534"/>
                  <a:pt x="3951418" y="6237194"/>
                  <a:pt x="3802376" y="6067515"/>
                </a:cubicBezTo>
                <a:cubicBezTo>
                  <a:pt x="3433898" y="5648543"/>
                  <a:pt x="2855445" y="5560200"/>
                  <a:pt x="2314714" y="5492960"/>
                </a:cubicBezTo>
                <a:cubicBezTo>
                  <a:pt x="1689319" y="5415368"/>
                  <a:pt x="1105502" y="5269445"/>
                  <a:pt x="626568" y="4822392"/>
                </a:cubicBezTo>
                <a:cubicBezTo>
                  <a:pt x="42544" y="4277286"/>
                  <a:pt x="59772" y="3691233"/>
                  <a:pt x="462831" y="3184007"/>
                </a:cubicBezTo>
                <a:cubicBezTo>
                  <a:pt x="688845" y="2899538"/>
                  <a:pt x="972083" y="2660548"/>
                  <a:pt x="1228189" y="2399566"/>
                </a:cubicBezTo>
                <a:cubicBezTo>
                  <a:pt x="1460698" y="2161897"/>
                  <a:pt x="1522193" y="1866062"/>
                  <a:pt x="1384674" y="1566341"/>
                </a:cubicBezTo>
                <a:cubicBezTo>
                  <a:pt x="1239184" y="1249484"/>
                  <a:pt x="1095206" y="930335"/>
                  <a:pt x="922279" y="628332"/>
                </a:cubicBezTo>
                <a:cubicBezTo>
                  <a:pt x="805583" y="424593"/>
                  <a:pt x="731712" y="225291"/>
                  <a:pt x="693729" y="3334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3800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3B10E7-406C-3EFC-8416-026A4999F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65" y="3284656"/>
            <a:ext cx="3557047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Aan de slag met </a:t>
            </a:r>
            <a:r>
              <a:rPr lang="en-US" dirty="0" err="1"/>
              <a:t>teksten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EF6CC6-A2B4-5167-12A7-216602CC2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3189" y="3429000"/>
            <a:ext cx="6669225" cy="2868450"/>
          </a:xfrm>
        </p:spPr>
        <p:txBody>
          <a:bodyPr>
            <a:normAutofit fontScale="92500" lnSpcReduction="20000"/>
          </a:bodyPr>
          <a:lstStyle/>
          <a:p>
            <a:r>
              <a:rPr lang="nl-NL" dirty="0" err="1"/>
              <a:t>ChatGPT</a:t>
            </a:r>
            <a:endParaRPr lang="nl-NL" dirty="0"/>
          </a:p>
          <a:p>
            <a:r>
              <a:rPr lang="nl-NL" dirty="0"/>
              <a:t>Gemini</a:t>
            </a:r>
          </a:p>
          <a:p>
            <a:r>
              <a:rPr lang="nl-NL" dirty="0" err="1"/>
              <a:t>Copilot</a:t>
            </a:r>
            <a:endParaRPr lang="nl-NL" dirty="0"/>
          </a:p>
          <a:p>
            <a:r>
              <a:rPr lang="nl-NL" dirty="0" err="1"/>
              <a:t>Powerpoint</a:t>
            </a:r>
            <a:r>
              <a:rPr lang="nl-NL" dirty="0"/>
              <a:t> - Designer</a:t>
            </a:r>
          </a:p>
          <a:p>
            <a:endParaRPr lang="nl-NL" dirty="0"/>
          </a:p>
          <a:p>
            <a:r>
              <a:rPr lang="nl-NL" dirty="0"/>
              <a:t>Tip1: Taart bakken met goede ingrediënten; probeer!</a:t>
            </a:r>
          </a:p>
          <a:p>
            <a:r>
              <a:rPr lang="nl-NL" dirty="0"/>
              <a:t>Tip2: AIvoordocenten.com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F01FF75E-6AF4-EB3C-F683-AFAD7CDDE55A}"/>
              </a:ext>
            </a:extLst>
          </p:cNvPr>
          <p:cNvSpPr txBox="1">
            <a:spLocks/>
          </p:cNvSpPr>
          <p:nvPr/>
        </p:nvSpPr>
        <p:spPr>
          <a:xfrm>
            <a:off x="4483189" y="307549"/>
            <a:ext cx="7388352" cy="28684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Planning </a:t>
            </a:r>
          </a:p>
          <a:p>
            <a:r>
              <a:rPr lang="en-US" dirty="0">
                <a:solidFill>
                  <a:schemeClr val="bg1"/>
                </a:solidFill>
              </a:rPr>
              <a:t>16.00	Intro</a:t>
            </a:r>
          </a:p>
          <a:p>
            <a:r>
              <a:rPr lang="en-US" dirty="0">
                <a:solidFill>
                  <a:schemeClr val="bg1"/>
                </a:solidFill>
              </a:rPr>
              <a:t>16.10</a:t>
            </a:r>
            <a:r>
              <a:rPr lang="en-US" dirty="0"/>
              <a:t>	</a:t>
            </a:r>
            <a:r>
              <a:rPr lang="en-US" dirty="0" err="1">
                <a:solidFill>
                  <a:srgbClr val="EEA512"/>
                </a:solidFill>
              </a:rPr>
              <a:t>Opdracht</a:t>
            </a:r>
            <a:r>
              <a:rPr lang="en-US" dirty="0">
                <a:solidFill>
                  <a:srgbClr val="EEA512"/>
                </a:solidFill>
              </a:rPr>
              <a:t> I </a:t>
            </a:r>
            <a:r>
              <a:rPr lang="en-US" dirty="0">
                <a:solidFill>
                  <a:schemeClr val="bg1"/>
                </a:solidFill>
              </a:rPr>
              <a:t>(Practicum </a:t>
            </a:r>
            <a:r>
              <a:rPr lang="en-US" dirty="0" err="1">
                <a:solidFill>
                  <a:schemeClr val="bg1"/>
                </a:solidFill>
              </a:rPr>
              <a:t>ontwerpen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r>
              <a:rPr lang="en-US" dirty="0">
                <a:solidFill>
                  <a:schemeClr val="bg1"/>
                </a:solidFill>
              </a:rPr>
              <a:t>	Klaar?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Opdracht</a:t>
            </a:r>
            <a:r>
              <a:rPr lang="en-US" dirty="0">
                <a:solidFill>
                  <a:srgbClr val="FF0000"/>
                </a:solidFill>
              </a:rPr>
              <a:t> II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Opgave</a:t>
            </a:r>
            <a:r>
              <a:rPr lang="en-US" dirty="0">
                <a:solidFill>
                  <a:schemeClr val="bg1"/>
                </a:solidFill>
              </a:rPr>
              <a:t>) of </a:t>
            </a:r>
            <a:r>
              <a:rPr lang="en-US" dirty="0" err="1">
                <a:solidFill>
                  <a:srgbClr val="FFFF00"/>
                </a:solidFill>
              </a:rPr>
              <a:t>Opdracht</a:t>
            </a:r>
            <a:r>
              <a:rPr lang="en-US" dirty="0">
                <a:solidFill>
                  <a:srgbClr val="FFFF00"/>
                </a:solidFill>
              </a:rPr>
              <a:t> III </a:t>
            </a:r>
            <a:r>
              <a:rPr lang="en-US" dirty="0">
                <a:solidFill>
                  <a:schemeClr val="bg1"/>
                </a:solidFill>
              </a:rPr>
              <a:t>(PPT)</a:t>
            </a:r>
          </a:p>
          <a:p>
            <a:r>
              <a:rPr lang="en-US" dirty="0">
                <a:solidFill>
                  <a:schemeClr val="bg1"/>
                </a:solidFill>
              </a:rPr>
              <a:t>16.35</a:t>
            </a:r>
            <a:r>
              <a:rPr lang="en-US" dirty="0"/>
              <a:t>	</a:t>
            </a:r>
            <a:r>
              <a:rPr lang="en-US" dirty="0" err="1">
                <a:solidFill>
                  <a:srgbClr val="92D050"/>
                </a:solidFill>
              </a:rPr>
              <a:t>Opdracht</a:t>
            </a:r>
            <a:r>
              <a:rPr lang="en-US" dirty="0">
                <a:solidFill>
                  <a:srgbClr val="92D050"/>
                </a:solidFill>
              </a:rPr>
              <a:t> IV </a:t>
            </a:r>
            <a:r>
              <a:rPr lang="en-US" dirty="0">
                <a:solidFill>
                  <a:schemeClr val="bg1"/>
                </a:solidFill>
              </a:rPr>
              <a:t>(Rubric </a:t>
            </a:r>
            <a:r>
              <a:rPr lang="en-US" dirty="0" err="1">
                <a:solidFill>
                  <a:schemeClr val="bg1"/>
                </a:solidFill>
              </a:rPr>
              <a:t>bij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een</a:t>
            </a:r>
            <a:r>
              <a:rPr lang="en-US" dirty="0">
                <a:solidFill>
                  <a:schemeClr val="bg1"/>
                </a:solidFill>
              </a:rPr>
              <a:t> practicum)</a:t>
            </a:r>
          </a:p>
          <a:p>
            <a:r>
              <a:rPr lang="en-US" dirty="0">
                <a:solidFill>
                  <a:schemeClr val="bg1"/>
                </a:solidFill>
              </a:rPr>
              <a:t>16.50	Resumé en </a:t>
            </a:r>
            <a:r>
              <a:rPr lang="en-US" dirty="0" err="1">
                <a:solidFill>
                  <a:schemeClr val="bg1"/>
                </a:solidFill>
              </a:rPr>
              <a:t>meeneem-boodschap</a:t>
            </a:r>
            <a:r>
              <a:rPr lang="en-US" dirty="0">
                <a:solidFill>
                  <a:schemeClr val="bg1"/>
                </a:solidFill>
              </a:rPr>
              <a:t>….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383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6B7232-05CA-80B5-6DF4-615DFFACE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Terugkoppeling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16DEBB-6322-61E9-29C3-F6E18156E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Algemene</a:t>
            </a:r>
            <a:r>
              <a:rPr lang="en-US" dirty="0"/>
              <a:t> </a:t>
            </a:r>
            <a:r>
              <a:rPr lang="en-US" dirty="0" err="1"/>
              <a:t>indruk</a:t>
            </a:r>
            <a:r>
              <a:rPr lang="en-US" dirty="0"/>
              <a:t> nav de </a:t>
            </a:r>
            <a:r>
              <a:rPr lang="en-US" dirty="0" err="1"/>
              <a:t>werkgroep</a:t>
            </a:r>
            <a:endParaRPr lang="en-US" dirty="0"/>
          </a:p>
          <a:p>
            <a:r>
              <a:rPr lang="en-US" dirty="0"/>
              <a:t>Het Practicum /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opgave</a:t>
            </a:r>
            <a:r>
              <a:rPr lang="en-US" dirty="0"/>
              <a:t> / </a:t>
            </a:r>
            <a:r>
              <a:rPr lang="en-US" dirty="0" err="1"/>
              <a:t>Een</a:t>
            </a:r>
            <a:r>
              <a:rPr lang="en-US" dirty="0"/>
              <a:t> PPT</a:t>
            </a:r>
          </a:p>
          <a:p>
            <a:r>
              <a:rPr lang="en-US" dirty="0"/>
              <a:t>De Rubric</a:t>
            </a:r>
          </a:p>
          <a:p>
            <a:r>
              <a:rPr lang="en-US" dirty="0"/>
              <a:t>De </a:t>
            </a:r>
            <a:r>
              <a:rPr lang="en-US" dirty="0" err="1"/>
              <a:t>verschilllende</a:t>
            </a:r>
            <a:r>
              <a:rPr lang="en-US" dirty="0"/>
              <a:t> </a:t>
            </a:r>
            <a:r>
              <a:rPr lang="en-US" dirty="0" err="1"/>
              <a:t>programma’s</a:t>
            </a:r>
            <a:r>
              <a:rPr lang="en-US" dirty="0"/>
              <a:t> </a:t>
            </a:r>
            <a:r>
              <a:rPr lang="en-US" dirty="0" err="1"/>
              <a:t>vergeleken</a:t>
            </a:r>
            <a:endParaRPr lang="en-US" dirty="0"/>
          </a:p>
          <a:p>
            <a:r>
              <a:rPr lang="en-US" dirty="0"/>
              <a:t>Wat </a:t>
            </a:r>
            <a:r>
              <a:rPr lang="en-US" dirty="0" err="1"/>
              <a:t>nemen</a:t>
            </a:r>
            <a:r>
              <a:rPr lang="en-US" dirty="0"/>
              <a:t> we mee </a:t>
            </a:r>
            <a:r>
              <a:rPr lang="en-US" dirty="0" err="1"/>
              <a:t>naar</a:t>
            </a:r>
            <a:r>
              <a:rPr lang="en-US" dirty="0"/>
              <a:t> huis?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865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6ADA084-C86B-4F3C-8077-6A8999CC4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FFBDE1-865D-EE79-9BB9-5CB5C741F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2782"/>
            <a:ext cx="5369169" cy="161406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dirty="0"/>
              <a:t>Beter dan de </a:t>
            </a:r>
            <a:r>
              <a:rPr lang="en-US" sz="3700" dirty="0" err="1"/>
              <a:t>mens</a:t>
            </a:r>
            <a:r>
              <a:rPr lang="en-US" sz="3700" dirty="0"/>
              <a:t>?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9DCB38DE-BBF5-B006-7B9E-567D9F835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198" y="2391995"/>
            <a:ext cx="6912266" cy="3174788"/>
          </a:xfrm>
        </p:spPr>
        <p:txBody>
          <a:bodyPr anchor="t">
            <a:normAutofit/>
          </a:bodyPr>
          <a:lstStyle/>
          <a:p>
            <a:r>
              <a:rPr lang="nl-NL" b="1" dirty="0"/>
              <a:t>AI: Een krachtige machine, geen mens"</a:t>
            </a: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i="1" dirty="0"/>
              <a:t>“AI heeft geen verbeeldingsvermogen. Bij AI ontbreekt wat menselijke creativiteit kenmerkt: begrip van wat mensen raakt.”</a:t>
            </a:r>
            <a:r>
              <a:rPr lang="nl-NL" dirty="0"/>
              <a:t> – Eric Postma, Hoogleraar AI.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“</a:t>
            </a:r>
            <a:r>
              <a:rPr lang="nl-NL" i="1" dirty="0"/>
              <a:t>Creativiteit heeft niets met het resultaat te maken, maar alles met intentie. Een computer heeft geen intentie en zal die nooit hebben</a:t>
            </a:r>
            <a:r>
              <a:rPr lang="nl-NL" dirty="0"/>
              <a:t>.” – </a:t>
            </a:r>
            <a:r>
              <a:rPr lang="nl-NL" dirty="0" err="1"/>
              <a:t>Ilyaz</a:t>
            </a:r>
            <a:r>
              <a:rPr lang="nl-NL" dirty="0"/>
              <a:t> </a:t>
            </a:r>
            <a:r>
              <a:rPr lang="nl-NL" dirty="0" err="1"/>
              <a:t>Nasrullah</a:t>
            </a:r>
            <a:r>
              <a:rPr lang="nl-NL" dirty="0"/>
              <a:t>, Informaticus en publicist.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5" name="Picture 4" descr="Kleurrijke gebeeldhouwde figuren van mensen">
            <a:extLst>
              <a:ext uri="{FF2B5EF4-FFF2-40B4-BE49-F238E27FC236}">
                <a16:creationId xmlns:a16="http://schemas.microsoft.com/office/drawing/2014/main" id="{A311E831-79F8-5542-4DA9-2A90BD661F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892" r="14404" b="2"/>
          <a:stretch/>
        </p:blipFill>
        <p:spPr>
          <a:xfrm>
            <a:off x="8132662" y="341195"/>
            <a:ext cx="3998976" cy="5827839"/>
          </a:xfrm>
          <a:custGeom>
            <a:avLst/>
            <a:gdLst/>
            <a:ahLst/>
            <a:cxnLst/>
            <a:rect l="l" t="t" r="r" b="b"/>
            <a:pathLst>
              <a:path w="5783254" h="5827839">
                <a:moveTo>
                  <a:pt x="4737899" y="4735529"/>
                </a:moveTo>
                <a:cubicBezTo>
                  <a:pt x="5039532" y="4735529"/>
                  <a:pt x="5284054" y="4980051"/>
                  <a:pt x="5284054" y="5281684"/>
                </a:cubicBezTo>
                <a:cubicBezTo>
                  <a:pt x="5284054" y="5583317"/>
                  <a:pt x="5039532" y="5827839"/>
                  <a:pt x="4737899" y="5827839"/>
                </a:cubicBezTo>
                <a:cubicBezTo>
                  <a:pt x="4436266" y="5827839"/>
                  <a:pt x="4191744" y="5583317"/>
                  <a:pt x="4191744" y="5281684"/>
                </a:cubicBezTo>
                <a:cubicBezTo>
                  <a:pt x="4191744" y="4980051"/>
                  <a:pt x="4436266" y="4735529"/>
                  <a:pt x="4737899" y="4735529"/>
                </a:cubicBezTo>
                <a:close/>
                <a:moveTo>
                  <a:pt x="926278" y="4451445"/>
                </a:moveTo>
                <a:cubicBezTo>
                  <a:pt x="1155542" y="4451445"/>
                  <a:pt x="1341398" y="4637301"/>
                  <a:pt x="1341398" y="4866565"/>
                </a:cubicBezTo>
                <a:cubicBezTo>
                  <a:pt x="1341398" y="5095829"/>
                  <a:pt x="1155542" y="5281685"/>
                  <a:pt x="926278" y="5281685"/>
                </a:cubicBezTo>
                <a:cubicBezTo>
                  <a:pt x="697014" y="5281685"/>
                  <a:pt x="511158" y="5095829"/>
                  <a:pt x="511158" y="4866565"/>
                </a:cubicBezTo>
                <a:cubicBezTo>
                  <a:pt x="511158" y="4637301"/>
                  <a:pt x="697014" y="4451445"/>
                  <a:pt x="926278" y="4451445"/>
                </a:cubicBezTo>
                <a:close/>
                <a:moveTo>
                  <a:pt x="1681949" y="4088725"/>
                </a:moveTo>
                <a:cubicBezTo>
                  <a:pt x="1834038" y="4088725"/>
                  <a:pt x="1957331" y="4212018"/>
                  <a:pt x="1957331" y="4364107"/>
                </a:cubicBezTo>
                <a:cubicBezTo>
                  <a:pt x="1957331" y="4516196"/>
                  <a:pt x="1834038" y="4639489"/>
                  <a:pt x="1681949" y="4639489"/>
                </a:cubicBezTo>
                <a:cubicBezTo>
                  <a:pt x="1529860" y="4639489"/>
                  <a:pt x="1406567" y="4516196"/>
                  <a:pt x="1406567" y="4364107"/>
                </a:cubicBezTo>
                <a:cubicBezTo>
                  <a:pt x="1406567" y="4212018"/>
                  <a:pt x="1529860" y="4088725"/>
                  <a:pt x="1681949" y="4088725"/>
                </a:cubicBezTo>
                <a:close/>
                <a:moveTo>
                  <a:pt x="1693411" y="509182"/>
                </a:moveTo>
                <a:cubicBezTo>
                  <a:pt x="1845500" y="509182"/>
                  <a:pt x="1968793" y="632475"/>
                  <a:pt x="1968793" y="784564"/>
                </a:cubicBezTo>
                <a:cubicBezTo>
                  <a:pt x="1968793" y="936653"/>
                  <a:pt x="1845500" y="1059946"/>
                  <a:pt x="1693411" y="1059946"/>
                </a:cubicBezTo>
                <a:cubicBezTo>
                  <a:pt x="1541322" y="1059946"/>
                  <a:pt x="1418029" y="936653"/>
                  <a:pt x="1418029" y="784564"/>
                </a:cubicBezTo>
                <a:cubicBezTo>
                  <a:pt x="1418029" y="632475"/>
                  <a:pt x="1541322" y="509182"/>
                  <a:pt x="1693411" y="509182"/>
                </a:cubicBezTo>
                <a:close/>
                <a:moveTo>
                  <a:pt x="3016437" y="478512"/>
                </a:moveTo>
                <a:cubicBezTo>
                  <a:pt x="3052905" y="476034"/>
                  <a:pt x="3089701" y="476075"/>
                  <a:pt x="3126794" y="478680"/>
                </a:cubicBezTo>
                <a:cubicBezTo>
                  <a:pt x="3225709" y="485628"/>
                  <a:pt x="3326735" y="510816"/>
                  <a:pt x="3429286" y="555125"/>
                </a:cubicBezTo>
                <a:cubicBezTo>
                  <a:pt x="3588377" y="623860"/>
                  <a:pt x="3726579" y="757508"/>
                  <a:pt x="3852460" y="883435"/>
                </a:cubicBezTo>
                <a:cubicBezTo>
                  <a:pt x="4189958" y="1221166"/>
                  <a:pt x="4581366" y="1207328"/>
                  <a:pt x="4939713" y="1000031"/>
                </a:cubicBezTo>
                <a:cubicBezTo>
                  <a:pt x="5194103" y="852348"/>
                  <a:pt x="5433141" y="675268"/>
                  <a:pt x="5697634" y="549718"/>
                </a:cubicBezTo>
                <a:lnTo>
                  <a:pt x="5783254" y="513561"/>
                </a:lnTo>
                <a:lnTo>
                  <a:pt x="5783254" y="4871711"/>
                </a:lnTo>
                <a:lnTo>
                  <a:pt x="5743328" y="4864473"/>
                </a:lnTo>
                <a:cubicBezTo>
                  <a:pt x="5605918" y="4834320"/>
                  <a:pt x="5469797" y="4789559"/>
                  <a:pt x="5333250" y="4737862"/>
                </a:cubicBezTo>
                <a:cubicBezTo>
                  <a:pt x="5018374" y="4618749"/>
                  <a:pt x="4676802" y="4500296"/>
                  <a:pt x="4354677" y="4623045"/>
                </a:cubicBezTo>
                <a:cubicBezTo>
                  <a:pt x="4093969" y="4722577"/>
                  <a:pt x="3874992" y="4932580"/>
                  <a:pt x="3639124" y="5095915"/>
                </a:cubicBezTo>
                <a:cubicBezTo>
                  <a:pt x="3490411" y="5199039"/>
                  <a:pt x="3351637" y="5318395"/>
                  <a:pt x="3196098" y="5409413"/>
                </a:cubicBezTo>
                <a:cubicBezTo>
                  <a:pt x="2798576" y="5642084"/>
                  <a:pt x="2315054" y="5309217"/>
                  <a:pt x="2216541" y="5005202"/>
                </a:cubicBezTo>
                <a:cubicBezTo>
                  <a:pt x="2172959" y="4870183"/>
                  <a:pt x="2182102" y="4711777"/>
                  <a:pt x="2195718" y="4566594"/>
                </a:cubicBezTo>
                <a:cubicBezTo>
                  <a:pt x="2235161" y="4141667"/>
                  <a:pt x="1842961" y="3903370"/>
                  <a:pt x="1509426" y="3909896"/>
                </a:cubicBezTo>
                <a:cubicBezTo>
                  <a:pt x="539234" y="3931048"/>
                  <a:pt x="29168" y="3302144"/>
                  <a:pt x="354" y="2455296"/>
                </a:cubicBezTo>
                <a:cubicBezTo>
                  <a:pt x="-4549" y="2310187"/>
                  <a:pt x="42804" y="2163767"/>
                  <a:pt x="65932" y="2017226"/>
                </a:cubicBezTo>
                <a:cubicBezTo>
                  <a:pt x="138904" y="1706535"/>
                  <a:pt x="262471" y="1430265"/>
                  <a:pt x="548743" y="1259879"/>
                </a:cubicBezTo>
                <a:cubicBezTo>
                  <a:pt x="731311" y="1151231"/>
                  <a:pt x="929316" y="1141485"/>
                  <a:pt x="1139870" y="1171590"/>
                </a:cubicBezTo>
                <a:cubicBezTo>
                  <a:pt x="1368879" y="1204173"/>
                  <a:pt x="1602397" y="1224911"/>
                  <a:pt x="1832320" y="1214571"/>
                </a:cubicBezTo>
                <a:cubicBezTo>
                  <a:pt x="2045424" y="1204861"/>
                  <a:pt x="2179434" y="1036538"/>
                  <a:pt x="2309408" y="884812"/>
                </a:cubicBezTo>
                <a:cubicBezTo>
                  <a:pt x="2521947" y="636609"/>
                  <a:pt x="2761159" y="495859"/>
                  <a:pt x="3016437" y="478512"/>
                </a:cubicBezTo>
                <a:close/>
                <a:moveTo>
                  <a:pt x="4470143" y="0"/>
                </a:moveTo>
                <a:cubicBezTo>
                  <a:pt x="4685857" y="0"/>
                  <a:pt x="4860728" y="174871"/>
                  <a:pt x="4860728" y="390585"/>
                </a:cubicBezTo>
                <a:cubicBezTo>
                  <a:pt x="4860728" y="606299"/>
                  <a:pt x="4685857" y="781170"/>
                  <a:pt x="4470143" y="781170"/>
                </a:cubicBezTo>
                <a:cubicBezTo>
                  <a:pt x="4254429" y="781170"/>
                  <a:pt x="4079558" y="606299"/>
                  <a:pt x="4079558" y="390585"/>
                </a:cubicBezTo>
                <a:cubicBezTo>
                  <a:pt x="4079558" y="174871"/>
                  <a:pt x="4254429" y="0"/>
                  <a:pt x="447014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341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B4101C-0E2F-81D9-414E-A76798F0B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 </a:t>
            </a:r>
            <a:r>
              <a:rPr lang="en-US" dirty="0" err="1"/>
              <a:t>dus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B3827F-1215-BCE9-0794-24759C3A4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“De grootste potentie ligt in de geneeskunde.” – Algemene conclusie van de negen AI-experts.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i="1" dirty="0"/>
              <a:t>“Het menselijk denkvermogen doet mij dagelijks versteld staan, AI niet.”</a:t>
            </a:r>
            <a:r>
              <a:rPr lang="nl-NL" dirty="0"/>
              <a:t> – Iris van Rooij, Hoogleraar AI.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“De beste voorbereiding op een toekomst met AI is goed onderwijs, waarin kritisch denken en ethisch besef centraal staan”. (Interpretatie </a:t>
            </a:r>
            <a:r>
              <a:rPr lang="nl-NL" dirty="0" err="1"/>
              <a:t>ChatGPT</a:t>
            </a:r>
            <a:r>
              <a:rPr lang="nl-NL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 lvl="2"/>
            <a:r>
              <a:rPr lang="nl-NL" dirty="0"/>
              <a:t>		</a:t>
            </a:r>
            <a:r>
              <a:rPr lang="nl-NL" sz="2400" dirty="0"/>
              <a:t>Hartelijk dank voor jullie aanwezigheid en inzet!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0086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E62546-8286-9217-B403-AC9805480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Aanleiding</a:t>
            </a:r>
            <a:r>
              <a:rPr lang="en-US" dirty="0"/>
              <a:t> </a:t>
            </a:r>
            <a:r>
              <a:rPr lang="en-US" dirty="0" err="1"/>
              <a:t>werkgroep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6C089A-F359-DB30-0F81-0A6DFDC9E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Algemene</a:t>
            </a:r>
            <a:r>
              <a:rPr lang="en-US" dirty="0"/>
              <a:t> </a:t>
            </a:r>
            <a:r>
              <a:rPr lang="en-US" dirty="0" err="1"/>
              <a:t>aanleiding</a:t>
            </a:r>
            <a:endParaRPr lang="en-US" dirty="0"/>
          </a:p>
          <a:p>
            <a:r>
              <a:rPr lang="en-US" dirty="0" err="1"/>
              <a:t>Waarom</a:t>
            </a:r>
            <a:r>
              <a:rPr lang="en-US" dirty="0"/>
              <a:t> </a:t>
            </a:r>
            <a:r>
              <a:rPr lang="en-US" dirty="0" err="1"/>
              <a:t>knoppencursus</a:t>
            </a:r>
            <a:r>
              <a:rPr lang="en-US" dirty="0"/>
              <a:t>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189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2293F3-26A0-23DC-1072-6E86ECCD3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Onze</a:t>
            </a:r>
            <a:r>
              <a:rPr lang="en-US" dirty="0"/>
              <a:t> </a:t>
            </a:r>
            <a:r>
              <a:rPr lang="en-US" dirty="0" err="1"/>
              <a:t>kennis</a:t>
            </a:r>
            <a:r>
              <a:rPr lang="en-US" dirty="0"/>
              <a:t> van AI?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780AB1-EC37-0A9F-2170-B3E9DEFDA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Hoe </a:t>
            </a:r>
            <a:r>
              <a:rPr lang="en-US" dirty="0" err="1"/>
              <a:t>schat</a:t>
            </a:r>
            <a:r>
              <a:rPr lang="en-US" dirty="0"/>
              <a:t> je </a:t>
            </a:r>
            <a:r>
              <a:rPr lang="en-US" dirty="0" err="1"/>
              <a:t>jouw</a:t>
            </a:r>
            <a:r>
              <a:rPr lang="en-US" dirty="0"/>
              <a:t> </a:t>
            </a:r>
            <a:r>
              <a:rPr lang="en-US" dirty="0" err="1"/>
              <a:t>kennis</a:t>
            </a:r>
            <a:r>
              <a:rPr lang="en-US" dirty="0"/>
              <a:t> van en </a:t>
            </a:r>
            <a:r>
              <a:rPr lang="en-US" dirty="0" err="1"/>
              <a:t>ervaring</a:t>
            </a:r>
            <a:r>
              <a:rPr lang="en-US" dirty="0"/>
              <a:t> met AI?</a:t>
            </a:r>
          </a:p>
          <a:p>
            <a:endParaRPr lang="en-US" dirty="0"/>
          </a:p>
          <a:p>
            <a:pPr marL="457200" indent="-457200">
              <a:buAutoNum type="alphaUcPeriod"/>
            </a:pPr>
            <a:r>
              <a:rPr lang="en-US" dirty="0"/>
              <a:t>AI,  </a:t>
            </a:r>
            <a:r>
              <a:rPr lang="en-US" dirty="0" err="1"/>
              <a:t>staat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algemene</a:t>
            </a:r>
            <a:r>
              <a:rPr lang="en-US" dirty="0"/>
              <a:t> interesse? (</a:t>
            </a:r>
            <a:r>
              <a:rPr lang="en-US" dirty="0" err="1"/>
              <a:t>ik</a:t>
            </a:r>
            <a:r>
              <a:rPr lang="en-US" dirty="0"/>
              <a:t> </a:t>
            </a:r>
            <a:r>
              <a:rPr lang="en-US" dirty="0" err="1"/>
              <a:t>heb</a:t>
            </a:r>
            <a:r>
              <a:rPr lang="en-US" dirty="0"/>
              <a:t> er </a:t>
            </a:r>
            <a:r>
              <a:rPr lang="en-US" dirty="0" err="1"/>
              <a:t>wel</a:t>
            </a:r>
            <a:r>
              <a:rPr lang="en-US" dirty="0"/>
              <a:t> </a:t>
            </a:r>
            <a:r>
              <a:rPr lang="en-US" dirty="0" err="1"/>
              <a:t>eens</a:t>
            </a:r>
            <a:r>
              <a:rPr lang="en-US" dirty="0"/>
              <a:t> van </a:t>
            </a:r>
            <a:r>
              <a:rPr lang="en-US" dirty="0" err="1"/>
              <a:t>gehoord</a:t>
            </a:r>
            <a:r>
              <a:rPr lang="en-US" dirty="0"/>
              <a:t>, maar </a:t>
            </a:r>
            <a:r>
              <a:rPr lang="en-US" dirty="0" err="1"/>
              <a:t>verder</a:t>
            </a:r>
            <a:r>
              <a:rPr lang="en-US" dirty="0"/>
              <a:t>…)</a:t>
            </a:r>
          </a:p>
          <a:p>
            <a:pPr marL="457200" indent="-457200">
              <a:buAutoNum type="alphaUcPeriod"/>
            </a:pPr>
            <a:r>
              <a:rPr lang="en-US" dirty="0" err="1"/>
              <a:t>Ik</a:t>
            </a:r>
            <a:r>
              <a:rPr lang="en-US" dirty="0"/>
              <a:t> </a:t>
            </a:r>
            <a:r>
              <a:rPr lang="en-US" dirty="0" err="1"/>
              <a:t>weet</a:t>
            </a:r>
            <a:r>
              <a:rPr lang="en-US" dirty="0"/>
              <a:t> het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vinden</a:t>
            </a:r>
            <a:r>
              <a:rPr lang="en-US" dirty="0"/>
              <a:t>, maar </a:t>
            </a:r>
            <a:r>
              <a:rPr lang="en-US" dirty="0" err="1"/>
              <a:t>gebruik</a:t>
            </a:r>
            <a:r>
              <a:rPr lang="en-US" dirty="0"/>
              <a:t> het (</a:t>
            </a:r>
            <a:r>
              <a:rPr lang="en-US" dirty="0" err="1"/>
              <a:t>vrijwel</a:t>
            </a:r>
            <a:r>
              <a:rPr lang="en-US" dirty="0"/>
              <a:t>) nooit</a:t>
            </a:r>
          </a:p>
          <a:p>
            <a:pPr marL="457200" indent="-457200">
              <a:buAutoNum type="alphaUcPeriod"/>
            </a:pPr>
            <a:r>
              <a:rPr lang="nl-NL" dirty="0"/>
              <a:t>Ik gebruik het zo nu dan; en kan een enkele gebruikstoepassing noemen</a:t>
            </a:r>
          </a:p>
          <a:p>
            <a:pPr marL="457200" indent="-457200">
              <a:buAutoNum type="alphaUcPeriod"/>
            </a:pPr>
            <a:r>
              <a:rPr lang="nl-NL" dirty="0"/>
              <a:t>Ik gebruik AI regelmatig </a:t>
            </a:r>
          </a:p>
          <a:p>
            <a:pPr marL="457200" indent="-457200">
              <a:buAutoNum type="alphaUcPeriod"/>
            </a:pPr>
            <a:r>
              <a:rPr lang="nl-NL" dirty="0"/>
              <a:t>Ik beschouw mezelf als een expert</a:t>
            </a:r>
          </a:p>
        </p:txBody>
      </p:sp>
    </p:spTree>
    <p:extLst>
      <p:ext uri="{BB962C8B-B14F-4D97-AF65-F5344CB8AC3E}">
        <p14:creationId xmlns:p14="http://schemas.microsoft.com/office/powerpoint/2010/main" val="2626233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3DF06D-5402-CEB5-A292-3A262A6E2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Wat is AI?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558FC7-4D05-078E-EC48-B5D7C1135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definitie</a:t>
            </a:r>
            <a:r>
              <a:rPr lang="en-US" dirty="0"/>
              <a:t>; </a:t>
            </a:r>
            <a:r>
              <a:rPr lang="en-US" dirty="0" err="1"/>
              <a:t>bron</a:t>
            </a:r>
            <a:r>
              <a:rPr lang="en-US" dirty="0"/>
              <a:t> EU:</a:t>
            </a:r>
          </a:p>
          <a:p>
            <a:pPr algn="l"/>
            <a:r>
              <a:rPr lang="nl-NL" b="1" i="0" dirty="0">
                <a:solidFill>
                  <a:srgbClr val="1E1E1F"/>
                </a:solidFill>
                <a:effectLst/>
                <a:latin typeface="Helvetica" panose="020B0604020202020204" pitchFamily="34" charset="0"/>
              </a:rPr>
              <a:t>Definitie van artificiële intelligentie (of kunstmatige intelligentie)</a:t>
            </a:r>
          </a:p>
          <a:p>
            <a:pPr algn="l"/>
            <a:r>
              <a:rPr lang="nl-NL" b="0" i="0" dirty="0">
                <a:solidFill>
                  <a:srgbClr val="1E1E1F"/>
                </a:solidFill>
                <a:effectLst/>
                <a:latin typeface="Helvetica" panose="020B0604020202020204" pitchFamily="34" charset="0"/>
              </a:rPr>
              <a:t>AI is de mogelijkheid van een machine om mensachtige vaardigheden te vertonen - zoals redeneren, leren, plannen en creativiteit.</a:t>
            </a:r>
          </a:p>
          <a:p>
            <a:pPr algn="l"/>
            <a:r>
              <a:rPr lang="nl-NL" b="0" i="0" dirty="0">
                <a:solidFill>
                  <a:srgbClr val="0C4DA2"/>
                </a:solidFill>
                <a:effectLst/>
                <a:latin typeface="Helvetica" panose="020B0604020202020204" pitchFamily="34" charset="0"/>
                <a:hlinkClick r:id="rId2"/>
              </a:rPr>
              <a:t>AI maakt het voor technische systemen mogelijk</a:t>
            </a:r>
            <a:r>
              <a:rPr lang="nl-NL" b="0" i="0" dirty="0">
                <a:solidFill>
                  <a:srgbClr val="1E1E1F"/>
                </a:solidFill>
                <a:effectLst/>
                <a:latin typeface="Helvetica" panose="020B0604020202020204" pitchFamily="34" charset="0"/>
              </a:rPr>
              <a:t> om hun omgeving waar te nemen, om te gaan met deze waarnemingen en problemen op te lossen om een specifiek doel te bereiken. De computer ontvangt data - reeds voorbereid en verzameld via eigen sensoren, zoals een camera - verwerkt deze en reageert erop.</a:t>
            </a:r>
          </a:p>
          <a:p>
            <a:pPr algn="l"/>
            <a:r>
              <a:rPr lang="nl-NL" b="0" i="0" dirty="0">
                <a:solidFill>
                  <a:srgbClr val="1E1E1F"/>
                </a:solidFill>
                <a:effectLst/>
                <a:latin typeface="Helvetica" panose="020B0604020202020204" pitchFamily="34" charset="0"/>
              </a:rPr>
              <a:t>AI-systemen zijn in staat om hun gedrag in zekere mate aan te passen, door het effect van vorige acties te analyseren en autonoom te werken.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75012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76ADA084-C86B-4F3C-8077-6A8999CC4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0A1C8E-F65B-5EE9-991D-9FDDEB095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7494" y="552782"/>
            <a:ext cx="5369169" cy="1619611"/>
          </a:xfrm>
        </p:spPr>
        <p:txBody>
          <a:bodyPr>
            <a:normAutofit/>
          </a:bodyPr>
          <a:lstStyle/>
          <a:p>
            <a:r>
              <a:rPr lang="en-US" dirty="0"/>
              <a:t>Wat </a:t>
            </a:r>
            <a:r>
              <a:rPr lang="en-US" dirty="0" err="1"/>
              <a:t>zegt</a:t>
            </a:r>
            <a:r>
              <a:rPr lang="en-US" dirty="0"/>
              <a:t> Wiki?</a:t>
            </a:r>
            <a:endParaRPr lang="nl-NL" dirty="0"/>
          </a:p>
        </p:txBody>
      </p:sp>
      <p:pic>
        <p:nvPicPr>
          <p:cNvPr id="21" name="Picture 4" descr="Door computer gegenereerd licht">
            <a:extLst>
              <a:ext uri="{FF2B5EF4-FFF2-40B4-BE49-F238E27FC236}">
                <a16:creationId xmlns:a16="http://schemas.microsoft.com/office/drawing/2014/main" id="{D46F830A-D43B-92AD-0D88-C590C56F83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285" r="23834"/>
          <a:stretch/>
        </p:blipFill>
        <p:spPr>
          <a:xfrm>
            <a:off x="-52346" y="10"/>
            <a:ext cx="5827552" cy="6857990"/>
          </a:xfrm>
          <a:custGeom>
            <a:avLst/>
            <a:gdLst/>
            <a:ahLst/>
            <a:cxnLst/>
            <a:rect l="l" t="t" r="r" b="b"/>
            <a:pathLst>
              <a:path w="5827552" h="6858000">
                <a:moveTo>
                  <a:pt x="5436113" y="4232571"/>
                </a:moveTo>
                <a:cubicBezTo>
                  <a:pt x="5625722" y="4232571"/>
                  <a:pt x="5779430" y="4386279"/>
                  <a:pt x="5779430" y="4575888"/>
                </a:cubicBezTo>
                <a:cubicBezTo>
                  <a:pt x="5779430" y="4765497"/>
                  <a:pt x="5625722" y="4919205"/>
                  <a:pt x="5436113" y="4919205"/>
                </a:cubicBezTo>
                <a:cubicBezTo>
                  <a:pt x="5246504" y="4919205"/>
                  <a:pt x="5092796" y="4765497"/>
                  <a:pt x="5092796" y="4575888"/>
                </a:cubicBezTo>
                <a:cubicBezTo>
                  <a:pt x="5092796" y="4386279"/>
                  <a:pt x="5246504" y="4232571"/>
                  <a:pt x="5436113" y="4232571"/>
                </a:cubicBezTo>
                <a:close/>
                <a:moveTo>
                  <a:pt x="5580185" y="1806694"/>
                </a:moveTo>
                <a:cubicBezTo>
                  <a:pt x="5699726" y="1806694"/>
                  <a:pt x="5799461" y="1891487"/>
                  <a:pt x="5822527" y="2004209"/>
                </a:cubicBezTo>
                <a:lnTo>
                  <a:pt x="5827552" y="2054052"/>
                </a:lnTo>
                <a:lnTo>
                  <a:pt x="5827552" y="2054073"/>
                </a:lnTo>
                <a:lnTo>
                  <a:pt x="5822527" y="2103916"/>
                </a:lnTo>
                <a:cubicBezTo>
                  <a:pt x="5799461" y="2216637"/>
                  <a:pt x="5699726" y="2301430"/>
                  <a:pt x="5580185" y="2301430"/>
                </a:cubicBezTo>
                <a:cubicBezTo>
                  <a:pt x="5443567" y="2301430"/>
                  <a:pt x="5332817" y="2190680"/>
                  <a:pt x="5332817" y="2054062"/>
                </a:cubicBezTo>
                <a:cubicBezTo>
                  <a:pt x="5332817" y="1917444"/>
                  <a:pt x="5443567" y="1806694"/>
                  <a:pt x="5580185" y="1806694"/>
                </a:cubicBezTo>
                <a:close/>
                <a:moveTo>
                  <a:pt x="5580184" y="1294715"/>
                </a:moveTo>
                <a:cubicBezTo>
                  <a:pt x="5659753" y="1294715"/>
                  <a:pt x="5724256" y="1359218"/>
                  <a:pt x="5724256" y="1438787"/>
                </a:cubicBezTo>
                <a:cubicBezTo>
                  <a:pt x="5724256" y="1518356"/>
                  <a:pt x="5659753" y="1582859"/>
                  <a:pt x="5580184" y="1582859"/>
                </a:cubicBezTo>
                <a:cubicBezTo>
                  <a:pt x="5500615" y="1582859"/>
                  <a:pt x="5436112" y="1518356"/>
                  <a:pt x="5436112" y="1438787"/>
                </a:cubicBezTo>
                <a:cubicBezTo>
                  <a:pt x="5436112" y="1359218"/>
                  <a:pt x="5500615" y="1294715"/>
                  <a:pt x="5580184" y="1294715"/>
                </a:cubicBezTo>
                <a:close/>
                <a:moveTo>
                  <a:pt x="0" y="0"/>
                </a:moveTo>
                <a:lnTo>
                  <a:pt x="5346882" y="0"/>
                </a:lnTo>
                <a:lnTo>
                  <a:pt x="5396357" y="64140"/>
                </a:lnTo>
                <a:cubicBezTo>
                  <a:pt x="5509528" y="228632"/>
                  <a:pt x="5577723" y="424885"/>
                  <a:pt x="5582550" y="646882"/>
                </a:cubicBezTo>
                <a:cubicBezTo>
                  <a:pt x="5608062" y="1102027"/>
                  <a:pt x="5203194" y="1301070"/>
                  <a:pt x="5151872" y="1809180"/>
                </a:cubicBezTo>
                <a:cubicBezTo>
                  <a:pt x="5104686" y="2276432"/>
                  <a:pt x="5496947" y="2514465"/>
                  <a:pt x="5323965" y="3464278"/>
                </a:cubicBezTo>
                <a:cubicBezTo>
                  <a:pt x="5211960" y="4079388"/>
                  <a:pt x="4297510" y="4259025"/>
                  <a:pt x="5513003" y="5720066"/>
                </a:cubicBezTo>
                <a:cubicBezTo>
                  <a:pt x="5768583" y="6027176"/>
                  <a:pt x="5791560" y="6490332"/>
                  <a:pt x="5601722" y="6841105"/>
                </a:cubicBezTo>
                <a:lnTo>
                  <a:pt x="5590822" y="6858000"/>
                </a:lnTo>
                <a:lnTo>
                  <a:pt x="1735" y="6858000"/>
                </a:lnTo>
                <a:lnTo>
                  <a:pt x="0" y="6858000"/>
                </a:lnTo>
                <a:lnTo>
                  <a:pt x="0" y="6849812"/>
                </a:lnTo>
                <a:lnTo>
                  <a:pt x="0" y="6483067"/>
                </a:lnTo>
                <a:lnTo>
                  <a:pt x="0" y="1250146"/>
                </a:lnTo>
                <a:close/>
              </a:path>
            </a:pathLst>
          </a:custGeom>
        </p:spPr>
      </p:pic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8A43FF0E-435D-6CD1-F086-0EA40D4FA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8092" y="2391995"/>
            <a:ext cx="5355276" cy="3174788"/>
          </a:xfrm>
        </p:spPr>
        <p:txBody>
          <a:bodyPr anchor="t">
            <a:normAutofit/>
          </a:bodyPr>
          <a:lstStyle/>
          <a:p>
            <a:r>
              <a:rPr lang="nl-NL" b="1" i="0" dirty="0">
                <a:effectLst/>
                <a:latin typeface="Arial" panose="020B0604020202020204" pitchFamily="34" charset="0"/>
              </a:rPr>
              <a:t>Kunstmatige intelligentie</a:t>
            </a:r>
            <a:r>
              <a:rPr lang="nl-NL" b="0" i="0" dirty="0">
                <a:effectLst/>
                <a:latin typeface="Arial" panose="020B0604020202020204" pitchFamily="34" charset="0"/>
              </a:rPr>
              <a:t> (KI) of </a:t>
            </a:r>
            <a:r>
              <a:rPr lang="nl-NL" b="1" i="0" dirty="0">
                <a:effectLst/>
                <a:latin typeface="Arial" panose="020B0604020202020204" pitchFamily="34" charset="0"/>
              </a:rPr>
              <a:t>artificiële intelligentie</a:t>
            </a:r>
            <a:r>
              <a:rPr lang="nl-NL" b="0" i="0" dirty="0">
                <a:effectLst/>
                <a:latin typeface="Arial" panose="020B0604020202020204" pitchFamily="34" charset="0"/>
              </a:rPr>
              <a:t> (AI) </a:t>
            </a:r>
          </a:p>
          <a:p>
            <a:r>
              <a:rPr lang="nl-NL" b="0" i="0" dirty="0">
                <a:effectLst/>
                <a:latin typeface="Arial" panose="020B0604020202020204" pitchFamily="34" charset="0"/>
              </a:rPr>
              <a:t>is het nabootsen van menselijke vaardigheden met een </a:t>
            </a:r>
            <a:r>
              <a:rPr lang="nl-NL" b="0" i="0" u="none" strike="noStrike" dirty="0">
                <a:effectLst/>
                <a:latin typeface="Arial" panose="020B0604020202020204" pitchFamily="34" charset="0"/>
                <a:hlinkClick r:id="rId3" tooltip="Computer"/>
              </a:rPr>
              <a:t>computersysteem</a:t>
            </a:r>
            <a:r>
              <a:rPr lang="nl-NL" b="0" i="0" dirty="0">
                <a:effectLst/>
                <a:latin typeface="Arial" panose="020B0604020202020204" pitchFamily="34" charset="0"/>
              </a:rPr>
              <a:t> </a:t>
            </a:r>
          </a:p>
          <a:p>
            <a:r>
              <a:rPr lang="nl-NL" b="0" i="0" dirty="0">
                <a:effectLst/>
                <a:latin typeface="Arial" panose="020B0604020202020204" pitchFamily="34" charset="0"/>
              </a:rPr>
              <a:t>zoals </a:t>
            </a:r>
            <a:r>
              <a:rPr lang="nl-NL" b="0" i="0" u="none" strike="noStrike" dirty="0">
                <a:effectLst/>
                <a:latin typeface="Arial" panose="020B0604020202020204" pitchFamily="34" charset="0"/>
                <a:hlinkClick r:id="rId4" tooltip="Leren"/>
              </a:rPr>
              <a:t>leren</a:t>
            </a:r>
            <a:r>
              <a:rPr lang="nl-NL" b="0" i="0" dirty="0">
                <a:effectLst/>
                <a:latin typeface="Arial" panose="020B0604020202020204" pitchFamily="34" charset="0"/>
              </a:rPr>
              <a:t>, </a:t>
            </a:r>
            <a:r>
              <a:rPr lang="nl-NL" b="0" i="0" u="none" strike="noStrike" dirty="0">
                <a:effectLst/>
                <a:latin typeface="Arial" panose="020B0604020202020204" pitchFamily="34" charset="0"/>
                <a:hlinkClick r:id="rId5" tooltip="Planning"/>
              </a:rPr>
              <a:t>plannen</a:t>
            </a:r>
            <a:r>
              <a:rPr lang="nl-NL" b="0" i="0" dirty="0">
                <a:effectLst/>
                <a:latin typeface="Arial" panose="020B0604020202020204" pitchFamily="34" charset="0"/>
              </a:rPr>
              <a:t>, </a:t>
            </a:r>
            <a:r>
              <a:rPr lang="nl-NL" b="0" i="0" u="none" strike="noStrike" dirty="0">
                <a:effectLst/>
                <a:latin typeface="Arial" panose="020B0604020202020204" pitchFamily="34" charset="0"/>
                <a:hlinkClick r:id="rId6" tooltip="Redenering"/>
              </a:rPr>
              <a:t>redeneren</a:t>
            </a:r>
            <a:r>
              <a:rPr lang="nl-NL" b="0" i="0" dirty="0">
                <a:effectLst/>
                <a:latin typeface="Arial" panose="020B0604020202020204" pitchFamily="34" charset="0"/>
              </a:rPr>
              <a:t>, anticiperen en </a:t>
            </a:r>
            <a:r>
              <a:rPr lang="nl-NL" b="0" i="0" u="none" strike="noStrike" dirty="0">
                <a:effectLst/>
                <a:latin typeface="Arial" panose="020B0604020202020204" pitchFamily="34" charset="0"/>
                <a:hlinkClick r:id="rId7" tooltip="Autonomie"/>
              </a:rPr>
              <a:t>zelfstandig</a:t>
            </a:r>
            <a:r>
              <a:rPr lang="nl-NL" b="0" i="0" dirty="0">
                <a:effectLst/>
                <a:latin typeface="Arial" panose="020B0604020202020204" pitchFamily="34" charset="0"/>
              </a:rPr>
              <a:t> beslissen </a:t>
            </a:r>
          </a:p>
          <a:p>
            <a:r>
              <a:rPr lang="nl-NL" b="0" i="0" dirty="0">
                <a:effectLst/>
                <a:latin typeface="Arial" panose="020B0604020202020204" pitchFamily="34" charset="0"/>
              </a:rPr>
              <a:t>zonder tussenkomst van menselijke </a:t>
            </a:r>
            <a:r>
              <a:rPr lang="nl-NL" b="0" i="0" u="none" strike="noStrike" dirty="0">
                <a:effectLst/>
                <a:latin typeface="Arial" panose="020B0604020202020204" pitchFamily="34" charset="0"/>
                <a:hlinkClick r:id="rId8" tooltip="Intelligentie"/>
              </a:rPr>
              <a:t>intelligentie</a:t>
            </a:r>
            <a:r>
              <a:rPr lang="nl-NL" b="0" i="0" dirty="0">
                <a:effectLst/>
                <a:latin typeface="Arial" panose="020B0604020202020204" pitchFamily="34" charset="0"/>
              </a:rPr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45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71760C-47D7-8106-9F14-091D19AB4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Hoe </a:t>
            </a:r>
            <a:r>
              <a:rPr lang="en-US" dirty="0" err="1"/>
              <a:t>werkt</a:t>
            </a:r>
            <a:r>
              <a:rPr lang="en-US" dirty="0"/>
              <a:t> AI?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789379-0310-6A75-1FB0-99B6C8378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Artificiële intelligentie wordt geoptimaliseerd met meerdere technieken, zoals </a:t>
            </a:r>
            <a:r>
              <a:rPr lang="nl-NL" dirty="0" err="1"/>
              <a:t>machinelearning</a:t>
            </a:r>
            <a:r>
              <a:rPr lang="nl-NL" dirty="0"/>
              <a:t> en besluitvormingen. Voor de ontwikkeling van een AI-systeem zijn de volgende technische aspecten essentieel: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algoritmen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krachtige computers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wiskunde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hoge opslagcapaciteit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menselijke logica (Big data)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dirty="0"/>
              <a:t>PS. Bij deze pagina geen suggestie door PPT Designer…</a:t>
            </a:r>
          </a:p>
        </p:txBody>
      </p:sp>
    </p:spTree>
    <p:extLst>
      <p:ext uri="{BB962C8B-B14F-4D97-AF65-F5344CB8AC3E}">
        <p14:creationId xmlns:p14="http://schemas.microsoft.com/office/powerpoint/2010/main" val="1514203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35" name="Background Fill">
            <a:extLst>
              <a:ext uri="{FF2B5EF4-FFF2-40B4-BE49-F238E27FC236}">
                <a16:creationId xmlns:a16="http://schemas.microsoft.com/office/drawing/2014/main" id="{6DA65B90-7B06-4499-91BA-CDDD36132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2AA4752E-02AD-443D-A0BD-959B45C2E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227F688A-72E1-4C6E-8DA1-E5EFF5A83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564" y="0"/>
            <a:ext cx="5778237" cy="6858000"/>
          </a:xfrm>
          <a:custGeom>
            <a:avLst/>
            <a:gdLst>
              <a:gd name="connsiteX0" fmla="*/ 962670 w 5778237"/>
              <a:gd name="connsiteY0" fmla="*/ 4174607 h 6858000"/>
              <a:gd name="connsiteX1" fmla="*/ 1474181 w 5778237"/>
              <a:gd name="connsiteY1" fmla="*/ 4686119 h 6858000"/>
              <a:gd name="connsiteX2" fmla="*/ 962670 w 5778237"/>
              <a:gd name="connsiteY2" fmla="*/ 5197630 h 6858000"/>
              <a:gd name="connsiteX3" fmla="*/ 451158 w 5778237"/>
              <a:gd name="connsiteY3" fmla="*/ 4686119 h 6858000"/>
              <a:gd name="connsiteX4" fmla="*/ 962670 w 5778237"/>
              <a:gd name="connsiteY4" fmla="*/ 4174607 h 6858000"/>
              <a:gd name="connsiteX5" fmla="*/ 737090 w 5778237"/>
              <a:gd name="connsiteY5" fmla="*/ 194466 h 6858000"/>
              <a:gd name="connsiteX6" fmla="*/ 1474181 w 5778237"/>
              <a:gd name="connsiteY6" fmla="*/ 931557 h 6858000"/>
              <a:gd name="connsiteX7" fmla="*/ 737090 w 5778237"/>
              <a:gd name="connsiteY7" fmla="*/ 1668648 h 6858000"/>
              <a:gd name="connsiteX8" fmla="*/ 0 w 5778237"/>
              <a:gd name="connsiteY8" fmla="*/ 931557 h 6858000"/>
              <a:gd name="connsiteX9" fmla="*/ 737090 w 5778237"/>
              <a:gd name="connsiteY9" fmla="*/ 194466 h 6858000"/>
              <a:gd name="connsiteX10" fmla="*/ 1374646 w 5778237"/>
              <a:gd name="connsiteY10" fmla="*/ 0 h 6858000"/>
              <a:gd name="connsiteX11" fmla="*/ 4134163 w 5778237"/>
              <a:gd name="connsiteY11" fmla="*/ 0 h 6858000"/>
              <a:gd name="connsiteX12" fmla="*/ 4165561 w 5778237"/>
              <a:gd name="connsiteY12" fmla="*/ 7287 h 6858000"/>
              <a:gd name="connsiteX13" fmla="*/ 4275624 w 5778237"/>
              <a:gd name="connsiteY13" fmla="*/ 9505 h 6858000"/>
              <a:gd name="connsiteX14" fmla="*/ 4329201 w 5778237"/>
              <a:gd name="connsiteY14" fmla="*/ 0 h 6858000"/>
              <a:gd name="connsiteX15" fmla="*/ 5778237 w 5778237"/>
              <a:gd name="connsiteY15" fmla="*/ 0 h 6858000"/>
              <a:gd name="connsiteX16" fmla="*/ 5778237 w 5778237"/>
              <a:gd name="connsiteY16" fmla="*/ 6858000 h 6858000"/>
              <a:gd name="connsiteX17" fmla="*/ 4275784 w 5778237"/>
              <a:gd name="connsiteY17" fmla="*/ 6858000 h 6858000"/>
              <a:gd name="connsiteX18" fmla="*/ 4239021 w 5778237"/>
              <a:gd name="connsiteY18" fmla="*/ 6786833 h 6858000"/>
              <a:gd name="connsiteX19" fmla="*/ 3894102 w 5778237"/>
              <a:gd name="connsiteY19" fmla="*/ 6452886 h 6858000"/>
              <a:gd name="connsiteX20" fmla="*/ 2108475 w 5778237"/>
              <a:gd name="connsiteY20" fmla="*/ 6789034 h 6858000"/>
              <a:gd name="connsiteX21" fmla="*/ 1347913 w 5778237"/>
              <a:gd name="connsiteY21" fmla="*/ 5906062 h 6858000"/>
              <a:gd name="connsiteX22" fmla="*/ 1722239 w 5778237"/>
              <a:gd name="connsiteY22" fmla="*/ 4572446 h 6858000"/>
              <a:gd name="connsiteX23" fmla="*/ 788921 w 5778237"/>
              <a:gd name="connsiteY23" fmla="*/ 3529645 h 6858000"/>
              <a:gd name="connsiteX24" fmla="*/ 858141 w 5778237"/>
              <a:gd name="connsiteY24" fmla="*/ 2401163 h 6858000"/>
              <a:gd name="connsiteX25" fmla="*/ 1610359 w 5778237"/>
              <a:gd name="connsiteY25" fmla="*/ 1532485 h 6858000"/>
              <a:gd name="connsiteX26" fmla="*/ 1374668 w 5778237"/>
              <a:gd name="connsiteY26" fmla="*/ 2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778237" h="6858000">
                <a:moveTo>
                  <a:pt x="962670" y="4174607"/>
                </a:moveTo>
                <a:cubicBezTo>
                  <a:pt x="1245170" y="4174607"/>
                  <a:pt x="1474181" y="4403618"/>
                  <a:pt x="1474181" y="4686119"/>
                </a:cubicBezTo>
                <a:cubicBezTo>
                  <a:pt x="1474181" y="4968619"/>
                  <a:pt x="1245170" y="5197630"/>
                  <a:pt x="962670" y="5197630"/>
                </a:cubicBezTo>
                <a:cubicBezTo>
                  <a:pt x="680169" y="5197630"/>
                  <a:pt x="451158" y="4968619"/>
                  <a:pt x="451158" y="4686119"/>
                </a:cubicBezTo>
                <a:cubicBezTo>
                  <a:pt x="451158" y="4403618"/>
                  <a:pt x="680169" y="4174607"/>
                  <a:pt x="962670" y="4174607"/>
                </a:cubicBezTo>
                <a:close/>
                <a:moveTo>
                  <a:pt x="737090" y="194466"/>
                </a:moveTo>
                <a:cubicBezTo>
                  <a:pt x="1144174" y="194466"/>
                  <a:pt x="1474181" y="524473"/>
                  <a:pt x="1474181" y="931557"/>
                </a:cubicBezTo>
                <a:cubicBezTo>
                  <a:pt x="1474181" y="1338641"/>
                  <a:pt x="1144174" y="1668648"/>
                  <a:pt x="737090" y="1668648"/>
                </a:cubicBezTo>
                <a:cubicBezTo>
                  <a:pt x="330006" y="1668648"/>
                  <a:pt x="0" y="1338641"/>
                  <a:pt x="0" y="931557"/>
                </a:cubicBezTo>
                <a:cubicBezTo>
                  <a:pt x="0" y="524473"/>
                  <a:pt x="330006" y="194466"/>
                  <a:pt x="737090" y="194466"/>
                </a:cubicBezTo>
                <a:close/>
                <a:moveTo>
                  <a:pt x="1374646" y="0"/>
                </a:moveTo>
                <a:lnTo>
                  <a:pt x="4134163" y="0"/>
                </a:lnTo>
                <a:lnTo>
                  <a:pt x="4165561" y="7287"/>
                </a:lnTo>
                <a:cubicBezTo>
                  <a:pt x="4200796" y="11754"/>
                  <a:pt x="4237397" y="12651"/>
                  <a:pt x="4275624" y="9505"/>
                </a:cubicBezTo>
                <a:lnTo>
                  <a:pt x="4329201" y="0"/>
                </a:lnTo>
                <a:lnTo>
                  <a:pt x="5778237" y="0"/>
                </a:lnTo>
                <a:lnTo>
                  <a:pt x="5778237" y="6858000"/>
                </a:lnTo>
                <a:lnTo>
                  <a:pt x="4275784" y="6858000"/>
                </a:lnTo>
                <a:lnTo>
                  <a:pt x="4239021" y="6786833"/>
                </a:lnTo>
                <a:cubicBezTo>
                  <a:pt x="4155316" y="6643599"/>
                  <a:pt x="4041124" y="6520016"/>
                  <a:pt x="3894102" y="6452886"/>
                </a:cubicBezTo>
                <a:cubicBezTo>
                  <a:pt x="3331357" y="6196305"/>
                  <a:pt x="2812263" y="7007790"/>
                  <a:pt x="2108475" y="6789034"/>
                </a:cubicBezTo>
                <a:cubicBezTo>
                  <a:pt x="1726546" y="6669929"/>
                  <a:pt x="1404262" y="6283964"/>
                  <a:pt x="1347913" y="5906062"/>
                </a:cubicBezTo>
                <a:cubicBezTo>
                  <a:pt x="1261896" y="5326512"/>
                  <a:pt x="1845049" y="5069735"/>
                  <a:pt x="1722239" y="4572446"/>
                </a:cubicBezTo>
                <a:cubicBezTo>
                  <a:pt x="1620329" y="4159787"/>
                  <a:pt x="1066410" y="4066000"/>
                  <a:pt x="788921" y="3529645"/>
                </a:cubicBezTo>
                <a:cubicBezTo>
                  <a:pt x="581405" y="3128696"/>
                  <a:pt x="702777" y="2783251"/>
                  <a:pt x="858141" y="2401163"/>
                </a:cubicBezTo>
                <a:cubicBezTo>
                  <a:pt x="1068288" y="1884953"/>
                  <a:pt x="1415323" y="1966409"/>
                  <a:pt x="1610359" y="1532485"/>
                </a:cubicBezTo>
                <a:cubicBezTo>
                  <a:pt x="1860601" y="975968"/>
                  <a:pt x="1455053" y="478169"/>
                  <a:pt x="1374668" y="2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F8D878D-BB8A-2332-824B-3639272EE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6386" y="688344"/>
            <a:ext cx="6117203" cy="33101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Hoe </a:t>
            </a:r>
            <a:r>
              <a:rPr lang="en-US" dirty="0" err="1"/>
              <a:t>werkt</a:t>
            </a:r>
            <a:r>
              <a:rPr lang="en-US" dirty="0"/>
              <a:t> het? (2)</a:t>
            </a:r>
          </a:p>
        </p:txBody>
      </p:sp>
      <p:pic>
        <p:nvPicPr>
          <p:cNvPr id="1026" name="Picture 2" descr="ReCHAPTCHA v3 stopt spam op jouw website">
            <a:extLst>
              <a:ext uri="{FF2B5EF4-FFF2-40B4-BE49-F238E27FC236}">
                <a16:creationId xmlns:a16="http://schemas.microsoft.com/office/drawing/2014/main" id="{5AA7408A-2139-B781-430A-0FB4F5421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491" y="85972"/>
            <a:ext cx="4446226" cy="668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022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: Shape 10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8" name="Background Fill">
            <a:extLst>
              <a:ext uri="{FF2B5EF4-FFF2-40B4-BE49-F238E27FC236}">
                <a16:creationId xmlns:a16="http://schemas.microsoft.com/office/drawing/2014/main" id="{31BC8F63-97F8-423D-89DA-297A1A408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3BBAB87D-2851-4F58-8AE4-FCF1D7413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6">
            <a:extLst>
              <a:ext uri="{FF2B5EF4-FFF2-40B4-BE49-F238E27FC236}">
                <a16:creationId xmlns:a16="http://schemas.microsoft.com/office/drawing/2014/main" id="{396CFDFE-8E78-4E0B-8719-596F3ACB9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56630" y="4160168"/>
            <a:ext cx="2832322" cy="2697833"/>
          </a:xfrm>
          <a:custGeom>
            <a:avLst/>
            <a:gdLst>
              <a:gd name="connsiteX0" fmla="*/ 638993 w 2832322"/>
              <a:gd name="connsiteY0" fmla="*/ 1429605 h 2697833"/>
              <a:gd name="connsiteX1" fmla="*/ 798503 w 2832322"/>
              <a:gd name="connsiteY1" fmla="*/ 1509001 h 2697833"/>
              <a:gd name="connsiteX2" fmla="*/ 739507 w 2832322"/>
              <a:gd name="connsiteY2" fmla="*/ 1729178 h 2697833"/>
              <a:gd name="connsiteX3" fmla="*/ 519329 w 2832322"/>
              <a:gd name="connsiteY3" fmla="*/ 1670181 h 2697833"/>
              <a:gd name="connsiteX4" fmla="*/ 578327 w 2832322"/>
              <a:gd name="connsiteY4" fmla="*/ 1450005 h 2697833"/>
              <a:gd name="connsiteX5" fmla="*/ 638993 w 2832322"/>
              <a:gd name="connsiteY5" fmla="*/ 1429605 h 2697833"/>
              <a:gd name="connsiteX6" fmla="*/ 1252193 w 2832322"/>
              <a:gd name="connsiteY6" fmla="*/ 835524 h 2697833"/>
              <a:gd name="connsiteX7" fmla="*/ 1511699 w 2832322"/>
              <a:gd name="connsiteY7" fmla="*/ 997686 h 2697833"/>
              <a:gd name="connsiteX8" fmla="*/ 1392436 w 2832322"/>
              <a:gd name="connsiteY8" fmla="*/ 1442788 h 2697833"/>
              <a:gd name="connsiteX9" fmla="*/ 947333 w 2832322"/>
              <a:gd name="connsiteY9" fmla="*/ 1323523 h 2697833"/>
              <a:gd name="connsiteX10" fmla="*/ 1066598 w 2832322"/>
              <a:gd name="connsiteY10" fmla="*/ 878421 h 2697833"/>
              <a:gd name="connsiteX11" fmla="*/ 1252193 w 2832322"/>
              <a:gd name="connsiteY11" fmla="*/ 835524 h 2697833"/>
              <a:gd name="connsiteX12" fmla="*/ 2832322 w 2832322"/>
              <a:gd name="connsiteY12" fmla="*/ 0 h 2697833"/>
              <a:gd name="connsiteX13" fmla="*/ 2832322 w 2832322"/>
              <a:gd name="connsiteY13" fmla="*/ 2697833 h 2697833"/>
              <a:gd name="connsiteX14" fmla="*/ 0 w 2832322"/>
              <a:gd name="connsiteY14" fmla="*/ 2697833 h 2697833"/>
              <a:gd name="connsiteX15" fmla="*/ 12966 w 2832322"/>
              <a:gd name="connsiteY15" fmla="*/ 2631781 h 2697833"/>
              <a:gd name="connsiteX16" fmla="*/ 1052443 w 2832322"/>
              <a:gd name="connsiteY16" fmla="*/ 1806313 h 2697833"/>
              <a:gd name="connsiteX17" fmla="*/ 1721430 w 2832322"/>
              <a:gd name="connsiteY17" fmla="*/ 1489397 h 2697833"/>
              <a:gd name="connsiteX18" fmla="*/ 2115839 w 2832322"/>
              <a:gd name="connsiteY18" fmla="*/ 696540 h 2697833"/>
              <a:gd name="connsiteX19" fmla="*/ 2590689 w 2832322"/>
              <a:gd name="connsiteY19" fmla="*/ 99461 h 2697833"/>
              <a:gd name="connsiteX20" fmla="*/ 2730434 w 2832322"/>
              <a:gd name="connsiteY20" fmla="*/ 32840 h 269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32322" h="2697833">
                <a:moveTo>
                  <a:pt x="638993" y="1429605"/>
                </a:moveTo>
                <a:cubicBezTo>
                  <a:pt x="701328" y="1421871"/>
                  <a:pt x="765121" y="1451183"/>
                  <a:pt x="798503" y="1509001"/>
                </a:cubicBezTo>
                <a:cubicBezTo>
                  <a:pt x="843012" y="1586093"/>
                  <a:pt x="816599" y="1684670"/>
                  <a:pt x="739507" y="1729178"/>
                </a:cubicBezTo>
                <a:cubicBezTo>
                  <a:pt x="662415" y="1773688"/>
                  <a:pt x="563838" y="1747275"/>
                  <a:pt x="519329" y="1670181"/>
                </a:cubicBezTo>
                <a:cubicBezTo>
                  <a:pt x="474820" y="1593091"/>
                  <a:pt x="501234" y="1494514"/>
                  <a:pt x="578327" y="1450005"/>
                </a:cubicBezTo>
                <a:cubicBezTo>
                  <a:pt x="597599" y="1438878"/>
                  <a:pt x="618215" y="1432183"/>
                  <a:pt x="638993" y="1429605"/>
                </a:cubicBezTo>
                <a:close/>
                <a:moveTo>
                  <a:pt x="1252193" y="835524"/>
                </a:moveTo>
                <a:cubicBezTo>
                  <a:pt x="1356532" y="842898"/>
                  <a:pt x="1455464" y="900282"/>
                  <a:pt x="1511699" y="997686"/>
                </a:cubicBezTo>
                <a:cubicBezTo>
                  <a:pt x="1601677" y="1153532"/>
                  <a:pt x="1548280" y="1352810"/>
                  <a:pt x="1392436" y="1442788"/>
                </a:cubicBezTo>
                <a:cubicBezTo>
                  <a:pt x="1236589" y="1532766"/>
                  <a:pt x="1037311" y="1479369"/>
                  <a:pt x="947333" y="1323523"/>
                </a:cubicBezTo>
                <a:cubicBezTo>
                  <a:pt x="857356" y="1167678"/>
                  <a:pt x="910753" y="968399"/>
                  <a:pt x="1066598" y="878421"/>
                </a:cubicBezTo>
                <a:cubicBezTo>
                  <a:pt x="1125040" y="844680"/>
                  <a:pt x="1189590" y="831101"/>
                  <a:pt x="1252193" y="835524"/>
                </a:cubicBezTo>
                <a:close/>
                <a:moveTo>
                  <a:pt x="2832322" y="0"/>
                </a:moveTo>
                <a:lnTo>
                  <a:pt x="2832322" y="2697833"/>
                </a:lnTo>
                <a:lnTo>
                  <a:pt x="0" y="2697833"/>
                </a:lnTo>
                <a:lnTo>
                  <a:pt x="12966" y="2631781"/>
                </a:lnTo>
                <a:cubicBezTo>
                  <a:pt x="140000" y="2184738"/>
                  <a:pt x="505773" y="1908362"/>
                  <a:pt x="1052443" y="1806313"/>
                </a:cubicBezTo>
                <a:cubicBezTo>
                  <a:pt x="1303109" y="1759472"/>
                  <a:pt x="1574698" y="1718763"/>
                  <a:pt x="1721430" y="1489397"/>
                </a:cubicBezTo>
                <a:cubicBezTo>
                  <a:pt x="1879597" y="1241842"/>
                  <a:pt x="2005704" y="970478"/>
                  <a:pt x="2115839" y="696540"/>
                </a:cubicBezTo>
                <a:cubicBezTo>
                  <a:pt x="2216937" y="444582"/>
                  <a:pt x="2354076" y="231931"/>
                  <a:pt x="2590689" y="99461"/>
                </a:cubicBezTo>
                <a:cubicBezTo>
                  <a:pt x="2637069" y="73498"/>
                  <a:pt x="2683655" y="51402"/>
                  <a:pt x="2730434" y="328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77650BA-1664-E3CA-12E6-DF6E09B9F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0" y="232967"/>
            <a:ext cx="3950208" cy="8033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Van belang???</a:t>
            </a:r>
            <a:endParaRPr lang="en-US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647DF60-E656-6158-B563-66FE1D23E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72" y="232967"/>
            <a:ext cx="7659624" cy="6451459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B5474C52-C5A7-3F31-E192-5A03C9D6D9BB}"/>
              </a:ext>
            </a:extLst>
          </p:cNvPr>
          <p:cNvSpPr txBox="1">
            <a:spLocks/>
          </p:cNvSpPr>
          <p:nvPr/>
        </p:nvSpPr>
        <p:spPr>
          <a:xfrm>
            <a:off x="7943088" y="5881073"/>
            <a:ext cx="3950208" cy="8033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/>
              <a:t>Bron: EU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289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B7F873-A1E0-E7AC-1DDE-62308F704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Wat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b="1" dirty="0" err="1"/>
              <a:t>wij</a:t>
            </a:r>
            <a:r>
              <a:rPr lang="en-US" dirty="0"/>
              <a:t> met AI?</a:t>
            </a:r>
            <a:br>
              <a:rPr lang="en-US" dirty="0"/>
            </a:br>
            <a:r>
              <a:rPr lang="en-US" sz="1600" dirty="0"/>
              <a:t>(interview met 9 AI </a:t>
            </a:r>
            <a:r>
              <a:rPr lang="en-US" sz="1600" dirty="0" err="1"/>
              <a:t>deskundigen</a:t>
            </a:r>
            <a:r>
              <a:rPr lang="en-US" sz="1600" dirty="0"/>
              <a:t>; Volkskrant 12 </a:t>
            </a:r>
            <a:r>
              <a:rPr lang="en-US" sz="1600" dirty="0" err="1"/>
              <a:t>oktober</a:t>
            </a:r>
            <a:r>
              <a:rPr lang="en-US" sz="1600" dirty="0"/>
              <a:t> 2024)</a:t>
            </a:r>
            <a:endParaRPr lang="nl-NL" sz="16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B51BA9-55B6-3B56-FBE0-20DE7FF54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NL" dirty="0"/>
              <a:t>“</a:t>
            </a:r>
            <a:r>
              <a:rPr lang="nl-NL" i="1" dirty="0"/>
              <a:t>Dankzij een combinatie van beeldherkenning, spraakherkenning en automatische vertaling kon ik ineens de menu’s van lokale eettentjes lezen en communiceren met een taxichauffeur die geen Engels sprak</a:t>
            </a:r>
            <a:r>
              <a:rPr lang="nl-NL" dirty="0"/>
              <a:t>.” – Cynthia </a:t>
            </a:r>
            <a:r>
              <a:rPr lang="nl-NL" dirty="0" err="1"/>
              <a:t>Liem</a:t>
            </a:r>
            <a:r>
              <a:rPr lang="nl-NL" dirty="0"/>
              <a:t>, Hoofddocent Informatica. </a:t>
            </a:r>
          </a:p>
          <a:p>
            <a:r>
              <a:rPr lang="nl-NL" dirty="0"/>
              <a:t>“</a:t>
            </a:r>
            <a:r>
              <a:rPr lang="nl-NL" i="1" dirty="0"/>
              <a:t>AI maakt het voor mij mogelijk snel te bepalen welke nieuwe publicatie voor mij relevant is</a:t>
            </a:r>
            <a:r>
              <a:rPr lang="nl-NL" dirty="0"/>
              <a:t>.” – Frank van Harmelen, Hoogleraar AI.</a:t>
            </a:r>
          </a:p>
          <a:p>
            <a:r>
              <a:rPr lang="nl-NL" dirty="0"/>
              <a:t>“</a:t>
            </a:r>
            <a:r>
              <a:rPr lang="nl-NL" i="1" dirty="0"/>
              <a:t>Al in 1984 zei informaticus </a:t>
            </a:r>
            <a:r>
              <a:rPr lang="nl-NL" i="1" dirty="0" err="1"/>
              <a:t>Edsger</a:t>
            </a:r>
            <a:r>
              <a:rPr lang="nl-NL" i="1" dirty="0"/>
              <a:t> Dijkstra in een interview in NRC: ‘</a:t>
            </a:r>
            <a:r>
              <a:rPr lang="nl-NL" dirty="0"/>
              <a:t>De stilzwijgende veronderstelling is dat zodra iets gecomputeriseerd is, het dan beter is. Dat is een heel griezelige ontwikkeling</a:t>
            </a:r>
            <a:r>
              <a:rPr lang="nl-NL" i="1" dirty="0"/>
              <a:t>.’ Wat hebben we als mens nodig? Waar wordt ons leven écht beter, rijker en mooier van? In plaats van daarover na te denken, rennen we achter computers en ‘AI’ aan</a:t>
            </a:r>
            <a:r>
              <a:rPr lang="nl-NL" dirty="0"/>
              <a:t>” - </a:t>
            </a:r>
            <a:r>
              <a:rPr lang="nl-NL" dirty="0" err="1"/>
              <a:t>Ilyaz</a:t>
            </a:r>
            <a:r>
              <a:rPr lang="nl-NL" dirty="0"/>
              <a:t> </a:t>
            </a:r>
            <a:r>
              <a:rPr lang="nl-NL" dirty="0" err="1"/>
              <a:t>Nasrullah</a:t>
            </a:r>
            <a:r>
              <a:rPr lang="nl-NL" dirty="0"/>
              <a:t>. </a:t>
            </a:r>
          </a:p>
          <a:p>
            <a:r>
              <a:rPr lang="nl-NL" dirty="0"/>
              <a:t>“Door leerlingen te leren hoe ze AI / technologie verantwoord kunnen gebruiken, blijven zij altijd een stap voor. (Eigen interpretatie van </a:t>
            </a:r>
            <a:r>
              <a:rPr lang="nl-NL" dirty="0" err="1"/>
              <a:t>ChatGPT</a:t>
            </a:r>
            <a:r>
              <a:rPr lang="nl-NL" dirty="0"/>
              <a:t>)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87965723"/>
      </p:ext>
    </p:extLst>
  </p:cSld>
  <p:clrMapOvr>
    <a:masterClrMapping/>
  </p:clrMapOvr>
</p:sld>
</file>

<file path=ppt/theme/theme1.xml><?xml version="1.0" encoding="utf-8"?>
<a:theme xmlns:a="http://schemas.openxmlformats.org/drawingml/2006/main" name="SplashVTI">
  <a:themeElements>
    <a:clrScheme name="Custom 11">
      <a:dk1>
        <a:srgbClr val="262626"/>
      </a:dk1>
      <a:lt1>
        <a:sysClr val="window" lastClr="FFFFFF"/>
      </a:lt1>
      <a:dk2>
        <a:srgbClr val="2F333D"/>
      </a:dk2>
      <a:lt2>
        <a:srgbClr val="E9F3F3"/>
      </a:lt2>
      <a:accent1>
        <a:srgbClr val="1EBE9B"/>
      </a:accent1>
      <a:accent2>
        <a:srgbClr val="FD8686"/>
      </a:accent2>
      <a:accent3>
        <a:srgbClr val="0AC8AD"/>
      </a:accent3>
      <a:accent4>
        <a:srgbClr val="E69500"/>
      </a:accent4>
      <a:accent5>
        <a:srgbClr val="EC4E70"/>
      </a:accent5>
      <a:accent6>
        <a:srgbClr val="794DFF"/>
      </a:accent6>
      <a:hlink>
        <a:srgbClr val="3E8FF1"/>
      </a:hlink>
      <a:folHlink>
        <a:srgbClr val="939393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lashVTI" id="{CD38C481-21EC-466B-953B-A1440B42712A}" vid="{D3E4813C-1D98-48C2-AF59-2D0D78E25500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12898</TotalTime>
  <Words>773</Words>
  <Application>Microsoft Office PowerPoint</Application>
  <PresentationFormat>Breedbeeld</PresentationFormat>
  <Paragraphs>75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9" baseType="lpstr">
      <vt:lpstr>Aptos</vt:lpstr>
      <vt:lpstr>Arial</vt:lpstr>
      <vt:lpstr>Avenir Next LT Pro</vt:lpstr>
      <vt:lpstr>Helvetica</vt:lpstr>
      <vt:lpstr>Posterama</vt:lpstr>
      <vt:lpstr>SplashVTI</vt:lpstr>
      <vt:lpstr>Ontdek de kracht van AI in jouw natuurkundelessen! Een knoppencursus…</vt:lpstr>
      <vt:lpstr>Aanleiding werkgroep</vt:lpstr>
      <vt:lpstr>Onze kennis van AI?</vt:lpstr>
      <vt:lpstr>Wat is AI?</vt:lpstr>
      <vt:lpstr>Wat zegt Wiki?</vt:lpstr>
      <vt:lpstr>Hoe werkt AI?</vt:lpstr>
      <vt:lpstr>Hoe werkt het? (2)</vt:lpstr>
      <vt:lpstr>Van belang???</vt:lpstr>
      <vt:lpstr>Wat kunnen wij met AI? (interview met 9 AI deskundigen; Volkskrant 12 oktober 2024)</vt:lpstr>
      <vt:lpstr>Aan de slag met teksten</vt:lpstr>
      <vt:lpstr>Terugkoppeling</vt:lpstr>
      <vt:lpstr>Beter dan de mens?</vt:lpstr>
      <vt:lpstr>En dus?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Pol, Henk (UT-BMS)</dc:creator>
  <cp:lastModifiedBy>Pol, Henk (UT-BMS)</cp:lastModifiedBy>
  <cp:revision>6</cp:revision>
  <cp:lastPrinted>2024-10-17T13:48:30Z</cp:lastPrinted>
  <dcterms:created xsi:type="dcterms:W3CDTF">2024-10-14T14:50:30Z</dcterms:created>
  <dcterms:modified xsi:type="dcterms:W3CDTF">2024-12-12T09:31:13Z</dcterms:modified>
</cp:coreProperties>
</file>