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2" r:id="rId2"/>
  </p:sldMasterIdLst>
  <p:notesMasterIdLst>
    <p:notesMasterId r:id="rId38"/>
  </p:notesMasterIdLst>
  <p:sldIdLst>
    <p:sldId id="348" r:id="rId3"/>
    <p:sldId id="2313" r:id="rId4"/>
    <p:sldId id="353" r:id="rId5"/>
    <p:sldId id="258" r:id="rId6"/>
    <p:sldId id="2360" r:id="rId7"/>
    <p:sldId id="2361" r:id="rId8"/>
    <p:sldId id="2362" r:id="rId9"/>
    <p:sldId id="2363" r:id="rId10"/>
    <p:sldId id="2364" r:id="rId11"/>
    <p:sldId id="2392" r:id="rId12"/>
    <p:sldId id="261" r:id="rId13"/>
    <p:sldId id="2402" r:id="rId14"/>
    <p:sldId id="2367" r:id="rId15"/>
    <p:sldId id="2400" r:id="rId16"/>
    <p:sldId id="2396" r:id="rId17"/>
    <p:sldId id="2397" r:id="rId18"/>
    <p:sldId id="2368" r:id="rId19"/>
    <p:sldId id="2372" r:id="rId20"/>
    <p:sldId id="2373" r:id="rId21"/>
    <p:sldId id="2420" r:id="rId22"/>
    <p:sldId id="2374" r:id="rId23"/>
    <p:sldId id="2418" r:id="rId24"/>
    <p:sldId id="2412" r:id="rId25"/>
    <p:sldId id="2378" r:id="rId26"/>
    <p:sldId id="2379" r:id="rId27"/>
    <p:sldId id="2417" r:id="rId28"/>
    <p:sldId id="2381" r:id="rId29"/>
    <p:sldId id="2394" r:id="rId30"/>
    <p:sldId id="2384" r:id="rId31"/>
    <p:sldId id="2385" r:id="rId32"/>
    <p:sldId id="2386" r:id="rId33"/>
    <p:sldId id="369" r:id="rId34"/>
    <p:sldId id="2409" r:id="rId35"/>
    <p:sldId id="291" r:id="rId36"/>
    <p:sldId id="240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P. van Bakel" initials="" lastIdx="1" clrIdx="0"/>
  <p:cmAuthor id="1" name="SFaes"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71742" autoAdjust="0"/>
  </p:normalViewPr>
  <p:slideViewPr>
    <p:cSldViewPr>
      <p:cViewPr varScale="1">
        <p:scale>
          <a:sx n="60" d="100"/>
          <a:sy n="60" d="100"/>
        </p:scale>
        <p:origin x="2237"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4BA83-6218-450C-A5D9-013A60068B6C}" type="datetimeFigureOut">
              <a:rPr lang="en-GB" smtClean="0"/>
              <a:t>13/12/2024</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97E41-820C-4DCA-AAD9-8AC698DC185A}" type="slidenum">
              <a:rPr lang="en-GB" smtClean="0"/>
              <a:t>‹nr.›</a:t>
            </a:fld>
            <a:endParaRPr lang="en-GB"/>
          </a:p>
        </p:txBody>
      </p:sp>
    </p:spTree>
    <p:extLst>
      <p:ext uri="{BB962C8B-B14F-4D97-AF65-F5344CB8AC3E}">
        <p14:creationId xmlns:p14="http://schemas.microsoft.com/office/powerpoint/2010/main" val="192984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9.00 tot 11.00</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a:t>
            </a:fld>
            <a:endParaRPr lang="en-GB"/>
          </a:p>
        </p:txBody>
      </p:sp>
    </p:spTree>
    <p:extLst>
      <p:ext uri="{BB962C8B-B14F-4D97-AF65-F5344CB8AC3E}">
        <p14:creationId xmlns:p14="http://schemas.microsoft.com/office/powerpoint/2010/main" val="97781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misvatting komt ook veel bij volwassen voor</a:t>
            </a:r>
          </a:p>
          <a:p>
            <a:r>
              <a:rPr lang="nl-NL" dirty="0"/>
              <a:t>Tijd, 3, 2, 1</a:t>
            </a:r>
          </a:p>
          <a:p>
            <a:r>
              <a:rPr lang="nl-NL" dirty="0"/>
              <a:t>Effect laten voelen, niet meteen antwoord geven</a:t>
            </a:r>
          </a:p>
          <a:p>
            <a:r>
              <a:rPr lang="nl-NL" dirty="0"/>
              <a:t>Veiligheid: vingers zijn weer weg</a:t>
            </a:r>
          </a:p>
          <a:p>
            <a:endParaRPr lang="nl-NL" dirty="0"/>
          </a:p>
        </p:txBody>
      </p:sp>
      <p:sp>
        <p:nvSpPr>
          <p:cNvPr id="4" name="Tijdelijke aanduiding voor dianummer 3"/>
          <p:cNvSpPr>
            <a:spLocks noGrp="1"/>
          </p:cNvSpPr>
          <p:nvPr>
            <p:ph type="sldNum" sz="quarter" idx="5"/>
          </p:nvPr>
        </p:nvSpPr>
        <p:spPr/>
        <p:txBody>
          <a:bodyPr/>
          <a:lstStyle/>
          <a:p>
            <a:fld id="{F0A97E41-820C-4DCA-AAD9-8AC698DC185A}" type="slidenum">
              <a:rPr lang="en-GB" smtClean="0"/>
              <a:t>15</a:t>
            </a:fld>
            <a:endParaRPr lang="en-GB"/>
          </a:p>
        </p:txBody>
      </p:sp>
    </p:spTree>
    <p:extLst>
      <p:ext uri="{BB962C8B-B14F-4D97-AF65-F5344CB8AC3E}">
        <p14:creationId xmlns:p14="http://schemas.microsoft.com/office/powerpoint/2010/main" val="1617934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Leerlingen komen hier zelf niet mee (heb je nog vragen?)</a:t>
            </a:r>
          </a:p>
          <a:p>
            <a:r>
              <a:rPr lang="nl-NL" dirty="0"/>
              <a:t>Door het gat zichtbaar te maken wat ze nog niet weten ontstaat er meer urgentie om gericht aan de slag te gaan. </a:t>
            </a:r>
          </a:p>
          <a:p>
            <a:r>
              <a:rPr lang="nl-NL" dirty="0"/>
              <a:t>Om er op een juiste manier over te denken, dit kunnen leerlingen niet zelf, jouw handelen als docent is cruciaal om dit te adresseren. </a:t>
            </a:r>
          </a:p>
        </p:txBody>
      </p:sp>
      <p:sp>
        <p:nvSpPr>
          <p:cNvPr id="4" name="Tijdelijke aanduiding voor dianummer 3"/>
          <p:cNvSpPr>
            <a:spLocks noGrp="1"/>
          </p:cNvSpPr>
          <p:nvPr>
            <p:ph type="sldNum" sz="quarter" idx="5"/>
          </p:nvPr>
        </p:nvSpPr>
        <p:spPr/>
        <p:txBody>
          <a:bodyPr/>
          <a:lstStyle/>
          <a:p>
            <a:fld id="{F0A97E41-820C-4DCA-AAD9-8AC698DC185A}" type="slidenum">
              <a:rPr lang="en-GB" smtClean="0"/>
              <a:t>16</a:t>
            </a:fld>
            <a:endParaRPr lang="en-GB"/>
          </a:p>
        </p:txBody>
      </p:sp>
    </p:spTree>
    <p:extLst>
      <p:ext uri="{BB962C8B-B14F-4D97-AF65-F5344CB8AC3E}">
        <p14:creationId xmlns:p14="http://schemas.microsoft.com/office/powerpoint/2010/main" val="288578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Bekende bias</a:t>
            </a:r>
            <a:r>
              <a:rPr lang="nl-NL" baseline="0" dirty="0"/>
              <a:t> bij mensen. Als je zelf goed bent in iets overschat je hoe makkelijke het is voor anderen om te leren. Het is daarom belangrijk altijd zichtbaar te maken wat leerlingen denken en kunnen.</a:t>
            </a:r>
          </a:p>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09338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wil snel weten of</a:t>
            </a:r>
            <a:r>
              <a:rPr lang="nl-NL" baseline="0" dirty="0"/>
              <a:t> een al bekend misconcept aanwezig is. </a:t>
            </a:r>
          </a:p>
          <a:p>
            <a:r>
              <a:rPr lang="nl-NL" baseline="0" dirty="0"/>
              <a:t>Open vraag: je haalt veel informatie binnen. DV: je ziet in een oogopslag in hoeverre een bekende misvatting aanwezig is</a:t>
            </a:r>
          </a:p>
          <a:p>
            <a:endParaRPr lang="nl-NL" baseline="0" dirty="0"/>
          </a:p>
          <a:p>
            <a:r>
              <a:rPr lang="nl-NL" baseline="0" dirty="0"/>
              <a:t>Het is geen duizend dingen doekje</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21</a:t>
            </a:fld>
            <a:endParaRPr lang="en-GB"/>
          </a:p>
        </p:txBody>
      </p:sp>
    </p:spTree>
    <p:extLst>
      <p:ext uri="{BB962C8B-B14F-4D97-AF65-F5344CB8AC3E}">
        <p14:creationId xmlns:p14="http://schemas.microsoft.com/office/powerpoint/2010/main" val="270637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906195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Bij het formatief </a:t>
            </a:r>
            <a:r>
              <a:rPr lang="nl-NL" u="sng" baseline="0" dirty="0"/>
              <a:t>gebruiken</a:t>
            </a:r>
            <a:r>
              <a:rPr lang="nl-NL" baseline="0" dirty="0"/>
              <a:t> van een vraag staat centraal wat je in de les met de uitkomst doet. Alle andere 3 doe je namelijk elke keer als je een gewone vraag aan de klas stelt en iedereen doet mee, ook heel nuttig, doe ik heel vaak maar niet formatief. </a:t>
            </a:r>
          </a:p>
          <a:p>
            <a:r>
              <a:rPr lang="nl-NL" baseline="0" dirty="0"/>
              <a:t>Je houdt in je voorbereiding rekening met een reactie op deze vraag (plan </a:t>
            </a:r>
            <a:r>
              <a:rPr lang="nl-NL" baseline="0" dirty="0" err="1"/>
              <a:t>for</a:t>
            </a:r>
            <a:r>
              <a:rPr lang="nl-NL" baseline="0" dirty="0"/>
              <a:t> error)</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792690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Vroeger ging ik gewoon naar het volgende onderdeel omdat ik daar zelf aan toe was.</a:t>
            </a:r>
          </a:p>
          <a:p>
            <a:endParaRPr lang="nl-NL" dirty="0"/>
          </a:p>
          <a:p>
            <a:r>
              <a:rPr lang="nl-NL" dirty="0"/>
              <a:t>Nu ontdek ik: het wisselt echt per klas in hoeverre ze iets goed begrepen hebben. </a:t>
            </a:r>
          </a:p>
          <a:p>
            <a:endParaRPr lang="nl-NL" dirty="0"/>
          </a:p>
          <a:p>
            <a:r>
              <a:rPr lang="nl-NL" dirty="0"/>
              <a:t>Wissel naar Dominique</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26</a:t>
            </a:fld>
            <a:endParaRPr lang="en-GB"/>
          </a:p>
        </p:txBody>
      </p:sp>
    </p:spTree>
    <p:extLst>
      <p:ext uri="{BB962C8B-B14F-4D97-AF65-F5344CB8AC3E}">
        <p14:creationId xmlns:p14="http://schemas.microsoft.com/office/powerpoint/2010/main" val="381871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Craig</a:t>
            </a:r>
            <a:r>
              <a:rPr lang="nl-NL" dirty="0"/>
              <a:t> Barton (wiskunde docent in UK) heeft een boek geschreven over </a:t>
            </a:r>
            <a:r>
              <a:rPr lang="nl-NL" dirty="0" err="1"/>
              <a:t>evidence</a:t>
            </a:r>
            <a:r>
              <a:rPr lang="nl-NL" dirty="0"/>
              <a:t> </a:t>
            </a:r>
            <a:r>
              <a:rPr lang="nl-NL" dirty="0" err="1"/>
              <a:t>informed</a:t>
            </a:r>
            <a:r>
              <a:rPr lang="nl-NL" dirty="0"/>
              <a:t> lesgeven (met veel humor,</a:t>
            </a:r>
            <a:r>
              <a:rPr lang="nl-NL" baseline="0" dirty="0"/>
              <a:t> hij etaleert al zijn beginners fouten).</a:t>
            </a:r>
          </a:p>
          <a:p>
            <a:endParaRPr lang="nl-NL" baseline="0" dirty="0"/>
          </a:p>
          <a:p>
            <a:r>
              <a:rPr lang="nl-NL" baseline="0" dirty="0"/>
              <a:t>Hierin beschrijft hij 5 gouden regels van en diagnostische vraag</a:t>
            </a:r>
            <a:endParaRPr lang="nl-NL" dirty="0"/>
          </a:p>
          <a:p>
            <a:endParaRPr lang="nl-NL" dirty="0"/>
          </a:p>
        </p:txBody>
      </p:sp>
      <p:sp>
        <p:nvSpPr>
          <p:cNvPr id="4" name="Tijdelijke aanduiding voor dianummer 3"/>
          <p:cNvSpPr>
            <a:spLocks noGrp="1"/>
          </p:cNvSpPr>
          <p:nvPr>
            <p:ph type="sldNum" sz="quarter" idx="10"/>
          </p:nvPr>
        </p:nvSpPr>
        <p:spPr/>
        <p:txBody>
          <a:bodyPr/>
          <a:lstStyle/>
          <a:p>
            <a:fld id="{11F1C358-4E8C-45ED-93DC-EA3651EF8B34}" type="slidenum">
              <a:rPr lang="nl-NL" smtClean="0"/>
              <a:t>27</a:t>
            </a:fld>
            <a:endParaRPr lang="nl-NL"/>
          </a:p>
        </p:txBody>
      </p:sp>
    </p:spTree>
    <p:extLst>
      <p:ext uri="{BB962C8B-B14F-4D97-AF65-F5344CB8AC3E}">
        <p14:creationId xmlns:p14="http://schemas.microsoft.com/office/powerpoint/2010/main" val="1897042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 thema’s</a:t>
            </a:r>
          </a:p>
          <a:p>
            <a:r>
              <a:rPr lang="nl-NL" dirty="0"/>
              <a:t>Maak duo (nieuw persoon), kies samen een thema </a:t>
            </a:r>
          </a:p>
        </p:txBody>
      </p:sp>
      <p:sp>
        <p:nvSpPr>
          <p:cNvPr id="4" name="Tijdelijke aanduiding voor dianummer 3"/>
          <p:cNvSpPr>
            <a:spLocks noGrp="1"/>
          </p:cNvSpPr>
          <p:nvPr>
            <p:ph type="sldNum" sz="quarter" idx="5"/>
          </p:nvPr>
        </p:nvSpPr>
        <p:spPr/>
        <p:txBody>
          <a:bodyPr/>
          <a:lstStyle/>
          <a:p>
            <a:fld id="{F0A97E41-820C-4DCA-AAD9-8AC698DC185A}" type="slidenum">
              <a:rPr lang="en-GB" smtClean="0"/>
              <a:t>28</a:t>
            </a:fld>
            <a:endParaRPr lang="en-GB"/>
          </a:p>
        </p:txBody>
      </p:sp>
    </p:spTree>
    <p:extLst>
      <p:ext uri="{BB962C8B-B14F-4D97-AF65-F5344CB8AC3E}">
        <p14:creationId xmlns:p14="http://schemas.microsoft.com/office/powerpoint/2010/main" val="3263052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a:t>
            </a:r>
            <a:r>
              <a:rPr lang="nl-NL" baseline="0" dirty="0"/>
              <a:t> werkwijze</a:t>
            </a:r>
          </a:p>
          <a:p>
            <a:pPr marL="228600" indent="-228600">
              <a:buAutoNum type="arabicPeriod"/>
            </a:pPr>
            <a:r>
              <a:rPr lang="nl-NL" baseline="0" dirty="0"/>
              <a:t>Kies een thema, bijv. iets wat je komende week of na de vakantie behandeld</a:t>
            </a:r>
          </a:p>
          <a:p>
            <a:pPr marL="228600" indent="-228600">
              <a:buAutoNum type="arabicPeriod"/>
            </a:pPr>
            <a:r>
              <a:rPr lang="nl-NL" baseline="0" dirty="0"/>
              <a:t>Bespreek en bedenk welke hardnekkige fouten leerlingen hier maken</a:t>
            </a:r>
          </a:p>
          <a:p>
            <a:pPr marL="0" indent="0">
              <a:buNone/>
            </a:pPr>
            <a:r>
              <a:rPr lang="nl-NL" baseline="0" dirty="0"/>
              <a:t>Individueel:</a:t>
            </a:r>
          </a:p>
          <a:p>
            <a:pPr marL="228600" indent="-228600">
              <a:buAutoNum type="arabicPeriod"/>
            </a:pPr>
            <a:r>
              <a:rPr lang="nl-NL" baseline="0" dirty="0"/>
              <a:t>Kies een misvatting en schrijf deze op</a:t>
            </a:r>
          </a:p>
          <a:p>
            <a:pPr marL="228600" indent="-228600">
              <a:buAutoNum type="arabicPeriod"/>
            </a:pPr>
            <a:r>
              <a:rPr lang="nl-NL" baseline="0" dirty="0"/>
              <a:t>Bedenk een vraag en schrijf deze bovenin</a:t>
            </a:r>
          </a:p>
          <a:p>
            <a:pPr marL="228600" indent="-228600">
              <a:buAutoNum type="arabicPeriod"/>
            </a:pPr>
            <a:r>
              <a:rPr lang="nl-NL" baseline="0" dirty="0"/>
              <a:t>Op de </a:t>
            </a:r>
            <a:r>
              <a:rPr lang="nl-NL" b="1" baseline="0" dirty="0"/>
              <a:t>onderste</a:t>
            </a:r>
            <a:r>
              <a:rPr lang="nl-NL" baseline="0" dirty="0"/>
              <a:t> regel schrijf je de bijbehorende antwoordopties (hoeven niet persé alle 4 vol)</a:t>
            </a:r>
          </a:p>
          <a:p>
            <a:pPr marL="228600" indent="-228600">
              <a:buAutoNum type="arabicPeriod"/>
            </a:pPr>
            <a:r>
              <a:rPr lang="nl-NL" baseline="0" dirty="0"/>
              <a:t>Vouw de regel om</a:t>
            </a:r>
          </a:p>
          <a:p>
            <a:pPr marL="228600" indent="-228600">
              <a:buAutoNum type="arabicPeriod"/>
            </a:pPr>
            <a:r>
              <a:rPr lang="nl-NL" baseline="0" dirty="0"/>
              <a:t>Wissel van blad en bedenk antwoorden bij de vraag van je buur</a:t>
            </a:r>
          </a:p>
          <a:p>
            <a:pPr marL="228600" indent="-228600">
              <a:buAutoNum type="arabicPeriod"/>
            </a:pPr>
            <a:r>
              <a:rPr lang="nl-NL" baseline="0" dirty="0"/>
              <a:t>Vouw open en bespreek</a:t>
            </a:r>
          </a:p>
          <a:p>
            <a:pPr marL="228600" indent="-228600">
              <a:buAutoNum type="arabicPeriod"/>
            </a:pPr>
            <a:r>
              <a:rPr lang="nl-NL" baseline="0" dirty="0"/>
              <a:t>Vul de beste opties in op de bovenste regel</a:t>
            </a:r>
            <a:endParaRPr lang="nl-NL" dirty="0"/>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29</a:t>
            </a:fld>
            <a:endParaRPr lang="nl-NL"/>
          </a:p>
        </p:txBody>
      </p:sp>
    </p:spTree>
    <p:extLst>
      <p:ext uri="{BB962C8B-B14F-4D97-AF65-F5344CB8AC3E}">
        <p14:creationId xmlns:p14="http://schemas.microsoft.com/office/powerpoint/2010/main" val="367762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Frode: foto invoegen</a:t>
            </a:r>
          </a:p>
        </p:txBody>
      </p:sp>
      <p:sp>
        <p:nvSpPr>
          <p:cNvPr id="4" name="Tijdelijke aanduiding voor dianummer 3"/>
          <p:cNvSpPr>
            <a:spLocks noGrp="1"/>
          </p:cNvSpPr>
          <p:nvPr>
            <p:ph type="sldNum" sz="quarter" idx="10"/>
          </p:nvPr>
        </p:nvSpPr>
        <p:spPr/>
        <p:txBody>
          <a:bodyPr/>
          <a:lstStyle/>
          <a:p>
            <a:fld id="{11F1C358-4E8C-45ED-93DC-EA3651EF8B34}" type="slidenum">
              <a:rPr lang="nl-NL" smtClean="0"/>
              <a:t>2</a:t>
            </a:fld>
            <a:endParaRPr lang="nl-NL"/>
          </a:p>
        </p:txBody>
      </p:sp>
    </p:spTree>
    <p:extLst>
      <p:ext uri="{BB962C8B-B14F-4D97-AF65-F5344CB8AC3E}">
        <p14:creationId xmlns:p14="http://schemas.microsoft.com/office/powerpoint/2010/main" val="1487595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delen</a:t>
            </a:r>
          </a:p>
          <a:p>
            <a:r>
              <a:rPr lang="nl-NL" dirty="0"/>
              <a:t>Proces, wat levert dit op, bevindingen</a:t>
            </a:r>
          </a:p>
        </p:txBody>
      </p:sp>
      <p:sp>
        <p:nvSpPr>
          <p:cNvPr id="4" name="Tijdelijke aanduiding voor dianummer 3"/>
          <p:cNvSpPr>
            <a:spLocks noGrp="1"/>
          </p:cNvSpPr>
          <p:nvPr>
            <p:ph type="sldNum" sz="quarter" idx="5"/>
          </p:nvPr>
        </p:nvSpPr>
        <p:spPr/>
        <p:txBody>
          <a:bodyPr/>
          <a:lstStyle/>
          <a:p>
            <a:fld id="{F0A97E41-820C-4DCA-AAD9-8AC698DC185A}" type="slidenum">
              <a:rPr lang="en-GB" smtClean="0"/>
              <a:t>30</a:t>
            </a:fld>
            <a:endParaRPr lang="en-GB"/>
          </a:p>
        </p:txBody>
      </p:sp>
    </p:spTree>
    <p:extLst>
      <p:ext uri="{BB962C8B-B14F-4D97-AF65-F5344CB8AC3E}">
        <p14:creationId xmlns:p14="http://schemas.microsoft.com/office/powerpoint/2010/main" val="564444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Zou het niet handig zijn als er een verzameling is met goede diagnostische vragen?</a:t>
            </a:r>
          </a:p>
          <a:p>
            <a:pPr marL="0" indent="0">
              <a:buFontTx/>
              <a:buNone/>
            </a:pPr>
            <a:r>
              <a:rPr lang="nl-NL" dirty="0"/>
              <a:t>NVON en </a:t>
            </a:r>
            <a:r>
              <a:rPr lang="nl-NL" dirty="0" err="1"/>
              <a:t>NVvW</a:t>
            </a:r>
            <a:endParaRPr lang="nl-NL" dirty="0"/>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31</a:t>
            </a:fld>
            <a:endParaRPr lang="nl-NL"/>
          </a:p>
        </p:txBody>
      </p:sp>
    </p:spTree>
    <p:extLst>
      <p:ext uri="{BB962C8B-B14F-4D97-AF65-F5344CB8AC3E}">
        <p14:creationId xmlns:p14="http://schemas.microsoft.com/office/powerpoint/2010/main" val="490524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mijn aanraders aan het publiek, heb jij anderen?</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32</a:t>
            </a:fld>
            <a:endParaRPr lang="en-GB"/>
          </a:p>
        </p:txBody>
      </p:sp>
    </p:spTree>
    <p:extLst>
      <p:ext uri="{BB962C8B-B14F-4D97-AF65-F5344CB8AC3E}">
        <p14:creationId xmlns:p14="http://schemas.microsoft.com/office/powerpoint/2010/main" val="2845531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34</a:t>
            </a:fld>
            <a:endParaRPr lang="en-GB"/>
          </a:p>
        </p:txBody>
      </p:sp>
    </p:spTree>
    <p:extLst>
      <p:ext uri="{BB962C8B-B14F-4D97-AF65-F5344CB8AC3E}">
        <p14:creationId xmlns:p14="http://schemas.microsoft.com/office/powerpoint/2010/main" val="50065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 pak er pen en papier bij en maak aantekeningen</a:t>
            </a:r>
          </a:p>
          <a:p>
            <a:pPr marL="171450" indent="-171450">
              <a:buFontTx/>
              <a:buChar char="-"/>
            </a:pPr>
            <a:r>
              <a:rPr lang="nl-NL" dirty="0"/>
              <a:t>Je onthoud het beter</a:t>
            </a:r>
          </a:p>
          <a:p>
            <a:pPr marL="171450" indent="-171450">
              <a:buFontTx/>
              <a:buChar char="-"/>
            </a:pPr>
            <a:r>
              <a:rPr lang="nl-NL" dirty="0"/>
              <a:t>Je structureert kennis</a:t>
            </a:r>
          </a:p>
          <a:p>
            <a:pPr marL="171450" indent="-171450">
              <a:buFontTx/>
              <a:buChar char="-"/>
            </a:pPr>
            <a:r>
              <a:rPr lang="nl-NL" dirty="0"/>
              <a:t>Je kan er makkelijk</a:t>
            </a:r>
            <a:r>
              <a:rPr lang="nl-NL" baseline="0" dirty="0"/>
              <a:t> terug naar kijken</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a:t>
            </a:fld>
            <a:endParaRPr lang="en-GB"/>
          </a:p>
        </p:txBody>
      </p:sp>
    </p:spTree>
    <p:extLst>
      <p:ext uri="{BB962C8B-B14F-4D97-AF65-F5344CB8AC3E}">
        <p14:creationId xmlns:p14="http://schemas.microsoft.com/office/powerpoint/2010/main" val="416846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Ik houd van pure chocola (oefen stelling)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Ik was langer dan 60 min onderweg naar hier</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geef naast natuurkunde nog een ander vak</a:t>
            </a:r>
          </a:p>
          <a:p>
            <a:r>
              <a:rPr lang="nl-NL" sz="1200" kern="1200" baseline="0" dirty="0">
                <a:solidFill>
                  <a:schemeClr val="tx1"/>
                </a:solidFill>
                <a:effectLst/>
                <a:latin typeface="+mn-lt"/>
                <a:ea typeface="+mn-ea"/>
                <a:cs typeface="+mn-cs"/>
              </a:rPr>
              <a:t>Ik geef aan het vmbo les</a:t>
            </a:r>
          </a:p>
          <a:p>
            <a:r>
              <a:rPr lang="nl-NL" sz="1200" kern="1200" baseline="0" dirty="0">
                <a:solidFill>
                  <a:schemeClr val="tx1"/>
                </a:solidFill>
                <a:effectLst/>
                <a:latin typeface="+mn-lt"/>
                <a:ea typeface="+mn-ea"/>
                <a:cs typeface="+mn-cs"/>
              </a:rPr>
              <a:t>Ik geen alleen in de bovenbouw les</a:t>
            </a:r>
          </a:p>
          <a:p>
            <a:r>
              <a:rPr lang="nl-NL" sz="1200" kern="1200" baseline="0" dirty="0">
                <a:solidFill>
                  <a:schemeClr val="tx1"/>
                </a:solidFill>
                <a:effectLst/>
                <a:latin typeface="+mn-lt"/>
                <a:ea typeface="+mn-ea"/>
                <a:cs typeface="+mn-cs"/>
              </a:rPr>
              <a:t>Ik gebruik regelmatig diagnostische meerkeuze vragen in mijn les</a:t>
            </a:r>
          </a:p>
          <a:p>
            <a:r>
              <a:rPr lang="nl-NL" sz="1200" kern="1200" baseline="0" dirty="0">
                <a:solidFill>
                  <a:schemeClr val="tx1"/>
                </a:solidFill>
                <a:effectLst/>
                <a:latin typeface="+mn-lt"/>
                <a:ea typeface="+mn-ea"/>
                <a:cs typeface="+mn-cs"/>
              </a:rPr>
              <a:t>Ik weet wat formatief handelen is</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Voorbeeld van snel zichtbaar krijgen wat leerlingen denken + beweging zorgt voor meer bloed circulatie</a:t>
            </a:r>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4</a:t>
            </a:fld>
            <a:endParaRPr lang="en-GB"/>
          </a:p>
        </p:txBody>
      </p:sp>
    </p:spTree>
    <p:extLst>
      <p:ext uri="{BB962C8B-B14F-4D97-AF65-F5344CB8AC3E}">
        <p14:creationId xmlns:p14="http://schemas.microsoft.com/office/powerpoint/2010/main" val="334639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a:t>
            </a:r>
            <a:r>
              <a:rPr lang="nl-NL" baseline="0" dirty="0"/>
              <a:t> heb het nog zó gezegd. D</a:t>
            </a:r>
            <a:r>
              <a:rPr lang="nl-NL" dirty="0"/>
              <a:t>at frustrerende gevoel dat </a:t>
            </a:r>
            <a:r>
              <a:rPr lang="nl-NL" dirty="0" err="1"/>
              <a:t>lln</a:t>
            </a:r>
            <a:r>
              <a:rPr lang="nl-NL" dirty="0"/>
              <a:t> nog steeds een bepaald onderwerp niet lijken te snappen. </a:t>
            </a:r>
            <a:endParaRPr lang="nl-NL" baseline="0" dirty="0"/>
          </a:p>
          <a:p>
            <a:r>
              <a:rPr lang="nl-NL" baseline="0" dirty="0"/>
              <a:t>Hoe komt het toch dat ze dit zo moeilijk leren? En wat ik er aan doen om dit beter te maken?</a:t>
            </a:r>
            <a:endParaRPr lang="nl-NL" dirty="0"/>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5</a:t>
            </a:fld>
            <a:endParaRPr lang="nl-NL"/>
          </a:p>
        </p:txBody>
      </p:sp>
    </p:spTree>
    <p:extLst>
      <p:ext uri="{BB962C8B-B14F-4D97-AF65-F5344CB8AC3E}">
        <p14:creationId xmlns:p14="http://schemas.microsoft.com/office/powerpoint/2010/main" val="3454242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err="1"/>
              <a:t>Ookal</a:t>
            </a:r>
            <a:r>
              <a:rPr lang="nl-NL" baseline="0" dirty="0"/>
              <a:t> geef je nog zo goed les, de verbindingen tussen neuronen die leerlingen al hebben en wat ze doen met de nieuwe kennis in hun brein bepaald wat ze uiteindelijk leren. Dit </a:t>
            </a:r>
            <a:r>
              <a:rPr lang="nl-NL" baseline="0" dirty="0" err="1"/>
              <a:t>process</a:t>
            </a:r>
            <a:r>
              <a:rPr lang="nl-NL" baseline="0" dirty="0"/>
              <a:t> verloopt grillig en het is moeilijk om als docent te weten wat leerlingen doen met de aangeboden activiteiten. Daarom is het belangrijk zichtbaar te maken wat er in de hoofden van leerlingen zit zodat misvattingen tijdig opgespoord en verholpen kunnen worden.</a:t>
            </a:r>
            <a:endParaRPr lang="nl-NL" dirty="0"/>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t>6</a:t>
            </a:fld>
            <a:endParaRPr lang="nl-NL"/>
          </a:p>
        </p:txBody>
      </p:sp>
    </p:spTree>
    <p:extLst>
      <p:ext uri="{BB962C8B-B14F-4D97-AF65-F5344CB8AC3E}">
        <p14:creationId xmlns:p14="http://schemas.microsoft.com/office/powerpoint/2010/main" val="86435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FF0000"/>
                </a:solidFill>
              </a:rPr>
              <a:t>Er is nog veel over</a:t>
            </a:r>
            <a:r>
              <a:rPr lang="nl-NL" baseline="0" dirty="0">
                <a:solidFill>
                  <a:srgbClr val="FF0000"/>
                </a:solidFill>
              </a:rPr>
              <a:t> hersenen wat we nog niet weten maar het lijkt erop dat kennis in netwerken wordt opgeslagen, kennisschema’s. </a:t>
            </a:r>
          </a:p>
          <a:p>
            <a:r>
              <a:rPr lang="nl-NL" baseline="0" dirty="0">
                <a:solidFill>
                  <a:srgbClr val="FF0000"/>
                </a:solidFill>
              </a:rPr>
              <a:t>Bij een misvatting is er sprake van foute voorkennis. Een bestaande connectie / associatie is moeilijk te verwijderen. Daardoor zijn misvattingen erg hardnekkig en blijven ze terugkomen</a:t>
            </a:r>
            <a:endParaRPr lang="nl-NL" dirty="0">
              <a:solidFill>
                <a:srgbClr val="FF0000"/>
              </a:solidFill>
            </a:endParaRPr>
          </a:p>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982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65fedf8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 </a:t>
            </a:r>
            <a:r>
              <a:rPr lang="en-GB" dirty="0" err="1"/>
              <a:t>Leerlingen</a:t>
            </a:r>
            <a:r>
              <a:rPr lang="en-GB" dirty="0"/>
              <a:t> </a:t>
            </a:r>
            <a:r>
              <a:rPr lang="en-GB" dirty="0" err="1"/>
              <a:t>denken</a:t>
            </a:r>
            <a:r>
              <a:rPr lang="en-GB" dirty="0"/>
              <a:t> </a:t>
            </a:r>
            <a:r>
              <a:rPr lang="en-GB" dirty="0" err="1"/>
              <a:t>dat</a:t>
            </a:r>
            <a:r>
              <a:rPr lang="en-GB" dirty="0"/>
              <a:t> de morning-</a:t>
            </a:r>
            <a:r>
              <a:rPr lang="en-GB" dirty="0" err="1"/>
              <a:t>afterpil</a:t>
            </a:r>
            <a:r>
              <a:rPr lang="en-GB" dirty="0"/>
              <a:t> </a:t>
            </a:r>
            <a:r>
              <a:rPr lang="en-GB" dirty="0" err="1"/>
              <a:t>innesteling</a:t>
            </a:r>
            <a:r>
              <a:rPr lang="en-GB" dirty="0"/>
              <a:t> </a:t>
            </a:r>
            <a:r>
              <a:rPr lang="en-GB" dirty="0" err="1"/>
              <a:t>voorkomt</a:t>
            </a:r>
            <a:r>
              <a:rPr lang="en-GB" dirty="0"/>
              <a:t> en </a:t>
            </a:r>
            <a:r>
              <a:rPr lang="en-GB" dirty="0" err="1"/>
              <a:t>daardoor</a:t>
            </a:r>
            <a:r>
              <a:rPr lang="en-GB" dirty="0"/>
              <a:t> </a:t>
            </a:r>
            <a:r>
              <a:rPr lang="en-GB" dirty="0" err="1"/>
              <a:t>altijd</a:t>
            </a:r>
            <a:r>
              <a:rPr lang="en-GB" dirty="0"/>
              <a:t> </a:t>
            </a:r>
            <a:r>
              <a:rPr lang="en-GB" dirty="0" err="1"/>
              <a:t>werkt</a:t>
            </a:r>
            <a:r>
              <a:rPr lang="en-GB" dirty="0"/>
              <a:t>. Maar het </a:t>
            </a:r>
            <a:r>
              <a:rPr lang="en-GB" dirty="0" err="1"/>
              <a:t>stelt</a:t>
            </a:r>
            <a:r>
              <a:rPr lang="en-GB" dirty="0"/>
              <a:t> de </a:t>
            </a:r>
            <a:r>
              <a:rPr lang="en-GB" dirty="0" err="1"/>
              <a:t>ovulatie</a:t>
            </a:r>
            <a:r>
              <a:rPr lang="en-GB" dirty="0"/>
              <a:t> </a:t>
            </a:r>
            <a:r>
              <a:rPr lang="en-GB" dirty="0" err="1"/>
              <a:t>uit</a:t>
            </a:r>
            <a:r>
              <a:rPr lang="en-GB" dirty="0"/>
              <a:t> en </a:t>
            </a:r>
            <a:r>
              <a:rPr lang="en-GB" dirty="0" err="1"/>
              <a:t>als</a:t>
            </a:r>
            <a:r>
              <a:rPr lang="en-GB" dirty="0"/>
              <a:t> die al is </a:t>
            </a:r>
            <a:r>
              <a:rPr lang="en-GB" dirty="0" err="1"/>
              <a:t>geweest</a:t>
            </a:r>
            <a:r>
              <a:rPr lang="en-GB" dirty="0"/>
              <a:t> </a:t>
            </a:r>
            <a:r>
              <a:rPr lang="en-GB" dirty="0" err="1"/>
              <a:t>kun</a:t>
            </a:r>
            <a:r>
              <a:rPr lang="en-GB" dirty="0"/>
              <a:t> je </a:t>
            </a:r>
            <a:r>
              <a:rPr lang="en-GB" dirty="0" err="1"/>
              <a:t>zwanger</a:t>
            </a:r>
            <a:r>
              <a:rPr lang="en-GB" dirty="0"/>
              <a:t> </a:t>
            </a:r>
            <a:r>
              <a:rPr lang="en-GB" dirty="0" err="1"/>
              <a:t>worden</a:t>
            </a:r>
            <a:r>
              <a:rPr lang="en-GB" dirty="0"/>
              <a:t> </a:t>
            </a:r>
            <a:r>
              <a:rPr lang="en-GB" dirty="0" err="1"/>
              <a:t>ondanks</a:t>
            </a:r>
            <a:r>
              <a:rPr lang="en-GB" dirty="0"/>
              <a:t> </a:t>
            </a:r>
            <a:r>
              <a:rPr lang="en-GB" dirty="0" err="1"/>
              <a:t>dat</a:t>
            </a:r>
            <a:r>
              <a:rPr lang="en-GB" dirty="0"/>
              <a:t> je de morning-</a:t>
            </a:r>
            <a:r>
              <a:rPr lang="en-GB" dirty="0" err="1"/>
              <a:t>afterpil</a:t>
            </a:r>
            <a:r>
              <a:rPr lang="en-GB" dirty="0"/>
              <a:t> </a:t>
            </a:r>
            <a:r>
              <a:rPr lang="en-GB" dirty="0" err="1"/>
              <a:t>hebt</a:t>
            </a:r>
            <a:r>
              <a:rPr lang="en-GB" dirty="0"/>
              <a:t> </a:t>
            </a:r>
            <a:r>
              <a:rPr lang="en-GB" dirty="0" err="1"/>
              <a:t>geslikt</a:t>
            </a:r>
            <a:r>
              <a:rPr lang="en-GB" dirty="0"/>
              <a:t>. </a:t>
            </a:r>
            <a:r>
              <a:rPr lang="en-GB" dirty="0" err="1"/>
              <a:t>Voor</a:t>
            </a:r>
            <a:r>
              <a:rPr lang="en-GB" dirty="0"/>
              <a:t> </a:t>
            </a:r>
            <a:r>
              <a:rPr lang="en-GB" dirty="0" err="1"/>
              <a:t>meer</a:t>
            </a:r>
            <a:r>
              <a:rPr lang="en-GB" dirty="0"/>
              <a:t> info </a:t>
            </a:r>
            <a:r>
              <a:rPr lang="en-GB" dirty="0" err="1"/>
              <a:t>zie</a:t>
            </a:r>
            <a:r>
              <a:rPr lang="en-GB" dirty="0"/>
              <a:t>: https://www.thuisarts.nl/zwangerschap-voorkomen/ik-heb-onveilige-seks-gehad-hoe-zorg-ik-dat-ik-niet-zwanger-word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b="1" dirty="0"/>
              <a:t>A</a:t>
            </a:r>
            <a:r>
              <a:rPr lang="en-GB" dirty="0"/>
              <a:t> GOED</a:t>
            </a:r>
            <a:endParaRPr dirty="0"/>
          </a:p>
          <a:p>
            <a:pPr marL="0" lvl="0" indent="0" algn="l" rtl="0">
              <a:spcBef>
                <a:spcPts val="0"/>
              </a:spcBef>
              <a:spcAft>
                <a:spcPts val="0"/>
              </a:spcAft>
              <a:buClr>
                <a:schemeClr val="dk1"/>
              </a:buClr>
              <a:buSzPts val="1100"/>
              <a:buFont typeface="Arial"/>
              <a:buNone/>
            </a:pPr>
            <a:r>
              <a:rPr lang="en-GB" b="1" dirty="0"/>
              <a:t>B</a:t>
            </a:r>
            <a:r>
              <a:rPr lang="en-GB" dirty="0"/>
              <a:t> </a:t>
            </a:r>
            <a:r>
              <a:rPr lang="en-GB" dirty="0" err="1"/>
              <a:t>Leerlingen</a:t>
            </a:r>
            <a:r>
              <a:rPr lang="en-GB" dirty="0"/>
              <a:t> </a:t>
            </a:r>
            <a:r>
              <a:rPr lang="en-GB" dirty="0" err="1"/>
              <a:t>denken</a:t>
            </a:r>
            <a:r>
              <a:rPr lang="en-GB" dirty="0"/>
              <a:t> </a:t>
            </a:r>
            <a:r>
              <a:rPr lang="en-GB" dirty="0" err="1"/>
              <a:t>dat</a:t>
            </a:r>
            <a:r>
              <a:rPr lang="en-GB" dirty="0"/>
              <a:t> de morning-</a:t>
            </a:r>
            <a:r>
              <a:rPr lang="en-GB" dirty="0" err="1"/>
              <a:t>afterpil</a:t>
            </a:r>
            <a:r>
              <a:rPr lang="en-GB" dirty="0"/>
              <a:t> het </a:t>
            </a:r>
            <a:r>
              <a:rPr lang="en-GB" dirty="0" err="1"/>
              <a:t>baarmoederslijmvlies</a:t>
            </a:r>
            <a:r>
              <a:rPr lang="en-GB" dirty="0"/>
              <a:t> </a:t>
            </a:r>
            <a:r>
              <a:rPr lang="en-GB" dirty="0" err="1"/>
              <a:t>aanpast</a:t>
            </a:r>
            <a:r>
              <a:rPr lang="en-GB" dirty="0"/>
              <a:t>, </a:t>
            </a:r>
            <a:r>
              <a:rPr lang="en-GB" dirty="0" err="1"/>
              <a:t>zodat</a:t>
            </a:r>
            <a:r>
              <a:rPr lang="en-GB" dirty="0"/>
              <a:t> </a:t>
            </a:r>
            <a:r>
              <a:rPr lang="en-GB" dirty="0" err="1"/>
              <a:t>innesteling</a:t>
            </a:r>
            <a:r>
              <a:rPr lang="en-GB" dirty="0"/>
              <a:t> </a:t>
            </a:r>
            <a:r>
              <a:rPr lang="en-GB" dirty="0" err="1"/>
              <a:t>wordt</a:t>
            </a:r>
            <a:r>
              <a:rPr lang="en-GB" dirty="0"/>
              <a:t> </a:t>
            </a:r>
            <a:r>
              <a:rPr lang="en-GB" dirty="0" err="1"/>
              <a:t>voorkomen</a:t>
            </a:r>
            <a:r>
              <a:rPr lang="en-GB" dirty="0"/>
              <a:t>.</a:t>
            </a:r>
            <a:endParaRPr dirty="0"/>
          </a:p>
          <a:p>
            <a:pPr marL="0" lvl="0" indent="0" algn="l" rtl="0">
              <a:spcBef>
                <a:spcPts val="0"/>
              </a:spcBef>
              <a:spcAft>
                <a:spcPts val="0"/>
              </a:spcAft>
              <a:buClr>
                <a:schemeClr val="dk1"/>
              </a:buClr>
              <a:buSzPts val="1100"/>
              <a:buFont typeface="Arial"/>
              <a:buNone/>
            </a:pPr>
            <a:r>
              <a:rPr lang="en-GB" b="1" dirty="0"/>
              <a:t>C</a:t>
            </a:r>
            <a:r>
              <a:rPr lang="en-GB" dirty="0"/>
              <a:t> </a:t>
            </a:r>
            <a:r>
              <a:rPr lang="en-GB" dirty="0" err="1"/>
              <a:t>Leerlingen</a:t>
            </a:r>
            <a:r>
              <a:rPr lang="en-GB" dirty="0"/>
              <a:t> </a:t>
            </a:r>
            <a:r>
              <a:rPr lang="en-GB" dirty="0" err="1"/>
              <a:t>denken</a:t>
            </a:r>
            <a:r>
              <a:rPr lang="en-GB" dirty="0"/>
              <a:t> </a:t>
            </a:r>
            <a:r>
              <a:rPr lang="en-GB" dirty="0" err="1"/>
              <a:t>dat</a:t>
            </a:r>
            <a:r>
              <a:rPr lang="en-GB" dirty="0"/>
              <a:t> de </a:t>
            </a:r>
            <a:r>
              <a:rPr lang="en-GB" dirty="0" err="1"/>
              <a:t>hormonen</a:t>
            </a:r>
            <a:r>
              <a:rPr lang="en-GB" dirty="0"/>
              <a:t> in de morning-</a:t>
            </a:r>
            <a:r>
              <a:rPr lang="en-GB" dirty="0" err="1"/>
              <a:t>afterpil</a:t>
            </a:r>
            <a:r>
              <a:rPr lang="en-GB" dirty="0"/>
              <a:t> </a:t>
            </a:r>
            <a:r>
              <a:rPr lang="en-GB" dirty="0" err="1"/>
              <a:t>een</a:t>
            </a:r>
            <a:r>
              <a:rPr lang="en-GB" dirty="0"/>
              <a:t> abortus </a:t>
            </a:r>
            <a:r>
              <a:rPr lang="en-GB" dirty="0" err="1"/>
              <a:t>veroorzaken</a:t>
            </a:r>
            <a:r>
              <a:rPr lang="en-GB" dirty="0"/>
              <a:t>. </a:t>
            </a:r>
            <a:r>
              <a:rPr lang="en-GB" dirty="0" err="1"/>
              <a:t>Wellicht</a:t>
            </a:r>
            <a:r>
              <a:rPr lang="en-GB" dirty="0"/>
              <a:t> </a:t>
            </a:r>
            <a:r>
              <a:rPr lang="en-GB" dirty="0" err="1"/>
              <a:t>een</a:t>
            </a:r>
            <a:r>
              <a:rPr lang="en-GB" dirty="0"/>
              <a:t> </a:t>
            </a:r>
            <a:r>
              <a:rPr lang="en-GB" dirty="0" err="1"/>
              <a:t>verwarring</a:t>
            </a:r>
            <a:r>
              <a:rPr lang="en-GB" dirty="0"/>
              <a:t> met de abortus </a:t>
            </a:r>
            <a:r>
              <a:rPr lang="en-GB" dirty="0" err="1"/>
              <a:t>pil</a:t>
            </a:r>
            <a:r>
              <a:rPr lang="en-GB" dirty="0"/>
              <a:t>. </a:t>
            </a:r>
            <a:endParaRPr dirty="0"/>
          </a:p>
          <a:p>
            <a:pPr marL="0" lvl="0" indent="0" algn="l" rtl="0">
              <a:spcBef>
                <a:spcPts val="0"/>
              </a:spcBef>
              <a:spcAft>
                <a:spcPts val="0"/>
              </a:spcAft>
              <a:buClr>
                <a:schemeClr val="dk1"/>
              </a:buClr>
              <a:buSzPts val="1100"/>
              <a:buFont typeface="Arial"/>
              <a:buNone/>
            </a:pPr>
            <a:endParaRPr dirty="0"/>
          </a:p>
        </p:txBody>
      </p:sp>
      <p:sp>
        <p:nvSpPr>
          <p:cNvPr id="182" name="Google Shape;182;g2865fedf8a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Denken dat je het weet zorgt voor passiviteit, geen noodzaak beter te studeren. Hypercorrectie effect zorgt dat de kans groter is dat het wel goed opgeslagen wordt. </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13</a:t>
            </a:fld>
            <a:endParaRPr lang="en-GB"/>
          </a:p>
        </p:txBody>
      </p:sp>
    </p:spTree>
    <p:extLst>
      <p:ext uri="{BB962C8B-B14F-4D97-AF65-F5344CB8AC3E}">
        <p14:creationId xmlns:p14="http://schemas.microsoft.com/office/powerpoint/2010/main" val="207247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8" y="1380083"/>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5"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5" name="Footer Placeholder 4"/>
          <p:cNvSpPr>
            <a:spLocks noGrp="1"/>
          </p:cNvSpPr>
          <p:nvPr>
            <p:ph type="ftr" sz="quarter" idx="11"/>
          </p:nvPr>
        </p:nvSpPr>
        <p:spPr>
          <a:xfrm>
            <a:off x="3999311" y="5883290"/>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82164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1"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41"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1441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2"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41"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8062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61"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15"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41"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34100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41"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781060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61"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42"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41"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29220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7"/>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41"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41"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18231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14125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9"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41"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01129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dia" type="title">
  <p:cSld name="Titeldia">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2766070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8269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900" y="5867146"/>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9138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2153572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nhoud van twee" type="twoObj">
  <p:cSld name="Inhoud van twee">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71487"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486150"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60128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lleen titel" type="titleOnly">
  <p:cSld name="Alleen titel">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4192832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335454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1222326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fbeelding met bijschrift" type="picTx">
  <p:cSld name="Afbeelding met bijschrif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1666837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el en verticale tekst" type="vertTx">
  <p:cSld name="Titel en verticale teks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1596665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741216" y="2531666"/>
            <a:ext cx="5811838"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73446" y="1110059"/>
            <a:ext cx="5811838" cy="43219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26065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1"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00692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41" y="685815"/>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42" y="2667014"/>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55510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73"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22136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42382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89785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1"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32" y="685814"/>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41"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73539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50"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8"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50"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12/13/2024</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36775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3"/>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41" y="685815"/>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40" y="2667014"/>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90"/>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12/13/2024</a:t>
            </a:fld>
            <a:endParaRPr lang="en-US" dirty="0">
              <a:solidFill>
                <a:prstClr val="black"/>
              </a:solidFill>
            </a:endParaRPr>
          </a:p>
        </p:txBody>
      </p:sp>
      <p:sp>
        <p:nvSpPr>
          <p:cNvPr id="5" name="Footer Placeholder 4"/>
          <p:cNvSpPr>
            <a:spLocks noGrp="1"/>
          </p:cNvSpPr>
          <p:nvPr>
            <p:ph type="ftr" sz="quarter" idx="3"/>
          </p:nvPr>
        </p:nvSpPr>
        <p:spPr>
          <a:xfrm>
            <a:off x="1929217" y="5883290"/>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900" y="5883290"/>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251834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3957631053"/>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8" r:id="rId5"/>
    <p:sldLayoutId id="2147483769" r:id="rId6"/>
    <p:sldLayoutId id="2147483770" r:id="rId7"/>
    <p:sldLayoutId id="2147483771" r:id="rId8"/>
    <p:sldLayoutId id="2147483772" r:id="rId9"/>
    <p:sldLayoutId id="21474837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hyperlink" Target="http://www.diagnostischevragen.nl/" TargetMode="External"/><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hyperlink" Target="mailto:s.faes@heerbeeck.n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bri@hetnieuwelyceum.n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creativecommons.org/licenses/by-sa/4.0/deed.n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47664" y="1380083"/>
            <a:ext cx="7079611" cy="1760885"/>
          </a:xfrm>
        </p:spPr>
        <p:txBody>
          <a:bodyPr>
            <a:normAutofit/>
          </a:bodyPr>
          <a:lstStyle/>
          <a:p>
            <a:r>
              <a:rPr lang="nl-NL" sz="5000" dirty="0"/>
              <a:t>Snel formatief handelen met diagnostische vragen</a:t>
            </a:r>
          </a:p>
        </p:txBody>
      </p:sp>
      <p:sp>
        <p:nvSpPr>
          <p:cNvPr id="3" name="Ondertitel 2"/>
          <p:cNvSpPr>
            <a:spLocks noGrp="1"/>
          </p:cNvSpPr>
          <p:nvPr>
            <p:ph type="subTitle" idx="1"/>
          </p:nvPr>
        </p:nvSpPr>
        <p:spPr>
          <a:xfrm>
            <a:off x="4211960" y="3284984"/>
            <a:ext cx="4824536" cy="3168352"/>
          </a:xfrm>
        </p:spPr>
        <p:txBody>
          <a:bodyPr>
            <a:normAutofit fontScale="92500"/>
          </a:bodyPr>
          <a:lstStyle/>
          <a:p>
            <a:pPr algn="l"/>
            <a:r>
              <a:rPr lang="nl-NL" dirty="0"/>
              <a:t>Inhoud</a:t>
            </a:r>
          </a:p>
          <a:p>
            <a:pPr marL="342900" indent="-342900" algn="l">
              <a:buFont typeface="Arial" panose="020B0604020202020204" pitchFamily="34" charset="0"/>
              <a:buChar char="•"/>
            </a:pPr>
            <a:r>
              <a:rPr lang="nl-NL" dirty="0">
                <a:solidFill>
                  <a:schemeClr val="tx2"/>
                </a:solidFill>
              </a:rPr>
              <a:t>Wat is een misconcept en waarom zijn ze zo hardnekkig?</a:t>
            </a:r>
          </a:p>
          <a:p>
            <a:pPr marL="342900" indent="-342900" algn="l">
              <a:buFont typeface="Arial" panose="020B0604020202020204" pitchFamily="34" charset="0"/>
              <a:buChar char="•"/>
            </a:pPr>
            <a:r>
              <a:rPr lang="nl-NL" dirty="0">
                <a:solidFill>
                  <a:schemeClr val="tx2"/>
                </a:solidFill>
              </a:rPr>
              <a:t>Voorbeeld van een aanpak in de les: diagnostische vraag</a:t>
            </a:r>
          </a:p>
          <a:p>
            <a:pPr marL="342900" indent="-342900" algn="l">
              <a:buFont typeface="Arial" panose="020B0604020202020204" pitchFamily="34" charset="0"/>
              <a:buChar char="•"/>
            </a:pPr>
            <a:r>
              <a:rPr lang="nl-NL" dirty="0">
                <a:solidFill>
                  <a:schemeClr val="tx2"/>
                </a:solidFill>
              </a:rPr>
              <a:t>Hoe zet je een DV formatief in?</a:t>
            </a:r>
          </a:p>
          <a:p>
            <a:pPr marL="342900" indent="-342900" algn="l">
              <a:buFont typeface="Arial" panose="020B0604020202020204" pitchFamily="34" charset="0"/>
              <a:buChar char="•"/>
            </a:pPr>
            <a:r>
              <a:rPr lang="nl-NL" dirty="0">
                <a:solidFill>
                  <a:schemeClr val="tx2"/>
                </a:solidFill>
              </a:rPr>
              <a:t>Opdracht: maak samen een diagnostische vraag of check gemaakte vragen</a:t>
            </a:r>
            <a:endParaRPr lang="nl-NL" dirty="0"/>
          </a:p>
          <a:p>
            <a:endParaRPr lang="nl-NL" dirty="0"/>
          </a:p>
        </p:txBody>
      </p:sp>
    </p:spTree>
    <p:extLst>
      <p:ext uri="{BB962C8B-B14F-4D97-AF65-F5344CB8AC3E}">
        <p14:creationId xmlns:p14="http://schemas.microsoft.com/office/powerpoint/2010/main" val="3981084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Ervaar het zelf</a:t>
            </a:r>
          </a:p>
        </p:txBody>
      </p:sp>
      <p:sp>
        <p:nvSpPr>
          <p:cNvPr id="3" name="Tijdelijke aanduiding voor inhoud 2"/>
          <p:cNvSpPr>
            <a:spLocks noGrp="1"/>
          </p:cNvSpPr>
          <p:nvPr>
            <p:ph idx="1"/>
          </p:nvPr>
        </p:nvSpPr>
        <p:spPr>
          <a:xfrm>
            <a:off x="1403648" y="2667014"/>
            <a:ext cx="7223627" cy="3124201"/>
          </a:xfrm>
        </p:spPr>
        <p:txBody>
          <a:bodyPr/>
          <a:lstStyle/>
          <a:p>
            <a:pPr marL="457200" indent="-457200">
              <a:buAutoNum type="arabicPeriod"/>
            </a:pPr>
            <a:r>
              <a:rPr lang="nl-NL" dirty="0"/>
              <a:t>In stilte nadenken</a:t>
            </a:r>
          </a:p>
          <a:p>
            <a:pPr marL="457200" indent="-457200">
              <a:buAutoNum type="arabicPeriod"/>
            </a:pPr>
            <a:r>
              <a:rPr lang="nl-NL" dirty="0"/>
              <a:t>Tegelijk antwoorden met vinger in de lucht</a:t>
            </a:r>
          </a:p>
          <a:p>
            <a:pPr marL="457200" indent="-457200">
              <a:buAutoNum type="arabicPeriod"/>
            </a:pPr>
            <a:r>
              <a:rPr lang="nl-NL" dirty="0"/>
              <a:t>Gesprek (klassikaal of onderling)</a:t>
            </a:r>
          </a:p>
          <a:p>
            <a:pPr marL="457200" indent="-457200">
              <a:buAutoNum type="arabicPeriod"/>
            </a:pPr>
            <a:r>
              <a:rPr lang="nl-NL" dirty="0"/>
              <a:t>Opnieuw stemmen</a:t>
            </a:r>
          </a:p>
          <a:p>
            <a:pPr marL="457200" indent="-457200">
              <a:buAutoNum type="arabicPeriod"/>
            </a:pPr>
            <a:r>
              <a:rPr lang="nl-NL" dirty="0"/>
              <a:t>Goede antwoord</a:t>
            </a:r>
          </a:p>
        </p:txBody>
      </p:sp>
      <p:pic>
        <p:nvPicPr>
          <p:cNvPr id="4" name="Afbeelding 3">
            <a:extLst>
              <a:ext uri="{FF2B5EF4-FFF2-40B4-BE49-F238E27FC236}">
                <a16:creationId xmlns:a16="http://schemas.microsoft.com/office/drawing/2014/main" id="{31A417F9-5229-8FF2-15F1-F2ED3BB84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437" y="2228850"/>
            <a:ext cx="3819525" cy="1200150"/>
          </a:xfrm>
          <a:prstGeom prst="rect">
            <a:avLst/>
          </a:prstGeom>
        </p:spPr>
      </p:pic>
    </p:spTree>
    <p:extLst>
      <p:ext uri="{BB962C8B-B14F-4D97-AF65-F5344CB8AC3E}">
        <p14:creationId xmlns:p14="http://schemas.microsoft.com/office/powerpoint/2010/main" val="13128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8"/>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3366FF"/>
              </a:solidFill>
              <a:effectLst/>
              <a:uLnTx/>
              <a:uFillTx/>
              <a:latin typeface="Corbel"/>
              <a:ea typeface="Corbel"/>
              <a:cs typeface="Corbel"/>
              <a:sym typeface="Corbel"/>
            </a:endParaRPr>
          </a:p>
        </p:txBody>
      </p:sp>
      <p:sp>
        <p:nvSpPr>
          <p:cNvPr id="185" name="Google Shape;185;p18"/>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FFFFFF"/>
              </a:buClr>
              <a:buSzPts val="1050"/>
              <a:buFont typeface="Tahoma"/>
              <a:buNone/>
              <a:tabLst/>
              <a:defRPr/>
            </a:pPr>
            <a:r>
              <a:rPr kumimoji="0" lang="en-GB" sz="1050" b="0" i="0" u="none" strike="noStrike" kern="0" cap="none" spc="0" normalizeH="0" baseline="0" noProof="0">
                <a:ln>
                  <a:noFill/>
                </a:ln>
                <a:solidFill>
                  <a:srgbClr val="FFFFFF"/>
                </a:solidFill>
                <a:effectLst/>
                <a:uLnTx/>
                <a:uFillTx/>
                <a:latin typeface="Tahoma"/>
                <a:ea typeface="Tahoma"/>
                <a:cs typeface="Tahoma"/>
                <a:sym typeface="Tahoma"/>
              </a:rPr>
              <a:t>www.diagnostischevragen.nl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6" name="Google Shape;186;p18"/>
          <p:cNvGrpSpPr/>
          <p:nvPr/>
        </p:nvGrpSpPr>
        <p:grpSpPr>
          <a:xfrm>
            <a:off x="806913" y="1821195"/>
            <a:ext cx="908700" cy="908700"/>
            <a:chOff x="947033" y="2362454"/>
            <a:chExt cx="908700" cy="908700"/>
          </a:xfrm>
        </p:grpSpPr>
        <p:sp>
          <p:nvSpPr>
            <p:cNvPr id="187" name="Google Shape;187;p18"/>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Helvetica Neue Light"/>
                <a:buNone/>
                <a:tabLst/>
                <a:defRPr/>
              </a:pPr>
              <a:endParaRPr kumimoji="0" sz="2000" b="0" i="0" u="none" strike="noStrike" kern="0" cap="none" spc="0" normalizeH="0" baseline="0" noProof="0">
                <a:ln>
                  <a:noFill/>
                </a:ln>
                <a:solidFill>
                  <a:srgbClr val="FFFFFF"/>
                </a:solidFill>
                <a:effectLst/>
                <a:uLnTx/>
                <a:uFillTx/>
                <a:latin typeface="Helvetica Neue Light"/>
                <a:ea typeface="Helvetica Neue Light"/>
                <a:cs typeface="Helvetica Neue Light"/>
                <a:sym typeface="Helvetica Neue Light"/>
              </a:endParaRPr>
            </a:p>
          </p:txBody>
        </p:sp>
        <p:sp>
          <p:nvSpPr>
            <p:cNvPr id="188" name="Google Shape;188;p18"/>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defTabSz="914400" rtl="0" eaLnBrk="1" fontAlgn="auto" latinLnBrk="0" hangingPunct="1">
                <a:lnSpc>
                  <a:spcPct val="120000"/>
                </a:lnSpc>
                <a:spcBef>
                  <a:spcPts val="0"/>
                </a:spcBef>
                <a:spcAft>
                  <a:spcPts val="0"/>
                </a:spcAft>
                <a:buClr>
                  <a:srgbClr val="FFFFFF"/>
                </a:buClr>
                <a:buSzPts val="2400"/>
                <a:buFont typeface="Helvetica Neue"/>
                <a:buNone/>
                <a:tabLst/>
                <a:defRPr/>
              </a:pPr>
              <a:r>
                <a:rPr kumimoji="0" lang="en-GB" sz="2400" b="0" i="0" u="none" strike="noStrike" kern="0" cap="none" spc="0" normalizeH="0" baseline="0" noProof="0">
                  <a:ln>
                    <a:noFill/>
                  </a:ln>
                  <a:solidFill>
                    <a:srgbClr val="FFFFFF"/>
                  </a:solidFill>
                  <a:effectLst/>
                  <a:uLnTx/>
                  <a:uFillTx/>
                  <a:latin typeface="Helvetica Neue"/>
                  <a:ea typeface="Helvetica Neue"/>
                  <a:cs typeface="Helvetica Neue"/>
                  <a:sym typeface="Helvetica Neue"/>
                </a:rPr>
                <a:t>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9" name="Google Shape;189;p18"/>
          <p:cNvGrpSpPr/>
          <p:nvPr/>
        </p:nvGrpSpPr>
        <p:grpSpPr>
          <a:xfrm>
            <a:off x="806912" y="2919861"/>
            <a:ext cx="908700" cy="908700"/>
            <a:chOff x="4665644" y="2362454"/>
            <a:chExt cx="908700" cy="908700"/>
          </a:xfrm>
        </p:grpSpPr>
        <p:sp>
          <p:nvSpPr>
            <p:cNvPr id="190" name="Google Shape;190;p18"/>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Helvetica Neue Light"/>
                <a:buNone/>
                <a:tabLst/>
                <a:defRPr/>
              </a:pPr>
              <a:endParaRPr kumimoji="0" sz="2000" b="0" i="0" u="none" strike="noStrike" kern="0" cap="none" spc="0" normalizeH="0" baseline="0" noProof="0">
                <a:ln>
                  <a:noFill/>
                </a:ln>
                <a:solidFill>
                  <a:srgbClr val="FFFFFF"/>
                </a:solidFill>
                <a:effectLst/>
                <a:uLnTx/>
                <a:uFillTx/>
                <a:latin typeface="Helvetica Neue Light"/>
                <a:ea typeface="Helvetica Neue Light"/>
                <a:cs typeface="Helvetica Neue Light"/>
                <a:sym typeface="Helvetica Neue Light"/>
              </a:endParaRPr>
            </a:p>
          </p:txBody>
        </p:sp>
        <p:sp>
          <p:nvSpPr>
            <p:cNvPr id="191" name="Google Shape;191;p18"/>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defTabSz="914400" rtl="0" eaLnBrk="1" fontAlgn="auto" latinLnBrk="0" hangingPunct="1">
                <a:lnSpc>
                  <a:spcPct val="120000"/>
                </a:lnSpc>
                <a:spcBef>
                  <a:spcPts val="0"/>
                </a:spcBef>
                <a:spcAft>
                  <a:spcPts val="0"/>
                </a:spcAft>
                <a:buClr>
                  <a:srgbClr val="FFFFFF"/>
                </a:buClr>
                <a:buSzPts val="2400"/>
                <a:buFont typeface="Helvetica Neue"/>
                <a:buNone/>
                <a:tabLst/>
                <a:defRPr/>
              </a:pPr>
              <a:r>
                <a:rPr kumimoji="0" lang="en-GB" sz="2400" b="0" i="0" u="none" strike="noStrike" kern="0" cap="none" spc="0" normalizeH="0" baseline="0" noProof="0">
                  <a:ln>
                    <a:noFill/>
                  </a:ln>
                  <a:solidFill>
                    <a:srgbClr val="FFFFFF"/>
                  </a:solidFill>
                  <a:effectLst/>
                  <a:uLnTx/>
                  <a:uFillTx/>
                  <a:latin typeface="Helvetica Neue"/>
                  <a:ea typeface="Helvetica Neue"/>
                  <a:cs typeface="Helvetica Neue"/>
                  <a:sym typeface="Helvetica Neue"/>
                </a:rPr>
                <a:t>B</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2" name="Google Shape;192;p18"/>
          <p:cNvGrpSpPr/>
          <p:nvPr/>
        </p:nvGrpSpPr>
        <p:grpSpPr>
          <a:xfrm>
            <a:off x="806911" y="4055847"/>
            <a:ext cx="908700" cy="908700"/>
            <a:chOff x="947033" y="4156948"/>
            <a:chExt cx="908700" cy="908700"/>
          </a:xfrm>
        </p:grpSpPr>
        <p:sp>
          <p:nvSpPr>
            <p:cNvPr id="193" name="Google Shape;193;p18"/>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Helvetica Neue Light"/>
                <a:buNone/>
                <a:tabLst/>
                <a:defRPr/>
              </a:pPr>
              <a:endParaRPr kumimoji="0" sz="2000" b="0" i="0" u="none" strike="noStrike" kern="0" cap="none" spc="0" normalizeH="0" baseline="0" noProof="0">
                <a:ln>
                  <a:noFill/>
                </a:ln>
                <a:solidFill>
                  <a:srgbClr val="FFFFFF"/>
                </a:solidFill>
                <a:effectLst/>
                <a:uLnTx/>
                <a:uFillTx/>
                <a:latin typeface="Helvetica Neue Light"/>
                <a:ea typeface="Helvetica Neue Light"/>
                <a:cs typeface="Helvetica Neue Light"/>
                <a:sym typeface="Helvetica Neue Light"/>
              </a:endParaRPr>
            </a:p>
          </p:txBody>
        </p:sp>
        <p:sp>
          <p:nvSpPr>
            <p:cNvPr id="194" name="Google Shape;194;p18"/>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defTabSz="914400" rtl="0" eaLnBrk="1" fontAlgn="auto" latinLnBrk="0" hangingPunct="1">
                <a:lnSpc>
                  <a:spcPct val="120000"/>
                </a:lnSpc>
                <a:spcBef>
                  <a:spcPts val="0"/>
                </a:spcBef>
                <a:spcAft>
                  <a:spcPts val="0"/>
                </a:spcAft>
                <a:buClr>
                  <a:srgbClr val="FFFFFF"/>
                </a:buClr>
                <a:buSzPts val="2400"/>
                <a:buFont typeface="Helvetica Neue"/>
                <a:buNone/>
                <a:tabLst/>
                <a:defRPr/>
              </a:pPr>
              <a:r>
                <a:rPr kumimoji="0" lang="en-GB" sz="2400" b="0" i="0" u="none" strike="noStrike" kern="0" cap="none" spc="0" normalizeH="0" baseline="0" noProof="0">
                  <a:ln>
                    <a:noFill/>
                  </a:ln>
                  <a:solidFill>
                    <a:srgbClr val="FFFFFF"/>
                  </a:solidFill>
                  <a:effectLst/>
                  <a:uLnTx/>
                  <a:uFillTx/>
                  <a:latin typeface="Helvetica Neue"/>
                  <a:ea typeface="Helvetica Neue"/>
                  <a:cs typeface="Helvetica Neue"/>
                  <a:sym typeface="Helvetica Neue"/>
                </a:rPr>
                <a:t>C</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5" name="Google Shape;195;p18"/>
          <p:cNvSpPr/>
          <p:nvPr/>
        </p:nvSpPr>
        <p:spPr>
          <a:xfrm>
            <a:off x="1121115" y="5380534"/>
            <a:ext cx="356400" cy="431100"/>
          </a:xfrm>
          <a:prstGeom prst="rect">
            <a:avLst/>
          </a:prstGeom>
          <a:noFill/>
          <a:ln>
            <a:noFill/>
          </a:ln>
        </p:spPr>
        <p:txBody>
          <a:bodyPr spcFirstLastPara="1" wrap="square" lIns="35700" tIns="35700" rIns="35700" bIns="35700" anchor="ctr" anchorCtr="0">
            <a:noAutofit/>
          </a:bodyPr>
          <a:lstStyle/>
          <a:p>
            <a:pPr marL="0" marR="0" lvl="0" indent="0" algn="l" defTabSz="914400" rtl="0" eaLnBrk="1" fontAlgn="auto" latinLnBrk="0" hangingPunct="1">
              <a:lnSpc>
                <a:spcPct val="120000"/>
              </a:lnSpc>
              <a:spcBef>
                <a:spcPts val="0"/>
              </a:spcBef>
              <a:spcAft>
                <a:spcPts val="0"/>
              </a:spcAft>
              <a:buClr>
                <a:srgbClr val="FFFFFF"/>
              </a:buClr>
              <a:buSzPts val="2400"/>
              <a:buFont typeface="Helvetica Neue"/>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18"/>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defTabSz="914400" rtl="0" eaLnBrk="1" fontAlgn="auto" latinLnBrk="0" hangingPunct="1">
              <a:lnSpc>
                <a:spcPct val="120000"/>
              </a:lnSpc>
              <a:spcBef>
                <a:spcPts val="0"/>
              </a:spcBef>
              <a:spcAft>
                <a:spcPts val="0"/>
              </a:spcAft>
              <a:buClr>
                <a:srgbClr val="000000"/>
              </a:buClr>
              <a:buSzPts val="2800"/>
              <a:buFont typeface="Calibri"/>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Het voorkomt ovulatie</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7" name="Google Shape;197;p18"/>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defTabSz="914400" rtl="0" eaLnBrk="1" fontAlgn="auto" latinLnBrk="0" hangingPunct="1">
              <a:lnSpc>
                <a:spcPct val="120000"/>
              </a:lnSpc>
              <a:spcBef>
                <a:spcPts val="0"/>
              </a:spcBef>
              <a:spcAft>
                <a:spcPts val="0"/>
              </a:spcAft>
              <a:buClr>
                <a:srgbClr val="000000"/>
              </a:buClr>
              <a:buSzPts val="2800"/>
              <a:buFont typeface="Calibri"/>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Het voorkomt innesteling</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8" name="Google Shape;198;p18"/>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defTabSz="914400" rtl="0" eaLnBrk="1" fontAlgn="auto" latinLnBrk="0" hangingPunct="1">
              <a:lnSpc>
                <a:spcPct val="120000"/>
              </a:lnSpc>
              <a:spcBef>
                <a:spcPts val="0"/>
              </a:spcBef>
              <a:spcAft>
                <a:spcPts val="0"/>
              </a:spcAft>
              <a:buClr>
                <a:srgbClr val="000000"/>
              </a:buClr>
              <a:buSzPts val="2800"/>
              <a:buFont typeface="Calibri"/>
              <a:buNone/>
              <a:tabLst/>
              <a:defRPr/>
            </a:pPr>
            <a:r>
              <a:rPr kumimoji="0" lang="en-GB" sz="2800" b="0" i="0" u="none" strike="noStrike" kern="0" cap="none" spc="0" normalizeH="0" baseline="0" noProof="0">
                <a:ln>
                  <a:noFill/>
                </a:ln>
                <a:solidFill>
                  <a:srgbClr val="000000"/>
                </a:solidFill>
                <a:effectLst/>
                <a:uLnTx/>
                <a:uFillTx/>
                <a:latin typeface="Calibri"/>
                <a:ea typeface="Calibri"/>
                <a:cs typeface="Calibri"/>
                <a:sym typeface="Calibri"/>
              </a:rPr>
              <a:t>Het veroorzaakt een abortus</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9" name="Google Shape;199;p18"/>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Hoe werkt de morning-afterpil?</a:t>
            </a:r>
            <a:br>
              <a:rPr lang="en-GB"/>
            </a:b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408ED-FB10-C19B-FC84-DB98E6F3A068}"/>
              </a:ext>
            </a:extLst>
          </p:cNvPr>
          <p:cNvSpPr>
            <a:spLocks noGrp="1"/>
          </p:cNvSpPr>
          <p:nvPr>
            <p:ph type="title"/>
          </p:nvPr>
        </p:nvSpPr>
        <p:spPr/>
        <p:txBody>
          <a:bodyPr/>
          <a:lstStyle/>
          <a:p>
            <a:pPr algn="l"/>
            <a:r>
              <a:rPr lang="nl-NL" dirty="0"/>
              <a:t>Hoe zit het dan wel?</a:t>
            </a:r>
          </a:p>
        </p:txBody>
      </p:sp>
      <p:sp>
        <p:nvSpPr>
          <p:cNvPr id="3" name="Tijdelijke aanduiding voor inhoud 2">
            <a:extLst>
              <a:ext uri="{FF2B5EF4-FFF2-40B4-BE49-F238E27FC236}">
                <a16:creationId xmlns:a16="http://schemas.microsoft.com/office/drawing/2014/main" id="{9F95E8C4-FFF1-EDFC-BF8A-7A15C839F5A1}"/>
              </a:ext>
            </a:extLst>
          </p:cNvPr>
          <p:cNvSpPr>
            <a:spLocks noGrp="1"/>
          </p:cNvSpPr>
          <p:nvPr>
            <p:ph idx="1"/>
          </p:nvPr>
        </p:nvSpPr>
        <p:spPr>
          <a:xfrm>
            <a:off x="1113240" y="2438414"/>
            <a:ext cx="7514035" cy="3510866"/>
          </a:xfrm>
        </p:spPr>
        <p:txBody>
          <a:bodyPr>
            <a:normAutofit fontScale="92500" lnSpcReduction="20000"/>
          </a:bodyPr>
          <a:lstStyle/>
          <a:p>
            <a:r>
              <a:rPr lang="nl-NL" dirty="0"/>
              <a:t>Morning-afterpil voorkomt alleen een zwangerschap als de ovulatie nog niet heeft plaatsgevonden!</a:t>
            </a:r>
          </a:p>
          <a:p>
            <a:pPr lvl="1"/>
            <a:r>
              <a:rPr lang="nl-NL" dirty="0"/>
              <a:t>Hoe langer je wacht met innemen hoe groter de kans alsnog zwanger te worden</a:t>
            </a:r>
          </a:p>
          <a:p>
            <a:r>
              <a:rPr lang="nl-NL" dirty="0"/>
              <a:t>Wil je het risico écht niet lopen</a:t>
            </a:r>
          </a:p>
          <a:p>
            <a:pPr lvl="1"/>
            <a:r>
              <a:rPr lang="nl-NL" dirty="0"/>
              <a:t>Laat dan een koper spiraal plaatsen, deze is direct werkzaam en voorkomt innesteling</a:t>
            </a:r>
          </a:p>
          <a:p>
            <a:r>
              <a:rPr lang="nl-NL" dirty="0"/>
              <a:t>Er zijn verschillende morning-afterpillen met een net iets andere werking</a:t>
            </a:r>
          </a:p>
          <a:p>
            <a:pPr lvl="1"/>
            <a:r>
              <a:rPr lang="nl-NL" dirty="0"/>
              <a:t>Lees verder op thuisarts.nl (= betrouwbare medische bron)</a:t>
            </a:r>
          </a:p>
        </p:txBody>
      </p:sp>
      <p:pic>
        <p:nvPicPr>
          <p:cNvPr id="4" name="Afbeelding 3">
            <a:extLst>
              <a:ext uri="{FF2B5EF4-FFF2-40B4-BE49-F238E27FC236}">
                <a16:creationId xmlns:a16="http://schemas.microsoft.com/office/drawing/2014/main" id="{808F172E-454F-2945-BEAF-B969E371F2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16632"/>
            <a:ext cx="3081075" cy="2165008"/>
          </a:xfrm>
          <a:prstGeom prst="rect">
            <a:avLst/>
          </a:prstGeom>
        </p:spPr>
      </p:pic>
    </p:spTree>
    <p:extLst>
      <p:ext uri="{BB962C8B-B14F-4D97-AF65-F5344CB8AC3E}">
        <p14:creationId xmlns:p14="http://schemas.microsoft.com/office/powerpoint/2010/main" val="129468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685801"/>
            <a:ext cx="3528391" cy="5479503"/>
          </a:xfrm>
        </p:spPr>
        <p:txBody>
          <a:bodyPr anchor="t">
            <a:normAutofit/>
          </a:bodyPr>
          <a:lstStyle/>
          <a:p>
            <a:pPr algn="l"/>
            <a:r>
              <a:rPr lang="nl-NL" sz="3200" dirty="0"/>
              <a:t>Leerling dénkt dat hij het al weet en gaat niet zelf opzoek naar het goede antwoord</a:t>
            </a:r>
            <a:br>
              <a:rPr lang="nl-NL" sz="3200" dirty="0"/>
            </a:br>
            <a:br>
              <a:rPr lang="nl-NL" sz="3200"/>
            </a:br>
            <a:endParaRPr lang="nl-NL" sz="3200" dirty="0"/>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l="8969" t="5901" r="5348" b="9051"/>
          <a:stretch/>
        </p:blipFill>
        <p:spPr>
          <a:xfrm>
            <a:off x="4499992" y="548680"/>
            <a:ext cx="4392488" cy="5832648"/>
          </a:xfrm>
          <a:prstGeom prst="rect">
            <a:avLst/>
          </a:prstGeom>
        </p:spPr>
      </p:pic>
    </p:spTree>
    <p:extLst>
      <p:ext uri="{BB962C8B-B14F-4D97-AF65-F5344CB8AC3E}">
        <p14:creationId xmlns:p14="http://schemas.microsoft.com/office/powerpoint/2010/main" val="1436854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Effectieve inzet in de les</a:t>
            </a:r>
          </a:p>
        </p:txBody>
      </p:sp>
      <p:sp>
        <p:nvSpPr>
          <p:cNvPr id="3" name="Tijdelijke aanduiding voor inhoud 2"/>
          <p:cNvSpPr>
            <a:spLocks noGrp="1"/>
          </p:cNvSpPr>
          <p:nvPr>
            <p:ph idx="1"/>
          </p:nvPr>
        </p:nvSpPr>
        <p:spPr>
          <a:xfrm>
            <a:off x="1403648" y="2667014"/>
            <a:ext cx="7223627" cy="3124201"/>
          </a:xfrm>
        </p:spPr>
        <p:txBody>
          <a:bodyPr/>
          <a:lstStyle/>
          <a:p>
            <a:pPr marL="457200" indent="-457200">
              <a:buAutoNum type="arabicPeriod"/>
            </a:pPr>
            <a:r>
              <a:rPr lang="nl-NL" dirty="0"/>
              <a:t>In stilte nadenken</a:t>
            </a:r>
          </a:p>
          <a:p>
            <a:pPr marL="457200" indent="-457200">
              <a:buAutoNum type="arabicPeriod"/>
            </a:pPr>
            <a:r>
              <a:rPr lang="nl-NL" dirty="0"/>
              <a:t>Tegelijk antwoorden met vinger in de lucht</a:t>
            </a:r>
          </a:p>
          <a:p>
            <a:pPr marL="457200" indent="-457200">
              <a:buAutoNum type="arabicPeriod"/>
            </a:pPr>
            <a:r>
              <a:rPr lang="nl-NL" dirty="0"/>
              <a:t>Gesprek (klassikaal of onderling)</a:t>
            </a:r>
          </a:p>
          <a:p>
            <a:pPr marL="457200" indent="-457200">
              <a:buAutoNum type="arabicPeriod"/>
            </a:pPr>
            <a:r>
              <a:rPr lang="nl-NL" dirty="0"/>
              <a:t>Opnieuw stemmen</a:t>
            </a:r>
          </a:p>
          <a:p>
            <a:pPr marL="457200" indent="-457200">
              <a:buAutoNum type="arabicPeriod"/>
            </a:pPr>
            <a:r>
              <a:rPr lang="nl-NL" dirty="0"/>
              <a:t>Goede antwoord</a:t>
            </a:r>
          </a:p>
          <a:p>
            <a:pPr marL="457200" indent="-457200">
              <a:buAutoNum type="arabicPeriod"/>
            </a:pPr>
            <a:r>
              <a:rPr lang="nl-NL" dirty="0"/>
              <a:t>Goed gesprek / instructie over hoe proces echt werkt</a:t>
            </a:r>
          </a:p>
        </p:txBody>
      </p:sp>
      <p:pic>
        <p:nvPicPr>
          <p:cNvPr id="4" name="Afbeelding 3">
            <a:extLst>
              <a:ext uri="{FF2B5EF4-FFF2-40B4-BE49-F238E27FC236}">
                <a16:creationId xmlns:a16="http://schemas.microsoft.com/office/drawing/2014/main" id="{31A417F9-5229-8FF2-15F1-F2ED3BB84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461" y="1952639"/>
            <a:ext cx="3819525" cy="1200150"/>
          </a:xfrm>
          <a:prstGeom prst="rect">
            <a:avLst/>
          </a:prstGeom>
        </p:spPr>
      </p:pic>
    </p:spTree>
    <p:extLst>
      <p:ext uri="{BB962C8B-B14F-4D97-AF65-F5344CB8AC3E}">
        <p14:creationId xmlns:p14="http://schemas.microsoft.com/office/powerpoint/2010/main" val="4173825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FFA82-E8CC-4EEE-D8A5-A6C86042A349}"/>
              </a:ext>
            </a:extLst>
          </p:cNvPr>
          <p:cNvSpPr>
            <a:spLocks noGrp="1"/>
          </p:cNvSpPr>
          <p:nvPr>
            <p:ph type="title"/>
          </p:nvPr>
        </p:nvSpPr>
        <p:spPr>
          <a:xfrm>
            <a:off x="1113241" y="685815"/>
            <a:ext cx="7514035" cy="942985"/>
          </a:xfrm>
        </p:spPr>
        <p:txBody>
          <a:bodyPr>
            <a:normAutofit fontScale="90000"/>
          </a:bodyPr>
          <a:lstStyle/>
          <a:p>
            <a:r>
              <a:rPr lang="nl-NL" dirty="0"/>
              <a:t>Hoe deed H5 het een les voor het PW over dit thema?</a:t>
            </a:r>
          </a:p>
        </p:txBody>
      </p:sp>
      <p:sp>
        <p:nvSpPr>
          <p:cNvPr id="3" name="Tijdelijke aanduiding voor inhoud 2">
            <a:extLst>
              <a:ext uri="{FF2B5EF4-FFF2-40B4-BE49-F238E27FC236}">
                <a16:creationId xmlns:a16="http://schemas.microsoft.com/office/drawing/2014/main" id="{4890EA4A-DDEC-D5BA-6F86-94C1CCD07D53}"/>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98761FD7-7E0D-BA29-BCC9-AFB501EFA335}"/>
              </a:ext>
            </a:extLst>
          </p:cNvPr>
          <p:cNvPicPr>
            <a:picLocks noChangeAspect="1"/>
          </p:cNvPicPr>
          <p:nvPr/>
        </p:nvPicPr>
        <p:blipFill>
          <a:blip r:embed="rId3"/>
          <a:stretch>
            <a:fillRect/>
          </a:stretch>
        </p:blipFill>
        <p:spPr>
          <a:xfrm>
            <a:off x="1113240" y="2060848"/>
            <a:ext cx="7858125" cy="4029075"/>
          </a:xfrm>
          <a:prstGeom prst="rect">
            <a:avLst/>
          </a:prstGeom>
        </p:spPr>
      </p:pic>
    </p:spTree>
    <p:extLst>
      <p:ext uri="{BB962C8B-B14F-4D97-AF65-F5344CB8AC3E}">
        <p14:creationId xmlns:p14="http://schemas.microsoft.com/office/powerpoint/2010/main" val="2301240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636ED-F552-73CD-742A-236BE7F339A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EF6AABD-2FA0-73C3-33A6-91D6A6181B67}"/>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2DEF2247-535E-8507-0319-69C5B26A8E1F}"/>
              </a:ext>
            </a:extLst>
          </p:cNvPr>
          <p:cNvPicPr>
            <a:picLocks noChangeAspect="1"/>
          </p:cNvPicPr>
          <p:nvPr/>
        </p:nvPicPr>
        <p:blipFill>
          <a:blip r:embed="rId3"/>
          <a:stretch>
            <a:fillRect/>
          </a:stretch>
        </p:blipFill>
        <p:spPr>
          <a:xfrm>
            <a:off x="0" y="2368289"/>
            <a:ext cx="9144000" cy="4102595"/>
          </a:xfrm>
          <a:prstGeom prst="rect">
            <a:avLst/>
          </a:prstGeom>
        </p:spPr>
      </p:pic>
    </p:spTree>
    <p:extLst>
      <p:ext uri="{BB962C8B-B14F-4D97-AF65-F5344CB8AC3E}">
        <p14:creationId xmlns:p14="http://schemas.microsoft.com/office/powerpoint/2010/main" val="1542987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Als expert  overschat je makkelijk de kennis van beginners</a:t>
            </a:r>
          </a:p>
        </p:txBody>
      </p:sp>
      <p:sp>
        <p:nvSpPr>
          <p:cNvPr id="3" name="Tijdelijke aanduiding voor inhoud 2"/>
          <p:cNvSpPr>
            <a:spLocks noGrp="1"/>
          </p:cNvSpPr>
          <p:nvPr>
            <p:ph idx="1"/>
          </p:nvPr>
        </p:nvSpPr>
        <p:spPr>
          <a:xfrm>
            <a:off x="1113240" y="2438414"/>
            <a:ext cx="7923256" cy="990586"/>
          </a:xfrm>
        </p:spPr>
        <p:txBody>
          <a:bodyPr>
            <a:normAutofit fontScale="92500" lnSpcReduction="20000"/>
          </a:bodyPr>
          <a:lstStyle/>
          <a:p>
            <a:pPr marL="0" indent="0">
              <a:buNone/>
            </a:pPr>
            <a:r>
              <a:rPr lang="nl-NL" sz="2000" dirty="0"/>
              <a:t>Het is moeilijk (bijna onmogelijk) je te verplaatsen in een beginner</a:t>
            </a:r>
          </a:p>
          <a:p>
            <a:pPr marL="0" indent="0">
              <a:buNone/>
            </a:pPr>
            <a:r>
              <a:rPr lang="nl-NL" sz="2000" dirty="0"/>
              <a:t>Dit maakt het noodzakelijk steeds weer zichtbaar te maken wat leerlingen denken</a:t>
            </a:r>
          </a:p>
        </p:txBody>
      </p:sp>
      <p:pic>
        <p:nvPicPr>
          <p:cNvPr id="8" name="Afbeelding 7"/>
          <p:cNvPicPr>
            <a:picLocks noChangeAspect="1"/>
          </p:cNvPicPr>
          <p:nvPr/>
        </p:nvPicPr>
        <p:blipFill>
          <a:blip r:embed="rId3"/>
          <a:stretch>
            <a:fillRect/>
          </a:stretch>
        </p:blipFill>
        <p:spPr>
          <a:xfrm>
            <a:off x="2481771" y="3573016"/>
            <a:ext cx="4776971" cy="3024336"/>
          </a:xfrm>
          <a:prstGeom prst="rect">
            <a:avLst/>
          </a:prstGeom>
        </p:spPr>
      </p:pic>
    </p:spTree>
    <p:extLst>
      <p:ext uri="{BB962C8B-B14F-4D97-AF65-F5344CB8AC3E}">
        <p14:creationId xmlns:p14="http://schemas.microsoft.com/office/powerpoint/2010/main" val="53680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Probleem</a:t>
            </a:r>
          </a:p>
        </p:txBody>
      </p:sp>
      <p:sp>
        <p:nvSpPr>
          <p:cNvPr id="3" name="Tijdelijke aanduiding voor inhoud 2"/>
          <p:cNvSpPr>
            <a:spLocks noGrp="1"/>
          </p:cNvSpPr>
          <p:nvPr>
            <p:ph idx="1"/>
          </p:nvPr>
        </p:nvSpPr>
        <p:spPr>
          <a:xfrm>
            <a:off x="1113233" y="1844824"/>
            <a:ext cx="7514035" cy="3946377"/>
          </a:xfrm>
        </p:spPr>
        <p:txBody>
          <a:bodyPr/>
          <a:lstStyle/>
          <a:p>
            <a:r>
              <a:rPr lang="nl-NL" dirty="0"/>
              <a:t>Leren is grillig</a:t>
            </a:r>
          </a:p>
          <a:p>
            <a:r>
              <a:rPr lang="nl-NL" dirty="0"/>
              <a:t>Als expert overschat je makkelijk de kennis van leerlingen (</a:t>
            </a:r>
            <a:r>
              <a:rPr lang="nl-NL" dirty="0" err="1"/>
              <a:t>curse</a:t>
            </a:r>
            <a:r>
              <a:rPr lang="nl-NL" dirty="0"/>
              <a:t> of </a:t>
            </a:r>
            <a:r>
              <a:rPr lang="nl-NL" dirty="0" err="1"/>
              <a:t>knowledge</a:t>
            </a:r>
            <a:r>
              <a:rPr lang="nl-NL" dirty="0"/>
              <a:t>)</a:t>
            </a:r>
          </a:p>
          <a:p>
            <a:r>
              <a:rPr lang="nl-NL" dirty="0"/>
              <a:t>Bij sommige concepten ontstaan (door onze hersenen en omgeving) vaak hardnekkige misconcepten</a:t>
            </a:r>
          </a:p>
          <a:p>
            <a:r>
              <a:rPr lang="nl-NL" dirty="0"/>
              <a:t>Leerlingen weten van zichzelf niet dat ze de misvatting hebben en kunnen het niet zelfstandig adresseren</a:t>
            </a:r>
          </a:p>
        </p:txBody>
      </p:sp>
    </p:spTree>
    <p:extLst>
      <p:ext uri="{BB962C8B-B14F-4D97-AF65-F5344CB8AC3E}">
        <p14:creationId xmlns:p14="http://schemas.microsoft.com/office/powerpoint/2010/main" val="2753101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Oplossing: diagnostische vraag</a:t>
            </a:r>
          </a:p>
        </p:txBody>
      </p:sp>
      <p:sp>
        <p:nvSpPr>
          <p:cNvPr id="3" name="Tijdelijke aanduiding voor inhoud 2"/>
          <p:cNvSpPr>
            <a:spLocks noGrp="1"/>
          </p:cNvSpPr>
          <p:nvPr>
            <p:ph idx="1"/>
          </p:nvPr>
        </p:nvSpPr>
        <p:spPr>
          <a:xfrm>
            <a:off x="1113233" y="2667001"/>
            <a:ext cx="7514035" cy="2202160"/>
          </a:xfrm>
        </p:spPr>
        <p:txBody>
          <a:bodyPr>
            <a:normAutofit lnSpcReduction="10000"/>
          </a:bodyPr>
          <a:lstStyle/>
          <a:p>
            <a:pPr marL="0" indent="0">
              <a:buNone/>
            </a:pPr>
            <a:r>
              <a:rPr lang="nl-NL" dirty="0"/>
              <a:t>Een meerkeuze vraag waarmee je snel zichtbaar krijgt in hoeverre een bekende misvatting aanwezig is. </a:t>
            </a:r>
          </a:p>
          <a:p>
            <a:pPr marL="0" indent="0">
              <a:buNone/>
            </a:pPr>
            <a:endParaRPr lang="nl-NL" dirty="0"/>
          </a:p>
          <a:p>
            <a:pPr marL="0" indent="0">
              <a:buNone/>
            </a:pPr>
            <a:r>
              <a:rPr lang="nl-NL" dirty="0"/>
              <a:t>Je gebruikt deze info om te beslissen wat </a:t>
            </a:r>
            <a:r>
              <a:rPr lang="nl-NL" u="sng" dirty="0"/>
              <a:t>nu</a:t>
            </a:r>
            <a:r>
              <a:rPr lang="nl-NL" dirty="0"/>
              <a:t> in de les nuttig is om te doen</a:t>
            </a:r>
          </a:p>
        </p:txBody>
      </p:sp>
    </p:spTree>
    <p:extLst>
      <p:ext uri="{BB962C8B-B14F-4D97-AF65-F5344CB8AC3E}">
        <p14:creationId xmlns:p14="http://schemas.microsoft.com/office/powerpoint/2010/main" val="297987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Even voorstellen</a:t>
            </a:r>
          </a:p>
        </p:txBody>
      </p:sp>
      <p:sp>
        <p:nvSpPr>
          <p:cNvPr id="5" name="Tijdelijke aanduiding voor inhoud 4">
            <a:extLst>
              <a:ext uri="{FF2B5EF4-FFF2-40B4-BE49-F238E27FC236}">
                <a16:creationId xmlns:a16="http://schemas.microsoft.com/office/drawing/2014/main" id="{96CEC49E-C19B-65D0-5CD5-28E8C4A16D6A}"/>
              </a:ext>
            </a:extLst>
          </p:cNvPr>
          <p:cNvSpPr>
            <a:spLocks noGrp="1"/>
          </p:cNvSpPr>
          <p:nvPr>
            <p:ph idx="1"/>
          </p:nvPr>
        </p:nvSpPr>
        <p:spPr/>
        <p:txBody>
          <a:bodyPr>
            <a:normAutofit/>
          </a:bodyPr>
          <a:lstStyle/>
          <a:p>
            <a:pPr marL="0" indent="0" algn="ctr">
              <a:buNone/>
            </a:pPr>
            <a:r>
              <a:rPr lang="nl-NL" sz="4400" dirty="0"/>
              <a:t>Jelle &amp; Sofie</a:t>
            </a:r>
          </a:p>
        </p:txBody>
      </p:sp>
    </p:spTree>
    <p:extLst>
      <p:ext uri="{BB962C8B-B14F-4D97-AF65-F5344CB8AC3E}">
        <p14:creationId xmlns:p14="http://schemas.microsoft.com/office/powerpoint/2010/main" val="257236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4376A40-4FAE-640B-AEE8-01318DDDBD2A}"/>
              </a:ext>
            </a:extLst>
          </p:cNvPr>
          <p:cNvSpPr>
            <a:spLocks noGrp="1"/>
          </p:cNvSpPr>
          <p:nvPr>
            <p:ph type="title"/>
          </p:nvPr>
        </p:nvSpPr>
        <p:spPr>
          <a:xfrm>
            <a:off x="1034218" y="332656"/>
            <a:ext cx="8109782" cy="1447784"/>
          </a:xfrm>
        </p:spPr>
        <p:txBody>
          <a:bodyPr anchor="t">
            <a:noAutofit/>
          </a:bodyPr>
          <a:lstStyle/>
          <a:p>
            <a:pPr>
              <a:lnSpc>
                <a:spcPts val="4000"/>
              </a:lnSpc>
            </a:pPr>
            <a:r>
              <a:rPr lang="nl-NL" sz="3600" dirty="0"/>
              <a:t>In de afbeelding zijn de krachten op een bal getekend in het hoogste punt van de baan en even verderop. Welke tekening geeft de krachten op de bal het beste weer?</a:t>
            </a:r>
            <a:br>
              <a:rPr lang="nl-NL" sz="3600" dirty="0"/>
            </a:br>
            <a:br>
              <a:rPr lang="nl-NL" sz="3600" dirty="0"/>
            </a:br>
            <a:endParaRPr lang="en-US" sz="3600" dirty="0"/>
          </a:p>
        </p:txBody>
      </p:sp>
      <p:grpSp>
        <p:nvGrpSpPr>
          <p:cNvPr id="10" name="Groep 9">
            <a:extLst>
              <a:ext uri="{FF2B5EF4-FFF2-40B4-BE49-F238E27FC236}">
                <a16:creationId xmlns:a16="http://schemas.microsoft.com/office/drawing/2014/main" id="{43EBECFB-2A74-6811-43B2-74174D25858B}"/>
              </a:ext>
            </a:extLst>
          </p:cNvPr>
          <p:cNvGrpSpPr/>
          <p:nvPr/>
        </p:nvGrpSpPr>
        <p:grpSpPr>
          <a:xfrm>
            <a:off x="1344077" y="3360481"/>
            <a:ext cx="908647" cy="908646"/>
            <a:chOff x="947033" y="2362454"/>
            <a:chExt cx="908647" cy="908646"/>
          </a:xfrm>
        </p:grpSpPr>
        <p:sp>
          <p:nvSpPr>
            <p:cNvPr id="11" name="Shape 133">
              <a:extLst>
                <a:ext uri="{FF2B5EF4-FFF2-40B4-BE49-F238E27FC236}">
                  <a16:creationId xmlns:a16="http://schemas.microsoft.com/office/drawing/2014/main" id="{9775D410-1513-9D28-C133-CEAD809F0B87}"/>
                </a:ext>
              </a:extLst>
            </p:cNvPr>
            <p:cNvSpPr/>
            <p:nvPr/>
          </p:nvSpPr>
          <p:spPr>
            <a:xfrm>
              <a:off x="947033" y="2362454"/>
              <a:ext cx="908647" cy="908646"/>
            </a:xfrm>
            <a:prstGeom prst="ellipse">
              <a:avLst/>
            </a:prstGeom>
            <a:solidFill>
              <a:srgbClr val="73C3E3"/>
            </a:solidFill>
            <a:ln w="3175">
              <a:miter lim="400000"/>
            </a:ln>
          </p:spPr>
          <p:txBody>
            <a:bodyPr lIns="35718" tIns="35718" rIns="35718" bIns="35718" anchor="ctr"/>
            <a:lstStyle/>
            <a:p>
              <a:pPr algn="ctr" defTabSz="547687" hangingPunct="0">
                <a:defRPr sz="2000">
                  <a:solidFill>
                    <a:srgbClr val="FFFFFF"/>
                  </a:solidFill>
                  <a:latin typeface="Helvetica Light"/>
                  <a:ea typeface="Helvetica Light"/>
                  <a:cs typeface="Helvetica Light"/>
                  <a:sym typeface="Helvetica Light"/>
                </a:defRPr>
              </a:pPr>
              <a:endParaRPr sz="2000" kern="0">
                <a:solidFill>
                  <a:srgbClr val="FFFFFF"/>
                </a:solidFill>
                <a:latin typeface="Helvetica Light"/>
                <a:sym typeface="Helvetica Light"/>
              </a:endParaRPr>
            </a:p>
          </p:txBody>
        </p:sp>
        <p:sp>
          <p:nvSpPr>
            <p:cNvPr id="12" name="Shape 134">
              <a:extLst>
                <a:ext uri="{FF2B5EF4-FFF2-40B4-BE49-F238E27FC236}">
                  <a16:creationId xmlns:a16="http://schemas.microsoft.com/office/drawing/2014/main" id="{7CE7E3E1-6F3E-863D-39F9-C4D78758735F}"/>
                </a:ext>
              </a:extLst>
            </p:cNvPr>
            <p:cNvSpPr/>
            <p:nvPr/>
          </p:nvSpPr>
          <p:spPr>
            <a:xfrm>
              <a:off x="1261236" y="2566802"/>
              <a:ext cx="356441" cy="474551"/>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defTabSz="547687" hangingPunct="0">
                <a:lnSpc>
                  <a:spcPct val="120000"/>
                </a:lnSpc>
                <a:defRPr/>
              </a:pPr>
              <a:r>
                <a:rPr kern="0" dirty="0">
                  <a:latin typeface="Helvetica"/>
                  <a:cs typeface="Helvetica"/>
                  <a:sym typeface="Helvetica"/>
                </a:rPr>
                <a:t>A</a:t>
              </a:r>
            </a:p>
          </p:txBody>
        </p:sp>
      </p:grpSp>
      <p:grpSp>
        <p:nvGrpSpPr>
          <p:cNvPr id="13" name="Groep 12">
            <a:extLst>
              <a:ext uri="{FF2B5EF4-FFF2-40B4-BE49-F238E27FC236}">
                <a16:creationId xmlns:a16="http://schemas.microsoft.com/office/drawing/2014/main" id="{2C610226-C1B5-ACB6-3113-3DDFB1D1F6C7}"/>
              </a:ext>
            </a:extLst>
          </p:cNvPr>
          <p:cNvGrpSpPr/>
          <p:nvPr/>
        </p:nvGrpSpPr>
        <p:grpSpPr>
          <a:xfrm>
            <a:off x="5245609" y="3400639"/>
            <a:ext cx="908647" cy="908646"/>
            <a:chOff x="4665644" y="2362454"/>
            <a:chExt cx="908647" cy="908646"/>
          </a:xfrm>
        </p:grpSpPr>
        <p:sp>
          <p:nvSpPr>
            <p:cNvPr id="14" name="Shape 135">
              <a:extLst>
                <a:ext uri="{FF2B5EF4-FFF2-40B4-BE49-F238E27FC236}">
                  <a16:creationId xmlns:a16="http://schemas.microsoft.com/office/drawing/2014/main" id="{893993DB-2489-2498-2753-7C97100E1FC1}"/>
                </a:ext>
              </a:extLst>
            </p:cNvPr>
            <p:cNvSpPr/>
            <p:nvPr/>
          </p:nvSpPr>
          <p:spPr>
            <a:xfrm>
              <a:off x="4665644" y="2362454"/>
              <a:ext cx="908647" cy="908646"/>
            </a:xfrm>
            <a:prstGeom prst="ellipse">
              <a:avLst/>
            </a:prstGeom>
            <a:solidFill>
              <a:srgbClr val="919CE3"/>
            </a:solidFill>
            <a:ln w="3175">
              <a:miter lim="400000"/>
            </a:ln>
          </p:spPr>
          <p:txBody>
            <a:bodyPr lIns="35718" tIns="35718" rIns="35718" bIns="35718" anchor="ctr"/>
            <a:lstStyle/>
            <a:p>
              <a:pPr algn="ctr" defTabSz="547687" hangingPunct="0">
                <a:defRPr sz="2000">
                  <a:solidFill>
                    <a:srgbClr val="FFFFFF"/>
                  </a:solidFill>
                  <a:latin typeface="Helvetica Light"/>
                  <a:ea typeface="Helvetica Light"/>
                  <a:cs typeface="Helvetica Light"/>
                  <a:sym typeface="Helvetica Light"/>
                </a:defRPr>
              </a:pPr>
              <a:endParaRPr sz="2000" kern="0">
                <a:solidFill>
                  <a:srgbClr val="FFFFFF"/>
                </a:solidFill>
                <a:latin typeface="Helvetica Light"/>
                <a:sym typeface="Helvetica Light"/>
              </a:endParaRPr>
            </a:p>
          </p:txBody>
        </p:sp>
        <p:sp>
          <p:nvSpPr>
            <p:cNvPr id="15" name="Shape 136">
              <a:extLst>
                <a:ext uri="{FF2B5EF4-FFF2-40B4-BE49-F238E27FC236}">
                  <a16:creationId xmlns:a16="http://schemas.microsoft.com/office/drawing/2014/main" id="{611405D8-BA70-C1FF-1512-5C0DCEBA947E}"/>
                </a:ext>
              </a:extLst>
            </p:cNvPr>
            <p:cNvSpPr/>
            <p:nvPr/>
          </p:nvSpPr>
          <p:spPr>
            <a:xfrm>
              <a:off x="4979847" y="2566802"/>
              <a:ext cx="356441" cy="474551"/>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defTabSz="547687" hangingPunct="0">
                <a:lnSpc>
                  <a:spcPct val="120000"/>
                </a:lnSpc>
                <a:defRPr/>
              </a:pPr>
              <a:r>
                <a:rPr kern="0" dirty="0">
                  <a:latin typeface="Helvetica"/>
                  <a:cs typeface="Helvetica"/>
                  <a:sym typeface="Helvetica"/>
                </a:rPr>
                <a:t>B</a:t>
              </a:r>
            </a:p>
          </p:txBody>
        </p:sp>
      </p:grpSp>
      <p:grpSp>
        <p:nvGrpSpPr>
          <p:cNvPr id="16" name="Groep 15">
            <a:extLst>
              <a:ext uri="{FF2B5EF4-FFF2-40B4-BE49-F238E27FC236}">
                <a16:creationId xmlns:a16="http://schemas.microsoft.com/office/drawing/2014/main" id="{638681EA-7AF6-6456-43C3-6299B63C3604}"/>
              </a:ext>
            </a:extLst>
          </p:cNvPr>
          <p:cNvGrpSpPr/>
          <p:nvPr/>
        </p:nvGrpSpPr>
        <p:grpSpPr>
          <a:xfrm>
            <a:off x="1344077" y="5154975"/>
            <a:ext cx="908647" cy="908646"/>
            <a:chOff x="947033" y="4156948"/>
            <a:chExt cx="908647" cy="908646"/>
          </a:xfrm>
        </p:grpSpPr>
        <p:sp>
          <p:nvSpPr>
            <p:cNvPr id="17" name="Shape 137">
              <a:extLst>
                <a:ext uri="{FF2B5EF4-FFF2-40B4-BE49-F238E27FC236}">
                  <a16:creationId xmlns:a16="http://schemas.microsoft.com/office/drawing/2014/main" id="{60AB38A9-7DEB-0D52-AC63-5F32FE8FD49A}"/>
                </a:ext>
              </a:extLst>
            </p:cNvPr>
            <p:cNvSpPr/>
            <p:nvPr/>
          </p:nvSpPr>
          <p:spPr>
            <a:xfrm>
              <a:off x="947033" y="4156948"/>
              <a:ext cx="908647" cy="908646"/>
            </a:xfrm>
            <a:prstGeom prst="ellipse">
              <a:avLst/>
            </a:prstGeom>
            <a:solidFill>
              <a:srgbClr val="95DF83"/>
            </a:solidFill>
            <a:ln w="3175">
              <a:miter lim="400000"/>
            </a:ln>
          </p:spPr>
          <p:txBody>
            <a:bodyPr lIns="35718" tIns="35718" rIns="35718" bIns="35718" anchor="ctr"/>
            <a:lstStyle/>
            <a:p>
              <a:pPr algn="ctr" defTabSz="547687" hangingPunct="0">
                <a:defRPr sz="2000">
                  <a:solidFill>
                    <a:srgbClr val="FFFFFF"/>
                  </a:solidFill>
                  <a:latin typeface="Helvetica Light"/>
                  <a:ea typeface="Helvetica Light"/>
                  <a:cs typeface="Helvetica Light"/>
                  <a:sym typeface="Helvetica Light"/>
                </a:defRPr>
              </a:pPr>
              <a:endParaRPr sz="2000" kern="0">
                <a:solidFill>
                  <a:srgbClr val="FFFFFF"/>
                </a:solidFill>
                <a:latin typeface="Helvetica Light"/>
                <a:sym typeface="Helvetica Light"/>
              </a:endParaRPr>
            </a:p>
          </p:txBody>
        </p:sp>
        <p:sp>
          <p:nvSpPr>
            <p:cNvPr id="18" name="Shape 138">
              <a:extLst>
                <a:ext uri="{FF2B5EF4-FFF2-40B4-BE49-F238E27FC236}">
                  <a16:creationId xmlns:a16="http://schemas.microsoft.com/office/drawing/2014/main" id="{EEF2DE95-93DE-F9CF-08AB-62180F7027E5}"/>
                </a:ext>
              </a:extLst>
            </p:cNvPr>
            <p:cNvSpPr/>
            <p:nvPr/>
          </p:nvSpPr>
          <p:spPr>
            <a:xfrm>
              <a:off x="1261237" y="4361296"/>
              <a:ext cx="356440" cy="474551"/>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defTabSz="547687" hangingPunct="0">
                <a:lnSpc>
                  <a:spcPct val="120000"/>
                </a:lnSpc>
                <a:defRPr/>
              </a:pPr>
              <a:r>
                <a:rPr kern="0" dirty="0">
                  <a:latin typeface="Helvetica"/>
                  <a:cs typeface="Helvetica"/>
                  <a:sym typeface="Helvetica"/>
                </a:rPr>
                <a:t>C</a:t>
              </a:r>
            </a:p>
          </p:txBody>
        </p:sp>
      </p:grpSp>
      <p:grpSp>
        <p:nvGrpSpPr>
          <p:cNvPr id="19" name="Groep 18">
            <a:extLst>
              <a:ext uri="{FF2B5EF4-FFF2-40B4-BE49-F238E27FC236}">
                <a16:creationId xmlns:a16="http://schemas.microsoft.com/office/drawing/2014/main" id="{1B3BD568-D381-C92F-20A2-B0F1C158F0E1}"/>
              </a:ext>
            </a:extLst>
          </p:cNvPr>
          <p:cNvGrpSpPr/>
          <p:nvPr/>
        </p:nvGrpSpPr>
        <p:grpSpPr>
          <a:xfrm>
            <a:off x="5245783" y="5170547"/>
            <a:ext cx="908647" cy="908646"/>
            <a:chOff x="4665644" y="4148177"/>
            <a:chExt cx="908647" cy="908646"/>
          </a:xfrm>
        </p:grpSpPr>
        <p:sp>
          <p:nvSpPr>
            <p:cNvPr id="20" name="Shape 139">
              <a:extLst>
                <a:ext uri="{FF2B5EF4-FFF2-40B4-BE49-F238E27FC236}">
                  <a16:creationId xmlns:a16="http://schemas.microsoft.com/office/drawing/2014/main" id="{C9FB6EEF-796D-009F-AD76-9CB67E4C8935}"/>
                </a:ext>
              </a:extLst>
            </p:cNvPr>
            <p:cNvSpPr/>
            <p:nvPr/>
          </p:nvSpPr>
          <p:spPr>
            <a:xfrm>
              <a:off x="4665644" y="4148177"/>
              <a:ext cx="908647" cy="908646"/>
            </a:xfrm>
            <a:prstGeom prst="ellipse">
              <a:avLst/>
            </a:prstGeom>
            <a:solidFill>
              <a:srgbClr val="E58BA8"/>
            </a:solidFill>
            <a:ln w="3175">
              <a:miter lim="400000"/>
            </a:ln>
          </p:spPr>
          <p:txBody>
            <a:bodyPr lIns="35718" tIns="35718" rIns="35718" bIns="35718" anchor="ctr"/>
            <a:lstStyle/>
            <a:p>
              <a:pPr algn="ctr" defTabSz="547687" hangingPunct="0">
                <a:defRPr sz="2000">
                  <a:solidFill>
                    <a:srgbClr val="FFFFFF"/>
                  </a:solidFill>
                  <a:latin typeface="Helvetica Light"/>
                  <a:ea typeface="Helvetica Light"/>
                  <a:cs typeface="Helvetica Light"/>
                  <a:sym typeface="Helvetica Light"/>
                </a:defRPr>
              </a:pPr>
              <a:endParaRPr sz="2000" kern="0">
                <a:solidFill>
                  <a:srgbClr val="FFFFFF"/>
                </a:solidFill>
                <a:latin typeface="Helvetica Light"/>
                <a:sym typeface="Helvetica Light"/>
              </a:endParaRPr>
            </a:p>
          </p:txBody>
        </p:sp>
        <p:sp>
          <p:nvSpPr>
            <p:cNvPr id="21" name="Shape 140">
              <a:extLst>
                <a:ext uri="{FF2B5EF4-FFF2-40B4-BE49-F238E27FC236}">
                  <a16:creationId xmlns:a16="http://schemas.microsoft.com/office/drawing/2014/main" id="{3EE6E74E-77FD-AD18-A7C9-4742F22C7290}"/>
                </a:ext>
              </a:extLst>
            </p:cNvPr>
            <p:cNvSpPr/>
            <p:nvPr/>
          </p:nvSpPr>
          <p:spPr>
            <a:xfrm>
              <a:off x="4979848" y="4352525"/>
              <a:ext cx="356440" cy="474551"/>
            </a:xfrm>
            <a:prstGeom prst="rect">
              <a:avLst/>
            </a:prstGeom>
            <a:ln w="3175">
              <a:miter lim="400000"/>
            </a:ln>
            <a:extLst>
              <a:ext uri="{C572A759-6A51-4108-AA02-DFA0A04FC94B}">
                <ma14:wrappingTextBoxFlag xmlns="" xmlns:ma14="http://schemas.microsoft.com/office/mac/drawingml/2011/main" val="1"/>
              </a:ext>
            </a:extLst>
          </p:spPr>
          <p:txBody>
            <a:bodyPr lIns="35718" tIns="35718" rIns="35718" bIns="35718" anchor="ctr">
              <a:spAutoFit/>
            </a:bodyPr>
            <a:lstStyle>
              <a:lvl1pPr>
                <a:defRPr sz="2400">
                  <a:solidFill>
                    <a:srgbClr val="FFFFFF"/>
                  </a:solidFill>
                </a:defRPr>
              </a:lvl1pPr>
            </a:lstStyle>
            <a:p>
              <a:pPr defTabSz="547687" hangingPunct="0">
                <a:lnSpc>
                  <a:spcPct val="120000"/>
                </a:lnSpc>
                <a:defRPr/>
              </a:pPr>
              <a:r>
                <a:rPr kern="0" dirty="0">
                  <a:latin typeface="Helvetica"/>
                  <a:cs typeface="Helvetica"/>
                  <a:sym typeface="Helvetica"/>
                </a:rPr>
                <a:t>D</a:t>
              </a:r>
            </a:p>
          </p:txBody>
        </p:sp>
      </p:grpSp>
      <p:pic>
        <p:nvPicPr>
          <p:cNvPr id="22" name="Afbeelding 21">
            <a:extLst>
              <a:ext uri="{FF2B5EF4-FFF2-40B4-BE49-F238E27FC236}">
                <a16:creationId xmlns:a16="http://schemas.microsoft.com/office/drawing/2014/main" id="{D47A95E9-21AF-D77D-0771-E444854B5C09}"/>
              </a:ext>
            </a:extLst>
          </p:cNvPr>
          <p:cNvPicPr>
            <a:picLocks noChangeAspect="1"/>
          </p:cNvPicPr>
          <p:nvPr/>
        </p:nvPicPr>
        <p:blipFill>
          <a:blip r:embed="rId2"/>
          <a:stretch>
            <a:fillRect/>
          </a:stretch>
        </p:blipFill>
        <p:spPr>
          <a:xfrm>
            <a:off x="2656334" y="3087674"/>
            <a:ext cx="1446681" cy="1488818"/>
          </a:xfrm>
          <a:prstGeom prst="rect">
            <a:avLst/>
          </a:prstGeom>
        </p:spPr>
      </p:pic>
      <p:pic>
        <p:nvPicPr>
          <p:cNvPr id="23" name="Afbeelding 22">
            <a:extLst>
              <a:ext uri="{FF2B5EF4-FFF2-40B4-BE49-F238E27FC236}">
                <a16:creationId xmlns:a16="http://schemas.microsoft.com/office/drawing/2014/main" id="{577CEC73-923C-1EC9-518B-B6C3AD191E48}"/>
              </a:ext>
            </a:extLst>
          </p:cNvPr>
          <p:cNvPicPr>
            <a:picLocks noChangeAspect="1"/>
          </p:cNvPicPr>
          <p:nvPr/>
        </p:nvPicPr>
        <p:blipFill>
          <a:blip r:embed="rId3"/>
          <a:stretch>
            <a:fillRect/>
          </a:stretch>
        </p:blipFill>
        <p:spPr>
          <a:xfrm>
            <a:off x="6541986" y="3058119"/>
            <a:ext cx="1446681" cy="1487970"/>
          </a:xfrm>
          <a:prstGeom prst="rect">
            <a:avLst/>
          </a:prstGeom>
        </p:spPr>
      </p:pic>
      <p:pic>
        <p:nvPicPr>
          <p:cNvPr id="24" name="Afbeelding 23">
            <a:extLst>
              <a:ext uri="{FF2B5EF4-FFF2-40B4-BE49-F238E27FC236}">
                <a16:creationId xmlns:a16="http://schemas.microsoft.com/office/drawing/2014/main" id="{A11B1156-7157-E3BA-B6A6-52ED1CF6C7E9}"/>
              </a:ext>
            </a:extLst>
          </p:cNvPr>
          <p:cNvPicPr>
            <a:picLocks noChangeAspect="1"/>
          </p:cNvPicPr>
          <p:nvPr/>
        </p:nvPicPr>
        <p:blipFill>
          <a:blip r:embed="rId4"/>
          <a:stretch>
            <a:fillRect/>
          </a:stretch>
        </p:blipFill>
        <p:spPr>
          <a:xfrm>
            <a:off x="2627784" y="4869160"/>
            <a:ext cx="1475230" cy="1447784"/>
          </a:xfrm>
          <a:prstGeom prst="rect">
            <a:avLst/>
          </a:prstGeom>
        </p:spPr>
      </p:pic>
      <p:pic>
        <p:nvPicPr>
          <p:cNvPr id="25" name="Afbeelding 24">
            <a:extLst>
              <a:ext uri="{FF2B5EF4-FFF2-40B4-BE49-F238E27FC236}">
                <a16:creationId xmlns:a16="http://schemas.microsoft.com/office/drawing/2014/main" id="{DAE1F79A-F9AF-9408-6DEC-6F9329AD47FC}"/>
              </a:ext>
            </a:extLst>
          </p:cNvPr>
          <p:cNvPicPr>
            <a:picLocks noChangeAspect="1"/>
          </p:cNvPicPr>
          <p:nvPr/>
        </p:nvPicPr>
        <p:blipFill>
          <a:blip r:embed="rId5"/>
          <a:stretch>
            <a:fillRect/>
          </a:stretch>
        </p:blipFill>
        <p:spPr>
          <a:xfrm>
            <a:off x="6541985" y="4833866"/>
            <a:ext cx="1433962" cy="1518372"/>
          </a:xfrm>
          <a:prstGeom prst="rect">
            <a:avLst/>
          </a:prstGeom>
        </p:spPr>
      </p:pic>
    </p:spTree>
    <p:extLst>
      <p:ext uri="{BB962C8B-B14F-4D97-AF65-F5344CB8AC3E}">
        <p14:creationId xmlns:p14="http://schemas.microsoft.com/office/powerpoint/2010/main" val="3327860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01D29-BCB5-5CF1-6DCC-356F7DA023F9}"/>
              </a:ext>
            </a:extLst>
          </p:cNvPr>
          <p:cNvSpPr>
            <a:spLocks noGrp="1"/>
          </p:cNvSpPr>
          <p:nvPr>
            <p:ph type="title"/>
          </p:nvPr>
        </p:nvSpPr>
        <p:spPr/>
        <p:txBody>
          <a:bodyPr/>
          <a:lstStyle/>
          <a:p>
            <a:r>
              <a:rPr lang="nl-NL" dirty="0"/>
              <a:t>Een diagnostische vraag is een specifieke tool</a:t>
            </a:r>
          </a:p>
        </p:txBody>
      </p:sp>
      <p:sp>
        <p:nvSpPr>
          <p:cNvPr id="3" name="Tijdelijke aanduiding voor inhoud 2">
            <a:extLst>
              <a:ext uri="{FF2B5EF4-FFF2-40B4-BE49-F238E27FC236}">
                <a16:creationId xmlns:a16="http://schemas.microsoft.com/office/drawing/2014/main" id="{0114A0A7-6C20-403C-7D32-9AE170CCD889}"/>
              </a:ext>
            </a:extLst>
          </p:cNvPr>
          <p:cNvSpPr>
            <a:spLocks noGrp="1"/>
          </p:cNvSpPr>
          <p:nvPr>
            <p:ph idx="1"/>
          </p:nvPr>
        </p:nvSpPr>
        <p:spPr/>
        <p:txBody>
          <a:bodyPr/>
          <a:lstStyle/>
          <a:p>
            <a:endParaRPr lang="nl-NL"/>
          </a:p>
        </p:txBody>
      </p:sp>
      <p:pic>
        <p:nvPicPr>
          <p:cNvPr id="4" name="Picture 5" descr="A picture containing water, sky, boat, outdoor&#10;&#10;Description automatically generated">
            <a:extLst>
              <a:ext uri="{FF2B5EF4-FFF2-40B4-BE49-F238E27FC236}">
                <a16:creationId xmlns:a16="http://schemas.microsoft.com/office/drawing/2014/main" id="{2DA651C9-8555-AEAA-B48A-27D81839C39C}"/>
              </a:ext>
            </a:extLst>
          </p:cNvPr>
          <p:cNvPicPr>
            <a:picLocks noChangeAspect="1"/>
          </p:cNvPicPr>
          <p:nvPr/>
        </p:nvPicPr>
        <p:blipFill>
          <a:blip r:embed="rId3"/>
          <a:stretch>
            <a:fillRect/>
          </a:stretch>
        </p:blipFill>
        <p:spPr>
          <a:xfrm>
            <a:off x="251520" y="2996952"/>
            <a:ext cx="3672408" cy="23314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5" descr="A picture containing sky, water, outdoor, boat&#10;&#10;Description automatically generated">
            <a:extLst>
              <a:ext uri="{FF2B5EF4-FFF2-40B4-BE49-F238E27FC236}">
                <a16:creationId xmlns:a16="http://schemas.microsoft.com/office/drawing/2014/main" id="{EC20BF8B-7700-4034-26EF-992601D4DC2F}"/>
              </a:ext>
            </a:extLst>
          </p:cNvPr>
          <p:cNvPicPr>
            <a:picLocks noChangeAspect="1"/>
          </p:cNvPicPr>
          <p:nvPr/>
        </p:nvPicPr>
        <p:blipFill>
          <a:blip r:embed="rId4"/>
          <a:stretch>
            <a:fillRect/>
          </a:stretch>
        </p:blipFill>
        <p:spPr>
          <a:xfrm>
            <a:off x="5241601" y="2890996"/>
            <a:ext cx="3672408" cy="24482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6" name="Straight Arrow Connector 6">
            <a:extLst>
              <a:ext uri="{FF2B5EF4-FFF2-40B4-BE49-F238E27FC236}">
                <a16:creationId xmlns:a16="http://schemas.microsoft.com/office/drawing/2014/main" id="{EFB629B9-005B-6630-2716-D9C7A3AAFC6B}"/>
              </a:ext>
            </a:extLst>
          </p:cNvPr>
          <p:cNvCxnSpPr>
            <a:cxnSpLocks/>
          </p:cNvCxnSpPr>
          <p:nvPr/>
        </p:nvCxnSpPr>
        <p:spPr>
          <a:xfrm>
            <a:off x="4128542" y="4162675"/>
            <a:ext cx="947514"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57919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CB9F4-9240-3108-E483-3C7C6C7B98AB}"/>
              </a:ext>
            </a:extLst>
          </p:cNvPr>
          <p:cNvSpPr>
            <a:spLocks noGrp="1"/>
          </p:cNvSpPr>
          <p:nvPr>
            <p:ph type="title"/>
          </p:nvPr>
        </p:nvSpPr>
        <p:spPr/>
        <p:txBody>
          <a:bodyPr/>
          <a:lstStyle/>
          <a:p>
            <a:r>
              <a:rPr lang="nl-NL" dirty="0"/>
              <a:t>Simpel model van formatief handelen</a:t>
            </a:r>
          </a:p>
        </p:txBody>
      </p:sp>
      <p:sp>
        <p:nvSpPr>
          <p:cNvPr id="3" name="Tijdelijke aanduiding voor inhoud 2">
            <a:extLst>
              <a:ext uri="{FF2B5EF4-FFF2-40B4-BE49-F238E27FC236}">
                <a16:creationId xmlns:a16="http://schemas.microsoft.com/office/drawing/2014/main" id="{DF4BB1E1-F475-172C-3584-48E8E6DA3631}"/>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AFAD3985-C584-D560-8AE4-3C78D277B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708920"/>
            <a:ext cx="5719432" cy="3017665"/>
          </a:xfrm>
          <a:prstGeom prst="rect">
            <a:avLst/>
          </a:prstGeom>
        </p:spPr>
      </p:pic>
    </p:spTree>
    <p:extLst>
      <p:ext uri="{BB962C8B-B14F-4D97-AF65-F5344CB8AC3E}">
        <p14:creationId xmlns:p14="http://schemas.microsoft.com/office/powerpoint/2010/main" val="529705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734BE-4482-F47F-BDF4-B5373AAADFD0}"/>
              </a:ext>
            </a:extLst>
          </p:cNvPr>
          <p:cNvSpPr>
            <a:spLocks noGrp="1"/>
          </p:cNvSpPr>
          <p:nvPr>
            <p:ph type="title"/>
          </p:nvPr>
        </p:nvSpPr>
        <p:spPr/>
        <p:txBody>
          <a:bodyPr/>
          <a:lstStyle/>
          <a:p>
            <a:r>
              <a:rPr lang="nl-NL" dirty="0"/>
              <a:t>Simpel model van formatief handelen</a:t>
            </a:r>
          </a:p>
        </p:txBody>
      </p:sp>
      <p:sp>
        <p:nvSpPr>
          <p:cNvPr id="3" name="Tijdelijke aanduiding voor inhoud 2">
            <a:extLst>
              <a:ext uri="{FF2B5EF4-FFF2-40B4-BE49-F238E27FC236}">
                <a16:creationId xmlns:a16="http://schemas.microsoft.com/office/drawing/2014/main" id="{E6753921-F28F-49E6-C453-FAFAC88A5222}"/>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709FA966-FE1C-22C8-F4CA-87D04FBBBFEC}"/>
              </a:ext>
            </a:extLst>
          </p:cNvPr>
          <p:cNvPicPr>
            <a:picLocks noChangeAspect="1"/>
          </p:cNvPicPr>
          <p:nvPr/>
        </p:nvPicPr>
        <p:blipFill>
          <a:blip r:embed="rId2"/>
          <a:stretch>
            <a:fillRect/>
          </a:stretch>
        </p:blipFill>
        <p:spPr>
          <a:xfrm>
            <a:off x="2987824" y="2667014"/>
            <a:ext cx="3925906" cy="3776123"/>
          </a:xfrm>
          <a:prstGeom prst="rect">
            <a:avLst/>
          </a:prstGeom>
        </p:spPr>
      </p:pic>
    </p:spTree>
    <p:extLst>
      <p:ext uri="{BB962C8B-B14F-4D97-AF65-F5344CB8AC3E}">
        <p14:creationId xmlns:p14="http://schemas.microsoft.com/office/powerpoint/2010/main" val="1664999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Je zet een diagnostische vraag formatief in wanneer</a:t>
            </a:r>
          </a:p>
        </p:txBody>
      </p:sp>
      <p:sp>
        <p:nvSpPr>
          <p:cNvPr id="3" name="Tijdelijke aanduiding voor inhoud 2"/>
          <p:cNvSpPr>
            <a:spLocks noGrp="1"/>
          </p:cNvSpPr>
          <p:nvPr>
            <p:ph idx="1"/>
          </p:nvPr>
        </p:nvSpPr>
        <p:spPr/>
        <p:txBody>
          <a:bodyPr>
            <a:normAutofit/>
          </a:bodyPr>
          <a:lstStyle/>
          <a:p>
            <a:pPr marL="457200" indent="-457200">
              <a:buSzPct val="100000"/>
              <a:buAutoNum type="alphaUcPeriod"/>
            </a:pPr>
            <a:r>
              <a:rPr lang="nl-NL" dirty="0"/>
              <a:t>het niet mee weegt in de beoordeling van een leerling</a:t>
            </a:r>
          </a:p>
          <a:p>
            <a:pPr marL="457200" indent="-457200">
              <a:buSzPct val="100000"/>
              <a:buAutoNum type="alphaUcPeriod"/>
            </a:pPr>
            <a:r>
              <a:rPr lang="nl-NL" dirty="0"/>
              <a:t>alle leerlingen betrokken en actief  aan de slag zijn</a:t>
            </a:r>
          </a:p>
          <a:p>
            <a:pPr marL="457200" indent="-457200">
              <a:buSzPct val="100000"/>
              <a:buAutoNum type="alphaUcPeriod"/>
            </a:pPr>
            <a:r>
              <a:rPr lang="nl-NL" dirty="0"/>
              <a:t>je de uitkomst gebruik voor het vervolg van je les</a:t>
            </a:r>
          </a:p>
          <a:p>
            <a:pPr marL="457200" indent="-457200">
              <a:buSzPct val="100000"/>
              <a:buAutoNum type="alphaUcPeriod"/>
            </a:pPr>
            <a:r>
              <a:rPr lang="nl-NL" dirty="0"/>
              <a:t>je het begrip van het leerdoel test</a:t>
            </a:r>
          </a:p>
        </p:txBody>
      </p:sp>
    </p:spTree>
    <p:extLst>
      <p:ext uri="{BB962C8B-B14F-4D97-AF65-F5344CB8AC3E}">
        <p14:creationId xmlns:p14="http://schemas.microsoft.com/office/powerpoint/2010/main" val="1684738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Je zet een diagnostische vraag formatief in wanneer</a:t>
            </a:r>
          </a:p>
        </p:txBody>
      </p:sp>
      <p:sp>
        <p:nvSpPr>
          <p:cNvPr id="3" name="Tijdelijke aanduiding voor inhoud 2"/>
          <p:cNvSpPr>
            <a:spLocks noGrp="1"/>
          </p:cNvSpPr>
          <p:nvPr>
            <p:ph idx="1"/>
          </p:nvPr>
        </p:nvSpPr>
        <p:spPr/>
        <p:txBody>
          <a:bodyPr>
            <a:normAutofit/>
          </a:bodyPr>
          <a:lstStyle/>
          <a:p>
            <a:pPr marL="457200" indent="-457200">
              <a:buSzPct val="100000"/>
              <a:buAutoNum type="alphaUcPeriod"/>
            </a:pPr>
            <a:r>
              <a:rPr lang="nl-NL" dirty="0"/>
              <a:t>het niet mee weegt in de beoordeling van een leerling</a:t>
            </a:r>
          </a:p>
          <a:p>
            <a:pPr marL="457200" indent="-457200">
              <a:buSzPct val="100000"/>
              <a:buAutoNum type="alphaUcPeriod"/>
            </a:pPr>
            <a:r>
              <a:rPr lang="nl-NL" dirty="0"/>
              <a:t>alle leerlingen betrokken en actief  aan de slag zijn</a:t>
            </a:r>
          </a:p>
          <a:p>
            <a:pPr marL="457200" indent="-457200">
              <a:buSzPct val="100000"/>
              <a:buAutoNum type="alphaUcPeriod"/>
            </a:pPr>
            <a:r>
              <a:rPr lang="nl-NL" b="1" dirty="0"/>
              <a:t>je de uitkomst gebruik voor het vervolg van je les</a:t>
            </a:r>
          </a:p>
          <a:p>
            <a:pPr marL="457200" indent="-457200">
              <a:buSzPct val="100000"/>
              <a:buAutoNum type="alphaUcPeriod"/>
            </a:pPr>
            <a:r>
              <a:rPr lang="nl-NL" dirty="0"/>
              <a:t>je het begrip van het leerdoel test</a:t>
            </a:r>
          </a:p>
        </p:txBody>
      </p:sp>
    </p:spTree>
    <p:extLst>
      <p:ext uri="{BB962C8B-B14F-4D97-AF65-F5344CB8AC3E}">
        <p14:creationId xmlns:p14="http://schemas.microsoft.com/office/powerpoint/2010/main" val="107542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13233" y="620688"/>
            <a:ext cx="7514035" cy="5170513"/>
          </a:xfrm>
        </p:spPr>
        <p:txBody>
          <a:bodyPr anchor="t">
            <a:normAutofit fontScale="85000" lnSpcReduction="20000"/>
          </a:bodyPr>
          <a:lstStyle/>
          <a:p>
            <a:pPr marL="0" indent="0">
              <a:buNone/>
            </a:pPr>
            <a:r>
              <a:rPr lang="nl-NL" b="1" dirty="0"/>
              <a:t>Probleem</a:t>
            </a:r>
          </a:p>
          <a:p>
            <a:r>
              <a:rPr lang="nl-NL" dirty="0"/>
              <a:t>Leren is grillig</a:t>
            </a:r>
          </a:p>
          <a:p>
            <a:r>
              <a:rPr lang="nl-NL" dirty="0"/>
              <a:t>Als expert overschat je makkelijk de kennis van leerlingen </a:t>
            </a:r>
          </a:p>
          <a:p>
            <a:r>
              <a:rPr lang="nl-NL" dirty="0"/>
              <a:t>Bij sommige concepten ontstaan vaak misconcepten</a:t>
            </a:r>
          </a:p>
          <a:p>
            <a:r>
              <a:rPr lang="nl-NL" dirty="0"/>
              <a:t>Leerlingen kunnen de misconcepten niet goed zelf wegnemen</a:t>
            </a:r>
          </a:p>
          <a:p>
            <a:pPr marL="0" indent="0">
              <a:buNone/>
            </a:pPr>
            <a:endParaRPr lang="nl-NL" dirty="0"/>
          </a:p>
          <a:p>
            <a:pPr marL="0" indent="0">
              <a:buNone/>
            </a:pPr>
            <a:r>
              <a:rPr lang="nl-NL" b="1" dirty="0"/>
              <a:t>Diagnostische vraag</a:t>
            </a:r>
          </a:p>
          <a:p>
            <a:pPr marL="0" indent="0">
              <a:buNone/>
            </a:pPr>
            <a:r>
              <a:rPr lang="nl-NL" dirty="0"/>
              <a:t>Krachtig middel om het denken van leerlingen snel zichtbaar te maken in de les</a:t>
            </a:r>
          </a:p>
          <a:p>
            <a:pPr marL="0" indent="0">
              <a:buNone/>
            </a:pPr>
            <a:endParaRPr lang="nl-NL" dirty="0"/>
          </a:p>
          <a:p>
            <a:pPr marL="0" indent="0">
              <a:buNone/>
            </a:pPr>
            <a:r>
              <a:rPr lang="nl-NL" b="1" dirty="0"/>
              <a:t>Hoe is dit onderdeel van formatief handelen?</a:t>
            </a:r>
          </a:p>
          <a:p>
            <a:pPr marL="0" indent="0">
              <a:buNone/>
            </a:pPr>
            <a:r>
              <a:rPr lang="nl-NL" dirty="0"/>
              <a:t>Gebruik de uitkomst voor een geïnformeerde beslissing</a:t>
            </a:r>
          </a:p>
          <a:p>
            <a:pPr marL="0" indent="0">
              <a:buNone/>
            </a:pPr>
            <a:endParaRPr lang="nl-NL" dirty="0"/>
          </a:p>
          <a:p>
            <a:pPr marL="0" indent="0">
              <a:buNone/>
            </a:pPr>
            <a:r>
              <a:rPr lang="nl-NL" b="1" dirty="0"/>
              <a:t>Zelf aan de slag</a:t>
            </a:r>
          </a:p>
        </p:txBody>
      </p:sp>
    </p:spTree>
    <p:extLst>
      <p:ext uri="{BB962C8B-B14F-4D97-AF65-F5344CB8AC3E}">
        <p14:creationId xmlns:p14="http://schemas.microsoft.com/office/powerpoint/2010/main" val="2480130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6D4E1-420D-4AAD-9155-CD24E11D366E}"/>
              </a:ext>
            </a:extLst>
          </p:cNvPr>
          <p:cNvSpPr>
            <a:spLocks noGrp="1"/>
          </p:cNvSpPr>
          <p:nvPr>
            <p:ph type="title"/>
          </p:nvPr>
        </p:nvSpPr>
        <p:spPr>
          <a:xfrm>
            <a:off x="1113234" y="685801"/>
            <a:ext cx="7514035" cy="1087015"/>
          </a:xfrm>
        </p:spPr>
        <p:txBody>
          <a:bodyPr/>
          <a:lstStyle/>
          <a:p>
            <a:r>
              <a:rPr lang="nl-NL" dirty="0"/>
              <a:t>5 gouden regels volgens Barton</a:t>
            </a:r>
          </a:p>
        </p:txBody>
      </p:sp>
      <p:sp>
        <p:nvSpPr>
          <p:cNvPr id="3" name="Tijdelijke aanduiding voor inhoud 2">
            <a:extLst>
              <a:ext uri="{FF2B5EF4-FFF2-40B4-BE49-F238E27FC236}">
                <a16:creationId xmlns:a16="http://schemas.microsoft.com/office/drawing/2014/main" id="{120A336D-C732-4556-BE7B-23854F341104}"/>
              </a:ext>
            </a:extLst>
          </p:cNvPr>
          <p:cNvSpPr>
            <a:spLocks noGrp="1"/>
          </p:cNvSpPr>
          <p:nvPr>
            <p:ph idx="1"/>
          </p:nvPr>
        </p:nvSpPr>
        <p:spPr>
          <a:xfrm>
            <a:off x="1113233" y="1772816"/>
            <a:ext cx="7514035" cy="4018385"/>
          </a:xfrm>
        </p:spPr>
        <p:txBody>
          <a:bodyPr/>
          <a:lstStyle/>
          <a:p>
            <a:r>
              <a:rPr lang="nl-NL" dirty="0"/>
              <a:t>Eenduidige, gesloten vraag</a:t>
            </a:r>
          </a:p>
          <a:p>
            <a:r>
              <a:rPr lang="nl-NL" dirty="0"/>
              <a:t>Bevraagt één concept</a:t>
            </a:r>
          </a:p>
          <a:p>
            <a:r>
              <a:rPr lang="nl-NL" dirty="0"/>
              <a:t>Snel te beantwoorden</a:t>
            </a:r>
          </a:p>
          <a:p>
            <a:r>
              <a:rPr lang="nl-NL" dirty="0"/>
              <a:t>Foute opties geven informatie over denkwijze leerling</a:t>
            </a:r>
          </a:p>
          <a:p>
            <a:r>
              <a:rPr lang="nl-NL" dirty="0"/>
              <a:t>Niet mogelijk met de verkeerde strategie op juiste antwoord te komen</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013176"/>
            <a:ext cx="1155818" cy="1687325"/>
          </a:xfrm>
          <a:prstGeom prst="rect">
            <a:avLst/>
          </a:prstGeom>
        </p:spPr>
      </p:pic>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l="5329" t="10466" r="4086"/>
          <a:stretch/>
        </p:blipFill>
        <p:spPr>
          <a:xfrm>
            <a:off x="5477772" y="1758126"/>
            <a:ext cx="2448273" cy="1814890"/>
          </a:xfrm>
          <a:prstGeom prst="rect">
            <a:avLst/>
          </a:prstGeom>
        </p:spPr>
      </p:pic>
    </p:spTree>
    <p:extLst>
      <p:ext uri="{BB962C8B-B14F-4D97-AF65-F5344CB8AC3E}">
        <p14:creationId xmlns:p14="http://schemas.microsoft.com/office/powerpoint/2010/main" val="200840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FE544-5EB0-9DE2-506E-219EE226C990}"/>
              </a:ext>
            </a:extLst>
          </p:cNvPr>
          <p:cNvSpPr>
            <a:spLocks noGrp="1"/>
          </p:cNvSpPr>
          <p:nvPr>
            <p:ph type="title"/>
          </p:nvPr>
        </p:nvSpPr>
        <p:spPr>
          <a:xfrm>
            <a:off x="1115616" y="476672"/>
            <a:ext cx="7514035" cy="798969"/>
          </a:xfrm>
        </p:spPr>
        <p:txBody>
          <a:bodyPr/>
          <a:lstStyle/>
          <a:p>
            <a:r>
              <a:rPr lang="nl-NL" dirty="0"/>
              <a:t>Thema’s die nog nodig zijn</a:t>
            </a:r>
          </a:p>
        </p:txBody>
      </p:sp>
      <mc:AlternateContent xmlns:mc="http://schemas.openxmlformats.org/markup-compatibility/2006" xmlns:a14="http://schemas.microsoft.com/office/drawing/2010/main">
        <mc:Choice Requires="a14">
          <p:sp>
            <p:nvSpPr>
              <p:cNvPr id="5" name="Tijdelijke aanduiding voor inhoud 4">
                <a:extLst>
                  <a:ext uri="{FF2B5EF4-FFF2-40B4-BE49-F238E27FC236}">
                    <a16:creationId xmlns:a16="http://schemas.microsoft.com/office/drawing/2014/main" id="{925E920D-F2CB-9468-9E04-D96DFF1D702C}"/>
                  </a:ext>
                </a:extLst>
              </p:cNvPr>
              <p:cNvSpPr>
                <a:spLocks noGrp="1"/>
              </p:cNvSpPr>
              <p:nvPr>
                <p:ph idx="1"/>
              </p:nvPr>
            </p:nvSpPr>
            <p:spPr>
              <a:xfrm>
                <a:off x="1403648" y="1844824"/>
                <a:ext cx="7514035" cy="4306431"/>
              </a:xfrm>
            </p:spPr>
            <p:txBody>
              <a:bodyPr numCol="3">
                <a:noAutofit/>
              </a:bodyPr>
              <a:lstStyle/>
              <a:p>
                <a:r>
                  <a:rPr lang="nl-NL" sz="1800" dirty="0"/>
                  <a:t>Normaalkracht is niet altijd gelijk aan zwaartekracht</a:t>
                </a:r>
              </a:p>
              <a:p>
                <a:r>
                  <a:rPr lang="nl-NL" sz="1800" dirty="0"/>
                  <a:t>Trillingen en golven</a:t>
                </a:r>
              </a:p>
              <a:p>
                <a:pPr lvl="1"/>
                <a:r>
                  <a:rPr lang="nl-NL" sz="1400" dirty="0"/>
                  <a:t>Staande golven (bv </a:t>
                </a:r>
                <a14:m>
                  <m:oMath xmlns:m="http://schemas.openxmlformats.org/officeDocument/2006/math">
                    <m:r>
                      <a:rPr lang="nl-NL" sz="1400" i="1" dirty="0" smtClean="0">
                        <a:latin typeface="Cambria Math" panose="02040503050406030204" pitchFamily="18" charset="0"/>
                      </a:rPr>
                      <m:t>𝑛</m:t>
                    </m:r>
                    <m:r>
                      <a:rPr lang="nl-NL" sz="1400" i="1" dirty="0">
                        <a:latin typeface="Cambria Math" panose="02040503050406030204" pitchFamily="18" charset="0"/>
                      </a:rPr>
                      <m:t> </m:t>
                    </m:r>
                    <m:r>
                      <a:rPr lang="nl-NL" sz="1400" i="1" dirty="0" smtClean="0">
                        <a:latin typeface="Cambria Math" panose="02040503050406030204" pitchFamily="18" charset="0"/>
                      </a:rPr>
                      <m:t>=</m:t>
                    </m:r>
                    <m:r>
                      <a:rPr lang="nl-NL" sz="1400" i="1" dirty="0">
                        <a:latin typeface="Cambria Math" panose="02040503050406030204" pitchFamily="18" charset="0"/>
                      </a:rPr>
                      <m:t> </m:t>
                    </m:r>
                    <m:r>
                      <a:rPr lang="nl-NL" sz="1400" i="1" dirty="0" smtClean="0">
                        <a:latin typeface="Cambria Math" panose="02040503050406030204" pitchFamily="18" charset="0"/>
                      </a:rPr>
                      <m:t>2</m:t>
                    </m:r>
                  </m:oMath>
                </a14:m>
                <a:r>
                  <a:rPr lang="nl-NL" sz="1400" dirty="0"/>
                  <a:t> is 1</a:t>
                </a:r>
                <a:r>
                  <a:rPr lang="nl-NL" sz="1400" baseline="30000" dirty="0"/>
                  <a:t>e</a:t>
                </a:r>
                <a:r>
                  <a:rPr lang="nl-NL" sz="1400" dirty="0"/>
                  <a:t> boventoon)</a:t>
                </a:r>
              </a:p>
              <a:p>
                <a:pPr lvl="1"/>
                <a:r>
                  <a:rPr lang="nl-NL" sz="1400" dirty="0"/>
                  <a:t>Transversaal </a:t>
                </a:r>
                <a:r>
                  <a:rPr lang="nl-NL" sz="1400" dirty="0" err="1"/>
                  <a:t>vs</a:t>
                </a:r>
                <a:r>
                  <a:rPr lang="nl-NL" sz="1400" dirty="0"/>
                  <a:t> longitudinaal</a:t>
                </a:r>
              </a:p>
              <a:p>
                <a:pPr lvl="1"/>
                <a14:m>
                  <m:oMath xmlns:m="http://schemas.openxmlformats.org/officeDocument/2006/math">
                    <m:sSub>
                      <m:sSubPr>
                        <m:ctrlPr>
                          <a:rPr lang="nl-NL" sz="1400" b="0" i="1" smtClean="0">
                            <a:latin typeface="Cambria Math" panose="02040503050406030204" pitchFamily="18" charset="0"/>
                          </a:rPr>
                        </m:ctrlPr>
                      </m:sSubPr>
                      <m:e>
                        <m:r>
                          <a:rPr lang="nl-NL" sz="1400" b="0" i="1" smtClean="0">
                            <a:latin typeface="Cambria Math" panose="02040503050406030204" pitchFamily="18" charset="0"/>
                          </a:rPr>
                          <m:t>𝑣</m:t>
                        </m:r>
                      </m:e>
                      <m:sub>
                        <m:r>
                          <a:rPr lang="nl-NL" sz="1400" b="0" i="1" smtClean="0">
                            <a:latin typeface="Cambria Math" panose="02040503050406030204" pitchFamily="18" charset="0"/>
                          </a:rPr>
                          <m:t>𝑚𝑎𝑥</m:t>
                        </m:r>
                      </m:sub>
                    </m:sSub>
                  </m:oMath>
                </a14:m>
                <a:r>
                  <a:rPr lang="nl-NL" sz="1400" dirty="0"/>
                  <a:t> </a:t>
                </a:r>
                <a:r>
                  <a:rPr lang="nl-NL" sz="1400" dirty="0" err="1"/>
                  <a:t>vs</a:t>
                </a:r>
                <a:r>
                  <a:rPr lang="nl-NL" sz="1400" dirty="0"/>
                  <a:t> </a:t>
                </a:r>
                <a14:m>
                  <m:oMath xmlns:m="http://schemas.openxmlformats.org/officeDocument/2006/math">
                    <m:r>
                      <a:rPr lang="nl-NL" sz="1400" b="0" i="1" smtClean="0">
                        <a:latin typeface="Cambria Math" panose="02040503050406030204" pitchFamily="18" charset="0"/>
                      </a:rPr>
                      <m:t>𝑣</m:t>
                    </m:r>
                    <m:r>
                      <a:rPr lang="nl-NL" sz="1400" b="0" i="1" smtClean="0">
                        <a:latin typeface="Cambria Math" panose="02040503050406030204" pitchFamily="18" charset="0"/>
                      </a:rPr>
                      <m:t>=</m:t>
                    </m:r>
                    <m:r>
                      <a:rPr lang="nl-NL" sz="1400" b="0" i="1" smtClean="0">
                        <a:latin typeface="Cambria Math" panose="02040503050406030204" pitchFamily="18" charset="0"/>
                      </a:rPr>
                      <m:t>𝑓</m:t>
                    </m:r>
                    <m:r>
                      <a:rPr lang="nl-NL" sz="1400" b="0" i="1" smtClean="0">
                        <a:latin typeface="Cambria Math" panose="02040503050406030204" pitchFamily="18" charset="0"/>
                      </a:rPr>
                      <m:t>⋅</m:t>
                    </m:r>
                    <m:r>
                      <a:rPr lang="nl-NL" sz="1400" b="0" i="1" smtClean="0">
                        <a:latin typeface="Cambria Math" panose="02040503050406030204" pitchFamily="18" charset="0"/>
                      </a:rPr>
                      <m:t>𝜆</m:t>
                    </m:r>
                  </m:oMath>
                </a14:m>
                <a:endParaRPr lang="nl-NL" sz="1400" dirty="0"/>
              </a:p>
              <a:p>
                <a:pPr lvl="1"/>
                <a:endParaRPr lang="nl-NL" sz="1400" dirty="0"/>
              </a:p>
              <a:p>
                <a:pPr marL="450850" indent="-269875"/>
                <a:r>
                  <a:rPr lang="nl-NL" sz="1800" dirty="0"/>
                  <a:t>Modelleren</a:t>
                </a:r>
              </a:p>
              <a:p>
                <a:pPr marL="180975" indent="0">
                  <a:buNone/>
                </a:pPr>
                <a:endParaRPr lang="nl-NL" sz="1800" dirty="0"/>
              </a:p>
              <a:p>
                <a:pPr marL="450850" indent="-269875"/>
                <a:r>
                  <a:rPr lang="nl-NL" sz="1800" dirty="0"/>
                  <a:t>Elektriciteit, maar dan niet over serie/parallel </a:t>
                </a:r>
              </a:p>
              <a:p>
                <a:pPr marL="908050" lvl="1" indent="-269875"/>
                <a:r>
                  <a:rPr lang="nl-NL" sz="1400" dirty="0"/>
                  <a:t>Bv veiligheid</a:t>
                </a:r>
              </a:p>
              <a:p>
                <a:pPr marL="908050" lvl="1" indent="-269875"/>
                <a:r>
                  <a:rPr lang="nl-NL" sz="1400" dirty="0"/>
                  <a:t>Vermogen</a:t>
                </a:r>
              </a:p>
              <a:p>
                <a:pPr marL="908050" lvl="1" indent="-269875"/>
                <a:r>
                  <a:rPr lang="nl-NL" sz="1400" dirty="0"/>
                  <a:t>Rendement</a:t>
                </a:r>
              </a:p>
              <a:p>
                <a:pPr marL="908050" lvl="1" indent="-269875"/>
                <a:r>
                  <a:rPr lang="nl-NL" sz="1400" dirty="0"/>
                  <a:t>Transformator</a:t>
                </a:r>
              </a:p>
              <a:p>
                <a:pPr marL="450850" indent="-269875"/>
                <a:r>
                  <a:rPr lang="nl-NL" sz="1800" dirty="0"/>
                  <a:t>Quantumwereld</a:t>
                </a:r>
              </a:p>
              <a:p>
                <a:pPr marL="450850" indent="-269875"/>
                <a:r>
                  <a:rPr lang="nl-NL" sz="1800" dirty="0"/>
                  <a:t>Astrofysica</a:t>
                </a:r>
              </a:p>
              <a:p>
                <a:pPr marL="450850" indent="-269875"/>
                <a:endParaRPr lang="nl-NL" sz="1800" dirty="0"/>
              </a:p>
              <a:p>
                <a:pPr marL="450850" indent="-269875"/>
                <a:endParaRPr lang="nl-NL" sz="1800" dirty="0"/>
              </a:p>
              <a:p>
                <a:pPr marL="361950" indent="-90488"/>
                <a:endParaRPr lang="nl-NL" sz="1800" dirty="0"/>
              </a:p>
              <a:p>
                <a:endParaRPr lang="nl-NL" sz="1800" dirty="0"/>
              </a:p>
            </p:txBody>
          </p:sp>
        </mc:Choice>
        <mc:Fallback xmlns="">
          <p:sp>
            <p:nvSpPr>
              <p:cNvPr id="5" name="Tijdelijke aanduiding voor inhoud 4">
                <a:extLst>
                  <a:ext uri="{FF2B5EF4-FFF2-40B4-BE49-F238E27FC236}">
                    <a16:creationId xmlns:a16="http://schemas.microsoft.com/office/drawing/2014/main" id="{925E920D-F2CB-9468-9E04-D96DFF1D702C}"/>
                  </a:ext>
                </a:extLst>
              </p:cNvPr>
              <p:cNvSpPr>
                <a:spLocks noGrp="1" noRot="1" noChangeAspect="1" noMove="1" noResize="1" noEditPoints="1" noAdjustHandles="1" noChangeArrowheads="1" noChangeShapeType="1" noTextEdit="1"/>
              </p:cNvSpPr>
              <p:nvPr>
                <p:ph idx="1"/>
              </p:nvPr>
            </p:nvSpPr>
            <p:spPr>
              <a:xfrm>
                <a:off x="1403648" y="1844824"/>
                <a:ext cx="7514035" cy="4306431"/>
              </a:xfrm>
              <a:blipFill>
                <a:blip r:embed="rId3"/>
                <a:stretch>
                  <a:fillRect l="-1217" t="-3116"/>
                </a:stretch>
              </a:blipFill>
            </p:spPr>
            <p:txBody>
              <a:bodyPr/>
              <a:lstStyle/>
              <a:p>
                <a:r>
                  <a:rPr lang="nl-NL">
                    <a:noFill/>
                  </a:rPr>
                  <a:t> </a:t>
                </a:r>
              </a:p>
            </p:txBody>
          </p:sp>
        </mc:Fallback>
      </mc:AlternateContent>
    </p:spTree>
    <p:extLst>
      <p:ext uri="{BB962C8B-B14F-4D97-AF65-F5344CB8AC3E}">
        <p14:creationId xmlns:p14="http://schemas.microsoft.com/office/powerpoint/2010/main" val="4167980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AA7AFB-C713-4F2B-B42F-F12F4C683945}"/>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988CFA97-E521-4BA0-A6AB-7D36F4C9A5D0}"/>
              </a:ext>
            </a:extLst>
          </p:cNvPr>
          <p:cNvSpPr>
            <a:spLocks noGrp="1"/>
          </p:cNvSpPr>
          <p:nvPr>
            <p:ph idx="1"/>
          </p:nvPr>
        </p:nvSpPr>
        <p:spPr>
          <a:xfrm>
            <a:off x="1113234" y="2036345"/>
            <a:ext cx="7514034" cy="4272975"/>
          </a:xfrm>
        </p:spPr>
        <p:txBody>
          <a:bodyPr>
            <a:normAutofit/>
          </a:bodyPr>
          <a:lstStyle/>
          <a:p>
            <a:pPr marL="0" indent="0">
              <a:buNone/>
            </a:pPr>
            <a:endParaRPr lang="nl-NL" dirty="0"/>
          </a:p>
        </p:txBody>
      </p:sp>
      <p:pic>
        <p:nvPicPr>
          <p:cNvPr id="4" name="Afbeelding 3"/>
          <p:cNvPicPr>
            <a:picLocks noChangeAspect="1"/>
          </p:cNvPicPr>
          <p:nvPr/>
        </p:nvPicPr>
        <p:blipFill>
          <a:blip r:embed="rId3"/>
          <a:stretch>
            <a:fillRect/>
          </a:stretch>
        </p:blipFill>
        <p:spPr>
          <a:xfrm>
            <a:off x="1113233" y="1702175"/>
            <a:ext cx="5367122" cy="4173538"/>
          </a:xfrm>
          <a:prstGeom prst="rect">
            <a:avLst/>
          </a:prstGeom>
        </p:spPr>
      </p:pic>
      <p:pic>
        <p:nvPicPr>
          <p:cNvPr id="5" name="Picture 5">
            <a:extLst>
              <a:ext uri="{FF2B5EF4-FFF2-40B4-BE49-F238E27FC236}">
                <a16:creationId xmlns:a16="http://schemas.microsoft.com/office/drawing/2014/main" id="{219D1AA6-A356-5E97-96A8-D8E86CC1B3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2217" y="3825023"/>
            <a:ext cx="498475" cy="49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BC522E-EE22-73AF-3A77-A389DC2724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2495" y="4566904"/>
            <a:ext cx="508521" cy="5085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54673A8B-E1AC-F566-D0C4-060577639F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2495" y="5351441"/>
            <a:ext cx="508522" cy="508522"/>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FC178CAE-5E6C-C999-D406-2F71C833FDB7}"/>
              </a:ext>
            </a:extLst>
          </p:cNvPr>
          <p:cNvSpPr txBox="1"/>
          <p:nvPr/>
        </p:nvSpPr>
        <p:spPr>
          <a:xfrm>
            <a:off x="7092280" y="5351441"/>
            <a:ext cx="2808682" cy="646331"/>
          </a:xfrm>
          <a:prstGeom prst="rect">
            <a:avLst/>
          </a:prstGeom>
          <a:noFill/>
        </p:spPr>
        <p:txBody>
          <a:bodyPr wrap="square" rtlCol="0">
            <a:spAutoFit/>
          </a:bodyPr>
          <a:lstStyle/>
          <a:p>
            <a:r>
              <a:rPr lang="nl-NL" dirty="0"/>
              <a:t>De vragensteller</a:t>
            </a:r>
          </a:p>
          <a:p>
            <a:r>
              <a:rPr lang="nl-NL" dirty="0"/>
              <a:t>vult in (dan vouwen)</a:t>
            </a:r>
          </a:p>
        </p:txBody>
      </p:sp>
      <p:sp>
        <p:nvSpPr>
          <p:cNvPr id="9" name="Tekstvak 8">
            <a:extLst>
              <a:ext uri="{FF2B5EF4-FFF2-40B4-BE49-F238E27FC236}">
                <a16:creationId xmlns:a16="http://schemas.microsoft.com/office/drawing/2014/main" id="{63DA0342-C62E-7E46-B861-0769FDF88145}"/>
              </a:ext>
            </a:extLst>
          </p:cNvPr>
          <p:cNvSpPr txBox="1"/>
          <p:nvPr/>
        </p:nvSpPr>
        <p:spPr>
          <a:xfrm>
            <a:off x="7092280" y="4498001"/>
            <a:ext cx="1807886" cy="646331"/>
          </a:xfrm>
          <a:prstGeom prst="rect">
            <a:avLst/>
          </a:prstGeom>
          <a:noFill/>
        </p:spPr>
        <p:txBody>
          <a:bodyPr wrap="square" rtlCol="0">
            <a:spAutoFit/>
          </a:bodyPr>
          <a:lstStyle/>
          <a:p>
            <a:r>
              <a:rPr lang="nl-NL" dirty="0"/>
              <a:t>De 2</a:t>
            </a:r>
            <a:r>
              <a:rPr lang="nl-NL" baseline="30000" dirty="0"/>
              <a:t>e</a:t>
            </a:r>
            <a:r>
              <a:rPr lang="nl-NL" dirty="0"/>
              <a:t> persoon</a:t>
            </a:r>
          </a:p>
          <a:p>
            <a:r>
              <a:rPr lang="nl-NL" dirty="0"/>
              <a:t>vult in</a:t>
            </a:r>
          </a:p>
        </p:txBody>
      </p:sp>
      <p:sp>
        <p:nvSpPr>
          <p:cNvPr id="10" name="Tekstvak 9">
            <a:extLst>
              <a:ext uri="{FF2B5EF4-FFF2-40B4-BE49-F238E27FC236}">
                <a16:creationId xmlns:a16="http://schemas.microsoft.com/office/drawing/2014/main" id="{9E3A36B1-F4A0-F053-13E1-F10F8C66DD8B}"/>
              </a:ext>
            </a:extLst>
          </p:cNvPr>
          <p:cNvSpPr txBox="1"/>
          <p:nvPr/>
        </p:nvSpPr>
        <p:spPr>
          <a:xfrm>
            <a:off x="7092280" y="3889594"/>
            <a:ext cx="1448272" cy="369332"/>
          </a:xfrm>
          <a:prstGeom prst="rect">
            <a:avLst/>
          </a:prstGeom>
          <a:noFill/>
        </p:spPr>
        <p:txBody>
          <a:bodyPr wrap="square" rtlCol="0">
            <a:spAutoFit/>
          </a:bodyPr>
          <a:lstStyle/>
          <a:p>
            <a:r>
              <a:rPr lang="nl-NL" dirty="0"/>
              <a:t>Na overleg</a:t>
            </a:r>
          </a:p>
        </p:txBody>
      </p:sp>
    </p:spTree>
    <p:extLst>
      <p:ext uri="{BB962C8B-B14F-4D97-AF65-F5344CB8AC3E}">
        <p14:creationId xmlns:p14="http://schemas.microsoft.com/office/powerpoint/2010/main" val="66401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1124744"/>
            <a:ext cx="3354361" cy="4713388"/>
          </a:xfrm>
        </p:spPr>
      </p:pic>
    </p:spTree>
    <p:extLst>
      <p:ext uri="{BB962C8B-B14F-4D97-AF65-F5344CB8AC3E}">
        <p14:creationId xmlns:p14="http://schemas.microsoft.com/office/powerpoint/2010/main" val="1977903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Terugkoppeling</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063352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94A329-7EC0-46E6-9D04-73EE9BF41DA4}"/>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4C367663-CF80-47D0-96E6-1F1000FED6F0}"/>
              </a:ext>
            </a:extLst>
          </p:cNvPr>
          <p:cNvSpPr>
            <a:spLocks noGrp="1"/>
          </p:cNvSpPr>
          <p:nvPr>
            <p:ph type="body" idx="1"/>
          </p:nvPr>
        </p:nvSpPr>
        <p:spPr>
          <a:xfrm>
            <a:off x="994808" y="1570471"/>
            <a:ext cx="4945344" cy="2548145"/>
          </a:xfrm>
        </p:spPr>
        <p:txBody>
          <a:bodyPr>
            <a:normAutofit/>
          </a:bodyPr>
          <a:lstStyle/>
          <a:p>
            <a:r>
              <a:rPr lang="nl-NL" sz="2400" dirty="0"/>
              <a:t>Effectieve vragen om misvattingen zichtbaar te maken</a:t>
            </a:r>
          </a:p>
          <a:p>
            <a:r>
              <a:rPr lang="nl-NL" sz="2400" dirty="0"/>
              <a:t>cc-</a:t>
            </a:r>
            <a:r>
              <a:rPr lang="nl-NL" sz="2400" dirty="0" err="1"/>
              <a:t>by</a:t>
            </a:r>
            <a:r>
              <a:rPr lang="nl-NL" sz="2400" dirty="0"/>
              <a:t>-sa: open licentie dus gratis te gebruiken en aan te passen</a:t>
            </a:r>
          </a:p>
          <a:p>
            <a:r>
              <a:rPr lang="nl-NL" sz="2400" dirty="0"/>
              <a:t>Voor bi, na, </a:t>
            </a:r>
            <a:r>
              <a:rPr lang="nl-NL" sz="2400" dirty="0" err="1"/>
              <a:t>sk</a:t>
            </a:r>
            <a:r>
              <a:rPr lang="nl-NL" sz="2400" dirty="0"/>
              <a:t>, </a:t>
            </a:r>
            <a:r>
              <a:rPr lang="nl-NL" sz="2400" dirty="0" err="1"/>
              <a:t>wi</a:t>
            </a:r>
            <a:endParaRPr lang="nl-NL" sz="2400" dirty="0"/>
          </a:p>
          <a:p>
            <a:endParaRPr lang="nl-NL" sz="2400" dirty="0"/>
          </a:p>
          <a:p>
            <a:endParaRPr lang="nl-NL" sz="2400" dirty="0"/>
          </a:p>
        </p:txBody>
      </p:sp>
      <p:pic>
        <p:nvPicPr>
          <p:cNvPr id="6" name="Afbeelding 5"/>
          <p:cNvPicPr>
            <a:picLocks noChangeAspect="1"/>
          </p:cNvPicPr>
          <p:nvPr/>
        </p:nvPicPr>
        <p:blipFill>
          <a:blip r:embed="rId3"/>
          <a:stretch>
            <a:fillRect/>
          </a:stretch>
        </p:blipFill>
        <p:spPr>
          <a:xfrm>
            <a:off x="2764615" y="5287529"/>
            <a:ext cx="1985003" cy="604768"/>
          </a:xfrm>
          <a:prstGeom prst="rect">
            <a:avLst/>
          </a:prstGeom>
        </p:spPr>
      </p:pic>
      <p:pic>
        <p:nvPicPr>
          <p:cNvPr id="7" name="Afbeelding 6"/>
          <p:cNvPicPr>
            <a:picLocks noChangeAspect="1"/>
          </p:cNvPicPr>
          <p:nvPr/>
        </p:nvPicPr>
        <p:blipFill>
          <a:blip r:embed="rId4"/>
          <a:stretch>
            <a:fillRect/>
          </a:stretch>
        </p:blipFill>
        <p:spPr>
          <a:xfrm>
            <a:off x="2528466" y="6089247"/>
            <a:ext cx="2595023" cy="633071"/>
          </a:xfrm>
          <a:prstGeom prst="rect">
            <a:avLst/>
          </a:prstGeom>
        </p:spPr>
      </p:pic>
      <p:sp>
        <p:nvSpPr>
          <p:cNvPr id="8" name="Rechthoek 7"/>
          <p:cNvSpPr/>
          <p:nvPr/>
        </p:nvSpPr>
        <p:spPr>
          <a:xfrm>
            <a:off x="916910" y="3931210"/>
            <a:ext cx="6153210" cy="523220"/>
          </a:xfrm>
          <a:prstGeom prst="rect">
            <a:avLst/>
          </a:prstGeom>
        </p:spPr>
        <p:txBody>
          <a:bodyPr wrap="square">
            <a:spAutoFit/>
          </a:bodyPr>
          <a:lstStyle/>
          <a:p>
            <a:r>
              <a:rPr lang="nl-NL" sz="2800" dirty="0">
                <a:hlinkClick r:id="rId5"/>
              </a:rPr>
              <a:t>www.diagnostischevragen.nl</a:t>
            </a:r>
            <a:r>
              <a:rPr lang="nl-NL" sz="2800" dirty="0"/>
              <a:t> </a:t>
            </a:r>
          </a:p>
        </p:txBody>
      </p:sp>
      <p:pic>
        <p:nvPicPr>
          <p:cNvPr id="5122" name="Picture 2" descr="Stichting Kennisnet | Kijk op Koo">
            <a:extLst>
              <a:ext uri="{FF2B5EF4-FFF2-40B4-BE49-F238E27FC236}">
                <a16:creationId xmlns:a16="http://schemas.microsoft.com/office/drawing/2014/main" id="{5433854A-4C4E-547D-5E8D-17D0E1E531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6411" y="5784814"/>
            <a:ext cx="3388221" cy="607323"/>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59617212-4C64-F9CB-40B0-95ADE415516E}"/>
              </a:ext>
            </a:extLst>
          </p:cNvPr>
          <p:cNvPicPr>
            <a:picLocks noChangeAspect="1"/>
          </p:cNvPicPr>
          <p:nvPr/>
        </p:nvPicPr>
        <p:blipFill>
          <a:blip r:embed="rId7"/>
          <a:stretch>
            <a:fillRect/>
          </a:stretch>
        </p:blipFill>
        <p:spPr>
          <a:xfrm>
            <a:off x="354679" y="352473"/>
            <a:ext cx="6942598" cy="1045490"/>
          </a:xfrm>
          <a:prstGeom prst="rect">
            <a:avLst/>
          </a:prstGeom>
        </p:spPr>
      </p:pic>
      <p:pic>
        <p:nvPicPr>
          <p:cNvPr id="10" name="Afbeelding 9" descr="Afbeelding met overdekt, kleding, meubels, stoel&#10;&#10;Automatisch gegenereerde beschrijving">
            <a:extLst>
              <a:ext uri="{FF2B5EF4-FFF2-40B4-BE49-F238E27FC236}">
                <a16:creationId xmlns:a16="http://schemas.microsoft.com/office/drawing/2014/main" id="{C20E1A80-C8E2-B9E0-BB49-DB15D8ECB125}"/>
              </a:ext>
            </a:extLst>
          </p:cNvPr>
          <p:cNvPicPr>
            <a:picLocks noChangeAspect="1"/>
          </p:cNvPicPr>
          <p:nvPr/>
        </p:nvPicPr>
        <p:blipFill>
          <a:blip r:embed="rId8" cstate="print">
            <a:extLst>
              <a:ext uri="{28A0092B-C50C-407E-A947-70E740481C1C}">
                <a14:useLocalDpi xmlns:a14="http://schemas.microsoft.com/office/drawing/2010/main" val="0"/>
              </a:ext>
            </a:extLst>
          </a:blip>
          <a:srcRect l="20149"/>
          <a:stretch/>
        </p:blipFill>
        <p:spPr>
          <a:xfrm>
            <a:off x="6079206" y="1713208"/>
            <a:ext cx="2436143" cy="2288144"/>
          </a:xfrm>
          <a:prstGeom prst="rect">
            <a:avLst/>
          </a:prstGeom>
        </p:spPr>
      </p:pic>
      <p:pic>
        <p:nvPicPr>
          <p:cNvPr id="1026" name="Picture 2" descr="Welkom op OpenLeermateriaal.nl - Alles over open leermateriaal">
            <a:extLst>
              <a:ext uri="{FF2B5EF4-FFF2-40B4-BE49-F238E27FC236}">
                <a16:creationId xmlns:a16="http://schemas.microsoft.com/office/drawing/2014/main" id="{9F714388-0A15-56D7-1E9F-96963126ED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936" y="5063055"/>
            <a:ext cx="2191692" cy="1156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ltuurbron.nl | Ministerie van OCW">
            <a:extLst>
              <a:ext uri="{FF2B5EF4-FFF2-40B4-BE49-F238E27FC236}">
                <a16:creationId xmlns:a16="http://schemas.microsoft.com/office/drawing/2014/main" id="{436D5B13-84E4-0FB8-2ED8-6A5EBDCD00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99" y="6089247"/>
            <a:ext cx="2313614" cy="85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123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825" y="692696"/>
            <a:ext cx="7514035" cy="942999"/>
          </a:xfrm>
        </p:spPr>
        <p:txBody>
          <a:bodyPr/>
          <a:lstStyle/>
          <a:p>
            <a:r>
              <a:rPr lang="nl-NL" dirty="0"/>
              <a:t>   Boektips</a:t>
            </a:r>
            <a:endParaRPr lang="en-GB" dirty="0"/>
          </a:p>
        </p:txBody>
      </p:sp>
      <p:sp>
        <p:nvSpPr>
          <p:cNvPr id="4" name="AutoShape 4" descr="Afbeeldingsresultaat voor embedded formative assess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7" descr="Afbeeldingsresultaat voor cijfers geven werkt ni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10" descr="Afbeeldingsresultaat voor jongens zijn slimmer dan meisj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Tijdelijke aanduiding voor inhoud 2"/>
          <p:cNvSpPr>
            <a:spLocks noGrp="1"/>
          </p:cNvSpPr>
          <p:nvPr>
            <p:ph idx="1"/>
          </p:nvPr>
        </p:nvSpPr>
        <p:spPr>
          <a:xfrm>
            <a:off x="899592" y="2116802"/>
            <a:ext cx="8030307" cy="599575"/>
          </a:xfrm>
        </p:spPr>
        <p:txBody>
          <a:bodyPr/>
          <a:lstStyle/>
          <a:p>
            <a:pPr marL="0" indent="0">
              <a:buNone/>
            </a:pPr>
            <a:r>
              <a:rPr lang="nl-NL" dirty="0"/>
              <a:t>		   Formatief handelen		</a:t>
            </a:r>
            <a:r>
              <a:rPr lang="nl-NL" dirty="0" err="1"/>
              <a:t>Evidence</a:t>
            </a:r>
            <a:r>
              <a:rPr lang="nl-NL" dirty="0"/>
              <a:t> </a:t>
            </a:r>
            <a:r>
              <a:rPr lang="nl-NL" dirty="0" err="1"/>
              <a:t>informed</a:t>
            </a:r>
            <a:r>
              <a:rPr lang="nl-NL" dirty="0"/>
              <a:t> lesgeven</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716377"/>
            <a:ext cx="2401164" cy="3505348"/>
          </a:xfrm>
          <a:prstGeom prst="rect">
            <a:avLst/>
          </a:prstGeom>
        </p:spPr>
      </p:pic>
      <p:pic>
        <p:nvPicPr>
          <p:cNvPr id="9" name="Afbeelding 8"/>
          <p:cNvPicPr>
            <a:picLocks noChangeAspect="1"/>
          </p:cNvPicPr>
          <p:nvPr/>
        </p:nvPicPr>
        <p:blipFill>
          <a:blip r:embed="rId4"/>
          <a:stretch>
            <a:fillRect/>
          </a:stretch>
        </p:blipFill>
        <p:spPr>
          <a:xfrm>
            <a:off x="2123728" y="2716377"/>
            <a:ext cx="2350706" cy="3505348"/>
          </a:xfrm>
          <a:prstGeom prst="rect">
            <a:avLst/>
          </a:prstGeom>
        </p:spPr>
      </p:pic>
    </p:spTree>
    <p:extLst>
      <p:ext uri="{BB962C8B-B14F-4D97-AF65-F5344CB8AC3E}">
        <p14:creationId xmlns:p14="http://schemas.microsoft.com/office/powerpoint/2010/main" val="1022684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F5750-8DBD-89A6-8CE3-5FBAE1649022}"/>
              </a:ext>
            </a:extLst>
          </p:cNvPr>
          <p:cNvSpPr>
            <a:spLocks noGrp="1"/>
          </p:cNvSpPr>
          <p:nvPr>
            <p:ph type="title"/>
          </p:nvPr>
        </p:nvSpPr>
        <p:spPr/>
        <p:txBody>
          <a:bodyPr/>
          <a:lstStyle/>
          <a:p>
            <a:r>
              <a:rPr lang="nl-NL" dirty="0"/>
              <a:t>Meer leren van en met collega’s?</a:t>
            </a:r>
          </a:p>
        </p:txBody>
      </p:sp>
      <p:sp>
        <p:nvSpPr>
          <p:cNvPr id="3" name="Tijdelijke aanduiding voor inhoud 2">
            <a:extLst>
              <a:ext uri="{FF2B5EF4-FFF2-40B4-BE49-F238E27FC236}">
                <a16:creationId xmlns:a16="http://schemas.microsoft.com/office/drawing/2014/main" id="{89F9D04C-ED0D-37A2-F704-20760FCDF56E}"/>
              </a:ext>
            </a:extLst>
          </p:cNvPr>
          <p:cNvSpPr>
            <a:spLocks noGrp="1"/>
          </p:cNvSpPr>
          <p:nvPr>
            <p:ph type="body" idx="1"/>
          </p:nvPr>
        </p:nvSpPr>
        <p:spPr>
          <a:xfrm>
            <a:off x="628650" y="1484784"/>
            <a:ext cx="7886700" cy="4692179"/>
          </a:xfrm>
        </p:spPr>
        <p:txBody>
          <a:bodyPr/>
          <a:lstStyle/>
          <a:p>
            <a:r>
              <a:rPr lang="nl-NL" dirty="0"/>
              <a:t>Vakblad NVOX met les ideeën en kennis uit alle bèta vakken</a:t>
            </a:r>
          </a:p>
          <a:p>
            <a:r>
              <a:rPr lang="nl-NL" dirty="0"/>
              <a:t>Congressen, workshops en excursies voor en door docenten</a:t>
            </a:r>
          </a:p>
          <a:p>
            <a:r>
              <a:rPr lang="nl-NL" dirty="0"/>
              <a:t>Ontwikkelteams waarin je samen lesmateriaal ontwikkelt</a:t>
            </a:r>
          </a:p>
          <a:p>
            <a:r>
              <a:rPr lang="nl-NL" dirty="0"/>
              <a:t>Inspraak in curriculumontwikkeling en arbeidsvoorwaarden</a:t>
            </a:r>
          </a:p>
        </p:txBody>
      </p:sp>
      <p:pic>
        <p:nvPicPr>
          <p:cNvPr id="2056" name="Picture 8" descr="NVON | NVON Protocol Practica">
            <a:extLst>
              <a:ext uri="{FF2B5EF4-FFF2-40B4-BE49-F238E27FC236}">
                <a16:creationId xmlns:a16="http://schemas.microsoft.com/office/drawing/2014/main" id="{59A52594-EAAD-AD77-2ABA-7D7500896E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492" b="17040"/>
          <a:stretch/>
        </p:blipFill>
        <p:spPr bwMode="auto">
          <a:xfrm>
            <a:off x="2123982" y="3830873"/>
            <a:ext cx="4896036" cy="223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6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Dank jullie wel!</a:t>
            </a:r>
            <a:endParaRPr lang="en-GB" dirty="0"/>
          </a:p>
        </p:txBody>
      </p:sp>
      <p:sp>
        <p:nvSpPr>
          <p:cNvPr id="3" name="Tijdelijke aanduiding voor inhoud 2"/>
          <p:cNvSpPr>
            <a:spLocks noGrp="1"/>
          </p:cNvSpPr>
          <p:nvPr>
            <p:ph idx="1"/>
          </p:nvPr>
        </p:nvSpPr>
        <p:spPr>
          <a:xfrm>
            <a:off x="1619672" y="2204864"/>
            <a:ext cx="6912768" cy="3586337"/>
          </a:xfrm>
        </p:spPr>
        <p:txBody>
          <a:bodyPr anchor="t">
            <a:normAutofit/>
          </a:bodyPr>
          <a:lstStyle/>
          <a:p>
            <a:pPr marL="0" indent="0">
              <a:buNone/>
            </a:pPr>
            <a:endParaRPr lang="nl-NL" dirty="0"/>
          </a:p>
          <a:p>
            <a:pPr marL="0" indent="0">
              <a:buNone/>
            </a:pPr>
            <a:r>
              <a:rPr lang="nl-NL" dirty="0"/>
              <a:t>Mocht je nog vragen of ideeën hebben</a:t>
            </a:r>
          </a:p>
          <a:p>
            <a:pPr marL="0" indent="0">
              <a:buNone/>
            </a:pPr>
            <a:r>
              <a:rPr lang="nl-NL" dirty="0"/>
              <a:t>Neem gerust contact op </a:t>
            </a:r>
            <a:r>
              <a:rPr lang="nl-NL" dirty="0">
                <a:sym typeface="Wingdings" panose="05000000000000000000" pitchFamily="2" charset="2"/>
              </a:rPr>
              <a:t></a:t>
            </a:r>
            <a:endParaRPr lang="nl-NL" dirty="0"/>
          </a:p>
          <a:p>
            <a:pPr marL="0" indent="0">
              <a:buNone/>
            </a:pPr>
            <a:endParaRPr lang="nl-NL" dirty="0"/>
          </a:p>
        </p:txBody>
      </p:sp>
      <p:sp>
        <p:nvSpPr>
          <p:cNvPr id="5" name="Tijdelijke aanduiding voor inhoud 2"/>
          <p:cNvSpPr txBox="1">
            <a:spLocks/>
          </p:cNvSpPr>
          <p:nvPr/>
        </p:nvSpPr>
        <p:spPr>
          <a:xfrm>
            <a:off x="1691680" y="3212976"/>
            <a:ext cx="7851247" cy="2206109"/>
          </a:xfrm>
          <a:prstGeom prst="rect">
            <a:avLst/>
          </a:prstGeom>
        </p:spPr>
        <p:txBody>
          <a:bodyPr vert="horz" lIns="91440" tIns="45720" rIns="91440" bIns="45720" rtlCol="0" anchor="b">
            <a:norm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endParaRPr lang="nl-NL" sz="3200" dirty="0">
              <a:hlinkClick r:id="rId3"/>
            </a:endParaRPr>
          </a:p>
          <a:p>
            <a:r>
              <a:rPr lang="nl-NL" sz="3200" dirty="0">
                <a:solidFill>
                  <a:schemeClr val="accent1"/>
                </a:solidFill>
                <a:hlinkClick r:id="rId4"/>
              </a:rPr>
              <a:t>bri@hetnieuwelyceum.nl</a:t>
            </a:r>
            <a:r>
              <a:rPr lang="nl-NL" sz="3200" dirty="0">
                <a:solidFill>
                  <a:schemeClr val="accent1"/>
                </a:solidFill>
              </a:rPr>
              <a:t> </a:t>
            </a:r>
          </a:p>
          <a:p>
            <a:r>
              <a:rPr lang="nl-NL" sz="3200" dirty="0">
                <a:hlinkClick r:id="rId3"/>
              </a:rPr>
              <a:t>s.faes@heerbeeck.nl</a:t>
            </a:r>
            <a:endParaRPr lang="nl-NL" sz="3200" dirty="0"/>
          </a:p>
        </p:txBody>
      </p:sp>
      <p:sp>
        <p:nvSpPr>
          <p:cNvPr id="6" name="Tijdelijke aanduiding voor inhoud 2"/>
          <p:cNvSpPr txBox="1">
            <a:spLocks/>
          </p:cNvSpPr>
          <p:nvPr/>
        </p:nvSpPr>
        <p:spPr>
          <a:xfrm>
            <a:off x="1587219" y="5239958"/>
            <a:ext cx="3538023" cy="1442993"/>
          </a:xfrm>
          <a:prstGeom prst="rect">
            <a:avLst/>
          </a:prstGeom>
        </p:spPr>
        <p:txBody>
          <a:bodyPr vert="horz" lIns="91440" tIns="45720" rIns="91440" bIns="45720" rtlCol="0" anchor="b">
            <a:norm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endParaRPr lang="nl-NL" sz="1800" dirty="0">
              <a:solidFill>
                <a:schemeClr val="accent1"/>
              </a:solidFill>
            </a:endParaRPr>
          </a:p>
        </p:txBody>
      </p:sp>
    </p:spTree>
    <p:extLst>
      <p:ext uri="{BB962C8B-B14F-4D97-AF65-F5344CB8AC3E}">
        <p14:creationId xmlns:p14="http://schemas.microsoft.com/office/powerpoint/2010/main" val="299072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540141B-AC52-FA25-E9DE-A40CD02174B8}"/>
              </a:ext>
            </a:extLst>
          </p:cNvPr>
          <p:cNvSpPr>
            <a:spLocks noGrp="1"/>
          </p:cNvSpPr>
          <p:nvPr>
            <p:ph type="title"/>
          </p:nvPr>
        </p:nvSpPr>
        <p:spPr/>
        <p:txBody>
          <a:bodyPr/>
          <a:lstStyle/>
          <a:p>
            <a:r>
              <a:rPr lang="nl-NL" dirty="0"/>
              <a:t>Gebruik van deze bron</a:t>
            </a:r>
          </a:p>
        </p:txBody>
      </p:sp>
      <p:sp>
        <p:nvSpPr>
          <p:cNvPr id="9" name="Tijdelijke aanduiding voor inhoud 8">
            <a:extLst>
              <a:ext uri="{FF2B5EF4-FFF2-40B4-BE49-F238E27FC236}">
                <a16:creationId xmlns:a16="http://schemas.microsoft.com/office/drawing/2014/main" id="{AE54328A-BE7F-5ADD-EDBB-589BD2691F1C}"/>
              </a:ext>
            </a:extLst>
          </p:cNvPr>
          <p:cNvSpPr>
            <a:spLocks noGrp="1"/>
          </p:cNvSpPr>
          <p:nvPr>
            <p:ph idx="1"/>
          </p:nvPr>
        </p:nvSpPr>
        <p:spPr>
          <a:xfrm>
            <a:off x="1113240" y="2667014"/>
            <a:ext cx="7514035" cy="1752573"/>
          </a:xfrm>
        </p:spPr>
        <p:txBody>
          <a:bodyPr>
            <a:normAutofit fontScale="70000" lnSpcReduction="20000"/>
          </a:bodyPr>
          <a:lstStyle/>
          <a:p>
            <a:pPr marL="0" indent="0">
              <a:buNone/>
            </a:pPr>
            <a:r>
              <a:rPr lang="nl-NL" sz="3300" dirty="0"/>
              <a:t>Deze presentatie is gemaakt door Sofie Faes en Jelle Brill en is vrij te gebruiken en aan te passen voor docenten, scholen en instellingen onder deze licentie/gebruiksvoorwaarden:</a:t>
            </a:r>
          </a:p>
          <a:p>
            <a:pPr marL="0" indent="0">
              <a:buNone/>
            </a:pPr>
            <a:endParaRPr lang="nl-NL" dirty="0"/>
          </a:p>
          <a:p>
            <a:pPr marL="0" indent="0">
              <a:buNone/>
            </a:pPr>
            <a:r>
              <a:rPr lang="nl-NL" sz="3200" b="0" i="0" u="none" strike="noStrike" dirty="0">
                <a:effectLst/>
                <a:latin typeface="Source Sans Pro" panose="020B0503030403020204" pitchFamily="34" charset="0"/>
              </a:rPr>
              <a:t>© 2024 S. Faes en J. Brill, gebruikslicentie </a:t>
            </a:r>
            <a:r>
              <a:rPr lang="nl-NL" sz="3200" b="0" i="0" u="sng" strike="noStrike" dirty="0">
                <a:effectLst/>
                <a:latin typeface="Source Sans Pro" panose="020B0503030403020204" pitchFamily="34" charset="0"/>
                <a:hlinkClick r:id="rId2"/>
              </a:rPr>
              <a:t>CC BY-SA 4.0 </a:t>
            </a:r>
            <a:endParaRPr lang="nl-NL" sz="4500" dirty="0"/>
          </a:p>
        </p:txBody>
      </p:sp>
      <p:pic>
        <p:nvPicPr>
          <p:cNvPr id="3" name="Afbeelding 2">
            <a:extLst>
              <a:ext uri="{FF2B5EF4-FFF2-40B4-BE49-F238E27FC236}">
                <a16:creationId xmlns:a16="http://schemas.microsoft.com/office/drawing/2014/main" id="{C40228E0-F3B7-25ED-7764-047C9744F3A5}"/>
              </a:ext>
            </a:extLst>
          </p:cNvPr>
          <p:cNvPicPr>
            <a:picLocks noChangeAspect="1"/>
          </p:cNvPicPr>
          <p:nvPr/>
        </p:nvPicPr>
        <p:blipFill>
          <a:blip r:embed="rId3"/>
          <a:stretch>
            <a:fillRect/>
          </a:stretch>
        </p:blipFill>
        <p:spPr>
          <a:xfrm>
            <a:off x="3059832" y="4797152"/>
            <a:ext cx="3024336" cy="1146910"/>
          </a:xfrm>
          <a:prstGeom prst="rect">
            <a:avLst/>
          </a:prstGeom>
        </p:spPr>
      </p:pic>
    </p:spTree>
    <p:extLst>
      <p:ext uri="{BB962C8B-B14F-4D97-AF65-F5344CB8AC3E}">
        <p14:creationId xmlns:p14="http://schemas.microsoft.com/office/powerpoint/2010/main" val="257001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Kennismaken</a:t>
            </a:r>
            <a:br>
              <a:rPr lang="nl-NL" dirty="0"/>
            </a:br>
            <a:r>
              <a:rPr lang="nl-NL" dirty="0"/>
              <a:t>Staan = eens              zitten = oneens</a:t>
            </a:r>
            <a:endParaRPr lang="en-GB" dirty="0"/>
          </a:p>
        </p:txBody>
      </p:sp>
      <p:sp>
        <p:nvSpPr>
          <p:cNvPr id="3" name="Tijdelijke aanduiding voor inhoud 2"/>
          <p:cNvSpPr>
            <a:spLocks noGrp="1"/>
          </p:cNvSpPr>
          <p:nvPr>
            <p:ph idx="1"/>
          </p:nvPr>
        </p:nvSpPr>
        <p:spPr/>
        <p:txBody>
          <a:bodyPr/>
          <a:lstStyle/>
          <a:p>
            <a:endParaRPr lang="en-GB" dirty="0"/>
          </a:p>
        </p:txBody>
      </p:sp>
    </p:spTree>
    <p:extLst>
      <p:ext uri="{BB962C8B-B14F-4D97-AF65-F5344CB8AC3E}">
        <p14:creationId xmlns:p14="http://schemas.microsoft.com/office/powerpoint/2010/main" val="254198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50ED9-7664-4E39-ACEF-199F94A8B585}"/>
              </a:ext>
            </a:extLst>
          </p:cNvPr>
          <p:cNvSpPr>
            <a:spLocks noGrp="1"/>
          </p:cNvSpPr>
          <p:nvPr>
            <p:ph type="title"/>
          </p:nvPr>
        </p:nvSpPr>
        <p:spPr/>
        <p:txBody>
          <a:bodyPr/>
          <a:lstStyle/>
          <a:p>
            <a:r>
              <a:rPr lang="nl-NL" dirty="0"/>
              <a:t>Je zit na te kijken en …</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7784" y="2348880"/>
            <a:ext cx="4369347" cy="2911078"/>
          </a:xfrm>
        </p:spPr>
      </p:pic>
    </p:spTree>
    <p:extLst>
      <p:ext uri="{BB962C8B-B14F-4D97-AF65-F5344CB8AC3E}">
        <p14:creationId xmlns:p14="http://schemas.microsoft.com/office/powerpoint/2010/main" val="506125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Leren is een grillig proces</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5047" y="2400300"/>
            <a:ext cx="3834990" cy="2825110"/>
          </a:xfrm>
        </p:spPr>
      </p:pic>
    </p:spTree>
    <p:extLst>
      <p:ext uri="{BB962C8B-B14F-4D97-AF65-F5344CB8AC3E}">
        <p14:creationId xmlns:p14="http://schemas.microsoft.com/office/powerpoint/2010/main" val="270293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misvatting? En waarom zijn ze zo hardnekkig</a:t>
            </a:r>
          </a:p>
        </p:txBody>
      </p:sp>
      <p:sp>
        <p:nvSpPr>
          <p:cNvPr id="3" name="Tijdelijke aanduiding voor inhoud 2"/>
          <p:cNvSpPr>
            <a:spLocks noGrp="1"/>
          </p:cNvSpPr>
          <p:nvPr>
            <p:ph idx="1"/>
          </p:nvPr>
        </p:nvSpPr>
        <p:spPr/>
        <p:txBody>
          <a:bodyPr/>
          <a:lstStyle/>
          <a:p>
            <a:endParaRPr lang="nl-NL" dirty="0"/>
          </a:p>
        </p:txBody>
      </p:sp>
      <p:pic>
        <p:nvPicPr>
          <p:cNvPr id="5" name="Afbeelding 4"/>
          <p:cNvPicPr>
            <a:picLocks noChangeAspect="1"/>
          </p:cNvPicPr>
          <p:nvPr/>
        </p:nvPicPr>
        <p:blipFill>
          <a:blip r:embed="rId3"/>
          <a:stretch>
            <a:fillRect/>
          </a:stretch>
        </p:blipFill>
        <p:spPr>
          <a:xfrm>
            <a:off x="5300961" y="3068960"/>
            <a:ext cx="2895600" cy="2209800"/>
          </a:xfrm>
          <a:prstGeom prst="rect">
            <a:avLst/>
          </a:prstGeom>
        </p:spPr>
      </p:pic>
      <p:cxnSp>
        <p:nvCxnSpPr>
          <p:cNvPr id="7" name="Rechte verbindingslijn 6"/>
          <p:cNvCxnSpPr/>
          <p:nvPr/>
        </p:nvCxnSpPr>
        <p:spPr>
          <a:xfrm flipH="1">
            <a:off x="6444208" y="4437112"/>
            <a:ext cx="442268" cy="2880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6372200" y="4437112"/>
            <a:ext cx="514274" cy="2880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Zenuwcel - Wikipedia">
            <a:extLst>
              <a:ext uri="{FF2B5EF4-FFF2-40B4-BE49-F238E27FC236}">
                <a16:creationId xmlns:a16="http://schemas.microsoft.com/office/drawing/2014/main" id="{017FD5BE-E087-D46B-1D36-FAD216E011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678" y="3068960"/>
            <a:ext cx="2900362"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42DC6A96-F47A-BC86-C074-DDA4A13A1E47}"/>
              </a:ext>
            </a:extLst>
          </p:cNvPr>
          <p:cNvSpPr txBox="1"/>
          <p:nvPr/>
        </p:nvSpPr>
        <p:spPr>
          <a:xfrm>
            <a:off x="1691680" y="5589240"/>
            <a:ext cx="6624736" cy="369332"/>
          </a:xfrm>
          <a:prstGeom prst="rect">
            <a:avLst/>
          </a:prstGeom>
          <a:noFill/>
        </p:spPr>
        <p:txBody>
          <a:bodyPr wrap="square" rtlCol="0">
            <a:spAutoFit/>
          </a:bodyPr>
          <a:lstStyle/>
          <a:p>
            <a:r>
              <a:rPr lang="nl-NL" dirty="0"/>
              <a:t>Ze heten ook wel: pre-concepten, misvatting of leerling denkbeeld</a:t>
            </a:r>
          </a:p>
        </p:txBody>
      </p:sp>
    </p:spTree>
    <p:extLst>
      <p:ext uri="{BB962C8B-B14F-4D97-AF65-F5344CB8AC3E}">
        <p14:creationId xmlns:p14="http://schemas.microsoft.com/office/powerpoint/2010/main" val="188873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Bij welke groep van de gewervelden hoort dit dier?</a:t>
            </a:r>
          </a:p>
        </p:txBody>
      </p:sp>
      <p:sp>
        <p:nvSpPr>
          <p:cNvPr id="3" name="Tijdelijke aanduiding voor inhoud 2"/>
          <p:cNvSpPr>
            <a:spLocks noGrp="1"/>
          </p:cNvSpPr>
          <p:nvPr>
            <p:ph idx="1"/>
          </p:nvPr>
        </p:nvSpPr>
        <p:spPr>
          <a:xfrm>
            <a:off x="1619672" y="2667000"/>
            <a:ext cx="7007596" cy="3124201"/>
          </a:xfrm>
        </p:spPr>
        <p:txBody>
          <a:bodyPr/>
          <a:lstStyle/>
          <a:p>
            <a:pPr marL="457200" indent="-457200">
              <a:buAutoNum type="alphaUcPeriod"/>
            </a:pPr>
            <a:r>
              <a:rPr lang="nl-NL" dirty="0"/>
              <a:t>Vissen</a:t>
            </a:r>
          </a:p>
          <a:p>
            <a:pPr marL="457200" indent="-457200">
              <a:buAutoNum type="alphaUcPeriod"/>
            </a:pPr>
            <a:r>
              <a:rPr lang="nl-NL" dirty="0"/>
              <a:t>Amfibieën</a:t>
            </a:r>
          </a:p>
          <a:p>
            <a:pPr marL="457200" indent="-457200">
              <a:buAutoNum type="alphaUcPeriod"/>
            </a:pPr>
            <a:r>
              <a:rPr lang="nl-NL" dirty="0"/>
              <a:t>Reptielen</a:t>
            </a:r>
          </a:p>
          <a:p>
            <a:pPr marL="457200" indent="-457200">
              <a:buAutoNum type="alphaUcPeriod"/>
            </a:pPr>
            <a:r>
              <a:rPr lang="nl-NL" dirty="0"/>
              <a:t>Vogels</a:t>
            </a:r>
          </a:p>
          <a:p>
            <a:pPr marL="457200" indent="-457200">
              <a:buAutoNum type="alphaUcPeriod"/>
            </a:pPr>
            <a:r>
              <a:rPr lang="nl-NL" dirty="0"/>
              <a:t>Zoogdieren</a:t>
            </a:r>
          </a:p>
        </p:txBody>
      </p:sp>
      <p:pic>
        <p:nvPicPr>
          <p:cNvPr id="6"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063044"/>
            <a:ext cx="3500355" cy="2332112"/>
          </a:xfrm>
          <a:prstGeom prst="rect">
            <a:avLst/>
          </a:prstGeom>
        </p:spPr>
      </p:pic>
    </p:spTree>
    <p:extLst>
      <p:ext uri="{BB962C8B-B14F-4D97-AF65-F5344CB8AC3E}">
        <p14:creationId xmlns:p14="http://schemas.microsoft.com/office/powerpoint/2010/main" val="141346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Bij welke groep van de gewervelden hoort dit dier?</a:t>
            </a:r>
          </a:p>
        </p:txBody>
      </p:sp>
      <p:sp>
        <p:nvSpPr>
          <p:cNvPr id="3" name="Tijdelijke aanduiding voor inhoud 2"/>
          <p:cNvSpPr>
            <a:spLocks noGrp="1"/>
          </p:cNvSpPr>
          <p:nvPr>
            <p:ph idx="1"/>
          </p:nvPr>
        </p:nvSpPr>
        <p:spPr>
          <a:xfrm>
            <a:off x="1619672" y="2667000"/>
            <a:ext cx="7007596" cy="3124201"/>
          </a:xfrm>
        </p:spPr>
        <p:txBody>
          <a:bodyPr/>
          <a:lstStyle/>
          <a:p>
            <a:pPr marL="457200" indent="-457200">
              <a:buAutoNum type="alphaUcPeriod"/>
            </a:pPr>
            <a:r>
              <a:rPr lang="nl-NL" dirty="0"/>
              <a:t>Vissen</a:t>
            </a:r>
          </a:p>
          <a:p>
            <a:pPr marL="457200" indent="-457200">
              <a:buAutoNum type="alphaUcPeriod"/>
            </a:pPr>
            <a:r>
              <a:rPr lang="nl-NL" dirty="0"/>
              <a:t>Amfibieën</a:t>
            </a:r>
          </a:p>
          <a:p>
            <a:pPr marL="457200" indent="-457200">
              <a:buAutoNum type="alphaUcPeriod"/>
            </a:pPr>
            <a:r>
              <a:rPr lang="nl-NL" dirty="0"/>
              <a:t>Reptielen</a:t>
            </a:r>
          </a:p>
          <a:p>
            <a:pPr marL="457200" indent="-457200">
              <a:buAutoNum type="alphaUcPeriod"/>
            </a:pPr>
            <a:r>
              <a:rPr lang="nl-NL" dirty="0"/>
              <a:t>Vogels</a:t>
            </a:r>
          </a:p>
          <a:p>
            <a:pPr marL="457200" indent="-457200">
              <a:buAutoNum type="alphaUcPeriod"/>
            </a:pPr>
            <a:r>
              <a:rPr lang="nl-NL" dirty="0"/>
              <a:t>Zoogdieren</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3068960"/>
            <a:ext cx="3497048" cy="2332531"/>
          </a:xfrm>
          <a:prstGeom prst="rect">
            <a:avLst/>
          </a:prstGeom>
        </p:spPr>
      </p:pic>
    </p:spTree>
    <p:extLst>
      <p:ext uri="{BB962C8B-B14F-4D97-AF65-F5344CB8AC3E}">
        <p14:creationId xmlns:p14="http://schemas.microsoft.com/office/powerpoint/2010/main" val="1965998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5255</TotalTime>
  <Words>1773</Words>
  <Application>Microsoft Office PowerPoint</Application>
  <PresentationFormat>Diavoorstelling (4:3)</PresentationFormat>
  <Paragraphs>238</Paragraphs>
  <Slides>35</Slides>
  <Notes>23</Notes>
  <HiddenSlides>0</HiddenSlides>
  <MMClips>0</MMClips>
  <ScaleCrop>false</ScaleCrop>
  <HeadingPairs>
    <vt:vector size="6" baseType="variant">
      <vt:variant>
        <vt:lpstr>Gebruikte lettertypen</vt:lpstr>
      </vt:variant>
      <vt:variant>
        <vt:i4>11</vt:i4>
      </vt:variant>
      <vt:variant>
        <vt:lpstr>Thema</vt:lpstr>
      </vt:variant>
      <vt:variant>
        <vt:i4>2</vt:i4>
      </vt:variant>
      <vt:variant>
        <vt:lpstr>Diatitels</vt:lpstr>
      </vt:variant>
      <vt:variant>
        <vt:i4>35</vt:i4>
      </vt:variant>
    </vt:vector>
  </HeadingPairs>
  <TitlesOfParts>
    <vt:vector size="48" baseType="lpstr">
      <vt:lpstr>Arial</vt:lpstr>
      <vt:lpstr>Calibri</vt:lpstr>
      <vt:lpstr>Cambria Math</vt:lpstr>
      <vt:lpstr>Corbel</vt:lpstr>
      <vt:lpstr>Helvetica</vt:lpstr>
      <vt:lpstr>Helvetica Light</vt:lpstr>
      <vt:lpstr>Helvetica Neue</vt:lpstr>
      <vt:lpstr>Helvetica Neue Light</vt:lpstr>
      <vt:lpstr>Source Sans Pro</vt:lpstr>
      <vt:lpstr>Tahoma</vt:lpstr>
      <vt:lpstr>Wingdings</vt:lpstr>
      <vt:lpstr>Parallax</vt:lpstr>
      <vt:lpstr>Kantoorthema</vt:lpstr>
      <vt:lpstr>Snel formatief handelen met diagnostische vragen</vt:lpstr>
      <vt:lpstr>Even voorstellen</vt:lpstr>
      <vt:lpstr>PowerPoint-presentatie</vt:lpstr>
      <vt:lpstr>Kennismaken Staan = eens              zitten = oneens</vt:lpstr>
      <vt:lpstr>Je zit na te kijken en …</vt:lpstr>
      <vt:lpstr>Leren is een grillig proces</vt:lpstr>
      <vt:lpstr>Wat is een misvatting? En waarom zijn ze zo hardnekkig</vt:lpstr>
      <vt:lpstr>Bij welke groep van de gewervelden hoort dit dier?</vt:lpstr>
      <vt:lpstr>Bij welke groep van de gewervelden hoort dit dier?</vt:lpstr>
      <vt:lpstr>Ervaar het zelf</vt:lpstr>
      <vt:lpstr>Hoe werkt de morning-afterpil? </vt:lpstr>
      <vt:lpstr>Hoe zit het dan wel?</vt:lpstr>
      <vt:lpstr>Leerling dénkt dat hij het al weet en gaat niet zelf opzoek naar het goede antwoord  </vt:lpstr>
      <vt:lpstr>Effectieve inzet in de les</vt:lpstr>
      <vt:lpstr>Hoe deed H5 het een les voor het PW over dit thema?</vt:lpstr>
      <vt:lpstr>PowerPoint-presentatie</vt:lpstr>
      <vt:lpstr>Als expert  overschat je makkelijk de kennis van beginners</vt:lpstr>
      <vt:lpstr>Probleem</vt:lpstr>
      <vt:lpstr>Oplossing: diagnostische vraag</vt:lpstr>
      <vt:lpstr>In de afbeelding zijn de krachten op een bal getekend in het hoogste punt van de baan en even verderop. Welke tekening geeft de krachten op de bal het beste weer?  </vt:lpstr>
      <vt:lpstr>Een diagnostische vraag is een specifieke tool</vt:lpstr>
      <vt:lpstr>Simpel model van formatief handelen</vt:lpstr>
      <vt:lpstr>Simpel model van formatief handelen</vt:lpstr>
      <vt:lpstr>Je zet een diagnostische vraag formatief in wanneer</vt:lpstr>
      <vt:lpstr>Je zet een diagnostische vraag formatief in wanneer</vt:lpstr>
      <vt:lpstr>PowerPoint-presentatie</vt:lpstr>
      <vt:lpstr>5 gouden regels volgens Barton</vt:lpstr>
      <vt:lpstr>Thema’s die nog nodig zijn</vt:lpstr>
      <vt:lpstr>PowerPoint-presentatie</vt:lpstr>
      <vt:lpstr>Terugkoppeling</vt:lpstr>
      <vt:lpstr>PowerPoint-presentatie</vt:lpstr>
      <vt:lpstr>   Boektips</vt:lpstr>
      <vt:lpstr>Meer leren van en met collega’s?</vt:lpstr>
      <vt:lpstr>Dank jullie wel!</vt:lpstr>
      <vt:lpstr>Gebruik van deze bron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SFaes</dc:creator>
  <cp:lastModifiedBy>Sofie Faes</cp:lastModifiedBy>
  <cp:revision>185</cp:revision>
  <dcterms:created xsi:type="dcterms:W3CDTF">2017-05-22T12:27:47Z</dcterms:created>
  <dcterms:modified xsi:type="dcterms:W3CDTF">2024-12-15T18:13:16Z</dcterms:modified>
</cp:coreProperties>
</file>