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9" r:id="rId2"/>
    <p:sldId id="260" r:id="rId3"/>
    <p:sldId id="261" r:id="rId4"/>
    <p:sldId id="262" r:id="rId5"/>
    <p:sldId id="274" r:id="rId6"/>
    <p:sldId id="267" r:id="rId7"/>
    <p:sldId id="266" r:id="rId8"/>
    <p:sldId id="275" r:id="rId9"/>
    <p:sldId id="279" r:id="rId10"/>
    <p:sldId id="263" r:id="rId11"/>
    <p:sldId id="287" r:id="rId12"/>
    <p:sldId id="264" r:id="rId13"/>
    <p:sldId id="277" r:id="rId14"/>
    <p:sldId id="278" r:id="rId15"/>
    <p:sldId id="281" r:id="rId16"/>
    <p:sldId id="280" r:id="rId17"/>
    <p:sldId id="271" r:id="rId18"/>
    <p:sldId id="268" r:id="rId19"/>
    <p:sldId id="291" r:id="rId20"/>
    <p:sldId id="289" r:id="rId21"/>
    <p:sldId id="269" r:id="rId22"/>
    <p:sldId id="290" r:id="rId23"/>
    <p:sldId id="283" r:id="rId24"/>
    <p:sldId id="284" r:id="rId25"/>
    <p:sldId id="285" r:id="rId26"/>
    <p:sldId id="286" r:id="rId27"/>
    <p:sldId id="282" r:id="rId28"/>
    <p:sldId id="292" r:id="rId29"/>
    <p:sldId id="273" r:id="rId30"/>
  </p:sldIdLst>
  <p:sldSz cx="11522075" cy="64801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A"/>
    <a:srgbClr val="DA002F"/>
    <a:srgbClr val="E20079"/>
    <a:srgbClr val="EE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7" d="100"/>
          <a:sy n="77" d="100"/>
        </p:scale>
        <p:origin x="360" y="68"/>
      </p:cViewPr>
      <p:guideLst>
        <p:guide orient="horz" pos="2041"/>
        <p:guide pos="362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E7C7042-25E1-46AF-8510-3DDAF92EAB7F}" type="datetimeFigureOut">
              <a:rPr lang="en-US" smtClean="0"/>
              <a:t>1/17/2025</a:t>
            </a:fld>
            <a:endParaRPr lang="en-US"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A12E1C-0F6B-4641-A438-7B177ABBB213}" type="slidenum">
              <a:rPr lang="en-US" smtClean="0"/>
              <a:t>‹nr.›</a:t>
            </a:fld>
            <a:endParaRPr lang="en-US" dirty="0"/>
          </a:p>
        </p:txBody>
      </p:sp>
    </p:spTree>
    <p:extLst>
      <p:ext uri="{BB962C8B-B14F-4D97-AF65-F5344CB8AC3E}">
        <p14:creationId xmlns:p14="http://schemas.microsoft.com/office/powerpoint/2010/main" val="13731770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407667" y="4600906"/>
            <a:ext cx="8065453" cy="863320"/>
          </a:xfrm>
          <a:solidFill>
            <a:srgbClr val="009CDA"/>
          </a:solidFill>
        </p:spPr>
        <p:txBody>
          <a:bodyPr lIns="180000" anchor="ctr" anchorCtr="0">
            <a:normAutofit/>
          </a:bodyPr>
          <a:lstStyle>
            <a:lvl1pPr marL="0" indent="0" algn="l">
              <a:lnSpc>
                <a:spcPts val="2000"/>
              </a:lnSpc>
              <a:spcBef>
                <a:spcPts val="0"/>
              </a:spcBef>
              <a:buNone/>
              <a:defRPr sz="18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endParaRPr lang="en-US" dirty="0"/>
          </a:p>
        </p:txBody>
      </p:sp>
      <p:sp>
        <p:nvSpPr>
          <p:cNvPr id="4" name="Tijdelijke aanduiding voor datum 3"/>
          <p:cNvSpPr>
            <a:spLocks noGrp="1"/>
          </p:cNvSpPr>
          <p:nvPr>
            <p:ph type="dt" sz="half" idx="10"/>
          </p:nvPr>
        </p:nvSpPr>
        <p:spPr/>
        <p:txBody>
          <a:bodyPr/>
          <a:lstStyle/>
          <a:p>
            <a:fld id="{14AC2281-3F85-4BA5-BDB4-C0FFCD786F3F}" type="datetimeFigureOut">
              <a:rPr lang="en-US" smtClean="0"/>
              <a:t>1/17/2025</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8F6170D8-4532-4A97-B7AE-3185E3C4BA7B}" type="slidenum">
              <a:rPr lang="en-US" smtClean="0"/>
              <a:t>‹nr.›</a:t>
            </a:fld>
            <a:endParaRPr lang="en-US" dirty="0"/>
          </a:p>
        </p:txBody>
      </p:sp>
      <p:sp>
        <p:nvSpPr>
          <p:cNvPr id="7" name="Rechthoek 6"/>
          <p:cNvSpPr/>
          <p:nvPr userDrawn="1"/>
        </p:nvSpPr>
        <p:spPr>
          <a:xfrm>
            <a:off x="407668" y="5553478"/>
            <a:ext cx="8075422" cy="680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kstvak 10"/>
          <p:cNvSpPr txBox="1"/>
          <p:nvPr userDrawn="1"/>
        </p:nvSpPr>
        <p:spPr>
          <a:xfrm>
            <a:off x="-3040266" y="0"/>
            <a:ext cx="2903523" cy="2539157"/>
          </a:xfrm>
          <a:prstGeom prst="rect">
            <a:avLst/>
          </a:prstGeom>
          <a:solidFill>
            <a:schemeClr val="bg1"/>
          </a:solidFill>
        </p:spPr>
        <p:txBody>
          <a:bodyPr wrap="square" rtlCol="0">
            <a:spAutoFit/>
          </a:bodyPr>
          <a:lstStyle/>
          <a:p>
            <a:pPr>
              <a:spcBef>
                <a:spcPts val="600"/>
              </a:spcBef>
            </a:pPr>
            <a:r>
              <a:rPr lang="nl-NL" sz="900" b="1" dirty="0"/>
              <a:t>Instructie</a:t>
            </a:r>
            <a:r>
              <a:rPr lang="nl-NL" sz="900" b="1" baseline="0" dirty="0"/>
              <a:t>                                 </a:t>
            </a:r>
            <a:r>
              <a:rPr lang="nl-NL" sz="900" b="1" dirty="0"/>
              <a:t>Opmaak PowerPoint: </a:t>
            </a:r>
          </a:p>
          <a:p>
            <a:pPr marL="171450" indent="-171450">
              <a:spcBef>
                <a:spcPts val="600"/>
              </a:spcBef>
              <a:buFont typeface="Arial" panose="020B0604020202020204" pitchFamily="34" charset="0"/>
              <a:buChar char="•"/>
            </a:pPr>
            <a:r>
              <a:rPr lang="nl-NL" sz="900" dirty="0"/>
              <a:t>Rode balk</a:t>
            </a:r>
            <a:r>
              <a:rPr lang="nl-NL" sz="900" baseline="0" dirty="0"/>
              <a:t> </a:t>
            </a:r>
            <a:r>
              <a:rPr lang="nl-NL" sz="900" dirty="0"/>
              <a:t>bevat  korte koptekst.  De balkjes moeten verspringen zoals in het voorbeeld. De afstand tussen de balkjes en de hoogte van de balkjes</a:t>
            </a:r>
            <a:r>
              <a:rPr lang="nl-NL" sz="900" baseline="0" dirty="0"/>
              <a:t> </a:t>
            </a:r>
            <a:r>
              <a:rPr lang="nl-NL" sz="900" dirty="0"/>
              <a:t>mag niet veranderd</a:t>
            </a:r>
            <a:r>
              <a:rPr lang="nl-NL" sz="900" baseline="0" dirty="0"/>
              <a:t> worden. De lengte van de balk mag veranderen evenals de kleur van de balkjes. </a:t>
            </a:r>
            <a:endParaRPr lang="nl-NL" sz="900" dirty="0"/>
          </a:p>
          <a:p>
            <a:pPr marL="171450" indent="-171450">
              <a:spcBef>
                <a:spcPts val="600"/>
              </a:spcBef>
              <a:buFont typeface="Arial" panose="020B0604020202020204" pitchFamily="34" charset="0"/>
              <a:buChar char="•"/>
            </a:pPr>
            <a:r>
              <a:rPr lang="nl-NL" sz="900" dirty="0"/>
              <a:t>Witte Logo balk mag niet gescheiden worden van het</a:t>
            </a:r>
            <a:r>
              <a:rPr lang="nl-NL" sz="900" baseline="0" dirty="0"/>
              <a:t> lichtblauwe contentblok. Beide mogen samen wel verplaatst worden naar rechts.</a:t>
            </a:r>
          </a:p>
          <a:p>
            <a:pPr marL="171450" indent="-171450">
              <a:spcBef>
                <a:spcPts val="600"/>
              </a:spcBef>
              <a:buFont typeface="Arial" panose="020B0604020202020204" pitchFamily="34" charset="0"/>
              <a:buChar char="•"/>
            </a:pPr>
            <a:r>
              <a:rPr lang="nl-NL" sz="900" baseline="0" dirty="0"/>
              <a:t>Foto op achtergrond mag gewijzigd worden mits het beeld voldoet aan de huisstijl (zie mint)</a:t>
            </a:r>
            <a:endParaRPr lang="nl-NL" sz="900" dirty="0"/>
          </a:p>
        </p:txBody>
      </p:sp>
      <p:sp>
        <p:nvSpPr>
          <p:cNvPr id="15" name="Tijdelijke aanduiding voor tekst 14"/>
          <p:cNvSpPr>
            <a:spLocks noGrp="1"/>
          </p:cNvSpPr>
          <p:nvPr>
            <p:ph type="body" sz="quarter" idx="13" hasCustomPrompt="1"/>
          </p:nvPr>
        </p:nvSpPr>
        <p:spPr>
          <a:xfrm>
            <a:off x="2808709" y="647799"/>
            <a:ext cx="5832647" cy="612368"/>
          </a:xfrm>
          <a:solidFill>
            <a:srgbClr val="DA002F"/>
          </a:solidFill>
        </p:spPr>
        <p:txBody>
          <a:bodyPr wrap="none" anchor="ctr" anchorCtr="0">
            <a:noAutofit/>
          </a:bodyPr>
          <a:lstStyle>
            <a:lvl1pPr marL="0" indent="0">
              <a:buFontTx/>
              <a:buNone/>
              <a:defRPr sz="2800" b="1" i="1" u="none">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nl-NL" dirty="0"/>
              <a:t>Klik voor tekst</a:t>
            </a:r>
            <a:endParaRPr lang="en-US" dirty="0"/>
          </a:p>
        </p:txBody>
      </p:sp>
      <p:sp>
        <p:nvSpPr>
          <p:cNvPr id="16" name="Tijdelijke aanduiding voor tekst 14"/>
          <p:cNvSpPr>
            <a:spLocks noGrp="1"/>
          </p:cNvSpPr>
          <p:nvPr>
            <p:ph type="body" sz="quarter" idx="14" hasCustomPrompt="1"/>
          </p:nvPr>
        </p:nvSpPr>
        <p:spPr>
          <a:xfrm>
            <a:off x="4600209" y="1367879"/>
            <a:ext cx="5553316" cy="612368"/>
          </a:xfrm>
          <a:solidFill>
            <a:srgbClr val="DA002F"/>
          </a:solidFill>
        </p:spPr>
        <p:txBody>
          <a:bodyPr wrap="none" anchor="ctr" anchorCtr="0">
            <a:noAutofit/>
          </a:bodyPr>
          <a:lstStyle>
            <a:lvl1pPr marL="0" indent="0">
              <a:buFontTx/>
              <a:buNone/>
              <a:defRPr sz="2800" b="1" i="1" u="none">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nl-NL" dirty="0"/>
              <a:t>Klik voor tekst</a:t>
            </a:r>
            <a:endParaRPr lang="en-US"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722" y="5762050"/>
            <a:ext cx="1599915" cy="279766"/>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9572" y="5762050"/>
            <a:ext cx="795181" cy="315364"/>
          </a:xfrm>
          <a:prstGeom prst="rect">
            <a:avLst/>
          </a:prstGeom>
        </p:spPr>
      </p:pic>
    </p:spTree>
    <p:extLst>
      <p:ext uri="{BB962C8B-B14F-4D97-AF65-F5344CB8AC3E}">
        <p14:creationId xmlns:p14="http://schemas.microsoft.com/office/powerpoint/2010/main" val="329130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datum 3"/>
          <p:cNvSpPr>
            <a:spLocks noGrp="1"/>
          </p:cNvSpPr>
          <p:nvPr>
            <p:ph type="dt" sz="half" idx="10"/>
          </p:nvPr>
        </p:nvSpPr>
        <p:spPr/>
        <p:txBody>
          <a:bodyPr/>
          <a:lstStyle/>
          <a:p>
            <a:fld id="{14AC2281-3F85-4BA5-BDB4-C0FFCD786F3F}" type="datetimeFigureOut">
              <a:rPr lang="en-US" smtClean="0"/>
              <a:t>1/17/2025</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8F6170D8-4532-4A97-B7AE-3185E3C4BA7B}" type="slidenum">
              <a:rPr lang="en-US" smtClean="0"/>
              <a:t>‹nr.›</a:t>
            </a:fld>
            <a:endParaRPr lang="en-US" dirty="0"/>
          </a:p>
        </p:txBody>
      </p:sp>
    </p:spTree>
    <p:extLst>
      <p:ext uri="{BB962C8B-B14F-4D97-AF65-F5344CB8AC3E}">
        <p14:creationId xmlns:p14="http://schemas.microsoft.com/office/powerpoint/2010/main" val="81614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16933" y="259508"/>
            <a:ext cx="10978945" cy="803271"/>
          </a:xfrm>
          <a:prstGeom prst="rect">
            <a:avLst/>
          </a:prstGeom>
        </p:spPr>
        <p:txBody>
          <a:bodyPr vert="horz" lIns="91440" tIns="45720" rIns="91440" bIns="45720" rtlCol="0" anchor="t" anchorCtr="0">
            <a:noAutofit/>
          </a:bodyPr>
          <a:lstStyle/>
          <a:p>
            <a:r>
              <a:rPr lang="nl-NL"/>
              <a:t>Klik om de stijl te bewerken</a:t>
            </a:r>
            <a:endParaRPr lang="en-US"/>
          </a:p>
        </p:txBody>
      </p:sp>
      <p:sp>
        <p:nvSpPr>
          <p:cNvPr id="3" name="Tijdelijke aanduiding voor tekst 2"/>
          <p:cNvSpPr>
            <a:spLocks noGrp="1"/>
          </p:cNvSpPr>
          <p:nvPr>
            <p:ph type="body" idx="1"/>
          </p:nvPr>
        </p:nvSpPr>
        <p:spPr>
          <a:xfrm>
            <a:off x="316933" y="1198861"/>
            <a:ext cx="10978945" cy="442265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2"/>
          </p:nvPr>
        </p:nvSpPr>
        <p:spPr>
          <a:xfrm>
            <a:off x="8120150" y="6229082"/>
            <a:ext cx="2688484" cy="201393"/>
          </a:xfrm>
          <a:prstGeom prst="rect">
            <a:avLst/>
          </a:prstGeom>
        </p:spPr>
        <p:txBody>
          <a:bodyPr vert="horz" lIns="91440" tIns="45720" rIns="91440" bIns="45720" rtlCol="0" anchor="ctr"/>
          <a:lstStyle>
            <a:lvl1pPr algn="r">
              <a:defRPr sz="900">
                <a:solidFill>
                  <a:schemeClr val="tx1">
                    <a:tint val="75000"/>
                  </a:schemeClr>
                </a:solidFill>
              </a:defRPr>
            </a:lvl1pPr>
          </a:lstStyle>
          <a:p>
            <a:fld id="{14AC2281-3F85-4BA5-BDB4-C0FFCD786F3F}" type="datetimeFigureOut">
              <a:rPr lang="en-US" smtClean="0"/>
              <a:pPr/>
              <a:t>1/17/2025</a:t>
            </a:fld>
            <a:endParaRPr lang="en-US" dirty="0"/>
          </a:p>
        </p:txBody>
      </p:sp>
      <p:sp>
        <p:nvSpPr>
          <p:cNvPr id="5" name="Tijdelijke aanduiding voor voettekst 4"/>
          <p:cNvSpPr>
            <a:spLocks noGrp="1"/>
          </p:cNvSpPr>
          <p:nvPr>
            <p:ph type="ftr" sz="quarter" idx="3"/>
          </p:nvPr>
        </p:nvSpPr>
        <p:spPr>
          <a:xfrm>
            <a:off x="3651470" y="6229082"/>
            <a:ext cx="3648657" cy="2013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8698128" y="6229082"/>
            <a:ext cx="2688484" cy="201393"/>
          </a:xfrm>
          <a:prstGeom prst="rect">
            <a:avLst/>
          </a:prstGeom>
        </p:spPr>
        <p:txBody>
          <a:bodyPr vert="horz" lIns="91440" tIns="45720" rIns="91440" bIns="45720" rtlCol="0" anchor="ctr"/>
          <a:lstStyle>
            <a:lvl1pPr algn="r">
              <a:defRPr sz="900">
                <a:solidFill>
                  <a:schemeClr val="tx1">
                    <a:tint val="75000"/>
                  </a:schemeClr>
                </a:solidFill>
              </a:defRPr>
            </a:lvl1pPr>
          </a:lstStyle>
          <a:p>
            <a:fld id="{8F6170D8-4532-4A97-B7AE-3185E3C4BA7B}" type="slidenum">
              <a:rPr lang="en-US" smtClean="0"/>
              <a:pPr/>
              <a:t>‹nr.›</a:t>
            </a:fld>
            <a:endParaRPr lang="en-US" dirty="0"/>
          </a:p>
        </p:txBody>
      </p:sp>
      <p:cxnSp>
        <p:nvCxnSpPr>
          <p:cNvPr id="9" name="Rechte verbindingslijn 8"/>
          <p:cNvCxnSpPr/>
          <p:nvPr userDrawn="1"/>
        </p:nvCxnSpPr>
        <p:spPr>
          <a:xfrm>
            <a:off x="0" y="5825641"/>
            <a:ext cx="11522075" cy="0"/>
          </a:xfrm>
          <a:prstGeom prst="line">
            <a:avLst/>
          </a:prstGeom>
          <a:ln w="25400">
            <a:solidFill>
              <a:srgbClr val="EEF0F5"/>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553" y="6031151"/>
            <a:ext cx="1334027" cy="233272"/>
          </a:xfrm>
          <a:prstGeom prst="rect">
            <a:avLst/>
          </a:prstGeom>
        </p:spPr>
      </p:pic>
    </p:spTree>
    <p:extLst>
      <p:ext uri="{BB962C8B-B14F-4D97-AF65-F5344CB8AC3E}">
        <p14:creationId xmlns:p14="http://schemas.microsoft.com/office/powerpoint/2010/main" val="732471337"/>
      </p:ext>
    </p:extLst>
  </p:cSld>
  <p:clrMap bg1="lt1" tx1="dk1" bg2="lt2" tx2="dk2" accent1="accent1" accent2="accent2" accent3="accent3" accent4="accent4" accent5="accent5" accent6="accent6" hlink="hlink" folHlink="folHlink"/>
  <p:sldLayoutIdLst>
    <p:sldLayoutId id="2147483651"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2600"/>
        </a:lnSpc>
        <a:spcBef>
          <a:spcPct val="0"/>
        </a:spcBef>
        <a:buNone/>
        <a:defRPr sz="2600" b="1" kern="1200">
          <a:solidFill>
            <a:srgbClr val="009CDA"/>
          </a:solidFill>
          <a:latin typeface="+mj-lt"/>
          <a:ea typeface="+mj-ea"/>
          <a:cs typeface="+mj-cs"/>
        </a:defRPr>
      </a:lvl1pPr>
    </p:titleStyle>
    <p:bodyStyle>
      <a:lvl1pPr marL="342900" indent="-342900" algn="l" defTabSz="914400" rtl="0" eaLnBrk="1" latinLnBrk="0" hangingPunct="1">
        <a:spcBef>
          <a:spcPct val="20000"/>
        </a:spcBef>
        <a:buClr>
          <a:srgbClr val="009CDA"/>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noProof="0" dirty="0"/>
              <a:t>Hans van Bemmel WND 2024</a:t>
            </a:r>
          </a:p>
        </p:txBody>
      </p:sp>
      <p:sp>
        <p:nvSpPr>
          <p:cNvPr id="6" name="Tijdelijke aanduiding voor tekst 5"/>
          <p:cNvSpPr>
            <a:spLocks noGrp="1"/>
          </p:cNvSpPr>
          <p:nvPr>
            <p:ph type="body" sz="quarter" idx="13"/>
          </p:nvPr>
        </p:nvSpPr>
        <p:spPr>
          <a:xfrm>
            <a:off x="2808709" y="647799"/>
            <a:ext cx="8424936" cy="612368"/>
          </a:xfrm>
        </p:spPr>
        <p:txBody>
          <a:bodyPr/>
          <a:lstStyle/>
          <a:p>
            <a:r>
              <a:rPr lang="nl-NL" noProof="0" dirty="0"/>
              <a:t>Nieuw licht op de eerste wet van Newton </a:t>
            </a:r>
          </a:p>
        </p:txBody>
      </p:sp>
      <p:sp>
        <p:nvSpPr>
          <p:cNvPr id="7" name="Tijdelijke aanduiding voor tekst 6"/>
          <p:cNvSpPr>
            <a:spLocks noGrp="1"/>
          </p:cNvSpPr>
          <p:nvPr>
            <p:ph type="body" sz="quarter" idx="14"/>
          </p:nvPr>
        </p:nvSpPr>
        <p:spPr>
          <a:xfrm>
            <a:off x="4032845" y="1367879"/>
            <a:ext cx="7200800" cy="612368"/>
          </a:xfrm>
        </p:spPr>
        <p:txBody>
          <a:bodyPr/>
          <a:lstStyle/>
          <a:p>
            <a:r>
              <a:rPr lang="nl-NL" noProof="0" dirty="0"/>
              <a:t>en een beetje nieuw quantumlicht</a:t>
            </a:r>
          </a:p>
        </p:txBody>
      </p:sp>
    </p:spTree>
    <p:extLst>
      <p:ext uri="{BB962C8B-B14F-4D97-AF65-F5344CB8AC3E}">
        <p14:creationId xmlns:p14="http://schemas.microsoft.com/office/powerpoint/2010/main" val="79453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A1610-446D-4D73-AF36-E9185C600C73}"/>
              </a:ext>
            </a:extLst>
          </p:cNvPr>
          <p:cNvSpPr>
            <a:spLocks noGrp="1"/>
          </p:cNvSpPr>
          <p:nvPr>
            <p:ph type="title"/>
          </p:nvPr>
        </p:nvSpPr>
        <p:spPr/>
        <p:txBody>
          <a:bodyPr/>
          <a:lstStyle/>
          <a:p>
            <a:pPr algn="ctr"/>
            <a:r>
              <a:rPr lang="nl-NL" noProof="0" dirty="0"/>
              <a:t>Quantum langs de snelweg</a:t>
            </a:r>
          </a:p>
        </p:txBody>
      </p:sp>
      <p:pic>
        <p:nvPicPr>
          <p:cNvPr id="5" name="Tijdelijke aanduiding voor inhoud 4" descr="Afbeelding met wazig, Neon, nacht, Amber&#10;&#10;Automatisch gegenereerde beschrijving">
            <a:extLst>
              <a:ext uri="{FF2B5EF4-FFF2-40B4-BE49-F238E27FC236}">
                <a16:creationId xmlns:a16="http://schemas.microsoft.com/office/drawing/2014/main" id="{0E345D6A-7F0A-B0EC-897A-708805D3B2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5914" y="1776710"/>
            <a:ext cx="4422775" cy="3317081"/>
          </a:xfrm>
        </p:spPr>
      </p:pic>
      <p:pic>
        <p:nvPicPr>
          <p:cNvPr id="7" name="Afbeelding 6" descr="Afbeelding met duisternis, nacht, Neon, verlichting&#10;&#10;Automatisch gegenereerde beschrijving">
            <a:extLst>
              <a:ext uri="{FF2B5EF4-FFF2-40B4-BE49-F238E27FC236}">
                <a16:creationId xmlns:a16="http://schemas.microsoft.com/office/drawing/2014/main" id="{FC101948-6C8F-6EEA-1A97-27BE829BB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63974" y="1776710"/>
            <a:ext cx="4422775" cy="3317081"/>
          </a:xfrm>
          <a:prstGeom prst="rect">
            <a:avLst/>
          </a:prstGeom>
        </p:spPr>
      </p:pic>
      <p:pic>
        <p:nvPicPr>
          <p:cNvPr id="9" name="Afbeelding 8" descr="Afbeelding met duisternis, nacht, Neon, licht&#10;&#10;Automatisch gegenereerde beschrijving">
            <a:extLst>
              <a:ext uri="{FF2B5EF4-FFF2-40B4-BE49-F238E27FC236}">
                <a16:creationId xmlns:a16="http://schemas.microsoft.com/office/drawing/2014/main" id="{623864C7-0647-6D43-49E7-87C2AD85A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63860" y="1776709"/>
            <a:ext cx="4422775" cy="3317081"/>
          </a:xfrm>
          <a:prstGeom prst="rect">
            <a:avLst/>
          </a:prstGeom>
        </p:spPr>
      </p:pic>
    </p:spTree>
    <p:extLst>
      <p:ext uri="{BB962C8B-B14F-4D97-AF65-F5344CB8AC3E}">
        <p14:creationId xmlns:p14="http://schemas.microsoft.com/office/powerpoint/2010/main" val="372534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08EFD-2DA4-6A37-B1C2-45FE19ECB828}"/>
              </a:ext>
            </a:extLst>
          </p:cNvPr>
          <p:cNvSpPr>
            <a:spLocks noGrp="1"/>
          </p:cNvSpPr>
          <p:nvPr>
            <p:ph type="title"/>
          </p:nvPr>
        </p:nvSpPr>
        <p:spPr/>
        <p:txBody>
          <a:bodyPr/>
          <a:lstStyle/>
          <a:p>
            <a:endParaRPr lang="nl-NL" noProof="0" dirty="0"/>
          </a:p>
        </p:txBody>
      </p:sp>
      <p:pic>
        <p:nvPicPr>
          <p:cNvPr id="5" name="Tijdelijke aanduiding voor inhoud 4">
            <a:extLst>
              <a:ext uri="{FF2B5EF4-FFF2-40B4-BE49-F238E27FC236}">
                <a16:creationId xmlns:a16="http://schemas.microsoft.com/office/drawing/2014/main" id="{C2ECFCD0-5225-650C-C872-B1E9611884A3}"/>
              </a:ext>
            </a:extLst>
          </p:cNvPr>
          <p:cNvPicPr>
            <a:picLocks noGrp="1" noChangeAspect="1"/>
          </p:cNvPicPr>
          <p:nvPr>
            <p:ph idx="1"/>
          </p:nvPr>
        </p:nvPicPr>
        <p:blipFill>
          <a:blip r:embed="rId2"/>
          <a:stretch>
            <a:fillRect/>
          </a:stretch>
        </p:blipFill>
        <p:spPr>
          <a:xfrm>
            <a:off x="2306523" y="1198563"/>
            <a:ext cx="7001103" cy="4422775"/>
          </a:xfrm>
        </p:spPr>
      </p:pic>
    </p:spTree>
    <p:extLst>
      <p:ext uri="{BB962C8B-B14F-4D97-AF65-F5344CB8AC3E}">
        <p14:creationId xmlns:p14="http://schemas.microsoft.com/office/powerpoint/2010/main" val="376434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0CCDF-F23D-8C94-CEE0-029A0E0FF3D7}"/>
              </a:ext>
            </a:extLst>
          </p:cNvPr>
          <p:cNvSpPr>
            <a:spLocks noGrp="1"/>
          </p:cNvSpPr>
          <p:nvPr>
            <p:ph type="title"/>
          </p:nvPr>
        </p:nvSpPr>
        <p:spPr/>
        <p:txBody>
          <a:bodyPr/>
          <a:lstStyle/>
          <a:p>
            <a:endParaRPr lang="nl-NL" noProof="0" dirty="0"/>
          </a:p>
        </p:txBody>
      </p:sp>
      <p:pic>
        <p:nvPicPr>
          <p:cNvPr id="11" name="Tijdelijke aanduiding voor inhoud 10">
            <a:extLst>
              <a:ext uri="{FF2B5EF4-FFF2-40B4-BE49-F238E27FC236}">
                <a16:creationId xmlns:a16="http://schemas.microsoft.com/office/drawing/2014/main" id="{24BAAEAF-E801-CA38-0CB4-EDB302182C18}"/>
              </a:ext>
            </a:extLst>
          </p:cNvPr>
          <p:cNvPicPr>
            <a:picLocks noGrp="1" noChangeAspect="1"/>
          </p:cNvPicPr>
          <p:nvPr>
            <p:ph idx="1"/>
          </p:nvPr>
        </p:nvPicPr>
        <p:blipFill>
          <a:blip r:embed="rId2"/>
          <a:stretch>
            <a:fillRect/>
          </a:stretch>
        </p:blipFill>
        <p:spPr>
          <a:xfrm rot="5400000">
            <a:off x="4396674" y="-1592023"/>
            <a:ext cx="2304253" cy="10096269"/>
          </a:xfrm>
        </p:spPr>
      </p:pic>
    </p:spTree>
    <p:extLst>
      <p:ext uri="{BB962C8B-B14F-4D97-AF65-F5344CB8AC3E}">
        <p14:creationId xmlns:p14="http://schemas.microsoft.com/office/powerpoint/2010/main" val="9021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C2E46-6583-FB4E-C8F1-57E022592E20}"/>
              </a:ext>
            </a:extLst>
          </p:cNvPr>
          <p:cNvSpPr>
            <a:spLocks noGrp="1"/>
          </p:cNvSpPr>
          <p:nvPr>
            <p:ph type="title"/>
          </p:nvPr>
        </p:nvSpPr>
        <p:spPr/>
        <p:txBody>
          <a:bodyPr/>
          <a:lstStyle/>
          <a:p>
            <a:pPr algn="ctr"/>
            <a:r>
              <a:rPr lang="nl-NL" noProof="0" dirty="0"/>
              <a:t>Uitleg in Nova 6vg</a:t>
            </a:r>
          </a:p>
        </p:txBody>
      </p:sp>
      <p:pic>
        <p:nvPicPr>
          <p:cNvPr id="5" name="Tijdelijke aanduiding voor inhoud 4">
            <a:extLst>
              <a:ext uri="{FF2B5EF4-FFF2-40B4-BE49-F238E27FC236}">
                <a16:creationId xmlns:a16="http://schemas.microsoft.com/office/drawing/2014/main" id="{BBA5F2FC-D3A6-EC95-1AA7-D9952D005518}"/>
              </a:ext>
            </a:extLst>
          </p:cNvPr>
          <p:cNvPicPr>
            <a:picLocks noGrp="1" noChangeAspect="1"/>
          </p:cNvPicPr>
          <p:nvPr>
            <p:ph idx="1"/>
          </p:nvPr>
        </p:nvPicPr>
        <p:blipFill>
          <a:blip r:embed="rId2"/>
          <a:stretch>
            <a:fillRect/>
          </a:stretch>
        </p:blipFill>
        <p:spPr>
          <a:xfrm>
            <a:off x="4011250" y="1198563"/>
            <a:ext cx="3591649" cy="4422775"/>
          </a:xfrm>
        </p:spPr>
      </p:pic>
    </p:spTree>
    <p:extLst>
      <p:ext uri="{BB962C8B-B14F-4D97-AF65-F5344CB8AC3E}">
        <p14:creationId xmlns:p14="http://schemas.microsoft.com/office/powerpoint/2010/main" val="19336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D39F6-C64E-54AF-5302-2F355D356638}"/>
              </a:ext>
            </a:extLst>
          </p:cNvPr>
          <p:cNvSpPr>
            <a:spLocks noGrp="1"/>
          </p:cNvSpPr>
          <p:nvPr>
            <p:ph type="title"/>
          </p:nvPr>
        </p:nvSpPr>
        <p:spPr/>
        <p:txBody>
          <a:bodyPr/>
          <a:lstStyle/>
          <a:p>
            <a:pPr algn="ctr"/>
            <a:r>
              <a:rPr lang="nl-NL" noProof="0" dirty="0"/>
              <a:t>Vaste stoffen?</a:t>
            </a:r>
          </a:p>
        </p:txBody>
      </p:sp>
      <p:sp>
        <p:nvSpPr>
          <p:cNvPr id="3" name="Tijdelijke aanduiding voor inhoud 2">
            <a:extLst>
              <a:ext uri="{FF2B5EF4-FFF2-40B4-BE49-F238E27FC236}">
                <a16:creationId xmlns:a16="http://schemas.microsoft.com/office/drawing/2014/main" id="{38BE9E1F-8C5D-92D8-B3FA-A89EDFAA5269}"/>
              </a:ext>
            </a:extLst>
          </p:cNvPr>
          <p:cNvSpPr>
            <a:spLocks noGrp="1"/>
          </p:cNvSpPr>
          <p:nvPr>
            <p:ph idx="1"/>
          </p:nvPr>
        </p:nvSpPr>
        <p:spPr/>
        <p:txBody>
          <a:bodyPr/>
          <a:lstStyle/>
          <a:p>
            <a:r>
              <a:rPr lang="nl-NL" noProof="0" dirty="0"/>
              <a:t>Lijnbreedte (ook bij sterrenkundige toepassingen)</a:t>
            </a:r>
          </a:p>
          <a:p>
            <a:r>
              <a:rPr lang="nl-NL" noProof="0" dirty="0"/>
              <a:t>Quasi-statische benadering</a:t>
            </a:r>
          </a:p>
          <a:p>
            <a:r>
              <a:rPr lang="nl-NL" noProof="0" dirty="0"/>
              <a:t>Gunstig bij lamp?</a:t>
            </a:r>
          </a:p>
          <a:p>
            <a:endParaRPr lang="nl-NL" noProof="0" dirty="0"/>
          </a:p>
          <a:p>
            <a:endParaRPr lang="nl-NL" noProof="0" dirty="0"/>
          </a:p>
          <a:p>
            <a:endParaRPr lang="nl-NL" noProof="0" dirty="0"/>
          </a:p>
        </p:txBody>
      </p:sp>
      <p:pic>
        <p:nvPicPr>
          <p:cNvPr id="4" name="Afbeelding 3">
            <a:extLst>
              <a:ext uri="{FF2B5EF4-FFF2-40B4-BE49-F238E27FC236}">
                <a16:creationId xmlns:a16="http://schemas.microsoft.com/office/drawing/2014/main" id="{0EE8A8D8-DA28-0CD6-8EA3-2C93F6F4FC0F}"/>
              </a:ext>
            </a:extLst>
          </p:cNvPr>
          <p:cNvPicPr>
            <a:picLocks noChangeAspect="1"/>
          </p:cNvPicPr>
          <p:nvPr/>
        </p:nvPicPr>
        <p:blipFill>
          <a:blip r:embed="rId2"/>
          <a:stretch>
            <a:fillRect/>
          </a:stretch>
        </p:blipFill>
        <p:spPr>
          <a:xfrm>
            <a:off x="3069849" y="2375991"/>
            <a:ext cx="5382376" cy="2581635"/>
          </a:xfrm>
          <a:prstGeom prst="rect">
            <a:avLst/>
          </a:prstGeom>
        </p:spPr>
      </p:pic>
    </p:spTree>
    <p:extLst>
      <p:ext uri="{BB962C8B-B14F-4D97-AF65-F5344CB8AC3E}">
        <p14:creationId xmlns:p14="http://schemas.microsoft.com/office/powerpoint/2010/main" val="22580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342DE-BFD4-F7AB-542C-7C2E3441728F}"/>
              </a:ext>
            </a:extLst>
          </p:cNvPr>
          <p:cNvSpPr>
            <a:spLocks noGrp="1"/>
          </p:cNvSpPr>
          <p:nvPr>
            <p:ph type="title"/>
          </p:nvPr>
        </p:nvSpPr>
        <p:spPr/>
        <p:txBody>
          <a:bodyPr/>
          <a:lstStyle/>
          <a:p>
            <a:pPr algn="ctr"/>
            <a:r>
              <a:rPr lang="nl-NL" noProof="0" dirty="0"/>
              <a:t>Banden, uitzenden, absorberen</a:t>
            </a:r>
          </a:p>
        </p:txBody>
      </p:sp>
      <p:pic>
        <p:nvPicPr>
          <p:cNvPr id="5" name="Tijdelijke aanduiding voor inhoud 4">
            <a:extLst>
              <a:ext uri="{FF2B5EF4-FFF2-40B4-BE49-F238E27FC236}">
                <a16:creationId xmlns:a16="http://schemas.microsoft.com/office/drawing/2014/main" id="{B13D0B42-EFCC-0CDA-699C-193D5B36F69E}"/>
              </a:ext>
            </a:extLst>
          </p:cNvPr>
          <p:cNvPicPr>
            <a:picLocks noGrp="1" noChangeAspect="1"/>
          </p:cNvPicPr>
          <p:nvPr>
            <p:ph idx="1"/>
          </p:nvPr>
        </p:nvPicPr>
        <p:blipFill>
          <a:blip r:embed="rId2"/>
          <a:stretch>
            <a:fillRect/>
          </a:stretch>
        </p:blipFill>
        <p:spPr>
          <a:xfrm>
            <a:off x="4239994" y="2109606"/>
            <a:ext cx="3134162" cy="2600688"/>
          </a:xfrm>
        </p:spPr>
      </p:pic>
    </p:spTree>
    <p:extLst>
      <p:ext uri="{BB962C8B-B14F-4D97-AF65-F5344CB8AC3E}">
        <p14:creationId xmlns:p14="http://schemas.microsoft.com/office/powerpoint/2010/main" val="35136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A5A61-DFC6-5E8A-8ED8-ED1F9F03C562}"/>
              </a:ext>
            </a:extLst>
          </p:cNvPr>
          <p:cNvSpPr>
            <a:spLocks noGrp="1"/>
          </p:cNvSpPr>
          <p:nvPr>
            <p:ph type="title"/>
          </p:nvPr>
        </p:nvSpPr>
        <p:spPr/>
        <p:txBody>
          <a:bodyPr/>
          <a:lstStyle/>
          <a:p>
            <a:pPr algn="ctr"/>
            <a:r>
              <a:rPr lang="nl-NL" noProof="0" dirty="0"/>
              <a:t>Opgave in hoofdstuk Natuurwetten en Modellen</a:t>
            </a:r>
          </a:p>
        </p:txBody>
      </p:sp>
      <p:pic>
        <p:nvPicPr>
          <p:cNvPr id="5" name="Tijdelijke aanduiding voor inhoud 4">
            <a:extLst>
              <a:ext uri="{FF2B5EF4-FFF2-40B4-BE49-F238E27FC236}">
                <a16:creationId xmlns:a16="http://schemas.microsoft.com/office/drawing/2014/main" id="{CF371D4E-2410-498F-2F07-B5DAEB2AFE13}"/>
              </a:ext>
            </a:extLst>
          </p:cNvPr>
          <p:cNvPicPr>
            <a:picLocks noGrp="1" noChangeAspect="1"/>
          </p:cNvPicPr>
          <p:nvPr>
            <p:ph idx="1"/>
          </p:nvPr>
        </p:nvPicPr>
        <p:blipFill>
          <a:blip r:embed="rId2"/>
          <a:stretch>
            <a:fillRect/>
          </a:stretch>
        </p:blipFill>
        <p:spPr>
          <a:xfrm>
            <a:off x="3538899" y="1198563"/>
            <a:ext cx="4536351" cy="4422775"/>
          </a:xfrm>
        </p:spPr>
      </p:pic>
    </p:spTree>
    <p:extLst>
      <p:ext uri="{BB962C8B-B14F-4D97-AF65-F5344CB8AC3E}">
        <p14:creationId xmlns:p14="http://schemas.microsoft.com/office/powerpoint/2010/main" val="15595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BF8DB-717E-7C85-459A-4225155B92D2}"/>
              </a:ext>
            </a:extLst>
          </p:cNvPr>
          <p:cNvSpPr>
            <a:spLocks noGrp="1"/>
          </p:cNvSpPr>
          <p:nvPr>
            <p:ph type="title"/>
          </p:nvPr>
        </p:nvSpPr>
        <p:spPr/>
        <p:txBody>
          <a:bodyPr/>
          <a:lstStyle/>
          <a:p>
            <a:pPr algn="ctr"/>
            <a:r>
              <a:rPr lang="nl-NL" noProof="0" dirty="0"/>
              <a:t>Hoe begin jij in je les over de eerste wet?</a:t>
            </a:r>
          </a:p>
        </p:txBody>
      </p:sp>
      <p:sp>
        <p:nvSpPr>
          <p:cNvPr id="3" name="Tijdelijke aanduiding voor inhoud 2">
            <a:extLst>
              <a:ext uri="{FF2B5EF4-FFF2-40B4-BE49-F238E27FC236}">
                <a16:creationId xmlns:a16="http://schemas.microsoft.com/office/drawing/2014/main" id="{03B6116A-BEBF-1CF8-41D1-AB93D4E50423}"/>
              </a:ext>
            </a:extLst>
          </p:cNvPr>
          <p:cNvSpPr>
            <a:spLocks noGrp="1"/>
          </p:cNvSpPr>
          <p:nvPr>
            <p:ph idx="1"/>
          </p:nvPr>
        </p:nvSpPr>
        <p:spPr/>
        <p:txBody>
          <a:bodyPr/>
          <a:lstStyle/>
          <a:p>
            <a:r>
              <a:rPr lang="nl-NL" noProof="0" dirty="0"/>
              <a:t>Denken</a:t>
            </a:r>
          </a:p>
          <a:p>
            <a:r>
              <a:rPr lang="nl-NL" noProof="0" dirty="0"/>
              <a:t>Delen</a:t>
            </a:r>
          </a:p>
          <a:p>
            <a:r>
              <a:rPr lang="nl-NL" noProof="0" dirty="0"/>
              <a:t>Uitwisselen</a:t>
            </a:r>
          </a:p>
        </p:txBody>
      </p:sp>
    </p:spTree>
    <p:extLst>
      <p:ext uri="{BB962C8B-B14F-4D97-AF65-F5344CB8AC3E}">
        <p14:creationId xmlns:p14="http://schemas.microsoft.com/office/powerpoint/2010/main" val="102072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76457-5C32-65E5-0EE9-0FF29709F5CB}"/>
              </a:ext>
            </a:extLst>
          </p:cNvPr>
          <p:cNvSpPr>
            <a:spLocks noGrp="1"/>
          </p:cNvSpPr>
          <p:nvPr>
            <p:ph type="title"/>
          </p:nvPr>
        </p:nvSpPr>
        <p:spPr/>
        <p:txBody>
          <a:bodyPr/>
          <a:lstStyle/>
          <a:p>
            <a:pPr algn="ctr"/>
            <a:r>
              <a:rPr lang="nl-NL" noProof="0" dirty="0"/>
              <a:t>Daniël Hoek</a:t>
            </a:r>
          </a:p>
        </p:txBody>
      </p:sp>
      <p:sp>
        <p:nvSpPr>
          <p:cNvPr id="3" name="Tijdelijke aanduiding voor inhoud 2">
            <a:extLst>
              <a:ext uri="{FF2B5EF4-FFF2-40B4-BE49-F238E27FC236}">
                <a16:creationId xmlns:a16="http://schemas.microsoft.com/office/drawing/2014/main" id="{522C9590-7D4B-39D4-C946-A2C4026C694D}"/>
              </a:ext>
            </a:extLst>
          </p:cNvPr>
          <p:cNvSpPr>
            <a:spLocks noGrp="1"/>
          </p:cNvSpPr>
          <p:nvPr>
            <p:ph idx="1"/>
          </p:nvPr>
        </p:nvSpPr>
        <p:spPr/>
        <p:txBody>
          <a:bodyPr>
            <a:normAutofit fontScale="85000" lnSpcReduction="10000"/>
          </a:bodyPr>
          <a:lstStyle/>
          <a:p>
            <a:r>
              <a:rPr lang="nl-NL" noProof="0" dirty="0"/>
              <a:t>Vertaling Motte 1729: Every body perseveres in its state of rest, or of uniform motion in a right line, unless it is compelled to change that state by forces impress’d thereon.</a:t>
            </a:r>
          </a:p>
          <a:p>
            <a:endParaRPr lang="nl-NL" noProof="0" dirty="0"/>
          </a:p>
          <a:p>
            <a:r>
              <a:rPr lang="nl-NL" noProof="0" dirty="0"/>
              <a:t>…tenzij er een kracht werkt</a:t>
            </a:r>
          </a:p>
          <a:p>
            <a:endParaRPr lang="nl-NL" noProof="0" dirty="0"/>
          </a:p>
          <a:p>
            <a:r>
              <a:rPr lang="nl-NL" noProof="0" dirty="0"/>
              <a:t>Drie ‘bezwaren tegen Newton’</a:t>
            </a:r>
          </a:p>
          <a:p>
            <a:pPr lvl="1"/>
            <a:r>
              <a:rPr lang="nl-NL" noProof="0" dirty="0"/>
              <a:t>Gaat over situaties die niet voorkomen (…maar wel kan Fres = 0 gelden)</a:t>
            </a:r>
          </a:p>
          <a:p>
            <a:pPr lvl="1"/>
            <a:r>
              <a:rPr lang="nl-NL" noProof="0" dirty="0"/>
              <a:t>Newtons voorbeelden slaan er niet op (draaiende tol, planeet)</a:t>
            </a:r>
          </a:p>
          <a:p>
            <a:pPr lvl="1"/>
            <a:r>
              <a:rPr lang="nl-NL" noProof="0" dirty="0"/>
              <a:t>Eerste wet volgt uit tweede </a:t>
            </a:r>
          </a:p>
          <a:p>
            <a:pPr lvl="1"/>
            <a:endParaRPr lang="nl-NL" noProof="0" dirty="0"/>
          </a:p>
          <a:p>
            <a:r>
              <a:rPr lang="nl-NL" noProof="0" dirty="0"/>
              <a:t>Vertaling 1999: Every body perseveres in its state of being at rest or of moving uniformly straight forward, except insofar as it is compelled to change its state by the forces impressed.</a:t>
            </a:r>
          </a:p>
          <a:p>
            <a:endParaRPr lang="nl-NL" noProof="0" dirty="0"/>
          </a:p>
          <a:p>
            <a:r>
              <a:rPr lang="nl-NL" noProof="0" dirty="0"/>
              <a:t>Behalve voor zover</a:t>
            </a:r>
          </a:p>
        </p:txBody>
      </p:sp>
    </p:spTree>
    <p:extLst>
      <p:ext uri="{BB962C8B-B14F-4D97-AF65-F5344CB8AC3E}">
        <p14:creationId xmlns:p14="http://schemas.microsoft.com/office/powerpoint/2010/main" val="3331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BFAB5-D7DF-AF24-C451-2BC5106203B2}"/>
              </a:ext>
            </a:extLst>
          </p:cNvPr>
          <p:cNvSpPr>
            <a:spLocks noGrp="1"/>
          </p:cNvSpPr>
          <p:nvPr>
            <p:ph type="title"/>
          </p:nvPr>
        </p:nvSpPr>
        <p:spPr/>
        <p:txBody>
          <a:bodyPr/>
          <a:lstStyle/>
          <a:p>
            <a:pPr algn="ctr"/>
            <a:r>
              <a:rPr lang="nl-NL" noProof="0" dirty="0"/>
              <a:t>Bezwaren weggenomen?</a:t>
            </a:r>
          </a:p>
        </p:txBody>
      </p:sp>
      <p:sp>
        <p:nvSpPr>
          <p:cNvPr id="3" name="Tijdelijke aanduiding voor inhoud 2">
            <a:extLst>
              <a:ext uri="{FF2B5EF4-FFF2-40B4-BE49-F238E27FC236}">
                <a16:creationId xmlns:a16="http://schemas.microsoft.com/office/drawing/2014/main" id="{C52AC086-7ECD-6403-B2BD-D2A3303ED26C}"/>
              </a:ext>
            </a:extLst>
          </p:cNvPr>
          <p:cNvSpPr>
            <a:spLocks noGrp="1"/>
          </p:cNvSpPr>
          <p:nvPr>
            <p:ph idx="1"/>
          </p:nvPr>
        </p:nvSpPr>
        <p:spPr/>
        <p:txBody>
          <a:bodyPr>
            <a:normAutofit lnSpcReduction="10000"/>
          </a:bodyPr>
          <a:lstStyle/>
          <a:p>
            <a:r>
              <a:rPr lang="nl-NL" noProof="0" dirty="0"/>
              <a:t>Het is in ieder geval wat Newton schreef</a:t>
            </a:r>
          </a:p>
          <a:p>
            <a:r>
              <a:rPr lang="nl-NL" noProof="0" dirty="0"/>
              <a:t>Eerste bezwaar weg (maar was niet zo erg als je ‘resulterende kracht’ zei)</a:t>
            </a:r>
          </a:p>
          <a:p>
            <a:r>
              <a:rPr lang="nl-NL" noProof="0" dirty="0"/>
              <a:t>Tweede bezwaar inderdaad weg: cirkel is zo goed mogelijk met constante snelheid rechtdoor, dat wil zeggen wel constante snelheid, niet rechtdoor</a:t>
            </a:r>
          </a:p>
          <a:p>
            <a:r>
              <a:rPr lang="nl-NL" noProof="0" dirty="0"/>
              <a:t>Derde heel subtiel, is er nog in Eulers formulering (dus misschien eerste wet toch overbodig). Volgens Hoek neemt nieuwe vertaling dit bezwaar weg als je Newtons formulering van de tweede wet neemt.</a:t>
            </a:r>
          </a:p>
          <a:p>
            <a:endParaRPr lang="nl-NL" noProof="0" dirty="0"/>
          </a:p>
          <a:p>
            <a:r>
              <a:rPr lang="nl-NL" noProof="0" dirty="0"/>
              <a:t>Hoek: om didactische redenen… (misschien a la Hewitt, concepts first), eerst kwalitatief bespreken, dus voorkeur voor wel eerste wet behandelen. Eerst vertellen wanneer je weet dat er een kracht is, daarna pas hoe groot</a:t>
            </a:r>
          </a:p>
          <a:p>
            <a:pPr marL="0" indent="0">
              <a:buNone/>
            </a:pPr>
            <a:endParaRPr lang="nl-NL" noProof="0" dirty="0"/>
          </a:p>
          <a:p>
            <a:r>
              <a:rPr lang="nl-NL" noProof="0" dirty="0"/>
              <a:t>In nieuwe editie Nova (na veel duscussie) gekozen voor wel apart eerste wet noemen, in Newtons correcte woorden</a:t>
            </a:r>
          </a:p>
        </p:txBody>
      </p:sp>
    </p:spTree>
    <p:extLst>
      <p:ext uri="{BB962C8B-B14F-4D97-AF65-F5344CB8AC3E}">
        <p14:creationId xmlns:p14="http://schemas.microsoft.com/office/powerpoint/2010/main" val="18100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86B8-536F-4599-B90C-326DFFBDA714}"/>
              </a:ext>
            </a:extLst>
          </p:cNvPr>
          <p:cNvSpPr>
            <a:spLocks noGrp="1"/>
          </p:cNvSpPr>
          <p:nvPr>
            <p:ph type="title"/>
          </p:nvPr>
        </p:nvSpPr>
        <p:spPr/>
        <p:txBody>
          <a:bodyPr/>
          <a:lstStyle/>
          <a:p>
            <a:pPr algn="ctr"/>
            <a:br>
              <a:rPr lang="nl-NL" sz="3600" noProof="0" dirty="0"/>
            </a:br>
            <a:r>
              <a:rPr lang="nl-NL" sz="3600" noProof="0" dirty="0">
                <a:latin typeface="Vladimir Script" panose="03050402040407070305" pitchFamily="66" charset="0"/>
              </a:rPr>
              <a:t>Menu</a:t>
            </a:r>
            <a:br>
              <a:rPr lang="nl-NL" sz="3600" noProof="0" dirty="0"/>
            </a:br>
            <a:endParaRPr lang="nl-NL" sz="3600" noProof="0" dirty="0"/>
          </a:p>
        </p:txBody>
      </p:sp>
      <p:sp>
        <p:nvSpPr>
          <p:cNvPr id="3" name="Content Placeholder 2">
            <a:extLst>
              <a:ext uri="{FF2B5EF4-FFF2-40B4-BE49-F238E27FC236}">
                <a16:creationId xmlns:a16="http://schemas.microsoft.com/office/drawing/2014/main" id="{23FDC332-3E5F-4A6D-98C3-0535A389D8B7}"/>
              </a:ext>
            </a:extLst>
          </p:cNvPr>
          <p:cNvSpPr>
            <a:spLocks noGrp="1"/>
          </p:cNvSpPr>
          <p:nvPr>
            <p:ph idx="1"/>
          </p:nvPr>
        </p:nvSpPr>
        <p:spPr/>
        <p:txBody>
          <a:bodyPr>
            <a:normAutofit fontScale="92500" lnSpcReduction="20000"/>
          </a:bodyPr>
          <a:lstStyle/>
          <a:p>
            <a:pPr marL="0" indent="0" algn="ctr">
              <a:buNone/>
            </a:pPr>
            <a:r>
              <a:rPr lang="nl-NL" sz="2400" noProof="0" dirty="0">
                <a:solidFill>
                  <a:srgbClr val="0070C0"/>
                </a:solidFill>
                <a:latin typeface="Vladimir Script" panose="03050402040407070305" pitchFamily="66" charset="0"/>
              </a:rPr>
              <a:t>Amuse</a:t>
            </a:r>
          </a:p>
          <a:p>
            <a:pPr marL="0" indent="0" algn="ctr">
              <a:buNone/>
            </a:pPr>
            <a:r>
              <a:rPr lang="nl-NL" sz="1800" noProof="0" dirty="0">
                <a:latin typeface="+mj-lt"/>
                <a:cs typeface="Times New Roman" panose="02020603050405020304" pitchFamily="18" charset="0"/>
              </a:rPr>
              <a:t>7 vertalingen uit het Latijn</a:t>
            </a:r>
          </a:p>
          <a:p>
            <a:pPr marL="0" indent="0" algn="ctr">
              <a:buNone/>
            </a:pPr>
            <a:endParaRPr lang="nl-NL" sz="1800" noProof="0" dirty="0">
              <a:latin typeface="Times New Roman" panose="02020603050405020304" pitchFamily="18" charset="0"/>
              <a:cs typeface="Times New Roman" panose="02020603050405020304" pitchFamily="18" charset="0"/>
            </a:endParaRPr>
          </a:p>
          <a:p>
            <a:pPr marL="0" indent="0" algn="ctr">
              <a:buNone/>
            </a:pPr>
            <a:r>
              <a:rPr lang="nl-NL" sz="2400" noProof="0" dirty="0">
                <a:solidFill>
                  <a:srgbClr val="0070C0"/>
                </a:solidFill>
                <a:latin typeface="Vladimir Script" panose="03050402040407070305" pitchFamily="66" charset="0"/>
              </a:rPr>
              <a:t>Voorgerecht</a:t>
            </a:r>
          </a:p>
          <a:p>
            <a:pPr marL="0" indent="0" algn="ctr">
              <a:buNone/>
            </a:pPr>
            <a:r>
              <a:rPr lang="nl-NL" sz="1800" noProof="0" dirty="0">
                <a:latin typeface="+mj-lt"/>
                <a:cs typeface="Times New Roman" panose="02020603050405020304" pitchFamily="18" charset="0"/>
              </a:rPr>
              <a:t>Ehrenfesttheorema</a:t>
            </a:r>
          </a:p>
          <a:p>
            <a:pPr marL="0" indent="0" algn="ctr">
              <a:buNone/>
            </a:pPr>
            <a:endParaRPr lang="nl-NL" sz="1800" noProof="0" dirty="0">
              <a:solidFill>
                <a:srgbClr val="0070C0"/>
              </a:solidFill>
              <a:latin typeface="Times New Roman" panose="02020603050405020304" pitchFamily="18" charset="0"/>
              <a:cs typeface="Times New Roman" panose="02020603050405020304" pitchFamily="18" charset="0"/>
            </a:endParaRPr>
          </a:p>
          <a:p>
            <a:pPr marL="0" indent="0" algn="ctr">
              <a:buNone/>
            </a:pPr>
            <a:r>
              <a:rPr lang="nl-NL" sz="2400" noProof="0" dirty="0">
                <a:solidFill>
                  <a:srgbClr val="0070C0"/>
                </a:solidFill>
                <a:latin typeface="Vladimir Script" panose="03050402040407070305" pitchFamily="66" charset="0"/>
              </a:rPr>
              <a:t>Tussengerecht</a:t>
            </a:r>
          </a:p>
          <a:p>
            <a:pPr marL="0" indent="0" algn="ctr">
              <a:buNone/>
            </a:pPr>
            <a:r>
              <a:rPr lang="nl-NL" sz="1800" noProof="0" dirty="0">
                <a:latin typeface="+mj-lt"/>
                <a:cs typeface="Times New Roman" panose="02020603050405020304" pitchFamily="18" charset="0"/>
              </a:rPr>
              <a:t>Energiebanden: foto’s, uitleg, opgaven</a:t>
            </a:r>
          </a:p>
          <a:p>
            <a:pPr marL="0" indent="0" algn="ctr">
              <a:buNone/>
            </a:pPr>
            <a:endParaRPr lang="nl-NL" sz="1800" noProof="0" dirty="0">
              <a:latin typeface="Times New Roman" panose="02020603050405020304" pitchFamily="18" charset="0"/>
              <a:cs typeface="Times New Roman" panose="02020603050405020304" pitchFamily="18" charset="0"/>
            </a:endParaRPr>
          </a:p>
          <a:p>
            <a:pPr marL="0" indent="0" algn="ctr">
              <a:buNone/>
            </a:pPr>
            <a:r>
              <a:rPr lang="nl-NL" sz="2400" noProof="0" dirty="0">
                <a:solidFill>
                  <a:srgbClr val="0070C0"/>
                </a:solidFill>
                <a:latin typeface="Vladimir Script" panose="03050402040407070305" pitchFamily="66" charset="0"/>
              </a:rPr>
              <a:t>Hoofdgerecht</a:t>
            </a:r>
          </a:p>
          <a:p>
            <a:pPr marL="0" indent="0" algn="ctr">
              <a:buNone/>
            </a:pPr>
            <a:r>
              <a:rPr lang="nl-NL" sz="1800" noProof="0" dirty="0">
                <a:latin typeface="+mj-lt"/>
                <a:cs typeface="Times New Roman" panose="02020603050405020304" pitchFamily="18" charset="0"/>
              </a:rPr>
              <a:t>Oude en nieuwe eerste wet: wat is anders, opgaven, steropgave</a:t>
            </a:r>
          </a:p>
          <a:p>
            <a:pPr marL="0" indent="0" algn="ctr">
              <a:buNone/>
            </a:pPr>
            <a:endParaRPr lang="nl-NL" sz="1800" noProof="0" dirty="0">
              <a:latin typeface="Times New Roman" panose="02020603050405020304" pitchFamily="18" charset="0"/>
              <a:cs typeface="Times New Roman" panose="02020603050405020304" pitchFamily="18" charset="0"/>
            </a:endParaRPr>
          </a:p>
          <a:p>
            <a:pPr marL="0" indent="0" algn="ctr">
              <a:buNone/>
            </a:pPr>
            <a:r>
              <a:rPr lang="nl-NL" sz="2400" noProof="0" dirty="0">
                <a:solidFill>
                  <a:srgbClr val="0070C0"/>
                </a:solidFill>
                <a:latin typeface="Vladimir Script" panose="03050402040407070305" pitchFamily="66" charset="0"/>
              </a:rPr>
              <a:t>Toetje</a:t>
            </a:r>
          </a:p>
          <a:p>
            <a:pPr marL="0" indent="0" algn="ctr">
              <a:buNone/>
            </a:pPr>
            <a:r>
              <a:rPr lang="nl-NL" sz="1800" noProof="0" dirty="0">
                <a:latin typeface="+mj-lt"/>
                <a:cs typeface="Times New Roman" panose="02020603050405020304" pitchFamily="18" charset="0"/>
              </a:rPr>
              <a:t>Bij de les!</a:t>
            </a:r>
          </a:p>
          <a:p>
            <a:pPr marL="0" indent="0">
              <a:buNone/>
            </a:pPr>
            <a:endParaRPr lang="nl-NL" noProof="0" dirty="0"/>
          </a:p>
          <a:p>
            <a:endParaRPr lang="nl-NL" noProof="0" dirty="0"/>
          </a:p>
          <a:p>
            <a:pPr marL="0" indent="0">
              <a:buNone/>
            </a:pPr>
            <a:endParaRPr lang="nl-NL" noProof="0" dirty="0"/>
          </a:p>
          <a:p>
            <a:endParaRPr lang="nl-NL" noProof="0" dirty="0"/>
          </a:p>
          <a:p>
            <a:endParaRPr lang="nl-NL" noProof="0" dirty="0"/>
          </a:p>
          <a:p>
            <a:endParaRPr lang="nl-NL" noProof="0" dirty="0"/>
          </a:p>
        </p:txBody>
      </p:sp>
    </p:spTree>
    <p:extLst>
      <p:ext uri="{BB962C8B-B14F-4D97-AF65-F5344CB8AC3E}">
        <p14:creationId xmlns:p14="http://schemas.microsoft.com/office/powerpoint/2010/main" val="215935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28034-7779-F91D-5395-3312C7E89025}"/>
              </a:ext>
            </a:extLst>
          </p:cNvPr>
          <p:cNvSpPr>
            <a:spLocks noGrp="1"/>
          </p:cNvSpPr>
          <p:nvPr>
            <p:ph type="title"/>
          </p:nvPr>
        </p:nvSpPr>
        <p:spPr/>
        <p:txBody>
          <a:bodyPr/>
          <a:lstStyle/>
          <a:p>
            <a:endParaRPr lang="nl-NL" noProof="0" dirty="0"/>
          </a:p>
        </p:txBody>
      </p:sp>
      <p:sp>
        <p:nvSpPr>
          <p:cNvPr id="4" name="Rectangle 1">
            <a:extLst>
              <a:ext uri="{FF2B5EF4-FFF2-40B4-BE49-F238E27FC236}">
                <a16:creationId xmlns:a16="http://schemas.microsoft.com/office/drawing/2014/main" id="{C35F3EC4-AF71-93D4-52C5-53F709A2CEB2}"/>
              </a:ext>
            </a:extLst>
          </p:cNvPr>
          <p:cNvSpPr>
            <a:spLocks noGrp="1" noChangeArrowheads="1"/>
          </p:cNvSpPr>
          <p:nvPr>
            <p:ph idx="1"/>
          </p:nvPr>
        </p:nvSpPr>
        <p:spPr bwMode="auto">
          <a:xfrm>
            <a:off x="316933" y="-329288"/>
            <a:ext cx="10874772"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sz="1800" noProof="0" dirty="0">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sz="1800" noProof="0" dirty="0">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Beste Hans,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Ik heb ernaar gekeken! Het ziet er allemaal heel goed uit, en ik vind dat jullie het concept van traagheid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heel mooi introduceren. Daarnaast vind ik het natuurlijk ontzettend leuk dat jullie speciaal een vraag aan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de kwestie en mijn werk wijden</a:t>
            </a:r>
            <a:r>
              <a:rPr lang="nl-NL" sz="1800" noProof="0" dirty="0">
                <a:latin typeface="Helvetica" panose="020B0604020202020204" pitchFamily="34" charset="0"/>
              </a:rPr>
              <a:t> </a:t>
            </a:r>
            <a:r>
              <a:rPr kumimoji="0" lang="nl-NL" sz="1800" b="0" i="0" u="none" strike="noStrike" cap="none" normalizeH="0" baseline="0" noProof="0" dirty="0">
                <a:ln>
                  <a:noFill/>
                </a:ln>
                <a:solidFill>
                  <a:schemeClr val="tx1"/>
                </a:solidFill>
                <a:effectLst/>
                <a:latin typeface="Helvetica" panose="020B0604020202020204" pitchFamily="34" charset="0"/>
              </a:rPr>
              <a:t>— het is denk ik een hele mooie manier om scholieren concreet na te laten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denken over hoe je die wetten toepast.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Ik ben het wel met je eens dat het juister is om  “behalve voor zover” te zeggen in de plaats van wat er nu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staat (“behalve als”) — precies om alle redenen die in vraag 10 zo mooi worden behandeld.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In de verdere uitleg onder de wet noemen jullie twee punten: ten eerste dat krachtenvrije objecten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met constante snelheid doorgaan, ten tweede dat afwijkingen van rechtlijnige beweging altijd aan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 een kracht te wijten zijn. In mijn mening is het tweede punt hier veel belangrijker dan het eerste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 dus misschien is het een idee om die twee om te draaien.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Beginnen met het punt dat afwijkingen altijd door krachten komen,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in plaats van eerst de nadruk te leggen op het krachtenvrije scenario.</a:t>
            </a:r>
          </a:p>
          <a:p>
            <a:pPr marL="0" marR="0" lvl="0" indent="0" algn="l" defTabSz="914400" rtl="0" eaLnBrk="0" fontAlgn="base" latinLnBrk="0" hangingPunct="0">
              <a:lnSpc>
                <a:spcPct val="100000"/>
              </a:lnSpc>
              <a:spcBef>
                <a:spcPct val="0"/>
              </a:spcBef>
              <a:spcAft>
                <a:spcPct val="0"/>
              </a:spcAft>
              <a:buClrTx/>
              <a:buSzTx/>
              <a:buFontTx/>
              <a:buNone/>
              <a:tabLst/>
            </a:pPr>
            <a:endParaRPr lang="nl-NL" sz="1800" noProof="0" dirty="0">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1800" noProof="0" dirty="0">
                <a:latin typeface="Helvetica"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sz="1800" b="0" i="0" u="none" strike="noStrike" cap="none" normalizeH="0" baseline="0" noProof="0" dirty="0">
                <a:ln>
                  <a:noFill/>
                </a:ln>
                <a:solidFill>
                  <a:schemeClr val="tx1"/>
                </a:solidFill>
                <a:effectLst/>
                <a:latin typeface="Helvetica" panose="020B0604020202020204" pitchFamily="34" charset="0"/>
              </a:rPr>
            </a:br>
            <a:r>
              <a:rPr kumimoji="0" lang="nl-NL" sz="1800" b="0" i="0" u="none" strike="noStrike" cap="none" normalizeH="0" baseline="0" noProof="0" dirty="0">
                <a:ln>
                  <a:noFill/>
                </a:ln>
                <a:solidFill>
                  <a:schemeClr val="tx1"/>
                </a:solidFill>
                <a:effectLst/>
                <a:latin typeface="Helvetica" panose="020B0604020202020204" pitchFamily="34" charset="0"/>
              </a:rPr>
              <a:t>Vriendelijke groet,</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sz="1800" b="0" i="0" u="none" strike="noStrike" cap="none" normalizeH="0" baseline="0" noProof="0" dirty="0">
                <a:ln>
                  <a:noFill/>
                </a:ln>
                <a:solidFill>
                  <a:schemeClr val="tx1"/>
                </a:solidFill>
                <a:effectLst/>
                <a:latin typeface="Helvetica" panose="020B0604020202020204" pitchFamily="34" charset="0"/>
              </a:rPr>
            </a:br>
            <a:endParaRPr kumimoji="0" lang="nl-NL" sz="1800" b="0" i="0" u="none" strike="noStrike" cap="none" normalizeH="0" baseline="0" noProof="0" dirty="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noProof="0" dirty="0">
                <a:ln>
                  <a:noFill/>
                </a:ln>
                <a:solidFill>
                  <a:schemeClr val="tx1"/>
                </a:solidFill>
                <a:effectLst/>
                <a:latin typeface="Helvetica" panose="020B0604020202020204" pitchFamily="34" charset="0"/>
              </a:rPr>
              <a:t>Daan</a:t>
            </a:r>
            <a:endParaRPr kumimoji="0" lang="nl-NL" sz="1800" b="0" i="0" u="none" strike="noStrike" cap="none" normalizeH="0" baseline="0" noProof="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33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7889F-15EF-50C6-B13A-7E4B87C61AAC}"/>
              </a:ext>
            </a:extLst>
          </p:cNvPr>
          <p:cNvSpPr>
            <a:spLocks noGrp="1"/>
          </p:cNvSpPr>
          <p:nvPr>
            <p:ph type="title"/>
          </p:nvPr>
        </p:nvSpPr>
        <p:spPr/>
        <p:txBody>
          <a:bodyPr/>
          <a:lstStyle/>
          <a:p>
            <a:pPr algn="ctr"/>
            <a:r>
              <a:rPr lang="nl-NL" noProof="0" dirty="0"/>
              <a:t>Nova 4vg</a:t>
            </a:r>
          </a:p>
        </p:txBody>
      </p:sp>
      <p:pic>
        <p:nvPicPr>
          <p:cNvPr id="7" name="Tijdelijke aanduiding voor inhoud 6">
            <a:extLst>
              <a:ext uri="{FF2B5EF4-FFF2-40B4-BE49-F238E27FC236}">
                <a16:creationId xmlns:a16="http://schemas.microsoft.com/office/drawing/2014/main" id="{AC87BDC7-FFFA-E2D3-7136-D55E38926C54}"/>
              </a:ext>
            </a:extLst>
          </p:cNvPr>
          <p:cNvPicPr>
            <a:picLocks noGrp="1" noChangeAspect="1"/>
          </p:cNvPicPr>
          <p:nvPr>
            <p:ph idx="1"/>
          </p:nvPr>
        </p:nvPicPr>
        <p:blipFill>
          <a:blip r:embed="rId2"/>
          <a:stretch>
            <a:fillRect/>
          </a:stretch>
        </p:blipFill>
        <p:spPr>
          <a:xfrm>
            <a:off x="2160637" y="2015951"/>
            <a:ext cx="6944694" cy="1571844"/>
          </a:xfrm>
        </p:spPr>
      </p:pic>
    </p:spTree>
    <p:extLst>
      <p:ext uri="{BB962C8B-B14F-4D97-AF65-F5344CB8AC3E}">
        <p14:creationId xmlns:p14="http://schemas.microsoft.com/office/powerpoint/2010/main" val="14609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76CCD352-F0BC-901F-7079-93A8751CD615}"/>
              </a:ext>
            </a:extLst>
          </p:cNvPr>
          <p:cNvPicPr>
            <a:picLocks noGrp="1" noChangeAspect="1"/>
          </p:cNvPicPr>
          <p:nvPr>
            <p:ph idx="1"/>
          </p:nvPr>
        </p:nvPicPr>
        <p:blipFill>
          <a:blip r:embed="rId2"/>
          <a:stretch>
            <a:fillRect/>
          </a:stretch>
        </p:blipFill>
        <p:spPr>
          <a:xfrm>
            <a:off x="2987653" y="1198563"/>
            <a:ext cx="5638844" cy="4422775"/>
          </a:xfrm>
        </p:spPr>
      </p:pic>
      <p:pic>
        <p:nvPicPr>
          <p:cNvPr id="9" name="Afbeelding 8">
            <a:extLst>
              <a:ext uri="{FF2B5EF4-FFF2-40B4-BE49-F238E27FC236}">
                <a16:creationId xmlns:a16="http://schemas.microsoft.com/office/drawing/2014/main" id="{EC1B8D68-C05D-BAAC-1749-C762447F2D4A}"/>
              </a:ext>
            </a:extLst>
          </p:cNvPr>
          <p:cNvPicPr>
            <a:picLocks noChangeAspect="1"/>
          </p:cNvPicPr>
          <p:nvPr/>
        </p:nvPicPr>
        <p:blipFill>
          <a:blip r:embed="rId3"/>
          <a:stretch>
            <a:fillRect/>
          </a:stretch>
        </p:blipFill>
        <p:spPr>
          <a:xfrm>
            <a:off x="2283927" y="539373"/>
            <a:ext cx="6954220" cy="5401429"/>
          </a:xfrm>
          <a:prstGeom prst="rect">
            <a:avLst/>
          </a:prstGeom>
        </p:spPr>
      </p:pic>
    </p:spTree>
    <p:extLst>
      <p:ext uri="{BB962C8B-B14F-4D97-AF65-F5344CB8AC3E}">
        <p14:creationId xmlns:p14="http://schemas.microsoft.com/office/powerpoint/2010/main" val="495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4C142-0CB7-47CB-B926-6C3E433B4EBE}"/>
              </a:ext>
            </a:extLst>
          </p:cNvPr>
          <p:cNvSpPr>
            <a:spLocks noGrp="1"/>
          </p:cNvSpPr>
          <p:nvPr>
            <p:ph type="title"/>
          </p:nvPr>
        </p:nvSpPr>
        <p:spPr/>
        <p:txBody>
          <a:bodyPr/>
          <a:lstStyle/>
          <a:p>
            <a:pPr algn="ctr"/>
            <a:r>
              <a:rPr lang="nl-NL" noProof="0" dirty="0"/>
              <a:t>Opgaven</a:t>
            </a:r>
          </a:p>
        </p:txBody>
      </p:sp>
      <p:pic>
        <p:nvPicPr>
          <p:cNvPr id="5" name="Tijdelijke aanduiding voor inhoud 4">
            <a:extLst>
              <a:ext uri="{FF2B5EF4-FFF2-40B4-BE49-F238E27FC236}">
                <a16:creationId xmlns:a16="http://schemas.microsoft.com/office/drawing/2014/main" id="{139CA1F7-72E4-12CB-E512-2880C7D74ADE}"/>
              </a:ext>
            </a:extLst>
          </p:cNvPr>
          <p:cNvPicPr>
            <a:picLocks noGrp="1" noChangeAspect="1"/>
          </p:cNvPicPr>
          <p:nvPr>
            <p:ph idx="1"/>
          </p:nvPr>
        </p:nvPicPr>
        <p:blipFill>
          <a:blip r:embed="rId2"/>
          <a:stretch>
            <a:fillRect/>
          </a:stretch>
        </p:blipFill>
        <p:spPr>
          <a:xfrm>
            <a:off x="1537289" y="1198563"/>
            <a:ext cx="8539571" cy="4422775"/>
          </a:xfrm>
        </p:spPr>
      </p:pic>
    </p:spTree>
    <p:extLst>
      <p:ext uri="{BB962C8B-B14F-4D97-AF65-F5344CB8AC3E}">
        <p14:creationId xmlns:p14="http://schemas.microsoft.com/office/powerpoint/2010/main" val="3505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44EDB-996C-9995-3DAC-048AEBC62E8C}"/>
              </a:ext>
            </a:extLst>
          </p:cNvPr>
          <p:cNvSpPr>
            <a:spLocks noGrp="1"/>
          </p:cNvSpPr>
          <p:nvPr>
            <p:ph type="title"/>
          </p:nvPr>
        </p:nvSpPr>
        <p:spPr/>
        <p:txBody>
          <a:bodyPr/>
          <a:lstStyle/>
          <a:p>
            <a:pPr algn="ctr"/>
            <a:r>
              <a:rPr lang="nl-NL" noProof="0" dirty="0"/>
              <a:t>Niveaus</a:t>
            </a:r>
          </a:p>
        </p:txBody>
      </p:sp>
      <p:pic>
        <p:nvPicPr>
          <p:cNvPr id="11" name="Tijdelijke aanduiding voor inhoud 10">
            <a:extLst>
              <a:ext uri="{FF2B5EF4-FFF2-40B4-BE49-F238E27FC236}">
                <a16:creationId xmlns:a16="http://schemas.microsoft.com/office/drawing/2014/main" id="{0F2DE33C-DAFD-DAA4-DC7B-7F20BED9C02C}"/>
              </a:ext>
            </a:extLst>
          </p:cNvPr>
          <p:cNvPicPr>
            <a:picLocks noGrp="1" noChangeAspect="1"/>
          </p:cNvPicPr>
          <p:nvPr>
            <p:ph idx="1"/>
          </p:nvPr>
        </p:nvPicPr>
        <p:blipFill>
          <a:blip r:embed="rId2"/>
          <a:stretch>
            <a:fillRect/>
          </a:stretch>
        </p:blipFill>
        <p:spPr>
          <a:xfrm>
            <a:off x="2987653" y="1198563"/>
            <a:ext cx="5638844" cy="4422775"/>
          </a:xfrm>
        </p:spPr>
      </p:pic>
    </p:spTree>
    <p:extLst>
      <p:ext uri="{BB962C8B-B14F-4D97-AF65-F5344CB8AC3E}">
        <p14:creationId xmlns:p14="http://schemas.microsoft.com/office/powerpoint/2010/main" val="6863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AADB5-323D-E1DB-BF88-871B53B13C73}"/>
              </a:ext>
            </a:extLst>
          </p:cNvPr>
          <p:cNvSpPr>
            <a:spLocks noGrp="1"/>
          </p:cNvSpPr>
          <p:nvPr>
            <p:ph type="title"/>
          </p:nvPr>
        </p:nvSpPr>
        <p:spPr/>
        <p:txBody>
          <a:bodyPr/>
          <a:lstStyle/>
          <a:p>
            <a:pPr algn="ctr"/>
            <a:r>
              <a:rPr lang="nl-NL" noProof="0" dirty="0"/>
              <a:t>Herhaling en naar eindniveau</a:t>
            </a:r>
          </a:p>
        </p:txBody>
      </p:sp>
      <p:pic>
        <p:nvPicPr>
          <p:cNvPr id="5" name="Tijdelijke aanduiding voor inhoud 4">
            <a:extLst>
              <a:ext uri="{FF2B5EF4-FFF2-40B4-BE49-F238E27FC236}">
                <a16:creationId xmlns:a16="http://schemas.microsoft.com/office/drawing/2014/main" id="{62E989ED-08CA-7BAB-7071-5383E526BB25}"/>
              </a:ext>
            </a:extLst>
          </p:cNvPr>
          <p:cNvPicPr>
            <a:picLocks noGrp="1" noChangeAspect="1"/>
          </p:cNvPicPr>
          <p:nvPr>
            <p:ph idx="1"/>
          </p:nvPr>
        </p:nvPicPr>
        <p:blipFill>
          <a:blip r:embed="rId2"/>
          <a:stretch>
            <a:fillRect/>
          </a:stretch>
        </p:blipFill>
        <p:spPr>
          <a:xfrm>
            <a:off x="1354007" y="1198563"/>
            <a:ext cx="8906136" cy="4422775"/>
          </a:xfrm>
        </p:spPr>
      </p:pic>
    </p:spTree>
    <p:extLst>
      <p:ext uri="{BB962C8B-B14F-4D97-AF65-F5344CB8AC3E}">
        <p14:creationId xmlns:p14="http://schemas.microsoft.com/office/powerpoint/2010/main" val="22133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8B443-6E99-EDBC-5FF2-DF826B9F268B}"/>
              </a:ext>
            </a:extLst>
          </p:cNvPr>
          <p:cNvSpPr>
            <a:spLocks noGrp="1"/>
          </p:cNvSpPr>
          <p:nvPr>
            <p:ph type="title"/>
          </p:nvPr>
        </p:nvSpPr>
        <p:spPr/>
        <p:txBody>
          <a:bodyPr/>
          <a:lstStyle/>
          <a:p>
            <a:pPr algn="ctr"/>
            <a:r>
              <a:rPr lang="nl-NL" noProof="0" dirty="0"/>
              <a:t>Onze kwestie</a:t>
            </a:r>
          </a:p>
        </p:txBody>
      </p:sp>
      <p:pic>
        <p:nvPicPr>
          <p:cNvPr id="5" name="Tijdelijke aanduiding voor inhoud 4">
            <a:extLst>
              <a:ext uri="{FF2B5EF4-FFF2-40B4-BE49-F238E27FC236}">
                <a16:creationId xmlns:a16="http://schemas.microsoft.com/office/drawing/2014/main" id="{2AC7623B-51BC-0A54-B8E0-D7219CBE0906}"/>
              </a:ext>
            </a:extLst>
          </p:cNvPr>
          <p:cNvPicPr>
            <a:picLocks noGrp="1" noChangeAspect="1"/>
          </p:cNvPicPr>
          <p:nvPr>
            <p:ph idx="1"/>
          </p:nvPr>
        </p:nvPicPr>
        <p:blipFill>
          <a:blip r:embed="rId2"/>
          <a:stretch>
            <a:fillRect/>
          </a:stretch>
        </p:blipFill>
        <p:spPr>
          <a:xfrm>
            <a:off x="1911250" y="1198563"/>
            <a:ext cx="7791650" cy="4422775"/>
          </a:xfrm>
        </p:spPr>
      </p:pic>
    </p:spTree>
    <p:extLst>
      <p:ext uri="{BB962C8B-B14F-4D97-AF65-F5344CB8AC3E}">
        <p14:creationId xmlns:p14="http://schemas.microsoft.com/office/powerpoint/2010/main" val="42626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8087A-BA3F-7716-D372-D7BFC57C99EB}"/>
              </a:ext>
            </a:extLst>
          </p:cNvPr>
          <p:cNvSpPr>
            <a:spLocks noGrp="1"/>
          </p:cNvSpPr>
          <p:nvPr>
            <p:ph type="title"/>
          </p:nvPr>
        </p:nvSpPr>
        <p:spPr/>
        <p:txBody>
          <a:bodyPr/>
          <a:lstStyle/>
          <a:p>
            <a:pPr algn="ctr"/>
            <a:r>
              <a:rPr lang="nl-NL" noProof="0" dirty="0"/>
              <a:t>Eindopdrachten</a:t>
            </a:r>
          </a:p>
        </p:txBody>
      </p:sp>
      <p:pic>
        <p:nvPicPr>
          <p:cNvPr id="5" name="Tijdelijke aanduiding voor inhoud 4">
            <a:extLst>
              <a:ext uri="{FF2B5EF4-FFF2-40B4-BE49-F238E27FC236}">
                <a16:creationId xmlns:a16="http://schemas.microsoft.com/office/drawing/2014/main" id="{1BE865C8-8001-A608-D8BF-84C44EBDF46F}"/>
              </a:ext>
            </a:extLst>
          </p:cNvPr>
          <p:cNvPicPr>
            <a:picLocks noGrp="1" noChangeAspect="1"/>
          </p:cNvPicPr>
          <p:nvPr>
            <p:ph idx="1"/>
          </p:nvPr>
        </p:nvPicPr>
        <p:blipFill>
          <a:blip r:embed="rId2"/>
          <a:stretch>
            <a:fillRect/>
          </a:stretch>
        </p:blipFill>
        <p:spPr>
          <a:xfrm>
            <a:off x="2515728" y="2219159"/>
            <a:ext cx="6582694" cy="2381582"/>
          </a:xfrm>
        </p:spPr>
      </p:pic>
    </p:spTree>
    <p:extLst>
      <p:ext uri="{BB962C8B-B14F-4D97-AF65-F5344CB8AC3E}">
        <p14:creationId xmlns:p14="http://schemas.microsoft.com/office/powerpoint/2010/main" val="73856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56C5C-4953-B4AC-89AA-F26A51451161}"/>
              </a:ext>
            </a:extLst>
          </p:cNvPr>
          <p:cNvSpPr>
            <a:spLocks noGrp="1"/>
          </p:cNvSpPr>
          <p:nvPr>
            <p:ph type="title"/>
          </p:nvPr>
        </p:nvSpPr>
        <p:spPr/>
        <p:txBody>
          <a:bodyPr/>
          <a:lstStyle/>
          <a:p>
            <a:pPr algn="ctr"/>
            <a:r>
              <a:rPr lang="nl-NL" noProof="0" dirty="0"/>
              <a:t>Samenvatting</a:t>
            </a:r>
          </a:p>
        </p:txBody>
      </p:sp>
      <p:sp>
        <p:nvSpPr>
          <p:cNvPr id="3" name="Tijdelijke aanduiding voor inhoud 2">
            <a:extLst>
              <a:ext uri="{FF2B5EF4-FFF2-40B4-BE49-F238E27FC236}">
                <a16:creationId xmlns:a16="http://schemas.microsoft.com/office/drawing/2014/main" id="{80CF98D9-71F2-DAD8-7064-E02E3C4ED9E6}"/>
              </a:ext>
            </a:extLst>
          </p:cNvPr>
          <p:cNvSpPr>
            <a:spLocks noGrp="1"/>
          </p:cNvSpPr>
          <p:nvPr>
            <p:ph idx="1"/>
          </p:nvPr>
        </p:nvSpPr>
        <p:spPr/>
        <p:txBody>
          <a:bodyPr/>
          <a:lstStyle/>
          <a:p>
            <a:r>
              <a:rPr lang="nl-NL" noProof="0" dirty="0"/>
              <a:t>Nieuw in Nova: klas 6 banden, toegepast op zonnecellen</a:t>
            </a:r>
          </a:p>
          <a:p>
            <a:r>
              <a:rPr lang="nl-NL" noProof="0" dirty="0"/>
              <a:t>Klas 4 nog betere opbouw opgaven</a:t>
            </a:r>
          </a:p>
          <a:p>
            <a:r>
              <a:rPr lang="nl-NL" noProof="0" dirty="0"/>
              <a:t>Newton zoals Newton het bedoelde</a:t>
            </a:r>
          </a:p>
          <a:p>
            <a:r>
              <a:rPr lang="nl-NL" noProof="0" dirty="0"/>
              <a:t>Wij zijn er voor vragen!</a:t>
            </a:r>
          </a:p>
        </p:txBody>
      </p:sp>
    </p:spTree>
    <p:extLst>
      <p:ext uri="{BB962C8B-B14F-4D97-AF65-F5344CB8AC3E}">
        <p14:creationId xmlns:p14="http://schemas.microsoft.com/office/powerpoint/2010/main" val="26820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09BAD-C379-FBA1-8D10-656230424C16}"/>
              </a:ext>
            </a:extLst>
          </p:cNvPr>
          <p:cNvSpPr>
            <a:spLocks noGrp="1"/>
          </p:cNvSpPr>
          <p:nvPr>
            <p:ph type="title"/>
          </p:nvPr>
        </p:nvSpPr>
        <p:spPr/>
        <p:txBody>
          <a:bodyPr/>
          <a:lstStyle/>
          <a:p>
            <a:pPr algn="ctr"/>
            <a:r>
              <a:rPr lang="nl-NL" noProof="0" dirty="0"/>
              <a:t>Hobbyproject</a:t>
            </a:r>
          </a:p>
        </p:txBody>
      </p:sp>
      <p:pic>
        <p:nvPicPr>
          <p:cNvPr id="4" name="Picture 1">
            <a:extLst>
              <a:ext uri="{FF2B5EF4-FFF2-40B4-BE49-F238E27FC236}">
                <a16:creationId xmlns:a16="http://schemas.microsoft.com/office/drawing/2014/main" id="{9F35201B-010F-A1AC-3CDF-0C14B6D4D3D6}"/>
              </a:ext>
            </a:extLst>
          </p:cNvPr>
          <p:cNvPicPr>
            <a:picLocks noGrp="1" noChangeAspect="1"/>
          </p:cNvPicPr>
          <p:nvPr>
            <p:ph idx="1"/>
          </p:nvPr>
        </p:nvPicPr>
        <p:blipFill>
          <a:blip r:embed="rId2"/>
          <a:stretch>
            <a:fillRect/>
          </a:stretch>
        </p:blipFill>
        <p:spPr>
          <a:xfrm>
            <a:off x="34243" y="572083"/>
            <a:ext cx="4358642" cy="6013368"/>
          </a:xfrm>
          <a:prstGeom prst="rect">
            <a:avLst/>
          </a:prstGeom>
        </p:spPr>
      </p:pic>
      <p:sp>
        <p:nvSpPr>
          <p:cNvPr id="6" name="Tekstvak 5">
            <a:extLst>
              <a:ext uri="{FF2B5EF4-FFF2-40B4-BE49-F238E27FC236}">
                <a16:creationId xmlns:a16="http://schemas.microsoft.com/office/drawing/2014/main" id="{E7B1F4E7-C0B2-1C42-3B24-4992FBC7B536}"/>
              </a:ext>
            </a:extLst>
          </p:cNvPr>
          <p:cNvSpPr txBox="1"/>
          <p:nvPr/>
        </p:nvSpPr>
        <p:spPr>
          <a:xfrm>
            <a:off x="4671379" y="5851335"/>
            <a:ext cx="5770178" cy="369332"/>
          </a:xfrm>
          <a:prstGeom prst="rect">
            <a:avLst/>
          </a:prstGeom>
          <a:noFill/>
        </p:spPr>
        <p:txBody>
          <a:bodyPr wrap="square">
            <a:spAutoFit/>
          </a:bodyPr>
          <a:lstStyle/>
          <a:p>
            <a:r>
              <a:rPr lang="nl-NL" b="0" i="0" noProof="0" dirty="0">
                <a:solidFill>
                  <a:srgbClr val="000000"/>
                </a:solidFill>
                <a:effectLst/>
                <a:latin typeface="Times New Roman" panose="02020603050405020304" pitchFamily="18" charset="0"/>
              </a:rPr>
              <a:t>Verkrijgbaar via hjmvanbemmel01@gmail.com</a:t>
            </a:r>
            <a:endParaRPr lang="nl-NL" noProof="0" dirty="0"/>
          </a:p>
        </p:txBody>
      </p:sp>
      <p:pic>
        <p:nvPicPr>
          <p:cNvPr id="8" name="Afbeelding 7">
            <a:extLst>
              <a:ext uri="{FF2B5EF4-FFF2-40B4-BE49-F238E27FC236}">
                <a16:creationId xmlns:a16="http://schemas.microsoft.com/office/drawing/2014/main" id="{22953F6D-CF00-728B-7DFA-8746500DA95C}"/>
              </a:ext>
            </a:extLst>
          </p:cNvPr>
          <p:cNvPicPr>
            <a:picLocks noChangeAspect="1"/>
          </p:cNvPicPr>
          <p:nvPr/>
        </p:nvPicPr>
        <p:blipFill>
          <a:blip r:embed="rId3"/>
          <a:stretch>
            <a:fillRect/>
          </a:stretch>
        </p:blipFill>
        <p:spPr>
          <a:xfrm>
            <a:off x="4407911" y="1101426"/>
            <a:ext cx="7144747" cy="4277322"/>
          </a:xfrm>
          <a:prstGeom prst="rect">
            <a:avLst/>
          </a:prstGeom>
        </p:spPr>
      </p:pic>
    </p:spTree>
    <p:extLst>
      <p:ext uri="{BB962C8B-B14F-4D97-AF65-F5344CB8AC3E}">
        <p14:creationId xmlns:p14="http://schemas.microsoft.com/office/powerpoint/2010/main" val="28495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FF40-424B-45F4-9489-F5AA965ED568}"/>
              </a:ext>
            </a:extLst>
          </p:cNvPr>
          <p:cNvSpPr>
            <a:spLocks noGrp="1"/>
          </p:cNvSpPr>
          <p:nvPr>
            <p:ph type="title"/>
          </p:nvPr>
        </p:nvSpPr>
        <p:spPr/>
        <p:txBody>
          <a:bodyPr/>
          <a:lstStyle/>
          <a:p>
            <a:pPr algn="ctr"/>
            <a:br>
              <a:rPr lang="nl-NL" sz="3600" noProof="0" dirty="0"/>
            </a:br>
            <a:r>
              <a:rPr lang="nl-NL" sz="2400" noProof="0" dirty="0"/>
              <a:t>Vertalingen van collega’s op school</a:t>
            </a:r>
          </a:p>
        </p:txBody>
      </p:sp>
      <p:sp>
        <p:nvSpPr>
          <p:cNvPr id="3" name="Content Placeholder 2">
            <a:extLst>
              <a:ext uri="{FF2B5EF4-FFF2-40B4-BE49-F238E27FC236}">
                <a16:creationId xmlns:a16="http://schemas.microsoft.com/office/drawing/2014/main" id="{A97FFD36-4292-46FF-92E1-B429D5E210B1}"/>
              </a:ext>
            </a:extLst>
          </p:cNvPr>
          <p:cNvSpPr>
            <a:spLocks noGrp="1"/>
          </p:cNvSpPr>
          <p:nvPr>
            <p:ph idx="1"/>
          </p:nvPr>
        </p:nvSpPr>
        <p:spPr/>
        <p:txBody>
          <a:bodyPr>
            <a:normAutofit fontScale="92500" lnSpcReduction="10000"/>
          </a:bodyPr>
          <a:lstStyle/>
          <a:p>
            <a:pPr marL="0" indent="0" algn="l" fontAlgn="base">
              <a:buNone/>
            </a:pPr>
            <a:r>
              <a:rPr lang="nl-NL" sz="1800" b="0" i="0" noProof="0" dirty="0">
                <a:solidFill>
                  <a:srgbClr val="000000"/>
                </a:solidFill>
                <a:effectLst/>
                <a:latin typeface="+mj-lt"/>
              </a:rPr>
              <a:t>Derde editie Principia (1727): </a:t>
            </a:r>
          </a:p>
          <a:p>
            <a:pPr marL="0" indent="0" algn="l" fontAlgn="base">
              <a:buNone/>
            </a:pPr>
            <a:endParaRPr lang="nl-NL" sz="1800" i="0" noProof="0" dirty="0">
              <a:solidFill>
                <a:srgbClr val="000000"/>
              </a:solidFill>
              <a:effectLst/>
              <a:latin typeface="+mj-lt"/>
            </a:endParaRPr>
          </a:p>
          <a:p>
            <a:pPr marL="0" indent="0" algn="l" fontAlgn="base">
              <a:buNone/>
            </a:pPr>
            <a:r>
              <a:rPr lang="nl-NL" sz="1800" i="0" noProof="0" dirty="0">
                <a:solidFill>
                  <a:srgbClr val="000000"/>
                </a:solidFill>
                <a:effectLst/>
                <a:latin typeface="+mj-lt"/>
              </a:rPr>
              <a:t>Corpus omne perseverare in statu suo quiescendi vel movendi uniformiter in directum, nisi quatenus illud a viribus impressis cogitur statum suum mutare.</a:t>
            </a:r>
            <a:endParaRPr lang="nl-NL" sz="1800" i="0" noProof="0" dirty="0">
              <a:solidFill>
                <a:srgbClr val="242424"/>
              </a:solidFill>
              <a:effectLst/>
              <a:latin typeface="+mj-lt"/>
            </a:endParaRPr>
          </a:p>
          <a:p>
            <a:pPr marL="0" indent="0" algn="l" fontAlgn="base">
              <a:buNone/>
            </a:pPr>
            <a:endParaRPr lang="nl-NL" sz="1800" b="0" i="0" noProof="0" dirty="0">
              <a:solidFill>
                <a:srgbClr val="242424"/>
              </a:solidFill>
              <a:effectLst/>
              <a:latin typeface="+mj-lt"/>
            </a:endParaRPr>
          </a:p>
          <a:p>
            <a:pPr algn="l" fontAlgn="base">
              <a:buFont typeface="+mj-lt"/>
              <a:buAutoNum type="arabicPeriod"/>
            </a:pPr>
            <a:r>
              <a:rPr lang="nl-NL" sz="1800" b="0" i="0" noProof="0" dirty="0">
                <a:solidFill>
                  <a:srgbClr val="242424"/>
                </a:solidFill>
                <a:effectLst/>
                <a:latin typeface="+mj-lt"/>
              </a:rPr>
              <a:t>Elk lichaam blijft standvastig, in zijn eigen toestand van rusten of bewegen, op eenvormige wijze (in) rechtopstaand€ (richting), </a:t>
            </a:r>
            <a:r>
              <a:rPr lang="nl-NL" sz="1800" i="0" noProof="0" dirty="0">
                <a:solidFill>
                  <a:srgbClr val="242424"/>
                </a:solidFill>
                <a:effectLst/>
                <a:latin typeface="+mj-lt"/>
              </a:rPr>
              <a:t>ten zij in zoverre  (beetje dubbelop?) </a:t>
            </a:r>
            <a:r>
              <a:rPr lang="nl-NL" sz="1800" b="0" i="0" noProof="0" dirty="0">
                <a:solidFill>
                  <a:srgbClr val="242424"/>
                </a:solidFill>
                <a:effectLst/>
                <a:latin typeface="+mj-lt"/>
              </a:rPr>
              <a:t>deze door krachten die op hem indrukten gedwongen wordt zijn toestand te  veranderen/wijzigen.</a:t>
            </a:r>
          </a:p>
          <a:p>
            <a:pPr algn="l" rtl="0" fontAlgn="base">
              <a:buFont typeface="+mj-lt"/>
              <a:buAutoNum type="arabicPeriod"/>
            </a:pPr>
            <a:r>
              <a:rPr lang="nl-NL" sz="1800" b="0" i="0" noProof="0" dirty="0">
                <a:solidFill>
                  <a:srgbClr val="000000"/>
                </a:solidFill>
                <a:effectLst/>
                <a:latin typeface="+mj-lt"/>
              </a:rPr>
              <a:t>(…) dat elk lichaam/object volhardt in zijn eigen toestand van rust of van een gelijkvormige beweging in een rechte lijn, tenzij het door er tegen gestoten krachten wordt gedwongen om zijn positie te wijzigen.</a:t>
            </a:r>
          </a:p>
          <a:p>
            <a:pPr fontAlgn="base">
              <a:buFont typeface="+mj-lt"/>
              <a:buAutoNum type="arabicPeriod"/>
            </a:pPr>
            <a:r>
              <a:rPr lang="nl-NL" sz="1800" kern="100" noProof="0" dirty="0">
                <a:effectLst/>
                <a:latin typeface="+mj-lt"/>
                <a:ea typeface="Calibri" panose="020F0502020204030204" pitchFamily="34" charset="0"/>
                <a:cs typeface="Times New Roman" panose="02020603050405020304" pitchFamily="18" charset="0"/>
              </a:rPr>
              <a:t>(...dat) ieder lichaam volhardt in zijn toestand van rust(en) of beweging (/bewegen) op gelijke wijze qua richting, behoudens in zoverre het door aangewende krachten gedwongen wordt zijn toestand te veranderen.</a:t>
            </a:r>
          </a:p>
          <a:p>
            <a:pPr fontAlgn="base">
              <a:buFont typeface="+mj-lt"/>
              <a:buAutoNum type="arabicPeriod"/>
            </a:pPr>
            <a:r>
              <a:rPr lang="nl-NL" sz="1800" kern="100" noProof="0" dirty="0">
                <a:effectLst/>
                <a:latin typeface="+mj-lt"/>
                <a:ea typeface="Calibri" panose="020F0502020204030204" pitchFamily="34" charset="0"/>
                <a:cs typeface="Times New Roman" panose="02020603050405020304" pitchFamily="18" charset="0"/>
              </a:rPr>
              <a:t>Ieder lichaam blijft in zijn eigen situatie van ofwel rust ofwel beweging, eenvormig in een rechte lijn, als (en) voorzover het niet door uitgeoefende krachten wordt gedwongen zijn situatie te veranderen.</a:t>
            </a:r>
          </a:p>
          <a:p>
            <a:pPr fontAlgn="base">
              <a:buFont typeface="+mj-lt"/>
              <a:buAutoNum type="arabicPeriod"/>
            </a:pPr>
            <a:endParaRPr lang="nl-NL" sz="1800" kern="100" noProof="0" dirty="0">
              <a:effectLst/>
              <a:latin typeface="+mj-lt"/>
              <a:ea typeface="Calibri" panose="020F0502020204030204" pitchFamily="34" charset="0"/>
              <a:cs typeface="Times New Roman" panose="02020603050405020304" pitchFamily="18" charset="0"/>
            </a:endParaRPr>
          </a:p>
          <a:p>
            <a:pPr algn="l" rtl="0" fontAlgn="base">
              <a:buFont typeface="+mj-lt"/>
              <a:buAutoNum type="arabicPeriod"/>
            </a:pPr>
            <a:endParaRPr lang="nl-NL" sz="1800" b="0" i="0" noProof="0" dirty="0">
              <a:solidFill>
                <a:srgbClr val="000000"/>
              </a:solidFill>
              <a:effectLst/>
              <a:latin typeface="Aptos" panose="020B0004020202020204" pitchFamily="34" charset="0"/>
            </a:endParaRPr>
          </a:p>
          <a:p>
            <a:pPr algn="l" fontAlgn="base">
              <a:buFont typeface="+mj-lt"/>
              <a:buAutoNum type="arabicPeriod"/>
            </a:pPr>
            <a:endParaRPr lang="nl-NL" sz="1800" b="0" i="0" noProof="0" dirty="0">
              <a:solidFill>
                <a:srgbClr val="242424"/>
              </a:solidFill>
              <a:effectLst/>
              <a:latin typeface="Aptos" panose="020B0004020202020204" pitchFamily="34" charset="0"/>
            </a:endParaRPr>
          </a:p>
          <a:p>
            <a:pPr algn="l" fontAlgn="base"/>
            <a:endParaRPr lang="nl-NL" sz="1800" b="0" i="0" noProof="0" dirty="0">
              <a:solidFill>
                <a:srgbClr val="242424"/>
              </a:solidFill>
              <a:effectLst/>
              <a:latin typeface="Aptos" panose="020B0004020202020204" pitchFamily="34" charset="0"/>
            </a:endParaRPr>
          </a:p>
          <a:p>
            <a:endParaRPr lang="nl-NL" noProof="0" dirty="0"/>
          </a:p>
        </p:txBody>
      </p:sp>
    </p:spTree>
    <p:extLst>
      <p:ext uri="{BB962C8B-B14F-4D97-AF65-F5344CB8AC3E}">
        <p14:creationId xmlns:p14="http://schemas.microsoft.com/office/powerpoint/2010/main" val="337153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82425-B1E5-F268-9572-C318165474D8}"/>
              </a:ext>
            </a:extLst>
          </p:cNvPr>
          <p:cNvSpPr>
            <a:spLocks noGrp="1"/>
          </p:cNvSpPr>
          <p:nvPr>
            <p:ph type="title"/>
          </p:nvPr>
        </p:nvSpPr>
        <p:spPr/>
        <p:txBody>
          <a:bodyPr/>
          <a:lstStyle/>
          <a:p>
            <a:pPr algn="ctr"/>
            <a:r>
              <a:rPr lang="nl-NL" noProof="0" dirty="0"/>
              <a:t>Vervolg vertalingen</a:t>
            </a:r>
          </a:p>
        </p:txBody>
      </p:sp>
      <p:sp>
        <p:nvSpPr>
          <p:cNvPr id="3" name="Tijdelijke aanduiding voor inhoud 2">
            <a:extLst>
              <a:ext uri="{FF2B5EF4-FFF2-40B4-BE49-F238E27FC236}">
                <a16:creationId xmlns:a16="http://schemas.microsoft.com/office/drawing/2014/main" id="{70EE3938-D904-A47D-D978-56CDBD4744F5}"/>
              </a:ext>
            </a:extLst>
          </p:cNvPr>
          <p:cNvSpPr>
            <a:spLocks noGrp="1"/>
          </p:cNvSpPr>
          <p:nvPr>
            <p:ph idx="1"/>
          </p:nvPr>
        </p:nvSpPr>
        <p:spPr/>
        <p:txBody>
          <a:bodyPr/>
          <a:lstStyle/>
          <a:p>
            <a:pPr>
              <a:buFont typeface="+mj-lt"/>
              <a:buAutoNum type="arabicPeriod" startAt="5"/>
            </a:pPr>
            <a:r>
              <a:rPr lang="nl-NL" sz="1800" kern="100" noProof="0" dirty="0">
                <a:effectLst/>
                <a:latin typeface="+mj-lt"/>
                <a:ea typeface="Calibri" panose="020F0502020204030204" pitchFamily="34" charset="0"/>
                <a:cs typeface="Times New Roman" panose="02020603050405020304" pitchFamily="18" charset="0"/>
              </a:rPr>
              <a:t>Elk lichaam volhardt in zijn toestand van rust of van onveranderlijke beweging in een rechte lijn, behalve voor zover dat (lichaam) door de krachten die erop drukken wordt gedwongen zijn toestand te veranderen.</a:t>
            </a:r>
          </a:p>
          <a:p>
            <a:pPr>
              <a:buFont typeface="+mj-lt"/>
              <a:buAutoNum type="arabicPeriod" startAt="5"/>
            </a:pPr>
            <a:r>
              <a:rPr lang="nl-NL" sz="1800" kern="100" noProof="0" dirty="0">
                <a:effectLst/>
                <a:latin typeface="+mj-lt"/>
                <a:ea typeface="Calibri" panose="020F0502020204030204" pitchFamily="34" charset="0"/>
                <a:cs typeface="Times New Roman" panose="02020603050405020304" pitchFamily="18" charset="0"/>
              </a:rPr>
              <a:t>… dat elk lichaam blijft in zijn toestand van rusten of van bewegen naar één richting, behalve voor zover het wordt gedwongen – nadat er krachten op zijn uitgeoefend – zijn toestand veranderen.</a:t>
            </a:r>
          </a:p>
          <a:p>
            <a:pPr>
              <a:buFont typeface="+mj-lt"/>
              <a:buAutoNum type="arabicPeriod" startAt="5"/>
            </a:pPr>
            <a:r>
              <a:rPr lang="nl-NL" sz="1800" kern="100" noProof="0" dirty="0">
                <a:effectLst/>
                <a:latin typeface="+mj-lt"/>
                <a:ea typeface="Calibri" panose="020F0502020204030204" pitchFamily="34" charset="0"/>
                <a:cs typeface="Times New Roman" panose="02020603050405020304" pitchFamily="18" charset="0"/>
              </a:rPr>
              <a:t>Elke stof blijft standvastig in zijn eigen staat van rusten of van bewegen op eenzelfde manier bij het wenden, tenzij omdat deze ertoe wordt gedwongen zijn eigen staat te veranderen door opgelegde krachten. </a:t>
            </a:r>
          </a:p>
          <a:p>
            <a:pPr>
              <a:buFont typeface="+mj-lt"/>
              <a:buAutoNum type="arabicPeriod" startAt="5"/>
            </a:pPr>
            <a:endParaRPr lang="nl-NL" sz="1800" kern="100" noProof="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kern="100" noProof="0" dirty="0">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nl-NL" sz="1800" b="1" kern="100" noProof="0" dirty="0">
                <a:effectLst/>
                <a:latin typeface="+mj-lt"/>
                <a:ea typeface="Calibri" panose="020F0502020204030204" pitchFamily="34" charset="0"/>
                <a:cs typeface="Times New Roman" panose="02020603050405020304" pitchFamily="18" charset="0"/>
              </a:rPr>
              <a:t>Welke is de beste?</a:t>
            </a:r>
          </a:p>
          <a:p>
            <a:pPr>
              <a:buFont typeface="+mj-lt"/>
              <a:buAutoNum type="arabicPeriod" startAt="5"/>
            </a:pPr>
            <a:endParaRPr lang="nl-NL"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startAt="5"/>
            </a:pPr>
            <a:endParaRPr lang="nl-NL" noProof="0" dirty="0"/>
          </a:p>
        </p:txBody>
      </p:sp>
    </p:spTree>
    <p:extLst>
      <p:ext uri="{BB962C8B-B14F-4D97-AF65-F5344CB8AC3E}">
        <p14:creationId xmlns:p14="http://schemas.microsoft.com/office/powerpoint/2010/main" val="177837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1AA7A-8BA4-4EBE-F803-03019D2F8D81}"/>
              </a:ext>
            </a:extLst>
          </p:cNvPr>
          <p:cNvSpPr>
            <a:spLocks noGrp="1"/>
          </p:cNvSpPr>
          <p:nvPr>
            <p:ph type="title"/>
          </p:nvPr>
        </p:nvSpPr>
        <p:spPr/>
        <p:txBody>
          <a:bodyPr/>
          <a:lstStyle/>
          <a:p>
            <a:pPr algn="ctr"/>
            <a:r>
              <a:rPr lang="nl-NL" noProof="0" dirty="0"/>
              <a:t>Wie kent dit artikel?</a:t>
            </a:r>
          </a:p>
        </p:txBody>
      </p:sp>
      <p:pic>
        <p:nvPicPr>
          <p:cNvPr id="9" name="Tijdelijke aanduiding voor inhoud 8">
            <a:extLst>
              <a:ext uri="{FF2B5EF4-FFF2-40B4-BE49-F238E27FC236}">
                <a16:creationId xmlns:a16="http://schemas.microsoft.com/office/drawing/2014/main" id="{2AA184A5-9C86-A308-43EB-86903957CD20}"/>
              </a:ext>
            </a:extLst>
          </p:cNvPr>
          <p:cNvPicPr>
            <a:picLocks noGrp="1" noChangeAspect="1"/>
          </p:cNvPicPr>
          <p:nvPr>
            <p:ph idx="1"/>
          </p:nvPr>
        </p:nvPicPr>
        <p:blipFill>
          <a:blip r:embed="rId2"/>
          <a:stretch>
            <a:fillRect/>
          </a:stretch>
        </p:blipFill>
        <p:spPr>
          <a:xfrm>
            <a:off x="3383227" y="1198563"/>
            <a:ext cx="4847696" cy="4422775"/>
          </a:xfrm>
        </p:spPr>
      </p:pic>
    </p:spTree>
    <p:extLst>
      <p:ext uri="{BB962C8B-B14F-4D97-AF65-F5344CB8AC3E}">
        <p14:creationId xmlns:p14="http://schemas.microsoft.com/office/powerpoint/2010/main" val="15699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A7AEE-FD32-7F1C-3996-51B9F06C9BA8}"/>
              </a:ext>
            </a:extLst>
          </p:cNvPr>
          <p:cNvSpPr>
            <a:spLocks noGrp="1"/>
          </p:cNvSpPr>
          <p:nvPr>
            <p:ph type="title"/>
          </p:nvPr>
        </p:nvSpPr>
        <p:spPr/>
        <p:txBody>
          <a:bodyPr/>
          <a:lstStyle/>
          <a:p>
            <a:pPr algn="ctr"/>
            <a:r>
              <a:rPr lang="nl-NL" i="1" noProof="0" dirty="0"/>
              <a:t>Tweede</a:t>
            </a:r>
            <a:r>
              <a:rPr lang="nl-NL" noProof="0" dirty="0"/>
              <a:t> wet van Newton</a:t>
            </a:r>
          </a:p>
        </p:txBody>
      </p:sp>
      <p:sp>
        <p:nvSpPr>
          <p:cNvPr id="3" name="Tijdelijke aanduiding voor inhoud 2">
            <a:extLst>
              <a:ext uri="{FF2B5EF4-FFF2-40B4-BE49-F238E27FC236}">
                <a16:creationId xmlns:a16="http://schemas.microsoft.com/office/drawing/2014/main" id="{7CA43DB5-08E6-2A85-33C1-3519264A899A}"/>
              </a:ext>
            </a:extLst>
          </p:cNvPr>
          <p:cNvSpPr>
            <a:spLocks noGrp="1"/>
          </p:cNvSpPr>
          <p:nvPr>
            <p:ph idx="1"/>
          </p:nvPr>
        </p:nvSpPr>
        <p:spPr/>
        <p:txBody>
          <a:bodyPr/>
          <a:lstStyle/>
          <a:p>
            <a:r>
              <a:rPr lang="nl-NL" sz="1800" noProof="0" dirty="0"/>
              <a:t>Mutationem motus proportionalem esse vi motrici impressæ, &amp; fieri secundum lineam rectam qua vis illa imprimitur.</a:t>
            </a:r>
          </a:p>
          <a:p>
            <a:endParaRPr lang="nl-NL" sz="1800" noProof="0" dirty="0"/>
          </a:p>
          <a:p>
            <a:r>
              <a:rPr lang="nl-NL" sz="1800" noProof="0" dirty="0"/>
              <a:t>Uit stuk Daniël Hoek: A change in motion is proportional to the motive force impressed and takes place along the straight line in which that force is impressed.</a:t>
            </a:r>
          </a:p>
          <a:p>
            <a:endParaRPr lang="nl-NL" sz="1800" noProof="0" dirty="0"/>
          </a:p>
          <a:p>
            <a:r>
              <a:rPr lang="nl-NL" sz="1800" noProof="0" dirty="0"/>
              <a:t>Newton schreef zinnen met woorden als ‘evenredig’, geen formules.</a:t>
            </a:r>
          </a:p>
          <a:p>
            <a:endParaRPr lang="nl-NL" sz="1800" noProof="0" dirty="0"/>
          </a:p>
          <a:p>
            <a:r>
              <a:rPr lang="nl-NL" sz="1800" noProof="0" dirty="0"/>
              <a:t>Maar dit is wel een meer </a:t>
            </a:r>
            <a:r>
              <a:rPr lang="nl-NL" sz="1800" i="1" noProof="0" dirty="0"/>
              <a:t>kwantitatieve</a:t>
            </a:r>
            <a:r>
              <a:rPr lang="nl-NL" sz="1800" noProof="0" dirty="0"/>
              <a:t> uitspraak dan de eerste wet</a:t>
            </a:r>
          </a:p>
          <a:p>
            <a:endParaRPr lang="nl-NL" sz="1800" noProof="0" dirty="0"/>
          </a:p>
          <a:p>
            <a:r>
              <a:rPr lang="nl-NL" sz="1800" i="1" noProof="0" dirty="0"/>
              <a:t>F</a:t>
            </a:r>
            <a:r>
              <a:rPr lang="nl-NL" sz="1800" noProof="0" dirty="0"/>
              <a:t> = </a:t>
            </a:r>
            <a:r>
              <a:rPr lang="nl-NL" sz="1800" i="1" noProof="0" dirty="0"/>
              <a:t>m</a:t>
            </a:r>
            <a:r>
              <a:rPr lang="nl-NL" sz="1800" noProof="0" dirty="0"/>
              <a:t>∙</a:t>
            </a:r>
            <a:r>
              <a:rPr lang="nl-NL" sz="1800" i="1" noProof="0" dirty="0"/>
              <a:t>a</a:t>
            </a:r>
            <a:r>
              <a:rPr lang="nl-NL" sz="1800" noProof="0" dirty="0"/>
              <a:t> is de latere formulering van Euler</a:t>
            </a:r>
          </a:p>
          <a:p>
            <a:pPr marL="0" indent="0">
              <a:buNone/>
            </a:pPr>
            <a:endParaRPr lang="nl-NL" sz="1800" noProof="0" dirty="0"/>
          </a:p>
          <a:p>
            <a:pPr marL="0" indent="0">
              <a:buNone/>
            </a:pPr>
            <a:endParaRPr lang="nl-NL" sz="1800" noProof="0" dirty="0"/>
          </a:p>
          <a:p>
            <a:endParaRPr lang="nl-NL" noProof="0" dirty="0"/>
          </a:p>
          <a:p>
            <a:endParaRPr lang="nl-NL" noProof="0" dirty="0"/>
          </a:p>
        </p:txBody>
      </p:sp>
    </p:spTree>
    <p:extLst>
      <p:ext uri="{BB962C8B-B14F-4D97-AF65-F5344CB8AC3E}">
        <p14:creationId xmlns:p14="http://schemas.microsoft.com/office/powerpoint/2010/main" val="1975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CBC34-FDB3-27E5-A564-9FE60F1B5BC5}"/>
              </a:ext>
            </a:extLst>
          </p:cNvPr>
          <p:cNvSpPr>
            <a:spLocks noGrp="1"/>
          </p:cNvSpPr>
          <p:nvPr>
            <p:ph type="title"/>
          </p:nvPr>
        </p:nvSpPr>
        <p:spPr/>
        <p:txBody>
          <a:bodyPr/>
          <a:lstStyle/>
          <a:p>
            <a:pPr algn="ctr"/>
            <a:r>
              <a:rPr lang="nl-NL" noProof="0" dirty="0"/>
              <a:t>Ehrenfesttheorema</a:t>
            </a:r>
          </a:p>
        </p:txBody>
      </p:sp>
      <p:sp>
        <p:nvSpPr>
          <p:cNvPr id="4" name="AutoShape 2" descr="{\displaystyle m{\frac {d}{dt}}\langle x\rangle =\langle p\rangle ,\;\;{\frac {d}{dt}}\langle p\rangle =-\left\langle V'(x)\right\rangle ~.}">
            <a:extLst>
              <a:ext uri="{FF2B5EF4-FFF2-40B4-BE49-F238E27FC236}">
                <a16:creationId xmlns:a16="http://schemas.microsoft.com/office/drawing/2014/main" id="{53548E30-03BD-5631-1532-4BCA7875C884}"/>
              </a:ext>
            </a:extLst>
          </p:cNvPr>
          <p:cNvSpPr>
            <a:spLocks noGrp="1" noChangeAspect="1" noChangeArrowheads="1"/>
          </p:cNvSpPr>
          <p:nvPr>
            <p:ph idx="1"/>
          </p:nvPr>
        </p:nvSpPr>
        <p:spPr bwMode="auto">
          <a:xfrm>
            <a:off x="316933" y="2808039"/>
            <a:ext cx="10978945" cy="1565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noProof="0" dirty="0"/>
          </a:p>
          <a:p>
            <a:r>
              <a:rPr lang="nl-NL" noProof="0" dirty="0"/>
              <a:t>Als er geen onbepaaldheid is, gewone formules. Bijvoorbeeld </a:t>
            </a:r>
            <a:r>
              <a:rPr lang="nl-NL" i="1" noProof="0" dirty="0"/>
              <a:t>mgh</a:t>
            </a:r>
            <a:r>
              <a:rPr lang="nl-NL" noProof="0" dirty="0"/>
              <a:t> geeft </a:t>
            </a:r>
            <a:r>
              <a:rPr lang="nl-NL" i="1" noProof="0" dirty="0"/>
              <a:t>mg</a:t>
            </a:r>
            <a:r>
              <a:rPr lang="nl-NL" noProof="0" dirty="0"/>
              <a:t>.</a:t>
            </a:r>
          </a:p>
          <a:p>
            <a:r>
              <a:rPr lang="nl-NL" noProof="0" dirty="0"/>
              <a:t>Maar wat is bijvoorbeeld de </a:t>
            </a:r>
            <a:r>
              <a:rPr lang="nl-NL" i="1" noProof="0" dirty="0"/>
              <a:t>x</a:t>
            </a:r>
            <a:r>
              <a:rPr lang="nl-NL" noProof="0" dirty="0"/>
              <a:t>, en de d</a:t>
            </a:r>
            <a:r>
              <a:rPr lang="nl-NL" i="1" noProof="0" dirty="0"/>
              <a:t>x</a:t>
            </a:r>
            <a:r>
              <a:rPr lang="nl-NL" noProof="0" dirty="0"/>
              <a:t>? (en hoe meet je die?)</a:t>
            </a:r>
          </a:p>
        </p:txBody>
      </p:sp>
      <p:pic>
        <p:nvPicPr>
          <p:cNvPr id="13" name="Afbeelding 12">
            <a:extLst>
              <a:ext uri="{FF2B5EF4-FFF2-40B4-BE49-F238E27FC236}">
                <a16:creationId xmlns:a16="http://schemas.microsoft.com/office/drawing/2014/main" id="{BF334722-3252-9C69-B54F-7F72FD416D85}"/>
              </a:ext>
            </a:extLst>
          </p:cNvPr>
          <p:cNvPicPr>
            <a:picLocks noChangeAspect="1"/>
          </p:cNvPicPr>
          <p:nvPr/>
        </p:nvPicPr>
        <p:blipFill>
          <a:blip r:embed="rId2"/>
          <a:stretch>
            <a:fillRect/>
          </a:stretch>
        </p:blipFill>
        <p:spPr>
          <a:xfrm>
            <a:off x="233375" y="681252"/>
            <a:ext cx="11288700" cy="2267266"/>
          </a:xfrm>
          <a:prstGeom prst="rect">
            <a:avLst/>
          </a:prstGeom>
        </p:spPr>
      </p:pic>
    </p:spTree>
    <p:extLst>
      <p:ext uri="{BB962C8B-B14F-4D97-AF65-F5344CB8AC3E}">
        <p14:creationId xmlns:p14="http://schemas.microsoft.com/office/powerpoint/2010/main" val="180360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2EB62-2F6F-F58A-7B99-905B903EE588}"/>
              </a:ext>
            </a:extLst>
          </p:cNvPr>
          <p:cNvSpPr>
            <a:spLocks noGrp="1"/>
          </p:cNvSpPr>
          <p:nvPr>
            <p:ph type="title"/>
          </p:nvPr>
        </p:nvSpPr>
        <p:spPr/>
        <p:txBody>
          <a:bodyPr/>
          <a:lstStyle/>
          <a:p>
            <a:pPr algn="ctr"/>
            <a:r>
              <a:rPr lang="nl-NL" noProof="0" dirty="0"/>
              <a:t>Onbepaaldheid visueel</a:t>
            </a:r>
          </a:p>
        </p:txBody>
      </p:sp>
      <p:pic>
        <p:nvPicPr>
          <p:cNvPr id="5" name="Tijdelijke aanduiding voor inhoud 4">
            <a:extLst>
              <a:ext uri="{FF2B5EF4-FFF2-40B4-BE49-F238E27FC236}">
                <a16:creationId xmlns:a16="http://schemas.microsoft.com/office/drawing/2014/main" id="{9C554DD8-0FFB-1DC8-E363-DFBB35031FE6}"/>
              </a:ext>
            </a:extLst>
          </p:cNvPr>
          <p:cNvPicPr>
            <a:picLocks noGrp="1" noChangeAspect="1"/>
          </p:cNvPicPr>
          <p:nvPr>
            <p:ph idx="1"/>
          </p:nvPr>
        </p:nvPicPr>
        <p:blipFill rotWithShape="1">
          <a:blip r:embed="rId2"/>
          <a:srcRect l="3828" t="17222" r="54388" b="50410"/>
          <a:stretch/>
        </p:blipFill>
        <p:spPr>
          <a:xfrm>
            <a:off x="1440557" y="1511895"/>
            <a:ext cx="5029730" cy="2191659"/>
          </a:xfrm>
          <a:prstGeom prst="rect">
            <a:avLst/>
          </a:prstGeom>
        </p:spPr>
      </p:pic>
      <p:pic>
        <p:nvPicPr>
          <p:cNvPr id="6" name="Afbeelding 5">
            <a:extLst>
              <a:ext uri="{FF2B5EF4-FFF2-40B4-BE49-F238E27FC236}">
                <a16:creationId xmlns:a16="http://schemas.microsoft.com/office/drawing/2014/main" id="{7C5B98D5-37FB-B147-F0E5-DB0E2C552134}"/>
              </a:ext>
            </a:extLst>
          </p:cNvPr>
          <p:cNvPicPr>
            <a:picLocks noChangeAspect="1"/>
          </p:cNvPicPr>
          <p:nvPr/>
        </p:nvPicPr>
        <p:blipFill rotWithShape="1">
          <a:blip r:embed="rId2"/>
          <a:srcRect l="54015" t="60380" r="4435" b="8289"/>
          <a:stretch/>
        </p:blipFill>
        <p:spPr>
          <a:xfrm>
            <a:off x="5816976" y="3872451"/>
            <a:ext cx="5167087" cy="2191658"/>
          </a:xfrm>
          <a:prstGeom prst="rect">
            <a:avLst/>
          </a:prstGeom>
        </p:spPr>
      </p:pic>
    </p:spTree>
    <p:extLst>
      <p:ext uri="{BB962C8B-B14F-4D97-AF65-F5344CB8AC3E}">
        <p14:creationId xmlns:p14="http://schemas.microsoft.com/office/powerpoint/2010/main" val="8563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7B452-0B10-EA31-7E06-F82E53366218}"/>
              </a:ext>
            </a:extLst>
          </p:cNvPr>
          <p:cNvSpPr>
            <a:spLocks noGrp="1"/>
          </p:cNvSpPr>
          <p:nvPr>
            <p:ph type="title"/>
          </p:nvPr>
        </p:nvSpPr>
        <p:spPr/>
        <p:txBody>
          <a:bodyPr/>
          <a:lstStyle/>
          <a:p>
            <a:pPr algn="ctr"/>
            <a:r>
              <a:rPr lang="nl-NL" noProof="0" dirty="0"/>
              <a:t>Onbepaaldheid</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1CB9230-D450-6EB6-F5FF-36DBE5C52400}"/>
                  </a:ext>
                </a:extLst>
              </p:cNvPr>
              <p:cNvSpPr>
                <a:spLocks noGrp="1"/>
              </p:cNvSpPr>
              <p:nvPr>
                <p:ph idx="1"/>
              </p:nvPr>
            </p:nvSpPr>
            <p:spPr/>
            <p:txBody>
              <a:bodyPr/>
              <a:lstStyle/>
              <a:p>
                <a14:m>
                  <m:oMath xmlns:m="http://schemas.openxmlformats.org/officeDocument/2006/math">
                    <m:r>
                      <a:rPr lang="nl-NL" i="1" noProof="0" smtClean="0">
                        <a:latin typeface="Cambria Math" panose="02040503050406030204" pitchFamily="18" charset="0"/>
                        <a:ea typeface="Cambria Math" panose="02040503050406030204" pitchFamily="18" charset="0"/>
                      </a:rPr>
                      <m:t>∆</m:t>
                    </m:r>
                    <m:r>
                      <a:rPr lang="nl-NL" b="0" i="1" noProof="0" smtClean="0">
                        <a:latin typeface="Cambria Math" panose="02040503050406030204" pitchFamily="18" charset="0"/>
                        <a:ea typeface="Cambria Math" panose="02040503050406030204" pitchFamily="18" charset="0"/>
                      </a:rPr>
                      <m:t>𝑥</m:t>
                    </m:r>
                    <m:r>
                      <a:rPr lang="nl-NL" b="0" i="1" noProof="0" smtClean="0">
                        <a:latin typeface="Cambria Math" panose="02040503050406030204" pitchFamily="18" charset="0"/>
                        <a:ea typeface="Cambria Math" panose="02040503050406030204" pitchFamily="18" charset="0"/>
                      </a:rPr>
                      <m:t>∙∆</m:t>
                    </m:r>
                    <m:r>
                      <a:rPr lang="nl-NL" b="0" i="1" noProof="0" smtClean="0">
                        <a:latin typeface="Cambria Math" panose="02040503050406030204" pitchFamily="18" charset="0"/>
                        <a:ea typeface="Cambria Math" panose="02040503050406030204" pitchFamily="18" charset="0"/>
                      </a:rPr>
                      <m:t>𝑝</m:t>
                    </m:r>
                    <m:r>
                      <a:rPr lang="nl-NL" b="0" i="1" noProof="0" smtClean="0">
                        <a:latin typeface="Cambria Math" panose="02040503050406030204" pitchFamily="18" charset="0"/>
                        <a:ea typeface="Cambria Math" panose="02040503050406030204" pitchFamily="18" charset="0"/>
                      </a:rPr>
                      <m:t> ≥</m:t>
                    </m:r>
                    <m:f>
                      <m:fPr>
                        <m:ctrlPr>
                          <a:rPr lang="nl-NL" b="0" i="1" noProof="0" smtClean="0">
                            <a:latin typeface="Cambria Math" panose="02040503050406030204" pitchFamily="18" charset="0"/>
                            <a:ea typeface="Cambria Math" panose="02040503050406030204" pitchFamily="18" charset="0"/>
                          </a:rPr>
                        </m:ctrlPr>
                      </m:fPr>
                      <m:num>
                        <m:r>
                          <a:rPr lang="nl-NL" b="0" i="1" noProof="0" smtClean="0">
                            <a:latin typeface="Cambria Math" panose="02040503050406030204" pitchFamily="18" charset="0"/>
                            <a:ea typeface="Cambria Math" panose="02040503050406030204" pitchFamily="18" charset="0"/>
                          </a:rPr>
                          <m:t>h</m:t>
                        </m:r>
                      </m:num>
                      <m:den>
                        <m:r>
                          <a:rPr lang="nl-NL" b="0" i="1" noProof="0" smtClean="0">
                            <a:latin typeface="Cambria Math" panose="02040503050406030204" pitchFamily="18" charset="0"/>
                            <a:ea typeface="Cambria Math" panose="02040503050406030204" pitchFamily="18" charset="0"/>
                          </a:rPr>
                          <m:t>4</m:t>
                        </m:r>
                        <m:r>
                          <a:rPr lang="nl-NL" b="0" i="1" noProof="0" smtClean="0">
                            <a:latin typeface="Cambria Math" panose="02040503050406030204" pitchFamily="18" charset="0"/>
                            <a:ea typeface="Cambria Math" panose="02040503050406030204" pitchFamily="18" charset="0"/>
                          </a:rPr>
                          <m:t>𝜋</m:t>
                        </m:r>
                      </m:den>
                    </m:f>
                  </m:oMath>
                </a14:m>
                <a:endParaRPr lang="nl-NL" noProof="0" dirty="0"/>
              </a:p>
              <a:p>
                <a:r>
                  <a:rPr lang="nl-NL" noProof="0" dirty="0"/>
                  <a:t>Als </a:t>
                </a:r>
                <a:r>
                  <a:rPr lang="nl-NL" i="1" noProof="0" dirty="0"/>
                  <a:t>m</a:t>
                </a:r>
                <a:r>
                  <a:rPr lang="nl-NL" noProof="0" dirty="0"/>
                  <a:t> = 1 kg kunnen onbepaaldheden in x en v beide </a:t>
                </a:r>
                <a14:m>
                  <m:oMath xmlns:m="http://schemas.openxmlformats.org/officeDocument/2006/math">
                    <m:sSup>
                      <m:sSupPr>
                        <m:ctrlPr>
                          <a:rPr lang="nl-NL" i="1" noProof="0" smtClean="0">
                            <a:latin typeface="Cambria Math" panose="02040503050406030204" pitchFamily="18" charset="0"/>
                          </a:rPr>
                        </m:ctrlPr>
                      </m:sSupPr>
                      <m:e>
                        <m:r>
                          <a:rPr lang="nl-NL" b="0" i="1" noProof="0" smtClean="0">
                            <a:latin typeface="Cambria Math" panose="02040503050406030204" pitchFamily="18" charset="0"/>
                          </a:rPr>
                          <m:t>10</m:t>
                        </m:r>
                      </m:e>
                      <m:sup>
                        <m:r>
                          <a:rPr lang="nl-NL" b="0" i="1" noProof="0" smtClean="0">
                            <a:latin typeface="Cambria Math" panose="02040503050406030204" pitchFamily="18" charset="0"/>
                          </a:rPr>
                          <m:t>−17</m:t>
                        </m:r>
                      </m:sup>
                    </m:sSup>
                  </m:oMath>
                </a14:m>
                <a:r>
                  <a:rPr lang="nl-NL" noProof="0" dirty="0"/>
                  <a:t> zijn</a:t>
                </a:r>
              </a:p>
              <a:p>
                <a:r>
                  <a:rPr lang="nl-NL" noProof="0" dirty="0"/>
                  <a:t>Dan is de verwachtingswaarde eigenlijk gewoon de waarde en heb je de gewone tweede wet van Newton</a:t>
                </a:r>
              </a:p>
              <a:p>
                <a:r>
                  <a:rPr lang="nl-NL" noProof="0" dirty="0"/>
                  <a:t>Voor een elektron kunnen de waarden procentueel veel meer afwijken van de verwachtingswaarde</a:t>
                </a:r>
              </a:p>
              <a:p>
                <a:r>
                  <a:rPr lang="nl-NL" noProof="0" dirty="0"/>
                  <a:t>Ehrenfest zegt dan niet zoveel, maar dit is wel het verband quantum-klassiek: voor de verwachtingswaarden geldt iets wat lijkt op de wetten van Newton.</a:t>
                </a:r>
              </a:p>
              <a:p>
                <a:r>
                  <a:rPr lang="nl-NL" noProof="0" dirty="0"/>
                  <a:t>Alleen als leerlingen daarnaar vragen, staat niet in syllabus</a:t>
                </a:r>
              </a:p>
              <a:p>
                <a:endParaRPr lang="nl-NL" noProof="0" dirty="0"/>
              </a:p>
              <a:p>
                <a:endParaRPr lang="nl-NL" noProof="0" dirty="0"/>
              </a:p>
            </p:txBody>
          </p:sp>
        </mc:Choice>
        <mc:Fallback xmlns="">
          <p:sp>
            <p:nvSpPr>
              <p:cNvPr id="3" name="Tijdelijke aanduiding voor inhoud 2">
                <a:extLst>
                  <a:ext uri="{FF2B5EF4-FFF2-40B4-BE49-F238E27FC236}">
                    <a16:creationId xmlns:a16="http://schemas.microsoft.com/office/drawing/2014/main" id="{31CB9230-D450-6EB6-F5FF-36DBE5C52400}"/>
                  </a:ext>
                </a:extLst>
              </p:cNvPr>
              <p:cNvSpPr>
                <a:spLocks noGrp="1" noRot="1" noChangeAspect="1" noMove="1" noResize="1" noEditPoints="1" noAdjustHandles="1" noChangeArrowheads="1" noChangeShapeType="1" noTextEdit="1"/>
              </p:cNvSpPr>
              <p:nvPr>
                <p:ph idx="1"/>
              </p:nvPr>
            </p:nvSpPr>
            <p:spPr>
              <a:blipFill>
                <a:blip r:embed="rId2"/>
                <a:stretch>
                  <a:fillRect l="-500"/>
                </a:stretch>
              </a:blipFill>
            </p:spPr>
            <p:txBody>
              <a:bodyPr/>
              <a:lstStyle/>
              <a:p>
                <a:r>
                  <a:rPr lang="nl-NL">
                    <a:noFill/>
                  </a:rPr>
                  <a:t> </a:t>
                </a:r>
              </a:p>
            </p:txBody>
          </p:sp>
        </mc:Fallback>
      </mc:AlternateContent>
    </p:spTree>
    <p:extLst>
      <p:ext uri="{BB962C8B-B14F-4D97-AF65-F5344CB8AC3E}">
        <p14:creationId xmlns:p14="http://schemas.microsoft.com/office/powerpoint/2010/main" val="37988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lmberg (1)">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Malmberg VO</Template>
  <TotalTime>0</TotalTime>
  <Words>1163</Words>
  <Application>Microsoft Office PowerPoint</Application>
  <PresentationFormat>Aangepast</PresentationFormat>
  <Paragraphs>139</Paragraphs>
  <Slides>29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Aptos</vt:lpstr>
      <vt:lpstr>Arial</vt:lpstr>
      <vt:lpstr>Calibri</vt:lpstr>
      <vt:lpstr>Cambria Math</vt:lpstr>
      <vt:lpstr>Helvetica</vt:lpstr>
      <vt:lpstr>Times New Roman</vt:lpstr>
      <vt:lpstr>Verdana</vt:lpstr>
      <vt:lpstr>Vladimir Script</vt:lpstr>
      <vt:lpstr>Kantoorthema</vt:lpstr>
      <vt:lpstr>PowerPoint-presentatie</vt:lpstr>
      <vt:lpstr> Menu </vt:lpstr>
      <vt:lpstr> Vertalingen van collega’s op school</vt:lpstr>
      <vt:lpstr>Vervolg vertalingen</vt:lpstr>
      <vt:lpstr>Wie kent dit artikel?</vt:lpstr>
      <vt:lpstr>Tweede wet van Newton</vt:lpstr>
      <vt:lpstr>Ehrenfesttheorema</vt:lpstr>
      <vt:lpstr>Onbepaaldheid visueel</vt:lpstr>
      <vt:lpstr>Onbepaaldheid</vt:lpstr>
      <vt:lpstr>Quantum langs de snelweg</vt:lpstr>
      <vt:lpstr>PowerPoint-presentatie</vt:lpstr>
      <vt:lpstr>PowerPoint-presentatie</vt:lpstr>
      <vt:lpstr>Uitleg in Nova 6vg</vt:lpstr>
      <vt:lpstr>Vaste stoffen?</vt:lpstr>
      <vt:lpstr>Banden, uitzenden, absorberen</vt:lpstr>
      <vt:lpstr>Opgave in hoofdstuk Natuurwetten en Modellen</vt:lpstr>
      <vt:lpstr>Hoe begin jij in je les over de eerste wet?</vt:lpstr>
      <vt:lpstr>Daniël Hoek</vt:lpstr>
      <vt:lpstr>Bezwaren weggenomen?</vt:lpstr>
      <vt:lpstr>PowerPoint-presentatie</vt:lpstr>
      <vt:lpstr>Nova 4vg</vt:lpstr>
      <vt:lpstr>PowerPoint-presentatie</vt:lpstr>
      <vt:lpstr>Opgaven</vt:lpstr>
      <vt:lpstr>Niveaus</vt:lpstr>
      <vt:lpstr>Herhaling en naar eindniveau</vt:lpstr>
      <vt:lpstr>Onze kwestie</vt:lpstr>
      <vt:lpstr>Eindopdrachten</vt:lpstr>
      <vt:lpstr>Samenvatting</vt:lpstr>
      <vt:lpstr>Hobbyproject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Kruijver</dc:creator>
  <cp:lastModifiedBy>Sylvia Koelemeijer</cp:lastModifiedBy>
  <cp:revision>24</cp:revision>
  <cp:lastPrinted>2022-12-16T10:37:30Z</cp:lastPrinted>
  <dcterms:created xsi:type="dcterms:W3CDTF">2022-12-14T19:06:57Z</dcterms:created>
  <dcterms:modified xsi:type="dcterms:W3CDTF">2025-01-17T07:49:49Z</dcterms:modified>
</cp:coreProperties>
</file>