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s/modernComment_270_461E3710.xml" ContentType="application/vnd.ms-powerpoint.comment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79" r:id="rId13"/>
    <p:sldId id="280" r:id="rId14"/>
    <p:sldId id="616" r:id="rId15"/>
    <p:sldId id="623" r:id="rId16"/>
    <p:sldId id="624" r:id="rId17"/>
    <p:sldId id="626" r:id="rId18"/>
    <p:sldId id="271" r:id="rId19"/>
    <p:sldId id="272" r:id="rId20"/>
    <p:sldId id="627" r:id="rId21"/>
    <p:sldId id="274" r:id="rId22"/>
    <p:sldId id="276" r:id="rId2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jVsEBpcvHPxCk7HmK3kE+kqAvB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700769-78AA-D5A0-2717-AB4FD8039B89}" name="Onne Slooten" initials="OS" userId="S::oslooten@amsterdams.com::893cef61-8573-4681-89ee-d331c43e5d3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1" autoAdjust="0"/>
  </p:normalViewPr>
  <p:slideViewPr>
    <p:cSldViewPr snapToGrid="0">
      <p:cViewPr varScale="1">
        <p:scale>
          <a:sx n="94" d="100"/>
          <a:sy n="94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omments/modernComment_270_461E371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C0500E0-76ED-42B1-A108-19F3B3605A7F}" authorId="{7F700769-78AA-D5A0-2717-AB4FD8039B89}" created="2024-10-08T11:57:03.8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76385296" sldId="624"/>
      <ac:spMk id="3" creationId="{DD56A711-900A-496E-2A22-73A7B18B8784}"/>
      <ac:txMk cp="88" len="36">
        <ac:context len="149" hash="985016081"/>
      </ac:txMk>
    </ac:txMkLst>
    <p188:pos x="2204407" y="820615"/>
    <p188:txBody>
      <a:bodyPr/>
      <a:lstStyle/>
      <a:p>
        <a:r>
          <a:rPr lang="nl-NL"/>
          <a:t>LET OP: gebruik de blokjes van dichtheid. Maak setjes van verschillende massa's.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664528" y="4704031"/>
            <a:ext cx="5316220" cy="3849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nl-NL" dirty="0"/>
              <a:t>-</a:t>
            </a:r>
            <a:endParaRPr dirty="0"/>
          </a:p>
        </p:txBody>
      </p:sp>
      <p:sp>
        <p:nvSpPr>
          <p:cNvPr id="175" name="Google Shape;17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664528" y="4704031"/>
            <a:ext cx="5316220" cy="3849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nl-NL" dirty="0"/>
              <a:t>-</a:t>
            </a:r>
            <a:endParaRPr dirty="0"/>
          </a:p>
        </p:txBody>
      </p:sp>
      <p:sp>
        <p:nvSpPr>
          <p:cNvPr id="175" name="Google Shape;17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02081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Opmerken: leerlingmodus betekent niet: speel een leerling. Het betekent alleen dat je moet doen wat de leerling moet doen. Doe je best!</a:t>
            </a:r>
            <a:endParaRPr/>
          </a:p>
        </p:txBody>
      </p:sp>
      <p:sp>
        <p:nvSpPr>
          <p:cNvPr id="149" name="Google Shape;14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8655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7948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Lijst maken. In ieder geval zwaartekracht (gewicht) en massa. Bespreek dat gewicht is hoe hard je op de grond duwt (wat meet een weegschaal: uit hoeveel spul je bestaat of hoe hard je op de grond drukt)?. Massa is uit hoeveel spul je bestaat.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07CACC-5E5F-4C7C-BB79-3B6C3260CB6F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990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a57b805b07_0_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g2a57b805b0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a57b805b07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8" name="Google Shape;238;g2a57b805b0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Verbanden kunnen recht evenredig worden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9993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Lilteratuur is niet eenduidig. Sommigen zeggen: grafieken, vergelijkingen, etc. zijn modellen. Anderen zeggen: het zijn representaties van een dieper model (model van beweging met constante snelheid)</a:t>
            </a:r>
            <a:endParaRPr/>
          </a:p>
        </p:txBody>
      </p:sp>
      <p:sp>
        <p:nvSpPr>
          <p:cNvPr id="135" name="Google Shape;13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Opmerken: leerlingmodus betekent niet: speel een leerling. Het betekent alleen dat je moet doen wat de leerling moet doen. Doe je best!</a:t>
            </a:r>
            <a:endParaRPr/>
          </a:p>
        </p:txBody>
      </p:sp>
      <p:sp>
        <p:nvSpPr>
          <p:cNvPr id="149" name="Google Shape;14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>
            <a:spLocks noGrp="1"/>
          </p:cNvSpPr>
          <p:nvPr>
            <p:ph type="body" idx="1"/>
          </p:nvPr>
        </p:nvSpPr>
        <p:spPr>
          <a:xfrm>
            <a:off x="664528" y="4704031"/>
            <a:ext cx="5316220" cy="3849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We nemen geen stopwatches of linialen mee.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Eventueel: geef als hint om twee bakjes te vergelijken. Laat ze h veranderen met zo’n </a:t>
            </a:r>
            <a:endParaRPr/>
          </a:p>
        </p:txBody>
      </p:sp>
      <p:sp>
        <p:nvSpPr>
          <p:cNvPr id="168" name="Google Shape;16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1"/>
          <p:cNvSpPr txBox="1">
            <a:spLocks noGrp="1"/>
          </p:cNvSpPr>
          <p:nvPr>
            <p:ph type="body" idx="1"/>
          </p:nvPr>
        </p:nvSpPr>
        <p:spPr>
          <a:xfrm rot="5400000">
            <a:off x="4073652" y="-882396"/>
            <a:ext cx="4050792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5" name="Google Shape;95;p3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2"/>
          <p:cNvSpPr txBox="1">
            <a:spLocks noGrp="1"/>
          </p:cNvSpPr>
          <p:nvPr>
            <p:ph type="title"/>
          </p:nvPr>
        </p:nvSpPr>
        <p:spPr>
          <a:xfrm rot="5400000">
            <a:off x="7181850" y="2076450"/>
            <a:ext cx="56388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2"/>
          <p:cNvSpPr txBox="1">
            <a:spLocks noGrp="1"/>
          </p:cNvSpPr>
          <p:nvPr>
            <p:ph type="body" idx="1"/>
          </p:nvPr>
        </p:nvSpPr>
        <p:spPr>
          <a:xfrm rot="5400000">
            <a:off x="2000250" y="-400050"/>
            <a:ext cx="5638800" cy="75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101" name="Google Shape;101;p3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2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3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Font typeface="Rockwell"/>
              <a:buNone/>
              <a:defRPr sz="80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dt" idx="10"/>
          </p:nvPr>
        </p:nvSpPr>
        <p:spPr>
          <a:xfrm>
            <a:off x="8593667" y="6272784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ftr" idx="11"/>
          </p:nvPr>
        </p:nvSpPr>
        <p:spPr>
          <a:xfrm>
            <a:off x="2182708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24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35" name="Google Shape;35;p24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24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843702" y="2506133"/>
            <a:ext cx="1188298" cy="720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6200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5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175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5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" name="Google Shape;42;p25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43" name="Google Shape;43;p25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5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25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600"/>
              <a:buFont typeface="Rockwell"/>
              <a:buNone/>
              <a:defRPr sz="9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700"/>
              <a:buNone/>
              <a:defRPr sz="2000"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9592733" y="4289334"/>
            <a:ext cx="119386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1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body" idx="2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6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body" idx="2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body" idx="3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body" idx="4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8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9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9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body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8" name="Google Shape;78;p29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9" name="Google Shape;79;p2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2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Google Shape;81;p29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0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0"/>
          <p:cNvSpPr>
            <a:spLocks noGrp="1"/>
          </p:cNvSpPr>
          <p:nvPr>
            <p:ph type="pic" idx="2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1DFDF"/>
          </a:solidFill>
          <a:ln>
            <a:noFill/>
          </a:ln>
        </p:spPr>
      </p:sp>
      <p:sp>
        <p:nvSpPr>
          <p:cNvPr id="86" name="Google Shape;86;p30"/>
          <p:cNvSpPr txBox="1">
            <a:spLocks noGrp="1"/>
          </p:cNvSpPr>
          <p:nvPr>
            <p:ph type="body" idx="1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8" name="Google Shape;88;p30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9" name="Google Shape;89;p30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30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Rockwell"/>
              <a:buNone/>
              <a:defRPr sz="5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2575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53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95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959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14" name="Google Shape;14;p21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Google Shape;15;p21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4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1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270_461E37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delinginstruction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maken.wikiwijs.nl/203809/Modeldidactiek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"/>
          <p:cNvSpPr txBox="1">
            <a:spLocks noGrp="1"/>
          </p:cNvSpPr>
          <p:nvPr>
            <p:ph type="subTitle" idx="4294967295"/>
          </p:nvPr>
        </p:nvSpPr>
        <p:spPr>
          <a:xfrm>
            <a:off x="1574499" y="4140548"/>
            <a:ext cx="7891463" cy="188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nl-NL" sz="2900" b="0" i="0" u="none" strike="noStrike" cap="none" dirty="0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WND conferentie</a:t>
            </a:r>
            <a:endParaRPr sz="2000" b="0" i="0" u="none" strike="noStrike" cap="none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182880" marR="0" lvl="0" indent="-18288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Noto Sans Symbols"/>
              <a:buChar char="▪"/>
            </a:pPr>
            <a:r>
              <a:rPr lang="nl-NL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13/14 december 2024</a:t>
            </a:r>
            <a:endParaRPr sz="2000" b="0" i="0" u="none" strike="noStrike" cap="none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ct val="85000"/>
              <a:buFont typeface="Arial"/>
              <a:buChar char="•"/>
            </a:pPr>
            <a:r>
              <a:rPr lang="nl-NL" sz="2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Onne Slooten</a:t>
            </a:r>
            <a:endParaRPr sz="2000" b="0" i="0" u="none" strike="noStrike" cap="none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10" name="Google Shape;110;p1" descr="Afbeelding met tekst, Lettertype, Graphics, logo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1443" y="1287735"/>
            <a:ext cx="9727835" cy="2521363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/>
          <p:nvPr/>
        </p:nvSpPr>
        <p:spPr>
          <a:xfrm>
            <a:off x="8229600" y="101600"/>
            <a:ext cx="3818021" cy="11861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 txBox="1">
            <a:spLocks noGrp="1"/>
          </p:cNvSpPr>
          <p:nvPr>
            <p:ph type="title"/>
          </p:nvPr>
        </p:nvSpPr>
        <p:spPr>
          <a:xfrm>
            <a:off x="591371" y="764497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74074"/>
              <a:buFont typeface="Century Gothic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Nabespreken (leerling modus)</a:t>
            </a:r>
            <a:endParaRPr cap="none">
              <a:solidFill>
                <a:srgbClr val="C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8" name="Google Shape;178;p10"/>
          <p:cNvSpPr txBox="1">
            <a:spLocks noGrp="1"/>
          </p:cNvSpPr>
          <p:nvPr>
            <p:ph type="body" idx="1"/>
          </p:nvPr>
        </p:nvSpPr>
        <p:spPr>
          <a:xfrm>
            <a:off x="829439" y="2133600"/>
            <a:ext cx="10675173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nl-NL" sz="3600" b="1" dirty="0"/>
              <a:t>Vragen</a:t>
            </a:r>
          </a:p>
          <a:p>
            <a:r>
              <a:rPr lang="nl-NL" sz="2800" dirty="0"/>
              <a:t>Wat is hetzelfde? Wat is anders?</a:t>
            </a:r>
          </a:p>
          <a:p>
            <a:r>
              <a:rPr lang="nl-NL" sz="2800" dirty="0"/>
              <a:t>Welke grootheden moeten op welke as? En welke eenheden?</a:t>
            </a:r>
          </a:p>
          <a:p>
            <a:r>
              <a:rPr lang="nl-NL" sz="2800" dirty="0"/>
              <a:t>Liggen de punten op één lijn? Zou dat wel of niet moeten?</a:t>
            </a:r>
          </a:p>
          <a:p>
            <a:r>
              <a:rPr lang="nl-NL" sz="2800" dirty="0"/>
              <a:t>Hoe zouden de punten liggen als we perfect konden meten?</a:t>
            </a:r>
          </a:p>
          <a:p>
            <a:r>
              <a:rPr lang="nl-NL" sz="2800" dirty="0"/>
              <a:t>Ik wil voorspellen wanneer …. slierten breken. Wat is dan nuttiger:</a:t>
            </a:r>
          </a:p>
          <a:p>
            <a:pPr lvl="1"/>
            <a:r>
              <a:rPr lang="nl-NL" sz="2800" dirty="0"/>
              <a:t>Een lijn van punt naar punt</a:t>
            </a:r>
          </a:p>
          <a:p>
            <a:pPr lvl="1"/>
            <a:r>
              <a:rPr lang="nl-NL" sz="2800" dirty="0"/>
              <a:t>Een rechte lijn tussen de punten door</a:t>
            </a:r>
          </a:p>
          <a:p>
            <a:r>
              <a:rPr lang="nl-NL" sz="2800" dirty="0"/>
              <a:t>Stel: je vergeet te meten bij 3 slierten. Kan je toch weten wanneer de brug breekt?</a:t>
            </a:r>
          </a:p>
          <a:p>
            <a:r>
              <a:rPr lang="nl-NL" sz="2800" dirty="0"/>
              <a:t>Voorspel wanneer de brug breekt bij 8 slierten.</a:t>
            </a:r>
          </a:p>
          <a:p>
            <a:endParaRPr lang="nl-NL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 txBox="1">
            <a:spLocks noGrp="1"/>
          </p:cNvSpPr>
          <p:nvPr>
            <p:ph type="title"/>
          </p:nvPr>
        </p:nvSpPr>
        <p:spPr>
          <a:xfrm>
            <a:off x="591371" y="764497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74074"/>
              <a:buFont typeface="Century Gothic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Nabespreken (leerling modus)</a:t>
            </a:r>
            <a:endParaRPr cap="none">
              <a:solidFill>
                <a:srgbClr val="C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8" name="Google Shape;178;p10"/>
          <p:cNvSpPr txBox="1">
            <a:spLocks noGrp="1"/>
          </p:cNvSpPr>
          <p:nvPr>
            <p:ph type="body" idx="1"/>
          </p:nvPr>
        </p:nvSpPr>
        <p:spPr>
          <a:xfrm>
            <a:off x="829439" y="2133600"/>
            <a:ext cx="10675173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nl-NL" sz="4400" b="1" dirty="0"/>
              <a:t>Vragen</a:t>
            </a:r>
          </a:p>
          <a:p>
            <a:r>
              <a:rPr lang="nl-NL" sz="3100" dirty="0"/>
              <a:t>Wat betekent het snijpunt met de y-as?</a:t>
            </a:r>
          </a:p>
          <a:p>
            <a:r>
              <a:rPr lang="nl-NL" sz="3100" dirty="0"/>
              <a:t>Wat betekent de helling van de grafiek?</a:t>
            </a:r>
          </a:p>
          <a:p>
            <a:r>
              <a:rPr lang="nl-NL" sz="3100" dirty="0"/>
              <a:t>Welke eenheid krijgt de helling?</a:t>
            </a:r>
          </a:p>
          <a:p>
            <a:r>
              <a:rPr lang="nl-NL" sz="3100" dirty="0"/>
              <a:t>Welke verschillen zijn er tussen de vergelijkingen?</a:t>
            </a:r>
          </a:p>
          <a:p>
            <a:r>
              <a:rPr lang="nl-NL" sz="3100" dirty="0"/>
              <a:t>Wat betekent het getal voor ‘aantal slierten’?</a:t>
            </a:r>
          </a:p>
          <a:p>
            <a:r>
              <a:rPr lang="nl-NL" sz="3100" dirty="0"/>
              <a:t>Hoe zou de grafiek anders worden als dit getal hoger wordt?</a:t>
            </a:r>
          </a:p>
          <a:p>
            <a:pPr marL="0" indent="0">
              <a:buNone/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83878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</a:t>
            </a:r>
            <a:endParaRPr/>
          </a:p>
        </p:txBody>
      </p:sp>
      <p:sp>
        <p:nvSpPr>
          <p:cNvPr id="152" name="Google Shape;152;p6"/>
          <p:cNvSpPr txBox="1">
            <a:spLocks noGrp="1"/>
          </p:cNvSpPr>
          <p:nvPr>
            <p:ph type="body" idx="1"/>
          </p:nvPr>
        </p:nvSpPr>
        <p:spPr>
          <a:xfrm>
            <a:off x="2167128" y="5067300"/>
            <a:ext cx="9453372" cy="1019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nl-NL" sz="2400" dirty="0"/>
              <a:t>Practicum: zwaartekracht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428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 dirty="0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Context</a:t>
            </a:r>
            <a:endParaRPr dirty="0"/>
          </a:p>
        </p:txBody>
      </p:sp>
      <p:sp>
        <p:nvSpPr>
          <p:cNvPr id="158" name="Google Shape;158;p7"/>
          <p:cNvSpPr txBox="1">
            <a:spLocks noGrp="1"/>
          </p:cNvSpPr>
          <p:nvPr>
            <p:ph type="body" idx="1"/>
          </p:nvPr>
        </p:nvSpPr>
        <p:spPr>
          <a:xfrm>
            <a:off x="1063752" y="1909960"/>
            <a:ext cx="10753110" cy="426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Leerdoelen: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>
                <a:latin typeface="Trebuchet MS"/>
                <a:sym typeface="Trebuchet MS"/>
              </a:rPr>
              <a:t>Leerling oefent met het maken van grafieken en opstellen van formule bij die grafiek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/>
              <a:t>Leerling begrijpt het verschil tussen massa en gewicht.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/>
              <a:t>Leerling ziet dat de zwaartekracht op iedere kilogram aan massa op Aarde hetzelfde is.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Fase: Modelontwikkeling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Leerjaar: 3 havo/vwo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Voorkennis: </a:t>
            </a:r>
          </a:p>
          <a:p>
            <a:pPr marL="640080" lvl="1" indent="-182880">
              <a:lnSpc>
                <a:spcPct val="150000"/>
              </a:lnSpc>
              <a:spcBef>
                <a:spcPts val="1200"/>
              </a:spcBef>
              <a:buSzPct val="85000"/>
            </a:pPr>
            <a:r>
              <a:rPr lang="nl-NL" sz="2200" dirty="0">
                <a:latin typeface="Trebuchet MS"/>
                <a:ea typeface="Trebuchet MS"/>
                <a:cs typeface="Trebuchet MS"/>
                <a:sym typeface="Trebuchet MS"/>
              </a:rPr>
              <a:t>Moeten eerder hebben geoefend met het opstellen van formules bij grafieken. </a:t>
            </a:r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Duur: 1 les van 50 minuten</a:t>
            </a:r>
            <a:endParaRPr dirty="0"/>
          </a:p>
          <a:p>
            <a:pPr marL="182880" lvl="0" indent="-9112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77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1C8CF-DAC1-B90D-C388-822E5E99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  <a:latin typeface="Trebuchet MS"/>
                <a:sym typeface="Trebuchet MS"/>
              </a:rPr>
              <a:t>Demo: krachtmeter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B9D78B-2C04-62F0-21B2-BA26FC2B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Meet hoe groot de kracht is waarmee je trekt.</a:t>
            </a:r>
          </a:p>
          <a:p>
            <a:r>
              <a:rPr lang="nl-NL" dirty="0"/>
              <a:t>Eenheid: de Newton (N)</a:t>
            </a:r>
          </a:p>
          <a:p>
            <a:endParaRPr lang="nl-NL" dirty="0"/>
          </a:p>
          <a:p>
            <a:r>
              <a:rPr lang="nl-NL" dirty="0"/>
              <a:t>Schaal: </a:t>
            </a:r>
          </a:p>
          <a:p>
            <a:pPr lvl="1"/>
            <a:r>
              <a:rPr lang="nl-NL" dirty="0"/>
              <a:t>Van 0 tot 1 N</a:t>
            </a:r>
          </a:p>
          <a:p>
            <a:pPr lvl="1"/>
            <a:r>
              <a:rPr lang="nl-NL" dirty="0"/>
              <a:t>Van 0 tot 10 N</a:t>
            </a:r>
          </a:p>
        </p:txBody>
      </p:sp>
    </p:spTree>
    <p:extLst>
      <p:ext uri="{BB962C8B-B14F-4D97-AF65-F5344CB8AC3E}">
        <p14:creationId xmlns:p14="http://schemas.microsoft.com/office/powerpoint/2010/main" val="754761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D5C77-B810-0DF2-6FBF-CA8CFD69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Demo: zwaartekracht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6FCB5E-19CB-8475-288D-B85607AC7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hangen gewichtjes aan een veer.</a:t>
            </a:r>
          </a:p>
          <a:p>
            <a:r>
              <a:rPr lang="nl-NL" dirty="0"/>
              <a:t>Welke grootheden kunnen we allemaal meten? Met welk instrument?</a:t>
            </a:r>
          </a:p>
          <a:p>
            <a:r>
              <a:rPr lang="nl-NL" dirty="0"/>
              <a:t>Tussen welke grootheden vermoed je een verband?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Gewicht of massa? Welke verandert als we de proef op de maan uitvoeren?</a:t>
            </a:r>
          </a:p>
        </p:txBody>
      </p:sp>
    </p:spTree>
    <p:extLst>
      <p:ext uri="{BB962C8B-B14F-4D97-AF65-F5344CB8AC3E}">
        <p14:creationId xmlns:p14="http://schemas.microsoft.com/office/powerpoint/2010/main" val="298554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85FCB-5D17-EA3D-79F0-25AA1E1D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56A711-900A-496E-2A22-73A7B18B8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91" y="1795827"/>
            <a:ext cx="3875376" cy="4800600"/>
          </a:xfrm>
        </p:spPr>
        <p:txBody>
          <a:bodyPr>
            <a:normAutofit/>
          </a:bodyPr>
          <a:lstStyle/>
          <a:p>
            <a:r>
              <a:rPr lang="nl-NL" sz="2400" b="1" dirty="0"/>
              <a:t>Onderzoeksvraag: </a:t>
            </a:r>
            <a:r>
              <a:rPr lang="nl-NL" dirty="0"/>
              <a:t>Wat is het verband tussen gewicht (zwaartekracht) en massa?</a:t>
            </a:r>
            <a:endParaRPr lang="nl-NL" b="1" dirty="0"/>
          </a:p>
          <a:p>
            <a:r>
              <a:rPr lang="nl-NL" sz="2400" b="1" dirty="0"/>
              <a:t>Materiaal:</a:t>
            </a:r>
          </a:p>
          <a:p>
            <a:pPr lvl="1"/>
            <a:r>
              <a:rPr lang="nl-NL" sz="2000" dirty="0"/>
              <a:t>Blokjes van verschillende materialen</a:t>
            </a:r>
          </a:p>
          <a:p>
            <a:pPr lvl="1"/>
            <a:r>
              <a:rPr lang="nl-NL" sz="2000" dirty="0"/>
              <a:t>Krachtmeters</a:t>
            </a:r>
          </a:p>
          <a:p>
            <a:pPr lvl="1"/>
            <a:r>
              <a:rPr lang="nl-NL" sz="2000" dirty="0"/>
              <a:t>Linialen</a:t>
            </a:r>
          </a:p>
          <a:p>
            <a:pPr marL="82296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6C8A970-8268-E813-0299-36617C3B9047}"/>
              </a:ext>
            </a:extLst>
          </p:cNvPr>
          <p:cNvSpPr txBox="1"/>
          <p:nvPr/>
        </p:nvSpPr>
        <p:spPr>
          <a:xfrm>
            <a:off x="5332074" y="2041691"/>
            <a:ext cx="621922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/>
            <a:r>
              <a:rPr lang="nl-NL" sz="2000" b="1" dirty="0"/>
              <a:t>Op papier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Meet het gewicht </a:t>
            </a:r>
            <a:r>
              <a:rPr lang="nl-NL" sz="2000" dirty="0" err="1"/>
              <a:t>F</a:t>
            </a:r>
            <a:r>
              <a:rPr lang="nl-NL" sz="2000" baseline="-25000" dirty="0" err="1"/>
              <a:t>z</a:t>
            </a:r>
            <a:r>
              <a:rPr lang="nl-NL" sz="2000" dirty="0"/>
              <a:t> (N) bij verschillende massa’s m(kg).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Maak een meettabel en vul die in.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Maak een grafiek  van </a:t>
            </a:r>
            <a:r>
              <a:rPr lang="nl-NL" sz="2000" dirty="0" err="1"/>
              <a:t>F</a:t>
            </a:r>
            <a:r>
              <a:rPr lang="nl-NL" sz="2000" baseline="-25000" dirty="0" err="1"/>
              <a:t>z</a:t>
            </a:r>
            <a:r>
              <a:rPr lang="nl-NL" sz="2000" dirty="0"/>
              <a:t>(N) tegen m(kg)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Stel een formule op bij deze grafiek</a:t>
            </a:r>
          </a:p>
          <a:p>
            <a:endParaRPr lang="nl-NL" sz="2000" dirty="0"/>
          </a:p>
          <a:p>
            <a:pPr marL="82296"/>
            <a:r>
              <a:rPr lang="nl-NL" sz="2000" b="1" dirty="0"/>
              <a:t>Op whiteboard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Titel (onderzoeksvraag)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Namen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Meettabel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Grafiek (schets)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Formule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638529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D6537-AEF6-2F05-0FFF-868DB086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Bespreken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EC4066DB-5313-4298-698B-9EBA5153F6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nl-NL" dirty="0"/>
                  <a:t>Hebben we allemaal dezelfde helling? </a:t>
                </a:r>
              </a:p>
              <a:p>
                <a:r>
                  <a:rPr lang="nl-NL" dirty="0"/>
                  <a:t>Maakte het uit welke blokjes je gebruikte?</a:t>
                </a:r>
              </a:p>
              <a:p>
                <a:r>
                  <a:rPr lang="nl-NL" dirty="0"/>
                  <a:t>Welk getal vinden we voor a?</a:t>
                </a:r>
              </a:p>
              <a:p>
                <a:r>
                  <a:rPr lang="nl-NL" dirty="0"/>
                  <a:t>Welke eenheid heeft a?</a:t>
                </a:r>
              </a:p>
              <a:p>
                <a:r>
                  <a:rPr lang="nl-NL" dirty="0"/>
                  <a:t>Wat is de betekenis van a?</a:t>
                </a:r>
              </a:p>
              <a:p>
                <a:r>
                  <a:rPr lang="nl-NL" dirty="0"/>
                  <a:t>Zouden we hetzelfde getal voor a vinden op de Maan?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Afspraak: we schrijven niet ‘a’, maar ‘g’</a:t>
                </a:r>
              </a:p>
              <a:p>
                <a:r>
                  <a:rPr lang="nl-NL" dirty="0"/>
                  <a:t>Naam: zwaartekrachtsconstante</a:t>
                </a:r>
              </a:p>
              <a:p>
                <a:r>
                  <a:rPr lang="nl-NL" dirty="0"/>
                  <a:t>Formule wordt dus: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nl-NL" dirty="0"/>
                  <a:t> met </a:t>
                </a:r>
                <a14:m>
                  <m:oMath xmlns:m="http://schemas.openxmlformats.org/officeDocument/2006/math">
                    <m:r>
                      <a:rPr lang="nl-NL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nl-NL" dirty="0"/>
                  <a:t> in N/kg</a:t>
                </a:r>
              </a:p>
              <a:p>
                <a:endParaRPr lang="nl-NL" dirty="0"/>
              </a:p>
              <a:p>
                <a:pPr marL="82296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EC4066DB-5313-4298-698B-9EBA5153F6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b="-120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13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a57b805b07_0_1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Nabespreken (docent modus)</a:t>
            </a:r>
            <a:endParaRPr/>
          </a:p>
        </p:txBody>
      </p:sp>
      <p:sp>
        <p:nvSpPr>
          <p:cNvPr id="235" name="Google Shape;235;g2a57b805b07_0_17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Hoe heb je deze activiteit ervaren?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Wat sprak je aan? Wat juist niet?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a57b805b07_0_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Ervaringen</a:t>
            </a:r>
            <a:endParaRPr/>
          </a:p>
        </p:txBody>
      </p:sp>
      <p:sp>
        <p:nvSpPr>
          <p:cNvPr id="241" name="Google Shape;241;g2a57b805b07_0_6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Hoge participatie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Veel discussie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Leerlingen leren van elkaar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Veel verschillende vaardigheden komen samen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Foute mentale modellen komen snel boven tafel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Rommelige mentale modellen resulteren in rommelige whiteboards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7208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30"/>
              <a:buFont typeface="Trebuchet MS"/>
              <a:buChar char="▪"/>
            </a:pPr>
            <a:r>
              <a:rPr lang="nl-NL">
                <a:latin typeface="Trebuchet MS"/>
                <a:ea typeface="Trebuchet MS"/>
                <a:cs typeface="Trebuchet MS"/>
                <a:sym typeface="Trebuchet MS"/>
              </a:rPr>
              <a:t>Whiteboards worden steeds overzichtelijker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PROGRAMMA</a:t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9" name="Google Shape;119;p2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Introductie</a:t>
            </a:r>
            <a:endParaRPr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Modeldidactiek activiteit (leerling modus)</a:t>
            </a:r>
            <a:endParaRPr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 bespreken (leerling modus) </a:t>
            </a:r>
            <a:endParaRPr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 bespreken (docent modus)</a:t>
            </a: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Modeldidactiek activiteit (leerling modus)</a:t>
            </a:r>
            <a:endParaRPr lang="nl-NL"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 bespreken (leerling modus) </a:t>
            </a:r>
            <a:endParaRPr lang="nl-NL"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 bespreken (docent modus)</a:t>
            </a:r>
            <a:endParaRPr lang="nl-NL"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lvl="0" indent="-97155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ts val="1530"/>
              <a:buChar char="▪"/>
            </a:pPr>
            <a:r>
              <a:rPr lang="nl-NL" sz="1800" b="0" i="0" u="none" strike="noStrik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PLG Modeldidactiek</a:t>
            </a:r>
            <a:endParaRPr sz="1800" b="0" i="0" u="none" strike="noStrike" dirty="0">
              <a:latin typeface="Arial"/>
              <a:ea typeface="Arial"/>
              <a:cs typeface="Arial"/>
              <a:sym typeface="Arial"/>
            </a:endParaRPr>
          </a:p>
          <a:p>
            <a:pPr marL="182880" lvl="0" indent="-74928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F600D-76CB-EF05-F4EA-2762E84C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Meer mogelijkheden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tekst 2">
                <a:extLst>
                  <a:ext uri="{FF2B5EF4-FFF2-40B4-BE49-F238E27FC236}">
                    <a16:creationId xmlns:a16="http://schemas.microsoft.com/office/drawing/2014/main" id="{45DAE2A0-5B3E-C687-F35D-5A0486CCAFE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131445" indent="0">
                  <a:buNone/>
                </a:pPr>
                <a:r>
                  <a:rPr lang="nl-NL" b="1" dirty="0"/>
                  <a:t>Recht evenredige verbanden</a:t>
                </a:r>
              </a:p>
              <a:p>
                <a:r>
                  <a:rPr lang="nl-NL" dirty="0"/>
                  <a:t>Dichtheid (verband tussen massa en volume)</a:t>
                </a:r>
              </a:p>
              <a:p>
                <a:r>
                  <a:rPr lang="nl-NL" dirty="0"/>
                  <a:t>Constante snelheid (verband tussen verplaatsing en tijd van een </a:t>
                </a:r>
                <a:r>
                  <a:rPr lang="nl-NL" dirty="0" err="1"/>
                  <a:t>speelgoedauto’tje</a:t>
                </a:r>
                <a:r>
                  <a:rPr lang="nl-NL" dirty="0"/>
                  <a:t>)</a:t>
                </a:r>
              </a:p>
              <a:p>
                <a:r>
                  <a:rPr lang="nl-NL" dirty="0"/>
                  <a:t>Wet van Ohm (verband tussen spanning en stroomsterkte)</a:t>
                </a:r>
              </a:p>
              <a:p>
                <a:r>
                  <a:rPr lang="nl-NL" dirty="0"/>
                  <a:t>Vermogen (verband tussen tijd en gebruikte energie)</a:t>
                </a:r>
              </a:p>
              <a:p>
                <a:endParaRPr lang="nl-NL" dirty="0"/>
              </a:p>
              <a:p>
                <a:pPr marL="131445" indent="0">
                  <a:buNone/>
                </a:pPr>
                <a:r>
                  <a:rPr lang="nl-NL" b="1" dirty="0"/>
                  <a:t>Andere verbanden</a:t>
                </a:r>
                <a:endParaRPr lang="nl-NL" dirty="0"/>
              </a:p>
              <a:p>
                <a:r>
                  <a:rPr lang="nl-NL" dirty="0"/>
                  <a:t>Wet van </a:t>
                </a:r>
                <a:r>
                  <a:rPr lang="nl-NL" dirty="0" err="1"/>
                  <a:t>snellius</a:t>
                </a:r>
                <a:r>
                  <a:rPr lang="nl-NL" dirty="0"/>
                  <a:t> (recht evenredig verband tussen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l-NL" dirty="0"/>
                  <a:t>.</a:t>
                </a:r>
              </a:p>
              <a:p>
                <a:r>
                  <a:rPr lang="nl-NL" dirty="0"/>
                  <a:t>Lenzenformule (recht evenredig verband 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nl-NL" dirty="0"/>
                  <a:t>)</a:t>
                </a:r>
              </a:p>
              <a:p>
                <a:r>
                  <a:rPr lang="nl-NL" dirty="0"/>
                  <a:t>Halveringstijd (verband tussen dikte van een laag en doorgelaten straling)</a:t>
                </a: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tekst 2">
                <a:extLst>
                  <a:ext uri="{FF2B5EF4-FFF2-40B4-BE49-F238E27FC236}">
                    <a16:creationId xmlns:a16="http://schemas.microsoft.com/office/drawing/2014/main" id="{45DAE2A0-5B3E-C687-F35D-5A0486CCAF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37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PLG modeldidactiek</a:t>
            </a:r>
            <a:endParaRPr/>
          </a:p>
        </p:txBody>
      </p:sp>
      <p:sp>
        <p:nvSpPr>
          <p:cNvPr id="253" name="Google Shape;253;p17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6693221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82880" lvl="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4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Werkt samen met de American </a:t>
            </a:r>
            <a:r>
              <a:rPr lang="nl-NL" sz="2400" dirty="0" err="1">
                <a:latin typeface="Trebuchet MS"/>
                <a:ea typeface="Trebuchet MS"/>
                <a:cs typeface="Trebuchet MS"/>
                <a:sym typeface="Trebuchet MS"/>
              </a:rPr>
              <a:t>Modeling</a:t>
            </a: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 Teachers Association (AMTA) 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4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Vertaald en bewerkt het lesmateriaal van </a:t>
            </a:r>
            <a:r>
              <a:rPr lang="nl-NL" sz="2400" u="sng" dirty="0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www.modelinginstruction.org</a:t>
            </a:r>
            <a:endParaRPr sz="24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4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Publiceert dit uiteindelijk op wikiwijs: </a:t>
            </a: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https://maken.wikiwijs.nl/203809/Modeldidactiek</a:t>
            </a:r>
            <a:endParaRPr lang="nl-NL" sz="24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53338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40"/>
              <a:buNone/>
            </a:pPr>
            <a:endParaRPr sz="24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86BF0CD-FB6D-EFBC-3A39-5ED36973C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506" y="2382775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66F15C7-E550-F97D-6F5B-FA0C0E1D9E88}"/>
              </a:ext>
            </a:extLst>
          </p:cNvPr>
          <p:cNvSpPr txBox="1"/>
          <p:nvPr/>
        </p:nvSpPr>
        <p:spPr>
          <a:xfrm>
            <a:off x="9029506" y="4764025"/>
            <a:ext cx="2381250" cy="497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40"/>
            </a:pPr>
            <a:r>
              <a:rPr lang="nl-NL" sz="2000" dirty="0">
                <a:latin typeface="Trebuchet MS"/>
                <a:ea typeface="Trebuchet MS"/>
                <a:cs typeface="Trebuchet MS"/>
                <a:sym typeface="Trebuchet MS"/>
              </a:rPr>
              <a:t>Nieuwsbrief</a:t>
            </a:r>
            <a:endParaRPr lang="nl-NL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9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Toekomstplannen (kort)</a:t>
            </a:r>
            <a:endParaRPr/>
          </a:p>
        </p:txBody>
      </p:sp>
      <p:sp>
        <p:nvSpPr>
          <p:cNvPr id="265" name="Google Shape;265;p19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720852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182880" lvl="0" indent="-18288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nl-NL" sz="2600" dirty="0">
                <a:latin typeface="Trebuchet MS"/>
                <a:ea typeface="Trebuchet MS"/>
                <a:cs typeface="Trebuchet MS"/>
                <a:sym typeface="Trebuchet MS"/>
              </a:rPr>
              <a:t>Drie PLG bijeenkomsten:</a:t>
            </a:r>
            <a:endParaRPr dirty="0"/>
          </a:p>
          <a:p>
            <a:pPr marL="457200" lvl="1" indent="-18288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SzPct val="85000"/>
              <a:buChar char="▪"/>
            </a:pPr>
            <a:r>
              <a:rPr lang="nl-NL" sz="2600" b="0" i="0" dirty="0">
                <a:solidFill>
                  <a:srgbClr val="383838"/>
                </a:solidFill>
                <a:latin typeface="Trebuchet MS"/>
                <a:ea typeface="Trebuchet MS"/>
                <a:cs typeface="Trebuchet MS"/>
                <a:sym typeface="Trebuchet MS"/>
              </a:rPr>
              <a:t>Sessie 1:    	donderdag 25 september 2024 (al geweest)</a:t>
            </a:r>
            <a:endParaRPr dirty="0"/>
          </a:p>
          <a:p>
            <a:pPr marL="457200" lvl="1" indent="-182880" algn="l" rtl="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85000"/>
              <a:buChar char="▪"/>
            </a:pPr>
            <a:r>
              <a:rPr lang="nl-NL" sz="2600" b="0" i="0" dirty="0">
                <a:solidFill>
                  <a:srgbClr val="383838"/>
                </a:solidFill>
                <a:latin typeface="Trebuchet MS"/>
                <a:ea typeface="Trebuchet MS"/>
                <a:cs typeface="Trebuchet MS"/>
                <a:sym typeface="Trebuchet MS"/>
              </a:rPr>
              <a:t>Sessie 2:    	donderdag 9 januari 2025</a:t>
            </a:r>
            <a:endParaRPr dirty="0"/>
          </a:p>
          <a:p>
            <a:pPr marL="457200" lvl="1" indent="-182880" algn="l" rtl="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85000"/>
              <a:buChar char="▪"/>
            </a:pPr>
            <a:r>
              <a:rPr lang="nl-NL" sz="2600" b="0" i="0" dirty="0">
                <a:solidFill>
                  <a:srgbClr val="383838"/>
                </a:solidFill>
                <a:latin typeface="Trebuchet MS"/>
                <a:ea typeface="Trebuchet MS"/>
                <a:cs typeface="Trebuchet MS"/>
                <a:sym typeface="Trebuchet MS"/>
              </a:rPr>
              <a:t>Sessie 3:	juni 2025</a:t>
            </a:r>
            <a:endParaRPr sz="26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84645" algn="l" rtl="0">
              <a:lnSpc>
                <a:spcPct val="160000"/>
              </a:lnSpc>
              <a:spcBef>
                <a:spcPts val="1400"/>
              </a:spcBef>
              <a:spcAft>
                <a:spcPts val="0"/>
              </a:spcAft>
              <a:buSzPct val="85000"/>
              <a:buNone/>
            </a:pPr>
            <a:endParaRPr sz="26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82880" algn="l" rtl="0">
              <a:lnSpc>
                <a:spcPct val="16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600" dirty="0">
                <a:latin typeface="Trebuchet MS"/>
                <a:ea typeface="Trebuchet MS"/>
                <a:cs typeface="Trebuchet MS"/>
                <a:sym typeface="Trebuchet MS"/>
              </a:rPr>
              <a:t>Verdiepingscursus door Dr. Mark Lattery (US)</a:t>
            </a:r>
            <a:endParaRPr dirty="0"/>
          </a:p>
          <a:p>
            <a:pPr marL="457200" lvl="1" indent="-182880" algn="l" rtl="0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SzPct val="85000"/>
              <a:buChar char="▪"/>
            </a:pPr>
            <a:r>
              <a:rPr lang="nl-NL" sz="2600" dirty="0">
                <a:latin typeface="Trebuchet MS"/>
                <a:ea typeface="Trebuchet MS"/>
                <a:cs typeface="Trebuchet MS"/>
                <a:sym typeface="Trebuchet MS"/>
              </a:rPr>
              <a:t>januari – april 2025</a:t>
            </a:r>
            <a:endParaRPr dirty="0"/>
          </a:p>
          <a:p>
            <a:pPr marL="457200" lvl="1" indent="-182880" algn="l" rtl="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85000"/>
              <a:buChar char="▪"/>
            </a:pPr>
            <a:r>
              <a:rPr lang="nl-NL" sz="2600" dirty="0">
                <a:latin typeface="Trebuchet MS"/>
                <a:ea typeface="Trebuchet MS"/>
                <a:cs typeface="Trebuchet MS"/>
                <a:sym typeface="Trebuchet MS"/>
              </a:rPr>
              <a:t>Asynchroon en online</a:t>
            </a:r>
          </a:p>
          <a:p>
            <a:pPr marL="457200" lvl="1" indent="-182880" algn="l" rtl="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85000"/>
              <a:buChar char="▪"/>
            </a:pPr>
            <a:r>
              <a:rPr lang="nl-NL" sz="2600" dirty="0">
                <a:latin typeface="Trebuchet MS"/>
                <a:ea typeface="Trebuchet MS"/>
                <a:cs typeface="Trebuchet MS"/>
                <a:sym typeface="Trebuchet MS"/>
              </a:rPr>
              <a:t>Meer info op wikiwijs</a:t>
            </a:r>
          </a:p>
          <a:p>
            <a:pPr marL="457200" lvl="1" indent="-11487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85000"/>
              <a:buNone/>
            </a:pPr>
            <a:endParaRPr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6" name="Google Shape;26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8368" y="3590925"/>
            <a:ext cx="2438400" cy="258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title"/>
          </p:nvPr>
        </p:nvSpPr>
        <p:spPr>
          <a:xfrm>
            <a:off x="309128" y="1040152"/>
            <a:ext cx="10640568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Welke plaatjes laten een model zien?</a:t>
            </a:r>
            <a:endParaRPr/>
          </a:p>
        </p:txBody>
      </p:sp>
      <p:pic>
        <p:nvPicPr>
          <p:cNvPr id="126" name="Google Shape;126;p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44607" y="4396863"/>
            <a:ext cx="2143125" cy="142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3" descr="Opgave van s,t-grafiek naar v,t-grafiek | Kracht en bewegi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20137" y="1844824"/>
            <a:ext cx="3072341" cy="2304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3" descr="Buienradar.nl - Actuele neerslag, weerbericht, weersverwachting,  sneeuwradar en satellietbeelden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91917" y="4201014"/>
            <a:ext cx="2900561" cy="1684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3" descr="Afbeelding met tekst, accessoire, email&#10;&#10;Automatisch gegenereerde beschrijvi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66808" y="2342885"/>
            <a:ext cx="1806195" cy="180619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 txBox="1"/>
          <p:nvPr/>
        </p:nvSpPr>
        <p:spPr>
          <a:xfrm>
            <a:off x="5177012" y="2122461"/>
            <a:ext cx="2143125" cy="518604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8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p3" descr="Betaplus Natuurkunde - C1.3 Rekenen en meten aan krachten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730" y="4149080"/>
            <a:ext cx="2530634" cy="1423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is een (mentaal) model?</a:t>
            </a:r>
            <a:endParaRPr/>
          </a:p>
        </p:txBody>
      </p:sp>
      <p:pic>
        <p:nvPicPr>
          <p:cNvPr id="138" name="Google Shape;138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612752"/>
            <a:ext cx="8023376" cy="4760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is het?</a:t>
            </a:r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body" idx="1"/>
          </p:nvPr>
        </p:nvSpPr>
        <p:spPr>
          <a:xfrm>
            <a:off x="5567560" y="2352876"/>
            <a:ext cx="6233070" cy="385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0000" lnSpcReduction="20000"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1428"/>
              <a:buChar char="▪"/>
            </a:pPr>
            <a:r>
              <a:rPr lang="nl-NL" sz="2800">
                <a:latin typeface="Trebuchet MS"/>
                <a:ea typeface="Trebuchet MS"/>
                <a:cs typeface="Trebuchet MS"/>
                <a:sym typeface="Trebuchet MS"/>
              </a:rPr>
              <a:t>Gebaseerd op Modeling Instruction</a:t>
            </a:r>
            <a:endParaRPr/>
          </a:p>
          <a:p>
            <a:pPr marL="182880" lvl="0" indent="-317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1428"/>
              <a:buNone/>
            </a:pPr>
            <a:endParaRPr sz="2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1428"/>
              <a:buChar char="▪"/>
            </a:pPr>
            <a:r>
              <a:rPr lang="nl-NL" sz="2800">
                <a:latin typeface="Trebuchet MS"/>
                <a:ea typeface="Trebuchet MS"/>
                <a:cs typeface="Trebuchet MS"/>
                <a:sym typeface="Trebuchet MS"/>
              </a:rPr>
              <a:t>Modeling Instruction is: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De leerstof is opgedeeld in modellen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2000"/>
              </a:spcBef>
              <a:spcAft>
                <a:spcPts val="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Gestuurd ontwikkelen van modellen 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2000"/>
              </a:spcBef>
              <a:spcAft>
                <a:spcPts val="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Experimenten als basis 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2000"/>
              </a:spcBef>
              <a:spcAft>
                <a:spcPts val="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Leren van elkaars denkbeelden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2000"/>
              </a:spcBef>
              <a:spcAft>
                <a:spcPts val="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Samenwerkend leren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2000"/>
              </a:spcBef>
              <a:spcAft>
                <a:spcPts val="800"/>
              </a:spcAft>
              <a:buSzPct val="99350"/>
              <a:buFont typeface="Arial"/>
              <a:buAutoNum type="arabicPeriod"/>
            </a:pPr>
            <a:r>
              <a:rPr lang="nl-NL" sz="2200" u="none" strike="noStrike">
                <a:latin typeface="Calibri"/>
                <a:ea typeface="Calibri"/>
                <a:cs typeface="Calibri"/>
                <a:sym typeface="Calibri"/>
              </a:rPr>
              <a:t>Actieve rol leerlingen</a:t>
            </a:r>
            <a:endParaRPr/>
          </a:p>
        </p:txBody>
      </p:sp>
      <p:pic>
        <p:nvPicPr>
          <p:cNvPr id="145" name="Google Shape;1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7503" y="2480731"/>
            <a:ext cx="4903470" cy="3219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Activiteit</a:t>
            </a:r>
            <a:endParaRPr/>
          </a:p>
        </p:txBody>
      </p:sp>
      <p:sp>
        <p:nvSpPr>
          <p:cNvPr id="152" name="Google Shape;152;p6"/>
          <p:cNvSpPr txBox="1">
            <a:spLocks noGrp="1"/>
          </p:cNvSpPr>
          <p:nvPr>
            <p:ph type="body" idx="1"/>
          </p:nvPr>
        </p:nvSpPr>
        <p:spPr>
          <a:xfrm>
            <a:off x="2167128" y="5067300"/>
            <a:ext cx="9453372" cy="1019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nl-NL" sz="2400" dirty="0"/>
              <a:t>Practicum: spaghettibruggen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Context</a:t>
            </a:r>
            <a:endParaRPr/>
          </a:p>
        </p:txBody>
      </p:sp>
      <p:sp>
        <p:nvSpPr>
          <p:cNvPr id="158" name="Google Shape;158;p7"/>
          <p:cNvSpPr txBox="1">
            <a:spLocks noGrp="1"/>
          </p:cNvSpPr>
          <p:nvPr>
            <p:ph type="body" idx="1"/>
          </p:nvPr>
        </p:nvSpPr>
        <p:spPr>
          <a:xfrm>
            <a:off x="1063752" y="1909960"/>
            <a:ext cx="10753110" cy="426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Leerdoelen: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>
                <a:latin typeface="Trebuchet MS"/>
                <a:sym typeface="Trebuchet MS"/>
              </a:rPr>
              <a:t>Leerling weet wat een datamodel is en kan daar voorbeelden van noemen (grafiek en eventueel formule)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>
                <a:latin typeface="Trebuchet MS"/>
                <a:sym typeface="Trebuchet MS"/>
              </a:rPr>
              <a:t>Leerling kan het verschil uitleggen tussen (on)afhankelijke en controle variabelen.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/>
              <a:t>Leerling kan een nette grafiek tekenen</a:t>
            </a:r>
          </a:p>
          <a:p>
            <a:pPr marL="640080" lvl="1" indent="-182880">
              <a:spcBef>
                <a:spcPts val="0"/>
              </a:spcBef>
              <a:buSzPct val="85000"/>
            </a:pPr>
            <a:r>
              <a:rPr lang="nl-NL" dirty="0"/>
              <a:t>(Leerling kan een formule opstellen bij deze grafiek)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Fase: Modelontwikkeling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Leerjaar: 2/3 vmbo/havo/vwo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Voorkennis: Als de leerlingen ook een formule moeten maken, moeten ze dit gehad hebben bij wiskunde (2</a:t>
            </a:r>
            <a:r>
              <a:rPr lang="nl-NL" sz="2400" baseline="30000" dirty="0"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 klas).</a:t>
            </a:r>
            <a:endParaRPr dirty="0"/>
          </a:p>
          <a:p>
            <a:pPr marL="182880" lvl="0" indent="-18288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Duur: 1,5 les van 50 minuten</a:t>
            </a:r>
            <a:endParaRPr dirty="0"/>
          </a:p>
          <a:p>
            <a:pPr marL="182880" lvl="0" indent="-91121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"/>
          <p:cNvSpPr txBox="1">
            <a:spLocks noGrp="1"/>
          </p:cNvSpPr>
          <p:nvPr>
            <p:ph type="title"/>
          </p:nvPr>
        </p:nvSpPr>
        <p:spPr>
          <a:xfrm>
            <a:off x="1250269" y="722081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nl-NL" cap="none" dirty="0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Spaghettibrug</a:t>
            </a:r>
            <a:endParaRPr cap="none" dirty="0">
              <a:solidFill>
                <a:srgbClr val="C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4" name="Google Shape;164;p8"/>
          <p:cNvSpPr txBox="1">
            <a:spLocks noGrp="1"/>
          </p:cNvSpPr>
          <p:nvPr>
            <p:ph type="body" idx="1"/>
          </p:nvPr>
        </p:nvSpPr>
        <p:spPr>
          <a:xfrm>
            <a:off x="1250269" y="2166257"/>
            <a:ext cx="602761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Wat observeer je?</a:t>
            </a:r>
            <a:endParaRPr dirty="0"/>
          </a:p>
          <a:p>
            <a:pPr marL="342900" lvl="0" indent="-190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Wat kunnen we rechtstreeks meten aan deze proef?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Welke grootheden kunnen we zelf kiezen?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nl-NL" sz="2400" dirty="0">
                <a:latin typeface="Trebuchet MS"/>
                <a:ea typeface="Trebuchet MS"/>
                <a:cs typeface="Trebuchet MS"/>
                <a:sym typeface="Trebuchet MS"/>
              </a:rPr>
              <a:t>Welke grootheden zijn afhankelijk van deze keuzes?</a:t>
            </a: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nl-NL" sz="2400" dirty="0">
                <a:latin typeface="Trebuchet MS"/>
                <a:sym typeface="Trebuchet MS"/>
              </a:rPr>
              <a:t>Tussen welke grootheden zou een verband kunnen bestaan?</a:t>
            </a:r>
            <a:endParaRPr dirty="0"/>
          </a:p>
          <a:p>
            <a:pPr marL="34290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/>
          </a:p>
          <a:p>
            <a:pPr marL="342900" lvl="0" indent="-215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  <a:p>
            <a:pPr marL="342900" lvl="0" indent="-215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  <a:p>
            <a:pPr marL="891539" lvl="2" indent="-2412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</a:pPr>
            <a:endParaRPr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3D1EDFA-7E6B-7EA0-5FD2-4D6AB4FEA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111" y="2166256"/>
            <a:ext cx="3789558" cy="30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Trebuchet MS"/>
              <a:buNone/>
            </a:pPr>
            <a:r>
              <a:rPr lang="nl-NL" cap="none">
                <a:solidFill>
                  <a:srgbClr val="C00000"/>
                </a:solidFill>
                <a:latin typeface="Trebuchet MS"/>
                <a:ea typeface="Trebuchet MS"/>
                <a:cs typeface="Trebuchet MS"/>
                <a:sym typeface="Trebuchet MS"/>
              </a:rPr>
              <a:t>Opdracht</a:t>
            </a:r>
            <a:endParaRPr/>
          </a:p>
        </p:txBody>
      </p:sp>
      <p:sp>
        <p:nvSpPr>
          <p:cNvPr id="171" name="Google Shape;171;p9"/>
          <p:cNvSpPr txBox="1">
            <a:spLocks noGrp="1"/>
          </p:cNvSpPr>
          <p:nvPr>
            <p:ph type="body" idx="1"/>
          </p:nvPr>
        </p:nvSpPr>
        <p:spPr>
          <a:xfrm>
            <a:off x="1069847" y="2121408"/>
            <a:ext cx="6380263" cy="425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127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nl-NL" sz="7200" dirty="0"/>
              <a:t>Wat voor verband bestaat er tussen het aantal spaghettislierten en het aantal knikkers waarbij de brug breekt?</a:t>
            </a:r>
            <a:endParaRPr sz="3600" dirty="0"/>
          </a:p>
          <a:p>
            <a:pPr marL="342900" lvl="0" indent="-22733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7777"/>
              <a:buFont typeface="Arial"/>
              <a:buNone/>
            </a:pPr>
            <a:endParaRPr sz="7200" dirty="0"/>
          </a:p>
          <a:p>
            <a:pPr marL="342900" lvl="0" indent="-34163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nl-NL" sz="7200" dirty="0"/>
              <a:t>Groepjes van 3</a:t>
            </a:r>
            <a:endParaRPr sz="6400" dirty="0"/>
          </a:p>
          <a:p>
            <a:pPr marL="342900" lvl="0" indent="-34163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nl-NL" sz="7200" dirty="0"/>
              <a:t>Bedenk zelf: welke grootheden moet je constant houden? Hoe doe je dat?</a:t>
            </a:r>
            <a:endParaRPr sz="3600" dirty="0"/>
          </a:p>
          <a:p>
            <a:pPr marL="342900" lvl="0" indent="-34163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nl-NL" sz="7200" dirty="0"/>
              <a:t>Werk je onderzoek uit op een whiteboard</a:t>
            </a:r>
          </a:p>
          <a:p>
            <a:pPr marL="342900" indent="-341630">
              <a:lnSpc>
                <a:spcPct val="150000"/>
              </a:lnSpc>
              <a:spcBef>
                <a:spcPts val="0"/>
              </a:spcBef>
              <a:buSzPct val="100000"/>
              <a:buFont typeface="Arial"/>
              <a:buChar char="•"/>
            </a:pPr>
            <a:r>
              <a:rPr lang="nl-NL" sz="7200" dirty="0"/>
              <a:t>Vang de beker met knikkers op!</a:t>
            </a:r>
            <a:endParaRPr dirty="0"/>
          </a:p>
        </p:txBody>
      </p:sp>
      <p:sp>
        <p:nvSpPr>
          <p:cNvPr id="172" name="Google Shape;172;p9"/>
          <p:cNvSpPr txBox="1"/>
          <p:nvPr/>
        </p:nvSpPr>
        <p:spPr>
          <a:xfrm>
            <a:off x="7944787" y="2121408"/>
            <a:ext cx="3777521" cy="373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 het whiteboard</a:t>
            </a:r>
            <a:endParaRPr sz="1800" dirty="0"/>
          </a:p>
          <a:p>
            <a:pPr marL="617220" marR="0" lvl="1" indent="-34289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nl-NL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Titel</a:t>
            </a:r>
            <a:endParaRPr sz="1800" dirty="0"/>
          </a:p>
          <a:p>
            <a:pPr marL="617220" marR="0" lvl="1" indent="-342898" algn="l" rtl="0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nl-NL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Namen</a:t>
            </a:r>
            <a:endParaRPr sz="1800" dirty="0"/>
          </a:p>
          <a:p>
            <a:pPr marL="617220" marR="0" lvl="1" indent="-342898" algn="l" rtl="0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nl-NL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Datatabel</a:t>
            </a:r>
          </a:p>
          <a:p>
            <a:pPr marL="617220" marR="0" lvl="1" indent="-342898" algn="l" rtl="0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nl-NL" sz="2400" dirty="0"/>
              <a:t>Grafiek (schets)</a:t>
            </a:r>
          </a:p>
          <a:p>
            <a:pPr marL="617220" marR="0" lvl="1" indent="-342898" algn="l" rtl="0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nl-NL" sz="2400" dirty="0"/>
              <a:t>Formule</a:t>
            </a:r>
            <a:endParaRPr sz="1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uttype">
  <a:themeElements>
    <a:clrScheme name="Houttype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1181</Words>
  <Application>Microsoft Office PowerPoint</Application>
  <PresentationFormat>Breedbeeld</PresentationFormat>
  <Paragraphs>190</Paragraphs>
  <Slides>22</Slides>
  <Notes>19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 Math</vt:lpstr>
      <vt:lpstr>Century Gothic</vt:lpstr>
      <vt:lpstr>Noto Sans Symbols</vt:lpstr>
      <vt:lpstr>Rockwell</vt:lpstr>
      <vt:lpstr>Trebuchet MS</vt:lpstr>
      <vt:lpstr>Houttype</vt:lpstr>
      <vt:lpstr>PowerPoint-presentatie</vt:lpstr>
      <vt:lpstr>PROGRAMMA</vt:lpstr>
      <vt:lpstr>Welke plaatjes laten een model zien?</vt:lpstr>
      <vt:lpstr>Wat is een (mentaal) model?</vt:lpstr>
      <vt:lpstr>Wat is het?</vt:lpstr>
      <vt:lpstr>Activiteit</vt:lpstr>
      <vt:lpstr>Context</vt:lpstr>
      <vt:lpstr>Spaghettibrug</vt:lpstr>
      <vt:lpstr>Opdracht</vt:lpstr>
      <vt:lpstr>Nabespreken (leerling modus)</vt:lpstr>
      <vt:lpstr>Nabespreken (leerling modus)</vt:lpstr>
      <vt:lpstr>Activiteit</vt:lpstr>
      <vt:lpstr>Context</vt:lpstr>
      <vt:lpstr>Demo: krachtmeter</vt:lpstr>
      <vt:lpstr>Demo: zwaartekracht</vt:lpstr>
      <vt:lpstr>Opdracht</vt:lpstr>
      <vt:lpstr>Bespreken</vt:lpstr>
      <vt:lpstr>Nabespreken (docent modus)</vt:lpstr>
      <vt:lpstr>Ervaringen</vt:lpstr>
      <vt:lpstr>Meer mogelijkheden</vt:lpstr>
      <vt:lpstr>PLG modeldidactiek</vt:lpstr>
      <vt:lpstr>Toekomstplannen (kort)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Onne Slooten</dc:creator>
  <cp:lastModifiedBy>Onne Slooten</cp:lastModifiedBy>
  <cp:revision>3</cp:revision>
  <dcterms:created xsi:type="dcterms:W3CDTF">2022-09-20T10:25:20Z</dcterms:created>
  <dcterms:modified xsi:type="dcterms:W3CDTF">2024-12-11T13:16:49Z</dcterms:modified>
</cp:coreProperties>
</file>