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0" r:id="rId3"/>
    <p:sldId id="256" r:id="rId4"/>
    <p:sldId id="281" r:id="rId5"/>
    <p:sldId id="258" r:id="rId6"/>
    <p:sldId id="260" r:id="rId7"/>
    <p:sldId id="289" r:id="rId8"/>
    <p:sldId id="614" r:id="rId9"/>
    <p:sldId id="633" r:id="rId10"/>
    <p:sldId id="616" r:id="rId11"/>
    <p:sldId id="617" r:id="rId12"/>
    <p:sldId id="618" r:id="rId13"/>
    <p:sldId id="619" r:id="rId14"/>
    <p:sldId id="620" r:id="rId15"/>
    <p:sldId id="615" r:id="rId16"/>
    <p:sldId id="621" r:id="rId17"/>
    <p:sldId id="643" r:id="rId18"/>
    <p:sldId id="274" r:id="rId19"/>
    <p:sldId id="265" r:id="rId20"/>
    <p:sldId id="645" r:id="rId21"/>
    <p:sldId id="647" r:id="rId22"/>
    <p:sldId id="272" r:id="rId23"/>
    <p:sldId id="646" r:id="rId24"/>
    <p:sldId id="266" r:id="rId25"/>
    <p:sldId id="275" r:id="rId26"/>
    <p:sldId id="640" r:id="rId27"/>
    <p:sldId id="638" r:id="rId28"/>
    <p:sldId id="641" r:id="rId29"/>
    <p:sldId id="642" r:id="rId30"/>
    <p:sldId id="624" r:id="rId31"/>
    <p:sldId id="639" r:id="rId32"/>
    <p:sldId id="269" r:id="rId33"/>
    <p:sldId id="628" r:id="rId34"/>
    <p:sldId id="627" r:id="rId35"/>
    <p:sldId id="629" r:id="rId36"/>
    <p:sldId id="623" r:id="rId37"/>
    <p:sldId id="648" r:id="rId38"/>
    <p:sldId id="625" r:id="rId39"/>
    <p:sldId id="637" r:id="rId40"/>
    <p:sldId id="630" r:id="rId41"/>
    <p:sldId id="636" r:id="rId42"/>
    <p:sldId id="631" r:id="rId43"/>
    <p:sldId id="273" r:id="rId44"/>
    <p:sldId id="634" r:id="rId45"/>
    <p:sldId id="626" r:id="rId46"/>
    <p:sldId id="267" r:id="rId47"/>
    <p:sldId id="632" r:id="rId48"/>
    <p:sldId id="271" r:id="rId49"/>
    <p:sldId id="263" r:id="rId50"/>
    <p:sldId id="277" r:id="rId51"/>
    <p:sldId id="278" r:id="rId52"/>
    <p:sldId id="261" r:id="rId53"/>
    <p:sldId id="279" r:id="rId54"/>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CF7E7-355F-4F34-B0F4-78FD339B0E66}" v="104" dt="2024-12-12T20:56:45.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59" d="100"/>
          <a:sy n="59" d="100"/>
        </p:scale>
        <p:origin x="97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3EF6-F6CF-643C-461E-74B4FB7579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42CEB036-8AB6-D324-B13F-BAD7B4E6C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41CE7FB2-6A48-C283-4A87-429589CE833D}"/>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5" name="Footer Placeholder 4">
            <a:extLst>
              <a:ext uri="{FF2B5EF4-FFF2-40B4-BE49-F238E27FC236}">
                <a16:creationId xmlns:a16="http://schemas.microsoft.com/office/drawing/2014/main" id="{EA3696AB-2193-25AF-5603-4CC0F16F128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0A3AC45-39AC-ED97-E470-931300295E02}"/>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31083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8EA7-076E-4DC8-CEE1-1221C76CE64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F613502-A186-E360-3038-883DB1F33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3BFA02B-0FDD-CEAD-AEB4-45C6ED63DE8F}"/>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5" name="Footer Placeholder 4">
            <a:extLst>
              <a:ext uri="{FF2B5EF4-FFF2-40B4-BE49-F238E27FC236}">
                <a16:creationId xmlns:a16="http://schemas.microsoft.com/office/drawing/2014/main" id="{0E7CE3A1-0569-2ADE-B03A-2B1587AB6D0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B06441B-9A8A-A0E4-0689-ECB65AA4525F}"/>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385325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4DACD-E023-9845-7CB5-0752D9C21A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D9CB88B-DD7A-9C68-2317-2AB490C68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6E3D16D-5F74-4675-4550-4D63271A5248}"/>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5" name="Footer Placeholder 4">
            <a:extLst>
              <a:ext uri="{FF2B5EF4-FFF2-40B4-BE49-F238E27FC236}">
                <a16:creationId xmlns:a16="http://schemas.microsoft.com/office/drawing/2014/main" id="{6CDF76D8-99D2-A518-DC75-088A4928ABB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907B1E3-62A8-0E8C-3C06-53B3CFAF5729}"/>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341771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6" name="Tijdelijke aanduiding voor inhoud 2"/>
          <p:cNvSpPr>
            <a:spLocks noGrp="1"/>
          </p:cNvSpPr>
          <p:nvPr>
            <p:ph idx="1"/>
          </p:nvPr>
        </p:nvSpPr>
        <p:spPr>
          <a:xfrm>
            <a:off x="843853" y="1265213"/>
            <a:ext cx="10463777" cy="4301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F6E8EDAD-65C6-4975-8DED-536A6C677CA4}"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88CC4E5C-73D4-4CBC-A758-A565F6324F7D}" type="datetime1">
              <a:rPr lang="nl-NL"/>
              <a:pPr>
                <a:defRPr/>
              </a:pPr>
              <a:t>19-12-2024</a:t>
            </a:fld>
            <a:endParaRPr lang="nl-NL" dirty="0"/>
          </a:p>
        </p:txBody>
      </p:sp>
    </p:spTree>
    <p:extLst>
      <p:ext uri="{BB962C8B-B14F-4D97-AF65-F5344CB8AC3E}">
        <p14:creationId xmlns:p14="http://schemas.microsoft.com/office/powerpoint/2010/main" val="307649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E2FE-9263-9318-BB76-D28ADE37980C}"/>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DEAEA05-7A34-30F5-3582-E26E0AC27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7ECAE42-9DA6-EE6B-00B1-C729B6FB550A}"/>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5" name="Footer Placeholder 4">
            <a:extLst>
              <a:ext uri="{FF2B5EF4-FFF2-40B4-BE49-F238E27FC236}">
                <a16:creationId xmlns:a16="http://schemas.microsoft.com/office/drawing/2014/main" id="{879C0406-9731-DE4A-E2F0-3F5F6CF0DCD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C03BBCC-812C-4340-323A-7979EC603A4B}"/>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103653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7DF9-9E36-BBD5-0FE1-1AC426F9C7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4C8EDE2E-C105-FF0C-B8ED-E34F29F8C8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72400-B4DF-9CDC-4CC2-DACABDD3CE0E}"/>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5" name="Footer Placeholder 4">
            <a:extLst>
              <a:ext uri="{FF2B5EF4-FFF2-40B4-BE49-F238E27FC236}">
                <a16:creationId xmlns:a16="http://schemas.microsoft.com/office/drawing/2014/main" id="{D53DF381-D71A-58EE-AFBD-C314E1FB84F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5F886B5-652E-A04F-B428-D305A2216671}"/>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234083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B52C-6B91-99F4-F6B4-6735F5B80A6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0875134-B3A9-AD75-D356-7990EAF6AE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9A941B0-0F9F-CABA-CC7D-64E538DFBD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B083F51-0861-3282-8515-36436B135225}"/>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6" name="Footer Placeholder 5">
            <a:extLst>
              <a:ext uri="{FF2B5EF4-FFF2-40B4-BE49-F238E27FC236}">
                <a16:creationId xmlns:a16="http://schemas.microsoft.com/office/drawing/2014/main" id="{9C513A18-3C96-61BC-EA64-FAF692453F2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CB3A79E-F6E9-C25B-1AF5-EF2296B8136A}"/>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223689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6E40-B57D-5F46-A49F-EC81BD9F9B4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045B419-CF27-878E-0348-0477CF4EC5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3DC43-92EC-BBCF-1943-D280DD8D0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DF5519B3-A57C-8879-0B48-1CB7A7704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D3C886-16D2-B31D-5748-E5B9EF3667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7658184-85E3-0CE3-613D-19BFF0A62948}"/>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8" name="Footer Placeholder 7">
            <a:extLst>
              <a:ext uri="{FF2B5EF4-FFF2-40B4-BE49-F238E27FC236}">
                <a16:creationId xmlns:a16="http://schemas.microsoft.com/office/drawing/2014/main" id="{01ABF84E-9F1E-BE60-3392-5CF785D3A9F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3EEC6D79-8E3F-2E93-B9D7-876ED1CB64C4}"/>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31963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BB72-91B5-2F29-3A63-D96AEDC61066}"/>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41451D8-A4E5-6C0B-72A4-E12192C712B4}"/>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4" name="Footer Placeholder 3">
            <a:extLst>
              <a:ext uri="{FF2B5EF4-FFF2-40B4-BE49-F238E27FC236}">
                <a16:creationId xmlns:a16="http://schemas.microsoft.com/office/drawing/2014/main" id="{A7FF9D0B-069F-BD02-55A4-D8E1DBDA61C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F5CFA52-E80F-662B-8472-46CDF1E0D1B2}"/>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138909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1C0A4-3E2A-8450-913C-3D3150D4CF92}"/>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3" name="Footer Placeholder 2">
            <a:extLst>
              <a:ext uri="{FF2B5EF4-FFF2-40B4-BE49-F238E27FC236}">
                <a16:creationId xmlns:a16="http://schemas.microsoft.com/office/drawing/2014/main" id="{47688480-E23F-82BF-7ADC-E620409A7E12}"/>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FDCDDF6-076F-DBF0-782B-781694D08F57}"/>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268639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F692-3C3A-1BAD-408B-2DEF54D73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6F4BE78-7718-319A-804E-522FF9324B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489914D9-86F2-B324-B34D-3CE3ECDCA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95417-F21C-E222-E124-71BEA9FDDEC2}"/>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6" name="Footer Placeholder 5">
            <a:extLst>
              <a:ext uri="{FF2B5EF4-FFF2-40B4-BE49-F238E27FC236}">
                <a16:creationId xmlns:a16="http://schemas.microsoft.com/office/drawing/2014/main" id="{B3446419-9946-FBA3-C3A5-5CB78629FF0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8809B9F-7340-1482-178B-04EEA23343DF}"/>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298262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47CB-72F7-EECC-13A9-3D5745083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1666FA71-0DE5-CCC3-41F9-F033D6448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62CD7DC8-2012-A429-54CC-998026B45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555E6-D644-5617-E8EA-1AF663CF912E}"/>
              </a:ext>
            </a:extLst>
          </p:cNvPr>
          <p:cNvSpPr>
            <a:spLocks noGrp="1"/>
          </p:cNvSpPr>
          <p:nvPr>
            <p:ph type="dt" sz="half" idx="10"/>
          </p:nvPr>
        </p:nvSpPr>
        <p:spPr/>
        <p:txBody>
          <a:bodyPr/>
          <a:lstStyle/>
          <a:p>
            <a:fld id="{BE38ECF4-2E3B-4205-B573-DACA617AD4FA}" type="datetimeFigureOut">
              <a:rPr lang="nl-NL" smtClean="0"/>
              <a:t>19-12-2024</a:t>
            </a:fld>
            <a:endParaRPr lang="nl-NL"/>
          </a:p>
        </p:txBody>
      </p:sp>
      <p:sp>
        <p:nvSpPr>
          <p:cNvPr id="6" name="Footer Placeholder 5">
            <a:extLst>
              <a:ext uri="{FF2B5EF4-FFF2-40B4-BE49-F238E27FC236}">
                <a16:creationId xmlns:a16="http://schemas.microsoft.com/office/drawing/2014/main" id="{738B7EAE-2BB0-D143-34B9-44E185B59BD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B12C3B5-FB0A-62F2-3412-A2C28E186E75}"/>
              </a:ext>
            </a:extLst>
          </p:cNvPr>
          <p:cNvSpPr>
            <a:spLocks noGrp="1"/>
          </p:cNvSpPr>
          <p:nvPr>
            <p:ph type="sldNum" sz="quarter" idx="12"/>
          </p:nvPr>
        </p:nvSpPr>
        <p:spPr/>
        <p:txBody>
          <a:bodyPr/>
          <a:lstStyle/>
          <a:p>
            <a:fld id="{26656370-4466-4E1C-A654-07A1C2BBB603}" type="slidenum">
              <a:rPr lang="nl-NL" smtClean="0"/>
              <a:t>‹nr.›</a:t>
            </a:fld>
            <a:endParaRPr lang="nl-NL"/>
          </a:p>
        </p:txBody>
      </p:sp>
    </p:spTree>
    <p:extLst>
      <p:ext uri="{BB962C8B-B14F-4D97-AF65-F5344CB8AC3E}">
        <p14:creationId xmlns:p14="http://schemas.microsoft.com/office/powerpoint/2010/main" val="127125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F1D2C-96EF-120B-BF23-F3AD33D89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FFB67C12-6E45-EE00-4F86-A68724B16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840FCF0-FBD0-52B0-A373-BA3384A85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38ECF4-2E3B-4205-B573-DACA617AD4FA}" type="datetimeFigureOut">
              <a:rPr lang="nl-NL" smtClean="0"/>
              <a:t>19-12-2024</a:t>
            </a:fld>
            <a:endParaRPr lang="nl-NL"/>
          </a:p>
        </p:txBody>
      </p:sp>
      <p:sp>
        <p:nvSpPr>
          <p:cNvPr id="5" name="Footer Placeholder 4">
            <a:extLst>
              <a:ext uri="{FF2B5EF4-FFF2-40B4-BE49-F238E27FC236}">
                <a16:creationId xmlns:a16="http://schemas.microsoft.com/office/drawing/2014/main" id="{99222D21-319A-84AD-976C-1D45F564A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8FE4A604-4EB1-769F-FEDA-845F3E2A7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656370-4466-4E1C-A654-07A1C2BBB603}" type="slidenum">
              <a:rPr lang="nl-NL" smtClean="0"/>
              <a:t>‹nr.›</a:t>
            </a:fld>
            <a:endParaRPr lang="nl-NL"/>
          </a:p>
        </p:txBody>
      </p:sp>
    </p:spTree>
    <p:extLst>
      <p:ext uri="{BB962C8B-B14F-4D97-AF65-F5344CB8AC3E}">
        <p14:creationId xmlns:p14="http://schemas.microsoft.com/office/powerpoint/2010/main" val="224990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physics.com/em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atuurkundeuitgelegd.nl/foton.php" TargetMode="External"/><Relationship Id="rId7" Type="http://schemas.openxmlformats.org/officeDocument/2006/relationships/image" Target="../media/image23.png"/><Relationship Id="rId2" Type="http://schemas.openxmlformats.org/officeDocument/2006/relationships/hyperlink" Target="https://www.stevin.info/"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VN3K9WhzOS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atuurkundeolympiade.nl/opgaven/ronde-1/"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VN3K9WhzO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stevin.info/aa-ouna/ouna%2004.pdf"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exploratorium.edu/snacks/organ-pipe"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app=desktop&amp;v=Ig_6o9bMAB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vNuDxc9tZM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n.wikipedia.org/wiki/High_Voltage_%28song%2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ranker.com/list/the-best-songs-with-weight-in-the-title/ranker-music" TargetMode="External"/><Relationship Id="rId2" Type="http://schemas.openxmlformats.org/officeDocument/2006/relationships/hyperlink" Target="https://en.wikipedia.org/wiki/High_Voltage_%28song%29"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store.steampowered.com/app/453870/Quantum_Chess/" TargetMode="External"/><Relationship Id="rId2" Type="http://schemas.openxmlformats.org/officeDocument/2006/relationships/hyperlink" Target="https://quantumchess.ne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nvon.nl/leswerk/showdefysica3-b03-kracht-en-beweging-met-een-bowlingbal" TargetMode="External"/><Relationship Id="rId2" Type="http://schemas.openxmlformats.org/officeDocument/2006/relationships/hyperlink" Target="https://www.aapt.org/Conferences/newfaculty/upload/Coop-Problem-Solving-Book.pdf" TargetMode="External"/><Relationship Id="rId1" Type="http://schemas.openxmlformats.org/officeDocument/2006/relationships/slideLayout" Target="../slideLayouts/slideLayout2.xml"/><Relationship Id="rId6" Type="http://schemas.openxmlformats.org/officeDocument/2006/relationships/hyperlink" Target="https://www.natuurkundeolympiade.nl/opgaven/ronde-1/" TargetMode="External"/><Relationship Id="rId5" Type="http://schemas.openxmlformats.org/officeDocument/2006/relationships/hyperlink" Target="https://natuurkundeuitgelegd.nl/foton.php" TargetMode="External"/><Relationship Id="rId4" Type="http://schemas.openxmlformats.org/officeDocument/2006/relationships/hyperlink" Target="https://www.stevin.info/"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FF8C-07F1-43AF-D215-50640A40FB1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3FE5300F-3C53-2AE2-1AB7-15C70FBA75CB}"/>
              </a:ext>
            </a:extLst>
          </p:cNvPr>
          <p:cNvSpPr>
            <a:spLocks noGrp="1"/>
          </p:cNvSpPr>
          <p:nvPr>
            <p:ph idx="1"/>
          </p:nvPr>
        </p:nvSpPr>
        <p:spPr/>
        <p:txBody>
          <a:bodyPr/>
          <a:lstStyle/>
          <a:p>
            <a:endParaRPr lang="nl-NL"/>
          </a:p>
        </p:txBody>
      </p:sp>
      <p:pic>
        <p:nvPicPr>
          <p:cNvPr id="2050" name="Picture 2">
            <a:extLst>
              <a:ext uri="{FF2B5EF4-FFF2-40B4-BE49-F238E27FC236}">
                <a16:creationId xmlns:a16="http://schemas.microsoft.com/office/drawing/2014/main" id="{EF63D1A7-F9D9-867D-FDE1-89C223CA8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B6D203-7D75-4A1D-9CD0-2FA8B1AB334D}"/>
              </a:ext>
            </a:extLst>
          </p:cNvPr>
          <p:cNvSpPr txBox="1"/>
          <p:nvPr/>
        </p:nvSpPr>
        <p:spPr>
          <a:xfrm>
            <a:off x="848831" y="4272419"/>
            <a:ext cx="10494336" cy="3108543"/>
          </a:xfrm>
          <a:prstGeom prst="rect">
            <a:avLst/>
          </a:prstGeom>
          <a:blipFill>
            <a:blip r:embed="rId3"/>
            <a:tile tx="0" ty="0" sx="100000" sy="100000" flip="none" algn="tl"/>
          </a:blipFill>
        </p:spPr>
        <p:txBody>
          <a:bodyPr wrap="square" rtlCol="0">
            <a:spAutoFit/>
          </a:bodyPr>
          <a:lstStyle/>
          <a:p>
            <a:endParaRPr lang="nl-NL" sz="3600" b="1" dirty="0">
              <a:solidFill>
                <a:schemeClr val="bg1"/>
              </a:solidFill>
              <a:latin typeface="Times New Roman" panose="02020603050405020304" pitchFamily="18" charset="0"/>
            </a:endParaRPr>
          </a:p>
          <a:p>
            <a:r>
              <a:rPr lang="nl-NL" sz="3600" b="1" i="0" dirty="0">
                <a:solidFill>
                  <a:schemeClr val="bg1"/>
                </a:solidFill>
                <a:effectLst/>
                <a:latin typeface="Times New Roman" panose="02020603050405020304" pitchFamily="18" charset="0"/>
              </a:rPr>
              <a:t>   </a:t>
            </a:r>
            <a:r>
              <a:rPr lang="nl-NL" sz="4000" b="1" i="0" dirty="0">
                <a:solidFill>
                  <a:schemeClr val="bg1"/>
                </a:solidFill>
                <a:effectLst/>
                <a:latin typeface="Times New Roman" panose="02020603050405020304" pitchFamily="18" charset="0"/>
              </a:rPr>
              <a:t>Samenwerkend Actief Natuurkundig Denken</a:t>
            </a:r>
          </a:p>
          <a:p>
            <a:r>
              <a:rPr lang="nl-NL" sz="3600" b="1" dirty="0">
                <a:solidFill>
                  <a:schemeClr val="bg1"/>
                </a:solidFill>
                <a:latin typeface="Times New Roman" panose="02020603050405020304" pitchFamily="18" charset="0"/>
              </a:rPr>
              <a:t>           </a:t>
            </a:r>
            <a:r>
              <a:rPr lang="nl-NL" sz="2000" b="1" dirty="0">
                <a:solidFill>
                  <a:schemeClr val="bg1"/>
                </a:solidFill>
                <a:latin typeface="Times New Roman" panose="02020603050405020304" pitchFamily="18" charset="0"/>
              </a:rPr>
              <a:t>Kars Verbeek (Radboud Universiteit &amp; </a:t>
            </a:r>
            <a:r>
              <a:rPr lang="nl-NL" sz="2000" b="1" dirty="0" err="1">
                <a:solidFill>
                  <a:schemeClr val="bg1"/>
                </a:solidFill>
                <a:latin typeface="Times New Roman" panose="02020603050405020304" pitchFamily="18" charset="0"/>
              </a:rPr>
              <a:t>Kandinsky</a:t>
            </a:r>
            <a:r>
              <a:rPr lang="nl-NL" sz="2000" b="1" dirty="0">
                <a:solidFill>
                  <a:schemeClr val="bg1"/>
                </a:solidFill>
                <a:latin typeface="Times New Roman" panose="02020603050405020304" pitchFamily="18" charset="0"/>
              </a:rPr>
              <a:t> College Nijmegen)</a:t>
            </a:r>
          </a:p>
          <a:p>
            <a:r>
              <a:rPr lang="nl-NL" sz="2000" b="1" dirty="0">
                <a:solidFill>
                  <a:schemeClr val="bg1"/>
                </a:solidFill>
                <a:latin typeface="Times New Roman" panose="02020603050405020304" pitchFamily="18" charset="0"/>
              </a:rPr>
              <a:t>                                  </a:t>
            </a:r>
            <a:r>
              <a:rPr lang="nl-NL" sz="2800" b="1" dirty="0">
                <a:solidFill>
                  <a:schemeClr val="bg1"/>
                </a:solidFill>
                <a:latin typeface="Times New Roman" panose="02020603050405020304" pitchFamily="18" charset="0"/>
              </a:rPr>
              <a:t>WND 2025 – Vrijdag 13 december </a:t>
            </a:r>
          </a:p>
          <a:p>
            <a:r>
              <a:rPr lang="nl-NL" sz="2800" b="1" dirty="0">
                <a:solidFill>
                  <a:schemeClr val="bg1"/>
                </a:solidFill>
                <a:latin typeface="Times New Roman" panose="02020603050405020304" pitchFamily="18" charset="0"/>
              </a:rPr>
              <a:t>		     Vragen: </a:t>
            </a:r>
            <a:r>
              <a:rPr lang="nl-NL" sz="2800" b="1" dirty="0" err="1">
                <a:solidFill>
                  <a:schemeClr val="bg1"/>
                </a:solidFill>
                <a:latin typeface="Times New Roman" panose="02020603050405020304" pitchFamily="18" charset="0"/>
              </a:rPr>
              <a:t>Kars.Verbeek</a:t>
            </a:r>
            <a:r>
              <a:rPr lang="nl-NL" sz="2800" b="1" dirty="0">
                <a:solidFill>
                  <a:schemeClr val="bg1"/>
                </a:solidFill>
                <a:latin typeface="Times New Roman" panose="02020603050405020304" pitchFamily="18" charset="0"/>
              </a:rPr>
              <a:t> @ </a:t>
            </a:r>
            <a:r>
              <a:rPr lang="nl-NL" sz="2800" b="1" dirty="0" err="1">
                <a:solidFill>
                  <a:schemeClr val="bg1"/>
                </a:solidFill>
                <a:latin typeface="Times New Roman" panose="02020603050405020304" pitchFamily="18" charset="0"/>
              </a:rPr>
              <a:t>ru</a:t>
            </a:r>
            <a:r>
              <a:rPr lang="nl-NL" sz="2800" b="1" dirty="0">
                <a:solidFill>
                  <a:schemeClr val="bg1"/>
                </a:solidFill>
                <a:latin typeface="Times New Roman" panose="02020603050405020304" pitchFamily="18" charset="0"/>
              </a:rPr>
              <a:t> .nl</a:t>
            </a:r>
          </a:p>
          <a:p>
            <a:endParaRPr lang="nl-NL"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07092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4F6F-4302-66AE-DE3A-BE98F9382DF6}"/>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FD9B2644-6089-E194-128D-7C299B15E5DD}"/>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A818EA49-59A0-2535-763E-BFE13DBDF1B3}"/>
              </a:ext>
            </a:extLst>
          </p:cNvPr>
          <p:cNvPicPr>
            <a:picLocks noChangeAspect="1"/>
          </p:cNvPicPr>
          <p:nvPr/>
        </p:nvPicPr>
        <p:blipFill>
          <a:blip r:embed="rId2"/>
          <a:stretch>
            <a:fillRect/>
          </a:stretch>
        </p:blipFill>
        <p:spPr>
          <a:xfrm>
            <a:off x="1403498" y="22388"/>
            <a:ext cx="9270214" cy="6835612"/>
          </a:xfrm>
          <a:prstGeom prst="rect">
            <a:avLst/>
          </a:prstGeom>
        </p:spPr>
      </p:pic>
    </p:spTree>
    <p:extLst>
      <p:ext uri="{BB962C8B-B14F-4D97-AF65-F5344CB8AC3E}">
        <p14:creationId xmlns:p14="http://schemas.microsoft.com/office/powerpoint/2010/main" val="263034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98E7-7238-BC6D-2BDC-B06966825D2E}"/>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0B918621-4818-B730-902B-33B0D01082EA}"/>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5E617ABA-2A18-A053-B380-A7BFD50DA733}"/>
              </a:ext>
            </a:extLst>
          </p:cNvPr>
          <p:cNvPicPr>
            <a:picLocks noChangeAspect="1"/>
          </p:cNvPicPr>
          <p:nvPr/>
        </p:nvPicPr>
        <p:blipFill>
          <a:blip r:embed="rId2"/>
          <a:stretch>
            <a:fillRect/>
          </a:stretch>
        </p:blipFill>
        <p:spPr>
          <a:xfrm>
            <a:off x="1541721" y="14264"/>
            <a:ext cx="8995144" cy="6744437"/>
          </a:xfrm>
          <a:prstGeom prst="rect">
            <a:avLst/>
          </a:prstGeom>
        </p:spPr>
      </p:pic>
    </p:spTree>
    <p:extLst>
      <p:ext uri="{BB962C8B-B14F-4D97-AF65-F5344CB8AC3E}">
        <p14:creationId xmlns:p14="http://schemas.microsoft.com/office/powerpoint/2010/main" val="189474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B4EB-F916-F8A3-C530-086FC5D5719D}"/>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F88C0DCC-59E4-C0EE-3FC5-4922C78A7E28}"/>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D67FDA3D-FCA0-1F7C-D50B-5406DB29D25E}"/>
              </a:ext>
            </a:extLst>
          </p:cNvPr>
          <p:cNvPicPr>
            <a:picLocks noChangeAspect="1"/>
          </p:cNvPicPr>
          <p:nvPr/>
        </p:nvPicPr>
        <p:blipFill>
          <a:blip r:embed="rId2"/>
          <a:stretch>
            <a:fillRect/>
          </a:stretch>
        </p:blipFill>
        <p:spPr>
          <a:xfrm>
            <a:off x="1375563" y="0"/>
            <a:ext cx="9634250" cy="6858000"/>
          </a:xfrm>
          <a:prstGeom prst="rect">
            <a:avLst/>
          </a:prstGeom>
        </p:spPr>
      </p:pic>
    </p:spTree>
    <p:extLst>
      <p:ext uri="{BB962C8B-B14F-4D97-AF65-F5344CB8AC3E}">
        <p14:creationId xmlns:p14="http://schemas.microsoft.com/office/powerpoint/2010/main" val="331289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F055-E57D-871F-1779-5D1C3F2B6112}"/>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797A4B9E-64CA-1CAE-25B3-A3AF279C14C1}"/>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0B0D1F67-2B35-E3D0-A889-F7427E747F89}"/>
              </a:ext>
            </a:extLst>
          </p:cNvPr>
          <p:cNvPicPr>
            <a:picLocks noChangeAspect="1"/>
          </p:cNvPicPr>
          <p:nvPr/>
        </p:nvPicPr>
        <p:blipFill>
          <a:blip r:embed="rId2"/>
          <a:stretch>
            <a:fillRect/>
          </a:stretch>
        </p:blipFill>
        <p:spPr>
          <a:xfrm>
            <a:off x="1573619" y="69737"/>
            <a:ext cx="9138642" cy="6788263"/>
          </a:xfrm>
          <a:prstGeom prst="rect">
            <a:avLst/>
          </a:prstGeom>
        </p:spPr>
      </p:pic>
    </p:spTree>
    <p:extLst>
      <p:ext uri="{BB962C8B-B14F-4D97-AF65-F5344CB8AC3E}">
        <p14:creationId xmlns:p14="http://schemas.microsoft.com/office/powerpoint/2010/main" val="148534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9FC7-219F-EBC8-B32C-135FF004E755}"/>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3BA2A722-90CF-EC5E-7FC2-EDAE9D3F93CA}"/>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C8956A86-8E82-18AB-F333-BFFF79509899}"/>
              </a:ext>
            </a:extLst>
          </p:cNvPr>
          <p:cNvPicPr>
            <a:picLocks noChangeAspect="1"/>
          </p:cNvPicPr>
          <p:nvPr/>
        </p:nvPicPr>
        <p:blipFill>
          <a:blip r:embed="rId2"/>
          <a:stretch>
            <a:fillRect/>
          </a:stretch>
        </p:blipFill>
        <p:spPr>
          <a:xfrm>
            <a:off x="843853" y="0"/>
            <a:ext cx="10504293" cy="6858000"/>
          </a:xfrm>
          <a:prstGeom prst="rect">
            <a:avLst/>
          </a:prstGeom>
        </p:spPr>
      </p:pic>
    </p:spTree>
    <p:extLst>
      <p:ext uri="{BB962C8B-B14F-4D97-AF65-F5344CB8AC3E}">
        <p14:creationId xmlns:p14="http://schemas.microsoft.com/office/powerpoint/2010/main" val="158621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1306-15DA-E858-9CF9-2C340B98B68E}"/>
              </a:ext>
            </a:extLst>
          </p:cNvPr>
          <p:cNvSpPr>
            <a:spLocks noGrp="1"/>
          </p:cNvSpPr>
          <p:nvPr>
            <p:ph type="title"/>
          </p:nvPr>
        </p:nvSpPr>
        <p:spPr>
          <a:xfrm>
            <a:off x="189613" y="160019"/>
            <a:ext cx="12090991" cy="1325563"/>
          </a:xfrm>
        </p:spPr>
        <p:txBody>
          <a:bodyPr/>
          <a:lstStyle/>
          <a:p>
            <a:r>
              <a:rPr lang="en-US" dirty="0" err="1"/>
              <a:t>Nabespreking</a:t>
            </a:r>
            <a:r>
              <a:rPr lang="en-US" dirty="0"/>
              <a:t> “</a:t>
            </a:r>
            <a:r>
              <a:rPr lang="en-US" dirty="0" err="1"/>
              <a:t>uitbeelden</a:t>
            </a:r>
            <a:r>
              <a:rPr lang="en-US" dirty="0"/>
              <a:t> </a:t>
            </a:r>
            <a:r>
              <a:rPr lang="en-US" dirty="0" err="1"/>
              <a:t>geladen</a:t>
            </a:r>
            <a:r>
              <a:rPr lang="en-US" dirty="0"/>
              <a:t> </a:t>
            </a:r>
            <a:r>
              <a:rPr lang="en-US" dirty="0" err="1"/>
              <a:t>deeltje</a:t>
            </a:r>
            <a:r>
              <a:rPr lang="en-US" dirty="0"/>
              <a:t> in veld”:</a:t>
            </a:r>
            <a:endParaRPr lang="nl-NL" dirty="0"/>
          </a:p>
        </p:txBody>
      </p:sp>
      <p:sp>
        <p:nvSpPr>
          <p:cNvPr id="3" name="Content Placeholder 2">
            <a:extLst>
              <a:ext uri="{FF2B5EF4-FFF2-40B4-BE49-F238E27FC236}">
                <a16:creationId xmlns:a16="http://schemas.microsoft.com/office/drawing/2014/main" id="{8AE6980C-B7BF-EA12-1352-2E569796925C}"/>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595387E5-64F2-8144-CBF9-9AE259D8A138}"/>
              </a:ext>
            </a:extLst>
          </p:cNvPr>
          <p:cNvPicPr>
            <a:picLocks noChangeAspect="1"/>
          </p:cNvPicPr>
          <p:nvPr/>
        </p:nvPicPr>
        <p:blipFill>
          <a:blip r:embed="rId2"/>
          <a:stretch>
            <a:fillRect/>
          </a:stretch>
        </p:blipFill>
        <p:spPr>
          <a:xfrm>
            <a:off x="1716064" y="1127051"/>
            <a:ext cx="8719354" cy="5730949"/>
          </a:xfrm>
          <a:prstGeom prst="rect">
            <a:avLst/>
          </a:prstGeom>
        </p:spPr>
      </p:pic>
    </p:spTree>
    <p:extLst>
      <p:ext uri="{BB962C8B-B14F-4D97-AF65-F5344CB8AC3E}">
        <p14:creationId xmlns:p14="http://schemas.microsoft.com/office/powerpoint/2010/main" val="257001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B0DD-EC07-2F53-092E-E800FAEF9468}"/>
              </a:ext>
            </a:extLst>
          </p:cNvPr>
          <p:cNvSpPr>
            <a:spLocks noGrp="1"/>
          </p:cNvSpPr>
          <p:nvPr>
            <p:ph type="title"/>
          </p:nvPr>
        </p:nvSpPr>
        <p:spPr>
          <a:xfrm>
            <a:off x="510363" y="255586"/>
            <a:ext cx="11430000" cy="765139"/>
          </a:xfrm>
        </p:spPr>
        <p:txBody>
          <a:bodyPr>
            <a:normAutofit/>
          </a:bodyPr>
          <a:lstStyle/>
          <a:p>
            <a:r>
              <a:rPr lang="nl-NL" sz="3600" dirty="0"/>
              <a:t>Simulatie bij nabespreken: </a:t>
            </a:r>
            <a:r>
              <a:rPr lang="nl-NL" sz="3600" dirty="0">
                <a:hlinkClick r:id="rId2"/>
              </a:rPr>
              <a:t>https://ophysics.com/em8.html</a:t>
            </a:r>
            <a:r>
              <a:rPr lang="nl-NL" sz="3600" dirty="0"/>
              <a:t>   </a:t>
            </a:r>
          </a:p>
        </p:txBody>
      </p:sp>
      <p:sp>
        <p:nvSpPr>
          <p:cNvPr id="3" name="Content Placeholder 2">
            <a:extLst>
              <a:ext uri="{FF2B5EF4-FFF2-40B4-BE49-F238E27FC236}">
                <a16:creationId xmlns:a16="http://schemas.microsoft.com/office/drawing/2014/main" id="{DA42A96E-C145-F458-991B-97015288BA8C}"/>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8B76BB58-5DE6-D040-2811-EC0BFE0CCB16}"/>
              </a:ext>
            </a:extLst>
          </p:cNvPr>
          <p:cNvPicPr>
            <a:picLocks noChangeAspect="1"/>
          </p:cNvPicPr>
          <p:nvPr/>
        </p:nvPicPr>
        <p:blipFill rotWithShape="1">
          <a:blip r:embed="rId3"/>
          <a:srcRect t="6371" b="6371"/>
          <a:stretch/>
        </p:blipFill>
        <p:spPr>
          <a:xfrm>
            <a:off x="0" y="1020725"/>
            <a:ext cx="12192000" cy="5725515"/>
          </a:xfrm>
          <a:prstGeom prst="rect">
            <a:avLst/>
          </a:prstGeom>
        </p:spPr>
      </p:pic>
    </p:spTree>
    <p:extLst>
      <p:ext uri="{BB962C8B-B14F-4D97-AF65-F5344CB8AC3E}">
        <p14:creationId xmlns:p14="http://schemas.microsoft.com/office/powerpoint/2010/main" val="223855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4639-AB6B-BD76-944F-6D73D6B6A688}"/>
              </a:ext>
            </a:extLst>
          </p:cNvPr>
          <p:cNvSpPr>
            <a:spLocks noGrp="1"/>
          </p:cNvSpPr>
          <p:nvPr>
            <p:ph type="title"/>
          </p:nvPr>
        </p:nvSpPr>
        <p:spPr/>
        <p:txBody>
          <a:bodyPr/>
          <a:lstStyle/>
          <a:p>
            <a:r>
              <a:rPr lang="en-US" dirty="0" err="1"/>
              <a:t>Nabespreken</a:t>
            </a:r>
            <a:r>
              <a:rPr lang="en-US" dirty="0"/>
              <a:t>:</a:t>
            </a:r>
            <a:endParaRPr lang="nl-NL" dirty="0"/>
          </a:p>
        </p:txBody>
      </p:sp>
      <p:sp>
        <p:nvSpPr>
          <p:cNvPr id="3" name="Content Placeholder 2">
            <a:extLst>
              <a:ext uri="{FF2B5EF4-FFF2-40B4-BE49-F238E27FC236}">
                <a16:creationId xmlns:a16="http://schemas.microsoft.com/office/drawing/2014/main" id="{D77476E2-04A7-523A-0621-C1959C535196}"/>
              </a:ext>
            </a:extLst>
          </p:cNvPr>
          <p:cNvSpPr>
            <a:spLocks noGrp="1"/>
          </p:cNvSpPr>
          <p:nvPr>
            <p:ph idx="1"/>
          </p:nvPr>
        </p:nvSpPr>
        <p:spPr/>
        <p:txBody>
          <a:bodyPr/>
          <a:lstStyle/>
          <a:p>
            <a:endParaRPr lang="nl-NL"/>
          </a:p>
        </p:txBody>
      </p:sp>
      <p:pic>
        <p:nvPicPr>
          <p:cNvPr id="7" name="Picture 6">
            <a:extLst>
              <a:ext uri="{FF2B5EF4-FFF2-40B4-BE49-F238E27FC236}">
                <a16:creationId xmlns:a16="http://schemas.microsoft.com/office/drawing/2014/main" id="{07AFB1B7-75F8-347E-7B9F-CE7419D8E5FD}"/>
              </a:ext>
            </a:extLst>
          </p:cNvPr>
          <p:cNvPicPr>
            <a:picLocks noChangeAspect="1"/>
          </p:cNvPicPr>
          <p:nvPr/>
        </p:nvPicPr>
        <p:blipFill>
          <a:blip r:embed="rId2"/>
          <a:stretch>
            <a:fillRect/>
          </a:stretch>
        </p:blipFill>
        <p:spPr>
          <a:xfrm>
            <a:off x="297711" y="235923"/>
            <a:ext cx="10940903" cy="6386154"/>
          </a:xfrm>
          <a:prstGeom prst="rect">
            <a:avLst/>
          </a:prstGeom>
        </p:spPr>
      </p:pic>
    </p:spTree>
    <p:extLst>
      <p:ext uri="{BB962C8B-B14F-4D97-AF65-F5344CB8AC3E}">
        <p14:creationId xmlns:p14="http://schemas.microsoft.com/office/powerpoint/2010/main" val="66079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D670-DEF3-F53B-B3ED-17C7CD1E24F2}"/>
              </a:ext>
            </a:extLst>
          </p:cNvPr>
          <p:cNvSpPr>
            <a:spLocks noGrp="1"/>
          </p:cNvSpPr>
          <p:nvPr>
            <p:ph type="title"/>
          </p:nvPr>
        </p:nvSpPr>
        <p:spPr>
          <a:xfrm>
            <a:off x="497941" y="365125"/>
            <a:ext cx="11452633" cy="1325563"/>
          </a:xfrm>
        </p:spPr>
        <p:txBody>
          <a:bodyPr/>
          <a:lstStyle/>
          <a:p>
            <a:r>
              <a:rPr lang="en-US" dirty="0"/>
              <a:t>Embodied Learning (model </a:t>
            </a:r>
            <a:r>
              <a:rPr lang="en-US" dirty="0" err="1"/>
              <a:t>uitbeelden</a:t>
            </a:r>
            <a:r>
              <a:rPr lang="en-US" dirty="0"/>
              <a:t>)+ </a:t>
            </a:r>
            <a:r>
              <a:rPr lang="en-US" dirty="0" err="1"/>
              <a:t>simulatie</a:t>
            </a:r>
            <a:r>
              <a:rPr lang="en-US" dirty="0"/>
              <a:t> (model) op het scherm. </a:t>
            </a:r>
            <a:r>
              <a:rPr lang="en-US" dirty="0" err="1"/>
              <a:t>Waarom</a:t>
            </a:r>
            <a:r>
              <a:rPr lang="en-US" dirty="0"/>
              <a:t>?</a:t>
            </a:r>
            <a:endParaRPr lang="nl-NL" dirty="0"/>
          </a:p>
        </p:txBody>
      </p:sp>
      <p:sp>
        <p:nvSpPr>
          <p:cNvPr id="3" name="Content Placeholder 2">
            <a:extLst>
              <a:ext uri="{FF2B5EF4-FFF2-40B4-BE49-F238E27FC236}">
                <a16:creationId xmlns:a16="http://schemas.microsoft.com/office/drawing/2014/main" id="{9715D809-0B9E-81C0-7E4F-86971D65FA1B}"/>
              </a:ext>
            </a:extLst>
          </p:cNvPr>
          <p:cNvSpPr>
            <a:spLocks noGrp="1"/>
          </p:cNvSpPr>
          <p:nvPr>
            <p:ph idx="1"/>
          </p:nvPr>
        </p:nvSpPr>
        <p:spPr/>
        <p:txBody>
          <a:bodyPr/>
          <a:lstStyle/>
          <a:p>
            <a:r>
              <a:rPr lang="en-US" dirty="0" err="1"/>
              <a:t>Verschillende</a:t>
            </a:r>
            <a:r>
              <a:rPr lang="en-US" dirty="0"/>
              <a:t> </a:t>
            </a:r>
            <a:r>
              <a:rPr lang="en-US" dirty="0" err="1"/>
              <a:t>representaties</a:t>
            </a:r>
            <a:endParaRPr lang="en-US" dirty="0"/>
          </a:p>
          <a:p>
            <a:r>
              <a:rPr lang="en-US" dirty="0" err="1"/>
              <a:t>Bruikbaarheid</a:t>
            </a:r>
            <a:r>
              <a:rPr lang="en-US" dirty="0"/>
              <a:t>/</a:t>
            </a:r>
            <a:r>
              <a:rPr lang="en-US" dirty="0" err="1"/>
              <a:t>grenzen</a:t>
            </a:r>
            <a:r>
              <a:rPr lang="en-US" dirty="0"/>
              <a:t> model</a:t>
            </a:r>
          </a:p>
          <a:p>
            <a:r>
              <a:rPr lang="en-US" dirty="0" err="1"/>
              <a:t>Abstracte</a:t>
            </a:r>
            <a:r>
              <a:rPr lang="en-US" dirty="0"/>
              <a:t> </a:t>
            </a:r>
            <a:r>
              <a:rPr lang="en-US" dirty="0" err="1"/>
              <a:t>concepten</a:t>
            </a:r>
            <a:r>
              <a:rPr lang="en-US" dirty="0"/>
              <a:t> </a:t>
            </a:r>
            <a:r>
              <a:rPr lang="en-US" dirty="0" err="1"/>
              <a:t>duidelijker</a:t>
            </a:r>
            <a:r>
              <a:rPr lang="en-US" dirty="0"/>
              <a:t> </a:t>
            </a:r>
            <a:r>
              <a:rPr lang="en-US" dirty="0" err="1"/>
              <a:t>maken</a:t>
            </a:r>
            <a:endParaRPr lang="en-US" dirty="0"/>
          </a:p>
          <a:p>
            <a:r>
              <a:rPr lang="en-US" dirty="0" err="1"/>
              <a:t>Betrokkenheid</a:t>
            </a:r>
            <a:r>
              <a:rPr lang="en-US" dirty="0"/>
              <a:t> van </a:t>
            </a:r>
            <a:r>
              <a:rPr lang="en-US" dirty="0" err="1"/>
              <a:t>bepaalde</a:t>
            </a:r>
            <a:r>
              <a:rPr lang="en-US" dirty="0"/>
              <a:t> </a:t>
            </a:r>
            <a:r>
              <a:rPr lang="en-US" dirty="0" err="1"/>
              <a:t>leerlingen</a:t>
            </a:r>
            <a:endParaRPr lang="nl-NL" dirty="0"/>
          </a:p>
        </p:txBody>
      </p:sp>
      <p:pic>
        <p:nvPicPr>
          <p:cNvPr id="4" name="Afbeelding 3">
            <a:extLst>
              <a:ext uri="{FF2B5EF4-FFF2-40B4-BE49-F238E27FC236}">
                <a16:creationId xmlns:a16="http://schemas.microsoft.com/office/drawing/2014/main" id="{ACC64600-6855-F877-DBBC-7ED03AA81769}"/>
              </a:ext>
            </a:extLst>
          </p:cNvPr>
          <p:cNvPicPr>
            <a:picLocks/>
          </p:cNvPicPr>
          <p:nvPr/>
        </p:nvPicPr>
        <p:blipFill>
          <a:blip r:embed="rId2"/>
          <a:stretch>
            <a:fillRect/>
          </a:stretch>
        </p:blipFill>
        <p:spPr bwMode="auto">
          <a:xfrm>
            <a:off x="7262037" y="3700131"/>
            <a:ext cx="4837393" cy="3110426"/>
          </a:xfrm>
          <a:prstGeom prst="rect">
            <a:avLst/>
          </a:prstGeom>
          <a:noFill/>
          <a:ln w="9525">
            <a:noFill/>
            <a:miter lim="800000"/>
            <a:headEnd/>
            <a:tailEnd/>
          </a:ln>
        </p:spPr>
      </p:pic>
      <p:sp>
        <p:nvSpPr>
          <p:cNvPr id="6" name="Speech Bubble: Rectangle with Corners Rounded 5">
            <a:extLst>
              <a:ext uri="{FF2B5EF4-FFF2-40B4-BE49-F238E27FC236}">
                <a16:creationId xmlns:a16="http://schemas.microsoft.com/office/drawing/2014/main" id="{AE5A87AF-C6F6-750D-CC65-D6989EA19B29}"/>
              </a:ext>
            </a:extLst>
          </p:cNvPr>
          <p:cNvSpPr/>
          <p:nvPr/>
        </p:nvSpPr>
        <p:spPr>
          <a:xfrm>
            <a:off x="7995684" y="2126512"/>
            <a:ext cx="3042854" cy="1438682"/>
          </a:xfrm>
          <a:prstGeom prst="wedgeRoundRectCallout">
            <a:avLst>
              <a:gd name="adj1" fmla="val 83366"/>
              <a:gd name="adj2" fmla="val 4578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err="1">
                <a:ln w="6600">
                  <a:solidFill>
                    <a:schemeClr val="accent2"/>
                  </a:solidFill>
                  <a:prstDash val="solid"/>
                </a:ln>
                <a:solidFill>
                  <a:srgbClr val="FFFFFF"/>
                </a:solidFill>
                <a:effectLst>
                  <a:outerShdw dist="38100" dir="2700000" algn="tl" rotWithShape="0">
                    <a:schemeClr val="accent2"/>
                  </a:outerShdw>
                </a:effectLst>
              </a:rPr>
              <a:t>Natuurkunde</a:t>
            </a:r>
            <a:r>
              <a:rPr lang="en-US" sz="28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Is</a:t>
            </a:r>
          </a:p>
          <a:p>
            <a:pPr algn="ctr"/>
            <a:r>
              <a:rPr lang="en-US" sz="2800" b="1" dirty="0" err="1">
                <a:ln w="6600">
                  <a:solidFill>
                    <a:schemeClr val="accent2"/>
                  </a:solidFill>
                  <a:prstDash val="solid"/>
                </a:ln>
                <a:solidFill>
                  <a:srgbClr val="FFFFFF"/>
                </a:solidFill>
                <a:effectLst>
                  <a:outerShdw dist="38100" dir="2700000" algn="tl" rotWithShape="0">
                    <a:schemeClr val="accent2"/>
                  </a:outerShdw>
                </a:effectLst>
              </a:rPr>
              <a:t>Toppie</a:t>
            </a:r>
            <a:r>
              <a:rPr lang="en-US" sz="2800" b="1" dirty="0">
                <a:ln w="6600">
                  <a:solidFill>
                    <a:schemeClr val="accent2"/>
                  </a:solidFill>
                  <a:prstDash val="solid"/>
                </a:ln>
                <a:solidFill>
                  <a:srgbClr val="FFFFFF"/>
                </a:solidFill>
                <a:effectLst>
                  <a:outerShdw dist="38100" dir="2700000" algn="tl" rotWithShape="0">
                    <a:schemeClr val="accent2"/>
                  </a:outerShdw>
                </a:effectLst>
              </a:rPr>
              <a:t>!</a:t>
            </a:r>
            <a:endParaRPr lang="nl-NL" sz="28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Picture 6">
            <a:extLst>
              <a:ext uri="{FF2B5EF4-FFF2-40B4-BE49-F238E27FC236}">
                <a16:creationId xmlns:a16="http://schemas.microsoft.com/office/drawing/2014/main" id="{5B829DBC-F200-5BB1-AABC-CD8F9971FDC6}"/>
              </a:ext>
            </a:extLst>
          </p:cNvPr>
          <p:cNvPicPr>
            <a:picLocks noChangeAspect="1"/>
          </p:cNvPicPr>
          <p:nvPr/>
        </p:nvPicPr>
        <p:blipFill rotWithShape="1">
          <a:blip r:embed="rId3"/>
          <a:srcRect l="34418" t="32784" r="14012" b="9043"/>
          <a:stretch/>
        </p:blipFill>
        <p:spPr>
          <a:xfrm>
            <a:off x="1103996" y="3844372"/>
            <a:ext cx="4648217" cy="2821944"/>
          </a:xfrm>
          <a:prstGeom prst="rect">
            <a:avLst/>
          </a:prstGeom>
        </p:spPr>
      </p:pic>
    </p:spTree>
    <p:extLst>
      <p:ext uri="{BB962C8B-B14F-4D97-AF65-F5344CB8AC3E}">
        <p14:creationId xmlns:p14="http://schemas.microsoft.com/office/powerpoint/2010/main" val="108687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E274-F49B-F18F-D1D6-7AC76EDF8DD0}"/>
              </a:ext>
            </a:extLst>
          </p:cNvPr>
          <p:cNvSpPr>
            <a:spLocks noGrp="1"/>
          </p:cNvSpPr>
          <p:nvPr>
            <p:ph type="title"/>
          </p:nvPr>
        </p:nvSpPr>
        <p:spPr/>
        <p:txBody>
          <a:bodyPr/>
          <a:lstStyle/>
          <a:p>
            <a:r>
              <a:rPr lang="en-US" dirty="0"/>
              <a:t>Building Thinking Classroom (15min)</a:t>
            </a:r>
            <a:endParaRPr lang="nl-NL" dirty="0"/>
          </a:p>
        </p:txBody>
      </p:sp>
      <p:sp>
        <p:nvSpPr>
          <p:cNvPr id="3" name="Content Placeholder 2">
            <a:extLst>
              <a:ext uri="{FF2B5EF4-FFF2-40B4-BE49-F238E27FC236}">
                <a16:creationId xmlns:a16="http://schemas.microsoft.com/office/drawing/2014/main" id="{1E6FB417-98EB-6FBC-E998-751036E8D35A}"/>
              </a:ext>
            </a:extLst>
          </p:cNvPr>
          <p:cNvSpPr>
            <a:spLocks noGrp="1"/>
          </p:cNvSpPr>
          <p:nvPr>
            <p:ph idx="1"/>
          </p:nvPr>
        </p:nvSpPr>
        <p:spPr>
          <a:xfrm>
            <a:off x="318977" y="1850066"/>
            <a:ext cx="8431618" cy="4826628"/>
          </a:xfrm>
        </p:spPr>
        <p:txBody>
          <a:bodyPr>
            <a:normAutofit/>
          </a:bodyPr>
          <a:lstStyle/>
          <a:p>
            <a:pPr marL="0" indent="0">
              <a:buNone/>
            </a:pPr>
            <a:r>
              <a:rPr lang="nl-NL" sz="3200" b="0" i="0" dirty="0">
                <a:solidFill>
                  <a:srgbClr val="111111"/>
                </a:solidFill>
                <a:effectLst/>
                <a:highlight>
                  <a:srgbClr val="FFFFFF"/>
                </a:highlight>
                <a:latin typeface="-apple-system"/>
              </a:rPr>
              <a:t>Probleem: </a:t>
            </a:r>
          </a:p>
          <a:p>
            <a:pPr marL="0" indent="0">
              <a:buNone/>
            </a:pPr>
            <a:r>
              <a:rPr lang="nl-NL" sz="3200" b="0" i="0" dirty="0">
                <a:solidFill>
                  <a:srgbClr val="111111"/>
                </a:solidFill>
                <a:effectLst/>
                <a:highlight>
                  <a:srgbClr val="FFFFFF"/>
                </a:highlight>
                <a:latin typeface="-apple-system"/>
              </a:rPr>
              <a:t>Maria heeft vier verschillende weerstandjes. </a:t>
            </a:r>
            <a:r>
              <a:rPr lang="nl-NL" sz="3200" b="0" i="0" dirty="0">
                <a:solidFill>
                  <a:srgbClr val="111111"/>
                </a:solidFill>
                <a:effectLst/>
                <a:highlight>
                  <a:srgbClr val="FFFFFF"/>
                </a:highlight>
                <a:latin typeface="-apple-system"/>
                <a:sym typeface="Wingdings" panose="05000000000000000000" pitchFamily="2" charset="2"/>
              </a:rPr>
              <a:t></a:t>
            </a:r>
            <a:r>
              <a:rPr lang="nl-NL" sz="3200" b="0" i="0" dirty="0">
                <a:solidFill>
                  <a:srgbClr val="111111"/>
                </a:solidFill>
                <a:effectLst/>
                <a:highlight>
                  <a:srgbClr val="FFFFFF"/>
                </a:highlight>
                <a:latin typeface="-apple-system"/>
              </a:rPr>
              <a:t>Hoeveel verschillende vervangingsweerstanden kan ze hiermee maken? Ze kan ook schakelingen met 1, 2 of 3 weerstanden bouwen en combinaties serie/parallel.</a:t>
            </a:r>
            <a:endParaRPr lang="nl-NL" sz="3200" dirty="0"/>
          </a:p>
        </p:txBody>
      </p:sp>
      <p:pic>
        <p:nvPicPr>
          <p:cNvPr id="9" name="Picture 8">
            <a:extLst>
              <a:ext uri="{FF2B5EF4-FFF2-40B4-BE49-F238E27FC236}">
                <a16:creationId xmlns:a16="http://schemas.microsoft.com/office/drawing/2014/main" id="{A740C1C7-C58B-AA19-DAEB-98D4226C4296}"/>
              </a:ext>
            </a:extLst>
          </p:cNvPr>
          <p:cNvPicPr>
            <a:picLocks noChangeAspect="1"/>
          </p:cNvPicPr>
          <p:nvPr/>
        </p:nvPicPr>
        <p:blipFill>
          <a:blip r:embed="rId2"/>
          <a:stretch>
            <a:fillRect/>
          </a:stretch>
        </p:blipFill>
        <p:spPr>
          <a:xfrm>
            <a:off x="8910084" y="2707665"/>
            <a:ext cx="3089854" cy="3969029"/>
          </a:xfrm>
          <a:prstGeom prst="rect">
            <a:avLst/>
          </a:prstGeom>
        </p:spPr>
      </p:pic>
    </p:spTree>
    <p:extLst>
      <p:ext uri="{BB962C8B-B14F-4D97-AF65-F5344CB8AC3E}">
        <p14:creationId xmlns:p14="http://schemas.microsoft.com/office/powerpoint/2010/main" val="86451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DAF1-C376-064D-89A2-EF0052F7204F}"/>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E940FAAC-7327-198F-C652-21A0D8630686}"/>
              </a:ext>
            </a:extLst>
          </p:cNvPr>
          <p:cNvSpPr>
            <a:spLocks noGrp="1"/>
          </p:cNvSpPr>
          <p:nvPr>
            <p:ph idx="1"/>
          </p:nvPr>
        </p:nvSpPr>
        <p:spPr/>
        <p:txBody>
          <a:bodyPr/>
          <a:lstStyle/>
          <a:p>
            <a:endParaRPr lang="nl-NL"/>
          </a:p>
        </p:txBody>
      </p:sp>
      <p:pic>
        <p:nvPicPr>
          <p:cNvPr id="4098" name="Picture 2">
            <a:extLst>
              <a:ext uri="{FF2B5EF4-FFF2-40B4-BE49-F238E27FC236}">
                <a16:creationId xmlns:a16="http://schemas.microsoft.com/office/drawing/2014/main" id="{486CB592-8368-CEEA-6109-D858C1877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07243B-FEF2-2B57-1D1A-DBA052E3E905}"/>
              </a:ext>
            </a:extLst>
          </p:cNvPr>
          <p:cNvSpPr txBox="1"/>
          <p:nvPr/>
        </p:nvSpPr>
        <p:spPr>
          <a:xfrm>
            <a:off x="848831" y="4272419"/>
            <a:ext cx="10494336" cy="2677656"/>
          </a:xfrm>
          <a:prstGeom prst="rect">
            <a:avLst/>
          </a:prstGeom>
          <a:blipFill>
            <a:blip r:embed="rId3"/>
            <a:tile tx="0" ty="0" sx="100000" sy="100000" flip="none" algn="tl"/>
          </a:blipFill>
        </p:spPr>
        <p:txBody>
          <a:bodyPr wrap="square" rtlCol="0">
            <a:spAutoFit/>
          </a:bodyPr>
          <a:lstStyle/>
          <a:p>
            <a:endParaRPr lang="nl-NL" sz="3600" b="1" dirty="0">
              <a:solidFill>
                <a:schemeClr val="bg1"/>
              </a:solidFill>
              <a:latin typeface="Times New Roman" panose="02020603050405020304" pitchFamily="18" charset="0"/>
            </a:endParaRPr>
          </a:p>
          <a:p>
            <a:r>
              <a:rPr lang="nl-NL" sz="3600" b="1" i="0" dirty="0">
                <a:solidFill>
                  <a:schemeClr val="bg1"/>
                </a:solidFill>
                <a:effectLst/>
                <a:latin typeface="Times New Roman" panose="02020603050405020304" pitchFamily="18" charset="0"/>
              </a:rPr>
              <a:t>   </a:t>
            </a:r>
            <a:r>
              <a:rPr lang="nl-NL" sz="4000" b="1" i="0" dirty="0">
                <a:solidFill>
                  <a:schemeClr val="bg1"/>
                </a:solidFill>
                <a:effectLst/>
                <a:latin typeface="Times New Roman" panose="02020603050405020304" pitchFamily="18" charset="0"/>
              </a:rPr>
              <a:t>Samenwerkend Actief Natuurkundig Denken</a:t>
            </a:r>
          </a:p>
          <a:p>
            <a:r>
              <a:rPr lang="nl-NL" sz="3600" b="1" dirty="0">
                <a:solidFill>
                  <a:schemeClr val="bg1"/>
                </a:solidFill>
                <a:latin typeface="Times New Roman" panose="02020603050405020304" pitchFamily="18" charset="0"/>
              </a:rPr>
              <a:t>           </a:t>
            </a:r>
            <a:r>
              <a:rPr lang="nl-NL" sz="2000" b="1" dirty="0">
                <a:solidFill>
                  <a:schemeClr val="bg1"/>
                </a:solidFill>
                <a:latin typeface="Times New Roman" panose="02020603050405020304" pitchFamily="18" charset="0"/>
              </a:rPr>
              <a:t>Kars Verbeek (Radboud Universiteit &amp; </a:t>
            </a:r>
            <a:r>
              <a:rPr lang="nl-NL" sz="2000" b="1" dirty="0" err="1">
                <a:solidFill>
                  <a:schemeClr val="bg1"/>
                </a:solidFill>
                <a:latin typeface="Times New Roman" panose="02020603050405020304" pitchFamily="18" charset="0"/>
              </a:rPr>
              <a:t>Kandinsky</a:t>
            </a:r>
            <a:r>
              <a:rPr lang="nl-NL" sz="2000" b="1" dirty="0">
                <a:solidFill>
                  <a:schemeClr val="bg1"/>
                </a:solidFill>
                <a:latin typeface="Times New Roman" panose="02020603050405020304" pitchFamily="18" charset="0"/>
              </a:rPr>
              <a:t> College Nijmegen)</a:t>
            </a:r>
          </a:p>
          <a:p>
            <a:r>
              <a:rPr lang="nl-NL" sz="2000" b="1" dirty="0">
                <a:solidFill>
                  <a:schemeClr val="bg1"/>
                </a:solidFill>
                <a:latin typeface="Times New Roman" panose="02020603050405020304" pitchFamily="18" charset="0"/>
              </a:rPr>
              <a:t>                                  </a:t>
            </a:r>
            <a:r>
              <a:rPr lang="nl-NL" sz="2800" b="1" dirty="0">
                <a:solidFill>
                  <a:schemeClr val="bg1"/>
                </a:solidFill>
                <a:latin typeface="Times New Roman" panose="02020603050405020304" pitchFamily="18" charset="0"/>
              </a:rPr>
              <a:t>WND 2025 – Vrijdag 13 december </a:t>
            </a:r>
          </a:p>
          <a:p>
            <a:endParaRPr lang="nl-NL"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91375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4DEC-24CA-4A54-C0B7-FACC4FB6CBFB}"/>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24EA8F2D-A2D4-CBE5-2CD8-0C3A56318F45}"/>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A7253F74-BB5E-FE67-E540-856FB544CFF2}"/>
              </a:ext>
            </a:extLst>
          </p:cNvPr>
          <p:cNvPicPr>
            <a:picLocks noChangeAspect="1"/>
          </p:cNvPicPr>
          <p:nvPr/>
        </p:nvPicPr>
        <p:blipFill rotWithShape="1">
          <a:blip r:embed="rId2"/>
          <a:srcRect l="20357" t="16190" r="13750" b="22313"/>
          <a:stretch/>
        </p:blipFill>
        <p:spPr>
          <a:xfrm>
            <a:off x="115193" y="213373"/>
            <a:ext cx="11961614" cy="6279502"/>
          </a:xfrm>
          <a:prstGeom prst="rect">
            <a:avLst/>
          </a:prstGeom>
        </p:spPr>
      </p:pic>
    </p:spTree>
    <p:extLst>
      <p:ext uri="{BB962C8B-B14F-4D97-AF65-F5344CB8AC3E}">
        <p14:creationId xmlns:p14="http://schemas.microsoft.com/office/powerpoint/2010/main" val="330429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E274-F49B-F18F-D1D6-7AC76EDF8DD0}"/>
              </a:ext>
            </a:extLst>
          </p:cNvPr>
          <p:cNvSpPr>
            <a:spLocks noGrp="1"/>
          </p:cNvSpPr>
          <p:nvPr>
            <p:ph type="title"/>
          </p:nvPr>
        </p:nvSpPr>
        <p:spPr/>
        <p:txBody>
          <a:bodyPr/>
          <a:lstStyle/>
          <a:p>
            <a:r>
              <a:rPr lang="en-US" dirty="0"/>
              <a:t>Building Thinking Classroom (15min)</a:t>
            </a:r>
            <a:endParaRPr lang="nl-NL" dirty="0"/>
          </a:p>
        </p:txBody>
      </p:sp>
      <p:sp>
        <p:nvSpPr>
          <p:cNvPr id="3" name="Content Placeholder 2">
            <a:extLst>
              <a:ext uri="{FF2B5EF4-FFF2-40B4-BE49-F238E27FC236}">
                <a16:creationId xmlns:a16="http://schemas.microsoft.com/office/drawing/2014/main" id="{1E6FB417-98EB-6FBC-E998-751036E8D35A}"/>
              </a:ext>
            </a:extLst>
          </p:cNvPr>
          <p:cNvSpPr>
            <a:spLocks noGrp="1"/>
          </p:cNvSpPr>
          <p:nvPr>
            <p:ph idx="1"/>
          </p:nvPr>
        </p:nvSpPr>
        <p:spPr>
          <a:xfrm>
            <a:off x="318976" y="1403498"/>
            <a:ext cx="8856921" cy="5273196"/>
          </a:xfrm>
        </p:spPr>
        <p:txBody>
          <a:bodyPr>
            <a:normAutofit fontScale="85000" lnSpcReduction="20000"/>
          </a:bodyPr>
          <a:lstStyle/>
          <a:p>
            <a:pPr marL="0" indent="0">
              <a:buNone/>
            </a:pPr>
            <a:r>
              <a:rPr lang="nl-NL" sz="3800" b="0" i="0" dirty="0">
                <a:solidFill>
                  <a:srgbClr val="111111"/>
                </a:solidFill>
                <a:effectLst/>
                <a:highlight>
                  <a:srgbClr val="FFFFFF"/>
                </a:highlight>
                <a:latin typeface="-apple-system"/>
              </a:rPr>
              <a:t>Probleem: </a:t>
            </a:r>
          </a:p>
          <a:p>
            <a:pPr marL="0" indent="0">
              <a:buNone/>
            </a:pPr>
            <a:r>
              <a:rPr lang="nl-NL" sz="3800" b="0" i="0" dirty="0">
                <a:solidFill>
                  <a:srgbClr val="111111"/>
                </a:solidFill>
                <a:effectLst/>
                <a:highlight>
                  <a:srgbClr val="FFFFFF"/>
                </a:highlight>
                <a:latin typeface="-apple-system"/>
              </a:rPr>
              <a:t>Maria heeft vier verschillende weerstandjes. Hoeveel verschillende vervangingsweerstanden kan ze hiermee maken? Ze kan ook schakelingen met 1, 2 of 3 weerstanden bouwen en combinaties serie/parallel.</a:t>
            </a:r>
          </a:p>
          <a:p>
            <a:pPr>
              <a:lnSpc>
                <a:spcPts val="1100"/>
              </a:lnSpc>
            </a:pPr>
            <a:r>
              <a:rPr lang="nl-NL" sz="2300" dirty="0">
                <a:effectLst/>
                <a:latin typeface="Arial" panose="020B0604020202020204" pitchFamily="34" charset="0"/>
                <a:ea typeface="Times New Roman" panose="02020603050405020304" pitchFamily="18" charset="0"/>
                <a:cs typeface="Times New Roman" panose="02020603050405020304" pitchFamily="18" charset="0"/>
              </a:rPr>
              <a:t>R1,R2,R3,R4 los  4x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nl-NL" sz="2300" dirty="0">
                <a:effectLst/>
                <a:latin typeface="Arial" panose="020B0604020202020204" pitchFamily="34" charset="0"/>
                <a:ea typeface="Times New Roman" panose="02020603050405020304" pitchFamily="18" charset="0"/>
                <a:cs typeface="Times New Roman" panose="02020603050405020304" pitchFamily="18" charset="0"/>
              </a:rPr>
              <a:t>twee serie 6x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nl-NL" sz="2300" dirty="0">
                <a:effectLst/>
                <a:latin typeface="Arial" panose="020B0604020202020204" pitchFamily="34" charset="0"/>
                <a:ea typeface="Times New Roman" panose="02020603050405020304" pitchFamily="18" charset="0"/>
                <a:cs typeface="Times New Roman" panose="02020603050405020304" pitchFamily="18" charset="0"/>
              </a:rPr>
              <a:t>twee parallel  6x </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nl-NL" sz="2300" dirty="0">
                <a:effectLst/>
                <a:latin typeface="Arial" panose="020B0604020202020204" pitchFamily="34" charset="0"/>
                <a:ea typeface="Times New Roman" panose="02020603050405020304" pitchFamily="18" charset="0"/>
                <a:cs typeface="Times New Roman" panose="02020603050405020304" pitchFamily="18" charset="0"/>
              </a:rPr>
              <a:t>combi twee parallel en een serie 12x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nl-NL" sz="2300" dirty="0">
                <a:effectLst/>
                <a:latin typeface="Arial" panose="020B0604020202020204" pitchFamily="34" charset="0"/>
                <a:ea typeface="Times New Roman" panose="02020603050405020304" pitchFamily="18" charset="0"/>
                <a:cs typeface="Times New Roman" panose="02020603050405020304" pitchFamily="18" charset="0"/>
              </a:rPr>
              <a:t>combi twee serie met daarover een parallel 12x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nl-NL" sz="2300" dirty="0">
                <a:effectLst/>
                <a:latin typeface="Arial" panose="020B0604020202020204" pitchFamily="34" charset="0"/>
                <a:ea typeface="Times New Roman" panose="02020603050405020304" pitchFamily="18" charset="0"/>
                <a:cs typeface="Times New Roman" panose="02020603050405020304" pitchFamily="18" charset="0"/>
              </a:rPr>
              <a:t>Combi van vier:</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es-ES" sz="2300" dirty="0">
                <a:effectLst/>
                <a:latin typeface="Arial" panose="020B0604020202020204" pitchFamily="34" charset="0"/>
                <a:ea typeface="Times New Roman" panose="02020603050405020304" pitchFamily="18" charset="0"/>
                <a:cs typeface="Times New Roman" panose="02020603050405020304" pitchFamily="18" charset="0"/>
              </a:rPr>
              <a:t>2-2 serie  3x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es-ES" sz="2300" dirty="0">
                <a:effectLst/>
                <a:latin typeface="Arial" panose="020B0604020202020204" pitchFamily="34" charset="0"/>
                <a:ea typeface="Times New Roman" panose="02020603050405020304" pitchFamily="18" charset="0"/>
                <a:cs typeface="Times New Roman" panose="02020603050405020304" pitchFamily="18" charset="0"/>
              </a:rPr>
              <a:t>3,1 serie  4x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es-ES" sz="2300" dirty="0">
                <a:effectLst/>
                <a:latin typeface="Arial" panose="020B0604020202020204" pitchFamily="34" charset="0"/>
                <a:ea typeface="Times New Roman" panose="02020603050405020304" pitchFamily="18" charset="0"/>
                <a:cs typeface="Times New Roman" panose="02020603050405020304" pitchFamily="18" charset="0"/>
              </a:rPr>
              <a:t>2-2 </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parallel</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3x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es-ES" sz="2300" dirty="0">
                <a:effectLst/>
                <a:latin typeface="Arial" panose="020B0604020202020204" pitchFamily="34" charset="0"/>
                <a:ea typeface="Times New Roman" panose="02020603050405020304" pitchFamily="18" charset="0"/>
                <a:cs typeface="Times New Roman" panose="02020603050405020304" pitchFamily="18" charset="0"/>
              </a:rPr>
              <a:t>3,1 </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parallel</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4x</a:t>
            </a:r>
            <a:endParaRPr lang="nl-NL" sz="2300" dirty="0">
              <a:effectLst/>
              <a:latin typeface="CG Times"/>
              <a:ea typeface="Times New Roman" panose="02020603050405020304" pitchFamily="18" charset="0"/>
              <a:cs typeface="Times New Roman" panose="02020603050405020304" pitchFamily="18" charset="0"/>
            </a:endParaRPr>
          </a:p>
          <a:p>
            <a:pPr>
              <a:lnSpc>
                <a:spcPts val="1100"/>
              </a:lnSpc>
            </a:pP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Totaal</a:t>
            </a:r>
            <a:r>
              <a:rPr lang="es-ES" sz="2300" dirty="0">
                <a:latin typeface="Arial" panose="020B0604020202020204" pitchFamily="34" charset="0"/>
                <a:ea typeface="Times New Roman" panose="02020603050405020304" pitchFamily="18" charset="0"/>
                <a:cs typeface="Times New Roman" panose="02020603050405020304" pitchFamily="18" charset="0"/>
              </a:rPr>
              <a:t> = </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54x   (incl. </a:t>
            </a:r>
            <a:r>
              <a:rPr lang="es-ES" sz="2300" dirty="0" err="1">
                <a:latin typeface="Arial" panose="020B0604020202020204" pitchFamily="34" charset="0"/>
                <a:ea typeface="Times New Roman" panose="02020603050405020304" pitchFamily="18" charset="0"/>
                <a:cs typeface="Times New Roman" panose="02020603050405020304" pitchFamily="18" charset="0"/>
              </a:rPr>
              <a:t>k</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ortsluiten</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of </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met</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opzet</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los </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contact</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2300" dirty="0" err="1">
                <a:effectLst/>
                <a:latin typeface="Arial" panose="020B0604020202020204" pitchFamily="34" charset="0"/>
                <a:ea typeface="Times New Roman" panose="02020603050405020304" pitchFamily="18" charset="0"/>
                <a:cs typeface="Times New Roman" panose="02020603050405020304" pitchFamily="18" charset="0"/>
              </a:rPr>
              <a:t>Totaal</a:t>
            </a:r>
            <a:r>
              <a:rPr lang="es-ES" sz="2300" dirty="0">
                <a:effectLst/>
                <a:latin typeface="Arial" panose="020B0604020202020204" pitchFamily="34" charset="0"/>
                <a:ea typeface="Times New Roman" panose="02020603050405020304" pitchFamily="18" charset="0"/>
                <a:cs typeface="Times New Roman" panose="02020603050405020304" pitchFamily="18" charset="0"/>
              </a:rPr>
              <a:t> = 56x)</a:t>
            </a:r>
            <a:endParaRPr lang="nl-NL" sz="2300" dirty="0">
              <a:effectLst/>
              <a:latin typeface="CG Times"/>
              <a:ea typeface="Times New Roman" panose="02020603050405020304" pitchFamily="18" charset="0"/>
              <a:cs typeface="Times New Roman" panose="02020603050405020304" pitchFamily="18" charset="0"/>
            </a:endParaRPr>
          </a:p>
          <a:p>
            <a:pPr marL="0" indent="0">
              <a:buNone/>
            </a:pPr>
            <a:endParaRPr lang="nl-NL" sz="3200" dirty="0"/>
          </a:p>
        </p:txBody>
      </p:sp>
      <p:pic>
        <p:nvPicPr>
          <p:cNvPr id="9" name="Picture 8">
            <a:extLst>
              <a:ext uri="{FF2B5EF4-FFF2-40B4-BE49-F238E27FC236}">
                <a16:creationId xmlns:a16="http://schemas.microsoft.com/office/drawing/2014/main" id="{A740C1C7-C58B-AA19-DAEB-98D4226C4296}"/>
              </a:ext>
            </a:extLst>
          </p:cNvPr>
          <p:cNvPicPr>
            <a:picLocks noChangeAspect="1"/>
          </p:cNvPicPr>
          <p:nvPr/>
        </p:nvPicPr>
        <p:blipFill>
          <a:blip r:embed="rId2"/>
          <a:stretch>
            <a:fillRect/>
          </a:stretch>
        </p:blipFill>
        <p:spPr>
          <a:xfrm>
            <a:off x="9102146" y="2718175"/>
            <a:ext cx="3089854" cy="3969029"/>
          </a:xfrm>
          <a:prstGeom prst="rect">
            <a:avLst/>
          </a:prstGeom>
        </p:spPr>
      </p:pic>
    </p:spTree>
    <p:extLst>
      <p:ext uri="{BB962C8B-B14F-4D97-AF65-F5344CB8AC3E}">
        <p14:creationId xmlns:p14="http://schemas.microsoft.com/office/powerpoint/2010/main" val="396575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D2DB-CBD9-ADA0-54B8-942EC1A1E011}"/>
              </a:ext>
            </a:extLst>
          </p:cNvPr>
          <p:cNvSpPr>
            <a:spLocks noGrp="1"/>
          </p:cNvSpPr>
          <p:nvPr>
            <p:ph type="title"/>
          </p:nvPr>
        </p:nvSpPr>
        <p:spPr>
          <a:xfrm>
            <a:off x="774825" y="305003"/>
            <a:ext cx="10515600" cy="1325563"/>
          </a:xfrm>
        </p:spPr>
        <p:txBody>
          <a:bodyPr/>
          <a:lstStyle/>
          <a:p>
            <a:r>
              <a:rPr lang="en-US" dirty="0"/>
              <a:t>Building Thinking Classroom  </a:t>
            </a:r>
            <a:r>
              <a:rPr lang="en-US" dirty="0" err="1"/>
              <a:t>Voorbeeld</a:t>
            </a:r>
            <a:r>
              <a:rPr lang="en-US" dirty="0"/>
              <a:t> </a:t>
            </a:r>
            <a:r>
              <a:rPr lang="en-US" dirty="0" err="1"/>
              <a:t>klas</a:t>
            </a:r>
            <a:r>
              <a:rPr lang="en-US" dirty="0"/>
              <a:t> 3</a:t>
            </a:r>
            <a:endParaRPr lang="nl-NL" dirty="0"/>
          </a:p>
        </p:txBody>
      </p:sp>
      <p:sp>
        <p:nvSpPr>
          <p:cNvPr id="3" name="Content Placeholder 2">
            <a:extLst>
              <a:ext uri="{FF2B5EF4-FFF2-40B4-BE49-F238E27FC236}">
                <a16:creationId xmlns:a16="http://schemas.microsoft.com/office/drawing/2014/main" id="{87A0BF72-6C16-8D4A-742A-CD5A34B6A888}"/>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42A46F12-9284-0A83-9F6E-3C08D0894807}"/>
              </a:ext>
            </a:extLst>
          </p:cNvPr>
          <p:cNvPicPr>
            <a:picLocks noChangeAspect="1"/>
          </p:cNvPicPr>
          <p:nvPr/>
        </p:nvPicPr>
        <p:blipFill>
          <a:blip r:embed="rId2"/>
          <a:stretch>
            <a:fillRect/>
          </a:stretch>
        </p:blipFill>
        <p:spPr>
          <a:xfrm>
            <a:off x="230909" y="1435508"/>
            <a:ext cx="11785599" cy="5422492"/>
          </a:xfrm>
          <a:prstGeom prst="rect">
            <a:avLst/>
          </a:prstGeom>
        </p:spPr>
      </p:pic>
    </p:spTree>
    <p:extLst>
      <p:ext uri="{BB962C8B-B14F-4D97-AF65-F5344CB8AC3E}">
        <p14:creationId xmlns:p14="http://schemas.microsoft.com/office/powerpoint/2010/main" val="147475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E274-F49B-F18F-D1D6-7AC76EDF8DD0}"/>
              </a:ext>
            </a:extLst>
          </p:cNvPr>
          <p:cNvSpPr>
            <a:spLocks noGrp="1"/>
          </p:cNvSpPr>
          <p:nvPr>
            <p:ph type="title"/>
          </p:nvPr>
        </p:nvSpPr>
        <p:spPr/>
        <p:txBody>
          <a:bodyPr/>
          <a:lstStyle/>
          <a:p>
            <a:r>
              <a:rPr lang="en-US" dirty="0"/>
              <a:t>Building Thinking Classroom (15min)</a:t>
            </a:r>
            <a:endParaRPr lang="nl-NL" dirty="0"/>
          </a:p>
        </p:txBody>
      </p:sp>
      <p:sp>
        <p:nvSpPr>
          <p:cNvPr id="3" name="Content Placeholder 2">
            <a:extLst>
              <a:ext uri="{FF2B5EF4-FFF2-40B4-BE49-F238E27FC236}">
                <a16:creationId xmlns:a16="http://schemas.microsoft.com/office/drawing/2014/main" id="{1E6FB417-98EB-6FBC-E998-751036E8D35A}"/>
              </a:ext>
            </a:extLst>
          </p:cNvPr>
          <p:cNvSpPr>
            <a:spLocks noGrp="1"/>
          </p:cNvSpPr>
          <p:nvPr>
            <p:ph idx="1"/>
          </p:nvPr>
        </p:nvSpPr>
        <p:spPr>
          <a:xfrm>
            <a:off x="678712" y="1786270"/>
            <a:ext cx="9071344" cy="4826628"/>
          </a:xfrm>
        </p:spPr>
        <p:txBody>
          <a:bodyPr>
            <a:normAutofit fontScale="85000" lnSpcReduction="20000"/>
          </a:bodyPr>
          <a:lstStyle/>
          <a:p>
            <a:r>
              <a:rPr lang="en-US" dirty="0" err="1"/>
              <a:t>Elektriciteit</a:t>
            </a:r>
            <a:endParaRPr lang="en-US" dirty="0"/>
          </a:p>
          <a:p>
            <a:r>
              <a:rPr lang="en-US" dirty="0" err="1"/>
              <a:t>Krachten</a:t>
            </a:r>
            <a:endParaRPr lang="en-US" dirty="0"/>
          </a:p>
          <a:p>
            <a:r>
              <a:rPr lang="en-US" dirty="0" err="1"/>
              <a:t>Trillingen&amp;Golven</a:t>
            </a:r>
            <a:endParaRPr lang="en-US" dirty="0"/>
          </a:p>
          <a:p>
            <a:r>
              <a:rPr lang="en-US" dirty="0" err="1"/>
              <a:t>Energiebehoud</a:t>
            </a:r>
            <a:endParaRPr lang="en-US" dirty="0"/>
          </a:p>
          <a:p>
            <a:r>
              <a:rPr lang="en-US" dirty="0" err="1"/>
              <a:t>Bewegen</a:t>
            </a:r>
            <a:endParaRPr lang="en-US" dirty="0"/>
          </a:p>
          <a:p>
            <a:r>
              <a:rPr lang="en-US" dirty="0" err="1"/>
              <a:t>Elektromagnetisme</a:t>
            </a: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r>
              <a:rPr lang="nl-NL" sz="1800" dirty="0" err="1">
                <a:latin typeface="Calibri" panose="020F0502020204030204" pitchFamily="34" charset="0"/>
                <a:cs typeface="Calibri" panose="020F0502020204030204" pitchFamily="34" charset="0"/>
              </a:rPr>
              <a:t>Credits</a:t>
            </a:r>
            <a:r>
              <a:rPr lang="nl-NL" sz="1800" dirty="0">
                <a:latin typeface="Calibri" panose="020F0502020204030204" pitchFamily="34" charset="0"/>
                <a:cs typeface="Calibri" panose="020F0502020204030204" pitchFamily="34" charset="0"/>
              </a:rPr>
              <a:t> </a:t>
            </a:r>
            <a:r>
              <a:rPr lang="nl-NL" sz="1800" dirty="0" err="1">
                <a:latin typeface="Calibri" panose="020F0502020204030204" pitchFamily="34" charset="0"/>
                <a:cs typeface="Calibri" panose="020F0502020204030204" pitchFamily="34" charset="0"/>
              </a:rPr>
              <a:t>problems</a:t>
            </a:r>
            <a:r>
              <a:rPr lang="nl-NL" sz="1800" dirty="0">
                <a:latin typeface="Calibri" panose="020F0502020204030204" pitchFamily="34" charset="0"/>
                <a:cs typeface="Calibri" panose="020F0502020204030204" pitchFamily="34" charset="0"/>
              </a:rPr>
              <a:t>: </a:t>
            </a:r>
            <a:r>
              <a:rPr lang="nl-NL" sz="1800" dirty="0" err="1">
                <a:latin typeface="Calibri" panose="020F0502020204030204" pitchFamily="34" charset="0"/>
                <a:cs typeface="Calibri" panose="020F0502020204030204" pitchFamily="34" charset="0"/>
              </a:rPr>
              <a:t>Serway</a:t>
            </a:r>
            <a:r>
              <a:rPr lang="nl-NL" sz="1800" dirty="0">
                <a:latin typeface="Calibri" panose="020F0502020204030204" pitchFamily="34" charset="0"/>
                <a:cs typeface="Calibri" panose="020F0502020204030204" pitchFamily="34" charset="0"/>
              </a:rPr>
              <a:t> &amp; </a:t>
            </a:r>
            <a:r>
              <a:rPr lang="nl-NL" sz="1800" dirty="0" err="1">
                <a:latin typeface="Calibri" panose="020F0502020204030204" pitchFamily="34" charset="0"/>
                <a:cs typeface="Calibri" panose="020F0502020204030204" pitchFamily="34" charset="0"/>
              </a:rPr>
              <a:t>Jewett</a:t>
            </a:r>
            <a:r>
              <a:rPr lang="nl-NL" sz="1800" dirty="0">
                <a:latin typeface="Calibri" panose="020F0502020204030204" pitchFamily="34" charset="0"/>
                <a:cs typeface="Calibri" panose="020F0502020204030204" pitchFamily="34" charset="0"/>
              </a:rPr>
              <a:t>, 2008, </a:t>
            </a:r>
            <a:r>
              <a:rPr lang="en-US" sz="1800" dirty="0">
                <a:latin typeface="Calibri" panose="020F0502020204030204" pitchFamily="34" charset="0"/>
                <a:cs typeface="Calibri" panose="020F0502020204030204" pitchFamily="34" charset="0"/>
              </a:rPr>
              <a:t>S</a:t>
            </a:r>
            <a:r>
              <a:rPr lang="en-US" sz="1800" i="0" u="none" strike="noStrike" baseline="0" dirty="0">
                <a:latin typeface="Calibri" panose="020F0502020204030204" pitchFamily="34" charset="0"/>
                <a:cs typeface="Calibri" panose="020F0502020204030204" pitchFamily="34" charset="0"/>
              </a:rPr>
              <a:t>eventh edition of </a:t>
            </a:r>
            <a:r>
              <a:rPr lang="en-US" sz="1800" i="1" u="none" strike="noStrike" baseline="0" dirty="0">
                <a:latin typeface="Calibri" panose="020F0502020204030204" pitchFamily="34" charset="0"/>
                <a:cs typeface="Calibri" panose="020F0502020204030204" pitchFamily="34" charset="0"/>
              </a:rPr>
              <a:t>Physics for Scientists and Engineers </a:t>
            </a:r>
          </a:p>
          <a:p>
            <a:pPr marL="0" indent="0">
              <a:buNone/>
            </a:pPr>
            <a:r>
              <a:rPr lang="en-US" sz="1800" i="1" dirty="0">
                <a:latin typeface="Calibri" panose="020F0502020204030204" pitchFamily="34" charset="0"/>
                <a:cs typeface="Calibri" panose="020F0502020204030204" pitchFamily="34" charset="0"/>
              </a:rPr>
              <a:t>+</a:t>
            </a:r>
            <a:r>
              <a:rPr lang="en-US" sz="1800" i="1" u="none" strike="noStrike" baseline="0" dirty="0">
                <a:latin typeface="Calibri" panose="020F0502020204030204" pitchFamily="34" charset="0"/>
                <a:cs typeface="Calibri" panose="020F0502020204030204" pitchFamily="34" charset="0"/>
              </a:rPr>
              <a:t> Stevin: </a:t>
            </a:r>
            <a:r>
              <a:rPr lang="en-US" sz="1800" i="1" u="none" strike="noStrike" baseline="0" dirty="0">
                <a:latin typeface="Calibri" panose="020F0502020204030204" pitchFamily="34" charset="0"/>
                <a:cs typeface="Calibri" panose="020F0502020204030204" pitchFamily="34" charset="0"/>
                <a:hlinkClick r:id="rId2"/>
              </a:rPr>
              <a:t>https://www.stevin.info/</a:t>
            </a:r>
            <a:r>
              <a:rPr lang="en-US" sz="1800" i="1" u="none" strike="noStrike" baseline="0" dirty="0">
                <a:latin typeface="Calibri" panose="020F0502020204030204" pitchFamily="34" charset="0"/>
                <a:cs typeface="Calibri" panose="020F0502020204030204" pitchFamily="34" charset="0"/>
              </a:rPr>
              <a:t>  + </a:t>
            </a:r>
            <a:r>
              <a:rPr lang="en-US" sz="1800" i="1" u="none" strike="noStrike" baseline="0" dirty="0">
                <a:latin typeface="Calibri" panose="020F0502020204030204" pitchFamily="34" charset="0"/>
                <a:cs typeface="Calibri" panose="020F0502020204030204" pitchFamily="34" charset="0"/>
                <a:hlinkClick r:id="rId3"/>
              </a:rPr>
              <a:t>https://natuurkundeuitgelegd.nl/foton.php</a:t>
            </a:r>
            <a:r>
              <a:rPr lang="en-US" sz="1800" i="1" u="none" strike="noStrike" baseline="0" dirty="0">
                <a:latin typeface="Calibri" panose="020F0502020204030204" pitchFamily="34" charset="0"/>
                <a:cs typeface="Calibri" panose="020F0502020204030204" pitchFamily="34" charset="0"/>
              </a:rPr>
              <a:t> </a:t>
            </a:r>
            <a:endParaRPr lang="nl-NL" sz="1800" dirty="0">
              <a:latin typeface="Calibri" panose="020F0502020204030204" pitchFamily="34" charset="0"/>
              <a:cs typeface="Calibri" panose="020F0502020204030204" pitchFamily="34" charset="0"/>
            </a:endParaRPr>
          </a:p>
        </p:txBody>
      </p:sp>
      <p:pic>
        <p:nvPicPr>
          <p:cNvPr id="4" name="Picture 3" descr="A diagram of a triangle&#10;&#10;Description automatically generated with medium confidence">
            <a:extLst>
              <a:ext uri="{FF2B5EF4-FFF2-40B4-BE49-F238E27FC236}">
                <a16:creationId xmlns:a16="http://schemas.microsoft.com/office/drawing/2014/main" id="{418699BC-C3E0-6EF6-1D94-E8F154199B85}"/>
              </a:ext>
            </a:extLst>
          </p:cNvPr>
          <p:cNvPicPr>
            <a:picLocks noChangeAspect="1"/>
          </p:cNvPicPr>
          <p:nvPr/>
        </p:nvPicPr>
        <p:blipFill>
          <a:blip r:embed="rId4"/>
          <a:srcRect b="20720"/>
          <a:stretch/>
        </p:blipFill>
        <p:spPr>
          <a:xfrm>
            <a:off x="6082887" y="1341785"/>
            <a:ext cx="5760720" cy="2087215"/>
          </a:xfrm>
          <a:prstGeom prst="rect">
            <a:avLst/>
          </a:prstGeom>
        </p:spPr>
      </p:pic>
      <p:pic>
        <p:nvPicPr>
          <p:cNvPr id="5" name="Picture 4" descr="A diagram of a mathematical equation&#10;&#10;Description automatically generated">
            <a:extLst>
              <a:ext uri="{FF2B5EF4-FFF2-40B4-BE49-F238E27FC236}">
                <a16:creationId xmlns:a16="http://schemas.microsoft.com/office/drawing/2014/main" id="{27A3DFFA-06DE-9CFF-6316-4B0A659498DA}"/>
              </a:ext>
            </a:extLst>
          </p:cNvPr>
          <p:cNvPicPr>
            <a:picLocks noChangeAspect="1"/>
          </p:cNvPicPr>
          <p:nvPr/>
        </p:nvPicPr>
        <p:blipFill rotWithShape="1">
          <a:blip r:embed="rId5"/>
          <a:srcRect r="5749"/>
          <a:stretch/>
        </p:blipFill>
        <p:spPr bwMode="auto">
          <a:xfrm>
            <a:off x="8442249" y="3429000"/>
            <a:ext cx="3553387" cy="2539764"/>
          </a:xfrm>
          <a:prstGeom prst="rect">
            <a:avLst/>
          </a:prstGeom>
          <a:ln>
            <a:noFill/>
          </a:ln>
          <a:extLst>
            <a:ext uri="{53640926-AAD7-44D8-BBD7-CCE9431645EC}">
              <a14:shadowObscured xmlns:a14="http://schemas.microsoft.com/office/drawing/2010/main"/>
            </a:ext>
          </a:extLst>
        </p:spPr>
      </p:pic>
      <p:pic>
        <p:nvPicPr>
          <p:cNvPr id="6" name="Picture 5" descr="A diagram of a circuit&#10;&#10;Description automatically generated">
            <a:extLst>
              <a:ext uri="{FF2B5EF4-FFF2-40B4-BE49-F238E27FC236}">
                <a16:creationId xmlns:a16="http://schemas.microsoft.com/office/drawing/2014/main" id="{C5C03AF4-A12D-B741-9529-8466546B73EC}"/>
              </a:ext>
            </a:extLst>
          </p:cNvPr>
          <p:cNvPicPr>
            <a:picLocks noChangeAspect="1"/>
          </p:cNvPicPr>
          <p:nvPr/>
        </p:nvPicPr>
        <p:blipFill>
          <a:blip r:embed="rId6"/>
          <a:srcRect b="13068"/>
          <a:stretch/>
        </p:blipFill>
        <p:spPr>
          <a:xfrm>
            <a:off x="4202115" y="3673467"/>
            <a:ext cx="3787769" cy="2087214"/>
          </a:xfrm>
          <a:prstGeom prst="rect">
            <a:avLst/>
          </a:prstGeom>
        </p:spPr>
      </p:pic>
      <p:pic>
        <p:nvPicPr>
          <p:cNvPr id="7" name="Picture 6">
            <a:extLst>
              <a:ext uri="{FF2B5EF4-FFF2-40B4-BE49-F238E27FC236}">
                <a16:creationId xmlns:a16="http://schemas.microsoft.com/office/drawing/2014/main" id="{ECD00975-21EF-34A7-865E-81908AD4A19A}"/>
              </a:ext>
            </a:extLst>
          </p:cNvPr>
          <p:cNvPicPr>
            <a:picLocks noChangeAspect="1"/>
          </p:cNvPicPr>
          <p:nvPr/>
        </p:nvPicPr>
        <p:blipFill>
          <a:blip r:embed="rId7"/>
          <a:stretch>
            <a:fillRect/>
          </a:stretch>
        </p:blipFill>
        <p:spPr>
          <a:xfrm>
            <a:off x="196364" y="4054292"/>
            <a:ext cx="3767694" cy="1914472"/>
          </a:xfrm>
          <a:prstGeom prst="rect">
            <a:avLst/>
          </a:prstGeom>
        </p:spPr>
      </p:pic>
    </p:spTree>
    <p:extLst>
      <p:ext uri="{BB962C8B-B14F-4D97-AF65-F5344CB8AC3E}">
        <p14:creationId xmlns:p14="http://schemas.microsoft.com/office/powerpoint/2010/main" val="220029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D0D0-2AAA-C687-D2FD-440B59C33974}"/>
              </a:ext>
            </a:extLst>
          </p:cNvPr>
          <p:cNvSpPr>
            <a:spLocks noGrp="1"/>
          </p:cNvSpPr>
          <p:nvPr>
            <p:ph type="title"/>
          </p:nvPr>
        </p:nvSpPr>
        <p:spPr/>
        <p:txBody>
          <a:bodyPr/>
          <a:lstStyle/>
          <a:p>
            <a:r>
              <a:rPr lang="en-US" dirty="0" err="1"/>
              <a:t>Traagheid</a:t>
            </a:r>
            <a:r>
              <a:rPr lang="en-US" dirty="0"/>
              <a:t> Race (5min)</a:t>
            </a:r>
            <a:endParaRPr lang="nl-NL" dirty="0"/>
          </a:p>
        </p:txBody>
      </p:sp>
      <p:sp>
        <p:nvSpPr>
          <p:cNvPr id="3" name="Content Placeholder 2">
            <a:extLst>
              <a:ext uri="{FF2B5EF4-FFF2-40B4-BE49-F238E27FC236}">
                <a16:creationId xmlns:a16="http://schemas.microsoft.com/office/drawing/2014/main" id="{80617933-78D4-39B0-10B8-91AE0EBABB2D}"/>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99C20170-E67F-67BA-D6A9-464D84A32EA6}"/>
              </a:ext>
            </a:extLst>
          </p:cNvPr>
          <p:cNvPicPr>
            <a:picLocks noChangeAspect="1"/>
          </p:cNvPicPr>
          <p:nvPr/>
        </p:nvPicPr>
        <p:blipFill>
          <a:blip r:embed="rId2"/>
          <a:stretch>
            <a:fillRect/>
          </a:stretch>
        </p:blipFill>
        <p:spPr>
          <a:xfrm>
            <a:off x="648110" y="1320290"/>
            <a:ext cx="11207193" cy="5537710"/>
          </a:xfrm>
          <a:prstGeom prst="rect">
            <a:avLst/>
          </a:prstGeom>
        </p:spPr>
      </p:pic>
      <p:pic>
        <p:nvPicPr>
          <p:cNvPr id="7" name="Picture 6">
            <a:extLst>
              <a:ext uri="{FF2B5EF4-FFF2-40B4-BE49-F238E27FC236}">
                <a16:creationId xmlns:a16="http://schemas.microsoft.com/office/drawing/2014/main" id="{1DBF901E-3E81-3E22-3F08-0D6266779660}"/>
              </a:ext>
            </a:extLst>
          </p:cNvPr>
          <p:cNvPicPr>
            <a:picLocks noChangeAspect="1"/>
          </p:cNvPicPr>
          <p:nvPr/>
        </p:nvPicPr>
        <p:blipFill>
          <a:blip r:embed="rId3"/>
          <a:stretch>
            <a:fillRect/>
          </a:stretch>
        </p:blipFill>
        <p:spPr>
          <a:xfrm>
            <a:off x="6650403" y="565983"/>
            <a:ext cx="5204900" cy="619370"/>
          </a:xfrm>
          <a:prstGeom prst="rect">
            <a:avLst/>
          </a:prstGeom>
        </p:spPr>
      </p:pic>
    </p:spTree>
    <p:extLst>
      <p:ext uri="{BB962C8B-B14F-4D97-AF65-F5344CB8AC3E}">
        <p14:creationId xmlns:p14="http://schemas.microsoft.com/office/powerpoint/2010/main" val="58266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BE5F-F4C2-B016-BC91-585F5260FC9B}"/>
              </a:ext>
            </a:extLst>
          </p:cNvPr>
          <p:cNvSpPr>
            <a:spLocks noGrp="1"/>
          </p:cNvSpPr>
          <p:nvPr>
            <p:ph type="title"/>
          </p:nvPr>
        </p:nvSpPr>
        <p:spPr/>
        <p:txBody>
          <a:bodyPr/>
          <a:lstStyle/>
          <a:p>
            <a:r>
              <a:rPr lang="en-US" dirty="0" err="1"/>
              <a:t>Pubquiz</a:t>
            </a:r>
            <a:r>
              <a:rPr lang="en-US" dirty="0"/>
              <a:t> (15min)</a:t>
            </a:r>
            <a:endParaRPr lang="nl-NL" dirty="0"/>
          </a:p>
        </p:txBody>
      </p:sp>
      <p:sp>
        <p:nvSpPr>
          <p:cNvPr id="3" name="Content Placeholder 2">
            <a:extLst>
              <a:ext uri="{FF2B5EF4-FFF2-40B4-BE49-F238E27FC236}">
                <a16:creationId xmlns:a16="http://schemas.microsoft.com/office/drawing/2014/main" id="{CBD9EC6E-F14B-ECF0-28B2-9B5119D024F5}"/>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79E04FE4-6FB1-131E-CB26-B4979242F255}"/>
              </a:ext>
            </a:extLst>
          </p:cNvPr>
          <p:cNvPicPr>
            <a:picLocks noChangeAspect="1"/>
          </p:cNvPicPr>
          <p:nvPr/>
        </p:nvPicPr>
        <p:blipFill>
          <a:blip r:embed="rId2"/>
          <a:stretch>
            <a:fillRect/>
          </a:stretch>
        </p:blipFill>
        <p:spPr>
          <a:xfrm>
            <a:off x="2222205" y="1789155"/>
            <a:ext cx="8133906" cy="4672265"/>
          </a:xfrm>
          <a:prstGeom prst="rect">
            <a:avLst/>
          </a:prstGeom>
        </p:spPr>
      </p:pic>
    </p:spTree>
    <p:extLst>
      <p:ext uri="{BB962C8B-B14F-4D97-AF65-F5344CB8AC3E}">
        <p14:creationId xmlns:p14="http://schemas.microsoft.com/office/powerpoint/2010/main" val="73827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234C-F64B-B867-67FA-157F61D8E4DF}"/>
              </a:ext>
            </a:extLst>
          </p:cNvPr>
          <p:cNvSpPr>
            <a:spLocks noGrp="1"/>
          </p:cNvSpPr>
          <p:nvPr>
            <p:ph type="title"/>
          </p:nvPr>
        </p:nvSpPr>
        <p:spPr/>
        <p:txBody>
          <a:bodyPr/>
          <a:lstStyle/>
          <a:p>
            <a:r>
              <a:rPr lang="en-US" dirty="0"/>
              <a:t>Ronde 1 </a:t>
            </a:r>
            <a:r>
              <a:rPr lang="en-US" dirty="0" err="1"/>
              <a:t>Vraag</a:t>
            </a:r>
            <a:r>
              <a:rPr lang="en-US" dirty="0"/>
              <a:t> 1</a:t>
            </a:r>
            <a:endParaRPr lang="nl-NL" dirty="0"/>
          </a:p>
        </p:txBody>
      </p:sp>
      <p:sp>
        <p:nvSpPr>
          <p:cNvPr id="3" name="Content Placeholder 2">
            <a:extLst>
              <a:ext uri="{FF2B5EF4-FFF2-40B4-BE49-F238E27FC236}">
                <a16:creationId xmlns:a16="http://schemas.microsoft.com/office/drawing/2014/main" id="{A4DA2C3E-5F5A-2B3C-5883-59F9BFF836E4}"/>
              </a:ext>
            </a:extLst>
          </p:cNvPr>
          <p:cNvSpPr>
            <a:spLocks noGrp="1"/>
          </p:cNvSpPr>
          <p:nvPr>
            <p:ph idx="1"/>
          </p:nvPr>
        </p:nvSpPr>
        <p:spPr>
          <a:xfrm>
            <a:off x="838199" y="1825625"/>
            <a:ext cx="10985205" cy="4351338"/>
          </a:xfrm>
        </p:spPr>
        <p:txBody>
          <a:bodyPr/>
          <a:lstStyle/>
          <a:p>
            <a:pPr marL="0" indent="0">
              <a:buNone/>
            </a:pPr>
            <a:r>
              <a:rPr lang="nl-NL" dirty="0"/>
              <a:t>Geen MC-vraag dit keer:</a:t>
            </a:r>
          </a:p>
          <a:p>
            <a:pPr marL="0" indent="0">
              <a:buNone/>
            </a:pPr>
            <a:endParaRPr lang="nl-NL" dirty="0"/>
          </a:p>
          <a:p>
            <a:pPr marL="0" indent="0">
              <a:buNone/>
            </a:pPr>
            <a:r>
              <a:rPr lang="nl-NL" dirty="0"/>
              <a:t>Hoeveel ordes van grootte schelen …</a:t>
            </a:r>
          </a:p>
          <a:p>
            <a:pPr marL="0" indent="0">
              <a:buNone/>
            </a:pPr>
            <a:r>
              <a:rPr lang="nl-NL" dirty="0"/>
              <a:t>            de massa van </a:t>
            </a:r>
            <a:r>
              <a:rPr lang="nl-NL" dirty="0" err="1"/>
              <a:t>Mr.Verbeek</a:t>
            </a:r>
            <a:r>
              <a:rPr lang="nl-NL" dirty="0"/>
              <a:t> en de massa van zijn rekenmachine?</a:t>
            </a:r>
          </a:p>
          <a:p>
            <a:endParaRPr lang="nl-NL" dirty="0"/>
          </a:p>
        </p:txBody>
      </p:sp>
    </p:spTree>
    <p:extLst>
      <p:ext uri="{BB962C8B-B14F-4D97-AF65-F5344CB8AC3E}">
        <p14:creationId xmlns:p14="http://schemas.microsoft.com/office/powerpoint/2010/main" val="142292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4938-2900-BDB9-0CAA-D9A1C160775F}"/>
              </a:ext>
            </a:extLst>
          </p:cNvPr>
          <p:cNvSpPr>
            <a:spLocks noGrp="1"/>
          </p:cNvSpPr>
          <p:nvPr>
            <p:ph type="title"/>
          </p:nvPr>
        </p:nvSpPr>
        <p:spPr/>
        <p:txBody>
          <a:bodyPr/>
          <a:lstStyle/>
          <a:p>
            <a:r>
              <a:rPr lang="en-US" dirty="0"/>
              <a:t>Ronde 1 </a:t>
            </a:r>
            <a:r>
              <a:rPr lang="en-US" dirty="0" err="1"/>
              <a:t>vraag</a:t>
            </a:r>
            <a:r>
              <a:rPr lang="en-US" dirty="0"/>
              <a:t> 2</a:t>
            </a:r>
            <a:endParaRPr lang="nl-NL" dirty="0"/>
          </a:p>
        </p:txBody>
      </p:sp>
      <p:sp>
        <p:nvSpPr>
          <p:cNvPr id="3" name="Content Placeholder 2">
            <a:extLst>
              <a:ext uri="{FF2B5EF4-FFF2-40B4-BE49-F238E27FC236}">
                <a16:creationId xmlns:a16="http://schemas.microsoft.com/office/drawing/2014/main" id="{3826A74D-0AC6-01A7-D53B-AFB82503AC25}"/>
              </a:ext>
            </a:extLst>
          </p:cNvPr>
          <p:cNvSpPr>
            <a:spLocks noGrp="1"/>
          </p:cNvSpPr>
          <p:nvPr>
            <p:ph idx="1"/>
          </p:nvPr>
        </p:nvSpPr>
        <p:spPr>
          <a:xfrm>
            <a:off x="838199" y="1825625"/>
            <a:ext cx="10868247" cy="4351338"/>
          </a:xfrm>
        </p:spPr>
        <p:txBody>
          <a:bodyPr>
            <a:normAutofit/>
          </a:bodyPr>
          <a:lstStyle/>
          <a:p>
            <a:r>
              <a:rPr lang="en-US" sz="3600" dirty="0" err="1"/>
              <a:t>Welke</a:t>
            </a:r>
            <a:r>
              <a:rPr lang="en-US" sz="3600" dirty="0"/>
              <a:t> </a:t>
            </a:r>
            <a:r>
              <a:rPr lang="en-US" sz="3600" dirty="0" err="1"/>
              <a:t>natuurkundige</a:t>
            </a:r>
            <a:r>
              <a:rPr lang="en-US" sz="3600" dirty="0"/>
              <a:t> is op </a:t>
            </a:r>
            <a:r>
              <a:rPr lang="en-US" sz="3600" dirty="0" err="1"/>
              <a:t>eerste</a:t>
            </a:r>
            <a:r>
              <a:rPr lang="en-US" sz="3600" dirty="0"/>
              <a:t> </a:t>
            </a:r>
            <a:r>
              <a:rPr lang="en-US" sz="3600" dirty="0" err="1"/>
              <a:t>kerstdag</a:t>
            </a:r>
            <a:r>
              <a:rPr lang="en-US" sz="3600" dirty="0"/>
              <a:t> </a:t>
            </a:r>
            <a:r>
              <a:rPr lang="en-US" sz="3600" dirty="0" err="1"/>
              <a:t>geboren</a:t>
            </a:r>
            <a:r>
              <a:rPr lang="en-US" sz="3600" dirty="0"/>
              <a:t>?</a:t>
            </a:r>
          </a:p>
          <a:p>
            <a:pPr marL="0" indent="0">
              <a:buNone/>
            </a:pPr>
            <a:endParaRPr lang="en-US" sz="3600" dirty="0"/>
          </a:p>
          <a:p>
            <a:pPr marL="514350" indent="-514350">
              <a:buAutoNum type="alphaUcParenR"/>
            </a:pPr>
            <a:r>
              <a:rPr lang="en-US" sz="3600" dirty="0"/>
              <a:t>Albert Einstein</a:t>
            </a:r>
          </a:p>
          <a:p>
            <a:pPr marL="514350" indent="-514350">
              <a:buAutoNum type="alphaUcParenR"/>
            </a:pPr>
            <a:r>
              <a:rPr lang="en-US" sz="3600" dirty="0"/>
              <a:t>Marie Curie</a:t>
            </a:r>
          </a:p>
          <a:p>
            <a:pPr marL="514350" indent="-514350">
              <a:buAutoNum type="alphaUcParenR"/>
            </a:pPr>
            <a:r>
              <a:rPr lang="en-US" sz="3600" dirty="0"/>
              <a:t>James Watt</a:t>
            </a:r>
          </a:p>
          <a:p>
            <a:pPr marL="514350" indent="-514350">
              <a:buAutoNum type="alphaUcParenR"/>
            </a:pPr>
            <a:r>
              <a:rPr lang="en-US" sz="3600" dirty="0"/>
              <a:t>Isaac Newton</a:t>
            </a:r>
          </a:p>
        </p:txBody>
      </p:sp>
    </p:spTree>
    <p:extLst>
      <p:ext uri="{BB962C8B-B14F-4D97-AF65-F5344CB8AC3E}">
        <p14:creationId xmlns:p14="http://schemas.microsoft.com/office/powerpoint/2010/main" val="4114014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0CB0-2305-7DE2-C38D-7095C24C49FF}"/>
              </a:ext>
            </a:extLst>
          </p:cNvPr>
          <p:cNvSpPr>
            <a:spLocks noGrp="1"/>
          </p:cNvSpPr>
          <p:nvPr>
            <p:ph type="title"/>
          </p:nvPr>
        </p:nvSpPr>
        <p:spPr/>
        <p:txBody>
          <a:bodyPr/>
          <a:lstStyle/>
          <a:p>
            <a:r>
              <a:rPr lang="en-US" dirty="0"/>
              <a:t>Ronde 1 </a:t>
            </a:r>
            <a:r>
              <a:rPr lang="en-US" dirty="0" err="1"/>
              <a:t>Vraag</a:t>
            </a:r>
            <a:r>
              <a:rPr lang="en-US" dirty="0"/>
              <a:t> 3</a:t>
            </a:r>
            <a:endParaRPr lang="nl-NL" dirty="0"/>
          </a:p>
        </p:txBody>
      </p:sp>
      <p:sp>
        <p:nvSpPr>
          <p:cNvPr id="3" name="Content Placeholder 2">
            <a:extLst>
              <a:ext uri="{FF2B5EF4-FFF2-40B4-BE49-F238E27FC236}">
                <a16:creationId xmlns:a16="http://schemas.microsoft.com/office/drawing/2014/main" id="{7CE6EACD-1D1B-BA65-978E-580C3C67CE9D}"/>
              </a:ext>
            </a:extLst>
          </p:cNvPr>
          <p:cNvSpPr>
            <a:spLocks noGrp="1"/>
          </p:cNvSpPr>
          <p:nvPr>
            <p:ph idx="1"/>
          </p:nvPr>
        </p:nvSpPr>
        <p:spPr/>
        <p:txBody>
          <a:bodyPr>
            <a:normAutofit/>
          </a:bodyPr>
          <a:lstStyle/>
          <a:p>
            <a:r>
              <a:rPr lang="en-US" sz="3600" dirty="0" err="1"/>
              <a:t>Mr.Verbeek</a:t>
            </a:r>
            <a:r>
              <a:rPr lang="en-US" sz="3600" dirty="0"/>
              <a:t> </a:t>
            </a:r>
            <a:r>
              <a:rPr lang="en-US" sz="3600" dirty="0" err="1"/>
              <a:t>heeft</a:t>
            </a:r>
            <a:r>
              <a:rPr lang="en-US" sz="3600" dirty="0"/>
              <a:t> twee </a:t>
            </a:r>
            <a:r>
              <a:rPr lang="en-US" sz="3600" dirty="0" err="1"/>
              <a:t>weerstanden</a:t>
            </a:r>
            <a:r>
              <a:rPr lang="en-US" sz="3600" dirty="0"/>
              <a:t>: R1=450 Ω </a:t>
            </a:r>
            <a:r>
              <a:rPr lang="en-US" sz="3600" dirty="0" err="1"/>
              <a:t>en</a:t>
            </a:r>
            <a:r>
              <a:rPr lang="en-US" sz="3600" dirty="0"/>
              <a:t> R2= 1 </a:t>
            </a:r>
            <a:r>
              <a:rPr lang="en-US" sz="3600" dirty="0" err="1"/>
              <a:t>kΩ</a:t>
            </a:r>
            <a:r>
              <a:rPr lang="en-US" sz="3600" dirty="0"/>
              <a:t>.</a:t>
            </a:r>
          </a:p>
          <a:p>
            <a:pPr marL="0" indent="0">
              <a:buNone/>
            </a:pPr>
            <a:endParaRPr lang="en-US" sz="3600" dirty="0"/>
          </a:p>
          <a:p>
            <a:pPr marL="0" indent="0">
              <a:buNone/>
            </a:pPr>
            <a:r>
              <a:rPr lang="en-US" sz="3600" dirty="0">
                <a:sym typeface="Wingdings" panose="05000000000000000000" pitchFamily="2" charset="2"/>
              </a:rPr>
              <a:t> </a:t>
            </a:r>
            <a:r>
              <a:rPr lang="en-US" sz="3600" dirty="0" err="1"/>
              <a:t>Bereken</a:t>
            </a:r>
            <a:r>
              <a:rPr lang="en-US" sz="3600" dirty="0"/>
              <a:t> de </a:t>
            </a:r>
            <a:r>
              <a:rPr lang="en-US" sz="3600" dirty="0" err="1"/>
              <a:t>vervangingsweerstand</a:t>
            </a:r>
            <a:r>
              <a:rPr lang="en-US" sz="3600" dirty="0"/>
              <a:t> van twee </a:t>
            </a:r>
            <a:r>
              <a:rPr lang="en-US" sz="3600" dirty="0" err="1"/>
              <a:t>weerstanden</a:t>
            </a:r>
            <a:r>
              <a:rPr lang="en-US" sz="3600" dirty="0"/>
              <a:t> </a:t>
            </a:r>
            <a:r>
              <a:rPr lang="en-US" sz="3600" dirty="0" err="1"/>
              <a:t>serie</a:t>
            </a:r>
            <a:r>
              <a:rPr lang="en-US" sz="3600" dirty="0"/>
              <a:t>. (</a:t>
            </a:r>
            <a:r>
              <a:rPr lang="en-US" sz="3600" dirty="0" err="1"/>
              <a:t>significantie</a:t>
            </a:r>
            <a:r>
              <a:rPr lang="en-US" sz="3600" dirty="0"/>
              <a:t> </a:t>
            </a:r>
            <a:r>
              <a:rPr lang="en-US" sz="3600" dirty="0" err="1"/>
              <a:t>moet</a:t>
            </a:r>
            <a:r>
              <a:rPr lang="en-US" sz="3600" dirty="0"/>
              <a:t> </a:t>
            </a:r>
            <a:r>
              <a:rPr lang="en-US" sz="3600" dirty="0" err="1"/>
              <a:t>bij</a:t>
            </a:r>
            <a:r>
              <a:rPr lang="en-US" sz="3600" dirty="0"/>
              <a:t> </a:t>
            </a:r>
            <a:r>
              <a:rPr lang="en-US" sz="3600" dirty="0" err="1"/>
              <a:t>deze</a:t>
            </a:r>
            <a:r>
              <a:rPr lang="en-US" sz="3600" dirty="0"/>
              <a:t> </a:t>
            </a:r>
            <a:r>
              <a:rPr lang="en-US" sz="3600" dirty="0" err="1"/>
              <a:t>opgave</a:t>
            </a:r>
            <a:r>
              <a:rPr lang="en-US" sz="3600" dirty="0"/>
              <a:t> </a:t>
            </a:r>
            <a:r>
              <a:rPr lang="en-US" sz="3600" dirty="0" err="1"/>
              <a:t>kloppen</a:t>
            </a:r>
            <a:r>
              <a:rPr lang="en-US" sz="3600" dirty="0"/>
              <a:t>)</a:t>
            </a:r>
          </a:p>
          <a:p>
            <a:endParaRPr lang="en-US" sz="3600" dirty="0"/>
          </a:p>
          <a:p>
            <a:endParaRPr lang="nl-NL" sz="3600" dirty="0"/>
          </a:p>
        </p:txBody>
      </p:sp>
    </p:spTree>
    <p:extLst>
      <p:ext uri="{BB962C8B-B14F-4D97-AF65-F5344CB8AC3E}">
        <p14:creationId xmlns:p14="http://schemas.microsoft.com/office/powerpoint/2010/main" val="232505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D718-2F0E-2D0A-8315-5F416F6A36CD}"/>
              </a:ext>
            </a:extLst>
          </p:cNvPr>
          <p:cNvSpPr>
            <a:spLocks noGrp="1"/>
          </p:cNvSpPr>
          <p:nvPr>
            <p:ph type="title"/>
          </p:nvPr>
        </p:nvSpPr>
        <p:spPr>
          <a:xfrm>
            <a:off x="742507" y="53495"/>
            <a:ext cx="10515600" cy="1325563"/>
          </a:xfrm>
        </p:spPr>
        <p:txBody>
          <a:bodyPr/>
          <a:lstStyle/>
          <a:p>
            <a:r>
              <a:rPr lang="en-US" dirty="0"/>
              <a:t>Ronde 1 </a:t>
            </a:r>
            <a:r>
              <a:rPr lang="en-US" dirty="0" err="1"/>
              <a:t>Vraag</a:t>
            </a:r>
            <a:r>
              <a:rPr lang="en-US" dirty="0"/>
              <a:t> 4</a:t>
            </a:r>
            <a:endParaRPr lang="nl-NL" dirty="0"/>
          </a:p>
        </p:txBody>
      </p:sp>
      <p:sp>
        <p:nvSpPr>
          <p:cNvPr id="3" name="Content Placeholder 2">
            <a:extLst>
              <a:ext uri="{FF2B5EF4-FFF2-40B4-BE49-F238E27FC236}">
                <a16:creationId xmlns:a16="http://schemas.microsoft.com/office/drawing/2014/main" id="{9E4C80C1-146B-67A5-7B5F-6DCF69E09FE5}"/>
              </a:ext>
            </a:extLst>
          </p:cNvPr>
          <p:cNvSpPr>
            <a:spLocks noGrp="1"/>
          </p:cNvSpPr>
          <p:nvPr>
            <p:ph idx="1"/>
          </p:nvPr>
        </p:nvSpPr>
        <p:spPr>
          <a:xfrm>
            <a:off x="414670" y="2360650"/>
            <a:ext cx="10939130" cy="4787826"/>
          </a:xfrm>
        </p:spPr>
        <p:txBody>
          <a:bodyPr>
            <a:normAutofit lnSpcReduction="10000"/>
          </a:bodyPr>
          <a:lstStyle/>
          <a:p>
            <a:endParaRPr lang="en-US"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r>
              <a:rPr lang="nl-NL" sz="1600" b="0" i="0" u="none" strike="noStrike" baseline="0" dirty="0" err="1">
                <a:solidFill>
                  <a:srgbClr val="000000"/>
                </a:solidFill>
                <a:latin typeface="Arial" panose="020B0604020202020204" pitchFamily="34" charset="0"/>
              </a:rPr>
              <a:t>Credits</a:t>
            </a:r>
            <a:r>
              <a:rPr lang="nl-NL" sz="1600" b="0" i="0" u="none" strike="noStrike" baseline="0" dirty="0">
                <a:solidFill>
                  <a:srgbClr val="000000"/>
                </a:solidFill>
                <a:latin typeface="Arial" panose="020B0604020202020204" pitchFamily="34" charset="0"/>
              </a:rPr>
              <a:t>: Natuurkunde is leuker als je denkt   -  100 meerkeuzevragen over concepten in het natuurkunde onderwijs</a:t>
            </a:r>
          </a:p>
          <a:p>
            <a:endParaRPr lang="nl-NL" sz="1600" dirty="0"/>
          </a:p>
        </p:txBody>
      </p:sp>
      <p:pic>
        <p:nvPicPr>
          <p:cNvPr id="5" name="Picture 4">
            <a:extLst>
              <a:ext uri="{FF2B5EF4-FFF2-40B4-BE49-F238E27FC236}">
                <a16:creationId xmlns:a16="http://schemas.microsoft.com/office/drawing/2014/main" id="{1BC4E1C0-78F7-DC2F-9E0D-31040B52DB5F}"/>
              </a:ext>
            </a:extLst>
          </p:cNvPr>
          <p:cNvPicPr>
            <a:picLocks noChangeAspect="1"/>
          </p:cNvPicPr>
          <p:nvPr/>
        </p:nvPicPr>
        <p:blipFill>
          <a:blip r:embed="rId2"/>
          <a:srcRect t="6593"/>
          <a:stretch/>
        </p:blipFill>
        <p:spPr>
          <a:xfrm>
            <a:off x="529856" y="1379058"/>
            <a:ext cx="10515600" cy="4872886"/>
          </a:xfrm>
          <a:prstGeom prst="rect">
            <a:avLst/>
          </a:prstGeom>
        </p:spPr>
      </p:pic>
    </p:spTree>
    <p:extLst>
      <p:ext uri="{BB962C8B-B14F-4D97-AF65-F5344CB8AC3E}">
        <p14:creationId xmlns:p14="http://schemas.microsoft.com/office/powerpoint/2010/main" val="283457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AC3B-F1F4-4C7D-D1BD-5A35072E57ED}"/>
              </a:ext>
            </a:extLst>
          </p:cNvPr>
          <p:cNvSpPr>
            <a:spLocks noGrp="1"/>
          </p:cNvSpPr>
          <p:nvPr>
            <p:ph type="ctrTitle"/>
          </p:nvPr>
        </p:nvSpPr>
        <p:spPr/>
        <p:txBody>
          <a:bodyPr/>
          <a:lstStyle/>
          <a:p>
            <a:endParaRPr lang="nl-NL"/>
          </a:p>
        </p:txBody>
      </p:sp>
      <p:sp>
        <p:nvSpPr>
          <p:cNvPr id="3" name="Subtitle 2">
            <a:extLst>
              <a:ext uri="{FF2B5EF4-FFF2-40B4-BE49-F238E27FC236}">
                <a16:creationId xmlns:a16="http://schemas.microsoft.com/office/drawing/2014/main" id="{7DB6CACD-90D2-E525-4A67-6DCA44D93498}"/>
              </a:ext>
            </a:extLst>
          </p:cNvPr>
          <p:cNvSpPr>
            <a:spLocks noGrp="1"/>
          </p:cNvSpPr>
          <p:nvPr>
            <p:ph type="subTitle" idx="1"/>
          </p:nvPr>
        </p:nvSpPr>
        <p:spPr/>
        <p:txBody>
          <a:bodyPr/>
          <a:lstStyle/>
          <a:p>
            <a:endParaRPr lang="nl-NL"/>
          </a:p>
        </p:txBody>
      </p:sp>
      <p:pic>
        <p:nvPicPr>
          <p:cNvPr id="1028" name="Picture 4">
            <a:extLst>
              <a:ext uri="{FF2B5EF4-FFF2-40B4-BE49-F238E27FC236}">
                <a16:creationId xmlns:a16="http://schemas.microsoft.com/office/drawing/2014/main" id="{7F8E1401-9BAB-853A-99BB-5DAD5D279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1B0B20-C4DB-3D93-D3B0-D77E2FE1BFBC}"/>
              </a:ext>
            </a:extLst>
          </p:cNvPr>
          <p:cNvSpPr txBox="1"/>
          <p:nvPr/>
        </p:nvSpPr>
        <p:spPr>
          <a:xfrm>
            <a:off x="848832" y="4272419"/>
            <a:ext cx="10494336" cy="2677656"/>
          </a:xfrm>
          <a:prstGeom prst="rect">
            <a:avLst/>
          </a:prstGeom>
          <a:blipFill>
            <a:blip r:embed="rId3"/>
            <a:tile tx="0" ty="0" sx="100000" sy="100000" flip="none" algn="tl"/>
          </a:blipFill>
        </p:spPr>
        <p:txBody>
          <a:bodyPr wrap="square" rtlCol="0">
            <a:spAutoFit/>
          </a:bodyPr>
          <a:lstStyle/>
          <a:p>
            <a:endParaRPr lang="nl-NL" sz="3600" b="1" dirty="0">
              <a:solidFill>
                <a:schemeClr val="bg1"/>
              </a:solidFill>
              <a:latin typeface="Times New Roman" panose="02020603050405020304" pitchFamily="18" charset="0"/>
            </a:endParaRPr>
          </a:p>
          <a:p>
            <a:r>
              <a:rPr lang="nl-NL" sz="3600" b="1" i="0" dirty="0">
                <a:solidFill>
                  <a:schemeClr val="bg1"/>
                </a:solidFill>
                <a:effectLst/>
                <a:latin typeface="Times New Roman" panose="02020603050405020304" pitchFamily="18" charset="0"/>
              </a:rPr>
              <a:t>   </a:t>
            </a:r>
            <a:r>
              <a:rPr lang="nl-NL" sz="4000" b="1" i="0" dirty="0">
                <a:solidFill>
                  <a:schemeClr val="bg1"/>
                </a:solidFill>
                <a:effectLst/>
                <a:latin typeface="Times New Roman" panose="02020603050405020304" pitchFamily="18" charset="0"/>
              </a:rPr>
              <a:t>Samenwerkend Actief Natuurkundig Denken</a:t>
            </a:r>
          </a:p>
          <a:p>
            <a:r>
              <a:rPr lang="nl-NL" sz="3600" b="1" dirty="0">
                <a:solidFill>
                  <a:schemeClr val="bg1"/>
                </a:solidFill>
                <a:latin typeface="Times New Roman" panose="02020603050405020304" pitchFamily="18" charset="0"/>
              </a:rPr>
              <a:t>           </a:t>
            </a:r>
            <a:r>
              <a:rPr lang="nl-NL" sz="2000" b="1" dirty="0">
                <a:solidFill>
                  <a:schemeClr val="bg1"/>
                </a:solidFill>
                <a:latin typeface="Times New Roman" panose="02020603050405020304" pitchFamily="18" charset="0"/>
              </a:rPr>
              <a:t>Kars Verbeek (Radboud Universiteit &amp; </a:t>
            </a:r>
            <a:r>
              <a:rPr lang="nl-NL" sz="2000" b="1" dirty="0" err="1">
                <a:solidFill>
                  <a:schemeClr val="bg1"/>
                </a:solidFill>
                <a:latin typeface="Times New Roman" panose="02020603050405020304" pitchFamily="18" charset="0"/>
              </a:rPr>
              <a:t>Kandinsky</a:t>
            </a:r>
            <a:r>
              <a:rPr lang="nl-NL" sz="2000" b="1" dirty="0">
                <a:solidFill>
                  <a:schemeClr val="bg1"/>
                </a:solidFill>
                <a:latin typeface="Times New Roman" panose="02020603050405020304" pitchFamily="18" charset="0"/>
              </a:rPr>
              <a:t> College Nijmegen)</a:t>
            </a:r>
          </a:p>
          <a:p>
            <a:r>
              <a:rPr lang="nl-NL" sz="2000" b="1" dirty="0">
                <a:solidFill>
                  <a:schemeClr val="bg1"/>
                </a:solidFill>
                <a:latin typeface="Times New Roman" panose="02020603050405020304" pitchFamily="18" charset="0"/>
              </a:rPr>
              <a:t>                                  </a:t>
            </a:r>
            <a:r>
              <a:rPr lang="nl-NL" sz="2800" b="1" dirty="0">
                <a:solidFill>
                  <a:schemeClr val="bg1"/>
                </a:solidFill>
                <a:latin typeface="Times New Roman" panose="02020603050405020304" pitchFamily="18" charset="0"/>
              </a:rPr>
              <a:t>WND 2025 – Vrijdag 13 december </a:t>
            </a:r>
          </a:p>
          <a:p>
            <a:endParaRPr lang="nl-NL"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5046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24C-19CC-1718-050A-E4964DA3E01B}"/>
              </a:ext>
            </a:extLst>
          </p:cNvPr>
          <p:cNvSpPr>
            <a:spLocks noGrp="1"/>
          </p:cNvSpPr>
          <p:nvPr>
            <p:ph type="title"/>
          </p:nvPr>
        </p:nvSpPr>
        <p:spPr>
          <a:xfrm>
            <a:off x="352425" y="365125"/>
            <a:ext cx="11001375" cy="1325563"/>
          </a:xfrm>
        </p:spPr>
        <p:txBody>
          <a:bodyPr>
            <a:normAutofit/>
          </a:bodyPr>
          <a:lstStyle/>
          <a:p>
            <a:r>
              <a:rPr lang="en-US" dirty="0"/>
              <a:t>Ronde 1. </a:t>
            </a:r>
            <a:r>
              <a:rPr lang="en-US" dirty="0" err="1"/>
              <a:t>Vraag</a:t>
            </a:r>
            <a:r>
              <a:rPr lang="en-US" dirty="0"/>
              <a:t> 5</a:t>
            </a:r>
            <a:endParaRPr lang="nl-NL" dirty="0"/>
          </a:p>
        </p:txBody>
      </p:sp>
      <p:sp>
        <p:nvSpPr>
          <p:cNvPr id="3" name="Content Placeholder 2">
            <a:extLst>
              <a:ext uri="{FF2B5EF4-FFF2-40B4-BE49-F238E27FC236}">
                <a16:creationId xmlns:a16="http://schemas.microsoft.com/office/drawing/2014/main" id="{41F727D1-BAAC-B9B4-74B2-E5530BF9906D}"/>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38898C2D-101F-FE1B-85F9-D76DED315BCB}"/>
              </a:ext>
            </a:extLst>
          </p:cNvPr>
          <p:cNvPicPr>
            <a:picLocks noChangeAspect="1"/>
          </p:cNvPicPr>
          <p:nvPr/>
        </p:nvPicPr>
        <p:blipFill rotWithShape="1">
          <a:blip r:embed="rId2"/>
          <a:srcRect l="31331" t="30371" r="5084" b="34815"/>
          <a:stretch/>
        </p:blipFill>
        <p:spPr>
          <a:xfrm>
            <a:off x="114040" y="1416113"/>
            <a:ext cx="11834943" cy="4993739"/>
          </a:xfrm>
          <a:prstGeom prst="rect">
            <a:avLst/>
          </a:prstGeom>
        </p:spPr>
      </p:pic>
    </p:spTree>
    <p:extLst>
      <p:ext uri="{BB962C8B-B14F-4D97-AF65-F5344CB8AC3E}">
        <p14:creationId xmlns:p14="http://schemas.microsoft.com/office/powerpoint/2010/main" val="896691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4938-2900-BDB9-0CAA-D9A1C160775F}"/>
              </a:ext>
            </a:extLst>
          </p:cNvPr>
          <p:cNvSpPr>
            <a:spLocks noGrp="1"/>
          </p:cNvSpPr>
          <p:nvPr>
            <p:ph type="title"/>
          </p:nvPr>
        </p:nvSpPr>
        <p:spPr/>
        <p:txBody>
          <a:bodyPr/>
          <a:lstStyle/>
          <a:p>
            <a:r>
              <a:rPr lang="en-US" dirty="0"/>
              <a:t>Ronde 1 </a:t>
            </a:r>
            <a:r>
              <a:rPr lang="en-US" dirty="0" err="1"/>
              <a:t>vraag</a:t>
            </a:r>
            <a:r>
              <a:rPr lang="en-US" dirty="0"/>
              <a:t> 2</a:t>
            </a:r>
            <a:endParaRPr lang="nl-NL" dirty="0"/>
          </a:p>
        </p:txBody>
      </p:sp>
      <p:sp>
        <p:nvSpPr>
          <p:cNvPr id="3" name="Content Placeholder 2">
            <a:extLst>
              <a:ext uri="{FF2B5EF4-FFF2-40B4-BE49-F238E27FC236}">
                <a16:creationId xmlns:a16="http://schemas.microsoft.com/office/drawing/2014/main" id="{3826A74D-0AC6-01A7-D53B-AFB82503AC25}"/>
              </a:ext>
            </a:extLst>
          </p:cNvPr>
          <p:cNvSpPr>
            <a:spLocks noGrp="1"/>
          </p:cNvSpPr>
          <p:nvPr>
            <p:ph idx="1"/>
          </p:nvPr>
        </p:nvSpPr>
        <p:spPr>
          <a:xfrm>
            <a:off x="838199" y="1825625"/>
            <a:ext cx="10804451" cy="4351338"/>
          </a:xfrm>
        </p:spPr>
        <p:txBody>
          <a:bodyPr>
            <a:normAutofit/>
          </a:bodyPr>
          <a:lstStyle/>
          <a:p>
            <a:r>
              <a:rPr lang="en-US" sz="3600" dirty="0" err="1"/>
              <a:t>Welke</a:t>
            </a:r>
            <a:r>
              <a:rPr lang="en-US" sz="3600" dirty="0"/>
              <a:t> </a:t>
            </a:r>
            <a:r>
              <a:rPr lang="en-US" sz="3600" dirty="0" err="1"/>
              <a:t>natuurkundige</a:t>
            </a:r>
            <a:r>
              <a:rPr lang="en-US" sz="3600" dirty="0"/>
              <a:t> is op </a:t>
            </a:r>
            <a:r>
              <a:rPr lang="en-US" sz="3600" dirty="0" err="1"/>
              <a:t>eerste</a:t>
            </a:r>
            <a:r>
              <a:rPr lang="en-US" sz="3600" dirty="0"/>
              <a:t> </a:t>
            </a:r>
            <a:r>
              <a:rPr lang="en-US" sz="3600" dirty="0" err="1"/>
              <a:t>kerstdag</a:t>
            </a:r>
            <a:r>
              <a:rPr lang="en-US" sz="3600" dirty="0"/>
              <a:t> </a:t>
            </a:r>
            <a:r>
              <a:rPr lang="en-US" sz="3600" dirty="0" err="1"/>
              <a:t>geboren</a:t>
            </a:r>
            <a:r>
              <a:rPr lang="en-US" sz="3600" dirty="0"/>
              <a:t>?</a:t>
            </a:r>
          </a:p>
          <a:p>
            <a:pPr marL="0" indent="0">
              <a:buNone/>
            </a:pPr>
            <a:endParaRPr lang="en-US" sz="3600" dirty="0"/>
          </a:p>
          <a:p>
            <a:pPr marL="514350" indent="-514350">
              <a:buAutoNum type="alphaUcParenR"/>
            </a:pPr>
            <a:r>
              <a:rPr lang="en-US" sz="3600" dirty="0"/>
              <a:t>Albert Einstein (14 </a:t>
            </a:r>
            <a:r>
              <a:rPr lang="en-US" sz="3600" dirty="0" err="1"/>
              <a:t>maart</a:t>
            </a:r>
            <a:r>
              <a:rPr lang="en-US" sz="3600" dirty="0"/>
              <a:t> 1879)</a:t>
            </a:r>
          </a:p>
          <a:p>
            <a:pPr marL="514350" indent="-514350">
              <a:buAutoNum type="alphaUcParenR"/>
            </a:pPr>
            <a:r>
              <a:rPr lang="en-US" sz="3600" dirty="0"/>
              <a:t>Marie Curie (7 </a:t>
            </a:r>
            <a:r>
              <a:rPr lang="en-US" sz="3600" dirty="0" err="1"/>
              <a:t>november</a:t>
            </a:r>
            <a:r>
              <a:rPr lang="en-US" sz="3600" dirty="0"/>
              <a:t> 1867)</a:t>
            </a:r>
          </a:p>
          <a:p>
            <a:pPr marL="514350" indent="-514350">
              <a:buAutoNum type="alphaUcParenR"/>
            </a:pPr>
            <a:r>
              <a:rPr lang="en-US" sz="3600" dirty="0"/>
              <a:t>James Watt (19 </a:t>
            </a:r>
            <a:r>
              <a:rPr lang="en-US" sz="3600" dirty="0" err="1"/>
              <a:t>januari</a:t>
            </a:r>
            <a:r>
              <a:rPr lang="en-US" sz="3600" dirty="0"/>
              <a:t> 1736)</a:t>
            </a:r>
          </a:p>
          <a:p>
            <a:pPr marL="514350" indent="-514350">
              <a:buAutoNum type="alphaUcParenR"/>
            </a:pPr>
            <a:r>
              <a:rPr lang="en-US" sz="3600" dirty="0">
                <a:highlight>
                  <a:srgbClr val="FFFF00"/>
                </a:highlight>
              </a:rPr>
              <a:t>Isaac Newton  (25 </a:t>
            </a:r>
            <a:r>
              <a:rPr lang="en-US" sz="3600" dirty="0" err="1">
                <a:highlight>
                  <a:srgbClr val="FFFF00"/>
                </a:highlight>
              </a:rPr>
              <a:t>december</a:t>
            </a:r>
            <a:r>
              <a:rPr lang="en-US" sz="3600" dirty="0">
                <a:highlight>
                  <a:srgbClr val="FFFF00"/>
                </a:highlight>
              </a:rPr>
              <a:t> 1642</a:t>
            </a:r>
            <a:r>
              <a:rPr lang="en-US" sz="3600" dirty="0"/>
              <a:t>)</a:t>
            </a:r>
          </a:p>
        </p:txBody>
      </p:sp>
    </p:spTree>
    <p:extLst>
      <p:ext uri="{BB962C8B-B14F-4D97-AF65-F5344CB8AC3E}">
        <p14:creationId xmlns:p14="http://schemas.microsoft.com/office/powerpoint/2010/main" val="154566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E3F8-03E4-FE08-0878-F2BA1045DD74}"/>
              </a:ext>
            </a:extLst>
          </p:cNvPr>
          <p:cNvSpPr>
            <a:spLocks noGrp="1"/>
          </p:cNvSpPr>
          <p:nvPr>
            <p:ph type="title"/>
          </p:nvPr>
        </p:nvSpPr>
        <p:spPr/>
        <p:txBody>
          <a:bodyPr/>
          <a:lstStyle/>
          <a:p>
            <a:r>
              <a:rPr lang="en-US" dirty="0" err="1"/>
              <a:t>Pubquiz</a:t>
            </a:r>
            <a:r>
              <a:rPr lang="en-US" dirty="0"/>
              <a:t> Ronde 2: Demo-Ronde</a:t>
            </a:r>
            <a:endParaRPr lang="nl-NL" dirty="0"/>
          </a:p>
        </p:txBody>
      </p:sp>
      <p:sp>
        <p:nvSpPr>
          <p:cNvPr id="3" name="Content Placeholder 2">
            <a:extLst>
              <a:ext uri="{FF2B5EF4-FFF2-40B4-BE49-F238E27FC236}">
                <a16:creationId xmlns:a16="http://schemas.microsoft.com/office/drawing/2014/main" id="{E04ADCEE-B19A-46F2-4FB7-CA267533FAF7}"/>
              </a:ext>
            </a:extLst>
          </p:cNvPr>
          <p:cNvSpPr>
            <a:spLocks noGrp="1"/>
          </p:cNvSpPr>
          <p:nvPr>
            <p:ph idx="1"/>
          </p:nvPr>
        </p:nvSpPr>
        <p:spPr>
          <a:xfrm>
            <a:off x="838200" y="1825624"/>
            <a:ext cx="10886038" cy="4602335"/>
          </a:xfrm>
        </p:spPr>
        <p:txBody>
          <a:bodyPr>
            <a:normAutofit/>
          </a:bodyPr>
          <a:lstStyle/>
          <a:p>
            <a:r>
              <a:rPr lang="en-US" dirty="0"/>
              <a:t>Timer 555 (demo: minder </a:t>
            </a:r>
            <a:r>
              <a:rPr lang="en-US" dirty="0" err="1"/>
              <a:t>weerstand</a:t>
            </a:r>
            <a:r>
              <a:rPr lang="en-US" dirty="0"/>
              <a:t> </a:t>
            </a:r>
            <a:r>
              <a:rPr lang="en-US" dirty="0" err="1"/>
              <a:t>geeft</a:t>
            </a:r>
            <a:r>
              <a:rPr lang="en-US" dirty="0"/>
              <a:t> </a:t>
            </a:r>
            <a:r>
              <a:rPr lang="en-US" dirty="0" err="1"/>
              <a:t>hogere</a:t>
            </a:r>
            <a:r>
              <a:rPr lang="en-US" dirty="0"/>
              <a:t> toon). Nu </a:t>
            </a:r>
            <a:r>
              <a:rPr lang="en-US" dirty="0" err="1"/>
              <a:t>een</a:t>
            </a:r>
            <a:r>
              <a:rPr lang="en-US" dirty="0"/>
              <a:t> LDR </a:t>
            </a:r>
            <a:r>
              <a:rPr lang="en-US" dirty="0">
                <a:sym typeface="Wingdings" panose="05000000000000000000" pitchFamily="2" charset="2"/>
              </a:rPr>
              <a:t> Minder </a:t>
            </a:r>
            <a:r>
              <a:rPr lang="en-US" dirty="0" err="1">
                <a:sym typeface="Wingdings" panose="05000000000000000000" pitchFamily="2" charset="2"/>
              </a:rPr>
              <a:t>licht</a:t>
            </a:r>
            <a:r>
              <a:rPr lang="en-US" dirty="0">
                <a:sym typeface="Wingdings" panose="05000000000000000000" pitchFamily="2" charset="2"/>
              </a:rPr>
              <a:t>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hogere</a:t>
            </a:r>
            <a:r>
              <a:rPr lang="en-US" dirty="0">
                <a:sym typeface="Wingdings" panose="05000000000000000000" pitchFamily="2" charset="2"/>
              </a:rPr>
              <a:t>/</a:t>
            </a:r>
            <a:r>
              <a:rPr lang="en-US" dirty="0" err="1">
                <a:sym typeface="Wingdings" panose="05000000000000000000" pitchFamily="2" charset="2"/>
              </a:rPr>
              <a:t>lagere</a:t>
            </a:r>
            <a:r>
              <a:rPr lang="en-US" dirty="0">
                <a:sym typeface="Wingdings" panose="05000000000000000000" pitchFamily="2" charset="2"/>
              </a:rPr>
              <a:t> toon?</a:t>
            </a:r>
            <a:endParaRPr lang="en-US" dirty="0"/>
          </a:p>
          <a:p>
            <a:r>
              <a:rPr lang="en-US" dirty="0" err="1"/>
              <a:t>Spankracht</a:t>
            </a:r>
            <a:r>
              <a:rPr lang="en-US" dirty="0"/>
              <a:t> in </a:t>
            </a:r>
            <a:r>
              <a:rPr lang="en-US" dirty="0" err="1"/>
              <a:t>een</a:t>
            </a:r>
            <a:r>
              <a:rPr lang="en-US" dirty="0"/>
              <a:t> pendulum …</a:t>
            </a:r>
          </a:p>
          <a:p>
            <a:r>
              <a:rPr lang="en-US" dirty="0" err="1"/>
              <a:t>Wijnglas</a:t>
            </a:r>
            <a:r>
              <a:rPr lang="en-US" dirty="0"/>
              <a:t> </a:t>
            </a:r>
            <a:r>
              <a:rPr lang="en-US" dirty="0" err="1"/>
              <a:t>voller</a:t>
            </a:r>
            <a:r>
              <a:rPr lang="en-US" dirty="0"/>
              <a:t>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hogere</a:t>
            </a:r>
            <a:r>
              <a:rPr lang="en-US" dirty="0">
                <a:sym typeface="Wingdings" panose="05000000000000000000" pitchFamily="2" charset="2"/>
              </a:rPr>
              <a:t>/</a:t>
            </a:r>
            <a:r>
              <a:rPr lang="en-US" dirty="0" err="1">
                <a:sym typeface="Wingdings" panose="05000000000000000000" pitchFamily="2" charset="2"/>
              </a:rPr>
              <a:t>lagere</a:t>
            </a:r>
            <a:r>
              <a:rPr lang="en-US" dirty="0">
                <a:sym typeface="Wingdings" panose="05000000000000000000" pitchFamily="2" charset="2"/>
              </a:rPr>
              <a:t> toon?</a:t>
            </a:r>
          </a:p>
          <a:p>
            <a:r>
              <a:rPr lang="en-US" dirty="0"/>
              <a:t>PVC-</a:t>
            </a:r>
            <a:r>
              <a:rPr lang="en-US" dirty="0" err="1"/>
              <a:t>buis</a:t>
            </a:r>
            <a:r>
              <a:rPr lang="en-US" dirty="0"/>
              <a:t> </a:t>
            </a:r>
            <a:r>
              <a:rPr lang="en-US" dirty="0" err="1"/>
              <a:t>dichthouden</a:t>
            </a:r>
            <a:r>
              <a:rPr lang="en-US" dirty="0"/>
              <a:t> </a:t>
            </a:r>
            <a:r>
              <a:rPr lang="en-US" dirty="0" err="1"/>
              <a:t>na</a:t>
            </a:r>
            <a:r>
              <a:rPr lang="en-US" dirty="0"/>
              <a:t> </a:t>
            </a:r>
            <a:r>
              <a:rPr lang="en-US" dirty="0" err="1"/>
              <a:t>aanslaan</a:t>
            </a:r>
            <a:r>
              <a:rPr lang="en-US" dirty="0"/>
              <a:t> </a:t>
            </a:r>
            <a:r>
              <a:rPr lang="en-US" dirty="0" err="1"/>
              <a:t>ipv</a:t>
            </a:r>
            <a:r>
              <a:rPr lang="en-US" dirty="0"/>
              <a:t> </a:t>
            </a:r>
            <a:r>
              <a:rPr lang="en-US" dirty="0" err="1"/>
              <a:t>kort</a:t>
            </a:r>
            <a:r>
              <a:rPr lang="en-US" dirty="0"/>
              <a:t> </a:t>
            </a:r>
            <a:r>
              <a:rPr lang="en-US" dirty="0" err="1"/>
              <a:t>aanslaan</a:t>
            </a:r>
            <a:r>
              <a:rPr lang="en-US" dirty="0"/>
              <a:t>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hogere</a:t>
            </a:r>
            <a:r>
              <a:rPr lang="en-US" dirty="0">
                <a:sym typeface="Wingdings" panose="05000000000000000000" pitchFamily="2" charset="2"/>
              </a:rPr>
              <a:t>/</a:t>
            </a:r>
            <a:r>
              <a:rPr lang="en-US" dirty="0" err="1">
                <a:sym typeface="Wingdings" panose="05000000000000000000" pitchFamily="2" charset="2"/>
              </a:rPr>
              <a:t>lagere</a:t>
            </a:r>
            <a:r>
              <a:rPr lang="en-US" dirty="0">
                <a:sym typeface="Wingdings" panose="05000000000000000000" pitchFamily="2" charset="2"/>
              </a:rPr>
              <a:t> toon?</a:t>
            </a:r>
          </a:p>
          <a:p>
            <a:r>
              <a:rPr lang="en-US" dirty="0" err="1">
                <a:sym typeface="Wingdings" panose="05000000000000000000" pitchFamily="2" charset="2"/>
              </a:rPr>
              <a:t>Volle</a:t>
            </a:r>
            <a:r>
              <a:rPr lang="en-US" dirty="0">
                <a:sym typeface="Wingdings" panose="05000000000000000000" pitchFamily="2" charset="2"/>
              </a:rPr>
              <a:t> ballon is </a:t>
            </a:r>
            <a:r>
              <a:rPr lang="en-US" dirty="0" err="1">
                <a:sym typeface="Wingdings" panose="05000000000000000000" pitchFamily="2" charset="2"/>
              </a:rPr>
              <a:t>lichter</a:t>
            </a:r>
            <a:r>
              <a:rPr lang="en-US" dirty="0">
                <a:sym typeface="Wingdings" panose="05000000000000000000" pitchFamily="2" charset="2"/>
              </a:rPr>
              <a:t>/</a:t>
            </a:r>
            <a:r>
              <a:rPr lang="en-US" dirty="0" err="1">
                <a:sym typeface="Wingdings" panose="05000000000000000000" pitchFamily="2" charset="2"/>
              </a:rPr>
              <a:t>zwaarder</a:t>
            </a:r>
            <a:r>
              <a:rPr lang="en-US" dirty="0">
                <a:sym typeface="Wingdings" panose="05000000000000000000" pitchFamily="2" charset="2"/>
              </a:rPr>
              <a:t>/</a:t>
            </a:r>
            <a:r>
              <a:rPr lang="en-US" dirty="0" err="1">
                <a:sym typeface="Wingdings" panose="05000000000000000000" pitchFamily="2" charset="2"/>
              </a:rPr>
              <a:t>hetzelfde</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lege</a:t>
            </a:r>
            <a:r>
              <a:rPr lang="en-US" dirty="0">
                <a:sym typeface="Wingdings" panose="05000000000000000000" pitchFamily="2" charset="2"/>
              </a:rPr>
              <a:t> ballon?</a:t>
            </a:r>
            <a:endParaRPr lang="en-US" dirty="0"/>
          </a:p>
          <a:p>
            <a:endParaRPr lang="nl-NL" dirty="0"/>
          </a:p>
        </p:txBody>
      </p:sp>
    </p:spTree>
    <p:extLst>
      <p:ext uri="{BB962C8B-B14F-4D97-AF65-F5344CB8AC3E}">
        <p14:creationId xmlns:p14="http://schemas.microsoft.com/office/powerpoint/2010/main" val="235010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24C-19CC-1718-050A-E4964DA3E01B}"/>
              </a:ext>
            </a:extLst>
          </p:cNvPr>
          <p:cNvSpPr>
            <a:spLocks noGrp="1"/>
          </p:cNvSpPr>
          <p:nvPr>
            <p:ph type="title"/>
          </p:nvPr>
        </p:nvSpPr>
        <p:spPr>
          <a:xfrm>
            <a:off x="352425" y="365125"/>
            <a:ext cx="11001375" cy="1325563"/>
          </a:xfrm>
        </p:spPr>
        <p:txBody>
          <a:bodyPr>
            <a:normAutofit/>
          </a:bodyPr>
          <a:lstStyle/>
          <a:p>
            <a:r>
              <a:rPr lang="en-US" dirty="0"/>
              <a:t>Ronde 2. </a:t>
            </a:r>
            <a:r>
              <a:rPr lang="en-US" dirty="0" err="1"/>
              <a:t>Vraag</a:t>
            </a:r>
            <a:r>
              <a:rPr lang="en-US" dirty="0"/>
              <a:t> 1</a:t>
            </a:r>
            <a:endParaRPr lang="nl-NL" dirty="0"/>
          </a:p>
        </p:txBody>
      </p:sp>
      <p:sp>
        <p:nvSpPr>
          <p:cNvPr id="3" name="Content Placeholder 2">
            <a:extLst>
              <a:ext uri="{FF2B5EF4-FFF2-40B4-BE49-F238E27FC236}">
                <a16:creationId xmlns:a16="http://schemas.microsoft.com/office/drawing/2014/main" id="{41F727D1-BAAC-B9B4-74B2-E5530BF9906D}"/>
              </a:ext>
            </a:extLst>
          </p:cNvPr>
          <p:cNvSpPr>
            <a:spLocks noGrp="1"/>
          </p:cNvSpPr>
          <p:nvPr>
            <p:ph idx="1"/>
          </p:nvPr>
        </p:nvSpPr>
        <p:spPr/>
        <p:txBody>
          <a:bodyPr/>
          <a:lstStyle/>
          <a:p>
            <a:r>
              <a:rPr lang="en-US" dirty="0">
                <a:sym typeface="Wingdings" panose="05000000000000000000" pitchFamily="2" charset="2"/>
              </a:rPr>
              <a:t>Je </a:t>
            </a:r>
            <a:r>
              <a:rPr lang="en-US" dirty="0" err="1">
                <a:sym typeface="Wingdings" panose="05000000000000000000" pitchFamily="2" charset="2"/>
              </a:rPr>
              <a:t>weegt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lege</a:t>
            </a:r>
            <a:r>
              <a:rPr lang="en-US" dirty="0">
                <a:sym typeface="Wingdings" panose="05000000000000000000" pitchFamily="2" charset="2"/>
              </a:rPr>
              <a:t> ballon op de </a:t>
            </a:r>
            <a:r>
              <a:rPr lang="en-US" dirty="0" err="1">
                <a:sym typeface="Wingdings" panose="05000000000000000000" pitchFamily="2" charset="2"/>
              </a:rPr>
              <a:t>weegschaal</a:t>
            </a:r>
            <a:r>
              <a:rPr lang="en-US" dirty="0">
                <a:sym typeface="Wingdings" panose="05000000000000000000" pitchFamily="2" charset="2"/>
              </a:rPr>
              <a:t>. Nu </a:t>
            </a:r>
            <a:r>
              <a:rPr lang="en-US" dirty="0" err="1">
                <a:sym typeface="Wingdings" panose="05000000000000000000" pitchFamily="2" charset="2"/>
              </a:rPr>
              <a:t>blaas</a:t>
            </a:r>
            <a:r>
              <a:rPr lang="en-US" dirty="0">
                <a:sym typeface="Wingdings" panose="05000000000000000000" pitchFamily="2" charset="2"/>
              </a:rPr>
              <a:t> je de ballon op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weegt</a:t>
            </a:r>
            <a:r>
              <a:rPr lang="en-US" dirty="0">
                <a:sym typeface="Wingdings" panose="05000000000000000000" pitchFamily="2" charset="2"/>
              </a:rPr>
              <a:t> </a:t>
            </a:r>
            <a:r>
              <a:rPr lang="en-US" dirty="0" err="1">
                <a:sym typeface="Wingdings" panose="05000000000000000000" pitchFamily="2" charset="2"/>
              </a:rPr>
              <a:t>deze</a:t>
            </a:r>
            <a:r>
              <a:rPr lang="en-US" dirty="0">
                <a:sym typeface="Wingdings" panose="05000000000000000000" pitchFamily="2" charset="2"/>
              </a:rPr>
              <a:t> </a:t>
            </a:r>
            <a:r>
              <a:rPr lang="en-US" dirty="0" err="1">
                <a:sym typeface="Wingdings" panose="05000000000000000000" pitchFamily="2" charset="2"/>
              </a:rPr>
              <a:t>opnieuw</a:t>
            </a:r>
            <a:r>
              <a:rPr lang="en-US" dirty="0">
                <a:sym typeface="Wingdings" panose="05000000000000000000" pitchFamily="2" charset="2"/>
              </a:rPr>
              <a:t>. De </a:t>
            </a:r>
            <a:r>
              <a:rPr lang="en-US" dirty="0" err="1">
                <a:sym typeface="Wingdings" panose="05000000000000000000" pitchFamily="2" charset="2"/>
              </a:rPr>
              <a:t>volle</a:t>
            </a:r>
            <a:r>
              <a:rPr lang="en-US" dirty="0">
                <a:sym typeface="Wingdings" panose="05000000000000000000" pitchFamily="2" charset="2"/>
              </a:rPr>
              <a:t> ballon is …</a:t>
            </a:r>
          </a:p>
          <a:p>
            <a:pPr marL="514350" indent="-514350">
              <a:buAutoNum type="alphaUcParenR"/>
            </a:pPr>
            <a:r>
              <a:rPr lang="en-US" dirty="0" err="1">
                <a:sym typeface="Wingdings" panose="05000000000000000000" pitchFamily="2" charset="2"/>
              </a:rPr>
              <a:t>Zwaarder</a:t>
            </a:r>
            <a:endParaRPr lang="en-US" dirty="0">
              <a:sym typeface="Wingdings" panose="05000000000000000000" pitchFamily="2" charset="2"/>
            </a:endParaRPr>
          </a:p>
          <a:p>
            <a:pPr marL="514350" indent="-514350">
              <a:buAutoNum type="alphaUcParenR"/>
            </a:pPr>
            <a:r>
              <a:rPr lang="en-US" dirty="0" err="1">
                <a:sym typeface="Wingdings" panose="05000000000000000000" pitchFamily="2" charset="2"/>
              </a:rPr>
              <a:t>Lichter</a:t>
            </a:r>
            <a:endParaRPr lang="en-US" dirty="0">
              <a:sym typeface="Wingdings" panose="05000000000000000000" pitchFamily="2" charset="2"/>
            </a:endParaRPr>
          </a:p>
          <a:p>
            <a:pPr marL="514350" indent="-514350">
              <a:buAutoNum type="alphaUcParenR"/>
            </a:pPr>
            <a:r>
              <a:rPr lang="en-US" dirty="0" err="1">
                <a:sym typeface="Wingdings" panose="05000000000000000000" pitchFamily="2" charset="2"/>
              </a:rPr>
              <a:t>Weegt</a:t>
            </a:r>
            <a:r>
              <a:rPr lang="en-US" dirty="0">
                <a:sym typeface="Wingdings" panose="05000000000000000000" pitchFamily="2" charset="2"/>
              </a:rPr>
              <a:t> </a:t>
            </a:r>
            <a:r>
              <a:rPr lang="en-US" dirty="0" err="1">
                <a:sym typeface="Wingdings" panose="05000000000000000000" pitchFamily="2" charset="2"/>
              </a:rPr>
              <a:t>hetzelfde</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lege</a:t>
            </a:r>
            <a:r>
              <a:rPr lang="en-US" dirty="0">
                <a:sym typeface="Wingdings" panose="05000000000000000000" pitchFamily="2" charset="2"/>
              </a:rPr>
              <a:t> ballon</a:t>
            </a:r>
            <a:endParaRPr lang="en-US" dirty="0"/>
          </a:p>
          <a:p>
            <a:endParaRPr lang="nl-NL" dirty="0"/>
          </a:p>
        </p:txBody>
      </p:sp>
    </p:spTree>
    <p:extLst>
      <p:ext uri="{BB962C8B-B14F-4D97-AF65-F5344CB8AC3E}">
        <p14:creationId xmlns:p14="http://schemas.microsoft.com/office/powerpoint/2010/main" val="269891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F500-6250-6733-B58E-AD281320D70A}"/>
              </a:ext>
            </a:extLst>
          </p:cNvPr>
          <p:cNvSpPr>
            <a:spLocks noGrp="1"/>
          </p:cNvSpPr>
          <p:nvPr>
            <p:ph type="title"/>
          </p:nvPr>
        </p:nvSpPr>
        <p:spPr/>
        <p:txBody>
          <a:bodyPr/>
          <a:lstStyle/>
          <a:p>
            <a:r>
              <a:rPr lang="en-US" sz="4400" dirty="0"/>
              <a:t>Ronde 2. </a:t>
            </a:r>
            <a:r>
              <a:rPr lang="en-US" sz="4400" dirty="0" err="1"/>
              <a:t>Vraag</a:t>
            </a:r>
            <a:r>
              <a:rPr lang="en-US" sz="4400" dirty="0"/>
              <a:t> 2</a:t>
            </a:r>
            <a:endParaRPr lang="nl-NL" dirty="0"/>
          </a:p>
        </p:txBody>
      </p:sp>
      <p:sp>
        <p:nvSpPr>
          <p:cNvPr id="3" name="Content Placeholder 2">
            <a:extLst>
              <a:ext uri="{FF2B5EF4-FFF2-40B4-BE49-F238E27FC236}">
                <a16:creationId xmlns:a16="http://schemas.microsoft.com/office/drawing/2014/main" id="{D0CEC094-8F30-B036-3531-94DCE31D5C62}"/>
              </a:ext>
            </a:extLst>
          </p:cNvPr>
          <p:cNvSpPr>
            <a:spLocks noGrp="1"/>
          </p:cNvSpPr>
          <p:nvPr>
            <p:ph idx="1"/>
          </p:nvPr>
        </p:nvSpPr>
        <p:spPr>
          <a:xfrm>
            <a:off x="838200" y="2591169"/>
            <a:ext cx="10515600" cy="4351338"/>
          </a:xfrm>
        </p:spPr>
        <p:txBody>
          <a:bodyPr>
            <a:normAutofit/>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pic>
        <p:nvPicPr>
          <p:cNvPr id="7170" name="Picture 2" descr="The Sci Guys: Science at Home - SE1 - EP8: Physics of Sound - Part 1:  Singing Wine Glass">
            <a:extLst>
              <a:ext uri="{FF2B5EF4-FFF2-40B4-BE49-F238E27FC236}">
                <a16:creationId xmlns:a16="http://schemas.microsoft.com/office/drawing/2014/main" id="{444E0DF0-2B02-AD77-FB09-AF1CA9FD8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13" y="4300396"/>
            <a:ext cx="11282216" cy="2467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3F8667E-EC4A-82C2-B563-A6F7BEAB98C0}"/>
              </a:ext>
            </a:extLst>
          </p:cNvPr>
          <p:cNvSpPr txBox="1">
            <a:spLocks/>
          </p:cNvSpPr>
          <p:nvPr/>
        </p:nvSpPr>
        <p:spPr>
          <a:xfrm>
            <a:off x="461727" y="1427273"/>
            <a:ext cx="114421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Wingdings" panose="05000000000000000000" pitchFamily="2" charset="2"/>
              </a:rPr>
              <a:t>Je </a:t>
            </a:r>
            <a:r>
              <a:rPr lang="en-US" dirty="0" err="1">
                <a:sym typeface="Wingdings" panose="05000000000000000000" pitchFamily="2" charset="2"/>
              </a:rPr>
              <a:t>wrijft</a:t>
            </a:r>
            <a:r>
              <a:rPr lang="en-US" dirty="0">
                <a:sym typeface="Wingdings" panose="05000000000000000000" pitchFamily="2" charset="2"/>
              </a:rPr>
              <a:t> met je </a:t>
            </a:r>
            <a:r>
              <a:rPr lang="en-US" dirty="0" err="1">
                <a:sym typeface="Wingdings" panose="05000000000000000000" pitchFamily="2" charset="2"/>
              </a:rPr>
              <a:t>vinger</a:t>
            </a:r>
            <a:r>
              <a:rPr lang="en-US" dirty="0">
                <a:sym typeface="Wingdings" panose="05000000000000000000" pitchFamily="2" charset="2"/>
              </a:rPr>
              <a:t> over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wijnglas</a:t>
            </a:r>
            <a:r>
              <a:rPr lang="en-US" dirty="0">
                <a:sym typeface="Wingdings" panose="05000000000000000000" pitchFamily="2" charset="2"/>
              </a:rPr>
              <a:t> met wat water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hoort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toon. Nu doe je </a:t>
            </a:r>
            <a:r>
              <a:rPr lang="en-US" dirty="0" err="1">
                <a:sym typeface="Wingdings" panose="05000000000000000000" pitchFamily="2" charset="2"/>
              </a:rPr>
              <a:t>meer</a:t>
            </a:r>
            <a:r>
              <a:rPr lang="en-US" dirty="0">
                <a:sym typeface="Wingdings" panose="05000000000000000000" pitchFamily="2" charset="2"/>
              </a:rPr>
              <a:t> water in het </a:t>
            </a:r>
            <a:r>
              <a:rPr lang="en-US" dirty="0" err="1">
                <a:sym typeface="Wingdings" panose="05000000000000000000" pitchFamily="2" charset="2"/>
              </a:rPr>
              <a:t>wijnglas</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wrijft</a:t>
            </a:r>
            <a:r>
              <a:rPr lang="en-US" dirty="0">
                <a:sym typeface="Wingdings" panose="05000000000000000000" pitchFamily="2" charset="2"/>
              </a:rPr>
              <a:t> </a:t>
            </a:r>
            <a:r>
              <a:rPr lang="en-US" dirty="0" err="1">
                <a:sym typeface="Wingdings" panose="05000000000000000000" pitchFamily="2" charset="2"/>
              </a:rPr>
              <a:t>opnieuw</a:t>
            </a:r>
            <a:r>
              <a:rPr lang="en-US" dirty="0">
                <a:sym typeface="Wingdings" panose="05000000000000000000" pitchFamily="2" charset="2"/>
              </a:rPr>
              <a:t>. De toon die je nu </a:t>
            </a:r>
            <a:r>
              <a:rPr lang="en-US" dirty="0" err="1">
                <a:sym typeface="Wingdings" panose="05000000000000000000" pitchFamily="2" charset="2"/>
              </a:rPr>
              <a:t>hoort</a:t>
            </a:r>
            <a:r>
              <a:rPr lang="en-US" dirty="0">
                <a:sym typeface="Wingdings" panose="05000000000000000000" pitchFamily="2" charset="2"/>
              </a:rPr>
              <a:t> </a:t>
            </a:r>
            <a:r>
              <a:rPr lang="en-US" dirty="0" err="1">
                <a:sym typeface="Wingdings" panose="05000000000000000000" pitchFamily="2" charset="2"/>
              </a:rPr>
              <a:t>klinkt</a:t>
            </a:r>
            <a:r>
              <a:rPr lang="en-US" dirty="0">
                <a:sym typeface="Wingdings" panose="05000000000000000000" pitchFamily="2" charset="2"/>
              </a:rPr>
              <a:t>… </a:t>
            </a:r>
          </a:p>
          <a:p>
            <a:pPr marL="514350" indent="-514350">
              <a:buAutoNum type="alphaUcParenR"/>
            </a:pPr>
            <a:r>
              <a:rPr lang="en-US" dirty="0" err="1">
                <a:sym typeface="Wingdings" panose="05000000000000000000" pitchFamily="2" charset="2"/>
              </a:rPr>
              <a:t>Hoger</a:t>
            </a:r>
            <a:endParaRPr lang="en-US" dirty="0">
              <a:sym typeface="Wingdings" panose="05000000000000000000" pitchFamily="2" charset="2"/>
            </a:endParaRPr>
          </a:p>
          <a:p>
            <a:pPr marL="514350" indent="-514350">
              <a:buAutoNum type="alphaUcParenR"/>
            </a:pPr>
            <a:r>
              <a:rPr lang="en-US" dirty="0">
                <a:sym typeface="Wingdings" panose="05000000000000000000" pitchFamily="2" charset="2"/>
              </a:rPr>
              <a:t>Lager</a:t>
            </a:r>
          </a:p>
          <a:p>
            <a:pPr marL="514350" indent="-514350">
              <a:buAutoNum type="alphaUcParenR"/>
            </a:pPr>
            <a:r>
              <a:rPr lang="en-US" dirty="0" err="1">
                <a:sym typeface="Wingdings" panose="05000000000000000000" pitchFamily="2" charset="2"/>
              </a:rPr>
              <a:t>Hetzelfde</a:t>
            </a:r>
            <a:endParaRPr lang="en-US" dirty="0"/>
          </a:p>
          <a:p>
            <a:endParaRPr lang="nl-NL" dirty="0"/>
          </a:p>
        </p:txBody>
      </p:sp>
    </p:spTree>
    <p:extLst>
      <p:ext uri="{BB962C8B-B14F-4D97-AF65-F5344CB8AC3E}">
        <p14:creationId xmlns:p14="http://schemas.microsoft.com/office/powerpoint/2010/main" val="214622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24C-19CC-1718-050A-E4964DA3E01B}"/>
              </a:ext>
            </a:extLst>
          </p:cNvPr>
          <p:cNvSpPr>
            <a:spLocks noGrp="1"/>
          </p:cNvSpPr>
          <p:nvPr>
            <p:ph type="title"/>
          </p:nvPr>
        </p:nvSpPr>
        <p:spPr>
          <a:xfrm>
            <a:off x="352425" y="365125"/>
            <a:ext cx="11001375" cy="1325563"/>
          </a:xfrm>
        </p:spPr>
        <p:txBody>
          <a:bodyPr>
            <a:normAutofit/>
          </a:bodyPr>
          <a:lstStyle/>
          <a:p>
            <a:r>
              <a:rPr lang="en-US" dirty="0"/>
              <a:t>Ronde 2. </a:t>
            </a:r>
            <a:r>
              <a:rPr lang="en-US" dirty="0" err="1"/>
              <a:t>Vraag</a:t>
            </a:r>
            <a:r>
              <a:rPr lang="en-US" dirty="0"/>
              <a:t> 3</a:t>
            </a:r>
            <a:endParaRPr lang="nl-NL" dirty="0"/>
          </a:p>
        </p:txBody>
      </p:sp>
      <p:sp>
        <p:nvSpPr>
          <p:cNvPr id="3" name="Content Placeholder 2">
            <a:extLst>
              <a:ext uri="{FF2B5EF4-FFF2-40B4-BE49-F238E27FC236}">
                <a16:creationId xmlns:a16="http://schemas.microsoft.com/office/drawing/2014/main" id="{41F727D1-BAAC-B9B4-74B2-E5530BF9906D}"/>
              </a:ext>
            </a:extLst>
          </p:cNvPr>
          <p:cNvSpPr>
            <a:spLocks noGrp="1"/>
          </p:cNvSpPr>
          <p:nvPr>
            <p:ph idx="1"/>
          </p:nvPr>
        </p:nvSpPr>
        <p:spPr>
          <a:xfrm>
            <a:off x="443620" y="1825625"/>
            <a:ext cx="11307778" cy="4351338"/>
          </a:xfrm>
        </p:spPr>
        <p:txBody>
          <a:bodyPr/>
          <a:lstStyle/>
          <a:p>
            <a:r>
              <a:rPr lang="en-US" dirty="0" err="1"/>
              <a:t>Ik</a:t>
            </a:r>
            <a:r>
              <a:rPr lang="en-US" dirty="0"/>
              <a:t> </a:t>
            </a:r>
            <a:r>
              <a:rPr lang="en-US" dirty="0" err="1"/>
              <a:t>sla</a:t>
            </a:r>
            <a:r>
              <a:rPr lang="en-US" dirty="0"/>
              <a:t> op het </a:t>
            </a:r>
            <a:r>
              <a:rPr lang="en-US" dirty="0" err="1"/>
              <a:t>uiteinde</a:t>
            </a:r>
            <a:r>
              <a:rPr lang="en-US" dirty="0"/>
              <a:t> van </a:t>
            </a:r>
            <a:r>
              <a:rPr lang="en-US" dirty="0" err="1"/>
              <a:t>een</a:t>
            </a:r>
            <a:r>
              <a:rPr lang="en-US" dirty="0"/>
              <a:t> PVC-</a:t>
            </a:r>
            <a:r>
              <a:rPr lang="en-US" dirty="0" err="1"/>
              <a:t>buis</a:t>
            </a:r>
            <a:r>
              <a:rPr lang="en-US" dirty="0"/>
              <a:t> </a:t>
            </a:r>
            <a:r>
              <a:rPr lang="en-US" dirty="0" err="1"/>
              <a:t>en</a:t>
            </a:r>
            <a:r>
              <a:rPr lang="en-US" dirty="0"/>
              <a:t> </a:t>
            </a:r>
            <a:r>
              <a:rPr lang="en-US" dirty="0" err="1"/>
              <a:t>houd</a:t>
            </a:r>
            <a:r>
              <a:rPr lang="en-US" dirty="0"/>
              <a:t> </a:t>
            </a:r>
            <a:r>
              <a:rPr lang="en-US" dirty="0" err="1"/>
              <a:t>dit</a:t>
            </a:r>
            <a:r>
              <a:rPr lang="en-US" dirty="0"/>
              <a:t> </a:t>
            </a:r>
            <a:r>
              <a:rPr lang="en-US" dirty="0" err="1"/>
              <a:t>uiteinde</a:t>
            </a:r>
            <a:r>
              <a:rPr lang="en-US" dirty="0"/>
              <a:t> </a:t>
            </a:r>
            <a:r>
              <a:rPr lang="en-US" dirty="0" err="1"/>
              <a:t>dicht</a:t>
            </a:r>
            <a:r>
              <a:rPr lang="en-US" dirty="0"/>
              <a:t> </a:t>
            </a:r>
            <a:r>
              <a:rPr lang="en-US" dirty="0" err="1"/>
              <a:t>na</a:t>
            </a:r>
            <a:r>
              <a:rPr lang="en-US" dirty="0"/>
              <a:t> </a:t>
            </a:r>
            <a:r>
              <a:rPr lang="en-US" dirty="0" err="1"/>
              <a:t>aanslaan</a:t>
            </a:r>
            <a:r>
              <a:rPr lang="en-US" dirty="0"/>
              <a:t>. Er </a:t>
            </a:r>
            <a:r>
              <a:rPr lang="en-US" dirty="0" err="1"/>
              <a:t>klinkt</a:t>
            </a:r>
            <a:r>
              <a:rPr lang="en-US" dirty="0"/>
              <a:t> </a:t>
            </a:r>
            <a:r>
              <a:rPr lang="en-US" dirty="0" err="1"/>
              <a:t>een</a:t>
            </a:r>
            <a:r>
              <a:rPr lang="en-US" dirty="0"/>
              <a:t> </a:t>
            </a:r>
            <a:r>
              <a:rPr lang="en-US" dirty="0" err="1"/>
              <a:t>duidelijke</a:t>
            </a:r>
            <a:r>
              <a:rPr lang="en-US" dirty="0"/>
              <a:t> toon</a:t>
            </a:r>
          </a:p>
          <a:p>
            <a:r>
              <a:rPr lang="en-US" dirty="0"/>
              <a:t> In </a:t>
            </a:r>
            <a:r>
              <a:rPr lang="en-US" dirty="0" err="1"/>
              <a:t>plaats</a:t>
            </a:r>
            <a:r>
              <a:rPr lang="en-US" dirty="0"/>
              <a:t> van </a:t>
            </a:r>
            <a:r>
              <a:rPr lang="en-US" dirty="0" err="1"/>
              <a:t>dichthouden</a:t>
            </a:r>
            <a:r>
              <a:rPr lang="en-US" dirty="0"/>
              <a:t> </a:t>
            </a:r>
            <a:r>
              <a:rPr lang="en-US" dirty="0" err="1"/>
              <a:t>sla</a:t>
            </a:r>
            <a:r>
              <a:rPr lang="en-US" dirty="0"/>
              <a:t> </a:t>
            </a:r>
            <a:r>
              <a:rPr lang="en-US" dirty="0" err="1"/>
              <a:t>ik</a:t>
            </a:r>
            <a:r>
              <a:rPr lang="en-US" dirty="0"/>
              <a:t> nu </a:t>
            </a:r>
            <a:r>
              <a:rPr lang="en-US" dirty="0" err="1"/>
              <a:t>kort</a:t>
            </a:r>
            <a:r>
              <a:rPr lang="en-US" dirty="0"/>
              <a:t> op het </a:t>
            </a:r>
            <a:r>
              <a:rPr lang="en-US" dirty="0" err="1"/>
              <a:t>uiteinde</a:t>
            </a:r>
            <a:r>
              <a:rPr lang="en-US" dirty="0"/>
              <a:t>, </a:t>
            </a:r>
            <a:r>
              <a:rPr lang="en-US" dirty="0" err="1"/>
              <a:t>dit</a:t>
            </a:r>
            <a:r>
              <a:rPr lang="en-US" dirty="0"/>
              <a:t>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p>
          <a:p>
            <a:pPr marL="0" indent="0">
              <a:buNone/>
            </a:pPr>
            <a:endParaRPr lang="en-US" dirty="0">
              <a:sym typeface="Wingdings" panose="05000000000000000000" pitchFamily="2" charset="2"/>
            </a:endParaRPr>
          </a:p>
          <a:p>
            <a:pPr marL="514350" indent="-514350">
              <a:buAutoNum type="alphaUcParenR"/>
            </a:pPr>
            <a:r>
              <a:rPr lang="en-US" dirty="0" err="1">
                <a:sym typeface="Wingdings" panose="05000000000000000000" pitchFamily="2" charset="2"/>
              </a:rPr>
              <a:t>Hogere</a:t>
            </a:r>
            <a:r>
              <a:rPr lang="en-US" dirty="0">
                <a:sym typeface="Wingdings" panose="05000000000000000000" pitchFamily="2" charset="2"/>
              </a:rPr>
              <a:t> toon</a:t>
            </a:r>
          </a:p>
          <a:p>
            <a:pPr marL="514350" indent="-514350">
              <a:buAutoNum type="alphaUcParenR"/>
            </a:pPr>
            <a:r>
              <a:rPr lang="en-US" dirty="0" err="1">
                <a:sym typeface="Wingdings" panose="05000000000000000000" pitchFamily="2" charset="2"/>
              </a:rPr>
              <a:t>Lagere</a:t>
            </a:r>
            <a:r>
              <a:rPr lang="en-US" dirty="0">
                <a:sym typeface="Wingdings" panose="05000000000000000000" pitchFamily="2" charset="2"/>
              </a:rPr>
              <a:t> toon</a:t>
            </a:r>
          </a:p>
          <a:p>
            <a:pPr marL="514350" indent="-514350">
              <a:buAutoNum type="alphaUcParenR"/>
            </a:pPr>
            <a:r>
              <a:rPr lang="en-US" dirty="0" err="1">
                <a:sym typeface="Wingdings" panose="05000000000000000000" pitchFamily="2" charset="2"/>
              </a:rPr>
              <a:t>Dezelfde</a:t>
            </a:r>
            <a:r>
              <a:rPr lang="en-US" dirty="0">
                <a:sym typeface="Wingdings" panose="05000000000000000000" pitchFamily="2" charset="2"/>
              </a:rPr>
              <a:t> toon</a:t>
            </a:r>
          </a:p>
          <a:p>
            <a:endParaRPr lang="nl-NL" dirty="0"/>
          </a:p>
        </p:txBody>
      </p:sp>
    </p:spTree>
    <p:extLst>
      <p:ext uri="{BB962C8B-B14F-4D97-AF65-F5344CB8AC3E}">
        <p14:creationId xmlns:p14="http://schemas.microsoft.com/office/powerpoint/2010/main" val="497842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AA8D-34D9-86A4-FF0E-6F9338CA65C0}"/>
              </a:ext>
            </a:extLst>
          </p:cNvPr>
          <p:cNvSpPr>
            <a:spLocks noGrp="1"/>
          </p:cNvSpPr>
          <p:nvPr>
            <p:ph type="title"/>
          </p:nvPr>
        </p:nvSpPr>
        <p:spPr/>
        <p:txBody>
          <a:bodyPr/>
          <a:lstStyle/>
          <a:p>
            <a:r>
              <a:rPr lang="en-US" dirty="0"/>
              <a:t>Ronde 2. </a:t>
            </a:r>
            <a:r>
              <a:rPr lang="en-US" dirty="0" err="1"/>
              <a:t>Vraag</a:t>
            </a:r>
            <a:r>
              <a:rPr lang="en-US" dirty="0"/>
              <a:t> 4</a:t>
            </a:r>
            <a:endParaRPr lang="nl-NL" dirty="0"/>
          </a:p>
        </p:txBody>
      </p:sp>
      <p:sp>
        <p:nvSpPr>
          <p:cNvPr id="4" name="Content Placeholder 2">
            <a:extLst>
              <a:ext uri="{FF2B5EF4-FFF2-40B4-BE49-F238E27FC236}">
                <a16:creationId xmlns:a16="http://schemas.microsoft.com/office/drawing/2014/main" id="{8FE0DBB0-7A8F-B6AE-D63C-7D6E300EA3A8}"/>
              </a:ext>
            </a:extLst>
          </p:cNvPr>
          <p:cNvSpPr txBox="1">
            <a:spLocks/>
          </p:cNvSpPr>
          <p:nvPr/>
        </p:nvSpPr>
        <p:spPr>
          <a:xfrm>
            <a:off x="334978" y="1910280"/>
            <a:ext cx="6707385" cy="4582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de show de </a:t>
            </a:r>
            <a:r>
              <a:rPr lang="en-US" dirty="0" err="1"/>
              <a:t>fysica</a:t>
            </a:r>
            <a:r>
              <a:rPr lang="en-US" dirty="0"/>
              <a:t> demo “</a:t>
            </a:r>
            <a:r>
              <a:rPr lang="en-US" dirty="0" err="1"/>
              <a:t>sociale</a:t>
            </a:r>
            <a:r>
              <a:rPr lang="en-US" dirty="0"/>
              <a:t> </a:t>
            </a:r>
            <a:r>
              <a:rPr lang="en-US" dirty="0" err="1"/>
              <a:t>elektronica</a:t>
            </a:r>
            <a:r>
              <a:rPr lang="en-US" dirty="0"/>
              <a:t>” met </a:t>
            </a:r>
            <a:r>
              <a:rPr lang="en-US" dirty="0" err="1"/>
              <a:t>een</a:t>
            </a:r>
            <a:r>
              <a:rPr lang="en-US" dirty="0"/>
              <a:t> Timer 555 </a:t>
            </a:r>
            <a:r>
              <a:rPr lang="en-US" dirty="0" err="1"/>
              <a:t>Ichoor</a:t>
            </a:r>
            <a:r>
              <a:rPr lang="en-US" dirty="0"/>
              <a:t> je </a:t>
            </a:r>
            <a:r>
              <a:rPr lang="en-US" dirty="0" err="1"/>
              <a:t>eenhogere</a:t>
            </a:r>
            <a:r>
              <a:rPr lang="en-US" dirty="0"/>
              <a:t> toon </a:t>
            </a:r>
            <a:r>
              <a:rPr lang="en-US" dirty="0" err="1"/>
              <a:t>als</a:t>
            </a:r>
            <a:r>
              <a:rPr lang="en-US" dirty="0"/>
              <a:t> de </a:t>
            </a:r>
            <a:r>
              <a:rPr lang="en-US" dirty="0" err="1"/>
              <a:t>weerstand</a:t>
            </a:r>
            <a:r>
              <a:rPr lang="en-US" dirty="0"/>
              <a:t> Kleiner </a:t>
            </a:r>
            <a:r>
              <a:rPr lang="en-US" dirty="0" err="1"/>
              <a:t>wordt</a:t>
            </a:r>
            <a:r>
              <a:rPr lang="en-US" dirty="0"/>
              <a:t> </a:t>
            </a:r>
            <a:r>
              <a:rPr lang="en-US" dirty="0" err="1"/>
              <a:t>gemaakt</a:t>
            </a:r>
            <a:r>
              <a:rPr lang="en-US" dirty="0"/>
              <a:t>. </a:t>
            </a:r>
          </a:p>
          <a:p>
            <a:r>
              <a:rPr lang="en-US" dirty="0"/>
              <a:t>Stel je sluit </a:t>
            </a:r>
            <a:r>
              <a:rPr lang="en-US" dirty="0" err="1"/>
              <a:t>een</a:t>
            </a:r>
            <a:r>
              <a:rPr lang="en-US" dirty="0"/>
              <a:t> LDR </a:t>
            </a:r>
            <a:r>
              <a:rPr lang="en-US" dirty="0" err="1"/>
              <a:t>aan</a:t>
            </a:r>
            <a:r>
              <a:rPr lang="en-US" dirty="0"/>
              <a:t> </a:t>
            </a:r>
            <a:r>
              <a:rPr lang="en-US" dirty="0" err="1"/>
              <a:t>ipv</a:t>
            </a:r>
            <a:r>
              <a:rPr lang="en-US" dirty="0"/>
              <a:t> de </a:t>
            </a:r>
            <a:r>
              <a:rPr lang="en-US" dirty="0" err="1"/>
              <a:t>leerlingen</a:t>
            </a:r>
            <a:r>
              <a:rPr lang="en-US" dirty="0"/>
              <a:t> op de </a:t>
            </a:r>
            <a:r>
              <a:rPr lang="en-US" dirty="0" err="1"/>
              <a:t>foto</a:t>
            </a:r>
            <a:r>
              <a:rPr lang="en-US" dirty="0"/>
              <a:t> </a:t>
            </a:r>
            <a:r>
              <a:rPr lang="en-US" dirty="0" err="1"/>
              <a:t>hiernaast</a:t>
            </a:r>
            <a:r>
              <a:rPr lang="en-US" dirty="0"/>
              <a:t>.</a:t>
            </a:r>
          </a:p>
          <a:p>
            <a:pPr>
              <a:buFont typeface="Wingdings" panose="05000000000000000000" pitchFamily="2" charset="2"/>
              <a:buChar char="à"/>
            </a:pPr>
            <a:r>
              <a:rPr lang="en-US" dirty="0">
                <a:sym typeface="Wingdings" panose="05000000000000000000" pitchFamily="2" charset="2"/>
              </a:rPr>
              <a:t>Minder </a:t>
            </a:r>
            <a:r>
              <a:rPr lang="en-US" dirty="0" err="1">
                <a:sym typeface="Wingdings" panose="05000000000000000000" pitchFamily="2" charset="2"/>
              </a:rPr>
              <a:t>licht</a:t>
            </a:r>
            <a:r>
              <a:rPr lang="en-US" dirty="0">
                <a:sym typeface="Wingdings" panose="05000000000000000000" pitchFamily="2" charset="2"/>
              </a:rPr>
              <a:t> op de LDR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 </a:t>
            </a:r>
          </a:p>
          <a:p>
            <a:pPr marL="514350" indent="-514350">
              <a:buAutoNum type="alphaUcParenR"/>
            </a:pPr>
            <a:r>
              <a:rPr lang="en-US" dirty="0" err="1">
                <a:sym typeface="Wingdings" panose="05000000000000000000" pitchFamily="2" charset="2"/>
              </a:rPr>
              <a:t>Hogere</a:t>
            </a:r>
            <a:r>
              <a:rPr lang="en-US" dirty="0">
                <a:sym typeface="Wingdings" panose="05000000000000000000" pitchFamily="2" charset="2"/>
              </a:rPr>
              <a:t> toon</a:t>
            </a:r>
          </a:p>
          <a:p>
            <a:pPr marL="514350" indent="-514350">
              <a:buAutoNum type="alphaUcParenR"/>
            </a:pPr>
            <a:r>
              <a:rPr lang="en-US" dirty="0" err="1">
                <a:sym typeface="Wingdings" panose="05000000000000000000" pitchFamily="2" charset="2"/>
              </a:rPr>
              <a:t>Lagere</a:t>
            </a:r>
            <a:r>
              <a:rPr lang="en-US" dirty="0">
                <a:sym typeface="Wingdings" panose="05000000000000000000" pitchFamily="2" charset="2"/>
              </a:rPr>
              <a:t> toon</a:t>
            </a:r>
          </a:p>
          <a:p>
            <a:endParaRPr lang="nl-NL" dirty="0"/>
          </a:p>
        </p:txBody>
      </p:sp>
      <p:pic>
        <p:nvPicPr>
          <p:cNvPr id="5" name="Picture 4">
            <a:extLst>
              <a:ext uri="{FF2B5EF4-FFF2-40B4-BE49-F238E27FC236}">
                <a16:creationId xmlns:a16="http://schemas.microsoft.com/office/drawing/2014/main" id="{F889FCA7-365D-A5E9-1A46-426C136C420B}"/>
              </a:ext>
            </a:extLst>
          </p:cNvPr>
          <p:cNvPicPr>
            <a:picLocks noChangeAspect="1"/>
          </p:cNvPicPr>
          <p:nvPr/>
        </p:nvPicPr>
        <p:blipFill>
          <a:blip r:embed="rId2"/>
          <a:stretch>
            <a:fillRect/>
          </a:stretch>
        </p:blipFill>
        <p:spPr>
          <a:xfrm>
            <a:off x="7126862" y="963510"/>
            <a:ext cx="5065138" cy="4755602"/>
          </a:xfrm>
          <a:prstGeom prst="rect">
            <a:avLst/>
          </a:prstGeom>
        </p:spPr>
      </p:pic>
    </p:spTree>
    <p:extLst>
      <p:ext uri="{BB962C8B-B14F-4D97-AF65-F5344CB8AC3E}">
        <p14:creationId xmlns:p14="http://schemas.microsoft.com/office/powerpoint/2010/main" val="143690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48964-D15B-806C-9A9D-6C110CF60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021E7-E29D-F3D1-B62C-0E3BAD61A19F}"/>
              </a:ext>
            </a:extLst>
          </p:cNvPr>
          <p:cNvSpPr>
            <a:spLocks noGrp="1"/>
          </p:cNvSpPr>
          <p:nvPr>
            <p:ph type="title"/>
          </p:nvPr>
        </p:nvSpPr>
        <p:spPr>
          <a:xfrm>
            <a:off x="352425" y="365125"/>
            <a:ext cx="11001375" cy="1325563"/>
          </a:xfrm>
        </p:spPr>
        <p:txBody>
          <a:bodyPr>
            <a:normAutofit/>
          </a:bodyPr>
          <a:lstStyle/>
          <a:p>
            <a:r>
              <a:rPr lang="en-US" dirty="0"/>
              <a:t>Ronde 2. </a:t>
            </a:r>
            <a:r>
              <a:rPr lang="en-US" dirty="0" err="1"/>
              <a:t>Vraag</a:t>
            </a:r>
            <a:r>
              <a:rPr lang="en-US" dirty="0"/>
              <a:t> 5</a:t>
            </a:r>
            <a:endParaRPr lang="nl-NL" dirty="0"/>
          </a:p>
        </p:txBody>
      </p:sp>
      <p:sp>
        <p:nvSpPr>
          <p:cNvPr id="3" name="Content Placeholder 2">
            <a:extLst>
              <a:ext uri="{FF2B5EF4-FFF2-40B4-BE49-F238E27FC236}">
                <a16:creationId xmlns:a16="http://schemas.microsoft.com/office/drawing/2014/main" id="{AE666EDA-5A98-4F18-7AC6-7475216EE359}"/>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80C9A88A-92B5-9E4B-9B61-833B5EC282B1}"/>
              </a:ext>
            </a:extLst>
          </p:cNvPr>
          <p:cNvPicPr>
            <a:picLocks noChangeAspect="1"/>
          </p:cNvPicPr>
          <p:nvPr/>
        </p:nvPicPr>
        <p:blipFill rotWithShape="1">
          <a:blip r:embed="rId2"/>
          <a:srcRect l="31331" t="30371" r="5084" b="34815"/>
          <a:stretch/>
        </p:blipFill>
        <p:spPr>
          <a:xfrm>
            <a:off x="114040" y="1416113"/>
            <a:ext cx="11834943" cy="4993739"/>
          </a:xfrm>
          <a:prstGeom prst="rect">
            <a:avLst/>
          </a:prstGeom>
        </p:spPr>
      </p:pic>
    </p:spTree>
    <p:extLst>
      <p:ext uri="{BB962C8B-B14F-4D97-AF65-F5344CB8AC3E}">
        <p14:creationId xmlns:p14="http://schemas.microsoft.com/office/powerpoint/2010/main" val="2388529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24C-19CC-1718-050A-E4964DA3E01B}"/>
              </a:ext>
            </a:extLst>
          </p:cNvPr>
          <p:cNvSpPr>
            <a:spLocks noGrp="1"/>
          </p:cNvSpPr>
          <p:nvPr>
            <p:ph type="title"/>
          </p:nvPr>
        </p:nvSpPr>
        <p:spPr>
          <a:xfrm>
            <a:off x="352425" y="365125"/>
            <a:ext cx="11001375" cy="1325563"/>
          </a:xfrm>
        </p:spPr>
        <p:txBody>
          <a:bodyPr>
            <a:normAutofit/>
          </a:bodyPr>
          <a:lstStyle/>
          <a:p>
            <a:r>
              <a:rPr lang="nl-NL" sz="3600" dirty="0">
                <a:hlinkClick r:id="rId2"/>
              </a:rPr>
              <a:t>https://www.natuurkundeolympiade.nl/opgaven/ronde-1/</a:t>
            </a:r>
            <a:r>
              <a:rPr lang="nl-NL" sz="3600" dirty="0"/>
              <a:t> </a:t>
            </a:r>
          </a:p>
        </p:txBody>
      </p:sp>
      <p:sp>
        <p:nvSpPr>
          <p:cNvPr id="3" name="Content Placeholder 2">
            <a:extLst>
              <a:ext uri="{FF2B5EF4-FFF2-40B4-BE49-F238E27FC236}">
                <a16:creationId xmlns:a16="http://schemas.microsoft.com/office/drawing/2014/main" id="{41F727D1-BAAC-B9B4-74B2-E5530BF9906D}"/>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38898C2D-101F-FE1B-85F9-D76DED315BCB}"/>
              </a:ext>
            </a:extLst>
          </p:cNvPr>
          <p:cNvPicPr>
            <a:picLocks noChangeAspect="1"/>
          </p:cNvPicPr>
          <p:nvPr/>
        </p:nvPicPr>
        <p:blipFill rotWithShape="1">
          <a:blip r:embed="rId3"/>
          <a:srcRect l="31993" t="30371" r="5084" b="34815"/>
          <a:stretch/>
        </p:blipFill>
        <p:spPr>
          <a:xfrm>
            <a:off x="255182" y="1324999"/>
            <a:ext cx="11284158" cy="3660775"/>
          </a:xfrm>
          <a:prstGeom prst="rect">
            <a:avLst/>
          </a:prstGeom>
        </p:spPr>
      </p:pic>
      <p:pic>
        <p:nvPicPr>
          <p:cNvPr id="4" name="Picture 3">
            <a:extLst>
              <a:ext uri="{FF2B5EF4-FFF2-40B4-BE49-F238E27FC236}">
                <a16:creationId xmlns:a16="http://schemas.microsoft.com/office/drawing/2014/main" id="{CA6C3727-233D-772F-44A4-2312DCF61BAE}"/>
              </a:ext>
            </a:extLst>
          </p:cNvPr>
          <p:cNvPicPr>
            <a:picLocks noChangeAspect="1"/>
          </p:cNvPicPr>
          <p:nvPr/>
        </p:nvPicPr>
        <p:blipFill rotWithShape="1">
          <a:blip r:embed="rId4"/>
          <a:srcRect t="6666" r="28984" b="18333"/>
          <a:stretch/>
        </p:blipFill>
        <p:spPr>
          <a:xfrm>
            <a:off x="3239121" y="1362708"/>
            <a:ext cx="8883237" cy="5277172"/>
          </a:xfrm>
          <a:prstGeom prst="rect">
            <a:avLst/>
          </a:prstGeom>
        </p:spPr>
      </p:pic>
    </p:spTree>
    <p:extLst>
      <p:ext uri="{BB962C8B-B14F-4D97-AF65-F5344CB8AC3E}">
        <p14:creationId xmlns:p14="http://schemas.microsoft.com/office/powerpoint/2010/main" val="305217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F500-6250-6733-B58E-AD281320D70A}"/>
              </a:ext>
            </a:extLst>
          </p:cNvPr>
          <p:cNvSpPr>
            <a:spLocks noGrp="1"/>
          </p:cNvSpPr>
          <p:nvPr>
            <p:ph type="title"/>
          </p:nvPr>
        </p:nvSpPr>
        <p:spPr/>
        <p:txBody>
          <a:bodyPr/>
          <a:lstStyle/>
          <a:p>
            <a:r>
              <a:rPr lang="en-US" sz="4400" dirty="0"/>
              <a:t>Ronde 1. </a:t>
            </a:r>
            <a:r>
              <a:rPr lang="en-US" sz="4400" dirty="0" err="1"/>
              <a:t>Vraag</a:t>
            </a:r>
            <a:r>
              <a:rPr lang="en-US" sz="4400" dirty="0"/>
              <a:t> 1</a:t>
            </a:r>
            <a:endParaRPr lang="nl-NL" dirty="0"/>
          </a:p>
        </p:txBody>
      </p:sp>
      <p:sp>
        <p:nvSpPr>
          <p:cNvPr id="3" name="Content Placeholder 2">
            <a:extLst>
              <a:ext uri="{FF2B5EF4-FFF2-40B4-BE49-F238E27FC236}">
                <a16:creationId xmlns:a16="http://schemas.microsoft.com/office/drawing/2014/main" id="{D0CEC094-8F30-B036-3531-94DCE31D5C62}"/>
              </a:ext>
            </a:extLst>
          </p:cNvPr>
          <p:cNvSpPr>
            <a:spLocks noGrp="1"/>
          </p:cNvSpPr>
          <p:nvPr>
            <p:ph idx="1"/>
          </p:nvPr>
        </p:nvSpPr>
        <p:spPr>
          <a:xfrm>
            <a:off x="838200" y="2591169"/>
            <a:ext cx="10515600" cy="4351338"/>
          </a:xfrm>
        </p:spPr>
        <p:txBody>
          <a:bodyPr>
            <a:normAutofit/>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pic>
        <p:nvPicPr>
          <p:cNvPr id="7170" name="Picture 2" descr="The Sci Guys: Science at Home - SE1 - EP8: Physics of Sound - Part 1:  Singing Wine Glass">
            <a:extLst>
              <a:ext uri="{FF2B5EF4-FFF2-40B4-BE49-F238E27FC236}">
                <a16:creationId xmlns:a16="http://schemas.microsoft.com/office/drawing/2014/main" id="{444E0DF0-2B02-AD77-FB09-AF1CA9FD8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13" y="4300396"/>
            <a:ext cx="11282216" cy="2467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3F8667E-EC4A-82C2-B563-A6F7BEAB98C0}"/>
              </a:ext>
            </a:extLst>
          </p:cNvPr>
          <p:cNvSpPr txBox="1">
            <a:spLocks/>
          </p:cNvSpPr>
          <p:nvPr/>
        </p:nvSpPr>
        <p:spPr>
          <a:xfrm>
            <a:off x="461727" y="1427273"/>
            <a:ext cx="114421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Wingdings" panose="05000000000000000000" pitchFamily="2" charset="2"/>
              </a:rPr>
              <a:t>Je </a:t>
            </a:r>
            <a:r>
              <a:rPr lang="en-US" dirty="0" err="1">
                <a:sym typeface="Wingdings" panose="05000000000000000000" pitchFamily="2" charset="2"/>
              </a:rPr>
              <a:t>wrijft</a:t>
            </a:r>
            <a:r>
              <a:rPr lang="en-US" dirty="0">
                <a:sym typeface="Wingdings" panose="05000000000000000000" pitchFamily="2" charset="2"/>
              </a:rPr>
              <a:t> met je </a:t>
            </a:r>
            <a:r>
              <a:rPr lang="en-US" dirty="0" err="1">
                <a:sym typeface="Wingdings" panose="05000000000000000000" pitchFamily="2" charset="2"/>
              </a:rPr>
              <a:t>vinger</a:t>
            </a:r>
            <a:r>
              <a:rPr lang="en-US" dirty="0">
                <a:sym typeface="Wingdings" panose="05000000000000000000" pitchFamily="2" charset="2"/>
              </a:rPr>
              <a:t> over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wijnglas</a:t>
            </a:r>
            <a:r>
              <a:rPr lang="en-US" dirty="0">
                <a:sym typeface="Wingdings" panose="05000000000000000000" pitchFamily="2" charset="2"/>
              </a:rPr>
              <a:t> met wat water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hoort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toon. Nu doe je </a:t>
            </a:r>
            <a:r>
              <a:rPr lang="en-US" dirty="0" err="1">
                <a:sym typeface="Wingdings" panose="05000000000000000000" pitchFamily="2" charset="2"/>
              </a:rPr>
              <a:t>meer</a:t>
            </a:r>
            <a:r>
              <a:rPr lang="en-US" dirty="0">
                <a:sym typeface="Wingdings" panose="05000000000000000000" pitchFamily="2" charset="2"/>
              </a:rPr>
              <a:t> water in het </a:t>
            </a:r>
            <a:r>
              <a:rPr lang="en-US" dirty="0" err="1">
                <a:sym typeface="Wingdings" panose="05000000000000000000" pitchFamily="2" charset="2"/>
              </a:rPr>
              <a:t>wijnglas</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wrijft</a:t>
            </a:r>
            <a:r>
              <a:rPr lang="en-US" dirty="0">
                <a:sym typeface="Wingdings" panose="05000000000000000000" pitchFamily="2" charset="2"/>
              </a:rPr>
              <a:t> </a:t>
            </a:r>
            <a:r>
              <a:rPr lang="en-US" dirty="0" err="1">
                <a:sym typeface="Wingdings" panose="05000000000000000000" pitchFamily="2" charset="2"/>
              </a:rPr>
              <a:t>opnieuw</a:t>
            </a:r>
            <a:r>
              <a:rPr lang="en-US" dirty="0">
                <a:sym typeface="Wingdings" panose="05000000000000000000" pitchFamily="2" charset="2"/>
              </a:rPr>
              <a:t>. De toon die je nu </a:t>
            </a:r>
            <a:r>
              <a:rPr lang="en-US" dirty="0" err="1">
                <a:sym typeface="Wingdings" panose="05000000000000000000" pitchFamily="2" charset="2"/>
              </a:rPr>
              <a:t>hoort</a:t>
            </a:r>
            <a:r>
              <a:rPr lang="en-US" dirty="0">
                <a:sym typeface="Wingdings" panose="05000000000000000000" pitchFamily="2" charset="2"/>
              </a:rPr>
              <a:t> </a:t>
            </a:r>
            <a:r>
              <a:rPr lang="en-US" dirty="0" err="1">
                <a:sym typeface="Wingdings" panose="05000000000000000000" pitchFamily="2" charset="2"/>
              </a:rPr>
              <a:t>klinkt</a:t>
            </a:r>
            <a:r>
              <a:rPr lang="en-US" dirty="0">
                <a:sym typeface="Wingdings" panose="05000000000000000000" pitchFamily="2" charset="2"/>
              </a:rPr>
              <a:t>… </a:t>
            </a:r>
          </a:p>
          <a:p>
            <a:pPr marL="514350" indent="-514350">
              <a:buAutoNum type="alphaUcParenR"/>
            </a:pPr>
            <a:r>
              <a:rPr lang="en-US" dirty="0" err="1">
                <a:sym typeface="Wingdings" panose="05000000000000000000" pitchFamily="2" charset="2"/>
              </a:rPr>
              <a:t>Hoger</a:t>
            </a:r>
            <a:endParaRPr lang="en-US" dirty="0">
              <a:sym typeface="Wingdings" panose="05000000000000000000" pitchFamily="2" charset="2"/>
            </a:endParaRPr>
          </a:p>
          <a:p>
            <a:pPr marL="514350" indent="-514350">
              <a:buAutoNum type="alphaUcParenR"/>
            </a:pPr>
            <a:r>
              <a:rPr lang="en-US" dirty="0">
                <a:highlight>
                  <a:srgbClr val="FFFF00"/>
                </a:highlight>
                <a:sym typeface="Wingdings" panose="05000000000000000000" pitchFamily="2" charset="2"/>
              </a:rPr>
              <a:t>Lager</a:t>
            </a:r>
          </a:p>
          <a:p>
            <a:pPr marL="514350" indent="-514350">
              <a:buAutoNum type="alphaUcParenR"/>
            </a:pPr>
            <a:r>
              <a:rPr lang="en-US" dirty="0" err="1">
                <a:sym typeface="Wingdings" panose="05000000000000000000" pitchFamily="2" charset="2"/>
              </a:rPr>
              <a:t>Hetzelfde</a:t>
            </a:r>
            <a:endParaRPr lang="en-US" dirty="0"/>
          </a:p>
          <a:p>
            <a:endParaRPr lang="nl-NL" dirty="0"/>
          </a:p>
        </p:txBody>
      </p:sp>
    </p:spTree>
    <p:extLst>
      <p:ext uri="{BB962C8B-B14F-4D97-AF65-F5344CB8AC3E}">
        <p14:creationId xmlns:p14="http://schemas.microsoft.com/office/powerpoint/2010/main" val="85195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19B2-5464-F06B-E6A9-50C964BE337B}"/>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B0603E48-32CA-12DF-06D0-319B81AC5DB5}"/>
              </a:ext>
            </a:extLst>
          </p:cNvPr>
          <p:cNvSpPr>
            <a:spLocks noGrp="1"/>
          </p:cNvSpPr>
          <p:nvPr>
            <p:ph idx="1"/>
          </p:nvPr>
        </p:nvSpPr>
        <p:spPr/>
        <p:txBody>
          <a:bodyPr/>
          <a:lstStyle/>
          <a:p>
            <a:endParaRPr lang="nl-NL"/>
          </a:p>
        </p:txBody>
      </p:sp>
      <p:pic>
        <p:nvPicPr>
          <p:cNvPr id="3074" name="Picture 2">
            <a:extLst>
              <a:ext uri="{FF2B5EF4-FFF2-40B4-BE49-F238E27FC236}">
                <a16:creationId xmlns:a16="http://schemas.microsoft.com/office/drawing/2014/main" id="{DBD56E30-A976-237D-7FB7-4E0C683FC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014689-679C-611F-1819-158763ED5270}"/>
              </a:ext>
            </a:extLst>
          </p:cNvPr>
          <p:cNvSpPr txBox="1"/>
          <p:nvPr/>
        </p:nvSpPr>
        <p:spPr>
          <a:xfrm>
            <a:off x="848831" y="4272419"/>
            <a:ext cx="10494336" cy="2677656"/>
          </a:xfrm>
          <a:prstGeom prst="rect">
            <a:avLst/>
          </a:prstGeom>
          <a:blipFill>
            <a:blip r:embed="rId3"/>
            <a:tile tx="0" ty="0" sx="100000" sy="100000" flip="none" algn="tl"/>
          </a:blipFill>
        </p:spPr>
        <p:txBody>
          <a:bodyPr wrap="square" rtlCol="0">
            <a:spAutoFit/>
          </a:bodyPr>
          <a:lstStyle/>
          <a:p>
            <a:endParaRPr lang="nl-NL" sz="3600" b="1" dirty="0">
              <a:solidFill>
                <a:schemeClr val="bg1"/>
              </a:solidFill>
              <a:latin typeface="Times New Roman" panose="02020603050405020304" pitchFamily="18" charset="0"/>
            </a:endParaRPr>
          </a:p>
          <a:p>
            <a:r>
              <a:rPr lang="nl-NL" sz="3600" b="1" i="0" dirty="0">
                <a:solidFill>
                  <a:schemeClr val="bg1"/>
                </a:solidFill>
                <a:effectLst/>
                <a:latin typeface="Times New Roman" panose="02020603050405020304" pitchFamily="18" charset="0"/>
              </a:rPr>
              <a:t>   </a:t>
            </a:r>
            <a:r>
              <a:rPr lang="nl-NL" sz="4000" b="1" i="0" dirty="0">
                <a:solidFill>
                  <a:schemeClr val="bg1"/>
                </a:solidFill>
                <a:effectLst/>
                <a:latin typeface="Times New Roman" panose="02020603050405020304" pitchFamily="18" charset="0"/>
              </a:rPr>
              <a:t>Samenwerkend Actief Natuurkundig Denken</a:t>
            </a:r>
          </a:p>
          <a:p>
            <a:r>
              <a:rPr lang="nl-NL" sz="3600" b="1" dirty="0">
                <a:solidFill>
                  <a:schemeClr val="bg1"/>
                </a:solidFill>
                <a:latin typeface="Times New Roman" panose="02020603050405020304" pitchFamily="18" charset="0"/>
              </a:rPr>
              <a:t>           </a:t>
            </a:r>
            <a:r>
              <a:rPr lang="nl-NL" sz="2000" b="1" dirty="0">
                <a:solidFill>
                  <a:schemeClr val="bg1"/>
                </a:solidFill>
                <a:latin typeface="Times New Roman" panose="02020603050405020304" pitchFamily="18" charset="0"/>
              </a:rPr>
              <a:t>Kars Verbeek (Radboud Universiteit &amp; </a:t>
            </a:r>
            <a:r>
              <a:rPr lang="nl-NL" sz="2000" b="1" dirty="0" err="1">
                <a:solidFill>
                  <a:schemeClr val="bg1"/>
                </a:solidFill>
                <a:latin typeface="Times New Roman" panose="02020603050405020304" pitchFamily="18" charset="0"/>
              </a:rPr>
              <a:t>Kandinsky</a:t>
            </a:r>
            <a:r>
              <a:rPr lang="nl-NL" sz="2000" b="1" dirty="0">
                <a:solidFill>
                  <a:schemeClr val="bg1"/>
                </a:solidFill>
                <a:latin typeface="Times New Roman" panose="02020603050405020304" pitchFamily="18" charset="0"/>
              </a:rPr>
              <a:t> College Nijmegen)</a:t>
            </a:r>
          </a:p>
          <a:p>
            <a:r>
              <a:rPr lang="nl-NL" sz="2000" b="1" dirty="0">
                <a:solidFill>
                  <a:schemeClr val="bg1"/>
                </a:solidFill>
                <a:latin typeface="Times New Roman" panose="02020603050405020304" pitchFamily="18" charset="0"/>
              </a:rPr>
              <a:t>                                  </a:t>
            </a:r>
            <a:r>
              <a:rPr lang="nl-NL" sz="2800" b="1" dirty="0">
                <a:solidFill>
                  <a:schemeClr val="bg1"/>
                </a:solidFill>
                <a:latin typeface="Times New Roman" panose="02020603050405020304" pitchFamily="18" charset="0"/>
              </a:rPr>
              <a:t>WND 2025 – Vrijdag 13 december </a:t>
            </a:r>
          </a:p>
          <a:p>
            <a:endParaRPr lang="nl-NL"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33835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24C-19CC-1718-050A-E4964DA3E01B}"/>
              </a:ext>
            </a:extLst>
          </p:cNvPr>
          <p:cNvSpPr>
            <a:spLocks noGrp="1"/>
          </p:cNvSpPr>
          <p:nvPr>
            <p:ph type="title"/>
          </p:nvPr>
        </p:nvSpPr>
        <p:spPr>
          <a:xfrm>
            <a:off x="352425" y="365125"/>
            <a:ext cx="11001375" cy="1325563"/>
          </a:xfrm>
        </p:spPr>
        <p:txBody>
          <a:bodyPr>
            <a:normAutofit/>
          </a:bodyPr>
          <a:lstStyle/>
          <a:p>
            <a:r>
              <a:rPr lang="en-US" dirty="0"/>
              <a:t>Ronde 1. </a:t>
            </a:r>
            <a:r>
              <a:rPr lang="en-US" dirty="0" err="1"/>
              <a:t>Vraag</a:t>
            </a:r>
            <a:r>
              <a:rPr lang="en-US" dirty="0"/>
              <a:t> 3</a:t>
            </a:r>
            <a:endParaRPr lang="nl-NL" dirty="0"/>
          </a:p>
        </p:txBody>
      </p:sp>
      <p:sp>
        <p:nvSpPr>
          <p:cNvPr id="3" name="Content Placeholder 2">
            <a:extLst>
              <a:ext uri="{FF2B5EF4-FFF2-40B4-BE49-F238E27FC236}">
                <a16:creationId xmlns:a16="http://schemas.microsoft.com/office/drawing/2014/main" id="{41F727D1-BAAC-B9B4-74B2-E5530BF9906D}"/>
              </a:ext>
            </a:extLst>
          </p:cNvPr>
          <p:cNvSpPr>
            <a:spLocks noGrp="1"/>
          </p:cNvSpPr>
          <p:nvPr>
            <p:ph idx="1"/>
          </p:nvPr>
        </p:nvSpPr>
        <p:spPr/>
        <p:txBody>
          <a:bodyPr>
            <a:normAutofit fontScale="92500" lnSpcReduction="10000"/>
          </a:bodyPr>
          <a:lstStyle/>
          <a:p>
            <a:r>
              <a:rPr lang="en-US" dirty="0" err="1">
                <a:sym typeface="Wingdings" panose="05000000000000000000" pitchFamily="2" charset="2"/>
              </a:rPr>
              <a:t>Volle</a:t>
            </a:r>
            <a:r>
              <a:rPr lang="en-US" dirty="0">
                <a:sym typeface="Wingdings" panose="05000000000000000000" pitchFamily="2" charset="2"/>
              </a:rPr>
              <a:t> ballon is </a:t>
            </a:r>
            <a:r>
              <a:rPr lang="en-US" dirty="0">
                <a:highlight>
                  <a:srgbClr val="FFFF00"/>
                </a:highlight>
                <a:sym typeface="Wingdings" panose="05000000000000000000" pitchFamily="2" charset="2"/>
              </a:rPr>
              <a:t>A)</a:t>
            </a:r>
            <a:r>
              <a:rPr lang="en-US" dirty="0" err="1">
                <a:highlight>
                  <a:srgbClr val="FFFF00"/>
                </a:highlight>
                <a:sym typeface="Wingdings" panose="05000000000000000000" pitchFamily="2" charset="2"/>
              </a:rPr>
              <a:t>lichter</a:t>
            </a:r>
            <a:r>
              <a:rPr lang="en-US" dirty="0">
                <a:sym typeface="Wingdings" panose="05000000000000000000" pitchFamily="2" charset="2"/>
              </a:rPr>
              <a:t>/</a:t>
            </a:r>
            <a:r>
              <a:rPr lang="en-US" dirty="0" err="1">
                <a:sym typeface="Wingdings" panose="05000000000000000000" pitchFamily="2" charset="2"/>
              </a:rPr>
              <a:t>zwaarder</a:t>
            </a:r>
            <a:r>
              <a:rPr lang="en-US" dirty="0">
                <a:sym typeface="Wingdings" panose="05000000000000000000" pitchFamily="2" charset="2"/>
              </a:rPr>
              <a:t>/</a:t>
            </a:r>
            <a:r>
              <a:rPr lang="en-US" dirty="0" err="1">
                <a:sym typeface="Wingdings" panose="05000000000000000000" pitchFamily="2" charset="2"/>
              </a:rPr>
              <a:t>hetzelfde</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lege</a:t>
            </a:r>
            <a:r>
              <a:rPr lang="en-US" dirty="0">
                <a:sym typeface="Wingdings" panose="05000000000000000000" pitchFamily="2" charset="2"/>
              </a:rPr>
              <a:t> ballon?</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buNone/>
            </a:pPr>
            <a:r>
              <a:rPr lang="en-US" sz="2200" dirty="0">
                <a:sym typeface="Wingdings" panose="05000000000000000000" pitchFamily="2" charset="2"/>
              </a:rPr>
              <a:t>Credits: </a:t>
            </a:r>
            <a:r>
              <a:rPr lang="en-US" sz="2200" dirty="0">
                <a:sym typeface="Wingdings" panose="05000000000000000000" pitchFamily="2" charset="2"/>
                <a:hlinkClick r:id="rId2"/>
              </a:rPr>
              <a:t>https://www.stevin.info/aa-ouna/ouna%2004.pdf</a:t>
            </a:r>
            <a:r>
              <a:rPr lang="en-US" sz="2200" dirty="0">
                <a:sym typeface="Wingdings" panose="05000000000000000000" pitchFamily="2" charset="2"/>
              </a:rPr>
              <a:t> </a:t>
            </a:r>
            <a:endParaRPr lang="en-US" sz="2200" dirty="0"/>
          </a:p>
          <a:p>
            <a:endParaRPr lang="nl-NL" dirty="0"/>
          </a:p>
        </p:txBody>
      </p:sp>
      <p:pic>
        <p:nvPicPr>
          <p:cNvPr id="1026" name="Picture 2" descr="OuNa 4 Ballonnen">
            <a:extLst>
              <a:ext uri="{FF2B5EF4-FFF2-40B4-BE49-F238E27FC236}">
                <a16:creationId xmlns:a16="http://schemas.microsoft.com/office/drawing/2014/main" id="{F8C86FDE-8B91-8A9D-77FC-4BB729F9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72" y="2305898"/>
            <a:ext cx="4548303" cy="3406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Na 4 Ballonnen">
            <a:extLst>
              <a:ext uri="{FF2B5EF4-FFF2-40B4-BE49-F238E27FC236}">
                <a16:creationId xmlns:a16="http://schemas.microsoft.com/office/drawing/2014/main" id="{3E3D1228-8369-E149-58C2-BAC0A54B9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12" y="2305898"/>
            <a:ext cx="4548303" cy="340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6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224C-19CC-1718-050A-E4964DA3E01B}"/>
              </a:ext>
            </a:extLst>
          </p:cNvPr>
          <p:cNvSpPr>
            <a:spLocks noGrp="1"/>
          </p:cNvSpPr>
          <p:nvPr>
            <p:ph type="title"/>
          </p:nvPr>
        </p:nvSpPr>
        <p:spPr>
          <a:xfrm>
            <a:off x="352425" y="365125"/>
            <a:ext cx="11001375" cy="1325563"/>
          </a:xfrm>
        </p:spPr>
        <p:txBody>
          <a:bodyPr>
            <a:normAutofit/>
          </a:bodyPr>
          <a:lstStyle/>
          <a:p>
            <a:r>
              <a:rPr lang="en-US" dirty="0"/>
              <a:t>Ronde 1. </a:t>
            </a:r>
            <a:r>
              <a:rPr lang="en-US" dirty="0" err="1"/>
              <a:t>Vraag</a:t>
            </a:r>
            <a:r>
              <a:rPr lang="en-US" dirty="0"/>
              <a:t> 4</a:t>
            </a:r>
            <a:endParaRPr lang="nl-NL" dirty="0"/>
          </a:p>
        </p:txBody>
      </p:sp>
      <p:sp>
        <p:nvSpPr>
          <p:cNvPr id="3" name="Content Placeholder 2">
            <a:extLst>
              <a:ext uri="{FF2B5EF4-FFF2-40B4-BE49-F238E27FC236}">
                <a16:creationId xmlns:a16="http://schemas.microsoft.com/office/drawing/2014/main" id="{41F727D1-BAAC-B9B4-74B2-E5530BF9906D}"/>
              </a:ext>
            </a:extLst>
          </p:cNvPr>
          <p:cNvSpPr>
            <a:spLocks noGrp="1"/>
          </p:cNvSpPr>
          <p:nvPr>
            <p:ph idx="1"/>
          </p:nvPr>
        </p:nvSpPr>
        <p:spPr>
          <a:xfrm>
            <a:off x="352425" y="1804358"/>
            <a:ext cx="10515600" cy="4688517"/>
          </a:xfrm>
        </p:spPr>
        <p:txBody>
          <a:bodyPr>
            <a:normAutofit/>
          </a:bodyPr>
          <a:lstStyle/>
          <a:p>
            <a:r>
              <a:rPr lang="en-US" dirty="0" err="1"/>
              <a:t>Ik</a:t>
            </a:r>
            <a:r>
              <a:rPr lang="en-US" dirty="0"/>
              <a:t> </a:t>
            </a:r>
            <a:r>
              <a:rPr lang="en-US" dirty="0" err="1"/>
              <a:t>sla</a:t>
            </a:r>
            <a:r>
              <a:rPr lang="en-US" dirty="0"/>
              <a:t> op het </a:t>
            </a:r>
            <a:r>
              <a:rPr lang="en-US" dirty="0" err="1"/>
              <a:t>uiteinde</a:t>
            </a:r>
            <a:r>
              <a:rPr lang="en-US" dirty="0"/>
              <a:t> van </a:t>
            </a:r>
            <a:r>
              <a:rPr lang="en-US" dirty="0" err="1"/>
              <a:t>een</a:t>
            </a:r>
            <a:r>
              <a:rPr lang="en-US" dirty="0"/>
              <a:t> PVC-</a:t>
            </a:r>
            <a:r>
              <a:rPr lang="en-US" dirty="0" err="1"/>
              <a:t>buis</a:t>
            </a:r>
            <a:r>
              <a:rPr lang="en-US" dirty="0"/>
              <a:t> </a:t>
            </a:r>
            <a:r>
              <a:rPr lang="en-US" dirty="0" err="1"/>
              <a:t>en</a:t>
            </a:r>
            <a:r>
              <a:rPr lang="en-US" dirty="0"/>
              <a:t> </a:t>
            </a:r>
            <a:r>
              <a:rPr lang="en-US" dirty="0" err="1"/>
              <a:t>houd</a:t>
            </a:r>
            <a:r>
              <a:rPr lang="en-US" dirty="0"/>
              <a:t> </a:t>
            </a:r>
            <a:r>
              <a:rPr lang="en-US" dirty="0" err="1"/>
              <a:t>dit</a:t>
            </a:r>
            <a:r>
              <a:rPr lang="en-US" dirty="0"/>
              <a:t> </a:t>
            </a:r>
            <a:r>
              <a:rPr lang="en-US" dirty="0" err="1"/>
              <a:t>uiteinde</a:t>
            </a:r>
            <a:r>
              <a:rPr lang="en-US" dirty="0"/>
              <a:t> </a:t>
            </a:r>
            <a:r>
              <a:rPr lang="en-US" dirty="0" err="1"/>
              <a:t>dicht</a:t>
            </a:r>
            <a:r>
              <a:rPr lang="en-US" dirty="0"/>
              <a:t> </a:t>
            </a:r>
            <a:r>
              <a:rPr lang="en-US" dirty="0" err="1"/>
              <a:t>na</a:t>
            </a:r>
            <a:r>
              <a:rPr lang="en-US" dirty="0"/>
              <a:t> </a:t>
            </a:r>
            <a:r>
              <a:rPr lang="en-US" dirty="0" err="1"/>
              <a:t>aanslaan</a:t>
            </a:r>
            <a:r>
              <a:rPr lang="en-US" dirty="0"/>
              <a:t>. Er </a:t>
            </a:r>
            <a:r>
              <a:rPr lang="en-US" dirty="0" err="1"/>
              <a:t>klinkt</a:t>
            </a:r>
            <a:r>
              <a:rPr lang="en-US" dirty="0"/>
              <a:t> </a:t>
            </a:r>
            <a:r>
              <a:rPr lang="en-US" dirty="0" err="1"/>
              <a:t>een</a:t>
            </a:r>
            <a:r>
              <a:rPr lang="en-US" dirty="0"/>
              <a:t> </a:t>
            </a:r>
            <a:r>
              <a:rPr lang="en-US" dirty="0" err="1"/>
              <a:t>duidelijke</a:t>
            </a:r>
            <a:r>
              <a:rPr lang="en-US" dirty="0"/>
              <a:t> toon</a:t>
            </a:r>
          </a:p>
          <a:p>
            <a:r>
              <a:rPr lang="en-US" dirty="0"/>
              <a:t> In </a:t>
            </a:r>
            <a:r>
              <a:rPr lang="en-US" dirty="0" err="1"/>
              <a:t>plaats</a:t>
            </a:r>
            <a:r>
              <a:rPr lang="en-US" dirty="0"/>
              <a:t> van </a:t>
            </a:r>
            <a:r>
              <a:rPr lang="en-US" dirty="0" err="1"/>
              <a:t>dichthouden</a:t>
            </a:r>
            <a:r>
              <a:rPr lang="en-US" dirty="0"/>
              <a:t> </a:t>
            </a:r>
            <a:r>
              <a:rPr lang="en-US" dirty="0" err="1"/>
              <a:t>sla</a:t>
            </a:r>
            <a:r>
              <a:rPr lang="en-US" dirty="0"/>
              <a:t> </a:t>
            </a:r>
            <a:r>
              <a:rPr lang="en-US" dirty="0" err="1"/>
              <a:t>ik</a:t>
            </a:r>
            <a:r>
              <a:rPr lang="en-US" dirty="0"/>
              <a:t> nu </a:t>
            </a:r>
            <a:r>
              <a:rPr lang="en-US" dirty="0" err="1"/>
              <a:t>kort</a:t>
            </a:r>
            <a:r>
              <a:rPr lang="en-US" dirty="0"/>
              <a:t> op het </a:t>
            </a:r>
            <a:r>
              <a:rPr lang="en-US" dirty="0" err="1"/>
              <a:t>uiteinde</a:t>
            </a:r>
            <a:r>
              <a:rPr lang="en-US" dirty="0"/>
              <a:t>, </a:t>
            </a:r>
            <a:r>
              <a:rPr lang="en-US" dirty="0" err="1"/>
              <a:t>dit</a:t>
            </a:r>
            <a:r>
              <a:rPr lang="en-US" dirty="0"/>
              <a:t>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p>
          <a:p>
            <a:pPr marL="0" indent="0">
              <a:buNone/>
            </a:pPr>
            <a:endParaRPr lang="en-US" dirty="0">
              <a:sym typeface="Wingdings" panose="05000000000000000000" pitchFamily="2" charset="2"/>
            </a:endParaRPr>
          </a:p>
          <a:p>
            <a:pPr marL="514350" indent="-514350">
              <a:buAutoNum type="alphaUcParenR"/>
            </a:pPr>
            <a:r>
              <a:rPr lang="en-US" dirty="0" err="1">
                <a:highlight>
                  <a:srgbClr val="FFFF00"/>
                </a:highlight>
                <a:sym typeface="Wingdings" panose="05000000000000000000" pitchFamily="2" charset="2"/>
              </a:rPr>
              <a:t>Hogere</a:t>
            </a:r>
            <a:r>
              <a:rPr lang="en-US" dirty="0">
                <a:highlight>
                  <a:srgbClr val="FFFF00"/>
                </a:highlight>
                <a:sym typeface="Wingdings" panose="05000000000000000000" pitchFamily="2" charset="2"/>
              </a:rPr>
              <a:t> toon</a:t>
            </a:r>
          </a:p>
          <a:p>
            <a:pPr marL="514350" indent="-514350">
              <a:buAutoNum type="alphaUcParenR"/>
            </a:pPr>
            <a:r>
              <a:rPr lang="en-US" dirty="0" err="1">
                <a:sym typeface="Wingdings" panose="05000000000000000000" pitchFamily="2" charset="2"/>
              </a:rPr>
              <a:t>Lagere</a:t>
            </a:r>
            <a:r>
              <a:rPr lang="en-US" dirty="0">
                <a:sym typeface="Wingdings" panose="05000000000000000000" pitchFamily="2" charset="2"/>
              </a:rPr>
              <a:t> toon</a:t>
            </a:r>
          </a:p>
          <a:p>
            <a:pPr marL="514350" indent="-514350">
              <a:buAutoNum type="alphaUcParenR"/>
            </a:pPr>
            <a:r>
              <a:rPr lang="en-US" dirty="0" err="1">
                <a:sym typeface="Wingdings" panose="05000000000000000000" pitchFamily="2" charset="2"/>
              </a:rPr>
              <a:t>Dezelfde</a:t>
            </a:r>
            <a:r>
              <a:rPr lang="en-US" dirty="0">
                <a:sym typeface="Wingdings" panose="05000000000000000000" pitchFamily="2" charset="2"/>
              </a:rPr>
              <a:t> toon</a:t>
            </a:r>
          </a:p>
          <a:p>
            <a:pPr marL="0" indent="0">
              <a:buNone/>
            </a:pPr>
            <a:endParaRPr lang="en-US" dirty="0">
              <a:sym typeface="Wingdings" panose="05000000000000000000" pitchFamily="2" charset="2"/>
            </a:endParaRPr>
          </a:p>
          <a:p>
            <a:pPr marL="0" indent="0">
              <a:buNone/>
            </a:pPr>
            <a:r>
              <a:rPr lang="en-US" sz="1800" dirty="0">
                <a:sym typeface="Wingdings" panose="05000000000000000000" pitchFamily="2" charset="2"/>
              </a:rPr>
              <a:t>Credits: </a:t>
            </a:r>
            <a:r>
              <a:rPr lang="en-US" sz="1800" dirty="0">
                <a:sym typeface="Wingdings" panose="05000000000000000000" pitchFamily="2" charset="2"/>
                <a:hlinkClick r:id="rId2"/>
              </a:rPr>
              <a:t>https://www.exploratorium.edu/snacks/organ-pipe</a:t>
            </a:r>
            <a:r>
              <a:rPr lang="en-US" sz="1800" dirty="0">
                <a:sym typeface="Wingdings" panose="05000000000000000000" pitchFamily="2" charset="2"/>
              </a:rPr>
              <a:t> </a:t>
            </a:r>
          </a:p>
        </p:txBody>
      </p:sp>
      <p:sp>
        <p:nvSpPr>
          <p:cNvPr id="4" name="AutoShape 2" descr="Organ Pipe: Physics &amp; Sound Science Activity | Exploratorium ...">
            <a:extLst>
              <a:ext uri="{FF2B5EF4-FFF2-40B4-BE49-F238E27FC236}">
                <a16:creationId xmlns:a16="http://schemas.microsoft.com/office/drawing/2014/main" id="{6DED412A-089E-6567-09DC-B3380D137A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Picture 5">
            <a:extLst>
              <a:ext uri="{FF2B5EF4-FFF2-40B4-BE49-F238E27FC236}">
                <a16:creationId xmlns:a16="http://schemas.microsoft.com/office/drawing/2014/main" id="{124BCCD6-6330-2D24-4F6E-41185CD54712}"/>
              </a:ext>
            </a:extLst>
          </p:cNvPr>
          <p:cNvPicPr>
            <a:picLocks noChangeAspect="1"/>
          </p:cNvPicPr>
          <p:nvPr/>
        </p:nvPicPr>
        <p:blipFill>
          <a:blip r:embed="rId3"/>
          <a:stretch>
            <a:fillRect/>
          </a:stretch>
        </p:blipFill>
        <p:spPr>
          <a:xfrm>
            <a:off x="6544125" y="3189014"/>
            <a:ext cx="5001002" cy="3629116"/>
          </a:xfrm>
          <a:prstGeom prst="rect">
            <a:avLst/>
          </a:prstGeom>
        </p:spPr>
      </p:pic>
      <p:pic>
        <p:nvPicPr>
          <p:cNvPr id="8" name="Picture 7">
            <a:extLst>
              <a:ext uri="{FF2B5EF4-FFF2-40B4-BE49-F238E27FC236}">
                <a16:creationId xmlns:a16="http://schemas.microsoft.com/office/drawing/2014/main" id="{26AD7A36-9495-7A9C-3D35-AA53E984EFDD}"/>
              </a:ext>
            </a:extLst>
          </p:cNvPr>
          <p:cNvPicPr>
            <a:picLocks noChangeAspect="1"/>
          </p:cNvPicPr>
          <p:nvPr/>
        </p:nvPicPr>
        <p:blipFill>
          <a:blip r:embed="rId4"/>
          <a:stretch>
            <a:fillRect/>
          </a:stretch>
        </p:blipFill>
        <p:spPr>
          <a:xfrm>
            <a:off x="4357737" y="3429000"/>
            <a:ext cx="2309174" cy="3389130"/>
          </a:xfrm>
          <a:prstGeom prst="rect">
            <a:avLst/>
          </a:prstGeom>
        </p:spPr>
      </p:pic>
    </p:spTree>
    <p:extLst>
      <p:ext uri="{BB962C8B-B14F-4D97-AF65-F5344CB8AC3E}">
        <p14:creationId xmlns:p14="http://schemas.microsoft.com/office/powerpoint/2010/main" val="3681011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AA8D-34D9-86A4-FF0E-6F9338CA65C0}"/>
              </a:ext>
            </a:extLst>
          </p:cNvPr>
          <p:cNvSpPr>
            <a:spLocks noGrp="1"/>
          </p:cNvSpPr>
          <p:nvPr>
            <p:ph type="title"/>
          </p:nvPr>
        </p:nvSpPr>
        <p:spPr>
          <a:xfrm>
            <a:off x="352042" y="324480"/>
            <a:ext cx="10515600" cy="1325563"/>
          </a:xfrm>
        </p:spPr>
        <p:txBody>
          <a:bodyPr/>
          <a:lstStyle/>
          <a:p>
            <a:r>
              <a:rPr lang="en-US" dirty="0"/>
              <a:t>Ronde 1. </a:t>
            </a:r>
            <a:r>
              <a:rPr lang="en-US" dirty="0" err="1"/>
              <a:t>Vraag</a:t>
            </a:r>
            <a:r>
              <a:rPr lang="en-US" dirty="0"/>
              <a:t> 5</a:t>
            </a:r>
            <a:endParaRPr lang="nl-NL" dirty="0"/>
          </a:p>
        </p:txBody>
      </p:sp>
      <p:sp>
        <p:nvSpPr>
          <p:cNvPr id="3" name="Content Placeholder 2">
            <a:extLst>
              <a:ext uri="{FF2B5EF4-FFF2-40B4-BE49-F238E27FC236}">
                <a16:creationId xmlns:a16="http://schemas.microsoft.com/office/drawing/2014/main" id="{4EEEA50E-F299-F96F-5FDD-88318F236CD5}"/>
              </a:ext>
            </a:extLst>
          </p:cNvPr>
          <p:cNvSpPr>
            <a:spLocks noGrp="1"/>
          </p:cNvSpPr>
          <p:nvPr>
            <p:ph idx="1"/>
          </p:nvPr>
        </p:nvSpPr>
        <p:spPr>
          <a:xfrm>
            <a:off x="838200" y="2644332"/>
            <a:ext cx="10515600" cy="4351338"/>
          </a:xfrm>
        </p:spPr>
        <p:txBody>
          <a:bodyPr>
            <a:normAutofit lnSpcReduction="10000"/>
          </a:bodyPr>
          <a:lstStyle/>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r>
              <a:rPr lang="nl-NL" dirty="0">
                <a:hlinkClick r:id="rId2"/>
              </a:rPr>
              <a:t>https://www.youtube.com/watch?app=desktop&amp;v=Ig_6o9bMABA</a:t>
            </a:r>
            <a:r>
              <a:rPr lang="nl-NL" dirty="0"/>
              <a:t> </a:t>
            </a:r>
          </a:p>
        </p:txBody>
      </p:sp>
      <p:pic>
        <p:nvPicPr>
          <p:cNvPr id="5122" name="Picture 2" descr="DIY Electronic Piano Circuit on Breadboard | 555 Timer Project #9 - YouTube">
            <a:extLst>
              <a:ext uri="{FF2B5EF4-FFF2-40B4-BE49-F238E27FC236}">
                <a16:creationId xmlns:a16="http://schemas.microsoft.com/office/drawing/2014/main" id="{56B98A4A-38DD-8263-183B-04509F94A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19" y="3296092"/>
            <a:ext cx="10770781" cy="306738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FE0DBB0-7A8F-B6AE-D63C-7D6E300EA3A8}"/>
              </a:ext>
            </a:extLst>
          </p:cNvPr>
          <p:cNvSpPr txBox="1">
            <a:spLocks/>
          </p:cNvSpPr>
          <p:nvPr/>
        </p:nvSpPr>
        <p:spPr>
          <a:xfrm>
            <a:off x="448901" y="14997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Stel je sluit </a:t>
            </a:r>
            <a:r>
              <a:rPr lang="en-US" dirty="0" err="1"/>
              <a:t>een</a:t>
            </a:r>
            <a:r>
              <a:rPr lang="en-US" dirty="0"/>
              <a:t> LDR. </a:t>
            </a:r>
            <a:r>
              <a:rPr lang="en-US" dirty="0">
                <a:sym typeface="Wingdings" panose="05000000000000000000" pitchFamily="2" charset="2"/>
              </a:rPr>
              <a:t>Minder </a:t>
            </a:r>
            <a:r>
              <a:rPr lang="en-US" dirty="0" err="1">
                <a:sym typeface="Wingdings" panose="05000000000000000000" pitchFamily="2" charset="2"/>
              </a:rPr>
              <a:t>licht</a:t>
            </a:r>
            <a:r>
              <a:rPr lang="en-US" dirty="0">
                <a:sym typeface="Wingdings" panose="05000000000000000000" pitchFamily="2" charset="2"/>
              </a:rPr>
              <a:t> op de LDR </a:t>
            </a:r>
            <a:r>
              <a:rPr lang="en-US" dirty="0" err="1">
                <a:sym typeface="Wingdings" panose="05000000000000000000" pitchFamily="2" charset="2"/>
              </a:rPr>
              <a:t>geeft</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 </a:t>
            </a:r>
          </a:p>
          <a:p>
            <a:pPr marL="514350" indent="-514350">
              <a:buAutoNum type="alphaUcParenR"/>
            </a:pPr>
            <a:r>
              <a:rPr lang="en-US" dirty="0" err="1">
                <a:sym typeface="Wingdings" panose="05000000000000000000" pitchFamily="2" charset="2"/>
              </a:rPr>
              <a:t>Hogere</a:t>
            </a:r>
            <a:r>
              <a:rPr lang="en-US" dirty="0">
                <a:sym typeface="Wingdings" panose="05000000000000000000" pitchFamily="2" charset="2"/>
              </a:rPr>
              <a:t> toon</a:t>
            </a:r>
          </a:p>
          <a:p>
            <a:pPr marL="514350" indent="-514350">
              <a:buAutoNum type="alphaUcParenR"/>
            </a:pPr>
            <a:r>
              <a:rPr lang="en-US" dirty="0" err="1">
                <a:highlight>
                  <a:srgbClr val="FFFF00"/>
                </a:highlight>
                <a:sym typeface="Wingdings" panose="05000000000000000000" pitchFamily="2" charset="2"/>
              </a:rPr>
              <a:t>Lagere</a:t>
            </a:r>
            <a:r>
              <a:rPr lang="en-US" dirty="0">
                <a:highlight>
                  <a:srgbClr val="FFFF00"/>
                </a:highlight>
                <a:sym typeface="Wingdings" panose="05000000000000000000" pitchFamily="2" charset="2"/>
              </a:rPr>
              <a:t> toon</a:t>
            </a:r>
          </a:p>
          <a:p>
            <a:pPr marL="0" indent="0">
              <a:buNone/>
            </a:pPr>
            <a:endParaRPr lang="nl-NL" dirty="0"/>
          </a:p>
        </p:txBody>
      </p:sp>
    </p:spTree>
    <p:extLst>
      <p:ext uri="{BB962C8B-B14F-4D97-AF65-F5344CB8AC3E}">
        <p14:creationId xmlns:p14="http://schemas.microsoft.com/office/powerpoint/2010/main" val="4037269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5553-32D7-88EE-AAEE-3AA74450633A}"/>
              </a:ext>
            </a:extLst>
          </p:cNvPr>
          <p:cNvSpPr>
            <a:spLocks noGrp="1"/>
          </p:cNvSpPr>
          <p:nvPr>
            <p:ph type="title"/>
          </p:nvPr>
        </p:nvSpPr>
        <p:spPr/>
        <p:txBody>
          <a:bodyPr>
            <a:noAutofit/>
          </a:bodyPr>
          <a:lstStyle/>
          <a:p>
            <a:r>
              <a:rPr lang="en-US" sz="3600" dirty="0"/>
              <a:t>Ronde 2. </a:t>
            </a:r>
            <a:r>
              <a:rPr lang="en-US" sz="3600" dirty="0" err="1"/>
              <a:t>Vraag</a:t>
            </a:r>
            <a:r>
              <a:rPr lang="en-US" sz="3600" dirty="0"/>
              <a:t> 6. </a:t>
            </a:r>
            <a:br>
              <a:rPr lang="en-US" sz="3600" dirty="0"/>
            </a:br>
            <a:r>
              <a:rPr lang="en-US" sz="3600" dirty="0" err="1"/>
              <a:t>Schijn</a:t>
            </a:r>
            <a:r>
              <a:rPr lang="en-US" sz="3600" dirty="0"/>
              <a:t> met </a:t>
            </a:r>
            <a:r>
              <a:rPr lang="en-US" sz="3600" dirty="0" err="1"/>
              <a:t>een</a:t>
            </a:r>
            <a:r>
              <a:rPr lang="en-US" sz="3600" dirty="0"/>
              <a:t> laser op </a:t>
            </a:r>
            <a:r>
              <a:rPr lang="en-US" sz="3600" dirty="0" err="1"/>
              <a:t>een</a:t>
            </a:r>
            <a:r>
              <a:rPr lang="en-US" sz="3600" dirty="0"/>
              <a:t> </a:t>
            </a:r>
            <a:r>
              <a:rPr lang="en-US" sz="3600" dirty="0" err="1"/>
              <a:t>zonnepaneel</a:t>
            </a:r>
            <a:r>
              <a:rPr lang="en-US" sz="3600" dirty="0"/>
              <a:t> </a:t>
            </a:r>
            <a:r>
              <a:rPr lang="en-US" sz="3600" dirty="0" err="1"/>
              <a:t>dat</a:t>
            </a:r>
            <a:r>
              <a:rPr lang="en-US" sz="3600" dirty="0"/>
              <a:t> is </a:t>
            </a:r>
            <a:r>
              <a:rPr lang="en-US" sz="3600" dirty="0" err="1"/>
              <a:t>aangesloten</a:t>
            </a:r>
            <a:r>
              <a:rPr lang="en-US" sz="3600" dirty="0"/>
              <a:t> op </a:t>
            </a:r>
            <a:r>
              <a:rPr lang="en-US" sz="3600" dirty="0" err="1"/>
              <a:t>een</a:t>
            </a:r>
            <a:r>
              <a:rPr lang="en-US" sz="3600" dirty="0"/>
              <a:t> speaker. </a:t>
            </a:r>
            <a:r>
              <a:rPr lang="en-US" sz="3600" dirty="0" err="1"/>
              <a:t>Houd</a:t>
            </a:r>
            <a:r>
              <a:rPr lang="en-US" sz="3600" dirty="0"/>
              <a:t> </a:t>
            </a:r>
            <a:r>
              <a:rPr lang="en-US" sz="3600" dirty="0" err="1"/>
              <a:t>een</a:t>
            </a:r>
            <a:r>
              <a:rPr lang="en-US" sz="3600" dirty="0"/>
              <a:t> </a:t>
            </a:r>
            <a:r>
              <a:rPr lang="en-US" sz="3600" dirty="0" err="1"/>
              <a:t>stemvork</a:t>
            </a:r>
            <a:r>
              <a:rPr lang="en-US" sz="3600" dirty="0"/>
              <a:t> in de </a:t>
            </a:r>
            <a:r>
              <a:rPr lang="en-US" sz="3600" dirty="0" err="1"/>
              <a:t>laserstraal</a:t>
            </a:r>
            <a:r>
              <a:rPr lang="en-US" sz="3600" dirty="0"/>
              <a:t>. </a:t>
            </a:r>
            <a:r>
              <a:rPr lang="en-US" sz="3600" dirty="0">
                <a:sym typeface="Wingdings" panose="05000000000000000000" pitchFamily="2" charset="2"/>
              </a:rPr>
              <a:t> Wat hoor je?</a:t>
            </a:r>
            <a:endParaRPr lang="nl-NL" sz="3600" dirty="0"/>
          </a:p>
        </p:txBody>
      </p:sp>
      <p:sp>
        <p:nvSpPr>
          <p:cNvPr id="3" name="Content Placeholder 2">
            <a:extLst>
              <a:ext uri="{FF2B5EF4-FFF2-40B4-BE49-F238E27FC236}">
                <a16:creationId xmlns:a16="http://schemas.microsoft.com/office/drawing/2014/main" id="{6EE4F95D-A193-2E81-8ECD-24F252779574}"/>
              </a:ext>
            </a:extLst>
          </p:cNvPr>
          <p:cNvSpPr>
            <a:spLocks noGrp="1"/>
          </p:cNvSpPr>
          <p:nvPr>
            <p:ph idx="1"/>
          </p:nvPr>
        </p:nvSpPr>
        <p:spPr>
          <a:xfrm>
            <a:off x="838200" y="2506662"/>
            <a:ext cx="10515600" cy="4351338"/>
          </a:xfrm>
        </p:spPr>
        <p:txBody>
          <a:bodyPr>
            <a:normAutofit lnSpcReduction="10000"/>
          </a:bodyPr>
          <a:lstStyle/>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r>
              <a:rPr lang="nl-NL" dirty="0">
                <a:hlinkClick r:id="rId2"/>
              </a:rPr>
              <a:t>https://www.youtube.com/watch?v=vNuDxc9tZMk</a:t>
            </a:r>
            <a:r>
              <a:rPr lang="nl-NL" dirty="0"/>
              <a:t> </a:t>
            </a:r>
          </a:p>
        </p:txBody>
      </p:sp>
      <p:pic>
        <p:nvPicPr>
          <p:cNvPr id="5" name="Picture 4">
            <a:extLst>
              <a:ext uri="{FF2B5EF4-FFF2-40B4-BE49-F238E27FC236}">
                <a16:creationId xmlns:a16="http://schemas.microsoft.com/office/drawing/2014/main" id="{17CAA9BA-E82F-7E76-8F6C-A5949868FACB}"/>
              </a:ext>
            </a:extLst>
          </p:cNvPr>
          <p:cNvPicPr>
            <a:picLocks noChangeAspect="1"/>
          </p:cNvPicPr>
          <p:nvPr/>
        </p:nvPicPr>
        <p:blipFill>
          <a:blip r:embed="rId3"/>
          <a:stretch>
            <a:fillRect/>
          </a:stretch>
        </p:blipFill>
        <p:spPr>
          <a:xfrm>
            <a:off x="729558" y="1991762"/>
            <a:ext cx="10624242" cy="4146488"/>
          </a:xfrm>
          <a:prstGeom prst="rect">
            <a:avLst/>
          </a:prstGeom>
        </p:spPr>
      </p:pic>
    </p:spTree>
    <p:extLst>
      <p:ext uri="{BB962C8B-B14F-4D97-AF65-F5344CB8AC3E}">
        <p14:creationId xmlns:p14="http://schemas.microsoft.com/office/powerpoint/2010/main" val="3803475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21BD-7B51-617F-4A0B-5CE12712A9A9}"/>
              </a:ext>
            </a:extLst>
          </p:cNvPr>
          <p:cNvSpPr>
            <a:spLocks noGrp="1"/>
          </p:cNvSpPr>
          <p:nvPr>
            <p:ph type="title"/>
          </p:nvPr>
        </p:nvSpPr>
        <p:spPr/>
        <p:txBody>
          <a:bodyPr>
            <a:normAutofit/>
          </a:bodyPr>
          <a:lstStyle/>
          <a:p>
            <a:r>
              <a:rPr lang="en-US" dirty="0" err="1"/>
              <a:t>Pubquiz</a:t>
            </a:r>
            <a:r>
              <a:rPr lang="en-US" dirty="0"/>
              <a:t> Ronde 3: </a:t>
            </a:r>
            <a:r>
              <a:rPr lang="en-US" dirty="0" err="1"/>
              <a:t>Ongehoorde</a:t>
            </a:r>
            <a:r>
              <a:rPr lang="en-US" dirty="0"/>
              <a:t> </a:t>
            </a:r>
            <a:r>
              <a:rPr lang="en-US" dirty="0" err="1"/>
              <a:t>natuurkunde</a:t>
            </a:r>
            <a:endParaRPr lang="nl-NL" dirty="0"/>
          </a:p>
        </p:txBody>
      </p:sp>
      <p:sp>
        <p:nvSpPr>
          <p:cNvPr id="3" name="Content Placeholder 2">
            <a:extLst>
              <a:ext uri="{FF2B5EF4-FFF2-40B4-BE49-F238E27FC236}">
                <a16:creationId xmlns:a16="http://schemas.microsoft.com/office/drawing/2014/main" id="{EA0119A7-C87C-F5AF-4130-809449FC9A23}"/>
              </a:ext>
            </a:extLst>
          </p:cNvPr>
          <p:cNvSpPr>
            <a:spLocks noGrp="1"/>
          </p:cNvSpPr>
          <p:nvPr>
            <p:ph idx="1"/>
          </p:nvPr>
        </p:nvSpPr>
        <p:spPr>
          <a:xfrm>
            <a:off x="467833" y="1818167"/>
            <a:ext cx="11461898" cy="4497573"/>
          </a:xfrm>
        </p:spPr>
        <p:txBody>
          <a:bodyPr>
            <a:normAutofit/>
          </a:bodyPr>
          <a:lstStyle/>
          <a:p>
            <a:pPr marL="0" indent="0" fontAlgn="base">
              <a:buNone/>
            </a:pPr>
            <a:r>
              <a:rPr lang="en-US" sz="2400" i="0" dirty="0">
                <a:effectLst/>
                <a:latin typeface="Aptos" panose="020B0004020202020204" pitchFamily="34" charset="0"/>
                <a:hlinkClick r:id="rId2">
                  <a:extLst>
                    <a:ext uri="{A12FA001-AC4F-418D-AE19-62706E023703}">
                      <ahyp:hlinkClr xmlns:ahyp="http://schemas.microsoft.com/office/drawing/2018/hyperlinkcolor" val="tx"/>
                    </a:ext>
                  </a:extLst>
                </a:hlinkClick>
              </a:rPr>
              <a:t>1. </a:t>
            </a:r>
            <a:r>
              <a:rPr lang="en-US" sz="2400" i="0" dirty="0">
                <a:effectLst/>
                <a:latin typeface="Aptos" panose="020B0004020202020204" pitchFamily="34" charset="0"/>
                <a:sym typeface="Wingdings" panose="05000000000000000000" pitchFamily="2" charset="2"/>
              </a:rPr>
              <a:t>Wat is de </a:t>
            </a:r>
            <a:r>
              <a:rPr lang="en-US" sz="2400" i="0" dirty="0" err="1">
                <a:effectLst/>
                <a:latin typeface="Aptos" panose="020B0004020202020204" pitchFamily="34" charset="0"/>
                <a:sym typeface="Wingdings" panose="05000000000000000000" pitchFamily="2" charset="2"/>
              </a:rPr>
              <a:t>eenheid</a:t>
            </a:r>
            <a:r>
              <a:rPr lang="en-US" sz="2400" i="0" dirty="0">
                <a:effectLst/>
                <a:latin typeface="Aptos" panose="020B0004020202020204" pitchFamily="34" charset="0"/>
                <a:sym typeface="Wingdings" panose="05000000000000000000" pitchFamily="2" charset="2"/>
              </a:rPr>
              <a:t> die </a:t>
            </a:r>
            <a:r>
              <a:rPr lang="en-US" sz="2400" i="0" dirty="0" err="1">
                <a:effectLst/>
                <a:latin typeface="Aptos" panose="020B0004020202020204" pitchFamily="34" charset="0"/>
                <a:sym typeface="Wingdings" panose="05000000000000000000" pitchFamily="2" charset="2"/>
              </a:rPr>
              <a:t>hoort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bij</a:t>
            </a:r>
            <a:r>
              <a:rPr lang="en-US" sz="2400" i="0" dirty="0">
                <a:effectLst/>
                <a:latin typeface="Aptos" panose="020B0004020202020204" pitchFamily="34" charset="0"/>
                <a:sym typeface="Wingdings" panose="05000000000000000000" pitchFamily="2" charset="2"/>
              </a:rPr>
              <a:t> de </a:t>
            </a:r>
            <a:r>
              <a:rPr lang="en-US" sz="2400" i="0" dirty="0" err="1">
                <a:effectLst/>
                <a:latin typeface="Aptos" panose="020B0004020202020204" pitchFamily="34" charset="0"/>
                <a:sym typeface="Wingdings" panose="05000000000000000000" pitchFamily="2" charset="2"/>
              </a:rPr>
              <a:t>grootheid</a:t>
            </a:r>
            <a:r>
              <a:rPr lang="en-US" sz="2400" i="0" dirty="0">
                <a:effectLst/>
                <a:latin typeface="Aptos" panose="020B0004020202020204" pitchFamily="34" charset="0"/>
                <a:sym typeface="Wingdings" panose="05000000000000000000" pitchFamily="2" charset="2"/>
              </a:rPr>
              <a:t> in de </a:t>
            </a:r>
            <a:r>
              <a:rPr lang="en-US" sz="2400" i="0" dirty="0" err="1">
                <a:effectLst/>
                <a:latin typeface="Aptos" panose="020B0004020202020204" pitchFamily="34" charset="0"/>
                <a:sym typeface="Wingdings" panose="05000000000000000000" pitchFamily="2" charset="2"/>
              </a:rPr>
              <a:t>titel</a:t>
            </a:r>
            <a:r>
              <a:rPr lang="en-US" sz="2400" i="0" dirty="0">
                <a:effectLst/>
                <a:latin typeface="Aptos" panose="020B0004020202020204" pitchFamily="34" charset="0"/>
                <a:sym typeface="Wingdings" panose="05000000000000000000" pitchFamily="2" charset="2"/>
              </a:rPr>
              <a:t> van </a:t>
            </a:r>
            <a:r>
              <a:rPr lang="en-US" sz="2400" i="0" dirty="0" err="1">
                <a:effectLst/>
                <a:latin typeface="Aptos" panose="020B0004020202020204" pitchFamily="34" charset="0"/>
                <a:sym typeface="Wingdings" panose="05000000000000000000" pitchFamily="2" charset="2"/>
              </a:rPr>
              <a:t>dit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nummer</a:t>
            </a:r>
            <a:r>
              <a:rPr lang="en-US" sz="2400" i="0" dirty="0">
                <a:effectLst/>
                <a:latin typeface="Aptos" panose="020B0004020202020204" pitchFamily="34" charset="0"/>
                <a:sym typeface="Wingdings" panose="05000000000000000000" pitchFamily="2" charset="2"/>
              </a:rPr>
              <a:t>?</a:t>
            </a:r>
            <a:endParaRPr lang="en-US" sz="2400" dirty="0">
              <a:latin typeface="Aptos" panose="020B0004020202020204" pitchFamily="34" charset="0"/>
            </a:endParaRPr>
          </a:p>
          <a:p>
            <a:pPr marL="0" indent="0" fontAlgn="base">
              <a:buNone/>
            </a:pPr>
            <a:endParaRPr lang="en-US" sz="2400" i="0" dirty="0">
              <a:effectLst/>
              <a:latin typeface="Aptos" panose="020B0004020202020204" pitchFamily="34" charset="0"/>
              <a:hlinkClick r:id="rId2">
                <a:extLst>
                  <a:ext uri="{A12FA001-AC4F-418D-AE19-62706E023703}">
                    <ahyp:hlinkClr xmlns:ahyp="http://schemas.microsoft.com/office/drawing/2018/hyperlinkcolor" val="tx"/>
                  </a:ext>
                </a:extLst>
              </a:hlinkClick>
            </a:endParaRPr>
          </a:p>
          <a:p>
            <a:pPr marL="0" indent="0" fontAlgn="base">
              <a:buNone/>
            </a:pPr>
            <a:r>
              <a:rPr lang="en-US" sz="2400" i="0" dirty="0">
                <a:effectLst/>
                <a:latin typeface="Aptos" panose="020B0004020202020204" pitchFamily="34" charset="0"/>
                <a:hlinkClick r:id="rId2">
                  <a:extLst>
                    <a:ext uri="{A12FA001-AC4F-418D-AE19-62706E023703}">
                      <ahyp:hlinkClr xmlns:ahyp="http://schemas.microsoft.com/office/drawing/2018/hyperlinkcolor" val="tx"/>
                    </a:ext>
                  </a:extLst>
                </a:hlinkClick>
              </a:rPr>
              <a:t>2. </a:t>
            </a:r>
            <a:r>
              <a:rPr lang="en-US" sz="2400" i="0" dirty="0">
                <a:effectLst/>
                <a:latin typeface="Aptos" panose="020B0004020202020204" pitchFamily="34" charset="0"/>
                <a:sym typeface="Wingdings" panose="05000000000000000000" pitchFamily="2" charset="2"/>
              </a:rPr>
              <a:t>Wat is de </a:t>
            </a:r>
            <a:r>
              <a:rPr lang="en-US" sz="2400" i="0" dirty="0" err="1">
                <a:effectLst/>
                <a:latin typeface="Aptos" panose="020B0004020202020204" pitchFamily="34" charset="0"/>
                <a:sym typeface="Wingdings" panose="05000000000000000000" pitchFamily="2" charset="2"/>
              </a:rPr>
              <a:t>eenheid</a:t>
            </a:r>
            <a:r>
              <a:rPr lang="en-US" sz="2400" i="0" dirty="0">
                <a:effectLst/>
                <a:latin typeface="Aptos" panose="020B0004020202020204" pitchFamily="34" charset="0"/>
                <a:sym typeface="Wingdings" panose="05000000000000000000" pitchFamily="2" charset="2"/>
              </a:rPr>
              <a:t> die </a:t>
            </a:r>
            <a:r>
              <a:rPr lang="en-US" sz="2400" i="0" dirty="0" err="1">
                <a:effectLst/>
                <a:latin typeface="Aptos" panose="020B0004020202020204" pitchFamily="34" charset="0"/>
                <a:sym typeface="Wingdings" panose="05000000000000000000" pitchFamily="2" charset="2"/>
              </a:rPr>
              <a:t>hoort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bij</a:t>
            </a:r>
            <a:r>
              <a:rPr lang="en-US" sz="2400" i="0" dirty="0">
                <a:effectLst/>
                <a:latin typeface="Aptos" panose="020B0004020202020204" pitchFamily="34" charset="0"/>
                <a:sym typeface="Wingdings" panose="05000000000000000000" pitchFamily="2" charset="2"/>
              </a:rPr>
              <a:t> de </a:t>
            </a:r>
            <a:r>
              <a:rPr lang="en-US" sz="2400" i="0" dirty="0" err="1">
                <a:effectLst/>
                <a:latin typeface="Aptos" panose="020B0004020202020204" pitchFamily="34" charset="0"/>
                <a:sym typeface="Wingdings" panose="05000000000000000000" pitchFamily="2" charset="2"/>
              </a:rPr>
              <a:t>grootheid</a:t>
            </a:r>
            <a:r>
              <a:rPr lang="en-US" sz="2400" i="0" dirty="0">
                <a:effectLst/>
                <a:latin typeface="Aptos" panose="020B0004020202020204" pitchFamily="34" charset="0"/>
                <a:sym typeface="Wingdings" panose="05000000000000000000" pitchFamily="2" charset="2"/>
              </a:rPr>
              <a:t> in de </a:t>
            </a:r>
            <a:r>
              <a:rPr lang="en-US" sz="2400" i="0" dirty="0" err="1">
                <a:effectLst/>
                <a:latin typeface="Aptos" panose="020B0004020202020204" pitchFamily="34" charset="0"/>
                <a:sym typeface="Wingdings" panose="05000000000000000000" pitchFamily="2" charset="2"/>
              </a:rPr>
              <a:t>titel</a:t>
            </a:r>
            <a:r>
              <a:rPr lang="en-US" sz="2400" i="0" dirty="0">
                <a:effectLst/>
                <a:latin typeface="Aptos" panose="020B0004020202020204" pitchFamily="34" charset="0"/>
                <a:sym typeface="Wingdings" panose="05000000000000000000" pitchFamily="2" charset="2"/>
              </a:rPr>
              <a:t> van </a:t>
            </a:r>
            <a:r>
              <a:rPr lang="en-US" sz="2400" i="0" dirty="0" err="1">
                <a:effectLst/>
                <a:latin typeface="Aptos" panose="020B0004020202020204" pitchFamily="34" charset="0"/>
                <a:sym typeface="Wingdings" panose="05000000000000000000" pitchFamily="2" charset="2"/>
              </a:rPr>
              <a:t>dit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nummer</a:t>
            </a:r>
            <a:r>
              <a:rPr lang="en-US" sz="2400" i="0" dirty="0">
                <a:effectLst/>
                <a:latin typeface="Aptos" panose="020B0004020202020204" pitchFamily="34" charset="0"/>
                <a:sym typeface="Wingdings" panose="05000000000000000000" pitchFamily="2" charset="2"/>
              </a:rPr>
              <a:t>?</a:t>
            </a:r>
          </a:p>
          <a:p>
            <a:pPr marL="0" indent="0" algn="l" rtl="0" fontAlgn="base">
              <a:buNone/>
            </a:pPr>
            <a:endParaRPr lang="en-US" sz="2400" dirty="0">
              <a:latin typeface="Aptos" panose="020B0004020202020204" pitchFamily="34" charset="0"/>
            </a:endParaRPr>
          </a:p>
          <a:p>
            <a:pPr marL="0" indent="0" algn="l" rtl="0" fontAlgn="base">
              <a:buNone/>
            </a:pPr>
            <a:r>
              <a:rPr lang="en-US" sz="2400" dirty="0">
                <a:latin typeface="Aptos" panose="020B0004020202020204" pitchFamily="34" charset="0"/>
              </a:rPr>
              <a:t>3</a:t>
            </a:r>
            <a:r>
              <a:rPr lang="en-US" sz="2400" i="0" dirty="0">
                <a:effectLst/>
                <a:latin typeface="Aptos" panose="020B0004020202020204" pitchFamily="34" charset="0"/>
              </a:rPr>
              <a:t>. </a:t>
            </a:r>
            <a:r>
              <a:rPr lang="en-US" sz="2400" dirty="0">
                <a:latin typeface="Aptos" panose="020B0004020202020204" pitchFamily="34" charset="0"/>
                <a:sym typeface="Wingdings" panose="05000000000000000000" pitchFamily="2" charset="2"/>
              </a:rPr>
              <a:t>Wat is d</a:t>
            </a:r>
            <a:r>
              <a:rPr lang="en-US" sz="2400" i="0" dirty="0">
                <a:effectLst/>
                <a:latin typeface="Aptos" panose="020B0004020202020204" pitchFamily="34" charset="0"/>
                <a:sym typeface="Wingdings" panose="05000000000000000000" pitchFamily="2" charset="2"/>
              </a:rPr>
              <a:t>e SI-</a:t>
            </a:r>
            <a:r>
              <a:rPr lang="en-US" sz="2400" i="0" dirty="0" err="1">
                <a:effectLst/>
                <a:latin typeface="Aptos" panose="020B0004020202020204" pitchFamily="34" charset="0"/>
                <a:sym typeface="Wingdings" panose="05000000000000000000" pitchFamily="2" charset="2"/>
              </a:rPr>
              <a:t>eenheid</a:t>
            </a:r>
            <a:r>
              <a:rPr lang="en-US" sz="2400" i="0" dirty="0">
                <a:effectLst/>
                <a:latin typeface="Aptos" panose="020B0004020202020204" pitchFamily="34" charset="0"/>
                <a:sym typeface="Wingdings" panose="05000000000000000000" pitchFamily="2" charset="2"/>
              </a:rPr>
              <a:t> die </a:t>
            </a:r>
            <a:r>
              <a:rPr lang="en-US" sz="2400" i="0" dirty="0" err="1">
                <a:effectLst/>
                <a:latin typeface="Aptos" panose="020B0004020202020204" pitchFamily="34" charset="0"/>
                <a:sym typeface="Wingdings" panose="05000000000000000000" pitchFamily="2" charset="2"/>
              </a:rPr>
              <a:t>hoort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bij</a:t>
            </a:r>
            <a:r>
              <a:rPr lang="en-US" sz="2400" i="0" dirty="0">
                <a:effectLst/>
                <a:latin typeface="Aptos" panose="020B0004020202020204" pitchFamily="34" charset="0"/>
                <a:sym typeface="Wingdings" panose="05000000000000000000" pitchFamily="2" charset="2"/>
              </a:rPr>
              <a:t> de </a:t>
            </a:r>
            <a:r>
              <a:rPr lang="en-US" sz="2400" i="0" dirty="0" err="1">
                <a:effectLst/>
                <a:latin typeface="Aptos" panose="020B0004020202020204" pitchFamily="34" charset="0"/>
                <a:sym typeface="Wingdings" panose="05000000000000000000" pitchFamily="2" charset="2"/>
              </a:rPr>
              <a:t>grootheid</a:t>
            </a:r>
            <a:r>
              <a:rPr lang="en-US" sz="2400" i="0" dirty="0">
                <a:effectLst/>
                <a:latin typeface="Aptos" panose="020B0004020202020204" pitchFamily="34" charset="0"/>
                <a:sym typeface="Wingdings" panose="05000000000000000000" pitchFamily="2" charset="2"/>
              </a:rPr>
              <a:t> in de </a:t>
            </a:r>
            <a:r>
              <a:rPr lang="en-US" sz="2400" i="0" dirty="0" err="1">
                <a:effectLst/>
                <a:latin typeface="Aptos" panose="020B0004020202020204" pitchFamily="34" charset="0"/>
                <a:sym typeface="Wingdings" panose="05000000000000000000" pitchFamily="2" charset="2"/>
              </a:rPr>
              <a:t>titel</a:t>
            </a:r>
            <a:r>
              <a:rPr lang="en-US" sz="2400" i="0" dirty="0">
                <a:effectLst/>
                <a:latin typeface="Aptos" panose="020B0004020202020204" pitchFamily="34" charset="0"/>
                <a:sym typeface="Wingdings" panose="05000000000000000000" pitchFamily="2" charset="2"/>
              </a:rPr>
              <a:t> van </a:t>
            </a:r>
            <a:r>
              <a:rPr lang="en-US" sz="2400" i="0" dirty="0" err="1">
                <a:effectLst/>
                <a:latin typeface="Aptos" panose="020B0004020202020204" pitchFamily="34" charset="0"/>
                <a:sym typeface="Wingdings" panose="05000000000000000000" pitchFamily="2" charset="2"/>
              </a:rPr>
              <a:t>dit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nummer</a:t>
            </a:r>
            <a:r>
              <a:rPr lang="en-US" sz="2400" dirty="0">
                <a:latin typeface="Aptos" panose="020B0004020202020204" pitchFamily="34" charset="0"/>
                <a:sym typeface="Wingdings" panose="05000000000000000000" pitchFamily="2" charset="2"/>
              </a:rPr>
              <a:t>?</a:t>
            </a:r>
            <a:endParaRPr lang="en-US" sz="2400" i="0" dirty="0">
              <a:effectLst/>
              <a:latin typeface="Aptos" panose="020B0004020202020204" pitchFamily="34" charset="0"/>
              <a:sym typeface="Wingdings" panose="05000000000000000000" pitchFamily="2" charset="2"/>
            </a:endParaRPr>
          </a:p>
          <a:p>
            <a:pPr marL="0" indent="0" fontAlgn="base">
              <a:buNone/>
            </a:pPr>
            <a:endParaRPr lang="en-US" sz="2400" dirty="0">
              <a:latin typeface="Aptos" panose="020B0004020202020204" pitchFamily="34" charset="0"/>
            </a:endParaRPr>
          </a:p>
          <a:p>
            <a:pPr marL="0" indent="0" fontAlgn="base">
              <a:buNone/>
            </a:pPr>
            <a:r>
              <a:rPr lang="en-US" sz="2400" dirty="0">
                <a:latin typeface="Aptos" panose="020B0004020202020204" pitchFamily="34" charset="0"/>
              </a:rPr>
              <a:t>4</a:t>
            </a:r>
            <a:r>
              <a:rPr lang="en-US" sz="2400" i="0" dirty="0">
                <a:effectLst/>
                <a:latin typeface="Aptos" panose="020B0004020202020204" pitchFamily="34" charset="0"/>
              </a:rPr>
              <a:t>. </a:t>
            </a:r>
            <a:r>
              <a:rPr lang="en-US" sz="2400" i="0" dirty="0">
                <a:effectLst/>
                <a:latin typeface="Aptos" panose="020B0004020202020204" pitchFamily="34" charset="0"/>
                <a:sym typeface="Wingdings" panose="05000000000000000000" pitchFamily="2" charset="2"/>
              </a:rPr>
              <a:t>Wat is de </a:t>
            </a:r>
            <a:r>
              <a:rPr lang="en-US" sz="2400" i="0" dirty="0" err="1">
                <a:effectLst/>
                <a:latin typeface="Aptos" panose="020B0004020202020204" pitchFamily="34" charset="0"/>
                <a:sym typeface="Wingdings" panose="05000000000000000000" pitchFamily="2" charset="2"/>
              </a:rPr>
              <a:t>eenheid</a:t>
            </a:r>
            <a:r>
              <a:rPr lang="en-US" sz="2400" i="0" dirty="0">
                <a:effectLst/>
                <a:latin typeface="Aptos" panose="020B0004020202020204" pitchFamily="34" charset="0"/>
                <a:sym typeface="Wingdings" panose="05000000000000000000" pitchFamily="2" charset="2"/>
              </a:rPr>
              <a:t> die </a:t>
            </a:r>
            <a:r>
              <a:rPr lang="en-US" sz="2400" i="0" dirty="0" err="1">
                <a:effectLst/>
                <a:latin typeface="Aptos" panose="020B0004020202020204" pitchFamily="34" charset="0"/>
                <a:sym typeface="Wingdings" panose="05000000000000000000" pitchFamily="2" charset="2"/>
              </a:rPr>
              <a:t>hoort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bij</a:t>
            </a:r>
            <a:r>
              <a:rPr lang="en-US" sz="2400" i="0" dirty="0">
                <a:effectLst/>
                <a:latin typeface="Aptos" panose="020B0004020202020204" pitchFamily="34" charset="0"/>
                <a:sym typeface="Wingdings" panose="05000000000000000000" pitchFamily="2" charset="2"/>
              </a:rPr>
              <a:t> de </a:t>
            </a:r>
            <a:r>
              <a:rPr lang="en-US" sz="2400" i="0" dirty="0" err="1">
                <a:effectLst/>
                <a:latin typeface="Aptos" panose="020B0004020202020204" pitchFamily="34" charset="0"/>
                <a:sym typeface="Wingdings" panose="05000000000000000000" pitchFamily="2" charset="2"/>
              </a:rPr>
              <a:t>grootheid</a:t>
            </a:r>
            <a:r>
              <a:rPr lang="en-US" sz="2400" i="0" dirty="0">
                <a:effectLst/>
                <a:latin typeface="Aptos" panose="020B0004020202020204" pitchFamily="34" charset="0"/>
                <a:sym typeface="Wingdings" panose="05000000000000000000" pitchFamily="2" charset="2"/>
              </a:rPr>
              <a:t> in de </a:t>
            </a:r>
            <a:r>
              <a:rPr lang="en-US" sz="2400" i="0" dirty="0" err="1">
                <a:effectLst/>
                <a:latin typeface="Aptos" panose="020B0004020202020204" pitchFamily="34" charset="0"/>
                <a:sym typeface="Wingdings" panose="05000000000000000000" pitchFamily="2" charset="2"/>
              </a:rPr>
              <a:t>bandnaam</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uitgedrukt</a:t>
            </a:r>
            <a:r>
              <a:rPr lang="en-US" sz="2400" i="0" dirty="0">
                <a:effectLst/>
                <a:latin typeface="Aptos" panose="020B0004020202020204" pitchFamily="34" charset="0"/>
                <a:sym typeface="Wingdings" panose="05000000000000000000" pitchFamily="2" charset="2"/>
              </a:rPr>
              <a:t> in SI-</a:t>
            </a:r>
            <a:r>
              <a:rPr lang="en-US" sz="2400" i="0" dirty="0" err="1">
                <a:effectLst/>
                <a:latin typeface="Aptos" panose="020B0004020202020204" pitchFamily="34" charset="0"/>
                <a:sym typeface="Wingdings" panose="05000000000000000000" pitchFamily="2" charset="2"/>
              </a:rPr>
              <a:t>eenheden</a:t>
            </a:r>
            <a:r>
              <a:rPr lang="en-US" sz="2400" i="0" dirty="0">
                <a:effectLst/>
                <a:latin typeface="Aptos" panose="020B0004020202020204" pitchFamily="34" charset="0"/>
                <a:sym typeface="Wingdings" panose="05000000000000000000" pitchFamily="2" charset="2"/>
              </a:rPr>
              <a:t>)?</a:t>
            </a:r>
          </a:p>
          <a:p>
            <a:pPr marL="0" indent="0" fontAlgn="base">
              <a:buNone/>
            </a:pPr>
            <a:endParaRPr lang="en-US" sz="2400" i="0" dirty="0">
              <a:effectLst/>
              <a:latin typeface="Aptos" panose="020B0004020202020204" pitchFamily="34" charset="0"/>
            </a:endParaRPr>
          </a:p>
          <a:p>
            <a:pPr marL="0" indent="0" fontAlgn="base">
              <a:buNone/>
            </a:pPr>
            <a:r>
              <a:rPr lang="en-US" sz="2400" i="0" dirty="0">
                <a:effectLst/>
                <a:latin typeface="Aptos" panose="020B0004020202020204" pitchFamily="34" charset="0"/>
              </a:rPr>
              <a:t>5. </a:t>
            </a:r>
            <a:r>
              <a:rPr lang="en-US" sz="2400" i="0" dirty="0" err="1">
                <a:effectLst/>
                <a:latin typeface="Aptos" panose="020B0004020202020204" pitchFamily="34" charset="0"/>
                <a:sym typeface="Wingdings" panose="05000000000000000000" pitchFamily="2" charset="2"/>
              </a:rPr>
              <a:t>Welke</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golflengte</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hoort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bij</a:t>
            </a:r>
            <a:r>
              <a:rPr lang="en-US" sz="2400" i="0" dirty="0">
                <a:effectLst/>
                <a:latin typeface="Aptos" panose="020B0004020202020204" pitchFamily="34" charset="0"/>
                <a:sym typeface="Wingdings" panose="05000000000000000000" pitchFamily="2" charset="2"/>
              </a:rPr>
              <a:t> de </a:t>
            </a:r>
            <a:r>
              <a:rPr lang="en-US" sz="2400" i="0" dirty="0" err="1">
                <a:effectLst/>
                <a:latin typeface="Aptos" panose="020B0004020202020204" pitchFamily="34" charset="0"/>
                <a:sym typeface="Wingdings" panose="05000000000000000000" pitchFamily="2" charset="2"/>
              </a:rPr>
              <a:t>kleur</a:t>
            </a:r>
            <a:r>
              <a:rPr lang="en-US" sz="2400" i="0" dirty="0">
                <a:effectLst/>
                <a:latin typeface="Aptos" panose="020B0004020202020204" pitchFamily="34" charset="0"/>
                <a:sym typeface="Wingdings" panose="05000000000000000000" pitchFamily="2" charset="2"/>
              </a:rPr>
              <a:t> in de </a:t>
            </a:r>
            <a:r>
              <a:rPr lang="en-US" sz="2400" i="0" dirty="0" err="1">
                <a:effectLst/>
                <a:latin typeface="Aptos" panose="020B0004020202020204" pitchFamily="34" charset="0"/>
                <a:sym typeface="Wingdings" panose="05000000000000000000" pitchFamily="2" charset="2"/>
              </a:rPr>
              <a:t>bandnaam</a:t>
            </a:r>
            <a:r>
              <a:rPr lang="en-US" sz="2400" i="0" dirty="0">
                <a:effectLst/>
                <a:latin typeface="Aptos" panose="020B0004020202020204" pitchFamily="34" charset="0"/>
                <a:sym typeface="Wingdings" panose="05000000000000000000" pitchFamily="2" charset="2"/>
              </a:rPr>
              <a:t> van </a:t>
            </a:r>
            <a:r>
              <a:rPr lang="en-US" sz="2400" i="0" dirty="0" err="1">
                <a:effectLst/>
                <a:latin typeface="Aptos" panose="020B0004020202020204" pitchFamily="34" charset="0"/>
                <a:sym typeface="Wingdings" panose="05000000000000000000" pitchFamily="2" charset="2"/>
              </a:rPr>
              <a:t>dit</a:t>
            </a:r>
            <a:r>
              <a:rPr lang="en-US" sz="2400" i="0" dirty="0">
                <a:effectLst/>
                <a:latin typeface="Aptos" panose="020B0004020202020204" pitchFamily="34" charset="0"/>
                <a:sym typeface="Wingdings" panose="05000000000000000000" pitchFamily="2" charset="2"/>
              </a:rPr>
              <a:t> </a:t>
            </a:r>
            <a:r>
              <a:rPr lang="en-US" sz="2400" i="0" dirty="0" err="1">
                <a:effectLst/>
                <a:latin typeface="Aptos" panose="020B0004020202020204" pitchFamily="34" charset="0"/>
                <a:sym typeface="Wingdings" panose="05000000000000000000" pitchFamily="2" charset="2"/>
              </a:rPr>
              <a:t>nummer</a:t>
            </a:r>
            <a:r>
              <a:rPr lang="en-US" sz="2400" i="0" dirty="0">
                <a:effectLst/>
                <a:latin typeface="Aptos" panose="020B0004020202020204" pitchFamily="34" charset="0"/>
                <a:sym typeface="Wingdings" panose="05000000000000000000" pitchFamily="2" charset="2"/>
              </a:rPr>
              <a:t>?</a:t>
            </a:r>
          </a:p>
          <a:p>
            <a:pPr marL="0" indent="0" algn="l" rtl="0" fontAlgn="base">
              <a:buNone/>
            </a:pPr>
            <a:endParaRPr lang="en-US" sz="1800" b="0" i="0" dirty="0">
              <a:effectLst/>
              <a:latin typeface="Aptos" panose="020B0004020202020204" pitchFamily="34" charset="0"/>
            </a:endParaRPr>
          </a:p>
          <a:p>
            <a:pPr marL="0" indent="0">
              <a:buNone/>
            </a:pPr>
            <a:endParaRPr lang="nl-NL" dirty="0"/>
          </a:p>
        </p:txBody>
      </p:sp>
    </p:spTree>
    <p:extLst>
      <p:ext uri="{BB962C8B-B14F-4D97-AF65-F5344CB8AC3E}">
        <p14:creationId xmlns:p14="http://schemas.microsoft.com/office/powerpoint/2010/main" val="19782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21BD-7B51-617F-4A0B-5CE12712A9A9}"/>
              </a:ext>
            </a:extLst>
          </p:cNvPr>
          <p:cNvSpPr>
            <a:spLocks noGrp="1"/>
          </p:cNvSpPr>
          <p:nvPr>
            <p:ph type="title"/>
          </p:nvPr>
        </p:nvSpPr>
        <p:spPr>
          <a:xfrm>
            <a:off x="457201" y="0"/>
            <a:ext cx="10515600" cy="1325563"/>
          </a:xfrm>
        </p:spPr>
        <p:txBody>
          <a:bodyPr>
            <a:normAutofit/>
          </a:bodyPr>
          <a:lstStyle/>
          <a:p>
            <a:r>
              <a:rPr lang="en-US" dirty="0" err="1"/>
              <a:t>Pubquiz</a:t>
            </a:r>
            <a:r>
              <a:rPr lang="en-US" dirty="0"/>
              <a:t> Ronde 3: </a:t>
            </a:r>
            <a:r>
              <a:rPr lang="en-US" dirty="0" err="1"/>
              <a:t>Ongehoorde</a:t>
            </a:r>
            <a:r>
              <a:rPr lang="en-US" dirty="0"/>
              <a:t> </a:t>
            </a:r>
            <a:r>
              <a:rPr lang="en-US" dirty="0" err="1"/>
              <a:t>natuurkunde</a:t>
            </a:r>
            <a:endParaRPr lang="nl-NL" dirty="0"/>
          </a:p>
        </p:txBody>
      </p:sp>
      <p:sp>
        <p:nvSpPr>
          <p:cNvPr id="3" name="Content Placeholder 2">
            <a:extLst>
              <a:ext uri="{FF2B5EF4-FFF2-40B4-BE49-F238E27FC236}">
                <a16:creationId xmlns:a16="http://schemas.microsoft.com/office/drawing/2014/main" id="{EA0119A7-C87C-F5AF-4130-809449FC9A23}"/>
              </a:ext>
            </a:extLst>
          </p:cNvPr>
          <p:cNvSpPr>
            <a:spLocks noGrp="1"/>
          </p:cNvSpPr>
          <p:nvPr>
            <p:ph idx="1"/>
          </p:nvPr>
        </p:nvSpPr>
        <p:spPr>
          <a:xfrm>
            <a:off x="457201" y="1339979"/>
            <a:ext cx="11472530" cy="4656507"/>
          </a:xfrm>
        </p:spPr>
        <p:txBody>
          <a:bodyPr>
            <a:normAutofit/>
          </a:bodyPr>
          <a:lstStyle/>
          <a:p>
            <a:pPr marL="0" indent="0" fontAlgn="base">
              <a:buNone/>
            </a:pPr>
            <a:r>
              <a:rPr lang="en-US" sz="1800" i="0" dirty="0">
                <a:effectLst/>
                <a:latin typeface="Aptos" panose="020B0004020202020204" pitchFamily="34" charset="0"/>
                <a:hlinkClick r:id="rId2">
                  <a:extLst>
                    <a:ext uri="{A12FA001-AC4F-418D-AE19-62706E023703}">
                      <ahyp:hlinkClr xmlns:ahyp="http://schemas.microsoft.com/office/drawing/2018/hyperlinkcolor" val="tx"/>
                    </a:ext>
                  </a:extLst>
                </a:hlinkClick>
              </a:rPr>
              <a:t>1. </a:t>
            </a:r>
            <a:r>
              <a:rPr lang="en-US" sz="1800" i="0" dirty="0">
                <a:effectLst/>
                <a:latin typeface="Aptos" panose="020B0004020202020204" pitchFamily="34" charset="0"/>
                <a:hlinkClick r:id="rId3">
                  <a:extLst>
                    <a:ext uri="{A12FA001-AC4F-418D-AE19-62706E023703}">
                      <ahyp:hlinkClr xmlns:ahyp="http://schemas.microsoft.com/office/drawing/2018/hyperlinkcolor" val="tx"/>
                    </a:ext>
                  </a:extLst>
                </a:hlinkClick>
              </a:rPr>
              <a:t>“Carry That Weight” by The Beatles</a:t>
            </a:r>
            <a:r>
              <a:rPr lang="en-US" sz="1800" i="0" dirty="0">
                <a:effectLst/>
                <a:latin typeface="Aptos" panose="020B0004020202020204" pitchFamily="34" charset="0"/>
              </a:rPr>
              <a:t> </a:t>
            </a:r>
            <a:r>
              <a:rPr lang="en-US" sz="1800" i="0" dirty="0">
                <a:effectLst/>
                <a:latin typeface="Aptos" panose="020B0004020202020204" pitchFamily="34" charset="0"/>
                <a:sym typeface="Wingdings" panose="05000000000000000000" pitchFamily="2" charset="2"/>
              </a:rPr>
              <a:t> Wat is de </a:t>
            </a:r>
            <a:r>
              <a:rPr lang="en-US" sz="1800" i="0" dirty="0" err="1">
                <a:effectLst/>
                <a:latin typeface="Aptos" panose="020B0004020202020204" pitchFamily="34" charset="0"/>
                <a:sym typeface="Wingdings" panose="05000000000000000000" pitchFamily="2" charset="2"/>
              </a:rPr>
              <a:t>eenheid</a:t>
            </a:r>
            <a:r>
              <a:rPr lang="en-US" sz="1800" i="0" dirty="0">
                <a:effectLst/>
                <a:latin typeface="Aptos" panose="020B0004020202020204" pitchFamily="34" charset="0"/>
                <a:sym typeface="Wingdings" panose="05000000000000000000" pitchFamily="2" charset="2"/>
              </a:rPr>
              <a:t> die </a:t>
            </a:r>
            <a:r>
              <a:rPr lang="en-US" sz="1800" i="0" dirty="0" err="1">
                <a:effectLst/>
                <a:latin typeface="Aptos" panose="020B0004020202020204" pitchFamily="34" charset="0"/>
                <a:sym typeface="Wingdings" panose="05000000000000000000" pitchFamily="2" charset="2"/>
              </a:rPr>
              <a:t>hoort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bij</a:t>
            </a:r>
            <a:r>
              <a:rPr lang="en-US" sz="1800" i="0" dirty="0">
                <a:effectLst/>
                <a:latin typeface="Aptos" panose="020B0004020202020204" pitchFamily="34" charset="0"/>
                <a:sym typeface="Wingdings" panose="05000000000000000000" pitchFamily="2" charset="2"/>
              </a:rPr>
              <a:t> de </a:t>
            </a:r>
            <a:r>
              <a:rPr lang="en-US" sz="1800" i="0" dirty="0" err="1">
                <a:effectLst/>
                <a:latin typeface="Aptos" panose="020B0004020202020204" pitchFamily="34" charset="0"/>
                <a:sym typeface="Wingdings" panose="05000000000000000000" pitchFamily="2" charset="2"/>
              </a:rPr>
              <a:t>grootheid</a:t>
            </a:r>
            <a:r>
              <a:rPr lang="en-US" sz="1800" i="0" dirty="0">
                <a:effectLst/>
                <a:latin typeface="Aptos" panose="020B0004020202020204" pitchFamily="34" charset="0"/>
                <a:sym typeface="Wingdings" panose="05000000000000000000" pitchFamily="2" charset="2"/>
              </a:rPr>
              <a:t> in de </a:t>
            </a:r>
            <a:r>
              <a:rPr lang="en-US" sz="1800" i="0" dirty="0" err="1">
                <a:effectLst/>
                <a:latin typeface="Aptos" panose="020B0004020202020204" pitchFamily="34" charset="0"/>
                <a:sym typeface="Wingdings" panose="05000000000000000000" pitchFamily="2" charset="2"/>
              </a:rPr>
              <a:t>titel</a:t>
            </a:r>
            <a:r>
              <a:rPr lang="en-US" sz="1800" i="0" dirty="0">
                <a:effectLst/>
                <a:latin typeface="Aptos" panose="020B0004020202020204" pitchFamily="34" charset="0"/>
                <a:sym typeface="Wingdings" panose="05000000000000000000" pitchFamily="2" charset="2"/>
              </a:rPr>
              <a:t> van </a:t>
            </a:r>
            <a:r>
              <a:rPr lang="en-US" sz="1800" i="0" dirty="0" err="1">
                <a:effectLst/>
                <a:latin typeface="Aptos" panose="020B0004020202020204" pitchFamily="34" charset="0"/>
                <a:sym typeface="Wingdings" panose="05000000000000000000" pitchFamily="2" charset="2"/>
              </a:rPr>
              <a:t>dit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nummer</a:t>
            </a:r>
            <a:r>
              <a:rPr lang="en-US" sz="1800" i="0" dirty="0">
                <a:effectLst/>
                <a:latin typeface="Aptos" panose="020B0004020202020204" pitchFamily="34" charset="0"/>
                <a:sym typeface="Wingdings" panose="05000000000000000000" pitchFamily="2" charset="2"/>
              </a:rPr>
              <a:t>?</a:t>
            </a:r>
            <a:endParaRPr lang="en-US" sz="1800" dirty="0">
              <a:latin typeface="Aptos" panose="020B0004020202020204" pitchFamily="34" charset="0"/>
            </a:endParaRPr>
          </a:p>
          <a:p>
            <a:pPr marL="0" indent="0" fontAlgn="base">
              <a:buNone/>
            </a:pPr>
            <a:r>
              <a:rPr lang="en-US" sz="1800" i="0" dirty="0">
                <a:effectLst/>
                <a:latin typeface="Aptos" panose="020B0004020202020204" pitchFamily="34" charset="0"/>
                <a:hlinkClick r:id="rId2">
                  <a:extLst>
                    <a:ext uri="{A12FA001-AC4F-418D-AE19-62706E023703}">
                      <ahyp:hlinkClr xmlns:ahyp="http://schemas.microsoft.com/office/drawing/2018/hyperlinkcolor" val="tx"/>
                    </a:ext>
                  </a:extLst>
                </a:hlinkClick>
              </a:rPr>
              <a:t>2. “High Voltage” by AC/DC</a:t>
            </a:r>
            <a:r>
              <a:rPr lang="en-US" sz="1800" dirty="0">
                <a:latin typeface="Aptos" panose="020B0004020202020204" pitchFamily="34" charset="0"/>
              </a:rPr>
              <a:t> </a:t>
            </a:r>
            <a:r>
              <a:rPr lang="en-US" sz="1800" dirty="0">
                <a:latin typeface="Aptos" panose="020B0004020202020204" pitchFamily="34" charset="0"/>
                <a:sym typeface="Wingdings" panose="05000000000000000000" pitchFamily="2" charset="2"/>
              </a:rPr>
              <a:t></a:t>
            </a:r>
            <a:r>
              <a:rPr lang="en-US" sz="1800" i="0" dirty="0">
                <a:effectLst/>
                <a:latin typeface="Aptos" panose="020B0004020202020204" pitchFamily="34" charset="0"/>
                <a:sym typeface="Wingdings" panose="05000000000000000000" pitchFamily="2" charset="2"/>
              </a:rPr>
              <a:t> Wat is de </a:t>
            </a:r>
            <a:r>
              <a:rPr lang="en-US" sz="1800" i="0" dirty="0" err="1">
                <a:effectLst/>
                <a:latin typeface="Aptos" panose="020B0004020202020204" pitchFamily="34" charset="0"/>
                <a:sym typeface="Wingdings" panose="05000000000000000000" pitchFamily="2" charset="2"/>
              </a:rPr>
              <a:t>eenheid</a:t>
            </a:r>
            <a:r>
              <a:rPr lang="en-US" sz="1800" i="0" dirty="0">
                <a:effectLst/>
                <a:latin typeface="Aptos" panose="020B0004020202020204" pitchFamily="34" charset="0"/>
                <a:sym typeface="Wingdings" panose="05000000000000000000" pitchFamily="2" charset="2"/>
              </a:rPr>
              <a:t> die </a:t>
            </a:r>
            <a:r>
              <a:rPr lang="en-US" sz="1800" i="0" dirty="0" err="1">
                <a:effectLst/>
                <a:latin typeface="Aptos" panose="020B0004020202020204" pitchFamily="34" charset="0"/>
                <a:sym typeface="Wingdings" panose="05000000000000000000" pitchFamily="2" charset="2"/>
              </a:rPr>
              <a:t>hoort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bij</a:t>
            </a:r>
            <a:r>
              <a:rPr lang="en-US" sz="1800" i="0" dirty="0">
                <a:effectLst/>
                <a:latin typeface="Aptos" panose="020B0004020202020204" pitchFamily="34" charset="0"/>
                <a:sym typeface="Wingdings" panose="05000000000000000000" pitchFamily="2" charset="2"/>
              </a:rPr>
              <a:t> de </a:t>
            </a:r>
            <a:r>
              <a:rPr lang="en-US" sz="1800" i="0" dirty="0" err="1">
                <a:effectLst/>
                <a:latin typeface="Aptos" panose="020B0004020202020204" pitchFamily="34" charset="0"/>
                <a:sym typeface="Wingdings" panose="05000000000000000000" pitchFamily="2" charset="2"/>
              </a:rPr>
              <a:t>grootheid</a:t>
            </a:r>
            <a:r>
              <a:rPr lang="en-US" sz="1800" i="0" dirty="0">
                <a:effectLst/>
                <a:latin typeface="Aptos" panose="020B0004020202020204" pitchFamily="34" charset="0"/>
                <a:sym typeface="Wingdings" panose="05000000000000000000" pitchFamily="2" charset="2"/>
              </a:rPr>
              <a:t> in de </a:t>
            </a:r>
            <a:r>
              <a:rPr lang="en-US" sz="1800" i="0" dirty="0" err="1">
                <a:effectLst/>
                <a:latin typeface="Aptos" panose="020B0004020202020204" pitchFamily="34" charset="0"/>
                <a:sym typeface="Wingdings" panose="05000000000000000000" pitchFamily="2" charset="2"/>
              </a:rPr>
              <a:t>titel</a:t>
            </a:r>
            <a:r>
              <a:rPr lang="en-US" sz="1800" i="0" dirty="0">
                <a:effectLst/>
                <a:latin typeface="Aptos" panose="020B0004020202020204" pitchFamily="34" charset="0"/>
                <a:sym typeface="Wingdings" panose="05000000000000000000" pitchFamily="2" charset="2"/>
              </a:rPr>
              <a:t> van </a:t>
            </a:r>
            <a:r>
              <a:rPr lang="en-US" sz="1800" i="0" dirty="0" err="1">
                <a:effectLst/>
                <a:latin typeface="Aptos" panose="020B0004020202020204" pitchFamily="34" charset="0"/>
                <a:sym typeface="Wingdings" panose="05000000000000000000" pitchFamily="2" charset="2"/>
              </a:rPr>
              <a:t>dit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nummer</a:t>
            </a:r>
            <a:r>
              <a:rPr lang="en-US" sz="1800" i="0" dirty="0">
                <a:effectLst/>
                <a:latin typeface="Aptos" panose="020B0004020202020204" pitchFamily="34" charset="0"/>
                <a:sym typeface="Wingdings" panose="05000000000000000000" pitchFamily="2" charset="2"/>
              </a:rPr>
              <a:t>?</a:t>
            </a:r>
          </a:p>
          <a:p>
            <a:pPr marL="0" indent="0" algn="l" rtl="0" fontAlgn="base">
              <a:buNone/>
            </a:pPr>
            <a:r>
              <a:rPr lang="en-US" sz="1800" dirty="0">
                <a:latin typeface="Aptos" panose="020B0004020202020204" pitchFamily="34" charset="0"/>
              </a:rPr>
              <a:t>3</a:t>
            </a:r>
            <a:r>
              <a:rPr lang="en-US" sz="1800" i="0" dirty="0">
                <a:effectLst/>
                <a:latin typeface="Aptos" panose="020B0004020202020204" pitchFamily="34" charset="0"/>
              </a:rPr>
              <a:t>. “If I Could Turn Back Time” by Cher </a:t>
            </a:r>
            <a:r>
              <a:rPr lang="en-US" sz="1800" i="0" dirty="0">
                <a:effectLst/>
                <a:latin typeface="Aptos" panose="020B0004020202020204" pitchFamily="34" charset="0"/>
                <a:sym typeface="Wingdings" panose="05000000000000000000" pitchFamily="2" charset="2"/>
              </a:rPr>
              <a:t> </a:t>
            </a:r>
            <a:r>
              <a:rPr lang="en-US" sz="1800" dirty="0">
                <a:latin typeface="Aptos" panose="020B0004020202020204" pitchFamily="34" charset="0"/>
                <a:sym typeface="Wingdings" panose="05000000000000000000" pitchFamily="2" charset="2"/>
              </a:rPr>
              <a:t>Wat is d</a:t>
            </a:r>
            <a:r>
              <a:rPr lang="en-US" sz="1800" i="0" dirty="0">
                <a:effectLst/>
                <a:latin typeface="Aptos" panose="020B0004020202020204" pitchFamily="34" charset="0"/>
                <a:sym typeface="Wingdings" panose="05000000000000000000" pitchFamily="2" charset="2"/>
              </a:rPr>
              <a:t>e SI-</a:t>
            </a:r>
            <a:r>
              <a:rPr lang="en-US" sz="1800" i="0" dirty="0" err="1">
                <a:effectLst/>
                <a:latin typeface="Aptos" panose="020B0004020202020204" pitchFamily="34" charset="0"/>
                <a:sym typeface="Wingdings" panose="05000000000000000000" pitchFamily="2" charset="2"/>
              </a:rPr>
              <a:t>eenheid</a:t>
            </a:r>
            <a:r>
              <a:rPr lang="en-US" sz="1800" i="0" dirty="0">
                <a:effectLst/>
                <a:latin typeface="Aptos" panose="020B0004020202020204" pitchFamily="34" charset="0"/>
                <a:sym typeface="Wingdings" panose="05000000000000000000" pitchFamily="2" charset="2"/>
              </a:rPr>
              <a:t> die </a:t>
            </a:r>
            <a:r>
              <a:rPr lang="en-US" sz="1800" i="0" dirty="0" err="1">
                <a:effectLst/>
                <a:latin typeface="Aptos" panose="020B0004020202020204" pitchFamily="34" charset="0"/>
                <a:sym typeface="Wingdings" panose="05000000000000000000" pitchFamily="2" charset="2"/>
              </a:rPr>
              <a:t>hoort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bij</a:t>
            </a:r>
            <a:r>
              <a:rPr lang="en-US" sz="1800" i="0" dirty="0">
                <a:effectLst/>
                <a:latin typeface="Aptos" panose="020B0004020202020204" pitchFamily="34" charset="0"/>
                <a:sym typeface="Wingdings" panose="05000000000000000000" pitchFamily="2" charset="2"/>
              </a:rPr>
              <a:t> de </a:t>
            </a:r>
            <a:r>
              <a:rPr lang="en-US" sz="1800" i="0" dirty="0" err="1">
                <a:effectLst/>
                <a:latin typeface="Aptos" panose="020B0004020202020204" pitchFamily="34" charset="0"/>
                <a:sym typeface="Wingdings" panose="05000000000000000000" pitchFamily="2" charset="2"/>
              </a:rPr>
              <a:t>grootheid</a:t>
            </a:r>
            <a:r>
              <a:rPr lang="en-US" sz="1800" i="0" dirty="0">
                <a:effectLst/>
                <a:latin typeface="Aptos" panose="020B0004020202020204" pitchFamily="34" charset="0"/>
                <a:sym typeface="Wingdings" panose="05000000000000000000" pitchFamily="2" charset="2"/>
              </a:rPr>
              <a:t> in de </a:t>
            </a:r>
            <a:r>
              <a:rPr lang="en-US" sz="1800" i="0" dirty="0" err="1">
                <a:effectLst/>
                <a:latin typeface="Aptos" panose="020B0004020202020204" pitchFamily="34" charset="0"/>
                <a:sym typeface="Wingdings" panose="05000000000000000000" pitchFamily="2" charset="2"/>
              </a:rPr>
              <a:t>titel</a:t>
            </a:r>
            <a:r>
              <a:rPr lang="en-US" sz="1800" i="0" dirty="0">
                <a:effectLst/>
                <a:latin typeface="Aptos" panose="020B0004020202020204" pitchFamily="34" charset="0"/>
                <a:sym typeface="Wingdings" panose="05000000000000000000" pitchFamily="2" charset="2"/>
              </a:rPr>
              <a:t> van </a:t>
            </a:r>
            <a:r>
              <a:rPr lang="en-US" sz="1800" i="0" dirty="0" err="1">
                <a:effectLst/>
                <a:latin typeface="Aptos" panose="020B0004020202020204" pitchFamily="34" charset="0"/>
                <a:sym typeface="Wingdings" panose="05000000000000000000" pitchFamily="2" charset="2"/>
              </a:rPr>
              <a:t>dit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nummer</a:t>
            </a:r>
            <a:r>
              <a:rPr lang="en-US" sz="1800" dirty="0">
                <a:latin typeface="Aptos" panose="020B0004020202020204" pitchFamily="34" charset="0"/>
                <a:sym typeface="Wingdings" panose="05000000000000000000" pitchFamily="2" charset="2"/>
              </a:rPr>
              <a:t>?</a:t>
            </a:r>
            <a:endParaRPr lang="en-US" sz="1800" i="0" dirty="0">
              <a:effectLst/>
              <a:latin typeface="Aptos" panose="020B0004020202020204" pitchFamily="34" charset="0"/>
              <a:sym typeface="Wingdings" panose="05000000000000000000" pitchFamily="2" charset="2"/>
            </a:endParaRPr>
          </a:p>
          <a:p>
            <a:pPr marL="0" indent="0" fontAlgn="base">
              <a:buNone/>
            </a:pPr>
            <a:r>
              <a:rPr lang="en-US" sz="1800" dirty="0">
                <a:latin typeface="Aptos" panose="020B0004020202020204" pitchFamily="34" charset="0"/>
              </a:rPr>
              <a:t>4</a:t>
            </a:r>
            <a:r>
              <a:rPr lang="en-US" sz="1800" i="0" dirty="0">
                <a:effectLst/>
                <a:latin typeface="Aptos" panose="020B0004020202020204" pitchFamily="34" charset="0"/>
              </a:rPr>
              <a:t>. “Soul with a capital S” by Tower of Power  </a:t>
            </a:r>
            <a:r>
              <a:rPr lang="en-US" sz="1800" i="0" dirty="0">
                <a:effectLst/>
                <a:latin typeface="Aptos" panose="020B0004020202020204" pitchFamily="34" charset="0"/>
                <a:sym typeface="Wingdings" panose="05000000000000000000" pitchFamily="2" charset="2"/>
              </a:rPr>
              <a:t> Wat is de </a:t>
            </a:r>
            <a:r>
              <a:rPr lang="en-US" sz="1800" i="0" dirty="0" err="1">
                <a:effectLst/>
                <a:latin typeface="Aptos" panose="020B0004020202020204" pitchFamily="34" charset="0"/>
                <a:sym typeface="Wingdings" panose="05000000000000000000" pitchFamily="2" charset="2"/>
              </a:rPr>
              <a:t>eenheid</a:t>
            </a:r>
            <a:r>
              <a:rPr lang="en-US" sz="1800" i="0" dirty="0">
                <a:effectLst/>
                <a:latin typeface="Aptos" panose="020B0004020202020204" pitchFamily="34" charset="0"/>
                <a:sym typeface="Wingdings" panose="05000000000000000000" pitchFamily="2" charset="2"/>
              </a:rPr>
              <a:t> die </a:t>
            </a:r>
            <a:r>
              <a:rPr lang="en-US" sz="1800" i="0" dirty="0" err="1">
                <a:effectLst/>
                <a:latin typeface="Aptos" panose="020B0004020202020204" pitchFamily="34" charset="0"/>
                <a:sym typeface="Wingdings" panose="05000000000000000000" pitchFamily="2" charset="2"/>
              </a:rPr>
              <a:t>hoort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bij</a:t>
            </a:r>
            <a:r>
              <a:rPr lang="en-US" sz="1800" i="0" dirty="0">
                <a:effectLst/>
                <a:latin typeface="Aptos" panose="020B0004020202020204" pitchFamily="34" charset="0"/>
                <a:sym typeface="Wingdings" panose="05000000000000000000" pitchFamily="2" charset="2"/>
              </a:rPr>
              <a:t> de </a:t>
            </a:r>
            <a:r>
              <a:rPr lang="en-US" sz="1800" i="0" dirty="0" err="1">
                <a:effectLst/>
                <a:latin typeface="Aptos" panose="020B0004020202020204" pitchFamily="34" charset="0"/>
                <a:sym typeface="Wingdings" panose="05000000000000000000" pitchFamily="2" charset="2"/>
              </a:rPr>
              <a:t>grootheid</a:t>
            </a:r>
            <a:r>
              <a:rPr lang="en-US" sz="1800" i="0" dirty="0">
                <a:effectLst/>
                <a:latin typeface="Aptos" panose="020B0004020202020204" pitchFamily="34" charset="0"/>
                <a:sym typeface="Wingdings" panose="05000000000000000000" pitchFamily="2" charset="2"/>
              </a:rPr>
              <a:t> in de </a:t>
            </a:r>
            <a:r>
              <a:rPr lang="en-US" sz="1800" i="0" dirty="0" err="1">
                <a:effectLst/>
                <a:latin typeface="Aptos" panose="020B0004020202020204" pitchFamily="34" charset="0"/>
                <a:sym typeface="Wingdings" panose="05000000000000000000" pitchFamily="2" charset="2"/>
              </a:rPr>
              <a:t>bandnaam</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uitgedrukt</a:t>
            </a:r>
            <a:r>
              <a:rPr lang="en-US" sz="1800" i="0" dirty="0">
                <a:effectLst/>
                <a:latin typeface="Aptos" panose="020B0004020202020204" pitchFamily="34" charset="0"/>
                <a:sym typeface="Wingdings" panose="05000000000000000000" pitchFamily="2" charset="2"/>
              </a:rPr>
              <a:t> in SI-</a:t>
            </a:r>
            <a:r>
              <a:rPr lang="en-US" sz="1800" i="0" dirty="0" err="1">
                <a:effectLst/>
                <a:latin typeface="Aptos" panose="020B0004020202020204" pitchFamily="34" charset="0"/>
                <a:sym typeface="Wingdings" panose="05000000000000000000" pitchFamily="2" charset="2"/>
              </a:rPr>
              <a:t>eenheden</a:t>
            </a:r>
            <a:r>
              <a:rPr lang="en-US" sz="1800" i="0" dirty="0">
                <a:effectLst/>
                <a:latin typeface="Aptos" panose="020B0004020202020204" pitchFamily="34" charset="0"/>
                <a:sym typeface="Wingdings" panose="05000000000000000000" pitchFamily="2" charset="2"/>
              </a:rPr>
              <a:t>)?</a:t>
            </a:r>
          </a:p>
          <a:p>
            <a:pPr marL="0" indent="0" fontAlgn="base">
              <a:buNone/>
            </a:pPr>
            <a:r>
              <a:rPr lang="en-US" sz="1800" i="0" dirty="0">
                <a:effectLst/>
                <a:latin typeface="Aptos" panose="020B0004020202020204" pitchFamily="34" charset="0"/>
              </a:rPr>
              <a:t>5. “Time” by Pink Floyd </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Welke</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golflengte</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hoort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bij</a:t>
            </a:r>
            <a:r>
              <a:rPr lang="en-US" sz="1800" i="0" dirty="0">
                <a:effectLst/>
                <a:latin typeface="Aptos" panose="020B0004020202020204" pitchFamily="34" charset="0"/>
                <a:sym typeface="Wingdings" panose="05000000000000000000" pitchFamily="2" charset="2"/>
              </a:rPr>
              <a:t> de </a:t>
            </a:r>
            <a:r>
              <a:rPr lang="en-US" sz="1800" i="0" dirty="0" err="1">
                <a:effectLst/>
                <a:latin typeface="Aptos" panose="020B0004020202020204" pitchFamily="34" charset="0"/>
                <a:sym typeface="Wingdings" panose="05000000000000000000" pitchFamily="2" charset="2"/>
              </a:rPr>
              <a:t>kleur</a:t>
            </a:r>
            <a:r>
              <a:rPr lang="en-US" sz="1800" i="0" dirty="0">
                <a:effectLst/>
                <a:latin typeface="Aptos" panose="020B0004020202020204" pitchFamily="34" charset="0"/>
                <a:sym typeface="Wingdings" panose="05000000000000000000" pitchFamily="2" charset="2"/>
              </a:rPr>
              <a:t> in de </a:t>
            </a:r>
            <a:r>
              <a:rPr lang="en-US" sz="1800" i="0" dirty="0" err="1">
                <a:effectLst/>
                <a:latin typeface="Aptos" panose="020B0004020202020204" pitchFamily="34" charset="0"/>
                <a:sym typeface="Wingdings" panose="05000000000000000000" pitchFamily="2" charset="2"/>
              </a:rPr>
              <a:t>bandnaam</a:t>
            </a:r>
            <a:r>
              <a:rPr lang="en-US" sz="1800" i="0" dirty="0">
                <a:effectLst/>
                <a:latin typeface="Aptos" panose="020B0004020202020204" pitchFamily="34" charset="0"/>
                <a:sym typeface="Wingdings" panose="05000000000000000000" pitchFamily="2" charset="2"/>
              </a:rPr>
              <a:t> van </a:t>
            </a:r>
            <a:r>
              <a:rPr lang="en-US" sz="1800" i="0" dirty="0" err="1">
                <a:effectLst/>
                <a:latin typeface="Aptos" panose="020B0004020202020204" pitchFamily="34" charset="0"/>
                <a:sym typeface="Wingdings" panose="05000000000000000000" pitchFamily="2" charset="2"/>
              </a:rPr>
              <a:t>dit</a:t>
            </a:r>
            <a:r>
              <a:rPr lang="en-US" sz="1800" i="0" dirty="0">
                <a:effectLst/>
                <a:latin typeface="Aptos" panose="020B0004020202020204" pitchFamily="34" charset="0"/>
                <a:sym typeface="Wingdings" panose="05000000000000000000" pitchFamily="2" charset="2"/>
              </a:rPr>
              <a:t> </a:t>
            </a:r>
            <a:r>
              <a:rPr lang="en-US" sz="1800" i="0" dirty="0" err="1">
                <a:effectLst/>
                <a:latin typeface="Aptos" panose="020B0004020202020204" pitchFamily="34" charset="0"/>
                <a:sym typeface="Wingdings" panose="05000000000000000000" pitchFamily="2" charset="2"/>
              </a:rPr>
              <a:t>nummer</a:t>
            </a:r>
            <a:r>
              <a:rPr lang="en-US" sz="1800" i="0" dirty="0">
                <a:effectLst/>
                <a:latin typeface="Aptos" panose="020B0004020202020204" pitchFamily="34" charset="0"/>
                <a:sym typeface="Wingdings" panose="05000000000000000000" pitchFamily="2" charset="2"/>
              </a:rPr>
              <a:t>?</a:t>
            </a:r>
          </a:p>
          <a:p>
            <a:pPr marL="0" indent="0" algn="l" rtl="0" fontAlgn="base">
              <a:buNone/>
            </a:pPr>
            <a:endParaRPr lang="en-US" sz="1800" b="0" i="0" dirty="0">
              <a:effectLst/>
              <a:latin typeface="Aptos" panose="020B0004020202020204" pitchFamily="34" charset="0"/>
            </a:endParaRPr>
          </a:p>
          <a:p>
            <a:pPr marL="0" indent="0">
              <a:buNone/>
            </a:pPr>
            <a:endParaRPr lang="nl-NL" dirty="0"/>
          </a:p>
        </p:txBody>
      </p:sp>
      <p:graphicFrame>
        <p:nvGraphicFramePr>
          <p:cNvPr id="7" name="Table 6">
            <a:extLst>
              <a:ext uri="{FF2B5EF4-FFF2-40B4-BE49-F238E27FC236}">
                <a16:creationId xmlns:a16="http://schemas.microsoft.com/office/drawing/2014/main" id="{B3A64698-D7E2-B633-7474-95388F2681FB}"/>
              </a:ext>
            </a:extLst>
          </p:cNvPr>
          <p:cNvGraphicFramePr>
            <a:graphicFrameLocks noGrp="1"/>
          </p:cNvGraphicFramePr>
          <p:nvPr>
            <p:extLst>
              <p:ext uri="{D42A27DB-BD31-4B8C-83A1-F6EECF244321}">
                <p14:modId xmlns:p14="http://schemas.microsoft.com/office/powerpoint/2010/main" val="827273436"/>
              </p:ext>
            </p:extLst>
          </p:nvPr>
        </p:nvGraphicFramePr>
        <p:xfrm>
          <a:off x="262269" y="1325563"/>
          <a:ext cx="11667461" cy="5117494"/>
        </p:xfrm>
        <a:graphic>
          <a:graphicData uri="http://schemas.openxmlformats.org/drawingml/2006/table">
            <a:tbl>
              <a:tblPr firstRow="1" bandRow="1">
                <a:tableStyleId>{7DF18680-E054-41AD-8BC1-D1AEF772440D}</a:tableStyleId>
              </a:tblPr>
              <a:tblGrid>
                <a:gridCol w="745192">
                  <a:extLst>
                    <a:ext uri="{9D8B030D-6E8A-4147-A177-3AD203B41FA5}">
                      <a16:colId xmlns:a16="http://schemas.microsoft.com/office/drawing/2014/main" val="374906579"/>
                    </a:ext>
                  </a:extLst>
                </a:gridCol>
                <a:gridCol w="5061012">
                  <a:extLst>
                    <a:ext uri="{9D8B030D-6E8A-4147-A177-3AD203B41FA5}">
                      <a16:colId xmlns:a16="http://schemas.microsoft.com/office/drawing/2014/main" val="653019845"/>
                    </a:ext>
                  </a:extLst>
                </a:gridCol>
                <a:gridCol w="5861257">
                  <a:extLst>
                    <a:ext uri="{9D8B030D-6E8A-4147-A177-3AD203B41FA5}">
                      <a16:colId xmlns:a16="http://schemas.microsoft.com/office/drawing/2014/main" val="3082281855"/>
                    </a:ext>
                  </a:extLst>
                </a:gridCol>
              </a:tblGrid>
              <a:tr h="788679">
                <a:tc>
                  <a:txBody>
                    <a:bodyPr/>
                    <a:lstStyle/>
                    <a:p>
                      <a:endParaRPr lang="nl-NL" sz="2400"/>
                    </a:p>
                  </a:txBody>
                  <a:tcPr/>
                </a:tc>
                <a:tc>
                  <a:txBody>
                    <a:bodyPr/>
                    <a:lstStyle/>
                    <a:p>
                      <a:r>
                        <a:rPr lang="en-US" sz="2400" dirty="0"/>
                        <a:t>Song / Band:</a:t>
                      </a:r>
                      <a:endParaRPr lang="nl-NL" sz="2400" dirty="0"/>
                    </a:p>
                  </a:txBody>
                  <a:tcPr/>
                </a:tc>
                <a:tc>
                  <a:txBody>
                    <a:bodyPr/>
                    <a:lstStyle/>
                    <a:p>
                      <a:r>
                        <a:rPr lang="en-US" sz="2400" dirty="0"/>
                        <a:t>Antwoord:</a:t>
                      </a:r>
                      <a:endParaRPr lang="nl-NL" sz="2400" dirty="0"/>
                    </a:p>
                  </a:txBody>
                  <a:tcPr/>
                </a:tc>
                <a:extLst>
                  <a:ext uri="{0D108BD9-81ED-4DB2-BD59-A6C34878D82A}">
                    <a16:rowId xmlns:a16="http://schemas.microsoft.com/office/drawing/2014/main" val="3464732889"/>
                  </a:ext>
                </a:extLst>
              </a:tr>
              <a:tr h="865763">
                <a:tc>
                  <a:txBody>
                    <a:bodyPr/>
                    <a:lstStyle/>
                    <a:p>
                      <a:r>
                        <a:rPr lang="en-US" sz="2400" dirty="0"/>
                        <a:t>1</a:t>
                      </a:r>
                      <a:endParaRPr lang="nl-NL" sz="2400" dirty="0"/>
                    </a:p>
                  </a:txBody>
                  <a:tcPr/>
                </a:tc>
                <a:tc>
                  <a:txBody>
                    <a:bodyPr/>
                    <a:lstStyle/>
                    <a:p>
                      <a:r>
                        <a:rPr lang="en-US" sz="2400" i="0" dirty="0">
                          <a:effectLst/>
                          <a:highlight>
                            <a:srgbClr val="FFFF00"/>
                          </a:highlight>
                          <a:latin typeface="Aptos" panose="020B0004020202020204" pitchFamily="34" charset="0"/>
                          <a:hlinkClick r:id="rId3">
                            <a:extLst>
                              <a:ext uri="{A12FA001-AC4F-418D-AE19-62706E023703}">
                                <ahyp:hlinkClr xmlns:ahyp="http://schemas.microsoft.com/office/drawing/2018/hyperlinkcolor" val="tx"/>
                              </a:ext>
                            </a:extLst>
                          </a:hlinkClick>
                        </a:rPr>
                        <a:t>“Carry That </a:t>
                      </a:r>
                      <a:r>
                        <a:rPr lang="en-US" sz="2400" i="0" dirty="0">
                          <a:effectLst/>
                          <a:highlight>
                            <a:srgbClr val="00FF00"/>
                          </a:highlight>
                          <a:latin typeface="Aptos" panose="020B0004020202020204" pitchFamily="34" charset="0"/>
                          <a:hlinkClick r:id="rId3">
                            <a:extLst>
                              <a:ext uri="{A12FA001-AC4F-418D-AE19-62706E023703}">
                                <ahyp:hlinkClr xmlns:ahyp="http://schemas.microsoft.com/office/drawing/2018/hyperlinkcolor" val="tx"/>
                              </a:ext>
                            </a:extLst>
                          </a:hlinkClick>
                        </a:rPr>
                        <a:t>Weight</a:t>
                      </a:r>
                      <a:r>
                        <a:rPr lang="en-US" sz="2400" i="0" dirty="0">
                          <a:effectLst/>
                          <a:highlight>
                            <a:srgbClr val="FFFF00"/>
                          </a:highlight>
                          <a:latin typeface="Aptos" panose="020B0004020202020204" pitchFamily="34" charset="0"/>
                          <a:hlinkClick r:id="rId3">
                            <a:extLst>
                              <a:ext uri="{A12FA001-AC4F-418D-AE19-62706E023703}">
                                <ahyp:hlinkClr xmlns:ahyp="http://schemas.microsoft.com/office/drawing/2018/hyperlinkcolor" val="tx"/>
                              </a:ext>
                            </a:extLst>
                          </a:hlinkClick>
                        </a:rPr>
                        <a:t>” by The Beatles</a:t>
                      </a:r>
                      <a:r>
                        <a:rPr lang="en-US" sz="2400" i="0" dirty="0">
                          <a:effectLst/>
                          <a:highlight>
                            <a:srgbClr val="FFFF00"/>
                          </a:highlight>
                          <a:latin typeface="Aptos" panose="020B0004020202020204" pitchFamily="34" charset="0"/>
                        </a:rPr>
                        <a:t> </a:t>
                      </a:r>
                      <a:endParaRPr lang="nl-NL" sz="2400" dirty="0"/>
                    </a:p>
                  </a:txBody>
                  <a:tcPr/>
                </a:tc>
                <a:tc>
                  <a:txBody>
                    <a:bodyPr/>
                    <a:lstStyle/>
                    <a:p>
                      <a:r>
                        <a:rPr lang="en-US" sz="2400" dirty="0">
                          <a:highlight>
                            <a:srgbClr val="FFFF00"/>
                          </a:highlight>
                        </a:rPr>
                        <a:t>Newton</a:t>
                      </a:r>
                      <a:endParaRPr lang="nl-NL" sz="2400" dirty="0">
                        <a:highlight>
                          <a:srgbClr val="FFFF00"/>
                        </a:highlight>
                      </a:endParaRPr>
                    </a:p>
                  </a:txBody>
                  <a:tcPr/>
                </a:tc>
                <a:extLst>
                  <a:ext uri="{0D108BD9-81ED-4DB2-BD59-A6C34878D82A}">
                    <a16:rowId xmlns:a16="http://schemas.microsoft.com/office/drawing/2014/main" val="1377408468"/>
                  </a:ext>
                </a:extLst>
              </a:tr>
              <a:tr h="865763">
                <a:tc>
                  <a:txBody>
                    <a:bodyPr/>
                    <a:lstStyle/>
                    <a:p>
                      <a:r>
                        <a:rPr lang="en-US" sz="2400" dirty="0"/>
                        <a:t>2</a:t>
                      </a:r>
                      <a:endParaRPr lang="nl-NL" sz="2400" dirty="0"/>
                    </a:p>
                  </a:txBody>
                  <a:tcPr/>
                </a:tc>
                <a:tc>
                  <a:txBody>
                    <a:bodyPr/>
                    <a:lstStyle/>
                    <a:p>
                      <a:r>
                        <a:rPr lang="en-US" sz="2400" i="0" dirty="0">
                          <a:effectLst/>
                          <a:highlight>
                            <a:srgbClr val="FFFF00"/>
                          </a:highlight>
                          <a:latin typeface="Aptos" panose="020B0004020202020204" pitchFamily="34" charset="0"/>
                          <a:hlinkClick r:id="rId2">
                            <a:extLst>
                              <a:ext uri="{A12FA001-AC4F-418D-AE19-62706E023703}">
                                <ahyp:hlinkClr xmlns:ahyp="http://schemas.microsoft.com/office/drawing/2018/hyperlinkcolor" val="tx"/>
                              </a:ext>
                            </a:extLst>
                          </a:hlinkClick>
                        </a:rPr>
                        <a:t>“High </a:t>
                      </a:r>
                      <a:r>
                        <a:rPr lang="en-US" sz="2400" i="0" dirty="0">
                          <a:effectLst/>
                          <a:highlight>
                            <a:srgbClr val="00FF00"/>
                          </a:highlight>
                          <a:latin typeface="Aptos" panose="020B0004020202020204" pitchFamily="34" charset="0"/>
                          <a:hlinkClick r:id="rId2">
                            <a:extLst>
                              <a:ext uri="{A12FA001-AC4F-418D-AE19-62706E023703}">
                                <ahyp:hlinkClr xmlns:ahyp="http://schemas.microsoft.com/office/drawing/2018/hyperlinkcolor" val="tx"/>
                              </a:ext>
                            </a:extLst>
                          </a:hlinkClick>
                        </a:rPr>
                        <a:t>Voltage</a:t>
                      </a:r>
                      <a:r>
                        <a:rPr lang="en-US" sz="2400" i="0" dirty="0">
                          <a:effectLst/>
                          <a:highlight>
                            <a:srgbClr val="FFFF00"/>
                          </a:highlight>
                          <a:latin typeface="Aptos" panose="020B0004020202020204" pitchFamily="34" charset="0"/>
                          <a:hlinkClick r:id="rId2">
                            <a:extLst>
                              <a:ext uri="{A12FA001-AC4F-418D-AE19-62706E023703}">
                                <ahyp:hlinkClr xmlns:ahyp="http://schemas.microsoft.com/office/drawing/2018/hyperlinkcolor" val="tx"/>
                              </a:ext>
                            </a:extLst>
                          </a:hlinkClick>
                        </a:rPr>
                        <a:t>” by AC/DC</a:t>
                      </a:r>
                      <a:r>
                        <a:rPr lang="en-US" sz="2400" dirty="0">
                          <a:highlight>
                            <a:srgbClr val="FFFF00"/>
                          </a:highlight>
                          <a:latin typeface="Aptos" panose="020B0004020202020204" pitchFamily="34" charset="0"/>
                        </a:rPr>
                        <a:t> </a:t>
                      </a:r>
                      <a:endParaRPr lang="nl-NL" sz="2400" dirty="0"/>
                    </a:p>
                  </a:txBody>
                  <a:tcPr/>
                </a:tc>
                <a:tc>
                  <a:txBody>
                    <a:bodyPr/>
                    <a:lstStyle/>
                    <a:p>
                      <a:r>
                        <a:rPr lang="en-US" sz="2400" dirty="0">
                          <a:highlight>
                            <a:srgbClr val="FFFF00"/>
                          </a:highlight>
                        </a:rPr>
                        <a:t>Volt</a:t>
                      </a:r>
                      <a:endParaRPr lang="nl-NL" sz="2400" dirty="0">
                        <a:highlight>
                          <a:srgbClr val="FFFF00"/>
                        </a:highlight>
                      </a:endParaRPr>
                    </a:p>
                  </a:txBody>
                  <a:tcPr/>
                </a:tc>
                <a:extLst>
                  <a:ext uri="{0D108BD9-81ED-4DB2-BD59-A6C34878D82A}">
                    <a16:rowId xmlns:a16="http://schemas.microsoft.com/office/drawing/2014/main" val="2592004411"/>
                  </a:ext>
                </a:extLst>
              </a:tr>
              <a:tr h="865763">
                <a:tc>
                  <a:txBody>
                    <a:bodyPr/>
                    <a:lstStyle/>
                    <a:p>
                      <a:r>
                        <a:rPr lang="en-US" sz="2400" dirty="0"/>
                        <a:t>3</a:t>
                      </a:r>
                      <a:endParaRPr lang="nl-NL" sz="2400" dirty="0"/>
                    </a:p>
                  </a:txBody>
                  <a:tcPr/>
                </a:tc>
                <a:tc>
                  <a:txBody>
                    <a:bodyPr/>
                    <a:lstStyle/>
                    <a:p>
                      <a:r>
                        <a:rPr lang="en-US" sz="2400" i="0" dirty="0">
                          <a:effectLst/>
                          <a:highlight>
                            <a:srgbClr val="FFFF00"/>
                          </a:highlight>
                          <a:latin typeface="Aptos" panose="020B0004020202020204" pitchFamily="34" charset="0"/>
                        </a:rPr>
                        <a:t>“If I Could Turn Back </a:t>
                      </a:r>
                      <a:r>
                        <a:rPr lang="en-US" sz="2400" i="0" dirty="0">
                          <a:effectLst/>
                          <a:highlight>
                            <a:srgbClr val="00FF00"/>
                          </a:highlight>
                          <a:latin typeface="Aptos" panose="020B0004020202020204" pitchFamily="34" charset="0"/>
                        </a:rPr>
                        <a:t>Time</a:t>
                      </a:r>
                      <a:r>
                        <a:rPr lang="en-US" sz="2400" i="0" dirty="0">
                          <a:effectLst/>
                          <a:highlight>
                            <a:srgbClr val="FFFF00"/>
                          </a:highlight>
                          <a:latin typeface="Aptos" panose="020B0004020202020204" pitchFamily="34" charset="0"/>
                        </a:rPr>
                        <a:t>” by Cher </a:t>
                      </a:r>
                      <a:endParaRPr lang="nl-NL" sz="2400" dirty="0"/>
                    </a:p>
                  </a:txBody>
                  <a:tcPr/>
                </a:tc>
                <a:tc>
                  <a:txBody>
                    <a:bodyPr/>
                    <a:lstStyle/>
                    <a:p>
                      <a:r>
                        <a:rPr lang="en-US" sz="2400" dirty="0" err="1">
                          <a:highlight>
                            <a:srgbClr val="FFFF00"/>
                          </a:highlight>
                        </a:rPr>
                        <a:t>Seconden</a:t>
                      </a:r>
                      <a:endParaRPr lang="nl-NL" sz="2400" dirty="0">
                        <a:highlight>
                          <a:srgbClr val="FFFF00"/>
                        </a:highlight>
                      </a:endParaRPr>
                    </a:p>
                  </a:txBody>
                  <a:tcPr/>
                </a:tc>
                <a:extLst>
                  <a:ext uri="{0D108BD9-81ED-4DB2-BD59-A6C34878D82A}">
                    <a16:rowId xmlns:a16="http://schemas.microsoft.com/office/drawing/2014/main" val="1797296876"/>
                  </a:ext>
                </a:extLst>
              </a:tr>
              <a:tr h="865763">
                <a:tc>
                  <a:txBody>
                    <a:bodyPr/>
                    <a:lstStyle/>
                    <a:p>
                      <a:r>
                        <a:rPr lang="en-US" sz="2400" dirty="0"/>
                        <a:t>4</a:t>
                      </a:r>
                      <a:endParaRPr lang="nl-NL" sz="2400" dirty="0"/>
                    </a:p>
                  </a:txBody>
                  <a:tcPr/>
                </a:tc>
                <a:tc>
                  <a:txBody>
                    <a:bodyPr/>
                    <a:lstStyle/>
                    <a:p>
                      <a:r>
                        <a:rPr lang="en-US" sz="2400" i="0" dirty="0">
                          <a:effectLst/>
                          <a:highlight>
                            <a:srgbClr val="FFFF00"/>
                          </a:highlight>
                          <a:latin typeface="Aptos" panose="020B0004020202020204" pitchFamily="34" charset="0"/>
                        </a:rPr>
                        <a:t> “Soul with a capital S” by Tower of </a:t>
                      </a:r>
                      <a:r>
                        <a:rPr lang="en-US" sz="2400" i="0" dirty="0">
                          <a:effectLst/>
                          <a:highlight>
                            <a:srgbClr val="00FF00"/>
                          </a:highlight>
                          <a:latin typeface="Aptos" panose="020B0004020202020204" pitchFamily="34" charset="0"/>
                        </a:rPr>
                        <a:t>Power</a:t>
                      </a:r>
                      <a:r>
                        <a:rPr lang="en-US" sz="2400" i="0" dirty="0">
                          <a:effectLst/>
                          <a:highlight>
                            <a:srgbClr val="FFFF00"/>
                          </a:highlight>
                          <a:latin typeface="Aptos" panose="020B0004020202020204" pitchFamily="34" charset="0"/>
                        </a:rPr>
                        <a:t> </a:t>
                      </a:r>
                      <a:endParaRPr lang="nl-NL" sz="2400" dirty="0"/>
                    </a:p>
                  </a:txBody>
                  <a:tcPr/>
                </a:tc>
                <a:tc>
                  <a:txBody>
                    <a:bodyPr/>
                    <a:lstStyle/>
                    <a:p>
                      <a:r>
                        <a:rPr lang="en-US" sz="2400" dirty="0">
                          <a:highlight>
                            <a:srgbClr val="FFFF00"/>
                          </a:highlight>
                        </a:rPr>
                        <a:t>Watt</a:t>
                      </a:r>
                      <a:r>
                        <a:rPr lang="en-US" sz="2400" dirty="0"/>
                        <a:t> ( J/s = Nm/s = kgm^2/s^3 )    )</a:t>
                      </a:r>
                      <a:endParaRPr lang="nl-NL" sz="2400" dirty="0"/>
                    </a:p>
                  </a:txBody>
                  <a:tcPr/>
                </a:tc>
                <a:extLst>
                  <a:ext uri="{0D108BD9-81ED-4DB2-BD59-A6C34878D82A}">
                    <a16:rowId xmlns:a16="http://schemas.microsoft.com/office/drawing/2014/main" val="2487343099"/>
                  </a:ext>
                </a:extLst>
              </a:tr>
              <a:tr h="865763">
                <a:tc>
                  <a:txBody>
                    <a:bodyPr/>
                    <a:lstStyle/>
                    <a:p>
                      <a:r>
                        <a:rPr lang="en-US" sz="2400" dirty="0"/>
                        <a:t>5</a:t>
                      </a:r>
                      <a:endParaRPr lang="nl-NL" sz="2400" dirty="0"/>
                    </a:p>
                  </a:txBody>
                  <a:tcPr/>
                </a:tc>
                <a:tc>
                  <a:txBody>
                    <a:bodyPr/>
                    <a:lstStyle/>
                    <a:p>
                      <a:r>
                        <a:rPr lang="en-US" sz="2400" i="0" dirty="0">
                          <a:effectLst/>
                          <a:highlight>
                            <a:srgbClr val="FFFF00"/>
                          </a:highlight>
                          <a:latin typeface="Aptos" panose="020B0004020202020204" pitchFamily="34" charset="0"/>
                        </a:rPr>
                        <a:t>“</a:t>
                      </a:r>
                      <a:r>
                        <a:rPr lang="en-US" sz="2400" i="0" dirty="0">
                          <a:effectLst/>
                          <a:highlight>
                            <a:srgbClr val="00FF00"/>
                          </a:highlight>
                          <a:latin typeface="Aptos" panose="020B0004020202020204" pitchFamily="34" charset="0"/>
                        </a:rPr>
                        <a:t>Time</a:t>
                      </a:r>
                      <a:r>
                        <a:rPr lang="en-US" sz="2400" i="0" dirty="0">
                          <a:effectLst/>
                          <a:highlight>
                            <a:srgbClr val="FFFF00"/>
                          </a:highlight>
                          <a:latin typeface="Aptos" panose="020B0004020202020204" pitchFamily="34" charset="0"/>
                        </a:rPr>
                        <a:t>” by </a:t>
                      </a:r>
                      <a:r>
                        <a:rPr lang="en-US" sz="2400" i="0" dirty="0">
                          <a:effectLst/>
                          <a:highlight>
                            <a:srgbClr val="FF00FF"/>
                          </a:highlight>
                          <a:latin typeface="Aptos" panose="020B0004020202020204" pitchFamily="34" charset="0"/>
                        </a:rPr>
                        <a:t>Pink</a:t>
                      </a:r>
                      <a:r>
                        <a:rPr lang="en-US" sz="2400" i="0" dirty="0">
                          <a:effectLst/>
                          <a:highlight>
                            <a:srgbClr val="FFFF00"/>
                          </a:highlight>
                          <a:latin typeface="Aptos" panose="020B0004020202020204" pitchFamily="34" charset="0"/>
                        </a:rPr>
                        <a:t> Floyd </a:t>
                      </a:r>
                      <a:endParaRPr lang="nl-NL" sz="2400" dirty="0"/>
                    </a:p>
                  </a:txBody>
                  <a:tcPr/>
                </a:tc>
                <a:tc>
                  <a:txBody>
                    <a:bodyPr/>
                    <a:lstStyle/>
                    <a:p>
                      <a:r>
                        <a:rPr lang="en-US" sz="2400" dirty="0">
                          <a:highlight>
                            <a:srgbClr val="FF00FF"/>
                          </a:highlight>
                        </a:rPr>
                        <a:t>Roze </a:t>
                      </a:r>
                      <a:r>
                        <a:rPr lang="en-US" sz="2400" dirty="0"/>
                        <a:t>is </a:t>
                      </a:r>
                      <a:r>
                        <a:rPr lang="en-US" sz="2400" dirty="0" err="1"/>
                        <a:t>geen</a:t>
                      </a:r>
                      <a:r>
                        <a:rPr lang="en-US" sz="2400" dirty="0"/>
                        <a:t> </a:t>
                      </a:r>
                      <a:r>
                        <a:rPr lang="en-US" sz="2400" dirty="0" err="1"/>
                        <a:t>kleur</a:t>
                      </a:r>
                      <a:r>
                        <a:rPr lang="en-US" sz="2400" dirty="0"/>
                        <a:t> in het </a:t>
                      </a:r>
                      <a:r>
                        <a:rPr lang="en-US" sz="2400" dirty="0" err="1"/>
                        <a:t>zichtbaar</a:t>
                      </a:r>
                      <a:r>
                        <a:rPr lang="en-US" sz="2400" dirty="0"/>
                        <a:t> spectrum…</a:t>
                      </a:r>
                      <a:endParaRPr lang="nl-NL" sz="2400" dirty="0"/>
                    </a:p>
                  </a:txBody>
                  <a:tcPr/>
                </a:tc>
                <a:extLst>
                  <a:ext uri="{0D108BD9-81ED-4DB2-BD59-A6C34878D82A}">
                    <a16:rowId xmlns:a16="http://schemas.microsoft.com/office/drawing/2014/main" val="481482866"/>
                  </a:ext>
                </a:extLst>
              </a:tr>
            </a:tbl>
          </a:graphicData>
        </a:graphic>
      </p:graphicFrame>
      <p:pic>
        <p:nvPicPr>
          <p:cNvPr id="9" name="Picture 8">
            <a:extLst>
              <a:ext uri="{FF2B5EF4-FFF2-40B4-BE49-F238E27FC236}">
                <a16:creationId xmlns:a16="http://schemas.microsoft.com/office/drawing/2014/main" id="{EFDAFEA1-328E-9C9C-A5BF-C655FAE219E0}"/>
              </a:ext>
            </a:extLst>
          </p:cNvPr>
          <p:cNvPicPr>
            <a:picLocks noChangeAspect="1"/>
          </p:cNvPicPr>
          <p:nvPr/>
        </p:nvPicPr>
        <p:blipFill>
          <a:blip r:embed="rId4"/>
          <a:stretch>
            <a:fillRect/>
          </a:stretch>
        </p:blipFill>
        <p:spPr>
          <a:xfrm>
            <a:off x="8637781" y="4679091"/>
            <a:ext cx="1653822" cy="562759"/>
          </a:xfrm>
          <a:prstGeom prst="rect">
            <a:avLst/>
          </a:prstGeom>
        </p:spPr>
      </p:pic>
    </p:spTree>
    <p:extLst>
      <p:ext uri="{BB962C8B-B14F-4D97-AF65-F5344CB8AC3E}">
        <p14:creationId xmlns:p14="http://schemas.microsoft.com/office/powerpoint/2010/main" val="2804415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BBF1-4AB0-1918-B708-7F1755139340}"/>
              </a:ext>
            </a:extLst>
          </p:cNvPr>
          <p:cNvSpPr>
            <a:spLocks noGrp="1"/>
          </p:cNvSpPr>
          <p:nvPr>
            <p:ph type="title"/>
          </p:nvPr>
        </p:nvSpPr>
        <p:spPr/>
        <p:txBody>
          <a:bodyPr/>
          <a:lstStyle/>
          <a:p>
            <a:r>
              <a:rPr lang="en-US" dirty="0"/>
              <a:t>Ronde 4: </a:t>
            </a:r>
            <a:r>
              <a:rPr lang="en-US" dirty="0" err="1"/>
              <a:t>Trendlijn</a:t>
            </a:r>
            <a:r>
              <a:rPr lang="en-US" dirty="0"/>
              <a:t> Toppers</a:t>
            </a:r>
            <a:endParaRPr lang="nl-NL" dirty="0"/>
          </a:p>
        </p:txBody>
      </p:sp>
      <p:sp>
        <p:nvSpPr>
          <p:cNvPr id="3" name="Content Placeholder 2">
            <a:extLst>
              <a:ext uri="{FF2B5EF4-FFF2-40B4-BE49-F238E27FC236}">
                <a16:creationId xmlns:a16="http://schemas.microsoft.com/office/drawing/2014/main" id="{76861728-E89F-350A-3DD9-88A2EAC6E7AE}"/>
              </a:ext>
            </a:extLst>
          </p:cNvPr>
          <p:cNvSpPr>
            <a:spLocks noGrp="1"/>
          </p:cNvSpPr>
          <p:nvPr>
            <p:ph idx="1"/>
          </p:nvPr>
        </p:nvSpPr>
        <p:spPr/>
        <p:txBody>
          <a:bodyPr/>
          <a:lstStyle/>
          <a:p>
            <a:r>
              <a:rPr lang="en-US" dirty="0"/>
              <a:t>y=ax^2, y =ax^1/2, y=ax^-1, y=ax^-2.</a:t>
            </a:r>
          </a:p>
          <a:p>
            <a:endParaRPr lang="en-US" dirty="0"/>
          </a:p>
          <a:p>
            <a:r>
              <a:rPr lang="en-US" dirty="0"/>
              <a:t>LEDs: Ef = hf = hv/lambda = </a:t>
            </a:r>
            <a:r>
              <a:rPr lang="en-US" dirty="0" err="1"/>
              <a:t>qU</a:t>
            </a:r>
            <a:r>
              <a:rPr lang="en-US" dirty="0"/>
              <a:t> </a:t>
            </a:r>
            <a:r>
              <a:rPr lang="en-US" dirty="0">
                <a:sym typeface="Wingdings" panose="05000000000000000000" pitchFamily="2" charset="2"/>
              </a:rPr>
              <a:t> U = hv/q x (1/lambda)</a:t>
            </a:r>
          </a:p>
          <a:p>
            <a:r>
              <a:rPr lang="en-US" dirty="0" err="1">
                <a:sym typeface="Wingdings" panose="05000000000000000000" pitchFamily="2" charset="2"/>
              </a:rPr>
              <a:t>Waterkolom</a:t>
            </a:r>
            <a:r>
              <a:rPr lang="en-US" dirty="0">
                <a:sym typeface="Wingdings" panose="05000000000000000000" pitchFamily="2" charset="2"/>
              </a:rPr>
              <a:t>: T^2 = 4pi^2 / ( 2 rho A g) x (m)</a:t>
            </a:r>
          </a:p>
          <a:p>
            <a:r>
              <a:rPr lang="en-US" dirty="0" err="1">
                <a:sym typeface="Wingdings" panose="05000000000000000000" pitchFamily="2" charset="2"/>
              </a:rPr>
              <a:t>Vallende</a:t>
            </a:r>
            <a:r>
              <a:rPr lang="en-US" dirty="0">
                <a:sym typeface="Wingdings" panose="05000000000000000000" pitchFamily="2" charset="2"/>
              </a:rPr>
              <a:t> ballon: Fz = </a:t>
            </a:r>
            <a:r>
              <a:rPr lang="en-US" dirty="0" err="1">
                <a:sym typeface="Wingdings" panose="05000000000000000000" pitchFamily="2" charset="2"/>
              </a:rPr>
              <a:t>Fw,l</a:t>
            </a:r>
            <a:r>
              <a:rPr lang="en-US" dirty="0">
                <a:sym typeface="Wingdings" panose="05000000000000000000" pitchFamily="2" charset="2"/>
              </a:rPr>
              <a:t>  mg=kv^2</a:t>
            </a:r>
          </a:p>
          <a:p>
            <a:r>
              <a:rPr lang="en-US" dirty="0" err="1">
                <a:sym typeface="Wingdings" panose="05000000000000000000" pitchFamily="2" charset="2"/>
              </a:rPr>
              <a:t>Geluidssnelheid</a:t>
            </a:r>
            <a:r>
              <a:rPr lang="en-US" dirty="0">
                <a:sym typeface="Wingdings" panose="05000000000000000000" pitchFamily="2" charset="2"/>
              </a:rPr>
              <a:t> in </a:t>
            </a:r>
            <a:r>
              <a:rPr lang="en-US" dirty="0" err="1">
                <a:sym typeface="Wingdings" panose="05000000000000000000" pitchFamily="2" charset="2"/>
              </a:rPr>
              <a:t>reageerbuisjes</a:t>
            </a:r>
            <a:r>
              <a:rPr lang="en-US" dirty="0">
                <a:sym typeface="Wingdings" panose="05000000000000000000" pitchFamily="2" charset="2"/>
              </a:rPr>
              <a:t>: f = v / lambda</a:t>
            </a:r>
          </a:p>
          <a:p>
            <a:r>
              <a:rPr lang="en-US" dirty="0" err="1">
                <a:sym typeface="Wingdings" panose="05000000000000000000" pitchFamily="2" charset="2"/>
              </a:rPr>
              <a:t>Intensiteit</a:t>
            </a:r>
            <a:r>
              <a:rPr lang="en-US" dirty="0">
                <a:sym typeface="Wingdings" panose="05000000000000000000" pitchFamily="2" charset="2"/>
              </a:rPr>
              <a:t> vs </a:t>
            </a:r>
            <a:r>
              <a:rPr lang="en-US" dirty="0" err="1">
                <a:sym typeface="Wingdings" panose="05000000000000000000" pitchFamily="2" charset="2"/>
              </a:rPr>
              <a:t>afstand</a:t>
            </a:r>
            <a:r>
              <a:rPr lang="en-US" dirty="0">
                <a:sym typeface="Wingdings" panose="05000000000000000000" pitchFamily="2" charset="2"/>
              </a:rPr>
              <a:t> </a:t>
            </a:r>
            <a:r>
              <a:rPr lang="en-US" dirty="0" err="1">
                <a:sym typeface="Wingdings" panose="05000000000000000000" pitchFamily="2" charset="2"/>
              </a:rPr>
              <a:t>lampje</a:t>
            </a:r>
            <a:r>
              <a:rPr lang="en-US" dirty="0">
                <a:sym typeface="Wingdings" panose="05000000000000000000" pitchFamily="2" charset="2"/>
              </a:rPr>
              <a:t>: I = P / (4pi d^2)</a:t>
            </a:r>
          </a:p>
          <a:p>
            <a:r>
              <a:rPr lang="en-US" dirty="0" err="1">
                <a:sym typeface="Wingdings" panose="05000000000000000000" pitchFamily="2" charset="2"/>
              </a:rPr>
              <a:t>Remweg</a:t>
            </a:r>
            <a:r>
              <a:rPr lang="en-US" dirty="0">
                <a:sym typeface="Wingdings" panose="05000000000000000000" pitchFamily="2" charset="2"/>
              </a:rPr>
              <a:t> van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fiets</a:t>
            </a:r>
            <a:r>
              <a:rPr lang="en-US" dirty="0">
                <a:sym typeface="Wingdings" panose="05000000000000000000" pitchFamily="2" charset="2"/>
              </a:rPr>
              <a:t>: S = const x v^2</a:t>
            </a:r>
          </a:p>
          <a:p>
            <a:endParaRPr lang="en-US" dirty="0">
              <a:sym typeface="Wingdings" panose="05000000000000000000" pitchFamily="2" charset="2"/>
            </a:endParaRPr>
          </a:p>
          <a:p>
            <a:endParaRPr lang="en-US" dirty="0"/>
          </a:p>
          <a:p>
            <a:endParaRPr lang="en-US" dirty="0"/>
          </a:p>
          <a:p>
            <a:endParaRPr lang="en-US" dirty="0"/>
          </a:p>
        </p:txBody>
      </p:sp>
    </p:spTree>
    <p:extLst>
      <p:ext uri="{BB962C8B-B14F-4D97-AF65-F5344CB8AC3E}">
        <p14:creationId xmlns:p14="http://schemas.microsoft.com/office/powerpoint/2010/main" val="2991637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B0D7-2629-4088-F45B-4859E823A381}"/>
              </a:ext>
            </a:extLst>
          </p:cNvPr>
          <p:cNvSpPr>
            <a:spLocks noGrp="1"/>
          </p:cNvSpPr>
          <p:nvPr>
            <p:ph type="title"/>
          </p:nvPr>
        </p:nvSpPr>
        <p:spPr/>
        <p:txBody>
          <a:bodyPr/>
          <a:lstStyle/>
          <a:p>
            <a:r>
              <a:rPr lang="en-US" dirty="0" err="1"/>
              <a:t>Discussie</a:t>
            </a:r>
            <a:r>
              <a:rPr lang="en-US" dirty="0"/>
              <a:t>: “</a:t>
            </a:r>
            <a:r>
              <a:rPr lang="en-US" dirty="0" err="1"/>
              <a:t>actief</a:t>
            </a:r>
            <a:r>
              <a:rPr lang="en-US" dirty="0"/>
              <a:t> </a:t>
            </a:r>
            <a:r>
              <a:rPr lang="en-US" dirty="0" err="1"/>
              <a:t>samenwerkend</a:t>
            </a:r>
            <a:r>
              <a:rPr lang="en-US" dirty="0"/>
              <a:t> </a:t>
            </a:r>
            <a:r>
              <a:rPr lang="en-US" dirty="0" err="1"/>
              <a:t>leren</a:t>
            </a:r>
            <a:r>
              <a:rPr lang="en-US" dirty="0"/>
              <a:t>”</a:t>
            </a:r>
            <a:endParaRPr lang="nl-NL" dirty="0"/>
          </a:p>
        </p:txBody>
      </p:sp>
      <p:sp>
        <p:nvSpPr>
          <p:cNvPr id="3" name="Content Placeholder 2">
            <a:extLst>
              <a:ext uri="{FF2B5EF4-FFF2-40B4-BE49-F238E27FC236}">
                <a16:creationId xmlns:a16="http://schemas.microsoft.com/office/drawing/2014/main" id="{3851B24C-A336-27AA-CE6A-24B64EB77EDC}"/>
              </a:ext>
            </a:extLst>
          </p:cNvPr>
          <p:cNvSpPr>
            <a:spLocks noGrp="1"/>
          </p:cNvSpPr>
          <p:nvPr>
            <p:ph idx="1"/>
          </p:nvPr>
        </p:nvSpPr>
        <p:spPr>
          <a:xfrm>
            <a:off x="838200" y="1644940"/>
            <a:ext cx="6205396" cy="4351338"/>
          </a:xfrm>
        </p:spPr>
        <p:txBody>
          <a:bodyPr/>
          <a:lstStyle/>
          <a:p>
            <a:r>
              <a:rPr lang="nl-NL" sz="2800" dirty="0">
                <a:effectLst/>
                <a:latin typeface="Calibri" panose="020F0502020204030204" pitchFamily="34" charset="0"/>
                <a:ea typeface="Times New Roman" panose="02020603050405020304" pitchFamily="18" charset="0"/>
                <a:cs typeface="Calibri" panose="020F0502020204030204" pitchFamily="34" charset="0"/>
              </a:rPr>
              <a:t>Je krijgt per viertal een </a:t>
            </a:r>
            <a:r>
              <a:rPr lang="nl-NL" dirty="0">
                <a:latin typeface="Calibri" panose="020F0502020204030204" pitchFamily="34" charset="0"/>
                <a:ea typeface="Times New Roman" panose="02020603050405020304" pitchFamily="18" charset="0"/>
                <a:cs typeface="Calibri" panose="020F0502020204030204" pitchFamily="34" charset="0"/>
              </a:rPr>
              <a:t>stapeltje kaarten met vragen (niet spieken). </a:t>
            </a:r>
          </a:p>
          <a:p>
            <a:r>
              <a:rPr lang="nl-NL" dirty="0">
                <a:latin typeface="Calibri" panose="020F0502020204030204" pitchFamily="34" charset="0"/>
                <a:ea typeface="Times New Roman" panose="02020603050405020304" pitchFamily="18" charset="0"/>
                <a:cs typeface="Calibri" panose="020F0502020204030204" pitchFamily="34" charset="0"/>
              </a:rPr>
              <a:t>Leg het stapeltje op de kop midden op tafel. De jongste in de groep pakt het bovenste kaartje, leest voor en probeert de vraag te beantwoorden, daarna vullen de andere aan of vragen ze door.</a:t>
            </a:r>
          </a:p>
          <a:p>
            <a:r>
              <a:rPr lang="nl-NL" dirty="0">
                <a:latin typeface="Calibri" panose="020F0502020204030204" pitchFamily="34" charset="0"/>
                <a:ea typeface="Times New Roman" panose="02020603050405020304" pitchFamily="18" charset="0"/>
                <a:cs typeface="Calibri" panose="020F0502020204030204" pitchFamily="34" charset="0"/>
              </a:rPr>
              <a:t>De werkgroep-docent geeft aan als het tijd is voor het volgende kaartje. </a:t>
            </a:r>
          </a:p>
          <a:p>
            <a:endParaRPr lang="nl-NL" dirty="0"/>
          </a:p>
        </p:txBody>
      </p:sp>
      <p:pic>
        <p:nvPicPr>
          <p:cNvPr id="1026" name="Picture 2" descr="Wijsheden tegeltje met spreuk over Werk: Alleen ga je sneller samen kom je  verder | bol">
            <a:extLst>
              <a:ext uri="{FF2B5EF4-FFF2-40B4-BE49-F238E27FC236}">
                <a16:creationId xmlns:a16="http://schemas.microsoft.com/office/drawing/2014/main" id="{D5A21E19-A2A2-C62D-2031-B3FFB5DC5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033" y="1975506"/>
            <a:ext cx="3825824" cy="382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20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A2FF-652A-A21D-CBC0-F6D4C8C059CE}"/>
              </a:ext>
            </a:extLst>
          </p:cNvPr>
          <p:cNvSpPr>
            <a:spLocks noGrp="1"/>
          </p:cNvSpPr>
          <p:nvPr>
            <p:ph type="title"/>
          </p:nvPr>
        </p:nvSpPr>
        <p:spPr/>
        <p:txBody>
          <a:bodyPr/>
          <a:lstStyle/>
          <a:p>
            <a:r>
              <a:rPr lang="en-US" dirty="0" err="1"/>
              <a:t>Discussie</a:t>
            </a:r>
            <a:r>
              <a:rPr lang="en-US" dirty="0"/>
              <a:t>: “</a:t>
            </a:r>
            <a:r>
              <a:rPr lang="en-US" dirty="0" err="1"/>
              <a:t>actief</a:t>
            </a:r>
            <a:r>
              <a:rPr lang="en-US" dirty="0"/>
              <a:t> </a:t>
            </a:r>
            <a:r>
              <a:rPr lang="en-US" dirty="0" err="1"/>
              <a:t>samenwerkend</a:t>
            </a:r>
            <a:r>
              <a:rPr lang="en-US" dirty="0"/>
              <a:t> </a:t>
            </a:r>
            <a:r>
              <a:rPr lang="en-US" dirty="0" err="1"/>
              <a:t>leren</a:t>
            </a:r>
            <a:r>
              <a:rPr lang="en-US" dirty="0"/>
              <a:t>”</a:t>
            </a:r>
            <a:endParaRPr lang="nl-NL" dirty="0"/>
          </a:p>
        </p:txBody>
      </p:sp>
      <p:sp>
        <p:nvSpPr>
          <p:cNvPr id="3" name="Content Placeholder 2">
            <a:extLst>
              <a:ext uri="{FF2B5EF4-FFF2-40B4-BE49-F238E27FC236}">
                <a16:creationId xmlns:a16="http://schemas.microsoft.com/office/drawing/2014/main" id="{AD1B5305-8AA1-03A0-7E4A-7284E095B436}"/>
              </a:ext>
            </a:extLst>
          </p:cNvPr>
          <p:cNvSpPr>
            <a:spLocks noGrp="1"/>
          </p:cNvSpPr>
          <p:nvPr>
            <p:ph idx="1"/>
          </p:nvPr>
        </p:nvSpPr>
        <p:spPr>
          <a:xfrm>
            <a:off x="506993" y="1690688"/>
            <a:ext cx="11507797" cy="4802187"/>
          </a:xfrm>
        </p:spPr>
        <p:txBody>
          <a:bodyPr>
            <a:normAutofit/>
          </a:bodyPr>
          <a:lstStyle/>
          <a:p>
            <a:r>
              <a:rPr lang="nl-NL" sz="2800" dirty="0">
                <a:effectLst/>
                <a:latin typeface="Calibri" panose="020F0502020204030204" pitchFamily="34" charset="0"/>
                <a:ea typeface="Times New Roman" panose="02020603050405020304" pitchFamily="18" charset="0"/>
                <a:cs typeface="Calibri" panose="020F0502020204030204" pitchFamily="34" charset="0"/>
              </a:rPr>
              <a:t>Hoe speel je in op misconcepten </a:t>
            </a:r>
            <a:r>
              <a:rPr lang="nl-NL" dirty="0">
                <a:latin typeface="Calibri" panose="020F0502020204030204" pitchFamily="34" charset="0"/>
                <a:ea typeface="Times New Roman" panose="02020603050405020304" pitchFamily="18" charset="0"/>
                <a:cs typeface="Calibri" panose="020F0502020204030204" pitchFamily="34" charset="0"/>
              </a:rPr>
              <a:t>als jouw leerlingen</a:t>
            </a:r>
            <a:r>
              <a:rPr lang="nl-NL" sz="2800" dirty="0">
                <a:effectLst/>
                <a:latin typeface="Calibri" panose="020F0502020204030204" pitchFamily="34" charset="0"/>
                <a:ea typeface="Times New Roman" panose="02020603050405020304" pitchFamily="18" charset="0"/>
                <a:cs typeface="Calibri" panose="020F0502020204030204" pitchFamily="34" charset="0"/>
              </a:rPr>
              <a:t> samenwerkend leren?</a:t>
            </a:r>
          </a:p>
          <a:p>
            <a:r>
              <a:rPr lang="nl-NL" sz="2800" dirty="0">
                <a:effectLst/>
                <a:latin typeface="Calibri" panose="020F0502020204030204" pitchFamily="34" charset="0"/>
                <a:ea typeface="Times New Roman" panose="02020603050405020304" pitchFamily="18" charset="0"/>
                <a:cs typeface="Calibri" panose="020F0502020204030204" pitchFamily="34" charset="0"/>
              </a:rPr>
              <a:t>Hoe geef je als docent feedback tijdens samenwerkend-leren-activiteit? </a:t>
            </a:r>
          </a:p>
          <a:p>
            <a:r>
              <a:rPr lang="nl-NL" sz="2800" dirty="0">
                <a:effectLst/>
                <a:latin typeface="Calibri" panose="020F0502020204030204" pitchFamily="34" charset="0"/>
                <a:ea typeface="Times New Roman" panose="02020603050405020304" pitchFamily="18" charset="0"/>
                <a:cs typeface="Calibri" panose="020F0502020204030204" pitchFamily="34" charset="0"/>
              </a:rPr>
              <a:t>Hoe zorg je dat alle leerlingen (kunnen) meedoen en bijdragen tijdens de samenwerkend-leren-activiteit?</a:t>
            </a:r>
          </a:p>
          <a:p>
            <a:r>
              <a:rPr lang="nl-NL" dirty="0">
                <a:latin typeface="Calibri" panose="020F0502020204030204" pitchFamily="34" charset="0"/>
                <a:ea typeface="Times New Roman" panose="02020603050405020304" pitchFamily="18" charset="0"/>
                <a:cs typeface="Calibri" panose="020F0502020204030204" pitchFamily="34" charset="0"/>
              </a:rPr>
              <a:t>Hoe speel je in op verschillen tussen leerlingen?</a:t>
            </a:r>
          </a:p>
          <a:p>
            <a:r>
              <a:rPr lang="nl-NL" dirty="0">
                <a:latin typeface="Calibri" panose="020F0502020204030204" pitchFamily="34" charset="0"/>
                <a:ea typeface="Times New Roman" panose="02020603050405020304" pitchFamily="18" charset="0"/>
                <a:cs typeface="Calibri" panose="020F0502020204030204" pitchFamily="34" charset="0"/>
              </a:rPr>
              <a:t>Is “actief samenwerkend leren” effectief om natuurkunde te leren?</a:t>
            </a:r>
            <a:endParaRPr lang="nl-NL" sz="2800" dirty="0">
              <a:effectLst/>
              <a:latin typeface="Calibri" panose="020F0502020204030204" pitchFamily="34" charset="0"/>
              <a:ea typeface="Times New Roman" panose="02020603050405020304" pitchFamily="18" charset="0"/>
              <a:cs typeface="Calibri" panose="020F0502020204030204" pitchFamily="34" charset="0"/>
            </a:endParaRPr>
          </a:p>
          <a:p>
            <a:endParaRPr lang="nl-NL" dirty="0"/>
          </a:p>
        </p:txBody>
      </p:sp>
    </p:spTree>
    <p:extLst>
      <p:ext uri="{BB962C8B-B14F-4D97-AF65-F5344CB8AC3E}">
        <p14:creationId xmlns:p14="http://schemas.microsoft.com/office/powerpoint/2010/main" val="3549826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2080-9126-D46D-5350-F68B5B0D9CD2}"/>
              </a:ext>
            </a:extLst>
          </p:cNvPr>
          <p:cNvSpPr>
            <a:spLocks noGrp="1"/>
          </p:cNvSpPr>
          <p:nvPr>
            <p:ph type="title"/>
          </p:nvPr>
        </p:nvSpPr>
        <p:spPr/>
        <p:txBody>
          <a:bodyPr/>
          <a:lstStyle/>
          <a:p>
            <a:r>
              <a:rPr lang="en-US" dirty="0"/>
              <a:t>Quantum </a:t>
            </a:r>
            <a:r>
              <a:rPr lang="en-US" dirty="0" err="1"/>
              <a:t>Schaken</a:t>
            </a:r>
            <a:r>
              <a:rPr lang="en-US" dirty="0"/>
              <a:t>/</a:t>
            </a:r>
            <a:r>
              <a:rPr lang="en-US" dirty="0" err="1"/>
              <a:t>dammen</a:t>
            </a:r>
            <a:r>
              <a:rPr lang="en-US" dirty="0"/>
              <a:t> (15min)</a:t>
            </a:r>
            <a:endParaRPr lang="nl-NL" dirty="0"/>
          </a:p>
        </p:txBody>
      </p:sp>
      <p:sp>
        <p:nvSpPr>
          <p:cNvPr id="3" name="Content Placeholder 2">
            <a:extLst>
              <a:ext uri="{FF2B5EF4-FFF2-40B4-BE49-F238E27FC236}">
                <a16:creationId xmlns:a16="http://schemas.microsoft.com/office/drawing/2014/main" id="{DB814DDA-8EDA-4504-8757-E4682587FCE4}"/>
              </a:ext>
            </a:extLst>
          </p:cNvPr>
          <p:cNvSpPr>
            <a:spLocks noGrp="1"/>
          </p:cNvSpPr>
          <p:nvPr>
            <p:ph idx="1"/>
          </p:nvPr>
        </p:nvSpPr>
        <p:spPr>
          <a:xfrm>
            <a:off x="187799" y="1364468"/>
            <a:ext cx="6872220" cy="5408472"/>
          </a:xfrm>
        </p:spPr>
        <p:txBody>
          <a:bodyPr>
            <a:normAutofit lnSpcReduction="10000"/>
          </a:bodyPr>
          <a:lstStyle/>
          <a:p>
            <a:r>
              <a:rPr lang="nl-NL" sz="1800" kern="0" dirty="0">
                <a:effectLst/>
                <a:latin typeface="Times New Roman" panose="02020603050405020304" pitchFamily="18" charset="0"/>
                <a:ea typeface="Times New Roman" panose="02020603050405020304" pitchFamily="18" charset="0"/>
              </a:rPr>
              <a:t>Bij Quantum-schaken kiest speler 1 (wit) voor een stuk twee mogelijke zetten en legt op de nieuwe posities van dit stuk de “kop” en de “munt”. </a:t>
            </a:r>
          </a:p>
          <a:p>
            <a:r>
              <a:rPr lang="nl-NL" sz="1800" kern="0" dirty="0">
                <a:effectLst/>
                <a:latin typeface="Times New Roman" panose="02020603050405020304" pitchFamily="18" charset="0"/>
                <a:ea typeface="Times New Roman" panose="02020603050405020304" pitchFamily="18" charset="0"/>
              </a:rPr>
              <a:t>De nieuwe positie is nog </a:t>
            </a:r>
            <a:r>
              <a:rPr lang="nl-NL" sz="1800" kern="0" dirty="0">
                <a:effectLst/>
                <a:highlight>
                  <a:srgbClr val="FFFF00"/>
                </a:highlight>
                <a:latin typeface="Times New Roman" panose="02020603050405020304" pitchFamily="18" charset="0"/>
                <a:ea typeface="Times New Roman" panose="02020603050405020304" pitchFamily="18" charset="0"/>
              </a:rPr>
              <a:t>onbepaald</a:t>
            </a:r>
            <a:r>
              <a:rPr lang="nl-NL" sz="1800" kern="0" dirty="0">
                <a:effectLst/>
                <a:latin typeface="Times New Roman" panose="02020603050405020304" pitchFamily="18" charset="0"/>
                <a:ea typeface="Times New Roman" panose="02020603050405020304" pitchFamily="18" charset="0"/>
              </a:rPr>
              <a:t>: pas een beurt later zal blijken welke van deze twee plaatsen het stuk komt te staan.</a:t>
            </a:r>
          </a:p>
          <a:p>
            <a:r>
              <a:rPr lang="nl-NL" sz="1800" kern="0" dirty="0">
                <a:effectLst/>
                <a:latin typeface="Times New Roman" panose="02020603050405020304" pitchFamily="18" charset="0"/>
                <a:ea typeface="Times New Roman" panose="02020603050405020304" pitchFamily="18" charset="0"/>
              </a:rPr>
              <a:t>Eerst is de andere speler aan de beurt. Speler 2 (zwart) kiest een stuk en doet hetzelfde. </a:t>
            </a:r>
          </a:p>
          <a:p>
            <a:r>
              <a:rPr lang="nl-NL" sz="1800" kern="0" dirty="0">
                <a:effectLst/>
                <a:latin typeface="Times New Roman" panose="02020603050405020304" pitchFamily="18" charset="0"/>
                <a:ea typeface="Times New Roman" panose="02020603050405020304" pitchFamily="18" charset="0"/>
              </a:rPr>
              <a:t>Nu gooit speler 1 de Quantum-munt zodat de golffunctie ineenstort en bepaald wordt of het stuk van zijn/haar vorige beurt naar “kop” of “munt” gaat. </a:t>
            </a:r>
          </a:p>
          <a:p>
            <a:r>
              <a:rPr lang="nl-NL" sz="1800" kern="0" dirty="0">
                <a:effectLst/>
                <a:latin typeface="Times New Roman" panose="02020603050405020304" pitchFamily="18" charset="0"/>
                <a:ea typeface="Times New Roman" panose="02020603050405020304" pitchFamily="18" charset="0"/>
              </a:rPr>
              <a:t>Hierna kies speler 1 opnieuw een stuk, kiest twee mogelijke posities en legt daar de “kop” en de “munt”. Nu is het aan speler 2 om met de Quantum-munt te gooien. </a:t>
            </a:r>
          </a:p>
          <a:p>
            <a:r>
              <a:rPr lang="nl-NL" sz="1800" kern="0" dirty="0">
                <a:effectLst/>
                <a:latin typeface="Times New Roman" panose="02020603050405020304" pitchFamily="18" charset="0"/>
                <a:ea typeface="Times New Roman" panose="02020603050405020304" pitchFamily="18" charset="0"/>
              </a:rPr>
              <a:t>Er komt een moment dat een speler de “kop” of “munt” neerlegt in een vakje waar een stuk staat van de tegenstander. Een beurt later wordt bepaald of dat stuk van de tegenstander ook werkelijk geslagen wordt. </a:t>
            </a:r>
          </a:p>
          <a:p>
            <a:r>
              <a:rPr lang="nl-NL" sz="1800" kern="0" dirty="0">
                <a:effectLst/>
                <a:latin typeface="Times New Roman" panose="02020603050405020304" pitchFamily="18" charset="0"/>
                <a:ea typeface="Times New Roman" panose="02020603050405020304" pitchFamily="18" charset="0"/>
              </a:rPr>
              <a:t>Tip: het gooien van de Quantum-munt moet zo gebeuren dat de speler de uitslag niet kan manipuleren, bijvoorbeeld door in een beker te gooien.</a:t>
            </a:r>
            <a:endParaRPr lang="nl-NL" dirty="0"/>
          </a:p>
        </p:txBody>
      </p:sp>
      <p:pic>
        <p:nvPicPr>
          <p:cNvPr id="4" name="Picture 3" descr="A chess board with pieces on it&#10;&#10;Description automatically generated">
            <a:extLst>
              <a:ext uri="{FF2B5EF4-FFF2-40B4-BE49-F238E27FC236}">
                <a16:creationId xmlns:a16="http://schemas.microsoft.com/office/drawing/2014/main" id="{01A8649E-12D7-A164-D715-AE9B778229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28882" y="1697622"/>
            <a:ext cx="5323414" cy="4827225"/>
          </a:xfrm>
          <a:prstGeom prst="rect">
            <a:avLst/>
          </a:prstGeom>
          <a:noFill/>
          <a:ln>
            <a:noFill/>
          </a:ln>
        </p:spPr>
      </p:pic>
    </p:spTree>
    <p:extLst>
      <p:ext uri="{BB962C8B-B14F-4D97-AF65-F5344CB8AC3E}">
        <p14:creationId xmlns:p14="http://schemas.microsoft.com/office/powerpoint/2010/main" val="77605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AB67-181D-0A09-0002-7093E3BE7E13}"/>
              </a:ext>
            </a:extLst>
          </p:cNvPr>
          <p:cNvSpPr>
            <a:spLocks noGrp="1"/>
          </p:cNvSpPr>
          <p:nvPr>
            <p:ph type="title"/>
          </p:nvPr>
        </p:nvSpPr>
        <p:spPr/>
        <p:txBody>
          <a:bodyPr/>
          <a:lstStyle/>
          <a:p>
            <a:r>
              <a:rPr lang="en-US" dirty="0" err="1"/>
              <a:t>Activiteiten</a:t>
            </a:r>
            <a:r>
              <a:rPr lang="en-US" dirty="0"/>
              <a:t> </a:t>
            </a:r>
            <a:r>
              <a:rPr lang="en-US" dirty="0" err="1"/>
              <a:t>voor</a:t>
            </a:r>
            <a:r>
              <a:rPr lang="en-US" dirty="0"/>
              <a:t> </a:t>
            </a:r>
            <a:r>
              <a:rPr lang="en-US" dirty="0" err="1"/>
              <a:t>vandaag</a:t>
            </a:r>
            <a:r>
              <a:rPr lang="en-US" dirty="0"/>
              <a:t>:</a:t>
            </a:r>
            <a:endParaRPr lang="nl-NL" dirty="0"/>
          </a:p>
        </p:txBody>
      </p:sp>
      <p:sp>
        <p:nvSpPr>
          <p:cNvPr id="3" name="Content Placeholder 2">
            <a:extLst>
              <a:ext uri="{FF2B5EF4-FFF2-40B4-BE49-F238E27FC236}">
                <a16:creationId xmlns:a16="http://schemas.microsoft.com/office/drawing/2014/main" id="{F9091C3B-35F0-EC12-4232-A4FF5B7FCBDB}"/>
              </a:ext>
            </a:extLst>
          </p:cNvPr>
          <p:cNvSpPr>
            <a:spLocks noGrp="1"/>
          </p:cNvSpPr>
          <p:nvPr>
            <p:ph idx="1"/>
          </p:nvPr>
        </p:nvSpPr>
        <p:spPr>
          <a:xfrm>
            <a:off x="370114" y="1977656"/>
            <a:ext cx="11821885" cy="4658534"/>
          </a:xfrm>
        </p:spPr>
        <p:txBody>
          <a:bodyPr>
            <a:normAutofit/>
          </a:bodyPr>
          <a:lstStyle/>
          <a:p>
            <a:r>
              <a:rPr lang="en-US" dirty="0" err="1"/>
              <a:t>Grafieken</a:t>
            </a:r>
            <a:r>
              <a:rPr lang="en-US" dirty="0"/>
              <a:t> </a:t>
            </a:r>
            <a:r>
              <a:rPr lang="en-US" dirty="0" err="1"/>
              <a:t>rennen</a:t>
            </a:r>
            <a:r>
              <a:rPr lang="en-US" dirty="0"/>
              <a:t> (15min: </a:t>
            </a:r>
            <a:r>
              <a:rPr lang="en-US" dirty="0" err="1"/>
              <a:t>s,v,F,model</a:t>
            </a:r>
            <a:r>
              <a:rPr lang="en-US" dirty="0"/>
              <a:t>)</a:t>
            </a:r>
          </a:p>
          <a:p>
            <a:r>
              <a:rPr lang="en-US" dirty="0"/>
              <a:t>Pad </a:t>
            </a:r>
            <a:r>
              <a:rPr lang="en-US" dirty="0" err="1"/>
              <a:t>geladen</a:t>
            </a:r>
            <a:r>
              <a:rPr lang="en-US" dirty="0"/>
              <a:t> </a:t>
            </a:r>
            <a:r>
              <a:rPr lang="en-US" dirty="0" err="1"/>
              <a:t>deeltje</a:t>
            </a:r>
            <a:r>
              <a:rPr lang="en-US" dirty="0"/>
              <a:t> </a:t>
            </a:r>
            <a:r>
              <a:rPr lang="en-US" dirty="0" err="1"/>
              <a:t>uitbeelden</a:t>
            </a:r>
            <a:r>
              <a:rPr lang="en-US" dirty="0"/>
              <a:t> (15min)</a:t>
            </a:r>
          </a:p>
          <a:p>
            <a:r>
              <a:rPr lang="en-US" dirty="0"/>
              <a:t>Building Thinking Classroom (15min)</a:t>
            </a:r>
          </a:p>
          <a:p>
            <a:r>
              <a:rPr lang="en-US" dirty="0" err="1"/>
              <a:t>Traagheid</a:t>
            </a:r>
            <a:r>
              <a:rPr lang="en-US" dirty="0"/>
              <a:t> Race (5min)</a:t>
            </a:r>
          </a:p>
          <a:p>
            <a:r>
              <a:rPr lang="en-US" dirty="0" err="1"/>
              <a:t>Pubquiz</a:t>
            </a:r>
            <a:r>
              <a:rPr lang="en-US" dirty="0"/>
              <a:t> met 3 rondes (2x5min: Demo-ronde, </a:t>
            </a:r>
            <a:r>
              <a:rPr lang="en-US" dirty="0" err="1"/>
              <a:t>Ongehoorde</a:t>
            </a:r>
            <a:r>
              <a:rPr lang="en-US" dirty="0"/>
              <a:t>-</a:t>
            </a:r>
            <a:r>
              <a:rPr lang="en-US" dirty="0" err="1"/>
              <a:t>Muziek</a:t>
            </a:r>
            <a:r>
              <a:rPr lang="en-US" dirty="0"/>
              <a:t>-Ronde)</a:t>
            </a:r>
          </a:p>
          <a:p>
            <a:r>
              <a:rPr lang="en-US" dirty="0" err="1"/>
              <a:t>Discussie</a:t>
            </a:r>
            <a:r>
              <a:rPr lang="en-US" dirty="0"/>
              <a:t> over “</a:t>
            </a:r>
            <a:r>
              <a:rPr lang="en-US" dirty="0" err="1"/>
              <a:t>Actief-Samenwerkend-Natuurkundig-Denken</a:t>
            </a:r>
            <a:r>
              <a:rPr lang="en-US" dirty="0"/>
              <a:t>” (10min)</a:t>
            </a:r>
          </a:p>
          <a:p>
            <a:r>
              <a:rPr lang="en-US" dirty="0" err="1"/>
              <a:t>Toetje</a:t>
            </a:r>
            <a:r>
              <a:rPr lang="en-US" dirty="0"/>
              <a:t>: Quantum </a:t>
            </a:r>
            <a:r>
              <a:rPr lang="en-US" dirty="0" err="1"/>
              <a:t>Schaken</a:t>
            </a:r>
            <a:r>
              <a:rPr lang="en-US" dirty="0"/>
              <a:t>/</a:t>
            </a:r>
            <a:r>
              <a:rPr lang="en-US" dirty="0" err="1"/>
              <a:t>dammen</a:t>
            </a:r>
            <a:r>
              <a:rPr lang="en-US" dirty="0"/>
              <a:t> (5min)</a:t>
            </a:r>
          </a:p>
          <a:p>
            <a:endParaRPr lang="en-US" dirty="0"/>
          </a:p>
        </p:txBody>
      </p:sp>
    </p:spTree>
    <p:extLst>
      <p:ext uri="{BB962C8B-B14F-4D97-AF65-F5344CB8AC3E}">
        <p14:creationId xmlns:p14="http://schemas.microsoft.com/office/powerpoint/2010/main" val="1809424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2080-9126-D46D-5350-F68B5B0D9CD2}"/>
              </a:ext>
            </a:extLst>
          </p:cNvPr>
          <p:cNvSpPr>
            <a:spLocks noGrp="1"/>
          </p:cNvSpPr>
          <p:nvPr>
            <p:ph type="title"/>
          </p:nvPr>
        </p:nvSpPr>
        <p:spPr/>
        <p:txBody>
          <a:bodyPr/>
          <a:lstStyle/>
          <a:p>
            <a:r>
              <a:rPr lang="en-US" dirty="0"/>
              <a:t>Quantum </a:t>
            </a:r>
            <a:r>
              <a:rPr lang="en-US" dirty="0" err="1"/>
              <a:t>Schaken</a:t>
            </a:r>
            <a:r>
              <a:rPr lang="en-US" dirty="0"/>
              <a:t>/</a:t>
            </a:r>
            <a:r>
              <a:rPr lang="en-US" dirty="0" err="1"/>
              <a:t>dammen</a:t>
            </a:r>
            <a:r>
              <a:rPr lang="en-US" dirty="0"/>
              <a:t> (15min)</a:t>
            </a:r>
            <a:endParaRPr lang="nl-NL" dirty="0"/>
          </a:p>
        </p:txBody>
      </p:sp>
      <p:sp>
        <p:nvSpPr>
          <p:cNvPr id="3" name="Content Placeholder 2">
            <a:extLst>
              <a:ext uri="{FF2B5EF4-FFF2-40B4-BE49-F238E27FC236}">
                <a16:creationId xmlns:a16="http://schemas.microsoft.com/office/drawing/2014/main" id="{DB814DDA-8EDA-4504-8757-E4682587FCE4}"/>
              </a:ext>
            </a:extLst>
          </p:cNvPr>
          <p:cNvSpPr>
            <a:spLocks noGrp="1"/>
          </p:cNvSpPr>
          <p:nvPr>
            <p:ph idx="1"/>
          </p:nvPr>
        </p:nvSpPr>
        <p:spPr>
          <a:xfrm>
            <a:off x="187798" y="1364468"/>
            <a:ext cx="7457009" cy="5408472"/>
          </a:xfrm>
        </p:spPr>
        <p:txBody>
          <a:bodyPr>
            <a:normAutofit/>
          </a:bodyPr>
          <a:lstStyle/>
          <a:p>
            <a:r>
              <a:rPr lang="nl-NL" sz="1800" b="1" kern="0" dirty="0">
                <a:effectLst/>
                <a:latin typeface="Times New Roman" panose="02020603050405020304" pitchFamily="18" charset="0"/>
                <a:ea typeface="Times New Roman" panose="02020603050405020304" pitchFamily="18" charset="0"/>
              </a:rPr>
              <a:t>Bijzonderheden: </a:t>
            </a:r>
          </a:p>
          <a:p>
            <a:r>
              <a:rPr lang="nl-NL" sz="1800" kern="0" dirty="0">
                <a:effectLst/>
                <a:latin typeface="Times New Roman" panose="02020603050405020304" pitchFamily="18" charset="0"/>
                <a:ea typeface="Times New Roman" panose="02020603050405020304" pitchFamily="18" charset="0"/>
              </a:rPr>
              <a:t>Als een stuk maar een mogelijke zet kan doen dan wordt een tweede stuk gekozen voor de andere zet (voor de andere munt). </a:t>
            </a:r>
          </a:p>
          <a:p>
            <a:r>
              <a:rPr lang="nl-NL" sz="1800" kern="0" dirty="0">
                <a:effectLst/>
                <a:latin typeface="Times New Roman" panose="02020603050405020304" pitchFamily="18" charset="0"/>
                <a:ea typeface="Times New Roman" panose="02020603050405020304" pitchFamily="18" charset="0"/>
              </a:rPr>
              <a:t>Als een pion twee mogelijkheden kiest maar een beurt later deze zet niet kan doen (bijv. schuin slaan kan niet meer omdat er geen stuk meer staat om te slaan) dan is er geen onzekerheid en de nieuwe positie meteen duidelijk. </a:t>
            </a:r>
          </a:p>
          <a:p>
            <a:r>
              <a:rPr lang="nl-NL" sz="1800" kern="0" dirty="0">
                <a:effectLst/>
                <a:latin typeface="Times New Roman" panose="02020603050405020304" pitchFamily="18" charset="0"/>
                <a:ea typeface="Times New Roman" panose="02020603050405020304" pitchFamily="18" charset="0"/>
              </a:rPr>
              <a:t>Lopers, torens en de koningin kunnen vrij bewegen in de baan waar met 50% kans een stuk van de tegenstander staat (dus een baan waar een “kop” of een “munt” van de tegenstander ligt). </a:t>
            </a:r>
          </a:p>
          <a:p>
            <a:r>
              <a:rPr lang="nl-NL" sz="1800" kern="0" dirty="0">
                <a:effectLst/>
                <a:latin typeface="Times New Roman" panose="02020603050405020304" pitchFamily="18" charset="0"/>
                <a:ea typeface="Times New Roman" panose="02020603050405020304" pitchFamily="18" charset="0"/>
              </a:rPr>
              <a:t>Als een koning schaak staat dan mag hij verplaatsen naar een positie waar hij met 50% kans schaak staat als er verder geen andere opties zijn. Een beurt later zal blijken of dit het einde is.</a:t>
            </a:r>
            <a:endParaRPr lang="nl-NL" sz="1800" kern="0" dirty="0">
              <a:latin typeface="Times New Roman" panose="02020603050405020304" pitchFamily="18" charset="0"/>
            </a:endParaRPr>
          </a:p>
          <a:p>
            <a:r>
              <a:rPr lang="nl-NL" sz="1800" b="1" kern="0" dirty="0">
                <a:latin typeface="Times New Roman" panose="02020603050405020304" pitchFamily="18" charset="0"/>
              </a:rPr>
              <a:t>Waarom Quantum Schaken?  </a:t>
            </a:r>
            <a:r>
              <a:rPr lang="nl-NL" sz="1800" kern="0" dirty="0">
                <a:latin typeface="Times New Roman" panose="02020603050405020304" pitchFamily="18" charset="0"/>
                <a:sym typeface="Wingdings" panose="05000000000000000000" pitchFamily="2" charset="2"/>
              </a:rPr>
              <a:t> </a:t>
            </a:r>
            <a:r>
              <a:rPr lang="nl-NL" sz="1800" kern="0" dirty="0">
                <a:solidFill>
                  <a:srgbClr val="000000"/>
                </a:solidFill>
                <a:effectLst/>
                <a:latin typeface="Times New Roman" panose="02020603050405020304" pitchFamily="18" charset="0"/>
                <a:ea typeface="Times New Roman" panose="02020603050405020304" pitchFamily="18" charset="0"/>
              </a:rPr>
              <a:t>Tijdens een potje Quantum-schaken kan iedereen </a:t>
            </a:r>
            <a:r>
              <a:rPr lang="nl-NL" sz="1800" kern="0" dirty="0" err="1">
                <a:solidFill>
                  <a:srgbClr val="000000"/>
                </a:solidFill>
                <a:effectLst/>
                <a:latin typeface="Times New Roman" panose="02020603050405020304" pitchFamily="18" charset="0"/>
                <a:ea typeface="Times New Roman" panose="02020603050405020304" pitchFamily="18" charset="0"/>
              </a:rPr>
              <a:t>quantum</a:t>
            </a:r>
            <a:r>
              <a:rPr lang="nl-NL" sz="1800" kern="0" dirty="0">
                <a:solidFill>
                  <a:srgbClr val="000000"/>
                </a:solidFill>
                <a:effectLst/>
                <a:latin typeface="Times New Roman" panose="02020603050405020304" pitchFamily="18" charset="0"/>
                <a:ea typeface="Times New Roman" panose="02020603050405020304" pitchFamily="18" charset="0"/>
              </a:rPr>
              <a:t> concepten zoals superpositie, onbepaaldheid, </a:t>
            </a:r>
            <a:r>
              <a:rPr lang="nl-NL" sz="1800" kern="0" dirty="0" err="1">
                <a:solidFill>
                  <a:srgbClr val="000000"/>
                </a:solidFill>
                <a:effectLst/>
                <a:latin typeface="Times New Roman" panose="02020603050405020304" pitchFamily="18" charset="0"/>
                <a:ea typeface="Times New Roman" panose="02020603050405020304" pitchFamily="18" charset="0"/>
              </a:rPr>
              <a:t>quantum</a:t>
            </a:r>
            <a:r>
              <a:rPr lang="nl-NL" sz="1800" kern="0" dirty="0">
                <a:solidFill>
                  <a:srgbClr val="000000"/>
                </a:solidFill>
                <a:effectLst/>
                <a:latin typeface="Times New Roman" panose="02020603050405020304" pitchFamily="18" charset="0"/>
                <a:ea typeface="Times New Roman" panose="02020603050405020304" pitchFamily="18" charset="0"/>
              </a:rPr>
              <a:t>-verstrengeling en instorten van de golffunctie intuïtief begrijpen.</a:t>
            </a:r>
          </a:p>
          <a:p>
            <a:r>
              <a:rPr lang="nl-NL" sz="1800" kern="0" dirty="0">
                <a:solidFill>
                  <a:srgbClr val="000000"/>
                </a:solidFill>
                <a:latin typeface="Times New Roman" panose="02020603050405020304" pitchFamily="18" charset="0"/>
                <a:sym typeface="Wingdings" panose="05000000000000000000" pitchFamily="2" charset="2"/>
              </a:rPr>
              <a:t> </a:t>
            </a:r>
            <a:r>
              <a:rPr lang="nl-NL" sz="1800" kern="0" dirty="0">
                <a:solidFill>
                  <a:srgbClr val="000000"/>
                </a:solidFill>
                <a:latin typeface="Times New Roman" panose="02020603050405020304" pitchFamily="18" charset="0"/>
              </a:rPr>
              <a:t>En bij gewoon schaken is snel duidelijk wie (altijd) wint. O</a:t>
            </a:r>
            <a:r>
              <a:rPr lang="nl-NL" sz="1800" kern="0" dirty="0">
                <a:solidFill>
                  <a:srgbClr val="000000"/>
                </a:solidFill>
                <a:effectLst/>
                <a:latin typeface="Times New Roman" panose="02020603050405020304" pitchFamily="18" charset="0"/>
                <a:ea typeface="Times New Roman" panose="02020603050405020304" pitchFamily="18" charset="0"/>
              </a:rPr>
              <a:t>m te winnen is goed nadenken nog steeds belangrijker dan geluk hebben en bovendien geeft Quantum-schaken geeft meer ruimte voor creatieve strategieën…</a:t>
            </a:r>
            <a:endParaRPr lang="nl-NL" dirty="0"/>
          </a:p>
        </p:txBody>
      </p:sp>
      <p:pic>
        <p:nvPicPr>
          <p:cNvPr id="4" name="Picture 3" descr="A chess board with pieces on it&#10;&#10;Description automatically generated">
            <a:extLst>
              <a:ext uri="{FF2B5EF4-FFF2-40B4-BE49-F238E27FC236}">
                <a16:creationId xmlns:a16="http://schemas.microsoft.com/office/drawing/2014/main" id="{01A8649E-12D7-A164-D715-AE9B778229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162798" y="1931538"/>
            <a:ext cx="5323414" cy="4359393"/>
          </a:xfrm>
          <a:prstGeom prst="rect">
            <a:avLst/>
          </a:prstGeom>
          <a:noFill/>
          <a:ln>
            <a:noFill/>
          </a:ln>
        </p:spPr>
      </p:pic>
    </p:spTree>
    <p:extLst>
      <p:ext uri="{BB962C8B-B14F-4D97-AF65-F5344CB8AC3E}">
        <p14:creationId xmlns:p14="http://schemas.microsoft.com/office/powerpoint/2010/main" val="810238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DA0E-E914-6FDD-6ED4-E3279F0AE834}"/>
              </a:ext>
            </a:extLst>
          </p:cNvPr>
          <p:cNvSpPr>
            <a:spLocks noGrp="1"/>
          </p:cNvSpPr>
          <p:nvPr>
            <p:ph type="title"/>
          </p:nvPr>
        </p:nvSpPr>
        <p:spPr/>
        <p:txBody>
          <a:bodyPr/>
          <a:lstStyle/>
          <a:p>
            <a:r>
              <a:rPr lang="en-US" dirty="0"/>
              <a:t>Credits, Links &amp; </a:t>
            </a:r>
            <a:r>
              <a:rPr lang="en-US" dirty="0" err="1"/>
              <a:t>Literatuur</a:t>
            </a:r>
            <a:r>
              <a:rPr lang="en-US" dirty="0"/>
              <a:t>:</a:t>
            </a:r>
            <a:endParaRPr lang="nl-NL" dirty="0"/>
          </a:p>
        </p:txBody>
      </p:sp>
      <p:sp>
        <p:nvSpPr>
          <p:cNvPr id="3" name="Content Placeholder 2">
            <a:extLst>
              <a:ext uri="{FF2B5EF4-FFF2-40B4-BE49-F238E27FC236}">
                <a16:creationId xmlns:a16="http://schemas.microsoft.com/office/drawing/2014/main" id="{8BE2D9CA-D7B8-51A7-33EA-496DBEAA521E}"/>
              </a:ext>
            </a:extLst>
          </p:cNvPr>
          <p:cNvSpPr>
            <a:spLocks noGrp="1"/>
          </p:cNvSpPr>
          <p:nvPr>
            <p:ph idx="1"/>
          </p:nvPr>
        </p:nvSpPr>
        <p:spPr/>
        <p:txBody>
          <a:bodyPr>
            <a:normAutofit/>
          </a:bodyPr>
          <a:lstStyle/>
          <a:p>
            <a:r>
              <a:rPr lang="en-US" sz="2400" dirty="0" err="1">
                <a:effectLst/>
                <a:latin typeface="Times New Roman" panose="02020603050405020304" pitchFamily="18" charset="0"/>
                <a:ea typeface="CMR17"/>
                <a:cs typeface="Times New Roman" panose="02020603050405020304" pitchFamily="18" charset="0"/>
              </a:rPr>
              <a:t>Niel’s</a:t>
            </a:r>
            <a:r>
              <a:rPr lang="en-US" sz="2400" dirty="0">
                <a:effectLst/>
                <a:latin typeface="Times New Roman" panose="02020603050405020304" pitchFamily="18" charset="0"/>
                <a:ea typeface="CMR17"/>
                <a:cs typeface="Times New Roman" panose="02020603050405020304" pitchFamily="18" charset="0"/>
              </a:rPr>
              <a:t> Chess - The Battle of the Quantum Age, </a:t>
            </a:r>
            <a:r>
              <a:rPr lang="en-US" sz="2400" dirty="0">
                <a:effectLst/>
                <a:latin typeface="Times New Roman" panose="02020603050405020304" pitchFamily="18" charset="0"/>
                <a:ea typeface="CMR12"/>
                <a:cs typeface="Times New Roman" panose="02020603050405020304" pitchFamily="18" charset="0"/>
              </a:rPr>
              <a:t>T. Varga, 2023</a:t>
            </a:r>
            <a:endParaRPr lang="nl-NL"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CMR17"/>
                <a:cs typeface="Times New Roman" panose="02020603050405020304" pitchFamily="18" charset="0"/>
              </a:rPr>
              <a:t>THE QUANTUM CHESS STORY, </a:t>
            </a:r>
            <a:r>
              <a:rPr lang="en-US" sz="2400" dirty="0">
                <a:effectLst/>
                <a:latin typeface="Times New Roman" panose="02020603050405020304" pitchFamily="18" charset="0"/>
                <a:ea typeface="CMR12"/>
                <a:cs typeface="Times New Roman" panose="02020603050405020304" pitchFamily="18" charset="0"/>
              </a:rPr>
              <a:t>S.G. </a:t>
            </a:r>
            <a:r>
              <a:rPr lang="en-US" sz="2400" dirty="0" err="1">
                <a:effectLst/>
                <a:latin typeface="Times New Roman" panose="02020603050405020304" pitchFamily="18" charset="0"/>
                <a:ea typeface="CMR12"/>
                <a:cs typeface="Times New Roman" panose="02020603050405020304" pitchFamily="18" charset="0"/>
              </a:rPr>
              <a:t>Akl</a:t>
            </a:r>
            <a:r>
              <a:rPr lang="en-US" sz="2400" dirty="0">
                <a:effectLst/>
                <a:latin typeface="Times New Roman" panose="02020603050405020304" pitchFamily="18" charset="0"/>
                <a:ea typeface="CMR12"/>
                <a:cs typeface="Times New Roman" panose="02020603050405020304" pitchFamily="18" charset="0"/>
              </a:rPr>
              <a:t>, 2016</a:t>
            </a:r>
            <a:endParaRPr lang="nl-NL" sz="2400" dirty="0">
              <a:effectLst/>
              <a:latin typeface="Times New Roman" panose="02020603050405020304" pitchFamily="18" charset="0"/>
              <a:ea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Quantum Games and Interactive Tools for Quantum Technologies Outreach and Education: A Review and Experiences from the Field, Z.C.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Seskir</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 2023</a:t>
            </a:r>
            <a:endParaRPr lang="nl-NL" sz="2400" dirty="0">
              <a:solidFill>
                <a:srgbClr val="000000"/>
              </a:solidFill>
              <a:effectLst/>
              <a:latin typeface="Times New Roman" panose="02020603050405020304" pitchFamily="18" charset="0"/>
              <a:ea typeface="Times New Roman" panose="02020603050405020304" pitchFamily="18" charset="0"/>
            </a:endParaRPr>
          </a:p>
          <a:p>
            <a:r>
              <a:rPr lang="en-US" sz="2400" u="sng" dirty="0">
                <a:solidFill>
                  <a:srgbClr val="0000FF"/>
                </a:solidFill>
                <a:effectLst/>
                <a:latin typeface="Times New Roman" panose="02020603050405020304" pitchFamily="18" charset="0"/>
                <a:ea typeface="Times New Roman" panose="02020603050405020304" pitchFamily="18" charset="0"/>
                <a:hlinkClick r:id="rId2"/>
              </a:rPr>
              <a:t>https://quantumchess.net/</a:t>
            </a:r>
            <a:r>
              <a:rPr lang="en-US" sz="2400" dirty="0">
                <a:effectLst/>
                <a:latin typeface="Times New Roman" panose="02020603050405020304" pitchFamily="18" charset="0"/>
                <a:ea typeface="Times New Roman" panose="02020603050405020304" pitchFamily="18" charset="0"/>
              </a:rPr>
              <a:t> </a:t>
            </a:r>
            <a:endParaRPr lang="nl-NL" sz="2400" dirty="0">
              <a:effectLst/>
              <a:latin typeface="Times New Roman" panose="02020603050405020304" pitchFamily="18" charset="0"/>
              <a:ea typeface="Times New Roman" panose="02020603050405020304" pitchFamily="18" charset="0"/>
            </a:endParaRPr>
          </a:p>
          <a:p>
            <a:r>
              <a:rPr lang="en-US" sz="2400" u="sng" dirty="0">
                <a:solidFill>
                  <a:srgbClr val="0000FF"/>
                </a:solidFill>
                <a:effectLst/>
                <a:latin typeface="Times New Roman" panose="02020603050405020304" pitchFamily="18" charset="0"/>
                <a:ea typeface="Times New Roman" panose="02020603050405020304" pitchFamily="18" charset="0"/>
                <a:hlinkClick r:id="rId3"/>
              </a:rPr>
              <a:t>https://store.steampowered.com/app/453870/Quantum_Chess/</a:t>
            </a:r>
            <a:endParaRPr lang="en-US" sz="2400" u="sng" dirty="0">
              <a:solidFill>
                <a:srgbClr val="0000FF"/>
              </a:solidFill>
              <a:effectLst/>
              <a:latin typeface="Times New Roman" panose="02020603050405020304" pitchFamily="18" charset="0"/>
              <a:ea typeface="Times New Roman" panose="02020603050405020304" pitchFamily="18" charset="0"/>
            </a:endParaRPr>
          </a:p>
          <a:p>
            <a:endParaRPr lang="nl-NL" sz="2400" dirty="0">
              <a:effectLst/>
              <a:latin typeface="Times New Roman" panose="02020603050405020304" pitchFamily="18" charset="0"/>
              <a:ea typeface="Times New Roman" panose="02020603050405020304" pitchFamily="18" charset="0"/>
            </a:endParaRPr>
          </a:p>
          <a:p>
            <a:endParaRPr lang="nl-NL" sz="3600" dirty="0"/>
          </a:p>
        </p:txBody>
      </p:sp>
    </p:spTree>
    <p:extLst>
      <p:ext uri="{BB962C8B-B14F-4D97-AF65-F5344CB8AC3E}">
        <p14:creationId xmlns:p14="http://schemas.microsoft.com/office/powerpoint/2010/main" val="461588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AEF-CF30-D107-4144-A08193F2AFC5}"/>
              </a:ext>
            </a:extLst>
          </p:cNvPr>
          <p:cNvSpPr>
            <a:spLocks noGrp="1"/>
          </p:cNvSpPr>
          <p:nvPr>
            <p:ph type="title"/>
          </p:nvPr>
        </p:nvSpPr>
        <p:spPr/>
        <p:txBody>
          <a:bodyPr/>
          <a:lstStyle/>
          <a:p>
            <a:r>
              <a:rPr lang="en-US" dirty="0"/>
              <a:t>Credits, Links &amp; </a:t>
            </a:r>
            <a:r>
              <a:rPr lang="en-US" dirty="0" err="1"/>
              <a:t>Literatuur</a:t>
            </a:r>
            <a:endParaRPr lang="nl-NL" dirty="0"/>
          </a:p>
        </p:txBody>
      </p:sp>
      <p:sp>
        <p:nvSpPr>
          <p:cNvPr id="3" name="Content Placeholder 2">
            <a:extLst>
              <a:ext uri="{FF2B5EF4-FFF2-40B4-BE49-F238E27FC236}">
                <a16:creationId xmlns:a16="http://schemas.microsoft.com/office/drawing/2014/main" id="{2FE7E93B-D80E-E933-516D-85B1C811E1C8}"/>
              </a:ext>
            </a:extLst>
          </p:cNvPr>
          <p:cNvSpPr>
            <a:spLocks noGrp="1"/>
          </p:cNvSpPr>
          <p:nvPr>
            <p:ph idx="1"/>
          </p:nvPr>
        </p:nvSpPr>
        <p:spPr/>
        <p:txBody>
          <a:bodyPr>
            <a:normAutofit lnSpcReduction="10000"/>
          </a:bodyPr>
          <a:lstStyle/>
          <a:p>
            <a:r>
              <a:rPr lang="nl-NL" dirty="0">
                <a:hlinkClick r:id="rId2"/>
              </a:rPr>
              <a:t>https://www.aapt.org/Conferences/newfaculty/upload/Coop-Problem-Solving-Book.pdf</a:t>
            </a:r>
            <a:r>
              <a:rPr lang="nl-NL" dirty="0"/>
              <a:t> </a:t>
            </a:r>
          </a:p>
          <a:p>
            <a:r>
              <a:rPr lang="nl-NL" dirty="0">
                <a:hlinkClick r:id="rId3"/>
              </a:rPr>
              <a:t>https://www.nvon.nl/leswerk/showdefysica3-b03-kracht-en-beweging-met-een-bowlingbal</a:t>
            </a:r>
            <a:r>
              <a:rPr lang="nl-NL" dirty="0"/>
              <a:t> </a:t>
            </a:r>
          </a:p>
          <a:p>
            <a:pPr marL="0" indent="0">
              <a:buNone/>
            </a:pPr>
            <a:r>
              <a:rPr lang="nl-NL"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sym typeface="Wingdings" panose="05000000000000000000" pitchFamily="2" charset="2"/>
              </a:rPr>
              <a:t> </a:t>
            </a:r>
            <a:r>
              <a:rPr lang="nl-NL" sz="2800" dirty="0" err="1">
                <a:latin typeface="Calibri" panose="020F0502020204030204" pitchFamily="34" charset="0"/>
                <a:cs typeface="Calibri" panose="020F0502020204030204" pitchFamily="34" charset="0"/>
              </a:rPr>
              <a:t>Credits</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problems</a:t>
            </a:r>
            <a:r>
              <a:rPr lang="nl-NL" sz="2800" dirty="0">
                <a:latin typeface="Calibri" panose="020F0502020204030204" pitchFamily="34" charset="0"/>
                <a:cs typeface="Calibri" panose="020F0502020204030204" pitchFamily="34" charset="0"/>
              </a:rPr>
              <a:t>: </a:t>
            </a:r>
          </a:p>
          <a:p>
            <a:r>
              <a:rPr lang="nl-NL" sz="2800" dirty="0" err="1">
                <a:latin typeface="Calibri" panose="020F0502020204030204" pitchFamily="34" charset="0"/>
                <a:cs typeface="Calibri" panose="020F0502020204030204" pitchFamily="34" charset="0"/>
              </a:rPr>
              <a:t>Serway</a:t>
            </a:r>
            <a:r>
              <a:rPr lang="nl-NL" sz="2800" dirty="0">
                <a:latin typeface="Calibri" panose="020F0502020204030204" pitchFamily="34" charset="0"/>
                <a:cs typeface="Calibri" panose="020F0502020204030204" pitchFamily="34" charset="0"/>
              </a:rPr>
              <a:t> &amp; </a:t>
            </a:r>
            <a:r>
              <a:rPr lang="nl-NL" sz="2800" dirty="0" err="1">
                <a:latin typeface="Calibri" panose="020F0502020204030204" pitchFamily="34" charset="0"/>
                <a:cs typeface="Calibri" panose="020F0502020204030204" pitchFamily="34" charset="0"/>
              </a:rPr>
              <a:t>Jewett</a:t>
            </a:r>
            <a:r>
              <a:rPr lang="nl-NL" sz="2800" dirty="0">
                <a:latin typeface="Calibri" panose="020F0502020204030204" pitchFamily="34" charset="0"/>
                <a:cs typeface="Calibri" panose="020F0502020204030204" pitchFamily="34" charset="0"/>
              </a:rPr>
              <a:t>, 2008, </a:t>
            </a:r>
            <a:r>
              <a:rPr lang="en-US" sz="2800" dirty="0">
                <a:latin typeface="Calibri" panose="020F0502020204030204" pitchFamily="34" charset="0"/>
                <a:cs typeface="Calibri" panose="020F0502020204030204" pitchFamily="34" charset="0"/>
              </a:rPr>
              <a:t>S</a:t>
            </a:r>
            <a:r>
              <a:rPr lang="en-US" sz="2800" i="0" u="none" strike="noStrike" baseline="0" dirty="0">
                <a:latin typeface="Calibri" panose="020F0502020204030204" pitchFamily="34" charset="0"/>
                <a:cs typeface="Calibri" panose="020F0502020204030204" pitchFamily="34" charset="0"/>
              </a:rPr>
              <a:t>eventh edition of </a:t>
            </a:r>
            <a:r>
              <a:rPr lang="en-US" sz="2800" i="1" u="none" strike="noStrike" baseline="0" dirty="0">
                <a:latin typeface="Calibri" panose="020F0502020204030204" pitchFamily="34" charset="0"/>
                <a:cs typeface="Calibri" panose="020F0502020204030204" pitchFamily="34" charset="0"/>
              </a:rPr>
              <a:t>Physics for Scientists and Engineers</a:t>
            </a:r>
          </a:p>
          <a:p>
            <a:r>
              <a:rPr lang="en-US" sz="2800" i="1" u="none" strike="noStrike" baseline="0" dirty="0">
                <a:latin typeface="Calibri" panose="020F0502020204030204" pitchFamily="34" charset="0"/>
                <a:cs typeface="Calibri" panose="020F0502020204030204" pitchFamily="34" charset="0"/>
              </a:rPr>
              <a:t>Stevin: </a:t>
            </a:r>
            <a:r>
              <a:rPr lang="en-US" sz="2800" i="1" u="none" strike="noStrike" baseline="0" dirty="0">
                <a:latin typeface="Calibri" panose="020F0502020204030204" pitchFamily="34" charset="0"/>
                <a:cs typeface="Calibri" panose="020F0502020204030204" pitchFamily="34" charset="0"/>
                <a:hlinkClick r:id="rId4"/>
              </a:rPr>
              <a:t>https://www.stevin.info/</a:t>
            </a:r>
            <a:endParaRPr lang="en-US" i="1" dirty="0">
              <a:latin typeface="Calibri" panose="020F0502020204030204" pitchFamily="34" charset="0"/>
              <a:cs typeface="Calibri" panose="020F0502020204030204" pitchFamily="34" charset="0"/>
            </a:endParaRPr>
          </a:p>
          <a:p>
            <a:r>
              <a:rPr lang="en-US" sz="2800" i="1" u="none" strike="noStrike" baseline="0" dirty="0">
                <a:latin typeface="Calibri" panose="020F0502020204030204" pitchFamily="34" charset="0"/>
                <a:cs typeface="Calibri" panose="020F0502020204030204" pitchFamily="34" charset="0"/>
                <a:hlinkClick r:id="rId5"/>
              </a:rPr>
              <a:t>https://natuurkundeuitgelegd.nl/foton.php</a:t>
            </a:r>
            <a:r>
              <a:rPr lang="en-US" sz="2800" i="1" u="none" strike="noStrike" baseline="0" dirty="0">
                <a:latin typeface="Calibri" panose="020F0502020204030204" pitchFamily="34" charset="0"/>
                <a:cs typeface="Calibri" panose="020F0502020204030204" pitchFamily="34" charset="0"/>
              </a:rPr>
              <a:t> </a:t>
            </a:r>
          </a:p>
          <a:p>
            <a:r>
              <a:rPr lang="nl-NL" sz="2800" dirty="0">
                <a:hlinkClick r:id="rId6"/>
              </a:rPr>
              <a:t>https://www.natuurkundeolympiade.nl/opgaven/ronde-1/</a:t>
            </a:r>
            <a:r>
              <a:rPr lang="nl-NL" sz="2800" dirty="0"/>
              <a:t> </a:t>
            </a:r>
            <a:r>
              <a:rPr lang="en-US" i="1" dirty="0">
                <a:latin typeface="Calibri" panose="020F0502020204030204" pitchFamily="34" charset="0"/>
                <a:cs typeface="Calibri" panose="020F0502020204030204" pitchFamily="34" charset="0"/>
              </a:rPr>
              <a:t> </a:t>
            </a:r>
            <a:endParaRPr lang="nl-NL" sz="2800" dirty="0">
              <a:latin typeface="Calibri" panose="020F0502020204030204" pitchFamily="34" charset="0"/>
              <a:cs typeface="Calibri" panose="020F0502020204030204" pitchFamily="34" charset="0"/>
            </a:endParaRPr>
          </a:p>
          <a:p>
            <a:endParaRPr lang="nl-NL" dirty="0"/>
          </a:p>
          <a:p>
            <a:endParaRPr lang="nl-NL" dirty="0"/>
          </a:p>
        </p:txBody>
      </p:sp>
    </p:spTree>
    <p:extLst>
      <p:ext uri="{BB962C8B-B14F-4D97-AF65-F5344CB8AC3E}">
        <p14:creationId xmlns:p14="http://schemas.microsoft.com/office/powerpoint/2010/main" val="1300957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FF8C-07F1-43AF-D215-50640A40FB1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3FE5300F-3C53-2AE2-1AB7-15C70FBA75CB}"/>
              </a:ext>
            </a:extLst>
          </p:cNvPr>
          <p:cNvSpPr>
            <a:spLocks noGrp="1"/>
          </p:cNvSpPr>
          <p:nvPr>
            <p:ph idx="1"/>
          </p:nvPr>
        </p:nvSpPr>
        <p:spPr/>
        <p:txBody>
          <a:bodyPr/>
          <a:lstStyle/>
          <a:p>
            <a:endParaRPr lang="nl-NL"/>
          </a:p>
        </p:txBody>
      </p:sp>
      <p:pic>
        <p:nvPicPr>
          <p:cNvPr id="2050" name="Picture 2">
            <a:extLst>
              <a:ext uri="{FF2B5EF4-FFF2-40B4-BE49-F238E27FC236}">
                <a16:creationId xmlns:a16="http://schemas.microsoft.com/office/drawing/2014/main" id="{EF63D1A7-F9D9-867D-FDE1-89C223CA8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B6D203-7D75-4A1D-9CD0-2FA8B1AB334D}"/>
              </a:ext>
            </a:extLst>
          </p:cNvPr>
          <p:cNvSpPr txBox="1"/>
          <p:nvPr/>
        </p:nvSpPr>
        <p:spPr>
          <a:xfrm>
            <a:off x="848831" y="4272419"/>
            <a:ext cx="10494336" cy="3108543"/>
          </a:xfrm>
          <a:prstGeom prst="rect">
            <a:avLst/>
          </a:prstGeom>
          <a:blipFill>
            <a:blip r:embed="rId3"/>
            <a:tile tx="0" ty="0" sx="100000" sy="100000" flip="none" algn="tl"/>
          </a:blipFill>
        </p:spPr>
        <p:txBody>
          <a:bodyPr wrap="square" rtlCol="0">
            <a:spAutoFit/>
          </a:bodyPr>
          <a:lstStyle/>
          <a:p>
            <a:endParaRPr lang="nl-NL" sz="3600" b="1" dirty="0">
              <a:solidFill>
                <a:schemeClr val="bg1"/>
              </a:solidFill>
              <a:latin typeface="Times New Roman" panose="02020603050405020304" pitchFamily="18" charset="0"/>
            </a:endParaRPr>
          </a:p>
          <a:p>
            <a:r>
              <a:rPr lang="nl-NL" sz="3600" b="1" i="0" dirty="0">
                <a:solidFill>
                  <a:schemeClr val="bg1"/>
                </a:solidFill>
                <a:effectLst/>
                <a:latin typeface="Times New Roman" panose="02020603050405020304" pitchFamily="18" charset="0"/>
              </a:rPr>
              <a:t>   </a:t>
            </a:r>
            <a:r>
              <a:rPr lang="nl-NL" sz="4000" b="1" i="0" dirty="0">
                <a:solidFill>
                  <a:schemeClr val="bg1"/>
                </a:solidFill>
                <a:effectLst/>
                <a:latin typeface="Times New Roman" panose="02020603050405020304" pitchFamily="18" charset="0"/>
              </a:rPr>
              <a:t>Samenwerkend Actief Natuurkundig Denken</a:t>
            </a:r>
          </a:p>
          <a:p>
            <a:r>
              <a:rPr lang="nl-NL" sz="3600" b="1" dirty="0">
                <a:solidFill>
                  <a:schemeClr val="bg1"/>
                </a:solidFill>
                <a:latin typeface="Times New Roman" panose="02020603050405020304" pitchFamily="18" charset="0"/>
              </a:rPr>
              <a:t>           </a:t>
            </a:r>
            <a:r>
              <a:rPr lang="nl-NL" sz="2000" b="1" dirty="0">
                <a:solidFill>
                  <a:schemeClr val="bg1"/>
                </a:solidFill>
                <a:latin typeface="Times New Roman" panose="02020603050405020304" pitchFamily="18" charset="0"/>
              </a:rPr>
              <a:t>Kars Verbeek (Radboud Universiteit &amp; </a:t>
            </a:r>
            <a:r>
              <a:rPr lang="nl-NL" sz="2000" b="1" dirty="0" err="1">
                <a:solidFill>
                  <a:schemeClr val="bg1"/>
                </a:solidFill>
                <a:latin typeface="Times New Roman" panose="02020603050405020304" pitchFamily="18" charset="0"/>
              </a:rPr>
              <a:t>Kandinsky</a:t>
            </a:r>
            <a:r>
              <a:rPr lang="nl-NL" sz="2000" b="1" dirty="0">
                <a:solidFill>
                  <a:schemeClr val="bg1"/>
                </a:solidFill>
                <a:latin typeface="Times New Roman" panose="02020603050405020304" pitchFamily="18" charset="0"/>
              </a:rPr>
              <a:t> College Nijmegen)</a:t>
            </a:r>
          </a:p>
          <a:p>
            <a:r>
              <a:rPr lang="nl-NL" sz="2000" b="1" dirty="0">
                <a:solidFill>
                  <a:schemeClr val="bg1"/>
                </a:solidFill>
                <a:latin typeface="Times New Roman" panose="02020603050405020304" pitchFamily="18" charset="0"/>
              </a:rPr>
              <a:t>                                  </a:t>
            </a:r>
            <a:r>
              <a:rPr lang="nl-NL" sz="2800" b="1" dirty="0">
                <a:solidFill>
                  <a:schemeClr val="bg1"/>
                </a:solidFill>
                <a:latin typeface="Times New Roman" panose="02020603050405020304" pitchFamily="18" charset="0"/>
              </a:rPr>
              <a:t>WND 2025 – Vrijdag 13 december </a:t>
            </a:r>
          </a:p>
          <a:p>
            <a:r>
              <a:rPr lang="nl-NL" sz="2800" b="1" dirty="0">
                <a:solidFill>
                  <a:schemeClr val="bg1"/>
                </a:solidFill>
                <a:latin typeface="Times New Roman" panose="02020603050405020304" pitchFamily="18" charset="0"/>
              </a:rPr>
              <a:t>		     Vragen: </a:t>
            </a:r>
            <a:r>
              <a:rPr lang="nl-NL" sz="2800" b="1" dirty="0" err="1">
                <a:solidFill>
                  <a:schemeClr val="bg1"/>
                </a:solidFill>
                <a:latin typeface="Times New Roman" panose="02020603050405020304" pitchFamily="18" charset="0"/>
              </a:rPr>
              <a:t>Kars.Verbeek</a:t>
            </a:r>
            <a:r>
              <a:rPr lang="nl-NL" sz="2800" b="1" dirty="0">
                <a:solidFill>
                  <a:schemeClr val="bg1"/>
                </a:solidFill>
                <a:latin typeface="Times New Roman" panose="02020603050405020304" pitchFamily="18" charset="0"/>
              </a:rPr>
              <a:t> @ </a:t>
            </a:r>
            <a:r>
              <a:rPr lang="nl-NL" sz="2800" b="1" dirty="0" err="1">
                <a:solidFill>
                  <a:schemeClr val="bg1"/>
                </a:solidFill>
                <a:latin typeface="Times New Roman" panose="02020603050405020304" pitchFamily="18" charset="0"/>
              </a:rPr>
              <a:t>ru</a:t>
            </a:r>
            <a:r>
              <a:rPr lang="nl-NL" sz="2800" b="1" dirty="0">
                <a:solidFill>
                  <a:schemeClr val="bg1"/>
                </a:solidFill>
                <a:latin typeface="Times New Roman" panose="02020603050405020304" pitchFamily="18" charset="0"/>
              </a:rPr>
              <a:t> .nl</a:t>
            </a:r>
          </a:p>
          <a:p>
            <a:endParaRPr lang="nl-NL" sz="28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66265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6CA8-A908-9C28-FF51-829A1FBAAF7D}"/>
              </a:ext>
            </a:extLst>
          </p:cNvPr>
          <p:cNvSpPr>
            <a:spLocks noGrp="1"/>
          </p:cNvSpPr>
          <p:nvPr>
            <p:ph type="title"/>
          </p:nvPr>
        </p:nvSpPr>
        <p:spPr/>
        <p:txBody>
          <a:bodyPr/>
          <a:lstStyle/>
          <a:p>
            <a:r>
              <a:rPr lang="en-US" dirty="0" err="1"/>
              <a:t>Grafieken</a:t>
            </a:r>
            <a:r>
              <a:rPr lang="en-US" dirty="0"/>
              <a:t> </a:t>
            </a:r>
            <a:r>
              <a:rPr lang="en-US" dirty="0" err="1"/>
              <a:t>rennen</a:t>
            </a:r>
            <a:r>
              <a:rPr lang="en-US" dirty="0"/>
              <a:t> (15min)</a:t>
            </a:r>
            <a:endParaRPr lang="nl-NL" dirty="0"/>
          </a:p>
        </p:txBody>
      </p:sp>
      <p:sp>
        <p:nvSpPr>
          <p:cNvPr id="3" name="Content Placeholder 2">
            <a:extLst>
              <a:ext uri="{FF2B5EF4-FFF2-40B4-BE49-F238E27FC236}">
                <a16:creationId xmlns:a16="http://schemas.microsoft.com/office/drawing/2014/main" id="{776327C4-C64F-DA9C-8876-DC672C517178}"/>
              </a:ext>
            </a:extLst>
          </p:cNvPr>
          <p:cNvSpPr>
            <a:spLocks noGrp="1"/>
          </p:cNvSpPr>
          <p:nvPr>
            <p:ph idx="1"/>
          </p:nvPr>
        </p:nvSpPr>
        <p:spPr>
          <a:xfrm>
            <a:off x="353085" y="1825625"/>
            <a:ext cx="11588436" cy="4493694"/>
          </a:xfrm>
        </p:spPr>
        <p:txBody>
          <a:bodyPr/>
          <a:lstStyle/>
          <a:p>
            <a:r>
              <a:rPr lang="en-US" dirty="0"/>
              <a:t>Ronde 1) Je </a:t>
            </a:r>
            <a:r>
              <a:rPr lang="en-US" dirty="0" err="1"/>
              <a:t>ziet</a:t>
            </a:r>
            <a:r>
              <a:rPr lang="en-US" dirty="0"/>
              <a:t> </a:t>
            </a:r>
            <a:r>
              <a:rPr lang="en-US" dirty="0" err="1"/>
              <a:t>een</a:t>
            </a:r>
            <a:r>
              <a:rPr lang="en-US" dirty="0"/>
              <a:t> </a:t>
            </a:r>
            <a:r>
              <a:rPr lang="en-US" dirty="0" err="1"/>
              <a:t>S,t</a:t>
            </a:r>
            <a:r>
              <a:rPr lang="en-US" dirty="0"/>
              <a:t>-diagram, je rent het </a:t>
            </a:r>
            <a:r>
              <a:rPr lang="en-US" dirty="0" err="1"/>
              <a:t>S,t</a:t>
            </a:r>
            <a:r>
              <a:rPr lang="en-US" dirty="0"/>
              <a:t>-diagram.</a:t>
            </a:r>
          </a:p>
          <a:p>
            <a:endParaRPr lang="en-US" dirty="0"/>
          </a:p>
          <a:p>
            <a:r>
              <a:rPr lang="en-US" dirty="0"/>
              <a:t>Ronde 2) Je </a:t>
            </a:r>
            <a:r>
              <a:rPr lang="en-US" dirty="0" err="1"/>
              <a:t>ziet</a:t>
            </a:r>
            <a:r>
              <a:rPr lang="en-US" dirty="0"/>
              <a:t> </a:t>
            </a:r>
            <a:r>
              <a:rPr lang="en-US" dirty="0" err="1"/>
              <a:t>een</a:t>
            </a:r>
            <a:r>
              <a:rPr lang="en-US" dirty="0"/>
              <a:t> </a:t>
            </a:r>
            <a:r>
              <a:rPr lang="en-US" dirty="0" err="1"/>
              <a:t>v,t</a:t>
            </a:r>
            <a:r>
              <a:rPr lang="en-US" dirty="0"/>
              <a:t>-diagram, je rent het </a:t>
            </a:r>
            <a:r>
              <a:rPr lang="en-US" dirty="0" err="1"/>
              <a:t>S,t</a:t>
            </a:r>
            <a:r>
              <a:rPr lang="en-US" dirty="0"/>
              <a:t>-diagram.</a:t>
            </a:r>
            <a:endParaRPr lang="nl-NL" dirty="0"/>
          </a:p>
          <a:p>
            <a:endParaRPr lang="en-US" dirty="0"/>
          </a:p>
          <a:p>
            <a:r>
              <a:rPr lang="en-US" dirty="0"/>
              <a:t>Ronde 3) Je </a:t>
            </a:r>
            <a:r>
              <a:rPr lang="en-US" dirty="0" err="1"/>
              <a:t>ziet</a:t>
            </a:r>
            <a:r>
              <a:rPr lang="en-US" dirty="0"/>
              <a:t> </a:t>
            </a:r>
            <a:r>
              <a:rPr lang="en-US" dirty="0" err="1"/>
              <a:t>een</a:t>
            </a:r>
            <a:r>
              <a:rPr lang="en-US" dirty="0"/>
              <a:t> </a:t>
            </a:r>
            <a:r>
              <a:rPr lang="en-US" dirty="0" err="1"/>
              <a:t>Fres,t</a:t>
            </a:r>
            <a:r>
              <a:rPr lang="en-US" dirty="0"/>
              <a:t>-diagram, je rent het </a:t>
            </a:r>
            <a:r>
              <a:rPr lang="en-US" dirty="0" err="1"/>
              <a:t>S,t</a:t>
            </a:r>
            <a:r>
              <a:rPr lang="en-US" dirty="0"/>
              <a:t>-diagram.</a:t>
            </a:r>
            <a:endParaRPr lang="nl-NL" dirty="0"/>
          </a:p>
          <a:p>
            <a:endParaRPr lang="en-US" dirty="0"/>
          </a:p>
          <a:p>
            <a:r>
              <a:rPr lang="en-US" dirty="0"/>
              <a:t>Ronde 4) Je </a:t>
            </a:r>
            <a:r>
              <a:rPr lang="en-US" dirty="0" err="1"/>
              <a:t>ziet</a:t>
            </a:r>
            <a:r>
              <a:rPr lang="en-US" dirty="0"/>
              <a:t> </a:t>
            </a:r>
            <a:r>
              <a:rPr lang="en-US" dirty="0" err="1"/>
              <a:t>een</a:t>
            </a:r>
            <a:r>
              <a:rPr lang="en-US" dirty="0"/>
              <a:t> model met </a:t>
            </a:r>
            <a:r>
              <a:rPr lang="en-US" dirty="0" err="1"/>
              <a:t>startwaardes</a:t>
            </a:r>
            <a:r>
              <a:rPr lang="en-US" dirty="0"/>
              <a:t>, je rent het </a:t>
            </a:r>
            <a:r>
              <a:rPr lang="en-US" dirty="0" err="1"/>
              <a:t>S,t</a:t>
            </a:r>
            <a:r>
              <a:rPr lang="en-US" dirty="0"/>
              <a:t>-diagram.</a:t>
            </a:r>
            <a:endParaRPr lang="nl-NL" dirty="0"/>
          </a:p>
          <a:p>
            <a:endParaRPr lang="nl-NL" dirty="0"/>
          </a:p>
        </p:txBody>
      </p:sp>
    </p:spTree>
    <p:extLst>
      <p:ext uri="{BB962C8B-B14F-4D97-AF65-F5344CB8AC3E}">
        <p14:creationId xmlns:p14="http://schemas.microsoft.com/office/powerpoint/2010/main" val="171628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5CB7-AC47-4B46-B93F-00C274B05C73}"/>
              </a:ext>
            </a:extLst>
          </p:cNvPr>
          <p:cNvSpPr>
            <a:spLocks noGrp="1"/>
          </p:cNvSpPr>
          <p:nvPr>
            <p:ph type="title"/>
          </p:nvPr>
        </p:nvSpPr>
        <p:spPr/>
        <p:txBody>
          <a:bodyPr/>
          <a:lstStyle/>
          <a:p>
            <a:r>
              <a:rPr lang="en-US" dirty="0" err="1"/>
              <a:t>Uitbeelden</a:t>
            </a:r>
            <a:r>
              <a:rPr lang="en-US" dirty="0"/>
              <a:t> van het pad van </a:t>
            </a:r>
            <a:r>
              <a:rPr lang="en-US" dirty="0" err="1"/>
              <a:t>een</a:t>
            </a:r>
            <a:r>
              <a:rPr lang="en-US" dirty="0"/>
              <a:t> </a:t>
            </a:r>
            <a:r>
              <a:rPr lang="en-US" dirty="0" err="1"/>
              <a:t>geladen</a:t>
            </a:r>
            <a:r>
              <a:rPr lang="en-US" dirty="0"/>
              <a:t> </a:t>
            </a:r>
            <a:r>
              <a:rPr lang="en-US" dirty="0" err="1"/>
              <a:t>deeltje</a:t>
            </a:r>
            <a:r>
              <a:rPr lang="en-US" dirty="0"/>
              <a:t> in </a:t>
            </a:r>
            <a:r>
              <a:rPr lang="en-US" dirty="0" err="1"/>
              <a:t>een</a:t>
            </a:r>
            <a:r>
              <a:rPr lang="en-US" dirty="0"/>
              <a:t> E- </a:t>
            </a:r>
            <a:r>
              <a:rPr lang="en-US" dirty="0" err="1"/>
              <a:t>en</a:t>
            </a:r>
            <a:r>
              <a:rPr lang="en-US" dirty="0"/>
              <a:t>/of B-veld (15min)</a:t>
            </a:r>
            <a:endParaRPr lang="nl-NL" dirty="0"/>
          </a:p>
        </p:txBody>
      </p:sp>
      <p:sp>
        <p:nvSpPr>
          <p:cNvPr id="3" name="Content Placeholder 2">
            <a:extLst>
              <a:ext uri="{FF2B5EF4-FFF2-40B4-BE49-F238E27FC236}">
                <a16:creationId xmlns:a16="http://schemas.microsoft.com/office/drawing/2014/main" id="{72E2B765-0321-49DA-847C-230D792E9770}"/>
              </a:ext>
            </a:extLst>
          </p:cNvPr>
          <p:cNvSpPr>
            <a:spLocks noGrp="1"/>
          </p:cNvSpPr>
          <p:nvPr>
            <p:ph idx="1"/>
          </p:nvPr>
        </p:nvSpPr>
        <p:spPr/>
        <p:txBody>
          <a:bodyPr/>
          <a:lstStyle/>
          <a:p>
            <a:endParaRPr lang="nl-NL" dirty="0"/>
          </a:p>
        </p:txBody>
      </p:sp>
      <p:pic>
        <p:nvPicPr>
          <p:cNvPr id="1026" name="Picture 2" descr="Bubble Tracks: A Window on the Subatomic | PhysicsCentral">
            <a:extLst>
              <a:ext uri="{FF2B5EF4-FFF2-40B4-BE49-F238E27FC236}">
                <a16:creationId xmlns:a16="http://schemas.microsoft.com/office/drawing/2014/main" id="{C9CADA0F-CD1D-40F9-BC63-007CC2C38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5517"/>
            <a:ext cx="12192000" cy="5252484"/>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8 Points 3">
            <a:extLst>
              <a:ext uri="{FF2B5EF4-FFF2-40B4-BE49-F238E27FC236}">
                <a16:creationId xmlns:a16="http://schemas.microsoft.com/office/drawing/2014/main" id="{D2E293EE-A638-4458-9297-871EB5294C84}"/>
              </a:ext>
            </a:extLst>
          </p:cNvPr>
          <p:cNvSpPr/>
          <p:nvPr/>
        </p:nvSpPr>
        <p:spPr>
          <a:xfrm>
            <a:off x="622278" y="1917860"/>
            <a:ext cx="5353219" cy="3334624"/>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49"/>
          </a:p>
        </p:txBody>
      </p:sp>
      <p:sp>
        <p:nvSpPr>
          <p:cNvPr id="6" name="Rectangle 5">
            <a:extLst>
              <a:ext uri="{FF2B5EF4-FFF2-40B4-BE49-F238E27FC236}">
                <a16:creationId xmlns:a16="http://schemas.microsoft.com/office/drawing/2014/main" id="{BFD5FF03-CA01-49CB-84AC-6B5DB334973E}"/>
              </a:ext>
            </a:extLst>
          </p:cNvPr>
          <p:cNvSpPr/>
          <p:nvPr/>
        </p:nvSpPr>
        <p:spPr>
          <a:xfrm>
            <a:off x="1556496" y="2920479"/>
            <a:ext cx="3477492" cy="1314753"/>
          </a:xfrm>
          <a:prstGeom prst="rect">
            <a:avLst/>
          </a:prstGeom>
          <a:noFill/>
        </p:spPr>
        <p:txBody>
          <a:bodyPr wrap="none" lIns="68549" tIns="34275" rIns="68549" bIns="34275">
            <a:spAutoFit/>
          </a:bodyPr>
          <a:lstStyle/>
          <a:p>
            <a:pPr algn="ctr"/>
            <a:r>
              <a:rPr lang="en-US" sz="2698" dirty="0">
                <a:ln w="0"/>
                <a:effectLst>
                  <a:outerShdw blurRad="38100" dist="19050" dir="2700000" algn="tl" rotWithShape="0">
                    <a:schemeClr val="dk1">
                      <a:alpha val="40000"/>
                    </a:schemeClr>
                  </a:outerShdw>
                </a:effectLst>
              </a:rPr>
              <a:t>Embodied Learning:</a:t>
            </a:r>
          </a:p>
          <a:p>
            <a:pPr algn="ctr"/>
            <a:r>
              <a:rPr lang="en-US" sz="2698" dirty="0" err="1">
                <a:ln w="0"/>
                <a:effectLst>
                  <a:outerShdw blurRad="38100" dist="19050" dir="2700000" algn="tl" rotWithShape="0">
                    <a:schemeClr val="dk1">
                      <a:alpha val="40000"/>
                    </a:schemeClr>
                  </a:outerShdw>
                </a:effectLst>
              </a:rPr>
              <a:t>Geladen</a:t>
            </a:r>
            <a:r>
              <a:rPr lang="en-US" sz="2698" dirty="0">
                <a:ln w="0"/>
                <a:effectLst>
                  <a:outerShdw blurRad="38100" dist="19050" dir="2700000" algn="tl" rotWithShape="0">
                    <a:schemeClr val="dk1">
                      <a:alpha val="40000"/>
                    </a:schemeClr>
                  </a:outerShdw>
                </a:effectLst>
              </a:rPr>
              <a:t> </a:t>
            </a:r>
            <a:r>
              <a:rPr lang="en-US" sz="2698" dirty="0" err="1">
                <a:ln w="0"/>
                <a:effectLst>
                  <a:outerShdw blurRad="38100" dist="19050" dir="2700000" algn="tl" rotWithShape="0">
                    <a:schemeClr val="dk1">
                      <a:alpha val="40000"/>
                    </a:schemeClr>
                  </a:outerShdw>
                </a:effectLst>
              </a:rPr>
              <a:t>deeltje</a:t>
            </a:r>
            <a:r>
              <a:rPr lang="en-US" sz="2698" dirty="0">
                <a:ln w="0"/>
                <a:effectLst>
                  <a:outerShdw blurRad="38100" dist="19050" dir="2700000" algn="tl" rotWithShape="0">
                    <a:schemeClr val="dk1">
                      <a:alpha val="40000"/>
                    </a:schemeClr>
                  </a:outerShdw>
                </a:effectLst>
              </a:rPr>
              <a:t> in </a:t>
            </a:r>
            <a:r>
              <a:rPr lang="en-US" sz="2698" dirty="0" err="1">
                <a:ln w="0"/>
                <a:effectLst>
                  <a:outerShdw blurRad="38100" dist="19050" dir="2700000" algn="tl" rotWithShape="0">
                    <a:schemeClr val="dk1">
                      <a:alpha val="40000"/>
                    </a:schemeClr>
                  </a:outerShdw>
                </a:effectLst>
              </a:rPr>
              <a:t>een</a:t>
            </a:r>
            <a:endParaRPr lang="en-US" sz="2698" dirty="0">
              <a:ln w="0"/>
              <a:effectLst>
                <a:outerShdw blurRad="38100" dist="19050" dir="2700000" algn="tl" rotWithShape="0">
                  <a:schemeClr val="dk1">
                    <a:alpha val="40000"/>
                  </a:schemeClr>
                </a:outerShdw>
              </a:effectLst>
            </a:endParaRPr>
          </a:p>
          <a:p>
            <a:pPr algn="ctr"/>
            <a:r>
              <a:rPr lang="en-US" sz="2698" dirty="0">
                <a:ln w="0"/>
                <a:effectLst>
                  <a:outerShdw blurRad="38100" dist="19050" dir="2700000" algn="tl" rotWithShape="0">
                    <a:schemeClr val="dk1">
                      <a:alpha val="40000"/>
                    </a:schemeClr>
                  </a:outerShdw>
                </a:effectLst>
              </a:rPr>
              <a:t>E-veld of B-veld. </a:t>
            </a:r>
          </a:p>
        </p:txBody>
      </p:sp>
    </p:spTree>
    <p:extLst>
      <p:ext uri="{BB962C8B-B14F-4D97-AF65-F5344CB8AC3E}">
        <p14:creationId xmlns:p14="http://schemas.microsoft.com/office/powerpoint/2010/main" val="60398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8A88-4E41-DD91-0FA4-9060D4FD9ECF}"/>
              </a:ext>
            </a:extLst>
          </p:cNvPr>
          <p:cNvSpPr>
            <a:spLocks noGrp="1"/>
          </p:cNvSpPr>
          <p:nvPr>
            <p:ph type="title"/>
          </p:nvPr>
        </p:nvSpPr>
        <p:spPr/>
        <p:txBody>
          <a:bodyPr/>
          <a:lstStyle/>
          <a:p>
            <a:r>
              <a:rPr lang="en-US" dirty="0" err="1"/>
              <a:t>Werkvorm</a:t>
            </a:r>
            <a:r>
              <a:rPr lang="en-US" dirty="0"/>
              <a:t>: </a:t>
            </a:r>
            <a:r>
              <a:rPr lang="en-US" dirty="0" err="1"/>
              <a:t>uitbeelden</a:t>
            </a:r>
            <a:r>
              <a:rPr lang="en-US" dirty="0"/>
              <a:t> pad van </a:t>
            </a:r>
            <a:r>
              <a:rPr lang="en-US" dirty="0" err="1"/>
              <a:t>geladen</a:t>
            </a:r>
            <a:r>
              <a:rPr lang="en-US" dirty="0"/>
              <a:t> </a:t>
            </a:r>
            <a:r>
              <a:rPr lang="en-US" dirty="0" err="1"/>
              <a:t>deeltje</a:t>
            </a:r>
            <a:r>
              <a:rPr lang="en-US" dirty="0"/>
              <a:t> in </a:t>
            </a:r>
            <a:r>
              <a:rPr lang="en-US" dirty="0" err="1"/>
              <a:t>een</a:t>
            </a:r>
            <a:r>
              <a:rPr lang="en-US" dirty="0"/>
              <a:t> B- </a:t>
            </a:r>
            <a:r>
              <a:rPr lang="en-US" dirty="0" err="1"/>
              <a:t>en</a:t>
            </a:r>
            <a:r>
              <a:rPr lang="en-US" dirty="0"/>
              <a:t>/of E-veld</a:t>
            </a:r>
            <a:endParaRPr lang="nl-NL" dirty="0"/>
          </a:p>
        </p:txBody>
      </p:sp>
      <p:sp>
        <p:nvSpPr>
          <p:cNvPr id="3" name="Content Placeholder 2">
            <a:extLst>
              <a:ext uri="{FF2B5EF4-FFF2-40B4-BE49-F238E27FC236}">
                <a16:creationId xmlns:a16="http://schemas.microsoft.com/office/drawing/2014/main" id="{05186799-659F-8681-7950-E6F7EFC85D6D}"/>
              </a:ext>
            </a:extLst>
          </p:cNvPr>
          <p:cNvSpPr>
            <a:spLocks noGrp="1"/>
          </p:cNvSpPr>
          <p:nvPr>
            <p:ph idx="1"/>
          </p:nvPr>
        </p:nvSpPr>
        <p:spPr/>
        <p:txBody>
          <a:bodyPr/>
          <a:lstStyle/>
          <a:p>
            <a:endParaRPr lang="nl-NL" dirty="0"/>
          </a:p>
        </p:txBody>
      </p:sp>
      <p:pic>
        <p:nvPicPr>
          <p:cNvPr id="5" name="Picture 4">
            <a:extLst>
              <a:ext uri="{FF2B5EF4-FFF2-40B4-BE49-F238E27FC236}">
                <a16:creationId xmlns:a16="http://schemas.microsoft.com/office/drawing/2014/main" id="{EC6C8799-7949-C8B9-D6B7-E568AE8959A7}"/>
              </a:ext>
            </a:extLst>
          </p:cNvPr>
          <p:cNvPicPr>
            <a:picLocks noChangeAspect="1"/>
          </p:cNvPicPr>
          <p:nvPr/>
        </p:nvPicPr>
        <p:blipFill>
          <a:blip r:embed="rId2"/>
          <a:stretch>
            <a:fillRect/>
          </a:stretch>
        </p:blipFill>
        <p:spPr>
          <a:xfrm>
            <a:off x="838200" y="1690688"/>
            <a:ext cx="10463776" cy="5167312"/>
          </a:xfrm>
          <a:prstGeom prst="rect">
            <a:avLst/>
          </a:prstGeom>
        </p:spPr>
      </p:pic>
    </p:spTree>
    <p:extLst>
      <p:ext uri="{BB962C8B-B14F-4D97-AF65-F5344CB8AC3E}">
        <p14:creationId xmlns:p14="http://schemas.microsoft.com/office/powerpoint/2010/main" val="89016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8A88-4E41-DD91-0FA4-9060D4FD9ECF}"/>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05186799-659F-8681-7950-E6F7EFC85D6D}"/>
              </a:ext>
            </a:extLst>
          </p:cNvPr>
          <p:cNvSpPr>
            <a:spLocks noGrp="1"/>
          </p:cNvSpPr>
          <p:nvPr>
            <p:ph idx="1"/>
          </p:nvPr>
        </p:nvSpPr>
        <p:spPr/>
        <p:txBody>
          <a:bodyPr/>
          <a:lstStyle/>
          <a:p>
            <a:endParaRPr lang="nl-NL" dirty="0"/>
          </a:p>
        </p:txBody>
      </p:sp>
      <p:pic>
        <p:nvPicPr>
          <p:cNvPr id="5" name="Picture 4">
            <a:extLst>
              <a:ext uri="{FF2B5EF4-FFF2-40B4-BE49-F238E27FC236}">
                <a16:creationId xmlns:a16="http://schemas.microsoft.com/office/drawing/2014/main" id="{EC6C8799-7949-C8B9-D6B7-E568AE8959A7}"/>
              </a:ext>
            </a:extLst>
          </p:cNvPr>
          <p:cNvPicPr>
            <a:picLocks noChangeAspect="1"/>
          </p:cNvPicPr>
          <p:nvPr/>
        </p:nvPicPr>
        <p:blipFill>
          <a:blip r:embed="rId2"/>
          <a:stretch>
            <a:fillRect/>
          </a:stretch>
        </p:blipFill>
        <p:spPr>
          <a:xfrm>
            <a:off x="838200" y="116958"/>
            <a:ext cx="10463776" cy="6741042"/>
          </a:xfrm>
          <a:prstGeom prst="rect">
            <a:avLst/>
          </a:prstGeom>
        </p:spPr>
      </p:pic>
    </p:spTree>
    <p:extLst>
      <p:ext uri="{BB962C8B-B14F-4D97-AF65-F5344CB8AC3E}">
        <p14:creationId xmlns:p14="http://schemas.microsoft.com/office/powerpoint/2010/main" val="1639617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368</TotalTime>
  <Words>2437</Words>
  <Application>Microsoft Office PowerPoint</Application>
  <PresentationFormat>Breedbeeld</PresentationFormat>
  <Paragraphs>300</Paragraphs>
  <Slides>53</Slides>
  <Notes>0</Notes>
  <HiddenSlides>8</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53</vt:i4>
      </vt:variant>
    </vt:vector>
  </HeadingPairs>
  <TitlesOfParts>
    <vt:vector size="62" baseType="lpstr">
      <vt:lpstr>-apple-system</vt:lpstr>
      <vt:lpstr>Aptos</vt:lpstr>
      <vt:lpstr>Aptos Display</vt:lpstr>
      <vt:lpstr>Arial</vt:lpstr>
      <vt:lpstr>Calibri</vt:lpstr>
      <vt:lpstr>CG Times</vt:lpstr>
      <vt:lpstr>Times New Roman</vt:lpstr>
      <vt:lpstr>Wingdings</vt:lpstr>
      <vt:lpstr>Office Theme</vt:lpstr>
      <vt:lpstr>PowerPoint-presentatie</vt:lpstr>
      <vt:lpstr>PowerPoint-presentatie</vt:lpstr>
      <vt:lpstr>PowerPoint-presentatie</vt:lpstr>
      <vt:lpstr>PowerPoint-presentatie</vt:lpstr>
      <vt:lpstr>Activiteiten voor vandaag:</vt:lpstr>
      <vt:lpstr>Grafieken rennen (15min)</vt:lpstr>
      <vt:lpstr>Uitbeelden van het pad van een geladen deeltje in een E- en/of B-veld (15min)</vt:lpstr>
      <vt:lpstr>Werkvorm: uitbeelden pad van geladen deeltje in een B- en/of E-veld</vt:lpstr>
      <vt:lpstr>PowerPoint-presentatie</vt:lpstr>
      <vt:lpstr>PowerPoint-presentatie</vt:lpstr>
      <vt:lpstr>PowerPoint-presentatie</vt:lpstr>
      <vt:lpstr>PowerPoint-presentatie</vt:lpstr>
      <vt:lpstr>PowerPoint-presentatie</vt:lpstr>
      <vt:lpstr>PowerPoint-presentatie</vt:lpstr>
      <vt:lpstr>Nabespreking “uitbeelden geladen deeltje in veld”:</vt:lpstr>
      <vt:lpstr>Simulatie bij nabespreken: https://ophysics.com/em8.html   </vt:lpstr>
      <vt:lpstr>Nabespreken:</vt:lpstr>
      <vt:lpstr>Embodied Learning (model uitbeelden)+ simulatie (model) op het scherm. Waarom?</vt:lpstr>
      <vt:lpstr>Building Thinking Classroom (15min)</vt:lpstr>
      <vt:lpstr>PowerPoint-presentatie</vt:lpstr>
      <vt:lpstr>Building Thinking Classroom (15min)</vt:lpstr>
      <vt:lpstr>Building Thinking Classroom  Voorbeeld klas 3</vt:lpstr>
      <vt:lpstr>Building Thinking Classroom (15min)</vt:lpstr>
      <vt:lpstr>Traagheid Race (5min)</vt:lpstr>
      <vt:lpstr>Pubquiz (15min)</vt:lpstr>
      <vt:lpstr>Ronde 1 Vraag 1</vt:lpstr>
      <vt:lpstr>Ronde 1 vraag 2</vt:lpstr>
      <vt:lpstr>Ronde 1 Vraag 3</vt:lpstr>
      <vt:lpstr>Ronde 1 Vraag 4</vt:lpstr>
      <vt:lpstr>Ronde 1. Vraag 5</vt:lpstr>
      <vt:lpstr>Ronde 1 vraag 2</vt:lpstr>
      <vt:lpstr>Pubquiz Ronde 2: Demo-Ronde</vt:lpstr>
      <vt:lpstr>Ronde 2. Vraag 1</vt:lpstr>
      <vt:lpstr>Ronde 2. Vraag 2</vt:lpstr>
      <vt:lpstr>Ronde 2. Vraag 3</vt:lpstr>
      <vt:lpstr>Ronde 2. Vraag 4</vt:lpstr>
      <vt:lpstr>Ronde 2. Vraag 5</vt:lpstr>
      <vt:lpstr>https://www.natuurkundeolympiade.nl/opgaven/ronde-1/ </vt:lpstr>
      <vt:lpstr>Ronde 1. Vraag 1</vt:lpstr>
      <vt:lpstr>Ronde 1. Vraag 3</vt:lpstr>
      <vt:lpstr>Ronde 1. Vraag 4</vt:lpstr>
      <vt:lpstr>Ronde 1. Vraag 5</vt:lpstr>
      <vt:lpstr>Ronde 2. Vraag 6.  Schijn met een laser op een zonnepaneel dat is aangesloten op een speaker. Houd een stemvork in de laserstraal.  Wat hoor je?</vt:lpstr>
      <vt:lpstr>Pubquiz Ronde 3: Ongehoorde natuurkunde</vt:lpstr>
      <vt:lpstr>Pubquiz Ronde 3: Ongehoorde natuurkunde</vt:lpstr>
      <vt:lpstr>Ronde 4: Trendlijn Toppers</vt:lpstr>
      <vt:lpstr>Discussie: “actief samenwerkend leren”</vt:lpstr>
      <vt:lpstr>Discussie: “actief samenwerkend leren”</vt:lpstr>
      <vt:lpstr>Quantum Schaken/dammen (15min)</vt:lpstr>
      <vt:lpstr>Quantum Schaken/dammen (15min)</vt:lpstr>
      <vt:lpstr>Credits, Links &amp; Literatuur:</vt:lpstr>
      <vt:lpstr>Credits, Links &amp; Literatuur</vt:lpstr>
      <vt:lpstr>PowerPoint-presentatie</vt:lpstr>
    </vt:vector>
  </TitlesOfParts>
  <Company>Radboud University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Verbeek, K. (Kars)</dc:creator>
  <cp:lastModifiedBy>Kars Verbeek</cp:lastModifiedBy>
  <cp:revision>19</cp:revision>
  <cp:lastPrinted>2024-12-09T10:11:51Z</cp:lastPrinted>
  <dcterms:created xsi:type="dcterms:W3CDTF">2024-11-14T09:59:00Z</dcterms:created>
  <dcterms:modified xsi:type="dcterms:W3CDTF">2024-12-19T14:13:14Z</dcterms:modified>
</cp:coreProperties>
</file>