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32"/>
  </p:notesMasterIdLst>
  <p:sldIdLst>
    <p:sldId id="256" r:id="rId7"/>
    <p:sldId id="302" r:id="rId8"/>
    <p:sldId id="269" r:id="rId9"/>
    <p:sldId id="299" r:id="rId10"/>
    <p:sldId id="298" r:id="rId11"/>
    <p:sldId id="310" r:id="rId12"/>
    <p:sldId id="293" r:id="rId13"/>
    <p:sldId id="294" r:id="rId14"/>
    <p:sldId id="297" r:id="rId15"/>
    <p:sldId id="296" r:id="rId16"/>
    <p:sldId id="295" r:id="rId17"/>
    <p:sldId id="314" r:id="rId18"/>
    <p:sldId id="289" r:id="rId19"/>
    <p:sldId id="312" r:id="rId20"/>
    <p:sldId id="311" r:id="rId21"/>
    <p:sldId id="313" r:id="rId22"/>
    <p:sldId id="301" r:id="rId23"/>
    <p:sldId id="300" r:id="rId24"/>
    <p:sldId id="303" r:id="rId25"/>
    <p:sldId id="304" r:id="rId26"/>
    <p:sldId id="305" r:id="rId27"/>
    <p:sldId id="307" r:id="rId28"/>
    <p:sldId id="308" r:id="rId29"/>
    <p:sldId id="309" r:id="rId30"/>
    <p:sldId id="306" r:id="rId31"/>
  </p:sldIdLst>
  <p:sldSz cx="12192000" cy="6858000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8A213F-8017-4F38-955B-3E2DE51166A0}" v="29" dt="2023-12-15T08:51:38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ger Ockhorst" userId="1a0eb33c-a9f6-429c-8ace-788a56c4efed" providerId="ADAL" clId="{6F8A213F-8017-4F38-955B-3E2DE51166A0}"/>
    <pc:docChg chg="undo custSel modSld sldOrd">
      <pc:chgData name="Rutger Ockhorst" userId="1a0eb33c-a9f6-429c-8ace-788a56c4efed" providerId="ADAL" clId="{6F8A213F-8017-4F38-955B-3E2DE51166A0}" dt="2023-12-15T09:00:10.236" v="393" actId="1076"/>
      <pc:docMkLst>
        <pc:docMk/>
      </pc:docMkLst>
      <pc:sldChg chg="addSp modSp mod modAnim">
        <pc:chgData name="Rutger Ockhorst" userId="1a0eb33c-a9f6-429c-8ace-788a56c4efed" providerId="ADAL" clId="{6F8A213F-8017-4F38-955B-3E2DE51166A0}" dt="2023-12-15T08:28:50.125" v="240"/>
        <pc:sldMkLst>
          <pc:docMk/>
          <pc:sldMk cId="0" sldId="256"/>
        </pc:sldMkLst>
        <pc:spChg chg="add mod">
          <ac:chgData name="Rutger Ockhorst" userId="1a0eb33c-a9f6-429c-8ace-788a56c4efed" providerId="ADAL" clId="{6F8A213F-8017-4F38-955B-3E2DE51166A0}" dt="2023-12-15T08:28:43.117" v="239" actId="1076"/>
          <ac:spMkLst>
            <pc:docMk/>
            <pc:sldMk cId="0" sldId="256"/>
            <ac:spMk id="5" creationId="{16A9BE14-0A83-A888-819A-1F503989A7E2}"/>
          </ac:spMkLst>
        </pc:spChg>
      </pc:sldChg>
      <pc:sldChg chg="addSp modSp mod">
        <pc:chgData name="Rutger Ockhorst" userId="1a0eb33c-a9f6-429c-8ace-788a56c4efed" providerId="ADAL" clId="{6F8A213F-8017-4F38-955B-3E2DE51166A0}" dt="2023-12-15T08:52:17.559" v="354" actId="1076"/>
        <pc:sldMkLst>
          <pc:docMk/>
          <pc:sldMk cId="3035588388" sldId="289"/>
        </pc:sldMkLst>
        <pc:spChg chg="add mod">
          <ac:chgData name="Rutger Ockhorst" userId="1a0eb33c-a9f6-429c-8ace-788a56c4efed" providerId="ADAL" clId="{6F8A213F-8017-4F38-955B-3E2DE51166A0}" dt="2023-12-15T08:52:01.045" v="352" actId="255"/>
          <ac:spMkLst>
            <pc:docMk/>
            <pc:sldMk cId="3035588388" sldId="289"/>
            <ac:spMk id="7" creationId="{D26581D0-0EF9-4C3A-5166-AD25BF0087D1}"/>
          </ac:spMkLst>
        </pc:spChg>
        <pc:spChg chg="add mod">
          <ac:chgData name="Rutger Ockhorst" userId="1a0eb33c-a9f6-429c-8ace-788a56c4efed" providerId="ADAL" clId="{6F8A213F-8017-4F38-955B-3E2DE51166A0}" dt="2023-12-15T08:52:17.559" v="354" actId="1076"/>
          <ac:spMkLst>
            <pc:docMk/>
            <pc:sldMk cId="3035588388" sldId="289"/>
            <ac:spMk id="10" creationId="{21F7A99F-779C-1E5C-2423-CE9837344F3C}"/>
          </ac:spMkLst>
        </pc:spChg>
      </pc:sldChg>
      <pc:sldChg chg="addSp modSp mod">
        <pc:chgData name="Rutger Ockhorst" userId="1a0eb33c-a9f6-429c-8ace-788a56c4efed" providerId="ADAL" clId="{6F8A213F-8017-4F38-955B-3E2DE51166A0}" dt="2023-12-15T08:31:21.550" v="243" actId="1076"/>
        <pc:sldMkLst>
          <pc:docMk/>
          <pc:sldMk cId="857148302" sldId="294"/>
        </pc:sldMkLst>
        <pc:spChg chg="add mod">
          <ac:chgData name="Rutger Ockhorst" userId="1a0eb33c-a9f6-429c-8ace-788a56c4efed" providerId="ADAL" clId="{6F8A213F-8017-4F38-955B-3E2DE51166A0}" dt="2023-12-15T08:31:21.550" v="243" actId="1076"/>
          <ac:spMkLst>
            <pc:docMk/>
            <pc:sldMk cId="857148302" sldId="294"/>
            <ac:spMk id="5" creationId="{2586870D-0DBE-9F12-C54B-60B7F1BCD354}"/>
          </ac:spMkLst>
        </pc:spChg>
      </pc:sldChg>
      <pc:sldChg chg="addSp modSp mod modAnim">
        <pc:chgData name="Rutger Ockhorst" userId="1a0eb33c-a9f6-429c-8ace-788a56c4efed" providerId="ADAL" clId="{6F8A213F-8017-4F38-955B-3E2DE51166A0}" dt="2023-12-15T08:41:41.242" v="296"/>
        <pc:sldMkLst>
          <pc:docMk/>
          <pc:sldMk cId="1740675494" sldId="304"/>
        </pc:sldMkLst>
        <pc:spChg chg="mod">
          <ac:chgData name="Rutger Ockhorst" userId="1a0eb33c-a9f6-429c-8ace-788a56c4efed" providerId="ADAL" clId="{6F8A213F-8017-4F38-955B-3E2DE51166A0}" dt="2023-12-15T08:41:35.086" v="295" actId="1076"/>
          <ac:spMkLst>
            <pc:docMk/>
            <pc:sldMk cId="1740675494" sldId="304"/>
            <ac:spMk id="4" creationId="{455BD5B0-3103-3803-CF15-6B7CFFAE6897}"/>
          </ac:spMkLst>
        </pc:spChg>
        <pc:spChg chg="add mod">
          <ac:chgData name="Rutger Ockhorst" userId="1a0eb33c-a9f6-429c-8ace-788a56c4efed" providerId="ADAL" clId="{6F8A213F-8017-4F38-955B-3E2DE51166A0}" dt="2023-12-15T08:40:53.454" v="278" actId="1076"/>
          <ac:spMkLst>
            <pc:docMk/>
            <pc:sldMk cId="1740675494" sldId="304"/>
            <ac:spMk id="5" creationId="{C3D7DFEA-BA24-4CA9-2AB4-540F44367E1A}"/>
          </ac:spMkLst>
        </pc:spChg>
        <pc:picChg chg="mod">
          <ac:chgData name="Rutger Ockhorst" userId="1a0eb33c-a9f6-429c-8ace-788a56c4efed" providerId="ADAL" clId="{6F8A213F-8017-4F38-955B-3E2DE51166A0}" dt="2023-12-15T08:41:30.138" v="294" actId="1076"/>
          <ac:picMkLst>
            <pc:docMk/>
            <pc:sldMk cId="1740675494" sldId="304"/>
            <ac:picMk id="8" creationId="{45C46F6A-6637-6F6D-5FAF-88D9AEA4B5E9}"/>
          </ac:picMkLst>
        </pc:picChg>
      </pc:sldChg>
      <pc:sldChg chg="addSp modSp mod">
        <pc:chgData name="Rutger Ockhorst" userId="1a0eb33c-a9f6-429c-8ace-788a56c4efed" providerId="ADAL" clId="{6F8A213F-8017-4F38-955B-3E2DE51166A0}" dt="2023-12-15T08:33:28.639" v="250" actId="1076"/>
        <pc:sldMkLst>
          <pc:docMk/>
          <pc:sldMk cId="3295530767" sldId="305"/>
        </pc:sldMkLst>
        <pc:spChg chg="add mod">
          <ac:chgData name="Rutger Ockhorst" userId="1a0eb33c-a9f6-429c-8ace-788a56c4efed" providerId="ADAL" clId="{6F8A213F-8017-4F38-955B-3E2DE51166A0}" dt="2023-12-15T08:33:28.639" v="250" actId="1076"/>
          <ac:spMkLst>
            <pc:docMk/>
            <pc:sldMk cId="3295530767" sldId="305"/>
            <ac:spMk id="3" creationId="{9D10A824-9D3A-0418-1F54-770C83E0DE4F}"/>
          </ac:spMkLst>
        </pc:spChg>
        <pc:picChg chg="mod">
          <ac:chgData name="Rutger Ockhorst" userId="1a0eb33c-a9f6-429c-8ace-788a56c4efed" providerId="ADAL" clId="{6F8A213F-8017-4F38-955B-3E2DE51166A0}" dt="2023-12-15T08:32:03.346" v="244" actId="1076"/>
          <ac:picMkLst>
            <pc:docMk/>
            <pc:sldMk cId="3295530767" sldId="305"/>
            <ac:picMk id="6" creationId="{2388FA98-7100-5455-0311-7AE913EC1586}"/>
          </ac:picMkLst>
        </pc:picChg>
        <pc:picChg chg="mod">
          <ac:chgData name="Rutger Ockhorst" userId="1a0eb33c-a9f6-429c-8ace-788a56c4efed" providerId="ADAL" clId="{6F8A213F-8017-4F38-955B-3E2DE51166A0}" dt="2023-12-15T08:32:03.346" v="244" actId="1076"/>
          <ac:picMkLst>
            <pc:docMk/>
            <pc:sldMk cId="3295530767" sldId="305"/>
            <ac:picMk id="3086" creationId="{9885C9D1-CDC1-6575-0AE9-63F177CBE5AB}"/>
          </ac:picMkLst>
        </pc:picChg>
      </pc:sldChg>
      <pc:sldChg chg="addSp modSp mod">
        <pc:chgData name="Rutger Ockhorst" userId="1a0eb33c-a9f6-429c-8ace-788a56c4efed" providerId="ADAL" clId="{6F8A213F-8017-4F38-955B-3E2DE51166A0}" dt="2023-12-15T08:35:04.127" v="259" actId="1076"/>
        <pc:sldMkLst>
          <pc:docMk/>
          <pc:sldMk cId="1046633796" sldId="306"/>
        </pc:sldMkLst>
        <pc:spChg chg="add mod">
          <ac:chgData name="Rutger Ockhorst" userId="1a0eb33c-a9f6-429c-8ace-788a56c4efed" providerId="ADAL" clId="{6F8A213F-8017-4F38-955B-3E2DE51166A0}" dt="2023-12-15T08:35:04.127" v="259" actId="1076"/>
          <ac:spMkLst>
            <pc:docMk/>
            <pc:sldMk cId="1046633796" sldId="306"/>
            <ac:spMk id="3" creationId="{1D1FF3B5-0EAE-BF85-9545-710CF0010043}"/>
          </ac:spMkLst>
        </pc:spChg>
        <pc:picChg chg="mod">
          <ac:chgData name="Rutger Ockhorst" userId="1a0eb33c-a9f6-429c-8ace-788a56c4efed" providerId="ADAL" clId="{6F8A213F-8017-4F38-955B-3E2DE51166A0}" dt="2023-12-15T08:34:37.570" v="254" actId="1076"/>
          <ac:picMkLst>
            <pc:docMk/>
            <pc:sldMk cId="1046633796" sldId="306"/>
            <ac:picMk id="6" creationId="{8B5574C9-26D6-3B92-B7E5-F1B02868820B}"/>
          </ac:picMkLst>
        </pc:picChg>
      </pc:sldChg>
      <pc:sldChg chg="addSp delSp modSp mod modAnim">
        <pc:chgData name="Rutger Ockhorst" userId="1a0eb33c-a9f6-429c-8ace-788a56c4efed" providerId="ADAL" clId="{6F8A213F-8017-4F38-955B-3E2DE51166A0}" dt="2023-12-15T08:17:07.435" v="38"/>
        <pc:sldMkLst>
          <pc:docMk/>
          <pc:sldMk cId="3693588771" sldId="307"/>
        </pc:sldMkLst>
        <pc:spChg chg="add del mod">
          <ac:chgData name="Rutger Ockhorst" userId="1a0eb33c-a9f6-429c-8ace-788a56c4efed" providerId="ADAL" clId="{6F8A213F-8017-4F38-955B-3E2DE51166A0}" dt="2023-12-15T08:17:04.122" v="37" actId="164"/>
          <ac:spMkLst>
            <pc:docMk/>
            <pc:sldMk cId="3693588771" sldId="307"/>
            <ac:spMk id="5" creationId="{2711D32A-FBDC-D903-2FAF-C481ABE07467}"/>
          </ac:spMkLst>
        </pc:spChg>
        <pc:grpChg chg="add mod">
          <ac:chgData name="Rutger Ockhorst" userId="1a0eb33c-a9f6-429c-8ace-788a56c4efed" providerId="ADAL" clId="{6F8A213F-8017-4F38-955B-3E2DE51166A0}" dt="2023-12-15T08:17:04.122" v="37" actId="164"/>
          <ac:grpSpMkLst>
            <pc:docMk/>
            <pc:sldMk cId="3693588771" sldId="307"/>
            <ac:grpSpMk id="6" creationId="{21CB2637-BC06-B60D-8444-36016CD2ED2A}"/>
          </ac:grpSpMkLst>
        </pc:grpChg>
        <pc:picChg chg="add mod">
          <ac:chgData name="Rutger Ockhorst" userId="1a0eb33c-a9f6-429c-8ace-788a56c4efed" providerId="ADAL" clId="{6F8A213F-8017-4F38-955B-3E2DE51166A0}" dt="2023-12-15T08:17:04.122" v="37" actId="164"/>
          <ac:picMkLst>
            <pc:docMk/>
            <pc:sldMk cId="3693588771" sldId="307"/>
            <ac:picMk id="4" creationId="{BE9C8B10-721D-F741-29A5-D0BEDD9370A3}"/>
          </ac:picMkLst>
        </pc:picChg>
        <pc:picChg chg="mod">
          <ac:chgData name="Rutger Ockhorst" userId="1a0eb33c-a9f6-429c-8ace-788a56c4efed" providerId="ADAL" clId="{6F8A213F-8017-4F38-955B-3E2DE51166A0}" dt="2023-12-15T08:15:35.888" v="8" actId="1076"/>
          <ac:picMkLst>
            <pc:docMk/>
            <pc:sldMk cId="3693588771" sldId="307"/>
            <ac:picMk id="2050" creationId="{85BB2002-98F6-E667-6590-5B45E32B1318}"/>
          </ac:picMkLst>
        </pc:picChg>
      </pc:sldChg>
      <pc:sldChg chg="addSp modSp mod">
        <pc:chgData name="Rutger Ockhorst" userId="1a0eb33c-a9f6-429c-8ace-788a56c4efed" providerId="ADAL" clId="{6F8A213F-8017-4F38-955B-3E2DE51166A0}" dt="2023-12-15T08:37:52.777" v="268" actId="1076"/>
        <pc:sldMkLst>
          <pc:docMk/>
          <pc:sldMk cId="1959284628" sldId="308"/>
        </pc:sldMkLst>
        <pc:spChg chg="add mod">
          <ac:chgData name="Rutger Ockhorst" userId="1a0eb33c-a9f6-429c-8ace-788a56c4efed" providerId="ADAL" clId="{6F8A213F-8017-4F38-955B-3E2DE51166A0}" dt="2023-12-15T08:37:52.777" v="268" actId="1076"/>
          <ac:spMkLst>
            <pc:docMk/>
            <pc:sldMk cId="1959284628" sldId="308"/>
            <ac:spMk id="3" creationId="{46530012-9A18-F187-5FC4-6F1A76ED377F}"/>
          </ac:spMkLst>
        </pc:spChg>
        <pc:picChg chg="mod">
          <ac:chgData name="Rutger Ockhorst" userId="1a0eb33c-a9f6-429c-8ace-788a56c4efed" providerId="ADAL" clId="{6F8A213F-8017-4F38-955B-3E2DE51166A0}" dt="2023-12-15T08:37:45.451" v="267" actId="1076"/>
          <ac:picMkLst>
            <pc:docMk/>
            <pc:sldMk cId="1959284628" sldId="308"/>
            <ac:picMk id="4" creationId="{EFDB2526-B617-9479-07E2-C2DA20B1964B}"/>
          </ac:picMkLst>
        </pc:picChg>
      </pc:sldChg>
      <pc:sldChg chg="addSp delSp modSp mod ord">
        <pc:chgData name="Rutger Ockhorst" userId="1a0eb33c-a9f6-429c-8ace-788a56c4efed" providerId="ADAL" clId="{6F8A213F-8017-4F38-955B-3E2DE51166A0}" dt="2023-12-15T09:00:10.236" v="393" actId="1076"/>
        <pc:sldMkLst>
          <pc:docMk/>
          <pc:sldMk cId="2553894394" sldId="311"/>
        </pc:sldMkLst>
        <pc:spChg chg="add mod">
          <ac:chgData name="Rutger Ockhorst" userId="1a0eb33c-a9f6-429c-8ace-788a56c4efed" providerId="ADAL" clId="{6F8A213F-8017-4F38-955B-3E2DE51166A0}" dt="2023-12-15T08:58:26.081" v="364" actId="1076"/>
          <ac:spMkLst>
            <pc:docMk/>
            <pc:sldMk cId="2553894394" sldId="311"/>
            <ac:spMk id="4" creationId="{046E7834-E6B6-D6D5-4765-125070FCFB73}"/>
          </ac:spMkLst>
        </pc:spChg>
        <pc:spChg chg="add mod">
          <ac:chgData name="Rutger Ockhorst" userId="1a0eb33c-a9f6-429c-8ace-788a56c4efed" providerId="ADAL" clId="{6F8A213F-8017-4F38-955B-3E2DE51166A0}" dt="2023-12-15T09:00:10.236" v="393" actId="1076"/>
          <ac:spMkLst>
            <pc:docMk/>
            <pc:sldMk cId="2553894394" sldId="311"/>
            <ac:spMk id="10" creationId="{3A754B71-8227-5B12-CCD5-7B704ECF124E}"/>
          </ac:spMkLst>
        </pc:spChg>
        <pc:picChg chg="mod">
          <ac:chgData name="Rutger Ockhorst" userId="1a0eb33c-a9f6-429c-8ace-788a56c4efed" providerId="ADAL" clId="{6F8A213F-8017-4F38-955B-3E2DE51166A0}" dt="2023-12-15T08:58:26.081" v="364" actId="1076"/>
          <ac:picMkLst>
            <pc:docMk/>
            <pc:sldMk cId="2553894394" sldId="311"/>
            <ac:picMk id="2" creationId="{FD09D812-5953-CAFD-73EC-7A4EE770E93F}"/>
          </ac:picMkLst>
        </pc:picChg>
        <pc:picChg chg="del mod">
          <ac:chgData name="Rutger Ockhorst" userId="1a0eb33c-a9f6-429c-8ace-788a56c4efed" providerId="ADAL" clId="{6F8A213F-8017-4F38-955B-3E2DE51166A0}" dt="2023-12-15T08:57:13.034" v="355" actId="478"/>
          <ac:picMkLst>
            <pc:docMk/>
            <pc:sldMk cId="2553894394" sldId="311"/>
            <ac:picMk id="6" creationId="{AE6F8DB5-1520-F321-7AF1-3355938B92B0}"/>
          </ac:picMkLst>
        </pc:picChg>
        <pc:picChg chg="add mod">
          <ac:chgData name="Rutger Ockhorst" userId="1a0eb33c-a9f6-429c-8ace-788a56c4efed" providerId="ADAL" clId="{6F8A213F-8017-4F38-955B-3E2DE51166A0}" dt="2023-12-15T08:58:29.525" v="365" actId="1076"/>
          <ac:picMkLst>
            <pc:docMk/>
            <pc:sldMk cId="2553894394" sldId="311"/>
            <ac:picMk id="7" creationId="{20190404-4D40-7D7E-BE69-C08D8C480EB9}"/>
          </ac:picMkLst>
        </pc:picChg>
      </pc:sldChg>
      <pc:sldChg chg="addSp modSp mod modAnim">
        <pc:chgData name="Rutger Ockhorst" userId="1a0eb33c-a9f6-429c-8ace-788a56c4efed" providerId="ADAL" clId="{6F8A213F-8017-4F38-955B-3E2DE51166A0}" dt="2023-12-15T08:27:19.439" v="198"/>
        <pc:sldMkLst>
          <pc:docMk/>
          <pc:sldMk cId="2510165136" sldId="312"/>
        </pc:sldMkLst>
        <pc:spChg chg="add mod">
          <ac:chgData name="Rutger Ockhorst" userId="1a0eb33c-a9f6-429c-8ace-788a56c4efed" providerId="ADAL" clId="{6F8A213F-8017-4F38-955B-3E2DE51166A0}" dt="2023-12-15T08:27:14.123" v="197" actId="164"/>
          <ac:spMkLst>
            <pc:docMk/>
            <pc:sldMk cId="2510165136" sldId="312"/>
            <ac:spMk id="3" creationId="{0838FDFE-F457-D5AE-25A0-A7EBE607734E}"/>
          </ac:spMkLst>
        </pc:spChg>
        <pc:grpChg chg="add mod">
          <ac:chgData name="Rutger Ockhorst" userId="1a0eb33c-a9f6-429c-8ace-788a56c4efed" providerId="ADAL" clId="{6F8A213F-8017-4F38-955B-3E2DE51166A0}" dt="2023-12-15T08:27:14.123" v="197" actId="164"/>
          <ac:grpSpMkLst>
            <pc:docMk/>
            <pc:sldMk cId="2510165136" sldId="312"/>
            <ac:grpSpMk id="4" creationId="{CFE80101-E550-135A-E229-38CC8B6AFBC3}"/>
          </ac:grpSpMkLst>
        </pc:grpChg>
        <pc:picChg chg="add mod">
          <ac:chgData name="Rutger Ockhorst" userId="1a0eb33c-a9f6-429c-8ace-788a56c4efed" providerId="ADAL" clId="{6F8A213F-8017-4F38-955B-3E2DE51166A0}" dt="2023-12-15T08:27:14.123" v="197" actId="164"/>
          <ac:picMkLst>
            <pc:docMk/>
            <pc:sldMk cId="2510165136" sldId="312"/>
            <ac:picMk id="2" creationId="{55D6A763-57F1-9A5A-5AB3-545E04A1142B}"/>
          </ac:picMkLst>
        </pc:picChg>
        <pc:picChg chg="mod">
          <ac:chgData name="Rutger Ockhorst" userId="1a0eb33c-a9f6-429c-8ace-788a56c4efed" providerId="ADAL" clId="{6F8A213F-8017-4F38-955B-3E2DE51166A0}" dt="2023-12-15T08:25:49.217" v="96" actId="1076"/>
          <ac:picMkLst>
            <pc:docMk/>
            <pc:sldMk cId="2510165136" sldId="312"/>
            <ac:picMk id="6" creationId="{26019083-AB56-BF07-F9B1-56058AC18433}"/>
          </ac:picMkLst>
        </pc:picChg>
        <pc:picChg chg="mod">
          <ac:chgData name="Rutger Ockhorst" userId="1a0eb33c-a9f6-429c-8ace-788a56c4efed" providerId="ADAL" clId="{6F8A213F-8017-4F38-955B-3E2DE51166A0}" dt="2023-12-15T08:25:18.601" v="91" actId="1076"/>
          <ac:picMkLst>
            <pc:docMk/>
            <pc:sldMk cId="2510165136" sldId="312"/>
            <ac:picMk id="10" creationId="{CDED917E-6C60-AF9A-8A0A-FCA8B591EAB1}"/>
          </ac:picMkLst>
        </pc:picChg>
      </pc:sldChg>
      <pc:sldChg chg="addSp modSp mod">
        <pc:chgData name="Rutger Ockhorst" userId="1a0eb33c-a9f6-429c-8ace-788a56c4efed" providerId="ADAL" clId="{6F8A213F-8017-4F38-955B-3E2DE51166A0}" dt="2023-12-15T08:47:50.237" v="342" actId="1076"/>
        <pc:sldMkLst>
          <pc:docMk/>
          <pc:sldMk cId="3770499221" sldId="313"/>
        </pc:sldMkLst>
        <pc:spChg chg="add mod">
          <ac:chgData name="Rutger Ockhorst" userId="1a0eb33c-a9f6-429c-8ace-788a56c4efed" providerId="ADAL" clId="{6F8A213F-8017-4F38-955B-3E2DE51166A0}" dt="2023-12-15T08:21:14.581" v="61" actId="1076"/>
          <ac:spMkLst>
            <pc:docMk/>
            <pc:sldMk cId="3770499221" sldId="313"/>
            <ac:spMk id="5" creationId="{1AEB8328-EF31-BB85-A50D-44AEF9E4007F}"/>
          </ac:spMkLst>
        </pc:spChg>
        <pc:spChg chg="add mod">
          <ac:chgData name="Rutger Ockhorst" userId="1a0eb33c-a9f6-429c-8ace-788a56c4efed" providerId="ADAL" clId="{6F8A213F-8017-4F38-955B-3E2DE51166A0}" dt="2023-12-15T08:21:31.496" v="65" actId="1076"/>
          <ac:spMkLst>
            <pc:docMk/>
            <pc:sldMk cId="3770499221" sldId="313"/>
            <ac:spMk id="6" creationId="{0CE852A8-22B2-745D-C04F-E146536CDFE9}"/>
          </ac:spMkLst>
        </pc:spChg>
        <pc:spChg chg="add mod">
          <ac:chgData name="Rutger Ockhorst" userId="1a0eb33c-a9f6-429c-8ace-788a56c4efed" providerId="ADAL" clId="{6F8A213F-8017-4F38-955B-3E2DE51166A0}" dt="2023-12-15T08:27:46.389" v="212" actId="1038"/>
          <ac:spMkLst>
            <pc:docMk/>
            <pc:sldMk cId="3770499221" sldId="313"/>
            <ac:spMk id="7" creationId="{F152A8BF-CC71-BE10-B5C6-26251AD65D6D}"/>
          </ac:spMkLst>
        </pc:spChg>
        <pc:spChg chg="add mod">
          <ac:chgData name="Rutger Ockhorst" userId="1a0eb33c-a9f6-429c-8ace-788a56c4efed" providerId="ADAL" clId="{6F8A213F-8017-4F38-955B-3E2DE51166A0}" dt="2023-12-15T08:24:15.746" v="88" actId="1076"/>
          <ac:spMkLst>
            <pc:docMk/>
            <pc:sldMk cId="3770499221" sldId="313"/>
            <ac:spMk id="10" creationId="{B529BC18-3E18-B97D-DB4C-330DD534E413}"/>
          </ac:spMkLst>
        </pc:spChg>
        <pc:spChg chg="add mod">
          <ac:chgData name="Rutger Ockhorst" userId="1a0eb33c-a9f6-429c-8ace-788a56c4efed" providerId="ADAL" clId="{6F8A213F-8017-4F38-955B-3E2DE51166A0}" dt="2023-12-15T08:47:50.237" v="342" actId="1076"/>
          <ac:spMkLst>
            <pc:docMk/>
            <pc:sldMk cId="3770499221" sldId="313"/>
            <ac:spMk id="12" creationId="{210EF846-719F-4442-D138-2E0F7150C94E}"/>
          </ac:spMkLst>
        </pc:spChg>
        <pc:picChg chg="mod">
          <ac:chgData name="Rutger Ockhorst" userId="1a0eb33c-a9f6-429c-8ace-788a56c4efed" providerId="ADAL" clId="{6F8A213F-8017-4F38-955B-3E2DE51166A0}" dt="2023-12-15T08:19:11.704" v="51" actId="14100"/>
          <ac:picMkLst>
            <pc:docMk/>
            <pc:sldMk cId="3770499221" sldId="313"/>
            <ac:picMk id="3" creationId="{3A1EC89C-B010-4056-8A45-1F74CC1F4A63}"/>
          </ac:picMkLst>
        </pc:picChg>
        <pc:picChg chg="add mod modCrop">
          <ac:chgData name="Rutger Ockhorst" userId="1a0eb33c-a9f6-429c-8ace-788a56c4efed" providerId="ADAL" clId="{6F8A213F-8017-4F38-955B-3E2DE51166A0}" dt="2023-12-15T08:19:18.084" v="53" actId="1076"/>
          <ac:picMkLst>
            <pc:docMk/>
            <pc:sldMk cId="3770499221" sldId="313"/>
            <ac:picMk id="4" creationId="{1746DED6-121D-73D6-0BA2-5C8CC86D553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91B88-51B7-468C-9905-6BB9D17A0ED8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7F2B3-23AA-4E44-B5C9-ECFDFA502E4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6190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2EB6-21AD-BAF8-3604-4585A12F1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AFEA41-9ADB-8AEE-3E67-48AE37472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32524-584E-0F4F-0761-60684BBE6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B870D-E98C-CBBE-A32C-B5551201D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EDE94-C739-16D5-D672-B53705A0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389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AB7D-9F00-BC8D-EC55-05A2DE7A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FECFB-F58A-32B1-B8C3-F64A02F19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C0DC2-BDE4-5708-7FF6-DF101F489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9DA34-6A37-2218-14AB-AEBD626FC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D2CA-BBBF-6BB3-CEB8-26C149EC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2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D84F3-7CFC-3FD5-39C3-E96E5A218A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0B6C9-719A-3299-6BE8-2127FCDAE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3771D-1C8B-4B22-3365-A5AD8D37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5BD3-870C-A674-5275-2499C20B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FF0B1-AADE-C878-4348-F952EC1F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823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4747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025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9022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27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4425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3809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1576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14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6BA0-4BF7-F8F9-6360-238161857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8E004-D05A-5ED7-3C54-7F8954114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2037D-DCE0-E8FB-FB26-BA97E755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85B92-D3D3-2B4A-11D0-B0C4A932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B42D-CE94-3AE7-1C72-CFEB72C0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6377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79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160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0031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46523-D2F5-654A-EB9A-270C10AED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B118B4F-CE82-B0C6-CB93-38600D241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F99EBD-E505-A6B9-2B6A-9E2CB692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324C36-A1A5-489A-8BE7-7FEEAC8F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80702F-6180-43FF-1B54-B0CFA7B4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4013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2E9DD-A59B-320E-2AA6-70A9A1F6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90CCF-64D5-5BE6-D8A4-AE0BF9E65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F6BA7D-8495-BC6D-0744-1FB8CA645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DEE651-317E-DC38-F4A2-6B235BD45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B66706-7FE5-9895-2CA3-0D02E3472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419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4271E-E9ED-8536-B36F-D64A2F5D3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DA1172-10E3-2B0B-F5A1-776AB92C8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7433AC-35CF-8E42-DA0E-1165570F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C354D7-CF74-2242-317B-DE06E70EC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BA3929-A9BD-E512-6D72-D1DF55C5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751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1CD6A9-F9CC-A06D-9D94-9389DE56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A2C619-480D-0BED-D8DF-D12AA13C4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819BAEE-49F0-EC5F-20BD-8FDF1BC56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CA77C7-5D73-7D7E-26C0-849C45C3A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A8B58C8-621A-9C69-3C9C-3D710AE3C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5DAE43-ADFE-AA6C-513C-5135CEBE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3615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52E58-31F4-9051-36E9-BB83636F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E0A208-8AD6-1E07-DFC3-475FB60B3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9CA5B0-6F0A-F961-9AA0-3E360C5CC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939A40D-41AA-5F55-36C5-03C03D2F9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7937DDA-B181-A458-FC9C-D4FDF54CB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0D201AF-F565-3A2B-3D2E-624FF7DC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6F29FCB-45FF-0BE3-E2A8-939F7A4D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BCD3085-E060-488B-50A9-9FA90F59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609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8B459-FCEF-F54E-2BF2-094E81B4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A074A77-92A1-511E-9D37-EAF29B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43CCB30-1889-B393-CBBC-F37498EE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7CF628-1F8C-0E4B-25A5-85D3FD54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821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73D49E2-E1A2-656A-B8E6-BDABCCF4F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A30A69F-A12C-E3EA-1C79-FCADE50C0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FA7EC8-73B6-9BDD-E621-4A1E4B24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546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24D8-386A-FC63-B7D8-F5A0E479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8FCC6-FEDF-6C77-5595-03E7B09B8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491EB-8D2D-53AA-552B-D5656F87C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B6317-CB53-16B9-3603-E76EFF25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D6182-F779-84C3-D7A6-37608543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616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96E2F-A35A-4E8F-7D0A-E07E3FDD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1DAA24-D0B7-AF15-0368-854D2815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0D0328E-4072-615E-4A7D-FEADF5469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4071C2-E4C1-35F5-7915-02A14427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557750-90DC-1660-75D5-2E5648DA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7B35E6-F2BC-3869-B675-FB0EC97A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9065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F0D67-8D63-D074-D210-BE83E99D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6C4183-CD81-3097-B648-306AB4884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3862FF-7AF8-4DCA-18DB-092D1AE3C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ECC5A1A-E75E-0DCC-54C9-625B3B6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89E2D4-2502-BDC3-5D81-33041358E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0182EE-DE7E-A11E-6B3E-0625630A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2687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A2A19-A45C-E31A-54FF-E86D046B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B03524-7EAA-A0FA-6EB0-31DEB87F9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BB65A6-2274-B796-B43D-819A4DFFA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60C717-5A44-E840-EB6F-65297A79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C7B0A8-4117-0FCA-AE55-844DA3319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6571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6E8E0B9-411D-3F8A-86FD-0370E8F4C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3351481-CAE1-D5F9-D8C3-F48736AC2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5D1967-E5B0-B858-A530-1008EFBC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74A368-E5CD-5CB1-E8DA-70E30F9B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B2CB65-987E-558F-AA41-4C6D54C48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7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6A585-3882-1490-BE42-61782471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9A699-04C0-62CF-6AA8-CA9D5ECEF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925EC-96F7-9475-45C1-75FB20029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59417-A94D-6A03-D558-7A3E1F5C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FAA46-C9B9-B030-C125-14BB73847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4D6AA-6F16-04D9-2A17-BD4C4FFE1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772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0090-668C-5A93-9342-67B9DBF4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C161C-C35F-0DBA-04DC-AD98AAF97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54C79-DC0F-ACDC-A98F-7B7B6B1AD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753CC-A47F-1CC7-24BA-4B8E346EE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54099-F764-8CAB-B2CD-23F7EA4AAF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DACB9D-8205-5C10-0D0D-48FB583D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E2CB4-CE48-FC0A-4788-A70AACE0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462A6B-88E7-C12A-29C1-EEABDF68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23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B9D3B-6FA9-3B60-EE14-5C3A6DE4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DA819-B829-0DB7-7898-B4C4F7393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BB863-AC5B-6CE3-14C9-CF9120EE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37295-0C09-6CF6-5EEF-74B76013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534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99B45-0EA9-37E6-7F1C-0032BD7F4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5459DF-6A42-34B5-6BCD-70E7977FA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7E215-323C-0175-5387-ED632C6F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380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5123-CAC3-F9E0-6DF0-F6C3C595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DE28-6782-4ACD-3E14-F6C2F3664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89BEE-75D7-C658-AB0B-8F228D3F6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105A9-41B1-221D-0B04-A8F7501AA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3CD48-ECB6-2917-1077-C23AC652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6CEE6-2E9D-DAFD-148C-5E14E06B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29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4F0B2-BB1B-0D8D-3B8C-86DC7194B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3F674E-D24B-007F-221C-1F8EA2DDF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D4797-67DA-990E-00AA-BAC6B43AE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8D1DB-B3F4-EC3B-9D93-71AF68E0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9FD65-3C9C-3ADD-43FE-A710A9F4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B0661-DEF1-E617-F2D7-75733075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12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008CBF-DFE5-F1A6-DD82-D69D6646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13715-9B3F-FAC1-5D37-DE338294F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F96E6-6C5D-6E13-2F61-947474743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4D9FD-D3B9-41F8-8C01-DB7430C4B11F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4EC3F-1785-CFF2-26C5-513D7A23A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69252-3A21-D221-5757-FEC213B74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A4C6B-8759-4D55-A46B-5FB97C04C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89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26BC5-11F7-489E-BF81-E770493D55AA}" type="datetimeFigureOut">
              <a:rPr lang="nl-NL" smtClean="0"/>
              <a:pPr/>
              <a:t>18-12-2023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B1452-0F0D-41B7-A009-3FF62377F0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186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5CDC494-D646-FE03-4452-5CE81587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11A0CE-3D8B-DF67-C4CA-FB30F3A00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C460B9-EC6E-F9D9-FA33-CA2D2272B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6DE6E-2037-44EA-B5E5-980B2B8C4370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6AE9A9-633C-48AD-CA4F-E133D698D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4B584E-C226-787F-A66F-9137CA35C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A6F21-1DB9-45A3-8DEB-D8FE2A248A6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74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umrules.nl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apartners.nl/masterclass-quantum2024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hyperlink" Target="https://pursuit.unimelb.edu.au/articles/magnetic-teeth-revealed-using-quantum-imag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hyperlink" Target="https://qutech.nl/wp-content/uploads/2019/09/Spins3.jp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ist.gov/programs-projects/diamond-nv-center-magnetometry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upload.wikimedia.org/wikipedia/commons/8/80/NV-transitions.sv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/4.0/" TargetMode="External"/><Relationship Id="rId5" Type="http://schemas.openxmlformats.org/officeDocument/2006/relationships/hyperlink" Target="https://doi.org/10.1007%2Fs00359-017-1176-6" TargetMode="Externa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ab.quantumflytrap.com/lab/michelson-morley" TargetMode="Externa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r.ockhorst@tudelft.n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mailto:r.ockhorst@tudelft.n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quantumrules.nl/kansen-met-quantum-2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cholierenlab@tudelft.n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wente.nl/en/mesaplus/research/centres-of-expertise/quant/educatio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hyperlink" Target="mailto:c.castenmiller@utwente.n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um-quest.org/nl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39616" y="-217831"/>
            <a:ext cx="7772400" cy="1470025"/>
          </a:xfrm>
        </p:spPr>
        <p:txBody>
          <a:bodyPr/>
          <a:lstStyle/>
          <a:p>
            <a:r>
              <a:rPr lang="nl-NL" dirty="0"/>
              <a:t>Quantum Ready!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285144" y="862290"/>
            <a:ext cx="6434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prstClr val="black"/>
                </a:solidFill>
                <a:latin typeface="Calibri"/>
              </a:rPr>
              <a:t>WND Conferentie December 2023</a:t>
            </a:r>
          </a:p>
          <a:p>
            <a:pPr algn="ctr"/>
            <a:endParaRPr lang="nl-NL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nl-NL" dirty="0">
                <a:solidFill>
                  <a:prstClr val="black"/>
                </a:solidFill>
                <a:latin typeface="Calibri"/>
              </a:rPr>
              <a:t>Door: Rutger Ockhorst &amp; Lodewijk Koopman</a:t>
            </a:r>
          </a:p>
          <a:p>
            <a:pPr algn="ctr"/>
            <a:r>
              <a:rPr lang="nl-NL" dirty="0">
                <a:solidFill>
                  <a:prstClr val="black"/>
                </a:solidFill>
                <a:latin typeface="Calibri"/>
              </a:rPr>
              <a:t>Samen met: Henk Buisman, Lennard Duynkerke, Martijn Sonneveld</a:t>
            </a:r>
          </a:p>
        </p:txBody>
      </p:sp>
      <p:pic>
        <p:nvPicPr>
          <p:cNvPr id="1026" name="Picture 2" descr="https://d2k0ddhflgrk1i.cloudfront.net/TUDelft/Algemene_Bestanden/TU_P1_full-colo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7915" y="5736857"/>
            <a:ext cx="1944216" cy="1193553"/>
          </a:xfrm>
          <a:prstGeom prst="rect">
            <a:avLst/>
          </a:prstGeom>
          <a:noFill/>
        </p:spPr>
      </p:pic>
      <p:pic>
        <p:nvPicPr>
          <p:cNvPr id="10" name="Afbeelding 9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9848" y="5903983"/>
            <a:ext cx="1368152" cy="747083"/>
          </a:xfrm>
          <a:prstGeom prst="rect">
            <a:avLst/>
          </a:prstGeom>
        </p:spPr>
      </p:pic>
      <p:pic>
        <p:nvPicPr>
          <p:cNvPr id="11" name="Afbeelding 10" descr="download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31521" y="6016203"/>
            <a:ext cx="1440160" cy="634863"/>
          </a:xfrm>
          <a:prstGeom prst="rect">
            <a:avLst/>
          </a:prstGeom>
        </p:spPr>
      </p:pic>
      <p:sp>
        <p:nvSpPr>
          <p:cNvPr id="3" name="Rechthoek 13">
            <a:extLst>
              <a:ext uri="{FF2B5EF4-FFF2-40B4-BE49-F238E27FC236}">
                <a16:creationId xmlns:a16="http://schemas.microsoft.com/office/drawing/2014/main" id="{FFDD1695-7E30-2A47-438E-A58A499CFAA1}"/>
              </a:ext>
            </a:extLst>
          </p:cNvPr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6A7C1B21-6457-59AA-9E7E-7B7E92722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7647" r="10415" b="7027"/>
          <a:stretch/>
        </p:blipFill>
        <p:spPr bwMode="auto">
          <a:xfrm>
            <a:off x="3247435" y="2394868"/>
            <a:ext cx="6556762" cy="3012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04C8436-DCE5-4671-1861-AFF094A2F7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55202" y="5779641"/>
            <a:ext cx="769192" cy="108014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93FBCC2-2D8D-586F-E469-0C38FDB5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652" y="5852354"/>
            <a:ext cx="2793311" cy="7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9BE14-0A83-A888-819A-1F503989A7E2}"/>
              </a:ext>
            </a:extLst>
          </p:cNvPr>
          <p:cNvSpPr txBox="1"/>
          <p:nvPr/>
        </p:nvSpPr>
        <p:spPr>
          <a:xfrm rot="730871">
            <a:off x="7705109" y="277223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Zie</a:t>
            </a:r>
            <a:r>
              <a:rPr lang="en-GB" dirty="0"/>
              <a:t> slide 12</a:t>
            </a:r>
            <a:endParaRPr lang="en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Quantum bij Collega’s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8E6EF-5F08-4469-FDF2-202200C1C070}"/>
              </a:ext>
            </a:extLst>
          </p:cNvPr>
          <p:cNvSpPr txBox="1"/>
          <p:nvPr/>
        </p:nvSpPr>
        <p:spPr>
          <a:xfrm>
            <a:off x="1679575" y="1136342"/>
            <a:ext cx="10225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QLAB Leiden: Quantum Rules</a:t>
            </a:r>
          </a:p>
          <a:p>
            <a:r>
              <a:rPr lang="en-GB" dirty="0">
                <a:hlinkClick r:id="rId3"/>
              </a:rPr>
              <a:t>https://www.quantumrules.nl</a:t>
            </a:r>
            <a:endParaRPr lang="en-GB" dirty="0"/>
          </a:p>
        </p:txBody>
      </p:sp>
      <p:pic>
        <p:nvPicPr>
          <p:cNvPr id="3" name="Afbeelding 12">
            <a:extLst>
              <a:ext uri="{FF2B5EF4-FFF2-40B4-BE49-F238E27FC236}">
                <a16:creationId xmlns:a16="http://schemas.microsoft.com/office/drawing/2014/main" id="{61BF838A-C2BB-64A1-C224-5BE7D6D2B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282" y="2134674"/>
            <a:ext cx="7029965" cy="42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2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Quantum bij Collega’s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8E6EF-5F08-4469-FDF2-202200C1C070}"/>
              </a:ext>
            </a:extLst>
          </p:cNvPr>
          <p:cNvSpPr txBox="1"/>
          <p:nvPr/>
        </p:nvSpPr>
        <p:spPr>
          <a:xfrm>
            <a:off x="1679575" y="1136342"/>
            <a:ext cx="10225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Masterclass Quantum (Amsterdam) deadline </a:t>
            </a:r>
            <a:r>
              <a:rPr lang="en-GB" dirty="0" err="1"/>
              <a:t>aanmelding</a:t>
            </a:r>
            <a:r>
              <a:rPr lang="en-GB" dirty="0"/>
              <a:t> 15 </a:t>
            </a:r>
            <a:r>
              <a:rPr lang="en-GB" dirty="0" err="1"/>
              <a:t>januari</a:t>
            </a:r>
            <a:r>
              <a:rPr lang="en-GB" dirty="0"/>
              <a:t> 2024, max 28 </a:t>
            </a:r>
            <a:r>
              <a:rPr lang="en-GB" dirty="0" err="1"/>
              <a:t>leerlingen</a:t>
            </a:r>
            <a:endParaRPr lang="en-GB" dirty="0"/>
          </a:p>
          <a:p>
            <a:r>
              <a:rPr lang="en-GB" dirty="0">
                <a:hlinkClick r:id="rId3"/>
              </a:rPr>
              <a:t>https://www.betapartners.nl/masterclass-quantum2024/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B8FE3-A71B-182D-6AA1-AB87D6192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321" y="2927892"/>
            <a:ext cx="9910439" cy="263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7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753834" y="131390"/>
            <a:ext cx="8070110" cy="640968"/>
          </a:xfrm>
        </p:spPr>
        <p:txBody>
          <a:bodyPr>
            <a:normAutofit/>
          </a:bodyPr>
          <a:lstStyle/>
          <a:p>
            <a:r>
              <a:rPr lang="nl-NL" sz="4000" dirty="0"/>
              <a:t>Quantum, Biologie &amp; Technologie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Picture 2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339EB698-6B69-C50B-E22C-B1BB66ADC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7647" r="10415" b="7027"/>
          <a:stretch/>
        </p:blipFill>
        <p:spPr bwMode="auto">
          <a:xfrm>
            <a:off x="5089442" y="2193318"/>
            <a:ext cx="6556762" cy="3012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8093A-79E1-2E6D-6999-A74E1B200C6D}"/>
              </a:ext>
            </a:extLst>
          </p:cNvPr>
          <p:cNvSpPr txBox="1"/>
          <p:nvPr/>
        </p:nvSpPr>
        <p:spPr>
          <a:xfrm>
            <a:off x="4848447" y="5332996"/>
            <a:ext cx="70387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Bron: David Simpson, </a:t>
            </a:r>
            <a:r>
              <a:rPr lang="nl-NL" sz="18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Magnetic</a:t>
            </a:r>
            <a:r>
              <a:rPr lang="nl-NL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nl-NL" sz="18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Teeth</a:t>
            </a:r>
            <a:r>
              <a:rPr lang="nl-NL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nl-NL" sz="18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Revealed</a:t>
            </a:r>
            <a:r>
              <a:rPr lang="nl-NL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Using Quantum Imaging</a:t>
            </a:r>
          </a:p>
          <a:p>
            <a:r>
              <a:rPr lang="nl-NL" sz="1800" b="0" i="0" u="sng" strike="noStrike" dirty="0">
                <a:solidFill>
                  <a:srgbClr val="0563C1"/>
                </a:solidFill>
                <a:effectLst/>
                <a:latin typeface="Calibri Light" panose="020F0302020204030204" pitchFamily="34" charset="0"/>
                <a:hlinkClick r:id="rId4"/>
              </a:rPr>
              <a:t>https://pursuit.unimelb.edu.au/articles/magnetic-teeth-revealed-using-quantum-imaging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0FC94-B40F-3DE8-B565-5A288E911232}"/>
              </a:ext>
            </a:extLst>
          </p:cNvPr>
          <p:cNvSpPr txBox="1"/>
          <p:nvPr/>
        </p:nvSpPr>
        <p:spPr>
          <a:xfrm>
            <a:off x="2037898" y="5332996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Acanthopleura</a:t>
            </a:r>
            <a:r>
              <a:rPr lang="nl-N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nl-NL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Hirtosa</a:t>
            </a:r>
            <a:endParaRPr lang="nl-NL" dirty="0"/>
          </a:p>
        </p:txBody>
      </p:sp>
      <p:pic>
        <p:nvPicPr>
          <p:cNvPr id="10" name="Picture 9" descr="A close up of a shell&#10;&#10;Description automatically generated">
            <a:extLst>
              <a:ext uri="{FF2B5EF4-FFF2-40B4-BE49-F238E27FC236}">
                <a16:creationId xmlns:a16="http://schemas.microsoft.com/office/drawing/2014/main" id="{05F8FA75-DE52-0EAB-6697-2EBE39E40D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20155" r="14812" b="28040"/>
          <a:stretch/>
        </p:blipFill>
        <p:spPr>
          <a:xfrm>
            <a:off x="2037898" y="1652594"/>
            <a:ext cx="2477386" cy="355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Picture 2" descr="Fully controllable and highly stable 10-qubit chip paves way for larger  quantum processor - QuTech">
            <a:extLst>
              <a:ext uri="{FF2B5EF4-FFF2-40B4-BE49-F238E27FC236}">
                <a16:creationId xmlns:a16="http://schemas.microsoft.com/office/drawing/2014/main" id="{C1C05024-77FE-C409-79B3-F9B28FB48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2" b="-3"/>
          <a:stretch/>
        </p:blipFill>
        <p:spPr bwMode="auto">
          <a:xfrm>
            <a:off x="1877250" y="2297937"/>
            <a:ext cx="2378702" cy="247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9BB3CFF-E163-F749-4086-53165028D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388" y="2244197"/>
            <a:ext cx="3337733" cy="2526266"/>
          </a:xfrm>
          <a:prstGeom prst="rect">
            <a:avLst/>
          </a:prstGeom>
        </p:spPr>
      </p:pic>
      <p:pic>
        <p:nvPicPr>
          <p:cNvPr id="2" name="Picture 1" descr="A close-up of a molecule&#10;&#10;Description automatically generated">
            <a:extLst>
              <a:ext uri="{FF2B5EF4-FFF2-40B4-BE49-F238E27FC236}">
                <a16:creationId xmlns:a16="http://schemas.microsoft.com/office/drawing/2014/main" id="{AACCA8D2-61EC-27E8-DBBA-D0DD32121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19" y="1963018"/>
            <a:ext cx="314325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BA8087-CBBE-31D3-7721-75F498AAEB6C}"/>
              </a:ext>
            </a:extLst>
          </p:cNvPr>
          <p:cNvSpPr txBox="1"/>
          <p:nvPr/>
        </p:nvSpPr>
        <p:spPr>
          <a:xfrm rot="21259370">
            <a:off x="8810416" y="4984248"/>
            <a:ext cx="2337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Entanglement!</a:t>
            </a:r>
            <a:endParaRPr lang="nl-NL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DA0AE-5492-B6EA-8BEB-CCE9201E10E2}"/>
              </a:ext>
            </a:extLst>
          </p:cNvPr>
          <p:cNvSpPr txBox="1"/>
          <p:nvPr/>
        </p:nvSpPr>
        <p:spPr>
          <a:xfrm rot="1657053">
            <a:off x="10383220" y="1926780"/>
            <a:ext cx="926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Spin!</a:t>
            </a:r>
            <a:endParaRPr lang="nl-NL" sz="2800" dirty="0"/>
          </a:p>
        </p:txBody>
      </p:sp>
      <p:sp>
        <p:nvSpPr>
          <p:cNvPr id="13" name="Titel 15">
            <a:extLst>
              <a:ext uri="{FF2B5EF4-FFF2-40B4-BE49-F238E27FC236}">
                <a16:creationId xmlns:a16="http://schemas.microsoft.com/office/drawing/2014/main" id="{6C83D092-470E-CE59-B174-062AC99DDE37}"/>
              </a:ext>
            </a:extLst>
          </p:cNvPr>
          <p:cNvSpPr txBox="1">
            <a:spLocks/>
          </p:cNvSpPr>
          <p:nvPr/>
        </p:nvSpPr>
        <p:spPr>
          <a:xfrm>
            <a:off x="2909973" y="131390"/>
            <a:ext cx="7772400" cy="6409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/>
              <a:t>Diamant als magnetometer en </a:t>
            </a:r>
            <a:r>
              <a:rPr lang="nl-NL" sz="4000" dirty="0" err="1"/>
              <a:t>qubit</a:t>
            </a:r>
            <a:endParaRPr lang="nl-NL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581D0-0EF9-4C3A-5166-AD25BF0087D1}"/>
              </a:ext>
            </a:extLst>
          </p:cNvPr>
          <p:cNvSpPr txBox="1"/>
          <p:nvPr/>
        </p:nvSpPr>
        <p:spPr>
          <a:xfrm>
            <a:off x="4683692" y="5621811"/>
            <a:ext cx="32569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https://www.nist.gov/programs-projects/</a:t>
            </a:r>
            <a:b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</a:b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diamond-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nv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-center-magnetometry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7A99F-779C-1E5C-2423-CE9837344F3C}"/>
              </a:ext>
            </a:extLst>
          </p:cNvPr>
          <p:cNvSpPr txBox="1"/>
          <p:nvPr/>
        </p:nvSpPr>
        <p:spPr>
          <a:xfrm>
            <a:off x="1101224" y="5621810"/>
            <a:ext cx="3930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7"/>
              </a:rPr>
              <a:t>https://qutech.nl/wp-content/uploads/</a:t>
            </a:r>
            <a:br>
              <a:rPr lang="en-US" sz="1200" dirty="0">
                <a:hlinkClick r:id="rId7"/>
              </a:rPr>
            </a:br>
            <a:r>
              <a:rPr lang="en-US" sz="1200" dirty="0">
                <a:hlinkClick r:id="rId7"/>
              </a:rPr>
              <a:t>2019/09/Spins3.jpg</a:t>
            </a:r>
            <a:endParaRPr lang="en-US" sz="1200" dirty="0"/>
          </a:p>
          <a:p>
            <a:endParaRPr lang="en-NL" sz="1200" dirty="0"/>
          </a:p>
        </p:txBody>
      </p:sp>
    </p:spTree>
    <p:extLst>
      <p:ext uri="{BB962C8B-B14F-4D97-AF65-F5344CB8AC3E}">
        <p14:creationId xmlns:p14="http://schemas.microsoft.com/office/powerpoint/2010/main" val="303558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itel 15">
            <a:extLst>
              <a:ext uri="{FF2B5EF4-FFF2-40B4-BE49-F238E27FC236}">
                <a16:creationId xmlns:a16="http://schemas.microsoft.com/office/drawing/2014/main" id="{92222281-371B-22BF-4C1E-C8C8FB988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0025" y="0"/>
            <a:ext cx="7772400" cy="997260"/>
          </a:xfrm>
        </p:spPr>
        <p:txBody>
          <a:bodyPr>
            <a:normAutofit/>
          </a:bodyPr>
          <a:lstStyle/>
          <a:p>
            <a:r>
              <a:rPr lang="en-GB" sz="4000" dirty="0"/>
              <a:t>F</a:t>
            </a:r>
            <a:r>
              <a:rPr lang="nl-NL" sz="4000" dirty="0" err="1"/>
              <a:t>luorescerend</a:t>
            </a:r>
            <a:r>
              <a:rPr lang="nl-NL" sz="4000" dirty="0"/>
              <a:t> Diamantpoeder</a:t>
            </a:r>
          </a:p>
        </p:txBody>
      </p:sp>
      <p:pic>
        <p:nvPicPr>
          <p:cNvPr id="6" name="Picture 5" descr="Hands holding a red square with wires&#10;&#10;Description automatically generated">
            <a:extLst>
              <a:ext uri="{FF2B5EF4-FFF2-40B4-BE49-F238E27FC236}">
                <a16:creationId xmlns:a16="http://schemas.microsoft.com/office/drawing/2014/main" id="{26019083-AB56-BF07-F9B1-56058AC18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23087" r="18320" b="15563"/>
          <a:stretch/>
        </p:blipFill>
        <p:spPr>
          <a:xfrm>
            <a:off x="1679574" y="1163159"/>
            <a:ext cx="4592124" cy="3327627"/>
          </a:xfrm>
          <a:prstGeom prst="rect">
            <a:avLst/>
          </a:prstGeom>
        </p:spPr>
      </p:pic>
      <p:pic>
        <p:nvPicPr>
          <p:cNvPr id="10" name="Picture 9" descr="Hands holding a piece of paper&#10;&#10;Description automatically generated">
            <a:extLst>
              <a:ext uri="{FF2B5EF4-FFF2-40B4-BE49-F238E27FC236}">
                <a16:creationId xmlns:a16="http://schemas.microsoft.com/office/drawing/2014/main" id="{CDED917E-6C60-AF9A-8A0A-FCA8B591EA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23088" r="14924" b="19551"/>
          <a:stretch/>
        </p:blipFill>
        <p:spPr>
          <a:xfrm>
            <a:off x="6626225" y="1163159"/>
            <a:ext cx="5285052" cy="33276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FE80101-E550-135A-E229-38CC8B6AFBC3}"/>
              </a:ext>
            </a:extLst>
          </p:cNvPr>
          <p:cNvGrpSpPr/>
          <p:nvPr/>
        </p:nvGrpSpPr>
        <p:grpSpPr>
          <a:xfrm>
            <a:off x="4926504" y="4739448"/>
            <a:ext cx="5828455" cy="1910786"/>
            <a:chOff x="4926504" y="4739448"/>
            <a:chExt cx="5828455" cy="1910786"/>
          </a:xfrm>
        </p:grpSpPr>
        <p:pic>
          <p:nvPicPr>
            <p:cNvPr id="2" name="Afbeelding 5">
              <a:extLst>
                <a:ext uri="{FF2B5EF4-FFF2-40B4-BE49-F238E27FC236}">
                  <a16:creationId xmlns:a16="http://schemas.microsoft.com/office/drawing/2014/main" id="{55D6A763-57F1-9A5A-5AB3-545E04A11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40"/>
            <a:stretch/>
          </p:blipFill>
          <p:spPr>
            <a:xfrm>
              <a:off x="4926504" y="4739448"/>
              <a:ext cx="2835245" cy="191078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38FDFE-F457-D5AE-25A0-A7EBE607734E}"/>
                </a:ext>
              </a:extLst>
            </p:cNvPr>
            <p:cNvSpPr txBox="1"/>
            <p:nvPr/>
          </p:nvSpPr>
          <p:spPr>
            <a:xfrm>
              <a:off x="7782542" y="6280902"/>
              <a:ext cx="2972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(tip: </a:t>
              </a:r>
              <a:r>
                <a:rPr lang="en-GB" dirty="0" err="1"/>
                <a:t>olijfolie</a:t>
              </a:r>
              <a:r>
                <a:rPr lang="en-GB" dirty="0"/>
                <a:t> </a:t>
              </a:r>
              <a:r>
                <a:rPr lang="en-GB" dirty="0" err="1"/>
                <a:t>fluoresceert</a:t>
              </a:r>
              <a:r>
                <a:rPr lang="en-GB" dirty="0"/>
                <a:t> </a:t>
              </a:r>
              <a:r>
                <a:rPr lang="en-GB" dirty="0" err="1"/>
                <a:t>ook</a:t>
              </a:r>
              <a:r>
                <a:rPr lang="en-GB" dirty="0"/>
                <a:t>)</a:t>
              </a:r>
              <a:endParaRPr lang="en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5101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itel 15">
            <a:extLst>
              <a:ext uri="{FF2B5EF4-FFF2-40B4-BE49-F238E27FC236}">
                <a16:creationId xmlns:a16="http://schemas.microsoft.com/office/drawing/2014/main" id="{92222281-371B-22BF-4C1E-C8C8FB988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0025" y="0"/>
            <a:ext cx="7772400" cy="997260"/>
          </a:xfrm>
        </p:spPr>
        <p:txBody>
          <a:bodyPr>
            <a:normAutofit/>
          </a:bodyPr>
          <a:lstStyle/>
          <a:p>
            <a:r>
              <a:rPr lang="nl-NL" sz="4000" dirty="0"/>
              <a:t>Energiediagram NV Center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D09D812-5953-CAFD-73EC-7A4EE770E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80"/>
          <a:stretch/>
        </p:blipFill>
        <p:spPr bwMode="auto">
          <a:xfrm>
            <a:off x="1552747" y="1151084"/>
            <a:ext cx="5714461" cy="51198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E7834-E6B6-D6D5-4765-125070FCFB73}"/>
              </a:ext>
            </a:extLst>
          </p:cNvPr>
          <p:cNvSpPr txBox="1"/>
          <p:nvPr/>
        </p:nvSpPr>
        <p:spPr>
          <a:xfrm>
            <a:off x="1400347" y="6334780"/>
            <a:ext cx="6102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https://upload.wikimedia.org/wikipedia/commons/8/80/NV-transitions.svg</a:t>
            </a:r>
            <a:endParaRPr lang="en-US" sz="14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bonphix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(BY SA 4.0)</a:t>
            </a:r>
            <a:endParaRPr lang="en-NL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90404-4D40-7D7E-BE69-C08D8C480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568" y="2471268"/>
            <a:ext cx="4021986" cy="26441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754B71-8227-5B12-CCD5-7B704ECF124E}"/>
              </a:ext>
            </a:extLst>
          </p:cNvPr>
          <p:cNvSpPr txBox="1"/>
          <p:nvPr/>
        </p:nvSpPr>
        <p:spPr>
          <a:xfrm>
            <a:off x="7131113" y="5269284"/>
            <a:ext cx="5060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Kuwahata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et al. (2020)</a:t>
            </a:r>
          </a:p>
          <a:p>
            <a:pPr algn="ctr"/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Magnetometer with nitrogen-vacancy center […]</a:t>
            </a:r>
          </a:p>
          <a:p>
            <a:pPr algn="ctr"/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Scientific reports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2483</a:t>
            </a:r>
            <a:endParaRPr lang="en-NL" sz="1200" dirty="0"/>
          </a:p>
        </p:txBody>
      </p:sp>
    </p:spTree>
    <p:extLst>
      <p:ext uri="{BB962C8B-B14F-4D97-AF65-F5344CB8AC3E}">
        <p14:creationId xmlns:p14="http://schemas.microsoft.com/office/powerpoint/2010/main" val="2553894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itel 15">
            <a:extLst>
              <a:ext uri="{FF2B5EF4-FFF2-40B4-BE49-F238E27FC236}">
                <a16:creationId xmlns:a16="http://schemas.microsoft.com/office/drawing/2014/main" id="{92222281-371B-22BF-4C1E-C8C8FB988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0025" y="0"/>
            <a:ext cx="7772400" cy="997260"/>
          </a:xfrm>
        </p:spPr>
        <p:txBody>
          <a:bodyPr>
            <a:normAutofit/>
          </a:bodyPr>
          <a:lstStyle/>
          <a:p>
            <a:r>
              <a:rPr lang="nl-NL" sz="4000" dirty="0"/>
              <a:t>Practicumopstelling NV Center</a:t>
            </a:r>
          </a:p>
        </p:txBody>
      </p:sp>
      <p:pic>
        <p:nvPicPr>
          <p:cNvPr id="3" name="Afbeelding 8" descr="NV Opstelling.png">
            <a:extLst>
              <a:ext uri="{FF2B5EF4-FFF2-40B4-BE49-F238E27FC236}">
                <a16:creationId xmlns:a16="http://schemas.microsoft.com/office/drawing/2014/main" id="{3A1EC89C-B010-4056-8A45-1F74CC1F4A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825" r="3016" b="4994"/>
          <a:stretch/>
        </p:blipFill>
        <p:spPr>
          <a:xfrm>
            <a:off x="1603005" y="1496176"/>
            <a:ext cx="4951703" cy="3366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46DED6-121D-73D6-0BA2-5C8CC86D5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4" r="7682"/>
          <a:stretch/>
        </p:blipFill>
        <p:spPr>
          <a:xfrm>
            <a:off x="6908484" y="1496177"/>
            <a:ext cx="5068708" cy="3366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EB8328-EF31-BB85-A50D-44AEF9E4007F}"/>
              </a:ext>
            </a:extLst>
          </p:cNvPr>
          <p:cNvSpPr txBox="1"/>
          <p:nvPr/>
        </p:nvSpPr>
        <p:spPr>
          <a:xfrm>
            <a:off x="3693974" y="536170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€3500</a:t>
            </a: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852A8-22B2-745D-C04F-E146536CDFE9}"/>
              </a:ext>
            </a:extLst>
          </p:cNvPr>
          <p:cNvSpPr txBox="1"/>
          <p:nvPr/>
        </p:nvSpPr>
        <p:spPr>
          <a:xfrm>
            <a:off x="9116466" y="536170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€350</a:t>
            </a:r>
            <a:endParaRPr lang="en-NL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152A8BF-CC71-BE10-B5C6-26251AD65D6D}"/>
              </a:ext>
            </a:extLst>
          </p:cNvPr>
          <p:cNvSpPr/>
          <p:nvPr/>
        </p:nvSpPr>
        <p:spPr>
          <a:xfrm>
            <a:off x="6509218" y="5149176"/>
            <a:ext cx="435478" cy="806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9BC18-3E18-B97D-DB4C-330DD534E413}"/>
              </a:ext>
            </a:extLst>
          </p:cNvPr>
          <p:cNvSpPr txBox="1"/>
          <p:nvPr/>
        </p:nvSpPr>
        <p:spPr>
          <a:xfrm>
            <a:off x="6391820" y="4912435"/>
            <a:ext cx="6102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Jan Stegeman </a:t>
            </a:r>
            <a:r>
              <a:rPr lang="nl-NL" sz="12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et al </a:t>
            </a:r>
            <a:r>
              <a:rPr lang="nl-NL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2023 </a:t>
            </a:r>
            <a:r>
              <a:rPr lang="nl-NL" sz="1200" b="0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Eur</a:t>
            </a:r>
            <a:r>
              <a:rPr lang="nl-NL" sz="12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J. </a:t>
            </a:r>
            <a:r>
              <a:rPr lang="nl-NL" sz="1200" b="0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Phys</a:t>
            </a:r>
            <a:r>
              <a:rPr lang="nl-NL" sz="12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br>
              <a:rPr lang="nl-NL" sz="12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nl-NL" sz="1200" b="0" i="0" u="none" strike="noStrike" baseline="0" dirty="0">
                <a:solidFill>
                  <a:srgbClr val="006EB3"/>
                </a:solidFill>
                <a:latin typeface="Arial" panose="020B0604020202020204" pitchFamily="34" charset="0"/>
              </a:rPr>
              <a:t>https://doi.org/10.1088/1361-6404/acbe7c</a:t>
            </a:r>
            <a:endParaRPr lang="en-NL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0EF846-719F-4442-D138-2E0F7150C94E}"/>
              </a:ext>
            </a:extLst>
          </p:cNvPr>
          <p:cNvSpPr txBox="1"/>
          <p:nvPr/>
        </p:nvSpPr>
        <p:spPr>
          <a:xfrm>
            <a:off x="1792079" y="4921387"/>
            <a:ext cx="45735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200" dirty="0"/>
              <a:t>https://magnetometryrp.quantumtinkerer.tudelft.nl/1_NVbackground/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70499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26156B-54F6-F6B2-D537-CD1333B2A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8019"/>
            <a:ext cx="9144000" cy="1021944"/>
          </a:xfrm>
        </p:spPr>
        <p:txBody>
          <a:bodyPr/>
          <a:lstStyle/>
          <a:p>
            <a:r>
              <a:rPr lang="en-GB" dirty="0"/>
              <a:t>VRAGEN?</a:t>
            </a:r>
            <a:endParaRPr lang="en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5CDED0-67C7-7E8B-6A4F-0A4815C0B1D3}"/>
              </a:ext>
            </a:extLst>
          </p:cNvPr>
          <p:cNvSpPr txBox="1"/>
          <p:nvPr/>
        </p:nvSpPr>
        <p:spPr>
          <a:xfrm>
            <a:off x="3656742" y="3705447"/>
            <a:ext cx="487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(</a:t>
            </a:r>
            <a:r>
              <a:rPr lang="en-GB" sz="2400" dirty="0" err="1"/>
              <a:t>voor</a:t>
            </a:r>
            <a:r>
              <a:rPr lang="en-GB" sz="2400" dirty="0"/>
              <a:t> we </a:t>
            </a:r>
            <a:r>
              <a:rPr lang="en-GB" sz="2400" dirty="0" err="1"/>
              <a:t>naar</a:t>
            </a:r>
            <a:r>
              <a:rPr lang="en-GB" sz="2400" dirty="0"/>
              <a:t> de </a:t>
            </a:r>
            <a:r>
              <a:rPr lang="en-GB" sz="2400" dirty="0" err="1"/>
              <a:t>experimenten</a:t>
            </a:r>
            <a:r>
              <a:rPr lang="en-GB" sz="2400" dirty="0"/>
              <a:t> </a:t>
            </a:r>
            <a:r>
              <a:rPr lang="en-GB" sz="2400" dirty="0" err="1"/>
              <a:t>gaan</a:t>
            </a:r>
            <a:r>
              <a:rPr lang="en-GB" sz="2400" dirty="0"/>
              <a:t>)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9165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Zelf aan de slag!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8E6EF-5F08-4469-FDF2-202200C1C070}"/>
              </a:ext>
            </a:extLst>
          </p:cNvPr>
          <p:cNvSpPr txBox="1"/>
          <p:nvPr/>
        </p:nvSpPr>
        <p:spPr>
          <a:xfrm>
            <a:off x="1679575" y="1136342"/>
            <a:ext cx="102253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We </a:t>
            </a:r>
            <a:r>
              <a:rPr lang="en-GB" sz="1800" dirty="0" err="1"/>
              <a:t>hebben</a:t>
            </a:r>
            <a:r>
              <a:rPr lang="en-GB" sz="1800" dirty="0"/>
              <a:t> de </a:t>
            </a:r>
            <a:r>
              <a:rPr lang="en-GB" sz="1800" dirty="0" err="1"/>
              <a:t>volgende</a:t>
            </a:r>
            <a:r>
              <a:rPr lang="en-GB" sz="1800" dirty="0"/>
              <a:t> </a:t>
            </a:r>
            <a:r>
              <a:rPr lang="en-GB" sz="1800" dirty="0" err="1"/>
              <a:t>opstellingen</a:t>
            </a:r>
            <a:r>
              <a:rPr lang="en-GB" sz="1800" dirty="0"/>
              <a:t> </a:t>
            </a:r>
            <a:r>
              <a:rPr lang="en-GB" sz="1800" dirty="0" err="1"/>
              <a:t>bij</a:t>
            </a:r>
            <a:r>
              <a:rPr lang="en-GB" sz="1800" dirty="0"/>
              <a:t> </a:t>
            </a:r>
            <a:r>
              <a:rPr lang="en-GB" sz="1800" dirty="0" err="1"/>
              <a:t>ons</a:t>
            </a:r>
            <a:r>
              <a:rPr lang="en-GB" sz="1800" dirty="0"/>
              <a:t>:</a:t>
            </a:r>
          </a:p>
          <a:p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err="1"/>
              <a:t>Kristalrooster</a:t>
            </a:r>
            <a:r>
              <a:rPr lang="en-GB" sz="1800" dirty="0"/>
              <a:t> </a:t>
            </a:r>
            <a:r>
              <a:rPr lang="en-GB" sz="1800" dirty="0" err="1"/>
              <a:t>bouwen</a:t>
            </a: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Foto-</a:t>
            </a:r>
            <a:r>
              <a:rPr lang="en-GB" sz="1800" dirty="0" err="1"/>
              <a:t>elektrisch</a:t>
            </a:r>
            <a:r>
              <a:rPr lang="en-GB" sz="1800" dirty="0"/>
              <a:t> effect</a:t>
            </a:r>
            <a:br>
              <a:rPr lang="en-GB" sz="1800" dirty="0"/>
            </a:b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Sensor </a:t>
            </a:r>
            <a:r>
              <a:rPr lang="en-GB" sz="1800" dirty="0" err="1"/>
              <a:t>Elektrisch</a:t>
            </a:r>
            <a:r>
              <a:rPr lang="en-GB" sz="1800" dirty="0"/>
              <a:t> Veld</a:t>
            </a:r>
            <a:br>
              <a:rPr lang="en-GB" sz="1800" dirty="0"/>
            </a:b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Michelson interferometer</a:t>
            </a:r>
            <a:br>
              <a:rPr lang="en-GB" sz="1800" dirty="0"/>
            </a:br>
            <a:endParaRPr lang="nl-N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err="1"/>
              <a:t>Tunneling</a:t>
            </a:r>
            <a:r>
              <a:rPr lang="nl-NL" sz="1800" dirty="0"/>
              <a:t> met licht</a:t>
            </a:r>
            <a:br>
              <a:rPr lang="nl-NL" sz="1800" dirty="0"/>
            </a:br>
            <a:endParaRPr lang="nl-N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Wet van Malus</a:t>
            </a:r>
            <a:br>
              <a:rPr lang="nl-NL" sz="1800" dirty="0"/>
            </a:br>
            <a:endParaRPr lang="nl-N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Alice, Bob &amp; Eve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Let op: voor de werkgroep benaderen we de proeven vooral als kwalitatieve demonstraties.</a:t>
            </a:r>
          </a:p>
          <a:p>
            <a:r>
              <a:rPr lang="nl-NL" dirty="0"/>
              <a:t>Als </a:t>
            </a:r>
            <a:r>
              <a:rPr lang="nl-NL" dirty="0" err="1"/>
              <a:t>leerlingproef</a:t>
            </a:r>
            <a:r>
              <a:rPr lang="nl-NL" dirty="0"/>
              <a:t> is een kwantitatief practicum vaak ook mogelijk (bijvoorbeeld het meten van lichtsterkte)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022971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Kristalrooster bouwen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F11EC-21AF-0A02-FE42-8D7BC2F4295A}"/>
              </a:ext>
            </a:extLst>
          </p:cNvPr>
          <p:cNvSpPr txBox="1"/>
          <p:nvPr/>
        </p:nvSpPr>
        <p:spPr>
          <a:xfrm>
            <a:off x="4857629" y="772358"/>
            <a:ext cx="3877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j-lt"/>
              </a:rPr>
              <a:t>NV </a:t>
            </a:r>
            <a:r>
              <a:rPr lang="en-GB" sz="3200" dirty="0" err="1">
                <a:latin typeface="+mj-lt"/>
              </a:rPr>
              <a:t>Centers</a:t>
            </a:r>
            <a:r>
              <a:rPr lang="en-GB" sz="3200" dirty="0">
                <a:latin typeface="+mj-lt"/>
              </a:rPr>
              <a:t> in </a:t>
            </a:r>
            <a:r>
              <a:rPr lang="en-GB" sz="3200" dirty="0" err="1">
                <a:latin typeface="+mj-lt"/>
              </a:rPr>
              <a:t>diamant</a:t>
            </a:r>
            <a:endParaRPr lang="nl-NL" sz="3200" dirty="0">
              <a:latin typeface="+mj-lt"/>
            </a:endParaRPr>
          </a:p>
        </p:txBody>
      </p:sp>
      <p:pic>
        <p:nvPicPr>
          <p:cNvPr id="4" name="Picture 3" descr="A picture containing person, table, indoor&#10;&#10;Description automatically generated">
            <a:extLst>
              <a:ext uri="{FF2B5EF4-FFF2-40B4-BE49-F238E27FC236}">
                <a16:creationId xmlns:a16="http://schemas.microsoft.com/office/drawing/2014/main" id="{45626DDE-6BDC-F5EB-5D87-030B38328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0" r="27486" b="14663"/>
          <a:stretch/>
        </p:blipFill>
        <p:spPr bwMode="auto">
          <a:xfrm>
            <a:off x="3717331" y="1616895"/>
            <a:ext cx="6157681" cy="4374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3579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740025" y="0"/>
            <a:ext cx="7772400" cy="997260"/>
          </a:xfrm>
        </p:spPr>
        <p:txBody>
          <a:bodyPr>
            <a:normAutofit/>
          </a:bodyPr>
          <a:lstStyle/>
          <a:p>
            <a:r>
              <a:rPr lang="nl-NL" sz="4000" dirty="0"/>
              <a:t>Programma van deze werkgroep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2AE4DA-5A4D-28A8-53BB-D36C946E3E8E}"/>
              </a:ext>
            </a:extLst>
          </p:cNvPr>
          <p:cNvSpPr txBox="1"/>
          <p:nvPr/>
        </p:nvSpPr>
        <p:spPr>
          <a:xfrm>
            <a:off x="1400347" y="1467283"/>
            <a:ext cx="107916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Presentatie</a:t>
            </a:r>
            <a:r>
              <a:rPr lang="en-GB" sz="2400" dirty="0"/>
              <a:t> (30 </a:t>
            </a:r>
            <a:r>
              <a:rPr lang="en-GB" sz="2400" dirty="0" err="1"/>
              <a:t>minuten</a:t>
            </a:r>
            <a:r>
              <a:rPr lang="en-GB" sz="2400" dirty="0"/>
              <a:t>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Mindset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NLT 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Erasmus+ Quantum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ScholierenLab</a:t>
            </a:r>
            <a:r>
              <a:rPr lang="en-GB" sz="2400" dirty="0"/>
              <a:t> (PWS)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Uitgewerkt</a:t>
            </a:r>
            <a:r>
              <a:rPr lang="en-GB" sz="2400" dirty="0"/>
              <a:t> </a:t>
            </a:r>
            <a:r>
              <a:rPr lang="en-GB" sz="2400" dirty="0" err="1"/>
              <a:t>voorbeeld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Quantum in </a:t>
            </a:r>
            <a:r>
              <a:rPr lang="en-GB" sz="2400" dirty="0" err="1"/>
              <a:t>uw</a:t>
            </a:r>
            <a:r>
              <a:rPr lang="en-GB" sz="2400" dirty="0"/>
              <a:t> regio</a:t>
            </a:r>
          </a:p>
          <a:p>
            <a:endParaRPr lang="en-GB" sz="2400" dirty="0"/>
          </a:p>
          <a:p>
            <a:r>
              <a:rPr lang="en-GB" sz="2400" dirty="0" err="1"/>
              <a:t>Daarna</a:t>
            </a:r>
            <a:r>
              <a:rPr lang="en-GB" sz="2400" dirty="0"/>
              <a:t>: </a:t>
            </a:r>
            <a:r>
              <a:rPr lang="en-GB" sz="2400" dirty="0" err="1"/>
              <a:t>Zelf</a:t>
            </a:r>
            <a:r>
              <a:rPr lang="en-GB" sz="2400" dirty="0"/>
              <a:t> </a:t>
            </a:r>
            <a:r>
              <a:rPr lang="en-GB" sz="2400" dirty="0" err="1"/>
              <a:t>aan</a:t>
            </a:r>
            <a:r>
              <a:rPr lang="en-GB" sz="2400" dirty="0"/>
              <a:t> de slag </a:t>
            </a:r>
            <a:r>
              <a:rPr lang="en-GB" sz="2400" dirty="0">
                <a:sym typeface="Wingdings" panose="05000000000000000000" pitchFamily="2" charset="2"/>
              </a:rPr>
              <a:t></a:t>
            </a:r>
            <a:endParaRPr lang="en-GB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270160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digital multimeter on a wooden surface&#10;&#10;Description automatically generated">
            <a:extLst>
              <a:ext uri="{FF2B5EF4-FFF2-40B4-BE49-F238E27FC236}">
                <a16:creationId xmlns:a16="http://schemas.microsoft.com/office/drawing/2014/main" id="{45C46F6A-6637-6F6D-5FAF-88D9AEA4B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7359" y="633785"/>
            <a:ext cx="3857625" cy="6858000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Foto-elektrisch effect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D2BA5-6566-4ED7-FF16-AA2186F6E81C}"/>
              </a:ext>
            </a:extLst>
          </p:cNvPr>
          <p:cNvSpPr txBox="1"/>
          <p:nvPr/>
        </p:nvSpPr>
        <p:spPr>
          <a:xfrm>
            <a:off x="4376600" y="772358"/>
            <a:ext cx="4839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j-lt"/>
              </a:rPr>
              <a:t>LED </a:t>
            </a:r>
            <a:r>
              <a:rPr lang="en-GB" sz="3200" dirty="0" err="1">
                <a:latin typeface="+mj-lt"/>
              </a:rPr>
              <a:t>als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zender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en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ontvanger</a:t>
            </a:r>
            <a:endParaRPr lang="nl-NL" sz="3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BD5B0-3103-3803-CF15-6B7CFFAE6897}"/>
              </a:ext>
            </a:extLst>
          </p:cNvPr>
          <p:cNvSpPr txBox="1"/>
          <p:nvPr/>
        </p:nvSpPr>
        <p:spPr>
          <a:xfrm rot="20889154">
            <a:off x="2358770" y="1872928"/>
            <a:ext cx="3220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highlight>
                  <a:srgbClr val="FFFF00"/>
                </a:highlight>
              </a:rPr>
              <a:t>Gemaakt</a:t>
            </a:r>
            <a:r>
              <a:rPr lang="en-GB" dirty="0">
                <a:highlight>
                  <a:srgbClr val="FFFF00"/>
                </a:highlight>
              </a:rPr>
              <a:t> door </a:t>
            </a:r>
            <a:r>
              <a:rPr lang="en-GB" dirty="0" err="1">
                <a:highlight>
                  <a:srgbClr val="FFFF00"/>
                </a:highlight>
              </a:rPr>
              <a:t>studenten</a:t>
            </a:r>
            <a:r>
              <a:rPr lang="en-GB" dirty="0">
                <a:highlight>
                  <a:srgbClr val="FFFF00"/>
                </a:highlight>
              </a:rPr>
              <a:t> van de</a:t>
            </a:r>
          </a:p>
          <a:p>
            <a:pPr algn="ctr"/>
            <a:r>
              <a:rPr lang="en-GB" dirty="0" err="1">
                <a:highlight>
                  <a:srgbClr val="FFFF00"/>
                </a:highlight>
              </a:rPr>
              <a:t>Leidse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Instrumentmakers</a:t>
            </a:r>
            <a:r>
              <a:rPr lang="en-GB" dirty="0">
                <a:highlight>
                  <a:srgbClr val="FFFF00"/>
                </a:highlight>
              </a:rPr>
              <a:t> School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82D41-6422-A506-9485-322A14482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835" y="4622186"/>
            <a:ext cx="1990181" cy="1369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D7DFEA-BA24-4CA9-2AB4-540F44367E1A}"/>
              </a:ext>
            </a:extLst>
          </p:cNvPr>
          <p:cNvSpPr txBox="1"/>
          <p:nvPr/>
        </p:nvSpPr>
        <p:spPr>
          <a:xfrm>
            <a:off x="3367171" y="6085642"/>
            <a:ext cx="6102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Cheek, G. T. (2015). Demonstrations of frequency/energy relationships using LEDs.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Chemical Education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92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(6), 1049-1052.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74067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Sensor Elektrisch Veld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8FA98-7100-5455-0311-7AE913EC1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8" t="33489" r="24302" b="20465"/>
          <a:stretch/>
        </p:blipFill>
        <p:spPr>
          <a:xfrm>
            <a:off x="1647825" y="2073237"/>
            <a:ext cx="5869172" cy="3157870"/>
          </a:xfrm>
          <a:prstGeom prst="rect">
            <a:avLst/>
          </a:prstGeom>
        </p:spPr>
      </p:pic>
      <p:pic>
        <p:nvPicPr>
          <p:cNvPr id="3086" name="Picture 14" descr="A diagram of a bird on a blue background&#10;&#10;Description automatically generated">
            <a:extLst>
              <a:ext uri="{FF2B5EF4-FFF2-40B4-BE49-F238E27FC236}">
                <a16:creationId xmlns:a16="http://schemas.microsoft.com/office/drawing/2014/main" id="{9885C9D1-CDC1-6575-0AE9-63F177CB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308" y="2117898"/>
            <a:ext cx="4330381" cy="30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CAA572-D3E3-10D2-8B10-53564C889B27}"/>
              </a:ext>
            </a:extLst>
          </p:cNvPr>
          <p:cNvSpPr txBox="1"/>
          <p:nvPr/>
        </p:nvSpPr>
        <p:spPr>
          <a:xfrm>
            <a:off x="4164010" y="789692"/>
            <a:ext cx="526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j-lt"/>
              </a:rPr>
              <a:t>Fragment </a:t>
            </a:r>
            <a:r>
              <a:rPr lang="en-GB" sz="3200" dirty="0" err="1">
                <a:latin typeface="+mj-lt"/>
              </a:rPr>
              <a:t>uit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havo</a:t>
            </a:r>
            <a:r>
              <a:rPr lang="en-GB" sz="3200" dirty="0">
                <a:latin typeface="+mj-lt"/>
              </a:rPr>
              <a:t> NLT-module</a:t>
            </a:r>
            <a:endParaRPr lang="nl-NL" sz="3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10A824-9D3A-0418-1F54-770C83E0DE4F}"/>
              </a:ext>
            </a:extLst>
          </p:cNvPr>
          <p:cNvSpPr txBox="1"/>
          <p:nvPr/>
        </p:nvSpPr>
        <p:spPr>
          <a:xfrm>
            <a:off x="7689308" y="5333157"/>
            <a:ext cx="4330381" cy="1004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Clarke, Morley, Robert, </a:t>
            </a:r>
            <a:r>
              <a:rPr lang="en-GB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bee, the flower, and the electric field: electric ecology and aerial electroreception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https://doi.org/10.1007%2Fs00359-017-1176-6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(2017) (</a:t>
            </a:r>
            <a:r>
              <a:rPr lang="en-GB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CC BY 4.0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530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Michelson Interferometer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0" name="Picture 2" descr="Text Box">
            <a:extLst>
              <a:ext uri="{FF2B5EF4-FFF2-40B4-BE49-F238E27FC236}">
                <a16:creationId xmlns:a16="http://schemas.microsoft.com/office/drawing/2014/main" id="{85BB2002-98F6-E667-6590-5B45E32B1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1"/>
          <a:stretch/>
        </p:blipFill>
        <p:spPr bwMode="auto">
          <a:xfrm>
            <a:off x="1831975" y="2062824"/>
            <a:ext cx="4574273" cy="27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CFC0C-5305-E717-18CF-867D4F864123}"/>
              </a:ext>
            </a:extLst>
          </p:cNvPr>
          <p:cNvSpPr txBox="1"/>
          <p:nvPr/>
        </p:nvSpPr>
        <p:spPr>
          <a:xfrm>
            <a:off x="4995839" y="772358"/>
            <a:ext cx="3600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j-lt"/>
              </a:rPr>
              <a:t>Quantum Bomb Test</a:t>
            </a:r>
            <a:endParaRPr lang="nl-NL" sz="32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CB2637-BC06-B60D-8444-36016CD2ED2A}"/>
              </a:ext>
            </a:extLst>
          </p:cNvPr>
          <p:cNvGrpSpPr/>
          <p:nvPr/>
        </p:nvGrpSpPr>
        <p:grpSpPr>
          <a:xfrm>
            <a:off x="6845540" y="2197959"/>
            <a:ext cx="4716299" cy="3077634"/>
            <a:chOff x="6845540" y="2197959"/>
            <a:chExt cx="4716299" cy="30776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9C8B10-721D-F741-29A5-D0BEDD93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1404" y="2197959"/>
              <a:ext cx="4670435" cy="246208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11D32A-FBDC-D903-2FAF-C481ABE07467}"/>
                </a:ext>
              </a:extLst>
            </p:cNvPr>
            <p:cNvSpPr txBox="1"/>
            <p:nvPr/>
          </p:nvSpPr>
          <p:spPr>
            <a:xfrm>
              <a:off x="6845540" y="4660040"/>
              <a:ext cx="471629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hlinkClick r:id="rId5"/>
                </a:rPr>
                <a:t>https://lab.quantumflytrap.com/lab/michelson-morley</a:t>
              </a:r>
              <a:endParaRPr lang="en-GB" sz="1600" dirty="0"/>
            </a:p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CC7A71B-9C21-9130-B965-A74A381654E7}"/>
              </a:ext>
            </a:extLst>
          </p:cNvPr>
          <p:cNvSpPr txBox="1"/>
          <p:nvPr/>
        </p:nvSpPr>
        <p:spPr>
          <a:xfrm>
            <a:off x="1315941" y="4690817"/>
            <a:ext cx="6098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200" b="0" i="0" dirty="0">
                <a:solidFill>
                  <a:srgbClr val="333333"/>
                </a:solidFill>
                <a:effectLst/>
                <a:latin typeface="-apple-system"/>
              </a:rPr>
              <a:t>Nils Haverkamp </a:t>
            </a:r>
            <a:r>
              <a:rPr lang="da-DK" sz="1200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da-DK" sz="1200" b="0" i="0" dirty="0">
                <a:solidFill>
                  <a:srgbClr val="333333"/>
                </a:solidFill>
                <a:effectLst/>
                <a:latin typeface="-apple-system"/>
              </a:rPr>
              <a:t> 2022 </a:t>
            </a:r>
            <a:r>
              <a:rPr lang="da-DK" sz="1200" b="0" i="1" dirty="0">
                <a:solidFill>
                  <a:srgbClr val="333333"/>
                </a:solidFill>
                <a:effectLst/>
                <a:latin typeface="-apple-system"/>
              </a:rPr>
              <a:t>Phys. Educ.</a:t>
            </a:r>
            <a:r>
              <a:rPr lang="da-DK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da-DK" sz="1200" b="1" i="0" dirty="0">
                <a:solidFill>
                  <a:srgbClr val="333333"/>
                </a:solidFill>
                <a:effectLst/>
                <a:latin typeface="-apple-system"/>
              </a:rPr>
              <a:t>57</a:t>
            </a:r>
            <a:r>
              <a:rPr lang="da-DK" sz="1200" b="0" i="0" dirty="0">
                <a:solidFill>
                  <a:srgbClr val="333333"/>
                </a:solidFill>
                <a:effectLst/>
                <a:latin typeface="-apple-system"/>
              </a:rPr>
              <a:t> 025019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6935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Tunnelen met licht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B2526-B617-9479-07E2-C2DA20B19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42" y="1823527"/>
            <a:ext cx="9149862" cy="3715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2B5212-325E-5235-FAB0-ACE2D5A5AC28}"/>
              </a:ext>
            </a:extLst>
          </p:cNvPr>
          <p:cNvSpPr txBox="1"/>
          <p:nvPr/>
        </p:nvSpPr>
        <p:spPr>
          <a:xfrm>
            <a:off x="5473952" y="772358"/>
            <a:ext cx="2644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j-lt"/>
              </a:rPr>
              <a:t>Quantum </a:t>
            </a:r>
            <a:r>
              <a:rPr lang="en-GB" sz="3200" dirty="0" err="1">
                <a:latin typeface="+mj-lt"/>
              </a:rPr>
              <a:t>zien</a:t>
            </a:r>
            <a:r>
              <a:rPr lang="en-GB" sz="3200" dirty="0">
                <a:latin typeface="+mj-lt"/>
              </a:rPr>
              <a:t>!</a:t>
            </a:r>
            <a:endParaRPr lang="nl-NL" sz="3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30012-9A18-F187-5FC4-6F1A76ED377F}"/>
              </a:ext>
            </a:extLst>
          </p:cNvPr>
          <p:cNvSpPr txBox="1"/>
          <p:nvPr/>
        </p:nvSpPr>
        <p:spPr>
          <a:xfrm>
            <a:off x="3745156" y="6117022"/>
            <a:ext cx="61020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Aernout</a:t>
            </a:r>
            <a:r>
              <a:rPr lang="en-US" sz="1400" dirty="0"/>
              <a:t> Van Rossum and Ed Van Den Berg 2021 J. Phys.: Conf. Ser. 1929 012050 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959284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Wet van Malus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" name="Picture 3" descr="A white and red cubes on a black and white grid&#10;&#10;Description automatically generated">
            <a:extLst>
              <a:ext uri="{FF2B5EF4-FFF2-40B4-BE49-F238E27FC236}">
                <a16:creationId xmlns:a16="http://schemas.microsoft.com/office/drawing/2014/main" id="{1B9AE7FE-2ADA-CB08-0019-E96F08AB3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01" y="1711842"/>
            <a:ext cx="5706343" cy="4279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E6D9C-D965-B2BB-2F88-675F774904A2}"/>
              </a:ext>
            </a:extLst>
          </p:cNvPr>
          <p:cNvSpPr txBox="1"/>
          <p:nvPr/>
        </p:nvSpPr>
        <p:spPr>
          <a:xfrm>
            <a:off x="3808334" y="772358"/>
            <a:ext cx="5975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latin typeface="+mj-lt"/>
              </a:rPr>
              <a:t>Opstap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naar</a:t>
            </a:r>
            <a:r>
              <a:rPr lang="en-GB" sz="3200" dirty="0">
                <a:latin typeface="+mj-lt"/>
              </a:rPr>
              <a:t> Quantum </a:t>
            </a:r>
            <a:r>
              <a:rPr lang="en-GB" sz="3200" dirty="0" err="1">
                <a:latin typeface="+mj-lt"/>
              </a:rPr>
              <a:t>Cryptografie</a:t>
            </a:r>
            <a:endParaRPr lang="nl-NL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8842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Alice, Bob &amp; Eve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5" descr="A black and silver device with wires&#10;&#10;Description automatically generated with medium confidence">
            <a:extLst>
              <a:ext uri="{FF2B5EF4-FFF2-40B4-BE49-F238E27FC236}">
                <a16:creationId xmlns:a16="http://schemas.microsoft.com/office/drawing/2014/main" id="{8B5574C9-26D6-3B92-B7E5-F1B028688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57" y="1897112"/>
            <a:ext cx="9748029" cy="38797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937A79-B721-38D9-2252-7C09F9A952D0}"/>
              </a:ext>
            </a:extLst>
          </p:cNvPr>
          <p:cNvSpPr txBox="1"/>
          <p:nvPr/>
        </p:nvSpPr>
        <p:spPr>
          <a:xfrm>
            <a:off x="4857404" y="772358"/>
            <a:ext cx="3877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j-lt"/>
              </a:rPr>
              <a:t>Quantum </a:t>
            </a:r>
            <a:r>
              <a:rPr lang="en-GB" sz="3200" dirty="0" err="1">
                <a:latin typeface="+mj-lt"/>
              </a:rPr>
              <a:t>Cryptografie</a:t>
            </a:r>
            <a:endParaRPr lang="nl-NL" sz="3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FF3B5-0EAE-BF85-9545-710CF0010043}"/>
              </a:ext>
            </a:extLst>
          </p:cNvPr>
          <p:cNvSpPr txBox="1"/>
          <p:nvPr/>
        </p:nvSpPr>
        <p:spPr>
          <a:xfrm>
            <a:off x="4062025" y="6270910"/>
            <a:ext cx="5468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1400" dirty="0"/>
              <a:t>https://www.thorlabs.com/newgrouppage9.cfm?objectgroup_id=9869</a:t>
            </a:r>
          </a:p>
        </p:txBody>
      </p:sp>
    </p:spTree>
    <p:extLst>
      <p:ext uri="{BB962C8B-B14F-4D97-AF65-F5344CB8AC3E}">
        <p14:creationId xmlns:p14="http://schemas.microsoft.com/office/powerpoint/2010/main" val="1046633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303A1150-248F-3339-985C-5B6C01E3280F}"/>
              </a:ext>
            </a:extLst>
          </p:cNvPr>
          <p:cNvCxnSpPr/>
          <p:nvPr/>
        </p:nvCxnSpPr>
        <p:spPr>
          <a:xfrm>
            <a:off x="2999657" y="4266317"/>
            <a:ext cx="75932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hoek 6">
            <a:extLst>
              <a:ext uri="{FF2B5EF4-FFF2-40B4-BE49-F238E27FC236}">
                <a16:creationId xmlns:a16="http://schemas.microsoft.com/office/drawing/2014/main" id="{D6571813-0721-F82D-4093-C3CB9EACC2EA}"/>
              </a:ext>
            </a:extLst>
          </p:cNvPr>
          <p:cNvSpPr/>
          <p:nvPr/>
        </p:nvSpPr>
        <p:spPr>
          <a:xfrm>
            <a:off x="-13913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E595A6FA-7F39-3AA3-6714-573962CC6ACA}"/>
              </a:ext>
            </a:extLst>
          </p:cNvPr>
          <p:cNvGrpSpPr/>
          <p:nvPr/>
        </p:nvGrpSpPr>
        <p:grpSpPr>
          <a:xfrm>
            <a:off x="3657600" y="864156"/>
            <a:ext cx="5259050" cy="3184110"/>
            <a:chOff x="1609517" y="3094994"/>
            <a:chExt cx="5830590" cy="3556285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4F4D6622-2E49-1460-1CAD-FCA088B99641}"/>
                </a:ext>
              </a:extLst>
            </p:cNvPr>
            <p:cNvSpPr txBox="1"/>
            <p:nvPr/>
          </p:nvSpPr>
          <p:spPr>
            <a:xfrm>
              <a:off x="1609517" y="3663937"/>
              <a:ext cx="1481844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NO!</a:t>
              </a:r>
            </a:p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😭</a:t>
              </a:r>
            </a:p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😱</a:t>
              </a:r>
            </a:p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😰</a:t>
              </a:r>
            </a:p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😑</a:t>
              </a:r>
            </a:p>
          </p:txBody>
        </p:sp>
        <p:pic>
          <p:nvPicPr>
            <p:cNvPr id="22" name="Afbeelding 21" descr="Afbeelding met tekst&#10;&#10;Automatisch gegenereerde beschrijving">
              <a:extLst>
                <a:ext uri="{FF2B5EF4-FFF2-40B4-BE49-F238E27FC236}">
                  <a16:creationId xmlns:a16="http://schemas.microsoft.com/office/drawing/2014/main" id="{0877355A-7235-2990-696F-08F0ABF5A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139" y="3094994"/>
              <a:ext cx="3443852" cy="1620635"/>
            </a:xfrm>
            <a:prstGeom prst="rect">
              <a:avLst/>
            </a:prstGeom>
          </p:spPr>
        </p:pic>
        <p:pic>
          <p:nvPicPr>
            <p:cNvPr id="24" name="Afbeelding 23" descr="Afbeelding met tekst&#10;&#10;Automatisch gegenereerde beschrijving">
              <a:extLst>
                <a:ext uri="{FF2B5EF4-FFF2-40B4-BE49-F238E27FC236}">
                  <a16:creationId xmlns:a16="http://schemas.microsoft.com/office/drawing/2014/main" id="{2FC47435-8DC3-86AE-FE81-058A3F239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139" y="4966902"/>
              <a:ext cx="3579301" cy="16843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75584" y="3094994"/>
              <a:ext cx="3864523" cy="161799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If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quantum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mechanics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hasn’t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profoundly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shocked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you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,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you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haven’t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understood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it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yet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.</a:t>
              </a:r>
            </a:p>
            <a:p>
              <a:endParaRPr lang="nl-NL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r"/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- Niels Bohr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75583" y="4964259"/>
              <a:ext cx="3864523" cy="168701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I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think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I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can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safely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say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that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nobody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understands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quantum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mechanics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.</a:t>
              </a:r>
            </a:p>
            <a:p>
              <a:endParaRPr lang="nl-NL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r"/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- Richard Feynman</a:t>
              </a:r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AE904840-133A-5468-D464-DBC66AA61677}"/>
              </a:ext>
            </a:extLst>
          </p:cNvPr>
          <p:cNvGrpSpPr/>
          <p:nvPr/>
        </p:nvGrpSpPr>
        <p:grpSpPr>
          <a:xfrm>
            <a:off x="3657600" y="4700139"/>
            <a:ext cx="6170613" cy="1985913"/>
            <a:chOff x="1598038" y="391023"/>
            <a:chExt cx="6867286" cy="2196148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AE268AD-00C5-3068-E8AF-35323940E48A}"/>
                </a:ext>
              </a:extLst>
            </p:cNvPr>
            <p:cNvSpPr txBox="1"/>
            <p:nvPr/>
          </p:nvSpPr>
          <p:spPr>
            <a:xfrm>
              <a:off x="1598038" y="1027431"/>
              <a:ext cx="7831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Yes 😍</a:t>
              </a:r>
            </a:p>
          </p:txBody>
        </p:sp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C25D1A42-BBC1-F1A2-CB97-9AAF1DA4E66A}"/>
                </a:ext>
              </a:extLst>
            </p:cNvPr>
            <p:cNvSpPr txBox="1"/>
            <p:nvPr/>
          </p:nvSpPr>
          <p:spPr>
            <a:xfrm>
              <a:off x="4388021" y="391023"/>
              <a:ext cx="4077303" cy="219614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Students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should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be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made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to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think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,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to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doubt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,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to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communicate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,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to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question,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to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learn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from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their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mistakes, and most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importantly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have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fun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in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their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nl-NL" dirty="0" err="1">
                  <a:solidFill>
                    <a:prstClr val="white"/>
                  </a:solidFill>
                  <a:latin typeface="Calibri" panose="020F0502020204030204"/>
                </a:rPr>
                <a:t>learning</a:t>
              </a:r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.</a:t>
              </a:r>
            </a:p>
            <a:p>
              <a:endParaRPr lang="nl-NL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r"/>
              <a:r>
                <a:rPr lang="nl-NL" dirty="0">
                  <a:solidFill>
                    <a:prstClr val="white"/>
                  </a:solidFill>
                  <a:latin typeface="Calibri" panose="020F0502020204030204"/>
                </a:rPr>
                <a:t>- Richard Feynman</a:t>
              </a: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A760102-2F0B-425E-BF01-A2DE8A647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737" y="391024"/>
              <a:ext cx="1792285" cy="2196147"/>
            </a:xfrm>
            <a:prstGeom prst="rect">
              <a:avLst/>
            </a:prstGeom>
          </p:spPr>
        </p:pic>
      </p:grpSp>
      <p:pic>
        <p:nvPicPr>
          <p:cNvPr id="14" name="Afbeelding 13" descr="TU_P5_white.png">
            <a:extLst>
              <a:ext uri="{FF2B5EF4-FFF2-40B4-BE49-F238E27FC236}">
                <a16:creationId xmlns:a16="http://schemas.microsoft.com/office/drawing/2014/main" id="{30F69ECC-CF92-4169-0837-9C1BA4E391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912" y="5991598"/>
            <a:ext cx="1411311" cy="866403"/>
          </a:xfrm>
          <a:prstGeom prst="rect">
            <a:avLst/>
          </a:prstGeom>
        </p:spPr>
      </p:pic>
      <p:sp>
        <p:nvSpPr>
          <p:cNvPr id="2" name="Titel 15">
            <a:extLst>
              <a:ext uri="{FF2B5EF4-FFF2-40B4-BE49-F238E27FC236}">
                <a16:creationId xmlns:a16="http://schemas.microsoft.com/office/drawing/2014/main" id="{565D809D-5DDF-316B-3247-E886A76C68E4}"/>
              </a:ext>
            </a:extLst>
          </p:cNvPr>
          <p:cNvSpPr txBox="1">
            <a:spLocks/>
          </p:cNvSpPr>
          <p:nvPr/>
        </p:nvSpPr>
        <p:spPr>
          <a:xfrm>
            <a:off x="2740025" y="0"/>
            <a:ext cx="7772400" cy="997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dirty="0" err="1"/>
              <a:t>Mindset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373988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740025" y="-472765"/>
            <a:ext cx="7772400" cy="1470025"/>
          </a:xfrm>
        </p:spPr>
        <p:txBody>
          <a:bodyPr>
            <a:normAutofit/>
          </a:bodyPr>
          <a:lstStyle/>
          <a:p>
            <a:r>
              <a:rPr lang="nl-NL" sz="4000" dirty="0"/>
              <a:t>NLT module HAVO: Quantum Ready!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4EB8E-AB37-7D14-AF0C-E28A6599AD5F}"/>
              </a:ext>
            </a:extLst>
          </p:cNvPr>
          <p:cNvSpPr txBox="1"/>
          <p:nvPr/>
        </p:nvSpPr>
        <p:spPr>
          <a:xfrm>
            <a:off x="1400347" y="1467283"/>
            <a:ext cx="107916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NLT module </a:t>
            </a:r>
            <a:r>
              <a:rPr lang="en-GB" sz="2400" dirty="0" err="1"/>
              <a:t>voor</a:t>
            </a:r>
            <a:r>
              <a:rPr lang="en-GB" sz="2400" dirty="0"/>
              <a:t> </a:t>
            </a:r>
            <a:r>
              <a:rPr lang="en-GB" sz="2400" dirty="0" err="1"/>
              <a:t>havo</a:t>
            </a:r>
            <a:r>
              <a:rPr lang="en-GB" sz="2400" dirty="0"/>
              <a:t> 4 / 5 (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vwo</a:t>
            </a:r>
            <a:r>
              <a:rPr lang="en-GB" sz="2400" dirty="0"/>
              <a:t> 3 / 4 /5?)</a:t>
            </a:r>
          </a:p>
          <a:p>
            <a:endParaRPr lang="en-GB" sz="2400" dirty="0"/>
          </a:p>
          <a:p>
            <a:r>
              <a:rPr lang="en-GB" sz="2400" dirty="0"/>
              <a:t>Module H1 t/m H3: </a:t>
            </a:r>
            <a:r>
              <a:rPr lang="en-GB" sz="2400" dirty="0" err="1"/>
              <a:t>o.a.</a:t>
            </a:r>
            <a:r>
              <a:rPr lang="en-GB" sz="2400" dirty="0"/>
              <a:t> </a:t>
            </a:r>
            <a:r>
              <a:rPr lang="en-GB" sz="2400" dirty="0" err="1"/>
              <a:t>Biomimetica</a:t>
            </a:r>
            <a:r>
              <a:rPr lang="en-GB" sz="2400" dirty="0"/>
              <a:t>, </a:t>
            </a:r>
            <a:r>
              <a:rPr lang="en-GB" sz="2400" dirty="0" err="1"/>
              <a:t>Fotonen</a:t>
            </a:r>
            <a:r>
              <a:rPr lang="en-GB" sz="2400" dirty="0"/>
              <a:t>, </a:t>
            </a:r>
            <a:r>
              <a:rPr lang="en-GB" sz="2400" dirty="0" err="1"/>
              <a:t>Energiediagram</a:t>
            </a:r>
            <a:r>
              <a:rPr lang="en-GB" sz="2400" dirty="0"/>
              <a:t>, </a:t>
            </a:r>
            <a:r>
              <a:rPr lang="en-GB" sz="2400" dirty="0" err="1"/>
              <a:t>Fluorescentie</a:t>
            </a:r>
            <a:endParaRPr lang="en-GB" sz="2400" dirty="0"/>
          </a:p>
          <a:p>
            <a:r>
              <a:rPr lang="en-GB" sz="2400" dirty="0"/>
              <a:t>(concept: </a:t>
            </a:r>
            <a:r>
              <a:rPr lang="en-GB" sz="2400" dirty="0" err="1"/>
              <a:t>voorjaar</a:t>
            </a:r>
            <a:r>
              <a:rPr lang="en-GB" sz="2400" dirty="0"/>
              <a:t> 2024)</a:t>
            </a:r>
          </a:p>
          <a:p>
            <a:endParaRPr lang="en-GB" sz="2400" dirty="0"/>
          </a:p>
          <a:p>
            <a:r>
              <a:rPr lang="en-GB" sz="2400" dirty="0"/>
              <a:t>Module H4 + H5: </a:t>
            </a:r>
            <a:r>
              <a:rPr lang="en-GB" sz="2400" dirty="0" err="1"/>
              <a:t>Magnetisme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Quantum Sensing</a:t>
            </a:r>
          </a:p>
          <a:p>
            <a:r>
              <a:rPr lang="en-GB" sz="2400" dirty="0"/>
              <a:t>(concept: </a:t>
            </a:r>
            <a:r>
              <a:rPr lang="en-GB" sz="2400" dirty="0" err="1"/>
              <a:t>najaar</a:t>
            </a:r>
            <a:r>
              <a:rPr lang="en-GB" sz="2400" dirty="0"/>
              <a:t> 2024)</a:t>
            </a:r>
          </a:p>
          <a:p>
            <a:endParaRPr lang="en-GB" sz="2400" dirty="0"/>
          </a:p>
          <a:p>
            <a:r>
              <a:rPr lang="en-GB" sz="2400" dirty="0" err="1"/>
              <a:t>Testen</a:t>
            </a:r>
            <a:r>
              <a:rPr lang="en-GB" sz="2400" dirty="0"/>
              <a:t>: 2024 – 2025 (</a:t>
            </a:r>
            <a:r>
              <a:rPr lang="en-GB" sz="2400" dirty="0" err="1"/>
              <a:t>bij</a:t>
            </a:r>
            <a:r>
              <a:rPr lang="en-GB" sz="2400" dirty="0"/>
              <a:t> u op school?)</a:t>
            </a:r>
          </a:p>
          <a:p>
            <a:endParaRPr lang="en-GB" sz="2400" dirty="0"/>
          </a:p>
          <a:p>
            <a:r>
              <a:rPr lang="en-GB" sz="2400" dirty="0"/>
              <a:t>Ook (</a:t>
            </a:r>
            <a:r>
              <a:rPr lang="en-GB" sz="2400" dirty="0" err="1"/>
              <a:t>deels</a:t>
            </a:r>
            <a:r>
              <a:rPr lang="en-GB" sz="2400" dirty="0"/>
              <a:t>) </a:t>
            </a:r>
            <a:r>
              <a:rPr lang="en-GB" sz="2400" dirty="0" err="1"/>
              <a:t>bruikbaar</a:t>
            </a:r>
            <a:r>
              <a:rPr lang="en-GB" sz="2400" dirty="0"/>
              <a:t> in de </a:t>
            </a:r>
            <a:r>
              <a:rPr lang="en-GB" sz="2400" dirty="0" err="1"/>
              <a:t>reguliere</a:t>
            </a:r>
            <a:r>
              <a:rPr lang="en-GB" sz="2400" dirty="0"/>
              <a:t> </a:t>
            </a:r>
            <a:r>
              <a:rPr lang="en-GB" sz="2400" dirty="0" err="1"/>
              <a:t>natuurkundeles</a:t>
            </a:r>
            <a:r>
              <a:rPr lang="en-GB" sz="2400" dirty="0"/>
              <a:t>!</a:t>
            </a:r>
          </a:p>
          <a:p>
            <a:r>
              <a:rPr lang="en-GB" sz="2400" dirty="0"/>
              <a:t>(</a:t>
            </a:r>
            <a:r>
              <a:rPr lang="en-GB" sz="2400" dirty="0" err="1"/>
              <a:t>leerlingmateriaal</a:t>
            </a:r>
            <a:r>
              <a:rPr lang="en-GB" sz="2400" dirty="0"/>
              <a:t> open source)</a:t>
            </a:r>
          </a:p>
          <a:p>
            <a:endParaRPr lang="en-GB" sz="2400" dirty="0"/>
          </a:p>
          <a:p>
            <a:r>
              <a:rPr lang="en-GB" sz="2400" dirty="0"/>
              <a:t>Contact: Rutger Ockhorst via </a:t>
            </a:r>
            <a:r>
              <a:rPr lang="en-GB" sz="2400" dirty="0">
                <a:hlinkClick r:id="rId3"/>
              </a:rPr>
              <a:t>onz@tudelft.nl</a:t>
            </a:r>
            <a:endParaRPr lang="en-GB" sz="2400" dirty="0"/>
          </a:p>
          <a:p>
            <a:endParaRPr lang="nl-NL" sz="24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3E66143-2AD0-B36E-19B3-1BF9C10C2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11593" y="3732159"/>
            <a:ext cx="1654881" cy="23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7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08702C-72F8-8043-BE65-CBB09FDBB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6" t="54264" r="25785" b="30387"/>
          <a:stretch/>
        </p:blipFill>
        <p:spPr>
          <a:xfrm rot="454219">
            <a:off x="5089515" y="3868982"/>
            <a:ext cx="7063932" cy="1052624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740025" y="0"/>
            <a:ext cx="7772400" cy="997260"/>
          </a:xfrm>
        </p:spPr>
        <p:txBody>
          <a:bodyPr>
            <a:normAutofit/>
          </a:bodyPr>
          <a:lstStyle/>
          <a:p>
            <a:r>
              <a:rPr lang="nl-NL" sz="4000" dirty="0"/>
              <a:t>Erasmus+ Quantum Computing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4EB8E-AB37-7D14-AF0C-E28A6599AD5F}"/>
              </a:ext>
            </a:extLst>
          </p:cNvPr>
          <p:cNvSpPr txBox="1"/>
          <p:nvPr/>
        </p:nvSpPr>
        <p:spPr>
          <a:xfrm>
            <a:off x="1400347" y="1350324"/>
            <a:ext cx="107916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Lesmateriaal</a:t>
            </a:r>
            <a:r>
              <a:rPr lang="en-GB" sz="2400" dirty="0"/>
              <a:t> over quantum computing</a:t>
            </a:r>
          </a:p>
          <a:p>
            <a:endParaRPr lang="en-GB" sz="2400" dirty="0"/>
          </a:p>
          <a:p>
            <a:r>
              <a:rPr lang="en-GB" sz="2400" dirty="0" err="1"/>
              <a:t>Ontwikkeld</a:t>
            </a:r>
            <a:r>
              <a:rPr lang="en-GB" sz="2400" dirty="0"/>
              <a:t> door TU Delft, Niels Bohr Institute </a:t>
            </a:r>
            <a:r>
              <a:rPr lang="en-GB" sz="2400" dirty="0" err="1"/>
              <a:t>en</a:t>
            </a:r>
            <a:r>
              <a:rPr lang="en-GB" sz="2400" dirty="0"/>
              <a:t> University of Innsbruck</a:t>
            </a:r>
          </a:p>
          <a:p>
            <a:r>
              <a:rPr lang="en-GB" sz="2400" dirty="0" err="1"/>
              <a:t>Getest</a:t>
            </a:r>
            <a:r>
              <a:rPr lang="en-GB" sz="2400" dirty="0"/>
              <a:t> in 3 </a:t>
            </a:r>
            <a:r>
              <a:rPr lang="en-GB" sz="2400" dirty="0" err="1"/>
              <a:t>sessies</a:t>
            </a:r>
            <a:r>
              <a:rPr lang="en-GB" sz="2400" dirty="0"/>
              <a:t> met </a:t>
            </a:r>
            <a:r>
              <a:rPr lang="en-GB" sz="2400" dirty="0" err="1"/>
              <a:t>docenten</a:t>
            </a:r>
            <a:r>
              <a:rPr lang="en-GB" sz="2400" dirty="0"/>
              <a:t> </a:t>
            </a:r>
            <a:r>
              <a:rPr lang="en-GB" sz="2400" dirty="0" err="1"/>
              <a:t>uit</a:t>
            </a:r>
            <a:r>
              <a:rPr lang="en-GB" sz="2400" dirty="0"/>
              <a:t> Nederland, </a:t>
            </a:r>
            <a:r>
              <a:rPr lang="en-GB" sz="2400" dirty="0" err="1"/>
              <a:t>Denemarken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Oostenrijk</a:t>
            </a:r>
            <a:endParaRPr lang="en-GB" sz="2400" dirty="0"/>
          </a:p>
          <a:p>
            <a:r>
              <a:rPr lang="en-GB" sz="2400" dirty="0" err="1"/>
              <a:t>Getest</a:t>
            </a:r>
            <a:r>
              <a:rPr lang="en-GB" sz="2400" dirty="0"/>
              <a:t> met 3x 40 </a:t>
            </a:r>
            <a:r>
              <a:rPr lang="en-GB" sz="2400" dirty="0" err="1"/>
              <a:t>leerlingen</a:t>
            </a:r>
            <a:r>
              <a:rPr lang="en-GB" sz="2400" dirty="0"/>
              <a:t> </a:t>
            </a:r>
            <a:r>
              <a:rPr lang="en-GB" sz="2400" dirty="0" err="1"/>
              <a:t>uit</a:t>
            </a:r>
            <a:r>
              <a:rPr lang="en-GB" sz="2400" dirty="0"/>
              <a:t> </a:t>
            </a:r>
            <a:r>
              <a:rPr lang="en-GB" sz="2400" dirty="0" err="1"/>
              <a:t>dezelfde</a:t>
            </a:r>
            <a:r>
              <a:rPr lang="en-GB" sz="2400" dirty="0"/>
              <a:t> </a:t>
            </a:r>
            <a:r>
              <a:rPr lang="en-GB" sz="2400" dirty="0" err="1"/>
              <a:t>landen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 err="1"/>
              <a:t>Afronding</a:t>
            </a:r>
            <a:r>
              <a:rPr lang="en-GB" sz="2400" dirty="0"/>
              <a:t>: </a:t>
            </a:r>
            <a:r>
              <a:rPr lang="en-GB" sz="2400" dirty="0" err="1"/>
              <a:t>najaar</a:t>
            </a:r>
            <a:r>
              <a:rPr lang="en-GB" sz="2400" dirty="0"/>
              <a:t> 2024</a:t>
            </a:r>
          </a:p>
          <a:p>
            <a:endParaRPr lang="en-GB" sz="2400" dirty="0"/>
          </a:p>
          <a:p>
            <a:r>
              <a:rPr lang="en-GB" sz="2400" dirty="0" err="1"/>
              <a:t>Conclusie</a:t>
            </a:r>
            <a:r>
              <a:rPr lang="en-GB" sz="2400" dirty="0"/>
              <a:t>: </a:t>
            </a:r>
            <a:r>
              <a:rPr lang="en-GB" sz="2400" dirty="0" err="1"/>
              <a:t>leerlingen</a:t>
            </a:r>
            <a:r>
              <a:rPr lang="en-GB" sz="2400" dirty="0"/>
              <a:t> </a:t>
            </a:r>
            <a:r>
              <a:rPr lang="en-GB" sz="2400" u="sng" dirty="0" err="1"/>
              <a:t>kunnen</a:t>
            </a:r>
            <a:r>
              <a:rPr lang="en-GB" sz="2400" dirty="0"/>
              <a:t> </a:t>
            </a:r>
            <a:r>
              <a:rPr lang="en-GB" sz="2400" dirty="0" err="1"/>
              <a:t>dit</a:t>
            </a:r>
            <a:r>
              <a:rPr lang="en-GB" sz="2400" dirty="0"/>
              <a:t>!</a:t>
            </a:r>
          </a:p>
          <a:p>
            <a:r>
              <a:rPr lang="en-GB" sz="2400" dirty="0"/>
              <a:t>(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docenten</a:t>
            </a:r>
            <a:r>
              <a:rPr lang="en-GB" sz="2400" dirty="0"/>
              <a:t> </a:t>
            </a:r>
            <a:r>
              <a:rPr lang="en-GB" sz="2400" dirty="0" err="1"/>
              <a:t>ook</a:t>
            </a:r>
            <a:r>
              <a:rPr lang="en-GB" sz="2400" dirty="0"/>
              <a:t>…)</a:t>
            </a:r>
          </a:p>
          <a:p>
            <a:endParaRPr lang="en-GB" sz="2400" dirty="0"/>
          </a:p>
          <a:p>
            <a:r>
              <a:rPr lang="en-GB" sz="2400" dirty="0"/>
              <a:t>Ook </a:t>
            </a:r>
            <a:r>
              <a:rPr lang="en-GB" sz="2400" dirty="0" err="1"/>
              <a:t>zeer</a:t>
            </a:r>
            <a:r>
              <a:rPr lang="en-GB" sz="2400" dirty="0"/>
              <a:t> </a:t>
            </a:r>
            <a:r>
              <a:rPr lang="en-GB" sz="2400" dirty="0" err="1"/>
              <a:t>geschikt</a:t>
            </a:r>
            <a:r>
              <a:rPr lang="en-GB" sz="2400" dirty="0"/>
              <a:t> </a:t>
            </a:r>
            <a:r>
              <a:rPr lang="en-GB" sz="2400" dirty="0" err="1"/>
              <a:t>voor</a:t>
            </a:r>
            <a:r>
              <a:rPr lang="en-GB" sz="2400" dirty="0"/>
              <a:t> </a:t>
            </a:r>
            <a:r>
              <a:rPr lang="en-GB" sz="2400" dirty="0" err="1"/>
              <a:t>Wiskunde</a:t>
            </a:r>
            <a:r>
              <a:rPr lang="en-GB" sz="2400" dirty="0"/>
              <a:t> D.</a:t>
            </a:r>
          </a:p>
          <a:p>
            <a:endParaRPr lang="en-GB" sz="2400" dirty="0"/>
          </a:p>
          <a:p>
            <a:r>
              <a:rPr lang="en-GB" sz="2400" dirty="0"/>
              <a:t>Contact: Rutger Ockhorst via </a:t>
            </a:r>
            <a:r>
              <a:rPr lang="en-GB" sz="2400" dirty="0">
                <a:hlinkClick r:id="rId4"/>
              </a:rPr>
              <a:t>onz@tudelft.nl</a:t>
            </a:r>
            <a:endParaRPr lang="en-GB" sz="2400" dirty="0"/>
          </a:p>
          <a:p>
            <a:endParaRPr lang="nl-NL" sz="2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7CA568C-3942-2CC9-65F5-1CCE0EA35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652" y="5852354"/>
            <a:ext cx="2793311" cy="7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8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740025" y="0"/>
            <a:ext cx="7772400" cy="997260"/>
          </a:xfrm>
        </p:spPr>
        <p:txBody>
          <a:bodyPr>
            <a:normAutofit/>
          </a:bodyPr>
          <a:lstStyle/>
          <a:p>
            <a:r>
              <a:rPr lang="nl-NL" sz="4000" dirty="0"/>
              <a:t>Erasmus+ Quantum Computing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4EB8E-AB37-7D14-AF0C-E28A6599AD5F}"/>
              </a:ext>
            </a:extLst>
          </p:cNvPr>
          <p:cNvSpPr txBox="1"/>
          <p:nvPr/>
        </p:nvSpPr>
        <p:spPr>
          <a:xfrm>
            <a:off x="1400347" y="1350324"/>
            <a:ext cx="10791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Vergelijkbaar</a:t>
            </a:r>
            <a:r>
              <a:rPr lang="en-GB" sz="2400" dirty="0"/>
              <a:t> met Erasmus+ </a:t>
            </a:r>
            <a:r>
              <a:rPr lang="en-GB" sz="2400" dirty="0" err="1"/>
              <a:t>materiaal</a:t>
            </a:r>
            <a:r>
              <a:rPr lang="en-GB" sz="2400" dirty="0"/>
              <a:t>: de NLT-module Kansen met Quantum</a:t>
            </a:r>
          </a:p>
          <a:p>
            <a:endParaRPr lang="en-GB" sz="2400" dirty="0"/>
          </a:p>
          <a:p>
            <a:r>
              <a:rPr lang="en-GB" sz="2400" dirty="0">
                <a:hlinkClick r:id="rId3"/>
              </a:rPr>
              <a:t>https://quantumrules.nl/kansen-met-quantum-2/</a:t>
            </a:r>
            <a:endParaRPr lang="en-GB" sz="2400" dirty="0"/>
          </a:p>
          <a:p>
            <a:endParaRPr lang="en-GB" sz="2400" dirty="0"/>
          </a:p>
          <a:p>
            <a:r>
              <a:rPr lang="nl-NL" sz="2400" dirty="0"/>
              <a:t>Dus je kunt al aan de slag </a:t>
            </a:r>
            <a:r>
              <a:rPr lang="en-GB" sz="2400" dirty="0"/>
              <a:t>😁</a:t>
            </a:r>
            <a:endParaRPr lang="nl-NL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90D787-BE2D-D496-DE2D-5146728687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99" t="25427" r="35814" b="5892"/>
          <a:stretch/>
        </p:blipFill>
        <p:spPr>
          <a:xfrm>
            <a:off x="7726520" y="1945769"/>
            <a:ext cx="3703479" cy="475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0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-9319"/>
            <a:ext cx="7772400" cy="1470025"/>
          </a:xfrm>
        </p:spPr>
        <p:txBody>
          <a:bodyPr>
            <a:normAutofit/>
          </a:bodyPr>
          <a:lstStyle/>
          <a:p>
            <a:r>
              <a:rPr lang="nl-NL" sz="4000" dirty="0" err="1"/>
              <a:t>Science</a:t>
            </a:r>
            <a:r>
              <a:rPr lang="nl-NL" sz="4000" dirty="0"/>
              <a:t> Center: </a:t>
            </a:r>
            <a:r>
              <a:rPr lang="nl-NL" sz="4000" dirty="0" err="1"/>
              <a:t>ScholierenLab</a:t>
            </a:r>
            <a:br>
              <a:rPr lang="nl-NL" sz="4000" dirty="0"/>
            </a:br>
            <a:r>
              <a:rPr lang="nl-NL" sz="4000" dirty="0"/>
              <a:t>PWS en Quantum Lab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4EB8E-AB37-7D14-AF0C-E28A6599AD5F}"/>
              </a:ext>
            </a:extLst>
          </p:cNvPr>
          <p:cNvSpPr txBox="1"/>
          <p:nvPr/>
        </p:nvSpPr>
        <p:spPr>
          <a:xfrm>
            <a:off x="1400347" y="1463632"/>
            <a:ext cx="107916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Workshops </a:t>
            </a:r>
            <a:r>
              <a:rPr lang="en-GB" sz="2400" dirty="0" err="1"/>
              <a:t>ter</a:t>
            </a:r>
            <a:r>
              <a:rPr lang="en-GB" sz="2400" dirty="0"/>
              <a:t> </a:t>
            </a:r>
            <a:r>
              <a:rPr lang="en-GB" sz="2400" dirty="0" err="1"/>
              <a:t>ondersteuning</a:t>
            </a:r>
            <a:r>
              <a:rPr lang="en-GB" sz="2400" dirty="0"/>
              <a:t> van PWS, </a:t>
            </a:r>
            <a:r>
              <a:rPr lang="en-GB" sz="2400" dirty="0" err="1"/>
              <a:t>onder</a:t>
            </a:r>
            <a:r>
              <a:rPr lang="en-GB" sz="2400" dirty="0"/>
              <a:t> </a:t>
            </a:r>
            <a:r>
              <a:rPr lang="en-GB" sz="2400" dirty="0" err="1"/>
              <a:t>andere</a:t>
            </a:r>
            <a:r>
              <a:rPr lang="en-GB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Quantum Sensing / Cryptography /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Fluorescentie</a:t>
            </a:r>
            <a:r>
              <a:rPr lang="en-GB" sz="2400" dirty="0"/>
              <a:t> &amp; </a:t>
            </a:r>
            <a:r>
              <a:rPr lang="en-GB" sz="2400" dirty="0" err="1"/>
              <a:t>Spectroscopie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Atomic Force </a:t>
            </a:r>
            <a:r>
              <a:rPr lang="en-GB" sz="2400" dirty="0" err="1"/>
              <a:t>Microscopie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Contact: </a:t>
            </a:r>
            <a:r>
              <a:rPr lang="en-GB" sz="2400" dirty="0">
                <a:hlinkClick r:id="rId3"/>
              </a:rPr>
              <a:t>scholierenlab@tudelft.nl</a:t>
            </a:r>
            <a:r>
              <a:rPr lang="en-GB" sz="2400" dirty="0"/>
              <a:t> (Lennard </a:t>
            </a:r>
            <a:r>
              <a:rPr lang="en-GB" sz="2400" dirty="0" err="1"/>
              <a:t>Duynkerke</a:t>
            </a:r>
            <a:r>
              <a:rPr lang="en-GB" sz="24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9BD53-EA50-C5F7-0C6E-6DA1AAEF1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207" y="3277361"/>
            <a:ext cx="6169688" cy="2754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D5C453-0383-97D2-1465-C9AD33212671}"/>
              </a:ext>
            </a:extLst>
          </p:cNvPr>
          <p:cNvSpPr txBox="1"/>
          <p:nvPr/>
        </p:nvSpPr>
        <p:spPr>
          <a:xfrm>
            <a:off x="1448203" y="5409704"/>
            <a:ext cx="4156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Thorlabs Discovery</a:t>
            </a:r>
          </a:p>
          <a:p>
            <a:r>
              <a:rPr lang="en-GB" dirty="0"/>
              <a:t>Quantum Cryptography Demonstration Kit</a:t>
            </a:r>
            <a:endParaRPr lang="en-NL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F35AD20-9700-03DC-1F14-87AC35BB3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1593" y="3732159"/>
            <a:ext cx="1654881" cy="23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3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Quantum bij Collega’s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8E6EF-5F08-4469-FDF2-202200C1C070}"/>
              </a:ext>
            </a:extLst>
          </p:cNvPr>
          <p:cNvSpPr txBox="1"/>
          <p:nvPr/>
        </p:nvSpPr>
        <p:spPr>
          <a:xfrm>
            <a:off x="1679575" y="1136342"/>
            <a:ext cx="10225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QLAB Twente: </a:t>
            </a:r>
            <a:r>
              <a:rPr lang="en-GB" dirty="0" err="1"/>
              <a:t>Profielwerkstukken</a:t>
            </a:r>
            <a:r>
              <a:rPr lang="en-GB" dirty="0"/>
              <a:t> Entanglement, Sensing, Computing, Cryptography</a:t>
            </a:r>
          </a:p>
          <a:p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https://www.utwente.nl/en/mesaplus/research/centres-of-expertise/quant/education/</a:t>
            </a:r>
            <a:endParaRPr lang="en-GB" dirty="0"/>
          </a:p>
          <a:p>
            <a:endParaRPr lang="en-GB" dirty="0"/>
          </a:p>
          <a:p>
            <a:r>
              <a:rPr lang="en-GB" dirty="0"/>
              <a:t>Contact: </a:t>
            </a:r>
            <a:r>
              <a:rPr lang="en-GB" dirty="0">
                <a:hlinkClick r:id="rId4"/>
              </a:rPr>
              <a:t>c.castenmiller@utwente.nl</a:t>
            </a:r>
            <a:endParaRPr lang="en-GB" dirty="0"/>
          </a:p>
          <a:p>
            <a:endParaRPr lang="en-GB" dirty="0"/>
          </a:p>
          <a:p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95263-9A4B-ED40-6382-B1EBB02F7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703" y="3301900"/>
            <a:ext cx="5389124" cy="2689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86870D-0DBE-9F12-C54B-60B7F1BCD354}"/>
              </a:ext>
            </a:extLst>
          </p:cNvPr>
          <p:cNvSpPr txBox="1"/>
          <p:nvPr/>
        </p:nvSpPr>
        <p:spPr>
          <a:xfrm>
            <a:off x="5398031" y="6055467"/>
            <a:ext cx="2788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/>
              <a:t>https://qutools.com/qued/</a:t>
            </a:r>
          </a:p>
        </p:txBody>
      </p:sp>
    </p:spTree>
    <p:extLst>
      <p:ext uri="{BB962C8B-B14F-4D97-AF65-F5344CB8AC3E}">
        <p14:creationId xmlns:p14="http://schemas.microsoft.com/office/powerpoint/2010/main" val="857148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-10965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964" y="5991598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2909973" y="131390"/>
            <a:ext cx="7772400" cy="640968"/>
          </a:xfrm>
        </p:spPr>
        <p:txBody>
          <a:bodyPr>
            <a:normAutofit/>
          </a:bodyPr>
          <a:lstStyle/>
          <a:p>
            <a:r>
              <a:rPr lang="nl-NL" sz="4000" dirty="0"/>
              <a:t>Quantum bij Collega’s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8E6EF-5F08-4469-FDF2-202200C1C070}"/>
              </a:ext>
            </a:extLst>
          </p:cNvPr>
          <p:cNvSpPr txBox="1"/>
          <p:nvPr/>
        </p:nvSpPr>
        <p:spPr>
          <a:xfrm>
            <a:off x="1679575" y="1136342"/>
            <a:ext cx="10225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Quantum Quest (Online) 2024 (</a:t>
            </a:r>
            <a:r>
              <a:rPr lang="en-GB" dirty="0" err="1"/>
              <a:t>docentencursus</a:t>
            </a:r>
            <a:r>
              <a:rPr lang="en-GB" dirty="0"/>
              <a:t>) </a:t>
            </a:r>
            <a:r>
              <a:rPr lang="en-GB" dirty="0" err="1"/>
              <a:t>en</a:t>
            </a:r>
            <a:r>
              <a:rPr lang="en-GB" dirty="0"/>
              <a:t>/of 2025 (</a:t>
            </a:r>
            <a:r>
              <a:rPr lang="en-GB" dirty="0" err="1"/>
              <a:t>leerlingen</a:t>
            </a:r>
            <a:r>
              <a:rPr lang="en-GB" dirty="0"/>
              <a:t>)</a:t>
            </a:r>
          </a:p>
          <a:p>
            <a:r>
              <a:rPr lang="en-GB" dirty="0">
                <a:hlinkClick r:id="rId3"/>
              </a:rPr>
              <a:t>https://www.quantum-quest.org/nl/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FE762-8193-47A6-83FF-97DA03BF4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499" y="2040125"/>
            <a:ext cx="4625531" cy="455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0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4C26F1451D0A44ABB73FA2C8A0D54B" ma:contentTypeVersion="16" ma:contentTypeDescription="Een nieuw document maken." ma:contentTypeScope="" ma:versionID="aaddd705bbb8bee840ad1b5d5049f1be">
  <xsd:schema xmlns:xsd="http://www.w3.org/2001/XMLSchema" xmlns:xs="http://www.w3.org/2001/XMLSchema" xmlns:p="http://schemas.microsoft.com/office/2006/metadata/properties" xmlns:ns2="4579a138-ffa5-4c01-a0fc-376e398031c3" xmlns:ns3="bd624b3d-3944-4cb7-aaa3-5400aebcdaf0" targetNamespace="http://schemas.microsoft.com/office/2006/metadata/properties" ma:root="true" ma:fieldsID="4b19bac5bacf999b0d8689b8bde2adf1" ns2:_="" ns3:_="">
    <xsd:import namespace="4579a138-ffa5-4c01-a0fc-376e398031c3"/>
    <xsd:import namespace="bd624b3d-3944-4cb7-aaa3-5400aebcda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79a138-ffa5-4c01-a0fc-376e398031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0d2f2e1c-c095-4710-afda-8e7acdb03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24b3d-3944-4cb7-aaa3-5400aebcdaf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13b460-9467-4025-aae9-33999cc4e685}" ma:internalName="TaxCatchAll" ma:showField="CatchAllData" ma:web="bd624b3d-3944-4cb7-aaa3-5400aebcda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79a138-ffa5-4c01-a0fc-376e398031c3">
      <Terms xmlns="http://schemas.microsoft.com/office/infopath/2007/PartnerControls"/>
    </lcf76f155ced4ddcb4097134ff3c332f>
    <TaxCatchAll xmlns="bd624b3d-3944-4cb7-aaa3-5400aebcdaf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B525C1-1CAF-4A27-B657-77B3FE06EA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79a138-ffa5-4c01-a0fc-376e398031c3"/>
    <ds:schemaRef ds:uri="bd624b3d-3944-4cb7-aaa3-5400aebcda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66F5EE-94D9-473E-9249-6D4E57BD4956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bd624b3d-3944-4cb7-aaa3-5400aebcdaf0"/>
    <ds:schemaRef ds:uri="http://schemas.openxmlformats.org/package/2006/metadata/core-properties"/>
    <ds:schemaRef ds:uri="4579a138-ffa5-4c01-a0fc-376e398031c3"/>
    <ds:schemaRef ds:uri="http://purl.org/dc/terms/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C6BF15E-C5D0-4D05-9708-7C725A9BAA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925</Words>
  <Application>Microsoft Office PowerPoint</Application>
  <PresentationFormat>Widescreen</PresentationFormat>
  <Paragraphs>161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-apple-system</vt:lpstr>
      <vt:lpstr>Arial</vt:lpstr>
      <vt:lpstr>Calibri</vt:lpstr>
      <vt:lpstr>Calibri Light</vt:lpstr>
      <vt:lpstr>Office Theme</vt:lpstr>
      <vt:lpstr>Office-thema</vt:lpstr>
      <vt:lpstr>Kantoorthema</vt:lpstr>
      <vt:lpstr>Quantum Ready!</vt:lpstr>
      <vt:lpstr>Programma van deze werkgroep</vt:lpstr>
      <vt:lpstr>PowerPoint Presentation</vt:lpstr>
      <vt:lpstr>NLT module HAVO: Quantum Ready!</vt:lpstr>
      <vt:lpstr>Erasmus+ Quantum Computing</vt:lpstr>
      <vt:lpstr>Erasmus+ Quantum Computing</vt:lpstr>
      <vt:lpstr>Science Center: ScholierenLab PWS en Quantum Lab</vt:lpstr>
      <vt:lpstr>Quantum bij Collega’s</vt:lpstr>
      <vt:lpstr>Quantum bij Collega’s</vt:lpstr>
      <vt:lpstr>Quantum bij Collega’s</vt:lpstr>
      <vt:lpstr>Quantum bij Collega’s</vt:lpstr>
      <vt:lpstr>Quantum, Biologie &amp; Technologie</vt:lpstr>
      <vt:lpstr>PowerPoint Presentation</vt:lpstr>
      <vt:lpstr>Fluorescerend Diamantpoeder</vt:lpstr>
      <vt:lpstr>Energiediagram NV Center</vt:lpstr>
      <vt:lpstr>Practicumopstelling NV Center</vt:lpstr>
      <vt:lpstr>VRAGEN?</vt:lpstr>
      <vt:lpstr>Zelf aan de slag!</vt:lpstr>
      <vt:lpstr>Kristalrooster bouwen</vt:lpstr>
      <vt:lpstr>Foto-elektrisch effect</vt:lpstr>
      <vt:lpstr>Sensor Elektrisch Veld</vt:lpstr>
      <vt:lpstr>Michelson Interferometer</vt:lpstr>
      <vt:lpstr>Tunnelen met licht</vt:lpstr>
      <vt:lpstr>Wet van Malus</vt:lpstr>
      <vt:lpstr>Alice, Bob &amp; Eve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Sensing met Diamant</dc:title>
  <dc:creator>Rutger Ockhorst</dc:creator>
  <cp:lastModifiedBy>Rutger Ockhorst</cp:lastModifiedBy>
  <cp:revision>12</cp:revision>
  <cp:lastPrinted>2023-12-14T17:48:34Z</cp:lastPrinted>
  <dcterms:created xsi:type="dcterms:W3CDTF">2023-09-28T12:40:02Z</dcterms:created>
  <dcterms:modified xsi:type="dcterms:W3CDTF">2023-12-18T09:59:51Z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0x0101002D4C26F1451D0A44ABB73FA2C8A0D54B</vt:lpwstr>
  </property>
  <property fmtid="{D5CDD505-2E9C-101B-9397-08002B2CF9AE}" pid="3" name="MediaServiceImageTags">
    <vt:lpwstr/>
  </property>
</Properties>
</file>