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74" r:id="rId3"/>
    <p:sldId id="271" r:id="rId4"/>
    <p:sldId id="293" r:id="rId5"/>
    <p:sldId id="294" r:id="rId6"/>
    <p:sldId id="292" r:id="rId7"/>
    <p:sldId id="295" r:id="rId8"/>
    <p:sldId id="276" r:id="rId9"/>
    <p:sldId id="279" r:id="rId10"/>
    <p:sldId id="296" r:id="rId11"/>
    <p:sldId id="297" r:id="rId12"/>
    <p:sldId id="278" r:id="rId13"/>
    <p:sldId id="262" r:id="rId14"/>
    <p:sldId id="259" r:id="rId15"/>
    <p:sldId id="260" r:id="rId16"/>
    <p:sldId id="277" r:id="rId17"/>
    <p:sldId id="299" r:id="rId18"/>
    <p:sldId id="298" r:id="rId19"/>
    <p:sldId id="272" r:id="rId20"/>
    <p:sldId id="300" r:id="rId21"/>
    <p:sldId id="257" r:id="rId22"/>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F450-B790-C721-F2AA-23BC0B008D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407831FB-99FD-0150-D0CB-422D59A88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AFB88B7A-5440-FF36-F0A7-8739AE213FA8}"/>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97FA2303-71DC-6154-7D3B-E82312BF157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3500D55-9D17-64DD-D2F2-A415207948CA}"/>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189076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C1D1-52DC-FAC2-60C8-CB4D7B988D0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D7F1F350-9183-9F6E-49EF-75C3B1109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FC84B8D4-DECB-87D7-5E99-3F04D2154D2C}"/>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F5DD7076-590C-DC98-8806-0748D8A4C83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1DB9FDB-6A03-0DC9-6EA8-F0A68C461758}"/>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127018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4B269E-4E79-3539-1F30-1115DD3F21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6DEDF4B-50E9-76E4-0D56-09D4672EE8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4130B64C-5ECC-0628-7F6B-C2387D4C79C0}"/>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9CE75949-EB28-18BF-5860-EE8ED6AE821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57082DB-6106-541B-08A2-4971652D91F8}"/>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90064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19C7C-9CB8-3F16-8014-B940EA2DD3B6}"/>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503A37E1-80CC-4782-17A1-CA2E1ECC0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4973FE1-AFF8-1F3D-C5ED-FC5E393AAA84}"/>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E2FBF0EC-6A4F-1CD3-A2F4-4B4CD7BB70E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A45D20A-D1F8-E024-A15A-4D5DC6A017F8}"/>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175589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8D8AE-84F7-A7B4-BF1B-F3DECB982A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28D5AF48-C456-94B1-38C1-D6D39FE3F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3A65E-79F6-D278-E783-4480034481A7}"/>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E8A7CA5C-6BE7-6EBF-2B5E-8DC4D6116639}"/>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6D82E74-3FDD-9447-F1E6-E901C1832A4F}"/>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200179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B64E-82A9-C6ED-BE8C-72E8737CC87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FA7D5B57-18F1-8207-1606-9A7389A3D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80A97F2-6632-286B-FBBB-A56A2D75B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EE937A4C-4621-2ADC-70A5-EF8888FC7ABB}"/>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6" name="Footer Placeholder 5">
            <a:extLst>
              <a:ext uri="{FF2B5EF4-FFF2-40B4-BE49-F238E27FC236}">
                <a16:creationId xmlns:a16="http://schemas.microsoft.com/office/drawing/2014/main" id="{7C7E0C4E-E016-F34A-B8CA-8FAAC40FDCA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97BF15A6-4A8D-F747-FEA8-35ED6DCD7AD5}"/>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110091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20E1-4161-4447-0C6D-21079B4BE650}"/>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E9C35AA1-6CFD-327A-902D-AD0E190C2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CD905-07F7-5A75-2477-62EAA8A5BB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6EE7E8F-4936-2653-5803-AC57913A7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0461F-293B-19F1-DAEF-60E453FC05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A5C1D804-0B0A-3841-7734-3B0252D77403}"/>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8" name="Footer Placeholder 7">
            <a:extLst>
              <a:ext uri="{FF2B5EF4-FFF2-40B4-BE49-F238E27FC236}">
                <a16:creationId xmlns:a16="http://schemas.microsoft.com/office/drawing/2014/main" id="{8AAF352C-AE7D-49AF-C771-0328D88F3857}"/>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89A54960-4E8E-30A1-B2C9-7C971F6CD723}"/>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135071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2D57-D0FD-B8B1-698A-E48629056D40}"/>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EA7E481C-A8DB-CD53-DAA3-188233937EAA}"/>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4" name="Footer Placeholder 3">
            <a:extLst>
              <a:ext uri="{FF2B5EF4-FFF2-40B4-BE49-F238E27FC236}">
                <a16:creationId xmlns:a16="http://schemas.microsoft.com/office/drawing/2014/main" id="{5A98FC3A-C8B7-4073-4CF9-501D62731D9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B5C1F28-7263-9A33-2EA5-F187BC9CB621}"/>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42000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E54DFA-4676-B853-86A1-0CD31DCB6DE5}"/>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3" name="Footer Placeholder 2">
            <a:extLst>
              <a:ext uri="{FF2B5EF4-FFF2-40B4-BE49-F238E27FC236}">
                <a16:creationId xmlns:a16="http://schemas.microsoft.com/office/drawing/2014/main" id="{07F86AE1-FFFE-5718-5C62-B7258A7C7DE5}"/>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D1801C4B-FBF0-B79E-D324-0F7729AD309E}"/>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2256291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E8F5A-3D9B-8CD2-A09B-EB2B2BFFB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8BB05202-4243-2C9C-7C57-91C085BF31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76015193-843E-0353-A661-F6D4B7634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9DEA2-D313-AFF2-314C-B290A79FFE39}"/>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6" name="Footer Placeholder 5">
            <a:extLst>
              <a:ext uri="{FF2B5EF4-FFF2-40B4-BE49-F238E27FC236}">
                <a16:creationId xmlns:a16="http://schemas.microsoft.com/office/drawing/2014/main" id="{B1152D67-CBCC-8864-2925-6188F2F18E74}"/>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CD69072D-2AC5-C00E-17FB-2770A1ABA1DA}"/>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59072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020D-612B-1CBD-504F-C5BF3A54D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79F75EC8-32DD-D99A-6942-C59896607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9E473236-4B0A-8B74-5AE7-8AE216A4E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174BF4-32BB-0ACA-113D-CE9EC046E349}"/>
              </a:ext>
            </a:extLst>
          </p:cNvPr>
          <p:cNvSpPr>
            <a:spLocks noGrp="1"/>
          </p:cNvSpPr>
          <p:nvPr>
            <p:ph type="dt" sz="half" idx="10"/>
          </p:nvPr>
        </p:nvSpPr>
        <p:spPr/>
        <p:txBody>
          <a:bodyPr/>
          <a:lstStyle/>
          <a:p>
            <a:fld id="{470F7B21-9327-41A0-B3D8-F38B67861E6F}" type="datetimeFigureOut">
              <a:rPr lang="nl-NL" smtClean="0"/>
              <a:t>21-12-2023</a:t>
            </a:fld>
            <a:endParaRPr lang="nl-NL"/>
          </a:p>
        </p:txBody>
      </p:sp>
      <p:sp>
        <p:nvSpPr>
          <p:cNvPr id="6" name="Footer Placeholder 5">
            <a:extLst>
              <a:ext uri="{FF2B5EF4-FFF2-40B4-BE49-F238E27FC236}">
                <a16:creationId xmlns:a16="http://schemas.microsoft.com/office/drawing/2014/main" id="{AD0C19D0-7492-3E9D-B473-235E7C9A5C98}"/>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F43BDED-1401-8188-7A94-2FA8CE09BC17}"/>
              </a:ext>
            </a:extLst>
          </p:cNvPr>
          <p:cNvSpPr>
            <a:spLocks noGrp="1"/>
          </p:cNvSpPr>
          <p:nvPr>
            <p:ph type="sldNum" sz="quarter" idx="12"/>
          </p:nvPr>
        </p:nvSpPr>
        <p:spPr/>
        <p:txBody>
          <a:bodyPr/>
          <a:lstStyle/>
          <a:p>
            <a:fld id="{217A9405-4D93-42A7-B89B-AFAE4DB88C60}" type="slidenum">
              <a:rPr lang="nl-NL" smtClean="0"/>
              <a:t>‹#›</a:t>
            </a:fld>
            <a:endParaRPr lang="nl-NL"/>
          </a:p>
        </p:txBody>
      </p:sp>
    </p:spTree>
    <p:extLst>
      <p:ext uri="{BB962C8B-B14F-4D97-AF65-F5344CB8AC3E}">
        <p14:creationId xmlns:p14="http://schemas.microsoft.com/office/powerpoint/2010/main" val="46034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0759A-3069-0ED5-17BD-1655C1B536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F6FDE899-B99B-2C37-E0DF-1BA65F2E3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A6BA074-423E-BB8E-F591-1B0B5CD68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F7B21-9327-41A0-B3D8-F38B67861E6F}" type="datetimeFigureOut">
              <a:rPr lang="nl-NL" smtClean="0"/>
              <a:t>21-12-2023</a:t>
            </a:fld>
            <a:endParaRPr lang="nl-NL"/>
          </a:p>
        </p:txBody>
      </p:sp>
      <p:sp>
        <p:nvSpPr>
          <p:cNvPr id="5" name="Footer Placeholder 4">
            <a:extLst>
              <a:ext uri="{FF2B5EF4-FFF2-40B4-BE49-F238E27FC236}">
                <a16:creationId xmlns:a16="http://schemas.microsoft.com/office/drawing/2014/main" id="{5D6B7612-1750-D743-BBF9-A7F5B43EE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A4C338AB-958A-F511-C6D1-2EC8C3820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A9405-4D93-42A7-B89B-AFAE4DB88C60}" type="slidenum">
              <a:rPr lang="nl-NL" smtClean="0"/>
              <a:t>‹#›</a:t>
            </a:fld>
            <a:endParaRPr lang="nl-NL"/>
          </a:p>
        </p:txBody>
      </p:sp>
    </p:spTree>
    <p:extLst>
      <p:ext uri="{BB962C8B-B14F-4D97-AF65-F5344CB8AC3E}">
        <p14:creationId xmlns:p14="http://schemas.microsoft.com/office/powerpoint/2010/main" val="126725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xamenblad.nl/system/files/2023/syllabi/syllabus_natuurkunde_vwo_2025_versie_4_nadere_vaststelling.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pen.spotify.com/episode/5ImEEGxjKRK0FyPCvWgDQs?si=D0QTC1qOQLGiMKFgX7_mLQ" TargetMode="External"/><Relationship Id="rId2" Type="http://schemas.openxmlformats.org/officeDocument/2006/relationships/hyperlink" Target="https://www.slo.nl/thema/vakspecifieke-thema/natuur-techniek/modelleren/leren-modellere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e.tl/t-tDIu24FhoF"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07D9B-51E7-18DA-13FC-483DD2F86D9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3094A14-D3DF-8C27-5B05-7954FB77B178}"/>
              </a:ext>
            </a:extLst>
          </p:cNvPr>
          <p:cNvSpPr>
            <a:spLocks noGrp="1"/>
          </p:cNvSpPr>
          <p:nvPr>
            <p:ph type="subTitle" idx="1"/>
          </p:nvPr>
        </p:nvSpPr>
        <p:spPr/>
        <p:txBody>
          <a:bodyPr/>
          <a:lstStyle/>
          <a:p>
            <a:endParaRPr lang="nl-NL"/>
          </a:p>
        </p:txBody>
      </p:sp>
      <p:pic>
        <p:nvPicPr>
          <p:cNvPr id="2050" name="Picture 2" descr="Illustration of forensic on crime scene. | CanStock">
            <a:extLst>
              <a:ext uri="{FF2B5EF4-FFF2-40B4-BE49-F238E27FC236}">
                <a16:creationId xmlns:a16="http://schemas.microsoft.com/office/drawing/2014/main" id="{1E8AA913-1AE9-6721-2C2F-EEDE5FD49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44"/>
          <a:stretch/>
        </p:blipFill>
        <p:spPr bwMode="auto">
          <a:xfrm>
            <a:off x="0" y="-50801"/>
            <a:ext cx="12192000" cy="6908801"/>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0D18A468-A3EE-47CA-291B-093F476DDF08}"/>
              </a:ext>
            </a:extLst>
          </p:cNvPr>
          <p:cNvSpPr/>
          <p:nvPr/>
        </p:nvSpPr>
        <p:spPr>
          <a:xfrm>
            <a:off x="780121" y="153125"/>
            <a:ext cx="10631757" cy="2369880"/>
          </a:xfrm>
          <a:prstGeom prst="rect">
            <a:avLst/>
          </a:prstGeom>
          <a:noFill/>
        </p:spPr>
        <p:txBody>
          <a:bodyPr wrap="none" lIns="91440" tIns="45720" rIns="91440" bIns="45720">
            <a:spAutoFit/>
          </a:bodyPr>
          <a:lstStyle/>
          <a:p>
            <a:pPr algn="ctr"/>
            <a: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Moord of ongeluk?</a:t>
            </a:r>
          </a:p>
          <a:p>
            <a:pPr algn="ctr"/>
            <a:r>
              <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Modelleren als middel, niet als doel.</a:t>
            </a:r>
          </a:p>
          <a:p>
            <a:pPr algn="ctr"/>
            <a:r>
              <a:rPr lang="nl-NL"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Kars Verbeek – Radboud universiteit</a:t>
            </a:r>
            <a:endParaRPr lang="nl-NL"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94517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4C25-0489-C2A7-8F0C-8C32E235B15E}"/>
              </a:ext>
            </a:extLst>
          </p:cNvPr>
          <p:cNvSpPr>
            <a:spLocks noGrp="1"/>
          </p:cNvSpPr>
          <p:nvPr>
            <p:ph type="title"/>
          </p:nvPr>
        </p:nvSpPr>
        <p:spPr>
          <a:xfrm>
            <a:off x="838199" y="365125"/>
            <a:ext cx="11249025" cy="1460500"/>
          </a:xfrm>
        </p:spPr>
        <p:txBody>
          <a:bodyPr>
            <a:normAutofit fontScale="90000"/>
          </a:bodyPr>
          <a:lstStyle/>
          <a:p>
            <a:r>
              <a:rPr lang="en-US" dirty="0"/>
              <a:t>Meneer Verbeek </a:t>
            </a:r>
            <a:r>
              <a:rPr lang="en-US" dirty="0" err="1"/>
              <a:t>stond</a:t>
            </a:r>
            <a:r>
              <a:rPr lang="en-US" dirty="0"/>
              <a:t> van het </a:t>
            </a:r>
            <a:r>
              <a:rPr lang="en-US" dirty="0" err="1"/>
              <a:t>uitzicht</a:t>
            </a:r>
            <a:r>
              <a:rPr lang="en-US" dirty="0"/>
              <a:t> </a:t>
            </a:r>
            <a:r>
              <a:rPr lang="en-US" dirty="0" err="1"/>
              <a:t>te</a:t>
            </a:r>
            <a:r>
              <a:rPr lang="en-US" dirty="0"/>
              <a:t> </a:t>
            </a:r>
            <a:r>
              <a:rPr lang="en-US" dirty="0" err="1"/>
              <a:t>genieten</a:t>
            </a:r>
            <a:r>
              <a:rPr lang="en-US" dirty="0"/>
              <a:t> </a:t>
            </a:r>
            <a:r>
              <a:rPr lang="en-US" dirty="0" err="1"/>
              <a:t>en</a:t>
            </a:r>
            <a:r>
              <a:rPr lang="en-US" dirty="0"/>
              <a:t> is door </a:t>
            </a:r>
            <a:r>
              <a:rPr lang="en-US" dirty="0" err="1"/>
              <a:t>verdachte</a:t>
            </a:r>
            <a:r>
              <a:rPr lang="en-US" dirty="0"/>
              <a:t> Jan van R van het dak </a:t>
            </a:r>
            <a:r>
              <a:rPr lang="en-US" dirty="0" err="1"/>
              <a:t>geschopt</a:t>
            </a:r>
            <a:r>
              <a:rPr lang="en-US" dirty="0"/>
              <a:t>…</a:t>
            </a:r>
            <a:endParaRPr lang="nl-NL" dirty="0"/>
          </a:p>
        </p:txBody>
      </p:sp>
      <p:pic>
        <p:nvPicPr>
          <p:cNvPr id="5" name="Content Placeholder 4" descr="A person holding a pillow and standing on a train track&#10;&#10;Description automatically generated">
            <a:extLst>
              <a:ext uri="{FF2B5EF4-FFF2-40B4-BE49-F238E27FC236}">
                <a16:creationId xmlns:a16="http://schemas.microsoft.com/office/drawing/2014/main" id="{7CCE9826-20EB-8C56-6EB5-2807C421CF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002337" y="1705610"/>
            <a:ext cx="5040630" cy="5040630"/>
          </a:xfrm>
        </p:spPr>
      </p:pic>
      <p:pic>
        <p:nvPicPr>
          <p:cNvPr id="7" name="Picture 6" descr="A person and person on a rail&#10;&#10;Description automatically generated">
            <a:extLst>
              <a:ext uri="{FF2B5EF4-FFF2-40B4-BE49-F238E27FC236}">
                <a16:creationId xmlns:a16="http://schemas.microsoft.com/office/drawing/2014/main" id="{E6020F56-D898-A927-2B51-CA9233C9C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67" y="1705610"/>
            <a:ext cx="5040630" cy="5040630"/>
          </a:xfrm>
          <a:prstGeom prst="rect">
            <a:avLst/>
          </a:prstGeom>
        </p:spPr>
      </p:pic>
    </p:spTree>
    <p:extLst>
      <p:ext uri="{BB962C8B-B14F-4D97-AF65-F5344CB8AC3E}">
        <p14:creationId xmlns:p14="http://schemas.microsoft.com/office/powerpoint/2010/main" val="420701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4C25-0489-C2A7-8F0C-8C32E235B15E}"/>
              </a:ext>
            </a:extLst>
          </p:cNvPr>
          <p:cNvSpPr>
            <a:spLocks noGrp="1"/>
          </p:cNvSpPr>
          <p:nvPr>
            <p:ph type="title"/>
          </p:nvPr>
        </p:nvSpPr>
        <p:spPr>
          <a:xfrm>
            <a:off x="209551" y="365125"/>
            <a:ext cx="11877674" cy="1460500"/>
          </a:xfrm>
        </p:spPr>
        <p:txBody>
          <a:bodyPr>
            <a:normAutofit fontScale="90000"/>
          </a:bodyPr>
          <a:lstStyle/>
          <a:p>
            <a:r>
              <a:rPr lang="en-US" dirty="0"/>
              <a:t>Meneer Verbeek </a:t>
            </a:r>
            <a:r>
              <a:rPr lang="en-US" dirty="0" err="1"/>
              <a:t>en</a:t>
            </a:r>
            <a:r>
              <a:rPr lang="en-US" dirty="0"/>
              <a:t> </a:t>
            </a:r>
            <a:r>
              <a:rPr lang="en-US" dirty="0" err="1"/>
              <a:t>verdachte</a:t>
            </a:r>
            <a:r>
              <a:rPr lang="en-US" dirty="0"/>
              <a:t> Jan van R </a:t>
            </a:r>
            <a:r>
              <a:rPr lang="en-US" dirty="0" err="1"/>
              <a:t>waren</a:t>
            </a:r>
            <a:r>
              <a:rPr lang="en-US" dirty="0"/>
              <a:t> op het dak de </a:t>
            </a:r>
            <a:r>
              <a:rPr lang="en-US" dirty="0" err="1"/>
              <a:t>derde</a:t>
            </a:r>
            <a:r>
              <a:rPr lang="en-US" dirty="0"/>
              <a:t> wet van Newton </a:t>
            </a:r>
            <a:r>
              <a:rPr lang="en-US" dirty="0" err="1"/>
              <a:t>aan</a:t>
            </a:r>
            <a:r>
              <a:rPr lang="en-US" dirty="0"/>
              <a:t> het </a:t>
            </a:r>
            <a:r>
              <a:rPr lang="en-US" dirty="0" err="1"/>
              <a:t>testen</a:t>
            </a:r>
            <a:r>
              <a:rPr lang="en-US" dirty="0"/>
              <a:t>. Jan </a:t>
            </a:r>
            <a:r>
              <a:rPr lang="en-US" dirty="0" err="1"/>
              <a:t>liet</a:t>
            </a:r>
            <a:r>
              <a:rPr lang="en-US" dirty="0"/>
              <a:t> per </a:t>
            </a:r>
            <a:r>
              <a:rPr lang="en-US" dirty="0" err="1"/>
              <a:t>ongeluk</a:t>
            </a:r>
            <a:r>
              <a:rPr lang="en-US" dirty="0"/>
              <a:t> het </a:t>
            </a:r>
            <a:r>
              <a:rPr lang="en-US" dirty="0" err="1"/>
              <a:t>kussen</a:t>
            </a:r>
            <a:r>
              <a:rPr lang="en-US" dirty="0"/>
              <a:t> </a:t>
            </a:r>
            <a:r>
              <a:rPr lang="en-US" dirty="0" err="1"/>
              <a:t>los</a:t>
            </a:r>
            <a:r>
              <a:rPr lang="en-US" dirty="0"/>
              <a:t>…</a:t>
            </a:r>
            <a:endParaRPr lang="nl-NL" dirty="0"/>
          </a:p>
        </p:txBody>
      </p:sp>
      <p:sp>
        <p:nvSpPr>
          <p:cNvPr id="3" name="Content Placeholder 2">
            <a:extLst>
              <a:ext uri="{FF2B5EF4-FFF2-40B4-BE49-F238E27FC236}">
                <a16:creationId xmlns:a16="http://schemas.microsoft.com/office/drawing/2014/main" id="{200250BB-3DE2-A704-9B42-D5DEEDC67DB9}"/>
              </a:ext>
            </a:extLst>
          </p:cNvPr>
          <p:cNvSpPr>
            <a:spLocks noGrp="1"/>
          </p:cNvSpPr>
          <p:nvPr>
            <p:ph idx="1"/>
          </p:nvPr>
        </p:nvSpPr>
        <p:spPr>
          <a:xfrm>
            <a:off x="838200" y="1825625"/>
            <a:ext cx="10972800" cy="4851400"/>
          </a:xfrm>
        </p:spPr>
        <p:txBody>
          <a:bodyPr>
            <a:normAutofit fontScale="92500" lnSpcReduction="20000"/>
          </a:bodyPr>
          <a:lstStyle/>
          <a:p>
            <a:endParaRPr lang="en-US"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Bonusvraag: door welke kracht werd meneer Verbeek van het dak geduwd op </a:t>
            </a:r>
            <a:r>
              <a:rPr lang="nl-NL"/>
              <a:t>het moment dat </a:t>
            </a:r>
            <a:r>
              <a:rPr lang="nl-NL" dirty="0"/>
              <a:t>Jan van R het kussen los </a:t>
            </a:r>
            <a:r>
              <a:rPr lang="nl-NL"/>
              <a:t>liet?</a:t>
            </a:r>
            <a:endParaRPr lang="nl-NL" dirty="0"/>
          </a:p>
        </p:txBody>
      </p:sp>
      <p:pic>
        <p:nvPicPr>
          <p:cNvPr id="5" name="Picture 4" descr="A person holding a red pillow next to another person&#10;&#10;Description automatically generated">
            <a:extLst>
              <a:ext uri="{FF2B5EF4-FFF2-40B4-BE49-F238E27FC236}">
                <a16:creationId xmlns:a16="http://schemas.microsoft.com/office/drawing/2014/main" id="{D4ACB68F-F61E-041C-8628-D3FD9C41A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59401" y="1358900"/>
            <a:ext cx="4446270" cy="4446270"/>
          </a:xfrm>
          <a:prstGeom prst="rect">
            <a:avLst/>
          </a:prstGeom>
        </p:spPr>
      </p:pic>
      <p:pic>
        <p:nvPicPr>
          <p:cNvPr id="7" name="Picture 6" descr="A person holding a red bag and another person running on a rail&#10;&#10;Description automatically generated">
            <a:extLst>
              <a:ext uri="{FF2B5EF4-FFF2-40B4-BE49-F238E27FC236}">
                <a16:creationId xmlns:a16="http://schemas.microsoft.com/office/drawing/2014/main" id="{AE186D51-DBB4-CE92-24D5-D4D76E78A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28725" y="1950719"/>
            <a:ext cx="3854451" cy="3854451"/>
          </a:xfrm>
          <a:prstGeom prst="rect">
            <a:avLst/>
          </a:prstGeom>
        </p:spPr>
      </p:pic>
    </p:spTree>
    <p:extLst>
      <p:ext uri="{BB962C8B-B14F-4D97-AF65-F5344CB8AC3E}">
        <p14:creationId xmlns:p14="http://schemas.microsoft.com/office/powerpoint/2010/main" val="247129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3811D-2026-141B-812E-9D2D495AD5C8}"/>
              </a:ext>
            </a:extLst>
          </p:cNvPr>
          <p:cNvSpPr>
            <a:spLocks noGrp="1"/>
          </p:cNvSpPr>
          <p:nvPr>
            <p:ph type="title"/>
          </p:nvPr>
        </p:nvSpPr>
        <p:spPr/>
        <p:txBody>
          <a:bodyPr/>
          <a:lstStyle/>
          <a:p>
            <a:r>
              <a:rPr lang="nl-NL" dirty="0"/>
              <a:t>Nabespreking:</a:t>
            </a:r>
          </a:p>
        </p:txBody>
      </p:sp>
      <p:sp>
        <p:nvSpPr>
          <p:cNvPr id="3" name="Tijdelijke aanduiding voor inhoud 2">
            <a:extLst>
              <a:ext uri="{FF2B5EF4-FFF2-40B4-BE49-F238E27FC236}">
                <a16:creationId xmlns:a16="http://schemas.microsoft.com/office/drawing/2014/main" id="{12BACAF1-7043-CF33-7B30-09605AD9F7EC}"/>
              </a:ext>
            </a:extLst>
          </p:cNvPr>
          <p:cNvSpPr>
            <a:spLocks noGrp="1"/>
          </p:cNvSpPr>
          <p:nvPr>
            <p:ph idx="1"/>
          </p:nvPr>
        </p:nvSpPr>
        <p:spPr>
          <a:xfrm>
            <a:off x="678180" y="1459864"/>
            <a:ext cx="10835640" cy="4829175"/>
          </a:xfrm>
        </p:spPr>
        <p:txBody>
          <a:bodyPr>
            <a:normAutofit fontScale="92500"/>
          </a:bodyPr>
          <a:lstStyle/>
          <a:p>
            <a:r>
              <a:rPr lang="nl-NL" dirty="0"/>
              <a:t>Welke maximale afstand van het gebouw zou je volgens het model terecht kunnen komen?</a:t>
            </a:r>
          </a:p>
          <a:p>
            <a:r>
              <a:rPr lang="nl-NL" dirty="0"/>
              <a:t>Welke variabelen zijn erg moeilijk te schatten (uit het bewijsmateriaal)?</a:t>
            </a:r>
          </a:p>
          <a:p>
            <a:r>
              <a:rPr lang="nl-NL" dirty="0"/>
              <a:t>Mag je </a:t>
            </a:r>
            <a:r>
              <a:rPr lang="nl-NL" dirty="0" err="1"/>
              <a:t>Fres</a:t>
            </a:r>
            <a:r>
              <a:rPr lang="nl-NL" dirty="0"/>
              <a:t> = ma eigenlijk wel gebruiken om de horizontale snelheid op het dak te schatten?</a:t>
            </a:r>
          </a:p>
          <a:p>
            <a:r>
              <a:rPr lang="nl-NL" dirty="0"/>
              <a:t>Het frontaal oppervlak en de stroomlijnfactor hebben nu dezelfde waarde horizontaal als verticaal: klopt dat wel?</a:t>
            </a:r>
          </a:p>
          <a:p>
            <a:r>
              <a:rPr lang="nl-NL" dirty="0"/>
              <a:t>Hoe groot is het effect van de luchtwrijving op de “Flight </a:t>
            </a:r>
            <a:r>
              <a:rPr lang="nl-NL" dirty="0" err="1"/>
              <a:t>distance</a:t>
            </a:r>
            <a:r>
              <a:rPr lang="nl-NL" dirty="0"/>
              <a:t> D”?</a:t>
            </a:r>
          </a:p>
          <a:p>
            <a:r>
              <a:rPr lang="nl-NL" dirty="0"/>
              <a:t>Hoe zou je (de forensische dienst) het model kunnen verbeteren?</a:t>
            </a:r>
          </a:p>
          <a:p>
            <a:r>
              <a:rPr lang="nl-NL" dirty="0"/>
              <a:t>Wat moet je met “het resultaat” dat het model geeft als je meest waarschijnlijke waardes per parameter invult? </a:t>
            </a:r>
            <a:r>
              <a:rPr lang="nl-NL" dirty="0">
                <a:sym typeface="Wingdings" panose="05000000000000000000" pitchFamily="2" charset="2"/>
              </a:rPr>
              <a:t> Is dat dan “het antwoord”?</a:t>
            </a:r>
            <a:endParaRPr lang="nl-NL" dirty="0"/>
          </a:p>
          <a:p>
            <a:endParaRPr lang="nl-NL" dirty="0"/>
          </a:p>
        </p:txBody>
      </p:sp>
    </p:spTree>
    <p:extLst>
      <p:ext uri="{BB962C8B-B14F-4D97-AF65-F5344CB8AC3E}">
        <p14:creationId xmlns:p14="http://schemas.microsoft.com/office/powerpoint/2010/main" val="137450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E48B-05B4-6B09-359B-1BEABEA5A1F0}"/>
              </a:ext>
            </a:extLst>
          </p:cNvPr>
          <p:cNvSpPr>
            <a:spLocks noGrp="1"/>
          </p:cNvSpPr>
          <p:nvPr>
            <p:ph type="title"/>
          </p:nvPr>
        </p:nvSpPr>
        <p:spPr/>
        <p:txBody>
          <a:bodyPr/>
          <a:lstStyle/>
          <a:p>
            <a:r>
              <a:rPr lang="en-US" dirty="0" err="1"/>
              <a:t>Gebruik</a:t>
            </a:r>
            <a:r>
              <a:rPr lang="en-US" dirty="0"/>
              <a:t> van </a:t>
            </a:r>
            <a:r>
              <a:rPr lang="en-US" dirty="0" err="1"/>
              <a:t>forensische</a:t>
            </a:r>
            <a:r>
              <a:rPr lang="en-US" dirty="0"/>
              <a:t> </a:t>
            </a:r>
            <a:br>
              <a:rPr lang="en-US" dirty="0"/>
            </a:br>
            <a:r>
              <a:rPr lang="en-US" dirty="0" err="1"/>
              <a:t>modelleren</a:t>
            </a:r>
            <a:r>
              <a:rPr lang="en-US" dirty="0"/>
              <a:t> </a:t>
            </a:r>
            <a:r>
              <a:rPr lang="en-US" dirty="0" err="1"/>
              <a:t>bij</a:t>
            </a:r>
            <a:r>
              <a:rPr lang="en-US" dirty="0"/>
              <a:t> </a:t>
            </a:r>
            <a:r>
              <a:rPr lang="en-US" dirty="0" err="1"/>
              <a:t>rechtzaken</a:t>
            </a:r>
            <a:r>
              <a:rPr lang="en-US" dirty="0"/>
              <a:t>. </a:t>
            </a:r>
            <a:endParaRPr lang="nl-NL" dirty="0"/>
          </a:p>
        </p:txBody>
      </p:sp>
      <p:sp>
        <p:nvSpPr>
          <p:cNvPr id="3" name="Content Placeholder 2">
            <a:extLst>
              <a:ext uri="{FF2B5EF4-FFF2-40B4-BE49-F238E27FC236}">
                <a16:creationId xmlns:a16="http://schemas.microsoft.com/office/drawing/2014/main" id="{2743F29F-46C8-41C1-4646-74207B41ACAE}"/>
              </a:ext>
            </a:extLst>
          </p:cNvPr>
          <p:cNvSpPr>
            <a:spLocks noGrp="1"/>
          </p:cNvSpPr>
          <p:nvPr>
            <p:ph idx="1"/>
          </p:nvPr>
        </p:nvSpPr>
        <p:spPr/>
        <p:txBody>
          <a:bodyPr/>
          <a:lstStyle/>
          <a:p>
            <a:endParaRPr lang="nl-NL" dirty="0"/>
          </a:p>
        </p:txBody>
      </p:sp>
      <p:pic>
        <p:nvPicPr>
          <p:cNvPr id="5" name="Picture 4">
            <a:extLst>
              <a:ext uri="{FF2B5EF4-FFF2-40B4-BE49-F238E27FC236}">
                <a16:creationId xmlns:a16="http://schemas.microsoft.com/office/drawing/2014/main" id="{9AB6F7F4-529C-92F2-DADF-931E86B0129C}"/>
              </a:ext>
            </a:extLst>
          </p:cNvPr>
          <p:cNvPicPr>
            <a:picLocks noChangeAspect="1"/>
          </p:cNvPicPr>
          <p:nvPr/>
        </p:nvPicPr>
        <p:blipFill rotWithShape="1">
          <a:blip r:embed="rId2"/>
          <a:srcRect l="25619" t="43670" r="35161" b="23792"/>
          <a:stretch/>
        </p:blipFill>
        <p:spPr>
          <a:xfrm>
            <a:off x="80862" y="1825625"/>
            <a:ext cx="7759048" cy="3620888"/>
          </a:xfrm>
          <a:prstGeom prst="rect">
            <a:avLst/>
          </a:prstGeom>
        </p:spPr>
      </p:pic>
      <p:pic>
        <p:nvPicPr>
          <p:cNvPr id="7" name="Picture 6">
            <a:extLst>
              <a:ext uri="{FF2B5EF4-FFF2-40B4-BE49-F238E27FC236}">
                <a16:creationId xmlns:a16="http://schemas.microsoft.com/office/drawing/2014/main" id="{184137C6-094A-7943-9DBE-23053BD15B1B}"/>
              </a:ext>
            </a:extLst>
          </p:cNvPr>
          <p:cNvPicPr>
            <a:picLocks noChangeAspect="1"/>
          </p:cNvPicPr>
          <p:nvPr/>
        </p:nvPicPr>
        <p:blipFill rotWithShape="1">
          <a:blip r:embed="rId3"/>
          <a:srcRect l="25637" t="9931" r="50561" b="5324"/>
          <a:stretch/>
        </p:blipFill>
        <p:spPr>
          <a:xfrm>
            <a:off x="7852945" y="0"/>
            <a:ext cx="4258193" cy="6858000"/>
          </a:xfrm>
          <a:prstGeom prst="rect">
            <a:avLst/>
          </a:prstGeom>
        </p:spPr>
      </p:pic>
      <p:pic>
        <p:nvPicPr>
          <p:cNvPr id="4" name="Picture 2">
            <a:extLst>
              <a:ext uri="{FF2B5EF4-FFF2-40B4-BE49-F238E27FC236}">
                <a16:creationId xmlns:a16="http://schemas.microsoft.com/office/drawing/2014/main" id="{75395D2B-A151-1956-4BF1-52B9ED6C1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4432425"/>
            <a:ext cx="3841749" cy="242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7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97B7-5E77-ADE2-D4EE-A82C8ECC1F7A}"/>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04D0EBBA-B584-E431-638A-5E51DA6CC198}"/>
              </a:ext>
            </a:extLst>
          </p:cNvPr>
          <p:cNvSpPr>
            <a:spLocks noGrp="1"/>
          </p:cNvSpPr>
          <p:nvPr>
            <p:ph idx="1"/>
          </p:nvPr>
        </p:nvSpPr>
        <p:spPr/>
        <p:txBody>
          <a:bodyPr/>
          <a:lstStyle/>
          <a:p>
            <a:endParaRPr lang="nl-NL"/>
          </a:p>
        </p:txBody>
      </p:sp>
      <p:pic>
        <p:nvPicPr>
          <p:cNvPr id="2050" name="Picture 2">
            <a:extLst>
              <a:ext uri="{FF2B5EF4-FFF2-40B4-BE49-F238E27FC236}">
                <a16:creationId xmlns:a16="http://schemas.microsoft.com/office/drawing/2014/main" id="{822F2D52-E45D-3FD1-D074-01D546ADF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92" y="102394"/>
            <a:ext cx="4355483" cy="6653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 6">
            <a:extLst>
              <a:ext uri="{FF2B5EF4-FFF2-40B4-BE49-F238E27FC236}">
                <a16:creationId xmlns:a16="http://schemas.microsoft.com/office/drawing/2014/main" id="{9C3886EA-6726-4B2E-59DD-00654215E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7908"/>
            <a:ext cx="5915025" cy="67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86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D838A-9777-A30E-D67D-D9269DEB8A3E}"/>
              </a:ext>
            </a:extLst>
          </p:cNvPr>
          <p:cNvSpPr>
            <a:spLocks noGrp="1"/>
          </p:cNvSpPr>
          <p:nvPr>
            <p:ph type="title"/>
          </p:nvPr>
        </p:nvSpPr>
        <p:spPr/>
        <p:txBody>
          <a:bodyPr/>
          <a:lstStyle/>
          <a:p>
            <a:r>
              <a:rPr lang="en-US" dirty="0" err="1"/>
              <a:t>Geschikt</a:t>
            </a:r>
            <a:r>
              <a:rPr lang="en-US" dirty="0"/>
              <a:t> </a:t>
            </a:r>
            <a:r>
              <a:rPr lang="en-US" dirty="0" err="1"/>
              <a:t>onderwerp</a:t>
            </a:r>
            <a:r>
              <a:rPr lang="en-US" dirty="0"/>
              <a:t> </a:t>
            </a:r>
            <a:r>
              <a:rPr lang="en-US" dirty="0" err="1"/>
              <a:t>voor</a:t>
            </a:r>
            <a:r>
              <a:rPr lang="en-US" dirty="0"/>
              <a:t> </a:t>
            </a:r>
            <a:r>
              <a:rPr lang="en-US" dirty="0" err="1"/>
              <a:t>een</a:t>
            </a:r>
            <a:r>
              <a:rPr lang="en-US" dirty="0"/>
              <a:t> practicum? Of </a:t>
            </a:r>
            <a:r>
              <a:rPr lang="en-US" dirty="0" err="1"/>
              <a:t>een</a:t>
            </a:r>
            <a:r>
              <a:rPr lang="en-US" dirty="0"/>
              <a:t> </a:t>
            </a:r>
            <a:r>
              <a:rPr lang="en-US" dirty="0" err="1"/>
              <a:t>profielwerkstuk</a:t>
            </a:r>
            <a:r>
              <a:rPr lang="en-US" dirty="0"/>
              <a:t>…</a:t>
            </a:r>
            <a:endParaRPr lang="nl-NL" dirty="0"/>
          </a:p>
        </p:txBody>
      </p:sp>
      <p:sp>
        <p:nvSpPr>
          <p:cNvPr id="3" name="Content Placeholder 2">
            <a:extLst>
              <a:ext uri="{FF2B5EF4-FFF2-40B4-BE49-F238E27FC236}">
                <a16:creationId xmlns:a16="http://schemas.microsoft.com/office/drawing/2014/main" id="{7D65B740-8B1E-E048-A67B-54E5820EEC47}"/>
              </a:ext>
            </a:extLst>
          </p:cNvPr>
          <p:cNvSpPr>
            <a:spLocks noGrp="1"/>
          </p:cNvSpPr>
          <p:nvPr>
            <p:ph idx="1"/>
          </p:nvPr>
        </p:nvSpPr>
        <p:spPr/>
        <p:txBody>
          <a:bodyPr/>
          <a:lstStyle/>
          <a:p>
            <a:endParaRPr lang="nl-NL"/>
          </a:p>
        </p:txBody>
      </p:sp>
      <p:pic>
        <p:nvPicPr>
          <p:cNvPr id="5" name="Picture 4">
            <a:extLst>
              <a:ext uri="{FF2B5EF4-FFF2-40B4-BE49-F238E27FC236}">
                <a16:creationId xmlns:a16="http://schemas.microsoft.com/office/drawing/2014/main" id="{24BCBA41-EAB0-31AB-88C6-E0D10B4F3672}"/>
              </a:ext>
            </a:extLst>
          </p:cNvPr>
          <p:cNvPicPr>
            <a:picLocks noChangeAspect="1"/>
          </p:cNvPicPr>
          <p:nvPr/>
        </p:nvPicPr>
        <p:blipFill rotWithShape="1">
          <a:blip r:embed="rId2"/>
          <a:srcRect l="26559" t="13701" r="30023" b="11071"/>
          <a:stretch/>
        </p:blipFill>
        <p:spPr>
          <a:xfrm>
            <a:off x="1" y="1609724"/>
            <a:ext cx="5867400" cy="5248275"/>
          </a:xfrm>
          <a:prstGeom prst="rect">
            <a:avLst/>
          </a:prstGeom>
        </p:spPr>
      </p:pic>
      <p:pic>
        <p:nvPicPr>
          <p:cNvPr id="4" name="Picture 2">
            <a:extLst>
              <a:ext uri="{FF2B5EF4-FFF2-40B4-BE49-F238E27FC236}">
                <a16:creationId xmlns:a16="http://schemas.microsoft.com/office/drawing/2014/main" id="{DE0D02F1-9CDE-8B37-0847-1B8B8E954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675" y="1609725"/>
            <a:ext cx="5506105" cy="511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48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907CD-D284-1650-75C2-256AF18927F6}"/>
              </a:ext>
            </a:extLst>
          </p:cNvPr>
          <p:cNvSpPr>
            <a:spLocks noGrp="1"/>
          </p:cNvSpPr>
          <p:nvPr>
            <p:ph type="title"/>
          </p:nvPr>
        </p:nvSpPr>
        <p:spPr/>
        <p:txBody>
          <a:bodyPr/>
          <a:lstStyle/>
          <a:p>
            <a:r>
              <a:rPr lang="nl-NL" dirty="0"/>
              <a:t>Lesplanning in vwo4 – vwo6:</a:t>
            </a:r>
          </a:p>
        </p:txBody>
      </p:sp>
      <p:sp>
        <p:nvSpPr>
          <p:cNvPr id="3" name="Tijdelijke aanduiding voor inhoud 2">
            <a:extLst>
              <a:ext uri="{FF2B5EF4-FFF2-40B4-BE49-F238E27FC236}">
                <a16:creationId xmlns:a16="http://schemas.microsoft.com/office/drawing/2014/main" id="{710BE227-9693-FB47-DA15-D7DAAEA3CDA4}"/>
              </a:ext>
            </a:extLst>
          </p:cNvPr>
          <p:cNvSpPr>
            <a:spLocks noGrp="1"/>
          </p:cNvSpPr>
          <p:nvPr>
            <p:ph idx="1"/>
          </p:nvPr>
        </p:nvSpPr>
        <p:spPr>
          <a:xfrm>
            <a:off x="838200" y="1825624"/>
            <a:ext cx="10515600" cy="4873123"/>
          </a:xfrm>
        </p:spPr>
        <p:txBody>
          <a:bodyPr>
            <a:normAutofit/>
          </a:bodyPr>
          <a:lstStyle/>
          <a:p>
            <a:r>
              <a:rPr lang="nl-NL" dirty="0"/>
              <a:t>10 min: bekijken bewijsmateriaal, schetsen probleem, groepjes indelen.</a:t>
            </a:r>
          </a:p>
          <a:p>
            <a:r>
              <a:rPr lang="nl-NL" dirty="0"/>
              <a:t>30 min: Modelleren, schatten van variabelen &amp; reconstructie van val.</a:t>
            </a:r>
          </a:p>
          <a:p>
            <a:r>
              <a:rPr lang="nl-NL" dirty="0"/>
              <a:t>Na 10 min: werkend model geven + bespreken welke krachten er werken. </a:t>
            </a:r>
          </a:p>
          <a:p>
            <a:r>
              <a:rPr lang="nl-NL" dirty="0"/>
              <a:t>15 min: </a:t>
            </a:r>
            <a:r>
              <a:rPr lang="nl-NL" dirty="0" err="1"/>
              <a:t>Rechtzaak</a:t>
            </a:r>
            <a:r>
              <a:rPr lang="nl-NL" dirty="0"/>
              <a:t>.</a:t>
            </a:r>
          </a:p>
          <a:p>
            <a:r>
              <a:rPr lang="nl-NL" dirty="0"/>
              <a:t>5 min: Conclusies, afsluiting</a:t>
            </a:r>
          </a:p>
          <a:p>
            <a:endParaRPr lang="nl-NL" dirty="0"/>
          </a:p>
          <a:p>
            <a:pPr>
              <a:buFont typeface="Wingdings" panose="05000000000000000000" pitchFamily="2" charset="2"/>
              <a:buChar char="à"/>
            </a:pPr>
            <a:r>
              <a:rPr lang="nl-NL" dirty="0">
                <a:sym typeface="Wingdings" panose="05000000000000000000" pitchFamily="2" charset="2"/>
              </a:rPr>
              <a:t>Welk effect had het werkblad tijdens </a:t>
            </a:r>
          </a:p>
          <a:p>
            <a:pPr marL="0" indent="0">
              <a:buNone/>
            </a:pPr>
            <a:r>
              <a:rPr lang="nl-NL" dirty="0">
                <a:sym typeface="Wingdings" panose="05000000000000000000" pitchFamily="2" charset="2"/>
              </a:rPr>
              <a:t>het modelleren?</a:t>
            </a:r>
            <a:endParaRPr lang="nl-NL" dirty="0"/>
          </a:p>
          <a:p>
            <a:endParaRPr lang="nl-NL" dirty="0"/>
          </a:p>
        </p:txBody>
      </p:sp>
      <p:pic>
        <p:nvPicPr>
          <p:cNvPr id="4" name="Afbeelding 4">
            <a:extLst>
              <a:ext uri="{FF2B5EF4-FFF2-40B4-BE49-F238E27FC236}">
                <a16:creationId xmlns:a16="http://schemas.microsoft.com/office/drawing/2014/main" id="{570E4522-87CE-CA73-B6BD-AD9D1AB25C69}"/>
              </a:ext>
            </a:extLst>
          </p:cNvPr>
          <p:cNvPicPr>
            <a:picLocks noChangeAspect="1"/>
          </p:cNvPicPr>
          <p:nvPr/>
        </p:nvPicPr>
        <p:blipFill rotWithShape="1">
          <a:blip r:embed="rId2"/>
          <a:srcRect l="24667" t="24741" r="25000" b="9931"/>
          <a:stretch/>
        </p:blipFill>
        <p:spPr>
          <a:xfrm>
            <a:off x="7010399" y="3673748"/>
            <a:ext cx="4143375" cy="3024999"/>
          </a:xfrm>
          <a:prstGeom prst="rect">
            <a:avLst/>
          </a:prstGeom>
        </p:spPr>
      </p:pic>
    </p:spTree>
    <p:extLst>
      <p:ext uri="{BB962C8B-B14F-4D97-AF65-F5344CB8AC3E}">
        <p14:creationId xmlns:p14="http://schemas.microsoft.com/office/powerpoint/2010/main" val="4260198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3EB1E-F371-1E2F-128F-D05AFFC5F86E}"/>
              </a:ext>
            </a:extLst>
          </p:cNvPr>
          <p:cNvSpPr>
            <a:spLocks noGrp="1"/>
          </p:cNvSpPr>
          <p:nvPr>
            <p:ph type="title"/>
          </p:nvPr>
        </p:nvSpPr>
        <p:spPr/>
        <p:txBody>
          <a:bodyPr/>
          <a:lstStyle/>
          <a:p>
            <a:r>
              <a:rPr lang="en-US" dirty="0"/>
              <a:t>Als </a:t>
            </a:r>
            <a:r>
              <a:rPr lang="en-US" dirty="0" err="1"/>
              <a:t>Modelleren</a:t>
            </a:r>
            <a:r>
              <a:rPr lang="en-US" dirty="0"/>
              <a:t> </a:t>
            </a:r>
            <a:r>
              <a:rPr lang="en-US" dirty="0" err="1"/>
              <a:t>niet</a:t>
            </a:r>
            <a:r>
              <a:rPr lang="en-US" dirty="0"/>
              <a:t> het </a:t>
            </a:r>
            <a:r>
              <a:rPr lang="en-US" dirty="0" err="1"/>
              <a:t>doel</a:t>
            </a:r>
            <a:r>
              <a:rPr lang="en-US" dirty="0"/>
              <a:t> is, wat dan </a:t>
            </a:r>
            <a:r>
              <a:rPr lang="en-US" dirty="0" err="1"/>
              <a:t>wel</a:t>
            </a:r>
            <a:r>
              <a:rPr lang="en-US" dirty="0"/>
              <a:t>? </a:t>
            </a:r>
            <a:endParaRPr lang="nl-NL" dirty="0"/>
          </a:p>
        </p:txBody>
      </p:sp>
      <p:sp>
        <p:nvSpPr>
          <p:cNvPr id="3" name="Content Placeholder 2">
            <a:extLst>
              <a:ext uri="{FF2B5EF4-FFF2-40B4-BE49-F238E27FC236}">
                <a16:creationId xmlns:a16="http://schemas.microsoft.com/office/drawing/2014/main" id="{37CC98EE-5392-5F89-4C0A-C19B9D7EC1D5}"/>
              </a:ext>
            </a:extLst>
          </p:cNvPr>
          <p:cNvSpPr>
            <a:spLocks noGrp="1"/>
          </p:cNvSpPr>
          <p:nvPr>
            <p:ph idx="1"/>
          </p:nvPr>
        </p:nvSpPr>
        <p:spPr/>
        <p:txBody>
          <a:bodyPr/>
          <a:lstStyle/>
          <a:p>
            <a:endParaRPr lang="nl-NL"/>
          </a:p>
        </p:txBody>
      </p:sp>
      <p:pic>
        <p:nvPicPr>
          <p:cNvPr id="1026" name="Picture 2" descr="Voetbaldoelen P-model kopen? Topdeal! | SKWshop">
            <a:extLst>
              <a:ext uri="{FF2B5EF4-FFF2-40B4-BE49-F238E27FC236}">
                <a16:creationId xmlns:a16="http://schemas.microsoft.com/office/drawing/2014/main" id="{6DA1F282-564A-DD52-0AA0-DAB1561CC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355" y="1840193"/>
            <a:ext cx="6211570" cy="465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0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B6D7-7CE7-2576-A712-66B98EAF0138}"/>
              </a:ext>
            </a:extLst>
          </p:cNvPr>
          <p:cNvSpPr>
            <a:spLocks noGrp="1"/>
          </p:cNvSpPr>
          <p:nvPr>
            <p:ph type="title"/>
          </p:nvPr>
        </p:nvSpPr>
        <p:spPr>
          <a:xfrm>
            <a:off x="762000" y="117315"/>
            <a:ext cx="10515600" cy="1325563"/>
          </a:xfrm>
        </p:spPr>
        <p:txBody>
          <a:bodyPr>
            <a:noAutofit/>
          </a:bodyPr>
          <a:lstStyle/>
          <a:p>
            <a:r>
              <a:rPr lang="nl-NL" sz="3200" dirty="0">
                <a:hlinkClick r:id="rId2"/>
              </a:rPr>
              <a:t>https://www.examenblad.nl/system/files/2023/syllabi/syllabus_natuurkunde_vwo_2025_versie_4_nadere_vaststelling.pdf</a:t>
            </a:r>
            <a:r>
              <a:rPr lang="nl-NL" sz="3200" dirty="0"/>
              <a:t> </a:t>
            </a:r>
          </a:p>
        </p:txBody>
      </p:sp>
      <p:sp>
        <p:nvSpPr>
          <p:cNvPr id="3" name="Content Placeholder 2">
            <a:extLst>
              <a:ext uri="{FF2B5EF4-FFF2-40B4-BE49-F238E27FC236}">
                <a16:creationId xmlns:a16="http://schemas.microsoft.com/office/drawing/2014/main" id="{09D1D75A-4176-145C-9F8F-EEF4152D2F4E}"/>
              </a:ext>
            </a:extLst>
          </p:cNvPr>
          <p:cNvSpPr>
            <a:spLocks noGrp="1"/>
          </p:cNvSpPr>
          <p:nvPr>
            <p:ph idx="1"/>
          </p:nvPr>
        </p:nvSpPr>
        <p:spPr/>
        <p:txBody>
          <a:bodyPr/>
          <a:lstStyle/>
          <a:p>
            <a:endParaRPr lang="nl-NL" dirty="0"/>
          </a:p>
        </p:txBody>
      </p:sp>
      <p:pic>
        <p:nvPicPr>
          <p:cNvPr id="5" name="Picture 4">
            <a:extLst>
              <a:ext uri="{FF2B5EF4-FFF2-40B4-BE49-F238E27FC236}">
                <a16:creationId xmlns:a16="http://schemas.microsoft.com/office/drawing/2014/main" id="{17D4C54E-DBB2-E293-3D5D-44F35A30DCF1}"/>
              </a:ext>
            </a:extLst>
          </p:cNvPr>
          <p:cNvPicPr>
            <a:picLocks noChangeAspect="1"/>
          </p:cNvPicPr>
          <p:nvPr/>
        </p:nvPicPr>
        <p:blipFill rotWithShape="1">
          <a:blip r:embed="rId3"/>
          <a:srcRect l="36500" t="21926" r="10416" b="17630"/>
          <a:stretch/>
        </p:blipFill>
        <p:spPr>
          <a:xfrm>
            <a:off x="459105" y="1263696"/>
            <a:ext cx="10894695" cy="5610340"/>
          </a:xfrm>
          <a:prstGeom prst="rect">
            <a:avLst/>
          </a:prstGeom>
        </p:spPr>
      </p:pic>
      <p:sp>
        <p:nvSpPr>
          <p:cNvPr id="6" name="Oval 5">
            <a:extLst>
              <a:ext uri="{FF2B5EF4-FFF2-40B4-BE49-F238E27FC236}">
                <a16:creationId xmlns:a16="http://schemas.microsoft.com/office/drawing/2014/main" id="{1509F375-EEFF-C545-9698-8AB92A405B20}"/>
              </a:ext>
            </a:extLst>
          </p:cNvPr>
          <p:cNvSpPr/>
          <p:nvPr/>
        </p:nvSpPr>
        <p:spPr>
          <a:xfrm>
            <a:off x="85725" y="5635787"/>
            <a:ext cx="11039475" cy="29214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l 6">
            <a:extLst>
              <a:ext uri="{FF2B5EF4-FFF2-40B4-BE49-F238E27FC236}">
                <a16:creationId xmlns:a16="http://schemas.microsoft.com/office/drawing/2014/main" id="{88500B7E-1EF9-FDF1-8A84-AA9EA634028F}"/>
              </a:ext>
            </a:extLst>
          </p:cNvPr>
          <p:cNvSpPr/>
          <p:nvPr/>
        </p:nvSpPr>
        <p:spPr>
          <a:xfrm>
            <a:off x="466725" y="3905251"/>
            <a:ext cx="11039475" cy="876300"/>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l 7">
            <a:extLst>
              <a:ext uri="{FF2B5EF4-FFF2-40B4-BE49-F238E27FC236}">
                <a16:creationId xmlns:a16="http://schemas.microsoft.com/office/drawing/2014/main" id="{DAAF46BE-CFE4-E1B1-6B63-DCB7C87BB630}"/>
              </a:ext>
            </a:extLst>
          </p:cNvPr>
          <p:cNvSpPr/>
          <p:nvPr/>
        </p:nvSpPr>
        <p:spPr>
          <a:xfrm>
            <a:off x="4062413" y="1905000"/>
            <a:ext cx="7291387" cy="39211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8168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E0B98-C2A4-04E5-A2AC-A04351F7424E}"/>
              </a:ext>
            </a:extLst>
          </p:cNvPr>
          <p:cNvSpPr>
            <a:spLocks noGrp="1"/>
          </p:cNvSpPr>
          <p:nvPr>
            <p:ph type="title"/>
          </p:nvPr>
        </p:nvSpPr>
        <p:spPr>
          <a:xfrm>
            <a:off x="838200" y="962024"/>
            <a:ext cx="10835640" cy="5114925"/>
          </a:xfrm>
        </p:spPr>
        <p:txBody>
          <a:bodyPr>
            <a:noAutofit/>
          </a:bodyPr>
          <a:lstStyle/>
          <a:p>
            <a:endParaRPr lang="nl-NL" sz="2400" dirty="0"/>
          </a:p>
        </p:txBody>
      </p:sp>
      <p:sp>
        <p:nvSpPr>
          <p:cNvPr id="3" name="Tijdelijke aanduiding voor inhoud 2">
            <a:extLst>
              <a:ext uri="{FF2B5EF4-FFF2-40B4-BE49-F238E27FC236}">
                <a16:creationId xmlns:a16="http://schemas.microsoft.com/office/drawing/2014/main" id="{519D25A7-1165-A83C-FBF5-C7EE6F3FD06B}"/>
              </a:ext>
            </a:extLst>
          </p:cNvPr>
          <p:cNvSpPr>
            <a:spLocks noGrp="1"/>
          </p:cNvSpPr>
          <p:nvPr>
            <p:ph idx="1"/>
          </p:nvPr>
        </p:nvSpPr>
        <p:spPr>
          <a:xfrm>
            <a:off x="838200" y="876300"/>
            <a:ext cx="10515600" cy="5300663"/>
          </a:xfrm>
        </p:spPr>
        <p:txBody>
          <a:bodyPr/>
          <a:lstStyle/>
          <a:p>
            <a:r>
              <a:rPr lang="en-US" dirty="0" err="1"/>
              <a:t>Bespreek</a:t>
            </a:r>
            <a:r>
              <a:rPr lang="en-US" dirty="0"/>
              <a:t> in </a:t>
            </a:r>
            <a:r>
              <a:rPr lang="en-US" dirty="0" err="1"/>
              <a:t>tweetallen</a:t>
            </a:r>
            <a:r>
              <a:rPr lang="en-US" dirty="0"/>
              <a:t>:</a:t>
            </a:r>
          </a:p>
          <a:p>
            <a:pPr>
              <a:buFont typeface="Wingdings" panose="05000000000000000000" pitchFamily="2" charset="2"/>
              <a:buChar char="à"/>
            </a:pPr>
            <a:r>
              <a:rPr lang="en-US" dirty="0"/>
              <a:t>Op </a:t>
            </a:r>
            <a:r>
              <a:rPr lang="en-US" dirty="0" err="1"/>
              <a:t>welke</a:t>
            </a:r>
            <a:r>
              <a:rPr lang="en-US" dirty="0"/>
              <a:t> </a:t>
            </a:r>
            <a:r>
              <a:rPr lang="en-US" dirty="0" err="1"/>
              <a:t>manier</a:t>
            </a:r>
            <a:r>
              <a:rPr lang="en-US" dirty="0"/>
              <a:t> </a:t>
            </a:r>
            <a:r>
              <a:rPr lang="en-US" dirty="0" err="1"/>
              <a:t>besteed</a:t>
            </a:r>
            <a:r>
              <a:rPr lang="en-US" dirty="0"/>
              <a:t> je </a:t>
            </a:r>
            <a:r>
              <a:rPr lang="en-US" dirty="0" err="1"/>
              <a:t>zelf</a:t>
            </a:r>
            <a:r>
              <a:rPr lang="en-US" dirty="0"/>
              <a:t> </a:t>
            </a:r>
            <a:r>
              <a:rPr lang="en-US" dirty="0" err="1"/>
              <a:t>aandacht</a:t>
            </a:r>
            <a:r>
              <a:rPr lang="en-US" dirty="0"/>
              <a:t> </a:t>
            </a:r>
            <a:r>
              <a:rPr lang="en-US" dirty="0" err="1"/>
              <a:t>aan</a:t>
            </a:r>
            <a:r>
              <a:rPr lang="en-US" dirty="0"/>
              <a:t> </a:t>
            </a:r>
            <a:r>
              <a:rPr lang="en-US" dirty="0" err="1"/>
              <a:t>dingen</a:t>
            </a:r>
            <a:r>
              <a:rPr lang="en-US" dirty="0"/>
              <a:t> </a:t>
            </a:r>
            <a:r>
              <a:rPr lang="en-US" dirty="0" err="1"/>
              <a:t>als</a:t>
            </a:r>
            <a:r>
              <a:rPr lang="en-US" dirty="0"/>
              <a:t> “</a:t>
            </a:r>
            <a:r>
              <a:rPr lang="en-US" dirty="0" err="1"/>
              <a:t>modeluitkomsten</a:t>
            </a:r>
            <a:r>
              <a:rPr lang="en-US" dirty="0"/>
              <a:t> </a:t>
            </a:r>
            <a:r>
              <a:rPr lang="en-US" dirty="0" err="1"/>
              <a:t>interpreteren</a:t>
            </a:r>
            <a:r>
              <a:rPr lang="en-US" dirty="0"/>
              <a:t>”, “model </a:t>
            </a:r>
            <a:r>
              <a:rPr lang="en-US" dirty="0" err="1"/>
              <a:t>toetsen</a:t>
            </a:r>
            <a:r>
              <a:rPr lang="en-US" dirty="0"/>
              <a:t>”, “van </a:t>
            </a:r>
            <a:r>
              <a:rPr lang="en-US" dirty="0" err="1"/>
              <a:t>een</a:t>
            </a:r>
            <a:r>
              <a:rPr lang="en-US" dirty="0"/>
              <a:t> model </a:t>
            </a:r>
            <a:r>
              <a:rPr lang="en-US" dirty="0" err="1"/>
              <a:t>beoordelen</a:t>
            </a:r>
            <a:r>
              <a:rPr lang="en-US" dirty="0"/>
              <a:t> in </a:t>
            </a:r>
            <a:r>
              <a:rPr lang="en-US" dirty="0" err="1"/>
              <a:t>hoeverre</a:t>
            </a:r>
            <a:r>
              <a:rPr lang="en-US" dirty="0"/>
              <a:t> het model </a:t>
            </a:r>
            <a:r>
              <a:rPr lang="en-US" dirty="0" err="1"/>
              <a:t>aansluit</a:t>
            </a:r>
            <a:r>
              <a:rPr lang="en-US" dirty="0"/>
              <a:t> </a:t>
            </a:r>
            <a:r>
              <a:rPr lang="en-US" dirty="0" err="1"/>
              <a:t>bij</a:t>
            </a:r>
            <a:r>
              <a:rPr lang="en-US" dirty="0"/>
              <a:t> het </a:t>
            </a:r>
            <a:r>
              <a:rPr lang="en-US" dirty="0" err="1"/>
              <a:t>doel</a:t>
            </a:r>
            <a:r>
              <a:rPr lang="en-US" dirty="0"/>
              <a:t> </a:t>
            </a:r>
            <a:r>
              <a:rPr lang="en-US" dirty="0" err="1"/>
              <a:t>waarvoor</a:t>
            </a:r>
            <a:r>
              <a:rPr lang="en-US" dirty="0"/>
              <a:t> het </a:t>
            </a:r>
            <a:r>
              <a:rPr lang="en-US" dirty="0" err="1"/>
              <a:t>wordt</a:t>
            </a:r>
            <a:r>
              <a:rPr lang="en-US" dirty="0"/>
              <a:t> </a:t>
            </a:r>
            <a:r>
              <a:rPr lang="en-US" dirty="0" err="1"/>
              <a:t>ingezet</a:t>
            </a:r>
            <a:r>
              <a:rPr lang="en-US" dirty="0"/>
              <a:t>”?</a:t>
            </a:r>
          </a:p>
          <a:p>
            <a:pPr>
              <a:buFont typeface="Wingdings" panose="05000000000000000000" pitchFamily="2" charset="2"/>
              <a:buChar char="à"/>
            </a:pPr>
            <a:endParaRPr lang="en-US" dirty="0"/>
          </a:p>
          <a:p>
            <a:pPr>
              <a:buFont typeface="Wingdings" panose="05000000000000000000" pitchFamily="2" charset="2"/>
              <a:buChar char="à"/>
            </a:pPr>
            <a:r>
              <a:rPr lang="en-US" dirty="0"/>
              <a:t>Kun je </a:t>
            </a:r>
            <a:r>
              <a:rPr lang="en-US" dirty="0" err="1"/>
              <a:t>andere</a:t>
            </a:r>
            <a:r>
              <a:rPr lang="en-US" dirty="0"/>
              <a:t> “</a:t>
            </a:r>
            <a:r>
              <a:rPr lang="en-US" dirty="0" err="1"/>
              <a:t>rollenspellen</a:t>
            </a:r>
            <a:r>
              <a:rPr lang="en-US" dirty="0"/>
              <a:t>” (of </a:t>
            </a:r>
            <a:r>
              <a:rPr lang="en-US" dirty="0" err="1"/>
              <a:t>casussen</a:t>
            </a:r>
            <a:r>
              <a:rPr lang="en-US" dirty="0"/>
              <a:t>) </a:t>
            </a:r>
            <a:r>
              <a:rPr lang="en-US" dirty="0" err="1"/>
              <a:t>bedenken</a:t>
            </a:r>
            <a:r>
              <a:rPr lang="en-US" dirty="0"/>
              <a:t> die </a:t>
            </a:r>
            <a:r>
              <a:rPr lang="en-US" dirty="0" err="1"/>
              <a:t>te</a:t>
            </a:r>
            <a:r>
              <a:rPr lang="en-US" dirty="0"/>
              <a:t> </a:t>
            </a:r>
            <a:r>
              <a:rPr lang="en-US" dirty="0" err="1"/>
              <a:t>combineren</a:t>
            </a:r>
            <a:r>
              <a:rPr lang="en-US" dirty="0"/>
              <a:t> </a:t>
            </a:r>
            <a:r>
              <a:rPr lang="en-US" dirty="0" err="1"/>
              <a:t>zijn</a:t>
            </a:r>
            <a:r>
              <a:rPr lang="en-US" dirty="0"/>
              <a:t> met </a:t>
            </a:r>
            <a:r>
              <a:rPr lang="en-US" dirty="0" err="1"/>
              <a:t>modelleren</a:t>
            </a:r>
            <a:r>
              <a:rPr lang="en-US" dirty="0"/>
              <a:t>?</a:t>
            </a:r>
          </a:p>
          <a:p>
            <a:pPr>
              <a:buFont typeface="Wingdings" panose="05000000000000000000" pitchFamily="2" charset="2"/>
              <a:buChar char="à"/>
            </a:pPr>
            <a:endParaRPr lang="en-US" dirty="0"/>
          </a:p>
          <a:p>
            <a:pPr>
              <a:buFont typeface="Wingdings" panose="05000000000000000000" pitchFamily="2" charset="2"/>
              <a:buChar char="à"/>
            </a:pPr>
            <a:r>
              <a:rPr lang="en-US" dirty="0" err="1"/>
              <a:t>N.a.v</a:t>
            </a:r>
            <a:r>
              <a:rPr lang="en-US" dirty="0"/>
              <a:t>. </a:t>
            </a:r>
            <a:r>
              <a:rPr lang="en-US" dirty="0" err="1"/>
              <a:t>deze</a:t>
            </a:r>
            <a:r>
              <a:rPr lang="en-US" dirty="0"/>
              <a:t> </a:t>
            </a:r>
            <a:r>
              <a:rPr lang="en-US" dirty="0" err="1"/>
              <a:t>werkgroep</a:t>
            </a:r>
            <a:r>
              <a:rPr lang="en-US" dirty="0"/>
              <a:t>: </a:t>
            </a:r>
            <a:r>
              <a:rPr lang="en-US" dirty="0" err="1"/>
              <a:t>welke</a:t>
            </a:r>
            <a:r>
              <a:rPr lang="en-US" dirty="0"/>
              <a:t> </a:t>
            </a:r>
            <a:r>
              <a:rPr lang="en-US" dirty="0" err="1"/>
              <a:t>mogelijkheden</a:t>
            </a:r>
            <a:r>
              <a:rPr lang="en-US" dirty="0"/>
              <a:t> </a:t>
            </a:r>
            <a:r>
              <a:rPr lang="en-US" dirty="0" err="1"/>
              <a:t>zie</a:t>
            </a:r>
            <a:r>
              <a:rPr lang="en-US" dirty="0"/>
              <a:t> je </a:t>
            </a:r>
            <a:r>
              <a:rPr lang="en-US" dirty="0" err="1"/>
              <a:t>zelf</a:t>
            </a:r>
            <a:r>
              <a:rPr lang="en-US" dirty="0"/>
              <a:t> </a:t>
            </a:r>
            <a:r>
              <a:rPr lang="en-US" dirty="0" err="1"/>
              <a:t>voor</a:t>
            </a:r>
            <a:r>
              <a:rPr lang="en-US" dirty="0"/>
              <a:t> in je eigen </a:t>
            </a:r>
            <a:r>
              <a:rPr lang="en-US" dirty="0" err="1"/>
              <a:t>onderwijs</a:t>
            </a:r>
            <a:r>
              <a:rPr lang="en-US" dirty="0"/>
              <a:t>? </a:t>
            </a:r>
          </a:p>
          <a:p>
            <a:pPr>
              <a:buFont typeface="Wingdings" panose="05000000000000000000" pitchFamily="2" charset="2"/>
              <a:buChar char="à"/>
            </a:pPr>
            <a:endParaRPr lang="nl-NL" dirty="0"/>
          </a:p>
        </p:txBody>
      </p:sp>
    </p:spTree>
    <p:extLst>
      <p:ext uri="{BB962C8B-B14F-4D97-AF65-F5344CB8AC3E}">
        <p14:creationId xmlns:p14="http://schemas.microsoft.com/office/powerpoint/2010/main" val="562062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7A31A-4D70-426A-BCE9-D7FFF07F0084}"/>
              </a:ext>
            </a:extLst>
          </p:cNvPr>
          <p:cNvSpPr>
            <a:spLocks noGrp="1"/>
          </p:cNvSpPr>
          <p:nvPr>
            <p:ph type="title"/>
          </p:nvPr>
        </p:nvSpPr>
        <p:spPr/>
        <p:txBody>
          <a:bodyPr/>
          <a:lstStyle/>
          <a:p>
            <a:r>
              <a:rPr lang="nl-NL" dirty="0" err="1"/>
              <a:t>Murder</a:t>
            </a:r>
            <a:r>
              <a:rPr lang="nl-NL" dirty="0"/>
              <a:t> or accident?</a:t>
            </a:r>
          </a:p>
        </p:txBody>
      </p:sp>
      <p:sp>
        <p:nvSpPr>
          <p:cNvPr id="3" name="Tijdelijke aanduiding voor inhoud 2">
            <a:extLst>
              <a:ext uri="{FF2B5EF4-FFF2-40B4-BE49-F238E27FC236}">
                <a16:creationId xmlns:a16="http://schemas.microsoft.com/office/drawing/2014/main" id="{8B2CB3D8-B337-37AE-682F-C9560C185A3C}"/>
              </a:ext>
            </a:extLst>
          </p:cNvPr>
          <p:cNvSpPr>
            <a:spLocks noGrp="1"/>
          </p:cNvSpPr>
          <p:nvPr>
            <p:ph idx="1"/>
          </p:nvPr>
        </p:nvSpPr>
        <p:spPr>
          <a:xfrm>
            <a:off x="539432" y="1971038"/>
            <a:ext cx="10515600" cy="4351338"/>
          </a:xfrm>
        </p:spPr>
        <p:txBody>
          <a:bodyPr>
            <a:normAutofit/>
          </a:bodyPr>
          <a:lstStyle/>
          <a:p>
            <a:r>
              <a:rPr lang="nl-NL" sz="2400" dirty="0">
                <a:effectLst/>
                <a:ea typeface="Calibri" panose="020F0502020204030204" pitchFamily="34" charset="0"/>
                <a:cs typeface="Times New Roman" panose="02020603050405020304" pitchFamily="18" charset="0"/>
              </a:rPr>
              <a:t>Vanmorgen is een docent aangetroffen op het schoolplein. Door onbekende oorzaak is de </a:t>
            </a:r>
            <a:r>
              <a:rPr lang="nl-NL" sz="2400" dirty="0">
                <a:ea typeface="Calibri" panose="020F0502020204030204" pitchFamily="34" charset="0"/>
                <a:cs typeface="Times New Roman" panose="02020603050405020304" pitchFamily="18" charset="0"/>
              </a:rPr>
              <a:t>docent 20</a:t>
            </a:r>
            <a:r>
              <a:rPr lang="nl-NL" sz="2400" dirty="0">
                <a:effectLst/>
                <a:ea typeface="Calibri" panose="020F0502020204030204" pitchFamily="34" charset="0"/>
                <a:cs typeface="Times New Roman" panose="02020603050405020304" pitchFamily="18" charset="0"/>
              </a:rPr>
              <a:t> verdiepingen naar beneden gevallen. Opvallend is de grote afstand van het gebouw waar het lichaam is gevonden. </a:t>
            </a:r>
            <a:r>
              <a:rPr lang="nl-NL" sz="2400" dirty="0"/>
              <a:t>De forensische dienst heeft sporen verzameld. De vraag is “was het wel een ongeluk?”</a:t>
            </a:r>
          </a:p>
          <a:p>
            <a:r>
              <a:rPr lang="nl-NL" sz="2400" dirty="0"/>
              <a:t>Er zijn camerabeelden waarop een conflict op het dak te zien is, er zijn getuigen gehoord en de forensische dienst heeft sporen verzameld om een reconstructie te maken van de val.</a:t>
            </a:r>
          </a:p>
          <a:p>
            <a:r>
              <a:rPr lang="nl-NL" sz="2400" dirty="0"/>
              <a:t>Natuurkunde docent Jan van R. wordt meteen verhoord omdat hij op de camerabeelden te zien is. Hij wil niks zeggen en vraagt om een advocaat…</a:t>
            </a:r>
          </a:p>
          <a:p>
            <a:endParaRPr lang="nl-NL" sz="2400" dirty="0"/>
          </a:p>
          <a:p>
            <a:endParaRPr lang="nl-NL" sz="2400" dirty="0"/>
          </a:p>
        </p:txBody>
      </p:sp>
      <p:pic>
        <p:nvPicPr>
          <p:cNvPr id="3074" name="Picture 2" descr="Illustration of forensic on crime scene. | CanStock">
            <a:extLst>
              <a:ext uri="{FF2B5EF4-FFF2-40B4-BE49-F238E27FC236}">
                <a16:creationId xmlns:a16="http://schemas.microsoft.com/office/drawing/2014/main" id="{9F57D2F8-FDD9-3B96-B78D-C42BF3855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56"/>
          <a:stretch/>
        </p:blipFill>
        <p:spPr bwMode="auto">
          <a:xfrm>
            <a:off x="9083040" y="105094"/>
            <a:ext cx="2691448" cy="170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8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F8CC6-68A0-9454-0402-DB661B429A31}"/>
              </a:ext>
            </a:extLst>
          </p:cNvPr>
          <p:cNvSpPr>
            <a:spLocks noGrp="1"/>
          </p:cNvSpPr>
          <p:nvPr>
            <p:ph type="title"/>
          </p:nvPr>
        </p:nvSpPr>
        <p:spPr/>
        <p:txBody>
          <a:bodyPr/>
          <a:lstStyle/>
          <a:p>
            <a:r>
              <a:rPr lang="en-US" dirty="0" err="1"/>
              <a:t>Modelleren</a:t>
            </a:r>
            <a:r>
              <a:rPr lang="en-US" dirty="0"/>
              <a:t> </a:t>
            </a:r>
            <a:r>
              <a:rPr lang="en-US" dirty="0" err="1"/>
              <a:t>leren</a:t>
            </a:r>
            <a:r>
              <a:rPr lang="en-US" dirty="0"/>
              <a:t>, </a:t>
            </a:r>
            <a:r>
              <a:rPr lang="en-US" dirty="0" err="1"/>
              <a:t>denken</a:t>
            </a:r>
            <a:r>
              <a:rPr lang="en-US" dirty="0"/>
              <a:t> in </a:t>
            </a:r>
            <a:r>
              <a:rPr lang="en-US" dirty="0" err="1"/>
              <a:t>modellen</a:t>
            </a:r>
            <a:r>
              <a:rPr lang="en-US" dirty="0"/>
              <a:t> vs </a:t>
            </a:r>
            <a:r>
              <a:rPr lang="en-US" dirty="0" err="1"/>
              <a:t>werken</a:t>
            </a:r>
            <a:r>
              <a:rPr lang="en-US" dirty="0"/>
              <a:t> met </a:t>
            </a:r>
            <a:r>
              <a:rPr lang="en-US" dirty="0" err="1"/>
              <a:t>modellen</a:t>
            </a:r>
            <a:r>
              <a:rPr lang="en-US" dirty="0"/>
              <a:t>.</a:t>
            </a:r>
            <a:endParaRPr lang="nl-NL" dirty="0"/>
          </a:p>
        </p:txBody>
      </p:sp>
      <p:sp>
        <p:nvSpPr>
          <p:cNvPr id="3" name="Content Placeholder 2">
            <a:extLst>
              <a:ext uri="{FF2B5EF4-FFF2-40B4-BE49-F238E27FC236}">
                <a16:creationId xmlns:a16="http://schemas.microsoft.com/office/drawing/2014/main" id="{1A29022D-7B63-193E-95D1-ED0909B36225}"/>
              </a:ext>
            </a:extLst>
          </p:cNvPr>
          <p:cNvSpPr>
            <a:spLocks noGrp="1"/>
          </p:cNvSpPr>
          <p:nvPr>
            <p:ph idx="1"/>
          </p:nvPr>
        </p:nvSpPr>
        <p:spPr/>
        <p:txBody>
          <a:bodyPr/>
          <a:lstStyle/>
          <a:p>
            <a:endParaRPr lang="nl-NL" dirty="0"/>
          </a:p>
        </p:txBody>
      </p:sp>
      <p:pic>
        <p:nvPicPr>
          <p:cNvPr id="2050" name="Picture 2" descr="Use - Modify - Create :: Teaching and Learning Computer Science">
            <a:extLst>
              <a:ext uri="{FF2B5EF4-FFF2-40B4-BE49-F238E27FC236}">
                <a16:creationId xmlns:a16="http://schemas.microsoft.com/office/drawing/2014/main" id="{5835DA8A-7553-FED7-8395-077EF3DA6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6355"/>
            <a:ext cx="5892800" cy="40455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delleercyclus171017_werkenmetmodellen">
            <a:extLst>
              <a:ext uri="{FF2B5EF4-FFF2-40B4-BE49-F238E27FC236}">
                <a16:creationId xmlns:a16="http://schemas.microsoft.com/office/drawing/2014/main" id="{A4CE9301-4C49-7417-4686-6EB3BFA1F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194" y="2078673"/>
            <a:ext cx="5635565" cy="423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97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4E43-B896-E052-2090-E361A7D10123}"/>
              </a:ext>
            </a:extLst>
          </p:cNvPr>
          <p:cNvSpPr>
            <a:spLocks noGrp="1"/>
          </p:cNvSpPr>
          <p:nvPr>
            <p:ph type="title"/>
          </p:nvPr>
        </p:nvSpPr>
        <p:spPr/>
        <p:txBody>
          <a:bodyPr/>
          <a:lstStyle/>
          <a:p>
            <a:r>
              <a:rPr lang="en-US" dirty="0"/>
              <a:t>Links/</a:t>
            </a:r>
            <a:r>
              <a:rPr lang="en-US" dirty="0" err="1"/>
              <a:t>literatuur</a:t>
            </a:r>
            <a:r>
              <a:rPr lang="en-US" dirty="0"/>
              <a:t>/</a:t>
            </a:r>
            <a:r>
              <a:rPr lang="en-US" dirty="0" err="1"/>
              <a:t>verder</a:t>
            </a:r>
            <a:r>
              <a:rPr lang="en-US" dirty="0"/>
              <a:t> </a:t>
            </a:r>
            <a:r>
              <a:rPr lang="en-US" dirty="0" err="1"/>
              <a:t>lezen</a:t>
            </a:r>
            <a:r>
              <a:rPr lang="en-US" dirty="0"/>
              <a:t>:</a:t>
            </a:r>
            <a:endParaRPr lang="nl-NL" dirty="0"/>
          </a:p>
        </p:txBody>
      </p:sp>
      <p:sp>
        <p:nvSpPr>
          <p:cNvPr id="3" name="Content Placeholder 2">
            <a:extLst>
              <a:ext uri="{FF2B5EF4-FFF2-40B4-BE49-F238E27FC236}">
                <a16:creationId xmlns:a16="http://schemas.microsoft.com/office/drawing/2014/main" id="{7DCC1A59-29B8-3E64-1F95-9FA983E5C5CB}"/>
              </a:ext>
            </a:extLst>
          </p:cNvPr>
          <p:cNvSpPr>
            <a:spLocks noGrp="1"/>
          </p:cNvSpPr>
          <p:nvPr>
            <p:ph idx="1"/>
          </p:nvPr>
        </p:nvSpPr>
        <p:spPr>
          <a:xfrm>
            <a:off x="838199" y="1825624"/>
            <a:ext cx="11182351" cy="4860925"/>
          </a:xfrm>
        </p:spPr>
        <p:txBody>
          <a:bodyPr>
            <a:normAutofit fontScale="92500" lnSpcReduction="10000"/>
          </a:bodyPr>
          <a:lstStyle/>
          <a:p>
            <a:r>
              <a:rPr lang="nl-NL" sz="1600" b="0" i="0" dirty="0">
                <a:effectLst/>
                <a:latin typeface="CircularSp"/>
                <a:hlinkClick r:id="rId2"/>
              </a:rPr>
              <a:t>https://www.slo.nl/thema/vakspecifieke-thema/natuur-techniek/modelleren/leren-modelleren/</a:t>
            </a:r>
            <a:r>
              <a:rPr lang="nl-NL" sz="1600" b="0" i="0" dirty="0">
                <a:effectLst/>
                <a:latin typeface="CircularSp"/>
              </a:rPr>
              <a:t> </a:t>
            </a:r>
          </a:p>
          <a:p>
            <a:r>
              <a:rPr lang="nl-NL" sz="1600" b="0" i="0" dirty="0">
                <a:effectLst/>
                <a:latin typeface="CircularSp"/>
              </a:rPr>
              <a:t>Podcast met prof. Bert Otten over modelleren en toepassingen bij sport en forensisch onderzoek: </a:t>
            </a:r>
            <a:r>
              <a:rPr lang="nl-NL" sz="1600" dirty="0">
                <a:hlinkClick r:id="rId3">
                  <a:extLst>
                    <a:ext uri="{A12FA001-AC4F-418D-AE19-62706E023703}">
                      <ahyp:hlinkClr xmlns:ahyp="http://schemas.microsoft.com/office/drawing/2018/hyperlinkcolor" val="tx"/>
                    </a:ext>
                  </a:extLst>
                </a:hlinkClick>
              </a:rPr>
              <a:t>https://open.spotify.com/episode/5ImEEGxjKRK0FyPCvWgDQs?si=D0QTC1qOQLGiMKFgX7_mLQ</a:t>
            </a:r>
            <a:r>
              <a:rPr lang="nl-NL" sz="1600" dirty="0"/>
              <a:t> </a:t>
            </a:r>
          </a:p>
          <a:p>
            <a:r>
              <a:rPr lang="nl-NL" sz="1600" dirty="0" err="1"/>
              <a:t>Fall</a:t>
            </a:r>
            <a:r>
              <a:rPr lang="nl-NL" sz="1600" dirty="0"/>
              <a:t> </a:t>
            </a:r>
            <a:r>
              <a:rPr lang="nl-NL" sz="1600" dirty="0" err="1"/>
              <a:t>from</a:t>
            </a:r>
            <a:r>
              <a:rPr lang="nl-NL" sz="1600" dirty="0"/>
              <a:t> a </a:t>
            </a:r>
            <a:r>
              <a:rPr lang="nl-NL" sz="1600" dirty="0" err="1"/>
              <a:t>Balcony</a:t>
            </a:r>
            <a:r>
              <a:rPr lang="nl-NL" sz="1600" dirty="0"/>
              <a:t>— </a:t>
            </a:r>
            <a:r>
              <a:rPr lang="nl-NL" sz="1600" dirty="0" err="1"/>
              <a:t>Accidental</a:t>
            </a:r>
            <a:r>
              <a:rPr lang="nl-NL" sz="1600" dirty="0"/>
              <a:t> or </a:t>
            </a:r>
            <a:r>
              <a:rPr lang="nl-NL" sz="1600" dirty="0" err="1"/>
              <a:t>Homicidal</a:t>
            </a:r>
            <a:r>
              <a:rPr lang="nl-NL" sz="1600" dirty="0"/>
              <a:t>? </a:t>
            </a:r>
            <a:r>
              <a:rPr lang="nl-NL" sz="1600" dirty="0" err="1"/>
              <a:t>Reconstruction</a:t>
            </a:r>
            <a:r>
              <a:rPr lang="nl-NL" sz="1600" dirty="0"/>
              <a:t> </a:t>
            </a:r>
            <a:r>
              <a:rPr lang="nl-NL" sz="1600" dirty="0" err="1"/>
              <a:t>by</a:t>
            </a:r>
            <a:r>
              <a:rPr lang="nl-NL" sz="1600" dirty="0"/>
              <a:t> </a:t>
            </a:r>
            <a:r>
              <a:rPr lang="nl-NL" sz="1600" dirty="0" err="1"/>
              <a:t>Numerical</a:t>
            </a:r>
            <a:r>
              <a:rPr lang="nl-NL" sz="1600" dirty="0"/>
              <a:t> </a:t>
            </a:r>
            <a:r>
              <a:rPr lang="nl-NL" sz="1600" dirty="0" err="1"/>
              <a:t>Simulation</a:t>
            </a:r>
            <a:r>
              <a:rPr lang="nl-NL" sz="1600" dirty="0"/>
              <a:t> , </a:t>
            </a:r>
            <a:r>
              <a:rPr lang="nl-NL" sz="1600" dirty="0" err="1"/>
              <a:t>Holger</a:t>
            </a:r>
            <a:r>
              <a:rPr lang="nl-NL" sz="1600" dirty="0"/>
              <a:t> </a:t>
            </a:r>
            <a:r>
              <a:rPr lang="nl-NL" sz="1600" dirty="0" err="1"/>
              <a:t>Muggenthaler</a:t>
            </a:r>
            <a:r>
              <a:rPr lang="nl-NL" sz="1600" dirty="0"/>
              <a:t>; Stefanie </a:t>
            </a:r>
            <a:r>
              <a:rPr lang="nl-NL" sz="1600" dirty="0" err="1"/>
              <a:t>Drobnik</a:t>
            </a:r>
            <a:r>
              <a:rPr lang="nl-NL" sz="1600" dirty="0"/>
              <a:t>; Michael </a:t>
            </a:r>
            <a:r>
              <a:rPr lang="nl-NL" sz="1600" dirty="0" err="1"/>
              <a:t>Hubig</a:t>
            </a:r>
            <a:r>
              <a:rPr lang="nl-NL" sz="1600" dirty="0"/>
              <a:t>; Markus </a:t>
            </a:r>
            <a:r>
              <a:rPr lang="nl-NL" sz="1600" dirty="0" err="1"/>
              <a:t>Schonpflug</a:t>
            </a:r>
            <a:r>
              <a:rPr lang="nl-NL" sz="1600" dirty="0"/>
              <a:t>; </a:t>
            </a:r>
            <a:r>
              <a:rPr lang="nl-NL" sz="1600" dirty="0" err="1"/>
              <a:t>and</a:t>
            </a:r>
            <a:r>
              <a:rPr lang="nl-NL" sz="1600" dirty="0"/>
              <a:t> </a:t>
            </a:r>
            <a:r>
              <a:rPr lang="nl-NL" sz="1600" dirty="0" err="1"/>
              <a:t>Gita</a:t>
            </a:r>
            <a:r>
              <a:rPr lang="nl-NL" sz="1600" dirty="0"/>
              <a:t> </a:t>
            </a:r>
            <a:r>
              <a:rPr lang="nl-NL" sz="1600" dirty="0" err="1"/>
              <a:t>Mall</a:t>
            </a:r>
            <a:r>
              <a:rPr lang="nl-NL" sz="1600" dirty="0"/>
              <a:t>. 2015</a:t>
            </a:r>
          </a:p>
          <a:p>
            <a:r>
              <a:rPr lang="en-US" sz="1600" dirty="0"/>
              <a:t>Forensic Application of Analytical Mechanics in Fatal Fall From a Height , Wu-ting Tsai; Chia-Yun Chang; and Chia-I Hu. 2019</a:t>
            </a:r>
          </a:p>
          <a:p>
            <a:r>
              <a:rPr lang="nl-NL" sz="1600" dirty="0" err="1"/>
              <a:t>Forensic</a:t>
            </a:r>
            <a:r>
              <a:rPr lang="nl-NL" sz="1600" dirty="0"/>
              <a:t> </a:t>
            </a:r>
            <a:r>
              <a:rPr lang="nl-NL" sz="1600" dirty="0" err="1"/>
              <a:t>Biomechanical</a:t>
            </a:r>
            <a:r>
              <a:rPr lang="nl-NL" sz="1600" dirty="0"/>
              <a:t> Analysis of Falls </a:t>
            </a:r>
            <a:r>
              <a:rPr lang="nl-NL" sz="1600" dirty="0" err="1"/>
              <a:t>from</a:t>
            </a:r>
            <a:r>
              <a:rPr lang="nl-NL" sz="1600" dirty="0"/>
              <a:t> </a:t>
            </a:r>
            <a:r>
              <a:rPr lang="nl-NL" sz="1600" dirty="0" err="1"/>
              <a:t>Height</a:t>
            </a:r>
            <a:r>
              <a:rPr lang="nl-NL" sz="1600" dirty="0"/>
              <a:t> Using </a:t>
            </a:r>
            <a:r>
              <a:rPr lang="nl-NL" sz="1600" dirty="0" err="1"/>
              <a:t>Numerical</a:t>
            </a:r>
            <a:r>
              <a:rPr lang="nl-NL" sz="1600" dirty="0"/>
              <a:t> Human Body </a:t>
            </a:r>
            <a:r>
              <a:rPr lang="nl-NL" sz="1600" dirty="0" err="1"/>
              <a:t>Models</a:t>
            </a:r>
            <a:r>
              <a:rPr lang="nl-NL" sz="1600" dirty="0"/>
              <a:t> , Jiri </a:t>
            </a:r>
            <a:r>
              <a:rPr lang="nl-NL" sz="1600" dirty="0" err="1"/>
              <a:t>Adamec</a:t>
            </a:r>
            <a:r>
              <a:rPr lang="nl-NL" sz="1600" dirty="0"/>
              <a:t>; Karel </a:t>
            </a:r>
            <a:r>
              <a:rPr lang="nl-NL" sz="1600" dirty="0" err="1"/>
              <a:t>Jelen</a:t>
            </a:r>
            <a:r>
              <a:rPr lang="nl-NL" sz="1600" dirty="0"/>
              <a:t>; </a:t>
            </a:r>
            <a:r>
              <a:rPr lang="nl-NL" sz="1600" dirty="0" err="1"/>
              <a:t>Petr</a:t>
            </a:r>
            <a:r>
              <a:rPr lang="nl-NL" sz="1600" dirty="0"/>
              <a:t> </a:t>
            </a:r>
            <a:r>
              <a:rPr lang="nl-NL" sz="1600" dirty="0" err="1"/>
              <a:t>Kubovy</a:t>
            </a:r>
            <a:r>
              <a:rPr lang="nl-NL" sz="1600" dirty="0"/>
              <a:t>; Frantisek </a:t>
            </a:r>
            <a:r>
              <a:rPr lang="nl-NL" sz="1600" dirty="0" err="1"/>
              <a:t>Lopot</a:t>
            </a:r>
            <a:r>
              <a:rPr lang="nl-NL" sz="1600" dirty="0"/>
              <a:t>; </a:t>
            </a:r>
            <a:r>
              <a:rPr lang="nl-NL" sz="1600" dirty="0" err="1"/>
              <a:t>and</a:t>
            </a:r>
            <a:r>
              <a:rPr lang="nl-NL" sz="1600" dirty="0"/>
              <a:t> </a:t>
            </a:r>
            <a:r>
              <a:rPr lang="nl-NL" sz="1600" dirty="0" err="1"/>
              <a:t>Erich</a:t>
            </a:r>
            <a:r>
              <a:rPr lang="nl-NL" sz="1600" dirty="0"/>
              <a:t> </a:t>
            </a:r>
            <a:r>
              <a:rPr lang="nl-NL" sz="1600" dirty="0" err="1"/>
              <a:t>Schuller</a:t>
            </a:r>
            <a:r>
              <a:rPr lang="nl-NL" sz="1600" dirty="0"/>
              <a:t>, 2010</a:t>
            </a:r>
            <a:endParaRPr lang="en-US" sz="1600" dirty="0"/>
          </a:p>
          <a:p>
            <a:r>
              <a:rPr lang="en-US" sz="1600" dirty="0"/>
              <a:t>A five-year study of high falls in Edinburgh J.P. Beale a, J.P. Wyatt b , D. </a:t>
            </a:r>
            <a:r>
              <a:rPr lang="en-US" sz="1600" dirty="0" err="1"/>
              <a:t>Beardc</a:t>
            </a:r>
            <a:r>
              <a:rPr lang="en-US" sz="1600" dirty="0"/>
              <a:t> , A. Busuttil d , C.A. Grahame, 2000</a:t>
            </a:r>
          </a:p>
          <a:p>
            <a:r>
              <a:rPr lang="en-US" sz="1600" dirty="0"/>
              <a:t>Active numerical model of human body for reconstruction of falls from height Marcin </a:t>
            </a:r>
            <a:r>
              <a:rPr lang="en-US" sz="1600" dirty="0" err="1"/>
              <a:t>Milanowicza</a:t>
            </a:r>
            <a:r>
              <a:rPr lang="en-US" sz="1600" dirty="0"/>
              <a:t>, , Krzysztof </a:t>
            </a:r>
            <a:r>
              <a:rPr lang="en-US" sz="1600" dirty="0" err="1"/>
              <a:t>Kedziorb</a:t>
            </a:r>
            <a:r>
              <a:rPr lang="en-US" sz="1600" dirty="0"/>
              <a:t>, 2015</a:t>
            </a:r>
          </a:p>
          <a:p>
            <a:r>
              <a:rPr lang="nl-NL" sz="1600" dirty="0"/>
              <a:t>A </a:t>
            </a:r>
            <a:r>
              <a:rPr lang="nl-NL" sz="1600" dirty="0" err="1"/>
              <a:t>multibody</a:t>
            </a:r>
            <a:r>
              <a:rPr lang="nl-NL" sz="1600" dirty="0"/>
              <a:t> </a:t>
            </a:r>
            <a:r>
              <a:rPr lang="nl-NL" sz="1600" dirty="0" err="1"/>
              <a:t>simulation</a:t>
            </a:r>
            <a:r>
              <a:rPr lang="nl-NL" sz="1600" dirty="0"/>
              <a:t> of a human </a:t>
            </a:r>
            <a:r>
              <a:rPr lang="nl-NL" sz="1600" dirty="0" err="1"/>
              <a:t>fall</a:t>
            </a:r>
            <a:r>
              <a:rPr lang="nl-NL" sz="1600" dirty="0"/>
              <a:t>: model </a:t>
            </a:r>
            <a:r>
              <a:rPr lang="nl-NL" sz="1600" dirty="0" err="1"/>
              <a:t>creation</a:t>
            </a:r>
            <a:r>
              <a:rPr lang="nl-NL" sz="1600" dirty="0"/>
              <a:t> </a:t>
            </a:r>
            <a:r>
              <a:rPr lang="nl-NL" sz="1600" dirty="0" err="1"/>
              <a:t>and</a:t>
            </a:r>
            <a:r>
              <a:rPr lang="nl-NL" sz="1600" dirty="0"/>
              <a:t> </a:t>
            </a:r>
            <a:r>
              <a:rPr lang="nl-NL" sz="1600" dirty="0" err="1"/>
              <a:t>validation</a:t>
            </a:r>
            <a:r>
              <a:rPr lang="nl-NL" sz="1600" dirty="0"/>
              <a:t> </a:t>
            </a:r>
            <a:r>
              <a:rPr lang="nl-NL" sz="1600" dirty="0" err="1"/>
              <a:t>Giulia</a:t>
            </a:r>
            <a:r>
              <a:rPr lang="nl-NL" sz="1600" dirty="0"/>
              <a:t> </a:t>
            </a:r>
            <a:r>
              <a:rPr lang="nl-NL" sz="1600" dirty="0" err="1"/>
              <a:t>Pascolettia</a:t>
            </a:r>
            <a:r>
              <a:rPr lang="nl-NL" sz="1600" dirty="0"/>
              <a:t> , </a:t>
            </a:r>
            <a:r>
              <a:rPr lang="nl-NL" sz="1600" dirty="0" err="1"/>
              <a:t>Daniele</a:t>
            </a:r>
            <a:r>
              <a:rPr lang="nl-NL" sz="1600" dirty="0"/>
              <a:t> </a:t>
            </a:r>
            <a:r>
              <a:rPr lang="nl-NL" sz="1600" dirty="0" err="1"/>
              <a:t>Catelanib</a:t>
            </a:r>
            <a:r>
              <a:rPr lang="nl-NL" sz="1600" dirty="0"/>
              <a:t> , Paolo </a:t>
            </a:r>
            <a:r>
              <a:rPr lang="nl-NL" sz="1600" dirty="0" err="1"/>
              <a:t>Contia</a:t>
            </a:r>
            <a:r>
              <a:rPr lang="nl-NL" sz="1600" dirty="0"/>
              <a:t> , Filippo </a:t>
            </a:r>
            <a:r>
              <a:rPr lang="nl-NL" sz="1600" dirty="0" err="1"/>
              <a:t>Cianettia</a:t>
            </a:r>
            <a:r>
              <a:rPr lang="nl-NL" sz="1600" dirty="0"/>
              <a:t> , </a:t>
            </a:r>
            <a:r>
              <a:rPr lang="nl-NL" sz="1600" dirty="0" err="1"/>
              <a:t>Elisabetta</a:t>
            </a:r>
            <a:r>
              <a:rPr lang="en-US" sz="1600" dirty="0"/>
              <a:t>, 2019</a:t>
            </a:r>
          </a:p>
          <a:p>
            <a:r>
              <a:rPr lang="en-US" sz="1600" dirty="0"/>
              <a:t>Falling off a balcony: a student experiment Rod Cross, 2023</a:t>
            </a:r>
          </a:p>
          <a:p>
            <a:r>
              <a:rPr lang="en-US" sz="1600" dirty="0"/>
              <a:t>Fatal falls from a height: The use of mathematical models to estimate the height of fall from the injuries sustained a, b </a:t>
            </a:r>
            <a:r>
              <a:rPr lang="en-US" sz="1600" dirty="0" err="1"/>
              <a:t>b</a:t>
            </a:r>
            <a:r>
              <a:rPr lang="en-US" sz="1600" dirty="0"/>
              <a:t> Gilbert Lau , Peng Lim Ooi , Bernadette </a:t>
            </a:r>
            <a:r>
              <a:rPr lang="en-US" sz="1600" dirty="0" err="1"/>
              <a:t>Phoo</a:t>
            </a:r>
            <a:r>
              <a:rPr lang="en-US" sz="1600" dirty="0"/>
              <a:t>, 1998</a:t>
            </a:r>
          </a:p>
          <a:p>
            <a:r>
              <a:rPr lang="en-US" sz="1600" dirty="0"/>
              <a:t>Reconstruction of real-world head injury accidents resulting from falls using multibody dynamics K. </a:t>
            </a:r>
            <a:r>
              <a:rPr lang="en-US" sz="1600" dirty="0" err="1"/>
              <a:t>ORiordain</a:t>
            </a:r>
            <a:r>
              <a:rPr lang="en-US" sz="1600" dirty="0"/>
              <a:t> a , P.M. Thomas b , J.P. Phillips b , M.D. Gilchrist a, 2003</a:t>
            </a:r>
          </a:p>
          <a:p>
            <a:r>
              <a:rPr lang="en-US" sz="1600" dirty="0"/>
              <a:t>Fall from height in a stairwell – mechanics and simulation analysis Wojciech </a:t>
            </a:r>
            <a:r>
              <a:rPr lang="en-US" sz="1600" dirty="0" err="1"/>
              <a:t>Wach</a:t>
            </a:r>
            <a:r>
              <a:rPr lang="en-US" sz="1600" dirty="0"/>
              <a:t>, Jan </a:t>
            </a:r>
            <a:r>
              <a:rPr lang="en-US" sz="1600" dirty="0" err="1"/>
              <a:t>Unarski</a:t>
            </a:r>
            <a:r>
              <a:rPr lang="en-US" sz="1600" dirty="0"/>
              <a:t>, 2014</a:t>
            </a:r>
          </a:p>
        </p:txBody>
      </p:sp>
    </p:spTree>
    <p:extLst>
      <p:ext uri="{BB962C8B-B14F-4D97-AF65-F5344CB8AC3E}">
        <p14:creationId xmlns:p14="http://schemas.microsoft.com/office/powerpoint/2010/main" val="195549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ADADD-0E91-09EB-F7C9-304A5061A3A5}"/>
              </a:ext>
            </a:extLst>
          </p:cNvPr>
          <p:cNvSpPr>
            <a:spLocks noGrp="1"/>
          </p:cNvSpPr>
          <p:nvPr>
            <p:ph type="title"/>
          </p:nvPr>
        </p:nvSpPr>
        <p:spPr/>
        <p:txBody>
          <a:bodyPr/>
          <a:lstStyle/>
          <a:p>
            <a:endParaRPr lang="nl-NL"/>
          </a:p>
        </p:txBody>
      </p:sp>
      <p:pic>
        <p:nvPicPr>
          <p:cNvPr id="7" name="Content Placeholder 6" descr="A person lying on the grass&#10;&#10;Description automatically generated">
            <a:extLst>
              <a:ext uri="{FF2B5EF4-FFF2-40B4-BE49-F238E27FC236}">
                <a16:creationId xmlns:a16="http://schemas.microsoft.com/office/drawing/2014/main" id="{D0DEFF15-BDA9-2E7C-4F4A-27130BD14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6059"/>
            <a:ext cx="6657975" cy="6479541"/>
          </a:xfrm>
        </p:spPr>
      </p:pic>
      <p:pic>
        <p:nvPicPr>
          <p:cNvPr id="9" name="Picture 8" descr="A person lying on the grass&#10;&#10;Description automatically generated">
            <a:extLst>
              <a:ext uri="{FF2B5EF4-FFF2-40B4-BE49-F238E27FC236}">
                <a16:creationId xmlns:a16="http://schemas.microsoft.com/office/drawing/2014/main" id="{BF9137CA-771E-93B9-C703-A94206D56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75" y="-152400"/>
            <a:ext cx="5381625" cy="6858000"/>
          </a:xfrm>
          <a:prstGeom prst="rect">
            <a:avLst/>
          </a:prstGeom>
        </p:spPr>
      </p:pic>
    </p:spTree>
    <p:extLst>
      <p:ext uri="{BB962C8B-B14F-4D97-AF65-F5344CB8AC3E}">
        <p14:creationId xmlns:p14="http://schemas.microsoft.com/office/powerpoint/2010/main" val="3497112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lying on the grass&#10;&#10;Description automatically generated">
            <a:extLst>
              <a:ext uri="{FF2B5EF4-FFF2-40B4-BE49-F238E27FC236}">
                <a16:creationId xmlns:a16="http://schemas.microsoft.com/office/drawing/2014/main" id="{B7DC2789-06EE-AC23-3983-6DEC3BC734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319" b="12695"/>
          <a:stretch/>
        </p:blipFill>
        <p:spPr>
          <a:xfrm>
            <a:off x="20" y="1282"/>
            <a:ext cx="12191980" cy="6856718"/>
          </a:xfrm>
          <a:prstGeom prst="rect">
            <a:avLst/>
          </a:prstGeom>
        </p:spPr>
      </p:pic>
    </p:spTree>
    <p:extLst>
      <p:ext uri="{BB962C8B-B14F-4D97-AF65-F5344CB8AC3E}">
        <p14:creationId xmlns:p14="http://schemas.microsoft.com/office/powerpoint/2010/main" val="1403535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669E-2050-82A6-ED5A-4BECC595A6A9}"/>
              </a:ext>
            </a:extLst>
          </p:cNvPr>
          <p:cNvSpPr>
            <a:spLocks noGrp="1"/>
          </p:cNvSpPr>
          <p:nvPr>
            <p:ph type="title"/>
          </p:nvPr>
        </p:nvSpPr>
        <p:spPr/>
        <p:txBody>
          <a:bodyPr/>
          <a:lstStyle/>
          <a:p>
            <a:endParaRPr lang="nl-NL"/>
          </a:p>
        </p:txBody>
      </p:sp>
      <p:pic>
        <p:nvPicPr>
          <p:cNvPr id="5" name="Content Placeholder 4" descr="A person lying on the grass&#10;&#10;Description automatically generated">
            <a:extLst>
              <a:ext uri="{FF2B5EF4-FFF2-40B4-BE49-F238E27FC236}">
                <a16:creationId xmlns:a16="http://schemas.microsoft.com/office/drawing/2014/main" id="{DD425BDA-F78B-F074-BBAE-10E27641C2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961698" cy="6858000"/>
          </a:xfrm>
        </p:spPr>
      </p:pic>
      <p:pic>
        <p:nvPicPr>
          <p:cNvPr id="2050" name="Picture 2" descr="Erasmusgebouw – Van Heyendael naar Manhattan en terug">
            <a:extLst>
              <a:ext uri="{FF2B5EF4-FFF2-40B4-BE49-F238E27FC236}">
                <a16:creationId xmlns:a16="http://schemas.microsoft.com/office/drawing/2014/main" id="{31B44EE3-0FF9-5E39-AED2-DD653013C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440" y="0"/>
            <a:ext cx="59616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29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F415-7A4F-0443-8E07-1AAE8099B34F}"/>
              </a:ext>
            </a:extLst>
          </p:cNvPr>
          <p:cNvSpPr>
            <a:spLocks noGrp="1"/>
          </p:cNvSpPr>
          <p:nvPr>
            <p:ph type="title"/>
          </p:nvPr>
        </p:nvSpPr>
        <p:spPr/>
        <p:txBody>
          <a:bodyPr/>
          <a:lstStyle/>
          <a:p>
            <a:r>
              <a:rPr lang="nl-NL" dirty="0">
                <a:hlinkClick r:id="rId2"/>
              </a:rPr>
              <a:t>https://we.tl/t-tDIu24FhoF</a:t>
            </a:r>
            <a:r>
              <a:rPr lang="nl-NL" dirty="0"/>
              <a:t> </a:t>
            </a:r>
          </a:p>
        </p:txBody>
      </p:sp>
      <p:sp>
        <p:nvSpPr>
          <p:cNvPr id="3" name="Content Placeholder 2">
            <a:extLst>
              <a:ext uri="{FF2B5EF4-FFF2-40B4-BE49-F238E27FC236}">
                <a16:creationId xmlns:a16="http://schemas.microsoft.com/office/drawing/2014/main" id="{450461E2-AFC6-0FFE-89B2-570B9D7AC3FB}"/>
              </a:ext>
            </a:extLst>
          </p:cNvPr>
          <p:cNvSpPr>
            <a:spLocks noGrp="1"/>
          </p:cNvSpPr>
          <p:nvPr>
            <p:ph idx="1"/>
          </p:nvPr>
        </p:nvSpPr>
        <p:spPr/>
        <p:txBody>
          <a:bodyPr/>
          <a:lstStyle/>
          <a:p>
            <a:endParaRPr lang="nl-NL"/>
          </a:p>
        </p:txBody>
      </p:sp>
      <p:pic>
        <p:nvPicPr>
          <p:cNvPr id="1026" name="Picture 2" descr="SSH&amp; denkt al mee over studentenkamers in Erasmusgebouw - Vox magazine">
            <a:extLst>
              <a:ext uri="{FF2B5EF4-FFF2-40B4-BE49-F238E27FC236}">
                <a16:creationId xmlns:a16="http://schemas.microsoft.com/office/drawing/2014/main" id="{0C83D384-8E57-634B-273E-086507E7D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1968"/>
            <a:ext cx="9083040" cy="52063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1CF0C5E-2675-B08B-E8C4-A5C80C41FE9A}"/>
              </a:ext>
            </a:extLst>
          </p:cNvPr>
          <p:cNvPicPr>
            <a:picLocks noChangeAspect="1"/>
          </p:cNvPicPr>
          <p:nvPr/>
        </p:nvPicPr>
        <p:blipFill>
          <a:blip r:embed="rId4"/>
          <a:stretch>
            <a:fillRect/>
          </a:stretch>
        </p:blipFill>
        <p:spPr>
          <a:xfrm>
            <a:off x="9316719" y="1165225"/>
            <a:ext cx="2708439" cy="2708439"/>
          </a:xfrm>
          <a:prstGeom prst="rect">
            <a:avLst/>
          </a:prstGeom>
        </p:spPr>
      </p:pic>
    </p:spTree>
    <p:extLst>
      <p:ext uri="{BB962C8B-B14F-4D97-AF65-F5344CB8AC3E}">
        <p14:creationId xmlns:p14="http://schemas.microsoft.com/office/powerpoint/2010/main" val="626666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B61E-B5BC-C1C6-1CD2-6F898409B6C7}"/>
              </a:ext>
            </a:extLst>
          </p:cNvPr>
          <p:cNvSpPr>
            <a:spLocks noGrp="1"/>
          </p:cNvSpPr>
          <p:nvPr>
            <p:ph type="title"/>
          </p:nvPr>
        </p:nvSpPr>
        <p:spPr/>
        <p:txBody>
          <a:bodyPr/>
          <a:lstStyle/>
          <a:p>
            <a:endParaRPr lang="nl-NL"/>
          </a:p>
        </p:txBody>
      </p:sp>
      <p:sp>
        <p:nvSpPr>
          <p:cNvPr id="3" name="Content Placeholder 2">
            <a:extLst>
              <a:ext uri="{FF2B5EF4-FFF2-40B4-BE49-F238E27FC236}">
                <a16:creationId xmlns:a16="http://schemas.microsoft.com/office/drawing/2014/main" id="{7C655C14-40D1-66C0-2F6E-65D6947A7218}"/>
              </a:ext>
            </a:extLst>
          </p:cNvPr>
          <p:cNvSpPr>
            <a:spLocks noGrp="1"/>
          </p:cNvSpPr>
          <p:nvPr>
            <p:ph idx="1"/>
          </p:nvPr>
        </p:nvSpPr>
        <p:spPr/>
        <p:txBody>
          <a:bodyPr/>
          <a:lstStyle/>
          <a:p>
            <a:endParaRPr lang="nl-NL"/>
          </a:p>
        </p:txBody>
      </p:sp>
      <p:pic>
        <p:nvPicPr>
          <p:cNvPr id="4" name="Afbeelding 1493974021" descr="Luchtweerstand (Cd, Cw of Cx) | My statement blog">
            <a:extLst>
              <a:ext uri="{FF2B5EF4-FFF2-40B4-BE49-F238E27FC236}">
                <a16:creationId xmlns:a16="http://schemas.microsoft.com/office/drawing/2014/main" id="{6514145C-F2EA-9AC4-6F77-D2D6DDE35A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979896" y="-2559785"/>
            <a:ext cx="6232207" cy="11873113"/>
          </a:xfrm>
          <a:prstGeom prst="rect">
            <a:avLst/>
          </a:prstGeom>
          <a:noFill/>
        </p:spPr>
      </p:pic>
    </p:spTree>
    <p:extLst>
      <p:ext uri="{BB962C8B-B14F-4D97-AF65-F5344CB8AC3E}">
        <p14:creationId xmlns:p14="http://schemas.microsoft.com/office/powerpoint/2010/main" val="3858460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D49BE-D041-C3CB-254F-E8146D7C7C89}"/>
              </a:ext>
            </a:extLst>
          </p:cNvPr>
          <p:cNvSpPr>
            <a:spLocks noGrp="1"/>
          </p:cNvSpPr>
          <p:nvPr>
            <p:ph type="title"/>
          </p:nvPr>
        </p:nvSpPr>
        <p:spPr/>
        <p:txBody>
          <a:bodyPr/>
          <a:lstStyle/>
          <a:p>
            <a:r>
              <a:rPr lang="nl-NL" dirty="0"/>
              <a:t>Opdracht: maak een reconstructie van de val.</a:t>
            </a:r>
          </a:p>
        </p:txBody>
      </p:sp>
      <p:sp>
        <p:nvSpPr>
          <p:cNvPr id="3" name="Tijdelijke aanduiding voor inhoud 2">
            <a:extLst>
              <a:ext uri="{FF2B5EF4-FFF2-40B4-BE49-F238E27FC236}">
                <a16:creationId xmlns:a16="http://schemas.microsoft.com/office/drawing/2014/main" id="{13B87BF5-E9AE-1B39-F248-5524BB1D6517}"/>
              </a:ext>
            </a:extLst>
          </p:cNvPr>
          <p:cNvSpPr>
            <a:spLocks noGrp="1"/>
          </p:cNvSpPr>
          <p:nvPr>
            <p:ph idx="1"/>
          </p:nvPr>
        </p:nvSpPr>
        <p:spPr>
          <a:xfrm>
            <a:off x="518160" y="1541145"/>
            <a:ext cx="11358880" cy="4667250"/>
          </a:xfrm>
        </p:spPr>
        <p:txBody>
          <a:bodyPr/>
          <a:lstStyle/>
          <a:p>
            <a:r>
              <a:rPr lang="nl-NL" sz="2800" dirty="0"/>
              <a:t>Tussen welke realistische waardes kunnen variabelen zoals de horizontale snelheid op het dak, de kracht waarmee geduwd werd, de hoek waaronder de val begon, de luchtweerstand, etc. worden aangepast in een natuurkundig forensisch model van de val? Probeer de onder- en bovengrens van deze variabelen te schatten om te concluderen welke minimale en maximale “Flight </a:t>
            </a:r>
            <a:r>
              <a:rPr lang="nl-NL" sz="2800" dirty="0" err="1"/>
              <a:t>distance</a:t>
            </a:r>
            <a:r>
              <a:rPr lang="nl-NL" sz="2800" dirty="0"/>
              <a:t> D” er theoretisch mogelijk zijn? </a:t>
            </a:r>
            <a:endParaRPr lang="nl-NL" dirty="0"/>
          </a:p>
        </p:txBody>
      </p:sp>
      <p:pic>
        <p:nvPicPr>
          <p:cNvPr id="4" name="Picture 2" descr="PDF] Forensic Physics 101: Falls from a height | Semantic Scholar">
            <a:extLst>
              <a:ext uri="{FF2B5EF4-FFF2-40B4-BE49-F238E27FC236}">
                <a16:creationId xmlns:a16="http://schemas.microsoft.com/office/drawing/2014/main" id="{F45962F0-41EB-AA88-2061-9C9626575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160" y="4041606"/>
            <a:ext cx="4526280" cy="270660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70695F4-48F7-B0C1-21FE-64DC87BD2D30}"/>
              </a:ext>
            </a:extLst>
          </p:cNvPr>
          <p:cNvPicPr>
            <a:picLocks noChangeAspect="1"/>
          </p:cNvPicPr>
          <p:nvPr/>
        </p:nvPicPr>
        <p:blipFill rotWithShape="1">
          <a:blip r:embed="rId3"/>
          <a:srcRect b="8889"/>
          <a:stretch/>
        </p:blipFill>
        <p:spPr>
          <a:xfrm>
            <a:off x="0" y="0"/>
            <a:ext cx="12192000" cy="6858000"/>
          </a:xfrm>
          <a:prstGeom prst="rect">
            <a:avLst/>
          </a:prstGeom>
        </p:spPr>
      </p:pic>
    </p:spTree>
    <p:extLst>
      <p:ext uri="{BB962C8B-B14F-4D97-AF65-F5344CB8AC3E}">
        <p14:creationId xmlns:p14="http://schemas.microsoft.com/office/powerpoint/2010/main" val="184688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63EC5-790F-25E8-DDA8-59E015A2D85F}"/>
              </a:ext>
            </a:extLst>
          </p:cNvPr>
          <p:cNvSpPr>
            <a:spLocks noGrp="1"/>
          </p:cNvSpPr>
          <p:nvPr>
            <p:ph type="title"/>
          </p:nvPr>
        </p:nvSpPr>
        <p:spPr/>
        <p:txBody>
          <a:bodyPr/>
          <a:lstStyle/>
          <a:p>
            <a:r>
              <a:rPr lang="nl-NL" dirty="0" err="1"/>
              <a:t>Rechtzaak</a:t>
            </a:r>
            <a:endParaRPr lang="nl-NL" dirty="0"/>
          </a:p>
        </p:txBody>
      </p:sp>
      <p:sp>
        <p:nvSpPr>
          <p:cNvPr id="3" name="Tijdelijke aanduiding voor inhoud 2">
            <a:extLst>
              <a:ext uri="{FF2B5EF4-FFF2-40B4-BE49-F238E27FC236}">
                <a16:creationId xmlns:a16="http://schemas.microsoft.com/office/drawing/2014/main" id="{8B29D2C4-B0F2-EA11-8ADF-2F4DE6F97257}"/>
              </a:ext>
            </a:extLst>
          </p:cNvPr>
          <p:cNvSpPr>
            <a:spLocks noGrp="1"/>
          </p:cNvSpPr>
          <p:nvPr>
            <p:ph idx="1"/>
          </p:nvPr>
        </p:nvSpPr>
        <p:spPr/>
        <p:txBody>
          <a:bodyPr/>
          <a:lstStyle/>
          <a:p>
            <a:r>
              <a:rPr lang="nl-NL" dirty="0"/>
              <a:t>De val was …</a:t>
            </a:r>
          </a:p>
          <a:p>
            <a:r>
              <a:rPr lang="nl-NL" dirty="0"/>
              <a:t>Een ongeluk = ga rechts staan.</a:t>
            </a:r>
          </a:p>
          <a:p>
            <a:r>
              <a:rPr lang="nl-NL" dirty="0"/>
              <a:t>Een poging tot moord = ga links staan.</a:t>
            </a:r>
          </a:p>
          <a:p>
            <a:endParaRPr lang="nl-NL" dirty="0"/>
          </a:p>
          <a:p>
            <a:pPr>
              <a:buFont typeface="Wingdings" panose="05000000000000000000" pitchFamily="2" charset="2"/>
              <a:buChar char="à"/>
            </a:pPr>
            <a:r>
              <a:rPr lang="nl-NL" dirty="0">
                <a:sym typeface="Wingdings" panose="05000000000000000000" pitchFamily="2" charset="2"/>
              </a:rPr>
              <a:t>Onderbouw je keuze natuurkundig.</a:t>
            </a:r>
          </a:p>
        </p:txBody>
      </p:sp>
      <p:pic>
        <p:nvPicPr>
          <p:cNvPr id="7" name="Picture 6" descr="A person lying on the grass&#10;&#10;Description automatically generated">
            <a:extLst>
              <a:ext uri="{FF2B5EF4-FFF2-40B4-BE49-F238E27FC236}">
                <a16:creationId xmlns:a16="http://schemas.microsoft.com/office/drawing/2014/main" id="{F7D78BEB-50B6-BDB7-330C-D86C6D4C2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254000"/>
            <a:ext cx="4838700" cy="6451600"/>
          </a:xfrm>
          <a:prstGeom prst="rect">
            <a:avLst/>
          </a:prstGeom>
        </p:spPr>
      </p:pic>
    </p:spTree>
    <p:extLst>
      <p:ext uri="{BB962C8B-B14F-4D97-AF65-F5344CB8AC3E}">
        <p14:creationId xmlns:p14="http://schemas.microsoft.com/office/powerpoint/2010/main" val="2429377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988</Words>
  <Application>Microsoft Office PowerPoint</Application>
  <PresentationFormat>Widescreen</PresentationFormat>
  <Paragraphs>70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CircularSp</vt:lpstr>
      <vt:lpstr>Wingdings</vt:lpstr>
      <vt:lpstr>Office Theme</vt:lpstr>
      <vt:lpstr>PowerPoint Presentation</vt:lpstr>
      <vt:lpstr>Murder or accident?</vt:lpstr>
      <vt:lpstr>PowerPoint Presentation</vt:lpstr>
      <vt:lpstr>PowerPoint Presentation</vt:lpstr>
      <vt:lpstr>PowerPoint Presentation</vt:lpstr>
      <vt:lpstr>https://we.tl/t-tDIu24FhoF </vt:lpstr>
      <vt:lpstr>PowerPoint Presentation</vt:lpstr>
      <vt:lpstr>Opdracht: maak een reconstructie van de val.</vt:lpstr>
      <vt:lpstr>Rechtzaak</vt:lpstr>
      <vt:lpstr>Meneer Verbeek stond van het uitzicht te genieten en is door verdachte Jan van R van het dak geschopt…</vt:lpstr>
      <vt:lpstr>Meneer Verbeek en verdachte Jan van R waren op het dak de derde wet van Newton aan het testen. Jan liet per ongeluk het kussen los…</vt:lpstr>
      <vt:lpstr>Nabespreking:</vt:lpstr>
      <vt:lpstr>Gebruik van forensische  modelleren bij rechtzaken. </vt:lpstr>
      <vt:lpstr>PowerPoint Presentation</vt:lpstr>
      <vt:lpstr>Geschikt onderwerp voor een practicum? Of een profielwerkstuk…</vt:lpstr>
      <vt:lpstr>Lesplanning in vwo4 – vwo6:</vt:lpstr>
      <vt:lpstr>Als Modelleren niet het doel is, wat dan wel? </vt:lpstr>
      <vt:lpstr>https://www.examenblad.nl/system/files/2023/syllabi/syllabus_natuurkunde_vwo_2025_versie_4_nadere_vaststelling.pdf </vt:lpstr>
      <vt:lpstr>PowerPoint Presentation</vt:lpstr>
      <vt:lpstr>Modelleren leren, denken in modellen vs werken met modellen.</vt:lpstr>
      <vt:lpstr>Links/literatuur/verder lezen:</vt:lpstr>
    </vt:vector>
  </TitlesOfParts>
  <Company>Radboud University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Verbeek, K. (Kars)</dc:creator>
  <cp:lastModifiedBy>Verbeek, K. (Kars)</cp:lastModifiedBy>
  <cp:revision>15</cp:revision>
  <cp:lastPrinted>2023-12-14T14:00:34Z</cp:lastPrinted>
  <dcterms:created xsi:type="dcterms:W3CDTF">2023-10-12T08:49:32Z</dcterms:created>
  <dcterms:modified xsi:type="dcterms:W3CDTF">2023-12-21T14:42:03Z</dcterms:modified>
</cp:coreProperties>
</file>