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375" r:id="rId2"/>
    <p:sldId id="377" r:id="rId3"/>
    <p:sldId id="376" r:id="rId4"/>
    <p:sldId id="378" r:id="rId5"/>
    <p:sldId id="380" r:id="rId6"/>
    <p:sldId id="389" r:id="rId7"/>
    <p:sldId id="390" r:id="rId8"/>
    <p:sldId id="391" r:id="rId9"/>
    <p:sldId id="392" r:id="rId10"/>
    <p:sldId id="264" r:id="rId11"/>
    <p:sldId id="265" r:id="rId12"/>
    <p:sldId id="266" r:id="rId13"/>
    <p:sldId id="393" r:id="rId14"/>
    <p:sldId id="394" r:id="rId15"/>
    <p:sldId id="294" r:id="rId16"/>
    <p:sldId id="293" r:id="rId17"/>
    <p:sldId id="395" r:id="rId18"/>
    <p:sldId id="397" r:id="rId19"/>
    <p:sldId id="398" r:id="rId20"/>
    <p:sldId id="399" r:id="rId21"/>
    <p:sldId id="400" r:id="rId22"/>
    <p:sldId id="401" r:id="rId23"/>
    <p:sldId id="404" r:id="rId24"/>
    <p:sldId id="403" r:id="rId25"/>
    <p:sldId id="405" r:id="rId26"/>
    <p:sldId id="406" r:id="rId27"/>
    <p:sldId id="407" r:id="rId28"/>
    <p:sldId id="408" r:id="rId29"/>
    <p:sldId id="409"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38D4"/>
    <a:srgbClr val="CCCC00"/>
    <a:srgbClr val="EDEDFA"/>
    <a:srgbClr val="DAF7D8"/>
    <a:srgbClr val="EBEBF9"/>
    <a:srgbClr val="F6E0DF"/>
    <a:srgbClr val="E6F8F8"/>
    <a:srgbClr val="FDF5F5"/>
    <a:srgbClr val="D9F6EA"/>
    <a:srgbClr val="F7E5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5" d="100"/>
          <a:sy n="115" d="100"/>
        </p:scale>
        <p:origin x="10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52"/>
    </p:cViewPr>
  </p:sorterViewPr>
  <p:notesViewPr>
    <p:cSldViewPr>
      <p:cViewPr varScale="1">
        <p:scale>
          <a:sx n="80" d="100"/>
          <a:sy n="80" d="100"/>
        </p:scale>
        <p:origin x="-148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9457AD4-1394-D544-BE72-BE757AF243A7}" type="slidenum">
              <a:rPr lang="en-US"/>
              <a:pPr>
                <a:defRPr/>
              </a:pPr>
              <a:t>‹nr.›</a:t>
            </a:fld>
            <a:endParaRPr lang="en-US"/>
          </a:p>
        </p:txBody>
      </p:sp>
    </p:spTree>
    <p:extLst>
      <p:ext uri="{BB962C8B-B14F-4D97-AF65-F5344CB8AC3E}">
        <p14:creationId xmlns:p14="http://schemas.microsoft.com/office/powerpoint/2010/main" val="32897152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E147F517-DC3E-0E45-A370-ABD39CB6F776}" type="slidenum">
              <a:rPr lang="en-US"/>
              <a:pPr>
                <a:defRPr/>
              </a:pPr>
              <a:t>‹nr.›</a:t>
            </a:fld>
            <a:endParaRPr lang="en-US"/>
          </a:p>
        </p:txBody>
      </p:sp>
    </p:spTree>
    <p:extLst>
      <p:ext uri="{BB962C8B-B14F-4D97-AF65-F5344CB8AC3E}">
        <p14:creationId xmlns:p14="http://schemas.microsoft.com/office/powerpoint/2010/main" val="390991878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AA83B50-0894-4506-B11D-3645D83F5C48}" type="slidenum">
              <a:rPr lang="en-US" smtClean="0"/>
              <a:pPr/>
              <a:t>15</a:t>
            </a:fld>
            <a:endParaRPr lang="en-US"/>
          </a:p>
        </p:txBody>
      </p:sp>
      <p:sp>
        <p:nvSpPr>
          <p:cNvPr id="36867" name="Rectangle 2"/>
          <p:cNvSpPr>
            <a:spLocks noGrp="1" noRot="1" noChangeAspect="1" noChangeArrowheads="1" noTextEdit="1"/>
          </p:cNvSpPr>
          <p:nvPr>
            <p:ph type="sldImg"/>
          </p:nvPr>
        </p:nvSpPr>
        <p:spPr>
          <a:xfrm>
            <a:off x="1146175" y="687388"/>
            <a:ext cx="4567238" cy="3425825"/>
          </a:xfrm>
          <a:ln w="12700" cap="flat"/>
        </p:spPr>
      </p:sp>
      <p:sp>
        <p:nvSpPr>
          <p:cNvPr id="36868" name="Rectangle 3"/>
          <p:cNvSpPr>
            <a:spLocks noGrp="1" noChangeArrowheads="1"/>
          </p:cNvSpPr>
          <p:nvPr>
            <p:ph type="body" idx="1"/>
          </p:nvPr>
        </p:nvSpPr>
        <p:spPr>
          <a:xfrm>
            <a:off x="914400" y="4343400"/>
            <a:ext cx="5029200" cy="4114800"/>
          </a:xfrm>
          <a:noFill/>
          <a:ln/>
        </p:spPr>
        <p:txBody>
          <a:bodyPr lIns="92075" tIns="46038" rIns="92075" bIns="46038"/>
          <a:lstStyle/>
          <a:p>
            <a:pPr eaLnBrk="1" hangingPunct="1"/>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204864"/>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6" name="Rectangle 6"/>
          <p:cNvSpPr>
            <a:spLocks noGrp="1" noChangeArrowheads="1"/>
          </p:cNvSpPr>
          <p:nvPr>
            <p:ph type="sldNum" sz="quarter" idx="12"/>
          </p:nvPr>
        </p:nvSpPr>
        <p:spPr>
          <a:ln/>
        </p:spPr>
        <p:txBody>
          <a:bodyPr/>
          <a:lstStyle>
            <a:lvl1pPr>
              <a:defRPr/>
            </a:lvl1pPr>
          </a:lstStyle>
          <a:p>
            <a:pPr>
              <a:defRPr/>
            </a:pPr>
            <a:fld id="{2854FC35-7B4E-C94C-9F8C-F24A442A7ECC}" type="slidenum">
              <a:rPr lang="en-US"/>
              <a:pPr>
                <a:defRPr/>
              </a:pPr>
              <a:t>‹nr.›</a:t>
            </a:fld>
            <a:endParaRPr lang="en-US"/>
          </a:p>
        </p:txBody>
      </p:sp>
    </p:spTree>
    <p:extLst>
      <p:ext uri="{BB962C8B-B14F-4D97-AF65-F5344CB8AC3E}">
        <p14:creationId xmlns:p14="http://schemas.microsoft.com/office/powerpoint/2010/main" val="239992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6" name="Rectangle 6"/>
          <p:cNvSpPr>
            <a:spLocks noGrp="1" noChangeArrowheads="1"/>
          </p:cNvSpPr>
          <p:nvPr>
            <p:ph type="sldNum" sz="quarter" idx="12"/>
          </p:nvPr>
        </p:nvSpPr>
        <p:spPr>
          <a:ln/>
        </p:spPr>
        <p:txBody>
          <a:bodyPr/>
          <a:lstStyle>
            <a:lvl1pPr>
              <a:defRPr/>
            </a:lvl1pPr>
          </a:lstStyle>
          <a:p>
            <a:pPr>
              <a:defRPr/>
            </a:pPr>
            <a:fld id="{6AFF54E1-1BC7-964D-9727-96E80623B264}" type="slidenum">
              <a:rPr lang="en-US"/>
              <a:pPr>
                <a:defRPr/>
              </a:pPr>
              <a:t>‹nr.›</a:t>
            </a:fld>
            <a:endParaRPr lang="en-US"/>
          </a:p>
        </p:txBody>
      </p:sp>
    </p:spTree>
    <p:extLst>
      <p:ext uri="{BB962C8B-B14F-4D97-AF65-F5344CB8AC3E}">
        <p14:creationId xmlns:p14="http://schemas.microsoft.com/office/powerpoint/2010/main" val="3717297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628775"/>
            <a:ext cx="2071687" cy="4497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5288" y="1628775"/>
            <a:ext cx="6067425" cy="4497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6" name="Rectangle 6"/>
          <p:cNvSpPr>
            <a:spLocks noGrp="1" noChangeArrowheads="1"/>
          </p:cNvSpPr>
          <p:nvPr>
            <p:ph type="sldNum" sz="quarter" idx="12"/>
          </p:nvPr>
        </p:nvSpPr>
        <p:spPr>
          <a:ln/>
        </p:spPr>
        <p:txBody>
          <a:bodyPr/>
          <a:lstStyle>
            <a:lvl1pPr>
              <a:defRPr/>
            </a:lvl1pPr>
          </a:lstStyle>
          <a:p>
            <a:pPr>
              <a:defRPr/>
            </a:pPr>
            <a:fld id="{312C8E4B-1DBB-3843-B52B-EFF1FCDFB5F2}" type="slidenum">
              <a:rPr lang="en-US"/>
              <a:pPr>
                <a:defRPr/>
              </a:pPr>
              <a:t>‹nr.›</a:t>
            </a:fld>
            <a:endParaRPr lang="en-US"/>
          </a:p>
        </p:txBody>
      </p:sp>
    </p:spTree>
    <p:extLst>
      <p:ext uri="{BB962C8B-B14F-4D97-AF65-F5344CB8AC3E}">
        <p14:creationId xmlns:p14="http://schemas.microsoft.com/office/powerpoint/2010/main" val="178930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6" name="Rectangle 6"/>
          <p:cNvSpPr>
            <a:spLocks noGrp="1" noChangeArrowheads="1"/>
          </p:cNvSpPr>
          <p:nvPr>
            <p:ph type="sldNum" sz="quarter" idx="12"/>
          </p:nvPr>
        </p:nvSpPr>
        <p:spPr>
          <a:ln/>
        </p:spPr>
        <p:txBody>
          <a:bodyPr/>
          <a:lstStyle>
            <a:lvl1pPr>
              <a:defRPr/>
            </a:lvl1pPr>
          </a:lstStyle>
          <a:p>
            <a:pPr>
              <a:defRPr/>
            </a:pPr>
            <a:fld id="{FE628945-2DCC-804E-A5CA-BBD4ED1DD0DE}" type="slidenum">
              <a:rPr lang="en-US"/>
              <a:pPr>
                <a:defRPr/>
              </a:pPr>
              <a:t>‹nr.›</a:t>
            </a:fld>
            <a:endParaRPr lang="en-US"/>
          </a:p>
        </p:txBody>
      </p:sp>
    </p:spTree>
    <p:extLst>
      <p:ext uri="{BB962C8B-B14F-4D97-AF65-F5344CB8AC3E}">
        <p14:creationId xmlns:p14="http://schemas.microsoft.com/office/powerpoint/2010/main" val="354896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6" name="Rectangle 6"/>
          <p:cNvSpPr>
            <a:spLocks noGrp="1" noChangeArrowheads="1"/>
          </p:cNvSpPr>
          <p:nvPr>
            <p:ph type="sldNum" sz="quarter" idx="12"/>
          </p:nvPr>
        </p:nvSpPr>
        <p:spPr>
          <a:ln/>
        </p:spPr>
        <p:txBody>
          <a:bodyPr/>
          <a:lstStyle>
            <a:lvl1pPr>
              <a:defRPr/>
            </a:lvl1pPr>
          </a:lstStyle>
          <a:p>
            <a:pPr>
              <a:defRPr/>
            </a:pPr>
            <a:fld id="{4A75918B-F073-8A4C-80CC-ED20A585CF67}" type="slidenum">
              <a:rPr lang="en-US"/>
              <a:pPr>
                <a:defRPr/>
              </a:pPr>
              <a:t>‹nr.›</a:t>
            </a:fld>
            <a:endParaRPr lang="en-US"/>
          </a:p>
        </p:txBody>
      </p:sp>
    </p:spTree>
    <p:extLst>
      <p:ext uri="{BB962C8B-B14F-4D97-AF65-F5344CB8AC3E}">
        <p14:creationId xmlns:p14="http://schemas.microsoft.com/office/powerpoint/2010/main" val="53270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13100"/>
            <a:ext cx="4038600" cy="2913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213100"/>
            <a:ext cx="4038600" cy="2913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7" name="Rectangle 6"/>
          <p:cNvSpPr>
            <a:spLocks noGrp="1" noChangeArrowheads="1"/>
          </p:cNvSpPr>
          <p:nvPr>
            <p:ph type="sldNum" sz="quarter" idx="12"/>
          </p:nvPr>
        </p:nvSpPr>
        <p:spPr>
          <a:ln/>
        </p:spPr>
        <p:txBody>
          <a:bodyPr/>
          <a:lstStyle>
            <a:lvl1pPr>
              <a:defRPr/>
            </a:lvl1pPr>
          </a:lstStyle>
          <a:p>
            <a:pPr>
              <a:defRPr/>
            </a:pPr>
            <a:fld id="{8F9A5401-4695-9047-8578-C0F22CE1C406}" type="slidenum">
              <a:rPr lang="en-US"/>
              <a:pPr>
                <a:defRPr/>
              </a:pPr>
              <a:t>‹nr.›</a:t>
            </a:fld>
            <a:endParaRPr lang="en-US"/>
          </a:p>
        </p:txBody>
      </p:sp>
    </p:spTree>
    <p:extLst>
      <p:ext uri="{BB962C8B-B14F-4D97-AF65-F5344CB8AC3E}">
        <p14:creationId xmlns:p14="http://schemas.microsoft.com/office/powerpoint/2010/main" val="352814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9" name="Rectangle 6"/>
          <p:cNvSpPr>
            <a:spLocks noGrp="1" noChangeArrowheads="1"/>
          </p:cNvSpPr>
          <p:nvPr>
            <p:ph type="sldNum" sz="quarter" idx="12"/>
          </p:nvPr>
        </p:nvSpPr>
        <p:spPr>
          <a:ln/>
        </p:spPr>
        <p:txBody>
          <a:bodyPr/>
          <a:lstStyle>
            <a:lvl1pPr>
              <a:defRPr/>
            </a:lvl1pPr>
          </a:lstStyle>
          <a:p>
            <a:pPr>
              <a:defRPr/>
            </a:pPr>
            <a:fld id="{68910D34-9D67-DD4B-BE38-FE37B5DE4B5C}" type="slidenum">
              <a:rPr lang="en-US"/>
              <a:pPr>
                <a:defRPr/>
              </a:pPr>
              <a:t>‹nr.›</a:t>
            </a:fld>
            <a:endParaRPr lang="en-US"/>
          </a:p>
        </p:txBody>
      </p:sp>
    </p:spTree>
    <p:extLst>
      <p:ext uri="{BB962C8B-B14F-4D97-AF65-F5344CB8AC3E}">
        <p14:creationId xmlns:p14="http://schemas.microsoft.com/office/powerpoint/2010/main" val="59058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5" name="Rectangle 6"/>
          <p:cNvSpPr>
            <a:spLocks noGrp="1" noChangeArrowheads="1"/>
          </p:cNvSpPr>
          <p:nvPr>
            <p:ph type="sldNum" sz="quarter" idx="12"/>
          </p:nvPr>
        </p:nvSpPr>
        <p:spPr>
          <a:ln/>
        </p:spPr>
        <p:txBody>
          <a:bodyPr/>
          <a:lstStyle>
            <a:lvl1pPr>
              <a:defRPr/>
            </a:lvl1pPr>
          </a:lstStyle>
          <a:p>
            <a:pPr>
              <a:defRPr/>
            </a:pPr>
            <a:fld id="{52974D98-F3AB-CC46-9812-3F70F138E473}" type="slidenum">
              <a:rPr lang="en-US"/>
              <a:pPr>
                <a:defRPr/>
              </a:pPr>
              <a:t>‹nr.›</a:t>
            </a:fld>
            <a:endParaRPr lang="en-US"/>
          </a:p>
        </p:txBody>
      </p:sp>
    </p:spTree>
    <p:extLst>
      <p:ext uri="{BB962C8B-B14F-4D97-AF65-F5344CB8AC3E}">
        <p14:creationId xmlns:p14="http://schemas.microsoft.com/office/powerpoint/2010/main" val="13371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4" name="Rectangle 6"/>
          <p:cNvSpPr>
            <a:spLocks noGrp="1" noChangeArrowheads="1"/>
          </p:cNvSpPr>
          <p:nvPr>
            <p:ph type="sldNum" sz="quarter" idx="12"/>
          </p:nvPr>
        </p:nvSpPr>
        <p:spPr>
          <a:ln/>
        </p:spPr>
        <p:txBody>
          <a:bodyPr/>
          <a:lstStyle>
            <a:lvl1pPr>
              <a:defRPr/>
            </a:lvl1pPr>
          </a:lstStyle>
          <a:p>
            <a:pPr>
              <a:defRPr/>
            </a:pPr>
            <a:fld id="{8453527D-AA54-A84B-BE8C-EB2D49D2E326}" type="slidenum">
              <a:rPr lang="en-US"/>
              <a:pPr>
                <a:defRPr/>
              </a:pPr>
              <a:t>‹nr.›</a:t>
            </a:fld>
            <a:endParaRPr lang="en-US"/>
          </a:p>
        </p:txBody>
      </p:sp>
    </p:spTree>
    <p:extLst>
      <p:ext uri="{BB962C8B-B14F-4D97-AF65-F5344CB8AC3E}">
        <p14:creationId xmlns:p14="http://schemas.microsoft.com/office/powerpoint/2010/main" val="339472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7" name="Rectangle 6"/>
          <p:cNvSpPr>
            <a:spLocks noGrp="1" noChangeArrowheads="1"/>
          </p:cNvSpPr>
          <p:nvPr>
            <p:ph type="sldNum" sz="quarter" idx="12"/>
          </p:nvPr>
        </p:nvSpPr>
        <p:spPr>
          <a:ln/>
        </p:spPr>
        <p:txBody>
          <a:bodyPr/>
          <a:lstStyle>
            <a:lvl1pPr>
              <a:defRPr/>
            </a:lvl1pPr>
          </a:lstStyle>
          <a:p>
            <a:pPr>
              <a:defRPr/>
            </a:pPr>
            <a:fld id="{B37FA789-531A-404B-9E7E-22F6D3207E02}" type="slidenum">
              <a:rPr lang="en-US"/>
              <a:pPr>
                <a:defRPr/>
              </a:pPr>
              <a:t>‹nr.›</a:t>
            </a:fld>
            <a:endParaRPr lang="en-US"/>
          </a:p>
        </p:txBody>
      </p:sp>
    </p:spTree>
    <p:extLst>
      <p:ext uri="{BB962C8B-B14F-4D97-AF65-F5344CB8AC3E}">
        <p14:creationId xmlns:p14="http://schemas.microsoft.com/office/powerpoint/2010/main" val="85247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WND 2022 </a:t>
            </a:r>
          </a:p>
        </p:txBody>
      </p:sp>
      <p:sp>
        <p:nvSpPr>
          <p:cNvPr id="7" name="Rectangle 6"/>
          <p:cNvSpPr>
            <a:spLocks noGrp="1" noChangeArrowheads="1"/>
          </p:cNvSpPr>
          <p:nvPr>
            <p:ph type="sldNum" sz="quarter" idx="12"/>
          </p:nvPr>
        </p:nvSpPr>
        <p:spPr>
          <a:ln/>
        </p:spPr>
        <p:txBody>
          <a:bodyPr/>
          <a:lstStyle>
            <a:lvl1pPr>
              <a:defRPr/>
            </a:lvl1pPr>
          </a:lstStyle>
          <a:p>
            <a:pPr>
              <a:defRPr/>
            </a:pPr>
            <a:fld id="{ED3AC17B-D4A5-9C42-A858-ACE4EF1288B1}" type="slidenum">
              <a:rPr lang="en-US"/>
              <a:pPr>
                <a:defRPr/>
              </a:pPr>
              <a:t>‹nr.›</a:t>
            </a:fld>
            <a:endParaRPr lang="en-US"/>
          </a:p>
        </p:txBody>
      </p:sp>
    </p:spTree>
    <p:extLst>
      <p:ext uri="{BB962C8B-B14F-4D97-AF65-F5344CB8AC3E}">
        <p14:creationId xmlns:p14="http://schemas.microsoft.com/office/powerpoint/2010/main" val="256373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260350"/>
            <a:ext cx="8207375" cy="941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484313"/>
            <a:ext cx="8229600" cy="464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481763"/>
            <a:ext cx="2895600" cy="331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a:t>WND 2022 </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303E8D4-16AF-FD40-8281-1935CFC57D2B}"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Badminton/pluimbal_video.cmr7" TargetMode="External"/><Relationship Id="rId2" Type="http://schemas.openxmlformats.org/officeDocument/2006/relationships/slideLayout" Target="../slideLayouts/slideLayout2.xml"/><Relationship Id="rId1" Type="http://schemas.openxmlformats.org/officeDocument/2006/relationships/video" Target="file:///D:\Woudschoten08\Badminton\pluimbal.avi"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hyperlink" Target="Badminton/pluimbal_lineair_model.cmr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Badminton/pluimbal_kwadratisch_model.cmr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GoldenGateBridge.cmr7"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Schoonspringen/107C_fit.cmr7"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Schoonspringen/107C_hoekmeting.cmr7"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Schoonspringen/105B_zwaartepunt_traagheidsstraal.cmr7"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Schoonspringen/105B_zwaartepunt_traagheidsstraal.cmr7"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Schoonspringen/103B_zwaartepunt_traagheidsstraal.cmr7"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slo.nl/thema/vakspecifieke-thema/natuur-techniek/modelleren/"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lo.nl/thema/vakspecifieke-thema/natuur-techniek/modelleren/"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semiEuler.cmr7" TargetMode="External"/><Relationship Id="rId2" Type="http://schemas.openxmlformats.org/officeDocument/2006/relationships/hyperlink" Target="Euler.cmr7"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slo.nl/thema/vakspecifieke-thema/natuur-techniek/modelleren/"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861048"/>
            <a:ext cx="9144000" cy="1440036"/>
          </a:xfrm>
        </p:spPr>
        <p:txBody>
          <a:bodyPr/>
          <a:lstStyle/>
          <a:p>
            <a:r>
              <a:rPr lang="en-US" sz="2400" dirty="0"/>
              <a:t>André Heck, </a:t>
            </a:r>
            <a:br>
              <a:rPr lang="en-US" sz="2400" dirty="0"/>
            </a:br>
            <a:r>
              <a:rPr lang="en-US" sz="2400" dirty="0" err="1"/>
              <a:t>Korteweg</a:t>
            </a:r>
            <a:r>
              <a:rPr lang="en-US" sz="2400" dirty="0"/>
              <a:t>-de Vries </a:t>
            </a:r>
            <a:r>
              <a:rPr lang="en-US" sz="2400" dirty="0" err="1"/>
              <a:t>Instituut</a:t>
            </a:r>
            <a:r>
              <a:rPr lang="en-US" sz="2400" dirty="0"/>
              <a:t> </a:t>
            </a:r>
            <a:r>
              <a:rPr lang="en-US" sz="2400" dirty="0" err="1"/>
              <a:t>voor</a:t>
            </a:r>
            <a:r>
              <a:rPr lang="en-US" sz="2400" dirty="0"/>
              <a:t> </a:t>
            </a:r>
            <a:r>
              <a:rPr lang="en-US" sz="2400" dirty="0" err="1"/>
              <a:t>wiskunde</a:t>
            </a:r>
            <a:br>
              <a:rPr lang="en-US" sz="2400" dirty="0"/>
            </a:br>
            <a:r>
              <a:rPr lang="en-US" sz="2400" dirty="0"/>
              <a:t>Universiteit van Amsterdam </a:t>
            </a:r>
            <a:br>
              <a:rPr lang="en-US" sz="2400" dirty="0"/>
            </a:br>
            <a:r>
              <a:rPr lang="en-US" sz="2400" dirty="0"/>
              <a:t>a.j.p.heck@uva.nl</a:t>
            </a:r>
            <a:br>
              <a:rPr lang="en-US" sz="2400" dirty="0"/>
            </a:br>
            <a:br>
              <a:rPr lang="en-US" sz="2400" dirty="0"/>
            </a:br>
            <a:endParaRPr lang="en-US" sz="2400" b="1" dirty="0">
              <a:cs typeface="+mj-cs"/>
            </a:endParaRPr>
          </a:p>
        </p:txBody>
      </p:sp>
      <p:sp>
        <p:nvSpPr>
          <p:cNvPr id="2054" name="Text Box 6"/>
          <p:cNvSpPr txBox="1">
            <a:spLocks noChangeArrowheads="1"/>
          </p:cNvSpPr>
          <p:nvPr/>
        </p:nvSpPr>
        <p:spPr bwMode="auto">
          <a:xfrm>
            <a:off x="0" y="692150"/>
            <a:ext cx="9144000" cy="187325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br>
              <a:rPr lang="en-US" sz="2000" b="1" dirty="0">
                <a:solidFill>
                  <a:schemeClr val="bg1"/>
                </a:solidFill>
                <a:cs typeface="+mn-cs"/>
              </a:rPr>
            </a:br>
            <a:endParaRPr lang="en-US" sz="3600" b="1" dirty="0">
              <a:solidFill>
                <a:schemeClr val="bg1"/>
              </a:solidFill>
              <a:cs typeface="+mn-cs"/>
            </a:endParaRP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3430588"/>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58"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565400"/>
            <a:ext cx="9144000"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p:txBody>
          <a:bodyPr/>
          <a:lstStyle/>
          <a:p>
            <a:pPr>
              <a:defRPr/>
            </a:pPr>
            <a:r>
              <a:rPr lang="en-US" dirty="0"/>
              <a:t>WND 2023</a:t>
            </a:r>
          </a:p>
          <a:p>
            <a:pPr>
              <a:defRPr/>
            </a:pPr>
            <a:r>
              <a:rPr lang="en-US" dirty="0"/>
              <a:t> </a:t>
            </a:r>
          </a:p>
        </p:txBody>
      </p:sp>
      <p:sp>
        <p:nvSpPr>
          <p:cNvPr id="15367" name="TextBox 2"/>
          <p:cNvSpPr txBox="1">
            <a:spLocks noChangeArrowheads="1"/>
          </p:cNvSpPr>
          <p:nvPr/>
        </p:nvSpPr>
        <p:spPr bwMode="auto">
          <a:xfrm>
            <a:off x="0" y="908050"/>
            <a:ext cx="9144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nl-NL" sz="4800" dirty="0">
                <a:solidFill>
                  <a:srgbClr val="EDEDFA"/>
                </a:solidFill>
                <a:effectLst/>
                <a:latin typeface="Times New Roman" panose="02020603050405020304" pitchFamily="18" charset="0"/>
              </a:rPr>
              <a:t>Modelleren: </a:t>
            </a:r>
            <a:br>
              <a:rPr lang="nl-NL" sz="4800" dirty="0">
                <a:solidFill>
                  <a:srgbClr val="EDEDFA"/>
                </a:solidFill>
                <a:effectLst/>
                <a:latin typeface="Times New Roman" panose="02020603050405020304" pitchFamily="18" charset="0"/>
              </a:rPr>
            </a:br>
            <a:r>
              <a:rPr lang="nl-NL" sz="4800" dirty="0">
                <a:solidFill>
                  <a:srgbClr val="EDEDFA"/>
                </a:solidFill>
                <a:effectLst/>
                <a:latin typeface="Times New Roman" panose="02020603050405020304" pitchFamily="18" charset="0"/>
              </a:rPr>
              <a:t>van computeren </a:t>
            </a:r>
            <a:r>
              <a:rPr lang="nl-NL" sz="4800" dirty="0">
                <a:solidFill>
                  <a:srgbClr val="EDEDFA"/>
                </a:solidFill>
                <a:latin typeface="Times New Roman" panose="02020603050405020304" pitchFamily="18" charset="0"/>
              </a:rPr>
              <a:t>naar leren</a:t>
            </a:r>
            <a:endParaRPr lang="en-US" sz="4800" b="1" cap="small" dirty="0">
              <a:solidFill>
                <a:srgbClr val="EDEDFA"/>
              </a:solidFill>
            </a:endParaRPr>
          </a:p>
        </p:txBody>
      </p:sp>
      <p:pic>
        <p:nvPicPr>
          <p:cNvPr id="3" name="Afbeelding 2">
            <a:extLst>
              <a:ext uri="{FF2B5EF4-FFF2-40B4-BE49-F238E27FC236}">
                <a16:creationId xmlns:a16="http://schemas.microsoft.com/office/drawing/2014/main" id="{8329690F-C097-1034-0EB2-CD18B95CB890}"/>
              </a:ext>
            </a:extLst>
          </p:cNvPr>
          <p:cNvPicPr>
            <a:picLocks noChangeAspect="1"/>
          </p:cNvPicPr>
          <p:nvPr/>
        </p:nvPicPr>
        <p:blipFill>
          <a:blip r:embed="rId4"/>
          <a:stretch>
            <a:fillRect/>
          </a:stretch>
        </p:blipFill>
        <p:spPr>
          <a:xfrm>
            <a:off x="3952122" y="5229200"/>
            <a:ext cx="1239755" cy="1223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C30E7092-D211-560C-52AD-947152517F0C}"/>
              </a:ext>
            </a:extLst>
          </p:cNvPr>
          <p:cNvSpPr>
            <a:spLocks noGrp="1" noChangeArrowheads="1"/>
          </p:cNvSpPr>
          <p:nvPr>
            <p:ph type="title"/>
          </p:nvPr>
        </p:nvSpPr>
        <p:spPr>
          <a:xfrm>
            <a:off x="107504" y="1"/>
            <a:ext cx="9036496" cy="1052736"/>
          </a:xfrm>
        </p:spPr>
        <p:txBody>
          <a:bodyPr/>
          <a:lstStyle/>
          <a:p>
            <a:pPr>
              <a:defRPr/>
            </a:pPr>
            <a:r>
              <a:rPr lang="nl-NL" sz="3200" dirty="0"/>
              <a:t>Modeltest bij een </a:t>
            </a:r>
            <a:r>
              <a:rPr lang="nl-NL" sz="3200" dirty="0" err="1"/>
              <a:t>vertikaal</a:t>
            </a:r>
            <a:r>
              <a:rPr lang="nl-NL" sz="3200" dirty="0"/>
              <a:t> vallende pluimbal</a:t>
            </a:r>
            <a:endParaRPr lang="en-GB" sz="3200" dirty="0"/>
          </a:p>
        </p:txBody>
      </p:sp>
      <p:sp>
        <p:nvSpPr>
          <p:cNvPr id="216067" name="Rectangle 3">
            <a:extLst>
              <a:ext uri="{FF2B5EF4-FFF2-40B4-BE49-F238E27FC236}">
                <a16:creationId xmlns:a16="http://schemas.microsoft.com/office/drawing/2014/main" id="{65DB2E2C-068A-D767-C207-3E2BB835C3A0}"/>
              </a:ext>
            </a:extLst>
          </p:cNvPr>
          <p:cNvSpPr>
            <a:spLocks noGrp="1" noChangeArrowheads="1"/>
          </p:cNvSpPr>
          <p:nvPr>
            <p:ph type="body" idx="1"/>
          </p:nvPr>
        </p:nvSpPr>
        <p:spPr>
          <a:xfrm>
            <a:off x="92211" y="1040891"/>
            <a:ext cx="9036495" cy="4641850"/>
          </a:xfrm>
        </p:spPr>
        <p:txBody>
          <a:bodyPr/>
          <a:lstStyle/>
          <a:p>
            <a:pPr>
              <a:spcBef>
                <a:spcPts val="1200"/>
              </a:spcBef>
              <a:defRPr/>
            </a:pPr>
            <a:r>
              <a:rPr lang="nl-NL" sz="2000" dirty="0">
                <a:hlinkClick r:id="rId3" action="ppaction://hlinkfile"/>
              </a:rPr>
              <a:t>Videometing</a:t>
            </a:r>
            <a:r>
              <a:rPr lang="nl-NL" sz="2000" dirty="0"/>
              <a:t> met een hogesnelheidscamera</a:t>
            </a:r>
            <a:br>
              <a:rPr lang="nl-NL" sz="2000" dirty="0"/>
            </a:br>
            <a:r>
              <a:rPr lang="nl-NL" sz="2000" dirty="0"/>
              <a:t>perspectief correctie en point tracking.</a:t>
            </a:r>
          </a:p>
          <a:p>
            <a:pPr>
              <a:spcBef>
                <a:spcPts val="1200"/>
              </a:spcBef>
              <a:defRPr/>
            </a:pPr>
            <a:r>
              <a:rPr lang="nl-NL" sz="2000" dirty="0"/>
              <a:t>Welk model voor luchtweerstand?</a:t>
            </a:r>
          </a:p>
          <a:p>
            <a:pPr>
              <a:spcBef>
                <a:spcPts val="1200"/>
              </a:spcBef>
              <a:buFont typeface="Monotype Sorts" pitchFamily="2" charset="2"/>
              <a:buNone/>
              <a:defRPr/>
            </a:pPr>
            <a:r>
              <a:rPr lang="nl-NL" sz="2000" dirty="0"/>
              <a:t>    lineair model:  </a:t>
            </a:r>
            <a:r>
              <a:rPr lang="nl-NL" sz="2000" i="1" dirty="0"/>
              <a:t>F</a:t>
            </a:r>
            <a:r>
              <a:rPr lang="nl-NL" sz="2000" baseline="-25000" dirty="0"/>
              <a:t>luchtweerstand</a:t>
            </a:r>
            <a:r>
              <a:rPr lang="nl-NL" sz="2000" dirty="0"/>
              <a:t> = - </a:t>
            </a:r>
            <a:r>
              <a:rPr lang="nl-NL" sz="2000" i="1" dirty="0"/>
              <a:t>k</a:t>
            </a:r>
            <a:r>
              <a:rPr lang="nl-NL" sz="2000" dirty="0"/>
              <a:t> </a:t>
            </a:r>
            <a:r>
              <a:rPr lang="nl-NL" sz="2000" i="1" dirty="0"/>
              <a:t>v</a:t>
            </a:r>
            <a:endParaRPr lang="nl-NL" sz="2000" dirty="0"/>
          </a:p>
          <a:p>
            <a:pPr>
              <a:spcBef>
                <a:spcPts val="1200"/>
              </a:spcBef>
              <a:buFont typeface="Monotype Sorts" pitchFamily="2" charset="2"/>
              <a:buNone/>
              <a:defRPr/>
            </a:pPr>
            <a:r>
              <a:rPr lang="nl-NL" sz="2000" dirty="0"/>
              <a:t>    kwadratisch model: </a:t>
            </a:r>
            <a:r>
              <a:rPr lang="nl-NL" sz="2000" i="1" dirty="0"/>
              <a:t>F</a:t>
            </a:r>
            <a:r>
              <a:rPr lang="nl-NL" sz="2000" baseline="-25000" dirty="0"/>
              <a:t>luchtweerstand</a:t>
            </a:r>
            <a:r>
              <a:rPr lang="nl-NL" sz="2000" dirty="0"/>
              <a:t> = - </a:t>
            </a:r>
            <a:r>
              <a:rPr lang="nl-NL" sz="2000" i="1" dirty="0"/>
              <a:t>k</a:t>
            </a:r>
            <a:r>
              <a:rPr lang="nl-NL" sz="2000" dirty="0"/>
              <a:t> </a:t>
            </a:r>
            <a:r>
              <a:rPr lang="nl-NL" sz="2000" i="1" dirty="0"/>
              <a:t>v</a:t>
            </a:r>
            <a:r>
              <a:rPr lang="nl-NL" sz="2000" baseline="30000" dirty="0"/>
              <a:t> 2</a:t>
            </a:r>
          </a:p>
          <a:p>
            <a:pPr>
              <a:spcBef>
                <a:spcPts val="1200"/>
              </a:spcBef>
              <a:defRPr/>
            </a:pPr>
            <a:r>
              <a:rPr lang="nl-NL" sz="2000" dirty="0"/>
              <a:t>Kies dát model waarvoor modeluitkomsten</a:t>
            </a:r>
            <a:br>
              <a:rPr lang="nl-NL" sz="2000" dirty="0"/>
            </a:br>
            <a:r>
              <a:rPr lang="nl-NL" sz="2000" dirty="0"/>
              <a:t>het beste bij de meetdata passen.</a:t>
            </a:r>
          </a:p>
          <a:p>
            <a:pPr>
              <a:spcBef>
                <a:spcPts val="1200"/>
              </a:spcBef>
              <a:defRPr/>
            </a:pPr>
            <a:r>
              <a:rPr lang="nl-NL" sz="2000" dirty="0"/>
              <a:t>Let vooral op goede terminale snelheid.</a:t>
            </a:r>
          </a:p>
          <a:p>
            <a:pPr>
              <a:defRPr/>
            </a:pPr>
            <a:endParaRPr lang="nl-NL" sz="2000" dirty="0"/>
          </a:p>
          <a:p>
            <a:pPr marL="0" indent="0">
              <a:buNone/>
              <a:defRPr/>
            </a:pPr>
            <a:r>
              <a:rPr lang="nl-NL" sz="2000" dirty="0"/>
              <a:t>Studenten kunnen zelf het beste model voor </a:t>
            </a:r>
          </a:p>
          <a:p>
            <a:pPr marL="0" indent="0">
              <a:buNone/>
              <a:defRPr/>
            </a:pPr>
            <a:r>
              <a:rPr lang="nl-NL" sz="2000" dirty="0"/>
              <a:t>luchtweerstand achterhalen. Het hoeft niet </a:t>
            </a:r>
          </a:p>
          <a:p>
            <a:pPr marL="0" indent="0">
              <a:buNone/>
              <a:defRPr/>
            </a:pPr>
            <a:r>
              <a:rPr lang="nl-NL" sz="2000" dirty="0"/>
              <a:t>gegeven of zomaar geaccepteerd te worden</a:t>
            </a:r>
          </a:p>
        </p:txBody>
      </p:sp>
      <p:pic>
        <p:nvPicPr>
          <p:cNvPr id="2" name="pluimbal.avi">
            <a:hlinkClick r:id="" action="ppaction://media"/>
            <a:extLst>
              <a:ext uri="{FF2B5EF4-FFF2-40B4-BE49-F238E27FC236}">
                <a16:creationId xmlns:a16="http://schemas.microsoft.com/office/drawing/2014/main" id="{BDCF3110-5CB2-3DFE-A348-E792042D3A35}"/>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580112" y="1019398"/>
            <a:ext cx="3548594" cy="473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voettekst 2">
            <a:extLst>
              <a:ext uri="{FF2B5EF4-FFF2-40B4-BE49-F238E27FC236}">
                <a16:creationId xmlns:a16="http://schemas.microsoft.com/office/drawing/2014/main" id="{671F5FCF-1A8D-9663-8E5F-D876AC8CA76D}"/>
              </a:ext>
            </a:extLst>
          </p:cNvPr>
          <p:cNvSpPr>
            <a:spLocks noGrp="1"/>
          </p:cNvSpPr>
          <p:nvPr>
            <p:ph type="ftr" sz="quarter" idx="11"/>
          </p:nvPr>
        </p:nvSpPr>
        <p:spPr>
          <a:xfrm>
            <a:off x="3124200" y="6553407"/>
            <a:ext cx="2895600" cy="331787"/>
          </a:xfrm>
        </p:spPr>
        <p:txBody>
          <a:bodyPr/>
          <a:lstStyle/>
          <a:p>
            <a:pPr>
              <a:defRPr/>
            </a:pPr>
            <a:r>
              <a:rPr lang="en-US" dirty="0"/>
              <a:t>WND 2023 </a:t>
            </a:r>
          </a:p>
        </p:txBody>
      </p:sp>
    </p:spTree>
    <p:extLst>
      <p:ext uri="{BB962C8B-B14F-4D97-AF65-F5344CB8AC3E}">
        <p14:creationId xmlns:p14="http://schemas.microsoft.com/office/powerpoint/2010/main" val="2537198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75EF02D6-6605-D095-5F55-81D5BF97D185}"/>
              </a:ext>
            </a:extLst>
          </p:cNvPr>
          <p:cNvSpPr>
            <a:spLocks noGrp="1" noChangeArrowheads="1"/>
          </p:cNvSpPr>
          <p:nvPr>
            <p:ph type="title"/>
          </p:nvPr>
        </p:nvSpPr>
        <p:spPr>
          <a:xfrm>
            <a:off x="800100" y="116632"/>
            <a:ext cx="7543800" cy="1431925"/>
          </a:xfrm>
        </p:spPr>
        <p:txBody>
          <a:bodyPr/>
          <a:lstStyle/>
          <a:p>
            <a:pPr>
              <a:defRPr/>
            </a:pPr>
            <a:r>
              <a:rPr lang="nl-NL" sz="3200" dirty="0"/>
              <a:t>Lineair model</a:t>
            </a:r>
            <a:endParaRPr lang="en-GB" sz="3200" dirty="0"/>
          </a:p>
        </p:txBody>
      </p:sp>
      <p:sp>
        <p:nvSpPr>
          <p:cNvPr id="216067" name="Rectangle 3">
            <a:extLst>
              <a:ext uri="{FF2B5EF4-FFF2-40B4-BE49-F238E27FC236}">
                <a16:creationId xmlns:a16="http://schemas.microsoft.com/office/drawing/2014/main" id="{DEDE54CA-B43B-78DD-8CD3-CE9E150D06D0}"/>
              </a:ext>
            </a:extLst>
          </p:cNvPr>
          <p:cNvSpPr>
            <a:spLocks noGrp="1" noChangeArrowheads="1"/>
          </p:cNvSpPr>
          <p:nvPr>
            <p:ph type="body" idx="1"/>
          </p:nvPr>
        </p:nvSpPr>
        <p:spPr/>
        <p:txBody>
          <a:bodyPr/>
          <a:lstStyle/>
          <a:p>
            <a:pPr lvl="1">
              <a:buFontTx/>
              <a:buNone/>
              <a:defRPr/>
            </a:pPr>
            <a:r>
              <a:rPr lang="nl-NL" dirty="0" err="1"/>
              <a:t>Diff</a:t>
            </a:r>
            <a:r>
              <a:rPr lang="nl-NL" dirty="0"/>
              <a:t>. Vergelijking : </a:t>
            </a:r>
            <a:r>
              <a:rPr lang="nl-NL" i="1" dirty="0"/>
              <a:t>m v </a:t>
            </a:r>
            <a:r>
              <a:rPr lang="nl-NL" dirty="0"/>
              <a:t>’ = </a:t>
            </a:r>
            <a:r>
              <a:rPr lang="nl-NL" i="1" dirty="0"/>
              <a:t>– m g – k v</a:t>
            </a:r>
            <a:r>
              <a:rPr lang="nl-NL" dirty="0"/>
              <a:t>  ,  </a:t>
            </a:r>
            <a:r>
              <a:rPr lang="nl-NL" i="1" dirty="0"/>
              <a:t>v </a:t>
            </a:r>
            <a:r>
              <a:rPr lang="nl-NL" dirty="0"/>
              <a:t>(0) = 0</a:t>
            </a:r>
          </a:p>
          <a:p>
            <a:pPr lvl="1">
              <a:buFontTx/>
              <a:buNone/>
              <a:defRPr/>
            </a:pPr>
            <a:endParaRPr lang="nl-NL" dirty="0"/>
          </a:p>
          <a:p>
            <a:pPr lvl="1">
              <a:buFontTx/>
              <a:buNone/>
              <a:defRPr/>
            </a:pPr>
            <a:r>
              <a:rPr lang="nl-NL" dirty="0"/>
              <a:t>Terminale snelheid: </a:t>
            </a:r>
            <a:r>
              <a:rPr lang="nl-NL" i="1" dirty="0"/>
              <a:t>v </a:t>
            </a:r>
            <a:r>
              <a:rPr lang="nl-NL" baseline="-25000" dirty="0"/>
              <a:t>T</a:t>
            </a:r>
            <a:r>
              <a:rPr lang="nl-NL" dirty="0"/>
              <a:t> = -(</a:t>
            </a:r>
            <a:r>
              <a:rPr lang="nl-NL" i="1" dirty="0"/>
              <a:t>m g</a:t>
            </a:r>
            <a:r>
              <a:rPr lang="nl-NL" dirty="0"/>
              <a:t>)/</a:t>
            </a:r>
            <a:r>
              <a:rPr lang="nl-NL" i="1" dirty="0"/>
              <a:t>k</a:t>
            </a:r>
            <a:r>
              <a:rPr lang="nl-NL" dirty="0"/>
              <a:t> </a:t>
            </a:r>
          </a:p>
          <a:p>
            <a:pPr lvl="1">
              <a:buFontTx/>
              <a:buNone/>
              <a:defRPr/>
            </a:pPr>
            <a:endParaRPr lang="nl-NL" dirty="0"/>
          </a:p>
          <a:p>
            <a:pPr lvl="1">
              <a:buFontTx/>
              <a:buNone/>
              <a:defRPr/>
            </a:pPr>
            <a:r>
              <a:rPr lang="nl-NL" dirty="0"/>
              <a:t>DV : </a:t>
            </a:r>
            <a:r>
              <a:rPr lang="nl-NL" i="1" dirty="0"/>
              <a:t>v </a:t>
            </a:r>
            <a:r>
              <a:rPr lang="nl-NL" dirty="0"/>
              <a:t>’ = </a:t>
            </a:r>
            <a:r>
              <a:rPr lang="nl-NL" i="1" dirty="0"/>
              <a:t>g </a:t>
            </a:r>
            <a:r>
              <a:rPr lang="nl-NL" dirty="0"/>
              <a:t>(</a:t>
            </a:r>
            <a:r>
              <a:rPr lang="nl-NL" i="1" dirty="0"/>
              <a:t>v </a:t>
            </a:r>
            <a:r>
              <a:rPr lang="nl-NL" dirty="0"/>
              <a:t>/</a:t>
            </a:r>
            <a:r>
              <a:rPr lang="nl-NL" i="1" dirty="0"/>
              <a:t>v </a:t>
            </a:r>
            <a:r>
              <a:rPr lang="nl-NL" baseline="-25000" dirty="0"/>
              <a:t>T</a:t>
            </a:r>
            <a:r>
              <a:rPr lang="nl-NL" dirty="0"/>
              <a:t> </a:t>
            </a:r>
            <a:r>
              <a:rPr lang="nl-NL" i="1" dirty="0"/>
              <a:t>– </a:t>
            </a:r>
            <a:r>
              <a:rPr lang="nl-NL" dirty="0"/>
              <a:t>1)  ,  </a:t>
            </a:r>
            <a:r>
              <a:rPr lang="nl-NL" i="1" dirty="0"/>
              <a:t>v </a:t>
            </a:r>
            <a:r>
              <a:rPr lang="nl-NL" dirty="0"/>
              <a:t>(0) = 0</a:t>
            </a:r>
          </a:p>
          <a:p>
            <a:pPr lvl="1">
              <a:buFontTx/>
              <a:buNone/>
              <a:defRPr/>
            </a:pPr>
            <a:endParaRPr lang="nl-NL" i="1" dirty="0"/>
          </a:p>
          <a:p>
            <a:pPr lvl="1">
              <a:buFontTx/>
              <a:buNone/>
              <a:defRPr/>
            </a:pPr>
            <a:r>
              <a:rPr lang="nl-NL" dirty="0"/>
              <a:t>Oplossing:  </a:t>
            </a:r>
            <a:r>
              <a:rPr lang="nl-NL" i="1" dirty="0"/>
              <a:t>v </a:t>
            </a:r>
            <a:r>
              <a:rPr lang="nl-NL" dirty="0"/>
              <a:t>(</a:t>
            </a:r>
            <a:r>
              <a:rPr lang="nl-NL" i="1" dirty="0"/>
              <a:t>t </a:t>
            </a:r>
            <a:r>
              <a:rPr lang="nl-NL" dirty="0"/>
              <a:t>) = </a:t>
            </a:r>
            <a:r>
              <a:rPr lang="nl-NL" i="1" dirty="0"/>
              <a:t>v </a:t>
            </a:r>
            <a:r>
              <a:rPr lang="nl-NL" baseline="-25000" dirty="0"/>
              <a:t>T </a:t>
            </a:r>
            <a:r>
              <a:rPr lang="nl-NL" dirty="0"/>
              <a:t>( 1</a:t>
            </a:r>
            <a:r>
              <a:rPr lang="nl-NL" i="1" dirty="0"/>
              <a:t> – </a:t>
            </a:r>
            <a:r>
              <a:rPr lang="nl-NL" dirty="0"/>
              <a:t>exp(</a:t>
            </a:r>
            <a:r>
              <a:rPr lang="nl-NL" i="1" dirty="0"/>
              <a:t>g t </a:t>
            </a:r>
            <a:r>
              <a:rPr lang="nl-NL" dirty="0"/>
              <a:t>/</a:t>
            </a:r>
            <a:r>
              <a:rPr lang="nl-NL" i="1" dirty="0"/>
              <a:t>v </a:t>
            </a:r>
            <a:r>
              <a:rPr lang="nl-NL" baseline="-25000" dirty="0"/>
              <a:t>T</a:t>
            </a:r>
            <a:r>
              <a:rPr lang="nl-NL" dirty="0"/>
              <a:t>) )</a:t>
            </a:r>
          </a:p>
          <a:p>
            <a:pPr lvl="1">
              <a:buFontTx/>
              <a:buNone/>
              <a:defRPr/>
            </a:pPr>
            <a:endParaRPr lang="nl-NL" dirty="0"/>
          </a:p>
          <a:p>
            <a:pPr lvl="1">
              <a:buFontTx/>
              <a:buNone/>
              <a:defRPr/>
            </a:pPr>
            <a:r>
              <a:rPr lang="nl-NL" dirty="0">
                <a:hlinkClick r:id="rId2" action="ppaction://hlinkfile"/>
              </a:rPr>
              <a:t>Grafisch model</a:t>
            </a:r>
            <a:r>
              <a:rPr lang="nl-NL" dirty="0"/>
              <a:t> </a:t>
            </a:r>
          </a:p>
          <a:p>
            <a:pPr>
              <a:buFont typeface="Monotype Sorts" pitchFamily="2" charset="2"/>
              <a:buNone/>
              <a:defRPr/>
            </a:pPr>
            <a:endParaRPr lang="nl-NL" sz="2800" dirty="0"/>
          </a:p>
        </p:txBody>
      </p:sp>
      <p:sp>
        <p:nvSpPr>
          <p:cNvPr id="2" name="Tijdelijke aanduiding voor voettekst 2">
            <a:extLst>
              <a:ext uri="{FF2B5EF4-FFF2-40B4-BE49-F238E27FC236}">
                <a16:creationId xmlns:a16="http://schemas.microsoft.com/office/drawing/2014/main" id="{58B269B6-8B3D-1C81-39BB-D147CD1920ED}"/>
              </a:ext>
            </a:extLst>
          </p:cNvPr>
          <p:cNvSpPr>
            <a:spLocks noGrp="1"/>
          </p:cNvSpPr>
          <p:nvPr>
            <p:ph type="ftr" sz="quarter" idx="11"/>
          </p:nvPr>
        </p:nvSpPr>
        <p:spPr>
          <a:xfrm>
            <a:off x="3124200" y="6553407"/>
            <a:ext cx="2895600" cy="331787"/>
          </a:xfrm>
        </p:spPr>
        <p:txBody>
          <a:bodyPr/>
          <a:lstStyle/>
          <a:p>
            <a:pPr>
              <a:defRPr/>
            </a:pPr>
            <a:r>
              <a:rPr lang="en-US" dirty="0"/>
              <a:t>WND 2023 </a:t>
            </a:r>
          </a:p>
        </p:txBody>
      </p:sp>
    </p:spTree>
    <p:extLst>
      <p:ext uri="{BB962C8B-B14F-4D97-AF65-F5344CB8AC3E}">
        <p14:creationId xmlns:p14="http://schemas.microsoft.com/office/powerpoint/2010/main" val="295604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B06C270B-4BEB-10EF-6AE1-B39DB1C82599}"/>
              </a:ext>
            </a:extLst>
          </p:cNvPr>
          <p:cNvSpPr>
            <a:spLocks noGrp="1" noChangeArrowheads="1"/>
          </p:cNvSpPr>
          <p:nvPr>
            <p:ph type="title"/>
          </p:nvPr>
        </p:nvSpPr>
        <p:spPr>
          <a:xfrm>
            <a:off x="611560" y="52388"/>
            <a:ext cx="7543800" cy="1431925"/>
          </a:xfrm>
        </p:spPr>
        <p:txBody>
          <a:bodyPr/>
          <a:lstStyle/>
          <a:p>
            <a:pPr>
              <a:defRPr/>
            </a:pPr>
            <a:r>
              <a:rPr lang="nl-NL" sz="3200" dirty="0"/>
              <a:t>Kwadratisch model</a:t>
            </a:r>
            <a:endParaRPr lang="en-GB" sz="3200" dirty="0"/>
          </a:p>
        </p:txBody>
      </p:sp>
      <p:sp>
        <p:nvSpPr>
          <p:cNvPr id="216067" name="Rectangle 3">
            <a:extLst>
              <a:ext uri="{FF2B5EF4-FFF2-40B4-BE49-F238E27FC236}">
                <a16:creationId xmlns:a16="http://schemas.microsoft.com/office/drawing/2014/main" id="{2B46CADB-9EE0-D92A-9EE4-19178A492CBA}"/>
              </a:ext>
            </a:extLst>
          </p:cNvPr>
          <p:cNvSpPr>
            <a:spLocks noGrp="1" noChangeArrowheads="1"/>
          </p:cNvSpPr>
          <p:nvPr>
            <p:ph type="body" idx="1"/>
          </p:nvPr>
        </p:nvSpPr>
        <p:spPr/>
        <p:txBody>
          <a:bodyPr/>
          <a:lstStyle/>
          <a:p>
            <a:pPr lvl="1">
              <a:buFontTx/>
              <a:buNone/>
              <a:defRPr/>
            </a:pPr>
            <a:r>
              <a:rPr lang="nl-NL" dirty="0"/>
              <a:t>DV: </a:t>
            </a:r>
            <a:r>
              <a:rPr lang="nl-NL" i="1" dirty="0"/>
              <a:t>m v </a:t>
            </a:r>
            <a:r>
              <a:rPr lang="nl-NL" dirty="0"/>
              <a:t>’ = </a:t>
            </a:r>
            <a:r>
              <a:rPr lang="nl-NL" i="1" dirty="0"/>
              <a:t>– m g </a:t>
            </a:r>
            <a:r>
              <a:rPr lang="nl-NL" dirty="0"/>
              <a:t>+</a:t>
            </a:r>
            <a:r>
              <a:rPr lang="nl-NL" i="1" dirty="0"/>
              <a:t> k v </a:t>
            </a:r>
            <a:r>
              <a:rPr lang="nl-NL" baseline="30000" dirty="0"/>
              <a:t>2 </a:t>
            </a:r>
            <a:r>
              <a:rPr lang="nl-NL" dirty="0"/>
              <a:t> ,  </a:t>
            </a:r>
            <a:r>
              <a:rPr lang="nl-NL" i="1" dirty="0"/>
              <a:t>v </a:t>
            </a:r>
            <a:r>
              <a:rPr lang="nl-NL" dirty="0"/>
              <a:t>(0) = 0</a:t>
            </a:r>
          </a:p>
          <a:p>
            <a:pPr lvl="1">
              <a:buFontTx/>
              <a:buNone/>
              <a:defRPr/>
            </a:pPr>
            <a:endParaRPr lang="nl-NL" dirty="0"/>
          </a:p>
          <a:p>
            <a:pPr lvl="1">
              <a:buFontTx/>
              <a:buNone/>
              <a:defRPr/>
            </a:pPr>
            <a:r>
              <a:rPr lang="nl-NL" dirty="0"/>
              <a:t>Terminale snelheid: </a:t>
            </a:r>
            <a:r>
              <a:rPr lang="nl-NL" i="1" dirty="0"/>
              <a:t>v </a:t>
            </a:r>
            <a:r>
              <a:rPr lang="nl-NL" baseline="-25000" dirty="0"/>
              <a:t>T</a:t>
            </a:r>
            <a:r>
              <a:rPr lang="nl-NL" dirty="0"/>
              <a:t> = - </a:t>
            </a:r>
            <a:r>
              <a:rPr lang="nl-NL" dirty="0">
                <a:latin typeface="Symbol" pitchFamily="18" charset="2"/>
              </a:rPr>
              <a:t>Ö</a:t>
            </a:r>
            <a:r>
              <a:rPr lang="nl-NL" dirty="0"/>
              <a:t> (</a:t>
            </a:r>
            <a:r>
              <a:rPr lang="nl-NL" i="1" dirty="0"/>
              <a:t>m g </a:t>
            </a:r>
            <a:r>
              <a:rPr lang="nl-NL" dirty="0"/>
              <a:t>/</a:t>
            </a:r>
            <a:r>
              <a:rPr lang="nl-NL" i="1" dirty="0"/>
              <a:t>k</a:t>
            </a:r>
            <a:r>
              <a:rPr lang="nl-NL" dirty="0"/>
              <a:t>)</a:t>
            </a:r>
            <a:endParaRPr lang="nl-NL" i="1" dirty="0"/>
          </a:p>
          <a:p>
            <a:pPr lvl="1">
              <a:buFontTx/>
              <a:buNone/>
              <a:defRPr/>
            </a:pPr>
            <a:endParaRPr lang="nl-NL" i="1" dirty="0"/>
          </a:p>
          <a:p>
            <a:pPr lvl="1">
              <a:buFontTx/>
              <a:buNone/>
              <a:defRPr/>
            </a:pPr>
            <a:r>
              <a:rPr lang="nl-NL" dirty="0"/>
              <a:t>DV: </a:t>
            </a:r>
            <a:r>
              <a:rPr lang="nl-NL" i="1" dirty="0"/>
              <a:t>v </a:t>
            </a:r>
            <a:r>
              <a:rPr lang="nl-NL" dirty="0"/>
              <a:t>’ = </a:t>
            </a:r>
            <a:r>
              <a:rPr lang="nl-NL" i="1" dirty="0"/>
              <a:t>g </a:t>
            </a:r>
            <a:r>
              <a:rPr lang="nl-NL" dirty="0"/>
              <a:t>((</a:t>
            </a:r>
            <a:r>
              <a:rPr lang="nl-NL" i="1" dirty="0"/>
              <a:t>v </a:t>
            </a:r>
            <a:r>
              <a:rPr lang="nl-NL" dirty="0"/>
              <a:t>/</a:t>
            </a:r>
            <a:r>
              <a:rPr lang="nl-NL" i="1" dirty="0"/>
              <a:t>v </a:t>
            </a:r>
            <a:r>
              <a:rPr lang="nl-NL" baseline="-25000" dirty="0"/>
              <a:t>T</a:t>
            </a:r>
            <a:r>
              <a:rPr lang="nl-NL" dirty="0"/>
              <a:t>)</a:t>
            </a:r>
            <a:r>
              <a:rPr lang="nl-NL" baseline="30000" dirty="0"/>
              <a:t>2</a:t>
            </a:r>
            <a:r>
              <a:rPr lang="nl-NL" i="1" dirty="0"/>
              <a:t>– </a:t>
            </a:r>
            <a:r>
              <a:rPr lang="nl-NL" dirty="0"/>
              <a:t>1)  ,  </a:t>
            </a:r>
            <a:r>
              <a:rPr lang="nl-NL" i="1" dirty="0"/>
              <a:t>v </a:t>
            </a:r>
            <a:r>
              <a:rPr lang="nl-NL" dirty="0"/>
              <a:t>(0) = 0</a:t>
            </a:r>
          </a:p>
          <a:p>
            <a:pPr lvl="1">
              <a:buFontTx/>
              <a:buNone/>
              <a:defRPr/>
            </a:pPr>
            <a:endParaRPr lang="nl-NL" dirty="0"/>
          </a:p>
          <a:p>
            <a:pPr lvl="1">
              <a:buFontTx/>
              <a:buNone/>
              <a:defRPr/>
            </a:pPr>
            <a:r>
              <a:rPr lang="nl-NL" dirty="0"/>
              <a:t>Oplossing:  </a:t>
            </a:r>
            <a:r>
              <a:rPr lang="nl-NL" i="1" dirty="0"/>
              <a:t>v </a:t>
            </a:r>
            <a:r>
              <a:rPr lang="nl-NL" dirty="0"/>
              <a:t>(</a:t>
            </a:r>
            <a:r>
              <a:rPr lang="nl-NL" i="1" dirty="0"/>
              <a:t>t </a:t>
            </a:r>
            <a:r>
              <a:rPr lang="nl-NL" dirty="0"/>
              <a:t>) = -</a:t>
            </a:r>
            <a:r>
              <a:rPr lang="nl-NL" i="1" dirty="0"/>
              <a:t>v </a:t>
            </a:r>
            <a:r>
              <a:rPr lang="nl-NL" baseline="-25000" dirty="0"/>
              <a:t>T </a:t>
            </a:r>
            <a:r>
              <a:rPr lang="nl-NL" dirty="0"/>
              <a:t>tanh(</a:t>
            </a:r>
            <a:r>
              <a:rPr lang="nl-NL" i="1" dirty="0"/>
              <a:t>g t </a:t>
            </a:r>
            <a:r>
              <a:rPr lang="nl-NL" dirty="0"/>
              <a:t>/</a:t>
            </a:r>
            <a:r>
              <a:rPr lang="nl-NL" i="1" dirty="0"/>
              <a:t>v </a:t>
            </a:r>
            <a:r>
              <a:rPr lang="nl-NL" baseline="-25000" dirty="0"/>
              <a:t>T</a:t>
            </a:r>
            <a:r>
              <a:rPr lang="nl-NL" dirty="0"/>
              <a:t>)</a:t>
            </a:r>
          </a:p>
          <a:p>
            <a:pPr lvl="1">
              <a:buFontTx/>
              <a:buNone/>
              <a:defRPr/>
            </a:pPr>
            <a:endParaRPr lang="nl-NL" dirty="0"/>
          </a:p>
          <a:p>
            <a:pPr lvl="1">
              <a:buFontTx/>
              <a:buNone/>
              <a:defRPr/>
            </a:pPr>
            <a:r>
              <a:rPr lang="nl-NL" dirty="0">
                <a:hlinkClick r:id="rId2" action="ppaction://hlinkfile"/>
              </a:rPr>
              <a:t>Grafisch model</a:t>
            </a:r>
            <a:r>
              <a:rPr lang="nl-NL" dirty="0"/>
              <a:t> </a:t>
            </a:r>
          </a:p>
          <a:p>
            <a:pPr>
              <a:buFont typeface="Monotype Sorts" pitchFamily="2" charset="2"/>
              <a:buNone/>
              <a:defRPr/>
            </a:pPr>
            <a:endParaRPr lang="nl-NL" sz="2800" dirty="0"/>
          </a:p>
        </p:txBody>
      </p:sp>
      <p:sp>
        <p:nvSpPr>
          <p:cNvPr id="2" name="Tijdelijke aanduiding voor voettekst 2">
            <a:extLst>
              <a:ext uri="{FF2B5EF4-FFF2-40B4-BE49-F238E27FC236}">
                <a16:creationId xmlns:a16="http://schemas.microsoft.com/office/drawing/2014/main" id="{37A24BDA-C8BE-84B8-30D1-8C0231ABFB17}"/>
              </a:ext>
            </a:extLst>
          </p:cNvPr>
          <p:cNvSpPr>
            <a:spLocks noGrp="1"/>
          </p:cNvSpPr>
          <p:nvPr>
            <p:ph type="ftr" sz="quarter" idx="11"/>
          </p:nvPr>
        </p:nvSpPr>
        <p:spPr>
          <a:xfrm>
            <a:off x="3124200" y="6553407"/>
            <a:ext cx="2895600" cy="331787"/>
          </a:xfrm>
        </p:spPr>
        <p:txBody>
          <a:bodyPr/>
          <a:lstStyle/>
          <a:p>
            <a:pPr>
              <a:defRPr/>
            </a:pPr>
            <a:r>
              <a:rPr lang="en-US" dirty="0"/>
              <a:t>WND 2023 </a:t>
            </a:r>
          </a:p>
        </p:txBody>
      </p:sp>
    </p:spTree>
    <p:extLst>
      <p:ext uri="{BB962C8B-B14F-4D97-AF65-F5344CB8AC3E}">
        <p14:creationId xmlns:p14="http://schemas.microsoft.com/office/powerpoint/2010/main" val="4201827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036496" cy="877572"/>
          </a:xfrm>
        </p:spPr>
        <p:txBody>
          <a:bodyPr/>
          <a:lstStyle/>
          <a:p>
            <a:r>
              <a:rPr lang="en-US" sz="3600" dirty="0" err="1"/>
              <a:t>Regressie</a:t>
            </a:r>
            <a:endParaRPr lang="nl-NL" sz="3600" dirty="0"/>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08520" y="2183309"/>
            <a:ext cx="9036496" cy="4320480"/>
          </a:xfrm>
        </p:spPr>
        <p:txBody>
          <a:bodyPr/>
          <a:lstStyle/>
          <a:p>
            <a:pPr lvl="1"/>
            <a:r>
              <a:rPr lang="en-US" sz="2400" b="0" dirty="0">
                <a:solidFill>
                  <a:schemeClr val="tx2"/>
                </a:solidFill>
              </a:rPr>
              <a:t>Wat is de </a:t>
            </a:r>
            <a:r>
              <a:rPr lang="en-US" sz="2400" b="0" dirty="0" err="1">
                <a:solidFill>
                  <a:schemeClr val="tx2"/>
                </a:solidFill>
              </a:rPr>
              <a:t>vorm</a:t>
            </a:r>
            <a:r>
              <a:rPr lang="en-US" sz="2400" b="0" dirty="0">
                <a:solidFill>
                  <a:schemeClr val="tx2"/>
                </a:solidFill>
              </a:rPr>
              <a:t> van de </a:t>
            </a:r>
            <a:r>
              <a:rPr lang="en-US" sz="2400" b="0" dirty="0" err="1">
                <a:solidFill>
                  <a:schemeClr val="tx2"/>
                </a:solidFill>
              </a:rPr>
              <a:t>draagkabel</a:t>
            </a:r>
            <a:r>
              <a:rPr lang="en-US" sz="2400" b="0" dirty="0">
                <a:solidFill>
                  <a:schemeClr val="tx2"/>
                </a:solidFill>
              </a:rPr>
              <a:t> van </a:t>
            </a:r>
            <a:r>
              <a:rPr lang="en-US" sz="2400" b="0" dirty="0" err="1">
                <a:solidFill>
                  <a:schemeClr val="tx2"/>
                </a:solidFill>
              </a:rPr>
              <a:t>een</a:t>
            </a:r>
            <a:r>
              <a:rPr lang="en-US" sz="2400" b="0" dirty="0">
                <a:solidFill>
                  <a:schemeClr val="tx2"/>
                </a:solidFill>
              </a:rPr>
              <a:t>  </a:t>
            </a:r>
            <a:r>
              <a:rPr lang="en-US" sz="2400" b="0" dirty="0" err="1">
                <a:solidFill>
                  <a:schemeClr val="tx2"/>
                </a:solidFill>
              </a:rPr>
              <a:t>hangbrug</a:t>
            </a:r>
            <a:r>
              <a:rPr lang="en-US" sz="2400" b="0" dirty="0">
                <a:solidFill>
                  <a:schemeClr val="tx2"/>
                </a:solidFill>
              </a:rPr>
              <a:t>?</a:t>
            </a:r>
          </a:p>
          <a:p>
            <a:pPr lvl="1"/>
            <a:endParaRPr lang="en-US" sz="2400" b="0" dirty="0">
              <a:solidFill>
                <a:schemeClr val="tx2"/>
              </a:solidFill>
            </a:endParaRPr>
          </a:p>
          <a:p>
            <a:pPr lvl="1"/>
            <a:r>
              <a:rPr lang="en-US" b="0" dirty="0">
                <a:hlinkClick r:id="rId2" action="ppaction://hlinkfile"/>
              </a:rPr>
              <a:t>Golden Gate </a:t>
            </a:r>
            <a:r>
              <a:rPr lang="en-US" b="0" dirty="0" err="1">
                <a:hlinkClick r:id="rId2" action="ppaction://hlinkfile"/>
              </a:rPr>
              <a:t>brug</a:t>
            </a:r>
            <a:r>
              <a:rPr lang="en-US" b="0" dirty="0"/>
              <a:t> </a:t>
            </a:r>
          </a:p>
          <a:p>
            <a:pPr lvl="1"/>
            <a:endParaRPr lang="en-US" b="0" dirty="0"/>
          </a:p>
          <a:p>
            <a:pPr lvl="1"/>
            <a:r>
              <a:rPr lang="en-US" b="0" dirty="0" err="1"/>
              <a:t>Paraboolfit</a:t>
            </a:r>
            <a:r>
              <a:rPr lang="en-US" b="0" dirty="0"/>
              <a:t> is OK</a:t>
            </a:r>
          </a:p>
          <a:p>
            <a:pPr lvl="1"/>
            <a:br>
              <a:rPr lang="en-US" sz="800" b="0" dirty="0"/>
            </a:br>
            <a:r>
              <a:rPr lang="en-US" b="0" dirty="0"/>
              <a:t>Maar </a:t>
            </a:r>
            <a:r>
              <a:rPr lang="en-US" b="0" dirty="0" err="1"/>
              <a:t>ook</a:t>
            </a:r>
            <a:r>
              <a:rPr lang="en-US" b="0" dirty="0"/>
              <a:t> </a:t>
            </a:r>
            <a:r>
              <a:rPr lang="en-US" b="0" dirty="0" err="1"/>
              <a:t>functiefits</a:t>
            </a:r>
            <a:r>
              <a:rPr lang="en-US" b="0" dirty="0"/>
              <a:t> </a:t>
            </a:r>
          </a:p>
          <a:p>
            <a:pPr lvl="1"/>
            <a:r>
              <a:rPr lang="en-US" b="0" dirty="0"/>
              <a:t>van de </a:t>
            </a:r>
            <a:r>
              <a:rPr lang="en-US" b="0" dirty="0" err="1"/>
              <a:t>vorm</a:t>
            </a:r>
            <a:r>
              <a:rPr lang="en-US" b="0" dirty="0"/>
              <a:t>:</a:t>
            </a:r>
            <a:br>
              <a:rPr lang="en-US" b="0" dirty="0"/>
            </a:br>
            <a:r>
              <a:rPr lang="en-US" b="0" dirty="0"/>
              <a:t>a*sin(b*</a:t>
            </a:r>
            <a:r>
              <a:rPr lang="en-US" b="0" dirty="0" err="1"/>
              <a:t>x+c</a:t>
            </a:r>
            <a:r>
              <a:rPr lang="en-US" b="0" dirty="0"/>
              <a:t>) + d</a:t>
            </a:r>
          </a:p>
          <a:p>
            <a:pPr lvl="1"/>
            <a:r>
              <a:rPr lang="en-US" b="0" dirty="0"/>
              <a:t>a*exp(-(b*</a:t>
            </a:r>
            <a:r>
              <a:rPr lang="en-US" b="0" dirty="0" err="1"/>
              <a:t>x+c</a:t>
            </a:r>
            <a:r>
              <a:rPr lang="en-US" b="0" dirty="0"/>
              <a:t>)^2) + d</a:t>
            </a:r>
          </a:p>
          <a:p>
            <a:pPr lvl="1"/>
            <a:endParaRPr lang="en-US" b="0" dirty="0"/>
          </a:p>
          <a:p>
            <a:pPr lvl="1"/>
            <a:r>
              <a:rPr lang="en-US" b="0" dirty="0"/>
              <a:t>Wat is het </a:t>
            </a:r>
            <a:r>
              <a:rPr lang="en-US" b="0" dirty="0" err="1"/>
              <a:t>beste</a:t>
            </a:r>
            <a:r>
              <a:rPr lang="en-US" b="0" dirty="0"/>
              <a:t>?</a:t>
            </a:r>
          </a:p>
          <a:p>
            <a:pPr lvl="1"/>
            <a:endParaRPr lang="en-US" b="0" dirty="0"/>
          </a:p>
          <a:p>
            <a:pPr lvl="1"/>
            <a:r>
              <a:rPr lang="en-US" b="0" dirty="0" err="1"/>
              <a:t>Reductie</a:t>
            </a:r>
            <a:r>
              <a:rPr lang="en-US" b="0" dirty="0"/>
              <a:t> </a:t>
            </a:r>
            <a:r>
              <a:rPr lang="en-US" b="0" dirty="0" err="1"/>
              <a:t>naar</a:t>
            </a:r>
            <a:r>
              <a:rPr lang="en-US" b="0" dirty="0"/>
              <a:t> </a:t>
            </a:r>
            <a:r>
              <a:rPr lang="en-US" b="0" dirty="0" err="1"/>
              <a:t>een</a:t>
            </a:r>
            <a:r>
              <a:rPr lang="en-US" b="0" dirty="0"/>
              <a:t> model van </a:t>
            </a:r>
            <a:r>
              <a:rPr lang="en-US" b="0" dirty="0" err="1"/>
              <a:t>gewichten</a:t>
            </a:r>
            <a:r>
              <a:rPr lang="en-US" b="0" dirty="0"/>
              <a:t> </a:t>
            </a:r>
            <a:r>
              <a:rPr lang="en-US" b="0" dirty="0" err="1"/>
              <a:t>aan</a:t>
            </a:r>
            <a:r>
              <a:rPr lang="en-US" b="0" dirty="0"/>
              <a:t> </a:t>
            </a:r>
            <a:r>
              <a:rPr lang="en-US" b="0" dirty="0" err="1"/>
              <a:t>een</a:t>
            </a:r>
            <a:r>
              <a:rPr lang="en-US" b="0" dirty="0"/>
              <a:t> </a:t>
            </a:r>
            <a:r>
              <a:rPr lang="en-US" b="0" dirty="0" err="1"/>
              <a:t>draad</a:t>
            </a:r>
            <a:endParaRPr lang="en-US" b="0" dirty="0"/>
          </a:p>
          <a:p>
            <a:pPr lvl="1"/>
            <a:endParaRPr lang="en-US" b="0" dirty="0"/>
          </a:p>
        </p:txBody>
      </p:sp>
      <p:pic>
        <p:nvPicPr>
          <p:cNvPr id="10" name="Afbeelding 9">
            <a:extLst>
              <a:ext uri="{FF2B5EF4-FFF2-40B4-BE49-F238E27FC236}">
                <a16:creationId xmlns:a16="http://schemas.microsoft.com/office/drawing/2014/main" id="{07F492FA-58A5-C564-131A-D5D4F1B773BA}"/>
              </a:ext>
            </a:extLst>
          </p:cNvPr>
          <p:cNvPicPr>
            <a:picLocks noChangeAspect="1"/>
          </p:cNvPicPr>
          <p:nvPr/>
        </p:nvPicPr>
        <p:blipFill>
          <a:blip r:embed="rId3"/>
          <a:stretch>
            <a:fillRect/>
          </a:stretch>
        </p:blipFill>
        <p:spPr>
          <a:xfrm>
            <a:off x="3104292" y="2060848"/>
            <a:ext cx="6039708" cy="2963173"/>
          </a:xfrm>
          <a:prstGeom prst="rect">
            <a:avLst/>
          </a:prstGeom>
        </p:spPr>
      </p:pic>
    </p:spTree>
    <p:extLst>
      <p:ext uri="{BB962C8B-B14F-4D97-AF65-F5344CB8AC3E}">
        <p14:creationId xmlns:p14="http://schemas.microsoft.com/office/powerpoint/2010/main" val="93729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08520" y="1857274"/>
            <a:ext cx="9036496" cy="4320480"/>
          </a:xfrm>
        </p:spPr>
        <p:txBody>
          <a:bodyPr/>
          <a:lstStyle/>
          <a:p>
            <a:pPr lvl="1"/>
            <a:r>
              <a:rPr lang="en-US" sz="2400" b="0" dirty="0">
                <a:solidFill>
                  <a:schemeClr val="tx2"/>
                </a:solidFill>
              </a:rPr>
              <a:t>Wat is de </a:t>
            </a:r>
            <a:r>
              <a:rPr lang="en-US" sz="2400" b="0" dirty="0" err="1">
                <a:solidFill>
                  <a:schemeClr val="tx2"/>
                </a:solidFill>
              </a:rPr>
              <a:t>vorm</a:t>
            </a:r>
            <a:r>
              <a:rPr lang="en-US" sz="2400" b="0" dirty="0">
                <a:solidFill>
                  <a:schemeClr val="tx2"/>
                </a:solidFill>
              </a:rPr>
              <a:t> van de </a:t>
            </a:r>
            <a:r>
              <a:rPr lang="en-US" sz="2400" b="0" dirty="0" err="1">
                <a:solidFill>
                  <a:schemeClr val="tx2"/>
                </a:solidFill>
              </a:rPr>
              <a:t>draagkabel</a:t>
            </a:r>
            <a:r>
              <a:rPr lang="en-US" sz="2400" b="0" dirty="0">
                <a:solidFill>
                  <a:schemeClr val="tx2"/>
                </a:solidFill>
              </a:rPr>
              <a:t> van </a:t>
            </a:r>
            <a:r>
              <a:rPr lang="en-US" sz="2400" b="0" dirty="0" err="1">
                <a:solidFill>
                  <a:schemeClr val="tx2"/>
                </a:solidFill>
              </a:rPr>
              <a:t>een</a:t>
            </a:r>
            <a:r>
              <a:rPr lang="en-US" sz="2400" b="0" dirty="0">
                <a:solidFill>
                  <a:schemeClr val="tx2"/>
                </a:solidFill>
              </a:rPr>
              <a:t>  </a:t>
            </a:r>
            <a:r>
              <a:rPr lang="en-US" sz="2400" b="0" dirty="0" err="1">
                <a:solidFill>
                  <a:schemeClr val="tx2"/>
                </a:solidFill>
              </a:rPr>
              <a:t>hangbrug</a:t>
            </a:r>
            <a:r>
              <a:rPr lang="en-US" sz="2400" b="0" dirty="0">
                <a:solidFill>
                  <a:schemeClr val="tx2"/>
                </a:solidFill>
              </a:rPr>
              <a:t>?</a:t>
            </a:r>
          </a:p>
          <a:p>
            <a:pPr lvl="1"/>
            <a:endParaRPr lang="en-US" b="0" dirty="0"/>
          </a:p>
          <a:p>
            <a:pPr lvl="1"/>
            <a:r>
              <a:rPr lang="en-US" b="0" dirty="0" err="1"/>
              <a:t>Reductie</a:t>
            </a:r>
            <a:r>
              <a:rPr lang="en-US" b="0" dirty="0"/>
              <a:t> </a:t>
            </a:r>
            <a:r>
              <a:rPr lang="en-US" b="0" dirty="0" err="1"/>
              <a:t>naar</a:t>
            </a:r>
            <a:r>
              <a:rPr lang="en-US" b="0" dirty="0"/>
              <a:t> </a:t>
            </a:r>
            <a:r>
              <a:rPr lang="en-US" b="0" dirty="0" err="1"/>
              <a:t>een</a:t>
            </a:r>
            <a:r>
              <a:rPr lang="en-US" b="0" dirty="0"/>
              <a:t> model van </a:t>
            </a:r>
            <a:r>
              <a:rPr lang="en-US" b="0" dirty="0" err="1"/>
              <a:t>gewichten</a:t>
            </a:r>
            <a:r>
              <a:rPr lang="en-US" b="0" dirty="0"/>
              <a:t> </a:t>
            </a:r>
            <a:r>
              <a:rPr lang="en-US" b="0" dirty="0" err="1"/>
              <a:t>aan</a:t>
            </a:r>
            <a:r>
              <a:rPr lang="en-US" b="0" dirty="0"/>
              <a:t> </a:t>
            </a:r>
            <a:r>
              <a:rPr lang="en-US" b="0" dirty="0" err="1"/>
              <a:t>een</a:t>
            </a:r>
            <a:r>
              <a:rPr lang="en-US" b="0" dirty="0"/>
              <a:t> </a:t>
            </a:r>
            <a:r>
              <a:rPr lang="en-US" b="0" dirty="0" err="1"/>
              <a:t>draad</a:t>
            </a:r>
            <a:endParaRPr lang="en-US" b="0" dirty="0"/>
          </a:p>
          <a:p>
            <a:pPr lvl="1"/>
            <a:endParaRPr lang="en-US" sz="1000" b="0" dirty="0"/>
          </a:p>
          <a:p>
            <a:pPr lvl="1"/>
            <a:endParaRPr lang="en-US" b="0" dirty="0"/>
          </a:p>
          <a:p>
            <a:pPr lvl="1"/>
            <a:endParaRPr lang="en-US" b="0" dirty="0"/>
          </a:p>
          <a:p>
            <a:pPr lvl="1"/>
            <a:endParaRPr lang="en-US" b="0" dirty="0"/>
          </a:p>
          <a:p>
            <a:pPr lvl="1"/>
            <a:endParaRPr lang="en-US" b="0" dirty="0"/>
          </a:p>
          <a:p>
            <a:pPr lvl="1"/>
            <a:endParaRPr lang="en-US" b="0" dirty="0"/>
          </a:p>
          <a:p>
            <a:pPr lvl="1"/>
            <a:endParaRPr lang="en-US" b="0" dirty="0"/>
          </a:p>
          <a:p>
            <a:pPr lvl="1"/>
            <a:endParaRPr lang="en-US" b="0" dirty="0"/>
          </a:p>
          <a:p>
            <a:pPr lvl="1"/>
            <a:endParaRPr lang="en-US" b="0" dirty="0"/>
          </a:p>
          <a:p>
            <a:pPr lvl="1"/>
            <a:r>
              <a:rPr lang="en-US" b="0" dirty="0"/>
              <a:t> Huygens 1646                  </a:t>
            </a:r>
            <a:r>
              <a:rPr lang="en-US" b="0" dirty="0" err="1"/>
              <a:t>Leerlingen</a:t>
            </a:r>
            <a:r>
              <a:rPr lang="en-US" b="0" dirty="0"/>
              <a:t> in </a:t>
            </a:r>
            <a:r>
              <a:rPr lang="en-US" b="0" dirty="0" err="1"/>
              <a:t>een</a:t>
            </a:r>
            <a:r>
              <a:rPr lang="en-US" b="0" dirty="0"/>
              <a:t> </a:t>
            </a:r>
            <a:r>
              <a:rPr lang="en-US" b="0" dirty="0" err="1"/>
              <a:t>praktische</a:t>
            </a:r>
            <a:r>
              <a:rPr lang="en-US" b="0" dirty="0"/>
              <a:t> </a:t>
            </a:r>
            <a:r>
              <a:rPr lang="en-US" b="0" dirty="0" err="1"/>
              <a:t>opdracht</a:t>
            </a:r>
            <a:r>
              <a:rPr lang="en-US" b="0" dirty="0"/>
              <a:t> (2004)</a:t>
            </a:r>
          </a:p>
          <a:p>
            <a:pPr lvl="1"/>
            <a:r>
              <a:rPr lang="en-US" b="0" dirty="0"/>
              <a:t> De Catena pendente        </a:t>
            </a:r>
            <a:r>
              <a:rPr lang="en-US" b="0" dirty="0" err="1"/>
              <a:t>Hellingen</a:t>
            </a:r>
            <a:r>
              <a:rPr lang="en-US" b="0" dirty="0"/>
              <a:t> </a:t>
            </a:r>
            <a:r>
              <a:rPr lang="en-US" b="0" dirty="0" err="1"/>
              <a:t>verhouden</a:t>
            </a:r>
            <a:r>
              <a:rPr lang="en-US" b="0" dirty="0"/>
              <a:t> </a:t>
            </a:r>
            <a:r>
              <a:rPr lang="en-US" b="0" dirty="0" err="1"/>
              <a:t>zich</a:t>
            </a:r>
            <a:r>
              <a:rPr lang="en-US" b="0" dirty="0"/>
              <a:t> </a:t>
            </a:r>
            <a:r>
              <a:rPr lang="en-US" b="0" dirty="0" err="1"/>
              <a:t>als</a:t>
            </a:r>
            <a:r>
              <a:rPr lang="en-US" b="0" dirty="0"/>
              <a:t> 1 : 3 : 5</a:t>
            </a:r>
          </a:p>
          <a:p>
            <a:pPr lvl="1"/>
            <a:r>
              <a:rPr lang="en-US" sz="1000" b="0" dirty="0"/>
              <a:t>                                        </a:t>
            </a:r>
          </a:p>
          <a:p>
            <a:pPr lvl="1"/>
            <a:r>
              <a:rPr lang="en-US" b="0" dirty="0"/>
              <a:t>                                          </a:t>
            </a:r>
            <a:r>
              <a:rPr lang="en-US" b="0" dirty="0" err="1"/>
              <a:t>Dit</a:t>
            </a:r>
            <a:r>
              <a:rPr lang="en-US" b="0" dirty="0"/>
              <a:t> </a:t>
            </a:r>
            <a:r>
              <a:rPr lang="en-US" b="0" dirty="0" err="1"/>
              <a:t>verklaart</a:t>
            </a:r>
            <a:r>
              <a:rPr lang="en-US" b="0" dirty="0"/>
              <a:t> </a:t>
            </a:r>
            <a:r>
              <a:rPr lang="en-US" b="0" dirty="0" err="1"/>
              <a:t>dat</a:t>
            </a:r>
            <a:r>
              <a:rPr lang="en-US" b="0" dirty="0"/>
              <a:t> </a:t>
            </a:r>
            <a:r>
              <a:rPr lang="en-US" b="0" dirty="0" err="1"/>
              <a:t>punten</a:t>
            </a:r>
            <a:r>
              <a:rPr lang="en-US" b="0" dirty="0"/>
              <a:t> op </a:t>
            </a:r>
            <a:r>
              <a:rPr lang="en-US" b="0" dirty="0" err="1"/>
              <a:t>een</a:t>
            </a:r>
            <a:r>
              <a:rPr lang="en-US" b="0" dirty="0"/>
              <a:t> </a:t>
            </a:r>
            <a:r>
              <a:rPr lang="en-US" b="0" dirty="0" err="1"/>
              <a:t>parabool</a:t>
            </a:r>
            <a:r>
              <a:rPr lang="en-US" b="0" dirty="0"/>
              <a:t> </a:t>
            </a:r>
            <a:r>
              <a:rPr lang="en-US" b="0" dirty="0" err="1"/>
              <a:t>liggen</a:t>
            </a:r>
            <a:endParaRPr lang="en-US" b="0" dirty="0"/>
          </a:p>
        </p:txBody>
      </p:sp>
      <p:pic>
        <p:nvPicPr>
          <p:cNvPr id="6" name="Afbeelding 5">
            <a:extLst>
              <a:ext uri="{FF2B5EF4-FFF2-40B4-BE49-F238E27FC236}">
                <a16:creationId xmlns:a16="http://schemas.microsoft.com/office/drawing/2014/main" id="{D3A52D7C-BB41-322A-24D5-34B6697B836F}"/>
              </a:ext>
            </a:extLst>
          </p:cNvPr>
          <p:cNvPicPr>
            <a:picLocks noChangeAspect="1"/>
          </p:cNvPicPr>
          <p:nvPr/>
        </p:nvPicPr>
        <p:blipFill>
          <a:blip r:embed="rId2"/>
          <a:stretch>
            <a:fillRect/>
          </a:stretch>
        </p:blipFill>
        <p:spPr>
          <a:xfrm>
            <a:off x="3179438" y="1857274"/>
            <a:ext cx="5953862" cy="2867870"/>
          </a:xfrm>
          <a:prstGeom prst="rect">
            <a:avLst/>
          </a:prstGeom>
        </p:spPr>
      </p:pic>
      <p:pic>
        <p:nvPicPr>
          <p:cNvPr id="8" name="Afbeelding 7">
            <a:extLst>
              <a:ext uri="{FF2B5EF4-FFF2-40B4-BE49-F238E27FC236}">
                <a16:creationId xmlns:a16="http://schemas.microsoft.com/office/drawing/2014/main" id="{DC174A01-D4D8-FB3D-D735-5BFFFF0A91B9}"/>
              </a:ext>
            </a:extLst>
          </p:cNvPr>
          <p:cNvPicPr>
            <a:picLocks noChangeAspect="1"/>
          </p:cNvPicPr>
          <p:nvPr/>
        </p:nvPicPr>
        <p:blipFill>
          <a:blip r:embed="rId3"/>
          <a:stretch>
            <a:fillRect/>
          </a:stretch>
        </p:blipFill>
        <p:spPr>
          <a:xfrm>
            <a:off x="458002" y="1857274"/>
            <a:ext cx="2583092" cy="2997746"/>
          </a:xfrm>
          <a:prstGeom prst="rect">
            <a:avLst/>
          </a:prstGeom>
        </p:spPr>
      </p:pic>
    </p:spTree>
    <p:extLst>
      <p:ext uri="{BB962C8B-B14F-4D97-AF65-F5344CB8AC3E}">
        <p14:creationId xmlns:p14="http://schemas.microsoft.com/office/powerpoint/2010/main" val="18136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428596" y="1428736"/>
            <a:ext cx="8229600" cy="4651375"/>
          </a:xfrm>
        </p:spPr>
        <p:txBody>
          <a:bodyPr lIns="92075" tIns="46038" rIns="92075" bIns="46038">
            <a:normAutofit/>
          </a:bodyPr>
          <a:lstStyle/>
          <a:p>
            <a:pPr eaLnBrk="1" hangingPunct="1">
              <a:lnSpc>
                <a:spcPct val="90000"/>
              </a:lnSpc>
              <a:buFont typeface="Wingdings" pitchFamily="2" charset="2"/>
              <a:buNone/>
              <a:defRPr/>
            </a:pPr>
            <a:endParaRPr lang="en-GB" dirty="0"/>
          </a:p>
          <a:p>
            <a:pPr eaLnBrk="1" hangingPunct="1">
              <a:lnSpc>
                <a:spcPct val="90000"/>
              </a:lnSpc>
              <a:defRPr/>
            </a:pPr>
            <a:endParaRPr lang="en-GB" dirty="0"/>
          </a:p>
        </p:txBody>
      </p:sp>
      <p:sp>
        <p:nvSpPr>
          <p:cNvPr id="90115" name="Rectangle 3"/>
          <p:cNvSpPr>
            <a:spLocks noGrp="1" noChangeArrowheads="1"/>
          </p:cNvSpPr>
          <p:nvPr>
            <p:ph type="title"/>
          </p:nvPr>
        </p:nvSpPr>
        <p:spPr>
          <a:xfrm>
            <a:off x="285720" y="428604"/>
            <a:ext cx="8229600" cy="685800"/>
          </a:xfrm>
        </p:spPr>
        <p:txBody>
          <a:bodyPr lIns="92075" tIns="46038" rIns="92075" bIns="46038" anchor="b">
            <a:normAutofit/>
          </a:bodyPr>
          <a:lstStyle/>
          <a:p>
            <a:pPr eaLnBrk="1" hangingPunct="1">
              <a:defRPr/>
            </a:pPr>
            <a:r>
              <a:rPr lang="nl-NL" sz="2400" dirty="0"/>
              <a:t>Verklaring voor de verhouding 1:3:5:…</a:t>
            </a:r>
          </a:p>
        </p:txBody>
      </p:sp>
      <p:sp>
        <p:nvSpPr>
          <p:cNvPr id="6" name="Slide Number Placeholder 5"/>
          <p:cNvSpPr>
            <a:spLocks noGrp="1"/>
          </p:cNvSpPr>
          <p:nvPr>
            <p:ph type="sldNum" sz="quarter" idx="12"/>
          </p:nvPr>
        </p:nvSpPr>
        <p:spPr/>
        <p:txBody>
          <a:bodyPr/>
          <a:lstStyle/>
          <a:p>
            <a:pPr>
              <a:defRPr/>
            </a:pPr>
            <a:fld id="{4E38F4DC-C6E3-4E93-A3EF-1D6D1C666FC7}" type="slidenum">
              <a:rPr lang="en-US" smtClean="0"/>
              <a:pPr>
                <a:defRPr/>
              </a:pPr>
              <a:t>15</a:t>
            </a:fld>
            <a:endParaRPr lang="en-US"/>
          </a:p>
        </p:txBody>
      </p:sp>
      <p:pic>
        <p:nvPicPr>
          <p:cNvPr id="5" name="Picture 4" descr="D:\ICTMT5\ketting.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229" y="1340768"/>
            <a:ext cx="5174615"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2113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ICTMT5\B.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2895600"/>
            <a:ext cx="292735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D:\ICTMT5\A.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04800"/>
            <a:ext cx="3201988"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057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9583"/>
            <a:ext cx="9036496" cy="877572"/>
          </a:xfrm>
        </p:spPr>
        <p:txBody>
          <a:bodyPr/>
          <a:lstStyle/>
          <a:p>
            <a:r>
              <a:rPr lang="en-US" sz="3600" dirty="0" err="1"/>
              <a:t>Regressie</a:t>
            </a:r>
            <a:endParaRPr lang="nl-NL" sz="3600" dirty="0"/>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a:xfrm>
            <a:off x="3124200" y="6553407"/>
            <a:ext cx="2895600" cy="331787"/>
          </a:xfrm>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252536" y="764704"/>
            <a:ext cx="9144000" cy="877572"/>
          </a:xfrm>
        </p:spPr>
        <p:txBody>
          <a:bodyPr/>
          <a:lstStyle/>
          <a:p>
            <a:pPr lvl="1"/>
            <a:r>
              <a:rPr lang="en-US" sz="2400" b="0" dirty="0" err="1">
                <a:solidFill>
                  <a:schemeClr val="tx2"/>
                </a:solidFill>
              </a:rPr>
              <a:t>Bewegingsanalyse</a:t>
            </a:r>
            <a:r>
              <a:rPr lang="en-US" sz="2400" b="0" dirty="0">
                <a:solidFill>
                  <a:schemeClr val="tx2"/>
                </a:solidFill>
              </a:rPr>
              <a:t> </a:t>
            </a:r>
            <a:r>
              <a:rPr lang="en-US" sz="2400" b="0" dirty="0" err="1">
                <a:solidFill>
                  <a:schemeClr val="tx2"/>
                </a:solidFill>
              </a:rPr>
              <a:t>bij</a:t>
            </a:r>
            <a:r>
              <a:rPr lang="en-US" sz="2400" b="0" dirty="0">
                <a:solidFill>
                  <a:schemeClr val="tx2"/>
                </a:solidFill>
              </a:rPr>
              <a:t> </a:t>
            </a:r>
            <a:r>
              <a:rPr lang="en-US" sz="2400" b="0" dirty="0" err="1">
                <a:solidFill>
                  <a:schemeClr val="tx2"/>
                </a:solidFill>
              </a:rPr>
              <a:t>schoonspringen</a:t>
            </a:r>
            <a:r>
              <a:rPr lang="en-US" sz="2400" b="0" dirty="0">
                <a:solidFill>
                  <a:schemeClr val="tx2"/>
                </a:solidFill>
              </a:rPr>
              <a:t> via </a:t>
            </a:r>
            <a:r>
              <a:rPr lang="en-US" sz="2400" b="0" dirty="0" err="1">
                <a:solidFill>
                  <a:schemeClr val="tx2"/>
                </a:solidFill>
              </a:rPr>
              <a:t>afpelmethode</a:t>
            </a:r>
            <a:endParaRPr lang="en-US" sz="2400" b="0" dirty="0">
              <a:solidFill>
                <a:schemeClr val="tx2"/>
              </a:solidFill>
            </a:endParaRPr>
          </a:p>
          <a:p>
            <a:pPr lvl="1"/>
            <a:r>
              <a:rPr lang="en-US" sz="2400" b="0" dirty="0" err="1">
                <a:solidFill>
                  <a:schemeClr val="tx2"/>
                </a:solidFill>
              </a:rPr>
              <a:t>Drie</a:t>
            </a:r>
            <a:r>
              <a:rPr lang="en-US" sz="2400" b="0" dirty="0">
                <a:solidFill>
                  <a:schemeClr val="tx2"/>
                </a:solidFill>
              </a:rPr>
              <a:t>-</a:t>
            </a:r>
            <a:r>
              <a:rPr lang="en-US" sz="2400" b="0" dirty="0" err="1">
                <a:solidFill>
                  <a:schemeClr val="tx2"/>
                </a:solidFill>
              </a:rPr>
              <a:t>en</a:t>
            </a:r>
            <a:r>
              <a:rPr lang="en-US" sz="2400" b="0" dirty="0">
                <a:solidFill>
                  <a:schemeClr val="tx2"/>
                </a:solidFill>
              </a:rPr>
              <a:t>-</a:t>
            </a:r>
            <a:r>
              <a:rPr lang="en-US" sz="2400" b="0" dirty="0" err="1">
                <a:solidFill>
                  <a:schemeClr val="tx2"/>
                </a:solidFill>
              </a:rPr>
              <a:t>een</a:t>
            </a:r>
            <a:r>
              <a:rPr lang="en-US" sz="2400" b="0" dirty="0">
                <a:solidFill>
                  <a:schemeClr val="tx2"/>
                </a:solidFill>
              </a:rPr>
              <a:t>-halve </a:t>
            </a:r>
            <a:r>
              <a:rPr lang="en-US" sz="2400" b="0" dirty="0" err="1">
                <a:solidFill>
                  <a:schemeClr val="tx2"/>
                </a:solidFill>
              </a:rPr>
              <a:t>salto</a:t>
            </a:r>
            <a:r>
              <a:rPr lang="en-US" sz="2400" b="0" dirty="0">
                <a:solidFill>
                  <a:schemeClr val="tx2"/>
                </a:solidFill>
              </a:rPr>
              <a:t> </a:t>
            </a:r>
            <a:r>
              <a:rPr lang="en-US" sz="2400" b="0" dirty="0" err="1">
                <a:solidFill>
                  <a:schemeClr val="tx2"/>
                </a:solidFill>
              </a:rPr>
              <a:t>voorwaarts</a:t>
            </a:r>
            <a:r>
              <a:rPr lang="en-US" sz="2400" b="0" dirty="0">
                <a:solidFill>
                  <a:schemeClr val="tx2"/>
                </a:solidFill>
              </a:rPr>
              <a:t> </a:t>
            </a:r>
            <a:r>
              <a:rPr lang="en-US" sz="2400" b="0" dirty="0" err="1">
                <a:solidFill>
                  <a:schemeClr val="tx2"/>
                </a:solidFill>
              </a:rPr>
              <a:t>gehurkt</a:t>
            </a:r>
            <a:r>
              <a:rPr lang="en-US" sz="2400" b="0" dirty="0">
                <a:solidFill>
                  <a:schemeClr val="tx2"/>
                </a:solidFill>
              </a:rPr>
              <a:t> (</a:t>
            </a:r>
            <a:r>
              <a:rPr lang="en-US" sz="2400" b="0" dirty="0">
                <a:solidFill>
                  <a:schemeClr val="tx2"/>
                </a:solidFill>
                <a:hlinkClick r:id="rId2" action="ppaction://hlinkfile"/>
              </a:rPr>
              <a:t>107C</a:t>
            </a:r>
            <a:r>
              <a:rPr lang="en-US" sz="2400" b="0" dirty="0">
                <a:solidFill>
                  <a:schemeClr val="tx2"/>
                </a:solidFill>
              </a:rPr>
              <a:t>)</a:t>
            </a:r>
          </a:p>
        </p:txBody>
      </p:sp>
      <p:pic>
        <p:nvPicPr>
          <p:cNvPr id="8" name="Afbeelding 7">
            <a:extLst>
              <a:ext uri="{FF2B5EF4-FFF2-40B4-BE49-F238E27FC236}">
                <a16:creationId xmlns:a16="http://schemas.microsoft.com/office/drawing/2014/main" id="{6A3402EB-FE92-F546-F478-F90DDF6DC89A}"/>
              </a:ext>
            </a:extLst>
          </p:cNvPr>
          <p:cNvPicPr>
            <a:picLocks noChangeAspect="1"/>
          </p:cNvPicPr>
          <p:nvPr/>
        </p:nvPicPr>
        <p:blipFill>
          <a:blip r:embed="rId3"/>
          <a:stretch>
            <a:fillRect/>
          </a:stretch>
        </p:blipFill>
        <p:spPr>
          <a:xfrm>
            <a:off x="315001" y="2340913"/>
            <a:ext cx="8567936" cy="4212494"/>
          </a:xfrm>
          <a:prstGeom prst="rect">
            <a:avLst/>
          </a:prstGeom>
        </p:spPr>
      </p:pic>
      <p:sp>
        <p:nvSpPr>
          <p:cNvPr id="9" name="Tekstvak 8">
            <a:extLst>
              <a:ext uri="{FF2B5EF4-FFF2-40B4-BE49-F238E27FC236}">
                <a16:creationId xmlns:a16="http://schemas.microsoft.com/office/drawing/2014/main" id="{DDD08E35-B671-C882-CC42-A0211760BAC9}"/>
              </a:ext>
            </a:extLst>
          </p:cNvPr>
          <p:cNvSpPr txBox="1"/>
          <p:nvPr/>
        </p:nvSpPr>
        <p:spPr>
          <a:xfrm>
            <a:off x="179512" y="1657968"/>
            <a:ext cx="8856984" cy="707886"/>
          </a:xfrm>
          <a:prstGeom prst="rect">
            <a:avLst/>
          </a:prstGeom>
          <a:noFill/>
        </p:spPr>
        <p:txBody>
          <a:bodyPr wrap="square" rtlCol="0">
            <a:spAutoFit/>
          </a:bodyPr>
          <a:lstStyle/>
          <a:p>
            <a:r>
              <a:rPr lang="en-US" sz="2000" dirty="0"/>
              <a:t>Heel </a:t>
            </a:r>
            <a:r>
              <a:rPr lang="en-US" sz="2000" dirty="0" err="1"/>
              <a:t>veel</a:t>
            </a:r>
            <a:r>
              <a:rPr lang="en-US" sz="2000" dirty="0"/>
              <a:t> </a:t>
            </a:r>
            <a:r>
              <a:rPr lang="en-US" sz="2000" dirty="0" err="1"/>
              <a:t>keuzes</a:t>
            </a:r>
            <a:r>
              <a:rPr lang="en-US" sz="2000" dirty="0"/>
              <a:t> </a:t>
            </a:r>
            <a:r>
              <a:rPr lang="en-US" sz="2000" dirty="0" err="1"/>
              <a:t>te</a:t>
            </a:r>
            <a:r>
              <a:rPr lang="en-US" sz="2000" dirty="0"/>
              <a:t> </a:t>
            </a:r>
            <a:r>
              <a:rPr lang="en-US" sz="2000" dirty="0" err="1"/>
              <a:t>maken</a:t>
            </a:r>
            <a:r>
              <a:rPr lang="en-US" sz="2000" dirty="0"/>
              <a:t>: </a:t>
            </a:r>
            <a:r>
              <a:rPr lang="en-US" sz="2000" dirty="0" err="1"/>
              <a:t>Waar</a:t>
            </a:r>
            <a:r>
              <a:rPr lang="en-US" sz="2000" dirty="0"/>
              <a:t> </a:t>
            </a:r>
            <a:r>
              <a:rPr lang="en-US" sz="2000" dirty="0" err="1"/>
              <a:t>assenstelsel</a:t>
            </a:r>
            <a:r>
              <a:rPr lang="en-US" sz="2000" dirty="0"/>
              <a:t>? Hoe 3 m </a:t>
            </a:r>
            <a:r>
              <a:rPr lang="en-US" sz="2000" dirty="0" err="1"/>
              <a:t>ijking</a:t>
            </a:r>
            <a:r>
              <a:rPr lang="en-US" sz="2000" dirty="0"/>
              <a:t>? </a:t>
            </a:r>
          </a:p>
          <a:p>
            <a:r>
              <a:rPr lang="en-US" sz="2000" dirty="0" err="1"/>
              <a:t>Vanaf</a:t>
            </a:r>
            <a:r>
              <a:rPr lang="en-US" sz="2000" dirty="0"/>
              <a:t> </a:t>
            </a:r>
            <a:r>
              <a:rPr lang="en-US" sz="2000" dirty="0" err="1"/>
              <a:t>wanneer</a:t>
            </a:r>
            <a:r>
              <a:rPr lang="en-US" sz="2000" dirty="0"/>
              <a:t> </a:t>
            </a:r>
            <a:r>
              <a:rPr lang="en-US" sz="2000" dirty="0" err="1"/>
              <a:t>meten</a:t>
            </a:r>
            <a:r>
              <a:rPr lang="en-US" sz="2000" dirty="0"/>
              <a:t>? Hoe </a:t>
            </a:r>
            <a:r>
              <a:rPr lang="en-US" sz="2000" dirty="0" err="1"/>
              <a:t>functiefit</a:t>
            </a:r>
            <a:r>
              <a:rPr lang="en-US" sz="2000" dirty="0"/>
              <a:t>? Wat is de </a:t>
            </a:r>
            <a:r>
              <a:rPr lang="en-US" sz="2000" dirty="0" err="1"/>
              <a:t>draaiingshoek</a:t>
            </a:r>
            <a:r>
              <a:rPr lang="en-US" sz="2000" dirty="0"/>
              <a:t>?</a:t>
            </a:r>
            <a:endParaRPr lang="nl-NL" sz="2000" dirty="0"/>
          </a:p>
        </p:txBody>
      </p:sp>
    </p:spTree>
    <p:extLst>
      <p:ext uri="{BB962C8B-B14F-4D97-AF65-F5344CB8AC3E}">
        <p14:creationId xmlns:p14="http://schemas.microsoft.com/office/powerpoint/2010/main" val="215819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20608" y="116632"/>
            <a:ext cx="9144000" cy="864096"/>
          </a:xfrm>
        </p:spPr>
        <p:txBody>
          <a:bodyPr/>
          <a:lstStyle/>
          <a:p>
            <a:pPr lvl="1"/>
            <a:r>
              <a:rPr lang="en-US" sz="2400" b="0" dirty="0" err="1">
                <a:solidFill>
                  <a:schemeClr val="tx2"/>
                </a:solidFill>
              </a:rPr>
              <a:t>Bewegingsanalyse</a:t>
            </a:r>
            <a:r>
              <a:rPr lang="en-US" sz="2400" b="0" dirty="0">
                <a:solidFill>
                  <a:schemeClr val="tx2"/>
                </a:solidFill>
              </a:rPr>
              <a:t> </a:t>
            </a:r>
            <a:r>
              <a:rPr lang="en-US" sz="2400" b="0" dirty="0" err="1">
                <a:solidFill>
                  <a:schemeClr val="tx2"/>
                </a:solidFill>
              </a:rPr>
              <a:t>bij</a:t>
            </a:r>
            <a:r>
              <a:rPr lang="en-US" sz="2400" b="0" dirty="0">
                <a:solidFill>
                  <a:schemeClr val="tx2"/>
                </a:solidFill>
              </a:rPr>
              <a:t> </a:t>
            </a:r>
            <a:r>
              <a:rPr lang="en-US" sz="2400" b="0" dirty="0" err="1">
                <a:solidFill>
                  <a:schemeClr val="tx2"/>
                </a:solidFill>
              </a:rPr>
              <a:t>schoonspringen</a:t>
            </a:r>
            <a:r>
              <a:rPr lang="en-US" sz="2400" b="0" dirty="0">
                <a:solidFill>
                  <a:schemeClr val="tx2"/>
                </a:solidFill>
              </a:rPr>
              <a:t>: </a:t>
            </a:r>
            <a:r>
              <a:rPr lang="en-US" sz="2400" b="0" dirty="0" err="1">
                <a:solidFill>
                  <a:schemeClr val="tx2"/>
                </a:solidFill>
              </a:rPr>
              <a:t>draaisnelheid</a:t>
            </a:r>
            <a:r>
              <a:rPr lang="en-US" sz="2400" b="0" dirty="0">
                <a:solidFill>
                  <a:schemeClr val="tx2"/>
                </a:solidFill>
              </a:rPr>
              <a:t> </a:t>
            </a:r>
            <a:r>
              <a:rPr lang="en-US" sz="2400" b="0" dirty="0" err="1">
                <a:solidFill>
                  <a:schemeClr val="tx2"/>
                </a:solidFill>
              </a:rPr>
              <a:t>bij</a:t>
            </a:r>
            <a:endParaRPr lang="en-US" sz="2400" b="0" dirty="0">
              <a:solidFill>
                <a:schemeClr val="tx2"/>
              </a:solidFill>
            </a:endParaRPr>
          </a:p>
          <a:p>
            <a:pPr lvl="1"/>
            <a:r>
              <a:rPr lang="en-US" sz="2400" b="0" dirty="0" err="1">
                <a:solidFill>
                  <a:schemeClr val="tx2"/>
                </a:solidFill>
              </a:rPr>
              <a:t>drie</a:t>
            </a:r>
            <a:r>
              <a:rPr lang="en-US" sz="2400" b="0" dirty="0">
                <a:solidFill>
                  <a:schemeClr val="tx2"/>
                </a:solidFill>
              </a:rPr>
              <a:t>-</a:t>
            </a:r>
            <a:r>
              <a:rPr lang="en-US" sz="2400" b="0" dirty="0" err="1">
                <a:solidFill>
                  <a:schemeClr val="tx2"/>
                </a:solidFill>
              </a:rPr>
              <a:t>en</a:t>
            </a:r>
            <a:r>
              <a:rPr lang="en-US" sz="2400" b="0" dirty="0">
                <a:solidFill>
                  <a:schemeClr val="tx2"/>
                </a:solidFill>
              </a:rPr>
              <a:t>-</a:t>
            </a:r>
            <a:r>
              <a:rPr lang="en-US" sz="2400" b="0" dirty="0" err="1">
                <a:solidFill>
                  <a:schemeClr val="tx2"/>
                </a:solidFill>
              </a:rPr>
              <a:t>een</a:t>
            </a:r>
            <a:r>
              <a:rPr lang="en-US" sz="2400" b="0" dirty="0">
                <a:solidFill>
                  <a:schemeClr val="tx2"/>
                </a:solidFill>
              </a:rPr>
              <a:t>-halve </a:t>
            </a:r>
            <a:r>
              <a:rPr lang="en-US" sz="2400" b="0" dirty="0" err="1">
                <a:solidFill>
                  <a:schemeClr val="tx2"/>
                </a:solidFill>
              </a:rPr>
              <a:t>salto</a:t>
            </a:r>
            <a:r>
              <a:rPr lang="en-US" sz="2400" b="0" dirty="0">
                <a:solidFill>
                  <a:schemeClr val="tx2"/>
                </a:solidFill>
              </a:rPr>
              <a:t> </a:t>
            </a:r>
            <a:r>
              <a:rPr lang="en-US" sz="2400" b="0" dirty="0" err="1">
                <a:solidFill>
                  <a:schemeClr val="tx2"/>
                </a:solidFill>
              </a:rPr>
              <a:t>voorwaarts</a:t>
            </a:r>
            <a:r>
              <a:rPr lang="en-US" sz="2400" b="0" dirty="0">
                <a:solidFill>
                  <a:schemeClr val="tx2"/>
                </a:solidFill>
              </a:rPr>
              <a:t> </a:t>
            </a:r>
            <a:r>
              <a:rPr lang="en-US" sz="2400" b="0" dirty="0" err="1">
                <a:solidFill>
                  <a:schemeClr val="tx2"/>
                </a:solidFill>
              </a:rPr>
              <a:t>gehurkt</a:t>
            </a:r>
            <a:r>
              <a:rPr lang="en-US" sz="2400" b="0" dirty="0">
                <a:solidFill>
                  <a:schemeClr val="tx2"/>
                </a:solidFill>
              </a:rPr>
              <a:t> (</a:t>
            </a:r>
            <a:r>
              <a:rPr lang="en-US" sz="2400" b="0" dirty="0">
                <a:solidFill>
                  <a:schemeClr val="tx2"/>
                </a:solidFill>
                <a:hlinkClick r:id="rId2" action="ppaction://hlinkfile"/>
              </a:rPr>
              <a:t>107C</a:t>
            </a:r>
            <a:r>
              <a:rPr lang="en-US" sz="2400" b="0" dirty="0">
                <a:solidFill>
                  <a:schemeClr val="tx2"/>
                </a:solidFill>
              </a:rPr>
              <a:t>)</a:t>
            </a:r>
          </a:p>
        </p:txBody>
      </p:sp>
      <p:sp>
        <p:nvSpPr>
          <p:cNvPr id="7" name="Tekstvak 6">
            <a:extLst>
              <a:ext uri="{FF2B5EF4-FFF2-40B4-BE49-F238E27FC236}">
                <a16:creationId xmlns:a16="http://schemas.microsoft.com/office/drawing/2014/main" id="{0B17F673-CC8D-269A-22FE-D1FA2BC54790}"/>
              </a:ext>
            </a:extLst>
          </p:cNvPr>
          <p:cNvSpPr txBox="1"/>
          <p:nvPr/>
        </p:nvSpPr>
        <p:spPr>
          <a:xfrm>
            <a:off x="107504" y="1089457"/>
            <a:ext cx="9036496" cy="707886"/>
          </a:xfrm>
          <a:prstGeom prst="rect">
            <a:avLst/>
          </a:prstGeom>
          <a:noFill/>
        </p:spPr>
        <p:txBody>
          <a:bodyPr wrap="square" rtlCol="0">
            <a:spAutoFit/>
          </a:bodyPr>
          <a:lstStyle/>
          <a:p>
            <a:r>
              <a:rPr lang="en-US" sz="2000" dirty="0" err="1"/>
              <a:t>Bewegend</a:t>
            </a:r>
            <a:r>
              <a:rPr lang="en-US" sz="2000" dirty="0"/>
              <a:t> </a:t>
            </a:r>
            <a:r>
              <a:rPr lang="en-US" sz="2000" dirty="0" err="1"/>
              <a:t>assenstelsel</a:t>
            </a:r>
            <a:r>
              <a:rPr lang="en-US" sz="2000" dirty="0"/>
              <a:t>: </a:t>
            </a:r>
            <a:r>
              <a:rPr lang="en-US" sz="2000" dirty="0" err="1"/>
              <a:t>Oorsprong</a:t>
            </a:r>
            <a:r>
              <a:rPr lang="en-US" sz="2000" dirty="0"/>
              <a:t> op de </a:t>
            </a:r>
            <a:r>
              <a:rPr lang="en-US" sz="2000" dirty="0" err="1"/>
              <a:t>heup</a:t>
            </a:r>
            <a:r>
              <a:rPr lang="en-US" sz="2000" dirty="0"/>
              <a:t>. </a:t>
            </a:r>
            <a:r>
              <a:rPr lang="en-US" sz="2000" dirty="0" err="1"/>
              <a:t>Rotatiehoek</a:t>
            </a:r>
            <a:r>
              <a:rPr lang="en-US" sz="2000" dirty="0"/>
              <a:t> is de continue </a:t>
            </a:r>
            <a:r>
              <a:rPr lang="en-US" sz="2000" dirty="0" err="1"/>
              <a:t>voortzetting</a:t>
            </a:r>
            <a:r>
              <a:rPr lang="en-US" sz="2000" dirty="0"/>
              <a:t> van de </a:t>
            </a:r>
            <a:r>
              <a:rPr lang="en-US" sz="2000" dirty="0" err="1"/>
              <a:t>hoek</a:t>
            </a:r>
            <a:r>
              <a:rPr lang="en-US" sz="2000" dirty="0"/>
              <a:t> van </a:t>
            </a:r>
            <a:r>
              <a:rPr lang="en-US" sz="2000" dirty="0" err="1"/>
              <a:t>lijnstuk</a:t>
            </a:r>
            <a:r>
              <a:rPr lang="en-US" sz="2000" dirty="0"/>
              <a:t> </a:t>
            </a:r>
            <a:r>
              <a:rPr lang="en-US" sz="2000" dirty="0" err="1"/>
              <a:t>heup-hoofd</a:t>
            </a:r>
            <a:r>
              <a:rPr lang="en-US" sz="2000" dirty="0"/>
              <a:t> met </a:t>
            </a:r>
            <a:r>
              <a:rPr lang="en-US" sz="2000" dirty="0" err="1"/>
              <a:t>horizontale</a:t>
            </a:r>
            <a:r>
              <a:rPr lang="en-US" sz="2000" dirty="0"/>
              <a:t> as (P1Rot). </a:t>
            </a:r>
            <a:endParaRPr lang="nl-NL" sz="2000" dirty="0"/>
          </a:p>
        </p:txBody>
      </p:sp>
      <p:pic>
        <p:nvPicPr>
          <p:cNvPr id="10" name="Afbeelding 9">
            <a:extLst>
              <a:ext uri="{FF2B5EF4-FFF2-40B4-BE49-F238E27FC236}">
                <a16:creationId xmlns:a16="http://schemas.microsoft.com/office/drawing/2014/main" id="{69F73B7A-52EC-6D7A-1636-47CD801A1A91}"/>
              </a:ext>
            </a:extLst>
          </p:cNvPr>
          <p:cNvPicPr>
            <a:picLocks noChangeAspect="1"/>
          </p:cNvPicPr>
          <p:nvPr/>
        </p:nvPicPr>
        <p:blipFill>
          <a:blip r:embed="rId3"/>
          <a:stretch>
            <a:fillRect/>
          </a:stretch>
        </p:blipFill>
        <p:spPr>
          <a:xfrm>
            <a:off x="20608" y="1904776"/>
            <a:ext cx="9144000" cy="4469553"/>
          </a:xfrm>
          <a:prstGeom prst="rect">
            <a:avLst/>
          </a:prstGeom>
        </p:spPr>
      </p:pic>
    </p:spTree>
    <p:extLst>
      <p:ext uri="{BB962C8B-B14F-4D97-AF65-F5344CB8AC3E}">
        <p14:creationId xmlns:p14="http://schemas.microsoft.com/office/powerpoint/2010/main" val="409697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20608" y="116632"/>
            <a:ext cx="9144000" cy="864096"/>
          </a:xfrm>
        </p:spPr>
        <p:txBody>
          <a:bodyPr/>
          <a:lstStyle/>
          <a:p>
            <a:pPr lvl="1"/>
            <a:r>
              <a:rPr lang="en-US" sz="2400" b="0" dirty="0" err="1">
                <a:solidFill>
                  <a:schemeClr val="tx2"/>
                </a:solidFill>
              </a:rPr>
              <a:t>Bewegingsanalyse</a:t>
            </a:r>
            <a:r>
              <a:rPr lang="en-US" sz="2400" b="0" dirty="0">
                <a:solidFill>
                  <a:schemeClr val="tx2"/>
                </a:solidFill>
              </a:rPr>
              <a:t> </a:t>
            </a:r>
            <a:r>
              <a:rPr lang="en-US" sz="2400" b="0" dirty="0" err="1">
                <a:solidFill>
                  <a:schemeClr val="tx2"/>
                </a:solidFill>
              </a:rPr>
              <a:t>bij</a:t>
            </a:r>
            <a:r>
              <a:rPr lang="en-US" sz="2400" b="0" dirty="0">
                <a:solidFill>
                  <a:schemeClr val="tx2"/>
                </a:solidFill>
              </a:rPr>
              <a:t> </a:t>
            </a:r>
            <a:r>
              <a:rPr lang="en-US" sz="2400" b="0" dirty="0" err="1">
                <a:solidFill>
                  <a:schemeClr val="tx2"/>
                </a:solidFill>
              </a:rPr>
              <a:t>schoonspringen</a:t>
            </a:r>
            <a:r>
              <a:rPr lang="en-US" sz="2400" b="0" dirty="0">
                <a:solidFill>
                  <a:schemeClr val="tx2"/>
                </a:solidFill>
              </a:rPr>
              <a:t>: twee-</a:t>
            </a:r>
            <a:r>
              <a:rPr lang="en-US" sz="2400" b="0" dirty="0" err="1">
                <a:solidFill>
                  <a:schemeClr val="tx2"/>
                </a:solidFill>
              </a:rPr>
              <a:t>en</a:t>
            </a:r>
            <a:r>
              <a:rPr lang="en-US" sz="2400" b="0" dirty="0">
                <a:solidFill>
                  <a:schemeClr val="tx2"/>
                </a:solidFill>
              </a:rPr>
              <a:t>-</a:t>
            </a:r>
            <a:r>
              <a:rPr lang="en-US" sz="2400" b="0" dirty="0" err="1">
                <a:solidFill>
                  <a:schemeClr val="tx2"/>
                </a:solidFill>
              </a:rPr>
              <a:t>een</a:t>
            </a:r>
            <a:r>
              <a:rPr lang="en-US" sz="2400" b="0" dirty="0">
                <a:solidFill>
                  <a:schemeClr val="tx2"/>
                </a:solidFill>
              </a:rPr>
              <a:t>-halve </a:t>
            </a:r>
            <a:r>
              <a:rPr lang="en-US" sz="2400" b="0" dirty="0" err="1">
                <a:solidFill>
                  <a:schemeClr val="tx2"/>
                </a:solidFill>
              </a:rPr>
              <a:t>salto</a:t>
            </a:r>
            <a:r>
              <a:rPr lang="en-US" sz="2400" b="0" dirty="0">
                <a:solidFill>
                  <a:schemeClr val="tx2"/>
                </a:solidFill>
              </a:rPr>
              <a:t> </a:t>
            </a:r>
            <a:r>
              <a:rPr lang="en-US" sz="2400" b="0" dirty="0" err="1">
                <a:solidFill>
                  <a:schemeClr val="tx2"/>
                </a:solidFill>
              </a:rPr>
              <a:t>voorwaarts</a:t>
            </a:r>
            <a:r>
              <a:rPr lang="en-US" sz="2400" b="0" dirty="0">
                <a:solidFill>
                  <a:schemeClr val="tx2"/>
                </a:solidFill>
              </a:rPr>
              <a:t> </a:t>
            </a:r>
            <a:r>
              <a:rPr lang="en-US" sz="2400" b="0" dirty="0" err="1">
                <a:solidFill>
                  <a:schemeClr val="tx2"/>
                </a:solidFill>
              </a:rPr>
              <a:t>gehoekt</a:t>
            </a:r>
            <a:r>
              <a:rPr lang="en-US" sz="2400" b="0" dirty="0">
                <a:solidFill>
                  <a:schemeClr val="tx2"/>
                </a:solidFill>
              </a:rPr>
              <a:t> (105B)</a:t>
            </a:r>
          </a:p>
        </p:txBody>
      </p:sp>
      <p:sp>
        <p:nvSpPr>
          <p:cNvPr id="7" name="Tekstvak 6">
            <a:extLst>
              <a:ext uri="{FF2B5EF4-FFF2-40B4-BE49-F238E27FC236}">
                <a16:creationId xmlns:a16="http://schemas.microsoft.com/office/drawing/2014/main" id="{0B17F673-CC8D-269A-22FE-D1FA2BC54790}"/>
              </a:ext>
            </a:extLst>
          </p:cNvPr>
          <p:cNvSpPr txBox="1"/>
          <p:nvPr/>
        </p:nvSpPr>
        <p:spPr>
          <a:xfrm>
            <a:off x="53752" y="1124744"/>
            <a:ext cx="9036496"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Beweging</a:t>
            </a:r>
            <a:r>
              <a:rPr lang="en-US" sz="2000" dirty="0"/>
              <a:t> van </a:t>
            </a:r>
            <a:r>
              <a:rPr lang="en-US" sz="2000" dirty="0" err="1"/>
              <a:t>zwaartepunt</a:t>
            </a:r>
            <a:endParaRPr lang="en-US" sz="2000" dirty="0"/>
          </a:p>
          <a:p>
            <a:pPr marL="342900" indent="-342900">
              <a:buFont typeface="Arial" panose="020B0604020202020204" pitchFamily="34" charset="0"/>
              <a:buChar char="•"/>
            </a:pPr>
            <a:r>
              <a:rPr lang="en-US" sz="2000" dirty="0" err="1"/>
              <a:t>Verandering</a:t>
            </a:r>
            <a:r>
              <a:rPr lang="en-US" sz="2000" dirty="0"/>
              <a:t> van </a:t>
            </a:r>
            <a:r>
              <a:rPr lang="en-US" sz="2000" dirty="0" err="1"/>
              <a:t>rotatiehoek</a:t>
            </a:r>
            <a:endParaRPr lang="en-US" sz="2000" dirty="0"/>
          </a:p>
          <a:p>
            <a:pPr marL="342900" indent="-342900">
              <a:buFont typeface="Arial" panose="020B0604020202020204" pitchFamily="34" charset="0"/>
              <a:buChar char="•"/>
            </a:pPr>
            <a:r>
              <a:rPr lang="en-US" sz="2000" dirty="0" err="1"/>
              <a:t>Verandering</a:t>
            </a:r>
            <a:r>
              <a:rPr lang="en-US" sz="2000" dirty="0"/>
              <a:t> van </a:t>
            </a:r>
            <a:r>
              <a:rPr lang="en-US" sz="2000" dirty="0" err="1"/>
              <a:t>traagheidsmoment</a:t>
            </a:r>
            <a:r>
              <a:rPr lang="en-US" sz="2000" dirty="0"/>
              <a:t> </a:t>
            </a:r>
            <a:r>
              <a:rPr lang="en-US" sz="2000" i="1" dirty="0"/>
              <a:t>I</a:t>
            </a:r>
          </a:p>
          <a:p>
            <a:pPr marL="342900" indent="-342900">
              <a:buFont typeface="Arial" panose="020B0604020202020204" pitchFamily="34" charset="0"/>
              <a:buChar char="•"/>
            </a:pPr>
            <a:r>
              <a:rPr lang="en-US" sz="2000" dirty="0" err="1"/>
              <a:t>Vergelijking</a:t>
            </a:r>
            <a:r>
              <a:rPr lang="en-US" sz="2000" dirty="0"/>
              <a:t> van model met meting</a:t>
            </a:r>
          </a:p>
        </p:txBody>
      </p:sp>
      <p:pic>
        <p:nvPicPr>
          <p:cNvPr id="2" name="105B">
            <a:hlinkClick r:id="" action="ppaction://media"/>
            <a:extLst>
              <a:ext uri="{FF2B5EF4-FFF2-40B4-BE49-F238E27FC236}">
                <a16:creationId xmlns:a16="http://schemas.microsoft.com/office/drawing/2014/main" id="{EEC0C51B-B351-1DC1-036D-06BBE66463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2592199"/>
            <a:ext cx="6914780" cy="3889564"/>
          </a:xfrm>
          <a:prstGeom prst="rect">
            <a:avLst/>
          </a:prstGeom>
        </p:spPr>
      </p:pic>
      <p:pic>
        <p:nvPicPr>
          <p:cNvPr id="6" name="Afbeelding 5">
            <a:extLst>
              <a:ext uri="{FF2B5EF4-FFF2-40B4-BE49-F238E27FC236}">
                <a16:creationId xmlns:a16="http://schemas.microsoft.com/office/drawing/2014/main" id="{560973B0-9AA3-EC4B-256D-DBF6D55E8181}"/>
              </a:ext>
            </a:extLst>
          </p:cNvPr>
          <p:cNvPicPr>
            <a:picLocks noChangeAspect="1"/>
          </p:cNvPicPr>
          <p:nvPr/>
        </p:nvPicPr>
        <p:blipFill>
          <a:blip r:embed="rId5"/>
          <a:stretch>
            <a:fillRect/>
          </a:stretch>
        </p:blipFill>
        <p:spPr>
          <a:xfrm>
            <a:off x="5713297" y="644353"/>
            <a:ext cx="3348458" cy="3607659"/>
          </a:xfrm>
          <a:prstGeom prst="rect">
            <a:avLst/>
          </a:prstGeom>
        </p:spPr>
      </p:pic>
    </p:spTree>
    <p:extLst>
      <p:ext uri="{BB962C8B-B14F-4D97-AF65-F5344CB8AC3E}">
        <p14:creationId xmlns:p14="http://schemas.microsoft.com/office/powerpoint/2010/main" val="323174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036496" cy="877572"/>
          </a:xfrm>
        </p:spPr>
        <p:txBody>
          <a:bodyPr/>
          <a:lstStyle/>
          <a:p>
            <a:r>
              <a:rPr lang="en-US" sz="3600" dirty="0" err="1"/>
              <a:t>Inhoud</a:t>
            </a:r>
            <a:endParaRPr lang="nl-NL" sz="3600" dirty="0"/>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53752" y="1077900"/>
            <a:ext cx="8928992" cy="4702199"/>
          </a:xfrm>
        </p:spPr>
        <p:txBody>
          <a:bodyPr/>
          <a:lstStyle/>
          <a:p>
            <a:pPr>
              <a:spcBef>
                <a:spcPts val="600"/>
              </a:spcBef>
            </a:pPr>
            <a:r>
              <a:rPr lang="nl-NL" sz="2000" b="0" dirty="0"/>
              <a:t>0.   </a:t>
            </a:r>
            <a:r>
              <a:rPr lang="nl-NL" sz="800" b="0" dirty="0"/>
              <a:t> </a:t>
            </a:r>
            <a:r>
              <a:rPr lang="nl-NL" sz="2000" b="0" dirty="0"/>
              <a:t>Even voorstellen.</a:t>
            </a:r>
          </a:p>
          <a:p>
            <a:pPr marL="457200" indent="-457200">
              <a:spcBef>
                <a:spcPts val="600"/>
              </a:spcBef>
              <a:buFont typeface="+mj-lt"/>
              <a:buAutoNum type="arabicPeriod"/>
            </a:pPr>
            <a:r>
              <a:rPr lang="nl-NL" sz="2000" b="0" dirty="0"/>
              <a:t>Modelleren: wat en waarom?</a:t>
            </a:r>
          </a:p>
          <a:p>
            <a:pPr marL="457200" indent="-457200">
              <a:spcBef>
                <a:spcPts val="600"/>
              </a:spcBef>
              <a:buFont typeface="+mj-lt"/>
              <a:buAutoNum type="arabicPeriod"/>
            </a:pPr>
            <a:r>
              <a:rPr lang="nl-NL" sz="2000" b="0" dirty="0"/>
              <a:t>Kwantitatief modelleren van dynamische systemen met de computer: tekstueel vs. grafisch modelleren.</a:t>
            </a:r>
          </a:p>
          <a:p>
            <a:pPr marL="457200" indent="-457200">
              <a:spcBef>
                <a:spcPts val="600"/>
              </a:spcBef>
              <a:buFont typeface="+mj-lt"/>
              <a:buAutoNum type="arabicPeriod"/>
            </a:pPr>
            <a:r>
              <a:rPr lang="nl-NL" sz="2000" b="0" dirty="0"/>
              <a:t>Modelleerprocessen - illustratieve voorbeelden.</a:t>
            </a:r>
          </a:p>
          <a:p>
            <a:pPr marL="914400" lvl="1" indent="-457200">
              <a:spcBef>
                <a:spcPts val="600"/>
              </a:spcBef>
              <a:buFont typeface="Arial" panose="020B0604020202020204" pitchFamily="34" charset="0"/>
              <a:buChar char="•"/>
            </a:pPr>
            <a:r>
              <a:rPr lang="nl-NL" sz="1600" b="0" dirty="0"/>
              <a:t>Modeltest voor luchtweerstand van een pluimbal</a:t>
            </a:r>
          </a:p>
          <a:p>
            <a:pPr marL="914400" lvl="1" indent="-457200">
              <a:spcBef>
                <a:spcPts val="600"/>
              </a:spcBef>
              <a:buFont typeface="Arial" panose="020B0604020202020204" pitchFamily="34" charset="0"/>
              <a:buChar char="•"/>
            </a:pPr>
            <a:r>
              <a:rPr lang="nl-NL" sz="1600" b="0" dirty="0"/>
              <a:t>Regressie (functiefit)</a:t>
            </a:r>
          </a:p>
          <a:p>
            <a:pPr marL="1371600" lvl="2" indent="-457200">
              <a:spcBef>
                <a:spcPts val="600"/>
              </a:spcBef>
              <a:buFont typeface="Arial" panose="020B0604020202020204" pitchFamily="34" charset="0"/>
              <a:buChar char="•"/>
            </a:pPr>
            <a:r>
              <a:rPr lang="nl-NL" sz="1400" b="0" dirty="0"/>
              <a:t>Kwaliteit van regressieformule bij de vorm van een hangbrug</a:t>
            </a:r>
          </a:p>
          <a:p>
            <a:pPr marL="1371600" lvl="2" indent="-457200">
              <a:spcBef>
                <a:spcPts val="600"/>
              </a:spcBef>
              <a:buFont typeface="Arial" panose="020B0604020202020204" pitchFamily="34" charset="0"/>
              <a:buChar char="•"/>
            </a:pPr>
            <a:r>
              <a:rPr lang="nl-NL" sz="1400" b="0" dirty="0"/>
              <a:t>Afpelmethode bij samengestelde bewegingen als schoonspringen</a:t>
            </a:r>
          </a:p>
          <a:p>
            <a:pPr marL="914400" lvl="1" indent="-457200">
              <a:spcBef>
                <a:spcPts val="600"/>
              </a:spcBef>
              <a:buFont typeface="Arial" panose="020B0604020202020204" pitchFamily="34" charset="0"/>
              <a:buChar char="•"/>
            </a:pPr>
            <a:r>
              <a:rPr lang="nl-NL" sz="1600" b="0" dirty="0"/>
              <a:t>Modelleren en analyseren van een twee-en-een-halve salto voorwaarts gehoekt bij schoonspringen</a:t>
            </a:r>
          </a:p>
          <a:p>
            <a:pPr marL="457200" indent="-457200">
              <a:spcBef>
                <a:spcPts val="600"/>
              </a:spcBef>
              <a:buFont typeface="+mj-lt"/>
              <a:buAutoNum type="arabicPeriod"/>
            </a:pPr>
            <a:endParaRPr lang="en-US" sz="1600" b="0" dirty="0"/>
          </a:p>
        </p:txBody>
      </p:sp>
    </p:spTree>
    <p:extLst>
      <p:ext uri="{BB962C8B-B14F-4D97-AF65-F5344CB8AC3E}">
        <p14:creationId xmlns:p14="http://schemas.microsoft.com/office/powerpoint/2010/main" val="174188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80528" y="-315416"/>
            <a:ext cx="9144000" cy="864096"/>
          </a:xfrm>
        </p:spPr>
        <p:txBody>
          <a:bodyPr/>
          <a:lstStyle/>
          <a:p>
            <a:pPr lvl="1"/>
            <a:r>
              <a:rPr lang="en-US" sz="2400" b="0" dirty="0">
                <a:solidFill>
                  <a:schemeClr val="tx2"/>
                </a:solidFill>
              </a:rPr>
              <a:t> </a:t>
            </a:r>
            <a:r>
              <a:rPr lang="en-US" sz="2400" b="0" dirty="0" err="1">
                <a:solidFill>
                  <a:schemeClr val="tx2"/>
                </a:solidFill>
              </a:rPr>
              <a:t>Beweging</a:t>
            </a:r>
            <a:r>
              <a:rPr lang="en-US" sz="2400" b="0" dirty="0">
                <a:solidFill>
                  <a:schemeClr val="tx2"/>
                </a:solidFill>
              </a:rPr>
              <a:t> van het </a:t>
            </a:r>
            <a:r>
              <a:rPr lang="en-US" sz="2400" b="0" dirty="0" err="1">
                <a:solidFill>
                  <a:schemeClr val="tx2"/>
                </a:solidFill>
              </a:rPr>
              <a:t>zwaartepunt</a:t>
            </a:r>
            <a:endParaRPr lang="en-US" sz="2400" b="0" dirty="0">
              <a:solidFill>
                <a:schemeClr val="tx2"/>
              </a:solidFill>
            </a:endParaRPr>
          </a:p>
        </p:txBody>
      </p:sp>
      <p:sp>
        <p:nvSpPr>
          <p:cNvPr id="7" name="Tekstvak 6">
            <a:extLst>
              <a:ext uri="{FF2B5EF4-FFF2-40B4-BE49-F238E27FC236}">
                <a16:creationId xmlns:a16="http://schemas.microsoft.com/office/drawing/2014/main" id="{0B17F673-CC8D-269A-22FE-D1FA2BC54790}"/>
              </a:ext>
            </a:extLst>
          </p:cNvPr>
          <p:cNvSpPr txBox="1"/>
          <p:nvPr/>
        </p:nvSpPr>
        <p:spPr>
          <a:xfrm>
            <a:off x="53752" y="1124744"/>
            <a:ext cx="9036496" cy="594008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err="1"/>
              <a:t>Lichaam</a:t>
            </a:r>
            <a:r>
              <a:rPr lang="en-US" sz="2000" dirty="0"/>
              <a:t> </a:t>
            </a:r>
            <a:r>
              <a:rPr lang="en-US" sz="2000" dirty="0" err="1"/>
              <a:t>beschouwd</a:t>
            </a:r>
            <a:r>
              <a:rPr lang="en-US" sz="2000" dirty="0"/>
              <a:t> </a:t>
            </a:r>
            <a:r>
              <a:rPr lang="en-US" sz="2000" dirty="0" err="1"/>
              <a:t>als</a:t>
            </a:r>
            <a:r>
              <a:rPr lang="en-US" sz="2000" dirty="0"/>
              <a:t> </a:t>
            </a:r>
            <a:r>
              <a:rPr lang="en-US" sz="2000" dirty="0" err="1"/>
              <a:t>een</a:t>
            </a:r>
            <a:r>
              <a:rPr lang="en-US" sz="2000" dirty="0"/>
              <a:t> </a:t>
            </a:r>
            <a:r>
              <a:rPr lang="en-US" sz="2000" i="1" dirty="0"/>
              <a:t>5-segmentenmodel</a:t>
            </a:r>
            <a:r>
              <a:rPr lang="en-US" sz="2000" dirty="0"/>
              <a:t> </a:t>
            </a:r>
            <a:br>
              <a:rPr lang="en-US" sz="2000" dirty="0"/>
            </a:br>
            <a:r>
              <a:rPr lang="en-US" sz="2000" dirty="0"/>
              <a:t>(</a:t>
            </a:r>
            <a:r>
              <a:rPr lang="en-US" sz="2000" dirty="0" err="1"/>
              <a:t>reductie</a:t>
            </a:r>
            <a:r>
              <a:rPr lang="en-US" sz="2000" dirty="0"/>
              <a:t> tot </a:t>
            </a:r>
            <a:r>
              <a:rPr lang="en-US" sz="2000" i="1" dirty="0"/>
              <a:t>3-segmentenmodel</a:t>
            </a:r>
            <a:r>
              <a:rPr lang="en-US" sz="2000" dirty="0"/>
              <a:t> </a:t>
            </a:r>
            <a:r>
              <a:rPr lang="en-US" sz="2000" dirty="0" err="1"/>
              <a:t>als</a:t>
            </a:r>
            <a:r>
              <a:rPr lang="en-US" sz="2000" dirty="0"/>
              <a:t> </a:t>
            </a:r>
            <a:r>
              <a:rPr lang="en-US" sz="2000" dirty="0" err="1"/>
              <a:t>armen</a:t>
            </a:r>
            <a:r>
              <a:rPr lang="en-US" sz="2000" dirty="0"/>
              <a:t> </a:t>
            </a:r>
            <a:r>
              <a:rPr lang="en-US" sz="2000" dirty="0" err="1"/>
              <a:t>en</a:t>
            </a:r>
            <a:r>
              <a:rPr lang="en-US" sz="2000" dirty="0"/>
              <a:t> </a:t>
            </a:r>
            <a:r>
              <a:rPr lang="en-US" sz="2000" dirty="0" err="1"/>
              <a:t>benen</a:t>
            </a:r>
            <a:r>
              <a:rPr lang="en-US" sz="2000" dirty="0"/>
              <a:t> </a:t>
            </a:r>
            <a:r>
              <a:rPr lang="en-US" sz="2000" dirty="0" err="1"/>
              <a:t>bij</a:t>
            </a:r>
            <a:r>
              <a:rPr lang="en-US" sz="2000" dirty="0"/>
              <a:t> </a:t>
            </a:r>
            <a:r>
              <a:rPr lang="en-US" sz="2000" dirty="0" err="1"/>
              <a:t>elkaar</a:t>
            </a:r>
            <a:r>
              <a:rPr lang="en-US" sz="2000" dirty="0"/>
              <a:t> </a:t>
            </a:r>
            <a:r>
              <a:rPr lang="en-US" sz="2000" dirty="0" err="1"/>
              <a:t>gehouden</a:t>
            </a:r>
            <a:r>
              <a:rPr lang="en-US" sz="2000" dirty="0"/>
              <a:t>).</a:t>
            </a:r>
          </a:p>
          <a:p>
            <a:pPr marL="342900" indent="-342900">
              <a:spcAft>
                <a:spcPts val="1200"/>
              </a:spcAft>
              <a:buFont typeface="Arial" panose="020B0604020202020204" pitchFamily="34" charset="0"/>
              <a:buChar char="•"/>
            </a:pPr>
            <a:r>
              <a:rPr lang="en-US" sz="2000" dirty="0"/>
              <a:t>Elk segment </a:t>
            </a:r>
            <a:r>
              <a:rPr lang="en-US" sz="2000" dirty="0" err="1"/>
              <a:t>benaderd</a:t>
            </a:r>
            <a:r>
              <a:rPr lang="en-US" sz="2000" dirty="0"/>
              <a:t> </a:t>
            </a:r>
            <a:r>
              <a:rPr lang="en-US" sz="2000" dirty="0" err="1"/>
              <a:t>als</a:t>
            </a:r>
            <a:r>
              <a:rPr lang="en-US" sz="2000" dirty="0"/>
              <a:t> </a:t>
            </a:r>
            <a:r>
              <a:rPr lang="en-US" sz="2000" dirty="0" err="1"/>
              <a:t>een</a:t>
            </a:r>
            <a:r>
              <a:rPr lang="en-US" sz="2000" dirty="0"/>
              <a:t> star object (cylinder- or </a:t>
            </a:r>
            <a:r>
              <a:rPr lang="en-US" sz="2000" dirty="0" err="1"/>
              <a:t>een</a:t>
            </a:r>
            <a:r>
              <a:rPr lang="en-US" sz="2000" dirty="0"/>
              <a:t> </a:t>
            </a:r>
            <a:r>
              <a:rPr lang="en-US" sz="2000" dirty="0" err="1"/>
              <a:t>kegelvormig</a:t>
            </a:r>
            <a:r>
              <a:rPr lang="en-US" sz="2000" dirty="0"/>
              <a:t>).</a:t>
            </a:r>
          </a:p>
          <a:p>
            <a:pPr marL="342900" indent="-342900">
              <a:spcAft>
                <a:spcPts val="1200"/>
              </a:spcAft>
              <a:buFont typeface="Arial" panose="020B0604020202020204" pitchFamily="34" charset="0"/>
              <a:buChar char="•"/>
            </a:pPr>
            <a:r>
              <a:rPr lang="en-US" sz="2000" dirty="0"/>
              <a:t>Dempster’s parameters </a:t>
            </a:r>
            <a:r>
              <a:rPr lang="en-US" sz="2000" dirty="0" err="1"/>
              <a:t>voor</a:t>
            </a:r>
            <a:r>
              <a:rPr lang="en-US" sz="2000" dirty="0"/>
              <a:t> </a:t>
            </a:r>
            <a:r>
              <a:rPr lang="en-US" sz="2000" dirty="0" err="1"/>
              <a:t>segmenten</a:t>
            </a:r>
            <a:r>
              <a:rPr lang="en-US" sz="2000" dirty="0"/>
              <a:t> van het </a:t>
            </a:r>
            <a:r>
              <a:rPr lang="en-US" sz="2000" dirty="0" err="1"/>
              <a:t>lichaam</a:t>
            </a:r>
            <a:r>
              <a:rPr lang="en-US" sz="2000" dirty="0"/>
              <a:t>.</a:t>
            </a:r>
          </a:p>
          <a:p>
            <a:pPr marL="342900" indent="-342900">
              <a:spcAft>
                <a:spcPts val="1200"/>
              </a:spcAft>
              <a:buFont typeface="Arial" panose="020B0604020202020204" pitchFamily="34" charset="0"/>
              <a:buChar char="•"/>
            </a:pPr>
            <a:r>
              <a:rPr lang="en-US" sz="2000" dirty="0" err="1"/>
              <a:t>Positiemetingen</a:t>
            </a:r>
            <a:r>
              <a:rPr lang="en-US" sz="2000" dirty="0"/>
              <a:t> in video van </a:t>
            </a:r>
            <a:r>
              <a:rPr lang="en-US" sz="2000" dirty="0" err="1">
                <a:solidFill>
                  <a:srgbClr val="FF0000"/>
                </a:solidFill>
              </a:rPr>
              <a:t>Enkel</a:t>
            </a:r>
            <a:r>
              <a:rPr lang="en-US" sz="2000" dirty="0"/>
              <a:t>, </a:t>
            </a:r>
            <a:r>
              <a:rPr lang="en-US" sz="2000" dirty="0" err="1">
                <a:solidFill>
                  <a:schemeClr val="tx2"/>
                </a:solidFill>
              </a:rPr>
              <a:t>Heup</a:t>
            </a:r>
            <a:r>
              <a:rPr lang="en-US" sz="2000" dirty="0"/>
              <a:t>, </a:t>
            </a:r>
            <a:r>
              <a:rPr lang="en-US" sz="2000" dirty="0" err="1">
                <a:solidFill>
                  <a:srgbClr val="CCCC00"/>
                </a:solidFill>
              </a:rPr>
              <a:t>Schouder</a:t>
            </a:r>
            <a:r>
              <a:rPr lang="en-US" sz="2000" dirty="0"/>
              <a:t>, </a:t>
            </a:r>
            <a:r>
              <a:rPr lang="en-US" sz="2000" dirty="0">
                <a:solidFill>
                  <a:srgbClr val="00B050"/>
                </a:solidFill>
              </a:rPr>
              <a:t>Pols</a:t>
            </a:r>
            <a:r>
              <a:rPr lang="en-US" sz="2000" dirty="0"/>
              <a:t>.</a:t>
            </a:r>
          </a:p>
          <a:p>
            <a:pPr marL="342900" indent="-342900">
              <a:spcAft>
                <a:spcPts val="1200"/>
              </a:spcAft>
              <a:buFont typeface="Arial" panose="020B0604020202020204" pitchFamily="34" charset="0"/>
              <a:buChar char="•"/>
            </a:pPr>
            <a:r>
              <a:rPr lang="en-US" sz="2000" dirty="0" err="1"/>
              <a:t>Berekening</a:t>
            </a:r>
            <a:r>
              <a:rPr lang="en-US" sz="2000" dirty="0"/>
              <a:t> van </a:t>
            </a:r>
            <a:r>
              <a:rPr lang="en-US" sz="2000" dirty="0" err="1">
                <a:solidFill>
                  <a:srgbClr val="FE38D4"/>
                </a:solidFill>
              </a:rPr>
              <a:t>zwaartepunt</a:t>
            </a:r>
            <a:r>
              <a:rPr lang="en-US" sz="2000" dirty="0"/>
              <a:t>.</a:t>
            </a:r>
          </a:p>
          <a:p>
            <a:pPr marL="342900" indent="-342900">
              <a:spcAft>
                <a:spcPts val="1200"/>
              </a:spcAft>
              <a:buFont typeface="Arial" panose="020B0604020202020204" pitchFamily="34" charset="0"/>
              <a:buChar char="•"/>
            </a:pPr>
            <a:r>
              <a:rPr lang="en-US" sz="2000" dirty="0" err="1"/>
              <a:t>Bij</a:t>
            </a:r>
            <a:r>
              <a:rPr lang="en-US" sz="2000" dirty="0"/>
              <a:t> </a:t>
            </a:r>
            <a:r>
              <a:rPr lang="en-US" sz="2000" dirty="0" err="1"/>
              <a:t>verlaten</a:t>
            </a:r>
            <a:r>
              <a:rPr lang="en-US" sz="2000" dirty="0"/>
              <a:t> van </a:t>
            </a:r>
            <a:r>
              <a:rPr lang="en-US" sz="2000" dirty="0" err="1"/>
              <a:t>duikplank</a:t>
            </a:r>
            <a:r>
              <a:rPr lang="en-US" sz="2000" dirty="0"/>
              <a:t> is het</a:t>
            </a:r>
            <a:br>
              <a:rPr lang="en-US" sz="2000" dirty="0"/>
            </a:br>
            <a:r>
              <a:rPr lang="en-US" sz="2000" dirty="0" err="1"/>
              <a:t>zwaartepunt</a:t>
            </a:r>
            <a:r>
              <a:rPr lang="en-US" sz="2000" dirty="0"/>
              <a:t> </a:t>
            </a:r>
            <a:r>
              <a:rPr lang="en-US" sz="2000" dirty="0" err="1"/>
              <a:t>niet</a:t>
            </a:r>
            <a:r>
              <a:rPr lang="en-US" sz="2000" dirty="0"/>
              <a:t> in </a:t>
            </a:r>
            <a:r>
              <a:rPr lang="en-US" sz="2000" dirty="0" err="1"/>
              <a:t>lijn</a:t>
            </a:r>
            <a:r>
              <a:rPr lang="en-US" sz="2000" dirty="0"/>
              <a:t> met de</a:t>
            </a:r>
            <a:br>
              <a:rPr lang="en-US" sz="2000" dirty="0"/>
            </a:br>
            <a:r>
              <a:rPr lang="en-US" sz="2000" dirty="0" err="1"/>
              <a:t>richting</a:t>
            </a:r>
            <a:r>
              <a:rPr lang="en-US" sz="2000" dirty="0"/>
              <a:t> van de </a:t>
            </a:r>
            <a:r>
              <a:rPr lang="en-US" sz="2000" dirty="0" err="1"/>
              <a:t>afzet</a:t>
            </a:r>
            <a:r>
              <a:rPr lang="en-US" sz="2000" dirty="0"/>
              <a:t>: </a:t>
            </a:r>
            <a:br>
              <a:rPr lang="en-US" sz="2000" dirty="0"/>
            </a:br>
            <a:r>
              <a:rPr lang="en-US" sz="2000" dirty="0" err="1"/>
              <a:t>impulsmoment</a:t>
            </a:r>
            <a:r>
              <a:rPr lang="en-US" sz="2000" dirty="0"/>
              <a:t> &gt; 0; </a:t>
            </a:r>
            <a:r>
              <a:rPr lang="en-US" sz="2000" dirty="0" err="1"/>
              <a:t>draaiing</a:t>
            </a:r>
            <a:r>
              <a:rPr lang="en-US" sz="2000" dirty="0"/>
              <a:t> </a:t>
            </a:r>
            <a:r>
              <a:rPr lang="en-US" sz="2000" dirty="0" err="1"/>
              <a:t>als</a:t>
            </a:r>
            <a:r>
              <a:rPr lang="en-US" sz="2000" dirty="0"/>
              <a:t> </a:t>
            </a:r>
            <a:r>
              <a:rPr lang="en-US" sz="2000" dirty="0" err="1"/>
              <a:t>gevolg</a:t>
            </a:r>
            <a:r>
              <a:rPr lang="en-US" sz="2000" dirty="0"/>
              <a:t>.</a:t>
            </a:r>
          </a:p>
          <a:p>
            <a:pPr marL="342900" indent="-342900">
              <a:spcAft>
                <a:spcPts val="1200"/>
              </a:spcAft>
              <a:buFont typeface="Arial" panose="020B0604020202020204" pitchFamily="34" charset="0"/>
              <a:buChar char="•"/>
            </a:pPr>
            <a:r>
              <a:rPr lang="en-US" sz="2000" dirty="0" err="1"/>
              <a:t>Tijdens</a:t>
            </a:r>
            <a:r>
              <a:rPr lang="en-US" sz="2000" dirty="0"/>
              <a:t> </a:t>
            </a:r>
            <a:r>
              <a:rPr lang="en-US" sz="2000" dirty="0" err="1"/>
              <a:t>vlucht</a:t>
            </a:r>
            <a:r>
              <a:rPr lang="en-US" sz="2000" dirty="0"/>
              <a:t>:</a:t>
            </a:r>
            <a:br>
              <a:rPr lang="en-US" sz="2000" dirty="0"/>
            </a:br>
            <a:r>
              <a:rPr lang="en-US" sz="2000" dirty="0" err="1"/>
              <a:t>behoud</a:t>
            </a:r>
            <a:r>
              <a:rPr lang="en-US" sz="2000" dirty="0"/>
              <a:t> van </a:t>
            </a:r>
            <a:r>
              <a:rPr lang="en-US" sz="2000" dirty="0" err="1"/>
              <a:t>impulsmoment</a:t>
            </a:r>
            <a:r>
              <a:rPr lang="en-US" sz="2000" dirty="0"/>
              <a:t>.</a:t>
            </a:r>
          </a:p>
          <a:p>
            <a:pPr marL="342900" indent="-342900">
              <a:spcAft>
                <a:spcPts val="1200"/>
              </a:spcAft>
              <a:buFont typeface="Arial" panose="020B0604020202020204" pitchFamily="34" charset="0"/>
              <a:buChar char="•"/>
            </a:pPr>
            <a:r>
              <a:rPr lang="en-US" sz="2000" dirty="0" err="1"/>
              <a:t>Reductie</a:t>
            </a:r>
            <a:r>
              <a:rPr lang="en-US" sz="2000" dirty="0"/>
              <a:t> van model tot </a:t>
            </a:r>
            <a:r>
              <a:rPr lang="en-US" sz="2000" dirty="0" err="1"/>
              <a:t>puntmassa</a:t>
            </a:r>
            <a:r>
              <a:rPr lang="en-US" sz="2000" dirty="0"/>
              <a:t>:</a:t>
            </a:r>
            <a:br>
              <a:rPr lang="en-US" sz="2000" dirty="0"/>
            </a:br>
            <a:r>
              <a:rPr lang="en-US" sz="2000" dirty="0" err="1"/>
              <a:t>zwaartepunt</a:t>
            </a:r>
            <a:r>
              <a:rPr lang="en-US" sz="2000" dirty="0"/>
              <a:t> </a:t>
            </a:r>
            <a:r>
              <a:rPr lang="en-US" sz="2000" dirty="0" err="1"/>
              <a:t>volgt</a:t>
            </a:r>
            <a:r>
              <a:rPr lang="en-US" sz="2000" dirty="0"/>
              <a:t> </a:t>
            </a:r>
            <a:r>
              <a:rPr lang="en-US" sz="2000" dirty="0" err="1"/>
              <a:t>een</a:t>
            </a:r>
            <a:r>
              <a:rPr lang="en-US" sz="2000" dirty="0"/>
              <a:t> </a:t>
            </a:r>
            <a:r>
              <a:rPr lang="en-US" sz="2000" dirty="0" err="1"/>
              <a:t>paraboolbaan</a:t>
            </a:r>
            <a:r>
              <a:rPr lang="en-US" sz="2000" dirty="0"/>
              <a:t>.</a:t>
            </a:r>
          </a:p>
          <a:p>
            <a:pPr marL="342900" indent="-342900">
              <a:buFont typeface="Arial" panose="020B0604020202020204" pitchFamily="34" charset="0"/>
              <a:buChar char="•"/>
            </a:pPr>
            <a:endParaRPr lang="en-US" sz="2000" dirty="0"/>
          </a:p>
        </p:txBody>
      </p:sp>
      <p:pic>
        <p:nvPicPr>
          <p:cNvPr id="12" name="Afbeelding 11">
            <a:extLst>
              <a:ext uri="{FF2B5EF4-FFF2-40B4-BE49-F238E27FC236}">
                <a16:creationId xmlns:a16="http://schemas.microsoft.com/office/drawing/2014/main" id="{9E694ADA-DEEA-44B2-B781-9F25ADDFF2C8}"/>
              </a:ext>
            </a:extLst>
          </p:cNvPr>
          <p:cNvPicPr>
            <a:picLocks noChangeAspect="1"/>
          </p:cNvPicPr>
          <p:nvPr/>
        </p:nvPicPr>
        <p:blipFill>
          <a:blip r:embed="rId2"/>
          <a:stretch>
            <a:fillRect/>
          </a:stretch>
        </p:blipFill>
        <p:spPr>
          <a:xfrm>
            <a:off x="5100630" y="3246975"/>
            <a:ext cx="2090479" cy="3538328"/>
          </a:xfrm>
          <a:prstGeom prst="rect">
            <a:avLst/>
          </a:prstGeom>
        </p:spPr>
      </p:pic>
      <p:pic>
        <p:nvPicPr>
          <p:cNvPr id="14" name="Afbeelding 13">
            <a:extLst>
              <a:ext uri="{FF2B5EF4-FFF2-40B4-BE49-F238E27FC236}">
                <a16:creationId xmlns:a16="http://schemas.microsoft.com/office/drawing/2014/main" id="{6A6E74CD-AEF2-9EF5-ADFB-3B1E0F4156FF}"/>
              </a:ext>
            </a:extLst>
          </p:cNvPr>
          <p:cNvPicPr>
            <a:picLocks noChangeAspect="1"/>
          </p:cNvPicPr>
          <p:nvPr/>
        </p:nvPicPr>
        <p:blipFill>
          <a:blip r:embed="rId3"/>
          <a:stretch>
            <a:fillRect/>
          </a:stretch>
        </p:blipFill>
        <p:spPr>
          <a:xfrm>
            <a:off x="7316869" y="2357571"/>
            <a:ext cx="1647619" cy="2142857"/>
          </a:xfrm>
          <a:prstGeom prst="rect">
            <a:avLst/>
          </a:prstGeom>
        </p:spPr>
      </p:pic>
    </p:spTree>
    <p:extLst>
      <p:ext uri="{BB962C8B-B14F-4D97-AF65-F5344CB8AC3E}">
        <p14:creationId xmlns:p14="http://schemas.microsoft.com/office/powerpoint/2010/main" val="232141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voettekst 6">
            <a:extLst>
              <a:ext uri="{FF2B5EF4-FFF2-40B4-BE49-F238E27FC236}">
                <a16:creationId xmlns:a16="http://schemas.microsoft.com/office/drawing/2014/main" id="{D316030C-8CA2-EA3F-5141-60C9F267EA5B}"/>
              </a:ext>
            </a:extLst>
          </p:cNvPr>
          <p:cNvSpPr>
            <a:spLocks noGrp="1"/>
          </p:cNvSpPr>
          <p:nvPr>
            <p:ph type="ftr" sz="quarter" idx="11"/>
          </p:nvPr>
        </p:nvSpPr>
        <p:spPr/>
        <p:txBody>
          <a:bodyPr/>
          <a:lstStyle/>
          <a:p>
            <a:pPr>
              <a:defRPr/>
            </a:pPr>
            <a:r>
              <a:rPr lang="en-US" dirty="0"/>
              <a:t>WND 2023 </a:t>
            </a:r>
          </a:p>
        </p:txBody>
      </p:sp>
      <p:sp>
        <p:nvSpPr>
          <p:cNvPr id="9" name="Tijdelijke aanduiding voor tekst 4">
            <a:extLst>
              <a:ext uri="{FF2B5EF4-FFF2-40B4-BE49-F238E27FC236}">
                <a16:creationId xmlns:a16="http://schemas.microsoft.com/office/drawing/2014/main" id="{AB04ACA9-D8AF-5F3B-B4CB-FC4C341AFB23}"/>
              </a:ext>
            </a:extLst>
          </p:cNvPr>
          <p:cNvSpPr>
            <a:spLocks noGrp="1"/>
          </p:cNvSpPr>
          <p:nvPr>
            <p:ph type="body" idx="1"/>
          </p:nvPr>
        </p:nvSpPr>
        <p:spPr>
          <a:xfrm>
            <a:off x="1715927" y="116632"/>
            <a:ext cx="5112568" cy="504230"/>
          </a:xfrm>
        </p:spPr>
        <p:txBody>
          <a:bodyPr/>
          <a:lstStyle/>
          <a:p>
            <a:pPr lvl="1"/>
            <a:r>
              <a:rPr lang="en-US" sz="2400" b="0" dirty="0" err="1">
                <a:solidFill>
                  <a:schemeClr val="tx2"/>
                </a:solidFill>
              </a:rPr>
              <a:t>Berekening</a:t>
            </a:r>
            <a:r>
              <a:rPr lang="en-US" sz="2400" b="0" dirty="0">
                <a:solidFill>
                  <a:schemeClr val="tx2"/>
                </a:solidFill>
              </a:rPr>
              <a:t> van het </a:t>
            </a:r>
            <a:r>
              <a:rPr lang="en-US" sz="2400" b="0" dirty="0" err="1">
                <a:solidFill>
                  <a:schemeClr val="tx2"/>
                </a:solidFill>
              </a:rPr>
              <a:t>zwaartepunt</a:t>
            </a:r>
            <a:endParaRPr lang="en-US" sz="2400" b="0" dirty="0">
              <a:solidFill>
                <a:schemeClr val="tx2"/>
              </a:solidFill>
            </a:endParaRPr>
          </a:p>
        </p:txBody>
      </p:sp>
      <p:pic>
        <p:nvPicPr>
          <p:cNvPr id="3" name="Afbeelding 2">
            <a:extLst>
              <a:ext uri="{FF2B5EF4-FFF2-40B4-BE49-F238E27FC236}">
                <a16:creationId xmlns:a16="http://schemas.microsoft.com/office/drawing/2014/main" id="{0C1BAC21-455B-B0E2-9C81-547F3FEEDCFD}"/>
              </a:ext>
            </a:extLst>
          </p:cNvPr>
          <p:cNvPicPr>
            <a:picLocks noChangeAspect="1"/>
          </p:cNvPicPr>
          <p:nvPr/>
        </p:nvPicPr>
        <p:blipFill>
          <a:blip r:embed="rId2"/>
          <a:stretch>
            <a:fillRect/>
          </a:stretch>
        </p:blipFill>
        <p:spPr>
          <a:xfrm>
            <a:off x="-25991" y="928999"/>
            <a:ext cx="9169991" cy="5552763"/>
          </a:xfrm>
          <a:prstGeom prst="rect">
            <a:avLst/>
          </a:prstGeom>
        </p:spPr>
      </p:pic>
    </p:spTree>
    <p:extLst>
      <p:ext uri="{BB962C8B-B14F-4D97-AF65-F5344CB8AC3E}">
        <p14:creationId xmlns:p14="http://schemas.microsoft.com/office/powerpoint/2010/main" val="935879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80528" y="-315416"/>
            <a:ext cx="9144000" cy="864096"/>
          </a:xfrm>
        </p:spPr>
        <p:txBody>
          <a:bodyPr/>
          <a:lstStyle/>
          <a:p>
            <a:pPr lvl="1"/>
            <a:r>
              <a:rPr lang="en-US" sz="2400" b="0" dirty="0">
                <a:solidFill>
                  <a:schemeClr val="tx2"/>
                </a:solidFill>
              </a:rPr>
              <a:t> </a:t>
            </a:r>
            <a:r>
              <a:rPr lang="en-US" sz="2400" b="0" dirty="0" err="1">
                <a:solidFill>
                  <a:schemeClr val="tx2"/>
                </a:solidFill>
              </a:rPr>
              <a:t>Verandering</a:t>
            </a:r>
            <a:r>
              <a:rPr lang="en-US" sz="2400" b="0" dirty="0">
                <a:solidFill>
                  <a:schemeClr val="tx2"/>
                </a:solidFill>
              </a:rPr>
              <a:t> van </a:t>
            </a:r>
            <a:r>
              <a:rPr lang="en-US" sz="2400" b="0" dirty="0" err="1">
                <a:solidFill>
                  <a:schemeClr val="tx2"/>
                </a:solidFill>
              </a:rPr>
              <a:t>rotatiehoek</a:t>
            </a:r>
            <a:endParaRPr lang="en-US" sz="2400" b="0" dirty="0">
              <a:solidFill>
                <a:schemeClr val="tx2"/>
              </a:solidFill>
            </a:endParaRPr>
          </a:p>
        </p:txBody>
      </p:sp>
      <p:sp>
        <p:nvSpPr>
          <p:cNvPr id="7" name="Tekstvak 6">
            <a:extLst>
              <a:ext uri="{FF2B5EF4-FFF2-40B4-BE49-F238E27FC236}">
                <a16:creationId xmlns:a16="http://schemas.microsoft.com/office/drawing/2014/main" id="{0B17F673-CC8D-269A-22FE-D1FA2BC54790}"/>
              </a:ext>
            </a:extLst>
          </p:cNvPr>
          <p:cNvSpPr txBox="1"/>
          <p:nvPr/>
        </p:nvSpPr>
        <p:spPr>
          <a:xfrm>
            <a:off x="53752" y="1124744"/>
            <a:ext cx="9036496" cy="2000548"/>
          </a:xfrm>
          <a:prstGeom prst="rect">
            <a:avLst/>
          </a:prstGeom>
          <a:noFill/>
        </p:spPr>
        <p:txBody>
          <a:bodyPr wrap="square" rtlCol="0">
            <a:spAutoFit/>
          </a:bodyPr>
          <a:lstStyle/>
          <a:p>
            <a:pPr>
              <a:spcAft>
                <a:spcPts val="1200"/>
              </a:spcAft>
            </a:pPr>
            <a:r>
              <a:rPr lang="en-US" sz="2000" dirty="0"/>
              <a:t>Over </a:t>
            </a:r>
            <a:r>
              <a:rPr lang="en-US" sz="2000" dirty="0" err="1"/>
              <a:t>welke</a:t>
            </a:r>
            <a:r>
              <a:rPr lang="en-US" sz="2000" dirty="0"/>
              <a:t> </a:t>
            </a:r>
            <a:r>
              <a:rPr lang="en-US" sz="2000" dirty="0" err="1"/>
              <a:t>hoek</a:t>
            </a:r>
            <a:r>
              <a:rPr lang="en-US" sz="2000" dirty="0"/>
              <a:t> </a:t>
            </a:r>
            <a:r>
              <a:rPr lang="en-US" sz="2000" dirty="0" err="1"/>
              <a:t>hebben</a:t>
            </a:r>
            <a:r>
              <a:rPr lang="en-US" sz="2000" dirty="0"/>
              <a:t> we het </a:t>
            </a:r>
            <a:r>
              <a:rPr lang="en-US" sz="2000" dirty="0" err="1"/>
              <a:t>eigenlijk</a:t>
            </a:r>
            <a:r>
              <a:rPr lang="en-US" sz="2000" dirty="0"/>
              <a:t>?</a:t>
            </a:r>
          </a:p>
          <a:p>
            <a:pPr marL="342900" indent="-342900">
              <a:spcAft>
                <a:spcPts val="1200"/>
              </a:spcAft>
              <a:buFont typeface="Arial" panose="020B0604020202020204" pitchFamily="34" charset="0"/>
              <a:buChar char="•"/>
            </a:pPr>
            <a:r>
              <a:rPr lang="en-US" sz="1600" dirty="0" err="1"/>
              <a:t>Oriëntatie</a:t>
            </a:r>
            <a:r>
              <a:rPr lang="en-US" sz="1600" dirty="0"/>
              <a:t> van de romp (</a:t>
            </a:r>
            <a:r>
              <a:rPr lang="en-US" sz="1600" dirty="0" err="1"/>
              <a:t>heup-schouder</a:t>
            </a:r>
            <a:r>
              <a:rPr lang="en-US" sz="1600" dirty="0"/>
              <a:t> segment) </a:t>
            </a:r>
          </a:p>
          <a:p>
            <a:pPr marL="342900" indent="-342900">
              <a:spcAft>
                <a:spcPts val="1200"/>
              </a:spcAft>
              <a:buFont typeface="Arial" panose="020B0604020202020204" pitchFamily="34" charset="0"/>
              <a:buChar char="•"/>
            </a:pPr>
            <a:r>
              <a:rPr lang="en-US" sz="1600" dirty="0" err="1"/>
              <a:t>Oriëntatie</a:t>
            </a:r>
            <a:r>
              <a:rPr lang="en-US" sz="1600" dirty="0"/>
              <a:t> van </a:t>
            </a:r>
            <a:r>
              <a:rPr lang="en-US" sz="1600" dirty="0" err="1"/>
              <a:t>lijn</a:t>
            </a:r>
            <a:r>
              <a:rPr lang="en-US" sz="1600" dirty="0"/>
              <a:t> door </a:t>
            </a:r>
            <a:r>
              <a:rPr lang="en-US" sz="1600" dirty="0" err="1"/>
              <a:t>heup</a:t>
            </a:r>
            <a:r>
              <a:rPr lang="en-US" sz="1600" dirty="0"/>
              <a:t> </a:t>
            </a:r>
            <a:r>
              <a:rPr lang="en-US" sz="1600" dirty="0" err="1"/>
              <a:t>en</a:t>
            </a:r>
            <a:r>
              <a:rPr lang="en-US" sz="1600" dirty="0"/>
              <a:t> </a:t>
            </a:r>
            <a:r>
              <a:rPr lang="en-US" sz="1600" dirty="0" err="1"/>
              <a:t>bovenkant</a:t>
            </a:r>
            <a:r>
              <a:rPr lang="en-US" sz="1600" dirty="0"/>
              <a:t> van de </a:t>
            </a:r>
            <a:r>
              <a:rPr lang="en-US" sz="1600" dirty="0" err="1"/>
              <a:t>bekkengordel</a:t>
            </a:r>
            <a:r>
              <a:rPr lang="en-US" sz="1600" dirty="0"/>
              <a:t> (Walker, 2017)</a:t>
            </a:r>
          </a:p>
          <a:p>
            <a:pPr marL="342900" indent="-342900">
              <a:spcAft>
                <a:spcPts val="1200"/>
              </a:spcAft>
              <a:buFont typeface="Arial" panose="020B0604020202020204" pitchFamily="34" charset="0"/>
              <a:buChar char="•"/>
            </a:pPr>
            <a:r>
              <a:rPr lang="en-US" sz="1600" dirty="0" err="1"/>
              <a:t>Oriëntatie</a:t>
            </a:r>
            <a:r>
              <a:rPr lang="en-US" sz="1600" dirty="0"/>
              <a:t> van </a:t>
            </a:r>
            <a:r>
              <a:rPr lang="en-US" sz="1600" dirty="0" err="1"/>
              <a:t>lijn</a:t>
            </a:r>
            <a:r>
              <a:rPr lang="en-US" sz="1600" dirty="0"/>
              <a:t> door </a:t>
            </a:r>
            <a:r>
              <a:rPr lang="en-US" sz="1600" dirty="0" err="1"/>
              <a:t>knie</a:t>
            </a:r>
            <a:r>
              <a:rPr lang="en-US" sz="1600" dirty="0"/>
              <a:t> </a:t>
            </a:r>
            <a:r>
              <a:rPr lang="en-US" sz="1600" dirty="0" err="1"/>
              <a:t>en</a:t>
            </a:r>
            <a:r>
              <a:rPr lang="en-US" sz="1600" dirty="0"/>
              <a:t> </a:t>
            </a:r>
            <a:r>
              <a:rPr lang="en-US" sz="1600" dirty="0" err="1"/>
              <a:t>schouder</a:t>
            </a:r>
            <a:r>
              <a:rPr lang="en-US" sz="1600" dirty="0"/>
              <a:t> (Yeadon, 1984; </a:t>
            </a:r>
            <a:r>
              <a:rPr lang="en-US" sz="1600" dirty="0" err="1"/>
              <a:t>Sayyah</a:t>
            </a:r>
            <a:r>
              <a:rPr lang="en-US" sz="1600" dirty="0"/>
              <a:t>, 2017); </a:t>
            </a:r>
            <a:r>
              <a:rPr lang="en-US" sz="1600" dirty="0" err="1"/>
              <a:t>zie</a:t>
            </a:r>
            <a:r>
              <a:rPr lang="en-US" sz="1600" dirty="0"/>
              <a:t> </a:t>
            </a:r>
            <a:r>
              <a:rPr lang="en-US" sz="1600" dirty="0" err="1"/>
              <a:t>figuren</a:t>
            </a:r>
            <a:r>
              <a:rPr lang="en-US" sz="1600" dirty="0"/>
              <a:t> </a:t>
            </a:r>
            <a:r>
              <a:rPr lang="en-US" sz="1600" dirty="0" err="1"/>
              <a:t>hieronder</a:t>
            </a:r>
            <a:endParaRPr lang="en-US" sz="1600" dirty="0"/>
          </a:p>
          <a:p>
            <a:pPr marL="342900" indent="-342900">
              <a:spcAft>
                <a:spcPts val="1200"/>
              </a:spcAft>
              <a:buFont typeface="Arial" panose="020B0604020202020204" pitchFamily="34" charset="0"/>
              <a:buChar char="•"/>
            </a:pPr>
            <a:r>
              <a:rPr lang="en-US" sz="1600" dirty="0" err="1"/>
              <a:t>Oriëntatie</a:t>
            </a:r>
            <a:r>
              <a:rPr lang="en-US" sz="1600" dirty="0"/>
              <a:t> van </a:t>
            </a:r>
            <a:r>
              <a:rPr lang="en-US" sz="1600" dirty="0" err="1"/>
              <a:t>lijn</a:t>
            </a:r>
            <a:r>
              <a:rPr lang="en-US" sz="1600" dirty="0"/>
              <a:t> door </a:t>
            </a:r>
            <a:r>
              <a:rPr lang="en-US" sz="1600" dirty="0" err="1"/>
              <a:t>zwaartepunt</a:t>
            </a:r>
            <a:r>
              <a:rPr lang="en-US" sz="1600" dirty="0"/>
              <a:t> van been </a:t>
            </a:r>
            <a:r>
              <a:rPr lang="en-US" sz="1600" dirty="0" err="1"/>
              <a:t>en</a:t>
            </a:r>
            <a:r>
              <a:rPr lang="en-US" sz="1600" dirty="0"/>
              <a:t> </a:t>
            </a:r>
            <a:r>
              <a:rPr lang="en-US" sz="1600" dirty="0" err="1"/>
              <a:t>zwaartepunt</a:t>
            </a:r>
            <a:r>
              <a:rPr lang="en-US" sz="1600" dirty="0"/>
              <a:t> van </a:t>
            </a:r>
            <a:r>
              <a:rPr lang="en-US" sz="1600" dirty="0" err="1"/>
              <a:t>romp+hoofd</a:t>
            </a:r>
            <a:endParaRPr lang="en-US" sz="1600" dirty="0"/>
          </a:p>
        </p:txBody>
      </p:sp>
      <p:pic>
        <p:nvPicPr>
          <p:cNvPr id="4" name="Afbeelding 3">
            <a:extLst>
              <a:ext uri="{FF2B5EF4-FFF2-40B4-BE49-F238E27FC236}">
                <a16:creationId xmlns:a16="http://schemas.microsoft.com/office/drawing/2014/main" id="{7D3A2E6E-E3F6-67F6-FF3D-B7627294434E}"/>
              </a:ext>
            </a:extLst>
          </p:cNvPr>
          <p:cNvPicPr>
            <a:picLocks noChangeAspect="1"/>
          </p:cNvPicPr>
          <p:nvPr/>
        </p:nvPicPr>
        <p:blipFill>
          <a:blip r:embed="rId2"/>
          <a:stretch>
            <a:fillRect/>
          </a:stretch>
        </p:blipFill>
        <p:spPr>
          <a:xfrm>
            <a:off x="-4330" y="3418803"/>
            <a:ext cx="4792354" cy="2784384"/>
          </a:xfrm>
          <a:prstGeom prst="rect">
            <a:avLst/>
          </a:prstGeom>
        </p:spPr>
      </p:pic>
      <p:pic>
        <p:nvPicPr>
          <p:cNvPr id="8" name="Afbeelding 7">
            <a:extLst>
              <a:ext uri="{FF2B5EF4-FFF2-40B4-BE49-F238E27FC236}">
                <a16:creationId xmlns:a16="http://schemas.microsoft.com/office/drawing/2014/main" id="{564713AD-524D-FB5C-C263-2D1921FE51AE}"/>
              </a:ext>
            </a:extLst>
          </p:cNvPr>
          <p:cNvPicPr>
            <a:picLocks noChangeAspect="1"/>
          </p:cNvPicPr>
          <p:nvPr/>
        </p:nvPicPr>
        <p:blipFill>
          <a:blip r:embed="rId3"/>
          <a:stretch>
            <a:fillRect/>
          </a:stretch>
        </p:blipFill>
        <p:spPr>
          <a:xfrm>
            <a:off x="4924917" y="4260054"/>
            <a:ext cx="4226754" cy="1943133"/>
          </a:xfrm>
          <a:prstGeom prst="rect">
            <a:avLst/>
          </a:prstGeom>
        </p:spPr>
      </p:pic>
      <p:sp>
        <p:nvSpPr>
          <p:cNvPr id="9" name="Tekstvak 8">
            <a:extLst>
              <a:ext uri="{FF2B5EF4-FFF2-40B4-BE49-F238E27FC236}">
                <a16:creationId xmlns:a16="http://schemas.microsoft.com/office/drawing/2014/main" id="{1C615D25-2D6F-47C0-D763-0319FA8BBB98}"/>
              </a:ext>
            </a:extLst>
          </p:cNvPr>
          <p:cNvSpPr txBox="1"/>
          <p:nvPr/>
        </p:nvSpPr>
        <p:spPr>
          <a:xfrm>
            <a:off x="5436096" y="3573016"/>
            <a:ext cx="3275256" cy="646331"/>
          </a:xfrm>
          <a:prstGeom prst="rect">
            <a:avLst/>
          </a:prstGeom>
          <a:noFill/>
        </p:spPr>
        <p:txBody>
          <a:bodyPr wrap="none" rtlCol="0">
            <a:spAutoFit/>
          </a:bodyPr>
          <a:lstStyle/>
          <a:p>
            <a:r>
              <a:rPr lang="nl-NL" dirty="0"/>
              <a:t>Motivatie: </a:t>
            </a:r>
            <a:br>
              <a:rPr lang="nl-NL" dirty="0"/>
            </a:br>
            <a:r>
              <a:rPr lang="nl-NL" dirty="0"/>
              <a:t>wat is de oriëntatie hieronder?</a:t>
            </a:r>
          </a:p>
        </p:txBody>
      </p:sp>
      <p:pic>
        <p:nvPicPr>
          <p:cNvPr id="11" name="Afbeelding 10">
            <a:extLst>
              <a:ext uri="{FF2B5EF4-FFF2-40B4-BE49-F238E27FC236}">
                <a16:creationId xmlns:a16="http://schemas.microsoft.com/office/drawing/2014/main" id="{36CB5325-8ABE-AFE4-07B4-6EA9C1CA3C87}"/>
              </a:ext>
            </a:extLst>
          </p:cNvPr>
          <p:cNvPicPr>
            <a:picLocks noChangeAspect="1"/>
          </p:cNvPicPr>
          <p:nvPr/>
        </p:nvPicPr>
        <p:blipFill>
          <a:blip r:embed="rId4"/>
          <a:stretch>
            <a:fillRect/>
          </a:stretch>
        </p:blipFill>
        <p:spPr>
          <a:xfrm>
            <a:off x="7494110" y="-10018"/>
            <a:ext cx="1657561" cy="1943133"/>
          </a:xfrm>
          <a:prstGeom prst="rect">
            <a:avLst/>
          </a:prstGeom>
        </p:spPr>
      </p:pic>
    </p:spTree>
    <p:extLst>
      <p:ext uri="{BB962C8B-B14F-4D97-AF65-F5344CB8AC3E}">
        <p14:creationId xmlns:p14="http://schemas.microsoft.com/office/powerpoint/2010/main" val="158912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80528" y="-315416"/>
            <a:ext cx="9144000" cy="864096"/>
          </a:xfrm>
        </p:spPr>
        <p:txBody>
          <a:bodyPr/>
          <a:lstStyle/>
          <a:p>
            <a:pPr lvl="1"/>
            <a:r>
              <a:rPr lang="en-US" sz="2400" b="0" dirty="0">
                <a:solidFill>
                  <a:schemeClr val="tx2"/>
                </a:solidFill>
              </a:rPr>
              <a:t> Plaatje </a:t>
            </a:r>
            <a:r>
              <a:rPr lang="en-US" sz="2400" b="0" dirty="0" err="1">
                <a:solidFill>
                  <a:schemeClr val="tx2"/>
                </a:solidFill>
              </a:rPr>
              <a:t>uit</a:t>
            </a:r>
            <a:r>
              <a:rPr lang="en-US" sz="2400" b="0" dirty="0">
                <a:solidFill>
                  <a:schemeClr val="tx2"/>
                </a:solidFill>
              </a:rPr>
              <a:t> </a:t>
            </a:r>
            <a:r>
              <a:rPr lang="en-US" sz="2400" b="0" dirty="0" err="1">
                <a:solidFill>
                  <a:schemeClr val="tx2"/>
                </a:solidFill>
              </a:rPr>
              <a:t>proefschrift</a:t>
            </a:r>
            <a:r>
              <a:rPr lang="en-US" sz="2400" b="0" dirty="0">
                <a:solidFill>
                  <a:schemeClr val="tx2"/>
                </a:solidFill>
              </a:rPr>
              <a:t> van Cherie Anne Walker (2017)</a:t>
            </a:r>
          </a:p>
        </p:txBody>
      </p:sp>
      <p:pic>
        <p:nvPicPr>
          <p:cNvPr id="4" name="Afbeelding 3">
            <a:extLst>
              <a:ext uri="{FF2B5EF4-FFF2-40B4-BE49-F238E27FC236}">
                <a16:creationId xmlns:a16="http://schemas.microsoft.com/office/drawing/2014/main" id="{E8A785D6-5C96-9385-5CB9-27F433E6D009}"/>
              </a:ext>
            </a:extLst>
          </p:cNvPr>
          <p:cNvPicPr>
            <a:picLocks noChangeAspect="1"/>
          </p:cNvPicPr>
          <p:nvPr/>
        </p:nvPicPr>
        <p:blipFill>
          <a:blip r:embed="rId2"/>
          <a:stretch>
            <a:fillRect/>
          </a:stretch>
        </p:blipFill>
        <p:spPr>
          <a:xfrm>
            <a:off x="443421" y="595107"/>
            <a:ext cx="5576379" cy="5916499"/>
          </a:xfrm>
          <a:prstGeom prst="rect">
            <a:avLst/>
          </a:prstGeom>
        </p:spPr>
      </p:pic>
      <p:pic>
        <p:nvPicPr>
          <p:cNvPr id="6" name="Afbeelding 5">
            <a:extLst>
              <a:ext uri="{FF2B5EF4-FFF2-40B4-BE49-F238E27FC236}">
                <a16:creationId xmlns:a16="http://schemas.microsoft.com/office/drawing/2014/main" id="{7EE87894-0B5E-E5AF-D949-3DDF2A7A1B3C}"/>
              </a:ext>
            </a:extLst>
          </p:cNvPr>
          <p:cNvPicPr>
            <a:picLocks noChangeAspect="1"/>
          </p:cNvPicPr>
          <p:nvPr/>
        </p:nvPicPr>
        <p:blipFill>
          <a:blip r:embed="rId3"/>
          <a:stretch>
            <a:fillRect/>
          </a:stretch>
        </p:blipFill>
        <p:spPr>
          <a:xfrm>
            <a:off x="6171484" y="2228850"/>
            <a:ext cx="2938410" cy="4267373"/>
          </a:xfrm>
          <a:prstGeom prst="rect">
            <a:avLst/>
          </a:prstGeom>
        </p:spPr>
      </p:pic>
      <p:sp>
        <p:nvSpPr>
          <p:cNvPr id="8" name="Tekstvak 7">
            <a:extLst>
              <a:ext uri="{FF2B5EF4-FFF2-40B4-BE49-F238E27FC236}">
                <a16:creationId xmlns:a16="http://schemas.microsoft.com/office/drawing/2014/main" id="{622B7543-8EAB-E751-53F2-DCEDF8A1ECF1}"/>
              </a:ext>
            </a:extLst>
          </p:cNvPr>
          <p:cNvSpPr txBox="1"/>
          <p:nvPr/>
        </p:nvSpPr>
        <p:spPr>
          <a:xfrm>
            <a:off x="6232517" y="927100"/>
            <a:ext cx="2816344" cy="923330"/>
          </a:xfrm>
          <a:prstGeom prst="rect">
            <a:avLst/>
          </a:prstGeom>
          <a:noFill/>
        </p:spPr>
        <p:txBody>
          <a:bodyPr wrap="square">
            <a:spAutoFit/>
          </a:bodyPr>
          <a:lstStyle/>
          <a:p>
            <a:r>
              <a:rPr lang="en-US" sz="1800" dirty="0" err="1"/>
              <a:t>Oriëntatie</a:t>
            </a:r>
            <a:r>
              <a:rPr lang="en-US" sz="1800" dirty="0"/>
              <a:t> van </a:t>
            </a:r>
            <a:r>
              <a:rPr lang="en-US" sz="1800" dirty="0" err="1"/>
              <a:t>lijn</a:t>
            </a:r>
            <a:r>
              <a:rPr lang="en-US" sz="1800" dirty="0"/>
              <a:t> door </a:t>
            </a:r>
            <a:r>
              <a:rPr lang="en-US" sz="1800" dirty="0" err="1"/>
              <a:t>heup</a:t>
            </a:r>
            <a:r>
              <a:rPr lang="en-US" sz="1800" dirty="0"/>
              <a:t> </a:t>
            </a:r>
            <a:r>
              <a:rPr lang="en-US" sz="1800" dirty="0" err="1"/>
              <a:t>en</a:t>
            </a:r>
            <a:r>
              <a:rPr lang="en-US" sz="1800" dirty="0"/>
              <a:t> </a:t>
            </a:r>
            <a:r>
              <a:rPr lang="en-US" sz="1800" dirty="0" err="1"/>
              <a:t>bovenkant</a:t>
            </a:r>
            <a:r>
              <a:rPr lang="en-US" sz="1800" dirty="0"/>
              <a:t> van de </a:t>
            </a:r>
            <a:r>
              <a:rPr lang="en-US" sz="1800" dirty="0" err="1"/>
              <a:t>bekkengordel</a:t>
            </a:r>
            <a:endParaRPr lang="nl-NL" dirty="0"/>
          </a:p>
        </p:txBody>
      </p:sp>
    </p:spTree>
    <p:extLst>
      <p:ext uri="{BB962C8B-B14F-4D97-AF65-F5344CB8AC3E}">
        <p14:creationId xmlns:p14="http://schemas.microsoft.com/office/powerpoint/2010/main" val="31543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80528" y="-315416"/>
            <a:ext cx="9144000" cy="864096"/>
          </a:xfrm>
        </p:spPr>
        <p:txBody>
          <a:bodyPr/>
          <a:lstStyle/>
          <a:p>
            <a:pPr lvl="1"/>
            <a:r>
              <a:rPr lang="en-US" sz="2400" b="0" dirty="0">
                <a:solidFill>
                  <a:schemeClr val="tx2"/>
                </a:solidFill>
              </a:rPr>
              <a:t> Eigen meting </a:t>
            </a:r>
            <a:r>
              <a:rPr lang="en-US" sz="2400" b="0" dirty="0" err="1">
                <a:solidFill>
                  <a:schemeClr val="tx2"/>
                </a:solidFill>
              </a:rPr>
              <a:t>bij</a:t>
            </a:r>
            <a:r>
              <a:rPr lang="en-US" sz="2400" b="0" dirty="0">
                <a:solidFill>
                  <a:schemeClr val="tx2"/>
                </a:solidFill>
              </a:rPr>
              <a:t> </a:t>
            </a:r>
            <a:r>
              <a:rPr lang="en-US" sz="2400" b="0" dirty="0" err="1">
                <a:solidFill>
                  <a:schemeClr val="tx2"/>
                </a:solidFill>
              </a:rPr>
              <a:t>sprong</a:t>
            </a:r>
            <a:r>
              <a:rPr lang="en-US" sz="2400" b="0" dirty="0">
                <a:solidFill>
                  <a:schemeClr val="tx2"/>
                </a:solidFill>
              </a:rPr>
              <a:t> 105B</a:t>
            </a:r>
          </a:p>
        </p:txBody>
      </p:sp>
      <p:sp>
        <p:nvSpPr>
          <p:cNvPr id="8" name="Tekstvak 7">
            <a:extLst>
              <a:ext uri="{FF2B5EF4-FFF2-40B4-BE49-F238E27FC236}">
                <a16:creationId xmlns:a16="http://schemas.microsoft.com/office/drawing/2014/main" id="{12CC606B-CAF6-4863-8F09-8D2386A85302}"/>
              </a:ext>
            </a:extLst>
          </p:cNvPr>
          <p:cNvSpPr txBox="1"/>
          <p:nvPr/>
        </p:nvSpPr>
        <p:spPr>
          <a:xfrm>
            <a:off x="570166" y="4725144"/>
            <a:ext cx="8250306" cy="1354217"/>
          </a:xfrm>
          <a:prstGeom prst="rect">
            <a:avLst/>
          </a:prstGeom>
          <a:noFill/>
        </p:spPr>
        <p:txBody>
          <a:bodyPr wrap="square">
            <a:spAutoFit/>
          </a:bodyPr>
          <a:lstStyle/>
          <a:p>
            <a:pPr>
              <a:spcAft>
                <a:spcPts val="1200"/>
              </a:spcAft>
            </a:pPr>
            <a:r>
              <a:rPr lang="en-US" sz="1800" i="1" dirty="0"/>
              <a:t>Hoek:</a:t>
            </a:r>
            <a:r>
              <a:rPr lang="en-US" sz="1800" dirty="0"/>
              <a:t> </a:t>
            </a:r>
            <a:br>
              <a:rPr lang="en-US" sz="1800" dirty="0"/>
            </a:br>
            <a:r>
              <a:rPr lang="en-US" sz="1800" dirty="0" err="1"/>
              <a:t>Oriëntatie</a:t>
            </a:r>
            <a:r>
              <a:rPr lang="en-US" sz="1800" dirty="0"/>
              <a:t> van </a:t>
            </a:r>
            <a:r>
              <a:rPr lang="en-US" sz="1800" dirty="0" err="1"/>
              <a:t>lijn</a:t>
            </a:r>
            <a:r>
              <a:rPr lang="en-US" sz="1800" dirty="0"/>
              <a:t> door </a:t>
            </a:r>
            <a:r>
              <a:rPr lang="en-US" sz="1800" dirty="0" err="1"/>
              <a:t>zwaartepunt</a:t>
            </a:r>
            <a:r>
              <a:rPr lang="en-US" sz="1800" dirty="0"/>
              <a:t> van been </a:t>
            </a:r>
            <a:r>
              <a:rPr lang="en-US" sz="1800" dirty="0" err="1"/>
              <a:t>en</a:t>
            </a:r>
            <a:r>
              <a:rPr lang="en-US" dirty="0"/>
              <a:t> </a:t>
            </a:r>
            <a:r>
              <a:rPr lang="en-US" sz="1800" dirty="0" err="1"/>
              <a:t>zwaartepunt</a:t>
            </a:r>
            <a:r>
              <a:rPr lang="en-US" sz="1800" dirty="0"/>
              <a:t> van </a:t>
            </a:r>
            <a:r>
              <a:rPr lang="en-US" sz="1800" dirty="0" err="1"/>
              <a:t>romp+hoofd</a:t>
            </a:r>
            <a:endParaRPr lang="en-US" sz="1800" dirty="0"/>
          </a:p>
          <a:p>
            <a:pPr>
              <a:spcAft>
                <a:spcPts val="1200"/>
              </a:spcAft>
            </a:pPr>
            <a:r>
              <a:rPr lang="en-US" i="1" dirty="0" err="1"/>
              <a:t>Hoeksnelheid</a:t>
            </a:r>
            <a:r>
              <a:rPr lang="en-US" i="1" dirty="0"/>
              <a:t>:</a:t>
            </a:r>
            <a:br>
              <a:rPr lang="en-US" i="1" dirty="0"/>
            </a:br>
            <a:r>
              <a:rPr lang="en-US" dirty="0"/>
              <a:t>via </a:t>
            </a:r>
            <a:r>
              <a:rPr lang="en-US" dirty="0" err="1"/>
              <a:t>numerieke</a:t>
            </a:r>
            <a:r>
              <a:rPr lang="en-US" dirty="0"/>
              <a:t> </a:t>
            </a:r>
            <a:r>
              <a:rPr lang="en-US" dirty="0" err="1"/>
              <a:t>afgeleide</a:t>
            </a:r>
            <a:r>
              <a:rPr lang="en-US" dirty="0"/>
              <a:t> met </a:t>
            </a:r>
            <a:r>
              <a:rPr lang="en-US" dirty="0" err="1"/>
              <a:t>gladstrijking</a:t>
            </a:r>
            <a:endParaRPr lang="en-US" dirty="0"/>
          </a:p>
        </p:txBody>
      </p:sp>
      <p:pic>
        <p:nvPicPr>
          <p:cNvPr id="10" name="Afbeelding 9">
            <a:extLst>
              <a:ext uri="{FF2B5EF4-FFF2-40B4-BE49-F238E27FC236}">
                <a16:creationId xmlns:a16="http://schemas.microsoft.com/office/drawing/2014/main" id="{71AE195B-25A5-5B9F-BD85-C7E913BA365D}"/>
              </a:ext>
            </a:extLst>
          </p:cNvPr>
          <p:cNvPicPr>
            <a:picLocks noChangeAspect="1"/>
          </p:cNvPicPr>
          <p:nvPr/>
        </p:nvPicPr>
        <p:blipFill>
          <a:blip r:embed="rId2"/>
          <a:stretch>
            <a:fillRect/>
          </a:stretch>
        </p:blipFill>
        <p:spPr>
          <a:xfrm>
            <a:off x="476762" y="771857"/>
            <a:ext cx="6039454" cy="3918623"/>
          </a:xfrm>
          <a:prstGeom prst="rect">
            <a:avLst/>
          </a:prstGeom>
        </p:spPr>
      </p:pic>
    </p:spTree>
    <p:extLst>
      <p:ext uri="{BB962C8B-B14F-4D97-AF65-F5344CB8AC3E}">
        <p14:creationId xmlns:p14="http://schemas.microsoft.com/office/powerpoint/2010/main" val="106713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80528" y="-315416"/>
            <a:ext cx="9144000" cy="864096"/>
          </a:xfrm>
        </p:spPr>
        <p:txBody>
          <a:bodyPr/>
          <a:lstStyle/>
          <a:p>
            <a:pPr lvl="1"/>
            <a:r>
              <a:rPr lang="en-US" sz="2400" b="0" dirty="0">
                <a:solidFill>
                  <a:schemeClr val="tx2"/>
                </a:solidFill>
              </a:rPr>
              <a:t> Coach </a:t>
            </a:r>
            <a:r>
              <a:rPr lang="en-US" sz="2400" b="0" dirty="0" err="1">
                <a:solidFill>
                  <a:schemeClr val="tx2"/>
                </a:solidFill>
              </a:rPr>
              <a:t>activiteit</a:t>
            </a:r>
            <a:r>
              <a:rPr lang="en-US" sz="2400" b="0" dirty="0">
                <a:solidFill>
                  <a:schemeClr val="tx2"/>
                </a:solidFill>
              </a:rPr>
              <a:t> (</a:t>
            </a:r>
            <a:r>
              <a:rPr lang="en-US" sz="2400" b="0" dirty="0" err="1">
                <a:solidFill>
                  <a:schemeClr val="tx2"/>
                </a:solidFill>
              </a:rPr>
              <a:t>sprong</a:t>
            </a:r>
            <a:r>
              <a:rPr lang="en-US" sz="2400" b="0" dirty="0">
                <a:solidFill>
                  <a:schemeClr val="tx2"/>
                </a:solidFill>
              </a:rPr>
              <a:t> </a:t>
            </a:r>
            <a:r>
              <a:rPr lang="en-US" sz="2400" b="0" dirty="0">
                <a:solidFill>
                  <a:schemeClr val="tx2"/>
                </a:solidFill>
                <a:hlinkClick r:id="rId2" action="ppaction://hlinkfile"/>
              </a:rPr>
              <a:t>105B</a:t>
            </a:r>
            <a:r>
              <a:rPr lang="en-US" sz="2400" b="0" dirty="0">
                <a:solidFill>
                  <a:schemeClr val="tx2"/>
                </a:solidFill>
              </a:rPr>
              <a:t>)</a:t>
            </a:r>
          </a:p>
        </p:txBody>
      </p:sp>
      <p:pic>
        <p:nvPicPr>
          <p:cNvPr id="4" name="Afbeelding 3">
            <a:hlinkClick r:id="rId2" action="ppaction://hlinkfile"/>
            <a:extLst>
              <a:ext uri="{FF2B5EF4-FFF2-40B4-BE49-F238E27FC236}">
                <a16:creationId xmlns:a16="http://schemas.microsoft.com/office/drawing/2014/main" id="{C4D4B7AD-45D7-E2BB-7BA4-EB4191C0F7A5}"/>
              </a:ext>
            </a:extLst>
          </p:cNvPr>
          <p:cNvPicPr>
            <a:picLocks noChangeAspect="1"/>
          </p:cNvPicPr>
          <p:nvPr/>
        </p:nvPicPr>
        <p:blipFill>
          <a:blip r:embed="rId3"/>
          <a:stretch>
            <a:fillRect/>
          </a:stretch>
        </p:blipFill>
        <p:spPr>
          <a:xfrm>
            <a:off x="0" y="1184693"/>
            <a:ext cx="9144000" cy="4488613"/>
          </a:xfrm>
          <a:prstGeom prst="rect">
            <a:avLst/>
          </a:prstGeom>
        </p:spPr>
      </p:pic>
    </p:spTree>
    <p:extLst>
      <p:ext uri="{BB962C8B-B14F-4D97-AF65-F5344CB8AC3E}">
        <p14:creationId xmlns:p14="http://schemas.microsoft.com/office/powerpoint/2010/main" val="3709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a:xfrm>
            <a:off x="3124200" y="6503934"/>
            <a:ext cx="2895600" cy="331787"/>
          </a:xfrm>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20608" y="116632"/>
            <a:ext cx="9144000" cy="864096"/>
          </a:xfrm>
        </p:spPr>
        <p:txBody>
          <a:bodyPr/>
          <a:lstStyle/>
          <a:p>
            <a:pPr lvl="1"/>
            <a:r>
              <a:rPr lang="en-US" sz="2400" b="0" dirty="0" err="1">
                <a:solidFill>
                  <a:schemeClr val="tx2"/>
                </a:solidFill>
              </a:rPr>
              <a:t>Verandering</a:t>
            </a:r>
            <a:r>
              <a:rPr lang="en-US" sz="2400" b="0" dirty="0">
                <a:solidFill>
                  <a:schemeClr val="tx2"/>
                </a:solidFill>
              </a:rPr>
              <a:t> van </a:t>
            </a:r>
            <a:r>
              <a:rPr lang="en-US" sz="2400" b="0" dirty="0" err="1">
                <a:solidFill>
                  <a:schemeClr val="tx2"/>
                </a:solidFill>
              </a:rPr>
              <a:t>traagheidsmoment</a:t>
            </a:r>
            <a:r>
              <a:rPr lang="en-US" sz="2400" b="0" dirty="0">
                <a:solidFill>
                  <a:schemeClr val="tx2"/>
                </a:solidFill>
              </a:rPr>
              <a:t> </a:t>
            </a:r>
            <a:r>
              <a:rPr lang="en-US" sz="2400" b="0" dirty="0" err="1">
                <a:solidFill>
                  <a:schemeClr val="tx2"/>
                </a:solidFill>
              </a:rPr>
              <a:t>tijdens</a:t>
            </a:r>
            <a:r>
              <a:rPr lang="en-US" sz="2400" b="0" dirty="0">
                <a:solidFill>
                  <a:schemeClr val="tx2"/>
                </a:solidFill>
              </a:rPr>
              <a:t> </a:t>
            </a:r>
            <a:r>
              <a:rPr lang="en-US" sz="2400" b="0" dirty="0" err="1">
                <a:solidFill>
                  <a:schemeClr val="tx2"/>
                </a:solidFill>
              </a:rPr>
              <a:t>vluchtfase</a:t>
            </a:r>
            <a:r>
              <a:rPr lang="en-US" sz="2400" b="0" dirty="0">
                <a:solidFill>
                  <a:schemeClr val="tx2"/>
                </a:solidFill>
              </a:rPr>
              <a:t>: </a:t>
            </a:r>
            <a:br>
              <a:rPr lang="en-US" sz="2400" b="0" dirty="0">
                <a:solidFill>
                  <a:schemeClr val="tx2"/>
                </a:solidFill>
              </a:rPr>
            </a:br>
            <a:r>
              <a:rPr lang="en-US" sz="2400" b="0" dirty="0">
                <a:solidFill>
                  <a:schemeClr val="tx2"/>
                </a:solidFill>
              </a:rPr>
              <a:t>twee-</a:t>
            </a:r>
            <a:r>
              <a:rPr lang="en-US" sz="2400" b="0" dirty="0" err="1">
                <a:solidFill>
                  <a:schemeClr val="tx2"/>
                </a:solidFill>
              </a:rPr>
              <a:t>en</a:t>
            </a:r>
            <a:r>
              <a:rPr lang="en-US" sz="2400" b="0" dirty="0">
                <a:solidFill>
                  <a:schemeClr val="tx2"/>
                </a:solidFill>
              </a:rPr>
              <a:t>-</a:t>
            </a:r>
            <a:r>
              <a:rPr lang="en-US" sz="2400" b="0" dirty="0" err="1">
                <a:solidFill>
                  <a:schemeClr val="tx2"/>
                </a:solidFill>
              </a:rPr>
              <a:t>een</a:t>
            </a:r>
            <a:r>
              <a:rPr lang="en-US" sz="2400" b="0" dirty="0">
                <a:solidFill>
                  <a:schemeClr val="tx2"/>
                </a:solidFill>
              </a:rPr>
              <a:t>-halve </a:t>
            </a:r>
            <a:r>
              <a:rPr lang="en-US" sz="2400" b="0" dirty="0" err="1">
                <a:solidFill>
                  <a:schemeClr val="tx2"/>
                </a:solidFill>
              </a:rPr>
              <a:t>salto</a:t>
            </a:r>
            <a:r>
              <a:rPr lang="en-US" sz="2400" b="0" dirty="0">
                <a:solidFill>
                  <a:schemeClr val="tx2"/>
                </a:solidFill>
              </a:rPr>
              <a:t> </a:t>
            </a:r>
            <a:r>
              <a:rPr lang="en-US" sz="2400" b="0" dirty="0" err="1">
                <a:solidFill>
                  <a:schemeClr val="tx2"/>
                </a:solidFill>
              </a:rPr>
              <a:t>voorwaarts</a:t>
            </a:r>
            <a:r>
              <a:rPr lang="en-US" sz="2400" b="0" dirty="0">
                <a:solidFill>
                  <a:schemeClr val="tx2"/>
                </a:solidFill>
              </a:rPr>
              <a:t> </a:t>
            </a:r>
            <a:r>
              <a:rPr lang="en-US" sz="2400" b="0" dirty="0" err="1">
                <a:solidFill>
                  <a:schemeClr val="tx2"/>
                </a:solidFill>
              </a:rPr>
              <a:t>gehoekt</a:t>
            </a:r>
            <a:r>
              <a:rPr lang="en-US" sz="2400" b="0" dirty="0">
                <a:solidFill>
                  <a:schemeClr val="tx2"/>
                </a:solidFill>
              </a:rPr>
              <a:t> (105B)</a:t>
            </a:r>
          </a:p>
        </p:txBody>
      </p: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0B17F673-CC8D-269A-22FE-D1FA2BC54790}"/>
                  </a:ext>
                </a:extLst>
              </p:cNvPr>
              <p:cNvSpPr txBox="1"/>
              <p:nvPr/>
            </p:nvSpPr>
            <p:spPr>
              <a:xfrm>
                <a:off x="53752" y="1124744"/>
                <a:ext cx="9036496" cy="5164875"/>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US" sz="2000" dirty="0"/>
                  <a:t>In </a:t>
                </a:r>
                <a:r>
                  <a:rPr lang="en-US" sz="2000" dirty="0" err="1"/>
                  <a:t>vluchtfase</a:t>
                </a:r>
                <a:r>
                  <a:rPr lang="en-US" sz="2000" dirty="0"/>
                  <a:t>: </a:t>
                </a:r>
                <a:r>
                  <a:rPr lang="en-US" sz="2000" dirty="0" err="1"/>
                  <a:t>hoekmoment</a:t>
                </a:r>
                <a:r>
                  <a:rPr lang="en-US" sz="2000" dirty="0"/>
                  <a:t> </a:t>
                </a:r>
                <a14:m>
                  <m:oMath xmlns:m="http://schemas.openxmlformats.org/officeDocument/2006/math">
                    <m:r>
                      <a:rPr lang="nl-NL" sz="2000" b="0" i="1" smtClean="0">
                        <a:latin typeface="Cambria Math" panose="02040503050406030204" pitchFamily="18" charset="0"/>
                        <a:ea typeface="Cambria Math" panose="02040503050406030204" pitchFamily="18" charset="0"/>
                      </a:rPr>
                      <m:t>𝐼</m:t>
                    </m:r>
                    <m:r>
                      <a:rPr lang="nl-NL" sz="2000" i="1">
                        <a:latin typeface="Cambria Math" panose="02040503050406030204" pitchFamily="18" charset="0"/>
                        <a:ea typeface="Cambria Math" panose="02040503050406030204" pitchFamily="18" charset="0"/>
                      </a:rPr>
                      <m:t>∙</m:t>
                    </m:r>
                    <m:r>
                      <a:rPr lang="nl-NL" sz="2000" b="0" i="1" smtClean="0">
                        <a:latin typeface="Cambria Math" panose="02040503050406030204" pitchFamily="18" charset="0"/>
                        <a:ea typeface="Cambria Math" panose="02040503050406030204" pitchFamily="18" charset="0"/>
                      </a:rPr>
                      <m:t>𝜔</m:t>
                    </m:r>
                    <m:r>
                      <a:rPr lang="nl-NL" sz="2000" b="0" i="1" smtClean="0">
                        <a:latin typeface="Cambria Math" panose="02040503050406030204" pitchFamily="18" charset="0"/>
                        <a:ea typeface="Cambria Math" panose="02040503050406030204" pitchFamily="18" charset="0"/>
                      </a:rPr>
                      <m:t>=</m:t>
                    </m:r>
                    <m:r>
                      <m:rPr>
                        <m:nor/>
                      </m:rPr>
                      <a:rPr lang="nl-NL" sz="2000" b="0" i="0" smtClean="0">
                        <a:latin typeface="Cambria Math" panose="02040503050406030204" pitchFamily="18" charset="0"/>
                        <a:ea typeface="Cambria Math" panose="02040503050406030204" pitchFamily="18" charset="0"/>
                      </a:rPr>
                      <m:t>constant</m:t>
                    </m:r>
                  </m:oMath>
                </a14:m>
                <a:br>
                  <a:rPr lang="nl-NL" sz="2000" dirty="0"/>
                </a:br>
                <a:r>
                  <a:rPr lang="en-US" sz="2000" dirty="0"/>
                  <a:t>met </a:t>
                </a:r>
                <a14:m>
                  <m:oMath xmlns:m="http://schemas.openxmlformats.org/officeDocument/2006/math">
                    <m:r>
                      <a:rPr lang="nl-NL" sz="2000" i="1">
                        <a:latin typeface="Cambria Math" panose="02040503050406030204" pitchFamily="18" charset="0"/>
                        <a:ea typeface="Cambria Math" panose="02040503050406030204" pitchFamily="18" charset="0"/>
                      </a:rPr>
                      <m:t>𝜔</m:t>
                    </m:r>
                  </m:oMath>
                </a14:m>
                <a:r>
                  <a:rPr lang="en-US" sz="2000" dirty="0"/>
                  <a:t> de </a:t>
                </a:r>
                <a:r>
                  <a:rPr lang="en-US" sz="2000" dirty="0" err="1"/>
                  <a:t>draaisnelheid</a:t>
                </a:r>
                <a:r>
                  <a:rPr lang="en-US" sz="2000" dirty="0"/>
                  <a:t> </a:t>
                </a:r>
                <a:r>
                  <a:rPr lang="en-US" sz="2000" dirty="0" err="1"/>
                  <a:t>en</a:t>
                </a:r>
                <a:r>
                  <a:rPr lang="en-US" sz="2000" dirty="0"/>
                  <a:t> </a:t>
                </a:r>
                <a14:m>
                  <m:oMath xmlns:m="http://schemas.openxmlformats.org/officeDocument/2006/math">
                    <m:r>
                      <a:rPr lang="nl-NL" sz="2000" i="1">
                        <a:latin typeface="Cambria Math" panose="02040503050406030204" pitchFamily="18" charset="0"/>
                        <a:ea typeface="Cambria Math" panose="02040503050406030204" pitchFamily="18" charset="0"/>
                      </a:rPr>
                      <m:t>𝐼</m:t>
                    </m:r>
                  </m:oMath>
                </a14:m>
                <a:r>
                  <a:rPr lang="en-US" sz="2000" dirty="0"/>
                  <a:t> het </a:t>
                </a:r>
                <a:r>
                  <a:rPr lang="en-US" sz="2000" dirty="0" err="1"/>
                  <a:t>traagheidsmoment</a:t>
                </a:r>
                <a:r>
                  <a:rPr lang="en-US" sz="2000" dirty="0"/>
                  <a:t>.</a:t>
                </a:r>
              </a:p>
              <a:p>
                <a:pPr marL="342900" indent="-342900">
                  <a:spcAft>
                    <a:spcPts val="1000"/>
                  </a:spcAft>
                  <a:buFont typeface="Arial" panose="020B0604020202020204" pitchFamily="34" charset="0"/>
                  <a:buChar char="•"/>
                </a:pPr>
                <a:r>
                  <a:rPr lang="en-US" sz="2000" dirty="0"/>
                  <a:t>In </a:t>
                </a:r>
                <a:r>
                  <a:rPr lang="en-US" sz="2000" dirty="0" err="1"/>
                  <a:t>gehoekte</a:t>
                </a:r>
                <a:r>
                  <a:rPr lang="en-US" sz="2000" dirty="0"/>
                  <a:t> </a:t>
                </a:r>
                <a:r>
                  <a:rPr lang="en-US" sz="2000" dirty="0" err="1"/>
                  <a:t>houding</a:t>
                </a:r>
                <a:r>
                  <a:rPr lang="en-US" sz="2000" dirty="0"/>
                  <a:t> is </a:t>
                </a:r>
                <a:r>
                  <a:rPr lang="en-US" sz="2000" i="1" dirty="0"/>
                  <a:t>I </a:t>
                </a:r>
                <a:r>
                  <a:rPr lang="en-US" sz="2000" dirty="0"/>
                  <a:t>het </a:t>
                </a:r>
                <a:r>
                  <a:rPr lang="en-US" sz="2000" dirty="0" err="1"/>
                  <a:t>kleinst</a:t>
                </a:r>
                <a:r>
                  <a:rPr lang="en-US" sz="2000" dirty="0"/>
                  <a:t> </a:t>
                </a:r>
                <a:r>
                  <a:rPr lang="en-US" sz="2000" dirty="0" err="1"/>
                  <a:t>en</a:t>
                </a:r>
                <a:r>
                  <a:rPr lang="en-US" sz="2000" dirty="0"/>
                  <a:t> </a:t>
                </a:r>
                <a:r>
                  <a:rPr lang="en-US" sz="2000" dirty="0" err="1"/>
                  <a:t>dus</a:t>
                </a:r>
                <a:br>
                  <a:rPr lang="en-US" sz="2000" dirty="0"/>
                </a:br>
                <a:r>
                  <a:rPr lang="en-US" sz="2000" dirty="0" err="1"/>
                  <a:t>draait</a:t>
                </a:r>
                <a:r>
                  <a:rPr lang="en-US" sz="2000" dirty="0"/>
                  <a:t> de </a:t>
                </a:r>
                <a:r>
                  <a:rPr lang="en-US" sz="2000" dirty="0" err="1"/>
                  <a:t>schoonspringer</a:t>
                </a:r>
                <a:r>
                  <a:rPr lang="en-US" sz="2000" dirty="0"/>
                  <a:t> dan het </a:t>
                </a:r>
                <a:r>
                  <a:rPr lang="en-US" sz="2000" dirty="0" err="1"/>
                  <a:t>snelst</a:t>
                </a:r>
                <a:r>
                  <a:rPr lang="en-US" sz="2000" dirty="0"/>
                  <a:t>.</a:t>
                </a:r>
              </a:p>
              <a:p>
                <a:pPr marL="342900" indent="-342900">
                  <a:spcAft>
                    <a:spcPts val="1000"/>
                  </a:spcAft>
                  <a:buFont typeface="Arial" panose="020B0604020202020204" pitchFamily="34" charset="0"/>
                  <a:buChar char="•"/>
                </a:pPr>
                <a:r>
                  <a:rPr lang="en-US" sz="2000" dirty="0"/>
                  <a:t>In </a:t>
                </a:r>
                <a:r>
                  <a:rPr lang="en-US" sz="2000" dirty="0" err="1"/>
                  <a:t>gehurkte</a:t>
                </a:r>
                <a:r>
                  <a:rPr lang="en-US" sz="2000" dirty="0"/>
                  <a:t> </a:t>
                </a:r>
                <a:r>
                  <a:rPr lang="en-US" sz="2000" dirty="0" err="1"/>
                  <a:t>houding</a:t>
                </a:r>
                <a:r>
                  <a:rPr lang="en-US" sz="2000" dirty="0"/>
                  <a:t> is </a:t>
                </a:r>
                <a:r>
                  <a:rPr lang="en-US" sz="2000" i="1" dirty="0"/>
                  <a:t>I</a:t>
                </a:r>
                <a:r>
                  <a:rPr lang="en-US" sz="2000" dirty="0"/>
                  <a:t> </a:t>
                </a:r>
                <a:r>
                  <a:rPr lang="en-US" sz="2000" dirty="0" err="1"/>
                  <a:t>kleiner</a:t>
                </a:r>
                <a:r>
                  <a:rPr lang="en-US" sz="2000" dirty="0"/>
                  <a:t> dan in </a:t>
                </a:r>
                <a:r>
                  <a:rPr lang="en-US" sz="2000" dirty="0" err="1"/>
                  <a:t>gehoekte</a:t>
                </a:r>
                <a:br>
                  <a:rPr lang="en-US" sz="2000" dirty="0"/>
                </a:br>
                <a:r>
                  <a:rPr lang="en-US" sz="2000" dirty="0" err="1"/>
                  <a:t>houding</a:t>
                </a:r>
                <a:r>
                  <a:rPr lang="en-US" sz="2000" dirty="0"/>
                  <a:t> </a:t>
                </a:r>
                <a:r>
                  <a:rPr lang="en-US" sz="2000" dirty="0" err="1"/>
                  <a:t>en</a:t>
                </a:r>
                <a:r>
                  <a:rPr lang="en-US" sz="2000" dirty="0"/>
                  <a:t> </a:t>
                </a:r>
                <a:r>
                  <a:rPr lang="en-US" sz="2000" dirty="0" err="1"/>
                  <a:t>kan</a:t>
                </a:r>
                <a:r>
                  <a:rPr lang="en-US" sz="2000" dirty="0"/>
                  <a:t> de </a:t>
                </a:r>
                <a:r>
                  <a:rPr lang="en-US" sz="2000" dirty="0" err="1"/>
                  <a:t>schoonspringer</a:t>
                </a:r>
                <a:r>
                  <a:rPr lang="en-US" sz="2000" dirty="0"/>
                  <a:t> </a:t>
                </a:r>
                <a:r>
                  <a:rPr lang="en-US" sz="2000" dirty="0" err="1"/>
                  <a:t>nog</a:t>
                </a:r>
                <a:r>
                  <a:rPr lang="en-US" sz="2000" dirty="0"/>
                  <a:t> </a:t>
                </a:r>
                <a:r>
                  <a:rPr lang="en-US" sz="2000" dirty="0" err="1"/>
                  <a:t>sneller</a:t>
                </a:r>
                <a:r>
                  <a:rPr lang="en-US" sz="2000" dirty="0"/>
                  <a:t> </a:t>
                </a:r>
                <a:r>
                  <a:rPr lang="en-US" sz="2000" dirty="0" err="1"/>
                  <a:t>roteren</a:t>
                </a:r>
                <a:r>
                  <a:rPr lang="en-US" sz="2000" dirty="0"/>
                  <a:t>.</a:t>
                </a:r>
              </a:p>
              <a:p>
                <a:pPr marL="342900" indent="-342900">
                  <a:spcAft>
                    <a:spcPts val="1000"/>
                  </a:spcAft>
                  <a:buFont typeface="Arial" panose="020B0604020202020204" pitchFamily="34" charset="0"/>
                  <a:buChar char="•"/>
                </a:pPr>
                <a:r>
                  <a:rPr lang="en-US" sz="2000" dirty="0"/>
                  <a:t>Kan je </a:t>
                </a:r>
                <a:r>
                  <a:rPr lang="en-US" sz="2000" dirty="0" err="1"/>
                  <a:t>hieraan</a:t>
                </a:r>
                <a:r>
                  <a:rPr lang="en-US" sz="2000" dirty="0"/>
                  <a:t> </a:t>
                </a:r>
                <a:r>
                  <a:rPr lang="en-US" sz="2000" dirty="0" err="1"/>
                  <a:t>rekenen</a:t>
                </a:r>
                <a:r>
                  <a:rPr lang="en-US" sz="2000" dirty="0"/>
                  <a:t>? Kun je </a:t>
                </a:r>
                <a:r>
                  <a:rPr lang="en-US" sz="2000" i="1" dirty="0"/>
                  <a:t>I</a:t>
                </a:r>
                <a:r>
                  <a:rPr lang="en-US" sz="2000" dirty="0"/>
                  <a:t> </a:t>
                </a:r>
                <a:r>
                  <a:rPr lang="en-US" sz="2000" dirty="0" err="1"/>
                  <a:t>berekenen</a:t>
                </a:r>
                <a:r>
                  <a:rPr lang="en-US" sz="2000" dirty="0"/>
                  <a:t>?</a:t>
                </a:r>
              </a:p>
              <a:p>
                <a:pPr marL="342900" indent="-342900">
                  <a:spcAft>
                    <a:spcPts val="1000"/>
                  </a:spcAft>
                  <a:buFont typeface="Arial" panose="020B0604020202020204" pitchFamily="34" charset="0"/>
                  <a:buChar char="•"/>
                </a:pPr>
                <a:r>
                  <a:rPr lang="en-US" sz="2000" dirty="0"/>
                  <a:t>Ja: </a:t>
                </a:r>
                <a:r>
                  <a:rPr lang="en-US" sz="2000" dirty="0" err="1"/>
                  <a:t>m.b.v</a:t>
                </a:r>
                <a:endParaRPr lang="en-US" sz="2000" dirty="0"/>
              </a:p>
              <a:p>
                <a:pPr marL="800100" lvl="1" indent="-342900">
                  <a:spcAft>
                    <a:spcPts val="1200"/>
                  </a:spcAft>
                  <a:buFont typeface="Arial" panose="020B0604020202020204" pitchFamily="34" charset="0"/>
                  <a:buChar char="•"/>
                </a:pPr>
                <a:r>
                  <a:rPr lang="en-US" sz="1600" dirty="0" err="1"/>
                  <a:t>segmentenmodel</a:t>
                </a:r>
                <a:r>
                  <a:rPr lang="en-US" sz="1600" dirty="0"/>
                  <a:t> </a:t>
                </a:r>
                <a:r>
                  <a:rPr lang="en-US" sz="1600" dirty="0" err="1"/>
                  <a:t>waarbij</a:t>
                </a:r>
                <a:r>
                  <a:rPr lang="en-US" sz="1600" dirty="0"/>
                  <a:t> segment </a:t>
                </a:r>
                <a:r>
                  <a:rPr lang="en-US" sz="1600" dirty="0" err="1"/>
                  <a:t>benaderd</a:t>
                </a:r>
                <a:r>
                  <a:rPr lang="en-US" sz="1600" dirty="0"/>
                  <a:t> </a:t>
                </a:r>
                <a:r>
                  <a:rPr lang="en-US" sz="1600" dirty="0" err="1"/>
                  <a:t>wordt</a:t>
                </a:r>
                <a:r>
                  <a:rPr lang="en-US" sz="1600" dirty="0"/>
                  <a:t> </a:t>
                </a:r>
                <a:r>
                  <a:rPr lang="en-US" sz="1600" dirty="0" err="1"/>
                  <a:t>als</a:t>
                </a:r>
                <a:r>
                  <a:rPr lang="en-US" sz="1600" dirty="0"/>
                  <a:t> star </a:t>
                </a:r>
                <a:r>
                  <a:rPr lang="en-US" sz="1600" dirty="0" err="1"/>
                  <a:t>lichaam</a:t>
                </a:r>
                <a:r>
                  <a:rPr lang="en-US" sz="1600" dirty="0"/>
                  <a:t>.</a:t>
                </a:r>
                <a:br>
                  <a:rPr lang="en-US" sz="1600" dirty="0"/>
                </a:br>
                <a:br>
                  <a:rPr lang="en-US" sz="800" dirty="0"/>
                </a:br>
                <a:r>
                  <a:rPr lang="en-US" sz="1600" dirty="0" err="1"/>
                  <a:t>romp+hoofd</a:t>
                </a:r>
                <a:r>
                  <a:rPr lang="en-US" sz="1600" dirty="0"/>
                  <a:t> </a:t>
                </a:r>
                <a:r>
                  <a:rPr lang="en-US" sz="1600" dirty="0" err="1"/>
                  <a:t>als</a:t>
                </a:r>
                <a:r>
                  <a:rPr lang="en-US" sz="1600" dirty="0"/>
                  <a:t> </a:t>
                </a:r>
                <a:r>
                  <a:rPr lang="en-US" sz="1600" dirty="0" err="1"/>
                  <a:t>massieve</a:t>
                </a:r>
                <a:r>
                  <a:rPr lang="en-US" sz="1600" dirty="0"/>
                  <a:t> cylinder met </a:t>
                </a:r>
                <a:r>
                  <a:rPr lang="en-US" sz="1600" dirty="0" err="1"/>
                  <a:t>massa</a:t>
                </a:r>
                <a:r>
                  <a:rPr lang="en-US" sz="1600" dirty="0"/>
                  <a:t> </a:t>
                </a:r>
                <a14:m>
                  <m:oMath xmlns:m="http://schemas.openxmlformats.org/officeDocument/2006/math">
                    <m:r>
                      <a:rPr lang="nl-NL" sz="1600" i="1">
                        <a:latin typeface="Cambria Math" panose="02040503050406030204" pitchFamily="18" charset="0"/>
                      </a:rPr>
                      <m:t>𝑚</m:t>
                    </m:r>
                  </m:oMath>
                </a14:m>
                <a:r>
                  <a:rPr lang="en-US" sz="1600" dirty="0"/>
                  <a:t>, </a:t>
                </a:r>
                <a:r>
                  <a:rPr lang="en-US" sz="1600" dirty="0" err="1"/>
                  <a:t>straal</a:t>
                </a:r>
                <a:r>
                  <a:rPr lang="en-US" sz="1600" dirty="0"/>
                  <a:t> </a:t>
                </a:r>
                <a14:m>
                  <m:oMath xmlns:m="http://schemas.openxmlformats.org/officeDocument/2006/math">
                    <m:r>
                      <a:rPr lang="nl-NL" sz="1600" i="1">
                        <a:latin typeface="Cambria Math" panose="02040503050406030204" pitchFamily="18" charset="0"/>
                      </a:rPr>
                      <m:t>𝑟</m:t>
                    </m:r>
                  </m:oMath>
                </a14:m>
                <a:r>
                  <a:rPr lang="en-US" sz="1600" dirty="0"/>
                  <a:t>, </a:t>
                </a:r>
                <a:r>
                  <a:rPr lang="en-US" sz="1600" dirty="0" err="1"/>
                  <a:t>lengte</a:t>
                </a:r>
                <a:r>
                  <a:rPr lang="en-US" sz="1600" dirty="0"/>
                  <a:t> </a:t>
                </a:r>
                <a14:m>
                  <m:oMath xmlns:m="http://schemas.openxmlformats.org/officeDocument/2006/math">
                    <m:r>
                      <a:rPr lang="nl-NL" sz="1600" b="0" i="1" smtClean="0">
                        <a:latin typeface="Cambria Math" panose="02040503050406030204" pitchFamily="18" charset="0"/>
                      </a:rPr>
                      <m:t>𝑙</m:t>
                    </m:r>
                  </m:oMath>
                </a14:m>
                <a:r>
                  <a:rPr lang="en-US" sz="1600" dirty="0"/>
                  <a:t> </a:t>
                </a:r>
                <a:r>
                  <a:rPr lang="en-US" sz="1600" dirty="0" err="1"/>
                  <a:t>en</a:t>
                </a:r>
                <a:r>
                  <a:rPr lang="en-US" sz="1600" dirty="0"/>
                  <a:t> </a:t>
                </a:r>
                <a:br>
                  <a:rPr lang="en-US" sz="1600" dirty="0"/>
                </a:br>
                <a:r>
                  <a:rPr lang="en-US" sz="1600" dirty="0" err="1"/>
                  <a:t>gyratiestraal</a:t>
                </a:r>
                <a:r>
                  <a:rPr lang="en-US" sz="1600" dirty="0"/>
                  <a:t> </a:t>
                </a:r>
                <a14:m>
                  <m:oMath xmlns:m="http://schemas.openxmlformats.org/officeDocument/2006/math">
                    <m:r>
                      <a:rPr lang="nl-NL" sz="1600" i="1">
                        <a:latin typeface="Cambria Math" panose="02040503050406030204" pitchFamily="18" charset="0"/>
                      </a:rPr>
                      <m:t>𝑘</m:t>
                    </m:r>
                    <m:r>
                      <a:rPr lang="nl-NL" sz="1600" b="0" i="0" smtClean="0">
                        <a:latin typeface="Cambria Math" panose="02040503050406030204" pitchFamily="18" charset="0"/>
                      </a:rPr>
                      <m:t> </m:t>
                    </m:r>
                  </m:oMath>
                </a14:m>
                <a:r>
                  <a:rPr lang="nl-NL" sz="1600" dirty="0"/>
                  <a:t>roterend om de symmetrieas die de </a:t>
                </a:r>
                <a:r>
                  <a:rPr lang="nl-NL" sz="1600" dirty="0" err="1"/>
                  <a:t>cilinderas</a:t>
                </a:r>
                <a:r>
                  <a:rPr lang="nl-NL" sz="1600" dirty="0"/>
                  <a:t> in het midden </a:t>
                </a:r>
                <a:br>
                  <a:rPr lang="nl-NL" sz="1600" dirty="0"/>
                </a:br>
                <a:r>
                  <a:rPr lang="nl-NL" sz="1600" dirty="0"/>
                  <a:t>loodrecht doorsnijdt:</a:t>
                </a:r>
                <a:br>
                  <a:rPr lang="nl-NL" sz="1600" dirty="0"/>
                </a:br>
                <a14:m>
                  <m:oMath xmlns:m="http://schemas.openxmlformats.org/officeDocument/2006/math">
                    <m:r>
                      <a:rPr lang="nl-NL" sz="1600" b="0" i="1" smtClean="0">
                        <a:latin typeface="Cambria Math" panose="02040503050406030204" pitchFamily="18" charset="0"/>
                      </a:rPr>
                      <m:t>𝐼</m:t>
                    </m:r>
                    <m:r>
                      <a:rPr lang="nl-NL" sz="1600" b="0" i="1" smtClean="0">
                        <a:latin typeface="Cambria Math" panose="02040503050406030204" pitchFamily="18" charset="0"/>
                      </a:rPr>
                      <m:t>=</m:t>
                    </m:r>
                    <m:f>
                      <m:fPr>
                        <m:ctrlPr>
                          <a:rPr lang="nl-NL" sz="1600" b="0" i="1" smtClean="0">
                            <a:latin typeface="Cambria Math" panose="02040503050406030204" pitchFamily="18" charset="0"/>
                          </a:rPr>
                        </m:ctrlPr>
                      </m:fPr>
                      <m:num>
                        <m:r>
                          <a:rPr lang="nl-NL" sz="1600" b="0" i="1" smtClean="0">
                            <a:latin typeface="Cambria Math" panose="02040503050406030204" pitchFamily="18" charset="0"/>
                          </a:rPr>
                          <m:t>1</m:t>
                        </m:r>
                      </m:num>
                      <m:den>
                        <m:r>
                          <a:rPr lang="nl-NL" sz="1600" b="0" i="1" smtClean="0">
                            <a:latin typeface="Cambria Math" panose="02040503050406030204" pitchFamily="18" charset="0"/>
                          </a:rPr>
                          <m:t>4</m:t>
                        </m:r>
                      </m:den>
                    </m:f>
                    <m:r>
                      <a:rPr lang="nl-NL" sz="1600" b="0" i="1" smtClean="0">
                        <a:latin typeface="Cambria Math" panose="02040503050406030204" pitchFamily="18" charset="0"/>
                      </a:rPr>
                      <m:t>𝑚</m:t>
                    </m:r>
                    <m:sSup>
                      <m:sSupPr>
                        <m:ctrlPr>
                          <a:rPr lang="nl-NL" sz="1600" b="0" i="1" smtClean="0">
                            <a:latin typeface="Cambria Math" panose="02040503050406030204" pitchFamily="18" charset="0"/>
                          </a:rPr>
                        </m:ctrlPr>
                      </m:sSupPr>
                      <m:e>
                        <m:r>
                          <a:rPr lang="nl-NL" sz="1600" b="0" i="1" smtClean="0">
                            <a:latin typeface="Cambria Math" panose="02040503050406030204" pitchFamily="18" charset="0"/>
                          </a:rPr>
                          <m:t>𝑟</m:t>
                        </m:r>
                      </m:e>
                      <m:sup>
                        <m:r>
                          <a:rPr lang="nl-NL" sz="1600" b="0" i="1" smtClean="0">
                            <a:latin typeface="Cambria Math" panose="02040503050406030204" pitchFamily="18" charset="0"/>
                          </a:rPr>
                          <m:t>2</m:t>
                        </m:r>
                      </m:sup>
                    </m:sSup>
                    <m:r>
                      <a:rPr lang="nl-NL" sz="1600" b="0" i="1" smtClean="0">
                        <a:latin typeface="Cambria Math" panose="02040503050406030204" pitchFamily="18" charset="0"/>
                      </a:rPr>
                      <m:t>+</m:t>
                    </m:r>
                    <m:f>
                      <m:fPr>
                        <m:ctrlPr>
                          <a:rPr lang="nl-NL" sz="1600" i="1">
                            <a:latin typeface="Cambria Math" panose="02040503050406030204" pitchFamily="18" charset="0"/>
                          </a:rPr>
                        </m:ctrlPr>
                      </m:fPr>
                      <m:num>
                        <m:r>
                          <a:rPr lang="nl-NL" sz="1600" i="1">
                            <a:latin typeface="Cambria Math" panose="02040503050406030204" pitchFamily="18" charset="0"/>
                          </a:rPr>
                          <m:t>1</m:t>
                        </m:r>
                      </m:num>
                      <m:den>
                        <m:r>
                          <a:rPr lang="nl-NL" sz="1600" b="0" i="1" smtClean="0">
                            <a:latin typeface="Cambria Math" panose="02040503050406030204" pitchFamily="18" charset="0"/>
                          </a:rPr>
                          <m:t>12</m:t>
                        </m:r>
                      </m:den>
                    </m:f>
                    <m:sSup>
                      <m:sSupPr>
                        <m:ctrlPr>
                          <a:rPr lang="nl-NL" sz="1600" i="1">
                            <a:latin typeface="Cambria Math" panose="02040503050406030204" pitchFamily="18" charset="0"/>
                          </a:rPr>
                        </m:ctrlPr>
                      </m:sSupPr>
                      <m:e>
                        <m:r>
                          <a:rPr lang="nl-NL" sz="1600" b="0" i="1" smtClean="0">
                            <a:latin typeface="Cambria Math" panose="02040503050406030204" pitchFamily="18" charset="0"/>
                          </a:rPr>
                          <m:t>𝑚𝑙</m:t>
                        </m:r>
                      </m:e>
                      <m:sup>
                        <m:r>
                          <a:rPr lang="nl-NL" sz="1600" i="1">
                            <a:latin typeface="Cambria Math" panose="02040503050406030204" pitchFamily="18" charset="0"/>
                          </a:rPr>
                          <m:t>2</m:t>
                        </m:r>
                      </m:sup>
                    </m:sSup>
                    <m:r>
                      <a:rPr lang="nl-NL" sz="1600" b="0" i="1" smtClean="0">
                        <a:latin typeface="Cambria Math" panose="02040503050406030204" pitchFamily="18" charset="0"/>
                      </a:rPr>
                      <m:t>=</m:t>
                    </m:r>
                    <m:r>
                      <a:rPr lang="nl-NL" sz="1600" b="0" i="1" smtClean="0">
                        <a:latin typeface="Cambria Math" panose="02040503050406030204" pitchFamily="18" charset="0"/>
                      </a:rPr>
                      <m:t>𝑚</m:t>
                    </m:r>
                    <m:sSup>
                      <m:sSupPr>
                        <m:ctrlPr>
                          <a:rPr lang="nl-NL" sz="1600" b="0" i="1" smtClean="0">
                            <a:latin typeface="Cambria Math" panose="02040503050406030204" pitchFamily="18" charset="0"/>
                          </a:rPr>
                        </m:ctrlPr>
                      </m:sSupPr>
                      <m:e>
                        <m:r>
                          <a:rPr lang="nl-NL" sz="1600" b="0" i="1" smtClean="0">
                            <a:latin typeface="Cambria Math" panose="02040503050406030204" pitchFamily="18" charset="0"/>
                          </a:rPr>
                          <m:t>𝑘</m:t>
                        </m:r>
                      </m:e>
                      <m:sup>
                        <m:r>
                          <a:rPr lang="nl-NL" sz="1600" b="0" i="1" smtClean="0">
                            <a:latin typeface="Cambria Math" panose="02040503050406030204" pitchFamily="18" charset="0"/>
                          </a:rPr>
                          <m:t>2</m:t>
                        </m:r>
                      </m:sup>
                    </m:sSup>
                  </m:oMath>
                </a14:m>
                <a:endParaRPr lang="en-US" sz="1600" dirty="0"/>
              </a:p>
              <a:p>
                <a:pPr marL="800100" lvl="1" indent="-342900">
                  <a:spcAft>
                    <a:spcPts val="1200"/>
                  </a:spcAft>
                  <a:buFont typeface="Arial" panose="020B0604020202020204" pitchFamily="34" charset="0"/>
                  <a:buChar char="•"/>
                </a:pPr>
                <a:r>
                  <a:rPr lang="en-US" sz="1600" dirty="0" err="1"/>
                  <a:t>antropometrische</a:t>
                </a:r>
                <a:r>
                  <a:rPr lang="en-US" sz="1600" dirty="0"/>
                  <a:t> </a:t>
                </a:r>
                <a:r>
                  <a:rPr lang="en-US" sz="1600" dirty="0" err="1"/>
                  <a:t>tabellen</a:t>
                </a:r>
                <a:r>
                  <a:rPr lang="en-US" sz="1600" dirty="0"/>
                  <a:t>, </a:t>
                </a:r>
                <a:r>
                  <a:rPr lang="en-US" sz="1600" dirty="0" err="1"/>
                  <a:t>ook</a:t>
                </a:r>
                <a:r>
                  <a:rPr lang="en-US" sz="1600" dirty="0"/>
                  <a:t> </a:t>
                </a:r>
                <a:r>
                  <a:rPr lang="en-US" sz="1600" dirty="0" err="1"/>
                  <a:t>voor</a:t>
                </a:r>
                <a:r>
                  <a:rPr lang="en-US" sz="1600" dirty="0"/>
                  <a:t> </a:t>
                </a:r>
                <a:r>
                  <a:rPr lang="en-US" sz="1600" dirty="0" err="1"/>
                  <a:t>traagheidsstralen</a:t>
                </a:r>
                <a:r>
                  <a:rPr lang="en-US" sz="1600" dirty="0"/>
                  <a:t> (</a:t>
                </a:r>
                <a:r>
                  <a:rPr lang="en-US" sz="1600" dirty="0" err="1"/>
                  <a:t>gyratiestralen</a:t>
                </a:r>
                <a:r>
                  <a:rPr lang="en-US" sz="1600" dirty="0"/>
                  <a:t>) </a:t>
                </a:r>
              </a:p>
            </p:txBody>
          </p:sp>
        </mc:Choice>
        <mc:Fallback xmlns="">
          <p:sp>
            <p:nvSpPr>
              <p:cNvPr id="7" name="Tekstvak 6">
                <a:extLst>
                  <a:ext uri="{FF2B5EF4-FFF2-40B4-BE49-F238E27FC236}">
                    <a16:creationId xmlns:a16="http://schemas.microsoft.com/office/drawing/2014/main" id="{0B17F673-CC8D-269A-22FE-D1FA2BC54790}"/>
                  </a:ext>
                </a:extLst>
              </p:cNvPr>
              <p:cNvSpPr txBox="1">
                <a:spLocks noRot="1" noChangeAspect="1" noMove="1" noResize="1" noEditPoints="1" noAdjustHandles="1" noChangeArrowheads="1" noChangeShapeType="1" noTextEdit="1"/>
              </p:cNvSpPr>
              <p:nvPr/>
            </p:nvSpPr>
            <p:spPr>
              <a:xfrm>
                <a:off x="53752" y="1124744"/>
                <a:ext cx="9036496" cy="5164875"/>
              </a:xfrm>
              <a:prstGeom prst="rect">
                <a:avLst/>
              </a:prstGeom>
              <a:blipFill>
                <a:blip r:embed="rId2"/>
                <a:stretch>
                  <a:fillRect l="-607" t="-590" b="-590"/>
                </a:stretch>
              </a:blipFill>
            </p:spPr>
            <p:txBody>
              <a:bodyPr/>
              <a:lstStyle/>
              <a:p>
                <a:r>
                  <a:rPr lang="nl-NL">
                    <a:noFill/>
                  </a:rPr>
                  <a:t> </a:t>
                </a:r>
              </a:p>
            </p:txBody>
          </p:sp>
        </mc:Fallback>
      </mc:AlternateContent>
      <p:pic>
        <p:nvPicPr>
          <p:cNvPr id="6" name="Afbeelding 5">
            <a:extLst>
              <a:ext uri="{FF2B5EF4-FFF2-40B4-BE49-F238E27FC236}">
                <a16:creationId xmlns:a16="http://schemas.microsoft.com/office/drawing/2014/main" id="{560973B0-9AA3-EC4B-256D-DBF6D55E8181}"/>
              </a:ext>
            </a:extLst>
          </p:cNvPr>
          <p:cNvPicPr>
            <a:picLocks noChangeAspect="1"/>
          </p:cNvPicPr>
          <p:nvPr/>
        </p:nvPicPr>
        <p:blipFill>
          <a:blip r:embed="rId3"/>
          <a:stretch>
            <a:fillRect/>
          </a:stretch>
        </p:blipFill>
        <p:spPr>
          <a:xfrm>
            <a:off x="7020272" y="1091502"/>
            <a:ext cx="2106080" cy="2269109"/>
          </a:xfrm>
          <a:prstGeom prst="rect">
            <a:avLst/>
          </a:prstGeom>
        </p:spPr>
      </p:pic>
      <p:pic>
        <p:nvPicPr>
          <p:cNvPr id="4" name="Afbeelding 3">
            <a:extLst>
              <a:ext uri="{FF2B5EF4-FFF2-40B4-BE49-F238E27FC236}">
                <a16:creationId xmlns:a16="http://schemas.microsoft.com/office/drawing/2014/main" id="{A78F33B3-5D28-862E-70CE-23230BC0E4BB}"/>
              </a:ext>
            </a:extLst>
          </p:cNvPr>
          <p:cNvPicPr>
            <a:picLocks noChangeAspect="1"/>
          </p:cNvPicPr>
          <p:nvPr/>
        </p:nvPicPr>
        <p:blipFill>
          <a:blip r:embed="rId4"/>
          <a:stretch>
            <a:fillRect/>
          </a:stretch>
        </p:blipFill>
        <p:spPr>
          <a:xfrm>
            <a:off x="7736963" y="3429000"/>
            <a:ext cx="1389389" cy="3406721"/>
          </a:xfrm>
          <a:prstGeom prst="rect">
            <a:avLst/>
          </a:prstGeom>
        </p:spPr>
      </p:pic>
    </p:spTree>
    <p:extLst>
      <p:ext uri="{BB962C8B-B14F-4D97-AF65-F5344CB8AC3E}">
        <p14:creationId xmlns:p14="http://schemas.microsoft.com/office/powerpoint/2010/main" val="36868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a:xfrm>
            <a:off x="3124200" y="6503934"/>
            <a:ext cx="2895600" cy="331787"/>
          </a:xfrm>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20608" y="116632"/>
            <a:ext cx="9144000" cy="864096"/>
          </a:xfrm>
        </p:spPr>
        <p:txBody>
          <a:bodyPr/>
          <a:lstStyle/>
          <a:p>
            <a:pPr lvl="1"/>
            <a:r>
              <a:rPr lang="en-US" sz="2400" b="0" dirty="0" err="1">
                <a:solidFill>
                  <a:schemeClr val="tx2"/>
                </a:solidFill>
              </a:rPr>
              <a:t>Berekening</a:t>
            </a:r>
            <a:r>
              <a:rPr lang="en-US" sz="2400" b="0" dirty="0">
                <a:solidFill>
                  <a:schemeClr val="tx2"/>
                </a:solidFill>
              </a:rPr>
              <a:t> van </a:t>
            </a:r>
            <a:r>
              <a:rPr lang="en-US" sz="2400" b="0" dirty="0" err="1">
                <a:solidFill>
                  <a:schemeClr val="tx2"/>
                </a:solidFill>
              </a:rPr>
              <a:t>traagheidsmoment</a:t>
            </a:r>
            <a:r>
              <a:rPr lang="en-US" sz="2400" b="0" dirty="0">
                <a:solidFill>
                  <a:schemeClr val="tx2"/>
                </a:solidFill>
              </a:rPr>
              <a:t> in </a:t>
            </a:r>
            <a:r>
              <a:rPr lang="en-US" sz="2400" b="0" dirty="0" err="1">
                <a:solidFill>
                  <a:schemeClr val="tx2"/>
                </a:solidFill>
              </a:rPr>
              <a:t>praktijk</a:t>
            </a:r>
            <a:endParaRPr lang="en-US" sz="2400" b="0" dirty="0">
              <a:solidFill>
                <a:schemeClr val="tx2"/>
              </a:solidFill>
            </a:endParaRPr>
          </a:p>
        </p:txBody>
      </p: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0B17F673-CC8D-269A-22FE-D1FA2BC54790}"/>
                  </a:ext>
                </a:extLst>
              </p:cNvPr>
              <p:cNvSpPr txBox="1"/>
              <p:nvPr/>
            </p:nvSpPr>
            <p:spPr>
              <a:xfrm>
                <a:off x="53752" y="1085331"/>
                <a:ext cx="9036496" cy="441691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nl-NL" sz="2000" dirty="0"/>
                  <a:t>Per segment:</a:t>
                </a:r>
                <a:endParaRPr lang="en-US" sz="2000" dirty="0"/>
              </a:p>
              <a:p>
                <a:pPr marL="800100" lvl="1" indent="-342900">
                  <a:spcAft>
                    <a:spcPts val="1200"/>
                  </a:spcAft>
                  <a:buFont typeface="Arial" panose="020B0604020202020204" pitchFamily="34" charset="0"/>
                  <a:buChar char="•"/>
                </a:pPr>
                <a:r>
                  <a:rPr lang="en-US" sz="1600" dirty="0" err="1"/>
                  <a:t>Bereken</a:t>
                </a:r>
                <a:r>
                  <a:rPr lang="en-US" sz="1600" dirty="0"/>
                  <a:t> het </a:t>
                </a:r>
                <a:r>
                  <a:rPr lang="en-US" sz="1600" dirty="0" err="1"/>
                  <a:t>traagheidsmoment</a:t>
                </a:r>
                <a:r>
                  <a:rPr lang="en-US" sz="1600" dirty="0"/>
                  <a:t> </a:t>
                </a:r>
                <a14:m>
                  <m:oMath xmlns:m="http://schemas.openxmlformats.org/officeDocument/2006/math">
                    <m:sSub>
                      <m:sSubPr>
                        <m:ctrlPr>
                          <a:rPr lang="nl-NL" sz="1600" b="0" i="1" smtClean="0">
                            <a:latin typeface="Cambria Math" panose="02040503050406030204" pitchFamily="18" charset="0"/>
                          </a:rPr>
                        </m:ctrlPr>
                      </m:sSubPr>
                      <m:e>
                        <m:r>
                          <a:rPr lang="nl-NL" sz="1600" b="0" i="1" smtClean="0">
                            <a:latin typeface="Cambria Math" panose="02040503050406030204" pitchFamily="18" charset="0"/>
                          </a:rPr>
                          <m:t>𝐼</m:t>
                        </m:r>
                      </m:e>
                      <m:sub>
                        <m:r>
                          <a:rPr lang="nl-NL" sz="1600" b="0" i="1" smtClean="0">
                            <a:latin typeface="Cambria Math" panose="02040503050406030204" pitchFamily="18" charset="0"/>
                          </a:rPr>
                          <m:t>𝑍</m:t>
                        </m:r>
                      </m:sub>
                    </m:sSub>
                    <m:r>
                      <a:rPr lang="nl-NL" sz="1600" b="0" i="1" smtClean="0">
                        <a:latin typeface="Cambria Math" panose="02040503050406030204" pitchFamily="18" charset="0"/>
                      </a:rPr>
                      <m:t> </m:t>
                    </m:r>
                  </m:oMath>
                </a14:m>
                <a:r>
                  <a:rPr lang="en-US" sz="1600" dirty="0" err="1"/>
                  <a:t>bij</a:t>
                </a:r>
                <a:r>
                  <a:rPr lang="en-US" sz="1600" dirty="0"/>
                  <a:t> </a:t>
                </a:r>
                <a:r>
                  <a:rPr lang="nl-NL" sz="1600" dirty="0"/>
                  <a:t>rotatie om de symmetrieas die het segment in het zwaartepunt </a:t>
                </a:r>
                <a14:m>
                  <m:oMath xmlns:m="http://schemas.openxmlformats.org/officeDocument/2006/math">
                    <m:r>
                      <a:rPr lang="nl-NL" sz="1600" i="1" smtClean="0">
                        <a:latin typeface="Cambria Math" panose="02040503050406030204" pitchFamily="18" charset="0"/>
                      </a:rPr>
                      <m:t>𝑍</m:t>
                    </m:r>
                  </m:oMath>
                </a14:m>
                <a:r>
                  <a:rPr lang="nl-NL" sz="1600" dirty="0"/>
                  <a:t> van het segment loodrecht doorsnijdt.</a:t>
                </a:r>
                <a:br>
                  <a:rPr lang="nl-NL" sz="1600" dirty="0"/>
                </a:br>
                <a:r>
                  <a:rPr lang="nl-NL" sz="1600" dirty="0"/>
                  <a:t>Bereken </a:t>
                </a:r>
                <a14:m>
                  <m:oMath xmlns:m="http://schemas.openxmlformats.org/officeDocument/2006/math">
                    <m:sSub>
                      <m:sSubPr>
                        <m:ctrlPr>
                          <a:rPr lang="nl-NL" sz="1600" i="1">
                            <a:latin typeface="Cambria Math" panose="02040503050406030204" pitchFamily="18" charset="0"/>
                          </a:rPr>
                        </m:ctrlPr>
                      </m:sSubPr>
                      <m:e>
                        <m:r>
                          <a:rPr lang="nl-NL" sz="1600" i="1">
                            <a:latin typeface="Cambria Math" panose="02040503050406030204" pitchFamily="18" charset="0"/>
                          </a:rPr>
                          <m:t>𝐼</m:t>
                        </m:r>
                      </m:e>
                      <m:sub>
                        <m:r>
                          <a:rPr lang="nl-NL" sz="1600" i="1">
                            <a:latin typeface="Cambria Math" panose="02040503050406030204" pitchFamily="18" charset="0"/>
                          </a:rPr>
                          <m:t>𝑍</m:t>
                        </m:r>
                      </m:sub>
                    </m:sSub>
                    <m:r>
                      <a:rPr lang="nl-NL" sz="1600" i="1">
                        <a:latin typeface="Cambria Math" panose="02040503050406030204" pitchFamily="18" charset="0"/>
                      </a:rPr>
                      <m:t> </m:t>
                    </m:r>
                  </m:oMath>
                </a14:m>
                <a:r>
                  <a:rPr lang="nl-NL" sz="1600" dirty="0"/>
                  <a:t>m.b.v. videometingen en antropometrische tabel van Dempster.</a:t>
                </a:r>
                <a:r>
                  <a:rPr lang="en-US" sz="1600" dirty="0"/>
                  <a:t> </a:t>
                </a:r>
                <a:br>
                  <a:rPr lang="en-US" sz="1600" dirty="0"/>
                </a:br>
                <a:br>
                  <a:rPr lang="en-US" sz="1600" dirty="0"/>
                </a:br>
                <a:r>
                  <a:rPr lang="en-US" sz="1600" dirty="0" err="1"/>
                  <a:t>Voorbeeld</a:t>
                </a:r>
                <a:r>
                  <a:rPr lang="en-US" sz="1600" dirty="0"/>
                  <a:t>: </a:t>
                </a:r>
                <a14:m>
                  <m:oMath xmlns:m="http://schemas.openxmlformats.org/officeDocument/2006/math">
                    <m:sSub>
                      <m:sSubPr>
                        <m:ctrlPr>
                          <a:rPr lang="nl-NL" sz="1600" i="1">
                            <a:latin typeface="Cambria Math" panose="02040503050406030204" pitchFamily="18" charset="0"/>
                          </a:rPr>
                        </m:ctrlPr>
                      </m:sSubPr>
                      <m:e>
                        <m:r>
                          <a:rPr lang="nl-NL" sz="1600" i="1">
                            <a:latin typeface="Cambria Math" panose="02040503050406030204" pitchFamily="18" charset="0"/>
                          </a:rPr>
                          <m:t>𝐼</m:t>
                        </m:r>
                      </m:e>
                      <m:sub>
                        <m:r>
                          <a:rPr lang="nl-NL" sz="1600" i="1">
                            <a:latin typeface="Cambria Math" panose="02040503050406030204" pitchFamily="18" charset="0"/>
                          </a:rPr>
                          <m:t>𝑍</m:t>
                        </m:r>
                        <m:r>
                          <a:rPr lang="nl-NL" sz="1600" b="0" i="1" smtClean="0">
                            <a:latin typeface="Cambria Math" panose="02040503050406030204" pitchFamily="18" charset="0"/>
                          </a:rPr>
                          <m:t>, </m:t>
                        </m:r>
                        <m:r>
                          <m:rPr>
                            <m:sty m:val="p"/>
                          </m:rPr>
                          <a:rPr lang="nl-NL" sz="1600" b="0" i="0" smtClean="0">
                            <a:latin typeface="Cambria Math" panose="02040503050406030204" pitchFamily="18" charset="0"/>
                          </a:rPr>
                          <m:t>been</m:t>
                        </m:r>
                      </m:sub>
                    </m:sSub>
                    <m:r>
                      <a:rPr lang="nl-NL" sz="1600" b="0" i="1" smtClean="0">
                        <a:latin typeface="Cambria Math" panose="02040503050406030204" pitchFamily="18" charset="0"/>
                      </a:rPr>
                      <m:t>=0.161</m:t>
                    </m:r>
                    <m:r>
                      <a:rPr lang="nl-NL" sz="1600" b="0" i="1" smtClean="0">
                        <a:latin typeface="Cambria Math" panose="02040503050406030204" pitchFamily="18" charset="0"/>
                      </a:rPr>
                      <m:t>𝑀</m:t>
                    </m:r>
                    <m:sSup>
                      <m:sSupPr>
                        <m:ctrlPr>
                          <a:rPr lang="nl-NL" sz="1600" b="0" i="1" smtClean="0">
                            <a:latin typeface="Cambria Math" panose="02040503050406030204" pitchFamily="18" charset="0"/>
                          </a:rPr>
                        </m:ctrlPr>
                      </m:sSupPr>
                      <m:e>
                        <m:d>
                          <m:dPr>
                            <m:ctrlPr>
                              <a:rPr lang="nl-NL" sz="1600" b="0" i="1" smtClean="0">
                                <a:latin typeface="Cambria Math" panose="02040503050406030204" pitchFamily="18" charset="0"/>
                              </a:rPr>
                            </m:ctrlPr>
                          </m:dPr>
                          <m:e>
                            <m:r>
                              <a:rPr lang="nl-NL" sz="1600" b="0" i="1" smtClean="0">
                                <a:latin typeface="Cambria Math" panose="02040503050406030204" pitchFamily="18" charset="0"/>
                              </a:rPr>
                              <m:t>0.326</m:t>
                            </m:r>
                            <m:sSub>
                              <m:sSubPr>
                                <m:ctrlPr>
                                  <a:rPr lang="nl-NL" sz="1600" b="0" i="1" smtClean="0">
                                    <a:latin typeface="Cambria Math" panose="02040503050406030204" pitchFamily="18" charset="0"/>
                                  </a:rPr>
                                </m:ctrlPr>
                              </m:sSubPr>
                              <m:e>
                                <m:r>
                                  <a:rPr lang="nl-NL" sz="1600" b="0" i="1" smtClean="0">
                                    <a:latin typeface="Cambria Math" panose="02040503050406030204" pitchFamily="18" charset="0"/>
                                  </a:rPr>
                                  <m:t>𝑙</m:t>
                                </m:r>
                              </m:e>
                              <m:sub>
                                <m:r>
                                  <m:rPr>
                                    <m:sty m:val="p"/>
                                  </m:rPr>
                                  <a:rPr lang="nl-NL" sz="1600" b="0" i="0" smtClean="0">
                                    <a:latin typeface="Cambria Math" panose="02040503050406030204" pitchFamily="18" charset="0"/>
                                  </a:rPr>
                                  <m:t>been</m:t>
                                </m:r>
                              </m:sub>
                            </m:sSub>
                          </m:e>
                        </m:d>
                      </m:e>
                      <m:sup>
                        <m:r>
                          <a:rPr lang="nl-NL" sz="1600" b="0" i="1" smtClean="0">
                            <a:latin typeface="Cambria Math" panose="02040503050406030204" pitchFamily="18" charset="0"/>
                          </a:rPr>
                          <m:t>2</m:t>
                        </m:r>
                      </m:sup>
                    </m:sSup>
                  </m:oMath>
                </a14:m>
                <a:r>
                  <a:rPr lang="en-US" sz="1600" dirty="0"/>
                  <a:t> met </a:t>
                </a:r>
                <a14:m>
                  <m:oMath xmlns:m="http://schemas.openxmlformats.org/officeDocument/2006/math">
                    <m:r>
                      <a:rPr lang="nl-NL" sz="1600" i="1">
                        <a:latin typeface="Cambria Math" panose="02040503050406030204" pitchFamily="18" charset="0"/>
                      </a:rPr>
                      <m:t>𝑀</m:t>
                    </m:r>
                    <m:r>
                      <a:rPr lang="nl-NL" sz="1600" b="0" i="1" smtClean="0">
                        <a:latin typeface="Cambria Math" panose="02040503050406030204" pitchFamily="18" charset="0"/>
                      </a:rPr>
                      <m:t>=</m:t>
                    </m:r>
                    <m:r>
                      <m:rPr>
                        <m:sty m:val="p"/>
                      </m:rPr>
                      <a:rPr lang="nl-NL" sz="1600" b="0" i="0" smtClean="0">
                        <a:latin typeface="Cambria Math" panose="02040503050406030204" pitchFamily="18" charset="0"/>
                      </a:rPr>
                      <m:t>lichaamsmassa</m:t>
                    </m:r>
                    <m:r>
                      <a:rPr lang="nl-NL" sz="1600" b="0" i="0" smtClean="0">
                        <a:latin typeface="Cambria Math" panose="02040503050406030204" pitchFamily="18" charset="0"/>
                      </a:rPr>
                      <m:t>, </m:t>
                    </m:r>
                    <m:sSub>
                      <m:sSubPr>
                        <m:ctrlPr>
                          <a:rPr lang="nl-NL" sz="1600" i="1">
                            <a:latin typeface="Cambria Math" panose="02040503050406030204" pitchFamily="18" charset="0"/>
                          </a:rPr>
                        </m:ctrlPr>
                      </m:sSubPr>
                      <m:e>
                        <m:r>
                          <a:rPr lang="nl-NL" sz="1600" i="1">
                            <a:latin typeface="Cambria Math" panose="02040503050406030204" pitchFamily="18" charset="0"/>
                          </a:rPr>
                          <m:t>𝑙</m:t>
                        </m:r>
                      </m:e>
                      <m:sub>
                        <m:r>
                          <m:rPr>
                            <m:sty m:val="p"/>
                          </m:rPr>
                          <a:rPr lang="nl-NL" sz="1600">
                            <a:latin typeface="Cambria Math" panose="02040503050406030204" pitchFamily="18" charset="0"/>
                          </a:rPr>
                          <m:t>been</m:t>
                        </m:r>
                      </m:sub>
                    </m:sSub>
                    <m:r>
                      <a:rPr lang="nl-NL" sz="1600" b="0" i="1" smtClean="0">
                        <a:latin typeface="Cambria Math" panose="02040503050406030204" pitchFamily="18" charset="0"/>
                      </a:rPr>
                      <m:t>=</m:t>
                    </m:r>
                    <m:r>
                      <m:rPr>
                        <m:sty m:val="p"/>
                      </m:rPr>
                      <a:rPr lang="nl-NL" sz="1600" b="0" i="0" smtClean="0">
                        <a:latin typeface="Cambria Math" panose="02040503050406030204" pitchFamily="18" charset="0"/>
                      </a:rPr>
                      <m:t>beenlengte</m:t>
                    </m:r>
                  </m:oMath>
                </a14:m>
                <a:endParaRPr lang="en-US" sz="1600" dirty="0"/>
              </a:p>
              <a:p>
                <a:pPr marL="800100" lvl="1" indent="-342900">
                  <a:spcAft>
                    <a:spcPts val="1200"/>
                  </a:spcAft>
                  <a:buFont typeface="Arial" panose="020B0604020202020204" pitchFamily="34" charset="0"/>
                  <a:buChar char="•"/>
                </a:pPr>
                <a:r>
                  <a:rPr lang="en-US" sz="1600" dirty="0" err="1"/>
                  <a:t>Gebruik</a:t>
                </a:r>
                <a:r>
                  <a:rPr lang="en-US" sz="1600" dirty="0"/>
                  <a:t> van </a:t>
                </a:r>
                <a:r>
                  <a:rPr lang="en-US" sz="1600" i="1" dirty="0" err="1"/>
                  <a:t>parallelle-assenstelling</a:t>
                </a:r>
                <a:r>
                  <a:rPr lang="en-US" sz="1600" i="1" dirty="0"/>
                  <a:t> </a:t>
                </a:r>
                <a:r>
                  <a:rPr lang="en-US" sz="1600" dirty="0" err="1"/>
                  <a:t>voor</a:t>
                </a:r>
                <a:r>
                  <a:rPr lang="en-US" sz="1600" dirty="0"/>
                  <a:t> </a:t>
                </a:r>
                <a:r>
                  <a:rPr lang="en-US" sz="1600" dirty="0" err="1"/>
                  <a:t>berekening</a:t>
                </a:r>
                <a:r>
                  <a:rPr lang="en-US" sz="1600" dirty="0"/>
                  <a:t> van </a:t>
                </a:r>
                <a:r>
                  <a:rPr lang="en-US" sz="1600" dirty="0" err="1"/>
                  <a:t>traagheidsmoment</a:t>
                </a:r>
                <a:r>
                  <a:rPr lang="en-US" sz="1600" dirty="0"/>
                  <a:t> </a:t>
                </a:r>
                <a14:m>
                  <m:oMath xmlns:m="http://schemas.openxmlformats.org/officeDocument/2006/math">
                    <m:r>
                      <a:rPr lang="nl-NL" sz="1600" b="0" i="1" smtClean="0">
                        <a:latin typeface="Cambria Math" panose="02040503050406030204" pitchFamily="18" charset="0"/>
                      </a:rPr>
                      <m:t>𝐼</m:t>
                    </m:r>
                    <m:r>
                      <a:rPr lang="nl-NL" sz="1600" i="1" smtClean="0">
                        <a:latin typeface="Cambria Math" panose="02040503050406030204" pitchFamily="18" charset="0"/>
                      </a:rPr>
                      <m:t> </m:t>
                    </m:r>
                  </m:oMath>
                </a14:m>
                <a:r>
                  <a:rPr lang="en-US" sz="1600" dirty="0" err="1"/>
                  <a:t>t.o.v</a:t>
                </a:r>
                <a:r>
                  <a:rPr lang="en-US" sz="1600" dirty="0"/>
                  <a:t>. </a:t>
                </a:r>
                <a:r>
                  <a:rPr lang="en-US" sz="1600" dirty="0" err="1"/>
                  <a:t>parallelle</a:t>
                </a:r>
                <a:r>
                  <a:rPr lang="en-US" sz="1600" dirty="0"/>
                  <a:t> as op </a:t>
                </a:r>
                <a:r>
                  <a:rPr lang="en-US" sz="1600" dirty="0" err="1"/>
                  <a:t>afstand</a:t>
                </a:r>
                <a:r>
                  <a:rPr lang="en-US" sz="1600" dirty="0"/>
                  <a:t> </a:t>
                </a:r>
                <a14:m>
                  <m:oMath xmlns:m="http://schemas.openxmlformats.org/officeDocument/2006/math">
                    <m:r>
                      <a:rPr lang="nl-NL" sz="1600" b="0" i="1" smtClean="0">
                        <a:latin typeface="Cambria Math" panose="02040503050406030204" pitchFamily="18" charset="0"/>
                      </a:rPr>
                      <m:t>𝑑</m:t>
                    </m:r>
                  </m:oMath>
                </a14:m>
                <a:r>
                  <a:rPr lang="en-US" sz="1600" dirty="0"/>
                  <a:t>: </a:t>
                </a:r>
                <a14:m>
                  <m:oMath xmlns:m="http://schemas.openxmlformats.org/officeDocument/2006/math">
                    <m:r>
                      <a:rPr lang="nl-NL" sz="1600" b="0" i="1" smtClean="0">
                        <a:latin typeface="Cambria Math" panose="02040503050406030204" pitchFamily="18" charset="0"/>
                      </a:rPr>
                      <m:t>𝐼</m:t>
                    </m:r>
                    <m:r>
                      <a:rPr lang="nl-NL" sz="1600" b="0" i="1" smtClean="0">
                        <a:latin typeface="Cambria Math" panose="02040503050406030204" pitchFamily="18" charset="0"/>
                      </a:rPr>
                      <m:t>=</m:t>
                    </m:r>
                    <m:sSub>
                      <m:sSubPr>
                        <m:ctrlPr>
                          <a:rPr lang="nl-NL" sz="1600" b="0" i="1" smtClean="0">
                            <a:latin typeface="Cambria Math" panose="02040503050406030204" pitchFamily="18" charset="0"/>
                          </a:rPr>
                        </m:ctrlPr>
                      </m:sSubPr>
                      <m:e>
                        <m:r>
                          <a:rPr lang="nl-NL" sz="1600" b="0" i="1" smtClean="0">
                            <a:latin typeface="Cambria Math" panose="02040503050406030204" pitchFamily="18" charset="0"/>
                          </a:rPr>
                          <m:t>𝐼</m:t>
                        </m:r>
                      </m:e>
                      <m:sub>
                        <m:r>
                          <a:rPr lang="nl-NL" sz="1600" b="0" i="1" smtClean="0">
                            <a:latin typeface="Cambria Math" panose="02040503050406030204" pitchFamily="18" charset="0"/>
                          </a:rPr>
                          <m:t>𝑍</m:t>
                        </m:r>
                      </m:sub>
                    </m:sSub>
                    <m:r>
                      <a:rPr lang="nl-NL" sz="1600" b="0" i="1" smtClean="0">
                        <a:latin typeface="Cambria Math" panose="02040503050406030204" pitchFamily="18" charset="0"/>
                      </a:rPr>
                      <m:t>+</m:t>
                    </m:r>
                    <m:r>
                      <a:rPr lang="nl-NL" sz="1600" b="0" i="1" smtClean="0">
                        <a:latin typeface="Cambria Math" panose="02040503050406030204" pitchFamily="18" charset="0"/>
                      </a:rPr>
                      <m:t>𝑚</m:t>
                    </m:r>
                    <m:sSup>
                      <m:sSupPr>
                        <m:ctrlPr>
                          <a:rPr lang="nl-NL" sz="1600" b="0" i="1" smtClean="0">
                            <a:latin typeface="Cambria Math" panose="02040503050406030204" pitchFamily="18" charset="0"/>
                          </a:rPr>
                        </m:ctrlPr>
                      </m:sSupPr>
                      <m:e>
                        <m:r>
                          <a:rPr lang="nl-NL" sz="1600" b="0" i="1" smtClean="0">
                            <a:latin typeface="Cambria Math" panose="02040503050406030204" pitchFamily="18" charset="0"/>
                          </a:rPr>
                          <m:t>𝑑</m:t>
                        </m:r>
                      </m:e>
                      <m:sup>
                        <m:r>
                          <a:rPr lang="nl-NL" sz="1600" b="0" i="1" smtClean="0">
                            <a:latin typeface="Cambria Math" panose="02040503050406030204" pitchFamily="18" charset="0"/>
                          </a:rPr>
                          <m:t>2</m:t>
                        </m:r>
                      </m:sup>
                    </m:sSup>
                  </m:oMath>
                </a14:m>
                <a:endParaRPr lang="en-US" sz="1600" dirty="0"/>
              </a:p>
              <a:p>
                <a:pPr marL="800100" lvl="1" indent="-342900">
                  <a:spcAft>
                    <a:spcPts val="1200"/>
                  </a:spcAft>
                  <a:buFont typeface="Arial" panose="020B0604020202020204" pitchFamily="34" charset="0"/>
                  <a:buChar char="•"/>
                </a:pPr>
                <a:r>
                  <a:rPr lang="en-US" sz="1600" dirty="0"/>
                  <a:t>Doe </a:t>
                </a:r>
                <a:r>
                  <a:rPr lang="en-US" sz="1600" dirty="0" err="1"/>
                  <a:t>dit</a:t>
                </a:r>
                <a:r>
                  <a:rPr lang="en-US" sz="1600" dirty="0"/>
                  <a:t> </a:t>
                </a:r>
                <a:r>
                  <a:rPr lang="en-US" sz="1600" dirty="0" err="1"/>
                  <a:t>laatste</a:t>
                </a:r>
                <a:r>
                  <a:rPr lang="en-US" sz="1600" dirty="0"/>
                  <a:t> </a:t>
                </a:r>
                <a:r>
                  <a:rPr lang="en-US" sz="1600" dirty="0" err="1"/>
                  <a:t>voor</a:t>
                </a:r>
                <a:r>
                  <a:rPr lang="en-US" sz="1600" dirty="0"/>
                  <a:t> de </a:t>
                </a:r>
                <a:r>
                  <a:rPr lang="en-US" sz="1600" dirty="0" err="1"/>
                  <a:t>parallelle</a:t>
                </a:r>
                <a:r>
                  <a:rPr lang="en-US" sz="1600" dirty="0"/>
                  <a:t> as door het </a:t>
                </a:r>
                <a:r>
                  <a:rPr lang="en-US" sz="1600" dirty="0" err="1"/>
                  <a:t>berekende</a:t>
                </a:r>
                <a:r>
                  <a:rPr lang="en-US" sz="1600" dirty="0"/>
                  <a:t> </a:t>
                </a:r>
                <a:r>
                  <a:rPr lang="en-US" sz="1600" dirty="0" err="1"/>
                  <a:t>zwaartepunt</a:t>
                </a:r>
                <a:r>
                  <a:rPr lang="en-US" sz="1600" dirty="0"/>
                  <a:t> van het </a:t>
                </a:r>
                <a:r>
                  <a:rPr lang="en-US" sz="1600" dirty="0" err="1"/>
                  <a:t>lichaam</a:t>
                </a:r>
                <a:r>
                  <a:rPr lang="en-US" sz="1600" dirty="0"/>
                  <a:t> van de </a:t>
                </a:r>
                <a:r>
                  <a:rPr lang="en-US" sz="1600" dirty="0" err="1"/>
                  <a:t>schoonspringer</a:t>
                </a:r>
                <a:endParaRPr lang="en-US" sz="1600" dirty="0"/>
              </a:p>
              <a:p>
                <a:pPr marL="342900" indent="-342900">
                  <a:spcAft>
                    <a:spcPts val="1200"/>
                  </a:spcAft>
                  <a:buFont typeface="Arial" panose="020B0604020202020204" pitchFamily="34" charset="0"/>
                  <a:buChar char="•"/>
                </a:pPr>
                <a:r>
                  <a:rPr lang="en-US" sz="2000" dirty="0" err="1"/>
                  <a:t>Bereken</a:t>
                </a:r>
                <a:r>
                  <a:rPr lang="en-US" sz="2000" dirty="0"/>
                  <a:t> </a:t>
                </a:r>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𝐼</m:t>
                        </m:r>
                      </m:e>
                      <m:sub>
                        <m:r>
                          <m:rPr>
                            <m:sty m:val="p"/>
                          </m:rPr>
                          <a:rPr lang="nl-NL" sz="2000" i="0">
                            <a:latin typeface="Cambria Math" panose="02040503050406030204" pitchFamily="18" charset="0"/>
                          </a:rPr>
                          <m:t>totaal</m:t>
                        </m:r>
                      </m:sub>
                    </m:sSub>
                  </m:oMath>
                </a14:m>
                <a:r>
                  <a:rPr lang="en-US" sz="2000" dirty="0"/>
                  <a:t> door bijdragen van alle </a:t>
                </a:r>
                <a:r>
                  <a:rPr lang="en-US" sz="2000" dirty="0" err="1"/>
                  <a:t>segmenten</a:t>
                </a:r>
                <a:r>
                  <a:rPr lang="en-US" sz="2000" dirty="0"/>
                  <a:t> </a:t>
                </a:r>
                <a:r>
                  <a:rPr lang="en-US" sz="2000" dirty="0" err="1"/>
                  <a:t>bij</a:t>
                </a:r>
                <a:r>
                  <a:rPr lang="en-US" sz="2000" dirty="0"/>
                  <a:t> </a:t>
                </a:r>
                <a:r>
                  <a:rPr lang="en-US" sz="2000" dirty="0" err="1"/>
                  <a:t>elkaar</a:t>
                </a:r>
                <a:r>
                  <a:rPr lang="en-US" sz="2000" dirty="0"/>
                  <a:t> op </a:t>
                </a:r>
                <a:r>
                  <a:rPr lang="en-US" sz="2000" dirty="0" err="1"/>
                  <a:t>te</a:t>
                </a:r>
                <a:r>
                  <a:rPr lang="en-US" sz="2000" dirty="0"/>
                  <a:t> </a:t>
                </a:r>
                <a:r>
                  <a:rPr lang="en-US" sz="2000" dirty="0" err="1"/>
                  <a:t>tellen</a:t>
                </a:r>
                <a:r>
                  <a:rPr lang="en-US" sz="2000" dirty="0"/>
                  <a:t>.</a:t>
                </a:r>
              </a:p>
              <a:p>
                <a:pPr marL="342900" indent="-342900">
                  <a:spcAft>
                    <a:spcPts val="1200"/>
                  </a:spcAft>
                  <a:buFont typeface="Arial" panose="020B0604020202020204" pitchFamily="34" charset="0"/>
                  <a:buChar char="•"/>
                </a:pPr>
                <a:r>
                  <a:rPr lang="en-US" sz="2000" dirty="0" err="1"/>
                  <a:t>Bereken</a:t>
                </a:r>
                <a:r>
                  <a:rPr lang="en-US" sz="2000" dirty="0"/>
                  <a:t> de </a:t>
                </a:r>
                <a:r>
                  <a:rPr lang="en-US" sz="2000" dirty="0" err="1"/>
                  <a:t>traagheidsstraal</a:t>
                </a:r>
                <a:r>
                  <a:rPr lang="en-US" sz="2000" dirty="0"/>
                  <a:t> </a:t>
                </a:r>
                <a14:m>
                  <m:oMath xmlns:m="http://schemas.openxmlformats.org/officeDocument/2006/math">
                    <m:r>
                      <a:rPr lang="nl-NL" sz="2000" i="1">
                        <a:latin typeface="Cambria Math" panose="02040503050406030204" pitchFamily="18" charset="0"/>
                      </a:rPr>
                      <m:t>𝑟</m:t>
                    </m:r>
                    <m:r>
                      <a:rPr lang="nl-NL" sz="2000" i="1">
                        <a:latin typeface="Cambria Math" panose="02040503050406030204" pitchFamily="18" charset="0"/>
                      </a:rPr>
                      <m:t> </m:t>
                    </m:r>
                  </m:oMath>
                </a14:m>
                <a:r>
                  <a:rPr lang="en-US" sz="2000" dirty="0"/>
                  <a:t>van het </a:t>
                </a:r>
                <a:r>
                  <a:rPr lang="en-US" sz="2000" dirty="0" err="1"/>
                  <a:t>gehele</a:t>
                </a:r>
                <a:r>
                  <a:rPr lang="en-US" sz="2000" dirty="0"/>
                  <a:t> </a:t>
                </a:r>
                <a:r>
                  <a:rPr lang="en-US" sz="2000" dirty="0" err="1"/>
                  <a:t>lichaam</a:t>
                </a:r>
                <a:r>
                  <a:rPr lang="en-US" sz="2000" dirty="0"/>
                  <a:t> via </a:t>
                </a:r>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𝐼</m:t>
                        </m:r>
                      </m:e>
                      <m:sub>
                        <m:r>
                          <m:rPr>
                            <m:sty m:val="p"/>
                          </m:rPr>
                          <a:rPr lang="nl-NL" sz="2000" b="0" i="0" smtClean="0">
                            <a:latin typeface="Cambria Math" panose="02040503050406030204" pitchFamily="18" charset="0"/>
                          </a:rPr>
                          <m:t>totaal</m:t>
                        </m:r>
                      </m:sub>
                    </m:sSub>
                    <m:r>
                      <a:rPr lang="nl-NL" sz="2000" b="0" i="1" smtClean="0">
                        <a:latin typeface="Cambria Math" panose="02040503050406030204" pitchFamily="18" charset="0"/>
                      </a:rPr>
                      <m:t>=</m:t>
                    </m:r>
                    <m:r>
                      <a:rPr lang="nl-NL" sz="2000" b="0" i="1" smtClean="0">
                        <a:latin typeface="Cambria Math" panose="02040503050406030204" pitchFamily="18" charset="0"/>
                      </a:rPr>
                      <m:t>𝑀</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𝑟</m:t>
                        </m:r>
                      </m:e>
                      <m:sup>
                        <m:r>
                          <a:rPr lang="nl-NL" sz="2000" b="0" i="1" smtClean="0">
                            <a:latin typeface="Cambria Math" panose="02040503050406030204" pitchFamily="18" charset="0"/>
                          </a:rPr>
                          <m:t>2</m:t>
                        </m:r>
                      </m:sup>
                    </m:sSup>
                  </m:oMath>
                </a14:m>
                <a:endParaRPr lang="en-US" sz="2000" dirty="0"/>
              </a:p>
              <a:p>
                <a:pPr>
                  <a:spcAft>
                    <a:spcPts val="1200"/>
                  </a:spcAft>
                </a:pPr>
                <a:r>
                  <a:rPr lang="en-US" sz="1600" dirty="0"/>
                  <a:t> </a:t>
                </a:r>
              </a:p>
            </p:txBody>
          </p:sp>
        </mc:Choice>
        <mc:Fallback xmlns="">
          <p:sp>
            <p:nvSpPr>
              <p:cNvPr id="7" name="Tekstvak 6">
                <a:extLst>
                  <a:ext uri="{FF2B5EF4-FFF2-40B4-BE49-F238E27FC236}">
                    <a16:creationId xmlns:a16="http://schemas.microsoft.com/office/drawing/2014/main" id="{0B17F673-CC8D-269A-22FE-D1FA2BC54790}"/>
                  </a:ext>
                </a:extLst>
              </p:cNvPr>
              <p:cNvSpPr txBox="1">
                <a:spLocks noRot="1" noChangeAspect="1" noMove="1" noResize="1" noEditPoints="1" noAdjustHandles="1" noChangeArrowheads="1" noChangeShapeType="1" noTextEdit="1"/>
              </p:cNvSpPr>
              <p:nvPr/>
            </p:nvSpPr>
            <p:spPr>
              <a:xfrm>
                <a:off x="53752" y="1085331"/>
                <a:ext cx="9036496" cy="4416915"/>
              </a:xfrm>
              <a:prstGeom prst="rect">
                <a:avLst/>
              </a:prstGeom>
              <a:blipFill>
                <a:blip r:embed="rId2"/>
                <a:stretch>
                  <a:fillRect l="-607" t="-552" r="-607"/>
                </a:stretch>
              </a:blipFill>
            </p:spPr>
            <p:txBody>
              <a:bodyPr/>
              <a:lstStyle/>
              <a:p>
                <a:r>
                  <a:rPr lang="nl-NL">
                    <a:noFill/>
                  </a:rPr>
                  <a:t> </a:t>
                </a:r>
              </a:p>
            </p:txBody>
          </p:sp>
        </mc:Fallback>
      </mc:AlternateContent>
      <p:sp>
        <p:nvSpPr>
          <p:cNvPr id="2" name="Tekstvak 1">
            <a:extLst>
              <a:ext uri="{FF2B5EF4-FFF2-40B4-BE49-F238E27FC236}">
                <a16:creationId xmlns:a16="http://schemas.microsoft.com/office/drawing/2014/main" id="{134B8DD8-E463-7316-E56E-C69BD2C7A867}"/>
              </a:ext>
            </a:extLst>
          </p:cNvPr>
          <p:cNvSpPr txBox="1"/>
          <p:nvPr/>
        </p:nvSpPr>
        <p:spPr>
          <a:xfrm>
            <a:off x="107504" y="5445224"/>
            <a:ext cx="6768199" cy="954107"/>
          </a:xfrm>
          <a:prstGeom prst="rect">
            <a:avLst/>
          </a:prstGeom>
          <a:noFill/>
        </p:spPr>
        <p:txBody>
          <a:bodyPr wrap="none" rtlCol="0">
            <a:spAutoFit/>
          </a:bodyPr>
          <a:lstStyle/>
          <a:p>
            <a:r>
              <a:rPr lang="nl-NL" sz="2000" i="1" dirty="0"/>
              <a:t>Resultaten</a:t>
            </a:r>
            <a:r>
              <a:rPr lang="nl-NL" dirty="0"/>
              <a:t> (zie Coach activiteit):</a:t>
            </a:r>
          </a:p>
          <a:p>
            <a:pPr marL="285750" indent="-285750">
              <a:buFont typeface="Arial" panose="020B0604020202020204" pitchFamily="34" charset="0"/>
              <a:buChar char="•"/>
            </a:pPr>
            <a:r>
              <a:rPr lang="nl-NL" dirty="0" err="1"/>
              <a:t>gyratiestraal</a:t>
            </a:r>
            <a:r>
              <a:rPr lang="nl-NL" dirty="0"/>
              <a:t>-tijd grafiek in overeenstemming met beweging;</a:t>
            </a:r>
          </a:p>
          <a:p>
            <a:pPr marL="285750" indent="-285750">
              <a:buFont typeface="Arial" panose="020B0604020202020204" pitchFamily="34" charset="0"/>
              <a:buChar char="•"/>
            </a:pPr>
            <a:r>
              <a:rPr lang="nl-NL" dirty="0" err="1"/>
              <a:t>gyratiestraal</a:t>
            </a:r>
            <a:r>
              <a:rPr lang="nl-NL" dirty="0"/>
              <a:t> </a:t>
            </a:r>
            <a:r>
              <a:rPr lang="nl-NL" sz="1800" dirty="0"/>
              <a:t>≈ berekende </a:t>
            </a:r>
            <a:r>
              <a:rPr lang="nl-NL" sz="1800" dirty="0" err="1"/>
              <a:t>gyratiestraal</a:t>
            </a:r>
            <a:r>
              <a:rPr lang="nl-NL" sz="1800" dirty="0"/>
              <a:t> zonder armsegmenten.</a:t>
            </a:r>
            <a:endParaRPr lang="nl-NL" dirty="0"/>
          </a:p>
        </p:txBody>
      </p:sp>
    </p:spTree>
    <p:extLst>
      <p:ext uri="{BB962C8B-B14F-4D97-AF65-F5344CB8AC3E}">
        <p14:creationId xmlns:p14="http://schemas.microsoft.com/office/powerpoint/2010/main" val="37914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80528" y="-315416"/>
            <a:ext cx="9144000" cy="864096"/>
          </a:xfrm>
        </p:spPr>
        <p:txBody>
          <a:bodyPr/>
          <a:lstStyle/>
          <a:p>
            <a:pPr lvl="1"/>
            <a:r>
              <a:rPr lang="en-US" sz="2400" b="0" dirty="0">
                <a:solidFill>
                  <a:schemeClr val="tx2"/>
                </a:solidFill>
              </a:rPr>
              <a:t> Check in Coach </a:t>
            </a:r>
            <a:r>
              <a:rPr lang="en-US" sz="2400" b="0" dirty="0" err="1">
                <a:solidFill>
                  <a:schemeClr val="tx2"/>
                </a:solidFill>
              </a:rPr>
              <a:t>activiteit</a:t>
            </a:r>
            <a:r>
              <a:rPr lang="en-US" sz="2400" b="0" dirty="0">
                <a:solidFill>
                  <a:schemeClr val="tx2"/>
                </a:solidFill>
              </a:rPr>
              <a:t> (</a:t>
            </a:r>
            <a:r>
              <a:rPr lang="en-US" sz="2400" b="0" dirty="0" err="1">
                <a:solidFill>
                  <a:schemeClr val="tx2"/>
                </a:solidFill>
              </a:rPr>
              <a:t>sprong</a:t>
            </a:r>
            <a:r>
              <a:rPr lang="en-US" sz="2400" b="0" dirty="0">
                <a:solidFill>
                  <a:schemeClr val="tx2"/>
                </a:solidFill>
              </a:rPr>
              <a:t> </a:t>
            </a:r>
            <a:r>
              <a:rPr lang="en-US" sz="2400" b="0" dirty="0">
                <a:solidFill>
                  <a:schemeClr val="tx2"/>
                </a:solidFill>
                <a:hlinkClick r:id="rId2" action="ppaction://hlinkfile"/>
              </a:rPr>
              <a:t>105B</a:t>
            </a:r>
            <a:r>
              <a:rPr lang="en-US" sz="2400" b="0" dirty="0">
                <a:solidFill>
                  <a:schemeClr val="tx2"/>
                </a:solidFill>
              </a:rPr>
              <a:t>)</a:t>
            </a:r>
          </a:p>
        </p:txBody>
      </p:sp>
      <p:pic>
        <p:nvPicPr>
          <p:cNvPr id="4" name="Afbeelding 3">
            <a:hlinkClick r:id="rId2" action="ppaction://hlinkfile"/>
            <a:extLst>
              <a:ext uri="{FF2B5EF4-FFF2-40B4-BE49-F238E27FC236}">
                <a16:creationId xmlns:a16="http://schemas.microsoft.com/office/drawing/2014/main" id="{C4D4B7AD-45D7-E2BB-7BA4-EB4191C0F7A5}"/>
              </a:ext>
            </a:extLst>
          </p:cNvPr>
          <p:cNvPicPr>
            <a:picLocks noChangeAspect="1"/>
          </p:cNvPicPr>
          <p:nvPr/>
        </p:nvPicPr>
        <p:blipFill>
          <a:blip r:embed="rId3"/>
          <a:stretch>
            <a:fillRect/>
          </a:stretch>
        </p:blipFill>
        <p:spPr>
          <a:xfrm>
            <a:off x="0" y="1184693"/>
            <a:ext cx="9144000" cy="4488613"/>
          </a:xfrm>
          <a:prstGeom prst="rect">
            <a:avLst/>
          </a:prstGeom>
        </p:spPr>
      </p:pic>
    </p:spTree>
    <p:extLst>
      <p:ext uri="{BB962C8B-B14F-4D97-AF65-F5344CB8AC3E}">
        <p14:creationId xmlns:p14="http://schemas.microsoft.com/office/powerpoint/2010/main" val="248289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a:xfrm>
            <a:off x="3124200" y="6503934"/>
            <a:ext cx="2895600" cy="331787"/>
          </a:xfrm>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20608" y="116632"/>
            <a:ext cx="9144000" cy="864096"/>
          </a:xfrm>
        </p:spPr>
        <p:txBody>
          <a:bodyPr/>
          <a:lstStyle/>
          <a:p>
            <a:pPr lvl="1"/>
            <a:r>
              <a:rPr lang="en-US" sz="2200" b="0" dirty="0" err="1">
                <a:solidFill>
                  <a:schemeClr val="tx2"/>
                </a:solidFill>
              </a:rPr>
              <a:t>Gyratiestraal</a:t>
            </a:r>
            <a:r>
              <a:rPr lang="en-US" sz="2200" b="0" dirty="0">
                <a:solidFill>
                  <a:schemeClr val="tx2"/>
                </a:solidFill>
              </a:rPr>
              <a:t> </a:t>
            </a:r>
            <a:r>
              <a:rPr lang="en-US" sz="2200" b="0" dirty="0" err="1">
                <a:solidFill>
                  <a:schemeClr val="tx2"/>
                </a:solidFill>
              </a:rPr>
              <a:t>als</a:t>
            </a:r>
            <a:r>
              <a:rPr lang="en-US" sz="2200" b="0" dirty="0">
                <a:solidFill>
                  <a:schemeClr val="tx2"/>
                </a:solidFill>
              </a:rPr>
              <a:t> </a:t>
            </a:r>
            <a:r>
              <a:rPr lang="en-US" sz="2200" b="0" dirty="0" err="1">
                <a:solidFill>
                  <a:schemeClr val="tx2"/>
                </a:solidFill>
              </a:rPr>
              <a:t>functie</a:t>
            </a:r>
            <a:r>
              <a:rPr lang="en-US" sz="2200" b="0" dirty="0">
                <a:solidFill>
                  <a:schemeClr val="tx2"/>
                </a:solidFill>
              </a:rPr>
              <a:t> van </a:t>
            </a:r>
            <a:r>
              <a:rPr lang="en-US" sz="2200" b="0" dirty="0" err="1">
                <a:solidFill>
                  <a:schemeClr val="tx2"/>
                </a:solidFill>
              </a:rPr>
              <a:t>heup-romphoek</a:t>
            </a:r>
            <a:r>
              <a:rPr lang="en-US" sz="2200" b="0" dirty="0">
                <a:solidFill>
                  <a:schemeClr val="tx2"/>
                </a:solidFill>
              </a:rPr>
              <a:t> in 2-segmentenmodel</a:t>
            </a:r>
          </a:p>
        </p:txBody>
      </p:sp>
      <p:sp>
        <p:nvSpPr>
          <p:cNvPr id="7" name="Tekstvak 6">
            <a:extLst>
              <a:ext uri="{FF2B5EF4-FFF2-40B4-BE49-F238E27FC236}">
                <a16:creationId xmlns:a16="http://schemas.microsoft.com/office/drawing/2014/main" id="{0B17F673-CC8D-269A-22FE-D1FA2BC54790}"/>
              </a:ext>
            </a:extLst>
          </p:cNvPr>
          <p:cNvSpPr txBox="1"/>
          <p:nvPr/>
        </p:nvSpPr>
        <p:spPr>
          <a:xfrm>
            <a:off x="53752" y="1124744"/>
            <a:ext cx="9036496" cy="338554"/>
          </a:xfrm>
          <a:prstGeom prst="rect">
            <a:avLst/>
          </a:prstGeom>
          <a:noFill/>
        </p:spPr>
        <p:txBody>
          <a:bodyPr wrap="square" rtlCol="0">
            <a:spAutoFit/>
          </a:bodyPr>
          <a:lstStyle/>
          <a:p>
            <a:pPr>
              <a:spcAft>
                <a:spcPts val="1200"/>
              </a:spcAft>
            </a:pPr>
            <a:r>
              <a:rPr lang="en-US" sz="1600" dirty="0"/>
              <a:t> </a:t>
            </a:r>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E01192B8-F808-8495-8878-E949997977F3}"/>
                  </a:ext>
                </a:extLst>
              </p:cNvPr>
              <p:cNvSpPr txBox="1"/>
              <p:nvPr/>
            </p:nvSpPr>
            <p:spPr>
              <a:xfrm>
                <a:off x="467544" y="1604434"/>
                <a:ext cx="5468164" cy="1266437"/>
              </a:xfrm>
              <a:prstGeom prst="rect">
                <a:avLst/>
              </a:prstGeom>
              <a:noFill/>
            </p:spPr>
            <p:txBody>
              <a:bodyPr wrap="none" rtlCol="0">
                <a:spAutoFit/>
              </a:bodyPr>
              <a:lstStyle/>
              <a:p>
                <a:pPr/>
                <a:r>
                  <a:rPr lang="nl-NL" dirty="0"/>
                  <a:t>Bij beenlengte van 0.9 m en romplengte van 0.6 m, </a:t>
                </a:r>
                <a:br>
                  <a:rPr lang="nl-NL" dirty="0"/>
                </a:br>
                <a:r>
                  <a:rPr lang="nl-NL" dirty="0" err="1"/>
                  <a:t>gyratiestaal</a:t>
                </a:r>
                <a:r>
                  <a:rPr lang="nl-NL" dirty="0"/>
                  <a:t> </a:t>
                </a:r>
                <a14:m>
                  <m:oMath xmlns:m="http://schemas.openxmlformats.org/officeDocument/2006/math">
                    <m:r>
                      <a:rPr lang="nl-NL" b="0" i="1" smtClean="0">
                        <a:latin typeface="Cambria Math" panose="02040503050406030204" pitchFamily="18" charset="0"/>
                      </a:rPr>
                      <m:t>𝑟</m:t>
                    </m:r>
                    <m:r>
                      <a:rPr lang="nl-NL" b="0" i="1" smtClean="0">
                        <a:latin typeface="Cambria Math" panose="02040503050406030204" pitchFamily="18" charset="0"/>
                      </a:rPr>
                      <m:t> </m:t>
                    </m:r>
                  </m:oMath>
                </a14:m>
                <a:r>
                  <a:rPr lang="nl-NL" dirty="0"/>
                  <a:t>bij heup-romphoek </a:t>
                </a:r>
                <a14:m>
                  <m:oMath xmlns:m="http://schemas.openxmlformats.org/officeDocument/2006/math">
                    <m:r>
                      <a:rPr lang="nl-NL" i="1">
                        <a:latin typeface="Cambria Math" panose="02040503050406030204" pitchFamily="18" charset="0"/>
                        <a:ea typeface="Cambria Math" panose="02040503050406030204" pitchFamily="18" charset="0"/>
                      </a:rPr>
                      <m:t>𝜃</m:t>
                    </m:r>
                  </m:oMath>
                </a14:m>
                <a:r>
                  <a:rPr lang="nl-NL" dirty="0"/>
                  <a:t>:</a:t>
                </a:r>
                <a:br>
                  <a:rPr lang="nl-NL" dirty="0"/>
                </a:br>
                <a:br>
                  <a:rPr lang="nl-NL" dirty="0"/>
                </a:b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𝑟</m:t>
                      </m:r>
                      <m:r>
                        <a:rPr lang="nl-NL" b="0" i="1" smtClean="0">
                          <a:latin typeface="Cambria Math" panose="02040503050406030204" pitchFamily="18" charset="0"/>
                          <a:ea typeface="Cambria Math" panose="02040503050406030204" pitchFamily="18" charset="0"/>
                        </a:rPr>
                        <m:t>≈</m:t>
                      </m:r>
                      <m:rad>
                        <m:radPr>
                          <m:degHide m:val="on"/>
                          <m:ctrlPr>
                            <a:rPr lang="nl-NL" b="0" i="1" smtClean="0">
                              <a:latin typeface="Cambria Math" panose="02040503050406030204" pitchFamily="18" charset="0"/>
                              <a:ea typeface="Cambria Math" panose="02040503050406030204" pitchFamily="18" charset="0"/>
                            </a:rPr>
                          </m:ctrlPr>
                        </m:radPr>
                        <m:deg/>
                        <m:e>
                          <m:r>
                            <a:rPr lang="nl-NL" b="0" i="1" smtClean="0">
                              <a:latin typeface="Cambria Math" panose="02040503050406030204" pitchFamily="18" charset="0"/>
                              <a:ea typeface="Cambria Math" panose="02040503050406030204" pitchFamily="18" charset="0"/>
                            </a:rPr>
                            <m:t>0.12648−0.0732</m:t>
                          </m:r>
                          <m:func>
                            <m:funcPr>
                              <m:ctrlPr>
                                <a:rPr lang="nl-NL" b="0" i="1" smtClean="0">
                                  <a:latin typeface="Cambria Math" panose="02040503050406030204" pitchFamily="18" charset="0"/>
                                  <a:ea typeface="Cambria Math" panose="02040503050406030204" pitchFamily="18" charset="0"/>
                                </a:rPr>
                              </m:ctrlPr>
                            </m:funcPr>
                            <m:fName>
                              <m:r>
                                <m:rPr>
                                  <m:sty m:val="p"/>
                                </m:rPr>
                                <a:rPr lang="nl-NL" b="0" i="0" smtClean="0">
                                  <a:latin typeface="Cambria Math" panose="02040503050406030204" pitchFamily="18" charset="0"/>
                                  <a:ea typeface="Cambria Math" panose="02040503050406030204" pitchFamily="18" charset="0"/>
                                </a:rPr>
                                <m:t>cos</m:t>
                              </m:r>
                            </m:fName>
                            <m:e>
                              <m:r>
                                <a:rPr lang="nl-NL" b="0" i="1" smtClean="0">
                                  <a:latin typeface="Cambria Math" panose="02040503050406030204" pitchFamily="18" charset="0"/>
                                  <a:ea typeface="Cambria Math" panose="02040503050406030204" pitchFamily="18" charset="0"/>
                                </a:rPr>
                                <m:t>𝜃</m:t>
                              </m:r>
                              <m:r>
                                <a:rPr lang="nl-NL" b="0" i="1" smtClean="0">
                                  <a:latin typeface="Cambria Math" panose="02040503050406030204" pitchFamily="18" charset="0"/>
                                  <a:ea typeface="Cambria Math" panose="02040503050406030204" pitchFamily="18" charset="0"/>
                                </a:rPr>
                                <m:t>+0.036</m:t>
                              </m:r>
                              <m:func>
                                <m:funcPr>
                                  <m:ctrlPr>
                                    <a:rPr lang="nl-NL" i="1">
                                      <a:latin typeface="Cambria Math" panose="02040503050406030204" pitchFamily="18" charset="0"/>
                                      <a:ea typeface="Cambria Math" panose="02040503050406030204" pitchFamily="18" charset="0"/>
                                    </a:rPr>
                                  </m:ctrlPr>
                                </m:funcPr>
                                <m:fName>
                                  <m:sSup>
                                    <m:sSupPr>
                                      <m:ctrlPr>
                                        <a:rPr lang="nl-NL" i="1" smtClean="0">
                                          <a:latin typeface="Cambria Math" panose="02040503050406030204" pitchFamily="18" charset="0"/>
                                          <a:ea typeface="Cambria Math" panose="02040503050406030204" pitchFamily="18" charset="0"/>
                                        </a:rPr>
                                      </m:ctrlPr>
                                    </m:sSupPr>
                                    <m:e>
                                      <m:r>
                                        <m:rPr>
                                          <m:sty m:val="p"/>
                                        </m:rPr>
                                        <a:rPr lang="nl-NL">
                                          <a:latin typeface="Cambria Math" panose="02040503050406030204" pitchFamily="18" charset="0"/>
                                          <a:ea typeface="Cambria Math" panose="02040503050406030204" pitchFamily="18" charset="0"/>
                                        </a:rPr>
                                        <m:t>cos</m:t>
                                      </m:r>
                                    </m:e>
                                    <m:sup>
                                      <m:r>
                                        <a:rPr lang="nl-NL" b="0" i="1" smtClean="0">
                                          <a:latin typeface="Cambria Math" panose="02040503050406030204" pitchFamily="18" charset="0"/>
                                          <a:ea typeface="Cambria Math" panose="02040503050406030204" pitchFamily="18" charset="0"/>
                                        </a:rPr>
                                        <m:t>2</m:t>
                                      </m:r>
                                    </m:sup>
                                  </m:sSup>
                                </m:fName>
                                <m:e>
                                  <m:r>
                                    <a:rPr lang="nl-NL" i="1">
                                      <a:latin typeface="Cambria Math" panose="02040503050406030204" pitchFamily="18" charset="0"/>
                                      <a:ea typeface="Cambria Math" panose="02040503050406030204" pitchFamily="18" charset="0"/>
                                    </a:rPr>
                                    <m:t>𝜃</m:t>
                                  </m:r>
                                </m:e>
                              </m:func>
                            </m:e>
                          </m:func>
                        </m:e>
                      </m:rad>
                    </m:oMath>
                  </m:oMathPara>
                </a14:m>
                <a:endParaRPr lang="nl-NL" dirty="0"/>
              </a:p>
            </p:txBody>
          </p:sp>
        </mc:Choice>
        <mc:Fallback xmlns="">
          <p:sp>
            <p:nvSpPr>
              <p:cNvPr id="4" name="Tekstvak 3">
                <a:extLst>
                  <a:ext uri="{FF2B5EF4-FFF2-40B4-BE49-F238E27FC236}">
                    <a16:creationId xmlns:a16="http://schemas.microsoft.com/office/drawing/2014/main" id="{E01192B8-F808-8495-8878-E949997977F3}"/>
                  </a:ext>
                </a:extLst>
              </p:cNvPr>
              <p:cNvSpPr txBox="1">
                <a:spLocks noRot="1" noChangeAspect="1" noMove="1" noResize="1" noEditPoints="1" noAdjustHandles="1" noChangeArrowheads="1" noChangeShapeType="1" noTextEdit="1"/>
              </p:cNvSpPr>
              <p:nvPr/>
            </p:nvSpPr>
            <p:spPr>
              <a:xfrm>
                <a:off x="467544" y="1604434"/>
                <a:ext cx="5468164" cy="1266437"/>
              </a:xfrm>
              <a:prstGeom prst="rect">
                <a:avLst/>
              </a:prstGeom>
              <a:blipFill>
                <a:blip r:embed="rId2"/>
                <a:stretch>
                  <a:fillRect l="-1003" t="-2404"/>
                </a:stretch>
              </a:blipFill>
            </p:spPr>
            <p:txBody>
              <a:bodyPr/>
              <a:lstStyle/>
              <a:p>
                <a:r>
                  <a:rPr lang="nl-NL">
                    <a:noFill/>
                  </a:rPr>
                  <a:t> </a:t>
                </a:r>
              </a:p>
            </p:txBody>
          </p:sp>
        </mc:Fallback>
      </mc:AlternateContent>
      <p:pic>
        <p:nvPicPr>
          <p:cNvPr id="8" name="Afbeelding 7">
            <a:extLst>
              <a:ext uri="{FF2B5EF4-FFF2-40B4-BE49-F238E27FC236}">
                <a16:creationId xmlns:a16="http://schemas.microsoft.com/office/drawing/2014/main" id="{A2F51128-7B9F-796F-5D9D-D04A285CB3CC}"/>
              </a:ext>
            </a:extLst>
          </p:cNvPr>
          <p:cNvPicPr>
            <a:picLocks noChangeAspect="1"/>
          </p:cNvPicPr>
          <p:nvPr/>
        </p:nvPicPr>
        <p:blipFill>
          <a:blip r:embed="rId3"/>
          <a:stretch>
            <a:fillRect/>
          </a:stretch>
        </p:blipFill>
        <p:spPr>
          <a:xfrm>
            <a:off x="6084168" y="1157755"/>
            <a:ext cx="2733333" cy="3714286"/>
          </a:xfrm>
          <a:prstGeom prst="rect">
            <a:avLst/>
          </a:prstGeom>
        </p:spPr>
      </p:pic>
      <mc:AlternateContent xmlns:mc="http://schemas.openxmlformats.org/markup-compatibility/2006">
        <mc:Choice xmlns:a14="http://schemas.microsoft.com/office/drawing/2010/main" Requires="a14">
          <p:sp>
            <p:nvSpPr>
              <p:cNvPr id="9" name="Tekstvak 8">
                <a:extLst>
                  <a:ext uri="{FF2B5EF4-FFF2-40B4-BE49-F238E27FC236}">
                    <a16:creationId xmlns:a16="http://schemas.microsoft.com/office/drawing/2014/main" id="{D9A929E4-D54A-C299-23BC-D7E95BC5B587}"/>
                  </a:ext>
                </a:extLst>
              </p:cNvPr>
              <p:cNvSpPr txBox="1"/>
              <p:nvPr/>
            </p:nvSpPr>
            <p:spPr>
              <a:xfrm>
                <a:off x="467544" y="3429000"/>
                <a:ext cx="7488832" cy="2954655"/>
              </a:xfrm>
              <a:prstGeom prst="rect">
                <a:avLst/>
              </a:prstGeom>
              <a:noFill/>
            </p:spPr>
            <p:txBody>
              <a:bodyPr wrap="square" rtlCol="0">
                <a:spAutoFit/>
              </a:bodyPr>
              <a:lstStyle/>
              <a:p>
                <a:r>
                  <a:rPr lang="nl-NL" dirty="0"/>
                  <a:t>Heup-romphoek </a:t>
                </a:r>
                <a14:m>
                  <m:oMath xmlns:m="http://schemas.openxmlformats.org/officeDocument/2006/math">
                    <m:r>
                      <a:rPr lang="nl-NL" i="1" smtClean="0">
                        <a:latin typeface="Cambria Math" panose="02040503050406030204" pitchFamily="18" charset="0"/>
                        <a:ea typeface="Cambria Math" panose="02040503050406030204" pitchFamily="18" charset="0"/>
                      </a:rPr>
                      <m:t>𝜃</m:t>
                    </m:r>
                  </m:oMath>
                </a14:m>
                <a:r>
                  <a:rPr lang="nl-NL" dirty="0"/>
                  <a:t> bereken je met cosinusregel:</a:t>
                </a:r>
              </a:p>
              <a:p>
                <a:endParaRPr lang="nl-NL" sz="800" dirty="0"/>
              </a:p>
              <a:p>
                <a:pPr algn="ctr"/>
                <a14:m>
                  <m:oMath xmlns:m="http://schemas.openxmlformats.org/officeDocument/2006/math">
                    <m:sSup>
                      <m:sSupPr>
                        <m:ctrlPr>
                          <a:rPr lang="nl-NL" b="0" i="1" smtClean="0">
                            <a:latin typeface="Cambria Math" panose="02040503050406030204" pitchFamily="18" charset="0"/>
                          </a:rPr>
                        </m:ctrlPr>
                      </m:sSupPr>
                      <m:e>
                        <m:r>
                          <a:rPr lang="nl-NL" b="0" i="1" smtClean="0">
                            <a:latin typeface="Cambria Math" panose="02040503050406030204" pitchFamily="18" charset="0"/>
                          </a:rPr>
                          <m:t>𝑐</m:t>
                        </m:r>
                      </m:e>
                      <m:sup>
                        <m:r>
                          <a:rPr lang="nl-NL" b="0" i="1" smtClean="0">
                            <a:latin typeface="Cambria Math" panose="02040503050406030204" pitchFamily="18" charset="0"/>
                          </a:rPr>
                          <m:t>2</m:t>
                        </m:r>
                      </m:sup>
                    </m:sSup>
                    <m:r>
                      <a:rPr lang="nl-NL" b="0" i="1" smtClean="0">
                        <a:latin typeface="Cambria Math" panose="02040503050406030204" pitchFamily="18" charset="0"/>
                      </a:rPr>
                      <m:t>=</m:t>
                    </m:r>
                  </m:oMath>
                </a14:m>
                <a:r>
                  <a:rPr lang="nl-NL" dirty="0"/>
                  <a:t> </a:t>
                </a:r>
                <a14:m>
                  <m:oMath xmlns:m="http://schemas.openxmlformats.org/officeDocument/2006/math">
                    <m:sSup>
                      <m:sSupPr>
                        <m:ctrlPr>
                          <a:rPr lang="nl-NL" i="1">
                            <a:latin typeface="Cambria Math" panose="02040503050406030204" pitchFamily="18" charset="0"/>
                          </a:rPr>
                        </m:ctrlPr>
                      </m:sSupPr>
                      <m:e>
                        <m:r>
                          <a:rPr lang="nl-NL" b="0" i="1" smtClean="0">
                            <a:latin typeface="Cambria Math" panose="02040503050406030204" pitchFamily="18" charset="0"/>
                          </a:rPr>
                          <m:t>𝑎</m:t>
                        </m:r>
                      </m:e>
                      <m:sup>
                        <m:r>
                          <a:rPr lang="nl-NL" i="1">
                            <a:latin typeface="Cambria Math" panose="02040503050406030204" pitchFamily="18" charset="0"/>
                          </a:rPr>
                          <m:t>2</m:t>
                        </m:r>
                      </m:sup>
                    </m:sSup>
                    <m:r>
                      <a:rPr lang="nl-NL" b="0" i="1" smtClean="0">
                        <a:latin typeface="Cambria Math" panose="02040503050406030204" pitchFamily="18" charset="0"/>
                      </a:rPr>
                      <m:t>+</m:t>
                    </m:r>
                    <m:sSup>
                      <m:sSupPr>
                        <m:ctrlPr>
                          <a:rPr lang="nl-NL" i="1">
                            <a:latin typeface="Cambria Math" panose="02040503050406030204" pitchFamily="18" charset="0"/>
                          </a:rPr>
                        </m:ctrlPr>
                      </m:sSupPr>
                      <m:e>
                        <m:r>
                          <a:rPr lang="nl-NL" b="0" i="1" smtClean="0">
                            <a:latin typeface="Cambria Math" panose="02040503050406030204" pitchFamily="18" charset="0"/>
                          </a:rPr>
                          <m:t>𝑏</m:t>
                        </m:r>
                      </m:e>
                      <m:sup>
                        <m:r>
                          <a:rPr lang="nl-NL" i="1">
                            <a:latin typeface="Cambria Math" panose="02040503050406030204" pitchFamily="18" charset="0"/>
                          </a:rPr>
                          <m:t>2</m:t>
                        </m:r>
                      </m:sup>
                    </m:sSup>
                    <m:r>
                      <a:rPr lang="nl-NL" b="0" i="1" smtClean="0">
                        <a:latin typeface="Cambria Math" panose="02040503050406030204" pitchFamily="18" charset="0"/>
                      </a:rPr>
                      <m:t>−2</m:t>
                    </m:r>
                    <m:r>
                      <a:rPr lang="nl-NL" b="0" i="1" smtClean="0">
                        <a:latin typeface="Cambria Math" panose="02040503050406030204" pitchFamily="18" charset="0"/>
                      </a:rPr>
                      <m:t>𝑎𝑏</m:t>
                    </m:r>
                  </m:oMath>
                </a14:m>
                <a:r>
                  <a:rPr lang="nl-NL" dirty="0">
                    <a:ea typeface="Cambria Math" panose="02040503050406030204" pitchFamily="18" charset="0"/>
                  </a:rPr>
                  <a:t> </a:t>
                </a:r>
                <a14:m>
                  <m:oMath xmlns:m="http://schemas.openxmlformats.org/officeDocument/2006/math">
                    <m:func>
                      <m:funcPr>
                        <m:ctrlPr>
                          <a:rPr lang="nl-NL" i="1">
                            <a:latin typeface="Cambria Math" panose="02040503050406030204" pitchFamily="18" charset="0"/>
                            <a:ea typeface="Cambria Math" panose="02040503050406030204" pitchFamily="18" charset="0"/>
                          </a:rPr>
                        </m:ctrlPr>
                      </m:funcPr>
                      <m:fName>
                        <m:r>
                          <m:rPr>
                            <m:sty m:val="p"/>
                          </m:rPr>
                          <a:rPr lang="nl-NL">
                            <a:latin typeface="Cambria Math" panose="02040503050406030204" pitchFamily="18" charset="0"/>
                            <a:ea typeface="Cambria Math" panose="02040503050406030204" pitchFamily="18" charset="0"/>
                          </a:rPr>
                          <m:t>cos</m:t>
                        </m:r>
                      </m:fName>
                      <m:e>
                        <m:r>
                          <a:rPr lang="nl-NL" i="1">
                            <a:latin typeface="Cambria Math" panose="02040503050406030204" pitchFamily="18" charset="0"/>
                            <a:ea typeface="Cambria Math" panose="02040503050406030204" pitchFamily="18" charset="0"/>
                          </a:rPr>
                          <m:t>𝜃</m:t>
                        </m:r>
                      </m:e>
                    </m:func>
                  </m:oMath>
                </a14:m>
                <a:endParaRPr lang="nl-NL" dirty="0"/>
              </a:p>
              <a:p>
                <a:pPr algn="ctr"/>
                <a:endParaRPr lang="nl-NL" sz="800" dirty="0"/>
              </a:p>
              <a:p>
                <a:r>
                  <a:rPr lang="nl-NL" dirty="0"/>
                  <a:t>met </a:t>
                </a:r>
                <a:br>
                  <a:rPr lang="nl-NL" dirty="0"/>
                </a:br>
                <a:endParaRPr lang="nl-NL" sz="800" dirty="0"/>
              </a:p>
              <a:p>
                <a14:m>
                  <m:oMath xmlns:m="http://schemas.openxmlformats.org/officeDocument/2006/math">
                    <m:r>
                      <a:rPr lang="nl-NL" b="0" i="1" smtClean="0">
                        <a:latin typeface="Cambria Math" panose="02040503050406030204" pitchFamily="18" charset="0"/>
                      </a:rPr>
                      <m:t>𝑎</m:t>
                    </m:r>
                    <m:r>
                      <a:rPr lang="nl-NL" b="0" i="1" smtClean="0">
                        <a:latin typeface="Cambria Math" panose="02040503050406030204" pitchFamily="18" charset="0"/>
                      </a:rPr>
                      <m:t>=</m:t>
                    </m:r>
                    <m:r>
                      <m:rPr>
                        <m:sty m:val="p"/>
                      </m:rPr>
                      <a:rPr lang="nl-NL" b="0" i="0" smtClean="0">
                        <a:latin typeface="Cambria Math" panose="02040503050406030204" pitchFamily="18" charset="0"/>
                      </a:rPr>
                      <m:t>beenlengte</m:t>
                    </m:r>
                  </m:oMath>
                </a14:m>
                <a:r>
                  <a:rPr lang="nl-NL" b="0" dirty="0"/>
                  <a:t>	</a:t>
                </a:r>
              </a:p>
              <a:p>
                <a:pPr/>
                <a14:m>
                  <m:oMathPara xmlns:m="http://schemas.openxmlformats.org/officeDocument/2006/math">
                    <m:oMathParaPr>
                      <m:jc m:val="left"/>
                    </m:oMathParaPr>
                    <m:oMath xmlns:m="http://schemas.openxmlformats.org/officeDocument/2006/math">
                      <m:r>
                        <a:rPr lang="nl-NL" b="0" i="1" smtClean="0">
                          <a:latin typeface="Cambria Math" panose="02040503050406030204" pitchFamily="18" charset="0"/>
                        </a:rPr>
                        <m:t>𝑏</m:t>
                      </m:r>
                      <m:r>
                        <a:rPr lang="nl-NL" b="0" i="1" smtClean="0">
                          <a:latin typeface="Cambria Math" panose="02040503050406030204" pitchFamily="18" charset="0"/>
                        </a:rPr>
                        <m:t>=</m:t>
                      </m:r>
                      <m:r>
                        <m:rPr>
                          <m:sty m:val="p"/>
                        </m:rPr>
                        <a:rPr lang="nl-NL" b="0" i="0" smtClean="0">
                          <a:latin typeface="Cambria Math" panose="02040503050406030204" pitchFamily="18" charset="0"/>
                        </a:rPr>
                        <m:t>romplengte</m:t>
                      </m:r>
                    </m:oMath>
                  </m:oMathPara>
                </a14:m>
                <a:endParaRPr lang="nl-NL" b="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nl-NL" b="0" i="1" smtClean="0">
                          <a:latin typeface="Cambria Math" panose="02040503050406030204" pitchFamily="18" charset="0"/>
                        </a:rPr>
                        <m:t>𝑐</m:t>
                      </m:r>
                      <m:r>
                        <a:rPr lang="nl-NL" b="0" i="1" smtClean="0">
                          <a:latin typeface="Cambria Math" panose="02040503050406030204" pitchFamily="18" charset="0"/>
                        </a:rPr>
                        <m:t>=</m:t>
                      </m:r>
                      <m:r>
                        <m:rPr>
                          <m:sty m:val="p"/>
                        </m:rPr>
                        <a:rPr lang="nl-NL" b="0" i="0" smtClean="0">
                          <a:latin typeface="Cambria Math" panose="02040503050406030204" pitchFamily="18" charset="0"/>
                        </a:rPr>
                        <m:t>afstand</m:t>
                      </m:r>
                      <m:r>
                        <a:rPr lang="nl-NL" b="0" i="0" smtClean="0">
                          <a:latin typeface="Cambria Math" panose="02040503050406030204" pitchFamily="18" charset="0"/>
                        </a:rPr>
                        <m:t> </m:t>
                      </m:r>
                      <m:r>
                        <m:rPr>
                          <m:sty m:val="p"/>
                        </m:rPr>
                        <a:rPr lang="nl-NL" b="0" i="0" smtClean="0">
                          <a:latin typeface="Cambria Math" panose="02040503050406030204" pitchFamily="18" charset="0"/>
                        </a:rPr>
                        <m:t>enkel</m:t>
                      </m:r>
                      <m:r>
                        <a:rPr lang="nl-NL" b="0" i="0" smtClean="0">
                          <a:latin typeface="Cambria Math" panose="02040503050406030204" pitchFamily="18" charset="0"/>
                        </a:rPr>
                        <m:t> </m:t>
                      </m:r>
                      <m:r>
                        <m:rPr>
                          <m:sty m:val="p"/>
                        </m:rPr>
                        <a:rPr lang="nl-NL" b="0" i="0" smtClean="0">
                          <a:latin typeface="Cambria Math" panose="02040503050406030204" pitchFamily="18" charset="0"/>
                        </a:rPr>
                        <m:t>en</m:t>
                      </m:r>
                      <m:r>
                        <a:rPr lang="nl-NL" b="0" i="0" smtClean="0">
                          <a:latin typeface="Cambria Math" panose="02040503050406030204" pitchFamily="18" charset="0"/>
                        </a:rPr>
                        <m:t> </m:t>
                      </m:r>
                      <m:r>
                        <m:rPr>
                          <m:sty m:val="p"/>
                        </m:rPr>
                        <a:rPr lang="nl-NL" b="0" i="0" smtClean="0">
                          <a:latin typeface="Cambria Math" panose="02040503050406030204" pitchFamily="18" charset="0"/>
                        </a:rPr>
                        <m:t>schouder</m:t>
                      </m:r>
                    </m:oMath>
                  </m:oMathPara>
                </a14:m>
                <a:endParaRPr lang="nl-NL" b="0" dirty="0"/>
              </a:p>
              <a:p>
                <a:endParaRPr lang="nl-NL" b="0" dirty="0"/>
              </a:p>
              <a:p>
                <a:r>
                  <a:rPr lang="nl-NL" dirty="0"/>
                  <a:t>Resultaat stemt goed overeen met eerder gevonden </a:t>
                </a:r>
                <a:r>
                  <a:rPr lang="nl-NL" dirty="0" err="1"/>
                  <a:t>gyratiestraal</a:t>
                </a:r>
                <a:r>
                  <a:rPr lang="nl-NL" dirty="0"/>
                  <a:t> </a:t>
                </a:r>
                <a:br>
                  <a:rPr lang="nl-NL" dirty="0"/>
                </a:br>
                <a:r>
                  <a:rPr lang="nl-NL" dirty="0"/>
                  <a:t>(zie ook Coach activiteit voor check of </a:t>
                </a:r>
                <a14:m>
                  <m:oMath xmlns:m="http://schemas.openxmlformats.org/officeDocument/2006/math">
                    <m:sSup>
                      <m:sSupPr>
                        <m:ctrlPr>
                          <a:rPr lang="nl-NL" i="1" smtClean="0">
                            <a:latin typeface="Cambria Math" panose="02040503050406030204" pitchFamily="18" charset="0"/>
                          </a:rPr>
                        </m:ctrlPr>
                      </m:sSupPr>
                      <m:e>
                        <m:r>
                          <a:rPr lang="nl-NL" i="1" smtClean="0">
                            <a:latin typeface="Cambria Math" panose="02040503050406030204" pitchFamily="18" charset="0"/>
                            <a:ea typeface="Cambria Math" panose="02040503050406030204" pitchFamily="18" charset="0"/>
                          </a:rPr>
                          <m:t>𝜔</m:t>
                        </m:r>
                        <m:r>
                          <a:rPr lang="nl-NL" b="0" i="1" smtClean="0">
                            <a:latin typeface="Cambria Math" panose="02040503050406030204" pitchFamily="18" charset="0"/>
                          </a:rPr>
                          <m:t>𝑟</m:t>
                        </m:r>
                      </m:e>
                      <m:sup>
                        <m:r>
                          <a:rPr lang="nl-NL" b="0" i="1" smtClean="0">
                            <a:latin typeface="Cambria Math" panose="02040503050406030204" pitchFamily="18" charset="0"/>
                          </a:rPr>
                          <m:t>2</m:t>
                        </m:r>
                      </m:sup>
                    </m:sSup>
                  </m:oMath>
                </a14:m>
                <a:r>
                  <a:rPr lang="nl-NL" dirty="0"/>
                  <a:t>constant is en sprong </a:t>
                </a:r>
                <a:r>
                  <a:rPr lang="nl-NL" dirty="0">
                    <a:hlinkClick r:id="rId4" action="ppaction://hlinkfile"/>
                  </a:rPr>
                  <a:t>103B</a:t>
                </a:r>
                <a:r>
                  <a:rPr lang="nl-NL" dirty="0"/>
                  <a:t>).</a:t>
                </a:r>
              </a:p>
            </p:txBody>
          </p:sp>
        </mc:Choice>
        <mc:Fallback>
          <p:sp>
            <p:nvSpPr>
              <p:cNvPr id="9" name="Tekstvak 8">
                <a:extLst>
                  <a:ext uri="{FF2B5EF4-FFF2-40B4-BE49-F238E27FC236}">
                    <a16:creationId xmlns:a16="http://schemas.microsoft.com/office/drawing/2014/main" id="{D9A929E4-D54A-C299-23BC-D7E95BC5B587}"/>
                  </a:ext>
                </a:extLst>
              </p:cNvPr>
              <p:cNvSpPr txBox="1">
                <a:spLocks noRot="1" noChangeAspect="1" noMove="1" noResize="1" noEditPoints="1" noAdjustHandles="1" noChangeArrowheads="1" noChangeShapeType="1" noTextEdit="1"/>
              </p:cNvSpPr>
              <p:nvPr/>
            </p:nvSpPr>
            <p:spPr>
              <a:xfrm>
                <a:off x="467544" y="3429000"/>
                <a:ext cx="7488832" cy="2954655"/>
              </a:xfrm>
              <a:prstGeom prst="rect">
                <a:avLst/>
              </a:prstGeom>
              <a:blipFill>
                <a:blip r:embed="rId5"/>
                <a:stretch>
                  <a:fillRect l="-733" t="-1240" b="-2273"/>
                </a:stretch>
              </a:blipFill>
            </p:spPr>
            <p:txBody>
              <a:bodyPr/>
              <a:lstStyle/>
              <a:p>
                <a:r>
                  <a:rPr lang="nl-NL">
                    <a:noFill/>
                  </a:rPr>
                  <a:t> </a:t>
                </a:r>
              </a:p>
            </p:txBody>
          </p:sp>
        </mc:Fallback>
      </mc:AlternateContent>
    </p:spTree>
    <p:extLst>
      <p:ext uri="{BB962C8B-B14F-4D97-AF65-F5344CB8AC3E}">
        <p14:creationId xmlns:p14="http://schemas.microsoft.com/office/powerpoint/2010/main" val="319634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036496" cy="877572"/>
          </a:xfrm>
        </p:spPr>
        <p:txBody>
          <a:bodyPr/>
          <a:lstStyle/>
          <a:p>
            <a:r>
              <a:rPr lang="en-US" sz="3600" dirty="0"/>
              <a:t>0. Even </a:t>
            </a:r>
            <a:r>
              <a:rPr lang="en-US" sz="3600" dirty="0" err="1"/>
              <a:t>voorstellen</a:t>
            </a:r>
            <a:endParaRPr lang="nl-NL" sz="3600" dirty="0"/>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07504" y="1556792"/>
            <a:ext cx="8928992" cy="4702199"/>
          </a:xfrm>
        </p:spPr>
        <p:txBody>
          <a:bodyPr/>
          <a:lstStyle/>
          <a:p>
            <a:pPr marL="342900" indent="-342900">
              <a:spcBef>
                <a:spcPts val="1200"/>
              </a:spcBef>
              <a:buFont typeface="Arial" panose="020B0604020202020204" pitchFamily="34" charset="0"/>
              <a:buChar char="•"/>
            </a:pPr>
            <a:r>
              <a:rPr lang="en-US" sz="2000" b="0" dirty="0"/>
              <a:t>1975 </a:t>
            </a:r>
            <a:r>
              <a:rPr lang="nl-NL" sz="2000" b="0" dirty="0"/>
              <a:t>–</a:t>
            </a:r>
            <a:r>
              <a:rPr lang="en-US" sz="2000" b="0" dirty="0"/>
              <a:t> 1984:	 </a:t>
            </a:r>
            <a:r>
              <a:rPr lang="en-US" sz="2000" b="0" dirty="0" err="1"/>
              <a:t>Wiskunde</a:t>
            </a:r>
            <a:r>
              <a:rPr lang="en-US" sz="2000" b="0" dirty="0"/>
              <a:t> &amp; </a:t>
            </a:r>
            <a:r>
              <a:rPr lang="en-US" sz="2000" b="0" dirty="0" err="1"/>
              <a:t>Scheikunde</a:t>
            </a:r>
            <a:r>
              <a:rPr lang="en-US" sz="2000" b="0" dirty="0"/>
              <a:t> (+ </a:t>
            </a:r>
            <a:r>
              <a:rPr lang="en-US" sz="2000" b="0" dirty="0" err="1"/>
              <a:t>Natuurkunde</a:t>
            </a:r>
            <a:r>
              <a:rPr lang="en-US" sz="2000" b="0" dirty="0"/>
              <a:t> &amp; Informatica)</a:t>
            </a:r>
            <a:endParaRPr lang="nl-NL" sz="2000" b="0" dirty="0"/>
          </a:p>
          <a:p>
            <a:pPr marL="342900" indent="-342900">
              <a:spcBef>
                <a:spcPts val="1200"/>
              </a:spcBef>
              <a:buFont typeface="Arial" panose="020B0604020202020204" pitchFamily="34" charset="0"/>
              <a:buChar char="•"/>
            </a:pPr>
            <a:r>
              <a:rPr lang="nl-NL" sz="2000" b="0" dirty="0"/>
              <a:t>1989 – 1996: Expertisecentrum Computer Algebra Nederland</a:t>
            </a:r>
          </a:p>
          <a:p>
            <a:pPr marL="342900" indent="-342900">
              <a:spcBef>
                <a:spcPts val="1200"/>
              </a:spcBef>
              <a:buFont typeface="Arial" panose="020B0604020202020204" pitchFamily="34" charset="0"/>
              <a:buChar char="•"/>
            </a:pPr>
            <a:r>
              <a:rPr lang="nl-NL" sz="2000" b="0" dirty="0"/>
              <a:t>1998 – 2010: AMSTEL Instituut</a:t>
            </a:r>
          </a:p>
          <a:p>
            <a:pPr marL="800100" lvl="1" indent="-342900">
              <a:spcBef>
                <a:spcPts val="600"/>
              </a:spcBef>
              <a:buFont typeface="Arial" panose="020B0604020202020204" pitchFamily="34" charset="0"/>
              <a:buChar char="•"/>
            </a:pPr>
            <a:r>
              <a:rPr lang="nl-NL" sz="1600" b="0" dirty="0"/>
              <a:t>Ontwikkeling Coach 5 en 6, met name videometen, modelleren en analyse van data</a:t>
            </a:r>
          </a:p>
          <a:p>
            <a:pPr marL="800100" lvl="1" indent="-342900">
              <a:spcBef>
                <a:spcPts val="600"/>
              </a:spcBef>
              <a:buFont typeface="Arial" panose="020B0604020202020204" pitchFamily="34" charset="0"/>
              <a:buChar char="•"/>
            </a:pPr>
            <a:r>
              <a:rPr lang="nl-NL" sz="1600" b="0" dirty="0"/>
              <a:t>Promotieonderzoek: praktische opdrachten en profielwerkstukken m.b.v. ICT</a:t>
            </a:r>
          </a:p>
          <a:p>
            <a:pPr marL="800100" lvl="1" indent="-342900">
              <a:spcBef>
                <a:spcPts val="600"/>
              </a:spcBef>
              <a:buFont typeface="Arial" panose="020B0604020202020204" pitchFamily="34" charset="0"/>
              <a:buChar char="•"/>
            </a:pPr>
            <a:r>
              <a:rPr lang="nl-NL" sz="1600" b="0" dirty="0"/>
              <a:t>2006: Lid van adviescommissie </a:t>
            </a:r>
            <a:r>
              <a:rPr lang="nl-NL" sz="1600" b="0" i="1" dirty="0"/>
              <a:t>Modelleren en computermodellen in de </a:t>
            </a:r>
            <a:r>
              <a:rPr lang="el-GR" sz="1400" b="0" i="1" dirty="0"/>
              <a:t>β</a:t>
            </a:r>
            <a:r>
              <a:rPr lang="en-US" sz="1400" b="0" i="1" dirty="0"/>
              <a:t>-</a:t>
            </a:r>
            <a:r>
              <a:rPr lang="nl-NL" sz="1600" b="0" i="1" dirty="0"/>
              <a:t>vakken</a:t>
            </a:r>
          </a:p>
          <a:p>
            <a:pPr marL="800100" lvl="1" indent="-342900">
              <a:spcBef>
                <a:spcPts val="600"/>
              </a:spcBef>
              <a:buFont typeface="Arial" panose="020B0604020202020204" pitchFamily="34" charset="0"/>
              <a:buChar char="•"/>
            </a:pPr>
            <a:r>
              <a:rPr lang="nl-NL" sz="1600" b="0" dirty="0"/>
              <a:t>2006: GIREP conferentie bij UvA – </a:t>
            </a:r>
            <a:r>
              <a:rPr lang="nl-NL" sz="1600" b="0" i="1" dirty="0" err="1"/>
              <a:t>Modelling</a:t>
            </a:r>
            <a:r>
              <a:rPr lang="nl-NL" sz="1600" b="0" i="1" dirty="0"/>
              <a:t> in </a:t>
            </a:r>
            <a:r>
              <a:rPr lang="nl-NL" sz="1600" b="0" i="1" dirty="0" err="1"/>
              <a:t>Physics</a:t>
            </a:r>
            <a:r>
              <a:rPr lang="nl-NL" sz="1600" b="0" i="1" dirty="0"/>
              <a:t> </a:t>
            </a:r>
            <a:r>
              <a:rPr lang="nl-NL" sz="1600" b="0" i="1" dirty="0" err="1"/>
              <a:t>and</a:t>
            </a:r>
            <a:r>
              <a:rPr lang="nl-NL" sz="1600" b="0" i="1" dirty="0"/>
              <a:t> </a:t>
            </a:r>
            <a:r>
              <a:rPr lang="nl-NL" sz="1600" b="0" i="1" dirty="0" err="1"/>
              <a:t>Physics</a:t>
            </a:r>
            <a:r>
              <a:rPr lang="nl-NL" sz="1600" b="0" i="1" dirty="0"/>
              <a:t> </a:t>
            </a:r>
            <a:r>
              <a:rPr lang="nl-NL" sz="1600" b="0" i="1" dirty="0" err="1"/>
              <a:t>Education</a:t>
            </a:r>
            <a:endParaRPr lang="nl-NL" sz="1600" b="0" i="1" dirty="0"/>
          </a:p>
          <a:p>
            <a:pPr marL="342900" indent="-342900">
              <a:buFont typeface="Arial" panose="020B0604020202020204" pitchFamily="34" charset="0"/>
              <a:buChar char="•"/>
            </a:pPr>
            <a:r>
              <a:rPr lang="nl-NL" sz="2000" b="0" dirty="0"/>
              <a:t>2011 – heden: </a:t>
            </a:r>
            <a:r>
              <a:rPr lang="nl-NL" sz="2000" b="0" dirty="0" err="1"/>
              <a:t>KdVI</a:t>
            </a:r>
            <a:endParaRPr lang="nl-NL" sz="2000" b="0" dirty="0"/>
          </a:p>
          <a:p>
            <a:pPr marL="800100" lvl="1" indent="-342900">
              <a:spcBef>
                <a:spcPts val="600"/>
              </a:spcBef>
              <a:buFont typeface="Arial" panose="020B0604020202020204" pitchFamily="34" charset="0"/>
              <a:buChar char="•"/>
            </a:pPr>
            <a:r>
              <a:rPr lang="nl-NL" sz="1600" b="0" dirty="0"/>
              <a:t>2012: Proefschrift </a:t>
            </a:r>
            <a:r>
              <a:rPr lang="nl-NL" sz="1600" b="0" i="1" dirty="0" err="1"/>
              <a:t>Perspectives</a:t>
            </a:r>
            <a:r>
              <a:rPr lang="nl-NL" sz="1600" b="0" i="1" dirty="0"/>
              <a:t> on </a:t>
            </a:r>
            <a:r>
              <a:rPr lang="nl-NL" sz="1600" b="0" i="1" dirty="0" err="1"/>
              <a:t>an</a:t>
            </a:r>
            <a:r>
              <a:rPr lang="nl-NL" sz="1600" b="0" i="1" dirty="0"/>
              <a:t> </a:t>
            </a:r>
            <a:r>
              <a:rPr lang="nl-NL" sz="1600" b="0" i="1" dirty="0" err="1"/>
              <a:t>Integrated</a:t>
            </a:r>
            <a:r>
              <a:rPr lang="nl-NL" sz="1600" b="0" i="1" dirty="0"/>
              <a:t> Computer Learning Environment</a:t>
            </a:r>
          </a:p>
          <a:p>
            <a:pPr marL="800100" lvl="1" indent="-342900">
              <a:spcBef>
                <a:spcPts val="600"/>
              </a:spcBef>
              <a:buFont typeface="Arial" panose="020B0604020202020204" pitchFamily="34" charset="0"/>
              <a:buChar char="•"/>
            </a:pPr>
            <a:r>
              <a:rPr lang="nl-NL" sz="1600" b="0" dirty="0"/>
              <a:t>2014: Proefschrift </a:t>
            </a:r>
            <a:r>
              <a:rPr lang="nl-NL" sz="1600" b="0" dirty="0" err="1"/>
              <a:t>Onne</a:t>
            </a:r>
            <a:r>
              <a:rPr lang="nl-NL" sz="1600" b="0" dirty="0"/>
              <a:t> van Buuren </a:t>
            </a:r>
            <a:r>
              <a:rPr lang="nl-NL" sz="1600" b="0" i="1" dirty="0"/>
              <a:t>Development of a </a:t>
            </a:r>
            <a:r>
              <a:rPr lang="nl-NL" sz="1600" b="0" i="1" dirty="0" err="1"/>
              <a:t>Modelling</a:t>
            </a:r>
            <a:r>
              <a:rPr lang="nl-NL" sz="1600" b="0" i="1" dirty="0"/>
              <a:t> Learning </a:t>
            </a:r>
            <a:r>
              <a:rPr lang="nl-NL" sz="1600" b="0" i="1" dirty="0" err="1"/>
              <a:t>Path</a:t>
            </a:r>
            <a:r>
              <a:rPr lang="nl-NL" sz="1600" b="0" i="1" dirty="0"/>
              <a:t> </a:t>
            </a:r>
          </a:p>
          <a:p>
            <a:pPr marL="800100" lvl="1" indent="-342900">
              <a:spcBef>
                <a:spcPts val="600"/>
              </a:spcBef>
              <a:buFont typeface="Arial" panose="020B0604020202020204" pitchFamily="34" charset="0"/>
              <a:buChar char="•"/>
            </a:pPr>
            <a:r>
              <a:rPr lang="nl-NL" sz="1600" b="0" dirty="0"/>
              <a:t>2014 – 2016: Postdoc </a:t>
            </a:r>
            <a:r>
              <a:rPr lang="nl-NL" sz="1600" b="0" dirty="0" err="1"/>
              <a:t>Onne</a:t>
            </a:r>
            <a:r>
              <a:rPr lang="nl-NL" sz="1600" b="0" dirty="0"/>
              <a:t> van Buuren </a:t>
            </a:r>
            <a:r>
              <a:rPr lang="nl-NL" sz="1600" b="0" i="1" dirty="0"/>
              <a:t>Uitbreiding van de modelleerroute </a:t>
            </a:r>
          </a:p>
          <a:p>
            <a:pPr marL="800100" lvl="1" indent="-342900">
              <a:spcBef>
                <a:spcPts val="600"/>
              </a:spcBef>
              <a:buFont typeface="Arial" panose="020B0604020202020204" pitchFamily="34" charset="0"/>
              <a:buChar char="•"/>
            </a:pPr>
            <a:r>
              <a:rPr lang="nl-NL" sz="1600" b="0" dirty="0"/>
              <a:t>2018: </a:t>
            </a:r>
            <a:r>
              <a:rPr lang="nl-NL" sz="1600" b="0" i="1" dirty="0">
                <a:hlinkClick r:id="rId2"/>
              </a:rPr>
              <a:t>Handreiking modelleren</a:t>
            </a:r>
            <a:endParaRPr lang="nl-NL" sz="1600" b="0" i="1" dirty="0"/>
          </a:p>
          <a:p>
            <a:pPr marL="800100" lvl="1" indent="-342900">
              <a:spcBef>
                <a:spcPts val="600"/>
              </a:spcBef>
              <a:buFont typeface="Arial" panose="020B0604020202020204" pitchFamily="34" charset="0"/>
              <a:buChar char="•"/>
            </a:pPr>
            <a:r>
              <a:rPr lang="nl-NL" sz="1600" b="0" dirty="0"/>
              <a:t>Vakdidactisch onderzoek en </a:t>
            </a:r>
            <a:r>
              <a:rPr lang="nl-NL" sz="1600" b="0" dirty="0" err="1"/>
              <a:t>publikaties</a:t>
            </a:r>
            <a:r>
              <a:rPr lang="nl-NL" sz="1600" b="0" dirty="0"/>
              <a:t> in vrije tijd</a:t>
            </a:r>
          </a:p>
          <a:p>
            <a:pPr marL="800100" lvl="1" indent="-342900">
              <a:buFont typeface="Arial" panose="020B0604020202020204" pitchFamily="34" charset="0"/>
              <a:buChar char="•"/>
            </a:pPr>
            <a:endParaRPr lang="en-US" sz="1600" b="0" dirty="0"/>
          </a:p>
        </p:txBody>
      </p:sp>
    </p:spTree>
    <p:extLst>
      <p:ext uri="{BB962C8B-B14F-4D97-AF65-F5344CB8AC3E}">
        <p14:creationId xmlns:p14="http://schemas.microsoft.com/office/powerpoint/2010/main" val="25309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036496" cy="877572"/>
          </a:xfrm>
        </p:spPr>
        <p:txBody>
          <a:bodyPr/>
          <a:lstStyle/>
          <a:p>
            <a:r>
              <a:rPr lang="en-US" sz="3600" dirty="0"/>
              <a:t>1. </a:t>
            </a:r>
            <a:r>
              <a:rPr lang="en-US" sz="3600" dirty="0" err="1"/>
              <a:t>Modelleren</a:t>
            </a:r>
            <a:r>
              <a:rPr lang="en-US" sz="3600" dirty="0"/>
              <a:t>: wat </a:t>
            </a:r>
            <a:r>
              <a:rPr lang="en-US" sz="3600" dirty="0" err="1"/>
              <a:t>en</a:t>
            </a:r>
            <a:r>
              <a:rPr lang="en-US" sz="3600" dirty="0"/>
              <a:t> </a:t>
            </a:r>
            <a:r>
              <a:rPr lang="en-US" sz="3600" dirty="0" err="1"/>
              <a:t>waarom</a:t>
            </a:r>
            <a:r>
              <a:rPr lang="en-US" sz="3600" dirty="0"/>
              <a:t>?</a:t>
            </a:r>
            <a:endParaRPr lang="nl-NL" sz="3600" dirty="0"/>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07504" y="1628800"/>
            <a:ext cx="8928992" cy="4702199"/>
          </a:xfrm>
        </p:spPr>
        <p:txBody>
          <a:bodyPr/>
          <a:lstStyle/>
          <a:p>
            <a:pPr algn="ctr"/>
            <a:r>
              <a:rPr lang="en-US" sz="3200" b="0" dirty="0" err="1">
                <a:solidFill>
                  <a:schemeClr val="tx2"/>
                </a:solidFill>
              </a:rPr>
              <a:t>Waarom</a:t>
            </a:r>
            <a:r>
              <a:rPr lang="en-US" b="0" dirty="0">
                <a:solidFill>
                  <a:schemeClr val="tx2"/>
                </a:solidFill>
              </a:rPr>
              <a:t>?</a:t>
            </a:r>
            <a:br>
              <a:rPr lang="en-US" b="0" dirty="0"/>
            </a:br>
            <a:endParaRPr lang="en-US" sz="2000" b="0" dirty="0"/>
          </a:p>
          <a:p>
            <a:r>
              <a:rPr lang="en-US" sz="2000" b="0" dirty="0" err="1"/>
              <a:t>Nieuw</a:t>
            </a:r>
            <a:r>
              <a:rPr lang="en-US" sz="2000" b="0" dirty="0"/>
              <a:t> curriculum </a:t>
            </a:r>
            <a:r>
              <a:rPr lang="en-US" sz="2000" b="0" dirty="0" err="1"/>
              <a:t>sinds</a:t>
            </a:r>
            <a:r>
              <a:rPr lang="en-US" sz="2000" b="0" dirty="0"/>
              <a:t> 2013-14 met </a:t>
            </a:r>
            <a:r>
              <a:rPr lang="en-US" sz="2000" b="0" dirty="0" err="1"/>
              <a:t>meer</a:t>
            </a:r>
            <a:r>
              <a:rPr lang="en-US" sz="2000" b="0" dirty="0"/>
              <a:t> </a:t>
            </a:r>
            <a:r>
              <a:rPr lang="en-US" sz="2000" b="0" dirty="0" err="1"/>
              <a:t>aandacht</a:t>
            </a:r>
            <a:r>
              <a:rPr lang="en-US" sz="2000" b="0" dirty="0"/>
              <a:t> </a:t>
            </a:r>
            <a:r>
              <a:rPr lang="en-US" sz="2000" b="0" dirty="0" err="1"/>
              <a:t>aan</a:t>
            </a:r>
            <a:endParaRPr lang="en-US" sz="2000" b="0" dirty="0"/>
          </a:p>
          <a:p>
            <a:pPr marL="742950" lvl="1" indent="-285750">
              <a:buFont typeface="Arial" panose="020B0604020202020204" pitchFamily="34" charset="0"/>
              <a:buChar char="•"/>
            </a:pPr>
            <a:r>
              <a:rPr lang="en-US" b="0" dirty="0" err="1"/>
              <a:t>Wetenschappelijke</a:t>
            </a:r>
            <a:r>
              <a:rPr lang="en-US" b="0" dirty="0"/>
              <a:t> </a:t>
            </a:r>
            <a:r>
              <a:rPr lang="en-US" b="0" dirty="0" err="1"/>
              <a:t>geletterheid</a:t>
            </a:r>
            <a:r>
              <a:rPr lang="en-US" b="0" dirty="0"/>
              <a:t> (</a:t>
            </a:r>
            <a:r>
              <a:rPr lang="en-US" b="0" dirty="0" err="1"/>
              <a:t>natuurkunde</a:t>
            </a:r>
            <a:r>
              <a:rPr lang="en-US" b="0" dirty="0"/>
              <a:t> </a:t>
            </a:r>
            <a:r>
              <a:rPr lang="en-US" b="0" i="1" dirty="0" err="1"/>
              <a:t>leren</a:t>
            </a:r>
            <a:r>
              <a:rPr lang="en-US" b="0" dirty="0"/>
              <a:t>, </a:t>
            </a:r>
            <a:r>
              <a:rPr lang="en-US" b="0" i="1" dirty="0" err="1"/>
              <a:t>doen</a:t>
            </a:r>
            <a:r>
              <a:rPr lang="en-US" b="0" dirty="0"/>
              <a:t>, </a:t>
            </a:r>
            <a:r>
              <a:rPr lang="en-US" b="0" i="1" dirty="0" err="1"/>
              <a:t>leren</a:t>
            </a:r>
            <a:r>
              <a:rPr lang="en-US" b="0" i="1" dirty="0"/>
              <a:t> over</a:t>
            </a:r>
            <a:r>
              <a:rPr lang="en-US" b="0" dirty="0"/>
              <a:t>)</a:t>
            </a:r>
          </a:p>
          <a:p>
            <a:pPr marL="742950" lvl="1" indent="-285750">
              <a:buFont typeface="Arial" panose="020B0604020202020204" pitchFamily="34" charset="0"/>
              <a:buChar char="•"/>
            </a:pPr>
            <a:r>
              <a:rPr lang="en-US" b="0" dirty="0"/>
              <a:t>Context-Concept </a:t>
            </a:r>
            <a:r>
              <a:rPr lang="en-US" b="0" dirty="0" err="1"/>
              <a:t>benadering</a:t>
            </a:r>
            <a:endParaRPr lang="en-US" b="0" dirty="0"/>
          </a:p>
          <a:p>
            <a:pPr marL="742950" lvl="1" indent="-285750">
              <a:buFont typeface="Arial" panose="020B0604020202020204" pitchFamily="34" charset="0"/>
              <a:buChar char="•"/>
            </a:pPr>
            <a:r>
              <a:rPr lang="nl-NL" b="0" dirty="0"/>
              <a:t>Nieuwe </a:t>
            </a:r>
            <a:r>
              <a:rPr lang="nl-NL" b="0" dirty="0" err="1"/>
              <a:t>vakinhoud</a:t>
            </a:r>
            <a:r>
              <a:rPr lang="nl-NL" b="0" dirty="0"/>
              <a:t> (</a:t>
            </a:r>
            <a:r>
              <a:rPr lang="nl-NL" b="0" dirty="0" err="1"/>
              <a:t>quantumwereld</a:t>
            </a:r>
            <a:r>
              <a:rPr lang="nl-NL" b="0" dirty="0"/>
              <a:t> &amp; relativiteit)</a:t>
            </a:r>
            <a:endParaRPr lang="en-US" b="0" dirty="0"/>
          </a:p>
          <a:p>
            <a:pPr marL="742950" lvl="1" indent="-285750">
              <a:buFont typeface="Arial" panose="020B0604020202020204" pitchFamily="34" charset="0"/>
              <a:buChar char="•"/>
            </a:pPr>
            <a:r>
              <a:rPr lang="en-US" b="0" dirty="0" err="1"/>
              <a:t>Modellen</a:t>
            </a:r>
            <a:r>
              <a:rPr lang="en-US" b="0" dirty="0"/>
              <a:t> </a:t>
            </a:r>
            <a:r>
              <a:rPr lang="en-US" b="0" dirty="0" err="1"/>
              <a:t>en</a:t>
            </a:r>
            <a:r>
              <a:rPr lang="en-US" b="0" dirty="0"/>
              <a:t> </a:t>
            </a:r>
            <a:r>
              <a:rPr lang="en-US" b="0" dirty="0" err="1"/>
              <a:t>modelleren</a:t>
            </a:r>
            <a:r>
              <a:rPr lang="en-US" b="0" dirty="0"/>
              <a:t> met de computer, </a:t>
            </a:r>
            <a:r>
              <a:rPr lang="en-US" b="0" dirty="0" err="1"/>
              <a:t>ook</a:t>
            </a:r>
            <a:r>
              <a:rPr lang="en-US" b="0" dirty="0"/>
              <a:t> in examens,</a:t>
            </a:r>
          </a:p>
          <a:p>
            <a:pPr marL="1200150" lvl="2" indent="-285750">
              <a:buFont typeface="Arial" panose="020B0604020202020204" pitchFamily="34" charset="0"/>
              <a:buChar char="•"/>
            </a:pPr>
            <a:r>
              <a:rPr lang="nl-NL" sz="1400" b="0" dirty="0"/>
              <a:t>De kandidaat kan de computer gebruiken bij modelleren en visualiseren van verschijnselen en processen, en voor het verwerken van gegevens.</a:t>
            </a:r>
          </a:p>
          <a:p>
            <a:pPr marL="742950" lvl="1" indent="-285750">
              <a:buFont typeface="Arial" panose="020B0604020202020204" pitchFamily="34" charset="0"/>
              <a:buChar char="•"/>
            </a:pPr>
            <a:r>
              <a:rPr lang="nl-NL" b="0" dirty="0"/>
              <a:t>Nieuwe modelleervaardigheden, o.a.</a:t>
            </a:r>
          </a:p>
          <a:p>
            <a:pPr marL="1200150" lvl="2" indent="-285750">
              <a:buFont typeface="Arial" panose="020B0604020202020204" pitchFamily="34" charset="0"/>
              <a:buChar char="•"/>
            </a:pPr>
            <a:r>
              <a:rPr lang="nl-NL" sz="1400" b="0" i="1" dirty="0"/>
              <a:t>Modelvorming: </a:t>
            </a:r>
            <a:r>
              <a:rPr lang="nl-NL" sz="1400" b="0" dirty="0"/>
              <a:t>de kandidaat kan in contexten een relevant probleem analyseren, inperken tot een hanteerbaar probleem, vertalen naar een model, modeluitkomsten genereren en interpreteren, en het model toetsen en beoordelen. De kandidaat maakt daarbij gebruik van consistente redeneringen en relevante rekenkundige en wiskundige vaardigheden.</a:t>
            </a:r>
          </a:p>
          <a:p>
            <a:pPr marL="1200150" lvl="2" indent="-285750">
              <a:buFont typeface="Arial" panose="020B0604020202020204" pitchFamily="34" charset="0"/>
              <a:buChar char="•"/>
            </a:pPr>
            <a:r>
              <a:rPr lang="nl-NL" sz="1400" b="0" i="1" dirty="0"/>
              <a:t>Modelgebruik:</a:t>
            </a:r>
            <a:r>
              <a:rPr lang="nl-NL" sz="1400" b="0" dirty="0"/>
              <a:t> De kandidaat kan een model hanteren en de grenzen van de toepasbaarheid en betrouwbaarheid van een bepaald model voor een fysisch verschijnsel beoordelen.</a:t>
            </a:r>
            <a:endParaRPr lang="en-US" sz="1400" b="0" dirty="0"/>
          </a:p>
        </p:txBody>
      </p:sp>
    </p:spTree>
    <p:extLst>
      <p:ext uri="{BB962C8B-B14F-4D97-AF65-F5344CB8AC3E}">
        <p14:creationId xmlns:p14="http://schemas.microsoft.com/office/powerpoint/2010/main" val="90364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036496" cy="877572"/>
          </a:xfrm>
        </p:spPr>
        <p:txBody>
          <a:bodyPr/>
          <a:lstStyle/>
          <a:p>
            <a:r>
              <a:rPr lang="en-US" sz="3600">
                <a:latin typeface="+mn-lt"/>
              </a:rPr>
              <a:t>Welke activiteiten bevorderen wetenschappelijke geletterdheid?</a:t>
            </a:r>
            <a:endParaRPr lang="nl-NL" sz="3600" dirty="0">
              <a:latin typeface="+mn-lt"/>
            </a:endParaRPr>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a:latin typeface="+mn-lt"/>
              </a:rPr>
              <a:t>WND 2023 </a:t>
            </a:r>
            <a:endParaRPr lang="en-US" dirty="0">
              <a:latin typeface="+mn-lt"/>
            </a:endParaRP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53752" y="1945457"/>
            <a:ext cx="9036496" cy="4702199"/>
          </a:xfrm>
        </p:spPr>
        <p:txBody>
          <a:bodyPr/>
          <a:lstStyle/>
          <a:p>
            <a:pPr marL="0" indent="0">
              <a:buNone/>
            </a:pPr>
            <a:r>
              <a:rPr lang="nl-NL" sz="2000" b="0" i="1" dirty="0"/>
              <a:t>Kern van natuurwetenschappen: </a:t>
            </a:r>
            <a:r>
              <a:rPr lang="nl-NL" sz="2000" b="0" dirty="0"/>
              <a:t>heen-en-weer denken tussen verschijnselen en begrippen, m.a.w. “hands-on” </a:t>
            </a:r>
            <a:r>
              <a:rPr lang="nl-NL" sz="2000" b="0" u="sng" dirty="0"/>
              <a:t>en</a:t>
            </a:r>
            <a:r>
              <a:rPr lang="nl-NL" sz="2000" b="0" dirty="0"/>
              <a:t> “</a:t>
            </a:r>
            <a:r>
              <a:rPr lang="nl-NL" sz="2000" b="0" dirty="0" err="1"/>
              <a:t>minds</a:t>
            </a:r>
            <a:r>
              <a:rPr lang="nl-NL" sz="2000" b="0" dirty="0"/>
              <a:t>-on” bezig zijn.</a:t>
            </a:r>
            <a:br>
              <a:rPr lang="nl-NL" sz="2000" b="0" dirty="0"/>
            </a:br>
            <a:endParaRPr lang="nl-NL" sz="2000" b="0" dirty="0"/>
          </a:p>
          <a:p>
            <a:pPr marL="0" indent="0">
              <a:buNone/>
            </a:pPr>
            <a:r>
              <a:rPr lang="nl-NL" sz="2000" b="0" dirty="0"/>
              <a:t>van Weert, Heck, </a:t>
            </a:r>
            <a:r>
              <a:rPr lang="nl-NL" sz="2000" b="0" dirty="0" err="1"/>
              <a:t>Uylings</a:t>
            </a:r>
            <a:r>
              <a:rPr lang="nl-NL" sz="2000" b="0" dirty="0"/>
              <a:t> (2018) </a:t>
            </a:r>
          </a:p>
          <a:p>
            <a:pPr marL="0" indent="0">
              <a:buNone/>
            </a:pPr>
            <a:r>
              <a:rPr lang="nl-NL" sz="2000" b="0" dirty="0"/>
              <a:t>in </a:t>
            </a:r>
            <a:r>
              <a:rPr lang="nl-NL" sz="2000" b="0" i="1" dirty="0">
                <a:hlinkClick r:id="rId2"/>
              </a:rPr>
              <a:t>Handreiking modelleren</a:t>
            </a:r>
            <a:endParaRPr lang="nl-NL" sz="2000" i="1" dirty="0"/>
          </a:p>
          <a:p>
            <a:pPr marL="0" indent="0">
              <a:buNone/>
            </a:pPr>
            <a:endParaRPr lang="nl-NL" sz="2000" dirty="0"/>
          </a:p>
          <a:p>
            <a:r>
              <a:rPr lang="nl-NL" sz="2000" b="0" dirty="0"/>
              <a:t>Modelleren is een </a:t>
            </a:r>
          </a:p>
          <a:p>
            <a:pPr marL="342900" indent="-342900">
              <a:buFont typeface="Arial" panose="020B0604020202020204" pitchFamily="34" charset="0"/>
              <a:buChar char="•"/>
            </a:pPr>
            <a:r>
              <a:rPr lang="nl-NL" sz="2000" b="0" i="1" dirty="0"/>
              <a:t>denkwijze</a:t>
            </a:r>
          </a:p>
          <a:p>
            <a:pPr marL="342900" indent="-342900">
              <a:buFont typeface="Arial" panose="020B0604020202020204" pitchFamily="34" charset="0"/>
              <a:buChar char="•"/>
            </a:pPr>
            <a:r>
              <a:rPr lang="nl-NL" sz="2000" b="0" i="1" dirty="0"/>
              <a:t>werkwijze</a:t>
            </a:r>
            <a:endParaRPr lang="nl-NL" sz="2000" b="0" dirty="0"/>
          </a:p>
          <a:p>
            <a:pPr marL="0" indent="0">
              <a:buNone/>
            </a:pPr>
            <a:endParaRPr lang="nl-NL" sz="2000" b="0" dirty="0"/>
          </a:p>
          <a:p>
            <a:pPr marL="0" indent="0">
              <a:buNone/>
            </a:pPr>
            <a:endParaRPr lang="nl-NL" sz="2000" b="0" dirty="0"/>
          </a:p>
          <a:p>
            <a:pPr marL="0" indent="0">
              <a:buNone/>
            </a:pPr>
            <a:r>
              <a:rPr lang="nl-NL" sz="2000" b="0" dirty="0"/>
              <a:t>Modelleren is het maken van een (wiskundige) beschrijving van een situatie uit de werkelijkheid, met als doel om hiermee een probleem of vraag in die situatie op te lossen.</a:t>
            </a:r>
            <a:endParaRPr lang="en-US" sz="2000" b="0" dirty="0"/>
          </a:p>
        </p:txBody>
      </p:sp>
      <p:pic>
        <p:nvPicPr>
          <p:cNvPr id="6" name="Afbeelding 1">
            <a:extLst>
              <a:ext uri="{FF2B5EF4-FFF2-40B4-BE49-F238E27FC236}">
                <a16:creationId xmlns:a16="http://schemas.microsoft.com/office/drawing/2014/main" id="{0CB0036E-569A-307F-5EB1-38240DE6B7E0}"/>
              </a:ext>
            </a:extLst>
          </p:cNvPr>
          <p:cNvPicPr>
            <a:picLocks noChangeAspect="1"/>
          </p:cNvPicPr>
          <p:nvPr/>
        </p:nvPicPr>
        <p:blipFill>
          <a:blip r:embed="rId3"/>
          <a:stretch>
            <a:fillRect/>
          </a:stretch>
        </p:blipFill>
        <p:spPr>
          <a:xfrm>
            <a:off x="4647219" y="2564904"/>
            <a:ext cx="4496781" cy="2848349"/>
          </a:xfrm>
          <a:prstGeom prst="rect">
            <a:avLst/>
          </a:prstGeom>
        </p:spPr>
      </p:pic>
    </p:spTree>
    <p:extLst>
      <p:ext uri="{BB962C8B-B14F-4D97-AF65-F5344CB8AC3E}">
        <p14:creationId xmlns:p14="http://schemas.microsoft.com/office/powerpoint/2010/main" val="42853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1E985FA-3E73-420E-AC81-D2859413C08F}"/>
              </a:ext>
            </a:extLst>
          </p:cNvPr>
          <p:cNvSpPr>
            <a:spLocks noGrp="1"/>
          </p:cNvSpPr>
          <p:nvPr>
            <p:ph idx="1"/>
          </p:nvPr>
        </p:nvSpPr>
        <p:spPr>
          <a:xfrm>
            <a:off x="179512" y="172951"/>
            <a:ext cx="8928992" cy="6336704"/>
          </a:xfrm>
        </p:spPr>
        <p:txBody>
          <a:bodyPr>
            <a:normAutofit fontScale="92500"/>
          </a:bodyPr>
          <a:lstStyle/>
          <a:p>
            <a:pPr marL="0" indent="0">
              <a:buNone/>
            </a:pPr>
            <a:r>
              <a:rPr lang="nl-NL" sz="3600" dirty="0">
                <a:solidFill>
                  <a:schemeClr val="tx2"/>
                </a:solidFill>
              </a:rPr>
              <a:t>  Kenmerken van een model </a:t>
            </a:r>
            <a:r>
              <a:rPr lang="nl-NL" sz="2000" dirty="0">
                <a:solidFill>
                  <a:schemeClr val="tx2"/>
                </a:solidFill>
              </a:rPr>
              <a:t>(van der Valk et al, 2007)</a:t>
            </a:r>
          </a:p>
          <a:p>
            <a:pPr marL="0" indent="0">
              <a:buNone/>
            </a:pPr>
            <a:endParaRPr lang="nl-NL" sz="2000" dirty="0"/>
          </a:p>
          <a:p>
            <a:pPr>
              <a:spcBef>
                <a:spcPts val="600"/>
              </a:spcBef>
            </a:pPr>
            <a:r>
              <a:rPr lang="nl-NL" sz="2000" dirty="0"/>
              <a:t>Een model is een </a:t>
            </a:r>
            <a:r>
              <a:rPr lang="nl-NL" sz="2000" i="1" dirty="0"/>
              <a:t>representatie van een object van studie</a:t>
            </a:r>
            <a:r>
              <a:rPr lang="nl-NL" sz="2000" dirty="0"/>
              <a:t> gemaakt met een </a:t>
            </a:r>
            <a:r>
              <a:rPr lang="nl-NL" sz="2000" i="1" dirty="0"/>
              <a:t>speciaal doel </a:t>
            </a:r>
            <a:r>
              <a:rPr lang="nl-NL" sz="2000" dirty="0"/>
              <a:t>voor ogen. Het object van studie is een verschijnsel, een object in de werkelijkheid, een proces, een systeem, of een idee. Het doel kan zijn om voorspellingen te doen of hypotheses uit het model op te stellen.</a:t>
            </a:r>
          </a:p>
          <a:p>
            <a:pPr>
              <a:spcBef>
                <a:spcPts val="600"/>
              </a:spcBef>
            </a:pPr>
            <a:r>
              <a:rPr lang="nl-NL" sz="2000" dirty="0"/>
              <a:t>Een model is een </a:t>
            </a:r>
            <a:r>
              <a:rPr lang="nl-NL" sz="2000" i="1" dirty="0"/>
              <a:t>onderzoeksmiddel</a:t>
            </a:r>
            <a:r>
              <a:rPr lang="nl-NL" sz="2000" dirty="0"/>
              <a:t> om informatie over het object van studie te verkrijgen dat niet direct geobserveerd of gemeten kan worden. Een model heeft een </a:t>
            </a:r>
            <a:r>
              <a:rPr lang="nl-NL" sz="2000" i="1" dirty="0"/>
              <a:t>praktisch nut</a:t>
            </a:r>
            <a:r>
              <a:rPr lang="nl-NL" sz="2000" dirty="0"/>
              <a:t>: </a:t>
            </a:r>
            <a:r>
              <a:rPr lang="nl-NL" sz="2000" i="1" dirty="0"/>
              <a:t>beschrijven, voorspellen</a:t>
            </a:r>
            <a:r>
              <a:rPr lang="nl-NL" sz="2000" dirty="0"/>
              <a:t> en/of </a:t>
            </a:r>
            <a:r>
              <a:rPr lang="nl-NL" sz="2000" i="1" dirty="0"/>
              <a:t>verklaren</a:t>
            </a:r>
            <a:r>
              <a:rPr lang="nl-NL" sz="2000" dirty="0"/>
              <a:t>.</a:t>
            </a:r>
          </a:p>
          <a:p>
            <a:pPr>
              <a:spcBef>
                <a:spcPts val="600"/>
              </a:spcBef>
            </a:pPr>
            <a:r>
              <a:rPr lang="nl-NL" sz="2000" dirty="0"/>
              <a:t>Een model vertoont </a:t>
            </a:r>
            <a:r>
              <a:rPr lang="nl-NL" sz="2000" i="1" dirty="0"/>
              <a:t>voldoende gelijkenis </a:t>
            </a:r>
            <a:r>
              <a:rPr lang="nl-NL" sz="2000" dirty="0"/>
              <a:t>met het object van studie om het bereiken van het modelleerdoel mogelijk te maken.</a:t>
            </a:r>
          </a:p>
          <a:p>
            <a:pPr>
              <a:spcBef>
                <a:spcPts val="600"/>
              </a:spcBef>
            </a:pPr>
            <a:r>
              <a:rPr lang="nl-NL" sz="2000" dirty="0"/>
              <a:t>Een model </a:t>
            </a:r>
            <a:r>
              <a:rPr lang="nl-NL" sz="2000" i="1" dirty="0"/>
              <a:t>verschilt </a:t>
            </a:r>
            <a:r>
              <a:rPr lang="nl-NL" sz="2000" dirty="0"/>
              <a:t>op zekere punten van het object van studie om het beter </a:t>
            </a:r>
            <a:r>
              <a:rPr lang="nl-NL" sz="2000" dirty="0" err="1"/>
              <a:t>onderzoekbaar</a:t>
            </a:r>
            <a:r>
              <a:rPr lang="nl-NL" sz="2000" dirty="0"/>
              <a:t> te maken dan het object van studie zelf.</a:t>
            </a:r>
          </a:p>
          <a:p>
            <a:pPr>
              <a:spcBef>
                <a:spcPts val="600"/>
              </a:spcBef>
            </a:pPr>
            <a:r>
              <a:rPr lang="nl-NL" sz="2000" dirty="0"/>
              <a:t>Een model is altijd een </a:t>
            </a:r>
            <a:r>
              <a:rPr lang="nl-NL" sz="2000" i="1" dirty="0"/>
              <a:t>compromis</a:t>
            </a:r>
            <a:r>
              <a:rPr lang="nl-NL" sz="2000" dirty="0"/>
              <a:t> tussen gelijkenis en verschil met het object van studie; het is een reductie van het object van studie.</a:t>
            </a:r>
          </a:p>
          <a:p>
            <a:pPr>
              <a:spcBef>
                <a:spcPts val="600"/>
              </a:spcBef>
            </a:pPr>
            <a:r>
              <a:rPr lang="nl-NL" sz="2000" dirty="0"/>
              <a:t>Modelvorming is een </a:t>
            </a:r>
            <a:r>
              <a:rPr lang="nl-NL" sz="2000" i="1" dirty="0"/>
              <a:t>creatief proces</a:t>
            </a:r>
            <a:r>
              <a:rPr lang="nl-NL" sz="2000" dirty="0"/>
              <a:t> en gerelateerd aan het doel.</a:t>
            </a:r>
          </a:p>
          <a:p>
            <a:pPr>
              <a:spcBef>
                <a:spcPts val="600"/>
              </a:spcBef>
            </a:pPr>
            <a:r>
              <a:rPr lang="nl-NL" sz="2000" i="1" dirty="0"/>
              <a:t>Verschillende consensus modellen</a:t>
            </a:r>
            <a:r>
              <a:rPr lang="nl-NL" sz="2000" dirty="0"/>
              <a:t> zijn mogelijk en kunnen naast elkaar bestaan voor hetzelfde doel.</a:t>
            </a:r>
          </a:p>
          <a:p>
            <a:pPr>
              <a:spcBef>
                <a:spcPts val="600"/>
              </a:spcBef>
            </a:pPr>
            <a:endParaRPr lang="nl-NL" sz="2000" dirty="0"/>
          </a:p>
          <a:p>
            <a:endParaRPr lang="nl-NL" sz="2000"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4" name="Tijdelijke aanduiding voor voettekst 2">
            <a:extLst>
              <a:ext uri="{FF2B5EF4-FFF2-40B4-BE49-F238E27FC236}">
                <a16:creationId xmlns:a16="http://schemas.microsoft.com/office/drawing/2014/main" id="{57AB3D49-5301-4A8C-CB86-D34501DC0DAC}"/>
              </a:ext>
            </a:extLst>
          </p:cNvPr>
          <p:cNvSpPr>
            <a:spLocks noGrp="1"/>
          </p:cNvSpPr>
          <p:nvPr>
            <p:ph type="ftr" sz="quarter" idx="11"/>
          </p:nvPr>
        </p:nvSpPr>
        <p:spPr>
          <a:xfrm>
            <a:off x="3124200" y="6481763"/>
            <a:ext cx="2895600" cy="331787"/>
          </a:xfrm>
        </p:spPr>
        <p:txBody>
          <a:bodyPr/>
          <a:lstStyle/>
          <a:p>
            <a:pPr>
              <a:defRPr/>
            </a:pPr>
            <a:r>
              <a:rPr lang="en-US" dirty="0">
                <a:latin typeface="+mn-lt"/>
              </a:rPr>
              <a:t>WND 2023 </a:t>
            </a:r>
          </a:p>
        </p:txBody>
      </p:sp>
    </p:spTree>
    <p:extLst>
      <p:ext uri="{BB962C8B-B14F-4D97-AF65-F5344CB8AC3E}">
        <p14:creationId xmlns:p14="http://schemas.microsoft.com/office/powerpoint/2010/main" val="10271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1E985FA-3E73-420E-AC81-D2859413C08F}"/>
                  </a:ext>
                </a:extLst>
              </p:cNvPr>
              <p:cNvSpPr>
                <a:spLocks noGrp="1"/>
              </p:cNvSpPr>
              <p:nvPr>
                <p:ph idx="1"/>
              </p:nvPr>
            </p:nvSpPr>
            <p:spPr>
              <a:xfrm>
                <a:off x="0" y="89872"/>
                <a:ext cx="9144000" cy="6651495"/>
              </a:xfrm>
            </p:spPr>
            <p:txBody>
              <a:bodyPr>
                <a:normAutofit fontScale="85000" lnSpcReduction="20000"/>
              </a:bodyPr>
              <a:lstStyle/>
              <a:p>
                <a:pPr marL="0" indent="0">
                  <a:buNone/>
                </a:pPr>
                <a:r>
                  <a:rPr lang="nl-NL" sz="3600" dirty="0">
                    <a:solidFill>
                      <a:schemeClr val="tx2"/>
                    </a:solidFill>
                  </a:rPr>
                  <a:t> 2. </a:t>
                </a:r>
                <a:r>
                  <a:rPr lang="nl-NL" sz="3600" b="0" dirty="0">
                    <a:solidFill>
                      <a:schemeClr val="tx2"/>
                    </a:solidFill>
                  </a:rPr>
                  <a:t>Tekstueel </a:t>
                </a:r>
                <a:r>
                  <a:rPr lang="nl-NL" sz="3600" b="0" dirty="0" err="1">
                    <a:solidFill>
                      <a:schemeClr val="tx2"/>
                    </a:solidFill>
                  </a:rPr>
                  <a:t>vs</a:t>
                </a:r>
                <a:r>
                  <a:rPr lang="nl-NL" sz="3600" b="0" dirty="0">
                    <a:solidFill>
                      <a:schemeClr val="tx2"/>
                    </a:solidFill>
                  </a:rPr>
                  <a:t> grafisch modelleren </a:t>
                </a:r>
              </a:p>
              <a:p>
                <a:pPr marL="0" indent="0">
                  <a:buNone/>
                </a:pPr>
                <a:endParaRPr lang="nl-NL" sz="2100" dirty="0">
                  <a:solidFill>
                    <a:schemeClr val="tx2"/>
                  </a:solidFill>
                </a:endParaRPr>
              </a:p>
              <a:p>
                <a:pPr marL="0" indent="0">
                  <a:buNone/>
                </a:pPr>
                <a:r>
                  <a:rPr lang="nl-NL" sz="2800" dirty="0">
                    <a:solidFill>
                      <a:schemeClr val="tx2"/>
                    </a:solidFill>
                  </a:rPr>
                  <a:t>Voor- en nadelen van tekstueel modelleren </a:t>
                </a:r>
              </a:p>
              <a:p>
                <a:pPr marL="0" indent="0">
                  <a:buNone/>
                </a:pPr>
                <a:endParaRPr lang="nl-NL" sz="2000" dirty="0"/>
              </a:p>
              <a:p>
                <a:pPr marL="0" indent="0">
                  <a:buNone/>
                </a:pPr>
                <a:r>
                  <a:rPr lang="nl-NL" sz="2400" i="1" dirty="0"/>
                  <a:t>Voordeel</a:t>
                </a:r>
              </a:p>
              <a:p>
                <a:pPr>
                  <a:buFont typeface="Arial" panose="020B0604020202020204" pitchFamily="34" charset="0"/>
                  <a:buChar char="•"/>
                </a:pPr>
                <a:r>
                  <a:rPr lang="nl-NL" sz="2400" dirty="0"/>
                  <a:t>Precieze beschrijving van een algoritme.</a:t>
                </a:r>
              </a:p>
              <a:p>
                <a:pPr>
                  <a:buFont typeface="Arial" panose="020B0604020202020204" pitchFamily="34" charset="0"/>
                  <a:buChar char="•"/>
                </a:pPr>
                <a:endParaRPr lang="nl-NL" sz="2400" dirty="0"/>
              </a:p>
              <a:p>
                <a:pPr marL="0" indent="0">
                  <a:buNone/>
                </a:pPr>
                <a:r>
                  <a:rPr lang="nl-NL" sz="2400" i="1" dirty="0"/>
                  <a:t>Nadelen</a:t>
                </a:r>
              </a:p>
              <a:p>
                <a:r>
                  <a:rPr lang="nl-NL" sz="2400" dirty="0"/>
                  <a:t>Nadruk op programmeren, dat foutengevoelig is;</a:t>
                </a:r>
              </a:p>
              <a:p>
                <a:r>
                  <a:rPr lang="nl-NL" sz="2400" dirty="0"/>
                  <a:t>Alleen geschikt voor eenvoudige </a:t>
                </a:r>
                <a:r>
                  <a:rPr lang="nl-NL" sz="2400" dirty="0" err="1"/>
                  <a:t>iteratieschemas</a:t>
                </a:r>
                <a:r>
                  <a:rPr lang="nl-NL" sz="2400" dirty="0"/>
                  <a:t>;</a:t>
                </a:r>
              </a:p>
              <a:p>
                <a:r>
                  <a:rPr lang="nl-NL" sz="2400" dirty="0"/>
                  <a:t>Grote tekstuele modellen zijn overzichtelijk;</a:t>
                </a:r>
              </a:p>
              <a:p>
                <a:r>
                  <a:rPr lang="nl-NL" sz="2400" dirty="0"/>
                  <a:t>Volgorde van rekenregels speelt een rol, bijvoorbeeld bij de bewegings-vergelijking van de 1-dimensionale harmonische oscillator: </a:t>
                </a:r>
                <a14:m>
                  <m:oMath xmlns:m="http://schemas.openxmlformats.org/officeDocument/2006/math">
                    <m:acc>
                      <m:accPr>
                        <m:chr m:val="̈"/>
                        <m:ctrlPr>
                          <a:rPr lang="nl-NL" sz="2400" b="0" i="1" smtClean="0">
                            <a:latin typeface="Cambria Math" panose="02040503050406030204" pitchFamily="18" charset="0"/>
                          </a:rPr>
                        </m:ctrlPr>
                      </m:accPr>
                      <m:e>
                        <m:r>
                          <a:rPr lang="nl-NL" sz="2400" b="0" i="1" smtClean="0">
                            <a:latin typeface="Cambria Math" panose="02040503050406030204" pitchFamily="18" charset="0"/>
                          </a:rPr>
                          <m:t>𝑥</m:t>
                        </m:r>
                      </m:e>
                    </m:acc>
                    <m:r>
                      <a:rPr lang="nl-NL" sz="2400" i="1">
                        <a:latin typeface="Cambria Math" panose="02040503050406030204" pitchFamily="18" charset="0"/>
                      </a:rPr>
                      <m:t>+</m:t>
                    </m:r>
                    <m:r>
                      <a:rPr lang="nl-NL" sz="2400" i="1">
                        <a:latin typeface="Cambria Math" panose="02040503050406030204" pitchFamily="18" charset="0"/>
                      </a:rPr>
                      <m:t>𝑥</m:t>
                    </m:r>
                    <m:r>
                      <a:rPr lang="nl-NL" sz="2400" i="1">
                        <a:latin typeface="Cambria Math" panose="02040503050406030204" pitchFamily="18" charset="0"/>
                      </a:rPr>
                      <m:t>=</m:t>
                    </m:r>
                  </m:oMath>
                </a14:m>
                <a:r>
                  <a:rPr lang="nl-NL" sz="2400" dirty="0"/>
                  <a:t>0.</a:t>
                </a:r>
                <a:br>
                  <a:rPr lang="nl-NL" sz="2000" dirty="0"/>
                </a:br>
                <a:br>
                  <a:rPr lang="nl-NL" sz="2000" dirty="0"/>
                </a:br>
                <a:r>
                  <a:rPr lang="nl-NL" sz="2400" dirty="0"/>
                  <a:t>Wie ziet het verschil tussen de volgende programma’s en kent de gevolgen?</a:t>
                </a:r>
              </a:p>
              <a:p>
                <a:pPr marL="914400" lvl="2" indent="0">
                  <a:buNone/>
                </a:pPr>
                <a:r>
                  <a:rPr lang="nl-NL" sz="1900" i="1" dirty="0">
                    <a:hlinkClick r:id="rId2" action="ppaction://hlinkfile"/>
                  </a:rPr>
                  <a:t>Euler methode</a:t>
                </a:r>
                <a:r>
                  <a:rPr lang="nl-NL" sz="1900" dirty="0"/>
                  <a:t>			</a:t>
                </a:r>
                <a:r>
                  <a:rPr lang="nl-NL" sz="1900" i="1" dirty="0">
                    <a:hlinkClick r:id="rId3" action="ppaction://hlinkfile"/>
                  </a:rPr>
                  <a:t>semi-Euler methode</a:t>
                </a:r>
                <a:endParaRPr lang="nl-NL" sz="1900" i="1" dirty="0"/>
              </a:p>
              <a:p>
                <a:pPr marL="0" indent="0">
                  <a:buNone/>
                </a:pPr>
                <a:r>
                  <a:rPr lang="en-US" sz="1900" dirty="0"/>
                  <a:t>     	</a:t>
                </a:r>
                <a:r>
                  <a:rPr lang="el-GR" sz="1900" dirty="0"/>
                  <a:t>Δ</a:t>
                </a:r>
                <a:r>
                  <a:rPr lang="nl-NL" sz="1900" i="1" dirty="0"/>
                  <a:t>v </a:t>
                </a:r>
                <a:r>
                  <a:rPr lang="nl-NL" sz="1900" dirty="0"/>
                  <a:t>:</a:t>
                </a:r>
                <a:r>
                  <a:rPr lang="nl-NL" sz="1900" i="1" dirty="0"/>
                  <a:t>= -x</a:t>
                </a:r>
                <a:r>
                  <a:rPr lang="el-GR" sz="1900" dirty="0"/>
                  <a:t> Δ</a:t>
                </a:r>
                <a:r>
                  <a:rPr lang="nl-NL" sz="1900" i="1" dirty="0"/>
                  <a:t>t			</a:t>
                </a:r>
                <a:r>
                  <a:rPr lang="el-GR" sz="1900" dirty="0"/>
                  <a:t>Δ</a:t>
                </a:r>
                <a:r>
                  <a:rPr lang="nl-NL" sz="1900" i="1" dirty="0"/>
                  <a:t>v </a:t>
                </a:r>
                <a:r>
                  <a:rPr lang="nl-NL" sz="1900" dirty="0"/>
                  <a:t>:</a:t>
                </a:r>
                <a:r>
                  <a:rPr lang="nl-NL" sz="1900" i="1" dirty="0"/>
                  <a:t>= -x</a:t>
                </a:r>
                <a:r>
                  <a:rPr lang="el-GR" sz="1900" dirty="0"/>
                  <a:t> Δ</a:t>
                </a:r>
                <a:r>
                  <a:rPr lang="nl-NL" sz="1900" i="1" dirty="0"/>
                  <a:t>t</a:t>
                </a:r>
              </a:p>
              <a:p>
                <a:pPr marL="0" indent="0">
                  <a:buNone/>
                </a:pPr>
                <a:r>
                  <a:rPr lang="nl-NL" sz="1900" i="1" dirty="0"/>
                  <a:t>	</a:t>
                </a:r>
                <a:r>
                  <a:rPr lang="el-GR" sz="1900" dirty="0"/>
                  <a:t>Δ</a:t>
                </a:r>
                <a:r>
                  <a:rPr lang="nl-NL" sz="1900" i="1" dirty="0"/>
                  <a:t>x </a:t>
                </a:r>
                <a:r>
                  <a:rPr lang="nl-NL" sz="1900" dirty="0"/>
                  <a:t>:=</a:t>
                </a:r>
                <a:r>
                  <a:rPr lang="nl-NL" sz="1900" i="1" dirty="0"/>
                  <a:t> v </a:t>
                </a:r>
                <a:r>
                  <a:rPr lang="el-GR" sz="1900" dirty="0"/>
                  <a:t>Δ</a:t>
                </a:r>
                <a:r>
                  <a:rPr lang="nl-NL" sz="1900" i="1" dirty="0"/>
                  <a:t>t				v </a:t>
                </a:r>
                <a:r>
                  <a:rPr lang="nl-NL" sz="1900" dirty="0"/>
                  <a:t>:= v + </a:t>
                </a:r>
                <a:r>
                  <a:rPr lang="el-GR" sz="1900" dirty="0"/>
                  <a:t>Δ</a:t>
                </a:r>
                <a:r>
                  <a:rPr lang="nl-NL" sz="1900" i="1" dirty="0"/>
                  <a:t>v</a:t>
                </a:r>
              </a:p>
              <a:p>
                <a:pPr marL="0" indent="0">
                  <a:buNone/>
                </a:pPr>
                <a:r>
                  <a:rPr lang="nl-NL" sz="1900" i="1" dirty="0"/>
                  <a:t>	v </a:t>
                </a:r>
                <a:r>
                  <a:rPr lang="nl-NL" sz="1900" dirty="0"/>
                  <a:t>:= v + </a:t>
                </a:r>
                <a:r>
                  <a:rPr lang="el-GR" sz="1900" dirty="0"/>
                  <a:t>Δ</a:t>
                </a:r>
                <a:r>
                  <a:rPr lang="nl-NL" sz="1900" i="1" dirty="0"/>
                  <a:t>v			</a:t>
                </a:r>
                <a:r>
                  <a:rPr lang="el-GR" sz="1900" dirty="0"/>
                  <a:t>Δ</a:t>
                </a:r>
                <a:r>
                  <a:rPr lang="nl-NL" sz="1900" i="1" dirty="0"/>
                  <a:t>x </a:t>
                </a:r>
                <a:r>
                  <a:rPr lang="nl-NL" sz="1900" dirty="0"/>
                  <a:t>:=</a:t>
                </a:r>
                <a:r>
                  <a:rPr lang="nl-NL" sz="1900" i="1" dirty="0"/>
                  <a:t> v </a:t>
                </a:r>
                <a:r>
                  <a:rPr lang="el-GR" sz="1900" dirty="0"/>
                  <a:t>Δ</a:t>
                </a:r>
                <a:r>
                  <a:rPr lang="nl-NL" sz="1900" i="1" dirty="0"/>
                  <a:t>t</a:t>
                </a:r>
              </a:p>
              <a:p>
                <a:pPr marL="0" indent="0">
                  <a:buNone/>
                </a:pPr>
                <a:r>
                  <a:rPr lang="nl-NL" sz="1900" i="1" dirty="0"/>
                  <a:t>	x </a:t>
                </a:r>
                <a:r>
                  <a:rPr lang="nl-NL" sz="1900" dirty="0"/>
                  <a:t>:= x + </a:t>
                </a:r>
                <a:r>
                  <a:rPr lang="el-GR" sz="1900" dirty="0"/>
                  <a:t>Δ</a:t>
                </a:r>
                <a:r>
                  <a:rPr lang="nl-NL" sz="1900" i="1" dirty="0"/>
                  <a:t>x			x </a:t>
                </a:r>
                <a:r>
                  <a:rPr lang="nl-NL" sz="1900" dirty="0"/>
                  <a:t>:= x + </a:t>
                </a:r>
                <a:r>
                  <a:rPr lang="el-GR" sz="1900" dirty="0"/>
                  <a:t>Δ</a:t>
                </a:r>
                <a:r>
                  <a:rPr lang="nl-NL" sz="1900" i="1" dirty="0"/>
                  <a:t>x</a:t>
                </a:r>
                <a:endParaRPr lang="nl-NL" sz="1900" dirty="0"/>
              </a:p>
              <a:p>
                <a:pPr marL="0" indent="0">
                  <a:buNone/>
                </a:pPr>
                <a:endParaRPr lang="nl-NL" sz="2000" dirty="0"/>
              </a:p>
              <a:p>
                <a:pPr marL="0" indent="0">
                  <a:buNone/>
                </a:pPr>
                <a:r>
                  <a:rPr lang="nl-NL" sz="2400" dirty="0"/>
                  <a:t>Tekstueel programmeren in Python doen leerlingen misschien via </a:t>
                </a:r>
                <a:r>
                  <a:rPr lang="nl-NL" sz="2400" dirty="0" err="1"/>
                  <a:t>ChatGTP</a:t>
                </a:r>
                <a:r>
                  <a:rPr lang="nl-NL" sz="2400" dirty="0"/>
                  <a:t>.</a:t>
                </a:r>
                <a:endParaRPr lang="nl-NL" dirty="0"/>
              </a:p>
              <a:p>
                <a:pPr marL="0" indent="0">
                  <a:buNone/>
                </a:pPr>
                <a:endParaRPr lang="nl-NL" dirty="0"/>
              </a:p>
              <a:p>
                <a:pPr marL="0" indent="0">
                  <a:buNone/>
                </a:pPr>
                <a:endParaRPr lang="nl-NL" dirty="0"/>
              </a:p>
            </p:txBody>
          </p:sp>
        </mc:Choice>
        <mc:Fallback xmlns="">
          <p:sp>
            <p:nvSpPr>
              <p:cNvPr id="3" name="Tijdelijke aanduiding voor inhoud 2">
                <a:extLst>
                  <a:ext uri="{FF2B5EF4-FFF2-40B4-BE49-F238E27FC236}">
                    <a16:creationId xmlns:a16="http://schemas.microsoft.com/office/drawing/2014/main" id="{61E985FA-3E73-420E-AC81-D2859413C08F}"/>
                  </a:ext>
                </a:extLst>
              </p:cNvPr>
              <p:cNvSpPr>
                <a:spLocks noGrp="1" noRot="1" noChangeAspect="1" noMove="1" noResize="1" noEditPoints="1" noAdjustHandles="1" noChangeArrowheads="1" noChangeShapeType="1" noTextEdit="1"/>
              </p:cNvSpPr>
              <p:nvPr>
                <p:ph idx="1"/>
              </p:nvPr>
            </p:nvSpPr>
            <p:spPr>
              <a:xfrm>
                <a:off x="0" y="89872"/>
                <a:ext cx="9144000" cy="6651495"/>
              </a:xfrm>
              <a:blipFill>
                <a:blip r:embed="rId4"/>
                <a:stretch>
                  <a:fillRect l="-1000" t="-2658" r="-333"/>
                </a:stretch>
              </a:blipFill>
            </p:spPr>
            <p:txBody>
              <a:bodyPr/>
              <a:lstStyle/>
              <a:p>
                <a:r>
                  <a:rPr lang="nl-NL">
                    <a:noFill/>
                  </a:rPr>
                  <a:t> </a:t>
                </a:r>
              </a:p>
            </p:txBody>
          </p:sp>
        </mc:Fallback>
      </mc:AlternateContent>
      <p:sp>
        <p:nvSpPr>
          <p:cNvPr id="4" name="Tijdelijke aanduiding voor voettekst 2">
            <a:extLst>
              <a:ext uri="{FF2B5EF4-FFF2-40B4-BE49-F238E27FC236}">
                <a16:creationId xmlns:a16="http://schemas.microsoft.com/office/drawing/2014/main" id="{57AB3D49-5301-4A8C-CB86-D34501DC0DAC}"/>
              </a:ext>
            </a:extLst>
          </p:cNvPr>
          <p:cNvSpPr>
            <a:spLocks noGrp="1"/>
          </p:cNvSpPr>
          <p:nvPr>
            <p:ph type="ftr" sz="quarter" idx="11"/>
          </p:nvPr>
        </p:nvSpPr>
        <p:spPr>
          <a:xfrm>
            <a:off x="3124200" y="6481763"/>
            <a:ext cx="2895600" cy="331787"/>
          </a:xfrm>
        </p:spPr>
        <p:txBody>
          <a:bodyPr/>
          <a:lstStyle/>
          <a:p>
            <a:pPr>
              <a:defRPr/>
            </a:pPr>
            <a:r>
              <a:rPr lang="en-US" dirty="0">
                <a:latin typeface="+mn-lt"/>
              </a:rPr>
              <a:t>WND 2023 </a:t>
            </a:r>
          </a:p>
        </p:txBody>
      </p:sp>
    </p:spTree>
    <p:extLst>
      <p:ext uri="{BB962C8B-B14F-4D97-AF65-F5344CB8AC3E}">
        <p14:creationId xmlns:p14="http://schemas.microsoft.com/office/powerpoint/2010/main" val="53360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1E985FA-3E73-420E-AC81-D2859413C08F}"/>
              </a:ext>
            </a:extLst>
          </p:cNvPr>
          <p:cNvSpPr>
            <a:spLocks noGrp="1"/>
          </p:cNvSpPr>
          <p:nvPr>
            <p:ph idx="1"/>
          </p:nvPr>
        </p:nvSpPr>
        <p:spPr>
          <a:xfrm>
            <a:off x="0" y="44624"/>
            <a:ext cx="9144000" cy="6651495"/>
          </a:xfrm>
        </p:spPr>
        <p:txBody>
          <a:bodyPr>
            <a:normAutofit/>
          </a:bodyPr>
          <a:lstStyle/>
          <a:p>
            <a:pPr marL="0" indent="0">
              <a:buNone/>
            </a:pPr>
            <a:r>
              <a:rPr lang="nl-NL" sz="3600" dirty="0">
                <a:solidFill>
                  <a:schemeClr val="tx2"/>
                </a:solidFill>
              </a:rPr>
              <a:t>  Voor- en nadelen van grafisch modelleren </a:t>
            </a:r>
          </a:p>
          <a:p>
            <a:pPr marL="0" indent="0">
              <a:buNone/>
            </a:pPr>
            <a:endParaRPr lang="nl-NL" sz="2000" dirty="0"/>
          </a:p>
          <a:p>
            <a:pPr marL="0" indent="0">
              <a:buNone/>
            </a:pPr>
            <a:r>
              <a:rPr lang="nl-NL" sz="2000" i="1" dirty="0"/>
              <a:t>Voordeel</a:t>
            </a:r>
          </a:p>
          <a:p>
            <a:pPr>
              <a:buFont typeface="Arial" panose="020B0604020202020204" pitchFamily="34" charset="0"/>
              <a:buChar char="•"/>
            </a:pPr>
            <a:r>
              <a:rPr lang="nl-NL" sz="2000" dirty="0"/>
              <a:t>Geavanceerdere numerieke algoritmes ingebouwd;</a:t>
            </a:r>
          </a:p>
          <a:p>
            <a:pPr>
              <a:buFont typeface="Arial" panose="020B0604020202020204" pitchFamily="34" charset="0"/>
              <a:buChar char="•"/>
            </a:pPr>
            <a:r>
              <a:rPr lang="nl-NL" sz="2000" dirty="0"/>
              <a:t>Leent zich beter voor het schetsen van een conceptueel model; </a:t>
            </a:r>
          </a:p>
          <a:p>
            <a:pPr>
              <a:buFont typeface="Arial" panose="020B0604020202020204" pitchFamily="34" charset="0"/>
              <a:buChar char="•"/>
            </a:pPr>
            <a:r>
              <a:rPr lang="nl-NL" sz="2000" dirty="0"/>
              <a:t>Meer aandacht voor modelvariabelen en hun relaties;</a:t>
            </a:r>
          </a:p>
          <a:p>
            <a:pPr>
              <a:buFont typeface="Arial" panose="020B0604020202020204" pitchFamily="34" charset="0"/>
              <a:buChar char="•"/>
            </a:pPr>
            <a:r>
              <a:rPr lang="nl-NL" sz="2000" dirty="0"/>
              <a:t>Wordt ook professioneel gebruikt, bijvoorbeeld in systeembiologie.</a:t>
            </a:r>
          </a:p>
          <a:p>
            <a:pPr>
              <a:buFont typeface="Arial" panose="020B0604020202020204" pitchFamily="34" charset="0"/>
              <a:buChar char="•"/>
            </a:pPr>
            <a:endParaRPr lang="nl-NL" sz="2000" dirty="0"/>
          </a:p>
          <a:p>
            <a:pPr marL="0" indent="0">
              <a:buNone/>
            </a:pPr>
            <a:r>
              <a:rPr lang="nl-NL" sz="2000" i="1" dirty="0"/>
              <a:t>Nadelen</a:t>
            </a:r>
          </a:p>
          <a:p>
            <a:r>
              <a:rPr lang="nl-NL" sz="2000" dirty="0"/>
              <a:t>Formules zijn achter iconen verstopt;</a:t>
            </a:r>
          </a:p>
          <a:p>
            <a:r>
              <a:rPr lang="nl-NL" sz="2000" dirty="0"/>
              <a:t>Oogt al snel onoverzichtelijk (maar dat geldt ook voor tekstuele modellen);</a:t>
            </a:r>
          </a:p>
          <a:p>
            <a:r>
              <a:rPr lang="nl-NL" sz="2000" dirty="0"/>
              <a:t>Metafoor van reservoirs en  in- en uitstromen wringt soms en ontneemt wel eens de blik op differentievergelijkingen en differentiaalvergelijkingen.</a:t>
            </a:r>
            <a:endParaRPr lang="nl-NL" dirty="0"/>
          </a:p>
          <a:p>
            <a:pPr marL="0" indent="0">
              <a:buNone/>
            </a:pPr>
            <a:endParaRPr lang="nl-NL" dirty="0"/>
          </a:p>
        </p:txBody>
      </p:sp>
      <p:sp>
        <p:nvSpPr>
          <p:cNvPr id="4" name="Tijdelijke aanduiding voor voettekst 2">
            <a:extLst>
              <a:ext uri="{FF2B5EF4-FFF2-40B4-BE49-F238E27FC236}">
                <a16:creationId xmlns:a16="http://schemas.microsoft.com/office/drawing/2014/main" id="{57AB3D49-5301-4A8C-CB86-D34501DC0DAC}"/>
              </a:ext>
            </a:extLst>
          </p:cNvPr>
          <p:cNvSpPr>
            <a:spLocks noGrp="1"/>
          </p:cNvSpPr>
          <p:nvPr>
            <p:ph type="ftr" sz="quarter" idx="11"/>
          </p:nvPr>
        </p:nvSpPr>
        <p:spPr>
          <a:xfrm>
            <a:off x="3124200" y="6481763"/>
            <a:ext cx="2895600" cy="331787"/>
          </a:xfrm>
        </p:spPr>
        <p:txBody>
          <a:bodyPr/>
          <a:lstStyle/>
          <a:p>
            <a:pPr>
              <a:defRPr/>
            </a:pPr>
            <a:r>
              <a:rPr lang="en-US" dirty="0">
                <a:latin typeface="+mn-lt"/>
              </a:rPr>
              <a:t>WND 2023 </a:t>
            </a:r>
          </a:p>
        </p:txBody>
      </p:sp>
    </p:spTree>
    <p:extLst>
      <p:ext uri="{BB962C8B-B14F-4D97-AF65-F5344CB8AC3E}">
        <p14:creationId xmlns:p14="http://schemas.microsoft.com/office/powerpoint/2010/main" val="299833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3050"/>
            <a:ext cx="9036496" cy="877572"/>
          </a:xfrm>
        </p:spPr>
        <p:txBody>
          <a:bodyPr/>
          <a:lstStyle/>
          <a:p>
            <a:r>
              <a:rPr lang="en-US" sz="3600" dirty="0"/>
              <a:t>3. </a:t>
            </a:r>
            <a:r>
              <a:rPr lang="en-US" sz="3600" dirty="0" err="1"/>
              <a:t>Modelleerprocessen</a:t>
            </a:r>
            <a:r>
              <a:rPr lang="en-US" sz="3600" dirty="0"/>
              <a:t> – </a:t>
            </a:r>
            <a:r>
              <a:rPr lang="en-US" sz="3600" dirty="0" err="1"/>
              <a:t>voorbeelden</a:t>
            </a:r>
            <a:endParaRPr lang="nl-NL" sz="3600" dirty="0"/>
          </a:p>
        </p:txBody>
      </p:sp>
      <p:sp>
        <p:nvSpPr>
          <p:cNvPr id="3" name="Tijdelijke aanduiding voor voettekst 2">
            <a:extLst>
              <a:ext uri="{FF2B5EF4-FFF2-40B4-BE49-F238E27FC236}">
                <a16:creationId xmlns:a16="http://schemas.microsoft.com/office/drawing/2014/main" id="{82FCEEBE-C2DB-C45F-B045-C195A44D3726}"/>
              </a:ext>
            </a:extLst>
          </p:cNvPr>
          <p:cNvSpPr>
            <a:spLocks noGrp="1"/>
          </p:cNvSpPr>
          <p:nvPr>
            <p:ph type="ftr" sz="quarter" idx="11"/>
          </p:nvPr>
        </p:nvSpPr>
        <p:spPr/>
        <p:txBody>
          <a:bodyPr/>
          <a:lstStyle/>
          <a:p>
            <a:pPr>
              <a:defRPr/>
            </a:pPr>
            <a:r>
              <a:rPr lang="en-US" dirty="0"/>
              <a:t>WND 2023 </a:t>
            </a:r>
          </a:p>
        </p:txBody>
      </p:sp>
      <p:sp>
        <p:nvSpPr>
          <p:cNvPr id="5" name="Tijdelijke aanduiding voor tekst 4">
            <a:extLst>
              <a:ext uri="{FF2B5EF4-FFF2-40B4-BE49-F238E27FC236}">
                <a16:creationId xmlns:a16="http://schemas.microsoft.com/office/drawing/2014/main" id="{DA33371D-0213-AEBA-7240-54CCCC7C49F0}"/>
              </a:ext>
            </a:extLst>
          </p:cNvPr>
          <p:cNvSpPr>
            <a:spLocks noGrp="1"/>
          </p:cNvSpPr>
          <p:nvPr>
            <p:ph type="body" idx="1"/>
          </p:nvPr>
        </p:nvSpPr>
        <p:spPr>
          <a:xfrm>
            <a:off x="107504" y="1556793"/>
            <a:ext cx="9036496" cy="3816424"/>
          </a:xfrm>
        </p:spPr>
        <p:txBody>
          <a:bodyPr/>
          <a:lstStyle/>
          <a:p>
            <a:pPr lvl="1"/>
            <a:r>
              <a:rPr lang="en-US" b="0" dirty="0" err="1"/>
              <a:t>Aandacht</a:t>
            </a:r>
            <a:r>
              <a:rPr lang="en-US" b="0" dirty="0"/>
              <a:t> </a:t>
            </a:r>
            <a:r>
              <a:rPr lang="en-US" b="0" dirty="0" err="1"/>
              <a:t>voor</a:t>
            </a:r>
            <a:r>
              <a:rPr lang="en-US" b="0" dirty="0"/>
              <a:t> de </a:t>
            </a:r>
            <a:r>
              <a:rPr lang="en-US" b="0" dirty="0" err="1"/>
              <a:t>kwaliteit</a:t>
            </a:r>
            <a:r>
              <a:rPr lang="en-US" b="0" dirty="0"/>
              <a:t> van </a:t>
            </a:r>
            <a:r>
              <a:rPr lang="en-US" b="0" dirty="0" err="1"/>
              <a:t>een</a:t>
            </a:r>
            <a:r>
              <a:rPr lang="en-US" b="0" dirty="0"/>
              <a:t> model:</a:t>
            </a:r>
            <a:br>
              <a:rPr lang="en-US" b="0" dirty="0"/>
            </a:br>
            <a:r>
              <a:rPr lang="en-US" b="0" dirty="0" err="1"/>
              <a:t>Wordt</a:t>
            </a:r>
            <a:r>
              <a:rPr lang="en-US" b="0" dirty="0"/>
              <a:t> het </a:t>
            </a:r>
            <a:r>
              <a:rPr lang="en-US" b="0" dirty="0" err="1"/>
              <a:t>doel</a:t>
            </a:r>
            <a:r>
              <a:rPr lang="en-US" b="0" dirty="0"/>
              <a:t> </a:t>
            </a:r>
            <a:r>
              <a:rPr lang="en-US" b="0" dirty="0" err="1"/>
              <a:t>dat</a:t>
            </a:r>
            <a:r>
              <a:rPr lang="en-US" b="0" dirty="0"/>
              <a:t> men met het model </a:t>
            </a:r>
            <a:r>
              <a:rPr lang="en-US" b="0" dirty="0" err="1"/>
              <a:t>voor</a:t>
            </a:r>
            <a:r>
              <a:rPr lang="en-US" b="0" dirty="0"/>
              <a:t> </a:t>
            </a:r>
            <a:r>
              <a:rPr lang="en-US" b="0" dirty="0" err="1"/>
              <a:t>ogen</a:t>
            </a:r>
            <a:r>
              <a:rPr lang="en-US" b="0" dirty="0"/>
              <a:t> had </a:t>
            </a:r>
            <a:r>
              <a:rPr lang="en-US" b="0" dirty="0" err="1"/>
              <a:t>bereikt</a:t>
            </a:r>
            <a:r>
              <a:rPr lang="en-US" b="0" dirty="0"/>
              <a:t>?</a:t>
            </a:r>
          </a:p>
          <a:p>
            <a:pPr marL="800100" lvl="1" indent="-342900">
              <a:buFont typeface="Arial" panose="020B0604020202020204" pitchFamily="34" charset="0"/>
              <a:buChar char="•"/>
            </a:pPr>
            <a:r>
              <a:rPr lang="en-US" sz="1600" b="0" dirty="0" err="1"/>
              <a:t>Stemmen</a:t>
            </a:r>
            <a:r>
              <a:rPr lang="en-US" sz="1600" b="0" dirty="0"/>
              <a:t> </a:t>
            </a:r>
            <a:r>
              <a:rPr lang="en-US" sz="1600" b="0" dirty="0" err="1"/>
              <a:t>modeluitkomsten</a:t>
            </a:r>
            <a:r>
              <a:rPr lang="en-US" sz="1600" b="0" dirty="0"/>
              <a:t> </a:t>
            </a:r>
            <a:r>
              <a:rPr lang="en-US" sz="1600" b="0" dirty="0" err="1"/>
              <a:t>overeen</a:t>
            </a:r>
            <a:r>
              <a:rPr lang="en-US" sz="1600" b="0" dirty="0"/>
              <a:t> met </a:t>
            </a:r>
            <a:r>
              <a:rPr lang="en-US" sz="1600" b="0" dirty="0" err="1"/>
              <a:t>observaties</a:t>
            </a:r>
            <a:r>
              <a:rPr lang="en-US" sz="1600" b="0" dirty="0"/>
              <a:t> </a:t>
            </a:r>
            <a:r>
              <a:rPr lang="en-US" sz="1600" b="0" dirty="0" err="1"/>
              <a:t>en</a:t>
            </a:r>
            <a:r>
              <a:rPr lang="en-US" sz="1600" b="0" dirty="0"/>
              <a:t> </a:t>
            </a:r>
            <a:r>
              <a:rPr lang="en-US" sz="1600" b="0" dirty="0" err="1"/>
              <a:t>metingen</a:t>
            </a:r>
            <a:r>
              <a:rPr lang="en-US" sz="1600" b="0" dirty="0"/>
              <a:t>?</a:t>
            </a:r>
          </a:p>
          <a:p>
            <a:pPr marL="800100" lvl="1" indent="-342900">
              <a:buFont typeface="Arial" panose="020B0604020202020204" pitchFamily="34" charset="0"/>
              <a:buChar char="•"/>
            </a:pPr>
            <a:r>
              <a:rPr lang="en-US" sz="1600" b="0" dirty="0" err="1"/>
              <a:t>Heeft</a:t>
            </a:r>
            <a:r>
              <a:rPr lang="en-US" sz="1600" b="0" dirty="0"/>
              <a:t> het model </a:t>
            </a:r>
            <a:r>
              <a:rPr lang="en-US" sz="1600" b="0" dirty="0" err="1"/>
              <a:t>voorspellende</a:t>
            </a:r>
            <a:r>
              <a:rPr lang="en-US" sz="1600" b="0" dirty="0"/>
              <a:t> </a:t>
            </a:r>
            <a:r>
              <a:rPr lang="en-US" sz="1600" b="0" dirty="0" err="1"/>
              <a:t>waarde</a:t>
            </a:r>
            <a:r>
              <a:rPr lang="en-US" sz="1600" b="0" dirty="0"/>
              <a:t>?</a:t>
            </a:r>
          </a:p>
          <a:p>
            <a:pPr marL="800100" lvl="1" indent="-342900">
              <a:buFont typeface="Arial" panose="020B0604020202020204" pitchFamily="34" charset="0"/>
              <a:buChar char="•"/>
            </a:pPr>
            <a:r>
              <a:rPr lang="en-US" sz="1600" b="0" dirty="0" err="1"/>
              <a:t>Draagt</a:t>
            </a:r>
            <a:r>
              <a:rPr lang="en-US" sz="1600" b="0" dirty="0"/>
              <a:t> het </a:t>
            </a:r>
            <a:r>
              <a:rPr lang="en-US" sz="1600" b="0" dirty="0" err="1"/>
              <a:t>bij</a:t>
            </a:r>
            <a:r>
              <a:rPr lang="en-US" sz="1600" b="0" dirty="0"/>
              <a:t> </a:t>
            </a:r>
            <a:r>
              <a:rPr lang="en-US" sz="1600" b="0" dirty="0" err="1"/>
              <a:t>aan</a:t>
            </a:r>
            <a:r>
              <a:rPr lang="en-US" sz="1600" b="0" dirty="0"/>
              <a:t> het begrip van het object van </a:t>
            </a:r>
            <a:r>
              <a:rPr lang="en-US" sz="1600" b="0" dirty="0" err="1"/>
              <a:t>studie</a:t>
            </a:r>
            <a:r>
              <a:rPr lang="en-US" sz="1600" b="0" dirty="0"/>
              <a:t>; </a:t>
            </a:r>
            <a:r>
              <a:rPr lang="en-US" sz="1600" b="0" dirty="0" err="1"/>
              <a:t>heeft</a:t>
            </a:r>
            <a:r>
              <a:rPr lang="en-US" sz="1600" b="0" dirty="0"/>
              <a:t> het </a:t>
            </a:r>
            <a:r>
              <a:rPr lang="en-US" sz="1600" b="0" dirty="0" err="1"/>
              <a:t>een</a:t>
            </a:r>
            <a:r>
              <a:rPr lang="en-US" sz="1600" b="0" dirty="0"/>
              <a:t> </a:t>
            </a:r>
            <a:r>
              <a:rPr lang="en-US" sz="1600" b="0" dirty="0" err="1"/>
              <a:t>verklarende</a:t>
            </a:r>
            <a:r>
              <a:rPr lang="en-US" sz="1600" b="0" dirty="0"/>
              <a:t> </a:t>
            </a:r>
            <a:r>
              <a:rPr lang="en-US" sz="1600" b="0" dirty="0" err="1"/>
              <a:t>waarde</a:t>
            </a:r>
            <a:r>
              <a:rPr lang="en-US" sz="1600" b="0" dirty="0"/>
              <a:t>?</a:t>
            </a:r>
          </a:p>
          <a:p>
            <a:pPr marL="800100" lvl="1" indent="-342900">
              <a:buFont typeface="Arial" panose="020B0604020202020204" pitchFamily="34" charset="0"/>
              <a:buChar char="•"/>
            </a:pPr>
            <a:r>
              <a:rPr lang="en-US" sz="1600" b="0" dirty="0" err="1"/>
              <a:t>Zijn</a:t>
            </a:r>
            <a:r>
              <a:rPr lang="en-US" sz="1600" b="0" dirty="0"/>
              <a:t> er </a:t>
            </a:r>
            <a:r>
              <a:rPr lang="en-US" sz="1600" b="0" dirty="0" err="1"/>
              <a:t>nog</a:t>
            </a:r>
            <a:r>
              <a:rPr lang="en-US" sz="1600" b="0" dirty="0"/>
              <a:t> </a:t>
            </a:r>
            <a:r>
              <a:rPr lang="en-US" sz="1600" b="0" dirty="0" err="1"/>
              <a:t>alternatieven</a:t>
            </a:r>
            <a:r>
              <a:rPr lang="en-US" sz="1600" b="0" dirty="0"/>
              <a:t> om </a:t>
            </a:r>
            <a:r>
              <a:rPr lang="en-US" sz="1600" b="0" dirty="0" err="1"/>
              <a:t>ook</a:t>
            </a:r>
            <a:r>
              <a:rPr lang="en-US" sz="1600" b="0" dirty="0"/>
              <a:t> </a:t>
            </a:r>
            <a:r>
              <a:rPr lang="en-US" sz="1600" b="0" dirty="0" err="1"/>
              <a:t>te</a:t>
            </a:r>
            <a:r>
              <a:rPr lang="en-US" sz="1600" b="0" dirty="0"/>
              <a:t> </a:t>
            </a:r>
            <a:r>
              <a:rPr lang="en-US" sz="1600" b="0" dirty="0" err="1"/>
              <a:t>bekijken</a:t>
            </a:r>
            <a:r>
              <a:rPr lang="en-US" sz="1600" b="0" dirty="0"/>
              <a:t>?</a:t>
            </a:r>
          </a:p>
          <a:p>
            <a:pPr marL="800100" lvl="1" indent="-342900">
              <a:buFont typeface="Arial" panose="020B0604020202020204" pitchFamily="34" charset="0"/>
              <a:buChar char="•"/>
            </a:pPr>
            <a:endParaRPr lang="en-US" sz="1600" b="0" dirty="0"/>
          </a:p>
          <a:p>
            <a:pPr lvl="1"/>
            <a:r>
              <a:rPr lang="en-US" sz="1600" b="0" dirty="0" err="1"/>
              <a:t>Voorbeelden</a:t>
            </a:r>
            <a:r>
              <a:rPr lang="en-US" sz="1600" b="0" dirty="0"/>
              <a:t> </a:t>
            </a:r>
            <a:r>
              <a:rPr lang="en-US" sz="1600" b="0" dirty="0" err="1"/>
              <a:t>komen</a:t>
            </a:r>
            <a:r>
              <a:rPr lang="en-US" sz="1600" b="0" dirty="0"/>
              <a:t> </a:t>
            </a:r>
            <a:r>
              <a:rPr lang="en-US" sz="1600" b="0" dirty="0" err="1"/>
              <a:t>uit</a:t>
            </a:r>
            <a:r>
              <a:rPr lang="en-US" sz="1600" b="0" dirty="0"/>
              <a:t> </a:t>
            </a:r>
            <a:r>
              <a:rPr lang="en-US" sz="1600" b="0" dirty="0" err="1"/>
              <a:t>praktische</a:t>
            </a:r>
            <a:r>
              <a:rPr lang="en-US" sz="1600" b="0" dirty="0"/>
              <a:t> </a:t>
            </a:r>
            <a:r>
              <a:rPr lang="en-US" sz="1600" b="0" dirty="0" err="1"/>
              <a:t>opdrachten</a:t>
            </a:r>
            <a:r>
              <a:rPr lang="en-US" sz="1600" b="0" dirty="0"/>
              <a:t>, </a:t>
            </a:r>
            <a:r>
              <a:rPr lang="en-US" sz="1600" b="0" dirty="0" err="1"/>
              <a:t>profielwerkstukken</a:t>
            </a:r>
            <a:r>
              <a:rPr lang="en-US" sz="1600" b="0" dirty="0"/>
              <a:t> van </a:t>
            </a:r>
            <a:r>
              <a:rPr lang="en-US" sz="1600" b="0" dirty="0" err="1"/>
              <a:t>leerlingen</a:t>
            </a:r>
            <a:r>
              <a:rPr lang="en-US" sz="1600" b="0" dirty="0"/>
              <a:t>, </a:t>
            </a:r>
            <a:r>
              <a:rPr lang="en-US" sz="1600" b="0" dirty="0" err="1"/>
              <a:t>en</a:t>
            </a:r>
            <a:r>
              <a:rPr lang="en-US" sz="1600" b="0" dirty="0"/>
              <a:t> eigen </a:t>
            </a:r>
            <a:r>
              <a:rPr lang="en-US" sz="1600" b="0" dirty="0" err="1"/>
              <a:t>modelleerstudies</a:t>
            </a:r>
            <a:r>
              <a:rPr lang="en-US" sz="1600" b="0" dirty="0"/>
              <a:t>; </a:t>
            </a:r>
            <a:r>
              <a:rPr lang="en-US" sz="1600" b="0" dirty="0" err="1"/>
              <a:t>zie</a:t>
            </a:r>
            <a:r>
              <a:rPr lang="en-US" sz="1600" b="0" dirty="0"/>
              <a:t> </a:t>
            </a:r>
            <a:r>
              <a:rPr lang="en-US" sz="1600" b="0" dirty="0" err="1"/>
              <a:t>ook</a:t>
            </a:r>
            <a:r>
              <a:rPr lang="en-US" sz="1600" b="0" dirty="0"/>
              <a:t> de </a:t>
            </a:r>
            <a:r>
              <a:rPr lang="en-US" sz="1600" b="0" dirty="0" err="1"/>
              <a:t>voorbeelden</a:t>
            </a:r>
            <a:r>
              <a:rPr lang="en-US" sz="1600" b="0" dirty="0"/>
              <a:t> in de </a:t>
            </a:r>
            <a:r>
              <a:rPr lang="en-US" sz="1600" b="0" dirty="0" err="1">
                <a:hlinkClick r:id="rId2"/>
              </a:rPr>
              <a:t>Handreiking</a:t>
            </a:r>
            <a:r>
              <a:rPr lang="en-US" sz="1600" b="0" dirty="0">
                <a:hlinkClick r:id="rId2"/>
              </a:rPr>
              <a:t> </a:t>
            </a:r>
            <a:r>
              <a:rPr lang="en-US" sz="1600" b="0" dirty="0" err="1">
                <a:hlinkClick r:id="rId2"/>
              </a:rPr>
              <a:t>modelleren</a:t>
            </a:r>
            <a:endParaRPr lang="en-US" sz="1600" b="0" dirty="0"/>
          </a:p>
          <a:p>
            <a:pPr lvl="1"/>
            <a:endParaRPr lang="en-US" sz="1600" b="0" dirty="0"/>
          </a:p>
        </p:txBody>
      </p:sp>
    </p:spTree>
    <p:extLst>
      <p:ext uri="{BB962C8B-B14F-4D97-AF65-F5344CB8AC3E}">
        <p14:creationId xmlns:p14="http://schemas.microsoft.com/office/powerpoint/2010/main" val="34508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5">
      <a:dk1>
        <a:srgbClr val="000000"/>
      </a:dk1>
      <a:lt1>
        <a:srgbClr val="EAEAEA"/>
      </a:lt1>
      <a:dk2>
        <a:srgbClr val="FF6600"/>
      </a:dk2>
      <a:lt2>
        <a:srgbClr val="808080"/>
      </a:lt2>
      <a:accent1>
        <a:srgbClr val="FF6600"/>
      </a:accent1>
      <a:accent2>
        <a:srgbClr val="333399"/>
      </a:accent2>
      <a:accent3>
        <a:srgbClr val="F3F3F3"/>
      </a:accent3>
      <a:accent4>
        <a:srgbClr val="000000"/>
      </a:accent4>
      <a:accent5>
        <a:srgbClr val="FFB8AA"/>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DDDDD"/>
        </a:lt1>
        <a:dk2>
          <a:srgbClr val="FF9933"/>
        </a:dk2>
        <a:lt2>
          <a:srgbClr val="808080"/>
        </a:lt2>
        <a:accent1>
          <a:srgbClr val="ECAD3C"/>
        </a:accent1>
        <a:accent2>
          <a:srgbClr val="333399"/>
        </a:accent2>
        <a:accent3>
          <a:srgbClr val="EBEBEB"/>
        </a:accent3>
        <a:accent4>
          <a:srgbClr val="000000"/>
        </a:accent4>
        <a:accent5>
          <a:srgbClr val="F4D3A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DDDDDD"/>
        </a:lt1>
        <a:dk2>
          <a:srgbClr val="FF6600"/>
        </a:dk2>
        <a:lt2>
          <a:srgbClr val="808080"/>
        </a:lt2>
        <a:accent1>
          <a:srgbClr val="FF6600"/>
        </a:accent1>
        <a:accent2>
          <a:srgbClr val="333399"/>
        </a:accent2>
        <a:accent3>
          <a:srgbClr val="EBEBEB"/>
        </a:accent3>
        <a:accent4>
          <a:srgbClr val="000000"/>
        </a:accent4>
        <a:accent5>
          <a:srgbClr val="FFB8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EAEAEA"/>
        </a:lt1>
        <a:dk2>
          <a:srgbClr val="FF6600"/>
        </a:dk2>
        <a:lt2>
          <a:srgbClr val="808080"/>
        </a:lt2>
        <a:accent1>
          <a:srgbClr val="FF6600"/>
        </a:accent1>
        <a:accent2>
          <a:srgbClr val="333399"/>
        </a:accent2>
        <a:accent3>
          <a:srgbClr val="F3F3F3"/>
        </a:accent3>
        <a:accent4>
          <a:srgbClr val="000000"/>
        </a:accent4>
        <a:accent5>
          <a:srgbClr val="FFB8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0</TotalTime>
  <Words>2188</Words>
  <Application>Microsoft Office PowerPoint</Application>
  <PresentationFormat>Diavoorstelling (4:3)</PresentationFormat>
  <Paragraphs>262</Paragraphs>
  <Slides>29</Slides>
  <Notes>1</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Arial</vt:lpstr>
      <vt:lpstr>Cambria Math</vt:lpstr>
      <vt:lpstr>Monotype Sorts</vt:lpstr>
      <vt:lpstr>Symbol</vt:lpstr>
      <vt:lpstr>Times New Roman</vt:lpstr>
      <vt:lpstr>Wingdings</vt:lpstr>
      <vt:lpstr>Default Design</vt:lpstr>
      <vt:lpstr>André Heck,  Korteweg-de Vries Instituut voor wiskunde Universiteit van Amsterdam  a.j.p.heck@uva.nl  </vt:lpstr>
      <vt:lpstr>Inhoud</vt:lpstr>
      <vt:lpstr>0. Even voorstellen</vt:lpstr>
      <vt:lpstr>1. Modelleren: wat en waarom?</vt:lpstr>
      <vt:lpstr>Welke activiteiten bevorderen wetenschappelijke geletterdheid?</vt:lpstr>
      <vt:lpstr>PowerPoint-presentatie</vt:lpstr>
      <vt:lpstr>PowerPoint-presentatie</vt:lpstr>
      <vt:lpstr>PowerPoint-presentatie</vt:lpstr>
      <vt:lpstr>3. Modelleerprocessen – voorbeelden</vt:lpstr>
      <vt:lpstr>Modeltest bij een vertikaal vallende pluimbal</vt:lpstr>
      <vt:lpstr>Lineair model</vt:lpstr>
      <vt:lpstr>Kwadratisch model</vt:lpstr>
      <vt:lpstr>Regressie</vt:lpstr>
      <vt:lpstr>PowerPoint-presentatie</vt:lpstr>
      <vt:lpstr>Verklaring voor de verhouding 1:3:5:…</vt:lpstr>
      <vt:lpstr>PowerPoint-presentatie</vt:lpstr>
      <vt:lpstr>Regressie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Universiteit van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CMA products</dc:title>
  <dc:creator>miodus</dc:creator>
  <cp:lastModifiedBy>André Heck</cp:lastModifiedBy>
  <cp:revision>313</cp:revision>
  <dcterms:created xsi:type="dcterms:W3CDTF">2009-02-19T13:45:19Z</dcterms:created>
  <dcterms:modified xsi:type="dcterms:W3CDTF">2023-12-15T08:52:40Z</dcterms:modified>
</cp:coreProperties>
</file>