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47"/>
  </p:notesMasterIdLst>
  <p:sldIdLst>
    <p:sldId id="604" r:id="rId5"/>
    <p:sldId id="758" r:id="rId6"/>
    <p:sldId id="257" r:id="rId7"/>
    <p:sldId id="909" r:id="rId8"/>
    <p:sldId id="804" r:id="rId9"/>
    <p:sldId id="824" r:id="rId10"/>
    <p:sldId id="899" r:id="rId11"/>
    <p:sldId id="875" r:id="rId12"/>
    <p:sldId id="913" r:id="rId13"/>
    <p:sldId id="900" r:id="rId14"/>
    <p:sldId id="878" r:id="rId15"/>
    <p:sldId id="879" r:id="rId16"/>
    <p:sldId id="914" r:id="rId17"/>
    <p:sldId id="821" r:id="rId18"/>
    <p:sldId id="881" r:id="rId19"/>
    <p:sldId id="882" r:id="rId20"/>
    <p:sldId id="806" r:id="rId21"/>
    <p:sldId id="883" r:id="rId22"/>
    <p:sldId id="922" r:id="rId23"/>
    <p:sldId id="812" r:id="rId24"/>
    <p:sldId id="901" r:id="rId25"/>
    <p:sldId id="911" r:id="rId26"/>
    <p:sldId id="896" r:id="rId27"/>
    <p:sldId id="829" r:id="rId28"/>
    <p:sldId id="898" r:id="rId29"/>
    <p:sldId id="910" r:id="rId30"/>
    <p:sldId id="664" r:id="rId31"/>
    <p:sldId id="274" r:id="rId32"/>
    <p:sldId id="924" r:id="rId33"/>
    <p:sldId id="926" r:id="rId34"/>
    <p:sldId id="778" r:id="rId35"/>
    <p:sldId id="830" r:id="rId36"/>
    <p:sldId id="843" r:id="rId37"/>
    <p:sldId id="916" r:id="rId38"/>
    <p:sldId id="904" r:id="rId39"/>
    <p:sldId id="908" r:id="rId40"/>
    <p:sldId id="906" r:id="rId41"/>
    <p:sldId id="840" r:id="rId42"/>
    <p:sldId id="771" r:id="rId43"/>
    <p:sldId id="876" r:id="rId44"/>
    <p:sldId id="927" r:id="rId45"/>
    <p:sldId id="9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DDAC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9" autoAdjust="0"/>
    <p:restoredTop sz="81916" autoAdjust="0"/>
  </p:normalViewPr>
  <p:slideViewPr>
    <p:cSldViewPr snapToGrid="0">
      <p:cViewPr varScale="1">
        <p:scale>
          <a:sx n="54" d="100"/>
          <a:sy n="54" d="100"/>
        </p:scale>
        <p:origin x="956"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8:18:49.70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1,'2204'0,"-2176"0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33.346"/>
    </inkml:context>
    <inkml:brush xml:id="br0">
      <inkml:brushProperty name="width" value="0.05" units="cm"/>
      <inkml:brushProperty name="height" value="0.05" units="cm"/>
      <inkml:brushProperty name="color" value="#E71224"/>
    </inkml:brush>
  </inkml:definitions>
  <inkml:trace contextRef="#ctx0" brushRef="#br0">1 1 24575,'6'0'0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37.203"/>
    </inkml:context>
    <inkml:brush xml:id="br0">
      <inkml:brushProperty name="width" value="0.05" units="cm"/>
      <inkml:brushProperty name="height" value="0.05" units="cm"/>
      <inkml:brushProperty name="color" value="#E71224"/>
    </inkml:brush>
  </inkml:definitions>
  <inkml:trace contextRef="#ctx0" brushRef="#br0">1 61 24575,'0'-5'0,"0"-9"0,6-7 0,2 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37.786"/>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8:18:56.10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1,'5'0,"7"0,7 0,5 0,4 0,2 0,2 0,0 0,0 0,-6 0,-1 0,-6 0,0 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21.21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22.031"/>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23.01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23.49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26.01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27.56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4T21:33:28.26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95D07-5F0D-4B08-AC28-61D12B8E29F4}" type="datetimeFigureOut">
              <a:rPr lang="nl-NL" smtClean="0"/>
              <a:pPr/>
              <a:t>14-1-2024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29D4A-7C9B-4C0A-A7AA-400A13367CD8}" type="slidenum">
              <a:rPr lang="nl-NL" smtClean="0"/>
              <a:pPr/>
              <a:t>‹#›</a:t>
            </a:fld>
            <a:endParaRPr lang="nl-NL"/>
          </a:p>
        </p:txBody>
      </p:sp>
    </p:spTree>
    <p:extLst>
      <p:ext uri="{BB962C8B-B14F-4D97-AF65-F5344CB8AC3E}">
        <p14:creationId xmlns:p14="http://schemas.microsoft.com/office/powerpoint/2010/main" val="338099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hbr.org/2014/02/research-serial-entrepreneurs-arent-any-more-likely-to-succeed/" TargetMode="External"/><Relationship Id="rId13" Type="http://schemas.openxmlformats.org/officeDocument/2006/relationships/hyperlink" Target="https://bytepawn.com/systems-thinking.html" TargetMode="External"/><Relationship Id="rId3" Type="http://schemas.openxmlformats.org/officeDocument/2006/relationships/hyperlink" Target="http://www.wsj.com/articles/obama-to-discuss-gun-control-options-with-attorney-general-1451646004" TargetMode="External"/><Relationship Id="rId7" Type="http://schemas.openxmlformats.org/officeDocument/2006/relationships/hyperlink" Target="http://www.economist.com/blogs/economist-explains/2014/05/economist-explains" TargetMode="External"/><Relationship Id="rId12" Type="http://schemas.openxmlformats.org/officeDocument/2006/relationships/hyperlink" Target="https://bytepawn.com/tag/books.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Cybersquatting" TargetMode="External"/><Relationship Id="rId11" Type="http://schemas.openxmlformats.org/officeDocument/2006/relationships/hyperlink" Target="https://bytepawn.com/tag/systems.html" TargetMode="External"/><Relationship Id="rId5" Type="http://schemas.openxmlformats.org/officeDocument/2006/relationships/hyperlink" Target="https://hbr.org/2013/05/six-myths-about-venture-capitalists" TargetMode="External"/><Relationship Id="rId10" Type="http://schemas.openxmlformats.org/officeDocument/2006/relationships/hyperlink" Target="https://www.quora.com/What-techniques-do-websites-use-to-game-the-Google-search-engine" TargetMode="External"/><Relationship Id="rId4" Type="http://schemas.openxmlformats.org/officeDocument/2006/relationships/hyperlink" Target="http://techcrunch.com/2011/07/30/vanity-metrics/" TargetMode="External"/><Relationship Id="rId9" Type="http://schemas.openxmlformats.org/officeDocument/2006/relationships/hyperlink" Target="https://en.wikipedia.org/wiki/Search_engine_optimizatio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1</a:t>
            </a:fld>
            <a:endParaRPr lang="nl-NL"/>
          </a:p>
        </p:txBody>
      </p:sp>
    </p:spTree>
    <p:extLst>
      <p:ext uri="{BB962C8B-B14F-4D97-AF65-F5344CB8AC3E}">
        <p14:creationId xmlns:p14="http://schemas.microsoft.com/office/powerpoint/2010/main" val="1593999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is de </a:t>
            </a:r>
            <a:r>
              <a:rPr lang="en-US" dirty="0" err="1"/>
              <a:t>betekenis</a:t>
            </a:r>
            <a:r>
              <a:rPr lang="en-US" dirty="0"/>
              <a:t> van de </a:t>
            </a:r>
            <a:r>
              <a:rPr lang="en-US" dirty="0" err="1"/>
              <a:t>vraagtekens</a:t>
            </a:r>
            <a:r>
              <a:rPr lang="en-US" dirty="0"/>
              <a:t>? </a:t>
            </a:r>
            <a:r>
              <a:rPr lang="en-US" dirty="0" err="1"/>
              <a:t>Waarom</a:t>
            </a:r>
            <a:r>
              <a:rPr lang="en-US" dirty="0"/>
              <a:t> </a:t>
            </a:r>
            <a:r>
              <a:rPr lang="en-US" dirty="0" err="1"/>
              <a:t>soms</a:t>
            </a:r>
            <a:r>
              <a:rPr lang="en-US" dirty="0"/>
              <a:t> </a:t>
            </a:r>
            <a:r>
              <a:rPr lang="en-US" dirty="0" err="1"/>
              <a:t>wel</a:t>
            </a:r>
            <a:r>
              <a:rPr lang="en-US" dirty="0"/>
              <a:t>, </a:t>
            </a:r>
            <a:r>
              <a:rPr lang="en-US" dirty="0" err="1"/>
              <a:t>soms</a:t>
            </a:r>
            <a:r>
              <a:rPr lang="en-US" dirty="0"/>
              <a:t> niet?</a:t>
            </a:r>
          </a:p>
          <a:p>
            <a:r>
              <a:rPr lang="en-US" dirty="0" err="1"/>
              <a:t>Waarom</a:t>
            </a:r>
            <a:r>
              <a:rPr lang="en-US" dirty="0"/>
              <a:t> is er een </a:t>
            </a:r>
            <a:r>
              <a:rPr lang="en-US" dirty="0" err="1"/>
              <a:t>grootheid</a:t>
            </a:r>
            <a:r>
              <a:rPr lang="en-US" dirty="0"/>
              <a:t> </a:t>
            </a:r>
            <a:r>
              <a:rPr lang="en-US" dirty="0" err="1"/>
              <a:t>zonder</a:t>
            </a:r>
            <a:r>
              <a:rPr lang="en-US" dirty="0"/>
              <a:t> x?</a:t>
            </a:r>
          </a:p>
          <a:p>
            <a:r>
              <a:rPr lang="en-US" dirty="0"/>
              <a:t>Hoe </a:t>
            </a:r>
            <a:r>
              <a:rPr lang="en-US" dirty="0" err="1"/>
              <a:t>representeert</a:t>
            </a:r>
            <a:r>
              <a:rPr lang="en-US" dirty="0"/>
              <a:t> het SD de </a:t>
            </a:r>
            <a:r>
              <a:rPr lang="en-US" dirty="0" err="1"/>
              <a:t>wetten</a:t>
            </a:r>
            <a:r>
              <a:rPr lang="en-US" dirty="0"/>
              <a:t> van Newton?</a:t>
            </a:r>
            <a:endParaRPr lang="nl-NL" dirty="0"/>
          </a:p>
        </p:txBody>
      </p:sp>
      <p:sp>
        <p:nvSpPr>
          <p:cNvPr id="4" name="Slide Number Placeholder 3"/>
          <p:cNvSpPr>
            <a:spLocks noGrp="1"/>
          </p:cNvSpPr>
          <p:nvPr>
            <p:ph type="sldNum" sz="quarter" idx="5"/>
          </p:nvPr>
        </p:nvSpPr>
        <p:spPr/>
        <p:txBody>
          <a:bodyPr/>
          <a:lstStyle/>
          <a:p>
            <a:fld id="{EEE1F583-3FED-4CF6-9858-3B2B9ADCAD4E}" type="slidenum">
              <a:rPr lang="nl-NL" smtClean="0"/>
              <a:t>13</a:t>
            </a:fld>
            <a:endParaRPr lang="nl-NL"/>
          </a:p>
        </p:txBody>
      </p:sp>
    </p:spTree>
    <p:extLst>
      <p:ext uri="{BB962C8B-B14F-4D97-AF65-F5344CB8AC3E}">
        <p14:creationId xmlns:p14="http://schemas.microsoft.com/office/powerpoint/2010/main" val="2061003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Materiaal</a:t>
            </a:r>
            <a:r>
              <a:rPr lang="en-US" dirty="0"/>
              <a:t> </a:t>
            </a:r>
            <a:r>
              <a:rPr lang="en-US" dirty="0" err="1"/>
              <a:t>ook</a:t>
            </a:r>
            <a:r>
              <a:rPr lang="en-US" dirty="0"/>
              <a:t> voor TTO. </a:t>
            </a:r>
          </a:p>
          <a:p>
            <a:r>
              <a:rPr lang="en-US" dirty="0" err="1"/>
              <a:t>Dynamische</a:t>
            </a:r>
            <a:r>
              <a:rPr lang="en-US" dirty="0"/>
              <a:t> </a:t>
            </a:r>
            <a:r>
              <a:rPr lang="en-US" dirty="0" err="1"/>
              <a:t>situatie</a:t>
            </a:r>
            <a:r>
              <a:rPr lang="en-US" dirty="0"/>
              <a:t>, extra </a:t>
            </a:r>
            <a:r>
              <a:rPr lang="en-US" dirty="0" err="1"/>
              <a:t>representatie</a:t>
            </a:r>
            <a:r>
              <a:rPr lang="en-US" dirty="0"/>
              <a:t>: </a:t>
            </a:r>
            <a:r>
              <a:rPr lang="en-US" dirty="0" err="1"/>
              <a:t>krachten</a:t>
            </a:r>
            <a:r>
              <a:rPr lang="en-US" dirty="0"/>
              <a:t> in de x-</a:t>
            </a:r>
            <a:r>
              <a:rPr lang="en-US" dirty="0" err="1"/>
              <a:t>richting</a:t>
            </a:r>
            <a:r>
              <a:rPr lang="en-US" dirty="0"/>
              <a:t>.</a:t>
            </a:r>
            <a:endParaRPr lang="nl-NL" dirty="0"/>
          </a:p>
        </p:txBody>
      </p:sp>
      <p:sp>
        <p:nvSpPr>
          <p:cNvPr id="4" name="Slide Number Placeholder 3"/>
          <p:cNvSpPr>
            <a:spLocks noGrp="1"/>
          </p:cNvSpPr>
          <p:nvPr>
            <p:ph type="sldNum" sz="quarter" idx="5"/>
          </p:nvPr>
        </p:nvSpPr>
        <p:spPr/>
        <p:txBody>
          <a:bodyPr/>
          <a:lstStyle/>
          <a:p>
            <a:fld id="{EEE1F583-3FED-4CF6-9858-3B2B9ADCAD4E}" type="slidenum">
              <a:rPr lang="nl-NL" smtClean="0"/>
              <a:t>14</a:t>
            </a:fld>
            <a:endParaRPr lang="nl-NL"/>
          </a:p>
        </p:txBody>
      </p:sp>
    </p:spTree>
    <p:extLst>
      <p:ext uri="{BB962C8B-B14F-4D97-AF65-F5344CB8AC3E}">
        <p14:creationId xmlns:p14="http://schemas.microsoft.com/office/powerpoint/2010/main" val="287877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18</a:t>
            </a:fld>
            <a:endParaRPr lang="nl-NL"/>
          </a:p>
        </p:txBody>
      </p:sp>
    </p:spTree>
    <p:extLst>
      <p:ext uri="{BB962C8B-B14F-4D97-AF65-F5344CB8AC3E}">
        <p14:creationId xmlns:p14="http://schemas.microsoft.com/office/powerpoint/2010/main" val="2089128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19</a:t>
            </a:fld>
            <a:endParaRPr lang="nl-NL"/>
          </a:p>
        </p:txBody>
      </p:sp>
    </p:spTree>
    <p:extLst>
      <p:ext uri="{BB962C8B-B14F-4D97-AF65-F5344CB8AC3E}">
        <p14:creationId xmlns:p14="http://schemas.microsoft.com/office/powerpoint/2010/main" val="184774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20</a:t>
            </a:fld>
            <a:endParaRPr lang="nl-NL"/>
          </a:p>
        </p:txBody>
      </p:sp>
    </p:spTree>
    <p:extLst>
      <p:ext uri="{BB962C8B-B14F-4D97-AF65-F5344CB8AC3E}">
        <p14:creationId xmlns:p14="http://schemas.microsoft.com/office/powerpoint/2010/main" val="46987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“Semantic squeeze” Bruner, 1966</a:t>
            </a:r>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22</a:t>
            </a:fld>
            <a:endParaRPr lang="nl-NL"/>
          </a:p>
        </p:txBody>
      </p:sp>
    </p:spTree>
    <p:extLst>
      <p:ext uri="{BB962C8B-B14F-4D97-AF65-F5344CB8AC3E}">
        <p14:creationId xmlns:p14="http://schemas.microsoft.com/office/powerpoint/2010/main" val="483489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24</a:t>
            </a:fld>
            <a:endParaRPr lang="nl-NL"/>
          </a:p>
        </p:txBody>
      </p:sp>
    </p:spTree>
    <p:extLst>
      <p:ext uri="{BB962C8B-B14F-4D97-AF65-F5344CB8AC3E}">
        <p14:creationId xmlns:p14="http://schemas.microsoft.com/office/powerpoint/2010/main" val="272260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Waar</a:t>
            </a:r>
            <a:r>
              <a:rPr lang="en-US" dirty="0"/>
              <a:t> in de </a:t>
            </a:r>
            <a:r>
              <a:rPr lang="en-US" dirty="0" err="1"/>
              <a:t>grafiek</a:t>
            </a:r>
            <a:r>
              <a:rPr lang="en-US" dirty="0"/>
              <a:t> zit je op </a:t>
            </a:r>
            <a:r>
              <a:rPr lang="en-US" i="1" dirty="0"/>
              <a:t>t </a:t>
            </a:r>
            <a:r>
              <a:rPr lang="en-US" i="0" dirty="0"/>
              <a:t>= 0 s? Wat is de </a:t>
            </a:r>
            <a:r>
              <a:rPr lang="en-US" i="0" dirty="0" err="1"/>
              <a:t>veerconstante</a:t>
            </a:r>
            <a:r>
              <a:rPr lang="en-US" i="0" dirty="0"/>
              <a:t>, wat is de massa. </a:t>
            </a:r>
            <a:r>
              <a:rPr lang="en-US" i="0" dirty="0" err="1"/>
              <a:t>Wanneer</a:t>
            </a:r>
            <a:r>
              <a:rPr lang="en-US" i="0" dirty="0"/>
              <a:t> is de </a:t>
            </a:r>
            <a:r>
              <a:rPr lang="en-US" i="0" dirty="0" err="1"/>
              <a:t>snelheid</a:t>
            </a:r>
            <a:r>
              <a:rPr lang="en-US" i="0" dirty="0"/>
              <a:t> maximaal? Hoe </a:t>
            </a:r>
            <a:r>
              <a:rPr lang="en-US" i="0" dirty="0" err="1"/>
              <a:t>zie</a:t>
            </a:r>
            <a:r>
              <a:rPr lang="en-US" i="0" dirty="0"/>
              <a:t> je of er </a:t>
            </a:r>
            <a:r>
              <a:rPr lang="en-US" i="0" dirty="0" err="1"/>
              <a:t>sprake</a:t>
            </a:r>
            <a:r>
              <a:rPr lang="en-US" i="0" dirty="0"/>
              <a:t> is van </a:t>
            </a:r>
            <a:r>
              <a:rPr lang="en-US" i="0" dirty="0" err="1"/>
              <a:t>wrijvingsverliezen</a:t>
            </a:r>
            <a:r>
              <a:rPr lang="en-US" i="0" dirty="0"/>
              <a:t>? Wat is de </a:t>
            </a:r>
            <a:r>
              <a:rPr lang="en-US" i="0" dirty="0" err="1"/>
              <a:t>trillingstijd</a:t>
            </a:r>
            <a:r>
              <a:rPr lang="en-US" i="0" dirty="0"/>
              <a:t>/</a:t>
            </a:r>
            <a:r>
              <a:rPr lang="en-US" i="0" dirty="0" err="1"/>
              <a:t>frequentie</a:t>
            </a:r>
            <a:r>
              <a:rPr lang="en-US" i="0" dirty="0"/>
              <a:t> van de trilling? m, K, amplitude, </a:t>
            </a:r>
            <a:r>
              <a:rPr lang="en-US" i="0" dirty="0" err="1"/>
              <a:t>vmax</a:t>
            </a:r>
            <a:endParaRPr lang="en-US" i="0" dirty="0"/>
          </a:p>
          <a:p>
            <a:r>
              <a:rPr lang="en-US" i="0" dirty="0" err="1"/>
              <a:t>Heen</a:t>
            </a:r>
            <a:r>
              <a:rPr lang="en-US" i="0" dirty="0"/>
              <a:t> en </a:t>
            </a:r>
            <a:r>
              <a:rPr lang="en-US" i="0" dirty="0" err="1"/>
              <a:t>weer</a:t>
            </a:r>
            <a:r>
              <a:rPr lang="en-US" i="0" dirty="0"/>
              <a:t> </a:t>
            </a:r>
            <a:r>
              <a:rPr lang="en-US" i="0" dirty="0" err="1"/>
              <a:t>denken</a:t>
            </a:r>
            <a:r>
              <a:rPr lang="en-US" i="0" dirty="0"/>
              <a:t> </a:t>
            </a:r>
            <a:r>
              <a:rPr lang="en-US" i="0" dirty="0" err="1"/>
              <a:t>tussen</a:t>
            </a:r>
            <a:r>
              <a:rPr lang="en-US" i="0" dirty="0"/>
              <a:t> iconic en enactive &amp; symbolic</a:t>
            </a:r>
            <a:endParaRPr lang="nl-NL" dirty="0"/>
          </a:p>
        </p:txBody>
      </p:sp>
      <p:sp>
        <p:nvSpPr>
          <p:cNvPr id="4" name="Slide Number Placeholder 3"/>
          <p:cNvSpPr>
            <a:spLocks noGrp="1"/>
          </p:cNvSpPr>
          <p:nvPr>
            <p:ph type="sldNum" sz="quarter" idx="5"/>
          </p:nvPr>
        </p:nvSpPr>
        <p:spPr/>
        <p:txBody>
          <a:bodyPr/>
          <a:lstStyle/>
          <a:p>
            <a:fld id="{292D2A98-C658-4A7D-9D4A-B9ED371F346D}" type="slidenum">
              <a:rPr lang="en-US" altLang="en-US" smtClean="0"/>
              <a:pPr/>
              <a:t>25</a:t>
            </a:fld>
            <a:endParaRPr lang="en-US" altLang="en-US"/>
          </a:p>
        </p:txBody>
      </p:sp>
    </p:spTree>
    <p:extLst>
      <p:ext uri="{BB962C8B-B14F-4D97-AF65-F5344CB8AC3E}">
        <p14:creationId xmlns:p14="http://schemas.microsoft.com/office/powerpoint/2010/main" val="1503548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y(0) = </a:t>
            </a:r>
            <a:r>
              <a:rPr lang="en-US" dirty="0" err="1"/>
              <a:t>y_evenwichtsstand</a:t>
            </a:r>
            <a:r>
              <a:rPr lang="en-US" dirty="0"/>
              <a:t> + </a:t>
            </a:r>
            <a:r>
              <a:rPr lang="en-US" dirty="0" err="1"/>
              <a:t>y_rek</a:t>
            </a:r>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26</a:t>
            </a:fld>
            <a:endParaRPr lang="nl-NL"/>
          </a:p>
        </p:txBody>
      </p:sp>
    </p:spTree>
    <p:extLst>
      <p:ext uri="{BB962C8B-B14F-4D97-AF65-F5344CB8AC3E}">
        <p14:creationId xmlns:p14="http://schemas.microsoft.com/office/powerpoint/2010/main" val="1588522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err="1"/>
              <a:t>Meerdere</a:t>
            </a:r>
            <a:r>
              <a:rPr lang="en-US" sz="1000" dirty="0"/>
              <a:t> </a:t>
            </a:r>
            <a:r>
              <a:rPr lang="en-US" sz="1000" dirty="0" err="1"/>
              <a:t>representaties</a:t>
            </a:r>
            <a:r>
              <a:rPr lang="en-US" sz="1000" dirty="0"/>
              <a:t> in </a:t>
            </a:r>
            <a:r>
              <a:rPr lang="en-US" sz="1000" dirty="0" err="1"/>
              <a:t>beeld</a:t>
            </a:r>
            <a:endParaRPr lang="en-US" sz="1000" dirty="0"/>
          </a:p>
          <a:p>
            <a:r>
              <a:rPr lang="en-US" sz="1000" dirty="0" err="1"/>
              <a:t>Inzoomen</a:t>
            </a:r>
            <a:r>
              <a:rPr lang="en-US" sz="1000" dirty="0"/>
              <a:t> op diverse </a:t>
            </a:r>
            <a:r>
              <a:rPr lang="en-US" sz="1000" dirty="0" err="1"/>
              <a:t>verbanden</a:t>
            </a:r>
            <a:endParaRPr lang="en-US" sz="1000" dirty="0"/>
          </a:p>
          <a:p>
            <a:r>
              <a:rPr lang="en-US" sz="1000" dirty="0"/>
              <a:t>‘Eigen’ </a:t>
            </a:r>
            <a:r>
              <a:rPr lang="en-US" sz="1000" dirty="0" err="1"/>
              <a:t>vragen</a:t>
            </a:r>
            <a:r>
              <a:rPr lang="en-US" sz="1000" dirty="0"/>
              <a:t> </a:t>
            </a:r>
            <a:r>
              <a:rPr lang="en-US" sz="1000" dirty="0" err="1"/>
              <a:t>beantwoorden</a:t>
            </a:r>
            <a:endParaRPr lang="en-US" sz="1000" dirty="0"/>
          </a:p>
          <a:p>
            <a:r>
              <a:rPr lang="en-US" sz="1000" dirty="0" err="1"/>
              <a:t>Vraag</a:t>
            </a:r>
            <a:r>
              <a:rPr lang="en-US" sz="1000" dirty="0"/>
              <a:t> 1 </a:t>
            </a:r>
            <a:r>
              <a:rPr lang="en-US" sz="1000" dirty="0" err="1"/>
              <a:t>kan</a:t>
            </a:r>
            <a:r>
              <a:rPr lang="en-US" sz="1000" dirty="0"/>
              <a:t> met </a:t>
            </a:r>
            <a:r>
              <a:rPr lang="en-US" sz="1000" dirty="0" err="1"/>
              <a:t>beide</a:t>
            </a:r>
            <a:r>
              <a:rPr lang="en-US" sz="1000" dirty="0"/>
              <a:t> </a:t>
            </a:r>
            <a:r>
              <a:rPr lang="en-US" sz="1000" dirty="0" err="1"/>
              <a:t>bovenste</a:t>
            </a:r>
            <a:r>
              <a:rPr lang="en-US" sz="1000" dirty="0"/>
              <a:t> </a:t>
            </a:r>
            <a:r>
              <a:rPr lang="en-US" sz="1000" dirty="0" err="1"/>
              <a:t>diagrammen</a:t>
            </a:r>
            <a:r>
              <a:rPr lang="en-US" sz="1000" dirty="0"/>
              <a:t> </a:t>
            </a:r>
            <a:r>
              <a:rPr lang="en-US" sz="1000" dirty="0" err="1"/>
              <a:t>worden</a:t>
            </a:r>
            <a:r>
              <a:rPr lang="en-US" sz="1000" dirty="0"/>
              <a:t> </a:t>
            </a:r>
            <a:r>
              <a:rPr lang="en-US" sz="1000" dirty="0" err="1"/>
              <a:t>beantwoord</a:t>
            </a:r>
            <a:r>
              <a:rPr lang="en-US" sz="1000" dirty="0"/>
              <a:t>. </a:t>
            </a:r>
            <a:endParaRPr lang="nl-NL" sz="1000"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27</a:t>
            </a:fld>
            <a:endParaRPr lang="nl-NL"/>
          </a:p>
        </p:txBody>
      </p:sp>
    </p:spTree>
    <p:extLst>
      <p:ext uri="{BB962C8B-B14F-4D97-AF65-F5344CB8AC3E}">
        <p14:creationId xmlns:p14="http://schemas.microsoft.com/office/powerpoint/2010/main" val="33583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2400"/>
              </a:lnSpc>
              <a:spcBef>
                <a:spcPts val="300"/>
              </a:spcBef>
            </a:pPr>
            <a:r>
              <a:rPr lang="nl-NL" b="1" dirty="0">
                <a:effectLst/>
                <a:latin typeface="Arial" panose="020B0604020202020204" pitchFamily="34" charset="0"/>
                <a:ea typeface="Calibri" panose="020F0502020204030204" pitchFamily="34" charset="0"/>
                <a:cs typeface="Arial" panose="020B0604020202020204" pitchFamily="34" charset="0"/>
              </a:rPr>
              <a:t>Onderzoeksvraag</a:t>
            </a:r>
            <a:r>
              <a:rPr lang="nl-NL" dirty="0">
                <a:effectLst/>
                <a:latin typeface="Arial" panose="020B0604020202020204" pitchFamily="34" charset="0"/>
                <a:ea typeface="Calibri" panose="020F0502020204030204" pitchFamily="34" charset="0"/>
                <a:cs typeface="Arial" panose="020B0604020202020204" pitchFamily="34" charset="0"/>
              </a:rPr>
              <a:t>. </a:t>
            </a:r>
            <a:endParaRPr lang="nl-NL" dirty="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ts val="2400"/>
              </a:lnSpc>
              <a:spcBef>
                <a:spcPts val="300"/>
              </a:spcBef>
              <a:tabLst>
                <a:tab pos="180340" algn="l"/>
              </a:tabLst>
            </a:pPr>
            <a:r>
              <a:rPr lang="nl-NL" dirty="0">
                <a:effectLst/>
                <a:latin typeface="Arial" panose="020B0604020202020204" pitchFamily="34" charset="0"/>
                <a:ea typeface="Calibri" panose="020F0502020204030204" pitchFamily="34" charset="0"/>
                <a:cs typeface="Times New Roman" panose="02020603050405020304" pitchFamily="18" charset="0"/>
              </a:rPr>
              <a:t>Welke lesontwerpen, materialen, en didactiek dragen ertoe bij dat leerlingen in het VO CT leren inzetten om vakinhoudelijke vraagstukken in de </a:t>
            </a:r>
            <a:r>
              <a:rPr lang="nl-NL" dirty="0" err="1">
                <a:effectLst/>
                <a:latin typeface="Arial" panose="020B0604020202020204" pitchFamily="34" charset="0"/>
                <a:ea typeface="Calibri" panose="020F0502020204030204" pitchFamily="34" charset="0"/>
                <a:cs typeface="Times New Roman" panose="02020603050405020304" pitchFamily="18" charset="0"/>
              </a:rPr>
              <a:t>alpha</a:t>
            </a:r>
            <a:r>
              <a:rPr lang="nl-NL" dirty="0">
                <a:effectLst/>
                <a:latin typeface="Arial" panose="020B0604020202020204" pitchFamily="34" charset="0"/>
                <a:ea typeface="Calibri" panose="020F0502020204030204" pitchFamily="34" charset="0"/>
                <a:cs typeface="Times New Roman" panose="02020603050405020304" pitchFamily="18" charset="0"/>
              </a:rPr>
              <a:t>, bèta- en gammavakken op te lossen?</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2400"/>
              </a:lnSpc>
              <a:spcBef>
                <a:spcPts val="300"/>
              </a:spcBef>
              <a:buFont typeface="+mj-lt"/>
              <a:buAutoNum type="arabicParenR"/>
              <a:tabLst>
                <a:tab pos="180340" algn="l"/>
              </a:tabLst>
            </a:pPr>
            <a:r>
              <a:rPr lang="nl-NL" b="0" dirty="0">
                <a:effectLst/>
                <a:latin typeface="Arial" panose="020B0604020202020204" pitchFamily="34" charset="0"/>
                <a:ea typeface="Calibri" panose="020F0502020204030204" pitchFamily="34" charset="0"/>
                <a:cs typeface="Arial" panose="020B0604020202020204" pitchFamily="34" charset="0"/>
              </a:rPr>
              <a:t>leerdoelen en vorm(en) van evaluatie</a:t>
            </a:r>
          </a:p>
          <a:p>
            <a:pPr marL="342900" lvl="0" indent="-342900" algn="just">
              <a:lnSpc>
                <a:spcPts val="2400"/>
              </a:lnSpc>
              <a:spcBef>
                <a:spcPts val="300"/>
              </a:spcBef>
              <a:buFont typeface="+mj-lt"/>
              <a:buAutoNum type="arabicParenR"/>
              <a:tabLst>
                <a:tab pos="180340" algn="l"/>
              </a:tabLst>
            </a:pPr>
            <a:r>
              <a:rPr lang="nl-NL" b="0" dirty="0">
                <a:effectLst/>
                <a:latin typeface="Arial" panose="020B0604020202020204" pitchFamily="34" charset="0"/>
                <a:ea typeface="Calibri" panose="020F0502020204030204" pitchFamily="34" charset="0"/>
                <a:cs typeface="Arial" panose="020B0604020202020204" pitchFamily="34" charset="0"/>
              </a:rPr>
              <a:t>leeractiviteiten en didactiek</a:t>
            </a:r>
          </a:p>
          <a:p>
            <a:pPr marL="342900" lvl="0" indent="-342900" algn="just">
              <a:lnSpc>
                <a:spcPts val="2400"/>
              </a:lnSpc>
              <a:spcBef>
                <a:spcPts val="300"/>
              </a:spcBef>
              <a:buFont typeface="+mj-lt"/>
              <a:buAutoNum type="arabicParenR"/>
              <a:tabLst>
                <a:tab pos="180340" algn="l"/>
              </a:tabLst>
            </a:pPr>
            <a:r>
              <a:rPr lang="nl-NL" b="0" dirty="0">
                <a:effectLst/>
                <a:latin typeface="Arial" panose="020B0604020202020204" pitchFamily="34" charset="0"/>
                <a:ea typeface="Calibri" panose="020F0502020204030204" pitchFamily="34" charset="0"/>
                <a:cs typeface="Arial" panose="020B0604020202020204" pitchFamily="34" charset="0"/>
              </a:rPr>
              <a:t>lesmaterialen en technologie</a:t>
            </a:r>
            <a:endParaRPr lang="nl-NL" b="0" i="1" dirty="0">
              <a:effectLst/>
              <a:latin typeface="Arial" panose="020B0604020202020204" pitchFamily="34" charset="0"/>
              <a:ea typeface="Calibri" panose="020F0502020204030204" pitchFamily="34" charset="0"/>
              <a:cs typeface="Arial" panose="020B0604020202020204" pitchFamily="34" charset="0"/>
            </a:endParaRPr>
          </a:p>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3</a:t>
            </a:fld>
            <a:endParaRPr lang="nl-NL"/>
          </a:p>
        </p:txBody>
      </p:sp>
    </p:spTree>
    <p:extLst>
      <p:ext uri="{BB962C8B-B14F-4D97-AF65-F5344CB8AC3E}">
        <p14:creationId xmlns:p14="http://schemas.microsoft.com/office/powerpoint/2010/main" val="11835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t>
            </a:r>
            <a:r>
              <a:rPr lang="en-US" dirty="0" err="1"/>
              <a:t>staat</a:t>
            </a:r>
            <a:r>
              <a:rPr lang="en-US" dirty="0"/>
              <a:t> er </a:t>
            </a:r>
            <a:r>
              <a:rPr lang="en-US" dirty="0" err="1"/>
              <a:t>langs</a:t>
            </a:r>
            <a:r>
              <a:rPr lang="en-US" dirty="0"/>
              <a:t> de ‘</a:t>
            </a:r>
            <a:r>
              <a:rPr lang="en-US" dirty="0" err="1"/>
              <a:t>assen</a:t>
            </a:r>
            <a:r>
              <a:rPr lang="en-US" dirty="0"/>
              <a:t>’ van de ‘</a:t>
            </a:r>
            <a:r>
              <a:rPr lang="en-US" dirty="0" err="1"/>
              <a:t>grafieken</a:t>
            </a:r>
            <a:r>
              <a:rPr lang="en-US" dirty="0"/>
              <a:t>’?</a:t>
            </a:r>
          </a:p>
          <a:p>
            <a:r>
              <a:rPr lang="nl-NL" dirty="0"/>
              <a:t>Rechts: moet het een stokje of mag het een touwtje zijn?</a:t>
            </a:r>
          </a:p>
        </p:txBody>
      </p:sp>
      <p:sp>
        <p:nvSpPr>
          <p:cNvPr id="4" name="Slide Number Placeholder 3"/>
          <p:cNvSpPr>
            <a:spLocks noGrp="1"/>
          </p:cNvSpPr>
          <p:nvPr>
            <p:ph type="sldNum" sz="quarter" idx="5"/>
          </p:nvPr>
        </p:nvSpPr>
        <p:spPr/>
        <p:txBody>
          <a:bodyPr/>
          <a:lstStyle/>
          <a:p>
            <a:fld id="{38029D4A-7C9B-4C0A-A7AA-400A13367CD8}" type="slidenum">
              <a:rPr lang="nl-NL" smtClean="0"/>
              <a:pPr/>
              <a:t>28</a:t>
            </a:fld>
            <a:endParaRPr lang="nl-NL"/>
          </a:p>
        </p:txBody>
      </p:sp>
    </p:spTree>
    <p:extLst>
      <p:ext uri="{BB962C8B-B14F-4D97-AF65-F5344CB8AC3E}">
        <p14:creationId xmlns:p14="http://schemas.microsoft.com/office/powerpoint/2010/main" val="565840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Slingertijd</a:t>
            </a:r>
            <a:r>
              <a:rPr lang="en-US" dirty="0"/>
              <a:t> </a:t>
            </a:r>
            <a:r>
              <a:rPr lang="en-US" dirty="0" err="1"/>
              <a:t>kan</a:t>
            </a:r>
            <a:r>
              <a:rPr lang="en-US" dirty="0"/>
              <a:t> </a:t>
            </a:r>
            <a:r>
              <a:rPr lang="en-US" dirty="0" err="1"/>
              <a:t>worden</a:t>
            </a:r>
            <a:r>
              <a:rPr lang="en-US" dirty="0"/>
              <a:t> </a:t>
            </a:r>
            <a:r>
              <a:rPr lang="en-US" dirty="0" err="1"/>
              <a:t>afgelezen</a:t>
            </a:r>
            <a:r>
              <a:rPr lang="en-US" dirty="0"/>
              <a:t>. Hiermee </a:t>
            </a:r>
            <a:r>
              <a:rPr lang="en-US" dirty="0" err="1"/>
              <a:t>kan</a:t>
            </a:r>
            <a:r>
              <a:rPr lang="en-US" dirty="0"/>
              <a:t> </a:t>
            </a:r>
            <a:r>
              <a:rPr lang="en-US" dirty="0" err="1"/>
              <a:t>slingerlente</a:t>
            </a:r>
            <a:r>
              <a:rPr lang="en-US" dirty="0"/>
              <a:t> </a:t>
            </a:r>
            <a:r>
              <a:rPr lang="en-US" dirty="0" err="1"/>
              <a:t>worden</a:t>
            </a:r>
            <a:r>
              <a:rPr lang="en-US" dirty="0"/>
              <a:t> </a:t>
            </a:r>
            <a:r>
              <a:rPr lang="en-US" dirty="0" err="1"/>
              <a:t>bepaald</a:t>
            </a:r>
            <a:r>
              <a:rPr lang="en-US" dirty="0"/>
              <a:t>. Met de </a:t>
            </a:r>
            <a:r>
              <a:rPr lang="en-US" dirty="0" err="1"/>
              <a:t>minimale</a:t>
            </a:r>
            <a:r>
              <a:rPr lang="en-US" dirty="0"/>
              <a:t>- en </a:t>
            </a:r>
            <a:r>
              <a:rPr lang="en-US" dirty="0" err="1"/>
              <a:t>maximale</a:t>
            </a:r>
            <a:r>
              <a:rPr lang="en-US" dirty="0"/>
              <a:t> </a:t>
            </a:r>
            <a:r>
              <a:rPr lang="en-US" dirty="0" err="1"/>
              <a:t>spankracht</a:t>
            </a:r>
            <a:r>
              <a:rPr lang="en-US" dirty="0"/>
              <a:t> en een </a:t>
            </a:r>
            <a:r>
              <a:rPr lang="en-US" dirty="0" err="1"/>
              <a:t>energie-analyse</a:t>
            </a:r>
            <a:r>
              <a:rPr lang="en-US" dirty="0"/>
              <a:t>, </a:t>
            </a:r>
            <a:r>
              <a:rPr lang="en-US" dirty="0" err="1"/>
              <a:t>kunnen</a:t>
            </a:r>
            <a:r>
              <a:rPr lang="en-US" dirty="0"/>
              <a:t> de </a:t>
            </a:r>
            <a:r>
              <a:rPr lang="en-US" dirty="0" err="1"/>
              <a:t>beginhoek</a:t>
            </a:r>
            <a:r>
              <a:rPr lang="en-US" dirty="0"/>
              <a:t>, </a:t>
            </a:r>
            <a:r>
              <a:rPr lang="en-US" dirty="0" err="1"/>
              <a:t>massa</a:t>
            </a:r>
            <a:r>
              <a:rPr lang="en-US" dirty="0"/>
              <a:t> </a:t>
            </a:r>
            <a:r>
              <a:rPr lang="en-US" dirty="0" err="1"/>
              <a:t>bepaald</a:t>
            </a:r>
            <a:r>
              <a:rPr lang="en-US" dirty="0"/>
              <a:t> </a:t>
            </a:r>
            <a:r>
              <a:rPr lang="en-US" dirty="0" err="1"/>
              <a:t>worden</a:t>
            </a:r>
            <a:r>
              <a:rPr lang="en-US" dirty="0"/>
              <a:t>. Met </a:t>
            </a:r>
            <a:r>
              <a:rPr lang="en-US" dirty="0" err="1"/>
              <a:t>deze</a:t>
            </a:r>
            <a:r>
              <a:rPr lang="en-US" dirty="0"/>
              <a:t> info </a:t>
            </a:r>
            <a:r>
              <a:rPr lang="en-US" dirty="0" err="1"/>
              <a:t>kan</a:t>
            </a:r>
            <a:r>
              <a:rPr lang="en-US" dirty="0"/>
              <a:t> het model </a:t>
            </a:r>
            <a:r>
              <a:rPr lang="en-US" dirty="0" err="1"/>
              <a:t>geconstrueerd</a:t>
            </a:r>
            <a:r>
              <a:rPr lang="en-US" dirty="0"/>
              <a:t> </a:t>
            </a:r>
            <a:r>
              <a:rPr lang="en-US" dirty="0" err="1"/>
              <a:t>worden</a:t>
            </a:r>
            <a:r>
              <a:rPr lang="en-US" dirty="0"/>
              <a:t>.</a:t>
            </a:r>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30</a:t>
            </a:fld>
            <a:endParaRPr lang="nl-NL"/>
          </a:p>
        </p:txBody>
      </p:sp>
    </p:spTree>
    <p:extLst>
      <p:ext uri="{BB962C8B-B14F-4D97-AF65-F5344CB8AC3E}">
        <p14:creationId xmlns:p14="http://schemas.microsoft.com/office/powerpoint/2010/main" val="2729547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van het </a:t>
            </a:r>
            <a:r>
              <a:rPr lang="en-US" dirty="0" err="1"/>
              <a:t>activeren</a:t>
            </a:r>
            <a:r>
              <a:rPr lang="en-US" dirty="0"/>
              <a:t> van het </a:t>
            </a:r>
            <a:r>
              <a:rPr lang="en-US" dirty="0" err="1"/>
              <a:t>denken</a:t>
            </a:r>
            <a:r>
              <a:rPr lang="en-US" dirty="0"/>
              <a:t> bij het </a:t>
            </a:r>
            <a:r>
              <a:rPr lang="en-US" dirty="0" err="1"/>
              <a:t>werken</a:t>
            </a:r>
            <a:r>
              <a:rPr lang="en-US" dirty="0"/>
              <a:t> met </a:t>
            </a:r>
            <a:r>
              <a:rPr lang="en-US" dirty="0" err="1"/>
              <a:t>modellen</a:t>
            </a:r>
            <a:r>
              <a:rPr lang="en-US" dirty="0"/>
              <a:t>: student H met </a:t>
            </a:r>
            <a:r>
              <a:rPr lang="en-US" dirty="0" err="1"/>
              <a:t>zelf-ontworpen</a:t>
            </a:r>
            <a:r>
              <a:rPr lang="en-US" dirty="0"/>
              <a:t> </a:t>
            </a:r>
            <a:r>
              <a:rPr lang="en-US" dirty="0" err="1"/>
              <a:t>stappenplan</a:t>
            </a:r>
            <a:r>
              <a:rPr lang="en-US" dirty="0"/>
              <a:t> om </a:t>
            </a:r>
            <a:r>
              <a:rPr lang="en-US" dirty="0" err="1"/>
              <a:t>differentiaalvergelijking</a:t>
            </a:r>
            <a:r>
              <a:rPr lang="en-US" dirty="0"/>
              <a:t> op te </a:t>
            </a:r>
            <a:r>
              <a:rPr lang="en-US" dirty="0" err="1"/>
              <a:t>stellen</a:t>
            </a:r>
            <a:r>
              <a:rPr lang="en-US" dirty="0"/>
              <a:t>.</a:t>
            </a:r>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31</a:t>
            </a:fld>
            <a:endParaRPr lang="nl-NL"/>
          </a:p>
        </p:txBody>
      </p:sp>
    </p:spTree>
    <p:extLst>
      <p:ext uri="{BB962C8B-B14F-4D97-AF65-F5344CB8AC3E}">
        <p14:creationId xmlns:p14="http://schemas.microsoft.com/office/powerpoint/2010/main" val="1684528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32</a:t>
            </a:fld>
            <a:endParaRPr lang="nl-NL"/>
          </a:p>
        </p:txBody>
      </p:sp>
    </p:spTree>
    <p:extLst>
      <p:ext uri="{BB962C8B-B14F-4D97-AF65-F5344CB8AC3E}">
        <p14:creationId xmlns:p14="http://schemas.microsoft.com/office/powerpoint/2010/main" val="1085037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Volgens</a:t>
            </a:r>
            <a:r>
              <a:rPr lang="en-US" dirty="0"/>
              <a:t> </a:t>
            </a:r>
            <a:r>
              <a:rPr lang="en-US" dirty="0" err="1"/>
              <a:t>analyse</a:t>
            </a:r>
            <a:r>
              <a:rPr lang="en-US" dirty="0"/>
              <a:t> van Wolfram </a:t>
            </a:r>
            <a:r>
              <a:rPr lang="en-US" dirty="0" err="1"/>
              <a:t>beperkt</a:t>
            </a:r>
            <a:r>
              <a:rPr lang="en-US" dirty="0"/>
              <a:t> het </a:t>
            </a:r>
            <a:r>
              <a:rPr lang="en-US" dirty="0" err="1"/>
              <a:t>huidig</a:t>
            </a:r>
            <a:r>
              <a:rPr lang="en-US" dirty="0"/>
              <a:t> </a:t>
            </a:r>
            <a:r>
              <a:rPr lang="en-US" dirty="0" err="1"/>
              <a:t>wiskunde-onderwijs</a:t>
            </a:r>
            <a:r>
              <a:rPr lang="en-US" dirty="0"/>
              <a:t> </a:t>
            </a:r>
            <a:r>
              <a:rPr lang="en-US" dirty="0" err="1"/>
              <a:t>zich</a:t>
            </a:r>
            <a:r>
              <a:rPr lang="en-US" dirty="0"/>
              <a:t> </a:t>
            </a:r>
            <a:r>
              <a:rPr lang="en-US" dirty="0" err="1"/>
              <a:t>vooral</a:t>
            </a:r>
            <a:r>
              <a:rPr lang="en-US" dirty="0"/>
              <a:t> tot </a:t>
            </a:r>
            <a:r>
              <a:rPr lang="en-US" dirty="0" err="1"/>
              <a:t>fase</a:t>
            </a:r>
            <a:r>
              <a:rPr lang="en-US" dirty="0"/>
              <a:t> 3. Ten </a:t>
            </a:r>
            <a:r>
              <a:rPr lang="en-US" dirty="0" err="1"/>
              <a:t>onrechte</a:t>
            </a:r>
            <a:r>
              <a:rPr lang="en-US" dirty="0"/>
              <a:t>, </a:t>
            </a:r>
            <a:r>
              <a:rPr lang="en-US" dirty="0" err="1"/>
              <a:t>stelt</a:t>
            </a:r>
            <a:r>
              <a:rPr lang="en-US" dirty="0"/>
              <a:t> </a:t>
            </a:r>
            <a:r>
              <a:rPr lang="en-US" dirty="0" err="1"/>
              <a:t>hij</a:t>
            </a:r>
            <a:r>
              <a:rPr lang="en-US" dirty="0"/>
              <a:t>. Dit is het </a:t>
            </a:r>
            <a:r>
              <a:rPr lang="en-US" dirty="0" err="1"/>
              <a:t>domein</a:t>
            </a:r>
            <a:r>
              <a:rPr lang="en-US" dirty="0"/>
              <a:t> </a:t>
            </a:r>
            <a:r>
              <a:rPr lang="en-US" dirty="0" err="1"/>
              <a:t>waarop</a:t>
            </a:r>
            <a:r>
              <a:rPr lang="en-US" dirty="0"/>
              <a:t> </a:t>
            </a:r>
            <a:r>
              <a:rPr lang="en-US" dirty="0" err="1"/>
              <a:t>wij</a:t>
            </a:r>
            <a:r>
              <a:rPr lang="en-US" dirty="0"/>
              <a:t> </a:t>
            </a:r>
            <a:r>
              <a:rPr lang="en-US" dirty="0" err="1"/>
              <a:t>worden</a:t>
            </a:r>
            <a:r>
              <a:rPr lang="en-US" dirty="0"/>
              <a:t> </a:t>
            </a:r>
            <a:r>
              <a:rPr lang="en-US" dirty="0" err="1"/>
              <a:t>overtroefd</a:t>
            </a:r>
            <a:r>
              <a:rPr lang="en-US" dirty="0"/>
              <a:t> door computers. We </a:t>
            </a:r>
            <a:r>
              <a:rPr lang="en-US" dirty="0" err="1"/>
              <a:t>moeten</a:t>
            </a:r>
            <a:r>
              <a:rPr lang="en-US" dirty="0"/>
              <a:t> de focus van het </a:t>
            </a:r>
            <a:r>
              <a:rPr lang="en-US" dirty="0" err="1"/>
              <a:t>probleemoplossen</a:t>
            </a:r>
            <a:r>
              <a:rPr lang="en-US" dirty="0"/>
              <a:t> </a:t>
            </a:r>
            <a:r>
              <a:rPr lang="en-US" dirty="0" err="1"/>
              <a:t>verleggen</a:t>
            </a:r>
            <a:r>
              <a:rPr lang="en-US" dirty="0"/>
              <a:t> </a:t>
            </a:r>
            <a:r>
              <a:rPr lang="en-US" dirty="0" err="1"/>
              <a:t>naar</a:t>
            </a:r>
            <a:r>
              <a:rPr lang="en-US" dirty="0"/>
              <a:t> de </a:t>
            </a:r>
            <a:r>
              <a:rPr lang="en-US" dirty="0" err="1"/>
              <a:t>andere</a:t>
            </a:r>
            <a:r>
              <a:rPr lang="en-US" dirty="0"/>
              <a:t> </a:t>
            </a:r>
            <a:r>
              <a:rPr lang="en-US" dirty="0" err="1"/>
              <a:t>fasen</a:t>
            </a:r>
            <a:r>
              <a:rPr lang="en-US" dirty="0"/>
              <a:t>. </a:t>
            </a:r>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35</a:t>
            </a:fld>
            <a:endParaRPr lang="nl-NL"/>
          </a:p>
        </p:txBody>
      </p:sp>
    </p:spTree>
    <p:extLst>
      <p:ext uri="{BB962C8B-B14F-4D97-AF65-F5344CB8AC3E}">
        <p14:creationId xmlns:p14="http://schemas.microsoft.com/office/powerpoint/2010/main" val="3802531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Vanuit</a:t>
            </a:r>
            <a:r>
              <a:rPr lang="en-US" dirty="0"/>
              <a:t> het HO de </a:t>
            </a:r>
            <a:r>
              <a:rPr lang="en-US" dirty="0" err="1"/>
              <a:t>roep</a:t>
            </a:r>
            <a:r>
              <a:rPr lang="en-US" dirty="0"/>
              <a:t> om over </a:t>
            </a:r>
            <a:r>
              <a:rPr lang="en-US" dirty="0" err="1"/>
              <a:t>schotten</a:t>
            </a:r>
            <a:r>
              <a:rPr lang="en-US" dirty="0"/>
              <a:t> </a:t>
            </a:r>
            <a:r>
              <a:rPr lang="en-US" dirty="0" err="1"/>
              <a:t>heen</a:t>
            </a:r>
            <a:r>
              <a:rPr lang="en-US" dirty="0"/>
              <a:t> te </a:t>
            </a:r>
            <a:r>
              <a:rPr lang="en-US" dirty="0" err="1"/>
              <a:t>kijken</a:t>
            </a:r>
            <a:r>
              <a:rPr lang="en-US" dirty="0"/>
              <a:t>. Niet </a:t>
            </a:r>
            <a:r>
              <a:rPr lang="en-US" dirty="0" err="1"/>
              <a:t>alleen</a:t>
            </a:r>
            <a:r>
              <a:rPr lang="en-US" dirty="0"/>
              <a:t> </a:t>
            </a:r>
            <a:r>
              <a:rPr lang="en-US" dirty="0" err="1"/>
              <a:t>specialisten</a:t>
            </a:r>
            <a:r>
              <a:rPr lang="en-US" dirty="0"/>
              <a:t>, </a:t>
            </a:r>
            <a:r>
              <a:rPr lang="en-US" dirty="0" err="1"/>
              <a:t>ook</a:t>
            </a:r>
            <a:r>
              <a:rPr lang="en-US" dirty="0"/>
              <a:t> </a:t>
            </a:r>
            <a:r>
              <a:rPr lang="en-US" dirty="0" err="1"/>
              <a:t>generalisten</a:t>
            </a:r>
            <a:r>
              <a:rPr lang="en-US" dirty="0"/>
              <a:t>, of ten </a:t>
            </a:r>
            <a:r>
              <a:rPr lang="en-US" dirty="0" err="1"/>
              <a:t>minste</a:t>
            </a:r>
            <a:r>
              <a:rPr lang="en-US" dirty="0"/>
              <a:t> </a:t>
            </a:r>
            <a:r>
              <a:rPr lang="en-US" dirty="0" err="1"/>
              <a:t>kijken</a:t>
            </a:r>
            <a:r>
              <a:rPr lang="en-US" dirty="0"/>
              <a:t> in </a:t>
            </a:r>
            <a:r>
              <a:rPr lang="en-US" dirty="0" err="1"/>
              <a:t>elkaars</a:t>
            </a:r>
            <a:r>
              <a:rPr lang="en-US" dirty="0"/>
              <a:t> </a:t>
            </a:r>
            <a:r>
              <a:rPr lang="en-US" dirty="0" err="1"/>
              <a:t>keuken</a:t>
            </a:r>
            <a:r>
              <a:rPr lang="en-US" dirty="0"/>
              <a:t>.</a:t>
            </a:r>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36</a:t>
            </a:fld>
            <a:endParaRPr lang="nl-NL"/>
          </a:p>
        </p:txBody>
      </p:sp>
    </p:spTree>
    <p:extLst>
      <p:ext uri="{BB962C8B-B14F-4D97-AF65-F5344CB8AC3E}">
        <p14:creationId xmlns:p14="http://schemas.microsoft.com/office/powerpoint/2010/main" val="3214620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37</a:t>
            </a:fld>
            <a:endParaRPr lang="nl-NL"/>
          </a:p>
        </p:txBody>
      </p:sp>
    </p:spTree>
    <p:extLst>
      <p:ext uri="{BB962C8B-B14F-4D97-AF65-F5344CB8AC3E}">
        <p14:creationId xmlns:p14="http://schemas.microsoft.com/office/powerpoint/2010/main" val="3496681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457200" algn="l"/>
              </a:tabLst>
            </a:pPr>
            <a:r>
              <a:rPr lang="en-US" sz="1800" b="1"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Policy resistance:</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The inherent resistance of the establishment to allow changes to affect the system. People would rather live with a flawed system that is familiar then to allow changes that might cause uncertainty and instability. Such resistance can cause inevitable collapse to be more dramatic, sometime even catastrophic.</a:t>
            </a:r>
            <a:b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nl-NL" sz="1800" dirty="0" err="1">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Example</a:t>
            </a:r>
            <a:r>
              <a:rPr lang="nl-NL"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a:t>
            </a:r>
            <a:r>
              <a:rPr lang="nl-NL"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3"/>
              </a:rPr>
              <a:t>US </a:t>
            </a:r>
            <a:r>
              <a:rPr lang="nl-NL" sz="1800" u="none" strike="noStrike" dirty="0" err="1">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3"/>
              </a:rPr>
              <a:t>citizens</a:t>
            </a:r>
            <a:r>
              <a:rPr lang="nl-NL"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3"/>
              </a:rPr>
              <a:t> </a:t>
            </a:r>
            <a:r>
              <a:rPr lang="nl-NL" sz="1800" u="none" strike="noStrike" dirty="0" err="1">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3"/>
              </a:rPr>
              <a:t>resisting</a:t>
            </a:r>
            <a:r>
              <a:rPr lang="nl-NL"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3"/>
              </a:rPr>
              <a:t> Obama’s gun control changes.</a:t>
            </a:r>
            <a:endParaRPr lang="nl-NL" sz="1800" dirty="0">
              <a:solidFill>
                <a:srgbClr val="24212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US" sz="1800" b="1"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Drift to low performance:</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The notion that prolonged failures causes acceptance of the new state of things, “new normal”.</a:t>
            </a:r>
            <a:b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Example: a great example is soccer in Hungary. Hungary used to have a very strong soccer culture, but over time quality decayed to the point where today, a draw or only getting defeated by 1 goal is considered a good result. All this even though the </a:t>
            </a:r>
            <a:r>
              <a:rPr lang="en-US" sz="1800" dirty="0" err="1">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hungarian</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government is investing large amounts into the sport. The root cause for this sustained drift to low performance seems to be that soccer is used as a way to channel money from the government to private individuals, </a:t>
            </a:r>
            <a:r>
              <a:rPr lang="en-US" sz="1800" dirty="0" err="1">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ie</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corruption.</a:t>
            </a:r>
            <a:endParaRPr lang="nl-NL" sz="1800" dirty="0">
              <a:solidFill>
                <a:srgbClr val="24212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US" sz="1800" b="1"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Seeking wrong goals:</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Sometime goals change. Many systems suffer from the fact that original goal don’t make any sense in the current context, or never did. Pursuit of wrong goals will cause the system pursue these goals, capturing wrong or insignificant metrics, leaving the illusion of progress, while heading toward system collapse.</a:t>
            </a:r>
            <a:b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Example: </a:t>
            </a:r>
            <a:r>
              <a:rPr lang="en-US"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4"/>
              </a:rPr>
              <a:t>startups seeking to increase vanity metrics</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such as registered users and bookings instead of engagement and profits.</a:t>
            </a:r>
            <a:endParaRPr lang="nl-NL" sz="1800" dirty="0">
              <a:solidFill>
                <a:srgbClr val="24212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US" sz="1800" b="1"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Shifting the burden:</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Notion that risk is shifted to someone else, while success is reaped by the actor.</a:t>
            </a:r>
            <a:b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Example: </a:t>
            </a:r>
            <a:r>
              <a:rPr lang="en-US"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5"/>
              </a:rPr>
              <a:t>venture capitalists and hedge fund managers work under a model</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where they get a nice base salary, a nice bonus if their fund performs well, but there is no downside for them. Turn around times are on the order of 10 years, so there’s little historic data on fund manager’s performance.</a:t>
            </a:r>
            <a:endParaRPr lang="nl-NL" sz="1800" dirty="0">
              <a:solidFill>
                <a:srgbClr val="24212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US" sz="1800" b="1"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The tragedy of commons:</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This is classic economic theory, described in terms of system thinking. The common, defined as community space – such as a town common, is a shared resource. This resource can be governed by community standards, privatization or effective regulation. Each approach has tradeoffs and benefits. It’s the conclusion of the [Donella Meadows] that only regulation is effective since the community standards are usually not enough.</a:t>
            </a:r>
            <a:b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nl-NL" sz="1800" dirty="0" err="1">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Example</a:t>
            </a:r>
            <a:r>
              <a:rPr lang="nl-NL"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a:t>
            </a:r>
            <a:r>
              <a:rPr lang="nl-NL"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6"/>
              </a:rPr>
              <a:t>domain name </a:t>
            </a:r>
            <a:r>
              <a:rPr lang="nl-NL" sz="1800" u="none" strike="noStrike" dirty="0" err="1">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6"/>
              </a:rPr>
              <a:t>squatting</a:t>
            </a:r>
            <a:r>
              <a:rPr lang="nl-NL"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a:t>
            </a:r>
            <a:endParaRPr lang="nl-NL" sz="1800" dirty="0">
              <a:solidFill>
                <a:srgbClr val="24212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US" sz="1800" b="1"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Success to the Successful:</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The notion that success will give advantage to those that have already succeeded, thus limiting the “losers” ability to win in the future. “The rich get richer!”</a:t>
            </a:r>
            <a:b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Example: that’s how it is everywhere, see </a:t>
            </a:r>
            <a:r>
              <a:rPr lang="en-US"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7"/>
              </a:rPr>
              <a:t>Thomas Piketty’s book Capital</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A more specific example is entrepreneurs who’ve had a successful startup previous have an easier time raising money for their next startup. Surprisingly, </a:t>
            </a:r>
            <a:r>
              <a:rPr lang="en-US"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8"/>
              </a:rPr>
              <a:t>data doesn’t show a correlation between past and future success</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a:t>
            </a:r>
            <a:endParaRPr lang="nl-NL" sz="1800" dirty="0">
              <a:solidFill>
                <a:srgbClr val="24212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US" sz="1800" b="1"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Rule beating:</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The notion that rules, or laws, are ignored, broken or skirted. The cause of rule breaking is usually related to the fact that these rules are perceived as unjust or not flexible enough </a:t>
            </a:r>
            <a:r>
              <a:rPr lang="en-US" sz="1800" dirty="0" err="1">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wrt</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real life issues.</a:t>
            </a:r>
            <a:b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Example: there’s a whole industry called </a:t>
            </a:r>
            <a:r>
              <a:rPr lang="en-US"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9"/>
              </a:rPr>
              <a:t>SEO</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to </a:t>
            </a:r>
            <a:r>
              <a:rPr lang="en-US" sz="1800" u="none" strike="noStrike" dirty="0">
                <a:solidFill>
                  <a:srgbClr val="1155CC"/>
                </a:solidFill>
                <a:effectLst/>
                <a:latin typeface="Source Sans Pro" panose="020B0503030403020204" pitchFamily="34" charset="0"/>
                <a:ea typeface="Times New Roman" panose="02020603050405020304" pitchFamily="18" charset="0"/>
                <a:cs typeface="Times New Roman" panose="02020603050405020304" pitchFamily="18" charset="0"/>
                <a:hlinkClick r:id="rId10"/>
              </a:rPr>
              <a:t>game search engine rankings</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a:t>
            </a:r>
            <a:endParaRPr lang="nl-NL" sz="1800" dirty="0">
              <a:solidFill>
                <a:srgbClr val="24212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u="none" strike="noStrike" dirty="0">
                <a:solidFill>
                  <a:srgbClr val="FFFFFF"/>
                </a:solidFill>
                <a:effectLst/>
                <a:latin typeface="Source Sans Pro" panose="020B0503030403020204" pitchFamily="34" charset="0"/>
                <a:ea typeface="Times New Roman" panose="02020603050405020304" pitchFamily="18" charset="0"/>
                <a:cs typeface="Times New Roman" panose="02020603050405020304" pitchFamily="18" charset="0"/>
                <a:hlinkClick r:id="rId11"/>
              </a:rPr>
              <a:t>systems</a:t>
            </a:r>
            <a:r>
              <a:rPr lang="en-US" sz="1800" dirty="0">
                <a:solidFill>
                  <a:srgbClr val="242121"/>
                </a:solidFill>
                <a:effectLst/>
                <a:latin typeface="Source Sans Pro" panose="020B0503030403020204" pitchFamily="34" charset="0"/>
                <a:ea typeface="Times New Roman" panose="02020603050405020304" pitchFamily="18" charset="0"/>
                <a:cs typeface="Times New Roman" panose="02020603050405020304" pitchFamily="18" charset="0"/>
              </a:rPr>
              <a:t> </a:t>
            </a:r>
            <a:r>
              <a:rPr lang="en-US" sz="1800" u="none" strike="noStrike" dirty="0">
                <a:solidFill>
                  <a:srgbClr val="FFFFFF"/>
                </a:solidFill>
                <a:effectLst/>
                <a:latin typeface="Source Sans Pro" panose="020B0503030403020204" pitchFamily="34" charset="0"/>
                <a:ea typeface="Times New Roman" panose="02020603050405020304" pitchFamily="18" charset="0"/>
                <a:cs typeface="Times New Roman" panose="02020603050405020304" pitchFamily="18" charset="0"/>
                <a:hlinkClick r:id="rId12"/>
              </a:rPr>
              <a:t>books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err="1">
                <a:effectLst/>
                <a:latin typeface="Calibri" panose="020F0502020204030204" pitchFamily="34" charset="0"/>
                <a:ea typeface="Calibri" panose="020F0502020204030204" pitchFamily="34" charset="0"/>
                <a:cs typeface="Times New Roman" panose="02020603050405020304" pitchFamily="18" charset="0"/>
              </a:rPr>
              <a:t>Bron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Trencseni</a:t>
            </a:r>
            <a:r>
              <a:rPr lang="en-US" sz="1800" dirty="0">
                <a:effectLst/>
                <a:latin typeface="Calibri" panose="020F0502020204030204" pitchFamily="34" charset="0"/>
                <a:ea typeface="Calibri" panose="020F0502020204030204" pitchFamily="34" charset="0"/>
                <a:cs typeface="Times New Roman" panose="02020603050405020304" pitchFamily="18" charset="0"/>
              </a:rPr>
              <a:t> M., 2016. </a:t>
            </a: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3"/>
              </a:rPr>
              <a:t>https://bytepawn.com/systems-thinking.html</a:t>
            </a:r>
            <a:r>
              <a:rPr lang="nl-NL" sz="1800" dirty="0">
                <a:effectLst/>
                <a:latin typeface="Calibri" panose="020F0502020204030204" pitchFamily="34" charset="0"/>
                <a:ea typeface="Calibri" panose="020F0502020204030204" pitchFamily="34" charset="0"/>
                <a:cs typeface="Times New Roman" panose="02020603050405020304" pitchFamily="18" charset="0"/>
              </a:rPr>
              <a:t> geraadpleegd op 11-07-2023</a:t>
            </a:r>
          </a:p>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40</a:t>
            </a:fld>
            <a:endParaRPr lang="nl-NL"/>
          </a:p>
        </p:txBody>
      </p:sp>
    </p:spTree>
    <p:extLst>
      <p:ext uri="{BB962C8B-B14F-4D97-AF65-F5344CB8AC3E}">
        <p14:creationId xmlns:p14="http://schemas.microsoft.com/office/powerpoint/2010/main" val="1874477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41</a:t>
            </a:fld>
            <a:endParaRPr lang="nl-NL"/>
          </a:p>
        </p:txBody>
      </p:sp>
    </p:spTree>
    <p:extLst>
      <p:ext uri="{BB962C8B-B14F-4D97-AF65-F5344CB8AC3E}">
        <p14:creationId xmlns:p14="http://schemas.microsoft.com/office/powerpoint/2010/main" val="429090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fld id="{EEE1F583-3FED-4CF6-9858-3B2B9ADCAD4E}" type="slidenum">
              <a:rPr lang="nl-NL" smtClean="0"/>
              <a:t>4</a:t>
            </a:fld>
            <a:endParaRPr lang="nl-NL"/>
          </a:p>
        </p:txBody>
      </p:sp>
    </p:spTree>
    <p:extLst>
      <p:ext uri="{BB962C8B-B14F-4D97-AF65-F5344CB8AC3E}">
        <p14:creationId xmlns:p14="http://schemas.microsoft.com/office/powerpoint/2010/main" val="423005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5</a:t>
            </a:fld>
            <a:endParaRPr lang="nl-NL"/>
          </a:p>
        </p:txBody>
      </p:sp>
    </p:spTree>
    <p:extLst>
      <p:ext uri="{BB962C8B-B14F-4D97-AF65-F5344CB8AC3E}">
        <p14:creationId xmlns:p14="http://schemas.microsoft.com/office/powerpoint/2010/main" val="156623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6</a:t>
            </a:fld>
            <a:endParaRPr lang="nl-NL"/>
          </a:p>
        </p:txBody>
      </p:sp>
    </p:spTree>
    <p:extLst>
      <p:ext uri="{BB962C8B-B14F-4D97-AF65-F5344CB8AC3E}">
        <p14:creationId xmlns:p14="http://schemas.microsoft.com/office/powerpoint/2010/main" val="93358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7</a:t>
            </a:fld>
            <a:endParaRPr lang="nl-NL"/>
          </a:p>
        </p:txBody>
      </p:sp>
    </p:spTree>
    <p:extLst>
      <p:ext uri="{BB962C8B-B14F-4D97-AF65-F5344CB8AC3E}">
        <p14:creationId xmlns:p14="http://schemas.microsoft.com/office/powerpoint/2010/main" val="2033969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Stocks </a:t>
            </a:r>
          </a:p>
          <a:p>
            <a:pPr marL="171450" indent="-171450">
              <a:buFont typeface="Arial" panose="020B0604020202020204" pitchFamily="34" charset="0"/>
              <a:buChar char="•"/>
            </a:pPr>
            <a:r>
              <a:rPr lang="en-US" dirty="0"/>
              <a:t>(=</a:t>
            </a:r>
            <a:r>
              <a:rPr lang="en-US" dirty="0" err="1"/>
              <a:t>voorraad</a:t>
            </a:r>
            <a:r>
              <a:rPr lang="en-US" dirty="0"/>
              <a:t>, </a:t>
            </a:r>
            <a:r>
              <a:rPr lang="en-US" dirty="0" err="1"/>
              <a:t>hoeveeldheid</a:t>
            </a:r>
            <a:r>
              <a:rPr lang="en-US" dirty="0"/>
              <a:t>) </a:t>
            </a:r>
            <a:r>
              <a:rPr lang="en-US" dirty="0" err="1"/>
              <a:t>karakteriseren</a:t>
            </a:r>
            <a:r>
              <a:rPr lang="en-US" dirty="0"/>
              <a:t> de </a:t>
            </a:r>
            <a:r>
              <a:rPr lang="en-US" dirty="0" err="1"/>
              <a:t>toestand</a:t>
            </a:r>
            <a:r>
              <a:rPr lang="en-US" dirty="0"/>
              <a:t> van het </a:t>
            </a:r>
            <a:r>
              <a:rPr lang="en-US" dirty="0" err="1"/>
              <a:t>systeem</a:t>
            </a:r>
            <a:r>
              <a:rPr lang="en-US" dirty="0"/>
              <a:t>;</a:t>
            </a:r>
          </a:p>
          <a:p>
            <a:pPr marL="171450" indent="-171450">
              <a:buFont typeface="Arial" panose="020B0604020202020204" pitchFamily="34" charset="0"/>
              <a:buChar char="•"/>
            </a:pPr>
            <a:r>
              <a:rPr lang="en-US" dirty="0" err="1"/>
              <a:t>zorgen</a:t>
            </a:r>
            <a:r>
              <a:rPr lang="en-US" dirty="0"/>
              <a:t> voor </a:t>
            </a:r>
            <a:r>
              <a:rPr lang="en-US" dirty="0" err="1"/>
              <a:t>traagheid</a:t>
            </a:r>
            <a:r>
              <a:rPr lang="en-US" dirty="0"/>
              <a:t> en </a:t>
            </a:r>
            <a:r>
              <a:rPr lang="en-US" dirty="0" err="1"/>
              <a:t>geheugen</a:t>
            </a:r>
            <a:r>
              <a:rPr lang="en-US" dirty="0"/>
              <a:t> van het </a:t>
            </a:r>
            <a:r>
              <a:rPr lang="en-US" dirty="0" err="1"/>
              <a:t>systeem</a:t>
            </a:r>
            <a:r>
              <a:rPr lang="en-US" dirty="0"/>
              <a:t>;</a:t>
            </a:r>
          </a:p>
          <a:p>
            <a:pPr marL="171450" indent="-171450">
              <a:buFont typeface="Arial" panose="020B0604020202020204" pitchFamily="34" charset="0"/>
              <a:buChar char="•"/>
            </a:pPr>
            <a:r>
              <a:rPr lang="en-US" dirty="0"/>
              <a:t>wordt (</a:t>
            </a:r>
            <a:r>
              <a:rPr lang="en-US" dirty="0" err="1"/>
              <a:t>volledig</a:t>
            </a:r>
            <a:r>
              <a:rPr lang="en-US" dirty="0"/>
              <a:t>!) </a:t>
            </a:r>
            <a:r>
              <a:rPr lang="en-US" dirty="0" err="1"/>
              <a:t>gekenmerkt</a:t>
            </a:r>
            <a:r>
              <a:rPr lang="en-US" dirty="0"/>
              <a:t> door </a:t>
            </a:r>
            <a:r>
              <a:rPr lang="en-US" dirty="0" err="1"/>
              <a:t>startwaarde</a:t>
            </a:r>
            <a:r>
              <a:rPr lang="en-US" dirty="0"/>
              <a:t> en </a:t>
            </a:r>
            <a:r>
              <a:rPr lang="en-US" dirty="0" err="1"/>
              <a:t>nettoflow</a:t>
            </a:r>
            <a:r>
              <a:rPr lang="en-US" dirty="0"/>
              <a:t>.</a:t>
            </a:r>
          </a:p>
          <a:p>
            <a:pPr marL="0" indent="0">
              <a:buFont typeface="Arial" panose="020B0604020202020204" pitchFamily="34" charset="0"/>
              <a:buNone/>
            </a:pPr>
            <a:r>
              <a:rPr lang="en-US" dirty="0"/>
              <a:t>Flow</a:t>
            </a:r>
          </a:p>
          <a:p>
            <a:pPr marL="171450" indent="-171450">
              <a:buFont typeface="Arial" panose="020B0604020202020204" pitchFamily="34" charset="0"/>
              <a:buChar char="•"/>
            </a:pPr>
            <a:r>
              <a:rPr lang="en-US" dirty="0" err="1"/>
              <a:t>eenheid</a:t>
            </a:r>
            <a:r>
              <a:rPr lang="en-US" dirty="0"/>
              <a:t> is [Stock]/[</a:t>
            </a:r>
            <a:r>
              <a:rPr lang="en-US" dirty="0" err="1">
                <a:latin typeface="Arial" panose="020B0604020202020204" pitchFamily="34" charset="0"/>
                <a:cs typeface="Arial" panose="020B0604020202020204" pitchFamily="34" charset="0"/>
              </a:rPr>
              <a:t>tijd</a:t>
            </a:r>
            <a:r>
              <a:rPr lang="en-US" dirty="0">
                <a:latin typeface="Arial" panose="020B0604020202020204" pitchFamily="34" charset="0"/>
                <a:cs typeface="Arial" panose="020B0604020202020204" pitchFamily="34" charset="0"/>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E1F583-3FED-4CF6-9858-3B2B9ADCAD4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04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EE1F583-3FED-4CF6-9858-3B2B9ADCAD4E}" type="slidenum">
              <a:rPr lang="nl-NL" smtClean="0"/>
              <a:t>9</a:t>
            </a:fld>
            <a:endParaRPr lang="nl-NL"/>
          </a:p>
        </p:txBody>
      </p:sp>
    </p:spTree>
    <p:extLst>
      <p:ext uri="{BB962C8B-B14F-4D97-AF65-F5344CB8AC3E}">
        <p14:creationId xmlns:p14="http://schemas.microsoft.com/office/powerpoint/2010/main" val="415777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029D4A-7C9B-4C0A-A7AA-400A13367CD8}" type="slidenum">
              <a:rPr lang="nl-NL" smtClean="0"/>
              <a:pPr/>
              <a:t>10</a:t>
            </a:fld>
            <a:endParaRPr lang="nl-NL"/>
          </a:p>
        </p:txBody>
      </p:sp>
    </p:spTree>
    <p:extLst>
      <p:ext uri="{BB962C8B-B14F-4D97-AF65-F5344CB8AC3E}">
        <p14:creationId xmlns:p14="http://schemas.microsoft.com/office/powerpoint/2010/main" val="703736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97307" y="1156060"/>
            <a:ext cx="10363200" cy="1470025"/>
          </a:xfrm>
        </p:spPr>
        <p:txBody>
          <a:bodyPr anchor="b" anchorCtr="0"/>
          <a:lstStyle>
            <a:lvl1pPr>
              <a:defRPr>
                <a:latin typeface="+mj-lt"/>
              </a:defRPr>
            </a:lvl1pPr>
          </a:lstStyle>
          <a:p>
            <a:r>
              <a:rPr lang="en-US" dirty="0" err="1"/>
              <a:t>Titelstijl</a:t>
            </a:r>
            <a:r>
              <a:rPr lang="en-US" dirty="0"/>
              <a:t> van model </a:t>
            </a:r>
            <a:r>
              <a:rPr lang="en-US" dirty="0" err="1"/>
              <a:t>bewerken</a:t>
            </a:r>
            <a:endParaRPr lang="nl-NL" dirty="0"/>
          </a:p>
        </p:txBody>
      </p:sp>
      <p:sp>
        <p:nvSpPr>
          <p:cNvPr id="3" name="Subtitel 2"/>
          <p:cNvSpPr>
            <a:spLocks noGrp="1"/>
          </p:cNvSpPr>
          <p:nvPr>
            <p:ph type="subTitle" idx="1"/>
          </p:nvPr>
        </p:nvSpPr>
        <p:spPr>
          <a:xfrm>
            <a:off x="710770" y="2626084"/>
            <a:ext cx="8016021" cy="941544"/>
          </a:xfrm>
        </p:spPr>
        <p:txBody>
          <a:bodyPr>
            <a:normAutofit/>
          </a:bodyPr>
          <a:lstStyle>
            <a:lvl1pPr marL="0" indent="0" algn="l">
              <a:buNone/>
              <a:defRPr sz="20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Klik</a:t>
            </a:r>
            <a:r>
              <a:rPr lang="en-US" dirty="0"/>
              <a:t> </a:t>
            </a:r>
            <a:r>
              <a:rPr lang="en-US" dirty="0" err="1"/>
              <a:t>om</a:t>
            </a:r>
            <a:r>
              <a:rPr lang="en-US" dirty="0"/>
              <a:t> de </a:t>
            </a:r>
            <a:r>
              <a:rPr lang="en-US" dirty="0" err="1"/>
              <a:t>titelstijl</a:t>
            </a:r>
            <a:r>
              <a:rPr lang="en-US" dirty="0"/>
              <a:t> van het model </a:t>
            </a:r>
            <a:r>
              <a:rPr lang="en-US" dirty="0" err="1"/>
              <a:t>te</a:t>
            </a:r>
            <a:r>
              <a:rPr lang="en-US" dirty="0"/>
              <a:t> </a:t>
            </a:r>
            <a:r>
              <a:rPr lang="en-US" dirty="0" err="1"/>
              <a:t>bewerken</a:t>
            </a:r>
            <a:endParaRPr lang="nl-NL" dirty="0"/>
          </a:p>
        </p:txBody>
      </p:sp>
      <p:sp>
        <p:nvSpPr>
          <p:cNvPr id="5" name="Tijdelijke aanduiding voor dianummer 5"/>
          <p:cNvSpPr>
            <a:spLocks noGrp="1"/>
          </p:cNvSpPr>
          <p:nvPr>
            <p:ph type="sldNum" sz="quarter" idx="11"/>
          </p:nvPr>
        </p:nvSpPr>
        <p:spPr>
          <a:xfrm>
            <a:off x="11355917" y="6489701"/>
            <a:ext cx="836083" cy="365125"/>
          </a:xfrm>
        </p:spPr>
        <p:txBody>
          <a:bodyPr/>
          <a:lstStyle>
            <a:lvl1pPr>
              <a:defRPr/>
            </a:lvl1pPr>
          </a:lstStyle>
          <a:p>
            <a:fld id="{FC3A95F7-B879-F842-9E1F-2474FF7BB42B}" type="slidenum">
              <a:rPr lang="nl-NL">
                <a:solidFill>
                  <a:prstClr val="white"/>
                </a:solidFill>
              </a:rPr>
              <a:pPr/>
              <a:t>‹#›</a:t>
            </a:fld>
            <a:endParaRPr lang="nl-NL">
              <a:solidFill>
                <a:prstClr val="white"/>
              </a:solidFill>
            </a:endParaRPr>
          </a:p>
        </p:txBody>
      </p:sp>
    </p:spTree>
    <p:extLst>
      <p:ext uri="{BB962C8B-B14F-4D97-AF65-F5344CB8AC3E}">
        <p14:creationId xmlns:p14="http://schemas.microsoft.com/office/powerpoint/2010/main" val="264272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690791" y="1266583"/>
            <a:ext cx="10363200" cy="1362075"/>
          </a:xfrm>
        </p:spPr>
        <p:txBody>
          <a:bodyPr anchor="b"/>
          <a:lstStyle>
            <a:lvl1pPr algn="l">
              <a:defRPr sz="3200" b="0" cap="all"/>
            </a:lvl1pPr>
          </a:lstStyle>
          <a:p>
            <a:r>
              <a:rPr lang="en-US"/>
              <a:t>Click to edit Master title style</a:t>
            </a:r>
            <a:endParaRPr lang="nl-NL" dirty="0"/>
          </a:p>
        </p:txBody>
      </p:sp>
      <p:sp>
        <p:nvSpPr>
          <p:cNvPr id="7" name="Tijdelijke aanduiding voor tekst 2"/>
          <p:cNvSpPr>
            <a:spLocks noGrp="1"/>
          </p:cNvSpPr>
          <p:nvPr>
            <p:ph type="body" idx="1"/>
          </p:nvPr>
        </p:nvSpPr>
        <p:spPr>
          <a:xfrm>
            <a:off x="690791" y="2659950"/>
            <a:ext cx="10363200" cy="1500187"/>
          </a:xfrm>
        </p:spPr>
        <p:txBody>
          <a:bodyPr tIns="0">
            <a:normAutofit/>
          </a:bodyPr>
          <a:lstStyle>
            <a:lvl1pPr marL="0" indent="0">
              <a:buNone/>
              <a:defRPr sz="1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jdelijke aanduiding voor dianummer 5"/>
          <p:cNvSpPr>
            <a:spLocks noGrp="1"/>
          </p:cNvSpPr>
          <p:nvPr>
            <p:ph type="sldNum" sz="quarter" idx="10"/>
          </p:nvPr>
        </p:nvSpPr>
        <p:spPr>
          <a:xfrm>
            <a:off x="11355917" y="6489701"/>
            <a:ext cx="836083" cy="365125"/>
          </a:xfrm>
        </p:spPr>
        <p:txBody>
          <a:bodyPr/>
          <a:lstStyle>
            <a:lvl1pPr>
              <a:defRPr/>
            </a:lvl1pPr>
          </a:lstStyle>
          <a:p>
            <a:fld id="{BDC60B17-9573-4164-8A35-654AF51F3315}" type="slidenum">
              <a:rPr lang="nl-NL"/>
              <a:pPr/>
              <a:t>‹#›</a:t>
            </a:fld>
            <a:endParaRPr lang="nl-NL"/>
          </a:p>
        </p:txBody>
      </p:sp>
    </p:spTree>
    <p:extLst>
      <p:ext uri="{BB962C8B-B14F-4D97-AF65-F5344CB8AC3E}">
        <p14:creationId xmlns:p14="http://schemas.microsoft.com/office/powerpoint/2010/main" val="29054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cap="none" baseline="0">
                <a:latin typeface="+mj-lt"/>
              </a:defRPr>
            </a:lvl1pPr>
          </a:lstStyle>
          <a:p>
            <a:r>
              <a:rPr lang="en-US" dirty="0"/>
              <a:t>Click to edit Master title style</a:t>
            </a:r>
            <a:endParaRPr lang="nl-NL" dirty="0"/>
          </a:p>
        </p:txBody>
      </p:sp>
      <p:sp>
        <p:nvSpPr>
          <p:cNvPr id="7" name="Tijdelijke aanduiding voor inhoud 2"/>
          <p:cNvSpPr>
            <a:spLocks noGrp="1"/>
          </p:cNvSpPr>
          <p:nvPr>
            <p:ph sz="half" idx="1"/>
          </p:nvPr>
        </p:nvSpPr>
        <p:spPr>
          <a:xfrm>
            <a:off x="609600" y="2086830"/>
            <a:ext cx="10972800" cy="4039333"/>
          </a:xfrm>
        </p:spPr>
        <p:txBody>
          <a:bodyPr>
            <a:normAutofit/>
          </a:bodyPr>
          <a:lstStyle>
            <a:lvl1pPr marL="342900" marR="0" indent="-342900" algn="l" defTabSz="457200" rtl="0" eaLnBrk="0" fontAlgn="base" latinLnBrk="0" hangingPunct="0">
              <a:lnSpc>
                <a:spcPct val="100000"/>
              </a:lnSpc>
              <a:spcBef>
                <a:spcPct val="20000"/>
              </a:spcBef>
              <a:spcAft>
                <a:spcPct val="0"/>
              </a:spcAft>
              <a:buClrTx/>
              <a:buSzTx/>
              <a:buFont typeface="Arial"/>
              <a:buChar char="•"/>
              <a:tabLst/>
              <a:defRPr sz="2000">
                <a:latin typeface="+mn-lt"/>
              </a:defRPr>
            </a:lvl1pPr>
            <a:lvl2pPr marL="628650" marR="0" indent="-285750" algn="l" defTabSz="457200" rtl="0" eaLnBrk="0" fontAlgn="base" latinLnBrk="0" hangingPunct="0">
              <a:lnSpc>
                <a:spcPct val="100000"/>
              </a:lnSpc>
              <a:spcBef>
                <a:spcPct val="20000"/>
              </a:spcBef>
              <a:spcAft>
                <a:spcPct val="0"/>
              </a:spcAft>
              <a:buClrTx/>
              <a:buSzTx/>
              <a:buFont typeface="Arial" charset="0"/>
              <a:buChar char="•"/>
              <a:tabLst/>
              <a:defRPr sz="2000">
                <a:latin typeface="+mn-lt"/>
              </a:defRPr>
            </a:lvl2pPr>
            <a:lvl3pPr marL="896938" marR="0" indent="-285750" algn="l" defTabSz="457200" rtl="0" eaLnBrk="0" fontAlgn="base" latinLnBrk="0" hangingPunct="0">
              <a:lnSpc>
                <a:spcPct val="100000"/>
              </a:lnSpc>
              <a:spcBef>
                <a:spcPct val="20000"/>
              </a:spcBef>
              <a:spcAft>
                <a:spcPct val="0"/>
              </a:spcAft>
              <a:buClrTx/>
              <a:buSzTx/>
              <a:buFont typeface="Arial" charset="0"/>
              <a:buChar char="•"/>
              <a:tabLst/>
              <a:defRPr sz="2000">
                <a:latin typeface="+mn-lt"/>
              </a:defRPr>
            </a:lvl3pPr>
            <a:lvl4pPr marL="1255713" marR="0" indent="-285750" algn="l" defTabSz="457200" rtl="0" eaLnBrk="0" fontAlgn="base" latinLnBrk="0" hangingPunct="0">
              <a:lnSpc>
                <a:spcPct val="100000"/>
              </a:lnSpc>
              <a:spcBef>
                <a:spcPct val="20000"/>
              </a:spcBef>
              <a:spcAft>
                <a:spcPct val="0"/>
              </a:spcAft>
              <a:buClrTx/>
              <a:buSzTx/>
              <a:buFont typeface="Arial" charset="0"/>
              <a:buChar char="•"/>
              <a:tabLst/>
              <a:defRPr sz="2000">
                <a:latin typeface="+mn-lt"/>
              </a:defRPr>
            </a:lvl4pPr>
            <a:lvl5pPr marL="1612900" marR="0" indent="-285750" algn="l" defTabSz="457200" rtl="0" eaLnBrk="0" fontAlgn="base" latinLnBrk="0" hangingPunct="0">
              <a:lnSpc>
                <a:spcPct val="100000"/>
              </a:lnSpc>
              <a:spcBef>
                <a:spcPct val="20000"/>
              </a:spcBef>
              <a:spcAft>
                <a:spcPct val="0"/>
              </a:spcAft>
              <a:buClrTx/>
              <a:buSzTx/>
              <a:buFont typeface="Arial" charset="0"/>
              <a:buChar char="•"/>
              <a:tabLst/>
              <a:defRPr sz="2000">
                <a:latin typeface="+mn-lt"/>
              </a:defRPr>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nl-NL" noProof="0" dirty="0"/>
          </a:p>
        </p:txBody>
      </p:sp>
      <p:sp>
        <p:nvSpPr>
          <p:cNvPr id="4" name="Tijdelijke aanduiding voor voettekst 4"/>
          <p:cNvSpPr>
            <a:spLocks noGrp="1"/>
          </p:cNvSpPr>
          <p:nvPr>
            <p:ph type="ftr" sz="quarter" idx="10"/>
          </p:nvPr>
        </p:nvSpPr>
        <p:spPr/>
        <p:txBody>
          <a:bodyPr/>
          <a:lstStyle>
            <a:lvl1pPr>
              <a:defRPr/>
            </a:lvl1pPr>
          </a:lstStyle>
          <a:p>
            <a:endParaRPr lang="nl-NL"/>
          </a:p>
        </p:txBody>
      </p:sp>
      <p:sp>
        <p:nvSpPr>
          <p:cNvPr id="5" name="Tijdelijke aanduiding voor dianummer 5"/>
          <p:cNvSpPr>
            <a:spLocks noGrp="1"/>
          </p:cNvSpPr>
          <p:nvPr>
            <p:ph type="sldNum" sz="quarter" idx="11"/>
          </p:nvPr>
        </p:nvSpPr>
        <p:spPr/>
        <p:txBody>
          <a:bodyPr/>
          <a:lstStyle>
            <a:lvl1pPr>
              <a:defRPr/>
            </a:lvl1pPr>
          </a:lstStyle>
          <a:p>
            <a:fld id="{E69D8A97-05F1-4BE5-83C5-A7F92C5BEE1A}" type="slidenum">
              <a:rPr lang="nl-NL"/>
              <a:pPr/>
              <a:t>‹#›</a:t>
            </a:fld>
            <a:endParaRPr lang="nl-NL"/>
          </a:p>
        </p:txBody>
      </p:sp>
    </p:spTree>
    <p:extLst>
      <p:ext uri="{BB962C8B-B14F-4D97-AF65-F5344CB8AC3E}">
        <p14:creationId xmlns:p14="http://schemas.microsoft.com/office/powerpoint/2010/main" val="3478365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cap="none" baseline="0">
                <a:latin typeface="+mj-lt"/>
              </a:defRPr>
            </a:lvl1pPr>
          </a:lstStyle>
          <a:p>
            <a:r>
              <a:rPr lang="en-US" dirty="0"/>
              <a:t>Click to edit Master title style</a:t>
            </a:r>
            <a:endParaRPr lang="nl-NL" dirty="0"/>
          </a:p>
        </p:txBody>
      </p:sp>
      <p:sp>
        <p:nvSpPr>
          <p:cNvPr id="3" name="Tijdelijke aanduiding voor inhoud 2"/>
          <p:cNvSpPr>
            <a:spLocks noGrp="1"/>
          </p:cNvSpPr>
          <p:nvPr>
            <p:ph sz="half" idx="1"/>
          </p:nvPr>
        </p:nvSpPr>
        <p:spPr>
          <a:xfrm>
            <a:off x="609600" y="2086830"/>
            <a:ext cx="5384800" cy="4039333"/>
          </a:xfrm>
        </p:spPr>
        <p:txBody>
          <a:bodyPr>
            <a:normAutofit/>
          </a:bodyPr>
          <a:lstStyle>
            <a:lvl1pPr marL="342900" marR="0" indent="-342900" algn="l" defTabSz="457200" rtl="0" eaLnBrk="0" fontAlgn="base" latinLnBrk="0" hangingPunct="0">
              <a:lnSpc>
                <a:spcPct val="100000"/>
              </a:lnSpc>
              <a:spcBef>
                <a:spcPct val="20000"/>
              </a:spcBef>
              <a:spcAft>
                <a:spcPct val="0"/>
              </a:spcAft>
              <a:buClrTx/>
              <a:buSzTx/>
              <a:buFont typeface="Arial"/>
              <a:buChar char="•"/>
              <a:tabLst/>
              <a:defRPr sz="2400">
                <a:latin typeface="+mn-lt"/>
              </a:defRPr>
            </a:lvl1pPr>
            <a:lvl2pPr marL="628650"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2pPr>
            <a:lvl3pPr marL="896938"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3pPr>
            <a:lvl4pPr marL="1255713"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4pPr>
            <a:lvl5pPr marL="1612900"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nl-NL" noProof="0" dirty="0"/>
          </a:p>
        </p:txBody>
      </p:sp>
      <p:sp>
        <p:nvSpPr>
          <p:cNvPr id="8" name="Tijdelijke aanduiding voor inhoud 2"/>
          <p:cNvSpPr>
            <a:spLocks noGrp="1"/>
          </p:cNvSpPr>
          <p:nvPr>
            <p:ph sz="half" idx="13"/>
          </p:nvPr>
        </p:nvSpPr>
        <p:spPr>
          <a:xfrm>
            <a:off x="6197600" y="2085609"/>
            <a:ext cx="5384800" cy="4039333"/>
          </a:xfrm>
        </p:spPr>
        <p:txBody>
          <a:bodyPr>
            <a:normAutofit/>
          </a:bodyPr>
          <a:lstStyle>
            <a:lvl1pPr marL="342900" marR="0" indent="-342900" algn="l" defTabSz="457200" rtl="0" eaLnBrk="0" fontAlgn="base" latinLnBrk="0" hangingPunct="0">
              <a:lnSpc>
                <a:spcPct val="100000"/>
              </a:lnSpc>
              <a:spcBef>
                <a:spcPct val="20000"/>
              </a:spcBef>
              <a:spcAft>
                <a:spcPct val="0"/>
              </a:spcAft>
              <a:buClrTx/>
              <a:buSzTx/>
              <a:buFont typeface="Arial"/>
              <a:buChar char="•"/>
              <a:tabLst/>
              <a:defRPr sz="2400">
                <a:latin typeface="+mn-lt"/>
              </a:defRPr>
            </a:lvl1pPr>
            <a:lvl2pPr marL="628650"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2pPr>
            <a:lvl3pPr marL="896938"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3pPr>
            <a:lvl4pPr marL="1255713"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4pPr>
            <a:lvl5pPr marL="1612900"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nl-NL" noProof="0" dirty="0"/>
          </a:p>
        </p:txBody>
      </p:sp>
      <p:sp>
        <p:nvSpPr>
          <p:cNvPr id="5" name="Tijdelijke aanduiding voor voettekst 4"/>
          <p:cNvSpPr>
            <a:spLocks noGrp="1"/>
          </p:cNvSpPr>
          <p:nvPr>
            <p:ph type="ftr" sz="quarter" idx="14"/>
          </p:nvPr>
        </p:nvSpPr>
        <p:spPr/>
        <p:txBody>
          <a:bodyPr/>
          <a:lstStyle>
            <a:lvl1pPr>
              <a:defRPr/>
            </a:lvl1pPr>
          </a:lstStyle>
          <a:p>
            <a:endParaRPr lang="nl-NL"/>
          </a:p>
        </p:txBody>
      </p:sp>
      <p:sp>
        <p:nvSpPr>
          <p:cNvPr id="6" name="Tijdelijke aanduiding voor dianummer 5"/>
          <p:cNvSpPr>
            <a:spLocks noGrp="1"/>
          </p:cNvSpPr>
          <p:nvPr>
            <p:ph type="sldNum" sz="quarter" idx="15"/>
          </p:nvPr>
        </p:nvSpPr>
        <p:spPr/>
        <p:txBody>
          <a:bodyPr/>
          <a:lstStyle>
            <a:lvl1pPr>
              <a:defRPr/>
            </a:lvl1pPr>
          </a:lstStyle>
          <a:p>
            <a:fld id="{F75C61C7-E3B9-4655-8B03-68B771E40DC5}" type="slidenum">
              <a:rPr lang="nl-NL"/>
              <a:pPr/>
              <a:t>‹#›</a:t>
            </a:fld>
            <a:endParaRPr lang="nl-NL"/>
          </a:p>
        </p:txBody>
      </p:sp>
    </p:spTree>
    <p:extLst>
      <p:ext uri="{BB962C8B-B14F-4D97-AF65-F5344CB8AC3E}">
        <p14:creationId xmlns:p14="http://schemas.microsoft.com/office/powerpoint/2010/main" val="252570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cap="none" baseline="0">
                <a:latin typeface="+mj-lt"/>
              </a:defRPr>
            </a:lvl1pPr>
          </a:lstStyle>
          <a:p>
            <a:r>
              <a:rPr lang="en-US" dirty="0"/>
              <a:t>Click to edit Master title style</a:t>
            </a:r>
            <a:endParaRPr lang="nl-NL" dirty="0"/>
          </a:p>
        </p:txBody>
      </p:sp>
      <p:sp>
        <p:nvSpPr>
          <p:cNvPr id="6" name="Tijdelijke aanduiding voor inhoud 2"/>
          <p:cNvSpPr>
            <a:spLocks noGrp="1"/>
          </p:cNvSpPr>
          <p:nvPr>
            <p:ph sz="half" idx="1"/>
          </p:nvPr>
        </p:nvSpPr>
        <p:spPr>
          <a:xfrm>
            <a:off x="609600" y="2086830"/>
            <a:ext cx="10972800" cy="4039333"/>
          </a:xfrm>
        </p:spPr>
        <p:txBody>
          <a:bodyPr>
            <a:normAutofit/>
          </a:bodyPr>
          <a:lstStyle>
            <a:lvl1pPr marL="342900" marR="0" indent="-342900" algn="l" defTabSz="457200" rtl="0" eaLnBrk="0" fontAlgn="base" latinLnBrk="0" hangingPunct="0">
              <a:lnSpc>
                <a:spcPct val="100000"/>
              </a:lnSpc>
              <a:spcBef>
                <a:spcPct val="20000"/>
              </a:spcBef>
              <a:spcAft>
                <a:spcPct val="0"/>
              </a:spcAft>
              <a:buClrTx/>
              <a:buSzTx/>
              <a:buFont typeface="Arial"/>
              <a:buChar char="•"/>
              <a:tabLst/>
              <a:defRPr sz="2400">
                <a:latin typeface="+mn-lt"/>
              </a:defRPr>
            </a:lvl1pPr>
            <a:lvl2pPr marL="628650"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2pPr>
            <a:lvl3pPr marL="896938"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3pPr>
            <a:lvl4pPr marL="1255713"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4pPr>
            <a:lvl5pPr marL="1612900" marR="0" indent="-285750" algn="l" defTabSz="457200" rtl="0" eaLnBrk="0" fontAlgn="base" latinLnBrk="0" hangingPunct="0">
              <a:lnSpc>
                <a:spcPct val="100000"/>
              </a:lnSpc>
              <a:spcBef>
                <a:spcPct val="20000"/>
              </a:spcBef>
              <a:spcAft>
                <a:spcPct val="0"/>
              </a:spcAft>
              <a:buClrTx/>
              <a:buSzTx/>
              <a:buFont typeface="Arial" charset="0"/>
              <a:buChar char="•"/>
              <a:tabLst/>
              <a:defRPr sz="2400">
                <a:latin typeface="+mn-lt"/>
              </a:defRPr>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nl-NL" noProof="0" dirty="0"/>
          </a:p>
        </p:txBody>
      </p:sp>
      <p:sp>
        <p:nvSpPr>
          <p:cNvPr id="4" name="Tijdelijke aanduiding voor voettekst 4"/>
          <p:cNvSpPr>
            <a:spLocks noGrp="1"/>
          </p:cNvSpPr>
          <p:nvPr>
            <p:ph type="ftr" sz="quarter" idx="10"/>
          </p:nvPr>
        </p:nvSpPr>
        <p:spPr/>
        <p:txBody>
          <a:bodyPr/>
          <a:lstStyle>
            <a:lvl1pPr>
              <a:defRPr/>
            </a:lvl1pPr>
          </a:lstStyle>
          <a:p>
            <a:endParaRPr lang="nl-NL"/>
          </a:p>
        </p:txBody>
      </p:sp>
      <p:sp>
        <p:nvSpPr>
          <p:cNvPr id="5" name="Tijdelijke aanduiding voor dianummer 5"/>
          <p:cNvSpPr>
            <a:spLocks noGrp="1"/>
          </p:cNvSpPr>
          <p:nvPr>
            <p:ph type="sldNum" sz="quarter" idx="11"/>
          </p:nvPr>
        </p:nvSpPr>
        <p:spPr/>
        <p:txBody>
          <a:bodyPr/>
          <a:lstStyle>
            <a:lvl1pPr>
              <a:defRPr/>
            </a:lvl1pPr>
          </a:lstStyle>
          <a:p>
            <a:fld id="{C7B8A861-02FC-4333-B05C-ECA6BD57EB25}" type="slidenum">
              <a:rPr lang="nl-NL"/>
              <a:pPr/>
              <a:t>‹#›</a:t>
            </a:fld>
            <a:endParaRPr lang="nl-NL"/>
          </a:p>
        </p:txBody>
      </p:sp>
    </p:spTree>
    <p:extLst>
      <p:ext uri="{BB962C8B-B14F-4D97-AF65-F5344CB8AC3E}">
        <p14:creationId xmlns:p14="http://schemas.microsoft.com/office/powerpoint/2010/main" val="1327148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ee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626448" y="2055235"/>
            <a:ext cx="10972800" cy="1143000"/>
          </a:xfrm>
        </p:spPr>
        <p:txBody>
          <a:bodyPr>
            <a:normAutofit/>
          </a:bodyPr>
          <a:lstStyle>
            <a:lvl1pPr>
              <a:defRPr sz="3200">
                <a:latin typeface="+mj-lt"/>
              </a:defRPr>
            </a:lvl1pPr>
          </a:lstStyle>
          <a:p>
            <a:r>
              <a:rPr lang="en-US" dirty="0"/>
              <a:t>Click to edit Master title style</a:t>
            </a:r>
            <a:endParaRPr lang="nl-NL" dirty="0"/>
          </a:p>
        </p:txBody>
      </p:sp>
      <p:sp>
        <p:nvSpPr>
          <p:cNvPr id="3" name="Tijdelijke aanduiding voor voettekst 2"/>
          <p:cNvSpPr>
            <a:spLocks noGrp="1"/>
          </p:cNvSpPr>
          <p:nvPr>
            <p:ph type="ftr" sz="quarter" idx="10"/>
          </p:nvPr>
        </p:nvSpPr>
        <p:spPr/>
        <p:txBody>
          <a:bodyPr/>
          <a:lstStyle>
            <a:lvl1pPr>
              <a:defRPr/>
            </a:lvl1pPr>
          </a:lstStyle>
          <a:p>
            <a:endParaRPr lang="nl-NL"/>
          </a:p>
        </p:txBody>
      </p:sp>
      <p:sp>
        <p:nvSpPr>
          <p:cNvPr id="4" name="Tijdelijke aanduiding voor dianummer 3"/>
          <p:cNvSpPr>
            <a:spLocks noGrp="1"/>
          </p:cNvSpPr>
          <p:nvPr>
            <p:ph type="sldNum" sz="quarter" idx="11"/>
          </p:nvPr>
        </p:nvSpPr>
        <p:spPr/>
        <p:txBody>
          <a:bodyPr/>
          <a:lstStyle>
            <a:lvl1pPr>
              <a:defRPr/>
            </a:lvl1pPr>
          </a:lstStyle>
          <a:p>
            <a:fld id="{05785DC3-8967-485D-9754-90773AB2CA40}" type="slidenum">
              <a:rPr lang="nl-NL"/>
              <a:pPr/>
              <a:t>‹#›</a:t>
            </a:fld>
            <a:endParaRPr lang="nl-NL"/>
          </a:p>
        </p:txBody>
      </p:sp>
    </p:spTree>
    <p:extLst>
      <p:ext uri="{BB962C8B-B14F-4D97-AF65-F5344CB8AC3E}">
        <p14:creationId xmlns:p14="http://schemas.microsoft.com/office/powerpoint/2010/main" val="2814467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661838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defRPr>
            </a:lvl1pPr>
          </a:lstStyle>
          <a:p>
            <a:r>
              <a:rPr lang="en-US" dirty="0" err="1"/>
              <a:t>Titelstijl</a:t>
            </a:r>
            <a:r>
              <a:rPr lang="en-US" dirty="0"/>
              <a:t> van model </a:t>
            </a:r>
            <a:r>
              <a:rPr lang="en-US" dirty="0" err="1"/>
              <a:t>bewerken</a:t>
            </a:r>
            <a:endParaRPr lang="nl-NL" dirty="0"/>
          </a:p>
        </p:txBody>
      </p:sp>
      <p:sp>
        <p:nvSpPr>
          <p:cNvPr id="7" name="Tijdelijke aanduiding voor inhoud 2"/>
          <p:cNvSpPr>
            <a:spLocks noGrp="1"/>
          </p:cNvSpPr>
          <p:nvPr>
            <p:ph sz="half" idx="1"/>
          </p:nvPr>
        </p:nvSpPr>
        <p:spPr>
          <a:xfrm>
            <a:off x="609600" y="2086830"/>
            <a:ext cx="10972800" cy="4039333"/>
          </a:xfrm>
        </p:spPr>
        <p:txBody>
          <a:bodyPr>
            <a:normAutofit/>
          </a:bodyPr>
          <a:lstStyle>
            <a:lvl1pPr marL="342000" marR="0" indent="-342000" algn="l" defTabSz="457200" rtl="0" eaLnBrk="1" fontAlgn="auto" latinLnBrk="0" hangingPunct="1">
              <a:lnSpc>
                <a:spcPct val="100000"/>
              </a:lnSpc>
              <a:spcBef>
                <a:spcPct val="20000"/>
              </a:spcBef>
              <a:spcAft>
                <a:spcPts val="0"/>
              </a:spcAft>
              <a:buClrTx/>
              <a:buSzTx/>
              <a:buFont typeface="Arial"/>
              <a:buChar char="•"/>
              <a:tabLst/>
              <a:defRPr sz="2000">
                <a:latin typeface="+mn-lt"/>
              </a:defRPr>
            </a:lvl1pPr>
            <a:lvl2pPr marL="628650"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2pPr>
            <a:lvl3pPr marL="896938"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3pPr>
            <a:lvl4pPr marL="1255713"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4pPr>
            <a:lvl5pPr marL="1612900"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4" name="Tijdelijke aanduiding voor voettekst 4"/>
          <p:cNvSpPr>
            <a:spLocks noGrp="1"/>
          </p:cNvSpPr>
          <p:nvPr>
            <p:ph type="ftr" sz="quarter" idx="10"/>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1"/>
          </p:nvPr>
        </p:nvSpPr>
        <p:spPr/>
        <p:txBody>
          <a:bodyPr/>
          <a:lstStyle>
            <a:lvl1pPr>
              <a:defRPr/>
            </a:lvl1pPr>
          </a:lstStyle>
          <a:p>
            <a:fld id="{D7B78C02-9663-8F41-9A9C-C254456693DC}" type="slidenum">
              <a:rPr lang="nl-NL">
                <a:solidFill>
                  <a:prstClr val="white"/>
                </a:solidFill>
              </a:rPr>
              <a:pPr/>
              <a:t>‹#›</a:t>
            </a:fld>
            <a:endParaRPr lang="nl-NL">
              <a:solidFill>
                <a:prstClr val="white"/>
              </a:solidFill>
            </a:endParaRPr>
          </a:p>
        </p:txBody>
      </p:sp>
    </p:spTree>
    <p:extLst>
      <p:ext uri="{BB962C8B-B14F-4D97-AF65-F5344CB8AC3E}">
        <p14:creationId xmlns:p14="http://schemas.microsoft.com/office/powerpoint/2010/main" val="176591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90791" y="1266583"/>
            <a:ext cx="10363200" cy="1362075"/>
          </a:xfrm>
        </p:spPr>
        <p:txBody>
          <a:bodyPr anchor="b" anchorCtr="0"/>
          <a:lstStyle>
            <a:lvl1pPr algn="l">
              <a:defRPr sz="3200" b="0" cap="all">
                <a:latin typeface="+mj-lt"/>
              </a:defRPr>
            </a:lvl1pPr>
          </a:lstStyle>
          <a:p>
            <a:r>
              <a:rPr lang="en-US" dirty="0" err="1"/>
              <a:t>Titelstijl</a:t>
            </a:r>
            <a:r>
              <a:rPr lang="en-US" dirty="0"/>
              <a:t> van model </a:t>
            </a:r>
            <a:r>
              <a:rPr lang="en-US" dirty="0" err="1"/>
              <a:t>bewerken</a:t>
            </a:r>
            <a:endParaRPr lang="nl-NL" dirty="0"/>
          </a:p>
        </p:txBody>
      </p:sp>
      <p:sp>
        <p:nvSpPr>
          <p:cNvPr id="3" name="Tijdelijke aanduiding voor tekst 2"/>
          <p:cNvSpPr>
            <a:spLocks noGrp="1"/>
          </p:cNvSpPr>
          <p:nvPr>
            <p:ph type="body" idx="1"/>
          </p:nvPr>
        </p:nvSpPr>
        <p:spPr>
          <a:xfrm>
            <a:off x="690791" y="2659950"/>
            <a:ext cx="10363200" cy="1500187"/>
          </a:xfrm>
        </p:spPr>
        <p:txBody>
          <a:bodyPr tIns="0">
            <a:normAutofit/>
          </a:bodyPr>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p:txBody>
      </p:sp>
      <p:sp>
        <p:nvSpPr>
          <p:cNvPr id="4" name="Tijdelijke aanduiding voor dianummer 5"/>
          <p:cNvSpPr>
            <a:spLocks noGrp="1"/>
          </p:cNvSpPr>
          <p:nvPr>
            <p:ph type="sldNum" sz="quarter" idx="10"/>
          </p:nvPr>
        </p:nvSpPr>
        <p:spPr>
          <a:xfrm>
            <a:off x="11355917" y="6489701"/>
            <a:ext cx="836083" cy="365125"/>
          </a:xfrm>
        </p:spPr>
        <p:txBody>
          <a:bodyPr/>
          <a:lstStyle>
            <a:lvl1pPr>
              <a:defRPr/>
            </a:lvl1pPr>
          </a:lstStyle>
          <a:p>
            <a:fld id="{812840FA-1A16-014F-A91E-439CF21A6578}" type="slidenum">
              <a:rPr lang="nl-NL">
                <a:solidFill>
                  <a:prstClr val="white"/>
                </a:solidFill>
              </a:rPr>
              <a:pPr/>
              <a:t>‹#›</a:t>
            </a:fld>
            <a:endParaRPr lang="nl-NL">
              <a:solidFill>
                <a:prstClr val="white"/>
              </a:solidFill>
            </a:endParaRPr>
          </a:p>
        </p:txBody>
      </p:sp>
    </p:spTree>
    <p:extLst>
      <p:ext uri="{BB962C8B-B14F-4D97-AF65-F5344CB8AC3E}">
        <p14:creationId xmlns:p14="http://schemas.microsoft.com/office/powerpoint/2010/main" val="76167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defRPr>
            </a:lvl1pPr>
          </a:lstStyle>
          <a:p>
            <a:r>
              <a:rPr lang="en-US" dirty="0" err="1"/>
              <a:t>Titelstijl</a:t>
            </a:r>
            <a:r>
              <a:rPr lang="en-US" dirty="0"/>
              <a:t> van model </a:t>
            </a:r>
            <a:r>
              <a:rPr lang="en-US" dirty="0" err="1"/>
              <a:t>bewerken</a:t>
            </a:r>
            <a:endParaRPr lang="nl-NL" dirty="0"/>
          </a:p>
        </p:txBody>
      </p:sp>
      <p:sp>
        <p:nvSpPr>
          <p:cNvPr id="3" name="Tijdelijke aanduiding voor inhoud 2"/>
          <p:cNvSpPr>
            <a:spLocks noGrp="1"/>
          </p:cNvSpPr>
          <p:nvPr>
            <p:ph sz="half" idx="1"/>
          </p:nvPr>
        </p:nvSpPr>
        <p:spPr>
          <a:xfrm>
            <a:off x="609600" y="2086830"/>
            <a:ext cx="5384800" cy="4039333"/>
          </a:xfrm>
        </p:spPr>
        <p:txBody>
          <a:bodyPr>
            <a:normAutofit/>
          </a:bodyPr>
          <a:lstStyle>
            <a:lvl1pPr marL="342000" marR="0" indent="-342000" algn="l" defTabSz="457200" rtl="0" eaLnBrk="1" fontAlgn="auto" latinLnBrk="0" hangingPunct="1">
              <a:lnSpc>
                <a:spcPct val="100000"/>
              </a:lnSpc>
              <a:spcBef>
                <a:spcPct val="20000"/>
              </a:spcBef>
              <a:spcAft>
                <a:spcPts val="0"/>
              </a:spcAft>
              <a:buClrTx/>
              <a:buSzTx/>
              <a:buFont typeface="Arial"/>
              <a:buChar char="•"/>
              <a:tabLst/>
              <a:defRPr sz="2000">
                <a:latin typeface="+mn-lt"/>
              </a:defRPr>
            </a:lvl1pPr>
            <a:lvl2pPr marL="628650"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2pPr>
            <a:lvl3pPr marL="896938"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3pPr>
            <a:lvl4pPr marL="1255713"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4pPr>
            <a:lvl5pPr marL="1612900"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8" name="Tijdelijke aanduiding voor inhoud 2"/>
          <p:cNvSpPr>
            <a:spLocks noGrp="1"/>
          </p:cNvSpPr>
          <p:nvPr>
            <p:ph sz="half" idx="13"/>
          </p:nvPr>
        </p:nvSpPr>
        <p:spPr>
          <a:xfrm>
            <a:off x="6197600" y="2085609"/>
            <a:ext cx="5384800" cy="4039333"/>
          </a:xfrm>
        </p:spPr>
        <p:txBody>
          <a:bodyPr>
            <a:normAutofit/>
          </a:bodyPr>
          <a:lstStyle>
            <a:lvl1pPr marL="342900" marR="0" indent="-342900" algn="l" defTabSz="457200" rtl="0" eaLnBrk="1" fontAlgn="base" latinLnBrk="0" hangingPunct="1">
              <a:lnSpc>
                <a:spcPct val="100000"/>
              </a:lnSpc>
              <a:spcBef>
                <a:spcPct val="20000"/>
              </a:spcBef>
              <a:spcAft>
                <a:spcPct val="0"/>
              </a:spcAft>
              <a:buClrTx/>
              <a:buSzTx/>
              <a:buFont typeface="Arial"/>
              <a:buChar char="•"/>
              <a:tabLst/>
              <a:defRPr sz="2000">
                <a:latin typeface="+mn-lt"/>
              </a:defRPr>
            </a:lvl1pPr>
            <a:lvl2pPr marL="628650" marR="0" indent="-285750" algn="l" defTabSz="457200" rtl="0" eaLnBrk="1" fontAlgn="base" latinLnBrk="0" hangingPunct="1">
              <a:lnSpc>
                <a:spcPct val="100000"/>
              </a:lnSpc>
              <a:spcBef>
                <a:spcPct val="20000"/>
              </a:spcBef>
              <a:spcAft>
                <a:spcPct val="0"/>
              </a:spcAft>
              <a:buClrTx/>
              <a:buSzTx/>
              <a:buFont typeface="Arial" charset="0"/>
              <a:buChar char="•"/>
              <a:tabLst/>
              <a:defRPr sz="2000">
                <a:latin typeface="+mn-lt"/>
              </a:defRPr>
            </a:lvl2pPr>
            <a:lvl3pPr marL="896938" marR="0" indent="-285750" algn="l" defTabSz="457200" rtl="0" eaLnBrk="1" fontAlgn="base" latinLnBrk="0" hangingPunct="1">
              <a:lnSpc>
                <a:spcPct val="100000"/>
              </a:lnSpc>
              <a:spcBef>
                <a:spcPct val="20000"/>
              </a:spcBef>
              <a:spcAft>
                <a:spcPct val="0"/>
              </a:spcAft>
              <a:buClrTx/>
              <a:buSzTx/>
              <a:buFont typeface="Arial" charset="0"/>
              <a:buChar char="•"/>
              <a:tabLst/>
              <a:defRPr sz="2000">
                <a:latin typeface="+mn-lt"/>
              </a:defRPr>
            </a:lvl3pPr>
            <a:lvl4pPr marL="1255713" marR="0" indent="-285750" algn="l" defTabSz="457200" rtl="0" eaLnBrk="1" fontAlgn="base" latinLnBrk="0" hangingPunct="1">
              <a:lnSpc>
                <a:spcPct val="100000"/>
              </a:lnSpc>
              <a:spcBef>
                <a:spcPct val="20000"/>
              </a:spcBef>
              <a:spcAft>
                <a:spcPct val="0"/>
              </a:spcAft>
              <a:buClrTx/>
              <a:buSzTx/>
              <a:buFont typeface="Arial" charset="0"/>
              <a:buChar char="•"/>
              <a:tabLst/>
              <a:defRPr sz="2000">
                <a:latin typeface="+mn-lt"/>
              </a:defRPr>
            </a:lvl4pPr>
            <a:lvl5pPr marL="1612900" marR="0" indent="-285750" algn="l" defTabSz="457200" rtl="0" eaLnBrk="1" fontAlgn="base" latinLnBrk="0" hangingPunct="1">
              <a:lnSpc>
                <a:spcPct val="100000"/>
              </a:lnSpc>
              <a:spcBef>
                <a:spcPct val="20000"/>
              </a:spcBef>
              <a:spcAft>
                <a:spcPct val="0"/>
              </a:spcAft>
              <a:buClrTx/>
              <a:buSzTx/>
              <a:buFont typeface="Arial" charset="0"/>
              <a:buChar char="•"/>
              <a:tabLst/>
              <a:defRPr sz="2000">
                <a:latin typeface="+mn-lt"/>
              </a:defRPr>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5" name="Tijdelijke aanduiding voor voettekst 4"/>
          <p:cNvSpPr>
            <a:spLocks noGrp="1"/>
          </p:cNvSpPr>
          <p:nvPr>
            <p:ph type="ftr" sz="quarter" idx="14"/>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solidFill>
                  <a:prstClr val="white"/>
                </a:solidFill>
              </a:rPr>
              <a:pPr/>
              <a:t>‹#›</a:t>
            </a:fld>
            <a:endParaRPr lang="nl-NL">
              <a:solidFill>
                <a:prstClr val="white"/>
              </a:solidFill>
            </a:endParaRPr>
          </a:p>
        </p:txBody>
      </p:sp>
    </p:spTree>
    <p:extLst>
      <p:ext uri="{BB962C8B-B14F-4D97-AF65-F5344CB8AC3E}">
        <p14:creationId xmlns:p14="http://schemas.microsoft.com/office/powerpoint/2010/main" val="214357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defRPr>
            </a:lvl1pPr>
          </a:lstStyle>
          <a:p>
            <a:r>
              <a:rPr lang="en-US" dirty="0" err="1"/>
              <a:t>Titelstijl</a:t>
            </a:r>
            <a:r>
              <a:rPr lang="en-US" dirty="0"/>
              <a:t> van model </a:t>
            </a:r>
            <a:r>
              <a:rPr lang="en-US" dirty="0" err="1"/>
              <a:t>bewerken</a:t>
            </a:r>
            <a:endParaRPr lang="nl-NL" dirty="0"/>
          </a:p>
        </p:txBody>
      </p:sp>
      <p:sp>
        <p:nvSpPr>
          <p:cNvPr id="6" name="Tijdelijke aanduiding voor inhoud 2"/>
          <p:cNvSpPr>
            <a:spLocks noGrp="1"/>
          </p:cNvSpPr>
          <p:nvPr>
            <p:ph sz="half" idx="1"/>
          </p:nvPr>
        </p:nvSpPr>
        <p:spPr>
          <a:xfrm>
            <a:off x="609600" y="2086830"/>
            <a:ext cx="10972800" cy="4039333"/>
          </a:xfrm>
        </p:spPr>
        <p:txBody>
          <a:bodyPr>
            <a:normAutofit/>
          </a:bodyPr>
          <a:lstStyle>
            <a:lvl1pPr marL="342000" marR="0" indent="-342000" algn="l" defTabSz="457200" rtl="0" eaLnBrk="1" fontAlgn="auto" latinLnBrk="0" hangingPunct="1">
              <a:lnSpc>
                <a:spcPct val="100000"/>
              </a:lnSpc>
              <a:spcBef>
                <a:spcPct val="20000"/>
              </a:spcBef>
              <a:spcAft>
                <a:spcPts val="0"/>
              </a:spcAft>
              <a:buClrTx/>
              <a:buSzTx/>
              <a:buFont typeface="Arial"/>
              <a:buChar char="•"/>
              <a:tabLst/>
              <a:defRPr sz="2000">
                <a:latin typeface="+mn-lt"/>
              </a:defRPr>
            </a:lvl1pPr>
            <a:lvl2pPr marL="628650"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2pPr>
            <a:lvl3pPr marL="896938"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3pPr>
            <a:lvl4pPr marL="1255713"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4pPr>
            <a:lvl5pPr marL="1612900" marR="0" indent="-285750" algn="l" defTabSz="457200" rtl="0" eaLnBrk="1" fontAlgn="auto" latinLnBrk="0" hangingPunct="1">
              <a:lnSpc>
                <a:spcPct val="100000"/>
              </a:lnSpc>
              <a:spcBef>
                <a:spcPct val="20000"/>
              </a:spcBef>
              <a:spcAft>
                <a:spcPts val="0"/>
              </a:spcAft>
              <a:buClrTx/>
              <a:buSzTx/>
              <a:buFont typeface="Arial"/>
              <a:buChar char="•"/>
              <a:tabLst/>
              <a:defRPr sz="2000">
                <a:latin typeface="+mn-lt"/>
              </a:defRPr>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4" name="Tijdelijke aanduiding voor voettekst 4"/>
          <p:cNvSpPr>
            <a:spLocks noGrp="1"/>
          </p:cNvSpPr>
          <p:nvPr>
            <p:ph type="ftr" sz="quarter" idx="10"/>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1"/>
          </p:nvPr>
        </p:nvSpPr>
        <p:spPr/>
        <p:txBody>
          <a:bodyPr/>
          <a:lstStyle>
            <a:lvl1pPr>
              <a:defRPr/>
            </a:lvl1pPr>
          </a:lstStyle>
          <a:p>
            <a:fld id="{2D3F88F8-AF4B-2449-8658-FBA6E747A2CB}" type="slidenum">
              <a:rPr lang="nl-NL">
                <a:solidFill>
                  <a:prstClr val="white"/>
                </a:solidFill>
              </a:rPr>
              <a:pPr/>
              <a:t>‹#›</a:t>
            </a:fld>
            <a:endParaRPr lang="nl-NL">
              <a:solidFill>
                <a:prstClr val="white"/>
              </a:solidFill>
            </a:endParaRPr>
          </a:p>
        </p:txBody>
      </p:sp>
    </p:spTree>
    <p:extLst>
      <p:ext uri="{BB962C8B-B14F-4D97-AF65-F5344CB8AC3E}">
        <p14:creationId xmlns:p14="http://schemas.microsoft.com/office/powerpoint/2010/main" val="223819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626448" y="2055235"/>
            <a:ext cx="10972800" cy="1143000"/>
          </a:xfrm>
        </p:spPr>
        <p:txBody>
          <a:bodyPr/>
          <a:lstStyle>
            <a:lvl1pPr>
              <a:defRPr sz="2400">
                <a:latin typeface="+mj-lt"/>
              </a:defRPr>
            </a:lvl1pPr>
          </a:lstStyle>
          <a:p>
            <a:r>
              <a:rPr lang="en-US" dirty="0" err="1"/>
              <a:t>Titelstijl</a:t>
            </a:r>
            <a:r>
              <a:rPr lang="en-US" dirty="0"/>
              <a:t> van model </a:t>
            </a:r>
            <a:r>
              <a:rPr lang="en-US" dirty="0" err="1"/>
              <a:t>bewerken</a:t>
            </a:r>
            <a:endParaRPr lang="nl-NL" dirty="0"/>
          </a:p>
        </p:txBody>
      </p:sp>
      <p:sp>
        <p:nvSpPr>
          <p:cNvPr id="3" name="Tijdelijke aanduiding voor voettekst 2"/>
          <p:cNvSpPr>
            <a:spLocks noGrp="1"/>
          </p:cNvSpPr>
          <p:nvPr>
            <p:ph type="ftr" sz="quarter" idx="10"/>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3"/>
          <p:cNvSpPr>
            <a:spLocks noGrp="1"/>
          </p:cNvSpPr>
          <p:nvPr>
            <p:ph type="sldNum" sz="quarter" idx="11"/>
          </p:nvPr>
        </p:nvSpPr>
        <p:spPr/>
        <p:txBody>
          <a:bodyPr/>
          <a:lstStyle>
            <a:lvl1pPr>
              <a:defRPr/>
            </a:lvl1pPr>
          </a:lstStyle>
          <a:p>
            <a:fld id="{85C951B0-0049-6344-AEBF-17358458F3BB}" type="slidenum">
              <a:rPr lang="nl-NL">
                <a:solidFill>
                  <a:prstClr val="white"/>
                </a:solidFill>
              </a:rPr>
              <a:pPr/>
              <a:t>‹#›</a:t>
            </a:fld>
            <a:endParaRPr lang="nl-NL">
              <a:solidFill>
                <a:prstClr val="white"/>
              </a:solidFill>
            </a:endParaRPr>
          </a:p>
        </p:txBody>
      </p:sp>
    </p:spTree>
    <p:extLst>
      <p:ext uri="{BB962C8B-B14F-4D97-AF65-F5344CB8AC3E}">
        <p14:creationId xmlns:p14="http://schemas.microsoft.com/office/powerpoint/2010/main" val="288156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BE70CEFF-2B22-420B-BFC7-D0EA18725404}"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14A692-A8BD-40EF-891B-EC9CDED3F231}" type="slidenum">
              <a:rPr lang="en-US" smtClean="0"/>
              <a:t>‹#›</a:t>
            </a:fld>
            <a:endParaRPr lang="en-US"/>
          </a:p>
        </p:txBody>
      </p:sp>
    </p:spTree>
    <p:extLst>
      <p:ext uri="{BB962C8B-B14F-4D97-AF65-F5344CB8AC3E}">
        <p14:creationId xmlns:p14="http://schemas.microsoft.com/office/powerpoint/2010/main" val="305149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3B0B33-5B87-4ED5-B3DA-27B2DFF29A74}" type="datetimeFigureOut">
              <a:rPr lang="nl-NL" smtClean="0"/>
              <a:t>14-1-2024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E81EEDB-2CCA-4A6C-B62A-B033B0F5EB07}" type="slidenum">
              <a:rPr lang="nl-NL" smtClean="0"/>
              <a:t>‹#›</a:t>
            </a:fld>
            <a:endParaRPr lang="nl-NL"/>
          </a:p>
        </p:txBody>
      </p:sp>
    </p:spTree>
    <p:extLst>
      <p:ext uri="{BB962C8B-B14F-4D97-AF65-F5344CB8AC3E}">
        <p14:creationId xmlns:p14="http://schemas.microsoft.com/office/powerpoint/2010/main" val="1521005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angepaste indel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690791" y="1266583"/>
            <a:ext cx="10363200" cy="1362075"/>
          </a:xfrm>
        </p:spPr>
        <p:txBody>
          <a:bodyPr anchor="b"/>
          <a:lstStyle>
            <a:lvl1pPr algn="l">
              <a:defRPr sz="3200" b="0" cap="all"/>
            </a:lvl1pPr>
          </a:lstStyle>
          <a:p>
            <a:r>
              <a:rPr lang="en-US"/>
              <a:t>Click to edit Master title style</a:t>
            </a:r>
            <a:endParaRPr lang="nl-NL" dirty="0"/>
          </a:p>
        </p:txBody>
      </p:sp>
      <p:sp>
        <p:nvSpPr>
          <p:cNvPr id="7" name="Tijdelijke aanduiding voor tekst 2"/>
          <p:cNvSpPr>
            <a:spLocks noGrp="1"/>
          </p:cNvSpPr>
          <p:nvPr>
            <p:ph type="body" idx="1"/>
          </p:nvPr>
        </p:nvSpPr>
        <p:spPr>
          <a:xfrm>
            <a:off x="690791" y="2659950"/>
            <a:ext cx="10363200" cy="1500187"/>
          </a:xfrm>
        </p:spPr>
        <p:txBody>
          <a:bodyPr tIns="0">
            <a:normAutofit/>
          </a:bodyPr>
          <a:lstStyle>
            <a:lvl1pPr marL="0" indent="0">
              <a:buNone/>
              <a:defRPr sz="1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jdelijke aanduiding voor dianummer 5"/>
          <p:cNvSpPr>
            <a:spLocks noGrp="1"/>
          </p:cNvSpPr>
          <p:nvPr>
            <p:ph type="sldNum" sz="quarter" idx="10"/>
          </p:nvPr>
        </p:nvSpPr>
        <p:spPr>
          <a:xfrm>
            <a:off x="11355917" y="6489701"/>
            <a:ext cx="836083" cy="365125"/>
          </a:xfrm>
        </p:spPr>
        <p:txBody>
          <a:bodyPr/>
          <a:lstStyle>
            <a:lvl1pPr>
              <a:defRPr/>
            </a:lvl1pPr>
          </a:lstStyle>
          <a:p>
            <a:fld id="{A910FD90-C70B-459B-8FD5-4F021DA4B0CC}" type="slidenum">
              <a:rPr lang="nl-NL"/>
              <a:pPr/>
              <a:t>‹#›</a:t>
            </a:fld>
            <a:endParaRPr lang="nl-NL"/>
          </a:p>
        </p:txBody>
      </p:sp>
    </p:spTree>
    <p:extLst>
      <p:ext uri="{BB962C8B-B14F-4D97-AF65-F5344CB8AC3E}">
        <p14:creationId xmlns:p14="http://schemas.microsoft.com/office/powerpoint/2010/main" val="362143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944563"/>
            <a:ext cx="10972800" cy="1143000"/>
          </a:xfrm>
          <a:prstGeom prst="rect">
            <a:avLst/>
          </a:prstGeom>
        </p:spPr>
        <p:txBody>
          <a:bodyPr vert="horz" lIns="91440" tIns="45720" rIns="91440" bIns="45720" rtlCol="0" anchor="ctr">
            <a:normAutofit/>
          </a:bodyPr>
          <a:lstStyle/>
          <a:p>
            <a:r>
              <a:rPr lang="en-US" dirty="0" err="1"/>
              <a:t>Titelstijl</a:t>
            </a:r>
            <a:r>
              <a:rPr lang="en-US" dirty="0"/>
              <a:t> van model </a:t>
            </a:r>
            <a:r>
              <a:rPr lang="en-US" dirty="0" err="1"/>
              <a:t>bewerken</a:t>
            </a:r>
            <a:endParaRPr lang="nl-NL" dirty="0"/>
          </a:p>
        </p:txBody>
      </p:sp>
      <p:sp>
        <p:nvSpPr>
          <p:cNvPr id="1027" name="Tijdelijke aanduiding voor tekst 2"/>
          <p:cNvSpPr>
            <a:spLocks noGrp="1"/>
          </p:cNvSpPr>
          <p:nvPr>
            <p:ph type="body" idx="1"/>
          </p:nvPr>
        </p:nvSpPr>
        <p:spPr bwMode="auto">
          <a:xfrm>
            <a:off x="609600" y="2100263"/>
            <a:ext cx="10972800" cy="402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KLIK OM DE TEKSTSTIJL VAN HET MODEL TE BEWERKEN</a:t>
            </a:r>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5" name="Tijdelijke aanduiding voor voettekst 4"/>
          <p:cNvSpPr>
            <a:spLocks noGrp="1"/>
          </p:cNvSpPr>
          <p:nvPr>
            <p:ph type="ftr" sz="quarter" idx="3"/>
          </p:nvPr>
        </p:nvSpPr>
        <p:spPr>
          <a:xfrm>
            <a:off x="609600" y="6124576"/>
            <a:ext cx="3860800" cy="365125"/>
          </a:xfrm>
          <a:prstGeom prst="rect">
            <a:avLst/>
          </a:prstGeom>
        </p:spPr>
        <p:txBody>
          <a:bodyPr vert="horz" lIns="91440" tIns="45720" rIns="91440" bIns="45720" rtlCol="0" anchor="ctr"/>
          <a:lstStyle>
            <a:lvl1pPr algn="l" fontAlgn="auto">
              <a:spcBef>
                <a:spcPts val="0"/>
              </a:spcBef>
              <a:spcAft>
                <a:spcPts val="0"/>
              </a:spcAft>
              <a:defRPr sz="1000" dirty="0">
                <a:solidFill>
                  <a:schemeClr val="tx1">
                    <a:tint val="75000"/>
                  </a:schemeClr>
                </a:solidFill>
                <a:latin typeface="Arial"/>
                <a:ea typeface="+mn-ea"/>
                <a:cs typeface="Arial"/>
              </a:defRPr>
            </a:lvl1pPr>
          </a:lstStyle>
          <a:p>
            <a:pPr defTabSz="457200">
              <a:defRPr/>
            </a:pPr>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11006667" y="6124576"/>
            <a:ext cx="836084"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ea typeface="Arial" charset="0"/>
                <a:cs typeface="Arial" charset="0"/>
              </a:defRPr>
            </a:lvl1pPr>
          </a:lstStyle>
          <a:p>
            <a:pPr defTabSz="457200" fontAlgn="base">
              <a:spcBef>
                <a:spcPct val="0"/>
              </a:spcBef>
              <a:spcAft>
                <a:spcPct val="0"/>
              </a:spcAft>
            </a:pPr>
            <a:fld id="{49004725-3891-F142-B776-4F4F06198762}" type="slidenum">
              <a:rPr lang="nl-NL" smtClean="0">
                <a:solidFill>
                  <a:prstClr val="white"/>
                </a:solidFill>
                <a:latin typeface="Arial" charset="0"/>
              </a:rPr>
              <a:pPr defTabSz="457200" fontAlgn="base">
                <a:spcBef>
                  <a:spcPct val="0"/>
                </a:spcBef>
                <a:spcAft>
                  <a:spcPct val="0"/>
                </a:spcAft>
              </a:pPr>
              <a:t>‹#›</a:t>
            </a:fld>
            <a:endParaRPr lang="nl-NL">
              <a:solidFill>
                <a:prstClr val="white"/>
              </a:solidFill>
              <a:latin typeface="Arial" charset="0"/>
            </a:endParaRPr>
          </a:p>
        </p:txBody>
      </p:sp>
    </p:spTree>
    <p:extLst>
      <p:ext uri="{BB962C8B-B14F-4D97-AF65-F5344CB8AC3E}">
        <p14:creationId xmlns:p14="http://schemas.microsoft.com/office/powerpoint/2010/main" val="263210492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3" r:id="rId7"/>
    <p:sldLayoutId id="2147483700" r:id="rId8"/>
    <p:sldLayoutId id="2147483668" r:id="rId9"/>
    <p:sldLayoutId id="2147483669" r:id="rId10"/>
    <p:sldLayoutId id="2147483670" r:id="rId11"/>
    <p:sldLayoutId id="2147483671" r:id="rId12"/>
    <p:sldLayoutId id="2147483672" r:id="rId13"/>
    <p:sldLayoutId id="2147483673" r:id="rId14"/>
    <p:sldLayoutId id="2147483701" r:id="rId15"/>
  </p:sldLayoutIdLst>
  <p:hf hdr="0" ftr="0" dt="0"/>
  <p:txStyles>
    <p:titleStyle>
      <a:lvl1pPr algn="l" defTabSz="457200" rtl="0" fontAlgn="base">
        <a:spcBef>
          <a:spcPct val="0"/>
        </a:spcBef>
        <a:spcAft>
          <a:spcPct val="0"/>
        </a:spcAft>
        <a:defRPr sz="3200" b="1" kern="1200" cap="none" baseline="0">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p:titleStyle>
    <p:bodyStyle>
      <a:lvl1pPr marL="342900" indent="-342900" algn="l" defTabSz="457200" rtl="0" fontAlgn="base">
        <a:spcBef>
          <a:spcPct val="20000"/>
        </a:spcBef>
        <a:spcAft>
          <a:spcPct val="0"/>
        </a:spcAft>
        <a:buFont typeface="Arial"/>
        <a:buChar char="•"/>
        <a:defRPr sz="2400" kern="1200" baseline="0">
          <a:solidFill>
            <a:schemeClr val="tx1"/>
          </a:solidFill>
          <a:latin typeface="+mn-lt"/>
          <a:ea typeface="ＭＳ Ｐゴシック" charset="-128"/>
          <a:cs typeface="Arial"/>
        </a:defRPr>
      </a:lvl1pPr>
      <a:lvl2pPr marL="628650" indent="-28575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Arial"/>
        </a:defRPr>
      </a:lvl2pPr>
      <a:lvl3pPr marL="896938" indent="-28575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Arial"/>
        </a:defRPr>
      </a:lvl3pPr>
      <a:lvl4pPr marL="1255713" indent="-28575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Arial"/>
        </a:defRPr>
      </a:lvl4pPr>
      <a:lvl5pPr marL="1612900" indent="-28575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2.png"/><Relationship Id="rId7" Type="http://schemas.openxmlformats.org/officeDocument/2006/relationships/customXml" Target="../ink/ink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30.png"/><Relationship Id="rId5" Type="http://schemas.openxmlformats.org/officeDocument/2006/relationships/image" Target="../media/image220.png"/><Relationship Id="rId10" Type="http://schemas.openxmlformats.org/officeDocument/2006/relationships/image" Target="../media/image530.png"/><Relationship Id="rId4" Type="http://schemas.openxmlformats.org/officeDocument/2006/relationships/image" Target="../media/image43.png"/><Relationship Id="rId9" Type="http://schemas.openxmlformats.org/officeDocument/2006/relationships/customXml" Target="../ink/ink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customXml" Target="../ink/ink5.xml"/><Relationship Id="rId12" Type="http://schemas.openxmlformats.org/officeDocument/2006/relationships/customXml" Target="../ink/ink10.xml"/><Relationship Id="rId2" Type="http://schemas.openxmlformats.org/officeDocument/2006/relationships/notesSlide" Target="../notesSlides/notesSlide19.xml"/><Relationship Id="rId16"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customXml" Target="../ink/ink9.xml"/><Relationship Id="rId5" Type="http://schemas.openxmlformats.org/officeDocument/2006/relationships/image" Target="../media/image63.png"/><Relationship Id="rId15" Type="http://schemas.openxmlformats.org/officeDocument/2006/relationships/image" Target="../media/image65.png"/><Relationship Id="rId10" Type="http://schemas.openxmlformats.org/officeDocument/2006/relationships/customXml" Target="../ink/ink8.xml"/><Relationship Id="rId4" Type="http://schemas.openxmlformats.org/officeDocument/2006/relationships/customXml" Target="../ink/ink3.xml"/><Relationship Id="rId9" Type="http://schemas.openxmlformats.org/officeDocument/2006/relationships/customXml" Target="../ink/ink7.xml"/><Relationship Id="rId14" Type="http://schemas.openxmlformats.org/officeDocument/2006/relationships/customXml" Target="../ink/ink11.xml"/></Relationships>
</file>

<file path=ppt/slides/_rels/slide2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1.gif"/></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computerbasedmath.org/the-maths-fix/" TargetMode="External"/><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hyperlink" Target="https://rb.gy/5yf9j"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upload.wikimedia.org/wikipedia/commons/e/e0/Planetaire_grenzen_2022.pn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Donella_Meadows" TargetMode="External"/><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bytepawn.com/systems-thinking.html"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9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jdelijke aanduiding voor dianumm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457200" eaLnBrk="1" fontAlgn="base" hangingPunct="1">
              <a:spcBef>
                <a:spcPct val="0"/>
              </a:spcBef>
              <a:spcAft>
                <a:spcPct val="0"/>
              </a:spcAft>
            </a:pPr>
            <a:fld id="{691D3890-4CEA-47D7-9814-7B98D891420E}" type="slidenum">
              <a:rPr lang="nl-NL" altLang="nl-NL" sz="1000">
                <a:solidFill>
                  <a:prstClr val="white"/>
                </a:solidFill>
              </a:rPr>
              <a:pPr defTabSz="457200" eaLnBrk="1" fontAlgn="base" hangingPunct="1">
                <a:spcBef>
                  <a:spcPct val="0"/>
                </a:spcBef>
                <a:spcAft>
                  <a:spcPct val="0"/>
                </a:spcAft>
              </a:pPr>
              <a:t>1</a:t>
            </a:fld>
            <a:endParaRPr lang="nl-NL" altLang="nl-NL" sz="1000">
              <a:solidFill>
                <a:prstClr val="white"/>
              </a:solidFill>
            </a:endParaRPr>
          </a:p>
        </p:txBody>
      </p:sp>
      <p:sp>
        <p:nvSpPr>
          <p:cNvPr id="7173" name="Tekstvak 4"/>
          <p:cNvSpPr txBox="1">
            <a:spLocks noChangeArrowheads="1"/>
          </p:cNvSpPr>
          <p:nvPr/>
        </p:nvSpPr>
        <p:spPr bwMode="auto">
          <a:xfrm>
            <a:off x="3051175" y="62547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457200" eaLnBrk="1" fontAlgn="base" hangingPunct="1">
              <a:spcBef>
                <a:spcPct val="0"/>
              </a:spcBef>
              <a:spcAft>
                <a:spcPct val="0"/>
              </a:spcAft>
            </a:pPr>
            <a:endParaRPr lang="en-US" altLang="nl-NL" sz="1800">
              <a:solidFill>
                <a:prstClr val="black"/>
              </a:solidFill>
              <a:cs typeface="Arial" charset="0"/>
            </a:endParaRPr>
          </a:p>
        </p:txBody>
      </p:sp>
      <p:sp>
        <p:nvSpPr>
          <p:cNvPr id="7" name="Title 3"/>
          <p:cNvSpPr txBox="1">
            <a:spLocks/>
          </p:cNvSpPr>
          <p:nvPr/>
        </p:nvSpPr>
        <p:spPr>
          <a:xfrm>
            <a:off x="2099523" y="1458390"/>
            <a:ext cx="7992953" cy="1324304"/>
          </a:xfrm>
          <a:prstGeom prst="rect">
            <a:avLst/>
          </a:prstGeom>
        </p:spPr>
        <p:txBody>
          <a:bodyPr vert="horz" wrap="square" lIns="91440" tIns="45720" rIns="91440" bIns="45720" numCol="1" anchor="b" anchorCtr="0" compatLnSpc="1">
            <a:prstTxWarp prst="textNoShape">
              <a:avLst/>
            </a:prstTxWarp>
            <a:normAutofit/>
          </a:bodyPr>
          <a:lstStyle>
            <a:lvl1pPr algn="l" defTabSz="457200" rtl="0" eaLnBrk="0" fontAlgn="base" hangingPunct="0">
              <a:spcBef>
                <a:spcPct val="0"/>
              </a:spcBef>
              <a:spcAft>
                <a:spcPct val="0"/>
              </a:spcAft>
              <a:defRPr sz="3200" kern="1200" cap="all">
                <a:solidFill>
                  <a:srgbClr val="25167A"/>
                </a:solidFill>
                <a:latin typeface="Arial"/>
                <a:ea typeface="ＭＳ Ｐゴシック" charset="-128"/>
                <a:cs typeface="Arial"/>
              </a:defRPr>
            </a:lvl1pPr>
            <a:lvl2pPr algn="l" defTabSz="457200" rtl="0" eaLnBrk="0" fontAlgn="base" hangingPunct="0">
              <a:spcBef>
                <a:spcPct val="0"/>
              </a:spcBef>
              <a:spcAft>
                <a:spcPct val="0"/>
              </a:spcAft>
              <a:defRPr sz="3200">
                <a:solidFill>
                  <a:srgbClr val="25167A"/>
                </a:solidFill>
                <a:latin typeface="Arial" charset="0"/>
                <a:ea typeface="ＭＳ Ｐゴシック" charset="-128"/>
                <a:cs typeface="Arial" charset="0"/>
              </a:defRPr>
            </a:lvl2pPr>
            <a:lvl3pPr algn="l" defTabSz="457200" rtl="0" eaLnBrk="0" fontAlgn="base" hangingPunct="0">
              <a:spcBef>
                <a:spcPct val="0"/>
              </a:spcBef>
              <a:spcAft>
                <a:spcPct val="0"/>
              </a:spcAft>
              <a:defRPr sz="3200">
                <a:solidFill>
                  <a:srgbClr val="25167A"/>
                </a:solidFill>
                <a:latin typeface="Arial" charset="0"/>
                <a:ea typeface="ＭＳ Ｐゴシック" charset="-128"/>
                <a:cs typeface="Arial" charset="0"/>
              </a:defRPr>
            </a:lvl3pPr>
            <a:lvl4pPr algn="l" defTabSz="457200" rtl="0" eaLnBrk="0" fontAlgn="base" hangingPunct="0">
              <a:spcBef>
                <a:spcPct val="0"/>
              </a:spcBef>
              <a:spcAft>
                <a:spcPct val="0"/>
              </a:spcAft>
              <a:defRPr sz="3200">
                <a:solidFill>
                  <a:srgbClr val="25167A"/>
                </a:solidFill>
                <a:latin typeface="Arial" charset="0"/>
                <a:ea typeface="ＭＳ Ｐゴシック" charset="-128"/>
                <a:cs typeface="Arial" charset="0"/>
              </a:defRPr>
            </a:lvl4pPr>
            <a:lvl5pPr algn="l" defTabSz="457200" rtl="0" eaLnBrk="0" fontAlgn="base" hangingPunct="0">
              <a:spcBef>
                <a:spcPct val="0"/>
              </a:spcBef>
              <a:spcAft>
                <a:spcPct val="0"/>
              </a:spcAft>
              <a:defRPr sz="3200">
                <a:solidFill>
                  <a:srgbClr val="25167A"/>
                </a:solidFill>
                <a:latin typeface="Arial" charset="0"/>
                <a:ea typeface="ＭＳ Ｐゴシック" charset="-128"/>
                <a:cs typeface="Arial" charset="0"/>
              </a:defRPr>
            </a:lvl5pPr>
            <a:lvl6pPr marL="457200" algn="l" defTabSz="457200" rtl="0" eaLnBrk="1" fontAlgn="base" hangingPunct="1">
              <a:spcBef>
                <a:spcPct val="0"/>
              </a:spcBef>
              <a:spcAft>
                <a:spcPct val="0"/>
              </a:spcAft>
              <a:defRPr sz="3200">
                <a:solidFill>
                  <a:srgbClr val="3C5FA6"/>
                </a:solidFill>
                <a:latin typeface="Arial" charset="0"/>
                <a:ea typeface="ＭＳ Ｐゴシック" charset="-128"/>
              </a:defRPr>
            </a:lvl6pPr>
            <a:lvl7pPr marL="914400" algn="l" defTabSz="457200" rtl="0" eaLnBrk="1" fontAlgn="base" hangingPunct="1">
              <a:spcBef>
                <a:spcPct val="0"/>
              </a:spcBef>
              <a:spcAft>
                <a:spcPct val="0"/>
              </a:spcAft>
              <a:defRPr sz="3200">
                <a:solidFill>
                  <a:srgbClr val="3C5FA6"/>
                </a:solidFill>
                <a:latin typeface="Arial" charset="0"/>
                <a:ea typeface="ＭＳ Ｐゴシック" charset="-128"/>
              </a:defRPr>
            </a:lvl7pPr>
            <a:lvl8pPr marL="1371600" algn="l" defTabSz="457200" rtl="0" eaLnBrk="1" fontAlgn="base" hangingPunct="1">
              <a:spcBef>
                <a:spcPct val="0"/>
              </a:spcBef>
              <a:spcAft>
                <a:spcPct val="0"/>
              </a:spcAft>
              <a:defRPr sz="3200">
                <a:solidFill>
                  <a:srgbClr val="3C5FA6"/>
                </a:solidFill>
                <a:latin typeface="Arial" charset="0"/>
                <a:ea typeface="ＭＳ Ｐゴシック" charset="-128"/>
              </a:defRPr>
            </a:lvl8pPr>
            <a:lvl9pPr marL="1828800" algn="l" defTabSz="457200" rtl="0" eaLnBrk="1" fontAlgn="base" hangingPunct="1">
              <a:spcBef>
                <a:spcPct val="0"/>
              </a:spcBef>
              <a:spcAft>
                <a:spcPct val="0"/>
              </a:spcAft>
              <a:defRPr sz="3200">
                <a:solidFill>
                  <a:srgbClr val="3C5FA6"/>
                </a:solidFill>
                <a:latin typeface="Arial" charset="0"/>
                <a:ea typeface="ＭＳ Ｐゴシック" charset="-128"/>
              </a:defRPr>
            </a:lvl9pPr>
          </a:lstStyle>
          <a:p>
            <a:pPr algn="ctr"/>
            <a:r>
              <a:rPr lang="en-US" b="1" cap="none" dirty="0">
                <a:latin typeface="Calibri"/>
              </a:rPr>
              <a:t>Van </a:t>
            </a:r>
            <a:r>
              <a:rPr lang="en-US" b="1" cap="none" dirty="0" err="1">
                <a:latin typeface="Calibri"/>
              </a:rPr>
              <a:t>systeemdiagram</a:t>
            </a:r>
            <a:r>
              <a:rPr lang="en-US" b="1" cap="none" dirty="0">
                <a:latin typeface="Calibri"/>
              </a:rPr>
              <a:t> </a:t>
            </a:r>
            <a:r>
              <a:rPr lang="en-US" b="1" cap="none" dirty="0" err="1">
                <a:latin typeface="Calibri"/>
              </a:rPr>
              <a:t>naar</a:t>
            </a:r>
            <a:r>
              <a:rPr lang="en-US" b="1" cap="none" dirty="0">
                <a:latin typeface="Calibri"/>
              </a:rPr>
              <a:t> </a:t>
            </a:r>
            <a:r>
              <a:rPr lang="en-US" b="1" cap="none" dirty="0" err="1">
                <a:latin typeface="Calibri"/>
              </a:rPr>
              <a:t>dynamisch</a:t>
            </a:r>
            <a:r>
              <a:rPr lang="en-US" b="1" cap="none" dirty="0">
                <a:latin typeface="Calibri"/>
              </a:rPr>
              <a:t> model, op </a:t>
            </a:r>
            <a:r>
              <a:rPr lang="en-US" b="1" cap="none" dirty="0" err="1">
                <a:latin typeface="Calibri"/>
              </a:rPr>
              <a:t>weg</a:t>
            </a:r>
            <a:r>
              <a:rPr lang="en-US" b="1" cap="none" dirty="0">
                <a:latin typeface="Calibri"/>
              </a:rPr>
              <a:t> </a:t>
            </a:r>
            <a:r>
              <a:rPr lang="en-US" b="1" cap="none" dirty="0" err="1">
                <a:latin typeface="Calibri"/>
              </a:rPr>
              <a:t>naar</a:t>
            </a:r>
            <a:r>
              <a:rPr lang="en-US" b="1" cap="none" dirty="0">
                <a:latin typeface="Calibri"/>
              </a:rPr>
              <a:t> </a:t>
            </a:r>
            <a:r>
              <a:rPr lang="en-US" b="1" cap="none" dirty="0" err="1">
                <a:latin typeface="Calibri"/>
              </a:rPr>
              <a:t>eigentijds</a:t>
            </a:r>
            <a:r>
              <a:rPr lang="en-US" b="1" cap="none" dirty="0">
                <a:latin typeface="Calibri"/>
              </a:rPr>
              <a:t> </a:t>
            </a:r>
            <a:r>
              <a:rPr lang="en-US" b="1" cap="none" dirty="0" err="1">
                <a:latin typeface="Calibri"/>
              </a:rPr>
              <a:t>onderwijs</a:t>
            </a:r>
            <a:endParaRPr lang="en-US" b="1" cap="none" dirty="0">
              <a:latin typeface="+mj-lt"/>
            </a:endParaRPr>
          </a:p>
        </p:txBody>
      </p:sp>
      <p:sp>
        <p:nvSpPr>
          <p:cNvPr id="8" name="Subtitel 7"/>
          <p:cNvSpPr txBox="1">
            <a:spLocks/>
          </p:cNvSpPr>
          <p:nvPr/>
        </p:nvSpPr>
        <p:spPr bwMode="auto">
          <a:xfrm>
            <a:off x="496055" y="4737457"/>
            <a:ext cx="6011863" cy="1324303"/>
          </a:xfrm>
          <a:prstGeom prst="rect">
            <a:avLst/>
          </a:prstGeom>
          <a:noFill/>
          <a:ln w="9525">
            <a:noFill/>
            <a:miter lim="800000"/>
            <a:headEnd/>
            <a:tailEnd/>
          </a:ln>
        </p:spPr>
        <p:txBody>
          <a:bodyPr>
            <a:normAutofit fontScale="92500" lnSpcReduction="20000"/>
          </a:bodyPr>
          <a:lstStyle/>
          <a:p>
            <a:pPr defTabSz="457200" fontAlgn="base">
              <a:spcBef>
                <a:spcPct val="20000"/>
              </a:spcBef>
              <a:spcAft>
                <a:spcPct val="0"/>
              </a:spcAft>
              <a:defRPr/>
            </a:pPr>
            <a:endParaRPr lang="nl-NL" sz="1600" dirty="0">
              <a:solidFill>
                <a:prstClr val="black">
                  <a:tint val="75000"/>
                </a:prstClr>
              </a:solidFill>
              <a:latin typeface="Arial"/>
              <a:ea typeface="ＭＳ Ｐゴシック" charset="-128"/>
              <a:cs typeface="Arial"/>
            </a:endParaRPr>
          </a:p>
          <a:p>
            <a:pPr defTabSz="457200" fontAlgn="base">
              <a:spcBef>
                <a:spcPct val="20000"/>
              </a:spcBef>
              <a:spcAft>
                <a:spcPct val="0"/>
              </a:spcAft>
              <a:defRPr/>
            </a:pPr>
            <a:r>
              <a:rPr lang="nl-NL" sz="2400" dirty="0">
                <a:solidFill>
                  <a:prstClr val="black">
                    <a:tint val="75000"/>
                  </a:prstClr>
                </a:solidFill>
                <a:ea typeface="ＭＳ Ｐゴシック" charset="-128"/>
                <a:cs typeface="Arial"/>
              </a:rPr>
              <a:t>WND 2023</a:t>
            </a:r>
          </a:p>
          <a:p>
            <a:pPr defTabSz="457200" fontAlgn="base">
              <a:spcBef>
                <a:spcPct val="20000"/>
              </a:spcBef>
              <a:spcAft>
                <a:spcPct val="0"/>
              </a:spcAft>
              <a:defRPr/>
            </a:pPr>
            <a:r>
              <a:rPr lang="nl-NL" sz="2400" dirty="0">
                <a:solidFill>
                  <a:prstClr val="black">
                    <a:tint val="75000"/>
                  </a:prstClr>
                </a:solidFill>
                <a:ea typeface="ＭＳ Ｐゴシック" charset="-128"/>
                <a:cs typeface="Arial"/>
              </a:rPr>
              <a:t>Dorrith Pennink</a:t>
            </a:r>
          </a:p>
          <a:p>
            <a:pPr defTabSz="457200" fontAlgn="base">
              <a:spcBef>
                <a:spcPct val="20000"/>
              </a:spcBef>
              <a:spcAft>
                <a:spcPct val="0"/>
              </a:spcAft>
              <a:defRPr/>
            </a:pPr>
            <a:r>
              <a:rPr lang="nl-NL" sz="2400" dirty="0">
                <a:solidFill>
                  <a:prstClr val="black">
                    <a:tint val="75000"/>
                  </a:prstClr>
                </a:solidFill>
                <a:ea typeface="ＭＳ Ｐゴシック" charset="-128"/>
                <a:cs typeface="Arial"/>
              </a:rPr>
              <a:t>d.h.m.pennink@hva.nl</a:t>
            </a:r>
          </a:p>
          <a:p>
            <a:pPr defTabSz="457200" fontAlgn="base">
              <a:spcBef>
                <a:spcPct val="20000"/>
              </a:spcBef>
              <a:spcAft>
                <a:spcPct val="0"/>
              </a:spcAft>
              <a:defRPr/>
            </a:pPr>
            <a:endParaRPr lang="nl-NL" sz="2400" dirty="0">
              <a:solidFill>
                <a:prstClr val="black">
                  <a:tint val="75000"/>
                </a:prstClr>
              </a:solidFill>
              <a:ea typeface="ＭＳ Ｐゴシック" charset="-128"/>
              <a:cs typeface="Arial"/>
            </a:endParaRPr>
          </a:p>
          <a:p>
            <a:pPr defTabSz="457200" fontAlgn="base">
              <a:spcBef>
                <a:spcPct val="20000"/>
              </a:spcBef>
              <a:spcAft>
                <a:spcPct val="0"/>
              </a:spcAft>
              <a:defRPr/>
            </a:pPr>
            <a:endParaRPr lang="nl-NL" sz="1600" dirty="0">
              <a:solidFill>
                <a:prstClr val="black">
                  <a:tint val="75000"/>
                </a:prstClr>
              </a:solidFill>
              <a:latin typeface="Arial"/>
              <a:ea typeface="ＭＳ Ｐゴシック" charset="-128"/>
              <a:cs typeface="Arial"/>
            </a:endParaRPr>
          </a:p>
        </p:txBody>
      </p:sp>
    </p:spTree>
    <p:extLst>
      <p:ext uri="{BB962C8B-B14F-4D97-AF65-F5344CB8AC3E}">
        <p14:creationId xmlns:p14="http://schemas.microsoft.com/office/powerpoint/2010/main" val="128015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BD48-8D27-427B-8D46-CA8C56BA9B7D}"/>
              </a:ext>
            </a:extLst>
          </p:cNvPr>
          <p:cNvSpPr>
            <a:spLocks noGrp="1"/>
          </p:cNvSpPr>
          <p:nvPr>
            <p:ph type="title"/>
          </p:nvPr>
        </p:nvSpPr>
        <p:spPr>
          <a:xfrm>
            <a:off x="108855" y="76920"/>
            <a:ext cx="11576010" cy="885167"/>
          </a:xfrm>
          <a:solidFill>
            <a:schemeClr val="bg1"/>
          </a:solidFill>
        </p:spPr>
        <p:txBody>
          <a:bodyPr>
            <a:normAutofit/>
          </a:bodyPr>
          <a:lstStyle/>
          <a:p>
            <a:pPr algn="ctr"/>
            <a:r>
              <a:rPr lang="en-US" b="1" cap="none" dirty="0" err="1">
                <a:latin typeface="+mj-lt"/>
              </a:rPr>
              <a:t>Heen</a:t>
            </a:r>
            <a:r>
              <a:rPr lang="en-US" b="1" cap="none" dirty="0">
                <a:latin typeface="+mj-lt"/>
              </a:rPr>
              <a:t>-en-</a:t>
            </a:r>
            <a:r>
              <a:rPr lang="en-US" b="1" cap="none" dirty="0" err="1">
                <a:latin typeface="+mj-lt"/>
              </a:rPr>
              <a:t>weer</a:t>
            </a:r>
            <a:r>
              <a:rPr lang="en-US" b="1" cap="none" dirty="0">
                <a:latin typeface="+mj-lt"/>
              </a:rPr>
              <a:t> </a:t>
            </a:r>
            <a:r>
              <a:rPr lang="en-US" b="1" cap="none" dirty="0" err="1">
                <a:latin typeface="+mj-lt"/>
              </a:rPr>
              <a:t>denken</a:t>
            </a:r>
            <a:r>
              <a:rPr lang="en-US" b="1" cap="none" dirty="0">
                <a:latin typeface="+mj-lt"/>
              </a:rPr>
              <a:t> </a:t>
            </a:r>
            <a:r>
              <a:rPr lang="en-US" b="1" cap="none" dirty="0" err="1">
                <a:latin typeface="+mj-lt"/>
              </a:rPr>
              <a:t>tussen</a:t>
            </a:r>
            <a:r>
              <a:rPr lang="en-US" b="1" cap="none" dirty="0">
                <a:latin typeface="+mj-lt"/>
              </a:rPr>
              <a:t> </a:t>
            </a:r>
            <a:r>
              <a:rPr lang="en-US" b="1" cap="none" dirty="0" err="1">
                <a:latin typeface="+mj-lt"/>
              </a:rPr>
              <a:t>representaties</a:t>
            </a:r>
            <a:endParaRPr lang="nl-NL" b="1" cap="none" dirty="0">
              <a:latin typeface="+mj-lt"/>
            </a:endParaRPr>
          </a:p>
        </p:txBody>
      </p:sp>
      <p:sp>
        <p:nvSpPr>
          <p:cNvPr id="4" name="Slide Number Placeholder 7">
            <a:extLst>
              <a:ext uri="{FF2B5EF4-FFF2-40B4-BE49-F238E27FC236}">
                <a16:creationId xmlns:a16="http://schemas.microsoft.com/office/drawing/2014/main" id="{F51A2028-BDF3-41A9-B32D-10277677F792}"/>
              </a:ext>
            </a:extLst>
          </p:cNvPr>
          <p:cNvSpPr>
            <a:spLocks noGrp="1"/>
          </p:cNvSpPr>
          <p:nvPr>
            <p:ph type="sldNum" sz="quarter" idx="12"/>
          </p:nvPr>
        </p:nvSpPr>
        <p:spPr>
          <a:xfrm>
            <a:off x="11392931" y="6124576"/>
            <a:ext cx="449820" cy="325651"/>
          </a:xfrm>
        </p:spPr>
        <p:txBody>
          <a:bodyPr/>
          <a:lstStyle/>
          <a:p>
            <a:fld id="{0282A7EE-1559-4C95-8826-1D0D0CD937D9}" type="slidenum">
              <a:rPr lang="nl-NL" sz="1200" smtClean="0"/>
              <a:t>10</a:t>
            </a:fld>
            <a:endParaRPr lang="nl-NL" sz="1200" dirty="0"/>
          </a:p>
        </p:txBody>
      </p:sp>
      <p:graphicFrame>
        <p:nvGraphicFramePr>
          <p:cNvPr id="3" name="Table 7">
            <a:extLst>
              <a:ext uri="{FF2B5EF4-FFF2-40B4-BE49-F238E27FC236}">
                <a16:creationId xmlns:a16="http://schemas.microsoft.com/office/drawing/2014/main" id="{55E41E7A-0412-3F6F-4692-C7FD64B0B7CD}"/>
              </a:ext>
            </a:extLst>
          </p:cNvPr>
          <p:cNvGraphicFramePr>
            <a:graphicFrameLocks noGrp="1"/>
          </p:cNvGraphicFramePr>
          <p:nvPr>
            <p:extLst>
              <p:ext uri="{D42A27DB-BD31-4B8C-83A1-F6EECF244321}">
                <p14:modId xmlns:p14="http://schemas.microsoft.com/office/powerpoint/2010/main" val="2846908424"/>
              </p:ext>
            </p:extLst>
          </p:nvPr>
        </p:nvGraphicFramePr>
        <p:xfrm>
          <a:off x="1" y="1082131"/>
          <a:ext cx="12191999" cy="5042445"/>
        </p:xfrm>
        <a:graphic>
          <a:graphicData uri="http://schemas.openxmlformats.org/drawingml/2006/table">
            <a:tbl>
              <a:tblPr firstRow="1" bandRow="1">
                <a:tableStyleId>{5C22544A-7EE6-4342-B048-85BDC9FD1C3A}</a:tableStyleId>
              </a:tblPr>
              <a:tblGrid>
                <a:gridCol w="2304478">
                  <a:extLst>
                    <a:ext uri="{9D8B030D-6E8A-4147-A177-3AD203B41FA5}">
                      <a16:colId xmlns:a16="http://schemas.microsoft.com/office/drawing/2014/main" val="3171759285"/>
                    </a:ext>
                  </a:extLst>
                </a:gridCol>
                <a:gridCol w="1772048">
                  <a:extLst>
                    <a:ext uri="{9D8B030D-6E8A-4147-A177-3AD203B41FA5}">
                      <a16:colId xmlns:a16="http://schemas.microsoft.com/office/drawing/2014/main" val="1421807233"/>
                    </a:ext>
                  </a:extLst>
                </a:gridCol>
                <a:gridCol w="3238673">
                  <a:extLst>
                    <a:ext uri="{9D8B030D-6E8A-4147-A177-3AD203B41FA5}">
                      <a16:colId xmlns:a16="http://schemas.microsoft.com/office/drawing/2014/main" val="3872424159"/>
                    </a:ext>
                  </a:extLst>
                </a:gridCol>
                <a:gridCol w="2438400">
                  <a:extLst>
                    <a:ext uri="{9D8B030D-6E8A-4147-A177-3AD203B41FA5}">
                      <a16:colId xmlns:a16="http://schemas.microsoft.com/office/drawing/2014/main" val="4067386189"/>
                    </a:ext>
                  </a:extLst>
                </a:gridCol>
                <a:gridCol w="2438400">
                  <a:extLst>
                    <a:ext uri="{9D8B030D-6E8A-4147-A177-3AD203B41FA5}">
                      <a16:colId xmlns:a16="http://schemas.microsoft.com/office/drawing/2014/main" val="2926369366"/>
                    </a:ext>
                  </a:extLst>
                </a:gridCol>
              </a:tblGrid>
              <a:tr h="881583">
                <a:tc>
                  <a:txBody>
                    <a:bodyPr/>
                    <a:lstStyle/>
                    <a:p>
                      <a:pPr algn="ctr"/>
                      <a:r>
                        <a:rPr lang="en-US" sz="2800" b="1" baseline="0" dirty="0" err="1">
                          <a:solidFill>
                            <a:schemeClr val="tx1"/>
                          </a:solidFill>
                        </a:rPr>
                        <a:t>verhaal</a:t>
                      </a:r>
                      <a:endParaRPr lang="nl-NL" sz="2800" b="1" baseline="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457200" rtl="0" eaLnBrk="1" latinLnBrk="0" hangingPunct="1"/>
                      <a:r>
                        <a:rPr lang="en-US" sz="2800" b="1" kern="1200" baseline="0" dirty="0" err="1">
                          <a:solidFill>
                            <a:schemeClr val="tx1"/>
                          </a:solidFill>
                          <a:latin typeface="+mn-lt"/>
                          <a:ea typeface="+mn-ea"/>
                          <a:cs typeface="+mn-cs"/>
                        </a:rPr>
                        <a:t>actie</a:t>
                      </a:r>
                      <a:endParaRPr lang="nl-NL" sz="2800" b="1" kern="1200" baseline="0" dirty="0">
                        <a:solidFill>
                          <a:schemeClr val="tx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457200" rtl="0" eaLnBrk="1" latinLnBrk="0" hangingPunct="1"/>
                      <a:r>
                        <a:rPr lang="en-US" sz="2800" b="1" kern="1200" baseline="0" dirty="0" err="1">
                          <a:solidFill>
                            <a:schemeClr val="tx1"/>
                          </a:solidFill>
                          <a:latin typeface="+mn-lt"/>
                          <a:ea typeface="+mn-ea"/>
                          <a:cs typeface="+mn-cs"/>
                        </a:rPr>
                        <a:t>sys.diagram</a:t>
                      </a:r>
                      <a:endParaRPr lang="nl-NL" sz="2800" b="1" kern="1200" baseline="0" dirty="0">
                        <a:solidFill>
                          <a:schemeClr val="tx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457200" rtl="0" eaLnBrk="1" latinLnBrk="0" hangingPunct="1"/>
                      <a:r>
                        <a:rPr lang="en-US" sz="2800" b="1" kern="1200" baseline="0" dirty="0" err="1">
                          <a:solidFill>
                            <a:schemeClr val="tx1"/>
                          </a:solidFill>
                          <a:latin typeface="+mn-lt"/>
                          <a:ea typeface="+mn-ea"/>
                          <a:cs typeface="+mn-cs"/>
                        </a:rPr>
                        <a:t>tabel</a:t>
                      </a:r>
                      <a:endParaRPr lang="nl-NL" sz="2800" b="1" kern="1200" baseline="0" dirty="0">
                        <a:solidFill>
                          <a:schemeClr val="tx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algn="ctr" defTabSz="457200" rtl="0" eaLnBrk="1" latinLnBrk="0" hangingPunct="1"/>
                      <a:r>
                        <a:rPr lang="en-US" sz="2800" b="1" kern="1200" baseline="0" dirty="0" err="1">
                          <a:solidFill>
                            <a:schemeClr val="tx1"/>
                          </a:solidFill>
                          <a:latin typeface="+mn-lt"/>
                          <a:ea typeface="+mn-ea"/>
                          <a:cs typeface="+mn-cs"/>
                        </a:rPr>
                        <a:t>grafieken</a:t>
                      </a:r>
                      <a:endParaRPr lang="nl-NL" sz="2800" b="1" kern="1200" baseline="0" dirty="0">
                        <a:solidFill>
                          <a:schemeClr val="tx1"/>
                        </a:solidFill>
                        <a:latin typeface="+mn-lt"/>
                        <a:ea typeface="+mn-ea"/>
                        <a:cs typeface="+mn-cs"/>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247731540"/>
                  </a:ext>
                </a:extLst>
              </a:tr>
              <a:tr h="4160862">
                <a:tc>
                  <a:txBody>
                    <a:bodyPr/>
                    <a:lstStyle/>
                    <a:p>
                      <a:r>
                        <a:rPr lang="en-US" sz="2400" dirty="0"/>
                        <a:t>Je </a:t>
                      </a:r>
                      <a:r>
                        <a:rPr lang="en-US" sz="2400" dirty="0" err="1"/>
                        <a:t>loopt</a:t>
                      </a:r>
                      <a:r>
                        <a:rPr lang="en-US" sz="2400" dirty="0"/>
                        <a:t> met een </a:t>
                      </a:r>
                      <a:r>
                        <a:rPr lang="en-US" sz="2400" dirty="0" err="1"/>
                        <a:t>constante</a:t>
                      </a:r>
                      <a:r>
                        <a:rPr lang="en-US" sz="2400" dirty="0"/>
                        <a:t> </a:t>
                      </a:r>
                      <a:r>
                        <a:rPr lang="en-US" sz="2400" dirty="0" err="1"/>
                        <a:t>snelheid</a:t>
                      </a:r>
                      <a:r>
                        <a:rPr lang="en-US" sz="2400" dirty="0"/>
                        <a:t> van 2 m/s. Op </a:t>
                      </a:r>
                      <a:r>
                        <a:rPr lang="en-US" sz="2400" i="1" dirty="0"/>
                        <a:t>t</a:t>
                      </a:r>
                      <a:r>
                        <a:rPr lang="en-US" sz="2400" i="0" dirty="0"/>
                        <a:t> = 0 s </a:t>
                      </a:r>
                      <a:r>
                        <a:rPr lang="en-US" sz="2400" i="0" dirty="0" err="1"/>
                        <a:t>passeer</a:t>
                      </a:r>
                      <a:r>
                        <a:rPr lang="en-US" sz="2400" i="0" dirty="0"/>
                        <a:t> je het punt </a:t>
                      </a:r>
                      <a:r>
                        <a:rPr lang="en-US" sz="2400" i="1" dirty="0"/>
                        <a:t>x </a:t>
                      </a:r>
                      <a:r>
                        <a:rPr lang="en-US" sz="2400" i="0" dirty="0"/>
                        <a:t>= 0 m</a:t>
                      </a:r>
                      <a:endParaRPr lang="nl-NL"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l-NL"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l-NL"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l-NL"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l-NL"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9396498"/>
                  </a:ext>
                </a:extLst>
              </a:tr>
            </a:tbl>
          </a:graphicData>
        </a:graphic>
      </p:graphicFrame>
      <p:pic>
        <p:nvPicPr>
          <p:cNvPr id="10" name="Picture 4" descr="silhouette walking clip art - Clip Art Library">
            <a:extLst>
              <a:ext uri="{FF2B5EF4-FFF2-40B4-BE49-F238E27FC236}">
                <a16:creationId xmlns:a16="http://schemas.microsoft.com/office/drawing/2014/main" id="{841EB678-11FC-411B-A1A4-86B9EECB6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278" y="3256754"/>
            <a:ext cx="969498" cy="16450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6">
            <a:extLst>
              <a:ext uri="{FF2B5EF4-FFF2-40B4-BE49-F238E27FC236}">
                <a16:creationId xmlns:a16="http://schemas.microsoft.com/office/drawing/2014/main" id="{03AB8C0B-D085-B085-F46A-B434E0C38365}"/>
              </a:ext>
            </a:extLst>
          </p:cNvPr>
          <p:cNvGraphicFramePr>
            <a:graphicFrameLocks noGrp="1"/>
          </p:cNvGraphicFramePr>
          <p:nvPr/>
        </p:nvGraphicFramePr>
        <p:xfrm>
          <a:off x="7348076" y="3008379"/>
          <a:ext cx="2311788" cy="1828800"/>
        </p:xfrm>
        <a:graphic>
          <a:graphicData uri="http://schemas.openxmlformats.org/drawingml/2006/table">
            <a:tbl>
              <a:tblPr firstRow="1" bandRow="1">
                <a:tableStyleId>{5940675A-B579-460E-94D1-54222C63F5DA}</a:tableStyleId>
              </a:tblPr>
              <a:tblGrid>
                <a:gridCol w="577947">
                  <a:extLst>
                    <a:ext uri="{9D8B030D-6E8A-4147-A177-3AD203B41FA5}">
                      <a16:colId xmlns:a16="http://schemas.microsoft.com/office/drawing/2014/main" val="2370030273"/>
                    </a:ext>
                  </a:extLst>
                </a:gridCol>
                <a:gridCol w="577947">
                  <a:extLst>
                    <a:ext uri="{9D8B030D-6E8A-4147-A177-3AD203B41FA5}">
                      <a16:colId xmlns:a16="http://schemas.microsoft.com/office/drawing/2014/main" val="377728396"/>
                    </a:ext>
                  </a:extLst>
                </a:gridCol>
                <a:gridCol w="577947">
                  <a:extLst>
                    <a:ext uri="{9D8B030D-6E8A-4147-A177-3AD203B41FA5}">
                      <a16:colId xmlns:a16="http://schemas.microsoft.com/office/drawing/2014/main" val="1043112056"/>
                    </a:ext>
                  </a:extLst>
                </a:gridCol>
                <a:gridCol w="577947">
                  <a:extLst>
                    <a:ext uri="{9D8B030D-6E8A-4147-A177-3AD203B41FA5}">
                      <a16:colId xmlns:a16="http://schemas.microsoft.com/office/drawing/2014/main" val="3838162073"/>
                    </a:ext>
                  </a:extLst>
                </a:gridCol>
              </a:tblGrid>
              <a:tr h="410884">
                <a:tc>
                  <a:txBody>
                    <a:bodyPr/>
                    <a:lstStyle/>
                    <a:p>
                      <a:r>
                        <a:rPr lang="en-US" sz="2400" dirty="0"/>
                        <a:t>t</a:t>
                      </a:r>
                      <a:endParaRPr lang="nl-NL" sz="2400" dirty="0"/>
                    </a:p>
                  </a:txBody>
                  <a:tcPr/>
                </a:tc>
                <a:tc>
                  <a:txBody>
                    <a:bodyPr/>
                    <a:lstStyle/>
                    <a:p>
                      <a:r>
                        <a:rPr lang="en-US" sz="2400" dirty="0"/>
                        <a:t>0</a:t>
                      </a:r>
                      <a:endParaRPr lang="nl-NL" sz="2400" dirty="0"/>
                    </a:p>
                  </a:txBody>
                  <a:tcPr/>
                </a:tc>
                <a:tc>
                  <a:txBody>
                    <a:bodyPr/>
                    <a:lstStyle/>
                    <a:p>
                      <a:r>
                        <a:rPr lang="en-US" sz="2400" dirty="0"/>
                        <a:t>1</a:t>
                      </a:r>
                      <a:endParaRPr lang="nl-NL" sz="2400" dirty="0"/>
                    </a:p>
                  </a:txBody>
                  <a:tcPr/>
                </a:tc>
                <a:tc>
                  <a:txBody>
                    <a:bodyPr/>
                    <a:lstStyle/>
                    <a:p>
                      <a:r>
                        <a:rPr lang="en-US" sz="2400" dirty="0"/>
                        <a:t>2</a:t>
                      </a:r>
                      <a:endParaRPr lang="nl-NL" sz="2400" dirty="0"/>
                    </a:p>
                  </a:txBody>
                  <a:tcPr/>
                </a:tc>
                <a:extLst>
                  <a:ext uri="{0D108BD9-81ED-4DB2-BD59-A6C34878D82A}">
                    <a16:rowId xmlns:a16="http://schemas.microsoft.com/office/drawing/2014/main" val="296388230"/>
                  </a:ext>
                </a:extLst>
              </a:tr>
              <a:tr h="370840">
                <a:tc>
                  <a:txBody>
                    <a:bodyPr/>
                    <a:lstStyle/>
                    <a:p>
                      <a:r>
                        <a:rPr lang="en-US" sz="2400" dirty="0"/>
                        <a:t>ax</a:t>
                      </a:r>
                      <a:endParaRPr lang="nl-NL" sz="2400" dirty="0"/>
                    </a:p>
                  </a:txBody>
                  <a:tcPr/>
                </a:tc>
                <a:tc>
                  <a:txBody>
                    <a:bodyPr/>
                    <a:lstStyle/>
                    <a:p>
                      <a:r>
                        <a:rPr lang="en-US" sz="2400" b="1" dirty="0">
                          <a:solidFill>
                            <a:srgbClr val="FF0000"/>
                          </a:solidFill>
                        </a:rPr>
                        <a:t>0</a:t>
                      </a:r>
                      <a:endParaRPr lang="nl-NL" sz="2400" b="1" dirty="0">
                        <a:solidFill>
                          <a:srgbClr val="FF0000"/>
                        </a:solidFill>
                      </a:endParaRPr>
                    </a:p>
                  </a:txBody>
                  <a:tcPr/>
                </a:tc>
                <a:tc>
                  <a:txBody>
                    <a:bodyPr/>
                    <a:lstStyle/>
                    <a:p>
                      <a:r>
                        <a:rPr lang="en-US" sz="2400" b="1" dirty="0">
                          <a:solidFill>
                            <a:srgbClr val="FF0000"/>
                          </a:solidFill>
                        </a:rPr>
                        <a:t>0</a:t>
                      </a:r>
                      <a:endParaRPr lang="nl-NL" sz="2400" b="1" dirty="0">
                        <a:solidFill>
                          <a:srgbClr val="FF0000"/>
                        </a:solidFill>
                      </a:endParaRPr>
                    </a:p>
                  </a:txBody>
                  <a:tcPr/>
                </a:tc>
                <a:tc>
                  <a:txBody>
                    <a:bodyPr/>
                    <a:lstStyle/>
                    <a:p>
                      <a:r>
                        <a:rPr lang="en-US" sz="2400" b="1" dirty="0">
                          <a:solidFill>
                            <a:srgbClr val="FF0000"/>
                          </a:solidFill>
                        </a:rPr>
                        <a:t>0</a:t>
                      </a:r>
                      <a:endParaRPr lang="nl-NL" sz="2400" b="1" dirty="0">
                        <a:solidFill>
                          <a:srgbClr val="FF0000"/>
                        </a:solidFill>
                      </a:endParaRPr>
                    </a:p>
                  </a:txBody>
                  <a:tcPr/>
                </a:tc>
                <a:extLst>
                  <a:ext uri="{0D108BD9-81ED-4DB2-BD59-A6C34878D82A}">
                    <a16:rowId xmlns:a16="http://schemas.microsoft.com/office/drawing/2014/main" val="3387838476"/>
                  </a:ext>
                </a:extLst>
              </a:tr>
              <a:tr h="370840">
                <a:tc>
                  <a:txBody>
                    <a:bodyPr/>
                    <a:lstStyle/>
                    <a:p>
                      <a:r>
                        <a:rPr lang="en-US" sz="2400" dirty="0"/>
                        <a:t>vx</a:t>
                      </a:r>
                      <a:endParaRPr lang="nl-NL" sz="2400" dirty="0"/>
                    </a:p>
                  </a:txBody>
                  <a:tcPr/>
                </a:tc>
                <a:tc>
                  <a:txBody>
                    <a:bodyPr/>
                    <a:lstStyle/>
                    <a:p>
                      <a:r>
                        <a:rPr lang="en-US" sz="2400" b="1" dirty="0">
                          <a:solidFill>
                            <a:srgbClr val="FF0000"/>
                          </a:solidFill>
                        </a:rPr>
                        <a:t>2</a:t>
                      </a:r>
                      <a:endParaRPr lang="nl-NL" sz="2400" b="1" dirty="0">
                        <a:solidFill>
                          <a:srgbClr val="FF0000"/>
                        </a:solidFill>
                      </a:endParaRPr>
                    </a:p>
                  </a:txBody>
                  <a:tcPr/>
                </a:tc>
                <a:tc>
                  <a:txBody>
                    <a:bodyPr/>
                    <a:lstStyle/>
                    <a:p>
                      <a:r>
                        <a:rPr lang="en-US" sz="2400" dirty="0"/>
                        <a:t>2</a:t>
                      </a:r>
                      <a:endParaRPr lang="nl-NL" sz="2400" dirty="0"/>
                    </a:p>
                  </a:txBody>
                  <a:tcPr/>
                </a:tc>
                <a:tc>
                  <a:txBody>
                    <a:bodyPr/>
                    <a:lstStyle/>
                    <a:p>
                      <a:r>
                        <a:rPr lang="en-US" sz="2400" dirty="0"/>
                        <a:t>2</a:t>
                      </a:r>
                      <a:endParaRPr lang="nl-NL" sz="2400" dirty="0"/>
                    </a:p>
                  </a:txBody>
                  <a:tcPr/>
                </a:tc>
                <a:extLst>
                  <a:ext uri="{0D108BD9-81ED-4DB2-BD59-A6C34878D82A}">
                    <a16:rowId xmlns:a16="http://schemas.microsoft.com/office/drawing/2014/main" val="3186534669"/>
                  </a:ext>
                </a:extLst>
              </a:tr>
              <a:tr h="248561">
                <a:tc>
                  <a:txBody>
                    <a:bodyPr/>
                    <a:lstStyle/>
                    <a:p>
                      <a:r>
                        <a:rPr lang="en-US" sz="2400" dirty="0"/>
                        <a:t>x</a:t>
                      </a:r>
                      <a:endParaRPr lang="nl-NL" sz="2400" dirty="0"/>
                    </a:p>
                  </a:txBody>
                  <a:tcPr/>
                </a:tc>
                <a:tc>
                  <a:txBody>
                    <a:bodyPr/>
                    <a:lstStyle/>
                    <a:p>
                      <a:r>
                        <a:rPr lang="en-US" sz="2400" b="1" dirty="0">
                          <a:solidFill>
                            <a:srgbClr val="FF0000"/>
                          </a:solidFill>
                        </a:rPr>
                        <a:t>0</a:t>
                      </a:r>
                      <a:endParaRPr lang="nl-NL" sz="2400" b="1" dirty="0">
                        <a:solidFill>
                          <a:srgbClr val="FF0000"/>
                        </a:solidFill>
                      </a:endParaRPr>
                    </a:p>
                  </a:txBody>
                  <a:tcPr/>
                </a:tc>
                <a:tc>
                  <a:txBody>
                    <a:bodyPr/>
                    <a:lstStyle/>
                    <a:p>
                      <a:r>
                        <a:rPr lang="en-US" sz="2400" dirty="0"/>
                        <a:t>2</a:t>
                      </a:r>
                      <a:endParaRPr lang="nl-NL" sz="2400" dirty="0"/>
                    </a:p>
                  </a:txBody>
                  <a:tcPr/>
                </a:tc>
                <a:tc>
                  <a:txBody>
                    <a:bodyPr/>
                    <a:lstStyle/>
                    <a:p>
                      <a:r>
                        <a:rPr lang="en-US" sz="2400" dirty="0"/>
                        <a:t>4</a:t>
                      </a:r>
                      <a:endParaRPr lang="nl-NL" sz="2400" dirty="0"/>
                    </a:p>
                  </a:txBody>
                  <a:tcPr/>
                </a:tc>
                <a:extLst>
                  <a:ext uri="{0D108BD9-81ED-4DB2-BD59-A6C34878D82A}">
                    <a16:rowId xmlns:a16="http://schemas.microsoft.com/office/drawing/2014/main" val="1363357158"/>
                  </a:ext>
                </a:extLst>
              </a:tr>
            </a:tbl>
          </a:graphicData>
        </a:graphic>
      </p:graphicFrame>
      <p:grpSp>
        <p:nvGrpSpPr>
          <p:cNvPr id="6" name="Group 5">
            <a:extLst>
              <a:ext uri="{FF2B5EF4-FFF2-40B4-BE49-F238E27FC236}">
                <a16:creationId xmlns:a16="http://schemas.microsoft.com/office/drawing/2014/main" id="{3762D860-8479-3B57-8DB8-A622DBD692AA}"/>
              </a:ext>
            </a:extLst>
          </p:cNvPr>
          <p:cNvGrpSpPr/>
          <p:nvPr/>
        </p:nvGrpSpPr>
        <p:grpSpPr>
          <a:xfrm>
            <a:off x="9845626" y="2305495"/>
            <a:ext cx="2323732" cy="3547567"/>
            <a:chOff x="9768379" y="2124503"/>
            <a:chExt cx="2323732" cy="3547567"/>
          </a:xfrm>
        </p:grpSpPr>
        <p:pic>
          <p:nvPicPr>
            <p:cNvPr id="24" name="Picture 23">
              <a:extLst>
                <a:ext uri="{FF2B5EF4-FFF2-40B4-BE49-F238E27FC236}">
                  <a16:creationId xmlns:a16="http://schemas.microsoft.com/office/drawing/2014/main" id="{3E32EE64-3586-F833-6203-E35777292F2C}"/>
                </a:ext>
              </a:extLst>
            </p:cNvPr>
            <p:cNvPicPr>
              <a:picLocks noChangeAspect="1"/>
            </p:cNvPicPr>
            <p:nvPr/>
          </p:nvPicPr>
          <p:blipFill>
            <a:blip r:embed="rId4"/>
            <a:stretch>
              <a:fillRect/>
            </a:stretch>
          </p:blipFill>
          <p:spPr>
            <a:xfrm>
              <a:off x="9768379" y="2124503"/>
              <a:ext cx="2312084" cy="1078107"/>
            </a:xfrm>
            <a:prstGeom prst="rect">
              <a:avLst/>
            </a:prstGeom>
          </p:spPr>
        </p:pic>
        <p:pic>
          <p:nvPicPr>
            <p:cNvPr id="26" name="Picture 25">
              <a:extLst>
                <a:ext uri="{FF2B5EF4-FFF2-40B4-BE49-F238E27FC236}">
                  <a16:creationId xmlns:a16="http://schemas.microsoft.com/office/drawing/2014/main" id="{D93BE030-1ED6-E2C2-A56C-5283ECB108B2}"/>
                </a:ext>
              </a:extLst>
            </p:cNvPr>
            <p:cNvPicPr>
              <a:picLocks noChangeAspect="1"/>
            </p:cNvPicPr>
            <p:nvPr/>
          </p:nvPicPr>
          <p:blipFill rotWithShape="1">
            <a:blip r:embed="rId5"/>
            <a:srcRect l="1302" r="-1"/>
            <a:stretch/>
          </p:blipFill>
          <p:spPr>
            <a:xfrm>
              <a:off x="9795070" y="3412456"/>
              <a:ext cx="2297041" cy="1020648"/>
            </a:xfrm>
            <a:prstGeom prst="rect">
              <a:avLst/>
            </a:prstGeom>
          </p:spPr>
        </p:pic>
        <p:pic>
          <p:nvPicPr>
            <p:cNvPr id="28" name="Picture 27">
              <a:extLst>
                <a:ext uri="{FF2B5EF4-FFF2-40B4-BE49-F238E27FC236}">
                  <a16:creationId xmlns:a16="http://schemas.microsoft.com/office/drawing/2014/main" id="{922FF063-EFC3-2774-7EE3-FB769CC1D22C}"/>
                </a:ext>
              </a:extLst>
            </p:cNvPr>
            <p:cNvPicPr>
              <a:picLocks noChangeAspect="1"/>
            </p:cNvPicPr>
            <p:nvPr/>
          </p:nvPicPr>
          <p:blipFill>
            <a:blip r:embed="rId6"/>
            <a:stretch>
              <a:fillRect/>
            </a:stretch>
          </p:blipFill>
          <p:spPr>
            <a:xfrm>
              <a:off x="9783863" y="4593963"/>
              <a:ext cx="2281116" cy="1078107"/>
            </a:xfrm>
            <a:prstGeom prst="rect">
              <a:avLst/>
            </a:prstGeom>
          </p:spPr>
        </p:pic>
      </p:grpSp>
      <p:pic>
        <p:nvPicPr>
          <p:cNvPr id="8" name="Picture 7">
            <a:extLst>
              <a:ext uri="{FF2B5EF4-FFF2-40B4-BE49-F238E27FC236}">
                <a16:creationId xmlns:a16="http://schemas.microsoft.com/office/drawing/2014/main" id="{0448DE84-8459-E67E-4A7B-9625FFD7E747}"/>
              </a:ext>
            </a:extLst>
          </p:cNvPr>
          <p:cNvPicPr>
            <a:picLocks noChangeAspect="1"/>
          </p:cNvPicPr>
          <p:nvPr/>
        </p:nvPicPr>
        <p:blipFill>
          <a:blip r:embed="rId7"/>
          <a:stretch>
            <a:fillRect/>
          </a:stretch>
        </p:blipFill>
        <p:spPr>
          <a:xfrm>
            <a:off x="4308938" y="2794040"/>
            <a:ext cx="2853376" cy="1983123"/>
          </a:xfrm>
          <a:prstGeom prst="rect">
            <a:avLst/>
          </a:prstGeom>
        </p:spPr>
      </p:pic>
    </p:spTree>
    <p:extLst>
      <p:ext uri="{BB962C8B-B14F-4D97-AF65-F5344CB8AC3E}">
        <p14:creationId xmlns:p14="http://schemas.microsoft.com/office/powerpoint/2010/main" val="1085258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F5D843-9AD6-4986-9BC8-D88EE8C362D5}"/>
              </a:ext>
            </a:extLst>
          </p:cNvPr>
          <p:cNvSpPr>
            <a:spLocks noGrp="1"/>
          </p:cNvSpPr>
          <p:nvPr>
            <p:ph type="sldNum" sz="quarter" idx="11"/>
          </p:nvPr>
        </p:nvSpPr>
        <p:spPr/>
        <p:txBody>
          <a:bodyPr/>
          <a:lstStyle/>
          <a:p>
            <a:fld id="{D7B78C02-9663-8F41-9A9C-C254456693DC}" type="slidenum">
              <a:rPr lang="nl-NL" smtClean="0">
                <a:solidFill>
                  <a:prstClr val="white"/>
                </a:solidFill>
              </a:rPr>
              <a:pPr/>
              <a:t>11</a:t>
            </a:fld>
            <a:endParaRPr lang="nl-NL">
              <a:solidFill>
                <a:prstClr val="white"/>
              </a:solidFill>
            </a:endParaRPr>
          </a:p>
        </p:txBody>
      </p:sp>
      <p:pic>
        <p:nvPicPr>
          <p:cNvPr id="6" name="Picture 5">
            <a:extLst>
              <a:ext uri="{FF2B5EF4-FFF2-40B4-BE49-F238E27FC236}">
                <a16:creationId xmlns:a16="http://schemas.microsoft.com/office/drawing/2014/main" id="{3CC2229E-79D9-F72C-0C4F-C6C4F9FC753D}"/>
              </a:ext>
            </a:extLst>
          </p:cNvPr>
          <p:cNvPicPr>
            <a:picLocks noChangeAspect="1"/>
          </p:cNvPicPr>
          <p:nvPr/>
        </p:nvPicPr>
        <p:blipFill rotWithShape="1">
          <a:blip r:embed="rId2"/>
          <a:srcRect t="-1" b="43173"/>
          <a:stretch/>
        </p:blipFill>
        <p:spPr>
          <a:xfrm>
            <a:off x="1013254" y="1605362"/>
            <a:ext cx="9694763" cy="4884339"/>
          </a:xfrm>
          <a:prstGeom prst="rect">
            <a:avLst/>
          </a:prstGeom>
        </p:spPr>
      </p:pic>
      <p:sp>
        <p:nvSpPr>
          <p:cNvPr id="3" name="Title 1">
            <a:extLst>
              <a:ext uri="{FF2B5EF4-FFF2-40B4-BE49-F238E27FC236}">
                <a16:creationId xmlns:a16="http://schemas.microsoft.com/office/drawing/2014/main" id="{87916239-0ED5-B67A-2EE7-D4E75341E9F8}"/>
              </a:ext>
            </a:extLst>
          </p:cNvPr>
          <p:cNvSpPr txBox="1">
            <a:spLocks/>
          </p:cNvSpPr>
          <p:nvPr/>
        </p:nvSpPr>
        <p:spPr>
          <a:xfrm>
            <a:off x="137007" y="-1016"/>
            <a:ext cx="10869660" cy="1606378"/>
          </a:xfrm>
          <a:prstGeom prst="rect">
            <a:avLst/>
          </a:prstGeom>
          <a:solidFill>
            <a:schemeClr val="bg1"/>
          </a:solidFill>
        </p:spPr>
        <p:txBody>
          <a:bodyPr vert="horz" lIns="91440" tIns="45720" rIns="91440" bIns="45720" rtlCol="0" anchor="ctr">
            <a:normAutofit/>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r>
              <a:rPr lang="nl-NL" sz="3200" b="1" dirty="0">
                <a:effectLst/>
                <a:latin typeface="Calibri" panose="020F0502020204030204" pitchFamily="34" charset="0"/>
                <a:ea typeface="Calibri" panose="020F0502020204030204" pitchFamily="34" charset="0"/>
                <a:cs typeface="Times New Roman" panose="02020603050405020304" pitchFamily="18" charset="0"/>
              </a:rPr>
              <a:t>LES 2 </a:t>
            </a:r>
            <a:r>
              <a:rPr lang="nl-NL" sz="3200" b="1" cap="all" dirty="0">
                <a:effectLst/>
                <a:latin typeface="Calibri" panose="020F0502020204030204" pitchFamily="34" charset="0"/>
                <a:ea typeface="Calibri" panose="020F0502020204030204" pitchFamily="34" charset="0"/>
                <a:cs typeface="Times New Roman" panose="02020603050405020304" pitchFamily="18" charset="0"/>
              </a:rPr>
              <a:t>Bewegingsanalyse met de computer</a:t>
            </a:r>
          </a:p>
          <a:p>
            <a:r>
              <a:rPr lang="nl-NL" sz="2300" b="1" cap="none" dirty="0">
                <a:effectLst/>
                <a:latin typeface="Calibri" panose="020F0502020204030204" pitchFamily="34" charset="0"/>
                <a:ea typeface="Calibri" panose="020F0502020204030204" pitchFamily="34" charset="0"/>
                <a:cs typeface="Times New Roman" panose="02020603050405020304" pitchFamily="18" charset="0"/>
              </a:rPr>
              <a:t>In deze les ga je de computer gebruiken om bewegingen te analyseren. </a:t>
            </a:r>
          </a:p>
        </p:txBody>
      </p:sp>
      <p:sp>
        <p:nvSpPr>
          <p:cNvPr id="2" name="TextBox 1">
            <a:extLst>
              <a:ext uri="{FF2B5EF4-FFF2-40B4-BE49-F238E27FC236}">
                <a16:creationId xmlns:a16="http://schemas.microsoft.com/office/drawing/2014/main" id="{0972115D-0E8A-449C-7767-B159500C53A5}"/>
              </a:ext>
            </a:extLst>
          </p:cNvPr>
          <p:cNvSpPr txBox="1"/>
          <p:nvPr/>
        </p:nvSpPr>
        <p:spPr>
          <a:xfrm>
            <a:off x="11281719" y="0"/>
            <a:ext cx="944148" cy="769441"/>
          </a:xfrm>
          <a:prstGeom prst="rect">
            <a:avLst/>
          </a:prstGeom>
          <a:solidFill>
            <a:srgbClr val="FFFF00"/>
          </a:solidFill>
        </p:spPr>
        <p:txBody>
          <a:bodyPr wrap="square" rtlCol="0">
            <a:spAutoFit/>
          </a:bodyPr>
          <a:lstStyle/>
          <a:p>
            <a:pPr algn="ctr"/>
            <a:r>
              <a:rPr lang="en-US" sz="4400" b="1" dirty="0">
                <a:solidFill>
                  <a:srgbClr val="002060"/>
                </a:solidFill>
              </a:rPr>
              <a:t>2</a:t>
            </a:r>
            <a:endParaRPr lang="nl-NL" sz="4400" b="1" dirty="0">
              <a:solidFill>
                <a:srgbClr val="002060"/>
              </a:solidFill>
            </a:endParaRPr>
          </a:p>
        </p:txBody>
      </p:sp>
    </p:spTree>
    <p:extLst>
      <p:ext uri="{BB962C8B-B14F-4D97-AF65-F5344CB8AC3E}">
        <p14:creationId xmlns:p14="http://schemas.microsoft.com/office/powerpoint/2010/main" val="136087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57C0A0-E8AA-9400-B48F-E3BADFF16BB1}"/>
              </a:ext>
            </a:extLst>
          </p:cNvPr>
          <p:cNvSpPr>
            <a:spLocks noGrp="1"/>
          </p:cNvSpPr>
          <p:nvPr>
            <p:ph type="sldNum" sz="quarter" idx="11"/>
          </p:nvPr>
        </p:nvSpPr>
        <p:spPr/>
        <p:txBody>
          <a:bodyPr/>
          <a:lstStyle/>
          <a:p>
            <a:fld id="{D7B78C02-9663-8F41-9A9C-C254456693DC}" type="slidenum">
              <a:rPr lang="nl-NL" smtClean="0">
                <a:solidFill>
                  <a:prstClr val="white"/>
                </a:solidFill>
              </a:rPr>
              <a:pPr/>
              <a:t>12</a:t>
            </a:fld>
            <a:endParaRPr lang="nl-NL">
              <a:solidFill>
                <a:prstClr val="white"/>
              </a:solidFill>
            </a:endParaRPr>
          </a:p>
        </p:txBody>
      </p:sp>
      <p:pic>
        <p:nvPicPr>
          <p:cNvPr id="5" name="Picture 4">
            <a:extLst>
              <a:ext uri="{FF2B5EF4-FFF2-40B4-BE49-F238E27FC236}">
                <a16:creationId xmlns:a16="http://schemas.microsoft.com/office/drawing/2014/main" id="{D0D6274D-F03A-37EB-818D-515CF1FDC32F}"/>
              </a:ext>
            </a:extLst>
          </p:cNvPr>
          <p:cNvPicPr>
            <a:picLocks noChangeAspect="1"/>
          </p:cNvPicPr>
          <p:nvPr/>
        </p:nvPicPr>
        <p:blipFill>
          <a:blip r:embed="rId2"/>
          <a:stretch>
            <a:fillRect/>
          </a:stretch>
        </p:blipFill>
        <p:spPr>
          <a:xfrm>
            <a:off x="3541987" y="16553"/>
            <a:ext cx="6107563" cy="6824894"/>
          </a:xfrm>
          <a:prstGeom prst="rect">
            <a:avLst/>
          </a:prstGeom>
        </p:spPr>
      </p:pic>
      <p:sp>
        <p:nvSpPr>
          <p:cNvPr id="6" name="Rectangle: Rounded Corners 5">
            <a:extLst>
              <a:ext uri="{FF2B5EF4-FFF2-40B4-BE49-F238E27FC236}">
                <a16:creationId xmlns:a16="http://schemas.microsoft.com/office/drawing/2014/main" id="{1696C0DA-2B7A-DF4E-686E-AD3D232697E7}"/>
              </a:ext>
            </a:extLst>
          </p:cNvPr>
          <p:cNvSpPr/>
          <p:nvPr/>
        </p:nvSpPr>
        <p:spPr>
          <a:xfrm>
            <a:off x="8316097" y="5004486"/>
            <a:ext cx="420130" cy="172995"/>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Speech Bubble: Oval 6">
            <a:extLst>
              <a:ext uri="{FF2B5EF4-FFF2-40B4-BE49-F238E27FC236}">
                <a16:creationId xmlns:a16="http://schemas.microsoft.com/office/drawing/2014/main" id="{F4D9B51A-B332-D8FD-2DD7-C6F65771A660}"/>
              </a:ext>
            </a:extLst>
          </p:cNvPr>
          <p:cNvSpPr/>
          <p:nvPr/>
        </p:nvSpPr>
        <p:spPr>
          <a:xfrm>
            <a:off x="654909" y="1952368"/>
            <a:ext cx="2018054" cy="612648"/>
          </a:xfrm>
          <a:prstGeom prst="wedgeEllipseCallout">
            <a:avLst>
              <a:gd name="adj1" fmla="val 105559"/>
              <a:gd name="adj2" fmla="val 685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chemeClr val="bg1"/>
                </a:solidFill>
              </a:rPr>
              <a:t>fietst</a:t>
            </a:r>
            <a:r>
              <a:rPr lang="en-US" sz="2800" b="1" dirty="0">
                <a:solidFill>
                  <a:schemeClr val="bg1"/>
                </a:solidFill>
              </a:rPr>
              <a:t>!</a:t>
            </a:r>
            <a:endParaRPr lang="nl-NL" sz="2800" b="1" dirty="0">
              <a:solidFill>
                <a:schemeClr val="bg1"/>
              </a:solidFill>
            </a:endParaRPr>
          </a:p>
        </p:txBody>
      </p:sp>
      <p:sp>
        <p:nvSpPr>
          <p:cNvPr id="8" name="TextBox 7">
            <a:extLst>
              <a:ext uri="{FF2B5EF4-FFF2-40B4-BE49-F238E27FC236}">
                <a16:creationId xmlns:a16="http://schemas.microsoft.com/office/drawing/2014/main" id="{4F2758D7-97C2-2A04-915D-CC75C3CBBF25}"/>
              </a:ext>
            </a:extLst>
          </p:cNvPr>
          <p:cNvSpPr txBox="1"/>
          <p:nvPr/>
        </p:nvSpPr>
        <p:spPr>
          <a:xfrm>
            <a:off x="40972" y="3621703"/>
            <a:ext cx="3501015" cy="2246769"/>
          </a:xfrm>
          <a:prstGeom prst="rect">
            <a:avLst/>
          </a:prstGeom>
          <a:solidFill>
            <a:schemeClr val="tx2">
              <a:lumMod val="40000"/>
              <a:lumOff val="60000"/>
            </a:schemeClr>
          </a:solidFill>
        </p:spPr>
        <p:txBody>
          <a:bodyPr wrap="square" rtlCol="0">
            <a:spAutoFit/>
          </a:bodyPr>
          <a:lstStyle/>
          <a:p>
            <a:r>
              <a:rPr lang="en-US" sz="2800" b="1" dirty="0" err="1">
                <a:solidFill>
                  <a:schemeClr val="bg1"/>
                </a:solidFill>
              </a:rPr>
              <a:t>Aandachtspunten</a:t>
            </a:r>
            <a:r>
              <a:rPr lang="en-US" sz="2800" b="1" dirty="0">
                <a:solidFill>
                  <a:schemeClr val="bg1"/>
                </a:solidFill>
              </a:rPr>
              <a:t>:</a:t>
            </a:r>
          </a:p>
          <a:p>
            <a:pPr marL="285750" indent="-285750">
              <a:buFont typeface="Arial" panose="020B0604020202020204" pitchFamily="34" charset="0"/>
              <a:buChar char="•"/>
            </a:pPr>
            <a:r>
              <a:rPr lang="en-US" sz="2800" b="1" dirty="0">
                <a:solidFill>
                  <a:schemeClr val="bg1"/>
                </a:solidFill>
              </a:rPr>
              <a:t>Veel </a:t>
            </a:r>
            <a:r>
              <a:rPr lang="en-US" sz="2800" b="1" dirty="0" err="1">
                <a:solidFill>
                  <a:schemeClr val="bg1"/>
                </a:solidFill>
              </a:rPr>
              <a:t>oefenen</a:t>
            </a:r>
            <a:endParaRPr lang="en-US" sz="2800" b="1" dirty="0">
              <a:solidFill>
                <a:schemeClr val="bg1"/>
              </a:solidFill>
            </a:endParaRPr>
          </a:p>
          <a:p>
            <a:pPr marL="285750" indent="-285750">
              <a:buFont typeface="Arial" panose="020B0604020202020204" pitchFamily="34" charset="0"/>
              <a:buChar char="•"/>
            </a:pPr>
            <a:r>
              <a:rPr lang="en-US" sz="2800" b="1" dirty="0">
                <a:solidFill>
                  <a:schemeClr val="bg1"/>
                </a:solidFill>
              </a:rPr>
              <a:t>Niet te veel!</a:t>
            </a:r>
          </a:p>
          <a:p>
            <a:pPr marL="285750" indent="-285750">
              <a:buFont typeface="Arial" panose="020B0604020202020204" pitchFamily="34" charset="0"/>
              <a:buChar char="•"/>
            </a:pPr>
            <a:r>
              <a:rPr lang="en-US" sz="2800" b="1" dirty="0" err="1">
                <a:solidFill>
                  <a:schemeClr val="bg1"/>
                </a:solidFill>
              </a:rPr>
              <a:t>Gebruik</a:t>
            </a:r>
            <a:r>
              <a:rPr lang="en-US" sz="2800" b="1" dirty="0">
                <a:solidFill>
                  <a:schemeClr val="bg1"/>
                </a:solidFill>
              </a:rPr>
              <a:t> </a:t>
            </a:r>
            <a:r>
              <a:rPr lang="en-US" sz="2800" b="1" dirty="0" err="1">
                <a:solidFill>
                  <a:schemeClr val="bg1"/>
                </a:solidFill>
              </a:rPr>
              <a:t>maken</a:t>
            </a:r>
            <a:r>
              <a:rPr lang="en-US" sz="2800" b="1" dirty="0">
                <a:solidFill>
                  <a:schemeClr val="bg1"/>
                </a:solidFill>
              </a:rPr>
              <a:t> van Coach-formats</a:t>
            </a:r>
            <a:r>
              <a:rPr lang="en-US" dirty="0"/>
              <a:t>.</a:t>
            </a:r>
            <a:endParaRPr lang="nl-NL" dirty="0"/>
          </a:p>
        </p:txBody>
      </p:sp>
    </p:spTree>
    <p:extLst>
      <p:ext uri="{BB962C8B-B14F-4D97-AF65-F5344CB8AC3E}">
        <p14:creationId xmlns:p14="http://schemas.microsoft.com/office/powerpoint/2010/main" val="48108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5C68-6F95-4D36-B898-85E36C6DD45B}"/>
              </a:ext>
            </a:extLst>
          </p:cNvPr>
          <p:cNvSpPr>
            <a:spLocks noGrp="1"/>
          </p:cNvSpPr>
          <p:nvPr>
            <p:ph type="title"/>
          </p:nvPr>
        </p:nvSpPr>
        <p:spPr/>
        <p:txBody>
          <a:bodyPr/>
          <a:lstStyle/>
          <a:p>
            <a:endParaRPr lang="nl-NL" dirty="0"/>
          </a:p>
        </p:txBody>
      </p:sp>
      <p:graphicFrame>
        <p:nvGraphicFramePr>
          <p:cNvPr id="5" name="Content Placeholder 4">
            <a:extLst>
              <a:ext uri="{FF2B5EF4-FFF2-40B4-BE49-F238E27FC236}">
                <a16:creationId xmlns:a16="http://schemas.microsoft.com/office/drawing/2014/main" id="{85A38E98-CC74-41B9-86B7-90C446A8FF76}"/>
              </a:ext>
            </a:extLst>
          </p:cNvPr>
          <p:cNvGraphicFramePr>
            <a:graphicFrameLocks noGrp="1"/>
          </p:cNvGraphicFramePr>
          <p:nvPr>
            <p:ph sz="half" idx="1"/>
          </p:nvPr>
        </p:nvGraphicFramePr>
        <p:xfrm>
          <a:off x="36875" y="23802"/>
          <a:ext cx="12118250" cy="6708467"/>
        </p:xfrm>
        <a:graphic>
          <a:graphicData uri="http://schemas.openxmlformats.org/drawingml/2006/table">
            <a:tbl>
              <a:tblPr firstRow="1" firstCol="1" bandRow="1">
                <a:tableStyleId>{5940675A-B579-460E-94D1-54222C63F5DA}</a:tableStyleId>
              </a:tblPr>
              <a:tblGrid>
                <a:gridCol w="6059125">
                  <a:extLst>
                    <a:ext uri="{9D8B030D-6E8A-4147-A177-3AD203B41FA5}">
                      <a16:colId xmlns:a16="http://schemas.microsoft.com/office/drawing/2014/main" val="789171960"/>
                    </a:ext>
                  </a:extLst>
                </a:gridCol>
                <a:gridCol w="6059125">
                  <a:extLst>
                    <a:ext uri="{9D8B030D-6E8A-4147-A177-3AD203B41FA5}">
                      <a16:colId xmlns:a16="http://schemas.microsoft.com/office/drawing/2014/main" val="2728314924"/>
                    </a:ext>
                  </a:extLst>
                </a:gridCol>
              </a:tblGrid>
              <a:tr h="787412">
                <a:tc>
                  <a:txBody>
                    <a:bodyPr/>
                    <a:lstStyle/>
                    <a:p>
                      <a:pPr algn="ctr"/>
                      <a:r>
                        <a:rPr lang="en-US"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Systeemdiagram</a:t>
                      </a:r>
                      <a:r>
                        <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kracht</a:t>
                      </a:r>
                      <a:r>
                        <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en </a:t>
                      </a:r>
                      <a:r>
                        <a:rPr lang="en-US"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beweging</a:t>
                      </a:r>
                      <a:r>
                        <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nl-NL"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1D</a:t>
                      </a:r>
                    </a:p>
                  </a:txBody>
                  <a:tcPr marL="68580" marR="68580" marT="0" marB="0" anchor="ctr">
                    <a:solidFill>
                      <a:schemeClr val="accent6">
                        <a:lumMod val="75000"/>
                      </a:schemeClr>
                    </a:solidFill>
                  </a:tcPr>
                </a:tc>
                <a:tc>
                  <a:txBody>
                    <a:bodyPr/>
                    <a:lstStyle/>
                    <a:p>
                      <a:pPr algn="ctr"/>
                      <a:r>
                        <a:rPr lang="en-US"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Beschrijving</a:t>
                      </a:r>
                      <a:endParaRPr lang="nl-NL"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extLst>
                  <a:ext uri="{0D108BD9-81ED-4DB2-BD59-A6C34878D82A}">
                    <a16:rowId xmlns:a16="http://schemas.microsoft.com/office/drawing/2014/main" val="2977947453"/>
                  </a:ext>
                </a:extLst>
              </a:tr>
              <a:tr h="5921055">
                <a:tc>
                  <a:txBody>
                    <a:bodyPr/>
                    <a:lstStyle/>
                    <a:p>
                      <a:r>
                        <a:rPr lang="nl-NL" sz="2800" dirty="0">
                          <a:effectLst/>
                        </a:rPr>
                        <a:t> </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69400702"/>
                  </a:ext>
                </a:extLst>
              </a:tr>
            </a:tbl>
          </a:graphicData>
        </a:graphic>
      </p:graphicFrame>
      <p:sp>
        <p:nvSpPr>
          <p:cNvPr id="4" name="Slide Number Placeholder 3">
            <a:extLst>
              <a:ext uri="{FF2B5EF4-FFF2-40B4-BE49-F238E27FC236}">
                <a16:creationId xmlns:a16="http://schemas.microsoft.com/office/drawing/2014/main" id="{C4302CB3-70EE-4F53-9024-832F991FDA25}"/>
              </a:ext>
            </a:extLst>
          </p:cNvPr>
          <p:cNvSpPr>
            <a:spLocks noGrp="1"/>
          </p:cNvSpPr>
          <p:nvPr>
            <p:ph type="sldNum" sz="quarter" idx="11"/>
          </p:nvPr>
        </p:nvSpPr>
        <p:spPr/>
        <p:txBody>
          <a:bodyPr/>
          <a:lstStyle/>
          <a:p>
            <a:fld id="{D7B78C02-9663-8F41-9A9C-C254456693DC}" type="slidenum">
              <a:rPr lang="nl-NL" smtClean="0">
                <a:solidFill>
                  <a:prstClr val="white"/>
                </a:solidFill>
              </a:rPr>
              <a:pPr/>
              <a:t>13</a:t>
            </a:fld>
            <a:endParaRPr lang="nl-NL">
              <a:solidFill>
                <a:prstClr val="white"/>
              </a:solidFill>
            </a:endParaRPr>
          </a:p>
        </p:txBody>
      </p:sp>
      <p:pic>
        <p:nvPicPr>
          <p:cNvPr id="6" name="Picture 5">
            <a:extLst>
              <a:ext uri="{FF2B5EF4-FFF2-40B4-BE49-F238E27FC236}">
                <a16:creationId xmlns:a16="http://schemas.microsoft.com/office/drawing/2014/main" id="{5F40F001-66C3-4570-BC35-56419BB299AE}"/>
              </a:ext>
            </a:extLst>
          </p:cNvPr>
          <p:cNvPicPr>
            <a:picLocks noChangeAspect="1"/>
          </p:cNvPicPr>
          <p:nvPr/>
        </p:nvPicPr>
        <p:blipFill rotWithShape="1">
          <a:blip r:embed="rId3"/>
          <a:srcRect t="1061" b="2548"/>
          <a:stretch/>
        </p:blipFill>
        <p:spPr>
          <a:xfrm>
            <a:off x="349249" y="944562"/>
            <a:ext cx="5279593" cy="556387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551CCD7-B539-8C39-4DDE-AD5375BC6DA7}"/>
                  </a:ext>
                </a:extLst>
              </p:cNvPr>
              <p:cNvSpPr txBox="1"/>
              <p:nvPr/>
            </p:nvSpPr>
            <p:spPr>
              <a:xfrm rot="10800000" flipH="1" flipV="1">
                <a:off x="6457652" y="1516063"/>
                <a:ext cx="5279591" cy="4499886"/>
              </a:xfrm>
              <a:prstGeom prst="rect">
                <a:avLst/>
              </a:prstGeom>
              <a:noFill/>
            </p:spPr>
            <p:txBody>
              <a:bodyPr wrap="square" rtlCol="0">
                <a:spAutoFit/>
              </a:bodyPr>
              <a:lstStyle/>
              <a:p>
                <a:pPr algn="ctr"/>
                <a:r>
                  <a:rPr lang="nl-NL" sz="2800" kern="1200" dirty="0">
                    <a:solidFill>
                      <a:schemeClr val="tx1"/>
                    </a:solidFill>
                    <a:effectLst/>
                    <a:latin typeface="+mn-lt"/>
                    <a:ea typeface="+mn-ea"/>
                    <a:cs typeface="+mn-cs"/>
                  </a:rPr>
                  <a:t>“Als je krachten, massa en startwaarden kent, dan ken je de beweging</a:t>
                </a:r>
                <a:r>
                  <a:rPr lang="nl-NL" sz="2800" i="1" kern="1200" dirty="0">
                    <a:solidFill>
                      <a:schemeClr val="tx1"/>
                    </a:solidFill>
                    <a:effectLst/>
                    <a:latin typeface="+mn-lt"/>
                    <a:ea typeface="+mn-ea"/>
                    <a:cs typeface="+mn-cs"/>
                  </a:rPr>
                  <a:t>.”</a:t>
                </a:r>
                <a:endParaRPr lang="nl-NL" sz="2800" kern="1200" dirty="0">
                  <a:solidFill>
                    <a:schemeClr val="tx1"/>
                  </a:solidFill>
                  <a:effectLst/>
                  <a:latin typeface="+mn-lt"/>
                  <a:ea typeface="+mn-ea"/>
                  <a:cs typeface="+mn-cs"/>
                </a:endParaRPr>
              </a:p>
              <a:p>
                <a:r>
                  <a:rPr lang="nl-NL" sz="2400" i="1" kern="1200" dirty="0">
                    <a:solidFill>
                      <a:schemeClr val="tx1"/>
                    </a:solidFill>
                    <a:effectLst/>
                    <a:latin typeface="+mn-lt"/>
                    <a:ea typeface="+mn-ea"/>
                    <a:cs typeface="+mn-cs"/>
                  </a:rPr>
                  <a:t> </a:t>
                </a:r>
                <a:endParaRPr lang="nl-NL" sz="2400" kern="1200" dirty="0">
                  <a:solidFill>
                    <a:schemeClr val="tx1"/>
                  </a:solidFill>
                  <a:effectLst/>
                  <a:latin typeface="+mn-lt"/>
                  <a:ea typeface="+mn-ea"/>
                  <a:cs typeface="+mn-cs"/>
                </a:endParaRPr>
              </a:p>
              <a:p>
                <a:pPr lvl="1"/>
                <a:r>
                  <a:rPr lang="nl-NL" sz="2400" kern="1200" dirty="0">
                    <a:solidFill>
                      <a:schemeClr val="tx1"/>
                    </a:solidFill>
                    <a:effectLst/>
                    <a:latin typeface="+mn-lt"/>
                    <a:ea typeface="+mn-ea"/>
                    <a:cs typeface="+mn-cs"/>
                  </a:rPr>
                  <a:t>De </a:t>
                </a:r>
                <a:r>
                  <a:rPr lang="nl-NL" sz="2400" kern="1200" dirty="0" err="1">
                    <a:solidFill>
                      <a:schemeClr val="tx1"/>
                    </a:solidFill>
                    <a:effectLst/>
                    <a:latin typeface="+mn-lt"/>
                    <a:ea typeface="+mn-ea"/>
                    <a:cs typeface="+mn-cs"/>
                  </a:rPr>
                  <a:t>nettokracht</a:t>
                </a:r>
                <a:r>
                  <a:rPr lang="nl-NL" sz="2400" kern="1200" dirty="0">
                    <a:solidFill>
                      <a:schemeClr val="tx1"/>
                    </a:solidFill>
                    <a:effectLst/>
                    <a:latin typeface="+mn-lt"/>
                    <a:ea typeface="+mn-ea"/>
                    <a:cs typeface="+mn-cs"/>
                  </a:rPr>
                  <a:t> op een voorwerp bepaalt</a:t>
                </a:r>
                <a:r>
                  <a:rPr lang="nl-NL" sz="2400" kern="1200" baseline="0" dirty="0">
                    <a:solidFill>
                      <a:schemeClr val="tx1"/>
                    </a:solidFill>
                    <a:effectLst/>
                    <a:latin typeface="+mn-lt"/>
                    <a:ea typeface="+mn-ea"/>
                    <a:cs typeface="+mn-cs"/>
                  </a:rPr>
                  <a:t> de versnelling van dat </a:t>
                </a:r>
                <a:r>
                  <a:rPr lang="nl-NL" sz="2400" kern="1200" dirty="0">
                    <a:solidFill>
                      <a:schemeClr val="tx1"/>
                    </a:solidFill>
                    <a:effectLst/>
                    <a:latin typeface="+mn-lt"/>
                    <a:ea typeface="+mn-ea"/>
                    <a:cs typeface="+mn-cs"/>
                  </a:rPr>
                  <a:t>voorwerp, </a:t>
                </a:r>
                <a14:m>
                  <m:oMath xmlns:m="http://schemas.openxmlformats.org/officeDocument/2006/math">
                    <m:sSub>
                      <m:sSubPr>
                        <m:ctrlPr>
                          <a:rPr lang="nl-NL" sz="2400" i="1" kern="1200">
                            <a:solidFill>
                              <a:schemeClr val="tx1"/>
                            </a:solidFill>
                            <a:effectLst/>
                            <a:latin typeface="Cambria Math" panose="02040503050406030204" pitchFamily="18" charset="0"/>
                            <a:ea typeface="+mn-ea"/>
                            <a:cs typeface="+mn-cs"/>
                          </a:rPr>
                        </m:ctrlPr>
                      </m:sSubPr>
                      <m:e>
                        <m:r>
                          <a:rPr lang="nl-NL" sz="2400" i="1" kern="1200">
                            <a:solidFill>
                              <a:schemeClr val="tx1"/>
                            </a:solidFill>
                            <a:effectLst/>
                            <a:latin typeface="Cambria Math" panose="02040503050406030204" pitchFamily="18" charset="0"/>
                            <a:ea typeface="+mn-ea"/>
                            <a:cs typeface="+mn-cs"/>
                          </a:rPr>
                          <m:t>𝑎</m:t>
                        </m:r>
                      </m:e>
                      <m:sub>
                        <m:r>
                          <a:rPr lang="nl-NL" sz="2400" i="1" kern="1200">
                            <a:solidFill>
                              <a:schemeClr val="tx1"/>
                            </a:solidFill>
                            <a:effectLst/>
                            <a:latin typeface="Cambria Math" panose="02040503050406030204" pitchFamily="18" charset="0"/>
                            <a:ea typeface="+mn-ea"/>
                            <a:cs typeface="+mn-cs"/>
                          </a:rPr>
                          <m:t>𝑥</m:t>
                        </m:r>
                      </m:sub>
                    </m:sSub>
                    <m:r>
                      <a:rPr lang="nl-NL" sz="2400" i="1" kern="1200">
                        <a:solidFill>
                          <a:schemeClr val="tx1"/>
                        </a:solidFill>
                        <a:effectLst/>
                        <a:latin typeface="Cambria Math" panose="02040503050406030204" pitchFamily="18" charset="0"/>
                        <a:ea typeface="+mn-ea"/>
                        <a:cs typeface="+mn-cs"/>
                      </a:rPr>
                      <m:t>=</m:t>
                    </m:r>
                    <m:f>
                      <m:fPr>
                        <m:ctrlPr>
                          <a:rPr lang="nl-NL" sz="2400" i="1" kern="1200">
                            <a:solidFill>
                              <a:schemeClr val="tx1"/>
                            </a:solidFill>
                            <a:effectLst/>
                            <a:latin typeface="Cambria Math" panose="02040503050406030204" pitchFamily="18" charset="0"/>
                            <a:ea typeface="+mn-ea"/>
                            <a:cs typeface="+mn-cs"/>
                          </a:rPr>
                        </m:ctrlPr>
                      </m:fPr>
                      <m:num>
                        <m:sSub>
                          <m:sSubPr>
                            <m:ctrlPr>
                              <a:rPr lang="nl-NL" sz="2400" i="1" kern="1200">
                                <a:solidFill>
                                  <a:schemeClr val="tx1"/>
                                </a:solidFill>
                                <a:effectLst/>
                                <a:latin typeface="Cambria Math" panose="02040503050406030204" pitchFamily="18" charset="0"/>
                                <a:ea typeface="+mn-ea"/>
                                <a:cs typeface="+mn-cs"/>
                              </a:rPr>
                            </m:ctrlPr>
                          </m:sSubPr>
                          <m:e>
                            <m:r>
                              <a:rPr lang="nl-NL" sz="2400" i="1" kern="1200">
                                <a:solidFill>
                                  <a:schemeClr val="tx1"/>
                                </a:solidFill>
                                <a:effectLst/>
                                <a:latin typeface="Cambria Math" panose="02040503050406030204" pitchFamily="18" charset="0"/>
                                <a:ea typeface="+mn-ea"/>
                                <a:cs typeface="+mn-cs"/>
                              </a:rPr>
                              <m:t>𝐹</m:t>
                            </m:r>
                          </m:e>
                          <m:sub>
                            <m:r>
                              <a:rPr lang="nl-NL" sz="2400" i="1" kern="1200">
                                <a:solidFill>
                                  <a:schemeClr val="tx1"/>
                                </a:solidFill>
                                <a:effectLst/>
                                <a:latin typeface="Cambria Math" panose="02040503050406030204" pitchFamily="18" charset="0"/>
                                <a:ea typeface="+mn-ea"/>
                                <a:cs typeface="+mn-cs"/>
                              </a:rPr>
                              <m:t>𝑥</m:t>
                            </m:r>
                            <m:r>
                              <a:rPr lang="nl-NL" sz="2400" i="1" kern="1200">
                                <a:solidFill>
                                  <a:schemeClr val="tx1"/>
                                </a:solidFill>
                                <a:effectLst/>
                                <a:latin typeface="Cambria Math" panose="02040503050406030204" pitchFamily="18" charset="0"/>
                                <a:ea typeface="+mn-ea"/>
                                <a:cs typeface="+mn-cs"/>
                              </a:rPr>
                              <m:t>_</m:t>
                            </m:r>
                            <m:r>
                              <a:rPr lang="nl-NL" sz="2400" i="1" kern="1200">
                                <a:solidFill>
                                  <a:schemeClr val="tx1"/>
                                </a:solidFill>
                                <a:effectLst/>
                                <a:latin typeface="Cambria Math" panose="02040503050406030204" pitchFamily="18" charset="0"/>
                                <a:ea typeface="+mn-ea"/>
                                <a:cs typeface="+mn-cs"/>
                              </a:rPr>
                              <m:t>𝑛𝑒𝑡𝑡𝑜</m:t>
                            </m:r>
                          </m:sub>
                        </m:sSub>
                      </m:num>
                      <m:den>
                        <m:r>
                          <a:rPr lang="nl-NL" sz="2400" i="1" kern="1200">
                            <a:solidFill>
                              <a:schemeClr val="tx1"/>
                            </a:solidFill>
                            <a:effectLst/>
                            <a:latin typeface="Cambria Math" panose="02040503050406030204" pitchFamily="18" charset="0"/>
                            <a:ea typeface="+mn-ea"/>
                            <a:cs typeface="+mn-cs"/>
                          </a:rPr>
                          <m:t>𝑚</m:t>
                        </m:r>
                      </m:den>
                    </m:f>
                  </m:oMath>
                </a14:m>
                <a:r>
                  <a:rPr lang="nl-NL" sz="2400" kern="1200" dirty="0">
                    <a:solidFill>
                      <a:schemeClr val="tx1"/>
                    </a:solidFill>
                    <a:effectLst/>
                    <a:latin typeface="+mn-lt"/>
                    <a:ea typeface="+mn-ea"/>
                    <a:cs typeface="+mn-cs"/>
                  </a:rPr>
                  <a:t>, met </a:t>
                </a:r>
                <a:r>
                  <a:rPr lang="nl-NL" sz="2400" i="1" kern="1200" dirty="0">
                    <a:solidFill>
                      <a:schemeClr val="tx1"/>
                    </a:solidFill>
                    <a:effectLst/>
                    <a:latin typeface="+mn-lt"/>
                    <a:ea typeface="+mn-ea"/>
                    <a:cs typeface="+mn-cs"/>
                  </a:rPr>
                  <a:t>m </a:t>
                </a:r>
                <a:r>
                  <a:rPr lang="nl-NL" sz="2400" kern="1200" dirty="0">
                    <a:solidFill>
                      <a:schemeClr val="tx1"/>
                    </a:solidFill>
                    <a:effectLst/>
                    <a:latin typeface="+mn-lt"/>
                    <a:ea typeface="+mn-ea"/>
                    <a:cs typeface="+mn-cs"/>
                  </a:rPr>
                  <a:t>de massa van het voorwerp.</a:t>
                </a:r>
              </a:p>
              <a:p>
                <a:pPr lvl="1"/>
                <a:endParaRPr lang="nl-NL" sz="2400" kern="1200" dirty="0">
                  <a:solidFill>
                    <a:schemeClr val="tx1"/>
                  </a:solidFill>
                  <a:effectLst/>
                  <a:latin typeface="+mn-lt"/>
                  <a:ea typeface="+mn-ea"/>
                  <a:cs typeface="+mn-cs"/>
                </a:endParaRPr>
              </a:p>
              <a:p>
                <a:pPr lvl="1"/>
                <a:r>
                  <a:rPr lang="nl-NL" sz="2400" kern="1200" dirty="0">
                    <a:solidFill>
                      <a:schemeClr val="tx1"/>
                    </a:solidFill>
                    <a:effectLst/>
                    <a:latin typeface="+mn-lt"/>
                    <a:ea typeface="+mn-ea"/>
                    <a:cs typeface="+mn-cs"/>
                  </a:rPr>
                  <a:t>En als je versnelling en startwaarden kent…….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551CCD7-B539-8C39-4DDE-AD5375BC6DA7}"/>
                  </a:ext>
                </a:extLst>
              </p:cNvPr>
              <p:cNvSpPr txBox="1">
                <a:spLocks noRot="1" noChangeAspect="1" noMove="1" noResize="1" noEditPoints="1" noAdjustHandles="1" noChangeArrowheads="1" noChangeShapeType="1" noTextEdit="1"/>
              </p:cNvSpPr>
              <p:nvPr/>
            </p:nvSpPr>
            <p:spPr>
              <a:xfrm rot="10800000" flipH="1" flipV="1">
                <a:off x="6457652" y="1516063"/>
                <a:ext cx="5279591" cy="4499886"/>
              </a:xfrm>
              <a:prstGeom prst="rect">
                <a:avLst/>
              </a:prstGeom>
              <a:blipFill>
                <a:blip r:embed="rId4"/>
                <a:stretch>
                  <a:fillRect t="-1355" r="-577" b="-2168"/>
                </a:stretch>
              </a:blipFill>
            </p:spPr>
            <p:txBody>
              <a:bodyPr/>
              <a:lstStyle/>
              <a:p>
                <a:r>
                  <a:rPr lang="nl-NL">
                    <a:noFill/>
                  </a:rPr>
                  <a:t> </a:t>
                </a:r>
              </a:p>
            </p:txBody>
          </p:sp>
        </mc:Fallback>
      </mc:AlternateContent>
    </p:spTree>
    <p:extLst>
      <p:ext uri="{BB962C8B-B14F-4D97-AF65-F5344CB8AC3E}">
        <p14:creationId xmlns:p14="http://schemas.microsoft.com/office/powerpoint/2010/main" val="391168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E07A-8FBA-4F00-91C8-28FF3165FEF6}"/>
              </a:ext>
            </a:extLst>
          </p:cNvPr>
          <p:cNvSpPr>
            <a:spLocks noGrp="1"/>
          </p:cNvSpPr>
          <p:nvPr>
            <p:ph type="title"/>
          </p:nvPr>
        </p:nvSpPr>
        <p:spPr>
          <a:xfrm>
            <a:off x="0" y="2143590"/>
            <a:ext cx="2537512" cy="1724076"/>
          </a:xfrm>
          <a:solidFill>
            <a:schemeClr val="bg1"/>
          </a:solidFill>
        </p:spPr>
        <p:txBody>
          <a:bodyPr>
            <a:normAutofit/>
          </a:bodyPr>
          <a:lstStyle/>
          <a:p>
            <a:pPr algn="ctr"/>
            <a:r>
              <a:rPr lang="en-US" b="1" dirty="0">
                <a:latin typeface="Calibri" panose="020F0502020204030204" pitchFamily="34" charset="0"/>
                <a:cs typeface="Times New Roman" panose="02020603050405020304" pitchFamily="18" charset="0"/>
              </a:rPr>
              <a:t>Seminar 3</a:t>
            </a:r>
            <a:br>
              <a:rPr lang="en-US" b="1" dirty="0">
                <a:latin typeface="Calibri" panose="020F0502020204030204" pitchFamily="34" charset="0"/>
                <a:cs typeface="Times New Roman" panose="02020603050405020304" pitchFamily="18" charset="0"/>
              </a:rPr>
            </a:br>
            <a:r>
              <a:rPr lang="en-US" b="1" dirty="0">
                <a:latin typeface="Calibri" panose="020F0502020204030204" pitchFamily="34" charset="0"/>
                <a:cs typeface="Times New Roman" panose="02020603050405020304" pitchFamily="18" charset="0"/>
              </a:rPr>
              <a:t>Force analysis</a:t>
            </a:r>
            <a:br>
              <a:rPr lang="en-US" b="1" dirty="0">
                <a:latin typeface="Calibri" panose="020F0502020204030204" pitchFamily="34" charset="0"/>
                <a:cs typeface="Times New Roman" panose="02020603050405020304" pitchFamily="18" charset="0"/>
              </a:rPr>
            </a:br>
            <a:endParaRPr lang="nl-NL" dirty="0"/>
          </a:p>
        </p:txBody>
      </p:sp>
      <p:sp>
        <p:nvSpPr>
          <p:cNvPr id="4" name="Slide Number Placeholder 3">
            <a:extLst>
              <a:ext uri="{FF2B5EF4-FFF2-40B4-BE49-F238E27FC236}">
                <a16:creationId xmlns:a16="http://schemas.microsoft.com/office/drawing/2014/main" id="{14F5D843-9AD6-4986-9BC8-D88EE8C362D5}"/>
              </a:ext>
            </a:extLst>
          </p:cNvPr>
          <p:cNvSpPr>
            <a:spLocks noGrp="1"/>
          </p:cNvSpPr>
          <p:nvPr>
            <p:ph type="sldNum" sz="quarter" idx="11"/>
          </p:nvPr>
        </p:nvSpPr>
        <p:spPr/>
        <p:txBody>
          <a:bodyPr/>
          <a:lstStyle/>
          <a:p>
            <a:fld id="{D7B78C02-9663-8F41-9A9C-C254456693DC}" type="slidenum">
              <a:rPr lang="nl-NL" smtClean="0">
                <a:solidFill>
                  <a:prstClr val="white"/>
                </a:solidFill>
              </a:rPr>
              <a:pPr/>
              <a:t>14</a:t>
            </a:fld>
            <a:endParaRPr lang="nl-NL">
              <a:solidFill>
                <a:prstClr val="white"/>
              </a:solidFill>
            </a:endParaRPr>
          </a:p>
        </p:txBody>
      </p:sp>
      <p:pic>
        <p:nvPicPr>
          <p:cNvPr id="5" name="Picture 4">
            <a:extLst>
              <a:ext uri="{FF2B5EF4-FFF2-40B4-BE49-F238E27FC236}">
                <a16:creationId xmlns:a16="http://schemas.microsoft.com/office/drawing/2014/main" id="{DEB860AB-F491-24C0-2FE9-4C6C5458F05C}"/>
              </a:ext>
            </a:extLst>
          </p:cNvPr>
          <p:cNvPicPr>
            <a:picLocks noChangeAspect="1"/>
          </p:cNvPicPr>
          <p:nvPr/>
        </p:nvPicPr>
        <p:blipFill>
          <a:blip r:embed="rId3"/>
          <a:stretch>
            <a:fillRect/>
          </a:stretch>
        </p:blipFill>
        <p:spPr>
          <a:xfrm>
            <a:off x="2537512" y="85725"/>
            <a:ext cx="9810750" cy="6772275"/>
          </a:xfrm>
          <a:prstGeom prst="rect">
            <a:avLst/>
          </a:prstGeom>
        </p:spPr>
      </p:pic>
      <p:sp>
        <p:nvSpPr>
          <p:cNvPr id="3" name="Arrow: Right 2">
            <a:extLst>
              <a:ext uri="{FF2B5EF4-FFF2-40B4-BE49-F238E27FC236}">
                <a16:creationId xmlns:a16="http://schemas.microsoft.com/office/drawing/2014/main" id="{2DC0A460-AC12-C999-C269-CF22A22C7917}"/>
              </a:ext>
            </a:extLst>
          </p:cNvPr>
          <p:cNvSpPr/>
          <p:nvPr/>
        </p:nvSpPr>
        <p:spPr>
          <a:xfrm rot="479124">
            <a:off x="2009855" y="5090983"/>
            <a:ext cx="1437690" cy="54369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8316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57C0A0-E8AA-9400-B48F-E3BADFF16BB1}"/>
              </a:ext>
            </a:extLst>
          </p:cNvPr>
          <p:cNvSpPr>
            <a:spLocks noGrp="1"/>
          </p:cNvSpPr>
          <p:nvPr>
            <p:ph type="sldNum" sz="quarter" idx="11"/>
          </p:nvPr>
        </p:nvSpPr>
        <p:spPr/>
        <p:txBody>
          <a:bodyPr/>
          <a:lstStyle/>
          <a:p>
            <a:fld id="{D7B78C02-9663-8F41-9A9C-C254456693DC}" type="slidenum">
              <a:rPr lang="nl-NL" smtClean="0">
                <a:solidFill>
                  <a:prstClr val="white"/>
                </a:solidFill>
              </a:rPr>
              <a:pPr/>
              <a:t>15</a:t>
            </a:fld>
            <a:endParaRPr lang="nl-NL">
              <a:solidFill>
                <a:prstClr val="white"/>
              </a:solidFill>
            </a:endParaRPr>
          </a:p>
        </p:txBody>
      </p:sp>
      <p:pic>
        <p:nvPicPr>
          <p:cNvPr id="6" name="Picture 5">
            <a:extLst>
              <a:ext uri="{FF2B5EF4-FFF2-40B4-BE49-F238E27FC236}">
                <a16:creationId xmlns:a16="http://schemas.microsoft.com/office/drawing/2014/main" id="{2A4FC29B-8817-9252-7BA0-5DCD628C0228}"/>
              </a:ext>
            </a:extLst>
          </p:cNvPr>
          <p:cNvPicPr>
            <a:picLocks noChangeAspect="1"/>
          </p:cNvPicPr>
          <p:nvPr/>
        </p:nvPicPr>
        <p:blipFill>
          <a:blip r:embed="rId2"/>
          <a:stretch>
            <a:fillRect/>
          </a:stretch>
        </p:blipFill>
        <p:spPr>
          <a:xfrm>
            <a:off x="897466" y="377503"/>
            <a:ext cx="10397067" cy="6102993"/>
          </a:xfrm>
          <a:prstGeom prst="rect">
            <a:avLst/>
          </a:prstGeom>
        </p:spPr>
      </p:pic>
    </p:spTree>
    <p:extLst>
      <p:ext uri="{BB962C8B-B14F-4D97-AF65-F5344CB8AC3E}">
        <p14:creationId xmlns:p14="http://schemas.microsoft.com/office/powerpoint/2010/main" val="664884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57C0A0-E8AA-9400-B48F-E3BADFF16BB1}"/>
              </a:ext>
            </a:extLst>
          </p:cNvPr>
          <p:cNvSpPr>
            <a:spLocks noGrp="1"/>
          </p:cNvSpPr>
          <p:nvPr>
            <p:ph type="sldNum" sz="quarter" idx="11"/>
          </p:nvPr>
        </p:nvSpPr>
        <p:spPr/>
        <p:txBody>
          <a:bodyPr/>
          <a:lstStyle/>
          <a:p>
            <a:fld id="{D7B78C02-9663-8F41-9A9C-C254456693DC}" type="slidenum">
              <a:rPr lang="nl-NL" smtClean="0">
                <a:solidFill>
                  <a:prstClr val="white"/>
                </a:solidFill>
              </a:rPr>
              <a:pPr/>
              <a:t>16</a:t>
            </a:fld>
            <a:endParaRPr lang="nl-NL">
              <a:solidFill>
                <a:prstClr val="white"/>
              </a:solidFill>
            </a:endParaRPr>
          </a:p>
        </p:txBody>
      </p:sp>
      <p:pic>
        <p:nvPicPr>
          <p:cNvPr id="3" name="Picture 2">
            <a:extLst>
              <a:ext uri="{FF2B5EF4-FFF2-40B4-BE49-F238E27FC236}">
                <a16:creationId xmlns:a16="http://schemas.microsoft.com/office/drawing/2014/main" id="{42FA7D3B-EF49-0D12-83A4-716429242C46}"/>
              </a:ext>
            </a:extLst>
          </p:cNvPr>
          <p:cNvPicPr>
            <a:picLocks noChangeAspect="1"/>
          </p:cNvPicPr>
          <p:nvPr/>
        </p:nvPicPr>
        <p:blipFill>
          <a:blip r:embed="rId2"/>
          <a:stretch>
            <a:fillRect/>
          </a:stretch>
        </p:blipFill>
        <p:spPr>
          <a:xfrm>
            <a:off x="1623316" y="86254"/>
            <a:ext cx="8620017" cy="6685492"/>
          </a:xfrm>
          <a:prstGeom prst="rect">
            <a:avLst/>
          </a:prstGeom>
        </p:spPr>
      </p:pic>
    </p:spTree>
    <p:extLst>
      <p:ext uri="{BB962C8B-B14F-4D97-AF65-F5344CB8AC3E}">
        <p14:creationId xmlns:p14="http://schemas.microsoft.com/office/powerpoint/2010/main" val="3584206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C0D71A-27CD-4E49-915C-6E12A39F5EE9}"/>
              </a:ext>
            </a:extLst>
          </p:cNvPr>
          <p:cNvSpPr>
            <a:spLocks noGrp="1"/>
          </p:cNvSpPr>
          <p:nvPr>
            <p:ph type="sldNum" sz="quarter" idx="12"/>
          </p:nvPr>
        </p:nvSpPr>
        <p:spPr/>
        <p:txBody>
          <a:bodyPr/>
          <a:lstStyle/>
          <a:p>
            <a:fld id="{4514A692-A8BD-40EF-891B-EC9CDED3F231}" type="slidenum">
              <a:rPr lang="en-US" smtClean="0"/>
              <a:t>17</a:t>
            </a:fld>
            <a:endParaRPr lang="en-US"/>
          </a:p>
        </p:txBody>
      </p:sp>
      <p:sp>
        <p:nvSpPr>
          <p:cNvPr id="18" name="TextBox 17">
            <a:extLst>
              <a:ext uri="{FF2B5EF4-FFF2-40B4-BE49-F238E27FC236}">
                <a16:creationId xmlns:a16="http://schemas.microsoft.com/office/drawing/2014/main" id="{18D39F56-C18C-4480-946C-DBE52406D904}"/>
              </a:ext>
            </a:extLst>
          </p:cNvPr>
          <p:cNvSpPr txBox="1"/>
          <p:nvPr/>
        </p:nvSpPr>
        <p:spPr>
          <a:xfrm>
            <a:off x="937260" y="6000750"/>
            <a:ext cx="7463790" cy="369332"/>
          </a:xfrm>
          <a:prstGeom prst="rect">
            <a:avLst/>
          </a:prstGeom>
          <a:noFill/>
        </p:spPr>
        <p:txBody>
          <a:bodyPr wrap="square" rtlCol="0">
            <a:spAutoFit/>
          </a:bodyPr>
          <a:lstStyle/>
          <a:p>
            <a:r>
              <a:rPr lang="en-US" dirty="0"/>
              <a:t>Barendsen, E. et al. (2022)</a:t>
            </a:r>
            <a:endParaRPr lang="nl-NL" dirty="0"/>
          </a:p>
        </p:txBody>
      </p:sp>
      <p:grpSp>
        <p:nvGrpSpPr>
          <p:cNvPr id="14" name="Group 13">
            <a:extLst>
              <a:ext uri="{FF2B5EF4-FFF2-40B4-BE49-F238E27FC236}">
                <a16:creationId xmlns:a16="http://schemas.microsoft.com/office/drawing/2014/main" id="{DC00845E-80EB-4F5B-82AC-B4DC31C62B03}"/>
              </a:ext>
            </a:extLst>
          </p:cNvPr>
          <p:cNvGrpSpPr/>
          <p:nvPr/>
        </p:nvGrpSpPr>
        <p:grpSpPr>
          <a:xfrm>
            <a:off x="788670" y="1588094"/>
            <a:ext cx="10424160" cy="4070431"/>
            <a:chOff x="411480" y="1784275"/>
            <a:chExt cx="10424160" cy="4070431"/>
          </a:xfrm>
        </p:grpSpPr>
        <p:sp>
          <p:nvSpPr>
            <p:cNvPr id="4" name="Rectangle: Rounded Corners 3">
              <a:extLst>
                <a:ext uri="{FF2B5EF4-FFF2-40B4-BE49-F238E27FC236}">
                  <a16:creationId xmlns:a16="http://schemas.microsoft.com/office/drawing/2014/main" id="{7CEF90CD-0898-4DF2-B11D-C93156AC11F5}"/>
                </a:ext>
              </a:extLst>
            </p:cNvPr>
            <p:cNvSpPr/>
            <p:nvPr/>
          </p:nvSpPr>
          <p:spPr>
            <a:xfrm>
              <a:off x="411480" y="1784275"/>
              <a:ext cx="10424160" cy="139516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i="1" dirty="0">
                  <a:ln w="0"/>
                  <a:solidFill>
                    <a:schemeClr val="tx1"/>
                  </a:solidFill>
                  <a:effectLst>
                    <a:outerShdw blurRad="38100" dist="19050" dir="2700000" algn="tl" rotWithShape="0">
                      <a:schemeClr val="dk1">
                        <a:alpha val="40000"/>
                      </a:schemeClr>
                    </a:outerShdw>
                  </a:effectLst>
                </a:rPr>
                <a:t>Context </a:t>
              </a:r>
              <a:r>
                <a:rPr lang="en-US" sz="2400" dirty="0">
                  <a:ln w="0"/>
                  <a:solidFill>
                    <a:schemeClr val="tx1"/>
                  </a:solidFill>
                  <a:effectLst>
                    <a:outerShdw blurRad="38100" dist="19050" dir="2700000" algn="tl" rotWithShape="0">
                      <a:schemeClr val="dk1">
                        <a:alpha val="40000"/>
                      </a:schemeClr>
                    </a:outerShdw>
                  </a:effectLst>
                </a:rPr>
                <a:t>			     	</a:t>
              </a:r>
            </a:p>
            <a:p>
              <a:pPr algn="ct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reflecteren</a:t>
              </a:r>
              <a:r>
                <a:rPr lang="en-US" sz="2400" dirty="0">
                  <a:ln w="0"/>
                  <a:solidFill>
                    <a:schemeClr val="tx1"/>
                  </a:solidFill>
                  <a:effectLst>
                    <a:outerShdw blurRad="38100" dist="19050" dir="2700000" algn="tl" rotWithShape="0">
                      <a:schemeClr val="dk1">
                        <a:alpha val="40000"/>
                      </a:schemeClr>
                    </a:outerShdw>
                  </a:effectLst>
                </a:rPr>
                <a:t>      </a:t>
              </a:r>
              <a:r>
                <a:rPr lang="en-US" dirty="0">
                  <a:ln w="0"/>
                  <a:solidFill>
                    <a:schemeClr val="tx1"/>
                  </a:solidFill>
                  <a:effectLst>
                    <a:outerShdw blurRad="38100" dist="19050" dir="2700000" algn="tl" rotWithShape="0">
                      <a:schemeClr val="dk1">
                        <a:alpha val="40000"/>
                      </a:schemeClr>
                    </a:outerShdw>
                  </a:effectLst>
                </a:rPr>
                <a:t>	   	</a:t>
              </a:r>
              <a:endParaRPr lang="nl-NL" sz="2400" dirty="0">
                <a:ln w="0"/>
                <a:solidFill>
                  <a:schemeClr val="tx1"/>
                </a:solidFill>
                <a:effectLst>
                  <a:outerShdw blurRad="38100" dist="19050" dir="2700000" algn="tl" rotWithShape="0">
                    <a:schemeClr val="dk1">
                      <a:alpha val="40000"/>
                    </a:schemeClr>
                  </a:outerShdw>
                </a:effectLst>
              </a:endParaRPr>
            </a:p>
          </p:txBody>
        </p:sp>
        <p:grpSp>
          <p:nvGrpSpPr>
            <p:cNvPr id="12" name="Group 11">
              <a:extLst>
                <a:ext uri="{FF2B5EF4-FFF2-40B4-BE49-F238E27FC236}">
                  <a16:creationId xmlns:a16="http://schemas.microsoft.com/office/drawing/2014/main" id="{C4B514D7-D023-4702-89BF-6F42F93C96E1}"/>
                </a:ext>
              </a:extLst>
            </p:cNvPr>
            <p:cNvGrpSpPr/>
            <p:nvPr/>
          </p:nvGrpSpPr>
          <p:grpSpPr>
            <a:xfrm>
              <a:off x="411480" y="1819760"/>
              <a:ext cx="10424160" cy="4034946"/>
              <a:chOff x="411480" y="1878562"/>
              <a:chExt cx="10424160" cy="4034946"/>
            </a:xfrm>
          </p:grpSpPr>
          <p:sp>
            <p:nvSpPr>
              <p:cNvPr id="7" name="Rectangle: Rounded Corners 6">
                <a:extLst>
                  <a:ext uri="{FF2B5EF4-FFF2-40B4-BE49-F238E27FC236}">
                    <a16:creationId xmlns:a16="http://schemas.microsoft.com/office/drawing/2014/main" id="{9161D49B-DAAD-4A47-B088-1FAC1E44ED78}"/>
                  </a:ext>
                </a:extLst>
              </p:cNvPr>
              <p:cNvSpPr/>
              <p:nvPr/>
            </p:nvSpPr>
            <p:spPr>
              <a:xfrm>
                <a:off x="411480" y="4518341"/>
                <a:ext cx="10424160" cy="139516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2800" i="1" dirty="0">
                    <a:ln w="0"/>
                    <a:solidFill>
                      <a:schemeClr val="tx1"/>
                    </a:solidFill>
                    <a:effectLst>
                      <a:outerShdw blurRad="38100" dist="19050" dir="2700000" algn="tl" rotWithShape="0">
                        <a:schemeClr val="dk1">
                          <a:alpha val="40000"/>
                        </a:schemeClr>
                      </a:outerShdw>
                    </a:effectLst>
                  </a:rPr>
                  <a:t>CT-</a:t>
                </a:r>
                <a:r>
                  <a:rPr lang="en-US" sz="2800" i="1" dirty="0" err="1">
                    <a:ln w="0"/>
                    <a:solidFill>
                      <a:schemeClr val="tx1"/>
                    </a:solidFill>
                    <a:effectLst>
                      <a:outerShdw blurRad="38100" dist="19050" dir="2700000" algn="tl" rotWithShape="0">
                        <a:schemeClr val="dk1">
                          <a:alpha val="40000"/>
                        </a:schemeClr>
                      </a:outerShdw>
                    </a:effectLst>
                  </a:rPr>
                  <a:t>inhoud</a:t>
                </a:r>
                <a:endParaRPr lang="en-US" sz="2800" i="1" dirty="0">
                  <a:ln w="0"/>
                  <a:solidFill>
                    <a:schemeClr val="tx1"/>
                  </a:solidFill>
                  <a:effectLst>
                    <a:outerShdw blurRad="38100" dist="19050" dir="2700000" algn="tl" rotWithShape="0">
                      <a:schemeClr val="dk1">
                        <a:alpha val="40000"/>
                      </a:schemeClr>
                    </a:outerShdw>
                  </a:effectLst>
                </a:endParaRPr>
              </a:p>
              <a:p>
                <a:pPr algn="ctr"/>
                <a:r>
                  <a:rPr lang="en-US" sz="2400" dirty="0">
                    <a:ln w="0"/>
                    <a:solidFill>
                      <a:schemeClr val="tx1"/>
                    </a:solidFill>
                    <a:effectLst>
                      <a:outerShdw blurRad="38100" dist="19050" dir="2700000" algn="tl" rotWithShape="0">
                        <a:schemeClr val="dk1">
                          <a:alpha val="40000"/>
                        </a:schemeClr>
                      </a:outerShdw>
                    </a:effectLst>
                  </a:rPr>
                  <a:t> </a:t>
                </a:r>
                <a:r>
                  <a:rPr lang="en-US"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computationaliseren</a:t>
                </a:r>
                <a:endParaRPr lang="nl-NL" sz="2400" dirty="0">
                  <a:ln w="0"/>
                  <a:solidFill>
                    <a:schemeClr val="tx1"/>
                  </a:solidFill>
                  <a:effectLst>
                    <a:outerShdw blurRad="38100" dist="19050" dir="2700000" algn="tl" rotWithShape="0">
                      <a:schemeClr val="dk1">
                        <a:alpha val="40000"/>
                      </a:schemeClr>
                    </a:outerShdw>
                  </a:effectLst>
                </a:endParaRPr>
              </a:p>
            </p:txBody>
          </p:sp>
          <p:sp>
            <p:nvSpPr>
              <p:cNvPr id="5" name="Rectangle: Rounded Corners 4">
                <a:extLst>
                  <a:ext uri="{FF2B5EF4-FFF2-40B4-BE49-F238E27FC236}">
                    <a16:creationId xmlns:a16="http://schemas.microsoft.com/office/drawing/2014/main" id="{0FB472F6-94A3-49B7-A54D-913F43B498D8}"/>
                  </a:ext>
                </a:extLst>
              </p:cNvPr>
              <p:cNvSpPr/>
              <p:nvPr/>
            </p:nvSpPr>
            <p:spPr>
              <a:xfrm>
                <a:off x="2074545" y="2234520"/>
                <a:ext cx="2251710" cy="7424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t>situatie</a:t>
                </a:r>
                <a:endParaRPr lang="nl-NL" sz="2400" dirty="0"/>
              </a:p>
            </p:txBody>
          </p:sp>
          <p:sp>
            <p:nvSpPr>
              <p:cNvPr id="9" name="Rectangle: Rounded Corners 8">
                <a:extLst>
                  <a:ext uri="{FF2B5EF4-FFF2-40B4-BE49-F238E27FC236}">
                    <a16:creationId xmlns:a16="http://schemas.microsoft.com/office/drawing/2014/main" id="{60744F56-EA87-40AA-B21E-C82FFBBBC0D9}"/>
                  </a:ext>
                </a:extLst>
              </p:cNvPr>
              <p:cNvSpPr/>
              <p:nvPr/>
            </p:nvSpPr>
            <p:spPr>
              <a:xfrm>
                <a:off x="7694720" y="2215697"/>
                <a:ext cx="2354579" cy="7424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t>toepassing</a:t>
                </a:r>
                <a:endParaRPr lang="nl-NL" sz="2400" dirty="0"/>
              </a:p>
            </p:txBody>
          </p:sp>
          <p:sp>
            <p:nvSpPr>
              <p:cNvPr id="10" name="Rectangle: Rounded Corners 9">
                <a:extLst>
                  <a:ext uri="{FF2B5EF4-FFF2-40B4-BE49-F238E27FC236}">
                    <a16:creationId xmlns:a16="http://schemas.microsoft.com/office/drawing/2014/main" id="{804C3596-FCCE-438D-9C18-6FAC0221B622}"/>
                  </a:ext>
                </a:extLst>
              </p:cNvPr>
              <p:cNvSpPr/>
              <p:nvPr/>
            </p:nvSpPr>
            <p:spPr>
              <a:xfrm>
                <a:off x="2223135" y="4844706"/>
                <a:ext cx="2251710" cy="7424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t>computationele</a:t>
                </a:r>
                <a:r>
                  <a:rPr lang="en-US" sz="2400" dirty="0"/>
                  <a:t> </a:t>
                </a:r>
                <a:r>
                  <a:rPr lang="en-US" sz="2400" dirty="0" err="1"/>
                  <a:t>elementen</a:t>
                </a:r>
                <a:endParaRPr lang="nl-NL" sz="2400" dirty="0"/>
              </a:p>
            </p:txBody>
          </p:sp>
          <p:sp>
            <p:nvSpPr>
              <p:cNvPr id="11" name="Rectangle: Rounded Corners 10">
                <a:extLst>
                  <a:ext uri="{FF2B5EF4-FFF2-40B4-BE49-F238E27FC236}">
                    <a16:creationId xmlns:a16="http://schemas.microsoft.com/office/drawing/2014/main" id="{8AF86D7E-EE48-44C0-B409-5DEC1798C13C}"/>
                  </a:ext>
                </a:extLst>
              </p:cNvPr>
              <p:cNvSpPr/>
              <p:nvPr/>
            </p:nvSpPr>
            <p:spPr>
              <a:xfrm>
                <a:off x="7865747" y="4844706"/>
                <a:ext cx="2354579" cy="7424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t>computationele</a:t>
                </a:r>
                <a:r>
                  <a:rPr lang="en-US" sz="2400" dirty="0"/>
                  <a:t> </a:t>
                </a:r>
                <a:r>
                  <a:rPr lang="en-US" sz="2400" dirty="0" err="1"/>
                  <a:t>oplossing</a:t>
                </a:r>
                <a:endParaRPr lang="nl-NL" sz="2400" dirty="0"/>
              </a:p>
            </p:txBody>
          </p:sp>
          <p:sp>
            <p:nvSpPr>
              <p:cNvPr id="13" name="TextBox 12">
                <a:extLst>
                  <a:ext uri="{FF2B5EF4-FFF2-40B4-BE49-F238E27FC236}">
                    <a16:creationId xmlns:a16="http://schemas.microsoft.com/office/drawing/2014/main" id="{721C2E59-1A7A-4916-9EA9-B016CD5AF59B}"/>
                  </a:ext>
                </a:extLst>
              </p:cNvPr>
              <p:cNvSpPr txBox="1"/>
              <p:nvPr/>
            </p:nvSpPr>
            <p:spPr>
              <a:xfrm>
                <a:off x="3348990" y="3456822"/>
                <a:ext cx="5657850" cy="830997"/>
              </a:xfrm>
              <a:prstGeom prst="rect">
                <a:avLst/>
              </a:prstGeom>
              <a:noFill/>
            </p:spPr>
            <p:txBody>
              <a:bodyPr wrap="square">
                <a:spAutoFit/>
              </a:bodyPr>
              <a:lstStyle/>
              <a:p>
                <a:pPr algn="r"/>
                <a:r>
                  <a:rPr lang="en-US" sz="2400" dirty="0">
                    <a:ln w="0"/>
                    <a:effectLst>
                      <a:outerShdw blurRad="38100" dist="19050" dir="2700000" algn="tl" rotWithShape="0">
                        <a:schemeClr val="dk1">
                          <a:alpha val="40000"/>
                        </a:schemeClr>
                      </a:outerShdw>
                    </a:effectLst>
                  </a:rPr>
                  <a:t>(re)</a:t>
                </a:r>
                <a:r>
                  <a:rPr lang="en-US" sz="2400" dirty="0" err="1">
                    <a:ln w="0"/>
                    <a:effectLst>
                      <a:outerShdw blurRad="38100" dist="19050" dir="2700000" algn="tl" rotWithShape="0">
                        <a:schemeClr val="dk1">
                          <a:alpha val="40000"/>
                        </a:schemeClr>
                      </a:outerShdw>
                    </a:effectLst>
                  </a:rPr>
                  <a:t>contextualiseren</a:t>
                </a:r>
                <a:endParaRPr lang="en-US" sz="2400" dirty="0">
                  <a:ln w="0"/>
                  <a:solidFill>
                    <a:schemeClr val="tx1"/>
                  </a:solidFill>
                  <a:effectLst>
                    <a:outerShdw blurRad="38100" dist="19050" dir="2700000" algn="tl" rotWithShape="0">
                      <a:schemeClr val="dk1">
                        <a:alpha val="40000"/>
                      </a:schemeClr>
                    </a:outerShdw>
                  </a:effectLst>
                </a:endParaRPr>
              </a:p>
              <a:p>
                <a:r>
                  <a:rPr lang="nl-NL" sz="2400" dirty="0" err="1">
                    <a:ln w="0"/>
                    <a:solidFill>
                      <a:schemeClr val="tx1"/>
                    </a:solidFill>
                    <a:effectLst>
                      <a:outerShdw blurRad="38100" dist="19050" dir="2700000" algn="tl" rotWithShape="0">
                        <a:schemeClr val="dk1">
                          <a:alpha val="40000"/>
                        </a:schemeClr>
                      </a:outerShdw>
                    </a:effectLst>
                  </a:rPr>
                  <a:t>decontextualiseren</a:t>
                </a:r>
                <a:endParaRPr lang="nl-NL" sz="2400" dirty="0">
                  <a:ln w="0"/>
                  <a:solidFill>
                    <a:schemeClr val="tx1"/>
                  </a:solidFill>
                  <a:effectLst>
                    <a:outerShdw blurRad="38100" dist="19050" dir="2700000" algn="tl" rotWithShape="0">
                      <a:schemeClr val="dk1">
                        <a:alpha val="40000"/>
                      </a:schemeClr>
                    </a:outerShdw>
                  </a:effectLst>
                </a:endParaRPr>
              </a:p>
            </p:txBody>
          </p:sp>
          <p:sp>
            <p:nvSpPr>
              <p:cNvPr id="8" name="Arrow: Left 7">
                <a:extLst>
                  <a:ext uri="{FF2B5EF4-FFF2-40B4-BE49-F238E27FC236}">
                    <a16:creationId xmlns:a16="http://schemas.microsoft.com/office/drawing/2014/main" id="{BEDD5B9A-C8AE-42F6-862D-3A1ABDB02151}"/>
                  </a:ext>
                </a:extLst>
              </p:cNvPr>
              <p:cNvSpPr/>
              <p:nvPr/>
            </p:nvSpPr>
            <p:spPr>
              <a:xfrm rot="5400000">
                <a:off x="8902065" y="3513972"/>
                <a:ext cx="697230" cy="582930"/>
              </a:xfrm>
              <a:prstGeom prst="leftArrow">
                <a:avLst>
                  <a:gd name="adj1" fmla="val 50000"/>
                  <a:gd name="adj2" fmla="val 50000"/>
                </a:avLst>
              </a:prstGeom>
              <a:solidFill>
                <a:srgbClr val="FFFF00"/>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Arrow: Left 14">
                <a:extLst>
                  <a:ext uri="{FF2B5EF4-FFF2-40B4-BE49-F238E27FC236}">
                    <a16:creationId xmlns:a16="http://schemas.microsoft.com/office/drawing/2014/main" id="{E6038DB9-F280-4FEA-8E19-D61A9E1D58E2}"/>
                  </a:ext>
                </a:extLst>
              </p:cNvPr>
              <p:cNvSpPr/>
              <p:nvPr/>
            </p:nvSpPr>
            <p:spPr>
              <a:xfrm rot="16200000">
                <a:off x="2851785" y="3467115"/>
                <a:ext cx="697230" cy="582930"/>
              </a:xfrm>
              <a:prstGeom prst="leftArrow">
                <a:avLst>
                  <a:gd name="adj1" fmla="val 50000"/>
                  <a:gd name="adj2" fmla="val 50000"/>
                </a:avLst>
              </a:prstGeom>
              <a:solidFill>
                <a:srgbClr val="FFFF00"/>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Arrow: Left 15">
                <a:extLst>
                  <a:ext uri="{FF2B5EF4-FFF2-40B4-BE49-F238E27FC236}">
                    <a16:creationId xmlns:a16="http://schemas.microsoft.com/office/drawing/2014/main" id="{3250E03A-E0AC-40F3-80FC-06C371C1E1FD}"/>
                  </a:ext>
                </a:extLst>
              </p:cNvPr>
              <p:cNvSpPr/>
              <p:nvPr/>
            </p:nvSpPr>
            <p:spPr>
              <a:xfrm rot="10800000">
                <a:off x="5589270" y="4623677"/>
                <a:ext cx="697230" cy="582930"/>
              </a:xfrm>
              <a:prstGeom prst="leftArrow">
                <a:avLst>
                  <a:gd name="adj1" fmla="val 50000"/>
                  <a:gd name="adj2" fmla="val 50000"/>
                </a:avLst>
              </a:prstGeom>
              <a:solidFill>
                <a:srgbClr val="FFFF00"/>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Arrow: Left 16">
                <a:extLst>
                  <a:ext uri="{FF2B5EF4-FFF2-40B4-BE49-F238E27FC236}">
                    <a16:creationId xmlns:a16="http://schemas.microsoft.com/office/drawing/2014/main" id="{C65CA26A-83F6-4A1A-8C16-A357B8826CC1}"/>
                  </a:ext>
                </a:extLst>
              </p:cNvPr>
              <p:cNvSpPr/>
              <p:nvPr/>
            </p:nvSpPr>
            <p:spPr>
              <a:xfrm>
                <a:off x="5398760" y="1878562"/>
                <a:ext cx="697230" cy="582930"/>
              </a:xfrm>
              <a:prstGeom prst="leftArrow">
                <a:avLst>
                  <a:gd name="adj1" fmla="val 50000"/>
                  <a:gd name="adj2" fmla="val 50000"/>
                </a:avLst>
              </a:prstGeom>
              <a:solidFill>
                <a:srgbClr val="FFFF00"/>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sp>
        <p:nvSpPr>
          <p:cNvPr id="19" name="Title 1">
            <a:extLst>
              <a:ext uri="{FF2B5EF4-FFF2-40B4-BE49-F238E27FC236}">
                <a16:creationId xmlns:a16="http://schemas.microsoft.com/office/drawing/2014/main" id="{CB84E240-1E21-4AAA-8882-54584F1A08B2}"/>
              </a:ext>
            </a:extLst>
          </p:cNvPr>
          <p:cNvSpPr txBox="1">
            <a:spLocks/>
          </p:cNvSpPr>
          <p:nvPr/>
        </p:nvSpPr>
        <p:spPr>
          <a:xfrm>
            <a:off x="-47969" y="252378"/>
            <a:ext cx="12028855" cy="947097"/>
          </a:xfrm>
          <a:prstGeom prst="rect">
            <a:avLst/>
          </a:prstGeom>
          <a:solidFill>
            <a:schemeClr val="bg1"/>
          </a:solidFill>
        </p:spPr>
        <p:txBody>
          <a:bodyPr>
            <a:normAutofit fontScale="92500" lnSpcReduction="10000"/>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dirty="0">
                <a:latin typeface="+mn-lt"/>
              </a:rPr>
              <a:t>Computational thinking process</a:t>
            </a:r>
          </a:p>
          <a:p>
            <a:pPr algn="ctr"/>
            <a:r>
              <a:rPr lang="en-US" b="1" cap="none" dirty="0">
                <a:latin typeface="+mn-lt"/>
              </a:rPr>
              <a:t>in ‘</a:t>
            </a:r>
            <a:r>
              <a:rPr lang="en-US" b="1" cap="none" dirty="0" err="1">
                <a:latin typeface="+mn-lt"/>
              </a:rPr>
              <a:t>authentieke</a:t>
            </a:r>
            <a:r>
              <a:rPr lang="en-US" b="1" cap="none" dirty="0">
                <a:latin typeface="+mn-lt"/>
              </a:rPr>
              <a:t>’ </a:t>
            </a:r>
            <a:r>
              <a:rPr lang="en-US" b="1" cap="none" dirty="0" err="1">
                <a:latin typeface="+mn-lt"/>
              </a:rPr>
              <a:t>situaties</a:t>
            </a:r>
            <a:endParaRPr lang="nl-NL" b="1" cap="none" dirty="0">
              <a:latin typeface="+mn-lt"/>
            </a:endParaRPr>
          </a:p>
        </p:txBody>
      </p:sp>
    </p:spTree>
    <p:extLst>
      <p:ext uri="{BB962C8B-B14F-4D97-AF65-F5344CB8AC3E}">
        <p14:creationId xmlns:p14="http://schemas.microsoft.com/office/powerpoint/2010/main" val="2372111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A848C5-FC35-6A2D-89EB-CA6C520C1042}"/>
              </a:ext>
            </a:extLst>
          </p:cNvPr>
          <p:cNvSpPr>
            <a:spLocks noGrp="1"/>
          </p:cNvSpPr>
          <p:nvPr>
            <p:ph type="sldNum" sz="quarter" idx="11"/>
          </p:nvPr>
        </p:nvSpPr>
        <p:spPr/>
        <p:txBody>
          <a:bodyPr/>
          <a:lstStyle/>
          <a:p>
            <a:fld id="{D7B78C02-9663-8F41-9A9C-C254456693DC}" type="slidenum">
              <a:rPr lang="nl-NL" smtClean="0">
                <a:solidFill>
                  <a:prstClr val="white"/>
                </a:solidFill>
              </a:rPr>
              <a:pPr/>
              <a:t>18</a:t>
            </a:fld>
            <a:endParaRPr lang="nl-NL">
              <a:solidFill>
                <a:prstClr val="white"/>
              </a:solidFill>
            </a:endParaRPr>
          </a:p>
        </p:txBody>
      </p:sp>
      <p:sp>
        <p:nvSpPr>
          <p:cNvPr id="7" name="Title 1">
            <a:extLst>
              <a:ext uri="{FF2B5EF4-FFF2-40B4-BE49-F238E27FC236}">
                <a16:creationId xmlns:a16="http://schemas.microsoft.com/office/drawing/2014/main" id="{62ECA7AE-929F-A629-0333-5D7A99308A67}"/>
              </a:ext>
            </a:extLst>
          </p:cNvPr>
          <p:cNvSpPr txBox="1">
            <a:spLocks/>
          </p:cNvSpPr>
          <p:nvPr/>
        </p:nvSpPr>
        <p:spPr>
          <a:xfrm>
            <a:off x="155336" y="327249"/>
            <a:ext cx="7083664" cy="1011693"/>
          </a:xfrm>
          <a:prstGeom prst="rect">
            <a:avLst/>
          </a:prstGeom>
          <a:solidFill>
            <a:schemeClr val="bg1"/>
          </a:solidFill>
        </p:spPr>
        <p:txBody>
          <a:bodyPr vert="horz" lIns="91440" tIns="45720" rIns="91440" bIns="45720" rtlCol="0" anchor="ctr">
            <a:normAutofit/>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r>
              <a:rPr lang="nl-NL" sz="3200" b="1" dirty="0">
                <a:effectLst/>
                <a:latin typeface="Calibri" panose="020F0502020204030204" pitchFamily="34" charset="0"/>
                <a:ea typeface="Calibri" panose="020F0502020204030204" pitchFamily="34" charset="0"/>
                <a:cs typeface="Times New Roman" panose="02020603050405020304" pitchFamily="18" charset="0"/>
              </a:rPr>
              <a:t>		LES 4 </a:t>
            </a:r>
            <a:r>
              <a:rPr lang="nl-NL" sz="3200" b="1" cap="all" dirty="0">
                <a:effectLst/>
                <a:latin typeface="Calibri" panose="020F0502020204030204" pitchFamily="34" charset="0"/>
                <a:ea typeface="Calibri" panose="020F0502020204030204" pitchFamily="34" charset="0"/>
                <a:cs typeface="Times New Roman" panose="02020603050405020304" pitchFamily="18" charset="0"/>
              </a:rPr>
              <a:t>Super parachute</a:t>
            </a:r>
          </a:p>
          <a:p>
            <a:endParaRPr lang="nl-NL"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142C4A7-6B67-7019-16BF-88B39E800322}"/>
              </a:ext>
            </a:extLst>
          </p:cNvPr>
          <p:cNvPicPr>
            <a:picLocks noChangeAspect="1"/>
          </p:cNvPicPr>
          <p:nvPr/>
        </p:nvPicPr>
        <p:blipFill rotWithShape="1">
          <a:blip r:embed="rId3"/>
          <a:srcRect b="75397"/>
          <a:stretch/>
        </p:blipFill>
        <p:spPr>
          <a:xfrm>
            <a:off x="370979" y="1338942"/>
            <a:ext cx="11568405" cy="2090057"/>
          </a:xfrm>
          <a:prstGeom prst="rect">
            <a:avLst/>
          </a:prstGeom>
        </p:spPr>
      </p:pic>
    </p:spTree>
    <p:extLst>
      <p:ext uri="{BB962C8B-B14F-4D97-AF65-F5344CB8AC3E}">
        <p14:creationId xmlns:p14="http://schemas.microsoft.com/office/powerpoint/2010/main" val="304268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AEA15D-C0FC-4FA3-976B-312AE59EAD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77" r="17269"/>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730F5DB4-7F7F-126A-735F-FBE5D28DED37}"/>
              </a:ext>
            </a:extLst>
          </p:cNvPr>
          <p:cNvSpPr txBox="1"/>
          <p:nvPr/>
        </p:nvSpPr>
        <p:spPr>
          <a:xfrm>
            <a:off x="6096000" y="1577781"/>
            <a:ext cx="6095999" cy="3323987"/>
          </a:xfrm>
          <a:prstGeom prst="rect">
            <a:avLst/>
          </a:prstGeom>
          <a:solidFill>
            <a:schemeClr val="tx1">
              <a:lumMod val="75000"/>
              <a:lumOff val="25000"/>
            </a:schemeClr>
          </a:solidFill>
        </p:spPr>
        <p:txBody>
          <a:bodyPr wrap="square" rtlCol="0">
            <a:spAutoFit/>
          </a:bodyPr>
          <a:lstStyle/>
          <a:p>
            <a:endParaRPr lang="nl-NL" sz="2400" dirty="0">
              <a:latin typeface="Calibri" panose="020F0502020204030204" pitchFamily="34" charset="0"/>
              <a:ea typeface="Calibri" panose="020F0502020204030204" pitchFamily="34" charset="0"/>
              <a:cs typeface="Times New Roman" panose="02020603050405020304" pitchFamily="18" charset="0"/>
            </a:endParaRPr>
          </a:p>
          <a:p>
            <a:r>
              <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Een fabrikant claimt een superveilige parachute ontworpen te hebben. Als troeven noemt hij het grote frontaal oppervlak (50 m</a:t>
            </a:r>
            <a:r>
              <a:rPr lang="nl-NL" sz="24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en de snelle opening (&lt;0,03 s). Een veilige sprong is hiermee gegarandeerd, stelt hij.</a:t>
            </a:r>
            <a:endParaRPr lang="nl-NL"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Aan jou de taak om de claim van de fabrikant te onderzoeken.</a:t>
            </a:r>
            <a:endParaRPr lang="nl-NL" sz="2400" dirty="0">
              <a:solidFill>
                <a:schemeClr val="bg1"/>
              </a:solidFill>
            </a:endParaRPr>
          </a:p>
          <a:p>
            <a:r>
              <a:rPr lang="nl-NL"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nl-NL" sz="2800" dirty="0"/>
          </a:p>
        </p:txBody>
      </p:sp>
      <p:sp>
        <p:nvSpPr>
          <p:cNvPr id="7" name="TextBox 6">
            <a:extLst>
              <a:ext uri="{FF2B5EF4-FFF2-40B4-BE49-F238E27FC236}">
                <a16:creationId xmlns:a16="http://schemas.microsoft.com/office/drawing/2014/main" id="{7F636581-1EF1-43EB-9F9E-258F88F4E9A8}"/>
              </a:ext>
            </a:extLst>
          </p:cNvPr>
          <p:cNvSpPr txBox="1"/>
          <p:nvPr/>
        </p:nvSpPr>
        <p:spPr>
          <a:xfrm>
            <a:off x="4765668" y="5171998"/>
            <a:ext cx="7426331" cy="70788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Ink Free" panose="03080402000500000000" pitchFamily="66" charset="0"/>
                <a:ea typeface="+mn-ea"/>
                <a:cs typeface="+mn-cs"/>
              </a:rPr>
              <a:t>Gegarandeerd veilige sprong !</a:t>
            </a:r>
            <a:endParaRPr kumimoji="0" lang="nl-NL" sz="4000" b="1" i="0" u="none" strike="noStrike" kern="1200" cap="none" spc="0" normalizeH="0" baseline="0" noProof="0" dirty="0">
              <a:ln>
                <a:noFill/>
              </a:ln>
              <a:solidFill>
                <a:prstClr val="black">
                  <a:lumMod val="85000"/>
                  <a:lumOff val="15000"/>
                </a:prstClr>
              </a:solidFill>
              <a:effectLst/>
              <a:uLnTx/>
              <a:uFillTx/>
              <a:latin typeface="Ink Free" panose="03080402000500000000" pitchFamily="66" charset="0"/>
              <a:ea typeface="+mn-ea"/>
              <a:cs typeface="+mn-cs"/>
            </a:endParaRPr>
          </a:p>
        </p:txBody>
      </p:sp>
      <p:sp>
        <p:nvSpPr>
          <p:cNvPr id="2" name="Title 1">
            <a:extLst>
              <a:ext uri="{FF2B5EF4-FFF2-40B4-BE49-F238E27FC236}">
                <a16:creationId xmlns:a16="http://schemas.microsoft.com/office/drawing/2014/main" id="{2E621351-7CE0-4D3F-824E-4F7F26178627}"/>
              </a:ext>
            </a:extLst>
          </p:cNvPr>
          <p:cNvSpPr>
            <a:spLocks noGrp="1"/>
          </p:cNvSpPr>
          <p:nvPr>
            <p:ph type="title"/>
          </p:nvPr>
        </p:nvSpPr>
        <p:spPr>
          <a:xfrm>
            <a:off x="6608618" y="320827"/>
            <a:ext cx="5583382" cy="1375366"/>
          </a:xfrm>
          <a:solidFill>
            <a:schemeClr val="tx1">
              <a:lumMod val="75000"/>
              <a:lumOff val="25000"/>
            </a:schemeClr>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schemeClr val="bg1"/>
                </a:solidFill>
                <a:latin typeface="+mn-lt"/>
              </a:rPr>
              <a:t>Safety first</a:t>
            </a:r>
            <a:br>
              <a:rPr lang="en-US" sz="5400" dirty="0">
                <a:solidFill>
                  <a:schemeClr val="bg1"/>
                </a:solidFill>
                <a:latin typeface="+mn-lt"/>
              </a:rPr>
            </a:br>
            <a:r>
              <a:rPr kumimoji="0" lang="en-US" sz="4400" b="0" i="0" u="none" strike="noStrike" kern="1200" cap="none" spc="0" normalizeH="0" baseline="0" noProof="0" dirty="0">
                <a:ln>
                  <a:noFill/>
                </a:ln>
                <a:solidFill>
                  <a:schemeClr val="bg1"/>
                </a:solidFill>
                <a:effectLst/>
                <a:uLnTx/>
                <a:uFillTx/>
                <a:latin typeface="Calibri" panose="020F0502020204030204"/>
                <a:ea typeface="+mn-ea"/>
                <a:cs typeface="+mn-cs"/>
              </a:rPr>
              <a:t>Superparachute</a:t>
            </a:r>
            <a:endParaRPr lang="en-US" sz="5400" dirty="0">
              <a:solidFill>
                <a:schemeClr val="bg1"/>
              </a:solidFill>
              <a:latin typeface="+mn-lt"/>
            </a:endParaRPr>
          </a:p>
        </p:txBody>
      </p:sp>
      <p:sp>
        <p:nvSpPr>
          <p:cNvPr id="8" name="Slide Number Placeholder 7">
            <a:extLst>
              <a:ext uri="{FF2B5EF4-FFF2-40B4-BE49-F238E27FC236}">
                <a16:creationId xmlns:a16="http://schemas.microsoft.com/office/drawing/2014/main" id="{BB0EE0E9-9C12-4094-A5EB-F1EAE4E66382}"/>
              </a:ext>
            </a:extLst>
          </p:cNvPr>
          <p:cNvSpPr>
            <a:spLocks noGrp="1"/>
          </p:cNvSpPr>
          <p:nvPr>
            <p:ph type="sldNum" sz="quarter" idx="12"/>
          </p:nvPr>
        </p:nvSpPr>
        <p:spPr>
          <a:xfrm>
            <a:off x="11452195" y="6124576"/>
            <a:ext cx="39055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2A7EE-1559-4C95-8826-1D0D0CD937D9}" type="slidenum">
              <a:rPr kumimoji="0" lang="nl-NL" sz="1200" b="0" i="0" u="none" strike="noStrike" kern="1200" cap="none" spc="0" normalizeH="0" baseline="0" noProof="0" smtClean="0">
                <a:ln>
                  <a:noFill/>
                </a:ln>
                <a:solidFill>
                  <a:prstClr val="white"/>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9" name="Content Placeholder 4">
            <a:extLst>
              <a:ext uri="{FF2B5EF4-FFF2-40B4-BE49-F238E27FC236}">
                <a16:creationId xmlns:a16="http://schemas.microsoft.com/office/drawing/2014/main" id="{1D6F3C6B-BCFD-40B3-AF77-11FFA8DC6208}"/>
              </a:ext>
            </a:extLst>
          </p:cNvPr>
          <p:cNvSpPr txBox="1">
            <a:spLocks/>
          </p:cNvSpPr>
          <p:nvPr/>
        </p:nvSpPr>
        <p:spPr bwMode="auto">
          <a:xfrm>
            <a:off x="6608616" y="-64001"/>
            <a:ext cx="5583383" cy="384828"/>
          </a:xfrm>
          <a:prstGeom prst="rect">
            <a:avLst/>
          </a:prstGeom>
          <a:solidFill>
            <a:schemeClr val="tx1">
              <a:lumMod val="75000"/>
              <a:lumOff val="25000"/>
            </a:schemeClr>
          </a:solid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itchFamily="34" charset="0"/>
              <a:defRPr sz="2000" kern="1200">
                <a:solidFill>
                  <a:schemeClr val="tx1"/>
                </a:solidFill>
                <a:latin typeface="Arial"/>
                <a:ea typeface="ＭＳ Ｐゴシック" charset="-128"/>
                <a:cs typeface="Arial"/>
              </a:defRPr>
            </a:lvl1pPr>
            <a:lvl2pPr marL="628650"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2pPr>
            <a:lvl3pPr marL="896938"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3pPr>
            <a:lvl4pPr marL="1255713"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4pPr>
            <a:lvl5pPr marL="1612900"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i="1" dirty="0">
                <a:solidFill>
                  <a:schemeClr val="bg1"/>
                </a:solidFill>
                <a:latin typeface="+mn-lt"/>
              </a:rPr>
              <a:t>advertentie</a:t>
            </a:r>
          </a:p>
        </p:txBody>
      </p:sp>
      <p:sp>
        <p:nvSpPr>
          <p:cNvPr id="4" name="TextBox 3">
            <a:extLst>
              <a:ext uri="{FF2B5EF4-FFF2-40B4-BE49-F238E27FC236}">
                <a16:creationId xmlns:a16="http://schemas.microsoft.com/office/drawing/2014/main" id="{3203797C-BA4E-2E75-8093-92724E49BA54}"/>
              </a:ext>
            </a:extLst>
          </p:cNvPr>
          <p:cNvSpPr txBox="1"/>
          <p:nvPr/>
        </p:nvSpPr>
        <p:spPr>
          <a:xfrm>
            <a:off x="678095" y="36778"/>
            <a:ext cx="4695290" cy="954107"/>
          </a:xfrm>
          <a:prstGeom prst="rect">
            <a:avLst/>
          </a:prstGeom>
          <a:noFill/>
        </p:spPr>
        <p:txBody>
          <a:bodyPr wrap="square" rtlCol="0">
            <a:spAutoFit/>
          </a:bodyPr>
          <a:lstStyle/>
          <a:p>
            <a:pPr algn="ctr"/>
            <a:r>
              <a:rPr lang="en-US" sz="2800" b="1" dirty="0" err="1">
                <a:solidFill>
                  <a:schemeClr val="bg1"/>
                </a:solidFill>
              </a:rPr>
              <a:t>Onderwijsleergesprek</a:t>
            </a:r>
            <a:r>
              <a:rPr lang="en-US" sz="2800" b="1" dirty="0">
                <a:solidFill>
                  <a:schemeClr val="bg1"/>
                </a:solidFill>
              </a:rPr>
              <a:t>: </a:t>
            </a:r>
            <a:r>
              <a:rPr lang="en-US" sz="2800" b="1" dirty="0" err="1">
                <a:solidFill>
                  <a:schemeClr val="bg1"/>
                </a:solidFill>
              </a:rPr>
              <a:t>wanneer</a:t>
            </a:r>
            <a:r>
              <a:rPr lang="en-US" sz="2800" b="1" dirty="0">
                <a:solidFill>
                  <a:schemeClr val="bg1"/>
                </a:solidFill>
              </a:rPr>
              <a:t> is een sprong </a:t>
            </a:r>
            <a:r>
              <a:rPr lang="en-US" sz="2800" b="1" dirty="0" err="1">
                <a:solidFill>
                  <a:schemeClr val="bg1"/>
                </a:solidFill>
              </a:rPr>
              <a:t>veilig</a:t>
            </a:r>
            <a:r>
              <a:rPr lang="en-US" sz="2800" b="1" dirty="0">
                <a:solidFill>
                  <a:schemeClr val="bg1"/>
                </a:solidFill>
              </a:rPr>
              <a:t>?</a:t>
            </a:r>
            <a:endParaRPr lang="nl-NL" sz="2800" b="1" dirty="0">
              <a:solidFill>
                <a:schemeClr val="bg1"/>
              </a:solidFill>
            </a:endParaRPr>
          </a:p>
        </p:txBody>
      </p:sp>
    </p:spTree>
    <p:extLst>
      <p:ext uri="{BB962C8B-B14F-4D97-AF65-F5344CB8AC3E}">
        <p14:creationId xmlns:p14="http://schemas.microsoft.com/office/powerpoint/2010/main" val="287069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9D8A97-05F1-4BE5-83C5-A7F92C5BEE1A}" type="slidenum">
              <a:rPr lang="nl-NL" smtClean="0"/>
              <a:pPr/>
              <a:t>2</a:t>
            </a:fld>
            <a:endParaRPr lang="nl-NL"/>
          </a:p>
        </p:txBody>
      </p:sp>
      <p:sp>
        <p:nvSpPr>
          <p:cNvPr id="6" name="TextBox 5">
            <a:extLst>
              <a:ext uri="{FF2B5EF4-FFF2-40B4-BE49-F238E27FC236}">
                <a16:creationId xmlns:a16="http://schemas.microsoft.com/office/drawing/2014/main" id="{BC9DBB33-32D3-4BFD-87C3-8F0E07EC8EA8}"/>
              </a:ext>
            </a:extLst>
          </p:cNvPr>
          <p:cNvSpPr txBox="1"/>
          <p:nvPr/>
        </p:nvSpPr>
        <p:spPr>
          <a:xfrm>
            <a:off x="447182" y="2254070"/>
            <a:ext cx="10977527" cy="1354217"/>
          </a:xfrm>
          <a:prstGeom prst="rect">
            <a:avLst/>
          </a:prstGeom>
          <a:solidFill>
            <a:schemeClr val="bg1"/>
          </a:solidFill>
        </p:spPr>
        <p:txBody>
          <a:bodyPr wrap="square" rtlCol="0">
            <a:spAutoFit/>
          </a:bodyPr>
          <a:lstStyle/>
          <a:p>
            <a:pPr marL="457200" indent="-457200">
              <a:spcAft>
                <a:spcPts val="6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P</a:t>
            </a:r>
            <a:r>
              <a:rPr lang="nl-NL" sz="2400" dirty="0">
                <a:latin typeface="Calibri" panose="020F0502020204030204" pitchFamily="34" charset="0"/>
                <a:ea typeface="Calibri" panose="020F0502020204030204" pitchFamily="34" charset="0"/>
                <a:cs typeface="Calibri" panose="020F0502020204030204" pitchFamily="34" charset="0"/>
              </a:rPr>
              <a:t>luk de Data: systeemdenken &amp; modelleren in onderbouw-natuurkundelessen</a:t>
            </a:r>
          </a:p>
          <a:p>
            <a:pPr marL="457200" indent="-457200">
              <a:spcAft>
                <a:spcPts val="600"/>
              </a:spcAft>
              <a:buFont typeface="Arial" panose="020B0604020202020204" pitchFamily="34" charset="0"/>
              <a:buChar char="•"/>
            </a:pPr>
            <a:r>
              <a:rPr lang="nl-NL" sz="2400" dirty="0">
                <a:latin typeface="Calibri" panose="020F0502020204030204" pitchFamily="34" charset="0"/>
                <a:ea typeface="Calibri" panose="020F0502020204030204" pitchFamily="34" charset="0"/>
                <a:cs typeface="Calibri" panose="020F0502020204030204" pitchFamily="34" charset="0"/>
              </a:rPr>
              <a:t>Systeemdenken &amp; modelleren op de lerarenopleiding</a:t>
            </a:r>
          </a:p>
          <a:p>
            <a:pPr marL="457200" indent="-457200">
              <a:spcAft>
                <a:spcPts val="600"/>
              </a:spcAft>
              <a:buFont typeface="Arial" panose="020B0604020202020204" pitchFamily="34" charset="0"/>
              <a:buChar char="•"/>
            </a:pPr>
            <a:r>
              <a:rPr lang="nl-NL" sz="2400" dirty="0">
                <a:latin typeface="Calibri" panose="020F0502020204030204" pitchFamily="34" charset="0"/>
                <a:ea typeface="Calibri" panose="020F0502020204030204" pitchFamily="34" charset="0"/>
                <a:cs typeface="Calibri" panose="020F0502020204030204" pitchFamily="34" charset="0"/>
              </a:rPr>
              <a:t>Niet alfa, bèta of gamma, maar sigma</a:t>
            </a:r>
          </a:p>
        </p:txBody>
      </p:sp>
      <p:sp>
        <p:nvSpPr>
          <p:cNvPr id="5" name="Title 1">
            <a:extLst>
              <a:ext uri="{FF2B5EF4-FFF2-40B4-BE49-F238E27FC236}">
                <a16:creationId xmlns:a16="http://schemas.microsoft.com/office/drawing/2014/main" id="{F568FF39-C2BF-4964-97F4-6AE07ECEC046}"/>
              </a:ext>
            </a:extLst>
          </p:cNvPr>
          <p:cNvSpPr txBox="1">
            <a:spLocks/>
          </p:cNvSpPr>
          <p:nvPr/>
        </p:nvSpPr>
        <p:spPr>
          <a:xfrm>
            <a:off x="1394903" y="609045"/>
            <a:ext cx="8596631" cy="1143000"/>
          </a:xfrm>
          <a:prstGeom prst="rect">
            <a:avLst/>
          </a:prstGeom>
        </p:spPr>
        <p:txBody>
          <a:bodyPr vert="horz" lIns="91440" tIns="45720" rIns="91440" bIns="45720" rtlCol="0" anchor="ctr">
            <a:noAutofit/>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sz="3600" b="1" cap="none" dirty="0" err="1"/>
              <a:t>Inhoud</a:t>
            </a:r>
            <a:endParaRPr lang="nl-NL" sz="3600" b="1" cap="none" dirty="0"/>
          </a:p>
        </p:txBody>
      </p:sp>
    </p:spTree>
    <p:extLst>
      <p:ext uri="{BB962C8B-B14F-4D97-AF65-F5344CB8AC3E}">
        <p14:creationId xmlns:p14="http://schemas.microsoft.com/office/powerpoint/2010/main" val="1635193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037FA9-CA83-4DE9-A0EB-5AB93DBF9B3F}"/>
              </a:ext>
            </a:extLst>
          </p:cNvPr>
          <p:cNvSpPr>
            <a:spLocks noGrp="1"/>
          </p:cNvSpPr>
          <p:nvPr>
            <p:ph idx="1"/>
          </p:nvPr>
        </p:nvSpPr>
        <p:spPr>
          <a:xfrm>
            <a:off x="291225" y="2326177"/>
            <a:ext cx="3643777" cy="3150475"/>
          </a:xfrm>
        </p:spPr>
        <p:txBody>
          <a:bodyPr/>
          <a:lstStyle/>
          <a:p>
            <a:pPr marL="0" indent="0">
              <a:buNone/>
            </a:pPr>
            <a:r>
              <a:rPr lang="en-US" sz="2400" b="1" dirty="0">
                <a:latin typeface="+mj-lt"/>
              </a:rPr>
              <a:t>4 </a:t>
            </a:r>
            <a:r>
              <a:rPr lang="en-US" sz="2400" b="1" dirty="0" err="1">
                <a:latin typeface="+mj-lt"/>
              </a:rPr>
              <a:t>fasen</a:t>
            </a:r>
            <a:r>
              <a:rPr lang="en-US" sz="2400" b="1" dirty="0">
                <a:latin typeface="+mj-lt"/>
              </a:rPr>
              <a:t> computationeel </a:t>
            </a:r>
            <a:r>
              <a:rPr lang="en-US" sz="2400" b="1" dirty="0" err="1">
                <a:latin typeface="+mj-lt"/>
              </a:rPr>
              <a:t>probleemoplossen</a:t>
            </a:r>
            <a:endParaRPr lang="en-US" sz="2400" b="1" dirty="0">
              <a:latin typeface="+mj-lt"/>
            </a:endParaRPr>
          </a:p>
          <a:p>
            <a:pPr marL="742950" lvl="1" indent="-457200">
              <a:buAutoNum type="arabicPeriod"/>
            </a:pPr>
            <a:r>
              <a:rPr lang="en-US" sz="2400" dirty="0" err="1">
                <a:latin typeface="+mj-lt"/>
              </a:rPr>
              <a:t>Definiëren</a:t>
            </a:r>
            <a:endParaRPr lang="en-US" sz="2400" dirty="0">
              <a:latin typeface="+mj-lt"/>
            </a:endParaRPr>
          </a:p>
          <a:p>
            <a:pPr marL="742950" lvl="1" indent="-457200">
              <a:buAutoNum type="arabicPeriod"/>
            </a:pPr>
            <a:r>
              <a:rPr lang="en-US" sz="2400" dirty="0" err="1">
                <a:latin typeface="+mj-lt"/>
              </a:rPr>
              <a:t>Abstraheren</a:t>
            </a:r>
            <a:endParaRPr lang="en-US" sz="2400" dirty="0">
              <a:latin typeface="+mj-lt"/>
            </a:endParaRPr>
          </a:p>
          <a:p>
            <a:pPr marL="742950" lvl="1" indent="-457200">
              <a:buAutoNum type="arabicPeriod"/>
            </a:pPr>
            <a:r>
              <a:rPr lang="en-US" sz="2400" dirty="0" err="1">
                <a:latin typeface="+mj-lt"/>
              </a:rPr>
              <a:t>Oplossen</a:t>
            </a:r>
            <a:endParaRPr lang="en-US" sz="2400" dirty="0">
              <a:latin typeface="+mj-lt"/>
            </a:endParaRPr>
          </a:p>
          <a:p>
            <a:pPr marL="742950" lvl="1" indent="-457200">
              <a:buAutoNum type="arabicPeriod"/>
            </a:pPr>
            <a:r>
              <a:rPr lang="en-US" sz="2400" dirty="0" err="1">
                <a:latin typeface="+mj-lt"/>
              </a:rPr>
              <a:t>Interpreteren</a:t>
            </a:r>
            <a:endParaRPr lang="en-US" sz="2400" dirty="0">
              <a:latin typeface="+mj-lt"/>
            </a:endParaRPr>
          </a:p>
          <a:p>
            <a:pPr marL="457200" indent="-457200">
              <a:buAutoNum type="arabicPeriod"/>
            </a:pPr>
            <a:endParaRPr lang="nl-NL" sz="2400" b="1" dirty="0">
              <a:latin typeface="+mj-lt"/>
            </a:endParaRPr>
          </a:p>
        </p:txBody>
      </p:sp>
      <p:sp>
        <p:nvSpPr>
          <p:cNvPr id="4" name="Slide Number Placeholder 3">
            <a:extLst>
              <a:ext uri="{FF2B5EF4-FFF2-40B4-BE49-F238E27FC236}">
                <a16:creationId xmlns:a16="http://schemas.microsoft.com/office/drawing/2014/main" id="{D1DED3A2-88F7-4BD5-B2CA-11839E8291A3}"/>
              </a:ext>
            </a:extLst>
          </p:cNvPr>
          <p:cNvSpPr>
            <a:spLocks noGrp="1"/>
          </p:cNvSpPr>
          <p:nvPr>
            <p:ph type="sldNum" sz="quarter" idx="12"/>
          </p:nvPr>
        </p:nvSpPr>
        <p:spPr/>
        <p:txBody>
          <a:bodyPr/>
          <a:lstStyle/>
          <a:p>
            <a:fld id="{782C7D06-499C-405C-B582-939AEA44D955}" type="slidenum">
              <a:rPr lang="nl-NL" smtClean="0"/>
              <a:t>20</a:t>
            </a:fld>
            <a:endParaRPr lang="nl-NL"/>
          </a:p>
        </p:txBody>
      </p:sp>
      <p:pic>
        <p:nvPicPr>
          <p:cNvPr id="13" name="Picture 12">
            <a:extLst>
              <a:ext uri="{FF2B5EF4-FFF2-40B4-BE49-F238E27FC236}">
                <a16:creationId xmlns:a16="http://schemas.microsoft.com/office/drawing/2014/main" id="{F2CC2303-D32E-4438-B359-031F9E0E4286}"/>
              </a:ext>
            </a:extLst>
          </p:cNvPr>
          <p:cNvPicPr>
            <a:picLocks noChangeAspect="1"/>
          </p:cNvPicPr>
          <p:nvPr/>
        </p:nvPicPr>
        <p:blipFill>
          <a:blip r:embed="rId3"/>
          <a:stretch>
            <a:fillRect/>
          </a:stretch>
        </p:blipFill>
        <p:spPr>
          <a:xfrm>
            <a:off x="9945526" y="2916739"/>
            <a:ext cx="2122282" cy="2205645"/>
          </a:xfrm>
          <a:prstGeom prst="rect">
            <a:avLst/>
          </a:prstGeom>
        </p:spPr>
      </p:pic>
      <p:grpSp>
        <p:nvGrpSpPr>
          <p:cNvPr id="8" name="Group 7">
            <a:extLst>
              <a:ext uri="{FF2B5EF4-FFF2-40B4-BE49-F238E27FC236}">
                <a16:creationId xmlns:a16="http://schemas.microsoft.com/office/drawing/2014/main" id="{0C07D215-9D70-421D-9081-9A3F96EEAD2F}"/>
              </a:ext>
            </a:extLst>
          </p:cNvPr>
          <p:cNvGrpSpPr/>
          <p:nvPr/>
        </p:nvGrpSpPr>
        <p:grpSpPr>
          <a:xfrm>
            <a:off x="4185494" y="1486838"/>
            <a:ext cx="6720123" cy="4239658"/>
            <a:chOff x="4462896" y="1034776"/>
            <a:chExt cx="6720123" cy="4239658"/>
          </a:xfrm>
        </p:grpSpPr>
        <p:pic>
          <p:nvPicPr>
            <p:cNvPr id="7" name="Picture 6">
              <a:extLst>
                <a:ext uri="{FF2B5EF4-FFF2-40B4-BE49-F238E27FC236}">
                  <a16:creationId xmlns:a16="http://schemas.microsoft.com/office/drawing/2014/main" id="{209A2C09-AC9D-40BA-8B86-2563EC5391BC}"/>
                </a:ext>
              </a:extLst>
            </p:cNvPr>
            <p:cNvPicPr>
              <a:picLocks noChangeAspect="1"/>
            </p:cNvPicPr>
            <p:nvPr/>
          </p:nvPicPr>
          <p:blipFill>
            <a:blip r:embed="rId4"/>
            <a:stretch>
              <a:fillRect/>
            </a:stretch>
          </p:blipFill>
          <p:spPr>
            <a:xfrm>
              <a:off x="5475267" y="1034776"/>
              <a:ext cx="4239658" cy="4239658"/>
            </a:xfrm>
            <a:prstGeom prst="rect">
              <a:avLst/>
            </a:prstGeom>
          </p:spPr>
        </p:pic>
        <p:grpSp>
          <p:nvGrpSpPr>
            <p:cNvPr id="16" name="Group 15">
              <a:extLst>
                <a:ext uri="{FF2B5EF4-FFF2-40B4-BE49-F238E27FC236}">
                  <a16:creationId xmlns:a16="http://schemas.microsoft.com/office/drawing/2014/main" id="{6E928884-615C-4AA8-BAC3-2EDCB67C6242}"/>
                </a:ext>
              </a:extLst>
            </p:cNvPr>
            <p:cNvGrpSpPr/>
            <p:nvPr/>
          </p:nvGrpSpPr>
          <p:grpSpPr>
            <a:xfrm>
              <a:off x="4462896" y="1537848"/>
              <a:ext cx="6720123" cy="322717"/>
              <a:chOff x="4462896" y="1537849"/>
              <a:chExt cx="6720123" cy="322717"/>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9EE1FFE-920D-422A-901A-14CFB47750F7}"/>
                      </a:ext>
                    </a:extLst>
                  </p:cNvPr>
                  <p:cNvSpPr txBox="1"/>
                  <p:nvPr/>
                </p:nvSpPr>
                <p:spPr>
                  <a:xfrm>
                    <a:off x="8246831" y="1537849"/>
                    <a:ext cx="2936188" cy="3227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𝑤</m:t>
                              </m:r>
                              <m:r>
                                <a:rPr lang="en-US" b="0" i="1" smtClean="0">
                                  <a:latin typeface="Cambria Math" panose="02040503050406030204" pitchFamily="18" charset="0"/>
                                </a:rPr>
                                <m:t>_</m:t>
                              </m:r>
                              <m:r>
                                <a:rPr lang="en-US" b="0" i="1" smtClean="0">
                                  <a:latin typeface="Cambria Math" panose="02040503050406030204" pitchFamily="18" charset="0"/>
                                </a:rPr>
                                <m:t>𝑙𝑢𝑐h𝑡</m:t>
                              </m:r>
                            </m:sub>
                          </m:sSub>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e>
                          </m:box>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𝑂𝑝𝑝</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𝑦</m:t>
                              </m:r>
                            </m:sub>
                            <m:sup>
                              <m:r>
                                <a:rPr lang="en-US" b="0" i="1" smtClean="0">
                                  <a:latin typeface="Cambria Math" panose="02040503050406030204" pitchFamily="18" charset="0"/>
                                  <a:ea typeface="Cambria Math" panose="02040503050406030204" pitchFamily="18" charset="0"/>
                                </a:rPr>
                                <m:t>2</m:t>
                              </m:r>
                            </m:sup>
                          </m:sSubSup>
                        </m:oMath>
                      </m:oMathPara>
                    </a14:m>
                    <a:endParaRPr lang="nl-NL" dirty="0"/>
                  </a:p>
                </p:txBody>
              </p:sp>
            </mc:Choice>
            <mc:Fallback xmlns="">
              <p:sp>
                <p:nvSpPr>
                  <p:cNvPr id="11" name="TextBox 10">
                    <a:extLst>
                      <a:ext uri="{FF2B5EF4-FFF2-40B4-BE49-F238E27FC236}">
                        <a16:creationId xmlns:a16="http://schemas.microsoft.com/office/drawing/2014/main" id="{19EE1FFE-920D-422A-901A-14CFB47750F7}"/>
                      </a:ext>
                    </a:extLst>
                  </p:cNvPr>
                  <p:cNvSpPr txBox="1">
                    <a:spLocks noRot="1" noChangeAspect="1" noMove="1" noResize="1" noEditPoints="1" noAdjustHandles="1" noChangeArrowheads="1" noChangeShapeType="1" noTextEdit="1"/>
                  </p:cNvSpPr>
                  <p:nvPr/>
                </p:nvSpPr>
                <p:spPr>
                  <a:xfrm>
                    <a:off x="8246831" y="1537849"/>
                    <a:ext cx="2936188" cy="322717"/>
                  </a:xfrm>
                  <a:prstGeom prst="rect">
                    <a:avLst/>
                  </a:prstGeom>
                  <a:blipFill>
                    <a:blip r:embed="rId5"/>
                    <a:stretch>
                      <a:fillRect l="-1455" r="-416" b="-2264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2F7EA8F-F9B7-4BAE-B38A-0D714DCA6EFC}"/>
                      </a:ext>
                    </a:extLst>
                  </p:cNvPr>
                  <p:cNvSpPr txBox="1"/>
                  <p:nvPr/>
                </p:nvSpPr>
                <p:spPr>
                  <a:xfrm>
                    <a:off x="4462896" y="1583567"/>
                    <a:ext cx="15717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𝑍</m:t>
                              </m:r>
                            </m:sub>
                          </m:sSub>
                          <m:r>
                            <a:rPr lang="en-US" b="0" i="1" smtClean="0">
                              <a:latin typeface="Cambria Math" panose="02040503050406030204" pitchFamily="18" charset="0"/>
                            </a:rPr>
                            <m:t>=</m:t>
                          </m:r>
                          <m:r>
                            <a:rPr lang="en-US" b="0" i="1" smtClean="0">
                              <a:latin typeface="Cambria Math" panose="02040503050406030204" pitchFamily="18" charset="0"/>
                            </a:rPr>
                            <m:t>𝑚𝑎𝑠𝑠𝑎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𝑔</m:t>
                          </m:r>
                        </m:oMath>
                      </m:oMathPara>
                    </a14:m>
                    <a:endParaRPr lang="nl-NL" dirty="0"/>
                  </a:p>
                </p:txBody>
              </p:sp>
            </mc:Choice>
            <mc:Fallback xmlns="">
              <p:sp>
                <p:nvSpPr>
                  <p:cNvPr id="15" name="TextBox 14">
                    <a:extLst>
                      <a:ext uri="{FF2B5EF4-FFF2-40B4-BE49-F238E27FC236}">
                        <a16:creationId xmlns:a16="http://schemas.microsoft.com/office/drawing/2014/main" id="{32F7EA8F-F9B7-4BAE-B38A-0D714DCA6EFC}"/>
                      </a:ext>
                    </a:extLst>
                  </p:cNvPr>
                  <p:cNvSpPr txBox="1">
                    <a:spLocks noRot="1" noChangeAspect="1" noMove="1" noResize="1" noEditPoints="1" noAdjustHandles="1" noChangeArrowheads="1" noChangeShapeType="1" noTextEdit="1"/>
                  </p:cNvSpPr>
                  <p:nvPr/>
                </p:nvSpPr>
                <p:spPr>
                  <a:xfrm>
                    <a:off x="4462896" y="1583567"/>
                    <a:ext cx="1571777" cy="276999"/>
                  </a:xfrm>
                  <a:prstGeom prst="rect">
                    <a:avLst/>
                  </a:prstGeom>
                  <a:blipFill>
                    <a:blip r:embed="rId6"/>
                    <a:stretch>
                      <a:fillRect l="-2713" r="-3101" b="-26667"/>
                    </a:stretch>
                  </a:blipFill>
                </p:spPr>
                <p:txBody>
                  <a:bodyPr/>
                  <a:lstStyle/>
                  <a:p>
                    <a:r>
                      <a:rPr lang="nl-NL">
                        <a:noFill/>
                      </a:rPr>
                      <a:t> </a:t>
                    </a:r>
                  </a:p>
                </p:txBody>
              </p:sp>
            </mc:Fallback>
          </mc:AlternateContent>
        </p:grpSp>
      </p:grpSp>
      <p:sp>
        <p:nvSpPr>
          <p:cNvPr id="2" name="TextBox 1">
            <a:extLst>
              <a:ext uri="{FF2B5EF4-FFF2-40B4-BE49-F238E27FC236}">
                <a16:creationId xmlns:a16="http://schemas.microsoft.com/office/drawing/2014/main" id="{57F0A6FB-640B-7299-3C6B-FC215B7EFC98}"/>
              </a:ext>
            </a:extLst>
          </p:cNvPr>
          <p:cNvSpPr txBox="1"/>
          <p:nvPr/>
        </p:nvSpPr>
        <p:spPr>
          <a:xfrm>
            <a:off x="575351" y="212660"/>
            <a:ext cx="11267399" cy="70788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Ink Free" panose="03080402000500000000" pitchFamily="66" charset="0"/>
                <a:ea typeface="+mn-ea"/>
                <a:cs typeface="+mn-cs"/>
              </a:rPr>
              <a:t>Gegarandeerd veilige sprong !</a:t>
            </a:r>
            <a:endParaRPr kumimoji="0" lang="nl-NL" sz="4000" b="1" i="0" u="none" strike="noStrike" kern="1200" cap="none" spc="0" normalizeH="0" baseline="0" noProof="0" dirty="0">
              <a:ln>
                <a:noFill/>
              </a:ln>
              <a:solidFill>
                <a:prstClr val="black">
                  <a:lumMod val="85000"/>
                  <a:lumOff val="15000"/>
                </a:prstClr>
              </a:solidFill>
              <a:effectLst/>
              <a:uLnTx/>
              <a:uFillTx/>
              <a:latin typeface="Ink Free" panose="03080402000500000000" pitchFamily="66" charset="0"/>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4553F0A-334A-6E48-16AE-E7024483E046}"/>
                  </a:ext>
                </a:extLst>
              </p14:cNvPr>
              <p14:cNvContentPartPr/>
              <p14:nvPr/>
            </p14:nvContentPartPr>
            <p14:xfrm>
              <a:off x="10369136" y="3975854"/>
              <a:ext cx="803880" cy="360"/>
            </p14:xfrm>
          </p:contentPart>
        </mc:Choice>
        <mc:Fallback xmlns="">
          <p:pic>
            <p:nvPicPr>
              <p:cNvPr id="6" name="Ink 5">
                <a:extLst>
                  <a:ext uri="{FF2B5EF4-FFF2-40B4-BE49-F238E27FC236}">
                    <a16:creationId xmlns:a16="http://schemas.microsoft.com/office/drawing/2014/main" id="{34553F0A-334A-6E48-16AE-E7024483E046}"/>
                  </a:ext>
                </a:extLst>
              </p:cNvPr>
              <p:cNvPicPr/>
              <p:nvPr/>
            </p:nvPicPr>
            <p:blipFill>
              <a:blip r:embed="rId8"/>
              <a:stretch>
                <a:fillRect/>
              </a:stretch>
            </p:blipFill>
            <p:spPr>
              <a:xfrm>
                <a:off x="10333136" y="3904214"/>
                <a:ext cx="8755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BBEF6FA-9714-5A5D-229F-5A8C02622099}"/>
                  </a:ext>
                </a:extLst>
              </p14:cNvPr>
              <p14:cNvContentPartPr/>
              <p14:nvPr/>
            </p14:nvContentPartPr>
            <p14:xfrm>
              <a:off x="11115776" y="3982160"/>
              <a:ext cx="114480" cy="360"/>
            </p14:xfrm>
          </p:contentPart>
        </mc:Choice>
        <mc:Fallback xmlns="">
          <p:pic>
            <p:nvPicPr>
              <p:cNvPr id="9" name="Ink 8">
                <a:extLst>
                  <a:ext uri="{FF2B5EF4-FFF2-40B4-BE49-F238E27FC236}">
                    <a16:creationId xmlns:a16="http://schemas.microsoft.com/office/drawing/2014/main" id="{FBBEF6FA-9714-5A5D-229F-5A8C02622099}"/>
                  </a:ext>
                </a:extLst>
              </p:cNvPr>
              <p:cNvPicPr/>
              <p:nvPr/>
            </p:nvPicPr>
            <p:blipFill>
              <a:blip r:embed="rId10"/>
              <a:stretch>
                <a:fillRect/>
              </a:stretch>
            </p:blipFill>
            <p:spPr>
              <a:xfrm>
                <a:off x="11079776" y="3910520"/>
                <a:ext cx="186120" cy="144000"/>
              </a:xfrm>
              <a:prstGeom prst="rect">
                <a:avLst/>
              </a:prstGeom>
            </p:spPr>
          </p:pic>
        </mc:Fallback>
      </mc:AlternateContent>
      <p:sp>
        <p:nvSpPr>
          <p:cNvPr id="10" name="TextBox 9">
            <a:extLst>
              <a:ext uri="{FF2B5EF4-FFF2-40B4-BE49-F238E27FC236}">
                <a16:creationId xmlns:a16="http://schemas.microsoft.com/office/drawing/2014/main" id="{759B409D-D835-1D0C-E5A1-16792168A5E1}"/>
              </a:ext>
            </a:extLst>
          </p:cNvPr>
          <p:cNvSpPr txBox="1"/>
          <p:nvPr/>
        </p:nvSpPr>
        <p:spPr>
          <a:xfrm>
            <a:off x="11230256" y="2072855"/>
            <a:ext cx="944148" cy="769441"/>
          </a:xfrm>
          <a:prstGeom prst="rect">
            <a:avLst/>
          </a:prstGeom>
          <a:solidFill>
            <a:srgbClr val="FFFF00"/>
          </a:solidFill>
        </p:spPr>
        <p:txBody>
          <a:bodyPr wrap="square" rtlCol="0">
            <a:spAutoFit/>
          </a:bodyPr>
          <a:lstStyle/>
          <a:p>
            <a:pPr algn="ctr"/>
            <a:r>
              <a:rPr lang="en-US" sz="4400" b="1" dirty="0">
                <a:solidFill>
                  <a:srgbClr val="002060"/>
                </a:solidFill>
              </a:rPr>
              <a:t>3</a:t>
            </a:r>
            <a:endParaRPr lang="nl-NL" sz="4400" b="1" dirty="0">
              <a:solidFill>
                <a:srgbClr val="002060"/>
              </a:solidFill>
            </a:endParaRPr>
          </a:p>
        </p:txBody>
      </p:sp>
    </p:spTree>
    <p:extLst>
      <p:ext uri="{BB962C8B-B14F-4D97-AF65-F5344CB8AC3E}">
        <p14:creationId xmlns:p14="http://schemas.microsoft.com/office/powerpoint/2010/main" val="294377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C886B9-DB62-465E-A391-D14E75A62993}"/>
              </a:ext>
            </a:extLst>
          </p:cNvPr>
          <p:cNvSpPr>
            <a:spLocks noGrp="1"/>
          </p:cNvSpPr>
          <p:nvPr>
            <p:ph type="sldNum" sz="quarter" idx="12"/>
          </p:nvPr>
        </p:nvSpPr>
        <p:spPr/>
        <p:txBody>
          <a:bodyPr/>
          <a:lstStyle/>
          <a:p>
            <a:fld id="{4514A692-A8BD-40EF-891B-EC9CDED3F231}" type="slidenum">
              <a:rPr lang="en-US" smtClean="0"/>
              <a:t>21</a:t>
            </a:fld>
            <a:endParaRPr lang="en-US"/>
          </a:p>
        </p:txBody>
      </p:sp>
      <p:pic>
        <p:nvPicPr>
          <p:cNvPr id="4" name="Picture 3">
            <a:extLst>
              <a:ext uri="{FF2B5EF4-FFF2-40B4-BE49-F238E27FC236}">
                <a16:creationId xmlns:a16="http://schemas.microsoft.com/office/drawing/2014/main" id="{7FE321AC-7746-4FEE-8524-5240BDEB26FC}"/>
              </a:ext>
            </a:extLst>
          </p:cNvPr>
          <p:cNvPicPr>
            <a:picLocks noChangeAspect="1"/>
          </p:cNvPicPr>
          <p:nvPr/>
        </p:nvPicPr>
        <p:blipFill>
          <a:blip r:embed="rId2"/>
          <a:stretch>
            <a:fillRect/>
          </a:stretch>
        </p:blipFill>
        <p:spPr>
          <a:xfrm>
            <a:off x="0" y="1255187"/>
            <a:ext cx="12192000" cy="4684156"/>
          </a:xfrm>
          <a:prstGeom prst="rect">
            <a:avLst/>
          </a:prstGeom>
        </p:spPr>
      </p:pic>
      <p:sp>
        <p:nvSpPr>
          <p:cNvPr id="5" name="Oval 4">
            <a:extLst>
              <a:ext uri="{FF2B5EF4-FFF2-40B4-BE49-F238E27FC236}">
                <a16:creationId xmlns:a16="http://schemas.microsoft.com/office/drawing/2014/main" id="{2F10AEE4-1914-418D-999A-3597FEB22C8F}"/>
              </a:ext>
            </a:extLst>
          </p:cNvPr>
          <p:cNvSpPr/>
          <p:nvPr/>
        </p:nvSpPr>
        <p:spPr>
          <a:xfrm>
            <a:off x="10314629" y="1319238"/>
            <a:ext cx="360727" cy="35237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Straight Connector 5">
            <a:extLst>
              <a:ext uri="{FF2B5EF4-FFF2-40B4-BE49-F238E27FC236}">
                <a16:creationId xmlns:a16="http://schemas.microsoft.com/office/drawing/2014/main" id="{5EBC4C90-03C4-439C-B89F-3BEB4811DA83}"/>
              </a:ext>
            </a:extLst>
          </p:cNvPr>
          <p:cNvCxnSpPr>
            <a:cxnSpLocks/>
          </p:cNvCxnSpPr>
          <p:nvPr/>
        </p:nvCxnSpPr>
        <p:spPr>
          <a:xfrm flipH="1">
            <a:off x="8801241" y="1495427"/>
            <a:ext cx="1693752" cy="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F1FFA68-3648-4902-9E28-CFEFF30AF192}"/>
              </a:ext>
            </a:extLst>
          </p:cNvPr>
          <p:cNvSpPr/>
          <p:nvPr/>
        </p:nvSpPr>
        <p:spPr>
          <a:xfrm>
            <a:off x="0" y="3597265"/>
            <a:ext cx="360727" cy="35237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Straight Connector 8">
            <a:extLst>
              <a:ext uri="{FF2B5EF4-FFF2-40B4-BE49-F238E27FC236}">
                <a16:creationId xmlns:a16="http://schemas.microsoft.com/office/drawing/2014/main" id="{84A93DB2-915F-464F-8EF8-4ACD60DDF4F2}"/>
              </a:ext>
            </a:extLst>
          </p:cNvPr>
          <p:cNvCxnSpPr>
            <a:cxnSpLocks/>
          </p:cNvCxnSpPr>
          <p:nvPr/>
        </p:nvCxnSpPr>
        <p:spPr>
          <a:xfrm flipH="1">
            <a:off x="319361" y="3787677"/>
            <a:ext cx="1787235" cy="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52E81E0-B8C8-4DC2-B2CA-7F6770B763B2}"/>
              </a:ext>
            </a:extLst>
          </p:cNvPr>
          <p:cNvSpPr txBox="1">
            <a:spLocks/>
          </p:cNvSpPr>
          <p:nvPr/>
        </p:nvSpPr>
        <p:spPr>
          <a:xfrm>
            <a:off x="0" y="319595"/>
            <a:ext cx="5285064" cy="947097"/>
          </a:xfrm>
          <a:prstGeom prst="rect">
            <a:avLst/>
          </a:prstGeom>
          <a:solidFill>
            <a:schemeClr val="bg1"/>
          </a:solidFill>
        </p:spPr>
        <p:txBody>
          <a:bodyPr>
            <a:normAutofit/>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sz="2400" dirty="0" err="1">
                <a:latin typeface="+mn-lt"/>
              </a:rPr>
              <a:t>Contextvraag</a:t>
            </a:r>
            <a:endParaRPr lang="en-US" sz="2400" dirty="0">
              <a:latin typeface="+mn-lt"/>
            </a:endParaRPr>
          </a:p>
          <a:p>
            <a:pPr algn="ctr"/>
            <a:r>
              <a:rPr lang="en-US" sz="2400" dirty="0" err="1">
                <a:latin typeface="+mn-lt"/>
              </a:rPr>
              <a:t>openingsduur</a:t>
            </a:r>
            <a:r>
              <a:rPr lang="en-US" sz="2400" dirty="0">
                <a:latin typeface="+mn-lt"/>
              </a:rPr>
              <a:t> parachute</a:t>
            </a:r>
            <a:endParaRPr lang="nl-NL" sz="2400" dirty="0">
              <a:latin typeface="+mn-lt"/>
            </a:endParaRPr>
          </a:p>
        </p:txBody>
      </p:sp>
      <p:sp>
        <p:nvSpPr>
          <p:cNvPr id="11" name="TextBox 10">
            <a:extLst>
              <a:ext uri="{FF2B5EF4-FFF2-40B4-BE49-F238E27FC236}">
                <a16:creationId xmlns:a16="http://schemas.microsoft.com/office/drawing/2014/main" id="{CD184645-0ED9-47FB-B03B-9940A164DB61}"/>
              </a:ext>
            </a:extLst>
          </p:cNvPr>
          <p:cNvSpPr txBox="1"/>
          <p:nvPr/>
        </p:nvSpPr>
        <p:spPr>
          <a:xfrm>
            <a:off x="6537277" y="106689"/>
            <a:ext cx="5472167" cy="523220"/>
          </a:xfrm>
          <a:prstGeom prst="rect">
            <a:avLst/>
          </a:prstGeom>
          <a:noFill/>
          <a:ln w="76200">
            <a:solidFill>
              <a:srgbClr val="FFC000"/>
            </a:solidFill>
          </a:ln>
        </p:spPr>
        <p:txBody>
          <a:bodyPr wrap="square" rtlCol="0">
            <a:spAutoFit/>
          </a:bodyPr>
          <a:lstStyle/>
          <a:p>
            <a:r>
              <a:rPr lang="en-US" sz="2800" dirty="0"/>
              <a:t>    Gegarandeerd veilige sprong?</a:t>
            </a:r>
            <a:endParaRPr lang="nl-NL" sz="2800" dirty="0"/>
          </a:p>
        </p:txBody>
      </p:sp>
      <p:sp>
        <p:nvSpPr>
          <p:cNvPr id="3" name="TextBox 2">
            <a:extLst>
              <a:ext uri="{FF2B5EF4-FFF2-40B4-BE49-F238E27FC236}">
                <a16:creationId xmlns:a16="http://schemas.microsoft.com/office/drawing/2014/main" id="{1128D38A-1241-6E27-19A8-CE0E803BEFA5}"/>
              </a:ext>
            </a:extLst>
          </p:cNvPr>
          <p:cNvSpPr txBox="1"/>
          <p:nvPr/>
        </p:nvSpPr>
        <p:spPr>
          <a:xfrm>
            <a:off x="98854" y="6201699"/>
            <a:ext cx="11009870" cy="523220"/>
          </a:xfrm>
          <a:prstGeom prst="rect">
            <a:avLst/>
          </a:prstGeom>
          <a:noFill/>
          <a:ln w="76200">
            <a:solidFill>
              <a:srgbClr val="FFC000"/>
            </a:solidFill>
          </a:ln>
        </p:spPr>
        <p:txBody>
          <a:bodyPr wrap="square" rtlCol="0">
            <a:spAutoFit/>
          </a:bodyPr>
          <a:lstStyle/>
          <a:p>
            <a:r>
              <a:rPr lang="en-US" sz="2800" dirty="0"/>
              <a:t>    </a:t>
            </a:r>
            <a:r>
              <a:rPr lang="en-US" sz="2800" dirty="0" err="1"/>
              <a:t>Gebeurtenis</a:t>
            </a:r>
            <a:r>
              <a:rPr lang="en-US" sz="2800" dirty="0"/>
              <a:t>     -      </a:t>
            </a:r>
            <a:r>
              <a:rPr lang="en-US" sz="2800" dirty="0" err="1"/>
              <a:t>Verloop</a:t>
            </a:r>
            <a:r>
              <a:rPr lang="en-US" sz="2800" dirty="0"/>
              <a:t> in de </a:t>
            </a:r>
            <a:r>
              <a:rPr lang="en-US" sz="2800" dirty="0" err="1"/>
              <a:t>tijd</a:t>
            </a:r>
            <a:r>
              <a:rPr lang="en-US" sz="2800" dirty="0"/>
              <a:t>       -       </a:t>
            </a:r>
            <a:r>
              <a:rPr lang="en-US" sz="2800" dirty="0" err="1"/>
              <a:t>Structuur</a:t>
            </a:r>
            <a:r>
              <a:rPr lang="en-US" sz="2800" dirty="0"/>
              <a:t> van het </a:t>
            </a:r>
            <a:r>
              <a:rPr lang="en-US" sz="2800" dirty="0" err="1"/>
              <a:t>systeem</a:t>
            </a:r>
            <a:endParaRPr lang="nl-NL" sz="2800" dirty="0"/>
          </a:p>
        </p:txBody>
      </p:sp>
    </p:spTree>
    <p:extLst>
      <p:ext uri="{BB962C8B-B14F-4D97-AF65-F5344CB8AC3E}">
        <p14:creationId xmlns:p14="http://schemas.microsoft.com/office/powerpoint/2010/main" val="268499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BD48-8D27-427B-8D46-CA8C56BA9B7D}"/>
              </a:ext>
            </a:extLst>
          </p:cNvPr>
          <p:cNvSpPr>
            <a:spLocks noGrp="1"/>
          </p:cNvSpPr>
          <p:nvPr>
            <p:ph type="title"/>
          </p:nvPr>
        </p:nvSpPr>
        <p:spPr>
          <a:xfrm>
            <a:off x="120968" y="149796"/>
            <a:ext cx="8961248" cy="582756"/>
          </a:xfrm>
          <a:solidFill>
            <a:schemeClr val="bg1"/>
          </a:solidFill>
        </p:spPr>
        <p:txBody>
          <a:bodyPr>
            <a:normAutofit/>
          </a:bodyPr>
          <a:lstStyle/>
          <a:p>
            <a:r>
              <a:rPr lang="en-US" cap="none" dirty="0" err="1">
                <a:latin typeface="Calibri" panose="020F0502020204030204" pitchFamily="34" charset="0"/>
              </a:rPr>
              <a:t>Nieuwe</a:t>
            </a:r>
            <a:r>
              <a:rPr lang="en-US" cap="none" dirty="0">
                <a:latin typeface="Calibri" panose="020F0502020204030204" pitchFamily="34" charset="0"/>
              </a:rPr>
              <a:t> </a:t>
            </a:r>
            <a:r>
              <a:rPr lang="en-US" cap="none" dirty="0" err="1">
                <a:latin typeface="Calibri" panose="020F0502020204030204" pitchFamily="34" charset="0"/>
              </a:rPr>
              <a:t>ideeën</a:t>
            </a:r>
            <a:r>
              <a:rPr lang="en-US" cap="none" dirty="0">
                <a:latin typeface="Calibri" panose="020F0502020204030204" pitchFamily="34" charset="0"/>
              </a:rPr>
              <a:t> </a:t>
            </a:r>
            <a:r>
              <a:rPr lang="en-US" cap="none" dirty="0" err="1">
                <a:latin typeface="Calibri" panose="020F0502020204030204" pitchFamily="34" charset="0"/>
              </a:rPr>
              <a:t>verwerven</a:t>
            </a:r>
            <a:r>
              <a:rPr lang="en-US" cap="none" dirty="0">
                <a:latin typeface="Calibri" panose="020F0502020204030204" pitchFamily="34" charset="0"/>
              </a:rPr>
              <a:t> (Bruner, </a:t>
            </a:r>
            <a:r>
              <a:rPr lang="en-US" dirty="0"/>
              <a:t>1966)</a:t>
            </a:r>
            <a:endParaRPr lang="nl-NL" dirty="0"/>
          </a:p>
        </p:txBody>
      </p:sp>
      <p:sp>
        <p:nvSpPr>
          <p:cNvPr id="9" name="Content Placeholder 2">
            <a:extLst>
              <a:ext uri="{FF2B5EF4-FFF2-40B4-BE49-F238E27FC236}">
                <a16:creationId xmlns:a16="http://schemas.microsoft.com/office/drawing/2014/main" id="{ECFD2FE1-9161-4BD9-BE2C-12D4E16A104D}"/>
              </a:ext>
            </a:extLst>
          </p:cNvPr>
          <p:cNvSpPr>
            <a:spLocks noGrp="1"/>
          </p:cNvSpPr>
          <p:nvPr>
            <p:ph idx="1"/>
          </p:nvPr>
        </p:nvSpPr>
        <p:spPr>
          <a:xfrm>
            <a:off x="4852997" y="4279967"/>
            <a:ext cx="7069092" cy="2132257"/>
          </a:xfrm>
        </p:spPr>
        <p:txBody>
          <a:bodyPr>
            <a:normAutofit fontScale="92500"/>
          </a:bodyPr>
          <a:lstStyle/>
          <a:p>
            <a:pPr marL="0" indent="0">
              <a:buNone/>
            </a:pPr>
            <a:r>
              <a:rPr lang="en-US" sz="2200" b="1" dirty="0" err="1">
                <a:latin typeface="+mj-lt"/>
              </a:rPr>
              <a:t>Abstracte</a:t>
            </a:r>
            <a:r>
              <a:rPr lang="en-US" sz="2200" b="1" dirty="0">
                <a:latin typeface="+mj-lt"/>
              </a:rPr>
              <a:t> </a:t>
            </a:r>
            <a:r>
              <a:rPr lang="en-US" sz="2200" b="1" dirty="0" err="1">
                <a:latin typeface="+mj-lt"/>
              </a:rPr>
              <a:t>concepten</a:t>
            </a:r>
            <a:r>
              <a:rPr lang="en-US" sz="2200" b="1" dirty="0">
                <a:latin typeface="+mj-lt"/>
              </a:rPr>
              <a:t> van de </a:t>
            </a:r>
            <a:r>
              <a:rPr lang="en-US" sz="2200" b="1" dirty="0" err="1">
                <a:solidFill>
                  <a:srgbClr val="FF0000"/>
                </a:solidFill>
                <a:latin typeface="+mj-lt"/>
              </a:rPr>
              <a:t>symbolische</a:t>
            </a:r>
            <a:r>
              <a:rPr lang="en-US" sz="2200" dirty="0">
                <a:latin typeface="+mj-lt"/>
              </a:rPr>
              <a:t> </a:t>
            </a:r>
            <a:r>
              <a:rPr lang="en-US" sz="2200" b="1" dirty="0" err="1">
                <a:solidFill>
                  <a:srgbClr val="FF0000"/>
                </a:solidFill>
                <a:latin typeface="+mj-lt"/>
              </a:rPr>
              <a:t>representatie</a:t>
            </a:r>
            <a:r>
              <a:rPr lang="en-US" sz="2200" dirty="0">
                <a:latin typeface="+mj-lt"/>
              </a:rPr>
              <a:t> </a:t>
            </a:r>
            <a:r>
              <a:rPr lang="en-US" sz="2200" b="1" dirty="0" err="1">
                <a:latin typeface="+mj-lt"/>
              </a:rPr>
              <a:t>maken</a:t>
            </a:r>
            <a:r>
              <a:rPr lang="en-US" sz="2200" b="1" dirty="0">
                <a:latin typeface="+mj-lt"/>
              </a:rPr>
              <a:t> </a:t>
            </a:r>
            <a:r>
              <a:rPr lang="en-US" sz="2200" b="1" dirty="0" err="1">
                <a:latin typeface="+mj-lt"/>
              </a:rPr>
              <a:t>dat</a:t>
            </a:r>
            <a:r>
              <a:rPr lang="en-US" sz="2200" b="1" dirty="0">
                <a:latin typeface="+mj-lt"/>
              </a:rPr>
              <a:t> de student zijn/</a:t>
            </a:r>
            <a:r>
              <a:rPr lang="en-US" sz="2200" b="1" dirty="0" err="1">
                <a:latin typeface="+mj-lt"/>
              </a:rPr>
              <a:t>haar</a:t>
            </a:r>
            <a:r>
              <a:rPr lang="en-US" sz="2200" b="1" dirty="0">
                <a:latin typeface="+mj-lt"/>
              </a:rPr>
              <a:t> </a:t>
            </a:r>
            <a:r>
              <a:rPr lang="en-US" sz="2200" b="1" dirty="0" err="1">
                <a:latin typeface="+mj-lt"/>
              </a:rPr>
              <a:t>denken</a:t>
            </a:r>
            <a:r>
              <a:rPr lang="en-US" sz="2200" b="1" dirty="0">
                <a:latin typeface="+mj-lt"/>
              </a:rPr>
              <a:t> </a:t>
            </a:r>
            <a:r>
              <a:rPr lang="en-US" sz="2200" b="1" dirty="0" err="1">
                <a:latin typeface="+mj-lt"/>
              </a:rPr>
              <a:t>organiseert</a:t>
            </a:r>
            <a:r>
              <a:rPr lang="en-US" sz="2200" b="1" dirty="0">
                <a:latin typeface="+mj-lt"/>
              </a:rPr>
              <a:t>. </a:t>
            </a:r>
            <a:r>
              <a:rPr lang="en-US" sz="2200" dirty="0">
                <a:latin typeface="+mj-lt"/>
              </a:rPr>
              <a:t>Het is de </a:t>
            </a:r>
            <a:r>
              <a:rPr lang="en-US" sz="2200" dirty="0" err="1">
                <a:latin typeface="+mj-lt"/>
              </a:rPr>
              <a:t>bedoeling</a:t>
            </a:r>
            <a:r>
              <a:rPr lang="en-US" sz="2200" dirty="0">
                <a:latin typeface="+mj-lt"/>
              </a:rPr>
              <a:t> </a:t>
            </a:r>
            <a:r>
              <a:rPr lang="en-US" sz="2200" dirty="0" err="1">
                <a:latin typeface="+mj-lt"/>
              </a:rPr>
              <a:t>dat</a:t>
            </a:r>
            <a:r>
              <a:rPr lang="en-US" sz="2200" dirty="0">
                <a:latin typeface="+mj-lt"/>
              </a:rPr>
              <a:t> de </a:t>
            </a:r>
            <a:r>
              <a:rPr lang="en-US" sz="2200" dirty="0" err="1">
                <a:latin typeface="+mj-lt"/>
              </a:rPr>
              <a:t>abstractie</a:t>
            </a:r>
            <a:r>
              <a:rPr lang="en-US" sz="2200" dirty="0">
                <a:latin typeface="+mj-lt"/>
              </a:rPr>
              <a:t> niet direct is </a:t>
            </a:r>
            <a:r>
              <a:rPr lang="en-US" sz="2200" dirty="0" err="1">
                <a:latin typeface="+mj-lt"/>
              </a:rPr>
              <a:t>verbonden</a:t>
            </a:r>
            <a:r>
              <a:rPr lang="en-US" sz="2200" dirty="0">
                <a:latin typeface="+mj-lt"/>
              </a:rPr>
              <a:t> met de concrete </a:t>
            </a:r>
            <a:r>
              <a:rPr lang="en-US" sz="2200" dirty="0" err="1">
                <a:latin typeface="+mj-lt"/>
              </a:rPr>
              <a:t>activiteit</a:t>
            </a:r>
            <a:r>
              <a:rPr lang="en-US" sz="2200" dirty="0">
                <a:latin typeface="+mj-lt"/>
              </a:rPr>
              <a:t>. </a:t>
            </a:r>
          </a:p>
          <a:p>
            <a:pPr marL="0" indent="0">
              <a:buNone/>
            </a:pPr>
            <a:r>
              <a:rPr lang="en-US" sz="2200" b="1" dirty="0">
                <a:latin typeface="+mj-lt"/>
              </a:rPr>
              <a:t>Then it reaches its most powerful application. </a:t>
            </a:r>
            <a:r>
              <a:rPr lang="en-US" sz="2200" b="1" dirty="0">
                <a:solidFill>
                  <a:srgbClr val="FF0000"/>
                </a:solidFill>
                <a:latin typeface="+mj-lt"/>
              </a:rPr>
              <a:t>‘Semantic squeeze’ </a:t>
            </a:r>
            <a:endParaRPr lang="en-US" sz="2200" b="1" dirty="0">
              <a:latin typeface="+mj-lt"/>
            </a:endParaRPr>
          </a:p>
          <a:p>
            <a:pPr marL="0" indent="0">
              <a:buNone/>
            </a:pPr>
            <a:r>
              <a:rPr lang="en-US" sz="2200" dirty="0">
                <a:latin typeface="+mj-lt"/>
              </a:rPr>
              <a:t>(Bruner, 1966)</a:t>
            </a:r>
            <a:endParaRPr lang="en-US" sz="2200" b="1" dirty="0">
              <a:latin typeface="+mj-lt"/>
            </a:endParaRPr>
          </a:p>
        </p:txBody>
      </p:sp>
      <p:sp>
        <p:nvSpPr>
          <p:cNvPr id="4" name="Slide Number Placeholder 7">
            <a:extLst>
              <a:ext uri="{FF2B5EF4-FFF2-40B4-BE49-F238E27FC236}">
                <a16:creationId xmlns:a16="http://schemas.microsoft.com/office/drawing/2014/main" id="{F51A2028-BDF3-41A9-B32D-10277677F792}"/>
              </a:ext>
            </a:extLst>
          </p:cNvPr>
          <p:cNvSpPr>
            <a:spLocks noGrp="1"/>
          </p:cNvSpPr>
          <p:nvPr>
            <p:ph type="sldNum" sz="quarter" idx="12"/>
          </p:nvPr>
        </p:nvSpPr>
        <p:spPr>
          <a:xfrm>
            <a:off x="11526981" y="6124576"/>
            <a:ext cx="315769" cy="365125"/>
          </a:xfrm>
        </p:spPr>
        <p:txBody>
          <a:bodyPr/>
          <a:lstStyle/>
          <a:p>
            <a:fld id="{0282A7EE-1559-4C95-8826-1D0D0CD937D9}" type="slidenum">
              <a:rPr lang="nl-NL" sz="1200" smtClean="0"/>
              <a:t>22</a:t>
            </a:fld>
            <a:endParaRPr lang="nl-NL" sz="1200" dirty="0"/>
          </a:p>
        </p:txBody>
      </p:sp>
      <p:sp>
        <p:nvSpPr>
          <p:cNvPr id="3" name="TextBox 2">
            <a:extLst>
              <a:ext uri="{FF2B5EF4-FFF2-40B4-BE49-F238E27FC236}">
                <a16:creationId xmlns:a16="http://schemas.microsoft.com/office/drawing/2014/main" id="{E7FD0A01-D3DE-40E9-BE0B-648AEF0AA9C8}"/>
              </a:ext>
            </a:extLst>
          </p:cNvPr>
          <p:cNvSpPr txBox="1"/>
          <p:nvPr/>
        </p:nvSpPr>
        <p:spPr>
          <a:xfrm>
            <a:off x="120968" y="6449517"/>
            <a:ext cx="11126835" cy="492443"/>
          </a:xfrm>
          <a:prstGeom prst="rect">
            <a:avLst/>
          </a:prstGeom>
          <a:noFill/>
        </p:spPr>
        <p:txBody>
          <a:bodyPr wrap="square" rtlCol="0">
            <a:spAutoFit/>
          </a:bodyPr>
          <a:lstStyle/>
          <a:p>
            <a:r>
              <a:rPr lang="en-US" sz="1400" dirty="0" err="1">
                <a:solidFill>
                  <a:schemeClr val="bg1">
                    <a:lumMod val="65000"/>
                  </a:schemeClr>
                </a:solidFill>
              </a:rPr>
              <a:t>Bron</a:t>
            </a:r>
            <a:r>
              <a:rPr lang="en-US" sz="1400" dirty="0">
                <a:solidFill>
                  <a:schemeClr val="bg1">
                    <a:lumMod val="65000"/>
                  </a:schemeClr>
                </a:solidFill>
              </a:rPr>
              <a:t>: </a:t>
            </a:r>
            <a:r>
              <a:rPr lang="en-US" sz="1400" b="0" i="0" dirty="0">
                <a:solidFill>
                  <a:srgbClr val="222222"/>
                </a:solidFill>
                <a:effectLst/>
                <a:latin typeface="+mn-lt"/>
              </a:rPr>
              <a:t>Fisher, D. M. (2018). </a:t>
            </a:r>
            <a:r>
              <a:rPr lang="en-US" sz="1400" i="0" dirty="0">
                <a:solidFill>
                  <a:srgbClr val="222222"/>
                </a:solidFill>
                <a:effectLst/>
                <a:latin typeface="+mn-lt"/>
              </a:rPr>
              <a:t>Reflections on teaching system dynamics modeling to secondary school students for over 20 years</a:t>
            </a:r>
            <a:r>
              <a:rPr lang="en-US" sz="1400" b="1" i="0" dirty="0">
                <a:solidFill>
                  <a:srgbClr val="222222"/>
                </a:solidFill>
                <a:effectLst/>
                <a:latin typeface="+mn-lt"/>
              </a:rPr>
              <a:t>.</a:t>
            </a:r>
            <a:r>
              <a:rPr lang="en-US" sz="1400" b="0" i="0" dirty="0">
                <a:solidFill>
                  <a:srgbClr val="222222"/>
                </a:solidFill>
                <a:effectLst/>
                <a:latin typeface="+mn-lt"/>
              </a:rPr>
              <a:t> </a:t>
            </a:r>
            <a:r>
              <a:rPr lang="en-US" sz="1400" b="0" i="1" dirty="0">
                <a:solidFill>
                  <a:srgbClr val="222222"/>
                </a:solidFill>
                <a:effectLst/>
                <a:latin typeface="+mn-lt"/>
              </a:rPr>
              <a:t>Systems</a:t>
            </a:r>
            <a:r>
              <a:rPr lang="en-US" sz="1400" b="0" i="0" dirty="0">
                <a:solidFill>
                  <a:srgbClr val="222222"/>
                </a:solidFill>
                <a:effectLst/>
                <a:latin typeface="+mn-lt"/>
              </a:rPr>
              <a:t>, </a:t>
            </a:r>
            <a:r>
              <a:rPr lang="en-US" sz="1400" b="0" i="1" dirty="0">
                <a:solidFill>
                  <a:srgbClr val="222222"/>
                </a:solidFill>
                <a:effectLst/>
                <a:latin typeface="+mn-lt"/>
              </a:rPr>
              <a:t>6</a:t>
            </a:r>
            <a:r>
              <a:rPr lang="en-US" sz="1400" b="0" i="0" dirty="0">
                <a:solidFill>
                  <a:srgbClr val="222222"/>
                </a:solidFill>
                <a:effectLst/>
                <a:latin typeface="+mn-lt"/>
              </a:rPr>
              <a:t>(2), 1</a:t>
            </a:r>
          </a:p>
          <a:p>
            <a:endParaRPr lang="nl-NL" sz="1200" dirty="0">
              <a:solidFill>
                <a:schemeClr val="bg1">
                  <a:lumMod val="65000"/>
                </a:schemeClr>
              </a:solidFill>
            </a:endParaRPr>
          </a:p>
        </p:txBody>
      </p:sp>
      <p:grpSp>
        <p:nvGrpSpPr>
          <p:cNvPr id="19" name="Group 18">
            <a:extLst>
              <a:ext uri="{FF2B5EF4-FFF2-40B4-BE49-F238E27FC236}">
                <a16:creationId xmlns:a16="http://schemas.microsoft.com/office/drawing/2014/main" id="{4AA15593-6648-32E4-DC1F-A129497F2139}"/>
              </a:ext>
            </a:extLst>
          </p:cNvPr>
          <p:cNvGrpSpPr/>
          <p:nvPr/>
        </p:nvGrpSpPr>
        <p:grpSpPr>
          <a:xfrm>
            <a:off x="217833" y="669960"/>
            <a:ext cx="11704256" cy="1645051"/>
            <a:chOff x="175076" y="625921"/>
            <a:chExt cx="11704256" cy="1645051"/>
          </a:xfrm>
        </p:grpSpPr>
        <p:pic>
          <p:nvPicPr>
            <p:cNvPr id="10" name="Picture 4" descr="silhouette walking clip art - Clip Art Library">
              <a:extLst>
                <a:ext uri="{FF2B5EF4-FFF2-40B4-BE49-F238E27FC236}">
                  <a16:creationId xmlns:a16="http://schemas.microsoft.com/office/drawing/2014/main" id="{841EB678-11FC-411B-A1A4-86B9EECB6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856" y="625921"/>
              <a:ext cx="969498" cy="1645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E34B81-BA4F-4BC6-87D7-6A6D3CC091B5}"/>
                </a:ext>
              </a:extLst>
            </p:cNvPr>
            <p:cNvSpPr txBox="1"/>
            <p:nvPr/>
          </p:nvSpPr>
          <p:spPr>
            <a:xfrm>
              <a:off x="175076" y="979024"/>
              <a:ext cx="1281053" cy="461665"/>
            </a:xfrm>
            <a:prstGeom prst="rect">
              <a:avLst/>
            </a:prstGeom>
            <a:solidFill>
              <a:srgbClr val="002060"/>
            </a:solidFill>
          </p:spPr>
          <p:txBody>
            <a:bodyPr wrap="square" rtlCol="0">
              <a:spAutoFit/>
            </a:bodyPr>
            <a:lstStyle/>
            <a:p>
              <a:r>
                <a:rPr lang="en-US" sz="2400" b="1" dirty="0">
                  <a:solidFill>
                    <a:schemeClr val="bg1"/>
                  </a:solidFill>
                </a:rPr>
                <a:t>Enactive</a:t>
              </a:r>
              <a:endParaRPr lang="nl-NL" sz="2400" b="1" dirty="0">
                <a:solidFill>
                  <a:schemeClr val="bg1"/>
                </a:solidFill>
              </a:endParaRPr>
            </a:p>
          </p:txBody>
        </p:sp>
        <p:sp>
          <p:nvSpPr>
            <p:cNvPr id="8" name="TextBox 7">
              <a:extLst>
                <a:ext uri="{FF2B5EF4-FFF2-40B4-BE49-F238E27FC236}">
                  <a16:creationId xmlns:a16="http://schemas.microsoft.com/office/drawing/2014/main" id="{A145928A-11C8-335F-9DFB-7A95F3608BB1}"/>
                </a:ext>
              </a:extLst>
            </p:cNvPr>
            <p:cNvSpPr txBox="1"/>
            <p:nvPr/>
          </p:nvSpPr>
          <p:spPr>
            <a:xfrm>
              <a:off x="4834890" y="935574"/>
              <a:ext cx="7044442" cy="769441"/>
            </a:xfrm>
            <a:prstGeom prst="rect">
              <a:avLst/>
            </a:prstGeom>
            <a:noFill/>
          </p:spPr>
          <p:txBody>
            <a:bodyPr wrap="square" rtlCol="0">
              <a:spAutoFit/>
            </a:bodyPr>
            <a:lstStyle/>
            <a:p>
              <a:r>
                <a:rPr lang="en-US" sz="2200" dirty="0"/>
                <a:t>Studenten </a:t>
              </a:r>
              <a:r>
                <a:rPr lang="en-US" sz="2200" dirty="0" err="1"/>
                <a:t>werken</a:t>
              </a:r>
              <a:r>
                <a:rPr lang="en-US" sz="2200" dirty="0"/>
                <a:t> met concrete, </a:t>
              </a:r>
              <a:r>
                <a:rPr lang="en-US" sz="2200" dirty="0" err="1"/>
                <a:t>tastbare</a:t>
              </a:r>
              <a:r>
                <a:rPr lang="en-US" sz="2200" dirty="0"/>
                <a:t> </a:t>
              </a:r>
              <a:r>
                <a:rPr lang="en-US" sz="2200" dirty="0" err="1"/>
                <a:t>objecten</a:t>
              </a:r>
              <a:r>
                <a:rPr lang="en-US" sz="2200" dirty="0"/>
                <a:t>. Physical play-acting.</a:t>
              </a:r>
              <a:endParaRPr lang="nl-NL" sz="2200" dirty="0"/>
            </a:p>
          </p:txBody>
        </p:sp>
      </p:grpSp>
      <p:grpSp>
        <p:nvGrpSpPr>
          <p:cNvPr id="22" name="Group 21">
            <a:extLst>
              <a:ext uri="{FF2B5EF4-FFF2-40B4-BE49-F238E27FC236}">
                <a16:creationId xmlns:a16="http://schemas.microsoft.com/office/drawing/2014/main" id="{A1A22996-40BC-59F6-A9BE-277E13D6899F}"/>
              </a:ext>
            </a:extLst>
          </p:cNvPr>
          <p:cNvGrpSpPr/>
          <p:nvPr/>
        </p:nvGrpSpPr>
        <p:grpSpPr>
          <a:xfrm>
            <a:off x="120416" y="4446470"/>
            <a:ext cx="4474394" cy="1839815"/>
            <a:chOff x="120968" y="4320576"/>
            <a:chExt cx="4474394" cy="1839815"/>
          </a:xfrm>
        </p:grpSpPr>
        <p:sp>
          <p:nvSpPr>
            <p:cNvPr id="7" name="TextBox 6">
              <a:extLst>
                <a:ext uri="{FF2B5EF4-FFF2-40B4-BE49-F238E27FC236}">
                  <a16:creationId xmlns:a16="http://schemas.microsoft.com/office/drawing/2014/main" id="{95DB6F21-BD88-4ACA-AC4B-DA4BF9EC13A9}"/>
                </a:ext>
              </a:extLst>
            </p:cNvPr>
            <p:cNvSpPr txBox="1"/>
            <p:nvPr/>
          </p:nvSpPr>
          <p:spPr>
            <a:xfrm>
              <a:off x="120968" y="4980127"/>
              <a:ext cx="1460938" cy="461665"/>
            </a:xfrm>
            <a:prstGeom prst="rect">
              <a:avLst/>
            </a:prstGeom>
            <a:solidFill>
              <a:srgbClr val="002060"/>
            </a:solidFill>
          </p:spPr>
          <p:txBody>
            <a:bodyPr wrap="square" rtlCol="0">
              <a:spAutoFit/>
            </a:bodyPr>
            <a:lstStyle/>
            <a:p>
              <a:r>
                <a:rPr lang="en-US" sz="2400" b="1" dirty="0">
                  <a:solidFill>
                    <a:schemeClr val="bg1"/>
                  </a:solidFill>
                </a:rPr>
                <a:t>Symbolic</a:t>
              </a:r>
              <a:endParaRPr lang="nl-NL" sz="2400" b="1" dirty="0">
                <a:solidFill>
                  <a:schemeClr val="bg1"/>
                </a:solidFill>
              </a:endParaRPr>
            </a:p>
          </p:txBody>
        </p:sp>
        <p:pic>
          <p:nvPicPr>
            <p:cNvPr id="18" name="Picture 17">
              <a:extLst>
                <a:ext uri="{FF2B5EF4-FFF2-40B4-BE49-F238E27FC236}">
                  <a16:creationId xmlns:a16="http://schemas.microsoft.com/office/drawing/2014/main" id="{950266AB-AE3D-5A4B-4747-BC7F75B15649}"/>
                </a:ext>
              </a:extLst>
            </p:cNvPr>
            <p:cNvPicPr>
              <a:picLocks noChangeAspect="1"/>
            </p:cNvPicPr>
            <p:nvPr/>
          </p:nvPicPr>
          <p:blipFill>
            <a:blip r:embed="rId4"/>
            <a:stretch>
              <a:fillRect/>
            </a:stretch>
          </p:blipFill>
          <p:spPr>
            <a:xfrm>
              <a:off x="1880429" y="4320576"/>
              <a:ext cx="2714933" cy="1839815"/>
            </a:xfrm>
            <a:prstGeom prst="rect">
              <a:avLst/>
            </a:prstGeom>
          </p:spPr>
        </p:pic>
      </p:grpSp>
      <p:grpSp>
        <p:nvGrpSpPr>
          <p:cNvPr id="11" name="Group 10">
            <a:extLst>
              <a:ext uri="{FF2B5EF4-FFF2-40B4-BE49-F238E27FC236}">
                <a16:creationId xmlns:a16="http://schemas.microsoft.com/office/drawing/2014/main" id="{A835F40C-672E-2A1B-9C9A-32EA975E2180}"/>
              </a:ext>
            </a:extLst>
          </p:cNvPr>
          <p:cNvGrpSpPr/>
          <p:nvPr/>
        </p:nvGrpSpPr>
        <p:grpSpPr>
          <a:xfrm>
            <a:off x="9367706" y="0"/>
            <a:ext cx="2824294" cy="731837"/>
            <a:chOff x="9367706" y="0"/>
            <a:chExt cx="2824294" cy="731837"/>
          </a:xfrm>
        </p:grpSpPr>
        <p:sp>
          <p:nvSpPr>
            <p:cNvPr id="17" name="Title 1">
              <a:extLst>
                <a:ext uri="{FF2B5EF4-FFF2-40B4-BE49-F238E27FC236}">
                  <a16:creationId xmlns:a16="http://schemas.microsoft.com/office/drawing/2014/main" id="{D630E6D0-0F9E-DC6B-5C5C-9DAD32FE8E2A}"/>
                </a:ext>
              </a:extLst>
            </p:cNvPr>
            <p:cNvSpPr txBox="1">
              <a:spLocks/>
            </p:cNvSpPr>
            <p:nvPr/>
          </p:nvSpPr>
          <p:spPr>
            <a:xfrm>
              <a:off x="9367706" y="0"/>
              <a:ext cx="2824294" cy="355108"/>
            </a:xfrm>
            <a:prstGeom prst="rect">
              <a:avLst/>
            </a:prstGeom>
            <a:solidFill>
              <a:schemeClr val="accent6"/>
            </a:solidFill>
          </p:spPr>
          <p:txBody>
            <a:bodyPr vert="horz" lIns="68580" tIns="34290" rIns="68580" bIns="34290" rtlCol="0" anchor="ctr">
              <a:normAutofit fontScale="92500" lnSpcReduction="20000"/>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sz="2400" b="1" dirty="0">
                  <a:solidFill>
                    <a:schemeClr val="bg1"/>
                  </a:solidFill>
                </a:rPr>
                <a:t>SYSTEEMDENKEN</a:t>
              </a:r>
              <a:endParaRPr lang="nl-NL" sz="2400" b="1" cap="none" dirty="0">
                <a:solidFill>
                  <a:schemeClr val="bg1"/>
                </a:solidFill>
              </a:endParaRPr>
            </a:p>
          </p:txBody>
        </p:sp>
        <p:sp>
          <p:nvSpPr>
            <p:cNvPr id="21" name="Title 1">
              <a:extLst>
                <a:ext uri="{FF2B5EF4-FFF2-40B4-BE49-F238E27FC236}">
                  <a16:creationId xmlns:a16="http://schemas.microsoft.com/office/drawing/2014/main" id="{4054D966-16A7-7240-C4F2-2280B708E96E}"/>
                </a:ext>
              </a:extLst>
            </p:cNvPr>
            <p:cNvSpPr txBox="1">
              <a:spLocks/>
            </p:cNvSpPr>
            <p:nvPr/>
          </p:nvSpPr>
          <p:spPr>
            <a:xfrm>
              <a:off x="9367706" y="376729"/>
              <a:ext cx="2824294" cy="355108"/>
            </a:xfrm>
            <a:prstGeom prst="rect">
              <a:avLst/>
            </a:prstGeom>
            <a:solidFill>
              <a:srgbClr val="00B050"/>
            </a:solidFill>
          </p:spPr>
          <p:txBody>
            <a:bodyPr vert="horz" lIns="68580" tIns="34290" rIns="68580" bIns="34290" rtlCol="0" anchor="ctr">
              <a:normAutofit fontScale="92500" lnSpcReduction="20000"/>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sz="2400" b="1" dirty="0">
                  <a:solidFill>
                    <a:schemeClr val="bg1"/>
                  </a:solidFill>
                </a:rPr>
                <a:t>MODELLEREN</a:t>
              </a:r>
              <a:endParaRPr lang="nl-NL" sz="2400" b="1" cap="none" dirty="0">
                <a:solidFill>
                  <a:schemeClr val="bg1"/>
                </a:solidFill>
              </a:endParaRPr>
            </a:p>
          </p:txBody>
        </p:sp>
      </p:grpSp>
      <p:grpSp>
        <p:nvGrpSpPr>
          <p:cNvPr id="24" name="Group 23">
            <a:extLst>
              <a:ext uri="{FF2B5EF4-FFF2-40B4-BE49-F238E27FC236}">
                <a16:creationId xmlns:a16="http://schemas.microsoft.com/office/drawing/2014/main" id="{BBF6A232-8C09-A5B3-1211-EFAFF0A5030D}"/>
              </a:ext>
            </a:extLst>
          </p:cNvPr>
          <p:cNvGrpSpPr/>
          <p:nvPr/>
        </p:nvGrpSpPr>
        <p:grpSpPr>
          <a:xfrm>
            <a:off x="217833" y="2425371"/>
            <a:ext cx="11870354" cy="1460175"/>
            <a:chOff x="217833" y="2425371"/>
            <a:chExt cx="11870354" cy="1460175"/>
          </a:xfrm>
        </p:grpSpPr>
        <p:pic>
          <p:nvPicPr>
            <p:cNvPr id="12" name="Picture 11">
              <a:extLst>
                <a:ext uri="{FF2B5EF4-FFF2-40B4-BE49-F238E27FC236}">
                  <a16:creationId xmlns:a16="http://schemas.microsoft.com/office/drawing/2014/main" id="{ACD1F640-8E60-D104-D740-0C145666F71A}"/>
                </a:ext>
              </a:extLst>
            </p:cNvPr>
            <p:cNvPicPr>
              <a:picLocks noChangeAspect="1"/>
            </p:cNvPicPr>
            <p:nvPr/>
          </p:nvPicPr>
          <p:blipFill>
            <a:blip r:embed="rId5"/>
            <a:stretch>
              <a:fillRect/>
            </a:stretch>
          </p:blipFill>
          <p:spPr>
            <a:xfrm>
              <a:off x="1572141" y="2425371"/>
              <a:ext cx="3089517" cy="1460175"/>
            </a:xfrm>
            <a:prstGeom prst="rect">
              <a:avLst/>
            </a:prstGeom>
          </p:spPr>
        </p:pic>
        <p:sp>
          <p:nvSpPr>
            <p:cNvPr id="15" name="TextBox 14">
              <a:extLst>
                <a:ext uri="{FF2B5EF4-FFF2-40B4-BE49-F238E27FC236}">
                  <a16:creationId xmlns:a16="http://schemas.microsoft.com/office/drawing/2014/main" id="{E0362A3F-0B40-F7DE-352A-DE34B18BB57D}"/>
                </a:ext>
              </a:extLst>
            </p:cNvPr>
            <p:cNvSpPr txBox="1"/>
            <p:nvPr/>
          </p:nvSpPr>
          <p:spPr>
            <a:xfrm>
              <a:off x="217833" y="2965484"/>
              <a:ext cx="1051035" cy="461665"/>
            </a:xfrm>
            <a:prstGeom prst="rect">
              <a:avLst/>
            </a:prstGeom>
            <a:solidFill>
              <a:srgbClr val="002060"/>
            </a:solidFill>
          </p:spPr>
          <p:txBody>
            <a:bodyPr wrap="square" rtlCol="0">
              <a:spAutoFit/>
            </a:bodyPr>
            <a:lstStyle/>
            <a:p>
              <a:r>
                <a:rPr lang="en-US" sz="2400" b="1" dirty="0">
                  <a:solidFill>
                    <a:schemeClr val="bg1"/>
                  </a:solidFill>
                </a:rPr>
                <a:t>Iconic</a:t>
              </a:r>
              <a:endParaRPr lang="nl-NL" sz="2400" b="1" dirty="0">
                <a:solidFill>
                  <a:schemeClr val="bg1"/>
                </a:solidFill>
              </a:endParaRPr>
            </a:p>
          </p:txBody>
        </p:sp>
        <p:sp>
          <p:nvSpPr>
            <p:cNvPr id="16" name="TextBox 15">
              <a:extLst>
                <a:ext uri="{FF2B5EF4-FFF2-40B4-BE49-F238E27FC236}">
                  <a16:creationId xmlns:a16="http://schemas.microsoft.com/office/drawing/2014/main" id="{7DC3D40D-F6FD-7F34-FC08-F73C30827942}"/>
                </a:ext>
              </a:extLst>
            </p:cNvPr>
            <p:cNvSpPr txBox="1"/>
            <p:nvPr/>
          </p:nvSpPr>
          <p:spPr>
            <a:xfrm>
              <a:off x="4852997" y="2562072"/>
              <a:ext cx="7235190" cy="1107996"/>
            </a:xfrm>
            <a:prstGeom prst="rect">
              <a:avLst/>
            </a:prstGeom>
            <a:noFill/>
          </p:spPr>
          <p:txBody>
            <a:bodyPr wrap="square" rtlCol="0">
              <a:spAutoFit/>
            </a:bodyPr>
            <a:lstStyle/>
            <a:p>
              <a:r>
                <a:rPr lang="en-US" sz="2200" dirty="0"/>
                <a:t>Studenten </a:t>
              </a:r>
              <a:r>
                <a:rPr lang="en-US" sz="2200" dirty="0" err="1"/>
                <a:t>gebruiken</a:t>
              </a:r>
              <a:r>
                <a:rPr lang="en-US" sz="2200" dirty="0"/>
                <a:t> </a:t>
              </a:r>
              <a:r>
                <a:rPr lang="en-US" sz="2200" dirty="0" err="1"/>
                <a:t>afbeeldingen</a:t>
              </a:r>
              <a:r>
                <a:rPr lang="en-US" sz="2200" dirty="0"/>
                <a:t>, </a:t>
              </a:r>
              <a:r>
                <a:rPr lang="en-US" sz="2200" dirty="0" err="1"/>
                <a:t>diagrammen</a:t>
              </a:r>
              <a:r>
                <a:rPr lang="en-US" sz="2200" dirty="0"/>
                <a:t> en </a:t>
              </a:r>
              <a:r>
                <a:rPr lang="en-US" sz="2200" dirty="0" err="1"/>
                <a:t>grafieken</a:t>
              </a:r>
              <a:r>
                <a:rPr lang="en-US" sz="2200" dirty="0"/>
                <a:t> om concrete data te </a:t>
              </a:r>
              <a:r>
                <a:rPr lang="en-US" sz="2200" dirty="0" err="1"/>
                <a:t>representeren</a:t>
              </a:r>
              <a:r>
                <a:rPr lang="en-US" sz="2200" dirty="0"/>
                <a:t>.  </a:t>
              </a:r>
              <a:r>
                <a:rPr lang="en-US" sz="2200" dirty="0" err="1"/>
                <a:t>Deze</a:t>
              </a:r>
              <a:r>
                <a:rPr lang="en-US" sz="2200" dirty="0"/>
                <a:t> </a:t>
              </a:r>
              <a:r>
                <a:rPr lang="en-US" sz="2200" dirty="0" err="1"/>
                <a:t>representatie</a:t>
              </a:r>
              <a:r>
                <a:rPr lang="en-US" sz="2200" dirty="0"/>
                <a:t> is </a:t>
              </a:r>
              <a:r>
                <a:rPr lang="en-US" sz="2200" dirty="0" err="1"/>
                <a:t>nog</a:t>
              </a:r>
              <a:r>
                <a:rPr lang="en-US" sz="2200" dirty="0"/>
                <a:t> steeds direct </a:t>
              </a:r>
              <a:r>
                <a:rPr lang="en-US" sz="2200" dirty="0" err="1"/>
                <a:t>verbonden</a:t>
              </a:r>
              <a:r>
                <a:rPr lang="en-US" sz="2200" dirty="0"/>
                <a:t> met het concrete </a:t>
              </a:r>
              <a:r>
                <a:rPr lang="en-US" sz="2200" dirty="0" err="1"/>
                <a:t>voorbeeld</a:t>
              </a:r>
              <a:r>
                <a:rPr lang="en-US" sz="2200" dirty="0"/>
                <a:t>.</a:t>
              </a:r>
              <a:endParaRPr lang="nl-NL" sz="2200" dirty="0"/>
            </a:p>
          </p:txBody>
        </p:sp>
      </p:grpSp>
    </p:spTree>
    <p:extLst>
      <p:ext uri="{BB962C8B-B14F-4D97-AF65-F5344CB8AC3E}">
        <p14:creationId xmlns:p14="http://schemas.microsoft.com/office/powerpoint/2010/main" val="24098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58C0EB-6B62-AF1A-7164-B10D7DE305CC}"/>
              </a:ext>
            </a:extLst>
          </p:cNvPr>
          <p:cNvSpPr>
            <a:spLocks noGrp="1"/>
          </p:cNvSpPr>
          <p:nvPr>
            <p:ph type="sldNum" sz="quarter" idx="11"/>
          </p:nvPr>
        </p:nvSpPr>
        <p:spPr/>
        <p:txBody>
          <a:bodyPr/>
          <a:lstStyle/>
          <a:p>
            <a:fld id="{FC3A95F7-B879-F842-9E1F-2474FF7BB42B}" type="slidenum">
              <a:rPr lang="nl-NL" smtClean="0">
                <a:solidFill>
                  <a:prstClr val="white"/>
                </a:solidFill>
              </a:rPr>
              <a:pPr/>
              <a:t>23</a:t>
            </a:fld>
            <a:endParaRPr lang="nl-NL">
              <a:solidFill>
                <a:prstClr val="white"/>
              </a:solidFill>
            </a:endParaRPr>
          </a:p>
        </p:txBody>
      </p:sp>
      <p:sp>
        <p:nvSpPr>
          <p:cNvPr id="2" name="TextBox 1">
            <a:extLst>
              <a:ext uri="{FF2B5EF4-FFF2-40B4-BE49-F238E27FC236}">
                <a16:creationId xmlns:a16="http://schemas.microsoft.com/office/drawing/2014/main" id="{F7F47900-30F4-A360-B41A-BB3C54103AC6}"/>
              </a:ext>
            </a:extLst>
          </p:cNvPr>
          <p:cNvSpPr txBox="1"/>
          <p:nvPr/>
        </p:nvSpPr>
        <p:spPr>
          <a:xfrm>
            <a:off x="609600" y="944563"/>
            <a:ext cx="10972800" cy="1143000"/>
          </a:xfrm>
          <a:prstGeom prst="rect">
            <a:avLst/>
          </a:prstGeom>
        </p:spPr>
        <p:txBody>
          <a:bodyPr vert="horz" lIns="91440" tIns="45720" rIns="91440" bIns="45720" rtlCol="0" anchor="ctr">
            <a:normAutofit/>
          </a:bodyPr>
          <a:lstStyle/>
          <a:p>
            <a:pPr defTabSz="457200" fontAlgn="base">
              <a:spcBef>
                <a:spcPct val="0"/>
              </a:spcBef>
              <a:spcAft>
                <a:spcPts val="600"/>
              </a:spcAft>
            </a:pPr>
            <a:r>
              <a:rPr lang="en-US" sz="3200" b="1" dirty="0">
                <a:solidFill>
                  <a:srgbClr val="FF0000"/>
                </a:solidFill>
                <a:latin typeface="+mj-lt"/>
                <a:ea typeface="ＭＳ Ｐゴシック" charset="-128"/>
                <a:cs typeface="Arial"/>
              </a:rPr>
              <a:t>SYSTEEMDENKEN &amp; MODELLEREN </a:t>
            </a:r>
            <a:r>
              <a:rPr lang="en-US" sz="3200" b="1" dirty="0" err="1">
                <a:solidFill>
                  <a:srgbClr val="FF0000"/>
                </a:solidFill>
                <a:latin typeface="+mj-lt"/>
                <a:ea typeface="ＭＳ Ｐゴシック" charset="-128"/>
                <a:cs typeface="Arial"/>
              </a:rPr>
              <a:t>binnen</a:t>
            </a:r>
            <a:r>
              <a:rPr lang="en-US" sz="3200" b="1" dirty="0">
                <a:solidFill>
                  <a:srgbClr val="FF0000"/>
                </a:solidFill>
                <a:latin typeface="+mj-lt"/>
                <a:ea typeface="ＭＳ Ｐゴシック" charset="-128"/>
                <a:cs typeface="Arial"/>
              </a:rPr>
              <a:t> </a:t>
            </a:r>
            <a:r>
              <a:rPr lang="en-US" sz="3200" b="1" dirty="0" err="1">
                <a:solidFill>
                  <a:srgbClr val="FF0000"/>
                </a:solidFill>
                <a:latin typeface="+mj-lt"/>
                <a:ea typeface="ＭＳ Ｐゴシック" charset="-128"/>
                <a:cs typeface="Arial"/>
              </a:rPr>
              <a:t>opleiding</a:t>
            </a:r>
            <a:r>
              <a:rPr lang="en-US" sz="3200" b="1" dirty="0">
                <a:solidFill>
                  <a:srgbClr val="FF0000"/>
                </a:solidFill>
                <a:latin typeface="+mj-lt"/>
                <a:ea typeface="ＭＳ Ｐゴシック" charset="-128"/>
                <a:cs typeface="Arial"/>
              </a:rPr>
              <a:t> NASK</a:t>
            </a:r>
            <a:endParaRPr lang="nl-NL" sz="3200" b="1" dirty="0">
              <a:solidFill>
                <a:srgbClr val="FF0000"/>
              </a:solidFill>
              <a:latin typeface="+mj-lt"/>
              <a:ea typeface="ＭＳ Ｐゴシック" charset="-128"/>
              <a:cs typeface="Arial"/>
            </a:endParaRPr>
          </a:p>
        </p:txBody>
      </p:sp>
      <p:sp>
        <p:nvSpPr>
          <p:cNvPr id="3" name="TextBox 2">
            <a:extLst>
              <a:ext uri="{FF2B5EF4-FFF2-40B4-BE49-F238E27FC236}">
                <a16:creationId xmlns:a16="http://schemas.microsoft.com/office/drawing/2014/main" id="{42C65EE0-2A61-2324-0315-A70BE44F4005}"/>
              </a:ext>
            </a:extLst>
          </p:cNvPr>
          <p:cNvSpPr txBox="1"/>
          <p:nvPr/>
        </p:nvSpPr>
        <p:spPr bwMode="auto">
          <a:xfrm>
            <a:off x="609600" y="2086830"/>
            <a:ext cx="4430486" cy="200619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L="285750" indent="-285750" defTabSz="457200" eaLnBrk="0" fontAlgn="base" hangingPunct="0">
              <a:spcBef>
                <a:spcPct val="20000"/>
              </a:spcBef>
              <a:spcAft>
                <a:spcPct val="0"/>
              </a:spcAft>
              <a:buFont typeface="Arial" panose="020B0604020202020204" pitchFamily="34" charset="0"/>
              <a:buChar char="•"/>
            </a:pPr>
            <a:r>
              <a:rPr lang="en-US" sz="2400" dirty="0" err="1">
                <a:ea typeface="ＭＳ Ｐゴシック" charset="-128"/>
                <a:cs typeface="Arial"/>
              </a:rPr>
              <a:t>Kracht</a:t>
            </a:r>
            <a:r>
              <a:rPr lang="en-US" sz="2400" dirty="0">
                <a:ea typeface="ＭＳ Ｐゴシック" charset="-128"/>
                <a:cs typeface="Arial"/>
              </a:rPr>
              <a:t> &amp; </a:t>
            </a:r>
            <a:r>
              <a:rPr lang="en-US" sz="2400" dirty="0" err="1">
                <a:ea typeface="ＭＳ Ｐゴシック" charset="-128"/>
                <a:cs typeface="Arial"/>
              </a:rPr>
              <a:t>Beweging</a:t>
            </a:r>
            <a:endParaRPr lang="en-US" sz="2400" dirty="0">
              <a:ea typeface="ＭＳ Ｐゴシック" charset="-128"/>
              <a:cs typeface="Arial"/>
            </a:endParaRPr>
          </a:p>
          <a:p>
            <a:pPr marL="285750" indent="-285750" defTabSz="457200" eaLnBrk="0" fontAlgn="base" hangingPunct="0">
              <a:spcBef>
                <a:spcPct val="20000"/>
              </a:spcBef>
              <a:spcAft>
                <a:spcPct val="0"/>
              </a:spcAft>
              <a:buFont typeface="Arial" panose="020B0604020202020204" pitchFamily="34" charset="0"/>
              <a:buChar char="•"/>
            </a:pPr>
            <a:r>
              <a:rPr lang="en-US" sz="2400" dirty="0" err="1">
                <a:ea typeface="ＭＳ Ｐゴシック" charset="-128"/>
                <a:cs typeface="Arial"/>
              </a:rPr>
              <a:t>Experimenten</a:t>
            </a:r>
            <a:r>
              <a:rPr lang="en-US" sz="2400" dirty="0">
                <a:ea typeface="ＭＳ Ｐゴシック" charset="-128"/>
                <a:cs typeface="Arial"/>
              </a:rPr>
              <a:t> NaSk</a:t>
            </a:r>
          </a:p>
          <a:p>
            <a:pPr marL="285750" indent="-285750" defTabSz="457200" eaLnBrk="0" fontAlgn="base" hangingPunct="0">
              <a:spcBef>
                <a:spcPct val="20000"/>
              </a:spcBef>
              <a:spcAft>
                <a:spcPct val="0"/>
              </a:spcAft>
              <a:buFont typeface="Arial" panose="020B0604020202020204" pitchFamily="34" charset="0"/>
              <a:buChar char="•"/>
            </a:pPr>
            <a:r>
              <a:rPr lang="en-US" sz="2400" dirty="0" err="1">
                <a:ea typeface="ＭＳ Ｐゴシック" charset="-128"/>
                <a:cs typeface="Arial"/>
              </a:rPr>
              <a:t>Duurzaamheid</a:t>
            </a:r>
            <a:endParaRPr lang="en-US" sz="2400" dirty="0">
              <a:ea typeface="ＭＳ Ｐゴシック" charset="-128"/>
              <a:cs typeface="Arial"/>
            </a:endParaRPr>
          </a:p>
          <a:p>
            <a:pPr marL="285750" indent="-285750" defTabSz="457200" eaLnBrk="0" fontAlgn="base" hangingPunct="0">
              <a:spcBef>
                <a:spcPct val="20000"/>
              </a:spcBef>
              <a:spcAft>
                <a:spcPct val="0"/>
              </a:spcAft>
              <a:buFont typeface="Arial" panose="020B0604020202020204" pitchFamily="34" charset="0"/>
              <a:buChar char="•"/>
            </a:pPr>
            <a:r>
              <a:rPr lang="en-US" sz="2400" dirty="0" err="1">
                <a:ea typeface="ＭＳ Ｐゴシック" charset="-128"/>
                <a:cs typeface="Arial"/>
              </a:rPr>
              <a:t>Trillingen</a:t>
            </a:r>
            <a:r>
              <a:rPr lang="en-US" sz="2400" dirty="0">
                <a:ea typeface="ＭＳ Ｐゴシック" charset="-128"/>
                <a:cs typeface="Arial"/>
              </a:rPr>
              <a:t> &amp; </a:t>
            </a:r>
            <a:r>
              <a:rPr lang="en-US" sz="2400" dirty="0" err="1">
                <a:ea typeface="ＭＳ Ｐゴシック" charset="-128"/>
                <a:cs typeface="Arial"/>
              </a:rPr>
              <a:t>Golven</a:t>
            </a:r>
            <a:endParaRPr lang="nl-NL" sz="2400" dirty="0">
              <a:ea typeface="ＭＳ Ｐゴシック" charset="-128"/>
              <a:cs typeface="Arial"/>
            </a:endParaRPr>
          </a:p>
        </p:txBody>
      </p:sp>
    </p:spTree>
    <p:extLst>
      <p:ext uri="{BB962C8B-B14F-4D97-AF65-F5344CB8AC3E}">
        <p14:creationId xmlns:p14="http://schemas.microsoft.com/office/powerpoint/2010/main" val="3272114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0A53A-72F4-D293-4B00-14547E27DD0D}"/>
              </a:ext>
            </a:extLst>
          </p:cNvPr>
          <p:cNvPicPr>
            <a:picLocks noChangeAspect="1"/>
          </p:cNvPicPr>
          <p:nvPr/>
        </p:nvPicPr>
        <p:blipFill rotWithShape="1">
          <a:blip r:embed="rId3"/>
          <a:srcRect r="11019" b="3"/>
          <a:stretch/>
        </p:blipFill>
        <p:spPr>
          <a:xfrm>
            <a:off x="6702366" y="2009236"/>
            <a:ext cx="5064185" cy="3798828"/>
          </a:xfrm>
          <a:prstGeom prst="rect">
            <a:avLst/>
          </a:prstGeom>
          <a:noFill/>
        </p:spPr>
      </p:pic>
      <p:sp>
        <p:nvSpPr>
          <p:cNvPr id="2" name="Slide Number Placeholder 1">
            <a:extLst>
              <a:ext uri="{FF2B5EF4-FFF2-40B4-BE49-F238E27FC236}">
                <a16:creationId xmlns:a16="http://schemas.microsoft.com/office/drawing/2014/main" id="{6411F20D-346F-49B5-AEFD-3ACE7704709C}"/>
              </a:ext>
            </a:extLst>
          </p:cNvPr>
          <p:cNvSpPr>
            <a:spLocks noGrp="1"/>
          </p:cNvSpPr>
          <p:nvPr>
            <p:ph type="sldNum" sz="quarter" idx="15"/>
          </p:nvPr>
        </p:nvSpPr>
        <p:spPr>
          <a:xfrm>
            <a:off x="11006667" y="6124576"/>
            <a:ext cx="836084" cy="365125"/>
          </a:xfrm>
        </p:spPr>
        <p:txBody>
          <a:bodyPr vert="horz" wrap="square" lIns="91440" tIns="45720" rIns="91440" bIns="45720" numCol="1" anchor="ctr" anchorCtr="0" compatLnSpc="1">
            <a:prstTxWarp prst="textNoShape">
              <a:avLst/>
            </a:prstTxWarp>
            <a:normAutofit/>
          </a:bodyPr>
          <a:lstStyle/>
          <a:p>
            <a:pPr>
              <a:spcAft>
                <a:spcPts val="600"/>
              </a:spcAft>
            </a:pPr>
            <a:fld id="{4514A692-A8BD-40EF-891B-EC9CDED3F231}" type="slidenum">
              <a:rPr lang="nl-NL" kern="1200">
                <a:latin typeface="+mn-lt"/>
                <a:ea typeface="Arial" charset="0"/>
                <a:cs typeface="Arial" charset="0"/>
              </a:rPr>
              <a:pPr>
                <a:spcAft>
                  <a:spcPts val="600"/>
                </a:spcAft>
              </a:pPr>
              <a:t>24</a:t>
            </a:fld>
            <a:endParaRPr lang="nl-NL" kern="1200">
              <a:latin typeface="+mn-lt"/>
              <a:ea typeface="Arial" charset="0"/>
              <a:cs typeface="Arial" charset="0"/>
            </a:endParaRPr>
          </a:p>
        </p:txBody>
      </p:sp>
      <p:sp>
        <p:nvSpPr>
          <p:cNvPr id="5" name="Content Placeholder 2">
            <a:extLst>
              <a:ext uri="{FF2B5EF4-FFF2-40B4-BE49-F238E27FC236}">
                <a16:creationId xmlns:a16="http://schemas.microsoft.com/office/drawing/2014/main" id="{A312D2B5-F477-5649-9024-F711E47CDB04}"/>
              </a:ext>
            </a:extLst>
          </p:cNvPr>
          <p:cNvSpPr>
            <a:spLocks noGrp="1"/>
          </p:cNvSpPr>
          <p:nvPr>
            <p:ph sz="half" idx="1"/>
          </p:nvPr>
        </p:nvSpPr>
        <p:spPr>
          <a:xfrm>
            <a:off x="124940" y="1888982"/>
            <a:ext cx="6407151" cy="4837301"/>
          </a:xfrm>
        </p:spPr>
        <p:txBody>
          <a:bodyPr>
            <a:normAutofit/>
          </a:bodyPr>
          <a:lstStyle/>
          <a:p>
            <a:pPr marL="0" indent="0">
              <a:buNone/>
            </a:pPr>
            <a:r>
              <a:rPr lang="en-US" sz="3200" dirty="0"/>
              <a:t>WAT WILLEN WE?</a:t>
            </a:r>
          </a:p>
          <a:p>
            <a:pPr marL="0" indent="0">
              <a:buNone/>
            </a:pPr>
            <a:r>
              <a:rPr lang="en-US" dirty="0" err="1"/>
              <a:t>Stimuleren</a:t>
            </a:r>
            <a:r>
              <a:rPr lang="en-US" dirty="0"/>
              <a:t> van </a:t>
            </a:r>
            <a:r>
              <a:rPr lang="en-US" dirty="0" err="1"/>
              <a:t>heen</a:t>
            </a:r>
            <a:r>
              <a:rPr lang="en-US" dirty="0"/>
              <a:t> en </a:t>
            </a:r>
            <a:r>
              <a:rPr lang="en-US" dirty="0" err="1"/>
              <a:t>weer</a:t>
            </a:r>
            <a:r>
              <a:rPr lang="en-US" dirty="0"/>
              <a:t> </a:t>
            </a:r>
            <a:r>
              <a:rPr lang="en-US" dirty="0" err="1"/>
              <a:t>denken</a:t>
            </a:r>
            <a:endParaRPr lang="en-US" dirty="0"/>
          </a:p>
          <a:p>
            <a:pPr lvl="1"/>
            <a:r>
              <a:rPr lang="en-US" dirty="0" err="1"/>
              <a:t>Waarneembare</a:t>
            </a:r>
            <a:r>
              <a:rPr lang="en-US" dirty="0"/>
              <a:t> </a:t>
            </a:r>
            <a:r>
              <a:rPr lang="en-US" dirty="0" err="1"/>
              <a:t>werkelijkheid</a:t>
            </a:r>
            <a:r>
              <a:rPr lang="en-US" dirty="0"/>
              <a:t> – diverse </a:t>
            </a:r>
            <a:r>
              <a:rPr lang="en-US" dirty="0" err="1"/>
              <a:t>representaties</a:t>
            </a:r>
            <a:endParaRPr lang="en-US" dirty="0"/>
          </a:p>
          <a:p>
            <a:pPr lvl="1"/>
            <a:r>
              <a:rPr lang="en-US" dirty="0"/>
              <a:t>Domain of observables – domain of ideas</a:t>
            </a:r>
          </a:p>
          <a:p>
            <a:pPr lvl="1"/>
            <a:r>
              <a:rPr lang="en-US" dirty="0" err="1"/>
              <a:t>Verschillende</a:t>
            </a:r>
            <a:r>
              <a:rPr lang="en-US" dirty="0"/>
              <a:t> </a:t>
            </a:r>
            <a:r>
              <a:rPr lang="en-US" dirty="0" err="1"/>
              <a:t>abstactieniveaus</a:t>
            </a:r>
            <a:r>
              <a:rPr lang="en-US" dirty="0"/>
              <a:t>: enactive, iconic &amp; symbolic representations</a:t>
            </a:r>
          </a:p>
          <a:p>
            <a:pPr marL="0" indent="0">
              <a:lnSpc>
                <a:spcPct val="110000"/>
              </a:lnSpc>
              <a:buNone/>
            </a:pPr>
            <a:r>
              <a:rPr lang="en-US" sz="3200" dirty="0"/>
              <a:t>HOE?</a:t>
            </a:r>
          </a:p>
          <a:p>
            <a:pPr marL="0" indent="0">
              <a:buNone/>
            </a:pPr>
            <a:r>
              <a:rPr lang="en-US" dirty="0" err="1"/>
              <a:t>Toepassen</a:t>
            </a:r>
            <a:r>
              <a:rPr lang="en-US" dirty="0"/>
              <a:t> van </a:t>
            </a:r>
            <a:r>
              <a:rPr lang="en-US" dirty="0" err="1"/>
              <a:t>systeemdenken</a:t>
            </a:r>
            <a:r>
              <a:rPr lang="en-US" dirty="0"/>
              <a:t> &amp; </a:t>
            </a:r>
            <a:r>
              <a:rPr lang="en-US" dirty="0" err="1"/>
              <a:t>modelleren</a:t>
            </a:r>
            <a:endParaRPr lang="en-US" dirty="0"/>
          </a:p>
        </p:txBody>
      </p:sp>
      <p:sp>
        <p:nvSpPr>
          <p:cNvPr id="7" name="Title 1">
            <a:extLst>
              <a:ext uri="{FF2B5EF4-FFF2-40B4-BE49-F238E27FC236}">
                <a16:creationId xmlns:a16="http://schemas.microsoft.com/office/drawing/2014/main" id="{F85D1B22-E1FE-3128-9A6E-9500ED27A454}"/>
              </a:ext>
            </a:extLst>
          </p:cNvPr>
          <p:cNvSpPr>
            <a:spLocks noGrp="1"/>
          </p:cNvSpPr>
          <p:nvPr>
            <p:ph type="title"/>
          </p:nvPr>
        </p:nvSpPr>
        <p:spPr>
          <a:xfrm>
            <a:off x="609600" y="131716"/>
            <a:ext cx="10972800" cy="1719264"/>
          </a:xfrm>
        </p:spPr>
        <p:txBody>
          <a:bodyPr>
            <a:normAutofit/>
          </a:bodyPr>
          <a:lstStyle/>
          <a:p>
            <a:pPr algn="ctr"/>
            <a:r>
              <a:rPr lang="en-US" dirty="0" err="1"/>
              <a:t>Trillingen</a:t>
            </a:r>
            <a:r>
              <a:rPr lang="en-US" dirty="0"/>
              <a:t> &amp; </a:t>
            </a:r>
            <a:r>
              <a:rPr lang="en-US" dirty="0" err="1"/>
              <a:t>Golven</a:t>
            </a:r>
            <a:br>
              <a:rPr lang="en-US" dirty="0"/>
            </a:br>
            <a:r>
              <a:rPr lang="en-US" b="1" cap="none" dirty="0" err="1"/>
              <a:t>Mechanische</a:t>
            </a:r>
            <a:r>
              <a:rPr lang="en-US" b="1" cap="none" dirty="0"/>
              <a:t> &amp; </a:t>
            </a:r>
            <a:r>
              <a:rPr lang="en-US" b="1" cap="none" dirty="0" err="1"/>
              <a:t>Elektromagnetische</a:t>
            </a:r>
            <a:r>
              <a:rPr lang="en-US" b="1" cap="none" dirty="0"/>
              <a:t> </a:t>
            </a:r>
            <a:r>
              <a:rPr lang="en-US" b="1" cap="none" dirty="0" err="1"/>
              <a:t>Oscillaties</a:t>
            </a:r>
            <a:br>
              <a:rPr lang="en-US" dirty="0"/>
            </a:br>
            <a:r>
              <a:rPr lang="en-US" cap="none" dirty="0" err="1"/>
              <a:t>Lerarenopleiding</a:t>
            </a:r>
            <a:r>
              <a:rPr lang="en-US" cap="none" dirty="0"/>
              <a:t> </a:t>
            </a:r>
            <a:r>
              <a:rPr lang="en-US" cap="none" dirty="0" err="1"/>
              <a:t>natuurkunde</a:t>
            </a:r>
            <a:r>
              <a:rPr lang="en-US" cap="none" dirty="0"/>
              <a:t> 3e </a:t>
            </a:r>
            <a:r>
              <a:rPr lang="en-US" cap="none" dirty="0" err="1"/>
              <a:t>jaar</a:t>
            </a:r>
            <a:endParaRPr lang="nl-NL" cap="none" dirty="0"/>
          </a:p>
        </p:txBody>
      </p:sp>
    </p:spTree>
    <p:extLst>
      <p:ext uri="{BB962C8B-B14F-4D97-AF65-F5344CB8AC3E}">
        <p14:creationId xmlns:p14="http://schemas.microsoft.com/office/powerpoint/2010/main" val="3421715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238C-D7DD-4721-B6B4-ADEDF622ADF1}"/>
              </a:ext>
            </a:extLst>
          </p:cNvPr>
          <p:cNvSpPr>
            <a:spLocks noGrp="1"/>
          </p:cNvSpPr>
          <p:nvPr>
            <p:ph type="title"/>
          </p:nvPr>
        </p:nvSpPr>
        <p:spPr>
          <a:xfrm>
            <a:off x="0" y="179173"/>
            <a:ext cx="11454714" cy="1473952"/>
          </a:xfrm>
          <a:solidFill>
            <a:schemeClr val="bg1"/>
          </a:solidFill>
        </p:spPr>
        <p:txBody>
          <a:bodyPr>
            <a:normAutofit fontScale="90000"/>
          </a:bodyPr>
          <a:lstStyle/>
          <a:p>
            <a:r>
              <a:rPr lang="en-US" sz="2800" b="0" cap="none" dirty="0"/>
              <a:t>Aan een verticale veer hangt een massa. Op </a:t>
            </a:r>
            <a:r>
              <a:rPr lang="en-US" sz="2800" b="0" i="1" cap="none" dirty="0"/>
              <a:t>t</a:t>
            </a:r>
            <a:r>
              <a:rPr lang="en-US" sz="2800" b="0" cap="none" dirty="0"/>
              <a:t> = 0 s wordt de </a:t>
            </a:r>
            <a:r>
              <a:rPr lang="en-US" sz="2800" b="0" cap="none" dirty="0" err="1"/>
              <a:t>uitgetrokken</a:t>
            </a:r>
            <a:r>
              <a:rPr lang="en-US" sz="2800" b="0" cap="none" dirty="0"/>
              <a:t> veer losgelaten.</a:t>
            </a:r>
            <a:br>
              <a:rPr lang="en-US" sz="2800" b="0" cap="none" dirty="0"/>
            </a:br>
            <a:r>
              <a:rPr lang="en-US" sz="2800" cap="none" dirty="0" err="1"/>
              <a:t>Haal</a:t>
            </a:r>
            <a:r>
              <a:rPr lang="en-US" sz="2800" cap="none" dirty="0"/>
              <a:t> zo veel mogelijk data (die je niet rechtstreeks kan aflezen) uit onderstaande </a:t>
            </a:r>
            <a:r>
              <a:rPr lang="en-US" sz="2800" cap="none" dirty="0" err="1"/>
              <a:t>grafiek</a:t>
            </a:r>
            <a:r>
              <a:rPr lang="en-US" sz="2800" cap="none" dirty="0"/>
              <a:t>. </a:t>
            </a:r>
            <a:r>
              <a:rPr lang="en-US" sz="2800" cap="none" dirty="0" err="1"/>
              <a:t>Schets</a:t>
            </a:r>
            <a:r>
              <a:rPr lang="en-US" sz="2800" cap="none" dirty="0"/>
              <a:t> de </a:t>
            </a:r>
            <a:r>
              <a:rPr lang="en-US" sz="2800" cap="none" dirty="0" err="1"/>
              <a:t>situatie</a:t>
            </a:r>
            <a:r>
              <a:rPr lang="en-US" sz="2800" cap="none" dirty="0"/>
              <a:t>. </a:t>
            </a:r>
            <a:r>
              <a:rPr lang="en-US" sz="2800" cap="none" dirty="0" err="1"/>
              <a:t>Teken</a:t>
            </a:r>
            <a:r>
              <a:rPr lang="en-US" sz="2800" cap="none" dirty="0"/>
              <a:t> het </a:t>
            </a:r>
            <a:r>
              <a:rPr lang="en-US" sz="2800" cap="none" dirty="0" err="1"/>
              <a:t>systeemdiagram</a:t>
            </a:r>
            <a:r>
              <a:rPr lang="en-US" sz="2800" cap="none" dirty="0"/>
              <a:t>.</a:t>
            </a:r>
            <a:endParaRPr lang="nl-NL" sz="2800" cap="none" dirty="0"/>
          </a:p>
        </p:txBody>
      </p:sp>
      <p:pic>
        <p:nvPicPr>
          <p:cNvPr id="4" name="Picture 3">
            <a:extLst>
              <a:ext uri="{FF2B5EF4-FFF2-40B4-BE49-F238E27FC236}">
                <a16:creationId xmlns:a16="http://schemas.microsoft.com/office/drawing/2014/main" id="{23AE94CE-F84B-4960-601C-C5FDA7147BE7}"/>
              </a:ext>
            </a:extLst>
          </p:cNvPr>
          <p:cNvPicPr>
            <a:picLocks noChangeAspect="1"/>
          </p:cNvPicPr>
          <p:nvPr/>
        </p:nvPicPr>
        <p:blipFill>
          <a:blip r:embed="rId3"/>
          <a:stretch>
            <a:fillRect/>
          </a:stretch>
        </p:blipFill>
        <p:spPr>
          <a:xfrm>
            <a:off x="334805" y="1990422"/>
            <a:ext cx="10735677" cy="4472162"/>
          </a:xfrm>
          <a:prstGeom prst="rect">
            <a:avLst/>
          </a:prstGeom>
        </p:spPr>
      </p:pic>
      <p:sp>
        <p:nvSpPr>
          <p:cNvPr id="6" name="TextBox 5">
            <a:extLst>
              <a:ext uri="{FF2B5EF4-FFF2-40B4-BE49-F238E27FC236}">
                <a16:creationId xmlns:a16="http://schemas.microsoft.com/office/drawing/2014/main" id="{1E1EB5A2-AF2D-25F7-0ABC-14460B548C67}"/>
              </a:ext>
            </a:extLst>
          </p:cNvPr>
          <p:cNvSpPr txBox="1"/>
          <p:nvPr/>
        </p:nvSpPr>
        <p:spPr>
          <a:xfrm>
            <a:off x="11560629" y="0"/>
            <a:ext cx="665238" cy="769441"/>
          </a:xfrm>
          <a:prstGeom prst="rect">
            <a:avLst/>
          </a:prstGeom>
          <a:solidFill>
            <a:srgbClr val="FFFF00"/>
          </a:solidFill>
        </p:spPr>
        <p:txBody>
          <a:bodyPr wrap="square" rtlCol="0">
            <a:spAutoFit/>
          </a:bodyPr>
          <a:lstStyle/>
          <a:p>
            <a:pPr algn="ctr"/>
            <a:r>
              <a:rPr lang="en-US" sz="4400" b="1" dirty="0">
                <a:solidFill>
                  <a:srgbClr val="002060"/>
                </a:solidFill>
              </a:rPr>
              <a:t>4</a:t>
            </a:r>
            <a:endParaRPr lang="nl-NL" sz="4400" b="1" dirty="0">
              <a:solidFill>
                <a:srgbClr val="002060"/>
              </a:solidFill>
            </a:endParaRPr>
          </a:p>
        </p:txBody>
      </p:sp>
    </p:spTree>
    <p:extLst>
      <p:ext uri="{BB962C8B-B14F-4D97-AF65-F5344CB8AC3E}">
        <p14:creationId xmlns:p14="http://schemas.microsoft.com/office/powerpoint/2010/main" val="317020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59AC8A-B77A-615D-B173-7EEF0EA70169}"/>
              </a:ext>
            </a:extLst>
          </p:cNvPr>
          <p:cNvPicPr>
            <a:picLocks noChangeAspect="1"/>
          </p:cNvPicPr>
          <p:nvPr/>
        </p:nvPicPr>
        <p:blipFill>
          <a:blip r:embed="rId3"/>
          <a:stretch>
            <a:fillRect/>
          </a:stretch>
        </p:blipFill>
        <p:spPr>
          <a:xfrm>
            <a:off x="337925" y="136525"/>
            <a:ext cx="10107480" cy="6721475"/>
          </a:xfrm>
          <a:prstGeom prst="rect">
            <a:avLst/>
          </a:prstGeom>
          <a:noFill/>
        </p:spPr>
      </p:pic>
    </p:spTree>
    <p:extLst>
      <p:ext uri="{BB962C8B-B14F-4D97-AF65-F5344CB8AC3E}">
        <p14:creationId xmlns:p14="http://schemas.microsoft.com/office/powerpoint/2010/main" val="2422699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3542-5FC2-4AFF-B9D9-08453B0281D2}"/>
              </a:ext>
            </a:extLst>
          </p:cNvPr>
          <p:cNvSpPr>
            <a:spLocks noGrp="1"/>
          </p:cNvSpPr>
          <p:nvPr>
            <p:ph sz="half" idx="1"/>
          </p:nvPr>
        </p:nvSpPr>
        <p:spPr/>
        <p:txBody>
          <a:bodyPr/>
          <a:lstStyle/>
          <a:p>
            <a:endParaRPr lang="nl-NL" dirty="0"/>
          </a:p>
        </p:txBody>
      </p:sp>
      <p:sp>
        <p:nvSpPr>
          <p:cNvPr id="4" name="Slide Number Placeholder 3">
            <a:extLst>
              <a:ext uri="{FF2B5EF4-FFF2-40B4-BE49-F238E27FC236}">
                <a16:creationId xmlns:a16="http://schemas.microsoft.com/office/drawing/2014/main" id="{D3CA9E4C-01D1-4D1D-BD58-3F7128808F52}"/>
              </a:ext>
            </a:extLst>
          </p:cNvPr>
          <p:cNvSpPr>
            <a:spLocks noGrp="1"/>
          </p:cNvSpPr>
          <p:nvPr>
            <p:ph type="sldNum" sz="quarter" idx="11"/>
          </p:nvPr>
        </p:nvSpPr>
        <p:spPr/>
        <p:txBody>
          <a:bodyPr/>
          <a:lstStyle/>
          <a:p>
            <a:fld id="{E69D8A97-05F1-4BE5-83C5-A7F92C5BEE1A}" type="slidenum">
              <a:rPr lang="nl-NL" smtClean="0"/>
              <a:pPr/>
              <a:t>27</a:t>
            </a:fld>
            <a:endParaRPr lang="nl-NL"/>
          </a:p>
        </p:txBody>
      </p:sp>
      <p:sp>
        <p:nvSpPr>
          <p:cNvPr id="7" name="TextBox 6">
            <a:extLst>
              <a:ext uri="{FF2B5EF4-FFF2-40B4-BE49-F238E27FC236}">
                <a16:creationId xmlns:a16="http://schemas.microsoft.com/office/drawing/2014/main" id="{63BB3CCD-8DFA-4705-A61D-0ACB9300CE72}"/>
              </a:ext>
            </a:extLst>
          </p:cNvPr>
          <p:cNvSpPr txBox="1"/>
          <p:nvPr/>
        </p:nvSpPr>
        <p:spPr>
          <a:xfrm>
            <a:off x="241739" y="285257"/>
            <a:ext cx="3773214" cy="1477328"/>
          </a:xfrm>
          <a:prstGeom prst="rect">
            <a:avLst/>
          </a:prstGeom>
          <a:solidFill>
            <a:schemeClr val="bg1"/>
          </a:solidFill>
        </p:spPr>
        <p:txBody>
          <a:bodyPr wrap="square" rtlCol="0">
            <a:spAutoFit/>
          </a:bodyPr>
          <a:lstStyle/>
          <a:p>
            <a:r>
              <a:rPr lang="en-US" sz="3000" dirty="0"/>
              <a:t>T&amp;G 22-23</a:t>
            </a:r>
          </a:p>
          <a:p>
            <a:r>
              <a:rPr lang="en-US" sz="3000" dirty="0" err="1"/>
              <a:t>Gedempte</a:t>
            </a:r>
            <a:r>
              <a:rPr lang="en-US" sz="3000" dirty="0"/>
              <a:t> </a:t>
            </a:r>
            <a:r>
              <a:rPr lang="en-US" sz="3000" dirty="0" err="1"/>
              <a:t>mathematische</a:t>
            </a:r>
            <a:r>
              <a:rPr lang="en-US" sz="3000" dirty="0"/>
              <a:t> slinger</a:t>
            </a:r>
            <a:endParaRPr lang="nl-NL" sz="3000" dirty="0"/>
          </a:p>
        </p:txBody>
      </p:sp>
      <p:sp>
        <p:nvSpPr>
          <p:cNvPr id="8" name="TextBox 7">
            <a:extLst>
              <a:ext uri="{FF2B5EF4-FFF2-40B4-BE49-F238E27FC236}">
                <a16:creationId xmlns:a16="http://schemas.microsoft.com/office/drawing/2014/main" id="{03F7996C-0097-401E-99D4-BAC3B0509863}"/>
              </a:ext>
            </a:extLst>
          </p:cNvPr>
          <p:cNvSpPr txBox="1"/>
          <p:nvPr/>
        </p:nvSpPr>
        <p:spPr>
          <a:xfrm>
            <a:off x="4330263" y="96070"/>
            <a:ext cx="7620000" cy="1133387"/>
          </a:xfrm>
          <a:prstGeom prst="rect">
            <a:avLst/>
          </a:prstGeom>
          <a:solidFill>
            <a:schemeClr val="bg1"/>
          </a:solidFill>
        </p:spPr>
        <p:txBody>
          <a:bodyPr wrap="square" rtlCol="0">
            <a:spAutoFit/>
          </a:bodyPr>
          <a:lstStyle/>
          <a:p>
            <a:pPr marL="342900" lvl="0" indent="-342900">
              <a:lnSpc>
                <a:spcPct val="115000"/>
              </a:lnSpc>
              <a:buFont typeface="+mj-lt"/>
              <a:buAutoNum type="arabicPeriod"/>
            </a:pPr>
            <a:r>
              <a:rPr lang="nl-NL" sz="2000" dirty="0">
                <a:effectLst/>
                <a:ea typeface="Calibri" panose="020F0502020204030204" pitchFamily="34" charset="0"/>
                <a:cs typeface="Times New Roman" panose="02020603050405020304" pitchFamily="18" charset="0"/>
              </a:rPr>
              <a:t>Bepaal het procentuele energieverlies na één volledige oscillatie.</a:t>
            </a:r>
          </a:p>
          <a:p>
            <a:pPr marL="342900" lvl="0" indent="-342900">
              <a:lnSpc>
                <a:spcPct val="115000"/>
              </a:lnSpc>
              <a:buFont typeface="+mj-lt"/>
              <a:buAutoNum type="arabicPeriod"/>
            </a:pPr>
            <a:r>
              <a:rPr lang="nl-NL" sz="2000" dirty="0">
                <a:ea typeface="Calibri" panose="020F0502020204030204" pitchFamily="34" charset="0"/>
                <a:cs typeface="Times New Roman" panose="02020603050405020304" pitchFamily="18" charset="0"/>
              </a:rPr>
              <a:t>Waarom vertoont de curve van de totale energie een golvend verloop?</a:t>
            </a:r>
            <a:endParaRPr lang="nl-NL" sz="20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4DBCFCE-E0CF-8850-71C4-58583BA8D3A0}"/>
              </a:ext>
            </a:extLst>
          </p:cNvPr>
          <p:cNvPicPr>
            <a:picLocks noChangeAspect="1"/>
          </p:cNvPicPr>
          <p:nvPr/>
        </p:nvPicPr>
        <p:blipFill>
          <a:blip r:embed="rId3"/>
          <a:stretch>
            <a:fillRect/>
          </a:stretch>
        </p:blipFill>
        <p:spPr>
          <a:xfrm>
            <a:off x="0" y="1838856"/>
            <a:ext cx="12192000" cy="4923074"/>
          </a:xfrm>
          <a:prstGeom prst="rect">
            <a:avLst/>
          </a:prstGeom>
        </p:spPr>
      </p:pic>
      <p:sp>
        <p:nvSpPr>
          <p:cNvPr id="2" name="TextBox 1">
            <a:extLst>
              <a:ext uri="{FF2B5EF4-FFF2-40B4-BE49-F238E27FC236}">
                <a16:creationId xmlns:a16="http://schemas.microsoft.com/office/drawing/2014/main" id="{E611282D-B4A5-A207-787D-F3367B97E0B7}"/>
              </a:ext>
            </a:extLst>
          </p:cNvPr>
          <p:cNvSpPr txBox="1"/>
          <p:nvPr/>
        </p:nvSpPr>
        <p:spPr>
          <a:xfrm>
            <a:off x="11582399" y="0"/>
            <a:ext cx="643467" cy="769441"/>
          </a:xfrm>
          <a:prstGeom prst="rect">
            <a:avLst/>
          </a:prstGeom>
          <a:solidFill>
            <a:srgbClr val="FFFF00"/>
          </a:solidFill>
        </p:spPr>
        <p:txBody>
          <a:bodyPr wrap="square" rtlCol="0">
            <a:spAutoFit/>
          </a:bodyPr>
          <a:lstStyle/>
          <a:p>
            <a:pPr algn="ctr"/>
            <a:r>
              <a:rPr lang="en-US" sz="4400" b="1" dirty="0">
                <a:solidFill>
                  <a:srgbClr val="002060"/>
                </a:solidFill>
              </a:rPr>
              <a:t>5</a:t>
            </a:r>
            <a:endParaRPr lang="nl-NL" sz="4400" b="1" dirty="0">
              <a:solidFill>
                <a:srgbClr val="002060"/>
              </a:solidFill>
            </a:endParaRP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C9DD6F0-4ABA-5C25-D3D2-B3D07BEFE9DD}"/>
                  </a:ext>
                </a:extLst>
              </p14:cNvPr>
              <p14:cNvContentPartPr/>
              <p14:nvPr/>
            </p14:nvContentPartPr>
            <p14:xfrm>
              <a:off x="7772040" y="2977249"/>
              <a:ext cx="360" cy="360"/>
            </p14:xfrm>
          </p:contentPart>
        </mc:Choice>
        <mc:Fallback xmlns="">
          <p:pic>
            <p:nvPicPr>
              <p:cNvPr id="6" name="Ink 5">
                <a:extLst>
                  <a:ext uri="{FF2B5EF4-FFF2-40B4-BE49-F238E27FC236}">
                    <a16:creationId xmlns:a16="http://schemas.microsoft.com/office/drawing/2014/main" id="{BC9DD6F0-4ABA-5C25-D3D2-B3D07BEFE9DD}"/>
                  </a:ext>
                </a:extLst>
              </p:cNvPr>
              <p:cNvPicPr/>
              <p:nvPr/>
            </p:nvPicPr>
            <p:blipFill>
              <a:blip r:embed="rId5"/>
              <a:stretch>
                <a:fillRect/>
              </a:stretch>
            </p:blipFill>
            <p:spPr>
              <a:xfrm>
                <a:off x="7763400" y="29682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CF3EDDAE-AF82-7912-6D1A-72E4E68F4F89}"/>
                  </a:ext>
                </a:extLst>
              </p14:cNvPr>
              <p14:cNvContentPartPr/>
              <p14:nvPr/>
            </p14:nvContentPartPr>
            <p14:xfrm>
              <a:off x="3212280" y="2631649"/>
              <a:ext cx="360" cy="360"/>
            </p14:xfrm>
          </p:contentPart>
        </mc:Choice>
        <mc:Fallback xmlns="">
          <p:pic>
            <p:nvPicPr>
              <p:cNvPr id="9" name="Ink 8">
                <a:extLst>
                  <a:ext uri="{FF2B5EF4-FFF2-40B4-BE49-F238E27FC236}">
                    <a16:creationId xmlns:a16="http://schemas.microsoft.com/office/drawing/2014/main" id="{CF3EDDAE-AF82-7912-6D1A-72E4E68F4F89}"/>
                  </a:ext>
                </a:extLst>
              </p:cNvPr>
              <p:cNvPicPr/>
              <p:nvPr/>
            </p:nvPicPr>
            <p:blipFill>
              <a:blip r:embed="rId5"/>
              <a:stretch>
                <a:fillRect/>
              </a:stretch>
            </p:blipFill>
            <p:spPr>
              <a:xfrm>
                <a:off x="3203280" y="262300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DE918B81-457F-C7A6-884A-68A42FADFD81}"/>
                  </a:ext>
                </a:extLst>
              </p14:cNvPr>
              <p14:cNvContentPartPr/>
              <p14:nvPr/>
            </p14:nvContentPartPr>
            <p14:xfrm>
              <a:off x="2681280" y="2099929"/>
              <a:ext cx="360" cy="360"/>
            </p14:xfrm>
          </p:contentPart>
        </mc:Choice>
        <mc:Fallback xmlns="">
          <p:pic>
            <p:nvPicPr>
              <p:cNvPr id="10" name="Ink 9">
                <a:extLst>
                  <a:ext uri="{FF2B5EF4-FFF2-40B4-BE49-F238E27FC236}">
                    <a16:creationId xmlns:a16="http://schemas.microsoft.com/office/drawing/2014/main" id="{DE918B81-457F-C7A6-884A-68A42FADFD81}"/>
                  </a:ext>
                </a:extLst>
              </p:cNvPr>
              <p:cNvPicPr/>
              <p:nvPr/>
            </p:nvPicPr>
            <p:blipFill>
              <a:blip r:embed="rId5"/>
              <a:stretch>
                <a:fillRect/>
              </a:stretch>
            </p:blipFill>
            <p:spPr>
              <a:xfrm>
                <a:off x="2672280" y="209128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6BBE5B01-109C-7DD4-54BE-9D89A5EF4A29}"/>
                  </a:ext>
                </a:extLst>
              </p14:cNvPr>
              <p14:cNvContentPartPr/>
              <p14:nvPr/>
            </p14:nvContentPartPr>
            <p14:xfrm>
              <a:off x="2755440" y="3274249"/>
              <a:ext cx="360" cy="360"/>
            </p14:xfrm>
          </p:contentPart>
        </mc:Choice>
        <mc:Fallback xmlns="">
          <p:pic>
            <p:nvPicPr>
              <p:cNvPr id="11" name="Ink 10">
                <a:extLst>
                  <a:ext uri="{FF2B5EF4-FFF2-40B4-BE49-F238E27FC236}">
                    <a16:creationId xmlns:a16="http://schemas.microsoft.com/office/drawing/2014/main" id="{6BBE5B01-109C-7DD4-54BE-9D89A5EF4A29}"/>
                  </a:ext>
                </a:extLst>
              </p:cNvPr>
              <p:cNvPicPr/>
              <p:nvPr/>
            </p:nvPicPr>
            <p:blipFill>
              <a:blip r:embed="rId5"/>
              <a:stretch>
                <a:fillRect/>
              </a:stretch>
            </p:blipFill>
            <p:spPr>
              <a:xfrm>
                <a:off x="2746800" y="32652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3B818685-25E6-D058-6255-E5B311B2E918}"/>
                  </a:ext>
                </a:extLst>
              </p14:cNvPr>
              <p14:cNvContentPartPr/>
              <p14:nvPr/>
            </p14:nvContentPartPr>
            <p14:xfrm>
              <a:off x="4287600" y="580009"/>
              <a:ext cx="360" cy="360"/>
            </p14:xfrm>
          </p:contentPart>
        </mc:Choice>
        <mc:Fallback xmlns="">
          <p:pic>
            <p:nvPicPr>
              <p:cNvPr id="12" name="Ink 11">
                <a:extLst>
                  <a:ext uri="{FF2B5EF4-FFF2-40B4-BE49-F238E27FC236}">
                    <a16:creationId xmlns:a16="http://schemas.microsoft.com/office/drawing/2014/main" id="{3B818685-25E6-D058-6255-E5B311B2E918}"/>
                  </a:ext>
                </a:extLst>
              </p:cNvPr>
              <p:cNvPicPr/>
              <p:nvPr/>
            </p:nvPicPr>
            <p:blipFill>
              <a:blip r:embed="rId5"/>
              <a:stretch>
                <a:fillRect/>
              </a:stretch>
            </p:blipFill>
            <p:spPr>
              <a:xfrm>
                <a:off x="4278600" y="57100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7A18C91A-B08C-6566-D4F3-A1E1DC1C0C20}"/>
                  </a:ext>
                </a:extLst>
              </p14:cNvPr>
              <p14:cNvContentPartPr/>
              <p14:nvPr/>
            </p14:nvContentPartPr>
            <p14:xfrm>
              <a:off x="1667520" y="1976809"/>
              <a:ext cx="360" cy="360"/>
            </p14:xfrm>
          </p:contentPart>
        </mc:Choice>
        <mc:Fallback xmlns="">
          <p:pic>
            <p:nvPicPr>
              <p:cNvPr id="13" name="Ink 12">
                <a:extLst>
                  <a:ext uri="{FF2B5EF4-FFF2-40B4-BE49-F238E27FC236}">
                    <a16:creationId xmlns:a16="http://schemas.microsoft.com/office/drawing/2014/main" id="{7A18C91A-B08C-6566-D4F3-A1E1DC1C0C20}"/>
                  </a:ext>
                </a:extLst>
              </p:cNvPr>
              <p:cNvPicPr/>
              <p:nvPr/>
            </p:nvPicPr>
            <p:blipFill>
              <a:blip r:embed="rId5"/>
              <a:stretch>
                <a:fillRect/>
              </a:stretch>
            </p:blipFill>
            <p:spPr>
              <a:xfrm>
                <a:off x="1658520" y="196780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EA9F3946-A48B-D493-E38E-DBCC5AC19090}"/>
                  </a:ext>
                </a:extLst>
              </p14:cNvPr>
              <p14:cNvContentPartPr/>
              <p14:nvPr/>
            </p14:nvContentPartPr>
            <p14:xfrm>
              <a:off x="1568880" y="3484489"/>
              <a:ext cx="360" cy="360"/>
            </p14:xfrm>
          </p:contentPart>
        </mc:Choice>
        <mc:Fallback xmlns="">
          <p:pic>
            <p:nvPicPr>
              <p:cNvPr id="14" name="Ink 13">
                <a:extLst>
                  <a:ext uri="{FF2B5EF4-FFF2-40B4-BE49-F238E27FC236}">
                    <a16:creationId xmlns:a16="http://schemas.microsoft.com/office/drawing/2014/main" id="{EA9F3946-A48B-D493-E38E-DBCC5AC19090}"/>
                  </a:ext>
                </a:extLst>
              </p:cNvPr>
              <p:cNvPicPr/>
              <p:nvPr/>
            </p:nvPicPr>
            <p:blipFill>
              <a:blip r:embed="rId5"/>
              <a:stretch>
                <a:fillRect/>
              </a:stretch>
            </p:blipFill>
            <p:spPr>
              <a:xfrm>
                <a:off x="1559880" y="347548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3DC7887E-0825-A059-F898-804E692A9468}"/>
                  </a:ext>
                </a:extLst>
              </p14:cNvPr>
              <p14:cNvContentPartPr/>
              <p14:nvPr/>
            </p14:nvContentPartPr>
            <p14:xfrm>
              <a:off x="6202800" y="4670329"/>
              <a:ext cx="2520" cy="360"/>
            </p14:xfrm>
          </p:contentPart>
        </mc:Choice>
        <mc:Fallback xmlns="">
          <p:pic>
            <p:nvPicPr>
              <p:cNvPr id="15" name="Ink 14">
                <a:extLst>
                  <a:ext uri="{FF2B5EF4-FFF2-40B4-BE49-F238E27FC236}">
                    <a16:creationId xmlns:a16="http://schemas.microsoft.com/office/drawing/2014/main" id="{3DC7887E-0825-A059-F898-804E692A9468}"/>
                  </a:ext>
                </a:extLst>
              </p:cNvPr>
              <p:cNvPicPr/>
              <p:nvPr/>
            </p:nvPicPr>
            <p:blipFill>
              <a:blip r:embed="rId13"/>
              <a:stretch>
                <a:fillRect/>
              </a:stretch>
            </p:blipFill>
            <p:spPr>
              <a:xfrm>
                <a:off x="6194160" y="4661689"/>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2C3ED04B-FD10-0DA1-AEAB-28EC155BCF88}"/>
                  </a:ext>
                </a:extLst>
              </p14:cNvPr>
              <p14:cNvContentPartPr/>
              <p14:nvPr/>
            </p14:nvContentPartPr>
            <p14:xfrm>
              <a:off x="4917240" y="842449"/>
              <a:ext cx="5400" cy="22320"/>
            </p14:xfrm>
          </p:contentPart>
        </mc:Choice>
        <mc:Fallback xmlns="">
          <p:pic>
            <p:nvPicPr>
              <p:cNvPr id="16" name="Ink 15">
                <a:extLst>
                  <a:ext uri="{FF2B5EF4-FFF2-40B4-BE49-F238E27FC236}">
                    <a16:creationId xmlns:a16="http://schemas.microsoft.com/office/drawing/2014/main" id="{2C3ED04B-FD10-0DA1-AEAB-28EC155BCF88}"/>
                  </a:ext>
                </a:extLst>
              </p:cNvPr>
              <p:cNvPicPr/>
              <p:nvPr/>
            </p:nvPicPr>
            <p:blipFill>
              <a:blip r:embed="rId15"/>
              <a:stretch>
                <a:fillRect/>
              </a:stretch>
            </p:blipFill>
            <p:spPr>
              <a:xfrm>
                <a:off x="4908600" y="833449"/>
                <a:ext cx="230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E527F182-073C-AD26-871E-1042CEF1D23C}"/>
                  </a:ext>
                </a:extLst>
              </p14:cNvPr>
              <p14:cNvContentPartPr/>
              <p14:nvPr/>
            </p14:nvContentPartPr>
            <p14:xfrm>
              <a:off x="4929840" y="135049"/>
              <a:ext cx="360" cy="360"/>
            </p14:xfrm>
          </p:contentPart>
        </mc:Choice>
        <mc:Fallback xmlns="">
          <p:pic>
            <p:nvPicPr>
              <p:cNvPr id="17" name="Ink 16">
                <a:extLst>
                  <a:ext uri="{FF2B5EF4-FFF2-40B4-BE49-F238E27FC236}">
                    <a16:creationId xmlns:a16="http://schemas.microsoft.com/office/drawing/2014/main" id="{E527F182-073C-AD26-871E-1042CEF1D23C}"/>
                  </a:ext>
                </a:extLst>
              </p:cNvPr>
              <p:cNvPicPr/>
              <p:nvPr/>
            </p:nvPicPr>
            <p:blipFill>
              <a:blip r:embed="rId5"/>
              <a:stretch>
                <a:fillRect/>
              </a:stretch>
            </p:blipFill>
            <p:spPr>
              <a:xfrm>
                <a:off x="4921200" y="126409"/>
                <a:ext cx="18000" cy="18000"/>
              </a:xfrm>
              <a:prstGeom prst="rect">
                <a:avLst/>
              </a:prstGeom>
            </p:spPr>
          </p:pic>
        </mc:Fallback>
      </mc:AlternateContent>
    </p:spTree>
    <p:extLst>
      <p:ext uri="{BB962C8B-B14F-4D97-AF65-F5344CB8AC3E}">
        <p14:creationId xmlns:p14="http://schemas.microsoft.com/office/powerpoint/2010/main" val="171275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01413-3377-4DAB-85FE-7D5F4CC027A9}"/>
              </a:ext>
            </a:extLst>
          </p:cNvPr>
          <p:cNvSpPr>
            <a:spLocks noGrp="1"/>
          </p:cNvSpPr>
          <p:nvPr>
            <p:ph type="title"/>
          </p:nvPr>
        </p:nvSpPr>
        <p:spPr>
          <a:xfrm>
            <a:off x="4041609" y="192631"/>
            <a:ext cx="5367201" cy="741140"/>
          </a:xfrm>
        </p:spPr>
        <p:txBody>
          <a:bodyPr/>
          <a:lstStyle/>
          <a:p>
            <a:r>
              <a:rPr lang="nl-NL" b="1" dirty="0">
                <a:solidFill>
                  <a:schemeClr val="accent6">
                    <a:lumMod val="75000"/>
                  </a:schemeClr>
                </a:solidFill>
              </a:rPr>
              <a:t>De mathematische slinger</a:t>
            </a:r>
          </a:p>
        </p:txBody>
      </p:sp>
      <p:sp>
        <p:nvSpPr>
          <p:cNvPr id="4" name="Slide Number Placeholder 3">
            <a:extLst>
              <a:ext uri="{FF2B5EF4-FFF2-40B4-BE49-F238E27FC236}">
                <a16:creationId xmlns:a16="http://schemas.microsoft.com/office/drawing/2014/main" id="{5231F8F5-67A6-4A51-84DE-836FD5F27E0F}"/>
              </a:ext>
            </a:extLst>
          </p:cNvPr>
          <p:cNvSpPr txBox="1">
            <a:spLocks/>
          </p:cNvSpPr>
          <p:nvPr/>
        </p:nvSpPr>
        <p:spPr>
          <a:xfrm>
            <a:off x="10040980" y="6178731"/>
            <a:ext cx="483330" cy="274320"/>
          </a:xfrm>
          <a:prstGeom prst="rect">
            <a:avLst/>
          </a:prstGeom>
        </p:spPr>
        <p:txBody>
          <a:bodyPr/>
          <a:lstStyle>
            <a:defPPr>
              <a:defRPr lang="en-US"/>
            </a:defPPr>
            <a:lvl1pPr algn="l" rtl="0" fontAlgn="base">
              <a:spcBef>
                <a:spcPct val="0"/>
              </a:spcBef>
              <a:spcAft>
                <a:spcPct val="0"/>
              </a:spcAft>
              <a:defRPr sz="2800"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8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8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8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800" b="1" kern="1200">
                <a:solidFill>
                  <a:schemeClr val="tx1"/>
                </a:solidFill>
                <a:latin typeface="Arial" panose="020B0604020202020204" pitchFamily="34" charset="0"/>
                <a:ea typeface="+mn-ea"/>
                <a:cs typeface="+mn-cs"/>
              </a:defRPr>
            </a:lvl5pPr>
            <a:lvl6pPr marL="2286000" algn="l" defTabSz="914400" rtl="0" eaLnBrk="1" latinLnBrk="0" hangingPunct="1">
              <a:defRPr sz="2800" b="1" kern="1200">
                <a:solidFill>
                  <a:schemeClr val="tx1"/>
                </a:solidFill>
                <a:latin typeface="Arial" panose="020B0604020202020204" pitchFamily="34" charset="0"/>
                <a:ea typeface="+mn-ea"/>
                <a:cs typeface="+mn-cs"/>
              </a:defRPr>
            </a:lvl6pPr>
            <a:lvl7pPr marL="2743200" algn="l" defTabSz="914400" rtl="0" eaLnBrk="1" latinLnBrk="0" hangingPunct="1">
              <a:defRPr sz="2800" b="1" kern="1200">
                <a:solidFill>
                  <a:schemeClr val="tx1"/>
                </a:solidFill>
                <a:latin typeface="Arial" panose="020B0604020202020204" pitchFamily="34" charset="0"/>
                <a:ea typeface="+mn-ea"/>
                <a:cs typeface="+mn-cs"/>
              </a:defRPr>
            </a:lvl7pPr>
            <a:lvl8pPr marL="3200400" algn="l" defTabSz="914400" rtl="0" eaLnBrk="1" latinLnBrk="0" hangingPunct="1">
              <a:defRPr sz="2800" b="1" kern="1200">
                <a:solidFill>
                  <a:schemeClr val="tx1"/>
                </a:solidFill>
                <a:latin typeface="Arial" panose="020B0604020202020204" pitchFamily="34" charset="0"/>
                <a:ea typeface="+mn-ea"/>
                <a:cs typeface="+mn-cs"/>
              </a:defRPr>
            </a:lvl8pPr>
            <a:lvl9pPr marL="3657600" algn="l" defTabSz="914400" rtl="0" eaLnBrk="1" latinLnBrk="0" hangingPunct="1">
              <a:defRPr sz="2800" b="1" kern="1200">
                <a:solidFill>
                  <a:schemeClr val="tx1"/>
                </a:solidFill>
                <a:latin typeface="Arial" panose="020B0604020202020204" pitchFamily="34" charset="0"/>
                <a:ea typeface="+mn-ea"/>
                <a:cs typeface="+mn-cs"/>
              </a:defRPr>
            </a:lvl9pPr>
          </a:lstStyle>
          <a:p>
            <a:pPr>
              <a:spcAft>
                <a:spcPts val="600"/>
              </a:spcAft>
            </a:pPr>
            <a:fld id="{0409B53D-6715-4705-AA45-7DC7F5F34004}" type="slidenum">
              <a:rPr lang="nl-NL" sz="1600">
                <a:solidFill>
                  <a:schemeClr val="bg1"/>
                </a:solidFill>
              </a:rPr>
              <a:pPr>
                <a:spcAft>
                  <a:spcPts val="600"/>
                </a:spcAft>
              </a:pPr>
              <a:t>28</a:t>
            </a:fld>
            <a:endParaRPr lang="nl-NL" sz="1600" dirty="0">
              <a:solidFill>
                <a:schemeClr val="bg1"/>
              </a:solidFill>
            </a:endParaRPr>
          </a:p>
        </p:txBody>
      </p:sp>
      <p:sp>
        <p:nvSpPr>
          <p:cNvPr id="5" name="TextBox 4">
            <a:extLst>
              <a:ext uri="{FF2B5EF4-FFF2-40B4-BE49-F238E27FC236}">
                <a16:creationId xmlns:a16="http://schemas.microsoft.com/office/drawing/2014/main" id="{619BB9E6-9235-3BD8-30A4-A16D65BF0ADF}"/>
              </a:ext>
            </a:extLst>
          </p:cNvPr>
          <p:cNvSpPr txBox="1"/>
          <p:nvPr/>
        </p:nvSpPr>
        <p:spPr>
          <a:xfrm>
            <a:off x="1667691" y="6160664"/>
            <a:ext cx="8639363" cy="584775"/>
          </a:xfrm>
          <a:prstGeom prst="rect">
            <a:avLst/>
          </a:prstGeom>
          <a:noFill/>
        </p:spPr>
        <p:txBody>
          <a:bodyPr wrap="square">
            <a:spAutoFit/>
          </a:bodyPr>
          <a:lstStyle/>
          <a:p>
            <a:r>
              <a:rPr lang="nl-NL" sz="1600" dirty="0" err="1">
                <a:latin typeface="+mj-lt"/>
              </a:rPr>
              <a:t>By</a:t>
            </a:r>
            <a:r>
              <a:rPr lang="nl-NL" sz="1600" dirty="0">
                <a:latin typeface="+mj-lt"/>
              </a:rPr>
              <a:t> Lucas </a:t>
            </a:r>
            <a:r>
              <a:rPr lang="nl-NL" sz="1600" dirty="0" err="1">
                <a:latin typeface="+mj-lt"/>
              </a:rPr>
              <a:t>Vieira</a:t>
            </a:r>
            <a:r>
              <a:rPr lang="nl-NL" sz="1600" dirty="0">
                <a:latin typeface="+mj-lt"/>
              </a:rPr>
              <a:t> - </a:t>
            </a:r>
            <a:r>
              <a:rPr lang="nl-NL" sz="1600" dirty="0" err="1">
                <a:latin typeface="+mj-lt"/>
              </a:rPr>
              <a:t>Own</a:t>
            </a:r>
            <a:r>
              <a:rPr lang="nl-NL" sz="1600" dirty="0">
                <a:latin typeface="+mj-lt"/>
              </a:rPr>
              <a:t> </a:t>
            </a:r>
            <a:r>
              <a:rPr lang="nl-NL" sz="1600" dirty="0" err="1">
                <a:latin typeface="+mj-lt"/>
              </a:rPr>
              <a:t>work</a:t>
            </a:r>
            <a:r>
              <a:rPr lang="nl-NL" sz="1600" dirty="0">
                <a:latin typeface="+mj-lt"/>
              </a:rPr>
              <a:t>, Public Domain, https://commons.wikimedia.org/w/index.php?curid=7723811</a:t>
            </a:r>
          </a:p>
        </p:txBody>
      </p:sp>
      <p:pic>
        <p:nvPicPr>
          <p:cNvPr id="7" name="Picture 6" descr="A screenshot of a drawing&#10;&#10;Description automatically generated">
            <a:extLst>
              <a:ext uri="{FF2B5EF4-FFF2-40B4-BE49-F238E27FC236}">
                <a16:creationId xmlns:a16="http://schemas.microsoft.com/office/drawing/2014/main" id="{1A9E115F-0A3E-2DC4-5BBB-6BA246F27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715" y="951839"/>
            <a:ext cx="3719763" cy="5114674"/>
          </a:xfrm>
          <a:prstGeom prst="rect">
            <a:avLst/>
          </a:prstGeom>
        </p:spPr>
      </p:pic>
      <p:pic>
        <p:nvPicPr>
          <p:cNvPr id="1026" name="Picture 2">
            <a:extLst>
              <a:ext uri="{FF2B5EF4-FFF2-40B4-BE49-F238E27FC236}">
                <a16:creationId xmlns:a16="http://schemas.microsoft.com/office/drawing/2014/main" id="{B41F23F3-A236-B541-1BFD-F3A5A6A47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732" y="933772"/>
            <a:ext cx="3719762" cy="511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B9EE26-C9BF-FE7D-DF3C-98BD5BF4B88C}"/>
              </a:ext>
            </a:extLst>
          </p:cNvPr>
          <p:cNvSpPr>
            <a:spLocks noGrp="1"/>
          </p:cNvSpPr>
          <p:nvPr>
            <p:ph idx="1"/>
          </p:nvPr>
        </p:nvSpPr>
        <p:spPr/>
        <p:txBody>
          <a:bodyPr/>
          <a:lstStyle/>
          <a:p>
            <a:endParaRPr lang="nl-NL"/>
          </a:p>
        </p:txBody>
      </p:sp>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BD8D76C0-04BB-0AC9-0504-24B06F658295}"/>
                  </a:ext>
                </a:extLst>
              </p:cNvPr>
              <p:cNvSpPr>
                <a:spLocks noGrp="1"/>
              </p:cNvSpPr>
              <p:nvPr>
                <p:ph type="title"/>
              </p:nvPr>
            </p:nvSpPr>
            <p:spPr>
              <a:xfrm>
                <a:off x="333375" y="237464"/>
                <a:ext cx="3457575" cy="1143000"/>
              </a:xfrm>
              <a:solidFill>
                <a:schemeClr val="bg1"/>
              </a:solidFill>
            </p:spPr>
            <p:txBody>
              <a:bodyPr/>
              <a:lstStyle/>
              <a:p>
                <a:pPr/>
                <a14:m>
                  <m:oMathPara xmlns:m="http://schemas.openxmlformats.org/officeDocument/2006/math">
                    <m:oMathParaPr>
                      <m:jc m:val="centerGroup"/>
                    </m:oMathParaPr>
                    <m:oMath xmlns:m="http://schemas.openxmlformats.org/officeDocument/2006/math">
                      <m:r>
                        <a:rPr lang="nl-NL" i="1" smtClean="0">
                          <a:latin typeface="Cambria Math" panose="02040503050406030204" pitchFamily="18" charset="0"/>
                          <a:ea typeface="Cambria Math" panose="02040503050406030204" pitchFamily="18" charset="0"/>
                        </a:rPr>
                        <m:t>𝜑</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e>
                      </m:d>
                      <m:r>
                        <a:rPr lang="en-US" b="0" i="1" smtClean="0">
                          <a:latin typeface="Cambria Math" panose="02040503050406030204" pitchFamily="18" charset="0"/>
                          <a:ea typeface="Cambria Math" panose="02040503050406030204" pitchFamily="18" charset="0"/>
                        </a:rPr>
                        <m:t>=17/18∙</m:t>
                      </m:r>
                      <m:r>
                        <a:rPr lang="en-US" b="0" i="1" smtClean="0">
                          <a:latin typeface="Cambria Math" panose="02040503050406030204" pitchFamily="18" charset="0"/>
                          <a:ea typeface="Cambria Math" panose="02040503050406030204" pitchFamily="18" charset="0"/>
                        </a:rPr>
                        <m:t>𝜋</m:t>
                      </m:r>
                    </m:oMath>
                  </m:oMathPara>
                </a14:m>
                <a:endParaRPr lang="nl-NL" dirty="0"/>
              </a:p>
            </p:txBody>
          </p:sp>
        </mc:Choice>
        <mc:Fallback xmlns="">
          <p:sp>
            <p:nvSpPr>
              <p:cNvPr id="3" name="Title 2">
                <a:extLst>
                  <a:ext uri="{FF2B5EF4-FFF2-40B4-BE49-F238E27FC236}">
                    <a16:creationId xmlns:a16="http://schemas.microsoft.com/office/drawing/2014/main" id="{BD8D76C0-04BB-0AC9-0504-24B06F658295}"/>
                  </a:ext>
                </a:extLst>
              </p:cNvPr>
              <p:cNvSpPr>
                <a:spLocks noGrp="1" noRot="1" noChangeAspect="1" noMove="1" noResize="1" noEditPoints="1" noAdjustHandles="1" noChangeArrowheads="1" noChangeShapeType="1" noTextEdit="1"/>
              </p:cNvSpPr>
              <p:nvPr>
                <p:ph type="title"/>
              </p:nvPr>
            </p:nvSpPr>
            <p:spPr>
              <a:xfrm>
                <a:off x="333375" y="237464"/>
                <a:ext cx="3457575" cy="1143000"/>
              </a:xfrm>
              <a:blipFill>
                <a:blip r:embed="rId2"/>
                <a:stretch>
                  <a:fillRect/>
                </a:stretch>
              </a:blipFill>
            </p:spPr>
            <p:txBody>
              <a:bodyPr/>
              <a:lstStyle/>
              <a:p>
                <a:r>
                  <a:rPr lang="nl-NL">
                    <a:noFill/>
                  </a:rPr>
                  <a:t> </a:t>
                </a:r>
              </a:p>
            </p:txBody>
          </p:sp>
        </mc:Fallback>
      </mc:AlternateContent>
      <p:pic>
        <p:nvPicPr>
          <p:cNvPr id="7" name="Picture 6" descr="A screenshot of a drawing&#10;&#10;Description automatically generated">
            <a:extLst>
              <a:ext uri="{FF2B5EF4-FFF2-40B4-BE49-F238E27FC236}">
                <a16:creationId xmlns:a16="http://schemas.microsoft.com/office/drawing/2014/main" id="{67384368-5B85-1054-3180-CF70CD274AFA}"/>
              </a:ext>
            </a:extLst>
          </p:cNvPr>
          <p:cNvPicPr>
            <a:picLocks noChangeAspect="1"/>
          </p:cNvPicPr>
          <p:nvPr/>
        </p:nvPicPr>
        <p:blipFill rotWithShape="1">
          <a:blip r:embed="rId3">
            <a:extLst>
              <a:ext uri="{28A0092B-C50C-407E-A947-70E740481C1C}">
                <a14:useLocalDpi xmlns:a14="http://schemas.microsoft.com/office/drawing/2010/main" val="0"/>
              </a:ext>
            </a:extLst>
          </a:blip>
          <a:srcRect b="72984"/>
          <a:stretch/>
        </p:blipFill>
        <p:spPr>
          <a:xfrm>
            <a:off x="7862637" y="196406"/>
            <a:ext cx="3719763" cy="1381786"/>
          </a:xfrm>
          <a:prstGeom prst="rect">
            <a:avLst/>
          </a:prstGeom>
        </p:spPr>
      </p:pic>
      <p:pic>
        <p:nvPicPr>
          <p:cNvPr id="9" name="Picture 8" descr="A screenshot of a drawing&#10;&#10;Description automatically generated">
            <a:extLst>
              <a:ext uri="{FF2B5EF4-FFF2-40B4-BE49-F238E27FC236}">
                <a16:creationId xmlns:a16="http://schemas.microsoft.com/office/drawing/2014/main" id="{09311FAB-5218-1CD6-78B2-8384613B6B08}"/>
              </a:ext>
            </a:extLst>
          </p:cNvPr>
          <p:cNvPicPr>
            <a:picLocks noChangeAspect="1"/>
          </p:cNvPicPr>
          <p:nvPr/>
        </p:nvPicPr>
        <p:blipFill rotWithShape="1">
          <a:blip r:embed="rId3">
            <a:extLst>
              <a:ext uri="{28A0092B-C50C-407E-A947-70E740481C1C}">
                <a14:useLocalDpi xmlns:a14="http://schemas.microsoft.com/office/drawing/2010/main" val="0"/>
              </a:ext>
            </a:extLst>
          </a:blip>
          <a:srcRect t="28693" b="354"/>
          <a:stretch/>
        </p:blipFill>
        <p:spPr>
          <a:xfrm>
            <a:off x="5562600" y="64001"/>
            <a:ext cx="1771901" cy="1728712"/>
          </a:xfrm>
          <a:prstGeom prst="rect">
            <a:avLst/>
          </a:prstGeom>
        </p:spPr>
      </p:pic>
      <p:pic>
        <p:nvPicPr>
          <p:cNvPr id="5" name="Picture 4">
            <a:extLst>
              <a:ext uri="{FF2B5EF4-FFF2-40B4-BE49-F238E27FC236}">
                <a16:creationId xmlns:a16="http://schemas.microsoft.com/office/drawing/2014/main" id="{F7635E9F-3122-BC7B-DE2B-FB9C79D99751}"/>
              </a:ext>
            </a:extLst>
          </p:cNvPr>
          <p:cNvPicPr>
            <a:picLocks noChangeAspect="1"/>
          </p:cNvPicPr>
          <p:nvPr/>
        </p:nvPicPr>
        <p:blipFill>
          <a:blip r:embed="rId4"/>
          <a:stretch>
            <a:fillRect/>
          </a:stretch>
        </p:blipFill>
        <p:spPr>
          <a:xfrm>
            <a:off x="0" y="1775920"/>
            <a:ext cx="12192000" cy="4674585"/>
          </a:xfrm>
          <a:prstGeom prst="rect">
            <a:avLst/>
          </a:prstGeom>
        </p:spPr>
      </p:pic>
    </p:spTree>
    <p:extLst>
      <p:ext uri="{BB962C8B-B14F-4D97-AF65-F5344CB8AC3E}">
        <p14:creationId xmlns:p14="http://schemas.microsoft.com/office/powerpoint/2010/main" val="1054348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19152-D5F1-62BF-49F1-6674C54944E0}"/>
              </a:ext>
            </a:extLst>
          </p:cNvPr>
          <p:cNvSpPr>
            <a:spLocks noGrp="1"/>
          </p:cNvSpPr>
          <p:nvPr>
            <p:ph type="ctrTitle"/>
          </p:nvPr>
        </p:nvSpPr>
        <p:spPr>
          <a:xfrm>
            <a:off x="1404730" y="789831"/>
            <a:ext cx="9382539" cy="2419124"/>
          </a:xfrm>
        </p:spPr>
        <p:txBody>
          <a:bodyPr lIns="90000" anchor="ctr">
            <a:noAutofit/>
          </a:bodyPr>
          <a:lstStyle/>
          <a:p>
            <a:pPr>
              <a:spcBef>
                <a:spcPts val="1200"/>
              </a:spcBef>
            </a:pPr>
            <a:r>
              <a:rPr lang="nl-NL" b="1" dirty="0">
                <a:latin typeface="Cambria" panose="02040503050406030204" pitchFamily="18" charset="0"/>
              </a:rPr>
              <a:t>Pluk de data!</a:t>
            </a:r>
            <a:br>
              <a:rPr lang="nl-NL" b="1" dirty="0">
                <a:latin typeface="Cambria" panose="02040503050406030204" pitchFamily="18" charset="0"/>
              </a:rPr>
            </a:br>
            <a:br>
              <a:rPr lang="nl-NL" sz="1600" b="1" dirty="0">
                <a:latin typeface="Cambria" panose="02040503050406030204" pitchFamily="18" charset="0"/>
              </a:rPr>
            </a:br>
            <a:r>
              <a:rPr lang="nl-NL" sz="3200" dirty="0">
                <a:solidFill>
                  <a:schemeClr val="accent1"/>
                </a:solidFill>
                <a:latin typeface="Cambria" panose="02040503050406030204" pitchFamily="18" charset="0"/>
              </a:rPr>
              <a:t>Disciplinaire Problemen Oplossen met Computational Thinking in het Voortgezet Onderwijs </a:t>
            </a:r>
            <a:endParaRPr lang="nl-NL" dirty="0">
              <a:solidFill>
                <a:schemeClr val="accent1"/>
              </a:solidFill>
              <a:latin typeface="Cambria" panose="02040503050406030204" pitchFamily="18" charset="0"/>
            </a:endParaRPr>
          </a:p>
        </p:txBody>
      </p:sp>
      <p:sp>
        <p:nvSpPr>
          <p:cNvPr id="3" name="Subtitle 2">
            <a:extLst>
              <a:ext uri="{FF2B5EF4-FFF2-40B4-BE49-F238E27FC236}">
                <a16:creationId xmlns:a16="http://schemas.microsoft.com/office/drawing/2014/main" id="{66896BED-4A4B-6A24-699D-ABC45C4831FF}"/>
              </a:ext>
            </a:extLst>
          </p:cNvPr>
          <p:cNvSpPr>
            <a:spLocks noGrp="1"/>
          </p:cNvSpPr>
          <p:nvPr>
            <p:ph type="subTitle" idx="1"/>
          </p:nvPr>
        </p:nvSpPr>
        <p:spPr>
          <a:xfrm>
            <a:off x="248187" y="6185856"/>
            <a:ext cx="5003434" cy="510538"/>
          </a:xfrm>
          <a:solidFill>
            <a:schemeClr val="bg1"/>
          </a:solidFill>
        </p:spPr>
        <p:txBody>
          <a:bodyPr anchor="ctr">
            <a:normAutofit/>
          </a:bodyPr>
          <a:lstStyle/>
          <a:p>
            <a:r>
              <a:rPr lang="en-GB" dirty="0">
                <a:latin typeface="Cambria" panose="02040503050406030204" pitchFamily="18" charset="0"/>
              </a:rPr>
              <a:t>Amsterdam University of Applied Sciences</a:t>
            </a:r>
          </a:p>
        </p:txBody>
      </p:sp>
      <p:grpSp>
        <p:nvGrpSpPr>
          <p:cNvPr id="6" name="Group 5">
            <a:extLst>
              <a:ext uri="{FF2B5EF4-FFF2-40B4-BE49-F238E27FC236}">
                <a16:creationId xmlns:a16="http://schemas.microsoft.com/office/drawing/2014/main" id="{6A55A57F-1D25-E0B4-B191-C835196CFEA7}"/>
              </a:ext>
            </a:extLst>
          </p:cNvPr>
          <p:cNvGrpSpPr/>
          <p:nvPr/>
        </p:nvGrpSpPr>
        <p:grpSpPr>
          <a:xfrm>
            <a:off x="834385" y="3233354"/>
            <a:ext cx="10463637" cy="2859719"/>
            <a:chOff x="1326074" y="3267211"/>
            <a:chExt cx="9808335" cy="2652501"/>
          </a:xfrm>
        </p:grpSpPr>
        <p:sp>
          <p:nvSpPr>
            <p:cNvPr id="5" name="Rounded Rectangle 4">
              <a:extLst>
                <a:ext uri="{FF2B5EF4-FFF2-40B4-BE49-F238E27FC236}">
                  <a16:creationId xmlns:a16="http://schemas.microsoft.com/office/drawing/2014/main" id="{59B8EA68-2123-FBE7-1D49-59B5037C2104}"/>
                </a:ext>
              </a:extLst>
            </p:cNvPr>
            <p:cNvSpPr/>
            <p:nvPr/>
          </p:nvSpPr>
          <p:spPr>
            <a:xfrm>
              <a:off x="1326074" y="3267211"/>
              <a:ext cx="9808335" cy="2582246"/>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4" name="Group 3">
              <a:extLst>
                <a:ext uri="{FF2B5EF4-FFF2-40B4-BE49-F238E27FC236}">
                  <a16:creationId xmlns:a16="http://schemas.microsoft.com/office/drawing/2014/main" id="{9ACC29EC-6DC3-C840-5E76-C7173016E8FB}"/>
                </a:ext>
              </a:extLst>
            </p:cNvPr>
            <p:cNvGrpSpPr/>
            <p:nvPr/>
          </p:nvGrpSpPr>
          <p:grpSpPr>
            <a:xfrm>
              <a:off x="1440962" y="3421473"/>
              <a:ext cx="9159484" cy="2498239"/>
              <a:chOff x="1201678" y="4209960"/>
              <a:chExt cx="9159484" cy="2498239"/>
            </a:xfrm>
          </p:grpSpPr>
          <p:pic>
            <p:nvPicPr>
              <p:cNvPr id="17" name="Picture 16">
                <a:extLst>
                  <a:ext uri="{FF2B5EF4-FFF2-40B4-BE49-F238E27FC236}">
                    <a16:creationId xmlns:a16="http://schemas.microsoft.com/office/drawing/2014/main" id="{9768CECB-BDFE-88A5-5446-A7CF99BED828}"/>
                  </a:ext>
                </a:extLst>
              </p:cNvPr>
              <p:cNvPicPr>
                <a:picLocks noChangeAspect="1"/>
              </p:cNvPicPr>
              <p:nvPr/>
            </p:nvPicPr>
            <p:blipFill>
              <a:blip r:embed="rId3"/>
              <a:stretch>
                <a:fillRect/>
              </a:stretch>
            </p:blipFill>
            <p:spPr>
              <a:xfrm>
                <a:off x="3747442" y="4209960"/>
                <a:ext cx="793191" cy="812949"/>
              </a:xfrm>
              <a:prstGeom prst="rect">
                <a:avLst/>
              </a:prstGeom>
            </p:spPr>
          </p:pic>
          <p:pic>
            <p:nvPicPr>
              <p:cNvPr id="18" name="Picture 17">
                <a:extLst>
                  <a:ext uri="{FF2B5EF4-FFF2-40B4-BE49-F238E27FC236}">
                    <a16:creationId xmlns:a16="http://schemas.microsoft.com/office/drawing/2014/main" id="{6AA2729E-51DA-F1E8-595C-24BC48D8DA00}"/>
                  </a:ext>
                </a:extLst>
              </p:cNvPr>
              <p:cNvPicPr>
                <a:picLocks noChangeAspect="1"/>
              </p:cNvPicPr>
              <p:nvPr/>
            </p:nvPicPr>
            <p:blipFill>
              <a:blip r:embed="rId4"/>
              <a:stretch>
                <a:fillRect/>
              </a:stretch>
            </p:blipFill>
            <p:spPr>
              <a:xfrm>
                <a:off x="5670701" y="4247696"/>
                <a:ext cx="618692" cy="813715"/>
              </a:xfrm>
              <a:prstGeom prst="rect">
                <a:avLst/>
              </a:prstGeom>
            </p:spPr>
          </p:pic>
          <p:pic>
            <p:nvPicPr>
              <p:cNvPr id="19" name="Picture 18">
                <a:extLst>
                  <a:ext uri="{FF2B5EF4-FFF2-40B4-BE49-F238E27FC236}">
                    <a16:creationId xmlns:a16="http://schemas.microsoft.com/office/drawing/2014/main" id="{506A2C5F-A0D8-4237-E303-7CEBAD08F7EE}"/>
                  </a:ext>
                </a:extLst>
              </p:cNvPr>
              <p:cNvPicPr>
                <a:picLocks noChangeAspect="1"/>
              </p:cNvPicPr>
              <p:nvPr/>
            </p:nvPicPr>
            <p:blipFill>
              <a:blip r:embed="rId5"/>
              <a:stretch>
                <a:fillRect/>
              </a:stretch>
            </p:blipFill>
            <p:spPr>
              <a:xfrm>
                <a:off x="7603749" y="4251147"/>
                <a:ext cx="688086" cy="799586"/>
              </a:xfrm>
              <a:prstGeom prst="rect">
                <a:avLst/>
              </a:prstGeom>
            </p:spPr>
          </p:pic>
          <p:pic>
            <p:nvPicPr>
              <p:cNvPr id="20" name="Picture 19">
                <a:extLst>
                  <a:ext uri="{FF2B5EF4-FFF2-40B4-BE49-F238E27FC236}">
                    <a16:creationId xmlns:a16="http://schemas.microsoft.com/office/drawing/2014/main" id="{6DA2990B-1873-2347-BE11-06E86FD6C698}"/>
                  </a:ext>
                </a:extLst>
              </p:cNvPr>
              <p:cNvPicPr>
                <a:picLocks noChangeAspect="1"/>
              </p:cNvPicPr>
              <p:nvPr/>
            </p:nvPicPr>
            <p:blipFill>
              <a:blip r:embed="rId6"/>
              <a:stretch>
                <a:fillRect/>
              </a:stretch>
            </p:blipFill>
            <p:spPr>
              <a:xfrm>
                <a:off x="1887632" y="5433493"/>
                <a:ext cx="654090" cy="830276"/>
              </a:xfrm>
              <a:prstGeom prst="rect">
                <a:avLst/>
              </a:prstGeom>
            </p:spPr>
          </p:pic>
          <p:pic>
            <p:nvPicPr>
              <p:cNvPr id="22" name="Picture 21">
                <a:extLst>
                  <a:ext uri="{FF2B5EF4-FFF2-40B4-BE49-F238E27FC236}">
                    <a16:creationId xmlns:a16="http://schemas.microsoft.com/office/drawing/2014/main" id="{0E776381-8A32-3707-F71F-59E521402B99}"/>
                  </a:ext>
                </a:extLst>
              </p:cNvPr>
              <p:cNvPicPr>
                <a:picLocks noChangeAspect="1"/>
              </p:cNvPicPr>
              <p:nvPr/>
            </p:nvPicPr>
            <p:blipFill>
              <a:blip r:embed="rId7"/>
              <a:stretch>
                <a:fillRect/>
              </a:stretch>
            </p:blipFill>
            <p:spPr>
              <a:xfrm>
                <a:off x="3760256" y="5437023"/>
                <a:ext cx="655106" cy="751770"/>
              </a:xfrm>
              <a:prstGeom prst="rect">
                <a:avLst/>
              </a:prstGeom>
            </p:spPr>
          </p:pic>
          <p:pic>
            <p:nvPicPr>
              <p:cNvPr id="23" name="Picture 22">
                <a:extLst>
                  <a:ext uri="{FF2B5EF4-FFF2-40B4-BE49-F238E27FC236}">
                    <a16:creationId xmlns:a16="http://schemas.microsoft.com/office/drawing/2014/main" id="{CFAECC6B-0FA2-BD73-1C1D-3EA340C3C767}"/>
                  </a:ext>
                </a:extLst>
              </p:cNvPr>
              <p:cNvPicPr>
                <a:picLocks noChangeAspect="1"/>
              </p:cNvPicPr>
              <p:nvPr/>
            </p:nvPicPr>
            <p:blipFill>
              <a:blip r:embed="rId8"/>
              <a:stretch>
                <a:fillRect/>
              </a:stretch>
            </p:blipFill>
            <p:spPr>
              <a:xfrm>
                <a:off x="5663913" y="5475316"/>
                <a:ext cx="654090" cy="746633"/>
              </a:xfrm>
              <a:prstGeom prst="rect">
                <a:avLst/>
              </a:prstGeom>
            </p:spPr>
          </p:pic>
          <p:pic>
            <p:nvPicPr>
              <p:cNvPr id="24" name="Picture 23">
                <a:extLst>
                  <a:ext uri="{FF2B5EF4-FFF2-40B4-BE49-F238E27FC236}">
                    <a16:creationId xmlns:a16="http://schemas.microsoft.com/office/drawing/2014/main" id="{F36C5675-2697-CE2D-3B5F-A39D858B762E}"/>
                  </a:ext>
                </a:extLst>
              </p:cNvPr>
              <p:cNvPicPr>
                <a:picLocks noChangeAspect="1"/>
              </p:cNvPicPr>
              <p:nvPr/>
            </p:nvPicPr>
            <p:blipFill>
              <a:blip r:embed="rId9"/>
              <a:stretch>
                <a:fillRect/>
              </a:stretch>
            </p:blipFill>
            <p:spPr>
              <a:xfrm>
                <a:off x="1889084" y="4220165"/>
                <a:ext cx="796204" cy="812950"/>
              </a:xfrm>
              <a:prstGeom prst="rect">
                <a:avLst/>
              </a:prstGeom>
            </p:spPr>
          </p:pic>
          <p:pic>
            <p:nvPicPr>
              <p:cNvPr id="25" name="Picture 24">
                <a:extLst>
                  <a:ext uri="{FF2B5EF4-FFF2-40B4-BE49-F238E27FC236}">
                    <a16:creationId xmlns:a16="http://schemas.microsoft.com/office/drawing/2014/main" id="{C970F461-ABA0-95BF-BA36-C61A58F51BED}"/>
                  </a:ext>
                </a:extLst>
              </p:cNvPr>
              <p:cNvPicPr>
                <a:picLocks noChangeAspect="1"/>
              </p:cNvPicPr>
              <p:nvPr/>
            </p:nvPicPr>
            <p:blipFill>
              <a:blip r:embed="rId10"/>
              <a:stretch>
                <a:fillRect/>
              </a:stretch>
            </p:blipFill>
            <p:spPr>
              <a:xfrm>
                <a:off x="9356611" y="4255377"/>
                <a:ext cx="684445" cy="795356"/>
              </a:xfrm>
              <a:prstGeom prst="rect">
                <a:avLst/>
              </a:prstGeom>
            </p:spPr>
          </p:pic>
          <p:pic>
            <p:nvPicPr>
              <p:cNvPr id="26" name="Picture 25">
                <a:extLst>
                  <a:ext uri="{FF2B5EF4-FFF2-40B4-BE49-F238E27FC236}">
                    <a16:creationId xmlns:a16="http://schemas.microsoft.com/office/drawing/2014/main" id="{5AB19C10-2DFC-8D55-24FA-990DCD5CC376}"/>
                  </a:ext>
                </a:extLst>
              </p:cNvPr>
              <p:cNvPicPr>
                <a:picLocks noChangeAspect="1"/>
              </p:cNvPicPr>
              <p:nvPr/>
            </p:nvPicPr>
            <p:blipFill>
              <a:blip r:embed="rId11"/>
              <a:stretch>
                <a:fillRect/>
              </a:stretch>
            </p:blipFill>
            <p:spPr>
              <a:xfrm>
                <a:off x="9371789" y="5494258"/>
                <a:ext cx="654090" cy="746633"/>
              </a:xfrm>
              <a:prstGeom prst="rect">
                <a:avLst/>
              </a:prstGeom>
            </p:spPr>
          </p:pic>
          <p:sp>
            <p:nvSpPr>
              <p:cNvPr id="29" name="TextBox 28">
                <a:extLst>
                  <a:ext uri="{FF2B5EF4-FFF2-40B4-BE49-F238E27FC236}">
                    <a16:creationId xmlns:a16="http://schemas.microsoft.com/office/drawing/2014/main" id="{AB6268DD-E177-67D7-0267-7C359616BDF0}"/>
                  </a:ext>
                </a:extLst>
              </p:cNvPr>
              <p:cNvSpPr txBox="1"/>
              <p:nvPr/>
            </p:nvSpPr>
            <p:spPr>
              <a:xfrm>
                <a:off x="5364064" y="5112117"/>
                <a:ext cx="1565685" cy="307777"/>
              </a:xfrm>
              <a:prstGeom prst="rect">
                <a:avLst/>
              </a:prstGeom>
              <a:noFill/>
            </p:spPr>
            <p:txBody>
              <a:bodyPr wrap="none" rtlCol="0">
                <a:spAutoFit/>
              </a:bodyPr>
              <a:lstStyle/>
              <a:p>
                <a:pPr algn="ctr"/>
                <a:r>
                  <a:rPr lang="nl-NL" sz="1400" dirty="0">
                    <a:latin typeface="Cambria" panose="02040503050406030204" pitchFamily="18" charset="0"/>
                  </a:rPr>
                  <a:t>Martijn Koek (Ne)</a:t>
                </a:r>
              </a:p>
            </p:txBody>
          </p:sp>
          <p:sp>
            <p:nvSpPr>
              <p:cNvPr id="30" name="TextBox 29">
                <a:extLst>
                  <a:ext uri="{FF2B5EF4-FFF2-40B4-BE49-F238E27FC236}">
                    <a16:creationId xmlns:a16="http://schemas.microsoft.com/office/drawing/2014/main" id="{F19E404F-BA7E-BB2C-44BA-636C5155DE03}"/>
                  </a:ext>
                </a:extLst>
              </p:cNvPr>
              <p:cNvSpPr txBox="1"/>
              <p:nvPr/>
            </p:nvSpPr>
            <p:spPr>
              <a:xfrm>
                <a:off x="3212914" y="6277207"/>
                <a:ext cx="1817998" cy="307777"/>
              </a:xfrm>
              <a:prstGeom prst="rect">
                <a:avLst/>
              </a:prstGeom>
              <a:noFill/>
            </p:spPr>
            <p:txBody>
              <a:bodyPr wrap="none" rtlCol="0">
                <a:spAutoFit/>
              </a:bodyPr>
              <a:lstStyle/>
              <a:p>
                <a:pPr algn="ctr"/>
                <a:r>
                  <a:rPr lang="nl-NL" sz="1400" dirty="0" err="1">
                    <a:latin typeface="Cambria" panose="02040503050406030204" pitchFamily="18" charset="0"/>
                  </a:rPr>
                  <a:t>Dorrith</a:t>
                </a:r>
                <a:r>
                  <a:rPr lang="nl-NL" sz="1400" dirty="0">
                    <a:latin typeface="Cambria" panose="02040503050406030204" pitchFamily="18" charset="0"/>
                  </a:rPr>
                  <a:t> Pennink (Na)</a:t>
                </a:r>
              </a:p>
            </p:txBody>
          </p:sp>
          <p:sp>
            <p:nvSpPr>
              <p:cNvPr id="31" name="TextBox 30">
                <a:extLst>
                  <a:ext uri="{FF2B5EF4-FFF2-40B4-BE49-F238E27FC236}">
                    <a16:creationId xmlns:a16="http://schemas.microsoft.com/office/drawing/2014/main" id="{A89B226A-910A-C537-7860-AF1C94DF4FDC}"/>
                  </a:ext>
                </a:extLst>
              </p:cNvPr>
              <p:cNvSpPr txBox="1"/>
              <p:nvPr/>
            </p:nvSpPr>
            <p:spPr>
              <a:xfrm>
                <a:off x="7224714" y="5112421"/>
                <a:ext cx="1741887" cy="307777"/>
              </a:xfrm>
              <a:prstGeom prst="rect">
                <a:avLst/>
              </a:prstGeom>
              <a:noFill/>
            </p:spPr>
            <p:txBody>
              <a:bodyPr wrap="none" rtlCol="0">
                <a:spAutoFit/>
              </a:bodyPr>
              <a:lstStyle/>
              <a:p>
                <a:pPr algn="ctr"/>
                <a:r>
                  <a:rPr lang="nl-NL" sz="1400" dirty="0">
                    <a:latin typeface="Cambria" panose="02040503050406030204" pitchFamily="18" charset="0"/>
                  </a:rPr>
                  <a:t>Marco </a:t>
                </a:r>
                <a:r>
                  <a:rPr lang="nl-NL" sz="1400" dirty="0" err="1">
                    <a:latin typeface="Cambria" panose="02040503050406030204" pitchFamily="18" charset="0"/>
                  </a:rPr>
                  <a:t>Kragten</a:t>
                </a:r>
                <a:r>
                  <a:rPr lang="nl-NL" sz="1400" dirty="0">
                    <a:latin typeface="Cambria" panose="02040503050406030204" pitchFamily="18" charset="0"/>
                  </a:rPr>
                  <a:t> (Bio)</a:t>
                </a:r>
              </a:p>
            </p:txBody>
          </p:sp>
          <p:sp>
            <p:nvSpPr>
              <p:cNvPr id="32" name="TextBox 31">
                <a:extLst>
                  <a:ext uri="{FF2B5EF4-FFF2-40B4-BE49-F238E27FC236}">
                    <a16:creationId xmlns:a16="http://schemas.microsoft.com/office/drawing/2014/main" id="{5987E949-7752-3D04-6757-A1986FF2848A}"/>
                  </a:ext>
                </a:extLst>
              </p:cNvPr>
              <p:cNvSpPr txBox="1"/>
              <p:nvPr/>
            </p:nvSpPr>
            <p:spPr>
              <a:xfrm>
                <a:off x="8991795" y="5051037"/>
                <a:ext cx="1327675" cy="550094"/>
              </a:xfrm>
              <a:prstGeom prst="rect">
                <a:avLst/>
              </a:prstGeom>
              <a:noFill/>
            </p:spPr>
            <p:txBody>
              <a:bodyPr wrap="none" rtlCol="0">
                <a:spAutoFit/>
              </a:bodyPr>
              <a:lstStyle/>
              <a:p>
                <a:pPr algn="ctr"/>
                <a:r>
                  <a:rPr lang="nl-NL" sz="1400" dirty="0">
                    <a:latin typeface="Cambria" panose="02040503050406030204" pitchFamily="18" charset="0"/>
                  </a:rPr>
                  <a:t>Anders Bouwer</a:t>
                </a:r>
              </a:p>
              <a:p>
                <a:pPr algn="ctr"/>
                <a:r>
                  <a:rPr lang="nl-NL" sz="1400" dirty="0">
                    <a:latin typeface="Cambria" panose="02040503050406030204" pitchFamily="18" charset="0"/>
                  </a:rPr>
                  <a:t>kwartiermaker</a:t>
                </a:r>
              </a:p>
            </p:txBody>
          </p:sp>
          <p:sp>
            <p:nvSpPr>
              <p:cNvPr id="33" name="TextBox 32">
                <a:extLst>
                  <a:ext uri="{FF2B5EF4-FFF2-40B4-BE49-F238E27FC236}">
                    <a16:creationId xmlns:a16="http://schemas.microsoft.com/office/drawing/2014/main" id="{77749030-A677-A592-8798-F45F90B40941}"/>
                  </a:ext>
                </a:extLst>
              </p:cNvPr>
              <p:cNvSpPr txBox="1"/>
              <p:nvPr/>
            </p:nvSpPr>
            <p:spPr>
              <a:xfrm>
                <a:off x="1515193" y="5003427"/>
                <a:ext cx="1541593" cy="525156"/>
              </a:xfrm>
              <a:prstGeom prst="rect">
                <a:avLst/>
              </a:prstGeom>
              <a:noFill/>
            </p:spPr>
            <p:txBody>
              <a:bodyPr wrap="none" rtlCol="0">
                <a:spAutoFit/>
              </a:bodyPr>
              <a:lstStyle/>
              <a:p>
                <a:pPr algn="ctr"/>
                <a:r>
                  <a:rPr lang="nl-NL" sz="1400" dirty="0">
                    <a:latin typeface="Cambria" panose="02040503050406030204" pitchFamily="18" charset="0"/>
                  </a:rPr>
                  <a:t>Sharon Calor (</a:t>
                </a:r>
                <a:r>
                  <a:rPr lang="nl-NL" sz="1400" dirty="0" err="1">
                    <a:latin typeface="Cambria" panose="02040503050406030204" pitchFamily="18" charset="0"/>
                  </a:rPr>
                  <a:t>Wi</a:t>
                </a:r>
                <a:r>
                  <a:rPr lang="nl-NL" sz="1400" dirty="0">
                    <a:latin typeface="Cambria" panose="02040503050406030204" pitchFamily="18" charset="0"/>
                  </a:rPr>
                  <a:t>)</a:t>
                </a:r>
              </a:p>
              <a:p>
                <a:pPr algn="ctr"/>
                <a:r>
                  <a:rPr lang="nl-NL" sz="1400" dirty="0">
                    <a:latin typeface="Cambria" panose="02040503050406030204" pitchFamily="18" charset="0"/>
                  </a:rPr>
                  <a:t>projectleider</a:t>
                </a:r>
              </a:p>
            </p:txBody>
          </p:sp>
          <p:sp>
            <p:nvSpPr>
              <p:cNvPr id="34" name="TextBox 33">
                <a:extLst>
                  <a:ext uri="{FF2B5EF4-FFF2-40B4-BE49-F238E27FC236}">
                    <a16:creationId xmlns:a16="http://schemas.microsoft.com/office/drawing/2014/main" id="{CBA797F1-C896-CBD4-8D62-4B59E03D9660}"/>
                  </a:ext>
                </a:extLst>
              </p:cNvPr>
              <p:cNvSpPr txBox="1"/>
              <p:nvPr/>
            </p:nvSpPr>
            <p:spPr>
              <a:xfrm>
                <a:off x="3140891" y="5012199"/>
                <a:ext cx="2223173" cy="307777"/>
              </a:xfrm>
              <a:prstGeom prst="rect">
                <a:avLst/>
              </a:prstGeom>
              <a:noFill/>
            </p:spPr>
            <p:txBody>
              <a:bodyPr wrap="none" rtlCol="0">
                <a:spAutoFit/>
              </a:bodyPr>
              <a:lstStyle/>
              <a:p>
                <a:pPr algn="ctr"/>
                <a:r>
                  <a:rPr lang="nl-NL" sz="1400" dirty="0">
                    <a:latin typeface="Cambria" panose="02040503050406030204" pitchFamily="18" charset="0"/>
                  </a:rPr>
                  <a:t>Marjolein van Dekken (</a:t>
                </a:r>
                <a:r>
                  <a:rPr lang="nl-NL" sz="1400" dirty="0" err="1">
                    <a:latin typeface="Cambria" panose="02040503050406030204" pitchFamily="18" charset="0"/>
                  </a:rPr>
                  <a:t>Gs</a:t>
                </a:r>
                <a:r>
                  <a:rPr lang="nl-NL" sz="1400" dirty="0">
                    <a:latin typeface="Cambria" panose="02040503050406030204" pitchFamily="18" charset="0"/>
                  </a:rPr>
                  <a:t>)</a:t>
                </a:r>
              </a:p>
            </p:txBody>
          </p:sp>
          <p:sp>
            <p:nvSpPr>
              <p:cNvPr id="35" name="TextBox 34">
                <a:extLst>
                  <a:ext uri="{FF2B5EF4-FFF2-40B4-BE49-F238E27FC236}">
                    <a16:creationId xmlns:a16="http://schemas.microsoft.com/office/drawing/2014/main" id="{ECDC8939-4687-1019-44CF-72F670A048C1}"/>
                  </a:ext>
                </a:extLst>
              </p:cNvPr>
              <p:cNvSpPr txBox="1"/>
              <p:nvPr/>
            </p:nvSpPr>
            <p:spPr>
              <a:xfrm>
                <a:off x="5098603" y="6277207"/>
                <a:ext cx="1741887" cy="307777"/>
              </a:xfrm>
              <a:prstGeom prst="rect">
                <a:avLst/>
              </a:prstGeom>
              <a:noFill/>
            </p:spPr>
            <p:txBody>
              <a:bodyPr wrap="none" rtlCol="0">
                <a:spAutoFit/>
              </a:bodyPr>
              <a:lstStyle/>
              <a:p>
                <a:pPr algn="ctr"/>
                <a:r>
                  <a:rPr lang="nl-NL" sz="1400" dirty="0">
                    <a:latin typeface="Cambria" panose="02040503050406030204" pitchFamily="18" charset="0"/>
                  </a:rPr>
                  <a:t>Josefien </a:t>
                </a:r>
                <a:r>
                  <a:rPr lang="nl-NL" sz="1400" dirty="0" err="1">
                    <a:latin typeface="Cambria" panose="02040503050406030204" pitchFamily="18" charset="0"/>
                  </a:rPr>
                  <a:t>Sweep</a:t>
                </a:r>
                <a:r>
                  <a:rPr lang="nl-NL" sz="1400" dirty="0">
                    <a:latin typeface="Cambria" panose="02040503050406030204" pitchFamily="18" charset="0"/>
                  </a:rPr>
                  <a:t> (Ne)</a:t>
                </a:r>
              </a:p>
            </p:txBody>
          </p:sp>
          <p:sp>
            <p:nvSpPr>
              <p:cNvPr id="36" name="TextBox 35">
                <a:extLst>
                  <a:ext uri="{FF2B5EF4-FFF2-40B4-BE49-F238E27FC236}">
                    <a16:creationId xmlns:a16="http://schemas.microsoft.com/office/drawing/2014/main" id="{882409E7-3CBB-437D-7C5E-3D01A9E51F31}"/>
                  </a:ext>
                </a:extLst>
              </p:cNvPr>
              <p:cNvSpPr txBox="1"/>
              <p:nvPr/>
            </p:nvSpPr>
            <p:spPr>
              <a:xfrm>
                <a:off x="9056810" y="6183043"/>
                <a:ext cx="1304352" cy="525156"/>
              </a:xfrm>
              <a:prstGeom prst="rect">
                <a:avLst/>
              </a:prstGeom>
              <a:noFill/>
            </p:spPr>
            <p:txBody>
              <a:bodyPr wrap="none" rtlCol="0">
                <a:spAutoFit/>
              </a:bodyPr>
              <a:lstStyle/>
              <a:p>
                <a:pPr algn="ctr"/>
                <a:r>
                  <a:rPr lang="nl-NL" sz="1400" dirty="0">
                    <a:latin typeface="Cambria" panose="02040503050406030204" pitchFamily="18" charset="0"/>
                  </a:rPr>
                  <a:t>Bert </a:t>
                </a:r>
                <a:r>
                  <a:rPr lang="nl-NL" sz="1400" dirty="0" err="1">
                    <a:latin typeface="Cambria" panose="02040503050406030204" pitchFamily="18" charset="0"/>
                  </a:rPr>
                  <a:t>Bredeweg</a:t>
                </a:r>
                <a:endParaRPr lang="nl-NL" sz="1400" dirty="0">
                  <a:latin typeface="Cambria" panose="02040503050406030204" pitchFamily="18" charset="0"/>
                </a:endParaRPr>
              </a:p>
              <a:p>
                <a:pPr algn="ctr"/>
                <a:r>
                  <a:rPr lang="nl-NL" sz="1400" dirty="0">
                    <a:latin typeface="Cambria" panose="02040503050406030204" pitchFamily="18" charset="0"/>
                  </a:rPr>
                  <a:t>projectleider</a:t>
                </a:r>
              </a:p>
            </p:txBody>
          </p:sp>
          <p:sp>
            <p:nvSpPr>
              <p:cNvPr id="37" name="TextBox 36">
                <a:extLst>
                  <a:ext uri="{FF2B5EF4-FFF2-40B4-BE49-F238E27FC236}">
                    <a16:creationId xmlns:a16="http://schemas.microsoft.com/office/drawing/2014/main" id="{1D175C62-2DFE-DA14-73EA-337E91A06216}"/>
                  </a:ext>
                </a:extLst>
              </p:cNvPr>
              <p:cNvSpPr txBox="1"/>
              <p:nvPr/>
            </p:nvSpPr>
            <p:spPr>
              <a:xfrm>
                <a:off x="1201678" y="6256837"/>
                <a:ext cx="1943545" cy="307777"/>
              </a:xfrm>
              <a:prstGeom prst="rect">
                <a:avLst/>
              </a:prstGeom>
              <a:noFill/>
            </p:spPr>
            <p:txBody>
              <a:bodyPr wrap="none" rtlCol="0">
                <a:spAutoFit/>
              </a:bodyPr>
              <a:lstStyle/>
              <a:p>
                <a:pPr algn="ctr"/>
                <a:r>
                  <a:rPr lang="nl-NL" sz="1400" dirty="0">
                    <a:latin typeface="Cambria" panose="02040503050406030204" pitchFamily="18" charset="0"/>
                  </a:rPr>
                  <a:t>Albert </a:t>
                </a:r>
                <a:r>
                  <a:rPr lang="nl-NL" sz="1400" dirty="0" err="1">
                    <a:latin typeface="Cambria" panose="02040503050406030204" pitchFamily="18" charset="0"/>
                  </a:rPr>
                  <a:t>Logtenberg</a:t>
                </a:r>
                <a:r>
                  <a:rPr lang="nl-NL" sz="1400" dirty="0">
                    <a:latin typeface="Cambria" panose="02040503050406030204" pitchFamily="18" charset="0"/>
                  </a:rPr>
                  <a:t> (</a:t>
                </a:r>
                <a:r>
                  <a:rPr lang="nl-NL" sz="1400" dirty="0" err="1">
                    <a:latin typeface="Cambria" panose="02040503050406030204" pitchFamily="18" charset="0"/>
                  </a:rPr>
                  <a:t>Gs</a:t>
                </a:r>
                <a:r>
                  <a:rPr lang="nl-NL" sz="1400" dirty="0">
                    <a:latin typeface="Cambria" panose="02040503050406030204" pitchFamily="18" charset="0"/>
                  </a:rPr>
                  <a:t>)</a:t>
                </a:r>
              </a:p>
            </p:txBody>
          </p:sp>
          <p:sp>
            <p:nvSpPr>
              <p:cNvPr id="38" name="TextBox 37">
                <a:extLst>
                  <a:ext uri="{FF2B5EF4-FFF2-40B4-BE49-F238E27FC236}">
                    <a16:creationId xmlns:a16="http://schemas.microsoft.com/office/drawing/2014/main" id="{E74C413B-56BA-CF8D-46D6-4BB014AF0A0E}"/>
                  </a:ext>
                </a:extLst>
              </p:cNvPr>
              <p:cNvSpPr txBox="1"/>
              <p:nvPr/>
            </p:nvSpPr>
            <p:spPr>
              <a:xfrm>
                <a:off x="7208574" y="6294592"/>
                <a:ext cx="1758028" cy="302059"/>
              </a:xfrm>
              <a:prstGeom prst="rect">
                <a:avLst/>
              </a:prstGeom>
              <a:noFill/>
            </p:spPr>
            <p:txBody>
              <a:bodyPr wrap="none" rtlCol="0">
                <a:spAutoFit/>
              </a:bodyPr>
              <a:lstStyle/>
              <a:p>
                <a:pPr algn="ctr"/>
                <a:r>
                  <a:rPr lang="nl-NL" sz="1400" dirty="0">
                    <a:latin typeface="Cambria" panose="02040503050406030204" pitchFamily="18" charset="0"/>
                  </a:rPr>
                  <a:t>Jasper Dukers (UvA)</a:t>
                </a:r>
              </a:p>
            </p:txBody>
          </p:sp>
        </p:grpSp>
      </p:grpSp>
      <p:pic>
        <p:nvPicPr>
          <p:cNvPr id="41" name="Afbeelding 6">
            <a:extLst>
              <a:ext uri="{FF2B5EF4-FFF2-40B4-BE49-F238E27FC236}">
                <a16:creationId xmlns:a16="http://schemas.microsoft.com/office/drawing/2014/main" id="{2C90E543-6289-B971-CFAF-DC4FEDD99657}"/>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9779157" y="500193"/>
            <a:ext cx="2016224" cy="1267333"/>
          </a:xfrm>
          <a:prstGeom prst="rect">
            <a:avLst/>
          </a:prstGeom>
        </p:spPr>
      </p:pic>
      <p:pic>
        <p:nvPicPr>
          <p:cNvPr id="8" name="Picture 7">
            <a:extLst>
              <a:ext uri="{FF2B5EF4-FFF2-40B4-BE49-F238E27FC236}">
                <a16:creationId xmlns:a16="http://schemas.microsoft.com/office/drawing/2014/main" id="{88EB0E99-4B58-8012-BA44-7CA6A4FF85DB}"/>
              </a:ext>
            </a:extLst>
          </p:cNvPr>
          <p:cNvPicPr>
            <a:picLocks noChangeAspect="1"/>
          </p:cNvPicPr>
          <p:nvPr/>
        </p:nvPicPr>
        <p:blipFill>
          <a:blip r:embed="rId13"/>
          <a:stretch>
            <a:fillRect/>
          </a:stretch>
        </p:blipFill>
        <p:spPr>
          <a:xfrm>
            <a:off x="7818186" y="4691322"/>
            <a:ext cx="663876" cy="905914"/>
          </a:xfrm>
          <a:prstGeom prst="rect">
            <a:avLst/>
          </a:prstGeom>
        </p:spPr>
      </p:pic>
    </p:spTree>
    <p:extLst>
      <p:ext uri="{BB962C8B-B14F-4D97-AF65-F5344CB8AC3E}">
        <p14:creationId xmlns:p14="http://schemas.microsoft.com/office/powerpoint/2010/main" val="3088982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8910B-8D03-00D4-44A8-DB8C6BA16281}"/>
              </a:ext>
            </a:extLst>
          </p:cNvPr>
          <p:cNvSpPr>
            <a:spLocks noGrp="1"/>
          </p:cNvSpPr>
          <p:nvPr>
            <p:ph type="title"/>
          </p:nvPr>
        </p:nvSpPr>
        <p:spPr/>
        <p:txBody>
          <a:bodyPr>
            <a:normAutofit/>
          </a:bodyPr>
          <a:lstStyle/>
          <a:p>
            <a:r>
              <a:rPr kumimoji="0" lang="nl-NL" altLang="nl-NL" sz="3200" b="1" i="0" u="none" strike="noStrike" cap="none" normalizeH="0" baseline="0" dirty="0">
                <a:ln>
                  <a:noFill/>
                </a:ln>
                <a:solidFill>
                  <a:srgbClr val="231F20"/>
                </a:solidFill>
                <a:effectLst/>
                <a:latin typeface="+mn-lt"/>
                <a:ea typeface="Arial" panose="020B0604020202020204" pitchFamily="34" charset="0"/>
                <a:cs typeface="Times New Roman" panose="02020603050405020304" pitchFamily="18" charset="0"/>
              </a:rPr>
              <a:t>De spankracht bij een slingerbeweging – dubbele reproductie</a:t>
            </a:r>
            <a:endParaRPr lang="nl-NL" dirty="0">
              <a:latin typeface="+mn-lt"/>
            </a:endParaRPr>
          </a:p>
        </p:txBody>
      </p:sp>
      <p:sp>
        <p:nvSpPr>
          <p:cNvPr id="4" name="Slide Number Placeholder 3">
            <a:extLst>
              <a:ext uri="{FF2B5EF4-FFF2-40B4-BE49-F238E27FC236}">
                <a16:creationId xmlns:a16="http://schemas.microsoft.com/office/drawing/2014/main" id="{995344EF-04D2-4D97-E33C-CF6D49812C93}"/>
              </a:ext>
            </a:extLst>
          </p:cNvPr>
          <p:cNvSpPr>
            <a:spLocks noGrp="1"/>
          </p:cNvSpPr>
          <p:nvPr>
            <p:ph type="sldNum" sz="quarter" idx="11"/>
          </p:nvPr>
        </p:nvSpPr>
        <p:spPr/>
        <p:txBody>
          <a:bodyPr/>
          <a:lstStyle/>
          <a:p>
            <a:fld id="{D7B78C02-9663-8F41-9A9C-C254456693DC}" type="slidenum">
              <a:rPr lang="nl-NL" smtClean="0">
                <a:solidFill>
                  <a:prstClr val="white"/>
                </a:solidFill>
              </a:rPr>
              <a:pPr/>
              <a:t>30</a:t>
            </a:fld>
            <a:endParaRPr lang="nl-NL">
              <a:solidFill>
                <a:prstClr val="white"/>
              </a:solidFill>
            </a:endParaRPr>
          </a:p>
        </p:txBody>
      </p:sp>
      <p:sp>
        <p:nvSpPr>
          <p:cNvPr id="9" name="Rectangle 3">
            <a:extLst>
              <a:ext uri="{FF2B5EF4-FFF2-40B4-BE49-F238E27FC236}">
                <a16:creationId xmlns:a16="http://schemas.microsoft.com/office/drawing/2014/main" id="{800FF9D9-5B6D-0D46-A5F4-31F90B78DE6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0" name="Afbeelding 1096">
            <a:extLst>
              <a:ext uri="{FF2B5EF4-FFF2-40B4-BE49-F238E27FC236}">
                <a16:creationId xmlns:a16="http://schemas.microsoft.com/office/drawing/2014/main" id="{E906819B-CF98-4671-2009-8A1181156D64}"/>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013351" y="2174648"/>
            <a:ext cx="5993316" cy="4038600"/>
          </a:xfrm>
          <a:prstGeom prst="rect">
            <a:avLst/>
          </a:prstGeom>
          <a:noFill/>
          <a:ln>
            <a:noFill/>
          </a:ln>
        </p:spPr>
      </p:pic>
      <p:sp>
        <p:nvSpPr>
          <p:cNvPr id="11" name="TextBox 10">
            <a:extLst>
              <a:ext uri="{FF2B5EF4-FFF2-40B4-BE49-F238E27FC236}">
                <a16:creationId xmlns:a16="http://schemas.microsoft.com/office/drawing/2014/main" id="{64734F76-3451-89E5-15C1-AF2871BFFCD0}"/>
              </a:ext>
            </a:extLst>
          </p:cNvPr>
          <p:cNvSpPr txBox="1"/>
          <p:nvPr/>
        </p:nvSpPr>
        <p:spPr>
          <a:xfrm>
            <a:off x="349249" y="2413817"/>
            <a:ext cx="3602265" cy="3710759"/>
          </a:xfrm>
          <a:prstGeom prst="rect">
            <a:avLst/>
          </a:prstGeom>
          <a:solidFill>
            <a:schemeClr val="bg1"/>
          </a:solidFill>
        </p:spPr>
        <p:txBody>
          <a:bodyPr wrap="square" rtlCol="0">
            <a:spAutoFit/>
          </a:bodyPr>
          <a:lstStyle/>
          <a:p>
            <a:pPr>
              <a:lnSpc>
                <a:spcPct val="115000"/>
              </a:lnSpc>
              <a:spcAft>
                <a:spcPts val="1000"/>
              </a:spcAft>
            </a:pPr>
            <a:r>
              <a:rPr lang="nl-NL" sz="1800" dirty="0">
                <a:effectLst/>
                <a:latin typeface="Calibri" panose="020F0502020204030204" pitchFamily="34" charset="0"/>
                <a:ea typeface="Times New Roman" panose="02020603050405020304" pitchFamily="18" charset="0"/>
                <a:cs typeface="Calibri" panose="020F0502020204030204" pitchFamily="34" charset="0"/>
              </a:rPr>
              <a:t>Doel van het practicum is een experiment dubbel te reproduceren, door fysiek nabootsen van de proef én met behulp van een model.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Times New Roman" panose="02020603050405020304" pitchFamily="18" charset="0"/>
              </a:rPr>
              <a:t>De informatie die je hebt is het verloop in de tijd van de spankracht in het koord. Aan de hand hiervan kan je relevante constanten en startwaarden bepalen. </a:t>
            </a:r>
          </a:p>
          <a:p>
            <a:endParaRPr lang="nl-NL" dirty="0">
              <a:latin typeface="Calibri" panose="020F0502020204030204" pitchFamily="34" charset="0"/>
            </a:endParaRPr>
          </a:p>
          <a:p>
            <a:r>
              <a:rPr lang="nl-NL" dirty="0">
                <a:latin typeface="Calibri" panose="020F0502020204030204" pitchFamily="34" charset="0"/>
              </a:rPr>
              <a:t>Om welke grootheden/startwaarden gaat het? Hoe bepaal je deze?</a:t>
            </a:r>
            <a:endParaRPr lang="nl-NL" dirty="0"/>
          </a:p>
        </p:txBody>
      </p:sp>
      <p:sp>
        <p:nvSpPr>
          <p:cNvPr id="12" name="TextBox 11">
            <a:extLst>
              <a:ext uri="{FF2B5EF4-FFF2-40B4-BE49-F238E27FC236}">
                <a16:creationId xmlns:a16="http://schemas.microsoft.com/office/drawing/2014/main" id="{9FC89975-7F6F-622E-836E-F827484910AE}"/>
              </a:ext>
            </a:extLst>
          </p:cNvPr>
          <p:cNvSpPr txBox="1"/>
          <p:nvPr/>
        </p:nvSpPr>
        <p:spPr>
          <a:xfrm>
            <a:off x="11582399" y="0"/>
            <a:ext cx="643467" cy="769441"/>
          </a:xfrm>
          <a:prstGeom prst="rect">
            <a:avLst/>
          </a:prstGeom>
          <a:solidFill>
            <a:srgbClr val="FFFF00"/>
          </a:solidFill>
        </p:spPr>
        <p:txBody>
          <a:bodyPr wrap="square" rtlCol="0">
            <a:spAutoFit/>
          </a:bodyPr>
          <a:lstStyle/>
          <a:p>
            <a:pPr algn="ctr"/>
            <a:r>
              <a:rPr lang="en-US" sz="4400" b="1" dirty="0">
                <a:solidFill>
                  <a:srgbClr val="002060"/>
                </a:solidFill>
              </a:rPr>
              <a:t>6</a:t>
            </a:r>
            <a:endParaRPr lang="nl-NL" sz="4400" b="1" dirty="0">
              <a:solidFill>
                <a:srgbClr val="002060"/>
              </a:solidFill>
            </a:endParaRPr>
          </a:p>
        </p:txBody>
      </p:sp>
    </p:spTree>
    <p:extLst>
      <p:ext uri="{BB962C8B-B14F-4D97-AF65-F5344CB8AC3E}">
        <p14:creationId xmlns:p14="http://schemas.microsoft.com/office/powerpoint/2010/main" val="3417782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BAA092E-E1AD-4FE7-BC12-267CDBB3585A}"/>
              </a:ext>
            </a:extLst>
          </p:cNvPr>
          <p:cNvSpPr>
            <a:spLocks noGrp="1"/>
          </p:cNvSpPr>
          <p:nvPr>
            <p:ph sz="half" idx="1"/>
          </p:nvPr>
        </p:nvSpPr>
        <p:spPr>
          <a:xfrm>
            <a:off x="268570" y="4728790"/>
            <a:ext cx="3553012" cy="1965367"/>
          </a:xfrm>
        </p:spPr>
        <p:txBody>
          <a:bodyPr>
            <a:normAutofit/>
          </a:bodyPr>
          <a:lstStyle/>
          <a:p>
            <a:pPr marL="0" indent="0">
              <a:buNone/>
            </a:pPr>
            <a:r>
              <a:rPr lang="en-US" sz="2200" dirty="0"/>
              <a:t>“A</a:t>
            </a:r>
            <a:r>
              <a:rPr lang="en-US" sz="2200" i="0" u="none" strike="noStrike" baseline="0" dirty="0"/>
              <a:t>bstract concepts of the </a:t>
            </a:r>
            <a:r>
              <a:rPr lang="en-US" sz="2200" dirty="0">
                <a:solidFill>
                  <a:srgbClr val="FF0000"/>
                </a:solidFill>
              </a:rPr>
              <a:t>symbolic</a:t>
            </a:r>
            <a:r>
              <a:rPr lang="en-US" sz="2200" dirty="0"/>
              <a:t> </a:t>
            </a:r>
            <a:r>
              <a:rPr lang="en-US" sz="2200" dirty="0">
                <a:solidFill>
                  <a:srgbClr val="FF0000"/>
                </a:solidFill>
              </a:rPr>
              <a:t>representation</a:t>
            </a:r>
            <a:r>
              <a:rPr lang="en-US" sz="2200" dirty="0"/>
              <a:t> </a:t>
            </a:r>
            <a:r>
              <a:rPr lang="en-US" sz="2200" i="0" u="none" strike="noStrike" baseline="0" dirty="0"/>
              <a:t>allow a student to organize his</a:t>
            </a:r>
            <a:r>
              <a:rPr lang="en-US" sz="2200" dirty="0"/>
              <a:t>/</a:t>
            </a:r>
            <a:r>
              <a:rPr lang="en-US" sz="2200" i="0" u="none" strike="noStrike" baseline="0" dirty="0"/>
              <a:t>her thinking.“</a:t>
            </a:r>
          </a:p>
          <a:p>
            <a:pPr marL="0" indent="0">
              <a:buNone/>
            </a:pPr>
            <a:r>
              <a:rPr lang="en-US" sz="2200" dirty="0"/>
              <a:t>Bruner (1966)</a:t>
            </a:r>
            <a:endParaRPr lang="en-US" sz="2200" i="0" u="none" strike="noStrike" dirty="0"/>
          </a:p>
        </p:txBody>
      </p:sp>
      <p:sp>
        <p:nvSpPr>
          <p:cNvPr id="4" name="Slide Number Placeholder 3">
            <a:extLst>
              <a:ext uri="{FF2B5EF4-FFF2-40B4-BE49-F238E27FC236}">
                <a16:creationId xmlns:a16="http://schemas.microsoft.com/office/drawing/2014/main" id="{F66E48C0-3B58-4E8B-A7C4-9821B3423D39}"/>
              </a:ext>
            </a:extLst>
          </p:cNvPr>
          <p:cNvSpPr>
            <a:spLocks noGrp="1"/>
          </p:cNvSpPr>
          <p:nvPr>
            <p:ph type="sldNum" sz="quarter" idx="11"/>
          </p:nvPr>
        </p:nvSpPr>
        <p:spPr/>
        <p:txBody>
          <a:bodyPr/>
          <a:lstStyle/>
          <a:p>
            <a:fld id="{D7B78C02-9663-8F41-9A9C-C254456693DC}" type="slidenum">
              <a:rPr lang="nl-NL" smtClean="0">
                <a:solidFill>
                  <a:prstClr val="white"/>
                </a:solidFill>
              </a:rPr>
              <a:pPr/>
              <a:t>31</a:t>
            </a:fld>
            <a:endParaRPr lang="nl-NL">
              <a:solidFill>
                <a:prstClr val="white"/>
              </a:solidFill>
            </a:endParaRPr>
          </a:p>
        </p:txBody>
      </p:sp>
      <p:pic>
        <p:nvPicPr>
          <p:cNvPr id="6" name="Picture 5">
            <a:extLst>
              <a:ext uri="{FF2B5EF4-FFF2-40B4-BE49-F238E27FC236}">
                <a16:creationId xmlns:a16="http://schemas.microsoft.com/office/drawing/2014/main" id="{FE31F040-5BBD-4B3A-9B95-08F915C5B497}"/>
              </a:ext>
            </a:extLst>
          </p:cNvPr>
          <p:cNvPicPr>
            <a:picLocks noChangeAspect="1"/>
          </p:cNvPicPr>
          <p:nvPr/>
        </p:nvPicPr>
        <p:blipFill>
          <a:blip r:embed="rId3"/>
          <a:stretch>
            <a:fillRect/>
          </a:stretch>
        </p:blipFill>
        <p:spPr>
          <a:xfrm>
            <a:off x="3743298" y="160287"/>
            <a:ext cx="8448702" cy="6325858"/>
          </a:xfrm>
          <a:prstGeom prst="rect">
            <a:avLst/>
          </a:prstGeom>
        </p:spPr>
      </p:pic>
      <p:sp>
        <p:nvSpPr>
          <p:cNvPr id="18" name="TextBox 17">
            <a:extLst>
              <a:ext uri="{FF2B5EF4-FFF2-40B4-BE49-F238E27FC236}">
                <a16:creationId xmlns:a16="http://schemas.microsoft.com/office/drawing/2014/main" id="{DB398FCF-EE92-4DDD-B6D6-81B23532B3A3}"/>
              </a:ext>
            </a:extLst>
          </p:cNvPr>
          <p:cNvSpPr txBox="1"/>
          <p:nvPr/>
        </p:nvSpPr>
        <p:spPr>
          <a:xfrm>
            <a:off x="496534" y="2700231"/>
            <a:ext cx="2926163" cy="830997"/>
          </a:xfrm>
          <a:prstGeom prst="rect">
            <a:avLst/>
          </a:prstGeom>
          <a:solidFill>
            <a:srgbClr val="002060"/>
          </a:solidFill>
        </p:spPr>
        <p:txBody>
          <a:bodyPr wrap="square" rtlCol="0">
            <a:spAutoFit/>
          </a:bodyPr>
          <a:lstStyle/>
          <a:p>
            <a:pPr algn="ctr"/>
            <a:r>
              <a:rPr lang="en-US" sz="2400" b="1" dirty="0">
                <a:solidFill>
                  <a:schemeClr val="bg1"/>
                </a:solidFill>
              </a:rPr>
              <a:t>Student H</a:t>
            </a:r>
          </a:p>
          <a:p>
            <a:pPr algn="ctr"/>
            <a:r>
              <a:rPr lang="en-US" sz="2400" b="1" dirty="0" err="1">
                <a:solidFill>
                  <a:schemeClr val="bg1"/>
                </a:solidFill>
              </a:rPr>
              <a:t>Trillingen</a:t>
            </a:r>
            <a:r>
              <a:rPr lang="en-US" sz="2400" b="1" dirty="0">
                <a:solidFill>
                  <a:schemeClr val="bg1"/>
                </a:solidFill>
              </a:rPr>
              <a:t> &amp; </a:t>
            </a:r>
            <a:r>
              <a:rPr lang="en-US" sz="2400" b="1" dirty="0" err="1">
                <a:solidFill>
                  <a:schemeClr val="bg1"/>
                </a:solidFill>
              </a:rPr>
              <a:t>Golven</a:t>
            </a:r>
            <a:endParaRPr lang="nl-NL" sz="2400" b="1" dirty="0">
              <a:solidFill>
                <a:schemeClr val="bg1"/>
              </a:solidFill>
            </a:endParaRPr>
          </a:p>
        </p:txBody>
      </p:sp>
      <p:sp>
        <p:nvSpPr>
          <p:cNvPr id="2" name="Title 1">
            <a:extLst>
              <a:ext uri="{FF2B5EF4-FFF2-40B4-BE49-F238E27FC236}">
                <a16:creationId xmlns:a16="http://schemas.microsoft.com/office/drawing/2014/main" id="{011774F7-7D20-C45F-B7D3-D0C1714100EC}"/>
              </a:ext>
            </a:extLst>
          </p:cNvPr>
          <p:cNvSpPr txBox="1">
            <a:spLocks/>
          </p:cNvSpPr>
          <p:nvPr/>
        </p:nvSpPr>
        <p:spPr>
          <a:xfrm>
            <a:off x="10235820" y="-1"/>
            <a:ext cx="1956179" cy="368299"/>
          </a:xfrm>
          <a:prstGeom prst="rect">
            <a:avLst/>
          </a:prstGeom>
          <a:solidFill>
            <a:srgbClr val="00B050"/>
          </a:solidFill>
        </p:spPr>
        <p:txBody>
          <a:bodyPr vert="horz" lIns="68580" tIns="34290" rIns="68580" bIns="34290" rtlCol="0" anchor="ctr">
            <a:normAutofit fontScale="92500" lnSpcReduction="20000"/>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sz="2400" b="1" dirty="0">
                <a:solidFill>
                  <a:schemeClr val="bg1"/>
                </a:solidFill>
              </a:rPr>
              <a:t>MODELLEREN</a:t>
            </a:r>
            <a:endParaRPr lang="nl-NL" sz="2400" b="1" cap="none" dirty="0">
              <a:solidFill>
                <a:schemeClr val="bg1"/>
              </a:solidFill>
            </a:endParaRPr>
          </a:p>
        </p:txBody>
      </p:sp>
      <p:pic>
        <p:nvPicPr>
          <p:cNvPr id="9" name="Picture 8">
            <a:extLst>
              <a:ext uri="{FF2B5EF4-FFF2-40B4-BE49-F238E27FC236}">
                <a16:creationId xmlns:a16="http://schemas.microsoft.com/office/drawing/2014/main" id="{6ED266D4-BD28-D10A-5D67-C99C84389035}"/>
              </a:ext>
            </a:extLst>
          </p:cNvPr>
          <p:cNvPicPr>
            <a:picLocks noChangeAspect="1"/>
          </p:cNvPicPr>
          <p:nvPr/>
        </p:nvPicPr>
        <p:blipFill rotWithShape="1">
          <a:blip r:embed="rId4"/>
          <a:srcRect l="2620" t="5441"/>
          <a:stretch/>
        </p:blipFill>
        <p:spPr>
          <a:xfrm>
            <a:off x="9057424" y="2712587"/>
            <a:ext cx="2990331" cy="1902940"/>
          </a:xfrm>
          <a:prstGeom prst="rect">
            <a:avLst/>
          </a:prstGeom>
        </p:spPr>
      </p:pic>
    </p:spTree>
    <p:extLst>
      <p:ext uri="{BB962C8B-B14F-4D97-AF65-F5344CB8AC3E}">
        <p14:creationId xmlns:p14="http://schemas.microsoft.com/office/powerpoint/2010/main" val="221131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C6FD78-CB32-43AF-9CD9-5F0A7BB83A9A}"/>
              </a:ext>
            </a:extLst>
          </p:cNvPr>
          <p:cNvSpPr>
            <a:spLocks noGrp="1"/>
          </p:cNvSpPr>
          <p:nvPr>
            <p:ph type="sldNum" sz="quarter" idx="12"/>
          </p:nvPr>
        </p:nvSpPr>
        <p:spPr/>
        <p:txBody>
          <a:bodyPr/>
          <a:lstStyle/>
          <a:p>
            <a:fld id="{4514A692-A8BD-40EF-891B-EC9CDED3F231}" type="slidenum">
              <a:rPr lang="en-US" smtClean="0"/>
              <a:t>32</a:t>
            </a:fld>
            <a:endParaRPr lang="en-US"/>
          </a:p>
        </p:txBody>
      </p:sp>
      <p:pic>
        <p:nvPicPr>
          <p:cNvPr id="6" name="Picture 5">
            <a:extLst>
              <a:ext uri="{FF2B5EF4-FFF2-40B4-BE49-F238E27FC236}">
                <a16:creationId xmlns:a16="http://schemas.microsoft.com/office/drawing/2014/main" id="{391D0119-F770-489B-8AD0-FCCA70C62CED}"/>
              </a:ext>
            </a:extLst>
          </p:cNvPr>
          <p:cNvPicPr>
            <a:picLocks noChangeAspect="1"/>
          </p:cNvPicPr>
          <p:nvPr/>
        </p:nvPicPr>
        <p:blipFill rotWithShape="1">
          <a:blip r:embed="rId3"/>
          <a:srcRect t="5259" b="1"/>
          <a:stretch/>
        </p:blipFill>
        <p:spPr>
          <a:xfrm>
            <a:off x="5733999" y="0"/>
            <a:ext cx="5848400" cy="1372846"/>
          </a:xfrm>
          <a:prstGeom prst="rect">
            <a:avLst/>
          </a:prstGeom>
        </p:spPr>
      </p:pic>
      <p:sp>
        <p:nvSpPr>
          <p:cNvPr id="9" name="TextBox 8">
            <a:extLst>
              <a:ext uri="{FF2B5EF4-FFF2-40B4-BE49-F238E27FC236}">
                <a16:creationId xmlns:a16="http://schemas.microsoft.com/office/drawing/2014/main" id="{1083A16E-CA9F-4B23-98BB-83C063C4BA9A}"/>
              </a:ext>
            </a:extLst>
          </p:cNvPr>
          <p:cNvSpPr txBox="1"/>
          <p:nvPr/>
        </p:nvSpPr>
        <p:spPr>
          <a:xfrm>
            <a:off x="353223" y="152837"/>
            <a:ext cx="4572000" cy="830997"/>
          </a:xfrm>
          <a:prstGeom prst="rect">
            <a:avLst/>
          </a:prstGeom>
          <a:solidFill>
            <a:schemeClr val="bg1"/>
          </a:solidFill>
        </p:spPr>
        <p:txBody>
          <a:bodyPr wrap="square" rtlCol="0">
            <a:spAutoFit/>
          </a:bodyPr>
          <a:lstStyle/>
          <a:p>
            <a:r>
              <a:rPr lang="en-US" sz="2400" dirty="0" err="1"/>
              <a:t>Differentiaalvergelijking</a:t>
            </a:r>
            <a:r>
              <a:rPr lang="en-US" sz="2400" dirty="0"/>
              <a:t> van H</a:t>
            </a:r>
          </a:p>
          <a:p>
            <a:r>
              <a:rPr lang="en-US" sz="2400" dirty="0"/>
              <a:t>LCR-</a:t>
            </a:r>
            <a:r>
              <a:rPr lang="en-US" sz="2400" dirty="0" err="1"/>
              <a:t>schakeling</a:t>
            </a:r>
            <a:r>
              <a:rPr lang="en-US" sz="2400" dirty="0"/>
              <a:t> met </a:t>
            </a:r>
            <a:r>
              <a:rPr lang="en-US" sz="2400" dirty="0" err="1"/>
              <a:t>blokspanning</a:t>
            </a:r>
            <a:endParaRPr lang="nl-NL" sz="2400" dirty="0"/>
          </a:p>
        </p:txBody>
      </p:sp>
      <p:pic>
        <p:nvPicPr>
          <p:cNvPr id="4" name="Picture 3">
            <a:extLst>
              <a:ext uri="{FF2B5EF4-FFF2-40B4-BE49-F238E27FC236}">
                <a16:creationId xmlns:a16="http://schemas.microsoft.com/office/drawing/2014/main" id="{BCA5248F-FA77-289A-D793-CCE5BD6C3147}"/>
              </a:ext>
            </a:extLst>
          </p:cNvPr>
          <p:cNvPicPr>
            <a:picLocks noChangeAspect="1"/>
          </p:cNvPicPr>
          <p:nvPr/>
        </p:nvPicPr>
        <p:blipFill>
          <a:blip r:embed="rId4"/>
          <a:stretch>
            <a:fillRect/>
          </a:stretch>
        </p:blipFill>
        <p:spPr>
          <a:xfrm>
            <a:off x="0" y="1307482"/>
            <a:ext cx="12192000" cy="5550518"/>
          </a:xfrm>
          <a:prstGeom prst="rect">
            <a:avLst/>
          </a:prstGeom>
        </p:spPr>
      </p:pic>
      <p:pic>
        <p:nvPicPr>
          <p:cNvPr id="11" name="Picture 10">
            <a:extLst>
              <a:ext uri="{FF2B5EF4-FFF2-40B4-BE49-F238E27FC236}">
                <a16:creationId xmlns:a16="http://schemas.microsoft.com/office/drawing/2014/main" id="{CA6FA769-A58E-4F9C-8CD6-3D920F2B774E}"/>
              </a:ext>
            </a:extLst>
          </p:cNvPr>
          <p:cNvPicPr>
            <a:picLocks noChangeAspect="1"/>
          </p:cNvPicPr>
          <p:nvPr/>
        </p:nvPicPr>
        <p:blipFill rotWithShape="1">
          <a:blip r:embed="rId5"/>
          <a:srcRect t="17979" r="1627" b="10374"/>
          <a:stretch/>
        </p:blipFill>
        <p:spPr>
          <a:xfrm>
            <a:off x="0" y="1136671"/>
            <a:ext cx="9111343" cy="708955"/>
          </a:xfrm>
          <a:prstGeom prst="rect">
            <a:avLst/>
          </a:prstGeom>
        </p:spPr>
      </p:pic>
      <p:sp>
        <p:nvSpPr>
          <p:cNvPr id="5" name="Speech Bubble: Oval 4">
            <a:extLst>
              <a:ext uri="{FF2B5EF4-FFF2-40B4-BE49-F238E27FC236}">
                <a16:creationId xmlns:a16="http://schemas.microsoft.com/office/drawing/2014/main" id="{CBF1068E-0B3B-5831-12FB-44EC07DF8814}"/>
              </a:ext>
            </a:extLst>
          </p:cNvPr>
          <p:cNvSpPr/>
          <p:nvPr/>
        </p:nvSpPr>
        <p:spPr>
          <a:xfrm>
            <a:off x="1865870" y="3719793"/>
            <a:ext cx="2360141" cy="725895"/>
          </a:xfrm>
          <a:prstGeom prst="wedgeEllipseCallout">
            <a:avLst>
              <a:gd name="adj1" fmla="val -48985"/>
              <a:gd name="adj2" fmla="val 1189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rPr>
              <a:t>Kirchhoff</a:t>
            </a:r>
            <a:endParaRPr lang="nl-NL" sz="2800" b="1" dirty="0">
              <a:solidFill>
                <a:schemeClr val="bg1"/>
              </a:solidFill>
            </a:endParaRPr>
          </a:p>
        </p:txBody>
      </p:sp>
      <p:sp>
        <p:nvSpPr>
          <p:cNvPr id="3" name="TextBox 2">
            <a:extLst>
              <a:ext uri="{FF2B5EF4-FFF2-40B4-BE49-F238E27FC236}">
                <a16:creationId xmlns:a16="http://schemas.microsoft.com/office/drawing/2014/main" id="{74CC1093-E59B-ECA7-8456-7AFFE110A0B7}"/>
              </a:ext>
            </a:extLst>
          </p:cNvPr>
          <p:cNvSpPr txBox="1"/>
          <p:nvPr/>
        </p:nvSpPr>
        <p:spPr>
          <a:xfrm>
            <a:off x="11582399" y="0"/>
            <a:ext cx="609601" cy="769441"/>
          </a:xfrm>
          <a:prstGeom prst="rect">
            <a:avLst/>
          </a:prstGeom>
          <a:solidFill>
            <a:srgbClr val="FFFF00"/>
          </a:solidFill>
        </p:spPr>
        <p:txBody>
          <a:bodyPr wrap="square" rtlCol="0">
            <a:spAutoFit/>
          </a:bodyPr>
          <a:lstStyle/>
          <a:p>
            <a:pPr algn="ctr"/>
            <a:r>
              <a:rPr lang="en-US" sz="4400" b="1" dirty="0">
                <a:solidFill>
                  <a:srgbClr val="002060"/>
                </a:solidFill>
              </a:rPr>
              <a:t>7</a:t>
            </a:r>
          </a:p>
        </p:txBody>
      </p:sp>
    </p:spTree>
    <p:extLst>
      <p:ext uri="{BB962C8B-B14F-4D97-AF65-F5344CB8AC3E}">
        <p14:creationId xmlns:p14="http://schemas.microsoft.com/office/powerpoint/2010/main" val="59749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226FE1-C73D-47B6-814B-FB9A757FB765}"/>
              </a:ext>
            </a:extLst>
          </p:cNvPr>
          <p:cNvSpPr>
            <a:spLocks noGrp="1"/>
          </p:cNvSpPr>
          <p:nvPr>
            <p:ph type="sldNum" sz="quarter" idx="12"/>
          </p:nvPr>
        </p:nvSpPr>
        <p:spPr/>
        <p:txBody>
          <a:bodyPr/>
          <a:lstStyle/>
          <a:p>
            <a:fld id="{4514A692-A8BD-40EF-891B-EC9CDED3F231}" type="slidenum">
              <a:rPr lang="en-US" smtClean="0"/>
              <a:t>33</a:t>
            </a:fld>
            <a:endParaRPr lang="en-US"/>
          </a:p>
        </p:txBody>
      </p:sp>
      <p:pic>
        <p:nvPicPr>
          <p:cNvPr id="4" name="Picture 3">
            <a:extLst>
              <a:ext uri="{FF2B5EF4-FFF2-40B4-BE49-F238E27FC236}">
                <a16:creationId xmlns:a16="http://schemas.microsoft.com/office/drawing/2014/main" id="{FFD8C71E-F6D8-427B-844A-68F67BF5A148}"/>
              </a:ext>
            </a:extLst>
          </p:cNvPr>
          <p:cNvPicPr>
            <a:picLocks noChangeAspect="1"/>
          </p:cNvPicPr>
          <p:nvPr/>
        </p:nvPicPr>
        <p:blipFill rotWithShape="1">
          <a:blip r:embed="rId2"/>
          <a:srcRect l="5185" t="12416" r="5721" b="25183"/>
          <a:stretch/>
        </p:blipFill>
        <p:spPr>
          <a:xfrm>
            <a:off x="155729" y="91440"/>
            <a:ext cx="6831812" cy="3337560"/>
          </a:xfrm>
          <a:prstGeom prst="rect">
            <a:avLst/>
          </a:prstGeom>
        </p:spPr>
      </p:pic>
      <p:pic>
        <p:nvPicPr>
          <p:cNvPr id="6" name="Picture 5">
            <a:extLst>
              <a:ext uri="{FF2B5EF4-FFF2-40B4-BE49-F238E27FC236}">
                <a16:creationId xmlns:a16="http://schemas.microsoft.com/office/drawing/2014/main" id="{B6A0F1C6-CE69-4C69-9C8C-3534335CE7D0}"/>
              </a:ext>
            </a:extLst>
          </p:cNvPr>
          <p:cNvPicPr>
            <a:picLocks noChangeAspect="1"/>
          </p:cNvPicPr>
          <p:nvPr/>
        </p:nvPicPr>
        <p:blipFill rotWithShape="1">
          <a:blip r:embed="rId3"/>
          <a:srcRect l="5974" t="7945" r="9356" b="16796"/>
          <a:stretch/>
        </p:blipFill>
        <p:spPr>
          <a:xfrm>
            <a:off x="5825490" y="3076574"/>
            <a:ext cx="6210781" cy="3850006"/>
          </a:xfrm>
          <a:prstGeom prst="rect">
            <a:avLst/>
          </a:prstGeom>
        </p:spPr>
      </p:pic>
      <p:sp>
        <p:nvSpPr>
          <p:cNvPr id="3" name="TextBox 2">
            <a:extLst>
              <a:ext uri="{FF2B5EF4-FFF2-40B4-BE49-F238E27FC236}">
                <a16:creationId xmlns:a16="http://schemas.microsoft.com/office/drawing/2014/main" id="{F901EA88-C367-465D-AA32-8C2FEAB99EC7}"/>
              </a:ext>
            </a:extLst>
          </p:cNvPr>
          <p:cNvSpPr txBox="1"/>
          <p:nvPr/>
        </p:nvSpPr>
        <p:spPr>
          <a:xfrm>
            <a:off x="1" y="4803228"/>
            <a:ext cx="5825490" cy="1200329"/>
          </a:xfrm>
          <a:prstGeom prst="rect">
            <a:avLst/>
          </a:prstGeom>
          <a:solidFill>
            <a:schemeClr val="bg1"/>
          </a:solidFill>
        </p:spPr>
        <p:txBody>
          <a:bodyPr wrap="square" rtlCol="0">
            <a:spAutoFit/>
          </a:bodyPr>
          <a:lstStyle/>
          <a:p>
            <a:pPr algn="ctr"/>
            <a:r>
              <a:rPr lang="en-US" sz="3600" i="1" dirty="0"/>
              <a:t>‘The proof of the pudding is in the eating……’</a:t>
            </a:r>
          </a:p>
        </p:txBody>
      </p:sp>
      <p:sp>
        <p:nvSpPr>
          <p:cNvPr id="7" name="TextBox 6">
            <a:extLst>
              <a:ext uri="{FF2B5EF4-FFF2-40B4-BE49-F238E27FC236}">
                <a16:creationId xmlns:a16="http://schemas.microsoft.com/office/drawing/2014/main" id="{1E49F29C-874F-43B1-9CCA-0EDED8E3D42F}"/>
              </a:ext>
            </a:extLst>
          </p:cNvPr>
          <p:cNvSpPr txBox="1"/>
          <p:nvPr/>
        </p:nvSpPr>
        <p:spPr>
          <a:xfrm>
            <a:off x="155729" y="3429000"/>
            <a:ext cx="4174533" cy="1077218"/>
          </a:xfrm>
          <a:prstGeom prst="rect">
            <a:avLst/>
          </a:prstGeom>
          <a:noFill/>
        </p:spPr>
        <p:txBody>
          <a:bodyPr wrap="square" rtlCol="0">
            <a:spAutoFit/>
          </a:bodyPr>
          <a:lstStyle/>
          <a:p>
            <a:pPr algn="ctr"/>
            <a:r>
              <a:rPr lang="en-US" sz="3200" dirty="0"/>
              <a:t>RC-</a:t>
            </a:r>
            <a:r>
              <a:rPr lang="en-US" sz="3200" dirty="0" err="1"/>
              <a:t>schakeling</a:t>
            </a:r>
            <a:endParaRPr lang="en-US" sz="3200" dirty="0"/>
          </a:p>
          <a:p>
            <a:pPr algn="ctr"/>
            <a:r>
              <a:rPr lang="en-US" sz="3200" dirty="0"/>
              <a:t>U</a:t>
            </a:r>
            <a:r>
              <a:rPr lang="en-US" sz="2800" dirty="0"/>
              <a:t>B</a:t>
            </a:r>
            <a:r>
              <a:rPr lang="en-US" sz="3200" dirty="0"/>
              <a:t>(t) rood en U</a:t>
            </a:r>
            <a:r>
              <a:rPr lang="en-US" sz="2800" dirty="0"/>
              <a:t>C</a:t>
            </a:r>
            <a:r>
              <a:rPr lang="en-US" sz="3200" dirty="0"/>
              <a:t>(t) </a:t>
            </a:r>
            <a:r>
              <a:rPr lang="en-US" sz="3200" dirty="0" err="1"/>
              <a:t>geel</a:t>
            </a:r>
            <a:endParaRPr lang="en-US" sz="2400" dirty="0"/>
          </a:p>
        </p:txBody>
      </p:sp>
      <p:sp>
        <p:nvSpPr>
          <p:cNvPr id="8" name="TextBox 7">
            <a:extLst>
              <a:ext uri="{FF2B5EF4-FFF2-40B4-BE49-F238E27FC236}">
                <a16:creationId xmlns:a16="http://schemas.microsoft.com/office/drawing/2014/main" id="{4054E8EE-25CD-4769-8B75-83CE5F422EFB}"/>
              </a:ext>
            </a:extLst>
          </p:cNvPr>
          <p:cNvSpPr txBox="1"/>
          <p:nvPr/>
        </p:nvSpPr>
        <p:spPr>
          <a:xfrm>
            <a:off x="7576119" y="2054920"/>
            <a:ext cx="4078014" cy="1077218"/>
          </a:xfrm>
          <a:prstGeom prst="rect">
            <a:avLst/>
          </a:prstGeom>
          <a:noFill/>
        </p:spPr>
        <p:txBody>
          <a:bodyPr wrap="square" rtlCol="0">
            <a:spAutoFit/>
          </a:bodyPr>
          <a:lstStyle/>
          <a:p>
            <a:pPr algn="ctr"/>
            <a:r>
              <a:rPr lang="en-US" sz="3200" dirty="0"/>
              <a:t>RL-</a:t>
            </a:r>
            <a:r>
              <a:rPr lang="en-US" sz="3200" dirty="0" err="1"/>
              <a:t>schakeling</a:t>
            </a:r>
            <a:endParaRPr lang="en-US" sz="3200" dirty="0"/>
          </a:p>
          <a:p>
            <a:pPr algn="ctr"/>
            <a:r>
              <a:rPr lang="en-US" sz="3200" dirty="0"/>
              <a:t>U</a:t>
            </a:r>
            <a:r>
              <a:rPr lang="en-US" sz="2800" dirty="0"/>
              <a:t>B</a:t>
            </a:r>
            <a:r>
              <a:rPr lang="en-US" sz="3200" dirty="0"/>
              <a:t>(t) rood en U</a:t>
            </a:r>
            <a:r>
              <a:rPr lang="en-US" sz="2800" dirty="0"/>
              <a:t>L</a:t>
            </a:r>
            <a:r>
              <a:rPr lang="en-US" sz="3200" dirty="0"/>
              <a:t>(t) </a:t>
            </a:r>
            <a:r>
              <a:rPr lang="en-US" sz="3200" dirty="0" err="1"/>
              <a:t>geel</a:t>
            </a:r>
            <a:endParaRPr lang="en-US" sz="2400" dirty="0"/>
          </a:p>
        </p:txBody>
      </p:sp>
      <p:sp>
        <p:nvSpPr>
          <p:cNvPr id="5" name="TextBox 4">
            <a:extLst>
              <a:ext uri="{FF2B5EF4-FFF2-40B4-BE49-F238E27FC236}">
                <a16:creationId xmlns:a16="http://schemas.microsoft.com/office/drawing/2014/main" id="{18CAB455-21DC-44B7-B9FF-F11AECCFE72D}"/>
              </a:ext>
            </a:extLst>
          </p:cNvPr>
          <p:cNvSpPr txBox="1"/>
          <p:nvPr/>
        </p:nvSpPr>
        <p:spPr>
          <a:xfrm>
            <a:off x="7462344" y="445234"/>
            <a:ext cx="3470750" cy="646331"/>
          </a:xfrm>
          <a:prstGeom prst="rect">
            <a:avLst/>
          </a:prstGeom>
          <a:noFill/>
        </p:spPr>
        <p:txBody>
          <a:bodyPr wrap="square" rtlCol="0">
            <a:spAutoFit/>
          </a:bodyPr>
          <a:lstStyle/>
          <a:p>
            <a:r>
              <a:rPr lang="en-US" sz="3600" dirty="0"/>
              <a:t>EXPERIMENT</a:t>
            </a:r>
            <a:endParaRPr lang="nl-NL" sz="3600" dirty="0"/>
          </a:p>
        </p:txBody>
      </p:sp>
    </p:spTree>
    <p:extLst>
      <p:ext uri="{BB962C8B-B14F-4D97-AF65-F5344CB8AC3E}">
        <p14:creationId xmlns:p14="http://schemas.microsoft.com/office/powerpoint/2010/main" val="1436979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511309-C91B-6236-0499-D74A9F5A5476}"/>
              </a:ext>
            </a:extLst>
          </p:cNvPr>
          <p:cNvSpPr>
            <a:spLocks noGrp="1"/>
          </p:cNvSpPr>
          <p:nvPr>
            <p:ph type="sldNum" sz="quarter" idx="12"/>
          </p:nvPr>
        </p:nvSpPr>
        <p:spPr/>
        <p:txBody>
          <a:bodyPr/>
          <a:lstStyle/>
          <a:p>
            <a:fld id="{4514A692-A8BD-40EF-891B-EC9CDED3F231}" type="slidenum">
              <a:rPr lang="en-US" smtClean="0"/>
              <a:t>34</a:t>
            </a:fld>
            <a:endParaRPr lang="en-US"/>
          </a:p>
        </p:txBody>
      </p:sp>
      <p:pic>
        <p:nvPicPr>
          <p:cNvPr id="4" name="Picture 3">
            <a:extLst>
              <a:ext uri="{FF2B5EF4-FFF2-40B4-BE49-F238E27FC236}">
                <a16:creationId xmlns:a16="http://schemas.microsoft.com/office/drawing/2014/main" id="{AAE5CEAE-2DFA-B535-0424-3CA961B201C5}"/>
              </a:ext>
            </a:extLst>
          </p:cNvPr>
          <p:cNvPicPr>
            <a:picLocks noChangeAspect="1"/>
          </p:cNvPicPr>
          <p:nvPr/>
        </p:nvPicPr>
        <p:blipFill rotWithShape="1">
          <a:blip r:embed="rId2"/>
          <a:srcRect b="75077"/>
          <a:stretch/>
        </p:blipFill>
        <p:spPr>
          <a:xfrm>
            <a:off x="0" y="0"/>
            <a:ext cx="9897856" cy="1087395"/>
          </a:xfrm>
          <a:prstGeom prst="rect">
            <a:avLst/>
          </a:prstGeom>
          <a:solidFill>
            <a:schemeClr val="accent1">
              <a:lumMod val="75000"/>
            </a:schemeClr>
          </a:solidFill>
        </p:spPr>
      </p:pic>
      <p:sp>
        <p:nvSpPr>
          <p:cNvPr id="7" name="TextBox 6">
            <a:extLst>
              <a:ext uri="{FF2B5EF4-FFF2-40B4-BE49-F238E27FC236}">
                <a16:creationId xmlns:a16="http://schemas.microsoft.com/office/drawing/2014/main" id="{8A388574-6F58-CF61-B41F-85CC1184854B}"/>
              </a:ext>
            </a:extLst>
          </p:cNvPr>
          <p:cNvSpPr txBox="1"/>
          <p:nvPr/>
        </p:nvSpPr>
        <p:spPr>
          <a:xfrm>
            <a:off x="0" y="6488668"/>
            <a:ext cx="6326660" cy="369332"/>
          </a:xfrm>
          <a:prstGeom prst="rect">
            <a:avLst/>
          </a:prstGeom>
          <a:noFill/>
        </p:spPr>
        <p:txBody>
          <a:bodyPr wrap="square" rtlCol="0">
            <a:spAutoFit/>
          </a:bodyPr>
          <a:lstStyle/>
          <a:p>
            <a:r>
              <a:rPr lang="nl-NL" dirty="0"/>
              <a:t>Bron: </a:t>
            </a:r>
            <a:r>
              <a:rPr lang="nl-NL" dirty="0">
                <a:solidFill>
                  <a:schemeClr val="bg1">
                    <a:lumMod val="50000"/>
                  </a:schemeClr>
                </a:solidFill>
                <a:hlinkClick r:id="rId3"/>
              </a:rPr>
              <a:t>https://www.computerbasedmath.org/the-maths-fix/</a:t>
            </a:r>
            <a:endParaRPr lang="nl-NL" dirty="0">
              <a:solidFill>
                <a:schemeClr val="bg1">
                  <a:lumMod val="50000"/>
                </a:schemeClr>
              </a:solidFill>
            </a:endParaRPr>
          </a:p>
        </p:txBody>
      </p:sp>
      <p:pic>
        <p:nvPicPr>
          <p:cNvPr id="6" name="Picture 5">
            <a:extLst>
              <a:ext uri="{FF2B5EF4-FFF2-40B4-BE49-F238E27FC236}">
                <a16:creationId xmlns:a16="http://schemas.microsoft.com/office/drawing/2014/main" id="{3038AA05-EFE9-A757-49B7-F96A5C5430F2}"/>
              </a:ext>
            </a:extLst>
          </p:cNvPr>
          <p:cNvPicPr>
            <a:picLocks noChangeAspect="1"/>
          </p:cNvPicPr>
          <p:nvPr/>
        </p:nvPicPr>
        <p:blipFill>
          <a:blip r:embed="rId4"/>
          <a:stretch>
            <a:fillRect/>
          </a:stretch>
        </p:blipFill>
        <p:spPr>
          <a:xfrm>
            <a:off x="7946571" y="0"/>
            <a:ext cx="4245429" cy="6017791"/>
          </a:xfrm>
          <a:prstGeom prst="rect">
            <a:avLst/>
          </a:prstGeom>
        </p:spPr>
      </p:pic>
      <p:sp>
        <p:nvSpPr>
          <p:cNvPr id="3" name="TextBox 2">
            <a:extLst>
              <a:ext uri="{FF2B5EF4-FFF2-40B4-BE49-F238E27FC236}">
                <a16:creationId xmlns:a16="http://schemas.microsoft.com/office/drawing/2014/main" id="{FF52F372-FE8C-97FE-C50A-8F2DE1BAEC09}"/>
              </a:ext>
            </a:extLst>
          </p:cNvPr>
          <p:cNvSpPr txBox="1"/>
          <p:nvPr/>
        </p:nvSpPr>
        <p:spPr>
          <a:xfrm>
            <a:off x="-1" y="1087395"/>
            <a:ext cx="7946571" cy="2321598"/>
          </a:xfrm>
          <a:prstGeom prst="rect">
            <a:avLst/>
          </a:prstGeom>
          <a:solidFill>
            <a:schemeClr val="tx1">
              <a:lumMod val="75000"/>
              <a:lumOff val="25000"/>
            </a:schemeClr>
          </a:solidFill>
        </p:spPr>
        <p:txBody>
          <a:bodyPr wrap="square" rtlCol="0">
            <a:spAutoFit/>
          </a:bodyPr>
          <a:lstStyle/>
          <a:p>
            <a:pPr marL="457200" indent="-457200">
              <a:lnSpc>
                <a:spcPts val="3400"/>
              </a:lnSpc>
              <a:spcAft>
                <a:spcPts val="600"/>
              </a:spcAft>
              <a:buFont typeface="Arial" panose="020B0604020202020204" pitchFamily="34" charset="0"/>
              <a:buChar char="•"/>
            </a:pPr>
            <a:r>
              <a:rPr lang="en-US" sz="2400" dirty="0">
                <a:solidFill>
                  <a:schemeClr val="bg1"/>
                </a:solidFill>
              </a:rPr>
              <a:t>‘</a:t>
            </a:r>
            <a:r>
              <a:rPr lang="en-US" sz="2400" dirty="0" err="1">
                <a:solidFill>
                  <a:schemeClr val="bg1"/>
                </a:solidFill>
              </a:rPr>
              <a:t>Slecht</a:t>
            </a:r>
            <a:r>
              <a:rPr lang="en-US" sz="2400" dirty="0">
                <a:solidFill>
                  <a:schemeClr val="bg1"/>
                </a:solidFill>
              </a:rPr>
              <a:t> zijn’ in </a:t>
            </a:r>
            <a:r>
              <a:rPr lang="en-US" sz="2400" dirty="0" err="1">
                <a:solidFill>
                  <a:schemeClr val="bg1"/>
                </a:solidFill>
              </a:rPr>
              <a:t>wiskunde</a:t>
            </a:r>
            <a:r>
              <a:rPr lang="en-US" sz="2400" dirty="0">
                <a:solidFill>
                  <a:schemeClr val="bg1"/>
                </a:solidFill>
              </a:rPr>
              <a:t> </a:t>
            </a:r>
            <a:r>
              <a:rPr lang="en-US" sz="2400" dirty="0" err="1">
                <a:solidFill>
                  <a:schemeClr val="bg1"/>
                </a:solidFill>
              </a:rPr>
              <a:t>heeft</a:t>
            </a:r>
            <a:r>
              <a:rPr lang="en-US" sz="2400" dirty="0">
                <a:solidFill>
                  <a:schemeClr val="bg1"/>
                </a:solidFill>
              </a:rPr>
              <a:t> </a:t>
            </a:r>
            <a:r>
              <a:rPr lang="en-US" sz="2400" dirty="0" err="1">
                <a:solidFill>
                  <a:schemeClr val="bg1"/>
                </a:solidFill>
              </a:rPr>
              <a:t>meer</a:t>
            </a:r>
            <a:r>
              <a:rPr lang="en-US" sz="2400" dirty="0">
                <a:solidFill>
                  <a:schemeClr val="bg1"/>
                </a:solidFill>
              </a:rPr>
              <a:t> te </a:t>
            </a:r>
            <a:r>
              <a:rPr lang="en-US" sz="2400" dirty="0" err="1">
                <a:solidFill>
                  <a:schemeClr val="bg1"/>
                </a:solidFill>
              </a:rPr>
              <a:t>maken</a:t>
            </a:r>
            <a:r>
              <a:rPr lang="en-US" sz="2400" dirty="0">
                <a:solidFill>
                  <a:schemeClr val="bg1"/>
                </a:solidFill>
              </a:rPr>
              <a:t> met het </a:t>
            </a:r>
            <a:r>
              <a:rPr lang="en-US" sz="2400" dirty="0" err="1">
                <a:solidFill>
                  <a:schemeClr val="bg1"/>
                </a:solidFill>
              </a:rPr>
              <a:t>vak</a:t>
            </a:r>
            <a:r>
              <a:rPr lang="en-US" sz="2400" dirty="0">
                <a:solidFill>
                  <a:schemeClr val="bg1"/>
                </a:solidFill>
              </a:rPr>
              <a:t> dan met de student</a:t>
            </a:r>
          </a:p>
          <a:p>
            <a:pPr marL="457200" indent="-457200">
              <a:lnSpc>
                <a:spcPts val="3400"/>
              </a:lnSpc>
              <a:spcAft>
                <a:spcPts val="600"/>
              </a:spcAft>
              <a:buFont typeface="Arial" panose="020B0604020202020204" pitchFamily="34" charset="0"/>
              <a:buChar char="•"/>
            </a:pPr>
            <a:r>
              <a:rPr lang="en-US" sz="2400" dirty="0">
                <a:solidFill>
                  <a:schemeClr val="bg1"/>
                </a:solidFill>
              </a:rPr>
              <a:t>We </a:t>
            </a:r>
            <a:r>
              <a:rPr lang="en-US" sz="2400" dirty="0" err="1">
                <a:solidFill>
                  <a:schemeClr val="bg1"/>
                </a:solidFill>
              </a:rPr>
              <a:t>besteden</a:t>
            </a:r>
            <a:r>
              <a:rPr lang="en-US" sz="2400" dirty="0">
                <a:solidFill>
                  <a:schemeClr val="bg1"/>
                </a:solidFill>
              </a:rPr>
              <a:t> veel te veel </a:t>
            </a:r>
            <a:r>
              <a:rPr lang="en-US" sz="2400" dirty="0" err="1">
                <a:solidFill>
                  <a:schemeClr val="bg1"/>
                </a:solidFill>
              </a:rPr>
              <a:t>tijd</a:t>
            </a:r>
            <a:r>
              <a:rPr lang="en-US" sz="2400" dirty="0">
                <a:solidFill>
                  <a:schemeClr val="bg1"/>
                </a:solidFill>
              </a:rPr>
              <a:t> aan het </a:t>
            </a:r>
            <a:r>
              <a:rPr lang="en-US" sz="2400" dirty="0" err="1">
                <a:solidFill>
                  <a:schemeClr val="bg1"/>
                </a:solidFill>
              </a:rPr>
              <a:t>aanleren</a:t>
            </a:r>
            <a:r>
              <a:rPr lang="en-US" sz="2400" dirty="0">
                <a:solidFill>
                  <a:schemeClr val="bg1"/>
                </a:solidFill>
              </a:rPr>
              <a:t> van </a:t>
            </a:r>
            <a:r>
              <a:rPr lang="en-US" sz="2400" dirty="0" err="1">
                <a:solidFill>
                  <a:schemeClr val="bg1"/>
                </a:solidFill>
              </a:rPr>
              <a:t>ingewikkelde</a:t>
            </a:r>
            <a:r>
              <a:rPr lang="en-US" sz="2400" dirty="0">
                <a:solidFill>
                  <a:schemeClr val="bg1"/>
                </a:solidFill>
              </a:rPr>
              <a:t> </a:t>
            </a:r>
            <a:r>
              <a:rPr lang="en-US" sz="2400" dirty="0" err="1">
                <a:solidFill>
                  <a:schemeClr val="bg1"/>
                </a:solidFill>
              </a:rPr>
              <a:t>berekeningen</a:t>
            </a:r>
            <a:r>
              <a:rPr lang="en-US" sz="2400" dirty="0">
                <a:solidFill>
                  <a:schemeClr val="bg1"/>
                </a:solidFill>
              </a:rPr>
              <a:t>, voor </a:t>
            </a:r>
            <a:r>
              <a:rPr lang="en-US" sz="2400" dirty="0" err="1">
                <a:solidFill>
                  <a:schemeClr val="bg1"/>
                </a:solidFill>
              </a:rPr>
              <a:t>sommen</a:t>
            </a:r>
            <a:r>
              <a:rPr lang="en-US" sz="2400" dirty="0">
                <a:solidFill>
                  <a:schemeClr val="bg1"/>
                </a:solidFill>
              </a:rPr>
              <a:t> die een computer veel </a:t>
            </a:r>
            <a:r>
              <a:rPr lang="en-US" sz="2400" dirty="0" err="1">
                <a:solidFill>
                  <a:schemeClr val="bg1"/>
                </a:solidFill>
              </a:rPr>
              <a:t>sneller</a:t>
            </a:r>
            <a:r>
              <a:rPr lang="en-US" sz="2400" dirty="0">
                <a:solidFill>
                  <a:schemeClr val="bg1"/>
                </a:solidFill>
              </a:rPr>
              <a:t> en </a:t>
            </a:r>
            <a:r>
              <a:rPr lang="en-US" sz="2400" dirty="0" err="1">
                <a:solidFill>
                  <a:schemeClr val="bg1"/>
                </a:solidFill>
              </a:rPr>
              <a:t>beter</a:t>
            </a:r>
            <a:r>
              <a:rPr lang="en-US" sz="2400" dirty="0">
                <a:solidFill>
                  <a:schemeClr val="bg1"/>
                </a:solidFill>
              </a:rPr>
              <a:t> </a:t>
            </a:r>
            <a:r>
              <a:rPr lang="en-US" sz="2400" dirty="0" err="1">
                <a:solidFill>
                  <a:schemeClr val="bg1"/>
                </a:solidFill>
              </a:rPr>
              <a:t>kan</a:t>
            </a:r>
            <a:r>
              <a:rPr lang="en-US" sz="2400" dirty="0">
                <a:solidFill>
                  <a:schemeClr val="bg1"/>
                </a:solidFill>
              </a:rPr>
              <a:t> </a:t>
            </a:r>
            <a:r>
              <a:rPr lang="en-US" sz="2400" dirty="0" err="1">
                <a:solidFill>
                  <a:schemeClr val="bg1"/>
                </a:solidFill>
              </a:rPr>
              <a:t>oplossen</a:t>
            </a:r>
            <a:endParaRPr lang="en-US" sz="2400" dirty="0">
              <a:solidFill>
                <a:schemeClr val="bg1"/>
              </a:solidFill>
            </a:endParaRPr>
          </a:p>
        </p:txBody>
      </p:sp>
    </p:spTree>
    <p:extLst>
      <p:ext uri="{BB962C8B-B14F-4D97-AF65-F5344CB8AC3E}">
        <p14:creationId xmlns:p14="http://schemas.microsoft.com/office/powerpoint/2010/main" val="4101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CCB4D7B-61AA-43EC-B601-D21D940FCF6C}"/>
              </a:ext>
            </a:extLst>
          </p:cNvPr>
          <p:cNvGrpSpPr/>
          <p:nvPr/>
        </p:nvGrpSpPr>
        <p:grpSpPr>
          <a:xfrm>
            <a:off x="340231" y="236464"/>
            <a:ext cx="5589981" cy="6298310"/>
            <a:chOff x="-386818" y="1439588"/>
            <a:chExt cx="5215297" cy="5904446"/>
          </a:xfrm>
        </p:grpSpPr>
        <p:sp>
          <p:nvSpPr>
            <p:cNvPr id="6" name="Freeform: Shape 5">
              <a:extLst>
                <a:ext uri="{FF2B5EF4-FFF2-40B4-BE49-F238E27FC236}">
                  <a16:creationId xmlns:a16="http://schemas.microsoft.com/office/drawing/2014/main" id="{BC6000C2-DD55-42FD-9B7A-F34CB529185F}"/>
                </a:ext>
              </a:extLst>
            </p:cNvPr>
            <p:cNvSpPr/>
            <p:nvPr/>
          </p:nvSpPr>
          <p:spPr>
            <a:xfrm>
              <a:off x="-368589" y="1439588"/>
              <a:ext cx="5197068" cy="540543"/>
            </a:xfrm>
            <a:custGeom>
              <a:avLst/>
              <a:gdLst>
                <a:gd name="connsiteX0" fmla="*/ 0 w 10388529"/>
                <a:gd name="connsiteY0" fmla="*/ 0 h 540543"/>
                <a:gd name="connsiteX1" fmla="*/ 10388529 w 10388529"/>
                <a:gd name="connsiteY1" fmla="*/ 0 h 540543"/>
                <a:gd name="connsiteX2" fmla="*/ 10388529 w 10388529"/>
                <a:gd name="connsiteY2" fmla="*/ 540543 h 540543"/>
                <a:gd name="connsiteX3" fmla="*/ 0 w 10388529"/>
                <a:gd name="connsiteY3" fmla="*/ 540543 h 540543"/>
                <a:gd name="connsiteX4" fmla="*/ 0 w 10388529"/>
                <a:gd name="connsiteY4" fmla="*/ 0 h 540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8529" h="540543">
                  <a:moveTo>
                    <a:pt x="0" y="0"/>
                  </a:moveTo>
                  <a:lnTo>
                    <a:pt x="10388529" y="0"/>
                  </a:lnTo>
                  <a:lnTo>
                    <a:pt x="10388529" y="540543"/>
                  </a:lnTo>
                  <a:lnTo>
                    <a:pt x="0" y="540543"/>
                  </a:lnTo>
                  <a:lnTo>
                    <a:pt x="0" y="0"/>
                  </a:lnTo>
                  <a:close/>
                </a:path>
              </a:pathLst>
            </a:custGeom>
            <a:solidFill>
              <a:srgbClr val="002060"/>
            </a:solidFill>
          </p:spPr>
          <p:style>
            <a:lnRef idx="0">
              <a:schemeClr val="dk2">
                <a:hueOff val="0"/>
                <a:satOff val="0"/>
                <a:lumOff val="0"/>
                <a:alphaOff val="0"/>
              </a:schemeClr>
            </a:lnRef>
            <a:fillRef idx="1">
              <a:scrgbClr r="0" g="0" b="0"/>
            </a:fillRef>
            <a:effectRef idx="0">
              <a:schemeClr val="dk2">
                <a:shade val="80000"/>
                <a:hueOff val="0"/>
                <a:satOff val="0"/>
                <a:lumOff val="0"/>
                <a:alphaOff val="0"/>
              </a:schemeClr>
            </a:effectRef>
            <a:fontRef idx="minor">
              <a:schemeClr val="lt2">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2800" b="1" kern="1200" dirty="0"/>
                <a:t>Computational Thinking </a:t>
              </a:r>
              <a:r>
                <a:rPr lang="en-US" sz="2800" b="1" kern="1200" dirty="0" err="1"/>
                <a:t>Proces</a:t>
              </a:r>
              <a:endParaRPr lang="nl-NL" sz="2800" b="1" kern="1200" dirty="0"/>
            </a:p>
          </p:txBody>
        </p:sp>
        <p:sp>
          <p:nvSpPr>
            <p:cNvPr id="7" name="Freeform: Shape 6">
              <a:extLst>
                <a:ext uri="{FF2B5EF4-FFF2-40B4-BE49-F238E27FC236}">
                  <a16:creationId xmlns:a16="http://schemas.microsoft.com/office/drawing/2014/main" id="{6A07CD47-F2A6-40F5-993B-84AD712533AC}"/>
                </a:ext>
              </a:extLst>
            </p:cNvPr>
            <p:cNvSpPr/>
            <p:nvPr/>
          </p:nvSpPr>
          <p:spPr>
            <a:xfrm>
              <a:off x="-372796" y="1980132"/>
              <a:ext cx="2597132" cy="2599717"/>
            </a:xfrm>
            <a:custGeom>
              <a:avLst/>
              <a:gdLst>
                <a:gd name="connsiteX0" fmla="*/ 0 w 2597132"/>
                <a:gd name="connsiteY0" fmla="*/ 0 h 2599717"/>
                <a:gd name="connsiteX1" fmla="*/ 2597132 w 2597132"/>
                <a:gd name="connsiteY1" fmla="*/ 0 h 2599717"/>
                <a:gd name="connsiteX2" fmla="*/ 2597132 w 2597132"/>
                <a:gd name="connsiteY2" fmla="*/ 2599717 h 2599717"/>
                <a:gd name="connsiteX3" fmla="*/ 0 w 2597132"/>
                <a:gd name="connsiteY3" fmla="*/ 2599717 h 2599717"/>
                <a:gd name="connsiteX4" fmla="*/ 0 w 2597132"/>
                <a:gd name="connsiteY4" fmla="*/ 0 h 259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132" h="2599717">
                  <a:moveTo>
                    <a:pt x="0" y="0"/>
                  </a:moveTo>
                  <a:lnTo>
                    <a:pt x="2597132" y="0"/>
                  </a:lnTo>
                  <a:lnTo>
                    <a:pt x="2597132" y="2599717"/>
                  </a:lnTo>
                  <a:lnTo>
                    <a:pt x="0" y="2599717"/>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1. </a:t>
              </a:r>
            </a:p>
            <a:p>
              <a:pPr marL="0" lvl="0" indent="0" algn="ctr" defTabSz="1066800">
                <a:lnSpc>
                  <a:spcPct val="90000"/>
                </a:lnSpc>
                <a:spcBef>
                  <a:spcPct val="0"/>
                </a:spcBef>
                <a:spcAft>
                  <a:spcPct val="35000"/>
                </a:spcAft>
                <a:buNone/>
              </a:pPr>
              <a:r>
                <a:rPr lang="en-US" sz="2400" kern="1200" dirty="0"/>
                <a:t>DEFINIEER</a:t>
              </a:r>
            </a:p>
            <a:p>
              <a:pPr marL="0" lvl="0" indent="0" algn="ctr" defTabSz="1066800">
                <a:lnSpc>
                  <a:spcPct val="90000"/>
                </a:lnSpc>
                <a:spcBef>
                  <a:spcPct val="0"/>
                </a:spcBef>
                <a:spcAft>
                  <a:spcPct val="35000"/>
                </a:spcAft>
                <a:buNone/>
              </a:pPr>
              <a:r>
                <a:rPr lang="en-US" sz="2400" kern="1200" dirty="0" err="1"/>
                <a:t>Articuleer</a:t>
              </a:r>
              <a:r>
                <a:rPr lang="en-US" sz="2400" kern="1200" dirty="0"/>
                <a:t> de </a:t>
              </a:r>
              <a:r>
                <a:rPr lang="en-US" sz="2400" kern="1200" dirty="0" err="1"/>
                <a:t>vraag</a:t>
              </a:r>
              <a:r>
                <a:rPr lang="en-US" sz="2400" kern="1200" dirty="0"/>
                <a:t> </a:t>
              </a:r>
              <a:r>
                <a:rPr lang="en-US" sz="2400" kern="1200" dirty="0" err="1"/>
                <a:t>vanuit</a:t>
              </a:r>
              <a:r>
                <a:rPr lang="en-US" sz="2400" kern="1200" dirty="0"/>
                <a:t> het </a:t>
              </a:r>
              <a:r>
                <a:rPr lang="en-US" sz="2400" kern="1200" dirty="0" err="1"/>
                <a:t>vak</a:t>
              </a:r>
              <a:endParaRPr lang="en-US" sz="2400" kern="1200" dirty="0"/>
            </a:p>
            <a:p>
              <a:pPr marL="0" lvl="0" indent="0" algn="ctr" defTabSz="1066800">
                <a:lnSpc>
                  <a:spcPct val="90000"/>
                </a:lnSpc>
                <a:spcBef>
                  <a:spcPct val="0"/>
                </a:spcBef>
                <a:spcAft>
                  <a:spcPct val="35000"/>
                </a:spcAft>
                <a:buNone/>
              </a:pPr>
              <a:endParaRPr lang="en-US" sz="2400" kern="1200" dirty="0"/>
            </a:p>
          </p:txBody>
        </p:sp>
        <p:sp>
          <p:nvSpPr>
            <p:cNvPr id="9" name="Freeform: Shape 8">
              <a:extLst>
                <a:ext uri="{FF2B5EF4-FFF2-40B4-BE49-F238E27FC236}">
                  <a16:creationId xmlns:a16="http://schemas.microsoft.com/office/drawing/2014/main" id="{3D795B57-E1BA-4154-9774-FFD80139FBDC}"/>
                </a:ext>
              </a:extLst>
            </p:cNvPr>
            <p:cNvSpPr/>
            <p:nvPr/>
          </p:nvSpPr>
          <p:spPr>
            <a:xfrm>
              <a:off x="2221532" y="1980132"/>
              <a:ext cx="2597132" cy="2599717"/>
            </a:xfrm>
            <a:custGeom>
              <a:avLst/>
              <a:gdLst>
                <a:gd name="connsiteX0" fmla="*/ 0 w 2597132"/>
                <a:gd name="connsiteY0" fmla="*/ 0 h 2599717"/>
                <a:gd name="connsiteX1" fmla="*/ 2597132 w 2597132"/>
                <a:gd name="connsiteY1" fmla="*/ 0 h 2599717"/>
                <a:gd name="connsiteX2" fmla="*/ 2597132 w 2597132"/>
                <a:gd name="connsiteY2" fmla="*/ 2599717 h 2599717"/>
                <a:gd name="connsiteX3" fmla="*/ 0 w 2597132"/>
                <a:gd name="connsiteY3" fmla="*/ 2599717 h 2599717"/>
                <a:gd name="connsiteX4" fmla="*/ 0 w 2597132"/>
                <a:gd name="connsiteY4" fmla="*/ 0 h 259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132" h="2599717">
                  <a:moveTo>
                    <a:pt x="0" y="0"/>
                  </a:moveTo>
                  <a:lnTo>
                    <a:pt x="2597132" y="0"/>
                  </a:lnTo>
                  <a:lnTo>
                    <a:pt x="2597132" y="2599717"/>
                  </a:lnTo>
                  <a:lnTo>
                    <a:pt x="0" y="2599717"/>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 </a:t>
              </a:r>
            </a:p>
            <a:p>
              <a:pPr marL="0" lvl="0" indent="0" algn="ctr" defTabSz="1066800">
                <a:lnSpc>
                  <a:spcPct val="90000"/>
                </a:lnSpc>
                <a:spcBef>
                  <a:spcPct val="0"/>
                </a:spcBef>
                <a:spcAft>
                  <a:spcPct val="35000"/>
                </a:spcAft>
                <a:buNone/>
              </a:pPr>
              <a:r>
                <a:rPr lang="en-US" sz="2400" kern="1200" dirty="0"/>
                <a:t>ABSTRAHEER</a:t>
              </a:r>
            </a:p>
            <a:p>
              <a:pPr marL="0" lvl="0" indent="0" algn="ctr" defTabSz="1066800">
                <a:lnSpc>
                  <a:spcPct val="90000"/>
                </a:lnSpc>
                <a:spcBef>
                  <a:spcPct val="0"/>
                </a:spcBef>
                <a:spcAft>
                  <a:spcPct val="35000"/>
                </a:spcAft>
                <a:buNone/>
              </a:pPr>
              <a:r>
                <a:rPr lang="en-US" sz="2400" kern="1200" dirty="0" err="1"/>
                <a:t>Zet</a:t>
              </a:r>
              <a:r>
                <a:rPr lang="en-US" sz="2400" kern="1200" dirty="0"/>
                <a:t> de </a:t>
              </a:r>
              <a:r>
                <a:rPr lang="en-US" sz="2400" kern="1200" dirty="0" err="1"/>
                <a:t>vraag</a:t>
              </a:r>
              <a:r>
                <a:rPr lang="en-US" sz="2400" kern="1200" dirty="0"/>
                <a:t> om in </a:t>
              </a:r>
              <a:r>
                <a:rPr lang="en-US" sz="2400" kern="1200" dirty="0" err="1"/>
                <a:t>computationele</a:t>
              </a:r>
              <a:r>
                <a:rPr lang="en-US" sz="2400" kern="1200" dirty="0"/>
                <a:t> </a:t>
              </a:r>
              <a:r>
                <a:rPr lang="en-US" sz="2400" kern="1200" dirty="0" err="1"/>
                <a:t>vorm</a:t>
              </a:r>
              <a:endParaRPr lang="nl-NL" sz="2400" kern="1200" dirty="0"/>
            </a:p>
          </p:txBody>
        </p:sp>
        <p:sp>
          <p:nvSpPr>
            <p:cNvPr id="10" name="Freeform: Shape 9">
              <a:extLst>
                <a:ext uri="{FF2B5EF4-FFF2-40B4-BE49-F238E27FC236}">
                  <a16:creationId xmlns:a16="http://schemas.microsoft.com/office/drawing/2014/main" id="{9429E305-4A0A-4CE9-8F7E-9A63A0702929}"/>
                </a:ext>
              </a:extLst>
            </p:cNvPr>
            <p:cNvSpPr/>
            <p:nvPr/>
          </p:nvSpPr>
          <p:spPr>
            <a:xfrm>
              <a:off x="2221531" y="4744317"/>
              <a:ext cx="2597132" cy="2599717"/>
            </a:xfrm>
            <a:custGeom>
              <a:avLst/>
              <a:gdLst>
                <a:gd name="connsiteX0" fmla="*/ 0 w 2597132"/>
                <a:gd name="connsiteY0" fmla="*/ 0 h 2599717"/>
                <a:gd name="connsiteX1" fmla="*/ 2597132 w 2597132"/>
                <a:gd name="connsiteY1" fmla="*/ 0 h 2599717"/>
                <a:gd name="connsiteX2" fmla="*/ 2597132 w 2597132"/>
                <a:gd name="connsiteY2" fmla="*/ 2599717 h 2599717"/>
                <a:gd name="connsiteX3" fmla="*/ 0 w 2597132"/>
                <a:gd name="connsiteY3" fmla="*/ 2599717 h 2599717"/>
                <a:gd name="connsiteX4" fmla="*/ 0 w 2597132"/>
                <a:gd name="connsiteY4" fmla="*/ 0 h 259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132" h="2599717">
                  <a:moveTo>
                    <a:pt x="0" y="0"/>
                  </a:moveTo>
                  <a:lnTo>
                    <a:pt x="2597132" y="0"/>
                  </a:lnTo>
                  <a:lnTo>
                    <a:pt x="2597132" y="2599717"/>
                  </a:lnTo>
                  <a:lnTo>
                    <a:pt x="0" y="2599717"/>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3.</a:t>
              </a:r>
            </a:p>
            <a:p>
              <a:pPr marL="0" lvl="0" indent="0" algn="ctr" defTabSz="1066800">
                <a:lnSpc>
                  <a:spcPct val="90000"/>
                </a:lnSpc>
                <a:spcBef>
                  <a:spcPct val="0"/>
                </a:spcBef>
                <a:spcAft>
                  <a:spcPct val="35000"/>
                </a:spcAft>
                <a:buNone/>
              </a:pPr>
              <a:r>
                <a:rPr lang="en-US" sz="2400" kern="1200" dirty="0"/>
                <a:t>LOS OP</a:t>
              </a:r>
            </a:p>
            <a:p>
              <a:pPr marL="0" lvl="0" indent="0" algn="ctr" defTabSz="1066800">
                <a:lnSpc>
                  <a:spcPct val="90000"/>
                </a:lnSpc>
                <a:spcBef>
                  <a:spcPct val="0"/>
                </a:spcBef>
                <a:spcAft>
                  <a:spcPct val="35000"/>
                </a:spcAft>
                <a:buNone/>
              </a:pPr>
              <a:r>
                <a:rPr lang="nl-NL" sz="2400" kern="1200" dirty="0"/>
                <a:t>Vind </a:t>
              </a:r>
              <a:r>
                <a:rPr lang="nl-NL" sz="2400" kern="1200" dirty="0" err="1"/>
                <a:t>computationele</a:t>
              </a:r>
              <a:r>
                <a:rPr lang="nl-NL" sz="2400" kern="1200" dirty="0"/>
                <a:t> antwoorden</a:t>
              </a:r>
            </a:p>
          </p:txBody>
        </p:sp>
        <p:sp>
          <p:nvSpPr>
            <p:cNvPr id="12" name="Freeform: Shape 11">
              <a:extLst>
                <a:ext uri="{FF2B5EF4-FFF2-40B4-BE49-F238E27FC236}">
                  <a16:creationId xmlns:a16="http://schemas.microsoft.com/office/drawing/2014/main" id="{13E23F1F-2A39-4CA4-991A-45E181103CC3}"/>
                </a:ext>
              </a:extLst>
            </p:cNvPr>
            <p:cNvSpPr/>
            <p:nvPr/>
          </p:nvSpPr>
          <p:spPr>
            <a:xfrm>
              <a:off x="-368589" y="4744317"/>
              <a:ext cx="2597132" cy="2599717"/>
            </a:xfrm>
            <a:custGeom>
              <a:avLst/>
              <a:gdLst>
                <a:gd name="connsiteX0" fmla="*/ 0 w 2597132"/>
                <a:gd name="connsiteY0" fmla="*/ 0 h 2599717"/>
                <a:gd name="connsiteX1" fmla="*/ 2597132 w 2597132"/>
                <a:gd name="connsiteY1" fmla="*/ 0 h 2599717"/>
                <a:gd name="connsiteX2" fmla="*/ 2597132 w 2597132"/>
                <a:gd name="connsiteY2" fmla="*/ 2599717 h 2599717"/>
                <a:gd name="connsiteX3" fmla="*/ 0 w 2597132"/>
                <a:gd name="connsiteY3" fmla="*/ 2599717 h 2599717"/>
                <a:gd name="connsiteX4" fmla="*/ 0 w 2597132"/>
                <a:gd name="connsiteY4" fmla="*/ 0 h 259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132" h="2599717">
                  <a:moveTo>
                    <a:pt x="0" y="0"/>
                  </a:moveTo>
                  <a:lnTo>
                    <a:pt x="2597132" y="0"/>
                  </a:lnTo>
                  <a:lnTo>
                    <a:pt x="2597132" y="2599717"/>
                  </a:lnTo>
                  <a:lnTo>
                    <a:pt x="0" y="2599717"/>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4.</a:t>
              </a:r>
            </a:p>
            <a:p>
              <a:pPr marL="0" lvl="0" indent="0" algn="ctr" defTabSz="1066800">
                <a:lnSpc>
                  <a:spcPct val="90000"/>
                </a:lnSpc>
                <a:spcBef>
                  <a:spcPct val="0"/>
                </a:spcBef>
                <a:spcAft>
                  <a:spcPct val="35000"/>
                </a:spcAft>
                <a:buNone/>
              </a:pPr>
              <a:r>
                <a:rPr lang="nl-NL" sz="2400" kern="1200" dirty="0"/>
                <a:t>INTERPRETEER</a:t>
              </a:r>
            </a:p>
            <a:p>
              <a:pPr marL="0" lvl="0" indent="0" algn="ctr" defTabSz="1066800">
                <a:lnSpc>
                  <a:spcPct val="90000"/>
                </a:lnSpc>
                <a:spcBef>
                  <a:spcPct val="0"/>
                </a:spcBef>
                <a:spcAft>
                  <a:spcPct val="35000"/>
                </a:spcAft>
                <a:buNone/>
              </a:pPr>
              <a:r>
                <a:rPr lang="nl-NL" sz="2400" kern="1200" dirty="0"/>
                <a:t>Verwoord implicaties in vaktaal</a:t>
              </a:r>
            </a:p>
          </p:txBody>
        </p:sp>
        <p:sp>
          <p:nvSpPr>
            <p:cNvPr id="13" name="Rectangle 12">
              <a:extLst>
                <a:ext uri="{FF2B5EF4-FFF2-40B4-BE49-F238E27FC236}">
                  <a16:creationId xmlns:a16="http://schemas.microsoft.com/office/drawing/2014/main" id="{F60A64CC-C16D-4810-B7DF-144E9830C746}"/>
                </a:ext>
              </a:extLst>
            </p:cNvPr>
            <p:cNvSpPr/>
            <p:nvPr/>
          </p:nvSpPr>
          <p:spPr>
            <a:xfrm>
              <a:off x="-386818" y="4535245"/>
              <a:ext cx="5215297" cy="298747"/>
            </a:xfrm>
            <a:prstGeom prst="rect">
              <a:avLst/>
            </a:prstGeom>
            <a:solidFill>
              <a:srgbClr val="002060"/>
            </a:solidFill>
          </p:spPr>
          <p:style>
            <a:lnRef idx="0">
              <a:schemeClr val="dk2">
                <a:hueOff val="0"/>
                <a:satOff val="0"/>
                <a:lumOff val="0"/>
                <a:alphaOff val="0"/>
              </a:schemeClr>
            </a:lnRef>
            <a:fillRef idx="1">
              <a:scrgbClr r="0" g="0" b="0"/>
            </a:fillRef>
            <a:effectRef idx="0">
              <a:schemeClr val="dk2">
                <a:shade val="80000"/>
                <a:hueOff val="0"/>
                <a:satOff val="0"/>
                <a:lumOff val="0"/>
                <a:alphaOff val="0"/>
              </a:schemeClr>
            </a:effectRef>
            <a:fontRef idx="minor">
              <a:schemeClr val="lt2">
                <a:hueOff val="0"/>
                <a:satOff val="0"/>
                <a:lumOff val="0"/>
                <a:alphaOff val="0"/>
              </a:schemeClr>
            </a:fontRef>
          </p:style>
          <p:txBody>
            <a:bodyPr/>
            <a:lstStyle/>
            <a:p>
              <a:endParaRPr lang="nl-NL" dirty="0"/>
            </a:p>
          </p:txBody>
        </p:sp>
      </p:grpSp>
      <p:sp>
        <p:nvSpPr>
          <p:cNvPr id="4" name="Slide Number Placeholder 3">
            <a:extLst>
              <a:ext uri="{FF2B5EF4-FFF2-40B4-BE49-F238E27FC236}">
                <a16:creationId xmlns:a16="http://schemas.microsoft.com/office/drawing/2014/main" id="{258742FE-BA6F-4C13-B3C3-8928926E0548}"/>
              </a:ext>
            </a:extLst>
          </p:cNvPr>
          <p:cNvSpPr>
            <a:spLocks noGrp="1"/>
          </p:cNvSpPr>
          <p:nvPr>
            <p:ph type="sldNum" sz="quarter" idx="11"/>
          </p:nvPr>
        </p:nvSpPr>
        <p:spPr/>
        <p:txBody>
          <a:bodyPr/>
          <a:lstStyle/>
          <a:p>
            <a:fld id="{D7B78C02-9663-8F41-9A9C-C254456693DC}" type="slidenum">
              <a:rPr lang="nl-NL" smtClean="0">
                <a:solidFill>
                  <a:prstClr val="white"/>
                </a:solidFill>
              </a:rPr>
              <a:pPr/>
              <a:t>35</a:t>
            </a:fld>
            <a:endParaRPr lang="nl-NL">
              <a:solidFill>
                <a:prstClr val="white"/>
              </a:solidFill>
            </a:endParaRPr>
          </a:p>
        </p:txBody>
      </p:sp>
      <p:sp>
        <p:nvSpPr>
          <p:cNvPr id="8" name="TextBox 7">
            <a:extLst>
              <a:ext uri="{FF2B5EF4-FFF2-40B4-BE49-F238E27FC236}">
                <a16:creationId xmlns:a16="http://schemas.microsoft.com/office/drawing/2014/main" id="{98144A00-4684-4028-B249-5E014721833C}"/>
              </a:ext>
            </a:extLst>
          </p:cNvPr>
          <p:cNvSpPr txBox="1"/>
          <p:nvPr/>
        </p:nvSpPr>
        <p:spPr>
          <a:xfrm>
            <a:off x="7026161" y="6534775"/>
            <a:ext cx="3369640" cy="338554"/>
          </a:xfrm>
          <a:prstGeom prst="rect">
            <a:avLst/>
          </a:prstGeom>
          <a:noFill/>
        </p:spPr>
        <p:txBody>
          <a:bodyPr wrap="none" rtlCol="0">
            <a:spAutoFit/>
          </a:bodyPr>
          <a:lstStyle/>
          <a:p>
            <a:r>
              <a:rPr lang="en-US" sz="1600" dirty="0" err="1">
                <a:solidFill>
                  <a:schemeClr val="bg1">
                    <a:lumMod val="65000"/>
                  </a:schemeClr>
                </a:solidFill>
              </a:rPr>
              <a:t>Bron</a:t>
            </a:r>
            <a:r>
              <a:rPr lang="en-US" sz="1600" dirty="0">
                <a:solidFill>
                  <a:schemeClr val="bg1">
                    <a:lumMod val="65000"/>
                  </a:schemeClr>
                </a:solidFill>
              </a:rPr>
              <a:t>: </a:t>
            </a:r>
            <a:r>
              <a:rPr lang="nl-NL" sz="1600" dirty="0">
                <a:solidFill>
                  <a:schemeClr val="bg1">
                    <a:lumMod val="65000"/>
                  </a:schemeClr>
                </a:solidFill>
              </a:rPr>
              <a:t>computationalthinking.org/helix</a:t>
            </a:r>
          </a:p>
        </p:txBody>
      </p:sp>
      <p:pic>
        <p:nvPicPr>
          <p:cNvPr id="16" name="Picture 15">
            <a:extLst>
              <a:ext uri="{FF2B5EF4-FFF2-40B4-BE49-F238E27FC236}">
                <a16:creationId xmlns:a16="http://schemas.microsoft.com/office/drawing/2014/main" id="{9B2265D1-8C25-4B2B-A268-3F444745A4FC}"/>
              </a:ext>
            </a:extLst>
          </p:cNvPr>
          <p:cNvPicPr>
            <a:picLocks noChangeAspect="1"/>
          </p:cNvPicPr>
          <p:nvPr/>
        </p:nvPicPr>
        <p:blipFill>
          <a:blip r:embed="rId3"/>
          <a:stretch>
            <a:fillRect/>
          </a:stretch>
        </p:blipFill>
        <p:spPr>
          <a:xfrm>
            <a:off x="6250927" y="236464"/>
            <a:ext cx="4755740" cy="6298310"/>
          </a:xfrm>
          <a:prstGeom prst="rect">
            <a:avLst/>
          </a:prstGeom>
        </p:spPr>
      </p:pic>
    </p:spTree>
    <p:extLst>
      <p:ext uri="{BB962C8B-B14F-4D97-AF65-F5344CB8AC3E}">
        <p14:creationId xmlns:p14="http://schemas.microsoft.com/office/powerpoint/2010/main" val="3121975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38C3F8-7F6A-9F55-A98D-8DACF4263AC1}"/>
              </a:ext>
            </a:extLst>
          </p:cNvPr>
          <p:cNvSpPr>
            <a:spLocks noGrp="1"/>
          </p:cNvSpPr>
          <p:nvPr>
            <p:ph type="sldNum" sz="quarter" idx="11"/>
          </p:nvPr>
        </p:nvSpPr>
        <p:spPr/>
        <p:txBody>
          <a:bodyPr/>
          <a:lstStyle/>
          <a:p>
            <a:fld id="{2D3F88F8-AF4B-2449-8658-FBA6E747A2CB}" type="slidenum">
              <a:rPr lang="nl-NL" smtClean="0">
                <a:solidFill>
                  <a:prstClr val="white"/>
                </a:solidFill>
              </a:rPr>
              <a:pPr/>
              <a:t>36</a:t>
            </a:fld>
            <a:endParaRPr lang="nl-NL">
              <a:solidFill>
                <a:prstClr val="white"/>
              </a:solidFill>
            </a:endParaRPr>
          </a:p>
        </p:txBody>
      </p:sp>
      <p:pic>
        <p:nvPicPr>
          <p:cNvPr id="9" name="Picture 8">
            <a:extLst>
              <a:ext uri="{FF2B5EF4-FFF2-40B4-BE49-F238E27FC236}">
                <a16:creationId xmlns:a16="http://schemas.microsoft.com/office/drawing/2014/main" id="{220CDD34-06A6-9FB6-5B26-77C052402D72}"/>
              </a:ext>
            </a:extLst>
          </p:cNvPr>
          <p:cNvPicPr>
            <a:picLocks noChangeAspect="1"/>
          </p:cNvPicPr>
          <p:nvPr/>
        </p:nvPicPr>
        <p:blipFill rotWithShape="1">
          <a:blip r:embed="rId3"/>
          <a:srcRect b="56753"/>
          <a:stretch/>
        </p:blipFill>
        <p:spPr>
          <a:xfrm>
            <a:off x="41545" y="108807"/>
            <a:ext cx="11974596" cy="1701517"/>
          </a:xfrm>
          <a:prstGeom prst="rect">
            <a:avLst/>
          </a:prstGeom>
        </p:spPr>
      </p:pic>
      <p:sp>
        <p:nvSpPr>
          <p:cNvPr id="13" name="TextBox 12">
            <a:extLst>
              <a:ext uri="{FF2B5EF4-FFF2-40B4-BE49-F238E27FC236}">
                <a16:creationId xmlns:a16="http://schemas.microsoft.com/office/drawing/2014/main" id="{BFC48668-36D9-360B-F1CA-C04B0D4427BE}"/>
              </a:ext>
            </a:extLst>
          </p:cNvPr>
          <p:cNvSpPr txBox="1"/>
          <p:nvPr/>
        </p:nvSpPr>
        <p:spPr>
          <a:xfrm>
            <a:off x="41545" y="1810324"/>
            <a:ext cx="11840282" cy="3046988"/>
          </a:xfrm>
          <a:prstGeom prst="rect">
            <a:avLst/>
          </a:prstGeom>
          <a:solidFill>
            <a:schemeClr val="bg1"/>
          </a:solidFill>
        </p:spPr>
        <p:txBody>
          <a:bodyPr wrap="square">
            <a:spAutoFit/>
          </a:bodyPr>
          <a:lstStyle/>
          <a:p>
            <a:pPr algn="l"/>
            <a:r>
              <a:rPr lang="nl-NL" sz="2400" b="0" i="0" dirty="0">
                <a:solidFill>
                  <a:srgbClr val="212529"/>
                </a:solidFill>
                <a:effectLst/>
              </a:rPr>
              <a:t>Pandemieën, verlies biodiversiteit, stikstofproblematiek, klimaatverandering, ontbossing…</a:t>
            </a:r>
            <a:endParaRPr lang="nl-NL" sz="2400" dirty="0">
              <a:solidFill>
                <a:srgbClr val="212529"/>
              </a:solidFill>
            </a:endParaRPr>
          </a:p>
          <a:p>
            <a:pPr algn="l"/>
            <a:r>
              <a:rPr lang="nl-NL" sz="2400" b="0" i="0" dirty="0">
                <a:solidFill>
                  <a:srgbClr val="212529"/>
                </a:solidFill>
                <a:effectLst/>
              </a:rPr>
              <a:t>……</a:t>
            </a:r>
          </a:p>
          <a:p>
            <a:pPr algn="l"/>
            <a:r>
              <a:rPr lang="nl-NL" sz="2400" dirty="0">
                <a:solidFill>
                  <a:srgbClr val="212529"/>
                </a:solidFill>
              </a:rPr>
              <a:t>Voor een antwoord op deze problemen </a:t>
            </a:r>
            <a:r>
              <a:rPr lang="nl-NL" sz="2400" b="0" i="0" dirty="0">
                <a:solidFill>
                  <a:srgbClr val="212529"/>
                </a:solidFill>
                <a:effectLst/>
              </a:rPr>
              <a:t>hebben niet genoeg aan de kennis van slechts één of twee disciplines.</a:t>
            </a:r>
          </a:p>
          <a:p>
            <a:pPr algn="l"/>
            <a:endParaRPr lang="nl-NL" sz="2400" dirty="0">
              <a:solidFill>
                <a:srgbClr val="212529"/>
              </a:solidFill>
            </a:endParaRPr>
          </a:p>
          <a:p>
            <a:pPr algn="l"/>
            <a:r>
              <a:rPr lang="nl-NL" sz="2400" b="0" i="0" dirty="0">
                <a:solidFill>
                  <a:srgbClr val="212529"/>
                </a:solidFill>
                <a:effectLst/>
              </a:rPr>
              <a:t>Willen we studenten opleiden voor discipline-overstijgende samenwerkingen, dan moeten we af van het huidige keurslijf met kaders van ‘alfa’, ‘bèta' en ‘gamma’. </a:t>
            </a:r>
          </a:p>
          <a:p>
            <a:pPr algn="l"/>
            <a:r>
              <a:rPr lang="nl-NL" sz="2400" b="0" i="0" dirty="0" err="1">
                <a:solidFill>
                  <a:srgbClr val="212529"/>
                </a:solidFill>
                <a:effectLst/>
              </a:rPr>
              <a:t>Ulrike</a:t>
            </a:r>
            <a:r>
              <a:rPr lang="nl-NL" sz="2400" b="0" i="0" dirty="0">
                <a:solidFill>
                  <a:srgbClr val="212529"/>
                </a:solidFill>
                <a:effectLst/>
              </a:rPr>
              <a:t> Wild en Sabine </a:t>
            </a:r>
            <a:r>
              <a:rPr lang="nl-NL" sz="2400" b="0" i="0" dirty="0" err="1">
                <a:solidFill>
                  <a:srgbClr val="212529"/>
                </a:solidFill>
                <a:effectLst/>
              </a:rPr>
              <a:t>Uijl</a:t>
            </a:r>
            <a:r>
              <a:rPr lang="nl-NL" sz="2400" b="0" i="0" dirty="0">
                <a:solidFill>
                  <a:srgbClr val="212529"/>
                </a:solidFill>
                <a:effectLst/>
              </a:rPr>
              <a:t> van de EWUU-alliantie.</a:t>
            </a:r>
          </a:p>
        </p:txBody>
      </p:sp>
      <p:sp>
        <p:nvSpPr>
          <p:cNvPr id="15" name="TextBox 14">
            <a:extLst>
              <a:ext uri="{FF2B5EF4-FFF2-40B4-BE49-F238E27FC236}">
                <a16:creationId xmlns:a16="http://schemas.microsoft.com/office/drawing/2014/main" id="{06CC3B1C-EFC7-6CC4-A9D6-AE293A26E77E}"/>
              </a:ext>
            </a:extLst>
          </p:cNvPr>
          <p:cNvSpPr txBox="1"/>
          <p:nvPr/>
        </p:nvSpPr>
        <p:spPr>
          <a:xfrm>
            <a:off x="197708" y="6489701"/>
            <a:ext cx="11840282" cy="369332"/>
          </a:xfrm>
          <a:prstGeom prst="rect">
            <a:avLst/>
          </a:prstGeom>
          <a:noFill/>
        </p:spPr>
        <p:txBody>
          <a:bodyPr wrap="square" rtlCol="0">
            <a:spAutoFit/>
          </a:bodyPr>
          <a:lstStyle/>
          <a:p>
            <a:r>
              <a:rPr lang="nl-NL" dirty="0">
                <a:solidFill>
                  <a:schemeClr val="bg1">
                    <a:lumMod val="75000"/>
                  </a:schemeClr>
                </a:solidFill>
                <a:hlinkClick r:id="rId4"/>
              </a:rPr>
              <a:t>https://www.scienceguide.nl/2023/06/niet-alfa-beta-of-gamma-onderwijs-van-de-toekomst-is-sigma</a:t>
            </a:r>
            <a:endParaRPr lang="nl-NL" dirty="0">
              <a:solidFill>
                <a:schemeClr val="bg1">
                  <a:lumMod val="75000"/>
                </a:schemeClr>
              </a:solidFill>
            </a:endParaRPr>
          </a:p>
        </p:txBody>
      </p:sp>
      <p:pic>
        <p:nvPicPr>
          <p:cNvPr id="14" name="Picture 13">
            <a:extLst>
              <a:ext uri="{FF2B5EF4-FFF2-40B4-BE49-F238E27FC236}">
                <a16:creationId xmlns:a16="http://schemas.microsoft.com/office/drawing/2014/main" id="{1854FA08-36DA-69FE-0C0F-E07B6E71BF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8" t="6098" r="3084" b="4253"/>
          <a:stretch/>
        </p:blipFill>
        <p:spPr bwMode="auto">
          <a:xfrm>
            <a:off x="2578135" y="1442025"/>
            <a:ext cx="7340683" cy="50476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44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38C3F8-7F6A-9F55-A98D-8DACF4263AC1}"/>
              </a:ext>
            </a:extLst>
          </p:cNvPr>
          <p:cNvSpPr>
            <a:spLocks noGrp="1"/>
          </p:cNvSpPr>
          <p:nvPr>
            <p:ph type="sldNum" sz="quarter" idx="11"/>
          </p:nvPr>
        </p:nvSpPr>
        <p:spPr/>
        <p:txBody>
          <a:bodyPr/>
          <a:lstStyle/>
          <a:p>
            <a:fld id="{2D3F88F8-AF4B-2449-8658-FBA6E747A2CB}" type="slidenum">
              <a:rPr lang="nl-NL" smtClean="0">
                <a:solidFill>
                  <a:prstClr val="white"/>
                </a:solidFill>
              </a:rPr>
              <a:pPr/>
              <a:t>37</a:t>
            </a:fld>
            <a:endParaRPr lang="nl-NL">
              <a:solidFill>
                <a:prstClr val="white"/>
              </a:solidFill>
            </a:endParaRPr>
          </a:p>
        </p:txBody>
      </p:sp>
      <p:pic>
        <p:nvPicPr>
          <p:cNvPr id="1026" name="Picture 2">
            <a:extLst>
              <a:ext uri="{FF2B5EF4-FFF2-40B4-BE49-F238E27FC236}">
                <a16:creationId xmlns:a16="http://schemas.microsoft.com/office/drawing/2014/main" id="{8D5BF9DC-296F-50F7-1827-3CF3063590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268" y="0"/>
            <a:ext cx="7258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71ABF1-77DF-0F38-67F0-49FFF1242942}"/>
              </a:ext>
            </a:extLst>
          </p:cNvPr>
          <p:cNvSpPr>
            <a:spLocks noGrp="1"/>
          </p:cNvSpPr>
          <p:nvPr>
            <p:ph type="title"/>
          </p:nvPr>
        </p:nvSpPr>
        <p:spPr>
          <a:xfrm>
            <a:off x="309091" y="193415"/>
            <a:ext cx="4090086" cy="1143000"/>
          </a:xfrm>
          <a:solidFill>
            <a:schemeClr val="bg1"/>
          </a:solidFill>
        </p:spPr>
        <p:txBody>
          <a:bodyPr/>
          <a:lstStyle/>
          <a:p>
            <a:r>
              <a:rPr lang="en-US" dirty="0" err="1"/>
              <a:t>Planetaire</a:t>
            </a:r>
            <a:r>
              <a:rPr lang="en-US" dirty="0"/>
              <a:t> </a:t>
            </a:r>
            <a:r>
              <a:rPr lang="en-US" dirty="0" err="1"/>
              <a:t>grenzen</a:t>
            </a:r>
            <a:endParaRPr lang="nl-NL" dirty="0"/>
          </a:p>
        </p:txBody>
      </p:sp>
      <p:sp>
        <p:nvSpPr>
          <p:cNvPr id="7" name="TextBox 6">
            <a:extLst>
              <a:ext uri="{FF2B5EF4-FFF2-40B4-BE49-F238E27FC236}">
                <a16:creationId xmlns:a16="http://schemas.microsoft.com/office/drawing/2014/main" id="{A6EB21CD-B4C5-FDA8-EB56-80DE1E37DF9A}"/>
              </a:ext>
            </a:extLst>
          </p:cNvPr>
          <p:cNvSpPr txBox="1"/>
          <p:nvPr/>
        </p:nvSpPr>
        <p:spPr>
          <a:xfrm>
            <a:off x="0" y="6166535"/>
            <a:ext cx="4708268" cy="646331"/>
          </a:xfrm>
          <a:prstGeom prst="rect">
            <a:avLst/>
          </a:prstGeom>
          <a:noFill/>
        </p:spPr>
        <p:txBody>
          <a:bodyPr wrap="square" rtlCol="0">
            <a:spAutoFit/>
          </a:bodyPr>
          <a:lstStyle/>
          <a:p>
            <a:r>
              <a:rPr lang="nl-NL" dirty="0">
                <a:solidFill>
                  <a:schemeClr val="bg1">
                    <a:lumMod val="50000"/>
                  </a:schemeClr>
                </a:solidFill>
                <a:hlinkClick r:id="rId4"/>
              </a:rPr>
              <a:t>https://upload.wikimedia.org/wikipedia/commons/e/e0/Planetaire_grenzen_2022.png</a:t>
            </a:r>
            <a:endParaRPr lang="nl-NL" dirty="0">
              <a:solidFill>
                <a:schemeClr val="bg1">
                  <a:lumMod val="50000"/>
                </a:schemeClr>
              </a:solidFill>
            </a:endParaRPr>
          </a:p>
        </p:txBody>
      </p:sp>
      <p:sp>
        <p:nvSpPr>
          <p:cNvPr id="3" name="TextBox 2">
            <a:extLst>
              <a:ext uri="{FF2B5EF4-FFF2-40B4-BE49-F238E27FC236}">
                <a16:creationId xmlns:a16="http://schemas.microsoft.com/office/drawing/2014/main" id="{E36A8F8B-2A65-511C-6858-C1200BE58736}"/>
              </a:ext>
            </a:extLst>
          </p:cNvPr>
          <p:cNvSpPr txBox="1"/>
          <p:nvPr/>
        </p:nvSpPr>
        <p:spPr>
          <a:xfrm>
            <a:off x="309091" y="2174789"/>
            <a:ext cx="3768811" cy="1200329"/>
          </a:xfrm>
          <a:prstGeom prst="rect">
            <a:avLst/>
          </a:prstGeom>
          <a:noFill/>
        </p:spPr>
        <p:txBody>
          <a:bodyPr wrap="square" rtlCol="0">
            <a:spAutoFit/>
          </a:bodyPr>
          <a:lstStyle/>
          <a:p>
            <a:r>
              <a:rPr lang="en-US" sz="2400" dirty="0"/>
              <a:t>Wie </a:t>
            </a:r>
            <a:r>
              <a:rPr lang="en-US" sz="2400" dirty="0" err="1"/>
              <a:t>voorzagen</a:t>
            </a:r>
            <a:r>
              <a:rPr lang="en-US" sz="2400" dirty="0"/>
              <a:t> </a:t>
            </a:r>
            <a:r>
              <a:rPr lang="en-US" sz="2400" dirty="0" err="1"/>
              <a:t>deze</a:t>
            </a:r>
            <a:r>
              <a:rPr lang="en-US" sz="2400" dirty="0"/>
              <a:t> </a:t>
            </a:r>
            <a:r>
              <a:rPr lang="en-US" sz="2400" dirty="0" err="1"/>
              <a:t>problemen</a:t>
            </a:r>
            <a:r>
              <a:rPr lang="en-US" sz="2400" dirty="0"/>
              <a:t> al in de 70-er </a:t>
            </a:r>
            <a:r>
              <a:rPr lang="en-US" sz="2400" dirty="0" err="1"/>
              <a:t>jaren</a:t>
            </a:r>
            <a:r>
              <a:rPr lang="en-US" sz="2400" dirty="0"/>
              <a:t> van de </a:t>
            </a:r>
            <a:r>
              <a:rPr lang="en-US" sz="2400" dirty="0" err="1"/>
              <a:t>vorige</a:t>
            </a:r>
            <a:r>
              <a:rPr lang="en-US" sz="2400" dirty="0"/>
              <a:t> </a:t>
            </a:r>
            <a:r>
              <a:rPr lang="en-US" sz="2400" dirty="0" err="1"/>
              <a:t>eeuw</a:t>
            </a:r>
            <a:r>
              <a:rPr lang="en-US" sz="2400" dirty="0"/>
              <a:t>?</a:t>
            </a:r>
            <a:endParaRPr lang="nl-NL" sz="2400" dirty="0"/>
          </a:p>
        </p:txBody>
      </p:sp>
    </p:spTree>
    <p:extLst>
      <p:ext uri="{BB962C8B-B14F-4D97-AF65-F5344CB8AC3E}">
        <p14:creationId xmlns:p14="http://schemas.microsoft.com/office/powerpoint/2010/main" val="4258255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E0B2-583D-4ECC-96E9-DA86C481F058}"/>
              </a:ext>
            </a:extLst>
          </p:cNvPr>
          <p:cNvSpPr>
            <a:spLocks noGrp="1"/>
          </p:cNvSpPr>
          <p:nvPr>
            <p:ph type="title"/>
          </p:nvPr>
        </p:nvSpPr>
        <p:spPr>
          <a:xfrm>
            <a:off x="290827" y="191797"/>
            <a:ext cx="7642211" cy="1143000"/>
          </a:xfrm>
          <a:solidFill>
            <a:schemeClr val="bg1"/>
          </a:solidFill>
        </p:spPr>
        <p:txBody>
          <a:bodyPr>
            <a:normAutofit fontScale="90000"/>
          </a:bodyPr>
          <a:lstStyle/>
          <a:p>
            <a:r>
              <a:rPr lang="en-US" sz="3600" dirty="0" err="1"/>
              <a:t>Socioscientific</a:t>
            </a:r>
            <a:r>
              <a:rPr lang="en-US" sz="3600" dirty="0"/>
              <a:t> issues, </a:t>
            </a:r>
            <a:r>
              <a:rPr lang="en-US" sz="3600" dirty="0" err="1"/>
              <a:t>burgerschapsvorming</a:t>
            </a:r>
            <a:endParaRPr lang="nl-NL" sz="3600" dirty="0"/>
          </a:p>
        </p:txBody>
      </p:sp>
      <p:pic>
        <p:nvPicPr>
          <p:cNvPr id="2052" name="Picture 4" descr="Thinking in Systems">
            <a:extLst>
              <a:ext uri="{FF2B5EF4-FFF2-40B4-BE49-F238E27FC236}">
                <a16:creationId xmlns:a16="http://schemas.microsoft.com/office/drawing/2014/main" id="{14BD8B4C-CCCB-4494-94F6-89960B71B3F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933038" y="87093"/>
            <a:ext cx="4258962" cy="64796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8CED5C3-56DB-4D60-B05C-8C7BB9CF06F3}"/>
              </a:ext>
            </a:extLst>
          </p:cNvPr>
          <p:cNvSpPr>
            <a:spLocks noGrp="1"/>
          </p:cNvSpPr>
          <p:nvPr>
            <p:ph type="sldNum" sz="quarter" idx="11"/>
          </p:nvPr>
        </p:nvSpPr>
        <p:spPr/>
        <p:txBody>
          <a:bodyPr/>
          <a:lstStyle/>
          <a:p>
            <a:fld id="{2D3F88F8-AF4B-2449-8658-FBA6E747A2CB}" type="slidenum">
              <a:rPr lang="nl-NL" smtClean="0">
                <a:solidFill>
                  <a:prstClr val="white"/>
                </a:solidFill>
              </a:rPr>
              <a:pPr/>
              <a:t>38</a:t>
            </a:fld>
            <a:endParaRPr lang="nl-NL">
              <a:solidFill>
                <a:prstClr val="white"/>
              </a:solidFill>
            </a:endParaRPr>
          </a:p>
        </p:txBody>
      </p:sp>
      <p:sp>
        <p:nvSpPr>
          <p:cNvPr id="5" name="AutoShape 2" descr="Image of Thinking in Systems">
            <a:extLst>
              <a:ext uri="{FF2B5EF4-FFF2-40B4-BE49-F238E27FC236}">
                <a16:creationId xmlns:a16="http://schemas.microsoft.com/office/drawing/2014/main" id="{4AC93040-26CC-454D-A518-D14DCBD995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TextBox 2">
            <a:extLst>
              <a:ext uri="{FF2B5EF4-FFF2-40B4-BE49-F238E27FC236}">
                <a16:creationId xmlns:a16="http://schemas.microsoft.com/office/drawing/2014/main" id="{316F5638-3B02-400C-81F0-D53CBEB51D80}"/>
              </a:ext>
            </a:extLst>
          </p:cNvPr>
          <p:cNvSpPr txBox="1"/>
          <p:nvPr/>
        </p:nvSpPr>
        <p:spPr>
          <a:xfrm>
            <a:off x="2928619" y="4854178"/>
            <a:ext cx="4812030" cy="1477328"/>
          </a:xfrm>
          <a:prstGeom prst="rect">
            <a:avLst/>
          </a:prstGeom>
          <a:noFill/>
        </p:spPr>
        <p:txBody>
          <a:bodyPr wrap="square" rtlCol="0">
            <a:spAutoFit/>
          </a:bodyPr>
          <a:lstStyle/>
          <a:p>
            <a:r>
              <a:rPr lang="en-US" b="0" i="0" dirty="0">
                <a:solidFill>
                  <a:srgbClr val="4D5156"/>
                </a:solidFill>
                <a:effectLst/>
                <a:latin typeface="arial" panose="020B0604020202020204" pitchFamily="34" charset="0"/>
              </a:rPr>
              <a:t>Donella Hager "Dana" Meadows was an American environmental scientist, educator, and writer. She is best known as lead author of the books The Limits to Growth and Thinking In Systems: A Primer. </a:t>
            </a:r>
            <a:r>
              <a:rPr lang="en-US" b="0" i="0" u="none" strike="noStrike" dirty="0">
                <a:solidFill>
                  <a:srgbClr val="1A0DAB"/>
                </a:solidFill>
                <a:effectLst/>
                <a:latin typeface="arial" panose="020B0604020202020204" pitchFamily="34" charset="0"/>
                <a:hlinkClick r:id="rId3"/>
              </a:rPr>
              <a:t>Wikipedia</a:t>
            </a:r>
            <a:endParaRPr lang="nl-NL" dirty="0"/>
          </a:p>
        </p:txBody>
      </p:sp>
      <p:sp>
        <p:nvSpPr>
          <p:cNvPr id="6" name="TextBox 5">
            <a:extLst>
              <a:ext uri="{FF2B5EF4-FFF2-40B4-BE49-F238E27FC236}">
                <a16:creationId xmlns:a16="http://schemas.microsoft.com/office/drawing/2014/main" id="{BB49D700-F4E9-42CE-A08F-3343238982DE}"/>
              </a:ext>
            </a:extLst>
          </p:cNvPr>
          <p:cNvSpPr txBox="1"/>
          <p:nvPr/>
        </p:nvSpPr>
        <p:spPr>
          <a:xfrm>
            <a:off x="290828" y="1575842"/>
            <a:ext cx="7297421" cy="3108543"/>
          </a:xfrm>
          <a:prstGeom prst="rect">
            <a:avLst/>
          </a:prstGeom>
          <a:solidFill>
            <a:schemeClr val="bg1"/>
          </a:solidFill>
        </p:spPr>
        <p:txBody>
          <a:bodyPr wrap="square" rtlCol="0">
            <a:spAutoFit/>
          </a:bodyPr>
          <a:lstStyle/>
          <a:p>
            <a:r>
              <a:rPr lang="en-US" sz="2800" b="1" dirty="0"/>
              <a:t>Limits to Growth</a:t>
            </a:r>
          </a:p>
          <a:p>
            <a:r>
              <a:rPr lang="en-US" sz="2800" i="1" dirty="0"/>
              <a:t>“If the present growth trends in world population, industrialization, pollution, food production, and resource depletion continue unchanged, the </a:t>
            </a:r>
            <a:r>
              <a:rPr lang="en-US" sz="2800" b="1" i="1" dirty="0"/>
              <a:t>limits to growth on this planet will be reached sometime within the next one hundred years.</a:t>
            </a:r>
            <a:r>
              <a:rPr lang="en-US" sz="2800" i="1" dirty="0"/>
              <a:t>”  Club of Rome, </a:t>
            </a:r>
            <a:r>
              <a:rPr lang="en-US" sz="2800" b="1" i="1" dirty="0"/>
              <a:t>1972</a:t>
            </a:r>
          </a:p>
        </p:txBody>
      </p:sp>
      <p:sp>
        <p:nvSpPr>
          <p:cNvPr id="7" name="Title 1">
            <a:extLst>
              <a:ext uri="{FF2B5EF4-FFF2-40B4-BE49-F238E27FC236}">
                <a16:creationId xmlns:a16="http://schemas.microsoft.com/office/drawing/2014/main" id="{819E6C2D-4285-41B0-4244-6F0F0026C8CC}"/>
              </a:ext>
            </a:extLst>
          </p:cNvPr>
          <p:cNvSpPr txBox="1">
            <a:spLocks/>
          </p:cNvSpPr>
          <p:nvPr/>
        </p:nvSpPr>
        <p:spPr>
          <a:xfrm>
            <a:off x="9293956" y="21021"/>
            <a:ext cx="2824294" cy="355108"/>
          </a:xfrm>
          <a:prstGeom prst="rect">
            <a:avLst/>
          </a:prstGeom>
          <a:solidFill>
            <a:schemeClr val="accent6"/>
          </a:solidFill>
        </p:spPr>
        <p:txBody>
          <a:bodyPr vert="horz" lIns="68580" tIns="34290" rIns="68580" bIns="34290" rtlCol="0" anchor="ctr">
            <a:normAutofit fontScale="92500" lnSpcReduction="20000"/>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sz="2400" b="1" dirty="0">
                <a:solidFill>
                  <a:schemeClr val="bg1"/>
                </a:solidFill>
              </a:rPr>
              <a:t>SYSTEEMDENKEN</a:t>
            </a:r>
            <a:endParaRPr lang="nl-NL" sz="2400" b="1" cap="none" dirty="0">
              <a:solidFill>
                <a:schemeClr val="bg1"/>
              </a:solidFill>
            </a:endParaRPr>
          </a:p>
        </p:txBody>
      </p:sp>
    </p:spTree>
    <p:extLst>
      <p:ext uri="{BB962C8B-B14F-4D97-AF65-F5344CB8AC3E}">
        <p14:creationId xmlns:p14="http://schemas.microsoft.com/office/powerpoint/2010/main" val="7946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21CED5-DCE2-43FA-8FA7-7956441E700A}"/>
              </a:ext>
            </a:extLst>
          </p:cNvPr>
          <p:cNvSpPr>
            <a:spLocks noGrp="1"/>
          </p:cNvSpPr>
          <p:nvPr>
            <p:ph type="title"/>
          </p:nvPr>
        </p:nvSpPr>
        <p:spPr>
          <a:xfrm>
            <a:off x="292099" y="845950"/>
            <a:ext cx="4319253" cy="1143000"/>
          </a:xfrm>
        </p:spPr>
        <p:txBody>
          <a:bodyPr>
            <a:normAutofit/>
          </a:bodyPr>
          <a:lstStyle/>
          <a:p>
            <a:r>
              <a:rPr lang="en-US" sz="3600" dirty="0" err="1"/>
              <a:t>systeemdenken</a:t>
            </a:r>
            <a:endParaRPr lang="nl-NL" sz="3600" dirty="0"/>
          </a:p>
        </p:txBody>
      </p:sp>
      <p:sp>
        <p:nvSpPr>
          <p:cNvPr id="3" name="Content Placeholder 2">
            <a:extLst>
              <a:ext uri="{FF2B5EF4-FFF2-40B4-BE49-F238E27FC236}">
                <a16:creationId xmlns:a16="http://schemas.microsoft.com/office/drawing/2014/main" id="{A73E98BA-B241-45C8-B054-31EF20612EB6}"/>
              </a:ext>
            </a:extLst>
          </p:cNvPr>
          <p:cNvSpPr>
            <a:spLocks noGrp="1"/>
          </p:cNvSpPr>
          <p:nvPr>
            <p:ph sz="half" idx="1"/>
          </p:nvPr>
        </p:nvSpPr>
        <p:spPr>
          <a:xfrm>
            <a:off x="292099" y="1618297"/>
            <a:ext cx="7421257" cy="3621406"/>
          </a:xfrm>
        </p:spPr>
        <p:txBody>
          <a:bodyPr>
            <a:normAutofit/>
          </a:bodyPr>
          <a:lstStyle/>
          <a:p>
            <a:pPr marL="0" indent="0">
              <a:buNone/>
            </a:pPr>
            <a:endParaRPr lang="en-US" sz="2800" b="0" i="0" dirty="0">
              <a:solidFill>
                <a:srgbClr val="222222"/>
              </a:solidFill>
              <a:effectLst/>
              <a:latin typeface="+mn-lt"/>
            </a:endParaRPr>
          </a:p>
          <a:p>
            <a:pPr marL="0" indent="0">
              <a:buNone/>
            </a:pPr>
            <a:r>
              <a:rPr lang="en-US" sz="2400" b="0" i="0" dirty="0" err="1">
                <a:solidFill>
                  <a:srgbClr val="222222"/>
                </a:solidFill>
                <a:effectLst/>
              </a:rPr>
              <a:t>Sterman</a:t>
            </a:r>
            <a:r>
              <a:rPr lang="en-US" sz="2400" b="0" i="0" dirty="0">
                <a:solidFill>
                  <a:srgbClr val="222222"/>
                </a:solidFill>
                <a:effectLst/>
              </a:rPr>
              <a:t>, J.D. (2000). </a:t>
            </a:r>
            <a:r>
              <a:rPr lang="en-US" sz="2400" b="0" i="1" dirty="0">
                <a:solidFill>
                  <a:srgbClr val="222222"/>
                </a:solidFill>
                <a:effectLst/>
              </a:rPr>
              <a:t>Business dynamics.</a:t>
            </a:r>
            <a:r>
              <a:rPr lang="en-US" sz="2400" b="0" i="0" dirty="0">
                <a:solidFill>
                  <a:srgbClr val="222222"/>
                </a:solidFill>
                <a:effectLst/>
              </a:rPr>
              <a:t> </a:t>
            </a:r>
            <a:r>
              <a:rPr lang="en-US" sz="2400" b="0" i="1" dirty="0">
                <a:solidFill>
                  <a:srgbClr val="222222"/>
                </a:solidFill>
                <a:effectLst/>
              </a:rPr>
              <a:t>Systems Thinking and Modeling fo</a:t>
            </a:r>
            <a:r>
              <a:rPr lang="en-US" sz="2400" i="1" dirty="0">
                <a:solidFill>
                  <a:srgbClr val="222222"/>
                </a:solidFill>
              </a:rPr>
              <a:t>r a Complex World. </a:t>
            </a:r>
            <a:r>
              <a:rPr lang="en-US" sz="2400" b="0" i="0" dirty="0">
                <a:solidFill>
                  <a:srgbClr val="222222"/>
                </a:solidFill>
                <a:effectLst/>
              </a:rPr>
              <a:t>Irwin/McGraw-Hill, Singapore</a:t>
            </a:r>
          </a:p>
          <a:p>
            <a:pPr marL="0" indent="0">
              <a:buNone/>
            </a:pPr>
            <a:endParaRPr lang="en-US" sz="2400" dirty="0">
              <a:solidFill>
                <a:srgbClr val="222222"/>
              </a:solidFill>
            </a:endParaRPr>
          </a:p>
          <a:p>
            <a:pPr marL="0" indent="0">
              <a:buNone/>
            </a:pPr>
            <a:r>
              <a:rPr lang="en-US" sz="2400" dirty="0">
                <a:solidFill>
                  <a:srgbClr val="222222"/>
                </a:solidFill>
              </a:rPr>
              <a:t>Met </a:t>
            </a:r>
            <a:r>
              <a:rPr lang="en-US" sz="2400" dirty="0" err="1">
                <a:solidFill>
                  <a:srgbClr val="222222"/>
                </a:solidFill>
              </a:rPr>
              <a:t>modellen</a:t>
            </a:r>
            <a:r>
              <a:rPr lang="en-US" sz="2400" dirty="0">
                <a:solidFill>
                  <a:srgbClr val="222222"/>
                </a:solidFill>
              </a:rPr>
              <a:t> </a:t>
            </a:r>
            <a:r>
              <a:rPr lang="en-US" sz="2400" dirty="0" err="1">
                <a:solidFill>
                  <a:srgbClr val="222222"/>
                </a:solidFill>
              </a:rPr>
              <a:t>voor</a:t>
            </a:r>
            <a:r>
              <a:rPr lang="en-US" sz="2400" dirty="0">
                <a:solidFill>
                  <a:srgbClr val="222222"/>
                </a:solidFill>
              </a:rPr>
              <a:t> </a:t>
            </a:r>
            <a:r>
              <a:rPr lang="en-US" sz="2400" dirty="0" err="1">
                <a:solidFill>
                  <a:srgbClr val="222222"/>
                </a:solidFill>
              </a:rPr>
              <a:t>e</a:t>
            </a:r>
            <a:r>
              <a:rPr lang="en-US" sz="2400" b="0" i="0" dirty="0" err="1">
                <a:solidFill>
                  <a:srgbClr val="222222"/>
                </a:solidFill>
                <a:effectLst/>
              </a:rPr>
              <a:t>conomie</a:t>
            </a:r>
            <a:r>
              <a:rPr lang="en-US" sz="2400" b="0" i="0" dirty="0">
                <a:solidFill>
                  <a:srgbClr val="222222"/>
                </a:solidFill>
                <a:effectLst/>
              </a:rPr>
              <a:t>, </a:t>
            </a:r>
            <a:r>
              <a:rPr lang="en-US" sz="2400" b="0" i="0" dirty="0" err="1">
                <a:solidFill>
                  <a:srgbClr val="222222"/>
                </a:solidFill>
                <a:effectLst/>
              </a:rPr>
              <a:t>bedrijfskunde</a:t>
            </a:r>
            <a:r>
              <a:rPr lang="en-US" sz="2400" b="0" i="0" dirty="0">
                <a:solidFill>
                  <a:srgbClr val="222222"/>
                </a:solidFill>
                <a:effectLst/>
              </a:rPr>
              <a:t>, </a:t>
            </a:r>
            <a:r>
              <a:rPr lang="en-US" sz="2400" b="0" i="0" dirty="0" err="1">
                <a:solidFill>
                  <a:srgbClr val="222222"/>
                </a:solidFill>
                <a:effectLst/>
              </a:rPr>
              <a:t>biologie</a:t>
            </a:r>
            <a:r>
              <a:rPr lang="en-US" sz="2400" b="0" i="0" dirty="0">
                <a:solidFill>
                  <a:srgbClr val="222222"/>
                </a:solidFill>
                <a:effectLst/>
              </a:rPr>
              <a:t>, </a:t>
            </a:r>
            <a:r>
              <a:rPr lang="en-US" sz="2400" b="0" i="0" dirty="0" err="1">
                <a:solidFill>
                  <a:srgbClr val="222222"/>
                </a:solidFill>
                <a:effectLst/>
              </a:rPr>
              <a:t>fysiologie</a:t>
            </a:r>
            <a:r>
              <a:rPr lang="en-US" sz="2400" b="0" i="0" dirty="0">
                <a:solidFill>
                  <a:srgbClr val="222222"/>
                </a:solidFill>
                <a:effectLst/>
              </a:rPr>
              <a:t>, </a:t>
            </a:r>
            <a:r>
              <a:rPr lang="en-US" sz="2400" b="0" i="0" dirty="0" err="1">
                <a:solidFill>
                  <a:srgbClr val="222222"/>
                </a:solidFill>
                <a:effectLst/>
              </a:rPr>
              <a:t>klimatologie</a:t>
            </a:r>
            <a:r>
              <a:rPr lang="en-US" sz="2400" b="0" i="0" dirty="0">
                <a:solidFill>
                  <a:srgbClr val="222222"/>
                </a:solidFill>
                <a:effectLst/>
              </a:rPr>
              <a:t>, </a:t>
            </a:r>
            <a:r>
              <a:rPr lang="en-US" sz="2400" b="0" i="0" dirty="0" err="1">
                <a:solidFill>
                  <a:srgbClr val="222222"/>
                </a:solidFill>
                <a:effectLst/>
              </a:rPr>
              <a:t>natuurkunde</a:t>
            </a:r>
            <a:r>
              <a:rPr lang="en-US" sz="2400" b="0" i="0" dirty="0">
                <a:solidFill>
                  <a:srgbClr val="222222"/>
                </a:solidFill>
                <a:effectLst/>
              </a:rPr>
              <a:t>, </a:t>
            </a:r>
            <a:r>
              <a:rPr lang="en-US" sz="2400" b="0" i="0" dirty="0" err="1">
                <a:solidFill>
                  <a:srgbClr val="222222"/>
                </a:solidFill>
                <a:effectLst/>
              </a:rPr>
              <a:t>scheikunde</a:t>
            </a:r>
            <a:r>
              <a:rPr lang="en-US" sz="2400" b="0" i="0" dirty="0">
                <a:solidFill>
                  <a:srgbClr val="222222"/>
                </a:solidFill>
                <a:effectLst/>
              </a:rPr>
              <a:t>, </a:t>
            </a:r>
            <a:r>
              <a:rPr lang="en-US" sz="2400" b="0" i="0" dirty="0" err="1">
                <a:solidFill>
                  <a:srgbClr val="222222"/>
                </a:solidFill>
                <a:effectLst/>
              </a:rPr>
              <a:t>studievaardigheden</a:t>
            </a:r>
            <a:r>
              <a:rPr lang="en-US" sz="2400" dirty="0">
                <a:solidFill>
                  <a:srgbClr val="222222"/>
                </a:solidFill>
              </a:rPr>
              <a:t>, </a:t>
            </a:r>
            <a:r>
              <a:rPr lang="en-US" sz="2400" dirty="0" err="1">
                <a:solidFill>
                  <a:srgbClr val="222222"/>
                </a:solidFill>
              </a:rPr>
              <a:t>duurzaamheid</a:t>
            </a:r>
            <a:r>
              <a:rPr lang="en-US" sz="2400" dirty="0">
                <a:solidFill>
                  <a:srgbClr val="222222"/>
                </a:solidFill>
              </a:rPr>
              <a:t>, </a:t>
            </a:r>
            <a:r>
              <a:rPr lang="en-US" sz="2400" dirty="0" err="1">
                <a:solidFill>
                  <a:srgbClr val="222222"/>
                </a:solidFill>
              </a:rPr>
              <a:t>politicologie</a:t>
            </a:r>
            <a:r>
              <a:rPr lang="en-US" sz="2400" dirty="0">
                <a:solidFill>
                  <a:srgbClr val="222222"/>
                </a:solidFill>
              </a:rPr>
              <a:t>…….</a:t>
            </a:r>
            <a:endParaRPr lang="en-US" sz="2800" b="0" i="0" dirty="0">
              <a:solidFill>
                <a:srgbClr val="222222"/>
              </a:solidFill>
              <a:effectLst/>
            </a:endParaRPr>
          </a:p>
        </p:txBody>
      </p:sp>
      <p:sp>
        <p:nvSpPr>
          <p:cNvPr id="4" name="Slide Number Placeholder 3">
            <a:extLst>
              <a:ext uri="{FF2B5EF4-FFF2-40B4-BE49-F238E27FC236}">
                <a16:creationId xmlns:a16="http://schemas.microsoft.com/office/drawing/2014/main" id="{F69FB605-AE58-440B-B2B9-9B4A9B0E31CD}"/>
              </a:ext>
            </a:extLst>
          </p:cNvPr>
          <p:cNvSpPr>
            <a:spLocks noGrp="1"/>
          </p:cNvSpPr>
          <p:nvPr>
            <p:ph type="sldNum" sz="quarter" idx="11"/>
          </p:nvPr>
        </p:nvSpPr>
        <p:spPr/>
        <p:txBody>
          <a:bodyPr/>
          <a:lstStyle/>
          <a:p>
            <a:fld id="{2B40C79E-81BE-49EA-B8B2-25EAB609D7E8}" type="slidenum">
              <a:rPr lang="nl-NL" smtClean="0"/>
              <a:pPr/>
              <a:t>39</a:t>
            </a:fld>
            <a:endParaRPr lang="nl-NL"/>
          </a:p>
        </p:txBody>
      </p:sp>
      <p:pic>
        <p:nvPicPr>
          <p:cNvPr id="1028" name="Picture 4" descr="Business Dynamics | 9780071179898 | John Sterman | Boeken | bol.com">
            <a:extLst>
              <a:ext uri="{FF2B5EF4-FFF2-40B4-BE49-F238E27FC236}">
                <a16:creationId xmlns:a16="http://schemas.microsoft.com/office/drawing/2014/main" id="{D8DEC10F-31EA-4544-91B7-B682FD53A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5001" y="31869"/>
            <a:ext cx="3996999" cy="5147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97D978-BA40-81FD-7CB1-FC72269D8143}"/>
              </a:ext>
            </a:extLst>
          </p:cNvPr>
          <p:cNvSpPr txBox="1"/>
          <p:nvPr/>
        </p:nvSpPr>
        <p:spPr>
          <a:xfrm>
            <a:off x="102034" y="5282706"/>
            <a:ext cx="8092965" cy="523220"/>
          </a:xfrm>
          <a:prstGeom prst="rect">
            <a:avLst/>
          </a:prstGeom>
          <a:solidFill>
            <a:schemeClr val="bg1"/>
          </a:solidFill>
          <a:ln w="57150">
            <a:solidFill>
              <a:srgbClr val="FFC000"/>
            </a:solidFill>
          </a:ln>
        </p:spPr>
        <p:txBody>
          <a:bodyPr wrap="square" rtlCol="0">
            <a:spAutoFit/>
          </a:bodyPr>
          <a:lstStyle/>
          <a:p>
            <a:r>
              <a:rPr lang="en-US" sz="2800" dirty="0"/>
              <a:t>Event    -    Behavior    -    System structure</a:t>
            </a:r>
            <a:endParaRPr lang="nl-NL" sz="2800" dirty="0"/>
          </a:p>
        </p:txBody>
      </p:sp>
      <p:sp>
        <p:nvSpPr>
          <p:cNvPr id="6" name="TextBox 5">
            <a:extLst>
              <a:ext uri="{FF2B5EF4-FFF2-40B4-BE49-F238E27FC236}">
                <a16:creationId xmlns:a16="http://schemas.microsoft.com/office/drawing/2014/main" id="{ADDB9D42-C612-4C31-7585-BC71F79D8E40}"/>
              </a:ext>
            </a:extLst>
          </p:cNvPr>
          <p:cNvSpPr txBox="1"/>
          <p:nvPr/>
        </p:nvSpPr>
        <p:spPr>
          <a:xfrm>
            <a:off x="102035" y="6092409"/>
            <a:ext cx="8092965" cy="523220"/>
          </a:xfrm>
          <a:prstGeom prst="rect">
            <a:avLst/>
          </a:prstGeom>
          <a:solidFill>
            <a:schemeClr val="bg1"/>
          </a:solidFill>
          <a:ln w="57150">
            <a:solidFill>
              <a:srgbClr val="FFC000"/>
            </a:solidFill>
          </a:ln>
        </p:spPr>
        <p:txBody>
          <a:bodyPr wrap="square" rtlCol="0">
            <a:spAutoFit/>
          </a:bodyPr>
          <a:lstStyle/>
          <a:p>
            <a:r>
              <a:rPr lang="en-US" sz="2800" dirty="0" err="1"/>
              <a:t>Reductionistisch</a:t>
            </a:r>
            <a:r>
              <a:rPr lang="en-US" sz="2800" dirty="0"/>
              <a:t>   -   </a:t>
            </a:r>
            <a:r>
              <a:rPr lang="en-US" sz="2800" dirty="0" err="1"/>
              <a:t>Holistisch</a:t>
            </a:r>
            <a:endParaRPr lang="nl-NL" sz="2800" dirty="0"/>
          </a:p>
        </p:txBody>
      </p:sp>
    </p:spTree>
    <p:extLst>
      <p:ext uri="{BB962C8B-B14F-4D97-AF65-F5344CB8AC3E}">
        <p14:creationId xmlns:p14="http://schemas.microsoft.com/office/powerpoint/2010/main" val="37630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0CE3-E07D-4ECD-8DEF-1AE661612B32}"/>
              </a:ext>
            </a:extLst>
          </p:cNvPr>
          <p:cNvSpPr>
            <a:spLocks noGrp="1"/>
          </p:cNvSpPr>
          <p:nvPr>
            <p:ph type="title"/>
          </p:nvPr>
        </p:nvSpPr>
        <p:spPr>
          <a:xfrm>
            <a:off x="185295" y="624"/>
            <a:ext cx="8892746" cy="1143000"/>
          </a:xfrm>
          <a:solidFill>
            <a:schemeClr val="bg1"/>
          </a:solidFill>
        </p:spPr>
        <p:txBody>
          <a:bodyPr/>
          <a:lstStyle/>
          <a:p>
            <a:r>
              <a:rPr lang="nl-NL" dirty="0"/>
              <a:t>Computationeel denken in de </a:t>
            </a:r>
            <a:r>
              <a:rPr lang="nl-NL" dirty="0" err="1"/>
              <a:t>natuurkundeles</a:t>
            </a:r>
            <a:endParaRPr lang="nl-NL" dirty="0"/>
          </a:p>
        </p:txBody>
      </p:sp>
      <p:sp>
        <p:nvSpPr>
          <p:cNvPr id="4" name="Slide Number Placeholder 3">
            <a:extLst>
              <a:ext uri="{FF2B5EF4-FFF2-40B4-BE49-F238E27FC236}">
                <a16:creationId xmlns:a16="http://schemas.microsoft.com/office/drawing/2014/main" id="{9823F962-7F4C-463E-83EF-6F0E08CDA3D9}"/>
              </a:ext>
            </a:extLst>
          </p:cNvPr>
          <p:cNvSpPr>
            <a:spLocks noGrp="1"/>
          </p:cNvSpPr>
          <p:nvPr>
            <p:ph type="sldNum" sz="quarter" idx="11"/>
          </p:nvPr>
        </p:nvSpPr>
        <p:spPr>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0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D8A97-05F1-4BE5-83C5-A7F92C5BEE1A}" type="slidenum">
              <a:rPr lang="nl-NL" smtClean="0"/>
              <a:pPr/>
              <a:t>4</a:t>
            </a:fld>
            <a:endParaRPr lang="nl-NL">
              <a:solidFill>
                <a:prstClr val="white"/>
              </a:solidFill>
            </a:endParaRPr>
          </a:p>
        </p:txBody>
      </p:sp>
      <p:grpSp>
        <p:nvGrpSpPr>
          <p:cNvPr id="7" name="Group 6">
            <a:extLst>
              <a:ext uri="{FF2B5EF4-FFF2-40B4-BE49-F238E27FC236}">
                <a16:creationId xmlns:a16="http://schemas.microsoft.com/office/drawing/2014/main" id="{1AC3672D-C404-C5D1-C21C-94462BF1A1BB}"/>
              </a:ext>
            </a:extLst>
          </p:cNvPr>
          <p:cNvGrpSpPr/>
          <p:nvPr/>
        </p:nvGrpSpPr>
        <p:grpSpPr>
          <a:xfrm>
            <a:off x="311147" y="2982211"/>
            <a:ext cx="3769747" cy="1641023"/>
            <a:chOff x="9359400" y="-820592"/>
            <a:chExt cx="1835714" cy="750998"/>
          </a:xfrm>
        </p:grpSpPr>
        <p:sp>
          <p:nvSpPr>
            <p:cNvPr id="8" name="Title 1">
              <a:extLst>
                <a:ext uri="{FF2B5EF4-FFF2-40B4-BE49-F238E27FC236}">
                  <a16:creationId xmlns:a16="http://schemas.microsoft.com/office/drawing/2014/main" id="{BEF668EC-BCAF-E597-5282-E0921F30C257}"/>
                </a:ext>
              </a:extLst>
            </p:cNvPr>
            <p:cNvSpPr txBox="1">
              <a:spLocks/>
            </p:cNvSpPr>
            <p:nvPr/>
          </p:nvSpPr>
          <p:spPr>
            <a:xfrm>
              <a:off x="9359400" y="-411139"/>
              <a:ext cx="1835714" cy="341545"/>
            </a:xfrm>
            <a:prstGeom prst="rect">
              <a:avLst/>
            </a:prstGeom>
            <a:solidFill>
              <a:srgbClr val="FFC000"/>
            </a:solidFill>
          </p:spPr>
          <p:txBody>
            <a:bodyPr vert="horz" lIns="68580" tIns="34290" rIns="68580" bIns="34290" rtlCol="0" anchor="ctr">
              <a:normAutofit/>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sz="2800" b="1" dirty="0">
                  <a:solidFill>
                    <a:schemeClr val="bg1"/>
                  </a:solidFill>
                </a:rPr>
                <a:t>SYSTEEMDENKEN</a:t>
              </a:r>
              <a:endParaRPr lang="nl-NL" sz="2800" b="1" cap="none" dirty="0">
                <a:solidFill>
                  <a:schemeClr val="bg1"/>
                </a:solidFill>
              </a:endParaRPr>
            </a:p>
          </p:txBody>
        </p:sp>
        <p:sp>
          <p:nvSpPr>
            <p:cNvPr id="9" name="Title 1">
              <a:extLst>
                <a:ext uri="{FF2B5EF4-FFF2-40B4-BE49-F238E27FC236}">
                  <a16:creationId xmlns:a16="http://schemas.microsoft.com/office/drawing/2014/main" id="{21FE3CA1-1B35-532C-E4B7-AAEFB68AFB3E}"/>
                </a:ext>
              </a:extLst>
            </p:cNvPr>
            <p:cNvSpPr txBox="1">
              <a:spLocks/>
            </p:cNvSpPr>
            <p:nvPr/>
          </p:nvSpPr>
          <p:spPr>
            <a:xfrm>
              <a:off x="9359400" y="-820592"/>
              <a:ext cx="1819102" cy="341545"/>
            </a:xfrm>
            <a:prstGeom prst="rect">
              <a:avLst/>
            </a:prstGeom>
            <a:solidFill>
              <a:srgbClr val="00B050"/>
            </a:solidFill>
          </p:spPr>
          <p:txBody>
            <a:bodyPr vert="horz" lIns="68580" tIns="34290" rIns="68580" bIns="34290" rtlCol="0" anchor="ctr">
              <a:normAutofit fontScale="92500" lnSpcReduction="20000"/>
            </a:bodyPr>
            <a:lstStyle>
              <a:lvl1pPr algn="l" defTabSz="457200" rtl="0" fontAlgn="base">
                <a:spcBef>
                  <a:spcPct val="0"/>
                </a:spcBef>
                <a:spcAft>
                  <a:spcPct val="0"/>
                </a:spcAft>
                <a:defRPr sz="3200" kern="1200" cap="all">
                  <a:solidFill>
                    <a:srgbClr val="25167A"/>
                  </a:solidFill>
                  <a:latin typeface="+mj-lt"/>
                  <a:ea typeface="ＭＳ Ｐゴシック" charset="-128"/>
                  <a:cs typeface="Arial"/>
                </a:defRPr>
              </a:lvl1pPr>
              <a:lvl2pPr algn="l" defTabSz="457200" rtl="0" fontAlgn="base">
                <a:spcBef>
                  <a:spcPct val="0"/>
                </a:spcBef>
                <a:spcAft>
                  <a:spcPct val="0"/>
                </a:spcAft>
                <a:defRPr sz="3200">
                  <a:solidFill>
                    <a:srgbClr val="25167A"/>
                  </a:solidFill>
                  <a:latin typeface="Arial" charset="0"/>
                  <a:ea typeface="ＭＳ Ｐゴシック" charset="-128"/>
                </a:defRPr>
              </a:lvl2pPr>
              <a:lvl3pPr algn="l" defTabSz="457200" rtl="0" fontAlgn="base">
                <a:spcBef>
                  <a:spcPct val="0"/>
                </a:spcBef>
                <a:spcAft>
                  <a:spcPct val="0"/>
                </a:spcAft>
                <a:defRPr sz="3200">
                  <a:solidFill>
                    <a:srgbClr val="25167A"/>
                  </a:solidFill>
                  <a:latin typeface="Arial" charset="0"/>
                  <a:ea typeface="ＭＳ Ｐゴシック" charset="-128"/>
                </a:defRPr>
              </a:lvl3pPr>
              <a:lvl4pPr algn="l" defTabSz="457200" rtl="0" fontAlgn="base">
                <a:spcBef>
                  <a:spcPct val="0"/>
                </a:spcBef>
                <a:spcAft>
                  <a:spcPct val="0"/>
                </a:spcAft>
                <a:defRPr sz="3200">
                  <a:solidFill>
                    <a:srgbClr val="25167A"/>
                  </a:solidFill>
                  <a:latin typeface="Arial" charset="0"/>
                  <a:ea typeface="ＭＳ Ｐゴシック" charset="-128"/>
                </a:defRPr>
              </a:lvl4pPr>
              <a:lvl5pPr algn="l" defTabSz="457200" rtl="0" fontAlgn="base">
                <a:spcBef>
                  <a:spcPct val="0"/>
                </a:spcBef>
                <a:spcAft>
                  <a:spcPct val="0"/>
                </a:spcAft>
                <a:defRPr sz="3200">
                  <a:solidFill>
                    <a:srgbClr val="25167A"/>
                  </a:solidFill>
                  <a:latin typeface="Arial" charset="0"/>
                  <a:ea typeface="ＭＳ Ｐゴシック" charset="-128"/>
                </a:defRPr>
              </a:lvl5pPr>
              <a:lvl6pPr marL="457200" algn="l" defTabSz="457200" rtl="0" fontAlgn="base">
                <a:spcBef>
                  <a:spcPct val="0"/>
                </a:spcBef>
                <a:spcAft>
                  <a:spcPct val="0"/>
                </a:spcAft>
                <a:defRPr sz="3200">
                  <a:solidFill>
                    <a:srgbClr val="25167A"/>
                  </a:solidFill>
                  <a:latin typeface="Arial" charset="0"/>
                  <a:ea typeface="ＭＳ Ｐゴシック" charset="-128"/>
                </a:defRPr>
              </a:lvl6pPr>
              <a:lvl7pPr marL="914400" algn="l" defTabSz="457200" rtl="0" fontAlgn="base">
                <a:spcBef>
                  <a:spcPct val="0"/>
                </a:spcBef>
                <a:spcAft>
                  <a:spcPct val="0"/>
                </a:spcAft>
                <a:defRPr sz="3200">
                  <a:solidFill>
                    <a:srgbClr val="25167A"/>
                  </a:solidFill>
                  <a:latin typeface="Arial" charset="0"/>
                  <a:ea typeface="ＭＳ Ｐゴシック" charset="-128"/>
                </a:defRPr>
              </a:lvl7pPr>
              <a:lvl8pPr marL="1371600" algn="l" defTabSz="457200" rtl="0" fontAlgn="base">
                <a:spcBef>
                  <a:spcPct val="0"/>
                </a:spcBef>
                <a:spcAft>
                  <a:spcPct val="0"/>
                </a:spcAft>
                <a:defRPr sz="3200">
                  <a:solidFill>
                    <a:srgbClr val="25167A"/>
                  </a:solidFill>
                  <a:latin typeface="Arial" charset="0"/>
                  <a:ea typeface="ＭＳ Ｐゴシック" charset="-128"/>
                </a:defRPr>
              </a:lvl8pPr>
              <a:lvl9pPr marL="1828800" algn="l" defTabSz="457200" rtl="0" fontAlgn="base">
                <a:spcBef>
                  <a:spcPct val="0"/>
                </a:spcBef>
                <a:spcAft>
                  <a:spcPct val="0"/>
                </a:spcAft>
                <a:defRPr sz="3200">
                  <a:solidFill>
                    <a:srgbClr val="25167A"/>
                  </a:solidFill>
                  <a:latin typeface="Arial" charset="0"/>
                  <a:ea typeface="ＭＳ Ｐゴシック" charset="-128"/>
                </a:defRPr>
              </a:lvl9pPr>
            </a:lstStyle>
            <a:p>
              <a:pPr algn="ctr"/>
              <a:r>
                <a:rPr lang="en-US" sz="2800" b="1" dirty="0">
                  <a:solidFill>
                    <a:schemeClr val="bg1"/>
                  </a:solidFill>
                </a:rPr>
                <a:t>MODELLEREN &amp; </a:t>
              </a:r>
              <a:r>
                <a:rPr lang="en-US" sz="2800" b="1" dirty="0" err="1">
                  <a:solidFill>
                    <a:schemeClr val="bg1"/>
                  </a:solidFill>
                </a:rPr>
                <a:t>Simuleren</a:t>
              </a:r>
              <a:endParaRPr lang="nl-NL" sz="2800" b="1" cap="none" dirty="0">
                <a:solidFill>
                  <a:schemeClr val="bg1"/>
                </a:solidFill>
              </a:endParaRPr>
            </a:p>
          </p:txBody>
        </p:sp>
      </p:grpSp>
      <p:sp>
        <p:nvSpPr>
          <p:cNvPr id="12" name="TextBox 11">
            <a:extLst>
              <a:ext uri="{FF2B5EF4-FFF2-40B4-BE49-F238E27FC236}">
                <a16:creationId xmlns:a16="http://schemas.microsoft.com/office/drawing/2014/main" id="{69D51486-00FD-2276-C918-D6C07E3D2AA0}"/>
              </a:ext>
            </a:extLst>
          </p:cNvPr>
          <p:cNvSpPr txBox="1"/>
          <p:nvPr/>
        </p:nvSpPr>
        <p:spPr>
          <a:xfrm>
            <a:off x="311147" y="1384694"/>
            <a:ext cx="5622014" cy="1323439"/>
          </a:xfrm>
          <a:prstGeom prst="rect">
            <a:avLst/>
          </a:prstGeom>
          <a:noFill/>
        </p:spPr>
        <p:txBody>
          <a:bodyPr wrap="square" rtlCol="0">
            <a:spAutoFit/>
          </a:bodyPr>
          <a:lstStyle/>
          <a:p>
            <a:r>
              <a:rPr lang="en-US" sz="2800" b="1" dirty="0" err="1"/>
              <a:t>Vakinhoud</a:t>
            </a:r>
            <a:r>
              <a:rPr lang="en-US" sz="2800" b="1" dirty="0"/>
              <a:t> - Thinking Science</a:t>
            </a:r>
          </a:p>
          <a:p>
            <a:r>
              <a:rPr lang="en-US" sz="2600" dirty="0" err="1"/>
              <a:t>Heen</a:t>
            </a:r>
            <a:r>
              <a:rPr lang="en-US" sz="2600" dirty="0"/>
              <a:t> en </a:t>
            </a:r>
            <a:r>
              <a:rPr lang="en-US" sz="2600" dirty="0" err="1"/>
              <a:t>weer</a:t>
            </a:r>
            <a:r>
              <a:rPr lang="en-US" sz="2600" dirty="0"/>
              <a:t> </a:t>
            </a:r>
            <a:r>
              <a:rPr lang="en-US" sz="2600" dirty="0" err="1"/>
              <a:t>denken</a:t>
            </a:r>
            <a:r>
              <a:rPr lang="en-US" sz="2600" dirty="0"/>
              <a:t> </a:t>
            </a:r>
            <a:r>
              <a:rPr lang="en-US" sz="2600" dirty="0" err="1"/>
              <a:t>tussen</a:t>
            </a:r>
            <a:r>
              <a:rPr lang="en-US" sz="2600" dirty="0"/>
              <a:t> </a:t>
            </a:r>
            <a:r>
              <a:rPr lang="en-US" sz="2600" dirty="0" err="1"/>
              <a:t>representaties</a:t>
            </a:r>
            <a:endParaRPr lang="en-US" sz="2600" dirty="0"/>
          </a:p>
        </p:txBody>
      </p:sp>
      <p:pic>
        <p:nvPicPr>
          <p:cNvPr id="16" name="Picture 15">
            <a:extLst>
              <a:ext uri="{FF2B5EF4-FFF2-40B4-BE49-F238E27FC236}">
                <a16:creationId xmlns:a16="http://schemas.microsoft.com/office/drawing/2014/main" id="{CD7B73B6-D58A-3882-19E3-0A613F72B836}"/>
              </a:ext>
            </a:extLst>
          </p:cNvPr>
          <p:cNvPicPr>
            <a:picLocks noChangeAspect="1"/>
          </p:cNvPicPr>
          <p:nvPr/>
        </p:nvPicPr>
        <p:blipFill>
          <a:blip r:embed="rId3"/>
          <a:stretch>
            <a:fillRect/>
          </a:stretch>
        </p:blipFill>
        <p:spPr>
          <a:xfrm>
            <a:off x="5503455" y="978678"/>
            <a:ext cx="5696745" cy="5582429"/>
          </a:xfrm>
          <a:prstGeom prst="rect">
            <a:avLst/>
          </a:prstGeom>
        </p:spPr>
      </p:pic>
      <p:grpSp>
        <p:nvGrpSpPr>
          <p:cNvPr id="13" name="Group 12">
            <a:extLst>
              <a:ext uri="{FF2B5EF4-FFF2-40B4-BE49-F238E27FC236}">
                <a16:creationId xmlns:a16="http://schemas.microsoft.com/office/drawing/2014/main" id="{9D7A7CA8-5599-7C9A-1ED9-4BE0C6D9BDC9}"/>
              </a:ext>
            </a:extLst>
          </p:cNvPr>
          <p:cNvGrpSpPr/>
          <p:nvPr/>
        </p:nvGrpSpPr>
        <p:grpSpPr>
          <a:xfrm>
            <a:off x="5726947" y="3304326"/>
            <a:ext cx="4794919" cy="3185375"/>
            <a:chOff x="5726947" y="3304326"/>
            <a:chExt cx="4794919" cy="3185375"/>
          </a:xfrm>
        </p:grpSpPr>
        <p:grpSp>
          <p:nvGrpSpPr>
            <p:cNvPr id="11" name="Group 10">
              <a:extLst>
                <a:ext uri="{FF2B5EF4-FFF2-40B4-BE49-F238E27FC236}">
                  <a16:creationId xmlns:a16="http://schemas.microsoft.com/office/drawing/2014/main" id="{24D7C1F4-59E5-46F8-9B30-7FA9711AF366}"/>
                </a:ext>
              </a:extLst>
            </p:cNvPr>
            <p:cNvGrpSpPr/>
            <p:nvPr/>
          </p:nvGrpSpPr>
          <p:grpSpPr>
            <a:xfrm>
              <a:off x="5726947" y="3304326"/>
              <a:ext cx="1691124" cy="2562050"/>
              <a:chOff x="5726947" y="3304326"/>
              <a:chExt cx="1691124" cy="2562050"/>
            </a:xfrm>
          </p:grpSpPr>
          <p:sp>
            <p:nvSpPr>
              <p:cNvPr id="6" name="Oval 5">
                <a:extLst>
                  <a:ext uri="{FF2B5EF4-FFF2-40B4-BE49-F238E27FC236}">
                    <a16:creationId xmlns:a16="http://schemas.microsoft.com/office/drawing/2014/main" id="{6863D50A-C99C-4EB9-BF80-3448DB2F3E1D}"/>
                  </a:ext>
                </a:extLst>
              </p:cNvPr>
              <p:cNvSpPr/>
              <p:nvPr/>
            </p:nvSpPr>
            <p:spPr>
              <a:xfrm>
                <a:off x="5726947" y="3304326"/>
                <a:ext cx="1049206" cy="1047241"/>
              </a:xfrm>
              <a:prstGeom prst="ellipse">
                <a:avLst/>
              </a:pr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 name="Oval 9">
                <a:extLst>
                  <a:ext uri="{FF2B5EF4-FFF2-40B4-BE49-F238E27FC236}">
                    <a16:creationId xmlns:a16="http://schemas.microsoft.com/office/drawing/2014/main" id="{C2BF2292-9978-4400-463B-771E7B0D3796}"/>
                  </a:ext>
                </a:extLst>
              </p:cNvPr>
              <p:cNvSpPr/>
              <p:nvPr/>
            </p:nvSpPr>
            <p:spPr>
              <a:xfrm>
                <a:off x="6368865" y="4819135"/>
                <a:ext cx="1049206" cy="1047241"/>
              </a:xfrm>
              <a:prstGeom prst="ellipse">
                <a:avLst/>
              </a:pr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3" name="Oval 2">
              <a:extLst>
                <a:ext uri="{FF2B5EF4-FFF2-40B4-BE49-F238E27FC236}">
                  <a16:creationId xmlns:a16="http://schemas.microsoft.com/office/drawing/2014/main" id="{14C71BAD-A359-0611-9D2E-F0024E3BA8B6}"/>
                </a:ext>
              </a:extLst>
            </p:cNvPr>
            <p:cNvSpPr/>
            <p:nvPr/>
          </p:nvSpPr>
          <p:spPr>
            <a:xfrm>
              <a:off x="7938654" y="5442460"/>
              <a:ext cx="1049206" cy="1047241"/>
            </a:xfrm>
            <a:prstGeom prst="ellipse">
              <a:avLst/>
            </a:pr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Oval 4">
              <a:extLst>
                <a:ext uri="{FF2B5EF4-FFF2-40B4-BE49-F238E27FC236}">
                  <a16:creationId xmlns:a16="http://schemas.microsoft.com/office/drawing/2014/main" id="{4FACC7DF-2196-DFCD-E1AF-F18508BF231C}"/>
                </a:ext>
              </a:extLst>
            </p:cNvPr>
            <p:cNvSpPr/>
            <p:nvPr/>
          </p:nvSpPr>
          <p:spPr>
            <a:xfrm>
              <a:off x="9472660" y="4832081"/>
              <a:ext cx="1049206" cy="1047241"/>
            </a:xfrm>
            <a:prstGeom prst="ellipse">
              <a:avLst/>
            </a:prstGeom>
            <a:noFill/>
            <a:ln w="571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14" name="TextBox 13">
            <a:extLst>
              <a:ext uri="{FF2B5EF4-FFF2-40B4-BE49-F238E27FC236}">
                <a16:creationId xmlns:a16="http://schemas.microsoft.com/office/drawing/2014/main" id="{62AFC029-A0E4-0856-FDEF-0A6AAB784B98}"/>
              </a:ext>
            </a:extLst>
          </p:cNvPr>
          <p:cNvSpPr txBox="1"/>
          <p:nvPr/>
        </p:nvSpPr>
        <p:spPr>
          <a:xfrm>
            <a:off x="68517" y="4961897"/>
            <a:ext cx="5622014" cy="1323439"/>
          </a:xfrm>
          <a:prstGeom prst="rect">
            <a:avLst/>
          </a:prstGeom>
          <a:noFill/>
        </p:spPr>
        <p:txBody>
          <a:bodyPr wrap="square" rtlCol="0">
            <a:spAutoFit/>
          </a:bodyPr>
          <a:lstStyle/>
          <a:p>
            <a:r>
              <a:rPr lang="en-US" sz="2800" b="1" dirty="0" err="1"/>
              <a:t>Integratie</a:t>
            </a:r>
            <a:r>
              <a:rPr lang="en-US" sz="2800" b="1" dirty="0"/>
              <a:t> CT &amp; </a:t>
            </a:r>
            <a:r>
              <a:rPr lang="en-US" sz="2800" b="1" dirty="0" err="1"/>
              <a:t>vakinhoud</a:t>
            </a:r>
            <a:endParaRPr lang="en-US" sz="2800" b="1" dirty="0"/>
          </a:p>
          <a:p>
            <a:r>
              <a:rPr lang="en-US" sz="2600" dirty="0"/>
              <a:t>CT- </a:t>
            </a:r>
            <a:r>
              <a:rPr lang="en-US" sz="2600" dirty="0" err="1"/>
              <a:t>inzetten</a:t>
            </a:r>
            <a:r>
              <a:rPr lang="en-US" sz="2600" dirty="0"/>
              <a:t> voor </a:t>
            </a:r>
            <a:r>
              <a:rPr lang="en-US" sz="2600" dirty="0" err="1">
                <a:solidFill>
                  <a:srgbClr val="FF0000"/>
                </a:solidFill>
              </a:rPr>
              <a:t>begripsontwikkeling</a:t>
            </a:r>
            <a:r>
              <a:rPr lang="en-US" sz="2600" dirty="0"/>
              <a:t> en </a:t>
            </a:r>
            <a:r>
              <a:rPr lang="en-US" sz="2600" dirty="0" err="1"/>
              <a:t>als</a:t>
            </a:r>
            <a:r>
              <a:rPr lang="en-US" sz="2600" dirty="0"/>
              <a:t> </a:t>
            </a:r>
            <a:r>
              <a:rPr lang="en-US" sz="2600" dirty="0">
                <a:solidFill>
                  <a:srgbClr val="FF0000"/>
                </a:solidFill>
              </a:rPr>
              <a:t>tool voor </a:t>
            </a:r>
            <a:r>
              <a:rPr lang="en-US" sz="2600" dirty="0" err="1">
                <a:solidFill>
                  <a:srgbClr val="FF0000"/>
                </a:solidFill>
              </a:rPr>
              <a:t>probleemoplossing</a:t>
            </a:r>
            <a:endParaRPr lang="nl-NL" sz="2600" dirty="0">
              <a:solidFill>
                <a:srgbClr val="FF0000"/>
              </a:solidFill>
            </a:endParaRPr>
          </a:p>
        </p:txBody>
      </p:sp>
    </p:spTree>
    <p:extLst>
      <p:ext uri="{BB962C8B-B14F-4D97-AF65-F5344CB8AC3E}">
        <p14:creationId xmlns:p14="http://schemas.microsoft.com/office/powerpoint/2010/main" val="123953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19E5-8CB4-B77F-2BE2-2A09D5E71737}"/>
              </a:ext>
            </a:extLst>
          </p:cNvPr>
          <p:cNvSpPr>
            <a:spLocks noGrp="1"/>
          </p:cNvSpPr>
          <p:nvPr>
            <p:ph type="title"/>
          </p:nvPr>
        </p:nvSpPr>
        <p:spPr>
          <a:xfrm>
            <a:off x="0" y="115865"/>
            <a:ext cx="5350476" cy="857250"/>
          </a:xfrm>
          <a:solidFill>
            <a:schemeClr val="bg1"/>
          </a:solidFill>
        </p:spPr>
        <p:txBody>
          <a:bodyPr>
            <a:noAutofit/>
          </a:bodyPr>
          <a:lstStyle/>
          <a:p>
            <a:pPr algn="ctr"/>
            <a:r>
              <a:rPr lang="en-US" dirty="0" err="1"/>
              <a:t>Systemische</a:t>
            </a:r>
            <a:r>
              <a:rPr lang="en-US" dirty="0"/>
              <a:t> </a:t>
            </a:r>
            <a:r>
              <a:rPr lang="en-US" dirty="0" err="1"/>
              <a:t>valkuilen</a:t>
            </a:r>
            <a:br>
              <a:rPr lang="en-US" dirty="0"/>
            </a:br>
            <a:r>
              <a:rPr lang="en-US" dirty="0"/>
              <a:t> </a:t>
            </a:r>
            <a:r>
              <a:rPr lang="en-US" sz="2400" dirty="0"/>
              <a:t>(</a:t>
            </a:r>
            <a:r>
              <a:rPr lang="en-US" sz="2400" dirty="0" err="1"/>
              <a:t>D.H.Meadows</a:t>
            </a:r>
            <a:r>
              <a:rPr lang="en-US" sz="2400" dirty="0"/>
              <a:t>, 2008)</a:t>
            </a:r>
            <a:endParaRPr lang="nl-NL" sz="2400" dirty="0"/>
          </a:p>
        </p:txBody>
      </p:sp>
      <p:sp>
        <p:nvSpPr>
          <p:cNvPr id="4" name="Slide Number Placeholder 3">
            <a:extLst>
              <a:ext uri="{FF2B5EF4-FFF2-40B4-BE49-F238E27FC236}">
                <a16:creationId xmlns:a16="http://schemas.microsoft.com/office/drawing/2014/main" id="{796C0ED8-EC11-E3EC-D353-B3D0550EBED7}"/>
              </a:ext>
            </a:extLst>
          </p:cNvPr>
          <p:cNvSpPr>
            <a:spLocks noGrp="1"/>
          </p:cNvSpPr>
          <p:nvPr>
            <p:ph type="sldNum" sz="quarter" idx="11"/>
          </p:nvPr>
        </p:nvSpPr>
        <p:spPr/>
        <p:txBody>
          <a:bodyPr/>
          <a:lstStyle/>
          <a:p>
            <a:fld id="{2D3F88F8-AF4B-2449-8658-FBA6E747A2CB}" type="slidenum">
              <a:rPr lang="nl-NL" smtClean="0">
                <a:solidFill>
                  <a:prstClr val="white"/>
                </a:solidFill>
              </a:rPr>
              <a:pPr/>
              <a:t>40</a:t>
            </a:fld>
            <a:endParaRPr lang="nl-NL">
              <a:solidFill>
                <a:prstClr val="white"/>
              </a:solidFill>
            </a:endParaRPr>
          </a:p>
        </p:txBody>
      </p:sp>
      <p:sp>
        <p:nvSpPr>
          <p:cNvPr id="3" name="Content Placeholder 2">
            <a:extLst>
              <a:ext uri="{FF2B5EF4-FFF2-40B4-BE49-F238E27FC236}">
                <a16:creationId xmlns:a16="http://schemas.microsoft.com/office/drawing/2014/main" id="{064BEEE7-8C50-7BF3-F9C0-99E8B7D44F8B}"/>
              </a:ext>
            </a:extLst>
          </p:cNvPr>
          <p:cNvSpPr>
            <a:spLocks noGrp="1"/>
          </p:cNvSpPr>
          <p:nvPr>
            <p:ph sz="half" idx="1"/>
          </p:nvPr>
        </p:nvSpPr>
        <p:spPr>
          <a:xfrm>
            <a:off x="708454" y="1662868"/>
            <a:ext cx="7249297" cy="4039333"/>
          </a:xfrm>
        </p:spPr>
        <p:txBody>
          <a:bodyPr>
            <a:normAutofit/>
          </a:bodyPr>
          <a:lstStyle/>
          <a:p>
            <a:r>
              <a:rPr lang="en-US" sz="2400" dirty="0"/>
              <a:t>Policy resistance</a:t>
            </a:r>
          </a:p>
          <a:p>
            <a:r>
              <a:rPr lang="en-US" sz="2400" b="1" dirty="0"/>
              <a:t>Drift to low performance</a:t>
            </a:r>
          </a:p>
          <a:p>
            <a:r>
              <a:rPr lang="en-US" sz="2400" dirty="0"/>
              <a:t>Seeking wrong goals</a:t>
            </a:r>
          </a:p>
          <a:p>
            <a:r>
              <a:rPr lang="en-US" sz="2400" dirty="0"/>
              <a:t>Shifting the burden</a:t>
            </a:r>
          </a:p>
          <a:p>
            <a:r>
              <a:rPr lang="en-US" sz="2400" b="1" dirty="0"/>
              <a:t>The tragedy of the commons</a:t>
            </a:r>
          </a:p>
          <a:p>
            <a:r>
              <a:rPr lang="en-US" sz="2400" b="1" dirty="0"/>
              <a:t>Success to the Successful</a:t>
            </a:r>
          </a:p>
          <a:p>
            <a:r>
              <a:rPr lang="en-US" sz="2400" dirty="0"/>
              <a:t>Rule beating</a:t>
            </a:r>
          </a:p>
        </p:txBody>
      </p:sp>
      <p:sp>
        <p:nvSpPr>
          <p:cNvPr id="5" name="TextBox 4">
            <a:extLst>
              <a:ext uri="{FF2B5EF4-FFF2-40B4-BE49-F238E27FC236}">
                <a16:creationId xmlns:a16="http://schemas.microsoft.com/office/drawing/2014/main" id="{499A2CC9-858B-A255-3A4F-1786333C3869}"/>
              </a:ext>
            </a:extLst>
          </p:cNvPr>
          <p:cNvSpPr txBox="1"/>
          <p:nvPr/>
        </p:nvSpPr>
        <p:spPr>
          <a:xfrm>
            <a:off x="1877961" y="6124576"/>
            <a:ext cx="6784258" cy="584775"/>
          </a:xfrm>
          <a:prstGeom prst="rect">
            <a:avLst/>
          </a:prstGeom>
          <a:noFill/>
        </p:spPr>
        <p:txBody>
          <a:bodyPr wrap="square" rtlCol="0">
            <a:spAutoFit/>
          </a:bodyPr>
          <a:lstStyle/>
          <a:p>
            <a:r>
              <a:rPr lang="en-US" sz="1600" dirty="0" err="1">
                <a:latin typeface="Calibri" panose="020F0502020204030204" pitchFamily="34" charset="0"/>
                <a:ea typeface="Calibri" panose="020F0502020204030204" pitchFamily="34" charset="0"/>
                <a:cs typeface="Times New Roman" panose="02020603050405020304" pitchFamily="18" charset="0"/>
              </a:rPr>
              <a:t>Bron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Trencseni</a:t>
            </a:r>
            <a:r>
              <a:rPr lang="en-US" sz="1600" dirty="0">
                <a:latin typeface="Calibri" panose="020F0502020204030204" pitchFamily="34" charset="0"/>
                <a:ea typeface="Calibri" panose="020F0502020204030204" pitchFamily="34" charset="0"/>
                <a:cs typeface="Times New Roman" panose="02020603050405020304" pitchFamily="18" charset="0"/>
              </a:rPr>
              <a:t> M., 2016. </a:t>
            </a:r>
            <a:r>
              <a:rPr lang="nl-NL"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https://bytepawn.com/systems-thinking.html</a:t>
            </a:r>
            <a:r>
              <a:rPr lang="nl-NL" sz="1600" dirty="0">
                <a:latin typeface="Calibri" panose="020F0502020204030204" pitchFamily="34" charset="0"/>
                <a:ea typeface="Calibri" panose="020F0502020204030204" pitchFamily="34" charset="0"/>
                <a:cs typeface="Times New Roman" panose="02020603050405020304" pitchFamily="18" charset="0"/>
              </a:rPr>
              <a:t> geraadpleegd op 11-07-2023</a:t>
            </a:r>
          </a:p>
        </p:txBody>
      </p:sp>
      <p:pic>
        <p:nvPicPr>
          <p:cNvPr id="6" name="Picture 4" descr="Thinking in Systems">
            <a:extLst>
              <a:ext uri="{FF2B5EF4-FFF2-40B4-BE49-F238E27FC236}">
                <a16:creationId xmlns:a16="http://schemas.microsoft.com/office/drawing/2014/main" id="{27E5D5DE-3400-700E-9931-8F4F06CD1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10" b="23157"/>
          <a:stretch/>
        </p:blipFill>
        <p:spPr bwMode="auto">
          <a:xfrm>
            <a:off x="6560266" y="804311"/>
            <a:ext cx="4864443" cy="51090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520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7F78-B489-304A-7753-F556EC3D1B12}"/>
              </a:ext>
            </a:extLst>
          </p:cNvPr>
          <p:cNvSpPr>
            <a:spLocks noGrp="1"/>
          </p:cNvSpPr>
          <p:nvPr>
            <p:ph type="title"/>
          </p:nvPr>
        </p:nvSpPr>
        <p:spPr>
          <a:xfrm>
            <a:off x="609600" y="944563"/>
            <a:ext cx="3628768" cy="1143000"/>
          </a:xfrm>
        </p:spPr>
        <p:txBody>
          <a:bodyPr>
            <a:normAutofit fontScale="90000"/>
          </a:bodyPr>
          <a:lstStyle/>
          <a:p>
            <a:r>
              <a:rPr lang="en-US" dirty="0"/>
              <a:t>Stock-Flow Diagram global carbon cycle and heat balance</a:t>
            </a:r>
            <a:endParaRPr lang="nl-NL" dirty="0"/>
          </a:p>
        </p:txBody>
      </p:sp>
      <p:sp>
        <p:nvSpPr>
          <p:cNvPr id="3" name="Content Placeholder 2">
            <a:extLst>
              <a:ext uri="{FF2B5EF4-FFF2-40B4-BE49-F238E27FC236}">
                <a16:creationId xmlns:a16="http://schemas.microsoft.com/office/drawing/2014/main" id="{C4C64DBB-CC93-C5C8-EFC5-39A9263852EE}"/>
              </a:ext>
            </a:extLst>
          </p:cNvPr>
          <p:cNvSpPr>
            <a:spLocks noGrp="1"/>
          </p:cNvSpPr>
          <p:nvPr>
            <p:ph sz="half" idx="1"/>
          </p:nvPr>
        </p:nvSpPr>
        <p:spPr>
          <a:xfrm>
            <a:off x="264811" y="5913437"/>
            <a:ext cx="3393989" cy="849827"/>
          </a:xfrm>
        </p:spPr>
        <p:txBody>
          <a:bodyPr>
            <a:normAutofit/>
          </a:bodyPr>
          <a:lstStyle/>
          <a:p>
            <a:pPr marL="0" indent="0">
              <a:buNone/>
            </a:pPr>
            <a:r>
              <a:rPr lang="en-US" dirty="0"/>
              <a:t>Sherman (2000), adapted from </a:t>
            </a:r>
            <a:r>
              <a:rPr lang="en-US" dirty="0" err="1"/>
              <a:t>Fiddaman</a:t>
            </a:r>
            <a:r>
              <a:rPr lang="en-US" dirty="0"/>
              <a:t> (1997)</a:t>
            </a:r>
            <a:endParaRPr lang="nl-NL" dirty="0"/>
          </a:p>
        </p:txBody>
      </p:sp>
      <p:sp>
        <p:nvSpPr>
          <p:cNvPr id="4" name="Slide Number Placeholder 3">
            <a:extLst>
              <a:ext uri="{FF2B5EF4-FFF2-40B4-BE49-F238E27FC236}">
                <a16:creationId xmlns:a16="http://schemas.microsoft.com/office/drawing/2014/main" id="{50295FE2-A7A2-022E-18D2-964370514D4F}"/>
              </a:ext>
            </a:extLst>
          </p:cNvPr>
          <p:cNvSpPr>
            <a:spLocks noGrp="1"/>
          </p:cNvSpPr>
          <p:nvPr>
            <p:ph type="sldNum" sz="quarter" idx="11"/>
          </p:nvPr>
        </p:nvSpPr>
        <p:spPr/>
        <p:txBody>
          <a:bodyPr/>
          <a:lstStyle/>
          <a:p>
            <a:fld id="{D7B78C02-9663-8F41-9A9C-C254456693DC}" type="slidenum">
              <a:rPr lang="nl-NL" smtClean="0">
                <a:solidFill>
                  <a:prstClr val="white"/>
                </a:solidFill>
              </a:rPr>
              <a:pPr/>
              <a:t>41</a:t>
            </a:fld>
            <a:endParaRPr lang="nl-NL">
              <a:solidFill>
                <a:prstClr val="white"/>
              </a:solidFill>
            </a:endParaRPr>
          </a:p>
        </p:txBody>
      </p:sp>
      <p:pic>
        <p:nvPicPr>
          <p:cNvPr id="8" name="Picture 7">
            <a:extLst>
              <a:ext uri="{FF2B5EF4-FFF2-40B4-BE49-F238E27FC236}">
                <a16:creationId xmlns:a16="http://schemas.microsoft.com/office/drawing/2014/main" id="{6BD72047-E483-9FDF-290E-ACB059F1FA6F}"/>
              </a:ext>
            </a:extLst>
          </p:cNvPr>
          <p:cNvPicPr>
            <a:picLocks noChangeAspect="1"/>
          </p:cNvPicPr>
          <p:nvPr/>
        </p:nvPicPr>
        <p:blipFill>
          <a:blip r:embed="rId3"/>
          <a:stretch>
            <a:fillRect/>
          </a:stretch>
        </p:blipFill>
        <p:spPr>
          <a:xfrm>
            <a:off x="4738946" y="94736"/>
            <a:ext cx="6429375" cy="6696075"/>
          </a:xfrm>
          <a:prstGeom prst="rect">
            <a:avLst/>
          </a:prstGeom>
        </p:spPr>
      </p:pic>
    </p:spTree>
    <p:extLst>
      <p:ext uri="{BB962C8B-B14F-4D97-AF65-F5344CB8AC3E}">
        <p14:creationId xmlns:p14="http://schemas.microsoft.com/office/powerpoint/2010/main" val="4041004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DF0A-FEA7-6632-1070-6913375282E0}"/>
              </a:ext>
            </a:extLst>
          </p:cNvPr>
          <p:cNvSpPr>
            <a:spLocks noGrp="1"/>
          </p:cNvSpPr>
          <p:nvPr>
            <p:ph type="title"/>
          </p:nvPr>
        </p:nvSpPr>
        <p:spPr/>
        <p:txBody>
          <a:bodyPr/>
          <a:lstStyle/>
          <a:p>
            <a:r>
              <a:rPr lang="en-US" dirty="0"/>
              <a:t>Het HO </a:t>
            </a:r>
            <a:r>
              <a:rPr lang="en-US" dirty="0" err="1"/>
              <a:t>komt</a:t>
            </a:r>
            <a:r>
              <a:rPr lang="en-US" dirty="0"/>
              <a:t> in </a:t>
            </a:r>
            <a:r>
              <a:rPr lang="en-US" dirty="0" err="1"/>
              <a:t>beweging</a:t>
            </a:r>
            <a:r>
              <a:rPr lang="en-US" dirty="0"/>
              <a:t>. Wat </a:t>
            </a:r>
            <a:r>
              <a:rPr lang="en-US" dirty="0" err="1"/>
              <a:t>willen</a:t>
            </a:r>
            <a:r>
              <a:rPr lang="en-US" dirty="0"/>
              <a:t> </a:t>
            </a:r>
            <a:r>
              <a:rPr lang="en-US" dirty="0" err="1"/>
              <a:t>wij</a:t>
            </a:r>
            <a:r>
              <a:rPr lang="en-US" dirty="0"/>
              <a:t>?</a:t>
            </a:r>
            <a:endParaRPr lang="nl-NL" dirty="0"/>
          </a:p>
        </p:txBody>
      </p:sp>
      <p:sp>
        <p:nvSpPr>
          <p:cNvPr id="4" name="Slide Number Placeholder 3">
            <a:extLst>
              <a:ext uri="{FF2B5EF4-FFF2-40B4-BE49-F238E27FC236}">
                <a16:creationId xmlns:a16="http://schemas.microsoft.com/office/drawing/2014/main" id="{2CBA62C9-D6DC-750E-6957-334E338216C0}"/>
              </a:ext>
            </a:extLst>
          </p:cNvPr>
          <p:cNvSpPr>
            <a:spLocks noGrp="1"/>
          </p:cNvSpPr>
          <p:nvPr>
            <p:ph type="sldNum" sz="quarter" idx="11"/>
          </p:nvPr>
        </p:nvSpPr>
        <p:spPr/>
        <p:txBody>
          <a:bodyPr/>
          <a:lstStyle/>
          <a:p>
            <a:fld id="{D7B78C02-9663-8F41-9A9C-C254456693DC}" type="slidenum">
              <a:rPr lang="nl-NL" smtClean="0">
                <a:solidFill>
                  <a:prstClr val="white"/>
                </a:solidFill>
              </a:rPr>
              <a:pPr/>
              <a:t>42</a:t>
            </a:fld>
            <a:endParaRPr lang="nl-NL">
              <a:solidFill>
                <a:prstClr val="white"/>
              </a:solidFill>
            </a:endParaRPr>
          </a:p>
        </p:txBody>
      </p:sp>
      <p:sp>
        <p:nvSpPr>
          <p:cNvPr id="6" name="Content Placeholder 5">
            <a:extLst>
              <a:ext uri="{FF2B5EF4-FFF2-40B4-BE49-F238E27FC236}">
                <a16:creationId xmlns:a16="http://schemas.microsoft.com/office/drawing/2014/main" id="{BDCE0842-6F07-16B4-CFC6-E5582939CB83}"/>
              </a:ext>
            </a:extLst>
          </p:cNvPr>
          <p:cNvSpPr>
            <a:spLocks noGrp="1"/>
          </p:cNvSpPr>
          <p:nvPr>
            <p:ph sz="half" idx="1"/>
          </p:nvPr>
        </p:nvSpPr>
        <p:spPr/>
        <p:txBody>
          <a:bodyPr/>
          <a:lstStyle/>
          <a:p>
            <a:pPr marL="0" indent="0">
              <a:buNone/>
            </a:pPr>
            <a:endParaRPr lang="nl-NL" dirty="0"/>
          </a:p>
        </p:txBody>
      </p:sp>
    </p:spTree>
    <p:extLst>
      <p:ext uri="{BB962C8B-B14F-4D97-AF65-F5344CB8AC3E}">
        <p14:creationId xmlns:p14="http://schemas.microsoft.com/office/powerpoint/2010/main" val="269446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29DF2A-0B7C-427D-BF48-4564C15B3124}"/>
              </a:ext>
            </a:extLst>
          </p:cNvPr>
          <p:cNvSpPr>
            <a:spLocks noGrp="1"/>
          </p:cNvSpPr>
          <p:nvPr>
            <p:ph type="sldNum" sz="quarter" idx="12"/>
          </p:nvPr>
        </p:nvSpPr>
        <p:spPr/>
        <p:txBody>
          <a:bodyPr/>
          <a:lstStyle/>
          <a:p>
            <a:fld id="{7E81EEDB-2CCA-4A6C-B62A-B033B0F5EB07}" type="slidenum">
              <a:rPr lang="nl-NL" smtClean="0"/>
              <a:t>5</a:t>
            </a:fld>
            <a:endParaRPr lang="nl-NL"/>
          </a:p>
        </p:txBody>
      </p:sp>
      <p:graphicFrame>
        <p:nvGraphicFramePr>
          <p:cNvPr id="5" name="Table 5">
            <a:extLst>
              <a:ext uri="{FF2B5EF4-FFF2-40B4-BE49-F238E27FC236}">
                <a16:creationId xmlns:a16="http://schemas.microsoft.com/office/drawing/2014/main" id="{6D5801C8-CF25-478F-9B63-249A3B84AEB7}"/>
              </a:ext>
            </a:extLst>
          </p:cNvPr>
          <p:cNvGraphicFramePr>
            <a:graphicFrameLocks noGrp="1"/>
          </p:cNvGraphicFramePr>
          <p:nvPr>
            <p:extLst>
              <p:ext uri="{D42A27DB-BD31-4B8C-83A1-F6EECF244321}">
                <p14:modId xmlns:p14="http://schemas.microsoft.com/office/powerpoint/2010/main" val="3065201957"/>
              </p:ext>
            </p:extLst>
          </p:nvPr>
        </p:nvGraphicFramePr>
        <p:xfrm>
          <a:off x="156843" y="222886"/>
          <a:ext cx="11878313" cy="5817228"/>
        </p:xfrm>
        <a:graphic>
          <a:graphicData uri="http://schemas.openxmlformats.org/drawingml/2006/table">
            <a:tbl>
              <a:tblPr firstRow="1" bandRow="1">
                <a:tableStyleId>{5940675A-B579-460E-94D1-54222C63F5DA}</a:tableStyleId>
              </a:tblPr>
              <a:tblGrid>
                <a:gridCol w="600713">
                  <a:extLst>
                    <a:ext uri="{9D8B030D-6E8A-4147-A177-3AD203B41FA5}">
                      <a16:colId xmlns:a16="http://schemas.microsoft.com/office/drawing/2014/main" val="3986949697"/>
                    </a:ext>
                  </a:extLst>
                </a:gridCol>
                <a:gridCol w="3848098">
                  <a:extLst>
                    <a:ext uri="{9D8B030D-6E8A-4147-A177-3AD203B41FA5}">
                      <a16:colId xmlns:a16="http://schemas.microsoft.com/office/drawing/2014/main" val="4009395588"/>
                    </a:ext>
                  </a:extLst>
                </a:gridCol>
                <a:gridCol w="3238502">
                  <a:extLst>
                    <a:ext uri="{9D8B030D-6E8A-4147-A177-3AD203B41FA5}">
                      <a16:colId xmlns:a16="http://schemas.microsoft.com/office/drawing/2014/main" val="2328127749"/>
                    </a:ext>
                  </a:extLst>
                </a:gridCol>
                <a:gridCol w="4191000">
                  <a:extLst>
                    <a:ext uri="{9D8B030D-6E8A-4147-A177-3AD203B41FA5}">
                      <a16:colId xmlns:a16="http://schemas.microsoft.com/office/drawing/2014/main" val="1158229866"/>
                    </a:ext>
                  </a:extLst>
                </a:gridCol>
              </a:tblGrid>
              <a:tr h="809080">
                <a:tc>
                  <a:txBody>
                    <a:bodyPr/>
                    <a:lstStyle/>
                    <a:p>
                      <a:pPr algn="ctr"/>
                      <a:endParaRPr lang="nl-NL" sz="2400" dirty="0">
                        <a:solidFill>
                          <a:schemeClr val="bg1"/>
                        </a:solidFill>
                      </a:endParaRPr>
                    </a:p>
                  </a:txBody>
                  <a:tcPr anchor="ctr">
                    <a:solidFill>
                      <a:schemeClr val="accent6">
                        <a:lumMod val="75000"/>
                      </a:schemeClr>
                    </a:solidFill>
                  </a:tcPr>
                </a:tc>
                <a:tc>
                  <a:txBody>
                    <a:bodyPr/>
                    <a:lstStyle/>
                    <a:p>
                      <a:pPr algn="ctr"/>
                      <a:r>
                        <a:rPr lang="en-US" sz="2400" b="1" dirty="0">
                          <a:solidFill>
                            <a:schemeClr val="bg1"/>
                          </a:solidFill>
                        </a:rPr>
                        <a:t>ONDERWERP</a:t>
                      </a:r>
                      <a:endParaRPr lang="nl-NL" sz="2400" b="1" dirty="0">
                        <a:solidFill>
                          <a:schemeClr val="bg1"/>
                        </a:solidFill>
                      </a:endParaRPr>
                    </a:p>
                  </a:txBody>
                  <a:tcPr anchor="ctr">
                    <a:solidFill>
                      <a:schemeClr val="accent6">
                        <a:lumMod val="75000"/>
                      </a:schemeClr>
                    </a:solidFill>
                  </a:tcPr>
                </a:tc>
                <a:tc>
                  <a:txBody>
                    <a:bodyPr/>
                    <a:lstStyle/>
                    <a:p>
                      <a:pPr algn="ctr"/>
                      <a:r>
                        <a:rPr lang="en-US" sz="2400" b="1" dirty="0">
                          <a:solidFill>
                            <a:schemeClr val="bg1"/>
                          </a:solidFill>
                        </a:rPr>
                        <a:t>NATUURKUNDE</a:t>
                      </a:r>
                      <a:endParaRPr lang="nl-NL" sz="2400" b="1" dirty="0">
                        <a:solidFill>
                          <a:schemeClr val="bg1"/>
                        </a:solidFill>
                      </a:endParaRPr>
                    </a:p>
                  </a:txBody>
                  <a:tcPr anchor="ctr">
                    <a:solidFill>
                      <a:schemeClr val="accent6">
                        <a:lumMod val="75000"/>
                      </a:schemeClr>
                    </a:solidFill>
                  </a:tcPr>
                </a:tc>
                <a:tc>
                  <a:txBody>
                    <a:bodyPr/>
                    <a:lstStyle/>
                    <a:p>
                      <a:pPr algn="ctr"/>
                      <a:r>
                        <a:rPr lang="en-US" sz="2400" b="1" dirty="0">
                          <a:solidFill>
                            <a:schemeClr val="bg1"/>
                          </a:solidFill>
                        </a:rPr>
                        <a:t>CT-CONCEPTEN</a:t>
                      </a:r>
                      <a:endParaRPr lang="nl-NL" sz="2400" b="1" dirty="0">
                        <a:solidFill>
                          <a:schemeClr val="bg1"/>
                        </a:solidFill>
                      </a:endParaRPr>
                    </a:p>
                  </a:txBody>
                  <a:tcPr anchor="ctr">
                    <a:solidFill>
                      <a:schemeClr val="accent6">
                        <a:lumMod val="75000"/>
                      </a:schemeClr>
                    </a:solidFill>
                  </a:tcPr>
                </a:tc>
                <a:extLst>
                  <a:ext uri="{0D108BD9-81ED-4DB2-BD59-A6C34878D82A}">
                    <a16:rowId xmlns:a16="http://schemas.microsoft.com/office/drawing/2014/main" val="501047737"/>
                  </a:ext>
                </a:extLst>
              </a:tr>
              <a:tr h="933858">
                <a:tc>
                  <a:txBody>
                    <a:bodyPr/>
                    <a:lstStyle/>
                    <a:p>
                      <a:pPr algn="ctr"/>
                      <a:r>
                        <a:rPr lang="en-US" sz="2400" dirty="0"/>
                        <a:t>1</a:t>
                      </a:r>
                      <a:endParaRPr lang="nl-NL" sz="2400" dirty="0"/>
                    </a:p>
                  </a:txBody>
                  <a:tcPr anchor="ctr">
                    <a:solidFill>
                      <a:schemeClr val="bg1"/>
                    </a:solidFill>
                  </a:tcPr>
                </a:tc>
                <a:tc rowSpan="2">
                  <a:txBody>
                    <a:bodyPr/>
                    <a:lstStyle/>
                    <a:p>
                      <a:pPr algn="ctr"/>
                      <a:r>
                        <a:rPr lang="en-US" sz="2400" dirty="0" err="1"/>
                        <a:t>Bewegingsanalyse</a:t>
                      </a:r>
                      <a:endParaRPr lang="nl-NL" sz="2400" dirty="0"/>
                    </a:p>
                  </a:txBody>
                  <a:tcPr anchor="ctr">
                    <a:solidFill>
                      <a:schemeClr val="bg1"/>
                    </a:solidFill>
                  </a:tcPr>
                </a:tc>
                <a:tc rowSpan="2">
                  <a:txBody>
                    <a:bodyPr/>
                    <a:lstStyle/>
                    <a:p>
                      <a:pPr algn="ctr"/>
                      <a:r>
                        <a:rPr lang="en-US" sz="2400" dirty="0" err="1"/>
                        <a:t>Eenparig</a:t>
                      </a:r>
                      <a:r>
                        <a:rPr lang="en-US" sz="2400" dirty="0"/>
                        <a:t> (</a:t>
                      </a:r>
                      <a:r>
                        <a:rPr lang="en-US" sz="2400" dirty="0" err="1"/>
                        <a:t>versnelde</a:t>
                      </a:r>
                      <a:r>
                        <a:rPr lang="en-US" sz="2400" dirty="0"/>
                        <a:t>) </a:t>
                      </a:r>
                    </a:p>
                    <a:p>
                      <a:pPr algn="ctr"/>
                      <a:r>
                        <a:rPr lang="en-US" sz="2400" dirty="0" err="1"/>
                        <a:t>beweging</a:t>
                      </a:r>
                      <a:endParaRPr lang="nl-NL" sz="2400" dirty="0"/>
                    </a:p>
                  </a:txBody>
                  <a:tcPr anchor="ctr">
                    <a:solidFill>
                      <a:schemeClr val="bg1"/>
                    </a:solidFill>
                  </a:tcPr>
                </a:tc>
                <a:tc>
                  <a:txBody>
                    <a:bodyPr/>
                    <a:lstStyle/>
                    <a:p>
                      <a:pPr algn="ctr"/>
                      <a:r>
                        <a:rPr lang="en-US" sz="2400" dirty="0" err="1"/>
                        <a:t>Systeemdiagram</a:t>
                      </a:r>
                      <a:r>
                        <a:rPr lang="en-US" sz="2400" dirty="0"/>
                        <a:t> (unplugged)</a:t>
                      </a:r>
                      <a:endParaRPr lang="nl-NL" sz="2400" dirty="0"/>
                    </a:p>
                  </a:txBody>
                  <a:tcPr anchor="ctr">
                    <a:solidFill>
                      <a:schemeClr val="bg1"/>
                    </a:solidFill>
                  </a:tcPr>
                </a:tc>
                <a:extLst>
                  <a:ext uri="{0D108BD9-81ED-4DB2-BD59-A6C34878D82A}">
                    <a16:rowId xmlns:a16="http://schemas.microsoft.com/office/drawing/2014/main" val="1611054443"/>
                  </a:ext>
                </a:extLst>
              </a:tr>
              <a:tr h="933858">
                <a:tc>
                  <a:txBody>
                    <a:bodyPr/>
                    <a:lstStyle/>
                    <a:p>
                      <a:pPr algn="ctr"/>
                      <a:r>
                        <a:rPr lang="en-US" sz="2400" dirty="0"/>
                        <a:t>2</a:t>
                      </a:r>
                      <a:endParaRPr lang="nl-NL" sz="2400" dirty="0"/>
                    </a:p>
                  </a:txBody>
                  <a:tcPr anchor="ctr">
                    <a:solidFill>
                      <a:schemeClr val="bg1"/>
                    </a:solidFill>
                  </a:tcPr>
                </a:tc>
                <a:tc vMerge="1">
                  <a:txBody>
                    <a:bodyPr/>
                    <a:lstStyle/>
                    <a:p>
                      <a:pPr algn="ctr"/>
                      <a:r>
                        <a:rPr lang="en-US" sz="2400" dirty="0"/>
                        <a:t>Movement analysis  modeling</a:t>
                      </a:r>
                      <a:endParaRPr lang="nl-NL" sz="2400" dirty="0"/>
                    </a:p>
                  </a:txBody>
                  <a:tcPr anchor="ctr">
                    <a:solidFill>
                      <a:schemeClr val="bg1"/>
                    </a:solidFill>
                  </a:tcPr>
                </a:tc>
                <a:tc vMerge="1">
                  <a:txBody>
                    <a:bodyPr/>
                    <a:lstStyle/>
                    <a:p>
                      <a:pPr algn="ctr"/>
                      <a:r>
                        <a:rPr lang="en-US" sz="2400" dirty="0"/>
                        <a:t>Kinematics</a:t>
                      </a:r>
                      <a:endParaRPr lang="nl-NL" sz="2400" dirty="0"/>
                    </a:p>
                  </a:txBody>
                  <a:tcPr anchor="ctr">
                    <a:solidFill>
                      <a:schemeClr val="bg1"/>
                    </a:solidFill>
                  </a:tcPr>
                </a:tc>
                <a:tc>
                  <a:txBody>
                    <a:bodyPr/>
                    <a:lstStyle/>
                    <a:p>
                      <a:pPr algn="ctr"/>
                      <a:r>
                        <a:rPr lang="en-US" sz="2400" dirty="0" err="1"/>
                        <a:t>Vertaling</a:t>
                      </a:r>
                      <a:r>
                        <a:rPr lang="en-US" sz="2400" dirty="0"/>
                        <a:t> van </a:t>
                      </a:r>
                      <a:r>
                        <a:rPr lang="en-US" sz="2400" dirty="0" err="1"/>
                        <a:t>beweging</a:t>
                      </a:r>
                      <a:r>
                        <a:rPr lang="en-US" sz="2400" dirty="0"/>
                        <a:t> in </a:t>
                      </a:r>
                      <a:r>
                        <a:rPr lang="en-US" sz="2400" dirty="0" err="1"/>
                        <a:t>dynamisch</a:t>
                      </a:r>
                      <a:r>
                        <a:rPr lang="en-US" sz="2400" dirty="0"/>
                        <a:t> model</a:t>
                      </a:r>
                      <a:endParaRPr lang="nl-NL" sz="2400" dirty="0"/>
                    </a:p>
                  </a:txBody>
                  <a:tcPr anchor="ctr">
                    <a:solidFill>
                      <a:schemeClr val="bg1"/>
                    </a:solidFill>
                  </a:tcPr>
                </a:tc>
                <a:extLst>
                  <a:ext uri="{0D108BD9-81ED-4DB2-BD59-A6C34878D82A}">
                    <a16:rowId xmlns:a16="http://schemas.microsoft.com/office/drawing/2014/main" val="2621403094"/>
                  </a:ext>
                </a:extLst>
              </a:tr>
              <a:tr h="2206574">
                <a:tc>
                  <a:txBody>
                    <a:bodyPr/>
                    <a:lstStyle/>
                    <a:p>
                      <a:pPr algn="ctr"/>
                      <a:r>
                        <a:rPr lang="en-US" sz="2400" dirty="0"/>
                        <a:t>3</a:t>
                      </a:r>
                      <a:endParaRPr lang="nl-NL" sz="2400" dirty="0"/>
                    </a:p>
                  </a:txBody>
                  <a:tcPr anchor="ctr">
                    <a:solidFill>
                      <a:schemeClr val="bg1"/>
                    </a:solidFill>
                  </a:tcPr>
                </a:tc>
                <a:tc>
                  <a:txBody>
                    <a:bodyPr/>
                    <a:lstStyle/>
                    <a:p>
                      <a:pPr algn="ctr"/>
                      <a:r>
                        <a:rPr lang="en-US" sz="2400" dirty="0" err="1"/>
                        <a:t>Koppeling</a:t>
                      </a:r>
                      <a:r>
                        <a:rPr lang="en-US" sz="2400" dirty="0"/>
                        <a:t> </a:t>
                      </a:r>
                      <a:r>
                        <a:rPr lang="en-US" sz="2400" dirty="0" err="1"/>
                        <a:t>kracht</a:t>
                      </a:r>
                      <a:r>
                        <a:rPr lang="en-US" sz="2400" dirty="0"/>
                        <a:t> en </a:t>
                      </a:r>
                      <a:r>
                        <a:rPr lang="en-US" sz="2400" dirty="0" err="1"/>
                        <a:t>beweging</a:t>
                      </a:r>
                      <a:endParaRPr lang="en-US" sz="2400" dirty="0"/>
                    </a:p>
                  </a:txBody>
                  <a:tcPr anchor="ctr">
                    <a:solidFill>
                      <a:schemeClr val="bg1"/>
                    </a:solidFill>
                  </a:tcPr>
                </a:tc>
                <a:tc>
                  <a:txBody>
                    <a:bodyPr/>
                    <a:lstStyle/>
                    <a:p>
                      <a:pPr algn="ctr"/>
                      <a:r>
                        <a:rPr lang="en-US" sz="2400" dirty="0"/>
                        <a:t>Twee </a:t>
                      </a:r>
                      <a:r>
                        <a:rPr lang="en-US" sz="2400" dirty="0" err="1"/>
                        <a:t>wetten</a:t>
                      </a:r>
                      <a:r>
                        <a:rPr lang="en-US" sz="2400" dirty="0"/>
                        <a:t> van Newton</a:t>
                      </a:r>
                    </a:p>
                    <a:p>
                      <a:pPr algn="ctr"/>
                      <a:r>
                        <a:rPr lang="en-US" sz="2400" dirty="0" err="1"/>
                        <a:t>Dynamische</a:t>
                      </a:r>
                      <a:r>
                        <a:rPr lang="en-US" sz="2400" dirty="0"/>
                        <a:t> </a:t>
                      </a:r>
                      <a:r>
                        <a:rPr lang="en-US" sz="2400" dirty="0" err="1"/>
                        <a:t>situaties</a:t>
                      </a:r>
                      <a:endParaRPr lang="en-US" sz="2400" dirty="0"/>
                    </a:p>
                    <a:p>
                      <a:pPr algn="ctr"/>
                      <a:r>
                        <a:rPr lang="en-US" sz="2400" dirty="0"/>
                        <a:t>Val met </a:t>
                      </a:r>
                      <a:r>
                        <a:rPr lang="en-US" sz="2400" dirty="0" err="1"/>
                        <a:t>wrijving</a:t>
                      </a:r>
                      <a:endParaRPr lang="en-US" sz="2400" dirty="0"/>
                    </a:p>
                    <a:p>
                      <a:pPr algn="ctr"/>
                      <a:endParaRPr lang="en-US" sz="2400" dirty="0"/>
                    </a:p>
                  </a:txBody>
                  <a:tcPr anchor="ctr">
                    <a:solidFill>
                      <a:schemeClr val="bg1"/>
                    </a:solidFill>
                  </a:tcPr>
                </a:tc>
                <a:tc>
                  <a:txBody>
                    <a:bodyPr/>
                    <a:lstStyle/>
                    <a:p>
                      <a:pPr algn="ctr"/>
                      <a:r>
                        <a:rPr lang="en-US" sz="2400" dirty="0" err="1"/>
                        <a:t>Systeemdiagram</a:t>
                      </a:r>
                      <a:r>
                        <a:rPr lang="en-US" sz="2400" dirty="0"/>
                        <a:t> (plugged)</a:t>
                      </a:r>
                    </a:p>
                    <a:p>
                      <a:pPr algn="ctr"/>
                      <a:r>
                        <a:rPr lang="en-US" sz="2400" dirty="0" err="1"/>
                        <a:t>Vertaling</a:t>
                      </a:r>
                      <a:r>
                        <a:rPr lang="en-US" sz="2400" dirty="0"/>
                        <a:t> van </a:t>
                      </a:r>
                      <a:r>
                        <a:rPr lang="en-US" sz="2400" dirty="0" err="1"/>
                        <a:t>dynamische</a:t>
                      </a:r>
                      <a:r>
                        <a:rPr lang="en-US" sz="2400" dirty="0"/>
                        <a:t> </a:t>
                      </a:r>
                      <a:r>
                        <a:rPr lang="en-US" sz="2400" dirty="0" err="1"/>
                        <a:t>situatie</a:t>
                      </a:r>
                      <a:r>
                        <a:rPr lang="en-US" sz="2400" dirty="0"/>
                        <a:t> in </a:t>
                      </a:r>
                    </a:p>
                    <a:p>
                      <a:pPr algn="ctr"/>
                      <a:r>
                        <a:rPr lang="en-US" sz="2400" dirty="0" err="1"/>
                        <a:t>dynamisch</a:t>
                      </a:r>
                      <a:r>
                        <a:rPr lang="en-US" sz="2400" dirty="0"/>
                        <a:t> model</a:t>
                      </a:r>
                    </a:p>
                  </a:txBody>
                  <a:tcPr anchor="ctr">
                    <a:solidFill>
                      <a:schemeClr val="bg1"/>
                    </a:solidFill>
                  </a:tcPr>
                </a:tc>
                <a:extLst>
                  <a:ext uri="{0D108BD9-81ED-4DB2-BD59-A6C34878D82A}">
                    <a16:rowId xmlns:a16="http://schemas.microsoft.com/office/drawing/2014/main" val="2746609223"/>
                  </a:ext>
                </a:extLst>
              </a:tr>
              <a:tr h="933858">
                <a:tc>
                  <a:txBody>
                    <a:bodyPr/>
                    <a:lstStyle/>
                    <a:p>
                      <a:pPr algn="ctr"/>
                      <a:r>
                        <a:rPr lang="en-US" sz="2400" dirty="0"/>
                        <a:t>4</a:t>
                      </a:r>
                      <a:endParaRPr lang="nl-NL" sz="2400" dirty="0"/>
                    </a:p>
                  </a:txBody>
                  <a:tcPr anchor="ctr">
                    <a:solidFill>
                      <a:schemeClr val="bg1"/>
                    </a:solidFill>
                  </a:tcPr>
                </a:tc>
                <a:tc>
                  <a:txBody>
                    <a:bodyPr/>
                    <a:lstStyle/>
                    <a:p>
                      <a:pPr algn="ctr"/>
                      <a:r>
                        <a:rPr lang="en-US" sz="2400" dirty="0"/>
                        <a:t>‘</a:t>
                      </a:r>
                      <a:r>
                        <a:rPr lang="en-US" sz="2400" dirty="0" err="1"/>
                        <a:t>Authentieke</a:t>
                      </a:r>
                      <a:r>
                        <a:rPr lang="en-US" sz="2400" dirty="0"/>
                        <a:t>’ </a:t>
                      </a:r>
                      <a:r>
                        <a:rPr lang="en-US" sz="2400" dirty="0" err="1"/>
                        <a:t>situatie</a:t>
                      </a:r>
                      <a:endParaRPr lang="en-US" sz="2400" dirty="0"/>
                    </a:p>
                    <a:p>
                      <a:pPr algn="ctr"/>
                      <a:r>
                        <a:rPr lang="en-US" sz="2400" dirty="0"/>
                        <a:t>Parachute</a:t>
                      </a:r>
                      <a:endParaRPr lang="nl-NL" sz="2400" dirty="0"/>
                    </a:p>
                  </a:txBody>
                  <a:tcPr anchor="ctr">
                    <a:solidFill>
                      <a:schemeClr val="bg1"/>
                    </a:solidFill>
                  </a:tcPr>
                </a:tc>
                <a:tc>
                  <a:txBody>
                    <a:bodyPr/>
                    <a:lstStyle/>
                    <a:p>
                      <a:pPr algn="ctr"/>
                      <a:r>
                        <a:rPr lang="en-US" sz="2400" dirty="0"/>
                        <a:t>Val met </a:t>
                      </a:r>
                      <a:r>
                        <a:rPr lang="en-US" sz="2400" dirty="0" err="1"/>
                        <a:t>wrijving</a:t>
                      </a:r>
                      <a:endParaRPr lang="nl-NL" sz="2400" dirty="0"/>
                    </a:p>
                  </a:txBody>
                  <a:tcPr anchor="ctr">
                    <a:solidFill>
                      <a:schemeClr val="bg1"/>
                    </a:solidFill>
                  </a:tcPr>
                </a:tc>
                <a:tc>
                  <a:txBody>
                    <a:bodyPr/>
                    <a:lstStyle/>
                    <a:p>
                      <a:pPr algn="ctr"/>
                      <a:r>
                        <a:rPr lang="en-US" sz="2400" dirty="0" err="1"/>
                        <a:t>Ontwerpproces</a:t>
                      </a:r>
                      <a:r>
                        <a:rPr lang="en-US" sz="2400" dirty="0"/>
                        <a:t> </a:t>
                      </a:r>
                      <a:r>
                        <a:rPr lang="en-US" sz="2400" dirty="0" err="1"/>
                        <a:t>dynamisch</a:t>
                      </a:r>
                      <a:r>
                        <a:rPr lang="en-US" sz="2400" dirty="0"/>
                        <a:t> </a:t>
                      </a:r>
                      <a:r>
                        <a:rPr lang="en-US" sz="2400" dirty="0" err="1"/>
                        <a:t>modelleren</a:t>
                      </a:r>
                      <a:endParaRPr lang="nl-NL" sz="2400" dirty="0"/>
                    </a:p>
                  </a:txBody>
                  <a:tcPr anchor="ctr">
                    <a:solidFill>
                      <a:schemeClr val="bg1"/>
                    </a:solidFill>
                  </a:tcPr>
                </a:tc>
                <a:extLst>
                  <a:ext uri="{0D108BD9-81ED-4DB2-BD59-A6C34878D82A}">
                    <a16:rowId xmlns:a16="http://schemas.microsoft.com/office/drawing/2014/main" val="2477801320"/>
                  </a:ext>
                </a:extLst>
              </a:tr>
            </a:tbl>
          </a:graphicData>
        </a:graphic>
      </p:graphicFrame>
    </p:spTree>
    <p:extLst>
      <p:ext uri="{BB962C8B-B14F-4D97-AF65-F5344CB8AC3E}">
        <p14:creationId xmlns:p14="http://schemas.microsoft.com/office/powerpoint/2010/main" val="3348028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AEA15D-C0FC-4FA3-976B-312AE59EAD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77" r="17269"/>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730F5DB4-7F7F-126A-735F-FBE5D28DED37}"/>
              </a:ext>
            </a:extLst>
          </p:cNvPr>
          <p:cNvSpPr txBox="1"/>
          <p:nvPr/>
        </p:nvSpPr>
        <p:spPr>
          <a:xfrm>
            <a:off x="6096000" y="1577781"/>
            <a:ext cx="6095999" cy="3323987"/>
          </a:xfrm>
          <a:prstGeom prst="rect">
            <a:avLst/>
          </a:prstGeom>
          <a:solidFill>
            <a:schemeClr val="tx1">
              <a:lumMod val="75000"/>
              <a:lumOff val="25000"/>
            </a:schemeClr>
          </a:solidFill>
        </p:spPr>
        <p:txBody>
          <a:bodyPr wrap="square" rtlCol="0">
            <a:spAutoFit/>
          </a:bodyPr>
          <a:lstStyle/>
          <a:p>
            <a:endParaRPr lang="nl-NL" sz="2400" dirty="0">
              <a:latin typeface="Calibri" panose="020F0502020204030204" pitchFamily="34" charset="0"/>
              <a:ea typeface="Calibri" panose="020F0502020204030204" pitchFamily="34" charset="0"/>
              <a:cs typeface="Times New Roman" panose="02020603050405020304" pitchFamily="18" charset="0"/>
            </a:endParaRPr>
          </a:p>
          <a:p>
            <a:r>
              <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Een fabrikant claimt een superveilige parachute ontworpen te hebben. Als troeven noemt hij het grote frontaal oppervlak (50 m</a:t>
            </a:r>
            <a:r>
              <a:rPr lang="nl-NL" sz="24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en de snelle opening (&lt;0,03 s). Een veilige sprong is hiermee gegarandeerd, stelt hij.</a:t>
            </a:r>
            <a:endParaRPr lang="nl-NL"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Aan jou de taak om de claim van de fabrikant te onderzoeken.</a:t>
            </a:r>
            <a:endParaRPr lang="nl-NL" sz="2400" dirty="0">
              <a:solidFill>
                <a:schemeClr val="bg1"/>
              </a:solidFill>
            </a:endParaRPr>
          </a:p>
          <a:p>
            <a:r>
              <a:rPr lang="nl-NL"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nl-NL" sz="2800" dirty="0"/>
          </a:p>
        </p:txBody>
      </p:sp>
      <p:sp>
        <p:nvSpPr>
          <p:cNvPr id="7" name="TextBox 6">
            <a:extLst>
              <a:ext uri="{FF2B5EF4-FFF2-40B4-BE49-F238E27FC236}">
                <a16:creationId xmlns:a16="http://schemas.microsoft.com/office/drawing/2014/main" id="{7F636581-1EF1-43EB-9F9E-258F88F4E9A8}"/>
              </a:ext>
            </a:extLst>
          </p:cNvPr>
          <p:cNvSpPr txBox="1"/>
          <p:nvPr/>
        </p:nvSpPr>
        <p:spPr>
          <a:xfrm>
            <a:off x="4765668" y="5171998"/>
            <a:ext cx="7426331" cy="70788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Ink Free" panose="03080402000500000000" pitchFamily="66" charset="0"/>
                <a:ea typeface="+mn-ea"/>
                <a:cs typeface="+mn-cs"/>
              </a:rPr>
              <a:t>Gegarandeerd veilige sprong !</a:t>
            </a:r>
            <a:endParaRPr kumimoji="0" lang="nl-NL" sz="4000" b="1" i="0" u="none" strike="noStrike" kern="1200" cap="none" spc="0" normalizeH="0" baseline="0" noProof="0" dirty="0">
              <a:ln>
                <a:noFill/>
              </a:ln>
              <a:solidFill>
                <a:prstClr val="black">
                  <a:lumMod val="85000"/>
                  <a:lumOff val="15000"/>
                </a:prstClr>
              </a:solidFill>
              <a:effectLst/>
              <a:uLnTx/>
              <a:uFillTx/>
              <a:latin typeface="Ink Free" panose="03080402000500000000" pitchFamily="66" charset="0"/>
              <a:ea typeface="+mn-ea"/>
              <a:cs typeface="+mn-cs"/>
            </a:endParaRPr>
          </a:p>
        </p:txBody>
      </p:sp>
      <p:sp>
        <p:nvSpPr>
          <p:cNvPr id="2" name="Title 1">
            <a:extLst>
              <a:ext uri="{FF2B5EF4-FFF2-40B4-BE49-F238E27FC236}">
                <a16:creationId xmlns:a16="http://schemas.microsoft.com/office/drawing/2014/main" id="{2E621351-7CE0-4D3F-824E-4F7F26178627}"/>
              </a:ext>
            </a:extLst>
          </p:cNvPr>
          <p:cNvSpPr>
            <a:spLocks noGrp="1"/>
          </p:cNvSpPr>
          <p:nvPr>
            <p:ph type="title"/>
          </p:nvPr>
        </p:nvSpPr>
        <p:spPr>
          <a:xfrm>
            <a:off x="6608618" y="320827"/>
            <a:ext cx="5583382" cy="1375366"/>
          </a:xfrm>
          <a:solidFill>
            <a:schemeClr val="tx1">
              <a:lumMod val="75000"/>
              <a:lumOff val="25000"/>
            </a:schemeClr>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schemeClr val="bg1"/>
                </a:solidFill>
                <a:latin typeface="+mn-lt"/>
              </a:rPr>
              <a:t>Safety first</a:t>
            </a:r>
            <a:br>
              <a:rPr lang="en-US" sz="5400" dirty="0">
                <a:solidFill>
                  <a:schemeClr val="bg1"/>
                </a:solidFill>
                <a:latin typeface="+mn-lt"/>
              </a:rPr>
            </a:br>
            <a:r>
              <a:rPr kumimoji="0" lang="en-US" sz="4400" b="0" i="0" u="none" strike="noStrike" kern="1200" cap="none" spc="0" normalizeH="0" baseline="0" noProof="0" dirty="0">
                <a:ln>
                  <a:noFill/>
                </a:ln>
                <a:solidFill>
                  <a:schemeClr val="bg1"/>
                </a:solidFill>
                <a:effectLst/>
                <a:uLnTx/>
                <a:uFillTx/>
                <a:latin typeface="Calibri" panose="020F0502020204030204"/>
                <a:ea typeface="+mn-ea"/>
                <a:cs typeface="+mn-cs"/>
              </a:rPr>
              <a:t>Superparachute</a:t>
            </a:r>
            <a:endParaRPr lang="en-US" sz="5400" dirty="0">
              <a:solidFill>
                <a:schemeClr val="bg1"/>
              </a:solidFill>
              <a:latin typeface="+mn-lt"/>
            </a:endParaRPr>
          </a:p>
        </p:txBody>
      </p:sp>
      <p:sp>
        <p:nvSpPr>
          <p:cNvPr id="8" name="Slide Number Placeholder 7">
            <a:extLst>
              <a:ext uri="{FF2B5EF4-FFF2-40B4-BE49-F238E27FC236}">
                <a16:creationId xmlns:a16="http://schemas.microsoft.com/office/drawing/2014/main" id="{BB0EE0E9-9C12-4094-A5EB-F1EAE4E66382}"/>
              </a:ext>
            </a:extLst>
          </p:cNvPr>
          <p:cNvSpPr>
            <a:spLocks noGrp="1"/>
          </p:cNvSpPr>
          <p:nvPr>
            <p:ph type="sldNum" sz="quarter" idx="12"/>
          </p:nvPr>
        </p:nvSpPr>
        <p:spPr>
          <a:xfrm>
            <a:off x="11452195" y="6124576"/>
            <a:ext cx="39055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2A7EE-1559-4C95-8826-1D0D0CD937D9}" type="slidenum">
              <a:rPr kumimoji="0" lang="nl-NL" sz="1200" b="0" i="0" u="none" strike="noStrike" kern="1200" cap="none" spc="0" normalizeH="0" baseline="0" noProof="0" smtClean="0">
                <a:ln>
                  <a:noFill/>
                </a:ln>
                <a:solidFill>
                  <a:prstClr val="white"/>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9" name="Content Placeholder 4">
            <a:extLst>
              <a:ext uri="{FF2B5EF4-FFF2-40B4-BE49-F238E27FC236}">
                <a16:creationId xmlns:a16="http://schemas.microsoft.com/office/drawing/2014/main" id="{1D6F3C6B-BCFD-40B3-AF77-11FFA8DC6208}"/>
              </a:ext>
            </a:extLst>
          </p:cNvPr>
          <p:cNvSpPr txBox="1">
            <a:spLocks/>
          </p:cNvSpPr>
          <p:nvPr/>
        </p:nvSpPr>
        <p:spPr bwMode="auto">
          <a:xfrm>
            <a:off x="6608616" y="-64001"/>
            <a:ext cx="5583383" cy="384828"/>
          </a:xfrm>
          <a:prstGeom prst="rect">
            <a:avLst/>
          </a:prstGeom>
          <a:solidFill>
            <a:schemeClr val="tx1">
              <a:lumMod val="75000"/>
              <a:lumOff val="25000"/>
            </a:schemeClr>
          </a:solid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itchFamily="34" charset="0"/>
              <a:defRPr sz="2000" kern="1200">
                <a:solidFill>
                  <a:schemeClr val="tx1"/>
                </a:solidFill>
                <a:latin typeface="Arial"/>
                <a:ea typeface="ＭＳ Ｐゴシック" charset="-128"/>
                <a:cs typeface="Arial"/>
              </a:defRPr>
            </a:lvl1pPr>
            <a:lvl2pPr marL="628650"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2pPr>
            <a:lvl3pPr marL="896938"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3pPr>
            <a:lvl4pPr marL="1255713"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4pPr>
            <a:lvl5pPr marL="1612900" indent="-28575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i="1" dirty="0">
                <a:solidFill>
                  <a:schemeClr val="bg1"/>
                </a:solidFill>
                <a:latin typeface="+mn-lt"/>
              </a:rPr>
              <a:t>advertentie</a:t>
            </a:r>
          </a:p>
        </p:txBody>
      </p:sp>
    </p:spTree>
    <p:extLst>
      <p:ext uri="{BB962C8B-B14F-4D97-AF65-F5344CB8AC3E}">
        <p14:creationId xmlns:p14="http://schemas.microsoft.com/office/powerpoint/2010/main" val="3541818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F33E-8B9F-EADF-894F-5D99592F9E1E}"/>
              </a:ext>
            </a:extLst>
          </p:cNvPr>
          <p:cNvSpPr>
            <a:spLocks noGrp="1"/>
          </p:cNvSpPr>
          <p:nvPr>
            <p:ph type="title"/>
          </p:nvPr>
        </p:nvSpPr>
        <p:spPr>
          <a:xfrm>
            <a:off x="609600" y="944563"/>
            <a:ext cx="10894541" cy="1143000"/>
          </a:xfrm>
        </p:spPr>
        <p:txBody>
          <a:bodyPr/>
          <a:lstStyle/>
          <a:p>
            <a:r>
              <a:rPr lang="en-US" dirty="0"/>
              <a:t>      </a:t>
            </a:r>
            <a:r>
              <a:rPr lang="en-US" dirty="0" err="1"/>
              <a:t>Grafisch</a:t>
            </a:r>
            <a:r>
              <a:rPr lang="en-US" dirty="0"/>
              <a:t>?                                of             </a:t>
            </a:r>
            <a:r>
              <a:rPr lang="en-US" dirty="0" err="1"/>
              <a:t>Tekstueel</a:t>
            </a:r>
            <a:r>
              <a:rPr lang="en-US" dirty="0"/>
              <a:t>?</a:t>
            </a:r>
            <a:endParaRPr lang="nl-NL" dirty="0"/>
          </a:p>
        </p:txBody>
      </p:sp>
      <p:pic>
        <p:nvPicPr>
          <p:cNvPr id="7" name="Content Placeholder 6">
            <a:extLst>
              <a:ext uri="{FF2B5EF4-FFF2-40B4-BE49-F238E27FC236}">
                <a16:creationId xmlns:a16="http://schemas.microsoft.com/office/drawing/2014/main" id="{9F91C1E7-AB72-99AA-8831-58305FB9ACBA}"/>
              </a:ext>
            </a:extLst>
          </p:cNvPr>
          <p:cNvPicPr>
            <a:picLocks noGrp="1" noChangeAspect="1"/>
          </p:cNvPicPr>
          <p:nvPr>
            <p:ph sz="half" idx="1"/>
          </p:nvPr>
        </p:nvPicPr>
        <p:blipFill rotWithShape="1">
          <a:blip r:embed="rId3"/>
          <a:srcRect l="1888" t="23844"/>
          <a:stretch/>
        </p:blipFill>
        <p:spPr>
          <a:xfrm>
            <a:off x="459260" y="2230029"/>
            <a:ext cx="5138098" cy="3752079"/>
          </a:xfrm>
        </p:spPr>
      </p:pic>
      <p:pic>
        <p:nvPicPr>
          <p:cNvPr id="9" name="Content Placeholder 8">
            <a:extLst>
              <a:ext uri="{FF2B5EF4-FFF2-40B4-BE49-F238E27FC236}">
                <a16:creationId xmlns:a16="http://schemas.microsoft.com/office/drawing/2014/main" id="{D728E65A-AF5E-14AA-EAA4-200B08BFE932}"/>
              </a:ext>
            </a:extLst>
          </p:cNvPr>
          <p:cNvPicPr>
            <a:picLocks noGrp="1" noChangeAspect="1"/>
          </p:cNvPicPr>
          <p:nvPr>
            <p:ph sz="half" idx="13"/>
          </p:nvPr>
        </p:nvPicPr>
        <p:blipFill>
          <a:blip r:embed="rId4"/>
          <a:stretch>
            <a:fillRect/>
          </a:stretch>
        </p:blipFill>
        <p:spPr>
          <a:xfrm>
            <a:off x="6056870" y="2180604"/>
            <a:ext cx="5675870" cy="3850930"/>
          </a:xfrm>
        </p:spPr>
      </p:pic>
      <p:sp>
        <p:nvSpPr>
          <p:cNvPr id="5" name="Slide Number Placeholder 4">
            <a:extLst>
              <a:ext uri="{FF2B5EF4-FFF2-40B4-BE49-F238E27FC236}">
                <a16:creationId xmlns:a16="http://schemas.microsoft.com/office/drawing/2014/main" id="{3100D07F-BFED-CC48-2D93-76BA3CCDA433}"/>
              </a:ext>
            </a:extLst>
          </p:cNvPr>
          <p:cNvSpPr>
            <a:spLocks noGrp="1"/>
          </p:cNvSpPr>
          <p:nvPr>
            <p:ph type="sldNum" sz="quarter" idx="15"/>
          </p:nvPr>
        </p:nvSpPr>
        <p:spPr/>
        <p:txBody>
          <a:bodyPr/>
          <a:lstStyle/>
          <a:p>
            <a:fld id="{F75C61C7-E3B9-4655-8B03-68B771E40DC5}" type="slidenum">
              <a:rPr lang="nl-NL" smtClean="0"/>
              <a:pPr/>
              <a:t>7</a:t>
            </a:fld>
            <a:endParaRPr lang="nl-NL"/>
          </a:p>
        </p:txBody>
      </p:sp>
      <p:sp>
        <p:nvSpPr>
          <p:cNvPr id="10" name="TextBox 9">
            <a:extLst>
              <a:ext uri="{FF2B5EF4-FFF2-40B4-BE49-F238E27FC236}">
                <a16:creationId xmlns:a16="http://schemas.microsoft.com/office/drawing/2014/main" id="{B3651692-D98B-D1EA-2EB9-BDF6C192076D}"/>
              </a:ext>
            </a:extLst>
          </p:cNvPr>
          <p:cNvSpPr txBox="1"/>
          <p:nvPr/>
        </p:nvSpPr>
        <p:spPr>
          <a:xfrm>
            <a:off x="11281719" y="0"/>
            <a:ext cx="944148" cy="769441"/>
          </a:xfrm>
          <a:prstGeom prst="rect">
            <a:avLst/>
          </a:prstGeom>
          <a:solidFill>
            <a:srgbClr val="FFFF00"/>
          </a:solidFill>
        </p:spPr>
        <p:txBody>
          <a:bodyPr wrap="square" rtlCol="0">
            <a:spAutoFit/>
          </a:bodyPr>
          <a:lstStyle/>
          <a:p>
            <a:pPr algn="ctr"/>
            <a:r>
              <a:rPr lang="en-US" sz="4400" b="1" dirty="0">
                <a:solidFill>
                  <a:srgbClr val="002060"/>
                </a:solidFill>
              </a:rPr>
              <a:t>1</a:t>
            </a:r>
            <a:endParaRPr lang="nl-NL" sz="4400" b="1" dirty="0">
              <a:solidFill>
                <a:srgbClr val="002060"/>
              </a:solidFill>
            </a:endParaRPr>
          </a:p>
        </p:txBody>
      </p:sp>
    </p:spTree>
    <p:extLst>
      <p:ext uri="{BB962C8B-B14F-4D97-AF65-F5344CB8AC3E}">
        <p14:creationId xmlns:p14="http://schemas.microsoft.com/office/powerpoint/2010/main" val="2678494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3F962-7F4C-463E-83EF-6F0E08CDA3D9}"/>
              </a:ext>
            </a:extLst>
          </p:cNvPr>
          <p:cNvSpPr>
            <a:spLocks noGrp="1"/>
          </p:cNvSpPr>
          <p:nvPr>
            <p:ph type="sldNum" sz="quarter" idx="11"/>
          </p:nvPr>
        </p:nvSpPr>
        <p:spPr>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0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9D8A97-05F1-4BE5-83C5-A7F92C5BEE1A}" type="slidenum">
              <a:rPr lang="nl-NL" smtClean="0"/>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000" b="0" i="0" u="none" strike="noStrike" kern="1200" cap="none" spc="0" normalizeH="0" baseline="0" noProof="0">
              <a:ln>
                <a:noFill/>
              </a:ln>
              <a:solidFill>
                <a:prstClr val="white"/>
              </a:solidFill>
              <a:effectLst/>
              <a:uLnTx/>
              <a:uFillTx/>
              <a:latin typeface="Calibri"/>
              <a:cs typeface="Arial" charset="0"/>
            </a:endParaRPr>
          </a:p>
        </p:txBody>
      </p:sp>
      <p:pic>
        <p:nvPicPr>
          <p:cNvPr id="6" name="Picture 5">
            <a:extLst>
              <a:ext uri="{FF2B5EF4-FFF2-40B4-BE49-F238E27FC236}">
                <a16:creationId xmlns:a16="http://schemas.microsoft.com/office/drawing/2014/main" id="{B40A1D57-266C-4C83-AB00-0A3988A13A55}"/>
              </a:ext>
            </a:extLst>
          </p:cNvPr>
          <p:cNvPicPr>
            <a:picLocks noChangeAspect="1"/>
          </p:cNvPicPr>
          <p:nvPr/>
        </p:nvPicPr>
        <p:blipFill rotWithShape="1">
          <a:blip r:embed="rId3"/>
          <a:srcRect l="1199" t="16001" r="52519" b="9333"/>
          <a:stretch/>
        </p:blipFill>
        <p:spPr>
          <a:xfrm>
            <a:off x="6109759" y="518351"/>
            <a:ext cx="5314950" cy="5387099"/>
          </a:xfrm>
          <a:prstGeom prst="rect">
            <a:avLst/>
          </a:prstGeom>
        </p:spPr>
      </p:pic>
      <p:sp>
        <p:nvSpPr>
          <p:cNvPr id="2" name="Title 1">
            <a:extLst>
              <a:ext uri="{FF2B5EF4-FFF2-40B4-BE49-F238E27FC236}">
                <a16:creationId xmlns:a16="http://schemas.microsoft.com/office/drawing/2014/main" id="{CDE80CE3-E07D-4ECD-8DEF-1AE661612B32}"/>
              </a:ext>
            </a:extLst>
          </p:cNvPr>
          <p:cNvSpPr>
            <a:spLocks noGrp="1"/>
          </p:cNvSpPr>
          <p:nvPr>
            <p:ph type="title"/>
          </p:nvPr>
        </p:nvSpPr>
        <p:spPr>
          <a:xfrm>
            <a:off x="438233" y="91827"/>
            <a:ext cx="6061421" cy="1143000"/>
          </a:xfrm>
          <a:solidFill>
            <a:schemeClr val="bg1"/>
          </a:solidFill>
        </p:spPr>
        <p:txBody>
          <a:bodyPr>
            <a:normAutofit/>
          </a:bodyPr>
          <a:lstStyle/>
          <a:p>
            <a:pPr algn="ctr"/>
            <a:r>
              <a:rPr lang="en-US" cap="none" dirty="0"/>
              <a:t>Stock-</a:t>
            </a:r>
            <a:r>
              <a:rPr lang="en-US" cap="none" dirty="0" err="1"/>
              <a:t>Flowdiagrammen</a:t>
            </a:r>
            <a:r>
              <a:rPr lang="en-US" cap="none" dirty="0"/>
              <a:t> (</a:t>
            </a:r>
            <a:r>
              <a:rPr lang="en-US" dirty="0"/>
              <a:t>≠ Coach)</a:t>
            </a:r>
            <a:br>
              <a:rPr lang="en-US" dirty="0"/>
            </a:br>
            <a:endParaRPr lang="en-US" sz="3200" dirty="0"/>
          </a:p>
        </p:txBody>
      </p:sp>
      <p:graphicFrame>
        <p:nvGraphicFramePr>
          <p:cNvPr id="7" name="Table 13">
            <a:extLst>
              <a:ext uri="{FF2B5EF4-FFF2-40B4-BE49-F238E27FC236}">
                <a16:creationId xmlns:a16="http://schemas.microsoft.com/office/drawing/2014/main" id="{6FDE0C24-05C5-480C-B9DB-B3E4A9487643}"/>
              </a:ext>
            </a:extLst>
          </p:cNvPr>
          <p:cNvGraphicFramePr>
            <a:graphicFrameLocks noGrp="1"/>
          </p:cNvGraphicFramePr>
          <p:nvPr/>
        </p:nvGraphicFramePr>
        <p:xfrm>
          <a:off x="749885" y="1814561"/>
          <a:ext cx="4593504" cy="3579004"/>
        </p:xfrm>
        <a:graphic>
          <a:graphicData uri="http://schemas.openxmlformats.org/drawingml/2006/table">
            <a:tbl>
              <a:tblPr firstRow="1" bandRow="1">
                <a:tableStyleId>{5940675A-B579-460E-94D1-54222C63F5DA}</a:tableStyleId>
              </a:tblPr>
              <a:tblGrid>
                <a:gridCol w="2296752">
                  <a:extLst>
                    <a:ext uri="{9D8B030D-6E8A-4147-A177-3AD203B41FA5}">
                      <a16:colId xmlns:a16="http://schemas.microsoft.com/office/drawing/2014/main" val="2431327771"/>
                    </a:ext>
                  </a:extLst>
                </a:gridCol>
                <a:gridCol w="2296752">
                  <a:extLst>
                    <a:ext uri="{9D8B030D-6E8A-4147-A177-3AD203B41FA5}">
                      <a16:colId xmlns:a16="http://schemas.microsoft.com/office/drawing/2014/main" val="3434764150"/>
                    </a:ext>
                  </a:extLst>
                </a:gridCol>
              </a:tblGrid>
              <a:tr h="609004">
                <a:tc>
                  <a:txBody>
                    <a:bodyPr/>
                    <a:lstStyle/>
                    <a:p>
                      <a:pPr algn="ctr"/>
                      <a:r>
                        <a:rPr lang="en-US" sz="2000" b="1"/>
                        <a:t>Naam</a:t>
                      </a:r>
                      <a:endParaRPr lang="nl-NL" sz="2000" b="1"/>
                    </a:p>
                  </a:txBody>
                  <a:tcPr anchor="ctr">
                    <a:solidFill>
                      <a:schemeClr val="bg1"/>
                    </a:solidFill>
                  </a:tcPr>
                </a:tc>
                <a:tc>
                  <a:txBody>
                    <a:bodyPr/>
                    <a:lstStyle/>
                    <a:p>
                      <a:pPr algn="ctr"/>
                      <a:r>
                        <a:rPr lang="en-US" sz="2000" b="1" err="1"/>
                        <a:t>Symbool</a:t>
                      </a:r>
                      <a:endParaRPr lang="nl-NL" sz="2000" b="1"/>
                    </a:p>
                  </a:txBody>
                  <a:tcPr anchor="ctr">
                    <a:solidFill>
                      <a:schemeClr val="bg1"/>
                    </a:solidFill>
                  </a:tcPr>
                </a:tc>
                <a:extLst>
                  <a:ext uri="{0D108BD9-81ED-4DB2-BD59-A6C34878D82A}">
                    <a16:rowId xmlns:a16="http://schemas.microsoft.com/office/drawing/2014/main" val="998432118"/>
                  </a:ext>
                </a:extLst>
              </a:tr>
              <a:tr h="594000">
                <a:tc>
                  <a:txBody>
                    <a:bodyPr/>
                    <a:lstStyle/>
                    <a:p>
                      <a:pPr algn="ctr"/>
                      <a:r>
                        <a:rPr lang="en-US" sz="2000"/>
                        <a:t>Stock of </a:t>
                      </a:r>
                      <a:r>
                        <a:rPr lang="en-US" sz="2000" err="1"/>
                        <a:t>voorraad</a:t>
                      </a:r>
                      <a:endParaRPr lang="nl-NL" sz="2000"/>
                    </a:p>
                  </a:txBody>
                  <a:tcPr anchor="ctr">
                    <a:solidFill>
                      <a:schemeClr val="bg1"/>
                    </a:solidFill>
                  </a:tcPr>
                </a:tc>
                <a:tc>
                  <a:txBody>
                    <a:bodyPr/>
                    <a:lstStyle/>
                    <a:p>
                      <a:endParaRPr lang="nl-NL" sz="2000"/>
                    </a:p>
                  </a:txBody>
                  <a:tcPr>
                    <a:solidFill>
                      <a:schemeClr val="bg1"/>
                    </a:solidFill>
                  </a:tcPr>
                </a:tc>
                <a:extLst>
                  <a:ext uri="{0D108BD9-81ED-4DB2-BD59-A6C34878D82A}">
                    <a16:rowId xmlns:a16="http://schemas.microsoft.com/office/drawing/2014/main" val="4286836104"/>
                  </a:ext>
                </a:extLst>
              </a:tr>
              <a:tr h="594000">
                <a:tc>
                  <a:txBody>
                    <a:bodyPr/>
                    <a:lstStyle/>
                    <a:p>
                      <a:pPr algn="ctr"/>
                      <a:r>
                        <a:rPr lang="en-US" sz="2000"/>
                        <a:t>Flow of </a:t>
                      </a:r>
                      <a:r>
                        <a:rPr lang="en-US" sz="2000" err="1"/>
                        <a:t>stroom</a:t>
                      </a:r>
                      <a:endParaRPr lang="nl-NL" sz="2000"/>
                    </a:p>
                  </a:txBody>
                  <a:tcPr anchor="ctr">
                    <a:solidFill>
                      <a:schemeClr val="bg1"/>
                    </a:solidFill>
                  </a:tcPr>
                </a:tc>
                <a:tc>
                  <a:txBody>
                    <a:bodyPr/>
                    <a:lstStyle/>
                    <a:p>
                      <a:endParaRPr lang="nl-NL" sz="2000"/>
                    </a:p>
                  </a:txBody>
                  <a:tcPr>
                    <a:solidFill>
                      <a:schemeClr val="bg1"/>
                    </a:solidFill>
                  </a:tcPr>
                </a:tc>
                <a:extLst>
                  <a:ext uri="{0D108BD9-81ED-4DB2-BD59-A6C34878D82A}">
                    <a16:rowId xmlns:a16="http://schemas.microsoft.com/office/drawing/2014/main" val="1380801157"/>
                  </a:ext>
                </a:extLst>
              </a:tr>
              <a:tr h="594000">
                <a:tc>
                  <a:txBody>
                    <a:bodyPr/>
                    <a:lstStyle/>
                    <a:p>
                      <a:pPr algn="ctr"/>
                      <a:r>
                        <a:rPr lang="en-US" sz="2000" err="1"/>
                        <a:t>Hulpvariabele</a:t>
                      </a:r>
                      <a:endParaRPr lang="nl-NL" sz="2000"/>
                    </a:p>
                  </a:txBody>
                  <a:tcPr anchor="ctr">
                    <a:solidFill>
                      <a:schemeClr val="bg1"/>
                    </a:solidFill>
                  </a:tcPr>
                </a:tc>
                <a:tc>
                  <a:txBody>
                    <a:bodyPr/>
                    <a:lstStyle/>
                    <a:p>
                      <a:endParaRPr lang="nl-NL" sz="2000"/>
                    </a:p>
                  </a:txBody>
                  <a:tcPr>
                    <a:solidFill>
                      <a:schemeClr val="bg1"/>
                    </a:solidFill>
                  </a:tcPr>
                </a:tc>
                <a:extLst>
                  <a:ext uri="{0D108BD9-81ED-4DB2-BD59-A6C34878D82A}">
                    <a16:rowId xmlns:a16="http://schemas.microsoft.com/office/drawing/2014/main" val="1696972189"/>
                  </a:ext>
                </a:extLst>
              </a:tr>
              <a:tr h="594000">
                <a:tc>
                  <a:txBody>
                    <a:bodyPr/>
                    <a:lstStyle/>
                    <a:p>
                      <a:pPr algn="ctr"/>
                      <a:r>
                        <a:rPr lang="en-US" sz="2000" err="1"/>
                        <a:t>Constante</a:t>
                      </a:r>
                      <a:endParaRPr lang="nl-NL" sz="2000"/>
                    </a:p>
                  </a:txBody>
                  <a:tcPr anchor="ctr">
                    <a:solidFill>
                      <a:schemeClr val="bg1"/>
                    </a:solidFill>
                  </a:tcPr>
                </a:tc>
                <a:tc>
                  <a:txBody>
                    <a:bodyPr/>
                    <a:lstStyle/>
                    <a:p>
                      <a:endParaRPr lang="nl-NL" sz="2000"/>
                    </a:p>
                  </a:txBody>
                  <a:tcPr>
                    <a:solidFill>
                      <a:schemeClr val="bg1"/>
                    </a:solidFill>
                  </a:tcPr>
                </a:tc>
                <a:extLst>
                  <a:ext uri="{0D108BD9-81ED-4DB2-BD59-A6C34878D82A}">
                    <a16:rowId xmlns:a16="http://schemas.microsoft.com/office/drawing/2014/main" val="1952088158"/>
                  </a:ext>
                </a:extLst>
              </a:tr>
              <a:tr h="594000">
                <a:tc>
                  <a:txBody>
                    <a:bodyPr/>
                    <a:lstStyle/>
                    <a:p>
                      <a:pPr algn="ctr"/>
                      <a:r>
                        <a:rPr lang="en-US" sz="2000" err="1"/>
                        <a:t>Relatiepijl</a:t>
                      </a:r>
                      <a:endParaRPr lang="nl-NL" sz="2000"/>
                    </a:p>
                  </a:txBody>
                  <a:tcPr anchor="ctr">
                    <a:solidFill>
                      <a:schemeClr val="bg1"/>
                    </a:solidFill>
                  </a:tcPr>
                </a:tc>
                <a:tc>
                  <a:txBody>
                    <a:bodyPr/>
                    <a:lstStyle/>
                    <a:p>
                      <a:endParaRPr lang="nl-NL" sz="2000"/>
                    </a:p>
                  </a:txBody>
                  <a:tcPr>
                    <a:solidFill>
                      <a:schemeClr val="bg1"/>
                    </a:solidFill>
                  </a:tcPr>
                </a:tc>
                <a:extLst>
                  <a:ext uri="{0D108BD9-81ED-4DB2-BD59-A6C34878D82A}">
                    <a16:rowId xmlns:a16="http://schemas.microsoft.com/office/drawing/2014/main" val="3335088945"/>
                  </a:ext>
                </a:extLst>
              </a:tr>
            </a:tbl>
          </a:graphicData>
        </a:graphic>
      </p:graphicFrame>
      <p:grpSp>
        <p:nvGrpSpPr>
          <p:cNvPr id="3" name="Group 2">
            <a:extLst>
              <a:ext uri="{FF2B5EF4-FFF2-40B4-BE49-F238E27FC236}">
                <a16:creationId xmlns:a16="http://schemas.microsoft.com/office/drawing/2014/main" id="{648CC22E-118D-4166-AA98-117F81503850}"/>
              </a:ext>
            </a:extLst>
          </p:cNvPr>
          <p:cNvGrpSpPr/>
          <p:nvPr/>
        </p:nvGrpSpPr>
        <p:grpSpPr>
          <a:xfrm>
            <a:off x="3849237" y="2609697"/>
            <a:ext cx="394632" cy="2734990"/>
            <a:chOff x="7457778" y="2916216"/>
            <a:chExt cx="394632" cy="2734990"/>
          </a:xfrm>
        </p:grpSpPr>
        <p:grpSp>
          <p:nvGrpSpPr>
            <p:cNvPr id="8" name="Group 7">
              <a:extLst>
                <a:ext uri="{FF2B5EF4-FFF2-40B4-BE49-F238E27FC236}">
                  <a16:creationId xmlns:a16="http://schemas.microsoft.com/office/drawing/2014/main" id="{756C99ED-EE3D-410C-8E96-645742EA1591}"/>
                </a:ext>
              </a:extLst>
            </p:cNvPr>
            <p:cNvGrpSpPr/>
            <p:nvPr/>
          </p:nvGrpSpPr>
          <p:grpSpPr>
            <a:xfrm>
              <a:off x="7457778" y="2916216"/>
              <a:ext cx="394632" cy="2734990"/>
              <a:chOff x="5891868" y="3263417"/>
              <a:chExt cx="394632" cy="2734990"/>
            </a:xfrm>
          </p:grpSpPr>
          <p:pic>
            <p:nvPicPr>
              <p:cNvPr id="9" name="Picture 8">
                <a:extLst>
                  <a:ext uri="{FF2B5EF4-FFF2-40B4-BE49-F238E27FC236}">
                    <a16:creationId xmlns:a16="http://schemas.microsoft.com/office/drawing/2014/main" id="{311A9D1A-C042-43C3-B57C-D5ED4AFA45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91868" y="3263417"/>
                <a:ext cx="381000" cy="381000"/>
              </a:xfrm>
              <a:prstGeom prst="rect">
                <a:avLst/>
              </a:prstGeom>
              <a:noFill/>
              <a:ln>
                <a:noFill/>
              </a:ln>
            </p:spPr>
          </p:pic>
          <p:pic>
            <p:nvPicPr>
              <p:cNvPr id="10" name="Picture 9">
                <a:extLst>
                  <a:ext uri="{FF2B5EF4-FFF2-40B4-BE49-F238E27FC236}">
                    <a16:creationId xmlns:a16="http://schemas.microsoft.com/office/drawing/2014/main" id="{C12672B0-04A4-49E5-889D-70C3F34D63B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891868" y="3865621"/>
                <a:ext cx="381000" cy="381000"/>
              </a:xfrm>
              <a:prstGeom prst="rect">
                <a:avLst/>
              </a:prstGeom>
              <a:noFill/>
              <a:ln>
                <a:noFill/>
              </a:ln>
            </p:spPr>
          </p:pic>
          <p:pic>
            <p:nvPicPr>
              <p:cNvPr id="11" name="Picture 10">
                <a:extLst>
                  <a:ext uri="{FF2B5EF4-FFF2-40B4-BE49-F238E27FC236}">
                    <a16:creationId xmlns:a16="http://schemas.microsoft.com/office/drawing/2014/main" id="{2A71908C-96F0-4219-8CF3-68322087277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891868" y="4425068"/>
                <a:ext cx="381000" cy="406297"/>
              </a:xfrm>
              <a:prstGeom prst="rect">
                <a:avLst/>
              </a:prstGeom>
              <a:noFill/>
              <a:ln>
                <a:noFill/>
              </a:ln>
            </p:spPr>
          </p:pic>
          <p:pic>
            <p:nvPicPr>
              <p:cNvPr id="12" name="Picture 11">
                <a:extLst>
                  <a:ext uri="{FF2B5EF4-FFF2-40B4-BE49-F238E27FC236}">
                    <a16:creationId xmlns:a16="http://schemas.microsoft.com/office/drawing/2014/main" id="{C838E6AE-AD71-4DB3-B213-3153528F883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905500" y="5617407"/>
                <a:ext cx="381000" cy="381000"/>
              </a:xfrm>
              <a:prstGeom prst="rect">
                <a:avLst/>
              </a:prstGeom>
              <a:noFill/>
              <a:ln>
                <a:noFill/>
              </a:ln>
            </p:spPr>
          </p:pic>
        </p:grpSp>
        <p:pic>
          <p:nvPicPr>
            <p:cNvPr id="13" name="Picture 12">
              <a:extLst>
                <a:ext uri="{FF2B5EF4-FFF2-40B4-BE49-F238E27FC236}">
                  <a16:creationId xmlns:a16="http://schemas.microsoft.com/office/drawing/2014/main" id="{DE85990E-0454-4571-9F13-F58E0ACD1DC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457778" y="4679846"/>
              <a:ext cx="381000" cy="381000"/>
            </a:xfrm>
            <a:prstGeom prst="rect">
              <a:avLst/>
            </a:prstGeom>
            <a:noFill/>
            <a:ln>
              <a:noFill/>
            </a:ln>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9C41609-6B31-E2E6-A843-3A61BC0C0949}"/>
                  </a:ext>
                </a:extLst>
              </p:cNvPr>
              <p:cNvSpPr txBox="1"/>
              <p:nvPr/>
            </p:nvSpPr>
            <p:spPr>
              <a:xfrm>
                <a:off x="4175117" y="5935356"/>
                <a:ext cx="6831550" cy="43088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d>
                        <m:dPr>
                          <m:ctrlPr>
                            <a:rPr lang="en-US" sz="2800" i="1">
                              <a:latin typeface="Cambria Math" panose="02040503050406030204" pitchFamily="18" charset="0"/>
                            </a:rPr>
                          </m:ctrlPr>
                        </m:dPr>
                        <m:e>
                          <m:r>
                            <a:rPr lang="en-US" sz="2800" b="0" i="1" smtClean="0">
                              <a:latin typeface="Cambria Math" panose="02040503050406030204" pitchFamily="18" charset="0"/>
                            </a:rPr>
                            <m:t>𝑡</m:t>
                          </m:r>
                        </m:e>
                      </m:d>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𝑆</m:t>
                      </m:r>
                      <m:d>
                        <m:dPr>
                          <m:ctrlPr>
                            <a:rPr lang="en-US" sz="2800" i="1">
                              <a:latin typeface="Cambria Math" panose="02040503050406030204" pitchFamily="18" charset="0"/>
                            </a:rPr>
                          </m:ctrlPr>
                        </m:dPr>
                        <m:e>
                          <m:r>
                            <a:rPr lang="en-US" sz="2800" b="0" i="1" smtClean="0">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𝑡</m:t>
                          </m:r>
                        </m:e>
                      </m:d>
                      <m:r>
                        <a:rPr lang="en-US" sz="2800" b="0" i="1" smtClean="0">
                          <a:latin typeface="Cambria Math" panose="02040503050406030204" pitchFamily="18" charset="0"/>
                          <a:ea typeface="Cambria Math" panose="02040503050406030204" pitchFamily="18" charset="0"/>
                        </a:rPr>
                        <m:t>+</m:t>
                      </m:r>
                      <m:d>
                        <m:dPr>
                          <m:begChr m:val="["/>
                          <m:endChr m:val="]"/>
                          <m:ctrlPr>
                            <a:rPr lang="en-US" sz="2800" i="1" smtClean="0">
                              <a:latin typeface="Cambria Math" panose="02040503050406030204" pitchFamily="18" charset="0"/>
                              <a:ea typeface="Cambria Math" panose="02040503050406030204" pitchFamily="18" charset="0"/>
                            </a:rPr>
                          </m:ctrlPr>
                        </m:dPr>
                        <m:e>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 </m:t>
                              </m:r>
                              <m:r>
                                <a:rPr lang="en-US" sz="2800" i="1">
                                  <a:latin typeface="Cambria Math" panose="02040503050406030204" pitchFamily="18" charset="0"/>
                                  <a:ea typeface="Cambria Math" panose="02040503050406030204" pitchFamily="18" charset="0"/>
                                </a:rPr>
                                <m:t>𝐹</m:t>
                              </m:r>
                            </m:e>
                            <m:sub>
                              <m:r>
                                <a:rPr lang="en-US" sz="2800" i="1">
                                  <a:latin typeface="Cambria Math" panose="02040503050406030204" pitchFamily="18" charset="0"/>
                                  <a:ea typeface="Cambria Math" panose="02040503050406030204" pitchFamily="18" charset="0"/>
                                </a:rPr>
                                <m:t>𝐼𝑁</m:t>
                              </m:r>
                            </m:sub>
                          </m:sSub>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𝑡</m:t>
                              </m:r>
                            </m:e>
                          </m:d>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𝐹</m:t>
                              </m:r>
                            </m:e>
                            <m:sub>
                              <m:r>
                                <a:rPr lang="en-US" sz="2800" i="1">
                                  <a:latin typeface="Cambria Math" panose="02040503050406030204" pitchFamily="18" charset="0"/>
                                  <a:ea typeface="Cambria Math" panose="02040503050406030204" pitchFamily="18" charset="0"/>
                                </a:rPr>
                                <m:t>𝑂𝑈𝑇</m:t>
                              </m:r>
                            </m:sub>
                          </m:sSub>
                          <m:r>
                            <a:rPr lang="en-US" sz="2800" i="1">
                              <a:latin typeface="Cambria Math" panose="02040503050406030204" pitchFamily="18" charset="0"/>
                              <a:ea typeface="Cambria Math" panose="02040503050406030204" pitchFamily="18" charset="0"/>
                            </a:rPr>
                            <m:t> (</m:t>
                          </m:r>
                          <m:r>
                            <a:rPr lang="en-US" sz="2800" i="1">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m:t>
                          </m:r>
                        </m:e>
                      </m:d>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oMath>
                  </m:oMathPara>
                </a14:m>
                <a:endParaRPr lang="nl-NL" sz="2800" dirty="0"/>
              </a:p>
            </p:txBody>
          </p:sp>
        </mc:Choice>
        <mc:Fallback xmlns="">
          <p:sp>
            <p:nvSpPr>
              <p:cNvPr id="5" name="TextBox 4">
                <a:extLst>
                  <a:ext uri="{FF2B5EF4-FFF2-40B4-BE49-F238E27FC236}">
                    <a16:creationId xmlns:a16="http://schemas.microsoft.com/office/drawing/2014/main" id="{19C41609-6B31-E2E6-A843-3A61BC0C0949}"/>
                  </a:ext>
                </a:extLst>
              </p:cNvPr>
              <p:cNvSpPr txBox="1">
                <a:spLocks noRot="1" noChangeAspect="1" noMove="1" noResize="1" noEditPoints="1" noAdjustHandles="1" noChangeArrowheads="1" noChangeShapeType="1" noTextEdit="1"/>
              </p:cNvSpPr>
              <p:nvPr/>
            </p:nvSpPr>
            <p:spPr>
              <a:xfrm>
                <a:off x="4175117" y="5935356"/>
                <a:ext cx="6831550" cy="430887"/>
              </a:xfrm>
              <a:prstGeom prst="rect">
                <a:avLst/>
              </a:prstGeom>
              <a:blipFill>
                <a:blip r:embed="rId9"/>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259015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5C68-6F95-4D36-B898-85E36C6DD45B}"/>
              </a:ext>
            </a:extLst>
          </p:cNvPr>
          <p:cNvSpPr>
            <a:spLocks noGrp="1"/>
          </p:cNvSpPr>
          <p:nvPr>
            <p:ph type="title"/>
          </p:nvPr>
        </p:nvSpPr>
        <p:spPr/>
        <p:txBody>
          <a:bodyPr/>
          <a:lstStyle/>
          <a:p>
            <a:endParaRPr lang="nl-NL" dirty="0"/>
          </a:p>
        </p:txBody>
      </p:sp>
      <p:graphicFrame>
        <p:nvGraphicFramePr>
          <p:cNvPr id="5" name="Content Placeholder 4">
            <a:extLst>
              <a:ext uri="{FF2B5EF4-FFF2-40B4-BE49-F238E27FC236}">
                <a16:creationId xmlns:a16="http://schemas.microsoft.com/office/drawing/2014/main" id="{85A38E98-CC74-41B9-86B7-90C446A8FF76}"/>
              </a:ext>
            </a:extLst>
          </p:cNvPr>
          <p:cNvGraphicFramePr>
            <a:graphicFrameLocks noGrp="1"/>
          </p:cNvGraphicFramePr>
          <p:nvPr>
            <p:ph sz="half" idx="1"/>
          </p:nvPr>
        </p:nvGraphicFramePr>
        <p:xfrm>
          <a:off x="36875" y="23802"/>
          <a:ext cx="12118250" cy="6708467"/>
        </p:xfrm>
        <a:graphic>
          <a:graphicData uri="http://schemas.openxmlformats.org/drawingml/2006/table">
            <a:tbl>
              <a:tblPr firstRow="1" firstCol="1" bandRow="1">
                <a:tableStyleId>{5940675A-B579-460E-94D1-54222C63F5DA}</a:tableStyleId>
              </a:tblPr>
              <a:tblGrid>
                <a:gridCol w="6059125">
                  <a:extLst>
                    <a:ext uri="{9D8B030D-6E8A-4147-A177-3AD203B41FA5}">
                      <a16:colId xmlns:a16="http://schemas.microsoft.com/office/drawing/2014/main" val="789171960"/>
                    </a:ext>
                  </a:extLst>
                </a:gridCol>
                <a:gridCol w="6059125">
                  <a:extLst>
                    <a:ext uri="{9D8B030D-6E8A-4147-A177-3AD203B41FA5}">
                      <a16:colId xmlns:a16="http://schemas.microsoft.com/office/drawing/2014/main" val="2728314924"/>
                    </a:ext>
                  </a:extLst>
                </a:gridCol>
              </a:tblGrid>
              <a:tr h="787412">
                <a:tc>
                  <a:txBody>
                    <a:bodyPr/>
                    <a:lstStyle/>
                    <a:p>
                      <a:pPr algn="ctr"/>
                      <a:r>
                        <a:rPr lang="en-US" sz="27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Systeemdiagram</a:t>
                      </a:r>
                      <a:r>
                        <a:rPr lang="en-US" sz="2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7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beweging</a:t>
                      </a:r>
                      <a:r>
                        <a:rPr lang="en-US" sz="2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nl-NL" sz="2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1D</a:t>
                      </a:r>
                    </a:p>
                  </a:txBody>
                  <a:tcPr marL="68580" marR="68580" marT="0" marB="0" anchor="ctr">
                    <a:solidFill>
                      <a:schemeClr val="accent6">
                        <a:lumMod val="75000"/>
                      </a:schemeClr>
                    </a:solidFill>
                  </a:tcPr>
                </a:tc>
                <a:tc>
                  <a:txBody>
                    <a:bodyPr/>
                    <a:lstStyle/>
                    <a:p>
                      <a:pPr algn="ctr"/>
                      <a:r>
                        <a:rPr lang="en-US" sz="27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Beschrijving</a:t>
                      </a:r>
                      <a:endParaRPr lang="nl-NL" sz="2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extLst>
                  <a:ext uri="{0D108BD9-81ED-4DB2-BD59-A6C34878D82A}">
                    <a16:rowId xmlns:a16="http://schemas.microsoft.com/office/drawing/2014/main" val="2977947453"/>
                  </a:ext>
                </a:extLst>
              </a:tr>
              <a:tr h="5921055">
                <a:tc>
                  <a:txBody>
                    <a:bodyPr/>
                    <a:lstStyle/>
                    <a:p>
                      <a:r>
                        <a:rPr lang="nl-NL" sz="2800" dirty="0">
                          <a:effectLst/>
                        </a:rPr>
                        <a:t> </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69400702"/>
                  </a:ext>
                </a:extLst>
              </a:tr>
            </a:tbl>
          </a:graphicData>
        </a:graphic>
      </p:graphicFrame>
      <p:sp>
        <p:nvSpPr>
          <p:cNvPr id="4" name="Slide Number Placeholder 3">
            <a:extLst>
              <a:ext uri="{FF2B5EF4-FFF2-40B4-BE49-F238E27FC236}">
                <a16:creationId xmlns:a16="http://schemas.microsoft.com/office/drawing/2014/main" id="{C4302CB3-70EE-4F53-9024-832F991FDA25}"/>
              </a:ext>
            </a:extLst>
          </p:cNvPr>
          <p:cNvSpPr>
            <a:spLocks noGrp="1"/>
          </p:cNvSpPr>
          <p:nvPr>
            <p:ph type="sldNum" sz="quarter" idx="11"/>
          </p:nvPr>
        </p:nvSpPr>
        <p:spPr/>
        <p:txBody>
          <a:bodyPr/>
          <a:lstStyle/>
          <a:p>
            <a:fld id="{D7B78C02-9663-8F41-9A9C-C254456693DC}" type="slidenum">
              <a:rPr lang="nl-NL" smtClean="0">
                <a:solidFill>
                  <a:prstClr val="white"/>
                </a:solidFill>
              </a:rPr>
              <a:pPr/>
              <a:t>9</a:t>
            </a:fld>
            <a:endParaRPr lang="nl-NL">
              <a:solidFill>
                <a:prstClr val="white"/>
              </a:solidFill>
            </a:endParaRPr>
          </a:p>
        </p:txBody>
      </p:sp>
      <p:pic>
        <p:nvPicPr>
          <p:cNvPr id="3" name="Picture 2">
            <a:extLst>
              <a:ext uri="{FF2B5EF4-FFF2-40B4-BE49-F238E27FC236}">
                <a16:creationId xmlns:a16="http://schemas.microsoft.com/office/drawing/2014/main" id="{C5C19FA5-5052-D133-9369-8F5878AAE593}"/>
              </a:ext>
            </a:extLst>
          </p:cNvPr>
          <p:cNvPicPr>
            <a:picLocks noChangeAspect="1"/>
          </p:cNvPicPr>
          <p:nvPr/>
        </p:nvPicPr>
        <p:blipFill rotWithShape="1">
          <a:blip r:embed="rId3"/>
          <a:srcRect l="1645" r="3321"/>
          <a:stretch/>
        </p:blipFill>
        <p:spPr>
          <a:xfrm>
            <a:off x="215756" y="2008453"/>
            <a:ext cx="5681609" cy="3670601"/>
          </a:xfrm>
          <a:prstGeom prst="rect">
            <a:avLst/>
          </a:prstGeom>
        </p:spPr>
      </p:pic>
      <p:sp>
        <p:nvSpPr>
          <p:cNvPr id="6" name="TextBox 5">
            <a:extLst>
              <a:ext uri="{FF2B5EF4-FFF2-40B4-BE49-F238E27FC236}">
                <a16:creationId xmlns:a16="http://schemas.microsoft.com/office/drawing/2014/main" id="{75C4D7F8-BCF4-BAF3-862E-349621F60A47}"/>
              </a:ext>
            </a:extLst>
          </p:cNvPr>
          <p:cNvSpPr txBox="1"/>
          <p:nvPr/>
        </p:nvSpPr>
        <p:spPr>
          <a:xfrm>
            <a:off x="6161144" y="2028616"/>
            <a:ext cx="5815100" cy="2800767"/>
          </a:xfrm>
          <a:prstGeom prst="rect">
            <a:avLst/>
          </a:prstGeom>
          <a:noFill/>
          <a:ln>
            <a:noFill/>
          </a:ln>
        </p:spPr>
        <p:txBody>
          <a:bodyPr wrap="square" rtlCol="0">
            <a:spAutoFit/>
          </a:bodyPr>
          <a:lstStyle/>
          <a:p>
            <a:pPr algn="ctr"/>
            <a:r>
              <a:rPr lang="nl-NL" sz="2800" kern="1200">
                <a:solidFill>
                  <a:schemeClr val="tx1"/>
                </a:solidFill>
                <a:effectLst/>
                <a:latin typeface="+mn-lt"/>
                <a:ea typeface="+mn-ea"/>
                <a:cs typeface="+mn-cs"/>
              </a:rPr>
              <a:t>“Als je versnelling en startwaarden kent, dan ken je de beweging</a:t>
            </a:r>
            <a:r>
              <a:rPr lang="nl-NL" sz="2800" i="1" kern="1200">
                <a:solidFill>
                  <a:schemeClr val="tx1"/>
                </a:solidFill>
                <a:effectLst/>
                <a:latin typeface="+mn-lt"/>
                <a:ea typeface="+mn-ea"/>
                <a:cs typeface="+mn-cs"/>
              </a:rPr>
              <a:t>.”</a:t>
            </a:r>
            <a:endParaRPr lang="nl-NL" sz="2800" kern="1200">
              <a:solidFill>
                <a:schemeClr val="tx1"/>
              </a:solidFill>
              <a:effectLst/>
              <a:latin typeface="+mn-lt"/>
              <a:ea typeface="+mn-ea"/>
              <a:cs typeface="+mn-cs"/>
            </a:endParaRPr>
          </a:p>
          <a:p>
            <a:r>
              <a:rPr lang="nl-NL" sz="2400" i="1" kern="1200">
                <a:solidFill>
                  <a:schemeClr val="tx1"/>
                </a:solidFill>
                <a:effectLst/>
                <a:latin typeface="+mn-lt"/>
                <a:ea typeface="+mn-ea"/>
                <a:cs typeface="+mn-cs"/>
              </a:rPr>
              <a:t> </a:t>
            </a:r>
            <a:endParaRPr lang="nl-NL" sz="2400" kern="1200">
              <a:solidFill>
                <a:schemeClr val="tx1"/>
              </a:solidFill>
              <a:effectLst/>
              <a:latin typeface="+mn-lt"/>
              <a:ea typeface="+mn-ea"/>
              <a:cs typeface="+mn-cs"/>
            </a:endParaRPr>
          </a:p>
          <a:p>
            <a:pPr lvl="1" algn="ctr"/>
            <a:r>
              <a:rPr lang="nl-NL" sz="2400" kern="1200">
                <a:solidFill>
                  <a:schemeClr val="tx1"/>
                </a:solidFill>
                <a:effectLst/>
                <a:latin typeface="+mn-lt"/>
                <a:ea typeface="+mn-ea"/>
                <a:cs typeface="+mn-cs"/>
              </a:rPr>
              <a:t>De versnelling (flow) bepaalt of en hoe de snelheid (stock) verandert. </a:t>
            </a:r>
          </a:p>
          <a:p>
            <a:pPr lvl="1" algn="ctr"/>
            <a:r>
              <a:rPr lang="nl-NL" sz="2400" kern="1200">
                <a:solidFill>
                  <a:schemeClr val="tx1"/>
                </a:solidFill>
                <a:effectLst/>
                <a:latin typeface="+mn-lt"/>
                <a:ea typeface="+mn-ea"/>
                <a:cs typeface="+mn-cs"/>
              </a:rPr>
              <a:t>De snelheid (flow) bepaalt of en hoe de positie (stock) verandert.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94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JABLOON Corporate Algemeen ppt - nieuwe huisstijl - titel + volg">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jabloon-corporate-algemeen-ppt---nieuwe-huisstijl---titel-volg.potx" id="{24A6C759-461A-43A0-BB70-0C672B0506EF}" vid="{20CF2266-4397-449E-B3E7-865798C2909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f9a9971-8f81-456e-9573-47180d38c8d8" xsi:nil="true"/>
    <lcf76f155ced4ddcb4097134ff3c332f xmlns="5be4b8a6-72c8-4105-b064-3c8c5e09138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348EBBB8A04D499BEAA6578347E529" ma:contentTypeVersion="14" ma:contentTypeDescription="Create a new document." ma:contentTypeScope="" ma:versionID="b6d837a04828e8c02512a70546a1d3af">
  <xsd:schema xmlns:xsd="http://www.w3.org/2001/XMLSchema" xmlns:xs="http://www.w3.org/2001/XMLSchema" xmlns:p="http://schemas.microsoft.com/office/2006/metadata/properties" xmlns:ns2="5be4b8a6-72c8-4105-b064-3c8c5e091380" xmlns:ns3="ef9a9971-8f81-456e-9573-47180d38c8d8" targetNamespace="http://schemas.microsoft.com/office/2006/metadata/properties" ma:root="true" ma:fieldsID="b5a976e0eba6c7e2f43fe0df4ce94408" ns2:_="" ns3:_="">
    <xsd:import namespace="5be4b8a6-72c8-4105-b064-3c8c5e091380"/>
    <xsd:import namespace="ef9a9971-8f81-456e-9573-47180d38c8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4b8a6-72c8-4105-b064-3c8c5e0913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2d39682-ccf7-48d8-962f-2ca2d3d56b7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f9a9971-8f81-456e-9573-47180d38c8d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549f445-26c3-4819-a3ad-ec8beee6399a}" ma:internalName="TaxCatchAll" ma:showField="CatchAllData" ma:web="ef9a9971-8f81-456e-9573-47180d38c8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D06F34-B283-458D-9D51-D15024069DCF}">
  <ds:schemaRefs>
    <ds:schemaRef ds:uri="http://schemas.openxmlformats.org/package/2006/metadata/core-properties"/>
    <ds:schemaRef ds:uri="http://schemas.microsoft.com/office/2006/documentManagement/types"/>
    <ds:schemaRef ds:uri="http://purl.org/dc/dcmitype/"/>
    <ds:schemaRef ds:uri="http://www.w3.org/XML/1998/namespace"/>
    <ds:schemaRef ds:uri="5be4b8a6-72c8-4105-b064-3c8c5e091380"/>
    <ds:schemaRef ds:uri="http://purl.org/dc/elements/1.1/"/>
    <ds:schemaRef ds:uri="http://schemas.microsoft.com/office/infopath/2007/PartnerControls"/>
    <ds:schemaRef ds:uri="ef9a9971-8f81-456e-9573-47180d38c8d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F542086-A39E-4857-85B9-6814C98389D6}">
  <ds:schemaRefs>
    <ds:schemaRef ds:uri="http://schemas.microsoft.com/sharepoint/v3/contenttype/forms"/>
  </ds:schemaRefs>
</ds:datastoreItem>
</file>

<file path=customXml/itemProps3.xml><?xml version="1.0" encoding="utf-8"?>
<ds:datastoreItem xmlns:ds="http://schemas.openxmlformats.org/officeDocument/2006/customXml" ds:itemID="{7DA0488C-C98B-4A0C-9F28-40E518BFF7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4b8a6-72c8-4105-b064-3c8c5e091380"/>
    <ds:schemaRef ds:uri="ef9a9971-8f81-456e-9573-47180d38c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16137</TotalTime>
  <Words>2654</Words>
  <Application>Microsoft Office PowerPoint</Application>
  <PresentationFormat>Widescreen</PresentationFormat>
  <Paragraphs>366</Paragraphs>
  <Slides>42</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vt:lpstr>
      <vt:lpstr>Calibri</vt:lpstr>
      <vt:lpstr>Cambria</vt:lpstr>
      <vt:lpstr>Cambria Math</vt:lpstr>
      <vt:lpstr>Ink Free</vt:lpstr>
      <vt:lpstr>Source Sans Pro</vt:lpstr>
      <vt:lpstr>SJABLOON Corporate Algemeen ppt - nieuwe huisstijl - titel + volg</vt:lpstr>
      <vt:lpstr>PowerPoint Presentation</vt:lpstr>
      <vt:lpstr>PowerPoint Presentation</vt:lpstr>
      <vt:lpstr>Pluk de data!  Disciplinaire Problemen Oplossen met Computational Thinking in het Voortgezet Onderwijs </vt:lpstr>
      <vt:lpstr>Computationeel denken in de natuurkundeles</vt:lpstr>
      <vt:lpstr>PowerPoint Presentation</vt:lpstr>
      <vt:lpstr>Safety first Superparachute</vt:lpstr>
      <vt:lpstr>      Grafisch?                                of             Tekstueel?</vt:lpstr>
      <vt:lpstr>Stock-Flowdiagrammen (≠ Coach) </vt:lpstr>
      <vt:lpstr>PowerPoint Presentation</vt:lpstr>
      <vt:lpstr>Heen-en-weer denken tussen representaties</vt:lpstr>
      <vt:lpstr>PowerPoint Presentation</vt:lpstr>
      <vt:lpstr>PowerPoint Presentation</vt:lpstr>
      <vt:lpstr>PowerPoint Presentation</vt:lpstr>
      <vt:lpstr>Seminar 3 Force analysis </vt:lpstr>
      <vt:lpstr>PowerPoint Presentation</vt:lpstr>
      <vt:lpstr>PowerPoint Presentation</vt:lpstr>
      <vt:lpstr>PowerPoint Presentation</vt:lpstr>
      <vt:lpstr>PowerPoint Presentation</vt:lpstr>
      <vt:lpstr>Safety first Superparachute</vt:lpstr>
      <vt:lpstr>PowerPoint Presentation</vt:lpstr>
      <vt:lpstr>PowerPoint Presentation</vt:lpstr>
      <vt:lpstr>Nieuwe ideeën verwerven (Bruner, 1966)</vt:lpstr>
      <vt:lpstr>PowerPoint Presentation</vt:lpstr>
      <vt:lpstr>Trillingen &amp; Golven Mechanische &amp; Elektromagnetische Oscillaties Lerarenopleiding natuurkunde 3e jaar</vt:lpstr>
      <vt:lpstr>Aan een verticale veer hangt een massa. Op t = 0 s wordt de uitgetrokken veer losgelaten. Haal zo veel mogelijk data (die je niet rechtstreeks kan aflezen) uit onderstaande grafiek. Schets de situatie. Teken het systeemdiagram.</vt:lpstr>
      <vt:lpstr>PowerPoint Presentation</vt:lpstr>
      <vt:lpstr>PowerPoint Presentation</vt:lpstr>
      <vt:lpstr>De mathematische slinger</vt:lpstr>
      <vt:lpstr>φ(0)=17/18∙π</vt:lpstr>
      <vt:lpstr>De spankracht bij een slingerbeweging – dubbele reproductie</vt:lpstr>
      <vt:lpstr>PowerPoint Presentation</vt:lpstr>
      <vt:lpstr>PowerPoint Presentation</vt:lpstr>
      <vt:lpstr>PowerPoint Presentation</vt:lpstr>
      <vt:lpstr>PowerPoint Presentation</vt:lpstr>
      <vt:lpstr>PowerPoint Presentation</vt:lpstr>
      <vt:lpstr>PowerPoint Presentation</vt:lpstr>
      <vt:lpstr>Planetaire grenzen</vt:lpstr>
      <vt:lpstr>Socioscientific issues, burgerschapsvorming</vt:lpstr>
      <vt:lpstr>systeemdenken</vt:lpstr>
      <vt:lpstr>Systemische valkuilen  (D.H.Meadows, 2008)</vt:lpstr>
      <vt:lpstr>Stock-Flow Diagram global carbon cycle and heat balance</vt:lpstr>
      <vt:lpstr>Het HO komt in beweging. Wat willen wij?</vt:lpstr>
    </vt:vector>
  </TitlesOfParts>
  <Company>Hogeschool van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BO3</dc:title>
  <dc:creator>W.P. Spaan</dc:creator>
  <cp:lastModifiedBy>Dorrith Pennink</cp:lastModifiedBy>
  <cp:revision>362</cp:revision>
  <dcterms:created xsi:type="dcterms:W3CDTF">2015-02-18T20:39:27Z</dcterms:created>
  <dcterms:modified xsi:type="dcterms:W3CDTF">2024-01-14T14:45:16Z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0x0101001A348EBBB8A04D499BEAA6578347E529</vt:lpwstr>
  </property>
</Properties>
</file>