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7" r:id="rId4"/>
    <p:sldId id="278" r:id="rId5"/>
    <p:sldId id="279" r:id="rId6"/>
    <p:sldId id="281" r:id="rId7"/>
    <p:sldId id="280" r:id="rId8"/>
    <p:sldId id="257" r:id="rId9"/>
    <p:sldId id="260" r:id="rId10"/>
    <p:sldId id="265" r:id="rId11"/>
    <p:sldId id="259" r:id="rId12"/>
    <p:sldId id="261" r:id="rId13"/>
    <p:sldId id="262" r:id="rId14"/>
    <p:sldId id="263" r:id="rId15"/>
    <p:sldId id="266" r:id="rId16"/>
    <p:sldId id="267" r:id="rId17"/>
    <p:sldId id="282" r:id="rId18"/>
    <p:sldId id="268" r:id="rId19"/>
    <p:sldId id="269" r:id="rId20"/>
    <p:sldId id="270" r:id="rId21"/>
    <p:sldId id="271" r:id="rId22"/>
    <p:sldId id="274" r:id="rId23"/>
    <p:sldId id="272" r:id="rId24"/>
    <p:sldId id="275" r:id="rId25"/>
    <p:sldId id="273" r:id="rId26"/>
    <p:sldId id="276" r:id="rId27"/>
    <p:sldId id="264"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2D3E13-C0B4-47F0-945D-1207F05D37A8}" v="32" dt="2023-12-16T08:09:33.335"/>
    <p1510:client id="{B6534C13-3FE9-7067-4D54-1E166E4232CD}" v="21" dt="2023-12-19T08:44:43.4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5" d="100"/>
          <a:sy n="75" d="100"/>
        </p:scale>
        <p:origin x="327"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https://hogeschoolutrecht-my.sharepoint.com/personal/daniel_pret_student_hu_nl/Documents/Documents/Voorbereiding%20onderzoek/analyse%20CE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Score per onderdeel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vraag 3</c:v>
          </c:tx>
          <c:spPr>
            <a:solidFill>
              <a:schemeClr val="accent1"/>
            </a:solidFill>
            <a:ln>
              <a:noFill/>
            </a:ln>
            <a:effectLst/>
          </c:spPr>
          <c:invertIfNegative val="0"/>
          <c:val>
            <c:numRef>
              <c:f>'strategie vraag 3'!$B$29:$F$29</c:f>
              <c:numCache>
                <c:formatCode>0%</c:formatCode>
                <c:ptCount val="5"/>
                <c:pt idx="0">
                  <c:v>0.80434782608695654</c:v>
                </c:pt>
                <c:pt idx="1">
                  <c:v>0.31884057971014496</c:v>
                </c:pt>
                <c:pt idx="2">
                  <c:v>0.73913043478260876</c:v>
                </c:pt>
                <c:pt idx="3">
                  <c:v>0.45652173913043476</c:v>
                </c:pt>
                <c:pt idx="4">
                  <c:v>0.85869565217391308</c:v>
                </c:pt>
              </c:numCache>
            </c:numRef>
          </c:val>
          <c:extLst>
            <c:ext xmlns:c16="http://schemas.microsoft.com/office/drawing/2014/chart" uri="{C3380CC4-5D6E-409C-BE32-E72D297353CC}">
              <c16:uniqueId val="{00000000-7EC6-4C1B-97F1-3087AF32625D}"/>
            </c:ext>
          </c:extLst>
        </c:ser>
        <c:ser>
          <c:idx val="1"/>
          <c:order val="1"/>
          <c:tx>
            <c:v>vraag 8</c:v>
          </c:tx>
          <c:spPr>
            <a:solidFill>
              <a:schemeClr val="accent2"/>
            </a:solidFill>
            <a:ln>
              <a:noFill/>
            </a:ln>
            <a:effectLst/>
          </c:spPr>
          <c:invertIfNegative val="0"/>
          <c:val>
            <c:numRef>
              <c:f>'strategie vraag 8'!$B$29:$F$29</c:f>
              <c:numCache>
                <c:formatCode>0%</c:formatCode>
                <c:ptCount val="5"/>
                <c:pt idx="0">
                  <c:v>1</c:v>
                </c:pt>
                <c:pt idx="1">
                  <c:v>0.32</c:v>
                </c:pt>
                <c:pt idx="2">
                  <c:v>0.98666666666666669</c:v>
                </c:pt>
                <c:pt idx="3">
                  <c:v>0.86</c:v>
                </c:pt>
                <c:pt idx="4">
                  <c:v>0.98</c:v>
                </c:pt>
              </c:numCache>
            </c:numRef>
          </c:val>
          <c:extLst>
            <c:ext xmlns:c16="http://schemas.microsoft.com/office/drawing/2014/chart" uri="{C3380CC4-5D6E-409C-BE32-E72D297353CC}">
              <c16:uniqueId val="{00000001-7EC6-4C1B-97F1-3087AF32625D}"/>
            </c:ext>
          </c:extLst>
        </c:ser>
        <c:dLbls>
          <c:showLegendKey val="0"/>
          <c:showVal val="0"/>
          <c:showCatName val="0"/>
          <c:showSerName val="0"/>
          <c:showPercent val="0"/>
          <c:showBubbleSize val="0"/>
        </c:dLbls>
        <c:gapWidth val="219"/>
        <c:overlap val="-27"/>
        <c:axId val="230561936"/>
        <c:axId val="441934528"/>
      </c:barChart>
      <c:catAx>
        <c:axId val="23056193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934528"/>
        <c:crosses val="autoZero"/>
        <c:auto val="1"/>
        <c:lblAlgn val="ctr"/>
        <c:lblOffset val="100"/>
        <c:noMultiLvlLbl val="0"/>
      </c:catAx>
      <c:valAx>
        <c:axId val="441934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5619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D93A0-0733-E241-4F40-7E4DD98799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29B12990-BE05-6389-B662-5BF7A8054F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EB833D6F-2040-EACB-763F-A960DD3201A4}"/>
              </a:ext>
            </a:extLst>
          </p:cNvPr>
          <p:cNvSpPr>
            <a:spLocks noGrp="1"/>
          </p:cNvSpPr>
          <p:nvPr>
            <p:ph type="dt" sz="half" idx="10"/>
          </p:nvPr>
        </p:nvSpPr>
        <p:spPr/>
        <p:txBody>
          <a:bodyPr/>
          <a:lstStyle/>
          <a:p>
            <a:fld id="{A323D6FD-132E-4042-BD5D-BD98A55D5C66}" type="datetimeFigureOut">
              <a:rPr lang="nl-NL" smtClean="0"/>
              <a:t>19-12-2023</a:t>
            </a:fld>
            <a:endParaRPr lang="nl-NL"/>
          </a:p>
        </p:txBody>
      </p:sp>
      <p:sp>
        <p:nvSpPr>
          <p:cNvPr id="5" name="Footer Placeholder 4">
            <a:extLst>
              <a:ext uri="{FF2B5EF4-FFF2-40B4-BE49-F238E27FC236}">
                <a16:creationId xmlns:a16="http://schemas.microsoft.com/office/drawing/2014/main" id="{0E51753D-C40F-8C3C-B414-45FA10FAF528}"/>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4126B69-CF61-D310-52C8-5EC30080F2F0}"/>
              </a:ext>
            </a:extLst>
          </p:cNvPr>
          <p:cNvSpPr>
            <a:spLocks noGrp="1"/>
          </p:cNvSpPr>
          <p:nvPr>
            <p:ph type="sldNum" sz="quarter" idx="12"/>
          </p:nvPr>
        </p:nvSpPr>
        <p:spPr/>
        <p:txBody>
          <a:bodyPr/>
          <a:lstStyle/>
          <a:p>
            <a:fld id="{AA9849BF-7475-48BC-9707-07E65D3D386C}" type="slidenum">
              <a:rPr lang="nl-NL" smtClean="0"/>
              <a:t>‹#›</a:t>
            </a:fld>
            <a:endParaRPr lang="nl-NL"/>
          </a:p>
        </p:txBody>
      </p:sp>
    </p:spTree>
    <p:extLst>
      <p:ext uri="{BB962C8B-B14F-4D97-AF65-F5344CB8AC3E}">
        <p14:creationId xmlns:p14="http://schemas.microsoft.com/office/powerpoint/2010/main" val="256982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D3DB-2EB5-BD0B-8DA3-94AEF904D5ED}"/>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F2C22B8F-AD71-D25E-BD49-700DB5EBC3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55DF9BA-1972-C03A-AA6E-7258E2CAA213}"/>
              </a:ext>
            </a:extLst>
          </p:cNvPr>
          <p:cNvSpPr>
            <a:spLocks noGrp="1"/>
          </p:cNvSpPr>
          <p:nvPr>
            <p:ph type="dt" sz="half" idx="10"/>
          </p:nvPr>
        </p:nvSpPr>
        <p:spPr/>
        <p:txBody>
          <a:bodyPr/>
          <a:lstStyle/>
          <a:p>
            <a:fld id="{A323D6FD-132E-4042-BD5D-BD98A55D5C66}" type="datetimeFigureOut">
              <a:rPr lang="nl-NL" smtClean="0"/>
              <a:t>19-12-2023</a:t>
            </a:fld>
            <a:endParaRPr lang="nl-NL"/>
          </a:p>
        </p:txBody>
      </p:sp>
      <p:sp>
        <p:nvSpPr>
          <p:cNvPr id="5" name="Footer Placeholder 4">
            <a:extLst>
              <a:ext uri="{FF2B5EF4-FFF2-40B4-BE49-F238E27FC236}">
                <a16:creationId xmlns:a16="http://schemas.microsoft.com/office/drawing/2014/main" id="{83A88FA6-8F8B-EF76-4D04-53EA5D7E1BA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682FBA31-703A-4164-031E-7B12776F843B}"/>
              </a:ext>
            </a:extLst>
          </p:cNvPr>
          <p:cNvSpPr>
            <a:spLocks noGrp="1"/>
          </p:cNvSpPr>
          <p:nvPr>
            <p:ph type="sldNum" sz="quarter" idx="12"/>
          </p:nvPr>
        </p:nvSpPr>
        <p:spPr/>
        <p:txBody>
          <a:bodyPr/>
          <a:lstStyle/>
          <a:p>
            <a:fld id="{AA9849BF-7475-48BC-9707-07E65D3D386C}" type="slidenum">
              <a:rPr lang="nl-NL" smtClean="0"/>
              <a:t>‹#›</a:t>
            </a:fld>
            <a:endParaRPr lang="nl-NL"/>
          </a:p>
        </p:txBody>
      </p:sp>
    </p:spTree>
    <p:extLst>
      <p:ext uri="{BB962C8B-B14F-4D97-AF65-F5344CB8AC3E}">
        <p14:creationId xmlns:p14="http://schemas.microsoft.com/office/powerpoint/2010/main" val="161531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9AAFB3-00EF-215B-D6C8-F93512B289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C87CF5B8-C84F-0330-916E-19CAEE63A4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F7B8532-2A15-5BC9-4A6E-B0EB59569443}"/>
              </a:ext>
            </a:extLst>
          </p:cNvPr>
          <p:cNvSpPr>
            <a:spLocks noGrp="1"/>
          </p:cNvSpPr>
          <p:nvPr>
            <p:ph type="dt" sz="half" idx="10"/>
          </p:nvPr>
        </p:nvSpPr>
        <p:spPr/>
        <p:txBody>
          <a:bodyPr/>
          <a:lstStyle/>
          <a:p>
            <a:fld id="{A323D6FD-132E-4042-BD5D-BD98A55D5C66}" type="datetimeFigureOut">
              <a:rPr lang="nl-NL" smtClean="0"/>
              <a:t>19-12-2023</a:t>
            </a:fld>
            <a:endParaRPr lang="nl-NL"/>
          </a:p>
        </p:txBody>
      </p:sp>
      <p:sp>
        <p:nvSpPr>
          <p:cNvPr id="5" name="Footer Placeholder 4">
            <a:extLst>
              <a:ext uri="{FF2B5EF4-FFF2-40B4-BE49-F238E27FC236}">
                <a16:creationId xmlns:a16="http://schemas.microsoft.com/office/drawing/2014/main" id="{34892E90-24AB-907D-3ADD-C7F4DC2466A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F656EC8-6C3A-E6EF-F85A-195A41753479}"/>
              </a:ext>
            </a:extLst>
          </p:cNvPr>
          <p:cNvSpPr>
            <a:spLocks noGrp="1"/>
          </p:cNvSpPr>
          <p:nvPr>
            <p:ph type="sldNum" sz="quarter" idx="12"/>
          </p:nvPr>
        </p:nvSpPr>
        <p:spPr/>
        <p:txBody>
          <a:bodyPr/>
          <a:lstStyle/>
          <a:p>
            <a:fld id="{AA9849BF-7475-48BC-9707-07E65D3D386C}" type="slidenum">
              <a:rPr lang="nl-NL" smtClean="0"/>
              <a:t>‹#›</a:t>
            </a:fld>
            <a:endParaRPr lang="nl-NL"/>
          </a:p>
        </p:txBody>
      </p:sp>
    </p:spTree>
    <p:extLst>
      <p:ext uri="{BB962C8B-B14F-4D97-AF65-F5344CB8AC3E}">
        <p14:creationId xmlns:p14="http://schemas.microsoft.com/office/powerpoint/2010/main" val="17592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6508-FAD9-0514-580D-CACA05BA2422}"/>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BC1C7365-9827-5FB4-E90A-12DDD0C8E0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37AD519-C5C2-F729-70B9-860C30D59727}"/>
              </a:ext>
            </a:extLst>
          </p:cNvPr>
          <p:cNvSpPr>
            <a:spLocks noGrp="1"/>
          </p:cNvSpPr>
          <p:nvPr>
            <p:ph type="dt" sz="half" idx="10"/>
          </p:nvPr>
        </p:nvSpPr>
        <p:spPr/>
        <p:txBody>
          <a:bodyPr/>
          <a:lstStyle/>
          <a:p>
            <a:fld id="{A323D6FD-132E-4042-BD5D-BD98A55D5C66}" type="datetimeFigureOut">
              <a:rPr lang="nl-NL" smtClean="0"/>
              <a:t>19-12-2023</a:t>
            </a:fld>
            <a:endParaRPr lang="nl-NL"/>
          </a:p>
        </p:txBody>
      </p:sp>
      <p:sp>
        <p:nvSpPr>
          <p:cNvPr id="5" name="Footer Placeholder 4">
            <a:extLst>
              <a:ext uri="{FF2B5EF4-FFF2-40B4-BE49-F238E27FC236}">
                <a16:creationId xmlns:a16="http://schemas.microsoft.com/office/drawing/2014/main" id="{434599B3-B754-2261-1462-1B6BA89C4157}"/>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CA465D7-4480-3506-1FC5-C77BB168341C}"/>
              </a:ext>
            </a:extLst>
          </p:cNvPr>
          <p:cNvSpPr>
            <a:spLocks noGrp="1"/>
          </p:cNvSpPr>
          <p:nvPr>
            <p:ph type="sldNum" sz="quarter" idx="12"/>
          </p:nvPr>
        </p:nvSpPr>
        <p:spPr/>
        <p:txBody>
          <a:bodyPr/>
          <a:lstStyle/>
          <a:p>
            <a:fld id="{AA9849BF-7475-48BC-9707-07E65D3D386C}" type="slidenum">
              <a:rPr lang="nl-NL" smtClean="0"/>
              <a:t>‹#›</a:t>
            </a:fld>
            <a:endParaRPr lang="nl-NL"/>
          </a:p>
        </p:txBody>
      </p:sp>
    </p:spTree>
    <p:extLst>
      <p:ext uri="{BB962C8B-B14F-4D97-AF65-F5344CB8AC3E}">
        <p14:creationId xmlns:p14="http://schemas.microsoft.com/office/powerpoint/2010/main" val="330898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36DB-6C77-AE0A-787D-E6BB3F5A53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3E6EAE27-EBB1-7099-7606-F20CD2782D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7B5B16-D5D1-D492-7944-7BE8E0A65B60}"/>
              </a:ext>
            </a:extLst>
          </p:cNvPr>
          <p:cNvSpPr>
            <a:spLocks noGrp="1"/>
          </p:cNvSpPr>
          <p:nvPr>
            <p:ph type="dt" sz="half" idx="10"/>
          </p:nvPr>
        </p:nvSpPr>
        <p:spPr/>
        <p:txBody>
          <a:bodyPr/>
          <a:lstStyle/>
          <a:p>
            <a:fld id="{A323D6FD-132E-4042-BD5D-BD98A55D5C66}" type="datetimeFigureOut">
              <a:rPr lang="nl-NL" smtClean="0"/>
              <a:t>19-12-2023</a:t>
            </a:fld>
            <a:endParaRPr lang="nl-NL"/>
          </a:p>
        </p:txBody>
      </p:sp>
      <p:sp>
        <p:nvSpPr>
          <p:cNvPr id="5" name="Footer Placeholder 4">
            <a:extLst>
              <a:ext uri="{FF2B5EF4-FFF2-40B4-BE49-F238E27FC236}">
                <a16:creationId xmlns:a16="http://schemas.microsoft.com/office/drawing/2014/main" id="{92A8FC42-F43F-3CAD-F5B8-473914FC9A7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652FD69-153E-1BE7-E108-FF550F890374}"/>
              </a:ext>
            </a:extLst>
          </p:cNvPr>
          <p:cNvSpPr>
            <a:spLocks noGrp="1"/>
          </p:cNvSpPr>
          <p:nvPr>
            <p:ph type="sldNum" sz="quarter" idx="12"/>
          </p:nvPr>
        </p:nvSpPr>
        <p:spPr/>
        <p:txBody>
          <a:bodyPr/>
          <a:lstStyle/>
          <a:p>
            <a:fld id="{AA9849BF-7475-48BC-9707-07E65D3D386C}" type="slidenum">
              <a:rPr lang="nl-NL" smtClean="0"/>
              <a:t>‹#›</a:t>
            </a:fld>
            <a:endParaRPr lang="nl-NL"/>
          </a:p>
        </p:txBody>
      </p:sp>
    </p:spTree>
    <p:extLst>
      <p:ext uri="{BB962C8B-B14F-4D97-AF65-F5344CB8AC3E}">
        <p14:creationId xmlns:p14="http://schemas.microsoft.com/office/powerpoint/2010/main" val="122849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8666-6673-F4CB-6EBF-A921B7383347}"/>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095E3803-4147-9E13-6E50-A0307CBF55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4F3912DE-AE56-DFFC-AFC7-7EB78F00EA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594880B4-4694-0D00-BF9A-C837436A3FF4}"/>
              </a:ext>
            </a:extLst>
          </p:cNvPr>
          <p:cNvSpPr>
            <a:spLocks noGrp="1"/>
          </p:cNvSpPr>
          <p:nvPr>
            <p:ph type="dt" sz="half" idx="10"/>
          </p:nvPr>
        </p:nvSpPr>
        <p:spPr/>
        <p:txBody>
          <a:bodyPr/>
          <a:lstStyle/>
          <a:p>
            <a:fld id="{A323D6FD-132E-4042-BD5D-BD98A55D5C66}" type="datetimeFigureOut">
              <a:rPr lang="nl-NL" smtClean="0"/>
              <a:t>19-12-2023</a:t>
            </a:fld>
            <a:endParaRPr lang="nl-NL"/>
          </a:p>
        </p:txBody>
      </p:sp>
      <p:sp>
        <p:nvSpPr>
          <p:cNvPr id="6" name="Footer Placeholder 5">
            <a:extLst>
              <a:ext uri="{FF2B5EF4-FFF2-40B4-BE49-F238E27FC236}">
                <a16:creationId xmlns:a16="http://schemas.microsoft.com/office/drawing/2014/main" id="{45C6696C-8F14-7426-F88B-7159FA8BE6B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BDD1CD96-1275-217D-D5AA-ABED15F277F8}"/>
              </a:ext>
            </a:extLst>
          </p:cNvPr>
          <p:cNvSpPr>
            <a:spLocks noGrp="1"/>
          </p:cNvSpPr>
          <p:nvPr>
            <p:ph type="sldNum" sz="quarter" idx="12"/>
          </p:nvPr>
        </p:nvSpPr>
        <p:spPr/>
        <p:txBody>
          <a:bodyPr/>
          <a:lstStyle/>
          <a:p>
            <a:fld id="{AA9849BF-7475-48BC-9707-07E65D3D386C}" type="slidenum">
              <a:rPr lang="nl-NL" smtClean="0"/>
              <a:t>‹#›</a:t>
            </a:fld>
            <a:endParaRPr lang="nl-NL"/>
          </a:p>
        </p:txBody>
      </p:sp>
    </p:spTree>
    <p:extLst>
      <p:ext uri="{BB962C8B-B14F-4D97-AF65-F5344CB8AC3E}">
        <p14:creationId xmlns:p14="http://schemas.microsoft.com/office/powerpoint/2010/main" val="371978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FE251-8EF3-8643-1DF0-A4ACF8585716}"/>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AD9A2962-24C0-D99D-AA07-7A35BE1919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09D752-4AB5-52DE-F885-FDA5B7228F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27B09996-AFF9-1948-C85C-D233AF592D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4DD84B-7D3B-B6C3-8F05-178F607A7E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059376C9-C72B-F7BA-D26D-55B27F6D2F01}"/>
              </a:ext>
            </a:extLst>
          </p:cNvPr>
          <p:cNvSpPr>
            <a:spLocks noGrp="1"/>
          </p:cNvSpPr>
          <p:nvPr>
            <p:ph type="dt" sz="half" idx="10"/>
          </p:nvPr>
        </p:nvSpPr>
        <p:spPr/>
        <p:txBody>
          <a:bodyPr/>
          <a:lstStyle/>
          <a:p>
            <a:fld id="{A323D6FD-132E-4042-BD5D-BD98A55D5C66}" type="datetimeFigureOut">
              <a:rPr lang="nl-NL" smtClean="0"/>
              <a:t>19-12-2023</a:t>
            </a:fld>
            <a:endParaRPr lang="nl-NL"/>
          </a:p>
        </p:txBody>
      </p:sp>
      <p:sp>
        <p:nvSpPr>
          <p:cNvPr id="8" name="Footer Placeholder 7">
            <a:extLst>
              <a:ext uri="{FF2B5EF4-FFF2-40B4-BE49-F238E27FC236}">
                <a16:creationId xmlns:a16="http://schemas.microsoft.com/office/drawing/2014/main" id="{97386685-E483-934A-7E5F-2105EDC400A4}"/>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139ADCEC-B05F-32D4-2C9F-B66BCF09CA3C}"/>
              </a:ext>
            </a:extLst>
          </p:cNvPr>
          <p:cNvSpPr>
            <a:spLocks noGrp="1"/>
          </p:cNvSpPr>
          <p:nvPr>
            <p:ph type="sldNum" sz="quarter" idx="12"/>
          </p:nvPr>
        </p:nvSpPr>
        <p:spPr/>
        <p:txBody>
          <a:bodyPr/>
          <a:lstStyle/>
          <a:p>
            <a:fld id="{AA9849BF-7475-48BC-9707-07E65D3D386C}" type="slidenum">
              <a:rPr lang="nl-NL" smtClean="0"/>
              <a:t>‹#›</a:t>
            </a:fld>
            <a:endParaRPr lang="nl-NL"/>
          </a:p>
        </p:txBody>
      </p:sp>
    </p:spTree>
    <p:extLst>
      <p:ext uri="{BB962C8B-B14F-4D97-AF65-F5344CB8AC3E}">
        <p14:creationId xmlns:p14="http://schemas.microsoft.com/office/powerpoint/2010/main" val="127903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D4C8-5279-EF99-34F1-48DA6552E085}"/>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FCBCEA4-C550-873B-73A3-F4F2BD4A8379}"/>
              </a:ext>
            </a:extLst>
          </p:cNvPr>
          <p:cNvSpPr>
            <a:spLocks noGrp="1"/>
          </p:cNvSpPr>
          <p:nvPr>
            <p:ph type="dt" sz="half" idx="10"/>
          </p:nvPr>
        </p:nvSpPr>
        <p:spPr/>
        <p:txBody>
          <a:bodyPr/>
          <a:lstStyle/>
          <a:p>
            <a:fld id="{A323D6FD-132E-4042-BD5D-BD98A55D5C66}" type="datetimeFigureOut">
              <a:rPr lang="nl-NL" smtClean="0"/>
              <a:t>19-12-2023</a:t>
            </a:fld>
            <a:endParaRPr lang="nl-NL"/>
          </a:p>
        </p:txBody>
      </p:sp>
      <p:sp>
        <p:nvSpPr>
          <p:cNvPr id="4" name="Footer Placeholder 3">
            <a:extLst>
              <a:ext uri="{FF2B5EF4-FFF2-40B4-BE49-F238E27FC236}">
                <a16:creationId xmlns:a16="http://schemas.microsoft.com/office/drawing/2014/main" id="{3137967B-C692-113A-51FB-6137069A8E3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0858F49A-A492-5A74-CFA6-E4B12D6F3A01}"/>
              </a:ext>
            </a:extLst>
          </p:cNvPr>
          <p:cNvSpPr>
            <a:spLocks noGrp="1"/>
          </p:cNvSpPr>
          <p:nvPr>
            <p:ph type="sldNum" sz="quarter" idx="12"/>
          </p:nvPr>
        </p:nvSpPr>
        <p:spPr/>
        <p:txBody>
          <a:bodyPr/>
          <a:lstStyle/>
          <a:p>
            <a:fld id="{AA9849BF-7475-48BC-9707-07E65D3D386C}" type="slidenum">
              <a:rPr lang="nl-NL" smtClean="0"/>
              <a:t>‹#›</a:t>
            </a:fld>
            <a:endParaRPr lang="nl-NL"/>
          </a:p>
        </p:txBody>
      </p:sp>
    </p:spTree>
    <p:extLst>
      <p:ext uri="{BB962C8B-B14F-4D97-AF65-F5344CB8AC3E}">
        <p14:creationId xmlns:p14="http://schemas.microsoft.com/office/powerpoint/2010/main" val="248320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7FC63-79F1-7639-16F7-96DA96429DE6}"/>
              </a:ext>
            </a:extLst>
          </p:cNvPr>
          <p:cNvSpPr>
            <a:spLocks noGrp="1"/>
          </p:cNvSpPr>
          <p:nvPr>
            <p:ph type="dt" sz="half" idx="10"/>
          </p:nvPr>
        </p:nvSpPr>
        <p:spPr/>
        <p:txBody>
          <a:bodyPr/>
          <a:lstStyle/>
          <a:p>
            <a:fld id="{A323D6FD-132E-4042-BD5D-BD98A55D5C66}" type="datetimeFigureOut">
              <a:rPr lang="nl-NL" smtClean="0"/>
              <a:t>19-12-2023</a:t>
            </a:fld>
            <a:endParaRPr lang="nl-NL"/>
          </a:p>
        </p:txBody>
      </p:sp>
      <p:sp>
        <p:nvSpPr>
          <p:cNvPr id="3" name="Footer Placeholder 2">
            <a:extLst>
              <a:ext uri="{FF2B5EF4-FFF2-40B4-BE49-F238E27FC236}">
                <a16:creationId xmlns:a16="http://schemas.microsoft.com/office/drawing/2014/main" id="{A4364494-C023-534B-B5C4-AD4C18F902A3}"/>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101DCD35-D3C0-83C4-E75C-E1CFFBFF1904}"/>
              </a:ext>
            </a:extLst>
          </p:cNvPr>
          <p:cNvSpPr>
            <a:spLocks noGrp="1"/>
          </p:cNvSpPr>
          <p:nvPr>
            <p:ph type="sldNum" sz="quarter" idx="12"/>
          </p:nvPr>
        </p:nvSpPr>
        <p:spPr/>
        <p:txBody>
          <a:bodyPr/>
          <a:lstStyle/>
          <a:p>
            <a:fld id="{AA9849BF-7475-48BC-9707-07E65D3D386C}" type="slidenum">
              <a:rPr lang="nl-NL" smtClean="0"/>
              <a:t>‹#›</a:t>
            </a:fld>
            <a:endParaRPr lang="nl-NL"/>
          </a:p>
        </p:txBody>
      </p:sp>
    </p:spTree>
    <p:extLst>
      <p:ext uri="{BB962C8B-B14F-4D97-AF65-F5344CB8AC3E}">
        <p14:creationId xmlns:p14="http://schemas.microsoft.com/office/powerpoint/2010/main" val="2493319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7DBF1-1A71-FB19-C3D5-F90E565BB1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F5594D58-805E-9E95-4275-71C4EA7DE3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77F70D4B-15F9-31FB-A64F-10B68CEED1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9C52D3-4A2A-9C75-F7F6-0CFCA62A69F9}"/>
              </a:ext>
            </a:extLst>
          </p:cNvPr>
          <p:cNvSpPr>
            <a:spLocks noGrp="1"/>
          </p:cNvSpPr>
          <p:nvPr>
            <p:ph type="dt" sz="half" idx="10"/>
          </p:nvPr>
        </p:nvSpPr>
        <p:spPr/>
        <p:txBody>
          <a:bodyPr/>
          <a:lstStyle/>
          <a:p>
            <a:fld id="{A323D6FD-132E-4042-BD5D-BD98A55D5C66}" type="datetimeFigureOut">
              <a:rPr lang="nl-NL" smtClean="0"/>
              <a:t>19-12-2023</a:t>
            </a:fld>
            <a:endParaRPr lang="nl-NL"/>
          </a:p>
        </p:txBody>
      </p:sp>
      <p:sp>
        <p:nvSpPr>
          <p:cNvPr id="6" name="Footer Placeholder 5">
            <a:extLst>
              <a:ext uri="{FF2B5EF4-FFF2-40B4-BE49-F238E27FC236}">
                <a16:creationId xmlns:a16="http://schemas.microsoft.com/office/drawing/2014/main" id="{F26EF1A0-22CC-22C6-34AA-282F60A9064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B05A60BC-FB15-32F7-E3FA-5C50132A7178}"/>
              </a:ext>
            </a:extLst>
          </p:cNvPr>
          <p:cNvSpPr>
            <a:spLocks noGrp="1"/>
          </p:cNvSpPr>
          <p:nvPr>
            <p:ph type="sldNum" sz="quarter" idx="12"/>
          </p:nvPr>
        </p:nvSpPr>
        <p:spPr/>
        <p:txBody>
          <a:bodyPr/>
          <a:lstStyle/>
          <a:p>
            <a:fld id="{AA9849BF-7475-48BC-9707-07E65D3D386C}" type="slidenum">
              <a:rPr lang="nl-NL" smtClean="0"/>
              <a:t>‹#›</a:t>
            </a:fld>
            <a:endParaRPr lang="nl-NL"/>
          </a:p>
        </p:txBody>
      </p:sp>
    </p:spTree>
    <p:extLst>
      <p:ext uri="{BB962C8B-B14F-4D97-AF65-F5344CB8AC3E}">
        <p14:creationId xmlns:p14="http://schemas.microsoft.com/office/powerpoint/2010/main" val="370716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C6B7-1CF5-EC11-409E-495943ED3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FB4BD656-C5E0-7933-9FB8-2A8A67B2E6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840BD081-F48F-224D-9C51-0D6EAF80A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85FC3F-869D-E8E5-ECA8-7473B6939E89}"/>
              </a:ext>
            </a:extLst>
          </p:cNvPr>
          <p:cNvSpPr>
            <a:spLocks noGrp="1"/>
          </p:cNvSpPr>
          <p:nvPr>
            <p:ph type="dt" sz="half" idx="10"/>
          </p:nvPr>
        </p:nvSpPr>
        <p:spPr/>
        <p:txBody>
          <a:bodyPr/>
          <a:lstStyle/>
          <a:p>
            <a:fld id="{A323D6FD-132E-4042-BD5D-BD98A55D5C66}" type="datetimeFigureOut">
              <a:rPr lang="nl-NL" smtClean="0"/>
              <a:t>19-12-2023</a:t>
            </a:fld>
            <a:endParaRPr lang="nl-NL"/>
          </a:p>
        </p:txBody>
      </p:sp>
      <p:sp>
        <p:nvSpPr>
          <p:cNvPr id="6" name="Footer Placeholder 5">
            <a:extLst>
              <a:ext uri="{FF2B5EF4-FFF2-40B4-BE49-F238E27FC236}">
                <a16:creationId xmlns:a16="http://schemas.microsoft.com/office/drawing/2014/main" id="{1B5B03D4-5D65-6894-868F-3FC7086953F3}"/>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953CAFE-0ECA-34ED-E42D-789062AADAB0}"/>
              </a:ext>
            </a:extLst>
          </p:cNvPr>
          <p:cNvSpPr>
            <a:spLocks noGrp="1"/>
          </p:cNvSpPr>
          <p:nvPr>
            <p:ph type="sldNum" sz="quarter" idx="12"/>
          </p:nvPr>
        </p:nvSpPr>
        <p:spPr/>
        <p:txBody>
          <a:bodyPr/>
          <a:lstStyle/>
          <a:p>
            <a:fld id="{AA9849BF-7475-48BC-9707-07E65D3D386C}" type="slidenum">
              <a:rPr lang="nl-NL" smtClean="0"/>
              <a:t>‹#›</a:t>
            </a:fld>
            <a:endParaRPr lang="nl-NL"/>
          </a:p>
        </p:txBody>
      </p:sp>
    </p:spTree>
    <p:extLst>
      <p:ext uri="{BB962C8B-B14F-4D97-AF65-F5344CB8AC3E}">
        <p14:creationId xmlns:p14="http://schemas.microsoft.com/office/powerpoint/2010/main" val="18330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BD3A79-D791-73B8-CA9D-DB17B6D316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853C1DD-62F4-2213-39C4-74077813D4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DF2010B-3567-862F-F3E5-F9649217EA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3D6FD-132E-4042-BD5D-BD98A55D5C66}" type="datetimeFigureOut">
              <a:rPr lang="nl-NL" smtClean="0"/>
              <a:t>19-12-2023</a:t>
            </a:fld>
            <a:endParaRPr lang="nl-NL"/>
          </a:p>
        </p:txBody>
      </p:sp>
      <p:sp>
        <p:nvSpPr>
          <p:cNvPr id="5" name="Footer Placeholder 4">
            <a:extLst>
              <a:ext uri="{FF2B5EF4-FFF2-40B4-BE49-F238E27FC236}">
                <a16:creationId xmlns:a16="http://schemas.microsoft.com/office/drawing/2014/main" id="{B522FB08-1BFC-DCB0-24BA-CE17932A19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B24E7A2F-9335-A111-C071-5310E62173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849BF-7475-48BC-9707-07E65D3D386C}" type="slidenum">
              <a:rPr lang="nl-NL" smtClean="0"/>
              <a:t>‹#›</a:t>
            </a:fld>
            <a:endParaRPr lang="nl-NL"/>
          </a:p>
        </p:txBody>
      </p:sp>
    </p:spTree>
    <p:extLst>
      <p:ext uri="{BB962C8B-B14F-4D97-AF65-F5344CB8AC3E}">
        <p14:creationId xmlns:p14="http://schemas.microsoft.com/office/powerpoint/2010/main" val="3012350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631B-BDE4-5673-0EF5-3EE614950BCA}"/>
              </a:ext>
            </a:extLst>
          </p:cNvPr>
          <p:cNvSpPr>
            <a:spLocks noGrp="1"/>
          </p:cNvSpPr>
          <p:nvPr>
            <p:ph type="ctrTitle"/>
          </p:nvPr>
        </p:nvSpPr>
        <p:spPr>
          <a:xfrm>
            <a:off x="1250950" y="3541713"/>
            <a:ext cx="9144000" cy="2387600"/>
          </a:xfrm>
        </p:spPr>
        <p:txBody>
          <a:bodyPr>
            <a:noAutofit/>
          </a:bodyPr>
          <a:lstStyle/>
          <a:p>
            <a:r>
              <a:rPr lang="nl-NL" sz="9600" spc="-10" dirty="0">
                <a:effectLst/>
                <a:latin typeface="Times New Roman" panose="02020603050405020304" pitchFamily="18" charset="0"/>
                <a:ea typeface="Times New Roman" panose="02020603050405020304" pitchFamily="18" charset="0"/>
              </a:rPr>
              <a:t>Maak van elke leerling een expert met TOFFEES</a:t>
            </a:r>
            <a:endParaRPr lang="nl-NL" sz="9600" dirty="0"/>
          </a:p>
        </p:txBody>
      </p:sp>
      <p:sp>
        <p:nvSpPr>
          <p:cNvPr id="4" name="TextBox 3">
            <a:extLst>
              <a:ext uri="{FF2B5EF4-FFF2-40B4-BE49-F238E27FC236}">
                <a16:creationId xmlns:a16="http://schemas.microsoft.com/office/drawing/2014/main" id="{4F0325C3-172E-6FCF-7949-012A9D5F252F}"/>
              </a:ext>
            </a:extLst>
          </p:cNvPr>
          <p:cNvSpPr txBox="1"/>
          <p:nvPr/>
        </p:nvSpPr>
        <p:spPr>
          <a:xfrm>
            <a:off x="2895600" y="6096000"/>
            <a:ext cx="6858000" cy="369332"/>
          </a:xfrm>
          <a:prstGeom prst="rect">
            <a:avLst/>
          </a:prstGeom>
          <a:noFill/>
        </p:spPr>
        <p:txBody>
          <a:bodyPr wrap="square" rtlCol="0">
            <a:spAutoFit/>
          </a:bodyPr>
          <a:lstStyle/>
          <a:p>
            <a:r>
              <a:rPr lang="nl-NL" dirty="0"/>
              <a:t>Daniël Pret  |    d.pret@kajmunk.nl</a:t>
            </a:r>
          </a:p>
        </p:txBody>
      </p:sp>
    </p:spTree>
    <p:extLst>
      <p:ext uri="{BB962C8B-B14F-4D97-AF65-F5344CB8AC3E}">
        <p14:creationId xmlns:p14="http://schemas.microsoft.com/office/powerpoint/2010/main" val="3287975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F0F3-4B63-2FE5-4AE6-6F14597A9EBF}"/>
              </a:ext>
            </a:extLst>
          </p:cNvPr>
          <p:cNvSpPr>
            <a:spLocks noGrp="1"/>
          </p:cNvSpPr>
          <p:nvPr>
            <p:ph type="title"/>
          </p:nvPr>
        </p:nvSpPr>
        <p:spPr/>
        <p:txBody>
          <a:bodyPr/>
          <a:lstStyle/>
          <a:p>
            <a:r>
              <a:rPr lang="nl-NL" dirty="0"/>
              <a:t>Wat antwoorden leerlingen zelf?</a:t>
            </a:r>
          </a:p>
        </p:txBody>
      </p:sp>
      <p:pic>
        <p:nvPicPr>
          <p:cNvPr id="4" name="Afbeelding 10">
            <a:extLst>
              <a:ext uri="{FF2B5EF4-FFF2-40B4-BE49-F238E27FC236}">
                <a16:creationId xmlns:a16="http://schemas.microsoft.com/office/drawing/2014/main" id="{5359B740-EFF0-47AC-C6AD-0E75E55A7C4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2201" y="1404063"/>
            <a:ext cx="4647598" cy="4351338"/>
          </a:xfrm>
          <a:prstGeom prst="rect">
            <a:avLst/>
          </a:prstGeom>
          <a:noFill/>
          <a:ln>
            <a:noFill/>
          </a:ln>
        </p:spPr>
      </p:pic>
      <p:pic>
        <p:nvPicPr>
          <p:cNvPr id="5" name="Afbeelding 10">
            <a:extLst>
              <a:ext uri="{FF2B5EF4-FFF2-40B4-BE49-F238E27FC236}">
                <a16:creationId xmlns:a16="http://schemas.microsoft.com/office/drawing/2014/main" id="{536069F9-FE50-76C0-2A1F-3A27B437AA84}"/>
              </a:ext>
            </a:extLst>
          </p:cNvPr>
          <p:cNvPicPr>
            <a:picLocks noChangeAspect="1"/>
          </p:cNvPicPr>
          <p:nvPr/>
        </p:nvPicPr>
        <p:blipFill rotWithShape="1">
          <a:blip r:embed="rId2">
            <a:extLst>
              <a:ext uri="{28A0092B-C50C-407E-A947-70E740481C1C}">
                <a14:useLocalDpi xmlns:a14="http://schemas.microsoft.com/office/drawing/2010/main" val="0"/>
              </a:ext>
            </a:extLst>
          </a:blip>
          <a:srcRect t="15250" r="20488" b="76811"/>
          <a:stretch/>
        </p:blipFill>
        <p:spPr bwMode="auto">
          <a:xfrm>
            <a:off x="325120" y="2185393"/>
            <a:ext cx="11691179" cy="1092876"/>
          </a:xfrm>
          <a:prstGeom prst="rect">
            <a:avLst/>
          </a:prstGeom>
          <a:noFill/>
          <a:ln>
            <a:noFill/>
          </a:ln>
        </p:spPr>
      </p:pic>
      <p:sp>
        <p:nvSpPr>
          <p:cNvPr id="6" name="TextBox 5">
            <a:extLst>
              <a:ext uri="{FF2B5EF4-FFF2-40B4-BE49-F238E27FC236}">
                <a16:creationId xmlns:a16="http://schemas.microsoft.com/office/drawing/2014/main" id="{5AD8CFD9-E8FE-F88B-4E9C-754147C31422}"/>
              </a:ext>
            </a:extLst>
          </p:cNvPr>
          <p:cNvSpPr txBox="1"/>
          <p:nvPr/>
        </p:nvSpPr>
        <p:spPr>
          <a:xfrm>
            <a:off x="838200" y="5934670"/>
            <a:ext cx="9184640" cy="923330"/>
          </a:xfrm>
          <a:prstGeom prst="rect">
            <a:avLst/>
          </a:prstGeom>
          <a:noFill/>
        </p:spPr>
        <p:txBody>
          <a:bodyPr wrap="square" rtlCol="0">
            <a:spAutoFit/>
          </a:bodyPr>
          <a:lstStyle/>
          <a:p>
            <a:r>
              <a:rPr lang="nl-NL" dirty="0"/>
              <a:t>In gesprekken met collega’s en studiegenoten komen wij tot dezelfde conclusie: leerlingen maken geen goede weergave van het natuurkundig probleem. Ook werd genoemd dat leerlingen slordig werken, onoverzichtelijk werken, eenheden en significantie niet goed toepassen.</a:t>
            </a:r>
          </a:p>
        </p:txBody>
      </p:sp>
    </p:spTree>
    <p:extLst>
      <p:ext uri="{BB962C8B-B14F-4D97-AF65-F5344CB8AC3E}">
        <p14:creationId xmlns:p14="http://schemas.microsoft.com/office/powerpoint/2010/main" val="1829586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9E7A-87ED-1A10-9FAF-7316ACCC4979}"/>
              </a:ext>
            </a:extLst>
          </p:cNvPr>
          <p:cNvSpPr>
            <a:spLocks noGrp="1"/>
          </p:cNvSpPr>
          <p:nvPr>
            <p:ph type="title"/>
          </p:nvPr>
        </p:nvSpPr>
        <p:spPr/>
        <p:txBody>
          <a:bodyPr>
            <a:normAutofit fontScale="90000"/>
          </a:bodyPr>
          <a:lstStyle/>
          <a:p>
            <a:r>
              <a:rPr lang="nl-NL" dirty="0"/>
              <a:t>Mijn oplossing: leerlingen helpen systematisch en planmatig aan het werk te gaan, waardoor  ook de juiste categorie wordt geselecteerd. </a:t>
            </a:r>
          </a:p>
        </p:txBody>
      </p:sp>
      <p:sp>
        <p:nvSpPr>
          <p:cNvPr id="3" name="Content Placeholder 2">
            <a:extLst>
              <a:ext uri="{FF2B5EF4-FFF2-40B4-BE49-F238E27FC236}">
                <a16:creationId xmlns:a16="http://schemas.microsoft.com/office/drawing/2014/main" id="{81E4E662-10E7-BE55-30B9-3F684E08BBE8}"/>
              </a:ext>
            </a:extLst>
          </p:cNvPr>
          <p:cNvSpPr>
            <a:spLocks noGrp="1"/>
          </p:cNvSpPr>
          <p:nvPr>
            <p:ph idx="1"/>
          </p:nvPr>
        </p:nvSpPr>
        <p:spPr/>
        <p:txBody>
          <a:bodyPr/>
          <a:lstStyle/>
          <a:p>
            <a:r>
              <a:rPr lang="nl-NL" dirty="0"/>
              <a:t>Het vermogen om probleemoplossend te werken kan leerlingen verder helpen in hun schoolcarrière en persoonlijk leven (</a:t>
            </a:r>
            <a:r>
              <a:rPr lang="nl-NL" dirty="0" err="1"/>
              <a:t>Crebert</a:t>
            </a:r>
            <a:r>
              <a:rPr lang="nl-NL" dirty="0"/>
              <a:t>, </a:t>
            </a:r>
            <a:r>
              <a:rPr lang="nl-NL" dirty="0" err="1"/>
              <a:t>Cragnolini</a:t>
            </a:r>
            <a:r>
              <a:rPr lang="nl-NL" dirty="0"/>
              <a:t> &amp; Smith, 2017; Heller, 1992)</a:t>
            </a:r>
          </a:p>
        </p:txBody>
      </p:sp>
    </p:spTree>
    <p:extLst>
      <p:ext uri="{BB962C8B-B14F-4D97-AF65-F5344CB8AC3E}">
        <p14:creationId xmlns:p14="http://schemas.microsoft.com/office/powerpoint/2010/main" val="326806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0443-6207-9A36-A64A-ED2284AB9F71}"/>
              </a:ext>
            </a:extLst>
          </p:cNvPr>
          <p:cNvSpPr>
            <a:spLocks noGrp="1"/>
          </p:cNvSpPr>
          <p:nvPr>
            <p:ph type="title"/>
          </p:nvPr>
        </p:nvSpPr>
        <p:spPr/>
        <p:txBody>
          <a:bodyPr/>
          <a:lstStyle/>
          <a:p>
            <a:r>
              <a:rPr lang="nl-NL" dirty="0"/>
              <a:t>Welke strategieën zijn er?</a:t>
            </a:r>
          </a:p>
        </p:txBody>
      </p:sp>
      <p:sp>
        <p:nvSpPr>
          <p:cNvPr id="3" name="Content Placeholder 2">
            <a:extLst>
              <a:ext uri="{FF2B5EF4-FFF2-40B4-BE49-F238E27FC236}">
                <a16:creationId xmlns:a16="http://schemas.microsoft.com/office/drawing/2014/main" id="{631898C4-AB3E-B2FA-27A8-FF537A7C7824}"/>
              </a:ext>
            </a:extLst>
          </p:cNvPr>
          <p:cNvSpPr>
            <a:spLocks noGrp="1"/>
          </p:cNvSpPr>
          <p:nvPr>
            <p:ph idx="1"/>
          </p:nvPr>
        </p:nvSpPr>
        <p:spPr/>
        <p:txBody>
          <a:bodyPr>
            <a:normAutofit fontScale="92500" lnSpcReduction="10000"/>
          </a:bodyPr>
          <a:lstStyle/>
          <a:p>
            <a:pPr marL="0" indent="0">
              <a:buNone/>
            </a:pPr>
            <a:r>
              <a:rPr lang="nl-NL" dirty="0"/>
              <a:t>Twee veelgebruikte strategieën die niet werken bij beginners (Heller, 2010):</a:t>
            </a:r>
          </a:p>
          <a:p>
            <a:pPr marL="514350" indent="-514350">
              <a:buAutoNum type="arabicPeriod"/>
            </a:pPr>
            <a:r>
              <a:rPr lang="nl-NL" dirty="0"/>
              <a:t>invullen-en-gaan (plug-</a:t>
            </a:r>
            <a:r>
              <a:rPr lang="nl-NL" dirty="0" err="1"/>
              <a:t>and</a:t>
            </a:r>
            <a:r>
              <a:rPr lang="nl-NL" dirty="0"/>
              <a:t>-</a:t>
            </a:r>
            <a:r>
              <a:rPr lang="nl-NL" dirty="0" err="1"/>
              <a:t>chuck</a:t>
            </a:r>
            <a:r>
              <a:rPr lang="nl-NL" dirty="0"/>
              <a:t>)</a:t>
            </a:r>
          </a:p>
          <a:p>
            <a:pPr marL="0" indent="0">
              <a:buNone/>
            </a:pPr>
            <a:r>
              <a:rPr lang="nl-NL" dirty="0"/>
              <a:t>	Pogingen om zoveel mogelijk (omgeschreven) formules te 	onthouden en formules passend te krijgen bij de gegeven 	grootheden. Typerend voor de leerling is dat ze aangeven niet genoeg uitwerkingen hebben gekregen en dat de </a:t>
            </a:r>
            <a:r>
              <a:rPr lang="nl-NL" dirty="0" err="1"/>
              <a:t>toetsvragen</a:t>
            </a:r>
            <a:r>
              <a:rPr lang="nl-NL" dirty="0"/>
              <a:t> niet lijken op de </a:t>
            </a:r>
            <a:r>
              <a:rPr lang="nl-NL" dirty="0" err="1"/>
              <a:t>oefenenvragen</a:t>
            </a:r>
            <a:r>
              <a:rPr lang="nl-NL" dirty="0"/>
              <a:t>. </a:t>
            </a:r>
          </a:p>
          <a:p>
            <a:pPr marL="0" indent="0">
              <a:buNone/>
            </a:pPr>
            <a:r>
              <a:rPr lang="nl-NL" dirty="0"/>
              <a:t>2. Patroonherkenning (</a:t>
            </a:r>
            <a:r>
              <a:rPr lang="nl-NL" dirty="0" err="1"/>
              <a:t>pattern</a:t>
            </a:r>
            <a:r>
              <a:rPr lang="nl-NL" dirty="0"/>
              <a:t>-matching)</a:t>
            </a:r>
          </a:p>
          <a:p>
            <a:pPr marL="0" indent="0">
              <a:buNone/>
            </a:pPr>
            <a:r>
              <a:rPr lang="nl-NL" dirty="0"/>
              <a:t>	leerlingen proberen uitwerkingen te reproduceren en leunen hierbij sterk op signaalwoorden. Typerend voor deze leerling is dat ze niet goed weten hoe ze moeten beginnen.</a:t>
            </a:r>
          </a:p>
        </p:txBody>
      </p:sp>
    </p:spTree>
    <p:extLst>
      <p:ext uri="{BB962C8B-B14F-4D97-AF65-F5344CB8AC3E}">
        <p14:creationId xmlns:p14="http://schemas.microsoft.com/office/powerpoint/2010/main" val="356747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0443-6207-9A36-A64A-ED2284AB9F71}"/>
              </a:ext>
            </a:extLst>
          </p:cNvPr>
          <p:cNvSpPr>
            <a:spLocks noGrp="1"/>
          </p:cNvSpPr>
          <p:nvPr>
            <p:ph type="title"/>
          </p:nvPr>
        </p:nvSpPr>
        <p:spPr/>
        <p:txBody>
          <a:bodyPr/>
          <a:lstStyle/>
          <a:p>
            <a:r>
              <a:rPr lang="nl-NL" dirty="0"/>
              <a:t>Welke strategieën zijn er?</a:t>
            </a:r>
          </a:p>
        </p:txBody>
      </p:sp>
      <p:sp>
        <p:nvSpPr>
          <p:cNvPr id="3" name="Content Placeholder 2">
            <a:extLst>
              <a:ext uri="{FF2B5EF4-FFF2-40B4-BE49-F238E27FC236}">
                <a16:creationId xmlns:a16="http://schemas.microsoft.com/office/drawing/2014/main" id="{631898C4-AB3E-B2FA-27A8-FF537A7C7824}"/>
              </a:ext>
            </a:extLst>
          </p:cNvPr>
          <p:cNvSpPr>
            <a:spLocks noGrp="1"/>
          </p:cNvSpPr>
          <p:nvPr>
            <p:ph idx="1"/>
          </p:nvPr>
        </p:nvSpPr>
        <p:spPr/>
        <p:txBody>
          <a:bodyPr>
            <a:normAutofit fontScale="77500" lnSpcReduction="20000"/>
          </a:bodyPr>
          <a:lstStyle/>
          <a:p>
            <a:pPr marL="0" indent="0">
              <a:buNone/>
            </a:pPr>
            <a:r>
              <a:rPr lang="nl-NL" dirty="0"/>
              <a:t>Wat werkt wel?</a:t>
            </a:r>
          </a:p>
          <a:p>
            <a:pPr marL="0" indent="0">
              <a:buNone/>
            </a:pPr>
            <a:r>
              <a:rPr lang="nl-NL" dirty="0" err="1"/>
              <a:t>Bodner</a:t>
            </a:r>
            <a:r>
              <a:rPr lang="nl-NL" dirty="0"/>
              <a:t> (1987), Heller (1992) en Huffman (1997) komen onafhankelijk van elkaar tot een aanpak. De volgorde van stappen en verschillen zijn hieronder weergegeven.</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Maak duidelijk wat er gevraagd wordt </a:t>
            </a:r>
            <a:r>
              <a:rPr lang="nl-NL" sz="1800" dirty="0" err="1">
                <a:effectLst/>
                <a:latin typeface="Arial" panose="020B0604020202020204" pitchFamily="34" charset="0"/>
                <a:ea typeface="Calibri" panose="020F0502020204030204" pitchFamily="34" charset="0"/>
                <a:cs typeface="Arial" panose="020B0604020202020204" pitchFamily="34" charset="0"/>
              </a:rPr>
              <a:t>dmv</a:t>
            </a:r>
            <a:r>
              <a:rPr lang="nl-NL" sz="1800" dirty="0">
                <a:effectLst/>
                <a:latin typeface="Arial" panose="020B0604020202020204" pitchFamily="34" charset="0"/>
                <a:ea typeface="Calibri" panose="020F0502020204030204" pitchFamily="34" charset="0"/>
                <a:cs typeface="Arial" panose="020B0604020202020204" pitchFamily="34" charset="0"/>
              </a:rPr>
              <a:t> een overzichtstekening waarbij bekende grootheden worden vermeld (B, H, T).</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Beschrijf het vraagstuk in natuurkundige deelonderwerpen (H).</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Maak een stappenplan waarin de te gebruiken formules staan (B, H, T).</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Voer het stappenplan uit door formules en eenheden om te schrijven en in te vullen in de (omschreven) formules (B, H, T).</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Kijk of je antwoord logisch is en een antwoord op de gestelde vraag (B, H, T).</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Als dit niet klopt, begin opnieuw, bekijk gekozen aanpak en probeer eventuele misstappen te corrigeren (B).</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Geeft stap 6 geen gewenst resultaat? Gooi strategie overboord en begin het hele proces opnieuw totdat de oplossing gevonden is (B).</a:t>
            </a:r>
          </a:p>
        </p:txBody>
      </p:sp>
    </p:spTree>
    <p:extLst>
      <p:ext uri="{BB962C8B-B14F-4D97-AF65-F5344CB8AC3E}">
        <p14:creationId xmlns:p14="http://schemas.microsoft.com/office/powerpoint/2010/main" val="198066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616F3-1BCD-8786-308F-98C812D36FD7}"/>
              </a:ext>
            </a:extLst>
          </p:cNvPr>
          <p:cNvSpPr>
            <a:spLocks noGrp="1"/>
          </p:cNvSpPr>
          <p:nvPr>
            <p:ph type="title"/>
          </p:nvPr>
        </p:nvSpPr>
        <p:spPr/>
        <p:txBody>
          <a:bodyPr/>
          <a:lstStyle/>
          <a:p>
            <a:r>
              <a:rPr lang="nl-NL" dirty="0"/>
              <a:t>Hoe zorg dat je een leerling aan de gang gaat met de kennis?</a:t>
            </a:r>
          </a:p>
        </p:txBody>
      </p:sp>
      <p:sp>
        <p:nvSpPr>
          <p:cNvPr id="3" name="Content Placeholder 2">
            <a:extLst>
              <a:ext uri="{FF2B5EF4-FFF2-40B4-BE49-F238E27FC236}">
                <a16:creationId xmlns:a16="http://schemas.microsoft.com/office/drawing/2014/main" id="{9623ECB6-CA47-B0B0-A941-E43CEE83DBE2}"/>
              </a:ext>
            </a:extLst>
          </p:cNvPr>
          <p:cNvSpPr>
            <a:spLocks noGrp="1"/>
          </p:cNvSpPr>
          <p:nvPr>
            <p:ph idx="1"/>
          </p:nvPr>
        </p:nvSpPr>
        <p:spPr/>
        <p:txBody>
          <a:bodyPr>
            <a:normAutofit fontScale="92500" lnSpcReduction="10000"/>
          </a:bodyPr>
          <a:lstStyle/>
          <a:p>
            <a:pPr marL="0" indent="0">
              <a:buNone/>
            </a:pPr>
            <a:r>
              <a:rPr lang="nl-NL" dirty="0"/>
              <a:t>Mensen houden niet van verandering, zie bijvoorbeeld de leerling die krampachtig vast blijft houden aan samenvattingen maken.</a:t>
            </a:r>
          </a:p>
          <a:p>
            <a:pPr marL="0" indent="0">
              <a:buNone/>
            </a:pPr>
            <a:r>
              <a:rPr lang="nl-NL" dirty="0"/>
              <a:t>Wat werkt wel?</a:t>
            </a:r>
          </a:p>
          <a:p>
            <a:pPr marL="0" indent="0">
              <a:buNone/>
            </a:pPr>
            <a:r>
              <a:rPr lang="nl-NL" dirty="0"/>
              <a:t>- modelleren en scaffolding (Beeker, </a:t>
            </a:r>
            <a:r>
              <a:rPr lang="nl-NL" dirty="0" err="1"/>
              <a:t>Canton</a:t>
            </a:r>
            <a:r>
              <a:rPr lang="nl-NL" dirty="0"/>
              <a:t> &amp; Trimbos, 2008)</a:t>
            </a:r>
          </a:p>
          <a:p>
            <a:pPr marL="0" indent="0">
              <a:buNone/>
            </a:pPr>
            <a:r>
              <a:rPr lang="nl-NL" dirty="0"/>
              <a:t>- zorg dat problemen complex genoeg zijn (Heller, 2010)</a:t>
            </a:r>
          </a:p>
          <a:p>
            <a:pPr marL="0" indent="0">
              <a:buNone/>
            </a:pPr>
            <a:r>
              <a:rPr lang="nl-NL" dirty="0"/>
              <a:t>- Als de leerling het onderwerp weet worden betere formules gekozen (Lee &amp; Hudson, 1981; Chi, </a:t>
            </a:r>
            <a:r>
              <a:rPr lang="nl-NL" dirty="0" err="1"/>
              <a:t>Feltovisch</a:t>
            </a:r>
            <a:r>
              <a:rPr lang="nl-NL" dirty="0"/>
              <a:t> &amp; Glaser, 1979)</a:t>
            </a:r>
          </a:p>
          <a:p>
            <a:pPr marL="0" indent="0">
              <a:buNone/>
            </a:pPr>
            <a:r>
              <a:rPr lang="nl-NL" dirty="0"/>
              <a:t>- Zorg dat leerlingen de voordelen van de aangeboden strategie ervaren (Heller &amp; Heller, 2010)</a:t>
            </a:r>
          </a:p>
          <a:p>
            <a:pPr marL="0" indent="0">
              <a:buNone/>
            </a:pPr>
            <a:r>
              <a:rPr lang="nl-NL" dirty="0"/>
              <a:t>- Leerlingen moeten in staat zijn om de stappen makkelijk te onthouden (Case &amp; Harris, 1988)</a:t>
            </a:r>
          </a:p>
          <a:p>
            <a:pPr marL="0" indent="0">
              <a:buNone/>
            </a:pPr>
            <a:endParaRPr lang="nl-NL" dirty="0"/>
          </a:p>
        </p:txBody>
      </p:sp>
    </p:spTree>
    <p:extLst>
      <p:ext uri="{BB962C8B-B14F-4D97-AF65-F5344CB8AC3E}">
        <p14:creationId xmlns:p14="http://schemas.microsoft.com/office/powerpoint/2010/main" val="1947472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0443-6207-9A36-A64A-ED2284AB9F71}"/>
              </a:ext>
            </a:extLst>
          </p:cNvPr>
          <p:cNvSpPr>
            <a:spLocks noGrp="1"/>
          </p:cNvSpPr>
          <p:nvPr>
            <p:ph type="title"/>
          </p:nvPr>
        </p:nvSpPr>
        <p:spPr/>
        <p:txBody>
          <a:bodyPr/>
          <a:lstStyle/>
          <a:p>
            <a:r>
              <a:rPr lang="nl-NL" dirty="0"/>
              <a:t>Welke strategieën zijn er?</a:t>
            </a:r>
          </a:p>
        </p:txBody>
      </p:sp>
      <p:sp>
        <p:nvSpPr>
          <p:cNvPr id="3" name="Content Placeholder 2">
            <a:extLst>
              <a:ext uri="{FF2B5EF4-FFF2-40B4-BE49-F238E27FC236}">
                <a16:creationId xmlns:a16="http://schemas.microsoft.com/office/drawing/2014/main" id="{631898C4-AB3E-B2FA-27A8-FF537A7C7824}"/>
              </a:ext>
            </a:extLst>
          </p:cNvPr>
          <p:cNvSpPr>
            <a:spLocks noGrp="1"/>
          </p:cNvSpPr>
          <p:nvPr>
            <p:ph idx="1"/>
          </p:nvPr>
        </p:nvSpPr>
        <p:spPr/>
        <p:txBody>
          <a:bodyPr>
            <a:normAutofit fontScale="77500" lnSpcReduction="20000"/>
          </a:bodyPr>
          <a:lstStyle/>
          <a:p>
            <a:pPr marL="0" indent="0">
              <a:buNone/>
            </a:pPr>
            <a:r>
              <a:rPr lang="nl-NL" dirty="0"/>
              <a:t>Wat werkt wel?</a:t>
            </a:r>
          </a:p>
          <a:p>
            <a:pPr marL="0" indent="0">
              <a:buNone/>
            </a:pPr>
            <a:r>
              <a:rPr lang="nl-NL" dirty="0" err="1"/>
              <a:t>Bodner</a:t>
            </a:r>
            <a:r>
              <a:rPr lang="nl-NL" dirty="0"/>
              <a:t> (1987), Heller (1992) en Huffman (1997) komen onafhankelijk van elkaar tot een aanpak. De volgorde van stappen en verschillen zijn hieronder weergegeven.</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Maak duidelijk wat er gevraagd wordt </a:t>
            </a:r>
            <a:r>
              <a:rPr lang="nl-NL" sz="1800" dirty="0" err="1">
                <a:effectLst/>
                <a:latin typeface="Arial" panose="020B0604020202020204" pitchFamily="34" charset="0"/>
                <a:ea typeface="Calibri" panose="020F0502020204030204" pitchFamily="34" charset="0"/>
                <a:cs typeface="Arial" panose="020B0604020202020204" pitchFamily="34" charset="0"/>
              </a:rPr>
              <a:t>dmv</a:t>
            </a:r>
            <a:r>
              <a:rPr lang="nl-NL" sz="1800" dirty="0">
                <a:effectLst/>
                <a:latin typeface="Arial" panose="020B0604020202020204" pitchFamily="34" charset="0"/>
                <a:ea typeface="Calibri" panose="020F0502020204030204" pitchFamily="34" charset="0"/>
                <a:cs typeface="Arial" panose="020B0604020202020204" pitchFamily="34" charset="0"/>
              </a:rPr>
              <a:t> een overzichtstekening waarbij bekende grootheden worden vermeld (B, H, T).</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Beschrijf het vraagstuk in natuurkundige deelonderwerpen (H).</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Maak een stappenplan waarin de te gebruiken formules staan (B, H, T).</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Voer het stappenplan uit door formules en eenheden om te schrijven en in te vullen in de (omschreven) formules (B, H, T).</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Kijk of je antwoord logisch is en een antwoord op de gestelde vraag (B, H, T).</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Als dit niet klopt, begin opnieuw, bekijk gekozen aanpak en probeer eventuele misstappen te corrigeren (B).</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Geeft stap 6 geen gewenst resultaat? Gooi strategie overboord en begin het hele proces opnieuw totdat de oplossing gevonden is (B).</a:t>
            </a:r>
          </a:p>
        </p:txBody>
      </p:sp>
    </p:spTree>
    <p:extLst>
      <p:ext uri="{BB962C8B-B14F-4D97-AF65-F5344CB8AC3E}">
        <p14:creationId xmlns:p14="http://schemas.microsoft.com/office/powerpoint/2010/main" val="3441504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0443-6207-9A36-A64A-ED2284AB9F71}"/>
              </a:ext>
            </a:extLst>
          </p:cNvPr>
          <p:cNvSpPr>
            <a:spLocks noGrp="1"/>
          </p:cNvSpPr>
          <p:nvPr>
            <p:ph type="title"/>
          </p:nvPr>
        </p:nvSpPr>
        <p:spPr/>
        <p:txBody>
          <a:bodyPr/>
          <a:lstStyle/>
          <a:p>
            <a:r>
              <a:rPr lang="nl-NL" dirty="0"/>
              <a:t>Wat is een algemene oplosstrategie?</a:t>
            </a:r>
          </a:p>
        </p:txBody>
      </p:sp>
      <p:sp>
        <p:nvSpPr>
          <p:cNvPr id="3" name="Content Placeholder 2">
            <a:extLst>
              <a:ext uri="{FF2B5EF4-FFF2-40B4-BE49-F238E27FC236}">
                <a16:creationId xmlns:a16="http://schemas.microsoft.com/office/drawing/2014/main" id="{631898C4-AB3E-B2FA-27A8-FF537A7C7824}"/>
              </a:ext>
            </a:extLst>
          </p:cNvPr>
          <p:cNvSpPr>
            <a:spLocks noGrp="1"/>
          </p:cNvSpPr>
          <p:nvPr>
            <p:ph idx="1"/>
          </p:nvPr>
        </p:nvSpPr>
        <p:spPr/>
        <p:txBody>
          <a:bodyPr>
            <a:normAutofit/>
          </a:bodyPr>
          <a:lstStyle/>
          <a:p>
            <a:pPr marL="342900" indent="-342900">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Maak een overzichtstekening waarbij bekende grootheden worden vermeld.</a:t>
            </a:r>
          </a:p>
          <a:p>
            <a:pPr marL="342900" indent="-342900">
              <a:buAutoNum type="arabicPeriod"/>
            </a:pPr>
            <a:r>
              <a:rPr lang="nl-NL" sz="1800" dirty="0">
                <a:latin typeface="Arial" panose="020B0604020202020204" pitchFamily="34" charset="0"/>
                <a:ea typeface="Calibri" panose="020F0502020204030204" pitchFamily="34" charset="0"/>
                <a:cs typeface="Arial" panose="020B0604020202020204" pitchFamily="34" charset="0"/>
              </a:rPr>
              <a:t>Beschrijf het vraagstuk in natuurkundige (deel) onderwerpen (koppel aan Binas)</a:t>
            </a:r>
          </a:p>
          <a:p>
            <a:pPr marL="342900" indent="-342900">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Maak een stappenplan met de te </a:t>
            </a:r>
            <a:r>
              <a:rPr lang="nl-NL" sz="1800" dirty="0">
                <a:latin typeface="Arial" panose="020B0604020202020204" pitchFamily="34" charset="0"/>
                <a:ea typeface="Calibri" panose="020F0502020204030204" pitchFamily="34" charset="0"/>
                <a:cs typeface="Arial" panose="020B0604020202020204" pitchFamily="34" charset="0"/>
              </a:rPr>
              <a:t>gebruiken formules.</a:t>
            </a:r>
          </a:p>
          <a:p>
            <a:pPr marL="342900" indent="-342900">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Schrijf de formules </a:t>
            </a:r>
            <a:r>
              <a:rPr lang="nl-NL" sz="1800" dirty="0">
                <a:latin typeface="Arial" panose="020B0604020202020204" pitchFamily="34" charset="0"/>
                <a:ea typeface="Calibri" panose="020F0502020204030204" pitchFamily="34" charset="0"/>
                <a:cs typeface="Arial" panose="020B0604020202020204" pitchFamily="34" charset="0"/>
              </a:rPr>
              <a:t>om, zet gegevens in standaardeenheden en vul formules in.</a:t>
            </a:r>
          </a:p>
          <a:p>
            <a:pPr marL="342900" indent="-342900">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Kijk of je antwoord logisch is en een an</a:t>
            </a:r>
            <a:r>
              <a:rPr lang="nl-NL" sz="1800" dirty="0">
                <a:latin typeface="Arial" panose="020B0604020202020204" pitchFamily="34" charset="0"/>
                <a:ea typeface="Calibri" panose="020F0502020204030204" pitchFamily="34" charset="0"/>
                <a:cs typeface="Arial" panose="020B0604020202020204" pitchFamily="34" charset="0"/>
              </a:rPr>
              <a:t>twoord is op de gestelde vraag.</a:t>
            </a:r>
            <a:endParaRPr lang="nl-NL"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DF91548B-26AA-956E-9AAC-54CC13AE40DC}"/>
              </a:ext>
            </a:extLst>
          </p:cNvPr>
          <p:cNvSpPr txBox="1"/>
          <p:nvPr/>
        </p:nvSpPr>
        <p:spPr>
          <a:xfrm>
            <a:off x="838200" y="4355024"/>
            <a:ext cx="9971868" cy="1200329"/>
          </a:xfrm>
          <a:prstGeom prst="rect">
            <a:avLst/>
          </a:prstGeom>
          <a:noFill/>
        </p:spPr>
        <p:txBody>
          <a:bodyPr wrap="square" rtlCol="0">
            <a:spAutoFit/>
          </a:bodyPr>
          <a:lstStyle/>
          <a:p>
            <a:r>
              <a:rPr lang="nl-NL" sz="3600" dirty="0"/>
              <a:t>Het stappenplan biedt voldoende houvast, maar leerlingen onthouden het niet op de toets.</a:t>
            </a:r>
          </a:p>
        </p:txBody>
      </p:sp>
    </p:spTree>
    <p:extLst>
      <p:ext uri="{BB962C8B-B14F-4D97-AF65-F5344CB8AC3E}">
        <p14:creationId xmlns:p14="http://schemas.microsoft.com/office/powerpoint/2010/main" val="400476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ths paper with math equations and formulas&#10;&#10;Description automatically generated with medium confidence">
            <a:extLst>
              <a:ext uri="{FF2B5EF4-FFF2-40B4-BE49-F238E27FC236}">
                <a16:creationId xmlns:a16="http://schemas.microsoft.com/office/drawing/2014/main" id="{FBBC332D-67D5-630B-B94D-5ED510E72D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6785"/>
            <a:ext cx="10126624" cy="6741254"/>
          </a:xfrm>
        </p:spPr>
      </p:pic>
    </p:spTree>
    <p:extLst>
      <p:ext uri="{BB962C8B-B14F-4D97-AF65-F5344CB8AC3E}">
        <p14:creationId xmlns:p14="http://schemas.microsoft.com/office/powerpoint/2010/main" val="622972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4A3B-C36D-5F86-2CD1-F92A404D252C}"/>
              </a:ext>
            </a:extLst>
          </p:cNvPr>
          <p:cNvSpPr>
            <a:spLocks noGrp="1"/>
          </p:cNvSpPr>
          <p:nvPr>
            <p:ph type="title"/>
          </p:nvPr>
        </p:nvSpPr>
        <p:spPr/>
        <p:txBody>
          <a:bodyPr/>
          <a:lstStyle/>
          <a:p>
            <a:r>
              <a:rPr lang="nl-NL" dirty="0"/>
              <a:t>Hoe helpen we de leerlingen stappen onthouden?</a:t>
            </a:r>
          </a:p>
        </p:txBody>
      </p:sp>
      <p:sp>
        <p:nvSpPr>
          <p:cNvPr id="3" name="Content Placeholder 2">
            <a:extLst>
              <a:ext uri="{FF2B5EF4-FFF2-40B4-BE49-F238E27FC236}">
                <a16:creationId xmlns:a16="http://schemas.microsoft.com/office/drawing/2014/main" id="{3D23EF17-2ECA-CEE3-5EE9-D05D6066F491}"/>
              </a:ext>
            </a:extLst>
          </p:cNvPr>
          <p:cNvSpPr>
            <a:spLocks noGrp="1"/>
          </p:cNvSpPr>
          <p:nvPr>
            <p:ph idx="1"/>
          </p:nvPr>
        </p:nvSpPr>
        <p:spPr/>
        <p:txBody>
          <a:bodyPr vert="horz" lIns="91440" tIns="45720" rIns="91440" bIns="45720" rtlCol="0" anchor="t">
            <a:normAutofit/>
          </a:bodyPr>
          <a:lstStyle/>
          <a:p>
            <a:r>
              <a:rPr lang="nl-NL" dirty="0"/>
              <a:t>Een succesvolle manier is het gebruiken van een ezelsbrug </a:t>
            </a:r>
            <a:r>
              <a:rPr lang="nl-NL" sz="1800" dirty="0">
                <a:effectLst/>
                <a:latin typeface="Calibri" panose="020F0502020204030204" pitchFamily="34" charset="0"/>
                <a:ea typeface="Calibri" panose="020F0502020204030204" pitchFamily="34" charset="0"/>
                <a:cs typeface="Arial" panose="020B0604020202020204" pitchFamily="34" charset="0"/>
              </a:rPr>
              <a:t>(</a:t>
            </a:r>
            <a:r>
              <a:rPr lang="nl-NL" sz="1800" dirty="0" err="1">
                <a:effectLst/>
                <a:latin typeface="Calibri" panose="020F0502020204030204" pitchFamily="34" charset="0"/>
                <a:ea typeface="Calibri" panose="020F0502020204030204" pitchFamily="34" charset="0"/>
                <a:cs typeface="Arial" panose="020B0604020202020204" pitchFamily="34" charset="0"/>
              </a:rPr>
              <a:t>Balch</a:t>
            </a:r>
            <a:r>
              <a:rPr lang="nl-NL" sz="1800" dirty="0">
                <a:effectLst/>
                <a:latin typeface="Calibri" panose="020F0502020204030204" pitchFamily="34" charset="0"/>
                <a:ea typeface="Calibri" panose="020F0502020204030204" pitchFamily="34" charset="0"/>
                <a:cs typeface="Arial" panose="020B0604020202020204" pitchFamily="34" charset="0"/>
              </a:rPr>
              <a:t>, 2005; </a:t>
            </a:r>
            <a:r>
              <a:rPr lang="nl-NL" sz="1800" dirty="0" err="1">
                <a:effectLst/>
                <a:latin typeface="Calibri" panose="020F0502020204030204" pitchFamily="34" charset="0"/>
                <a:ea typeface="Calibri" panose="020F0502020204030204" pitchFamily="34" charset="0"/>
                <a:cs typeface="Arial" panose="020B0604020202020204" pitchFamily="34" charset="0"/>
              </a:rPr>
              <a:t>Carney</a:t>
            </a:r>
            <a:r>
              <a:rPr lang="nl-NL" sz="1800" dirty="0">
                <a:effectLst/>
                <a:latin typeface="Calibri" panose="020F0502020204030204" pitchFamily="34" charset="0"/>
                <a:ea typeface="Calibri" panose="020F0502020204030204" pitchFamily="34" charset="0"/>
                <a:cs typeface="Arial" panose="020B0604020202020204" pitchFamily="34" charset="0"/>
              </a:rPr>
              <a:t> &amp; </a:t>
            </a:r>
            <a:r>
              <a:rPr lang="nl-NL" sz="1800" dirty="0" err="1">
                <a:effectLst/>
                <a:latin typeface="Calibri" panose="020F0502020204030204" pitchFamily="34" charset="0"/>
                <a:ea typeface="Calibri" panose="020F0502020204030204" pitchFamily="34" charset="0"/>
                <a:cs typeface="Arial" panose="020B0604020202020204" pitchFamily="34" charset="0"/>
              </a:rPr>
              <a:t>Levin</a:t>
            </a:r>
            <a:r>
              <a:rPr lang="nl-NL" sz="1800" dirty="0">
                <a:effectLst/>
                <a:latin typeface="Calibri" panose="020F0502020204030204" pitchFamily="34" charset="0"/>
                <a:ea typeface="Calibri" panose="020F0502020204030204" pitchFamily="34" charset="0"/>
                <a:cs typeface="Arial" panose="020B0604020202020204" pitchFamily="34" charset="0"/>
              </a:rPr>
              <a:t>, 1998; </a:t>
            </a:r>
            <a:r>
              <a:rPr lang="nl-NL" sz="1800" dirty="0" err="1">
                <a:effectLst/>
                <a:latin typeface="Calibri" panose="020F0502020204030204" pitchFamily="34" charset="0"/>
                <a:ea typeface="Calibri" panose="020F0502020204030204" pitchFamily="34" charset="0"/>
                <a:cs typeface="Arial" panose="020B0604020202020204" pitchFamily="34" charset="0"/>
              </a:rPr>
              <a:t>VanVoorhis</a:t>
            </a:r>
            <a:r>
              <a:rPr lang="nl-NL" sz="1800" dirty="0">
                <a:effectLst/>
                <a:latin typeface="Calibri" panose="020F0502020204030204" pitchFamily="34" charset="0"/>
                <a:ea typeface="Calibri" panose="020F0502020204030204" pitchFamily="34" charset="0"/>
                <a:cs typeface="Arial" panose="020B0604020202020204" pitchFamily="34" charset="0"/>
              </a:rPr>
              <a:t>, 2002). </a:t>
            </a:r>
          </a:p>
          <a:p>
            <a:r>
              <a:rPr lang="nl-NL" dirty="0"/>
              <a:t>Een succesvolle ezelsbrug voor de volgorde is een acroniem (</a:t>
            </a:r>
            <a:r>
              <a:rPr lang="nl-NL" dirty="0" err="1"/>
              <a:t>Lakin</a:t>
            </a:r>
            <a:r>
              <a:rPr lang="nl-NL" dirty="0"/>
              <a:t>, </a:t>
            </a:r>
            <a:r>
              <a:rPr lang="nl-NL" dirty="0" err="1"/>
              <a:t>Giesler</a:t>
            </a:r>
            <a:r>
              <a:rPr lang="nl-NL" dirty="0"/>
              <a:t>, Morris &amp; </a:t>
            </a:r>
            <a:r>
              <a:rPr lang="nl-NL" dirty="0" err="1"/>
              <a:t>Vosmik</a:t>
            </a:r>
            <a:r>
              <a:rPr lang="nl-NL" dirty="0"/>
              <a:t>, 2007).</a:t>
            </a:r>
          </a:p>
          <a:p>
            <a:r>
              <a:rPr lang="nl-NL" dirty="0"/>
              <a:t>Een acroniem werkt het besta als die een bestaand woord is en het woord te maken heeft met het onderwerp waarvoor de afkorting gebruikt word (</a:t>
            </a:r>
            <a:r>
              <a:rPr lang="nl-NL" dirty="0" err="1"/>
              <a:t>Stalder</a:t>
            </a:r>
            <a:r>
              <a:rPr lang="nl-NL" dirty="0"/>
              <a:t>, 2005).</a:t>
            </a:r>
          </a:p>
        </p:txBody>
      </p:sp>
    </p:spTree>
    <p:extLst>
      <p:ext uri="{BB962C8B-B14F-4D97-AF65-F5344CB8AC3E}">
        <p14:creationId xmlns:p14="http://schemas.microsoft.com/office/powerpoint/2010/main" val="418799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4D78-BED8-B565-EC5F-1B3BBFF95ED6}"/>
              </a:ext>
            </a:extLst>
          </p:cNvPr>
          <p:cNvSpPr>
            <a:spLocks noGrp="1"/>
          </p:cNvSpPr>
          <p:nvPr>
            <p:ph type="title"/>
          </p:nvPr>
        </p:nvSpPr>
        <p:spPr/>
        <p:txBody>
          <a:bodyPr/>
          <a:lstStyle/>
          <a:p>
            <a:r>
              <a:rPr lang="nl-NL" dirty="0"/>
              <a:t>Zoektocht naar acroniemen</a:t>
            </a:r>
          </a:p>
        </p:txBody>
      </p:sp>
      <p:sp>
        <p:nvSpPr>
          <p:cNvPr id="3" name="Content Placeholder 2">
            <a:extLst>
              <a:ext uri="{FF2B5EF4-FFF2-40B4-BE49-F238E27FC236}">
                <a16:creationId xmlns:a16="http://schemas.microsoft.com/office/drawing/2014/main" id="{6110F1C5-FBF8-B0D2-D431-28AA2366172E}"/>
              </a:ext>
            </a:extLst>
          </p:cNvPr>
          <p:cNvSpPr>
            <a:spLocks noGrp="1"/>
          </p:cNvSpPr>
          <p:nvPr>
            <p:ph idx="1"/>
          </p:nvPr>
        </p:nvSpPr>
        <p:spPr/>
        <p:txBody>
          <a:bodyPr/>
          <a:lstStyle/>
          <a:p>
            <a:r>
              <a:rPr lang="nl-NL" dirty="0"/>
              <a:t>HOF (herkennen, oplossen, formules)</a:t>
            </a:r>
          </a:p>
          <a:p>
            <a:r>
              <a:rPr lang="nl-NL" dirty="0"/>
              <a:t>SALE  (significantie, antwoord, logisch, eenheid)</a:t>
            </a:r>
          </a:p>
          <a:p>
            <a:r>
              <a:rPr lang="nl-NL" dirty="0"/>
              <a:t>FIRE (formule, invullen, rekenen, eenheid)</a:t>
            </a:r>
          </a:p>
          <a:p>
            <a:r>
              <a:rPr lang="nl-NL" dirty="0"/>
              <a:t>GOT FIRES (gegeven/gevraagd, onderwerp, tekening, formule, invullen, rekenen, eenheid, significantie)</a:t>
            </a:r>
          </a:p>
        </p:txBody>
      </p:sp>
    </p:spTree>
    <p:extLst>
      <p:ext uri="{BB962C8B-B14F-4D97-AF65-F5344CB8AC3E}">
        <p14:creationId xmlns:p14="http://schemas.microsoft.com/office/powerpoint/2010/main" val="345225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19C6D-C0BE-0562-E00D-73A38146AEA4}"/>
              </a:ext>
            </a:extLst>
          </p:cNvPr>
          <p:cNvSpPr>
            <a:spLocks noGrp="1"/>
          </p:cNvSpPr>
          <p:nvPr>
            <p:ph type="title"/>
          </p:nvPr>
        </p:nvSpPr>
        <p:spPr/>
        <p:txBody>
          <a:bodyPr/>
          <a:lstStyle/>
          <a:p>
            <a:r>
              <a:rPr lang="nl-NL" dirty="0"/>
              <a:t>Waarom ben ik begonnen met mijn zoektocht?</a:t>
            </a:r>
          </a:p>
        </p:txBody>
      </p:sp>
      <p:sp>
        <p:nvSpPr>
          <p:cNvPr id="3" name="Content Placeholder 2">
            <a:extLst>
              <a:ext uri="{FF2B5EF4-FFF2-40B4-BE49-F238E27FC236}">
                <a16:creationId xmlns:a16="http://schemas.microsoft.com/office/drawing/2014/main" id="{1DFCF5F2-2C20-8E10-8E9F-F87719EECA61}"/>
              </a:ext>
            </a:extLst>
          </p:cNvPr>
          <p:cNvSpPr>
            <a:spLocks noGrp="1"/>
          </p:cNvSpPr>
          <p:nvPr>
            <p:ph idx="1"/>
          </p:nvPr>
        </p:nvSpPr>
        <p:spPr/>
        <p:txBody>
          <a:bodyPr/>
          <a:lstStyle/>
          <a:p>
            <a:r>
              <a:rPr lang="nl-NL" dirty="0"/>
              <a:t>Leerlingen die voorheen goede cijfers halen, halen vaak in het laatste jaar en soms zelfs bij de laatste toets (CSE) veel mindere cijfers. Het grootste verschil tussen de voorexamenjaren en het examen is dat bij een (C)SE onderwerpen door elkaar gevraagd worden. </a:t>
            </a:r>
          </a:p>
        </p:txBody>
      </p:sp>
    </p:spTree>
    <p:extLst>
      <p:ext uri="{BB962C8B-B14F-4D97-AF65-F5344CB8AC3E}">
        <p14:creationId xmlns:p14="http://schemas.microsoft.com/office/powerpoint/2010/main" val="4062635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4F269-1C55-D3B3-C3D3-FE322AA50840}"/>
              </a:ext>
            </a:extLst>
          </p:cNvPr>
          <p:cNvSpPr>
            <a:spLocks noGrp="1"/>
          </p:cNvSpPr>
          <p:nvPr>
            <p:ph type="title"/>
          </p:nvPr>
        </p:nvSpPr>
        <p:spPr/>
        <p:txBody>
          <a:bodyPr/>
          <a:lstStyle/>
          <a:p>
            <a:r>
              <a:rPr lang="nl-NL" dirty="0"/>
              <a:t>Acroniem is gevonden, en nu?</a:t>
            </a:r>
          </a:p>
        </p:txBody>
      </p:sp>
      <p:sp>
        <p:nvSpPr>
          <p:cNvPr id="3" name="Content Placeholder 2">
            <a:extLst>
              <a:ext uri="{FF2B5EF4-FFF2-40B4-BE49-F238E27FC236}">
                <a16:creationId xmlns:a16="http://schemas.microsoft.com/office/drawing/2014/main" id="{B41137C8-C625-5E40-C02D-A25A527DFC75}"/>
              </a:ext>
            </a:extLst>
          </p:cNvPr>
          <p:cNvSpPr>
            <a:spLocks noGrp="1"/>
          </p:cNvSpPr>
          <p:nvPr>
            <p:ph idx="1"/>
          </p:nvPr>
        </p:nvSpPr>
        <p:spPr/>
        <p:txBody>
          <a:bodyPr/>
          <a:lstStyle/>
          <a:p>
            <a:r>
              <a:rPr lang="nl-NL" dirty="0"/>
              <a:t>TOFFEES (tekening, onderwerp, formules, formaliseren, eenheid, </a:t>
            </a:r>
            <a:r>
              <a:rPr lang="nl-NL" dirty="0" err="1"/>
              <a:t>sig</a:t>
            </a:r>
            <a:r>
              <a:rPr lang="nl-NL" dirty="0"/>
              <a:t>)</a:t>
            </a:r>
          </a:p>
          <a:p>
            <a:r>
              <a:rPr lang="nl-NL" dirty="0"/>
              <a:t>Leerlingen moeten er wel mee oefenen om het eigen te maken (Collins, Brown &amp; </a:t>
            </a:r>
            <a:r>
              <a:rPr lang="nl-NL" dirty="0" err="1"/>
              <a:t>Hulu</a:t>
            </a:r>
            <a:r>
              <a:rPr lang="nl-NL" dirty="0"/>
              <a:t>, 1991)</a:t>
            </a:r>
          </a:p>
          <a:p>
            <a:r>
              <a:rPr lang="nl-NL" dirty="0"/>
              <a:t>Scaffolding helpt leerlingen, vooral als docent hulp langzaam afbouwt (Van der Pol, </a:t>
            </a:r>
            <a:r>
              <a:rPr lang="nl-NL" dirty="0" err="1"/>
              <a:t>Volman</a:t>
            </a:r>
            <a:r>
              <a:rPr lang="nl-NL" dirty="0"/>
              <a:t>, Beishuizen, 2010)</a:t>
            </a:r>
          </a:p>
          <a:p>
            <a:endParaRPr lang="nl-NL" dirty="0"/>
          </a:p>
          <a:p>
            <a:endParaRPr lang="nl-NL" dirty="0"/>
          </a:p>
        </p:txBody>
      </p:sp>
    </p:spTree>
    <p:extLst>
      <p:ext uri="{BB962C8B-B14F-4D97-AF65-F5344CB8AC3E}">
        <p14:creationId xmlns:p14="http://schemas.microsoft.com/office/powerpoint/2010/main" val="193517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F7E0-6DDB-BFE0-B0BA-AC9D7D9538D5}"/>
              </a:ext>
            </a:extLst>
          </p:cNvPr>
          <p:cNvSpPr>
            <a:spLocks noGrp="1"/>
          </p:cNvSpPr>
          <p:nvPr>
            <p:ph type="title"/>
          </p:nvPr>
        </p:nvSpPr>
        <p:spPr/>
        <p:txBody>
          <a:bodyPr/>
          <a:lstStyle/>
          <a:p>
            <a:r>
              <a:rPr lang="nl-NL" dirty="0"/>
              <a:t>Samenwerken in groep biedt uitkomst</a:t>
            </a:r>
          </a:p>
        </p:txBody>
      </p:sp>
      <p:sp>
        <p:nvSpPr>
          <p:cNvPr id="3" name="Content Placeholder 2">
            <a:extLst>
              <a:ext uri="{FF2B5EF4-FFF2-40B4-BE49-F238E27FC236}">
                <a16:creationId xmlns:a16="http://schemas.microsoft.com/office/drawing/2014/main" id="{41A09770-6A9A-A179-7AAA-6872E44B4F13}"/>
              </a:ext>
            </a:extLst>
          </p:cNvPr>
          <p:cNvSpPr>
            <a:spLocks noGrp="1"/>
          </p:cNvSpPr>
          <p:nvPr>
            <p:ph idx="1"/>
          </p:nvPr>
        </p:nvSpPr>
        <p:spPr/>
        <p:txBody>
          <a:bodyPr/>
          <a:lstStyle/>
          <a:p>
            <a:r>
              <a:rPr lang="nl-NL" dirty="0"/>
              <a:t>Leerlingen houden eerder vast aan door docent aangeboden strategie als ze gezamenlijk een probleem aan moeten pakken (Heller, 2010)</a:t>
            </a:r>
          </a:p>
          <a:p>
            <a:r>
              <a:rPr lang="nl-NL" dirty="0"/>
              <a:t>Leerlingen gaan elkaar uitleg geven, denken met elkaar mee en leggen elkaar uit hoe aangeboden strategie toegepast moet worden </a:t>
            </a:r>
            <a:r>
              <a:rPr lang="nl-NL" sz="1800" dirty="0">
                <a:effectLst/>
                <a:latin typeface="Calibri" panose="020F0502020204030204" pitchFamily="34" charset="0"/>
                <a:ea typeface="Calibri" panose="020F0502020204030204" pitchFamily="34" charset="0"/>
                <a:cs typeface="Arial" panose="020B0604020202020204" pitchFamily="34" charset="0"/>
              </a:rPr>
              <a:t>(Brown &amp; Palincsar, 1989; Collins, Brown &amp; Palincsar, 1989; </a:t>
            </a:r>
            <a:r>
              <a:rPr lang="nl-NL" sz="1800" dirty="0" err="1">
                <a:effectLst/>
                <a:latin typeface="Calibri" panose="020F0502020204030204" pitchFamily="34" charset="0"/>
                <a:ea typeface="Calibri" panose="020F0502020204030204" pitchFamily="34" charset="0"/>
                <a:cs typeface="Arial" panose="020B0604020202020204" pitchFamily="34" charset="0"/>
              </a:rPr>
              <a:t>Hadwin</a:t>
            </a:r>
            <a:r>
              <a:rPr lang="nl-NL" sz="1800" dirty="0">
                <a:effectLst/>
                <a:latin typeface="Calibri" panose="020F0502020204030204" pitchFamily="34" charset="0"/>
                <a:ea typeface="Calibri" panose="020F0502020204030204" pitchFamily="34" charset="0"/>
                <a:cs typeface="Arial" panose="020B0604020202020204" pitchFamily="34" charset="0"/>
              </a:rPr>
              <a:t>, </a:t>
            </a:r>
            <a:r>
              <a:rPr lang="nl-NL" sz="1800" dirty="0" err="1">
                <a:effectLst/>
                <a:latin typeface="Calibri" panose="020F0502020204030204" pitchFamily="34" charset="0"/>
                <a:ea typeface="Calibri" panose="020F0502020204030204" pitchFamily="34" charset="0"/>
                <a:cs typeface="Arial" panose="020B0604020202020204" pitchFamily="34" charset="0"/>
              </a:rPr>
              <a:t>Järvelä</a:t>
            </a:r>
            <a:r>
              <a:rPr lang="nl-NL" sz="1800" dirty="0">
                <a:effectLst/>
                <a:latin typeface="Calibri" panose="020F0502020204030204" pitchFamily="34" charset="0"/>
                <a:ea typeface="Calibri" panose="020F0502020204030204" pitchFamily="34" charset="0"/>
                <a:cs typeface="Arial" panose="020B0604020202020204" pitchFamily="34" charset="0"/>
              </a:rPr>
              <a:t> &amp; Miller, 2017; Hollabaugh, 1995; Leraar24, 2021; Maharaj-Sharma (2014); </a:t>
            </a:r>
            <a:r>
              <a:rPr lang="nl-NL" sz="1800" dirty="0" err="1">
                <a:effectLst/>
                <a:latin typeface="Calibri" panose="020F0502020204030204" pitchFamily="34" charset="0"/>
                <a:ea typeface="Calibri" panose="020F0502020204030204" pitchFamily="34" charset="0"/>
                <a:cs typeface="Arial" panose="020B0604020202020204" pitchFamily="34" charset="0"/>
              </a:rPr>
              <a:t>Schoenfeld</a:t>
            </a:r>
            <a:r>
              <a:rPr lang="nl-NL" sz="1800" dirty="0">
                <a:effectLst/>
                <a:latin typeface="Calibri" panose="020F0502020204030204" pitchFamily="34" charset="0"/>
                <a:ea typeface="Calibri" panose="020F0502020204030204" pitchFamily="34" charset="0"/>
                <a:cs typeface="Arial" panose="020B0604020202020204" pitchFamily="34" charset="0"/>
              </a:rPr>
              <a:t>, 1983). </a:t>
            </a:r>
          </a:p>
          <a:p>
            <a:r>
              <a:rPr lang="nl-NL" dirty="0"/>
              <a:t>Een manier van scaffolding kan worden toegepast met coaching (Peeters, 2019)</a:t>
            </a:r>
          </a:p>
          <a:p>
            <a:r>
              <a:rPr lang="nl-NL" dirty="0"/>
              <a:t>Via de Placemat</a:t>
            </a:r>
          </a:p>
          <a:p>
            <a:endParaRPr lang="nl-NL" dirty="0"/>
          </a:p>
        </p:txBody>
      </p:sp>
    </p:spTree>
    <p:extLst>
      <p:ext uri="{BB962C8B-B14F-4D97-AF65-F5344CB8AC3E}">
        <p14:creationId xmlns:p14="http://schemas.microsoft.com/office/powerpoint/2010/main" val="3555967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8243-98D9-A82B-F1F0-6D2C0AA8917D}"/>
              </a:ext>
            </a:extLst>
          </p:cNvPr>
          <p:cNvSpPr>
            <a:spLocks noGrp="1"/>
          </p:cNvSpPr>
          <p:nvPr>
            <p:ph type="title"/>
          </p:nvPr>
        </p:nvSpPr>
        <p:spPr/>
        <p:txBody>
          <a:bodyPr/>
          <a:lstStyle/>
          <a:p>
            <a:r>
              <a:rPr lang="nl-NL" dirty="0"/>
              <a:t>Waarom de placemat?</a:t>
            </a:r>
          </a:p>
        </p:txBody>
      </p:sp>
      <p:sp>
        <p:nvSpPr>
          <p:cNvPr id="3" name="Content Placeholder 2">
            <a:extLst>
              <a:ext uri="{FF2B5EF4-FFF2-40B4-BE49-F238E27FC236}">
                <a16:creationId xmlns:a16="http://schemas.microsoft.com/office/drawing/2014/main" id="{7876882E-1CE1-CBEC-DEBE-87798CB5E36D}"/>
              </a:ext>
            </a:extLst>
          </p:cNvPr>
          <p:cNvSpPr>
            <a:spLocks noGrp="1"/>
          </p:cNvSpPr>
          <p:nvPr>
            <p:ph idx="1"/>
          </p:nvPr>
        </p:nvSpPr>
        <p:spPr/>
        <p:txBody>
          <a:bodyPr>
            <a:normAutofit lnSpcReduction="10000"/>
          </a:bodyPr>
          <a:lstStyle/>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Positieve wederzijdse afhankelijkheid: het besef dat de opdracht alleen kan worden volbracht als iedereen zich inzet</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Face-</a:t>
            </a:r>
            <a:r>
              <a:rPr lang="nl-NL" sz="1800" dirty="0" err="1">
                <a:effectLst/>
                <a:latin typeface="Arial" panose="020B0604020202020204" pitchFamily="34" charset="0"/>
                <a:ea typeface="Calibri" panose="020F0502020204030204" pitchFamily="34" charset="0"/>
                <a:cs typeface="Arial" panose="020B0604020202020204" pitchFamily="34" charset="0"/>
              </a:rPr>
              <a:t>to</a:t>
            </a:r>
            <a:r>
              <a:rPr lang="nl-NL" sz="1800" dirty="0">
                <a:effectLst/>
                <a:latin typeface="Arial" panose="020B0604020202020204" pitchFamily="34" charset="0"/>
                <a:ea typeface="Calibri" panose="020F0502020204030204" pitchFamily="34" charset="0"/>
                <a:cs typeface="Arial" panose="020B0604020202020204" pitchFamily="34" charset="0"/>
              </a:rPr>
              <a:t>-face positieve wisselwerking: leerlingen bespreken hoe ze de opdracht aan gaan pakken</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Individuele verantwoordelijkheid/Persoonlijke verantwoordelijkheid: leerlingen weten dat alleen hun inzet leidt tot verbetering van hun prestaties</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Samenwerkvaardigheden: leerlingen moeten in staat zijn om binnen een groep te communiceren.</a:t>
            </a:r>
          </a:p>
          <a:p>
            <a:pPr marL="342900" lvl="0" indent="-342900">
              <a:lnSpc>
                <a:spcPct val="150000"/>
              </a:lnSpc>
              <a:buFont typeface="+mj-lt"/>
              <a:buAutoNum type="arabicPeriod"/>
            </a:pPr>
            <a:r>
              <a:rPr lang="nl-NL" sz="1800" dirty="0">
                <a:effectLst/>
                <a:latin typeface="Arial" panose="020B0604020202020204" pitchFamily="34" charset="0"/>
                <a:ea typeface="Calibri" panose="020F0502020204030204" pitchFamily="34" charset="0"/>
                <a:cs typeface="Arial" panose="020B0604020202020204" pitchFamily="34" charset="0"/>
              </a:rPr>
              <a:t>Samenwerkfeedback: het is belangrijk dat de groep terugkijkt op het samen oplossen en bespreekt wat er goed ging en wat er volgende keer beter kan.</a:t>
            </a:r>
          </a:p>
          <a:p>
            <a:pPr marL="342900" lvl="0" indent="-342900">
              <a:lnSpc>
                <a:spcPct val="150000"/>
              </a:lnSpc>
              <a:buFont typeface="+mj-lt"/>
              <a:buAutoNum type="arabicPeriod"/>
            </a:pPr>
            <a:r>
              <a:rPr lang="nl-NL" sz="1800" dirty="0">
                <a:latin typeface="Arial" panose="020B0604020202020204" pitchFamily="34" charset="0"/>
                <a:ea typeface="Calibri" panose="020F0502020204030204" pitchFamily="34" charset="0"/>
                <a:cs typeface="Arial" panose="020B0604020202020204" pitchFamily="34" charset="0"/>
              </a:rPr>
              <a:t>Docent kan op de placemat aantekeningen kwijt, zoals de toe te passen oplossingsstrategie.</a:t>
            </a:r>
            <a:endParaRPr lang="nl-NL"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1617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DEAE5-9477-D2A1-0B1C-6323BB8DB081}"/>
              </a:ext>
            </a:extLst>
          </p:cNvPr>
          <p:cNvSpPr>
            <a:spLocks noGrp="1"/>
          </p:cNvSpPr>
          <p:nvPr>
            <p:ph type="title"/>
          </p:nvPr>
        </p:nvSpPr>
        <p:spPr/>
        <p:txBody>
          <a:bodyPr/>
          <a:lstStyle/>
          <a:p>
            <a:r>
              <a:rPr lang="nl-NL" dirty="0"/>
              <a:t>Waar moet de docent voor waken?</a:t>
            </a:r>
          </a:p>
        </p:txBody>
      </p:sp>
      <p:sp>
        <p:nvSpPr>
          <p:cNvPr id="3" name="Content Placeholder 2">
            <a:extLst>
              <a:ext uri="{FF2B5EF4-FFF2-40B4-BE49-F238E27FC236}">
                <a16:creationId xmlns:a16="http://schemas.microsoft.com/office/drawing/2014/main" id="{B60B001C-2B2B-2C6D-8ABF-AB07268F5CC2}"/>
              </a:ext>
            </a:extLst>
          </p:cNvPr>
          <p:cNvSpPr>
            <a:spLocks noGrp="1"/>
          </p:cNvSpPr>
          <p:nvPr>
            <p:ph idx="1"/>
          </p:nvPr>
        </p:nvSpPr>
        <p:spPr/>
        <p:txBody>
          <a:bodyPr/>
          <a:lstStyle/>
          <a:p>
            <a:r>
              <a:rPr lang="nl-NL" sz="1800" dirty="0">
                <a:effectLst/>
                <a:latin typeface="Calibri" panose="020F0502020204030204" pitchFamily="34" charset="0"/>
                <a:ea typeface="Calibri" panose="020F0502020204030204" pitchFamily="34" charset="0"/>
                <a:cs typeface="Arial" panose="020B0604020202020204" pitchFamily="34" charset="0"/>
              </a:rPr>
              <a:t>Een gevaar van samenwerkend leren is dat leerlingen mogelijk misconcepties en misvattingen delen en op basis daarvan proberen een taak uit te voeren. (</a:t>
            </a:r>
            <a:r>
              <a:rPr lang="nl-NL" sz="1800" dirty="0" err="1">
                <a:effectLst/>
                <a:latin typeface="Calibri" panose="020F0502020204030204" pitchFamily="34" charset="0"/>
                <a:ea typeface="Calibri" panose="020F0502020204030204" pitchFamily="34" charset="0"/>
                <a:cs typeface="Arial" panose="020B0604020202020204" pitchFamily="34" charset="0"/>
              </a:rPr>
              <a:t>Roschelle</a:t>
            </a:r>
            <a:r>
              <a:rPr lang="nl-NL" sz="1800" dirty="0">
                <a:effectLst/>
                <a:latin typeface="Calibri" panose="020F0502020204030204" pitchFamily="34" charset="0"/>
                <a:ea typeface="Calibri" panose="020F0502020204030204" pitchFamily="34" charset="0"/>
                <a:cs typeface="Arial" panose="020B0604020202020204" pitchFamily="34" charset="0"/>
              </a:rPr>
              <a:t> &amp; </a:t>
            </a:r>
            <a:r>
              <a:rPr lang="nl-NL" sz="1800" dirty="0" err="1">
                <a:effectLst/>
                <a:latin typeface="Calibri" panose="020F0502020204030204" pitchFamily="34" charset="0"/>
                <a:ea typeface="Calibri" panose="020F0502020204030204" pitchFamily="34" charset="0"/>
                <a:cs typeface="Arial" panose="020B0604020202020204" pitchFamily="34" charset="0"/>
              </a:rPr>
              <a:t>Teasley</a:t>
            </a:r>
            <a:r>
              <a:rPr lang="nl-NL" sz="1800" dirty="0">
                <a:effectLst/>
                <a:latin typeface="Calibri" panose="020F0502020204030204" pitchFamily="34" charset="0"/>
                <a:ea typeface="Calibri" panose="020F0502020204030204" pitchFamily="34" charset="0"/>
                <a:cs typeface="Arial" panose="020B0604020202020204" pitchFamily="34" charset="0"/>
              </a:rPr>
              <a:t>, 1995)</a:t>
            </a:r>
          </a:p>
          <a:p>
            <a:endParaRPr lang="nl-NL" sz="1800" dirty="0">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1800" dirty="0">
                <a:effectLst/>
                <a:latin typeface="Calibri" panose="020F0502020204030204" pitchFamily="34" charset="0"/>
                <a:ea typeface="Calibri" panose="020F0502020204030204" pitchFamily="34" charset="0"/>
                <a:cs typeface="Arial" panose="020B0604020202020204" pitchFamily="34" charset="0"/>
              </a:rPr>
              <a:t>Oplossinge</a:t>
            </a:r>
            <a:r>
              <a:rPr lang="nl-NL" sz="1800" dirty="0">
                <a:latin typeface="Calibri" panose="020F0502020204030204" pitchFamily="34" charset="0"/>
                <a:ea typeface="Calibri" panose="020F0502020204030204" pitchFamily="34" charset="0"/>
                <a:cs typeface="Arial" panose="020B0604020202020204" pitchFamily="34" charset="0"/>
              </a:rPr>
              <a:t>n:</a:t>
            </a:r>
          </a:p>
          <a:p>
            <a:r>
              <a:rPr lang="nl-NL" sz="1800" dirty="0">
                <a:latin typeface="Calibri" panose="020F0502020204030204" pitchFamily="34" charset="0"/>
                <a:ea typeface="Calibri" panose="020F0502020204030204" pitchFamily="34" charset="0"/>
                <a:cs typeface="Arial" panose="020B0604020202020204" pitchFamily="34" charset="0"/>
              </a:rPr>
              <a:t>Zorg dat uitwerkingen voorhanden zijn. Deze kunnen ook gedeeld worden met één leerling die de rest moet uitleggen hoe de uitwerkingen werken (</a:t>
            </a:r>
            <a:r>
              <a:rPr lang="nl-NL" sz="1800" dirty="0" err="1">
                <a:latin typeface="Calibri" panose="020F0502020204030204" pitchFamily="34" charset="0"/>
                <a:ea typeface="Calibri" panose="020F0502020204030204" pitchFamily="34" charset="0"/>
                <a:cs typeface="Arial" panose="020B0604020202020204" pitchFamily="34" charset="0"/>
              </a:rPr>
              <a:t>Peercoaching</a:t>
            </a:r>
            <a:r>
              <a:rPr lang="nl-NL" sz="1800" dirty="0">
                <a:latin typeface="Calibri" panose="020F0502020204030204" pitchFamily="34" charset="0"/>
                <a:ea typeface="Calibri" panose="020F0502020204030204" pitchFamily="34" charset="0"/>
                <a:cs typeface="Arial" panose="020B0604020202020204" pitchFamily="34" charset="0"/>
              </a:rPr>
              <a:t>) Dit is één van de meest effectieve manieren van leren (</a:t>
            </a:r>
            <a:r>
              <a:rPr lang="nl-NL" sz="1800" dirty="0" err="1">
                <a:latin typeface="Calibri" panose="020F0502020204030204" pitchFamily="34" charset="0"/>
                <a:ea typeface="Calibri" panose="020F0502020204030204" pitchFamily="34" charset="0"/>
                <a:cs typeface="Arial" panose="020B0604020202020204" pitchFamily="34" charset="0"/>
              </a:rPr>
              <a:t>Hattie</a:t>
            </a:r>
            <a:r>
              <a:rPr lang="nl-NL" sz="1800" dirty="0">
                <a:latin typeface="Calibri" panose="020F0502020204030204" pitchFamily="34" charset="0"/>
                <a:ea typeface="Calibri" panose="020F0502020204030204" pitchFamily="34" charset="0"/>
                <a:cs typeface="Arial" panose="020B0604020202020204" pitchFamily="34" charset="0"/>
              </a:rPr>
              <a:t>, 2013; </a:t>
            </a:r>
            <a:r>
              <a:rPr lang="nl-NL" sz="1800" dirty="0" err="1">
                <a:latin typeface="Calibri" panose="020F0502020204030204" pitchFamily="34" charset="0"/>
                <a:ea typeface="Calibri" panose="020F0502020204030204" pitchFamily="34" charset="0"/>
                <a:cs typeface="Arial" panose="020B0604020202020204" pitchFamily="34" charset="0"/>
              </a:rPr>
              <a:t>Kirschner</a:t>
            </a:r>
            <a:r>
              <a:rPr lang="nl-NL" sz="1800" dirty="0">
                <a:latin typeface="Calibri" panose="020F0502020204030204" pitchFamily="34" charset="0"/>
                <a:ea typeface="Calibri" panose="020F0502020204030204" pitchFamily="34" charset="0"/>
                <a:cs typeface="Arial" panose="020B0604020202020204" pitchFamily="34" charset="0"/>
              </a:rPr>
              <a:t>, 2018)</a:t>
            </a:r>
          </a:p>
          <a:p>
            <a:r>
              <a:rPr lang="nl-NL" sz="1800" dirty="0">
                <a:effectLst/>
                <a:latin typeface="Calibri" panose="020F0502020204030204" pitchFamily="34" charset="0"/>
                <a:ea typeface="Calibri" panose="020F0502020204030204" pitchFamily="34" charset="0"/>
                <a:cs typeface="Arial" panose="020B0604020202020204" pitchFamily="34" charset="0"/>
              </a:rPr>
              <a:t>Expert-coaching door de docent. Zor</a:t>
            </a:r>
            <a:r>
              <a:rPr lang="nl-NL" sz="1800" dirty="0">
                <a:latin typeface="Calibri" panose="020F0502020204030204" pitchFamily="34" charset="0"/>
                <a:ea typeface="Calibri" panose="020F0502020204030204" pitchFamily="34" charset="0"/>
                <a:cs typeface="Arial" panose="020B0604020202020204" pitchFamily="34" charset="0"/>
              </a:rPr>
              <a:t>g dat je wel de juiste manier van feedback geeft.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2149435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4CEE-E34E-E442-7595-DF5F549395F9}"/>
              </a:ext>
            </a:extLst>
          </p:cNvPr>
          <p:cNvSpPr>
            <a:spLocks noGrp="1"/>
          </p:cNvSpPr>
          <p:nvPr>
            <p:ph type="title"/>
          </p:nvPr>
        </p:nvSpPr>
        <p:spPr/>
        <p:txBody>
          <a:bodyPr/>
          <a:lstStyle/>
          <a:p>
            <a:r>
              <a:rPr lang="nl-NL" dirty="0"/>
              <a:t>Soorten feedback (</a:t>
            </a:r>
            <a:r>
              <a:rPr lang="nl-NL" dirty="0" err="1"/>
              <a:t>Kirschner</a:t>
            </a:r>
            <a:r>
              <a:rPr lang="nl-NL" dirty="0"/>
              <a:t>, 2018)</a:t>
            </a:r>
          </a:p>
        </p:txBody>
      </p:sp>
      <p:pic>
        <p:nvPicPr>
          <p:cNvPr id="4" name="Afbeelding 5">
            <a:extLst>
              <a:ext uri="{FF2B5EF4-FFF2-40B4-BE49-F238E27FC236}">
                <a16:creationId xmlns:a16="http://schemas.microsoft.com/office/drawing/2014/main" id="{AD632CB7-0041-1E23-5E47-BB4E038C8B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583" y="2375898"/>
            <a:ext cx="4652997" cy="2971822"/>
          </a:xfrm>
          <a:prstGeom prst="rect">
            <a:avLst/>
          </a:prstGeom>
        </p:spPr>
      </p:pic>
      <p:sp>
        <p:nvSpPr>
          <p:cNvPr id="5" name="TextBox 4">
            <a:extLst>
              <a:ext uri="{FF2B5EF4-FFF2-40B4-BE49-F238E27FC236}">
                <a16:creationId xmlns:a16="http://schemas.microsoft.com/office/drawing/2014/main" id="{7C31D573-319C-223B-417A-3FB08FC0A885}"/>
              </a:ext>
            </a:extLst>
          </p:cNvPr>
          <p:cNvSpPr txBox="1"/>
          <p:nvPr/>
        </p:nvSpPr>
        <p:spPr>
          <a:xfrm>
            <a:off x="6377553" y="1751308"/>
            <a:ext cx="5439905" cy="4108817"/>
          </a:xfrm>
          <a:prstGeom prst="rect">
            <a:avLst/>
          </a:prstGeom>
          <a:noFill/>
        </p:spPr>
        <p:txBody>
          <a:bodyPr wrap="square" rtlCol="0">
            <a:spAutoFit/>
          </a:bodyPr>
          <a:lstStyle/>
          <a:p>
            <a:pPr marL="342900" lvl="0" indent="-342900">
              <a:lnSpc>
                <a:spcPct val="150000"/>
              </a:lnSpc>
              <a:buFont typeface="+mj-lt"/>
              <a:buAutoNum type="arabicPeriod"/>
            </a:pPr>
            <a:r>
              <a:rPr lang="nl-N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Enkele lus – correctief: heeft betrekking op het handelen, het gedrag en het zichtbare effect of resultaat</a:t>
            </a:r>
            <a:endParaRPr lang="nl-NL"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nl-N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Dubbele lus – directief: heeft betrekking op hoe de leerling de taak heeft uitgevoerd en de leerling krijgt te horen hoe het beter kan of moet</a:t>
            </a:r>
            <a:endParaRPr lang="nl-NL"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nl-N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Drievoudige lus – </a:t>
            </a:r>
            <a:r>
              <a:rPr lang="nl-NL"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epistemisch</a:t>
            </a:r>
            <a:r>
              <a:rPr lang="nl-N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Zet de leerling aan het denken met wie-, wat-, waarom-, wanneer- en hoe-vragen.</a:t>
            </a:r>
            <a:endParaRPr lang="nl-NL" sz="1800" dirty="0">
              <a:effectLst/>
              <a:latin typeface="Arial" panose="020B0604020202020204" pitchFamily="34" charset="0"/>
              <a:ea typeface="Calibri" panose="020F050202020403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2052171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7C5D-CB77-6D57-3AA9-8C7287D6D218}"/>
              </a:ext>
            </a:extLst>
          </p:cNvPr>
          <p:cNvSpPr>
            <a:spLocks noGrp="1"/>
          </p:cNvSpPr>
          <p:nvPr>
            <p:ph type="title"/>
          </p:nvPr>
        </p:nvSpPr>
        <p:spPr/>
        <p:txBody>
          <a:bodyPr/>
          <a:lstStyle/>
          <a:p>
            <a:r>
              <a:rPr lang="nl-NL" dirty="0"/>
              <a:t>Werkt werken in groepen?</a:t>
            </a:r>
          </a:p>
        </p:txBody>
      </p:sp>
      <p:sp>
        <p:nvSpPr>
          <p:cNvPr id="3" name="Content Placeholder 2">
            <a:extLst>
              <a:ext uri="{FF2B5EF4-FFF2-40B4-BE49-F238E27FC236}">
                <a16:creationId xmlns:a16="http://schemas.microsoft.com/office/drawing/2014/main" id="{D64F25D1-7002-DEB3-96DE-871DD689FA13}"/>
              </a:ext>
            </a:extLst>
          </p:cNvPr>
          <p:cNvSpPr>
            <a:spLocks noGrp="1"/>
          </p:cNvSpPr>
          <p:nvPr>
            <p:ph idx="1"/>
          </p:nvPr>
        </p:nvSpPr>
        <p:spPr/>
        <p:txBody>
          <a:bodyPr/>
          <a:lstStyle/>
          <a:p>
            <a:r>
              <a:rPr lang="nl-NL" dirty="0" err="1"/>
              <a:t>Hattie</a:t>
            </a:r>
            <a:r>
              <a:rPr lang="nl-NL" dirty="0"/>
              <a:t> (2013) geeft aan dat leerlingen die in groepen werken betere resultaten halen.</a:t>
            </a:r>
          </a:p>
          <a:p>
            <a:r>
              <a:rPr lang="nl-NL" dirty="0"/>
              <a:t>Dit gebeurt niet onder alle condities (Hake, 1997; Heller, 1992)</a:t>
            </a:r>
          </a:p>
          <a:p>
            <a:pPr lvl="1"/>
            <a:r>
              <a:rPr lang="nl-NL" dirty="0"/>
              <a:t>Groepen van drie of vier werken het best (leraar24, 2021; </a:t>
            </a:r>
            <a:r>
              <a:rPr lang="nl-NL" dirty="0" err="1"/>
              <a:t>Reehorst</a:t>
            </a:r>
            <a:r>
              <a:rPr lang="nl-NL" dirty="0"/>
              <a:t> &amp; Rossum, 2016)</a:t>
            </a:r>
          </a:p>
          <a:p>
            <a:pPr lvl="1"/>
            <a:r>
              <a:rPr lang="nl-NL" dirty="0"/>
              <a:t>Zet de best presterende en minst presterende bij elkaar (NRO, 2021)</a:t>
            </a:r>
          </a:p>
          <a:p>
            <a:pPr lvl="1"/>
            <a:r>
              <a:rPr lang="nl-NL" dirty="0"/>
              <a:t>Zet nooit maar één vrouw in een groep (Heller, 2010)</a:t>
            </a:r>
          </a:p>
        </p:txBody>
      </p:sp>
    </p:spTree>
    <p:extLst>
      <p:ext uri="{BB962C8B-B14F-4D97-AF65-F5344CB8AC3E}">
        <p14:creationId xmlns:p14="http://schemas.microsoft.com/office/powerpoint/2010/main" val="886132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9217-0D8C-4D6E-D0EA-BB8770CD6E33}"/>
              </a:ext>
            </a:extLst>
          </p:cNvPr>
          <p:cNvSpPr>
            <a:spLocks noGrp="1"/>
          </p:cNvSpPr>
          <p:nvPr>
            <p:ph type="title"/>
          </p:nvPr>
        </p:nvSpPr>
        <p:spPr/>
        <p:txBody>
          <a:bodyPr/>
          <a:lstStyle/>
          <a:p>
            <a:r>
              <a:rPr lang="nl-NL" dirty="0"/>
              <a:t>Modelleren (Heller, 2010)</a:t>
            </a:r>
          </a:p>
        </p:txBody>
      </p:sp>
      <p:sp>
        <p:nvSpPr>
          <p:cNvPr id="3" name="Content Placeholder 2">
            <a:extLst>
              <a:ext uri="{FF2B5EF4-FFF2-40B4-BE49-F238E27FC236}">
                <a16:creationId xmlns:a16="http://schemas.microsoft.com/office/drawing/2014/main" id="{C15D5DEF-5EB0-0E2D-0614-B72F22DDB4AB}"/>
              </a:ext>
            </a:extLst>
          </p:cNvPr>
          <p:cNvSpPr>
            <a:spLocks noGrp="1"/>
          </p:cNvSpPr>
          <p:nvPr>
            <p:ph idx="1"/>
          </p:nvPr>
        </p:nvSpPr>
        <p:spPr/>
        <p:txBody>
          <a:bodyPr>
            <a:normAutofit fontScale="85000" lnSpcReduction="10000"/>
          </a:bodyPr>
          <a:lstStyle/>
          <a:p>
            <a:pPr marL="342900" lvl="0" indent="-342900">
              <a:lnSpc>
                <a:spcPct val="150000"/>
              </a:lnSpc>
              <a:buFont typeface="Arial" panose="020B0604020202020204" pitchFamily="34" charset="0"/>
              <a:buChar char="-"/>
            </a:pPr>
            <a:r>
              <a:rPr lang="nl-N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Laat elke stap zien, hoe klein ook, om tot de oplossing te komen</a:t>
            </a:r>
            <a:endParaRPr lang="nl-NL"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Arial" panose="020B0604020202020204" pitchFamily="34" charset="0"/>
              <a:buChar char="-"/>
            </a:pPr>
            <a:r>
              <a:rPr lang="nl-N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Leg uit waarom je een bepaalde stap zet</a:t>
            </a:r>
            <a:endParaRPr lang="nl-NL"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Arial" panose="020B0604020202020204" pitchFamily="34" charset="0"/>
              <a:buChar char="-"/>
            </a:pPr>
            <a:r>
              <a:rPr lang="nl-N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Maak altijd gebruik van hetzelfde stappenplan, wat het onderwerp ook is, in dit geval de vijf stappen uit de oplossingsstrategie</a:t>
            </a:r>
            <a:endParaRPr lang="nl-NL"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Arial" panose="020B0604020202020204" pitchFamily="34" charset="0"/>
              <a:buChar char="-"/>
            </a:pPr>
            <a:r>
              <a:rPr lang="nl-N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Zorg dat de stappen ook in de uitwerkingen worden doorlopen</a:t>
            </a:r>
            <a:endParaRPr lang="nl-NL"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Arial" panose="020B0604020202020204" pitchFamily="34" charset="0"/>
              <a:buChar char="-"/>
            </a:pPr>
            <a:r>
              <a:rPr lang="nl-N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Geef leerlingen de ruimte om het stappenplan persoonlijk te maken</a:t>
            </a:r>
            <a:endParaRPr lang="nl-NL"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50000"/>
              </a:lnSpc>
              <a:buNone/>
            </a:pPr>
            <a:endParaRPr lang="nl-NL"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50000"/>
              </a:lnSpc>
              <a:buNone/>
            </a:pPr>
            <a:r>
              <a:rPr lang="nl-NL" sz="1800" dirty="0">
                <a:effectLst/>
                <a:latin typeface="Arial" panose="020B0604020202020204" pitchFamily="34" charset="0"/>
                <a:ea typeface="Calibri" panose="020F0502020204030204" pitchFamily="34" charset="0"/>
                <a:cs typeface="Arial" panose="020B0604020202020204" pitchFamily="34" charset="0"/>
              </a:rPr>
              <a:t>Om leerlingen te betrekken bij het voorbeeld, is het aan te raden om:</a:t>
            </a:r>
          </a:p>
          <a:p>
            <a:pPr marL="342900" lvl="0" indent="-342900">
              <a:lnSpc>
                <a:spcPct val="150000"/>
              </a:lnSpc>
              <a:buFont typeface="Arial" panose="020B0604020202020204" pitchFamily="34" charset="0"/>
              <a:buChar char="-"/>
            </a:pPr>
            <a:r>
              <a:rPr lang="nl-NL" sz="1800" dirty="0">
                <a:effectLst/>
                <a:latin typeface="Arial" panose="020B0604020202020204" pitchFamily="34" charset="0"/>
                <a:ea typeface="Times New Roman" panose="02020603050405020304" pitchFamily="18" charset="0"/>
                <a:cs typeface="Arial" panose="020B0604020202020204" pitchFamily="34" charset="0"/>
              </a:rPr>
              <a:t>Leerlingen tijd te geven om in te lezen en alvast een aanpak te bedenken.</a:t>
            </a:r>
          </a:p>
          <a:p>
            <a:pPr marL="342900" lvl="0" indent="-342900">
              <a:lnSpc>
                <a:spcPct val="150000"/>
              </a:lnSpc>
              <a:buFont typeface="Arial" panose="020B0604020202020204" pitchFamily="34" charset="0"/>
              <a:buChar char="-"/>
            </a:pPr>
            <a:r>
              <a:rPr lang="nl-NL" sz="1800" dirty="0">
                <a:effectLst/>
                <a:latin typeface="Arial" panose="020B0604020202020204" pitchFamily="34" charset="0"/>
                <a:ea typeface="Times New Roman" panose="02020603050405020304" pitchFamily="18" charset="0"/>
                <a:cs typeface="Arial" panose="020B0604020202020204" pitchFamily="34" charset="0"/>
              </a:rPr>
              <a:t>Tijdens de uitleg even te stoppen, zodat een leerling in staat in om mee te schrijven</a:t>
            </a:r>
          </a:p>
          <a:p>
            <a:endParaRPr lang="nl-NL" dirty="0"/>
          </a:p>
        </p:txBody>
      </p:sp>
    </p:spTree>
    <p:extLst>
      <p:ext uri="{BB962C8B-B14F-4D97-AF65-F5344CB8AC3E}">
        <p14:creationId xmlns:p14="http://schemas.microsoft.com/office/powerpoint/2010/main" val="3341128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B21E-0AC6-FAF1-768A-3860CD2AB9DD}"/>
              </a:ext>
            </a:extLst>
          </p:cNvPr>
          <p:cNvSpPr>
            <a:spLocks noGrp="1"/>
          </p:cNvSpPr>
          <p:nvPr>
            <p:ph type="title"/>
          </p:nvPr>
        </p:nvSpPr>
        <p:spPr/>
        <p:txBody>
          <a:bodyPr/>
          <a:lstStyle/>
          <a:p>
            <a:r>
              <a:rPr lang="nl-NL" dirty="0"/>
              <a:t>Wat helpt nog meer?</a:t>
            </a:r>
          </a:p>
        </p:txBody>
      </p:sp>
      <p:sp>
        <p:nvSpPr>
          <p:cNvPr id="3" name="Content Placeholder 2">
            <a:extLst>
              <a:ext uri="{FF2B5EF4-FFF2-40B4-BE49-F238E27FC236}">
                <a16:creationId xmlns:a16="http://schemas.microsoft.com/office/drawing/2014/main" id="{8DB3199C-59CB-F985-9B3B-CC435D4BCF11}"/>
              </a:ext>
            </a:extLst>
          </p:cNvPr>
          <p:cNvSpPr>
            <a:spLocks noGrp="1"/>
          </p:cNvSpPr>
          <p:nvPr>
            <p:ph idx="1"/>
          </p:nvPr>
        </p:nvSpPr>
        <p:spPr/>
        <p:txBody>
          <a:bodyPr/>
          <a:lstStyle/>
          <a:p>
            <a:r>
              <a:rPr lang="nl-NL" dirty="0"/>
              <a:t>Kennis van examenwerkwoorden (Wooning, 2017)</a:t>
            </a:r>
          </a:p>
        </p:txBody>
      </p:sp>
    </p:spTree>
    <p:extLst>
      <p:ext uri="{BB962C8B-B14F-4D97-AF65-F5344CB8AC3E}">
        <p14:creationId xmlns:p14="http://schemas.microsoft.com/office/powerpoint/2010/main" val="147804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5518-D373-7EA4-A44A-3C26264C4C85}"/>
              </a:ext>
            </a:extLst>
          </p:cNvPr>
          <p:cNvSpPr>
            <a:spLocks noGrp="1"/>
          </p:cNvSpPr>
          <p:nvPr>
            <p:ph type="title"/>
          </p:nvPr>
        </p:nvSpPr>
        <p:spPr/>
        <p:txBody>
          <a:bodyPr/>
          <a:lstStyle/>
          <a:p>
            <a:r>
              <a:rPr lang="nl-NL" dirty="0"/>
              <a:t>Het vraagstuk</a:t>
            </a:r>
          </a:p>
        </p:txBody>
      </p:sp>
      <p:pic>
        <p:nvPicPr>
          <p:cNvPr id="1026" name="Picture 2" descr="Lassen &#10;Voor deze opgave moet je gebruikmaken van de tabel met &#10;stofeigenschappen van ijzer in figuur I. &#10;figuur 1 &#10;stofeigenschap &#10;dichtheid &#10;elasticiteitsmodulus &#10;smeltpunt &#10;soortelijke warmte &#10;soortelijke weerstand &#10;treksterkte &#10;warmtegeleidingscoëfficiënt &#10;waarde &#10;7,87103 kg m-3 &#10;2,20-1011 &#10;1,811-103K &#10;0,46, 103 J kg-l K-l &#10;1,05-10&quot; om &#10;3,9108 Pa &#10;80,3 W K-l ">
            <a:extLst>
              <a:ext uri="{FF2B5EF4-FFF2-40B4-BE49-F238E27FC236}">
                <a16:creationId xmlns:a16="http://schemas.microsoft.com/office/drawing/2014/main" id="{DE392988-5B19-3D6D-C901-13AF8A562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64" y="1755775"/>
            <a:ext cx="4362450" cy="3114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ver de plaatjes staat een spanning van 0,20 V. De stroomsterkte door &#10;het ijzer is op dat moment gelijk aan 68 kA. ">
            <a:extLst>
              <a:ext uri="{FF2B5EF4-FFF2-40B4-BE49-F238E27FC236}">
                <a16:creationId xmlns:a16="http://schemas.microsoft.com/office/drawing/2014/main" id="{9A4E9551-0329-4EC0-10F5-081B483FA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314" y="832643"/>
            <a:ext cx="7063145" cy="5689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guur 4b &#10;punt van &#10;elektrode &#10;elektrode &#10;elektrode &#10;ijzeren plaat &#10;luchtspouw &#10;gesmolten ijzer ">
            <a:extLst>
              <a:ext uri="{FF2B5EF4-FFF2-40B4-BE49-F238E27FC236}">
                <a16:creationId xmlns:a16="http://schemas.microsoft.com/office/drawing/2014/main" id="{2E12C9AB-D15F-93A8-C5D5-E387277A35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4314" y="1401579"/>
            <a:ext cx="3681087" cy="23181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 massa van het cilindervormige deel ijzer tussen de elektroden &#10;is kg. Het ijzer heeft een begintemperatuur van 20 oc. &#10;Van de warmte die ontstaat tussen de elektroden wordt 15% gebruikt om &#10;het ijzer tussen de elektroden tot het smeltpunt te verhitten. &#10;De weerstand van het ijzer tussen de elektroden wordt als constant &#10;beschouwd. &#10;Bereken na hoeveel tijd het ijzer begint te smelten. ">
            <a:extLst>
              <a:ext uri="{FF2B5EF4-FFF2-40B4-BE49-F238E27FC236}">
                <a16:creationId xmlns:a16="http://schemas.microsoft.com/office/drawing/2014/main" id="{F19EB163-93ED-2600-6DCC-342BEA2F81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5263" y="4073968"/>
            <a:ext cx="6397259" cy="165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50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9F48-8D7F-3289-293F-44DCF39D7968}"/>
              </a:ext>
            </a:extLst>
          </p:cNvPr>
          <p:cNvSpPr>
            <a:spLocks noGrp="1"/>
          </p:cNvSpPr>
          <p:nvPr>
            <p:ph type="title"/>
          </p:nvPr>
        </p:nvSpPr>
        <p:spPr/>
        <p:txBody>
          <a:bodyPr/>
          <a:lstStyle/>
          <a:p>
            <a:r>
              <a:rPr lang="nl-NL" dirty="0"/>
              <a:t>Het probleem</a:t>
            </a:r>
          </a:p>
        </p:txBody>
      </p:sp>
      <p:sp>
        <p:nvSpPr>
          <p:cNvPr id="3" name="Content Placeholder 2">
            <a:extLst>
              <a:ext uri="{FF2B5EF4-FFF2-40B4-BE49-F238E27FC236}">
                <a16:creationId xmlns:a16="http://schemas.microsoft.com/office/drawing/2014/main" id="{0BDD5AB8-63B8-2555-DDA6-A3126A0A82DE}"/>
              </a:ext>
            </a:extLst>
          </p:cNvPr>
          <p:cNvSpPr>
            <a:spLocks noGrp="1"/>
          </p:cNvSpPr>
          <p:nvPr>
            <p:ph idx="1"/>
          </p:nvPr>
        </p:nvSpPr>
        <p:spPr/>
        <p:txBody>
          <a:bodyPr/>
          <a:lstStyle/>
          <a:p>
            <a:endParaRPr lang="nl-NL"/>
          </a:p>
        </p:txBody>
      </p:sp>
      <p:pic>
        <p:nvPicPr>
          <p:cNvPr id="4" name="Picture 3" descr="A white paper with writing on it&#10;&#10;Description automatically generated">
            <a:extLst>
              <a:ext uri="{FF2B5EF4-FFF2-40B4-BE49-F238E27FC236}">
                <a16:creationId xmlns:a16="http://schemas.microsoft.com/office/drawing/2014/main" id="{4522B15E-67F9-387E-821C-A67F5530A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49" y="1514475"/>
            <a:ext cx="10590567" cy="2379142"/>
          </a:xfrm>
          <a:prstGeom prst="rect">
            <a:avLst/>
          </a:prstGeom>
        </p:spPr>
      </p:pic>
      <p:sp>
        <p:nvSpPr>
          <p:cNvPr id="5" name="Oval 4">
            <a:extLst>
              <a:ext uri="{FF2B5EF4-FFF2-40B4-BE49-F238E27FC236}">
                <a16:creationId xmlns:a16="http://schemas.microsoft.com/office/drawing/2014/main" id="{28E287A1-EA12-5923-52A1-578180766545}"/>
              </a:ext>
            </a:extLst>
          </p:cNvPr>
          <p:cNvSpPr/>
          <p:nvPr/>
        </p:nvSpPr>
        <p:spPr>
          <a:xfrm>
            <a:off x="4540249" y="1445771"/>
            <a:ext cx="2653363" cy="138659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2983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9F48-8D7F-3289-293F-44DCF39D7968}"/>
              </a:ext>
            </a:extLst>
          </p:cNvPr>
          <p:cNvSpPr>
            <a:spLocks noGrp="1"/>
          </p:cNvSpPr>
          <p:nvPr>
            <p:ph type="title"/>
          </p:nvPr>
        </p:nvSpPr>
        <p:spPr/>
        <p:txBody>
          <a:bodyPr/>
          <a:lstStyle/>
          <a:p>
            <a:r>
              <a:rPr lang="nl-NL" dirty="0"/>
              <a:t>Het probleem</a:t>
            </a:r>
          </a:p>
        </p:txBody>
      </p:sp>
      <p:sp>
        <p:nvSpPr>
          <p:cNvPr id="3" name="Content Placeholder 2">
            <a:extLst>
              <a:ext uri="{FF2B5EF4-FFF2-40B4-BE49-F238E27FC236}">
                <a16:creationId xmlns:a16="http://schemas.microsoft.com/office/drawing/2014/main" id="{0BDD5AB8-63B8-2555-DDA6-A3126A0A82DE}"/>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B2F04AD0-62D5-F7FD-8A45-04BE2A7FF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15" y="1367114"/>
            <a:ext cx="7344930" cy="5490886"/>
          </a:xfrm>
          <a:prstGeom prst="rect">
            <a:avLst/>
          </a:prstGeom>
        </p:spPr>
      </p:pic>
      <p:sp>
        <p:nvSpPr>
          <p:cNvPr id="6" name="Oval 5">
            <a:extLst>
              <a:ext uri="{FF2B5EF4-FFF2-40B4-BE49-F238E27FC236}">
                <a16:creationId xmlns:a16="http://schemas.microsoft.com/office/drawing/2014/main" id="{76C8DCFD-5420-FDD4-0578-876FFB91D6B0}"/>
              </a:ext>
            </a:extLst>
          </p:cNvPr>
          <p:cNvSpPr/>
          <p:nvPr/>
        </p:nvSpPr>
        <p:spPr>
          <a:xfrm>
            <a:off x="160103" y="1201165"/>
            <a:ext cx="2945047" cy="124892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6940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9F48-8D7F-3289-293F-44DCF39D7968}"/>
              </a:ext>
            </a:extLst>
          </p:cNvPr>
          <p:cNvSpPr>
            <a:spLocks noGrp="1"/>
          </p:cNvSpPr>
          <p:nvPr>
            <p:ph type="title"/>
          </p:nvPr>
        </p:nvSpPr>
        <p:spPr/>
        <p:txBody>
          <a:bodyPr/>
          <a:lstStyle/>
          <a:p>
            <a:r>
              <a:rPr lang="nl-NL" dirty="0"/>
              <a:t>Het probleem</a:t>
            </a:r>
          </a:p>
        </p:txBody>
      </p:sp>
      <p:sp>
        <p:nvSpPr>
          <p:cNvPr id="3" name="Content Placeholder 2">
            <a:extLst>
              <a:ext uri="{FF2B5EF4-FFF2-40B4-BE49-F238E27FC236}">
                <a16:creationId xmlns:a16="http://schemas.microsoft.com/office/drawing/2014/main" id="{0BDD5AB8-63B8-2555-DDA6-A3126A0A82DE}"/>
              </a:ext>
            </a:extLst>
          </p:cNvPr>
          <p:cNvSpPr>
            <a:spLocks noGrp="1"/>
          </p:cNvSpPr>
          <p:nvPr>
            <p:ph idx="1"/>
          </p:nvPr>
        </p:nvSpPr>
        <p:spPr/>
        <p:txBody>
          <a:bodyPr/>
          <a:lstStyle/>
          <a:p>
            <a:endParaRPr lang="nl-NL"/>
          </a:p>
        </p:txBody>
      </p:sp>
      <p:pic>
        <p:nvPicPr>
          <p:cNvPr id="5" name="Picture 4" descr="A piece of paper with writing on it&#10;&#10;Description automatically generated">
            <a:extLst>
              <a:ext uri="{FF2B5EF4-FFF2-40B4-BE49-F238E27FC236}">
                <a16:creationId xmlns:a16="http://schemas.microsoft.com/office/drawing/2014/main" id="{D89A1C81-CF42-9388-FBCA-961B6829C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41536"/>
            <a:ext cx="8403236" cy="5470887"/>
          </a:xfrm>
          <a:prstGeom prst="rect">
            <a:avLst/>
          </a:prstGeom>
        </p:spPr>
      </p:pic>
    </p:spTree>
    <p:extLst>
      <p:ext uri="{BB962C8B-B14F-4D97-AF65-F5344CB8AC3E}">
        <p14:creationId xmlns:p14="http://schemas.microsoft.com/office/powerpoint/2010/main" val="15984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9F48-8D7F-3289-293F-44DCF39D7968}"/>
              </a:ext>
            </a:extLst>
          </p:cNvPr>
          <p:cNvSpPr>
            <a:spLocks noGrp="1"/>
          </p:cNvSpPr>
          <p:nvPr>
            <p:ph type="title"/>
          </p:nvPr>
        </p:nvSpPr>
        <p:spPr/>
        <p:txBody>
          <a:bodyPr/>
          <a:lstStyle/>
          <a:p>
            <a:r>
              <a:rPr lang="nl-NL" dirty="0"/>
              <a:t>Het probleem</a:t>
            </a:r>
          </a:p>
        </p:txBody>
      </p:sp>
      <p:sp>
        <p:nvSpPr>
          <p:cNvPr id="3" name="Content Placeholder 2">
            <a:extLst>
              <a:ext uri="{FF2B5EF4-FFF2-40B4-BE49-F238E27FC236}">
                <a16:creationId xmlns:a16="http://schemas.microsoft.com/office/drawing/2014/main" id="{0BDD5AB8-63B8-2555-DDA6-A3126A0A82DE}"/>
              </a:ext>
            </a:extLst>
          </p:cNvPr>
          <p:cNvSpPr>
            <a:spLocks noGrp="1"/>
          </p:cNvSpPr>
          <p:nvPr>
            <p:ph idx="1"/>
          </p:nvPr>
        </p:nvSpPr>
        <p:spPr/>
        <p:txBody>
          <a:bodyPr/>
          <a:lstStyle/>
          <a:p>
            <a:endParaRPr lang="nl-NL"/>
          </a:p>
        </p:txBody>
      </p:sp>
      <p:pic>
        <p:nvPicPr>
          <p:cNvPr id="5" name="Picture 4" descr="A close-up of a piece of paper&#10;&#10;Description automatically generated">
            <a:extLst>
              <a:ext uri="{FF2B5EF4-FFF2-40B4-BE49-F238E27FC236}">
                <a16:creationId xmlns:a16="http://schemas.microsoft.com/office/drawing/2014/main" id="{F0CDCE0B-1DB1-CA26-DC46-C9BD30275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335404"/>
            <a:ext cx="9819807" cy="5124225"/>
          </a:xfrm>
          <a:prstGeom prst="rect">
            <a:avLst/>
          </a:prstGeom>
        </p:spPr>
      </p:pic>
      <p:sp>
        <p:nvSpPr>
          <p:cNvPr id="6" name="Oval 5">
            <a:extLst>
              <a:ext uri="{FF2B5EF4-FFF2-40B4-BE49-F238E27FC236}">
                <a16:creationId xmlns:a16="http://schemas.microsoft.com/office/drawing/2014/main" id="{0BA20B02-7582-B076-4E8C-4DE9C171103C}"/>
              </a:ext>
            </a:extLst>
          </p:cNvPr>
          <p:cNvSpPr/>
          <p:nvPr/>
        </p:nvSpPr>
        <p:spPr>
          <a:xfrm>
            <a:off x="1214203" y="4278677"/>
            <a:ext cx="6843010" cy="138659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60800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68464-1C6E-9D9A-2B2C-8D456FE34E0B}"/>
              </a:ext>
            </a:extLst>
          </p:cNvPr>
          <p:cNvSpPr>
            <a:spLocks noGrp="1"/>
          </p:cNvSpPr>
          <p:nvPr>
            <p:ph type="title"/>
          </p:nvPr>
        </p:nvSpPr>
        <p:spPr/>
        <p:txBody>
          <a:bodyPr/>
          <a:lstStyle/>
          <a:p>
            <a:r>
              <a:rPr lang="nl-NL" dirty="0"/>
              <a:t>Wat maakt experts goed in natuurkunde?</a:t>
            </a:r>
          </a:p>
        </p:txBody>
      </p:sp>
      <p:sp>
        <p:nvSpPr>
          <p:cNvPr id="3" name="Content Placeholder 2">
            <a:extLst>
              <a:ext uri="{FF2B5EF4-FFF2-40B4-BE49-F238E27FC236}">
                <a16:creationId xmlns:a16="http://schemas.microsoft.com/office/drawing/2014/main" id="{9B48B2F0-6298-45C4-C9DB-67687CDE5F34}"/>
              </a:ext>
            </a:extLst>
          </p:cNvPr>
          <p:cNvSpPr>
            <a:spLocks noGrp="1"/>
          </p:cNvSpPr>
          <p:nvPr>
            <p:ph idx="1"/>
          </p:nvPr>
        </p:nvSpPr>
        <p:spPr/>
        <p:txBody>
          <a:bodyPr vert="horz" lIns="91440" tIns="45720" rIns="91440" bIns="45720" rtlCol="0" anchor="t">
            <a:normAutofit/>
          </a:bodyPr>
          <a:lstStyle/>
          <a:p>
            <a:pPr marL="0" indent="0">
              <a:buNone/>
            </a:pPr>
            <a:r>
              <a:rPr lang="nl-NL" dirty="0"/>
              <a:t>- Experts gaan systematisch en planmatig te werk (Groot, 1946)</a:t>
            </a:r>
          </a:p>
          <a:p>
            <a:pPr marL="0" indent="0">
              <a:buNone/>
            </a:pPr>
            <a:r>
              <a:rPr lang="nl-NL" dirty="0"/>
              <a:t>- Experts maken categorieën op basis van natuurkundige wetmatigheden (Chi, </a:t>
            </a:r>
            <a:r>
              <a:rPr lang="nl-NL" dirty="0" err="1"/>
              <a:t>Feltovich</a:t>
            </a:r>
            <a:r>
              <a:rPr lang="nl-NL" dirty="0"/>
              <a:t>, Glaser; 1979)</a:t>
            </a:r>
          </a:p>
          <a:p>
            <a:pPr marL="0" indent="0">
              <a:buNone/>
            </a:pPr>
            <a:endParaRPr lang="nl-NL" dirty="0"/>
          </a:p>
        </p:txBody>
      </p:sp>
    </p:spTree>
    <p:extLst>
      <p:ext uri="{BB962C8B-B14F-4D97-AF65-F5344CB8AC3E}">
        <p14:creationId xmlns:p14="http://schemas.microsoft.com/office/powerpoint/2010/main" val="161469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246D-B1D6-5C93-5B12-7492B04BB36E}"/>
              </a:ext>
            </a:extLst>
          </p:cNvPr>
          <p:cNvSpPr>
            <a:spLocks noGrp="1"/>
          </p:cNvSpPr>
          <p:nvPr>
            <p:ph type="title"/>
          </p:nvPr>
        </p:nvSpPr>
        <p:spPr/>
        <p:txBody>
          <a:bodyPr/>
          <a:lstStyle/>
          <a:p>
            <a:r>
              <a:rPr lang="nl-NL" dirty="0"/>
              <a:t>Steekproef examenleerlingen havo</a:t>
            </a:r>
          </a:p>
        </p:txBody>
      </p:sp>
      <p:graphicFrame>
        <p:nvGraphicFramePr>
          <p:cNvPr id="4" name="Grafiek 7">
            <a:extLst>
              <a:ext uri="{FF2B5EF4-FFF2-40B4-BE49-F238E27FC236}">
                <a16:creationId xmlns:a16="http://schemas.microsoft.com/office/drawing/2014/main" id="{C3EC2E62-03A1-4DDF-BA9D-483A036B636F}"/>
              </a:ext>
            </a:extLst>
          </p:cNvPr>
          <p:cNvGraphicFramePr>
            <a:graphicFrameLocks noGrp="1"/>
          </p:cNvGraphicFramePr>
          <p:nvPr>
            <p:ph idx="1"/>
            <p:extLst>
              <p:ext uri="{D42A27DB-BD31-4B8C-83A1-F6EECF244321}">
                <p14:modId xmlns:p14="http://schemas.microsoft.com/office/powerpoint/2010/main" val="934768811"/>
              </p:ext>
            </p:extLst>
          </p:nvPr>
        </p:nvGraphicFramePr>
        <p:xfrm>
          <a:off x="838200" y="1825624"/>
          <a:ext cx="6394554" cy="452270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66A001B-6DD3-E5BB-3ED0-3E06CE424AE7}"/>
              </a:ext>
            </a:extLst>
          </p:cNvPr>
          <p:cNvSpPr txBox="1"/>
          <p:nvPr/>
        </p:nvSpPr>
        <p:spPr>
          <a:xfrm>
            <a:off x="7745751" y="2291101"/>
            <a:ext cx="4084819" cy="3277820"/>
          </a:xfrm>
          <a:prstGeom prst="rect">
            <a:avLst/>
          </a:prstGeom>
          <a:noFill/>
        </p:spPr>
        <p:txBody>
          <a:bodyPr wrap="square" rtlCol="0">
            <a:spAutoFit/>
          </a:bodyPr>
          <a:lstStyle/>
          <a:p>
            <a:pPr>
              <a:lnSpc>
                <a:spcPct val="150000"/>
              </a:lnSpc>
            </a:pPr>
            <a:r>
              <a:rPr lang="nl-NL" sz="1800" dirty="0">
                <a:effectLst/>
                <a:latin typeface="Arial" panose="020B0604020202020204" pitchFamily="34" charset="0"/>
                <a:ea typeface="Calibri" panose="020F0502020204030204" pitchFamily="34" charset="0"/>
                <a:cs typeface="Arial" panose="020B0604020202020204" pitchFamily="34" charset="0"/>
              </a:rPr>
              <a:t>1: Vertaling naar (deel)onderwerp.</a:t>
            </a:r>
          </a:p>
          <a:p>
            <a:pPr>
              <a:lnSpc>
                <a:spcPct val="150000"/>
              </a:lnSpc>
            </a:pPr>
            <a:r>
              <a:rPr lang="nl-NL" sz="1800" dirty="0">
                <a:effectLst/>
                <a:latin typeface="Arial" panose="020B0604020202020204" pitchFamily="34" charset="0"/>
                <a:ea typeface="Calibri" panose="020F0502020204030204" pitchFamily="34" charset="0"/>
                <a:cs typeface="Arial" panose="020B0604020202020204" pitchFamily="34" charset="0"/>
              </a:rPr>
              <a:t>2: Weergeven van natuurkundig probleem door leerling op antwoordenblad.</a:t>
            </a:r>
          </a:p>
          <a:p>
            <a:pPr>
              <a:lnSpc>
                <a:spcPct val="150000"/>
              </a:lnSpc>
            </a:pPr>
            <a:r>
              <a:rPr lang="nl-NL" sz="1800" dirty="0">
                <a:effectLst/>
                <a:latin typeface="Arial" panose="020B0604020202020204" pitchFamily="34" charset="0"/>
                <a:ea typeface="Calibri" panose="020F0502020204030204" pitchFamily="34" charset="0"/>
                <a:cs typeface="Arial" panose="020B0604020202020204" pitchFamily="34" charset="0"/>
              </a:rPr>
              <a:t>3: Juiste formule gebruikt.</a:t>
            </a:r>
          </a:p>
          <a:p>
            <a:pPr>
              <a:lnSpc>
                <a:spcPct val="150000"/>
              </a:lnSpc>
            </a:pPr>
            <a:r>
              <a:rPr lang="nl-NL" sz="1800" dirty="0">
                <a:effectLst/>
                <a:latin typeface="Arial" panose="020B0604020202020204" pitchFamily="34" charset="0"/>
                <a:ea typeface="Calibri" panose="020F0502020204030204" pitchFamily="34" charset="0"/>
                <a:cs typeface="Arial" panose="020B0604020202020204" pitchFamily="34" charset="0"/>
              </a:rPr>
              <a:t>4: Natuurkundige vaardigheden.</a:t>
            </a:r>
          </a:p>
          <a:p>
            <a:pPr>
              <a:lnSpc>
                <a:spcPct val="150000"/>
              </a:lnSpc>
            </a:pPr>
            <a:r>
              <a:rPr lang="nl-NL" sz="1800" dirty="0">
                <a:effectLst/>
                <a:latin typeface="Arial" panose="020B0604020202020204" pitchFamily="34" charset="0"/>
                <a:ea typeface="Calibri" panose="020F0502020204030204" pitchFamily="34" charset="0"/>
                <a:cs typeface="Arial" panose="020B0604020202020204" pitchFamily="34" charset="0"/>
              </a:rPr>
              <a:t>5: Wiskundige vaardigheden.</a:t>
            </a:r>
          </a:p>
          <a:p>
            <a:endParaRPr lang="nl-NL" dirty="0"/>
          </a:p>
        </p:txBody>
      </p:sp>
    </p:spTree>
    <p:extLst>
      <p:ext uri="{BB962C8B-B14F-4D97-AF65-F5344CB8AC3E}">
        <p14:creationId xmlns:p14="http://schemas.microsoft.com/office/powerpoint/2010/main" val="2786601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1723</Words>
  <Application>Microsoft Office PowerPoint</Application>
  <PresentationFormat>Widescreen</PresentationFormat>
  <Paragraphs>117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Maak van elke leerling een expert met TOFFEES</vt:lpstr>
      <vt:lpstr>Waarom ben ik begonnen met mijn zoektocht?</vt:lpstr>
      <vt:lpstr>Het vraagstuk</vt:lpstr>
      <vt:lpstr>Het probleem</vt:lpstr>
      <vt:lpstr>Het probleem</vt:lpstr>
      <vt:lpstr>Het probleem</vt:lpstr>
      <vt:lpstr>Het probleem</vt:lpstr>
      <vt:lpstr>Wat maakt experts goed in natuurkunde?</vt:lpstr>
      <vt:lpstr>Steekproef examenleerlingen havo</vt:lpstr>
      <vt:lpstr>Wat antwoorden leerlingen zelf?</vt:lpstr>
      <vt:lpstr>Mijn oplossing: leerlingen helpen systematisch en planmatig aan het werk te gaan, waardoor  ook de juiste categorie wordt geselecteerd. </vt:lpstr>
      <vt:lpstr>Welke strategieën zijn er?</vt:lpstr>
      <vt:lpstr>Welke strategieën zijn er?</vt:lpstr>
      <vt:lpstr>Hoe zorg dat je een leerling aan de gang gaat met de kennis?</vt:lpstr>
      <vt:lpstr>Welke strategieën zijn er?</vt:lpstr>
      <vt:lpstr>Wat is een algemene oplosstrategie?</vt:lpstr>
      <vt:lpstr>PowerPoint Presentation</vt:lpstr>
      <vt:lpstr>Hoe helpen we de leerlingen stappen onthouden?</vt:lpstr>
      <vt:lpstr>Zoektocht naar acroniemen</vt:lpstr>
      <vt:lpstr>Acroniem is gevonden, en nu?</vt:lpstr>
      <vt:lpstr>Samenwerken in groep biedt uitkomst</vt:lpstr>
      <vt:lpstr>Waarom de placemat?</vt:lpstr>
      <vt:lpstr>Waar moet de docent voor waken?</vt:lpstr>
      <vt:lpstr>Soorten feedback (Kirschner, 2018)</vt:lpstr>
      <vt:lpstr>Werkt werken in groepen?</vt:lpstr>
      <vt:lpstr>Modelleren (Heller, 2010)</vt:lpstr>
      <vt:lpstr>Wat helpt nog meer?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Maak van elke leerling een expert met TOFFEES</dc:title>
  <dc:creator>Daniel Pret</dc:creator>
  <cp:lastModifiedBy>Daniel Pret</cp:lastModifiedBy>
  <cp:revision>12</cp:revision>
  <dcterms:created xsi:type="dcterms:W3CDTF">2023-12-11T12:33:43Z</dcterms:created>
  <dcterms:modified xsi:type="dcterms:W3CDTF">2023-12-19T08:45:28Z</dcterms:modified>
</cp:coreProperties>
</file>