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4" r:id="rId3"/>
    <p:sldId id="274" r:id="rId4"/>
    <p:sldId id="278" r:id="rId5"/>
    <p:sldId id="275" r:id="rId6"/>
    <p:sldId id="276" r:id="rId7"/>
    <p:sldId id="277" r:id="rId8"/>
    <p:sldId id="281" r:id="rId9"/>
    <p:sldId id="284" r:id="rId10"/>
    <p:sldId id="282" r:id="rId11"/>
    <p:sldId id="283" r:id="rId12"/>
    <p:sldId id="285" r:id="rId13"/>
    <p:sldId id="286" r:id="rId14"/>
    <p:sldId id="287"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288" r:id="rId29"/>
    <p:sldId id="280" r:id="rId30"/>
    <p:sldId id="289" r:id="rId31"/>
  </p:sldIdLst>
  <p:sldSz cx="12801600" cy="9601200" type="A3"/>
  <p:notesSz cx="9926638" cy="143525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143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nl-NL"/>
              <a:t>Klik om stijl te bewerken</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45D71E57-0F4E-4980-A976-FE3F3BD51DBD}" type="datetimeFigureOut">
              <a:rPr lang="nl-NL" smtClean="0"/>
              <a:t>19-1-2024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C75077-E150-484F-ADEE-15E0A29220D5}" type="slidenum">
              <a:rPr lang="nl-NL" smtClean="0"/>
              <a:t>‹nr.›</a:t>
            </a:fld>
            <a:endParaRPr lang="nl-NL"/>
          </a:p>
        </p:txBody>
      </p:sp>
    </p:spTree>
    <p:extLst>
      <p:ext uri="{BB962C8B-B14F-4D97-AF65-F5344CB8AC3E}">
        <p14:creationId xmlns:p14="http://schemas.microsoft.com/office/powerpoint/2010/main" val="282129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5D71E57-0F4E-4980-A976-FE3F3BD51DBD}" type="datetimeFigureOut">
              <a:rPr lang="nl-NL" smtClean="0"/>
              <a:t>19-1-2024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C75077-E150-484F-ADEE-15E0A29220D5}" type="slidenum">
              <a:rPr lang="nl-NL" smtClean="0"/>
              <a:t>‹nr.›</a:t>
            </a:fld>
            <a:endParaRPr lang="nl-NL"/>
          </a:p>
        </p:txBody>
      </p:sp>
    </p:spTree>
    <p:extLst>
      <p:ext uri="{BB962C8B-B14F-4D97-AF65-F5344CB8AC3E}">
        <p14:creationId xmlns:p14="http://schemas.microsoft.com/office/powerpoint/2010/main" val="1639673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5D71E57-0F4E-4980-A976-FE3F3BD51DBD}" type="datetimeFigureOut">
              <a:rPr lang="nl-NL" smtClean="0"/>
              <a:t>19-1-2024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C75077-E150-484F-ADEE-15E0A29220D5}" type="slidenum">
              <a:rPr lang="nl-NL" smtClean="0"/>
              <a:t>‹nr.›</a:t>
            </a:fld>
            <a:endParaRPr lang="nl-NL"/>
          </a:p>
        </p:txBody>
      </p:sp>
    </p:spTree>
    <p:extLst>
      <p:ext uri="{BB962C8B-B14F-4D97-AF65-F5344CB8AC3E}">
        <p14:creationId xmlns:p14="http://schemas.microsoft.com/office/powerpoint/2010/main" val="919204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5D71E57-0F4E-4980-A976-FE3F3BD51DBD}" type="datetimeFigureOut">
              <a:rPr lang="nl-NL" smtClean="0"/>
              <a:t>19-1-2024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C75077-E150-484F-ADEE-15E0A29220D5}" type="slidenum">
              <a:rPr lang="nl-NL" smtClean="0"/>
              <a:t>‹nr.›</a:t>
            </a:fld>
            <a:endParaRPr lang="nl-NL"/>
          </a:p>
        </p:txBody>
      </p:sp>
    </p:spTree>
    <p:extLst>
      <p:ext uri="{BB962C8B-B14F-4D97-AF65-F5344CB8AC3E}">
        <p14:creationId xmlns:p14="http://schemas.microsoft.com/office/powerpoint/2010/main" val="2280987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nl-NL"/>
              <a:t>Klik om stijl te bewerken</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5D71E57-0F4E-4980-A976-FE3F3BD51DBD}" type="datetimeFigureOut">
              <a:rPr lang="nl-NL" smtClean="0"/>
              <a:t>19-1-2024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C75077-E150-484F-ADEE-15E0A29220D5}" type="slidenum">
              <a:rPr lang="nl-NL" smtClean="0"/>
              <a:t>‹nr.›</a:t>
            </a:fld>
            <a:endParaRPr lang="nl-NL"/>
          </a:p>
        </p:txBody>
      </p:sp>
    </p:spTree>
    <p:extLst>
      <p:ext uri="{BB962C8B-B14F-4D97-AF65-F5344CB8AC3E}">
        <p14:creationId xmlns:p14="http://schemas.microsoft.com/office/powerpoint/2010/main" val="2175945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5D71E57-0F4E-4980-A976-FE3F3BD51DBD}" type="datetimeFigureOut">
              <a:rPr lang="nl-NL" smtClean="0"/>
              <a:t>19-1-2024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C75077-E150-484F-ADEE-15E0A29220D5}" type="slidenum">
              <a:rPr lang="nl-NL" smtClean="0"/>
              <a:t>‹nr.›</a:t>
            </a:fld>
            <a:endParaRPr lang="nl-NL"/>
          </a:p>
        </p:txBody>
      </p:sp>
    </p:spTree>
    <p:extLst>
      <p:ext uri="{BB962C8B-B14F-4D97-AF65-F5344CB8AC3E}">
        <p14:creationId xmlns:p14="http://schemas.microsoft.com/office/powerpoint/2010/main" val="788887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nl-NL"/>
              <a:t>Klik om stijl te bewerken</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nl-NL"/>
              <a:t>Klikken om de tekststijl van het model te bewerken</a:t>
            </a:r>
          </a:p>
        </p:txBody>
      </p:sp>
      <p:sp>
        <p:nvSpPr>
          <p:cNvPr id="4" name="Content Placeholder 3"/>
          <p:cNvSpPr>
            <a:spLocks noGrp="1"/>
          </p:cNvSpPr>
          <p:nvPr>
            <p:ph sz="half" idx="2"/>
          </p:nvPr>
        </p:nvSpPr>
        <p:spPr>
          <a:xfrm>
            <a:off x="881779" y="3507105"/>
            <a:ext cx="5415676" cy="515842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nl-NL"/>
              <a:t>Klikken om de tekststijl van het model te bewerken</a:t>
            </a:r>
          </a:p>
        </p:txBody>
      </p:sp>
      <p:sp>
        <p:nvSpPr>
          <p:cNvPr id="6" name="Content Placeholder 5"/>
          <p:cNvSpPr>
            <a:spLocks noGrp="1"/>
          </p:cNvSpPr>
          <p:nvPr>
            <p:ph sz="quarter" idx="4"/>
          </p:nvPr>
        </p:nvSpPr>
        <p:spPr>
          <a:xfrm>
            <a:off x="6480811" y="3507105"/>
            <a:ext cx="5442347" cy="515842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5D71E57-0F4E-4980-A976-FE3F3BD51DBD}" type="datetimeFigureOut">
              <a:rPr lang="nl-NL" smtClean="0"/>
              <a:t>19-1-2024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5C75077-E150-484F-ADEE-15E0A29220D5}" type="slidenum">
              <a:rPr lang="nl-NL" smtClean="0"/>
              <a:t>‹nr.›</a:t>
            </a:fld>
            <a:endParaRPr lang="nl-NL"/>
          </a:p>
        </p:txBody>
      </p:sp>
    </p:spTree>
    <p:extLst>
      <p:ext uri="{BB962C8B-B14F-4D97-AF65-F5344CB8AC3E}">
        <p14:creationId xmlns:p14="http://schemas.microsoft.com/office/powerpoint/2010/main" val="3094270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5D71E57-0F4E-4980-A976-FE3F3BD51DBD}" type="datetimeFigureOut">
              <a:rPr lang="nl-NL" smtClean="0"/>
              <a:t>19-1-2024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5C75077-E150-484F-ADEE-15E0A29220D5}" type="slidenum">
              <a:rPr lang="nl-NL" smtClean="0"/>
              <a:t>‹nr.›</a:t>
            </a:fld>
            <a:endParaRPr lang="nl-NL"/>
          </a:p>
        </p:txBody>
      </p:sp>
    </p:spTree>
    <p:extLst>
      <p:ext uri="{BB962C8B-B14F-4D97-AF65-F5344CB8AC3E}">
        <p14:creationId xmlns:p14="http://schemas.microsoft.com/office/powerpoint/2010/main" val="35552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D71E57-0F4E-4980-A976-FE3F3BD51DBD}" type="datetimeFigureOut">
              <a:rPr lang="nl-NL" smtClean="0"/>
              <a:t>19-1-2024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5C75077-E150-484F-ADEE-15E0A29220D5}" type="slidenum">
              <a:rPr lang="nl-NL" smtClean="0"/>
              <a:t>‹nr.›</a:t>
            </a:fld>
            <a:endParaRPr lang="nl-NL"/>
          </a:p>
        </p:txBody>
      </p:sp>
    </p:spTree>
    <p:extLst>
      <p:ext uri="{BB962C8B-B14F-4D97-AF65-F5344CB8AC3E}">
        <p14:creationId xmlns:p14="http://schemas.microsoft.com/office/powerpoint/2010/main" val="2196015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nl-NL"/>
              <a:t>Klik om stijl te bewerken</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5D71E57-0F4E-4980-A976-FE3F3BD51DBD}" type="datetimeFigureOut">
              <a:rPr lang="nl-NL" smtClean="0"/>
              <a:t>19-1-2024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C75077-E150-484F-ADEE-15E0A29220D5}" type="slidenum">
              <a:rPr lang="nl-NL" smtClean="0"/>
              <a:t>‹nr.›</a:t>
            </a:fld>
            <a:endParaRPr lang="nl-NL"/>
          </a:p>
        </p:txBody>
      </p:sp>
    </p:spTree>
    <p:extLst>
      <p:ext uri="{BB962C8B-B14F-4D97-AF65-F5344CB8AC3E}">
        <p14:creationId xmlns:p14="http://schemas.microsoft.com/office/powerpoint/2010/main" val="1783220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nl-NL"/>
              <a:t>Klik om stijl te bewerken</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5D71E57-0F4E-4980-A976-FE3F3BD51DBD}" type="datetimeFigureOut">
              <a:rPr lang="nl-NL" smtClean="0"/>
              <a:t>19-1-2024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C75077-E150-484F-ADEE-15E0A29220D5}" type="slidenum">
              <a:rPr lang="nl-NL" smtClean="0"/>
              <a:t>‹nr.›</a:t>
            </a:fld>
            <a:endParaRPr lang="nl-NL"/>
          </a:p>
        </p:txBody>
      </p:sp>
    </p:spTree>
    <p:extLst>
      <p:ext uri="{BB962C8B-B14F-4D97-AF65-F5344CB8AC3E}">
        <p14:creationId xmlns:p14="http://schemas.microsoft.com/office/powerpoint/2010/main" val="1306681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45D71E57-0F4E-4980-A976-FE3F3BD51DBD}" type="datetimeFigureOut">
              <a:rPr lang="nl-NL" smtClean="0"/>
              <a:t>19-1-2024</a:t>
            </a:fld>
            <a:endParaRPr lang="nl-NL"/>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35C75077-E150-484F-ADEE-15E0A29220D5}" type="slidenum">
              <a:rPr lang="nl-NL" smtClean="0"/>
              <a:t>‹nr.›</a:t>
            </a:fld>
            <a:endParaRPr lang="nl-NL"/>
          </a:p>
        </p:txBody>
      </p:sp>
    </p:spTree>
    <p:extLst>
      <p:ext uri="{BB962C8B-B14F-4D97-AF65-F5344CB8AC3E}">
        <p14:creationId xmlns:p14="http://schemas.microsoft.com/office/powerpoint/2010/main" val="11220409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3.sv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4.png"/><Relationship Id="rId4" Type="http://schemas.openxmlformats.org/officeDocument/2006/relationships/image" Target="../media/image3.sv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4.png"/><Relationship Id="rId4" Type="http://schemas.openxmlformats.org/officeDocument/2006/relationships/image" Target="../media/image3.sv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4.png"/><Relationship Id="rId4" Type="http://schemas.openxmlformats.org/officeDocument/2006/relationships/image" Target="../media/image3.sv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30.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2.png"/><Relationship Id="rId7"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4.pn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sv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1149531" y="1938278"/>
            <a:ext cx="10411098" cy="2862322"/>
          </a:xfrm>
          <a:prstGeom prst="rect">
            <a:avLst/>
          </a:prstGeom>
          <a:noFill/>
        </p:spPr>
        <p:txBody>
          <a:bodyPr wrap="square" rtlCol="0">
            <a:spAutoFit/>
          </a:bodyPr>
          <a:lstStyle/>
          <a:p>
            <a:pPr algn="ctr"/>
            <a:r>
              <a:rPr lang="nl-NL" sz="6000" b="1" dirty="0">
                <a:ea typeface="Verdana" panose="020B0604030504040204" pitchFamily="34" charset="0"/>
              </a:rPr>
              <a:t>Workshop</a:t>
            </a:r>
          </a:p>
          <a:p>
            <a:pPr algn="ctr"/>
            <a:r>
              <a:rPr lang="nl-NL" sz="6000" b="1" dirty="0">
                <a:ea typeface="Verdana" panose="020B0604030504040204" pitchFamily="34" charset="0"/>
              </a:rPr>
              <a:t>Actualisatie </a:t>
            </a:r>
          </a:p>
          <a:p>
            <a:pPr algn="ctr"/>
            <a:r>
              <a:rPr lang="nl-NL" sz="6000" b="1" dirty="0">
                <a:ea typeface="Verdana" panose="020B0604030504040204" pitchFamily="34" charset="0"/>
              </a:rPr>
              <a:t>Examenprogramma’s</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8687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Tree>
    <p:extLst>
      <p:ext uri="{BB962C8B-B14F-4D97-AF65-F5344CB8AC3E}">
        <p14:creationId xmlns:p14="http://schemas.microsoft.com/office/powerpoint/2010/main" val="3071044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Meer informatie over het tussenproduct</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pic>
        <p:nvPicPr>
          <p:cNvPr id="8" name="Afbeelding 7">
            <a:extLst>
              <a:ext uri="{FF2B5EF4-FFF2-40B4-BE49-F238E27FC236}">
                <a16:creationId xmlns:a16="http://schemas.microsoft.com/office/drawing/2014/main" id="{95CF0A30-83E3-8939-F731-1F7806BD0A69}"/>
              </a:ext>
            </a:extLst>
          </p:cNvPr>
          <p:cNvPicPr>
            <a:picLocks noChangeAspect="1"/>
          </p:cNvPicPr>
          <p:nvPr/>
        </p:nvPicPr>
        <p:blipFill>
          <a:blip r:embed="rId6"/>
          <a:stretch>
            <a:fillRect/>
          </a:stretch>
        </p:blipFill>
        <p:spPr>
          <a:xfrm>
            <a:off x="606786" y="1122189"/>
            <a:ext cx="11187780" cy="6167195"/>
          </a:xfrm>
          <a:prstGeom prst="rect">
            <a:avLst/>
          </a:prstGeom>
        </p:spPr>
      </p:pic>
    </p:spTree>
    <p:extLst>
      <p:ext uri="{BB962C8B-B14F-4D97-AF65-F5344CB8AC3E}">
        <p14:creationId xmlns:p14="http://schemas.microsoft.com/office/powerpoint/2010/main" val="1792357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Meer informatie over het tussenproduct</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pic>
        <p:nvPicPr>
          <p:cNvPr id="5" name="Afbeelding 4">
            <a:extLst>
              <a:ext uri="{FF2B5EF4-FFF2-40B4-BE49-F238E27FC236}">
                <a16:creationId xmlns:a16="http://schemas.microsoft.com/office/drawing/2014/main" id="{72D40B94-EADE-2C3F-9C26-EE5B26945F60}"/>
              </a:ext>
            </a:extLst>
          </p:cNvPr>
          <p:cNvPicPr>
            <a:picLocks noChangeAspect="1"/>
          </p:cNvPicPr>
          <p:nvPr/>
        </p:nvPicPr>
        <p:blipFill>
          <a:blip r:embed="rId6"/>
          <a:stretch>
            <a:fillRect/>
          </a:stretch>
        </p:blipFill>
        <p:spPr>
          <a:xfrm>
            <a:off x="994466" y="1104360"/>
            <a:ext cx="10055899" cy="5719230"/>
          </a:xfrm>
          <a:prstGeom prst="rect">
            <a:avLst/>
          </a:prstGeom>
        </p:spPr>
      </p:pic>
    </p:spTree>
    <p:extLst>
      <p:ext uri="{BB962C8B-B14F-4D97-AF65-F5344CB8AC3E}">
        <p14:creationId xmlns:p14="http://schemas.microsoft.com/office/powerpoint/2010/main" val="2463820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Meer informatie over het tussenproduct</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pic>
        <p:nvPicPr>
          <p:cNvPr id="7" name="Afbeelding 6">
            <a:extLst>
              <a:ext uri="{FF2B5EF4-FFF2-40B4-BE49-F238E27FC236}">
                <a16:creationId xmlns:a16="http://schemas.microsoft.com/office/drawing/2014/main" id="{BA4ABF2F-A2F2-00EB-A268-E65920B52A22}"/>
              </a:ext>
            </a:extLst>
          </p:cNvPr>
          <p:cNvPicPr>
            <a:picLocks noChangeAspect="1"/>
          </p:cNvPicPr>
          <p:nvPr/>
        </p:nvPicPr>
        <p:blipFill>
          <a:blip r:embed="rId6"/>
          <a:stretch>
            <a:fillRect/>
          </a:stretch>
        </p:blipFill>
        <p:spPr>
          <a:xfrm>
            <a:off x="1574050" y="1555078"/>
            <a:ext cx="9650172" cy="5391902"/>
          </a:xfrm>
          <a:prstGeom prst="rect">
            <a:avLst/>
          </a:prstGeom>
        </p:spPr>
      </p:pic>
    </p:spTree>
    <p:extLst>
      <p:ext uri="{BB962C8B-B14F-4D97-AF65-F5344CB8AC3E}">
        <p14:creationId xmlns:p14="http://schemas.microsoft.com/office/powerpoint/2010/main" val="4125808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Meer informatie over het tussenproduct</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pic>
        <p:nvPicPr>
          <p:cNvPr id="3" name="Picture 4">
            <a:extLst>
              <a:ext uri="{FF2B5EF4-FFF2-40B4-BE49-F238E27FC236}">
                <a16:creationId xmlns:a16="http://schemas.microsoft.com/office/drawing/2014/main" id="{D2FA4423-AF1C-8634-8195-FD214194E7CE}"/>
              </a:ext>
            </a:extLst>
          </p:cNvPr>
          <p:cNvPicPr>
            <a:picLocks noChangeAspect="1"/>
          </p:cNvPicPr>
          <p:nvPr/>
        </p:nvPicPr>
        <p:blipFill>
          <a:blip r:embed="rId6"/>
          <a:stretch>
            <a:fillRect/>
          </a:stretch>
        </p:blipFill>
        <p:spPr>
          <a:xfrm>
            <a:off x="732391" y="1431370"/>
            <a:ext cx="10936226" cy="5353797"/>
          </a:xfrm>
          <a:prstGeom prst="rect">
            <a:avLst/>
          </a:prstGeom>
        </p:spPr>
      </p:pic>
      <p:sp>
        <p:nvSpPr>
          <p:cNvPr id="7" name="Oval 1">
            <a:extLst>
              <a:ext uri="{FF2B5EF4-FFF2-40B4-BE49-F238E27FC236}">
                <a16:creationId xmlns:a16="http://schemas.microsoft.com/office/drawing/2014/main" id="{997B8AFB-608C-3473-AAA4-54AF01FDA799}"/>
              </a:ext>
            </a:extLst>
          </p:cNvPr>
          <p:cNvSpPr/>
          <p:nvPr/>
        </p:nvSpPr>
        <p:spPr>
          <a:xfrm>
            <a:off x="3766062" y="2114204"/>
            <a:ext cx="1741714" cy="267194"/>
          </a:xfrm>
          <a:prstGeom prst="ellipse">
            <a:avLst/>
          </a:prstGeom>
          <a:noFill/>
          <a:ln w="28575">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2">
            <a:extLst>
              <a:ext uri="{FF2B5EF4-FFF2-40B4-BE49-F238E27FC236}">
                <a16:creationId xmlns:a16="http://schemas.microsoft.com/office/drawing/2014/main" id="{2627BBA3-A2FE-76E1-4F3D-9C35B7476985}"/>
              </a:ext>
            </a:extLst>
          </p:cNvPr>
          <p:cNvSpPr/>
          <p:nvPr/>
        </p:nvSpPr>
        <p:spPr>
          <a:xfrm>
            <a:off x="7635438" y="2114204"/>
            <a:ext cx="1741714" cy="267194"/>
          </a:xfrm>
          <a:prstGeom prst="ellipse">
            <a:avLst/>
          </a:prstGeom>
          <a:noFill/>
          <a:ln w="28575">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3">
            <a:extLst>
              <a:ext uri="{FF2B5EF4-FFF2-40B4-BE49-F238E27FC236}">
                <a16:creationId xmlns:a16="http://schemas.microsoft.com/office/drawing/2014/main" id="{F3FACC70-D4A5-FEEA-CA01-F59D32971DE3}"/>
              </a:ext>
            </a:extLst>
          </p:cNvPr>
          <p:cNvSpPr/>
          <p:nvPr/>
        </p:nvSpPr>
        <p:spPr>
          <a:xfrm>
            <a:off x="1371204" y="1767839"/>
            <a:ext cx="5581402" cy="257298"/>
          </a:xfrm>
          <a:prstGeom prst="ellipse">
            <a:avLst/>
          </a:prstGeom>
          <a:noFill/>
          <a:ln w="28575">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4810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Meer informatie over het tussenproduct</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5" name="Tekstvak 4">
            <a:extLst>
              <a:ext uri="{FF2B5EF4-FFF2-40B4-BE49-F238E27FC236}">
                <a16:creationId xmlns:a16="http://schemas.microsoft.com/office/drawing/2014/main" id="{6DC96546-1582-8ED6-20C2-2F24960CDF19}"/>
              </a:ext>
            </a:extLst>
          </p:cNvPr>
          <p:cNvSpPr txBox="1"/>
          <p:nvPr/>
        </p:nvSpPr>
        <p:spPr>
          <a:xfrm>
            <a:off x="587829" y="1680875"/>
            <a:ext cx="11937786" cy="1622624"/>
          </a:xfrm>
          <a:prstGeom prst="rect">
            <a:avLst/>
          </a:prstGeom>
          <a:noFill/>
        </p:spPr>
        <p:txBody>
          <a:bodyPr wrap="square">
            <a:spAutoFit/>
          </a:bodyPr>
          <a:lstStyle/>
          <a:p>
            <a:pPr lvl="0">
              <a:lnSpc>
                <a:spcPct val="105000"/>
              </a:lnSpc>
            </a:pPr>
            <a:r>
              <a:rPr lang="nl-NL" sz="3200" dirty="0">
                <a:effectLst/>
                <a:ea typeface="Verdana" panose="020B0604030504040204" pitchFamily="34" charset="0"/>
              </a:rPr>
              <a:t>Zijn keuzeonderwerpen wenselijk of moet alle stof verplicht zijn? </a:t>
            </a:r>
            <a:br>
              <a:rPr lang="nl-NL" sz="3200" dirty="0">
                <a:effectLst/>
                <a:ea typeface="Verdana" panose="020B0604030504040204" pitchFamily="34" charset="0"/>
              </a:rPr>
            </a:br>
            <a:endParaRPr lang="nl-NL" sz="3200" dirty="0">
              <a:effectLst/>
              <a:ea typeface="Verdana" panose="020B0604030504040204" pitchFamily="34" charset="0"/>
            </a:endParaRPr>
          </a:p>
          <a:p>
            <a:pPr lvl="0">
              <a:lnSpc>
                <a:spcPct val="105000"/>
              </a:lnSpc>
            </a:pPr>
            <a:r>
              <a:rPr lang="nl-NL" sz="3200" dirty="0">
                <a:effectLst/>
                <a:ea typeface="Verdana" panose="020B0604030504040204" pitchFamily="34" charset="0"/>
              </a:rPr>
              <a:t>Wie mag bepalen welk keuzeonderwerp wordt gevolgd?</a:t>
            </a:r>
          </a:p>
        </p:txBody>
      </p:sp>
      <p:sp>
        <p:nvSpPr>
          <p:cNvPr id="7" name="Tekstvak 6">
            <a:extLst>
              <a:ext uri="{FF2B5EF4-FFF2-40B4-BE49-F238E27FC236}">
                <a16:creationId xmlns:a16="http://schemas.microsoft.com/office/drawing/2014/main" id="{50DA6358-9CBF-5F24-8EAD-9C2233848CD3}"/>
              </a:ext>
            </a:extLst>
          </p:cNvPr>
          <p:cNvSpPr txBox="1"/>
          <p:nvPr/>
        </p:nvSpPr>
        <p:spPr>
          <a:xfrm>
            <a:off x="521682" y="4261991"/>
            <a:ext cx="11937786" cy="1077218"/>
          </a:xfrm>
          <a:prstGeom prst="rect">
            <a:avLst/>
          </a:prstGeom>
          <a:noFill/>
        </p:spPr>
        <p:txBody>
          <a:bodyPr wrap="square">
            <a:spAutoFit/>
          </a:bodyPr>
          <a:lstStyle/>
          <a:p>
            <a:pPr lvl="0"/>
            <a:r>
              <a:rPr lang="nl-NL" sz="3200" dirty="0">
                <a:effectLst/>
                <a:ea typeface="Verdana" panose="020B0604030504040204" pitchFamily="34" charset="0"/>
              </a:rPr>
              <a:t>Zijn er keuzeonderwerpen die je sowieso voor iedereen verplicht zou willen maken? </a:t>
            </a:r>
          </a:p>
        </p:txBody>
      </p:sp>
      <p:sp>
        <p:nvSpPr>
          <p:cNvPr id="8" name="Tekstvak 7">
            <a:extLst>
              <a:ext uri="{FF2B5EF4-FFF2-40B4-BE49-F238E27FC236}">
                <a16:creationId xmlns:a16="http://schemas.microsoft.com/office/drawing/2014/main" id="{F6F981A7-5EA6-D92D-DBC2-C3921E79117B}"/>
              </a:ext>
            </a:extLst>
          </p:cNvPr>
          <p:cNvSpPr txBox="1"/>
          <p:nvPr/>
        </p:nvSpPr>
        <p:spPr>
          <a:xfrm>
            <a:off x="521682" y="5741306"/>
            <a:ext cx="12070078" cy="1105559"/>
          </a:xfrm>
          <a:prstGeom prst="rect">
            <a:avLst/>
          </a:prstGeom>
          <a:noFill/>
        </p:spPr>
        <p:txBody>
          <a:bodyPr wrap="square">
            <a:spAutoFit/>
          </a:bodyPr>
          <a:lstStyle/>
          <a:p>
            <a:pPr lvl="0">
              <a:lnSpc>
                <a:spcPct val="105000"/>
              </a:lnSpc>
            </a:pPr>
            <a:r>
              <a:rPr lang="nl-NL" sz="3200" dirty="0">
                <a:effectLst/>
                <a:ea typeface="Verdana" panose="020B0604030504040204" pitchFamily="34" charset="0"/>
              </a:rPr>
              <a:t>Energie is een keuzeonderwerp. Is dit een goed idee of moet dit een verplicht onderwerp zijn?</a:t>
            </a:r>
          </a:p>
        </p:txBody>
      </p:sp>
    </p:spTree>
    <p:extLst>
      <p:ext uri="{BB962C8B-B14F-4D97-AF65-F5344CB8AC3E}">
        <p14:creationId xmlns:p14="http://schemas.microsoft.com/office/powerpoint/2010/main" val="4164569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Discussie op thema’s</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5" name="Tekstvak 4">
            <a:extLst>
              <a:ext uri="{FF2B5EF4-FFF2-40B4-BE49-F238E27FC236}">
                <a16:creationId xmlns:a16="http://schemas.microsoft.com/office/drawing/2014/main" id="{083E27D0-6E1F-609F-B31D-E5A31BE30112}"/>
              </a:ext>
            </a:extLst>
          </p:cNvPr>
          <p:cNvSpPr txBox="1"/>
          <p:nvPr/>
        </p:nvSpPr>
        <p:spPr>
          <a:xfrm>
            <a:off x="455536" y="1998787"/>
            <a:ext cx="11797424" cy="1569660"/>
          </a:xfrm>
          <a:prstGeom prst="rect">
            <a:avLst/>
          </a:prstGeom>
          <a:noFill/>
        </p:spPr>
        <p:txBody>
          <a:bodyPr wrap="square">
            <a:spAutoFit/>
          </a:bodyPr>
          <a:lstStyle/>
          <a:p>
            <a:r>
              <a:rPr lang="nl-NL" sz="3200" dirty="0">
                <a:effectLst/>
                <a:ea typeface="Verdana" panose="020B0604030504040204" pitchFamily="34" charset="0"/>
              </a:rPr>
              <a:t>Kloppen voor vmbo </a:t>
            </a:r>
            <a:r>
              <a:rPr lang="nl-NL" sz="3200" dirty="0" err="1">
                <a:effectLst/>
                <a:ea typeface="Verdana" panose="020B0604030504040204" pitchFamily="34" charset="0"/>
              </a:rPr>
              <a:t>bb</a:t>
            </a:r>
            <a:r>
              <a:rPr lang="nl-NL" sz="3200" dirty="0">
                <a:effectLst/>
                <a:ea typeface="Verdana" panose="020B0604030504040204" pitchFamily="34" charset="0"/>
              </a:rPr>
              <a:t> de keuzes gezien de beschreven karakteristiek?</a:t>
            </a:r>
            <a:br>
              <a:rPr lang="nl-NL" sz="3200" dirty="0">
                <a:effectLst/>
                <a:ea typeface="Verdana" panose="020B0604030504040204" pitchFamily="34" charset="0"/>
              </a:rPr>
            </a:br>
            <a:r>
              <a:rPr lang="nl-NL" sz="3200" dirty="0">
                <a:effectLst/>
                <a:ea typeface="Verdana" panose="020B0604030504040204" pitchFamily="34" charset="0"/>
              </a:rPr>
              <a:t>Zowel voor praktijksituaties en praktische vaardigheden? Bij voorbeeld Kernfysica</a:t>
            </a:r>
            <a:endParaRPr lang="nl-NL" sz="3200" dirty="0">
              <a:ea typeface="Verdana" panose="020B0604030504040204" pitchFamily="34" charset="0"/>
            </a:endParaRPr>
          </a:p>
        </p:txBody>
      </p:sp>
    </p:spTree>
    <p:extLst>
      <p:ext uri="{BB962C8B-B14F-4D97-AF65-F5344CB8AC3E}">
        <p14:creationId xmlns:p14="http://schemas.microsoft.com/office/powerpoint/2010/main" val="1071766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Discussie op thema’s</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5" name="Tekstvak 4">
            <a:extLst>
              <a:ext uri="{FF2B5EF4-FFF2-40B4-BE49-F238E27FC236}">
                <a16:creationId xmlns:a16="http://schemas.microsoft.com/office/drawing/2014/main" id="{1430C0D8-1ABF-5D04-A687-2AEA77BAAC2A}"/>
              </a:ext>
            </a:extLst>
          </p:cNvPr>
          <p:cNvSpPr txBox="1"/>
          <p:nvPr/>
        </p:nvSpPr>
        <p:spPr>
          <a:xfrm>
            <a:off x="616730" y="1441268"/>
            <a:ext cx="11747690" cy="4524315"/>
          </a:xfrm>
          <a:prstGeom prst="rect">
            <a:avLst/>
          </a:prstGeom>
          <a:noFill/>
        </p:spPr>
        <p:txBody>
          <a:bodyPr wrap="square">
            <a:spAutoFit/>
          </a:bodyPr>
          <a:lstStyle/>
          <a:p>
            <a:pPr lvl="0"/>
            <a:r>
              <a:rPr lang="nl-NL" sz="3200" dirty="0">
                <a:effectLst/>
                <a:ea typeface="Verdana" panose="020B0604030504040204" pitchFamily="34" charset="0"/>
              </a:rPr>
              <a:t>In vmbo </a:t>
            </a:r>
            <a:r>
              <a:rPr lang="nl-NL" sz="3200" dirty="0" err="1">
                <a:effectLst/>
                <a:ea typeface="Verdana" panose="020B0604030504040204" pitchFamily="34" charset="0"/>
              </a:rPr>
              <a:t>kb</a:t>
            </a:r>
            <a:r>
              <a:rPr lang="nl-NL" sz="3200" dirty="0">
                <a:effectLst/>
                <a:ea typeface="Verdana" panose="020B0604030504040204" pitchFamily="34" charset="0"/>
              </a:rPr>
              <a:t> zit geen dynamica. In vmbo </a:t>
            </a:r>
            <a:r>
              <a:rPr lang="nl-NL" sz="3200" dirty="0" err="1">
                <a:effectLst/>
                <a:ea typeface="Verdana" panose="020B0604030504040204" pitchFamily="34" charset="0"/>
              </a:rPr>
              <a:t>bb</a:t>
            </a:r>
            <a:r>
              <a:rPr lang="nl-NL" sz="3200" dirty="0">
                <a:effectLst/>
                <a:ea typeface="Verdana" panose="020B0604030504040204" pitchFamily="34" charset="0"/>
              </a:rPr>
              <a:t> wel. Is dit een goede keuze? </a:t>
            </a:r>
          </a:p>
          <a:p>
            <a:pPr lvl="0"/>
            <a:br>
              <a:rPr lang="nl-NL" sz="3200" dirty="0">
                <a:effectLst/>
                <a:ea typeface="Verdana" panose="020B0604030504040204" pitchFamily="34" charset="0"/>
              </a:rPr>
            </a:br>
            <a:r>
              <a:rPr lang="nl-NL" sz="3200" dirty="0">
                <a:effectLst/>
                <a:ea typeface="Verdana" panose="020B0604030504040204" pitchFamily="34" charset="0"/>
              </a:rPr>
              <a:t>Moet dynamica toch ook op KB of juist op BB dan ook niet? </a:t>
            </a:r>
            <a:br>
              <a:rPr lang="nl-NL" sz="3200" dirty="0">
                <a:effectLst/>
                <a:ea typeface="Verdana" panose="020B0604030504040204" pitchFamily="34" charset="0"/>
              </a:rPr>
            </a:br>
            <a:br>
              <a:rPr lang="nl-NL" sz="3200" dirty="0">
                <a:effectLst/>
                <a:ea typeface="Verdana" panose="020B0604030504040204" pitchFamily="34" charset="0"/>
              </a:rPr>
            </a:br>
            <a:r>
              <a:rPr lang="nl-NL" sz="3200" dirty="0">
                <a:effectLst/>
                <a:ea typeface="Verdana" panose="020B0604030504040204" pitchFamily="34" charset="0"/>
              </a:rPr>
              <a:t>Als dynamica ook niet op BB komt wat is dan het beste alternatief? Vervang van dynamica in </a:t>
            </a:r>
            <a:r>
              <a:rPr lang="nl-NL" sz="3200" dirty="0" err="1">
                <a:effectLst/>
                <a:ea typeface="Verdana" panose="020B0604030504040204" pitchFamily="34" charset="0"/>
              </a:rPr>
              <a:t>bb</a:t>
            </a:r>
            <a:r>
              <a:rPr lang="nl-NL" sz="3200" dirty="0">
                <a:effectLst/>
                <a:ea typeface="Verdana" panose="020B0604030504040204" pitchFamily="34" charset="0"/>
              </a:rPr>
              <a:t> door de verdiepingen uit </a:t>
            </a:r>
            <a:r>
              <a:rPr lang="nl-NL" sz="3200" dirty="0" err="1">
                <a:effectLst/>
                <a:ea typeface="Verdana" panose="020B0604030504040204" pitchFamily="34" charset="0"/>
              </a:rPr>
              <a:t>kb</a:t>
            </a:r>
            <a:r>
              <a:rPr lang="nl-NL" sz="3200" dirty="0">
                <a:effectLst/>
                <a:ea typeface="Verdana" panose="020B0604030504040204" pitchFamily="34" charset="0"/>
              </a:rPr>
              <a:t>:</a:t>
            </a:r>
          </a:p>
          <a:p>
            <a:pPr marL="228600"/>
            <a:r>
              <a:rPr lang="nl-NL" sz="3200" dirty="0">
                <a:effectLst/>
                <a:ea typeface="Verdana" panose="020B0604030504040204" pitchFamily="34" charset="0"/>
              </a:rPr>
              <a:t>Kracht als vector, Momenten kwantitatief of Verbrandingswarmte en stookwaarde </a:t>
            </a:r>
          </a:p>
        </p:txBody>
      </p:sp>
    </p:spTree>
    <p:extLst>
      <p:ext uri="{BB962C8B-B14F-4D97-AF65-F5344CB8AC3E}">
        <p14:creationId xmlns:p14="http://schemas.microsoft.com/office/powerpoint/2010/main" val="2854706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Discussie op thema’s</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5" name="Tekstvak 4">
            <a:extLst>
              <a:ext uri="{FF2B5EF4-FFF2-40B4-BE49-F238E27FC236}">
                <a16:creationId xmlns:a16="http://schemas.microsoft.com/office/drawing/2014/main" id="{2EFD1D1F-9505-D0AB-1314-470CC3055998}"/>
              </a:ext>
            </a:extLst>
          </p:cNvPr>
          <p:cNvSpPr txBox="1"/>
          <p:nvPr/>
        </p:nvSpPr>
        <p:spPr>
          <a:xfrm>
            <a:off x="454546" y="2045353"/>
            <a:ext cx="11824540" cy="2554545"/>
          </a:xfrm>
          <a:prstGeom prst="rect">
            <a:avLst/>
          </a:prstGeom>
          <a:noFill/>
        </p:spPr>
        <p:txBody>
          <a:bodyPr wrap="square">
            <a:spAutoFit/>
          </a:bodyPr>
          <a:lstStyle/>
          <a:p>
            <a:pPr lvl="0"/>
            <a:r>
              <a:rPr lang="nl-NL" sz="3200" dirty="0">
                <a:effectLst/>
                <a:ea typeface="Verdana" panose="020B0604030504040204" pitchFamily="34" charset="0"/>
              </a:rPr>
              <a:t>De domeinenstructuur kiest Concepten als verbindend domein en zet o.a. Denkwijzen, Vraagstukken en Werkwijzen er in de eindtermen steeds tussen haakjes achter. Helpt deze structuur om de aard van het vak natuurkunde in vmbo, havo en vwo duidelijk te krijgen? Zo niet, hoe zou het beter kunnen? </a:t>
            </a:r>
          </a:p>
        </p:txBody>
      </p:sp>
    </p:spTree>
    <p:extLst>
      <p:ext uri="{BB962C8B-B14F-4D97-AF65-F5344CB8AC3E}">
        <p14:creationId xmlns:p14="http://schemas.microsoft.com/office/powerpoint/2010/main" val="3036406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Discussie op thema’s</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5" name="Tekstvak 4">
            <a:extLst>
              <a:ext uri="{FF2B5EF4-FFF2-40B4-BE49-F238E27FC236}">
                <a16:creationId xmlns:a16="http://schemas.microsoft.com/office/drawing/2014/main" id="{0ABA731E-BB69-9965-3C70-D509BD94B42C}"/>
              </a:ext>
            </a:extLst>
          </p:cNvPr>
          <p:cNvSpPr txBox="1"/>
          <p:nvPr/>
        </p:nvSpPr>
        <p:spPr>
          <a:xfrm>
            <a:off x="455535" y="1680842"/>
            <a:ext cx="11758235" cy="1569660"/>
          </a:xfrm>
          <a:prstGeom prst="rect">
            <a:avLst/>
          </a:prstGeom>
          <a:noFill/>
        </p:spPr>
        <p:txBody>
          <a:bodyPr wrap="square">
            <a:spAutoFit/>
          </a:bodyPr>
          <a:lstStyle/>
          <a:p>
            <a:pPr lvl="0"/>
            <a:r>
              <a:rPr lang="nl-NL" sz="3200" dirty="0">
                <a:effectLst/>
                <a:ea typeface="Verdana" panose="020B0604030504040204" pitchFamily="34" charset="0"/>
              </a:rPr>
              <a:t>Er wordt regelmatig gesproken over overladenheid. Verwacht u dat het voorgestelde programma tot overladenheid kan leiden? Wat is daar tegen te doen? </a:t>
            </a:r>
          </a:p>
        </p:txBody>
      </p:sp>
    </p:spTree>
    <p:extLst>
      <p:ext uri="{BB962C8B-B14F-4D97-AF65-F5344CB8AC3E}">
        <p14:creationId xmlns:p14="http://schemas.microsoft.com/office/powerpoint/2010/main" val="1678609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Discussie op thema’s</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5" name="Tekstvak 4">
            <a:extLst>
              <a:ext uri="{FF2B5EF4-FFF2-40B4-BE49-F238E27FC236}">
                <a16:creationId xmlns:a16="http://schemas.microsoft.com/office/drawing/2014/main" id="{F4ED40A8-F399-E60E-7436-FFF92F447455}"/>
              </a:ext>
            </a:extLst>
          </p:cNvPr>
          <p:cNvSpPr txBox="1"/>
          <p:nvPr/>
        </p:nvSpPr>
        <p:spPr>
          <a:xfrm>
            <a:off x="455536" y="1860687"/>
            <a:ext cx="11823550" cy="1569660"/>
          </a:xfrm>
          <a:prstGeom prst="rect">
            <a:avLst/>
          </a:prstGeom>
          <a:noFill/>
        </p:spPr>
        <p:txBody>
          <a:bodyPr wrap="square">
            <a:spAutoFit/>
          </a:bodyPr>
          <a:lstStyle/>
          <a:p>
            <a:pPr lvl="0"/>
            <a:r>
              <a:rPr lang="nl-NL" sz="3200" dirty="0">
                <a:effectLst/>
                <a:ea typeface="Verdana" panose="020B0604030504040204" pitchFamily="34" charset="0"/>
              </a:rPr>
              <a:t>Als er een onderdeel uit het examenprogramma geschrapt moet worden, waar gaat uw voorkeur dan naar uit? Indien mogelijk deze vraag per niveau beantwoorden.</a:t>
            </a:r>
          </a:p>
        </p:txBody>
      </p:sp>
    </p:spTree>
    <p:extLst>
      <p:ext uri="{BB962C8B-B14F-4D97-AF65-F5344CB8AC3E}">
        <p14:creationId xmlns:p14="http://schemas.microsoft.com/office/powerpoint/2010/main" val="715781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233366" y="0"/>
            <a:ext cx="13034966" cy="646331"/>
          </a:xfrm>
          <a:prstGeom prst="rect">
            <a:avLst/>
          </a:prstGeom>
          <a:noFill/>
        </p:spPr>
        <p:txBody>
          <a:bodyPr wrap="square" rtlCol="0">
            <a:spAutoFit/>
          </a:bodyPr>
          <a:lstStyle/>
          <a:p>
            <a:pPr algn="ctr"/>
            <a:r>
              <a:rPr lang="nl-NL" sz="3600" b="1" dirty="0">
                <a:ea typeface="Verdana" panose="020B0604030504040204" pitchFamily="34" charset="0"/>
              </a:rPr>
              <a:t>Kort verslag van de twee workshops</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8687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3" name="Tekstvak 2">
            <a:extLst>
              <a:ext uri="{FF2B5EF4-FFF2-40B4-BE49-F238E27FC236}">
                <a16:creationId xmlns:a16="http://schemas.microsoft.com/office/drawing/2014/main" id="{42E304E4-BEA8-CD38-940A-7B1B046395B8}"/>
              </a:ext>
            </a:extLst>
          </p:cNvPr>
          <p:cNvSpPr txBox="1"/>
          <p:nvPr/>
        </p:nvSpPr>
        <p:spPr>
          <a:xfrm>
            <a:off x="143691" y="692330"/>
            <a:ext cx="12654581" cy="7109639"/>
          </a:xfrm>
          <a:prstGeom prst="rect">
            <a:avLst/>
          </a:prstGeom>
          <a:noFill/>
        </p:spPr>
        <p:txBody>
          <a:bodyPr wrap="square" rtlCol="0">
            <a:spAutoFit/>
          </a:bodyPr>
          <a:lstStyle/>
          <a:p>
            <a:r>
              <a:rPr lang="nl-NL" sz="2400" dirty="0"/>
              <a:t>De eerste workshop waren er 15 aanwezigen. Er is vooral inhoudelijk gesproken over de bijdrage van natuurkunde aan burgerschap en digitale geletterdheid. Er is kritisch gekeken naar de keuzeonderwerpen, waarbij opvalt dat dynamica niet meer verplicht is. Daarnaast is stil gestaan bij de kleinere ontwerpruimte (onderwijstijd). De vraag wordt gesteld hoe zinvol feedback op de tussenproducten zijn wanneer er zomaar 20% van de tijd af zou kunnen gaan. </a:t>
            </a:r>
          </a:p>
          <a:p>
            <a:r>
              <a:rPr lang="nl-NL" sz="2400" dirty="0"/>
              <a:t>Tijdens de workshop bleken veel collega’s geen weet te hebben van de nieuwe examens, noch van het inkrimpen van de onderwijstijd. </a:t>
            </a:r>
          </a:p>
          <a:p>
            <a:r>
              <a:rPr lang="nl-NL" sz="2400" dirty="0"/>
              <a:t> </a:t>
            </a:r>
          </a:p>
          <a:p>
            <a:r>
              <a:rPr lang="nl-NL" sz="2400" dirty="0"/>
              <a:t>De vraag die door beide vakverenigingen mee terug wordt genomen is dan ook hoe we de bekendheid van de ontwikkelingen kunnen verhogen. </a:t>
            </a:r>
          </a:p>
          <a:p>
            <a:r>
              <a:rPr lang="nl-NL" sz="2400" dirty="0"/>
              <a:t>De tweede workshop waren er 28 aanwezigen. Al snel bleek dat de deelnemers zich ook hier grote zorgen maakten om de verminderde onderwijstijd. Het kwam tijdens deze workshop dan ook minder tot een inhoudelijke discussie over het tussenproduct en de workshop werd vooral een oproep richting de vakverenigingen om actiever aan de slag te gaan met het verminderen van het aantal uren.</a:t>
            </a:r>
          </a:p>
          <a:p>
            <a:r>
              <a:rPr lang="nl-NL" sz="2400" dirty="0"/>
              <a:t>Alle deelnemers aan de workshops zijn opgeroepen lid te worden van de klankbordgroepen van NNV en/of de NVON om daar hun feedback op het tussenproduct achter te laten.  </a:t>
            </a:r>
          </a:p>
          <a:p>
            <a:r>
              <a:rPr lang="nl-NL" sz="2400" dirty="0"/>
              <a:t> </a:t>
            </a:r>
          </a:p>
          <a:p>
            <a:endParaRPr lang="nl-NL" sz="2400" dirty="0"/>
          </a:p>
        </p:txBody>
      </p:sp>
    </p:spTree>
    <p:extLst>
      <p:ext uri="{BB962C8B-B14F-4D97-AF65-F5344CB8AC3E}">
        <p14:creationId xmlns:p14="http://schemas.microsoft.com/office/powerpoint/2010/main" val="2784248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Discussie op thema’s</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5" name="Tekstvak 4">
            <a:extLst>
              <a:ext uri="{FF2B5EF4-FFF2-40B4-BE49-F238E27FC236}">
                <a16:creationId xmlns:a16="http://schemas.microsoft.com/office/drawing/2014/main" id="{C077B7B7-7F81-C793-B0A6-DEBEBC923F1E}"/>
              </a:ext>
            </a:extLst>
          </p:cNvPr>
          <p:cNvSpPr txBox="1"/>
          <p:nvPr/>
        </p:nvSpPr>
        <p:spPr>
          <a:xfrm>
            <a:off x="455536" y="1307983"/>
            <a:ext cx="11614544" cy="4031873"/>
          </a:xfrm>
          <a:prstGeom prst="rect">
            <a:avLst/>
          </a:prstGeom>
          <a:noFill/>
        </p:spPr>
        <p:txBody>
          <a:bodyPr wrap="square">
            <a:spAutoFit/>
          </a:bodyPr>
          <a:lstStyle/>
          <a:p>
            <a:pPr lvl="0"/>
            <a:r>
              <a:rPr lang="nl-NL" sz="3200" dirty="0">
                <a:effectLst/>
                <a:ea typeface="Verdana" panose="020B0604030504040204" pitchFamily="34" charset="0"/>
              </a:rPr>
              <a:t>Het schoolvak natuurkunde wordt beschreven in de schoolsoorten.</a:t>
            </a:r>
          </a:p>
          <a:p>
            <a:pPr marL="457200"/>
            <a:r>
              <a:rPr lang="nl-NL" sz="3200" dirty="0">
                <a:effectLst/>
                <a:ea typeface="Verdana" panose="020B0604030504040204" pitchFamily="34" charset="0"/>
              </a:rPr>
              <a:t>Op de </a:t>
            </a:r>
            <a:r>
              <a:rPr lang="nl-NL" sz="3200" b="1" dirty="0">
                <a:effectLst/>
                <a:ea typeface="Verdana" panose="020B0604030504040204" pitchFamily="34" charset="0"/>
              </a:rPr>
              <a:t>havo </a:t>
            </a:r>
            <a:r>
              <a:rPr lang="nl-NL" sz="3200" dirty="0">
                <a:effectLst/>
                <a:ea typeface="Verdana" panose="020B0604030504040204" pitchFamily="34" charset="0"/>
              </a:rPr>
              <a:t>komt dit neer op toepassen van natuurwetten, materialen en natuurkundige technieken. Hoe vinden we dit terug in de eindtermen?</a:t>
            </a:r>
          </a:p>
          <a:p>
            <a:pPr marL="457200"/>
            <a:r>
              <a:rPr lang="nl-NL" sz="3200" dirty="0">
                <a:effectLst/>
                <a:ea typeface="Verdana" panose="020B0604030504040204" pitchFamily="34" charset="0"/>
              </a:rPr>
              <a:t>Op het </a:t>
            </a:r>
            <a:r>
              <a:rPr lang="nl-NL" sz="3200" b="1" dirty="0">
                <a:effectLst/>
                <a:ea typeface="Verdana" panose="020B0604030504040204" pitchFamily="34" charset="0"/>
              </a:rPr>
              <a:t>vwo</a:t>
            </a:r>
            <a:r>
              <a:rPr lang="nl-NL" sz="3200" dirty="0">
                <a:effectLst/>
                <a:ea typeface="Verdana" panose="020B0604030504040204" pitchFamily="34" charset="0"/>
              </a:rPr>
              <a:t> gaat het meer om fundamentele natuurkundige kennis en denkwijzen. Het inzicht hebben in natuurwetten, materialen en natuurkundige technieken.</a:t>
            </a:r>
          </a:p>
          <a:p>
            <a:pPr marL="457200"/>
            <a:r>
              <a:rPr lang="nl-NL" sz="3200" dirty="0">
                <a:effectLst/>
                <a:ea typeface="Verdana" panose="020B0604030504040204" pitchFamily="34" charset="0"/>
              </a:rPr>
              <a:t>Is dit verschil wenselijk en hoe zien we dat terug?</a:t>
            </a:r>
          </a:p>
        </p:txBody>
      </p:sp>
    </p:spTree>
    <p:extLst>
      <p:ext uri="{BB962C8B-B14F-4D97-AF65-F5344CB8AC3E}">
        <p14:creationId xmlns:p14="http://schemas.microsoft.com/office/powerpoint/2010/main" val="3924731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Discussie op thema’s</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5" name="Tekstvak 4">
            <a:extLst>
              <a:ext uri="{FF2B5EF4-FFF2-40B4-BE49-F238E27FC236}">
                <a16:creationId xmlns:a16="http://schemas.microsoft.com/office/drawing/2014/main" id="{4C752D9E-0C57-D4B9-EFB3-F84F9D43337C}"/>
              </a:ext>
            </a:extLst>
          </p:cNvPr>
          <p:cNvSpPr txBox="1"/>
          <p:nvPr/>
        </p:nvSpPr>
        <p:spPr>
          <a:xfrm>
            <a:off x="455536" y="1680842"/>
            <a:ext cx="11614544" cy="1569660"/>
          </a:xfrm>
          <a:prstGeom prst="rect">
            <a:avLst/>
          </a:prstGeom>
          <a:noFill/>
        </p:spPr>
        <p:txBody>
          <a:bodyPr wrap="square">
            <a:spAutoFit/>
          </a:bodyPr>
          <a:lstStyle/>
          <a:p>
            <a:pPr lvl="0"/>
            <a:r>
              <a:rPr lang="nl-NL" sz="3200" dirty="0">
                <a:effectLst/>
                <a:ea typeface="Verdana" panose="020B0604030504040204" pitchFamily="34" charset="0"/>
              </a:rPr>
              <a:t>Er zijn keuzes gemaakt in het programma per schoolsoort. Wat mist u bij de onderdelen die getoetst worden op respectievelijk vmbo, havo en vwo?</a:t>
            </a:r>
          </a:p>
        </p:txBody>
      </p:sp>
    </p:spTree>
    <p:extLst>
      <p:ext uri="{BB962C8B-B14F-4D97-AF65-F5344CB8AC3E}">
        <p14:creationId xmlns:p14="http://schemas.microsoft.com/office/powerpoint/2010/main" val="4144673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Discussie op thema’s</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5" name="Tekstvak 4">
            <a:extLst>
              <a:ext uri="{FF2B5EF4-FFF2-40B4-BE49-F238E27FC236}">
                <a16:creationId xmlns:a16="http://schemas.microsoft.com/office/drawing/2014/main" id="{2B0D627D-4F6D-76A9-512F-CD2A98DA10EE}"/>
              </a:ext>
            </a:extLst>
          </p:cNvPr>
          <p:cNvSpPr txBox="1"/>
          <p:nvPr/>
        </p:nvSpPr>
        <p:spPr>
          <a:xfrm>
            <a:off x="455536" y="1860687"/>
            <a:ext cx="11418601" cy="1569660"/>
          </a:xfrm>
          <a:prstGeom prst="rect">
            <a:avLst/>
          </a:prstGeom>
          <a:noFill/>
        </p:spPr>
        <p:txBody>
          <a:bodyPr wrap="square">
            <a:spAutoFit/>
          </a:bodyPr>
          <a:lstStyle/>
          <a:p>
            <a:pPr lvl="0"/>
            <a:r>
              <a:rPr lang="nl-NL" sz="3200" dirty="0">
                <a:effectLst/>
                <a:ea typeface="Verdana" panose="020B0604030504040204" pitchFamily="34" charset="0"/>
              </a:rPr>
              <a:t>Als u stapt in de schoenen van de vervolgopleidingen, welke voorkennis vindt u noodzakelijk voor de leerling? Indien mogelijk deze vraag per niveau beantwoorden.</a:t>
            </a:r>
          </a:p>
        </p:txBody>
      </p:sp>
    </p:spTree>
    <p:extLst>
      <p:ext uri="{BB962C8B-B14F-4D97-AF65-F5344CB8AC3E}">
        <p14:creationId xmlns:p14="http://schemas.microsoft.com/office/powerpoint/2010/main" val="37413399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Discussie op thema’s</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5" name="Tekstvak 4">
            <a:extLst>
              <a:ext uri="{FF2B5EF4-FFF2-40B4-BE49-F238E27FC236}">
                <a16:creationId xmlns:a16="http://schemas.microsoft.com/office/drawing/2014/main" id="{536436B2-3002-20BE-7424-28BE3D0C4EF7}"/>
              </a:ext>
            </a:extLst>
          </p:cNvPr>
          <p:cNvSpPr txBox="1"/>
          <p:nvPr/>
        </p:nvSpPr>
        <p:spPr>
          <a:xfrm>
            <a:off x="455535" y="1538662"/>
            <a:ext cx="11379413" cy="1622624"/>
          </a:xfrm>
          <a:prstGeom prst="rect">
            <a:avLst/>
          </a:prstGeom>
          <a:noFill/>
        </p:spPr>
        <p:txBody>
          <a:bodyPr wrap="square">
            <a:spAutoFit/>
          </a:bodyPr>
          <a:lstStyle/>
          <a:p>
            <a:pPr lvl="0">
              <a:lnSpc>
                <a:spcPct val="105000"/>
              </a:lnSpc>
            </a:pPr>
            <a:r>
              <a:rPr lang="nl-NL" sz="3200" dirty="0">
                <a:effectLst/>
                <a:ea typeface="Verdana" panose="020B0604030504040204" pitchFamily="34" charset="0"/>
              </a:rPr>
              <a:t>Er zijn veel vacatures in de technische sector. Is het nieuwe programma enthousiasmerend genoeg om meer jongeren een baan in de technische sector te laten kiezen?</a:t>
            </a:r>
          </a:p>
        </p:txBody>
      </p:sp>
    </p:spTree>
    <p:extLst>
      <p:ext uri="{BB962C8B-B14F-4D97-AF65-F5344CB8AC3E}">
        <p14:creationId xmlns:p14="http://schemas.microsoft.com/office/powerpoint/2010/main" val="3893020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Discussie op thema’s</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5" name="Tekstvak 4">
            <a:extLst>
              <a:ext uri="{FF2B5EF4-FFF2-40B4-BE49-F238E27FC236}">
                <a16:creationId xmlns:a16="http://schemas.microsoft.com/office/drawing/2014/main" id="{8B9DDFB4-67D6-A423-BE23-ECA6E881D766}"/>
              </a:ext>
            </a:extLst>
          </p:cNvPr>
          <p:cNvSpPr txBox="1"/>
          <p:nvPr/>
        </p:nvSpPr>
        <p:spPr>
          <a:xfrm>
            <a:off x="455535" y="1806569"/>
            <a:ext cx="11627607" cy="1105559"/>
          </a:xfrm>
          <a:prstGeom prst="rect">
            <a:avLst/>
          </a:prstGeom>
          <a:noFill/>
        </p:spPr>
        <p:txBody>
          <a:bodyPr wrap="square">
            <a:spAutoFit/>
          </a:bodyPr>
          <a:lstStyle/>
          <a:p>
            <a:pPr lvl="0">
              <a:lnSpc>
                <a:spcPct val="105000"/>
              </a:lnSpc>
            </a:pPr>
            <a:r>
              <a:rPr lang="nl-NL" sz="3200" dirty="0">
                <a:effectLst/>
                <a:ea typeface="Verdana" panose="020B0604030504040204" pitchFamily="34" charset="0"/>
              </a:rPr>
              <a:t>Is het voldoende duidelijk in het programma terug te lezen wat je er op de vervolgopleiding of het beroepsleven mee kan?</a:t>
            </a:r>
          </a:p>
        </p:txBody>
      </p:sp>
    </p:spTree>
    <p:extLst>
      <p:ext uri="{BB962C8B-B14F-4D97-AF65-F5344CB8AC3E}">
        <p14:creationId xmlns:p14="http://schemas.microsoft.com/office/powerpoint/2010/main" val="150735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Discussie op thema’s</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5" name="Tekstvak 4">
            <a:extLst>
              <a:ext uri="{FF2B5EF4-FFF2-40B4-BE49-F238E27FC236}">
                <a16:creationId xmlns:a16="http://schemas.microsoft.com/office/drawing/2014/main" id="{4196489E-82B1-CF3C-0173-A4A348818C00}"/>
              </a:ext>
            </a:extLst>
          </p:cNvPr>
          <p:cNvSpPr txBox="1"/>
          <p:nvPr/>
        </p:nvSpPr>
        <p:spPr>
          <a:xfrm>
            <a:off x="455535" y="1538662"/>
            <a:ext cx="11666795" cy="1105559"/>
          </a:xfrm>
          <a:prstGeom prst="rect">
            <a:avLst/>
          </a:prstGeom>
          <a:noFill/>
        </p:spPr>
        <p:txBody>
          <a:bodyPr wrap="square">
            <a:spAutoFit/>
          </a:bodyPr>
          <a:lstStyle/>
          <a:p>
            <a:pPr lvl="0">
              <a:lnSpc>
                <a:spcPct val="105000"/>
              </a:lnSpc>
            </a:pPr>
            <a:r>
              <a:rPr lang="nl-NL" sz="3200" dirty="0">
                <a:effectLst/>
                <a:ea typeface="Verdana" panose="020B0604030504040204" pitchFamily="34" charset="0"/>
              </a:rPr>
              <a:t>Welke balans zou er moeten zijn tussen de praktische vaardigheden van de leerlingen en theoretische kennis en toepassing? </a:t>
            </a:r>
          </a:p>
        </p:txBody>
      </p:sp>
    </p:spTree>
    <p:extLst>
      <p:ext uri="{BB962C8B-B14F-4D97-AF65-F5344CB8AC3E}">
        <p14:creationId xmlns:p14="http://schemas.microsoft.com/office/powerpoint/2010/main" val="1184926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Discussie op thema’s</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5" name="Tekstvak 4">
            <a:extLst>
              <a:ext uri="{FF2B5EF4-FFF2-40B4-BE49-F238E27FC236}">
                <a16:creationId xmlns:a16="http://schemas.microsoft.com/office/drawing/2014/main" id="{226D111E-08C2-6484-4037-579A1E5CC765}"/>
              </a:ext>
            </a:extLst>
          </p:cNvPr>
          <p:cNvSpPr txBox="1"/>
          <p:nvPr/>
        </p:nvSpPr>
        <p:spPr>
          <a:xfrm>
            <a:off x="484011" y="1563441"/>
            <a:ext cx="11808137" cy="1105559"/>
          </a:xfrm>
          <a:prstGeom prst="rect">
            <a:avLst/>
          </a:prstGeom>
          <a:noFill/>
        </p:spPr>
        <p:txBody>
          <a:bodyPr wrap="square">
            <a:spAutoFit/>
          </a:bodyPr>
          <a:lstStyle/>
          <a:p>
            <a:pPr lvl="0">
              <a:lnSpc>
                <a:spcPct val="105000"/>
              </a:lnSpc>
            </a:pPr>
            <a:r>
              <a:rPr lang="nl-NL" sz="3200" dirty="0">
                <a:effectLst/>
                <a:ea typeface="Verdana" panose="020B0604030504040204" pitchFamily="34" charset="0"/>
              </a:rPr>
              <a:t>Is het nieuwe programma voorbereid op de toekomst? Verwacht u dat het nieuwe programma over tien jaar nog steeds bruikbaar is?</a:t>
            </a:r>
          </a:p>
        </p:txBody>
      </p:sp>
    </p:spTree>
    <p:extLst>
      <p:ext uri="{BB962C8B-B14F-4D97-AF65-F5344CB8AC3E}">
        <p14:creationId xmlns:p14="http://schemas.microsoft.com/office/powerpoint/2010/main" val="1723730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Discussie op thema’s</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7" name="Tekstvak 6">
            <a:extLst>
              <a:ext uri="{FF2B5EF4-FFF2-40B4-BE49-F238E27FC236}">
                <a16:creationId xmlns:a16="http://schemas.microsoft.com/office/drawing/2014/main" id="{7236E591-22C9-3587-55B7-4AA7778181C3}"/>
              </a:ext>
            </a:extLst>
          </p:cNvPr>
          <p:cNvSpPr txBox="1"/>
          <p:nvPr/>
        </p:nvSpPr>
        <p:spPr>
          <a:xfrm>
            <a:off x="455535" y="1563441"/>
            <a:ext cx="12070079" cy="1105559"/>
          </a:xfrm>
          <a:prstGeom prst="rect">
            <a:avLst/>
          </a:prstGeom>
          <a:noFill/>
        </p:spPr>
        <p:txBody>
          <a:bodyPr wrap="square">
            <a:spAutoFit/>
          </a:bodyPr>
          <a:lstStyle/>
          <a:p>
            <a:pPr lvl="0">
              <a:lnSpc>
                <a:spcPct val="105000"/>
              </a:lnSpc>
            </a:pPr>
            <a:r>
              <a:rPr lang="nl-NL" sz="3200" dirty="0">
                <a:effectLst/>
                <a:ea typeface="Verdana" panose="020B0604030504040204" pitchFamily="34" charset="0"/>
              </a:rPr>
              <a:t>Waar haalt u de passie in het lesgeven (in natuurkunde) vandaan? Kunt u dit terugvinden in het programma dat voorgesteld wordt?</a:t>
            </a:r>
          </a:p>
        </p:txBody>
      </p:sp>
    </p:spTree>
    <p:extLst>
      <p:ext uri="{BB962C8B-B14F-4D97-AF65-F5344CB8AC3E}">
        <p14:creationId xmlns:p14="http://schemas.microsoft.com/office/powerpoint/2010/main" val="23416817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pPr algn="ctr"/>
            <a:r>
              <a:rPr lang="nl-NL" sz="4800" b="1" dirty="0"/>
              <a:t>Tijdsdiscussie</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3" name="Tekstvak 2">
            <a:extLst>
              <a:ext uri="{FF2B5EF4-FFF2-40B4-BE49-F238E27FC236}">
                <a16:creationId xmlns:a16="http://schemas.microsoft.com/office/drawing/2014/main" id="{C6E8452C-F7C1-C128-0BB5-4E07C3DB9377}"/>
              </a:ext>
            </a:extLst>
          </p:cNvPr>
          <p:cNvSpPr txBox="1"/>
          <p:nvPr/>
        </p:nvSpPr>
        <p:spPr>
          <a:xfrm>
            <a:off x="455536" y="1815737"/>
            <a:ext cx="5408213" cy="461665"/>
          </a:xfrm>
          <a:prstGeom prst="rect">
            <a:avLst/>
          </a:prstGeom>
          <a:noFill/>
        </p:spPr>
        <p:txBody>
          <a:bodyPr wrap="square" rtlCol="0">
            <a:spAutoFit/>
          </a:bodyPr>
          <a:lstStyle/>
          <a:p>
            <a:r>
              <a:rPr lang="nl-NL" sz="2400" b="1" dirty="0"/>
              <a:t>Beschikbare Onderwijstijd</a:t>
            </a:r>
          </a:p>
        </p:txBody>
      </p:sp>
      <p:sp>
        <p:nvSpPr>
          <p:cNvPr id="5" name="Tekstvak 4">
            <a:extLst>
              <a:ext uri="{FF2B5EF4-FFF2-40B4-BE49-F238E27FC236}">
                <a16:creationId xmlns:a16="http://schemas.microsoft.com/office/drawing/2014/main" id="{999FE8DF-C700-4AB7-1589-89E515548EA3}"/>
              </a:ext>
            </a:extLst>
          </p:cNvPr>
          <p:cNvSpPr txBox="1"/>
          <p:nvPr/>
        </p:nvSpPr>
        <p:spPr>
          <a:xfrm>
            <a:off x="7117402" y="1815737"/>
            <a:ext cx="5408213" cy="461665"/>
          </a:xfrm>
          <a:prstGeom prst="rect">
            <a:avLst/>
          </a:prstGeom>
          <a:noFill/>
        </p:spPr>
        <p:txBody>
          <a:bodyPr wrap="square" rtlCol="0">
            <a:spAutoFit/>
          </a:bodyPr>
          <a:lstStyle/>
          <a:p>
            <a:r>
              <a:rPr lang="nl-NL" sz="2400" b="1" dirty="0"/>
              <a:t>Haalbaarheid binnen ontwerpruimte</a:t>
            </a:r>
          </a:p>
        </p:txBody>
      </p:sp>
      <p:cxnSp>
        <p:nvCxnSpPr>
          <p:cNvPr id="8" name="Rechte verbindingslijn 7">
            <a:extLst>
              <a:ext uri="{FF2B5EF4-FFF2-40B4-BE49-F238E27FC236}">
                <a16:creationId xmlns:a16="http://schemas.microsoft.com/office/drawing/2014/main" id="{4441F202-C4F8-711A-11F4-0E49E8B84464}"/>
              </a:ext>
            </a:extLst>
          </p:cNvPr>
          <p:cNvCxnSpPr/>
          <p:nvPr/>
        </p:nvCxnSpPr>
        <p:spPr>
          <a:xfrm>
            <a:off x="6531429" y="1554480"/>
            <a:ext cx="0" cy="4911634"/>
          </a:xfrm>
          <a:prstGeom prst="line">
            <a:avLst/>
          </a:prstGeom>
        </p:spPr>
        <p:style>
          <a:lnRef idx="1">
            <a:schemeClr val="accent1"/>
          </a:lnRef>
          <a:fillRef idx="0">
            <a:schemeClr val="accent1"/>
          </a:fillRef>
          <a:effectRef idx="0">
            <a:schemeClr val="accent1"/>
          </a:effectRef>
          <a:fontRef idx="minor">
            <a:schemeClr val="tx1"/>
          </a:fontRef>
        </p:style>
      </p:cxnSp>
      <p:sp>
        <p:nvSpPr>
          <p:cNvPr id="9" name="Tekstvak 8">
            <a:extLst>
              <a:ext uri="{FF2B5EF4-FFF2-40B4-BE49-F238E27FC236}">
                <a16:creationId xmlns:a16="http://schemas.microsoft.com/office/drawing/2014/main" id="{4F6C9825-B2E2-BFB1-D5B5-7491050073F1}"/>
              </a:ext>
            </a:extLst>
          </p:cNvPr>
          <p:cNvSpPr txBox="1"/>
          <p:nvPr/>
        </p:nvSpPr>
        <p:spPr>
          <a:xfrm>
            <a:off x="861959" y="2525351"/>
            <a:ext cx="5408213" cy="2677656"/>
          </a:xfrm>
          <a:prstGeom prst="rect">
            <a:avLst/>
          </a:prstGeom>
          <a:noFill/>
        </p:spPr>
        <p:txBody>
          <a:bodyPr wrap="square" rtlCol="0">
            <a:spAutoFit/>
          </a:bodyPr>
          <a:lstStyle/>
          <a:p>
            <a:r>
              <a:rPr lang="nl-NL" sz="2400" dirty="0"/>
              <a:t>Valt buiten de scope van de actualisering, zij hebben de beschikbare onderwijstijd toegewezen. </a:t>
            </a:r>
          </a:p>
          <a:p>
            <a:endParaRPr lang="nl-NL" sz="2400" dirty="0"/>
          </a:p>
          <a:p>
            <a:r>
              <a:rPr lang="nl-NL" sz="2400" dirty="0"/>
              <a:t>Gesprekken hierover met OCW door vakverenigingen. Kom vooral met inhoudelijke argumenten.</a:t>
            </a:r>
          </a:p>
        </p:txBody>
      </p:sp>
      <p:sp>
        <p:nvSpPr>
          <p:cNvPr id="11" name="Tekstvak 10">
            <a:extLst>
              <a:ext uri="{FF2B5EF4-FFF2-40B4-BE49-F238E27FC236}">
                <a16:creationId xmlns:a16="http://schemas.microsoft.com/office/drawing/2014/main" id="{487B1606-1E23-B353-9F90-4A7A6D69343A}"/>
              </a:ext>
            </a:extLst>
          </p:cNvPr>
          <p:cNvSpPr txBox="1"/>
          <p:nvPr/>
        </p:nvSpPr>
        <p:spPr>
          <a:xfrm>
            <a:off x="6937852" y="2521222"/>
            <a:ext cx="5408213" cy="2677656"/>
          </a:xfrm>
          <a:prstGeom prst="rect">
            <a:avLst/>
          </a:prstGeom>
          <a:noFill/>
        </p:spPr>
        <p:txBody>
          <a:bodyPr wrap="square" rtlCol="0">
            <a:spAutoFit/>
          </a:bodyPr>
          <a:lstStyle/>
          <a:p>
            <a:r>
              <a:rPr lang="nl-NL" sz="2400" dirty="0"/>
              <a:t>Er is een inschatting gemaakt van de benodigde tijd. </a:t>
            </a:r>
          </a:p>
          <a:p>
            <a:endParaRPr lang="nl-NL" sz="2400" dirty="0"/>
          </a:p>
          <a:p>
            <a:r>
              <a:rPr lang="nl-NL" sz="2400" dirty="0"/>
              <a:t>Hoe meer mensen meedenken hoe beter. Iedereen is uitgenodigd om in Amersfoort op 18 januari mee te praten. </a:t>
            </a:r>
          </a:p>
          <a:p>
            <a:r>
              <a:rPr lang="nl-NL" sz="2400" dirty="0"/>
              <a:t>Aanmelden via de vakverenigingen. </a:t>
            </a:r>
          </a:p>
        </p:txBody>
      </p:sp>
    </p:spTree>
    <p:extLst>
      <p:ext uri="{BB962C8B-B14F-4D97-AF65-F5344CB8AC3E}">
        <p14:creationId xmlns:p14="http://schemas.microsoft.com/office/powerpoint/2010/main" val="4427281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latin typeface="Barlow" panose="00000500000000000000" pitchFamily="2" charset="0"/>
              </a:rPr>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3" name="Tekstvak 2">
            <a:extLst>
              <a:ext uri="{FF2B5EF4-FFF2-40B4-BE49-F238E27FC236}">
                <a16:creationId xmlns:a16="http://schemas.microsoft.com/office/drawing/2014/main" id="{BA81FC69-52FA-32C7-9B9A-8526908CA9AD}"/>
              </a:ext>
            </a:extLst>
          </p:cNvPr>
          <p:cNvSpPr txBox="1"/>
          <p:nvPr/>
        </p:nvSpPr>
        <p:spPr>
          <a:xfrm>
            <a:off x="165636" y="0"/>
            <a:ext cx="12070079" cy="6740307"/>
          </a:xfrm>
          <a:prstGeom prst="rect">
            <a:avLst/>
          </a:prstGeom>
          <a:noFill/>
        </p:spPr>
        <p:txBody>
          <a:bodyPr wrap="square" rtlCol="0">
            <a:spAutoFit/>
          </a:bodyPr>
          <a:lstStyle/>
          <a:p>
            <a:r>
              <a:rPr lang="nl-NL" sz="4800" b="1" dirty="0">
                <a:ea typeface="Verdana" panose="020B0604030504040204" pitchFamily="34" charset="0"/>
              </a:rPr>
              <a:t>Hoe verder?</a:t>
            </a:r>
          </a:p>
          <a:p>
            <a:pPr marL="857250" indent="-857250">
              <a:buFont typeface="Wingdings" panose="05000000000000000000" pitchFamily="2" charset="2"/>
              <a:buChar char="q"/>
            </a:pPr>
            <a:r>
              <a:rPr lang="nl-NL" sz="2400" b="1" dirty="0">
                <a:ea typeface="Verdana" panose="020B0604030504040204" pitchFamily="34" charset="0"/>
              </a:rPr>
              <a:t>NNV biedt de mogelijkheid om via een enquête op het tussenproduct te reageren.</a:t>
            </a:r>
          </a:p>
          <a:p>
            <a:pPr marL="857250" indent="-857250">
              <a:buFont typeface="Wingdings" panose="05000000000000000000" pitchFamily="2" charset="2"/>
              <a:buChar char="q"/>
            </a:pPr>
            <a:r>
              <a:rPr lang="nl-NL" sz="2400" b="1" dirty="0">
                <a:ea typeface="Verdana" panose="020B0604030504040204" pitchFamily="34" charset="0"/>
              </a:rPr>
              <a:t>NVON biedt 2 enquêtes aan, een lege versie en een versie die door leden van de commissie onderwijsontwikkeling van commentaar is voorzien. </a:t>
            </a:r>
          </a:p>
          <a:p>
            <a:pPr marL="857250" indent="-857250">
              <a:buFont typeface="Wingdings" panose="05000000000000000000" pitchFamily="2" charset="2"/>
              <a:buChar char="q"/>
            </a:pPr>
            <a:r>
              <a:rPr lang="nl-NL" sz="2400" b="1" dirty="0">
                <a:ea typeface="Verdana" panose="020B0604030504040204" pitchFamily="34" charset="0"/>
              </a:rPr>
              <a:t>Geef vooral zo uitgebreid mogelijk jullie gevoel en reacties door. </a:t>
            </a:r>
          </a:p>
          <a:p>
            <a:pPr marL="857250" indent="-857250">
              <a:buFont typeface="Wingdings" panose="05000000000000000000" pitchFamily="2" charset="2"/>
              <a:buChar char="q"/>
            </a:pPr>
            <a:r>
              <a:rPr lang="nl-NL" sz="2400" b="1" dirty="0">
                <a:ea typeface="Verdana" panose="020B0604030504040204" pitchFamily="34" charset="0"/>
              </a:rPr>
              <a:t>Invullen kan tot 4 januari</a:t>
            </a:r>
          </a:p>
          <a:p>
            <a:pPr marL="857250" indent="-857250">
              <a:buFont typeface="Wingdings" panose="05000000000000000000" pitchFamily="2" charset="2"/>
              <a:buChar char="q"/>
            </a:pPr>
            <a:r>
              <a:rPr lang="nl-NL" sz="2400" b="1" dirty="0">
                <a:ea typeface="Verdana" panose="020B0604030504040204" pitchFamily="34" charset="0"/>
              </a:rPr>
              <a:t>De resultaten worden door de NNV en NVON apart aangeboden aan de voorzitter en secretaris van de advieskring. Die bundelen alle informatie tot één document.</a:t>
            </a:r>
          </a:p>
          <a:p>
            <a:pPr marL="857250" indent="-857250">
              <a:buFont typeface="Wingdings" panose="05000000000000000000" pitchFamily="2" charset="2"/>
              <a:buChar char="q"/>
            </a:pPr>
            <a:r>
              <a:rPr lang="nl-NL" sz="2400" b="1" dirty="0">
                <a:ea typeface="Verdana" panose="020B0604030504040204" pitchFamily="34" charset="0"/>
              </a:rPr>
              <a:t>Op 24 januari zal de advieskring één gezamenlijke presentatie houden aan de leden van de </a:t>
            </a:r>
            <a:r>
              <a:rPr lang="nl-NL" sz="2400" b="1" dirty="0" err="1">
                <a:ea typeface="Verdana" panose="020B0604030504040204" pitchFamily="34" charset="0"/>
              </a:rPr>
              <a:t>Vakvernieuwingscommissie</a:t>
            </a:r>
            <a:r>
              <a:rPr lang="nl-NL" sz="2400" b="1" dirty="0">
                <a:ea typeface="Verdana" panose="020B0604030504040204" pitchFamily="34" charset="0"/>
              </a:rPr>
              <a:t>.</a:t>
            </a:r>
          </a:p>
          <a:p>
            <a:pPr marL="857250" indent="-857250">
              <a:buFont typeface="Wingdings" panose="05000000000000000000" pitchFamily="2" charset="2"/>
              <a:buChar char="q"/>
            </a:pPr>
            <a:r>
              <a:rPr lang="nl-NL" sz="2400" b="1" dirty="0">
                <a:ea typeface="Verdana" panose="020B0604030504040204" pitchFamily="34" charset="0"/>
              </a:rPr>
              <a:t>In april/mei verschijnt een nieuw set eindtermen waar gedetailleerd commentaar op gegeven mag worden. </a:t>
            </a:r>
          </a:p>
          <a:p>
            <a:pPr marL="857250" indent="-857250">
              <a:buFont typeface="Wingdings" panose="05000000000000000000" pitchFamily="2" charset="2"/>
              <a:buChar char="q"/>
            </a:pPr>
            <a:r>
              <a:rPr lang="nl-NL" sz="2400" b="1" dirty="0">
                <a:ea typeface="Verdana" panose="020B0604030504040204" pitchFamily="34" charset="0"/>
              </a:rPr>
              <a:t>In september/oktober gaat de syllabuscommissie met het eindproduct aan de slag.</a:t>
            </a:r>
          </a:p>
          <a:p>
            <a:pPr marL="857250" indent="-857250">
              <a:buFont typeface="Wingdings" panose="05000000000000000000" pitchFamily="2" charset="2"/>
              <a:buChar char="q"/>
            </a:pPr>
            <a:endParaRPr lang="nl-NL" sz="4800" b="1" dirty="0">
              <a:ea typeface="Verdana" panose="020B0604030504040204" pitchFamily="34" charset="0"/>
            </a:endParaRPr>
          </a:p>
          <a:p>
            <a:pPr marL="857250" indent="-857250">
              <a:buFontTx/>
              <a:buChar char="-"/>
            </a:pPr>
            <a:endParaRPr lang="nl-NL" sz="4800" b="1" dirty="0">
              <a:ea typeface="Verdana" panose="020B0604030504040204" pitchFamily="34" charset="0"/>
            </a:endParaRPr>
          </a:p>
        </p:txBody>
      </p:sp>
    </p:spTree>
    <p:extLst>
      <p:ext uri="{BB962C8B-B14F-4D97-AF65-F5344CB8AC3E}">
        <p14:creationId xmlns:p14="http://schemas.microsoft.com/office/powerpoint/2010/main" val="1094531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6186309"/>
          </a:xfrm>
          <a:prstGeom prst="rect">
            <a:avLst/>
          </a:prstGeom>
          <a:noFill/>
        </p:spPr>
        <p:txBody>
          <a:bodyPr wrap="square" rtlCol="0">
            <a:spAutoFit/>
          </a:bodyPr>
          <a:lstStyle/>
          <a:p>
            <a:r>
              <a:rPr lang="nl-NL" sz="3600" b="1" dirty="0">
                <a:ea typeface="Verdana" panose="020B0604030504040204" pitchFamily="34" charset="0"/>
              </a:rPr>
              <a:t>Programma:</a:t>
            </a:r>
          </a:p>
          <a:p>
            <a:pPr marL="857250" indent="-857250">
              <a:buFont typeface="Wingdings" panose="05000000000000000000" pitchFamily="2" charset="2"/>
              <a:buChar char="q"/>
            </a:pPr>
            <a:r>
              <a:rPr lang="nl-NL" sz="3600" b="1" dirty="0">
                <a:ea typeface="Verdana" panose="020B0604030504040204" pitchFamily="34" charset="0"/>
              </a:rPr>
              <a:t>Korte kennismaking</a:t>
            </a:r>
          </a:p>
          <a:p>
            <a:pPr marL="857250" indent="-857250">
              <a:buFont typeface="Wingdings" panose="05000000000000000000" pitchFamily="2" charset="2"/>
              <a:buChar char="q"/>
            </a:pPr>
            <a:r>
              <a:rPr lang="nl-NL" sz="3600" b="1" dirty="0">
                <a:ea typeface="Verdana" panose="020B0604030504040204" pitchFamily="34" charset="0"/>
              </a:rPr>
              <a:t>Waarom nieuw programma</a:t>
            </a:r>
          </a:p>
          <a:p>
            <a:pPr marL="857250" indent="-857250">
              <a:buFont typeface="Wingdings" panose="05000000000000000000" pitchFamily="2" charset="2"/>
              <a:buChar char="q"/>
            </a:pPr>
            <a:r>
              <a:rPr lang="nl-NL" sz="3600" b="1" dirty="0">
                <a:ea typeface="Verdana" panose="020B0604030504040204" pitchFamily="34" charset="0"/>
              </a:rPr>
              <a:t>Organisatie van de vernieuwing</a:t>
            </a:r>
          </a:p>
          <a:p>
            <a:pPr marL="857250" indent="-857250">
              <a:buFont typeface="Wingdings" panose="05000000000000000000" pitchFamily="2" charset="2"/>
              <a:buChar char="q"/>
            </a:pPr>
            <a:r>
              <a:rPr lang="nl-NL" sz="3600" b="1" dirty="0">
                <a:ea typeface="Verdana" panose="020B0604030504040204" pitchFamily="34" charset="0"/>
              </a:rPr>
              <a:t>Huidige stand van zaken</a:t>
            </a:r>
          </a:p>
          <a:p>
            <a:pPr marL="857250" indent="-857250">
              <a:buFont typeface="Wingdings" panose="05000000000000000000" pitchFamily="2" charset="2"/>
              <a:buChar char="q"/>
            </a:pPr>
            <a:r>
              <a:rPr lang="nl-NL" sz="3600" b="1" dirty="0">
                <a:ea typeface="Verdana" panose="020B0604030504040204" pitchFamily="34" charset="0"/>
              </a:rPr>
              <a:t>Meer informatie over het tussenproduct</a:t>
            </a:r>
          </a:p>
          <a:p>
            <a:pPr marL="857250" indent="-857250">
              <a:buFont typeface="Wingdings" panose="05000000000000000000" pitchFamily="2" charset="2"/>
              <a:buChar char="q"/>
            </a:pPr>
            <a:r>
              <a:rPr lang="nl-NL" sz="3600" b="1" dirty="0">
                <a:ea typeface="Verdana" panose="020B0604030504040204" pitchFamily="34" charset="0"/>
              </a:rPr>
              <a:t>Discussies</a:t>
            </a:r>
          </a:p>
          <a:p>
            <a:pPr marL="857250" indent="-857250">
              <a:buFont typeface="Wingdings" panose="05000000000000000000" pitchFamily="2" charset="2"/>
              <a:buChar char="q"/>
            </a:pPr>
            <a:r>
              <a:rPr lang="nl-NL" sz="3600" b="1" dirty="0">
                <a:ea typeface="Verdana" panose="020B0604030504040204" pitchFamily="34" charset="0"/>
              </a:rPr>
              <a:t>Mogelijkheid tot stellen van vragen</a:t>
            </a:r>
          </a:p>
          <a:p>
            <a:pPr marL="857250" indent="-857250">
              <a:buFont typeface="Wingdings" panose="05000000000000000000" pitchFamily="2" charset="2"/>
              <a:buChar char="q"/>
            </a:pPr>
            <a:r>
              <a:rPr lang="nl-NL" sz="3600" b="1" dirty="0">
                <a:ea typeface="Verdana" panose="020B0604030504040204" pitchFamily="34" charset="0"/>
              </a:rPr>
              <a:t>Hoe verder</a:t>
            </a:r>
          </a:p>
          <a:p>
            <a:pPr marL="857250" indent="-857250">
              <a:buFont typeface="Wingdings" panose="05000000000000000000" pitchFamily="2" charset="2"/>
              <a:buChar char="q"/>
            </a:pPr>
            <a:endParaRPr lang="nl-NL" sz="3600" b="1" dirty="0">
              <a:ea typeface="Verdana" panose="020B0604030504040204" pitchFamily="34" charset="0"/>
            </a:endParaRPr>
          </a:p>
          <a:p>
            <a:pPr marL="857250" indent="-857250">
              <a:buFontTx/>
              <a:buChar char="-"/>
            </a:pPr>
            <a:endParaRPr lang="nl-NL" sz="3600" b="1" dirty="0">
              <a:ea typeface="Verdana" panose="020B0604030504040204" pitchFamily="34" charset="0"/>
            </a:endParaRP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Tree>
    <p:extLst>
      <p:ext uri="{BB962C8B-B14F-4D97-AF65-F5344CB8AC3E}">
        <p14:creationId xmlns:p14="http://schemas.microsoft.com/office/powerpoint/2010/main" val="21685079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Vragen?</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pic>
        <p:nvPicPr>
          <p:cNvPr id="3" name="Afbeelding 2">
            <a:extLst>
              <a:ext uri="{FF2B5EF4-FFF2-40B4-BE49-F238E27FC236}">
                <a16:creationId xmlns:a16="http://schemas.microsoft.com/office/drawing/2014/main" id="{F2EE1C9B-15FE-4AA4-9121-039185D9636A}"/>
              </a:ext>
            </a:extLst>
          </p:cNvPr>
          <p:cNvPicPr>
            <a:picLocks noChangeAspect="1"/>
          </p:cNvPicPr>
          <p:nvPr/>
        </p:nvPicPr>
        <p:blipFill>
          <a:blip r:embed="rId6"/>
          <a:stretch>
            <a:fillRect/>
          </a:stretch>
        </p:blipFill>
        <p:spPr>
          <a:xfrm>
            <a:off x="3152676" y="1535569"/>
            <a:ext cx="6096000" cy="4572000"/>
          </a:xfrm>
          <a:prstGeom prst="rect">
            <a:avLst/>
          </a:prstGeom>
        </p:spPr>
      </p:pic>
      <p:pic>
        <p:nvPicPr>
          <p:cNvPr id="8" name="Afbeelding 7" descr="Afbeelding met patroon, pixel, ontwerp&#10;&#10;Automatisch gegenereerde beschrijving">
            <a:extLst>
              <a:ext uri="{FF2B5EF4-FFF2-40B4-BE49-F238E27FC236}">
                <a16:creationId xmlns:a16="http://schemas.microsoft.com/office/drawing/2014/main" id="{F80143F1-73A5-671B-97BF-436A53103DB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91181" y="1373388"/>
            <a:ext cx="2290207" cy="2290207"/>
          </a:xfrm>
          <a:prstGeom prst="rect">
            <a:avLst/>
          </a:prstGeom>
        </p:spPr>
      </p:pic>
      <p:sp>
        <p:nvSpPr>
          <p:cNvPr id="9" name="Tekstvak 8">
            <a:extLst>
              <a:ext uri="{FF2B5EF4-FFF2-40B4-BE49-F238E27FC236}">
                <a16:creationId xmlns:a16="http://schemas.microsoft.com/office/drawing/2014/main" id="{318B2613-F4DB-2C43-ED1A-387E15573902}"/>
              </a:ext>
            </a:extLst>
          </p:cNvPr>
          <p:cNvSpPr txBox="1"/>
          <p:nvPr/>
        </p:nvSpPr>
        <p:spPr>
          <a:xfrm>
            <a:off x="589694" y="3393711"/>
            <a:ext cx="1437332" cy="369332"/>
          </a:xfrm>
          <a:prstGeom prst="rect">
            <a:avLst/>
          </a:prstGeom>
          <a:noFill/>
        </p:spPr>
        <p:txBody>
          <a:bodyPr wrap="square" rtlCol="0">
            <a:spAutoFit/>
          </a:bodyPr>
          <a:lstStyle/>
          <a:p>
            <a:r>
              <a:rPr lang="nl-NL" dirty="0"/>
              <a:t>nvon</a:t>
            </a:r>
          </a:p>
        </p:txBody>
      </p:sp>
      <p:sp>
        <p:nvSpPr>
          <p:cNvPr id="11" name="Tekstvak 10">
            <a:extLst>
              <a:ext uri="{FF2B5EF4-FFF2-40B4-BE49-F238E27FC236}">
                <a16:creationId xmlns:a16="http://schemas.microsoft.com/office/drawing/2014/main" id="{85187DC4-C2CA-7DB4-C85A-0548E2B61D30}"/>
              </a:ext>
            </a:extLst>
          </p:cNvPr>
          <p:cNvSpPr txBox="1"/>
          <p:nvPr/>
        </p:nvSpPr>
        <p:spPr>
          <a:xfrm>
            <a:off x="291181" y="6290998"/>
            <a:ext cx="765111" cy="369332"/>
          </a:xfrm>
          <a:prstGeom prst="rect">
            <a:avLst/>
          </a:prstGeom>
          <a:noFill/>
        </p:spPr>
        <p:txBody>
          <a:bodyPr wrap="square" rtlCol="0">
            <a:spAutoFit/>
          </a:bodyPr>
          <a:lstStyle/>
          <a:p>
            <a:pPr algn="ctr"/>
            <a:r>
              <a:rPr lang="nl-NL" dirty="0" err="1"/>
              <a:t>nnv</a:t>
            </a:r>
            <a:endParaRPr lang="nl-NL" dirty="0"/>
          </a:p>
        </p:txBody>
      </p:sp>
      <p:pic>
        <p:nvPicPr>
          <p:cNvPr id="12" name="Afbeelding 11">
            <a:extLst>
              <a:ext uri="{FF2B5EF4-FFF2-40B4-BE49-F238E27FC236}">
                <a16:creationId xmlns:a16="http://schemas.microsoft.com/office/drawing/2014/main" id="{9195AEEC-8843-F565-E7A9-01DBE894FD30}"/>
              </a:ext>
            </a:extLst>
          </p:cNvPr>
          <p:cNvPicPr>
            <a:picLocks noChangeAspect="1"/>
          </p:cNvPicPr>
          <p:nvPr/>
        </p:nvPicPr>
        <p:blipFill>
          <a:blip r:embed="rId8"/>
          <a:stretch>
            <a:fillRect/>
          </a:stretch>
        </p:blipFill>
        <p:spPr>
          <a:xfrm>
            <a:off x="455535" y="4360792"/>
            <a:ext cx="1974155" cy="1993996"/>
          </a:xfrm>
          <a:prstGeom prst="rect">
            <a:avLst/>
          </a:prstGeom>
        </p:spPr>
      </p:pic>
    </p:spTree>
    <p:extLst>
      <p:ext uri="{BB962C8B-B14F-4D97-AF65-F5344CB8AC3E}">
        <p14:creationId xmlns:p14="http://schemas.microsoft.com/office/powerpoint/2010/main" val="3584964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365760" y="353946"/>
            <a:ext cx="12070079" cy="6001643"/>
          </a:xfrm>
          <a:prstGeom prst="rect">
            <a:avLst/>
          </a:prstGeom>
          <a:noFill/>
        </p:spPr>
        <p:txBody>
          <a:bodyPr wrap="square" rtlCol="0">
            <a:spAutoFit/>
          </a:bodyPr>
          <a:lstStyle/>
          <a:p>
            <a:r>
              <a:rPr lang="nl-NL" sz="4800" b="1" dirty="0"/>
              <a:t>Korte kennismaking</a:t>
            </a:r>
          </a:p>
          <a:p>
            <a:pPr marL="857250" indent="-857250">
              <a:buFont typeface="Wingdings" panose="05000000000000000000" pitchFamily="2" charset="2"/>
              <a:buChar char="q"/>
            </a:pPr>
            <a:r>
              <a:rPr lang="nl-NL" sz="4800" b="1" dirty="0"/>
              <a:t>Wie zijn wij</a:t>
            </a:r>
          </a:p>
          <a:p>
            <a:pPr marL="857250" indent="-857250">
              <a:buFont typeface="Wingdings" panose="05000000000000000000" pitchFamily="2" charset="2"/>
              <a:buChar char="q"/>
            </a:pPr>
            <a:r>
              <a:rPr lang="nl-NL" sz="4800" b="1" dirty="0"/>
              <a:t>Wie zijn jullie</a:t>
            </a:r>
          </a:p>
          <a:p>
            <a:pPr marL="1314450" lvl="1" indent="-857250">
              <a:buFont typeface="Wingdings" panose="05000000000000000000" pitchFamily="2" charset="2"/>
              <a:buChar char="q"/>
            </a:pPr>
            <a:r>
              <a:rPr lang="nl-NL" sz="4800" b="1" dirty="0"/>
              <a:t>Naam, niveau(s) waarop u lesgeeft/ uw interesse ligt</a:t>
            </a:r>
          </a:p>
          <a:p>
            <a:pPr marL="1314450" lvl="1" indent="-857250">
              <a:buFont typeface="Wingdings" panose="05000000000000000000" pitchFamily="2" charset="2"/>
              <a:buChar char="q"/>
            </a:pPr>
            <a:r>
              <a:rPr lang="nl-NL" sz="4800" b="1" dirty="0"/>
              <a:t>Verwachting voor deze workshop</a:t>
            </a:r>
          </a:p>
          <a:p>
            <a:pPr marL="857250" indent="-857250">
              <a:buFont typeface="Wingdings" panose="05000000000000000000" pitchFamily="2" charset="2"/>
              <a:buChar char="q"/>
            </a:pPr>
            <a:endParaRPr lang="nl-NL" sz="4800" b="1" dirty="0"/>
          </a:p>
          <a:p>
            <a:pPr marL="857250" indent="-857250">
              <a:buFontTx/>
              <a:buChar char="-"/>
            </a:pPr>
            <a:endParaRPr lang="nl-NL" sz="4800" b="1" dirty="0"/>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Tree>
    <p:extLst>
      <p:ext uri="{BB962C8B-B14F-4D97-AF65-F5344CB8AC3E}">
        <p14:creationId xmlns:p14="http://schemas.microsoft.com/office/powerpoint/2010/main" val="728916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5262979"/>
          </a:xfrm>
          <a:prstGeom prst="rect">
            <a:avLst/>
          </a:prstGeom>
          <a:noFill/>
        </p:spPr>
        <p:txBody>
          <a:bodyPr wrap="square" rtlCol="0">
            <a:spAutoFit/>
          </a:bodyPr>
          <a:lstStyle/>
          <a:p>
            <a:r>
              <a:rPr lang="nl-NL" sz="4800" b="1" dirty="0"/>
              <a:t>Waarom nieuw programma:</a:t>
            </a:r>
          </a:p>
          <a:p>
            <a:pPr marL="857250" indent="-857250">
              <a:buFont typeface="Wingdings" panose="05000000000000000000" pitchFamily="2" charset="2"/>
              <a:buChar char="q"/>
            </a:pPr>
            <a:r>
              <a:rPr lang="nl-NL" sz="4800" b="1" dirty="0"/>
              <a:t>VMBO programma 25 jaar oud</a:t>
            </a:r>
          </a:p>
          <a:p>
            <a:pPr marL="857250" indent="-857250">
              <a:buFont typeface="Wingdings" panose="05000000000000000000" pitchFamily="2" charset="2"/>
              <a:buChar char="q"/>
            </a:pPr>
            <a:r>
              <a:rPr lang="nl-NL" sz="4800" b="1" dirty="0"/>
              <a:t>Technologische ontwikkelingen</a:t>
            </a:r>
          </a:p>
          <a:p>
            <a:pPr marL="857250" indent="-857250">
              <a:buFont typeface="Wingdings" panose="05000000000000000000" pitchFamily="2" charset="2"/>
              <a:buChar char="q"/>
            </a:pPr>
            <a:r>
              <a:rPr lang="nl-NL" sz="4800" b="1" dirty="0" err="1"/>
              <a:t>SDG’s</a:t>
            </a:r>
            <a:endParaRPr lang="nl-NL" sz="4800" b="1" dirty="0"/>
          </a:p>
          <a:p>
            <a:pPr marL="857250" indent="-857250">
              <a:buFont typeface="Wingdings" panose="05000000000000000000" pitchFamily="2" charset="2"/>
              <a:buChar char="q"/>
            </a:pPr>
            <a:r>
              <a:rPr lang="nl-NL" sz="4800" b="1" dirty="0"/>
              <a:t>Herverdeling uren (ontwerpruimte)</a:t>
            </a:r>
          </a:p>
          <a:p>
            <a:pPr marL="857250" indent="-857250">
              <a:buFont typeface="Wingdings" panose="05000000000000000000" pitchFamily="2" charset="2"/>
              <a:buChar char="q"/>
            </a:pPr>
            <a:endParaRPr lang="nl-NL" sz="4800" b="1" dirty="0"/>
          </a:p>
          <a:p>
            <a:pPr marL="857250" indent="-857250">
              <a:buFontTx/>
              <a:buChar char="-"/>
            </a:pPr>
            <a:endParaRPr lang="nl-NL" sz="4800" b="1" dirty="0"/>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Tree>
    <p:extLst>
      <p:ext uri="{BB962C8B-B14F-4D97-AF65-F5344CB8AC3E}">
        <p14:creationId xmlns:p14="http://schemas.microsoft.com/office/powerpoint/2010/main" val="3512993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5262979"/>
          </a:xfrm>
          <a:prstGeom prst="rect">
            <a:avLst/>
          </a:prstGeom>
          <a:noFill/>
        </p:spPr>
        <p:txBody>
          <a:bodyPr wrap="square" rtlCol="0">
            <a:spAutoFit/>
          </a:bodyPr>
          <a:lstStyle/>
          <a:p>
            <a:r>
              <a:rPr lang="nl-NL" sz="4800" b="1" dirty="0"/>
              <a:t>Organisatie:</a:t>
            </a:r>
          </a:p>
          <a:p>
            <a:pPr marL="857250" indent="-857250">
              <a:buFont typeface="Wingdings" panose="05000000000000000000" pitchFamily="2" charset="2"/>
              <a:buChar char="q"/>
            </a:pPr>
            <a:r>
              <a:rPr lang="nl-NL" sz="4800" b="1" dirty="0"/>
              <a:t>Verschillende rollen</a:t>
            </a:r>
          </a:p>
          <a:p>
            <a:pPr marL="857250" indent="-857250">
              <a:buFont typeface="Wingdings" panose="05000000000000000000" pitchFamily="2" charset="2"/>
              <a:buChar char="q"/>
            </a:pPr>
            <a:r>
              <a:rPr lang="nl-NL" sz="4800" b="1" dirty="0"/>
              <a:t>Advieskring</a:t>
            </a:r>
          </a:p>
          <a:p>
            <a:pPr marL="857250" indent="-857250">
              <a:buFont typeface="Wingdings" panose="05000000000000000000" pitchFamily="2" charset="2"/>
              <a:buChar char="q"/>
            </a:pPr>
            <a:r>
              <a:rPr lang="nl-NL" sz="4800" b="1" dirty="0"/>
              <a:t>Feedback</a:t>
            </a:r>
          </a:p>
          <a:p>
            <a:pPr marL="857250" indent="-857250">
              <a:buFont typeface="Wingdings" panose="05000000000000000000" pitchFamily="2" charset="2"/>
              <a:buChar char="q"/>
            </a:pPr>
            <a:endParaRPr lang="nl-NL" sz="4800" b="1" dirty="0"/>
          </a:p>
          <a:p>
            <a:pPr marL="857250" indent="-857250">
              <a:buFont typeface="Wingdings" panose="05000000000000000000" pitchFamily="2" charset="2"/>
              <a:buChar char="q"/>
            </a:pPr>
            <a:endParaRPr lang="nl-NL" sz="4800" b="1" dirty="0"/>
          </a:p>
          <a:p>
            <a:pPr marL="857250" indent="-857250">
              <a:buFontTx/>
              <a:buChar char="-"/>
            </a:pPr>
            <a:endParaRPr lang="nl-NL" sz="4800" b="1" dirty="0"/>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pic>
        <p:nvPicPr>
          <p:cNvPr id="24" name="Afbeelding 23">
            <a:extLst>
              <a:ext uri="{FF2B5EF4-FFF2-40B4-BE49-F238E27FC236}">
                <a16:creationId xmlns:a16="http://schemas.microsoft.com/office/drawing/2014/main" id="{F08B0FC3-7168-EAAC-985D-B448FA9B1CCF}"/>
              </a:ext>
            </a:extLst>
          </p:cNvPr>
          <p:cNvPicPr>
            <a:picLocks noChangeAspect="1"/>
          </p:cNvPicPr>
          <p:nvPr/>
        </p:nvPicPr>
        <p:blipFill>
          <a:blip r:embed="rId6"/>
          <a:stretch>
            <a:fillRect/>
          </a:stretch>
        </p:blipFill>
        <p:spPr>
          <a:xfrm>
            <a:off x="4765537" y="1828800"/>
            <a:ext cx="7154962" cy="4553157"/>
          </a:xfrm>
          <a:prstGeom prst="rect">
            <a:avLst/>
          </a:prstGeom>
        </p:spPr>
      </p:pic>
    </p:spTree>
    <p:extLst>
      <p:ext uri="{BB962C8B-B14F-4D97-AF65-F5344CB8AC3E}">
        <p14:creationId xmlns:p14="http://schemas.microsoft.com/office/powerpoint/2010/main" val="1642734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2308324"/>
          </a:xfrm>
          <a:prstGeom prst="rect">
            <a:avLst/>
          </a:prstGeom>
          <a:noFill/>
        </p:spPr>
        <p:txBody>
          <a:bodyPr wrap="square" rtlCol="0">
            <a:spAutoFit/>
          </a:bodyPr>
          <a:lstStyle/>
          <a:p>
            <a:r>
              <a:rPr lang="nl-NL" sz="4800" b="1" dirty="0"/>
              <a:t>Huidige stand van zaken:</a:t>
            </a:r>
          </a:p>
          <a:p>
            <a:pPr marL="857250" indent="-857250">
              <a:buFont typeface="Wingdings" panose="05000000000000000000" pitchFamily="2" charset="2"/>
              <a:buChar char="q"/>
            </a:pPr>
            <a:endParaRPr lang="nl-NL" sz="4800" b="1" dirty="0"/>
          </a:p>
          <a:p>
            <a:endParaRPr lang="nl-NL" sz="4800" b="1" dirty="0"/>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3" name="Titel 1">
            <a:extLst>
              <a:ext uri="{FF2B5EF4-FFF2-40B4-BE49-F238E27FC236}">
                <a16:creationId xmlns:a16="http://schemas.microsoft.com/office/drawing/2014/main" id="{076C436D-2E40-3263-60DA-5CFEF9C4733B}"/>
              </a:ext>
            </a:extLst>
          </p:cNvPr>
          <p:cNvSpPr txBox="1">
            <a:spLocks/>
          </p:cNvSpPr>
          <p:nvPr/>
        </p:nvSpPr>
        <p:spPr>
          <a:xfrm>
            <a:off x="903601" y="509453"/>
            <a:ext cx="11491946" cy="1434415"/>
          </a:xfrm>
          <a:prstGeom prst="rect">
            <a:avLst/>
          </a:prstGeom>
        </p:spPr>
        <p:txBody>
          <a:bodyPr anchor="b">
            <a:normAutofit/>
          </a:bodyPr>
          <a:lstStyle>
            <a:lvl1pPr algn="l" defTabSz="914400" rtl="0" eaLnBrk="1" latinLnBrk="0" hangingPunct="1">
              <a:lnSpc>
                <a:spcPct val="90000"/>
              </a:lnSpc>
              <a:spcBef>
                <a:spcPct val="0"/>
              </a:spcBef>
              <a:buNone/>
              <a:defRPr sz="4400" kern="1200">
                <a:solidFill>
                  <a:srgbClr val="2330AD"/>
                </a:solidFill>
                <a:latin typeface="Georgia" panose="02040502050405090303" pitchFamily="18" charset="0"/>
                <a:ea typeface="+mj-ea"/>
                <a:cs typeface="+mj-cs"/>
              </a:defRPr>
            </a:lvl1pPr>
          </a:lstStyle>
          <a:p>
            <a:r>
              <a:rPr lang="nl-NL" sz="3000" b="1">
                <a:latin typeface="+mn-lt"/>
                <a:ea typeface="Verdana" panose="020B0604030504040204" pitchFamily="34" charset="0"/>
              </a:rPr>
              <a:t>Waar staan we?</a:t>
            </a:r>
          </a:p>
        </p:txBody>
      </p:sp>
      <p:pic>
        <p:nvPicPr>
          <p:cNvPr id="5" name="Afbeelding 4">
            <a:extLst>
              <a:ext uri="{FF2B5EF4-FFF2-40B4-BE49-F238E27FC236}">
                <a16:creationId xmlns:a16="http://schemas.microsoft.com/office/drawing/2014/main" id="{95F4AB73-6FDB-1498-E85A-160A02086967}"/>
              </a:ext>
            </a:extLst>
          </p:cNvPr>
          <p:cNvPicPr>
            <a:picLocks noChangeAspect="1"/>
          </p:cNvPicPr>
          <p:nvPr/>
        </p:nvPicPr>
        <p:blipFill>
          <a:blip r:embed="rId6"/>
          <a:stretch>
            <a:fillRect/>
          </a:stretch>
        </p:blipFill>
        <p:spPr>
          <a:xfrm>
            <a:off x="903601" y="2230151"/>
            <a:ext cx="11089585" cy="4218798"/>
          </a:xfrm>
          <a:prstGeom prst="rect">
            <a:avLst/>
          </a:prstGeom>
        </p:spPr>
      </p:pic>
      <p:sp>
        <p:nvSpPr>
          <p:cNvPr id="7" name="Oval 2">
            <a:extLst>
              <a:ext uri="{FF2B5EF4-FFF2-40B4-BE49-F238E27FC236}">
                <a16:creationId xmlns:a16="http://schemas.microsoft.com/office/drawing/2014/main" id="{FE845D1A-6FAD-81AD-4FD8-0E9BCE468F08}"/>
              </a:ext>
            </a:extLst>
          </p:cNvPr>
          <p:cNvSpPr/>
          <p:nvPr/>
        </p:nvSpPr>
        <p:spPr>
          <a:xfrm>
            <a:off x="6649574" y="5143976"/>
            <a:ext cx="5876041" cy="36099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Oval 4">
            <a:extLst>
              <a:ext uri="{FF2B5EF4-FFF2-40B4-BE49-F238E27FC236}">
                <a16:creationId xmlns:a16="http://schemas.microsoft.com/office/drawing/2014/main" id="{30501F37-B80D-B423-BE62-5F9A62FD2262}"/>
              </a:ext>
            </a:extLst>
          </p:cNvPr>
          <p:cNvSpPr/>
          <p:nvPr/>
        </p:nvSpPr>
        <p:spPr>
          <a:xfrm rot="5400000">
            <a:off x="10177635" y="4491173"/>
            <a:ext cx="3335486" cy="580066"/>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184043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Meer informatie over het tussenproduct</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3" name="Titel 1">
            <a:extLst>
              <a:ext uri="{FF2B5EF4-FFF2-40B4-BE49-F238E27FC236}">
                <a16:creationId xmlns:a16="http://schemas.microsoft.com/office/drawing/2014/main" id="{C2F6EE86-1E20-71EF-9C0F-AC19A874107F}"/>
              </a:ext>
            </a:extLst>
          </p:cNvPr>
          <p:cNvSpPr txBox="1">
            <a:spLocks/>
          </p:cNvSpPr>
          <p:nvPr/>
        </p:nvSpPr>
        <p:spPr>
          <a:xfrm>
            <a:off x="238801" y="1195896"/>
            <a:ext cx="11336055" cy="2643153"/>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0" marR="0" lvl="0" indent="0" algn="ctr" defTabSz="685783" rtl="0" eaLnBrk="1" fontAlgn="auto" latinLnBrk="0" hangingPunct="1">
              <a:lnSpc>
                <a:spcPct val="90000"/>
              </a:lnSpc>
              <a:spcBef>
                <a:spcPct val="0"/>
              </a:spcBef>
              <a:spcAft>
                <a:spcPts val="0"/>
              </a:spcAft>
              <a:buClrTx/>
              <a:buSzTx/>
              <a:buFontTx/>
              <a:buNone/>
              <a:tabLst/>
              <a:defRPr/>
            </a:pPr>
            <a:r>
              <a:rPr lang="nl-NL" sz="4000" b="1">
                <a:solidFill>
                  <a:srgbClr val="2330AD"/>
                </a:solidFill>
                <a:latin typeface="+mn-lt"/>
                <a:ea typeface="Verdana" panose="020B0604030504040204" pitchFamily="34" charset="0"/>
                <a:cs typeface="Lato" panose="020F0502020204030203" pitchFamily="34" charset="0"/>
              </a:rPr>
              <a:t>Raamwerk</a:t>
            </a:r>
            <a:endParaRPr kumimoji="0" lang="nl-NL" sz="4000" b="1" i="0" u="none" strike="noStrike" kern="1200" cap="none" spc="0" normalizeH="0" baseline="0" noProof="0">
              <a:ln>
                <a:noFill/>
              </a:ln>
              <a:solidFill>
                <a:srgbClr val="2330AD"/>
              </a:solidFill>
              <a:effectLst/>
              <a:uLnTx/>
              <a:uFillTx/>
              <a:latin typeface="+mn-lt"/>
              <a:ea typeface="Verdana" panose="020B0604030504040204" pitchFamily="34" charset="0"/>
              <a:cs typeface="Lato" panose="020F0502020204030203" pitchFamily="34" charset="0"/>
            </a:endParaRPr>
          </a:p>
        </p:txBody>
      </p:sp>
      <p:pic>
        <p:nvPicPr>
          <p:cNvPr id="5" name="Picture 30">
            <a:extLst>
              <a:ext uri="{FF2B5EF4-FFF2-40B4-BE49-F238E27FC236}">
                <a16:creationId xmlns:a16="http://schemas.microsoft.com/office/drawing/2014/main" id="{520E2D2A-CAD2-14CC-11A3-FC8D072D81E5}"/>
              </a:ext>
            </a:extLst>
          </p:cNvPr>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1713565" y="1152764"/>
            <a:ext cx="8974222" cy="6672285"/>
          </a:xfrm>
          <a:prstGeom prst="rect">
            <a:avLst/>
          </a:prstGeom>
        </p:spPr>
      </p:pic>
    </p:spTree>
    <p:extLst>
      <p:ext uri="{BB962C8B-B14F-4D97-AF65-F5344CB8AC3E}">
        <p14:creationId xmlns:p14="http://schemas.microsoft.com/office/powerpoint/2010/main" val="2104600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5BA0E36-0AC6-0B03-2D04-BE9F84B6A36D}"/>
              </a:ext>
            </a:extLst>
          </p:cNvPr>
          <p:cNvPicPr>
            <a:picLocks noChangeAspect="1"/>
          </p:cNvPicPr>
          <p:nvPr/>
        </p:nvPicPr>
        <p:blipFill>
          <a:blip r:embed="rId2"/>
          <a:stretch>
            <a:fillRect/>
          </a:stretch>
        </p:blipFill>
        <p:spPr>
          <a:xfrm>
            <a:off x="0" y="8882743"/>
            <a:ext cx="12798272" cy="718457"/>
          </a:xfrm>
          <a:prstGeom prst="rect">
            <a:avLst/>
          </a:prstGeom>
        </p:spPr>
      </p:pic>
      <p:pic>
        <p:nvPicPr>
          <p:cNvPr id="6" name="Graphic 5">
            <a:extLst>
              <a:ext uri="{FF2B5EF4-FFF2-40B4-BE49-F238E27FC236}">
                <a16:creationId xmlns:a16="http://schemas.microsoft.com/office/drawing/2014/main" id="{1FD4EF21-E182-58A3-B30A-C002928339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91786" y="7533204"/>
            <a:ext cx="2451232" cy="1105719"/>
          </a:xfrm>
          <a:prstGeom prst="rect">
            <a:avLst/>
          </a:prstGeom>
        </p:spPr>
      </p:pic>
      <p:sp>
        <p:nvSpPr>
          <p:cNvPr id="10" name="Tekstvak 9">
            <a:extLst>
              <a:ext uri="{FF2B5EF4-FFF2-40B4-BE49-F238E27FC236}">
                <a16:creationId xmlns:a16="http://schemas.microsoft.com/office/drawing/2014/main" id="{9CEF0F18-966A-232E-542E-B8DD55011316}"/>
              </a:ext>
            </a:extLst>
          </p:cNvPr>
          <p:cNvSpPr txBox="1"/>
          <p:nvPr/>
        </p:nvSpPr>
        <p:spPr>
          <a:xfrm>
            <a:off x="455536" y="353946"/>
            <a:ext cx="12070079" cy="830997"/>
          </a:xfrm>
          <a:prstGeom prst="rect">
            <a:avLst/>
          </a:prstGeom>
          <a:noFill/>
        </p:spPr>
        <p:txBody>
          <a:bodyPr wrap="square" rtlCol="0">
            <a:spAutoFit/>
          </a:bodyPr>
          <a:lstStyle/>
          <a:p>
            <a:r>
              <a:rPr lang="nl-NL" sz="4800" b="1" dirty="0"/>
              <a:t>Meer informatie over het tussenproduct</a:t>
            </a:r>
          </a:p>
        </p:txBody>
      </p:sp>
      <p:sp>
        <p:nvSpPr>
          <p:cNvPr id="16" name="Tekstvak 15">
            <a:extLst>
              <a:ext uri="{FF2B5EF4-FFF2-40B4-BE49-F238E27FC236}">
                <a16:creationId xmlns:a16="http://schemas.microsoft.com/office/drawing/2014/main" id="{BBC2F1C6-0221-4915-816D-0B70009D6AB5}"/>
              </a:ext>
            </a:extLst>
          </p:cNvPr>
          <p:cNvSpPr txBox="1"/>
          <p:nvPr/>
        </p:nvSpPr>
        <p:spPr>
          <a:xfrm>
            <a:off x="3816705" y="6817183"/>
            <a:ext cx="4767943" cy="646331"/>
          </a:xfrm>
          <a:prstGeom prst="rect">
            <a:avLst/>
          </a:prstGeom>
          <a:noFill/>
        </p:spPr>
        <p:txBody>
          <a:bodyPr wrap="square" rtlCol="0">
            <a:spAutoFit/>
          </a:bodyPr>
          <a:lstStyle/>
          <a:p>
            <a:pPr algn="ctr"/>
            <a:r>
              <a:rPr lang="nl-NL" sz="3600" b="1" dirty="0"/>
              <a:t>Denk met ons mee!</a:t>
            </a:r>
          </a:p>
        </p:txBody>
      </p:sp>
      <p:pic>
        <p:nvPicPr>
          <p:cNvPr id="2" name="Afbeelding 1">
            <a:extLst>
              <a:ext uri="{FF2B5EF4-FFF2-40B4-BE49-F238E27FC236}">
                <a16:creationId xmlns:a16="http://schemas.microsoft.com/office/drawing/2014/main" id="{2498741E-7E1D-8D54-2565-16BD1EFD3129}"/>
              </a:ext>
            </a:extLst>
          </p:cNvPr>
          <p:cNvPicPr>
            <a:picLocks noChangeAspect="1"/>
          </p:cNvPicPr>
          <p:nvPr/>
        </p:nvPicPr>
        <p:blipFill>
          <a:blip r:embed="rId5"/>
          <a:stretch>
            <a:fillRect/>
          </a:stretch>
        </p:blipFill>
        <p:spPr>
          <a:xfrm>
            <a:off x="4348941" y="7533204"/>
            <a:ext cx="1239829" cy="1188877"/>
          </a:xfrm>
          <a:prstGeom prst="rect">
            <a:avLst/>
          </a:prstGeom>
        </p:spPr>
      </p:pic>
      <p:sp>
        <p:nvSpPr>
          <p:cNvPr id="3" name="Tekstvak 2">
            <a:extLst>
              <a:ext uri="{FF2B5EF4-FFF2-40B4-BE49-F238E27FC236}">
                <a16:creationId xmlns:a16="http://schemas.microsoft.com/office/drawing/2014/main" id="{48C4F13B-92A6-BA76-1384-C6AEC25FD481}"/>
              </a:ext>
            </a:extLst>
          </p:cNvPr>
          <p:cNvSpPr txBox="1"/>
          <p:nvPr/>
        </p:nvSpPr>
        <p:spPr>
          <a:xfrm>
            <a:off x="759147" y="1554239"/>
            <a:ext cx="10504367" cy="4893647"/>
          </a:xfrm>
          <a:prstGeom prst="rect">
            <a:avLst/>
          </a:prstGeom>
          <a:noFill/>
        </p:spPr>
        <p:txBody>
          <a:bodyPr wrap="square" lIns="91440" tIns="45720" rIns="91440" bIns="45720" anchor="t">
            <a:spAutoFit/>
          </a:bodyPr>
          <a:lstStyle/>
          <a:p>
            <a:pPr marL="457200" indent="-457200">
              <a:buAutoNum type="arabicPeriod"/>
            </a:pPr>
            <a:r>
              <a:rPr lang="nl-NL" sz="2400" dirty="0">
                <a:solidFill>
                  <a:schemeClr val="accent1">
                    <a:lumMod val="75000"/>
                  </a:schemeClr>
                </a:solidFill>
                <a:ea typeface="Verdana"/>
              </a:rPr>
              <a:t>Beknopte samenvatting algemene + vakspecifieke toelichting</a:t>
            </a:r>
          </a:p>
          <a:p>
            <a:pPr marL="914400" lvl="1" indent="-457200">
              <a:buFont typeface="Arial" panose="020B0604020202020204" pitchFamily="34" charset="0"/>
              <a:buChar char="•"/>
            </a:pPr>
            <a:r>
              <a:rPr lang="nl-NL" sz="2400" dirty="0">
                <a:solidFill>
                  <a:schemeClr val="accent1">
                    <a:lumMod val="75000"/>
                  </a:schemeClr>
                </a:solidFill>
                <a:ea typeface="Verdana"/>
              </a:rPr>
              <a:t>Wat is nodig om het programma te kunnen ‘lezen’</a:t>
            </a:r>
          </a:p>
          <a:p>
            <a:pPr marL="457200" indent="-457200">
              <a:buAutoNum type="arabicPeriod"/>
            </a:pPr>
            <a:r>
              <a:rPr lang="nl-NL" sz="2400" dirty="0">
                <a:solidFill>
                  <a:schemeClr val="accent1">
                    <a:lumMod val="75000"/>
                  </a:schemeClr>
                </a:solidFill>
                <a:ea typeface="Verdana"/>
              </a:rPr>
              <a:t>Karakteristiek</a:t>
            </a:r>
          </a:p>
          <a:p>
            <a:pPr marL="457200" indent="-457200">
              <a:buAutoNum type="arabicPeriod"/>
            </a:pPr>
            <a:r>
              <a:rPr lang="nl-NL" sz="2400" dirty="0">
                <a:solidFill>
                  <a:schemeClr val="accent1">
                    <a:lumMod val="75000"/>
                  </a:schemeClr>
                </a:solidFill>
                <a:ea typeface="Verdana"/>
              </a:rPr>
              <a:t>Raamwerk</a:t>
            </a:r>
          </a:p>
          <a:p>
            <a:pPr marL="457200" indent="-457200">
              <a:buAutoNum type="arabicPeriod"/>
            </a:pPr>
            <a:r>
              <a:rPr lang="nl-NL" sz="2400" dirty="0">
                <a:solidFill>
                  <a:schemeClr val="accent1">
                    <a:lumMod val="75000"/>
                  </a:schemeClr>
                </a:solidFill>
                <a:ea typeface="Verdana"/>
              </a:rPr>
              <a:t>Eindtermen &gt; een pagina per eindterm</a:t>
            </a:r>
            <a:endParaRPr lang="nl-NL" dirty="0">
              <a:solidFill>
                <a:schemeClr val="accent1">
                  <a:lumMod val="75000"/>
                </a:schemeClr>
              </a:solidFill>
            </a:endParaRPr>
          </a:p>
          <a:p>
            <a:pPr marL="914400" lvl="1" indent="-457200">
              <a:buFont typeface="Arial" panose="020B0604020202020204" pitchFamily="34" charset="0"/>
              <a:buChar char="•"/>
            </a:pPr>
            <a:r>
              <a:rPr lang="nl-NL" sz="2400" dirty="0">
                <a:solidFill>
                  <a:schemeClr val="accent1">
                    <a:lumMod val="75000"/>
                  </a:schemeClr>
                </a:solidFill>
                <a:ea typeface="Verdana"/>
              </a:rPr>
              <a:t>Domein, </a:t>
            </a:r>
            <a:r>
              <a:rPr lang="nl-NL" sz="2400" dirty="0" err="1">
                <a:solidFill>
                  <a:schemeClr val="accent1">
                    <a:lumMod val="75000"/>
                  </a:schemeClr>
                </a:solidFill>
                <a:ea typeface="Verdana"/>
              </a:rPr>
              <a:t>subdomein</a:t>
            </a:r>
            <a:r>
              <a:rPr lang="nl-NL" sz="2400" dirty="0">
                <a:solidFill>
                  <a:schemeClr val="accent1">
                    <a:lumMod val="75000"/>
                  </a:schemeClr>
                </a:solidFill>
                <a:ea typeface="Verdana"/>
              </a:rPr>
              <a:t>, eindterm, evt. opmerking</a:t>
            </a:r>
          </a:p>
          <a:p>
            <a:pPr marL="914400" lvl="1" indent="-457200">
              <a:buFont typeface="Arial" panose="020B0604020202020204" pitchFamily="34" charset="0"/>
              <a:buChar char="•"/>
            </a:pPr>
            <a:r>
              <a:rPr lang="nl-NL" sz="2400" dirty="0" err="1">
                <a:solidFill>
                  <a:schemeClr val="accent1">
                    <a:lumMod val="75000"/>
                  </a:schemeClr>
                </a:solidFill>
                <a:ea typeface="Verdana"/>
              </a:rPr>
              <a:t>Doelzin</a:t>
            </a:r>
            <a:r>
              <a:rPr lang="nl-NL" sz="2400" dirty="0">
                <a:solidFill>
                  <a:schemeClr val="accent1">
                    <a:lumMod val="75000"/>
                  </a:schemeClr>
                </a:solidFill>
                <a:ea typeface="Verdana"/>
              </a:rPr>
              <a:t> – uitwerking – toelichting</a:t>
            </a:r>
          </a:p>
          <a:p>
            <a:pPr marL="914400" lvl="1" indent="-457200">
              <a:buFont typeface="Arial" panose="020B0604020202020204" pitchFamily="34" charset="0"/>
              <a:buChar char="•"/>
            </a:pPr>
            <a:r>
              <a:rPr lang="nl-NL" sz="2400" dirty="0">
                <a:solidFill>
                  <a:schemeClr val="accent1">
                    <a:lumMod val="75000"/>
                  </a:schemeClr>
                </a:solidFill>
                <a:ea typeface="Verdana"/>
              </a:rPr>
              <a:t>Alle schoolsoorten en leerwegen naast elkaar</a:t>
            </a:r>
          </a:p>
          <a:p>
            <a:pPr marL="914400" lvl="1" indent="-457200">
              <a:buFont typeface="Arial" panose="020B0604020202020204" pitchFamily="34" charset="0"/>
              <a:buChar char="•"/>
            </a:pPr>
            <a:r>
              <a:rPr lang="nl-NL" sz="2400" dirty="0" err="1">
                <a:solidFill>
                  <a:schemeClr val="accent1">
                    <a:lumMod val="75000"/>
                  </a:schemeClr>
                </a:solidFill>
                <a:ea typeface="Verdana"/>
              </a:rPr>
              <a:t>Oplijning</a:t>
            </a:r>
            <a:r>
              <a:rPr lang="nl-NL" sz="2400" dirty="0">
                <a:solidFill>
                  <a:schemeClr val="accent1">
                    <a:lumMod val="75000"/>
                  </a:schemeClr>
                </a:solidFill>
                <a:ea typeface="Verdana"/>
              </a:rPr>
              <a:t> uitwerkingen</a:t>
            </a:r>
          </a:p>
          <a:p>
            <a:pPr marL="914400" lvl="1" indent="-457200">
              <a:buFont typeface="Arial" panose="020B0604020202020204" pitchFamily="34" charset="0"/>
              <a:buChar char="•"/>
            </a:pPr>
            <a:r>
              <a:rPr lang="nl-NL" sz="2400" i="1" dirty="0">
                <a:solidFill>
                  <a:schemeClr val="accent1">
                    <a:lumMod val="75000"/>
                  </a:schemeClr>
                </a:solidFill>
                <a:ea typeface="Verdana"/>
              </a:rPr>
              <a:t>Cursief</a:t>
            </a:r>
          </a:p>
          <a:p>
            <a:pPr marL="914400" lvl="1" indent="-457200">
              <a:buFont typeface="Arial" panose="020B0604020202020204" pitchFamily="34" charset="0"/>
              <a:buChar char="•"/>
            </a:pPr>
            <a:r>
              <a:rPr lang="nl-NL" sz="2400" dirty="0">
                <a:solidFill>
                  <a:schemeClr val="accent1">
                    <a:lumMod val="75000"/>
                  </a:schemeClr>
                </a:solidFill>
                <a:highlight>
                  <a:srgbClr val="F3F4F6"/>
                </a:highlight>
                <a:ea typeface="Verdana"/>
              </a:rPr>
              <a:t>Grijs gearceerd</a:t>
            </a:r>
          </a:p>
          <a:p>
            <a:pPr marL="914400" lvl="1" indent="-457200">
              <a:buFont typeface="Arial" panose="020B0604020202020204" pitchFamily="34" charset="0"/>
              <a:buChar char="•"/>
            </a:pPr>
            <a:r>
              <a:rPr lang="nl-NL" sz="2400" dirty="0">
                <a:solidFill>
                  <a:schemeClr val="accent1">
                    <a:lumMod val="75000"/>
                  </a:schemeClr>
                </a:solidFill>
                <a:ea typeface="Verdana"/>
              </a:rPr>
              <a:t>&gt; Zie …</a:t>
            </a:r>
          </a:p>
          <a:p>
            <a:pPr marL="914400" lvl="1" indent="-457200">
              <a:buFont typeface="Arial" panose="020B0604020202020204" pitchFamily="34" charset="0"/>
              <a:buChar char="•"/>
            </a:pPr>
            <a:r>
              <a:rPr lang="nl-NL" sz="2400" dirty="0">
                <a:solidFill>
                  <a:schemeClr val="accent1">
                    <a:lumMod val="75000"/>
                  </a:schemeClr>
                </a:solidFill>
                <a:ea typeface="Verdana"/>
              </a:rPr>
              <a:t>&gt; Zie voorlopig ...</a:t>
            </a:r>
            <a:endParaRPr lang="nl-NL" sz="2400" dirty="0">
              <a:solidFill>
                <a:schemeClr val="accent1">
                  <a:lumMod val="75000"/>
                </a:schemeClr>
              </a:solidFill>
              <a:ea typeface="Verdana" panose="020B0604030504040204" pitchFamily="34" charset="0"/>
            </a:endParaRPr>
          </a:p>
        </p:txBody>
      </p:sp>
    </p:spTree>
    <p:extLst>
      <p:ext uri="{BB962C8B-B14F-4D97-AF65-F5344CB8AC3E}">
        <p14:creationId xmlns:p14="http://schemas.microsoft.com/office/powerpoint/2010/main" val="2040169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8007</TotalTime>
  <Words>1291</Words>
  <Application>Microsoft Office PowerPoint</Application>
  <PresentationFormat>A3 (297 x 420 mm)</PresentationFormat>
  <Paragraphs>145</Paragraphs>
  <Slides>30</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30</vt:i4>
      </vt:variant>
    </vt:vector>
  </HeadingPairs>
  <TitlesOfParts>
    <vt:vector size="36" baseType="lpstr">
      <vt:lpstr>Arial</vt:lpstr>
      <vt:lpstr>Barlow</vt:lpstr>
      <vt:lpstr>Calibri</vt:lpstr>
      <vt:lpstr>Calibri Light</vt:lpstr>
      <vt:lpstr>Wingdings</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Wichard Oosterman</dc:creator>
  <cp:lastModifiedBy>W. Oosterman</cp:lastModifiedBy>
  <cp:revision>10</cp:revision>
  <cp:lastPrinted>2023-09-29T05:07:52Z</cp:lastPrinted>
  <dcterms:created xsi:type="dcterms:W3CDTF">2023-09-28T18:35:00Z</dcterms:created>
  <dcterms:modified xsi:type="dcterms:W3CDTF">2024-01-19T15:01:58Z</dcterms:modified>
</cp:coreProperties>
</file>