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9" r:id="rId3"/>
    <p:sldId id="409" r:id="rId4"/>
    <p:sldId id="407" r:id="rId5"/>
    <p:sldId id="379" r:id="rId6"/>
    <p:sldId id="388" r:id="rId7"/>
    <p:sldId id="395" r:id="rId8"/>
    <p:sldId id="385" r:id="rId9"/>
    <p:sldId id="380" r:id="rId10"/>
    <p:sldId id="381" r:id="rId11"/>
    <p:sldId id="382" r:id="rId12"/>
    <p:sldId id="389" r:id="rId13"/>
    <p:sldId id="390" r:id="rId14"/>
    <p:sldId id="403" r:id="rId15"/>
    <p:sldId id="383" r:id="rId16"/>
    <p:sldId id="396" r:id="rId17"/>
    <p:sldId id="402" r:id="rId18"/>
    <p:sldId id="469" r:id="rId19"/>
    <p:sldId id="415" r:id="rId20"/>
    <p:sldId id="430" r:id="rId21"/>
    <p:sldId id="431" r:id="rId22"/>
    <p:sldId id="432" r:id="rId23"/>
    <p:sldId id="435" r:id="rId24"/>
    <p:sldId id="436" r:id="rId25"/>
    <p:sldId id="451" r:id="rId26"/>
    <p:sldId id="457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Stijl, thema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Stijl, donker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Stijl, lich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3"/>
    <p:restoredTop sz="96327"/>
  </p:normalViewPr>
  <p:slideViewPr>
    <p:cSldViewPr snapToGrid="0" snapToObjects="1">
      <p:cViewPr varScale="1">
        <p:scale>
          <a:sx n="154" d="100"/>
          <a:sy n="154" d="100"/>
        </p:scale>
        <p:origin x="20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A713C-5576-0145-95E4-8A2776F6B3B3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4354B-1572-564E-BE66-3D9AC02CC0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481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03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654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004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082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89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2711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551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533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341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4628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175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3ADA2-F16E-0E4B-B394-E90DF2ECC965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324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gitaal.boomonderwijs.nl/boomvo/books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p.koopmans@boomvo.nl" TargetMode="External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38D1A-9A1A-344A-AFAF-5C207FDC6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718" y="1724929"/>
            <a:ext cx="4753476" cy="997506"/>
          </a:xfrm>
        </p:spPr>
        <p:txBody>
          <a:bodyPr>
            <a:normAutofit fontScale="90000"/>
          </a:bodyPr>
          <a:lstStyle/>
          <a:p>
            <a:pPr algn="l"/>
            <a:br>
              <a:rPr lang="nl-NL" sz="3200" dirty="0"/>
            </a:br>
            <a:br>
              <a:rPr lang="nl-NL" sz="3200" dirty="0"/>
            </a:br>
            <a:br>
              <a:rPr lang="nl-NL" sz="2800" dirty="0"/>
            </a:br>
            <a:br>
              <a:rPr lang="nl-NL" sz="2800" dirty="0"/>
            </a:br>
            <a:r>
              <a:rPr lang="nl-NL" sz="4000" b="1" dirty="0"/>
              <a:t>Nu helemaal compleet!</a:t>
            </a:r>
            <a:br>
              <a:rPr lang="nl-NL" sz="3200" dirty="0"/>
            </a:br>
            <a:br>
              <a:rPr lang="nl-NL" sz="1800" dirty="0"/>
            </a:br>
            <a:r>
              <a:rPr lang="nl-NL" sz="1800" dirty="0"/>
              <a:t>Peter Koopmans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82CC5B5-B282-6C46-BBFB-BDB81A086417}"/>
              </a:ext>
            </a:extLst>
          </p:cNvPr>
          <p:cNvSpPr txBox="1">
            <a:spLocks/>
          </p:cNvSpPr>
          <p:nvPr/>
        </p:nvSpPr>
        <p:spPr>
          <a:xfrm>
            <a:off x="238961" y="2021560"/>
            <a:ext cx="5046396" cy="55019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3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3AEC44A-4FC1-474C-99CA-63143F3B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49" y="4549291"/>
            <a:ext cx="4448014" cy="35213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50B88A4-3856-174C-B0A3-7D86FBC579C9}"/>
              </a:ext>
            </a:extLst>
          </p:cNvPr>
          <p:cNvSpPr txBox="1">
            <a:spLocks/>
          </p:cNvSpPr>
          <p:nvPr/>
        </p:nvSpPr>
        <p:spPr>
          <a:xfrm>
            <a:off x="4633502" y="392760"/>
            <a:ext cx="3903908" cy="352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dirty="0"/>
              <a:t>WND 16-12-2023 Noordwijkerhout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0B0EDAC-ABB5-F147-BDE8-CAFF18D8D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039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57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AF08A09-F9E4-7041-BA56-5FDDB78FB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250523"/>
            <a:ext cx="8229600" cy="857250"/>
          </a:xfrm>
        </p:spPr>
        <p:txBody>
          <a:bodyPr/>
          <a:lstStyle/>
          <a:p>
            <a:r>
              <a:rPr lang="nl-NL" dirty="0"/>
              <a:t>Volledig </a:t>
            </a:r>
            <a:r>
              <a:rPr lang="nl-NL" dirty="0" err="1"/>
              <a:t>leerdoelgestuurd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1DE6DC-DC17-1447-9529-D289F97A4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88" y="0"/>
            <a:ext cx="8239151" cy="516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5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386D306-58AE-A345-803E-BB272A088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73694"/>
            <a:ext cx="8229600" cy="857250"/>
          </a:xfrm>
        </p:spPr>
        <p:txBody>
          <a:bodyPr/>
          <a:lstStyle/>
          <a:p>
            <a:r>
              <a:rPr lang="nl-NL" dirty="0"/>
              <a:t>Leerdoelencheck (RTTI)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E552C08-288B-3645-98A1-A6D03CB2F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78" y="1"/>
            <a:ext cx="8195115" cy="51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76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DCAFE2B-CC81-3847-B96C-44113CA7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3989" y="-1118412"/>
            <a:ext cx="8229600" cy="857250"/>
          </a:xfrm>
        </p:spPr>
        <p:txBody>
          <a:bodyPr>
            <a:normAutofit/>
          </a:bodyPr>
          <a:lstStyle/>
          <a:p>
            <a:r>
              <a:rPr lang="nl-NL" dirty="0"/>
              <a:t>Theorie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C1CFD2D-4267-574E-A33C-CD4F61B5A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44" y="0"/>
            <a:ext cx="77435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9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E28E10-784A-2445-B964-CB0797882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-548910"/>
            <a:ext cx="8229600" cy="857250"/>
          </a:xfrm>
        </p:spPr>
        <p:txBody>
          <a:bodyPr/>
          <a:lstStyle/>
          <a:p>
            <a:r>
              <a:rPr lang="nl-NL" dirty="0"/>
              <a:t>Oefenen (RTTI)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9659E3-06AD-8E4B-A86C-2701B2ADF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44" y="0"/>
            <a:ext cx="77683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10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E0E240F-8717-D843-ABAE-1DE99AFB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-428625"/>
            <a:ext cx="8229600" cy="857250"/>
          </a:xfrm>
        </p:spPr>
        <p:txBody>
          <a:bodyPr>
            <a:normAutofit/>
          </a:bodyPr>
          <a:lstStyle/>
          <a:p>
            <a:r>
              <a:rPr lang="nl-NL" dirty="0"/>
              <a:t>Toepassen (RTTI)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14A00A-3A8F-E64B-85F6-740C34802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06" y="0"/>
            <a:ext cx="77753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2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E0E240F-8717-D843-ABAE-1DE99AFB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-518795"/>
            <a:ext cx="8229600" cy="857250"/>
          </a:xfrm>
        </p:spPr>
        <p:txBody>
          <a:bodyPr>
            <a:normAutofit/>
          </a:bodyPr>
          <a:lstStyle/>
          <a:p>
            <a:r>
              <a:rPr lang="nl-NL" dirty="0"/>
              <a:t>Examentraining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D989A2-8506-6F4F-84FE-2C10CBF0A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12" y="0"/>
            <a:ext cx="77505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72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352B8B1-DF2E-EC4B-96E8-3F5946C5F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5338" y="2678311"/>
            <a:ext cx="0" cy="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8A77B8C-0D18-FA41-A9E1-47970EB0F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-135737"/>
            <a:ext cx="8229600" cy="857250"/>
          </a:xfrm>
        </p:spPr>
        <p:txBody>
          <a:bodyPr/>
          <a:lstStyle/>
          <a:p>
            <a:r>
              <a:rPr lang="nl-NL" dirty="0" err="1"/>
              <a:t>Toetsvoorbereiding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B31C262-6535-C14C-B16F-23407BA22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18210BA-1ABE-8141-A831-AAC8F50D5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45" y="0"/>
            <a:ext cx="77739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02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7022CD-A0B2-4849-9B97-34EA66D1F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-1267245"/>
            <a:ext cx="8229600" cy="857250"/>
          </a:xfrm>
        </p:spPr>
        <p:txBody>
          <a:bodyPr/>
          <a:lstStyle/>
          <a:p>
            <a:r>
              <a:rPr lang="nl-NL" dirty="0"/>
              <a:t>Naslag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E58A836-AF05-AC45-A9D6-F4B25C1DC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36" y="0"/>
            <a:ext cx="77543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99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7022CD-A0B2-4849-9B97-34EA66D1F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4" y="181846"/>
            <a:ext cx="8229600" cy="857250"/>
          </a:xfrm>
        </p:spPr>
        <p:txBody>
          <a:bodyPr/>
          <a:lstStyle/>
          <a:p>
            <a:r>
              <a:rPr lang="nl-NL" dirty="0"/>
              <a:t>Numerieke antwoorden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CF137-CF60-F245-A8D8-90A1A0829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2" y="0"/>
            <a:ext cx="7747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4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60446FD-94F3-434A-B4C7-F65C22D11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669" y="0"/>
            <a:ext cx="8204661" cy="5143500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832EE56-D342-6844-9A1E-3B2502208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05" y="2473578"/>
            <a:ext cx="486000" cy="253564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D35A8721-3EE4-0F4A-BD9F-A9071C57C3CC}"/>
              </a:ext>
            </a:extLst>
          </p:cNvPr>
          <p:cNvSpPr>
            <a:spLocks noChangeAspect="1"/>
          </p:cNvSpPr>
          <p:nvPr/>
        </p:nvSpPr>
        <p:spPr>
          <a:xfrm>
            <a:off x="2507771" y="2646949"/>
            <a:ext cx="36000" cy="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A5D14DDB-F7DA-504D-A829-B852FFC3285D}"/>
              </a:ext>
            </a:extLst>
          </p:cNvPr>
          <p:cNvSpPr/>
          <p:nvPr/>
        </p:nvSpPr>
        <p:spPr>
          <a:xfrm rot="21480000">
            <a:off x="1537391" y="2595497"/>
            <a:ext cx="1008000" cy="205651"/>
          </a:xfrm>
          <a:prstGeom prst="ellipse">
            <a:avLst/>
          </a:prstGeom>
          <a:noFill/>
          <a:ln w="63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1347680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98EB5F0C-3AE2-2B4E-8F27-7A33769966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535507"/>
              </p:ext>
            </p:extLst>
          </p:nvPr>
        </p:nvGraphicFramePr>
        <p:xfrm>
          <a:off x="876692" y="513019"/>
          <a:ext cx="8143322" cy="4788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1851">
                  <a:extLst>
                    <a:ext uri="{9D8B030D-6E8A-4147-A177-3AD203B41FA5}">
                      <a16:colId xmlns:a16="http://schemas.microsoft.com/office/drawing/2014/main" val="3488439114"/>
                    </a:ext>
                  </a:extLst>
                </a:gridCol>
                <a:gridCol w="848413">
                  <a:extLst>
                    <a:ext uri="{9D8B030D-6E8A-4147-A177-3AD203B41FA5}">
                      <a16:colId xmlns:a16="http://schemas.microsoft.com/office/drawing/2014/main" val="99446014"/>
                    </a:ext>
                  </a:extLst>
                </a:gridCol>
                <a:gridCol w="1536569">
                  <a:extLst>
                    <a:ext uri="{9D8B030D-6E8A-4147-A177-3AD203B41FA5}">
                      <a16:colId xmlns:a16="http://schemas.microsoft.com/office/drawing/2014/main" val="650564657"/>
                    </a:ext>
                  </a:extLst>
                </a:gridCol>
                <a:gridCol w="1355383">
                  <a:extLst>
                    <a:ext uri="{9D8B030D-6E8A-4147-A177-3AD203B41FA5}">
                      <a16:colId xmlns:a16="http://schemas.microsoft.com/office/drawing/2014/main" val="4139985497"/>
                    </a:ext>
                  </a:extLst>
                </a:gridCol>
                <a:gridCol w="1340683">
                  <a:extLst>
                    <a:ext uri="{9D8B030D-6E8A-4147-A177-3AD203B41FA5}">
                      <a16:colId xmlns:a16="http://schemas.microsoft.com/office/drawing/2014/main" val="2581265675"/>
                    </a:ext>
                  </a:extLst>
                </a:gridCol>
                <a:gridCol w="1093509">
                  <a:extLst>
                    <a:ext uri="{9D8B030D-6E8A-4147-A177-3AD203B41FA5}">
                      <a16:colId xmlns:a16="http://schemas.microsoft.com/office/drawing/2014/main" val="3217428003"/>
                    </a:ext>
                  </a:extLst>
                </a:gridCol>
                <a:gridCol w="1176914">
                  <a:extLst>
                    <a:ext uri="{9D8B030D-6E8A-4147-A177-3AD203B41FA5}">
                      <a16:colId xmlns:a16="http://schemas.microsoft.com/office/drawing/2014/main" val="3098617534"/>
                    </a:ext>
                  </a:extLst>
                </a:gridCol>
              </a:tblGrid>
              <a:tr h="478873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KB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GL en 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havo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vwo/gym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havo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vwo/gym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251703"/>
                  </a:ext>
                </a:extLst>
              </a:tr>
            </a:tbl>
          </a:graphicData>
        </a:graphic>
      </p:graphicFrame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E870BDE9-227D-2744-B344-3EE572C7C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294089"/>
              </p:ext>
            </p:extLst>
          </p:nvPr>
        </p:nvGraphicFramePr>
        <p:xfrm>
          <a:off x="876693" y="122547"/>
          <a:ext cx="8143321" cy="3864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6833">
                  <a:extLst>
                    <a:ext uri="{9D8B030D-6E8A-4147-A177-3AD203B41FA5}">
                      <a16:colId xmlns:a16="http://schemas.microsoft.com/office/drawing/2014/main" val="2455669355"/>
                    </a:ext>
                  </a:extLst>
                </a:gridCol>
                <a:gridCol w="2696066">
                  <a:extLst>
                    <a:ext uri="{9D8B030D-6E8A-4147-A177-3AD203B41FA5}">
                      <a16:colId xmlns:a16="http://schemas.microsoft.com/office/drawing/2014/main" val="4087450037"/>
                    </a:ext>
                  </a:extLst>
                </a:gridCol>
                <a:gridCol w="2270422">
                  <a:extLst>
                    <a:ext uri="{9D8B030D-6E8A-4147-A177-3AD203B41FA5}">
                      <a16:colId xmlns:a16="http://schemas.microsoft.com/office/drawing/2014/main" val="615515271"/>
                    </a:ext>
                  </a:extLst>
                </a:gridCol>
              </a:tblGrid>
              <a:tr h="386499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VMBO </a:t>
                      </a:r>
                      <a:r>
                        <a:rPr lang="nl-NL" dirty="0" err="1"/>
                        <a:t>nask</a:t>
                      </a:r>
                      <a:r>
                        <a:rPr lang="nl-NL" dirty="0"/>
                        <a:t>, nask1 en nask2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HVG </a:t>
                      </a:r>
                      <a:r>
                        <a:rPr lang="nl-NL" dirty="0" err="1"/>
                        <a:t>nask</a:t>
                      </a:r>
                      <a:r>
                        <a:rPr lang="nl-NL" dirty="0"/>
                        <a:t> en natuurkunde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HVG scheikunde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625292"/>
                  </a:ext>
                </a:extLst>
              </a:tr>
            </a:tbl>
          </a:graphicData>
        </a:graphic>
      </p:graphicFrame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683A2296-B3F4-7646-BAE4-F34921F1B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211800"/>
              </p:ext>
            </p:extLst>
          </p:nvPr>
        </p:nvGraphicFramePr>
        <p:xfrm>
          <a:off x="131734" y="991892"/>
          <a:ext cx="744958" cy="415055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744958">
                  <a:extLst>
                    <a:ext uri="{9D8B030D-6E8A-4147-A177-3AD203B41FA5}">
                      <a16:colId xmlns:a16="http://schemas.microsoft.com/office/drawing/2014/main" val="3395829481"/>
                    </a:ext>
                  </a:extLst>
                </a:gridCol>
              </a:tblGrid>
              <a:tr h="1566375">
                <a:tc>
                  <a:txBody>
                    <a:bodyPr/>
                    <a:lstStyle/>
                    <a:p>
                      <a:r>
                        <a:rPr lang="nl-NL" b="0" dirty="0">
                          <a:solidFill>
                            <a:schemeClr val="tx1"/>
                          </a:solidFill>
                        </a:rPr>
                        <a:t>ob</a:t>
                      </a:r>
                    </a:p>
                    <a:p>
                      <a:endParaRPr lang="nl-NL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nl-NL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nl-NL" b="0" dirty="0">
                          <a:solidFill>
                            <a:schemeClr val="tx1"/>
                          </a:solidFill>
                        </a:rPr>
                        <a:t>1-2</a:t>
                      </a:r>
                    </a:p>
                    <a:p>
                      <a:endParaRPr lang="nl-NL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nl-NL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198296"/>
                  </a:ext>
                </a:extLst>
              </a:tr>
              <a:tr h="1401337">
                <a:tc>
                  <a:txBody>
                    <a:bodyPr/>
                    <a:lstStyle/>
                    <a:p>
                      <a:endParaRPr lang="nl-NL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nl-NL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799613"/>
                  </a:ext>
                </a:extLst>
              </a:tr>
              <a:tr h="1182847">
                <a:tc>
                  <a:txBody>
                    <a:bodyPr/>
                    <a:lstStyle/>
                    <a:p>
                      <a:r>
                        <a:rPr lang="nl-NL" dirty="0" err="1"/>
                        <a:t>bb</a:t>
                      </a:r>
                      <a:r>
                        <a:rPr lang="nl-NL" dirty="0"/>
                        <a:t>/</a:t>
                      </a:r>
                      <a:r>
                        <a:rPr lang="nl-NL" dirty="0" err="1"/>
                        <a:t>tf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396977"/>
                  </a:ext>
                </a:extLst>
              </a:tr>
            </a:tbl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3B2C86FC-FE16-5549-A773-4F79DA900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93" y="1004655"/>
            <a:ext cx="1216706" cy="9264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91C8D22-5CD0-854E-8B1D-8AEBC22CA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96" y="1891567"/>
            <a:ext cx="1259355" cy="96933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532FE1F-1CC9-7748-AEED-C12CF77FF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628" y="1037608"/>
            <a:ext cx="1308205" cy="144075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197227D-2B46-8741-B0FE-A494741B8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394" y="1031137"/>
            <a:ext cx="1093312" cy="144075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1998E30-0CCE-534D-A085-83E36F656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245" y="2502937"/>
            <a:ext cx="1103293" cy="144830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040638D0-D915-3B44-8D32-0E497049F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7162" y="1043329"/>
            <a:ext cx="1082316" cy="1436867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6FF94EE8-9315-BF48-BD2A-9662E188B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4007" y="1044226"/>
            <a:ext cx="1093312" cy="1448309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7B1874AD-806A-5C4F-B8A1-5C0D89366F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1755" y="2516075"/>
            <a:ext cx="1093313" cy="144453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954607D2-F835-1344-A0F7-E66EB65634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2935" y="2516165"/>
            <a:ext cx="1095201" cy="1448309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20399273-BFE6-F446-8D5D-656A3918EE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3752" y="2519715"/>
            <a:ext cx="1094236" cy="1448309"/>
          </a:xfrm>
          <a:prstGeom prst="rect">
            <a:avLst/>
          </a:prstGeom>
        </p:spPr>
      </p:pic>
      <p:graphicFrame>
        <p:nvGraphicFramePr>
          <p:cNvPr id="27" name="Tabel 27">
            <a:extLst>
              <a:ext uri="{FF2B5EF4-FFF2-40B4-BE49-F238E27FC236}">
                <a16:creationId xmlns:a16="http://schemas.microsoft.com/office/drawing/2014/main" id="{32A2F786-0FEF-E640-B881-52CE4F81D8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645785"/>
              </p:ext>
            </p:extLst>
          </p:nvPr>
        </p:nvGraphicFramePr>
        <p:xfrm>
          <a:off x="876685" y="3983064"/>
          <a:ext cx="3148552" cy="594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3876">
                  <a:extLst>
                    <a:ext uri="{9D8B030D-6E8A-4147-A177-3AD203B41FA5}">
                      <a16:colId xmlns:a16="http://schemas.microsoft.com/office/drawing/2014/main" val="3403513949"/>
                    </a:ext>
                  </a:extLst>
                </a:gridCol>
                <a:gridCol w="844658">
                  <a:extLst>
                    <a:ext uri="{9D8B030D-6E8A-4147-A177-3AD203B41FA5}">
                      <a16:colId xmlns:a16="http://schemas.microsoft.com/office/drawing/2014/main" val="4062798495"/>
                    </a:ext>
                  </a:extLst>
                </a:gridCol>
                <a:gridCol w="1530018">
                  <a:extLst>
                    <a:ext uri="{9D8B030D-6E8A-4147-A177-3AD203B41FA5}">
                      <a16:colId xmlns:a16="http://schemas.microsoft.com/office/drawing/2014/main" val="878590002"/>
                    </a:ext>
                  </a:extLst>
                </a:gridCol>
              </a:tblGrid>
              <a:tr h="286932">
                <a:tc>
                  <a:txBody>
                    <a:bodyPr/>
                    <a:lstStyle/>
                    <a:p>
                      <a:r>
                        <a:rPr lang="nl-NL" dirty="0"/>
                        <a:t>3 nask1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3 nask1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3 nask1    3 nask2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000127"/>
                  </a:ext>
                </a:extLst>
              </a:tr>
              <a:tr h="233460">
                <a:tc>
                  <a:txBody>
                    <a:bodyPr/>
                    <a:lstStyle/>
                    <a:p>
                      <a:r>
                        <a:rPr lang="nl-NL" dirty="0"/>
                        <a:t>4 nask1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4 nask1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4 nask1    4 nask2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783062"/>
                  </a:ext>
                </a:extLst>
              </a:tr>
            </a:tbl>
          </a:graphicData>
        </a:graphic>
      </p:graphicFrame>
      <p:graphicFrame>
        <p:nvGraphicFramePr>
          <p:cNvPr id="28" name="Tabel 28">
            <a:extLst>
              <a:ext uri="{FF2B5EF4-FFF2-40B4-BE49-F238E27FC236}">
                <a16:creationId xmlns:a16="http://schemas.microsoft.com/office/drawing/2014/main" id="{F9B415CC-3884-BE46-AD7C-8FF9EFC69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48895"/>
              </p:ext>
            </p:extLst>
          </p:nvPr>
        </p:nvGraphicFramePr>
        <p:xfrm>
          <a:off x="4025245" y="3972808"/>
          <a:ext cx="4987029" cy="11887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6938">
                  <a:extLst>
                    <a:ext uri="{9D8B030D-6E8A-4147-A177-3AD203B41FA5}">
                      <a16:colId xmlns:a16="http://schemas.microsoft.com/office/drawing/2014/main" val="3964914476"/>
                    </a:ext>
                  </a:extLst>
                </a:gridCol>
                <a:gridCol w="1401582">
                  <a:extLst>
                    <a:ext uri="{9D8B030D-6E8A-4147-A177-3AD203B41FA5}">
                      <a16:colId xmlns:a16="http://schemas.microsoft.com/office/drawing/2014/main" val="1957439085"/>
                    </a:ext>
                  </a:extLst>
                </a:gridCol>
                <a:gridCol w="1081422">
                  <a:extLst>
                    <a:ext uri="{9D8B030D-6E8A-4147-A177-3AD203B41FA5}">
                      <a16:colId xmlns:a16="http://schemas.microsoft.com/office/drawing/2014/main" val="417625942"/>
                    </a:ext>
                  </a:extLst>
                </a:gridCol>
                <a:gridCol w="1127087">
                  <a:extLst>
                    <a:ext uri="{9D8B030D-6E8A-4147-A177-3AD203B41FA5}">
                      <a16:colId xmlns:a16="http://schemas.microsoft.com/office/drawing/2014/main" val="2088984230"/>
                    </a:ext>
                  </a:extLst>
                </a:gridCol>
              </a:tblGrid>
              <a:tr h="297188">
                <a:tc>
                  <a:txBody>
                    <a:bodyPr/>
                    <a:lstStyle/>
                    <a:p>
                      <a:r>
                        <a:rPr lang="nl-NL" dirty="0"/>
                        <a:t>4 havo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4 vwo/gym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4 havo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4 vwo/gym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073068"/>
                  </a:ext>
                </a:extLst>
              </a:tr>
              <a:tr h="242861">
                <a:tc>
                  <a:txBody>
                    <a:bodyPr/>
                    <a:lstStyle/>
                    <a:p>
                      <a:r>
                        <a:rPr lang="nl-NL" dirty="0"/>
                        <a:t>5 havo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 vwo/gym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 havo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 vwo/gym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023310"/>
                  </a:ext>
                </a:extLst>
              </a:tr>
              <a:tr h="296760">
                <a:tc>
                  <a:txBody>
                    <a:bodyPr/>
                    <a:lstStyle/>
                    <a:p>
                      <a:r>
                        <a:rPr lang="nl-NL" dirty="0"/>
                        <a:t>keuzedomeinen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 vwo/gym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 vwo/gym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547925"/>
                  </a:ext>
                </a:extLst>
              </a:tr>
              <a:tr h="29676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keuzedomeinen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2538674"/>
                  </a:ext>
                </a:extLst>
              </a:tr>
            </a:tbl>
          </a:graphicData>
        </a:graphic>
      </p:graphicFrame>
      <p:pic>
        <p:nvPicPr>
          <p:cNvPr id="30" name="Afbeelding 29">
            <a:extLst>
              <a:ext uri="{FF2B5EF4-FFF2-40B4-BE49-F238E27FC236}">
                <a16:creationId xmlns:a16="http://schemas.microsoft.com/office/drawing/2014/main" id="{403527F4-A4E3-144B-977B-320ACEB5D5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0501" y="1219118"/>
            <a:ext cx="996704" cy="1310196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04191E4A-010F-7C42-BEDD-EE8EAAA079B3}"/>
              </a:ext>
            </a:extLst>
          </p:cNvPr>
          <p:cNvSpPr/>
          <p:nvPr/>
        </p:nvSpPr>
        <p:spPr>
          <a:xfrm>
            <a:off x="4025244" y="3964769"/>
            <a:ext cx="2787692" cy="587373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5CE11676-9DBE-884E-BE31-094E122CC108}"/>
              </a:ext>
            </a:extLst>
          </p:cNvPr>
          <p:cNvSpPr/>
          <p:nvPr/>
        </p:nvSpPr>
        <p:spPr>
          <a:xfrm>
            <a:off x="1657793" y="3983865"/>
            <a:ext cx="1531425" cy="596651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A13005F-A439-644C-973D-A483C374C7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38153" y="2338625"/>
            <a:ext cx="1005848" cy="132418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CEB058B-780D-1449-8B3E-B4CC9CA6DC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3524" y="2325460"/>
            <a:ext cx="1005848" cy="1322668"/>
          </a:xfrm>
          <a:prstGeom prst="rect">
            <a:avLst/>
          </a:prstGeom>
        </p:spPr>
      </p:pic>
      <p:sp>
        <p:nvSpPr>
          <p:cNvPr id="37" name="Rechthoek 36">
            <a:extLst>
              <a:ext uri="{FF2B5EF4-FFF2-40B4-BE49-F238E27FC236}">
                <a16:creationId xmlns:a16="http://schemas.microsoft.com/office/drawing/2014/main" id="{DAB6EE00-53FF-E448-B88E-27C2369B9C52}"/>
              </a:ext>
            </a:extLst>
          </p:cNvPr>
          <p:cNvSpPr/>
          <p:nvPr/>
        </p:nvSpPr>
        <p:spPr>
          <a:xfrm>
            <a:off x="871650" y="3975818"/>
            <a:ext cx="771252" cy="292114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Rechthoek 43">
            <a:extLst>
              <a:ext uri="{FF2B5EF4-FFF2-40B4-BE49-F238E27FC236}">
                <a16:creationId xmlns:a16="http://schemas.microsoft.com/office/drawing/2014/main" id="{CC9457A6-B89B-3249-80B2-439184AD637F}"/>
              </a:ext>
            </a:extLst>
          </p:cNvPr>
          <p:cNvSpPr/>
          <p:nvPr/>
        </p:nvSpPr>
        <p:spPr>
          <a:xfrm>
            <a:off x="6822414" y="3972808"/>
            <a:ext cx="2199331" cy="295413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B021588-BC57-9CEB-5898-2917EE17B931}"/>
              </a:ext>
            </a:extLst>
          </p:cNvPr>
          <p:cNvSpPr/>
          <p:nvPr/>
        </p:nvSpPr>
        <p:spPr>
          <a:xfrm>
            <a:off x="6815876" y="4271763"/>
            <a:ext cx="2199331" cy="295413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BBE0DE2D-5A09-4811-7F62-36D22F5CDC11}"/>
              </a:ext>
            </a:extLst>
          </p:cNvPr>
          <p:cNvSpPr/>
          <p:nvPr/>
        </p:nvSpPr>
        <p:spPr>
          <a:xfrm>
            <a:off x="5410851" y="4560734"/>
            <a:ext cx="1393845" cy="295413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B4AEB97-81FA-47D3-EE6A-755F190E919F}"/>
              </a:ext>
            </a:extLst>
          </p:cNvPr>
          <p:cNvSpPr/>
          <p:nvPr/>
        </p:nvSpPr>
        <p:spPr>
          <a:xfrm>
            <a:off x="878797" y="4273994"/>
            <a:ext cx="764106" cy="295413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58F01915-D047-E0A9-5595-1EE8800F7F5E}"/>
              </a:ext>
            </a:extLst>
          </p:cNvPr>
          <p:cNvSpPr/>
          <p:nvPr/>
        </p:nvSpPr>
        <p:spPr>
          <a:xfrm>
            <a:off x="4017006" y="4560734"/>
            <a:ext cx="1393845" cy="295413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7AD6F97-967C-5A4C-C3BC-3BE9DF75AB4C}"/>
              </a:ext>
            </a:extLst>
          </p:cNvPr>
          <p:cNvSpPr/>
          <p:nvPr/>
        </p:nvSpPr>
        <p:spPr>
          <a:xfrm>
            <a:off x="5408972" y="4850539"/>
            <a:ext cx="1393845" cy="295413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D045F9EF-EFBD-33EC-FCD2-3414FD14EFE0}"/>
              </a:ext>
            </a:extLst>
          </p:cNvPr>
          <p:cNvSpPr/>
          <p:nvPr/>
        </p:nvSpPr>
        <p:spPr>
          <a:xfrm>
            <a:off x="3185232" y="3985679"/>
            <a:ext cx="845040" cy="295413"/>
          </a:xfrm>
          <a:prstGeom prst="rect">
            <a:avLst/>
          </a:prstGeom>
          <a:solidFill>
            <a:schemeClr val="accent4">
              <a:alpha val="4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2B8C1A08-1A21-915C-E67F-01C503A37E23}"/>
              </a:ext>
            </a:extLst>
          </p:cNvPr>
          <p:cNvSpPr/>
          <p:nvPr/>
        </p:nvSpPr>
        <p:spPr>
          <a:xfrm>
            <a:off x="7877057" y="4560734"/>
            <a:ext cx="1135209" cy="295413"/>
          </a:xfrm>
          <a:prstGeom prst="rect">
            <a:avLst/>
          </a:prstGeom>
          <a:solidFill>
            <a:schemeClr val="accent4">
              <a:alpha val="4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72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37" grpId="0" animBg="1"/>
      <p:bldP spid="44" grpId="0" animBg="1"/>
      <p:bldP spid="2" grpId="0" animBg="1"/>
      <p:bldP spid="3" grpId="0" animBg="1"/>
      <p:bldP spid="7" grpId="0" animBg="1"/>
      <p:bldP spid="11" grpId="0" animBg="1"/>
      <p:bldP spid="13" grpId="0" animBg="1"/>
      <p:bldP spid="15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700" i="1" dirty="0">
                <a:solidFill>
                  <a:srgbClr val="ED7D31"/>
                </a:solidFill>
              </a:rPr>
              <a:t>Zonnestelsel</a:t>
            </a:r>
            <a:endParaRPr lang="nl-NL" sz="27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1EFC406-435B-1D4A-A174-3D3CD7C80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34" y="1452598"/>
            <a:ext cx="1754001" cy="915131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724D6F9D-CE61-0143-A7F1-1B35D4F68E49}"/>
              </a:ext>
            </a:extLst>
          </p:cNvPr>
          <p:cNvSpPr>
            <a:spLocks noChangeAspect="1"/>
          </p:cNvSpPr>
          <p:nvPr/>
        </p:nvSpPr>
        <p:spPr>
          <a:xfrm>
            <a:off x="3777477" y="1824244"/>
            <a:ext cx="135000" cy="135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EA449003-7BDC-A544-A90A-EE1AA85C3EDE}"/>
              </a:ext>
            </a:extLst>
          </p:cNvPr>
          <p:cNvSpPr/>
          <p:nvPr/>
        </p:nvSpPr>
        <p:spPr>
          <a:xfrm rot="21420000">
            <a:off x="2047117" y="1902560"/>
            <a:ext cx="3730719" cy="756800"/>
          </a:xfrm>
          <a:prstGeom prst="ellipse">
            <a:avLst/>
          </a:prstGeom>
          <a:noFill/>
          <a:ln w="254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56A43C8-B1AD-9746-8992-FB898BF56098}"/>
              </a:ext>
            </a:extLst>
          </p:cNvPr>
          <p:cNvSpPr txBox="1"/>
          <p:nvPr/>
        </p:nvSpPr>
        <p:spPr>
          <a:xfrm>
            <a:off x="3599717" y="1499921"/>
            <a:ext cx="6589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</a:rPr>
              <a:t>aarde</a:t>
            </a:r>
          </a:p>
        </p:txBody>
      </p:sp>
    </p:spTree>
    <p:extLst>
      <p:ext uri="{BB962C8B-B14F-4D97-AF65-F5344CB8AC3E}">
        <p14:creationId xmlns:p14="http://schemas.microsoft.com/office/powerpoint/2010/main" val="750313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525 C 0.11753 -0.00494 0.20694 0.01914 0.20746 0.05895 C 0.21267 0.09846 0.12413 0.14074 0.01232 0.15216 C -0.09966 0.16019 -0.19375 0.13704 -0.19393 0.09661 C -0.19549 0.05587 -0.1066 0.01513 0.00208 0.00525 Z " pathEditMode="relative" rAng="21360000" ptsTypes="AAAAA">
                                      <p:cBhvr>
                                        <p:cTn id="6" dur="3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73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185 C 0.1533 -0.00803 0.28403 0.03827 0.28663 0.10617 C 0.28889 0.17376 0.16198 0.23858 0.00503 0.24846 C -0.15261 0.25895 -0.28247 0.2108 -0.28507 0.14352 C -0.2875 0.075 -0.16163 0.01234 -0.00417 0.00185 Z " pathEditMode="relative" rAng="21420000" ptsTypes="AAAAA">
                                      <p:cBhvr>
                                        <p:cTn id="8" dur="3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700" i="1" dirty="0">
                <a:solidFill>
                  <a:srgbClr val="ED7D31"/>
                </a:solidFill>
              </a:rPr>
              <a:t>Zonnestelsel</a:t>
            </a:r>
            <a:endParaRPr lang="nl-NL" sz="2700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60933653-F0B6-B041-988F-F9EE70209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60" y="1180257"/>
            <a:ext cx="6014119" cy="1644887"/>
          </a:xfrm>
          <a:prstGeom prst="rect">
            <a:avLst/>
          </a:prstGeom>
        </p:spPr>
      </p:pic>
      <p:grpSp>
        <p:nvGrpSpPr>
          <p:cNvPr id="22" name="Groep 21">
            <a:extLst>
              <a:ext uri="{FF2B5EF4-FFF2-40B4-BE49-F238E27FC236}">
                <a16:creationId xmlns:a16="http://schemas.microsoft.com/office/drawing/2014/main" id="{500F10B7-357A-F84E-9864-E6148EE971AF}"/>
              </a:ext>
            </a:extLst>
          </p:cNvPr>
          <p:cNvGrpSpPr/>
          <p:nvPr/>
        </p:nvGrpSpPr>
        <p:grpSpPr>
          <a:xfrm>
            <a:off x="1130551" y="1414843"/>
            <a:ext cx="6741505" cy="1272458"/>
            <a:chOff x="179294" y="2927108"/>
            <a:chExt cx="8988673" cy="1696610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BA71A287-5FAE-334A-BC2C-7497AE525D38}"/>
                </a:ext>
              </a:extLst>
            </p:cNvPr>
            <p:cNvSpPr/>
            <p:nvPr/>
          </p:nvSpPr>
          <p:spPr>
            <a:xfrm>
              <a:off x="2899662" y="3426207"/>
              <a:ext cx="2963256" cy="625842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dirty="0"/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053523F9-5078-F147-972E-36DB9484DEAA}"/>
                </a:ext>
              </a:extLst>
            </p:cNvPr>
            <p:cNvSpPr/>
            <p:nvPr/>
          </p:nvSpPr>
          <p:spPr>
            <a:xfrm rot="-240000">
              <a:off x="1648138" y="3156386"/>
              <a:ext cx="5599090" cy="1182429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dirty="0"/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0C4155E8-5DA1-9640-A52F-6FC79C68E930}"/>
                </a:ext>
              </a:extLst>
            </p:cNvPr>
            <p:cNvSpPr/>
            <p:nvPr/>
          </p:nvSpPr>
          <p:spPr>
            <a:xfrm>
              <a:off x="179294" y="2927108"/>
              <a:ext cx="8857129" cy="1696610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dirty="0"/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EE29D12D-FE69-624B-AF4A-0A44453B4EC2}"/>
                </a:ext>
              </a:extLst>
            </p:cNvPr>
            <p:cNvSpPr/>
            <p:nvPr/>
          </p:nvSpPr>
          <p:spPr>
            <a:xfrm>
              <a:off x="3567953" y="3542321"/>
              <a:ext cx="1612805" cy="358588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dirty="0"/>
            </a:p>
          </p:txBody>
        </p:sp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59E5F674-352F-744E-9E9A-E9AF91B94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74" b="65568"/>
            <a:stretch/>
          </p:blipFill>
          <p:spPr>
            <a:xfrm>
              <a:off x="4279073" y="3652562"/>
              <a:ext cx="216130" cy="216000"/>
            </a:xfrm>
            <a:prstGeom prst="rect">
              <a:avLst/>
            </a:prstGeom>
          </p:spPr>
        </p:pic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0D399CB1-331D-2445-8C23-6F409FE9C3FA}"/>
                </a:ext>
              </a:extLst>
            </p:cNvPr>
            <p:cNvSpPr txBox="1"/>
            <p:nvPr/>
          </p:nvSpPr>
          <p:spPr>
            <a:xfrm>
              <a:off x="4758291" y="3696186"/>
              <a:ext cx="91947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i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Jupiter</a:t>
              </a: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E0131F9D-D614-164E-AA4C-2BD6FA050B3F}"/>
                </a:ext>
              </a:extLst>
            </p:cNvPr>
            <p:cNvSpPr txBox="1"/>
            <p:nvPr/>
          </p:nvSpPr>
          <p:spPr>
            <a:xfrm>
              <a:off x="5771711" y="3665892"/>
              <a:ext cx="112420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i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Saturnus</a:t>
              </a:r>
            </a:p>
          </p:txBody>
        </p: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5DEC77E4-7955-0C44-9719-3444630381A6}"/>
                </a:ext>
              </a:extLst>
            </p:cNvPr>
            <p:cNvSpPr txBox="1"/>
            <p:nvPr/>
          </p:nvSpPr>
          <p:spPr>
            <a:xfrm>
              <a:off x="7125342" y="3489909"/>
              <a:ext cx="10134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i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Uranus</a:t>
              </a:r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3650F98E-3E52-E749-93EE-2A07791303B5}"/>
                </a:ext>
              </a:extLst>
            </p:cNvPr>
            <p:cNvSpPr txBox="1"/>
            <p:nvPr/>
          </p:nvSpPr>
          <p:spPr>
            <a:xfrm>
              <a:off x="7998828" y="3674574"/>
              <a:ext cx="116913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i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Neptunus</a:t>
              </a: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BC2D4130-CB39-DB41-AAD4-0FB8730C31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17430" y="365885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0D1B6953-A376-294B-ADEC-987EA526ED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0034" y="344371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713B6F94-70B2-2445-98E2-DE22544CDD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63966" y="361403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A33C5E7E-F0DD-0847-80D7-CABBC4E73D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6128" y="364092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</p:grpSp>
    </p:spTree>
    <p:extLst>
      <p:ext uri="{BB962C8B-B14F-4D97-AF65-F5344CB8AC3E}">
        <p14:creationId xmlns:p14="http://schemas.microsoft.com/office/powerpoint/2010/main" val="8594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20CCDA66-CE97-6949-899E-8113C68B8220}"/>
              </a:ext>
            </a:extLst>
          </p:cNvPr>
          <p:cNvSpPr/>
          <p:nvPr/>
        </p:nvSpPr>
        <p:spPr>
          <a:xfrm>
            <a:off x="3168460" y="1788004"/>
            <a:ext cx="2222442" cy="469382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892CE7E0-E579-4049-92B0-988810D6DA94}"/>
              </a:ext>
            </a:extLst>
          </p:cNvPr>
          <p:cNvSpPr/>
          <p:nvPr/>
        </p:nvSpPr>
        <p:spPr>
          <a:xfrm rot="-240000">
            <a:off x="2229817" y="1585639"/>
            <a:ext cx="4199318" cy="886822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62BC731B-A6F1-BD44-9C91-8CE549CD2CDA}"/>
              </a:ext>
            </a:extLst>
          </p:cNvPr>
          <p:cNvSpPr/>
          <p:nvPr/>
        </p:nvSpPr>
        <p:spPr>
          <a:xfrm>
            <a:off x="1128184" y="1413680"/>
            <a:ext cx="6642847" cy="1272458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31713F71-B2BB-084E-9462-AB8910B3A067}"/>
              </a:ext>
            </a:extLst>
          </p:cNvPr>
          <p:cNvSpPr/>
          <p:nvPr/>
        </p:nvSpPr>
        <p:spPr>
          <a:xfrm>
            <a:off x="3669678" y="1875090"/>
            <a:ext cx="1209604" cy="268941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0649896-5145-EF44-98EB-26854190D7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4" b="65568"/>
          <a:stretch/>
        </p:blipFill>
        <p:spPr>
          <a:xfrm>
            <a:off x="4203018" y="1957771"/>
            <a:ext cx="162098" cy="162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929B25A-C8E5-3E40-93DE-A9EF475BBBAA}"/>
              </a:ext>
            </a:extLst>
          </p:cNvPr>
          <p:cNvSpPr txBox="1"/>
          <p:nvPr/>
        </p:nvSpPr>
        <p:spPr>
          <a:xfrm>
            <a:off x="4562432" y="1990489"/>
            <a:ext cx="6896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Jupiter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BB92461-2A1F-B644-A9CB-82FDCEF96AF2}"/>
              </a:ext>
            </a:extLst>
          </p:cNvPr>
          <p:cNvSpPr txBox="1"/>
          <p:nvPr/>
        </p:nvSpPr>
        <p:spPr>
          <a:xfrm>
            <a:off x="5322497" y="1967768"/>
            <a:ext cx="8763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Saturnus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5B03370-94C8-894B-95CA-B015428F0281}"/>
              </a:ext>
            </a:extLst>
          </p:cNvPr>
          <p:cNvSpPr txBox="1"/>
          <p:nvPr/>
        </p:nvSpPr>
        <p:spPr>
          <a:xfrm>
            <a:off x="6337720" y="1835781"/>
            <a:ext cx="7600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Uranus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3A15A73-1572-3E44-8091-93595C241D5C}"/>
              </a:ext>
            </a:extLst>
          </p:cNvPr>
          <p:cNvSpPr txBox="1"/>
          <p:nvPr/>
        </p:nvSpPr>
        <p:spPr>
          <a:xfrm>
            <a:off x="6992835" y="1974280"/>
            <a:ext cx="8768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Neptunus</a:t>
            </a: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0B69A8FF-BF58-E147-9351-010294AA0103}"/>
              </a:ext>
            </a:extLst>
          </p:cNvPr>
          <p:cNvSpPr>
            <a:spLocks noChangeAspect="1"/>
          </p:cNvSpPr>
          <p:nvPr/>
        </p:nvSpPr>
        <p:spPr>
          <a:xfrm>
            <a:off x="5356786" y="1962493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AF74AFCB-57A7-CA48-916E-3C34F99C8269}"/>
              </a:ext>
            </a:extLst>
          </p:cNvPr>
          <p:cNvSpPr>
            <a:spLocks noChangeAspect="1"/>
          </p:cNvSpPr>
          <p:nvPr/>
        </p:nvSpPr>
        <p:spPr>
          <a:xfrm>
            <a:off x="6378739" y="1801132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0D430EE6-07AB-2142-8B0C-C337FB729FA8}"/>
              </a:ext>
            </a:extLst>
          </p:cNvPr>
          <p:cNvSpPr>
            <a:spLocks noChangeAspect="1"/>
          </p:cNvSpPr>
          <p:nvPr/>
        </p:nvSpPr>
        <p:spPr>
          <a:xfrm>
            <a:off x="7716688" y="1928873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CFB7ACD1-42A8-3D4B-9C48-67F09DB46CE3}"/>
              </a:ext>
            </a:extLst>
          </p:cNvPr>
          <p:cNvSpPr>
            <a:spLocks noChangeAspect="1"/>
          </p:cNvSpPr>
          <p:nvPr/>
        </p:nvSpPr>
        <p:spPr>
          <a:xfrm>
            <a:off x="4845809" y="1949046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31" name="Titel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nl-NL" sz="2700" i="1" dirty="0">
                <a:solidFill>
                  <a:srgbClr val="ED7D31"/>
                </a:solidFill>
              </a:rPr>
              <a:t>Zonnestelsel</a:t>
            </a:r>
            <a:endParaRPr lang="nl-NL" sz="2700" dirty="0"/>
          </a:p>
        </p:txBody>
      </p:sp>
    </p:spTree>
    <p:extLst>
      <p:ext uri="{BB962C8B-B14F-4D97-AF65-F5344CB8AC3E}">
        <p14:creationId xmlns:p14="http://schemas.microsoft.com/office/powerpoint/2010/main" val="63852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1528 C 0.0039 0.08357 -0.15899 0.13935 -0.35964 0.13935 C -0.56016 0.13935 -0.72357 0.08357 -0.72357 0.01528 C -0.72357 -0.05255 -0.56016 -0.10787 -0.35964 -0.10787 C -0.15899 -0.10787 0.0039 -0.05255 0.0039 0.01528 Z " pathEditMode="fixed" rAng="5400000" ptsTypes="AAAAA">
                                      <p:cBhvr>
                                        <p:cTn id="6" dur="10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67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019 C 0.00065 0.05556 -0.0957 0.10556 -0.22304 0.1206 C -0.34635 0.13426 -0.45286 0.10741 -0.45612 0.06459 C -0.45924 0.01389 -0.35768 -0.03565 -0.23307 -0.04815 C -0.10612 -0.06481 -0.00481 -0.0368 -0.00156 0.01019 Z " pathEditMode="fixed" rAng="5100000" ptsTypes="AAAAA">
                                      <p:cBhvr>
                                        <p:cTn id="8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34" y="25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185 C -4.375E-6 0.02778 -0.05403 0.04908 -0.12187 0.04908 C -0.1888 0.04908 -0.24375 0.02778 -0.24375 0.00185 C -0.24375 -0.02384 -0.1888 -0.04467 -0.12187 -0.04467 C -0.05403 -0.04467 -4.375E-6 -0.02384 -4.375E-6 0.00185 Z " pathEditMode="fixed" rAng="5400000" ptsTypes="AAAAA">
                                      <p:cBhvr>
                                        <p:cTn id="10" dur="1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555 C 0.00312 0.0206 -0.01667 0.03333 -0.06784 0.03333 C -0.10652 0.03333 -0.14258 0.0206 -0.13204 0.00509 C -0.13555 -0.00973 -0.1086 -0.022 -0.06094 -0.022 C -0.02826 -0.022 0.00312 -0.00996 0.00312 0.00555 Z " pathEditMode="fixed" rAng="5400000" ptsTypes="AAAAA">
                                      <p:cBhvr>
                                        <p:cTn id="12" dur="7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tafel, vrouw, vasthouden&#10;&#10;Automatisch gegenereerde beschrijving">
            <a:extLst>
              <a:ext uri="{FF2B5EF4-FFF2-40B4-BE49-F238E27FC236}">
                <a16:creationId xmlns:a16="http://schemas.microsoft.com/office/drawing/2014/main" id="{AFAED5BE-582B-6243-9E6A-C985DEFDE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1"/>
          <a:stretch/>
        </p:blipFill>
        <p:spPr>
          <a:xfrm>
            <a:off x="6298739" y="4970"/>
            <a:ext cx="3125350" cy="513853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DDDAFBE5-C5C7-834D-9F54-9098781DE1AC}"/>
              </a:ext>
            </a:extLst>
          </p:cNvPr>
          <p:cNvSpPr/>
          <p:nvPr/>
        </p:nvSpPr>
        <p:spPr>
          <a:xfrm>
            <a:off x="2048104" y="2430552"/>
            <a:ext cx="2222442" cy="469382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884E67A4-CE57-BD4C-B1CF-1526D6130C0D}"/>
              </a:ext>
            </a:extLst>
          </p:cNvPr>
          <p:cNvSpPr/>
          <p:nvPr/>
        </p:nvSpPr>
        <p:spPr>
          <a:xfrm rot="-240000">
            <a:off x="1109461" y="2228187"/>
            <a:ext cx="4199318" cy="886822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649F8B7D-986E-874B-B9B1-33AAE03A2F87}"/>
              </a:ext>
            </a:extLst>
          </p:cNvPr>
          <p:cNvSpPr/>
          <p:nvPr/>
        </p:nvSpPr>
        <p:spPr>
          <a:xfrm>
            <a:off x="7828" y="2056228"/>
            <a:ext cx="6642847" cy="1272458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FB4CBEB8-9083-C842-AE66-05C22F869FDD}"/>
              </a:ext>
            </a:extLst>
          </p:cNvPr>
          <p:cNvSpPr/>
          <p:nvPr/>
        </p:nvSpPr>
        <p:spPr>
          <a:xfrm>
            <a:off x="2549322" y="2517638"/>
            <a:ext cx="1209604" cy="268941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1F82A8F-898F-B14B-9411-102E93147B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4" b="65568"/>
          <a:stretch/>
        </p:blipFill>
        <p:spPr>
          <a:xfrm>
            <a:off x="3082662" y="2600319"/>
            <a:ext cx="162098" cy="1620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D231804-6556-5847-9298-79280AE601FE}"/>
              </a:ext>
            </a:extLst>
          </p:cNvPr>
          <p:cNvSpPr txBox="1"/>
          <p:nvPr/>
        </p:nvSpPr>
        <p:spPr>
          <a:xfrm>
            <a:off x="3442076" y="2633037"/>
            <a:ext cx="6896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Jupiter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BD4B9A3-4677-3144-8F68-E63F9EEEBBEB}"/>
              </a:ext>
            </a:extLst>
          </p:cNvPr>
          <p:cNvSpPr txBox="1"/>
          <p:nvPr/>
        </p:nvSpPr>
        <p:spPr>
          <a:xfrm>
            <a:off x="4202141" y="2610316"/>
            <a:ext cx="8763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Saturnus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FC5F696-A407-2940-8523-FC7A16D52958}"/>
              </a:ext>
            </a:extLst>
          </p:cNvPr>
          <p:cNvSpPr txBox="1"/>
          <p:nvPr/>
        </p:nvSpPr>
        <p:spPr>
          <a:xfrm>
            <a:off x="5217364" y="2478329"/>
            <a:ext cx="7600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Uranus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0271AC3-2413-2F4A-890D-3E56C14B0519}"/>
              </a:ext>
            </a:extLst>
          </p:cNvPr>
          <p:cNvSpPr txBox="1"/>
          <p:nvPr/>
        </p:nvSpPr>
        <p:spPr>
          <a:xfrm>
            <a:off x="5872479" y="2616828"/>
            <a:ext cx="8768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Neptunus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ED7AE801-8311-6D41-9C96-C06E4695193C}"/>
              </a:ext>
            </a:extLst>
          </p:cNvPr>
          <p:cNvSpPr>
            <a:spLocks noChangeAspect="1"/>
          </p:cNvSpPr>
          <p:nvPr/>
        </p:nvSpPr>
        <p:spPr>
          <a:xfrm>
            <a:off x="4236430" y="2605041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AF4E56C4-180C-9D44-920C-89640AB9639F}"/>
              </a:ext>
            </a:extLst>
          </p:cNvPr>
          <p:cNvSpPr>
            <a:spLocks noChangeAspect="1"/>
          </p:cNvSpPr>
          <p:nvPr/>
        </p:nvSpPr>
        <p:spPr>
          <a:xfrm>
            <a:off x="5258383" y="2443680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2D654D61-3921-7B49-A9A2-56FE2FD2D8B5}"/>
              </a:ext>
            </a:extLst>
          </p:cNvPr>
          <p:cNvSpPr>
            <a:spLocks noChangeAspect="1"/>
          </p:cNvSpPr>
          <p:nvPr/>
        </p:nvSpPr>
        <p:spPr>
          <a:xfrm>
            <a:off x="6596332" y="2571421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DF3A6D3B-C30E-034A-ACAA-3DDACC5E20BB}"/>
              </a:ext>
            </a:extLst>
          </p:cNvPr>
          <p:cNvSpPr>
            <a:spLocks noChangeAspect="1"/>
          </p:cNvSpPr>
          <p:nvPr/>
        </p:nvSpPr>
        <p:spPr>
          <a:xfrm>
            <a:off x="3725453" y="2591594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371B708C-E813-9845-9937-3BB6D09AD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nl-NL" sz="2700" i="1" dirty="0">
                <a:solidFill>
                  <a:srgbClr val="ED7D31"/>
                </a:solidFill>
              </a:rPr>
              <a:t>Zonnestelsel</a:t>
            </a:r>
            <a:endParaRPr lang="nl-NL" sz="2700" dirty="0"/>
          </a:p>
        </p:txBody>
      </p:sp>
      <p:pic>
        <p:nvPicPr>
          <p:cNvPr id="20" name="Afbeelding 19" descr="Afbeelding met persoon, tafel, vrouw, vasthouden&#10;&#10;Automatisch gegenereerde beschrijving">
            <a:extLst>
              <a:ext uri="{FF2B5EF4-FFF2-40B4-BE49-F238E27FC236}">
                <a16:creationId xmlns:a16="http://schemas.microsoft.com/office/drawing/2014/main" id="{0CCE2C2C-5664-7943-8F8C-919651AB3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522" r="52433"/>
          <a:stretch/>
        </p:blipFill>
        <p:spPr>
          <a:xfrm>
            <a:off x="0" y="4448431"/>
            <a:ext cx="4349578" cy="69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13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afbeelding, monitor, scherm, tafel&#10;&#10;Automatisch gegenereerde beschrijving">
            <a:extLst>
              <a:ext uri="{FF2B5EF4-FFF2-40B4-BE49-F238E27FC236}">
                <a16:creationId xmlns:a16="http://schemas.microsoft.com/office/drawing/2014/main" id="{5F83D8E3-1E21-274A-8009-2C3C929A0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021"/>
            <a:ext cx="9144000" cy="4959458"/>
          </a:xfrm>
          <a:prstGeom prst="rect">
            <a:avLst/>
          </a:prstGeom>
        </p:spPr>
      </p:pic>
      <p:pic>
        <p:nvPicPr>
          <p:cNvPr id="6" name="Afbeelding 5" descr="Afbeelding met persoon, tafel, vrouw, vasthouden&#10;&#10;Automatisch gegenereerde beschrijving">
            <a:extLst>
              <a:ext uri="{FF2B5EF4-FFF2-40B4-BE49-F238E27FC236}">
                <a16:creationId xmlns:a16="http://schemas.microsoft.com/office/drawing/2014/main" id="{458FBE05-7491-5342-9B3E-9C7A4794D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21"/>
          <a:stretch/>
        </p:blipFill>
        <p:spPr>
          <a:xfrm>
            <a:off x="4291129" y="1759945"/>
            <a:ext cx="1495714" cy="2459171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61A16897-0F80-C34C-A76D-B81DF63BA6AF}"/>
              </a:ext>
            </a:extLst>
          </p:cNvPr>
          <p:cNvSpPr/>
          <p:nvPr/>
        </p:nvSpPr>
        <p:spPr>
          <a:xfrm>
            <a:off x="2335490" y="2908607"/>
            <a:ext cx="871426" cy="180000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EFF79A3F-B681-624A-A109-19317F578C3C}"/>
              </a:ext>
            </a:extLst>
          </p:cNvPr>
          <p:cNvSpPr/>
          <p:nvPr/>
        </p:nvSpPr>
        <p:spPr>
          <a:xfrm rot="-240000">
            <a:off x="1891618" y="2819338"/>
            <a:ext cx="1778363" cy="330044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7A619135-03EE-D24C-9CEF-BECDC6EC64FC}"/>
              </a:ext>
            </a:extLst>
          </p:cNvPr>
          <p:cNvSpPr/>
          <p:nvPr/>
        </p:nvSpPr>
        <p:spPr>
          <a:xfrm>
            <a:off x="1463039" y="2731587"/>
            <a:ext cx="2801967" cy="540346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A68FC4B3-32BD-F743-949A-DD642A699885}"/>
              </a:ext>
            </a:extLst>
          </p:cNvPr>
          <p:cNvSpPr/>
          <p:nvPr/>
        </p:nvSpPr>
        <p:spPr>
          <a:xfrm>
            <a:off x="2468879" y="2921670"/>
            <a:ext cx="581281" cy="103308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pic>
        <p:nvPicPr>
          <p:cNvPr id="20" name="Afbeelding 19" descr="Afbeelding met persoon, tafel, vrouw, vasthouden&#10;&#10;Automatisch gegenereerde beschrijving">
            <a:extLst>
              <a:ext uri="{FF2B5EF4-FFF2-40B4-BE49-F238E27FC236}">
                <a16:creationId xmlns:a16="http://schemas.microsoft.com/office/drawing/2014/main" id="{9E626FF4-83C7-B446-8423-7BCA1DAAF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522" r="52433"/>
          <a:stretch/>
        </p:blipFill>
        <p:spPr>
          <a:xfrm>
            <a:off x="0" y="4448431"/>
            <a:ext cx="4349578" cy="692583"/>
          </a:xfrm>
          <a:prstGeom prst="rect">
            <a:avLst/>
          </a:prstGeom>
        </p:spPr>
      </p:pic>
      <p:sp>
        <p:nvSpPr>
          <p:cNvPr id="2" name="Actieknop: Informatie 1">
            <a:hlinkClick r:id="rId4" highlightClick="1"/>
            <a:extLst>
              <a:ext uri="{FF2B5EF4-FFF2-40B4-BE49-F238E27FC236}">
                <a16:creationId xmlns:a16="http://schemas.microsoft.com/office/drawing/2014/main" id="{A509A6E9-62ED-2E45-B224-D1B42F1E4093}"/>
              </a:ext>
            </a:extLst>
          </p:cNvPr>
          <p:cNvSpPr/>
          <p:nvPr/>
        </p:nvSpPr>
        <p:spPr>
          <a:xfrm>
            <a:off x="2209044" y="253496"/>
            <a:ext cx="72428" cy="8148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3989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AED4B-7B87-9943-BB61-D9C7D9C6E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4631"/>
            <a:ext cx="4947907" cy="994172"/>
          </a:xfrm>
        </p:spPr>
        <p:txBody>
          <a:bodyPr>
            <a:normAutofit/>
          </a:bodyPr>
          <a:lstStyle/>
          <a:p>
            <a:r>
              <a:rPr lang="nl-NL" sz="2800" dirty="0"/>
              <a:t>Hoe maakt </a:t>
            </a:r>
            <a:r>
              <a:rPr lang="nl-NL" sz="2800" dirty="0" err="1"/>
              <a:t>Polaris</a:t>
            </a:r>
            <a:r>
              <a:rPr lang="nl-NL" sz="2800" dirty="0"/>
              <a:t> het verschil?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CA221B-D28F-AE48-8643-AC5E96D9F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88803"/>
            <a:ext cx="8041525" cy="3774281"/>
          </a:xfrm>
        </p:spPr>
        <p:txBody>
          <a:bodyPr>
            <a:normAutofit fontScale="92500" lnSpcReduction="10000"/>
          </a:bodyPr>
          <a:lstStyle/>
          <a:p>
            <a:r>
              <a:rPr lang="nl-NL" sz="2400" dirty="0"/>
              <a:t>Focus op concepten, compact en helder uitgelegd  </a:t>
            </a:r>
          </a:p>
          <a:p>
            <a:r>
              <a:rPr lang="nl-NL" sz="2400" dirty="0"/>
              <a:t>Overzichtelijk, rustig en zeer gestructureerd</a:t>
            </a:r>
          </a:p>
          <a:p>
            <a:r>
              <a:rPr lang="nl-NL" sz="2400" dirty="0"/>
              <a:t>Per § een leerdoel met leerdoelencheck</a:t>
            </a:r>
          </a:p>
          <a:p>
            <a:r>
              <a:rPr lang="nl-NL" sz="2400" dirty="0"/>
              <a:t>RTTI-gecertificeerd (leerdoelen, opdrachten en toetsen) </a:t>
            </a:r>
          </a:p>
          <a:p>
            <a:r>
              <a:rPr lang="nl-NL" sz="2400" dirty="0"/>
              <a:t>Per § een uitlegvideo over de kernconcepten </a:t>
            </a:r>
          </a:p>
          <a:p>
            <a:r>
              <a:rPr lang="nl-NL" sz="2400" dirty="0"/>
              <a:t>Per § een presentatie om de les te verrijken </a:t>
            </a:r>
          </a:p>
          <a:p>
            <a:r>
              <a:rPr lang="nl-NL" sz="2400" dirty="0"/>
              <a:t>Een TF </a:t>
            </a:r>
            <a:r>
              <a:rPr lang="nl-NL" sz="2400" dirty="0" err="1"/>
              <a:t>leerlinglicentie</a:t>
            </a:r>
            <a:r>
              <a:rPr lang="nl-NL" sz="2400" dirty="0"/>
              <a:t> met de </a:t>
            </a:r>
            <a:r>
              <a:rPr lang="nl-NL" sz="2400" dirty="0" err="1"/>
              <a:t>ebooks</a:t>
            </a:r>
            <a:r>
              <a:rPr lang="nl-NL" sz="2400" dirty="0"/>
              <a:t> van 4 havo en 4, 5 vwo</a:t>
            </a:r>
          </a:p>
          <a:p>
            <a:r>
              <a:rPr lang="nl-NL" sz="2400" dirty="0"/>
              <a:t>Examenvoorbereiding met </a:t>
            </a:r>
            <a:r>
              <a:rPr lang="nl-NL" sz="2400" dirty="0" err="1"/>
              <a:t>ExamenFit</a:t>
            </a:r>
            <a:endParaRPr lang="nl-NL" sz="2400" dirty="0"/>
          </a:p>
          <a:p>
            <a:r>
              <a:rPr lang="nl-NL" sz="2400" dirty="0"/>
              <a:t>Gratis online docentenmateriaal</a:t>
            </a:r>
          </a:p>
          <a:p>
            <a:r>
              <a:rPr lang="nl-NL" sz="2400" dirty="0"/>
              <a:t>Alle ruimte om eigen accenten te leggen </a:t>
            </a:r>
          </a:p>
        </p:txBody>
      </p:sp>
    </p:spTree>
    <p:extLst>
      <p:ext uri="{BB962C8B-B14F-4D97-AF65-F5344CB8AC3E}">
        <p14:creationId xmlns:p14="http://schemas.microsoft.com/office/powerpoint/2010/main" val="3796802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CA94C93-3729-C643-B8D4-2802347AF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611" y="0"/>
            <a:ext cx="7636389" cy="51435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9134D52F-5B13-414E-98AF-2E837ECD3659}"/>
              </a:ext>
            </a:extLst>
          </p:cNvPr>
          <p:cNvSpPr/>
          <p:nvPr/>
        </p:nvSpPr>
        <p:spPr>
          <a:xfrm rot="16200000">
            <a:off x="-1554481" y="180894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800" i="1" dirty="0"/>
              <a:t>POLARIS</a:t>
            </a:r>
            <a:r>
              <a:rPr lang="nl-NL" sz="2800" dirty="0"/>
              <a:t> is dé gids voor uw natuurkundeonderwijs 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93277C-1E8C-5244-B051-3823CFC05E1F}"/>
              </a:ext>
            </a:extLst>
          </p:cNvPr>
          <p:cNvSpPr txBox="1"/>
          <p:nvPr/>
        </p:nvSpPr>
        <p:spPr>
          <a:xfrm>
            <a:off x="1813898" y="1351280"/>
            <a:ext cx="478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accent2"/>
                </a:solidFill>
              </a:rPr>
              <a:t>Dank voor uw aandacht!</a:t>
            </a:r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4AEE410E-7040-D044-A583-ADEA6F97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0856" y="2420888"/>
            <a:ext cx="5750744" cy="2365723"/>
          </a:xfrm>
        </p:spPr>
        <p:txBody>
          <a:bodyPr/>
          <a:lstStyle/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www.boomvoortgezetonderwijs.nl</a:t>
            </a: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p.koopmans@boom.nl</a:t>
            </a: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39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26057B62-46D3-9F4D-B476-D8B58F156B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694239"/>
              </p:ext>
            </p:extLst>
          </p:nvPr>
        </p:nvGraphicFramePr>
        <p:xfrm>
          <a:off x="486032" y="1151858"/>
          <a:ext cx="8271885" cy="373318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556955">
                  <a:extLst>
                    <a:ext uri="{9D8B030D-6E8A-4147-A177-3AD203B41FA5}">
                      <a16:colId xmlns:a16="http://schemas.microsoft.com/office/drawing/2014/main" val="369232911"/>
                    </a:ext>
                  </a:extLst>
                </a:gridCol>
                <a:gridCol w="1602608">
                  <a:extLst>
                    <a:ext uri="{9D8B030D-6E8A-4147-A177-3AD203B41FA5}">
                      <a16:colId xmlns:a16="http://schemas.microsoft.com/office/drawing/2014/main" val="3056097795"/>
                    </a:ext>
                  </a:extLst>
                </a:gridCol>
                <a:gridCol w="1759058">
                  <a:extLst>
                    <a:ext uri="{9D8B030D-6E8A-4147-A177-3AD203B41FA5}">
                      <a16:colId xmlns:a16="http://schemas.microsoft.com/office/drawing/2014/main" val="1250156935"/>
                    </a:ext>
                  </a:extLst>
                </a:gridCol>
                <a:gridCol w="1522748">
                  <a:extLst>
                    <a:ext uri="{9D8B030D-6E8A-4147-A177-3AD203B41FA5}">
                      <a16:colId xmlns:a16="http://schemas.microsoft.com/office/drawing/2014/main" val="2656729123"/>
                    </a:ext>
                  </a:extLst>
                </a:gridCol>
                <a:gridCol w="1830516">
                  <a:extLst>
                    <a:ext uri="{9D8B030D-6E8A-4147-A177-3AD203B41FA5}">
                      <a16:colId xmlns:a16="http://schemas.microsoft.com/office/drawing/2014/main" val="3934956357"/>
                    </a:ext>
                  </a:extLst>
                </a:gridCol>
              </a:tblGrid>
              <a:tr h="401954">
                <a:tc>
                  <a:txBody>
                    <a:bodyPr/>
                    <a:lstStyle/>
                    <a:p>
                      <a:pPr marR="356235" algn="l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vwo/gym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R="356235" algn="l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havo/vwo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6350" marR="356235" indent="-6350" algn="l">
                        <a:spcAft>
                          <a:spcPts val="0"/>
                        </a:spcAft>
                        <a:tabLst/>
                      </a:pPr>
                      <a:r>
                        <a:rPr lang="nl-NL" sz="1800" dirty="0">
                          <a:effectLst/>
                        </a:rPr>
                        <a:t>vmbo-t/havo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R="356235" algn="l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vmbo-</a:t>
                      </a:r>
                      <a:r>
                        <a:rPr lang="nl-NL" sz="1800" dirty="0" err="1">
                          <a:effectLst/>
                        </a:rPr>
                        <a:t>kgt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R="356235" algn="l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vmbo-</a:t>
                      </a:r>
                      <a:r>
                        <a:rPr lang="nl-NL" sz="1800" dirty="0" err="1">
                          <a:effectLst/>
                        </a:rPr>
                        <a:t>bk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067625542"/>
                  </a:ext>
                </a:extLst>
              </a:tr>
              <a:tr h="447479">
                <a:tc gridSpan="4">
                  <a:txBody>
                    <a:bodyPr/>
                    <a:lstStyle/>
                    <a:p>
                      <a:pPr marR="356235" algn="ctr">
                        <a:spcAft>
                          <a:spcPts val="0"/>
                        </a:spcAft>
                      </a:pPr>
                      <a:r>
                        <a:rPr lang="nl-NL" sz="1800" b="0" dirty="0">
                          <a:effectLst/>
                        </a:rPr>
                        <a:t>leerboek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R="356235" algn="ctr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leerwerkboek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91472992"/>
                  </a:ext>
                </a:extLst>
              </a:tr>
              <a:tr h="2414190">
                <a:tc gridSpan="4">
                  <a:txBody>
                    <a:bodyPr/>
                    <a:lstStyle/>
                    <a:p>
                      <a:pPr marR="356235" algn="ctr">
                        <a:spcAft>
                          <a:spcPts val="0"/>
                        </a:spcAft>
                      </a:pPr>
                      <a:r>
                        <a:rPr lang="nl-NL" sz="1800" b="0" dirty="0">
                          <a:effectLst/>
                        </a:rPr>
                        <a:t>practica- en werkbladenboek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280597"/>
                  </a:ext>
                </a:extLst>
              </a:tr>
              <a:tr h="469557">
                <a:tc gridSpan="5">
                  <a:txBody>
                    <a:bodyPr/>
                    <a:lstStyle/>
                    <a:p>
                      <a:pPr marR="356235" algn="ctr">
                        <a:spcAft>
                          <a:spcPts val="0"/>
                        </a:spcAft>
                      </a:pPr>
                      <a:r>
                        <a:rPr lang="nl-NL" sz="1800" b="0" dirty="0">
                          <a:effectLst/>
                        </a:rPr>
                        <a:t>online leerlingenpakket + docentenpakket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135680"/>
                  </a:ext>
                </a:extLst>
              </a:tr>
            </a:tbl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0077EB6E-3736-FA49-BC09-96EE77B6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51" y="242848"/>
            <a:ext cx="7886700" cy="994172"/>
          </a:xfrm>
        </p:spPr>
        <p:txBody>
          <a:bodyPr/>
          <a:lstStyle/>
          <a:p>
            <a:r>
              <a:rPr lang="nl-NL" dirty="0"/>
              <a:t>Arrangement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F6D7156-6751-884C-AC6E-7C44005EC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89" y="2449983"/>
            <a:ext cx="1253244" cy="177437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EE27B31-E6B4-134F-85F0-FF4483A0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269" y="2449272"/>
            <a:ext cx="1248790" cy="17743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2F813CA-752E-0044-AD22-15D99253B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698" y="2444528"/>
            <a:ext cx="1259091" cy="178477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7CDA3CB-9623-9547-B646-AEA815E70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520" y="2434567"/>
            <a:ext cx="1259092" cy="178464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623452A7-393C-7449-9F34-CE4659E5B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3889" y="2443905"/>
            <a:ext cx="1248790" cy="177530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2927CA1-191E-1540-8E12-2EC75C25B6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1652" y="2433298"/>
            <a:ext cx="1265068" cy="179218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2EF924D-D0E4-F74E-8CFB-AF5A712F22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3496" y="2432844"/>
            <a:ext cx="1265068" cy="179049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BEB752E-4097-ED48-A276-442F2338A2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3690" y="2430704"/>
            <a:ext cx="1280721" cy="179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3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innen, papier, tafel, bureau&#10;&#10;Automatisch gegenereerde beschrijving">
            <a:extLst>
              <a:ext uri="{FF2B5EF4-FFF2-40B4-BE49-F238E27FC236}">
                <a16:creationId xmlns:a16="http://schemas.microsoft.com/office/drawing/2014/main" id="{C8B90051-59AC-C74C-ABB7-D5F832804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69" y="1099"/>
            <a:ext cx="6845031" cy="5133774"/>
          </a:xfrm>
        </p:spPr>
      </p:pic>
    </p:spTree>
    <p:extLst>
      <p:ext uri="{BB962C8B-B14F-4D97-AF65-F5344CB8AC3E}">
        <p14:creationId xmlns:p14="http://schemas.microsoft.com/office/powerpoint/2010/main" val="3594949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EB75C1C-E97B-8043-9F66-3DAAF723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598191" y="-315595"/>
            <a:ext cx="8229600" cy="857250"/>
          </a:xfrm>
        </p:spPr>
        <p:txBody>
          <a:bodyPr/>
          <a:lstStyle/>
          <a:p>
            <a:r>
              <a:rPr lang="nl-NL" dirty="0"/>
              <a:t>Echte natuurkunde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EBB0FF-E653-8440-8FDA-FDE0FA27A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14" y="0"/>
            <a:ext cx="77576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03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F299A87-A068-C44C-8122-93D83EA05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-302048"/>
            <a:ext cx="8229600" cy="857250"/>
          </a:xfrm>
        </p:spPr>
        <p:txBody>
          <a:bodyPr/>
          <a:lstStyle/>
          <a:p>
            <a:r>
              <a:rPr lang="nl-NL" dirty="0"/>
              <a:t>Focus op de kern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385D4C4-CA0E-1344-B86F-2FFDB2C41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1" y="1"/>
            <a:ext cx="8226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30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6195087-9AEB-C743-870D-4C547D106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40008"/>
            <a:ext cx="8229600" cy="857250"/>
          </a:xfrm>
        </p:spPr>
        <p:txBody>
          <a:bodyPr/>
          <a:lstStyle/>
          <a:p>
            <a:r>
              <a:rPr lang="nl-NL" dirty="0"/>
              <a:t>Overzicht en structuur</a:t>
            </a:r>
          </a:p>
        </p:txBody>
      </p:sp>
      <p:pic>
        <p:nvPicPr>
          <p:cNvPr id="7" name="Afbeelding 6" descr="Afbeelding met schermafbeelding, kaart&#10;&#10;Automatisch gegenereerde beschrijving">
            <a:extLst>
              <a:ext uri="{FF2B5EF4-FFF2-40B4-BE49-F238E27FC236}">
                <a16:creationId xmlns:a16="http://schemas.microsoft.com/office/drawing/2014/main" id="{AE7C6C0A-FB14-7142-904B-AE532EAC6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81" y="5040"/>
            <a:ext cx="82179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13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591F64A-6810-7741-87CF-13FA6C567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266911"/>
            <a:ext cx="8229600" cy="857250"/>
          </a:xfrm>
        </p:spPr>
        <p:txBody>
          <a:bodyPr/>
          <a:lstStyle/>
          <a:p>
            <a:r>
              <a:rPr lang="nl-NL" dirty="0"/>
              <a:t>Functionele afbeeldingen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759E95A-3144-AC41-8307-4E68861A3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0"/>
            <a:ext cx="77683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BD5FA9B-DDDA-6A4A-89DC-8D08788EB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300779"/>
            <a:ext cx="8229600" cy="857250"/>
          </a:xfrm>
        </p:spPr>
        <p:txBody>
          <a:bodyPr/>
          <a:lstStyle/>
          <a:p>
            <a:r>
              <a:rPr lang="nl-NL" dirty="0"/>
              <a:t>Uitgewerkte voorbeelden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56BC161-7F79-2E46-B3A2-22ADE7C79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70" y="0"/>
            <a:ext cx="77678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86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5921</TotalTime>
  <Words>268</Words>
  <Application>Microsoft Macintosh PowerPoint</Application>
  <PresentationFormat>Diavoorstelling (16:9)</PresentationFormat>
  <Paragraphs>94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Kantoorthema</vt:lpstr>
      <vt:lpstr>    Nu helemaal compleet!  Peter Koopmans</vt:lpstr>
      <vt:lpstr>PowerPoint-presentatie</vt:lpstr>
      <vt:lpstr>Arrangement</vt:lpstr>
      <vt:lpstr>PowerPoint-presentatie</vt:lpstr>
      <vt:lpstr>Echte natuurkunde</vt:lpstr>
      <vt:lpstr>Focus op de kern</vt:lpstr>
      <vt:lpstr>Overzicht en structuur</vt:lpstr>
      <vt:lpstr>Functionele afbeeldingen</vt:lpstr>
      <vt:lpstr>Uitgewerkte voorbeelden</vt:lpstr>
      <vt:lpstr>Volledig leerdoelgestuurd</vt:lpstr>
      <vt:lpstr>Leerdoelencheck (RTTI)</vt:lpstr>
      <vt:lpstr>Theorie</vt:lpstr>
      <vt:lpstr>Oefenen (RTTI)</vt:lpstr>
      <vt:lpstr>Toepassen (RTTI)</vt:lpstr>
      <vt:lpstr>Examentraining</vt:lpstr>
      <vt:lpstr>Toetsvoorbereiding</vt:lpstr>
      <vt:lpstr>Naslag</vt:lpstr>
      <vt:lpstr>Numerieke antwoorden</vt:lpstr>
      <vt:lpstr>PowerPoint-presentatie</vt:lpstr>
      <vt:lpstr>Zonnestelsel</vt:lpstr>
      <vt:lpstr>Zonnestelsel</vt:lpstr>
      <vt:lpstr>Zonnestelsel</vt:lpstr>
      <vt:lpstr>Zonnestelsel</vt:lpstr>
      <vt:lpstr>PowerPoint-presentatie</vt:lpstr>
      <vt:lpstr>Hoe maakt Polaris het verschil?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Boom voortgezet onderwijs</dc:title>
  <dc:creator>Peter Koopmans</dc:creator>
  <cp:lastModifiedBy>Peter Koopmans</cp:lastModifiedBy>
  <cp:revision>189</cp:revision>
  <dcterms:created xsi:type="dcterms:W3CDTF">2020-11-17T10:47:40Z</dcterms:created>
  <dcterms:modified xsi:type="dcterms:W3CDTF">2023-12-13T15:33:40Z</dcterms:modified>
</cp:coreProperties>
</file>