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88" r:id="rId4"/>
    <p:sldId id="263" r:id="rId5"/>
    <p:sldId id="275" r:id="rId6"/>
    <p:sldId id="289" r:id="rId7"/>
    <p:sldId id="258" r:id="rId8"/>
    <p:sldId id="308" r:id="rId9"/>
    <p:sldId id="309" r:id="rId10"/>
    <p:sldId id="310" r:id="rId11"/>
    <p:sldId id="322" r:id="rId12"/>
    <p:sldId id="285" r:id="rId13"/>
    <p:sldId id="291" r:id="rId14"/>
    <p:sldId id="292" r:id="rId15"/>
    <p:sldId id="293" r:id="rId16"/>
    <p:sldId id="295" r:id="rId17"/>
    <p:sldId id="287" r:id="rId18"/>
    <p:sldId id="296" r:id="rId19"/>
    <p:sldId id="297" r:id="rId20"/>
    <p:sldId id="304" r:id="rId21"/>
    <p:sldId id="305" r:id="rId22"/>
    <p:sldId id="306" r:id="rId23"/>
    <p:sldId id="311" r:id="rId24"/>
    <p:sldId id="312" r:id="rId25"/>
    <p:sldId id="313" r:id="rId26"/>
    <p:sldId id="314" r:id="rId27"/>
    <p:sldId id="315" r:id="rId28"/>
    <p:sldId id="320" r:id="rId29"/>
    <p:sldId id="323" r:id="rId30"/>
    <p:sldId id="324" r:id="rId31"/>
    <p:sldId id="321" r:id="rId32"/>
    <p:sldId id="318" r:id="rId33"/>
    <p:sldId id="299" r:id="rId34"/>
    <p:sldId id="298" r:id="rId35"/>
    <p:sldId id="316" r:id="rId36"/>
    <p:sldId id="301" r:id="rId37"/>
    <p:sldId id="302" r:id="rId38"/>
    <p:sldId id="307" r:id="rId39"/>
    <p:sldId id="279" r:id="rId40"/>
    <p:sldId id="319" r:id="rId41"/>
    <p:sldId id="290" r:id="rId42"/>
    <p:sldId id="303" r:id="rId43"/>
    <p:sldId id="262" r:id="rId4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0654" autoAdjust="0"/>
  </p:normalViewPr>
  <p:slideViewPr>
    <p:cSldViewPr snapToGrid="0">
      <p:cViewPr varScale="1">
        <p:scale>
          <a:sx n="63" d="100"/>
          <a:sy n="63" d="100"/>
        </p:scale>
        <p:origin x="13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D0E54-9EE7-4D8E-94B3-DA52AAB3760E}" type="datetimeFigureOut">
              <a:rPr lang="nl-NL" smtClean="0"/>
              <a:t>21-1-2024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59769-C8D0-42C8-A8E1-7B3A89D33186}" type="slidenum">
              <a:rPr lang="nl-NL" smtClean="0"/>
              <a:t>‹nr.›</a:t>
            </a:fld>
            <a:endParaRPr lang="nl-NL"/>
          </a:p>
        </p:txBody>
      </p:sp>
    </p:spTree>
    <p:extLst>
      <p:ext uri="{BB962C8B-B14F-4D97-AF65-F5344CB8AC3E}">
        <p14:creationId xmlns:p14="http://schemas.microsoft.com/office/powerpoint/2010/main" val="198805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Beide wateropstellingen zijn gebouwd door Nico de Boer.</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1</a:t>
            </a:fld>
            <a:endParaRPr lang="nl-NL"/>
          </a:p>
        </p:txBody>
      </p:sp>
    </p:spTree>
    <p:extLst>
      <p:ext uri="{BB962C8B-B14F-4D97-AF65-F5344CB8AC3E}">
        <p14:creationId xmlns:p14="http://schemas.microsoft.com/office/powerpoint/2010/main" val="2143509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Problematischer wordt het als het model eigenschappen heeft waarvoor de analogie leidt tot iets buiten de elektriciteit. Dan is er grote kans op misconcepten.</a:t>
            </a:r>
            <a:br>
              <a:rPr lang="nl-NL" dirty="0"/>
            </a:br>
            <a:r>
              <a:rPr lang="nl-NL" dirty="0"/>
              <a:t>Ik citeer Laurence </a:t>
            </a:r>
            <a:r>
              <a:rPr lang="nl-NL" dirty="0" err="1"/>
              <a:t>Viennot</a:t>
            </a:r>
            <a:r>
              <a:rPr lang="nl-NL" dirty="0"/>
              <a:t>: je moet leerlingen duidelijk maken dat het model grenzen heeft en liefst welke dat zijn (al kan dat niet altijd) “</a:t>
            </a:r>
            <a:r>
              <a:rPr lang="nl-NL" dirty="0" err="1"/>
              <a:t>You</a:t>
            </a:r>
            <a:r>
              <a:rPr lang="nl-NL" dirty="0"/>
              <a:t> have </a:t>
            </a:r>
            <a:r>
              <a:rPr lang="nl-NL" dirty="0" err="1"/>
              <a:t>to</a:t>
            </a:r>
            <a:r>
              <a:rPr lang="nl-NL" dirty="0"/>
              <a:t> </a:t>
            </a:r>
            <a:r>
              <a:rPr lang="nl-NL" dirty="0" err="1"/>
              <a:t>negotiate</a:t>
            </a:r>
            <a:r>
              <a:rPr lang="nl-NL" dirty="0"/>
              <a:t>”</a:t>
            </a:r>
          </a:p>
          <a:p>
            <a:r>
              <a:rPr lang="nl-NL" dirty="0"/>
              <a:t>Doe elektrisch wat elektrisch kan, dat helpt daarna de analogie beter te begrijpen. Ik heb hier zelf een beetje mazzel bij gehad, dat ik het watermodel eigenlijk alleen voor spanning wilde gebruiken nadat ik al wat elektriciteit had uitgelegd.</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10</a:t>
            </a:fld>
            <a:endParaRPr lang="nl-NL"/>
          </a:p>
        </p:txBody>
      </p:sp>
    </p:spTree>
    <p:extLst>
      <p:ext uri="{BB962C8B-B14F-4D97-AF65-F5344CB8AC3E}">
        <p14:creationId xmlns:p14="http://schemas.microsoft.com/office/powerpoint/2010/main" val="226756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Ad 1: stroom meten aan beide kanten van het lampje </a:t>
            </a:r>
            <a:r>
              <a:rPr lang="nl-NL" dirty="0">
                <a:sym typeface="Wingdings" panose="05000000000000000000" pitchFamily="2" charset="2"/>
              </a:rPr>
              <a:t> stroomwet van </a:t>
            </a:r>
            <a:r>
              <a:rPr lang="nl-NL" dirty="0" err="1">
                <a:sym typeface="Wingdings" panose="05000000000000000000" pitchFamily="2" charset="2"/>
              </a:rPr>
              <a:t>Kirchhof</a:t>
            </a:r>
            <a:r>
              <a:rPr lang="nl-NL" dirty="0">
                <a:sym typeface="Wingdings" panose="05000000000000000000" pitchFamily="2" charset="2"/>
              </a:rPr>
              <a:t>.</a:t>
            </a:r>
          </a:p>
          <a:p>
            <a:r>
              <a:rPr lang="nl-NL" dirty="0">
                <a:sym typeface="Wingdings" panose="05000000000000000000" pitchFamily="2" charset="2"/>
              </a:rPr>
              <a:t>Ad 3: uitgaande van één lampje en een vaste spanning: voeg een tweede lampje in serie toe: stroom uit de bron neemt af; stroomwet geldt nog steeds, maar met andere getallen.</a:t>
            </a:r>
            <a:br>
              <a:rPr lang="nl-NL" dirty="0">
                <a:sym typeface="Wingdings" panose="05000000000000000000" pitchFamily="2" charset="2"/>
              </a:rPr>
            </a:br>
            <a:r>
              <a:rPr lang="nl-NL" dirty="0">
                <a:sym typeface="Wingdings" panose="05000000000000000000" pitchFamily="2" charset="2"/>
              </a:rPr>
              <a:t>Idem uitbreiden met lampje parallel: stroom uit bron verdubbelt. Stroomwet geldt nog steeds, maar met andere getallen.</a:t>
            </a:r>
            <a:endParaRPr lang="nl-NL" dirty="0"/>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11</a:t>
            </a:fld>
            <a:endParaRPr lang="nl-NL"/>
          </a:p>
        </p:txBody>
      </p:sp>
    </p:spTree>
    <p:extLst>
      <p:ext uri="{BB962C8B-B14F-4D97-AF65-F5344CB8AC3E}">
        <p14:creationId xmlns:p14="http://schemas.microsoft.com/office/powerpoint/2010/main" val="403475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gaat allemaal kwalitatief (al zou het wel kwantitatief kunnen). Leerlingen pikken het snel op, al zou het goed zijn om dit te demonstreren (daar hebben we nog geen materiaal voor gemaakt).</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12</a:t>
            </a:fld>
            <a:endParaRPr lang="nl-NL"/>
          </a:p>
        </p:txBody>
      </p:sp>
    </p:spTree>
    <p:extLst>
      <p:ext uri="{BB962C8B-B14F-4D97-AF65-F5344CB8AC3E}">
        <p14:creationId xmlns:p14="http://schemas.microsoft.com/office/powerpoint/2010/main" val="326604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versie op deze foto is een prototype, de uiteindelijke waterschakeling heeft ook een drukmeter tussen het smalle buisje en de kraan.</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13</a:t>
            </a:fld>
            <a:endParaRPr lang="nl-NL"/>
          </a:p>
        </p:txBody>
      </p:sp>
    </p:spTree>
    <p:extLst>
      <p:ext uri="{BB962C8B-B14F-4D97-AF65-F5344CB8AC3E}">
        <p14:creationId xmlns:p14="http://schemas.microsoft.com/office/powerpoint/2010/main" val="3854265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wordt niet door alle onderzoekers van elektriciteitsonderwijs beseft. (Zie bijv. </a:t>
            </a:r>
            <a:r>
              <a:rPr lang="nl-NL" dirty="0" err="1"/>
              <a:t>Burde</a:t>
            </a:r>
            <a:r>
              <a:rPr lang="nl-NL" dirty="0"/>
              <a:t> en Wilhelm, 2020)</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17</a:t>
            </a:fld>
            <a:endParaRPr lang="nl-NL"/>
          </a:p>
        </p:txBody>
      </p:sp>
    </p:spTree>
    <p:extLst>
      <p:ext uri="{BB962C8B-B14F-4D97-AF65-F5344CB8AC3E}">
        <p14:creationId xmlns:p14="http://schemas.microsoft.com/office/powerpoint/2010/main" val="447485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watermeter bij een huis (plaatje rechtsboven) meet hoeveel water er in totaal het huis is ingestroomd (en niet er uit </a:t>
            </a:r>
            <a:r>
              <a:rPr lang="nl-NL" dirty="0">
                <a:sym typeface="Wingdings" panose="05000000000000000000" pitchFamily="2" charset="2"/>
              </a:rPr>
              <a:t> verschil!)</a:t>
            </a:r>
            <a:br>
              <a:rPr lang="nl-NL" dirty="0">
                <a:sym typeface="Wingdings" panose="05000000000000000000" pitchFamily="2" charset="2"/>
              </a:rPr>
            </a:br>
            <a:r>
              <a:rPr lang="nl-NL" dirty="0">
                <a:sym typeface="Wingdings" panose="05000000000000000000" pitchFamily="2" charset="2"/>
              </a:rPr>
              <a:t>Een echte flowmeter</a:t>
            </a:r>
            <a:r>
              <a:rPr lang="nl-NL" dirty="0"/>
              <a:t> (plaatje rechtsonder) meet volumesnelheid (‘debiet’) en lijkt dus meer op een A-meter, maar is niet bekend bij leerlingen.</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18</a:t>
            </a:fld>
            <a:endParaRPr lang="nl-NL"/>
          </a:p>
        </p:txBody>
      </p:sp>
    </p:spTree>
    <p:extLst>
      <p:ext uri="{BB962C8B-B14F-4D97-AF65-F5344CB8AC3E}">
        <p14:creationId xmlns:p14="http://schemas.microsoft.com/office/powerpoint/2010/main" val="246953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Introductie van spanning. In de waterschakeling gaat het om </a:t>
            </a:r>
            <a:r>
              <a:rPr lang="nl-NL" b="1" dirty="0"/>
              <a:t>drukverschil</a:t>
            </a:r>
            <a:r>
              <a:rPr lang="nl-NL" b="0" dirty="0"/>
              <a:t>, niet om de drukken op zichzelf. Daarom moet de waterhoogte tegelijk aan twee kanten van de vernauwing gemeten worden en het verschil worden uitgerekend.</a:t>
            </a:r>
            <a:br>
              <a:rPr lang="nl-NL" b="0" dirty="0"/>
            </a:br>
            <a:r>
              <a:rPr lang="nl-NL" b="0" dirty="0"/>
              <a:t>Een V-meter doet dit en moet daarom met beide kanten van het apparaat waarover het de spanning moet meten verbonden zijn. Elektrische spanning is dus een soort ‘elektrisch drukverschil’. De elektrische druk zelf meten we in de schoolpraktijk niet.</a:t>
            </a:r>
            <a:endParaRPr lang="nl-NL" b="1" dirty="0"/>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19</a:t>
            </a:fld>
            <a:endParaRPr lang="nl-NL"/>
          </a:p>
        </p:txBody>
      </p:sp>
    </p:spTree>
    <p:extLst>
      <p:ext uri="{BB962C8B-B14F-4D97-AF65-F5344CB8AC3E}">
        <p14:creationId xmlns:p14="http://schemas.microsoft.com/office/powerpoint/2010/main" val="3287217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Opstelling bouwen!</a:t>
            </a:r>
          </a:p>
          <a:p>
            <a:r>
              <a:rPr lang="nl-NL" dirty="0"/>
              <a:t>Oefenen d.m.v. PEOE-demo’s.</a:t>
            </a:r>
          </a:p>
          <a:p>
            <a:r>
              <a:rPr lang="nl-NL" dirty="0"/>
              <a:t>Kan ook met </a:t>
            </a:r>
            <a:r>
              <a:rPr lang="nl-NL" dirty="0" err="1"/>
              <a:t>fast</a:t>
            </a:r>
            <a:r>
              <a:rPr lang="nl-NL" dirty="0"/>
              <a:t> feedback.</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20</a:t>
            </a:fld>
            <a:endParaRPr lang="nl-NL"/>
          </a:p>
        </p:txBody>
      </p:sp>
    </p:spTree>
    <p:extLst>
      <p:ext uri="{BB962C8B-B14F-4D97-AF65-F5344CB8AC3E}">
        <p14:creationId xmlns:p14="http://schemas.microsoft.com/office/powerpoint/2010/main" val="266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N.B.: een goed hulpmiddel is om in het begin de lampjes dunnetjes te schetsen </a:t>
            </a:r>
            <a:r>
              <a:rPr lang="nl-NL" b="1" dirty="0"/>
              <a:t>tussen</a:t>
            </a:r>
            <a:r>
              <a:rPr lang="nl-NL" b="0" dirty="0"/>
              <a:t> de </a:t>
            </a:r>
            <a:r>
              <a:rPr lang="nl-NL" b="0" dirty="0" err="1"/>
              <a:t>kleurniveau’s</a:t>
            </a:r>
            <a:r>
              <a:rPr lang="nl-NL" b="0" dirty="0"/>
              <a:t> in de figuur uiterst rechts.</a:t>
            </a:r>
            <a:endParaRPr lang="nl-NL" dirty="0"/>
          </a:p>
          <a:p>
            <a:r>
              <a:rPr lang="nl-NL" dirty="0"/>
              <a:t>Nu ook de lampjesschakeling en de meer uitgebreide schakeling.</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28</a:t>
            </a:fld>
            <a:endParaRPr lang="nl-NL"/>
          </a:p>
        </p:txBody>
      </p:sp>
    </p:spTree>
    <p:extLst>
      <p:ext uri="{BB962C8B-B14F-4D97-AF65-F5344CB8AC3E}">
        <p14:creationId xmlns:p14="http://schemas.microsoft.com/office/powerpoint/2010/main" val="2220159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N.B.: alle opstellingen waren tijdens de workshop aanwezig, Deze sheet is na de workshop aan de </a:t>
            </a:r>
            <a:r>
              <a:rPr lang="nl-NL" dirty="0" err="1"/>
              <a:t>powerpoint</a:t>
            </a:r>
            <a:r>
              <a:rPr lang="nl-NL" dirty="0"/>
              <a:t> toegevoegd omdat er in de </a:t>
            </a:r>
            <a:r>
              <a:rPr lang="nl-NL" dirty="0" err="1"/>
              <a:t>ppt</a:t>
            </a:r>
            <a:r>
              <a:rPr lang="nl-NL" dirty="0"/>
              <a:t> geen afbeelding van deze opstelling stond..</a:t>
            </a:r>
            <a:br>
              <a:rPr lang="nl-NL" dirty="0"/>
            </a:br>
            <a:r>
              <a:rPr lang="nl-NL" dirty="0"/>
              <a:t>De afbeeldingen in deze sheet laten zien wat er gebeurt met de spanningen in de quizvraag met de drie lampjes – en meer. In de praktijk gebruik je de opstellingen vrij kort, maar de mogelijkheid om de demo te herhalen en kleine dingen te veranderen (bijv. kraan </a:t>
            </a:r>
            <a:r>
              <a:rPr lang="nl-NL" dirty="0" err="1"/>
              <a:t>half-open</a:t>
            </a:r>
            <a:r>
              <a:rPr lang="nl-NL" dirty="0"/>
              <a:t> zetten) maken de demo sterker.</a:t>
            </a:r>
          </a:p>
          <a:p>
            <a:r>
              <a:rPr lang="nl-NL" dirty="0"/>
              <a:t>Aanvankelijk wilden we de </a:t>
            </a:r>
            <a:r>
              <a:rPr lang="nl-NL" dirty="0" err="1"/>
              <a:t>waterniveau’s</a:t>
            </a:r>
            <a:r>
              <a:rPr lang="nl-NL" dirty="0"/>
              <a:t> in de bakken op peil houden met een automatische pomp, maar het bleek didactisch beter om dat met de hand te doen.</a:t>
            </a:r>
            <a:br>
              <a:rPr lang="nl-NL" dirty="0"/>
            </a:br>
            <a:r>
              <a:rPr lang="nl-NL" dirty="0"/>
              <a:t>In de eerste plaats was daardoor beter te zien dat het water echt stroomde. Het water stroomt immers langzaam, zoals de lading ook langzaam stroomt. Aan de toename en afname van de hoogte in de bakken was beter te zien dat het echt stroomt.</a:t>
            </a:r>
            <a:br>
              <a:rPr lang="nl-NL" dirty="0"/>
            </a:br>
            <a:r>
              <a:rPr lang="nl-NL" dirty="0"/>
              <a:t>In de tweede plaats kun je op deze manier mooi uitleggen dat een batterij uitgeput kan raken.</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30</a:t>
            </a:fld>
            <a:endParaRPr lang="nl-NL"/>
          </a:p>
        </p:txBody>
      </p:sp>
    </p:spTree>
    <p:extLst>
      <p:ext uri="{BB962C8B-B14F-4D97-AF65-F5344CB8AC3E}">
        <p14:creationId xmlns:p14="http://schemas.microsoft.com/office/powerpoint/2010/main" val="402800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Watermodellen om elektriciteit uit te leggen zijn niet nieuw, maar ze zijn uit de mode geraakt. Leerlingen zouden te weinig van water weten. Dat argument blijkt niet terecht te zijn. Aan het </a:t>
            </a:r>
            <a:r>
              <a:rPr lang="nl-NL" sz="1800" dirty="0" err="1">
                <a:effectLst/>
                <a:latin typeface="Times New Roman" panose="02020603050405020304" pitchFamily="18" charset="0"/>
                <a:ea typeface="Times New Roman" panose="02020603050405020304" pitchFamily="18" charset="0"/>
              </a:rPr>
              <a:t>Metis</a:t>
            </a:r>
            <a:r>
              <a:rPr lang="nl-NL" sz="1800" dirty="0">
                <a:effectLst/>
                <a:latin typeface="Times New Roman" panose="02020603050405020304" pitchFamily="18" charset="0"/>
                <a:ea typeface="Times New Roman" panose="02020603050405020304" pitchFamily="18" charset="0"/>
              </a:rPr>
              <a:t> Montessori Lyceum gebruiken we sinds 2020 hardware watermodellen in het elektriciteitsonderwijs vanaf klas 2VH. Hierbij proberen we om de watermodellen op het juiste moment en met de juiste doelen in te zetten. Leerlingen reageren positief en (b)lijken een beter begrip van spanning te ontwikkelen. De modellen ondersteunen potentiaalbegrip in elektrische schakelingen. Daarmee leveren ze een bijdrage aan de benadering van elektriciteitsonderwijs die in de internationale onderzoeksliteratuur gezien als een van de meeste kansrijke.</a:t>
            </a:r>
            <a:br>
              <a:rPr lang="nl-NL" sz="1800" dirty="0">
                <a:effectLst/>
                <a:latin typeface="Times New Roman" panose="02020603050405020304" pitchFamily="18" charset="0"/>
                <a:ea typeface="Times New Roman" panose="02020603050405020304" pitchFamily="18" charset="0"/>
              </a:rPr>
            </a:br>
            <a:r>
              <a:rPr lang="nl-NL" sz="1800" dirty="0">
                <a:effectLst/>
                <a:latin typeface="Times New Roman" panose="02020603050405020304" pitchFamily="18" charset="0"/>
                <a:ea typeface="Times New Roman" panose="02020603050405020304" pitchFamily="18" charset="0"/>
              </a:rPr>
              <a:t>In de workshop bespreken we de watermodellen, vergelijken we ze met andere benaderingen en bijbehorende misconcepten, en gaan we in op de bijbehorende didactiek.</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2</a:t>
            </a:fld>
            <a:endParaRPr lang="nl-NL"/>
          </a:p>
        </p:txBody>
      </p:sp>
    </p:spTree>
    <p:extLst>
      <p:ext uri="{BB962C8B-B14F-4D97-AF65-F5344CB8AC3E}">
        <p14:creationId xmlns:p14="http://schemas.microsoft.com/office/powerpoint/2010/main" val="3429049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zag zelf op gegeven moment een 2H-leerling op zijn laptop naar materiaal over de wet van Ohm kijken: ‘ik begrijp hier niks van’. Logisch, aangezien de wet van Ohm bij ons pas in 3VH </a:t>
            </a:r>
            <a:r>
              <a:rPr lang="nl-NL" dirty="0" err="1"/>
              <a:t>zit.N.B</a:t>
            </a:r>
            <a:r>
              <a:rPr lang="nl-NL" dirty="0"/>
              <a:t>.: deze leerling deed alles om maar niet te hoeven lezen.  Ook beantwoordde een 2H-leerling alle </a:t>
            </a:r>
            <a:r>
              <a:rPr lang="nl-NL" dirty="0" err="1"/>
              <a:t>toetsvragen</a:t>
            </a:r>
            <a:r>
              <a:rPr lang="nl-NL" dirty="0"/>
              <a:t> over stroom en spanning met een berekening van het elektrisch vermogen, dat bij ons pas in de vierde zit. Hij had niet met het boek gewerkt, maar vanwege tijdnood filmpjes gekeken op internet, zei hij.</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32</a:t>
            </a:fld>
            <a:endParaRPr lang="nl-NL"/>
          </a:p>
        </p:txBody>
      </p:sp>
    </p:spTree>
    <p:extLst>
      <p:ext uri="{BB962C8B-B14F-4D97-AF65-F5344CB8AC3E}">
        <p14:creationId xmlns:p14="http://schemas.microsoft.com/office/powerpoint/2010/main" val="1056810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*Stroom door een condensator, de werking van een transformator, elektromagnetische velden en energie-overdracht buiten de bedrading kan je inderdaad niet met zo’n watermodel verklaren, hoewel het wel mogelijk is om een soort analogon voor een condensator te maken.</a:t>
            </a:r>
          </a:p>
          <a:p>
            <a:r>
              <a:rPr lang="nl-NL" dirty="0"/>
              <a:t>** Dit lees je vaak, maar waar komt dit vandaan?</a:t>
            </a:r>
          </a:p>
          <a:p>
            <a:endParaRPr lang="nl-NL" dirty="0"/>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33</a:t>
            </a:fld>
            <a:endParaRPr lang="nl-NL"/>
          </a:p>
        </p:txBody>
      </p:sp>
    </p:spTree>
    <p:extLst>
      <p:ext uri="{BB962C8B-B14F-4D97-AF65-F5344CB8AC3E}">
        <p14:creationId xmlns:p14="http://schemas.microsoft.com/office/powerpoint/2010/main" val="2044481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sommige watermodellen worden pompen gebruikt in plaats van twee bakken (die in feite zich gedragen als een opgeladen condensator, tenzij iemand het hoogteverschil in stand houdt). Bij een pomp wordt het drukverschil van de bron niet gevisualiseerd. Bij een bron die bestaat uit twee bakken water met verschillende hoogteniveaus is dit drukverschil direct duidelijk op basis van het hoogteverschil. Het gaat hier om hydrostatische druk, de dichtheid van de vloeistof blijft constant.</a:t>
            </a:r>
          </a:p>
          <a:p>
            <a:endParaRPr lang="nl-NL" dirty="0"/>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34</a:t>
            </a:fld>
            <a:endParaRPr lang="nl-NL"/>
          </a:p>
        </p:txBody>
      </p:sp>
    </p:spTree>
    <p:extLst>
      <p:ext uri="{BB962C8B-B14F-4D97-AF65-F5344CB8AC3E}">
        <p14:creationId xmlns:p14="http://schemas.microsoft.com/office/powerpoint/2010/main" val="1427127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afbeelding is één van de voorbeelden die laat zien hoe diepgaand de waterschakelingen moesten worden bestudeerd,</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36</a:t>
            </a:fld>
            <a:endParaRPr lang="nl-NL"/>
          </a:p>
        </p:txBody>
      </p:sp>
    </p:spTree>
    <p:extLst>
      <p:ext uri="{BB962C8B-B14F-4D97-AF65-F5344CB8AC3E}">
        <p14:creationId xmlns:p14="http://schemas.microsoft.com/office/powerpoint/2010/main" val="1278510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*Om eerlijk te zijn: dit schreef ze in de introductie, niet als resultaat van het 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Poisson’s</a:t>
            </a:r>
            <a:r>
              <a:rPr lang="nl-NL" dirty="0"/>
              <a:t> potentiaal was wetenschappelijk superieur, maar ook didactisch, voor leerlingen? Steinberg (2008) vond positieve effecten van het model van Volta.</a:t>
            </a:r>
          </a:p>
          <a:p>
            <a:endParaRPr lang="nl-NL" dirty="0"/>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37</a:t>
            </a:fld>
            <a:endParaRPr lang="nl-NL"/>
          </a:p>
        </p:txBody>
      </p:sp>
    </p:spTree>
    <p:extLst>
      <p:ext uri="{BB962C8B-B14F-4D97-AF65-F5344CB8AC3E}">
        <p14:creationId xmlns:p14="http://schemas.microsoft.com/office/powerpoint/2010/main" val="2228260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Zie E. van den Berg, W. Grosheide, J. Breedijk, A. Schouten, “Misconcepties, elektriciteit, energie en basisvorming”, </a:t>
            </a:r>
            <a:r>
              <a:rPr lang="nl-NL" i="1" dirty="0"/>
              <a:t>NVOX </a:t>
            </a:r>
            <a:r>
              <a:rPr lang="nl-NL" dirty="0"/>
              <a:t>20-6257-26 (1995).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solidFill>
                  <a:srgbClr val="231F20"/>
                </a:solidFill>
              </a:rPr>
              <a:t>Bij de basisvorming kwam de nadruk op directe maatschappelijke toepasbaarheid te liggen. De basisvorming was bedoeld voor alle leerlingen. Vwo en havo-scholen mochten wel meer diepgaand elektriciteitsonderwijs geven.. </a:t>
            </a:r>
            <a:r>
              <a:rPr lang="nl-NL" dirty="0"/>
              <a:t>In het artikel van </a:t>
            </a:r>
            <a:r>
              <a:rPr lang="nl-NL" dirty="0" err="1"/>
              <a:t>van</a:t>
            </a:r>
            <a:r>
              <a:rPr lang="nl-NL" dirty="0"/>
              <a:t> den Berg c.s. worden de misconcepten beschreven die zouden kunnen ontstaan binnen het kader van de basisvorming, en hoe je hiermee om zou kunnen gaan.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solidFill>
                  <a:srgbClr val="231F20"/>
                </a:solidFill>
              </a:rPr>
              <a:t>Waarschijnlijk begon de opmars van de kabouters en de mannetjes met rugzakjes als gevolg van de basisvorming.</a:t>
            </a:r>
            <a:endParaRPr lang="en-US" sz="1200" b="0" i="0" u="none" strike="noStrike" baseline="0" dirty="0">
              <a:solidFill>
                <a:srgbClr val="231F20"/>
              </a:solidFill>
            </a:endParaRPr>
          </a:p>
          <a:p>
            <a:endParaRPr lang="nl-NL" dirty="0"/>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38</a:t>
            </a:fld>
            <a:endParaRPr lang="nl-NL"/>
          </a:p>
        </p:txBody>
      </p:sp>
    </p:spTree>
    <p:extLst>
      <p:ext uri="{BB962C8B-B14F-4D97-AF65-F5344CB8AC3E}">
        <p14:creationId xmlns:p14="http://schemas.microsoft.com/office/powerpoint/2010/main" val="2336681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Dit helpt om later de link met het watermodel gemakkelijker te leggen.</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42</a:t>
            </a:fld>
            <a:endParaRPr lang="nl-NL"/>
          </a:p>
        </p:txBody>
      </p:sp>
    </p:spTree>
    <p:extLst>
      <p:ext uri="{BB962C8B-B14F-4D97-AF65-F5344CB8AC3E}">
        <p14:creationId xmlns:p14="http://schemas.microsoft.com/office/powerpoint/2010/main" val="3273920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b="0" dirty="0"/>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43</a:t>
            </a:fld>
            <a:endParaRPr lang="nl-NL"/>
          </a:p>
        </p:txBody>
      </p:sp>
    </p:spTree>
    <p:extLst>
      <p:ext uri="{BB962C8B-B14F-4D97-AF65-F5344CB8AC3E}">
        <p14:creationId xmlns:p14="http://schemas.microsoft.com/office/powerpoint/2010/main" val="157964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Zelfs veel natuurkundedocenten maken niet alle vragen van bovenstaande quiz foutloos.</a:t>
            </a:r>
          </a:p>
          <a:p>
            <a:r>
              <a:rPr lang="nl-NL" dirty="0"/>
              <a:t>- Vraag 1 en 2: bron geeft 6V. Welke spanning geeft de V-meter aan? Brandt het lampje?</a:t>
            </a:r>
            <a:br>
              <a:rPr lang="nl-NL" dirty="0"/>
            </a:br>
            <a:r>
              <a:rPr lang="nl-NL" dirty="0"/>
              <a:t>- Vraag 3 en 4: bron geeft 230 V, lampen branden op 115 V. Eén lamp gaat kapot, beide branden dan niet meer. Hoe groot is de spanning over de lamp die kapot is, en hoe groot is de spanning over de kapotte lamp?</a:t>
            </a:r>
          </a:p>
          <a:p>
            <a:r>
              <a:rPr lang="nl-NL" dirty="0"/>
              <a:t>- Vraag 5 en 6: de drie lampjes zijn gelijk. De schakelaar sluit. Wat gebeurt er daardoor 5. met de felheid waarmee A gaat branden? 6. En lampje B?</a:t>
            </a:r>
          </a:p>
          <a:p>
            <a:r>
              <a:rPr lang="nl-NL" dirty="0"/>
              <a:t>- Hoe groot is de gemiddelde snelheid van individuele elektronen in een normale stroomdraad bij een normale stroomsterkte? (Antwoord: enkele meters per uur)</a:t>
            </a:r>
            <a:br>
              <a:rPr lang="nl-NL" dirty="0"/>
            </a:br>
            <a:r>
              <a:rPr lang="nl-NL" dirty="0"/>
              <a:t>- Hoe stroomt de energie van de bron naar het mapje: (Antwoord: </a:t>
            </a:r>
            <a:r>
              <a:rPr lang="nl-NL" b="1" dirty="0"/>
              <a:t>langs beide</a:t>
            </a:r>
            <a:r>
              <a:rPr lang="nl-NL" dirty="0"/>
              <a:t> draden; zie </a:t>
            </a:r>
            <a:r>
              <a:rPr lang="nl-NL" dirty="0" err="1"/>
              <a:t>Sefton</a:t>
            </a:r>
            <a:r>
              <a:rPr lang="nl-NL" dirty="0"/>
              <a:t>, (2002). </a:t>
            </a:r>
            <a:r>
              <a:rPr lang="nl-NL" dirty="0" err="1"/>
              <a:t>Sefton</a:t>
            </a:r>
            <a:r>
              <a:rPr lang="nl-NL" dirty="0"/>
              <a:t> vindt ook het antwoord: ‘dat weten we niet’ acceptabel. Naar leerlingen toe kies ik voor het antwoord ‘door beide draden’, waarbij de energie wordt doorgegeven door de Coulombkracht, veel sneller dan de elektronen zelf bewegen (met de opmerking dat dit slechts een sterk vereenvoudigd model is. N.B.: hierbij gaan we ook nog voorbij aan de </a:t>
            </a:r>
            <a:r>
              <a:rPr lang="nl-NL" dirty="0" err="1"/>
              <a:t>quantumfysica</a:t>
            </a:r>
            <a:r>
              <a:rPr lang="nl-NL" dirty="0"/>
              <a:t>. </a:t>
            </a:r>
            <a:r>
              <a:rPr lang="nl-NL" dirty="0" err="1"/>
              <a:t>Sefton</a:t>
            </a:r>
            <a:r>
              <a:rPr lang="nl-NL" dirty="0"/>
              <a:t> heeft overigens ook bezwaar tegen een wateranalogie.</a:t>
            </a:r>
          </a:p>
          <a:p>
            <a:r>
              <a:rPr lang="nl-NL" dirty="0"/>
              <a:t>- Welke lampje brandt het felst in een schakeling van twee verschillende lampjes, het lampje met de grootste of de kleinste weerstand? Antwoord: dat hangt van de schakeling af.</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3</a:t>
            </a:fld>
            <a:endParaRPr lang="nl-NL"/>
          </a:p>
        </p:txBody>
      </p:sp>
    </p:spTree>
    <p:extLst>
      <p:ext uri="{BB962C8B-B14F-4D97-AF65-F5344CB8AC3E}">
        <p14:creationId xmlns:p14="http://schemas.microsoft.com/office/powerpoint/2010/main" val="222885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Conclusie: elektriciteit is lastiger dan veel mensen denken.</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4</a:t>
            </a:fld>
            <a:endParaRPr lang="nl-NL"/>
          </a:p>
        </p:txBody>
      </p:sp>
    </p:spTree>
    <p:extLst>
      <p:ext uri="{BB962C8B-B14F-4D97-AF65-F5344CB8AC3E}">
        <p14:creationId xmlns:p14="http://schemas.microsoft.com/office/powerpoint/2010/main" val="145603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 de workshop bleken we het er over eens dat spanning en het combineren van alle begrippen de tweede grootste moeilijkheden waren.</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5</a:t>
            </a:fld>
            <a:endParaRPr lang="nl-NL"/>
          </a:p>
        </p:txBody>
      </p:sp>
    </p:spTree>
    <p:extLst>
      <p:ext uri="{BB962C8B-B14F-4D97-AF65-F5344CB8AC3E}">
        <p14:creationId xmlns:p14="http://schemas.microsoft.com/office/powerpoint/2010/main" val="7437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Hannelore </a:t>
            </a:r>
            <a:r>
              <a:rPr lang="nl-NL" dirty="0" err="1"/>
              <a:t>Schwedes</a:t>
            </a:r>
            <a:r>
              <a:rPr lang="nl-NL" dirty="0"/>
              <a:t> (1996), die uitgebreid onderzoek deed naar het gebruik van watermodellen stelt dat leerlingen een schakeling moeten leren zien als één samenhangend systeem.</a:t>
            </a:r>
          </a:p>
          <a:p>
            <a:r>
              <a:rPr lang="nl-NL" dirty="0"/>
              <a:t>Het is me opgevallen dat in nogal wat schoolboeken wel aandacht gegeven wordt aan regels voor spanning en stroom in schakelingen, maar niet aan hoe die regels aangepast moeten worden als er iets in de schakeling verandert.</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6</a:t>
            </a:fld>
            <a:endParaRPr lang="nl-NL"/>
          </a:p>
        </p:txBody>
      </p:sp>
    </p:spTree>
    <p:extLst>
      <p:ext uri="{BB962C8B-B14F-4D97-AF65-F5344CB8AC3E}">
        <p14:creationId xmlns:p14="http://schemas.microsoft.com/office/powerpoint/2010/main" val="85038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Pieter Licht heeft hier belangrijke bijdragen aan geleverd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Bijv. Van Buuren, O, &amp; van der Lee, M. (juli 2010). Elektriciteit en Automatisering in huis voor 4 havo, </a:t>
            </a:r>
            <a:r>
              <a:rPr lang="nl-NL" sz="1800" i="1" dirty="0">
                <a:effectLst/>
                <a:latin typeface="Calibri" panose="020F0502020204030204" pitchFamily="34" charset="0"/>
                <a:ea typeface="Times New Roman" panose="02020603050405020304" pitchFamily="18" charset="0"/>
                <a:cs typeface="Times New Roman" panose="02020603050405020304" pitchFamily="18" charset="0"/>
              </a:rPr>
              <a:t>Stichting Natuurkunde.nl, Enschede.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i="0" dirty="0">
                <a:effectLst/>
                <a:latin typeface="Calibri" panose="020F0502020204030204" pitchFamily="34" charset="0"/>
                <a:ea typeface="Calibri" panose="020F0502020204030204" pitchFamily="34" charset="0"/>
                <a:cs typeface="Times New Roman" panose="02020603050405020304" pitchFamily="18" charset="0"/>
              </a:rPr>
              <a:t>*** Het filmpje was mooi, drie lampjessysteem, elektriciteit en water vlak bij elkaar, maar in de film waren de veranderingen niet heel goed zichtbaar en er waren geen simpelere schakelingen.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i="0" dirty="0">
                <a:effectLst/>
                <a:latin typeface="Calibri" panose="020F0502020204030204" pitchFamily="34" charset="0"/>
                <a:ea typeface="Calibri" panose="020F0502020204030204" pitchFamily="34" charset="0"/>
                <a:cs typeface="Times New Roman" panose="02020603050405020304" pitchFamily="18" charset="0"/>
              </a:rPr>
              <a:t>Bovendien was het niet echt, je kon niet zelf dingen veranderen.</a:t>
            </a:r>
          </a:p>
          <a:p>
            <a:endParaRPr lang="nl-NL" dirty="0"/>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7</a:t>
            </a:fld>
            <a:endParaRPr lang="nl-NL"/>
          </a:p>
        </p:txBody>
      </p:sp>
    </p:spTree>
    <p:extLst>
      <p:ext uri="{BB962C8B-B14F-4D97-AF65-F5344CB8AC3E}">
        <p14:creationId xmlns:p14="http://schemas.microsoft.com/office/powerpoint/2010/main" val="234951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iemand die elektriciteit én het model al begrijpt is de analogie duidelijk, maar voor iemand die één van beide of beide kanten niet begrijpt ligt dat anders.</a:t>
            </a:r>
          </a:p>
          <a:p>
            <a:r>
              <a:rPr lang="nl-NL" dirty="0"/>
              <a:t>Afbeelding naar Pieter Licht (1987)</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8</a:t>
            </a:fld>
            <a:endParaRPr lang="nl-NL"/>
          </a:p>
        </p:txBody>
      </p:sp>
    </p:spTree>
    <p:extLst>
      <p:ext uri="{BB962C8B-B14F-4D97-AF65-F5344CB8AC3E}">
        <p14:creationId xmlns:p14="http://schemas.microsoft.com/office/powerpoint/2010/main" val="135543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Zelden is de analogie 1-op-1 kloppend. Dat maakt het model en de analogie nog niet waardeloos, ze kunnen nog een brugfunctie hebben</a:t>
            </a:r>
          </a:p>
        </p:txBody>
      </p:sp>
      <p:sp>
        <p:nvSpPr>
          <p:cNvPr id="4" name="Tijdelijke aanduiding voor dianummer 3"/>
          <p:cNvSpPr>
            <a:spLocks noGrp="1"/>
          </p:cNvSpPr>
          <p:nvPr>
            <p:ph type="sldNum" sz="quarter" idx="5"/>
          </p:nvPr>
        </p:nvSpPr>
        <p:spPr/>
        <p:txBody>
          <a:bodyPr/>
          <a:lstStyle/>
          <a:p>
            <a:fld id="{D3159769-C8D0-42C8-A8E1-7B3A89D33186}" type="slidenum">
              <a:rPr lang="nl-NL" smtClean="0"/>
              <a:t>9</a:t>
            </a:fld>
            <a:endParaRPr lang="nl-NL"/>
          </a:p>
        </p:txBody>
      </p:sp>
    </p:spTree>
    <p:extLst>
      <p:ext uri="{BB962C8B-B14F-4D97-AF65-F5344CB8AC3E}">
        <p14:creationId xmlns:p14="http://schemas.microsoft.com/office/powerpoint/2010/main" val="242594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B1856-F993-3B15-CF99-0B09F00FFF6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7AB716A-C9FB-D7D5-4C59-4A048F960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18E809F-BD7D-2A65-D540-3EA72F97724C}"/>
              </a:ext>
            </a:extLst>
          </p:cNvPr>
          <p:cNvSpPr>
            <a:spLocks noGrp="1"/>
          </p:cNvSpPr>
          <p:nvPr>
            <p:ph type="dt" sz="half" idx="10"/>
          </p:nvPr>
        </p:nvSpPr>
        <p:spPr/>
        <p:txBody>
          <a:bodyPr/>
          <a:lstStyle/>
          <a:p>
            <a:fld id="{117C7F77-3B33-4C89-AAE8-96470EDA955F}"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13C2BACD-7E0F-0007-6306-5090E343BE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57BEC8-780B-BD4D-4E98-C69A17549197}"/>
              </a:ext>
            </a:extLst>
          </p:cNvPr>
          <p:cNvSpPr>
            <a:spLocks noGrp="1"/>
          </p:cNvSpPr>
          <p:nvPr>
            <p:ph type="sldNum" sz="quarter" idx="12"/>
          </p:nvPr>
        </p:nvSpPr>
        <p:spPr/>
        <p:txBody>
          <a:bodyPr/>
          <a:lstStyle/>
          <a:p>
            <a:fld id="{DAA57AC6-DEED-4CE1-BD80-E8ED05CC2256}" type="slidenum">
              <a:rPr lang="nl-NL" smtClean="0"/>
              <a:t>‹nr.›</a:t>
            </a:fld>
            <a:endParaRPr lang="nl-NL"/>
          </a:p>
        </p:txBody>
      </p:sp>
    </p:spTree>
    <p:extLst>
      <p:ext uri="{BB962C8B-B14F-4D97-AF65-F5344CB8AC3E}">
        <p14:creationId xmlns:p14="http://schemas.microsoft.com/office/powerpoint/2010/main" val="40150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1E046-1C5D-59C3-1EAC-ABE3122EF76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92826F1-41E7-0FFC-4FC0-D17C68CE1D3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F0AAA1-0920-7528-D39F-EDD6E443672D}"/>
              </a:ext>
            </a:extLst>
          </p:cNvPr>
          <p:cNvSpPr>
            <a:spLocks noGrp="1"/>
          </p:cNvSpPr>
          <p:nvPr>
            <p:ph type="dt" sz="half" idx="10"/>
          </p:nvPr>
        </p:nvSpPr>
        <p:spPr/>
        <p:txBody>
          <a:bodyPr/>
          <a:lstStyle/>
          <a:p>
            <a:fld id="{117C7F77-3B33-4C89-AAE8-96470EDA955F}"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D5234696-E0AD-2D41-5AD9-2C98B9681C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1BF26F-C74F-8AF6-F99C-1B1A0C0BF202}"/>
              </a:ext>
            </a:extLst>
          </p:cNvPr>
          <p:cNvSpPr>
            <a:spLocks noGrp="1"/>
          </p:cNvSpPr>
          <p:nvPr>
            <p:ph type="sldNum" sz="quarter" idx="12"/>
          </p:nvPr>
        </p:nvSpPr>
        <p:spPr/>
        <p:txBody>
          <a:bodyPr/>
          <a:lstStyle/>
          <a:p>
            <a:fld id="{DAA57AC6-DEED-4CE1-BD80-E8ED05CC2256}" type="slidenum">
              <a:rPr lang="nl-NL" smtClean="0"/>
              <a:t>‹nr.›</a:t>
            </a:fld>
            <a:endParaRPr lang="nl-NL"/>
          </a:p>
        </p:txBody>
      </p:sp>
    </p:spTree>
    <p:extLst>
      <p:ext uri="{BB962C8B-B14F-4D97-AF65-F5344CB8AC3E}">
        <p14:creationId xmlns:p14="http://schemas.microsoft.com/office/powerpoint/2010/main" val="46965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319BD82-617F-C995-A866-FD10B342DB5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B551E17-34C6-7A1F-16B3-E91423C0C6F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3AB9FD0-DB0B-D3D1-352C-6A21CDBD210E}"/>
              </a:ext>
            </a:extLst>
          </p:cNvPr>
          <p:cNvSpPr>
            <a:spLocks noGrp="1"/>
          </p:cNvSpPr>
          <p:nvPr>
            <p:ph type="dt" sz="half" idx="10"/>
          </p:nvPr>
        </p:nvSpPr>
        <p:spPr/>
        <p:txBody>
          <a:bodyPr/>
          <a:lstStyle/>
          <a:p>
            <a:fld id="{117C7F77-3B33-4C89-AAE8-96470EDA955F}"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1CE75062-D015-D8D8-492E-56FC924AB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18D123-B140-F313-89EE-EEA6806F357C}"/>
              </a:ext>
            </a:extLst>
          </p:cNvPr>
          <p:cNvSpPr>
            <a:spLocks noGrp="1"/>
          </p:cNvSpPr>
          <p:nvPr>
            <p:ph type="sldNum" sz="quarter" idx="12"/>
          </p:nvPr>
        </p:nvSpPr>
        <p:spPr/>
        <p:txBody>
          <a:bodyPr/>
          <a:lstStyle/>
          <a:p>
            <a:fld id="{DAA57AC6-DEED-4CE1-BD80-E8ED05CC2256}" type="slidenum">
              <a:rPr lang="nl-NL" smtClean="0"/>
              <a:t>‹nr.›</a:t>
            </a:fld>
            <a:endParaRPr lang="nl-NL"/>
          </a:p>
        </p:txBody>
      </p:sp>
    </p:spTree>
    <p:extLst>
      <p:ext uri="{BB962C8B-B14F-4D97-AF65-F5344CB8AC3E}">
        <p14:creationId xmlns:p14="http://schemas.microsoft.com/office/powerpoint/2010/main" val="264037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2D425-31E0-D1D5-AC3A-42AD12F019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37A203-D117-D696-381C-1CED0E2D1ED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B82C220-95F9-3916-2BA8-8A0F1B0319BA}"/>
              </a:ext>
            </a:extLst>
          </p:cNvPr>
          <p:cNvSpPr>
            <a:spLocks noGrp="1"/>
          </p:cNvSpPr>
          <p:nvPr>
            <p:ph type="dt" sz="half" idx="10"/>
          </p:nvPr>
        </p:nvSpPr>
        <p:spPr/>
        <p:txBody>
          <a:bodyPr/>
          <a:lstStyle/>
          <a:p>
            <a:fld id="{117C7F77-3B33-4C89-AAE8-96470EDA955F}"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B1865EE3-C443-1A9A-F779-F040F257D0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462D09-C795-5920-4291-544F2CEE7B61}"/>
              </a:ext>
            </a:extLst>
          </p:cNvPr>
          <p:cNvSpPr>
            <a:spLocks noGrp="1"/>
          </p:cNvSpPr>
          <p:nvPr>
            <p:ph type="sldNum" sz="quarter" idx="12"/>
          </p:nvPr>
        </p:nvSpPr>
        <p:spPr/>
        <p:txBody>
          <a:bodyPr/>
          <a:lstStyle/>
          <a:p>
            <a:fld id="{DAA57AC6-DEED-4CE1-BD80-E8ED05CC2256}" type="slidenum">
              <a:rPr lang="nl-NL" smtClean="0"/>
              <a:t>‹nr.›</a:t>
            </a:fld>
            <a:endParaRPr lang="nl-NL"/>
          </a:p>
        </p:txBody>
      </p:sp>
    </p:spTree>
    <p:extLst>
      <p:ext uri="{BB962C8B-B14F-4D97-AF65-F5344CB8AC3E}">
        <p14:creationId xmlns:p14="http://schemas.microsoft.com/office/powerpoint/2010/main" val="227156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42643-3633-4A34-A015-289A059F5E3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B9C8644-3053-097C-A740-4E8F9A5A5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9C19370-297A-74FE-5365-073B01C5C346}"/>
              </a:ext>
            </a:extLst>
          </p:cNvPr>
          <p:cNvSpPr>
            <a:spLocks noGrp="1"/>
          </p:cNvSpPr>
          <p:nvPr>
            <p:ph type="dt" sz="half" idx="10"/>
          </p:nvPr>
        </p:nvSpPr>
        <p:spPr/>
        <p:txBody>
          <a:bodyPr/>
          <a:lstStyle/>
          <a:p>
            <a:fld id="{117C7F77-3B33-4C89-AAE8-96470EDA955F}"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CE75E4E3-3C51-71DF-9619-C1CF90CA2B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46C3E8-B122-2261-BE8F-A0974FF60283}"/>
              </a:ext>
            </a:extLst>
          </p:cNvPr>
          <p:cNvSpPr>
            <a:spLocks noGrp="1"/>
          </p:cNvSpPr>
          <p:nvPr>
            <p:ph type="sldNum" sz="quarter" idx="12"/>
          </p:nvPr>
        </p:nvSpPr>
        <p:spPr/>
        <p:txBody>
          <a:bodyPr/>
          <a:lstStyle/>
          <a:p>
            <a:fld id="{DAA57AC6-DEED-4CE1-BD80-E8ED05CC2256}" type="slidenum">
              <a:rPr lang="nl-NL" smtClean="0"/>
              <a:t>‹nr.›</a:t>
            </a:fld>
            <a:endParaRPr lang="nl-NL"/>
          </a:p>
        </p:txBody>
      </p:sp>
    </p:spTree>
    <p:extLst>
      <p:ext uri="{BB962C8B-B14F-4D97-AF65-F5344CB8AC3E}">
        <p14:creationId xmlns:p14="http://schemas.microsoft.com/office/powerpoint/2010/main" val="161150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2E214-1872-CE32-2CDA-B8F6A724F39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FC7F7C6-5167-6B24-DF4C-69599BBF0A6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C84F89E-AB4A-9003-21B6-0380A694B1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2AA40E2-22CB-DF33-84E6-C37791CC1356}"/>
              </a:ext>
            </a:extLst>
          </p:cNvPr>
          <p:cNvSpPr>
            <a:spLocks noGrp="1"/>
          </p:cNvSpPr>
          <p:nvPr>
            <p:ph type="dt" sz="half" idx="10"/>
          </p:nvPr>
        </p:nvSpPr>
        <p:spPr/>
        <p:txBody>
          <a:bodyPr/>
          <a:lstStyle/>
          <a:p>
            <a:fld id="{117C7F77-3B33-4C89-AAE8-96470EDA955F}" type="datetimeFigureOut">
              <a:rPr lang="nl-NL" smtClean="0"/>
              <a:t>21-1-2024</a:t>
            </a:fld>
            <a:endParaRPr lang="nl-NL"/>
          </a:p>
        </p:txBody>
      </p:sp>
      <p:sp>
        <p:nvSpPr>
          <p:cNvPr id="6" name="Tijdelijke aanduiding voor voettekst 5">
            <a:extLst>
              <a:ext uri="{FF2B5EF4-FFF2-40B4-BE49-F238E27FC236}">
                <a16:creationId xmlns:a16="http://schemas.microsoft.com/office/drawing/2014/main" id="{2BB91C81-FF97-7135-A8A8-9F9308953E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26A7DE4-974A-22A9-AB7E-4DD8B3ACE70A}"/>
              </a:ext>
            </a:extLst>
          </p:cNvPr>
          <p:cNvSpPr>
            <a:spLocks noGrp="1"/>
          </p:cNvSpPr>
          <p:nvPr>
            <p:ph type="sldNum" sz="quarter" idx="12"/>
          </p:nvPr>
        </p:nvSpPr>
        <p:spPr/>
        <p:txBody>
          <a:bodyPr/>
          <a:lstStyle/>
          <a:p>
            <a:fld id="{DAA57AC6-DEED-4CE1-BD80-E8ED05CC2256}" type="slidenum">
              <a:rPr lang="nl-NL" smtClean="0"/>
              <a:t>‹nr.›</a:t>
            </a:fld>
            <a:endParaRPr lang="nl-NL"/>
          </a:p>
        </p:txBody>
      </p:sp>
    </p:spTree>
    <p:extLst>
      <p:ext uri="{BB962C8B-B14F-4D97-AF65-F5344CB8AC3E}">
        <p14:creationId xmlns:p14="http://schemas.microsoft.com/office/powerpoint/2010/main" val="33394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FFAA8-E22B-4372-4CF5-D34A3B6A273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E6A4E0C-D009-D276-86CC-212DA47AF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40DAA3B-E98C-E4B7-D983-7A06A0B0BB9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5B10C6E-D913-5B76-579B-6CFE72E7D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EF27A18-9E01-5365-3001-EC045F77A94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15A4903-8F74-02EC-C49D-530340FF719B}"/>
              </a:ext>
            </a:extLst>
          </p:cNvPr>
          <p:cNvSpPr>
            <a:spLocks noGrp="1"/>
          </p:cNvSpPr>
          <p:nvPr>
            <p:ph type="dt" sz="half" idx="10"/>
          </p:nvPr>
        </p:nvSpPr>
        <p:spPr/>
        <p:txBody>
          <a:bodyPr/>
          <a:lstStyle/>
          <a:p>
            <a:fld id="{117C7F77-3B33-4C89-AAE8-96470EDA955F}" type="datetimeFigureOut">
              <a:rPr lang="nl-NL" smtClean="0"/>
              <a:t>21-1-2024</a:t>
            </a:fld>
            <a:endParaRPr lang="nl-NL"/>
          </a:p>
        </p:txBody>
      </p:sp>
      <p:sp>
        <p:nvSpPr>
          <p:cNvPr id="8" name="Tijdelijke aanduiding voor voettekst 7">
            <a:extLst>
              <a:ext uri="{FF2B5EF4-FFF2-40B4-BE49-F238E27FC236}">
                <a16:creationId xmlns:a16="http://schemas.microsoft.com/office/drawing/2014/main" id="{83E3FB54-7213-4FB7-2BFD-C45E7589B58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002CFB8-B07B-E52C-E23A-BBAB85F0590F}"/>
              </a:ext>
            </a:extLst>
          </p:cNvPr>
          <p:cNvSpPr>
            <a:spLocks noGrp="1"/>
          </p:cNvSpPr>
          <p:nvPr>
            <p:ph type="sldNum" sz="quarter" idx="12"/>
          </p:nvPr>
        </p:nvSpPr>
        <p:spPr/>
        <p:txBody>
          <a:bodyPr/>
          <a:lstStyle/>
          <a:p>
            <a:fld id="{DAA57AC6-DEED-4CE1-BD80-E8ED05CC2256}" type="slidenum">
              <a:rPr lang="nl-NL" smtClean="0"/>
              <a:t>‹nr.›</a:t>
            </a:fld>
            <a:endParaRPr lang="nl-NL"/>
          </a:p>
        </p:txBody>
      </p:sp>
    </p:spTree>
    <p:extLst>
      <p:ext uri="{BB962C8B-B14F-4D97-AF65-F5344CB8AC3E}">
        <p14:creationId xmlns:p14="http://schemas.microsoft.com/office/powerpoint/2010/main" val="234925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0240F-FEFE-0395-E74F-800B7295F5F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49C6EF-82B5-136C-ADA3-0009FBF3C696}"/>
              </a:ext>
            </a:extLst>
          </p:cNvPr>
          <p:cNvSpPr>
            <a:spLocks noGrp="1"/>
          </p:cNvSpPr>
          <p:nvPr>
            <p:ph type="dt" sz="half" idx="10"/>
          </p:nvPr>
        </p:nvSpPr>
        <p:spPr/>
        <p:txBody>
          <a:bodyPr/>
          <a:lstStyle/>
          <a:p>
            <a:fld id="{117C7F77-3B33-4C89-AAE8-96470EDA955F}" type="datetimeFigureOut">
              <a:rPr lang="nl-NL" smtClean="0"/>
              <a:t>21-1-2024</a:t>
            </a:fld>
            <a:endParaRPr lang="nl-NL"/>
          </a:p>
        </p:txBody>
      </p:sp>
      <p:sp>
        <p:nvSpPr>
          <p:cNvPr id="4" name="Tijdelijke aanduiding voor voettekst 3">
            <a:extLst>
              <a:ext uri="{FF2B5EF4-FFF2-40B4-BE49-F238E27FC236}">
                <a16:creationId xmlns:a16="http://schemas.microsoft.com/office/drawing/2014/main" id="{BE692FC6-980A-A955-4735-1E9DE732C7B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6DE983A-437E-B385-D949-F2B3A183FEAB}"/>
              </a:ext>
            </a:extLst>
          </p:cNvPr>
          <p:cNvSpPr>
            <a:spLocks noGrp="1"/>
          </p:cNvSpPr>
          <p:nvPr>
            <p:ph type="sldNum" sz="quarter" idx="12"/>
          </p:nvPr>
        </p:nvSpPr>
        <p:spPr/>
        <p:txBody>
          <a:bodyPr/>
          <a:lstStyle/>
          <a:p>
            <a:fld id="{DAA57AC6-DEED-4CE1-BD80-E8ED05CC2256}" type="slidenum">
              <a:rPr lang="nl-NL" smtClean="0"/>
              <a:t>‹nr.›</a:t>
            </a:fld>
            <a:endParaRPr lang="nl-NL"/>
          </a:p>
        </p:txBody>
      </p:sp>
    </p:spTree>
    <p:extLst>
      <p:ext uri="{BB962C8B-B14F-4D97-AF65-F5344CB8AC3E}">
        <p14:creationId xmlns:p14="http://schemas.microsoft.com/office/powerpoint/2010/main" val="390264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EE0C516-23C6-0E2C-22F0-9CAD79A89C5D}"/>
              </a:ext>
            </a:extLst>
          </p:cNvPr>
          <p:cNvSpPr>
            <a:spLocks noGrp="1"/>
          </p:cNvSpPr>
          <p:nvPr>
            <p:ph type="dt" sz="half" idx="10"/>
          </p:nvPr>
        </p:nvSpPr>
        <p:spPr/>
        <p:txBody>
          <a:bodyPr/>
          <a:lstStyle/>
          <a:p>
            <a:fld id="{117C7F77-3B33-4C89-AAE8-96470EDA955F}" type="datetimeFigureOut">
              <a:rPr lang="nl-NL" smtClean="0"/>
              <a:t>21-1-2024</a:t>
            </a:fld>
            <a:endParaRPr lang="nl-NL"/>
          </a:p>
        </p:txBody>
      </p:sp>
      <p:sp>
        <p:nvSpPr>
          <p:cNvPr id="3" name="Tijdelijke aanduiding voor voettekst 2">
            <a:extLst>
              <a:ext uri="{FF2B5EF4-FFF2-40B4-BE49-F238E27FC236}">
                <a16:creationId xmlns:a16="http://schemas.microsoft.com/office/drawing/2014/main" id="{7A552943-CA9B-BA43-558C-6F4B40D90BC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A24ED35-8EC4-E778-92C2-64E3BB4C4F06}"/>
              </a:ext>
            </a:extLst>
          </p:cNvPr>
          <p:cNvSpPr>
            <a:spLocks noGrp="1"/>
          </p:cNvSpPr>
          <p:nvPr>
            <p:ph type="sldNum" sz="quarter" idx="12"/>
          </p:nvPr>
        </p:nvSpPr>
        <p:spPr/>
        <p:txBody>
          <a:bodyPr/>
          <a:lstStyle/>
          <a:p>
            <a:fld id="{DAA57AC6-DEED-4CE1-BD80-E8ED05CC2256}" type="slidenum">
              <a:rPr lang="nl-NL" smtClean="0"/>
              <a:t>‹nr.›</a:t>
            </a:fld>
            <a:endParaRPr lang="nl-NL"/>
          </a:p>
        </p:txBody>
      </p:sp>
    </p:spTree>
    <p:extLst>
      <p:ext uri="{BB962C8B-B14F-4D97-AF65-F5344CB8AC3E}">
        <p14:creationId xmlns:p14="http://schemas.microsoft.com/office/powerpoint/2010/main" val="103607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00604-C8F4-4865-DB7A-580AA827DD1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1CA92D8-19C7-EAED-9E94-7ECA178D29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7D685DB-57F1-B0F9-D794-53C2FE4B9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2D9676-76DC-82E0-1827-D3C44A7E8D9D}"/>
              </a:ext>
            </a:extLst>
          </p:cNvPr>
          <p:cNvSpPr>
            <a:spLocks noGrp="1"/>
          </p:cNvSpPr>
          <p:nvPr>
            <p:ph type="dt" sz="half" idx="10"/>
          </p:nvPr>
        </p:nvSpPr>
        <p:spPr/>
        <p:txBody>
          <a:bodyPr/>
          <a:lstStyle/>
          <a:p>
            <a:fld id="{117C7F77-3B33-4C89-AAE8-96470EDA955F}" type="datetimeFigureOut">
              <a:rPr lang="nl-NL" smtClean="0"/>
              <a:t>21-1-2024</a:t>
            </a:fld>
            <a:endParaRPr lang="nl-NL"/>
          </a:p>
        </p:txBody>
      </p:sp>
      <p:sp>
        <p:nvSpPr>
          <p:cNvPr id="6" name="Tijdelijke aanduiding voor voettekst 5">
            <a:extLst>
              <a:ext uri="{FF2B5EF4-FFF2-40B4-BE49-F238E27FC236}">
                <a16:creationId xmlns:a16="http://schemas.microsoft.com/office/drawing/2014/main" id="{9EC71555-D79A-A765-FD3C-299B3759D05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60136A0-15DC-F756-E0F6-820C3CD7AB6C}"/>
              </a:ext>
            </a:extLst>
          </p:cNvPr>
          <p:cNvSpPr>
            <a:spLocks noGrp="1"/>
          </p:cNvSpPr>
          <p:nvPr>
            <p:ph type="sldNum" sz="quarter" idx="12"/>
          </p:nvPr>
        </p:nvSpPr>
        <p:spPr/>
        <p:txBody>
          <a:bodyPr/>
          <a:lstStyle/>
          <a:p>
            <a:fld id="{DAA57AC6-DEED-4CE1-BD80-E8ED05CC2256}" type="slidenum">
              <a:rPr lang="nl-NL" smtClean="0"/>
              <a:t>‹nr.›</a:t>
            </a:fld>
            <a:endParaRPr lang="nl-NL"/>
          </a:p>
        </p:txBody>
      </p:sp>
    </p:spTree>
    <p:extLst>
      <p:ext uri="{BB962C8B-B14F-4D97-AF65-F5344CB8AC3E}">
        <p14:creationId xmlns:p14="http://schemas.microsoft.com/office/powerpoint/2010/main" val="42230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A5C14-61EE-4CE8-A17B-BC77D7EC6C1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640DBE6-4B55-8C51-E5BF-118791020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A9DEE28-30BA-EAD9-0302-F1FBFB55D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BA0D76-AB85-FF05-52A8-7733AEC7FF0A}"/>
              </a:ext>
            </a:extLst>
          </p:cNvPr>
          <p:cNvSpPr>
            <a:spLocks noGrp="1"/>
          </p:cNvSpPr>
          <p:nvPr>
            <p:ph type="dt" sz="half" idx="10"/>
          </p:nvPr>
        </p:nvSpPr>
        <p:spPr/>
        <p:txBody>
          <a:bodyPr/>
          <a:lstStyle/>
          <a:p>
            <a:fld id="{117C7F77-3B33-4C89-AAE8-96470EDA955F}" type="datetimeFigureOut">
              <a:rPr lang="nl-NL" smtClean="0"/>
              <a:t>21-1-2024</a:t>
            </a:fld>
            <a:endParaRPr lang="nl-NL"/>
          </a:p>
        </p:txBody>
      </p:sp>
      <p:sp>
        <p:nvSpPr>
          <p:cNvPr id="6" name="Tijdelijke aanduiding voor voettekst 5">
            <a:extLst>
              <a:ext uri="{FF2B5EF4-FFF2-40B4-BE49-F238E27FC236}">
                <a16:creationId xmlns:a16="http://schemas.microsoft.com/office/drawing/2014/main" id="{1487B4DE-38A4-BFB8-13FA-0088F02A11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C69447-CA91-692C-4F07-A1F1FFF3C695}"/>
              </a:ext>
            </a:extLst>
          </p:cNvPr>
          <p:cNvSpPr>
            <a:spLocks noGrp="1"/>
          </p:cNvSpPr>
          <p:nvPr>
            <p:ph type="sldNum" sz="quarter" idx="12"/>
          </p:nvPr>
        </p:nvSpPr>
        <p:spPr/>
        <p:txBody>
          <a:bodyPr/>
          <a:lstStyle/>
          <a:p>
            <a:fld id="{DAA57AC6-DEED-4CE1-BD80-E8ED05CC2256}" type="slidenum">
              <a:rPr lang="nl-NL" smtClean="0"/>
              <a:t>‹nr.›</a:t>
            </a:fld>
            <a:endParaRPr lang="nl-NL"/>
          </a:p>
        </p:txBody>
      </p:sp>
    </p:spTree>
    <p:extLst>
      <p:ext uri="{BB962C8B-B14F-4D97-AF65-F5344CB8AC3E}">
        <p14:creationId xmlns:p14="http://schemas.microsoft.com/office/powerpoint/2010/main" val="24798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EF7A49C-EEAF-FB58-EF41-A381D4096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B1C5E1A-5416-F0CA-9FEB-683C93B5F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D26A5E-9830-5792-DC45-A8F4FC635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C7F77-3B33-4C89-AAE8-96470EDA955F}" type="datetimeFigureOut">
              <a:rPr lang="nl-NL" smtClean="0"/>
              <a:t>21-1-2024</a:t>
            </a:fld>
            <a:endParaRPr lang="nl-NL"/>
          </a:p>
        </p:txBody>
      </p:sp>
      <p:sp>
        <p:nvSpPr>
          <p:cNvPr id="5" name="Tijdelijke aanduiding voor voettekst 4">
            <a:extLst>
              <a:ext uri="{FF2B5EF4-FFF2-40B4-BE49-F238E27FC236}">
                <a16:creationId xmlns:a16="http://schemas.microsoft.com/office/drawing/2014/main" id="{BE00B20B-0900-F135-EAD2-9D96A37B61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703B12E-237A-9593-DC0A-6A0F4DB9BF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57AC6-DEED-4CE1-BD80-E8ED05CC2256}" type="slidenum">
              <a:rPr lang="nl-NL" smtClean="0"/>
              <a:t>‹nr.›</a:t>
            </a:fld>
            <a:endParaRPr lang="nl-NL"/>
          </a:p>
        </p:txBody>
      </p:sp>
    </p:spTree>
    <p:extLst>
      <p:ext uri="{BB962C8B-B14F-4D97-AF65-F5344CB8AC3E}">
        <p14:creationId xmlns:p14="http://schemas.microsoft.com/office/powerpoint/2010/main" val="3492662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g"/><Relationship Id="rId4" Type="http://schemas.openxmlformats.org/officeDocument/2006/relationships/image" Target="../media/image5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o.p.m.van.buuren@vu.nl" TargetMode="External"/><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hyperlink" Target="mailto:N.Boer@msa.n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9C1FD-5FD9-1B8D-D946-C6D37C265E96}"/>
              </a:ext>
            </a:extLst>
          </p:cNvPr>
          <p:cNvSpPr>
            <a:spLocks noGrp="1"/>
          </p:cNvSpPr>
          <p:nvPr>
            <p:ph type="ctrTitle"/>
          </p:nvPr>
        </p:nvSpPr>
        <p:spPr>
          <a:xfrm>
            <a:off x="1524000" y="127323"/>
            <a:ext cx="9144000" cy="1331087"/>
          </a:xfrm>
        </p:spPr>
        <p:txBody>
          <a:bodyPr>
            <a:normAutofit fontScale="90000"/>
          </a:bodyPr>
          <a:lstStyle/>
          <a:p>
            <a:r>
              <a:rPr lang="nl-NL" sz="4800" dirty="0"/>
              <a:t>Elektriciteit visualiseren met </a:t>
            </a:r>
            <a:br>
              <a:rPr lang="nl-NL" sz="4800" dirty="0"/>
            </a:br>
            <a:r>
              <a:rPr lang="nl-NL" sz="4800" dirty="0"/>
              <a:t>hardware watermodellen</a:t>
            </a:r>
          </a:p>
        </p:txBody>
      </p:sp>
      <p:sp>
        <p:nvSpPr>
          <p:cNvPr id="3" name="Ondertitel 2">
            <a:extLst>
              <a:ext uri="{FF2B5EF4-FFF2-40B4-BE49-F238E27FC236}">
                <a16:creationId xmlns:a16="http://schemas.microsoft.com/office/drawing/2014/main" id="{EB3FD36B-1396-E42E-5CC8-93F736C7DB11}"/>
              </a:ext>
            </a:extLst>
          </p:cNvPr>
          <p:cNvSpPr>
            <a:spLocks noGrp="1"/>
          </p:cNvSpPr>
          <p:nvPr>
            <p:ph type="subTitle" idx="1"/>
          </p:nvPr>
        </p:nvSpPr>
        <p:spPr>
          <a:xfrm>
            <a:off x="671332" y="1909823"/>
            <a:ext cx="5521126" cy="3216943"/>
          </a:xfrm>
        </p:spPr>
        <p:txBody>
          <a:bodyPr>
            <a:normAutofit fontScale="92500" lnSpcReduction="10000"/>
          </a:bodyPr>
          <a:lstStyle/>
          <a:p>
            <a:pPr algn="l"/>
            <a:r>
              <a:rPr lang="nl-NL" sz="3000" dirty="0"/>
              <a:t>Onne van Buuren</a:t>
            </a:r>
          </a:p>
          <a:p>
            <a:pPr algn="l"/>
            <a:endParaRPr lang="nl-NL" sz="1100" dirty="0"/>
          </a:p>
          <a:p>
            <a:pPr algn="l"/>
            <a:r>
              <a:rPr lang="nl-NL" dirty="0"/>
              <a:t>Met dank aan</a:t>
            </a:r>
          </a:p>
          <a:p>
            <a:pPr algn="l" defTabSz="266700"/>
            <a:r>
              <a:rPr lang="nl-NL" dirty="0"/>
              <a:t>	Nico de Boer*</a:t>
            </a:r>
          </a:p>
          <a:p>
            <a:pPr algn="l">
              <a:tabLst>
                <a:tab pos="266700" algn="l"/>
              </a:tabLst>
            </a:pPr>
            <a:r>
              <a:rPr lang="nl-NL" dirty="0"/>
              <a:t>	Ed van den Berg</a:t>
            </a:r>
          </a:p>
          <a:p>
            <a:pPr algn="l"/>
            <a:r>
              <a:rPr lang="nl-NL" dirty="0"/>
              <a:t>en mijn </a:t>
            </a:r>
            <a:r>
              <a:rPr lang="nl-NL" dirty="0" err="1"/>
              <a:t>Metis</a:t>
            </a:r>
            <a:r>
              <a:rPr lang="nl-NL" dirty="0"/>
              <a:t>- collega´s </a:t>
            </a:r>
          </a:p>
          <a:p>
            <a:pPr algn="l" defTabSz="266700"/>
            <a:r>
              <a:rPr lang="nl-NL" dirty="0"/>
              <a:t>	Tomek van de Watering, Luuk Nelissen,</a:t>
            </a:r>
          </a:p>
          <a:p>
            <a:pPr algn="l" defTabSz="266700"/>
            <a:r>
              <a:rPr lang="nl-NL" dirty="0"/>
              <a:t>	Madelief de Jong en Mark de Wild Propitius</a:t>
            </a:r>
          </a:p>
        </p:txBody>
      </p:sp>
      <p:pic>
        <p:nvPicPr>
          <p:cNvPr id="4" name="Afbeelding 3">
            <a:extLst>
              <a:ext uri="{FF2B5EF4-FFF2-40B4-BE49-F238E27FC236}">
                <a16:creationId xmlns:a16="http://schemas.microsoft.com/office/drawing/2014/main" id="{27CEBCDA-CF41-1678-DB72-EAA52A7ECA11}"/>
              </a:ext>
            </a:extLst>
          </p:cNvPr>
          <p:cNvPicPr>
            <a:picLocks noChangeAspect="1"/>
          </p:cNvPicPr>
          <p:nvPr/>
        </p:nvPicPr>
        <p:blipFill>
          <a:blip r:embed="rId3"/>
          <a:stretch>
            <a:fillRect/>
          </a:stretch>
        </p:blipFill>
        <p:spPr>
          <a:xfrm>
            <a:off x="6192456" y="5689811"/>
            <a:ext cx="5985723" cy="1202051"/>
          </a:xfrm>
          <a:prstGeom prst="rect">
            <a:avLst/>
          </a:prstGeom>
        </p:spPr>
      </p:pic>
      <p:pic>
        <p:nvPicPr>
          <p:cNvPr id="5" name="Afbeelding 4">
            <a:extLst>
              <a:ext uri="{FF2B5EF4-FFF2-40B4-BE49-F238E27FC236}">
                <a16:creationId xmlns:a16="http://schemas.microsoft.com/office/drawing/2014/main" id="{F01554E0-97A3-DE94-F6BC-26F583C16393}"/>
              </a:ext>
            </a:extLst>
          </p:cNvPr>
          <p:cNvPicPr>
            <a:picLocks noChangeAspect="1"/>
          </p:cNvPicPr>
          <p:nvPr/>
        </p:nvPicPr>
        <p:blipFill>
          <a:blip r:embed="rId4"/>
          <a:stretch>
            <a:fillRect/>
          </a:stretch>
        </p:blipFill>
        <p:spPr>
          <a:xfrm>
            <a:off x="30632" y="5420673"/>
            <a:ext cx="5685759" cy="1547390"/>
          </a:xfrm>
          <a:prstGeom prst="rect">
            <a:avLst/>
          </a:prstGeom>
        </p:spPr>
      </p:pic>
      <p:pic>
        <p:nvPicPr>
          <p:cNvPr id="6" name="Afbeelding 5">
            <a:extLst>
              <a:ext uri="{FF2B5EF4-FFF2-40B4-BE49-F238E27FC236}">
                <a16:creationId xmlns:a16="http://schemas.microsoft.com/office/drawing/2014/main" id="{4C819FA3-94CF-FB98-D8C4-2635F2B6BD06}"/>
              </a:ext>
            </a:extLst>
          </p:cNvPr>
          <p:cNvPicPr>
            <a:picLocks noChangeAspect="1"/>
          </p:cNvPicPr>
          <p:nvPr/>
        </p:nvPicPr>
        <p:blipFill>
          <a:blip r:embed="rId5"/>
          <a:stretch>
            <a:fillRect/>
          </a:stretch>
        </p:blipFill>
        <p:spPr>
          <a:xfrm>
            <a:off x="6192456" y="1909823"/>
            <a:ext cx="5952084" cy="2894687"/>
          </a:xfrm>
          <a:prstGeom prst="rect">
            <a:avLst/>
          </a:prstGeom>
        </p:spPr>
      </p:pic>
    </p:spTree>
    <p:extLst>
      <p:ext uri="{BB962C8B-B14F-4D97-AF65-F5344CB8AC3E}">
        <p14:creationId xmlns:p14="http://schemas.microsoft.com/office/powerpoint/2010/main" val="3523902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98E04B2-5621-ABEE-3BD4-FAC454FB38B8}"/>
              </a:ext>
            </a:extLst>
          </p:cNvPr>
          <p:cNvSpPr>
            <a:spLocks noGrp="1"/>
          </p:cNvSpPr>
          <p:nvPr>
            <p:ph idx="1"/>
          </p:nvPr>
        </p:nvSpPr>
        <p:spPr>
          <a:xfrm>
            <a:off x="838200" y="6000273"/>
            <a:ext cx="10515600" cy="1060286"/>
          </a:xfrm>
        </p:spPr>
        <p:txBody>
          <a:bodyPr>
            <a:normAutofit fontScale="85000" lnSpcReduction="10000"/>
          </a:bodyPr>
          <a:lstStyle/>
          <a:p>
            <a:pPr marL="0" indent="0">
              <a:buNone/>
            </a:pPr>
            <a:r>
              <a:rPr lang="nl-NL" sz="3200" dirty="0">
                <a:solidFill>
                  <a:srgbClr val="FF0000"/>
                </a:solidFill>
              </a:rPr>
              <a:t>Doe elektrisch wat elektrisch kan</a:t>
            </a:r>
          </a:p>
          <a:p>
            <a:pPr marL="0" indent="0">
              <a:buNone/>
            </a:pPr>
            <a:r>
              <a:rPr lang="nl-NL" sz="3200" dirty="0">
                <a:solidFill>
                  <a:srgbClr val="FF0000"/>
                </a:solidFill>
              </a:rPr>
              <a:t>Zorg dat het probleem elektrisch is aangekaart vóór het model het oplost</a:t>
            </a:r>
          </a:p>
        </p:txBody>
      </p:sp>
      <p:sp>
        <p:nvSpPr>
          <p:cNvPr id="2" name="Titel 1">
            <a:extLst>
              <a:ext uri="{FF2B5EF4-FFF2-40B4-BE49-F238E27FC236}">
                <a16:creationId xmlns:a16="http://schemas.microsoft.com/office/drawing/2014/main" id="{3D4ED3EC-F797-C149-F818-4C1A99070ACB}"/>
              </a:ext>
            </a:extLst>
          </p:cNvPr>
          <p:cNvSpPr>
            <a:spLocks noGrp="1"/>
          </p:cNvSpPr>
          <p:nvPr>
            <p:ph type="title"/>
          </p:nvPr>
        </p:nvSpPr>
        <p:spPr>
          <a:xfrm>
            <a:off x="838200" y="133625"/>
            <a:ext cx="10515600" cy="1325563"/>
          </a:xfrm>
        </p:spPr>
        <p:txBody>
          <a:bodyPr/>
          <a:lstStyle/>
          <a:p>
            <a:r>
              <a:rPr lang="nl-NL" dirty="0"/>
              <a:t>“Je ziet het pas als je het doorhebt”</a:t>
            </a:r>
          </a:p>
        </p:txBody>
      </p:sp>
      <p:pic>
        <p:nvPicPr>
          <p:cNvPr id="7" name="Afbeelding 6">
            <a:extLst>
              <a:ext uri="{FF2B5EF4-FFF2-40B4-BE49-F238E27FC236}">
                <a16:creationId xmlns:a16="http://schemas.microsoft.com/office/drawing/2014/main" id="{528DDC20-5DFB-9E51-F06A-BE8ADB767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498" y="1004756"/>
            <a:ext cx="2699598" cy="1518524"/>
          </a:xfrm>
          <a:prstGeom prst="rect">
            <a:avLst/>
          </a:prstGeom>
        </p:spPr>
      </p:pic>
      <p:pic>
        <p:nvPicPr>
          <p:cNvPr id="5" name="Afbeelding 4">
            <a:extLst>
              <a:ext uri="{FF2B5EF4-FFF2-40B4-BE49-F238E27FC236}">
                <a16:creationId xmlns:a16="http://schemas.microsoft.com/office/drawing/2014/main" id="{A85F9E66-7C8A-4481-338E-FCFF26FB1A69}"/>
              </a:ext>
            </a:extLst>
          </p:cNvPr>
          <p:cNvPicPr>
            <a:picLocks noChangeAspect="1"/>
          </p:cNvPicPr>
          <p:nvPr/>
        </p:nvPicPr>
        <p:blipFill>
          <a:blip r:embed="rId4"/>
          <a:stretch>
            <a:fillRect/>
          </a:stretch>
        </p:blipFill>
        <p:spPr>
          <a:xfrm>
            <a:off x="2442262" y="1388963"/>
            <a:ext cx="6307237" cy="4530284"/>
          </a:xfrm>
          <a:prstGeom prst="rect">
            <a:avLst/>
          </a:prstGeom>
        </p:spPr>
      </p:pic>
    </p:spTree>
    <p:extLst>
      <p:ext uri="{BB962C8B-B14F-4D97-AF65-F5344CB8AC3E}">
        <p14:creationId xmlns:p14="http://schemas.microsoft.com/office/powerpoint/2010/main" val="208238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1FB9E-051F-CA93-3829-EB8F77FAFE5E}"/>
              </a:ext>
            </a:extLst>
          </p:cNvPr>
          <p:cNvSpPr>
            <a:spLocks noGrp="1"/>
          </p:cNvSpPr>
          <p:nvPr>
            <p:ph type="title"/>
          </p:nvPr>
        </p:nvSpPr>
        <p:spPr>
          <a:xfrm>
            <a:off x="254643" y="365125"/>
            <a:ext cx="11099157" cy="1325563"/>
          </a:xfrm>
        </p:spPr>
        <p:txBody>
          <a:bodyPr/>
          <a:lstStyle/>
          <a:p>
            <a:r>
              <a:rPr lang="nl-NL" dirty="0"/>
              <a:t>Start in 2VH</a:t>
            </a:r>
          </a:p>
        </p:txBody>
      </p:sp>
      <p:sp>
        <p:nvSpPr>
          <p:cNvPr id="3" name="Tijdelijke aanduiding voor inhoud 2">
            <a:extLst>
              <a:ext uri="{FF2B5EF4-FFF2-40B4-BE49-F238E27FC236}">
                <a16:creationId xmlns:a16="http://schemas.microsoft.com/office/drawing/2014/main" id="{C9FBE69F-0B6F-F71F-A747-FC0C6FDD89A5}"/>
              </a:ext>
            </a:extLst>
          </p:cNvPr>
          <p:cNvSpPr>
            <a:spLocks noGrp="1"/>
          </p:cNvSpPr>
          <p:nvPr>
            <p:ph idx="1"/>
          </p:nvPr>
        </p:nvSpPr>
        <p:spPr>
          <a:xfrm>
            <a:off x="254643" y="1825625"/>
            <a:ext cx="11725154" cy="4351338"/>
          </a:xfrm>
        </p:spPr>
        <p:txBody>
          <a:bodyPr>
            <a:normAutofit lnSpcReduction="10000"/>
          </a:bodyPr>
          <a:lstStyle/>
          <a:p>
            <a:r>
              <a:rPr lang="nl-NL" dirty="0"/>
              <a:t>Kwalitatief: stroom hangt af van spanning én weerstand</a:t>
            </a:r>
          </a:p>
          <a:p>
            <a:r>
              <a:rPr lang="nl-NL" dirty="0"/>
              <a:t>Stroomwet (van </a:t>
            </a:r>
            <a:r>
              <a:rPr lang="nl-NL" dirty="0" err="1"/>
              <a:t>Kirchhoff</a:t>
            </a:r>
            <a:r>
              <a:rPr lang="nl-NL" dirty="0"/>
              <a:t>):</a:t>
            </a:r>
          </a:p>
          <a:p>
            <a:pPr marL="0" indent="0">
              <a:buNone/>
            </a:pPr>
            <a:endParaRPr lang="nl-NL" sz="2400" dirty="0"/>
          </a:p>
          <a:p>
            <a:pPr marL="0" indent="0">
              <a:buNone/>
            </a:pPr>
            <a:r>
              <a:rPr lang="nl-NL" dirty="0"/>
              <a:t>		In elk punt van een schakeling komt </a:t>
            </a:r>
          </a:p>
          <a:p>
            <a:pPr marL="0" indent="0">
              <a:buNone/>
            </a:pPr>
            <a:r>
              <a:rPr lang="nl-NL" dirty="0"/>
              <a:t>		evenveel stroom binnen als er uit gaat</a:t>
            </a:r>
          </a:p>
          <a:p>
            <a:endParaRPr lang="nl-NL" dirty="0"/>
          </a:p>
          <a:p>
            <a:r>
              <a:rPr lang="nl-NL" dirty="0" err="1"/>
              <a:t>Kirchhoff</a:t>
            </a:r>
            <a:r>
              <a:rPr lang="nl-NL" dirty="0"/>
              <a:t> als de schakeling verandert</a:t>
            </a:r>
          </a:p>
          <a:p>
            <a:pPr marL="0" indent="0">
              <a:buNone/>
            </a:pPr>
            <a:endParaRPr lang="nl-NL" dirty="0"/>
          </a:p>
          <a:p>
            <a:pPr marL="0" indent="0">
              <a:buNone/>
            </a:pPr>
            <a:r>
              <a:rPr lang="nl-NL" dirty="0"/>
              <a:t>Nieuw: hierna waterschakelingen</a:t>
            </a:r>
          </a:p>
        </p:txBody>
      </p:sp>
      <p:pic>
        <p:nvPicPr>
          <p:cNvPr id="4" name="Picture 452">
            <a:extLst>
              <a:ext uri="{FF2B5EF4-FFF2-40B4-BE49-F238E27FC236}">
                <a16:creationId xmlns:a16="http://schemas.microsoft.com/office/drawing/2014/main" id="{57B0D6CC-FEEE-5409-6237-485BDB9600A6}"/>
              </a:ext>
            </a:extLst>
          </p:cNvPr>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994177" y="54134"/>
            <a:ext cx="2809589" cy="19945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51">
            <a:extLst>
              <a:ext uri="{FF2B5EF4-FFF2-40B4-BE49-F238E27FC236}">
                <a16:creationId xmlns:a16="http://schemas.microsoft.com/office/drawing/2014/main" id="{F8367A51-EF32-821A-E897-943384AA0B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53501" y="2048720"/>
            <a:ext cx="3183856" cy="387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07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897FE-3357-4705-A689-1393656BFA2E}"/>
              </a:ext>
            </a:extLst>
          </p:cNvPr>
          <p:cNvSpPr>
            <a:spLocks noGrp="1"/>
          </p:cNvSpPr>
          <p:nvPr>
            <p:ph type="title"/>
          </p:nvPr>
        </p:nvSpPr>
        <p:spPr>
          <a:xfrm>
            <a:off x="838200" y="1"/>
            <a:ext cx="10515600" cy="951977"/>
          </a:xfrm>
        </p:spPr>
        <p:txBody>
          <a:bodyPr>
            <a:normAutofit/>
          </a:bodyPr>
          <a:lstStyle/>
          <a:p>
            <a:r>
              <a:rPr lang="nl-NL" b="1" dirty="0"/>
              <a:t>Wat een leerling over water moet weten/leren</a:t>
            </a:r>
            <a:endParaRPr lang="nl-NL" dirty="0"/>
          </a:p>
        </p:txBody>
      </p:sp>
      <p:sp>
        <p:nvSpPr>
          <p:cNvPr id="3" name="Tijdelijke aanduiding voor inhoud 2">
            <a:extLst>
              <a:ext uri="{FF2B5EF4-FFF2-40B4-BE49-F238E27FC236}">
                <a16:creationId xmlns:a16="http://schemas.microsoft.com/office/drawing/2014/main" id="{974A84A9-7DB1-49E0-9BD4-9A13C4F4D4D0}"/>
              </a:ext>
            </a:extLst>
          </p:cNvPr>
          <p:cNvSpPr>
            <a:spLocks noGrp="1"/>
          </p:cNvSpPr>
          <p:nvPr>
            <p:ph idx="1"/>
          </p:nvPr>
        </p:nvSpPr>
        <p:spPr>
          <a:xfrm>
            <a:off x="838199" y="1211040"/>
            <a:ext cx="6163849" cy="5232434"/>
          </a:xfrm>
        </p:spPr>
        <p:txBody>
          <a:bodyPr>
            <a:normAutofit fontScale="92500" lnSpcReduction="10000"/>
          </a:bodyPr>
          <a:lstStyle/>
          <a:p>
            <a:r>
              <a:rPr lang="nl-NL" dirty="0"/>
              <a:t>Wet van de communicerende vaten</a:t>
            </a:r>
          </a:p>
          <a:p>
            <a:r>
              <a:rPr lang="nl-NL" dirty="0"/>
              <a:t>Druk onderin wordt bepaald door de </a:t>
            </a:r>
            <a:r>
              <a:rPr lang="nl-NL" b="1" u="sng" dirty="0"/>
              <a:t>hoogte</a:t>
            </a:r>
            <a:r>
              <a:rPr lang="nl-NL" dirty="0"/>
              <a:t> van de open waterkolom</a:t>
            </a:r>
          </a:p>
          <a:p>
            <a:r>
              <a:rPr lang="nl-NL" dirty="0">
                <a:solidFill>
                  <a:schemeClr val="bg1">
                    <a:lumMod val="50000"/>
                  </a:schemeClr>
                </a:solidFill>
              </a:rPr>
              <a:t>(druk in horizontaal vlak in quasi-statische situatie overal even hoog)</a:t>
            </a:r>
          </a:p>
          <a:p>
            <a:r>
              <a:rPr lang="nl-NL" dirty="0"/>
              <a:t>Niet druk op zich, maar druk</a:t>
            </a:r>
            <a:r>
              <a:rPr lang="nl-NL" b="1" u="sng" dirty="0"/>
              <a:t>verschil</a:t>
            </a:r>
            <a:r>
              <a:rPr lang="nl-NL" dirty="0"/>
              <a:t> (tussen A en B) zorgt voor stroming</a:t>
            </a:r>
          </a:p>
          <a:p>
            <a:r>
              <a:rPr lang="nl-NL" b="1" dirty="0"/>
              <a:t>Wijde</a:t>
            </a:r>
            <a:r>
              <a:rPr lang="nl-NL" dirty="0"/>
              <a:t> buis: R ≈ 0, water stroomt zo gemakkelijk dat het vrijwel onmiddellijk aan beide kanten even hoog staat</a:t>
            </a:r>
          </a:p>
          <a:p>
            <a:r>
              <a:rPr lang="nl-NL" b="1" dirty="0"/>
              <a:t>Smalle</a:t>
            </a:r>
            <a:r>
              <a:rPr lang="nl-NL" dirty="0"/>
              <a:t> buis: R &gt; 0, waterstroom wordt geremd </a:t>
            </a:r>
            <a:r>
              <a:rPr lang="nl-NL" dirty="0">
                <a:sym typeface="Wingdings" panose="05000000000000000000" pitchFamily="2" charset="2"/>
              </a:rPr>
              <a:t></a:t>
            </a:r>
            <a:r>
              <a:rPr lang="nl-NL" dirty="0"/>
              <a:t> het hoogteverschil neemt slechts langzaam af</a:t>
            </a:r>
          </a:p>
          <a:p>
            <a:pPr marL="0" indent="0">
              <a:buNone/>
            </a:pPr>
            <a:endParaRPr lang="nl-NL" dirty="0"/>
          </a:p>
        </p:txBody>
      </p:sp>
      <p:pic>
        <p:nvPicPr>
          <p:cNvPr id="4" name="Afbeelding 3">
            <a:extLst>
              <a:ext uri="{FF2B5EF4-FFF2-40B4-BE49-F238E27FC236}">
                <a16:creationId xmlns:a16="http://schemas.microsoft.com/office/drawing/2014/main" id="{35B3CEA3-6211-49D6-8ED0-033AF65FEB4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2936" y="3429000"/>
            <a:ext cx="4024222" cy="3014474"/>
          </a:xfrm>
          <a:prstGeom prst="rect">
            <a:avLst/>
          </a:prstGeom>
          <a:noFill/>
          <a:ln>
            <a:noFill/>
          </a:ln>
        </p:spPr>
      </p:pic>
      <p:pic>
        <p:nvPicPr>
          <p:cNvPr id="5" name="Afbeelding 4">
            <a:extLst>
              <a:ext uri="{FF2B5EF4-FFF2-40B4-BE49-F238E27FC236}">
                <a16:creationId xmlns:a16="http://schemas.microsoft.com/office/drawing/2014/main" id="{EDED2D64-1498-36D0-3A8A-DA1040D3B3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92784" y="1211040"/>
            <a:ext cx="2578766" cy="2048933"/>
          </a:xfrm>
          <a:prstGeom prst="rect">
            <a:avLst/>
          </a:prstGeom>
          <a:noFill/>
          <a:ln>
            <a:noFill/>
          </a:ln>
        </p:spPr>
      </p:pic>
    </p:spTree>
    <p:extLst>
      <p:ext uri="{BB962C8B-B14F-4D97-AF65-F5344CB8AC3E}">
        <p14:creationId xmlns:p14="http://schemas.microsoft.com/office/powerpoint/2010/main" val="314464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571D4EC-DF27-1770-3463-56BD2B7DD4D7}"/>
              </a:ext>
            </a:extLst>
          </p:cNvPr>
          <p:cNvSpPr>
            <a:spLocks noGrp="1"/>
          </p:cNvSpPr>
          <p:nvPr>
            <p:ph idx="1"/>
          </p:nvPr>
        </p:nvSpPr>
        <p:spPr>
          <a:xfrm>
            <a:off x="263047" y="5711867"/>
            <a:ext cx="11624153" cy="1146133"/>
          </a:xfrm>
        </p:spPr>
        <p:txBody>
          <a:bodyPr>
            <a:normAutofit fontScale="92500"/>
          </a:bodyPr>
          <a:lstStyle/>
          <a:p>
            <a:r>
              <a:rPr lang="nl-NL" dirty="0"/>
              <a:t>Geen hoogteverschil als meters of bakken door een brede buis verbonden zijn</a:t>
            </a:r>
          </a:p>
          <a:p>
            <a:r>
              <a:rPr lang="nl-NL" dirty="0"/>
              <a:t>Wel hoogteverschil als er iets met weerstand tussen zit*</a:t>
            </a:r>
          </a:p>
        </p:txBody>
      </p:sp>
      <p:pic>
        <p:nvPicPr>
          <p:cNvPr id="5" name="Afbeelding 4">
            <a:extLst>
              <a:ext uri="{FF2B5EF4-FFF2-40B4-BE49-F238E27FC236}">
                <a16:creationId xmlns:a16="http://schemas.microsoft.com/office/drawing/2014/main" id="{EC5BBB0F-A2F9-5A2E-AEAF-5733C7B6C8FE}"/>
              </a:ext>
            </a:extLst>
          </p:cNvPr>
          <p:cNvPicPr>
            <a:picLocks noChangeAspect="1"/>
          </p:cNvPicPr>
          <p:nvPr/>
        </p:nvPicPr>
        <p:blipFill>
          <a:blip r:embed="rId3"/>
          <a:stretch>
            <a:fillRect/>
          </a:stretch>
        </p:blipFill>
        <p:spPr>
          <a:xfrm>
            <a:off x="663880" y="197356"/>
            <a:ext cx="9465640" cy="5175322"/>
          </a:xfrm>
          <a:prstGeom prst="rect">
            <a:avLst/>
          </a:prstGeom>
        </p:spPr>
      </p:pic>
    </p:spTree>
    <p:extLst>
      <p:ext uri="{BB962C8B-B14F-4D97-AF65-F5344CB8AC3E}">
        <p14:creationId xmlns:p14="http://schemas.microsoft.com/office/powerpoint/2010/main" val="133700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D27D8B-19B5-1924-D4F6-2F54011FA45D}"/>
              </a:ext>
            </a:extLst>
          </p:cNvPr>
          <p:cNvSpPr>
            <a:spLocks noGrp="1"/>
          </p:cNvSpPr>
          <p:nvPr>
            <p:ph idx="1"/>
          </p:nvPr>
        </p:nvSpPr>
        <p:spPr>
          <a:xfrm>
            <a:off x="600205" y="5574081"/>
            <a:ext cx="10753595" cy="1179077"/>
          </a:xfrm>
        </p:spPr>
        <p:txBody>
          <a:bodyPr/>
          <a:lstStyle/>
          <a:p>
            <a:pPr marL="0" indent="0">
              <a:buNone/>
            </a:pPr>
            <a:r>
              <a:rPr lang="nl-NL" dirty="0"/>
              <a:t>Bron: 2 bakken</a:t>
            </a:r>
          </a:p>
          <a:p>
            <a:pPr marL="0" indent="0">
              <a:buNone/>
            </a:pPr>
            <a:r>
              <a:rPr lang="nl-NL" dirty="0"/>
              <a:t>Gesloten schakelaar ↔ open kraan open en andersom (!)</a:t>
            </a:r>
          </a:p>
        </p:txBody>
      </p:sp>
      <p:pic>
        <p:nvPicPr>
          <p:cNvPr id="5" name="Afbeelding 4">
            <a:extLst>
              <a:ext uri="{FF2B5EF4-FFF2-40B4-BE49-F238E27FC236}">
                <a16:creationId xmlns:a16="http://schemas.microsoft.com/office/drawing/2014/main" id="{1F1C9EFD-FABC-11BB-B301-F9A8BEEC713C}"/>
              </a:ext>
            </a:extLst>
          </p:cNvPr>
          <p:cNvPicPr>
            <a:picLocks noChangeAspect="1"/>
          </p:cNvPicPr>
          <p:nvPr/>
        </p:nvPicPr>
        <p:blipFill>
          <a:blip r:embed="rId2"/>
          <a:stretch>
            <a:fillRect/>
          </a:stretch>
        </p:blipFill>
        <p:spPr>
          <a:xfrm>
            <a:off x="550100" y="94387"/>
            <a:ext cx="9399353" cy="5259933"/>
          </a:xfrm>
          <a:prstGeom prst="rect">
            <a:avLst/>
          </a:prstGeom>
        </p:spPr>
      </p:pic>
    </p:spTree>
    <p:extLst>
      <p:ext uri="{BB962C8B-B14F-4D97-AF65-F5344CB8AC3E}">
        <p14:creationId xmlns:p14="http://schemas.microsoft.com/office/powerpoint/2010/main" val="2719742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9818253-5386-1408-24B9-D6AD840D2172}"/>
              </a:ext>
            </a:extLst>
          </p:cNvPr>
          <p:cNvSpPr>
            <a:spLocks noGrp="1"/>
          </p:cNvSpPr>
          <p:nvPr>
            <p:ph idx="1"/>
          </p:nvPr>
        </p:nvSpPr>
        <p:spPr>
          <a:xfrm>
            <a:off x="838200" y="5549029"/>
            <a:ext cx="10515600" cy="1070975"/>
          </a:xfrm>
        </p:spPr>
        <p:txBody>
          <a:bodyPr>
            <a:normAutofit/>
          </a:bodyPr>
          <a:lstStyle/>
          <a:p>
            <a:pPr marL="0" indent="0">
              <a:buNone/>
            </a:pPr>
            <a:r>
              <a:rPr lang="nl-NL" dirty="0"/>
              <a:t>Brede horizontale buizen: stroomdraden</a:t>
            </a:r>
          </a:p>
          <a:p>
            <a:pPr marL="0" indent="0">
              <a:buNone/>
            </a:pPr>
            <a:r>
              <a:rPr lang="nl-NL" dirty="0"/>
              <a:t>Smal buisje: lampje (of weerstand)</a:t>
            </a:r>
          </a:p>
        </p:txBody>
      </p:sp>
      <p:pic>
        <p:nvPicPr>
          <p:cNvPr id="7" name="Afbeelding 6">
            <a:extLst>
              <a:ext uri="{FF2B5EF4-FFF2-40B4-BE49-F238E27FC236}">
                <a16:creationId xmlns:a16="http://schemas.microsoft.com/office/drawing/2014/main" id="{8DE0FA09-540D-801B-749E-B3A38DC11A5D}"/>
              </a:ext>
            </a:extLst>
          </p:cNvPr>
          <p:cNvPicPr>
            <a:picLocks noChangeAspect="1"/>
          </p:cNvPicPr>
          <p:nvPr/>
        </p:nvPicPr>
        <p:blipFill>
          <a:blip r:embed="rId2"/>
          <a:stretch>
            <a:fillRect/>
          </a:stretch>
        </p:blipFill>
        <p:spPr>
          <a:xfrm>
            <a:off x="663880" y="237995"/>
            <a:ext cx="9249177" cy="5056971"/>
          </a:xfrm>
          <a:prstGeom prst="rect">
            <a:avLst/>
          </a:prstGeom>
        </p:spPr>
      </p:pic>
      <p:pic>
        <p:nvPicPr>
          <p:cNvPr id="6" name="Afbeelding 5">
            <a:extLst>
              <a:ext uri="{FF2B5EF4-FFF2-40B4-BE49-F238E27FC236}">
                <a16:creationId xmlns:a16="http://schemas.microsoft.com/office/drawing/2014/main" id="{BF0A7AB1-4DAD-3E9B-EBAD-0B6CE9C351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3057" y="3429000"/>
            <a:ext cx="2278943" cy="3361190"/>
          </a:xfrm>
          <a:prstGeom prst="rect">
            <a:avLst/>
          </a:prstGeom>
          <a:noFill/>
          <a:ln>
            <a:noFill/>
          </a:ln>
        </p:spPr>
      </p:pic>
    </p:spTree>
    <p:extLst>
      <p:ext uri="{BB962C8B-B14F-4D97-AF65-F5344CB8AC3E}">
        <p14:creationId xmlns:p14="http://schemas.microsoft.com/office/powerpoint/2010/main" val="29193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C65E56C3-98D8-4469-8C4E-72E59F4F598C}"/>
              </a:ext>
            </a:extLst>
          </p:cNvPr>
          <p:cNvGraphicFramePr>
            <a:graphicFrameLocks noGrp="1"/>
          </p:cNvGraphicFramePr>
          <p:nvPr>
            <p:ph idx="1"/>
            <p:extLst>
              <p:ext uri="{D42A27DB-BD31-4B8C-83A1-F6EECF244321}">
                <p14:modId xmlns:p14="http://schemas.microsoft.com/office/powerpoint/2010/main" val="3211023032"/>
              </p:ext>
            </p:extLst>
          </p:nvPr>
        </p:nvGraphicFramePr>
        <p:xfrm>
          <a:off x="100312" y="118074"/>
          <a:ext cx="12087828" cy="6621852"/>
        </p:xfrm>
        <a:graphic>
          <a:graphicData uri="http://schemas.openxmlformats.org/drawingml/2006/table">
            <a:tbl>
              <a:tblPr firstRow="1" firstCol="1" bandRow="1">
                <a:tableStyleId>{5940675A-B579-460E-94D1-54222C63F5DA}</a:tableStyleId>
              </a:tblPr>
              <a:tblGrid>
                <a:gridCol w="2141317">
                  <a:extLst>
                    <a:ext uri="{9D8B030D-6E8A-4147-A177-3AD203B41FA5}">
                      <a16:colId xmlns:a16="http://schemas.microsoft.com/office/drawing/2014/main" val="3630223319"/>
                    </a:ext>
                  </a:extLst>
                </a:gridCol>
                <a:gridCol w="4749478">
                  <a:extLst>
                    <a:ext uri="{9D8B030D-6E8A-4147-A177-3AD203B41FA5}">
                      <a16:colId xmlns:a16="http://schemas.microsoft.com/office/drawing/2014/main" val="1523992050"/>
                    </a:ext>
                  </a:extLst>
                </a:gridCol>
                <a:gridCol w="5197033">
                  <a:extLst>
                    <a:ext uri="{9D8B030D-6E8A-4147-A177-3AD203B41FA5}">
                      <a16:colId xmlns:a16="http://schemas.microsoft.com/office/drawing/2014/main" val="3764823868"/>
                    </a:ext>
                  </a:extLst>
                </a:gridCol>
              </a:tblGrid>
              <a:tr h="378484">
                <a:tc>
                  <a:txBody>
                    <a:bodyPr/>
                    <a:lstStyle/>
                    <a:p>
                      <a:pPr algn="l"/>
                      <a:r>
                        <a:rPr lang="nl-NL" sz="1800">
                          <a:effectLst/>
                        </a:rPr>
                        <a:t> </a:t>
                      </a:r>
                      <a:endParaRPr lang="nl-NL" sz="2000">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b="1" dirty="0">
                          <a:effectLst/>
                        </a:rPr>
                        <a:t>Water</a:t>
                      </a:r>
                      <a:endParaRPr lang="nl-NL" sz="2800" b="1" dirty="0">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b="1" dirty="0">
                          <a:effectLst/>
                        </a:rPr>
                        <a:t>Elektriciteit</a:t>
                      </a:r>
                      <a:endParaRPr lang="nl-NL" sz="2800" b="1" dirty="0">
                        <a:effectLst/>
                        <a:latin typeface="Times New Roman" panose="02020603050405020304" pitchFamily="18" charset="0"/>
                        <a:ea typeface="Times New Roman" panose="02020603050405020304" pitchFamily="18" charset="0"/>
                      </a:endParaRPr>
                    </a:p>
                  </a:txBody>
                  <a:tcPr marL="55628" marR="55628" marT="0" marB="0"/>
                </a:tc>
                <a:extLst>
                  <a:ext uri="{0D108BD9-81ED-4DB2-BD59-A6C34878D82A}">
                    <a16:rowId xmlns:a16="http://schemas.microsoft.com/office/drawing/2014/main" val="3452854862"/>
                  </a:ext>
                </a:extLst>
              </a:tr>
              <a:tr h="922555">
                <a:tc>
                  <a:txBody>
                    <a:bodyPr/>
                    <a:lstStyle/>
                    <a:p>
                      <a:pPr algn="l"/>
                      <a:r>
                        <a:rPr lang="nl-NL" sz="2000" b="1" dirty="0">
                          <a:effectLst/>
                        </a:rPr>
                        <a:t>Wat stroomt er?</a:t>
                      </a:r>
                      <a:endParaRPr lang="nl-NL" sz="2000" b="1" dirty="0">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dirty="0">
                          <a:effectLst/>
                        </a:rPr>
                        <a:t>water (heel veel moleculen)</a:t>
                      </a:r>
                      <a:endParaRPr lang="nl-NL" sz="2800" dirty="0">
                        <a:effectLst/>
                      </a:endParaRPr>
                    </a:p>
                    <a:p>
                      <a:pPr algn="l"/>
                      <a:endParaRPr lang="nl-NL" sz="1050" dirty="0">
                        <a:effectLst/>
                      </a:endParaRPr>
                    </a:p>
                    <a:p>
                      <a:pPr algn="l"/>
                      <a:r>
                        <a:rPr lang="nl-NL" sz="2400" dirty="0">
                          <a:effectLst/>
                        </a:rPr>
                        <a:t>(</a:t>
                      </a:r>
                      <a:r>
                        <a:rPr lang="nl-NL" sz="2400" dirty="0" err="1">
                          <a:effectLst/>
                        </a:rPr>
                        <a:t>mL</a:t>
                      </a:r>
                      <a:r>
                        <a:rPr lang="nl-NL" sz="2400" dirty="0">
                          <a:effectLst/>
                        </a:rPr>
                        <a:t>)</a:t>
                      </a:r>
                      <a:endParaRPr lang="nl-NL" sz="2800" dirty="0">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dirty="0">
                          <a:effectLst/>
                        </a:rPr>
                        <a:t>elektrische lading (heel veel elektronen)</a:t>
                      </a:r>
                      <a:endParaRPr lang="nl-NL" sz="2800" dirty="0">
                        <a:effectLst/>
                      </a:endParaRPr>
                    </a:p>
                    <a:p>
                      <a:pPr algn="l"/>
                      <a:endParaRPr lang="nl-NL" sz="1050" dirty="0">
                        <a:effectLst/>
                      </a:endParaRPr>
                    </a:p>
                    <a:p>
                      <a:pPr algn="l"/>
                      <a:r>
                        <a:rPr lang="nl-NL" sz="2400" dirty="0">
                          <a:effectLst/>
                        </a:rPr>
                        <a:t>(Coulomb)</a:t>
                      </a:r>
                      <a:endParaRPr lang="nl-NL" sz="2800" dirty="0">
                        <a:effectLst/>
                        <a:latin typeface="Times New Roman" panose="02020603050405020304" pitchFamily="18" charset="0"/>
                        <a:ea typeface="Times New Roman" panose="02020603050405020304" pitchFamily="18" charset="0"/>
                      </a:endParaRPr>
                    </a:p>
                  </a:txBody>
                  <a:tcPr marL="55628" marR="55628" marT="0" marB="0"/>
                </a:tc>
                <a:extLst>
                  <a:ext uri="{0D108BD9-81ED-4DB2-BD59-A6C34878D82A}">
                    <a16:rowId xmlns:a16="http://schemas.microsoft.com/office/drawing/2014/main" val="1690452797"/>
                  </a:ext>
                </a:extLst>
              </a:tr>
              <a:tr h="1135452">
                <a:tc>
                  <a:txBody>
                    <a:bodyPr/>
                    <a:lstStyle/>
                    <a:p>
                      <a:pPr algn="l"/>
                      <a:r>
                        <a:rPr lang="nl-NL" sz="2000" b="1">
                          <a:effectLst/>
                        </a:rPr>
                        <a:t>Wat veroorzaakt het stromen?</a:t>
                      </a:r>
                      <a:endParaRPr lang="nl-NL" sz="2000" b="1">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dirty="0">
                          <a:effectLst/>
                        </a:rPr>
                        <a:t>druk</a:t>
                      </a:r>
                      <a:r>
                        <a:rPr lang="nl-NL" sz="2400" b="1" dirty="0">
                          <a:effectLst/>
                        </a:rPr>
                        <a:t>verschil</a:t>
                      </a:r>
                      <a:r>
                        <a:rPr lang="nl-NL" sz="2400" dirty="0">
                          <a:effectLst/>
                        </a:rPr>
                        <a:t> ↔ hoogteverschil</a:t>
                      </a:r>
                      <a:endParaRPr lang="nl-NL" sz="2800" dirty="0">
                        <a:effectLst/>
                      </a:endParaRPr>
                    </a:p>
                    <a:p>
                      <a:pPr algn="l"/>
                      <a:endParaRPr lang="nl-NL" sz="2400" dirty="0">
                        <a:effectLst/>
                      </a:endParaRPr>
                    </a:p>
                    <a:p>
                      <a:pPr algn="l"/>
                      <a:endParaRPr lang="nl-NL" sz="2400" dirty="0">
                        <a:effectLst/>
                      </a:endParaRPr>
                    </a:p>
                    <a:p>
                      <a:pPr algn="l"/>
                      <a:r>
                        <a:rPr lang="nl-NL" sz="2400" dirty="0">
                          <a:effectLst/>
                        </a:rPr>
                        <a:t>(cm waterdruk)</a:t>
                      </a:r>
                      <a:endParaRPr lang="nl-NL" sz="2800" dirty="0">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dirty="0">
                          <a:effectLst/>
                        </a:rPr>
                        <a:t>Spanning, d.w.z. </a:t>
                      </a:r>
                      <a:r>
                        <a:rPr lang="nl-NL" sz="2400" b="1" dirty="0">
                          <a:effectLst/>
                        </a:rPr>
                        <a:t>verschil</a:t>
                      </a:r>
                      <a:r>
                        <a:rPr lang="nl-NL" sz="2400" dirty="0">
                          <a:effectLst/>
                        </a:rPr>
                        <a:t> in </a:t>
                      </a:r>
                      <a:r>
                        <a:rPr lang="nl-NL" sz="2400" b="1" dirty="0">
                          <a:effectLst/>
                        </a:rPr>
                        <a:t>elektrische druk</a:t>
                      </a:r>
                      <a:r>
                        <a:rPr lang="nl-NL" sz="2400" dirty="0">
                          <a:effectLst/>
                        </a:rPr>
                        <a:t>’ ↔ ‘elektrisch hoogteverschil’</a:t>
                      </a:r>
                      <a:endParaRPr lang="nl-NL" sz="2800" dirty="0">
                        <a:effectLst/>
                      </a:endParaRPr>
                    </a:p>
                    <a:p>
                      <a:pPr algn="l"/>
                      <a:endParaRPr lang="nl-NL" sz="2400" dirty="0">
                        <a:effectLst/>
                      </a:endParaRPr>
                    </a:p>
                    <a:p>
                      <a:pPr algn="l"/>
                      <a:r>
                        <a:rPr lang="nl-NL" sz="2400" dirty="0">
                          <a:effectLst/>
                        </a:rPr>
                        <a:t>(Volt)</a:t>
                      </a:r>
                      <a:endParaRPr lang="nl-NL" sz="2800" dirty="0">
                        <a:effectLst/>
                        <a:latin typeface="Times New Roman" panose="02020603050405020304" pitchFamily="18" charset="0"/>
                        <a:ea typeface="Times New Roman" panose="02020603050405020304" pitchFamily="18" charset="0"/>
                      </a:endParaRPr>
                    </a:p>
                  </a:txBody>
                  <a:tcPr marL="55628" marR="55628" marT="0" marB="0"/>
                </a:tc>
                <a:extLst>
                  <a:ext uri="{0D108BD9-81ED-4DB2-BD59-A6C34878D82A}">
                    <a16:rowId xmlns:a16="http://schemas.microsoft.com/office/drawing/2014/main" val="706132027"/>
                  </a:ext>
                </a:extLst>
              </a:tr>
              <a:tr h="1679523">
                <a:tc>
                  <a:txBody>
                    <a:bodyPr/>
                    <a:lstStyle/>
                    <a:p>
                      <a:pPr algn="l"/>
                      <a:r>
                        <a:rPr lang="nl-NL" sz="2000" b="1">
                          <a:effectLst/>
                        </a:rPr>
                        <a:t>Stroomsterkte:</a:t>
                      </a:r>
                      <a:endParaRPr lang="nl-NL" sz="2000" b="1">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b="1" dirty="0">
                          <a:effectLst/>
                        </a:rPr>
                        <a:t>volumesnelheid</a:t>
                      </a:r>
                      <a:r>
                        <a:rPr lang="nl-NL" sz="2400" dirty="0">
                          <a:effectLst/>
                        </a:rPr>
                        <a:t>: hoeveelheid water die per seconde door een doorsnede van een buis stroomt (</a:t>
                      </a:r>
                      <a:r>
                        <a:rPr lang="nl-NL" sz="2400" dirty="0">
                          <a:effectLst/>
                          <a:sym typeface="Wingdings" panose="05000000000000000000" pitchFamily="2" charset="2"/>
                        </a:rPr>
                        <a:t> debiet)</a:t>
                      </a:r>
                      <a:endParaRPr lang="nl-NL" sz="2800" dirty="0">
                        <a:effectLst/>
                      </a:endParaRPr>
                    </a:p>
                    <a:p>
                      <a:pPr algn="l"/>
                      <a:endParaRPr lang="nl-NL" sz="1050" dirty="0">
                        <a:effectLst/>
                      </a:endParaRPr>
                    </a:p>
                    <a:p>
                      <a:pPr algn="l"/>
                      <a:r>
                        <a:rPr lang="nl-NL" sz="2400" dirty="0">
                          <a:effectLst/>
                        </a:rPr>
                        <a:t>(</a:t>
                      </a:r>
                      <a:r>
                        <a:rPr lang="nl-NL" sz="2400" dirty="0" err="1">
                          <a:effectLst/>
                        </a:rPr>
                        <a:t>mL</a:t>
                      </a:r>
                      <a:r>
                        <a:rPr lang="nl-NL" sz="2400" dirty="0">
                          <a:effectLst/>
                        </a:rPr>
                        <a:t>/s)</a:t>
                      </a:r>
                      <a:endParaRPr lang="nl-NL" sz="2800" dirty="0">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dirty="0">
                          <a:effectLst/>
                        </a:rPr>
                        <a:t>de hoeveelheid lading die per seconde door een doorsnede van een draad stroomt</a:t>
                      </a:r>
                      <a:endParaRPr lang="nl-NL" sz="2800" dirty="0">
                        <a:effectLst/>
                      </a:endParaRPr>
                    </a:p>
                    <a:p>
                      <a:pPr algn="l"/>
                      <a:endParaRPr lang="nl-NL" sz="1050" dirty="0">
                        <a:effectLst/>
                      </a:endParaRPr>
                    </a:p>
                    <a:p>
                      <a:pPr algn="l"/>
                      <a:r>
                        <a:rPr lang="nl-NL" sz="2400" dirty="0">
                          <a:effectLst/>
                        </a:rPr>
                        <a:t>(Coulomb/s = Ampère)</a:t>
                      </a:r>
                      <a:endParaRPr lang="nl-NL" sz="2800" dirty="0">
                        <a:effectLst/>
                        <a:latin typeface="Times New Roman" panose="02020603050405020304" pitchFamily="18" charset="0"/>
                        <a:ea typeface="Times New Roman" panose="02020603050405020304" pitchFamily="18" charset="0"/>
                      </a:endParaRPr>
                    </a:p>
                  </a:txBody>
                  <a:tcPr marL="55628" marR="55628" marT="0" marB="0"/>
                </a:tc>
                <a:extLst>
                  <a:ext uri="{0D108BD9-81ED-4DB2-BD59-A6C34878D82A}">
                    <a16:rowId xmlns:a16="http://schemas.microsoft.com/office/drawing/2014/main" val="2429970765"/>
                  </a:ext>
                </a:extLst>
              </a:tr>
              <a:tr h="1042798">
                <a:tc>
                  <a:txBody>
                    <a:bodyPr/>
                    <a:lstStyle/>
                    <a:p>
                      <a:pPr algn="l"/>
                      <a:r>
                        <a:rPr lang="nl-NL" sz="2000" b="1" dirty="0">
                          <a:effectLst/>
                        </a:rPr>
                        <a:t>Wat zegt de geleidbaarheid van een onderdeel?</a:t>
                      </a:r>
                      <a:endParaRPr lang="nl-NL" sz="2000" b="1" dirty="0">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dirty="0">
                          <a:effectLst/>
                        </a:rPr>
                        <a:t>hoe gemakkelijk het water door dat onder­deel kan stromen.</a:t>
                      </a:r>
                      <a:endParaRPr lang="nl-NL" sz="2800" dirty="0">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dirty="0">
                          <a:effectLst/>
                        </a:rPr>
                        <a:t>hoe gemakkelijk de lading door dat onderdeel kan stromen.</a:t>
                      </a:r>
                      <a:endParaRPr lang="nl-NL" sz="2800" dirty="0">
                        <a:effectLst/>
                        <a:latin typeface="Times New Roman" panose="02020603050405020304" pitchFamily="18" charset="0"/>
                        <a:ea typeface="Times New Roman" panose="02020603050405020304" pitchFamily="18" charset="0"/>
                      </a:endParaRPr>
                    </a:p>
                  </a:txBody>
                  <a:tcPr marL="55628" marR="55628" marT="0" marB="0"/>
                </a:tc>
                <a:extLst>
                  <a:ext uri="{0D108BD9-81ED-4DB2-BD59-A6C34878D82A}">
                    <a16:rowId xmlns:a16="http://schemas.microsoft.com/office/drawing/2014/main" val="85076048"/>
                  </a:ext>
                </a:extLst>
              </a:tr>
              <a:tr h="1135452">
                <a:tc>
                  <a:txBody>
                    <a:bodyPr/>
                    <a:lstStyle/>
                    <a:p>
                      <a:pPr algn="l"/>
                      <a:r>
                        <a:rPr lang="nl-NL" sz="2000" b="1" dirty="0">
                          <a:effectLst/>
                        </a:rPr>
                        <a:t>Wat zegt de weer­stand van een onderdeel?</a:t>
                      </a:r>
                      <a:endParaRPr lang="nl-NL" sz="2000" b="1" dirty="0">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dirty="0">
                          <a:effectLst/>
                        </a:rPr>
                        <a:t>hoe goed het onder­deel de stroom remt.</a:t>
                      </a:r>
                      <a:endParaRPr lang="nl-NL" sz="2800" dirty="0">
                        <a:effectLst/>
                        <a:latin typeface="Times New Roman" panose="02020603050405020304" pitchFamily="18" charset="0"/>
                        <a:ea typeface="Times New Roman" panose="02020603050405020304" pitchFamily="18" charset="0"/>
                      </a:endParaRPr>
                    </a:p>
                  </a:txBody>
                  <a:tcPr marL="55628" marR="55628" marT="0" marB="0"/>
                </a:tc>
                <a:tc>
                  <a:txBody>
                    <a:bodyPr/>
                    <a:lstStyle/>
                    <a:p>
                      <a:pPr algn="l"/>
                      <a:r>
                        <a:rPr lang="nl-NL" sz="2400" dirty="0">
                          <a:effectLst/>
                        </a:rPr>
                        <a:t>hoe goed het onder­deel de stroom remt.</a:t>
                      </a:r>
                      <a:endParaRPr lang="nl-NL" sz="2800" dirty="0">
                        <a:effectLst/>
                        <a:latin typeface="Times New Roman" panose="02020603050405020304" pitchFamily="18" charset="0"/>
                        <a:ea typeface="Times New Roman" panose="02020603050405020304" pitchFamily="18" charset="0"/>
                      </a:endParaRPr>
                    </a:p>
                  </a:txBody>
                  <a:tcPr marL="55628" marR="55628" marT="0" marB="0"/>
                </a:tc>
                <a:extLst>
                  <a:ext uri="{0D108BD9-81ED-4DB2-BD59-A6C34878D82A}">
                    <a16:rowId xmlns:a16="http://schemas.microsoft.com/office/drawing/2014/main" val="3249566177"/>
                  </a:ext>
                </a:extLst>
              </a:tr>
            </a:tbl>
          </a:graphicData>
        </a:graphic>
      </p:graphicFrame>
    </p:spTree>
    <p:extLst>
      <p:ext uri="{BB962C8B-B14F-4D97-AF65-F5344CB8AC3E}">
        <p14:creationId xmlns:p14="http://schemas.microsoft.com/office/powerpoint/2010/main" val="244015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5BFE60EF-CB6E-4E91-8D9C-4C27CE45FE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819004" y="-262275"/>
            <a:ext cx="4372996" cy="2580362"/>
          </a:xfrm>
          <a:prstGeom prst="rect">
            <a:avLst/>
          </a:prstGeom>
          <a:noFill/>
          <a:ln>
            <a:noFill/>
          </a:ln>
        </p:spPr>
      </p:pic>
      <p:sp>
        <p:nvSpPr>
          <p:cNvPr id="2" name="Titel 1">
            <a:extLst>
              <a:ext uri="{FF2B5EF4-FFF2-40B4-BE49-F238E27FC236}">
                <a16:creationId xmlns:a16="http://schemas.microsoft.com/office/drawing/2014/main" id="{E2AF6ACD-D700-4104-9159-3CABD7E70F91}"/>
              </a:ext>
            </a:extLst>
          </p:cNvPr>
          <p:cNvSpPr>
            <a:spLocks noGrp="1"/>
          </p:cNvSpPr>
          <p:nvPr>
            <p:ph type="title"/>
          </p:nvPr>
        </p:nvSpPr>
        <p:spPr>
          <a:xfrm>
            <a:off x="187890" y="365125"/>
            <a:ext cx="11165910" cy="1325563"/>
          </a:xfrm>
        </p:spPr>
        <p:txBody>
          <a:bodyPr/>
          <a:lstStyle/>
          <a:p>
            <a:r>
              <a:rPr lang="nl-NL" b="1" dirty="0"/>
              <a:t>Belangrijke (voor)kennis over water</a:t>
            </a:r>
            <a:endParaRPr lang="nl-NL" dirty="0"/>
          </a:p>
        </p:txBody>
      </p:sp>
      <p:sp>
        <p:nvSpPr>
          <p:cNvPr id="3" name="Tijdelijke aanduiding voor inhoud 2">
            <a:extLst>
              <a:ext uri="{FF2B5EF4-FFF2-40B4-BE49-F238E27FC236}">
                <a16:creationId xmlns:a16="http://schemas.microsoft.com/office/drawing/2014/main" id="{7CA838F6-BA15-D1E6-9DF2-98D312FCB9A7}"/>
              </a:ext>
            </a:extLst>
          </p:cNvPr>
          <p:cNvSpPr txBox="1">
            <a:spLocks/>
          </p:cNvSpPr>
          <p:nvPr/>
        </p:nvSpPr>
        <p:spPr>
          <a:xfrm>
            <a:off x="279747" y="2430050"/>
            <a:ext cx="6647141" cy="3746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Water kun je (vrijwel) niet samendrukken</a:t>
            </a:r>
          </a:p>
          <a:p>
            <a:r>
              <a:rPr lang="nl-NL" dirty="0"/>
              <a:t>Buizen zitten helemaal vol water</a:t>
            </a:r>
            <a:endParaRPr lang="nl-NL" sz="2000" dirty="0"/>
          </a:p>
          <a:p>
            <a:pPr marL="0" indent="0">
              <a:buNone/>
            </a:pPr>
            <a:r>
              <a:rPr lang="nl-NL" dirty="0"/>
              <a:t>=&gt; 	</a:t>
            </a:r>
            <a:r>
              <a:rPr lang="nl-NL" dirty="0">
                <a:solidFill>
                  <a:srgbClr val="FF0000"/>
                </a:solidFill>
              </a:rPr>
              <a:t>Als water op één plaats begint te 	stromen, stroomt het dus gelijk overal</a:t>
            </a:r>
          </a:p>
          <a:p>
            <a:pPr marL="0" indent="0">
              <a:buNone/>
            </a:pPr>
            <a:endParaRPr lang="nl-NL" sz="1200" dirty="0"/>
          </a:p>
          <a:p>
            <a:r>
              <a:rPr lang="nl-NL" dirty="0"/>
              <a:t>Lading kun je haast niet samendrukken</a:t>
            </a:r>
          </a:p>
          <a:p>
            <a:pPr marL="0" indent="0">
              <a:buNone/>
            </a:pPr>
            <a:r>
              <a:rPr lang="nl-NL" dirty="0"/>
              <a:t>=&gt;	</a:t>
            </a:r>
            <a:r>
              <a:rPr lang="nl-NL" dirty="0">
                <a:solidFill>
                  <a:srgbClr val="FF0000"/>
                </a:solidFill>
              </a:rPr>
              <a:t>Als ergens in de kring stroom begin te 	lopen, gebeurt dat instantaan overal</a:t>
            </a:r>
          </a:p>
        </p:txBody>
      </p:sp>
      <p:sp>
        <p:nvSpPr>
          <p:cNvPr id="5" name="Tijdelijke aanduiding voor inhoud 2">
            <a:extLst>
              <a:ext uri="{FF2B5EF4-FFF2-40B4-BE49-F238E27FC236}">
                <a16:creationId xmlns:a16="http://schemas.microsoft.com/office/drawing/2014/main" id="{14638317-4D2D-B928-2288-BB1FBBD2F827}"/>
              </a:ext>
            </a:extLst>
          </p:cNvPr>
          <p:cNvSpPr txBox="1">
            <a:spLocks/>
          </p:cNvSpPr>
          <p:nvPr/>
        </p:nvSpPr>
        <p:spPr>
          <a:xfrm>
            <a:off x="6839211" y="2430049"/>
            <a:ext cx="5352789" cy="3899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Vloeistof of gas stroomt </a:t>
            </a:r>
            <a:r>
              <a:rPr lang="nl-NL" dirty="0" err="1"/>
              <a:t>incompressibel</a:t>
            </a:r>
            <a:r>
              <a:rPr lang="nl-NL" dirty="0"/>
              <a:t> zolang v &lt;&lt; </a:t>
            </a:r>
            <a:r>
              <a:rPr lang="nl-NL" dirty="0" err="1"/>
              <a:t>v</a:t>
            </a:r>
            <a:r>
              <a:rPr lang="nl-NL" sz="2400" baseline="-25000" dirty="0" err="1"/>
              <a:t>geluid</a:t>
            </a:r>
            <a:r>
              <a:rPr lang="nl-NL" sz="2400" dirty="0"/>
              <a:t>*</a:t>
            </a:r>
          </a:p>
          <a:p>
            <a:pPr marL="0" indent="0">
              <a:buNone/>
            </a:pPr>
            <a:endParaRPr lang="nl-NL" sz="200" dirty="0"/>
          </a:p>
          <a:p>
            <a:r>
              <a:rPr lang="nl-NL" dirty="0">
                <a:solidFill>
                  <a:schemeClr val="bg1">
                    <a:lumMod val="50000"/>
                  </a:schemeClr>
                </a:solidFill>
              </a:rPr>
              <a:t>(Bij een rivier kan het water zich ophopen, want het kan omhoog)</a:t>
            </a:r>
          </a:p>
          <a:p>
            <a:pPr marL="0" indent="0">
              <a:buNone/>
            </a:pPr>
            <a:endParaRPr lang="nl-NL" sz="1200" dirty="0"/>
          </a:p>
          <a:p>
            <a:r>
              <a:rPr lang="nl-NL" dirty="0"/>
              <a:t>Benadering elektriciteit in stroomkringen is quasi-statisch. Voorwaarde v &lt;&lt; c*</a:t>
            </a:r>
          </a:p>
        </p:txBody>
      </p:sp>
      <p:cxnSp>
        <p:nvCxnSpPr>
          <p:cNvPr id="7" name="Rechte verbindingslijn 6">
            <a:extLst>
              <a:ext uri="{FF2B5EF4-FFF2-40B4-BE49-F238E27FC236}">
                <a16:creationId xmlns:a16="http://schemas.microsoft.com/office/drawing/2014/main" id="{D522D842-533E-AFB7-211D-7516A4A03E03}"/>
              </a:ext>
            </a:extLst>
          </p:cNvPr>
          <p:cNvCxnSpPr/>
          <p:nvPr/>
        </p:nvCxnSpPr>
        <p:spPr>
          <a:xfrm>
            <a:off x="613775" y="4446740"/>
            <a:ext cx="11298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38A6B67-42C6-5A7C-9849-0221A3B96591}"/>
              </a:ext>
            </a:extLst>
          </p:cNvPr>
          <p:cNvCxnSpPr/>
          <p:nvPr/>
        </p:nvCxnSpPr>
        <p:spPr>
          <a:xfrm>
            <a:off x="6839211" y="2430049"/>
            <a:ext cx="0" cy="37469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53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9A85AFB-D758-241D-5CEE-97C78A0B3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665" y="203652"/>
            <a:ext cx="2825128" cy="2825128"/>
          </a:xfrm>
          <a:prstGeom prst="rect">
            <a:avLst/>
          </a:prstGeom>
        </p:spPr>
      </p:pic>
      <p:sp>
        <p:nvSpPr>
          <p:cNvPr id="2" name="Titel 1">
            <a:extLst>
              <a:ext uri="{FF2B5EF4-FFF2-40B4-BE49-F238E27FC236}">
                <a16:creationId xmlns:a16="http://schemas.microsoft.com/office/drawing/2014/main" id="{5F29F7E9-4710-0AE5-E49D-5B9800296E59}"/>
              </a:ext>
            </a:extLst>
          </p:cNvPr>
          <p:cNvSpPr>
            <a:spLocks noGrp="1"/>
          </p:cNvSpPr>
          <p:nvPr>
            <p:ph type="title"/>
          </p:nvPr>
        </p:nvSpPr>
        <p:spPr>
          <a:xfrm>
            <a:off x="651353" y="1"/>
            <a:ext cx="4747365" cy="1164920"/>
          </a:xfrm>
        </p:spPr>
        <p:txBody>
          <a:bodyPr>
            <a:normAutofit fontScale="90000"/>
          </a:bodyPr>
          <a:lstStyle/>
          <a:p>
            <a:r>
              <a:rPr lang="nl-NL" dirty="0"/>
              <a:t>Stroomsterkte meten</a:t>
            </a:r>
          </a:p>
        </p:txBody>
      </p:sp>
      <p:sp>
        <p:nvSpPr>
          <p:cNvPr id="3" name="Tijdelijke aanduiding voor inhoud 2">
            <a:extLst>
              <a:ext uri="{FF2B5EF4-FFF2-40B4-BE49-F238E27FC236}">
                <a16:creationId xmlns:a16="http://schemas.microsoft.com/office/drawing/2014/main" id="{E2F9DC5F-53D3-BC61-09AA-485914E06052}"/>
              </a:ext>
            </a:extLst>
          </p:cNvPr>
          <p:cNvSpPr>
            <a:spLocks noGrp="1"/>
          </p:cNvSpPr>
          <p:nvPr>
            <p:ph idx="1"/>
          </p:nvPr>
        </p:nvSpPr>
        <p:spPr>
          <a:xfrm>
            <a:off x="7927916" y="5373664"/>
            <a:ext cx="3721274" cy="1365337"/>
          </a:xfrm>
        </p:spPr>
        <p:txBody>
          <a:bodyPr>
            <a:normAutofit fontScale="92500"/>
          </a:bodyPr>
          <a:lstStyle/>
          <a:p>
            <a:pPr marL="0" indent="0">
              <a:buNone/>
            </a:pPr>
            <a:r>
              <a:rPr lang="nl-NL" dirty="0">
                <a:solidFill>
                  <a:srgbClr val="FF0000"/>
                </a:solidFill>
              </a:rPr>
              <a:t>De stroom door de meter moet ook door het lampje gaan, dus in serie</a:t>
            </a:r>
          </a:p>
        </p:txBody>
      </p:sp>
      <p:pic>
        <p:nvPicPr>
          <p:cNvPr id="4" name="Afbeelding 3">
            <a:extLst>
              <a:ext uri="{FF2B5EF4-FFF2-40B4-BE49-F238E27FC236}">
                <a16:creationId xmlns:a16="http://schemas.microsoft.com/office/drawing/2014/main" id="{EE0E2AC1-21CC-236C-8561-0B214A2579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753" y="3059916"/>
            <a:ext cx="4060953" cy="1825103"/>
          </a:xfrm>
          <a:prstGeom prst="rect">
            <a:avLst/>
          </a:prstGeom>
        </p:spPr>
      </p:pic>
      <p:pic>
        <p:nvPicPr>
          <p:cNvPr id="7" name="Afbeelding 6">
            <a:extLst>
              <a:ext uri="{FF2B5EF4-FFF2-40B4-BE49-F238E27FC236}">
                <a16:creationId xmlns:a16="http://schemas.microsoft.com/office/drawing/2014/main" id="{23950D15-5E3C-E0ED-FF38-7AB4DC016E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1655" y="934715"/>
            <a:ext cx="2380988" cy="2125201"/>
          </a:xfrm>
          <a:prstGeom prst="rect">
            <a:avLst/>
          </a:prstGeom>
          <a:noFill/>
          <a:ln>
            <a:noFill/>
          </a:ln>
        </p:spPr>
      </p:pic>
      <p:pic>
        <p:nvPicPr>
          <p:cNvPr id="8" name="Afbeelding 7">
            <a:extLst>
              <a:ext uri="{FF2B5EF4-FFF2-40B4-BE49-F238E27FC236}">
                <a16:creationId xmlns:a16="http://schemas.microsoft.com/office/drawing/2014/main" id="{6EC3358F-57C1-8E98-4DDE-22E831AC7E85}"/>
              </a:ext>
            </a:extLst>
          </p:cNvPr>
          <p:cNvPicPr>
            <a:picLocks noChangeAspect="1"/>
          </p:cNvPicPr>
          <p:nvPr/>
        </p:nvPicPr>
        <p:blipFill rotWithShape="1">
          <a:blip r:embed="rId6">
            <a:extLst>
              <a:ext uri="{28A0092B-C50C-407E-A947-70E740481C1C}">
                <a14:useLocalDpi xmlns:a14="http://schemas.microsoft.com/office/drawing/2010/main" val="0"/>
              </a:ext>
            </a:extLst>
          </a:blip>
          <a:srcRect l="878" r="1216"/>
          <a:stretch/>
        </p:blipFill>
        <p:spPr bwMode="auto">
          <a:xfrm>
            <a:off x="771655" y="3059916"/>
            <a:ext cx="6249616" cy="34536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916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AA1AF-1CB3-22AC-0724-291CE6FF170A}"/>
              </a:ext>
            </a:extLst>
          </p:cNvPr>
          <p:cNvSpPr>
            <a:spLocks noGrp="1"/>
          </p:cNvSpPr>
          <p:nvPr>
            <p:ph type="title"/>
          </p:nvPr>
        </p:nvSpPr>
        <p:spPr>
          <a:xfrm>
            <a:off x="475990" y="16129"/>
            <a:ext cx="4609578" cy="935850"/>
          </a:xfrm>
        </p:spPr>
        <p:txBody>
          <a:bodyPr>
            <a:normAutofit/>
          </a:bodyPr>
          <a:lstStyle/>
          <a:p>
            <a:r>
              <a:rPr lang="nl-NL" sz="4800" dirty="0"/>
              <a:t>Spanning meten</a:t>
            </a:r>
          </a:p>
        </p:txBody>
      </p:sp>
      <p:sp>
        <p:nvSpPr>
          <p:cNvPr id="3" name="Tijdelijke aanduiding voor inhoud 2">
            <a:extLst>
              <a:ext uri="{FF2B5EF4-FFF2-40B4-BE49-F238E27FC236}">
                <a16:creationId xmlns:a16="http://schemas.microsoft.com/office/drawing/2014/main" id="{9CE40CAA-6B08-7584-13BA-C02C3EE919FA}"/>
              </a:ext>
            </a:extLst>
          </p:cNvPr>
          <p:cNvSpPr>
            <a:spLocks noGrp="1"/>
          </p:cNvSpPr>
          <p:nvPr>
            <p:ph idx="1"/>
          </p:nvPr>
        </p:nvSpPr>
        <p:spPr>
          <a:xfrm>
            <a:off x="350729" y="4346532"/>
            <a:ext cx="5198301" cy="2065843"/>
          </a:xfrm>
        </p:spPr>
        <p:txBody>
          <a:bodyPr>
            <a:normAutofit lnSpcReduction="10000"/>
          </a:bodyPr>
          <a:lstStyle/>
          <a:p>
            <a:r>
              <a:rPr lang="nl-NL" dirty="0">
                <a:solidFill>
                  <a:srgbClr val="FF0000"/>
                </a:solidFill>
              </a:rPr>
              <a:t>Voor een verschil moet je op twee plaatsen tegelijk meten: tegelijk links én rechts van het lampje</a:t>
            </a:r>
          </a:p>
          <a:p>
            <a:r>
              <a:rPr lang="nl-NL" dirty="0"/>
              <a:t>IJkvrijheid!</a:t>
            </a:r>
          </a:p>
        </p:txBody>
      </p:sp>
      <p:pic>
        <p:nvPicPr>
          <p:cNvPr id="4" name="Afbeelding 3">
            <a:extLst>
              <a:ext uri="{FF2B5EF4-FFF2-40B4-BE49-F238E27FC236}">
                <a16:creationId xmlns:a16="http://schemas.microsoft.com/office/drawing/2014/main" id="{4A474BBF-8AFE-23BA-23C8-8D2C9300D6AC}"/>
              </a:ext>
            </a:extLst>
          </p:cNvPr>
          <p:cNvPicPr>
            <a:picLocks noChangeAspect="1"/>
          </p:cNvPicPr>
          <p:nvPr/>
        </p:nvPicPr>
        <p:blipFill>
          <a:blip r:embed="rId3" cstate="print"/>
          <a:stretch>
            <a:fillRect/>
          </a:stretch>
        </p:blipFill>
        <p:spPr>
          <a:xfrm>
            <a:off x="705345" y="1114817"/>
            <a:ext cx="4489068" cy="3063875"/>
          </a:xfrm>
          <a:prstGeom prst="rect">
            <a:avLst/>
          </a:prstGeom>
        </p:spPr>
      </p:pic>
      <p:pic>
        <p:nvPicPr>
          <p:cNvPr id="5" name="Afbeelding 4">
            <a:extLst>
              <a:ext uri="{FF2B5EF4-FFF2-40B4-BE49-F238E27FC236}">
                <a16:creationId xmlns:a16="http://schemas.microsoft.com/office/drawing/2014/main" id="{D328047F-8555-D74D-7CB4-FF1B452E085A}"/>
              </a:ext>
            </a:extLst>
          </p:cNvPr>
          <p:cNvPicPr>
            <a:picLocks noChangeAspect="1"/>
          </p:cNvPicPr>
          <p:nvPr/>
        </p:nvPicPr>
        <p:blipFill rotWithShape="1">
          <a:blip r:embed="rId4">
            <a:extLst>
              <a:ext uri="{28A0092B-C50C-407E-A947-70E740481C1C}">
                <a14:useLocalDpi xmlns:a14="http://schemas.microsoft.com/office/drawing/2010/main" val="0"/>
              </a:ext>
            </a:extLst>
          </a:blip>
          <a:srcRect l="18199" t="43680" r="13113"/>
          <a:stretch/>
        </p:blipFill>
        <p:spPr bwMode="auto">
          <a:xfrm>
            <a:off x="6331616" y="29222"/>
            <a:ext cx="3873717" cy="2902907"/>
          </a:xfrm>
          <a:prstGeom prst="rect">
            <a:avLst/>
          </a:prstGeom>
          <a:noFill/>
          <a:ln>
            <a:noFill/>
          </a:ln>
        </p:spPr>
      </p:pic>
      <p:pic>
        <p:nvPicPr>
          <p:cNvPr id="6" name="Picture 521">
            <a:extLst>
              <a:ext uri="{FF2B5EF4-FFF2-40B4-BE49-F238E27FC236}">
                <a16:creationId xmlns:a16="http://schemas.microsoft.com/office/drawing/2014/main" id="{359EFA50-5A0E-1D94-6615-3D6097781965}"/>
              </a:ext>
            </a:extLst>
          </p:cNvPr>
          <p:cNvPicPr>
            <a:picLocks noChangeAspect="1"/>
          </p:cNvPicPr>
          <p:nvPr/>
        </p:nvPicPr>
        <p:blipFill>
          <a:blip r:embed="rId5">
            <a:extLst>
              <a:ext uri="{28A0092B-C50C-407E-A947-70E740481C1C}">
                <a14:useLocalDpi xmlns:a14="http://schemas.microsoft.com/office/drawing/2010/main" val="0"/>
              </a:ext>
            </a:extLst>
          </a:blip>
          <a:srcRect l="3252" t="3296" r="3239" b="6979"/>
          <a:stretch>
            <a:fillRect/>
          </a:stretch>
        </p:blipFill>
        <p:spPr bwMode="auto">
          <a:xfrm>
            <a:off x="5702069" y="3269294"/>
            <a:ext cx="6403304" cy="355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82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B17B8-FA64-FAAB-E2B5-8E61D466B393}"/>
              </a:ext>
            </a:extLst>
          </p:cNvPr>
          <p:cNvSpPr>
            <a:spLocks noGrp="1"/>
          </p:cNvSpPr>
          <p:nvPr>
            <p:ph type="title"/>
          </p:nvPr>
        </p:nvSpPr>
        <p:spPr/>
        <p:txBody>
          <a:bodyPr/>
          <a:lstStyle/>
          <a:p>
            <a:pPr algn="ctr"/>
            <a:r>
              <a:rPr lang="nl-NL" dirty="0"/>
              <a:t>Elektriciteit visualiseren met </a:t>
            </a:r>
            <a:br>
              <a:rPr lang="nl-NL" dirty="0"/>
            </a:br>
            <a:r>
              <a:rPr lang="nl-NL" dirty="0"/>
              <a:t>hardware watermodellen</a:t>
            </a:r>
          </a:p>
        </p:txBody>
      </p:sp>
      <p:sp>
        <p:nvSpPr>
          <p:cNvPr id="3" name="Tijdelijke aanduiding voor inhoud 2">
            <a:extLst>
              <a:ext uri="{FF2B5EF4-FFF2-40B4-BE49-F238E27FC236}">
                <a16:creationId xmlns:a16="http://schemas.microsoft.com/office/drawing/2014/main" id="{077B8DFD-9F33-8C73-90E1-7C45C780CF9B}"/>
              </a:ext>
            </a:extLst>
          </p:cNvPr>
          <p:cNvSpPr>
            <a:spLocks noGrp="1"/>
          </p:cNvSpPr>
          <p:nvPr>
            <p:ph idx="1"/>
          </p:nvPr>
        </p:nvSpPr>
        <p:spPr>
          <a:xfrm>
            <a:off x="381965" y="1825625"/>
            <a:ext cx="11667281" cy="4351338"/>
          </a:xfrm>
        </p:spPr>
        <p:txBody>
          <a:bodyPr>
            <a:normAutofit/>
          </a:bodyPr>
          <a:lstStyle/>
          <a:p>
            <a:pPr marL="0" indent="0">
              <a:buNone/>
            </a:pPr>
            <a:r>
              <a:rPr lang="nl-NL" dirty="0"/>
              <a:t>Deze workshop: watermodellen, didactiek, geschiedenis, </a:t>
            </a:r>
            <a:r>
              <a:rPr lang="nl-NL" dirty="0" err="1"/>
              <a:t>gedachtenwisseling</a:t>
            </a:r>
            <a:endParaRPr lang="nl-NL" dirty="0"/>
          </a:p>
          <a:p>
            <a:r>
              <a:rPr lang="nl-NL" dirty="0"/>
              <a:t>Quiz</a:t>
            </a:r>
          </a:p>
          <a:p>
            <a:r>
              <a:rPr lang="nl-NL" dirty="0"/>
              <a:t>Begripsproblemen</a:t>
            </a:r>
          </a:p>
          <a:p>
            <a:r>
              <a:rPr lang="nl-NL" dirty="0"/>
              <a:t>“Je ziet het pas als je het door hebt”</a:t>
            </a:r>
          </a:p>
          <a:p>
            <a:r>
              <a:rPr lang="nl-NL" dirty="0"/>
              <a:t>Het watermodel</a:t>
            </a:r>
          </a:p>
          <a:p>
            <a:r>
              <a:rPr lang="nl-NL" dirty="0"/>
              <a:t>Kleurplaatjes</a:t>
            </a:r>
          </a:p>
          <a:p>
            <a:r>
              <a:rPr lang="nl-NL" dirty="0"/>
              <a:t>Waarom zie je ze weinig meer?</a:t>
            </a:r>
          </a:p>
          <a:p>
            <a:r>
              <a:rPr lang="nl-NL" dirty="0"/>
              <a:t>Didactische opbouw, met een beetje mazzel</a:t>
            </a:r>
          </a:p>
          <a:p>
            <a:endParaRPr lang="nl-NL" dirty="0"/>
          </a:p>
        </p:txBody>
      </p:sp>
    </p:spTree>
    <p:extLst>
      <p:ext uri="{BB962C8B-B14F-4D97-AF65-F5344CB8AC3E}">
        <p14:creationId xmlns:p14="http://schemas.microsoft.com/office/powerpoint/2010/main" val="2776885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EE602-3053-EAB6-DCD8-24BC3A18A35E}"/>
              </a:ext>
            </a:extLst>
          </p:cNvPr>
          <p:cNvSpPr>
            <a:spLocks noGrp="1"/>
          </p:cNvSpPr>
          <p:nvPr>
            <p:ph type="title"/>
          </p:nvPr>
        </p:nvSpPr>
        <p:spPr>
          <a:xfrm>
            <a:off x="150471" y="365125"/>
            <a:ext cx="4614553" cy="1325563"/>
          </a:xfrm>
        </p:spPr>
        <p:txBody>
          <a:bodyPr/>
          <a:lstStyle/>
          <a:p>
            <a:r>
              <a:rPr lang="nl-NL" dirty="0"/>
              <a:t>P(E)OE-demo’s: (2VH)</a:t>
            </a:r>
          </a:p>
        </p:txBody>
      </p:sp>
      <p:sp>
        <p:nvSpPr>
          <p:cNvPr id="3" name="Tijdelijke aanduiding voor inhoud 2">
            <a:extLst>
              <a:ext uri="{FF2B5EF4-FFF2-40B4-BE49-F238E27FC236}">
                <a16:creationId xmlns:a16="http://schemas.microsoft.com/office/drawing/2014/main" id="{390B56D2-3699-61ED-4D78-071AD2ABC2CF}"/>
              </a:ext>
            </a:extLst>
          </p:cNvPr>
          <p:cNvSpPr>
            <a:spLocks noGrp="1"/>
          </p:cNvSpPr>
          <p:nvPr>
            <p:ph idx="1"/>
          </p:nvPr>
        </p:nvSpPr>
        <p:spPr>
          <a:xfrm>
            <a:off x="1104418" y="5656300"/>
            <a:ext cx="10249382" cy="1201699"/>
          </a:xfrm>
        </p:spPr>
        <p:txBody>
          <a:bodyPr>
            <a:normAutofit/>
          </a:bodyPr>
          <a:lstStyle/>
          <a:p>
            <a:pPr marL="0" indent="0">
              <a:buNone/>
            </a:pPr>
            <a:r>
              <a:rPr lang="nl-NL" dirty="0"/>
              <a:t>Hoe hoog zal het water in buisjes A, B en C staan?</a:t>
            </a:r>
          </a:p>
          <a:p>
            <a:pPr marL="0" indent="0">
              <a:buNone/>
            </a:pPr>
            <a:r>
              <a:rPr lang="nl-NL" dirty="0"/>
              <a:t>Betekenis voor drukken en drukverschillen?</a:t>
            </a:r>
          </a:p>
        </p:txBody>
      </p:sp>
      <p:pic>
        <p:nvPicPr>
          <p:cNvPr id="4" name="Afbeelding 3">
            <a:extLst>
              <a:ext uri="{FF2B5EF4-FFF2-40B4-BE49-F238E27FC236}">
                <a16:creationId xmlns:a16="http://schemas.microsoft.com/office/drawing/2014/main" id="{2B1B3021-C97C-31BE-2937-470C9FEB9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5441" y="2322792"/>
            <a:ext cx="8965099" cy="3113589"/>
          </a:xfrm>
          <a:prstGeom prst="rect">
            <a:avLst/>
          </a:prstGeom>
          <a:noFill/>
          <a:ln>
            <a:noFill/>
          </a:ln>
        </p:spPr>
      </p:pic>
      <p:pic>
        <p:nvPicPr>
          <p:cNvPr id="5" name="Afbeelding 4">
            <a:extLst>
              <a:ext uri="{FF2B5EF4-FFF2-40B4-BE49-F238E27FC236}">
                <a16:creationId xmlns:a16="http://schemas.microsoft.com/office/drawing/2014/main" id="{52EB8441-A9B8-4412-25D0-3120F62802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5024" y="0"/>
            <a:ext cx="2446004" cy="2177586"/>
          </a:xfrm>
          <a:prstGeom prst="rect">
            <a:avLst/>
          </a:prstGeom>
          <a:noFill/>
          <a:ln>
            <a:noFill/>
          </a:ln>
        </p:spPr>
      </p:pic>
    </p:spTree>
    <p:extLst>
      <p:ext uri="{BB962C8B-B14F-4D97-AF65-F5344CB8AC3E}">
        <p14:creationId xmlns:p14="http://schemas.microsoft.com/office/powerpoint/2010/main" val="264502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EE602-3053-EAB6-DCD8-24BC3A18A35E}"/>
              </a:ext>
            </a:extLst>
          </p:cNvPr>
          <p:cNvSpPr>
            <a:spLocks noGrp="1"/>
          </p:cNvSpPr>
          <p:nvPr>
            <p:ph type="title"/>
          </p:nvPr>
        </p:nvSpPr>
        <p:spPr>
          <a:xfrm>
            <a:off x="150471" y="365125"/>
            <a:ext cx="4614553" cy="1325563"/>
          </a:xfrm>
        </p:spPr>
        <p:txBody>
          <a:bodyPr/>
          <a:lstStyle/>
          <a:p>
            <a:r>
              <a:rPr lang="nl-NL" dirty="0"/>
              <a:t>P(E)OE-demo’s:</a:t>
            </a:r>
            <a:br>
              <a:rPr lang="nl-NL" dirty="0"/>
            </a:br>
            <a:r>
              <a:rPr lang="nl-NL" dirty="0"/>
              <a:t>(2VH) </a:t>
            </a:r>
          </a:p>
        </p:txBody>
      </p:sp>
      <p:sp>
        <p:nvSpPr>
          <p:cNvPr id="3" name="Tijdelijke aanduiding voor inhoud 2">
            <a:extLst>
              <a:ext uri="{FF2B5EF4-FFF2-40B4-BE49-F238E27FC236}">
                <a16:creationId xmlns:a16="http://schemas.microsoft.com/office/drawing/2014/main" id="{390B56D2-3699-61ED-4D78-071AD2ABC2CF}"/>
              </a:ext>
            </a:extLst>
          </p:cNvPr>
          <p:cNvSpPr>
            <a:spLocks noGrp="1"/>
          </p:cNvSpPr>
          <p:nvPr>
            <p:ph idx="1"/>
          </p:nvPr>
        </p:nvSpPr>
        <p:spPr>
          <a:xfrm>
            <a:off x="1104418" y="5785801"/>
            <a:ext cx="10249382" cy="1035052"/>
          </a:xfrm>
        </p:spPr>
        <p:txBody>
          <a:bodyPr>
            <a:normAutofit/>
          </a:bodyPr>
          <a:lstStyle/>
          <a:p>
            <a:pPr marL="0" indent="0">
              <a:buNone/>
            </a:pPr>
            <a:r>
              <a:rPr lang="nl-NL" dirty="0"/>
              <a:t>Hoe hoog zal het water in buisjes A, B en C staan?</a:t>
            </a:r>
          </a:p>
          <a:p>
            <a:pPr marL="0" indent="0">
              <a:buNone/>
            </a:pPr>
            <a:r>
              <a:rPr lang="nl-NL" dirty="0"/>
              <a:t>Betekenis voor druk en drukverschillen?</a:t>
            </a:r>
          </a:p>
        </p:txBody>
      </p:sp>
      <p:pic>
        <p:nvPicPr>
          <p:cNvPr id="6" name="Afbeelding 5">
            <a:extLst>
              <a:ext uri="{FF2B5EF4-FFF2-40B4-BE49-F238E27FC236}">
                <a16:creationId xmlns:a16="http://schemas.microsoft.com/office/drawing/2014/main" id="{E3A62AE3-E523-F4E3-6CFE-C2A37C4B64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7810" y="37147"/>
            <a:ext cx="2633217" cy="2375917"/>
          </a:xfrm>
          <a:prstGeom prst="rect">
            <a:avLst/>
          </a:prstGeom>
          <a:noFill/>
          <a:ln>
            <a:noFill/>
          </a:ln>
        </p:spPr>
      </p:pic>
      <p:pic>
        <p:nvPicPr>
          <p:cNvPr id="7" name="Afbeelding 6">
            <a:extLst>
              <a:ext uri="{FF2B5EF4-FFF2-40B4-BE49-F238E27FC236}">
                <a16:creationId xmlns:a16="http://schemas.microsoft.com/office/drawing/2014/main" id="{115C02F5-1A99-B9C4-FDA1-430123E4B2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8382" y="2367080"/>
            <a:ext cx="8824929" cy="3073022"/>
          </a:xfrm>
          <a:prstGeom prst="rect">
            <a:avLst/>
          </a:prstGeom>
          <a:noFill/>
          <a:ln>
            <a:noFill/>
          </a:ln>
        </p:spPr>
      </p:pic>
    </p:spTree>
    <p:extLst>
      <p:ext uri="{BB962C8B-B14F-4D97-AF65-F5344CB8AC3E}">
        <p14:creationId xmlns:p14="http://schemas.microsoft.com/office/powerpoint/2010/main" val="1518317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EE602-3053-EAB6-DCD8-24BC3A18A35E}"/>
              </a:ext>
            </a:extLst>
          </p:cNvPr>
          <p:cNvSpPr>
            <a:spLocks noGrp="1"/>
          </p:cNvSpPr>
          <p:nvPr>
            <p:ph type="title"/>
          </p:nvPr>
        </p:nvSpPr>
        <p:spPr>
          <a:xfrm>
            <a:off x="150471" y="365125"/>
            <a:ext cx="4614553" cy="1325563"/>
          </a:xfrm>
        </p:spPr>
        <p:txBody>
          <a:bodyPr/>
          <a:lstStyle/>
          <a:p>
            <a:r>
              <a:rPr lang="nl-NL" dirty="0"/>
              <a:t>P(E)OE-demo’s:</a:t>
            </a:r>
            <a:br>
              <a:rPr lang="nl-NL" dirty="0"/>
            </a:br>
            <a:r>
              <a:rPr lang="nl-NL" dirty="0"/>
              <a:t>(2VH) </a:t>
            </a:r>
          </a:p>
        </p:txBody>
      </p:sp>
      <p:sp>
        <p:nvSpPr>
          <p:cNvPr id="3" name="Tijdelijke aanduiding voor inhoud 2">
            <a:extLst>
              <a:ext uri="{FF2B5EF4-FFF2-40B4-BE49-F238E27FC236}">
                <a16:creationId xmlns:a16="http://schemas.microsoft.com/office/drawing/2014/main" id="{390B56D2-3699-61ED-4D78-071AD2ABC2CF}"/>
              </a:ext>
            </a:extLst>
          </p:cNvPr>
          <p:cNvSpPr>
            <a:spLocks noGrp="1"/>
          </p:cNvSpPr>
          <p:nvPr>
            <p:ph idx="1"/>
          </p:nvPr>
        </p:nvSpPr>
        <p:spPr>
          <a:xfrm>
            <a:off x="1104418" y="5785801"/>
            <a:ext cx="10249382" cy="1035052"/>
          </a:xfrm>
        </p:spPr>
        <p:txBody>
          <a:bodyPr>
            <a:normAutofit/>
          </a:bodyPr>
          <a:lstStyle/>
          <a:p>
            <a:pPr marL="0" indent="0">
              <a:buNone/>
            </a:pPr>
            <a:r>
              <a:rPr lang="nl-NL" dirty="0"/>
              <a:t>Hoe hoog zal het water in buisjes A, B en C staan?</a:t>
            </a:r>
          </a:p>
          <a:p>
            <a:pPr marL="0" indent="0">
              <a:buNone/>
            </a:pPr>
            <a:r>
              <a:rPr lang="nl-NL" dirty="0"/>
              <a:t>Betekenis voor drukken en drukverschillen? (en stroomsterkte?)</a:t>
            </a:r>
          </a:p>
        </p:txBody>
      </p:sp>
      <p:pic>
        <p:nvPicPr>
          <p:cNvPr id="4" name="Afbeelding 3">
            <a:extLst>
              <a:ext uri="{FF2B5EF4-FFF2-40B4-BE49-F238E27FC236}">
                <a16:creationId xmlns:a16="http://schemas.microsoft.com/office/drawing/2014/main" id="{538017BC-F615-F981-38E8-BF6A600600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408" y="3032568"/>
            <a:ext cx="10033380" cy="2523280"/>
          </a:xfrm>
          <a:prstGeom prst="rect">
            <a:avLst/>
          </a:prstGeom>
          <a:noFill/>
          <a:ln>
            <a:noFill/>
          </a:ln>
        </p:spPr>
      </p:pic>
      <p:pic>
        <p:nvPicPr>
          <p:cNvPr id="5" name="Afbeelding 4">
            <a:extLst>
              <a:ext uri="{FF2B5EF4-FFF2-40B4-BE49-F238E27FC236}">
                <a16:creationId xmlns:a16="http://schemas.microsoft.com/office/drawing/2014/main" id="{E928227C-C5F5-8C8F-9C30-EA38917CDC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6517" y="150470"/>
            <a:ext cx="3546393" cy="2460422"/>
          </a:xfrm>
          <a:prstGeom prst="rect">
            <a:avLst/>
          </a:prstGeom>
          <a:noFill/>
          <a:ln>
            <a:noFill/>
          </a:ln>
        </p:spPr>
      </p:pic>
    </p:spTree>
    <p:extLst>
      <p:ext uri="{BB962C8B-B14F-4D97-AF65-F5344CB8AC3E}">
        <p14:creationId xmlns:p14="http://schemas.microsoft.com/office/powerpoint/2010/main" val="150799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99D68-53C4-0CD3-05D0-32EB3F23CD5A}"/>
              </a:ext>
            </a:extLst>
          </p:cNvPr>
          <p:cNvSpPr>
            <a:spLocks noGrp="1"/>
          </p:cNvSpPr>
          <p:nvPr>
            <p:ph type="title"/>
          </p:nvPr>
        </p:nvSpPr>
        <p:spPr/>
        <p:txBody>
          <a:bodyPr/>
          <a:lstStyle/>
          <a:p>
            <a:r>
              <a:rPr lang="nl-NL" dirty="0"/>
              <a:t>Elektrische druk zichtbaar maken?</a:t>
            </a:r>
          </a:p>
        </p:txBody>
      </p:sp>
      <p:sp>
        <p:nvSpPr>
          <p:cNvPr id="3" name="Tijdelijke aanduiding voor inhoud 2">
            <a:extLst>
              <a:ext uri="{FF2B5EF4-FFF2-40B4-BE49-F238E27FC236}">
                <a16:creationId xmlns:a16="http://schemas.microsoft.com/office/drawing/2014/main" id="{FDA3E14F-1DF7-0384-E901-691AF00DC26B}"/>
              </a:ext>
            </a:extLst>
          </p:cNvPr>
          <p:cNvSpPr>
            <a:spLocks noGrp="1"/>
          </p:cNvSpPr>
          <p:nvPr>
            <p:ph idx="1"/>
          </p:nvPr>
        </p:nvSpPr>
        <p:spPr/>
        <p:txBody>
          <a:bodyPr/>
          <a:lstStyle/>
          <a:p>
            <a:r>
              <a:rPr lang="nl-NL" dirty="0"/>
              <a:t>Vertaalslag is niet compleet als leerlingen ‘hoogtes’ niet herkennen in de elektrische schakeling</a:t>
            </a:r>
          </a:p>
          <a:p>
            <a:pPr marL="0" indent="0">
              <a:buNone/>
            </a:pPr>
            <a:r>
              <a:rPr lang="nl-NL" dirty="0">
                <a:sym typeface="Wingdings" panose="05000000000000000000" pitchFamily="2" charset="2"/>
              </a:rPr>
              <a:t> </a:t>
            </a:r>
            <a:r>
              <a:rPr lang="nl-NL" dirty="0"/>
              <a:t>Zichtbaar maken met behulp van </a:t>
            </a:r>
            <a:r>
              <a:rPr lang="nl-NL" dirty="0">
                <a:solidFill>
                  <a:srgbClr val="FF0000"/>
                </a:solidFill>
              </a:rPr>
              <a:t>kle</a:t>
            </a:r>
            <a:r>
              <a:rPr lang="nl-NL" dirty="0">
                <a:solidFill>
                  <a:srgbClr val="0070C0"/>
                </a:solidFill>
              </a:rPr>
              <a:t>ur</a:t>
            </a:r>
            <a:r>
              <a:rPr lang="nl-NL" dirty="0"/>
              <a:t>en</a:t>
            </a:r>
          </a:p>
        </p:txBody>
      </p:sp>
    </p:spTree>
    <p:extLst>
      <p:ext uri="{BB962C8B-B14F-4D97-AF65-F5344CB8AC3E}">
        <p14:creationId xmlns:p14="http://schemas.microsoft.com/office/powerpoint/2010/main" val="8664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1BBED-E9E7-AEB1-360B-8A1167BFD0DE}"/>
              </a:ext>
            </a:extLst>
          </p:cNvPr>
          <p:cNvSpPr>
            <a:spLocks noGrp="1"/>
          </p:cNvSpPr>
          <p:nvPr>
            <p:ph type="title"/>
          </p:nvPr>
        </p:nvSpPr>
        <p:spPr>
          <a:xfrm>
            <a:off x="838200" y="173621"/>
            <a:ext cx="10515600" cy="1053296"/>
          </a:xfrm>
        </p:spPr>
        <p:txBody>
          <a:bodyPr/>
          <a:lstStyle/>
          <a:p>
            <a:r>
              <a:rPr lang="nl-NL" dirty="0"/>
              <a:t>Kleurgebruik</a:t>
            </a:r>
          </a:p>
        </p:txBody>
      </p:sp>
      <p:sp>
        <p:nvSpPr>
          <p:cNvPr id="3" name="Tijdelijke aanduiding voor inhoud 2">
            <a:extLst>
              <a:ext uri="{FF2B5EF4-FFF2-40B4-BE49-F238E27FC236}">
                <a16:creationId xmlns:a16="http://schemas.microsoft.com/office/drawing/2014/main" id="{77E6E275-C4AE-A549-7203-56E7594B3EB4}"/>
              </a:ext>
            </a:extLst>
          </p:cNvPr>
          <p:cNvSpPr>
            <a:spLocks noGrp="1"/>
          </p:cNvSpPr>
          <p:nvPr>
            <p:ph idx="1"/>
          </p:nvPr>
        </p:nvSpPr>
        <p:spPr>
          <a:xfrm>
            <a:off x="838200" y="4806702"/>
            <a:ext cx="10515600" cy="1931484"/>
          </a:xfrm>
        </p:spPr>
        <p:txBody>
          <a:bodyPr>
            <a:normAutofit/>
          </a:bodyPr>
          <a:lstStyle/>
          <a:p>
            <a:pPr marL="0" indent="0">
              <a:buNone/>
            </a:pPr>
            <a:r>
              <a:rPr lang="nl-NL" dirty="0"/>
              <a:t>Kleur de stukken draad rood waarin de elektrische druk even groot is als bij de pluskant van de bron</a:t>
            </a:r>
          </a:p>
          <a:p>
            <a:pPr marL="0" indent="0">
              <a:buNone/>
            </a:pPr>
            <a:r>
              <a:rPr lang="nl-NL" dirty="0"/>
              <a:t>Idem zwart voor de </a:t>
            </a:r>
            <a:r>
              <a:rPr lang="nl-NL" dirty="0" err="1"/>
              <a:t>minkant</a:t>
            </a:r>
            <a:endParaRPr lang="nl-NL" dirty="0"/>
          </a:p>
          <a:p>
            <a:pPr marL="0" indent="0">
              <a:buNone/>
            </a:pPr>
            <a:r>
              <a:rPr lang="nl-NL" dirty="0"/>
              <a:t>Overige draad: blauw</a:t>
            </a:r>
          </a:p>
        </p:txBody>
      </p:sp>
      <p:pic>
        <p:nvPicPr>
          <p:cNvPr id="5" name="Afbeelding 4">
            <a:extLst>
              <a:ext uri="{FF2B5EF4-FFF2-40B4-BE49-F238E27FC236}">
                <a16:creationId xmlns:a16="http://schemas.microsoft.com/office/drawing/2014/main" id="{801FCEB4-A67A-A0C8-EA5C-2CD6F0394C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4677" y="350608"/>
            <a:ext cx="7587363" cy="1969417"/>
          </a:xfrm>
          <a:prstGeom prst="rect">
            <a:avLst/>
          </a:prstGeom>
          <a:noFill/>
          <a:ln>
            <a:noFill/>
          </a:ln>
        </p:spPr>
      </p:pic>
      <p:pic>
        <p:nvPicPr>
          <p:cNvPr id="6" name="Afbeelding 5">
            <a:extLst>
              <a:ext uri="{FF2B5EF4-FFF2-40B4-BE49-F238E27FC236}">
                <a16:creationId xmlns:a16="http://schemas.microsoft.com/office/drawing/2014/main" id="{2CB646FA-9FF1-6ADB-6E11-07DF4BE515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6700" y="2330040"/>
            <a:ext cx="3204166" cy="2466647"/>
          </a:xfrm>
          <a:prstGeom prst="rect">
            <a:avLst/>
          </a:prstGeom>
          <a:noFill/>
          <a:ln>
            <a:noFill/>
          </a:ln>
        </p:spPr>
      </p:pic>
    </p:spTree>
    <p:extLst>
      <p:ext uri="{BB962C8B-B14F-4D97-AF65-F5344CB8AC3E}">
        <p14:creationId xmlns:p14="http://schemas.microsoft.com/office/powerpoint/2010/main" val="4269538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C4C261E-86AA-9FED-D1CF-563925C542CE}"/>
              </a:ext>
            </a:extLst>
          </p:cNvPr>
          <p:cNvPicPr>
            <a:picLocks noChangeAspect="1"/>
          </p:cNvPicPr>
          <p:nvPr/>
        </p:nvPicPr>
        <p:blipFill>
          <a:blip r:embed="rId2"/>
          <a:stretch>
            <a:fillRect/>
          </a:stretch>
        </p:blipFill>
        <p:spPr>
          <a:xfrm>
            <a:off x="4444677" y="2372405"/>
            <a:ext cx="3204166" cy="2303767"/>
          </a:xfrm>
          <a:prstGeom prst="rect">
            <a:avLst/>
          </a:prstGeom>
        </p:spPr>
      </p:pic>
      <p:sp>
        <p:nvSpPr>
          <p:cNvPr id="2" name="Titel 1">
            <a:extLst>
              <a:ext uri="{FF2B5EF4-FFF2-40B4-BE49-F238E27FC236}">
                <a16:creationId xmlns:a16="http://schemas.microsoft.com/office/drawing/2014/main" id="{8E71BBED-E9E7-AEB1-360B-8A1167BFD0DE}"/>
              </a:ext>
            </a:extLst>
          </p:cNvPr>
          <p:cNvSpPr>
            <a:spLocks noGrp="1"/>
          </p:cNvSpPr>
          <p:nvPr>
            <p:ph type="title"/>
          </p:nvPr>
        </p:nvSpPr>
        <p:spPr>
          <a:xfrm>
            <a:off x="838200" y="173621"/>
            <a:ext cx="10515600" cy="1053296"/>
          </a:xfrm>
        </p:spPr>
        <p:txBody>
          <a:bodyPr/>
          <a:lstStyle/>
          <a:p>
            <a:r>
              <a:rPr lang="nl-NL" dirty="0"/>
              <a:t>Kleurgebruik</a:t>
            </a:r>
          </a:p>
        </p:txBody>
      </p:sp>
      <p:sp>
        <p:nvSpPr>
          <p:cNvPr id="3" name="Tijdelijke aanduiding voor inhoud 2">
            <a:extLst>
              <a:ext uri="{FF2B5EF4-FFF2-40B4-BE49-F238E27FC236}">
                <a16:creationId xmlns:a16="http://schemas.microsoft.com/office/drawing/2014/main" id="{77E6E275-C4AE-A549-7203-56E7594B3EB4}"/>
              </a:ext>
            </a:extLst>
          </p:cNvPr>
          <p:cNvSpPr>
            <a:spLocks noGrp="1"/>
          </p:cNvSpPr>
          <p:nvPr>
            <p:ph idx="1"/>
          </p:nvPr>
        </p:nvSpPr>
        <p:spPr>
          <a:xfrm>
            <a:off x="838200" y="4768769"/>
            <a:ext cx="10921678" cy="1408193"/>
          </a:xfrm>
        </p:spPr>
        <p:txBody>
          <a:bodyPr/>
          <a:lstStyle/>
          <a:p>
            <a:pPr marL="0" indent="0">
              <a:buNone/>
            </a:pPr>
            <a:r>
              <a:rPr lang="nl-NL" dirty="0"/>
              <a:t>Rechterfiguur: kleuren geordend naar hoogte van de elektrische druk</a:t>
            </a:r>
          </a:p>
          <a:p>
            <a:pPr marL="0" indent="0">
              <a:buNone/>
            </a:pPr>
            <a:r>
              <a:rPr lang="nl-NL" dirty="0"/>
              <a:t>Vergelijk hoogteverschillen met ‘verschillen in elektrische druk = spanning’</a:t>
            </a:r>
          </a:p>
        </p:txBody>
      </p:sp>
      <p:pic>
        <p:nvPicPr>
          <p:cNvPr id="5" name="Afbeelding 4">
            <a:extLst>
              <a:ext uri="{FF2B5EF4-FFF2-40B4-BE49-F238E27FC236}">
                <a16:creationId xmlns:a16="http://schemas.microsoft.com/office/drawing/2014/main" id="{801FCEB4-A67A-A0C8-EA5C-2CD6F0394C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4677" y="350608"/>
            <a:ext cx="7587363" cy="1969417"/>
          </a:xfrm>
          <a:prstGeom prst="rect">
            <a:avLst/>
          </a:prstGeom>
          <a:noFill/>
          <a:ln>
            <a:noFill/>
          </a:ln>
        </p:spPr>
      </p:pic>
      <p:pic>
        <p:nvPicPr>
          <p:cNvPr id="7" name="Afbeelding 6">
            <a:extLst>
              <a:ext uri="{FF2B5EF4-FFF2-40B4-BE49-F238E27FC236}">
                <a16:creationId xmlns:a16="http://schemas.microsoft.com/office/drawing/2014/main" id="{3F0A9048-87DA-9439-84DC-856766BAB2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3915" y="2914963"/>
            <a:ext cx="2723515" cy="1623013"/>
          </a:xfrm>
          <a:prstGeom prst="rect">
            <a:avLst/>
          </a:prstGeom>
          <a:noFill/>
          <a:ln>
            <a:noFill/>
          </a:ln>
        </p:spPr>
      </p:pic>
      <p:pic>
        <p:nvPicPr>
          <p:cNvPr id="4" name="Picture 82" descr="P7050017">
            <a:extLst>
              <a:ext uri="{FF2B5EF4-FFF2-40B4-BE49-F238E27FC236}">
                <a16:creationId xmlns:a16="http://schemas.microsoft.com/office/drawing/2014/main" id="{B1853A5C-8EAD-A0F9-9AC0-AF5C10B39D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2272" y="2894318"/>
            <a:ext cx="2071869"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37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4CC30-949F-7759-0DE1-2844B48EF1CC}"/>
              </a:ext>
            </a:extLst>
          </p:cNvPr>
          <p:cNvSpPr>
            <a:spLocks noGrp="1"/>
          </p:cNvSpPr>
          <p:nvPr>
            <p:ph type="title"/>
          </p:nvPr>
        </p:nvSpPr>
        <p:spPr/>
        <p:txBody>
          <a:bodyPr/>
          <a:lstStyle/>
          <a:p>
            <a:r>
              <a:rPr lang="nl-NL" dirty="0"/>
              <a:t>Kleurgebruik</a:t>
            </a:r>
          </a:p>
        </p:txBody>
      </p:sp>
      <p:sp>
        <p:nvSpPr>
          <p:cNvPr id="3" name="Tijdelijke aanduiding voor inhoud 2">
            <a:extLst>
              <a:ext uri="{FF2B5EF4-FFF2-40B4-BE49-F238E27FC236}">
                <a16:creationId xmlns:a16="http://schemas.microsoft.com/office/drawing/2014/main" id="{BCB8A151-E47A-7588-8E2C-57C85D4F392A}"/>
              </a:ext>
            </a:extLst>
          </p:cNvPr>
          <p:cNvSpPr>
            <a:spLocks noGrp="1"/>
          </p:cNvSpPr>
          <p:nvPr>
            <p:ph idx="1"/>
          </p:nvPr>
        </p:nvSpPr>
        <p:spPr>
          <a:xfrm>
            <a:off x="838199" y="4653023"/>
            <a:ext cx="10794357" cy="1523940"/>
          </a:xfrm>
        </p:spPr>
        <p:txBody>
          <a:bodyPr/>
          <a:lstStyle/>
          <a:p>
            <a:pPr marL="0" indent="0">
              <a:buNone/>
            </a:pPr>
            <a:r>
              <a:rPr lang="nl-NL" dirty="0"/>
              <a:t>Verschillende kleuren voor draden met verschillende elektrische drukken</a:t>
            </a:r>
          </a:p>
          <a:p>
            <a:pPr marL="0" indent="0">
              <a:buNone/>
            </a:pPr>
            <a:r>
              <a:rPr lang="nl-NL" dirty="0"/>
              <a:t>Vergelijk met water</a:t>
            </a:r>
          </a:p>
          <a:p>
            <a:pPr marL="0" indent="0">
              <a:buNone/>
            </a:pPr>
            <a:r>
              <a:rPr lang="nl-NL" dirty="0"/>
              <a:t>(thuis ook parallel)</a:t>
            </a:r>
          </a:p>
        </p:txBody>
      </p:sp>
      <p:pic>
        <p:nvPicPr>
          <p:cNvPr id="4" name="Afbeelding 3">
            <a:extLst>
              <a:ext uri="{FF2B5EF4-FFF2-40B4-BE49-F238E27FC236}">
                <a16:creationId xmlns:a16="http://schemas.microsoft.com/office/drawing/2014/main" id="{1DB47203-EC85-AD74-0D3F-2E96C4288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2322" y="1829565"/>
            <a:ext cx="7031949" cy="1717817"/>
          </a:xfrm>
          <a:prstGeom prst="rect">
            <a:avLst/>
          </a:prstGeom>
          <a:noFill/>
          <a:ln>
            <a:noFill/>
          </a:ln>
        </p:spPr>
      </p:pic>
      <p:pic>
        <p:nvPicPr>
          <p:cNvPr id="5" name="Afbeelding 4">
            <a:extLst>
              <a:ext uri="{FF2B5EF4-FFF2-40B4-BE49-F238E27FC236}">
                <a16:creationId xmlns:a16="http://schemas.microsoft.com/office/drawing/2014/main" id="{66B89E82-68AD-51E0-022F-29E691AFCD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221" y="1557016"/>
            <a:ext cx="3138493" cy="2602542"/>
          </a:xfrm>
          <a:prstGeom prst="rect">
            <a:avLst/>
          </a:prstGeom>
          <a:noFill/>
          <a:ln>
            <a:noFill/>
          </a:ln>
        </p:spPr>
      </p:pic>
    </p:spTree>
    <p:extLst>
      <p:ext uri="{BB962C8B-B14F-4D97-AF65-F5344CB8AC3E}">
        <p14:creationId xmlns:p14="http://schemas.microsoft.com/office/powerpoint/2010/main" val="2565421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4CC30-949F-7759-0DE1-2844B48EF1CC}"/>
              </a:ext>
            </a:extLst>
          </p:cNvPr>
          <p:cNvSpPr>
            <a:spLocks noGrp="1"/>
          </p:cNvSpPr>
          <p:nvPr>
            <p:ph type="title"/>
          </p:nvPr>
        </p:nvSpPr>
        <p:spPr/>
        <p:txBody>
          <a:bodyPr/>
          <a:lstStyle/>
          <a:p>
            <a:r>
              <a:rPr lang="nl-NL" dirty="0"/>
              <a:t>Kleurgebruik</a:t>
            </a:r>
          </a:p>
        </p:txBody>
      </p:sp>
      <p:sp>
        <p:nvSpPr>
          <p:cNvPr id="3" name="Tijdelijke aanduiding voor inhoud 2">
            <a:extLst>
              <a:ext uri="{FF2B5EF4-FFF2-40B4-BE49-F238E27FC236}">
                <a16:creationId xmlns:a16="http://schemas.microsoft.com/office/drawing/2014/main" id="{BCB8A151-E47A-7588-8E2C-57C85D4F392A}"/>
              </a:ext>
            </a:extLst>
          </p:cNvPr>
          <p:cNvSpPr>
            <a:spLocks noGrp="1"/>
          </p:cNvSpPr>
          <p:nvPr>
            <p:ph idx="1"/>
          </p:nvPr>
        </p:nvSpPr>
        <p:spPr>
          <a:xfrm>
            <a:off x="838199" y="4398380"/>
            <a:ext cx="10794357" cy="2361235"/>
          </a:xfrm>
        </p:spPr>
        <p:txBody>
          <a:bodyPr>
            <a:normAutofit fontScale="92500" lnSpcReduction="10000"/>
          </a:bodyPr>
          <a:lstStyle/>
          <a:p>
            <a:pPr marL="0" indent="0">
              <a:buNone/>
            </a:pPr>
            <a:r>
              <a:rPr lang="nl-NL" dirty="0"/>
              <a:t>De spanning tussen punten B en E is 6 V. Hoe groot is dan de spanning</a:t>
            </a:r>
          </a:p>
          <a:p>
            <a:r>
              <a:rPr lang="nl-NL" dirty="0"/>
              <a:t>tussen A en D?</a:t>
            </a:r>
          </a:p>
          <a:p>
            <a:r>
              <a:rPr lang="nl-NL" dirty="0"/>
              <a:t>tussen A en C?</a:t>
            </a:r>
          </a:p>
          <a:p>
            <a:r>
              <a:rPr lang="nl-NL" dirty="0"/>
              <a:t>tussen A en F?</a:t>
            </a:r>
          </a:p>
          <a:p>
            <a:r>
              <a:rPr lang="nl-NL" dirty="0"/>
              <a:t>over L</a:t>
            </a:r>
            <a:r>
              <a:rPr lang="nl-NL" baseline="-25000" dirty="0"/>
              <a:t>2</a:t>
            </a:r>
            <a:r>
              <a:rPr lang="nl-NL" dirty="0"/>
              <a:t>?</a:t>
            </a:r>
          </a:p>
        </p:txBody>
      </p:sp>
      <p:pic>
        <p:nvPicPr>
          <p:cNvPr id="4" name="Afbeelding 3">
            <a:extLst>
              <a:ext uri="{FF2B5EF4-FFF2-40B4-BE49-F238E27FC236}">
                <a16:creationId xmlns:a16="http://schemas.microsoft.com/office/drawing/2014/main" id="{1DB47203-EC85-AD74-0D3F-2E96C4288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2322" y="1829565"/>
            <a:ext cx="7031949" cy="1717817"/>
          </a:xfrm>
          <a:prstGeom prst="rect">
            <a:avLst/>
          </a:prstGeom>
          <a:noFill/>
          <a:ln>
            <a:noFill/>
          </a:ln>
        </p:spPr>
      </p:pic>
      <p:pic>
        <p:nvPicPr>
          <p:cNvPr id="7" name="Afbeelding 6">
            <a:extLst>
              <a:ext uri="{FF2B5EF4-FFF2-40B4-BE49-F238E27FC236}">
                <a16:creationId xmlns:a16="http://schemas.microsoft.com/office/drawing/2014/main" id="{7BE6686C-4DF3-D581-039B-02341ECAA0B3}"/>
              </a:ext>
            </a:extLst>
          </p:cNvPr>
          <p:cNvPicPr>
            <a:picLocks noChangeAspect="1"/>
          </p:cNvPicPr>
          <p:nvPr/>
        </p:nvPicPr>
        <p:blipFill>
          <a:blip r:embed="rId3"/>
          <a:stretch>
            <a:fillRect/>
          </a:stretch>
        </p:blipFill>
        <p:spPr>
          <a:xfrm>
            <a:off x="953949" y="1580167"/>
            <a:ext cx="3108765" cy="2516916"/>
          </a:xfrm>
          <a:prstGeom prst="rect">
            <a:avLst/>
          </a:prstGeom>
        </p:spPr>
      </p:pic>
    </p:spTree>
    <p:extLst>
      <p:ext uri="{BB962C8B-B14F-4D97-AF65-F5344CB8AC3E}">
        <p14:creationId xmlns:p14="http://schemas.microsoft.com/office/powerpoint/2010/main" val="3703341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143E4-A278-6169-07C1-B975989EA437}"/>
              </a:ext>
            </a:extLst>
          </p:cNvPr>
          <p:cNvSpPr>
            <a:spLocks noGrp="1"/>
          </p:cNvSpPr>
          <p:nvPr>
            <p:ph type="title"/>
          </p:nvPr>
        </p:nvSpPr>
        <p:spPr/>
        <p:txBody>
          <a:bodyPr/>
          <a:lstStyle/>
          <a:p>
            <a:r>
              <a:rPr lang="nl-NL" dirty="0"/>
              <a:t>Verder uitbouwen, met waterschakeling erbij</a:t>
            </a:r>
          </a:p>
        </p:txBody>
      </p:sp>
      <p:pic>
        <p:nvPicPr>
          <p:cNvPr id="5" name="Tijdelijke aanduiding voor inhoud 4">
            <a:extLst>
              <a:ext uri="{FF2B5EF4-FFF2-40B4-BE49-F238E27FC236}">
                <a16:creationId xmlns:a16="http://schemas.microsoft.com/office/drawing/2014/main" id="{77CC34E5-7D8B-7B92-5BEA-ACD04FDDF916}"/>
              </a:ext>
            </a:extLst>
          </p:cNvPr>
          <p:cNvPicPr>
            <a:picLocks noGrp="1" noChangeAspect="1"/>
          </p:cNvPicPr>
          <p:nvPr>
            <p:ph idx="1"/>
          </p:nvPr>
        </p:nvPicPr>
        <p:blipFill>
          <a:blip r:embed="rId3"/>
          <a:stretch>
            <a:fillRect/>
          </a:stretch>
        </p:blipFill>
        <p:spPr>
          <a:xfrm>
            <a:off x="24160" y="1454266"/>
            <a:ext cx="2730611" cy="3561718"/>
          </a:xfrm>
        </p:spPr>
      </p:pic>
      <p:pic>
        <p:nvPicPr>
          <p:cNvPr id="9" name="Afbeelding 8">
            <a:extLst>
              <a:ext uri="{FF2B5EF4-FFF2-40B4-BE49-F238E27FC236}">
                <a16:creationId xmlns:a16="http://schemas.microsoft.com/office/drawing/2014/main" id="{8638887A-F6AD-90AB-AD6F-9BACD012CD62}"/>
              </a:ext>
            </a:extLst>
          </p:cNvPr>
          <p:cNvPicPr>
            <a:picLocks noChangeAspect="1"/>
          </p:cNvPicPr>
          <p:nvPr/>
        </p:nvPicPr>
        <p:blipFill>
          <a:blip r:embed="rId4"/>
          <a:stretch>
            <a:fillRect/>
          </a:stretch>
        </p:blipFill>
        <p:spPr>
          <a:xfrm>
            <a:off x="8316203" y="1575077"/>
            <a:ext cx="3874781" cy="3077946"/>
          </a:xfrm>
          <a:prstGeom prst="rect">
            <a:avLst/>
          </a:prstGeom>
        </p:spPr>
      </p:pic>
      <p:sp>
        <p:nvSpPr>
          <p:cNvPr id="10" name="Tijdelijke aanduiding voor inhoud 2">
            <a:extLst>
              <a:ext uri="{FF2B5EF4-FFF2-40B4-BE49-F238E27FC236}">
                <a16:creationId xmlns:a16="http://schemas.microsoft.com/office/drawing/2014/main" id="{EF1E7066-E3F7-0ED9-3AEF-49EEEE95358C}"/>
              </a:ext>
            </a:extLst>
          </p:cNvPr>
          <p:cNvSpPr txBox="1">
            <a:spLocks/>
          </p:cNvSpPr>
          <p:nvPr/>
        </p:nvSpPr>
        <p:spPr>
          <a:xfrm>
            <a:off x="2991087" y="1886674"/>
            <a:ext cx="5157486" cy="29052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latin typeface="Arial" panose="020B0604020202020204" pitchFamily="34" charset="0"/>
                <a:ea typeface="Times New Roman" panose="02020603050405020304" pitchFamily="18" charset="0"/>
              </a:rPr>
              <a:t>De bron geeft een spanning van 12 V. </a:t>
            </a:r>
          </a:p>
          <a:p>
            <a:pPr marL="0" indent="0">
              <a:buFont typeface="Arial" panose="020B0604020202020204" pitchFamily="34" charset="0"/>
              <a:buNone/>
            </a:pPr>
            <a:r>
              <a:rPr lang="nl-NL" sz="2000" dirty="0">
                <a:latin typeface="Arial" panose="020B0604020202020204" pitchFamily="34" charset="0"/>
                <a:ea typeface="Times New Roman" panose="02020603050405020304" pitchFamily="18" charset="0"/>
              </a:rPr>
              <a:t>Over lampje L</a:t>
            </a:r>
            <a:r>
              <a:rPr lang="nl-NL" sz="2000" baseline="-25000" dirty="0">
                <a:latin typeface="Arial" panose="020B0604020202020204" pitchFamily="34" charset="0"/>
                <a:ea typeface="Times New Roman" panose="02020603050405020304" pitchFamily="18" charset="0"/>
              </a:rPr>
              <a:t>3</a:t>
            </a:r>
            <a:r>
              <a:rPr lang="nl-NL" sz="2000" dirty="0">
                <a:latin typeface="Arial" panose="020B0604020202020204" pitchFamily="34" charset="0"/>
                <a:ea typeface="Times New Roman" panose="02020603050405020304" pitchFamily="18" charset="0"/>
              </a:rPr>
              <a:t> staat een spanning van 7 V. </a:t>
            </a:r>
          </a:p>
          <a:p>
            <a:pPr marL="0" indent="0">
              <a:buFont typeface="Arial" panose="020B0604020202020204" pitchFamily="34" charset="0"/>
              <a:buNone/>
            </a:pPr>
            <a:r>
              <a:rPr lang="nl-NL" sz="2000" dirty="0">
                <a:latin typeface="Arial" panose="020B0604020202020204" pitchFamily="34" charset="0"/>
                <a:ea typeface="Times New Roman" panose="02020603050405020304" pitchFamily="18" charset="0"/>
              </a:rPr>
              <a:t>Uit de bron komt een stroom van 1,5 A. </a:t>
            </a:r>
          </a:p>
          <a:p>
            <a:pPr marL="0" indent="0">
              <a:buFont typeface="Arial" panose="020B0604020202020204" pitchFamily="34" charset="0"/>
              <a:buNone/>
            </a:pPr>
            <a:r>
              <a:rPr lang="nl-NL" sz="2000" dirty="0">
                <a:latin typeface="Arial" panose="020B0604020202020204" pitchFamily="34" charset="0"/>
                <a:ea typeface="Times New Roman" panose="02020603050405020304" pitchFamily="18" charset="0"/>
              </a:rPr>
              <a:t>Door lampje L</a:t>
            </a:r>
            <a:r>
              <a:rPr lang="nl-NL" sz="2000" baseline="-25000" dirty="0">
                <a:latin typeface="Arial" panose="020B0604020202020204" pitchFamily="34" charset="0"/>
                <a:ea typeface="Times New Roman" panose="02020603050405020304" pitchFamily="18" charset="0"/>
              </a:rPr>
              <a:t>1</a:t>
            </a:r>
            <a:r>
              <a:rPr lang="nl-NL" sz="2000" dirty="0">
                <a:latin typeface="Arial" panose="020B0604020202020204" pitchFamily="34" charset="0"/>
                <a:ea typeface="Times New Roman" panose="02020603050405020304" pitchFamily="18" charset="0"/>
              </a:rPr>
              <a:t> loopt een stroom van 0,9 A.</a:t>
            </a:r>
          </a:p>
          <a:p>
            <a:pPr marL="0" indent="0">
              <a:buFont typeface="Arial" panose="020B0604020202020204" pitchFamily="34" charset="0"/>
              <a:buNone/>
            </a:pPr>
            <a:endParaRPr lang="nl-NL" sz="2000" dirty="0">
              <a:latin typeface="Arial" panose="020B0604020202020204" pitchFamily="34" charset="0"/>
              <a:ea typeface="Times New Roman" panose="02020603050405020304" pitchFamily="18" charset="0"/>
            </a:endParaRPr>
          </a:p>
          <a:p>
            <a:r>
              <a:rPr lang="nl-NL" sz="2000" dirty="0">
                <a:latin typeface="Arial" panose="020B0604020202020204" pitchFamily="34" charset="0"/>
                <a:ea typeface="Times New Roman" panose="02020603050405020304" pitchFamily="18" charset="0"/>
              </a:rPr>
              <a:t>Spanningen tussen verschillende punten?</a:t>
            </a:r>
          </a:p>
          <a:p>
            <a:r>
              <a:rPr lang="nl-NL" sz="2000" dirty="0">
                <a:latin typeface="Arial" panose="020B0604020202020204" pitchFamily="34" charset="0"/>
                <a:ea typeface="Times New Roman" panose="02020603050405020304" pitchFamily="18" charset="0"/>
              </a:rPr>
              <a:t>Alle ontbrekende gegevens?</a:t>
            </a:r>
            <a:endParaRPr lang="nl-NL" sz="2000" dirty="0">
              <a:latin typeface="Tahoma" panose="020B0604030504040204" pitchFamily="34" charset="0"/>
              <a:ea typeface="Times New Roman" panose="02020603050405020304" pitchFamily="18" charset="0"/>
            </a:endParaRPr>
          </a:p>
          <a:p>
            <a:endParaRPr lang="nl-NL" dirty="0"/>
          </a:p>
        </p:txBody>
      </p:sp>
    </p:spTree>
    <p:extLst>
      <p:ext uri="{BB962C8B-B14F-4D97-AF65-F5344CB8AC3E}">
        <p14:creationId xmlns:p14="http://schemas.microsoft.com/office/powerpoint/2010/main" val="405060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92D30-FC31-2F0A-9291-97F419F0A1A8}"/>
              </a:ext>
            </a:extLst>
          </p:cNvPr>
          <p:cNvSpPr>
            <a:spLocks noGrp="1"/>
          </p:cNvSpPr>
          <p:nvPr>
            <p:ph type="title"/>
          </p:nvPr>
        </p:nvSpPr>
        <p:spPr/>
        <p:txBody>
          <a:bodyPr/>
          <a:lstStyle/>
          <a:p>
            <a:r>
              <a:rPr lang="nl-NL" dirty="0"/>
              <a:t>En de </a:t>
            </a:r>
            <a:r>
              <a:rPr lang="nl-NL" dirty="0" err="1"/>
              <a:t>quiz-vraag</a:t>
            </a:r>
            <a:r>
              <a:rPr lang="nl-NL" dirty="0"/>
              <a:t> met drie lampjes?</a:t>
            </a:r>
          </a:p>
        </p:txBody>
      </p:sp>
      <p:pic>
        <p:nvPicPr>
          <p:cNvPr id="4" name="Tijdelijke aanduiding voor inhoud 3">
            <a:extLst>
              <a:ext uri="{FF2B5EF4-FFF2-40B4-BE49-F238E27FC236}">
                <a16:creationId xmlns:a16="http://schemas.microsoft.com/office/drawing/2014/main" id="{0449FC3A-E178-765F-055B-6533FA786DA7}"/>
              </a:ext>
            </a:extLst>
          </p:cNvPr>
          <p:cNvPicPr>
            <a:picLocks noGrp="1" noChangeAspect="1"/>
          </p:cNvPicPr>
          <p:nvPr>
            <p:ph idx="1"/>
          </p:nvPr>
        </p:nvPicPr>
        <p:blipFill>
          <a:blip r:embed="rId2"/>
          <a:stretch>
            <a:fillRect/>
          </a:stretch>
        </p:blipFill>
        <p:spPr>
          <a:xfrm>
            <a:off x="4489264" y="2034013"/>
            <a:ext cx="2796782" cy="3749365"/>
          </a:xfrm>
          <a:prstGeom prst="rect">
            <a:avLst/>
          </a:prstGeom>
        </p:spPr>
      </p:pic>
    </p:spTree>
    <p:extLst>
      <p:ext uri="{BB962C8B-B14F-4D97-AF65-F5344CB8AC3E}">
        <p14:creationId xmlns:p14="http://schemas.microsoft.com/office/powerpoint/2010/main" val="23843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D2B63E2-7A83-8E92-ED82-C3E112D4FD36}"/>
              </a:ext>
            </a:extLst>
          </p:cNvPr>
          <p:cNvPicPr>
            <a:picLocks noChangeAspect="1"/>
          </p:cNvPicPr>
          <p:nvPr/>
        </p:nvPicPr>
        <p:blipFill>
          <a:blip r:embed="rId3"/>
          <a:stretch>
            <a:fillRect/>
          </a:stretch>
        </p:blipFill>
        <p:spPr>
          <a:xfrm>
            <a:off x="561849" y="826718"/>
            <a:ext cx="2157424" cy="1528175"/>
          </a:xfrm>
          <a:prstGeom prst="rect">
            <a:avLst/>
          </a:prstGeom>
        </p:spPr>
      </p:pic>
      <p:pic>
        <p:nvPicPr>
          <p:cNvPr id="15" name="Afbeelding 14">
            <a:extLst>
              <a:ext uri="{FF2B5EF4-FFF2-40B4-BE49-F238E27FC236}">
                <a16:creationId xmlns:a16="http://schemas.microsoft.com/office/drawing/2014/main" id="{A4F3F81E-9E45-9AD9-3591-9C1FDC6C2615}"/>
              </a:ext>
            </a:extLst>
          </p:cNvPr>
          <p:cNvPicPr>
            <a:picLocks noChangeAspect="1"/>
          </p:cNvPicPr>
          <p:nvPr/>
        </p:nvPicPr>
        <p:blipFill>
          <a:blip r:embed="rId4"/>
          <a:stretch>
            <a:fillRect/>
          </a:stretch>
        </p:blipFill>
        <p:spPr>
          <a:xfrm>
            <a:off x="4302420" y="776613"/>
            <a:ext cx="2081862" cy="1528175"/>
          </a:xfrm>
          <a:prstGeom prst="rect">
            <a:avLst/>
          </a:prstGeom>
        </p:spPr>
      </p:pic>
      <p:pic>
        <p:nvPicPr>
          <p:cNvPr id="17" name="Afbeelding 16">
            <a:extLst>
              <a:ext uri="{FF2B5EF4-FFF2-40B4-BE49-F238E27FC236}">
                <a16:creationId xmlns:a16="http://schemas.microsoft.com/office/drawing/2014/main" id="{8FB65CDF-8120-6BB2-3C63-899CE2A17BD1}"/>
              </a:ext>
            </a:extLst>
          </p:cNvPr>
          <p:cNvPicPr>
            <a:picLocks noChangeAspect="1"/>
          </p:cNvPicPr>
          <p:nvPr/>
        </p:nvPicPr>
        <p:blipFill>
          <a:blip r:embed="rId5"/>
          <a:stretch>
            <a:fillRect/>
          </a:stretch>
        </p:blipFill>
        <p:spPr>
          <a:xfrm>
            <a:off x="8504482" y="621618"/>
            <a:ext cx="3147333" cy="1950889"/>
          </a:xfrm>
          <a:prstGeom prst="rect">
            <a:avLst/>
          </a:prstGeom>
        </p:spPr>
      </p:pic>
      <p:sp>
        <p:nvSpPr>
          <p:cNvPr id="2" name="Titel 1">
            <a:extLst>
              <a:ext uri="{FF2B5EF4-FFF2-40B4-BE49-F238E27FC236}">
                <a16:creationId xmlns:a16="http://schemas.microsoft.com/office/drawing/2014/main" id="{E0B2E982-FC96-4F85-655C-39721E4C6A1C}"/>
              </a:ext>
            </a:extLst>
          </p:cNvPr>
          <p:cNvSpPr>
            <a:spLocks noGrp="1"/>
          </p:cNvSpPr>
          <p:nvPr>
            <p:ph type="title"/>
          </p:nvPr>
        </p:nvSpPr>
        <p:spPr>
          <a:xfrm>
            <a:off x="838200" y="1"/>
            <a:ext cx="10515600" cy="922242"/>
          </a:xfrm>
        </p:spPr>
        <p:txBody>
          <a:bodyPr/>
          <a:lstStyle/>
          <a:p>
            <a:pPr algn="ctr"/>
            <a:r>
              <a:rPr lang="nl-NL" dirty="0"/>
              <a:t>Quiz</a:t>
            </a:r>
          </a:p>
        </p:txBody>
      </p:sp>
      <p:sp>
        <p:nvSpPr>
          <p:cNvPr id="3" name="Tijdelijke aanduiding voor inhoud 2">
            <a:extLst>
              <a:ext uri="{FF2B5EF4-FFF2-40B4-BE49-F238E27FC236}">
                <a16:creationId xmlns:a16="http://schemas.microsoft.com/office/drawing/2014/main" id="{1549FF4A-720A-82F0-EC95-286445BB6C77}"/>
              </a:ext>
            </a:extLst>
          </p:cNvPr>
          <p:cNvSpPr>
            <a:spLocks noGrp="1"/>
          </p:cNvSpPr>
          <p:nvPr>
            <p:ph idx="1"/>
          </p:nvPr>
        </p:nvSpPr>
        <p:spPr>
          <a:xfrm>
            <a:off x="225468" y="826718"/>
            <a:ext cx="11724362" cy="5350245"/>
          </a:xfrm>
        </p:spPr>
        <p:txBody>
          <a:bodyPr/>
          <a:lstStyle/>
          <a:p>
            <a:pPr marL="0" indent="0">
              <a:buNone/>
            </a:pPr>
            <a:r>
              <a:rPr lang="nl-NL" dirty="0"/>
              <a:t>1. 				2. 				3 &amp; 4.</a:t>
            </a:r>
          </a:p>
          <a:p>
            <a:pPr marL="0" indent="0">
              <a:buNone/>
            </a:pPr>
            <a:r>
              <a:rPr lang="nl-NL" dirty="0"/>
              <a:t>	</a:t>
            </a:r>
          </a:p>
          <a:p>
            <a:pPr marL="0" indent="0">
              <a:buNone/>
            </a:pPr>
            <a:endParaRPr lang="nl-NL" dirty="0"/>
          </a:p>
          <a:p>
            <a:pPr marL="0" indent="0">
              <a:buNone/>
            </a:pPr>
            <a:r>
              <a:rPr lang="nl-NL" dirty="0"/>
              <a:t>5 &amp; 6 (lamp A en B):	7. Gemiddelde snelheid elektronen</a:t>
            </a:r>
          </a:p>
          <a:p>
            <a:pPr marL="0" indent="0">
              <a:buNone/>
            </a:pPr>
            <a:endParaRPr lang="nl-NL" dirty="0"/>
          </a:p>
          <a:p>
            <a:pPr marL="0" indent="0">
              <a:buNone/>
            </a:pPr>
            <a:r>
              <a:rPr lang="nl-NL" dirty="0"/>
              <a:t>				8. 				9. Felheid en weerstand van								    2 verschillende lampjes</a:t>
            </a:r>
          </a:p>
          <a:p>
            <a:pPr marL="0" indent="0">
              <a:buNone/>
            </a:pPr>
            <a:endParaRPr lang="nl-NL" dirty="0"/>
          </a:p>
          <a:p>
            <a:pPr marL="0" indent="0">
              <a:buNone/>
            </a:pPr>
            <a:r>
              <a:rPr lang="nl-NL" dirty="0"/>
              <a:t>				of D. geen van drieën. </a:t>
            </a:r>
          </a:p>
        </p:txBody>
      </p:sp>
      <p:pic>
        <p:nvPicPr>
          <p:cNvPr id="19" name="Afbeelding 18">
            <a:extLst>
              <a:ext uri="{FF2B5EF4-FFF2-40B4-BE49-F238E27FC236}">
                <a16:creationId xmlns:a16="http://schemas.microsoft.com/office/drawing/2014/main" id="{74315142-C6CA-ABEC-19B1-1228B0C68F00}"/>
              </a:ext>
            </a:extLst>
          </p:cNvPr>
          <p:cNvPicPr>
            <a:picLocks noChangeAspect="1"/>
          </p:cNvPicPr>
          <p:nvPr/>
        </p:nvPicPr>
        <p:blipFill>
          <a:blip r:embed="rId6"/>
          <a:stretch>
            <a:fillRect/>
          </a:stretch>
        </p:blipFill>
        <p:spPr>
          <a:xfrm>
            <a:off x="242170" y="2945797"/>
            <a:ext cx="2796782" cy="3749365"/>
          </a:xfrm>
          <a:prstGeom prst="rect">
            <a:avLst/>
          </a:prstGeom>
        </p:spPr>
      </p:pic>
      <p:pic>
        <p:nvPicPr>
          <p:cNvPr id="21" name="Afbeelding 20">
            <a:extLst>
              <a:ext uri="{FF2B5EF4-FFF2-40B4-BE49-F238E27FC236}">
                <a16:creationId xmlns:a16="http://schemas.microsoft.com/office/drawing/2014/main" id="{14F22496-19C1-8AE6-ABD9-9D965234EBC4}"/>
              </a:ext>
            </a:extLst>
          </p:cNvPr>
          <p:cNvPicPr>
            <a:picLocks noChangeAspect="1"/>
          </p:cNvPicPr>
          <p:nvPr/>
        </p:nvPicPr>
        <p:blipFill>
          <a:blip r:embed="rId7"/>
          <a:stretch>
            <a:fillRect/>
          </a:stretch>
        </p:blipFill>
        <p:spPr>
          <a:xfrm>
            <a:off x="4393352" y="3131505"/>
            <a:ext cx="1990930" cy="1528174"/>
          </a:xfrm>
          <a:prstGeom prst="rect">
            <a:avLst/>
          </a:prstGeom>
        </p:spPr>
      </p:pic>
    </p:spTree>
    <p:extLst>
      <p:ext uri="{BB962C8B-B14F-4D97-AF65-F5344CB8AC3E}">
        <p14:creationId xmlns:p14="http://schemas.microsoft.com/office/powerpoint/2010/main" val="1567790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31AE88-D57A-06F6-AAE5-0AA227A7F448}"/>
              </a:ext>
            </a:extLst>
          </p:cNvPr>
          <p:cNvSpPr>
            <a:spLocks noGrp="1"/>
          </p:cNvSpPr>
          <p:nvPr>
            <p:ph type="title"/>
          </p:nvPr>
        </p:nvSpPr>
        <p:spPr>
          <a:xfrm>
            <a:off x="838200" y="109729"/>
            <a:ext cx="10515600" cy="499871"/>
          </a:xfrm>
        </p:spPr>
        <p:txBody>
          <a:bodyPr>
            <a:normAutofit fontScale="90000"/>
          </a:bodyPr>
          <a:lstStyle/>
          <a:p>
            <a:r>
              <a:rPr lang="nl-NL" dirty="0"/>
              <a:t>Tweede opstelling: mengschakeling</a:t>
            </a:r>
          </a:p>
        </p:txBody>
      </p:sp>
      <p:pic>
        <p:nvPicPr>
          <p:cNvPr id="5" name="Afbeelding 4">
            <a:extLst>
              <a:ext uri="{FF2B5EF4-FFF2-40B4-BE49-F238E27FC236}">
                <a16:creationId xmlns:a16="http://schemas.microsoft.com/office/drawing/2014/main" id="{0CB3AE80-56B8-5547-71A0-11A4C61C1231}"/>
              </a:ext>
            </a:extLst>
          </p:cNvPr>
          <p:cNvPicPr>
            <a:picLocks noChangeAspect="1"/>
          </p:cNvPicPr>
          <p:nvPr/>
        </p:nvPicPr>
        <p:blipFill>
          <a:blip r:embed="rId3"/>
          <a:stretch>
            <a:fillRect/>
          </a:stretch>
        </p:blipFill>
        <p:spPr>
          <a:xfrm>
            <a:off x="2206715" y="637033"/>
            <a:ext cx="8212541" cy="2791967"/>
          </a:xfrm>
          <a:prstGeom prst="rect">
            <a:avLst/>
          </a:prstGeom>
        </p:spPr>
      </p:pic>
      <p:pic>
        <p:nvPicPr>
          <p:cNvPr id="7" name="Afbeelding 6">
            <a:extLst>
              <a:ext uri="{FF2B5EF4-FFF2-40B4-BE49-F238E27FC236}">
                <a16:creationId xmlns:a16="http://schemas.microsoft.com/office/drawing/2014/main" id="{40A8E85C-614E-F51B-A44D-89E8CF1235D7}"/>
              </a:ext>
            </a:extLst>
          </p:cNvPr>
          <p:cNvPicPr>
            <a:picLocks noChangeAspect="1"/>
          </p:cNvPicPr>
          <p:nvPr/>
        </p:nvPicPr>
        <p:blipFill>
          <a:blip r:embed="rId4"/>
          <a:stretch>
            <a:fillRect/>
          </a:stretch>
        </p:blipFill>
        <p:spPr>
          <a:xfrm>
            <a:off x="1772744" y="3354186"/>
            <a:ext cx="8029624" cy="3551728"/>
          </a:xfrm>
          <a:prstGeom prst="rect">
            <a:avLst/>
          </a:prstGeom>
        </p:spPr>
      </p:pic>
    </p:spTree>
    <p:extLst>
      <p:ext uri="{BB962C8B-B14F-4D97-AF65-F5344CB8AC3E}">
        <p14:creationId xmlns:p14="http://schemas.microsoft.com/office/powerpoint/2010/main" val="587338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2C1F9-0522-45C7-2452-35137A41254A}"/>
              </a:ext>
            </a:extLst>
          </p:cNvPr>
          <p:cNvSpPr>
            <a:spLocks noGrp="1"/>
          </p:cNvSpPr>
          <p:nvPr>
            <p:ph type="title"/>
          </p:nvPr>
        </p:nvSpPr>
        <p:spPr/>
        <p:txBody>
          <a:bodyPr/>
          <a:lstStyle/>
          <a:p>
            <a:r>
              <a:rPr lang="nl-NL" dirty="0"/>
              <a:t>Mijn ervaringen</a:t>
            </a:r>
          </a:p>
        </p:txBody>
      </p:sp>
      <p:sp>
        <p:nvSpPr>
          <p:cNvPr id="3" name="Tijdelijke aanduiding voor inhoud 2">
            <a:extLst>
              <a:ext uri="{FF2B5EF4-FFF2-40B4-BE49-F238E27FC236}">
                <a16:creationId xmlns:a16="http://schemas.microsoft.com/office/drawing/2014/main" id="{E66C4967-80CC-0CF9-E146-689DC2AB5CAB}"/>
              </a:ext>
            </a:extLst>
          </p:cNvPr>
          <p:cNvSpPr>
            <a:spLocks noGrp="1"/>
          </p:cNvSpPr>
          <p:nvPr>
            <p:ph idx="1"/>
          </p:nvPr>
        </p:nvSpPr>
        <p:spPr/>
        <p:txBody>
          <a:bodyPr/>
          <a:lstStyle/>
          <a:p>
            <a:r>
              <a:rPr lang="nl-NL" dirty="0"/>
              <a:t>Positief, vooral bij </a:t>
            </a:r>
            <a:r>
              <a:rPr lang="nl-NL" dirty="0" err="1"/>
              <a:t>dyslecten</a:t>
            </a:r>
            <a:r>
              <a:rPr lang="nl-NL" dirty="0"/>
              <a:t> en beelddenkers</a:t>
            </a:r>
          </a:p>
          <a:p>
            <a:r>
              <a:rPr lang="nl-NL" dirty="0"/>
              <a:t>Zelfs zeer zwakke 3 havo kon hiermee overweg</a:t>
            </a:r>
          </a:p>
          <a:p>
            <a:r>
              <a:rPr lang="nl-NL" dirty="0"/>
              <a:t>Aanvulling met kleuren lijkt het te versterken </a:t>
            </a:r>
            <a:r>
              <a:rPr lang="nl-NL" dirty="0">
                <a:sym typeface="Wingdings" panose="05000000000000000000" pitchFamily="2" charset="2"/>
              </a:rPr>
              <a:t> heen en weer gaan tussen elektriciteit en watermodel</a:t>
            </a:r>
          </a:p>
          <a:p>
            <a:r>
              <a:rPr lang="nl-NL" dirty="0">
                <a:sym typeface="Wingdings" panose="05000000000000000000" pitchFamily="2" charset="2"/>
              </a:rPr>
              <a:t>Enkele leerlingen begrepen het aanvankelijk niet </a:t>
            </a:r>
            <a:r>
              <a:rPr lang="nl-NL" i="1" dirty="0">
                <a:sym typeface="Wingdings" panose="05000000000000000000" pitchFamily="2" charset="2"/>
              </a:rPr>
              <a:t>omdat ze het probleem </a:t>
            </a:r>
            <a:r>
              <a:rPr lang="nl-NL" b="1" i="1" dirty="0">
                <a:sym typeface="Wingdings" panose="05000000000000000000" pitchFamily="2" charset="2"/>
              </a:rPr>
              <a:t>elektrisch</a:t>
            </a:r>
            <a:r>
              <a:rPr lang="nl-NL" i="1" dirty="0">
                <a:sym typeface="Wingdings" panose="05000000000000000000" pitchFamily="2" charset="2"/>
              </a:rPr>
              <a:t> nog niet door hadden</a:t>
            </a:r>
            <a:r>
              <a:rPr lang="nl-NL" dirty="0">
                <a:sym typeface="Wingdings" panose="05000000000000000000" pitchFamily="2" charset="2"/>
              </a:rPr>
              <a:t>. In de nieuwe </a:t>
            </a:r>
            <a:r>
              <a:rPr lang="nl-NL" dirty="0" err="1">
                <a:sym typeface="Wingdings" panose="05000000000000000000" pitchFamily="2" charset="2"/>
              </a:rPr>
              <a:t>versievan</a:t>
            </a:r>
            <a:r>
              <a:rPr lang="nl-NL" dirty="0">
                <a:sym typeface="Wingdings" panose="05000000000000000000" pitchFamily="2" charset="2"/>
              </a:rPr>
              <a:t> ons lesboek is/komt meer aandacht hiervoor.</a:t>
            </a:r>
            <a:endParaRPr lang="nl-NL" dirty="0"/>
          </a:p>
        </p:txBody>
      </p:sp>
    </p:spTree>
    <p:extLst>
      <p:ext uri="{BB962C8B-B14F-4D97-AF65-F5344CB8AC3E}">
        <p14:creationId xmlns:p14="http://schemas.microsoft.com/office/powerpoint/2010/main" val="522806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4804A-8E4A-3A7A-0D3F-114F4F562DF9}"/>
              </a:ext>
            </a:extLst>
          </p:cNvPr>
          <p:cNvSpPr>
            <a:spLocks noGrp="1"/>
          </p:cNvSpPr>
          <p:nvPr>
            <p:ph type="title"/>
          </p:nvPr>
        </p:nvSpPr>
        <p:spPr>
          <a:xfrm>
            <a:off x="104173" y="167833"/>
            <a:ext cx="11249627" cy="1267429"/>
          </a:xfrm>
        </p:spPr>
        <p:txBody>
          <a:bodyPr/>
          <a:lstStyle/>
          <a:p>
            <a:r>
              <a:rPr lang="nl-NL" dirty="0"/>
              <a:t>Ervaringen van mijn collega’s</a:t>
            </a:r>
          </a:p>
        </p:txBody>
      </p:sp>
      <p:sp>
        <p:nvSpPr>
          <p:cNvPr id="3" name="Tijdelijke aanduiding voor inhoud 2">
            <a:extLst>
              <a:ext uri="{FF2B5EF4-FFF2-40B4-BE49-F238E27FC236}">
                <a16:creationId xmlns:a16="http://schemas.microsoft.com/office/drawing/2014/main" id="{7A589983-C30B-9C4F-DF8D-6C286EEBEC4C}"/>
              </a:ext>
            </a:extLst>
          </p:cNvPr>
          <p:cNvSpPr>
            <a:spLocks noGrp="1"/>
          </p:cNvSpPr>
          <p:nvPr>
            <p:ph idx="1"/>
          </p:nvPr>
        </p:nvSpPr>
        <p:spPr>
          <a:xfrm>
            <a:off x="104173" y="1261641"/>
            <a:ext cx="11991372" cy="5428526"/>
          </a:xfrm>
        </p:spPr>
        <p:txBody>
          <a:bodyPr>
            <a:normAutofit/>
          </a:bodyPr>
          <a:lstStyle/>
          <a:p>
            <a:pPr marL="0" indent="0">
              <a:buNone/>
            </a:pPr>
            <a:r>
              <a:rPr lang="nl-NL" sz="3500" dirty="0"/>
              <a:t>Bevalt heel goed!</a:t>
            </a:r>
          </a:p>
          <a:p>
            <a:pPr>
              <a:tabLst>
                <a:tab pos="450850" algn="l"/>
              </a:tabLst>
            </a:pPr>
            <a:r>
              <a:rPr lang="nl-NL" dirty="0"/>
              <a:t>lln. begrijpen het sneller en beter dan mijn meest ervaren collega gewend pas</a:t>
            </a:r>
          </a:p>
          <a:p>
            <a:pPr>
              <a:tabLst>
                <a:tab pos="450850" algn="l"/>
              </a:tabLst>
            </a:pPr>
            <a:r>
              <a:rPr lang="nl-NL" dirty="0"/>
              <a:t>lln. passen kleuren goed toe op toetsen</a:t>
            </a:r>
          </a:p>
          <a:p>
            <a:pPr>
              <a:tabLst>
                <a:tab pos="450850" algn="l"/>
              </a:tabLst>
            </a:pPr>
            <a:r>
              <a:rPr lang="nl-NL" dirty="0"/>
              <a:t>belangrijk dat de opstelling echt in de klas staat, dan is het meer dan een plaatje</a:t>
            </a:r>
          </a:p>
          <a:p>
            <a:pPr>
              <a:tabLst>
                <a:tab pos="450850" algn="l"/>
              </a:tabLst>
            </a:pPr>
            <a:r>
              <a:rPr lang="nl-NL" dirty="0"/>
              <a:t>afstemming met schriftelijk materiaal is belangrijk</a:t>
            </a:r>
          </a:p>
          <a:p>
            <a:pPr>
              <a:tabLst>
                <a:tab pos="450850" algn="l"/>
              </a:tabLst>
            </a:pPr>
            <a:r>
              <a:rPr lang="nl-NL" dirty="0"/>
              <a:t>enkele leerlingen vinden het verwarrend, misschien omdat</a:t>
            </a:r>
          </a:p>
          <a:p>
            <a:pPr lvl="1">
              <a:tabLst>
                <a:tab pos="450850" algn="l"/>
              </a:tabLst>
            </a:pPr>
            <a:r>
              <a:rPr lang="nl-NL" sz="2800" dirty="0"/>
              <a:t>ze het al snappen (?)</a:t>
            </a:r>
          </a:p>
          <a:p>
            <a:pPr lvl="1">
              <a:tabLst>
                <a:tab pos="450850" algn="l"/>
              </a:tabLst>
            </a:pPr>
            <a:r>
              <a:rPr lang="nl-NL" sz="2800" dirty="0"/>
              <a:t>ze het al </a:t>
            </a:r>
            <a:r>
              <a:rPr lang="nl-NL" sz="2800" i="1" dirty="0"/>
              <a:t>denken</a:t>
            </a:r>
            <a:r>
              <a:rPr lang="nl-NL" sz="2800" dirty="0"/>
              <a:t> te snappen (?)</a:t>
            </a:r>
          </a:p>
          <a:p>
            <a:pPr lvl="1">
              <a:tabLst>
                <a:tab pos="450850" algn="l"/>
              </a:tabLst>
            </a:pPr>
            <a:r>
              <a:rPr lang="nl-NL" sz="2800" dirty="0"/>
              <a:t>ze naar de verkeerde filmpjes hebben gekeken (?)</a:t>
            </a:r>
          </a:p>
          <a:p>
            <a:pPr lvl="1">
              <a:tabLst>
                <a:tab pos="450850" algn="l"/>
              </a:tabLst>
            </a:pPr>
            <a:r>
              <a:rPr lang="nl-NL" sz="2800" dirty="0"/>
              <a:t>of “ik het nog niet helemaal handig uitleg” (zei een beginnende collega)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4256964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D2F49-4C78-0908-7BB0-089986249DC4}"/>
              </a:ext>
            </a:extLst>
          </p:cNvPr>
          <p:cNvSpPr>
            <a:spLocks noGrp="1"/>
          </p:cNvSpPr>
          <p:nvPr>
            <p:ph type="title"/>
          </p:nvPr>
        </p:nvSpPr>
        <p:spPr>
          <a:xfrm>
            <a:off x="0" y="365125"/>
            <a:ext cx="12192000" cy="1325563"/>
          </a:xfrm>
        </p:spPr>
        <p:txBody>
          <a:bodyPr/>
          <a:lstStyle/>
          <a:p>
            <a:r>
              <a:rPr lang="nl-NL" dirty="0"/>
              <a:t>Waarom zie je watermodellen tegenwoordig weinig?</a:t>
            </a:r>
          </a:p>
        </p:txBody>
      </p:sp>
      <p:sp>
        <p:nvSpPr>
          <p:cNvPr id="3" name="Tijdelijke aanduiding voor inhoud 2">
            <a:extLst>
              <a:ext uri="{FF2B5EF4-FFF2-40B4-BE49-F238E27FC236}">
                <a16:creationId xmlns:a16="http://schemas.microsoft.com/office/drawing/2014/main" id="{7CE80BD3-6345-70E1-89FB-893B414DF2C8}"/>
              </a:ext>
            </a:extLst>
          </p:cNvPr>
          <p:cNvSpPr>
            <a:spLocks noGrp="1"/>
          </p:cNvSpPr>
          <p:nvPr>
            <p:ph idx="1"/>
          </p:nvPr>
        </p:nvSpPr>
        <p:spPr>
          <a:xfrm>
            <a:off x="121920" y="1590804"/>
            <a:ext cx="12070080" cy="5018339"/>
          </a:xfrm>
        </p:spPr>
        <p:txBody>
          <a:bodyPr>
            <a:normAutofit/>
          </a:bodyPr>
          <a:lstStyle/>
          <a:p>
            <a:r>
              <a:rPr lang="nl-NL" dirty="0">
                <a:solidFill>
                  <a:schemeClr val="bg1">
                    <a:lumMod val="50000"/>
                  </a:schemeClr>
                </a:solidFill>
              </a:rPr>
              <a:t>(en waar komen al die mannetjes met rugzakjes vandaan?)</a:t>
            </a:r>
          </a:p>
          <a:p>
            <a:r>
              <a:rPr lang="nl-NL" dirty="0"/>
              <a:t>Oud collega Piet Heyboer: “Die watermodellen gebruikten we vroeger (&lt; 1994?). Geen idee waarom ze verdwenen zijn.”</a:t>
            </a:r>
          </a:p>
          <a:p>
            <a:r>
              <a:rPr lang="nl-NL" dirty="0">
                <a:solidFill>
                  <a:srgbClr val="423A2D"/>
                </a:solidFill>
              </a:rPr>
              <a:t>Volta’s model (ca.1</a:t>
            </a:r>
            <a:r>
              <a:rPr lang="en-US" sz="2800" b="0" i="0" u="none" strike="noStrike" baseline="0" dirty="0">
                <a:solidFill>
                  <a:srgbClr val="131413"/>
                </a:solidFill>
              </a:rPr>
              <a:t>770): </a:t>
            </a:r>
            <a:r>
              <a:rPr lang="en-US" sz="2800" b="0" i="1" u="none" strike="noStrike" baseline="0" dirty="0" err="1">
                <a:solidFill>
                  <a:srgbClr val="131413"/>
                </a:solidFill>
              </a:rPr>
              <a:t>compressibele</a:t>
            </a:r>
            <a:r>
              <a:rPr lang="en-US" sz="2800" b="0" i="0" u="none" strike="noStrike" baseline="0" dirty="0">
                <a:solidFill>
                  <a:srgbClr val="131413"/>
                </a:solidFill>
              </a:rPr>
              <a:t> </a:t>
            </a:r>
            <a:r>
              <a:rPr lang="en-US" sz="2800" b="0" i="0" u="none" strike="noStrike" baseline="0" dirty="0" err="1">
                <a:solidFill>
                  <a:srgbClr val="131413"/>
                </a:solidFill>
              </a:rPr>
              <a:t>vloeistofstroming</a:t>
            </a:r>
            <a:r>
              <a:rPr lang="en-US" dirty="0">
                <a:solidFill>
                  <a:srgbClr val="131413"/>
                </a:solidFill>
              </a:rPr>
              <a:t> (ca. 1770) maar </a:t>
            </a:r>
            <a:r>
              <a:rPr lang="en-US" dirty="0" err="1">
                <a:solidFill>
                  <a:srgbClr val="131413"/>
                </a:solidFill>
              </a:rPr>
              <a:t>geen</a:t>
            </a:r>
            <a:r>
              <a:rPr lang="en-US" dirty="0">
                <a:solidFill>
                  <a:srgbClr val="131413"/>
                </a:solidFill>
              </a:rPr>
              <a:t> </a:t>
            </a:r>
            <a:r>
              <a:rPr lang="en-US" dirty="0" err="1">
                <a:solidFill>
                  <a:srgbClr val="131413"/>
                </a:solidFill>
              </a:rPr>
              <a:t>krachtwerking</a:t>
            </a:r>
            <a:r>
              <a:rPr lang="en-US" dirty="0">
                <a:solidFill>
                  <a:srgbClr val="131413"/>
                </a:solidFill>
              </a:rPr>
              <a:t> op </a:t>
            </a:r>
            <a:r>
              <a:rPr lang="en-US" dirty="0" err="1">
                <a:solidFill>
                  <a:srgbClr val="131413"/>
                </a:solidFill>
              </a:rPr>
              <a:t>afstand</a:t>
            </a:r>
            <a:r>
              <a:rPr lang="en-US" dirty="0">
                <a:solidFill>
                  <a:srgbClr val="131413"/>
                </a:solidFill>
              </a:rPr>
              <a:t> </a:t>
            </a:r>
            <a:r>
              <a:rPr lang="en-US" dirty="0" err="1">
                <a:solidFill>
                  <a:srgbClr val="131413"/>
                </a:solidFill>
              </a:rPr>
              <a:t>en</a:t>
            </a:r>
            <a:r>
              <a:rPr lang="en-US" dirty="0">
                <a:solidFill>
                  <a:srgbClr val="131413"/>
                </a:solidFill>
              </a:rPr>
              <a:t> </a:t>
            </a:r>
            <a:r>
              <a:rPr lang="en-US" dirty="0" err="1">
                <a:solidFill>
                  <a:srgbClr val="131413"/>
                </a:solidFill>
              </a:rPr>
              <a:t>buiten</a:t>
            </a:r>
            <a:r>
              <a:rPr lang="en-US" dirty="0">
                <a:solidFill>
                  <a:srgbClr val="131413"/>
                </a:solidFill>
              </a:rPr>
              <a:t> de kring.*</a:t>
            </a:r>
            <a:br>
              <a:rPr lang="en-US" sz="2800" b="0" i="0" u="none" strike="noStrike" baseline="0" dirty="0">
                <a:solidFill>
                  <a:srgbClr val="131413"/>
                </a:solidFill>
              </a:rPr>
            </a:br>
            <a:r>
              <a:rPr lang="en-US" dirty="0">
                <a:solidFill>
                  <a:srgbClr val="131413"/>
                </a:solidFill>
              </a:rPr>
              <a:t>Poisson’s </a:t>
            </a:r>
            <a:r>
              <a:rPr lang="en-US" dirty="0" err="1">
                <a:solidFill>
                  <a:srgbClr val="131413"/>
                </a:solidFill>
              </a:rPr>
              <a:t>potentiaal</a:t>
            </a:r>
            <a:r>
              <a:rPr lang="en-US" dirty="0">
                <a:solidFill>
                  <a:srgbClr val="131413"/>
                </a:solidFill>
              </a:rPr>
              <a:t>-idee (1811) was</a:t>
            </a:r>
            <a:r>
              <a:rPr lang="en-US" dirty="0">
                <a:solidFill>
                  <a:srgbClr val="131413"/>
                </a:solidFill>
                <a:sym typeface="Wingdings" panose="05000000000000000000" pitchFamily="2" charset="2"/>
              </a:rPr>
              <a:t> </a:t>
            </a:r>
            <a:r>
              <a:rPr lang="en-US" dirty="0" err="1">
                <a:solidFill>
                  <a:srgbClr val="131413"/>
                </a:solidFill>
                <a:sym typeface="Wingdings" panose="05000000000000000000" pitchFamily="2" charset="2"/>
              </a:rPr>
              <a:t>daardoor</a:t>
            </a:r>
            <a:r>
              <a:rPr lang="en-US" dirty="0">
                <a:solidFill>
                  <a:srgbClr val="131413"/>
                </a:solidFill>
                <a:sym typeface="Wingdings" panose="05000000000000000000" pitchFamily="2" charset="2"/>
              </a:rPr>
              <a:t> </a:t>
            </a:r>
            <a:r>
              <a:rPr lang="en-US" dirty="0" err="1">
                <a:solidFill>
                  <a:srgbClr val="131413"/>
                </a:solidFill>
                <a:sym typeface="Wingdings" panose="05000000000000000000" pitchFamily="2" charset="2"/>
              </a:rPr>
              <a:t>wetenschappelijk</a:t>
            </a:r>
            <a:r>
              <a:rPr lang="en-US" dirty="0">
                <a:solidFill>
                  <a:srgbClr val="131413"/>
                </a:solidFill>
                <a:sym typeface="Wingdings" panose="05000000000000000000" pitchFamily="2" charset="2"/>
              </a:rPr>
              <a:t> </a:t>
            </a:r>
            <a:r>
              <a:rPr lang="en-US" dirty="0" err="1">
                <a:solidFill>
                  <a:srgbClr val="131413"/>
                </a:solidFill>
                <a:sym typeface="Wingdings" panose="05000000000000000000" pitchFamily="2" charset="2"/>
              </a:rPr>
              <a:t>superieur</a:t>
            </a:r>
            <a:br>
              <a:rPr lang="en-US" dirty="0">
                <a:solidFill>
                  <a:srgbClr val="131413"/>
                </a:solidFill>
                <a:sym typeface="Wingdings" panose="05000000000000000000" pitchFamily="2" charset="2"/>
              </a:rPr>
            </a:br>
            <a:r>
              <a:rPr lang="en-US" sz="2800" b="0" i="0" u="none" strike="noStrike" baseline="0" dirty="0">
                <a:solidFill>
                  <a:srgbClr val="131413"/>
                </a:solidFill>
              </a:rPr>
              <a:t>(</a:t>
            </a:r>
            <a:r>
              <a:rPr lang="nl-NL" sz="2800" b="0" i="0" u="none" strike="noStrike" baseline="0" dirty="0">
                <a:solidFill>
                  <a:srgbClr val="423A2D"/>
                </a:solidFill>
              </a:rPr>
              <a:t>Steinberg, 2008)</a:t>
            </a:r>
          </a:p>
          <a:p>
            <a:r>
              <a:rPr lang="nl-NL" dirty="0">
                <a:solidFill>
                  <a:srgbClr val="423A2D"/>
                </a:solidFill>
              </a:rPr>
              <a:t>Didactische onderzoeksliteratuur: ‘watermodellen in het onderwijs zijn niet succesvol omdat leerlingen te weinig van water weten’.**</a:t>
            </a:r>
            <a:endParaRPr lang="nl-NL" sz="2800" b="0" i="0" u="none" strike="noStrike" baseline="0" dirty="0">
              <a:solidFill>
                <a:srgbClr val="423A2D"/>
              </a:solidFill>
            </a:endParaRPr>
          </a:p>
          <a:p>
            <a:endParaRPr lang="nl-NL" sz="2800" b="0" i="0" u="none" strike="noStrike" baseline="0" dirty="0">
              <a:solidFill>
                <a:srgbClr val="423A2D"/>
              </a:solidFill>
            </a:endParaRPr>
          </a:p>
          <a:p>
            <a:endParaRPr lang="nl-NL" dirty="0"/>
          </a:p>
          <a:p>
            <a:endParaRPr lang="nl-NL" dirty="0"/>
          </a:p>
        </p:txBody>
      </p:sp>
    </p:spTree>
    <p:extLst>
      <p:ext uri="{BB962C8B-B14F-4D97-AF65-F5344CB8AC3E}">
        <p14:creationId xmlns:p14="http://schemas.microsoft.com/office/powerpoint/2010/main" val="2224467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C43F6-CBEC-B4F1-A3A9-AA1C22C45715}"/>
              </a:ext>
            </a:extLst>
          </p:cNvPr>
          <p:cNvSpPr>
            <a:spLocks noGrp="1"/>
          </p:cNvSpPr>
          <p:nvPr>
            <p:ph type="title"/>
          </p:nvPr>
        </p:nvSpPr>
        <p:spPr>
          <a:xfrm>
            <a:off x="87682" y="365125"/>
            <a:ext cx="11862148" cy="1125472"/>
          </a:xfrm>
        </p:spPr>
        <p:txBody>
          <a:bodyPr>
            <a:normAutofit/>
          </a:bodyPr>
          <a:lstStyle/>
          <a:p>
            <a:pPr algn="ctr"/>
            <a:r>
              <a:rPr lang="nl-NL" dirty="0"/>
              <a:t>Mislukt?</a:t>
            </a:r>
          </a:p>
        </p:txBody>
      </p:sp>
      <p:sp>
        <p:nvSpPr>
          <p:cNvPr id="3" name="Tijdelijke aanduiding voor inhoud 2">
            <a:extLst>
              <a:ext uri="{FF2B5EF4-FFF2-40B4-BE49-F238E27FC236}">
                <a16:creationId xmlns:a16="http://schemas.microsoft.com/office/drawing/2014/main" id="{58BAD403-3B06-8C0C-7561-A4B7C0C6C1BA}"/>
              </a:ext>
            </a:extLst>
          </p:cNvPr>
          <p:cNvSpPr>
            <a:spLocks noGrp="1"/>
          </p:cNvSpPr>
          <p:nvPr>
            <p:ph idx="1"/>
          </p:nvPr>
        </p:nvSpPr>
        <p:spPr>
          <a:xfrm>
            <a:off x="87683" y="1825625"/>
            <a:ext cx="6452014" cy="4351338"/>
          </a:xfrm>
        </p:spPr>
        <p:txBody>
          <a:bodyPr/>
          <a:lstStyle/>
          <a:p>
            <a:pPr marL="0" indent="0">
              <a:buNone/>
            </a:pPr>
            <a:r>
              <a:rPr lang="nl-NL" b="1" dirty="0" err="1"/>
              <a:t>Nuffield</a:t>
            </a:r>
            <a:r>
              <a:rPr lang="nl-NL" b="1" dirty="0"/>
              <a:t> waterstroommodel (1966; 1972)</a:t>
            </a:r>
            <a:endParaRPr lang="nl-NL" sz="2800" b="1" i="0" u="none" strike="noStrike" baseline="0" dirty="0">
              <a:solidFill>
                <a:srgbClr val="211A11"/>
              </a:solidFill>
            </a:endParaRPr>
          </a:p>
          <a:p>
            <a:pPr marL="0" indent="0">
              <a:buNone/>
            </a:pPr>
            <a:r>
              <a:rPr lang="nl-NL" sz="2800" b="0" i="0" u="none" strike="noStrike" baseline="0" dirty="0">
                <a:solidFill>
                  <a:srgbClr val="211A11"/>
                </a:solidFill>
              </a:rPr>
              <a:t>Inzicht in de begrippen spanning en stroom en de werking van elektrische schakelingen nam niet toe</a:t>
            </a:r>
            <a:r>
              <a:rPr lang="nl-NL" dirty="0">
                <a:solidFill>
                  <a:srgbClr val="423A2D"/>
                </a:solidFill>
              </a:rPr>
              <a:t> </a:t>
            </a:r>
            <a:endParaRPr lang="nl-NL" sz="2800" b="0" i="0" u="none" strike="noStrike" baseline="0" dirty="0">
              <a:solidFill>
                <a:srgbClr val="423A2D"/>
              </a:solidFill>
            </a:endParaRPr>
          </a:p>
          <a:p>
            <a:pPr marL="0" indent="0">
              <a:buNone/>
            </a:pPr>
            <a:r>
              <a:rPr lang="nl-NL" dirty="0">
                <a:solidFill>
                  <a:srgbClr val="423A2D"/>
                </a:solidFill>
                <a:sym typeface="Wingdings" panose="05000000000000000000" pitchFamily="2" charset="2"/>
              </a:rPr>
              <a:t> </a:t>
            </a:r>
            <a:r>
              <a:rPr lang="nl-NL" dirty="0">
                <a:solidFill>
                  <a:srgbClr val="423A2D"/>
                </a:solidFill>
              </a:rPr>
              <a:t>….maar druk en de bron werden niet duidelijk gevisualiseerd, en</a:t>
            </a:r>
          </a:p>
          <a:p>
            <a:pPr marL="0" indent="0">
              <a:buNone/>
            </a:pPr>
            <a:r>
              <a:rPr lang="nl-NL" dirty="0">
                <a:solidFill>
                  <a:srgbClr val="423A2D"/>
                </a:solidFill>
                <a:sym typeface="Wingdings" panose="05000000000000000000" pitchFamily="2" charset="2"/>
              </a:rPr>
              <a:t> h</a:t>
            </a:r>
            <a:r>
              <a:rPr lang="nl-NL" dirty="0">
                <a:solidFill>
                  <a:srgbClr val="423A2D"/>
                </a:solidFill>
              </a:rPr>
              <a:t>oe zag het verdere lesmateriaal er uit?</a:t>
            </a:r>
            <a:endParaRPr lang="nl-NL" dirty="0"/>
          </a:p>
        </p:txBody>
      </p:sp>
      <p:pic>
        <p:nvPicPr>
          <p:cNvPr id="4" name="Tijdelijke aanduiding voor inhoud 4">
            <a:extLst>
              <a:ext uri="{FF2B5EF4-FFF2-40B4-BE49-F238E27FC236}">
                <a16:creationId xmlns:a16="http://schemas.microsoft.com/office/drawing/2014/main" id="{0206F47A-4FBD-22C7-8B9B-D19351FC6154}"/>
              </a:ext>
            </a:extLst>
          </p:cNvPr>
          <p:cNvPicPr>
            <a:picLocks noChangeAspect="1"/>
          </p:cNvPicPr>
          <p:nvPr/>
        </p:nvPicPr>
        <p:blipFill>
          <a:blip r:embed="rId3"/>
          <a:stretch>
            <a:fillRect/>
          </a:stretch>
        </p:blipFill>
        <p:spPr>
          <a:xfrm>
            <a:off x="6753187" y="1825625"/>
            <a:ext cx="5196643" cy="3116766"/>
          </a:xfrm>
          <a:prstGeom prst="rect">
            <a:avLst/>
          </a:prstGeom>
        </p:spPr>
      </p:pic>
    </p:spTree>
    <p:extLst>
      <p:ext uri="{BB962C8B-B14F-4D97-AF65-F5344CB8AC3E}">
        <p14:creationId xmlns:p14="http://schemas.microsoft.com/office/powerpoint/2010/main" val="393529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794F4D-1149-498B-8363-8F66E4191A9B}"/>
              </a:ext>
            </a:extLst>
          </p:cNvPr>
          <p:cNvSpPr>
            <a:spLocks noGrp="1"/>
          </p:cNvSpPr>
          <p:nvPr>
            <p:ph type="title"/>
          </p:nvPr>
        </p:nvSpPr>
        <p:spPr/>
        <p:txBody>
          <a:bodyPr/>
          <a:lstStyle/>
          <a:p>
            <a:pPr algn="ctr"/>
            <a:r>
              <a:rPr lang="nl-NL" dirty="0"/>
              <a:t>Mislukt?</a:t>
            </a:r>
          </a:p>
        </p:txBody>
      </p:sp>
      <p:sp>
        <p:nvSpPr>
          <p:cNvPr id="3" name="Tijdelijke aanduiding voor inhoud 2">
            <a:extLst>
              <a:ext uri="{FF2B5EF4-FFF2-40B4-BE49-F238E27FC236}">
                <a16:creationId xmlns:a16="http://schemas.microsoft.com/office/drawing/2014/main" id="{FC2F9AB9-5F37-22C8-67D8-39E270A5F0F0}"/>
              </a:ext>
            </a:extLst>
          </p:cNvPr>
          <p:cNvSpPr>
            <a:spLocks noGrp="1"/>
          </p:cNvSpPr>
          <p:nvPr>
            <p:ph idx="1"/>
          </p:nvPr>
        </p:nvSpPr>
        <p:spPr>
          <a:xfrm>
            <a:off x="838200" y="1825625"/>
            <a:ext cx="11153172" cy="4351338"/>
          </a:xfrm>
        </p:spPr>
        <p:txBody>
          <a:bodyPr/>
          <a:lstStyle/>
          <a:p>
            <a:pPr marL="0" indent="0">
              <a:buNone/>
            </a:pPr>
            <a:r>
              <a:rPr lang="nl-NL" dirty="0">
                <a:solidFill>
                  <a:srgbClr val="423A2D"/>
                </a:solidFill>
              </a:rPr>
              <a:t>Pieter Licht (1987):  </a:t>
            </a:r>
          </a:p>
          <a:p>
            <a:r>
              <a:rPr lang="nl-NL" dirty="0">
                <a:solidFill>
                  <a:srgbClr val="423A2D"/>
                </a:solidFill>
              </a:rPr>
              <a:t>Geen spontane transfer elektrisch circuit ↔ watermodel</a:t>
            </a:r>
          </a:p>
          <a:p>
            <a:r>
              <a:rPr lang="nl-NL" sz="2800" b="0" i="0" u="none" strike="noStrike" baseline="0" dirty="0">
                <a:solidFill>
                  <a:srgbClr val="423A2D"/>
                </a:solidFill>
              </a:rPr>
              <a:t>Watermodellen duur, </a:t>
            </a:r>
            <a:r>
              <a:rPr lang="nl-NL" dirty="0">
                <a:solidFill>
                  <a:srgbClr val="423A2D"/>
                </a:solidFill>
              </a:rPr>
              <a:t>vaak</a:t>
            </a:r>
            <a:r>
              <a:rPr lang="nl-NL" sz="2800" b="0" i="0" u="none" strike="noStrike" baseline="0" dirty="0">
                <a:solidFill>
                  <a:srgbClr val="423A2D"/>
                </a:solidFill>
              </a:rPr>
              <a:t> alleen mentale modellen</a:t>
            </a:r>
          </a:p>
          <a:p>
            <a:endParaRPr lang="nl-NL" dirty="0"/>
          </a:p>
        </p:txBody>
      </p:sp>
    </p:spTree>
    <p:extLst>
      <p:ext uri="{BB962C8B-B14F-4D97-AF65-F5344CB8AC3E}">
        <p14:creationId xmlns:p14="http://schemas.microsoft.com/office/powerpoint/2010/main" val="2475333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1BD5B-05A7-B12C-BA67-C0AA1E93F245}"/>
              </a:ext>
            </a:extLst>
          </p:cNvPr>
          <p:cNvSpPr>
            <a:spLocks noGrp="1"/>
          </p:cNvSpPr>
          <p:nvPr>
            <p:ph type="title"/>
          </p:nvPr>
        </p:nvSpPr>
        <p:spPr>
          <a:xfrm>
            <a:off x="838200" y="111761"/>
            <a:ext cx="10515600" cy="924559"/>
          </a:xfrm>
        </p:spPr>
        <p:txBody>
          <a:bodyPr/>
          <a:lstStyle/>
          <a:p>
            <a:pPr algn="ctr"/>
            <a:r>
              <a:rPr lang="nl-NL" dirty="0"/>
              <a:t>Mislukt?</a:t>
            </a:r>
          </a:p>
        </p:txBody>
      </p:sp>
      <p:sp>
        <p:nvSpPr>
          <p:cNvPr id="3" name="Tijdelijke aanduiding voor inhoud 2">
            <a:extLst>
              <a:ext uri="{FF2B5EF4-FFF2-40B4-BE49-F238E27FC236}">
                <a16:creationId xmlns:a16="http://schemas.microsoft.com/office/drawing/2014/main" id="{07555231-EE89-EE42-DAC3-F8D17444A414}"/>
              </a:ext>
            </a:extLst>
          </p:cNvPr>
          <p:cNvSpPr>
            <a:spLocks noGrp="1"/>
          </p:cNvSpPr>
          <p:nvPr>
            <p:ph idx="1"/>
          </p:nvPr>
        </p:nvSpPr>
        <p:spPr>
          <a:xfrm>
            <a:off x="838200" y="1036320"/>
            <a:ext cx="7239000" cy="5140643"/>
          </a:xfrm>
        </p:spPr>
        <p:txBody>
          <a:bodyPr>
            <a:normAutofit fontScale="92500" lnSpcReduction="10000"/>
          </a:bodyPr>
          <a:lstStyle/>
          <a:p>
            <a:pPr marL="0" indent="0">
              <a:buNone/>
            </a:pPr>
            <a:r>
              <a:rPr lang="nl-NL" b="1" dirty="0"/>
              <a:t>Model van Hannelore </a:t>
            </a:r>
            <a:r>
              <a:rPr lang="nl-NL" b="1" dirty="0" err="1"/>
              <a:t>Schwedes</a:t>
            </a:r>
            <a:r>
              <a:rPr lang="nl-NL" b="1" dirty="0"/>
              <a:t> (1996) </a:t>
            </a:r>
          </a:p>
          <a:p>
            <a:r>
              <a:rPr lang="nl-NL" dirty="0"/>
              <a:t>13 gymnasiumleerlingen niveau klas 4</a:t>
            </a:r>
          </a:p>
          <a:p>
            <a:r>
              <a:rPr lang="nl-NL" dirty="0"/>
              <a:t>onderzoekend leren, ondersteund door vragen</a:t>
            </a:r>
          </a:p>
          <a:p>
            <a:r>
              <a:rPr lang="nl-NL" dirty="0"/>
              <a:t>zeer succesvol!</a:t>
            </a:r>
          </a:p>
          <a:p>
            <a:r>
              <a:rPr lang="nl-NL" dirty="0"/>
              <a:t>Lln. unaniem: </a:t>
            </a:r>
            <a:r>
              <a:rPr lang="nl-NL" dirty="0" err="1"/>
              <a:t>with</a:t>
            </a:r>
            <a:r>
              <a:rPr lang="nl-NL" dirty="0"/>
              <a:t> water </a:t>
            </a:r>
            <a:r>
              <a:rPr lang="nl-NL" dirty="0" err="1"/>
              <a:t>it</a:t>
            </a:r>
            <a:r>
              <a:rPr lang="nl-NL" dirty="0"/>
              <a:t> is </a:t>
            </a:r>
            <a:r>
              <a:rPr lang="nl-NL" dirty="0" err="1"/>
              <a:t>easier</a:t>
            </a:r>
            <a:r>
              <a:rPr lang="nl-NL" dirty="0"/>
              <a:t>, </a:t>
            </a:r>
            <a:r>
              <a:rPr lang="nl-NL" dirty="0" err="1"/>
              <a:t>there</a:t>
            </a:r>
            <a:r>
              <a:rPr lang="nl-NL" dirty="0"/>
              <a:t> </a:t>
            </a:r>
            <a:r>
              <a:rPr lang="nl-NL" dirty="0" err="1"/>
              <a:t>you</a:t>
            </a:r>
            <a:r>
              <a:rPr lang="nl-NL" dirty="0"/>
              <a:t> </a:t>
            </a:r>
            <a:r>
              <a:rPr lang="nl-NL" dirty="0" err="1"/>
              <a:t>can</a:t>
            </a:r>
            <a:r>
              <a:rPr lang="nl-NL" dirty="0"/>
              <a:t> </a:t>
            </a:r>
            <a:r>
              <a:rPr lang="nl-NL" dirty="0" err="1"/>
              <a:t>see</a:t>
            </a:r>
            <a:r>
              <a:rPr lang="nl-NL" dirty="0"/>
              <a:t> it.</a:t>
            </a:r>
          </a:p>
          <a:p>
            <a:r>
              <a:rPr lang="nl-NL" dirty="0"/>
              <a:t>… maar wel ca. 14 lessen van 90 minuten </a:t>
            </a:r>
            <a:r>
              <a:rPr lang="nl-NL" b="1" dirty="0"/>
              <a:t>diepgaand</a:t>
            </a:r>
            <a:r>
              <a:rPr lang="nl-NL" dirty="0"/>
              <a:t> onderzoek aan waterschakelingen…</a:t>
            </a:r>
          </a:p>
          <a:p>
            <a:r>
              <a:rPr lang="nl-NL" dirty="0"/>
              <a:t>… en daarna 6 lessen elektriciteit (onderzoekend leren, met advies: vergelijk met water).</a:t>
            </a:r>
          </a:p>
          <a:p>
            <a:r>
              <a:rPr lang="nl-NL" dirty="0"/>
              <a:t>Vervolgonderzoek op </a:t>
            </a:r>
            <a:r>
              <a:rPr lang="nl-NL" dirty="0" err="1"/>
              <a:t>Gesamtschule</a:t>
            </a:r>
            <a:r>
              <a:rPr lang="nl-NL" dirty="0"/>
              <a:t> </a:t>
            </a:r>
            <a:r>
              <a:rPr lang="nl-NL" dirty="0">
                <a:sym typeface="Wingdings" panose="05000000000000000000" pitchFamily="2" charset="2"/>
              </a:rPr>
              <a:t> teleurstellend</a:t>
            </a:r>
            <a:r>
              <a:rPr lang="nl-NL" dirty="0"/>
              <a:t> (slechts ‘gemiddelde’ resultaten)</a:t>
            </a:r>
          </a:p>
        </p:txBody>
      </p:sp>
      <p:pic>
        <p:nvPicPr>
          <p:cNvPr id="5" name="Afbeelding 4">
            <a:extLst>
              <a:ext uri="{FF2B5EF4-FFF2-40B4-BE49-F238E27FC236}">
                <a16:creationId xmlns:a16="http://schemas.microsoft.com/office/drawing/2014/main" id="{92D9B218-C229-0FB0-7E5A-3D6C145CE86C}"/>
              </a:ext>
            </a:extLst>
          </p:cNvPr>
          <p:cNvPicPr>
            <a:picLocks noChangeAspect="1"/>
          </p:cNvPicPr>
          <p:nvPr/>
        </p:nvPicPr>
        <p:blipFill>
          <a:blip r:embed="rId3"/>
          <a:stretch>
            <a:fillRect/>
          </a:stretch>
        </p:blipFill>
        <p:spPr>
          <a:xfrm>
            <a:off x="8300589" y="1136030"/>
            <a:ext cx="3476385" cy="3447415"/>
          </a:xfrm>
          <a:prstGeom prst="rect">
            <a:avLst/>
          </a:prstGeom>
        </p:spPr>
      </p:pic>
    </p:spTree>
    <p:extLst>
      <p:ext uri="{BB962C8B-B14F-4D97-AF65-F5344CB8AC3E}">
        <p14:creationId xmlns:p14="http://schemas.microsoft.com/office/powerpoint/2010/main" val="12640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AAF63-030C-92DC-A5B1-3B59F0EDEE73}"/>
              </a:ext>
            </a:extLst>
          </p:cNvPr>
          <p:cNvSpPr>
            <a:spLocks noGrp="1"/>
          </p:cNvSpPr>
          <p:nvPr>
            <p:ph type="title"/>
          </p:nvPr>
        </p:nvSpPr>
        <p:spPr>
          <a:xfrm>
            <a:off x="838200" y="1"/>
            <a:ext cx="10515600" cy="1261640"/>
          </a:xfrm>
        </p:spPr>
        <p:txBody>
          <a:bodyPr/>
          <a:lstStyle/>
          <a:p>
            <a:pPr algn="ctr"/>
            <a:r>
              <a:rPr lang="nl-NL" dirty="0"/>
              <a:t>Mislukt?</a:t>
            </a:r>
          </a:p>
        </p:txBody>
      </p:sp>
      <p:sp>
        <p:nvSpPr>
          <p:cNvPr id="3" name="Tijdelijke aanduiding voor inhoud 2">
            <a:extLst>
              <a:ext uri="{FF2B5EF4-FFF2-40B4-BE49-F238E27FC236}">
                <a16:creationId xmlns:a16="http://schemas.microsoft.com/office/drawing/2014/main" id="{BEDADF5D-02AB-AA6C-BA99-A3E86E7F3DC4}"/>
              </a:ext>
            </a:extLst>
          </p:cNvPr>
          <p:cNvSpPr>
            <a:spLocks noGrp="1"/>
          </p:cNvSpPr>
          <p:nvPr>
            <p:ph idx="1"/>
          </p:nvPr>
        </p:nvSpPr>
        <p:spPr>
          <a:xfrm>
            <a:off x="636608" y="1076446"/>
            <a:ext cx="10972800" cy="5100517"/>
          </a:xfrm>
        </p:spPr>
        <p:txBody>
          <a:bodyPr>
            <a:normAutofit/>
          </a:bodyPr>
          <a:lstStyle/>
          <a:p>
            <a:pPr marL="0" indent="0">
              <a:buNone/>
            </a:pPr>
            <a:r>
              <a:rPr lang="nl-NL" dirty="0"/>
              <a:t>Conclusies </a:t>
            </a:r>
            <a:r>
              <a:rPr lang="nl-NL" dirty="0" err="1"/>
              <a:t>Schwedes</a:t>
            </a:r>
            <a:r>
              <a:rPr lang="nl-NL" dirty="0"/>
              <a:t>:</a:t>
            </a:r>
          </a:p>
          <a:p>
            <a:r>
              <a:rPr lang="nl-NL" dirty="0"/>
              <a:t>Water analogie draagt bij aan beter begrip van elektriciteit</a:t>
            </a:r>
          </a:p>
          <a:p>
            <a:r>
              <a:rPr lang="nl-NL" dirty="0"/>
              <a:t>Leerlingen lijken waterschakelingen gemakkelijker te begrijpen dan elektrische schakelingen</a:t>
            </a:r>
          </a:p>
          <a:p>
            <a:r>
              <a:rPr lang="nl-NL" dirty="0">
                <a:solidFill>
                  <a:srgbClr val="FF0000"/>
                </a:solidFill>
              </a:rPr>
              <a:t>Beperkende factor is begrip van waterschakelingen</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“Als een voldoende fysisch begrip van elektrische schakelingen </a:t>
            </a:r>
            <a:r>
              <a:rPr lang="nl-NL" dirty="0" err="1">
                <a:sym typeface="Wingdings" panose="05000000000000000000" pitchFamily="2" charset="2"/>
              </a:rPr>
              <a:t>so</a:t>
            </a:r>
            <a:r>
              <a:rPr lang="nl-NL" dirty="0">
                <a:sym typeface="Wingdings" panose="05000000000000000000" pitchFamily="2" charset="2"/>
              </a:rPr>
              <a:t> wie </a:t>
            </a:r>
            <a:r>
              <a:rPr lang="nl-NL" dirty="0" err="1">
                <a:sym typeface="Wingdings" panose="05000000000000000000" pitchFamily="2" charset="2"/>
              </a:rPr>
              <a:t>so</a:t>
            </a:r>
            <a:r>
              <a:rPr lang="nl-NL" dirty="0">
                <a:sym typeface="Wingdings" panose="05000000000000000000" pitchFamily="2" charset="2"/>
              </a:rPr>
              <a:t> niet bereikbaar is, kunnen we beter ons beperken tot de belangrijkste toepassing: elektriciteit thuis: parallelle schakelingen en energiebesparing, zoals voorgesteld in Nederland.”*</a:t>
            </a:r>
          </a:p>
          <a:p>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2347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E079F33D-D7A4-A254-68A1-B887EC682EDF}"/>
              </a:ext>
            </a:extLst>
          </p:cNvPr>
          <p:cNvPicPr>
            <a:picLocks noChangeAspect="1"/>
          </p:cNvPicPr>
          <p:nvPr/>
        </p:nvPicPr>
        <p:blipFill rotWithShape="1">
          <a:blip r:embed="rId3">
            <a:extLst>
              <a:ext uri="{28A0092B-C50C-407E-A947-70E740481C1C}">
                <a14:useLocalDpi xmlns:a14="http://schemas.microsoft.com/office/drawing/2010/main" val="0"/>
              </a:ext>
            </a:extLst>
          </a:blip>
          <a:srcRect l="15797" r="3674" b="5324"/>
          <a:stretch/>
        </p:blipFill>
        <p:spPr>
          <a:xfrm>
            <a:off x="6055062" y="1"/>
            <a:ext cx="565657" cy="1023573"/>
          </a:xfrm>
          <a:prstGeom prst="rect">
            <a:avLst/>
          </a:prstGeom>
        </p:spPr>
      </p:pic>
      <p:sp>
        <p:nvSpPr>
          <p:cNvPr id="2" name="Titel 1">
            <a:extLst>
              <a:ext uri="{FF2B5EF4-FFF2-40B4-BE49-F238E27FC236}">
                <a16:creationId xmlns:a16="http://schemas.microsoft.com/office/drawing/2014/main" id="{FE9C9CA3-4EB4-B3F1-5F46-B32F56604BF4}"/>
              </a:ext>
            </a:extLst>
          </p:cNvPr>
          <p:cNvSpPr>
            <a:spLocks noGrp="1"/>
          </p:cNvSpPr>
          <p:nvPr>
            <p:ph type="title"/>
          </p:nvPr>
        </p:nvSpPr>
        <p:spPr>
          <a:xfrm>
            <a:off x="1032648" y="-283061"/>
            <a:ext cx="4111202" cy="1325563"/>
          </a:xfrm>
        </p:spPr>
        <p:txBody>
          <a:bodyPr/>
          <a:lstStyle/>
          <a:p>
            <a:r>
              <a:rPr lang="nl-NL" dirty="0"/>
              <a:t>De basisvorming</a:t>
            </a:r>
          </a:p>
        </p:txBody>
      </p:sp>
      <p:pic>
        <p:nvPicPr>
          <p:cNvPr id="6" name="Afbeelding 5">
            <a:extLst>
              <a:ext uri="{FF2B5EF4-FFF2-40B4-BE49-F238E27FC236}">
                <a16:creationId xmlns:a16="http://schemas.microsoft.com/office/drawing/2014/main" id="{CE2D3B92-8D30-4ED3-FB43-0A03572C97A1}"/>
              </a:ext>
            </a:extLst>
          </p:cNvPr>
          <p:cNvPicPr>
            <a:picLocks noChangeAspect="1"/>
          </p:cNvPicPr>
          <p:nvPr/>
        </p:nvPicPr>
        <p:blipFill rotWithShape="1">
          <a:blip r:embed="rId3">
            <a:extLst>
              <a:ext uri="{28A0092B-C50C-407E-A947-70E740481C1C}">
                <a14:useLocalDpi xmlns:a14="http://schemas.microsoft.com/office/drawing/2010/main" val="0"/>
              </a:ext>
            </a:extLst>
          </a:blip>
          <a:srcRect l="15797" r="3674" b="5324"/>
          <a:stretch/>
        </p:blipFill>
        <p:spPr>
          <a:xfrm>
            <a:off x="7564961" y="5139167"/>
            <a:ext cx="965584" cy="1747255"/>
          </a:xfrm>
          <a:prstGeom prst="rect">
            <a:avLst/>
          </a:prstGeom>
        </p:spPr>
      </p:pic>
      <p:pic>
        <p:nvPicPr>
          <p:cNvPr id="7" name="Afbeelding 6">
            <a:extLst>
              <a:ext uri="{FF2B5EF4-FFF2-40B4-BE49-F238E27FC236}">
                <a16:creationId xmlns:a16="http://schemas.microsoft.com/office/drawing/2014/main" id="{C76FD1AF-2D52-AF9A-8874-1266FFDE6FE1}"/>
              </a:ext>
            </a:extLst>
          </p:cNvPr>
          <p:cNvPicPr>
            <a:picLocks noChangeAspect="1"/>
          </p:cNvPicPr>
          <p:nvPr/>
        </p:nvPicPr>
        <p:blipFill rotWithShape="1">
          <a:blip r:embed="rId3">
            <a:extLst>
              <a:ext uri="{28A0092B-C50C-407E-A947-70E740481C1C}">
                <a14:useLocalDpi xmlns:a14="http://schemas.microsoft.com/office/drawing/2010/main" val="0"/>
              </a:ext>
            </a:extLst>
          </a:blip>
          <a:srcRect l="15797" r="3674" b="5324"/>
          <a:stretch/>
        </p:blipFill>
        <p:spPr>
          <a:xfrm>
            <a:off x="8666484" y="5141093"/>
            <a:ext cx="965584" cy="1747255"/>
          </a:xfrm>
          <a:prstGeom prst="rect">
            <a:avLst/>
          </a:prstGeom>
        </p:spPr>
      </p:pic>
      <p:pic>
        <p:nvPicPr>
          <p:cNvPr id="8" name="Afbeelding 7">
            <a:extLst>
              <a:ext uri="{FF2B5EF4-FFF2-40B4-BE49-F238E27FC236}">
                <a16:creationId xmlns:a16="http://schemas.microsoft.com/office/drawing/2014/main" id="{5772E3B3-0368-9F85-FEAA-A674449F805E}"/>
              </a:ext>
            </a:extLst>
          </p:cNvPr>
          <p:cNvPicPr>
            <a:picLocks noChangeAspect="1"/>
          </p:cNvPicPr>
          <p:nvPr/>
        </p:nvPicPr>
        <p:blipFill rotWithShape="1">
          <a:blip r:embed="rId3">
            <a:extLst>
              <a:ext uri="{28A0092B-C50C-407E-A947-70E740481C1C}">
                <a14:useLocalDpi xmlns:a14="http://schemas.microsoft.com/office/drawing/2010/main" val="0"/>
              </a:ext>
            </a:extLst>
          </a:blip>
          <a:srcRect l="15797" r="3674" b="5324"/>
          <a:stretch/>
        </p:blipFill>
        <p:spPr>
          <a:xfrm>
            <a:off x="9719783" y="5141088"/>
            <a:ext cx="965584" cy="1747255"/>
          </a:xfrm>
          <a:prstGeom prst="rect">
            <a:avLst/>
          </a:prstGeom>
        </p:spPr>
      </p:pic>
      <p:pic>
        <p:nvPicPr>
          <p:cNvPr id="9" name="Afbeelding 8">
            <a:extLst>
              <a:ext uri="{FF2B5EF4-FFF2-40B4-BE49-F238E27FC236}">
                <a16:creationId xmlns:a16="http://schemas.microsoft.com/office/drawing/2014/main" id="{62A56A2F-2303-258B-9498-DCEAC33C790C}"/>
              </a:ext>
            </a:extLst>
          </p:cNvPr>
          <p:cNvPicPr>
            <a:picLocks noChangeAspect="1"/>
          </p:cNvPicPr>
          <p:nvPr/>
        </p:nvPicPr>
        <p:blipFill rotWithShape="1">
          <a:blip r:embed="rId3">
            <a:extLst>
              <a:ext uri="{28A0092B-C50C-407E-A947-70E740481C1C}">
                <a14:useLocalDpi xmlns:a14="http://schemas.microsoft.com/office/drawing/2010/main" val="0"/>
              </a:ext>
            </a:extLst>
          </a:blip>
          <a:srcRect l="15797" r="3674" b="5324"/>
          <a:stretch/>
        </p:blipFill>
        <p:spPr>
          <a:xfrm>
            <a:off x="10780735" y="5164243"/>
            <a:ext cx="965584" cy="1747255"/>
          </a:xfrm>
          <a:prstGeom prst="rect">
            <a:avLst/>
          </a:prstGeom>
        </p:spPr>
      </p:pic>
      <p:pic>
        <p:nvPicPr>
          <p:cNvPr id="10" name="Afbeelding 9">
            <a:extLst>
              <a:ext uri="{FF2B5EF4-FFF2-40B4-BE49-F238E27FC236}">
                <a16:creationId xmlns:a16="http://schemas.microsoft.com/office/drawing/2014/main" id="{4816F8AA-2868-3098-1B35-03538697F233}"/>
              </a:ext>
            </a:extLst>
          </p:cNvPr>
          <p:cNvPicPr>
            <a:picLocks noChangeAspect="1"/>
          </p:cNvPicPr>
          <p:nvPr/>
        </p:nvPicPr>
        <p:blipFill rotWithShape="1">
          <a:blip r:embed="rId3">
            <a:extLst>
              <a:ext uri="{28A0092B-C50C-407E-A947-70E740481C1C}">
                <a14:useLocalDpi xmlns:a14="http://schemas.microsoft.com/office/drawing/2010/main" val="0"/>
              </a:ext>
            </a:extLst>
          </a:blip>
          <a:srcRect l="15797" r="3674" b="5324"/>
          <a:stretch/>
        </p:blipFill>
        <p:spPr>
          <a:xfrm flipH="1">
            <a:off x="67064" y="5110745"/>
            <a:ext cx="965584" cy="1747255"/>
          </a:xfrm>
          <a:prstGeom prst="rect">
            <a:avLst/>
          </a:prstGeom>
        </p:spPr>
      </p:pic>
      <p:pic>
        <p:nvPicPr>
          <p:cNvPr id="13" name="Afbeelding 12">
            <a:extLst>
              <a:ext uri="{FF2B5EF4-FFF2-40B4-BE49-F238E27FC236}">
                <a16:creationId xmlns:a16="http://schemas.microsoft.com/office/drawing/2014/main" id="{EC045584-4AE1-DA2C-1AEB-DB365C208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64" y="0"/>
            <a:ext cx="922444" cy="1863524"/>
          </a:xfrm>
          <a:prstGeom prst="rect">
            <a:avLst/>
          </a:prstGeom>
        </p:spPr>
      </p:pic>
      <p:pic>
        <p:nvPicPr>
          <p:cNvPr id="15" name="Afbeelding 14">
            <a:extLst>
              <a:ext uri="{FF2B5EF4-FFF2-40B4-BE49-F238E27FC236}">
                <a16:creationId xmlns:a16="http://schemas.microsoft.com/office/drawing/2014/main" id="{8B31F885-A5A7-21BE-76D5-9AA33A65D021}"/>
              </a:ext>
            </a:extLst>
          </p:cNvPr>
          <p:cNvPicPr>
            <a:picLocks noChangeAspect="1"/>
          </p:cNvPicPr>
          <p:nvPr/>
        </p:nvPicPr>
        <p:blipFill rotWithShape="1">
          <a:blip r:embed="rId5">
            <a:extLst>
              <a:ext uri="{28A0092B-C50C-407E-A947-70E740481C1C}">
                <a14:useLocalDpi xmlns:a14="http://schemas.microsoft.com/office/drawing/2010/main" val="0"/>
              </a:ext>
            </a:extLst>
          </a:blip>
          <a:srcRect l="24370" r="22366"/>
          <a:stretch/>
        </p:blipFill>
        <p:spPr>
          <a:xfrm>
            <a:off x="11052358" y="0"/>
            <a:ext cx="930665" cy="1747255"/>
          </a:xfrm>
          <a:prstGeom prst="rect">
            <a:avLst/>
          </a:prstGeom>
        </p:spPr>
      </p:pic>
      <p:pic>
        <p:nvPicPr>
          <p:cNvPr id="5" name="Afbeelding 4">
            <a:extLst>
              <a:ext uri="{FF2B5EF4-FFF2-40B4-BE49-F238E27FC236}">
                <a16:creationId xmlns:a16="http://schemas.microsoft.com/office/drawing/2014/main" id="{A0625270-BB37-2E4A-F628-7C7547A01D7B}"/>
              </a:ext>
            </a:extLst>
          </p:cNvPr>
          <p:cNvPicPr>
            <a:picLocks noChangeAspect="1"/>
          </p:cNvPicPr>
          <p:nvPr/>
        </p:nvPicPr>
        <p:blipFill>
          <a:blip r:embed="rId6"/>
          <a:stretch>
            <a:fillRect/>
          </a:stretch>
        </p:blipFill>
        <p:spPr>
          <a:xfrm>
            <a:off x="1164036" y="980007"/>
            <a:ext cx="7194814" cy="5319530"/>
          </a:xfrm>
          <a:prstGeom prst="rect">
            <a:avLst/>
          </a:prstGeom>
        </p:spPr>
      </p:pic>
      <p:sp>
        <p:nvSpPr>
          <p:cNvPr id="14" name="Tijdelijke aanduiding voor inhoud 13">
            <a:extLst>
              <a:ext uri="{FF2B5EF4-FFF2-40B4-BE49-F238E27FC236}">
                <a16:creationId xmlns:a16="http://schemas.microsoft.com/office/drawing/2014/main" id="{354255DB-4118-0C17-92A1-1B64BA174F01}"/>
              </a:ext>
            </a:extLst>
          </p:cNvPr>
          <p:cNvSpPr>
            <a:spLocks noGrp="1"/>
          </p:cNvSpPr>
          <p:nvPr>
            <p:ph idx="1"/>
          </p:nvPr>
        </p:nvSpPr>
        <p:spPr>
          <a:xfrm>
            <a:off x="8490238" y="1042502"/>
            <a:ext cx="3634697" cy="4068243"/>
          </a:xfrm>
        </p:spPr>
        <p:txBody>
          <a:bodyPr>
            <a:normAutofit lnSpcReduction="10000"/>
          </a:bodyPr>
          <a:lstStyle/>
          <a:p>
            <a:pPr marL="0" indent="0">
              <a:buNone/>
            </a:pPr>
            <a:r>
              <a:rPr lang="nl-NL" b="1" dirty="0"/>
              <a:t>Geen</a:t>
            </a:r>
          </a:p>
          <a:p>
            <a:r>
              <a:rPr lang="nl-NL" dirty="0"/>
              <a:t>Lading</a:t>
            </a:r>
          </a:p>
          <a:p>
            <a:r>
              <a:rPr lang="nl-NL" dirty="0"/>
              <a:t>Serieschakelingen</a:t>
            </a:r>
          </a:p>
          <a:p>
            <a:pPr marL="0" indent="0">
              <a:buNone/>
            </a:pPr>
            <a:r>
              <a:rPr lang="nl-NL" b="1" dirty="0"/>
              <a:t>Wel</a:t>
            </a:r>
          </a:p>
          <a:p>
            <a:r>
              <a:rPr lang="nl-NL" dirty="0"/>
              <a:t>‘Consumenten-oriëntatie’</a:t>
            </a:r>
          </a:p>
          <a:p>
            <a:r>
              <a:rPr lang="nl-NL" dirty="0"/>
              <a:t>Nadruk op energietransport en -omzetting</a:t>
            </a:r>
          </a:p>
          <a:p>
            <a:pPr marL="0" indent="0">
              <a:buNone/>
            </a:pPr>
            <a:endParaRPr lang="nl-NL" dirty="0"/>
          </a:p>
        </p:txBody>
      </p:sp>
    </p:spTree>
    <p:extLst>
      <p:ext uri="{BB962C8B-B14F-4D97-AF65-F5344CB8AC3E}">
        <p14:creationId xmlns:p14="http://schemas.microsoft.com/office/powerpoint/2010/main" val="31833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9B1F0-F368-4ABD-CBD1-7155DD4FFBE2}"/>
              </a:ext>
            </a:extLst>
          </p:cNvPr>
          <p:cNvSpPr>
            <a:spLocks noGrp="1"/>
          </p:cNvSpPr>
          <p:nvPr>
            <p:ph type="title"/>
          </p:nvPr>
        </p:nvSpPr>
        <p:spPr/>
        <p:txBody>
          <a:bodyPr/>
          <a:lstStyle/>
          <a:p>
            <a:r>
              <a:rPr lang="nl-NL" dirty="0"/>
              <a:t>Waarom lijkt het bij ons wel te lukken?</a:t>
            </a:r>
          </a:p>
        </p:txBody>
      </p:sp>
      <p:sp>
        <p:nvSpPr>
          <p:cNvPr id="3" name="Tijdelijke aanduiding voor inhoud 2">
            <a:extLst>
              <a:ext uri="{FF2B5EF4-FFF2-40B4-BE49-F238E27FC236}">
                <a16:creationId xmlns:a16="http://schemas.microsoft.com/office/drawing/2014/main" id="{6B321B12-3808-AFA8-841A-8A8FEA9162FA}"/>
              </a:ext>
            </a:extLst>
          </p:cNvPr>
          <p:cNvSpPr>
            <a:spLocks noGrp="1"/>
          </p:cNvSpPr>
          <p:nvPr>
            <p:ph idx="1"/>
          </p:nvPr>
        </p:nvSpPr>
        <p:spPr>
          <a:xfrm>
            <a:off x="838199" y="1690689"/>
            <a:ext cx="11268919" cy="4486274"/>
          </a:xfrm>
        </p:spPr>
        <p:txBody>
          <a:bodyPr>
            <a:normAutofit lnSpcReduction="10000"/>
          </a:bodyPr>
          <a:lstStyle/>
          <a:p>
            <a:r>
              <a:rPr lang="nl-NL" dirty="0" err="1"/>
              <a:t>Poisson’s</a:t>
            </a:r>
            <a:r>
              <a:rPr lang="nl-NL" dirty="0"/>
              <a:t> idee was wetenschappelijk superieur, maar niet per se didactisch – Steinberg (2008) vond positieve effecten bij Volta’s idee</a:t>
            </a:r>
          </a:p>
          <a:p>
            <a:r>
              <a:rPr lang="nl-NL" dirty="0"/>
              <a:t>Wij doen elektrisch wat elektrisch kan </a:t>
            </a:r>
            <a:r>
              <a:rPr lang="nl-NL" dirty="0">
                <a:sym typeface="Wingdings" panose="05000000000000000000" pitchFamily="2" charset="2"/>
              </a:rPr>
              <a:t></a:t>
            </a:r>
            <a:r>
              <a:rPr lang="nl-NL" dirty="0"/>
              <a:t> watermodel alleen waar nodig</a:t>
            </a:r>
            <a:br>
              <a:rPr lang="nl-NL" dirty="0"/>
            </a:br>
            <a:r>
              <a:rPr lang="nl-NL" dirty="0">
                <a:sym typeface="Wingdings" panose="05000000000000000000" pitchFamily="2" charset="2"/>
              </a:rPr>
              <a:t> gemakkelijker heen en weer denken</a:t>
            </a:r>
          </a:p>
          <a:p>
            <a:r>
              <a:rPr lang="nl-NL" dirty="0">
                <a:sym typeface="Wingdings" panose="05000000000000000000" pitchFamily="2" charset="2"/>
              </a:rPr>
              <a:t>Wij maken nu eerst het </a:t>
            </a:r>
            <a:r>
              <a:rPr lang="nl-NL" i="1" dirty="0">
                <a:sym typeface="Wingdings" panose="05000000000000000000" pitchFamily="2" charset="2"/>
              </a:rPr>
              <a:t>elektrische</a:t>
            </a:r>
            <a:r>
              <a:rPr lang="nl-NL" dirty="0">
                <a:sym typeface="Wingdings" panose="05000000000000000000" pitchFamily="2" charset="2"/>
              </a:rPr>
              <a:t> probleem duidelijk </a:t>
            </a:r>
            <a:endParaRPr lang="nl-NL" dirty="0"/>
          </a:p>
          <a:p>
            <a:r>
              <a:rPr lang="nl-NL" dirty="0"/>
              <a:t>Kleurengebruik </a:t>
            </a:r>
            <a:r>
              <a:rPr lang="nl-NL" dirty="0">
                <a:sym typeface="Wingdings" panose="05000000000000000000" pitchFamily="2" charset="2"/>
              </a:rPr>
              <a:t> heen en weer denken</a:t>
            </a:r>
          </a:p>
          <a:p>
            <a:endParaRPr lang="nl-NL" dirty="0">
              <a:sym typeface="Wingdings" panose="05000000000000000000" pitchFamily="2" charset="2"/>
            </a:endParaRPr>
          </a:p>
          <a:p>
            <a:pPr marL="0" indent="0">
              <a:buNone/>
            </a:pPr>
            <a:r>
              <a:rPr lang="nl-NL" dirty="0">
                <a:sym typeface="Wingdings" panose="05000000000000000000" pitchFamily="2" charset="2"/>
              </a:rPr>
              <a:t>(eigenlijk een beetje toevallig dat we niet direct van de wateranalogie zijn uitgegaan, maar gewoon elektrisch zijn gestart en het water hebben ingezet waar dat nuttig bleek)</a:t>
            </a:r>
            <a:endParaRPr lang="nl-NL" dirty="0"/>
          </a:p>
        </p:txBody>
      </p:sp>
    </p:spTree>
    <p:extLst>
      <p:ext uri="{BB962C8B-B14F-4D97-AF65-F5344CB8AC3E}">
        <p14:creationId xmlns:p14="http://schemas.microsoft.com/office/powerpoint/2010/main" val="423505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C6328-BF13-EAB0-92C4-9728123943BF}"/>
              </a:ext>
            </a:extLst>
          </p:cNvPr>
          <p:cNvSpPr>
            <a:spLocks noGrp="1"/>
          </p:cNvSpPr>
          <p:nvPr>
            <p:ph type="title"/>
          </p:nvPr>
        </p:nvSpPr>
        <p:spPr>
          <a:xfrm>
            <a:off x="838200" y="87683"/>
            <a:ext cx="10515600" cy="1077238"/>
          </a:xfrm>
        </p:spPr>
        <p:txBody>
          <a:bodyPr/>
          <a:lstStyle/>
          <a:p>
            <a:pPr algn="ctr"/>
            <a:r>
              <a:rPr lang="nl-NL" dirty="0"/>
              <a:t>Quiz</a:t>
            </a:r>
          </a:p>
        </p:txBody>
      </p:sp>
      <p:sp>
        <p:nvSpPr>
          <p:cNvPr id="3" name="Tijdelijke aanduiding voor inhoud 2">
            <a:extLst>
              <a:ext uri="{FF2B5EF4-FFF2-40B4-BE49-F238E27FC236}">
                <a16:creationId xmlns:a16="http://schemas.microsoft.com/office/drawing/2014/main" id="{3F6615FB-101F-1894-CBDB-B55423E0D8A1}"/>
              </a:ext>
            </a:extLst>
          </p:cNvPr>
          <p:cNvSpPr>
            <a:spLocks noGrp="1"/>
          </p:cNvSpPr>
          <p:nvPr>
            <p:ph idx="1"/>
          </p:nvPr>
        </p:nvSpPr>
        <p:spPr>
          <a:xfrm>
            <a:off x="838199" y="1164921"/>
            <a:ext cx="8769263" cy="5012042"/>
          </a:xfrm>
        </p:spPr>
        <p:txBody>
          <a:bodyPr>
            <a:normAutofit/>
          </a:bodyPr>
          <a:lstStyle/>
          <a:p>
            <a:pPr marL="0" indent="0">
              <a:buNone/>
            </a:pPr>
            <a:r>
              <a:rPr lang="nl-NL" b="1" dirty="0"/>
              <a:t>Resultaten </a:t>
            </a:r>
            <a:r>
              <a:rPr lang="nl-NL" b="1" dirty="0" err="1"/>
              <a:t>lio’s</a:t>
            </a:r>
            <a:endParaRPr lang="nl-NL" b="1" dirty="0"/>
          </a:p>
          <a:p>
            <a:pPr marL="0" indent="0">
              <a:buNone/>
            </a:pPr>
            <a:r>
              <a:rPr lang="nl-NL" dirty="0"/>
              <a:t>Najaar 2022:				Najaar 2023:</a:t>
            </a:r>
          </a:p>
          <a:p>
            <a:pPr>
              <a:buFontTx/>
              <a:buChar char="-"/>
            </a:pPr>
            <a:r>
              <a:rPr lang="nl-NL" dirty="0"/>
              <a:t>Gemiddelde score 2,6 / 9		- Gemiddelde 5 / 9</a:t>
            </a:r>
          </a:p>
          <a:p>
            <a:pPr>
              <a:buFontTx/>
              <a:buChar char="-"/>
            </a:pPr>
            <a:r>
              <a:rPr lang="nl-NL" dirty="0"/>
              <a:t>Beste score: 5 / 9				- Beste score 6 / 9</a:t>
            </a:r>
          </a:p>
          <a:p>
            <a:pPr marL="0" indent="0">
              <a:buNone/>
            </a:pPr>
            <a:endParaRPr lang="nl-NL" dirty="0"/>
          </a:p>
          <a:p>
            <a:pPr marL="0" indent="0">
              <a:buNone/>
            </a:pPr>
            <a:r>
              <a:rPr lang="nl-NL" b="1" dirty="0"/>
              <a:t>Resultaten 2</a:t>
            </a:r>
            <a:r>
              <a:rPr lang="nl-NL" b="1" baseline="30000" dirty="0"/>
              <a:t>e</a:t>
            </a:r>
            <a:r>
              <a:rPr lang="nl-NL" b="1" dirty="0"/>
              <a:t> en 3</a:t>
            </a:r>
            <a:r>
              <a:rPr lang="nl-NL" b="1" baseline="30000" dirty="0"/>
              <a:t>e</a:t>
            </a:r>
            <a:r>
              <a:rPr lang="nl-NL" b="1" dirty="0"/>
              <a:t> </a:t>
            </a:r>
            <a:r>
              <a:rPr lang="nl-NL" b="1" dirty="0" err="1"/>
              <a:t>jaars</a:t>
            </a:r>
            <a:r>
              <a:rPr lang="nl-NL" b="1" dirty="0"/>
              <a:t> studenten Natuurkunde UvA/VU</a:t>
            </a:r>
          </a:p>
          <a:p>
            <a:pPr marL="0" indent="0">
              <a:buNone/>
            </a:pPr>
            <a:r>
              <a:rPr lang="nl-NL" dirty="0"/>
              <a:t>Lampjesvragen: slechts één van ca. 100 studenten had beide goed</a:t>
            </a:r>
          </a:p>
          <a:p>
            <a:pPr marL="0" indent="0">
              <a:buNone/>
            </a:pPr>
            <a:endParaRPr lang="nl-NL" dirty="0"/>
          </a:p>
          <a:p>
            <a:pPr marL="0" indent="0">
              <a:buNone/>
            </a:pPr>
            <a:r>
              <a:rPr lang="nl-NL" dirty="0"/>
              <a:t>Elektriciteit is lastiger dan veel mensen (docenten?) denken</a:t>
            </a:r>
          </a:p>
          <a:p>
            <a:pPr marL="0" indent="0">
              <a:buNone/>
            </a:pPr>
            <a:endParaRPr lang="nl-NL" dirty="0"/>
          </a:p>
        </p:txBody>
      </p:sp>
      <p:pic>
        <p:nvPicPr>
          <p:cNvPr id="5" name="Afbeelding 4">
            <a:extLst>
              <a:ext uri="{FF2B5EF4-FFF2-40B4-BE49-F238E27FC236}">
                <a16:creationId xmlns:a16="http://schemas.microsoft.com/office/drawing/2014/main" id="{EB867896-88E9-AC5D-0A81-AFCB39EF72FC}"/>
              </a:ext>
            </a:extLst>
          </p:cNvPr>
          <p:cNvPicPr>
            <a:picLocks noChangeAspect="1"/>
          </p:cNvPicPr>
          <p:nvPr/>
        </p:nvPicPr>
        <p:blipFill>
          <a:blip r:embed="rId3"/>
          <a:stretch>
            <a:fillRect/>
          </a:stretch>
        </p:blipFill>
        <p:spPr>
          <a:xfrm>
            <a:off x="9607462" y="3590016"/>
            <a:ext cx="2437703" cy="3267984"/>
          </a:xfrm>
          <a:prstGeom prst="rect">
            <a:avLst/>
          </a:prstGeom>
        </p:spPr>
      </p:pic>
    </p:spTree>
    <p:extLst>
      <p:ext uri="{BB962C8B-B14F-4D97-AF65-F5344CB8AC3E}">
        <p14:creationId xmlns:p14="http://schemas.microsoft.com/office/powerpoint/2010/main" val="41971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1A28FB-1A9D-2A23-4191-A0A49E9F1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614" y="50544"/>
            <a:ext cx="8797622" cy="59764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itel 1">
            <a:extLst>
              <a:ext uri="{FF2B5EF4-FFF2-40B4-BE49-F238E27FC236}">
                <a16:creationId xmlns:a16="http://schemas.microsoft.com/office/drawing/2014/main" id="{86618BCE-9BF0-F3B4-F4EC-994F3CB855F0}"/>
              </a:ext>
            </a:extLst>
          </p:cNvPr>
          <p:cNvSpPr>
            <a:spLocks noGrp="1"/>
          </p:cNvSpPr>
          <p:nvPr>
            <p:ph type="title"/>
          </p:nvPr>
        </p:nvSpPr>
        <p:spPr>
          <a:xfrm>
            <a:off x="838200" y="937549"/>
            <a:ext cx="10515600" cy="2835796"/>
          </a:xfrm>
        </p:spPr>
        <p:txBody>
          <a:bodyPr/>
          <a:lstStyle/>
          <a:p>
            <a:pPr algn="ctr"/>
            <a:r>
              <a:rPr lang="nl-NL" dirty="0"/>
              <a:t>Dank voor jullie aandacht!</a:t>
            </a:r>
          </a:p>
        </p:txBody>
      </p:sp>
      <p:sp>
        <p:nvSpPr>
          <p:cNvPr id="3" name="Tijdelijke aanduiding voor inhoud 2">
            <a:extLst>
              <a:ext uri="{FF2B5EF4-FFF2-40B4-BE49-F238E27FC236}">
                <a16:creationId xmlns:a16="http://schemas.microsoft.com/office/drawing/2014/main" id="{82943FB5-7607-CE2F-0EDE-E50A8B19D062}"/>
              </a:ext>
            </a:extLst>
          </p:cNvPr>
          <p:cNvSpPr>
            <a:spLocks noGrp="1"/>
          </p:cNvSpPr>
          <p:nvPr>
            <p:ph idx="1"/>
          </p:nvPr>
        </p:nvSpPr>
        <p:spPr>
          <a:xfrm>
            <a:off x="127322" y="6273478"/>
            <a:ext cx="12064678" cy="533977"/>
          </a:xfrm>
        </p:spPr>
        <p:txBody>
          <a:bodyPr>
            <a:normAutofit/>
          </a:bodyPr>
          <a:lstStyle/>
          <a:p>
            <a:pPr marL="0" indent="0">
              <a:buNone/>
            </a:pPr>
            <a:r>
              <a:rPr lang="nl-NL" dirty="0"/>
              <a:t>Onne van Buuren </a:t>
            </a:r>
            <a:r>
              <a:rPr lang="nl-NL" dirty="0">
                <a:hlinkClick r:id="rId3"/>
              </a:rPr>
              <a:t>o.p.m.van.buuren@vu.nl</a:t>
            </a:r>
            <a:r>
              <a:rPr lang="nl-NL" dirty="0"/>
              <a:t> 	    TOA Nico de Boer: </a:t>
            </a:r>
            <a:r>
              <a:rPr lang="nl-NL" dirty="0">
                <a:hlinkClick r:id="rId4"/>
              </a:rPr>
              <a:t>N.Boer@msa.nl</a:t>
            </a:r>
            <a:endParaRPr lang="nl-NL" dirty="0"/>
          </a:p>
          <a:p>
            <a:pPr marL="0" indent="0">
              <a:buNone/>
            </a:pPr>
            <a:endParaRPr lang="nl-NL" dirty="0"/>
          </a:p>
        </p:txBody>
      </p:sp>
    </p:spTree>
    <p:extLst>
      <p:ext uri="{BB962C8B-B14F-4D97-AF65-F5344CB8AC3E}">
        <p14:creationId xmlns:p14="http://schemas.microsoft.com/office/powerpoint/2010/main" val="1357722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46EF3-F4A2-D37D-F3EF-718801241782}"/>
              </a:ext>
            </a:extLst>
          </p:cNvPr>
          <p:cNvSpPr>
            <a:spLocks noGrp="1"/>
          </p:cNvSpPr>
          <p:nvPr>
            <p:ph type="title"/>
          </p:nvPr>
        </p:nvSpPr>
        <p:spPr>
          <a:xfrm>
            <a:off x="838200" y="365125"/>
            <a:ext cx="10515600" cy="624431"/>
          </a:xfrm>
        </p:spPr>
        <p:txBody>
          <a:bodyPr>
            <a:normAutofit fontScale="90000"/>
          </a:bodyPr>
          <a:lstStyle/>
          <a:p>
            <a:r>
              <a:rPr lang="nl-NL" dirty="0"/>
              <a:t>Bronnen</a:t>
            </a:r>
          </a:p>
        </p:txBody>
      </p:sp>
      <p:sp>
        <p:nvSpPr>
          <p:cNvPr id="3" name="Tijdelijke aanduiding voor inhoud 2">
            <a:extLst>
              <a:ext uri="{FF2B5EF4-FFF2-40B4-BE49-F238E27FC236}">
                <a16:creationId xmlns:a16="http://schemas.microsoft.com/office/drawing/2014/main" id="{8CC60F6E-5BCE-4258-7D38-B6B777829764}"/>
              </a:ext>
            </a:extLst>
          </p:cNvPr>
          <p:cNvSpPr>
            <a:spLocks noGrp="1"/>
          </p:cNvSpPr>
          <p:nvPr>
            <p:ph idx="1"/>
          </p:nvPr>
        </p:nvSpPr>
        <p:spPr>
          <a:xfrm>
            <a:off x="838200" y="1164921"/>
            <a:ext cx="10515600" cy="5012042"/>
          </a:xfrm>
        </p:spPr>
        <p:txBody>
          <a:bodyPr>
            <a:normAutofit fontScale="92500" lnSpcReduction="20000"/>
          </a:bodyPr>
          <a:lstStyle/>
          <a:p>
            <a:r>
              <a:rPr lang="nl-NL" dirty="0"/>
              <a:t>E. van den Berg, W. Grosheide, J. Breedijk, A. Schouten, “Misconcepties, elektriciteit, energie en basisvorming”, </a:t>
            </a:r>
            <a:r>
              <a:rPr lang="nl-NL" i="1" dirty="0"/>
              <a:t>NVOX </a:t>
            </a:r>
            <a:r>
              <a:rPr lang="nl-NL" dirty="0"/>
              <a:t>20-6257-26 (1995)</a:t>
            </a:r>
            <a:endParaRPr lang="en-US" sz="2800" b="0" i="0" u="none" strike="noStrike" baseline="0" dirty="0">
              <a:solidFill>
                <a:srgbClr val="231F20"/>
              </a:solidFill>
            </a:endParaRPr>
          </a:p>
          <a:p>
            <a:r>
              <a:rPr lang="en-US" sz="2800" b="0" i="0" u="none" strike="noStrike" baseline="0" dirty="0">
                <a:solidFill>
                  <a:srgbClr val="231F20"/>
                </a:solidFill>
              </a:rPr>
              <a:t>J.P. </a:t>
            </a:r>
            <a:r>
              <a:rPr lang="en-US" sz="2800" b="0" i="0" u="none" strike="noStrike" baseline="0" dirty="0" err="1">
                <a:solidFill>
                  <a:srgbClr val="231F20"/>
                </a:solidFill>
              </a:rPr>
              <a:t>Burde</a:t>
            </a:r>
            <a:r>
              <a:rPr lang="en-US" sz="2800" b="0" i="0" u="none" strike="noStrike" baseline="0" dirty="0">
                <a:solidFill>
                  <a:srgbClr val="231F20"/>
                </a:solidFill>
              </a:rPr>
              <a:t> and T. Wilhelm, “Teaching electric circuits with </a:t>
            </a:r>
            <a:r>
              <a:rPr lang="nl-NL" sz="2800" b="0" i="0" u="none" strike="noStrike" baseline="0" dirty="0">
                <a:solidFill>
                  <a:srgbClr val="231F20"/>
                </a:solidFill>
              </a:rPr>
              <a:t>a focus on </a:t>
            </a:r>
            <a:r>
              <a:rPr lang="nl-NL" sz="2800" b="0" i="0" u="none" strike="noStrike" baseline="0" dirty="0" err="1">
                <a:solidFill>
                  <a:srgbClr val="231F20"/>
                </a:solidFill>
              </a:rPr>
              <a:t>potential</a:t>
            </a:r>
            <a:r>
              <a:rPr lang="nl-NL" sz="2800" b="0" i="0" u="none" strike="noStrike" baseline="0" dirty="0">
                <a:solidFill>
                  <a:srgbClr val="231F20"/>
                </a:solidFill>
              </a:rPr>
              <a:t> </a:t>
            </a:r>
            <a:r>
              <a:rPr lang="nl-NL" sz="2800" b="0" i="0" u="none" strike="noStrike" baseline="0" dirty="0" err="1">
                <a:solidFill>
                  <a:srgbClr val="231F20"/>
                </a:solidFill>
              </a:rPr>
              <a:t>differences</a:t>
            </a:r>
            <a:r>
              <a:rPr lang="nl-NL" sz="2800" b="0" i="0" u="none" strike="noStrike" baseline="0" dirty="0">
                <a:solidFill>
                  <a:srgbClr val="231F20"/>
                </a:solidFill>
              </a:rPr>
              <a:t>”</a:t>
            </a:r>
            <a:r>
              <a:rPr lang="nl-NL" sz="2800" b="0" i="0" u="none" strike="noStrike" baseline="0" dirty="0"/>
              <a:t>, </a:t>
            </a:r>
            <a:r>
              <a:rPr lang="nl-NL" sz="2800" b="0" i="1" u="none" strike="noStrike" baseline="0" dirty="0" err="1"/>
              <a:t>Phys</a:t>
            </a:r>
            <a:r>
              <a:rPr lang="nl-NL" sz="2800" b="0" i="1" u="none" strike="noStrike" baseline="0" dirty="0"/>
              <a:t>. </a:t>
            </a:r>
            <a:r>
              <a:rPr lang="nl-NL" sz="2800" b="0" i="1" u="none" strike="noStrike" baseline="0" dirty="0" err="1"/>
              <a:t>Rev</a:t>
            </a:r>
            <a:r>
              <a:rPr lang="nl-NL" sz="2800" b="0" i="1" u="none" strike="noStrike" baseline="0" dirty="0"/>
              <a:t>. </a:t>
            </a:r>
            <a:r>
              <a:rPr lang="nl-NL" sz="2800" b="0" i="1" u="none" strike="noStrike" baseline="0" dirty="0" err="1"/>
              <a:t>Phys</a:t>
            </a:r>
            <a:r>
              <a:rPr lang="nl-NL" sz="2800" b="0" i="1" u="none" strike="noStrike" baseline="0" dirty="0"/>
              <a:t>. </a:t>
            </a:r>
            <a:r>
              <a:rPr lang="nl-NL" sz="2800" b="0" i="1" u="none" strike="noStrike" baseline="0" dirty="0" err="1"/>
              <a:t>Educ</a:t>
            </a:r>
            <a:r>
              <a:rPr lang="nl-NL" sz="2800" b="0" i="1" u="none" strike="noStrike" baseline="0" dirty="0"/>
              <a:t>. </a:t>
            </a:r>
            <a:r>
              <a:rPr lang="nl-NL" sz="2800" b="0" i="1" u="none" strike="noStrike" baseline="0" dirty="0" err="1"/>
              <a:t>Res</a:t>
            </a:r>
            <a:r>
              <a:rPr lang="nl-NL" sz="2800" b="0" i="1" u="none" strike="noStrike" baseline="0" dirty="0"/>
              <a:t>. </a:t>
            </a:r>
            <a:r>
              <a:rPr lang="nl-NL" sz="2800" b="0" i="0" u="none" strike="noStrike" baseline="0" dirty="0"/>
              <a:t>16, 020153 (2020).</a:t>
            </a:r>
          </a:p>
          <a:p>
            <a:r>
              <a:rPr lang="nl-NL" sz="2800" dirty="0">
                <a:effectLst/>
                <a:latin typeface="Calibri" panose="020F0502020204030204" pitchFamily="34" charset="0"/>
                <a:ea typeface="Times New Roman" panose="02020603050405020304" pitchFamily="18" charset="0"/>
                <a:cs typeface="Times New Roman" panose="02020603050405020304" pitchFamily="18" charset="0"/>
              </a:rPr>
              <a:t>O. van Buuren &amp; M. van der Lee, “Elektriciteit en Automatisering in huis voor 4 havo”, </a:t>
            </a:r>
            <a:r>
              <a:rPr lang="nl-NL" sz="2800" i="1" dirty="0">
                <a:effectLst/>
                <a:latin typeface="Calibri" panose="020F0502020204030204" pitchFamily="34" charset="0"/>
                <a:ea typeface="Times New Roman" panose="02020603050405020304" pitchFamily="18" charset="0"/>
                <a:cs typeface="Times New Roman" panose="02020603050405020304" pitchFamily="18" charset="0"/>
              </a:rPr>
              <a:t>Stichting Natuurkunde.nl, Enschede </a:t>
            </a:r>
            <a:r>
              <a:rPr lang="nl-NL" sz="2800" dirty="0">
                <a:effectLst/>
                <a:latin typeface="Calibri" panose="020F0502020204030204" pitchFamily="34" charset="0"/>
                <a:ea typeface="Times New Roman" panose="02020603050405020304" pitchFamily="18" charset="0"/>
                <a:cs typeface="Times New Roman" panose="02020603050405020304" pitchFamily="18" charset="0"/>
              </a:rPr>
              <a:t>(2010).</a:t>
            </a:r>
          </a:p>
          <a:p>
            <a:r>
              <a:rPr lang="nl-NL" dirty="0"/>
              <a:t>P. Licht, “Een model voor het elektriciteitsonderwijs” </a:t>
            </a:r>
            <a:r>
              <a:rPr lang="nl-NL" i="1" dirty="0"/>
              <a:t>NVOX</a:t>
            </a:r>
            <a:r>
              <a:rPr lang="nl-NL" dirty="0"/>
              <a:t> 12 06, p. 264-267 (1987).</a:t>
            </a:r>
            <a:endParaRPr lang="nl-NL" sz="2800" b="0" i="0" u="none" strike="noStrike" baseline="0" dirty="0"/>
          </a:p>
          <a:p>
            <a:r>
              <a:rPr lang="en-US" dirty="0"/>
              <a:t>H. </a:t>
            </a:r>
            <a:r>
              <a:rPr lang="en-US" dirty="0" err="1"/>
              <a:t>Schwedes</a:t>
            </a:r>
            <a:r>
              <a:rPr lang="en-US" dirty="0"/>
              <a:t>, "Teaching electricity by help of a water analogy" </a:t>
            </a:r>
            <a:r>
              <a:rPr lang="en-US" i="1" dirty="0"/>
              <a:t>Research in Science Education in Europe: Current Issues and Themes</a:t>
            </a:r>
            <a:r>
              <a:rPr lang="en-US" dirty="0"/>
              <a:t> (1996).</a:t>
            </a:r>
          </a:p>
          <a:p>
            <a:r>
              <a:rPr lang="en-US" dirty="0"/>
              <a:t>I. Sefton, “Understanding Electricity and Circuits: What the Text Books Don’t Tell You”, </a:t>
            </a:r>
            <a:r>
              <a:rPr lang="en-US" i="1" dirty="0"/>
              <a:t>Proceedings of the 9th Science Teachers Workshop.</a:t>
            </a:r>
            <a:r>
              <a:rPr lang="en-US" dirty="0"/>
              <a:t> Sydney: Science Foundation for Physics (2002).</a:t>
            </a:r>
          </a:p>
          <a:p>
            <a:r>
              <a:rPr lang="en-US" dirty="0"/>
              <a:t>M.S. Steinberg, “Inventing Electric Potential”, </a:t>
            </a:r>
            <a:r>
              <a:rPr lang="en-US" i="1" dirty="0"/>
              <a:t>Found Sci</a:t>
            </a:r>
            <a:r>
              <a:rPr lang="en-US" dirty="0"/>
              <a:t> </a:t>
            </a:r>
            <a:r>
              <a:rPr lang="en-US" b="1" dirty="0"/>
              <a:t>13</a:t>
            </a:r>
            <a:r>
              <a:rPr lang="en-US" dirty="0"/>
              <a:t>, 163–175 (2008)</a:t>
            </a:r>
          </a:p>
          <a:p>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nl-NL" dirty="0"/>
          </a:p>
          <a:p>
            <a:endParaRPr lang="nl-NL" sz="2800" b="0" i="0" u="none" strike="noStrike" baseline="0" dirty="0">
              <a:solidFill>
                <a:srgbClr val="231F20"/>
              </a:solidFill>
              <a:latin typeface="AdvOT483a8203"/>
            </a:endParaRPr>
          </a:p>
          <a:p>
            <a:pPr marL="0" indent="0">
              <a:buNone/>
            </a:pPr>
            <a:endParaRPr lang="nl-NL" dirty="0"/>
          </a:p>
        </p:txBody>
      </p:sp>
    </p:spTree>
    <p:extLst>
      <p:ext uri="{BB962C8B-B14F-4D97-AF65-F5344CB8AC3E}">
        <p14:creationId xmlns:p14="http://schemas.microsoft.com/office/powerpoint/2010/main" val="127038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BC0ED-C0C7-7861-1EB6-55A2A3BF1B3C}"/>
              </a:ext>
            </a:extLst>
          </p:cNvPr>
          <p:cNvSpPr>
            <a:spLocks noGrp="1"/>
          </p:cNvSpPr>
          <p:nvPr>
            <p:ph type="title"/>
          </p:nvPr>
        </p:nvSpPr>
        <p:spPr>
          <a:xfrm>
            <a:off x="0" y="105601"/>
            <a:ext cx="10277855" cy="727776"/>
          </a:xfrm>
        </p:spPr>
        <p:txBody>
          <a:bodyPr>
            <a:normAutofit fontScale="90000"/>
          </a:bodyPr>
          <a:lstStyle/>
          <a:p>
            <a:r>
              <a:rPr lang="nl-NL" dirty="0"/>
              <a:t>Didactische lijn in ons </a:t>
            </a:r>
            <a:r>
              <a:rPr lang="nl-NL" dirty="0" err="1"/>
              <a:t>lesmateriaalop</a:t>
            </a:r>
            <a:r>
              <a:rPr lang="nl-NL" dirty="0"/>
              <a:t> dit moment</a:t>
            </a:r>
          </a:p>
        </p:txBody>
      </p:sp>
      <p:graphicFrame>
        <p:nvGraphicFramePr>
          <p:cNvPr id="6" name="Tabel 5">
            <a:extLst>
              <a:ext uri="{FF2B5EF4-FFF2-40B4-BE49-F238E27FC236}">
                <a16:creationId xmlns:a16="http://schemas.microsoft.com/office/drawing/2014/main" id="{862D3002-D59B-9EAB-8AA7-1E32E484102A}"/>
              </a:ext>
            </a:extLst>
          </p:cNvPr>
          <p:cNvGraphicFramePr>
            <a:graphicFrameLocks noGrp="1"/>
          </p:cNvGraphicFramePr>
          <p:nvPr>
            <p:extLst>
              <p:ext uri="{D42A27DB-BD31-4B8C-83A1-F6EECF244321}">
                <p14:modId xmlns:p14="http://schemas.microsoft.com/office/powerpoint/2010/main" val="730205235"/>
              </p:ext>
            </p:extLst>
          </p:nvPr>
        </p:nvGraphicFramePr>
        <p:xfrm>
          <a:off x="92599" y="833377"/>
          <a:ext cx="11933497" cy="6060000"/>
        </p:xfrm>
        <a:graphic>
          <a:graphicData uri="http://schemas.openxmlformats.org/drawingml/2006/table">
            <a:tbl>
              <a:tblPr firstRow="1" bandRow="1">
                <a:tableStyleId>{5940675A-B579-460E-94D1-54222C63F5DA}</a:tableStyleId>
              </a:tblPr>
              <a:tblGrid>
                <a:gridCol w="1781921">
                  <a:extLst>
                    <a:ext uri="{9D8B030D-6E8A-4147-A177-3AD203B41FA5}">
                      <a16:colId xmlns:a16="http://schemas.microsoft.com/office/drawing/2014/main" val="1820151982"/>
                    </a:ext>
                  </a:extLst>
                </a:gridCol>
                <a:gridCol w="10151576">
                  <a:extLst>
                    <a:ext uri="{9D8B030D-6E8A-4147-A177-3AD203B41FA5}">
                      <a16:colId xmlns:a16="http://schemas.microsoft.com/office/drawing/2014/main" val="3286613396"/>
                    </a:ext>
                  </a:extLst>
                </a:gridCol>
              </a:tblGrid>
              <a:tr h="1086285">
                <a:tc>
                  <a:txBody>
                    <a:bodyPr/>
                    <a:lstStyle/>
                    <a:p>
                      <a:r>
                        <a:rPr lang="nl-NL" sz="2000" dirty="0"/>
                        <a:t>2VH Elektrisch</a:t>
                      </a:r>
                    </a:p>
                  </a:txBody>
                  <a:tcPr/>
                </a:tc>
                <a:tc>
                  <a:txBody>
                    <a:bodyPr/>
                    <a:lstStyle/>
                    <a:p>
                      <a:pPr marL="285750" indent="-285750">
                        <a:buFont typeface="Arial" panose="020B0604020202020204" pitchFamily="34" charset="0"/>
                        <a:buChar char="•"/>
                      </a:pPr>
                      <a:r>
                        <a:rPr lang="nl-NL" sz="2000" dirty="0">
                          <a:sym typeface="Wingdings" panose="05000000000000000000" pitchFamily="2" charset="2"/>
                        </a:rPr>
                        <a:t>Stroomsterke hangt af van spanning bron én weerstand kring (kwalitatief)</a:t>
                      </a:r>
                    </a:p>
                    <a:p>
                      <a:pPr marL="285750" indent="-285750">
                        <a:buFont typeface="Arial" panose="020B0604020202020204" pitchFamily="34" charset="0"/>
                        <a:buChar char="•"/>
                      </a:pPr>
                      <a:r>
                        <a:rPr lang="nl-NL" sz="2000" dirty="0">
                          <a:sym typeface="Wingdings" panose="05000000000000000000" pitchFamily="2" charset="2"/>
                        </a:rPr>
                        <a:t>Stroomwet, ook als de schakeling verandert (kwantitatief)</a:t>
                      </a:r>
                    </a:p>
                    <a:p>
                      <a:pPr marL="285750" indent="-285750">
                        <a:buFont typeface="Arial" panose="020B0604020202020204" pitchFamily="34" charset="0"/>
                        <a:buChar char="•"/>
                      </a:pPr>
                      <a:r>
                        <a:rPr lang="nl-NL" sz="2000" dirty="0">
                          <a:sym typeface="Wingdings" panose="05000000000000000000" pitchFamily="2" charset="2"/>
                        </a:rPr>
                        <a:t>Weerstand en geleidbaarheid (kwalitatief)</a:t>
                      </a:r>
                    </a:p>
                  </a:txBody>
                  <a:tcPr/>
                </a:tc>
                <a:extLst>
                  <a:ext uri="{0D108BD9-81ED-4DB2-BD59-A6C34878D82A}">
                    <a16:rowId xmlns:a16="http://schemas.microsoft.com/office/drawing/2014/main" val="1438188588"/>
                  </a:ext>
                </a:extLst>
              </a:tr>
              <a:tr h="2382670">
                <a:tc>
                  <a:txBody>
                    <a:bodyPr/>
                    <a:lstStyle/>
                    <a:p>
                      <a:r>
                        <a:rPr lang="nl-NL" sz="2000" dirty="0"/>
                        <a:t>2VH Water en elektrisch</a:t>
                      </a:r>
                    </a:p>
                  </a:txBody>
                  <a:tcPr/>
                </a:tc>
                <a:tc>
                  <a:txBody>
                    <a:bodyPr/>
                    <a:lstStyle/>
                    <a:p>
                      <a:pPr marL="341313" indent="-341313">
                        <a:buFont typeface="Arial" panose="020B0604020202020204" pitchFamily="34" charset="0"/>
                        <a:buChar char="•"/>
                      </a:pPr>
                      <a:r>
                        <a:rPr lang="nl-NL" sz="2000" dirty="0">
                          <a:sym typeface="Wingdings" panose="05000000000000000000" pitchFamily="2" charset="2"/>
                        </a:rPr>
                        <a:t>Communicerende vaten, druk (kwalitatief) ↔ hoogte waterkolom</a:t>
                      </a:r>
                    </a:p>
                    <a:p>
                      <a:pPr marL="341313" indent="-341313">
                        <a:buFont typeface="Arial" panose="020B0604020202020204" pitchFamily="34" charset="0"/>
                        <a:buChar char="•"/>
                      </a:pPr>
                      <a:r>
                        <a:rPr lang="nl-NL" sz="2000" dirty="0">
                          <a:sym typeface="Wingdings" panose="05000000000000000000" pitchFamily="2" charset="2"/>
                        </a:rPr>
                        <a:t>Vergelijken van begrippen en onderdelen</a:t>
                      </a:r>
                    </a:p>
                    <a:p>
                      <a:pPr marL="341313" indent="-341313">
                        <a:buFont typeface="Arial" panose="020B0604020202020204" pitchFamily="34" charset="0"/>
                        <a:buChar char="•"/>
                      </a:pPr>
                      <a:r>
                        <a:rPr lang="nl-NL" sz="2000" dirty="0" err="1">
                          <a:sym typeface="Wingdings" panose="05000000000000000000" pitchFamily="2" charset="2"/>
                        </a:rPr>
                        <a:t>Incompressibiliteit</a:t>
                      </a:r>
                      <a:r>
                        <a:rPr lang="nl-NL" sz="2000" dirty="0">
                          <a:sym typeface="Wingdings" panose="05000000000000000000" pitchFamily="2" charset="2"/>
                        </a:rPr>
                        <a:t> (zie spuit) en stroomwet</a:t>
                      </a:r>
                    </a:p>
                    <a:p>
                      <a:pPr marL="341313" indent="-341313">
                        <a:buFont typeface="Arial" panose="020B0604020202020204" pitchFamily="34" charset="0"/>
                        <a:buChar char="•"/>
                      </a:pPr>
                      <a:r>
                        <a:rPr lang="nl-NL" sz="2000" dirty="0">
                          <a:sym typeface="Wingdings" panose="05000000000000000000" pitchFamily="2" charset="2"/>
                        </a:rPr>
                        <a:t>Druk en drukverschil vs. elektrische druk en spanning (kwantitatief)</a:t>
                      </a:r>
                    </a:p>
                    <a:p>
                      <a:pPr marL="341313" indent="-341313">
                        <a:buFont typeface="Arial" panose="020B0604020202020204" pitchFamily="34" charset="0"/>
                        <a:buChar char="•"/>
                      </a:pPr>
                      <a:r>
                        <a:rPr lang="nl-NL" sz="2000" dirty="0">
                          <a:sym typeface="Wingdings" panose="05000000000000000000" pitchFamily="2" charset="2"/>
                        </a:rPr>
                        <a:t>Constante spanningsbron en uitputting</a:t>
                      </a:r>
                    </a:p>
                    <a:p>
                      <a:pPr marL="341313" indent="-341313">
                        <a:buFont typeface="Arial" panose="020B0604020202020204" pitchFamily="34" charset="0"/>
                        <a:buChar char="•"/>
                      </a:pPr>
                      <a:r>
                        <a:rPr lang="nl-NL" sz="2000" dirty="0">
                          <a:sym typeface="Wingdings" panose="05000000000000000000" pitchFamily="2" charset="2"/>
                        </a:rPr>
                        <a:t>Spanning in eenvoudige serie- en parallelschakeling als ‘elektrisch drukverschil’ (kwantitatief)</a:t>
                      </a:r>
                    </a:p>
                    <a:p>
                      <a:pPr marL="341313" indent="-341313">
                        <a:buFont typeface="Arial" panose="020B0604020202020204" pitchFamily="34" charset="0"/>
                        <a:buChar char="•"/>
                      </a:pPr>
                      <a:r>
                        <a:rPr lang="nl-NL" sz="2000" dirty="0">
                          <a:sym typeface="Wingdings" panose="05000000000000000000" pitchFamily="2" charset="2"/>
                        </a:rPr>
                        <a:t>Gemengde vragen</a:t>
                      </a:r>
                    </a:p>
                  </a:txBody>
                  <a:tcPr/>
                </a:tc>
                <a:extLst>
                  <a:ext uri="{0D108BD9-81ED-4DB2-BD59-A6C34878D82A}">
                    <a16:rowId xmlns:a16="http://schemas.microsoft.com/office/drawing/2014/main" val="1487722735"/>
                  </a:ext>
                </a:extLst>
              </a:tr>
              <a:tr h="801135">
                <a:tc>
                  <a:txBody>
                    <a:bodyPr/>
                    <a:lstStyle/>
                    <a:p>
                      <a:r>
                        <a:rPr lang="nl-NL" sz="2000" dirty="0"/>
                        <a:t>2VH Elektrisch (en water)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ym typeface="Wingdings" panose="05000000000000000000" pitchFamily="2" charset="2"/>
                        </a:rPr>
                        <a:t>Meer lampjes in serie </a:t>
                      </a:r>
                      <a:r>
                        <a:rPr lang="nl-NL" sz="2000" i="0" dirty="0">
                          <a:sym typeface="Wingdings" panose="05000000000000000000" pitchFamily="2" charset="2"/>
                        </a:rPr>
                        <a:t></a:t>
                      </a:r>
                      <a:r>
                        <a:rPr lang="nl-NL" sz="2000" i="1" dirty="0">
                          <a:sym typeface="Wingdings" panose="05000000000000000000" pitchFamily="2" charset="2"/>
                        </a:rPr>
                        <a:t> </a:t>
                      </a:r>
                      <a:r>
                        <a:rPr lang="nl-NL" sz="2000" i="1" dirty="0" err="1">
                          <a:sym typeface="Wingdings" panose="05000000000000000000" pitchFamily="2" charset="2"/>
                        </a:rPr>
                        <a:t>R</a:t>
                      </a:r>
                      <a:r>
                        <a:rPr lang="nl-NL" sz="2000" baseline="-25000" dirty="0" err="1">
                          <a:sym typeface="Wingdings" panose="05000000000000000000" pitchFamily="2" charset="2"/>
                        </a:rPr>
                        <a:t>kring</a:t>
                      </a:r>
                      <a:r>
                        <a:rPr lang="nl-NL" sz="2000" dirty="0">
                          <a:sym typeface="Wingdings" panose="05000000000000000000" pitchFamily="2" charset="2"/>
                        </a:rPr>
                        <a:t> neemt toe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ym typeface="Wingdings" panose="05000000000000000000" pitchFamily="2" charset="2"/>
                        </a:rPr>
                        <a:t>Meer lampjes parallel:  </a:t>
                      </a:r>
                      <a:r>
                        <a:rPr lang="nl-NL" sz="2000" dirty="0" err="1">
                          <a:sym typeface="Wingdings" panose="05000000000000000000" pitchFamily="2" charset="2"/>
                        </a:rPr>
                        <a:t>G</a:t>
                      </a:r>
                      <a:r>
                        <a:rPr lang="nl-NL" sz="2000" baseline="-25000" dirty="0" err="1">
                          <a:sym typeface="Wingdings" panose="05000000000000000000" pitchFamily="2" charset="2"/>
                        </a:rPr>
                        <a:t>kring</a:t>
                      </a:r>
                      <a:r>
                        <a:rPr lang="nl-NL" sz="2000" dirty="0">
                          <a:sym typeface="Wingdings" panose="05000000000000000000" pitchFamily="2" charset="2"/>
                        </a:rPr>
                        <a:t> neemt toe</a:t>
                      </a:r>
                    </a:p>
                  </a:txBody>
                  <a:tcPr/>
                </a:tc>
                <a:extLst>
                  <a:ext uri="{0D108BD9-81ED-4DB2-BD59-A6C34878D82A}">
                    <a16:rowId xmlns:a16="http://schemas.microsoft.com/office/drawing/2014/main" val="2960725224"/>
                  </a:ext>
                </a:extLst>
              </a:tr>
              <a:tr h="1072706">
                <a:tc>
                  <a:txBody>
                    <a:bodyPr/>
                    <a:lstStyle/>
                    <a:p>
                      <a:r>
                        <a:rPr lang="nl-NL" sz="2000" dirty="0"/>
                        <a:t>3VH Elektrisch en water</a:t>
                      </a:r>
                    </a:p>
                  </a:txBody>
                  <a:tcPr/>
                </a:tc>
                <a:tc>
                  <a:txBody>
                    <a:bodyPr/>
                    <a:lstStyle/>
                    <a:p>
                      <a:pPr marL="247650" indent="-247650">
                        <a:buFont typeface="Arial" panose="020B0604020202020204" pitchFamily="34" charset="0"/>
                        <a:buChar char="•"/>
                      </a:pPr>
                      <a:r>
                        <a:rPr lang="nl-NL" sz="2000" dirty="0">
                          <a:sym typeface="Wingdings" panose="05000000000000000000" pitchFamily="2" charset="2"/>
                        </a:rPr>
                        <a:t>Herhaling vergelijking water en elektriciteit, meer complex</a:t>
                      </a:r>
                    </a:p>
                    <a:p>
                      <a:pPr marL="247650" indent="-247650">
                        <a:buFont typeface="Arial" panose="020B0604020202020204" pitchFamily="34" charset="0"/>
                        <a:buChar char="•"/>
                      </a:pPr>
                      <a:r>
                        <a:rPr lang="nl-NL" sz="2000" dirty="0">
                          <a:sym typeface="Wingdings" panose="05000000000000000000" pitchFamily="2" charset="2"/>
                        </a:rPr>
                        <a:t>Kleurgebruik</a:t>
                      </a:r>
                    </a:p>
                    <a:p>
                      <a:pPr marL="247650" indent="-247650">
                        <a:buFont typeface="Arial" panose="020B0604020202020204" pitchFamily="34" charset="0"/>
                        <a:buChar char="•"/>
                      </a:pPr>
                      <a:r>
                        <a:rPr lang="nl-NL" sz="2000" dirty="0">
                          <a:sym typeface="Wingdings" panose="05000000000000000000" pitchFamily="2" charset="2"/>
                        </a:rPr>
                        <a:t>Gemengde vragen (vrijwel goal-free)</a:t>
                      </a:r>
                    </a:p>
                    <a:p>
                      <a:pPr marL="247650" indent="-247650">
                        <a:buFont typeface="Arial" panose="020B0604020202020204" pitchFamily="34" charset="0"/>
                        <a:buChar char="•"/>
                      </a:pPr>
                      <a:r>
                        <a:rPr lang="nl-NL" sz="2000" dirty="0">
                          <a:sym typeface="Wingdings" panose="05000000000000000000" pitchFamily="2" charset="2"/>
                        </a:rPr>
                        <a:t>Wet van Ohm enz.</a:t>
                      </a:r>
                      <a:endParaRPr lang="nl-NL" sz="2000" dirty="0"/>
                    </a:p>
                  </a:txBody>
                  <a:tcPr/>
                </a:tc>
                <a:extLst>
                  <a:ext uri="{0D108BD9-81ED-4DB2-BD59-A6C34878D82A}">
                    <a16:rowId xmlns:a16="http://schemas.microsoft.com/office/drawing/2014/main" val="1998239257"/>
                  </a:ext>
                </a:extLst>
              </a:tr>
              <a:tr h="479270">
                <a:tc>
                  <a:txBody>
                    <a:bodyPr/>
                    <a:lstStyle/>
                    <a:p>
                      <a:r>
                        <a:rPr lang="nl-NL" sz="2000" dirty="0"/>
                        <a:t>4VH</a:t>
                      </a:r>
                    </a:p>
                  </a:txBody>
                  <a:tcPr/>
                </a:tc>
                <a:tc>
                  <a:txBody>
                    <a:bodyPr/>
                    <a:lstStyle/>
                    <a:p>
                      <a:r>
                        <a:rPr lang="nl-NL" sz="2000" dirty="0"/>
                        <a:t>(nog aanpassen, maar onder meer weerstand draad en overstap </a:t>
                      </a:r>
                      <a:r>
                        <a:rPr lang="nl-NL" sz="2000" dirty="0">
                          <a:sym typeface="Wingdings" panose="05000000000000000000" pitchFamily="2" charset="2"/>
                        </a:rPr>
                        <a:t> potentiaal</a:t>
                      </a:r>
                      <a:endParaRPr lang="nl-NL" sz="2000" dirty="0"/>
                    </a:p>
                  </a:txBody>
                  <a:tcPr/>
                </a:tc>
                <a:extLst>
                  <a:ext uri="{0D108BD9-81ED-4DB2-BD59-A6C34878D82A}">
                    <a16:rowId xmlns:a16="http://schemas.microsoft.com/office/drawing/2014/main" val="3020395253"/>
                  </a:ext>
                </a:extLst>
              </a:tr>
            </a:tbl>
          </a:graphicData>
        </a:graphic>
      </p:graphicFrame>
    </p:spTree>
    <p:extLst>
      <p:ext uri="{BB962C8B-B14F-4D97-AF65-F5344CB8AC3E}">
        <p14:creationId xmlns:p14="http://schemas.microsoft.com/office/powerpoint/2010/main" val="2567825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6CE9C-64B5-3142-10DE-70C715493FA0}"/>
              </a:ext>
            </a:extLst>
          </p:cNvPr>
          <p:cNvSpPr>
            <a:spLocks noGrp="1"/>
          </p:cNvSpPr>
          <p:nvPr>
            <p:ph type="title"/>
          </p:nvPr>
        </p:nvSpPr>
        <p:spPr/>
        <p:txBody>
          <a:bodyPr/>
          <a:lstStyle/>
          <a:p>
            <a:r>
              <a:rPr lang="nl-NL" dirty="0"/>
              <a:t>“Je ziet het pas als je het door hebt”</a:t>
            </a:r>
          </a:p>
        </p:txBody>
      </p:sp>
      <p:sp>
        <p:nvSpPr>
          <p:cNvPr id="3" name="Tijdelijke aanduiding voor inhoud 2">
            <a:extLst>
              <a:ext uri="{FF2B5EF4-FFF2-40B4-BE49-F238E27FC236}">
                <a16:creationId xmlns:a16="http://schemas.microsoft.com/office/drawing/2014/main" id="{75B71092-7D11-94DC-DDDD-EA919298DC31}"/>
              </a:ext>
            </a:extLst>
          </p:cNvPr>
          <p:cNvSpPr>
            <a:spLocks noGrp="1"/>
          </p:cNvSpPr>
          <p:nvPr>
            <p:ph idx="1"/>
          </p:nvPr>
        </p:nvSpPr>
        <p:spPr/>
        <p:txBody>
          <a:bodyPr/>
          <a:lstStyle/>
          <a:p>
            <a:r>
              <a:rPr lang="nl-NL" dirty="0"/>
              <a:t>Een analogie gaat over de overeenkomst tussen een ‘echt’ onderwerp en een model.</a:t>
            </a:r>
          </a:p>
          <a:p>
            <a:r>
              <a:rPr lang="nl-NL" dirty="0"/>
              <a:t>Voorwaarden om de analogie te kunnen waarderen (= naar waarde te kunnen schatten):</a:t>
            </a:r>
          </a:p>
          <a:p>
            <a:pPr lvl="1"/>
            <a:r>
              <a:rPr lang="nl-NL" dirty="0"/>
              <a:t>Kennis van het model</a:t>
            </a:r>
          </a:p>
          <a:p>
            <a:pPr lvl="1"/>
            <a:r>
              <a:rPr lang="nl-NL" dirty="0">
                <a:solidFill>
                  <a:srgbClr val="FF0000"/>
                </a:solidFill>
              </a:rPr>
              <a:t>Kennis van het ‘echte’ onderwerp</a:t>
            </a:r>
          </a:p>
          <a:p>
            <a:pPr lvl="1"/>
            <a:r>
              <a:rPr lang="nl-NL" dirty="0"/>
              <a:t>Dus zien waar de overeenkomsten én de verschillen zijn.</a:t>
            </a:r>
          </a:p>
          <a:p>
            <a:r>
              <a:rPr lang="nl-NL" dirty="0"/>
              <a:t>Een leerling, die het ‘echte’ onderwerp niet kent, kan dus niet de waarde van de analogie uit zichzelf inzien.</a:t>
            </a:r>
          </a:p>
          <a:p>
            <a:r>
              <a:rPr lang="nl-NL" dirty="0"/>
              <a:t>Opdracht docent: model én de analogie duidelijk maken</a:t>
            </a:r>
          </a:p>
        </p:txBody>
      </p:sp>
    </p:spTree>
    <p:extLst>
      <p:ext uri="{BB962C8B-B14F-4D97-AF65-F5344CB8AC3E}">
        <p14:creationId xmlns:p14="http://schemas.microsoft.com/office/powerpoint/2010/main" val="410411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F1DCE-6444-5524-92B1-3EEE3B035DD4}"/>
              </a:ext>
            </a:extLst>
          </p:cNvPr>
          <p:cNvSpPr>
            <a:spLocks noGrp="1"/>
          </p:cNvSpPr>
          <p:nvPr>
            <p:ph type="title"/>
          </p:nvPr>
        </p:nvSpPr>
        <p:spPr/>
        <p:txBody>
          <a:bodyPr>
            <a:normAutofit/>
          </a:bodyPr>
          <a:lstStyle/>
          <a:p>
            <a:r>
              <a:rPr lang="nl-NL" dirty="0"/>
              <a:t>Wat is het moeilijkst?</a:t>
            </a:r>
          </a:p>
        </p:txBody>
      </p:sp>
      <p:sp>
        <p:nvSpPr>
          <p:cNvPr id="3" name="Tijdelijke aanduiding voor inhoud 2">
            <a:extLst>
              <a:ext uri="{FF2B5EF4-FFF2-40B4-BE49-F238E27FC236}">
                <a16:creationId xmlns:a16="http://schemas.microsoft.com/office/drawing/2014/main" id="{09CB7635-7EA0-9B05-1AF2-8FBAB88621BF}"/>
              </a:ext>
            </a:extLst>
          </p:cNvPr>
          <p:cNvSpPr>
            <a:spLocks noGrp="1"/>
          </p:cNvSpPr>
          <p:nvPr>
            <p:ph idx="1"/>
          </p:nvPr>
        </p:nvSpPr>
        <p:spPr/>
        <p:txBody>
          <a:bodyPr/>
          <a:lstStyle/>
          <a:p>
            <a:r>
              <a:rPr lang="nl-NL" dirty="0"/>
              <a:t>Wat vinden leerlingen moeilijk, welk begrip (stroom, spanning, weerstand, geleidbaarheid, evt. vermogen, …) geeft de meeste problemen?</a:t>
            </a:r>
          </a:p>
        </p:txBody>
      </p:sp>
      <p:pic>
        <p:nvPicPr>
          <p:cNvPr id="4" name="Tijdelijke aanduiding voor inhoud 4">
            <a:extLst>
              <a:ext uri="{FF2B5EF4-FFF2-40B4-BE49-F238E27FC236}">
                <a16:creationId xmlns:a16="http://schemas.microsoft.com/office/drawing/2014/main" id="{79F9F28E-ED8A-42E8-E298-321209227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700" y="0"/>
            <a:ext cx="3489299" cy="1825625"/>
          </a:xfrm>
          <a:prstGeom prst="rect">
            <a:avLst/>
          </a:prstGeom>
        </p:spPr>
      </p:pic>
      <p:pic>
        <p:nvPicPr>
          <p:cNvPr id="5" name="Afbeelding 4" descr="Afbeelding met binnen, kleurrijk, tafel, speelgoed&#10;&#10;Automatisch gegenereerde beschrijving">
            <a:extLst>
              <a:ext uri="{FF2B5EF4-FFF2-40B4-BE49-F238E27FC236}">
                <a16:creationId xmlns:a16="http://schemas.microsoft.com/office/drawing/2014/main" id="{4E1819E3-878A-A82B-B42F-1BCFA8422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6649" y="5260932"/>
            <a:ext cx="2205350" cy="1581194"/>
          </a:xfrm>
          <a:prstGeom prst="rect">
            <a:avLst/>
          </a:prstGeom>
        </p:spPr>
      </p:pic>
    </p:spTree>
    <p:extLst>
      <p:ext uri="{BB962C8B-B14F-4D97-AF65-F5344CB8AC3E}">
        <p14:creationId xmlns:p14="http://schemas.microsoft.com/office/powerpoint/2010/main" val="217964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9CB7635-7EA0-9B05-1AF2-8FBAB88621BF}"/>
              </a:ext>
            </a:extLst>
          </p:cNvPr>
          <p:cNvSpPr>
            <a:spLocks noGrp="1"/>
          </p:cNvSpPr>
          <p:nvPr>
            <p:ph idx="1"/>
          </p:nvPr>
        </p:nvSpPr>
        <p:spPr>
          <a:xfrm>
            <a:off x="838200" y="1465545"/>
            <a:ext cx="11086578" cy="4711418"/>
          </a:xfrm>
        </p:spPr>
        <p:txBody>
          <a:bodyPr>
            <a:normAutofit fontScale="92500" lnSpcReduction="10000"/>
          </a:bodyPr>
          <a:lstStyle/>
          <a:p>
            <a:pPr marL="514350" indent="-514350">
              <a:lnSpc>
                <a:spcPct val="110000"/>
              </a:lnSpc>
              <a:buAutoNum type="arabicPeriod"/>
            </a:pPr>
            <a:r>
              <a:rPr lang="nl-NL" sz="2800" b="1" i="0" u="none" strike="noStrike" baseline="0" dirty="0">
                <a:solidFill>
                  <a:srgbClr val="2F261F"/>
                </a:solidFill>
                <a:cs typeface="Arial" panose="020B0604020202020204" pitchFamily="34" charset="0"/>
              </a:rPr>
              <a:t>Taal</a:t>
            </a:r>
            <a:r>
              <a:rPr lang="nl-NL" sz="2800" i="0" u="none" strike="noStrike" baseline="0" dirty="0">
                <a:solidFill>
                  <a:srgbClr val="2F261F"/>
                </a:solidFill>
                <a:cs typeface="Arial" panose="020B0604020202020204" pitchFamily="34" charset="0"/>
              </a:rPr>
              <a:t>: alles wordt stroom genoemd</a:t>
            </a:r>
          </a:p>
          <a:p>
            <a:pPr marL="514350" indent="-514350">
              <a:lnSpc>
                <a:spcPct val="110000"/>
              </a:lnSpc>
              <a:buAutoNum type="arabicPeriod"/>
            </a:pPr>
            <a:r>
              <a:rPr lang="nl-NL" dirty="0">
                <a:solidFill>
                  <a:srgbClr val="2F261F"/>
                </a:solidFill>
                <a:cs typeface="Arial" panose="020B0604020202020204" pitchFamily="34" charset="0"/>
              </a:rPr>
              <a:t>Leerlingen zien geen verschil tussen spanning en stroom </a:t>
            </a:r>
            <a:br>
              <a:rPr lang="nl-NL" dirty="0">
                <a:solidFill>
                  <a:srgbClr val="2F261F"/>
                </a:solidFill>
                <a:cs typeface="Arial" panose="020B0604020202020204" pitchFamily="34" charset="0"/>
              </a:rPr>
            </a:br>
            <a:r>
              <a:rPr lang="nl-NL" dirty="0">
                <a:solidFill>
                  <a:schemeClr val="bg1">
                    <a:lumMod val="50000"/>
                  </a:schemeClr>
                </a:solidFill>
                <a:cs typeface="Arial" panose="020B0604020202020204" pitchFamily="34" charset="0"/>
              </a:rPr>
              <a:t>“Meer spanning ↔ meer stroom, wat is dan het verschil?”</a:t>
            </a:r>
            <a:endParaRPr lang="nl-NL" sz="2800" b="0" i="0" u="none" strike="noStrike" baseline="0" dirty="0">
              <a:solidFill>
                <a:schemeClr val="bg1">
                  <a:lumMod val="50000"/>
                </a:schemeClr>
              </a:solidFill>
              <a:cs typeface="Arial" panose="020B0604020202020204" pitchFamily="34" charset="0"/>
            </a:endParaRPr>
          </a:p>
          <a:p>
            <a:pPr marL="514350" indent="-514350">
              <a:lnSpc>
                <a:spcPct val="110000"/>
              </a:lnSpc>
              <a:buAutoNum type="arabicPeriod"/>
            </a:pPr>
            <a:r>
              <a:rPr lang="nl-NL" dirty="0">
                <a:solidFill>
                  <a:srgbClr val="1D1410"/>
                </a:solidFill>
                <a:cs typeface="Arial" panose="020B0604020202020204" pitchFamily="34" charset="0"/>
              </a:rPr>
              <a:t>L</a:t>
            </a:r>
            <a:r>
              <a:rPr lang="nl-NL" sz="2800" b="0" i="0" u="none" strike="noStrike" baseline="0" dirty="0">
                <a:solidFill>
                  <a:srgbClr val="1D1410"/>
                </a:solidFill>
                <a:cs typeface="Arial" panose="020B0604020202020204" pitchFamily="34" charset="0"/>
              </a:rPr>
              <a:t>eerlingen denken dat stroom wordt </a:t>
            </a:r>
            <a:r>
              <a:rPr lang="nl-NL" sz="2800" b="1" i="0" u="none" strike="noStrike" baseline="0" dirty="0">
                <a:solidFill>
                  <a:srgbClr val="1D1410"/>
                </a:solidFill>
                <a:cs typeface="Arial" panose="020B0604020202020204" pitchFamily="34" charset="0"/>
              </a:rPr>
              <a:t>verbruikt</a:t>
            </a:r>
            <a:r>
              <a:rPr lang="nl-NL" sz="2800" b="0" i="0" u="none" strike="noStrike" baseline="0" dirty="0">
                <a:solidFill>
                  <a:srgbClr val="1D1410"/>
                </a:solidFill>
                <a:cs typeface="Arial" panose="020B0604020202020204" pitchFamily="34" charset="0"/>
              </a:rPr>
              <a:t> in een apparaat</a:t>
            </a:r>
          </a:p>
          <a:p>
            <a:pPr marL="514350" indent="-514350">
              <a:lnSpc>
                <a:spcPct val="110000"/>
              </a:lnSpc>
              <a:buAutoNum type="arabicPeriod"/>
            </a:pPr>
            <a:r>
              <a:rPr lang="nl-NL" sz="2800" b="0" i="0" u="none" baseline="0" dirty="0">
                <a:solidFill>
                  <a:srgbClr val="1D1410"/>
                </a:solidFill>
                <a:cs typeface="Arial" panose="020B0604020202020204" pitchFamily="34" charset="0"/>
              </a:rPr>
              <a:t>-</a:t>
            </a:r>
            <a:r>
              <a:rPr lang="nl-NL" sz="2800" b="0" i="0" u="none" strike="sngStrike" baseline="0" dirty="0">
                <a:solidFill>
                  <a:srgbClr val="1D1410"/>
                </a:solidFill>
                <a:cs typeface="Arial" panose="020B0604020202020204" pitchFamily="34" charset="0"/>
              </a:rPr>
              <a:t>Spanningsbron</a:t>
            </a:r>
            <a:r>
              <a:rPr lang="nl-NL" sz="2800" b="0" i="0" u="none" strike="noStrike" baseline="0" dirty="0">
                <a:solidFill>
                  <a:srgbClr val="1D1410"/>
                </a:solidFill>
                <a:cs typeface="Arial" panose="020B0604020202020204" pitchFamily="34" charset="0"/>
              </a:rPr>
              <a:t> </a:t>
            </a:r>
            <a:r>
              <a:rPr lang="nl-NL" sz="2800" b="0" i="0" u="none" strike="noStrike" baseline="0" dirty="0">
                <a:solidFill>
                  <a:srgbClr val="1D1410"/>
                </a:solidFill>
                <a:cs typeface="Arial" panose="020B0604020202020204" pitchFamily="34" charset="0"/>
                <a:sym typeface="Wingdings" panose="05000000000000000000" pitchFamily="2" charset="2"/>
              </a:rPr>
              <a:t> stroombron </a:t>
            </a:r>
            <a:br>
              <a:rPr lang="nl-NL" sz="2800" b="0" i="0" u="none" strike="noStrike" baseline="0" dirty="0">
                <a:solidFill>
                  <a:srgbClr val="1D1410"/>
                </a:solidFill>
                <a:cs typeface="Arial" panose="020B0604020202020204" pitchFamily="34" charset="0"/>
                <a:sym typeface="Wingdings" panose="05000000000000000000" pitchFamily="2" charset="2"/>
              </a:rPr>
            </a:br>
            <a:r>
              <a:rPr lang="nl-NL" sz="2800" b="0" i="0" u="none" strike="noStrike" baseline="0" dirty="0">
                <a:solidFill>
                  <a:schemeClr val="bg1">
                    <a:lumMod val="50000"/>
                  </a:schemeClr>
                </a:solidFill>
                <a:cs typeface="Arial" panose="020B0604020202020204" pitchFamily="34" charset="0"/>
                <a:sym typeface="Wingdings" panose="05000000000000000000" pitchFamily="2" charset="2"/>
              </a:rPr>
              <a:t>“Wat gebeurt er met de stroom als de schakeling wordt veranderd?”</a:t>
            </a:r>
          </a:p>
          <a:p>
            <a:pPr marL="514350" indent="-514350">
              <a:lnSpc>
                <a:spcPct val="110000"/>
              </a:lnSpc>
              <a:buAutoNum type="arabicPeriod"/>
            </a:pPr>
            <a:r>
              <a:rPr lang="nl-NL" sz="2800" b="0" i="0" u="none" strike="noStrike" baseline="0" dirty="0">
                <a:solidFill>
                  <a:srgbClr val="1D1410"/>
                </a:solidFill>
                <a:cs typeface="Arial" panose="020B0604020202020204" pitchFamily="34" charset="0"/>
              </a:rPr>
              <a:t>Leerlingen redeneren lokaal en/of sequentieel: een verandering in een schakeling heeft alleen lokaal of "stroomafwaarts“. Ze zien een schakeling niet als systeem waarin alles </a:t>
            </a:r>
            <a:r>
              <a:rPr lang="nl-NL" sz="2800" b="1" i="0" u="none" strike="noStrike" baseline="0" dirty="0">
                <a:solidFill>
                  <a:srgbClr val="1D1410"/>
                </a:solidFill>
                <a:cs typeface="Arial" panose="020B0604020202020204" pitchFamily="34" charset="0"/>
              </a:rPr>
              <a:t>instantaan</a:t>
            </a:r>
            <a:r>
              <a:rPr lang="nl-NL" sz="2800" b="0" i="0" u="none" strike="noStrike" baseline="0" dirty="0">
                <a:solidFill>
                  <a:srgbClr val="1D1410"/>
                </a:solidFill>
                <a:cs typeface="Arial" panose="020B0604020202020204" pitchFamily="34" charset="0"/>
              </a:rPr>
              <a:t> met elkaar samenhangt.</a:t>
            </a:r>
          </a:p>
          <a:p>
            <a:pPr marL="0" indent="0">
              <a:lnSpc>
                <a:spcPct val="110000"/>
              </a:lnSpc>
              <a:buNone/>
            </a:pPr>
            <a:r>
              <a:rPr lang="nl-NL" dirty="0">
                <a:solidFill>
                  <a:srgbClr val="FF0000"/>
                </a:solidFill>
                <a:cs typeface="Arial" panose="020B0604020202020204" pitchFamily="34" charset="0"/>
              </a:rPr>
              <a:t>(en nog veel meer)</a:t>
            </a:r>
            <a:endParaRPr lang="nl-NL" sz="2800" b="0" i="0" u="none" strike="noStrike" baseline="0" dirty="0">
              <a:solidFill>
                <a:srgbClr val="FF0000"/>
              </a:solidFill>
              <a:cs typeface="Arial" panose="020B0604020202020204" pitchFamily="34" charset="0"/>
            </a:endParaRPr>
          </a:p>
          <a:p>
            <a:pPr marL="0" indent="0">
              <a:buNone/>
            </a:pPr>
            <a:endParaRPr lang="nl-NL" sz="2800" b="0" i="0" u="none" strike="noStrike" baseline="0" dirty="0">
              <a:solidFill>
                <a:srgbClr val="1D1410"/>
              </a:solidFill>
              <a:latin typeface="Times New Roman" panose="02020603050405020304" pitchFamily="18" charset="0"/>
            </a:endParaRPr>
          </a:p>
          <a:p>
            <a:endParaRPr lang="nl-NL" dirty="0"/>
          </a:p>
        </p:txBody>
      </p:sp>
      <p:sp>
        <p:nvSpPr>
          <p:cNvPr id="2" name="Titel 1">
            <a:extLst>
              <a:ext uri="{FF2B5EF4-FFF2-40B4-BE49-F238E27FC236}">
                <a16:creationId xmlns:a16="http://schemas.microsoft.com/office/drawing/2014/main" id="{738F1DCE-6444-5524-92B1-3EEE3B035DD4}"/>
              </a:ext>
            </a:extLst>
          </p:cNvPr>
          <p:cNvSpPr>
            <a:spLocks noGrp="1"/>
          </p:cNvSpPr>
          <p:nvPr>
            <p:ph type="title"/>
          </p:nvPr>
        </p:nvSpPr>
        <p:spPr/>
        <p:txBody>
          <a:bodyPr>
            <a:normAutofit/>
          </a:bodyPr>
          <a:lstStyle/>
          <a:p>
            <a:r>
              <a:rPr lang="nl-NL" dirty="0"/>
              <a:t>Bekende begripsproblemen</a:t>
            </a:r>
          </a:p>
        </p:txBody>
      </p:sp>
      <p:pic>
        <p:nvPicPr>
          <p:cNvPr id="4" name="Tijdelijke aanduiding voor inhoud 4">
            <a:extLst>
              <a:ext uri="{FF2B5EF4-FFF2-40B4-BE49-F238E27FC236}">
                <a16:creationId xmlns:a16="http://schemas.microsoft.com/office/drawing/2014/main" id="{79F9F28E-ED8A-42E8-E298-321209227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700" y="0"/>
            <a:ext cx="3489299" cy="1825625"/>
          </a:xfrm>
          <a:prstGeom prst="rect">
            <a:avLst/>
          </a:prstGeom>
        </p:spPr>
      </p:pic>
      <p:pic>
        <p:nvPicPr>
          <p:cNvPr id="5" name="Afbeelding 4" descr="Afbeelding met binnen, kleurrijk, tafel, speelgoed&#10;&#10;Automatisch gegenereerde beschrijving">
            <a:extLst>
              <a:ext uri="{FF2B5EF4-FFF2-40B4-BE49-F238E27FC236}">
                <a16:creationId xmlns:a16="http://schemas.microsoft.com/office/drawing/2014/main" id="{4E1819E3-878A-A82B-B42F-1BCFA8422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3765" y="5423770"/>
            <a:ext cx="1978234" cy="1418356"/>
          </a:xfrm>
          <a:prstGeom prst="rect">
            <a:avLst/>
          </a:prstGeom>
        </p:spPr>
      </p:pic>
    </p:spTree>
    <p:extLst>
      <p:ext uri="{BB962C8B-B14F-4D97-AF65-F5344CB8AC3E}">
        <p14:creationId xmlns:p14="http://schemas.microsoft.com/office/powerpoint/2010/main" val="27022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73051-7366-0E66-B4EB-7CC20B9B44A8}"/>
              </a:ext>
            </a:extLst>
          </p:cNvPr>
          <p:cNvSpPr>
            <a:spLocks noGrp="1"/>
          </p:cNvSpPr>
          <p:nvPr>
            <p:ph type="title"/>
          </p:nvPr>
        </p:nvSpPr>
        <p:spPr>
          <a:xfrm>
            <a:off x="338203" y="0"/>
            <a:ext cx="11015597" cy="964504"/>
          </a:xfrm>
        </p:spPr>
        <p:txBody>
          <a:bodyPr/>
          <a:lstStyle/>
          <a:p>
            <a:r>
              <a:rPr lang="nl-NL" dirty="0"/>
              <a:t>Mijn geschiedenis met elektriciteitsonderwijs:</a:t>
            </a:r>
          </a:p>
        </p:txBody>
      </p:sp>
      <p:sp>
        <p:nvSpPr>
          <p:cNvPr id="3" name="Tijdelijke aanduiding voor inhoud 2">
            <a:extLst>
              <a:ext uri="{FF2B5EF4-FFF2-40B4-BE49-F238E27FC236}">
                <a16:creationId xmlns:a16="http://schemas.microsoft.com/office/drawing/2014/main" id="{BF59BB89-F53E-DDE6-BAB6-1B93804786B5}"/>
              </a:ext>
            </a:extLst>
          </p:cNvPr>
          <p:cNvSpPr>
            <a:spLocks noGrp="1"/>
          </p:cNvSpPr>
          <p:nvPr>
            <p:ph idx="1"/>
          </p:nvPr>
        </p:nvSpPr>
        <p:spPr>
          <a:xfrm>
            <a:off x="338203" y="833120"/>
            <a:ext cx="11674257" cy="5755569"/>
          </a:xfrm>
        </p:spPr>
        <p:txBody>
          <a:bodyPr>
            <a:noAutofit/>
          </a:bodyPr>
          <a:lstStyle/>
          <a:p>
            <a:r>
              <a:rPr lang="nl-NL" sz="2600" dirty="0"/>
              <a:t>Als beginnend leraar, gewoon de formules volgens het boek:</a:t>
            </a:r>
          </a:p>
          <a:p>
            <a:pPr marL="457200" lvl="1" indent="0">
              <a:buNone/>
            </a:pPr>
            <a:r>
              <a:rPr lang="nl-NL" sz="2600" dirty="0"/>
              <a:t>§ stroom: 		</a:t>
            </a:r>
            <a:r>
              <a:rPr lang="nl-NL" sz="2600" dirty="0">
                <a:solidFill>
                  <a:schemeClr val="bg1">
                    <a:lumMod val="50000"/>
                  </a:schemeClr>
                </a:solidFill>
              </a:rPr>
              <a:t>serie 	    </a:t>
            </a:r>
            <a:r>
              <a:rPr lang="nl-NL" sz="2600" i="1" dirty="0">
                <a:solidFill>
                  <a:schemeClr val="bg1">
                    <a:lumMod val="50000"/>
                  </a:schemeClr>
                </a:solidFill>
                <a:latin typeface="Georgia" panose="02040502050405020303" pitchFamily="18" charset="0"/>
              </a:rPr>
              <a:t>I</a:t>
            </a:r>
            <a:r>
              <a:rPr lang="nl-NL" sz="2600" i="1" baseline="-25000" dirty="0">
                <a:solidFill>
                  <a:schemeClr val="bg1">
                    <a:lumMod val="50000"/>
                  </a:schemeClr>
                </a:solidFill>
              </a:rPr>
              <a:t>1</a:t>
            </a:r>
            <a:r>
              <a:rPr lang="nl-NL" sz="2600" dirty="0">
                <a:solidFill>
                  <a:schemeClr val="bg1">
                    <a:lumMod val="50000"/>
                  </a:schemeClr>
                </a:solidFill>
              </a:rPr>
              <a:t> = </a:t>
            </a:r>
            <a:r>
              <a:rPr lang="nl-NL" sz="2600" i="1" dirty="0">
                <a:solidFill>
                  <a:schemeClr val="bg1">
                    <a:lumMod val="50000"/>
                  </a:schemeClr>
                </a:solidFill>
                <a:latin typeface="Georgia" panose="02040502050405020303" pitchFamily="18" charset="0"/>
              </a:rPr>
              <a:t>I</a:t>
            </a:r>
            <a:r>
              <a:rPr lang="nl-NL" sz="2600" i="1" baseline="-25000" dirty="0">
                <a:solidFill>
                  <a:schemeClr val="bg1">
                    <a:lumMod val="50000"/>
                  </a:schemeClr>
                </a:solidFill>
              </a:rPr>
              <a:t>2</a:t>
            </a:r>
            <a:r>
              <a:rPr lang="nl-NL" sz="2600" i="1" dirty="0">
                <a:solidFill>
                  <a:schemeClr val="bg1">
                    <a:lumMod val="50000"/>
                  </a:schemeClr>
                </a:solidFill>
              </a:rPr>
              <a:t> 	</a:t>
            </a:r>
            <a:r>
              <a:rPr lang="nl-NL" sz="2600" dirty="0">
                <a:solidFill>
                  <a:schemeClr val="bg1">
                    <a:lumMod val="50000"/>
                  </a:schemeClr>
                </a:solidFill>
              </a:rPr>
              <a:t>parallel</a:t>
            </a:r>
            <a:r>
              <a:rPr lang="nl-NL" sz="2600" i="1" dirty="0">
                <a:solidFill>
                  <a:schemeClr val="bg1">
                    <a:lumMod val="50000"/>
                  </a:schemeClr>
                </a:solidFill>
              </a:rPr>
              <a:t> </a:t>
            </a:r>
            <a:r>
              <a:rPr lang="nl-NL" sz="2600" i="1" dirty="0">
                <a:solidFill>
                  <a:schemeClr val="bg1">
                    <a:lumMod val="50000"/>
                  </a:schemeClr>
                </a:solidFill>
                <a:latin typeface="Georgia" panose="02040502050405020303" pitchFamily="18" charset="0"/>
              </a:rPr>
              <a:t>I</a:t>
            </a:r>
            <a:r>
              <a:rPr lang="nl-NL" sz="2600" i="1" baseline="-25000" dirty="0">
                <a:solidFill>
                  <a:schemeClr val="bg1">
                    <a:lumMod val="50000"/>
                  </a:schemeClr>
                </a:solidFill>
              </a:rPr>
              <a:t>1</a:t>
            </a:r>
            <a:r>
              <a:rPr lang="nl-NL" sz="2600" dirty="0">
                <a:solidFill>
                  <a:schemeClr val="bg1">
                    <a:lumMod val="50000"/>
                  </a:schemeClr>
                </a:solidFill>
              </a:rPr>
              <a:t> + </a:t>
            </a:r>
            <a:r>
              <a:rPr lang="nl-NL" sz="2600" i="1" dirty="0">
                <a:solidFill>
                  <a:schemeClr val="bg1">
                    <a:lumMod val="50000"/>
                  </a:schemeClr>
                </a:solidFill>
                <a:latin typeface="Georgia" panose="02040502050405020303" pitchFamily="18" charset="0"/>
              </a:rPr>
              <a:t>I</a:t>
            </a:r>
            <a:r>
              <a:rPr lang="nl-NL" sz="2600" i="1" baseline="-25000" dirty="0">
                <a:solidFill>
                  <a:schemeClr val="bg1">
                    <a:lumMod val="50000"/>
                  </a:schemeClr>
                </a:solidFill>
              </a:rPr>
              <a:t>2</a:t>
            </a:r>
            <a:r>
              <a:rPr lang="nl-NL" sz="2600" i="1" dirty="0">
                <a:solidFill>
                  <a:schemeClr val="bg1">
                    <a:lumMod val="50000"/>
                  </a:schemeClr>
                </a:solidFill>
              </a:rPr>
              <a:t> = </a:t>
            </a:r>
            <a:r>
              <a:rPr lang="nl-NL" sz="2600" i="1" dirty="0" err="1">
                <a:solidFill>
                  <a:schemeClr val="bg1">
                    <a:lumMod val="50000"/>
                  </a:schemeClr>
                </a:solidFill>
                <a:latin typeface="Georgia" panose="02040502050405020303" pitchFamily="18" charset="0"/>
              </a:rPr>
              <a:t>I</a:t>
            </a:r>
            <a:r>
              <a:rPr lang="nl-NL" sz="2600" i="1" baseline="-25000" dirty="0" err="1">
                <a:solidFill>
                  <a:schemeClr val="bg1">
                    <a:lumMod val="50000"/>
                  </a:schemeClr>
                </a:solidFill>
                <a:latin typeface="Georgia" panose="02040502050405020303" pitchFamily="18" charset="0"/>
              </a:rPr>
              <a:t>tot</a:t>
            </a:r>
            <a:r>
              <a:rPr lang="nl-NL" sz="2600" i="1" dirty="0">
                <a:solidFill>
                  <a:schemeClr val="bg1">
                    <a:lumMod val="50000"/>
                  </a:schemeClr>
                </a:solidFill>
              </a:rPr>
              <a:t> </a:t>
            </a:r>
            <a:r>
              <a:rPr lang="nl-NL" sz="2600" dirty="0">
                <a:sym typeface="Wingdings" panose="05000000000000000000" pitchFamily="2" charset="2"/>
              </a:rPr>
              <a:t></a:t>
            </a:r>
            <a:r>
              <a:rPr lang="nl-NL" sz="2600" i="1" dirty="0">
                <a:sym typeface="Wingdings" panose="05000000000000000000" pitchFamily="2" charset="2"/>
              </a:rPr>
              <a:t> </a:t>
            </a:r>
            <a:r>
              <a:rPr lang="nl-NL" sz="2600" dirty="0"/>
              <a:t>geen probleem</a:t>
            </a:r>
          </a:p>
          <a:p>
            <a:pPr marL="457200" lvl="1" indent="0">
              <a:buNone/>
            </a:pPr>
            <a:r>
              <a:rPr lang="nl-NL" sz="2600" dirty="0"/>
              <a:t>§ spanning:	</a:t>
            </a:r>
            <a:r>
              <a:rPr lang="nl-NL" sz="2600" dirty="0">
                <a:solidFill>
                  <a:schemeClr val="bg1">
                    <a:lumMod val="50000"/>
                  </a:schemeClr>
                </a:solidFill>
              </a:rPr>
              <a:t>parallel </a:t>
            </a:r>
            <a:r>
              <a:rPr lang="nl-NL" sz="2600" i="1" dirty="0">
                <a:solidFill>
                  <a:schemeClr val="bg1">
                    <a:lumMod val="50000"/>
                  </a:schemeClr>
                </a:solidFill>
                <a:latin typeface="Georgia" panose="02040502050405020303" pitchFamily="18" charset="0"/>
              </a:rPr>
              <a:t>U</a:t>
            </a:r>
            <a:r>
              <a:rPr lang="nl-NL" sz="2600" i="1" baseline="-25000" dirty="0">
                <a:solidFill>
                  <a:schemeClr val="bg1">
                    <a:lumMod val="50000"/>
                  </a:schemeClr>
                </a:solidFill>
              </a:rPr>
              <a:t>1</a:t>
            </a:r>
            <a:r>
              <a:rPr lang="nl-NL" sz="2600" dirty="0">
                <a:solidFill>
                  <a:schemeClr val="bg1">
                    <a:lumMod val="50000"/>
                  </a:schemeClr>
                </a:solidFill>
              </a:rPr>
              <a:t> = </a:t>
            </a:r>
            <a:r>
              <a:rPr lang="nl-NL" sz="2600" i="1" dirty="0">
                <a:solidFill>
                  <a:schemeClr val="bg1">
                    <a:lumMod val="50000"/>
                  </a:schemeClr>
                </a:solidFill>
                <a:latin typeface="Georgia" panose="02040502050405020303" pitchFamily="18" charset="0"/>
              </a:rPr>
              <a:t>U</a:t>
            </a:r>
            <a:r>
              <a:rPr lang="nl-NL" sz="2600" i="1" baseline="-25000" dirty="0">
                <a:solidFill>
                  <a:schemeClr val="bg1">
                    <a:lumMod val="50000"/>
                  </a:schemeClr>
                </a:solidFill>
              </a:rPr>
              <a:t>2,</a:t>
            </a:r>
            <a:r>
              <a:rPr lang="nl-NL" sz="2600" i="1" dirty="0">
                <a:solidFill>
                  <a:schemeClr val="bg1">
                    <a:lumMod val="50000"/>
                  </a:schemeClr>
                </a:solidFill>
              </a:rPr>
              <a:t> 	</a:t>
            </a:r>
            <a:r>
              <a:rPr lang="nl-NL" sz="2600" dirty="0">
                <a:solidFill>
                  <a:schemeClr val="bg1">
                    <a:lumMod val="50000"/>
                  </a:schemeClr>
                </a:solidFill>
              </a:rPr>
              <a:t>serie</a:t>
            </a:r>
            <a:r>
              <a:rPr lang="nl-NL" sz="2600" i="1" dirty="0">
                <a:solidFill>
                  <a:schemeClr val="bg1">
                    <a:lumMod val="50000"/>
                  </a:schemeClr>
                </a:solidFill>
              </a:rPr>
              <a:t> </a:t>
            </a:r>
            <a:r>
              <a:rPr lang="nl-NL" sz="2600" i="1" dirty="0">
                <a:solidFill>
                  <a:schemeClr val="bg1">
                    <a:lumMod val="50000"/>
                  </a:schemeClr>
                </a:solidFill>
                <a:latin typeface="Georgia" panose="02040502050405020303" pitchFamily="18" charset="0"/>
              </a:rPr>
              <a:t>U</a:t>
            </a:r>
            <a:r>
              <a:rPr lang="nl-NL" sz="2600" i="1" baseline="-25000" dirty="0">
                <a:solidFill>
                  <a:schemeClr val="bg1">
                    <a:lumMod val="50000"/>
                  </a:schemeClr>
                </a:solidFill>
              </a:rPr>
              <a:t>1</a:t>
            </a:r>
            <a:r>
              <a:rPr lang="nl-NL" sz="2600" dirty="0">
                <a:solidFill>
                  <a:schemeClr val="bg1">
                    <a:lumMod val="50000"/>
                  </a:schemeClr>
                </a:solidFill>
              </a:rPr>
              <a:t> + </a:t>
            </a:r>
            <a:r>
              <a:rPr lang="nl-NL" sz="2600" i="1" dirty="0">
                <a:solidFill>
                  <a:schemeClr val="bg1">
                    <a:lumMod val="50000"/>
                  </a:schemeClr>
                </a:solidFill>
                <a:latin typeface="Georgia" panose="02040502050405020303" pitchFamily="18" charset="0"/>
              </a:rPr>
              <a:t>U</a:t>
            </a:r>
            <a:r>
              <a:rPr lang="nl-NL" sz="2600" i="1" baseline="-25000" dirty="0">
                <a:solidFill>
                  <a:schemeClr val="bg1">
                    <a:lumMod val="50000"/>
                  </a:schemeClr>
                </a:solidFill>
              </a:rPr>
              <a:t>2</a:t>
            </a:r>
            <a:r>
              <a:rPr lang="nl-NL" sz="2600" i="1" dirty="0">
                <a:solidFill>
                  <a:schemeClr val="bg1">
                    <a:lumMod val="50000"/>
                  </a:schemeClr>
                </a:solidFill>
              </a:rPr>
              <a:t> = </a:t>
            </a:r>
            <a:r>
              <a:rPr lang="nl-NL" sz="2600" i="1" dirty="0" err="1">
                <a:solidFill>
                  <a:schemeClr val="bg1">
                    <a:lumMod val="50000"/>
                  </a:schemeClr>
                </a:solidFill>
                <a:latin typeface="Georgia" panose="02040502050405020303" pitchFamily="18" charset="0"/>
              </a:rPr>
              <a:t>U</a:t>
            </a:r>
            <a:r>
              <a:rPr lang="nl-NL" sz="2600" i="1" baseline="-25000" dirty="0" err="1">
                <a:solidFill>
                  <a:schemeClr val="bg1">
                    <a:lumMod val="50000"/>
                  </a:schemeClr>
                </a:solidFill>
                <a:latin typeface="Georgia" panose="02040502050405020303" pitchFamily="18" charset="0"/>
              </a:rPr>
              <a:t>tot</a:t>
            </a:r>
            <a:r>
              <a:rPr lang="nl-NL" sz="2600" i="1" baseline="-25000" dirty="0">
                <a:solidFill>
                  <a:schemeClr val="bg1">
                    <a:lumMod val="50000"/>
                  </a:schemeClr>
                </a:solidFill>
                <a:latin typeface="Georgia" panose="02040502050405020303" pitchFamily="18" charset="0"/>
              </a:rPr>
              <a:t> </a:t>
            </a:r>
            <a:r>
              <a:rPr lang="nl-NL" sz="2600" dirty="0">
                <a:sym typeface="Wingdings" panose="05000000000000000000" pitchFamily="2" charset="2"/>
              </a:rPr>
              <a:t> geen probleem</a:t>
            </a:r>
          </a:p>
          <a:p>
            <a:pPr marL="457200" lvl="1" indent="0">
              <a:buNone/>
            </a:pPr>
            <a:r>
              <a:rPr lang="nl-NL" sz="2600" dirty="0"/>
              <a:t>§ gemengd </a:t>
            </a:r>
            <a:r>
              <a:rPr lang="nl-NL" sz="2600" dirty="0">
                <a:sym typeface="Wingdings" panose="05000000000000000000" pitchFamily="2" charset="2"/>
              </a:rPr>
              <a:t> gaat (compleet) mis</a:t>
            </a:r>
            <a:r>
              <a:rPr lang="nl-NL" sz="2600" dirty="0"/>
              <a:t>.</a:t>
            </a:r>
          </a:p>
          <a:p>
            <a:r>
              <a:rPr lang="nl-NL" sz="2600" dirty="0"/>
              <a:t>Toen DBK* en daarop in eigen materiaal voortbouwend: </a:t>
            </a:r>
          </a:p>
          <a:p>
            <a:pPr lvl="1">
              <a:buFont typeface="Calibri" panose="020F0502020204030204" pitchFamily="34" charset="0"/>
              <a:buChar char="-"/>
            </a:pPr>
            <a:r>
              <a:rPr lang="nl-NL" sz="2600" dirty="0"/>
              <a:t>wel stroomwet, nauwelijks spanning in 2MHV, </a:t>
            </a:r>
          </a:p>
          <a:p>
            <a:pPr lvl="1">
              <a:buFont typeface="Calibri" panose="020F0502020204030204" pitchFamily="34" charset="0"/>
              <a:buChar char="-"/>
            </a:pPr>
            <a:r>
              <a:rPr lang="nl-NL" sz="2600" dirty="0"/>
              <a:t>Potentiaalbegrip, al in 3VH, later gebruikt in </a:t>
            </a:r>
            <a:r>
              <a:rPr lang="nl-NL" sz="2600" dirty="0" err="1"/>
              <a:t>NiNa</a:t>
            </a:r>
            <a:r>
              <a:rPr lang="nl-NL" sz="2600" dirty="0"/>
              <a:t>-materiaal 4VH.</a:t>
            </a:r>
          </a:p>
          <a:p>
            <a:pPr lvl="1">
              <a:buFont typeface="Calibri" panose="020F0502020204030204" pitchFamily="34" charset="0"/>
              <a:buChar char="-"/>
            </a:pPr>
            <a:r>
              <a:rPr lang="nl-NL" sz="2600" dirty="0"/>
              <a:t>Gebruik van kleuren om potentialen aan te geven (uitbreiding idee Pieter Licht)</a:t>
            </a:r>
          </a:p>
          <a:p>
            <a:pPr lvl="1">
              <a:buFont typeface="Calibri" panose="020F0502020204030204" pitchFamily="34" charset="0"/>
              <a:buChar char="-"/>
            </a:pPr>
            <a:r>
              <a:rPr lang="nl-NL" sz="2600" dirty="0"/>
              <a:t>2MHV miste een idee van spanning, </a:t>
            </a:r>
            <a:br>
              <a:rPr lang="nl-NL" sz="2600" dirty="0"/>
            </a:br>
            <a:r>
              <a:rPr lang="nl-NL" sz="2600" dirty="0"/>
              <a:t>3VH en 4VH**: aanpak haalbaar, maar lastig en tijdrovend, ook de vertaling naar elektrische schakelingen. </a:t>
            </a:r>
            <a:br>
              <a:rPr lang="nl-NL" sz="2600" dirty="0"/>
            </a:br>
            <a:r>
              <a:rPr lang="nl-NL" sz="2600" dirty="0"/>
              <a:t>Leerlingen gebruiken kleur- en andere technieken op toetsen weinig (‘kost te veel tijd’)</a:t>
            </a:r>
          </a:p>
          <a:p>
            <a:r>
              <a:rPr lang="nl-NL" sz="2600" dirty="0"/>
              <a:t>Filmpje op </a:t>
            </a:r>
            <a:r>
              <a:rPr lang="nl-NL" sz="2600" dirty="0" err="1"/>
              <a:t>Youtube</a:t>
            </a:r>
            <a:r>
              <a:rPr lang="nl-NL" sz="2600" dirty="0"/>
              <a:t> van Amerikaanse scholier! ……***</a:t>
            </a:r>
          </a:p>
        </p:txBody>
      </p:sp>
    </p:spTree>
    <p:extLst>
      <p:ext uri="{BB962C8B-B14F-4D97-AF65-F5344CB8AC3E}">
        <p14:creationId xmlns:p14="http://schemas.microsoft.com/office/powerpoint/2010/main" val="308037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ED3EC-F797-C149-F818-4C1A99070ACB}"/>
              </a:ext>
            </a:extLst>
          </p:cNvPr>
          <p:cNvSpPr>
            <a:spLocks noGrp="1"/>
          </p:cNvSpPr>
          <p:nvPr>
            <p:ph type="title"/>
          </p:nvPr>
        </p:nvSpPr>
        <p:spPr>
          <a:xfrm>
            <a:off x="838200" y="133625"/>
            <a:ext cx="10515600" cy="1325563"/>
          </a:xfrm>
        </p:spPr>
        <p:txBody>
          <a:bodyPr/>
          <a:lstStyle/>
          <a:p>
            <a:r>
              <a:rPr lang="nl-NL" dirty="0"/>
              <a:t>“Je ziet het pas als je het doorhebt”</a:t>
            </a:r>
          </a:p>
        </p:txBody>
      </p:sp>
      <p:pic>
        <p:nvPicPr>
          <p:cNvPr id="7" name="Afbeelding 6">
            <a:extLst>
              <a:ext uri="{FF2B5EF4-FFF2-40B4-BE49-F238E27FC236}">
                <a16:creationId xmlns:a16="http://schemas.microsoft.com/office/drawing/2014/main" id="{528DDC20-5DFB-9E51-F06A-BE8ADB767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498" y="1004756"/>
            <a:ext cx="2699598" cy="1518524"/>
          </a:xfrm>
          <a:prstGeom prst="rect">
            <a:avLst/>
          </a:prstGeom>
        </p:spPr>
      </p:pic>
      <p:pic>
        <p:nvPicPr>
          <p:cNvPr id="11" name="Afbeelding 10">
            <a:extLst>
              <a:ext uri="{FF2B5EF4-FFF2-40B4-BE49-F238E27FC236}">
                <a16:creationId xmlns:a16="http://schemas.microsoft.com/office/drawing/2014/main" id="{B1E8E64F-5357-D05F-D16A-AB3638FBD526}"/>
              </a:ext>
            </a:extLst>
          </p:cNvPr>
          <p:cNvPicPr>
            <a:picLocks noChangeAspect="1"/>
          </p:cNvPicPr>
          <p:nvPr/>
        </p:nvPicPr>
        <p:blipFill>
          <a:blip r:embed="rId4"/>
          <a:stretch>
            <a:fillRect/>
          </a:stretch>
        </p:blipFill>
        <p:spPr>
          <a:xfrm>
            <a:off x="2478153" y="2083443"/>
            <a:ext cx="6269267" cy="3831219"/>
          </a:xfrm>
          <a:prstGeom prst="rect">
            <a:avLst/>
          </a:prstGeom>
        </p:spPr>
      </p:pic>
    </p:spTree>
    <p:extLst>
      <p:ext uri="{BB962C8B-B14F-4D97-AF65-F5344CB8AC3E}">
        <p14:creationId xmlns:p14="http://schemas.microsoft.com/office/powerpoint/2010/main" val="331624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ED3EC-F797-C149-F818-4C1A99070ACB}"/>
              </a:ext>
            </a:extLst>
          </p:cNvPr>
          <p:cNvSpPr>
            <a:spLocks noGrp="1"/>
          </p:cNvSpPr>
          <p:nvPr>
            <p:ph type="title"/>
          </p:nvPr>
        </p:nvSpPr>
        <p:spPr>
          <a:xfrm>
            <a:off x="838200" y="133625"/>
            <a:ext cx="10515600" cy="1325563"/>
          </a:xfrm>
        </p:spPr>
        <p:txBody>
          <a:bodyPr/>
          <a:lstStyle/>
          <a:p>
            <a:r>
              <a:rPr lang="nl-NL" dirty="0"/>
              <a:t>“Je ziet het pas als je het doorhebt”</a:t>
            </a:r>
          </a:p>
        </p:txBody>
      </p:sp>
      <p:pic>
        <p:nvPicPr>
          <p:cNvPr id="7" name="Afbeelding 6">
            <a:extLst>
              <a:ext uri="{FF2B5EF4-FFF2-40B4-BE49-F238E27FC236}">
                <a16:creationId xmlns:a16="http://schemas.microsoft.com/office/drawing/2014/main" id="{528DDC20-5DFB-9E51-F06A-BE8ADB767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498" y="1004756"/>
            <a:ext cx="2699598" cy="1518524"/>
          </a:xfrm>
          <a:prstGeom prst="rect">
            <a:avLst/>
          </a:prstGeom>
        </p:spPr>
      </p:pic>
      <p:pic>
        <p:nvPicPr>
          <p:cNvPr id="4" name="Afbeelding 3">
            <a:extLst>
              <a:ext uri="{FF2B5EF4-FFF2-40B4-BE49-F238E27FC236}">
                <a16:creationId xmlns:a16="http://schemas.microsoft.com/office/drawing/2014/main" id="{83C37E2B-825B-216C-B2DA-1F12537988AC}"/>
              </a:ext>
            </a:extLst>
          </p:cNvPr>
          <p:cNvPicPr>
            <a:picLocks noChangeAspect="1"/>
          </p:cNvPicPr>
          <p:nvPr/>
        </p:nvPicPr>
        <p:blipFill>
          <a:blip r:embed="rId4"/>
          <a:stretch>
            <a:fillRect/>
          </a:stretch>
        </p:blipFill>
        <p:spPr>
          <a:xfrm>
            <a:off x="2435176" y="2076332"/>
            <a:ext cx="6314323" cy="3838329"/>
          </a:xfrm>
          <a:prstGeom prst="rect">
            <a:avLst/>
          </a:prstGeom>
        </p:spPr>
      </p:pic>
    </p:spTree>
    <p:extLst>
      <p:ext uri="{BB962C8B-B14F-4D97-AF65-F5344CB8AC3E}">
        <p14:creationId xmlns:p14="http://schemas.microsoft.com/office/powerpoint/2010/main" val="44365543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7129</TotalTime>
  <Words>4212</Words>
  <Application>Microsoft Office PowerPoint</Application>
  <PresentationFormat>Breedbeeld</PresentationFormat>
  <Paragraphs>354</Paragraphs>
  <Slides>43</Slides>
  <Notes>27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43</vt:i4>
      </vt:variant>
    </vt:vector>
  </HeadingPairs>
  <TitlesOfParts>
    <vt:vector size="52" baseType="lpstr">
      <vt:lpstr>AdvOT483a8203</vt:lpstr>
      <vt:lpstr>Arial</vt:lpstr>
      <vt:lpstr>Calibri</vt:lpstr>
      <vt:lpstr>Calibri Light</vt:lpstr>
      <vt:lpstr>Georgia</vt:lpstr>
      <vt:lpstr>Tahoma</vt:lpstr>
      <vt:lpstr>Times New Roman</vt:lpstr>
      <vt:lpstr>Wingdings</vt:lpstr>
      <vt:lpstr>Kantoorthema</vt:lpstr>
      <vt:lpstr>Elektriciteit visualiseren met  hardware watermodellen</vt:lpstr>
      <vt:lpstr>Elektriciteit visualiseren met  hardware watermodellen</vt:lpstr>
      <vt:lpstr>Quiz</vt:lpstr>
      <vt:lpstr>Quiz</vt:lpstr>
      <vt:lpstr>Wat is het moeilijkst?</vt:lpstr>
      <vt:lpstr>Bekende begripsproblemen</vt:lpstr>
      <vt:lpstr>Mijn geschiedenis met elektriciteitsonderwijs:</vt:lpstr>
      <vt:lpstr>“Je ziet het pas als je het doorhebt”</vt:lpstr>
      <vt:lpstr>“Je ziet het pas als je het doorhebt”</vt:lpstr>
      <vt:lpstr>“Je ziet het pas als je het doorhebt”</vt:lpstr>
      <vt:lpstr>Start in 2VH</vt:lpstr>
      <vt:lpstr>Wat een leerling over water moet weten/leren</vt:lpstr>
      <vt:lpstr>PowerPoint-presentatie</vt:lpstr>
      <vt:lpstr>PowerPoint-presentatie</vt:lpstr>
      <vt:lpstr>PowerPoint-presentatie</vt:lpstr>
      <vt:lpstr>PowerPoint-presentatie</vt:lpstr>
      <vt:lpstr>Belangrijke (voor)kennis over water</vt:lpstr>
      <vt:lpstr>Stroomsterkte meten</vt:lpstr>
      <vt:lpstr>Spanning meten</vt:lpstr>
      <vt:lpstr>P(E)OE-demo’s: (2VH)</vt:lpstr>
      <vt:lpstr>P(E)OE-demo’s: (2VH) </vt:lpstr>
      <vt:lpstr>P(E)OE-demo’s: (2VH) </vt:lpstr>
      <vt:lpstr>Elektrische druk zichtbaar maken?</vt:lpstr>
      <vt:lpstr>Kleurgebruik</vt:lpstr>
      <vt:lpstr>Kleurgebruik</vt:lpstr>
      <vt:lpstr>Kleurgebruik</vt:lpstr>
      <vt:lpstr>Kleurgebruik</vt:lpstr>
      <vt:lpstr>Verder uitbouwen, met waterschakeling erbij</vt:lpstr>
      <vt:lpstr>En de quiz-vraag met drie lampjes?</vt:lpstr>
      <vt:lpstr>Tweede opstelling: mengschakeling</vt:lpstr>
      <vt:lpstr>Mijn ervaringen</vt:lpstr>
      <vt:lpstr>Ervaringen van mijn collega’s</vt:lpstr>
      <vt:lpstr>Waarom zie je watermodellen tegenwoordig weinig?</vt:lpstr>
      <vt:lpstr>Mislukt?</vt:lpstr>
      <vt:lpstr>Mislukt?</vt:lpstr>
      <vt:lpstr>Mislukt?</vt:lpstr>
      <vt:lpstr>Mislukt?</vt:lpstr>
      <vt:lpstr>De basisvorming</vt:lpstr>
      <vt:lpstr>Waarom lijkt het bij ons wel te lukken?</vt:lpstr>
      <vt:lpstr>Dank voor jullie aandacht!</vt:lpstr>
      <vt:lpstr>Bronnen</vt:lpstr>
      <vt:lpstr>Didactische lijn in ons lesmateriaalop dit moment</vt:lpstr>
      <vt:lpstr>“Je ziet het pas als je het door hebt”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Elektriciteit visualiseren met  hardware watermodellen</dc:title>
  <dc:creator>Onne van Buuren</dc:creator>
  <cp:lastModifiedBy>Onne van Buuren</cp:lastModifiedBy>
  <cp:revision>39</cp:revision>
  <dcterms:created xsi:type="dcterms:W3CDTF">2023-11-26T09:50:09Z</dcterms:created>
  <dcterms:modified xsi:type="dcterms:W3CDTF">2024-01-21T16:42:58Z</dcterms:modified>
</cp:coreProperties>
</file>