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90" r:id="rId4"/>
  </p:sldMasterIdLst>
  <p:notesMasterIdLst>
    <p:notesMasterId r:id="rId47"/>
  </p:notesMasterIdLst>
  <p:handoutMasterIdLst>
    <p:handoutMasterId r:id="rId48"/>
  </p:handoutMasterIdLst>
  <p:sldIdLst>
    <p:sldId id="304" r:id="rId5"/>
    <p:sldId id="310" r:id="rId6"/>
    <p:sldId id="333" r:id="rId7"/>
    <p:sldId id="332" r:id="rId8"/>
    <p:sldId id="374" r:id="rId9"/>
    <p:sldId id="375" r:id="rId10"/>
    <p:sldId id="336" r:id="rId11"/>
    <p:sldId id="340" r:id="rId12"/>
    <p:sldId id="343" r:id="rId13"/>
    <p:sldId id="342" r:id="rId14"/>
    <p:sldId id="344" r:id="rId15"/>
    <p:sldId id="345" r:id="rId16"/>
    <p:sldId id="346" r:id="rId17"/>
    <p:sldId id="376" r:id="rId18"/>
    <p:sldId id="384" r:id="rId19"/>
    <p:sldId id="377" r:id="rId20"/>
    <p:sldId id="382" r:id="rId21"/>
    <p:sldId id="383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65" r:id="rId31"/>
    <p:sldId id="393" r:id="rId32"/>
    <p:sldId id="394" r:id="rId33"/>
    <p:sldId id="395" r:id="rId34"/>
    <p:sldId id="396" r:id="rId35"/>
    <p:sldId id="397" r:id="rId36"/>
    <p:sldId id="398" r:id="rId37"/>
    <p:sldId id="405" r:id="rId38"/>
    <p:sldId id="404" r:id="rId39"/>
    <p:sldId id="401" r:id="rId40"/>
    <p:sldId id="379" r:id="rId41"/>
    <p:sldId id="380" r:id="rId42"/>
    <p:sldId id="402" r:id="rId43"/>
    <p:sldId id="381" r:id="rId44"/>
    <p:sldId id="364" r:id="rId45"/>
    <p:sldId id="403" r:id="rId46"/>
  </p:sldIdLst>
  <p:sldSz cx="12195175" cy="6858000"/>
  <p:notesSz cx="6858000" cy="9144000"/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0">
          <p15:clr>
            <a:srgbClr val="A4A3A4"/>
          </p15:clr>
        </p15:guide>
        <p15:guide id="2" orient="horz" pos="4038">
          <p15:clr>
            <a:srgbClr val="A4A3A4"/>
          </p15:clr>
        </p15:guide>
        <p15:guide id="3" orient="horz" pos="989">
          <p15:clr>
            <a:srgbClr val="A4A3A4"/>
          </p15:clr>
        </p15:guide>
        <p15:guide id="4" orient="horz" pos="2682">
          <p15:clr>
            <a:srgbClr val="A4A3A4"/>
          </p15:clr>
        </p15:guide>
        <p15:guide id="5" orient="horz" pos="104">
          <p15:clr>
            <a:srgbClr val="A4A3A4"/>
          </p15:clr>
        </p15:guide>
        <p15:guide id="6" orient="horz" pos="3351">
          <p15:clr>
            <a:srgbClr val="A4A3A4"/>
          </p15:clr>
        </p15:guide>
        <p15:guide id="7" orient="horz" pos="3181">
          <p15:clr>
            <a:srgbClr val="A4A3A4"/>
          </p15:clr>
        </p15:guide>
        <p15:guide id="8" orient="horz" pos="1074">
          <p15:clr>
            <a:srgbClr val="A4A3A4"/>
          </p15:clr>
        </p15:guide>
        <p15:guide id="9" orient="horz" pos="3593">
          <p15:clr>
            <a:srgbClr val="A4A3A4"/>
          </p15:clr>
        </p15:guide>
        <p15:guide id="10" pos="3777">
          <p15:clr>
            <a:srgbClr val="A4A3A4"/>
          </p15:clr>
        </p15:guide>
        <p15:guide id="11" pos="739">
          <p15:clr>
            <a:srgbClr val="A4A3A4"/>
          </p15:clr>
        </p15:guide>
        <p15:guide id="12" pos="7273">
          <p15:clr>
            <a:srgbClr val="A4A3A4"/>
          </p15:clr>
        </p15:guide>
        <p15:guide id="13" pos="1604">
          <p15:clr>
            <a:srgbClr val="A4A3A4"/>
          </p15:clr>
        </p15:guide>
        <p15:guide id="14" pos="5156" userDrawn="1">
          <p15:clr>
            <a:srgbClr val="A4A3A4"/>
          </p15:clr>
        </p15:guide>
        <p15:guide id="15" pos="5282">
          <p15:clr>
            <a:srgbClr val="A4A3A4"/>
          </p15:clr>
        </p15:guide>
        <p15:guide id="16" pos="1447">
          <p15:clr>
            <a:srgbClr val="A4A3A4"/>
          </p15:clr>
        </p15:guide>
        <p15:guide id="17" pos="6651">
          <p15:clr>
            <a:srgbClr val="A4A3A4"/>
          </p15:clr>
        </p15:guide>
        <p15:guide id="18" pos="36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935"/>
    <a:srgbClr val="064172"/>
    <a:srgbClr val="720C21"/>
    <a:srgbClr val="171D42"/>
    <a:srgbClr val="1B00EE"/>
    <a:srgbClr val="921E56"/>
    <a:srgbClr val="633F2B"/>
    <a:srgbClr val="522980"/>
    <a:srgbClr val="6687C3"/>
    <a:srgbClr val="63A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41" autoAdjust="0"/>
    <p:restoredTop sz="94647"/>
  </p:normalViewPr>
  <p:slideViewPr>
    <p:cSldViewPr snapToGrid="0">
      <p:cViewPr varScale="1">
        <p:scale>
          <a:sx n="121" d="100"/>
          <a:sy n="121" d="100"/>
        </p:scale>
        <p:origin x="176" y="232"/>
      </p:cViewPr>
      <p:guideLst>
        <p:guide orient="horz" pos="1530"/>
        <p:guide orient="horz" pos="4038"/>
        <p:guide orient="horz" pos="989"/>
        <p:guide orient="horz" pos="2682"/>
        <p:guide orient="horz" pos="104"/>
        <p:guide orient="horz" pos="3351"/>
        <p:guide orient="horz" pos="3181"/>
        <p:guide orient="horz" pos="1074"/>
        <p:guide orient="horz" pos="3593"/>
        <p:guide pos="3777"/>
        <p:guide pos="739"/>
        <p:guide pos="7273"/>
        <p:guide pos="1604"/>
        <p:guide pos="5156"/>
        <p:guide pos="5282"/>
        <p:guide pos="1447"/>
        <p:guide pos="6651"/>
        <p:guide pos="36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6" d="100"/>
          <a:sy n="116" d="100"/>
        </p:scale>
        <p:origin x="463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562E9-F970-40C5-8076-BA5383048925}" type="datetimeFigureOut">
              <a:rPr lang="en-GB" smtClean="0">
                <a:latin typeface="Merriweather Regular" panose="02060503050406030704" pitchFamily="18" charset="77"/>
              </a:rPr>
              <a:t>14/12/2023</a:t>
            </a:fld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7BDD4-EA2B-47CA-A27F-5DCC43F23FEF}" type="slidenum">
              <a:rPr lang="en-GB" smtClean="0">
                <a:latin typeface="Merriweather Regular" panose="02060503050406030704" pitchFamily="18" charset="77"/>
              </a:rPr>
              <a:t>‹#›</a:t>
            </a:fld>
            <a:endParaRPr lang="en-GB">
              <a:latin typeface="Merriweather Regular" panose="020605030504060307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8726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7CAC0B33-3943-42F1-973C-9CDD51C76BBD}" type="datetimeFigureOut">
              <a:rPr lang="en-GB" smtClean="0"/>
              <a:pPr/>
              <a:t>14/12/2023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697381A9-0C9E-4D3A-A28B-AC4E168A57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893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B50DF43-4448-7E44-9814-E38330007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75712"/>
            <a:ext cx="5138692" cy="101023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E4E76F2-4140-054F-96D6-87B359AD0C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7" y="1269000"/>
            <a:ext cx="6758401" cy="432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0" smtClean="0">
                <a:effectLst/>
                <a:latin typeface="Merriweather Light" pitchFamily="2" charset="77"/>
                <a:ea typeface="Zilla Slab Light" pitchFamily="2" charset="77"/>
              </a:defRPr>
            </a:lvl1pPr>
          </a:lstStyle>
          <a:p>
            <a:r>
              <a:rPr lang="en-GB" noProof="0"/>
              <a:t>Place your </a:t>
            </a:r>
            <a:br>
              <a:rPr lang="en-GB" noProof="0"/>
            </a:br>
            <a:r>
              <a:rPr lang="en-GB" noProof="0"/>
              <a:t>attention-grabbing </a:t>
            </a:r>
            <a:br>
              <a:rPr lang="en-GB" noProof="0"/>
            </a:br>
            <a:r>
              <a:rPr lang="en-GB" noProof="0"/>
              <a:t>headline here</a:t>
            </a:r>
          </a:p>
        </p:txBody>
      </p:sp>
      <p:sp>
        <p:nvSpPr>
          <p:cNvPr id="14" name="Tijdelijke aanduiding voor tekst 32">
            <a:extLst>
              <a:ext uri="{FF2B5EF4-FFF2-40B4-BE49-F238E27FC236}">
                <a16:creationId xmlns:a16="http://schemas.microsoft.com/office/drawing/2014/main" id="{A54D415C-D1DC-C24E-9F6F-B15ECAB101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60000"/>
            <a:ext cx="5580062" cy="21716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noProof="0"/>
              <a:t>Name Lastname</a:t>
            </a:r>
          </a:p>
        </p:txBody>
      </p:sp>
      <p:sp>
        <p:nvSpPr>
          <p:cNvPr id="15" name="Tijdelijke aanduiding voor tekst 34">
            <a:extLst>
              <a:ext uri="{FF2B5EF4-FFF2-40B4-BE49-F238E27FC236}">
                <a16:creationId xmlns:a16="http://schemas.microsoft.com/office/drawing/2014/main" id="{7B1ABCEF-8FB8-C54D-81FC-F3D59669B9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577169"/>
            <a:ext cx="5580062" cy="2705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noProof="0"/>
              <a:t>Job title</a:t>
            </a:r>
          </a:p>
        </p:txBody>
      </p:sp>
      <p:sp>
        <p:nvSpPr>
          <p:cNvPr id="16" name="Tijdelijke aanduiding voor datum 3">
            <a:extLst>
              <a:ext uri="{FF2B5EF4-FFF2-40B4-BE49-F238E27FC236}">
                <a16:creationId xmlns:a16="http://schemas.microsoft.com/office/drawing/2014/main" id="{E479C144-1139-4941-97F2-9378AB40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3200" y="360000"/>
            <a:ext cx="1866907" cy="2160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7BBFA3C-2F8F-0146-B929-E0B448C79B7A}" type="datetime1">
              <a:rPr lang="en-US" noProof="0" smtClean="0"/>
              <a:t>12/14/23</a:t>
            </a:fld>
            <a:endParaRPr lang="en-GB" noProof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6046B22-ED7E-8743-B736-B703C3DACEA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51377" y="0"/>
            <a:ext cx="4143798" cy="6858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44515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2969DED5-4A80-9B41-981D-1A32BFDC27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55796"/>
            <a:ext cx="11374640" cy="4452816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 b="0" i="1"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Chapter title or Quote slide.</a:t>
            </a:r>
            <a:br>
              <a:rPr lang="en-GB" dirty="0"/>
            </a:br>
            <a:r>
              <a:rPr lang="en-GB" dirty="0"/>
              <a:t>(Leave Name </a:t>
            </a:r>
            <a:r>
              <a:rPr lang="en-GB" dirty="0" err="1"/>
              <a:t>Lastname</a:t>
            </a:r>
            <a:r>
              <a:rPr lang="en-GB" dirty="0"/>
              <a:t> and Job title</a:t>
            </a:r>
            <a:br>
              <a:rPr lang="en-GB" dirty="0"/>
            </a:br>
            <a:r>
              <a:rPr lang="en-GB" dirty="0"/>
              <a:t>empty in case of chapter slide.)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58B40630-989C-954E-8084-EEDE034A54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8225" y="5633664"/>
            <a:ext cx="5038725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5A3215F5-0E02-A041-BF3B-DEE60CA081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225" y="5858784"/>
            <a:ext cx="5038725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4E84A9-430E-8A47-A2B3-6EB92907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6878630-B837-2744-B554-17EDAF8F8A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DD1B37D1-D091-314A-B158-B17E9FB5BE46}" type="datetime1">
              <a:rPr lang="en-US" smtClean="0"/>
              <a:t>12/14/23</a:t>
            </a:fld>
            <a:endParaRPr lang="en-US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32CB2EB8-95E1-6F42-8FA7-0EA9EFE51F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8225" y="6155901"/>
            <a:ext cx="6311489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pic>
        <p:nvPicPr>
          <p:cNvPr id="12" name="Afbeelding 11" descr="Afbeelding met mes&#10;&#10;Automatisch gegenereerde beschrijving">
            <a:extLst>
              <a:ext uri="{FF2B5EF4-FFF2-40B4-BE49-F238E27FC236}">
                <a16:creationId xmlns:a16="http://schemas.microsoft.com/office/drawing/2014/main" id="{BF759E0A-4E9F-6E4F-89B4-7684D69D15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10" y="6019798"/>
            <a:ext cx="3416662" cy="6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9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 +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54F012F-1732-9F4C-9967-3A16B19F2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Chapter title or Quote slide. (Leave Name </a:t>
            </a:r>
            <a:r>
              <a:rPr lang="en-GB" dirty="0" err="1"/>
              <a:t>Lastname</a:t>
            </a:r>
            <a:r>
              <a:rPr lang="en-GB" dirty="0"/>
              <a:t> and Job title empty in case of chapter slide.)</a:t>
            </a:r>
          </a:p>
        </p:txBody>
      </p:sp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7650B1CC-6D88-6644-9AE7-6878033C030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6975" y="368301"/>
            <a:ext cx="5581650" cy="563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10" name="Tijdelijke aanduiding voor tekst 32">
            <a:extLst>
              <a:ext uri="{FF2B5EF4-FFF2-40B4-BE49-F238E27FC236}">
                <a16:creationId xmlns:a16="http://schemas.microsoft.com/office/drawing/2014/main" id="{EC187F6E-8BFD-8140-86B4-0F5E5AB7CB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5499919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11" name="Tijdelijke aanduiding voor tekst 34">
            <a:extLst>
              <a:ext uri="{FF2B5EF4-FFF2-40B4-BE49-F238E27FC236}">
                <a16:creationId xmlns:a16="http://schemas.microsoft.com/office/drawing/2014/main" id="{FFD38760-3259-E84B-BD12-E82954B29B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5717088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80FCB89-29A6-2D48-B713-44B17796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01846C8-D4E7-9E43-851E-8E207EC0491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16279E40-DC4D-CA41-ADC5-BA5EF3D50562}" type="datetime1">
              <a:rPr lang="en-US" smtClean="0"/>
              <a:t>12/14/23</a:t>
            </a:fld>
            <a:endParaRPr lang="en-US" dirty="0"/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8E80219E-2C6C-AD49-A3CB-5C69E5AC6D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4702" y="6155901"/>
            <a:ext cx="5905012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pic>
        <p:nvPicPr>
          <p:cNvPr id="16" name="Afbeelding 15" descr="Afbeelding met mes&#10;&#10;Automatisch gegenereerde beschrijving">
            <a:extLst>
              <a:ext uri="{FF2B5EF4-FFF2-40B4-BE49-F238E27FC236}">
                <a16:creationId xmlns:a16="http://schemas.microsoft.com/office/drawing/2014/main" id="{A77EEA4A-D36F-1D4C-86FE-D047FF0FA1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10" y="6019798"/>
            <a:ext cx="3416662" cy="6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99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 + image lef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89C86B77-7E31-BF4E-B2C0-3C3980CBFF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8563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Chapter title or Quote slide. (Leave Name </a:t>
            </a:r>
            <a:r>
              <a:rPr lang="en-GB" dirty="0" err="1"/>
              <a:t>Lastname</a:t>
            </a:r>
            <a:r>
              <a:rPr lang="en-GB" dirty="0"/>
              <a:t> and Job title empty in case of chapter slide.)</a:t>
            </a:r>
          </a:p>
        </p:txBody>
      </p:sp>
      <p:sp>
        <p:nvSpPr>
          <p:cNvPr id="17" name="Tijdelijke aanduiding voor afbeelding 4">
            <a:extLst>
              <a:ext uri="{FF2B5EF4-FFF2-40B4-BE49-F238E27FC236}">
                <a16:creationId xmlns:a16="http://schemas.microsoft.com/office/drawing/2014/main" id="{C46A1E61-C74C-4945-B0B0-2FF2055FFF0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0" y="368301"/>
            <a:ext cx="5581650" cy="563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19" name="Tijdelijke aanduiding voor tekst 32">
            <a:extLst>
              <a:ext uri="{FF2B5EF4-FFF2-40B4-BE49-F238E27FC236}">
                <a16:creationId xmlns:a16="http://schemas.microsoft.com/office/drawing/2014/main" id="{880D2563-42DA-2A46-8575-3A3A13D108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8563" y="5501465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20" name="Tijdelijke aanduiding voor tekst 34">
            <a:extLst>
              <a:ext uri="{FF2B5EF4-FFF2-40B4-BE49-F238E27FC236}">
                <a16:creationId xmlns:a16="http://schemas.microsoft.com/office/drawing/2014/main" id="{A9B11FDA-982D-1349-8F75-147F865814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8563" y="5718634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E0965AE-BD16-0440-AD4F-7F7169226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ED74A5FD-308A-F44B-BA81-15D93A7F4A9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2177C85E-52AE-CE40-8BDC-C82B0180FB67}" type="datetime1">
              <a:rPr lang="en-US" smtClean="0"/>
              <a:t>12/14/23</a:t>
            </a:fld>
            <a:endParaRPr lang="en-US" dirty="0"/>
          </a:p>
        </p:txBody>
      </p:sp>
      <p:sp>
        <p:nvSpPr>
          <p:cNvPr id="24" name="Tijdelijke aanduiding voor tekst 8">
            <a:extLst>
              <a:ext uri="{FF2B5EF4-FFF2-40B4-BE49-F238E27FC236}">
                <a16:creationId xmlns:a16="http://schemas.microsoft.com/office/drawing/2014/main" id="{B3CE4A29-113B-3548-8358-77B3C0AF61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4702" y="6155901"/>
            <a:ext cx="5905012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pic>
        <p:nvPicPr>
          <p:cNvPr id="11" name="Afbeelding 10" descr="Afbeelding met mes&#10;&#10;Automatisch gegenereerde beschrijving">
            <a:extLst>
              <a:ext uri="{FF2B5EF4-FFF2-40B4-BE49-F238E27FC236}">
                <a16:creationId xmlns:a16="http://schemas.microsoft.com/office/drawing/2014/main" id="{465DF347-4931-F14A-BB35-1E2912417A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10" y="6019798"/>
            <a:ext cx="3416662" cy="6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80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F3D8014-C2FD-D24F-89B1-305DD35971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432550" cy="126460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7E8D211-6E90-204B-950B-E915A871758A}"/>
              </a:ext>
            </a:extLst>
          </p:cNvPr>
          <p:cNvSpPr txBox="1"/>
          <p:nvPr userDrawn="1"/>
        </p:nvSpPr>
        <p:spPr>
          <a:xfrm>
            <a:off x="4315333" y="5861671"/>
            <a:ext cx="3529584" cy="192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Utrecht University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C7B9BD2-976D-E04A-9A75-DBA8D8F0D8AC}"/>
              </a:ext>
            </a:extLst>
          </p:cNvPr>
          <p:cNvSpPr/>
          <p:nvPr userDrawn="1"/>
        </p:nvSpPr>
        <p:spPr>
          <a:xfrm>
            <a:off x="2317751" y="4788393"/>
            <a:ext cx="7524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information in this presentation has been compiled with the utmost care,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but no rights can be derived from its contents.</a:t>
            </a:r>
            <a:endParaRPr lang="nl-NL" sz="1200" b="0" i="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4A2E9C7-F151-1949-9BE7-F58EEB1BFCBA}"/>
              </a:ext>
            </a:extLst>
          </p:cNvPr>
          <p:cNvSpPr/>
          <p:nvPr userDrawn="1"/>
        </p:nvSpPr>
        <p:spPr>
          <a:xfrm>
            <a:off x="10305288" y="521643"/>
            <a:ext cx="15530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i="0" u="none" kern="1200" cap="all" baseline="0" noProof="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1505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9" pos="5134" userDrawn="1">
          <p15:clr>
            <a:srgbClr val="FBAE40"/>
          </p15:clr>
        </p15:guide>
        <p15:guide id="20" pos="5043" userDrawn="1">
          <p15:clr>
            <a:srgbClr val="FBAE40"/>
          </p15:clr>
        </p15:guide>
        <p15:guide id="21" orient="horz" pos="377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claimer_partners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F3D8014-C2FD-D24F-89B1-305DD35971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432550" cy="126460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7E8D211-6E90-204B-950B-E915A871758A}"/>
              </a:ext>
            </a:extLst>
          </p:cNvPr>
          <p:cNvSpPr txBox="1"/>
          <p:nvPr userDrawn="1"/>
        </p:nvSpPr>
        <p:spPr>
          <a:xfrm>
            <a:off x="4315333" y="5861671"/>
            <a:ext cx="3529584" cy="192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Utrecht University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C7B9BD2-976D-E04A-9A75-DBA8D8F0D8AC}"/>
              </a:ext>
            </a:extLst>
          </p:cNvPr>
          <p:cNvSpPr/>
          <p:nvPr userDrawn="1"/>
        </p:nvSpPr>
        <p:spPr>
          <a:xfrm>
            <a:off x="2317751" y="4788393"/>
            <a:ext cx="7524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information in this presentation has been compiled with the utmost care,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but no rights can be derived from its contents.</a:t>
            </a:r>
            <a:endParaRPr lang="nl-NL" sz="1200" b="0" i="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4A2E9C7-F151-1949-9BE7-F58EEB1BFCBA}"/>
              </a:ext>
            </a:extLst>
          </p:cNvPr>
          <p:cNvSpPr/>
          <p:nvPr userDrawn="1"/>
        </p:nvSpPr>
        <p:spPr>
          <a:xfrm>
            <a:off x="10305288" y="521643"/>
            <a:ext cx="15530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i="0" u="none" kern="1200" cap="all" baseline="0" noProof="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DISCLAIMER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EAE93CFD-9A02-CF41-BE20-9E64EA52643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0001" y="1732221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A2637BE-E578-CD4E-B90C-1AB4178BFB2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915084" y="1732221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8" name="Tijdelijke aanduiding voor afbeelding 2">
            <a:extLst>
              <a:ext uri="{FF2B5EF4-FFF2-40B4-BE49-F238E27FC236}">
                <a16:creationId xmlns:a16="http://schemas.microsoft.com/office/drawing/2014/main" id="{6A07AF32-E15D-7540-A9DA-C7B6782777D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59381" y="1732221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9" name="Tijdelijke aanduiding voor tekst 34">
            <a:extLst>
              <a:ext uri="{FF2B5EF4-FFF2-40B4-BE49-F238E27FC236}">
                <a16:creationId xmlns:a16="http://schemas.microsoft.com/office/drawing/2014/main" id="{BE405F60-7177-854C-9401-C8B4F09448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8137" y="1355259"/>
            <a:ext cx="5580062" cy="2705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noProof="0" dirty="0"/>
              <a:t>Partners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B918BDFB-F6C1-3E43-8E33-072FABDEE7A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70787" y="2645388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DA421002-1C8B-C64D-9787-F9333E9E980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915084" y="2645388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6" name="Tijdelijke aanduiding voor afbeelding 2">
            <a:extLst>
              <a:ext uri="{FF2B5EF4-FFF2-40B4-BE49-F238E27FC236}">
                <a16:creationId xmlns:a16="http://schemas.microsoft.com/office/drawing/2014/main" id="{180E538A-DA26-EE4C-8AE9-916A1D61215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60943" y="2645388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7730B870-AD4A-324F-AE60-5D0FED530869}"/>
              </a:ext>
            </a:extLst>
          </p:cNvPr>
          <p:cNvCxnSpPr>
            <a:cxnSpLocks/>
          </p:cNvCxnSpPr>
          <p:nvPr userDrawn="1"/>
        </p:nvCxnSpPr>
        <p:spPr>
          <a:xfrm>
            <a:off x="360000" y="1625851"/>
            <a:ext cx="69866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95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9" pos="5134" userDrawn="1">
          <p15:clr>
            <a:srgbClr val="FBAE40"/>
          </p15:clr>
        </p15:guide>
        <p15:guide id="20" pos="5043" userDrawn="1">
          <p15:clr>
            <a:srgbClr val="FBAE40"/>
          </p15:clr>
        </p15:guide>
        <p15:guide id="21" orient="horz" pos="377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e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86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34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5043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377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6E4E76F2-4140-054F-96D6-87B359AD0C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7" y="1269000"/>
            <a:ext cx="6758401" cy="432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0" smtClean="0">
                <a:effectLst/>
                <a:latin typeface="Merriweather Light" pitchFamily="2" charset="77"/>
                <a:ea typeface="Zilla Slab Light" pitchFamily="2" charset="77"/>
              </a:defRPr>
            </a:lvl1pPr>
          </a:lstStyle>
          <a:p>
            <a:r>
              <a:rPr lang="en-GB" noProof="0"/>
              <a:t>Place your </a:t>
            </a:r>
            <a:br>
              <a:rPr lang="en-GB" noProof="0"/>
            </a:br>
            <a:r>
              <a:rPr lang="en-GB" noProof="0"/>
              <a:t>attention-grabbing </a:t>
            </a:r>
            <a:br>
              <a:rPr lang="en-GB" noProof="0"/>
            </a:br>
            <a:r>
              <a:rPr lang="en-GB" noProof="0"/>
              <a:t>headline here</a:t>
            </a:r>
          </a:p>
        </p:txBody>
      </p:sp>
      <p:sp>
        <p:nvSpPr>
          <p:cNvPr id="14" name="Tijdelijke aanduiding voor tekst 32">
            <a:extLst>
              <a:ext uri="{FF2B5EF4-FFF2-40B4-BE49-F238E27FC236}">
                <a16:creationId xmlns:a16="http://schemas.microsoft.com/office/drawing/2014/main" id="{A54D415C-D1DC-C24E-9F6F-B15ECAB101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60000"/>
            <a:ext cx="5580062" cy="21716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noProof="0"/>
              <a:t>Name Lastname</a:t>
            </a:r>
          </a:p>
        </p:txBody>
      </p:sp>
      <p:sp>
        <p:nvSpPr>
          <p:cNvPr id="15" name="Tijdelijke aanduiding voor tekst 34">
            <a:extLst>
              <a:ext uri="{FF2B5EF4-FFF2-40B4-BE49-F238E27FC236}">
                <a16:creationId xmlns:a16="http://schemas.microsoft.com/office/drawing/2014/main" id="{7B1ABCEF-8FB8-C54D-81FC-F3D59669B9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577169"/>
            <a:ext cx="5580062" cy="2705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noProof="0"/>
              <a:t>Job title</a:t>
            </a:r>
          </a:p>
        </p:txBody>
      </p:sp>
      <p:sp>
        <p:nvSpPr>
          <p:cNvPr id="16" name="Tijdelijke aanduiding voor datum 3">
            <a:extLst>
              <a:ext uri="{FF2B5EF4-FFF2-40B4-BE49-F238E27FC236}">
                <a16:creationId xmlns:a16="http://schemas.microsoft.com/office/drawing/2014/main" id="{E479C144-1139-4941-97F2-9378AB40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3200" y="360000"/>
            <a:ext cx="1866907" cy="2160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E6D6B83D-5760-5A43-B952-AE186F988DC1}" type="datetime1">
              <a:rPr lang="en-US" noProof="0" smtClean="0"/>
              <a:t>12/14/23</a:t>
            </a:fld>
            <a:endParaRPr lang="en-GB" noProof="0"/>
          </a:p>
        </p:txBody>
      </p:sp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2BCE2B4F-A2CE-C845-9BE5-4FD0B4B99AB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51377" y="0"/>
            <a:ext cx="4143798" cy="6858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image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E42AAAF-A158-6D4C-88F8-19586B1B4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75712"/>
            <a:ext cx="5138692" cy="101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95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6E4E76F2-4140-054F-96D6-87B359AD0C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7" y="1269000"/>
            <a:ext cx="6758401" cy="196526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0" smtClean="0">
                <a:effectLst/>
                <a:latin typeface="Merriweather Light" pitchFamily="2" charset="77"/>
                <a:ea typeface="Zilla Slab Light" pitchFamily="2" charset="77"/>
              </a:defRPr>
            </a:lvl1pPr>
          </a:lstStyle>
          <a:p>
            <a:r>
              <a:rPr lang="en-GB" noProof="0" dirty="0"/>
              <a:t>Place your </a:t>
            </a:r>
            <a:br>
              <a:rPr lang="en-GB" noProof="0" dirty="0"/>
            </a:br>
            <a:r>
              <a:rPr lang="en-GB" noProof="0" dirty="0"/>
              <a:t>attention-grabbing </a:t>
            </a:r>
            <a:br>
              <a:rPr lang="en-GB" noProof="0" dirty="0"/>
            </a:br>
            <a:r>
              <a:rPr lang="en-GB" noProof="0" dirty="0"/>
              <a:t>headline here</a:t>
            </a:r>
          </a:p>
        </p:txBody>
      </p:sp>
      <p:sp>
        <p:nvSpPr>
          <p:cNvPr id="14" name="Tijdelijke aanduiding voor tekst 32">
            <a:extLst>
              <a:ext uri="{FF2B5EF4-FFF2-40B4-BE49-F238E27FC236}">
                <a16:creationId xmlns:a16="http://schemas.microsoft.com/office/drawing/2014/main" id="{A54D415C-D1DC-C24E-9F6F-B15ECAB101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60000"/>
            <a:ext cx="5580062" cy="21716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noProof="0"/>
              <a:t>Name Lastname</a:t>
            </a:r>
          </a:p>
        </p:txBody>
      </p:sp>
      <p:sp>
        <p:nvSpPr>
          <p:cNvPr id="15" name="Tijdelijke aanduiding voor tekst 34">
            <a:extLst>
              <a:ext uri="{FF2B5EF4-FFF2-40B4-BE49-F238E27FC236}">
                <a16:creationId xmlns:a16="http://schemas.microsoft.com/office/drawing/2014/main" id="{7B1ABCEF-8FB8-C54D-81FC-F3D59669B9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577169"/>
            <a:ext cx="5580062" cy="2705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noProof="0" dirty="0"/>
              <a:t>Job title</a:t>
            </a:r>
          </a:p>
        </p:txBody>
      </p:sp>
      <p:sp>
        <p:nvSpPr>
          <p:cNvPr id="16" name="Tijdelijke aanduiding voor datum 3">
            <a:extLst>
              <a:ext uri="{FF2B5EF4-FFF2-40B4-BE49-F238E27FC236}">
                <a16:creationId xmlns:a16="http://schemas.microsoft.com/office/drawing/2014/main" id="{E479C144-1139-4941-97F2-9378AB40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3200" y="360000"/>
            <a:ext cx="1866907" cy="2160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AC93E960-B72F-B14E-BCED-927EAE47FAEA}" type="datetime1">
              <a:rPr lang="en-US" noProof="0" smtClean="0"/>
              <a:t>12/14/23</a:t>
            </a:fld>
            <a:endParaRPr lang="en-GB" noProof="0"/>
          </a:p>
        </p:txBody>
      </p:sp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2BCE2B4F-A2CE-C845-9BE5-4FD0B4B99AB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51377" y="0"/>
            <a:ext cx="4143798" cy="6858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image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E42AAAF-A158-6D4C-88F8-19586B1B4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75712"/>
            <a:ext cx="5138692" cy="1010238"/>
          </a:xfrm>
          <a:prstGeom prst="rect">
            <a:avLst/>
          </a:prstGeom>
        </p:spPr>
      </p:pic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DE69BE5F-341D-7246-B415-A28FFE185C9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0001" y="3979535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1" name="Tijdelijke aanduiding voor afbeelding 2">
            <a:extLst>
              <a:ext uri="{FF2B5EF4-FFF2-40B4-BE49-F238E27FC236}">
                <a16:creationId xmlns:a16="http://schemas.microsoft.com/office/drawing/2014/main" id="{E3AF44DD-D649-DA4B-8A78-F947D787F21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915084" y="3979535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E531941F-9185-A34E-BDE4-CA8964BC173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59381" y="3979535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7" name="Tijdelijke aanduiding voor tekst 34">
            <a:extLst>
              <a:ext uri="{FF2B5EF4-FFF2-40B4-BE49-F238E27FC236}">
                <a16:creationId xmlns:a16="http://schemas.microsoft.com/office/drawing/2014/main" id="{CF54AC9F-0A14-1540-A449-A2894D8B07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8137" y="3602573"/>
            <a:ext cx="5580062" cy="2705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noProof="0" dirty="0"/>
              <a:t>Partners</a:t>
            </a:r>
          </a:p>
        </p:txBody>
      </p:sp>
      <p:sp>
        <p:nvSpPr>
          <p:cNvPr id="18" name="Tijdelijke aanduiding voor afbeelding 2">
            <a:extLst>
              <a:ext uri="{FF2B5EF4-FFF2-40B4-BE49-F238E27FC236}">
                <a16:creationId xmlns:a16="http://schemas.microsoft.com/office/drawing/2014/main" id="{B0A5A203-8339-F94B-A59D-013216851BA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70787" y="4892702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9" name="Tijdelijke aanduiding voor afbeelding 2">
            <a:extLst>
              <a:ext uri="{FF2B5EF4-FFF2-40B4-BE49-F238E27FC236}">
                <a16:creationId xmlns:a16="http://schemas.microsoft.com/office/drawing/2014/main" id="{4BB2AFC5-28D9-C74A-AF85-08CC0E9384D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915084" y="4892702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20" name="Tijdelijke aanduiding voor afbeelding 2">
            <a:extLst>
              <a:ext uri="{FF2B5EF4-FFF2-40B4-BE49-F238E27FC236}">
                <a16:creationId xmlns:a16="http://schemas.microsoft.com/office/drawing/2014/main" id="{4376E492-1D9F-6946-98F9-3B7017281FF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60943" y="4892702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8853EA-C382-054F-9A44-775B158BCC03}"/>
              </a:ext>
            </a:extLst>
          </p:cNvPr>
          <p:cNvCxnSpPr>
            <a:cxnSpLocks/>
          </p:cNvCxnSpPr>
          <p:nvPr userDrawn="1"/>
        </p:nvCxnSpPr>
        <p:spPr>
          <a:xfrm>
            <a:off x="360000" y="3873165"/>
            <a:ext cx="698661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592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s&#10;&#10;Automatisch gegenereerde beschrijving">
            <a:extLst>
              <a:ext uri="{FF2B5EF4-FFF2-40B4-BE49-F238E27FC236}">
                <a16:creationId xmlns:a16="http://schemas.microsoft.com/office/drawing/2014/main" id="{D1A5E328-8D84-FB45-A5AE-BE4AC4C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10" y="6019798"/>
            <a:ext cx="3416662" cy="671697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750" y="1196975"/>
            <a:ext cx="7559675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750" y="2450593"/>
            <a:ext cx="7559675" cy="34433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kern="1200" baseline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</a:t>
            </a:r>
            <a:r>
              <a:rPr lang="nl-NL" dirty="0"/>
              <a:t> et </a:t>
            </a:r>
            <a:r>
              <a:rPr lang="nl-NL" dirty="0" err="1"/>
              <a:t>adiantot</a:t>
            </a:r>
            <a:r>
              <a:rPr lang="nl-NL" dirty="0"/>
              <a:t> </a:t>
            </a:r>
            <a:r>
              <a:rPr lang="nl-NL" dirty="0" err="1"/>
              <a:t>Ique</a:t>
            </a:r>
            <a:r>
              <a:rPr lang="nl-NL" dirty="0"/>
              <a:t> </a:t>
            </a:r>
            <a:r>
              <a:rPr lang="nl-NL" dirty="0" err="1"/>
              <a:t>niminti</a:t>
            </a:r>
            <a:r>
              <a:rPr lang="nl-NL" dirty="0"/>
              <a:t> </a:t>
            </a:r>
            <a:r>
              <a:rPr lang="nl-NL" dirty="0" err="1"/>
              <a:t>nonsendaecae</a:t>
            </a:r>
            <a:r>
              <a:rPr lang="nl-NL" dirty="0"/>
              <a:t> </a:t>
            </a: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esecto</a:t>
            </a:r>
            <a:r>
              <a:rPr lang="nl-NL" dirty="0"/>
              <a:t> </a:t>
            </a:r>
            <a:r>
              <a:rPr lang="nl-NL" dirty="0" err="1"/>
              <a:t>dolorumenis</a:t>
            </a:r>
            <a:r>
              <a:rPr lang="nl-NL" dirty="0"/>
              <a:t> </a:t>
            </a:r>
            <a:r>
              <a:rPr lang="nl-NL" dirty="0" err="1"/>
              <a:t>aritat</a:t>
            </a:r>
            <a:r>
              <a:rPr lang="nl-NL" dirty="0"/>
              <a:t> et des </a:t>
            </a:r>
            <a:r>
              <a:rPr lang="nl-NL" dirty="0" err="1"/>
              <a:t>earcit</a:t>
            </a:r>
            <a:r>
              <a:rPr lang="nl-NL" dirty="0"/>
              <a:t>, </a:t>
            </a:r>
            <a:r>
              <a:rPr lang="nl-NL" dirty="0" err="1"/>
              <a:t>ium</a:t>
            </a:r>
            <a:r>
              <a:rPr lang="nl-NL" dirty="0"/>
              <a:t> ad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faccupt</a:t>
            </a:r>
            <a:r>
              <a:rPr lang="nl-NL" dirty="0"/>
              <a:t> </a:t>
            </a:r>
            <a:r>
              <a:rPr lang="nl-NL" dirty="0" err="1"/>
              <a:t>atiature</a:t>
            </a:r>
            <a:r>
              <a:rPr lang="nl-NL" dirty="0"/>
              <a:t>,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officipis</a:t>
            </a:r>
            <a:r>
              <a:rPr lang="nl-NL" dirty="0"/>
              <a:t> </a:t>
            </a:r>
            <a:r>
              <a:rPr lang="nl-NL" dirty="0" err="1"/>
              <a:t>dolupta</a:t>
            </a:r>
            <a:r>
              <a:rPr lang="nl-NL" dirty="0"/>
              <a:t> </a:t>
            </a:r>
            <a:r>
              <a:rPr lang="nl-NL" dirty="0" err="1"/>
              <a:t>spereium</a:t>
            </a:r>
            <a:r>
              <a:rPr lang="nl-NL" dirty="0"/>
              <a:t> </a:t>
            </a:r>
            <a:r>
              <a:rPr lang="nl-NL" dirty="0" err="1"/>
              <a:t>quias</a:t>
            </a:r>
            <a:r>
              <a:rPr lang="nl-NL" dirty="0"/>
              <a:t>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min </a:t>
            </a:r>
            <a:r>
              <a:rPr lang="nl-NL" dirty="0" err="1"/>
              <a:t>prae</a:t>
            </a:r>
            <a:r>
              <a:rPr lang="nl-NL" dirty="0"/>
              <a:t> nam </a:t>
            </a:r>
            <a:r>
              <a:rPr lang="nl-NL" dirty="0" err="1"/>
              <a:t>aut</a:t>
            </a:r>
            <a:r>
              <a:rPr lang="nl-NL" dirty="0"/>
              <a:t> que </a:t>
            </a:r>
            <a:r>
              <a:rPr lang="nl-NL" dirty="0" err="1"/>
              <a:t>nobitatur</a:t>
            </a:r>
            <a:r>
              <a:rPr lang="nl-NL" dirty="0"/>
              <a:t>, </a:t>
            </a:r>
            <a:r>
              <a:rPr lang="nl-NL" dirty="0" err="1"/>
              <a:t>cus</a:t>
            </a:r>
            <a:r>
              <a:rPr lang="nl-NL" dirty="0"/>
              <a:t> </a:t>
            </a:r>
            <a:r>
              <a:rPr lang="nl-NL" dirty="0" err="1"/>
              <a:t>eario</a:t>
            </a:r>
            <a:r>
              <a:rPr lang="nl-NL" dirty="0"/>
              <a:t> </a:t>
            </a:r>
            <a:r>
              <a:rPr lang="nl-NL" dirty="0" err="1"/>
              <a:t>omnihic</a:t>
            </a:r>
            <a:r>
              <a:rPr lang="nl-NL" dirty="0"/>
              <a:t> </a:t>
            </a:r>
            <a:r>
              <a:rPr lang="nl-NL" dirty="0" err="1"/>
              <a:t>aeruptur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</a:t>
            </a:r>
            <a:r>
              <a:rPr lang="nl-NL" dirty="0" err="1"/>
              <a:t>eruptat</a:t>
            </a:r>
            <a:r>
              <a:rPr lang="nl-NL" dirty="0"/>
              <a:t> </a:t>
            </a:r>
            <a:r>
              <a:rPr lang="nl-NL" dirty="0" err="1"/>
              <a:t>volorep</a:t>
            </a:r>
            <a:r>
              <a:rPr lang="nl-NL" dirty="0"/>
              <a:t>. &lt;Max. 70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826C3A-D1B9-CF4F-8365-9A17AC46D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A0421A1-CF5C-3947-B07F-9CFCD0CA756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9940F76-3884-6044-AE62-A6BB5EBF398C}" type="datetime1">
              <a:rPr lang="en-US" smtClean="0"/>
              <a:t>12/14/23</a:t>
            </a:fld>
            <a:endParaRPr lang="en-US" dirty="0"/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2E9CC4D9-A605-0B4F-A54E-166C47F05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4702" y="6155901"/>
            <a:ext cx="5905012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0298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4B2B78C-3FDA-B14F-9755-3E182B9AB5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750" y="1196975"/>
            <a:ext cx="7559675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 err="1"/>
              <a:t>Title</a:t>
            </a:r>
            <a:endParaRPr lang="nl-NL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1EB4B3-72DB-E946-9773-7BF9CDE7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489CF2-C297-004A-9105-C95FCDE9630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92DB20D6-DC56-574F-8FFF-3E4F82037CD6}" type="datetime1">
              <a:rPr lang="en-US" smtClean="0"/>
              <a:t>12/14/23</a:t>
            </a:fld>
            <a:endParaRPr lang="en-US" dirty="0"/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A34208F6-03BD-3240-8D1B-190D23D21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4702" y="6155901"/>
            <a:ext cx="5905012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AC04FC2-62A1-2747-84F0-705EAD86CF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750" y="2450593"/>
            <a:ext cx="7559675" cy="3443316"/>
          </a:xfrm>
          <a:prstGeom prst="rect">
            <a:avLst/>
          </a:prstGeom>
        </p:spPr>
        <p:txBody>
          <a:bodyPr/>
          <a:lstStyle>
            <a:lvl1pPr marL="450850" marR="0" indent="-4508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9000" algn="l"/>
                <a:tab pos="1452563" algn="l"/>
              </a:tabLst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03275" indent="-309563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14425" indent="-3111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466850" indent="-3111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33563" indent="-366713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185988" indent="-352425">
              <a:spcBef>
                <a:spcPts val="600"/>
              </a:spcBef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2144713" indent="-311150"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2497138" indent="-352425">
              <a:tabLst/>
              <a:defRPr lang="nl-NL" sz="2200" b="0" i="0" kern="1200" baseline="0" noProof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IqueMolorepudit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endParaRPr lang="nl-NL" noProof="0" dirty="0"/>
          </a:p>
          <a:p>
            <a:pPr lvl="1"/>
            <a:r>
              <a:rPr lang="nl-NL" noProof="0" dirty="0" err="1"/>
              <a:t>L;ajgda;ldgjs</a:t>
            </a:r>
            <a:endParaRPr lang="nl-NL" noProof="0" dirty="0"/>
          </a:p>
          <a:p>
            <a:pPr lvl="2"/>
            <a:r>
              <a:rPr lang="nl-NL" noProof="0" dirty="0" err="1"/>
              <a:t>Lkadghjs;aoigdhsj</a:t>
            </a:r>
            <a:endParaRPr lang="nl-NL" noProof="0" dirty="0"/>
          </a:p>
          <a:p>
            <a:pPr lvl="3"/>
            <a:r>
              <a:rPr lang="nl-NL" noProof="0" dirty="0"/>
              <a:t>;</a:t>
            </a:r>
            <a:r>
              <a:rPr lang="nl-NL" noProof="0" dirty="0" err="1"/>
              <a:t>lasijdf;alkgdjs</a:t>
            </a:r>
            <a:endParaRPr lang="nl-NL" noProof="0" dirty="0"/>
          </a:p>
          <a:p>
            <a:pPr lvl="4"/>
            <a:r>
              <a:rPr lang="nl-NL" noProof="0" dirty="0"/>
              <a:t>;</a:t>
            </a:r>
            <a:r>
              <a:rPr lang="nl-NL" noProof="0" dirty="0" err="1"/>
              <a:t>ladsgjlasdkgj</a:t>
            </a:r>
            <a:endParaRPr lang="nl-NL" noProof="0" dirty="0"/>
          </a:p>
          <a:p>
            <a:pPr lvl="5"/>
            <a:r>
              <a:rPr lang="nl-NL" noProof="0" dirty="0" err="1"/>
              <a:t>A;lgdkj;asldgjk</a:t>
            </a:r>
            <a:endParaRPr lang="nl-NL" noProof="0" dirty="0"/>
          </a:p>
        </p:txBody>
      </p:sp>
      <p:pic>
        <p:nvPicPr>
          <p:cNvPr id="9" name="Afbeelding 8" descr="Afbeelding met mes&#10;&#10;Automatisch gegenereerde beschrijving">
            <a:extLst>
              <a:ext uri="{FF2B5EF4-FFF2-40B4-BE49-F238E27FC236}">
                <a16:creationId xmlns:a16="http://schemas.microsoft.com/office/drawing/2014/main" id="{82D4B21C-C185-004A-9831-46C152CF9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10" y="6019798"/>
            <a:ext cx="3416662" cy="6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5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,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4">
            <a:extLst>
              <a:ext uri="{FF2B5EF4-FFF2-40B4-BE49-F238E27FC236}">
                <a16:creationId xmlns:a16="http://schemas.microsoft.com/office/drawing/2014/main" id="{B9B350CB-A29C-EE44-968C-27573C7CD61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7363" y="368300"/>
            <a:ext cx="7561262" cy="563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03D66D9-ECDD-8F42-AA4D-0A0BAEA21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3635375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675B74A9-4308-094E-AAA6-F64E0495C3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513" y="1664209"/>
            <a:ext cx="3636000" cy="4238714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kern="1200" baseline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</a:t>
            </a:r>
            <a:r>
              <a:rPr lang="nl-NL" dirty="0"/>
              <a:t> et </a:t>
            </a:r>
            <a:r>
              <a:rPr lang="nl-NL" dirty="0" err="1"/>
              <a:t>adiantot</a:t>
            </a:r>
            <a:r>
              <a:rPr lang="nl-NL" dirty="0"/>
              <a:t> </a:t>
            </a:r>
            <a:r>
              <a:rPr lang="nl-NL" dirty="0" err="1"/>
              <a:t>Ique</a:t>
            </a:r>
            <a:r>
              <a:rPr lang="nl-NL" dirty="0"/>
              <a:t> </a:t>
            </a:r>
            <a:r>
              <a:rPr lang="nl-NL" dirty="0" err="1"/>
              <a:t>niminti</a:t>
            </a:r>
            <a:r>
              <a:rPr lang="nl-NL" dirty="0"/>
              <a:t> </a:t>
            </a:r>
            <a:r>
              <a:rPr lang="nl-NL" dirty="0" err="1"/>
              <a:t>nonsendaecae</a:t>
            </a:r>
            <a:r>
              <a:rPr lang="nl-NL" dirty="0"/>
              <a:t> </a:t>
            </a: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esecto</a:t>
            </a:r>
            <a:r>
              <a:rPr lang="nl-NL" dirty="0"/>
              <a:t> </a:t>
            </a:r>
            <a:r>
              <a:rPr lang="nl-NL" dirty="0" err="1"/>
              <a:t>dolorumenis</a:t>
            </a:r>
            <a:r>
              <a:rPr lang="nl-NL" dirty="0"/>
              <a:t> </a:t>
            </a:r>
            <a:r>
              <a:rPr lang="nl-NL" dirty="0" err="1"/>
              <a:t>aritat</a:t>
            </a:r>
            <a:r>
              <a:rPr lang="nl-NL" dirty="0"/>
              <a:t> et. </a:t>
            </a:r>
            <a:br>
              <a:rPr lang="nl-NL" dirty="0"/>
            </a:br>
            <a:r>
              <a:rPr lang="nl-NL" dirty="0"/>
              <a:t>&lt;Max.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4B844A0-0FCE-EB4C-878A-46324E876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C9F767A-0598-9F46-8C81-5CC90C5C531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6C94EC8-5DB8-604B-B50C-6B53120C7F72}" type="datetime1">
              <a:rPr lang="en-US" smtClean="0"/>
              <a:t>12/14/23</a:t>
            </a:fld>
            <a:endParaRPr lang="en-US" dirty="0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92FEE262-A16A-D94A-96B8-C80DC42599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7362" y="6155901"/>
            <a:ext cx="5592351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pic>
        <p:nvPicPr>
          <p:cNvPr id="10" name="Afbeelding 9" descr="Afbeelding met mes&#10;&#10;Automatisch gegenereerde beschrijving">
            <a:extLst>
              <a:ext uri="{FF2B5EF4-FFF2-40B4-BE49-F238E27FC236}">
                <a16:creationId xmlns:a16="http://schemas.microsoft.com/office/drawing/2014/main" id="{14540E7D-BDF4-1046-A6FE-1FFA0BC60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10" y="6019798"/>
            <a:ext cx="3416662" cy="6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9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, text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4">
            <a:extLst>
              <a:ext uri="{FF2B5EF4-FFF2-40B4-BE49-F238E27FC236}">
                <a16:creationId xmlns:a16="http://schemas.microsoft.com/office/drawing/2014/main" id="{8C646D2C-14FC-4849-B232-D232B44841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0" y="371475"/>
            <a:ext cx="7561262" cy="560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E0F6C43-E783-E94D-817B-54ED4798DF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41243" y="371475"/>
            <a:ext cx="3616761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B2AFECF8-3F43-7D4E-B0BE-17DE359BED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1242" y="1627632"/>
            <a:ext cx="3617383" cy="4349656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lang="nl-NL" sz="2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br>
              <a:rPr lang="nl-NL" dirty="0"/>
            </a:b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ipiendaMos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</a:t>
            </a:r>
            <a:r>
              <a:rPr lang="nl-NL" dirty="0"/>
              <a:t>. &lt;Max.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114D8C-EE28-164F-A68D-2D7FB85F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4004C84-B8D3-D04C-B52F-21E2517867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7D370B3A-8385-C849-BD87-5403289907E1}" type="datetime1">
              <a:rPr lang="en-US" smtClean="0"/>
              <a:t>12/14/23</a:t>
            </a:fld>
            <a:endParaRPr lang="en-US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23F53F34-F6EF-744C-82DC-1C60DF7238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4702" y="6155901"/>
            <a:ext cx="5905012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pic>
        <p:nvPicPr>
          <p:cNvPr id="14" name="Afbeelding 13" descr="Afbeelding met mes&#10;&#10;Automatisch gegenereerde beschrijving">
            <a:extLst>
              <a:ext uri="{FF2B5EF4-FFF2-40B4-BE49-F238E27FC236}">
                <a16:creationId xmlns:a16="http://schemas.microsoft.com/office/drawing/2014/main" id="{03E69BD7-736B-0549-9555-58A842F0E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10" y="6019798"/>
            <a:ext cx="3416662" cy="6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2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image </a:t>
            </a:r>
            <a:r>
              <a:rPr lang="nl-NL" dirty="0" err="1"/>
              <a:t>here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4076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 + caption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55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image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44E85E-CA6A-F844-A413-BC9479C4F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550" y="5948300"/>
            <a:ext cx="11522075" cy="541399"/>
          </a:xfrm>
          <a:prstGeom prst="rect">
            <a:avLst/>
          </a:prstGeom>
        </p:spPr>
        <p:txBody>
          <a:bodyPr lIns="0"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Itasita</a:t>
            </a:r>
            <a:r>
              <a:rPr lang="nl-NL" dirty="0"/>
              <a:t> </a:t>
            </a:r>
            <a:r>
              <a:rPr lang="nl-NL" dirty="0" err="1"/>
              <a:t>sima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min </a:t>
            </a:r>
            <a:r>
              <a:rPr lang="nl-NL" dirty="0" err="1"/>
              <a:t>evellor</a:t>
            </a:r>
            <a:r>
              <a:rPr lang="nl-NL" dirty="0"/>
              <a:t> </a:t>
            </a:r>
            <a:r>
              <a:rPr lang="nl-NL" dirty="0" err="1"/>
              <a:t>ratum</a:t>
            </a:r>
            <a:r>
              <a:rPr lang="nl-NL" dirty="0"/>
              <a:t> </a:t>
            </a:r>
            <a:r>
              <a:rPr lang="nl-NL" dirty="0" err="1"/>
              <a:t>laciis</a:t>
            </a:r>
            <a:r>
              <a:rPr lang="nl-NL" dirty="0"/>
              <a:t> et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voluptat</a:t>
            </a:r>
            <a:r>
              <a:rPr lang="nl-NL" dirty="0"/>
              <a:t> ut </a:t>
            </a:r>
            <a:r>
              <a:rPr lang="nl-NL" dirty="0" err="1"/>
              <a:t>lanis</a:t>
            </a:r>
            <a:r>
              <a:rPr lang="nl-NL" dirty="0"/>
              <a:t> </a:t>
            </a:r>
            <a:r>
              <a:rPr lang="nl-NL" dirty="0" err="1"/>
              <a:t>nit</a:t>
            </a:r>
            <a:r>
              <a:rPr lang="nl-NL" dirty="0"/>
              <a:t>, </a:t>
            </a:r>
            <a:r>
              <a:rPr lang="nl-NL" dirty="0" err="1"/>
              <a:t>eium</a:t>
            </a:r>
            <a:r>
              <a:rPr lang="nl-NL" dirty="0"/>
              <a:t> </a:t>
            </a:r>
            <a:r>
              <a:rPr lang="nl-NL" dirty="0" err="1"/>
              <a:t>quidus</a:t>
            </a:r>
            <a:r>
              <a:rPr lang="nl-NL" dirty="0"/>
              <a:t>, </a:t>
            </a:r>
            <a:r>
              <a:rPr lang="nl-NL" dirty="0" err="1"/>
              <a:t>quas</a:t>
            </a:r>
            <a:r>
              <a:rPr lang="nl-NL" dirty="0"/>
              <a:t> </a:t>
            </a:r>
            <a:r>
              <a:rPr lang="nl-NL" dirty="0" err="1"/>
              <a:t>nobis</a:t>
            </a:r>
            <a:r>
              <a:rPr lang="nl-NL" dirty="0"/>
              <a:t> </a:t>
            </a:r>
            <a:r>
              <a:rPr lang="nl-NL" dirty="0" err="1"/>
              <a:t>inusam</a:t>
            </a:r>
            <a:r>
              <a:rPr lang="nl-NL" dirty="0"/>
              <a:t> </a:t>
            </a:r>
            <a:r>
              <a:rPr lang="nl-NL" dirty="0" err="1"/>
              <a:t>cuptate</a:t>
            </a:r>
            <a:r>
              <a:rPr lang="nl-NL" dirty="0"/>
              <a:t> </a:t>
            </a:r>
            <a:r>
              <a:rPr lang="nl-NL" dirty="0" err="1"/>
              <a:t>mper</a:t>
            </a:r>
            <a:r>
              <a:rPr lang="nl-NL" dirty="0"/>
              <a:t> </a:t>
            </a:r>
            <a:r>
              <a:rPr lang="nl-NL" dirty="0" err="1"/>
              <a:t>nobit</a:t>
            </a:r>
            <a:r>
              <a:rPr lang="nl-NL" dirty="0"/>
              <a:t> hit </a:t>
            </a:r>
            <a:r>
              <a:rPr lang="nl-NL" dirty="0" err="1"/>
              <a:t>eliquam</a:t>
            </a:r>
            <a:r>
              <a:rPr lang="nl-NL" dirty="0"/>
              <a:t> </a:t>
            </a:r>
            <a:r>
              <a:rPr lang="nl-NL" dirty="0" err="1"/>
              <a:t>cori</a:t>
            </a:r>
            <a:r>
              <a:rPr lang="nl-NL" dirty="0"/>
              <a:t> </a:t>
            </a:r>
            <a:r>
              <a:rPr lang="nl-NL" dirty="0" err="1"/>
              <a:t>voloreicid</a:t>
            </a:r>
            <a:r>
              <a:rPr lang="nl-NL" dirty="0"/>
              <a:t> </a:t>
            </a:r>
            <a:r>
              <a:rPr lang="nl-NL" dirty="0" err="1"/>
              <a:t>mil</a:t>
            </a:r>
            <a:r>
              <a:rPr lang="nl-NL" dirty="0"/>
              <a:t> </a:t>
            </a:r>
            <a:r>
              <a:rPr lang="nl-NL" dirty="0" err="1"/>
              <a:t>minihilis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milit</a:t>
            </a:r>
            <a:r>
              <a:rPr lang="nl-NL" dirty="0"/>
              <a:t> es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eicatet</a:t>
            </a:r>
            <a:r>
              <a:rPr lang="nl-NL" dirty="0"/>
              <a:t> ad mi, </a:t>
            </a:r>
            <a:r>
              <a:rPr lang="nl-NL" dirty="0" err="1"/>
              <a:t>unt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dionseq</a:t>
            </a:r>
            <a:r>
              <a:rPr lang="nl-NL" dirty="0"/>
              <a:t> </a:t>
            </a:r>
            <a:r>
              <a:rPr lang="nl-NL" dirty="0" err="1"/>
              <a:t>uatusae</a:t>
            </a:r>
            <a:r>
              <a:rPr lang="nl-NL" dirty="0"/>
              <a:t> </a:t>
            </a:r>
            <a:r>
              <a:rPr lang="nl-NL" dirty="0" err="1"/>
              <a:t>verferf</a:t>
            </a:r>
            <a:r>
              <a:rPr lang="nl-NL" dirty="0"/>
              <a:t> </a:t>
            </a:r>
            <a:r>
              <a:rPr lang="nl-NL" dirty="0" err="1"/>
              <a:t>erumquunt</a:t>
            </a:r>
            <a:r>
              <a:rPr lang="nl-NL" dirty="0"/>
              <a:t>. &lt; 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3828969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9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7" r:id="rId3"/>
    <p:sldLayoutId id="2147483694" r:id="rId4"/>
    <p:sldLayoutId id="2147483706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8" r:id="rId14"/>
    <p:sldLayoutId id="2147483703" r:id="rId1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100" b="0" i="0" kern="1200">
          <a:solidFill>
            <a:schemeClr val="tx1"/>
          </a:solidFill>
          <a:latin typeface="Merriweather Regular" panose="020605030504060307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1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0"/>
        </a:spcBef>
        <a:buFont typeface="Verdana" pitchFamily="34" charset="0"/>
        <a:buChar char="–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ef, colorful&#10;&#10;Description automatically generated">
            <a:extLst>
              <a:ext uri="{FF2B5EF4-FFF2-40B4-BE49-F238E27FC236}">
                <a16:creationId xmlns:a16="http://schemas.microsoft.com/office/drawing/2014/main" id="{5126FC88-4549-B2C7-0BBF-C34B3857D9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" b="-172"/>
          <a:stretch/>
        </p:blipFill>
        <p:spPr>
          <a:xfrm rot="10800000">
            <a:off x="-1" y="-11840"/>
            <a:ext cx="12195173" cy="6869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7FB680-40E5-E7DE-988B-3AA671D0BDC0}"/>
              </a:ext>
            </a:extLst>
          </p:cNvPr>
          <p:cNvSpPr/>
          <p:nvPr/>
        </p:nvSpPr>
        <p:spPr>
          <a:xfrm>
            <a:off x="0" y="0"/>
            <a:ext cx="4890862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85000">
                <a:srgbClr val="FFFEFB">
                  <a:alpha val="60000"/>
                </a:srgbClr>
              </a:gs>
              <a:gs pos="75000">
                <a:srgbClr val="FFFEF9">
                  <a:lumMod val="99593"/>
                  <a:alpha val="69503"/>
                </a:srgbClr>
              </a:gs>
              <a:gs pos="100000">
                <a:schemeClr val="bg1">
                  <a:lumMod val="99649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60" name="Titel 59">
            <a:extLst>
              <a:ext uri="{FF2B5EF4-FFF2-40B4-BE49-F238E27FC236}">
                <a16:creationId xmlns:a16="http://schemas.microsoft.com/office/drawing/2014/main" id="{CC78946C-B05A-C44C-8747-667205A21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1" y="1269000"/>
            <a:ext cx="4530862" cy="4320000"/>
          </a:xfrm>
        </p:spPr>
        <p:txBody>
          <a:bodyPr/>
          <a:lstStyle/>
          <a:p>
            <a:r>
              <a:rPr lang="en-GB" sz="5400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Paleoklimaat</a:t>
            </a:r>
            <a:br>
              <a:rPr lang="en-GB" sz="54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</a:br>
            <a:r>
              <a:rPr lang="en-GB" sz="5400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simulaties</a:t>
            </a:r>
            <a:r>
              <a:rPr lang="en-GB" sz="5400" dirty="0">
                <a:latin typeface="+mj-lt"/>
              </a:rPr>
              <a:t>:</a:t>
            </a:r>
            <a:br>
              <a:rPr lang="en-GB" sz="4400" dirty="0">
                <a:latin typeface="+mj-lt"/>
              </a:rPr>
            </a:br>
            <a:br>
              <a:rPr lang="en-GB" sz="4400" dirty="0">
                <a:latin typeface="+mj-lt"/>
              </a:rPr>
            </a:br>
            <a:r>
              <a:rPr lang="en-GB" sz="4400" b="1" i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fascinerend</a:t>
            </a:r>
            <a:r>
              <a:rPr lang="en-GB" sz="4400" dirty="0">
                <a:latin typeface="+mj-lt"/>
              </a:rPr>
              <a:t>,</a:t>
            </a:r>
            <a:br>
              <a:rPr lang="en-GB" sz="4400" dirty="0">
                <a:latin typeface="+mj-lt"/>
              </a:rPr>
            </a:br>
            <a:r>
              <a:rPr lang="en-GB" sz="4400" b="1" i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uitdagend</a:t>
            </a:r>
            <a:r>
              <a:rPr lang="en-GB" sz="4400" dirty="0">
                <a:latin typeface="+mj-lt"/>
              </a:rPr>
              <a:t>,</a:t>
            </a:r>
            <a:br>
              <a:rPr lang="en-GB" sz="4400" dirty="0">
                <a:latin typeface="+mj-lt"/>
              </a:rPr>
            </a:br>
            <a:r>
              <a:rPr lang="en-GB" sz="4400" b="1" i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relevant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8E32809-CE2C-7542-A898-F280D7BE1B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60000"/>
            <a:ext cx="4890861" cy="291920"/>
          </a:xfrm>
        </p:spPr>
        <p:txBody>
          <a:bodyPr/>
          <a:lstStyle/>
          <a:p>
            <a:pPr algn="ctr"/>
            <a:r>
              <a:rPr lang="nl-NL" sz="2000" dirty="0">
                <a:latin typeface="Gill Sans SemiBold" charset="0"/>
                <a:ea typeface="Gill Sans SemiBold" charset="0"/>
                <a:cs typeface="Gill Sans SemiBold" charset="0"/>
              </a:rPr>
              <a:t>Michiel </a:t>
            </a:r>
            <a:r>
              <a:rPr lang="nl-NL" sz="2000" dirty="0" err="1">
                <a:latin typeface="Gill Sans SemiBold" charset="0"/>
                <a:ea typeface="Gill Sans SemiBold" charset="0"/>
                <a:cs typeface="Gill Sans SemiBold" charset="0"/>
              </a:rPr>
              <a:t>Baatsen</a:t>
            </a:r>
            <a:r>
              <a:rPr lang="nl-NL" sz="2000" dirty="0">
                <a:latin typeface="Gill Sans SemiBold" charset="0"/>
                <a:ea typeface="Gill Sans SemiBold" charset="0"/>
                <a:cs typeface="Gill Sans SemiBold" charset="0"/>
              </a:rPr>
              <a:t> – </a:t>
            </a:r>
            <a:r>
              <a:rPr lang="nl-NL" sz="2000" i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m.l.j.baatsen@uu.nl</a:t>
            </a:r>
            <a:endParaRPr lang="nl-NL" sz="2000" i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  <a:p>
            <a:pPr algn="ctr"/>
            <a:endParaRPr lang="nl-NL" sz="2000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0DBE498-77E0-2D4E-8CE2-F2FE22FA26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0001" y="691870"/>
            <a:ext cx="4114029" cy="270592"/>
          </a:xfrm>
        </p:spPr>
        <p:txBody>
          <a:bodyPr/>
          <a:lstStyle/>
          <a:p>
            <a:pPr algn="ctr"/>
            <a:r>
              <a:rPr lang="nl-NL" sz="2000" dirty="0">
                <a:latin typeface="+mn-lt"/>
              </a:rPr>
              <a:t>WND-conferentie 16 december 2023</a:t>
            </a:r>
          </a:p>
        </p:txBody>
      </p:sp>
      <p:pic>
        <p:nvPicPr>
          <p:cNvPr id="11" name="Picture 10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341EE8BD-BCAC-CCFF-1DCC-A7FDCB1DA9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091" y="6129652"/>
            <a:ext cx="3063559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30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GB" sz="3200">
                <a:latin typeface="+mj-lt"/>
              </a:rPr>
              <a:t>Example: parameterisation of shallow convection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09" y="1371035"/>
            <a:ext cx="5805066" cy="4115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99"/>
            <a:ext cx="7004772" cy="5253579"/>
          </a:xfrm>
          <a:prstGeom prst="rect">
            <a:avLst/>
          </a:prstGeom>
        </p:spPr>
      </p:pic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98D208E6-4F7C-A59D-5E31-DF110C6B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9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8988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 showing different colors and lines&#10;&#10;Description automatically generated with medium confidence">
            <a:extLst>
              <a:ext uri="{FF2B5EF4-FFF2-40B4-BE49-F238E27FC236}">
                <a16:creationId xmlns:a16="http://schemas.microsoft.com/office/drawing/2014/main" id="{BEB66E4B-3215-4941-CD73-64D31EAC7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579"/>
          <a:stretch/>
        </p:blipFill>
        <p:spPr>
          <a:xfrm>
            <a:off x="6748247" y="900000"/>
            <a:ext cx="5032400" cy="540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Model ‘tuning’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56745" y="1253617"/>
            <a:ext cx="11438431" cy="4899962"/>
          </a:xfrm>
        </p:spPr>
        <p:txBody>
          <a:bodyPr/>
          <a:lstStyle/>
          <a:p>
            <a:pPr lvl="0"/>
            <a:endParaRPr lang="en-US" sz="2400" b="1" dirty="0">
              <a:solidFill>
                <a:srgbClr val="000000"/>
              </a:solidFill>
              <a:latin typeface="Gill Sans SemiBold" charset="0"/>
              <a:ea typeface="Gill Sans SemiBold" charset="0"/>
              <a:cs typeface="Gill Sans SemiBold" charset="0"/>
            </a:endParaRPr>
          </a:p>
          <a:p>
            <a:pPr lvl="0"/>
            <a:r>
              <a:rPr lang="en-US" sz="2600" b="1" dirty="0">
                <a:solidFill>
                  <a:srgbClr val="000000"/>
                </a:solidFill>
                <a:latin typeface="Gill Sans SemiBold" charset="0"/>
                <a:ea typeface="Gill Sans SemiBold" charset="0"/>
                <a:cs typeface="Gill Sans SemiBold" charset="0"/>
              </a:rPr>
              <a:t>Most commonly used variables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: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Top of atmosphere </a:t>
            </a:r>
            <a:r>
              <a:rPr lang="en-US" sz="2600" b="1" i="1" dirty="0">
                <a:solidFill>
                  <a:srgbClr val="C00935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radiative balance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;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Shortwave/longwave cloud forcing;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Total </a:t>
            </a:r>
            <a:r>
              <a:rPr lang="en-US" sz="2600" dirty="0" err="1">
                <a:solidFill>
                  <a:srgbClr val="000000"/>
                </a:solidFill>
                <a:latin typeface="Gill Sans MT" panose="020B0502020104020203"/>
              </a:rPr>
              <a:t>precipitable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 water;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Precipitation.</a:t>
            </a:r>
          </a:p>
          <a:p>
            <a:pPr lvl="0"/>
            <a:endParaRPr lang="en-US" sz="2400" dirty="0">
              <a:solidFill>
                <a:srgbClr val="000000"/>
              </a:solidFill>
              <a:latin typeface="Gill Sans MT" panose="020B0502020104020203"/>
            </a:endParaRPr>
          </a:p>
          <a:p>
            <a:pPr lvl="0"/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These variables are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</a:rPr>
              <a:t>compared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 against the</a:t>
            </a:r>
          </a:p>
          <a:p>
            <a:pPr lvl="0"/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available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</a:rPr>
              <a:t>observational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 and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</a:rPr>
              <a:t>reanalysis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</a:rPr>
              <a:t>datasets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,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using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</a:rPr>
              <a:t>coupled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/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</a:rPr>
              <a:t>uncoupled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 simulations.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37BB5A9A-0DD7-BA8C-CADB-2CE519CF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10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841994-A326-118B-6B88-40F1EC194C5D}"/>
              </a:ext>
            </a:extLst>
          </p:cNvPr>
          <p:cNvCxnSpPr>
            <a:cxnSpLocks/>
          </p:cNvCxnSpPr>
          <p:nvPr/>
        </p:nvCxnSpPr>
        <p:spPr>
          <a:xfrm>
            <a:off x="6097587" y="2554014"/>
            <a:ext cx="986385" cy="651641"/>
          </a:xfrm>
          <a:prstGeom prst="line">
            <a:avLst/>
          </a:prstGeom>
          <a:ln w="38100">
            <a:solidFill>
              <a:srgbClr val="C0093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36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16"/>
          <a:stretch/>
        </p:blipFill>
        <p:spPr>
          <a:xfrm>
            <a:off x="6622837" y="900000"/>
            <a:ext cx="5290112" cy="29047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Model tuning example: CAM6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6" y="1111257"/>
            <a:ext cx="2775124" cy="25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6" y="3633579"/>
            <a:ext cx="2775123" cy="2520000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057350" y="900000"/>
            <a:ext cx="3753354" cy="5253579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u="sng" dirty="0">
              <a:solidFill>
                <a:srgbClr val="000000"/>
              </a:solidFill>
              <a:latin typeface="Gill Sans MT" panose="020B0502020104020203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</a:rPr>
              <a:t>Cool model bias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,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radiative imbalance.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</a:rPr>
              <a:t>SWCF too strong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, parameters adjusted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to reduce low clouds.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Gill Sans MT" panose="020B0502020104020203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</a:rPr>
              <a:t>Adjusted model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 version has much better balance and temperatures.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Gill Sans MT" panose="020B0502020104020203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</a:rPr>
              <a:t>TOA radiative balance 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very important (drift).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Gill Sans MT" panose="020B0502020104020203"/>
            </a:endParaRP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BEB534A0-B92A-F72A-ECE6-9AC74B6E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11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839E8-8BC8-99D4-D99C-E913AD6C1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84"/>
          <a:stretch/>
        </p:blipFill>
        <p:spPr>
          <a:xfrm>
            <a:off x="6622837" y="3804744"/>
            <a:ext cx="5290112" cy="283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4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Summary model bias and tuning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95175" y="900000"/>
            <a:ext cx="10800001" cy="5253579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0000"/>
                </a:solidFill>
                <a:latin typeface="Gill Sans SemiBold" charset="0"/>
                <a:ea typeface="Gill Sans SemiBold" charset="0"/>
                <a:cs typeface="Gill Sans SemiBold" charset="0"/>
              </a:rPr>
              <a:t>Models are never perfect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!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0000"/>
                </a:solidFill>
                <a:latin typeface="Gill Sans SemiBold" charset="0"/>
                <a:ea typeface="Gill Sans SemiBold" charset="0"/>
                <a:cs typeface="Gill Sans SemiBold" charset="0"/>
              </a:rPr>
              <a:t>Model biases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 detected with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</a:rPr>
              <a:t>observations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, also not perfect!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0000"/>
              </a:solidFill>
              <a:latin typeface="Gill Sans MT" panose="020B0502020104020203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0000"/>
                </a:solidFill>
                <a:latin typeface="Gill Sans SemiBold" charset="0"/>
                <a:ea typeface="Gill Sans SemiBold" charset="0"/>
                <a:cs typeface="Gill Sans SemiBold" charset="0"/>
              </a:rPr>
              <a:t>Tuning models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: adjust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</a:rPr>
              <a:t>parameter settings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;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Consider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</a:rPr>
              <a:t>variables poorly constrained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 by observations.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0000"/>
                </a:solidFill>
                <a:latin typeface="Gill Sans SemiBold" charset="0"/>
                <a:ea typeface="Gill Sans SemiBold" charset="0"/>
                <a:cs typeface="Gill Sans SemiBold" charset="0"/>
              </a:rPr>
              <a:t>All models need tuning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, often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</a:rPr>
              <a:t>delicate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 process.</a:t>
            </a:r>
          </a:p>
          <a:p>
            <a:pPr lvl="0"/>
            <a:endParaRPr lang="en-US" sz="2600" dirty="0">
              <a:solidFill>
                <a:srgbClr val="000000"/>
              </a:solidFill>
              <a:latin typeface="Gill Sans MT" panose="020B0502020104020203"/>
            </a:endParaRPr>
          </a:p>
          <a:p>
            <a:pPr lvl="0"/>
            <a:r>
              <a:rPr lang="en-US" sz="2600" b="1" dirty="0">
                <a:solidFill>
                  <a:srgbClr val="0000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Open questions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We tuned our climate model to our best capabilities;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</a:rPr>
              <a:t>How will it perform under different conditions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The underlying physics are sound, but what about the </a:t>
            </a:r>
            <a:r>
              <a:rPr lang="en-US" sz="2600" dirty="0" err="1">
                <a:solidFill>
                  <a:srgbClr val="000000"/>
                </a:solidFill>
                <a:latin typeface="Gill Sans MT" panose="020B0502020104020203"/>
              </a:rPr>
              <a:t>parameterisations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FBF89ED5-555C-6CC4-48B3-F0D3895C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12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410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Paleoclimate modelling: learning from the (deep) past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35" y="1590017"/>
            <a:ext cx="11165903" cy="45361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9537" y="817796"/>
            <a:ext cx="195612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935"/>
                </a:solidFill>
                <a:latin typeface="Gill Sans SemiBold" charset="0"/>
                <a:ea typeface="Gill Sans SemiBold" charset="0"/>
                <a:cs typeface="Gill Sans SemiBold" charset="0"/>
              </a:rPr>
              <a:t>Eocene:</a:t>
            </a:r>
            <a:br>
              <a:rPr lang="en-GB" sz="2400" b="1" dirty="0">
                <a:solidFill>
                  <a:srgbClr val="C00935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GB" sz="2400" b="1" dirty="0">
                <a:solidFill>
                  <a:srgbClr val="C00935"/>
                </a:solidFill>
                <a:latin typeface="Gill Sans SemiBold" charset="0"/>
                <a:ea typeface="Gill Sans SemiBold" charset="0"/>
                <a:cs typeface="Gill Sans SemiBold" charset="0"/>
              </a:rPr>
              <a:t>‘</a:t>
            </a:r>
            <a:r>
              <a:rPr lang="en-GB" sz="2400" b="1" i="1" dirty="0">
                <a:solidFill>
                  <a:srgbClr val="C00935"/>
                </a:solidFill>
                <a:latin typeface="Gill Sans SemiBold" charset="0"/>
                <a:ea typeface="Gill Sans SemiBold" charset="0"/>
                <a:cs typeface="Gill Sans SemiBold" charset="0"/>
              </a:rPr>
              <a:t>hothouse</a:t>
            </a:r>
            <a:r>
              <a:rPr lang="en-GB" sz="2400" b="1" dirty="0">
                <a:solidFill>
                  <a:srgbClr val="C00935"/>
                </a:solidFill>
                <a:latin typeface="Gill Sans SemiBold" charset="0"/>
                <a:ea typeface="Gill Sans SemiBold" charset="0"/>
                <a:cs typeface="Gill Sans SemiBold" charset="0"/>
              </a:rPr>
              <a:t>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51998" y="813975"/>
            <a:ext cx="24654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3">
                    <a:lumMod val="7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  <a:t>Pliocene:</a:t>
            </a:r>
            <a:br>
              <a:rPr lang="en-GB" sz="2400" b="1" dirty="0">
                <a:solidFill>
                  <a:schemeClr val="accent3">
                    <a:lumMod val="7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GB" sz="2400" b="1" i="1" dirty="0">
                <a:solidFill>
                  <a:schemeClr val="accent3">
                    <a:lumMod val="7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  <a:t>400ppm analogue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7313" y="813975"/>
            <a:ext cx="25397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  <a:t>Last Inter-Glacial:</a:t>
            </a:r>
            <a:br>
              <a:rPr lang="en-GB" sz="2400" b="1" dirty="0">
                <a:solidFill>
                  <a:schemeClr val="accent4">
                    <a:lumMod val="7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GB" sz="2400" b="1" i="1" dirty="0">
                <a:solidFill>
                  <a:schemeClr val="accent4">
                    <a:lumMod val="7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  <a:t>present analogue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57010" y="813975"/>
            <a:ext cx="24654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75000"/>
                    <a:lumOff val="2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  <a:t>Holocene:</a:t>
            </a:r>
            <a:br>
              <a:rPr lang="en-GB" sz="2400" b="1" dirty="0">
                <a:solidFill>
                  <a:schemeClr val="accent5">
                    <a:lumMod val="75000"/>
                    <a:lumOff val="2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GB" sz="2400" b="1" dirty="0">
                <a:solidFill>
                  <a:schemeClr val="accent5">
                    <a:lumMod val="75000"/>
                    <a:lumOff val="2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  <a:t>‘</a:t>
            </a:r>
            <a:r>
              <a:rPr lang="en-GB" sz="2400" b="1" i="1" dirty="0">
                <a:solidFill>
                  <a:schemeClr val="accent5">
                    <a:lumMod val="75000"/>
                    <a:lumOff val="2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  <a:t>Stable</a:t>
            </a:r>
            <a:r>
              <a:rPr lang="en-GB" sz="2400" b="1" dirty="0">
                <a:solidFill>
                  <a:schemeClr val="accent5">
                    <a:lumMod val="75000"/>
                    <a:lumOff val="2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  <a:t>’ </a:t>
            </a:r>
            <a:r>
              <a:rPr lang="en-GB" sz="2400" b="1" i="1" dirty="0">
                <a:solidFill>
                  <a:schemeClr val="accent5">
                    <a:lumMod val="75000"/>
                    <a:lumOff val="2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  <a:t>reference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63946" y="6155283"/>
            <a:ext cx="227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7C0622"/>
                </a:solidFill>
                <a:latin typeface="Gill Sans SemiBold" charset="0"/>
                <a:ea typeface="Gill Sans SemiBold" charset="0"/>
                <a:cs typeface="Gill Sans SemiBold" charset="0"/>
              </a:rPr>
              <a:t>Burke et al. (2018)</a:t>
            </a: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9F72504E-DFE6-92C9-FE02-0D4E21F4E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13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81EBD1-771A-7029-81C2-F71F0C937A61}"/>
              </a:ext>
            </a:extLst>
          </p:cNvPr>
          <p:cNvCxnSpPr/>
          <p:nvPr/>
        </p:nvCxnSpPr>
        <p:spPr>
          <a:xfrm>
            <a:off x="8313683" y="3783724"/>
            <a:ext cx="1471448" cy="0"/>
          </a:xfrm>
          <a:prstGeom prst="line">
            <a:avLst/>
          </a:prstGeom>
          <a:ln w="38100">
            <a:solidFill>
              <a:schemeClr val="accent5">
                <a:lumMod val="75000"/>
                <a:lumOff val="2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312CF8-A5BB-0FF9-BF9C-715BBC0C07FE}"/>
              </a:ext>
            </a:extLst>
          </p:cNvPr>
          <p:cNvCxnSpPr>
            <a:cxnSpLocks/>
          </p:cNvCxnSpPr>
          <p:nvPr/>
        </p:nvCxnSpPr>
        <p:spPr>
          <a:xfrm>
            <a:off x="6553201" y="3783724"/>
            <a:ext cx="204951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8F64AB-3E4A-CD2A-CB55-57089793F6E2}"/>
              </a:ext>
            </a:extLst>
          </p:cNvPr>
          <p:cNvCxnSpPr>
            <a:cxnSpLocks/>
          </p:cNvCxnSpPr>
          <p:nvPr/>
        </p:nvCxnSpPr>
        <p:spPr>
          <a:xfrm>
            <a:off x="3074276" y="3210911"/>
            <a:ext cx="1161393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73CAC8-3F9F-5A59-F2DD-2509C42BB19F}"/>
              </a:ext>
            </a:extLst>
          </p:cNvPr>
          <p:cNvCxnSpPr>
            <a:cxnSpLocks/>
          </p:cNvCxnSpPr>
          <p:nvPr/>
        </p:nvCxnSpPr>
        <p:spPr>
          <a:xfrm>
            <a:off x="1250731" y="3095297"/>
            <a:ext cx="767255" cy="0"/>
          </a:xfrm>
          <a:prstGeom prst="line">
            <a:avLst/>
          </a:prstGeom>
          <a:ln w="38100">
            <a:solidFill>
              <a:srgbClr val="C0093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09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46538" y="9919"/>
            <a:ext cx="11648637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Why do we simulate paleoclimate?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14620" y="909919"/>
            <a:ext cx="6816881" cy="52025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Understand </a:t>
            </a:r>
            <a:r>
              <a:rPr lang="en-US" sz="2600" u="sng" dirty="0" err="1">
                <a:solidFill>
                  <a:srgbClr val="000000"/>
                </a:solidFill>
                <a:latin typeface="Gill Sans MT" panose="020B0502020104020203"/>
                <a:sym typeface="Wingdings"/>
              </a:rPr>
              <a:t>palaeoclimate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; 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very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limited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Find out fundamental 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properties of warm climates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Find and study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analogues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for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present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/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future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climate.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Test climate models</a:t>
            </a:r>
            <a:b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beyond their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comfort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zone.</a:t>
            </a:r>
            <a:endParaRPr lang="en-US" sz="2600" u="sng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Challenge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: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‘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Equable’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climates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9978" y="3247577"/>
            <a:ext cx="4121755" cy="36104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4542FD-1D43-E14D-8708-5AFBF2DBD60F}"/>
              </a:ext>
            </a:extLst>
          </p:cNvPr>
          <p:cNvSpPr txBox="1"/>
          <p:nvPr/>
        </p:nvSpPr>
        <p:spPr>
          <a:xfrm>
            <a:off x="8428931" y="5766971"/>
            <a:ext cx="2179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7C0622"/>
                </a:solidFill>
                <a:latin typeface="Gill Sans SemiBold" charset="0"/>
                <a:ea typeface="Gill Sans SemiBold" charset="0"/>
                <a:cs typeface="Gill Sans SemiBold" charset="0"/>
              </a:rPr>
              <a:t>Evans et al. (2018)</a:t>
            </a:r>
          </a:p>
        </p:txBody>
      </p:sp>
      <p:pic>
        <p:nvPicPr>
          <p:cNvPr id="11" name="Picture 240" descr="nature08399-f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0356" y="130584"/>
            <a:ext cx="4720199" cy="34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4542FD-1D43-E14D-8708-5AFBF2DBD60F}"/>
              </a:ext>
            </a:extLst>
          </p:cNvPr>
          <p:cNvSpPr txBox="1"/>
          <p:nvPr/>
        </p:nvSpPr>
        <p:spPr>
          <a:xfrm>
            <a:off x="9869186" y="3549184"/>
            <a:ext cx="2313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 err="1">
                <a:solidFill>
                  <a:srgbClr val="7C0622"/>
                </a:solidFill>
                <a:latin typeface="Gill Sans SemiBold" charset="0"/>
                <a:ea typeface="Gill Sans SemiBold" charset="0"/>
                <a:cs typeface="Gill Sans SemiBold" charset="0"/>
              </a:rPr>
              <a:t>Bijl</a:t>
            </a:r>
            <a:r>
              <a:rPr lang="en-US" sz="2000" b="1" i="1" dirty="0">
                <a:solidFill>
                  <a:srgbClr val="7C0622"/>
                </a:solidFill>
                <a:latin typeface="Gill Sans SemiBold" charset="0"/>
                <a:ea typeface="Gill Sans SemiBold" charset="0"/>
                <a:cs typeface="Gill Sans SemiBold" charset="0"/>
              </a:rPr>
              <a:t> et al. (2009)</a:t>
            </a: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FAC7FEFC-8896-6E53-7327-598E77F6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14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9257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A2E0FFA-80E5-7055-4B73-9A133E5D0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47" y="980034"/>
            <a:ext cx="10800000" cy="58779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4154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Putting these time scales into perspective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887592" y="704099"/>
            <a:ext cx="2893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 err="1">
                <a:solidFill>
                  <a:srgbClr val="7C0622"/>
                </a:solidFill>
                <a:latin typeface="Gill Sans SemiBold" charset="0"/>
                <a:ea typeface="Gill Sans SemiBold" charset="0"/>
                <a:cs typeface="Gill Sans SemiBold" charset="0"/>
              </a:rPr>
              <a:t>Westerhold</a:t>
            </a:r>
            <a:r>
              <a:rPr lang="en-US" sz="2000" b="1" i="1" dirty="0">
                <a:solidFill>
                  <a:srgbClr val="7C0622"/>
                </a:solidFill>
                <a:latin typeface="Gill Sans SemiBold" charset="0"/>
                <a:ea typeface="Gill Sans SemiBold" charset="0"/>
                <a:cs typeface="Gill Sans SemiBold" charset="0"/>
              </a:rPr>
              <a:t> et al. (2020)</a:t>
            </a: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09467D9A-24F8-1FF1-234E-430F7038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15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2081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atellite image of the earth&#10;&#10;Description automatically generated with medium confidence">
            <a:extLst>
              <a:ext uri="{FF2B5EF4-FFF2-40B4-BE49-F238E27FC236}">
                <a16:creationId xmlns:a16="http://schemas.microsoft.com/office/drawing/2014/main" id="{E56E6F86-08CF-A292-9C1B-B9B5993CF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625" y="0"/>
            <a:ext cx="121968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5368"/>
            <a:ext cx="10800000" cy="900000"/>
          </a:xfrm>
        </p:spPr>
        <p:txBody>
          <a:bodyPr anchor="ctr"/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The EOT: a prime example of a climate tipping point?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20AE54-BD5F-953F-EA46-968B505FCD0F}"/>
              </a:ext>
            </a:extLst>
          </p:cNvPr>
          <p:cNvCxnSpPr/>
          <p:nvPr/>
        </p:nvCxnSpPr>
        <p:spPr>
          <a:xfrm>
            <a:off x="2540086" y="6316925"/>
            <a:ext cx="7107029" cy="0"/>
          </a:xfrm>
          <a:prstGeom prst="straightConnector1">
            <a:avLst/>
          </a:prstGeom>
          <a:ln w="38100">
            <a:solidFill>
              <a:srgbClr val="FFFFFF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2D0A15-DDB0-B1EC-AC27-7378348FC7F6}"/>
              </a:ext>
            </a:extLst>
          </p:cNvPr>
          <p:cNvCxnSpPr/>
          <p:nvPr/>
        </p:nvCxnSpPr>
        <p:spPr>
          <a:xfrm flipV="1">
            <a:off x="2540086" y="1423590"/>
            <a:ext cx="0" cy="4893333"/>
          </a:xfrm>
          <a:prstGeom prst="straightConnector1">
            <a:avLst/>
          </a:prstGeom>
          <a:ln w="38100">
            <a:solidFill>
              <a:srgbClr val="FFFFFF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1F1F3A7-BD3D-007B-461C-A2CE0111274B}"/>
              </a:ext>
            </a:extLst>
          </p:cNvPr>
          <p:cNvSpPr txBox="1"/>
          <p:nvPr/>
        </p:nvSpPr>
        <p:spPr>
          <a:xfrm rot="16200000">
            <a:off x="-164205" y="3608647"/>
            <a:ext cx="4893333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SemiBold" charset="0"/>
                <a:ea typeface="Gill Sans SemiBold" charset="0"/>
                <a:cs typeface="Gill Sans SemiBold" charset="0"/>
              </a:rPr>
              <a:t>Ice Volume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D157B9-D3B2-00E2-842F-F8D246D31E03}"/>
              </a:ext>
            </a:extLst>
          </p:cNvPr>
          <p:cNvSpPr txBox="1"/>
          <p:nvPr/>
        </p:nvSpPr>
        <p:spPr>
          <a:xfrm>
            <a:off x="2544072" y="6291014"/>
            <a:ext cx="710702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SemiBold" charset="0"/>
                <a:ea typeface="Gill Sans SemiBold" charset="0"/>
                <a:cs typeface="Gill Sans SemiBold" charset="0"/>
              </a:rPr>
              <a:t>Radiative Forcing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60EFC3-E128-E732-D9EA-809CCBB5B516}"/>
              </a:ext>
            </a:extLst>
          </p:cNvPr>
          <p:cNvCxnSpPr/>
          <p:nvPr/>
        </p:nvCxnSpPr>
        <p:spPr>
          <a:xfrm flipV="1">
            <a:off x="4270506" y="1949517"/>
            <a:ext cx="1484" cy="2755982"/>
          </a:xfrm>
          <a:prstGeom prst="straightConnector1">
            <a:avLst/>
          </a:prstGeom>
          <a:ln w="57150">
            <a:solidFill>
              <a:srgbClr val="FDDE03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BFBBF14-DB20-0609-2BB6-8177150A2E6E}"/>
              </a:ext>
            </a:extLst>
          </p:cNvPr>
          <p:cNvSpPr txBox="1"/>
          <p:nvPr/>
        </p:nvSpPr>
        <p:spPr>
          <a:xfrm>
            <a:off x="3120630" y="3068020"/>
            <a:ext cx="1024255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DDE03"/>
                </a:solidFill>
                <a:latin typeface="Gill Sans SemiBold" charset="0"/>
                <a:ea typeface="Gill Sans SemiBold" charset="0"/>
                <a:cs typeface="Gill Sans SemiBold" charset="0"/>
              </a:rPr>
              <a:t>EOT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5B3CC42-9EBF-816D-B009-65B5ABE10D0E}"/>
              </a:ext>
            </a:extLst>
          </p:cNvPr>
          <p:cNvSpPr/>
          <p:nvPr/>
        </p:nvSpPr>
        <p:spPr>
          <a:xfrm>
            <a:off x="2675335" y="1772889"/>
            <a:ext cx="6696601" cy="4168877"/>
          </a:xfrm>
          <a:custGeom>
            <a:avLst/>
            <a:gdLst>
              <a:gd name="connsiteX0" fmla="*/ 0 w 4013200"/>
              <a:gd name="connsiteY0" fmla="*/ 0 h 1924050"/>
              <a:gd name="connsiteX1" fmla="*/ 1155700 w 4013200"/>
              <a:gd name="connsiteY1" fmla="*/ 57150 h 1924050"/>
              <a:gd name="connsiteX2" fmla="*/ 2203450 w 4013200"/>
              <a:gd name="connsiteY2" fmla="*/ 222250 h 1924050"/>
              <a:gd name="connsiteX3" fmla="*/ 2463800 w 4013200"/>
              <a:gd name="connsiteY3" fmla="*/ 546100 h 1924050"/>
              <a:gd name="connsiteX4" fmla="*/ 1701800 w 4013200"/>
              <a:gd name="connsiteY4" fmla="*/ 882650 h 1924050"/>
              <a:gd name="connsiteX5" fmla="*/ 1060450 w 4013200"/>
              <a:gd name="connsiteY5" fmla="*/ 1339850 h 1924050"/>
              <a:gd name="connsiteX6" fmla="*/ 1416050 w 4013200"/>
              <a:gd name="connsiteY6" fmla="*/ 1606550 h 1924050"/>
              <a:gd name="connsiteX7" fmla="*/ 2921000 w 4013200"/>
              <a:gd name="connsiteY7" fmla="*/ 1847850 h 1924050"/>
              <a:gd name="connsiteX8" fmla="*/ 4013200 w 4013200"/>
              <a:gd name="connsiteY8" fmla="*/ 1924050 h 1924050"/>
              <a:gd name="connsiteX0" fmla="*/ 0 w 4013200"/>
              <a:gd name="connsiteY0" fmla="*/ 0 h 1924050"/>
              <a:gd name="connsiteX1" fmla="*/ 1155700 w 4013200"/>
              <a:gd name="connsiteY1" fmla="*/ 57150 h 1924050"/>
              <a:gd name="connsiteX2" fmla="*/ 2203450 w 4013200"/>
              <a:gd name="connsiteY2" fmla="*/ 222250 h 1924050"/>
              <a:gd name="connsiteX3" fmla="*/ 2463800 w 4013200"/>
              <a:gd name="connsiteY3" fmla="*/ 546100 h 1924050"/>
              <a:gd name="connsiteX4" fmla="*/ 1695908 w 4013200"/>
              <a:gd name="connsiteY4" fmla="*/ 903760 h 1924050"/>
              <a:gd name="connsiteX5" fmla="*/ 1060450 w 4013200"/>
              <a:gd name="connsiteY5" fmla="*/ 1339850 h 1924050"/>
              <a:gd name="connsiteX6" fmla="*/ 1416050 w 4013200"/>
              <a:gd name="connsiteY6" fmla="*/ 1606550 h 1924050"/>
              <a:gd name="connsiteX7" fmla="*/ 2921000 w 4013200"/>
              <a:gd name="connsiteY7" fmla="*/ 1847850 h 1924050"/>
              <a:gd name="connsiteX8" fmla="*/ 4013200 w 4013200"/>
              <a:gd name="connsiteY8" fmla="*/ 1924050 h 1924050"/>
              <a:gd name="connsiteX0" fmla="*/ 0 w 4013200"/>
              <a:gd name="connsiteY0" fmla="*/ 0 h 1924050"/>
              <a:gd name="connsiteX1" fmla="*/ 1155700 w 4013200"/>
              <a:gd name="connsiteY1" fmla="*/ 57150 h 1924050"/>
              <a:gd name="connsiteX2" fmla="*/ 2203450 w 4013200"/>
              <a:gd name="connsiteY2" fmla="*/ 222250 h 1924050"/>
              <a:gd name="connsiteX3" fmla="*/ 2463800 w 4013200"/>
              <a:gd name="connsiteY3" fmla="*/ 546100 h 1924050"/>
              <a:gd name="connsiteX4" fmla="*/ 1695908 w 4013200"/>
              <a:gd name="connsiteY4" fmla="*/ 903760 h 1924050"/>
              <a:gd name="connsiteX5" fmla="*/ 1060450 w 4013200"/>
              <a:gd name="connsiteY5" fmla="*/ 1339850 h 1924050"/>
              <a:gd name="connsiteX6" fmla="*/ 1416050 w 4013200"/>
              <a:gd name="connsiteY6" fmla="*/ 1606550 h 1924050"/>
              <a:gd name="connsiteX7" fmla="*/ 2921000 w 4013200"/>
              <a:gd name="connsiteY7" fmla="*/ 1847850 h 1924050"/>
              <a:gd name="connsiteX8" fmla="*/ 4013200 w 4013200"/>
              <a:gd name="connsiteY8" fmla="*/ 192405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3200" h="1924050">
                <a:moveTo>
                  <a:pt x="0" y="0"/>
                </a:moveTo>
                <a:cubicBezTo>
                  <a:pt x="394229" y="10054"/>
                  <a:pt x="788458" y="20108"/>
                  <a:pt x="1155700" y="57150"/>
                </a:cubicBezTo>
                <a:cubicBezTo>
                  <a:pt x="1522942" y="94192"/>
                  <a:pt x="1985433" y="140758"/>
                  <a:pt x="2203450" y="222250"/>
                </a:cubicBezTo>
                <a:cubicBezTo>
                  <a:pt x="2421467" y="303742"/>
                  <a:pt x="2548390" y="432515"/>
                  <a:pt x="2463800" y="546100"/>
                </a:cubicBezTo>
                <a:cubicBezTo>
                  <a:pt x="2379210" y="659685"/>
                  <a:pt x="2118356" y="703915"/>
                  <a:pt x="1695908" y="903760"/>
                </a:cubicBezTo>
                <a:cubicBezTo>
                  <a:pt x="1273460" y="1103605"/>
                  <a:pt x="1107093" y="1222718"/>
                  <a:pt x="1060450" y="1339850"/>
                </a:cubicBezTo>
                <a:cubicBezTo>
                  <a:pt x="1013807" y="1456982"/>
                  <a:pt x="1105958" y="1521883"/>
                  <a:pt x="1416050" y="1606550"/>
                </a:cubicBezTo>
                <a:cubicBezTo>
                  <a:pt x="1726142" y="1691217"/>
                  <a:pt x="2488142" y="1794933"/>
                  <a:pt x="2921000" y="1847850"/>
                </a:cubicBezTo>
                <a:cubicBezTo>
                  <a:pt x="3353858" y="1900767"/>
                  <a:pt x="4013200" y="1924050"/>
                  <a:pt x="4013200" y="1924050"/>
                </a:cubicBezTo>
              </a:path>
            </a:pathLst>
          </a:custGeom>
          <a:ln w="57150">
            <a:gradFill flip="none" rotWithShape="1">
              <a:gsLst>
                <a:gs pos="0">
                  <a:srgbClr val="FF0000"/>
                </a:gs>
                <a:gs pos="100000">
                  <a:srgbClr val="0098FF"/>
                </a:gs>
                <a:gs pos="74000">
                  <a:srgbClr val="000090"/>
                </a:gs>
                <a:gs pos="25000">
                  <a:srgbClr val="800000"/>
                </a:gs>
              </a:gsLst>
              <a:lin ang="16200000" scaled="0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549891E8-1A72-0311-9B53-CC7490EC6EA1}"/>
              </a:ext>
            </a:extLst>
          </p:cNvPr>
          <p:cNvSpPr txBox="1"/>
          <p:nvPr/>
        </p:nvSpPr>
        <p:spPr>
          <a:xfrm>
            <a:off x="6878592" y="5042694"/>
            <a:ext cx="2365514" cy="5147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800" b="1" i="1" dirty="0">
                <a:ln>
                  <a:solidFill>
                    <a:srgbClr val="720C21"/>
                  </a:solidFill>
                </a:ln>
                <a:solidFill>
                  <a:srgbClr val="C009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SemiBold" panose="020B0502020104020203" pitchFamily="34" charset="-79"/>
                <a:ea typeface="Gill Sans SemiBold" charset="0"/>
                <a:cs typeface="Gill Sans SemiBold" panose="020B0502020104020203" pitchFamily="34" charset="-79"/>
              </a:rPr>
              <a:t>Greenhouse</a:t>
            </a:r>
            <a:endParaRPr lang="en-GB" sz="2800" b="1" i="1" dirty="0">
              <a:ln>
                <a:solidFill>
                  <a:srgbClr val="720C21"/>
                </a:solidFill>
              </a:ln>
              <a:solidFill>
                <a:srgbClr val="C0093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SemiBold" panose="020B0502020104020203" pitchFamily="34" charset="-79"/>
              <a:ea typeface="Gill Sans SemiBold" charset="0"/>
              <a:cs typeface="Gill Sans SemiBold" panose="020B0502020104020203" pitchFamily="34" charset="-79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FA0DC0D8-EFB5-F40B-D0BF-910DA78B3C5C}"/>
              </a:ext>
            </a:extLst>
          </p:cNvPr>
          <p:cNvSpPr txBox="1"/>
          <p:nvPr/>
        </p:nvSpPr>
        <p:spPr>
          <a:xfrm>
            <a:off x="2549714" y="1253617"/>
            <a:ext cx="1723790" cy="5153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800" b="1" i="1" dirty="0">
                <a:ln>
                  <a:solidFill>
                    <a:srgbClr val="064172"/>
                  </a:solidFill>
                </a:ln>
                <a:solidFill>
                  <a:srgbClr val="00B0F0"/>
                </a:solidFill>
                <a:effectLst/>
                <a:latin typeface="Gill Sans SemiBold" charset="0"/>
                <a:ea typeface="Gill Sans SemiBold" charset="0"/>
                <a:cs typeface="Gill Sans SemiBold" charset="0"/>
              </a:rPr>
              <a:t>Icehouse</a:t>
            </a:r>
            <a:endParaRPr lang="en-GB" sz="2800" b="1" i="1" dirty="0">
              <a:ln>
                <a:solidFill>
                  <a:srgbClr val="064172"/>
                </a:solidFill>
              </a:ln>
              <a:solidFill>
                <a:srgbClr val="00B0F0"/>
              </a:solidFill>
              <a:effectLst/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9D935D8-415F-40B2-305A-8E73BFD5A525}"/>
              </a:ext>
            </a:extLst>
          </p:cNvPr>
          <p:cNvSpPr/>
          <p:nvPr/>
        </p:nvSpPr>
        <p:spPr bwMode="auto">
          <a:xfrm>
            <a:off x="4407132" y="5206647"/>
            <a:ext cx="3987800" cy="862387"/>
          </a:xfrm>
          <a:custGeom>
            <a:avLst/>
            <a:gdLst>
              <a:gd name="connsiteX0" fmla="*/ 3987800 w 3987800"/>
              <a:gd name="connsiteY0" fmla="*/ 1028700 h 1028700"/>
              <a:gd name="connsiteX1" fmla="*/ 2590800 w 3987800"/>
              <a:gd name="connsiteY1" fmla="*/ 774700 h 1028700"/>
              <a:gd name="connsiteX2" fmla="*/ 1346200 w 3987800"/>
              <a:gd name="connsiteY2" fmla="*/ 520700 h 1028700"/>
              <a:gd name="connsiteX3" fmla="*/ 609600 w 3987800"/>
              <a:gd name="connsiteY3" fmla="*/ 304800 h 1028700"/>
              <a:gd name="connsiteX4" fmla="*/ 0 w 3987800"/>
              <a:gd name="connsiteY4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7800" h="1028700">
                <a:moveTo>
                  <a:pt x="3987800" y="1028700"/>
                </a:moveTo>
                <a:lnTo>
                  <a:pt x="2590800" y="774700"/>
                </a:lnTo>
                <a:cubicBezTo>
                  <a:pt x="2150533" y="690033"/>
                  <a:pt x="1676400" y="599017"/>
                  <a:pt x="1346200" y="520700"/>
                </a:cubicBezTo>
                <a:cubicBezTo>
                  <a:pt x="1016000" y="442383"/>
                  <a:pt x="833967" y="391583"/>
                  <a:pt x="609600" y="304800"/>
                </a:cubicBezTo>
                <a:cubicBezTo>
                  <a:pt x="385233" y="218017"/>
                  <a:pt x="192616" y="109008"/>
                  <a:pt x="0" y="0"/>
                </a:cubicBezTo>
              </a:path>
            </a:pathLst>
          </a:custGeom>
          <a:noFill/>
          <a:ln w="57150" cap="flat" cmpd="sng" algn="ctr">
            <a:solidFill>
              <a:srgbClr val="FDDE03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21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500" b="0" i="0" u="none" strike="noStrike" cap="none" normalizeH="0" baseline="0">
              <a:ln>
                <a:noFill/>
              </a:ln>
              <a:solidFill>
                <a:srgbClr val="FDDE03"/>
              </a:solidFill>
              <a:effectLst/>
              <a:latin typeface="Arial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96DD8C7-EEA2-1D8A-39FD-D56B44B28327}"/>
              </a:ext>
            </a:extLst>
          </p:cNvPr>
          <p:cNvSpPr/>
          <p:nvPr/>
        </p:nvSpPr>
        <p:spPr bwMode="auto">
          <a:xfrm rot="10800000">
            <a:off x="4855730" y="1726910"/>
            <a:ext cx="2022862" cy="657890"/>
          </a:xfrm>
          <a:custGeom>
            <a:avLst/>
            <a:gdLst>
              <a:gd name="connsiteX0" fmla="*/ 3987800 w 3987800"/>
              <a:gd name="connsiteY0" fmla="*/ 1028700 h 1028700"/>
              <a:gd name="connsiteX1" fmla="*/ 2590800 w 3987800"/>
              <a:gd name="connsiteY1" fmla="*/ 774700 h 1028700"/>
              <a:gd name="connsiteX2" fmla="*/ 1346200 w 3987800"/>
              <a:gd name="connsiteY2" fmla="*/ 520700 h 1028700"/>
              <a:gd name="connsiteX3" fmla="*/ 609600 w 3987800"/>
              <a:gd name="connsiteY3" fmla="*/ 304800 h 1028700"/>
              <a:gd name="connsiteX4" fmla="*/ 0 w 3987800"/>
              <a:gd name="connsiteY4" fmla="*/ 0 h 1028700"/>
              <a:gd name="connsiteX0" fmla="*/ 3998895 w 3998895"/>
              <a:gd name="connsiteY0" fmla="*/ 937116 h 937116"/>
              <a:gd name="connsiteX1" fmla="*/ 2590800 w 3998895"/>
              <a:gd name="connsiteY1" fmla="*/ 774700 h 937116"/>
              <a:gd name="connsiteX2" fmla="*/ 1346200 w 3998895"/>
              <a:gd name="connsiteY2" fmla="*/ 520700 h 937116"/>
              <a:gd name="connsiteX3" fmla="*/ 609600 w 3998895"/>
              <a:gd name="connsiteY3" fmla="*/ 304800 h 937116"/>
              <a:gd name="connsiteX4" fmla="*/ 0 w 3998895"/>
              <a:gd name="connsiteY4" fmla="*/ 0 h 937116"/>
              <a:gd name="connsiteX0" fmla="*/ 3998895 w 3998895"/>
              <a:gd name="connsiteY0" fmla="*/ 937116 h 937116"/>
              <a:gd name="connsiteX1" fmla="*/ 2590800 w 3998895"/>
              <a:gd name="connsiteY1" fmla="*/ 774700 h 937116"/>
              <a:gd name="connsiteX2" fmla="*/ 1346200 w 3998895"/>
              <a:gd name="connsiteY2" fmla="*/ 520700 h 937116"/>
              <a:gd name="connsiteX3" fmla="*/ 609600 w 3998895"/>
              <a:gd name="connsiteY3" fmla="*/ 304800 h 937116"/>
              <a:gd name="connsiteX4" fmla="*/ 0 w 3998895"/>
              <a:gd name="connsiteY4" fmla="*/ 0 h 937116"/>
              <a:gd name="connsiteX0" fmla="*/ 3998895 w 3998895"/>
              <a:gd name="connsiteY0" fmla="*/ 937116 h 937116"/>
              <a:gd name="connsiteX1" fmla="*/ 2590800 w 3998895"/>
              <a:gd name="connsiteY1" fmla="*/ 774700 h 937116"/>
              <a:gd name="connsiteX2" fmla="*/ 1346201 w 3998895"/>
              <a:gd name="connsiteY2" fmla="*/ 545676 h 937116"/>
              <a:gd name="connsiteX3" fmla="*/ 609600 w 3998895"/>
              <a:gd name="connsiteY3" fmla="*/ 304800 h 937116"/>
              <a:gd name="connsiteX4" fmla="*/ 0 w 3998895"/>
              <a:gd name="connsiteY4" fmla="*/ 0 h 937116"/>
              <a:gd name="connsiteX0" fmla="*/ 3976702 w 3976702"/>
              <a:gd name="connsiteY0" fmla="*/ 970420 h 970420"/>
              <a:gd name="connsiteX1" fmla="*/ 2568607 w 3976702"/>
              <a:gd name="connsiteY1" fmla="*/ 808004 h 970420"/>
              <a:gd name="connsiteX2" fmla="*/ 1324008 w 3976702"/>
              <a:gd name="connsiteY2" fmla="*/ 578980 h 970420"/>
              <a:gd name="connsiteX3" fmla="*/ 587407 w 3976702"/>
              <a:gd name="connsiteY3" fmla="*/ 338104 h 970420"/>
              <a:gd name="connsiteX4" fmla="*/ 0 w 3976702"/>
              <a:gd name="connsiteY4" fmla="*/ 0 h 970420"/>
              <a:gd name="connsiteX0" fmla="*/ 3976702 w 3976702"/>
              <a:gd name="connsiteY0" fmla="*/ 970420 h 970420"/>
              <a:gd name="connsiteX1" fmla="*/ 2568607 w 3976702"/>
              <a:gd name="connsiteY1" fmla="*/ 808004 h 970420"/>
              <a:gd name="connsiteX2" fmla="*/ 1324008 w 3976702"/>
              <a:gd name="connsiteY2" fmla="*/ 578980 h 970420"/>
              <a:gd name="connsiteX3" fmla="*/ 587407 w 3976702"/>
              <a:gd name="connsiteY3" fmla="*/ 338104 h 970420"/>
              <a:gd name="connsiteX4" fmla="*/ 0 w 3976702"/>
              <a:gd name="connsiteY4" fmla="*/ 0 h 970420"/>
              <a:gd name="connsiteX0" fmla="*/ 3976702 w 3976702"/>
              <a:gd name="connsiteY0" fmla="*/ 970420 h 970420"/>
              <a:gd name="connsiteX1" fmla="*/ 2568607 w 3976702"/>
              <a:gd name="connsiteY1" fmla="*/ 808004 h 970420"/>
              <a:gd name="connsiteX2" fmla="*/ 1324008 w 3976702"/>
              <a:gd name="connsiteY2" fmla="*/ 578980 h 970420"/>
              <a:gd name="connsiteX3" fmla="*/ 587407 w 3976702"/>
              <a:gd name="connsiteY3" fmla="*/ 338104 h 970420"/>
              <a:gd name="connsiteX4" fmla="*/ 0 w 3976702"/>
              <a:gd name="connsiteY4" fmla="*/ 0 h 970420"/>
              <a:gd name="connsiteX0" fmla="*/ 3976702 w 3976702"/>
              <a:gd name="connsiteY0" fmla="*/ 970420 h 970420"/>
              <a:gd name="connsiteX1" fmla="*/ 2568607 w 3976702"/>
              <a:gd name="connsiteY1" fmla="*/ 808004 h 970420"/>
              <a:gd name="connsiteX2" fmla="*/ 1324008 w 3976702"/>
              <a:gd name="connsiteY2" fmla="*/ 578980 h 970420"/>
              <a:gd name="connsiteX3" fmla="*/ 587407 w 3976702"/>
              <a:gd name="connsiteY3" fmla="*/ 338104 h 970420"/>
              <a:gd name="connsiteX4" fmla="*/ 0 w 3976702"/>
              <a:gd name="connsiteY4" fmla="*/ 0 h 970420"/>
              <a:gd name="connsiteX0" fmla="*/ 3976702 w 3976702"/>
              <a:gd name="connsiteY0" fmla="*/ 970420 h 970420"/>
              <a:gd name="connsiteX1" fmla="*/ 2568607 w 3976702"/>
              <a:gd name="connsiteY1" fmla="*/ 808004 h 970420"/>
              <a:gd name="connsiteX2" fmla="*/ 1324008 w 3976702"/>
              <a:gd name="connsiteY2" fmla="*/ 578980 h 970420"/>
              <a:gd name="connsiteX3" fmla="*/ 587407 w 3976702"/>
              <a:gd name="connsiteY3" fmla="*/ 338104 h 970420"/>
              <a:gd name="connsiteX4" fmla="*/ 0 w 3976702"/>
              <a:gd name="connsiteY4" fmla="*/ 0 h 970420"/>
              <a:gd name="connsiteX0" fmla="*/ 3976702 w 3976702"/>
              <a:gd name="connsiteY0" fmla="*/ 970420 h 970420"/>
              <a:gd name="connsiteX1" fmla="*/ 2568607 w 3976702"/>
              <a:gd name="connsiteY1" fmla="*/ 808004 h 970420"/>
              <a:gd name="connsiteX2" fmla="*/ 1324008 w 3976702"/>
              <a:gd name="connsiteY2" fmla="*/ 578980 h 970420"/>
              <a:gd name="connsiteX3" fmla="*/ 587407 w 3976702"/>
              <a:gd name="connsiteY3" fmla="*/ 338104 h 970420"/>
              <a:gd name="connsiteX4" fmla="*/ 0 w 3976702"/>
              <a:gd name="connsiteY4" fmla="*/ 0 h 970420"/>
              <a:gd name="connsiteX0" fmla="*/ 3976702 w 3976702"/>
              <a:gd name="connsiteY0" fmla="*/ 970420 h 970420"/>
              <a:gd name="connsiteX1" fmla="*/ 2568607 w 3976702"/>
              <a:gd name="connsiteY1" fmla="*/ 808004 h 970420"/>
              <a:gd name="connsiteX2" fmla="*/ 1324008 w 3976702"/>
              <a:gd name="connsiteY2" fmla="*/ 578980 h 970420"/>
              <a:gd name="connsiteX3" fmla="*/ 587407 w 3976702"/>
              <a:gd name="connsiteY3" fmla="*/ 338104 h 970420"/>
              <a:gd name="connsiteX4" fmla="*/ 0 w 3976702"/>
              <a:gd name="connsiteY4" fmla="*/ 0 h 970420"/>
              <a:gd name="connsiteX0" fmla="*/ 3976702 w 3976702"/>
              <a:gd name="connsiteY0" fmla="*/ 970420 h 970420"/>
              <a:gd name="connsiteX1" fmla="*/ 2568607 w 3976702"/>
              <a:gd name="connsiteY1" fmla="*/ 808004 h 970420"/>
              <a:gd name="connsiteX2" fmla="*/ 1324008 w 3976702"/>
              <a:gd name="connsiteY2" fmla="*/ 578980 h 970420"/>
              <a:gd name="connsiteX3" fmla="*/ 587407 w 3976702"/>
              <a:gd name="connsiteY3" fmla="*/ 338104 h 970420"/>
              <a:gd name="connsiteX4" fmla="*/ 0 w 3976702"/>
              <a:gd name="connsiteY4" fmla="*/ 0 h 970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6702" h="970420">
                <a:moveTo>
                  <a:pt x="3976702" y="970420"/>
                </a:moveTo>
                <a:cubicBezTo>
                  <a:pt x="3444456" y="927383"/>
                  <a:pt x="2942298" y="859368"/>
                  <a:pt x="2568607" y="808004"/>
                </a:cubicBezTo>
                <a:cubicBezTo>
                  <a:pt x="2194916" y="756640"/>
                  <a:pt x="1654208" y="657297"/>
                  <a:pt x="1324008" y="578980"/>
                </a:cubicBezTo>
                <a:cubicBezTo>
                  <a:pt x="993808" y="500663"/>
                  <a:pt x="811774" y="424887"/>
                  <a:pt x="587407" y="338104"/>
                </a:cubicBezTo>
                <a:cubicBezTo>
                  <a:pt x="363040" y="251321"/>
                  <a:pt x="303579" y="217242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FDDE03"/>
            </a:solidFill>
            <a:prstDash val="sysDash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21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500" b="0" i="0" u="none" strike="noStrike" cap="none" normalizeH="0" baseline="0">
              <a:ln>
                <a:noFill/>
              </a:ln>
              <a:solidFill>
                <a:srgbClr val="FDDE03"/>
              </a:solidFill>
              <a:effectLst/>
              <a:latin typeface="Arial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7701F0-99DE-3026-3FB4-E2D116759E0A}"/>
              </a:ext>
            </a:extLst>
          </p:cNvPr>
          <p:cNvCxnSpPr/>
          <p:nvPr/>
        </p:nvCxnSpPr>
        <p:spPr>
          <a:xfrm flipV="1">
            <a:off x="7003454" y="2788286"/>
            <a:ext cx="1484" cy="2755982"/>
          </a:xfrm>
          <a:prstGeom prst="straightConnector1">
            <a:avLst/>
          </a:prstGeom>
          <a:ln w="38100">
            <a:solidFill>
              <a:srgbClr val="FDDE03"/>
            </a:solidFill>
            <a:prstDash val="sysDash"/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860A1E7-B73C-37BD-F54A-69BE53E0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16</a:t>
            </a:fld>
            <a:endParaRPr lang="en-US" sz="16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851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Climate state hysteresis: greenhouse vs icehouse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A7BC7-FB0D-64C3-44B1-F867DBD85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283" y="900000"/>
            <a:ext cx="7680000" cy="5760000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41EA4927-5261-915A-E9EB-C627DF373DD2}"/>
              </a:ext>
            </a:extLst>
          </p:cNvPr>
          <p:cNvSpPr txBox="1"/>
          <p:nvPr/>
        </p:nvSpPr>
        <p:spPr>
          <a:xfrm>
            <a:off x="6193021" y="1974172"/>
            <a:ext cx="2113947" cy="5147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800" i="1" dirty="0">
                <a:solidFill>
                  <a:srgbClr val="C00935"/>
                </a:solidFill>
                <a:latin typeface="Gill Sans SemiBold" charset="0"/>
                <a:ea typeface="Gill Sans SemiBold" charset="0"/>
                <a:cs typeface="Gill Sans SemiBold" charset="0"/>
              </a:rPr>
              <a:t>Greenhouse</a:t>
            </a:r>
            <a:endParaRPr lang="en-GB" sz="2800" i="1" dirty="0">
              <a:solidFill>
                <a:srgbClr val="C00935"/>
              </a:solidFill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BB78725E-C6D1-0C85-E13D-E0C6852EEEFE}"/>
              </a:ext>
            </a:extLst>
          </p:cNvPr>
          <p:cNvSpPr txBox="1"/>
          <p:nvPr/>
        </p:nvSpPr>
        <p:spPr>
          <a:xfrm>
            <a:off x="8306968" y="5608802"/>
            <a:ext cx="2113947" cy="5147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800" i="1" dirty="0">
                <a:solidFill>
                  <a:srgbClr val="0070C0"/>
                </a:solidFill>
                <a:latin typeface="Gill Sans SemiBold" charset="0"/>
                <a:ea typeface="Gill Sans SemiBold" charset="0"/>
                <a:cs typeface="Gill Sans SemiBold" charset="0"/>
              </a:rPr>
              <a:t>Icehouse</a:t>
            </a:r>
            <a:endParaRPr lang="en-GB" sz="2800" i="1" dirty="0">
              <a:solidFill>
                <a:srgbClr val="0070C0"/>
              </a:solidFill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0404A8F-3FC5-C53F-2B87-D1028EEB2093}"/>
              </a:ext>
            </a:extLst>
          </p:cNvPr>
          <p:cNvSpPr/>
          <p:nvPr/>
        </p:nvSpPr>
        <p:spPr>
          <a:xfrm>
            <a:off x="7562431" y="1931960"/>
            <a:ext cx="2108459" cy="4107107"/>
          </a:xfrm>
          <a:custGeom>
            <a:avLst/>
            <a:gdLst>
              <a:gd name="connsiteX0" fmla="*/ 0 w 1975555"/>
              <a:gd name="connsiteY0" fmla="*/ 3510844 h 3510844"/>
              <a:gd name="connsiteX1" fmla="*/ 1365955 w 1975555"/>
              <a:gd name="connsiteY1" fmla="*/ 2472267 h 3510844"/>
              <a:gd name="connsiteX2" fmla="*/ 1975555 w 1975555"/>
              <a:gd name="connsiteY2" fmla="*/ 0 h 3510844"/>
              <a:gd name="connsiteX0" fmla="*/ 0 w 1975555"/>
              <a:gd name="connsiteY0" fmla="*/ 3510844 h 3510844"/>
              <a:gd name="connsiteX1" fmla="*/ 1365955 w 1975555"/>
              <a:gd name="connsiteY1" fmla="*/ 2472267 h 3510844"/>
              <a:gd name="connsiteX2" fmla="*/ 1975555 w 1975555"/>
              <a:gd name="connsiteY2" fmla="*/ 0 h 35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5555" h="3510844">
                <a:moveTo>
                  <a:pt x="0" y="3510844"/>
                </a:moveTo>
                <a:cubicBezTo>
                  <a:pt x="518348" y="3284126"/>
                  <a:pt x="1036696" y="3057408"/>
                  <a:pt x="1365955" y="2472267"/>
                </a:cubicBezTo>
                <a:cubicBezTo>
                  <a:pt x="1695214" y="1887126"/>
                  <a:pt x="1914406" y="949207"/>
                  <a:pt x="1975555" y="0"/>
                </a:cubicBezTo>
              </a:path>
            </a:pathLst>
          </a:custGeom>
          <a:noFill/>
          <a:ln w="57150">
            <a:gradFill flip="none" rotWithShape="1">
              <a:gsLst>
                <a:gs pos="0">
                  <a:srgbClr val="00B0F0"/>
                </a:gs>
                <a:gs pos="75000">
                  <a:srgbClr val="C00000"/>
                </a:gs>
                <a:gs pos="25000">
                  <a:srgbClr val="1B00EE"/>
                </a:gs>
                <a:gs pos="100000">
                  <a:srgbClr val="FF0000"/>
                </a:gs>
              </a:gsLst>
              <a:lin ang="18900000" scaled="1"/>
              <a:tileRect/>
            </a:gra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AF19DB5-BC3F-3B1C-3020-59F947194725}"/>
              </a:ext>
            </a:extLst>
          </p:cNvPr>
          <p:cNvSpPr/>
          <p:nvPr/>
        </p:nvSpPr>
        <p:spPr>
          <a:xfrm rot="10800000">
            <a:off x="7556943" y="1368780"/>
            <a:ext cx="2108458" cy="4107107"/>
          </a:xfrm>
          <a:custGeom>
            <a:avLst/>
            <a:gdLst>
              <a:gd name="connsiteX0" fmla="*/ 0 w 1975555"/>
              <a:gd name="connsiteY0" fmla="*/ 3510844 h 3510844"/>
              <a:gd name="connsiteX1" fmla="*/ 1365955 w 1975555"/>
              <a:gd name="connsiteY1" fmla="*/ 2472267 h 3510844"/>
              <a:gd name="connsiteX2" fmla="*/ 1975555 w 1975555"/>
              <a:gd name="connsiteY2" fmla="*/ 0 h 3510844"/>
              <a:gd name="connsiteX0" fmla="*/ 0 w 1975555"/>
              <a:gd name="connsiteY0" fmla="*/ 3510844 h 3510844"/>
              <a:gd name="connsiteX1" fmla="*/ 1365955 w 1975555"/>
              <a:gd name="connsiteY1" fmla="*/ 2472267 h 3510844"/>
              <a:gd name="connsiteX2" fmla="*/ 1975555 w 1975555"/>
              <a:gd name="connsiteY2" fmla="*/ 0 h 35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5555" h="3510844">
                <a:moveTo>
                  <a:pt x="0" y="3510844"/>
                </a:moveTo>
                <a:cubicBezTo>
                  <a:pt x="518348" y="3284126"/>
                  <a:pt x="1036696" y="3057408"/>
                  <a:pt x="1365955" y="2472267"/>
                </a:cubicBezTo>
                <a:cubicBezTo>
                  <a:pt x="1695214" y="1887126"/>
                  <a:pt x="1914406" y="949207"/>
                  <a:pt x="1975555" y="0"/>
                </a:cubicBezTo>
              </a:path>
            </a:pathLst>
          </a:custGeom>
          <a:noFill/>
          <a:ln w="38100">
            <a:gradFill flip="none" rotWithShape="1">
              <a:gsLst>
                <a:gs pos="0">
                  <a:srgbClr val="FF0000"/>
                </a:gs>
                <a:gs pos="74000">
                  <a:srgbClr val="1B00EE"/>
                </a:gs>
                <a:gs pos="25000">
                  <a:srgbClr val="C00000"/>
                </a:gs>
                <a:gs pos="100000">
                  <a:srgbClr val="00B0F0"/>
                </a:gs>
              </a:gsLst>
              <a:lin ang="18900000" scaled="1"/>
              <a:tileRect/>
            </a:gra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6B177F2-6B5D-A327-330C-D6F27A3C0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58" y="1422399"/>
            <a:ext cx="4093439" cy="4731179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Boundary conditions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in the model are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fixed;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Eocene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climate is much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warmer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than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today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Different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states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;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ice, vegetation, clouds, …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Equilibrium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state versus current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rapid change;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Wingdings"/>
              </a:rPr>
              <a:t>Possible </a:t>
            </a:r>
            <a:r>
              <a:rPr lang="en-US" sz="2400" i="1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Wingdings"/>
              </a:rPr>
              <a:t>analogue</a:t>
            </a:r>
            <a:br>
              <a:rPr lang="en-US" sz="2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Wingdings"/>
              </a:rPr>
            </a:br>
            <a:r>
              <a:rPr lang="en-US" sz="2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Wingdings"/>
              </a:rPr>
              <a:t>for a distant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future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?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24FF750E-3DA3-CA6A-D552-B4F65AA6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17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94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At IMAU: CESM 1.0.5 for paleoclimate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412111" y="1253617"/>
            <a:ext cx="10783065" cy="4899962"/>
          </a:xfrm>
        </p:spPr>
        <p:txBody>
          <a:bodyPr/>
          <a:lstStyle/>
          <a:p>
            <a:pPr lvl="0" defTabSz="822960">
              <a:lnSpc>
                <a:spcPct val="90000"/>
              </a:lnSpc>
              <a:spcBef>
                <a:spcPts val="900"/>
              </a:spcBef>
            </a:pPr>
            <a:r>
              <a:rPr lang="en-US" sz="2600" b="1" dirty="0">
                <a:solidFill>
                  <a:prstClr val="black"/>
                </a:solidFill>
                <a:latin typeface="Gill Sans SemiBold" charset="0"/>
                <a:ea typeface="Gill Sans SemiBold" charset="0"/>
                <a:cs typeface="Gill Sans SemiBold" charset="0"/>
              </a:rPr>
              <a:t>The CESM</a:t>
            </a:r>
            <a:r>
              <a:rPr lang="en-US" sz="26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:</a:t>
            </a:r>
          </a:p>
          <a:p>
            <a:pPr marL="342900" lvl="0" indent="-342900" defTabSz="82296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Global, </a:t>
            </a:r>
            <a:r>
              <a:rPr lang="en-US" sz="2400" u="sng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fully-coupled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climate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model;</a:t>
            </a:r>
            <a:b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</a:br>
            <a:r>
              <a:rPr lang="en-US" sz="2400" b="1" dirty="0">
                <a:solidFill>
                  <a:prstClr val="black"/>
                </a:solidFill>
                <a:latin typeface="Gill Sans SemiBold" charset="0"/>
                <a:ea typeface="Gill Sans SemiBold" charset="0"/>
                <a:cs typeface="Gill Sans SemiBold" charset="0"/>
              </a:rPr>
              <a:t>Atmosphere </a:t>
            </a:r>
            <a:r>
              <a:rPr lang="mr-IN" sz="2400" b="1" dirty="0">
                <a:solidFill>
                  <a:prstClr val="black"/>
                </a:solidFill>
                <a:latin typeface="Gill Sans SemiBold" charset="0"/>
                <a:ea typeface="Gill Sans SemiBold" charset="0"/>
                <a:cs typeface="Gill Sans SemiBold" charset="0"/>
              </a:rPr>
              <a:t>–</a:t>
            </a:r>
            <a:r>
              <a:rPr lang="en-US" sz="2400" b="1" dirty="0">
                <a:solidFill>
                  <a:prstClr val="black"/>
                </a:solidFill>
                <a:latin typeface="Gill Sans SemiBold" charset="0"/>
                <a:ea typeface="Gill Sans SemiBold" charset="0"/>
                <a:cs typeface="Gill Sans SemiBold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Ocean</a:t>
            </a:r>
            <a:r>
              <a:rPr lang="en-US" sz="2400" b="1" dirty="0">
                <a:solidFill>
                  <a:prstClr val="black"/>
                </a:solidFill>
                <a:latin typeface="Gill Sans SemiBold" charset="0"/>
                <a:ea typeface="Gill Sans SemiBold" charset="0"/>
                <a:cs typeface="Gill Sans SemiBold" charset="0"/>
              </a:rPr>
              <a:t> </a:t>
            </a:r>
            <a:r>
              <a:rPr lang="mr-IN" sz="2400" b="1" dirty="0">
                <a:solidFill>
                  <a:prstClr val="black"/>
                </a:solidFill>
                <a:latin typeface="Gill Sans SemiBold" charset="0"/>
                <a:ea typeface="Gill Sans SemiBold" charset="0"/>
                <a:cs typeface="Gill Sans SemiBold" charset="0"/>
              </a:rPr>
              <a:t>–</a:t>
            </a:r>
            <a:r>
              <a:rPr lang="en-US" sz="2400" b="1" dirty="0">
                <a:solidFill>
                  <a:prstClr val="black"/>
                </a:solidFill>
                <a:latin typeface="Gill Sans SemiBold" charset="0"/>
                <a:ea typeface="Gill Sans SemiBold" charset="0"/>
                <a:cs typeface="Gill Sans SemiBold" charset="0"/>
              </a:rPr>
              <a:t> </a:t>
            </a:r>
            <a:r>
              <a:rPr lang="en-US" sz="2400" b="1" dirty="0">
                <a:solidFill>
                  <a:srgbClr val="00B0F0"/>
                </a:solidFill>
                <a:latin typeface="Gill Sans SemiBold" charset="0"/>
                <a:ea typeface="Gill Sans SemiBold" charset="0"/>
                <a:cs typeface="Gill Sans SemiBold" charset="0"/>
              </a:rPr>
              <a:t>Ice</a:t>
            </a:r>
            <a:r>
              <a:rPr lang="en-US" sz="2400" b="1" dirty="0">
                <a:solidFill>
                  <a:prstClr val="black"/>
                </a:solidFill>
                <a:latin typeface="Gill Sans SemiBold" charset="0"/>
                <a:ea typeface="Gill Sans SemiBold" charset="0"/>
                <a:cs typeface="Gill Sans SemiBold" charset="0"/>
              </a:rPr>
              <a:t> </a:t>
            </a:r>
            <a:r>
              <a:rPr lang="mr-IN" sz="2400" b="1" dirty="0">
                <a:solidFill>
                  <a:prstClr val="black"/>
                </a:solidFill>
                <a:latin typeface="Gill Sans SemiBold" charset="0"/>
                <a:ea typeface="Gill Sans SemiBold" charset="0"/>
                <a:cs typeface="Gill Sans SemiBold" charset="0"/>
              </a:rPr>
              <a:t>–</a:t>
            </a:r>
            <a:r>
              <a:rPr lang="en-US" sz="2400" b="1" dirty="0">
                <a:solidFill>
                  <a:prstClr val="black"/>
                </a:solidFill>
                <a:latin typeface="Gill Sans SemiBold" charset="0"/>
                <a:ea typeface="Gill Sans SemiBold" charset="0"/>
                <a:cs typeface="Gill Sans SemiBold" charset="0"/>
              </a:rPr>
              <a:t> </a:t>
            </a:r>
            <a:r>
              <a:rPr lang="en-US" sz="2400" b="1" dirty="0">
                <a:solidFill>
                  <a:srgbClr val="7C0622"/>
                </a:solidFill>
                <a:latin typeface="Gill Sans SemiBold" charset="0"/>
                <a:ea typeface="Gill Sans SemiBold" charset="0"/>
                <a:cs typeface="Gill Sans SemiBold" charset="0"/>
              </a:rPr>
              <a:t>Land</a:t>
            </a:r>
            <a:r>
              <a:rPr lang="en-US" sz="2400" b="1" dirty="0">
                <a:solidFill>
                  <a:prstClr val="black"/>
                </a:solidFill>
                <a:latin typeface="Gill Sans SemiBold" charset="0"/>
                <a:ea typeface="Gill Sans SemiBold" charset="0"/>
                <a:cs typeface="Gill Sans SemiBold" charset="0"/>
              </a:rPr>
              <a:t> </a:t>
            </a:r>
            <a:r>
              <a:rPr lang="mr-IN" sz="2400" b="1" dirty="0">
                <a:solidFill>
                  <a:prstClr val="black"/>
                </a:solidFill>
                <a:latin typeface="Gill Sans SemiBold" charset="0"/>
                <a:ea typeface="Gill Sans SemiBold" charset="0"/>
                <a:cs typeface="Gill Sans SemiBold" charset="0"/>
              </a:rPr>
              <a:t>–</a:t>
            </a:r>
            <a:r>
              <a:rPr lang="en-US" sz="2400" b="1" dirty="0">
                <a:solidFill>
                  <a:prstClr val="black"/>
                </a:solidFill>
                <a:latin typeface="Gill Sans SemiBold" charset="0"/>
                <a:ea typeface="Gill Sans SemiBold" charset="0"/>
                <a:cs typeface="Gill Sans SemiBold" charset="0"/>
              </a:rPr>
              <a:t> </a:t>
            </a:r>
            <a:r>
              <a:rPr lang="en-US" sz="2400" b="1" dirty="0">
                <a:solidFill>
                  <a:srgbClr val="00575C"/>
                </a:solidFill>
                <a:latin typeface="Gill Sans SemiBold" charset="0"/>
                <a:ea typeface="Gill Sans SemiBold" charset="0"/>
                <a:cs typeface="Gill Sans SemiBold" charset="0"/>
              </a:rPr>
              <a:t>Vegetation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.</a:t>
            </a:r>
          </a:p>
          <a:p>
            <a:pPr marL="342900" lvl="0" indent="-342900" defTabSz="822960">
              <a:lnSpc>
                <a:spcPct val="90000"/>
              </a:lnSpc>
              <a:spcBef>
                <a:spcPts val="900"/>
              </a:spcBef>
              <a:spcAft>
                <a:spcPts val="144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2010 state-of-the-art (IPCC AR5); </a:t>
            </a:r>
            <a:r>
              <a:rPr lang="en-US" sz="240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limited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complexity.</a:t>
            </a:r>
          </a:p>
          <a:p>
            <a:pPr lvl="0" defTabSz="822960">
              <a:lnSpc>
                <a:spcPct val="90000"/>
              </a:lnSpc>
              <a:spcBef>
                <a:spcPts val="900"/>
              </a:spcBef>
            </a:pPr>
            <a:r>
              <a:rPr lang="en-US" sz="2600" b="1" dirty="0">
                <a:solidFill>
                  <a:prstClr val="black"/>
                </a:solidFill>
                <a:latin typeface="Gill Sans SemiBold" charset="0"/>
                <a:ea typeface="Gill Sans SemiBold" charset="0"/>
                <a:cs typeface="Gill Sans SemiBold" charset="0"/>
              </a:rPr>
              <a:t>Deep-time model set-up</a:t>
            </a:r>
            <a:r>
              <a:rPr lang="en-US" sz="26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:</a:t>
            </a:r>
          </a:p>
          <a:p>
            <a:pPr marL="342900" lvl="0" indent="-342900" defTabSz="82296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Horizontal </a:t>
            </a:r>
            <a:r>
              <a:rPr lang="en-US" sz="2400" u="sng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resolution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: ∼2° (</a:t>
            </a:r>
            <a:r>
              <a:rPr lang="en-US" sz="240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atmosphere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) / ∼1° (</a:t>
            </a:r>
            <a:r>
              <a:rPr lang="en-US" sz="240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ocean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).</a:t>
            </a:r>
          </a:p>
          <a:p>
            <a:pPr marL="342900" lvl="0" indent="-342900" defTabSz="82296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Altered </a:t>
            </a:r>
            <a:r>
              <a:rPr lang="en-US" sz="2400" u="sng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boundary conditions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:</a:t>
            </a:r>
          </a:p>
          <a:p>
            <a:pPr marL="754380" lvl="1" indent="-342900" defTabSz="822960">
              <a:lnSpc>
                <a:spcPct val="90000"/>
              </a:lnSpc>
              <a:spcBef>
                <a:spcPts val="450"/>
              </a:spcBef>
              <a:buSzPct val="75000"/>
              <a:buFont typeface="Wingdings" pitchFamily="2" charset="2"/>
              <a:buChar char="§"/>
            </a:pPr>
            <a:r>
              <a:rPr lang="en-US" sz="2200" b="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Atmospheric</a:t>
            </a:r>
            <a:r>
              <a:rPr lang="en-US" sz="2200" b="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composition (aerosols, greenhouse gases);</a:t>
            </a:r>
          </a:p>
          <a:p>
            <a:pPr marL="754380" lvl="1" indent="-342900" defTabSz="822960">
              <a:lnSpc>
                <a:spcPct val="90000"/>
              </a:lnSpc>
              <a:spcBef>
                <a:spcPts val="450"/>
              </a:spcBef>
              <a:buSzPct val="75000"/>
              <a:buFont typeface="Wingdings" pitchFamily="2" charset="2"/>
              <a:buChar char="§"/>
            </a:pPr>
            <a:r>
              <a:rPr lang="en-US" sz="2200" b="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Geography</a:t>
            </a:r>
            <a:r>
              <a:rPr lang="en-US" sz="2200" b="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, </a:t>
            </a:r>
            <a:r>
              <a:rPr lang="en-US" sz="2200" b="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ice</a:t>
            </a:r>
            <a:r>
              <a:rPr lang="en-US" sz="2200" b="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and </a:t>
            </a:r>
            <a:r>
              <a:rPr lang="en-US" sz="2200" b="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vegetation</a:t>
            </a:r>
            <a:r>
              <a:rPr lang="en-US" sz="2200" b="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cover (some are long-term </a:t>
            </a:r>
            <a:r>
              <a:rPr lang="en-US" sz="2200" b="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feedbacks</a:t>
            </a:r>
            <a:r>
              <a:rPr lang="en-US" sz="2200" b="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);</a:t>
            </a:r>
          </a:p>
          <a:p>
            <a:pPr marL="754380" lvl="1" indent="-342900" defTabSz="822960">
              <a:lnSpc>
                <a:spcPct val="90000"/>
              </a:lnSpc>
              <a:spcBef>
                <a:spcPts val="450"/>
              </a:spcBef>
              <a:buSzPct val="75000"/>
              <a:buFont typeface="Wingdings" pitchFamily="2" charset="2"/>
              <a:buChar char="§"/>
            </a:pPr>
            <a:r>
              <a:rPr lang="en-US" sz="2200" b="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Astronomical</a:t>
            </a:r>
            <a:r>
              <a:rPr lang="en-US" sz="2200" b="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configuration (orbital parameters).</a:t>
            </a:r>
          </a:p>
          <a:p>
            <a:pPr marL="342900" lvl="0" indent="-342900" defTabSz="82296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Idealised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2400" u="sng" dirty="0" err="1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initialisation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, </a:t>
            </a:r>
            <a:r>
              <a:rPr lang="en-US" sz="240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long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2400" u="sng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spin-up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(1000s years)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450" y="-1"/>
            <a:ext cx="3434726" cy="3429001"/>
          </a:xfrm>
          <a:prstGeom prst="rect">
            <a:avLst/>
          </a:prstGeom>
        </p:spPr>
      </p:pic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06836414-76F1-4004-51C4-111E3D02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18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406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b="62869"/>
          <a:stretch/>
        </p:blipFill>
        <p:spPr>
          <a:xfrm>
            <a:off x="102425" y="1715920"/>
            <a:ext cx="11990324" cy="317294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17750" y="0"/>
            <a:ext cx="7559675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Model biases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317750" y="900000"/>
            <a:ext cx="9877426" cy="5253579"/>
          </a:xfrm>
        </p:spPr>
        <p:txBody>
          <a:bodyPr/>
          <a:lstStyle/>
          <a:p>
            <a:pPr lvl="0"/>
            <a:endParaRPr lang="en-US" sz="2600" dirty="0">
              <a:solidFill>
                <a:srgbClr val="000000"/>
              </a:solidFill>
              <a:latin typeface="Gill Sans MT" panose="020B0502020104020203"/>
            </a:endParaRPr>
          </a:p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Global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</a:rPr>
              <a:t>temperature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 in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</a:rPr>
              <a:t>CMIP6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 models:</a:t>
            </a:r>
          </a:p>
          <a:p>
            <a:pPr marL="457200" lvl="0" indent="-457200">
              <a:buFont typeface="Arial" charset="0"/>
              <a:buChar char="•"/>
            </a:pPr>
            <a:endParaRPr lang="en-US" sz="2600" dirty="0">
              <a:solidFill>
                <a:srgbClr val="000000"/>
              </a:solidFill>
              <a:latin typeface="Gill Sans MT" panose="020B0502020104020203"/>
            </a:endParaRPr>
          </a:p>
          <a:p>
            <a:pPr marL="457200" lvl="0" indent="-457200">
              <a:buFont typeface="Arial" charset="0"/>
              <a:buChar char="•"/>
            </a:pPr>
            <a:endParaRPr lang="en-US" sz="2600" dirty="0">
              <a:solidFill>
                <a:srgbClr val="000000"/>
              </a:solidFill>
              <a:latin typeface="Gill Sans MT" panose="020B0502020104020203"/>
            </a:endParaRPr>
          </a:p>
          <a:p>
            <a:pPr marL="457200" lvl="0" indent="-457200">
              <a:buFont typeface="Arial" charset="0"/>
              <a:buChar char="•"/>
            </a:pPr>
            <a:endParaRPr lang="en-US" sz="2600" dirty="0">
              <a:solidFill>
                <a:srgbClr val="000000"/>
              </a:solidFill>
              <a:latin typeface="Gill Sans MT" panose="020B0502020104020203"/>
            </a:endParaRPr>
          </a:p>
          <a:p>
            <a:pPr marL="457200" lvl="0" indent="-457200">
              <a:buFont typeface="Arial" charset="0"/>
              <a:buChar char="•"/>
            </a:pPr>
            <a:endParaRPr lang="en-US" sz="2600" dirty="0">
              <a:solidFill>
                <a:srgbClr val="000000"/>
              </a:solidFill>
              <a:latin typeface="Gill Sans MT" panose="020B0502020104020203"/>
            </a:endParaRPr>
          </a:p>
          <a:p>
            <a:pPr marL="457200" lvl="0" indent="-457200">
              <a:buFont typeface="Arial" charset="0"/>
              <a:buChar char="•"/>
            </a:pPr>
            <a:endParaRPr lang="en-US" sz="2600" dirty="0">
              <a:solidFill>
                <a:srgbClr val="000000"/>
              </a:solidFill>
              <a:latin typeface="Gill Sans MT" panose="020B0502020104020203"/>
            </a:endParaRPr>
          </a:p>
          <a:p>
            <a:pPr marL="457200" lvl="0" indent="-457200">
              <a:buFont typeface="Arial" charset="0"/>
              <a:buChar char="•"/>
            </a:pPr>
            <a:endParaRPr lang="en-US" sz="2600" dirty="0">
              <a:solidFill>
                <a:srgbClr val="000000"/>
              </a:solidFill>
              <a:latin typeface="Gill Sans MT" panose="020B0502020104020203"/>
            </a:endParaRPr>
          </a:p>
          <a:p>
            <a:pPr lvl="0"/>
            <a:endParaRPr lang="en-US" sz="2600" u="sng" dirty="0">
              <a:solidFill>
                <a:srgbClr val="000000"/>
              </a:solidFill>
              <a:latin typeface="Gill Sans MT" panose="020B0502020104020203"/>
            </a:endParaRPr>
          </a:p>
          <a:p>
            <a:pPr marL="457200" lvl="0" indent="-457200">
              <a:buFont typeface="Arial" charset="0"/>
              <a:buChar char="•"/>
            </a:pP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</a:rPr>
              <a:t>Large biases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 compared to historical record!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These biases are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</a:rPr>
              <a:t>corrected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 for in the analysis.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1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2060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Paleoclimate simulations at IMAU: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412111" y="1253617"/>
            <a:ext cx="10783065" cy="4899962"/>
          </a:xfrm>
        </p:spPr>
        <p:txBody>
          <a:bodyPr/>
          <a:lstStyle/>
          <a:p>
            <a:pPr lvl="0" defTabSz="822960">
              <a:lnSpc>
                <a:spcPct val="90000"/>
              </a:lnSpc>
              <a:spcBef>
                <a:spcPts val="900"/>
              </a:spcBef>
            </a:pPr>
            <a:r>
              <a:rPr lang="en-US" sz="2600" dirty="0">
                <a:solidFill>
                  <a:schemeClr val="accent5">
                    <a:lumMod val="75000"/>
                    <a:lumOff val="25000"/>
                  </a:schemeClr>
                </a:solidFill>
                <a:latin typeface="GILL SANS SEMIBOLD" panose="020B0502020104020203" pitchFamily="34" charset="-79"/>
                <a:ea typeface="Gill Sans SemiBold" charset="0"/>
                <a:cs typeface="GILL SANS SEMIBOLD" panose="020B0502020104020203" pitchFamily="34" charset="-79"/>
              </a:rPr>
              <a:t>Pre-industrial/present</a:t>
            </a:r>
            <a:r>
              <a:rPr lang="en-US" sz="2600" dirty="0">
                <a:solidFill>
                  <a:schemeClr val="accent5">
                    <a:lumMod val="75000"/>
                    <a:lumOff val="25000"/>
                  </a:schemeClr>
                </a:solidFill>
                <a:latin typeface="GILL SANS SEMIBOLD" panose="020B0502020104020203" pitchFamily="34" charset="-79"/>
                <a:ea typeface="Gill Sans" charset="0"/>
                <a:cs typeface="GILL SANS SEMIBOLD" panose="020B0502020104020203" pitchFamily="34" charset="-79"/>
              </a:rPr>
              <a:t>:</a:t>
            </a:r>
          </a:p>
          <a:p>
            <a:pPr marL="342900" lvl="0" indent="-342900" defTabSz="82296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Pre-industrial </a:t>
            </a:r>
            <a:r>
              <a:rPr lang="en-US" sz="240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reference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: 3000+3000 years;</a:t>
            </a:r>
          </a:p>
          <a:p>
            <a:pPr marL="342900" lvl="0" indent="-342900" defTabSz="82296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CO</a:t>
            </a:r>
            <a:r>
              <a:rPr lang="en-US" sz="2400" baseline="-250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doubling / quadrupling: 1000+1500 / 2000 years.</a:t>
            </a:r>
          </a:p>
          <a:p>
            <a:pPr lvl="0" defTabSz="822960">
              <a:lnSpc>
                <a:spcPct val="90000"/>
              </a:lnSpc>
              <a:spcBef>
                <a:spcPts val="900"/>
              </a:spcBef>
            </a:pP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GILL SANS SEMIBOLD" panose="020B0502020104020203" pitchFamily="34" charset="-79"/>
                <a:ea typeface="Gill Sans SemiBold" charset="0"/>
                <a:cs typeface="GILL SANS SEMIBOLD" panose="020B0502020104020203" pitchFamily="34" charset="-79"/>
              </a:rPr>
              <a:t>Pliocene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:</a:t>
            </a:r>
          </a:p>
          <a:p>
            <a:pPr marL="342900" lvl="0" indent="-342900" defTabSz="82296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400ppm CO</a:t>
            </a:r>
            <a:r>
              <a:rPr lang="en-US" sz="2400" baseline="-250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‘</a:t>
            </a:r>
            <a:r>
              <a:rPr lang="en-US" sz="240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reference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’: 2000 years;</a:t>
            </a:r>
          </a:p>
          <a:p>
            <a:pPr marL="342900" lvl="0" indent="-342900" defTabSz="82296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280 / 560ppm CO</a:t>
            </a:r>
            <a:r>
              <a:rPr lang="en-US" sz="2400" baseline="-250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‘</a:t>
            </a:r>
            <a:r>
              <a:rPr lang="en-US" sz="240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sensitivity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’: 1000 years each;</a:t>
            </a:r>
          </a:p>
          <a:p>
            <a:pPr lvl="0" defTabSz="822960">
              <a:lnSpc>
                <a:spcPct val="90000"/>
              </a:lnSpc>
              <a:spcBef>
                <a:spcPts val="900"/>
              </a:spcBef>
            </a:pP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GILL SANS SEMIBOLD" panose="020B0502020104020203" pitchFamily="34" charset="-79"/>
                <a:ea typeface="Gill Sans" charset="0"/>
                <a:cs typeface="GILL SANS SEMIBOLD" panose="020B0502020104020203" pitchFamily="34" charset="-79"/>
              </a:rPr>
              <a:t>Miocene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:</a:t>
            </a:r>
            <a:r>
              <a:rPr lang="en-US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simulations are underway.</a:t>
            </a:r>
          </a:p>
          <a:p>
            <a:pPr lvl="0" defTabSz="822960">
              <a:lnSpc>
                <a:spcPct val="90000"/>
              </a:lnSpc>
              <a:spcBef>
                <a:spcPts val="900"/>
              </a:spcBef>
            </a:pPr>
            <a:r>
              <a:rPr lang="en-US" sz="2600" b="1" dirty="0">
                <a:solidFill>
                  <a:srgbClr val="C00935"/>
                </a:solidFill>
                <a:latin typeface="Gill Sans SemiBold" panose="020B0502020104020203" pitchFamily="34" charset="-79"/>
                <a:ea typeface="Gill Sans" charset="0"/>
                <a:cs typeface="Gill Sans SemiBold" panose="020B0502020104020203" pitchFamily="34" charset="-79"/>
              </a:rPr>
              <a:t>Eocene</a:t>
            </a:r>
            <a:r>
              <a:rPr lang="en-US" sz="2600" dirty="0">
                <a:solidFill>
                  <a:srgbClr val="C00935"/>
                </a:solidFill>
                <a:latin typeface="Gill Sans" charset="0"/>
                <a:ea typeface="Gill Sans" charset="0"/>
                <a:cs typeface="Gill Sans" charset="0"/>
              </a:rPr>
              <a:t>:</a:t>
            </a:r>
          </a:p>
          <a:p>
            <a:pPr marL="342900" lvl="0" indent="-342900" defTabSz="82296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" panose="020B0502020104020203" pitchFamily="34" charset="-79"/>
                <a:ea typeface="Gill Sans" charset="0"/>
                <a:cs typeface="Gill Sans" panose="020B0502020104020203" pitchFamily="34" charset="-79"/>
              </a:rPr>
              <a:t>30Ma 1</a:t>
            </a:r>
            <a:r>
              <a:rPr lang="en-US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× </a:t>
            </a:r>
            <a:r>
              <a:rPr lang="en-US" sz="2400" dirty="0">
                <a:solidFill>
                  <a:prstClr val="black"/>
                </a:solidFill>
                <a:latin typeface="Gill Sans" panose="020B0502020104020203" pitchFamily="34" charset="-79"/>
                <a:ea typeface="Gill Sans" charset="0"/>
                <a:cs typeface="Gill Sans" panose="020B0502020104020203" pitchFamily="34" charset="-79"/>
              </a:rPr>
              <a:t>/ 2</a:t>
            </a:r>
            <a:r>
              <a:rPr lang="en-US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×</a:t>
            </a:r>
            <a:r>
              <a:rPr lang="en-US" sz="2400" dirty="0">
                <a:solidFill>
                  <a:prstClr val="black"/>
                </a:solidFill>
                <a:latin typeface="Gill Sans" panose="020B0502020104020203" pitchFamily="34" charset="-79"/>
                <a:ea typeface="Gill Sans" charset="0"/>
                <a:cs typeface="Gill Sans" panose="020B0502020104020203" pitchFamily="34" charset="-79"/>
              </a:rPr>
              <a:t> PIC: 3500 years each + 1200 years (</a:t>
            </a:r>
            <a:r>
              <a:rPr lang="en-US" sz="2400" i="1" dirty="0">
                <a:solidFill>
                  <a:prstClr val="black"/>
                </a:solidFill>
                <a:latin typeface="Gill Sans" panose="020B0502020104020203" pitchFamily="34" charset="-79"/>
                <a:ea typeface="Gill Sans" charset="0"/>
                <a:cs typeface="Gill Sans" panose="020B0502020104020203" pitchFamily="34" charset="-79"/>
              </a:rPr>
              <a:t>FW</a:t>
            </a:r>
            <a:r>
              <a:rPr lang="en-US" sz="2400" dirty="0">
                <a:solidFill>
                  <a:prstClr val="black"/>
                </a:solidFill>
                <a:latin typeface="Gill Sans" panose="020B0502020104020203" pitchFamily="34" charset="-79"/>
                <a:ea typeface="Gill Sans" charset="0"/>
                <a:cs typeface="Gill Sans" panose="020B0502020104020203" pitchFamily="34" charset="-79"/>
              </a:rPr>
              <a:t>);</a:t>
            </a:r>
          </a:p>
          <a:p>
            <a:pPr marL="342900" lvl="0" indent="-342900" defTabSz="82296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" panose="020B0502020104020203" pitchFamily="34" charset="-79"/>
                <a:ea typeface="Gill Sans" charset="0"/>
                <a:cs typeface="Gill Sans" panose="020B0502020104020203" pitchFamily="34" charset="-79"/>
              </a:rPr>
              <a:t>38Ma 2</a:t>
            </a:r>
            <a:r>
              <a:rPr lang="en-US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× </a:t>
            </a:r>
            <a:r>
              <a:rPr lang="en-US" sz="2400" dirty="0">
                <a:solidFill>
                  <a:prstClr val="black"/>
                </a:solidFill>
                <a:latin typeface="Gill Sans" panose="020B0502020104020203" pitchFamily="34" charset="-79"/>
                <a:ea typeface="Gill Sans" charset="0"/>
                <a:cs typeface="Gill Sans" panose="020B0502020104020203" pitchFamily="34" charset="-79"/>
              </a:rPr>
              <a:t>/ 4</a:t>
            </a:r>
            <a:r>
              <a:rPr lang="en-US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×</a:t>
            </a:r>
            <a:r>
              <a:rPr lang="en-US" sz="2400" dirty="0">
                <a:solidFill>
                  <a:prstClr val="black"/>
                </a:solidFill>
                <a:latin typeface="Gill Sans" panose="020B0502020104020203" pitchFamily="34" charset="-79"/>
                <a:ea typeface="Gill Sans" charset="0"/>
                <a:cs typeface="Gill Sans" panose="020B0502020104020203" pitchFamily="34" charset="-79"/>
              </a:rPr>
              <a:t> PIC: 3600 / 4600 years;</a:t>
            </a:r>
          </a:p>
          <a:p>
            <a:pPr marL="342900" lvl="0" indent="-342900" defTabSz="82296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" panose="020B0502020104020203" pitchFamily="34" charset="-79"/>
                <a:ea typeface="Gill Sans" charset="0"/>
                <a:cs typeface="Gill Sans" panose="020B0502020104020203" pitchFamily="34" charset="-79"/>
              </a:rPr>
              <a:t>38Ma low insolation orbit: 4 times 500 years.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450" y="0"/>
            <a:ext cx="3434726" cy="3429000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F9474E38-0200-5AA6-F9AF-8493432B5DF9}"/>
              </a:ext>
            </a:extLst>
          </p:cNvPr>
          <p:cNvSpPr/>
          <p:nvPr/>
        </p:nvSpPr>
        <p:spPr>
          <a:xfrm>
            <a:off x="8455496" y="1253617"/>
            <a:ext cx="494270" cy="4899962"/>
          </a:xfrm>
          <a:prstGeom prst="rightBrace">
            <a:avLst>
              <a:gd name="adj1" fmla="val 68333"/>
              <a:gd name="adj2" fmla="val 50000"/>
            </a:avLst>
          </a:prstGeom>
          <a:noFill/>
          <a:ln w="38100">
            <a:solidFill>
              <a:srgbClr val="C009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062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FEC2A-0D75-54D1-5455-127C30D26821}"/>
              </a:ext>
            </a:extLst>
          </p:cNvPr>
          <p:cNvSpPr txBox="1"/>
          <p:nvPr/>
        </p:nvSpPr>
        <p:spPr>
          <a:xfrm>
            <a:off x="8949766" y="3429000"/>
            <a:ext cx="2023034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600" b="1" dirty="0">
                <a:solidFill>
                  <a:srgbClr val="C00935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O</a:t>
            </a:r>
            <a:r>
              <a:rPr lang="en-NL" sz="2600" b="1" dirty="0">
                <a:solidFill>
                  <a:srgbClr val="C00935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ver 30.000 </a:t>
            </a:r>
            <a:r>
              <a:rPr lang="en-NL" sz="2600" b="1" i="1" dirty="0">
                <a:solidFill>
                  <a:srgbClr val="C00935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model</a:t>
            </a:r>
            <a:r>
              <a:rPr lang="en-NL" sz="2600" b="1" dirty="0">
                <a:solidFill>
                  <a:srgbClr val="C00935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 years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E7045EA4-38FE-B76E-48E9-2B4EF164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19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780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Paleoclimate modelling: geography reconstruction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7462" y="900000"/>
            <a:ext cx="12017714" cy="5253579"/>
          </a:xfrm>
        </p:spPr>
        <p:txBody>
          <a:bodyPr/>
          <a:lstStyle/>
          <a:p>
            <a:pPr lvl="0"/>
            <a:r>
              <a:rPr lang="en-US" sz="2600" b="1" dirty="0">
                <a:solidFill>
                  <a:srgbClr val="0000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Plate-tectonic </a:t>
            </a:r>
            <a:br>
              <a:rPr lang="en-US" sz="2600" b="1" dirty="0">
                <a:solidFill>
                  <a:srgbClr val="0000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</a:br>
            <a:r>
              <a:rPr lang="en-US" sz="2600" b="1" i="1" dirty="0">
                <a:solidFill>
                  <a:srgbClr val="0000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reconstruction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cs typeface="GILL SANS SEMIBOLD" panose="020B0502020104020203" pitchFamily="34" charset="-79"/>
                <a:sym typeface="Wingdings"/>
              </a:rPr>
              <a:t>: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endParaRPr lang="en-US" sz="26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lvl="0"/>
            <a:endParaRPr lang="en-US" sz="26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lvl="0"/>
            <a:endParaRPr lang="en-US" sz="26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lvl="0"/>
            <a:endParaRPr lang="en-US" sz="26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lvl="0"/>
            <a:endParaRPr lang="en-US" sz="26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lvl="0"/>
            <a:endParaRPr lang="en-US" sz="26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lvl="0"/>
            <a:endParaRPr lang="en-US" sz="2600" dirty="0">
              <a:solidFill>
                <a:srgbClr val="C00000"/>
              </a:solidFill>
              <a:latin typeface="Gill Sans" panose="020B0502020104020203" pitchFamily="34" charset="-79"/>
              <a:ea typeface="Gill Sans SemiBold" charset="0"/>
              <a:cs typeface="Gill Sans" panose="020B0502020104020203" pitchFamily="34" charset="-79"/>
              <a:sym typeface="Wingdings"/>
            </a:endParaRPr>
          </a:p>
          <a:p>
            <a:pPr lvl="0"/>
            <a:r>
              <a:rPr lang="en-US" sz="2600" dirty="0">
                <a:solidFill>
                  <a:srgbClr val="C00000"/>
                </a:solidFill>
                <a:latin typeface="Gill Sans" panose="020B0502020104020203" pitchFamily="34" charset="-79"/>
                <a:ea typeface="Gill Sans SemiBold" charset="0"/>
                <a:cs typeface="Gill Sans" panose="020B0502020104020203" pitchFamily="34" charset="-79"/>
                <a:sym typeface="Wingdings"/>
              </a:rPr>
              <a:t>e.g. </a:t>
            </a:r>
            <a:r>
              <a:rPr lang="en-US" sz="2600" b="1" dirty="0">
                <a:solidFill>
                  <a:srgbClr val="C00000"/>
                </a:solidFill>
                <a:latin typeface="Gill Sans SemiBold" charset="0"/>
                <a:ea typeface="Gill Sans SemiBold" charset="0"/>
                <a:cs typeface="Gill Sans SemiBold" charset="0"/>
                <a:sym typeface="Wingdings"/>
              </a:rPr>
              <a:t>38Ma</a:t>
            </a:r>
            <a:endParaRPr lang="en-US" sz="2600" dirty="0">
              <a:solidFill>
                <a:srgbClr val="C00000"/>
              </a:solidFill>
              <a:latin typeface="Gill Sans MT" panose="020B0502020104020203"/>
              <a:sym typeface="Wingding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175" y="956311"/>
            <a:ext cx="10622540" cy="5399336"/>
          </a:xfrm>
          <a:prstGeom prst="rect">
            <a:avLst/>
          </a:prstGeom>
        </p:spPr>
      </p:pic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C32C888A-4B9B-E35A-EC0E-D88AB3AF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20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19942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Paleoclimate modelling: geography reconstruction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46" y="900000"/>
            <a:ext cx="9000001" cy="54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162" y="900000"/>
            <a:ext cx="2577042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sz="2400" dirty="0"/>
          </a:p>
          <a:p>
            <a:r>
              <a:rPr lang="en-GB" sz="2600" dirty="0"/>
              <a:t>Final </a:t>
            </a:r>
            <a:r>
              <a:rPr lang="en-GB" sz="2600" i="1" dirty="0"/>
              <a:t>gridded</a:t>
            </a:r>
            <a:r>
              <a:rPr lang="en-GB" sz="2600" dirty="0"/>
              <a:t> </a:t>
            </a:r>
            <a:r>
              <a:rPr lang="en-GB" sz="2600" u="sng" dirty="0"/>
              <a:t>paleogeography</a:t>
            </a:r>
            <a:r>
              <a:rPr lang="en-GB" sz="2600" dirty="0"/>
              <a:t> reconstruction </a:t>
            </a:r>
            <a:br>
              <a:rPr lang="en-GB" sz="2600" dirty="0"/>
            </a:br>
            <a:r>
              <a:rPr lang="en-GB" sz="2600" dirty="0"/>
              <a:t>for </a:t>
            </a:r>
            <a:r>
              <a:rPr lang="en-GB" sz="2600" b="1" dirty="0">
                <a:solidFill>
                  <a:srgbClr val="C00935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38Ma</a:t>
            </a:r>
            <a:r>
              <a:rPr lang="en-GB" sz="2600" dirty="0"/>
              <a:t>:</a:t>
            </a:r>
          </a:p>
          <a:p>
            <a:endParaRPr lang="en-GB" sz="2400" dirty="0"/>
          </a:p>
          <a:p>
            <a:r>
              <a:rPr lang="en-GB" sz="26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Areas of interest</a:t>
            </a:r>
            <a:r>
              <a:rPr lang="en-GB" sz="26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Eurasia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India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Antarctica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 err="1"/>
              <a:t>Neotethys</a:t>
            </a:r>
            <a:endParaRPr lang="en-GB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Arctic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Gateways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73D439AC-B9DE-4531-AB0C-75CC28ED6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21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4175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Paleoclimate modelling: geography reconstruction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2602" y="2228671"/>
            <a:ext cx="2520088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600" u="sng" dirty="0"/>
              <a:t>Model version </a:t>
            </a:r>
            <a:br>
              <a:rPr lang="en-GB" sz="2600" u="sng" dirty="0"/>
            </a:br>
            <a:r>
              <a:rPr lang="en-GB" sz="2600" dirty="0"/>
              <a:t>of </a:t>
            </a:r>
            <a:r>
              <a:rPr lang="en-GB" sz="2600" i="1" dirty="0"/>
              <a:t>gridded</a:t>
            </a:r>
            <a:r>
              <a:rPr lang="en-GB" sz="2600" dirty="0"/>
              <a:t> </a:t>
            </a:r>
            <a:r>
              <a:rPr lang="en-GB" sz="2600" b="1" dirty="0">
                <a:solidFill>
                  <a:srgbClr val="C00935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38Ma</a:t>
            </a:r>
            <a:r>
              <a:rPr lang="en-GB" sz="2600" dirty="0"/>
              <a:t> paleogeography: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83" y="900000"/>
            <a:ext cx="9000000" cy="5400000"/>
          </a:xfrm>
          <a:prstGeom prst="rect">
            <a:avLst/>
          </a:prstGeom>
        </p:spPr>
      </p:pic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7A5FC519-C5DD-3A3F-55D6-989E70F3B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22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8863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87" y="88554"/>
            <a:ext cx="9720000" cy="6803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DBCCCE-FB39-AFB9-1884-3F82582C3B3D}"/>
              </a:ext>
            </a:extLst>
          </p:cNvPr>
          <p:cNvSpPr txBox="1"/>
          <p:nvPr/>
        </p:nvSpPr>
        <p:spPr>
          <a:xfrm>
            <a:off x="0" y="3090443"/>
            <a:ext cx="123758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NL" sz="2600" b="1" dirty="0">
                <a:solidFill>
                  <a:srgbClr val="C00935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38Ma</a:t>
            </a:r>
            <a:r>
              <a:rPr lang="en-NL" sz="2600" dirty="0"/>
              <a:t> </a:t>
            </a:r>
            <a:r>
              <a:rPr lang="en-NL" sz="2600" i="1" dirty="0">
                <a:solidFill>
                  <a:srgbClr val="C00935"/>
                </a:solidFill>
              </a:rPr>
              <a:t>Eocene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2BB6C-57D4-0AC8-40B7-DD591F22C4D7}"/>
              </a:ext>
            </a:extLst>
          </p:cNvPr>
          <p:cNvSpPr txBox="1"/>
          <p:nvPr/>
        </p:nvSpPr>
        <p:spPr>
          <a:xfrm>
            <a:off x="10957588" y="3290498"/>
            <a:ext cx="1237587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NL" sz="2600" i="1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Present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688BFBF1-8DCE-1B95-67EF-6669D906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23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0108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Vegetation: can’t see the forest for the trees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157732" y="1253617"/>
            <a:ext cx="6037444" cy="4899962"/>
          </a:xfrm>
        </p:spPr>
        <p:txBody>
          <a:bodyPr/>
          <a:lstStyle/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In the model: ‘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Plant Functional Type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’ (PFT)</a:t>
            </a:r>
          </a:p>
          <a:p>
            <a:pPr marL="457200" lvl="0" indent="-457200">
              <a:buFont typeface="Wingdings" charset="2"/>
              <a:buChar char="à"/>
            </a:pP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Reconstructed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biomes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translated into distribution of these PFTs.</a:t>
            </a:r>
          </a:p>
          <a:p>
            <a:pPr marL="457200" lvl="0" indent="-457200">
              <a:buFont typeface="Wingdings" charset="2"/>
              <a:buChar char="à"/>
            </a:pPr>
            <a:endParaRPr lang="en-US" sz="28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87" y="1253617"/>
            <a:ext cx="5700000" cy="34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2734740"/>
            <a:ext cx="5700000" cy="34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338" y="5138932"/>
            <a:ext cx="577205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/>
              <a:t>This did not always go according to plan</a:t>
            </a:r>
            <a:r>
              <a:rPr lang="mr-IN" sz="2400" dirty="0"/>
              <a:t>…</a:t>
            </a:r>
            <a:endParaRPr lang="en-GB" sz="2400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3258B607-595F-355C-30B5-E79EC455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24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29818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solidFill>
                  <a:srgbClr val="000000"/>
                </a:solidFill>
                <a:latin typeface="Gill Sans MT" panose="020B0502020104020203"/>
              </a:rPr>
              <a:t>Model </a:t>
            </a:r>
            <a:r>
              <a:rPr lang="en-US" sz="3200" dirty="0" err="1">
                <a:solidFill>
                  <a:srgbClr val="000000"/>
                </a:solidFill>
                <a:latin typeface="Gill Sans MT" panose="020B0502020104020203"/>
              </a:rPr>
              <a:t>initialisation</a:t>
            </a:r>
            <a:r>
              <a:rPr lang="en-US" sz="3200" dirty="0">
                <a:solidFill>
                  <a:srgbClr val="000000"/>
                </a:solidFill>
                <a:latin typeface="Gill Sans MT" panose="020B0502020104020203"/>
              </a:rPr>
              <a:t> and spin-up: example</a:t>
            </a:r>
            <a:endParaRPr lang="en-US" sz="3200" dirty="0">
              <a:latin typeface="+mj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76" y="900000"/>
            <a:ext cx="9000000" cy="54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744" y="2326207"/>
            <a:ext cx="2796532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u="sng" dirty="0"/>
              <a:t>Highly idealised</a:t>
            </a:r>
            <a:r>
              <a:rPr lang="en-GB" sz="2400" dirty="0"/>
              <a:t> initial </a:t>
            </a:r>
            <a:r>
              <a:rPr lang="en-GB" sz="2400" i="1" dirty="0"/>
              <a:t>temperature</a:t>
            </a:r>
            <a:r>
              <a:rPr lang="en-GB" sz="2400" dirty="0"/>
              <a:t> and </a:t>
            </a:r>
            <a:r>
              <a:rPr lang="en-GB" sz="2400" i="1" dirty="0"/>
              <a:t>salt</a:t>
            </a:r>
            <a:r>
              <a:rPr lang="en-GB" sz="2400" dirty="0"/>
              <a:t> distributions are used.</a:t>
            </a:r>
          </a:p>
          <a:p>
            <a:endParaRPr lang="en-GB" sz="2400" dirty="0"/>
          </a:p>
          <a:p>
            <a:r>
              <a:rPr lang="en-GB" sz="2400" dirty="0"/>
              <a:t>A very </a:t>
            </a:r>
            <a:r>
              <a:rPr lang="en-GB" sz="2400" u="sng" dirty="0"/>
              <a:t>long spin-up</a:t>
            </a:r>
            <a:r>
              <a:rPr lang="en-GB" sz="2400" dirty="0"/>
              <a:t> is needed to </a:t>
            </a:r>
            <a:r>
              <a:rPr lang="en-GB" sz="2400" i="1" dirty="0"/>
              <a:t>equilibrate</a:t>
            </a:r>
            <a:r>
              <a:rPr lang="en-GB" sz="2400" dirty="0"/>
              <a:t> the simulated climate!</a:t>
            </a: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EB4CE74E-B893-F95B-2844-B5A0FB30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25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75007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Climate sensitivity: CO</a:t>
            </a:r>
            <a:r>
              <a:rPr lang="en-US" sz="3200" baseline="-25000" dirty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 doubling/quadrupling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83" y="900000"/>
            <a:ext cx="9720000" cy="5832000"/>
          </a:xfrm>
          <a:prstGeom prst="rect">
            <a:avLst/>
          </a:prstGeom>
        </p:spPr>
      </p:pic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91CA014E-BE84-594B-6179-EB52D7576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26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60974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220" y="900000"/>
            <a:ext cx="8460000" cy="592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The Pliocene: a 400ppm 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(~2015)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 world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93539" y="900000"/>
            <a:ext cx="3591163" cy="5253579"/>
          </a:xfrm>
        </p:spPr>
        <p:txBody>
          <a:bodyPr/>
          <a:lstStyle/>
          <a:p>
            <a:pPr lvl="0"/>
            <a:endParaRPr lang="en-US" sz="2800" dirty="0">
              <a:solidFill>
                <a:srgbClr val="000000"/>
              </a:solidFill>
              <a:latin typeface="Gill Sans MT" panose="020B0502020104020203"/>
            </a:endParaRPr>
          </a:p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Often considered as the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</a:rPr>
              <a:t>best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 candidate for 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a ‘</a:t>
            </a:r>
            <a:r>
              <a:rPr lang="en-US" sz="2600" b="1" i="1" dirty="0">
                <a:solidFill>
                  <a:srgbClr val="000000"/>
                </a:solidFill>
                <a:latin typeface="Gill Sans SemiBold" charset="0"/>
                <a:ea typeface="Gill Sans SemiBold" charset="0"/>
                <a:cs typeface="Gill Sans SemiBold" charset="0"/>
              </a:rPr>
              <a:t>future analogue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’</a:t>
            </a:r>
          </a:p>
          <a:p>
            <a:pPr lvl="0"/>
            <a:endParaRPr lang="en-US" sz="28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Higher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CO</a:t>
            </a:r>
            <a:r>
              <a:rPr lang="en-US" sz="2600" i="1" baseline="-250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2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, but also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other adjustments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Geography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Ice sheets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Vegetation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Aerosols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0D4DE816-96AF-4431-0535-15B17BC7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27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8101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815" y="900000"/>
            <a:ext cx="9000000" cy="540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The Pliocene: not just greenhouse gases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5768" y="2485514"/>
            <a:ext cx="3357333" cy="2228972"/>
          </a:xfrm>
        </p:spPr>
        <p:txBody>
          <a:bodyPr/>
          <a:lstStyle/>
          <a:p>
            <a:pPr lvl="0"/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</a:rPr>
              <a:t>Boundary conditions</a:t>
            </a:r>
            <a:br>
              <a:rPr lang="en-US" sz="2400" u="sng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have a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</a:rPr>
              <a:t>large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 effect.</a:t>
            </a:r>
          </a:p>
          <a:p>
            <a:pPr lvl="0"/>
            <a:endParaRPr lang="en-US" sz="24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lvl="0"/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Gill Sans MT" panose="020B0502020104020203"/>
                <a:sym typeface="Wingdings"/>
              </a:rPr>
              <a:t>Pliocene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</a:t>
            </a:r>
            <a:r>
              <a:rPr lang="mr-IN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–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</a:t>
            </a:r>
            <a:r>
              <a:rPr lang="en-US" sz="2400" dirty="0">
                <a:solidFill>
                  <a:schemeClr val="accent5">
                    <a:lumMod val="75000"/>
                    <a:lumOff val="25000"/>
                  </a:schemeClr>
                </a:solidFill>
                <a:latin typeface="Gill Sans MT" panose="020B0502020104020203"/>
                <a:sym typeface="Wingdings"/>
              </a:rPr>
              <a:t>pre-industrial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similar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to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CO</a:t>
            </a:r>
            <a:r>
              <a:rPr lang="en-US" sz="2400" baseline="-250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2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doubling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.</a:t>
            </a:r>
            <a:endParaRPr lang="en-US" sz="2400" dirty="0">
              <a:solidFill>
                <a:srgbClr val="000000"/>
              </a:solidFill>
              <a:latin typeface="Gill Sans MT" panose="020B0502020104020203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37EADA9C-06EA-AEEE-FC99-46393BC2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28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8301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9"/>
          <a:stretch/>
        </p:blipFill>
        <p:spPr>
          <a:xfrm>
            <a:off x="361189" y="900001"/>
            <a:ext cx="11463083" cy="59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1667" y="6623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Model biases in CMIP6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51C878-075B-A87C-FF70-0F43A5FEA349}"/>
              </a:ext>
            </a:extLst>
          </p:cNvPr>
          <p:cNvCxnSpPr>
            <a:cxnSpLocks/>
          </p:cNvCxnSpPr>
          <p:nvPr/>
        </p:nvCxnSpPr>
        <p:spPr>
          <a:xfrm>
            <a:off x="6032937" y="2293903"/>
            <a:ext cx="5433849" cy="0"/>
          </a:xfrm>
          <a:prstGeom prst="line">
            <a:avLst/>
          </a:prstGeom>
          <a:ln w="38100">
            <a:solidFill>
              <a:srgbClr val="C00935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0DD2A2-AD2E-E4EB-E7DE-78DF726BB397}"/>
                  </a:ext>
                </a:extLst>
              </p:cNvPr>
              <p:cNvSpPr txBox="1"/>
              <p:nvPr/>
            </p:nvSpPr>
            <p:spPr>
              <a:xfrm>
                <a:off x="6145280" y="1943481"/>
                <a:ext cx="145369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NL" sz="2000" dirty="0">
                    <a:solidFill>
                      <a:srgbClr val="C00935"/>
                    </a:solidFill>
                  </a:rPr>
                  <a:t>2023: +1.3</a:t>
                </a:r>
                <a14:m>
                  <m:oMath xmlns:m="http://schemas.openxmlformats.org/officeDocument/2006/math">
                    <m:r>
                      <a:rPr lang="en-NL" sz="2000" i="1" smtClean="0">
                        <a:solidFill>
                          <a:srgbClr val="C0093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NL" sz="2000" dirty="0">
                  <a:solidFill>
                    <a:srgbClr val="C00935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0DD2A2-AD2E-E4EB-E7DE-78DF726BB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280" y="1943481"/>
                <a:ext cx="1453693" cy="307777"/>
              </a:xfrm>
              <a:prstGeom prst="rect">
                <a:avLst/>
              </a:prstGeom>
              <a:blipFill>
                <a:blip r:embed="rId3"/>
                <a:stretch>
                  <a:fillRect l="-10345" t="-28000" b="-48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D4FCB5-D185-34CB-B83A-78EE2D0DFE09}"/>
              </a:ext>
            </a:extLst>
          </p:cNvPr>
          <p:cNvCxnSpPr>
            <a:cxnSpLocks/>
          </p:cNvCxnSpPr>
          <p:nvPr/>
        </p:nvCxnSpPr>
        <p:spPr>
          <a:xfrm flipV="1">
            <a:off x="8380718" y="1091211"/>
            <a:ext cx="0" cy="1704541"/>
          </a:xfrm>
          <a:prstGeom prst="line">
            <a:avLst/>
          </a:prstGeom>
          <a:ln w="19050">
            <a:solidFill>
              <a:srgbClr val="C00935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id="{FAC43203-01A6-C9B2-9FFA-2EED2586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2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2989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Pliocene: North Atlantic warmth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4" y="900000"/>
            <a:ext cx="4135891" cy="41749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49620"/>
          <a:stretch/>
        </p:blipFill>
        <p:spPr>
          <a:xfrm>
            <a:off x="8459356" y="900000"/>
            <a:ext cx="3688429" cy="3975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5" b="43302"/>
          <a:stretch/>
        </p:blipFill>
        <p:spPr>
          <a:xfrm>
            <a:off x="4457403" y="3333681"/>
            <a:ext cx="3883075" cy="3482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7403" y="1057661"/>
            <a:ext cx="400195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/>
              <a:t>Strength of the </a:t>
            </a:r>
            <a:r>
              <a:rPr lang="en-GB" sz="2400" u="sng" dirty="0"/>
              <a:t>Atlantic Meridional </a:t>
            </a:r>
            <a:r>
              <a:rPr lang="en-GB" sz="2400" u="sng" dirty="0" err="1"/>
              <a:t>Ovcerturning</a:t>
            </a:r>
            <a:r>
              <a:rPr lang="en-GB" sz="2400" u="sng" dirty="0"/>
              <a:t> </a:t>
            </a:r>
            <a:r>
              <a:rPr lang="en-GB" sz="2400" u="sng" dirty="0" err="1"/>
              <a:t>Cicrulation</a:t>
            </a:r>
            <a:r>
              <a:rPr lang="en-GB" sz="2400" dirty="0"/>
              <a:t> (</a:t>
            </a:r>
            <a:r>
              <a:rPr lang="en-GB" sz="2400" b="1" i="1" dirty="0">
                <a:latin typeface="Gill Sans SemiBold" charset="0"/>
                <a:ea typeface="Gill Sans SemiBold" charset="0"/>
                <a:cs typeface="Gill Sans SemiBold" charset="0"/>
              </a:rPr>
              <a:t>AMOC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lang="en-GB" sz="2400" dirty="0"/>
              <a:t>is </a:t>
            </a:r>
            <a:r>
              <a:rPr lang="en-GB" sz="2400" i="1" dirty="0"/>
              <a:t>highly</a:t>
            </a:r>
            <a:r>
              <a:rPr lang="en-GB" sz="2400" dirty="0"/>
              <a:t> sensitive in the models to a </a:t>
            </a:r>
            <a:r>
              <a:rPr lang="en-GB" sz="2400" i="1" dirty="0"/>
              <a:t>closure</a:t>
            </a:r>
            <a:r>
              <a:rPr lang="en-GB" sz="2400" dirty="0"/>
              <a:t> of </a:t>
            </a:r>
            <a:r>
              <a:rPr lang="en-GB" sz="2400" u="sng" dirty="0"/>
              <a:t>Arctic gateways</a:t>
            </a:r>
            <a:r>
              <a:rPr lang="en-GB" sz="2400" dirty="0"/>
              <a:t>;</a:t>
            </a: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BA94BD9A-F1D7-2D38-8222-793BB0D9F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29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75059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Pliocene: permanent El Niño?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6570" y="900000"/>
            <a:ext cx="3768153" cy="5253579"/>
          </a:xfrm>
        </p:spPr>
        <p:txBody>
          <a:bodyPr/>
          <a:lstStyle/>
          <a:p>
            <a:pPr lvl="0"/>
            <a:endParaRPr lang="en-US" sz="2400" dirty="0">
              <a:solidFill>
                <a:srgbClr val="000000"/>
              </a:solidFill>
              <a:latin typeface="Gill Sans MT" panose="020B0502020104020203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ENSO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</a:rPr>
              <a:t>variability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 is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much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</a:rPr>
              <a:t>weaker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 in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Gill Sans MT" panose="020B0502020104020203"/>
              </a:rPr>
              <a:t>Pliocene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 simulations.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Often suggested that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there was a so-called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400" b="1" i="1" dirty="0">
                <a:solidFill>
                  <a:srgbClr val="000000"/>
                </a:solidFill>
                <a:latin typeface="Gill Sans SemiBold" charset="0"/>
                <a:ea typeface="Gill Sans SemiBold" charset="0"/>
                <a:cs typeface="Gill Sans SemiBold" charset="0"/>
                <a:sym typeface="Wingdings"/>
              </a:rPr>
              <a:t>permanent El Niño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u="sng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Not supported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by models; mostly weaker,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but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no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specific state.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72" y="900000"/>
            <a:ext cx="8079133" cy="5655393"/>
          </a:xfrm>
          <a:prstGeom prst="rect">
            <a:avLst/>
          </a:prstGeom>
        </p:spPr>
      </p:pic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BD4DABC6-6686-93F9-425E-127048EE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30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0045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Pliocene as future analogue: what about variability?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05102" y="900000"/>
            <a:ext cx="3436883" cy="5253579"/>
          </a:xfrm>
        </p:spPr>
        <p:txBody>
          <a:bodyPr/>
          <a:lstStyle/>
          <a:p>
            <a:pPr lvl="0"/>
            <a:endParaRPr lang="en-US" sz="24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Gill Sans MT" panose="020B0502020104020203"/>
                <a:sym typeface="Wingdings"/>
              </a:rPr>
              <a:t>Pliocene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temperatures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comparable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to ~2100.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Patterns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of sea level pressure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change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Variability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patterns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change even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more.</a:t>
            </a:r>
            <a:endParaRPr lang="en-US" sz="24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lvl="0"/>
            <a:endParaRPr lang="en-US" sz="24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The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Weather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conditions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may be very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different!</a:t>
            </a:r>
            <a:endParaRPr lang="en-US" sz="26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display, electronics, setting&#10;&#10;Description automatically generated">
            <a:extLst>
              <a:ext uri="{FF2B5EF4-FFF2-40B4-BE49-F238E27FC236}">
                <a16:creationId xmlns:a16="http://schemas.microsoft.com/office/drawing/2014/main" id="{6B40DA19-BAC6-F738-0C4D-7C9C3C6C6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822" y="1800000"/>
            <a:ext cx="8716251" cy="3809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47F5B0-F27F-2B56-2A08-C9F9395B415F}"/>
              </a:ext>
            </a:extLst>
          </p:cNvPr>
          <p:cNvSpPr txBox="1"/>
          <p:nvPr/>
        </p:nvSpPr>
        <p:spPr>
          <a:xfrm>
            <a:off x="6795175" y="5609750"/>
            <a:ext cx="4348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 err="1">
                <a:solidFill>
                  <a:srgbClr val="7C0622"/>
                </a:solidFill>
                <a:latin typeface="Gill Sans SemiBold" charset="0"/>
                <a:ea typeface="Gill Sans SemiBold" charset="0"/>
                <a:cs typeface="Gill Sans SemiBold" charset="0"/>
              </a:rPr>
              <a:t>Oldeman</a:t>
            </a:r>
            <a:r>
              <a:rPr lang="en-US" sz="2000" b="1" i="1" dirty="0">
                <a:solidFill>
                  <a:srgbClr val="7C0622"/>
                </a:solidFill>
                <a:latin typeface="Gill Sans SemiBold" charset="0"/>
                <a:ea typeface="Gill Sans SemiBold" charset="0"/>
                <a:cs typeface="Gill Sans SemiBold" charset="0"/>
              </a:rPr>
              <a:t> et al. (in review)</a:t>
            </a: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346173B5-14A0-860D-CF47-9213D4E18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31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78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57" y="900000"/>
            <a:ext cx="8999999" cy="540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solidFill>
                  <a:srgbClr val="C00935"/>
                </a:solidFill>
                <a:latin typeface="+mj-lt"/>
              </a:rPr>
              <a:t>The Eocene hothouse: ocean temperature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9219" y="900000"/>
            <a:ext cx="3285112" cy="5253579"/>
          </a:xfrm>
        </p:spPr>
        <p:txBody>
          <a:bodyPr/>
          <a:lstStyle/>
          <a:p>
            <a:pPr marL="457200" lvl="0" indent="-457200"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  <a:latin typeface="Gill Sans MT" panose="020B0502020104020203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Comparison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to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</a:rPr>
              <a:t>SST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 ‘</a:t>
            </a:r>
            <a:r>
              <a:rPr lang="en-US" sz="2400" b="1" i="1" dirty="0">
                <a:solidFill>
                  <a:srgbClr val="000000"/>
                </a:solidFill>
                <a:latin typeface="Gill Sans SemiBold" charset="0"/>
                <a:ea typeface="Gill Sans SemiBold" charset="0"/>
                <a:cs typeface="Gill Sans SemiBold" charset="0"/>
              </a:rPr>
              <a:t>proxies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’.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Gradient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captured well in simulation.</a:t>
            </a:r>
          </a:p>
          <a:p>
            <a:pPr marL="457200" lvl="0" indent="-457200"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If the model does well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here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,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can we trust it</a:t>
            </a:r>
            <a:b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for other studies?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BE07D325-B83E-FF99-A438-A8E1C6BAD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32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7843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different weather maps&#10;&#10;Description automatically generated">
            <a:extLst>
              <a:ext uri="{FF2B5EF4-FFF2-40B4-BE49-F238E27FC236}">
                <a16:creationId xmlns:a16="http://schemas.microsoft.com/office/drawing/2014/main" id="{920ACAA7-C982-F4C8-C66F-6B8F56A57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342"/>
          <a:stretch/>
        </p:blipFill>
        <p:spPr>
          <a:xfrm>
            <a:off x="697588" y="184665"/>
            <a:ext cx="10799999" cy="3153074"/>
          </a:xfrm>
          <a:prstGeom prst="rect">
            <a:avLst/>
          </a:prstGeom>
        </p:spPr>
      </p:pic>
      <p:pic>
        <p:nvPicPr>
          <p:cNvPr id="4" name="Picture 3" descr="A different weather maps showing different weather conditions&#10;&#10;Description automatically generated with medium confidence">
            <a:extLst>
              <a:ext uri="{FF2B5EF4-FFF2-40B4-BE49-F238E27FC236}">
                <a16:creationId xmlns:a16="http://schemas.microsoft.com/office/drawing/2014/main" id="{D0745DED-DC9E-621C-1C07-BCCB74746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342"/>
          <a:stretch/>
        </p:blipFill>
        <p:spPr>
          <a:xfrm>
            <a:off x="697588" y="3402320"/>
            <a:ext cx="10799999" cy="315307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7657DEDC-1B2E-7DF7-DF23-14043365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33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41F49-A26D-F352-3A28-C6634512EA2B}"/>
              </a:ext>
            </a:extLst>
          </p:cNvPr>
          <p:cNvSpPr txBox="1"/>
          <p:nvPr/>
        </p:nvSpPr>
        <p:spPr>
          <a:xfrm>
            <a:off x="4873132" y="0"/>
            <a:ext cx="24489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75000"/>
                    <a:lumOff val="25000"/>
                  </a:schemeClr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Pre-industrial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5DF68-D561-3FB7-B8D8-8DF22135BE33}"/>
              </a:ext>
            </a:extLst>
          </p:cNvPr>
          <p:cNvSpPr txBox="1"/>
          <p:nvPr/>
        </p:nvSpPr>
        <p:spPr>
          <a:xfrm>
            <a:off x="4873132" y="6480314"/>
            <a:ext cx="24489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935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38Ma Eocene</a:t>
            </a:r>
          </a:p>
        </p:txBody>
      </p:sp>
    </p:spTree>
    <p:extLst>
      <p:ext uri="{BB962C8B-B14F-4D97-AF65-F5344CB8AC3E}">
        <p14:creationId xmlns:p14="http://schemas.microsoft.com/office/powerpoint/2010/main" val="133584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7657DEDC-1B2E-7DF7-DF23-14043365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34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9" name="Picture 8" descr="A collection of different colored maps&#10;&#10;Description automatically generated with medium confidence">
            <a:extLst>
              <a:ext uri="{FF2B5EF4-FFF2-40B4-BE49-F238E27FC236}">
                <a16:creationId xmlns:a16="http://schemas.microsoft.com/office/drawing/2014/main" id="{6CF021A1-3C63-E853-BC72-39039022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897"/>
          <a:stretch/>
        </p:blipFill>
        <p:spPr>
          <a:xfrm>
            <a:off x="697587" y="3337739"/>
            <a:ext cx="10800000" cy="3217654"/>
          </a:xfrm>
          <a:prstGeom prst="rect">
            <a:avLst/>
          </a:prstGeom>
        </p:spPr>
      </p:pic>
      <p:pic>
        <p:nvPicPr>
          <p:cNvPr id="11" name="Picture 10" descr="A collection of different colored maps&#10;&#10;Description automatically generated with medium confidence">
            <a:extLst>
              <a:ext uri="{FF2B5EF4-FFF2-40B4-BE49-F238E27FC236}">
                <a16:creationId xmlns:a16="http://schemas.microsoft.com/office/drawing/2014/main" id="{68A287CF-D9BE-078C-EA41-3C993567D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897"/>
          <a:stretch/>
        </p:blipFill>
        <p:spPr>
          <a:xfrm>
            <a:off x="697587" y="120085"/>
            <a:ext cx="10800000" cy="32176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141F49-A26D-F352-3A28-C6634512EA2B}"/>
              </a:ext>
            </a:extLst>
          </p:cNvPr>
          <p:cNvSpPr txBox="1"/>
          <p:nvPr/>
        </p:nvSpPr>
        <p:spPr>
          <a:xfrm>
            <a:off x="4873132" y="0"/>
            <a:ext cx="24489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75000"/>
                    <a:lumOff val="25000"/>
                  </a:schemeClr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Pre-industrial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5DF68-D561-3FB7-B8D8-8DF22135BE33}"/>
              </a:ext>
            </a:extLst>
          </p:cNvPr>
          <p:cNvSpPr txBox="1"/>
          <p:nvPr/>
        </p:nvSpPr>
        <p:spPr>
          <a:xfrm>
            <a:off x="4873132" y="6480314"/>
            <a:ext cx="24489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935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38Ma Eocene</a:t>
            </a:r>
          </a:p>
        </p:txBody>
      </p:sp>
    </p:spTree>
    <p:extLst>
      <p:ext uri="{BB962C8B-B14F-4D97-AF65-F5344CB8AC3E}">
        <p14:creationId xmlns:p14="http://schemas.microsoft.com/office/powerpoint/2010/main" val="95441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different weather conditions&#10;&#10;Description automatically generated with medium confidence">
            <a:extLst>
              <a:ext uri="{FF2B5EF4-FFF2-40B4-BE49-F238E27FC236}">
                <a16:creationId xmlns:a16="http://schemas.microsoft.com/office/drawing/2014/main" id="{C66336FD-8E52-A9CB-A8DD-10C546939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381" y="935101"/>
            <a:ext cx="9720000" cy="583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-1"/>
            <a:ext cx="10800000" cy="900000"/>
          </a:xfrm>
        </p:spPr>
        <p:txBody>
          <a:bodyPr anchor="ctr"/>
          <a:lstStyle/>
          <a:p>
            <a:r>
              <a:rPr lang="en-US" sz="3200" dirty="0">
                <a:solidFill>
                  <a:srgbClr val="C00935"/>
                </a:solidFill>
                <a:latin typeface="+mj-lt"/>
              </a:rPr>
              <a:t>Eocene climate: what happens on Antarctica?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1BE12-7504-2FFC-E6AC-26934E786DC0}"/>
              </a:ext>
            </a:extLst>
          </p:cNvPr>
          <p:cNvSpPr txBox="1"/>
          <p:nvPr/>
        </p:nvSpPr>
        <p:spPr>
          <a:xfrm>
            <a:off x="189468" y="2276131"/>
            <a:ext cx="196515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NL" sz="2400" i="1" dirty="0"/>
              <a:t>Very</a:t>
            </a:r>
            <a:r>
              <a:rPr lang="en-NL" sz="2400" dirty="0"/>
              <a:t> warm</a:t>
            </a:r>
            <a:br>
              <a:rPr lang="en-NL" sz="2400" dirty="0"/>
            </a:br>
            <a:r>
              <a:rPr lang="en-NL" sz="2400" dirty="0"/>
              <a:t>in </a:t>
            </a:r>
            <a:r>
              <a:rPr lang="en-NL" sz="2400" u="sng" dirty="0"/>
              <a:t>summer</a:t>
            </a:r>
            <a:r>
              <a:rPr lang="en-NL" sz="2400" dirty="0"/>
              <a:t>, </a:t>
            </a:r>
            <a:br>
              <a:rPr lang="en-NL" sz="2400" dirty="0"/>
            </a:br>
            <a:r>
              <a:rPr lang="en-NL" sz="2400" dirty="0"/>
              <a:t>also </a:t>
            </a:r>
            <a:r>
              <a:rPr lang="en-NL" sz="2400" i="1" dirty="0"/>
              <a:t>highest</a:t>
            </a:r>
            <a:r>
              <a:rPr lang="en-NL" sz="2400" dirty="0"/>
              <a:t> temperatures </a:t>
            </a:r>
            <a:r>
              <a:rPr lang="en-NL" sz="2400" i="1" dirty="0"/>
              <a:t>near</a:t>
            </a:r>
            <a:r>
              <a:rPr lang="en-NL" sz="2400" dirty="0"/>
              <a:t> the </a:t>
            </a:r>
            <a:r>
              <a:rPr lang="en-NL" sz="2400" u="sng" dirty="0"/>
              <a:t>pole</a:t>
            </a:r>
            <a:r>
              <a:rPr lang="en-NL" sz="2400" dirty="0"/>
              <a:t>.</a:t>
            </a:r>
            <a:endParaRPr lang="en-NL" sz="2400" u="sng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0BF56A49-D686-225E-44C6-94BBC9E29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35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1440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solidFill>
                  <a:srgbClr val="C00935"/>
                </a:solidFill>
                <a:latin typeface="+mj-lt"/>
              </a:rPr>
              <a:t>Antarctic monsoons: vegetation and ice?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0B91A5FB-2D99-EEC7-3FF3-DD41FF67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36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6" name="Picture 5" descr="A diagram of the earth&#10;&#10;Description automatically generated">
            <a:extLst>
              <a:ext uri="{FF2B5EF4-FFF2-40B4-BE49-F238E27FC236}">
                <a16:creationId xmlns:a16="http://schemas.microsoft.com/office/drawing/2014/main" id="{82BEF0FA-F0EB-82B7-C4E1-67D750B97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87" y="900000"/>
            <a:ext cx="108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8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solidFill>
                  <a:srgbClr val="C00935"/>
                </a:solidFill>
                <a:latin typeface="+mj-lt"/>
              </a:rPr>
              <a:t>Antarctic monsoonal climate is very resilient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A9E2E65D-D1CD-442E-2DD1-CB2C28648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37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6" name="Picture 5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33B37FFB-E4DE-85B6-7359-C1F36CC1D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283" y="900000"/>
            <a:ext cx="9720000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7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General lessons from past warm climates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D56B061-0DB0-406B-69AE-7FACBE4B09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3976" y="900000"/>
            <a:ext cx="9720000" cy="5467500"/>
          </a:xfrm>
          <a:prstGeom prst="rect">
            <a:avLst/>
          </a:prstGeom>
        </p:spPr>
      </p:pic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281D9187-856B-AD29-90B1-F8F1E82ED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38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497275-FFBA-6AE5-3023-C03177EE6E12}"/>
              </a:ext>
            </a:extLst>
          </p:cNvPr>
          <p:cNvCxnSpPr>
            <a:cxnSpLocks/>
          </p:cNvCxnSpPr>
          <p:nvPr/>
        </p:nvCxnSpPr>
        <p:spPr>
          <a:xfrm flipV="1">
            <a:off x="5580993" y="1282262"/>
            <a:ext cx="0" cy="914400"/>
          </a:xfrm>
          <a:prstGeom prst="line">
            <a:avLst/>
          </a:prstGeom>
          <a:ln w="57150">
            <a:solidFill>
              <a:srgbClr val="C0093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13B68F-2461-87CC-A818-03620EFBA1F0}"/>
              </a:ext>
            </a:extLst>
          </p:cNvPr>
          <p:cNvCxnSpPr>
            <a:cxnSpLocks/>
          </p:cNvCxnSpPr>
          <p:nvPr/>
        </p:nvCxnSpPr>
        <p:spPr>
          <a:xfrm flipV="1">
            <a:off x="7131269" y="1282262"/>
            <a:ext cx="0" cy="840828"/>
          </a:xfrm>
          <a:prstGeom prst="line">
            <a:avLst/>
          </a:prstGeom>
          <a:ln w="57150">
            <a:solidFill>
              <a:srgbClr val="C0093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021E7A-A34A-52D8-821D-6B0BDCFCE2D0}"/>
              </a:ext>
            </a:extLst>
          </p:cNvPr>
          <p:cNvCxnSpPr>
            <a:cxnSpLocks/>
          </p:cNvCxnSpPr>
          <p:nvPr/>
        </p:nvCxnSpPr>
        <p:spPr>
          <a:xfrm flipV="1">
            <a:off x="10384221" y="3174124"/>
            <a:ext cx="0" cy="2727436"/>
          </a:xfrm>
          <a:prstGeom prst="line">
            <a:avLst/>
          </a:prstGeom>
          <a:ln w="57150">
            <a:solidFill>
              <a:srgbClr val="C0093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847E68-72B4-5248-6CB0-349082055D49}"/>
              </a:ext>
            </a:extLst>
          </p:cNvPr>
          <p:cNvCxnSpPr>
            <a:cxnSpLocks/>
          </p:cNvCxnSpPr>
          <p:nvPr/>
        </p:nvCxnSpPr>
        <p:spPr>
          <a:xfrm flipV="1">
            <a:off x="2475186" y="2774731"/>
            <a:ext cx="0" cy="3037491"/>
          </a:xfrm>
          <a:prstGeom prst="line">
            <a:avLst/>
          </a:prstGeom>
          <a:ln w="57150">
            <a:solidFill>
              <a:srgbClr val="C0093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77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-2322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Biases in climate models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95175" y="900000"/>
            <a:ext cx="10800001" cy="5253579"/>
          </a:xfrm>
        </p:spPr>
        <p:txBody>
          <a:bodyPr/>
          <a:lstStyle/>
          <a:p>
            <a:pPr lvl="0"/>
            <a:endParaRPr lang="en-US" sz="2600" dirty="0">
              <a:solidFill>
                <a:srgbClr val="000000"/>
              </a:solidFill>
              <a:latin typeface="Gill Sans MT" panose="020B0502020104020203"/>
            </a:endParaRPr>
          </a:p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‘</a:t>
            </a:r>
            <a:r>
              <a:rPr lang="en-US" sz="2600" b="1" i="1" dirty="0">
                <a:solidFill>
                  <a:srgbClr val="000000"/>
                </a:solidFill>
                <a:latin typeface="Gill Sans SemiBold" charset="0"/>
                <a:ea typeface="Gill Sans SemiBold" charset="0"/>
                <a:cs typeface="Gill Sans SemiBold" charset="0"/>
              </a:rPr>
              <a:t>All models are wrong</a:t>
            </a:r>
            <a:r>
              <a:rPr lang="mr-IN" sz="2600" dirty="0">
                <a:solidFill>
                  <a:srgbClr val="000000"/>
                </a:solidFill>
                <a:latin typeface="Gill Sans MT" panose="020B0502020104020203"/>
              </a:rPr>
              <a:t>…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				</a:t>
            </a:r>
            <a:r>
              <a:rPr lang="mr-IN" sz="2600" dirty="0">
                <a:solidFill>
                  <a:srgbClr val="000000"/>
                </a:solidFill>
                <a:latin typeface="Gill Sans MT" panose="020B0502020104020203"/>
              </a:rPr>
              <a:t>…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Gill Sans SemiBold" charset="0"/>
                <a:ea typeface="Gill Sans SemiBold" charset="0"/>
                <a:cs typeface="Gill Sans SemiBold" charset="0"/>
              </a:rPr>
              <a:t>but some are useful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!’		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(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</a:rPr>
              <a:t>George Box, 1976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)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</a:rPr>
            </a:br>
            <a:endParaRPr lang="en-US" sz="2600" dirty="0">
              <a:solidFill>
                <a:srgbClr val="000000"/>
              </a:solidFill>
              <a:latin typeface="Gill Sans MT" panose="020B0502020104020203"/>
            </a:endParaRPr>
          </a:p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A climate model is an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</a:rPr>
              <a:t>imperfect representation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 of climate;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 biased in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mean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, but also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variability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and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correlations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.</a:t>
            </a:r>
          </a:p>
          <a:p>
            <a:pPr marL="457200" lvl="0" indent="-457200">
              <a:buFont typeface="Arial" charset="0"/>
              <a:buChar char="•"/>
            </a:pPr>
            <a:endParaRPr lang="en-US" sz="26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To check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biases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, we need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observable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quantities;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 e.g. temperature, precipitation, clouds, radiation.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Alternative to observations: model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reanalysis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Models are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tuned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to </a:t>
            </a:r>
            <a:r>
              <a:rPr lang="en-US" sz="2600" dirty="0" err="1">
                <a:solidFill>
                  <a:srgbClr val="000000"/>
                </a:solidFill>
                <a:latin typeface="Gill Sans MT" panose="020B0502020104020203"/>
                <a:sym typeface="Wingdings"/>
              </a:rPr>
              <a:t>minimise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biases wherever possible.</a:t>
            </a:r>
          </a:p>
          <a:p>
            <a:pPr marL="457200" lvl="0" indent="-457200"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60DE655A-5B0F-0D41-CA8F-EF021A86E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3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6883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3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Equable climates: a heat flux paradox?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2"/>
          <a:stretch/>
        </p:blipFill>
        <p:spPr>
          <a:xfrm>
            <a:off x="157587" y="900000"/>
            <a:ext cx="11880000" cy="490886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984701" y="6015393"/>
            <a:ext cx="7477581" cy="540000"/>
          </a:xfrm>
        </p:spPr>
        <p:txBody>
          <a:bodyPr/>
          <a:lstStyle/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Warmer 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reduced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gradient 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weaker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transport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85B793A9-316B-C97F-F8D7-91A2E75B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39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28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4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Equable climates: not in terms of moisture!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984702" y="6015393"/>
            <a:ext cx="7920000" cy="540000"/>
          </a:xfrm>
        </p:spPr>
        <p:txBody>
          <a:bodyPr/>
          <a:lstStyle/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Warmer 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enhanced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gradient 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stronger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transport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2"/>
          <a:stretch/>
        </p:blipFill>
        <p:spPr>
          <a:xfrm>
            <a:off x="157587" y="900000"/>
            <a:ext cx="11880000" cy="4908867"/>
          </a:xfrm>
          <a:prstGeom prst="rect">
            <a:avLst/>
          </a:prstGeom>
        </p:spPr>
      </p:pic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16298241-BA3E-2F54-BE25-0BE6D9B5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40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3086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blue&#10;&#10;Description automatically generated">
            <a:extLst>
              <a:ext uri="{FF2B5EF4-FFF2-40B4-BE49-F238E27FC236}">
                <a16:creationId xmlns:a16="http://schemas.microsoft.com/office/drawing/2014/main" id="{EC502DB5-8CFC-C925-0036-54186CBB1F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"/>
          <a:stretch/>
        </p:blipFill>
        <p:spPr>
          <a:xfrm rot="10800000">
            <a:off x="-1625" y="0"/>
            <a:ext cx="121968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8D6611-C8D1-EC98-2BD9-17A209DE5918}"/>
              </a:ext>
            </a:extLst>
          </p:cNvPr>
          <p:cNvSpPr txBox="1"/>
          <p:nvPr/>
        </p:nvSpPr>
        <p:spPr>
          <a:xfrm>
            <a:off x="112889" y="6275246"/>
            <a:ext cx="468488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NL" sz="32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Thank you for listening!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CEA3-A859-15CE-0DE3-A2F0F3C8FA05}"/>
              </a:ext>
            </a:extLst>
          </p:cNvPr>
          <p:cNvSpPr txBox="1"/>
          <p:nvPr/>
        </p:nvSpPr>
        <p:spPr>
          <a:xfrm>
            <a:off x="7397397" y="6398357"/>
            <a:ext cx="468488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NL" sz="2200" b="1" dirty="0">
                <a:solidFill>
                  <a:schemeClr val="accent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m.l.j.baatsen@uu.nl</a:t>
            </a:r>
          </a:p>
        </p:txBody>
      </p:sp>
    </p:spTree>
    <p:extLst>
      <p:ext uri="{BB962C8B-B14F-4D97-AF65-F5344CB8AC3E}">
        <p14:creationId xmlns:p14="http://schemas.microsoft.com/office/powerpoint/2010/main" val="3194489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-2322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Weather versus climate models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95175" y="900000"/>
            <a:ext cx="10800001" cy="5253579"/>
          </a:xfrm>
        </p:spPr>
        <p:txBody>
          <a:bodyPr/>
          <a:lstStyle/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Many different (operational) weather models are used;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Global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: GFS (NCEP), IFS (ECMWF), UKMO, JMA, GEM, ICON, </a:t>
            </a:r>
            <a:r>
              <a:rPr lang="en-US" sz="2400" dirty="0" err="1">
                <a:solidFill>
                  <a:srgbClr val="000000"/>
                </a:solidFill>
                <a:latin typeface="Gill Sans MT" panose="020B0502020104020203"/>
                <a:sym typeface="Wingdings"/>
              </a:rPr>
              <a:t>Arpège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, …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Resolution: 15-50km, simulation length: 5-15 days.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Regional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: WRF, RACMO, </a:t>
            </a:r>
            <a:r>
              <a:rPr lang="en-US" sz="2400" dirty="0" err="1">
                <a:solidFill>
                  <a:srgbClr val="000000"/>
                </a:solidFill>
                <a:latin typeface="Gill Sans MT" panose="020B0502020104020203"/>
                <a:sym typeface="Wingdings"/>
              </a:rPr>
              <a:t>HiRLAM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, ICON, …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Resolution: 5-15km, simulation length: 2-5 days.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Local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: WRF, HARMONIE, AROME, COSMO/ICON-D2, …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Resolution: 1-4km, simulation length: 1-3 days.</a:t>
            </a:r>
          </a:p>
          <a:p>
            <a:pPr marL="457200" lvl="0" indent="-457200"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Only atmosphere, sometimes also land and/or sea surface.</a:t>
            </a:r>
          </a:p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For these models, initial and boundary conditions are very important!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65358D6B-6F30-7912-5A99-90FF6765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4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4313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-2322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Weather versus climate models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95175" y="900000"/>
            <a:ext cx="10800001" cy="5253579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A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climate 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model is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principally the same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as a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weather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model; but run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much longer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.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IFS 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EC-Earth, GFS 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CESM, UKMO 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 pitchFamily="2" charset="2"/>
              </a:rPr>
              <a:t> </a:t>
            </a:r>
            <a:r>
              <a:rPr lang="en-US" sz="2400" dirty="0" err="1">
                <a:solidFill>
                  <a:srgbClr val="000000"/>
                </a:solidFill>
                <a:latin typeface="Gill Sans MT" panose="020B0502020104020203"/>
                <a:sym typeface="Wingdings" pitchFamily="2" charset="2"/>
              </a:rPr>
              <a:t>HadCM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 pitchFamily="2" charset="2"/>
              </a:rPr>
              <a:t>, GFDL, IPSL, …</a:t>
            </a:r>
            <a:endParaRPr lang="en-US" sz="24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lvl="0"/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Rather than days to weeks, we want to simulate decades or even centuries.</a:t>
            </a:r>
          </a:p>
          <a:p>
            <a:pPr lvl="0"/>
            <a:endParaRPr lang="en-US" sz="2400" dirty="0">
              <a:solidFill>
                <a:srgbClr val="000000"/>
              </a:solidFill>
              <a:latin typeface="Gill Sans MT" panose="020B0502020104020203"/>
              <a:sym typeface="Wingdings"/>
            </a:endParaRPr>
          </a:p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This has several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consequences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The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conservation of energy/momentum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becomes very important;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Climate models can (almost) only be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global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Many more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active components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are needed compared to weather models:</a:t>
            </a:r>
            <a:b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</a:b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Atmosphere, Ocean, Land, Ice, Vegetation, Chemistry.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Simulations need a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spin-up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or equilibration.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Model complexity and simulation length limit the </a:t>
            </a:r>
            <a:r>
              <a:rPr lang="en-US" sz="2400" u="sng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resolution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 (50-200km).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We consider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climate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, rather than </a:t>
            </a:r>
            <a:r>
              <a:rPr lang="en-US" sz="2400" i="1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weather</a:t>
            </a:r>
            <a:r>
              <a:rPr lang="en-US" sz="2400" dirty="0">
                <a:solidFill>
                  <a:srgbClr val="000000"/>
                </a:solidFill>
                <a:latin typeface="Gill Sans MT" panose="020B0502020104020203"/>
                <a:sym typeface="Wingdings"/>
              </a:rPr>
              <a:t>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34493E05-8AFD-695F-9E60-B46B13EE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5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005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 r="7134" b="35528"/>
          <a:stretch/>
        </p:blipFill>
        <p:spPr>
          <a:xfrm>
            <a:off x="4236901" y="900000"/>
            <a:ext cx="7958274" cy="56553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Model bias: CAM5 (CESM) tropical precipitation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72743" r="8256"/>
          <a:stretch/>
        </p:blipFill>
        <p:spPr>
          <a:xfrm>
            <a:off x="-3" y="2751548"/>
            <a:ext cx="5018963" cy="1962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319500"/>
            <a:ext cx="5018962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600" b="1" i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Difference</a:t>
            </a:r>
            <a:r>
              <a:rPr lang="en-GB" sz="2600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061A1E-611E-E5F1-6741-9C2595B6D893}"/>
              </a:ext>
            </a:extLst>
          </p:cNvPr>
          <p:cNvSpPr txBox="1"/>
          <p:nvPr/>
        </p:nvSpPr>
        <p:spPr>
          <a:xfrm>
            <a:off x="2317748" y="1392356"/>
            <a:ext cx="261160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2600" i="1" dirty="0"/>
              <a:t>Simulated</a:t>
            </a:r>
            <a:r>
              <a:rPr lang="en-GB" sz="2600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81F30B-08DB-748F-2B02-DBAA2059E0E0}"/>
              </a:ext>
            </a:extLst>
          </p:cNvPr>
          <p:cNvSpPr txBox="1"/>
          <p:nvPr/>
        </p:nvSpPr>
        <p:spPr>
          <a:xfrm>
            <a:off x="2317747" y="5219591"/>
            <a:ext cx="261160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2600" i="1" dirty="0"/>
              <a:t>Observed</a:t>
            </a:r>
            <a:r>
              <a:rPr lang="en-GB" sz="2600" dirty="0"/>
              <a:t>: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F048147-CE7D-882B-1433-BC6270D0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6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5705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" b="1"/>
          <a:stretch/>
        </p:blipFill>
        <p:spPr>
          <a:xfrm>
            <a:off x="3355453" y="900000"/>
            <a:ext cx="8839722" cy="59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Example: hourly rainfall over tropical E Pacific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A1836A6A-58F9-8760-9C0B-F5420F89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7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51C901-55F8-F47C-8162-6B7762CBD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2" t="9450" r="7134" b="62493"/>
          <a:stretch/>
        </p:blipFill>
        <p:spPr>
          <a:xfrm>
            <a:off x="0" y="2888744"/>
            <a:ext cx="3615559" cy="23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78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175" y="0"/>
            <a:ext cx="10800000" cy="900000"/>
          </a:xfrm>
        </p:spPr>
        <p:txBody>
          <a:bodyPr anchor="ctr"/>
          <a:lstStyle/>
          <a:p>
            <a:r>
              <a:rPr lang="en-US" sz="3200" dirty="0">
                <a:latin typeface="+mj-lt"/>
              </a:rPr>
              <a:t>Model ‘tuning’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95175" y="900000"/>
            <a:ext cx="10800001" cy="5253579"/>
          </a:xfrm>
        </p:spPr>
        <p:txBody>
          <a:bodyPr/>
          <a:lstStyle/>
          <a:p>
            <a:pPr lvl="0"/>
            <a:r>
              <a:rPr lang="en-US" sz="2600" b="1" dirty="0">
                <a:solidFill>
                  <a:srgbClr val="000000"/>
                </a:solidFill>
                <a:latin typeface="Gill Sans SemiBold" charset="0"/>
                <a:ea typeface="Gill Sans SemiBold" charset="0"/>
                <a:cs typeface="Gill Sans SemiBold" charset="0"/>
              </a:rPr>
              <a:t>Tuning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: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</a:rPr>
              <a:t>adjusting parameters to improve agreement with observations</a:t>
            </a:r>
          </a:p>
          <a:p>
            <a:pPr marL="457200" lvl="0" indent="-457200">
              <a:buFont typeface="Arial" charset="0"/>
              <a:buChar char="•"/>
            </a:pPr>
            <a:endParaRPr lang="en-US" sz="2600" i="1" dirty="0">
              <a:solidFill>
                <a:srgbClr val="000000"/>
              </a:solidFill>
              <a:latin typeface="Gill Sans MT" panose="020B0502020104020203"/>
            </a:endParaRPr>
          </a:p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Which </a:t>
            </a:r>
            <a:r>
              <a:rPr lang="en-US" sz="2600" u="sng" dirty="0">
                <a:solidFill>
                  <a:srgbClr val="000000"/>
                </a:solidFill>
                <a:latin typeface="Gill Sans MT" panose="020B0502020104020203"/>
              </a:rPr>
              <a:t>parameters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 are used for tuning?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Those </a:t>
            </a:r>
            <a:r>
              <a:rPr lang="en-US" sz="2600" i="1" dirty="0">
                <a:solidFill>
                  <a:srgbClr val="000000"/>
                </a:solidFill>
                <a:latin typeface="Gill Sans MT" panose="020B0502020104020203"/>
              </a:rPr>
              <a:t>weakly constrained</a:t>
            </a: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 by the observations.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(e.g. convection, clouds, aerosols, radiation, fluxes)</a:t>
            </a:r>
          </a:p>
          <a:p>
            <a:pPr marL="457200" lvl="0" indent="-457200">
              <a:buFont typeface="Arial" charset="0"/>
              <a:buChar char="•"/>
            </a:pPr>
            <a:endParaRPr lang="en-US" sz="2600" dirty="0">
              <a:solidFill>
                <a:srgbClr val="000000"/>
              </a:solidFill>
              <a:latin typeface="Gill Sans MT" panose="020B0502020104020203"/>
            </a:endParaRPr>
          </a:p>
          <a:p>
            <a:pPr lvl="0"/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Examples:</a:t>
            </a:r>
            <a:br>
              <a:rPr lang="en-US" sz="2600" dirty="0">
                <a:solidFill>
                  <a:srgbClr val="000000"/>
                </a:solidFill>
                <a:latin typeface="Gill Sans MT" panose="020B0502020104020203"/>
              </a:rPr>
            </a:br>
            <a:r>
              <a:rPr lang="en-US" sz="2600" dirty="0">
                <a:solidFill>
                  <a:srgbClr val="000000"/>
                </a:solidFill>
                <a:latin typeface="Gill Sans MT" panose="020B0502020104020203"/>
              </a:rPr>
              <a:t>(&gt;20 in CAM5)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02" y="3429000"/>
            <a:ext cx="6590960" cy="3126393"/>
          </a:xfrm>
          <a:prstGeom prst="rect">
            <a:avLst/>
          </a:prstGeom>
        </p:spPr>
      </p:pic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300E9693-E242-47DB-0AC8-96BAF9B14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8</a:t>
            </a:fld>
            <a:endParaRPr lang="en-US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57146976"/>
      </p:ext>
    </p:extLst>
  </p:cSld>
  <p:clrMapOvr>
    <a:masterClrMapping/>
  </p:clrMapOvr>
</p:sld>
</file>

<file path=ppt/theme/theme1.xml><?xml version="1.0" encoding="utf-8"?>
<a:theme xmlns:a="http://schemas.openxmlformats.org/drawingml/2006/main" name="Utrecht University">
  <a:themeElements>
    <a:clrScheme name="Utrecht University">
      <a:dk1>
        <a:srgbClr val="000000"/>
      </a:dk1>
      <a:lt1>
        <a:srgbClr val="FFFFFF"/>
      </a:lt1>
      <a:dk2>
        <a:srgbClr val="C00935"/>
      </a:dk2>
      <a:lt2>
        <a:srgbClr val="D9D9D9"/>
      </a:lt2>
      <a:accent1>
        <a:srgbClr val="FFCD00"/>
      </a:accent1>
      <a:accent2>
        <a:srgbClr val="DD9562"/>
      </a:accent2>
      <a:accent3>
        <a:srgbClr val="911D56"/>
      </a:accent3>
      <a:accent4>
        <a:srgbClr val="63A593"/>
      </a:accent4>
      <a:accent5>
        <a:srgbClr val="161D41"/>
      </a:accent5>
      <a:accent6>
        <a:srgbClr val="6686C3"/>
      </a:accent6>
      <a:hlink>
        <a:srgbClr val="52287F"/>
      </a:hlink>
      <a:folHlink>
        <a:srgbClr val="623E2B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/>
          </a:solidFill>
          <a:headEnd type="none" w="med" len="med"/>
          <a:tailEnd type="arrow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" id="{E43E6AAC-8910-A445-B894-AF4590C8DBCB}" vid="{8C59D044-3A34-9B45-9611-DB9B684487A1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5279706066241A7092468D6BB044E" ma:contentTypeVersion="6" ma:contentTypeDescription="Create a new document." ma:contentTypeScope="" ma:versionID="4186d54c237965818eeda4bac3c376c9">
  <xsd:schema xmlns:xsd="http://www.w3.org/2001/XMLSchema" xmlns:xs="http://www.w3.org/2001/XMLSchema" xmlns:p="http://schemas.microsoft.com/office/2006/metadata/properties" xmlns:ns2="1b35f370-74fc-4b5c-9cf4-ac0f317b4524" targetNamespace="http://schemas.microsoft.com/office/2006/metadata/properties" ma:root="true" ma:fieldsID="88482b857dcb945c90d8bbc2e2d38c5e" ns2:_="">
    <xsd:import namespace="1b35f370-74fc-4b5c-9cf4-ac0f317b45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35f370-74fc-4b5c-9cf4-ac0f317b45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F9528E-E7F3-4EC8-9817-DEFA398B29E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D276968-9898-4BEF-A806-D07322314C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35f370-74fc-4b5c-9cf4-ac0f317b45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099AA8-E8F5-4214-8B7D-1BC913D733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UU_IMAU_pluspartnerlogos_powerpoint_template</Template>
  <TotalTime>25045</TotalTime>
  <Words>1506</Words>
  <Application>Microsoft Macintosh PowerPoint</Application>
  <PresentationFormat>Custom</PresentationFormat>
  <Paragraphs>266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Cambria Math</vt:lpstr>
      <vt:lpstr>Gill Sans</vt:lpstr>
      <vt:lpstr>Gill Sans MT</vt:lpstr>
      <vt:lpstr>Gill Sans SemiBold</vt:lpstr>
      <vt:lpstr>Gill Sans SemiBold</vt:lpstr>
      <vt:lpstr>Merriweather Light</vt:lpstr>
      <vt:lpstr>Merriweather Regular</vt:lpstr>
      <vt:lpstr>Open Sans</vt:lpstr>
      <vt:lpstr>Open Sans Light</vt:lpstr>
      <vt:lpstr>Verdana</vt:lpstr>
      <vt:lpstr>Wingdings</vt:lpstr>
      <vt:lpstr>Utrecht University</vt:lpstr>
      <vt:lpstr>Paleoklimaat simulaties:  fascinerend, uitdagend, relevant</vt:lpstr>
      <vt:lpstr>Model biases</vt:lpstr>
      <vt:lpstr>Model biases in CMIP6</vt:lpstr>
      <vt:lpstr>Biases in climate models</vt:lpstr>
      <vt:lpstr>Weather versus climate models</vt:lpstr>
      <vt:lpstr>Weather versus climate models</vt:lpstr>
      <vt:lpstr>Model bias: CAM5 (CESM) tropical precipitation</vt:lpstr>
      <vt:lpstr>Example: hourly rainfall over tropical E Pacific</vt:lpstr>
      <vt:lpstr>Model ‘tuning’</vt:lpstr>
      <vt:lpstr>Example: parameterisation of shallow convection</vt:lpstr>
      <vt:lpstr>Model ‘tuning’</vt:lpstr>
      <vt:lpstr>Model tuning example: CAM6</vt:lpstr>
      <vt:lpstr>Summary model bias and tuning</vt:lpstr>
      <vt:lpstr>Paleoclimate modelling: learning from the (deep) past</vt:lpstr>
      <vt:lpstr>Why do we simulate paleoclimate?</vt:lpstr>
      <vt:lpstr>Putting these time scales into perspective</vt:lpstr>
      <vt:lpstr>The EOT: a prime example of a climate tipping point?</vt:lpstr>
      <vt:lpstr>Climate state hysteresis: greenhouse vs icehouse</vt:lpstr>
      <vt:lpstr>At IMAU: CESM 1.0.5 for paleoclimate</vt:lpstr>
      <vt:lpstr>Paleoclimate simulations at IMAU:</vt:lpstr>
      <vt:lpstr>Paleoclimate modelling: geography reconstruction</vt:lpstr>
      <vt:lpstr>Paleoclimate modelling: geography reconstruction</vt:lpstr>
      <vt:lpstr>Paleoclimate modelling: geography reconstruction</vt:lpstr>
      <vt:lpstr>PowerPoint Presentation</vt:lpstr>
      <vt:lpstr>Vegetation: can’t see the forest for the trees</vt:lpstr>
      <vt:lpstr>Model initialisation and spin-up: example</vt:lpstr>
      <vt:lpstr>Climate sensitivity: CO2 doubling/quadrupling</vt:lpstr>
      <vt:lpstr>The Pliocene: a 400ppm (~2015) world</vt:lpstr>
      <vt:lpstr>The Pliocene: not just greenhouse gases</vt:lpstr>
      <vt:lpstr>Pliocene: North Atlantic warmth</vt:lpstr>
      <vt:lpstr>Pliocene: permanent El Niño?</vt:lpstr>
      <vt:lpstr>Pliocene as future analogue: what about variability?</vt:lpstr>
      <vt:lpstr>The Eocene hothouse: ocean temperature</vt:lpstr>
      <vt:lpstr>PowerPoint Presentation</vt:lpstr>
      <vt:lpstr>PowerPoint Presentation</vt:lpstr>
      <vt:lpstr>Eocene climate: what happens on Antarctica?</vt:lpstr>
      <vt:lpstr>Antarctic monsoons: vegetation and ice?</vt:lpstr>
      <vt:lpstr>Antarctic monsoonal climate is very resilient</vt:lpstr>
      <vt:lpstr>General lessons from past warm climates</vt:lpstr>
      <vt:lpstr>Equable climates: a heat flux paradox?</vt:lpstr>
      <vt:lpstr>Equable climates: not in terms of moisture!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Atmosphere-Ocean Dynamics 2021</dc:title>
  <dc:subject/>
  <dc:creator>Microsoft Office User</dc:creator>
  <cp:keywords/>
  <dc:description/>
  <cp:lastModifiedBy>Baatsen, M.L.J. (Michiel)</cp:lastModifiedBy>
  <cp:revision>522</cp:revision>
  <cp:lastPrinted>2022-06-07T13:10:53Z</cp:lastPrinted>
  <dcterms:created xsi:type="dcterms:W3CDTF">2021-02-08T11:29:03Z</dcterms:created>
  <dcterms:modified xsi:type="dcterms:W3CDTF">2023-12-15T20:01:17Z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0x01010019A5279706066241A7092468D6BB044E</vt:lpwstr>
  </property>
</Properties>
</file>