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9" r:id="rId2"/>
  </p:sldMasterIdLst>
  <p:notesMasterIdLst>
    <p:notesMasterId r:id="rId17"/>
  </p:notesMasterIdLst>
  <p:sldIdLst>
    <p:sldId id="652" r:id="rId3"/>
    <p:sldId id="637" r:id="rId4"/>
    <p:sldId id="625" r:id="rId5"/>
    <p:sldId id="363" r:id="rId6"/>
    <p:sldId id="649" r:id="rId7"/>
    <p:sldId id="644" r:id="rId8"/>
    <p:sldId id="643" r:id="rId9"/>
    <p:sldId id="645" r:id="rId10"/>
    <p:sldId id="650" r:id="rId11"/>
    <p:sldId id="639" r:id="rId12"/>
    <p:sldId id="634" r:id="rId13"/>
    <p:sldId id="619" r:id="rId14"/>
    <p:sldId id="642" r:id="rId15"/>
    <p:sldId id="635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87D8"/>
    <a:srgbClr val="D86C9B"/>
    <a:srgbClr val="D881B6"/>
    <a:srgbClr val="9E8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82183"/>
  </p:normalViewPr>
  <p:slideViewPr>
    <p:cSldViewPr snapToObjects="1">
      <p:cViewPr varScale="1">
        <p:scale>
          <a:sx n="100" d="100"/>
          <a:sy n="100" d="100"/>
        </p:scale>
        <p:origin x="1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7EB39-985A-B646-B687-B7037847759B}" type="datetimeFigureOut">
              <a:rPr lang="nl-NL" smtClean="0"/>
              <a:t>14-12-2023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157E-8502-1F48-BBBA-FA08C14435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8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Te veel werk, maar</a:t>
            </a:r>
            <a:r>
              <a:rPr lang="nl-NL" baseline="0"/>
              <a:t> ook </a:t>
            </a:r>
            <a:r>
              <a:rPr lang="nl-NL"/>
              <a:t>Cognitief (niet zichtbaar,</a:t>
            </a:r>
            <a:r>
              <a:rPr lang="nl-NL" baseline="0"/>
              <a:t> nieuwe materialen)</a:t>
            </a:r>
            <a:endParaRPr lang="nl-NL"/>
          </a:p>
          <a:p>
            <a:r>
              <a:rPr lang="nl-NL"/>
              <a:t>AI: Representatie &amp; Interactie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157E-8502-1F48-BBBA-FA08C144355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50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9020E-013B-DE40-97FF-4DF2525181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Nabespreking:</a:t>
            </a:r>
          </a:p>
          <a:p>
            <a:pPr marL="228600" indent="-228600">
              <a:buAutoNum type="arabicPeriod"/>
            </a:pPr>
            <a:r>
              <a:rPr lang="nl-NL" dirty="0"/>
              <a:t>Eerst halve model (t/m kinetische energie elektronen) waarbij frequentie = uittreed frequentie en frequentie neemt toe</a:t>
            </a:r>
          </a:p>
          <a:p>
            <a:pPr marL="228600" indent="-228600">
              <a:buAutoNum type="arabicPeriod"/>
            </a:pPr>
            <a:r>
              <a:rPr lang="nl-NL" dirty="0"/>
              <a:t>Daarna hele model, simuleren met waarbij frequentie = uittreed frequentie en frequentie &gt; uittreed frequentie waarbij alleen intensiteit toeneemt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157E-8502-1F48-BBBA-FA08C144355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76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0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8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3" y="1265213"/>
            <a:ext cx="10463777" cy="430172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t.hoogma@hva.nl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nl-NL" noProof="0"/>
              <a:t>WND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nl-NL" noProof="0"/>
              <a:t>t.hoogma@hva.nl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66F5B49A-A3CB-3F42-8C33-775D49D16EAA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248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59" y="506595"/>
            <a:ext cx="10463894" cy="7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59" y="1265372"/>
            <a:ext cx="10463894" cy="43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055" name="Afbeelding 7" descr="RU_E_RGB_2014_wi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0551" y="6119309"/>
            <a:ext cx="3377322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WordPictureWatermark1" descr="achtergrond-basis-A4-300dpi"/>
          <p:cNvPicPr preferRelativeResize="0">
            <a:picLocks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t="4655" r="25765" b="85626"/>
          <a:stretch>
            <a:fillRect/>
          </a:stretch>
        </p:blipFill>
        <p:spPr bwMode="auto">
          <a:xfrm>
            <a:off x="1" y="6046130"/>
            <a:ext cx="4894896" cy="655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66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6385" rtl="0" fontAlgn="base">
        <a:spcBef>
          <a:spcPct val="0"/>
        </a:spcBef>
        <a:spcAft>
          <a:spcPct val="0"/>
        </a:spcAft>
        <a:defRPr sz="351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2pPr>
      <a:lvl3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3pPr>
      <a:lvl4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4pPr>
      <a:lvl5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5pPr>
      <a:lvl6pPr marL="321366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6pPr>
      <a:lvl7pPr marL="642732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7pPr>
      <a:lvl8pPr marL="964098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8pPr>
      <a:lvl9pPr marL="1285464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9pPr>
    </p:titleStyle>
    <p:bodyStyle>
      <a:lvl1pPr marL="252183" indent="-252183" algn="l" defTabSz="456385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1757" kern="1200">
          <a:solidFill>
            <a:srgbClr val="000000"/>
          </a:solidFill>
          <a:latin typeface="+mn-lt"/>
          <a:ea typeface="+mn-ea"/>
          <a:cs typeface="+mn-cs"/>
        </a:defRPr>
      </a:lvl1pPr>
      <a:lvl2pPr marL="505482" indent="-252183" algn="l" defTabSz="456385" rtl="0" fontAlgn="base">
        <a:spcBef>
          <a:spcPct val="0"/>
        </a:spcBef>
        <a:spcAft>
          <a:spcPct val="0"/>
        </a:spcAft>
        <a:buFont typeface="Lucida Grande"/>
        <a:buChar char="-"/>
        <a:defRPr sz="1757" kern="1200">
          <a:solidFill>
            <a:srgbClr val="000000"/>
          </a:solidFill>
          <a:latin typeface="+mn-lt"/>
          <a:ea typeface="+mn-ea"/>
          <a:cs typeface="+mn-cs"/>
        </a:defRPr>
      </a:lvl2pPr>
      <a:lvl3pPr marL="783329" indent="-252183" algn="l" defTabSz="456385" rtl="0" fontAlgn="base">
        <a:spcBef>
          <a:spcPct val="0"/>
        </a:spcBef>
        <a:spcAft>
          <a:spcPct val="0"/>
        </a:spcAft>
        <a:buFont typeface="Lucida Grande"/>
        <a:buChar char="–"/>
        <a:defRPr sz="1476" kern="1200">
          <a:solidFill>
            <a:srgbClr val="000000"/>
          </a:solidFill>
          <a:latin typeface="+mn-lt"/>
          <a:ea typeface="+mn-ea"/>
          <a:cs typeface="+mn-cs"/>
        </a:defRPr>
      </a:lvl3pPr>
      <a:lvl4pPr marL="1062293" indent="-252183" algn="l" defTabSz="456385" rtl="0" fontAlgn="base">
        <a:spcBef>
          <a:spcPct val="0"/>
        </a:spcBef>
        <a:spcAft>
          <a:spcPct val="0"/>
        </a:spcAft>
        <a:buFont typeface="Lucida Grande"/>
        <a:buChar char="-"/>
        <a:defRPr sz="1476" kern="1200">
          <a:solidFill>
            <a:srgbClr val="000000"/>
          </a:solidFill>
          <a:latin typeface="+mn-lt"/>
          <a:ea typeface="+mn-ea"/>
          <a:cs typeface="+mn-cs"/>
        </a:defRPr>
      </a:lvl4pPr>
      <a:lvl5pPr marL="1340141" indent="-252183" algn="l" defTabSz="456385" rtl="0" fontAlgn="base">
        <a:spcBef>
          <a:spcPct val="0"/>
        </a:spcBef>
        <a:spcAft>
          <a:spcPct val="0"/>
        </a:spcAft>
        <a:buFont typeface="Lucida Grande"/>
        <a:buChar char="-"/>
        <a:defRPr sz="1476" kern="1200">
          <a:solidFill>
            <a:srgbClr val="000000"/>
          </a:solidFill>
          <a:latin typeface="+mn-lt"/>
          <a:ea typeface="+mn-ea"/>
          <a:cs typeface="+mn-cs"/>
        </a:defRPr>
      </a:lvl5pPr>
      <a:lvl6pPr marL="2513933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1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0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9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6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5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4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2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1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9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.e.hoogma@hva.nl" TargetMode="External"/><Relationship Id="rId2" Type="http://schemas.openxmlformats.org/officeDocument/2006/relationships/hyperlink" Target="https://denker.n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va.nl/smarteducation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denker.nu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5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nstein and the Photo-Electric Effect">
            <a:extLst>
              <a:ext uri="{FF2B5EF4-FFF2-40B4-BE49-F238E27FC236}">
                <a16:creationId xmlns:a16="http://schemas.microsoft.com/office/drawing/2014/main" id="{35FBEB42-FEA3-B3EE-77F0-A2041F681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773B97-CBFB-D8F5-DA0D-F4A5FF48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Conceptueel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 model van het </a:t>
            </a:r>
            <a:b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foto-elektrisch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 effect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32B930-583F-7A58-5D97-5ABC03E69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Tessa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Hoogma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Marco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Kragten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, Bert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Bredeweg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+mn-ea"/>
                <a:cs typeface="+mn-cs"/>
              </a:rPr>
              <a:t>, &amp; Erik Min</a:t>
            </a:r>
          </a:p>
          <a:p>
            <a:pPr algn="ctr"/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7B9FECC7-B583-0B73-4B23-5DC28938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1591C-A879-6EFF-6436-CCEDD9BF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AC913F-134E-D082-780D-FAD516B1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F2BFAF-2B77-405D-8B4E-D912C9FE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86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B4F4-963D-97D9-A49F-FFB9CCE2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wat doen we dan allemaal?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BC360-EA2E-FACC-A3CE-58E0B9F6C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2B3E-4C14-437D-DF44-68F00EAD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E2B49B38-F03B-815B-3351-8403E249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5E292-FFAB-66BD-82A9-38B8AB6F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14961C-33CE-6EE7-385C-3B36B48A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43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7656-79D3-BC7F-56E3-CEB5F739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D76D-D33D-F6CE-71E8-49E4B67B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Nieuwe didactiek</a:t>
            </a:r>
          </a:p>
          <a:p>
            <a:pPr lvl="1"/>
            <a:r>
              <a:rPr lang="nl-NL" dirty="0"/>
              <a:t>Leren door construeren van interactieve diagrammen</a:t>
            </a:r>
          </a:p>
          <a:p>
            <a:pPr lvl="1"/>
            <a:r>
              <a:rPr lang="nl-NL" dirty="0"/>
              <a:t>Systeemdenken &amp; Vakspecifieke inhoud gecombineerd</a:t>
            </a:r>
          </a:p>
          <a:p>
            <a:pPr lvl="1"/>
            <a:r>
              <a:rPr lang="nl-NL" dirty="0"/>
              <a:t>Aansluitend bij bestaande curricula (verrijking van ‘bestaand’ onderwijs)</a:t>
            </a:r>
          </a:p>
          <a:p>
            <a:r>
              <a:rPr lang="nl-NL" dirty="0"/>
              <a:t>Software</a:t>
            </a:r>
          </a:p>
          <a:p>
            <a:pPr lvl="1"/>
            <a:r>
              <a:rPr lang="nl-NL" dirty="0"/>
              <a:t>Zelfstandig werken </a:t>
            </a:r>
            <a:r>
              <a:rPr lang="nl-NL" i="1" dirty="0"/>
              <a:t>d.m.v.</a:t>
            </a:r>
            <a:r>
              <a:rPr lang="nl-NL" dirty="0"/>
              <a:t> niveaus &amp; auto. ondersteuning</a:t>
            </a:r>
          </a:p>
          <a:p>
            <a:r>
              <a:rPr lang="nl-NL" dirty="0"/>
              <a:t>Lessenseries</a:t>
            </a:r>
          </a:p>
          <a:p>
            <a:pPr lvl="1"/>
            <a:r>
              <a:rPr lang="nl-NL" dirty="0"/>
              <a:t>± 40 ontwikkeld &amp; ± 100 uitvoeringen (na, bio,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ec</a:t>
            </a:r>
            <a:r>
              <a:rPr lang="nl-NL" dirty="0"/>
              <a:t>)</a:t>
            </a:r>
            <a:endParaRPr lang="nl-NL" i="1" dirty="0"/>
          </a:p>
          <a:p>
            <a:r>
              <a:rPr lang="nl-NL" dirty="0"/>
              <a:t>In de klas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charset="0"/>
              </a:rPr>
              <a:t>Actieve lessen, zelfstandig werken, motiverend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charset="0"/>
              </a:rPr>
              <a:t>Docent wordt ontlast!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4B21-71BB-D571-E107-75550559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5B406-2E7D-CBE7-C8D1-270A07867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80" y="3861048"/>
            <a:ext cx="2194752" cy="2161498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A5873A8-15C4-D6C4-2102-9904072E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590983"/>
            <a:ext cx="1481484" cy="8738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38BD-7646-CB43-4A3B-91674F07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DF0D9-E95D-89FC-2032-6BAFA8F7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67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ACE70-3899-D34B-9DD1-D3CE67B5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30B6D-6B2E-2CCB-3BCF-F473CD771B7B}"/>
              </a:ext>
            </a:extLst>
          </p:cNvPr>
          <p:cNvSpPr txBox="1"/>
          <p:nvPr/>
        </p:nvSpPr>
        <p:spPr>
          <a:xfrm>
            <a:off x="1360842" y="1742616"/>
            <a:ext cx="236788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Bloedsomloop </a:t>
            </a:r>
          </a:p>
          <a:p>
            <a:r>
              <a:rPr lang="nl-NL" dirty="0">
                <a:latin typeface="Cambria" panose="02040503050406030204" pitchFamily="18" charset="0"/>
              </a:rPr>
              <a:t>Mutaties</a:t>
            </a:r>
          </a:p>
          <a:p>
            <a:r>
              <a:rPr lang="nl-NL" dirty="0">
                <a:latin typeface="Cambria" panose="02040503050406030204" pitchFamily="18" charset="0"/>
              </a:rPr>
              <a:t>Terra Nova</a:t>
            </a:r>
          </a:p>
          <a:p>
            <a:r>
              <a:rPr lang="nl-NL" dirty="0">
                <a:latin typeface="Cambria" panose="02040503050406030204" pitchFamily="18" charset="0"/>
              </a:rPr>
              <a:t>Voedselrelaties</a:t>
            </a:r>
          </a:p>
          <a:p>
            <a:r>
              <a:rPr lang="nl-NL" dirty="0">
                <a:latin typeface="Cambria" panose="02040503050406030204" pitchFamily="18" charset="0"/>
              </a:rPr>
              <a:t>Yellowstone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Bloedsuikerspiegel</a:t>
            </a:r>
          </a:p>
          <a:p>
            <a:r>
              <a:rPr lang="nl-NL" dirty="0">
                <a:latin typeface="Cambria" panose="02040503050406030204" pitchFamily="18" charset="0"/>
              </a:rPr>
              <a:t>Het eiland</a:t>
            </a:r>
          </a:p>
          <a:p>
            <a:r>
              <a:rPr lang="nl-NL" dirty="0">
                <a:latin typeface="Cambria" panose="02040503050406030204" pitchFamily="18" charset="0"/>
              </a:rPr>
              <a:t>Kelpwouden</a:t>
            </a:r>
          </a:p>
          <a:p>
            <a:r>
              <a:rPr lang="nl-NL" dirty="0">
                <a:latin typeface="Cambria" panose="02040503050406030204" pitchFamily="18" charset="0"/>
              </a:rPr>
              <a:t>Plant onder stolp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Enzymen</a:t>
            </a:r>
          </a:p>
          <a:p>
            <a:r>
              <a:rPr lang="nl-NL" dirty="0" err="1">
                <a:latin typeface="Cambria" panose="02040503050406030204" pitchFamily="18" charset="0"/>
              </a:rPr>
              <a:t>Lac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operon</a:t>
            </a:r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Predator-prooi</a:t>
            </a:r>
          </a:p>
          <a:p>
            <a:r>
              <a:rPr lang="nl-NL" dirty="0">
                <a:latin typeface="Cambria" panose="02040503050406030204" pitchFamily="18" charset="0"/>
              </a:rPr>
              <a:t>Spermatogenese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ABB6-4BF4-C346-AA85-601C9366F93F}"/>
              </a:ext>
            </a:extLst>
          </p:cNvPr>
          <p:cNvSpPr txBox="1"/>
          <p:nvPr/>
        </p:nvSpPr>
        <p:spPr>
          <a:xfrm>
            <a:off x="3943538" y="1763152"/>
            <a:ext cx="2367888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Calorimetrie</a:t>
            </a:r>
          </a:p>
          <a:p>
            <a:r>
              <a:rPr lang="nl-NL" dirty="0">
                <a:latin typeface="Cambria" panose="02040503050406030204" pitchFamily="18" charset="0"/>
              </a:rPr>
              <a:t>Cruise control</a:t>
            </a:r>
          </a:p>
          <a:p>
            <a:r>
              <a:rPr lang="nl-NL" dirty="0">
                <a:latin typeface="Cambria" panose="02040503050406030204" pitchFamily="18" charset="0"/>
              </a:rPr>
              <a:t>Geluid</a:t>
            </a:r>
          </a:p>
          <a:p>
            <a:r>
              <a:rPr lang="nl-NL" dirty="0">
                <a:latin typeface="Cambria" panose="02040503050406030204" pitchFamily="18" charset="0"/>
              </a:rPr>
              <a:t>Hondenslee</a:t>
            </a:r>
          </a:p>
          <a:p>
            <a:r>
              <a:rPr lang="nl-NL" dirty="0">
                <a:latin typeface="Cambria" panose="02040503050406030204" pitchFamily="18" charset="0"/>
              </a:rPr>
              <a:t>Sterreneigenschappen</a:t>
            </a:r>
          </a:p>
          <a:p>
            <a:r>
              <a:rPr lang="nl-NL" dirty="0">
                <a:latin typeface="Cambria" panose="02040503050406030204" pitchFamily="18" charset="0"/>
              </a:rPr>
              <a:t>Stroomkring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Gaswet</a:t>
            </a:r>
          </a:p>
          <a:p>
            <a:r>
              <a:rPr lang="nl-NL" dirty="0">
                <a:latin typeface="Cambria" panose="02040503050406030204" pitchFamily="18" charset="0"/>
              </a:rPr>
              <a:t>Parachutist</a:t>
            </a:r>
          </a:p>
          <a:p>
            <a:r>
              <a:rPr lang="nl-NL" dirty="0">
                <a:latin typeface="Cambria" panose="02040503050406030204" pitchFamily="18" charset="0"/>
              </a:rPr>
              <a:t>Sterrentoestanden</a:t>
            </a:r>
          </a:p>
          <a:p>
            <a:r>
              <a:rPr lang="nl-NL" dirty="0">
                <a:latin typeface="Cambria" panose="02040503050406030204" pitchFamily="18" charset="0"/>
              </a:rPr>
              <a:t>Behoud van energie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Kracht en beweging</a:t>
            </a:r>
          </a:p>
          <a:p>
            <a:r>
              <a:rPr lang="nl-NL" dirty="0">
                <a:latin typeface="Cambria" panose="02040503050406030204" pitchFamily="18" charset="0"/>
              </a:rPr>
              <a:t>Massa-veersysteem</a:t>
            </a:r>
          </a:p>
          <a:p>
            <a:r>
              <a:rPr lang="nl-NL" dirty="0">
                <a:latin typeface="Cambria" panose="02040503050406030204" pitchFamily="18" charset="0"/>
              </a:rPr>
              <a:t>Sterbalans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A7F69-CFB6-B28A-F672-595BA0FF9CD7}"/>
              </a:ext>
            </a:extLst>
          </p:cNvPr>
          <p:cNvSpPr txBox="1"/>
          <p:nvPr/>
        </p:nvSpPr>
        <p:spPr>
          <a:xfrm>
            <a:off x="6526234" y="1763152"/>
            <a:ext cx="236788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Armoede</a:t>
            </a:r>
          </a:p>
          <a:p>
            <a:r>
              <a:rPr lang="nl-NL" dirty="0">
                <a:latin typeface="Cambria" panose="02040503050406030204" pitchFamily="18" charset="0"/>
              </a:rPr>
              <a:t>Broeikaseffect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Centrum-periferie</a:t>
            </a:r>
          </a:p>
          <a:p>
            <a:r>
              <a:rPr lang="nl-NL" dirty="0">
                <a:latin typeface="Cambria" panose="02040503050406030204" pitchFamily="18" charset="0"/>
              </a:rPr>
              <a:t>Neolithische tijd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Klimaatverandering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06FA7-093F-9219-E1B5-D196B3017565}"/>
              </a:ext>
            </a:extLst>
          </p:cNvPr>
          <p:cNvSpPr txBox="1"/>
          <p:nvPr/>
        </p:nvSpPr>
        <p:spPr>
          <a:xfrm>
            <a:off x="9108930" y="1763152"/>
            <a:ext cx="236788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Marktwerking</a:t>
            </a:r>
          </a:p>
          <a:p>
            <a:r>
              <a:rPr lang="nl-NL" dirty="0">
                <a:latin typeface="Cambria" panose="02040503050406030204" pitchFamily="18" charset="0"/>
              </a:rPr>
              <a:t>Industriële revolutie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Pensioenen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Conjunctuur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96979-41C9-E799-1576-73C2011A2794}"/>
              </a:ext>
            </a:extLst>
          </p:cNvPr>
          <p:cNvSpPr txBox="1"/>
          <p:nvPr/>
        </p:nvSpPr>
        <p:spPr>
          <a:xfrm>
            <a:off x="4837178" y="1239143"/>
            <a:ext cx="580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F0ED0-A77A-A6A4-0DB0-77D66F44332A}"/>
              </a:ext>
            </a:extLst>
          </p:cNvPr>
          <p:cNvSpPr txBox="1"/>
          <p:nvPr/>
        </p:nvSpPr>
        <p:spPr>
          <a:xfrm>
            <a:off x="2208796" y="1234059"/>
            <a:ext cx="67197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BIO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2F885-6573-6CFF-8CDB-B7F9BD72CCFE}"/>
              </a:ext>
            </a:extLst>
          </p:cNvPr>
          <p:cNvSpPr txBox="1"/>
          <p:nvPr/>
        </p:nvSpPr>
        <p:spPr>
          <a:xfrm>
            <a:off x="7419485" y="1234059"/>
            <a:ext cx="5709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F4DF9-3482-7BAC-F5A1-23B72EDEE12C}"/>
              </a:ext>
            </a:extLst>
          </p:cNvPr>
          <p:cNvSpPr txBox="1"/>
          <p:nvPr/>
        </p:nvSpPr>
        <p:spPr>
          <a:xfrm>
            <a:off x="10025813" y="1235224"/>
            <a:ext cx="5341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EC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079FD4-5C53-0187-8794-882169B3455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nl-NL" dirty="0"/>
              <a:t>Voorbeelden van lessenseries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77BEB-2581-8B28-2C08-9BBB6A5890F2}"/>
              </a:ext>
            </a:extLst>
          </p:cNvPr>
          <p:cNvSpPr txBox="1"/>
          <p:nvPr/>
        </p:nvSpPr>
        <p:spPr>
          <a:xfrm rot="16200000">
            <a:off x="501087" y="2428797"/>
            <a:ext cx="10459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Cambria" panose="02040503050406030204" pitchFamily="18" charset="0"/>
              </a:rPr>
              <a:t>Niveau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8C749-603A-A225-1746-8A155AF1D6D0}"/>
              </a:ext>
            </a:extLst>
          </p:cNvPr>
          <p:cNvSpPr txBox="1"/>
          <p:nvPr/>
        </p:nvSpPr>
        <p:spPr>
          <a:xfrm rot="16200000">
            <a:off x="501087" y="4012973"/>
            <a:ext cx="10459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Cambria" panose="02040503050406030204" pitchFamily="18" charset="0"/>
              </a:rPr>
              <a:t>Niveau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67A71-2164-2552-CD02-068B79FF524F}"/>
              </a:ext>
            </a:extLst>
          </p:cNvPr>
          <p:cNvSpPr txBox="1"/>
          <p:nvPr/>
        </p:nvSpPr>
        <p:spPr>
          <a:xfrm rot="16200000">
            <a:off x="501343" y="5452877"/>
            <a:ext cx="10454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Cambria" panose="02040503050406030204" pitchFamily="18" charset="0"/>
              </a:rPr>
              <a:t>Niveau 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9A9AA5-0C67-A8D0-7C63-C9EBDC024237}"/>
              </a:ext>
            </a:extLst>
          </p:cNvPr>
          <p:cNvCxnSpPr>
            <a:cxnSpLocks/>
          </p:cNvCxnSpPr>
          <p:nvPr/>
        </p:nvCxnSpPr>
        <p:spPr>
          <a:xfrm>
            <a:off x="1424773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56D7E4-5572-0E22-14DA-990E231A8BCE}"/>
              </a:ext>
            </a:extLst>
          </p:cNvPr>
          <p:cNvCxnSpPr>
            <a:cxnSpLocks/>
          </p:cNvCxnSpPr>
          <p:nvPr/>
        </p:nvCxnSpPr>
        <p:spPr>
          <a:xfrm>
            <a:off x="4017061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03528A-4BB6-50A9-9281-722BFFCE128E}"/>
              </a:ext>
            </a:extLst>
          </p:cNvPr>
          <p:cNvCxnSpPr>
            <a:cxnSpLocks/>
          </p:cNvCxnSpPr>
          <p:nvPr/>
        </p:nvCxnSpPr>
        <p:spPr>
          <a:xfrm>
            <a:off x="6609349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1D7C2A-4130-9CEC-4E0A-628458B7667B}"/>
              </a:ext>
            </a:extLst>
          </p:cNvPr>
          <p:cNvCxnSpPr>
            <a:cxnSpLocks/>
          </p:cNvCxnSpPr>
          <p:nvPr/>
        </p:nvCxnSpPr>
        <p:spPr>
          <a:xfrm>
            <a:off x="9201637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BB398A-C106-A95F-20C4-CFB6509D48E4}"/>
              </a:ext>
            </a:extLst>
          </p:cNvPr>
          <p:cNvCxnSpPr>
            <a:cxnSpLocks/>
          </p:cNvCxnSpPr>
          <p:nvPr/>
        </p:nvCxnSpPr>
        <p:spPr>
          <a:xfrm>
            <a:off x="1424773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FDFAA5-C39B-F9A0-875F-4D15543B0455}"/>
              </a:ext>
            </a:extLst>
          </p:cNvPr>
          <p:cNvCxnSpPr>
            <a:cxnSpLocks/>
          </p:cNvCxnSpPr>
          <p:nvPr/>
        </p:nvCxnSpPr>
        <p:spPr>
          <a:xfrm>
            <a:off x="4017061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B89684-0E91-3EEE-49CA-C483D750360F}"/>
              </a:ext>
            </a:extLst>
          </p:cNvPr>
          <p:cNvCxnSpPr>
            <a:cxnSpLocks/>
          </p:cNvCxnSpPr>
          <p:nvPr/>
        </p:nvCxnSpPr>
        <p:spPr>
          <a:xfrm>
            <a:off x="6609349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1DE544-7CD8-18C7-C8F1-A55C0E1A7737}"/>
              </a:ext>
            </a:extLst>
          </p:cNvPr>
          <p:cNvCxnSpPr>
            <a:cxnSpLocks/>
          </p:cNvCxnSpPr>
          <p:nvPr/>
        </p:nvCxnSpPr>
        <p:spPr>
          <a:xfrm>
            <a:off x="9201637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F38BEFDF-E28F-FE80-73E1-EB3A06C7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2A956-BF4E-23AE-0EF2-A4606708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E2DAF-A8E7-EFF8-9EA1-CED97B7E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60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B2D8-D8EC-0E75-1520-3AE07BF9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 &amp; Meedoen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D940E-518D-6E6F-C462-2CD136CC7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BD0E-F6AB-46CC-5A37-C9CC5391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5089F9F6-8B7B-CBAB-EB8A-463C4324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7B16B-98F0-F408-024E-AD4145D8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9E73A6-EBF3-79E3-F51E-FA468DE2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26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F4C5-CD5E-60D9-4DD4-A084DC04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Belangstelling?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C16-8889-8E1E-C021-EBC06298C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Online invulformulier: </a:t>
            </a:r>
            <a:r>
              <a:rPr lang="nl-NL" dirty="0">
                <a:hlinkClick r:id="rId2"/>
              </a:rPr>
              <a:t>https://denker.nu/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OF: Stuur een email: </a:t>
            </a:r>
            <a:r>
              <a:rPr lang="nl-NL" dirty="0">
                <a:hlinkClick r:id="rId3"/>
              </a:rPr>
              <a:t>t.e.hoogma@hva.nl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825F-67D9-FF48-BF63-6FC194E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4FD4A9F1-1D16-63C6-A557-4E0466603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590983"/>
            <a:ext cx="1481484" cy="873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1B896-CE7E-AD06-2C70-7649A63B7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701" y="3798698"/>
            <a:ext cx="1704269" cy="2414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73205-C732-D83B-AD8F-13D3B39BA05E}"/>
              </a:ext>
            </a:extLst>
          </p:cNvPr>
          <p:cNvSpPr txBox="1"/>
          <p:nvPr/>
        </p:nvSpPr>
        <p:spPr>
          <a:xfrm>
            <a:off x="4050432" y="5751414"/>
            <a:ext cx="5008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  <a:hlinkClick r:id="rId6"/>
              </a:rPr>
              <a:t>https://www.hva.nl/smarteducation</a:t>
            </a:r>
            <a:endParaRPr lang="nl-NL" sz="24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4AE2-2CA6-C09F-9A37-80E7BFBE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50C2-2A27-D100-F57A-E6B2A3E8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4D97-E61D-D3E7-553F-6FB3AAFD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Waarom gaan we conceptueel modelleren?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2688-4A1D-8273-3E81-769F9AB78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even wat achtergrond, straks gaan we aan de slag!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81D3-C989-8A54-FD3D-2DF4031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D163A51C-AB39-2E6E-F248-ABFAE291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5602-5F53-D698-0371-34254B99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154C-FF73-50FC-E5A9-59BC14C7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27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DB9E-48E5-0142-ADFF-FCEB377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Denker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EA88-53FA-604B-A64B-E83B7C13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Titel</a:t>
            </a:r>
            <a:r>
              <a:rPr lang="nl-NL" dirty="0"/>
              <a:t>: Kritisch denken met interactieve systeemdiagrammen</a:t>
            </a:r>
          </a:p>
          <a:p>
            <a:r>
              <a:rPr lang="nl-NL" i="1" dirty="0"/>
              <a:t>Subsidie</a:t>
            </a:r>
            <a:r>
              <a:rPr lang="nl-NL" dirty="0"/>
              <a:t>: </a:t>
            </a:r>
            <a:r>
              <a:rPr lang="nl-NL" dirty="0" err="1"/>
              <a:t>SiA</a:t>
            </a:r>
            <a:r>
              <a:rPr lang="nl-NL" dirty="0"/>
              <a:t> RAAK-PRO project (2019 – 2023)</a:t>
            </a:r>
          </a:p>
          <a:p>
            <a:r>
              <a:rPr lang="nl-NL" i="1" dirty="0"/>
              <a:t>Onderwerp</a:t>
            </a:r>
            <a:r>
              <a:rPr lang="nl-NL" dirty="0"/>
              <a:t>: Combinatie </a:t>
            </a:r>
            <a:r>
              <a:rPr lang="nl-NL" dirty="0" err="1"/>
              <a:t>vakinhoud</a:t>
            </a:r>
            <a:r>
              <a:rPr lang="nl-NL" dirty="0"/>
              <a:t> &amp; systeemdenken</a:t>
            </a:r>
          </a:p>
          <a:p>
            <a:r>
              <a:rPr lang="nl-NL" i="1" dirty="0"/>
              <a:t>Doelgroep</a:t>
            </a:r>
            <a:r>
              <a:rPr lang="nl-NL" dirty="0"/>
              <a:t>: VO leerjaar 2 t/m 5</a:t>
            </a:r>
          </a:p>
          <a:p>
            <a:r>
              <a:rPr lang="nl-NL" i="1" dirty="0"/>
              <a:t>Vakken</a:t>
            </a:r>
            <a:r>
              <a:rPr lang="nl-NL" dirty="0"/>
              <a:t>: na, bio,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ec</a:t>
            </a:r>
            <a:endParaRPr lang="nl-NL" dirty="0"/>
          </a:p>
          <a:p>
            <a:r>
              <a:rPr lang="nl-NL" i="1" dirty="0"/>
              <a:t>Partners</a:t>
            </a:r>
            <a:r>
              <a:rPr lang="nl-NL" dirty="0"/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95CA-B354-D447-952D-D621D0AB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nl-NL" smtClean="0"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446DA4-57A4-244D-A74A-244BD3F754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624211"/>
            <a:ext cx="1934935" cy="115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DE96B-2F66-E241-95B9-AB16B54E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92" y="5687527"/>
            <a:ext cx="4380816" cy="621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53C81-95F6-C344-8403-CA8787549586}"/>
              </a:ext>
            </a:extLst>
          </p:cNvPr>
          <p:cNvSpPr txBox="1"/>
          <p:nvPr/>
        </p:nvSpPr>
        <p:spPr>
          <a:xfrm>
            <a:off x="6324122" y="797073"/>
            <a:ext cx="2757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>
                <a:latin typeface="Cambria" panose="02040503050406030204" pitchFamily="18" charset="0"/>
                <a:hlinkClick r:id="rId4"/>
              </a:rPr>
              <a:t>https://denker.nu/</a:t>
            </a:r>
            <a:endParaRPr lang="nl-NL" sz="2400"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89DC0-2DC4-3541-B940-B400B3198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80" y="4996442"/>
            <a:ext cx="956771" cy="236379"/>
          </a:xfrm>
          <a:prstGeom prst="rect">
            <a:avLst/>
          </a:prstGeom>
          <a:effectLst>
            <a:outerShdw dist="50800" sx="1000" sy="1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A4C1BF-C268-3943-8B16-86C93577D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027" y="4890817"/>
            <a:ext cx="1193679" cy="447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4AAAC-1817-7341-85A8-A20E63F26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1190" y="4919949"/>
            <a:ext cx="1193679" cy="447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DD3CD0-1332-ED4A-AC8B-314AAF5D5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222" y="4915328"/>
            <a:ext cx="1193679" cy="447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8A157-95C5-D842-B3EA-4D075A0BB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921" y="4869160"/>
            <a:ext cx="1193679" cy="447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FE9094-9777-2B4C-80E0-D11FC2092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8446" y="4893766"/>
            <a:ext cx="1193679" cy="4476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83677F-4B50-5C4A-9DD6-4C00DE175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0443" y="4890817"/>
            <a:ext cx="1193679" cy="4476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5EACD6-85FC-B741-91F0-268EDA030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4889" y="4911276"/>
            <a:ext cx="1193679" cy="447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3BBDBD-9E09-F042-982B-EC22BD6CF3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9180" y="5633789"/>
            <a:ext cx="1801416" cy="675531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2269A504-CCFC-B243-A72C-F79F8587F5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2548-D886-B3BE-EC03-B2C266F4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CED7-B3A3-4E8E-CC26-78069583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2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4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378991" y="837072"/>
            <a:ext cx="3240000" cy="3240000"/>
            <a:chOff x="4317129" y="2205264"/>
            <a:chExt cx="3240000" cy="324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145" y="2564904"/>
              <a:ext cx="2794261" cy="244617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317129" y="2205264"/>
              <a:ext cx="3240000" cy="32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9376" y="2133256"/>
            <a:ext cx="3240000" cy="3240000"/>
            <a:chOff x="479376" y="2205264"/>
            <a:chExt cx="3240000" cy="324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62" y="2712214"/>
              <a:ext cx="2569934" cy="2444978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79376" y="2205264"/>
              <a:ext cx="3240000" cy="32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54882" y="2133256"/>
            <a:ext cx="3240000" cy="3240000"/>
            <a:chOff x="8154882" y="2205264"/>
            <a:chExt cx="3240000" cy="3240000"/>
          </a:xfrm>
        </p:grpSpPr>
        <p:sp>
          <p:nvSpPr>
            <p:cNvPr id="12" name="Oval 11"/>
            <p:cNvSpPr/>
            <p:nvPr/>
          </p:nvSpPr>
          <p:spPr>
            <a:xfrm>
              <a:off x="8154882" y="2205264"/>
              <a:ext cx="3240000" cy="32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472264" y="2926732"/>
              <a:ext cx="2671936" cy="1930484"/>
              <a:chOff x="8649096" y="3929482"/>
              <a:chExt cx="2724035" cy="18580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6588" y="3929482"/>
                <a:ext cx="2441930" cy="149373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649096" y="5418217"/>
                <a:ext cx="27240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>
                    <a:latin typeface="Cambria" charset="0"/>
                    <a:ea typeface="Cambria" charset="0"/>
                    <a:cs typeface="Cambria" charset="0"/>
                  </a:rPr>
                  <a:t>Kunstmatige Intelligentie</a:t>
                </a:r>
                <a:endParaRPr lang="nl-NL" sz="160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51990">
            <a:off x="7897501" y="2584641"/>
            <a:ext cx="1556515" cy="535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4243192"/>
            <a:ext cx="2110239" cy="18267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2332" y="2529766"/>
            <a:ext cx="3787090" cy="2555418"/>
            <a:chOff x="1331640" y="1052736"/>
            <a:chExt cx="6408712" cy="504056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331640" y="1916832"/>
              <a:ext cx="6408712" cy="417646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403648" y="1052736"/>
              <a:ext cx="5472608" cy="468052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C37313C0-B0E4-A15A-1041-CD65B8DA0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9401798" y="410590"/>
            <a:ext cx="2132056" cy="1177107"/>
          </a:xfrm>
          <a:prstGeom prst="wedgeRoundRectCallout">
            <a:avLst>
              <a:gd name="adj1" fmla="val -35292"/>
              <a:gd name="adj2" fmla="val 8711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nl-NL" sz="2000" i="1" dirty="0">
                <a:solidFill>
                  <a:schemeClr val="tx1"/>
                </a:solidFill>
                <a:latin typeface="Cambria"/>
                <a:cs typeface="Cambria"/>
              </a:rPr>
              <a:t>Meerwaarde</a:t>
            </a:r>
          </a:p>
          <a:p>
            <a:r>
              <a:rPr lang="nl-NL" sz="2000" dirty="0">
                <a:solidFill>
                  <a:schemeClr val="tx1"/>
                </a:solidFill>
                <a:latin typeface="Cambria"/>
                <a:cs typeface="Cambria"/>
              </a:rPr>
              <a:t>- Representatie</a:t>
            </a:r>
          </a:p>
          <a:p>
            <a:r>
              <a:rPr lang="nl-NL" sz="2000" dirty="0">
                <a:solidFill>
                  <a:schemeClr val="tx1"/>
                </a:solidFill>
                <a:latin typeface="Cambria"/>
                <a:cs typeface="Cambria"/>
              </a:rPr>
              <a:t>- Interactie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F5DB-6435-5A65-BE25-91A21D72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14E7F-0D47-6347-6D87-112ED292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9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31111" y="1205879"/>
            <a:ext cx="2520280" cy="26254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Down Arrow 12"/>
          <p:cNvSpPr/>
          <p:nvPr/>
        </p:nvSpPr>
        <p:spPr>
          <a:xfrm>
            <a:off x="4507075" y="2220133"/>
            <a:ext cx="684076" cy="5463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Down Arrow 13"/>
          <p:cNvSpPr/>
          <p:nvPr/>
        </p:nvSpPr>
        <p:spPr>
          <a:xfrm flipV="1">
            <a:off x="6955347" y="2132856"/>
            <a:ext cx="684076" cy="5463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4579083" y="980728"/>
            <a:ext cx="3024336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Betekenis maken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1031" y="3327288"/>
            <a:ext cx="3960440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Representaties maken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nl-NL" smtClean="0"/>
              <a:t>5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BEB077-1E23-4F40-BD29-9E74CCADE125}"/>
              </a:ext>
            </a:extLst>
          </p:cNvPr>
          <p:cNvGrpSpPr/>
          <p:nvPr/>
        </p:nvGrpSpPr>
        <p:grpSpPr>
          <a:xfrm>
            <a:off x="2423592" y="4005065"/>
            <a:ext cx="7344816" cy="2075302"/>
            <a:chOff x="2423592" y="4005065"/>
            <a:chExt cx="7344816" cy="2075302"/>
          </a:xfrm>
        </p:grpSpPr>
        <p:sp>
          <p:nvSpPr>
            <p:cNvPr id="39" name="Footer Placeholder 3">
              <a:extLst>
                <a:ext uri="{FF2B5EF4-FFF2-40B4-BE49-F238E27FC236}">
                  <a16:creationId xmlns:a16="http://schemas.microsoft.com/office/drawing/2014/main" id="{06E18174-5194-3D41-BBC6-C0558FA59EFE}"/>
                </a:ext>
              </a:extLst>
            </p:cNvPr>
            <p:cNvSpPr txBox="1">
              <a:spLocks/>
            </p:cNvSpPr>
            <p:nvPr/>
          </p:nvSpPr>
          <p:spPr>
            <a:xfrm>
              <a:off x="4038600" y="5695349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Cambria" charset="0"/>
                  <a:ea typeface="Cambria" charset="0"/>
                  <a:cs typeface="Cambria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err="1"/>
                <a:t>B.Bredeweg@uva.nl</a:t>
              </a:r>
              <a:endParaRPr lang="nl-NL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6DA3573-D0C0-F04B-9CAD-2D87AB7BC2CD}"/>
                </a:ext>
              </a:extLst>
            </p:cNvPr>
            <p:cNvSpPr/>
            <p:nvPr/>
          </p:nvSpPr>
          <p:spPr>
            <a:xfrm>
              <a:off x="2423592" y="4917323"/>
              <a:ext cx="7344816" cy="116304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8E706E9-AA4A-6940-A62F-4E9C8A1844E7}"/>
                </a:ext>
              </a:extLst>
            </p:cNvPr>
            <p:cNvGrpSpPr/>
            <p:nvPr/>
          </p:nvGrpSpPr>
          <p:grpSpPr>
            <a:xfrm>
              <a:off x="2603044" y="5100487"/>
              <a:ext cx="6985912" cy="824948"/>
              <a:chOff x="2639616" y="5783224"/>
              <a:chExt cx="6985912" cy="82494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6C969F7-CE11-7844-AE52-7F87F9291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9616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23A7D40-EAE7-964A-9AED-D902F38B7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2424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73FFAB6-DD59-ED4B-95B3-6FC966043E74}"/>
                  </a:ext>
                </a:extLst>
              </p:cNvPr>
              <p:cNvGrpSpPr/>
              <p:nvPr/>
            </p:nvGrpSpPr>
            <p:grpSpPr>
              <a:xfrm>
                <a:off x="5873272" y="5783224"/>
                <a:ext cx="180020" cy="824948"/>
                <a:chOff x="5562110" y="5844412"/>
                <a:chExt cx="180020" cy="824948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31218F8B-3958-AD47-8912-32293C2BFA84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584441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BF9C22A-BBCF-2445-8D8C-37A70DEEB8FE}"/>
                    </a:ext>
                  </a:extLst>
                </p:cNvPr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2110" y="6114442"/>
                  <a:ext cx="162018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8CB4B2CD-92E0-F84C-A9BE-2B047FA0C07D}"/>
                    </a:ext>
                  </a:extLst>
                </p:cNvPr>
                <p:cNvPicPr/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6309320"/>
                  <a:ext cx="144016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0E6A0512-3903-1541-859F-52E848778054}"/>
                    </a:ext>
                  </a:extLst>
                </p:cNvPr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6507342"/>
                  <a:ext cx="162018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CF922F8-11C9-BE4B-8C60-554AA402B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656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6A5CBA6-67EB-EA40-A6DE-01069E731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0464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966BE22-B8D4-984A-9919-C90BE22DB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1128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65E6409-D3A3-234C-A68C-6B91162A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8324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31533F3-69E4-9948-9A07-BAA00075A432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7316" y="6132198"/>
                <a:ext cx="482600" cy="127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BC94B33-B685-3A45-B991-BA60ECDCE364}"/>
                  </a:ext>
                </a:extLst>
              </p:cNvPr>
              <p:cNvGrpSpPr/>
              <p:nvPr/>
            </p:nvGrpSpPr>
            <p:grpSpPr>
              <a:xfrm>
                <a:off x="4025232" y="5835658"/>
                <a:ext cx="144016" cy="720080"/>
                <a:chOff x="3491880" y="4077072"/>
                <a:chExt cx="144016" cy="72008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B9F41943-1097-9E4F-8F7E-00A6E396275D}"/>
                    </a:ext>
                  </a:extLst>
                </p:cNvPr>
                <p:cNvPicPr/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07707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2B623C7F-6E11-744C-9A89-C2313ABEDA0B}"/>
                    </a:ext>
                  </a:extLst>
                </p:cNvPr>
                <p:cNvPicPr/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311098"/>
                  <a:ext cx="144016" cy="1260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8D94769-C88E-E346-8C15-30571F1D6E20}"/>
                    </a:ext>
                  </a:extLst>
                </p:cNvPr>
                <p:cNvPicPr/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43711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026EA136-7000-3C4B-AD59-348A0215BCC5}"/>
                    </a:ext>
                  </a:extLst>
                </p:cNvPr>
                <p:cNvPicPr/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671138"/>
                  <a:ext cx="144016" cy="1260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081CE49-CB48-D043-B36E-91D2BA003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700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5552DE4-8489-EE42-A014-1E54A3B50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508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61" name="Left-Right Arrow 40">
              <a:extLst>
                <a:ext uri="{FF2B5EF4-FFF2-40B4-BE49-F238E27FC236}">
                  <a16:creationId xmlns:a16="http://schemas.microsoft.com/office/drawing/2014/main" id="{E44FE05C-AFD9-C548-9B4A-BE5B2A8D7427}"/>
                </a:ext>
              </a:extLst>
            </p:cNvPr>
            <p:cNvSpPr/>
            <p:nvPr/>
          </p:nvSpPr>
          <p:spPr>
            <a:xfrm rot="16200000">
              <a:off x="5706421" y="4106612"/>
              <a:ext cx="779158" cy="576064"/>
            </a:xfrm>
            <a:prstGeom prst="leftRightArrow">
              <a:avLst>
                <a:gd name="adj1" fmla="val 36772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7E070F-B370-E04F-934F-98ED9288E60D}"/>
              </a:ext>
            </a:extLst>
          </p:cNvPr>
          <p:cNvSpPr/>
          <p:nvPr/>
        </p:nvSpPr>
        <p:spPr>
          <a:xfrm>
            <a:off x="245065" y="1427705"/>
            <a:ext cx="4081990" cy="20460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>
                <a:solidFill>
                  <a:schemeClr val="tx1"/>
                </a:solidFill>
                <a:latin typeface="Cambria" panose="02040503050406030204" pitchFamily="18" charset="0"/>
              </a:rPr>
              <a:t>Kenmerken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Vocabulaire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Actief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Niveaus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2AB6CBF-B8B0-AF41-A050-2DA72FC446E7}"/>
              </a:ext>
            </a:extLst>
          </p:cNvPr>
          <p:cNvSpPr/>
          <p:nvPr/>
        </p:nvSpPr>
        <p:spPr>
          <a:xfrm>
            <a:off x="7962044" y="1516774"/>
            <a:ext cx="4081990" cy="20460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>
                <a:solidFill>
                  <a:schemeClr val="tx1"/>
                </a:solidFill>
                <a:latin typeface="Cambria" panose="02040503050406030204" pitchFamily="18" charset="0"/>
              </a:rPr>
              <a:t>Faciliteiten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Auto. 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Opdrachtenbestand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Docentendashboard</a:t>
            </a:r>
          </a:p>
        </p:txBody>
      </p:sp>
      <p:pic>
        <p:nvPicPr>
          <p:cNvPr id="38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00063B39-2C5A-B549-A055-6359C7E271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19CAC-A338-539E-7BE6-C00B11AE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3EE29-6D84-D62D-CE1C-30DC788D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7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50EBAB-2D0F-2249-B2FE-BDF64F72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4" y="836713"/>
            <a:ext cx="9048712" cy="44992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4466-01F4-EF42-854A-414BC21C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6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49651C-0CAF-A640-8E84-B32449A9FD62}"/>
              </a:ext>
            </a:extLst>
          </p:cNvPr>
          <p:cNvCxnSpPr/>
          <p:nvPr/>
        </p:nvCxnSpPr>
        <p:spPr>
          <a:xfrm>
            <a:off x="10266704" y="301586"/>
            <a:ext cx="0" cy="54006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D1E3918-1B35-2842-A010-66B5444BB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10" y="476672"/>
            <a:ext cx="619128" cy="156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143284-54FD-7746-9A83-0F272415B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040" y="3361868"/>
            <a:ext cx="1521068" cy="12764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0C15B1-B53D-7942-9578-C95C25301630}"/>
              </a:ext>
            </a:extLst>
          </p:cNvPr>
          <p:cNvCxnSpPr>
            <a:cxnSpLocks/>
          </p:cNvCxnSpPr>
          <p:nvPr/>
        </p:nvCxnSpPr>
        <p:spPr>
          <a:xfrm flipH="1">
            <a:off x="10587506" y="2841271"/>
            <a:ext cx="12961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8CAB509-A7CC-EE44-A035-DE86DD37E6DC}"/>
              </a:ext>
            </a:extLst>
          </p:cNvPr>
          <p:cNvSpPr/>
          <p:nvPr/>
        </p:nvSpPr>
        <p:spPr>
          <a:xfrm>
            <a:off x="6536215" y="188640"/>
            <a:ext cx="2296089" cy="527742"/>
          </a:xfrm>
          <a:prstGeom prst="wedgeRoundRectCallout">
            <a:avLst>
              <a:gd name="adj1" fmla="val -60413"/>
              <a:gd name="adj2" fmla="val 292115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Oorzaak-gevolg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E69B6FA8-14E3-0241-9F3A-5C15F4028A95}"/>
              </a:ext>
            </a:extLst>
          </p:cNvPr>
          <p:cNvSpPr/>
          <p:nvPr/>
        </p:nvSpPr>
        <p:spPr>
          <a:xfrm>
            <a:off x="2984816" y="308970"/>
            <a:ext cx="1527008" cy="527742"/>
          </a:xfrm>
          <a:prstGeom prst="wedgeRoundRectCallout">
            <a:avLst>
              <a:gd name="adj1" fmla="val 44582"/>
              <a:gd name="adj2" fmla="val 128892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Entiteit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6450014-E380-C64B-984E-7F48C06B3B52}"/>
              </a:ext>
            </a:extLst>
          </p:cNvPr>
          <p:cNvSpPr/>
          <p:nvPr/>
        </p:nvSpPr>
        <p:spPr>
          <a:xfrm>
            <a:off x="2855640" y="4941168"/>
            <a:ext cx="1584176" cy="527742"/>
          </a:xfrm>
          <a:prstGeom prst="wedgeRoundRectCallout">
            <a:avLst>
              <a:gd name="adj1" fmla="val -34630"/>
              <a:gd name="adj2" fmla="val -178738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Grootheid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AA196F1-D6EA-4441-BAE7-2236C0A72EF7}"/>
              </a:ext>
            </a:extLst>
          </p:cNvPr>
          <p:cNvSpPr/>
          <p:nvPr/>
        </p:nvSpPr>
        <p:spPr>
          <a:xfrm>
            <a:off x="191344" y="4365104"/>
            <a:ext cx="2013908" cy="527739"/>
          </a:xfrm>
          <a:prstGeom prst="wedgeRoundRectCallout">
            <a:avLst>
              <a:gd name="adj1" fmla="val -16811"/>
              <a:gd name="adj2" fmla="val -274221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Verandering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A49AE07F-8E69-7B48-B7BD-BBBCE3585E46}"/>
              </a:ext>
            </a:extLst>
          </p:cNvPr>
          <p:cNvSpPr/>
          <p:nvPr/>
        </p:nvSpPr>
        <p:spPr>
          <a:xfrm>
            <a:off x="10551596" y="2420888"/>
            <a:ext cx="1521068" cy="545174"/>
          </a:xfrm>
          <a:prstGeom prst="wedgeRoundRectCallout">
            <a:avLst>
              <a:gd name="adj1" fmla="val 5148"/>
              <a:gd name="adj2" fmla="val -119895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Simulatie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EE71297-034E-274A-A6BD-4215663D6C17}"/>
              </a:ext>
            </a:extLst>
          </p:cNvPr>
          <p:cNvSpPr/>
          <p:nvPr/>
        </p:nvSpPr>
        <p:spPr>
          <a:xfrm>
            <a:off x="10344472" y="5157192"/>
            <a:ext cx="1740327" cy="545174"/>
          </a:xfrm>
          <a:prstGeom prst="wedgeRoundRectCallout">
            <a:avLst>
              <a:gd name="adj1" fmla="val 9540"/>
              <a:gd name="adj2" fmla="val -129630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Ambiguïteit</a:t>
            </a:r>
          </a:p>
        </p:txBody>
      </p:sp>
      <p:sp>
        <p:nvSpPr>
          <p:cNvPr id="23" name="Horizontal Scroll 22">
            <a:extLst>
              <a:ext uri="{FF2B5EF4-FFF2-40B4-BE49-F238E27FC236}">
                <a16:creationId xmlns:a16="http://schemas.microsoft.com/office/drawing/2014/main" id="{4DF33870-F2D4-C64C-A64E-4ADAE941A41A}"/>
              </a:ext>
            </a:extLst>
          </p:cNvPr>
          <p:cNvSpPr/>
          <p:nvPr/>
        </p:nvSpPr>
        <p:spPr>
          <a:xfrm>
            <a:off x="8328248" y="5805264"/>
            <a:ext cx="2488976" cy="92641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3" indent="-160338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Software niveau 2</a:t>
            </a:r>
          </a:p>
          <a:p>
            <a:pPr marL="188913" indent="-160338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Leerjaar: VO2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190078-4528-F046-92ED-0FAD57E27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237" y="695474"/>
            <a:ext cx="622300" cy="584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A43002-3962-A945-ACE1-88948FCAC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543" y="5823548"/>
            <a:ext cx="4755273" cy="462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7EE397-34A3-0C4C-8A88-2E7943341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237" y="2859786"/>
            <a:ext cx="622300" cy="584200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3A98193-BAE5-254D-AFEA-70E47179A217}"/>
              </a:ext>
            </a:extLst>
          </p:cNvPr>
          <p:cNvSpPr/>
          <p:nvPr/>
        </p:nvSpPr>
        <p:spPr>
          <a:xfrm>
            <a:off x="8610599" y="4088292"/>
            <a:ext cx="1019553" cy="545174"/>
          </a:xfrm>
          <a:prstGeom prst="wedgeRoundRectCallout">
            <a:avLst>
              <a:gd name="adj1" fmla="val 53052"/>
              <a:gd name="adj2" fmla="val -1644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Hulp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597AC065-C53D-FC42-82B3-8CBD7EE06834}"/>
              </a:ext>
            </a:extLst>
          </p:cNvPr>
          <p:cNvSpPr/>
          <p:nvPr/>
        </p:nvSpPr>
        <p:spPr>
          <a:xfrm>
            <a:off x="8608783" y="1875714"/>
            <a:ext cx="1019553" cy="545174"/>
          </a:xfrm>
          <a:prstGeom prst="wedgeRoundRectCallout">
            <a:avLst>
              <a:gd name="adj1" fmla="val 53052"/>
              <a:gd name="adj2" fmla="val -1644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Hulp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66F1CFA5-6196-4540-9340-8A666DBEDCAA}"/>
              </a:ext>
            </a:extLst>
          </p:cNvPr>
          <p:cNvSpPr/>
          <p:nvPr/>
        </p:nvSpPr>
        <p:spPr>
          <a:xfrm>
            <a:off x="5506180" y="4946642"/>
            <a:ext cx="2321238" cy="545174"/>
          </a:xfrm>
          <a:prstGeom prst="wedgeRoundRectCallout">
            <a:avLst>
              <a:gd name="adj1" fmla="val -36197"/>
              <a:gd name="adj2" fmla="val 1002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Voortgangsbalk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69826-DA24-C0E2-8FC8-3B5DA19B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C2B24-A74C-F745-A63B-1E0F7ABB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6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7DF18-D20B-00FA-FCF8-4B297004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jullie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A45EDE-206A-B561-00A2-7C9710F6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Jullie gaan een les over het foto-elektrisch effect maken.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Ga naar create.dynalearn.nl </a:t>
            </a:r>
          </a:p>
          <a:p>
            <a:pPr marL="514350" indent="-514350">
              <a:buAutoNum type="arabicPeriod"/>
            </a:pPr>
            <a:r>
              <a:rPr lang="nl-NL" dirty="0"/>
              <a:t>Log in met de code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5C6N58</a:t>
            </a:r>
            <a:endParaRPr lang="nl-NL" dirty="0">
              <a:effectLst/>
              <a:latin typeface="Cambria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nl-NL" dirty="0"/>
              <a:t>Registreer je account </a:t>
            </a:r>
          </a:p>
          <a:p>
            <a:pPr marL="514350" indent="-514350">
              <a:buAutoNum type="arabicPeriod"/>
            </a:pPr>
            <a:r>
              <a:rPr lang="nl-NL" dirty="0"/>
              <a:t>Volg daarna de stappen in het werkblad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82A31F-C147-D8F2-6658-D31A944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7</a:t>
            </a:fld>
            <a:endParaRPr lang="en-GB"/>
          </a:p>
        </p:txBody>
      </p:sp>
      <p:pic>
        <p:nvPicPr>
          <p:cNvPr id="8" name="Afbeelding 7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2C7ACC4-8B67-9B2F-966A-75A0C2B9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331273"/>
            <a:ext cx="3823302" cy="282591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D090934-55E1-C39B-879C-8B4C27FD7C38}"/>
              </a:ext>
            </a:extLst>
          </p:cNvPr>
          <p:cNvSpPr/>
          <p:nvPr/>
        </p:nvSpPr>
        <p:spPr>
          <a:xfrm>
            <a:off x="8040216" y="4493096"/>
            <a:ext cx="1152128" cy="3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10F1FBBE-1D30-047C-4CCA-30721C72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1C127-907B-E2CB-BE8B-8175765A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3A7A83-9DF5-2CAC-63AF-9837C3DB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A33F-61FD-0531-150D-AC33EBB9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 les foto-elektrisch 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7CB2D-FBBB-4E10-A78E-BE390B9C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jullie ervaring?</a:t>
            </a:r>
          </a:p>
          <a:p>
            <a:r>
              <a:rPr lang="nl-NL" dirty="0"/>
              <a:t>Waar liep je tegen aan?</a:t>
            </a:r>
          </a:p>
          <a:p>
            <a:r>
              <a:rPr lang="nl-NL" dirty="0"/>
              <a:t>Wat vond je verhelderend?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B1989C-8AFC-551E-565C-7BBCC3D7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C1125EEB-628C-648D-1190-31AE22A3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B58CF-3319-5E61-B062-5BCB5687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1D36EF-E7BA-4401-A071-FC31660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7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699BB-A3B3-FF1D-58CC-272E6904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9C8FD-05DD-A585-A2A2-EC264B6F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3BE8220A-59AF-5428-0EC1-7822E072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143F-157B-340D-0C49-3C6969F2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WND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4E817-E761-203E-BFA4-1A6E8758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t.e.hoogma@hva.nl</a:t>
            </a:r>
            <a:endParaRPr lang="en-GB" dirty="0"/>
          </a:p>
        </p:txBody>
      </p:sp>
      <p:pic>
        <p:nvPicPr>
          <p:cNvPr id="11" name="Tijdelijke aanduiding voor inhoud 10" descr="Afbeelding met diagram, tekst, schermopname&#10;&#10;Automatisch gegenereerde beschrijving">
            <a:extLst>
              <a:ext uri="{FF2B5EF4-FFF2-40B4-BE49-F238E27FC236}">
                <a16:creationId xmlns:a16="http://schemas.microsoft.com/office/drawing/2014/main" id="{9D856646-FCD4-9D4C-43B0-91E29B08E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7330" y="1395578"/>
            <a:ext cx="10416470" cy="5445224"/>
          </a:xfrm>
        </p:spPr>
      </p:pic>
    </p:spTree>
    <p:extLst>
      <p:ext uri="{BB962C8B-B14F-4D97-AF65-F5344CB8AC3E}">
        <p14:creationId xmlns:p14="http://schemas.microsoft.com/office/powerpoint/2010/main" val="353664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C6A86B-94EC-F541-8D0B-C7EE5DB8E320}">
  <we:reference id="f1abd87f-a3ba-42fb-91d5-100000000000" version="1.0.0.6" store="EXCatalog" storeType="EXCatalog"/>
  <we:alternateReferences>
    <we:reference id="WA104380278" version="1.0.0.6" store="nl-N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7614</TotalTime>
  <Words>600</Words>
  <Application>Microsoft Macintosh PowerPoint</Application>
  <PresentationFormat>Breedbeeld</PresentationFormat>
  <Paragraphs>186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Lucida Grande</vt:lpstr>
      <vt:lpstr>Office Theme</vt:lpstr>
      <vt:lpstr>RU Titeldia's</vt:lpstr>
      <vt:lpstr>Conceptueel model van het  foto-elektrisch effect</vt:lpstr>
      <vt:lpstr>Waarom gaan we conceptueel modelleren?</vt:lpstr>
      <vt:lpstr>Project Denker</vt:lpstr>
      <vt:lpstr>PowerPoint-presentatie</vt:lpstr>
      <vt:lpstr>PowerPoint-presentatie</vt:lpstr>
      <vt:lpstr>PowerPoint-presentatie</vt:lpstr>
      <vt:lpstr>Wat gaan jullie doen?</vt:lpstr>
      <vt:lpstr>Nabespreking les foto-elektrisch effect</vt:lpstr>
      <vt:lpstr>Nabespreking</vt:lpstr>
      <vt:lpstr>En wat doen we dan allemaal?</vt:lpstr>
      <vt:lpstr>Samenvattend…</vt:lpstr>
      <vt:lpstr>PowerPoint-presentatie</vt:lpstr>
      <vt:lpstr>Tot slot &amp; Meedoen</vt:lpstr>
      <vt:lpstr>Belangstelling?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DynaLearn Web</dc:title>
  <dc:creator>Bert Bredeweg</dc:creator>
  <cp:lastModifiedBy>Tessa Hoogma</cp:lastModifiedBy>
  <cp:revision>1036</cp:revision>
  <cp:lastPrinted>2021-04-20T20:34:23Z</cp:lastPrinted>
  <dcterms:created xsi:type="dcterms:W3CDTF">2018-01-15T22:56:28Z</dcterms:created>
  <dcterms:modified xsi:type="dcterms:W3CDTF">2023-12-14T13:57:11Z</dcterms:modified>
</cp:coreProperties>
</file>