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3"/>
  </p:notesMasterIdLst>
  <p:sldIdLst>
    <p:sldId id="268" r:id="rId5"/>
    <p:sldId id="334" r:id="rId6"/>
    <p:sldId id="333" r:id="rId7"/>
    <p:sldId id="337" r:id="rId8"/>
    <p:sldId id="338" r:id="rId9"/>
    <p:sldId id="339" r:id="rId10"/>
    <p:sldId id="340" r:id="rId11"/>
    <p:sldId id="341" r:id="rId12"/>
    <p:sldId id="349" r:id="rId13"/>
    <p:sldId id="342" r:id="rId14"/>
    <p:sldId id="335" r:id="rId15"/>
    <p:sldId id="336" r:id="rId16"/>
    <p:sldId id="343" r:id="rId17"/>
    <p:sldId id="344" r:id="rId18"/>
    <p:sldId id="345" r:id="rId19"/>
    <p:sldId id="346" r:id="rId20"/>
    <p:sldId id="347" r:id="rId21"/>
    <p:sldId id="348" r:id="rId2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ACF496-B665-43CC-AE65-05033DFB3ECB}">
          <p14:sldIdLst>
            <p14:sldId id="268"/>
            <p14:sldId id="334"/>
            <p14:sldId id="333"/>
            <p14:sldId id="337"/>
            <p14:sldId id="338"/>
            <p14:sldId id="339"/>
            <p14:sldId id="340"/>
            <p14:sldId id="341"/>
            <p14:sldId id="349"/>
            <p14:sldId id="342"/>
            <p14:sldId id="335"/>
            <p14:sldId id="336"/>
            <p14:sldId id="343"/>
            <p14:sldId id="344"/>
            <p14:sldId id="345"/>
            <p14:sldId id="346"/>
            <p14:sldId id="34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81818" autoAdjust="0"/>
  </p:normalViewPr>
  <p:slideViewPr>
    <p:cSldViewPr snapToGrid="0" showGuides="1">
      <p:cViewPr varScale="1">
        <p:scale>
          <a:sx n="72" d="100"/>
          <a:sy n="72" d="100"/>
        </p:scale>
        <p:origin x="1108" y="56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4093A-12B3-4584-853E-3CE03D2713A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A171F1C-F967-466D-AC7E-9C3D2C4AE06A}">
      <dgm:prSet phldrT="[Text]" custT="1"/>
      <dgm:spPr>
        <a:xfrm>
          <a:off x="3524834" y="2054"/>
          <a:ext cx="1780741" cy="1157482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observe</a:t>
          </a:r>
        </a:p>
      </dgm:t>
    </dgm:pt>
    <dgm:pt modelId="{1E9A27DF-EBAA-4BA6-A843-FEF6E036BE73}" type="parTrans" cxnId="{8A9FB7D5-B06A-4431-BD6F-CDED6710FEB1}">
      <dgm:prSet/>
      <dgm:spPr/>
      <dgm:t>
        <a:bodyPr/>
        <a:lstStyle/>
        <a:p>
          <a:endParaRPr lang="nl-NL" sz="1400"/>
        </a:p>
      </dgm:t>
    </dgm:pt>
    <dgm:pt modelId="{5FE69203-AC1B-4BA2-8725-F5AE084C1A02}" type="sibTrans" cxnId="{8A9FB7D5-B06A-4431-BD6F-CDED6710FEB1}">
      <dgm:prSet/>
      <dgm:spPr>
        <a:xfrm>
          <a:off x="2504419" y="580795"/>
          <a:ext cx="3821571" cy="3821571"/>
        </a:xfrm>
        <a:custGeom>
          <a:avLst/>
          <a:gdLst/>
          <a:ahLst/>
          <a:cxnLst/>
          <a:rect l="0" t="0" r="0" b="0"/>
          <a:pathLst>
            <a:path>
              <a:moveTo>
                <a:pt x="3046529" y="374170"/>
              </a:moveTo>
              <a:arcTo wR="1910785" hR="1910785" stAng="18388133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tailEnd type="arrow"/>
        </a:ln>
        <a:effectLst/>
      </dgm:spPr>
      <dgm:t>
        <a:bodyPr/>
        <a:lstStyle/>
        <a:p>
          <a:endParaRPr lang="nl-NL" sz="1400"/>
        </a:p>
      </dgm:t>
    </dgm:pt>
    <dgm:pt modelId="{41BBEFB7-04F5-4AFC-AF75-52FCDAFF2C8B}">
      <dgm:prSet phldrT="[Text]" custT="1"/>
      <dgm:spPr>
        <a:xfrm>
          <a:off x="5435619" y="1912840"/>
          <a:ext cx="1780741" cy="1157482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l-NL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analyse</a:t>
          </a:r>
        </a:p>
      </dgm:t>
    </dgm:pt>
    <dgm:pt modelId="{792E5065-36F5-4478-8589-AF037B1AC6C7}" type="parTrans" cxnId="{559B49A7-8114-442F-9EFF-8166A7936C6C}">
      <dgm:prSet/>
      <dgm:spPr/>
      <dgm:t>
        <a:bodyPr/>
        <a:lstStyle/>
        <a:p>
          <a:endParaRPr lang="nl-NL" sz="1400"/>
        </a:p>
      </dgm:t>
    </dgm:pt>
    <dgm:pt modelId="{9B7245B1-228A-4335-ADFC-1C6313E1DB70}" type="sibTrans" cxnId="{559B49A7-8114-442F-9EFF-8166A7936C6C}">
      <dgm:prSet/>
      <dgm:spPr>
        <a:xfrm>
          <a:off x="2504419" y="580795"/>
          <a:ext cx="3821571" cy="3821571"/>
        </a:xfrm>
        <a:custGeom>
          <a:avLst/>
          <a:gdLst/>
          <a:ahLst/>
          <a:cxnLst/>
          <a:rect l="0" t="0" r="0" b="0"/>
          <a:pathLst>
            <a:path>
              <a:moveTo>
                <a:pt x="3623386" y="2758192"/>
              </a:moveTo>
              <a:arcTo wR="1910785" hR="1910785" stAng="1579592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tailEnd type="arrow"/>
        </a:ln>
        <a:effectLst/>
      </dgm:spPr>
      <dgm:t>
        <a:bodyPr/>
        <a:lstStyle/>
        <a:p>
          <a:endParaRPr lang="nl-NL" sz="1400"/>
        </a:p>
      </dgm:t>
    </dgm:pt>
    <dgm:pt modelId="{BC2152E6-47D0-4691-9C74-E09B662245D7}">
      <dgm:prSet phldrT="[Text]" custT="1"/>
      <dgm:spPr>
        <a:xfrm>
          <a:off x="3524834" y="3823626"/>
          <a:ext cx="1780741" cy="1157482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conclude</a:t>
          </a:r>
          <a:r>
            <a:rPr lang="en-US" sz="16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  (hypothesis)</a:t>
          </a:r>
        </a:p>
      </dgm:t>
    </dgm:pt>
    <dgm:pt modelId="{243FB401-03CF-4F17-AD21-BD292C4B9B84}" type="parTrans" cxnId="{AC1607BA-2295-4712-B684-ECDB676414E2}">
      <dgm:prSet/>
      <dgm:spPr/>
      <dgm:t>
        <a:bodyPr/>
        <a:lstStyle/>
        <a:p>
          <a:endParaRPr lang="nl-NL" sz="1400"/>
        </a:p>
      </dgm:t>
    </dgm:pt>
    <dgm:pt modelId="{747E27FC-F891-4860-BB70-8A51E7628F71}" type="sibTrans" cxnId="{AC1607BA-2295-4712-B684-ECDB676414E2}">
      <dgm:prSet/>
      <dgm:spPr>
        <a:xfrm>
          <a:off x="2504419" y="580795"/>
          <a:ext cx="3821571" cy="3821571"/>
        </a:xfrm>
        <a:custGeom>
          <a:avLst/>
          <a:gdLst/>
          <a:ahLst/>
          <a:cxnLst/>
          <a:rect l="0" t="0" r="0" b="0"/>
          <a:pathLst>
            <a:path>
              <a:moveTo>
                <a:pt x="775041" y="3447400"/>
              </a:moveTo>
              <a:arcTo wR="1910785" hR="1910785" stAng="7588133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tailEnd type="arrow"/>
        </a:ln>
        <a:effectLst/>
      </dgm:spPr>
      <dgm:t>
        <a:bodyPr/>
        <a:lstStyle/>
        <a:p>
          <a:endParaRPr lang="nl-NL" sz="1400"/>
        </a:p>
      </dgm:t>
    </dgm:pt>
    <dgm:pt modelId="{D815CE26-7093-4697-BA04-460D5F697C77}">
      <dgm:prSet phldrT="[Text]" custT="1"/>
      <dgm:spPr>
        <a:xfrm>
          <a:off x="1614048" y="1912840"/>
          <a:ext cx="1780741" cy="1157482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nl-NL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test</a:t>
          </a:r>
        </a:p>
      </dgm:t>
    </dgm:pt>
    <dgm:pt modelId="{E6BFFC6D-C718-4210-AEFD-F9A16F8D3068}" type="parTrans" cxnId="{10C6115B-F14C-47BB-BA72-0DC4CF8D149F}">
      <dgm:prSet/>
      <dgm:spPr/>
      <dgm:t>
        <a:bodyPr/>
        <a:lstStyle/>
        <a:p>
          <a:endParaRPr lang="nl-NL" sz="1400"/>
        </a:p>
      </dgm:t>
    </dgm:pt>
    <dgm:pt modelId="{CD431B0B-B0CA-4FDF-970A-ED29844D5FFA}" type="sibTrans" cxnId="{10C6115B-F14C-47BB-BA72-0DC4CF8D149F}">
      <dgm:prSet/>
      <dgm:spPr>
        <a:xfrm>
          <a:off x="2504419" y="580795"/>
          <a:ext cx="3821571" cy="3821571"/>
        </a:xfrm>
        <a:custGeom>
          <a:avLst/>
          <a:gdLst/>
          <a:ahLst/>
          <a:cxnLst/>
          <a:rect l="0" t="0" r="0" b="0"/>
          <a:pathLst>
            <a:path>
              <a:moveTo>
                <a:pt x="198184" y="1063378"/>
              </a:moveTo>
              <a:arcTo wR="1910785" hR="1910785" stAng="12379592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tailEnd type="arrow"/>
        </a:ln>
        <a:effectLst/>
      </dgm:spPr>
      <dgm:t>
        <a:bodyPr/>
        <a:lstStyle/>
        <a:p>
          <a:endParaRPr lang="nl-NL" sz="1400"/>
        </a:p>
      </dgm:t>
    </dgm:pt>
    <dgm:pt modelId="{83CDF8D9-199C-4DC0-8FE3-23D672F1B10C}" type="pres">
      <dgm:prSet presAssocID="{C4D4093A-12B3-4584-853E-3CE03D2713A0}" presName="cycle" presStyleCnt="0">
        <dgm:presLayoutVars>
          <dgm:dir/>
          <dgm:resizeHandles val="exact"/>
        </dgm:presLayoutVars>
      </dgm:prSet>
      <dgm:spPr/>
    </dgm:pt>
    <dgm:pt modelId="{602E845B-03CA-49CE-AC03-AC5C6B3CC808}" type="pres">
      <dgm:prSet presAssocID="{8A171F1C-F967-466D-AC7E-9C3D2C4AE06A}" presName="node" presStyleLbl="node1" presStyleIdx="0" presStyleCnt="4">
        <dgm:presLayoutVars>
          <dgm:bulletEnabled val="1"/>
        </dgm:presLayoutVars>
      </dgm:prSet>
      <dgm:spPr/>
    </dgm:pt>
    <dgm:pt modelId="{AE681CA2-DB3A-4670-9D92-66A36F0979BA}" type="pres">
      <dgm:prSet presAssocID="{8A171F1C-F967-466D-AC7E-9C3D2C4AE06A}" presName="spNode" presStyleCnt="0"/>
      <dgm:spPr/>
    </dgm:pt>
    <dgm:pt modelId="{4BC40BE1-E276-4AD2-A1F1-1B64458CA6FC}" type="pres">
      <dgm:prSet presAssocID="{5FE69203-AC1B-4BA2-8725-F5AE084C1A02}" presName="sibTrans" presStyleLbl="sibTrans1D1" presStyleIdx="0" presStyleCnt="4"/>
      <dgm:spPr/>
    </dgm:pt>
    <dgm:pt modelId="{C56BE721-15F0-44D0-8AB3-5482CD9B5E74}" type="pres">
      <dgm:prSet presAssocID="{41BBEFB7-04F5-4AFC-AF75-52FCDAFF2C8B}" presName="node" presStyleLbl="node1" presStyleIdx="1" presStyleCnt="4">
        <dgm:presLayoutVars>
          <dgm:bulletEnabled val="1"/>
        </dgm:presLayoutVars>
      </dgm:prSet>
      <dgm:spPr/>
    </dgm:pt>
    <dgm:pt modelId="{2657C87C-D29E-46DB-A4F0-91E893155592}" type="pres">
      <dgm:prSet presAssocID="{41BBEFB7-04F5-4AFC-AF75-52FCDAFF2C8B}" presName="spNode" presStyleCnt="0"/>
      <dgm:spPr/>
    </dgm:pt>
    <dgm:pt modelId="{28C64B7A-7242-40A5-A2A7-3E5089FF15D7}" type="pres">
      <dgm:prSet presAssocID="{9B7245B1-228A-4335-ADFC-1C6313E1DB70}" presName="sibTrans" presStyleLbl="sibTrans1D1" presStyleIdx="1" presStyleCnt="4"/>
      <dgm:spPr/>
    </dgm:pt>
    <dgm:pt modelId="{DBA71956-B9FD-44C6-B36F-F9CDE1276E0C}" type="pres">
      <dgm:prSet presAssocID="{BC2152E6-47D0-4691-9C74-E09B662245D7}" presName="node" presStyleLbl="node1" presStyleIdx="2" presStyleCnt="4">
        <dgm:presLayoutVars>
          <dgm:bulletEnabled val="1"/>
        </dgm:presLayoutVars>
      </dgm:prSet>
      <dgm:spPr/>
    </dgm:pt>
    <dgm:pt modelId="{87CA8026-306C-4EB5-B742-1C7BEB4BCFE1}" type="pres">
      <dgm:prSet presAssocID="{BC2152E6-47D0-4691-9C74-E09B662245D7}" presName="spNode" presStyleCnt="0"/>
      <dgm:spPr/>
    </dgm:pt>
    <dgm:pt modelId="{B81F93B9-DBB9-444A-9C15-84B1E721606D}" type="pres">
      <dgm:prSet presAssocID="{747E27FC-F891-4860-BB70-8A51E7628F71}" presName="sibTrans" presStyleLbl="sibTrans1D1" presStyleIdx="2" presStyleCnt="4"/>
      <dgm:spPr/>
    </dgm:pt>
    <dgm:pt modelId="{FA9A9137-367E-4350-A6EA-42A28B0A530D}" type="pres">
      <dgm:prSet presAssocID="{D815CE26-7093-4697-BA04-460D5F697C77}" presName="node" presStyleLbl="node1" presStyleIdx="3" presStyleCnt="4">
        <dgm:presLayoutVars>
          <dgm:bulletEnabled val="1"/>
        </dgm:presLayoutVars>
      </dgm:prSet>
      <dgm:spPr/>
    </dgm:pt>
    <dgm:pt modelId="{1EA60EFC-430D-483F-9103-43EF8C800325}" type="pres">
      <dgm:prSet presAssocID="{D815CE26-7093-4697-BA04-460D5F697C77}" presName="spNode" presStyleCnt="0"/>
      <dgm:spPr/>
    </dgm:pt>
    <dgm:pt modelId="{09EAEF48-DA71-4F8E-996F-413746F04BF2}" type="pres">
      <dgm:prSet presAssocID="{CD431B0B-B0CA-4FDF-970A-ED29844D5FFA}" presName="sibTrans" presStyleLbl="sibTrans1D1" presStyleIdx="3" presStyleCnt="4"/>
      <dgm:spPr/>
    </dgm:pt>
  </dgm:ptLst>
  <dgm:cxnLst>
    <dgm:cxn modelId="{8C2AD000-A863-46A6-BC2B-D272C0D1F022}" type="presOf" srcId="{CD431B0B-B0CA-4FDF-970A-ED29844D5FFA}" destId="{09EAEF48-DA71-4F8E-996F-413746F04BF2}" srcOrd="0" destOrd="0" presId="urn:microsoft.com/office/officeart/2005/8/layout/cycle5"/>
    <dgm:cxn modelId="{628D8026-F6F8-43C0-A64E-ED5E17307392}" type="presOf" srcId="{8A171F1C-F967-466D-AC7E-9C3D2C4AE06A}" destId="{602E845B-03CA-49CE-AC03-AC5C6B3CC808}" srcOrd="0" destOrd="0" presId="urn:microsoft.com/office/officeart/2005/8/layout/cycle5"/>
    <dgm:cxn modelId="{10C6115B-F14C-47BB-BA72-0DC4CF8D149F}" srcId="{C4D4093A-12B3-4584-853E-3CE03D2713A0}" destId="{D815CE26-7093-4697-BA04-460D5F697C77}" srcOrd="3" destOrd="0" parTransId="{E6BFFC6D-C718-4210-AEFD-F9A16F8D3068}" sibTransId="{CD431B0B-B0CA-4FDF-970A-ED29844D5FFA}"/>
    <dgm:cxn modelId="{8576DB5B-7C44-456F-A1A0-31C5747526BC}" type="presOf" srcId="{9B7245B1-228A-4335-ADFC-1C6313E1DB70}" destId="{28C64B7A-7242-40A5-A2A7-3E5089FF15D7}" srcOrd="0" destOrd="0" presId="urn:microsoft.com/office/officeart/2005/8/layout/cycle5"/>
    <dgm:cxn modelId="{C1D4884E-A07B-4A61-8954-6F3E5EF02F44}" type="presOf" srcId="{D815CE26-7093-4697-BA04-460D5F697C77}" destId="{FA9A9137-367E-4350-A6EA-42A28B0A530D}" srcOrd="0" destOrd="0" presId="urn:microsoft.com/office/officeart/2005/8/layout/cycle5"/>
    <dgm:cxn modelId="{D88F1E86-99AD-4D85-8EEF-94BB3E31CEF4}" type="presOf" srcId="{747E27FC-F891-4860-BB70-8A51E7628F71}" destId="{B81F93B9-DBB9-444A-9C15-84B1E721606D}" srcOrd="0" destOrd="0" presId="urn:microsoft.com/office/officeart/2005/8/layout/cycle5"/>
    <dgm:cxn modelId="{E665C587-BC55-41B7-9E03-1343EC979BAC}" type="presOf" srcId="{BC2152E6-47D0-4691-9C74-E09B662245D7}" destId="{DBA71956-B9FD-44C6-B36F-F9CDE1276E0C}" srcOrd="0" destOrd="0" presId="urn:microsoft.com/office/officeart/2005/8/layout/cycle5"/>
    <dgm:cxn modelId="{2C212492-6689-4762-937B-F98D49768152}" type="presOf" srcId="{5FE69203-AC1B-4BA2-8725-F5AE084C1A02}" destId="{4BC40BE1-E276-4AD2-A1F1-1B64458CA6FC}" srcOrd="0" destOrd="0" presId="urn:microsoft.com/office/officeart/2005/8/layout/cycle5"/>
    <dgm:cxn modelId="{C43293A5-A096-479D-8E86-F0F99AA61F20}" type="presOf" srcId="{41BBEFB7-04F5-4AFC-AF75-52FCDAFF2C8B}" destId="{C56BE721-15F0-44D0-8AB3-5482CD9B5E74}" srcOrd="0" destOrd="0" presId="urn:microsoft.com/office/officeart/2005/8/layout/cycle5"/>
    <dgm:cxn modelId="{559B49A7-8114-442F-9EFF-8166A7936C6C}" srcId="{C4D4093A-12B3-4584-853E-3CE03D2713A0}" destId="{41BBEFB7-04F5-4AFC-AF75-52FCDAFF2C8B}" srcOrd="1" destOrd="0" parTransId="{792E5065-36F5-4478-8589-AF037B1AC6C7}" sibTransId="{9B7245B1-228A-4335-ADFC-1C6313E1DB70}"/>
    <dgm:cxn modelId="{AC1607BA-2295-4712-B684-ECDB676414E2}" srcId="{C4D4093A-12B3-4584-853E-3CE03D2713A0}" destId="{BC2152E6-47D0-4691-9C74-E09B662245D7}" srcOrd="2" destOrd="0" parTransId="{243FB401-03CF-4F17-AD21-BD292C4B9B84}" sibTransId="{747E27FC-F891-4860-BB70-8A51E7628F71}"/>
    <dgm:cxn modelId="{60101AC9-CF08-4A78-91F9-323D556E2C90}" type="presOf" srcId="{C4D4093A-12B3-4584-853E-3CE03D2713A0}" destId="{83CDF8D9-199C-4DC0-8FE3-23D672F1B10C}" srcOrd="0" destOrd="0" presId="urn:microsoft.com/office/officeart/2005/8/layout/cycle5"/>
    <dgm:cxn modelId="{8A9FB7D5-B06A-4431-BD6F-CDED6710FEB1}" srcId="{C4D4093A-12B3-4584-853E-3CE03D2713A0}" destId="{8A171F1C-F967-466D-AC7E-9C3D2C4AE06A}" srcOrd="0" destOrd="0" parTransId="{1E9A27DF-EBAA-4BA6-A843-FEF6E036BE73}" sibTransId="{5FE69203-AC1B-4BA2-8725-F5AE084C1A02}"/>
    <dgm:cxn modelId="{6B452282-E97F-42B3-9FA1-65CB824C2023}" type="presParOf" srcId="{83CDF8D9-199C-4DC0-8FE3-23D672F1B10C}" destId="{602E845B-03CA-49CE-AC03-AC5C6B3CC808}" srcOrd="0" destOrd="0" presId="urn:microsoft.com/office/officeart/2005/8/layout/cycle5"/>
    <dgm:cxn modelId="{429951B3-5302-4397-8A80-0C77D1B7EA2B}" type="presParOf" srcId="{83CDF8D9-199C-4DC0-8FE3-23D672F1B10C}" destId="{AE681CA2-DB3A-4670-9D92-66A36F0979BA}" srcOrd="1" destOrd="0" presId="urn:microsoft.com/office/officeart/2005/8/layout/cycle5"/>
    <dgm:cxn modelId="{2DAD522B-7880-40AB-B1E3-2E3F6F82F801}" type="presParOf" srcId="{83CDF8D9-199C-4DC0-8FE3-23D672F1B10C}" destId="{4BC40BE1-E276-4AD2-A1F1-1B64458CA6FC}" srcOrd="2" destOrd="0" presId="urn:microsoft.com/office/officeart/2005/8/layout/cycle5"/>
    <dgm:cxn modelId="{26F1198E-2ED4-48C5-A912-4772AD14208D}" type="presParOf" srcId="{83CDF8D9-199C-4DC0-8FE3-23D672F1B10C}" destId="{C56BE721-15F0-44D0-8AB3-5482CD9B5E74}" srcOrd="3" destOrd="0" presId="urn:microsoft.com/office/officeart/2005/8/layout/cycle5"/>
    <dgm:cxn modelId="{67D4218E-8260-41E6-B64E-95C66BA038E2}" type="presParOf" srcId="{83CDF8D9-199C-4DC0-8FE3-23D672F1B10C}" destId="{2657C87C-D29E-46DB-A4F0-91E893155592}" srcOrd="4" destOrd="0" presId="urn:microsoft.com/office/officeart/2005/8/layout/cycle5"/>
    <dgm:cxn modelId="{EEB94DC4-3EB3-4034-8B81-38BF82EE2392}" type="presParOf" srcId="{83CDF8D9-199C-4DC0-8FE3-23D672F1B10C}" destId="{28C64B7A-7242-40A5-A2A7-3E5089FF15D7}" srcOrd="5" destOrd="0" presId="urn:microsoft.com/office/officeart/2005/8/layout/cycle5"/>
    <dgm:cxn modelId="{CB5C02D7-10FC-4A4A-A7F4-BC8209237247}" type="presParOf" srcId="{83CDF8D9-199C-4DC0-8FE3-23D672F1B10C}" destId="{DBA71956-B9FD-44C6-B36F-F9CDE1276E0C}" srcOrd="6" destOrd="0" presId="urn:microsoft.com/office/officeart/2005/8/layout/cycle5"/>
    <dgm:cxn modelId="{4F4287E6-634D-4C2E-9966-EB9B9D47778E}" type="presParOf" srcId="{83CDF8D9-199C-4DC0-8FE3-23D672F1B10C}" destId="{87CA8026-306C-4EB5-B742-1C7BEB4BCFE1}" srcOrd="7" destOrd="0" presId="urn:microsoft.com/office/officeart/2005/8/layout/cycle5"/>
    <dgm:cxn modelId="{205D0ADA-7FD3-4252-A62C-5D1CD89EB952}" type="presParOf" srcId="{83CDF8D9-199C-4DC0-8FE3-23D672F1B10C}" destId="{B81F93B9-DBB9-444A-9C15-84B1E721606D}" srcOrd="8" destOrd="0" presId="urn:microsoft.com/office/officeart/2005/8/layout/cycle5"/>
    <dgm:cxn modelId="{D626CE41-DF9E-4221-94F6-6BEBF5B0AB33}" type="presParOf" srcId="{83CDF8D9-199C-4DC0-8FE3-23D672F1B10C}" destId="{FA9A9137-367E-4350-A6EA-42A28B0A530D}" srcOrd="9" destOrd="0" presId="urn:microsoft.com/office/officeart/2005/8/layout/cycle5"/>
    <dgm:cxn modelId="{880D7A4B-9573-49B3-B66A-508EF7F2A4AD}" type="presParOf" srcId="{83CDF8D9-199C-4DC0-8FE3-23D672F1B10C}" destId="{1EA60EFC-430D-483F-9103-43EF8C800325}" srcOrd="10" destOrd="0" presId="urn:microsoft.com/office/officeart/2005/8/layout/cycle5"/>
    <dgm:cxn modelId="{BF3A0CB0-449A-4681-A3AF-5DF751C8CDC2}" type="presParOf" srcId="{83CDF8D9-199C-4DC0-8FE3-23D672F1B10C}" destId="{09EAEF48-DA71-4F8E-996F-413746F04BF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E845B-03CA-49CE-AC03-AC5C6B3CC808}">
      <dsp:nvSpPr>
        <dsp:cNvPr id="0" name=""/>
        <dsp:cNvSpPr/>
      </dsp:nvSpPr>
      <dsp:spPr>
        <a:xfrm>
          <a:off x="2676271" y="1386"/>
          <a:ext cx="1430878" cy="930070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observe</a:t>
          </a:r>
        </a:p>
      </dsp:txBody>
      <dsp:txXfrm>
        <a:off x="2721673" y="46788"/>
        <a:ext cx="1340074" cy="839266"/>
      </dsp:txXfrm>
    </dsp:sp>
    <dsp:sp modelId="{4BC40BE1-E276-4AD2-A1F1-1B64458CA6FC}">
      <dsp:nvSpPr>
        <dsp:cNvPr id="0" name=""/>
        <dsp:cNvSpPr/>
      </dsp:nvSpPr>
      <dsp:spPr>
        <a:xfrm>
          <a:off x="1855341" y="466421"/>
          <a:ext cx="3072738" cy="3072738"/>
        </a:xfrm>
        <a:custGeom>
          <a:avLst/>
          <a:gdLst/>
          <a:ahLst/>
          <a:cxnLst/>
          <a:rect l="0" t="0" r="0" b="0"/>
          <a:pathLst>
            <a:path>
              <a:moveTo>
                <a:pt x="3046529" y="374170"/>
              </a:moveTo>
              <a:arcTo wR="1910785" hR="1910785" stAng="18388133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BE721-15F0-44D0-8AB3-5482CD9B5E74}">
      <dsp:nvSpPr>
        <dsp:cNvPr id="0" name=""/>
        <dsp:cNvSpPr/>
      </dsp:nvSpPr>
      <dsp:spPr>
        <a:xfrm>
          <a:off x="4212641" y="1537755"/>
          <a:ext cx="1430878" cy="930070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analyse</a:t>
          </a:r>
        </a:p>
      </dsp:txBody>
      <dsp:txXfrm>
        <a:off x="4258043" y="1583157"/>
        <a:ext cx="1340074" cy="839266"/>
      </dsp:txXfrm>
    </dsp:sp>
    <dsp:sp modelId="{28C64B7A-7242-40A5-A2A7-3E5089FF15D7}">
      <dsp:nvSpPr>
        <dsp:cNvPr id="0" name=""/>
        <dsp:cNvSpPr/>
      </dsp:nvSpPr>
      <dsp:spPr>
        <a:xfrm>
          <a:off x="1855341" y="466421"/>
          <a:ext cx="3072738" cy="3072738"/>
        </a:xfrm>
        <a:custGeom>
          <a:avLst/>
          <a:gdLst/>
          <a:ahLst/>
          <a:cxnLst/>
          <a:rect l="0" t="0" r="0" b="0"/>
          <a:pathLst>
            <a:path>
              <a:moveTo>
                <a:pt x="3623386" y="2758192"/>
              </a:moveTo>
              <a:arcTo wR="1910785" hR="1910785" stAng="1579592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71956-B9FD-44C6-B36F-F9CDE1276E0C}">
      <dsp:nvSpPr>
        <dsp:cNvPr id="0" name=""/>
        <dsp:cNvSpPr/>
      </dsp:nvSpPr>
      <dsp:spPr>
        <a:xfrm>
          <a:off x="2676271" y="3074125"/>
          <a:ext cx="1430878" cy="930070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conclude</a:t>
          </a:r>
          <a:r>
            <a:rPr lang="en-US" sz="1600" kern="1200" noProof="0" dirty="0">
              <a:solidFill>
                <a:srgbClr val="FFFFFF"/>
              </a:solidFill>
              <a:latin typeface="Arial"/>
              <a:ea typeface="+mn-ea"/>
              <a:cs typeface="+mn-cs"/>
            </a:rPr>
            <a:t>  (hypothesis)</a:t>
          </a:r>
        </a:p>
      </dsp:txBody>
      <dsp:txXfrm>
        <a:off x="2721673" y="3119527"/>
        <a:ext cx="1340074" cy="839266"/>
      </dsp:txXfrm>
    </dsp:sp>
    <dsp:sp modelId="{B81F93B9-DBB9-444A-9C15-84B1E721606D}">
      <dsp:nvSpPr>
        <dsp:cNvPr id="0" name=""/>
        <dsp:cNvSpPr/>
      </dsp:nvSpPr>
      <dsp:spPr>
        <a:xfrm>
          <a:off x="1855341" y="466421"/>
          <a:ext cx="3072738" cy="3072738"/>
        </a:xfrm>
        <a:custGeom>
          <a:avLst/>
          <a:gdLst/>
          <a:ahLst/>
          <a:cxnLst/>
          <a:rect l="0" t="0" r="0" b="0"/>
          <a:pathLst>
            <a:path>
              <a:moveTo>
                <a:pt x="775041" y="3447400"/>
              </a:moveTo>
              <a:arcTo wR="1910785" hR="1910785" stAng="7588133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A9137-367E-4350-A6EA-42A28B0A530D}">
      <dsp:nvSpPr>
        <dsp:cNvPr id="0" name=""/>
        <dsp:cNvSpPr/>
      </dsp:nvSpPr>
      <dsp:spPr>
        <a:xfrm>
          <a:off x="1139902" y="1537755"/>
          <a:ext cx="1430878" cy="930070"/>
        </a:xfrm>
        <a:prstGeom prst="roundRect">
          <a:avLst/>
        </a:prstGeom>
        <a:solidFill>
          <a:srgbClr val="00AEE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66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test</a:t>
          </a:r>
        </a:p>
      </dsp:txBody>
      <dsp:txXfrm>
        <a:off x="1185304" y="1583157"/>
        <a:ext cx="1340074" cy="839266"/>
      </dsp:txXfrm>
    </dsp:sp>
    <dsp:sp modelId="{09EAEF48-DA71-4F8E-996F-413746F04BF2}">
      <dsp:nvSpPr>
        <dsp:cNvPr id="0" name=""/>
        <dsp:cNvSpPr/>
      </dsp:nvSpPr>
      <dsp:spPr>
        <a:xfrm>
          <a:off x="1855341" y="466421"/>
          <a:ext cx="3072738" cy="3072738"/>
        </a:xfrm>
        <a:custGeom>
          <a:avLst/>
          <a:gdLst/>
          <a:ahLst/>
          <a:cxnLst/>
          <a:rect l="0" t="0" r="0" b="0"/>
          <a:pathLst>
            <a:path>
              <a:moveTo>
                <a:pt x="198184" y="1063378"/>
              </a:moveTo>
              <a:arcTo wR="1910785" hR="1910785" stAng="12379592" swAng="1632276"/>
            </a:path>
          </a:pathLst>
        </a:custGeom>
        <a:noFill/>
        <a:ln w="28575" cap="flat" cmpd="sng" algn="ctr">
          <a:solidFill>
            <a:srgbClr val="0070C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919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VBB Advisory commercial spin off!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4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Squall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52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Ultimaker</a:t>
            </a:r>
            <a:endParaRPr lang="en-US" dirty="0"/>
          </a:p>
          <a:p>
            <a:r>
              <a:rPr lang="en-US" dirty="0" err="1"/>
              <a:t>Gasunie</a:t>
            </a:r>
            <a:endParaRPr lang="en-US" dirty="0"/>
          </a:p>
          <a:p>
            <a:r>
              <a:rPr lang="en-US" dirty="0"/>
              <a:t>Canon</a:t>
            </a:r>
          </a:p>
          <a:p>
            <a:r>
              <a:rPr lang="en-US" dirty="0"/>
              <a:t>ASML</a:t>
            </a:r>
          </a:p>
          <a:p>
            <a:r>
              <a:rPr lang="en-US" dirty="0" err="1"/>
              <a:t>Babyverwarming</a:t>
            </a:r>
            <a:endParaRPr lang="en-US" dirty="0"/>
          </a:p>
          <a:p>
            <a:r>
              <a:rPr lang="en-US" dirty="0"/>
              <a:t>Thales</a:t>
            </a:r>
          </a:p>
          <a:p>
            <a:r>
              <a:rPr lang="en-US" dirty="0" err="1"/>
              <a:t>Etc</a:t>
            </a:r>
            <a:r>
              <a:rPr lang="en-US" dirty="0"/>
              <a:t>…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7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learn how to simulate things, so practice assignment!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Simulations: </a:t>
            </a:r>
          </a:p>
          <a:p>
            <a:r>
              <a:rPr lang="en-US" sz="900" dirty="0"/>
              <a:t>Fast, less experiments, cheap, reduce risks</a:t>
            </a:r>
          </a:p>
          <a:p>
            <a:r>
              <a:rPr lang="en-US" sz="900" dirty="0"/>
              <a:t>Powerful tool for engineers to answer questions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0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Schattingen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3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</a:t>
            </a:r>
            <a:r>
              <a:rPr lang="en-US" dirty="0" err="1"/>
              <a:t>analoog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het </a:t>
            </a:r>
            <a:r>
              <a:rPr lang="en-US" dirty="0" err="1"/>
              <a:t>waterstof</a:t>
            </a:r>
            <a:r>
              <a:rPr lang="en-US" dirty="0"/>
              <a:t> atom met </a:t>
            </a:r>
            <a:r>
              <a:rPr lang="en-US" dirty="0" err="1"/>
              <a:t>cn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fourier-truc</a:t>
            </a:r>
            <a:endParaRPr lang="en-US" dirty="0"/>
          </a:p>
          <a:p>
            <a:endParaRPr lang="en-US" dirty="0"/>
          </a:p>
          <a:p>
            <a:r>
              <a:rPr lang="en-US" dirty="0"/>
              <a:t>Voor n&gt;1 </a:t>
            </a:r>
            <a:r>
              <a:rPr lang="en-US" dirty="0" err="1"/>
              <a:t>worden</a:t>
            </a:r>
            <a:r>
              <a:rPr lang="en-US" dirty="0"/>
              <a:t> de termen </a:t>
            </a:r>
            <a:r>
              <a:rPr lang="en-US" dirty="0" err="1"/>
              <a:t>snel</a:t>
            </a:r>
            <a:r>
              <a:rPr lang="en-US" dirty="0"/>
              <a:t> Klein!</a:t>
            </a:r>
          </a:p>
          <a:p>
            <a:endParaRPr lang="en-US" dirty="0"/>
          </a:p>
          <a:p>
            <a:pPr algn="l"/>
            <a:r>
              <a:rPr lang="en-US" dirty="0" err="1"/>
              <a:t>Tcooked</a:t>
            </a:r>
            <a:r>
              <a:rPr lang="en-US" dirty="0"/>
              <a:t> voor </a:t>
            </a:r>
            <a:r>
              <a:rPr lang="en-US" sz="1800" b="0" i="0" u="none" strike="noStrike" baseline="0" dirty="0" err="1">
                <a:latin typeface="CMMI10"/>
              </a:rPr>
              <a:t>T</a:t>
            </a:r>
            <a:r>
              <a:rPr lang="en-US" sz="1800" b="0" i="0" u="none" strike="noStrike" baseline="0" dirty="0" err="1">
                <a:latin typeface="CMMI7"/>
              </a:rPr>
              <a:t>yolk</a:t>
            </a:r>
            <a:r>
              <a:rPr lang="en-US" sz="1800" b="0" i="0" u="none" strike="noStrike" baseline="0" dirty="0">
                <a:latin typeface="CMMI7"/>
              </a:rPr>
              <a:t> </a:t>
            </a:r>
            <a:r>
              <a:rPr lang="en-US" sz="1800" b="0" i="0" u="none" strike="noStrike" baseline="0" dirty="0">
                <a:latin typeface="CMR10"/>
              </a:rPr>
              <a:t>= </a:t>
            </a:r>
            <a:r>
              <a:rPr lang="en-US" sz="1800" b="0" i="0" u="none" strike="noStrike" baseline="0" dirty="0">
                <a:latin typeface="CMMI10"/>
              </a:rPr>
              <a:t>T</a:t>
            </a:r>
            <a:r>
              <a:rPr lang="en-US" sz="1800" b="0" i="0" u="none" strike="noStrike" baseline="0" dirty="0">
                <a:latin typeface="CMR10"/>
              </a:rPr>
              <a:t>(</a:t>
            </a:r>
            <a:r>
              <a:rPr lang="en-US" sz="1800" b="0" i="0" u="none" strike="noStrike" baseline="0" dirty="0">
                <a:latin typeface="CMMI10"/>
              </a:rPr>
              <a:t>r </a:t>
            </a:r>
            <a:r>
              <a:rPr lang="en-US" sz="1800" b="0" i="0" u="none" strike="noStrike" baseline="0" dirty="0">
                <a:latin typeface="CMR10"/>
              </a:rPr>
              <a:t>= 0</a:t>
            </a:r>
            <a:r>
              <a:rPr lang="en-US" sz="1800" b="0" i="0" u="none" strike="noStrike" baseline="0" dirty="0">
                <a:latin typeface="CMMI10"/>
              </a:rPr>
              <a:t>:</a:t>
            </a:r>
            <a:r>
              <a:rPr lang="en-US" sz="1800" b="0" i="0" u="none" strike="noStrike" baseline="0" dirty="0">
                <a:latin typeface="CMR10"/>
              </a:rPr>
              <a:t>70</a:t>
            </a:r>
            <a:r>
              <a:rPr lang="en-US" sz="1800" b="0" i="0" u="none" strike="noStrike" baseline="0" dirty="0">
                <a:latin typeface="CMMI10"/>
              </a:rPr>
              <a:t>R; t </a:t>
            </a:r>
            <a:r>
              <a:rPr lang="en-US" sz="1800" b="0" i="0" u="none" strike="noStrike" baseline="0" dirty="0">
                <a:latin typeface="CMR10"/>
              </a:rPr>
              <a:t>=</a:t>
            </a:r>
            <a:r>
              <a:rPr lang="en-US" sz="1800" b="0" i="0" u="none" strike="noStrike" baseline="0" dirty="0" err="1">
                <a:latin typeface="CMMI10"/>
              </a:rPr>
              <a:t>t</a:t>
            </a:r>
            <a:r>
              <a:rPr lang="en-US" sz="1800" b="0" i="0" u="none" strike="noStrike" baseline="0" dirty="0" err="1">
                <a:latin typeface="CMMI7"/>
              </a:rPr>
              <a:t>cooked</a:t>
            </a:r>
            <a:r>
              <a:rPr lang="en-US" sz="1800" b="0" i="0" u="none" strike="noStrike" baseline="0" dirty="0">
                <a:latin typeface="CMR10"/>
              </a:rPr>
              <a:t>)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2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tyolk</a:t>
            </a:r>
            <a:r>
              <a:rPr lang="en-US" dirty="0"/>
              <a:t>=70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88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tyolk</a:t>
            </a:r>
            <a:r>
              <a:rPr lang="en-US" dirty="0"/>
              <a:t>=70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8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Hierna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koken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tyolk</a:t>
            </a:r>
            <a:r>
              <a:rPr lang="en-US" dirty="0"/>
              <a:t>=70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1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Tweedave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31MEC DL5</a:t>
            </a:r>
            <a:endParaRPr lang="en-GB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Physics of Engineering Problems</a:t>
            </a:r>
            <a:endParaRPr lang="en-GB" dirty="0">
              <a:latin typeface="Avenir Next" panose="020B0503020202020204" pitchFamily="34" charset="0"/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H.c.j.</a:t>
            </a:r>
            <a:r>
              <a:rPr lang="en-GB" dirty="0"/>
              <a:t> </a:t>
            </a:r>
            <a:r>
              <a:rPr lang="en-GB" dirty="0" err="1"/>
              <a:t>mulders</a:t>
            </a:r>
            <a:endParaRPr lang="en-GB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16 December 2023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0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10</a:t>
            </a:fld>
            <a:endParaRPr lang="en-GB" dirty="0"/>
          </a:p>
        </p:txBody>
      </p:sp>
      <p:pic>
        <p:nvPicPr>
          <p:cNvPr id="3" name="Picture 2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F3F828E1-9605-E766-1541-51C662887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3" y="725750"/>
            <a:ext cx="2512956" cy="3351654"/>
          </a:xfrm>
          <a:prstGeom prst="rect">
            <a:avLst/>
          </a:prstGeom>
        </p:spPr>
      </p:pic>
      <p:pic>
        <p:nvPicPr>
          <p:cNvPr id="6" name="IMG_2356">
            <a:hlinkClick r:id="" action="ppaction://media"/>
            <a:extLst>
              <a:ext uri="{FF2B5EF4-FFF2-40B4-BE49-F238E27FC236}">
                <a16:creationId xmlns:a16="http://schemas.microsoft.com/office/drawing/2014/main" id="{DDB6AA2B-21DE-2136-1BF4-A0F81E840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2221" y="725750"/>
            <a:ext cx="5958496" cy="33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work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11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44EB-204F-E414-629F-D2F8597CCEDE}"/>
              </a:ext>
            </a:extLst>
          </p:cNvPr>
          <p:cNvSpPr txBox="1"/>
          <p:nvPr/>
        </p:nvSpPr>
        <p:spPr>
          <a:xfrm>
            <a:off x="557214" y="1057749"/>
            <a:ext cx="58257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venir Next" panose="020B0503020202020204" pitchFamily="34" charset="0"/>
              </a:rPr>
              <a:t>Real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Too big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Unclear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Unscientific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Empathetic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Next" panose="020B0503020202020204" pitchFamily="34" charset="0"/>
            </a:endParaRPr>
          </a:p>
          <a:p>
            <a:r>
              <a:rPr lang="en-GB" sz="1600" dirty="0">
                <a:latin typeface="Avenir Next" panose="020B0503020202020204" pitchFamily="34" charset="0"/>
              </a:rPr>
              <a:t>Real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Busy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Requires manners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work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A1E3C-C391-AC67-113A-828E3061B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10" y="1413223"/>
            <a:ext cx="3962400" cy="2639568"/>
          </a:xfrm>
          <a:prstGeom prst="rect">
            <a:avLst/>
          </a:prstGeom>
        </p:spPr>
      </p:pic>
      <p:pic>
        <p:nvPicPr>
          <p:cNvPr id="8" name="Picture 7" descr="A person with long curly hair&#10;&#10;Description automatically generated">
            <a:extLst>
              <a:ext uri="{FF2B5EF4-FFF2-40B4-BE49-F238E27FC236}">
                <a16:creationId xmlns:a16="http://schemas.microsoft.com/office/drawing/2014/main" id="{5F638C69-5ED4-255A-670D-4A6E96C9C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919162"/>
            <a:ext cx="30194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Arrogance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CA7B63-E40C-D299-F015-E0E11E060C3B}"/>
              </a:ext>
            </a:extLst>
          </p:cNvPr>
          <p:cNvSpPr txBox="1">
            <a:spLocks/>
          </p:cNvSpPr>
          <p:nvPr/>
        </p:nvSpPr>
        <p:spPr bwMode="auto">
          <a:xfrm>
            <a:off x="758825" y="931086"/>
            <a:ext cx="7993062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Case owners are intelligent people</a:t>
            </a:r>
          </a:p>
          <a:p>
            <a:pPr lvl="1" defTabSz="914400">
              <a:buClr>
                <a:srgbClr val="101073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Came to consultant because they want advice</a:t>
            </a:r>
          </a:p>
          <a:p>
            <a:pPr lvl="1" defTabSz="914400">
              <a:buClr>
                <a:srgbClr val="101073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Obvious solutions have been tried!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Ask questions to clarify the problem</a:t>
            </a:r>
          </a:p>
          <a:p>
            <a:pPr lvl="1" defTabSz="914400">
              <a:buClr>
                <a:srgbClr val="101073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If you see trivial solution, you don’t understand the problem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Ask for measurements/data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Ask what solutions have been tried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Ask about desired properties of solution</a:t>
            </a: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681B55-6AF3-B0D4-426F-51412CD25AA1}"/>
              </a:ext>
            </a:extLst>
          </p:cNvPr>
          <p:cNvSpPr txBox="1">
            <a:spLocks/>
          </p:cNvSpPr>
          <p:nvPr/>
        </p:nvSpPr>
        <p:spPr bwMode="auto">
          <a:xfrm>
            <a:off x="828675" y="885217"/>
            <a:ext cx="8132256" cy="47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>
                <a:srgbClr val="00AEEF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Make communication straightforward for client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1 contact person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Contact frequency: not too high, not too low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Make it look neat and be clear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Be respectful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Send pleasant reminders if necessary</a:t>
            </a:r>
          </a:p>
          <a:p>
            <a:pPr defTabSz="914400">
              <a:buClr>
                <a:srgbClr val="00AEEF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Give summaries of meetings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List decisions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List actions you will take</a:t>
            </a:r>
          </a:p>
          <a:p>
            <a:pPr lvl="1" defTabSz="914400">
              <a:buClr>
                <a:srgbClr val="101073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Invite feedback</a:t>
            </a:r>
          </a:p>
          <a:p>
            <a:pPr defTabSz="914400">
              <a:buClr>
                <a:srgbClr val="00AEEF"/>
              </a:buClr>
            </a:pPr>
            <a:r>
              <a:rPr lang="en-US" sz="1800" kern="0" dirty="0">
                <a:solidFill>
                  <a:srgbClr val="0066CC"/>
                </a:solidFill>
                <a:latin typeface="Arial"/>
              </a:rPr>
              <a:t>CC team members and us (Leo, Claudia and me)</a:t>
            </a:r>
          </a:p>
          <a:p>
            <a:pPr defTabSz="914400">
              <a:buClr>
                <a:srgbClr val="00AEEF"/>
              </a:buClr>
            </a:pPr>
            <a:endParaRPr lang="en-US" sz="1800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sz="1800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sz="1800" kern="0" dirty="0">
              <a:solidFill>
                <a:srgbClr val="0066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2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expectations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2F92A7-2A56-7E31-9446-61F9B8F4D42B}"/>
              </a:ext>
            </a:extLst>
          </p:cNvPr>
          <p:cNvSpPr txBox="1">
            <a:spLocks/>
          </p:cNvSpPr>
          <p:nvPr/>
        </p:nvSpPr>
        <p:spPr bwMode="auto">
          <a:xfrm>
            <a:off x="638969" y="788230"/>
            <a:ext cx="7993062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>
                <a:srgbClr val="00AEEF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Projects are </a:t>
            </a:r>
            <a:r>
              <a:rPr lang="en-US" sz="2000" i="1" kern="0" dirty="0">
                <a:solidFill>
                  <a:srgbClr val="0066CC"/>
                </a:solidFill>
                <a:latin typeface="Arial"/>
              </a:rPr>
              <a:t>always </a:t>
            </a:r>
            <a:r>
              <a:rPr lang="en-US" sz="2000" kern="0" dirty="0">
                <a:solidFill>
                  <a:srgbClr val="0066CC"/>
                </a:solidFill>
                <a:latin typeface="Arial"/>
              </a:rPr>
              <a:t>too big in the real world</a:t>
            </a:r>
          </a:p>
          <a:p>
            <a:pPr defTabSz="914400">
              <a:buClr>
                <a:srgbClr val="00AEEF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Indicate as clearly as possible what you </a:t>
            </a:r>
            <a:r>
              <a:rPr lang="en-US" sz="2000" i="1" kern="0" dirty="0">
                <a:solidFill>
                  <a:srgbClr val="0066CC"/>
                </a:solidFill>
                <a:latin typeface="Arial"/>
              </a:rPr>
              <a:t>can </a:t>
            </a:r>
            <a:r>
              <a:rPr lang="en-US" sz="2000" kern="0" dirty="0">
                <a:solidFill>
                  <a:srgbClr val="0066CC"/>
                </a:solidFill>
                <a:latin typeface="Arial"/>
              </a:rPr>
              <a:t>do in the given time</a:t>
            </a:r>
          </a:p>
          <a:p>
            <a:pPr lvl="1" defTabSz="914400">
              <a:buClr>
                <a:srgbClr val="101073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Understand the need of the client</a:t>
            </a:r>
          </a:p>
          <a:p>
            <a:pPr lvl="1" defTabSz="914400">
              <a:buClr>
                <a:srgbClr val="101073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Indicate what you will certainly do and why you think these are the right steps to prioritize</a:t>
            </a:r>
          </a:p>
          <a:p>
            <a:pPr lvl="1" defTabSz="914400">
              <a:buClr>
                <a:srgbClr val="101073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Indicate what steps you will do if time permits after achieving the committed goals</a:t>
            </a:r>
          </a:p>
          <a:p>
            <a:pPr lvl="1" defTabSz="914400">
              <a:buClr>
                <a:srgbClr val="101073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Ask the client if this will indeed satisfy him</a:t>
            </a:r>
          </a:p>
          <a:p>
            <a:pPr defTabSz="914400">
              <a:buClr>
                <a:srgbClr val="00AEEF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Deliver</a:t>
            </a:r>
          </a:p>
          <a:p>
            <a:pPr defTabSz="914400">
              <a:buClr>
                <a:srgbClr val="00AEEF"/>
              </a:buClr>
            </a:pPr>
            <a:r>
              <a:rPr lang="en-US" sz="2000" kern="0" dirty="0">
                <a:solidFill>
                  <a:srgbClr val="0066CC"/>
                </a:solidFill>
                <a:latin typeface="Arial"/>
              </a:rPr>
              <a:t>Be predictable</a:t>
            </a:r>
          </a:p>
          <a:p>
            <a:pPr lvl="1" defTabSz="914400">
              <a:buClr>
                <a:srgbClr val="101073"/>
              </a:buClr>
            </a:pPr>
            <a:endParaRPr lang="en-US" sz="2000" kern="0" dirty="0">
              <a:solidFill>
                <a:srgbClr val="0066CC"/>
              </a:solidFill>
              <a:latin typeface="Arial"/>
            </a:endParaRPr>
          </a:p>
          <a:p>
            <a:pPr lvl="1" defTabSz="914400">
              <a:buClr>
                <a:srgbClr val="101073"/>
              </a:buClr>
            </a:pPr>
            <a:endParaRPr lang="en-US" sz="2000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sz="2000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sz="2000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sz="2000" kern="0" dirty="0">
              <a:solidFill>
                <a:srgbClr val="0066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0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Client centric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E88AF-F0F0-B6AC-AC66-60E4666EC42B}"/>
              </a:ext>
            </a:extLst>
          </p:cNvPr>
          <p:cNvSpPr txBox="1">
            <a:spLocks/>
          </p:cNvSpPr>
          <p:nvPr/>
        </p:nvSpPr>
        <p:spPr bwMode="auto">
          <a:xfrm>
            <a:off x="758825" y="940814"/>
            <a:ext cx="7993062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Be aware of the client’s need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Be aware of their context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Be aware of their purpose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Understand where they make money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Make suggestions on how to proceed (in their interest)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Fill your report with information relevant to them</a:t>
            </a:r>
          </a:p>
          <a:p>
            <a:pPr defTabSz="914400">
              <a:buClr>
                <a:srgbClr val="00AEEF"/>
              </a:buClr>
            </a:pPr>
            <a:r>
              <a:rPr lang="en-US" kern="0" dirty="0">
                <a:solidFill>
                  <a:srgbClr val="0066CC"/>
                </a:solidFill>
                <a:latin typeface="Arial"/>
              </a:rPr>
              <a:t>Give them what they want </a:t>
            </a:r>
            <a:r>
              <a:rPr lang="en-US" kern="0" dirty="0">
                <a:solidFill>
                  <a:srgbClr val="0066CC"/>
                </a:solidFill>
                <a:latin typeface="Arial"/>
                <a:sym typeface="Wingdings" panose="05000000000000000000" pitchFamily="2" charset="2"/>
              </a:rPr>
              <a:t> Happy client</a:t>
            </a: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lvl="1" defTabSz="914400">
              <a:buClr>
                <a:srgbClr val="101073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lvl="1" defTabSz="914400">
              <a:buClr>
                <a:srgbClr val="101073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  <a:p>
            <a:pPr defTabSz="914400">
              <a:buClr>
                <a:srgbClr val="00AEEF"/>
              </a:buClr>
            </a:pPr>
            <a:endParaRPr lang="en-US" kern="0" dirty="0">
              <a:solidFill>
                <a:srgbClr val="0066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8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17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B994E8-E2A9-ECAB-2391-BE9AC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7835E-E405-20BA-2AE3-0BE52C89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589787"/>
            <a:ext cx="5214026" cy="39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B994E8-E2A9-ECAB-2391-BE9AC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247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Primary and secondary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44EB-204F-E414-629F-D2F8597CCEDE}"/>
              </a:ext>
            </a:extLst>
          </p:cNvPr>
          <p:cNvSpPr txBox="1"/>
          <p:nvPr/>
        </p:nvSpPr>
        <p:spPr>
          <a:xfrm>
            <a:off x="557214" y="1057749"/>
            <a:ext cx="58257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Learn about Simulations (real world)</a:t>
            </a:r>
          </a:p>
          <a:p>
            <a:endParaRPr lang="en-GB" sz="16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Learn about Professional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So: </a:t>
            </a:r>
            <a:r>
              <a:rPr lang="en-GB" sz="1600" i="1" dirty="0">
                <a:latin typeface="Avenir Next" panose="020B0503020202020204" pitchFamily="34" charset="0"/>
              </a:rPr>
              <a:t>Real World Challenge!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But how?</a:t>
            </a:r>
          </a:p>
          <a:p>
            <a:endParaRPr lang="en-GB" sz="1600" dirty="0">
              <a:latin typeface="Avenir Next" panose="020B0503020202020204" pitchFamily="34" charset="0"/>
            </a:endParaRPr>
          </a:p>
          <a:p>
            <a:endParaRPr lang="en-GB" sz="16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JJ Koning; L Pel</a:t>
            </a:r>
          </a:p>
        </p:txBody>
      </p:sp>
    </p:spTree>
    <p:extLst>
      <p:ext uri="{BB962C8B-B14F-4D97-AF65-F5344CB8AC3E}">
        <p14:creationId xmlns:p14="http://schemas.microsoft.com/office/powerpoint/2010/main" val="31265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44EB-204F-E414-629F-D2F8597CCEDE}"/>
              </a:ext>
            </a:extLst>
          </p:cNvPr>
          <p:cNvSpPr txBox="1"/>
          <p:nvPr/>
        </p:nvSpPr>
        <p:spPr>
          <a:xfrm>
            <a:off x="557214" y="1057749"/>
            <a:ext cx="5825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venir Next" panose="020B0503020202020204" pitchFamily="34" charset="0"/>
              </a:rPr>
              <a:t>Why simulations?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Money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79D4253-C258-D6C3-B6B8-0B6CB77BD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938561"/>
              </p:ext>
            </p:extLst>
          </p:nvPr>
        </p:nvGraphicFramePr>
        <p:xfrm>
          <a:off x="1803364" y="289264"/>
          <a:ext cx="6783422" cy="4005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655DF9-3A16-2632-66F8-FA31F42FE460}"/>
              </a:ext>
            </a:extLst>
          </p:cNvPr>
          <p:cNvCxnSpPr/>
          <p:nvPr/>
        </p:nvCxnSpPr>
        <p:spPr>
          <a:xfrm flipV="1">
            <a:off x="2528075" y="0"/>
            <a:ext cx="5334000" cy="4419600"/>
          </a:xfrm>
          <a:prstGeom prst="line">
            <a:avLst/>
          </a:prstGeom>
          <a:noFill/>
          <a:ln w="28575" cap="flat" cmpd="sng" algn="ctr">
            <a:solidFill>
              <a:srgbClr val="00AEEF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8272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47C107-90F6-DF3B-20E6-D36F93048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91846" y="2237362"/>
            <a:ext cx="3852153" cy="2350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6E150C-91C1-0A1B-A7F0-B283358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2ABF65-63FB-C154-E00C-E2F5725940FB}"/>
              </a:ext>
            </a:extLst>
          </p:cNvPr>
          <p:cNvSpPr txBox="1">
            <a:spLocks/>
          </p:cNvSpPr>
          <p:nvPr/>
        </p:nvSpPr>
        <p:spPr bwMode="auto">
          <a:xfrm>
            <a:off x="423069" y="1057749"/>
            <a:ext cx="7993062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814388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3pPr>
            <a:lvl4pPr marL="1069975" indent="-254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4pPr>
            <a:lvl5pPr marL="1349375" indent="-2778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5pPr>
            <a:lvl6pPr marL="18065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6pPr>
            <a:lvl7pPr marL="22637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7pPr>
            <a:lvl8pPr marL="27209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8pPr>
            <a:lvl9pPr marL="3178175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Perfectly Boiled Egg”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Egg white / albumen: &lt; 100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˚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</a:p>
          <a:p>
            <a:pPr marL="534988" marR="0" lvl="1" indent="-2651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1073"/>
              </a:buClr>
              <a:buSzTx/>
              <a:buFontTx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</a:rPr>
              <a:t>85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˚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</a:rPr>
              <a:t>C tastes better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Yolk: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&gt;65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˚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C?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&lt;70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˚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</a:p>
          <a:p>
            <a:pPr marL="534988" marR="0" lvl="1" indent="-2651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1073"/>
              </a:buClr>
              <a:buSzTx/>
              <a:buFontTx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</a:rPr>
              <a:t>Core: 52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˚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</a:rPr>
              <a:t>C? Should taste well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Perfect boiling recipe?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0107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4CE67-C7D3-7C4D-8CBD-C13D86C2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39" y="0"/>
            <a:ext cx="74129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7B71D-767F-2787-A81D-1611336C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14" y="276021"/>
            <a:ext cx="894945" cy="50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40571-C7A3-C7D0-CF7E-E105EC69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663" y="91195"/>
            <a:ext cx="3540868" cy="875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3229D9-F3CD-7BA8-8423-26A06D086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492" y="930839"/>
            <a:ext cx="2957209" cy="797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29A3B-537D-2066-96B2-1DD2D5A07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580" y="1685366"/>
            <a:ext cx="5369668" cy="710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BEB125-FE34-D09C-DCDD-10F1236E2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8100" y="2344318"/>
            <a:ext cx="4357991" cy="807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80FEA2-2A0B-D22D-1A5A-1FF5B8B50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423" y="3468541"/>
            <a:ext cx="3852153" cy="8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E50F4-9EAE-4BA6-E1A1-20213F1D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898" y="2148597"/>
            <a:ext cx="5136204" cy="8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9ACE8-4BDE-CCEA-3ED5-C6F34707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4" y="252919"/>
            <a:ext cx="2301562" cy="417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5B586-A7C5-B169-C5A5-54492FDA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929" y="137815"/>
            <a:ext cx="5824152" cy="4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07CBF-74F0-E428-69DF-E4BEF61E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31MEC DL5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349A0-FDDE-4F62-F34D-B5FF9323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C3764-9FD2-3EC9-2FFA-31023EC2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3" y="134100"/>
            <a:ext cx="4738264" cy="4430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B6F04-87BA-52C7-6FD6-C94AD8B29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16" y="130385"/>
            <a:ext cx="3566241" cy="42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27534CD22B944986960125086DCEF" ma:contentTypeVersion="13" ma:contentTypeDescription="Create a new document." ma:contentTypeScope="" ma:versionID="0f8d97ba39adf5a9fcc264a0864e77ed">
  <xsd:schema xmlns:xsd="http://www.w3.org/2001/XMLSchema" xmlns:xs="http://www.w3.org/2001/XMLSchema" xmlns:p="http://schemas.microsoft.com/office/2006/metadata/properties" xmlns:ns2="34674054-9be2-4aec-908c-e501e6404028" xmlns:ns3="dc702656-9c6a-49f4-ab6b-767646734258" targetNamespace="http://schemas.microsoft.com/office/2006/metadata/properties" ma:root="true" ma:fieldsID="7c6358b48355e9605f5577341da74495" ns2:_="" ns3:_="">
    <xsd:import namespace="34674054-9be2-4aec-908c-e501e6404028"/>
    <xsd:import namespace="dc702656-9c6a-49f4-ab6b-7676467342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74054-9be2-4aec-908c-e501e64040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f80264a-99e7-47cd-820c-3e92ce78c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02656-9c6a-49f4-ab6b-76764673425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7054e1b-f438-4174-b7a7-f8ade2df2d99}" ma:internalName="TaxCatchAll" ma:showField="CatchAllData" ma:web="dc702656-9c6a-49f4-ab6b-7676467342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702656-9c6a-49f4-ab6b-767646734258" xsi:nil="true"/>
    <lcf76f155ced4ddcb4097134ff3c332f xmlns="34674054-9be2-4aec-908c-e501e64040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C699B5-8059-4C06-A064-10DA4A9FDF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74054-9be2-4aec-908c-e501e6404028"/>
    <ds:schemaRef ds:uri="dc702656-9c6a-49f4-ab6b-7676467342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621D04-E720-4D24-87EA-343140F303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209E2D-D6BA-4DE5-AED6-A0C20D59CF43}">
  <ds:schemaRefs>
    <ds:schemaRef ds:uri="http://schemas.microsoft.com/office/2006/documentManagement/types"/>
    <ds:schemaRef ds:uri="http://schemas.microsoft.com/office/2006/metadata/properties"/>
    <ds:schemaRef ds:uri="7ab3a178-c267-412b-b348-ecea94cde2ae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6463af56-b0a7-4fb6-9a54-63bfa3b94fee"/>
    <ds:schemaRef ds:uri="http://purl.org/dc/dcmitype/"/>
    <ds:schemaRef ds:uri="dc702656-9c6a-49f4-ab6b-767646734258"/>
    <ds:schemaRef ds:uri="34674054-9be2-4aec-908c-e501e64040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0</TotalTime>
  <Words>519</Words>
  <Application>Microsoft Office PowerPoint</Application>
  <PresentationFormat>On-screen Show (16:9)</PresentationFormat>
  <Paragraphs>158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Next</vt:lpstr>
      <vt:lpstr>Calibri</vt:lpstr>
      <vt:lpstr>CMMI10</vt:lpstr>
      <vt:lpstr>CMMI7</vt:lpstr>
      <vt:lpstr>CMR10</vt:lpstr>
      <vt:lpstr>Sakkal Majalla</vt:lpstr>
      <vt:lpstr>Kantoorthema</vt:lpstr>
      <vt:lpstr>Physics of Engineering Problems</vt:lpstr>
      <vt:lpstr>Primary and secondary goals</vt:lpstr>
      <vt:lpstr>Simulations</vt:lpstr>
      <vt:lpstr>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work</vt:lpstr>
      <vt:lpstr>Professional work</vt:lpstr>
      <vt:lpstr>Arrogance</vt:lpstr>
      <vt:lpstr>Communication</vt:lpstr>
      <vt:lpstr>Managing expectations</vt:lpstr>
      <vt:lpstr>Client centric solution</vt:lpstr>
      <vt:lpstr>Examples</vt:lpstr>
      <vt:lpstr>Examples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Eijsden, W. van (Wilma)</cp:lastModifiedBy>
  <cp:revision>41</cp:revision>
  <dcterms:created xsi:type="dcterms:W3CDTF">2019-11-27T15:26:32Z</dcterms:created>
  <dcterms:modified xsi:type="dcterms:W3CDTF">2023-12-18T14:49:57Z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0x01010040127534CD22B944986960125086DCEF</vt:lpwstr>
  </property>
</Properties>
</file>