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presProps" Target="presProps.xml"/>
</Relationships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10309937779845"/>
          <c:y val="0.0418734491315137"/>
          <c:w val="0.687271035645752"/>
          <c:h val="0.786910669975186"/>
        </c:manualLayout>
      </c:layout>
      <c:scatterChart>
        <c:scatterStyle val="line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lineair</c:v>
                </c:pt>
              </c:strCache>
            </c:strRef>
          </c:tx>
          <c:spPr>
            <a:solidFill>
              <a:srgbClr val="004586"/>
            </a:solidFill>
            <a:ln w="28800">
              <a:solidFill>
                <a:srgbClr val="004586"/>
              </a:solidFill>
              <a:round/>
            </a:ln>
          </c:spPr>
          <c:marker>
            <c:symbol val="none"/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1</c:f>
              <c:numCache>
                <c:formatCode>General</c:formatCode>
                <c:ptCount val="11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11"/>
                <c:pt idx="0">
                  <c:v>0</c:v>
                </c:pt>
                <c:pt idx="10">
                  <c:v>100</c:v>
                </c:pt>
              </c:numCache>
            </c:numRef>
          </c:yVal>
          <c:smooth val="0"/>
        </c:ser>
        <c:axId val="94726380"/>
        <c:axId val="5070141"/>
      </c:scatterChart>
      <c:valAx>
        <c:axId val="94726380"/>
        <c:scaling>
          <c:orientation val="minMax"/>
          <c:max val="6"/>
          <c:min val="1"/>
        </c:scaling>
        <c:delete val="0"/>
        <c:axPos val="b"/>
        <c:majorGridlines>
          <c:spPr>
            <a:ln w="0">
              <a:solidFill>
                <a:srgbClr val="b3b3b3"/>
              </a:solidFill>
            </a:ln>
          </c:spPr>
        </c:majorGridlines>
        <c:title>
          <c:tx>
            <c:rich>
              <a:bodyPr rot="0"/>
              <a:lstStyle/>
              <a:p>
                <a:pPr>
                  <a:defRPr b="0" sz="1200" spc="-1" strike="noStrike">
                    <a:solidFill>
                      <a:srgbClr val="000000"/>
                    </a:solidFill>
                    <a:latin typeface="OpenDyslexic"/>
                    <a:ea typeface="DejaVu Sans"/>
                  </a:defRPr>
                </a:pPr>
                <a:r>
                  <a:rPr b="0" sz="1200" spc="-1" strike="noStrike">
                    <a:solidFill>
                      <a:srgbClr val="000000"/>
                    </a:solidFill>
                    <a:latin typeface="OpenDyslexic"/>
                    <a:ea typeface="DejaVu Sans"/>
                  </a:rPr>
                  <a:t>Jaarlaag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5070141"/>
        <c:crosses val="autoZero"/>
        <c:crossBetween val="midCat"/>
      </c:valAx>
      <c:valAx>
        <c:axId val="5070141"/>
        <c:scaling>
          <c:orientation val="minMax"/>
          <c:max val="100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title>
          <c:tx>
            <c:rich>
              <a:bodyPr rot="-5400000"/>
              <a:lstStyle/>
              <a:p>
                <a:pPr>
                  <a:defRPr b="0" sz="1200" spc="-1" strike="noStrike">
                    <a:solidFill>
                      <a:srgbClr val="000000"/>
                    </a:solidFill>
                    <a:latin typeface="OpenDyslexic"/>
                    <a:ea typeface="DejaVu Sans"/>
                  </a:defRPr>
                </a:pPr>
                <a:r>
                  <a:rPr b="0" sz="1200" spc="-1" strike="noStrike">
                    <a:solidFill>
                      <a:srgbClr val="000000"/>
                    </a:solidFill>
                    <a:latin typeface="OpenDyslexic"/>
                    <a:ea typeface="DejaVu Sans"/>
                  </a:rPr>
                  <a:t>Vereiste schoolkennis (in %)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94726380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i="1" sz="1200" spc="-1" strike="noStrike">
              <a:solidFill>
                <a:srgbClr val="000000"/>
              </a:solidFill>
              <a:latin typeface="OpenDyslexic"/>
              <a:ea typeface="DejaVu Sans"/>
            </a:defRPr>
          </a:pPr>
        </a:p>
      </c:txPr>
    </c:legend>
    <c:plotVisOnly val="1"/>
    <c:dispBlanksAs val="span"/>
  </c:chart>
  <c:spPr>
    <a:solidFill>
      <a:srgbClr val="ffffff"/>
    </a:solidFill>
    <a:ln w="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10303598640253"/>
          <c:y val="0.0418924551896624"/>
          <c:w val="0.687316844449654"/>
          <c:h val="0.786890370987912"/>
        </c:manualLayout>
      </c:layout>
      <c:scatterChart>
        <c:scatterStyle val="line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lineair</c:v>
                </c:pt>
              </c:strCache>
            </c:strRef>
          </c:tx>
          <c:spPr>
            <a:solidFill>
              <a:srgbClr val="004586">
                <a:alpha val="50000"/>
              </a:srgbClr>
            </a:solidFill>
            <a:ln w="28800">
              <a:solidFill>
                <a:srgbClr val="004586">
                  <a:alpha val="50000"/>
                </a:srgbClr>
              </a:solidFill>
              <a:round/>
            </a:ln>
          </c:spPr>
          <c:marker>
            <c:symbol val="none"/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1</c:f>
              <c:numCache>
                <c:formatCode>General</c:formatCode>
                <c:ptCount val="11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11"/>
                <c:pt idx="0">
                  <c:v>0</c:v>
                </c:pt>
                <c:pt idx="10">
                  <c:v>100</c:v>
                </c:pt>
              </c:numCache>
            </c:numRef>
          </c:yVal>
          <c:smooth val="1"/>
        </c:ser>
        <c:ser>
          <c:idx val="1"/>
          <c:order val="1"/>
          <c:spPr>
            <a:solidFill>
              <a:srgbClr val="ff4000"/>
            </a:solidFill>
            <a:ln w="28800">
              <a:solidFill>
                <a:srgbClr val="ff4000"/>
              </a:solidFill>
              <a:round/>
            </a:ln>
          </c:spPr>
          <c:marker>
            <c:symbol val="none"/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3</c:f>
              <c:numCache>
                <c:formatCode>General</c:formatCode>
                <c:ptCount val="11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</c:numCache>
            </c:numRef>
          </c:xVal>
          <c:yVal>
            <c:numRef>
              <c:f>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35</c:v>
                </c:pt>
                <c:pt idx="6">
                  <c:v>40</c:v>
                </c:pt>
                <c:pt idx="7">
                  <c:v>50</c:v>
                </c:pt>
                <c:pt idx="8">
                  <c:v>70</c:v>
                </c:pt>
                <c:pt idx="9">
                  <c:v>90</c:v>
                </c:pt>
                <c:pt idx="10">
                  <c:v>100</c:v>
                </c:pt>
              </c:numCache>
            </c:numRef>
          </c:yVal>
          <c:smooth val="1"/>
        </c:ser>
        <c:axId val="86446136"/>
        <c:axId val="53552451"/>
      </c:scatterChart>
      <c:valAx>
        <c:axId val="86446136"/>
        <c:scaling>
          <c:orientation val="minMax"/>
          <c:max val="6"/>
          <c:min val="1"/>
        </c:scaling>
        <c:delete val="0"/>
        <c:axPos val="b"/>
        <c:majorGridlines>
          <c:spPr>
            <a:ln w="0">
              <a:solidFill>
                <a:srgbClr val="b3b3b3"/>
              </a:solidFill>
            </a:ln>
          </c:spPr>
        </c:majorGridlines>
        <c:title>
          <c:tx>
            <c:rich>
              <a:bodyPr rot="0"/>
              <a:lstStyle/>
              <a:p>
                <a:pPr>
                  <a:defRPr b="0" sz="1200" spc="-1" strike="noStrike">
                    <a:solidFill>
                      <a:srgbClr val="000000"/>
                    </a:solidFill>
                    <a:latin typeface="OpenDyslexic"/>
                    <a:ea typeface="DejaVu Sans"/>
                  </a:defRPr>
                </a:pPr>
                <a:r>
                  <a:rPr b="0" sz="1200" spc="-1" strike="noStrike">
                    <a:solidFill>
                      <a:srgbClr val="000000"/>
                    </a:solidFill>
                    <a:latin typeface="OpenDyslexic"/>
                    <a:ea typeface="DejaVu Sans"/>
                  </a:rPr>
                  <a:t>Jaarlaag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53552451"/>
        <c:crosses val="autoZero"/>
        <c:crossBetween val="midCat"/>
      </c:valAx>
      <c:valAx>
        <c:axId val="53552451"/>
        <c:scaling>
          <c:orientation val="minMax"/>
          <c:max val="100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title>
          <c:tx>
            <c:rich>
              <a:bodyPr rot="-5400000"/>
              <a:lstStyle/>
              <a:p>
                <a:pPr>
                  <a:defRPr b="0" sz="1200" spc="-1" strike="noStrike">
                    <a:solidFill>
                      <a:srgbClr val="000000"/>
                    </a:solidFill>
                    <a:latin typeface="OpenDyslexic"/>
                    <a:ea typeface="DejaVu Sans"/>
                  </a:defRPr>
                </a:pPr>
                <a:r>
                  <a:rPr b="0" sz="1200" spc="-1" strike="noStrike">
                    <a:solidFill>
                      <a:srgbClr val="000000"/>
                    </a:solidFill>
                    <a:latin typeface="OpenDyslexic"/>
                    <a:ea typeface="DejaVu Sans"/>
                  </a:rPr>
                  <a:t>Vereiste schoolkennis (in %)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86446136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i="1" sz="1200" spc="-1" strike="noStrike">
              <a:solidFill>
                <a:srgbClr val="000000"/>
              </a:solidFill>
              <a:latin typeface="OpenDyslexic"/>
              <a:ea typeface="DejaVu Sans"/>
            </a:defRPr>
          </a:pPr>
        </a:p>
      </c:txPr>
    </c:legend>
    <c:plotVisOnly val="1"/>
    <c:dispBlanksAs val="span"/>
  </c:chart>
  <c:spPr>
    <a:solidFill>
      <a:srgbClr val="ffffff"/>
    </a:solidFill>
    <a:ln w="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10303598640253"/>
          <c:y val="0.0418924551896624"/>
          <c:w val="0.687316844449654"/>
          <c:h val="0.786890370987912"/>
        </c:manualLayout>
      </c:layout>
      <c:scatterChart>
        <c:scatterStyle val="line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lineair</c:v>
                </c:pt>
              </c:strCache>
            </c:strRef>
          </c:tx>
          <c:spPr>
            <a:solidFill>
              <a:srgbClr val="004586">
                <a:alpha val="50000"/>
              </a:srgbClr>
            </a:solidFill>
            <a:ln w="28800">
              <a:solidFill>
                <a:srgbClr val="004586">
                  <a:alpha val="50000"/>
                </a:srgbClr>
              </a:solidFill>
              <a:round/>
            </a:ln>
          </c:spPr>
          <c:marker>
            <c:symbol val="none"/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1</c:f>
              <c:numCache>
                <c:formatCode>General</c:formatCode>
                <c:ptCount val="11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11"/>
                <c:pt idx="0">
                  <c:v>0</c:v>
                </c:pt>
                <c:pt idx="10">
                  <c:v>100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ff4000"/>
            </a:solidFill>
            <a:ln w="28800">
              <a:solidFill>
                <a:srgbClr val="ff4000"/>
              </a:solidFill>
              <a:round/>
            </a:ln>
          </c:spPr>
          <c:marker>
            <c:symbol val="none"/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3</c:f>
              <c:numCache>
                <c:formatCode>General</c:formatCode>
                <c:ptCount val="11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</c:numCache>
            </c:numRef>
          </c:xVal>
          <c:yVal>
            <c:numRef>
              <c:f>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35</c:v>
                </c:pt>
                <c:pt idx="6">
                  <c:v>40</c:v>
                </c:pt>
                <c:pt idx="7">
                  <c:v>50</c:v>
                </c:pt>
                <c:pt idx="8">
                  <c:v>70</c:v>
                </c:pt>
                <c:pt idx="9">
                  <c:v>90</c:v>
                </c:pt>
                <c:pt idx="10">
                  <c:v>100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label 4</c:f>
              <c:strCache>
                <c:ptCount val="1"/>
                <c:pt idx="0">
                  <c:v>niet 
Lineair</c:v>
                </c:pt>
              </c:strCache>
            </c:strRef>
          </c:tx>
          <c:spPr>
            <a:solidFill>
              <a:srgbClr val="ff4000"/>
            </a:solidFill>
            <a:ln w="28800">
              <a:solidFill>
                <a:srgbClr val="ff4000"/>
              </a:solidFill>
              <a:round/>
            </a:ln>
          </c:spPr>
          <c:marker>
            <c:symbol val="none"/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5</c:f>
              <c:numCache>
                <c:formatCode>General</c:formatCode>
                <c:ptCount val="11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</c:numCache>
            </c:numRef>
          </c:xVal>
          <c:yVal>
            <c:numRef>
              <c:f>4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30</c:v>
                </c:pt>
                <c:pt idx="3">
                  <c:v>50</c:v>
                </c:pt>
                <c:pt idx="4">
                  <c:v>55</c:v>
                </c:pt>
                <c:pt idx="5">
                  <c:v>80</c:v>
                </c:pt>
                <c:pt idx="6">
                  <c:v>100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label 6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ff4000"/>
            </a:solidFill>
            <a:ln w="28800">
              <a:solidFill>
                <a:srgbClr val="ff4000"/>
              </a:solidFill>
              <a:round/>
            </a:ln>
          </c:spPr>
          <c:marker>
            <c:symbol val="none"/>
          </c:marker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7</c:f>
              <c:numCache>
                <c:formatCode>General</c:formatCode>
                <c:ptCount val="11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</c:numCache>
            </c:numRef>
          </c:xVal>
          <c:yVal>
            <c:numRef>
              <c:f>6</c:f>
              <c:numCache>
                <c:formatCode>General</c:formatCode>
                <c:ptCount val="11"/>
                <c:pt idx="0">
                  <c:v>0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35</c:v>
                </c:pt>
                <c:pt idx="6">
                  <c:v>50</c:v>
                </c:pt>
                <c:pt idx="7">
                  <c:v>55</c:v>
                </c:pt>
                <c:pt idx="8">
                  <c:v>70</c:v>
                </c:pt>
                <c:pt idx="9">
                  <c:v>75</c:v>
                </c:pt>
                <c:pt idx="10">
                  <c:v>75</c:v>
                </c:pt>
              </c:numCache>
            </c:numRef>
          </c:yVal>
          <c:smooth val="1"/>
        </c:ser>
        <c:axId val="5014637"/>
        <c:axId val="7694567"/>
      </c:scatterChart>
      <c:valAx>
        <c:axId val="5014637"/>
        <c:scaling>
          <c:orientation val="minMax"/>
          <c:max val="6"/>
          <c:min val="1"/>
        </c:scaling>
        <c:delete val="0"/>
        <c:axPos val="b"/>
        <c:majorGridlines>
          <c:spPr>
            <a:ln w="0">
              <a:solidFill>
                <a:srgbClr val="b3b3b3"/>
              </a:solidFill>
            </a:ln>
          </c:spPr>
        </c:majorGridlines>
        <c:title>
          <c:tx>
            <c:rich>
              <a:bodyPr rot="0"/>
              <a:lstStyle/>
              <a:p>
                <a:pPr>
                  <a:defRPr b="0" sz="1200" spc="-1" strike="noStrike">
                    <a:solidFill>
                      <a:srgbClr val="000000"/>
                    </a:solidFill>
                    <a:latin typeface="OpenDyslexic"/>
                    <a:ea typeface="DejaVu Sans"/>
                  </a:defRPr>
                </a:pPr>
                <a:r>
                  <a:rPr b="0" sz="1200" spc="-1" strike="noStrike">
                    <a:solidFill>
                      <a:srgbClr val="000000"/>
                    </a:solidFill>
                    <a:latin typeface="OpenDyslexic"/>
                    <a:ea typeface="DejaVu Sans"/>
                  </a:rPr>
                  <a:t>Jaarlaag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7694567"/>
        <c:crosses val="autoZero"/>
        <c:crossBetween val="midCat"/>
      </c:valAx>
      <c:valAx>
        <c:axId val="7694567"/>
        <c:scaling>
          <c:orientation val="minMax"/>
          <c:max val="100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title>
          <c:tx>
            <c:rich>
              <a:bodyPr rot="-5400000"/>
              <a:lstStyle/>
              <a:p>
                <a:pPr>
                  <a:defRPr b="0" sz="1200" spc="-1" strike="noStrike">
                    <a:solidFill>
                      <a:srgbClr val="000000"/>
                    </a:solidFill>
                    <a:latin typeface="OpenDyslexic"/>
                    <a:ea typeface="DejaVu Sans"/>
                  </a:defRPr>
                </a:pPr>
                <a:r>
                  <a:rPr b="0" sz="1200" spc="-1" strike="noStrike">
                    <a:solidFill>
                      <a:srgbClr val="000000"/>
                    </a:solidFill>
                    <a:latin typeface="OpenDyslexic"/>
                    <a:ea typeface="DejaVu Sans"/>
                  </a:rPr>
                  <a:t>Vereiste schoolkennis (in %)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5014637"/>
        <c:crosses val="autoZero"/>
        <c:crossBetween val="midCat"/>
      </c:valAx>
      <c:spPr>
        <a:noFill/>
        <a:ln w="0">
          <a:solidFill>
            <a:srgbClr val="b3b3b3"/>
          </a:solidFill>
        </a:ln>
      </c:spPr>
    </c:plotArea>
    <c:legend>
      <c:legendPos val="r"/>
      <c:layout>
        <c:manualLayout>
          <c:xMode val="edge"/>
          <c:yMode val="edge"/>
          <c:x val="0.8155625"/>
          <c:y val="0.455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i="1" sz="1200" spc="-1" strike="noStrike">
              <a:solidFill>
                <a:srgbClr val="000000"/>
              </a:solidFill>
              <a:latin typeface="OpenDyslexic"/>
              <a:ea typeface="DejaVu Sans"/>
            </a:defRPr>
          </a:pPr>
        </a:p>
      </c:txPr>
    </c:legend>
    <c:plotVisOnly val="1"/>
    <c:dispBlanksAs val="span"/>
  </c:chart>
  <c:spPr>
    <a:solidFill>
      <a:srgbClr val="ffffff"/>
    </a:solidFill>
    <a:ln w="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38A722-266E-4757-B7D5-A8773EBE88E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C8E761-8AD8-4276-B490-E8F07D9B1D6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C0EFAD-058D-4890-8F90-1B4E37C711B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EF0449-72F7-4396-9853-2F491148E8C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0CDDCAE-E02D-4996-80F9-B6646373DDC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0B2425A-E460-4C4B-86F0-2095E2D32B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0F2C4B2-2676-4A0F-BDA6-59883BCFAC6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1A72419-66B0-4160-A736-CFACC8B43C9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4E6D630-3F93-4546-AD24-53EB5679663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1531DC0-8DED-4FB4-A95F-9760CC03888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F0058CE-C85B-4C12-B5D3-CC6D634FDFB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BB84097-4BB4-44E6-AA18-C156B44E94F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14DA47E-96E4-471C-8AC6-BE301C9D011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60F3DBB-ADE5-486B-AB58-D6CDC8AC38B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73A4C65-DFEE-4ABB-8589-BEF9DF8E951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5C50CD6-0F3F-423B-8F43-85D22F78745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5C7C59C-2AA8-4B38-87A9-37734AFC4C9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6CA1E25-4C79-4567-A6D5-62139B987E6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D75731F-B31A-40CE-A3F9-591072C762C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E85FA2F-4265-47CD-8A93-21FB6980A97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6D57F8B-985D-4A3F-8A88-3098656846D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672C292-AF55-4494-886D-C96A52BFD96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45097E-DB97-4A63-B91F-5F7AE003AB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64E90BC-CE85-4891-A2CA-3B6D9A525C1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B0B5B05-DE37-465E-931A-486C1C73660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BF9DC4F-DBF6-4FC2-9B84-5BFA067C1AB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6AB5281-805E-4BE7-A4DB-1D21083276E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ABE551F-79FD-4905-B16F-C15251AEC4D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DBCE503-6622-45CF-A164-D0F519BDCE0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4472226-DF0E-4D28-968F-1D7F1B7F9EC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542FD7A-2990-4507-9E3B-8435C0AEFB2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2D7C467-36FB-40FB-B2C2-B8D838046BB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B8DFFAA-FA28-4CD6-A354-CD500304C38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3E9FD63-B23F-4F34-82BF-DDED482847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BA6E79-48FE-466D-B08A-72AF59ED362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B677A00-3F3B-4361-A653-F2BDB4A868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nl-N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ee1f2"/>
            </a:gs>
            <a:gs pos="100000">
              <a:srgbClr val="8bfc88">
                <a:alpha val="19215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nl-N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Times New Roman"/>
              </a:rPr>
              <a:t>&lt;voettekst&gt;</a:t>
            </a:r>
            <a:endParaRPr b="0" lang="nl-N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nl-N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BBCB4D8-B642-49ED-826E-DE10420AEB45}" type="slidenum">
              <a:rPr b="0" lang="nl-NL" sz="1200" spc="-1" strike="noStrike">
                <a:solidFill>
                  <a:srgbClr val="8b8b8b"/>
                </a:solidFill>
                <a:latin typeface="Calibri"/>
              </a:rPr>
              <a:t>&lt;nummer&gt;</a:t>
            </a:fld>
            <a:endParaRPr b="0" lang="nl-N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nl-N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Times New Roman"/>
              </a:rPr>
              <a:t>&lt;datum/tijd&gt;</a:t>
            </a:r>
            <a:endParaRPr b="0" lang="nl-N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nl-NL" sz="4400" spc="-1" strike="noStrike">
                <a:solidFill>
                  <a:srgbClr val="000000"/>
                </a:solidFill>
                <a:latin typeface="Arial"/>
              </a:rPr>
              <a:t>Klik om de opmaak van de titeltekst te bewerken</a:t>
            </a: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pc="-1" strike="noStrike">
                <a:solidFill>
                  <a:srgbClr val="000000"/>
                </a:solidFill>
                <a:latin typeface="Arial"/>
              </a:rPr>
              <a:t>Klik om de opmaak van de overzichtstekst te bewerken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800" spc="-1" strike="noStrike">
                <a:solidFill>
                  <a:srgbClr val="000000"/>
                </a:solidFill>
                <a:latin typeface="Arial"/>
              </a:rPr>
              <a:t>Tweede overzichtsniveau</a:t>
            </a:r>
            <a:endParaRPr b="0" lang="nl-N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400" spc="-1" strike="noStrike">
                <a:solidFill>
                  <a:srgbClr val="000000"/>
                </a:solidFill>
                <a:latin typeface="Arial"/>
              </a:rPr>
              <a:t>Derde overzichtsniveau</a:t>
            </a:r>
            <a:endParaRPr b="0" lang="nl-N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Vierde overzichtsniveau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Vijfde overzichtsniveau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Zesde overzichtsniveau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Zevende overzichtsniveau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ee1f2"/>
            </a:gs>
            <a:gs pos="100000">
              <a:srgbClr val="8bfc88">
                <a:alpha val="19215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nl-N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Times New Roman"/>
              </a:rPr>
              <a:t>&lt;voettekst&gt;</a:t>
            </a:r>
            <a:endParaRPr b="0" lang="nl-N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nl-N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A842C00-855D-4B5E-AC62-244D72846CE6}" type="slidenum">
              <a:rPr b="0" lang="nl-NL" sz="1200" spc="-1" strike="noStrike">
                <a:solidFill>
                  <a:srgbClr val="8b8b8b"/>
                </a:solidFill>
                <a:latin typeface="Calibri"/>
              </a:rPr>
              <a:t>&lt;nummer&gt;</a:t>
            </a:fld>
            <a:endParaRPr b="0" lang="nl-N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nl-N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Times New Roman"/>
              </a:rPr>
              <a:t>&lt;datum/tijd&gt;</a:t>
            </a:r>
            <a:endParaRPr b="0" lang="nl-N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nl-NL" sz="4400" spc="-1" strike="noStrike">
                <a:solidFill>
                  <a:srgbClr val="000000"/>
                </a:solidFill>
                <a:latin typeface="Arial"/>
              </a:rPr>
              <a:t>Klik om de opmaak van de titeltekst te bewerken</a:t>
            </a: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pc="-1" strike="noStrike">
                <a:solidFill>
                  <a:srgbClr val="000000"/>
                </a:solidFill>
                <a:latin typeface="Arial"/>
              </a:rPr>
              <a:t>Klik om de opmaak van de overzichtstekst te bewerken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800" spc="-1" strike="noStrike">
                <a:solidFill>
                  <a:srgbClr val="000000"/>
                </a:solidFill>
                <a:latin typeface="Arial"/>
              </a:rPr>
              <a:t>Tweede overzichtsniveau</a:t>
            </a:r>
            <a:endParaRPr b="0" lang="nl-N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400" spc="-1" strike="noStrike">
                <a:solidFill>
                  <a:srgbClr val="000000"/>
                </a:solidFill>
                <a:latin typeface="Arial"/>
              </a:rPr>
              <a:t>Derde overzichtsniveau</a:t>
            </a:r>
            <a:endParaRPr b="0" lang="nl-N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Vierde overzichtsniveau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Vijfde overzichtsniveau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Zesde overzichtsniveau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Zevende overzichtsniveau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ee1f2"/>
            </a:gs>
            <a:gs pos="100000">
              <a:srgbClr val="8bfc88">
                <a:alpha val="19215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nl-N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Times New Roman"/>
              </a:rPr>
              <a:t>&lt;voettekst&gt;</a:t>
            </a:r>
            <a:endParaRPr b="0" lang="nl-N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nl-N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A913F2C-9F02-4023-A49E-31C62CF3576E}" type="slidenum">
              <a:rPr b="0" lang="nl-NL" sz="1200" spc="-1" strike="noStrike">
                <a:solidFill>
                  <a:srgbClr val="8b8b8b"/>
                </a:solidFill>
                <a:latin typeface="Calibri"/>
              </a:rPr>
              <a:t>&lt;nummer&gt;</a:t>
            </a:fld>
            <a:endParaRPr b="0" lang="nl-N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nl-N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nl-NL" sz="1400" spc="-1" strike="noStrike">
                <a:solidFill>
                  <a:srgbClr val="000000"/>
                </a:solidFill>
                <a:latin typeface="Times New Roman"/>
              </a:rPr>
              <a:t>&lt;datum/tijd&gt;</a:t>
            </a:r>
            <a:endParaRPr b="0" lang="nl-N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nl-NL" sz="4400" spc="-1" strike="noStrike">
                <a:solidFill>
                  <a:srgbClr val="000000"/>
                </a:solidFill>
                <a:latin typeface="Arial"/>
              </a:rPr>
              <a:t>Klik om de opmaak van de titeltekst te bewerken</a:t>
            </a: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pc="-1" strike="noStrike">
                <a:solidFill>
                  <a:srgbClr val="000000"/>
                </a:solidFill>
                <a:latin typeface="Arial"/>
              </a:rPr>
              <a:t>Klik om de opmaak van de overzichtstekst te bewerken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800" spc="-1" strike="noStrike">
                <a:solidFill>
                  <a:srgbClr val="000000"/>
                </a:solidFill>
                <a:latin typeface="Arial"/>
              </a:rPr>
              <a:t>Tweede overzichtsniveau</a:t>
            </a:r>
            <a:endParaRPr b="0" lang="nl-NL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400" spc="-1" strike="noStrike">
                <a:solidFill>
                  <a:srgbClr val="000000"/>
                </a:solidFill>
                <a:latin typeface="Arial"/>
              </a:rPr>
              <a:t>Derde overzichtsniveau</a:t>
            </a:r>
            <a:endParaRPr b="0" lang="nl-NL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Vierde overzichtsniveau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Vijfde overzichtsniveau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Zesde overzichtsniveau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latin typeface="Arial"/>
              </a:rPr>
              <a:t>Zevende overzichtsniveau</a:t>
            </a:r>
            <a:endParaRPr b="0" lang="nl-N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2.jpeg"/><Relationship Id="rId6" Type="http://schemas.openxmlformats.org/officeDocument/2006/relationships/image" Target="../media/image12.jpeg"/><Relationship Id="rId7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bit.ly/46XTaQX" TargetMode="External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"/>
          <p:cNvSpPr/>
          <p:nvPr/>
        </p:nvSpPr>
        <p:spPr>
          <a:xfrm>
            <a:off x="-36000" y="-360000"/>
            <a:ext cx="12274920" cy="7738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200" cy="23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4400" spc="-1" strike="noStrike">
                <a:solidFill>
                  <a:srgbClr val="000000"/>
                </a:solidFill>
                <a:latin typeface="OpenDyslexic"/>
              </a:rPr>
              <a:t>Eigenwijs</a:t>
            </a: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0" y="332280"/>
            <a:ext cx="12191040" cy="4903560"/>
          </a:xfrm>
          <a:prstGeom prst="rect">
            <a:avLst/>
          </a:prstGeom>
          <a:ln w="0">
            <a:noFill/>
          </a:ln>
        </p:spPr>
      </p:pic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0" y="5596560"/>
            <a:ext cx="12191040" cy="64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" descr=""/>
          <p:cNvPicPr/>
          <p:nvPr/>
        </p:nvPicPr>
        <p:blipFill>
          <a:blip r:embed="rId1"/>
          <a:srcRect l="50599" t="3155" r="1680" b="49498"/>
          <a:stretch/>
        </p:blipFill>
        <p:spPr>
          <a:xfrm>
            <a:off x="1440000" y="1260000"/>
            <a:ext cx="9898560" cy="5218920"/>
          </a:xfrm>
          <a:prstGeom prst="rect">
            <a:avLst/>
          </a:prstGeom>
          <a:ln w="0">
            <a:noFill/>
          </a:ln>
        </p:spPr>
      </p:pic>
      <p:sp>
        <p:nvSpPr>
          <p:cNvPr id="234" name="Tekstvak 20"/>
          <p:cNvSpPr/>
          <p:nvPr/>
        </p:nvSpPr>
        <p:spPr>
          <a:xfrm>
            <a:off x="3951000" y="5760000"/>
            <a:ext cx="66679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alle theorie , proeftoets &amp; afsluitende test op niveau</a:t>
            </a:r>
            <a:endParaRPr b="0" lang="nl-N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Tekstvak 24"/>
          <p:cNvSpPr/>
          <p:nvPr/>
        </p:nvSpPr>
        <p:spPr>
          <a:xfrm>
            <a:off x="5828400" y="2160000"/>
            <a:ext cx="5330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Inleiding onderwerp met leerdoelen</a:t>
            </a:r>
            <a:endParaRPr b="0" lang="nl-N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7884000" y="2880000"/>
            <a:ext cx="1260000" cy="360"/>
          </a:xfrm>
          <a:prstGeom prst="line">
            <a:avLst/>
          </a:prstGeom>
          <a:ln w="29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-59400" bIns="-59400" anchor="ctr" anchorCtr="1">
            <a:noAutofit/>
          </a:bodyPr>
          <a:p>
            <a:endParaRPr b="0" lang="nl-NL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7" name=""/>
          <p:cNvSpPr/>
          <p:nvPr/>
        </p:nvSpPr>
        <p:spPr>
          <a:xfrm>
            <a:off x="7884000" y="5580000"/>
            <a:ext cx="1260000" cy="360"/>
          </a:xfrm>
          <a:prstGeom prst="line">
            <a:avLst/>
          </a:prstGeom>
          <a:ln w="29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-59400" bIns="-59400" anchor="ctr" anchorCtr="1">
            <a:noAutofit/>
          </a:bodyPr>
          <a:p>
            <a:endParaRPr b="0" lang="nl-NL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8" name=""/>
          <p:cNvSpPr/>
          <p:nvPr/>
        </p:nvSpPr>
        <p:spPr>
          <a:xfrm>
            <a:off x="9144000" y="2880000"/>
            <a:ext cx="360" cy="2700000"/>
          </a:xfrm>
          <a:prstGeom prst="line">
            <a:avLst/>
          </a:prstGeom>
          <a:ln w="29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ctr" anchorCtr="1">
            <a:noAutofit/>
          </a:bodyPr>
          <a:p>
            <a:endParaRPr b="0" lang="nl-NL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9" name=""/>
          <p:cNvSpPr/>
          <p:nvPr/>
        </p:nvSpPr>
        <p:spPr>
          <a:xfrm>
            <a:off x="9144000" y="3897720"/>
            <a:ext cx="2014920" cy="60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ff0000"/>
                </a:solidFill>
                <a:latin typeface="Arial"/>
                <a:ea typeface="DejaVu Sans"/>
              </a:rPr>
              <a:t>deelonderwerpen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" descr=""/>
          <p:cNvPicPr/>
          <p:nvPr/>
        </p:nvPicPr>
        <p:blipFill>
          <a:blip r:embed="rId1"/>
          <a:srcRect l="17246" t="12613" r="10398" b="14656"/>
          <a:stretch/>
        </p:blipFill>
        <p:spPr>
          <a:xfrm>
            <a:off x="900360" y="1054800"/>
            <a:ext cx="10258560" cy="5796360"/>
          </a:xfrm>
          <a:prstGeom prst="rect">
            <a:avLst/>
          </a:prstGeom>
          <a:ln w="0">
            <a:noFill/>
          </a:ln>
        </p:spPr>
      </p:pic>
      <p:sp>
        <p:nvSpPr>
          <p:cNvPr id="241" name="Tekstvak 3"/>
          <p:cNvSpPr/>
          <p:nvPr/>
        </p:nvSpPr>
        <p:spPr>
          <a:xfrm>
            <a:off x="3636000" y="2496600"/>
            <a:ext cx="7130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Theorie met voorbeeldopgaven en -opdrachten</a:t>
            </a:r>
            <a:endParaRPr b="0" lang="nl-N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Tekstvak 4"/>
          <p:cNvSpPr/>
          <p:nvPr/>
        </p:nvSpPr>
        <p:spPr>
          <a:xfrm>
            <a:off x="3600000" y="3984840"/>
            <a:ext cx="7895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Opgaven en opdrachten ingedeeld naar verschillende niveau’s</a:t>
            </a:r>
            <a:endParaRPr b="0" lang="nl-N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Tekstvak 5"/>
          <p:cNvSpPr/>
          <p:nvPr/>
        </p:nvSpPr>
        <p:spPr>
          <a:xfrm>
            <a:off x="3600000" y="4404600"/>
            <a:ext cx="76626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Alle opdrachten voorzien van automatische feedback &amp; metadata</a:t>
            </a:r>
            <a:endParaRPr b="0" lang="nl-N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Tekstvak 6"/>
          <p:cNvSpPr/>
          <p:nvPr/>
        </p:nvSpPr>
        <p:spPr>
          <a:xfrm>
            <a:off x="3591000" y="5832000"/>
            <a:ext cx="55879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Oefentool op basis van onderwerp (metadatering van de opgaven)</a:t>
            </a:r>
            <a:endParaRPr b="0" lang="nl-N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kstvak 13"/>
          <p:cNvSpPr/>
          <p:nvPr/>
        </p:nvSpPr>
        <p:spPr>
          <a:xfrm>
            <a:off x="1654200" y="415800"/>
            <a:ext cx="8427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Deelonderwerp Eigenwijs natuurkunde</a:t>
            </a:r>
            <a:endParaRPr b="0" lang="nl-NL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Tekstvak 26"/>
          <p:cNvSpPr/>
          <p:nvPr/>
        </p:nvSpPr>
        <p:spPr>
          <a:xfrm>
            <a:off x="3636000" y="1632600"/>
            <a:ext cx="7130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Practica aansluitend aan theorie (zelf aan te vullen!)</a:t>
            </a:r>
            <a:endParaRPr b="0" lang="nl-NL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7" dur="indefinite" restart="never" nodeType="tmRoot">
          <p:childTnLst>
            <p:seq>
              <p:cTn id="308" dur="indefinite" nodeType="mainSeq">
                <p:childTnLst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13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18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750"/>
                            </p:stCondLst>
                            <p:childTnLst>
                              <p:par>
                                <p:cTn id="320" nodeType="afterEffect" fill="hold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22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27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Afbeelding 5" descr=""/>
          <p:cNvPicPr/>
          <p:nvPr/>
        </p:nvPicPr>
        <p:blipFill>
          <a:blip r:embed="rId1"/>
          <a:stretch/>
        </p:blipFill>
        <p:spPr>
          <a:xfrm>
            <a:off x="4444560" y="2375640"/>
            <a:ext cx="2447280" cy="4480560"/>
          </a:xfrm>
          <a:prstGeom prst="rect">
            <a:avLst/>
          </a:prstGeom>
          <a:ln w="0">
            <a:noFill/>
          </a:ln>
        </p:spPr>
      </p:pic>
      <p:sp>
        <p:nvSpPr>
          <p:cNvPr id="248" name="Ovaal 2"/>
          <p:cNvSpPr/>
          <p:nvPr/>
        </p:nvSpPr>
        <p:spPr>
          <a:xfrm>
            <a:off x="369000" y="1684800"/>
            <a:ext cx="3603240" cy="3018600"/>
          </a:xfrm>
          <a:prstGeom prst="ellipse">
            <a:avLst/>
          </a:prstGeom>
          <a:gradFill rotWithShape="0">
            <a:gsLst>
              <a:gs pos="0">
                <a:srgbClr val="9ac2f5"/>
              </a:gs>
              <a:gs pos="100000">
                <a:srgbClr val="c1d7f7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49" name="Ovaal 4"/>
          <p:cNvSpPr/>
          <p:nvPr/>
        </p:nvSpPr>
        <p:spPr>
          <a:xfrm>
            <a:off x="4457160" y="2286360"/>
            <a:ext cx="405000" cy="347760"/>
          </a:xfrm>
          <a:prstGeom prst="ellipse">
            <a:avLst/>
          </a:prstGeom>
          <a:gradFill rotWithShape="0">
            <a:gsLst>
              <a:gs pos="0">
                <a:srgbClr val="f7fafd"/>
              </a:gs>
              <a:gs pos="100000">
                <a:srgbClr val="cee1f2"/>
              </a:gs>
            </a:gsLst>
            <a:lin ang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50" name="Ovaal 6"/>
          <p:cNvSpPr/>
          <p:nvPr/>
        </p:nvSpPr>
        <p:spPr>
          <a:xfrm>
            <a:off x="6529320" y="1766520"/>
            <a:ext cx="474120" cy="426960"/>
          </a:xfrm>
          <a:prstGeom prst="ellipse">
            <a:avLst/>
          </a:prstGeom>
          <a:gradFill rotWithShape="0">
            <a:gsLst>
              <a:gs pos="0">
                <a:srgbClr val="9ac2f5"/>
              </a:gs>
              <a:gs pos="100000">
                <a:srgbClr val="c1d7f7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51" name="Ovaal 7"/>
          <p:cNvSpPr/>
          <p:nvPr/>
        </p:nvSpPr>
        <p:spPr>
          <a:xfrm>
            <a:off x="6887160" y="1195200"/>
            <a:ext cx="620640" cy="642960"/>
          </a:xfrm>
          <a:prstGeom prst="ellipse">
            <a:avLst/>
          </a:prstGeom>
          <a:gradFill rotWithShape="0">
            <a:gsLst>
              <a:gs pos="0">
                <a:srgbClr val="9ac2f5"/>
              </a:gs>
              <a:gs pos="100000">
                <a:srgbClr val="c1d7f7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52" name="Ovaal 8"/>
          <p:cNvSpPr/>
          <p:nvPr/>
        </p:nvSpPr>
        <p:spPr>
          <a:xfrm>
            <a:off x="4023000" y="1968120"/>
            <a:ext cx="425880" cy="362880"/>
          </a:xfrm>
          <a:prstGeom prst="ellipse">
            <a:avLst/>
          </a:prstGeom>
          <a:gradFill rotWithShape="0">
            <a:gsLst>
              <a:gs pos="0">
                <a:srgbClr val="f7fafd"/>
              </a:gs>
              <a:gs pos="100000">
                <a:srgbClr val="cee1f2"/>
              </a:gs>
            </a:gsLst>
            <a:lin ang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53" name="Ovaal 9"/>
          <p:cNvSpPr/>
          <p:nvPr/>
        </p:nvSpPr>
        <p:spPr>
          <a:xfrm>
            <a:off x="3441960" y="1684800"/>
            <a:ext cx="578880" cy="538920"/>
          </a:xfrm>
          <a:prstGeom prst="ellipse">
            <a:avLst/>
          </a:prstGeom>
          <a:gradFill rotWithShape="0">
            <a:gsLst>
              <a:gs pos="0">
                <a:srgbClr val="f7fafd"/>
              </a:gs>
              <a:gs pos="100000">
                <a:srgbClr val="cee1f2"/>
              </a:gs>
            </a:gsLst>
            <a:lin ang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54" name="Ovaal 10"/>
          <p:cNvSpPr/>
          <p:nvPr/>
        </p:nvSpPr>
        <p:spPr>
          <a:xfrm>
            <a:off x="6361200" y="2318040"/>
            <a:ext cx="340920" cy="304560"/>
          </a:xfrm>
          <a:prstGeom prst="ellipse">
            <a:avLst/>
          </a:prstGeom>
          <a:gradFill rotWithShape="0">
            <a:gsLst>
              <a:gs pos="0">
                <a:srgbClr val="f7fafd"/>
              </a:gs>
              <a:gs pos="100000">
                <a:srgbClr val="cee1f2"/>
              </a:gs>
            </a:gsLst>
            <a:lin ang="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55" name="Ovaal 11"/>
          <p:cNvSpPr/>
          <p:nvPr/>
        </p:nvSpPr>
        <p:spPr>
          <a:xfrm>
            <a:off x="7472520" y="227160"/>
            <a:ext cx="4689720" cy="3594960"/>
          </a:xfrm>
          <a:prstGeom prst="ellipse">
            <a:avLst/>
          </a:prstGeom>
          <a:gradFill rotWithShape="0">
            <a:gsLst>
              <a:gs pos="0">
                <a:srgbClr val="9ac2f5"/>
              </a:gs>
              <a:gs pos="100000">
                <a:srgbClr val="c1d7f7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256" name="Afbeelding 1" descr=""/>
          <p:cNvPicPr/>
          <p:nvPr/>
        </p:nvPicPr>
        <p:blipFill>
          <a:blip r:embed="rId2"/>
          <a:stretch/>
        </p:blipFill>
        <p:spPr>
          <a:xfrm rot="21015000">
            <a:off x="898200" y="2200320"/>
            <a:ext cx="1087200" cy="727920"/>
          </a:xfrm>
          <a:prstGeom prst="rect">
            <a:avLst/>
          </a:prstGeom>
          <a:ln w="0">
            <a:noFill/>
          </a:ln>
        </p:spPr>
      </p:pic>
      <p:pic>
        <p:nvPicPr>
          <p:cNvPr id="257" name="Afbeelding 12" descr=""/>
          <p:cNvPicPr/>
          <p:nvPr/>
        </p:nvPicPr>
        <p:blipFill>
          <a:blip r:embed="rId3"/>
          <a:stretch/>
        </p:blipFill>
        <p:spPr>
          <a:xfrm rot="2611800">
            <a:off x="8421480" y="932400"/>
            <a:ext cx="2701800" cy="1810080"/>
          </a:xfrm>
          <a:prstGeom prst="rect">
            <a:avLst/>
          </a:prstGeom>
          <a:ln w="0">
            <a:noFill/>
          </a:ln>
        </p:spPr>
      </p:pic>
      <p:pic>
        <p:nvPicPr>
          <p:cNvPr id="258" name="Afbeelding 13" descr=""/>
          <p:cNvPicPr/>
          <p:nvPr/>
        </p:nvPicPr>
        <p:blipFill>
          <a:blip r:embed="rId4"/>
          <a:stretch/>
        </p:blipFill>
        <p:spPr>
          <a:xfrm rot="2611800">
            <a:off x="2157840" y="2966400"/>
            <a:ext cx="1417320" cy="949320"/>
          </a:xfrm>
          <a:prstGeom prst="rect">
            <a:avLst/>
          </a:prstGeom>
          <a:ln w="0">
            <a:noFill/>
          </a:ln>
        </p:spPr>
      </p:pic>
      <p:pic>
        <p:nvPicPr>
          <p:cNvPr id="259" name="Afbeelding 14" descr=""/>
          <p:cNvPicPr/>
          <p:nvPr/>
        </p:nvPicPr>
        <p:blipFill>
          <a:blip r:embed="rId5"/>
          <a:stretch/>
        </p:blipFill>
        <p:spPr>
          <a:xfrm rot="19846800">
            <a:off x="1380600" y="2551320"/>
            <a:ext cx="1087200" cy="727920"/>
          </a:xfrm>
          <a:prstGeom prst="rect">
            <a:avLst/>
          </a:prstGeom>
          <a:ln w="0">
            <a:noFill/>
          </a:ln>
        </p:spPr>
      </p:pic>
      <p:pic>
        <p:nvPicPr>
          <p:cNvPr id="260" name="Afbeelding 15" descr=""/>
          <p:cNvPicPr/>
          <p:nvPr/>
        </p:nvPicPr>
        <p:blipFill>
          <a:blip r:embed="rId6"/>
          <a:stretch/>
        </p:blipFill>
        <p:spPr>
          <a:xfrm rot="303000">
            <a:off x="1402920" y="3541320"/>
            <a:ext cx="1087200" cy="72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8" dur="indefinite" restart="never" nodeType="tmRoot">
          <p:childTnLst>
            <p:seq>
              <p:cTn id="329" dur="indefinite" nodeType="mainSeq">
                <p:childTnLst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nodeType="click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334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36" nodeType="after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338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2000"/>
                            </p:stCondLst>
                            <p:childTnLst>
                              <p:par>
                                <p:cTn id="340" nodeType="after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34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4" nodeType="after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346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4000"/>
                            </p:stCondLst>
                            <p:childTnLst>
                              <p:par>
                                <p:cTn id="348" nodeType="after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350" dur="1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353" dur="1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356" dur="1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359" dur="1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nodeType="click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364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6" nodeType="after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368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2000"/>
                            </p:stCondLst>
                            <p:childTnLst>
                              <p:par>
                                <p:cTn id="370" nodeType="after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372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3000"/>
                            </p:stCondLst>
                            <p:childTnLst>
                              <p:par>
                                <p:cTn id="374" nodeType="after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376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379" dur="1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kstvak 1"/>
          <p:cNvSpPr/>
          <p:nvPr/>
        </p:nvSpPr>
        <p:spPr>
          <a:xfrm>
            <a:off x="2630160" y="670680"/>
            <a:ext cx="6233400" cy="601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262" name="Afbeelding 6" descr=""/>
          <p:cNvPicPr/>
          <p:nvPr/>
        </p:nvPicPr>
        <p:blipFill>
          <a:blip r:embed="rId1"/>
          <a:stretch/>
        </p:blipFill>
        <p:spPr>
          <a:xfrm>
            <a:off x="1571040" y="425160"/>
            <a:ext cx="8351640" cy="6132240"/>
          </a:xfrm>
          <a:prstGeom prst="rect">
            <a:avLst/>
          </a:prstGeom>
          <a:ln w="0">
            <a:noFill/>
          </a:ln>
        </p:spPr>
      </p:pic>
      <p:cxnSp>
        <p:nvCxnSpPr>
          <p:cNvPr id="263" name="Rechte verbindingslijn 8"/>
          <p:cNvCxnSpPr/>
          <p:nvPr/>
        </p:nvCxnSpPr>
        <p:spPr>
          <a:xfrm flipV="1">
            <a:off x="1689120" y="295920"/>
            <a:ext cx="8858520" cy="6393960"/>
          </a:xfrm>
          <a:prstGeom prst="straightConnector1">
            <a:avLst/>
          </a:prstGeom>
          <a:ln w="73025">
            <a:solidFill>
              <a:srgbClr val="de0827"/>
            </a:solidFill>
            <a:round/>
          </a:ln>
        </p:spPr>
      </p:cxnSp>
      <p:sp>
        <p:nvSpPr>
          <p:cNvPr id="264" name="Rechthoek 9"/>
          <p:cNvSpPr/>
          <p:nvPr/>
        </p:nvSpPr>
        <p:spPr>
          <a:xfrm>
            <a:off x="2416320" y="2694600"/>
            <a:ext cx="7018200" cy="22842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nl-NL" sz="7200" spc="-1" strike="noStrike">
                <a:solidFill>
                  <a:srgbClr val="de0827"/>
                </a:solidFill>
                <a:latin typeface="Calibri"/>
                <a:ea typeface="DejaVu Sans"/>
              </a:rPr>
              <a:t>Geen studiewijzer noodzakelijk</a:t>
            </a:r>
            <a:endParaRPr b="0" lang="nl-NL" sz="7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0" dur="indefinite" restart="never" nodeType="tmRoot">
          <p:childTnLst>
            <p:seq>
              <p:cTn id="381" dur="indefinite" nodeType="mainSeq">
                <p:childTnLst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86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hthoek 6"/>
          <p:cNvSpPr/>
          <p:nvPr/>
        </p:nvSpPr>
        <p:spPr>
          <a:xfrm>
            <a:off x="6239880" y="2429640"/>
            <a:ext cx="4852800" cy="136548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66" name="Rechthoek 1"/>
          <p:cNvSpPr/>
          <p:nvPr/>
        </p:nvSpPr>
        <p:spPr>
          <a:xfrm>
            <a:off x="1393200" y="2429640"/>
            <a:ext cx="4844880" cy="136548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67" name="Pijl-omhoog 2"/>
          <p:cNvSpPr/>
          <p:nvPr/>
        </p:nvSpPr>
        <p:spPr>
          <a:xfrm>
            <a:off x="1110240" y="3796920"/>
            <a:ext cx="564120" cy="154836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68" name="Pijl-omhoog 3"/>
          <p:cNvSpPr/>
          <p:nvPr/>
        </p:nvSpPr>
        <p:spPr>
          <a:xfrm>
            <a:off x="10811520" y="3796920"/>
            <a:ext cx="564120" cy="154836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69" name="Pijl-omhoog 4"/>
          <p:cNvSpPr/>
          <p:nvPr/>
        </p:nvSpPr>
        <p:spPr>
          <a:xfrm>
            <a:off x="5952240" y="3796920"/>
            <a:ext cx="564120" cy="154836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aed749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70" name="Tekstvak 7"/>
          <p:cNvSpPr/>
          <p:nvPr/>
        </p:nvSpPr>
        <p:spPr>
          <a:xfrm>
            <a:off x="1085400" y="5347080"/>
            <a:ext cx="4467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nl-NL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Tekstvak 8"/>
          <p:cNvSpPr/>
          <p:nvPr/>
        </p:nvSpPr>
        <p:spPr>
          <a:xfrm>
            <a:off x="10648440" y="5347080"/>
            <a:ext cx="8910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10</a:t>
            </a:r>
            <a:endParaRPr b="0" lang="nl-NL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Tekstvak 9"/>
          <p:cNvSpPr/>
          <p:nvPr/>
        </p:nvSpPr>
        <p:spPr>
          <a:xfrm>
            <a:off x="5952240" y="5347080"/>
            <a:ext cx="5817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6</a:t>
            </a:r>
            <a:endParaRPr b="0" lang="nl-NL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Tekstvak 10"/>
          <p:cNvSpPr/>
          <p:nvPr/>
        </p:nvSpPr>
        <p:spPr>
          <a:xfrm>
            <a:off x="4691880" y="2678760"/>
            <a:ext cx="34423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Alle lesstof</a:t>
            </a:r>
            <a:endParaRPr b="0" lang="nl-NL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Tekstvak 11"/>
          <p:cNvSpPr/>
          <p:nvPr/>
        </p:nvSpPr>
        <p:spPr>
          <a:xfrm>
            <a:off x="2992680" y="446040"/>
            <a:ext cx="72331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Beoordeling traditioneel</a:t>
            </a:r>
            <a:endParaRPr b="0" lang="nl-NL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Tekstvak 12"/>
          <p:cNvSpPr/>
          <p:nvPr/>
        </p:nvSpPr>
        <p:spPr>
          <a:xfrm>
            <a:off x="3864960" y="1335600"/>
            <a:ext cx="509580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Door docent bepaald</a:t>
            </a: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Rechthoek 5"/>
          <p:cNvSpPr/>
          <p:nvPr/>
        </p:nvSpPr>
        <p:spPr>
          <a:xfrm>
            <a:off x="1393200" y="2429640"/>
            <a:ext cx="9699480" cy="1365480"/>
          </a:xfrm>
          <a:prstGeom prst="rect">
            <a:avLst/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1" dur="indefinite" restart="never" nodeType="tmRoot">
          <p:childTnLst>
            <p:seq>
              <p:cTn id="392" dur="indefinite" nodeType="mainSeq">
                <p:childTnLst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39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00"/>
                            </p:stCondLst>
                            <p:childTnLst>
                              <p:par>
                                <p:cTn id="399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0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04" dur="17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2250"/>
                            </p:stCondLst>
                            <p:childTnLst>
                              <p:par>
                                <p:cTn id="406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0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2750"/>
                            </p:stCondLst>
                            <p:childTnLst>
                              <p:par>
                                <p:cTn id="410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3250"/>
                            </p:stCondLst>
                            <p:childTnLst>
                              <p:par>
                                <p:cTn id="414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16" dur="1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00"/>
                            </p:stCondLst>
                            <p:childTnLst>
                              <p:par>
                                <p:cTn id="418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2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2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2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Afbeelding 6" descr=""/>
          <p:cNvPicPr/>
          <p:nvPr/>
        </p:nvPicPr>
        <p:blipFill>
          <a:blip r:embed="rId1"/>
          <a:stretch/>
        </p:blipFill>
        <p:spPr>
          <a:xfrm>
            <a:off x="2294280" y="1305000"/>
            <a:ext cx="8163720" cy="5496480"/>
          </a:xfrm>
          <a:prstGeom prst="rect">
            <a:avLst/>
          </a:prstGeom>
          <a:ln w="0">
            <a:noFill/>
          </a:ln>
        </p:spPr>
      </p:pic>
      <p:sp>
        <p:nvSpPr>
          <p:cNvPr id="278" name="Tekstvak 4"/>
          <p:cNvSpPr/>
          <p:nvPr/>
        </p:nvSpPr>
        <p:spPr>
          <a:xfrm>
            <a:off x="2937960" y="5306400"/>
            <a:ext cx="39171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Weinig af, weinig goed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Tekstvak 3"/>
          <p:cNvSpPr/>
          <p:nvPr/>
        </p:nvSpPr>
        <p:spPr>
          <a:xfrm>
            <a:off x="7088040" y="3084840"/>
            <a:ext cx="3535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chemeClr val="accent6">
                    <a:lumMod val="75000"/>
                  </a:schemeClr>
                </a:solidFill>
                <a:latin typeface="Calibri"/>
                <a:ea typeface="DejaVu Sans"/>
              </a:rPr>
              <a:t>Veel af, veel goed</a:t>
            </a:r>
            <a:endParaRPr b="0" lang="nl-NL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Tekstvak 2"/>
          <p:cNvSpPr/>
          <p:nvPr/>
        </p:nvSpPr>
        <p:spPr>
          <a:xfrm>
            <a:off x="3355920" y="143280"/>
            <a:ext cx="537408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Progressie in jouw groep</a:t>
            </a:r>
            <a:endParaRPr b="0" lang="nl-NL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Tekstvak 5"/>
          <p:cNvSpPr/>
          <p:nvPr/>
        </p:nvSpPr>
        <p:spPr>
          <a:xfrm>
            <a:off x="3466800" y="720360"/>
            <a:ext cx="49719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Continu formatieve evaluatie 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5" dur="indefinite" restart="never" nodeType="tmRoot">
          <p:childTnLst>
            <p:seq>
              <p:cTn id="426" dur="indefinite" nodeType="mainSeq"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3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4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hthoek 2"/>
          <p:cNvSpPr/>
          <p:nvPr/>
        </p:nvSpPr>
        <p:spPr>
          <a:xfrm>
            <a:off x="1026360" y="407160"/>
            <a:ext cx="1005588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Zelf Eigenwijs Natuurkunde bekijken</a:t>
            </a: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"/>
          <p:cNvSpPr/>
          <p:nvPr/>
        </p:nvSpPr>
        <p:spPr>
          <a:xfrm>
            <a:off x="2700000" y="5040000"/>
            <a:ext cx="6119640" cy="14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nl-NL" sz="4000" spc="-1" strike="noStrike" u="sng">
                <a:solidFill>
                  <a:srgbClr val="0563c1"/>
                </a:solidFill>
                <a:uFillTx/>
                <a:latin typeface="Arial"/>
                <a:hlinkClick r:id="rId1"/>
              </a:rPr>
              <a:t>https://bit.ly/46XTaQX</a:t>
            </a:r>
            <a:endParaRPr b="0" lang="nl-NL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nl-NL" sz="4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nl-NL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4" name="" descr=""/>
          <p:cNvPicPr/>
          <p:nvPr/>
        </p:nvPicPr>
        <p:blipFill>
          <a:blip r:embed="rId2"/>
          <a:srcRect l="21421" t="33396" r="50520" b="19311"/>
          <a:stretch/>
        </p:blipFill>
        <p:spPr>
          <a:xfrm>
            <a:off x="3961080" y="1620360"/>
            <a:ext cx="3418560" cy="323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chthoek 1"/>
          <p:cNvSpPr/>
          <p:nvPr/>
        </p:nvSpPr>
        <p:spPr>
          <a:xfrm>
            <a:off x="1662480" y="1304640"/>
            <a:ext cx="83440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nl-NL" sz="7200" spc="-1" strike="noStrike">
                <a:solidFill>
                  <a:srgbClr val="000000"/>
                </a:solidFill>
                <a:latin typeface="Calibri"/>
                <a:ea typeface="DejaVu Sans"/>
              </a:rPr>
              <a:t>Eigenwijs Natuurkunde</a:t>
            </a:r>
            <a:endParaRPr b="0" lang="nl-NL" sz="7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Rechthoek 2"/>
          <p:cNvSpPr/>
          <p:nvPr/>
        </p:nvSpPr>
        <p:spPr>
          <a:xfrm>
            <a:off x="2335680" y="3241800"/>
            <a:ext cx="69969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nl-NL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s.ton@canisiuscollege.nl</a:t>
            </a:r>
            <a:endParaRPr b="0" lang="nl-NL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"/>
          <p:cNvSpPr/>
          <p:nvPr/>
        </p:nvSpPr>
        <p:spPr>
          <a:xfrm>
            <a:off x="-36000" y="-720000"/>
            <a:ext cx="12274920" cy="7738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8" name="PlaceHolder 3"/>
          <p:cNvSpPr/>
          <p:nvPr/>
        </p:nvSpPr>
        <p:spPr>
          <a:xfrm>
            <a:off x="1523880" y="1122480"/>
            <a:ext cx="9142200" cy="238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OpenDyslexic"/>
                <a:ea typeface="DejaVu Sans"/>
              </a:rPr>
              <a:t>Eigenwijs</a:t>
            </a:r>
            <a:endParaRPr b="0" lang="nl-NL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9" name="" descr=""/>
          <p:cNvPicPr/>
          <p:nvPr/>
        </p:nvPicPr>
        <p:blipFill>
          <a:blip r:embed="rId1"/>
          <a:stretch/>
        </p:blipFill>
        <p:spPr>
          <a:xfrm>
            <a:off x="0" y="332280"/>
            <a:ext cx="12191040" cy="4903560"/>
          </a:xfrm>
          <a:prstGeom prst="rect">
            <a:avLst/>
          </a:prstGeom>
          <a:ln w="0">
            <a:noFill/>
          </a:ln>
        </p:spPr>
      </p:pic>
      <p:sp>
        <p:nvSpPr>
          <p:cNvPr id="290" name=""/>
          <p:cNvSpPr/>
          <p:nvPr/>
        </p:nvSpPr>
        <p:spPr>
          <a:xfrm>
            <a:off x="0" y="5596920"/>
            <a:ext cx="12191040" cy="119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nl-NL" sz="25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Contact:</a:t>
            </a:r>
            <a:endParaRPr b="0" lang="nl-NL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nl-NL" sz="25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mail@eigenwijslesmethodes.nl</a:t>
            </a:r>
            <a:endParaRPr b="0" lang="nl-NL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41" dur="indefinite" restart="never" nodeType="tmRoot">
          <p:childTnLst>
            <p:seq>
              <p:cTn id="442" dur="indefinite" nodeType="mainSeq"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nodeType="with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7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8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49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2000"/>
                            </p:stCondLst>
                            <p:childTnLst>
                              <p:par>
                                <p:cTn id="451" nodeType="afterEffect" fill="hold" presetClass="entr" presetID="5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3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4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5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609480" y="1080000"/>
            <a:ext cx="10971000" cy="52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2600" spc="-1" strike="noStrike">
                <a:solidFill>
                  <a:srgbClr val="000000"/>
                </a:solidFill>
                <a:latin typeface="Arial Rounded MT Bold"/>
              </a:rPr>
              <a:t>Steef Ton</a:t>
            </a:r>
            <a:endParaRPr b="0" lang="nl-NL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algn="l" pos="0"/>
              </a:tabLst>
            </a:pPr>
            <a:r>
              <a:rPr b="0" lang="nl-NL" sz="2400" spc="-1" strike="noStrike">
                <a:solidFill>
                  <a:srgbClr val="000000"/>
                </a:solidFill>
                <a:latin typeface="Arial Rounded MT Bold"/>
              </a:rPr>
              <a:t>Docent natuurkunde 1</a:t>
            </a:r>
            <a:r>
              <a:rPr b="0" lang="nl-NL" sz="2400" spc="-1" strike="noStrike" baseline="33000">
                <a:solidFill>
                  <a:srgbClr val="000000"/>
                </a:solidFill>
                <a:latin typeface="Arial Rounded MT Bold"/>
              </a:rPr>
              <a:t>e</a:t>
            </a:r>
            <a:r>
              <a:rPr b="0" lang="nl-NL" sz="2400" spc="-1" strike="noStrike">
                <a:solidFill>
                  <a:srgbClr val="000000"/>
                </a:solidFill>
                <a:latin typeface="Arial Rounded MT Bold"/>
              </a:rPr>
              <a:t> &amp; 2</a:t>
            </a:r>
            <a:r>
              <a:rPr b="0" lang="nl-NL" sz="2400" spc="-1" strike="noStrike" baseline="33000">
                <a:solidFill>
                  <a:srgbClr val="000000"/>
                </a:solidFill>
                <a:latin typeface="Arial Rounded MT Bold"/>
              </a:rPr>
              <a:t>e</a:t>
            </a:r>
            <a:r>
              <a:rPr b="0" lang="nl-NL" sz="2400" spc="-1" strike="noStrike">
                <a:solidFill>
                  <a:srgbClr val="000000"/>
                </a:solidFill>
                <a:latin typeface="Arial Rounded MT Bold"/>
              </a:rPr>
              <a:t> graad ~30 jaar</a:t>
            </a:r>
            <a:endParaRPr b="0" lang="nl-NL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algn="l" pos="0"/>
              </a:tabLst>
            </a:pPr>
            <a:r>
              <a:rPr b="0" lang="nl-NL" sz="2400" spc="-1" strike="noStrike">
                <a:solidFill>
                  <a:srgbClr val="000000"/>
                </a:solidFill>
                <a:latin typeface="Arial Rounded MT Bold"/>
              </a:rPr>
              <a:t>Docent NLT</a:t>
            </a:r>
            <a:endParaRPr b="0" lang="nl-NL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algn="l" pos="0"/>
              </a:tabLst>
            </a:pPr>
            <a:r>
              <a:rPr b="0" lang="nl-NL" sz="2400" spc="-1" strike="noStrike">
                <a:solidFill>
                  <a:srgbClr val="000000"/>
                </a:solidFill>
                <a:latin typeface="Arial Rounded MT Bold"/>
              </a:rPr>
              <a:t>Canisius College Nijmegen</a:t>
            </a:r>
            <a:endParaRPr b="0" lang="nl-NL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2600" spc="-1" strike="noStrike">
                <a:solidFill>
                  <a:srgbClr val="000000"/>
                </a:solidFill>
                <a:latin typeface="Arial Rounded MT Bold"/>
              </a:rPr>
              <a:t>Jean Mennens</a:t>
            </a:r>
            <a:endParaRPr b="0" lang="nl-NL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algn="l" pos="0"/>
              </a:tabLst>
            </a:pPr>
            <a:r>
              <a:rPr b="0" lang="nl-NL" sz="2600" spc="-1" strike="noStrike">
                <a:solidFill>
                  <a:srgbClr val="000000"/>
                </a:solidFill>
                <a:latin typeface="Arial Rounded MT Bold"/>
              </a:rPr>
              <a:t>Docent natuurkunde 1</a:t>
            </a:r>
            <a:r>
              <a:rPr b="0" lang="nl-NL" sz="2600" spc="-1" strike="noStrike" baseline="33000">
                <a:solidFill>
                  <a:srgbClr val="000000"/>
                </a:solidFill>
                <a:latin typeface="Arial Rounded MT Bold"/>
              </a:rPr>
              <a:t>e</a:t>
            </a:r>
            <a:r>
              <a:rPr b="0" lang="nl-NL" sz="2600" spc="-1" strike="noStrike">
                <a:solidFill>
                  <a:srgbClr val="000000"/>
                </a:solidFill>
                <a:latin typeface="Arial Rounded MT Bold"/>
              </a:rPr>
              <a:t> &amp; 2</a:t>
            </a:r>
            <a:r>
              <a:rPr b="0" lang="nl-NL" sz="2600" spc="-1" strike="noStrike" baseline="33000">
                <a:solidFill>
                  <a:srgbClr val="000000"/>
                </a:solidFill>
                <a:latin typeface="Arial Rounded MT Bold"/>
              </a:rPr>
              <a:t>e</a:t>
            </a:r>
            <a:r>
              <a:rPr b="0" lang="nl-NL" sz="2600" spc="-1" strike="noStrike">
                <a:solidFill>
                  <a:srgbClr val="000000"/>
                </a:solidFill>
                <a:latin typeface="Arial Rounded MT Bold"/>
              </a:rPr>
              <a:t> graad ~10 jaar</a:t>
            </a:r>
            <a:endParaRPr b="0" lang="nl-NL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algn="l" pos="0"/>
              </a:tabLst>
            </a:pPr>
            <a:r>
              <a:rPr b="0" lang="nl-NL" sz="2600" spc="-1" strike="noStrike">
                <a:solidFill>
                  <a:srgbClr val="000000"/>
                </a:solidFill>
                <a:latin typeface="Arial Rounded MT Bold"/>
              </a:rPr>
              <a:t>Docent NLT/Scheikunde/wetenschap en Techniek</a:t>
            </a:r>
            <a:endParaRPr b="0" lang="nl-NL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algn="l" pos="0"/>
              </a:tabLst>
            </a:pPr>
            <a:r>
              <a:rPr b="0" lang="nl-NL" sz="2600" spc="-1" strike="noStrike">
                <a:solidFill>
                  <a:srgbClr val="000000"/>
                </a:solidFill>
                <a:latin typeface="Arial Rounded MT Bold"/>
              </a:rPr>
              <a:t>Olympus College Arnhem &amp; SGM Brouwerij Oosterbeek</a:t>
            </a:r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fgeronde rechthoek 5"/>
          <p:cNvSpPr/>
          <p:nvPr/>
        </p:nvSpPr>
        <p:spPr>
          <a:xfrm>
            <a:off x="3553200" y="942840"/>
            <a:ext cx="4640040" cy="92124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29" name="Afgeronde rechthoek 6"/>
          <p:cNvSpPr/>
          <p:nvPr/>
        </p:nvSpPr>
        <p:spPr>
          <a:xfrm>
            <a:off x="3553200" y="5660640"/>
            <a:ext cx="4640040" cy="92124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30" name="Tekstvak 7"/>
          <p:cNvSpPr/>
          <p:nvPr/>
        </p:nvSpPr>
        <p:spPr>
          <a:xfrm>
            <a:off x="4119120" y="849960"/>
            <a:ext cx="350784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derde klas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vakken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kstvak 12"/>
          <p:cNvSpPr/>
          <p:nvPr/>
        </p:nvSpPr>
        <p:spPr>
          <a:xfrm>
            <a:off x="4040640" y="5583600"/>
            <a:ext cx="350784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eerste klas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vakken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ijl-omhoog 13"/>
          <p:cNvSpPr/>
          <p:nvPr/>
        </p:nvSpPr>
        <p:spPr>
          <a:xfrm>
            <a:off x="5597280" y="2069280"/>
            <a:ext cx="551160" cy="10954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af5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33" name="Afgeronde rechthoek 15"/>
          <p:cNvSpPr/>
          <p:nvPr/>
        </p:nvSpPr>
        <p:spPr>
          <a:xfrm>
            <a:off x="3553200" y="3265920"/>
            <a:ext cx="4640040" cy="92124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34" name="Tekstvak 17"/>
          <p:cNvSpPr/>
          <p:nvPr/>
        </p:nvSpPr>
        <p:spPr>
          <a:xfrm>
            <a:off x="4119120" y="3165840"/>
            <a:ext cx="350784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tweede klas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vakken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ijl-omhoog 19"/>
          <p:cNvSpPr/>
          <p:nvPr/>
        </p:nvSpPr>
        <p:spPr>
          <a:xfrm>
            <a:off x="5597280" y="4416840"/>
            <a:ext cx="551160" cy="10954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af5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36" name="Pijl-omhoog 20"/>
          <p:cNvSpPr/>
          <p:nvPr/>
        </p:nvSpPr>
        <p:spPr>
          <a:xfrm>
            <a:off x="4447800" y="2091240"/>
            <a:ext cx="551160" cy="1072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37" name="Pijl-omhoog 21"/>
          <p:cNvSpPr/>
          <p:nvPr/>
        </p:nvSpPr>
        <p:spPr>
          <a:xfrm>
            <a:off x="6694560" y="4394160"/>
            <a:ext cx="551160" cy="10954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af5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38" name="Pijl-omhoog 16"/>
          <p:cNvSpPr/>
          <p:nvPr/>
        </p:nvSpPr>
        <p:spPr>
          <a:xfrm>
            <a:off x="4500000" y="4416840"/>
            <a:ext cx="551160" cy="1072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af5c2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39" name="Draaiende pijl 1"/>
          <p:cNvSpPr/>
          <p:nvPr/>
        </p:nvSpPr>
        <p:spPr>
          <a:xfrm>
            <a:off x="6790320" y="2382120"/>
            <a:ext cx="912600" cy="16207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500"/>
            </a:avLst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40" name="Afbeelding 2" descr=""/>
          <p:cNvPicPr/>
          <p:nvPr/>
        </p:nvPicPr>
        <p:blipFill>
          <a:blip r:embed="rId1"/>
          <a:stretch/>
        </p:blipFill>
        <p:spPr>
          <a:xfrm>
            <a:off x="379800" y="1205280"/>
            <a:ext cx="2998440" cy="2624760"/>
          </a:xfrm>
          <a:prstGeom prst="rect">
            <a:avLst/>
          </a:prstGeom>
          <a:ln w="0">
            <a:noFill/>
          </a:ln>
        </p:spPr>
      </p:pic>
      <p:pic>
        <p:nvPicPr>
          <p:cNvPr id="141" name="Afbeelding 3" descr=""/>
          <p:cNvPicPr/>
          <p:nvPr/>
        </p:nvPicPr>
        <p:blipFill>
          <a:blip r:embed="rId2"/>
          <a:stretch/>
        </p:blipFill>
        <p:spPr>
          <a:xfrm>
            <a:off x="8481600" y="2628720"/>
            <a:ext cx="2707920" cy="1902600"/>
          </a:xfrm>
          <a:prstGeom prst="rect">
            <a:avLst/>
          </a:prstGeom>
          <a:ln w="0">
            <a:noFill/>
          </a:ln>
        </p:spPr>
      </p:pic>
      <p:sp>
        <p:nvSpPr>
          <p:cNvPr id="142" name="Tekstvak 4"/>
          <p:cNvSpPr/>
          <p:nvPr/>
        </p:nvSpPr>
        <p:spPr>
          <a:xfrm>
            <a:off x="936000" y="72000"/>
            <a:ext cx="9873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Huidig onderwijs: parallel, lineair, vaste niveaus</a:t>
            </a:r>
            <a:endParaRPr b="0" lang="nl-NL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1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523880" y="597240"/>
            <a:ext cx="9142200" cy="9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8000" spc="-1" strike="noStrike">
                <a:solidFill>
                  <a:srgbClr val="000000"/>
                </a:solidFill>
                <a:latin typeface="Calibri Light"/>
              </a:rPr>
              <a:t>niet lineair onderwijs</a:t>
            </a:r>
            <a:endParaRPr b="0" lang="nl-NL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2837520" y="1721880"/>
            <a:ext cx="6515280" cy="82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van parallel, lineair onderwijs naar geïndividualiseerd, leerlinggestuurd, niet lineair onderwijs</a:t>
            </a:r>
            <a:endParaRPr b="0" lang="nl-NL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5" name=""/>
          <p:cNvGraphicFramePr/>
          <p:nvPr/>
        </p:nvGraphicFramePr>
        <p:xfrm>
          <a:off x="2952360" y="3033000"/>
          <a:ext cx="6190560" cy="348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46" name=""/>
          <p:cNvGraphicFramePr/>
          <p:nvPr/>
        </p:nvGraphicFramePr>
        <p:xfrm>
          <a:off x="2952360" y="3060360"/>
          <a:ext cx="6141960" cy="345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7" name=""/>
          <p:cNvGraphicFramePr/>
          <p:nvPr/>
        </p:nvGraphicFramePr>
        <p:xfrm>
          <a:off x="2988360" y="3060360"/>
          <a:ext cx="6141960" cy="345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3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3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" dur="3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Afgeronde rechthoek 1"/>
          <p:cNvSpPr/>
          <p:nvPr/>
        </p:nvSpPr>
        <p:spPr>
          <a:xfrm>
            <a:off x="2028960" y="1245240"/>
            <a:ext cx="4640040" cy="92124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49" name="Afgeronde rechthoek 2"/>
          <p:cNvSpPr/>
          <p:nvPr/>
        </p:nvSpPr>
        <p:spPr>
          <a:xfrm>
            <a:off x="2037960" y="3540960"/>
            <a:ext cx="4640040" cy="92124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50" name="Afgeronde rechthoek 3"/>
          <p:cNvSpPr/>
          <p:nvPr/>
        </p:nvSpPr>
        <p:spPr>
          <a:xfrm>
            <a:off x="2028960" y="5460120"/>
            <a:ext cx="4640040" cy="92124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51" name="Tekstvak 4"/>
          <p:cNvSpPr/>
          <p:nvPr/>
        </p:nvSpPr>
        <p:spPr>
          <a:xfrm>
            <a:off x="2451600" y="3709800"/>
            <a:ext cx="38124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tweede niveau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kstvak 5"/>
          <p:cNvSpPr/>
          <p:nvPr/>
        </p:nvSpPr>
        <p:spPr>
          <a:xfrm>
            <a:off x="2451600" y="1414440"/>
            <a:ext cx="38124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derde niveau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kstvak 6"/>
          <p:cNvSpPr/>
          <p:nvPr/>
        </p:nvSpPr>
        <p:spPr>
          <a:xfrm>
            <a:off x="2442600" y="5629320"/>
            <a:ext cx="38124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eerste niveau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ijl-omhoog 7"/>
          <p:cNvSpPr/>
          <p:nvPr/>
        </p:nvSpPr>
        <p:spPr>
          <a:xfrm>
            <a:off x="4104360" y="2235600"/>
            <a:ext cx="442440" cy="12124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55" name="Pijl-omhoog 8"/>
          <p:cNvSpPr/>
          <p:nvPr/>
        </p:nvSpPr>
        <p:spPr>
          <a:xfrm>
            <a:off x="5582160" y="4575600"/>
            <a:ext cx="442440" cy="8107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56" name="Pijl-omhoog 9"/>
          <p:cNvSpPr/>
          <p:nvPr/>
        </p:nvSpPr>
        <p:spPr>
          <a:xfrm>
            <a:off x="2673360" y="2235600"/>
            <a:ext cx="442440" cy="315324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57" name="Pijl-omhoog 10"/>
          <p:cNvSpPr/>
          <p:nvPr/>
        </p:nvSpPr>
        <p:spPr>
          <a:xfrm>
            <a:off x="4127760" y="4575600"/>
            <a:ext cx="442440" cy="81576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158" name="Afbeelding 11" descr=""/>
          <p:cNvPicPr/>
          <p:nvPr/>
        </p:nvPicPr>
        <p:blipFill>
          <a:blip r:embed="rId1"/>
          <a:stretch/>
        </p:blipFill>
        <p:spPr>
          <a:xfrm>
            <a:off x="7101720" y="1245240"/>
            <a:ext cx="4838400" cy="4838400"/>
          </a:xfrm>
          <a:prstGeom prst="rect">
            <a:avLst/>
          </a:prstGeom>
          <a:ln w="0">
            <a:noFill/>
          </a:ln>
        </p:spPr>
      </p:pic>
      <p:sp>
        <p:nvSpPr>
          <p:cNvPr id="159" name="Tekstvak 12"/>
          <p:cNvSpPr/>
          <p:nvPr/>
        </p:nvSpPr>
        <p:spPr>
          <a:xfrm>
            <a:off x="1643760" y="360720"/>
            <a:ext cx="51908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Geen jaarlagen maar niveau’s 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Ovaal 13"/>
          <p:cNvSpPr/>
          <p:nvPr/>
        </p:nvSpPr>
        <p:spPr>
          <a:xfrm>
            <a:off x="7251120" y="3540960"/>
            <a:ext cx="2073960" cy="1845360"/>
          </a:xfrm>
          <a:prstGeom prst="ellipse">
            <a:avLst/>
          </a:prstGeom>
          <a:solidFill>
            <a:srgbClr val="5b9bd5">
              <a:alpha val="11000"/>
            </a:srgb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61" name="Tekstvak 14"/>
          <p:cNvSpPr/>
          <p:nvPr/>
        </p:nvSpPr>
        <p:spPr>
          <a:xfrm>
            <a:off x="7101720" y="360720"/>
            <a:ext cx="16441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(per vak)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4" dur="2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5" dur="2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2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Afgeronde rechthoek 3"/>
          <p:cNvSpPr/>
          <p:nvPr/>
        </p:nvSpPr>
        <p:spPr>
          <a:xfrm>
            <a:off x="6149520" y="2220840"/>
            <a:ext cx="822240" cy="319356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63" name="Afgeronde rechthoek 4"/>
          <p:cNvSpPr/>
          <p:nvPr/>
        </p:nvSpPr>
        <p:spPr>
          <a:xfrm>
            <a:off x="7626600" y="1517400"/>
            <a:ext cx="822240" cy="389700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64" name="Afgeronde rechthoek 5"/>
          <p:cNvSpPr/>
          <p:nvPr/>
        </p:nvSpPr>
        <p:spPr>
          <a:xfrm>
            <a:off x="4672440" y="2833560"/>
            <a:ext cx="822240" cy="25804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65" name="Afgeronde rechthoek 6"/>
          <p:cNvSpPr/>
          <p:nvPr/>
        </p:nvSpPr>
        <p:spPr>
          <a:xfrm>
            <a:off x="9103680" y="1517400"/>
            <a:ext cx="822240" cy="389700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66" name="Afgeronde rechthoek 7"/>
          <p:cNvSpPr/>
          <p:nvPr/>
        </p:nvSpPr>
        <p:spPr>
          <a:xfrm>
            <a:off x="3195360" y="1517400"/>
            <a:ext cx="822240" cy="389700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cxnSp>
        <p:nvCxnSpPr>
          <p:cNvPr id="167" name="Rechte verbindingslijn 9"/>
          <p:cNvCxnSpPr/>
          <p:nvPr/>
        </p:nvCxnSpPr>
        <p:spPr>
          <a:xfrm>
            <a:off x="1326240" y="4802760"/>
            <a:ext cx="9979920" cy="1800"/>
          </a:xfrm>
          <a:prstGeom prst="straightConnector1">
            <a:avLst/>
          </a:prstGeom>
          <a:ln w="76200">
            <a:solidFill>
              <a:srgbClr val="000000"/>
            </a:solidFill>
            <a:round/>
          </a:ln>
        </p:spPr>
      </p:cxnSp>
      <p:cxnSp>
        <p:nvCxnSpPr>
          <p:cNvPr id="168" name="Rechte verbindingslijn 10"/>
          <p:cNvCxnSpPr/>
          <p:nvPr/>
        </p:nvCxnSpPr>
        <p:spPr>
          <a:xfrm>
            <a:off x="1326240" y="4139640"/>
            <a:ext cx="9979920" cy="1800"/>
          </a:xfrm>
          <a:prstGeom prst="straightConnector1">
            <a:avLst/>
          </a:prstGeom>
          <a:ln w="76200">
            <a:solidFill>
              <a:srgbClr val="000000"/>
            </a:solidFill>
            <a:round/>
          </a:ln>
        </p:spPr>
      </p:cxnSp>
      <p:cxnSp>
        <p:nvCxnSpPr>
          <p:cNvPr id="169" name="Rechte verbindingslijn 11"/>
          <p:cNvCxnSpPr/>
          <p:nvPr/>
        </p:nvCxnSpPr>
        <p:spPr>
          <a:xfrm>
            <a:off x="1326240" y="3466440"/>
            <a:ext cx="9979920" cy="1800"/>
          </a:xfrm>
          <a:prstGeom prst="straightConnector1">
            <a:avLst/>
          </a:prstGeom>
          <a:ln w="76200">
            <a:solidFill>
              <a:srgbClr val="000000"/>
            </a:solidFill>
            <a:round/>
          </a:ln>
        </p:spPr>
      </p:cxnSp>
      <p:cxnSp>
        <p:nvCxnSpPr>
          <p:cNvPr id="170" name="Rechte verbindingslijn 12"/>
          <p:cNvCxnSpPr/>
          <p:nvPr/>
        </p:nvCxnSpPr>
        <p:spPr>
          <a:xfrm>
            <a:off x="1356480" y="2833560"/>
            <a:ext cx="9979560" cy="1800"/>
          </a:xfrm>
          <a:prstGeom prst="straightConnector1">
            <a:avLst/>
          </a:prstGeom>
          <a:ln w="76200">
            <a:solidFill>
              <a:srgbClr val="000000"/>
            </a:solidFill>
            <a:round/>
          </a:ln>
        </p:spPr>
      </p:cxnSp>
      <p:cxnSp>
        <p:nvCxnSpPr>
          <p:cNvPr id="171" name="Rechte verbindingslijn 13"/>
          <p:cNvCxnSpPr/>
          <p:nvPr/>
        </p:nvCxnSpPr>
        <p:spPr>
          <a:xfrm>
            <a:off x="1356480" y="2220480"/>
            <a:ext cx="9979560" cy="1800"/>
          </a:xfrm>
          <a:prstGeom prst="straightConnector1">
            <a:avLst/>
          </a:prstGeom>
          <a:ln w="76200">
            <a:solidFill>
              <a:srgbClr val="000000"/>
            </a:solidFill>
            <a:round/>
          </a:ln>
        </p:spPr>
      </p:cxnSp>
      <p:cxnSp>
        <p:nvCxnSpPr>
          <p:cNvPr id="172" name="Rechte verbindingslijn 14"/>
          <p:cNvCxnSpPr/>
          <p:nvPr/>
        </p:nvCxnSpPr>
        <p:spPr>
          <a:xfrm>
            <a:off x="1326240" y="1517040"/>
            <a:ext cx="9979920" cy="1800"/>
          </a:xfrm>
          <a:prstGeom prst="straightConnector1">
            <a:avLst/>
          </a:prstGeom>
          <a:ln w="76200">
            <a:solidFill>
              <a:srgbClr val="000000"/>
            </a:solidFill>
            <a:round/>
          </a:ln>
        </p:spPr>
      </p:cxnSp>
      <p:cxnSp>
        <p:nvCxnSpPr>
          <p:cNvPr id="173" name="Rechte verbindingslijn 15"/>
          <p:cNvCxnSpPr/>
          <p:nvPr/>
        </p:nvCxnSpPr>
        <p:spPr>
          <a:xfrm>
            <a:off x="1356480" y="5415840"/>
            <a:ext cx="9979560" cy="1800"/>
          </a:xfrm>
          <a:prstGeom prst="straightConnector1">
            <a:avLst/>
          </a:prstGeom>
          <a:ln w="76200">
            <a:solidFill>
              <a:srgbClr val="000000"/>
            </a:solidFill>
            <a:round/>
          </a:ln>
        </p:spPr>
      </p:cxnSp>
      <p:sp>
        <p:nvSpPr>
          <p:cNvPr id="174" name="Tekstvak 16"/>
          <p:cNvSpPr/>
          <p:nvPr/>
        </p:nvSpPr>
        <p:spPr>
          <a:xfrm>
            <a:off x="1527480" y="5576760"/>
            <a:ext cx="97750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Verschillende vakken, verschillende niveau’s voor vervolgopleiding</a:t>
            </a:r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Afgeronde rechthoek 17"/>
          <p:cNvSpPr/>
          <p:nvPr/>
        </p:nvSpPr>
        <p:spPr>
          <a:xfrm>
            <a:off x="1167120" y="828360"/>
            <a:ext cx="10276200" cy="686880"/>
          </a:xfrm>
          <a:prstGeom prst="roundRect">
            <a:avLst>
              <a:gd name="adj" fmla="val 16667"/>
            </a:avLst>
          </a:prstGeom>
          <a:solidFill>
            <a:srgbClr val="a1ee06"/>
          </a:solidFill>
          <a:ln>
            <a:solidFill>
              <a:srgbClr val="527f3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76" name="Tekstvak 18"/>
          <p:cNvSpPr/>
          <p:nvPr/>
        </p:nvSpPr>
        <p:spPr>
          <a:xfrm>
            <a:off x="4228560" y="807120"/>
            <a:ext cx="36975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vervolgopleiding</a:t>
            </a:r>
            <a:endParaRPr b="0" lang="nl-NL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Afbeelding 1" descr=""/>
          <p:cNvPicPr/>
          <p:nvPr/>
        </p:nvPicPr>
        <p:blipFill>
          <a:blip r:embed="rId1"/>
          <a:stretch/>
        </p:blipFill>
        <p:spPr>
          <a:xfrm>
            <a:off x="3492360" y="1675800"/>
            <a:ext cx="5791680" cy="389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Afgeronde rechthoek 1"/>
          <p:cNvSpPr/>
          <p:nvPr/>
        </p:nvSpPr>
        <p:spPr>
          <a:xfrm>
            <a:off x="5686560" y="3894120"/>
            <a:ext cx="671040" cy="288576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79" name="Ovaal 2"/>
          <p:cNvSpPr/>
          <p:nvPr/>
        </p:nvSpPr>
        <p:spPr>
          <a:xfrm>
            <a:off x="733320" y="4325400"/>
            <a:ext cx="4751280" cy="1949040"/>
          </a:xfrm>
          <a:prstGeom prst="ellipse">
            <a:avLst/>
          </a:prstGeom>
          <a:gradFill rotWithShape="0">
            <a:gsLst>
              <a:gs pos="0">
                <a:srgbClr val="f7fafd"/>
              </a:gs>
              <a:gs pos="100000">
                <a:srgbClr val="b5d2ec"/>
              </a:gs>
            </a:gsLst>
            <a:lin ang="0"/>
          </a:gra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80" name="Pijl-rechts 3"/>
          <p:cNvSpPr/>
          <p:nvPr/>
        </p:nvSpPr>
        <p:spPr>
          <a:xfrm>
            <a:off x="6484320" y="5640480"/>
            <a:ext cx="3345840" cy="2080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81" name="Pijl-rechts 4"/>
          <p:cNvSpPr/>
          <p:nvPr/>
        </p:nvSpPr>
        <p:spPr>
          <a:xfrm>
            <a:off x="6484320" y="4491720"/>
            <a:ext cx="535680" cy="209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8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82" name="Pijl-rechts 5"/>
          <p:cNvSpPr/>
          <p:nvPr/>
        </p:nvSpPr>
        <p:spPr>
          <a:xfrm>
            <a:off x="6484320" y="5019120"/>
            <a:ext cx="2252880" cy="23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3" name="Ovaal 6"/>
          <p:cNvSpPr/>
          <p:nvPr/>
        </p:nvSpPr>
        <p:spPr>
          <a:xfrm>
            <a:off x="6862320" y="4167360"/>
            <a:ext cx="3279960" cy="235224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84" name="Afgeronde rechthoek 13"/>
          <p:cNvSpPr/>
          <p:nvPr/>
        </p:nvSpPr>
        <p:spPr>
          <a:xfrm>
            <a:off x="5686560" y="849960"/>
            <a:ext cx="671040" cy="288576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85" name="Ovaal 14"/>
          <p:cNvSpPr/>
          <p:nvPr/>
        </p:nvSpPr>
        <p:spPr>
          <a:xfrm>
            <a:off x="2464560" y="1320120"/>
            <a:ext cx="3020040" cy="2155320"/>
          </a:xfrm>
          <a:prstGeom prst="ellipse">
            <a:avLst/>
          </a:prstGeom>
          <a:gradFill rotWithShape="0">
            <a:gsLst>
              <a:gs pos="0">
                <a:srgbClr val="f7fafd"/>
              </a:gs>
              <a:gs pos="100000">
                <a:srgbClr val="b5d2ec"/>
              </a:gs>
            </a:gsLst>
            <a:lin ang="0"/>
          </a:gra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86" name="Pijl-rechts 15"/>
          <p:cNvSpPr/>
          <p:nvPr/>
        </p:nvSpPr>
        <p:spPr>
          <a:xfrm>
            <a:off x="6464160" y="2672640"/>
            <a:ext cx="1548360" cy="23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7" name="Pijl-rechts 16"/>
          <p:cNvSpPr/>
          <p:nvPr/>
        </p:nvSpPr>
        <p:spPr>
          <a:xfrm>
            <a:off x="6452640" y="1613160"/>
            <a:ext cx="567360" cy="23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8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88" name="Pijl-rechts 17"/>
          <p:cNvSpPr/>
          <p:nvPr/>
        </p:nvSpPr>
        <p:spPr>
          <a:xfrm>
            <a:off x="6452640" y="2034720"/>
            <a:ext cx="1121760" cy="23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89" name="Ovaal 18"/>
          <p:cNvSpPr/>
          <p:nvPr/>
        </p:nvSpPr>
        <p:spPr>
          <a:xfrm>
            <a:off x="6841440" y="1553400"/>
            <a:ext cx="1441800" cy="188496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90" name="Tekstvak 19"/>
          <p:cNvSpPr/>
          <p:nvPr/>
        </p:nvSpPr>
        <p:spPr>
          <a:xfrm>
            <a:off x="2275920" y="3817440"/>
            <a:ext cx="19508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verleden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kstvak 32"/>
          <p:cNvSpPr/>
          <p:nvPr/>
        </p:nvSpPr>
        <p:spPr>
          <a:xfrm>
            <a:off x="3110040" y="833760"/>
            <a:ext cx="19508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verleden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Tekstvak 33"/>
          <p:cNvSpPr/>
          <p:nvPr/>
        </p:nvSpPr>
        <p:spPr>
          <a:xfrm>
            <a:off x="5687280" y="5069520"/>
            <a:ext cx="6141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nu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Tekstvak 34"/>
          <p:cNvSpPr/>
          <p:nvPr/>
        </p:nvSpPr>
        <p:spPr>
          <a:xfrm>
            <a:off x="5681520" y="2025360"/>
            <a:ext cx="6141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nu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ijl-rechts 7"/>
          <p:cNvSpPr/>
          <p:nvPr/>
        </p:nvSpPr>
        <p:spPr>
          <a:xfrm>
            <a:off x="6452640" y="3081600"/>
            <a:ext cx="2742480" cy="19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95" name="Pijl-rechts 8"/>
          <p:cNvSpPr/>
          <p:nvPr/>
        </p:nvSpPr>
        <p:spPr>
          <a:xfrm>
            <a:off x="6489000" y="6166440"/>
            <a:ext cx="4840200" cy="198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96" name="Tekstvak 10"/>
          <p:cNvSpPr/>
          <p:nvPr/>
        </p:nvSpPr>
        <p:spPr>
          <a:xfrm>
            <a:off x="8966880" y="1908000"/>
            <a:ext cx="14720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(afronden) opdracht of leerdoelen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Tekstvak 23"/>
          <p:cNvSpPr/>
          <p:nvPr/>
        </p:nvSpPr>
        <p:spPr>
          <a:xfrm>
            <a:off x="10143360" y="4941720"/>
            <a:ext cx="2175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(afronden) opdracht of leerdoelen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Tekstvak 11"/>
          <p:cNvSpPr/>
          <p:nvPr/>
        </p:nvSpPr>
        <p:spPr>
          <a:xfrm>
            <a:off x="2464560" y="4969800"/>
            <a:ext cx="1187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ervaringen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ekstvak 25"/>
          <p:cNvSpPr/>
          <p:nvPr/>
        </p:nvSpPr>
        <p:spPr>
          <a:xfrm>
            <a:off x="3380760" y="2169000"/>
            <a:ext cx="1187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ervaringen</a:t>
            </a:r>
            <a:endParaRPr b="0" lang="nl-N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Tekstvak 12"/>
          <p:cNvSpPr/>
          <p:nvPr/>
        </p:nvSpPr>
        <p:spPr>
          <a:xfrm>
            <a:off x="7729560" y="3486600"/>
            <a:ext cx="20170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anticipatie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kstvak 27"/>
          <p:cNvSpPr/>
          <p:nvPr/>
        </p:nvSpPr>
        <p:spPr>
          <a:xfrm>
            <a:off x="6862320" y="936720"/>
            <a:ext cx="20170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anticipatie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ijl-rechts 28"/>
          <p:cNvSpPr/>
          <p:nvPr/>
        </p:nvSpPr>
        <p:spPr>
          <a:xfrm>
            <a:off x="6452640" y="3081600"/>
            <a:ext cx="2742480" cy="19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03" name="Vermenigvuldigen 20"/>
          <p:cNvSpPr/>
          <p:nvPr/>
        </p:nvSpPr>
        <p:spPr>
          <a:xfrm>
            <a:off x="8284680" y="2824920"/>
            <a:ext cx="369720" cy="756720"/>
          </a:xfrm>
          <a:prstGeom prst="mathMultiply">
            <a:avLst>
              <a:gd name="adj1" fmla="val 23520"/>
            </a:avLst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04" name="Pijl-rechts 29"/>
          <p:cNvSpPr/>
          <p:nvPr/>
        </p:nvSpPr>
        <p:spPr>
          <a:xfrm>
            <a:off x="6489000" y="6166440"/>
            <a:ext cx="4840200" cy="198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05" name="Vermenigvuldigen 9"/>
          <p:cNvSpPr/>
          <p:nvPr/>
        </p:nvSpPr>
        <p:spPr>
          <a:xfrm>
            <a:off x="10180080" y="5924160"/>
            <a:ext cx="369720" cy="756720"/>
          </a:xfrm>
          <a:prstGeom prst="mathMultiply">
            <a:avLst>
              <a:gd name="adj1" fmla="val 23520"/>
            </a:avLst>
          </a:prstGeom>
          <a:solidFill>
            <a:srgbClr val="c0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06" name=""/>
          <p:cNvSpPr/>
          <p:nvPr/>
        </p:nvSpPr>
        <p:spPr>
          <a:xfrm>
            <a:off x="1800000" y="180000"/>
            <a:ext cx="809892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nl-NL" sz="2800" spc="-1" strike="noStrike">
                <a:solidFill>
                  <a:srgbClr val="000000"/>
                </a:solidFill>
                <a:latin typeface="Arial"/>
                <a:ea typeface="DejaVu Sans"/>
              </a:rPr>
              <a:t>Opgaven op niveau van de leerling</a:t>
            </a:r>
            <a:endParaRPr b="0" lang="nl-NL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6" dur="indefinite" restart="never" nodeType="tmRoot">
          <p:childTnLst>
            <p:seq>
              <p:cTn id="127" dur="indefinite" nodeType="mainSeq">
                <p:childTnLst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6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6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50"/>
                            </p:stCondLst>
                            <p:childTnLst>
                              <p:par>
                                <p:cTn id="16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9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3"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"/>
                            </p:stCondLst>
                            <p:childTnLst>
                              <p:par>
                                <p:cTn id="21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Afgeronde rechthoek 24"/>
          <p:cNvSpPr/>
          <p:nvPr/>
        </p:nvSpPr>
        <p:spPr>
          <a:xfrm>
            <a:off x="837720" y="2575800"/>
            <a:ext cx="6541920" cy="13222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08" name="Afgeronde rechthoek 1"/>
          <p:cNvSpPr/>
          <p:nvPr/>
        </p:nvSpPr>
        <p:spPr>
          <a:xfrm>
            <a:off x="837720" y="1144440"/>
            <a:ext cx="6541920" cy="13222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09" name="Afgeronde rechthoek 3"/>
          <p:cNvSpPr/>
          <p:nvPr/>
        </p:nvSpPr>
        <p:spPr>
          <a:xfrm>
            <a:off x="837720" y="4114080"/>
            <a:ext cx="6541920" cy="13222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10" name="Afgeronde rechthoek 4"/>
          <p:cNvSpPr/>
          <p:nvPr/>
        </p:nvSpPr>
        <p:spPr>
          <a:xfrm>
            <a:off x="837720" y="5580720"/>
            <a:ext cx="6541920" cy="76968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11" name="Tekstvak 5"/>
          <p:cNvSpPr/>
          <p:nvPr/>
        </p:nvSpPr>
        <p:spPr>
          <a:xfrm>
            <a:off x="3259800" y="1226880"/>
            <a:ext cx="18363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afsluiting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kstvak 6"/>
          <p:cNvSpPr/>
          <p:nvPr/>
        </p:nvSpPr>
        <p:spPr>
          <a:xfrm>
            <a:off x="3040200" y="5621400"/>
            <a:ext cx="20070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introductie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Tekstvak 7"/>
          <p:cNvSpPr/>
          <p:nvPr/>
        </p:nvSpPr>
        <p:spPr>
          <a:xfrm>
            <a:off x="2714040" y="4371120"/>
            <a:ext cx="27889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basis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ekstvak 8"/>
          <p:cNvSpPr/>
          <p:nvPr/>
        </p:nvSpPr>
        <p:spPr>
          <a:xfrm>
            <a:off x="2873520" y="2734920"/>
            <a:ext cx="24800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ontwikkeling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ijl-omhoog 9"/>
          <p:cNvSpPr/>
          <p:nvPr/>
        </p:nvSpPr>
        <p:spPr>
          <a:xfrm>
            <a:off x="1418400" y="1919520"/>
            <a:ext cx="226800" cy="40453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16" name="Pijl-omlaag 10"/>
          <p:cNvSpPr/>
          <p:nvPr/>
        </p:nvSpPr>
        <p:spPr>
          <a:xfrm>
            <a:off x="2488320" y="2125800"/>
            <a:ext cx="250920" cy="29296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17" name="Pijl-omhoog 12"/>
          <p:cNvSpPr/>
          <p:nvPr/>
        </p:nvSpPr>
        <p:spPr>
          <a:xfrm>
            <a:off x="3051000" y="3448080"/>
            <a:ext cx="224640" cy="14155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18" name="Pijl-omhoog 13"/>
          <p:cNvSpPr/>
          <p:nvPr/>
        </p:nvSpPr>
        <p:spPr>
          <a:xfrm>
            <a:off x="6717600" y="1976400"/>
            <a:ext cx="250560" cy="141084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19" name="Pijl-omhoog 14"/>
          <p:cNvSpPr/>
          <p:nvPr/>
        </p:nvSpPr>
        <p:spPr>
          <a:xfrm>
            <a:off x="1948680" y="3391560"/>
            <a:ext cx="259560" cy="25423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20" name="Pijl-omlaag 15"/>
          <p:cNvSpPr/>
          <p:nvPr/>
        </p:nvSpPr>
        <p:spPr>
          <a:xfrm>
            <a:off x="6490080" y="3552840"/>
            <a:ext cx="189720" cy="14155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21" name="Pijl-omhoog 16"/>
          <p:cNvSpPr/>
          <p:nvPr/>
        </p:nvSpPr>
        <p:spPr>
          <a:xfrm>
            <a:off x="5775840" y="4694400"/>
            <a:ext cx="204480" cy="127044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22" name="Pijl-omlaag 17"/>
          <p:cNvSpPr/>
          <p:nvPr/>
        </p:nvSpPr>
        <p:spPr>
          <a:xfrm>
            <a:off x="5836680" y="2154600"/>
            <a:ext cx="233280" cy="14108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23" name="Pijl-omhoog 18"/>
          <p:cNvSpPr/>
          <p:nvPr/>
        </p:nvSpPr>
        <p:spPr>
          <a:xfrm>
            <a:off x="5355720" y="2077560"/>
            <a:ext cx="253800" cy="29296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nl-NL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224" name="Afbeelding 11" descr=""/>
          <p:cNvPicPr/>
          <p:nvPr/>
        </p:nvPicPr>
        <p:blipFill>
          <a:blip r:embed="rId1"/>
          <a:stretch/>
        </p:blipFill>
        <p:spPr>
          <a:xfrm>
            <a:off x="7928280" y="4108320"/>
            <a:ext cx="3456000" cy="2442240"/>
          </a:xfrm>
          <a:prstGeom prst="rect">
            <a:avLst/>
          </a:prstGeom>
          <a:ln w="0">
            <a:noFill/>
          </a:ln>
        </p:spPr>
      </p:pic>
      <p:sp>
        <p:nvSpPr>
          <p:cNvPr id="225" name="Tekstvak 19"/>
          <p:cNvSpPr/>
          <p:nvPr/>
        </p:nvSpPr>
        <p:spPr>
          <a:xfrm>
            <a:off x="1494720" y="267840"/>
            <a:ext cx="7975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Opdrachten in eigenwijs natuurkunde</a:t>
            </a:r>
            <a:endParaRPr b="0" lang="nl-NL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Tekstvak 21"/>
          <p:cNvSpPr/>
          <p:nvPr/>
        </p:nvSpPr>
        <p:spPr>
          <a:xfrm>
            <a:off x="2313720" y="4911480"/>
            <a:ext cx="39747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theorie, kennis, vaardigheden</a:t>
            </a:r>
            <a:endParaRPr b="0" lang="nl-N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kstvak 22"/>
          <p:cNvSpPr/>
          <p:nvPr/>
        </p:nvSpPr>
        <p:spPr>
          <a:xfrm>
            <a:off x="2122200" y="3299760"/>
            <a:ext cx="42440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oefeningen, probleemstellingen</a:t>
            </a:r>
            <a:endParaRPr b="0" lang="nl-N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kstvak 23"/>
          <p:cNvSpPr/>
          <p:nvPr/>
        </p:nvSpPr>
        <p:spPr>
          <a:xfrm>
            <a:off x="837720" y="1699920"/>
            <a:ext cx="66808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toets uit database van gemetadateerde toetsvragen</a:t>
            </a:r>
            <a:endParaRPr b="0" lang="nl-NL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Tekstvak 27"/>
          <p:cNvSpPr/>
          <p:nvPr/>
        </p:nvSpPr>
        <p:spPr>
          <a:xfrm>
            <a:off x="1996920" y="2051640"/>
            <a:ext cx="42318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afsluitende praktische opdracht</a:t>
            </a:r>
            <a:endParaRPr b="0" lang="nl-NL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0" name="Afbeelding 28" descr=""/>
          <p:cNvPicPr/>
          <p:nvPr/>
        </p:nvPicPr>
        <p:blipFill>
          <a:blip r:embed="rId2"/>
          <a:stretch/>
        </p:blipFill>
        <p:spPr>
          <a:xfrm>
            <a:off x="8774280" y="5825880"/>
            <a:ext cx="1989000" cy="72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8" dur="indefinite" restart="never" nodeType="tmRoot">
          <p:childTnLst>
            <p:seq>
              <p:cTn id="219" dur="indefinite" nodeType="mainSeq">
                <p:childTnLst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8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6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1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29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29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298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3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6" dur="1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" descr=""/>
          <p:cNvPicPr/>
          <p:nvPr/>
        </p:nvPicPr>
        <p:blipFill>
          <a:blip r:embed="rId1"/>
          <a:stretch/>
        </p:blipFill>
        <p:spPr>
          <a:xfrm>
            <a:off x="785520" y="1080000"/>
            <a:ext cx="10733400" cy="5704200"/>
          </a:xfrm>
          <a:prstGeom prst="rect">
            <a:avLst/>
          </a:prstGeom>
          <a:ln w="0">
            <a:noFill/>
          </a:ln>
        </p:spPr>
      </p:pic>
      <p:sp>
        <p:nvSpPr>
          <p:cNvPr id="232" name="Tekstvak 15"/>
          <p:cNvSpPr/>
          <p:nvPr/>
        </p:nvSpPr>
        <p:spPr>
          <a:xfrm>
            <a:off x="1654200" y="415800"/>
            <a:ext cx="8427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Hoofdstukken Eigenwijs Natuurkunde</a:t>
            </a:r>
            <a:endParaRPr b="0" lang="nl-NL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</TotalTime>
  <Application>LibreOffice/7.4.7.2$Windows_X86_64 LibreOffice_project/723314e595e8007d3cf785c16538505a1c878ca5</Application>
  <AppVersion>15.0000</AppVersion>
  <Words>198</Words>
  <Paragraphs>60</Paragraphs>
  <Company>Kandinsky College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2018-05-31T20:20:12Z</dcterms:created>
  <dc:creator>Steef Ton</dc:creator>
  <dc:description/>
  <dc:language>nl-NL</dc:language>
  <cp:lastModifiedBy/>
  <dcterms:modified xsi:type="dcterms:W3CDTF">2023-12-16T10:38:03Z</dcterms:modified>
  <cp:revision>112</cp:revision>
  <dc:subject/>
  <dc:title>onderwijs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Breedbeeld</vt:lpwstr>
  </property>
  <property fmtid="{D5CDD505-2E9C-101B-9397-08002B2CF9AE}" pid="3" name="Slides">
    <vt:i4>14</vt:i4>
  </property>
</Properties>
</file>