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45" saveSubsetFonts="1">
  <p:sldMasterIdLst>
    <p:sldMasterId id="2147483672" r:id="rId1"/>
    <p:sldMasterId id="2147483674" r:id="rId2"/>
    <p:sldMasterId id="2147483677" r:id="rId3"/>
  </p:sldMasterIdLst>
  <p:notesMasterIdLst>
    <p:notesMasterId r:id="rId115"/>
  </p:notesMasterIdLst>
  <p:sldIdLst>
    <p:sldId id="354" r:id="rId4"/>
    <p:sldId id="352" r:id="rId5"/>
    <p:sldId id="353" r:id="rId6"/>
    <p:sldId id="350" r:id="rId7"/>
    <p:sldId id="261" r:id="rId8"/>
    <p:sldId id="262" r:id="rId9"/>
    <p:sldId id="263" r:id="rId10"/>
    <p:sldId id="264" r:id="rId11"/>
    <p:sldId id="265" r:id="rId12"/>
    <p:sldId id="266" r:id="rId13"/>
    <p:sldId id="351"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355"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56" r:id="rId50"/>
    <p:sldId id="357" r:id="rId51"/>
    <p:sldId id="358" r:id="rId52"/>
    <p:sldId id="302" r:id="rId53"/>
    <p:sldId id="303" r:id="rId54"/>
    <p:sldId id="304" r:id="rId55"/>
    <p:sldId id="305" r:id="rId56"/>
    <p:sldId id="359" r:id="rId57"/>
    <p:sldId id="306" r:id="rId58"/>
    <p:sldId id="308" r:id="rId59"/>
    <p:sldId id="309" r:id="rId60"/>
    <p:sldId id="360" r:id="rId61"/>
    <p:sldId id="307" r:id="rId62"/>
    <p:sldId id="361" r:id="rId63"/>
    <p:sldId id="362" r:id="rId64"/>
    <p:sldId id="363" r:id="rId65"/>
    <p:sldId id="311" r:id="rId66"/>
    <p:sldId id="312" r:id="rId67"/>
    <p:sldId id="313" r:id="rId68"/>
    <p:sldId id="364"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65" r:id="rId84"/>
    <p:sldId id="366" r:id="rId85"/>
    <p:sldId id="367" r:id="rId86"/>
    <p:sldId id="368" r:id="rId87"/>
    <p:sldId id="369" r:id="rId88"/>
    <p:sldId id="328" r:id="rId89"/>
    <p:sldId id="370" r:id="rId90"/>
    <p:sldId id="371" r:id="rId91"/>
    <p:sldId id="329" r:id="rId92"/>
    <p:sldId id="330" r:id="rId93"/>
    <p:sldId id="331" r:id="rId94"/>
    <p:sldId id="332" r:id="rId95"/>
    <p:sldId id="333" r:id="rId96"/>
    <p:sldId id="334" r:id="rId97"/>
    <p:sldId id="335" r:id="rId98"/>
    <p:sldId id="336" r:id="rId99"/>
    <p:sldId id="337" r:id="rId100"/>
    <p:sldId id="338" r:id="rId101"/>
    <p:sldId id="339" r:id="rId102"/>
    <p:sldId id="340" r:id="rId103"/>
    <p:sldId id="341" r:id="rId104"/>
    <p:sldId id="342" r:id="rId105"/>
    <p:sldId id="343" r:id="rId106"/>
    <p:sldId id="344" r:id="rId107"/>
    <p:sldId id="372" r:id="rId108"/>
    <p:sldId id="345" r:id="rId109"/>
    <p:sldId id="346" r:id="rId110"/>
    <p:sldId id="347" r:id="rId111"/>
    <p:sldId id="348" r:id="rId112"/>
    <p:sldId id="349" r:id="rId113"/>
    <p:sldId id="373" r:id="rId1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035" autoAdjust="0"/>
    <p:restoredTop sz="94660"/>
  </p:normalViewPr>
  <p:slideViewPr>
    <p:cSldViewPr>
      <p:cViewPr varScale="1">
        <p:scale>
          <a:sx n="100" d="100"/>
          <a:sy n="100" d="100"/>
        </p:scale>
        <p:origin x="78" y="69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viewProps" Target="view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EFAF5D-67AE-4C82-A532-EB19E92A9D80}" type="datetimeFigureOut">
              <a:rPr lang="nl-NL" smtClean="0"/>
              <a:t>7-11-2022</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0615C0-A03D-47F2-AA92-9E6C9C4C2EC4}" type="slidenum">
              <a:rPr lang="nl-NL" smtClean="0"/>
              <a:t>‹nr.›</a:t>
            </a:fld>
            <a:endParaRPr lang="nl-NL"/>
          </a:p>
        </p:txBody>
      </p:sp>
    </p:spTree>
    <p:extLst>
      <p:ext uri="{BB962C8B-B14F-4D97-AF65-F5344CB8AC3E}">
        <p14:creationId xmlns:p14="http://schemas.microsoft.com/office/powerpoint/2010/main" val="2981141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584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nl-NL"/>
          </a:p>
        </p:txBody>
      </p:sp>
    </p:spTree>
    <p:extLst>
      <p:ext uri="{BB962C8B-B14F-4D97-AF65-F5344CB8AC3E}">
        <p14:creationId xmlns:p14="http://schemas.microsoft.com/office/powerpoint/2010/main" val="625369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50274D9-2B58-46F1-A423-78E1BB100EB9}"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3763285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slide" Target="../slides/slide17.xml"/><Relationship Id="rId3" Type="http://schemas.openxmlformats.org/officeDocument/2006/relationships/slide" Target="../slides/slide2.xml"/><Relationship Id="rId7" Type="http://schemas.openxmlformats.org/officeDocument/2006/relationships/slide" Target="../slides/slide11.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slide" Target="../slides/slide6.xml"/><Relationship Id="rId11" Type="http://schemas.openxmlformats.org/officeDocument/2006/relationships/slide" Target="../slides/slide44.xml"/><Relationship Id="rId5" Type="http://schemas.openxmlformats.org/officeDocument/2006/relationships/slide" Target="../slides/slide4.xml"/><Relationship Id="rId10" Type="http://schemas.openxmlformats.org/officeDocument/2006/relationships/slide" Target="../slides/slide36.xml"/><Relationship Id="rId4" Type="http://schemas.openxmlformats.org/officeDocument/2006/relationships/slide" Target="../slides/slide3.xml"/><Relationship Id="rId9" Type="http://schemas.openxmlformats.org/officeDocument/2006/relationships/slide" Target="../slides/slide2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slide" Target="../slides/slide21.xml"/><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slide" Target="../slides/slide17.xml"/><Relationship Id="rId5" Type="http://schemas.openxmlformats.org/officeDocument/2006/relationships/slide" Target="../slides/slide9.xml"/><Relationship Id="rId4" Type="http://schemas.openxmlformats.org/officeDocument/2006/relationships/slide" Target="../slides/slide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45.xml"/><Relationship Id="rId7" Type="http://schemas.openxmlformats.org/officeDocument/2006/relationships/slide" Target="../slides/slide99.xml"/><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slide" Target="../slides/slide96.xml"/><Relationship Id="rId5" Type="http://schemas.openxmlformats.org/officeDocument/2006/relationships/slide" Target="../slides/slide91.xml"/><Relationship Id="rId4" Type="http://schemas.openxmlformats.org/officeDocument/2006/relationships/slide" Target="../slides/slide6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OEDE VERSIE VOOR ELKE DIA. GEBRUIK DEZE">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C1E59DF-6924-418D-8C1B-707C4DA45642}"/>
              </a:ext>
            </a:extLst>
          </p:cNvPr>
          <p:cNvSpPr/>
          <p:nvPr userDrawn="1"/>
        </p:nvSpPr>
        <p:spPr>
          <a:xfrm>
            <a:off x="-7041" y="0"/>
            <a:ext cx="1998583" cy="764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 name="Tijdelijke aanduiding voor inhoud 2"/>
          <p:cNvSpPr>
            <a:spLocks noGrp="1"/>
          </p:cNvSpPr>
          <p:nvPr>
            <p:ph idx="1"/>
          </p:nvPr>
        </p:nvSpPr>
        <p:spPr>
          <a:xfrm>
            <a:off x="2135560" y="1525807"/>
            <a:ext cx="10056436" cy="478112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9" name="Picture 6" descr="RUGR_logoEN_rood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3339" y="116635"/>
            <a:ext cx="1704189" cy="47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title"/>
          </p:nvPr>
        </p:nvSpPr>
        <p:spPr>
          <a:xfrm>
            <a:off x="2135559" y="375688"/>
            <a:ext cx="10077271" cy="1143000"/>
          </a:xfrm>
        </p:spPr>
        <p:txBody>
          <a:bodyPr/>
          <a:lstStyle/>
          <a:p>
            <a:r>
              <a:rPr lang="nl-NL" dirty="0"/>
              <a:t>Klik om de stijl te bewerken</a:t>
            </a:r>
            <a:endParaRPr lang="en-GB" dirty="0"/>
          </a:p>
        </p:txBody>
      </p:sp>
      <p:sp>
        <p:nvSpPr>
          <p:cNvPr id="11" name="Tekstvak 10">
            <a:extLst>
              <a:ext uri="{FF2B5EF4-FFF2-40B4-BE49-F238E27FC236}">
                <a16:creationId xmlns:a16="http://schemas.microsoft.com/office/drawing/2014/main" id="{21580E9A-E95A-4143-A910-6931A16904BC}"/>
              </a:ext>
            </a:extLst>
          </p:cNvPr>
          <p:cNvSpPr txBox="1"/>
          <p:nvPr userDrawn="1"/>
        </p:nvSpPr>
        <p:spPr>
          <a:xfrm>
            <a:off x="-7037" y="592231"/>
            <a:ext cx="1998575" cy="5909310"/>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Intro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Deeltjes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Golven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Superpositie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Interferentie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Licht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mn-lt"/>
                <a:ea typeface="+mn-ea"/>
                <a:cs typeface="+mn-cs"/>
              </a:rPr>
              <a:t>Fotoel</a:t>
            </a:r>
            <a:r>
              <a:rPr kumimoji="0" lang="nl-NL" sz="1800" b="0" i="0" u="none" strike="noStrike" kern="1200" cap="none" spc="0" normalizeH="0" baseline="0" noProof="0" dirty="0">
                <a:ln>
                  <a:noFill/>
                </a:ln>
                <a:solidFill>
                  <a:prstClr val="black"/>
                </a:solidFill>
                <a:effectLst/>
                <a:uLnTx/>
                <a:uFillTx/>
                <a:latin typeface="+mn-lt"/>
                <a:ea typeface="+mn-ea"/>
                <a:cs typeface="+mn-cs"/>
              </a:rPr>
              <a:t>. Effect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Foton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3" action="ppaction://hlinksldjump"/>
              </a:rPr>
              <a:t>Impuls</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4" action="ppaction://hlinksldjump"/>
              </a:rPr>
              <a:t>De </a:t>
            </a:r>
            <a:r>
              <a:rPr kumimoji="0" lang="nl-NL" sz="1800" b="0" i="0" u="none" strike="noStrike" kern="1200" cap="none" spc="0" normalizeH="0" baseline="0" noProof="0" dirty="0" err="1">
                <a:ln>
                  <a:noFill/>
                </a:ln>
                <a:solidFill>
                  <a:prstClr val="black"/>
                </a:solidFill>
                <a:effectLst/>
                <a:uLnTx/>
                <a:uFillTx/>
                <a:latin typeface="+mn-lt"/>
                <a:ea typeface="+mn-ea"/>
                <a:cs typeface="+mn-cs"/>
                <a:hlinkClick r:id="rId4" action="ppaction://hlinksldjump"/>
              </a:rPr>
              <a:t>Broglie</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5" action="ppaction://hlinksldjump"/>
              </a:rPr>
              <a:t>Dubbele spleet</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6" action="ppaction://hlinksldjump"/>
              </a:rPr>
              <a:t>Elektron golf</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7" action="ppaction://hlinksldjump"/>
              </a:rPr>
              <a:t>Interpretaties</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8" action="ppaction://hlinksldjump"/>
              </a:rPr>
              <a:t>Atoommodel</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9" action="ppaction://hlinksldjump"/>
              </a:rPr>
              <a:t>Deeltje in doos</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10" action="ppaction://hlinksldjump"/>
              </a:rPr>
              <a:t>Toepassingen</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11" action="ppaction://hlinksldjump"/>
              </a:rPr>
              <a:t>Tunneleffect</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Onbepaaldheid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Toepassingen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mn-lt"/>
                <a:ea typeface="+mn-ea"/>
                <a:cs typeface="+mn-cs"/>
              </a:rPr>
              <a:t>Schröding</a:t>
            </a:r>
            <a:r>
              <a:rPr kumimoji="0" lang="nl-NL" sz="1800" b="0" i="0" u="none" strike="noStrike" kern="1200" cap="none" spc="0" normalizeH="0" baseline="0" noProof="0" dirty="0">
                <a:ln>
                  <a:noFill/>
                </a:ln>
                <a:solidFill>
                  <a:prstClr val="black"/>
                </a:solidFill>
                <a:effectLst/>
                <a:uLnTx/>
                <a:uFillTx/>
                <a:latin typeface="+mn-lt"/>
                <a:ea typeface="+mn-ea"/>
                <a:cs typeface="+mn-cs"/>
              </a:rPr>
              <a:t>. kat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Extra</a:t>
            </a:r>
          </a:p>
        </p:txBody>
      </p:sp>
      <p:cxnSp>
        <p:nvCxnSpPr>
          <p:cNvPr id="5" name="Rechte verbindingslijn 4">
            <a:extLst>
              <a:ext uri="{FF2B5EF4-FFF2-40B4-BE49-F238E27FC236}">
                <a16:creationId xmlns:a16="http://schemas.microsoft.com/office/drawing/2014/main" id="{F90BAB6E-CCA5-4562-A207-7FEE44D31F65}"/>
              </a:ext>
            </a:extLst>
          </p:cNvPr>
          <p:cNvCxnSpPr>
            <a:cxnSpLocks/>
          </p:cNvCxnSpPr>
          <p:nvPr userDrawn="1"/>
        </p:nvCxnSpPr>
        <p:spPr>
          <a:xfrm>
            <a:off x="1991544" y="592231"/>
            <a:ext cx="0" cy="5756556"/>
          </a:xfrm>
          <a:prstGeom prst="line">
            <a:avLst/>
          </a:prstGeom>
        </p:spPr>
        <p:style>
          <a:lnRef idx="1">
            <a:schemeClr val="accent5"/>
          </a:lnRef>
          <a:fillRef idx="0">
            <a:schemeClr val="accent5"/>
          </a:fillRef>
          <a:effectRef idx="0">
            <a:schemeClr val="accent5"/>
          </a:effectRef>
          <a:fontRef idx="minor">
            <a:schemeClr val="tx1"/>
          </a:fontRef>
        </p:style>
      </p:cxnSp>
      <p:sp>
        <p:nvSpPr>
          <p:cNvPr id="6" name="Tekstvak 5">
            <a:extLst>
              <a:ext uri="{FF2B5EF4-FFF2-40B4-BE49-F238E27FC236}">
                <a16:creationId xmlns:a16="http://schemas.microsoft.com/office/drawing/2014/main" id="{F2EC1C4C-4061-4E9C-9E7A-3B0495B516D7}"/>
              </a:ext>
            </a:extLst>
          </p:cNvPr>
          <p:cNvSpPr txBox="1"/>
          <p:nvPr userDrawn="1"/>
        </p:nvSpPr>
        <p:spPr>
          <a:xfrm>
            <a:off x="5173691" y="6540909"/>
            <a:ext cx="23042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Quantumwereld</a:t>
            </a:r>
          </a:p>
        </p:txBody>
      </p:sp>
    </p:spTree>
    <p:extLst>
      <p:ext uri="{BB962C8B-B14F-4D97-AF65-F5344CB8AC3E}">
        <p14:creationId xmlns:p14="http://schemas.microsoft.com/office/powerpoint/2010/main" val="3109614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OEDE VERSIE VOOR ELKE DIA. GEBRUIK DEZE">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082800" y="1567659"/>
            <a:ext cx="10007600" cy="478112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9" name="Picture 6" descr="RUGR_logoEN_rood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3339" y="116635"/>
            <a:ext cx="1704189" cy="47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voettekst 4"/>
          <p:cNvSpPr>
            <a:spLocks noGrp="1"/>
          </p:cNvSpPr>
          <p:nvPr>
            <p:ph type="ftr" sz="quarter" idx="3"/>
          </p:nvPr>
        </p:nvSpPr>
        <p:spPr>
          <a:xfrm>
            <a:off x="4943872" y="6526670"/>
            <a:ext cx="5952661" cy="383571"/>
          </a:xfrm>
          <a:prstGeom prst="rect">
            <a:avLst/>
          </a:prstGeom>
        </p:spPr>
        <p:txBody>
          <a:bodyPr vert="horz" lIns="91440" tIns="45720" rIns="91440" bIns="45720" rtlCol="0" anchor="ctr"/>
          <a:lstStyle>
            <a:lvl1pPr algn="ctr">
              <a:defRPr sz="1600">
                <a:solidFill>
                  <a:schemeClr val="bg1">
                    <a:lumMod val="85000"/>
                  </a:schemeClr>
                </a:solidFill>
              </a:defRPr>
            </a:lvl1pPr>
          </a:lstStyle>
          <a:p>
            <a:pPr>
              <a:defRPr/>
            </a:pPr>
            <a:r>
              <a:rPr lang="nl-NL" dirty="0">
                <a:solidFill>
                  <a:prstClr val="white">
                    <a:lumMod val="85000"/>
                  </a:prstClr>
                </a:solidFill>
              </a:rPr>
              <a:t>Quantumwereld</a:t>
            </a:r>
          </a:p>
        </p:txBody>
      </p:sp>
      <p:sp>
        <p:nvSpPr>
          <p:cNvPr id="4" name="Titel 3"/>
          <p:cNvSpPr>
            <a:spLocks noGrp="1"/>
          </p:cNvSpPr>
          <p:nvPr>
            <p:ph type="title"/>
          </p:nvPr>
        </p:nvSpPr>
        <p:spPr>
          <a:xfrm>
            <a:off x="1991537" y="354433"/>
            <a:ext cx="10200462" cy="1143000"/>
          </a:xfrm>
        </p:spPr>
        <p:txBody>
          <a:bodyPr/>
          <a:lstStyle/>
          <a:p>
            <a:r>
              <a:rPr lang="nl-NL" dirty="0"/>
              <a:t>Klik om de stijl te bewerken</a:t>
            </a:r>
            <a:endParaRPr lang="en-GB" dirty="0"/>
          </a:p>
        </p:txBody>
      </p:sp>
      <p:sp>
        <p:nvSpPr>
          <p:cNvPr id="11" name="Tekstvak 10">
            <a:extLst>
              <a:ext uri="{FF2B5EF4-FFF2-40B4-BE49-F238E27FC236}">
                <a16:creationId xmlns:a16="http://schemas.microsoft.com/office/drawing/2014/main" id="{21580E9A-E95A-4143-A910-6931A16904BC}"/>
              </a:ext>
            </a:extLst>
          </p:cNvPr>
          <p:cNvSpPr txBox="1"/>
          <p:nvPr userDrawn="1"/>
        </p:nvSpPr>
        <p:spPr>
          <a:xfrm>
            <a:off x="0" y="671691"/>
            <a:ext cx="1991531" cy="6186309"/>
          </a:xfrm>
          <a:prstGeom prst="rect">
            <a:avLst/>
          </a:prstGeom>
          <a:noFill/>
        </p:spPr>
        <p:txBody>
          <a:bodyPr wrap="square" rtlCol="0">
            <a:spAutoFit/>
          </a:bodyPr>
          <a:lstStyle/>
          <a:p>
            <a:pPr marL="285750" indent="-285750">
              <a:buFont typeface="Arial" panose="020B0604020202020204" pitchFamily="34" charset="0"/>
              <a:buChar char="•"/>
              <a:defRPr/>
            </a:pPr>
            <a:r>
              <a:rPr lang="nl-NL" dirty="0">
                <a:solidFill>
                  <a:prstClr val="black"/>
                </a:solidFill>
                <a:hlinkClick r:id="rId3" action="ppaction://hlinksldjump"/>
              </a:rPr>
              <a:t>Intro</a:t>
            </a:r>
            <a:endParaRPr lang="nl-NL" dirty="0">
              <a:solidFill>
                <a:prstClr val="black"/>
              </a:solidFill>
            </a:endParaRPr>
          </a:p>
          <a:p>
            <a:pPr marL="285750" indent="-285750">
              <a:buFont typeface="Arial" panose="020B0604020202020204" pitchFamily="34" charset="0"/>
              <a:buChar char="•"/>
              <a:defRPr/>
            </a:pPr>
            <a:r>
              <a:rPr lang="nl-NL" dirty="0">
                <a:solidFill>
                  <a:prstClr val="black"/>
                </a:solidFill>
                <a:hlinkClick r:id="rId4" action="ppaction://hlinksldjump"/>
              </a:rPr>
              <a:t>Deeltjes</a:t>
            </a:r>
            <a:endParaRPr lang="nl-NL" dirty="0">
              <a:solidFill>
                <a:prstClr val="black"/>
              </a:solidFill>
            </a:endParaRPr>
          </a:p>
          <a:p>
            <a:pPr marL="285750" indent="-285750">
              <a:buFont typeface="Arial" panose="020B0604020202020204" pitchFamily="34" charset="0"/>
              <a:buChar char="•"/>
              <a:defRPr/>
            </a:pPr>
            <a:r>
              <a:rPr lang="nl-NL" dirty="0">
                <a:solidFill>
                  <a:prstClr val="black"/>
                </a:solidFill>
                <a:hlinkClick r:id="rId5" action="ppaction://hlinksldjump"/>
              </a:rPr>
              <a:t>Golven</a:t>
            </a:r>
            <a:endParaRPr lang="nl-NL" dirty="0">
              <a:solidFill>
                <a:prstClr val="black"/>
              </a:solidFill>
            </a:endParaRPr>
          </a:p>
          <a:p>
            <a:pPr marL="285750" indent="-285750">
              <a:buFont typeface="Arial" panose="020B0604020202020204" pitchFamily="34" charset="0"/>
              <a:buChar char="•"/>
              <a:defRPr/>
            </a:pPr>
            <a:r>
              <a:rPr lang="nl-NL" dirty="0">
                <a:solidFill>
                  <a:prstClr val="black"/>
                </a:solidFill>
                <a:hlinkClick r:id="rId6" action="ppaction://hlinksldjump"/>
              </a:rPr>
              <a:t>Superpositie</a:t>
            </a:r>
            <a:endParaRPr lang="nl-NL" dirty="0">
              <a:solidFill>
                <a:prstClr val="black"/>
              </a:solidFill>
            </a:endParaRPr>
          </a:p>
          <a:p>
            <a:pPr marL="285750" indent="-285750">
              <a:buFont typeface="Arial" panose="020B0604020202020204" pitchFamily="34" charset="0"/>
              <a:buChar char="•"/>
              <a:defRPr/>
            </a:pPr>
            <a:r>
              <a:rPr lang="nl-NL" dirty="0">
                <a:solidFill>
                  <a:prstClr val="black"/>
                </a:solidFill>
                <a:hlinkClick r:id="rId6" action="ppaction://hlinksldjump"/>
              </a:rPr>
              <a:t>Interferentie</a:t>
            </a:r>
            <a:endParaRPr lang="nl-NL" dirty="0">
              <a:solidFill>
                <a:prstClr val="black"/>
              </a:solidFill>
            </a:endParaRPr>
          </a:p>
          <a:p>
            <a:pPr marL="285750" indent="-285750">
              <a:buFont typeface="Arial" panose="020B0604020202020204" pitchFamily="34" charset="0"/>
              <a:buChar char="•"/>
              <a:defRPr/>
            </a:pPr>
            <a:r>
              <a:rPr lang="nl-NL" dirty="0">
                <a:solidFill>
                  <a:prstClr val="black"/>
                </a:solidFill>
                <a:hlinkClick r:id="rId7" action="ppaction://hlinksldjump"/>
              </a:rPr>
              <a:t>Licht</a:t>
            </a:r>
            <a:endParaRPr lang="nl-NL" dirty="0">
              <a:solidFill>
                <a:prstClr val="black"/>
              </a:solidFill>
            </a:endParaRPr>
          </a:p>
          <a:p>
            <a:pPr marL="285750" indent="-285750">
              <a:buFont typeface="Arial" panose="020B0604020202020204" pitchFamily="34" charset="0"/>
              <a:buChar char="•"/>
              <a:defRPr/>
            </a:pPr>
            <a:r>
              <a:rPr lang="nl-NL" dirty="0" err="1">
                <a:solidFill>
                  <a:prstClr val="black"/>
                </a:solidFill>
              </a:rPr>
              <a:t>Fotoel</a:t>
            </a:r>
            <a:r>
              <a:rPr lang="nl-NL" dirty="0">
                <a:solidFill>
                  <a:prstClr val="black"/>
                </a:solidFill>
              </a:rPr>
              <a:t>. Effect</a:t>
            </a:r>
          </a:p>
          <a:p>
            <a:pPr marL="285750" indent="-285750">
              <a:buFont typeface="Arial" panose="020B0604020202020204" pitchFamily="34" charset="0"/>
              <a:buChar char="•"/>
              <a:defRPr/>
            </a:pPr>
            <a:r>
              <a:rPr lang="nl-NL" dirty="0">
                <a:solidFill>
                  <a:prstClr val="black"/>
                </a:solidFill>
              </a:rPr>
              <a:t>Foton</a:t>
            </a:r>
          </a:p>
          <a:p>
            <a:pPr marL="285750" indent="-285750">
              <a:buFont typeface="Arial" panose="020B0604020202020204" pitchFamily="34" charset="0"/>
              <a:buChar char="•"/>
              <a:defRPr/>
            </a:pPr>
            <a:r>
              <a:rPr lang="nl-NL" dirty="0">
                <a:solidFill>
                  <a:prstClr val="black"/>
                </a:solidFill>
              </a:rPr>
              <a:t>Impuls</a:t>
            </a:r>
          </a:p>
          <a:p>
            <a:pPr marL="285750" indent="-285750">
              <a:buFont typeface="Arial" panose="020B0604020202020204" pitchFamily="34" charset="0"/>
              <a:buChar char="•"/>
              <a:defRPr/>
            </a:pPr>
            <a:r>
              <a:rPr lang="nl-NL" dirty="0">
                <a:solidFill>
                  <a:prstClr val="black"/>
                </a:solidFill>
              </a:rPr>
              <a:t>De </a:t>
            </a:r>
            <a:r>
              <a:rPr lang="nl-NL" dirty="0" err="1">
                <a:solidFill>
                  <a:prstClr val="black"/>
                </a:solidFill>
              </a:rPr>
              <a:t>Broglie</a:t>
            </a:r>
            <a:endParaRPr lang="nl-NL" dirty="0">
              <a:solidFill>
                <a:prstClr val="black"/>
              </a:solidFill>
            </a:endParaRPr>
          </a:p>
          <a:p>
            <a:pPr marL="285750" indent="-285750">
              <a:buFont typeface="Arial" panose="020B0604020202020204" pitchFamily="34" charset="0"/>
              <a:buChar char="•"/>
              <a:defRPr/>
            </a:pPr>
            <a:r>
              <a:rPr lang="nl-NL" dirty="0">
                <a:solidFill>
                  <a:prstClr val="black"/>
                </a:solidFill>
              </a:rPr>
              <a:t>Dubbele spleet</a:t>
            </a:r>
          </a:p>
          <a:p>
            <a:pPr marL="285750" indent="-285750">
              <a:buFont typeface="Arial" panose="020B0604020202020204" pitchFamily="34" charset="0"/>
              <a:buChar char="•"/>
              <a:defRPr/>
            </a:pPr>
            <a:r>
              <a:rPr lang="nl-NL" dirty="0">
                <a:solidFill>
                  <a:prstClr val="black"/>
                </a:solidFill>
              </a:rPr>
              <a:t>Elektron golf</a:t>
            </a:r>
          </a:p>
          <a:p>
            <a:pPr marL="285750" indent="-285750">
              <a:buFont typeface="Arial" panose="020B0604020202020204" pitchFamily="34" charset="0"/>
              <a:buChar char="•"/>
              <a:defRPr/>
            </a:pPr>
            <a:r>
              <a:rPr lang="nl-NL" dirty="0">
                <a:solidFill>
                  <a:prstClr val="black"/>
                </a:solidFill>
              </a:rPr>
              <a:t>Interpretaties</a:t>
            </a:r>
          </a:p>
          <a:p>
            <a:pPr marL="285750" indent="-285750">
              <a:buFont typeface="Arial" panose="020B0604020202020204" pitchFamily="34" charset="0"/>
              <a:buChar char="•"/>
              <a:defRPr/>
            </a:pPr>
            <a:r>
              <a:rPr lang="nl-NL" dirty="0">
                <a:solidFill>
                  <a:prstClr val="black"/>
                </a:solidFill>
              </a:rPr>
              <a:t>Atoommodel</a:t>
            </a:r>
          </a:p>
          <a:p>
            <a:pPr marL="285750" indent="-285750">
              <a:buFont typeface="Arial" panose="020B0604020202020204" pitchFamily="34" charset="0"/>
              <a:buChar char="•"/>
              <a:defRPr/>
            </a:pPr>
            <a:r>
              <a:rPr lang="nl-NL" dirty="0">
                <a:solidFill>
                  <a:prstClr val="black"/>
                </a:solidFill>
              </a:rPr>
              <a:t>Deeltje in doos</a:t>
            </a:r>
          </a:p>
          <a:p>
            <a:pPr marL="285750" indent="-285750">
              <a:buFont typeface="Arial" panose="020B0604020202020204" pitchFamily="34" charset="0"/>
              <a:buChar char="•"/>
              <a:defRPr/>
            </a:pPr>
            <a:r>
              <a:rPr lang="nl-NL" dirty="0">
                <a:solidFill>
                  <a:prstClr val="black"/>
                </a:solidFill>
              </a:rPr>
              <a:t>Toepassingen</a:t>
            </a:r>
          </a:p>
          <a:p>
            <a:pPr marL="285750" indent="-285750">
              <a:buFont typeface="Arial" panose="020B0604020202020204" pitchFamily="34" charset="0"/>
              <a:buChar char="•"/>
              <a:defRPr/>
            </a:pPr>
            <a:r>
              <a:rPr lang="nl-NL" dirty="0">
                <a:solidFill>
                  <a:prstClr val="black"/>
                </a:solidFill>
              </a:rPr>
              <a:t>Tunneleffect</a:t>
            </a:r>
          </a:p>
          <a:p>
            <a:pPr marL="285750" indent="-285750">
              <a:buFont typeface="Arial" panose="020B0604020202020204" pitchFamily="34" charset="0"/>
              <a:buChar char="•"/>
              <a:defRPr/>
            </a:pPr>
            <a:r>
              <a:rPr lang="nl-NL" dirty="0">
                <a:solidFill>
                  <a:prstClr val="black"/>
                </a:solidFill>
              </a:rPr>
              <a:t>Onbepaaldheid</a:t>
            </a:r>
          </a:p>
          <a:p>
            <a:pPr marL="285750" indent="-285750">
              <a:buFont typeface="Arial" panose="020B0604020202020204" pitchFamily="34" charset="0"/>
              <a:buChar char="•"/>
              <a:defRPr/>
            </a:pPr>
            <a:r>
              <a:rPr lang="nl-NL" dirty="0">
                <a:solidFill>
                  <a:prstClr val="black"/>
                </a:solidFill>
              </a:rPr>
              <a:t>Toepassingen</a:t>
            </a:r>
          </a:p>
          <a:p>
            <a:pPr marL="285750" indent="-285750">
              <a:buFont typeface="Arial" panose="020B0604020202020204" pitchFamily="34" charset="0"/>
              <a:buChar char="•"/>
              <a:defRPr/>
            </a:pPr>
            <a:r>
              <a:rPr lang="nl-NL" dirty="0" err="1">
                <a:solidFill>
                  <a:prstClr val="black"/>
                </a:solidFill>
              </a:rPr>
              <a:t>Schröding</a:t>
            </a:r>
            <a:r>
              <a:rPr lang="nl-NL" dirty="0">
                <a:solidFill>
                  <a:prstClr val="black"/>
                </a:solidFill>
              </a:rPr>
              <a:t>. Kat</a:t>
            </a:r>
          </a:p>
          <a:p>
            <a:pPr marL="285750" indent="-285750">
              <a:buFont typeface="Arial" panose="020B0604020202020204" pitchFamily="34" charset="0"/>
              <a:buChar char="•"/>
              <a:defRPr/>
            </a:pPr>
            <a:r>
              <a:rPr lang="nl-NL" dirty="0">
                <a:solidFill>
                  <a:prstClr val="black"/>
                </a:solidFill>
              </a:rPr>
              <a:t>Extra</a:t>
            </a:r>
          </a:p>
          <a:p>
            <a:pPr marL="285750" indent="-285750">
              <a:buFont typeface="Arial" panose="020B0604020202020204" pitchFamily="34" charset="0"/>
              <a:buChar char="•"/>
              <a:defRPr/>
            </a:pPr>
            <a:endParaRPr lang="nl-NL" dirty="0">
              <a:solidFill>
                <a:prstClr val="black"/>
              </a:solidFill>
            </a:endParaRPr>
          </a:p>
        </p:txBody>
      </p:sp>
      <p:cxnSp>
        <p:nvCxnSpPr>
          <p:cNvPr id="5" name="Rechte verbindingslijn 4">
            <a:extLst>
              <a:ext uri="{FF2B5EF4-FFF2-40B4-BE49-F238E27FC236}">
                <a16:creationId xmlns:a16="http://schemas.microsoft.com/office/drawing/2014/main" id="{F90BAB6E-CCA5-4562-A207-7FEE44D31F65}"/>
              </a:ext>
            </a:extLst>
          </p:cNvPr>
          <p:cNvCxnSpPr>
            <a:cxnSpLocks/>
          </p:cNvCxnSpPr>
          <p:nvPr userDrawn="1"/>
        </p:nvCxnSpPr>
        <p:spPr>
          <a:xfrm>
            <a:off x="1991544" y="592231"/>
            <a:ext cx="0" cy="5756556"/>
          </a:xfrm>
          <a:prstGeom prst="line">
            <a:avLst/>
          </a:prstGeom>
        </p:spPr>
        <p:style>
          <a:lnRef idx="1">
            <a:schemeClr val="accent5"/>
          </a:lnRef>
          <a:fillRef idx="0">
            <a:schemeClr val="accent5"/>
          </a:fillRef>
          <a:effectRef idx="0">
            <a:schemeClr val="accent5"/>
          </a:effectRef>
          <a:fontRef idx="minor">
            <a:schemeClr val="tx1"/>
          </a:fontRef>
        </p:style>
      </p:cxnSp>
      <p:sp>
        <p:nvSpPr>
          <p:cNvPr id="6" name="Tekstvak 5">
            <a:extLst>
              <a:ext uri="{FF2B5EF4-FFF2-40B4-BE49-F238E27FC236}">
                <a16:creationId xmlns:a16="http://schemas.microsoft.com/office/drawing/2014/main" id="{F2EC1C4C-4061-4E9C-9E7A-3B0495B516D7}"/>
              </a:ext>
            </a:extLst>
          </p:cNvPr>
          <p:cNvSpPr txBox="1"/>
          <p:nvPr userDrawn="1"/>
        </p:nvSpPr>
        <p:spPr>
          <a:xfrm>
            <a:off x="5173691" y="6540909"/>
            <a:ext cx="2304253" cy="369332"/>
          </a:xfrm>
          <a:prstGeom prst="rect">
            <a:avLst/>
          </a:prstGeom>
          <a:noFill/>
        </p:spPr>
        <p:txBody>
          <a:bodyPr wrap="square" rtlCol="0">
            <a:spAutoFit/>
          </a:bodyPr>
          <a:lstStyle/>
          <a:p>
            <a:pPr>
              <a:defRPr/>
            </a:pPr>
            <a:r>
              <a:rPr lang="nl-NL" dirty="0">
                <a:solidFill>
                  <a:prstClr val="black"/>
                </a:solidFill>
              </a:rPr>
              <a:t>Quantumwereld</a:t>
            </a:r>
          </a:p>
        </p:txBody>
      </p:sp>
    </p:spTree>
    <p:extLst>
      <p:ext uri="{BB962C8B-B14F-4D97-AF65-F5344CB8AC3E}">
        <p14:creationId xmlns:p14="http://schemas.microsoft.com/office/powerpoint/2010/main" val="526468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613" y="4406900"/>
            <a:ext cx="10363200" cy="1362075"/>
          </a:xfrm>
        </p:spPr>
        <p:txBody>
          <a:bodyPr anchor="t"/>
          <a:lstStyle>
            <a:lvl1pPr algn="l">
              <a:defRPr sz="4000" b="1" cap="all"/>
            </a:lvl1pPr>
          </a:lstStyle>
          <a:p>
            <a:r>
              <a:rPr lang="nl-NL"/>
              <a:t>Klik om de stijl te bewerken</a:t>
            </a:r>
            <a:endParaRPr lang="en-GB"/>
          </a:p>
        </p:txBody>
      </p:sp>
      <p:sp>
        <p:nvSpPr>
          <p:cNvPr id="3" name="Tijdelijke aanduiding voor tekst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5" name="Tijdelijke aanduiding voor voettekst 4"/>
          <p:cNvSpPr>
            <a:spLocks noGrp="1"/>
          </p:cNvSpPr>
          <p:nvPr>
            <p:ph type="ftr" sz="quarter" idx="11"/>
          </p:nvPr>
        </p:nvSpPr>
        <p:spPr>
          <a:xfrm>
            <a:off x="4943872" y="6526670"/>
            <a:ext cx="5952661" cy="383571"/>
          </a:xfrm>
          <a:prstGeom prst="rect">
            <a:avLst/>
          </a:prstGeom>
        </p:spPr>
        <p:txBody>
          <a:bodyPr/>
          <a:lstStyle/>
          <a:p>
            <a:endParaRPr lang="en-GB">
              <a:solidFill>
                <a:prstClr val="white">
                  <a:lumMod val="85000"/>
                </a:prstClr>
              </a:solidFill>
            </a:endParaRPr>
          </a:p>
        </p:txBody>
      </p:sp>
    </p:spTree>
    <p:extLst>
      <p:ext uri="{BB962C8B-B14F-4D97-AF65-F5344CB8AC3E}">
        <p14:creationId xmlns:p14="http://schemas.microsoft.com/office/powerpoint/2010/main" val="2456298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OEDE VERSIE VOOR ELKE DIA. GEBRUIK DEZE">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991537" y="1525807"/>
            <a:ext cx="10200459" cy="478112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9" name="Picture 6" descr="RUGR_logoEN_rood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3339" y="116635"/>
            <a:ext cx="1704189" cy="47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voettekst 4"/>
          <p:cNvSpPr>
            <a:spLocks noGrp="1"/>
          </p:cNvSpPr>
          <p:nvPr>
            <p:ph type="ftr" sz="quarter" idx="3"/>
          </p:nvPr>
        </p:nvSpPr>
        <p:spPr>
          <a:xfrm>
            <a:off x="4943872" y="6526670"/>
            <a:ext cx="5952661" cy="383571"/>
          </a:xfrm>
          <a:prstGeom prst="rect">
            <a:avLst/>
          </a:prstGeom>
        </p:spPr>
        <p:txBody>
          <a:bodyPr vert="horz" lIns="91440" tIns="45720" rIns="91440" bIns="45720" rtlCol="0" anchor="ctr"/>
          <a:lstStyle>
            <a:lvl1pPr algn="ctr">
              <a:defRPr sz="1600">
                <a:solidFill>
                  <a:schemeClr val="bg1">
                    <a:lumMod val="8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lumMod val="85000"/>
                  </a:prstClr>
                </a:solidFill>
                <a:effectLst/>
                <a:uLnTx/>
                <a:uFillTx/>
                <a:latin typeface="Candara"/>
                <a:ea typeface="+mn-ea"/>
                <a:cs typeface="+mn-cs"/>
              </a:rPr>
              <a:t>Quantumwereld</a:t>
            </a:r>
          </a:p>
        </p:txBody>
      </p:sp>
      <p:sp>
        <p:nvSpPr>
          <p:cNvPr id="4" name="Titel 3"/>
          <p:cNvSpPr>
            <a:spLocks noGrp="1"/>
          </p:cNvSpPr>
          <p:nvPr>
            <p:ph type="title"/>
          </p:nvPr>
        </p:nvSpPr>
        <p:spPr>
          <a:xfrm>
            <a:off x="1991537" y="354433"/>
            <a:ext cx="10200462" cy="1143000"/>
          </a:xfrm>
        </p:spPr>
        <p:txBody>
          <a:bodyPr/>
          <a:lstStyle/>
          <a:p>
            <a:r>
              <a:rPr lang="nl-NL" dirty="0"/>
              <a:t>Klik om de stijl te bewerken</a:t>
            </a:r>
            <a:endParaRPr lang="en-GB" dirty="0"/>
          </a:p>
        </p:txBody>
      </p:sp>
      <p:sp>
        <p:nvSpPr>
          <p:cNvPr id="11" name="Tekstvak 10">
            <a:extLst>
              <a:ext uri="{FF2B5EF4-FFF2-40B4-BE49-F238E27FC236}">
                <a16:creationId xmlns:a16="http://schemas.microsoft.com/office/drawing/2014/main" id="{21580E9A-E95A-4143-A910-6931A16904BC}"/>
              </a:ext>
            </a:extLst>
          </p:cNvPr>
          <p:cNvSpPr txBox="1"/>
          <p:nvPr userDrawn="1"/>
        </p:nvSpPr>
        <p:spPr>
          <a:xfrm>
            <a:off x="6" y="631599"/>
            <a:ext cx="1991531" cy="5909310"/>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Intro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Deeltjes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Golven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Superpositie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Interferentie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Licht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mn-lt"/>
                <a:ea typeface="+mn-ea"/>
                <a:cs typeface="+mn-cs"/>
              </a:rPr>
              <a:t>Fotoel</a:t>
            </a:r>
            <a:r>
              <a:rPr kumimoji="0" lang="nl-NL" sz="1800" b="0" i="0" u="none" strike="noStrike" kern="1200" cap="none" spc="0" normalizeH="0" baseline="0" noProof="0" dirty="0">
                <a:ln>
                  <a:noFill/>
                </a:ln>
                <a:solidFill>
                  <a:prstClr val="black"/>
                </a:solidFill>
                <a:effectLst/>
                <a:uLnTx/>
                <a:uFillTx/>
                <a:latin typeface="+mn-lt"/>
                <a:ea typeface="+mn-ea"/>
                <a:cs typeface="+mn-cs"/>
              </a:rPr>
              <a:t>. Effect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Foton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Impuls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De </a:t>
            </a:r>
            <a:r>
              <a:rPr kumimoji="0" lang="nl-NL" sz="1800" b="0" i="0" u="none" strike="noStrike" kern="1200" cap="none" spc="0" normalizeH="0" baseline="0" noProof="0" dirty="0" err="1">
                <a:ln>
                  <a:noFill/>
                </a:ln>
                <a:solidFill>
                  <a:prstClr val="black"/>
                </a:solidFill>
                <a:effectLst/>
                <a:uLnTx/>
                <a:uFillTx/>
                <a:latin typeface="+mn-lt"/>
                <a:ea typeface="+mn-ea"/>
                <a:cs typeface="+mn-cs"/>
              </a:rPr>
              <a:t>Broglie</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Dubbele spleet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Elektron golf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Interpretaties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Atoommodel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Deeltje in doos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rPr>
              <a:t>Toepassingen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3" action="ppaction://hlinksldjump"/>
              </a:rPr>
              <a:t>Tunneleffect</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4" action="ppaction://hlinksldjump"/>
              </a:rPr>
              <a:t>Onbepaaldheid</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5" action="ppaction://hlinksldjump"/>
              </a:rPr>
              <a:t>Toepassingen</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mn-lt"/>
                <a:ea typeface="+mn-ea"/>
                <a:cs typeface="+mn-cs"/>
                <a:hlinkClick r:id="rId6" action="ppaction://hlinksldjump"/>
              </a:rPr>
              <a:t>Schröding</a:t>
            </a:r>
            <a:r>
              <a:rPr kumimoji="0" lang="nl-NL" sz="1800" b="0" i="0" u="none" strike="noStrike" kern="1200" cap="none" spc="0" normalizeH="0" baseline="0" noProof="0" dirty="0">
                <a:ln>
                  <a:noFill/>
                </a:ln>
                <a:solidFill>
                  <a:prstClr val="black"/>
                </a:solidFill>
                <a:effectLst/>
                <a:uLnTx/>
                <a:uFillTx/>
                <a:latin typeface="+mn-lt"/>
                <a:ea typeface="+mn-ea"/>
                <a:cs typeface="+mn-cs"/>
                <a:hlinkClick r:id="rId6" action="ppaction://hlinksldjump"/>
              </a:rPr>
              <a:t>. Kat</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mn-lt"/>
                <a:ea typeface="+mn-ea"/>
                <a:cs typeface="+mn-cs"/>
                <a:hlinkClick r:id="rId7" action="ppaction://hlinksldjump"/>
              </a:rPr>
              <a:t>Extra</a:t>
            </a:r>
            <a:endParaRPr kumimoji="0" lang="nl-NL" sz="1800" b="0" i="0" u="none" strike="noStrike" kern="1200" cap="none" spc="0" normalizeH="0" baseline="0" noProof="0" dirty="0">
              <a:ln>
                <a:noFill/>
              </a:ln>
              <a:solidFill>
                <a:prstClr val="black"/>
              </a:solidFill>
              <a:effectLst/>
              <a:uLnTx/>
              <a:uFillTx/>
              <a:latin typeface="+mn-lt"/>
              <a:ea typeface="+mn-ea"/>
              <a:cs typeface="+mn-cs"/>
            </a:endParaRPr>
          </a:p>
        </p:txBody>
      </p:sp>
      <p:cxnSp>
        <p:nvCxnSpPr>
          <p:cNvPr id="5" name="Rechte verbindingslijn 4">
            <a:extLst>
              <a:ext uri="{FF2B5EF4-FFF2-40B4-BE49-F238E27FC236}">
                <a16:creationId xmlns:a16="http://schemas.microsoft.com/office/drawing/2014/main" id="{F90BAB6E-CCA5-4562-A207-7FEE44D31F65}"/>
              </a:ext>
            </a:extLst>
          </p:cNvPr>
          <p:cNvCxnSpPr>
            <a:cxnSpLocks/>
          </p:cNvCxnSpPr>
          <p:nvPr userDrawn="1"/>
        </p:nvCxnSpPr>
        <p:spPr>
          <a:xfrm>
            <a:off x="1991544" y="592231"/>
            <a:ext cx="0" cy="5756556"/>
          </a:xfrm>
          <a:prstGeom prst="line">
            <a:avLst/>
          </a:prstGeom>
        </p:spPr>
        <p:style>
          <a:lnRef idx="1">
            <a:schemeClr val="accent5"/>
          </a:lnRef>
          <a:fillRef idx="0">
            <a:schemeClr val="accent5"/>
          </a:fillRef>
          <a:effectRef idx="0">
            <a:schemeClr val="accent5"/>
          </a:effectRef>
          <a:fontRef idx="minor">
            <a:schemeClr val="tx1"/>
          </a:fontRef>
        </p:style>
      </p:cxnSp>
      <p:sp>
        <p:nvSpPr>
          <p:cNvPr id="6" name="Tekstvak 5">
            <a:extLst>
              <a:ext uri="{FF2B5EF4-FFF2-40B4-BE49-F238E27FC236}">
                <a16:creationId xmlns:a16="http://schemas.microsoft.com/office/drawing/2014/main" id="{F2EC1C4C-4061-4E9C-9E7A-3B0495B516D7}"/>
              </a:ext>
            </a:extLst>
          </p:cNvPr>
          <p:cNvSpPr txBox="1"/>
          <p:nvPr userDrawn="1"/>
        </p:nvSpPr>
        <p:spPr>
          <a:xfrm>
            <a:off x="5173691" y="6540909"/>
            <a:ext cx="23042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Quantumwereld</a:t>
            </a:r>
          </a:p>
        </p:txBody>
      </p:sp>
    </p:spTree>
    <p:extLst>
      <p:ext uri="{BB962C8B-B14F-4D97-AF65-F5344CB8AC3E}">
        <p14:creationId xmlns:p14="http://schemas.microsoft.com/office/powerpoint/2010/main" val="385203470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hthoek 16"/>
          <p:cNvSpPr/>
          <p:nvPr/>
        </p:nvSpPr>
        <p:spPr>
          <a:xfrm>
            <a:off x="11" y="6545114"/>
            <a:ext cx="12223764" cy="348787"/>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 name="Tijdelijke aanduiding voor ti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l-NL" dirty="0"/>
              <a:t>Klik om de stijl te bewerken</a:t>
            </a:r>
            <a:endParaRPr lang="en-US" dirty="0"/>
          </a:p>
        </p:txBody>
      </p:sp>
      <p:sp>
        <p:nvSpPr>
          <p:cNvPr id="3" name="Tijdelijke aanduiding voor tekst 2"/>
          <p:cNvSpPr>
            <a:spLocks noGrp="1"/>
          </p:cNvSpPr>
          <p:nvPr>
            <p:ph type="body" idx="1"/>
          </p:nvPr>
        </p:nvSpPr>
        <p:spPr>
          <a:xfrm>
            <a:off x="609600" y="1600200"/>
            <a:ext cx="10972800" cy="478112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21" name="Tijdelijke aanduiding voor dianummer 5"/>
          <p:cNvSpPr txBox="1">
            <a:spLocks/>
          </p:cNvSpPr>
          <p:nvPr/>
        </p:nvSpPr>
        <p:spPr>
          <a:xfrm>
            <a:off x="11128481" y="6490052"/>
            <a:ext cx="962235" cy="34667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7451836-1C82-4224-92F1-B08B9ACF7D0D}" type="slidenum">
              <a:rPr kumimoji="0" lang="en-US" sz="1800" b="0" i="0" u="none" strike="noStrike" kern="1200" cap="none" spc="0" normalizeH="0" baseline="0" noProof="0" smtClean="0">
                <a:ln>
                  <a:noFill/>
                </a:ln>
                <a:solidFill>
                  <a:prstClr val="white"/>
                </a:solidFill>
                <a:effectLst/>
                <a:uLnTx/>
                <a:uFillTx/>
                <a:latin typeface="Candar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4" name="Tijdelijke aanduiding voor datum 3">
            <a:extLst>
              <a:ext uri="{FF2B5EF4-FFF2-40B4-BE49-F238E27FC236}">
                <a16:creationId xmlns:a16="http://schemas.microsoft.com/office/drawing/2014/main" id="{2E949527-DF52-DE7F-CACD-BDCF3C5DFC07}"/>
              </a:ext>
            </a:extLst>
          </p:cNvPr>
          <p:cNvSpPr txBox="1">
            <a:spLocks/>
          </p:cNvSpPr>
          <p:nvPr userDrawn="1"/>
        </p:nvSpPr>
        <p:spPr>
          <a:xfrm>
            <a:off x="171393" y="6471604"/>
            <a:ext cx="3802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err="1">
                <a:solidFill>
                  <a:prstClr val="black"/>
                </a:solidFill>
              </a:rPr>
              <a:t>Quantumwereld</a:t>
            </a:r>
            <a:r>
              <a:rPr lang="en-US" sz="1600" dirty="0">
                <a:solidFill>
                  <a:prstClr val="black"/>
                </a:solidFill>
              </a:rPr>
              <a:t> en Nature of Science </a:t>
            </a:r>
          </a:p>
        </p:txBody>
      </p:sp>
      <p:sp>
        <p:nvSpPr>
          <p:cNvPr id="6" name="Tijdelijke aanduiding voor datum 3">
            <a:extLst>
              <a:ext uri="{FF2B5EF4-FFF2-40B4-BE49-F238E27FC236}">
                <a16:creationId xmlns:a16="http://schemas.microsoft.com/office/drawing/2014/main" id="{11BF25EC-E242-7554-2891-BCD2D85E33B8}"/>
              </a:ext>
            </a:extLst>
          </p:cNvPr>
          <p:cNvSpPr txBox="1">
            <a:spLocks/>
          </p:cNvSpPr>
          <p:nvPr userDrawn="1"/>
        </p:nvSpPr>
        <p:spPr>
          <a:xfrm>
            <a:off x="171393" y="6690784"/>
            <a:ext cx="3802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dirty="0">
                <a:solidFill>
                  <a:schemeClr val="bg1"/>
                </a:solidFill>
              </a:rPr>
              <a:t>Kirsten Stadermann 2o22</a:t>
            </a:r>
          </a:p>
        </p:txBody>
      </p:sp>
    </p:spTree>
    <p:extLst>
      <p:ext uri="{BB962C8B-B14F-4D97-AF65-F5344CB8AC3E}">
        <p14:creationId xmlns:p14="http://schemas.microsoft.com/office/powerpoint/2010/main" val="3812654235"/>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hthoek 16"/>
          <p:cNvSpPr/>
          <p:nvPr userDrawn="1"/>
        </p:nvSpPr>
        <p:spPr>
          <a:xfrm>
            <a:off x="11" y="6545114"/>
            <a:ext cx="12223764" cy="348787"/>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 name="Tijdelijke aanduiding voor ti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l-NL" dirty="0"/>
              <a:t>Klik om de stijl te bewerken</a:t>
            </a:r>
            <a:endParaRPr lang="en-US" dirty="0"/>
          </a:p>
        </p:txBody>
      </p:sp>
      <p:sp>
        <p:nvSpPr>
          <p:cNvPr id="3" name="Tijdelijke aanduiding voor tekst 2"/>
          <p:cNvSpPr>
            <a:spLocks noGrp="1"/>
          </p:cNvSpPr>
          <p:nvPr>
            <p:ph type="body" idx="1"/>
          </p:nvPr>
        </p:nvSpPr>
        <p:spPr>
          <a:xfrm>
            <a:off x="609600" y="1600200"/>
            <a:ext cx="10972800" cy="478112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21" name="Tijdelijke aanduiding voor dianummer 5"/>
          <p:cNvSpPr txBox="1">
            <a:spLocks/>
          </p:cNvSpPr>
          <p:nvPr/>
        </p:nvSpPr>
        <p:spPr>
          <a:xfrm>
            <a:off x="11128481" y="6490052"/>
            <a:ext cx="962235" cy="34667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7451836-1C82-4224-92F1-B08B9ACF7D0D}" type="slidenum">
              <a:rPr lang="en-US" smtClean="0">
                <a:solidFill>
                  <a:prstClr val="white"/>
                </a:solidFill>
              </a:rPr>
              <a:pPr>
                <a:defRPr/>
              </a:pPr>
              <a:t>‹nr.›</a:t>
            </a:fld>
            <a:endParaRPr lang="en-US" dirty="0">
              <a:solidFill>
                <a:prstClr val="white"/>
              </a:solidFill>
            </a:endParaRPr>
          </a:p>
        </p:txBody>
      </p:sp>
      <p:sp>
        <p:nvSpPr>
          <p:cNvPr id="4" name="Tijdelijke aanduiding voor datum 3">
            <a:extLst>
              <a:ext uri="{FF2B5EF4-FFF2-40B4-BE49-F238E27FC236}">
                <a16:creationId xmlns:a16="http://schemas.microsoft.com/office/drawing/2014/main" id="{5F2DC447-7AE2-583C-B934-785EADF6D3AB}"/>
              </a:ext>
            </a:extLst>
          </p:cNvPr>
          <p:cNvSpPr txBox="1">
            <a:spLocks/>
          </p:cNvSpPr>
          <p:nvPr userDrawn="1"/>
        </p:nvSpPr>
        <p:spPr>
          <a:xfrm>
            <a:off x="171393" y="6471604"/>
            <a:ext cx="3802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err="1">
                <a:solidFill>
                  <a:prstClr val="black"/>
                </a:solidFill>
              </a:rPr>
              <a:t>Quantumwereld</a:t>
            </a:r>
            <a:r>
              <a:rPr lang="en-US" sz="1600" dirty="0">
                <a:solidFill>
                  <a:prstClr val="black"/>
                </a:solidFill>
              </a:rPr>
              <a:t> en Nature of Science </a:t>
            </a:r>
          </a:p>
        </p:txBody>
      </p:sp>
      <p:sp>
        <p:nvSpPr>
          <p:cNvPr id="6" name="Tijdelijke aanduiding voor datum 3">
            <a:extLst>
              <a:ext uri="{FF2B5EF4-FFF2-40B4-BE49-F238E27FC236}">
                <a16:creationId xmlns:a16="http://schemas.microsoft.com/office/drawing/2014/main" id="{07D8FFFA-1B47-7B41-F3A4-E78FD27FB2B2}"/>
              </a:ext>
            </a:extLst>
          </p:cNvPr>
          <p:cNvSpPr txBox="1">
            <a:spLocks/>
          </p:cNvSpPr>
          <p:nvPr userDrawn="1"/>
        </p:nvSpPr>
        <p:spPr>
          <a:xfrm>
            <a:off x="171393" y="6690784"/>
            <a:ext cx="3802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dirty="0">
                <a:solidFill>
                  <a:schemeClr val="bg1"/>
                </a:solidFill>
              </a:rPr>
              <a:t>Kirsten Stadermann 2o22</a:t>
            </a:r>
          </a:p>
        </p:txBody>
      </p:sp>
    </p:spTree>
    <p:extLst>
      <p:ext uri="{BB962C8B-B14F-4D97-AF65-F5344CB8AC3E}">
        <p14:creationId xmlns:p14="http://schemas.microsoft.com/office/powerpoint/2010/main" val="1305822492"/>
      </p:ext>
    </p:extLst>
  </p:cSld>
  <p:clrMap bg1="lt1" tx1="dk1" bg2="lt2" tx2="dk2" accent1="accent1" accent2="accent2" accent3="accent3" accent4="accent4" accent5="accent5" accent6="accent6" hlink="hlink" folHlink="folHlink"/>
  <p:sldLayoutIdLst>
    <p:sldLayoutId id="2147483675" r:id="rId1"/>
    <p:sldLayoutId id="214748367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hthoek 16"/>
          <p:cNvSpPr/>
          <p:nvPr/>
        </p:nvSpPr>
        <p:spPr>
          <a:xfrm>
            <a:off x="11" y="6545114"/>
            <a:ext cx="12223764" cy="348787"/>
          </a:xfrm>
          <a:prstGeom prst="rect">
            <a:avLst/>
          </a:prstGeom>
          <a:solidFill>
            <a:srgbClr val="CC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ndara"/>
              <a:ea typeface="+mn-ea"/>
              <a:cs typeface="+mn-cs"/>
            </a:endParaRPr>
          </a:p>
        </p:txBody>
      </p:sp>
      <p:sp>
        <p:nvSpPr>
          <p:cNvPr id="2" name="Tijdelijke aanduiding voor ti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l-NL" dirty="0"/>
              <a:t>Klik om de stijl te bewerken</a:t>
            </a:r>
            <a:endParaRPr lang="en-US" dirty="0"/>
          </a:p>
        </p:txBody>
      </p:sp>
      <p:sp>
        <p:nvSpPr>
          <p:cNvPr id="3" name="Tijdelijke aanduiding voor tekst 2"/>
          <p:cNvSpPr>
            <a:spLocks noGrp="1"/>
          </p:cNvSpPr>
          <p:nvPr>
            <p:ph type="body" idx="1"/>
          </p:nvPr>
        </p:nvSpPr>
        <p:spPr>
          <a:xfrm>
            <a:off x="609600" y="1600200"/>
            <a:ext cx="10972800" cy="478112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21" name="Tijdelijke aanduiding voor dianummer 5"/>
          <p:cNvSpPr txBox="1">
            <a:spLocks/>
          </p:cNvSpPr>
          <p:nvPr/>
        </p:nvSpPr>
        <p:spPr>
          <a:xfrm>
            <a:off x="11128481" y="6490052"/>
            <a:ext cx="962235" cy="34667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7451836-1C82-4224-92F1-B08B9ACF7D0D}" type="slidenum">
              <a:rPr kumimoji="0" lang="en-US" sz="1800" b="0" i="0" u="none" strike="noStrike" kern="1200" cap="none" spc="0" normalizeH="0" baseline="0" noProof="0" smtClean="0">
                <a:ln>
                  <a:noFill/>
                </a:ln>
                <a:solidFill>
                  <a:prstClr val="white"/>
                </a:solidFill>
                <a:effectLst/>
                <a:uLnTx/>
                <a:uFillTx/>
                <a:latin typeface="Candar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en-US" sz="1800" b="0" i="0" u="none" strike="noStrike" kern="1200" cap="none" spc="0" normalizeH="0" baseline="0" noProof="0" dirty="0">
              <a:ln>
                <a:noFill/>
              </a:ln>
              <a:solidFill>
                <a:prstClr val="white"/>
              </a:solidFill>
              <a:effectLst/>
              <a:uLnTx/>
              <a:uFillTx/>
              <a:latin typeface="Candara"/>
              <a:ea typeface="+mn-ea"/>
              <a:cs typeface="+mn-cs"/>
            </a:endParaRPr>
          </a:p>
        </p:txBody>
      </p:sp>
      <p:sp>
        <p:nvSpPr>
          <p:cNvPr id="4" name="Tijdelijke aanduiding voor datum 3">
            <a:extLst>
              <a:ext uri="{FF2B5EF4-FFF2-40B4-BE49-F238E27FC236}">
                <a16:creationId xmlns:a16="http://schemas.microsoft.com/office/drawing/2014/main" id="{7519F803-46A7-906E-0B8C-766D6FB0097C}"/>
              </a:ext>
            </a:extLst>
          </p:cNvPr>
          <p:cNvSpPr txBox="1">
            <a:spLocks/>
          </p:cNvSpPr>
          <p:nvPr userDrawn="1"/>
        </p:nvSpPr>
        <p:spPr>
          <a:xfrm>
            <a:off x="171393" y="6471604"/>
            <a:ext cx="3802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err="1">
                <a:solidFill>
                  <a:prstClr val="black"/>
                </a:solidFill>
              </a:rPr>
              <a:t>Quantumwereld</a:t>
            </a:r>
            <a:r>
              <a:rPr lang="en-US" sz="1600" dirty="0">
                <a:solidFill>
                  <a:prstClr val="black"/>
                </a:solidFill>
              </a:rPr>
              <a:t> en Nature of Science </a:t>
            </a:r>
          </a:p>
        </p:txBody>
      </p:sp>
      <p:sp>
        <p:nvSpPr>
          <p:cNvPr id="6" name="Tijdelijke aanduiding voor datum 3">
            <a:extLst>
              <a:ext uri="{FF2B5EF4-FFF2-40B4-BE49-F238E27FC236}">
                <a16:creationId xmlns:a16="http://schemas.microsoft.com/office/drawing/2014/main" id="{2B1551E7-18C2-7604-D7BE-D0CE4AC97572}"/>
              </a:ext>
            </a:extLst>
          </p:cNvPr>
          <p:cNvSpPr txBox="1">
            <a:spLocks/>
          </p:cNvSpPr>
          <p:nvPr userDrawn="1"/>
        </p:nvSpPr>
        <p:spPr>
          <a:xfrm>
            <a:off x="171393" y="6690784"/>
            <a:ext cx="380208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000" dirty="0">
                <a:solidFill>
                  <a:schemeClr val="bg1"/>
                </a:solidFill>
              </a:rPr>
              <a:t>Kirsten Stadermann 2o22</a:t>
            </a:r>
          </a:p>
        </p:txBody>
      </p:sp>
    </p:spTree>
    <p:extLst>
      <p:ext uri="{BB962C8B-B14F-4D97-AF65-F5344CB8AC3E}">
        <p14:creationId xmlns:p14="http://schemas.microsoft.com/office/powerpoint/2010/main" val="3288935267"/>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xml"/><Relationship Id="rId5" Type="http://schemas.openxmlformats.org/officeDocument/2006/relationships/image" Target="../media/image121.wmf"/><Relationship Id="rId4" Type="http://schemas.openxmlformats.org/officeDocument/2006/relationships/oleObject" Target="../embeddings/oleObject3.bin"/></Relationships>
</file>

<file path=ppt/slides/_rels/slide10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www.youtube.com/watch?v=JIGI-eXK0tg" TargetMode="Externa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hyperlink" Target="https://www.natuurkunde.nl/opdrachten/3003/kleurstof-in-een-cd-r-voorbeeldexamen-quantum" TargetMode="Externa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hyperlink" Target="https://phet.colorado.edu/nl/simulation/quantum-tunneling" TargetMode="External"/><Relationship Id="rId1" Type="http://schemas.openxmlformats.org/officeDocument/2006/relationships/slideLayout" Target="../slideLayouts/slideLayout4.xml"/><Relationship Id="rId4" Type="http://schemas.openxmlformats.org/officeDocument/2006/relationships/hyperlink" Target="https://youtu.be/CBrsWPCp_rs?t=20m28s"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www.youtube.com/watch?v=JLVWlGtqJ4o&amp;list=PLA531B34A4945EB41&amp;index=6" TargetMode="External"/><Relationship Id="rId2" Type="http://schemas.openxmlformats.org/officeDocument/2006/relationships/hyperlink" Target="https://www.youtube.com/watch?v=uq1h6jg61yI&amp;index=4&amp;list=PLA531B34A4945EB41" TargetMode="Externa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image" Target="../media/image128.wmf"/><Relationship Id="rId7" Type="http://schemas.openxmlformats.org/officeDocument/2006/relationships/oleObject" Target="../embeddings/oleObject6.bin"/><Relationship Id="rId2" Type="http://schemas.openxmlformats.org/officeDocument/2006/relationships/oleObject" Target="../embeddings/oleObject4.bin"/><Relationship Id="rId1" Type="http://schemas.openxmlformats.org/officeDocument/2006/relationships/slideLayout" Target="../slideLayouts/slideLayout4.xml"/><Relationship Id="rId6" Type="http://schemas.openxmlformats.org/officeDocument/2006/relationships/image" Target="../media/image130.jpeg"/><Relationship Id="rId5" Type="http://schemas.openxmlformats.org/officeDocument/2006/relationships/image" Target="../media/image129.wmf"/><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mqofuYCz9gs" TargetMode="External"/><Relationship Id="rId2" Type="http://schemas.openxmlformats.org/officeDocument/2006/relationships/hyperlink" Target="https://www.youtube.com/watch?v=4Z8Ma2YT8vY" TargetMode="Externa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quantumatlas.umd.edu/search"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youtube.com/watch?v=mqofuYCz9gs&amp;ab_channel=DoS-DomainofScience"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youtu.be/WIyTZDHuarQ"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walter-fendt.de/html5/phen/standingwavereflection_en.htm"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hyperlink" Target="http://www.falstad.com/qmatom" TargetMode="External"/><Relationship Id="rId3" Type="http://schemas.openxmlformats.org/officeDocument/2006/relationships/image" Target="../media/image29.gif"/><Relationship Id="rId7" Type="http://schemas.openxmlformats.org/officeDocument/2006/relationships/hyperlink" Target="http://www.falstad.com/qmatom/" TargetMode="External"/><Relationship Id="rId2" Type="http://schemas.openxmlformats.org/officeDocument/2006/relationships/image" Target="../media/image28.gif"/><Relationship Id="rId1" Type="http://schemas.openxmlformats.org/officeDocument/2006/relationships/slideLayout" Target="../slideLayouts/slideLayout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falstad.com/qm1d/"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oleObject" Target="../embeddings/oleObject1.bin"/><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30.gif"/><Relationship Id="rId4" Type="http://schemas.openxmlformats.org/officeDocument/2006/relationships/image" Target="../media/image29.gif"/></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0.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youtu.be/Bm2WievRZWA" TargetMode="Externa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FetV6GJ2Fls&amp;feature=related" TargetMode="External"/><Relationship Id="rId2" Type="http://schemas.openxmlformats.org/officeDocument/2006/relationships/hyperlink" Target="http://www.youtube.com/watch?v=FetV6GJ2Fls&amp;feature=related" TargetMode="Externa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youtube.com/watch?v=a8FTr2qMutA" TargetMode="Externa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emf"/><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www.youtube.com/watch?v=Fw6dI7cguCg&amp;feature=related" TargetMode="Externa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emf"/><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err="1"/>
              <a:t>Quantumwereld</a:t>
            </a:r>
            <a:r>
              <a:rPr lang="en-GB" dirty="0"/>
              <a:t> </a:t>
            </a:r>
            <a:br>
              <a:rPr lang="en-GB" dirty="0"/>
            </a:br>
            <a:r>
              <a:rPr lang="en-GB" sz="2800" b="0" dirty="0" err="1">
                <a:latin typeface="+mn-lt"/>
              </a:rPr>
              <a:t>deel</a:t>
            </a:r>
            <a:r>
              <a:rPr lang="en-GB" sz="2800" b="0" dirty="0">
                <a:latin typeface="+mn-lt"/>
              </a:rPr>
              <a:t> 3</a:t>
            </a:r>
            <a:endParaRPr lang="en-GB" sz="2800" b="0" dirty="0"/>
          </a:p>
        </p:txBody>
      </p:sp>
      <p:sp>
        <p:nvSpPr>
          <p:cNvPr id="3" name="Tijdelijke aanduiding voor tekst 2"/>
          <p:cNvSpPr>
            <a:spLocks noGrp="1"/>
          </p:cNvSpPr>
          <p:nvPr>
            <p:ph type="body" idx="1"/>
          </p:nvPr>
        </p:nvSpPr>
        <p:spPr/>
        <p:txBody>
          <a:bodyPr/>
          <a:lstStyle/>
          <a:p>
            <a:r>
              <a:rPr lang="en-GB" dirty="0"/>
              <a:t>Het </a:t>
            </a:r>
            <a:r>
              <a:rPr lang="en-GB" dirty="0" err="1"/>
              <a:t>meest</a:t>
            </a:r>
            <a:r>
              <a:rPr lang="en-GB" dirty="0"/>
              <a:t> </a:t>
            </a:r>
            <a:r>
              <a:rPr lang="en-GB" dirty="0" err="1"/>
              <a:t>fascinerende</a:t>
            </a:r>
            <a:r>
              <a:rPr lang="en-GB" dirty="0"/>
              <a:t> </a:t>
            </a:r>
            <a:r>
              <a:rPr lang="en-GB" dirty="0" err="1"/>
              <a:t>deel</a:t>
            </a:r>
            <a:r>
              <a:rPr lang="en-GB" dirty="0"/>
              <a:t> van de </a:t>
            </a:r>
            <a:r>
              <a:rPr lang="en-GB" dirty="0" err="1"/>
              <a:t>natuurkunde</a:t>
            </a:r>
            <a:endParaRPr lang="en-GB" dirty="0"/>
          </a:p>
        </p:txBody>
      </p:sp>
    </p:spTree>
    <p:extLst>
      <p:ext uri="{BB962C8B-B14F-4D97-AF65-F5344CB8AC3E}">
        <p14:creationId xmlns:p14="http://schemas.microsoft.com/office/powerpoint/2010/main" val="3194644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70B43B8-9092-4CC7-8B1F-A292CD17B466}"/>
              </a:ext>
            </a:extLst>
          </p:cNvPr>
          <p:cNvSpPr>
            <a:spLocks noGrp="1"/>
          </p:cNvSpPr>
          <p:nvPr>
            <p:ph idx="1"/>
          </p:nvPr>
        </p:nvSpPr>
        <p:spPr>
          <a:xfrm>
            <a:off x="2063552" y="1541126"/>
            <a:ext cx="10056436" cy="4781128"/>
          </a:xfrm>
        </p:spPr>
        <p:txBody>
          <a:bodyPr>
            <a:normAutofit/>
          </a:bodyPr>
          <a:lstStyle/>
          <a:p>
            <a:pPr marL="0" indent="0">
              <a:buNone/>
            </a:pPr>
            <a:r>
              <a:rPr lang="nl-NL" sz="2400" dirty="0"/>
              <a:t>In plaats van met elektronen kun je het dubbele spleet experiment ook met grotere deeltjes uitvoeren. </a:t>
            </a:r>
          </a:p>
          <a:p>
            <a:pPr marL="0" indent="0">
              <a:buNone/>
            </a:pPr>
            <a:r>
              <a:rPr lang="nl-NL" sz="2400" b="1" dirty="0"/>
              <a:t>Wat verandert er aan het interferentiepatroon als je met dezelfde snelheid waterstofatomen i.p.v. elektronen op de dubbele spleet schiet? </a:t>
            </a:r>
          </a:p>
          <a:p>
            <a:pPr marL="0" indent="0">
              <a:buNone/>
            </a:pPr>
            <a:endParaRPr lang="nl-NL" sz="2000" dirty="0"/>
          </a:p>
        </p:txBody>
      </p:sp>
      <p:sp>
        <p:nvSpPr>
          <p:cNvPr id="2" name="Titel 1">
            <a:extLst>
              <a:ext uri="{FF2B5EF4-FFF2-40B4-BE49-F238E27FC236}">
                <a16:creationId xmlns:a16="http://schemas.microsoft.com/office/drawing/2014/main" id="{BF0C9C15-F812-41D1-9EA0-E5AF494E28A5}"/>
              </a:ext>
            </a:extLst>
          </p:cNvPr>
          <p:cNvSpPr>
            <a:spLocks noGrp="1"/>
          </p:cNvSpPr>
          <p:nvPr>
            <p:ph type="title"/>
          </p:nvPr>
        </p:nvSpPr>
        <p:spPr>
          <a:xfrm>
            <a:off x="2127549" y="980728"/>
            <a:ext cx="7856884" cy="648072"/>
          </a:xfrm>
        </p:spPr>
        <p:txBody>
          <a:bodyPr>
            <a:normAutofit/>
          </a:bodyPr>
          <a:lstStyle/>
          <a:p>
            <a:pPr algn="l"/>
            <a:r>
              <a:rPr lang="nl-NL" sz="2600" b="1" dirty="0"/>
              <a:t>Dubbele spleet experiment </a:t>
            </a:r>
            <a:r>
              <a:rPr lang="nl-NL" sz="2200" dirty="0">
                <a:solidFill>
                  <a:schemeClr val="bg2">
                    <a:lumMod val="75000"/>
                  </a:schemeClr>
                </a:solidFill>
              </a:rPr>
              <a:t>(vraag 7 en 8)</a:t>
            </a:r>
            <a:endParaRPr lang="nl-NL" sz="2200" b="1" dirty="0"/>
          </a:p>
        </p:txBody>
      </p:sp>
      <p:pic>
        <p:nvPicPr>
          <p:cNvPr id="5" name="Afbeelding 4">
            <a:extLst>
              <a:ext uri="{FF2B5EF4-FFF2-40B4-BE49-F238E27FC236}">
                <a16:creationId xmlns:a16="http://schemas.microsoft.com/office/drawing/2014/main" id="{6911A93C-85C7-424D-959B-1BE80AFF9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1414" y="3283130"/>
            <a:ext cx="4087885" cy="2666149"/>
          </a:xfrm>
          <a:prstGeom prst="rect">
            <a:avLst/>
          </a:prstGeom>
        </p:spPr>
      </p:pic>
      <p:sp>
        <p:nvSpPr>
          <p:cNvPr id="6" name="Tekstvak 5">
            <a:extLst>
              <a:ext uri="{FF2B5EF4-FFF2-40B4-BE49-F238E27FC236}">
                <a16:creationId xmlns:a16="http://schemas.microsoft.com/office/drawing/2014/main" id="{274982D0-46D5-4AA7-808B-964FBBEA4956}"/>
              </a:ext>
            </a:extLst>
          </p:cNvPr>
          <p:cNvSpPr txBox="1"/>
          <p:nvPr/>
        </p:nvSpPr>
        <p:spPr>
          <a:xfrm>
            <a:off x="2135560" y="3283131"/>
            <a:ext cx="5760640" cy="2554545"/>
          </a:xfrm>
          <a:prstGeom prst="rect">
            <a:avLst/>
          </a:prstGeom>
          <a:noFill/>
        </p:spPr>
        <p:txBody>
          <a:bodyPr wrap="square" rtlCol="0">
            <a:spAutoFit/>
          </a:bodyPr>
          <a:lstStyle/>
          <a:p>
            <a:pPr marL="457200" indent="-457200">
              <a:buFont typeface="+mj-lt"/>
              <a:buAutoNum type="alphaUcPeriod"/>
            </a:pPr>
            <a:r>
              <a:rPr lang="nl-NL" sz="2000" dirty="0">
                <a:solidFill>
                  <a:prstClr val="black"/>
                </a:solidFill>
              </a:rPr>
              <a:t>Niets.</a:t>
            </a:r>
          </a:p>
          <a:p>
            <a:pPr marL="457200" indent="-457200">
              <a:buFont typeface="+mj-lt"/>
              <a:buAutoNum type="alphaUcPeriod"/>
            </a:pPr>
            <a:endParaRPr lang="nl-NL" sz="2000" dirty="0">
              <a:solidFill>
                <a:prstClr val="black"/>
              </a:solidFill>
            </a:endParaRPr>
          </a:p>
          <a:p>
            <a:pPr marL="457200" indent="-457200">
              <a:buFont typeface="+mj-lt"/>
              <a:buAutoNum type="alphaUcPeriod"/>
            </a:pPr>
            <a:r>
              <a:rPr lang="nl-NL" sz="2000" dirty="0">
                <a:solidFill>
                  <a:prstClr val="black"/>
                </a:solidFill>
              </a:rPr>
              <a:t>De maxima en minima komen dichter bij elkaar.</a:t>
            </a:r>
          </a:p>
          <a:p>
            <a:r>
              <a:rPr lang="nl-NL" sz="2000" dirty="0">
                <a:solidFill>
                  <a:prstClr val="black"/>
                </a:solidFill>
              </a:rPr>
              <a:t> </a:t>
            </a:r>
          </a:p>
          <a:p>
            <a:pPr marL="457200" indent="-457200">
              <a:buFont typeface="+mj-lt"/>
              <a:buAutoNum type="alphaUcPeriod"/>
            </a:pPr>
            <a:r>
              <a:rPr lang="nl-NL" sz="2000" dirty="0">
                <a:solidFill>
                  <a:prstClr val="black"/>
                </a:solidFill>
              </a:rPr>
              <a:t>De maxima en minima gaan verder uit elkaar. </a:t>
            </a:r>
          </a:p>
          <a:p>
            <a:pPr marL="457200" indent="-457200">
              <a:buFont typeface="+mj-lt"/>
              <a:buAutoNum type="alphaUcPeriod"/>
            </a:pPr>
            <a:endParaRPr lang="nl-NL" sz="2000" dirty="0">
              <a:solidFill>
                <a:prstClr val="black"/>
              </a:solidFill>
            </a:endParaRPr>
          </a:p>
          <a:p>
            <a:pPr marL="457200" indent="-457200">
              <a:buFont typeface="+mj-lt"/>
              <a:buAutoNum type="alphaUcPeriod"/>
            </a:pPr>
            <a:r>
              <a:rPr lang="nl-NL" sz="2000" dirty="0">
                <a:solidFill>
                  <a:prstClr val="black"/>
                </a:solidFill>
              </a:rPr>
              <a:t>Het interferentiepatroon verdwijnt, er ontstaan twee maxima recht achter de spleten.</a:t>
            </a:r>
          </a:p>
        </p:txBody>
      </p:sp>
      <p:sp>
        <p:nvSpPr>
          <p:cNvPr id="7" name="Titel 1"/>
          <p:cNvSpPr txBox="1">
            <a:spLocks/>
          </p:cNvSpPr>
          <p:nvPr/>
        </p:nvSpPr>
        <p:spPr>
          <a:xfrm>
            <a:off x="2855640" y="0"/>
            <a:ext cx="93363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7899B2"/>
                </a:solidFill>
              </a:rPr>
              <a:t>Q4 </a:t>
            </a:r>
            <a:r>
              <a:rPr lang="nl-NL" sz="2400" dirty="0">
                <a:solidFill>
                  <a:srgbClr val="7899B2"/>
                </a:solidFill>
              </a:rPr>
              <a:t>Elektron </a:t>
            </a:r>
            <a:r>
              <a:rPr lang="en-GB" sz="1600" dirty="0">
                <a:solidFill>
                  <a:srgbClr val="FF0000"/>
                </a:solidFill>
              </a:rPr>
              <a:t>(SOC-37326052)</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72772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948163" y="42465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ndara"/>
                <a:ea typeface="+mj-ea"/>
                <a:cs typeface="+mj-cs"/>
              </a:rPr>
              <a:t>Bohrmodel</a:t>
            </a:r>
            <a:r>
              <a:rPr kumimoji="0" lang="en-US" sz="4400" b="0" i="0" u="none" strike="noStrike" kern="1200" cap="none" spc="0" normalizeH="0" baseline="0" noProof="0" dirty="0">
                <a:ln>
                  <a:noFill/>
                </a:ln>
                <a:solidFill>
                  <a:prstClr val="black"/>
                </a:solidFill>
                <a:effectLst/>
                <a:uLnTx/>
                <a:uFillTx/>
                <a:latin typeface="Candara"/>
                <a:ea typeface="+mj-ea"/>
                <a:cs typeface="+mj-cs"/>
              </a:rPr>
              <a:t> en de Broglie</a:t>
            </a:r>
            <a:endParaRPr kumimoji="0" lang="en-US" altLang="nl-NL" sz="4400" b="0" i="0" u="none" strike="noStrike" kern="1200" cap="none" spc="0" normalizeH="0" baseline="0" noProof="0" dirty="0">
              <a:ln>
                <a:noFill/>
              </a:ln>
              <a:solidFill>
                <a:prstClr val="black"/>
              </a:solidFill>
              <a:effectLst/>
              <a:uLnTx/>
              <a:uFillTx/>
              <a:latin typeface="Candara"/>
              <a:ea typeface="+mj-ea"/>
              <a:cs typeface="+mj-cs"/>
            </a:endParaRPr>
          </a:p>
        </p:txBody>
      </p:sp>
      <p:sp>
        <p:nvSpPr>
          <p:cNvPr id="5" name="Rectangle 3"/>
          <p:cNvSpPr txBox="1">
            <a:spLocks noChangeArrowheads="1"/>
          </p:cNvSpPr>
          <p:nvPr/>
        </p:nvSpPr>
        <p:spPr>
          <a:xfrm>
            <a:off x="2131620" y="2019300"/>
            <a:ext cx="5055814" cy="45259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nl-NL" sz="2400" b="0" i="0" u="none" strike="noStrike" kern="1200" cap="none" spc="0" normalizeH="0" baseline="0" noProof="0" dirty="0" err="1">
                <a:ln>
                  <a:noFill/>
                </a:ln>
                <a:solidFill>
                  <a:prstClr val="black"/>
                </a:solidFill>
                <a:effectLst/>
                <a:uLnTx/>
                <a:uFillTx/>
                <a:latin typeface="Candara"/>
                <a:ea typeface="+mn-ea"/>
                <a:cs typeface="+mn-cs"/>
              </a:rPr>
              <a:t>Elektron</a:t>
            </a:r>
            <a:r>
              <a:rPr kumimoji="0" lang="en-US" altLang="nl-NL" sz="2400" b="0" i="0" u="none" strike="noStrike" kern="1200" cap="none" spc="0" normalizeH="0" baseline="0" noProof="0" dirty="0">
                <a:ln>
                  <a:noFill/>
                </a:ln>
                <a:solidFill>
                  <a:prstClr val="black"/>
                </a:solidFill>
                <a:effectLst/>
                <a:uLnTx/>
                <a:uFillTx/>
                <a:latin typeface="Candara"/>
                <a:ea typeface="+mn-ea"/>
                <a:cs typeface="+mn-cs"/>
              </a:rPr>
              <a:t> met </a:t>
            </a:r>
            <a:r>
              <a:rPr kumimoji="0" lang="en-US" altLang="nl-NL" sz="2400" b="0" i="0" u="none" strike="noStrike" kern="1200" cap="none" spc="0" normalizeH="0" baseline="0" noProof="0" dirty="0" err="1">
                <a:ln>
                  <a:noFill/>
                </a:ln>
                <a:solidFill>
                  <a:prstClr val="black"/>
                </a:solidFill>
                <a:effectLst/>
                <a:uLnTx/>
                <a:uFillTx/>
                <a:latin typeface="Candara"/>
                <a:ea typeface="+mn-ea"/>
                <a:cs typeface="+mn-cs"/>
              </a:rPr>
              <a:t>massa</a:t>
            </a:r>
            <a:r>
              <a:rPr kumimoji="0" lang="en-US" altLang="nl-NL" sz="2400" b="0" i="0" u="none" strike="noStrike" kern="1200" cap="none" spc="0" normalizeH="0" baseline="0" noProof="0" dirty="0">
                <a:ln>
                  <a:noFill/>
                </a:ln>
                <a:solidFill>
                  <a:prstClr val="black"/>
                </a:solidFill>
                <a:effectLst/>
                <a:uLnTx/>
                <a:uFillTx/>
                <a:latin typeface="Candara"/>
                <a:ea typeface="+mn-ea"/>
                <a:cs typeface="+mn-cs"/>
              </a:rPr>
              <a:t> m en </a:t>
            </a:r>
            <a:r>
              <a:rPr kumimoji="0" lang="en-US" altLang="nl-NL" sz="2400" b="0" i="0" u="none" strike="noStrike" kern="1200" cap="none" spc="0" normalizeH="0" baseline="0" noProof="0" dirty="0" err="1">
                <a:ln>
                  <a:noFill/>
                </a:ln>
                <a:solidFill>
                  <a:prstClr val="black"/>
                </a:solidFill>
                <a:effectLst/>
                <a:uLnTx/>
                <a:uFillTx/>
                <a:latin typeface="Candara"/>
                <a:ea typeface="+mn-ea"/>
                <a:cs typeface="+mn-cs"/>
              </a:rPr>
              <a:t>snelheid</a:t>
            </a:r>
            <a:r>
              <a:rPr kumimoji="0" lang="en-US" altLang="nl-NL" sz="2400" b="0" i="0" u="none" strike="noStrike" kern="1200" cap="none" spc="0" normalizeH="0" baseline="0" noProof="0" dirty="0">
                <a:ln>
                  <a:noFill/>
                </a:ln>
                <a:solidFill>
                  <a:prstClr val="black"/>
                </a:solidFill>
                <a:effectLst/>
                <a:uLnTx/>
                <a:uFillTx/>
                <a:latin typeface="Candara"/>
                <a:ea typeface="+mn-ea"/>
                <a:cs typeface="+mn-cs"/>
              </a:rPr>
              <a:t> v = golf</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nl-NL" sz="2400" b="0" i="0" u="none" strike="noStrike" kern="1200" cap="none" spc="0" normalizeH="0" baseline="0" noProof="0" dirty="0" err="1">
                <a:ln>
                  <a:noFill/>
                </a:ln>
                <a:solidFill>
                  <a:prstClr val="black"/>
                </a:solidFill>
                <a:effectLst/>
                <a:uLnTx/>
                <a:uFillTx/>
                <a:latin typeface="Candara"/>
                <a:ea typeface="+mn-ea"/>
                <a:cs typeface="+mn-cs"/>
              </a:rPr>
              <a:t>Golven</a:t>
            </a:r>
            <a:r>
              <a:rPr kumimoji="0" lang="en-US" altLang="nl-NL" sz="2400" b="0" i="0" u="none" strike="noStrike" kern="1200" cap="none" spc="0" normalizeH="0" baseline="0" noProof="0" dirty="0">
                <a:ln>
                  <a:noFill/>
                </a:ln>
                <a:solidFill>
                  <a:prstClr val="black"/>
                </a:solidFill>
                <a:effectLst/>
                <a:uLnTx/>
                <a:uFillTx/>
                <a:latin typeface="Candara"/>
                <a:ea typeface="+mn-ea"/>
                <a:cs typeface="+mn-cs"/>
              </a:rPr>
              <a:t> </a:t>
            </a:r>
            <a:r>
              <a:rPr kumimoji="0" lang="en-US" altLang="nl-NL" sz="2400" b="0" i="0" u="none" strike="noStrike" kern="1200" cap="none" spc="0" normalizeH="0" baseline="0" noProof="0" dirty="0" err="1">
                <a:ln>
                  <a:noFill/>
                </a:ln>
                <a:solidFill>
                  <a:prstClr val="black"/>
                </a:solidFill>
                <a:effectLst/>
                <a:uLnTx/>
                <a:uFillTx/>
                <a:latin typeface="Candara"/>
                <a:ea typeface="+mn-ea"/>
                <a:cs typeface="+mn-cs"/>
              </a:rPr>
              <a:t>kunnen</a:t>
            </a:r>
            <a:r>
              <a:rPr kumimoji="0" lang="en-US" altLang="nl-NL" sz="2400" b="0" i="0" u="none" strike="noStrike" kern="1200" cap="none" spc="0" normalizeH="0" baseline="0" noProof="0" dirty="0">
                <a:ln>
                  <a:noFill/>
                </a:ln>
                <a:solidFill>
                  <a:prstClr val="black"/>
                </a:solidFill>
                <a:effectLst/>
                <a:uLnTx/>
                <a:uFillTx/>
                <a:latin typeface="Candara"/>
                <a:ea typeface="+mn-ea"/>
                <a:cs typeface="+mn-cs"/>
              </a:rPr>
              <a:t> </a:t>
            </a:r>
            <a:r>
              <a:rPr kumimoji="0" lang="en-US" altLang="nl-NL" sz="2400" b="0" i="0" u="none" strike="noStrike" kern="1200" cap="none" spc="0" normalizeH="0" baseline="0" noProof="0" dirty="0" err="1">
                <a:ln>
                  <a:noFill/>
                </a:ln>
                <a:solidFill>
                  <a:prstClr val="black"/>
                </a:solidFill>
                <a:effectLst/>
                <a:uLnTx/>
                <a:uFillTx/>
                <a:latin typeface="Candara"/>
                <a:ea typeface="+mn-ea"/>
                <a:cs typeface="+mn-cs"/>
              </a:rPr>
              <a:t>elkaar</a:t>
            </a:r>
            <a:r>
              <a:rPr kumimoji="0" lang="en-US" altLang="nl-NL" sz="2400" b="0" i="0" u="none" strike="noStrike" kern="1200" cap="none" spc="0" normalizeH="0" baseline="0" noProof="0" dirty="0">
                <a:ln>
                  <a:noFill/>
                </a:ln>
                <a:solidFill>
                  <a:prstClr val="black"/>
                </a:solidFill>
                <a:effectLst/>
                <a:uLnTx/>
                <a:uFillTx/>
                <a:latin typeface="Candara"/>
                <a:ea typeface="+mn-ea"/>
                <a:cs typeface="+mn-cs"/>
              </a:rPr>
              <a:t> </a:t>
            </a:r>
            <a:r>
              <a:rPr kumimoji="0" lang="en-US" altLang="nl-NL" sz="2400" b="0" i="0" u="none" strike="noStrike" kern="1200" cap="none" spc="0" normalizeH="0" baseline="0" noProof="0" dirty="0" err="1">
                <a:ln>
                  <a:noFill/>
                </a:ln>
                <a:solidFill>
                  <a:prstClr val="black"/>
                </a:solidFill>
                <a:effectLst/>
                <a:uLnTx/>
                <a:uFillTx/>
                <a:latin typeface="Candara"/>
                <a:ea typeface="+mn-ea"/>
                <a:cs typeface="+mn-cs"/>
              </a:rPr>
              <a:t>versterken</a:t>
            </a:r>
            <a:r>
              <a:rPr kumimoji="0" lang="en-US" altLang="nl-NL" sz="2400" b="0" i="0" u="none" strike="noStrike" kern="1200" cap="none" spc="0" normalizeH="0" baseline="0" noProof="0" dirty="0">
                <a:ln>
                  <a:noFill/>
                </a:ln>
                <a:solidFill>
                  <a:prstClr val="black"/>
                </a:solidFill>
                <a:effectLst/>
                <a:uLnTx/>
                <a:uFillTx/>
                <a:latin typeface="Candara"/>
                <a:ea typeface="+mn-ea"/>
                <a:cs typeface="+mn-cs"/>
              </a:rPr>
              <a:t> (</a:t>
            </a:r>
            <a:r>
              <a:rPr kumimoji="0" lang="en-US" altLang="nl-NL" sz="2400" b="0" i="1" u="none" strike="noStrike" kern="1200" cap="none" spc="0" normalizeH="0" baseline="0" noProof="0" dirty="0" err="1">
                <a:ln>
                  <a:noFill/>
                </a:ln>
                <a:solidFill>
                  <a:srgbClr val="FF0000"/>
                </a:solidFill>
                <a:effectLst/>
                <a:uLnTx/>
                <a:uFillTx/>
                <a:latin typeface="Candara"/>
                <a:ea typeface="+mn-ea"/>
                <a:cs typeface="+mn-cs"/>
              </a:rPr>
              <a:t>staande</a:t>
            </a:r>
            <a:r>
              <a:rPr kumimoji="0" lang="en-US" altLang="nl-NL" sz="2400" b="0" i="1" u="none" strike="noStrike" kern="1200" cap="none" spc="0" normalizeH="0" baseline="0" noProof="0" dirty="0">
                <a:ln>
                  <a:noFill/>
                </a:ln>
                <a:solidFill>
                  <a:srgbClr val="FF0000"/>
                </a:solidFill>
                <a:effectLst/>
                <a:uLnTx/>
                <a:uFillTx/>
                <a:latin typeface="Candara"/>
                <a:ea typeface="+mn-ea"/>
                <a:cs typeface="+mn-cs"/>
              </a:rPr>
              <a:t> </a:t>
            </a:r>
            <a:r>
              <a:rPr kumimoji="0" lang="en-US" altLang="nl-NL" sz="2400" b="0" i="1" u="none" strike="noStrike" kern="1200" cap="none" spc="0" normalizeH="0" baseline="0" noProof="0" dirty="0" err="1">
                <a:ln>
                  <a:noFill/>
                </a:ln>
                <a:solidFill>
                  <a:srgbClr val="FF0000"/>
                </a:solidFill>
                <a:effectLst/>
                <a:uLnTx/>
                <a:uFillTx/>
                <a:latin typeface="Candara"/>
                <a:ea typeface="+mn-ea"/>
                <a:cs typeface="+mn-cs"/>
              </a:rPr>
              <a:t>golven</a:t>
            </a:r>
            <a:r>
              <a:rPr kumimoji="0" lang="en-US" altLang="nl-NL" sz="2400" b="0" i="0" u="none" strike="noStrike" kern="1200" cap="none" spc="0" normalizeH="0" baseline="0" noProof="0" dirty="0">
                <a:ln>
                  <a:noFill/>
                </a:ln>
                <a:solidFill>
                  <a:prstClr val="black"/>
                </a:solidFill>
                <a:effectLst/>
                <a:uLnTx/>
                <a:uFillTx/>
                <a:latin typeface="Candara"/>
                <a:ea typeface="+mn-ea"/>
                <a:cs typeface="+mn-cs"/>
              </a:rPr>
              <a:t> </a:t>
            </a:r>
            <a:r>
              <a:rPr kumimoji="0" lang="en-US" altLang="nl-NL" sz="2400" b="0" i="0" u="none" strike="noStrike" kern="1200" cap="none" spc="0" normalizeH="0" baseline="0" noProof="0" dirty="0" err="1">
                <a:ln>
                  <a:noFill/>
                </a:ln>
                <a:solidFill>
                  <a:prstClr val="black"/>
                </a:solidFill>
                <a:effectLst/>
                <a:uLnTx/>
                <a:uFillTx/>
                <a:latin typeface="Candara"/>
                <a:ea typeface="+mn-ea"/>
                <a:cs typeface="+mn-cs"/>
              </a:rPr>
              <a:t>vormen</a:t>
            </a:r>
            <a:r>
              <a:rPr kumimoji="0" lang="en-US" altLang="nl-NL" sz="2400" b="0" i="0" u="none" strike="noStrike" kern="1200" cap="none" spc="0" normalizeH="0" baseline="0" noProof="0" dirty="0">
                <a:ln>
                  <a:noFill/>
                </a:ln>
                <a:solidFill>
                  <a:prstClr val="black"/>
                </a:solidFill>
                <a:effectLst/>
                <a:uLnTx/>
                <a:uFillTx/>
                <a:latin typeface="Candara"/>
                <a:ea typeface="+mn-ea"/>
                <a:cs typeface="+mn-cs"/>
              </a:rPr>
              <a:t>) </a:t>
            </a:r>
            <a:r>
              <a:rPr kumimoji="0" lang="en-US" altLang="nl-NL" sz="2400" b="0" i="0" u="none" strike="noStrike" kern="1200" cap="none" spc="0" normalizeH="0" baseline="0" noProof="0" dirty="0" err="1">
                <a:ln>
                  <a:noFill/>
                </a:ln>
                <a:solidFill>
                  <a:prstClr val="black"/>
                </a:solidFill>
                <a:effectLst/>
                <a:uLnTx/>
                <a:uFillTx/>
                <a:latin typeface="Candara"/>
                <a:ea typeface="+mn-ea"/>
                <a:cs typeface="+mn-cs"/>
              </a:rPr>
              <a:t>als</a:t>
            </a:r>
            <a:r>
              <a:rPr kumimoji="0" lang="en-US" altLang="nl-NL" sz="2400" b="0" i="0" u="none" strike="noStrike" kern="1200" cap="none" spc="0" normalizeH="0" baseline="0" noProof="0" dirty="0">
                <a:ln>
                  <a:noFill/>
                </a:ln>
                <a:solidFill>
                  <a:prstClr val="black"/>
                </a:solidFill>
                <a:effectLst/>
                <a:uLnTx/>
                <a:uFillTx/>
                <a:latin typeface="Candara"/>
                <a:ea typeface="+mn-ea"/>
                <a:cs typeface="+mn-cs"/>
              </a:rPr>
              <a:t> </a:t>
            </a:r>
            <a:r>
              <a:rPr kumimoji="0" lang="en-US" altLang="nl-NL" sz="2400" b="0" i="0" u="none" strike="noStrike" kern="1200" cap="none" spc="0" normalizeH="0" baseline="0" noProof="0" dirty="0" err="1">
                <a:ln>
                  <a:noFill/>
                </a:ln>
                <a:solidFill>
                  <a:prstClr val="black"/>
                </a:solidFill>
                <a:effectLst/>
                <a:uLnTx/>
                <a:uFillTx/>
                <a:latin typeface="Candara"/>
                <a:ea typeface="+mn-ea"/>
                <a:cs typeface="+mn-cs"/>
              </a:rPr>
              <a:t>ze</a:t>
            </a:r>
            <a:r>
              <a:rPr kumimoji="0" lang="en-US" altLang="nl-NL" sz="2400" b="0" i="0" u="none" strike="noStrike" kern="1200" cap="none" spc="0" normalizeH="0" baseline="0" noProof="0" dirty="0">
                <a:ln>
                  <a:noFill/>
                </a:ln>
                <a:solidFill>
                  <a:prstClr val="black"/>
                </a:solidFill>
                <a:effectLst/>
                <a:uLnTx/>
                <a:uFillTx/>
                <a:latin typeface="Candara"/>
                <a:ea typeface="+mn-ea"/>
                <a:cs typeface="+mn-cs"/>
              </a:rPr>
              <a:t> op de </a:t>
            </a:r>
            <a:r>
              <a:rPr kumimoji="0" lang="en-US" altLang="nl-NL" sz="2400" b="0" i="0" u="none" strike="noStrike" kern="1200" cap="none" spc="0" normalizeH="0" baseline="0" noProof="0" dirty="0" err="1">
                <a:ln>
                  <a:noFill/>
                </a:ln>
                <a:solidFill>
                  <a:prstClr val="black"/>
                </a:solidFill>
                <a:effectLst/>
                <a:uLnTx/>
                <a:uFillTx/>
                <a:latin typeface="Candara"/>
                <a:ea typeface="+mn-ea"/>
                <a:cs typeface="+mn-cs"/>
              </a:rPr>
              <a:t>cirkel</a:t>
            </a:r>
            <a:r>
              <a:rPr kumimoji="0" lang="en-US" altLang="nl-NL" sz="2400" b="0" i="0" u="none" strike="noStrike" kern="1200" cap="none" spc="0" normalizeH="0" baseline="0" noProof="0" dirty="0">
                <a:ln>
                  <a:noFill/>
                </a:ln>
                <a:solidFill>
                  <a:prstClr val="black"/>
                </a:solidFill>
                <a:effectLst/>
                <a:uLnTx/>
                <a:uFillTx/>
                <a:latin typeface="Candara"/>
                <a:ea typeface="+mn-ea"/>
                <a:cs typeface="+mn-cs"/>
              </a:rPr>
              <a:t> </a:t>
            </a:r>
            <a:r>
              <a:rPr kumimoji="0" lang="en-US" altLang="nl-NL" sz="2400" b="0" i="0" u="none" strike="noStrike" kern="1200" cap="none" spc="0" normalizeH="0" baseline="0" noProof="0" dirty="0" err="1">
                <a:ln>
                  <a:noFill/>
                </a:ln>
                <a:solidFill>
                  <a:prstClr val="black"/>
                </a:solidFill>
                <a:effectLst/>
                <a:uLnTx/>
                <a:uFillTx/>
                <a:latin typeface="Candara"/>
                <a:ea typeface="+mn-ea"/>
                <a:cs typeface="+mn-cs"/>
              </a:rPr>
              <a:t>passen</a:t>
            </a:r>
            <a:endParaRPr kumimoji="0" lang="en-US" altLang="nl-NL"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6" name="Picture 4" descr="deBrogl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9650" y="1768475"/>
            <a:ext cx="19907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AtomBrogl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8089" y="4087812"/>
            <a:ext cx="3565525"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0"/>
          <p:cNvGrpSpPr>
            <a:grpSpLocks/>
          </p:cNvGrpSpPr>
          <p:nvPr/>
        </p:nvGrpSpPr>
        <p:grpSpPr bwMode="auto">
          <a:xfrm>
            <a:off x="2927649" y="4149080"/>
            <a:ext cx="1774825" cy="1231900"/>
            <a:chOff x="803" y="3018"/>
            <a:chExt cx="1257" cy="831"/>
          </a:xfrm>
        </p:grpSpPr>
        <p:sp>
          <p:nvSpPr>
            <p:cNvPr id="9" name="Rectangle 9"/>
            <p:cNvSpPr>
              <a:spLocks noChangeArrowheads="1"/>
            </p:cNvSpPr>
            <p:nvPr/>
          </p:nvSpPr>
          <p:spPr bwMode="auto">
            <a:xfrm>
              <a:off x="803" y="3018"/>
              <a:ext cx="1257" cy="831"/>
            </a:xfrm>
            <a:prstGeom prst="rect">
              <a:avLst/>
            </a:prstGeom>
            <a:solidFill>
              <a:srgbClr val="FFFF99"/>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alt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0" name="Object 2"/>
            <p:cNvGraphicFramePr>
              <a:graphicFrameLocks noChangeAspect="1"/>
            </p:cNvGraphicFramePr>
            <p:nvPr/>
          </p:nvGraphicFramePr>
          <p:xfrm>
            <a:off x="953" y="3126"/>
            <a:ext cx="924" cy="546"/>
          </p:xfrm>
          <a:graphic>
            <a:graphicData uri="http://schemas.openxmlformats.org/presentationml/2006/ole">
              <mc:AlternateContent xmlns:mc="http://schemas.openxmlformats.org/markup-compatibility/2006">
                <mc:Choice xmlns:v="urn:schemas-microsoft-com:vml" Requires="v">
                  <p:oleObj name="Equation" r:id="rId4" imgW="634725" imgH="393529" progId="">
                    <p:embed/>
                  </p:oleObj>
                </mc:Choice>
                <mc:Fallback>
                  <p:oleObj name="Equation" r:id="rId4" imgW="634725" imgH="393529" progId="">
                    <p:embed/>
                    <p:pic>
                      <p:nvPicPr>
                        <p:cNvPr id="1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 y="3126"/>
                          <a:ext cx="924" cy="5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2" name="Line 13"/>
          <p:cNvSpPr>
            <a:spLocks noChangeShapeType="1"/>
          </p:cNvSpPr>
          <p:nvPr/>
        </p:nvSpPr>
        <p:spPr bwMode="auto">
          <a:xfrm flipH="1" flipV="1">
            <a:off x="9234789" y="2463801"/>
            <a:ext cx="111125" cy="2952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13" name="Line 14"/>
          <p:cNvSpPr>
            <a:spLocks noChangeShapeType="1"/>
          </p:cNvSpPr>
          <p:nvPr/>
        </p:nvSpPr>
        <p:spPr bwMode="auto">
          <a:xfrm>
            <a:off x="9498314" y="3163888"/>
            <a:ext cx="142875" cy="346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14" name="Text Box 16"/>
          <p:cNvSpPr txBox="1">
            <a:spLocks noChangeArrowheads="1"/>
          </p:cNvSpPr>
          <p:nvPr/>
        </p:nvSpPr>
        <p:spPr bwMode="auto">
          <a:xfrm>
            <a:off x="9190338" y="26892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altLang="nl-NL"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λ</a:t>
            </a:r>
            <a:endParaRPr kumimoji="0" lang="en-US" altLang="nl-NL" sz="24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5" name="Rechthoek 14"/>
          <p:cNvSpPr/>
          <p:nvPr/>
        </p:nvSpPr>
        <p:spPr>
          <a:xfrm>
            <a:off x="2855640" y="5661248"/>
            <a:ext cx="22589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nl-NL" sz="1800" b="0" i="0" u="none" strike="noStrike" kern="1200" cap="none" spc="0" normalizeH="0" baseline="0" noProof="0" dirty="0">
                <a:ln>
                  <a:noFill/>
                </a:ln>
                <a:solidFill>
                  <a:srgbClr val="FF0000"/>
                </a:solidFill>
                <a:effectLst/>
                <a:uLnTx/>
                <a:uFillTx/>
                <a:latin typeface="Candara"/>
                <a:ea typeface="+mn-ea"/>
                <a:cs typeface="+mn-cs"/>
              </a:rPr>
              <a:t>De Broglie-</a:t>
            </a:r>
            <a:r>
              <a:rPr kumimoji="0" lang="en-US" altLang="nl-NL" sz="1800" b="0" i="0" u="none" strike="noStrike" kern="1200" cap="none" spc="0" normalizeH="0" baseline="0" noProof="0" dirty="0" err="1">
                <a:ln>
                  <a:noFill/>
                </a:ln>
                <a:solidFill>
                  <a:srgbClr val="FF0000"/>
                </a:solidFill>
                <a:effectLst/>
                <a:uLnTx/>
                <a:uFillTx/>
                <a:latin typeface="Candara"/>
                <a:ea typeface="+mn-ea"/>
                <a:cs typeface="+mn-cs"/>
              </a:rPr>
              <a:t>golflengte</a:t>
            </a:r>
            <a:endParaRPr kumimoji="0" lang="el-GR" altLang="nl-NL" sz="1800" b="0" i="0" u="none" strike="noStrike" kern="1200" cap="none" spc="0" normalizeH="0" baseline="0" noProof="0" dirty="0">
              <a:ln>
                <a:noFill/>
              </a:ln>
              <a:solidFill>
                <a:srgbClr val="FF0000"/>
              </a:solidFill>
              <a:effectLst/>
              <a:uLnTx/>
              <a:uFillTx/>
              <a:latin typeface="Candara"/>
              <a:ea typeface="+mn-ea"/>
              <a:cs typeface="+mn-cs"/>
            </a:endParaRPr>
          </a:p>
        </p:txBody>
      </p:sp>
      <p:sp>
        <p:nvSpPr>
          <p:cNvPr id="2" name="AutoShape 29" descr="data:image/png;base64,iVBORw0KGgoAAAANSUhEUgAAAeAAAAG4CAYAAACdCTQPAAAgAElEQVR4Xu2dedxV49rHv7scjYSkDCXlJA0qyVhkbFAppUSZhwgHBwfHIWOOKcc8ZijSJCoKpVLmqTT3nhKRUkI0cOR5P9de+6lnP8N+9rym3/3P+x6t+76v+3v99vo9a617iBQUUICKCIiACIiACIhAXglEZMB55a3OREAEREAERCBKQAYsIYiACIiACIiACwRkwC5AV5ciIAIiIAIiIAOWBkRABERABETABQIyYBegq0sREAEREAERkAFLAyIgAiIgAiLgAgEZsAvQ1aUIiIAIiIAIyIClAREQAREQARFwgYAM2AXo6lIEREAEREAEZMDSgAiIgAiIgAi4QEAG7AJ0dSkCIiACIiACMmBpQAREQAREQARcICADdgG6uhQBERABERABGbA0IAIiIAIiIAIuEJABuwBdXYqACIiACIiADFgaEAEREAEREAEXCMiAXYCuLkVABERABERABiwNiIAIiIAIiIALBGTALkBXlyIgAiIgAiIgA5YGREAEREAERMAFAjJgF6CrSxEQAREQARGQAUsDIiACIiACIuACARmwC9DVpQiIgAiIgAjIgKUBERABERABEXCBgAzYBejqUgREQAREQARkwNKACIiACIiACLhAQAbsAnR1KQIiIAIiIAIyYGlABERABERABFwgIAN2Abq6FAEREAEREAEZsDQgAiIgAiIgAi4QkAG7AF1dioAIiIAIiIAMWBoQAREQAREQARcIyIBdgK4uRUAEREAEREAGLA2IgAiIgAiIgAsEZMAuQFeXIiACIiACIiADlgZEQAREQAREwAUCMmAXoKtLERABERABEZABSwMiIAIiIAIi4AIBGbAL0NWlCIiACIiACMiApQEREAEREAHfEbj5Zifkm27yXehbA5YB+zd3ilwEREAEQktABhza1GvgIiACIiACbhKQAbtJX32LgAiIgAiEloAMOLSp18BFQAREQATcJCADdpO++hYBERABEQgtARlwaFOvgYuACIiACLhJQAbsJn31LQIiIAIiEFoCMuDQpl4DFwEREAERcJOADNhN+upbBERABEQgtARkwKFNvQYuAiIgAiLgJgEZsJv01bcIiIAIiEBoCciAQ5t6DVwEREAERMBNAjJgN+mrbxEQAREQgdASkAGHNvUauAiIgAiIgJsEZMBu0lffIiACIiACoSUgAw5t6jVwERABERABNwnIgN2kr75FQAREQARCS0AGHNrUa+AiIAIiIAJuEpABu0lffYuACIiACISWgAw4tKnXwEVABERABNwkIAN2k37I+v7+e3j/fSgogLZtYdddQwZAw82IgPSTEb7QV/aifmTAoZdlfgCsWQNdu8LcuY4BH3AATJgAtWrlp3/14m8C0o+/8+d29IX6+eILJxKv3H9kwG4rIyT9P/EEXHwxbNniDLhiRXjkEbjggpAA0DAzIiD9ZIQv9JW9qh8ZcOilmXsAf/4J7drBe+/F93XYYTBrFlSokPsY1IN/CZh+7JOFfb4oWqQf/+Y0n5F7WT8y4HwqIYR9bd4MJ58Mv/wC334LX37pQGjQAPbYA6pXh3HjoHLlEMLRkMslIP2Ui0gXJCDgdf3IgCXfnBD47juIRGDgQPjf/2D8ePj8c3jrLae744+HVq2gWzfYfnt48EHn+jp1chKOGvUZAenHZwnzWLh+0Y8M2GPCCUI4/fs7r5tXr4Zq1Zz/m6jUrg0bNoD938MPh2HDgkBBY0iXgPSTLjnVMwJ+0o8MWJrNKoEpU7a9craGq1RxZjsfe2zp3dj19hS8aZPz7zvuCC+/XPb1WQ1WjXmOgPTjuZT4KiC/6UcG7Ct5eT/Yxx+HAQPi43zsMbjwwtJjT/V67xNQhJkQSFUPqV6fSWyq630Cqeoh1euzTUAGnG2iIW/v00/hhBNg3ToHhK3znTQJWrcuHYxd37kz2CJ5Kzvv7HwnLuv6kOMN/PCln8CnOKcD9Jt+ZMA5lUM4G2/TBpYuhSZN4Kyz4LzzEnN46il49llYsAAaNoSPPw4nN43aISD9SAmZEPCTfmTAmWRadUsQMONt2RJWrXImYKVSbCKWzYKePdsxYpXwEZB+wpfzbI7Yb/qRAWcz+2qLU05xlh298kp6MLp3h7/8BUaPTq++avmbgPTj7/y5Hb3f9CMDdlsxAevfvvna7lb77ZfewBYvdnY9sr1bVcJHQPoJX86zOWK/6UcGnM3sh7yt666DefOcZUeZFDu0oVkzGDw4k1ZU128EpB+/Zcxb8fpRPzJgb2nI19F07OjscPX3v2c2jHvvdWZCT56cWTuq7S8C0o+/8uW1aP2oHxmw11Tk03iWL3e2lvzxx+wMwJYj2daV9etnpz214m0C0o+38+P16PyqHxmw15Xlk/hsLe8OO8DIkdkJ+NRT4eefnTXEKsEnIP0EP8e5HKFf9SMDzqUqQtT2oYfCrbc6r6CzUWxLuX/9q+QRdNloW214j4D0472c+Ckiv+pHBuwnlXk01iVLoH17WLkyuwHacYXTp0OjRtltV615i4D04618+C0aP+tHBuw3tXkwXnv9U6MGjBiR3eDsNbSdI/zaa9ltV615i4D04618+C0aP+tHBuw3tXko3jlznGMHhwyByy+Hiy/ObnCPPOK0bbOqDzsMWrTIbvtqzV0C0o+7/P3eexD0IwP2uwpdit/W+/buDQsXOgHsvz+MGuWs381GyXX72YhRbaRPINf5zXX76Y9cNbNBINf5zXX7hQxkwNlQQwjbePrpkocs2KEK556bHRi5bj87UaqVdAnkOr+5bj/dcatedgjkOr+5bl8GnB0dhLYVO73ITjnassVBULEimAHb6UfZKLluPxsxqo30CeQ6v7luP/2Rq2Y2COQ6v7luXwacDRWEuI1ly4gevGCbZWy3HTRv7hyg0KBBdqAUtj93Lvzxh7PJRzbbz06UaiVdAtJPuuRUzwgERT96BS09p03Avvn+859w++1wyCGw995pN1Vqxa++go8+Atvj9Y47nG/OKsEhIP0EJ5dujCQI+pEBu6GcgPRpRwfaK+hMD18oD4cdzlChArz6anlX6t/9RED68VO2vBdrEPQjA/aernwT0eGHw223wTHH5Dbkt9+GG25wljypBIeA9BOcXLoxkiDoRwbshnIC0OdPP8Huu8PGjRCJ5HZABQVQtSp89x3stFNu+1Lr+SEg/eSHc1B7CYp+ZMBBVWiOxzVuHDz5JLz+eo47ijVvu92cfz706JGf/tRLbglIP7nlG/TWg6IfGXDQlZqj8Z1xBmzYAGPH5qiDYs327AnVqsHzz+enP/WSWwLST275Br31oOhHBhx0peZofLYs6NFHwU4hyUf54AO46CJn2ZOK/wlIP/7PoZsjCIp+ZMBuqsinfa9ZAw0bwvr1+R3AjjvC0qVQq1Z++1Vv2SUg/WSXZ9haC5J+ZMBhU28WxvvyyzB0KEycmIXGUmiiSxc45xw4+eQUKulSzxGQfjyXEl8FFCT9yIB9JT1vBNu/v/P0m+91uSedBPYUPGyYNzgoivQISD/pcVMth0CQ9CMDlqpTJmC7Xt1zD7Rrl3LVjCrMmuUcTfjhhxk1o8ouE5B+XE6Az7sPkn5kwD4XY77Dt5nPthb3t9+c3anyWf78EypVAlsDaDOiVfxHQPrxX868FHHQ9CMD9pK6fBDLW285ez9Pn+5OsO3bO/tPH3+8O/2r18wISD+Z8Qt77aDpRwYcdkWnOP6OHaFKFbCF8G4U24hj0yaYPNmN3tVnpgSkn0wJhrt+0PQjAw63nlMefadOznrcbt1SrpqVCuPHO+uPJ03KSnNqJM8EpJ88Aw9Yd0HTjww4YALN9XB23hkWLYLatXPdU+ntr14NjRvDjz+60796zYyA9JMZv7DXDpp+ZMBhV3QK4587F045xTFgN4sZ8OjR0Ly5m1Go71QJSD+pEtP1RQkEUT8yYGk8aQL33+9sBfncc0lXycmFZ54JLVvCFVfkpHk1miMC0k+OwIak2SDqRwYcEvFmY5h2GpEdQXjLLdloLf02brzROZrQTmNS8Q8B6cc/ufJipEHUjwzYi0rzaEz21Gmm16aNuwF+/LFzNOHs2e7God5TIyD9pMZLV8cTCKJ+ZMBSebkEpk6Fxx4D24P1zTfh2GPLrZLTCyyeE05w9oQeMMD9eHI62AA0Lv0EIIkuDiHI+pEBuygsP3RtEx/M7FatcqKtUwdsMXyzZu5E77V43KHgn169li+vxeOfTLoTqdfyle14ZMDu6Mo3vQ4eDNdfHx+u7YRV/L/la0Beiydf4/ZrP17Ll9fi8Wte8xW31/KV7XhkwPlSkk/7sW++l10Gmzc7A7BdsP7zH+cbrBvFa/G4wcBPfXotX16Lx0+5dCNWr+Ur2/HIgN1QlY/6tAMQbNcr2/pxl13g4IPBdqPK90EMhcgK47ETkexQhg4d3I3HR6l0JVTpxxXsgek06PqRAQdGqrkbyNq1sM8+8M470KpV7vpJpWVbj3zUUbBsGey6ayo1dW2+CUg/+SYerP6CrB8ZcLC0mpPRvPEG3HUX2GxELxWbjX3NNc5TsIp3CUg/3s2NHyILsn5kwH5QoMsxdukCO+wAI0a4HEix7vv2hfXr4bXXvBWXooknIP1IEZkQCLJ+ZMCZKCMkdW3/Z1tza4bnpWJ/ENjaZNsXWsW7BKQf7+bGD5EFWT8yYD8o0OUY990XJk50TiHyUrFDIeyv4//+10tRKZbiBKQfaSITAkHWjww4E2WEoO4PP0CDBvDzz94cbI0azkSsmjW9GV/Yo5J+wq6AzMYfdP3IgDPTR+BrT5kCt90G06d7c6jt28MNN8Bxx3kzvrBHJf2EXQGZjT/o+pEBZ6aPwNe2o/9sze8zz3hzqGefDbZW0O0jEr1Jx/2opB/3c+DnCIKuHxmwn9WZh9j79YPjjwf7IXixmPHa3tTDh3sxOsUk/UgDmRAIun5kwJmoIwR1mzeHYcPAjgLzYrEjCfv3B9skXcV7BKQf7+XETxEFXT8yYD+pMc+x2v7P1avD//4HkUieO0+yu4IC+Mtf4NdfoXLlJCvpsrwQkH7ygjmwnYRBPzLgwMo384HZfssDB8Inn2TeVi5baN0aHnkEDjkkl72o7VQJSD+pEtP1RQmEQT8yYGm+TAKPPuqY79NPexvSuefCQQfBRRd5O86wRSf9hC3j2R1vGPQjA86uZgLVmj392haUd97p7WFdey388gs8/LC34wxbdNJP2DKe3fGGQT8y4OxqJlCttWsHt9wCRx/t7WFNmwY33ggzZ3o7zrBFJ/2ELePZHW8Y9CMDzq5mAtXaTjvB0qXe32XKdstp2NA5H1jFOwSkH+/kwo+RhEE/MmA/KjMPMZvx2nF/y5fnobMsdFG/vnNcohmxivsEpB/3c+DnCMKiHxmwn1Waw9jHjXN2vxo/PoedZLHpbt3AdsXq0SOLjaqptAlIP2mjU0UgLPqRAUvupRKw3a9sDbD9EPxQuneHDRucXbFU3Ccg/bifAz9HEBb9yID9rNIcxm5ncPbsCaeemsNOstj0Sy/B2LE6GziLSDNqSvrJCF/oK4dFPzLg0Eu9dAD77w9jxkDTpv4ANH8+9OoFCxf6I96gRyn9BD3DuR1fWPQjA86tjnzZ+qZNYOfs/v67v8Lffnvn3OIqVfwVd9CilX6CltH8jidM+pEB51dbvujt44/hwgvhs898Ee7WIA88EB5/HNq08VfcQYtW+glaRvM7njDpRwacX235ojeb/Tx9uv/O2LUjE9u3d2ZDq7hHQPpxj30Qeg6TfmTAQVBslsdwzjnOIffPPpvlhnPc3FlnQcWK3t+7OscYXG9e+nE9Bb4OIEz6kQH7Wqq5Cb5DB/jb36Bz59y0n6tWX38d/vMfeOONXPWgdpMhIP0kQ0nXlEUgTPqRAet3UILAXnvBu+/C3nv7C85XX8ERR8A33/gr7qBFK/0ELaP5HU+Y9CMDzq+2PN3b11/DlClw2WVgy3rSNeCpU49lxYq6fPfd7lSq9Bt1666gY8fJ7LDDL/Hjt/85GVgB/AbUAeoBx6aHyeJv0gQeeMDZRjPd+NPrXbWkH2kgEwJh1I8MOBPFBKjul18662jnzoUtW6BlS2cd8D77JD/IJ564gAkTuvLuu0fQrt1MJk/uyOmnv8CSJY2YN69Z9P+/9dZ/sUtkHfwTGAE0AxoBw4COwCzgCKArcEHyfRfGP3u28x24efPU40++N11ZnID0I01kQiCs+pEBZ6KaANW1CVfnneeYrxUzsSefTH5G8YABj/HSS6fSt+8IHn30omgbkUgBBQWR6P8/c2Y7hgy5gp1m/kTPyFhObPsaXAG0i0G0ywpi//8A4CWgD/B4cpAzjT+5XnRVWQQy5S/9hFtbYdWPDDjcut86+qeegvPPj4dhBmymXF455ZTRrF5dm/vuu5KDDvpk6+VFDTj6Hy+A0U+eQm9Gcf75T2JPzNsuLmLA9h+tmStjr6VHlRcBZBJ/+a3rivIIZMJf+imPbvD/Paz6kQEHX9tJjXDePLD9Vxctci5v3NjZV7mZvSJOUHr2HMvcuc2jr5mLlzgDtqfaMcAPEKGAmjV/oFevMTz2mP2DPS4XM+DCxqzZ5sDYxHGkG39ScHRRuQTS5S/9lIs2FBeEVT8y4FDIO7lBfvEFtG0L11/vLEE64IDE9ex189q1uzJlynFbXzUXrbHVgO8CbgAeAi50DNiefgcOfJjbbruBa665q2wDNmM+Dtg19s04QUgW/2uvweDBMGtW+fEnR0VXJUtA+kmWlK4rjUAY9SMD1m9hK4FVq5zJS2vWlA/lzDOf47PPDmTatKOpVWtN2QY8J+JMqDoFuMd50jUDtm/DV199N6NG9Y5O3DqgxRfbvgHHuTjwPXAMcCDwXPmx1arlTCarY7OqVfJGQPrJG+pAdhRG/ciAAynl9Ab19ttwyy3ONpSJyquvnoR9t3vqqfM444zn4yZblXgC7hKB7Yu8Qi5iwHatvYL87bdKTHytS9kGbJOzngfse/Ro4KTE8dl2lDfeCMeYaavkjYD0kzfUgewojPqRAQdSyukNyl7drlgBjzySuP7xx7/FjjuuZ+zYntELS0y2ilW/PHI/9x99ObxdpL1iBmz/cswxb/P2tGMSG3DUrYH1wFuJ47v4YqhXD669Nj0OqpUeAeknPW6q5RAIo35kwFL/VgJmXHXrwnXXlQ2lR49xbNxYlTfe6LD1olINeDFEGhdQMDoCvRIbsBl5z15jWbxoP/bbb3F858UnZ1m3VYFxZcd4xx3Obljl/SGh1GeXgPSTXZ5hay2M+pEBh03lCcZ79NFwww3OLlKllW+/3ZNGjZYwcmQfunSZmNiA60Lkm23rgLddvO0bcNE+hkbO4aa9bo7uoBVXihvwBOBUYAmwZ+lxTp0Kt90G06YpufkkIP3kk3bw+gqjfmTAwdNx2iOySUt2BvAee5TehH333bKlIi+/fHK8RxbZcCP6D7c7s54LJ1sVN9RE/91mRf/zn9ZArJS2PKmH7RQSW9ZUSqgrV4KdDWyTOlTyR0D6yR/rIPYURv3IgIOo5DTG9P33sP/+8MMPpVc207300gdZtqxBdH/noqXEK+jDgA/SM+BDD/2A99+3BhIYsHVvW2Q+GPsuXErINWvCwoWw225pwFCVlAlIPykjU4UiBHynnwbAA5nff2TA+hlECcyY4bx+njmzdCBdu07g3Xfbsm7dziUuiDPgc4CviE68SucJ2CZk7b33Vwwdag0l2KBjl9ie0fZKupTSrp3zGvqoo5TgfBCQfvJBObh9hFU/MuDgajqlkT32mPP6+YknSlaz3aoefPBSFixoknjDDavaBLgMuCg9A37kkYu39pXQgO3VtPV1KRDbTKto5Bdc4LyGHlDKv6UERhcnRUD6SQqTLiqDQFj1IwPWTyJK4JJLoHJluMc2yyhWOnR4g3r1vo6u+y08XKHoJVufgPsBPwKvxW+4EddcKcuQCo228In5xBNfY+edf2T48H6Jd8iydcFfA2+UjPmqq2DzZnjIdt9SyTkB6SfniAPdQVj1IwMOtKyTH1yHDnD55dCpU3wdM8HBg69j/vymiTfcsFOPmgK29rZ/ZgY8bFh/7rzz2mifZe4RXTg5y/q8Hjg9Pu5Jk+D+++GNUsw5eSq6MlkC0k+ypHRdaQTCqh8ZsH4PUQK2ccU770D9+vFAunUbz047/cTzz5+R2IAvi8CCIptkJPGkm+jJ2Db7aNJkAf954G+JN+g4A/gJGB8f9/LlcOSRYId8q+SegPSTe8ZB7iGs+pEBB1nVSY5t/Xpn6dGvv8ZX+PjjNtGtIr/+ul70H8ra8Sr63w+NQG+cM36jF6f3DbjwFbedHWzrjT/48NDyd8iy8Oy0pDbx8e+wA3z7Ley4Y5IgdFlaBKSftLCpUoxAmPUjA9bPgA8/dL4Bf/xxPIw+fUbyyy878PrrnRMacKfIJCYd2Ak+LVI/QwO2llq3/pRPP2tdvgFbeDsAI+Pjb9PG+QZ8yCFKci4JSD+5pBv8tsOsHxlw8PVd7giffRZsI/Tn7cCDWLFdrxo0WMbq1bWjr6DLfQI+OwJDs2vA55wzlKHPnFO+AVt4tYFl8btjnXGGcyDDWWeVi0AXZEBA+skAnqoSZv3IgPUD4LTTYMMGePXVbTBOOulVtt/+d0aPtnMEnVLqK+gFEGma/JaT6byaXjC/SfR7cFwpvkOW7Tf9B/BK0TFAtWrw4otKci4JSD+5pBv8tsOsHxlw8PVd7gi7d4f+/e1owG2X1q27InpOb8uWsxMb8H4QWZI7A34xcho3N7qJxYv3S2zAFqadO7xi22Vjx8KwYfBKEVMuF4YuSJmA9JMyMlUoQiDM+pEB66cQ3YJyzBhoakt6sLN0b+Gjjw5m8uSO8Q+dxfd8/tPZkzmdHa9KrCcu45vx0khD9uW/0T2oK1SwDgsfxyn5atrCPRi4xblm/nzo1cvZklIldwSkn9yxDUPLYdaPDDgMCk8wxi1bYLvt4I8/oKIdcACccMKbtG8/neuvvyOxAV8MPJpbAy58ZX3RRY9iu2QlNGA7w2EG8KZzVWljC3m6sz586SfrSEPVYNj1IwMOldxLDrb4U+K8ec2wna9sElbxUuIb8JHAzPwYcLt2M3nnHeswwROw/ZOd5GQG3My5rvhf1yFPd9aHL/1kHWmoGgy7fmTAoZJ7ycEW/05q637NhEt8cy0+Ceuz2Ekgy/NjwPXrL2fs2J4ceKB1nOCQBvtUbOZr64KB0r4vhTzlWR2+9JNVnKFrLOz6kQGHTvLxAzaDqlp120zhPff8lpUr9yj/0AXbdGMTMDE/BmynMVWuvJlRo6zjBAZss6PtKfhb5zKbYblxoyZi5Urm0k+uyIaj3bDrRwYcDp2XOcozz4T27eHss8FOPTKDmzbt6PIN2NbdvgM0zo8BL1rUmKOOmsGqVXXKN+CjgT7AhfDMMzBtWvwa55CnPKvDl36yijN0jYVdPzLg0Ek+fsC2S5QdWnDYYTZjeAz2BPzAA5clNuCHY+tt38p8y8mt0SSxc5btD929+ysMHPhw4kMa7DhEewIeA++9B1dcQXS3L5XsE5B+ss80TC2GXT8y4DCpvZSx7rQTLFtms6B3w9b+rlu3C9Wr/5rYgG29sB3acG9+Dfjvf7+X5cvrR78FJzwlyfa03sVZE7xuO2jQAH5yNvNSyTKBQOpnA7Az8A2sqyj9ZFkycc0V6mfLllrstdc3/PjjzlSrtiEY958k9CMDzqW6PN62HVRw0EHw3XfQt++IaLQjRvRNfOjC9xGwCdJmaFXza8AbN1aNbotpM7Rr7bYm8RaVp8XWCY+A3XeHTz6BPUtO7PZ4hrwdnvTj7fx4PTrpB2TAXldpDuOz/Z9vuQWmT4e2bWdx3XWDOfHE1xIbcL8IbAEKt3dM4tVx3BAyvP60016kYsUtDBveP7EBvwYMBmY537hvvNHZF1olewSkn+yxDGNL0o8MOIy63zrmRx+F2bPh8sv3x76vfvPNXtF/S3js4JER58jB7rFmMjTUrcEk2c64cT2wowrfmXlk+Yc02HDeggvvh5Yt4aKLQp3urA9e+sk60lA1KP3IgEMl+OKDHTgQKleGxYsnUqXKpq0HL5RlwPtFFrO49n6wqkhLSRpnqkab6Po6dVaxanWd8g3YzpHYBFc2gt9/d44mVMkeAekneyzD2JL0IwMOo+63jrlTJ+cc4GuvnRtdgnTEEe8mfAK+NnInd/a+Nv7cXRcM2M4pHjmqT/kGbMMZAK/dCQ8/DK+/Hup0Z33w0k/WkYaqQelHBhwqwRcfbMOGcPfdbbj++mHYOtvCkvAV9PQIHOXuE/D06e1pf/T08g3YwmwM/3cHdLwali4NdbqzPnjpJ+tIQ9WgX/UzY8ZRHNV+RlbuP5qEFSrJbxvs5s2w447QtetY/vhjO1599aTEBjwHIi1zd+xgOucEz5ndghYt5sRnsPg5wTasirD9RPjlF6hUKaQJz/KwpZ8sAw1Zc9KPk3AZcMiEb8MdMQKGDIEFC8yElzBhQl9at/40sQE3hcgC7xjwpEgnrm56d3Tf6rhS3IA/hRFd4PxfoEkTuPJKOPXUECY9i0OWfrIIM4RNBUU/VzW5h/nzY2e4bn19WOyY1HLuPzLgkP0APv8cOneGVdGJVIex3XZP8NFHzWnVahuIUl9Bu/CtNxpRGf2+FzmcI3i35IL9YgYcHe/BsOoPZ3y1a8OkScSNN2QSyGi40o/0k4mApJ94/ciAM1GTD+vaTOBLLy0MvDNwKA89dCM2I3HrH3GRYk+6nwMH5mfP54ICc9AipRzj//zzVrRsObtI8PF/gcaP17nM/lvR8fowja6FLP1IP5mIL2j6+eyzA2nVym6QsVLsAaC8+48MOBM1+bDuxInOK9gNtt2ebWZVtSIjR26hS5cEBtw1f6cepWrAXbpMZMIEC7D0H0B0vH1gw0bn36tVc17Bdy1SxXgPMCcAACAASURBVIdpdC3k0vTz0ktb4niWeIMSMP289BJxvxfXkuHDjnX/gaL6kQH7UMSZhtynD4wbV4mCgpr07LkyKoiipcQNtCVgk7DwzjfgwlfTBxzwBXPmtCjTgO0fbLzvvAw/RqD7yc4PQCV9AtJP+uxU0/k96v7jKEEGHNJfxPbb92CPPS5h+fJjSxCIM+B5gD3BLPemAdevv5zx47vRvPlcZxzFJ2HFRvf5PnD0Cvgp9i04pGnP2rCln6yhDGVD0o8MOJTCt0HbBKy6dXfhjz9+KP/c3w7ATsAobxpw796j+OmnnXjjDQu0bAPmfNhtKHzxLdSJHSkcWgFkOHDpJ0OAIa8u/WwTgJ6AQ/hjGDp0XwYOrMHmzZ+Ub8CHxA41ONabBjx16rHRQyQ+/NACTWDAN0Pb2+COJ+DIs0OY9CwOWfrJIswQNiX9yIBDKPttQ27W7HI2bJjD8uVvJzZg2znqCHtkzu+xg3HJSWL5k+0N/e67R9Cw4dKyzwm+Gf79HzhuD2htr9VV0iYg/aSNThUB6UcGHOofQq1aJ9KixSdMnboqsQHbhhXbAcO9bcD9+g1ny5aK0bOMy/oGzM0w4Hmosh6GrAl1+jMevPSTMcJQNyD9yIBD+wNYurQhTZv+lRdfnEzPnqXMai56HOFxwGVAN28bsE3CeuCBy5gy5biEBvzyQnj+FXhlPtAwtBLIaODSj/STiYCkn3j96BtwJmryYV17Wpw48RpmzVpJ8+YJDPj7COwN/ApU8LYB//lnBapX/5WvvtqbWrutKX2T9Jth3vdwwQvwnq15tqd6lZQJBFk/X39dj11rrZV+UlZF8hWS1s+aCNTz1/0nHf3IgJPXTiCuPOGEN5k6tQObNhVQqVICAx4UAXtSHBUbdhLfYlP9dpvN6202dNOm87lp0M1l3kB/3wJ9b4exxwBvBSKdeR+E9CP9ZCK6pPVzcwRsrkbA7z8y4EzU5LO669btQp06M6lbtxlLlxaQ8NjBnhFoA/zDHwZ8113X8NFHBzNmbK8yDdhGst9zsOgbiNjEsl18lkCXww2yfv7973/w8cdtpJ8caixl/RwMXOOP+0+6+pEB51BwXmv6vvuuZMyYKtSocXv0QIKyDHi7yB/8UXk7+Aao6Y8fwA8/1GSvvb5h0+YqCQ240wfwzM9Qpyfwd69lyNvxBF0/deuuYOOmqtJPjmQYdP2kc/+RAedIbF5stm/fEaxY8SgHHvgODzxQtgF3i4xn/DHdYGqRUXj8FbRFetxxU5gy9biEN9DLfoATP4UO9n1phBez5N2Ygq6fY4+dytS3j5V+ciRB6QeK339kwDkSmxebrVHjZ7p33502bTZyySVlG3DdyApW9KoLo/1lwPYdeNTo3glvoA/VhG8+gTvHAT97MUvejUn6AeknfX1KPyX1IwNOX0++qmlbNd522w1UqtSOa66BE04o24Cjr6YXRqCxvwx40aLGNN5/UUIDfvMwuOsumPI78E8gtoOlr5LpQrDSjwNd+klPfNJP6fq5+QPnv990U3pcvVArUlBAgRcC8XIMp532IjYJYsGCjrzzDtSvX4YBfwiRQ7136lEqxxR++MEhHHLIh/HpuNn5n8vPhCOPhK+bxCZhvejlrHknNulH+slEjdJP6fq5eT8ZcCa68k3dRo2W8NxzvTjmmC/YtMkJu9RJWE0gstC/Bjwh0pVrm9zJ/PlNSzVgboIqVWDd21DlTGCJb1LoaqDSTwy/9JOWDqWf0vVz8+ky4LQE5adKdl5ur15jGD36r5x5JsyZk8CAfTDZyvnrofTDIaZH2nM000pusRl7AjYDPuAAeP55aHkKMAYocpywn/Kar1ilHzu4ddsNVPpJTXnST9n6eew4WF1Hr6BTU5TPru7YcTI77/wjPXr0ZdQoGGOmU9oT8NdEd7+K4N8n4EJjtl2x6tWzAcVKkRtor17Quzf0tolYPwKTfZbQPIcr/cTfQKWf1AQo/ZStn6WfwPB+MuDUFOWzq9u3n84//vFvHn54EtWrw0svlWHAVwH3BsOA//73e7nnHhtQSQM+9VTYsAEmXAz8G5jus4TmOVzpJ/4GKv2kJkDpp2z9fHURPHu2DDg1Rfno6rVrd2Xvvb/i11+rc9ZZBbRvD2fHzsMt8Q24B/BKMAy4e/dXGDfOBlTSgJ95BqZPh+eeBaoDXwG7+iipeQxV+pF+MpGb9JNYP/+rBPdfAVfbg4BPS6TgGwrY06fR5zhsOyVoxoyjGDu2J4cf7izBadu2lCfgP4FqwOZgGHDlypvZsKEaFSrYwOL/Ap01i+hSrPfeA2xHrKNipz7lOBd+bF76kX4y0a30k1g/C5vAov2hx9hMKLtbN1LQmgI+cTcIr/Z+wAFfYAvgZ85sR61aMG8e1K5digG/DtztvI4Nwjdge+119dV307mzDSzegFevtkPBYY2dC3wk8BPwhVcz6G5c0o/0k4kCpZ/E+vm9Egy+3u+voKtRED02T6UEgapVNzJgwGNcd92VNG4MP/yw7ZK4V9A2Hd4mJNke0QGYhNWp06ToxLMXXojN8y8yCcsI1KwJixZBrcHAY8BGiac0AtKP9JPJL0P6KUc/u8HNg/xuwHUpYFjsVWImaglYXXv1bAvgL7jgSY4/fhBXXgkfxHZesaHGGbAtCB8JtAqGAX/+eStsa8olSxqVeAK2/3DooXDffXC4HUv4BGAbctiraJWtBKQf6SeTn4P0k4R+jgiCATelgL8CtqxEZSuBHj3GsWBBE047bQT16w9iyhQYZn+oxMpWA7ZzN08Clpa9vrasdbde/u8NGy7l1VdPolmzeXHrOG34/fvb4Q1w5vKY+drOWNJP3K9H+pF+MrmdSj9J6OesIBjwpRQwC/gsE7kEr27r1p/SsuVs6tVbwZw5g1i/nqgJlzDgXkAViL5F8PlGHEXj79dvOJs3V2bMmF4lDNjMd8cd4WXbhMOWC38u/RT/BUg/0k8md0XpJwn9jAuCAd9HAfYt7yOgfiaSCU7d5cvrc/DBHzFw4CPRQc2fP4iTTwZbw1jCgE8ALgG6BcuA7en34YcH8uabJ5QwYFsL/fLLMKpwx8qHpZ+i6k9ZPwNjb1EC9Aec9JP+/VD6iUTfvpV7/xkdFAO2p986sZm86esmMDVtBvCqVXXYd197rwyvvDKIp56C1q2LGfAvEagRm4RUKVgGbE+/1apt4Oefa1D93tgsvdipI59+CuedB593j/H4r/RTVPwp62cDUFn6ia4kUImuQEjp/hNW/cwOigHbj99er/p4PVU2f7c9e47FDhhfs2a3aLN33z2IlSud165xT8BjIvA0EJstH6RX0DZOW4Z07rlP03NeTBgxA7bX8XvsAb9eHaNhmKSfrdqQfiJRFtJPencl6SdJ/WwIigH3j71+1nKk6C+mevVf+fLLfXjkkYGsX7+el166j2+/jf8xRSdhneEIhedi/xagV4g2ojPPdAb2XAM7+sgO3tzGYM89YWEf2NHeANgrVPt8If1IP0WW4SWtH9vWdB/pp/DXpfuPc18tTz/frgyKAV8BtANuBI5P76+2oNSyb5633vqv6OYbN988iC+//JLly5+Lbr9YtEQNuF4E3gAaB9OAFy1qjG0Gv/zs2OSAIgZs23I+Ux/2sRun/XfpJyoC6WfbYSTST+p3Reknef1MnxEkA7bJRDvH1rOmrpvA1OjTZyQ//rhz9EZqBvzJJ59Qp85EnnwyfoitI5/yaePWsLDIfw/YE7CNbP/9F/L2Ucew++7fxT0Bn38+XLgKDjooZsDST1QI0k/8aWDST2q3Ruknef08+VSQDNhmQZ8LzE1NMEG7unnzuTz99LnRWdBmwBMmTKBly0+jk7CKlusjd3DHqdfDiGAbsG1G0vmj1+nXf3gJA+72GXS12d/2BCz9RIUg/cTfQKWf1O6Q0k/y+gmWAZtO7FCGGcC+qYkmKFf/97/7ctRRM/j2W+d0CjPgESNGMHjwYnoUORzI/i36Cvq1CHQOtgFPmtSJ1RfvxllnPRdnwOPGwebroG/fIt+GpR/pp9hWrNJP8ndH3X9K7iSYSD89Tg7SE7DpxI7as1N9HkpeNEG68pJLHoqeAvTMM86Zg2bADz30ENOmrY0eQLC1/ASRnQso+CMCFYNtwFu2VOSOStdHl0ZUHrx562DtYIoZR8NAWwNd+G1Y+pF+ihmw9JP8HVL3n5IGnEg/zZoHzYBtN6cxwKvJiyZIV5500qv06jWG/v2dPSfNgG+55RY2bvyTSrbOt7CMgMhp8a9Kov8UwG/ANqwR+/Wl6QHzOWD0tmOPfvsN/l0VbrSJe4UGLP1IP6UcRiL9JHeX1P2n9L30y9JPpcoBMODTW1Nww3Cip/2wLvYa2hZ2V0hONNm86ubYqTs3FZltm832E7X1558VohtP2OvnXXZZx+LFcOKJDfn666/54ov/OXwKSw2IrM+/Ad8cgUEMoqBgUPxQcmz87feYzvqCGnz2Xaut/Rqf3s2hbj24Z6L0I/2U/Qeo9FP+XUz6SV0/1zWGLxrCxML7T/mYPXeFLbgqaN4cRo+G/exUHzvV5jqgY/5jddOAJ0/uyODB12GnkNhRe717w9zYhLQ4Pi4+6bplwJcd+gDPzT6Tnzfbol/nKMIy+Ug/0k9BbH187BYi/ZR/L9X9p2wDTkk/5aP21BVRA7aIbJJRC9tc/3mgKmCHDOS5FK61tTWm+S5jxvRk48aqnHHGMObMAZtkVLRs5bPSOYLPnkQHDSr2JDoot/99+iCYTnsGDSq2KDnX/T7bno++bUO/s19gjz1WJuYj/Ug/xX4X06Wfcm9nuv9gN89S76vJ6MdOquvXr1zMnrsgasCRCHTvHjNgGUyJG2gcHzMYO/3olPzn0qt/oEg/if9AkX4gkcFIP9JPeXfTRPqpWBGefdanBhyJRAqaNStg1KjYdzy9Yo1+/z3lFOcVtN0cbAb0Vj56xRrHx+Rir+iln22v6KWfkrfToq9Yi/KRfqD4K1bpJxX9RGjevJh/lefmHvr3SKVK2xfMmfO78/23sIRyktGOfPbdgVsR2HfOPgc4k4zufS32fVyT1LZOUjM+Xbo4k9Tmzv2f9FMg/SS6rxWfZCT9bKPlTFKTflLVjx0Ru3BhDxYtGhd///GQwZYXSqRChQoFJZbZvASRvvmf5evWMh6b5t6k+XxajNEym0SCSXqZhPSDlmmVVJL0U/YyG91/yrMqKKkfGDSoFJ8qvynPXBGpXXuXgqeeWscNN8DVV8PppwMubDRhr136NIY5tGDRojnxf9HkcJlN8YXe0Tj6QKNGcPjbcPmlsPhU579dXQNOb+7ORiWFcZlyRo6MPZHnWUa2UcDKlb+wbNl1HHoo7LrrP3n88cd55pm10k9soxLpp2xRSj/lbzQh/aSiH7j99gIWLYo49+dC/8rzfTGT7iJNmzYoGDBgWXSv46IDiG61+HoEOhVpPodG+MIL2z6iDx8e+0OgsOsc9vv66535fmCtrVstFv4AbCb0oHpw0zlFDPhrON32PHZhq86EfDJRQAp1bau8I44Yyu67HxmdqHbOOefw7rvvcskli6Wf2Fad0k/ZgpJ+Shqw7j/J34BK6geGDvW5AR900P4F9esv5P/+L96A83nYwKZNcMUV8PPj8BKncuGFLzFkCFSx2cZWcmjAxTeLL3oDPXBHeHMArD0H+nSFqzfB6SuSF0y2rtzK52enxRo1iOeTrY6SaKdRowl25g//938b2XfffalWrRp//esc6Sd2WIX0k1hE0k/iwwakn1T0A//971oWLdrVv0/AhxzStKBevfksWRJvwPk8bq9QdFfPgX4Mp0WLfvGvWXNowMWPSyuM5ZdfYNkyGH4yHHQH9GkDVzeB0z9IwqWyfMlWPlc7Dd99t3uvoTt3HsKsWQ/SufOyaI5atWrFvvt+Lv3EjmuUfhKLX/pJfNye9JOafmA4ixb1868B161bu6BmzdUUFJTyCnrvCEzO/YHz9no1aipz7Gz7RbRo0Tj+fX6ODNgODO/Q4Q2+OmdvJ+s3EV1iY98T7KnTjrr94U/417MwsANcfQmcfmeW3TWJ5rbyGelc7Ob3jmeeOZxLL/2e++77L08+eRArV65kt91WSj/STxJKBukn/sB53X+Sks3Wi+L1A5980oFZs95g4ECffgO2SVg//bQuutdxiW/AZ8S2lHsud6+CC1+vWg9DHrdNuDZy4YW2FVeR16w5MuAzz3QG9lyDM0sY8Ndfw1snwbmToXZjWP0OXP18sW/TqWknravj+AxxmrDX9XF80mo5vUr2B0qTJs15+OHlzJ9/JiNHjmT9+jXSTzEDln5K15f0s82Adf9J/R4Ur59feOihFpxwwhxWr/apAXfseHjB5MnvRUkUnfwUnYQ1JgJPA6/nzoDffRfati09EbNmwRFH5O4bcOfOr3PuuU/Tc97YOAPu1YvoN0077/bWGXDjNOefS0wOS10/KddIik/KraZfwX4AhxxSnx499qV+/bbMmDGDadMcQNKP8wZF+ilbXynpZ3QEhur+o/vPNj3F62cKgwbdAtiRbO7cn9O/kzo1I9dee1bBf/7zbPSVa4kb6C8RsP337XSkyrkxwltvhbFjY980GzuzBAunlffsCf/6V2763by5cvT0o59/rkH1e3+NM+Bu3Yiu41x+NixeC31egDk/upPgOD6xzVIKX5Nv5ZOpClKob323a7cHjRqdxPHH12bt2rU8/fRDodPPb79VomrVjdJPCtqxS9PSz0bAjgPNwZsw3X8SJ9Db959HGTTI+WRpqzLceEBKUf4lLo/cd98VBSNHDuHDD0sxYDvV5ARgIHBS9n8Aa9dGouuO69ePvW6u6hjwxo2R6GvW5cvBvn/W3LX0BeyZ/CBfffUkHn54IG++eQLEjkEs/AbcoQPUqQMfxJZgvXAf9Fuf/wT/8IPzynsrn9is8MLX0lv51MxUBsnXtxtojx7b8+2393Plld9HK06aNCh0+hk/vhsPPXSJ9JO8dKJXpqyf44FLdP/R/ccRWrx+Lo5uxDF8eCR6EINvDXjmzCGsXw9Tpmz7NUVfQZsB26lI9vQ7PPsGHG2/aMnBX7hltd+v33DsKXjMmF5xBmzXH3cc7LgjvGynQ30NzAY+TfFOE/DLDzzwM1q1+px69VYwZ86g0Omnf/9hbNpURfpJU+dh14/uP2kKJ1bN0c9lDB060/Epn5boE/AuuwyJmq8d6VRYthrwvNhfn0uDZcANGy7FnoKbNZtXwoD793dM+MzlwItAE6DY8YQ+zXfWwu7RYxwLFjThtNNGUL/+IOnHyN7k4JV+ypeZ9KP7T/kqKfsKRz/bsWRJF/8b8CGHDOHKK+GDImtctxqwMWgEjAJaZf9VsBtPwJ9/3oo+fUayeHHso2qRV9AWj22zeN99cPhbztm/URO2U5BUthKYMeMobBOTCy54kuOPHyT9FDFg6af8H4r0o/tP+Sop+wpHP/ewcuVB/jfgfv2GRJeR2DfHEk/A9h9sf+gf7WNfMAy4U6dJ7Lzzj7zwgg2MEk/ANWuCndZSazDwGGCTQFRKELBJSAMGPMZ1110p/RQxYOknuR+L9KP7T3JKKf2qatXWsnFjTX8b8OWXDykYMuQKatWCefOgdm1nsHFPwLYM6W5gejAMuH376Vx99d3YMqTiBmzryez83zVrgCOdgynYdkhSJnoJXN0DDviCGjV+ZubMdtJPzICln+RlLv3o/pO8Wkpe2aLFcBYuPJnff3f2jfBjiZx88tiCsWN7cvjhcNdd29bkxhnwn0A1YHMwDLhy5c1s2FCNChVsYPFPwLb2+Jpr4D1bGt0z9ur5Mj+mNvcxP/DAZdirIOknxvomkH6S1530o/tP8mopeeVVV+3JDjt8y02xuReZtOVW3UjVqhsKfv21OmedVUD79nD22aU8Adt/6gG8EgwD7t79FcaNswHFSpFvwM88A9Onw3PPAtWBr4Bd3UqPt/tdu3ZX9t77K6SfbQYs/SSvWelH95/k1VLyyptj921fG/BRR00v+Mc//s3DD0+ienV46aUyDPgq4N5gGPBVV93D3XfHTjYo9gR86qmwYQNMuBj4t/PaXaVsAvY6X/rZZsDST2q/Fukn/g2c9JO8fgJhwB06TC6wCUk9evRl1CgYM6YMA7b1sHsHw4C/+mpv6tWzAZX8C9S2EezdG3rbsiObeGaHUaiUSaBjx8nRCW3Sj7MMSfpJ7cci/cQbsPSTvH4CYcCzZ7co6NVrDKNH/5UzzoAvYhOO4r4BFzLJ40YZcWnIUr/TI+05mmklZ80VeQXdogU89xy0PAWwP0ZsMw6VMgnMmdMC6WfbE7D0k9qPRfqJN2DpJ3n9BMKACwooaNRoCc8914tjjvkiuqevlVINuAlEFsafZ+lc7I8n4wmRrlzb5E7mz28an+UiBlylCqx7G6rYAUlLkhdDmK+UfrYZsPST+i9B+pF+UlcNBMaAbUOFdet2YcGCjrzzjrP3cKkG/CFEDvWvAdsfCh9+cAiHHPJhqQa8/Ew48kj42na+2iW2AUc6yghZHenHSbj0k57wpR/pJx3lBMaA33ijA7ff/k+23/7I6BKcE04ow4ALn4wXRqBxEWQ+eAJetKgxjfdfBAWlpDr2BPzmYc5SrCm/ATcAHdKRRfjqSD9OzqWf9LQv/Ug/6SgnMAZsg7cNFbp33502bTZyySVlG3DdyApW9KoLo/1lwL17j2LU6N4JDfihmvDNJ3CnTcD6OR1JhLeO9APST/r6l36kn1TVEygD7tt3BCtWPMqBB77DAw+UbcDdIuMZf0w3mOovAz722KlMffvYhAZ82Q9w4qfQoR4wIlU5hPt66Qekn/R/A9KP9JOqegJlwPfddyVjxlShRo3bmWR7PhceR1iMynaRP/ij8nbwDVB4Dq3HX0H/8ENN9trrGzZtrpLQgDt9AM+shzonA39PVQ7hvl76Aekn/d+A9CP9pKqeQBmwTcKqU2cmdes2Y+nSgjINOGrMPSPQBvhHDJnHDfiuu67ho48OZszYXgkNuPHzsPAbiHwXm4SVqiJCfL30A9JP+j+AlPVzMHCN7j/pE/d/zUAZsKXj+OPf4u23T2DTpgIqVSpltnPhJKxBEZgfO6LQKnrcgO37b9Om87lp0M1lGvDvW6Dv7TD2WJtN439xujEC6Uf6yUR3Sevn5gjYOeV2RKruP5kg93XdwBlwv37DmTjxGmbNWknz5gkM+PtIdFcsfgUqeNuA//yzAtWr/4rtflVrtzVlGvC87+GCF+C9LsBwX+vSteClH+knE/ElrZ81EbB5Gj66/3z9dT12rbVW959MBFKsbuAMeOnShjRt+ldefHEyPXsmMOCCCBwH2ClB3bxtwOPHd8NOXZky5bjok3pZy5BeXgjPvwKv2JN9wyyqJERNST/STyZyl36kn1T0EzgDtsHXqnUiLVp8wtSpq0o96Hjr5KxTge1iT4sefgVtf1Vv2VKRESP6JjTgAc9DlfUwxM4BVkmbgPSTNjpV1P1H958UfgWBNOBmzS5nw4Y5LF/+dmIDXgocAazy9hNwnTqrePfdI2jYcGlCA/73f+C4PaC1fVtSSZuA9JM2OlUEpB/JIFkCgTTgZ57Zl4svrsHmzZ8kNmCjdAgwGDjWm3tBT516LNddN5gPP7RAnT8UynoF3fY2uONxOPKcZNOv60ojIP1IF5kQkH4yoReuuoE04FWroG7dXfjjjx/KN2DbqnEnZzZiBO/tEW2zn3/6aSdsq7uEBnw+7DYUvvgW6tQJl4izPVrpJ9tEw9We9BOufGcy2kAasAHZfvse7LHHJSxfbmty4kvcBh1zY5OwlnvTgOvXX86ECV1p1iz2XrmMJ+DP94GjV8BPf2QiB9UtJCD9SAuZEJB+MqEXnrqBNOBTT4WXX65EQUFNTj55JSNHJjBg+yc7L/cLbxpwixZzmD275bYBlGLANt53xsK6CJzUgxLjDY+cszNS6Sc7HMPaivQT1synPu7AGfDEiWA/gA0bHBhVq1Zk5MgtdLG1sbFSYovKrsBEbxpwly4To0/A24KP/wYcHW8f2LDRuaJaNXjpJeLGm7oswlsjbPqZMAH62u9F+smK6KUf3X9SEVLgDPihh+DSSwsRdAYO5aGHbmTgwAQGPBto5U0D/uyzA2nV6vMyDTh+vM5l9t+KjjcVQYT9WulH+snkN1Cafh588Mbo6WxlPgAE7P7z4IPEjTcTnkGvGzgD/vxz6NQJVq+21B3Gdts9wUcfNadVqwQ/APsnj60Dfi9yOEfwbslJZMVeQUfHezCsjn37tQlYr79O3HiDLuJsjk/6kX4y0ZP0I/2kop/AGbAN3l7B3ncfLFgAO+ywhIkT+9K69adl/wVq/9IUIgu8Mwt6UqQTVze9m3nzmsXns/g34E/hpS5w3i/QpAlccQX07ZuKBHRtcQLSjzSRCQHpJxN64aobSAO2FP72m5kvdO06lj/+2I5XXz0psQHPgUhL7xiwPZHPmd0Cm4QVV4obsA2rImw/Edavh8qVwyXgXI1W+skV2XC0K/2EI8+ZjjKwBmxgGjaEu+9uw/XXD2PRosaJDbjwlKRpEWhfBKsLr6ZnzDiKo9rPKH3DjeIG3Bj+7w7oeDUstZ29VLJGIC39TI/AUdJP1pLg44akHx8nL0+hB9qAO3d2JiNde+1cHntsAEcc8W4Ua4lZ0DHY10bu5M7e10LRZUsuGHCfPiMZOapP+QZswxkAr93pTJyZNClPqglJN9JPSBKdo2FKPzkCG6BmA23AZr72Snbx4olUqbKJ0aNPSWjA+0UWs7j2fs7e0IXFBQO2vZ9Xra5TvgHbcDbBlY3g998dE1bJHgHpJ3ssw9iS9BPGrKc25kAb8KOPwuzZcPnl+2MHZX/zzV4JDTj6ZNwuAlcC3WMg82zAr7zSnSFDrmDGO0eVb8A2nLfgwvuhZUu46KLUkq+rExOQfqSQTAhIP5nQC0fdaRpNDgAAHKFJREFUQBvw22/DLbfA9OnQtu2s6KEGJ574WpmvoKMG3C8CW4AX3THg0057kYoVtzBseP/EBvxa7BCJWdC+Pdx4IxxzTDhEm69RSj/5Ih3MfqSfYOY1m6MKtAF/+y0cdBB8950tzRkRNd4XXzwtsQF/H4E9gZ9sG638rg/euLEqO+30E99+uye1dluT2IBPi+2INQJ23x0++QT2tLhVskZA+skaylA2JP2EMu0pDTrQBmwkdtoJli2DP/7Yjbp1V7Bu3S5Ur/5r4lOSegL1gXvza8B///u9LF9en7Fje5Z97KDNgv4V2AVYAeu2gwYN4Cf7g0El6wQK9bNlSy322usb6SfrhIPdYCD1Y9v87gx8A+sq6v6TiYIDb8CHHAJDhsDhh0OvXmPYc89veeCByxIb8MPAK8731XzukGXfqU866VUuueShxAZ8GfAtMAbef9++ccOHH2YiA9Uti4D0I21kQkD6yYRe8OsG3oDPOAOOPhrOPpvoUqRRo3ozbdrR5Z8TbGfqzgAa52ePaFunfOSR77B6dW1HdWUcOxj970cDfYAL4ZlnnG/czz0XfLG6MULpxw3qwelT+glOLnMxksAbcPfudiISvBibVGVPwCtX7lG+Afd2lvjk65Skrl0nUKnSb1uXSiU04D1iT8DAaafBxo3wij2xq2SdgPSTdaShalD6CVW6Ux5s4A147FgYNmybQfXsOTa6v/LixfuVgBW3QcdngH0LXp6fJ+D69ZdHv/0eeKB1nOAJ2MK27aHHOpfZD7x/f+hpsapknYD0k3WkoWpQ+glVulMebOANeP58+/YLCxc6bMx8TzjhzehTcPFSYoesI4GZ+THgdu1m8s471mGslPUK2mY6vxEzYWD//WHMGGjaNOXcq0ISBKSfJCDpkjIJSD8SRyICgTfgLVtgu+1sFjRUrOigMANu3346119/RxybEgZ8MfBofgz4oose5ZFHrMMEBnx77Lv0m841pY1Ncs8uAeknuzzD1pr0E7aMpzbewBuw4Sj+lHjjjbfw0UcHM3lyx8QG/Kdz0lCE3J2StDTSkH35L1u2VKRCBeswgQFbuAcDtzjXFP/rOrXU6+pkCUg/yZLSdaURkH6ki7IIhMKAS/tOamuCJ0zoSsuWs7d5nu2EVWDvfouU/SCyJHcG/GLkNG5udFPJb9LFX0FbmF2dtb+Fpfj3Jck8NwSkn9xwDUur0k9YMp36OENhwDZTeMMGePXVbYBsve322/++bdZxWackLYBI09wZsM12XjC/CU2aLIjPXnED7gX8EVufHLvypJOgWrVtM7xTT79qJENA+kmGkq4pi4D0I22E+gn42WfB9mV9/vltGGy7xwYNlkXX3dr2j1bKOqYw+t/PjsDQIhizcEjDOecMZegz55R/6IKFZ8uDl+FskxkrtsbQ9n8+6ywJPJcEpJ9c0g1+29JP8HOc7ghD8QRsu0Rdcgl8/HE8Jjt395dfduD11zsnNOBOkUlMOrATfJpdA27d+lM+/ax1+QZs4e1A/DnFQJs2zhGEttuOSu4ISD+5YxuGlqWfMGQ5vTGGwoDXr3cOKvjll3hIH3/cBlsX/PXX9cp/Aj4k4uw+dUWsjQyfgO3IQduV6/0PDivfgC08W/fbJj7+6tVh5UrYccf0kq9ayRGQfpLjpKtKJyD9SBllEQiFAdvg69WDd96B+nbIQpHSrdv46Cvo558/I/Er6MvsY21sf2irn6EB277P9t33Pw/8LbEBnxE7mWl8fNzLl8ORR8LXX0vc+SAg/eSDcnD7kH6Cm9tMRhYaA+7QwTm0oFOneFzDh/dj8ODrmD+/aWIDttnRttnFtUD/zAx42LD+3HnntdE+E245WYDT5/XA6fFxT5oE998Pb9imHCo5JyD95BxxoDuQfgKd3rQHFxoDtm/AlSvDPfeUZNWhwxvUq/c1Tz11XuI9ovsBPwKvZWbAJ574Gjvv/CNm/gkN+DzAnnBLMdmrroLNm51vwCq5JyD95J5xkHuQfoKc3fTHFhoDfuwx+OwzeOKJkrDslKQHH7yUBQualH9IQxPAjgO8KL0NOmy3q8K+opEkOvXI+roUGFAy5gsugAMPhAGl/Fv6clDNsghIP9JGJgSkn0zoBbduaAx4xgy44QaYObP0ZNppRO++25Z16+yk6fgStzzpHOAr4O30DPiYY95m772/YuhQayiBAe8CHAFMKD3edu3gttvgqKOCK04vjUz68VI2/BeL9OO/nOUj4tAY8PffO1tS/vBD6VhffvlkLrnkIb78cp/osYBFS4n1wYcBH6RnwIce+gHvv28NxEppT8DWfQPgQeDk0uOtWdM5YGK33fIhE/Uh/UgDmRCQfjKhF9y6oTFgS2GdOs5r6D1KHoQUzXCvXmP4888KmBknNGA7FOGG9Az49tv/GX8IRGkG3MPZg5oxpQvPlh7Z6+dVq4IrTC+OTPrxYlb8E5P0459c5SvSUBnw0Uc7r6GPPbZ0vLY7VqNGSxg5sg9dukzc9pBa2h7RdSHyTfJbVA6NnMNNe93MihV14zsvbsD2yvlUYEn8rldFK02d6rx+njYtXzJRP0ZA+pEOMiEg/WRCL5h1Q2XAF18MdevCddeVncwePcaxcWNV3nijQ2IDXgyRxgUUjI6A7dNcWEpZHzx2bE969hrL4kX7sd9+ixMbsHVbFRhXdox33AHffAOPPBJMUXp1VNKPVzPjj7ikH3/kKZ9RhsqABw+GFSvKNy7bJGPHHddjxmmlrD2iL4/cz/1HXx6dkJXIgG3i1dvTjil/xyvrbn2RzT7KUIL9kG1h/7W2JlklbwSkn7yhDmRH0k8g05rRoEJlwHYgwy23wPTpiZm9+upJnHLK6Oi64DPOeD7xBh1dIrB9bKvIqFvHfxu2rS5/+60SE1/rktiA7aAIW/c7GjgpcXzt28ONNzoHMajkj4D0kz/WQexJ+gliVjMbU6gM2CYtNW8Oa9aUD+3MM5/js88OZNq0o6lVa03Z64PnRJxzek8BbJOPIgZ89dV3R/d7Hj++Ky1aflG2AX8PmJkeCDxXfmy1asHcuc6kMpX8EZB+8sc6iD1JP0HMamZjCpUBf/EFtG3rfAM+8UQ44IDE8Pr2HcHatbsyZcpxiTfouMuZFc3DwAXOE/ATT1zAwIEPc+utN/CPf9yVeMMNmxRWCxiROB6L//XXwb4Bz5pVfvyZSUO1ixOQfqSJTAhIP5nQC2bd0BjwvHlwyimwaJGTyMaNYfRoaNYscWLtFfLcuc1ZsqRRiQvjvg3bjlS2bOgHx4Br1vwhuqzJdtmKlrJ2vLJmmxd5hV1GOOnGH0zZ5n9U6fKXfvKfKy/2KP14MSvuxxQaA376aTjPvrEWKU89BeeeW34S7Hvw6tW1ue++KznooE+2VigxOesCGP3kKfRmFOef/2T0KXjbxcS/grZmrrTFycCo8mPIJP7yW9cV5REojf+TT5bUVGntSD/l0Q3+v0s/wc9xOiMMjQE/8wycfz5s2eJgqlgRzIDPOis5bAMGPMaIEX057bQXefTRi5yH2iLrg2fObIed8bvTzJ/oGRnLiW1fc84Obhdrv+gTsD0U2+tmW+/7eHL9Zxp/cr3oqrIIZMpf+gm3tqSfcOe/rNGHxoC//NJ2unImL5kJt2wJY8bAPvskLwx7op0woSvvvnsEbdvOiq4VPv30F6Kvp+1oQTPnW2/9F7tE1sE/gRdjr5ftNfMwoCMwK7bHs03cKvKAXF4UhfHPnu388WCTyVKNv7w+9O9lE5B+pI5MCGRbP+3azWTy5I66/2SSFA/UDY0BG+uvvgLbReqyy2DBAmctbTpl6tRjoztafffd7tF9o+vWXUHHjpPZYYdf4puz/zkZWAHY/s72utn6LGMnrvJisfibNoUHHoDjjks//vL60b+XTkD6kTIyISD9ZEIvmHVDZcCFKdxrL3j3Xdh7b38l1X7ARxzh7IKl4h4B6cc99kHoWfoJQhazM4ZQGnCHDvC3v0HnztmBmK9WbAnSf/4Db7yRrx7VT2kEpB/pIhMC0k8m9IJVN5QGfM458Oef8Oyz/kqmTRiz7782o1LFPQLSj3vsg9Cz9BOELGZnDKE0YJuRaNtRPpfErlPZwZydVs48E2wbyrPPzk57aiU9AtJPetxUyyEg/UgJhQRCacAffwwXXuicDeynYmcAP/44tGnjp6iDF6v0E7yc5nNE0k8+aXu7r1Aa8KZNUKMG/P67t5NTPLrtt4eff4YqVfwVd9CilX6CltH8jkf6yS9vL/cWSgO2hOy/v7OO1pb1+KHMn++sY1640A/RBj9G6Sf4Oc7lCKWfXNL1T9uhNWDbF7pnTzjVdqPyQXnpJRg71tm/WsV9AtKP+znwcwTSj5+zl73YQ2vAxx8P1avDuHHZg5nLlrp3hw0b4K23ctmL2k6WgPSTLCldVxoB6Ue6MAKhNWAzXpuNOH68P4TQrZsz+7lHD3/EG/QopZ+gZzi345N+csvXL62H1oCXLoVjj4Xly/2Rqvr1nW00Gzb0R7xBj1L6CXqGczs+6Se3fP3SemgN2BK0005gP4SaNb2drh9+cIz3p5+8HWfYopN+wpbx7I5X+skuTz+2FmoDbtcObrkFjj7a26mbNg1uvBFmzvR2nGGLTvoJW8azO17pJ7s8/dhaqA144EDYYQe4805vp+7aa+GXX+Dhh70dZ9iik37ClvHsjlf6yS5PP7YWagN+9FH45BPv76187rlw0EFw0UV+lFhwY5Z+gpvbfIxM+skHZW/3EWoD/vBDuPhi+PRTbyfJzNeefg85xNtxhi066SdsGc/ueKWf7PL0Y2uhNuDNm521wP/7H0Qi3kxfQQH85S/w669QubI3YwxrVNJPWDOfnXFLP9nh6OdWQm3AlrjmzWHYMGjZ0ptpnD0b+veHuXO9GV/Yo5J+wq6AzMYv/WTGz++1Q2/A/fqB7UpjR/15sdiRibb71fDhXoxOMUk/0kAmBKSfTOj5v27oDdiMt0IFZ1csLxbb/erPP/13drEXWeYiJuknF1TD06b0E55clzbS0BvwlClw220wfbo3hdC+PdxwAxx3nDfjC3tU0k/YFZDZ+KWfzPj5vXboDdh2mWrQwDln14vFzi1etsz7u3V5kV0+YpJ+8kE5uH1IP8HNbTIjC70BG6R994WJE6Fx42SQ5e+aRYugSxf473/z16d6Sp2A9JM6M9XYRkD6Ca8aZMCAnc158snQt6+3hDBiBLz8ss4A9lZWSkYj/Xg9Q96OT/rxdn5yGZ0MGOcp07akNMPzUrE/CNavh9de81JUiqU4AelHmsiEgPSTCT1/15UBA2+8AXfd5Rz356VixyVecw106OClqBRLcQLSjzSRCQHpJxN6/q4rAwbWrnUmYs2YAa1aeSOhn38ORx4JX34Ju+7qjZgURekEpB8pIxMC0k8m9PxdN/QGbGtsu3VznoLtfE7bb3n8eGdtsBulMJ6PPoJ166BjR3fjcYOBn/qUfvyULe/FKv14Lyf5jCj0Bvzkk/C3v8GmTQ5222/5gQfg/PPzmYZtfXktHnco+KdXr+XLa/H4J5PuROq1fHktHneykr9eQ2/Ad9wB//xnPPDbb4frr89fEor25LV43KHgn169li+vxeOfTLoTqdfyZfc+2/inaHHzfuhOVvLXa+gNeN48Zy/oVasc6HXqwJtvOoc0uFG8Fo8bDPzUp9fy5bV4/JRLN2L1Wr68Fo8bOclnn6E3YINts58fe8xZc2vma7OP3SwWzwknOGuTBwxwPx43Wfihb+nHD1nybozSj3dzk+vIZMBFCNuRhPYNpE2bXGNP3P7HHzvfoO0oQhX/EJB+/JMrL0Yq/XgxK7mNSQZchK+Z3u67wy235BZ6ea3feCN8953zx4CKfwhIP/7JlRcjlX68mJXcxiQDLsL3/vvB1t/aGbxuFjuizP4avuIKN6NQ36kSkH5SJabrixKQfsKnBxlwkZzPnevsC22HILhZ7FCI0aPdmwjm5tj93Lf04+fsuR+79ON+DvIdgQy4GPGdd3YMuHbtfKfC6W/1audUph9/dKd/9ZoZAeknM35hry39hEsBMuBi+e7UCS66yNkdy41iu3A9+ihMmuRG7+ozUwLST6YEw11f+glX/mXAxfJtWz9WqQLjxrkjhB49nF25Jk92p3/1mhkB6SczfmGvLf2ESwEy4GL5fustsJ1fpk93Rwjt2zs7c9nmICr+IyD9+C9nXopY+vFSNnIfiwy4GOMNG5xDGX77Lf8HMtjG7JUqwU8/QbVquU++esg+Aekn+0zD1KL0E6Zsgwy4lHzbiUj33gtt2+ZXDDNnwlVXwYcf5rdf9ZZdAtJPdnmGrTXpJzwZlwGXkuv+/WH9enj11fwK4aSTYMcdYdiw/Par3rJLQPrJLs+wtSb9hCfjMuBScm17Qg8dChMn5lcIXbrAOec4e0Cr+JeA9OPf3HkhcunHC1nITwwy4FI4r1kDDRs6T8H5LPb0u3Qp1KqVz17VV7YJSD/ZJhqu9qSf8ORbBlxGrlu1ctbjHnpofsTwwQfO+mPbClPF/wSkH//n0M0RSD9u0s9f3zLgMlifcQbYjMSxY/OTjJ49nZnPzz+fn/7US24JSD+55Rv01qWfoGfYGZ8MuIw820YcdhrR66/nRwidOztHENpGHCr+JyD9+D+Hbo5A+nGTfv76lgGXwdrW4trRhBs3QiSS24QUFEDVqs4RhLYGWcX/BKQf/+fQzRFIP27Sz1/fMuAErA8/HG67DY45JrcJefttuOEGeO+93Paj1vNLQPrJL++g9Sb9BC2jJccjA06Q4+7dYcsWmDAht0Lo2tXZdSvf645zOyq1Lv1IA5kQkH4yoeePujLgBHkaNQquvx4GD4aDD4a9985uUr/6ytn1yvZ+tv2ne/fObvtqzV0C0o+7/P3eu/Tj9wyWH78MuAxGy5bBKac4y4L+8hdo1gxGj4YGDcqHmswVhe3bIdx//AG27CCb7ScTg67JHYGi+tluO2jePLv5lX5ylzsvtKz7jxeykPsYZMBlMH72WTjvPOcVtJWKFeGpp+Css7KTlFy3n50o1Uq6BHKd31y3n+64VS87BErLr63KOPtsf7SfnSiD34oMuIwcP/20Y8BFixnwuedmRxS5bj87UaqVdAnkOr+5bj/dcatedgjkOr+5bj87FILfigy4jBzPm+d8k1240Llg//3BvsnYq+hslFy3n40Y1Ub6BHKd31y3n/7IVTMbBHKd31y3nw0GYWhDBpwgy3PmwPvvO0cTXnEFXHxxdiXxyCNw//1O27bkoEWL7Lav1twlIP24y9/vvUs/fs9g+fHLgMtnhO1SVaMGjBiRxMUpXHLqqc6BD/nabSuF0HRpFglIP1mEGcKmpJ/gJl0GnERulyyB9u1h5cokLk7hkj32gOnToVGjFCrpUt8RkH58lzJPBSz9eCodWQ1GBpwkzsMOg1tvheOOS7JCOZe99Rb8619gpyCpBJ+A9BP8HOdyhNJPLum617YMOEn29hpohx1g5MgkK5RzWZ8+zuvnSZOy055a8TYB6cfb+fF6dNKP1zOUXnwy4CS5LV/ubJbx449JVijnsp13djb5qF8/O+2pFW8TkH68nR+vRyf9eD1D6cUnA06BW8eOcPzx8Pe/p1CplEvvuQemTIHJkzNrR7X9RUD68Ve+vBat9OO1jGQejww4BYbXXQe2fi7Twxns8AVbT2x7TKuEh4D0E55c52Kk0k8uqLrbpgw4Rf61asGsWbDffilWjF2+eDG0bQtr1qRXX7X8TUD68Xf+3I5e+nE7A9ntXwacIk87oOF//4NXXkmxYuxyO2LMDnewgxdUwkdA+glfzrM5YuknmzTdb0sGnGIOli6Fli1h1SqoVi21yhs2QJ06MHs2NGyYWl1dHQwC0k8w8ujWKKQft8jnpl8ZcBpc27QB+yE0aeKcjlT80IbiTdohDna6yYIFjvF+/HEanapKYAhIP4FJpSsDkX5cwZ6TTmXAKWL99FNnJnThcqTddnO2kmzduvSG7PpOnbZ9891lF3jzzbKvTzEcXe4zAtKPzxLmsXClH48lJMNwZMApAnz8cRgwIL7SY4/BhReW3lCq16cYji73GYFU9ZDq9T7DoXBTJJCqHlK9PsVwdHmGBGTAKQKcOhVOPtnZxcpKlSowfnzZW1Ta9bbsaNMm53rbTevll7O3pWWK4etylwlIPy4nwOfdSz8+T2Cx8GXAaeSzf3947z1YvdqZiGX/N1Gx19QbN0Lt2s6xg8OGpdGpqgSGgPQTmFS6MhDpxxXsOelUBpwmVpsFXVAAl14Kv//uPAXb1pJ2yIIV+05sW1d26wbbbw8PPeRcv/vuaXaoaoEiIP0EKp15H4z0k3fkOelQBpwh1s2bt72S/u47WLbMabBBA7DjBgtfOVeunGFHqh5IAtJPINOat0FJP3lDnZOOZMBZwPrnn87uVu+/H9+YHSFmu2ZVqJCFTtREYAlIP4FNbV4GJv3kBXNOOpEBZwnrE0/AxRfDli1OgxUrwiOPwAUXZKkDNRNoAtJPoNOb88FJPzlHnJMOZMBZwmp7O9ts5y++cBo84ADn0Abbu1VFBMojIP2UR0j/noiA9ONPfciAs5i3tWudV86RCNjrZ5v9rCICyRKQfpIlpetKI1BUP7baQn/8e18nMmDv50gRioAIiIAIBJCADDiASdWQREAEREAEvE9ABuz9HClCERABERCBABKQAQcwqRqSCIiACIiA9wnIgL2fI0UoAiIgAiIQQAIy4AAmVUMSAREQARHwPgEZsPdzpAhFQAREQAQCSEAGHMCkakgiIAIiIALeJyAD9n6OFKEIiIAIiEAACciAA5hUDUkEREAERMD7BGTA3s+RIhQBERABEQggARlwAJOqIYmACIiACHifgAzY+zlShCIgAiIgAgEkIAMOYFI1JBEQAREQAe8TkAF7P0eKUAREQAREIIAEZMABTKqGJAIiIAIi4H0CMmDv50gRioAIiIAIBJCADDiASdWQREAEREAEvE9ABuz9HClCERABERCBABKQAQcwqRqSCIiACIiA9wnIgL2fI0UoAiIgAiIQQAIy4AAmVUMSAREQAREQgXwQiBQUUJCPjtSHCIiACIiACIjANgIyYKlBBERABERABFwgIAN2Abq6FAEREAEREAEZsDQgAiIgAiIgAi4QkAG7AF1dioAIiIAIiIAMWBoQAREQAREQARcIyIBdgK4uRUAEREAEREAGLA2IgAiIgAiIgAsEZMAuQFeXIiACIiACIiADlgZEQAREQAREwAUCMmAXoKtLERABERABEZABSwMiIAIiIAIi4AIBGbAL0NWlCIiACIiACMiApQEREAEREAERcIGADNgF6OpSBERABERABGTA0oAIiIAIiIAIuEBABuwCdHUpAiIgAiIgAjJgaUAEREAEREAEXCAgA3YBuroUAREQAREQARmwNCACIiACIiACLhCQAbsAXV2KgAiIgAiIgAxYGhABERABERABFwjIgF2Ari5FQAREQAREQAYsDYiACIiACIiACwRkwC5AV5ciIAIiIAIiIAOWBkRABERABETABQIyYBegq0sREAEREAERkAFLAyIgAiIgAiLgAgEZsAvQ1aUIiIAIiIAIyIClAREQAREQARFwgYAM2AXo6lIEREAEREAEZMDSgAiIgAiIgAi4QEAG7AJ0dSkCIiACIiACMmBpQAREQAREQARcICADdgG6uhQBERABERABGbA0IAIiIAIiIAIuEJABuwBdXYqACIiACIiADFgaEAEREAEREAEXCMiAXYCuLkVABERABETg/wGVNgZPWLJ3mAAAAABJRU5ErkJgg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3" name="AutoShape 31" descr="data:image/png;base64,iVBORw0KGgoAAAANSUhEUgAAAeAAAAG4CAYAAACdCTQPAAAgAElEQVR4Xu2dCbyWY/rHvy9tVIo2ocJEkiRRRrKNytKuEqVFss8Yy4yxZF/GHxljbTAtijZt1hZENBVFREVDCgmhFWk6/891nvd4z1vndN73eZdn+92fv898/qfnvu/r/l6/8/7O87z3c1+xggIKUBMBERABERABEcgrgZgMOK+8NZkIiIAIiIAIFBKQAUsIIiACIiACIuABARmwB9A1pQiIgAiIgAjIgKUBERABERABEfCAgAzYA+iaUgREQAREQARkwNKACIiACIiACHhAQAbsAXRNKQIiIAIiIAIyYGlABERABERABDwgIAP2ALqmFAEREAEREAEZsDQgAiIgAiIgAh4QkAF7AF1TioAIiIAIiIAMWBoQAREQAREQAQ8IyIA9gK4pRUAEREAEREAGLA2IgAiIgAiIgAcEZMAeQNeUIiACIiACIiADlgZEQAREQAREwAMCMmAPoGtKERABERABEZABSwMiIAIiIAIi4AEBGbAH0DWlCIiACIiACMiApQEREAEREAER8ICADNgD6JpSBERABERABGTA0oAIiIAIiIAIeEBABuwBdE0pAiIgAiIgAjJgaUAEREAEREAEPCAgA/YAuqYUAREQAREQARmwNCACIiACIiACHhCQAXsAXVOKgAiIgAiIgAxYGhABERABERABDwjIgD2ArilFQAREQAREQAYsDYiACIiACIiABwRkwB5A15QiIAIiIAIiIAOWBkRABERABETAAwIyYA+ga0oREAEREAERkAFLAyIgAiIgAiLgAQEZsAfQNaUIiIAIiIAIyIClAREQAREQARHwgIAM2APomlIEREAEREAEZMDSgAiIgAiIgAh4QEAG7AF0TSkCIiACIiACMmBpQAREQAREIHAEbrnFCfmmmwIX+m8By4CDmztFLgIiIAKRJSADjmzqtXAREAEREAEvCciAvaSvuUVABERABCJLQAYc2dRr4SIgAiIgAl4SkAF7SV9zi4AIiIAIRJaADDiyqdfCRUAEREAEvCQgA/aSvuYWAREQARGILAEZcGRTr4WLgAiIgAh4SUAG7CV9zS0CIiACIhBZAjLgyKZeCxcBERABEfCSgAzYS/qaWwREQAREILIEZMCRTb0WLgIiIAIi4CUBGbCX9DW3CIiACIhAZAnIgCObei1cBERABETASwIyYC/pa24REAEREIHIEpABRzb1WrgIiIAIiICXBGTAXtLX3CIgAiIgApElIAPOYurXr4fZs50B27SBPfbI4uAaKvQEpJ/QpzinC5R+coo3J4PLgLOE9fvvoVMnWLTIGbBZM5g6FfbaK0sTaJhQE5B+Qp3enC9O+sk54pxMIAPOEtZHH4U//Qm2bnUGLFcO/vlPuPjiLE2gYUJNQPoJdXpzvjjpJ+eIczKBDDhLWFu3hjlzkgc79lh4660sTaBhQk1A+gl1enO+OOkn54hzMoEMOAtYu3SBr7+Gr76CVaucAevVg332gb33hsmTszCJhggtAekntKnNy8Kkn7xgzskkMmCXWLdtczqecw7Y5ocXX4QFC+CFF6CgADp0gBYt4LTToFo1ePpp5/pddnE5obqFioD0E6p05n0xO9OPBXPGGfr8yXtSXEwoA3YB7YYbnLtau+MtXx6+/NL5zrekZt8J77sv/Pqrc0dsf63efruLSdUlNASkn9Ck0pOFSD+eYM/JpDLgNLHa97wdO4LtOrRWuTJMnw72fW9Jza5v2xY2b3b+1XZFP/dc6denGY4uDxgB6SdgCfNZuNKPzxKSYTgy4DQBDh8OAwYkdxo2DPr3L3mgdK9PMxxdHjAC6eoh3esDhkPhpkkgXT2ke32a4ejyDAnIgNME+Oabzve769Y5Hffc03nf97jjSh7Irrf3g3/4wfl3+z74+edLvz7NcHR5wAhIPwFLmM/ClX58lpAMw5EBuwB48MGwejXst5+zyWrIkJ0PcuWV8NJL8MUXzvfAy5a5mFRdQkNA+glNKj1ZiPTjCfacTCoDThOr3fnaq0UffOC8alSxYmoD/PKL84pS06bOK0t2J6wWPQLST/Ryns0VSz/ZpOn9WDLgNHNw+umw++4wYUKaHeOXd+8OmzY5d8Rq0SMg/UQv59lcsfSTTZrejyUDTjMHTZrA0KHuv8O173AuvBA+/DDNiXV5KAhIP6FIo2eLkH48Q5+TiWXAaWC1u9abboL589PoVMKlLVuCgbfvj9WiQ0D6iU6uc7FS6ScXVL0dUwacBv8+fZxiC2PGpNGphEt79XIO7hg1KrNx1DtYBKSfYOXLb9FKP37LSObxyIBTZGibqKpXhxUroE6dFDuVctmaNbD//vDjj6lv4spsRvX2moD043UGgj2/9BPs/JUWvQw4xbzecYfz6HnKlBQ7lHFZ585gj6Kvvz4742kUfxOQfvydH79HJ/34PUPu4pMBp8itWzfncPNsGaadB71wIUycmGIAuizQBKSfQKfP8+ClH89TkJMAZMApYLXXhvbYwzn/OVvv79r7fHYutFVSsvOk1cJLQPoJb27zsTLpJx+UvZlDBpwC94cecgou2JGT2Wx2RGW7dnDZZdkcVWP5jYD047eMBCse6SdY+UonWhlwGbTs1KpLLgE7/u3vf08HbdnXXnMNfPIJPPKIc7qWWvgISD/hy2k+VyT95JN2/ueSAe+E+bnngpX/sp3PXbu6P/2qtCnsVKxJk5wd0VbO8Kmn8i8AzZg7AtJP7thGYWTpJ/xZlgGXkuNXXnFMd8MG5wL7Dtg2TP3hD9kRRa7Hz06UGsUtgVznN9fju123+mWHQK7zm+vxs0Mh/KPIgEvJ8b/+5RwZWbzZEZQXXJAdUeR6/OxEqVHcEsh1fnM9vtt1q192CNhnzUUX5e7zJ9fjZ4dC+EeRAZeS4wULwA4+/+Yb54JatZwCCvYqUjZarsfPRowawz2BXOc31+O7X7l6ZoNArvOb6/GzwSAKY8iAd5Jl23R1443OgRn9+8P552dXEo8/DiNGwLx5cNtt8Le/ZXd8jeYtAenHW/5Bn724fvr1g0GDsrsiff5kl6eb0WTAO6Fmp8989BGMHu0Gbep9eveGQw/N3iEfqc+sK3NJQPrJJd3wjy39hD/HMuCd5NgOP7fyX9dem1sh3HWXU55QxRlyyznfo0s/+SYervmkn3Dls6TVyIB3kuP99oPXX4ff/S63Qvjvf+GEE+CLL3I7j0bPLwHpJ7+8wzab9BO2jO64HhlwKTl+/33o0QOWLcuPCBo1gvHj4fDD8zOfZsktAeknt3zDPrr0E/YMO+uTAZeSZ3sFwEqADRuWHyGcdx5UqACPPZaf+TRLbglIP7nlG/bRpZ+wZ1gGvNMM291vly5gG6Ty0Wyj1+TJzl2wWvAJSD/Bz6GXK5B+vKSfv7l1B1wK67p1Ye5caNAgP8n4/HM45hhYvTo/82mW3BKQfnLLN+yjSz9hz7DugEvN8OLFYPU3P/44vyKwgg923OVhh+V3Xs2WXQLST3Z5Rm006Sc6GdcdcAm5vuEG5070ySfzK4SBA52qSPb+n1pwCUg/wc2dHyKXfvyQhfzEIAMugbNVIbHTr/74x/wkoWiWBx+E+fNVFSm/1LM/m/STfaZRGlH6iU62ZcAl5LphQ3juOWjcOL9CWLIEOnaE5cvzO69myy4B6Se7PKM2mvQTnYzLgLfL9apVcNRRsGaNNyKoUwfeeQfq1fNmfs2aGQHpJzN+Ue8t/URLATLg7fI9bhw88wxMmuSNEKwG8dlnQ8+e3syvWTMjIP1kxi/qvaWfaClABrxdvvv2hc2bYcIEb4TQvTtUruxUSVILHgHpJ3g581PE0o+fspH7WGTA2zFu3drZhXziibmHX9IMs2Y5VZHeesub+TVrZgSkn8z4Rb239BMtBciAi+V72zbnOMgNG2C33bwRwk8/QdWqsGUL7LKLNzFoVncEpB933NTLISD9RE8JMuBiOf/Pf5xXj2wTlJfNNoHZK0m//72XUWjudAlIP+kS0/XFCUg/0dODDLhYzi+91CnA8MQT3gph0CCoWBEeesjbODR7egSkn/R46epkAtJP9BQhAy6WcyuAfcop0L+/t0IYPhxmzoRRo7yNQ7OnR0D6SY+Xrk4mIP1ETxEy4GI5P+QQZ/ez12cx21mwtht66dLoCTLIK5Z+gpw972OXfrzPQb4jkAHjvPf76KMwZ45z19mrV77TkDyfxWPH0R17LFxyiffxeEvD/7NLP/7PkZ8jlH78nJ3cxhZ5A373XTj9dPj6awe0nUT10kvQvHluwZc2ut/i8YZCcGb1W778Fk9wMulNpH7Ll9/i8SYr+Zs18gZsG522L7pgP7MNEV40v8XjBYMgzem3fPktniDl0otY/ZYvv8XjRU7yOWfkDfiFF+Css2DTJgd7lSowZgyccUY+05CYy2/xeEMhOLP6LV9+iyc4mfQm0pLyZY+kO3TwTzxefh56QyF/s0begA21GfDEic7j5+OOcwzYy2bx2ElYVhDizDO9j8dLFkGYW/oJQpb8G6P049/c5DoyGTCO0dkOxPfegwYNco08tfE//xyOOMLZCW1/GKj5l4D049/cBCEy6ScIWcpNjDJg4OWX4b77YMaM3EB2O2rbtnDVVXDqqW5HUL98EJB+8kE5vHNIP+HNbVkrkwHj7ILeYw//Peq1soTr14N9T6TmXwLSj39zE4TIpJ8gZCk3McqAcWrvFtXhzQ1md6PaZgz7bnr8eHf91Ss/BKSf/HAO6yzST1gzW/a6ZMDAQQfB1KnQuHHZwPJ5xZIl0KkTfPJJPmfVXOkSkH7SJabrixOQfqKrh8gb8I8/Qr16TglCPzYrTbhqFVSv7sfoFJP0Iw1kQkD6yYRe8PtG3oBfew1uvBFmz/ZnMtu0gVtvhZNO8md8UY9K+om6AjJbv/STGb+g9468Af/pT04JwqFD/ZnKiy6CChXgn//0Z3xRj0r6iboCMlu/9JMZv6D3jrwBDxgArVvD+ef7M5VWm9gO5Rg2zJ/xRT0q6SfqCshs/dJPZvyC3jvyBtyihVMJqWVLf6Zy/ny4+GJYsMCf8UU9Kukn6grIbP3ST2b8gt470gZcUADlyzvnQFes6M9U2uPxypXh118hFvNnjFGNSvqJauazs27pJzscgzxKpA140SLo3RsWL/Z3Cg87DEaPhmbN/B1n1KKTfqKW8eyuV/rJLs8gjhZpAx45EqZNc8zNz83+SGjfHvr29XOU0YtN+olezrO5YuknmzSDOVakDbhfP2cHtNfVj8qSjlVLqVQJRowo60r9ez4JSD/5pB2+uaSf8OU03RVF2oDtrvLyy52zoP3c7Cxoew3J7tbV/ENA+vFPLoIYifQTxKxlN+ZIG/A++8C8ec5JWH5uK1fCMcfAV1/5OcroxSb9RC/n2Vyx9JNNmsEcK7IG/PXX0LQpfPttMBJXs6azWWzvvYMRb9ijlH7CnuHcrk/6yS3foIweWQOeORPuuAPsKLggNDuK8rrrwGoEq3lPQPrxPgdBjkD6CXL2shd7ZA3YjoDbsgUeeyx7MHM5ko6kzCXd9MeWftJnph4JAtKP1GAEImvAAwc636sOGhQMITz+OMydC08+GYx4wx6l9BP2DOd2fdJPbvkGZfTIGnCrVnD//XDsscFI1Zw5cMUVzqYxNe8JSD/e5yDIEUg/Qc5e9mKPrAFXqeLsKt5jj+zBzOVI69eD7ZrcuDGXs2jsVAlIP6mS0nUlEZB+pIvIPoL+5BPnZKlPPw2WCA480HkX+KCDghV32KKVfsKW0fyuR/rJL28/zxbJO+DJk+Hf/4apU/2cmh1j69QJzjsPunQJVtxhi1b6CVtG87se6Se/vP08WyQN2O5+q1WDceP8nJodY+vZE+xR9MsvByvusEUr/YQto/ldj/STX95+ni2SBnzOOc7xk336+Dk1O8Y2ahS8+CI8/XSw4g5btNJP2DKa3/VIP/nl7efZImnAVtZv2DA48kg/p2bH2BYuhAEDwMqYqXlHQPrxjn0YZpZ+wpDF7KwhkgZcvryzm7hixexAzNcoVrnJdk/++mu+ZtQ8JRGQfqSLTAhIP5nQC1ffSBnwXXfBU085u59vugmuvTZYybT4LWG2G/rcc4MXf7Bo7xit9BP0DHobv/TjLX8/zh4ZA7YDLM44A9auddJgxQ2efx7shfiM2iRgJbAJqA3Ug+mxdqxaVY81a+pQufIm6tdfSdeudqH7lrP43YcUqZ454y/9REJH0k8k0pz2IiNjwMOHO9+fFm/2PXD//mkzczpYv1eAukAToBL83xt/pfLHm7ieO2jfaBp7tfmen36qxEcfNWH16rr84Q+vMHy4uwmzHr/LZUe1W9b5Sz+RkpL0E6l0p7zYyBjwG29A587w448Om+rVYcoUOP74lFk5Fz4DPADYkZDjge7Oj/v1G8Hrr5/Ais/3pzsTmLB/d7CxRzj/Pn58D3r2HEerVvP485//Qa9eY9KaOGvxpzWrLi4ikDX+0k8kRSX9RDLtZS46MgZsJKyikN31Wk3d005zUQnpNuBeoGvcWAtg8+bd6d59QiHoUaP6sFeN74lRQMHaGNhrTgWA/XNliMUKCo160qSuXH31vQwebAOm3ix+ew1pzRrnbj4olZxSX6G/r5R+/J0fv0cn/fg9Q/mPL1IGbHhtB+Lq1c53wGm1vwODAdu4dSsQc8y1fftpVKmykWefPdMZLmb/V0BBgV0A2I/t/OZpjgHbz2+88VbuuutabrttMH/7mw2cevvuO6hbVzuhUyeW3Suln+zyjNpo0k/UMr7z9UbKgJcscY5xXLYsTRHYRhkrW3g+UOSXMejaZRLbtu3ClCmdEwNub8D2L3Z05C4Qm5Qw5muvvYvHHx9U+F+6G7QaNQI7zq5x4zTXocszIiD9ZIQv8p2ln8hLYAcAkTLgiRNh5EjHvNJqtlO6AVDs6MpnY2dyS9ObeP/9w5OHKsmA7YqmEFtc7M4YOOussaxYsT/z5qW3Fdv+iOjbF7p1S2sVujhDAtJPhgAj3l36ibgASlh+pAzYvvetWjXNM6APAxoCxUzbHh9fe91dyY+ai+CWZsBFP78z5jzGjrcuXSazfHlDFi+2iVJrdib0hg3w0kupXa+rskNA+skOx6iOIv1ENfOlrztSBmxnP7dr59w9ptSuAoYAvwAVEj2aNPmQDz9qkrYB92Qc4w7tCR8mxtqypQIVK/7ClVcO4b77bMKym93FT59um77KvlZXZI+A9JM9llEcSfqJYtZ3vuZIGXCLFs7O4aOPTkEIWwD7jtVqBttO5njr0WMcW7eWZ9LkrmkbcOHmrC4xKBd/hSk+pm3OOvDAT1mypDEVKtjEO29vv+3s6F6woKwr9e/ZJCD9ZJNm9MaSfqKX87JWHCkDrlwZvv7aeQxdZusBbI0/eo4b8IQJ3bnggn/x8ccHU7PWd+4M+NsYHAz8K/EOsRmwbcQqV24r48b1LDM0e/xsr1JtstO31PJGQPrJG+pQTiT9hDKtGS0qMgZs5z+ffDKsWJECrzeADsByoE7iDvi0016ievUfeeaZs3d83aho2LK+A7bXk84G7ECQ+He4ZsB2bGXDhst5/vkOHH+8BbDztv/+8OqrzrnQarknIP3knnGYZ5B+wpxd92uLjAHbARb//GeKxezttSG7652SeN/3qqvuY/bsNsyf39KhnYrRFs/L9tfbMG2A+xLvB3fuPKXwXeHJky2AnTfb0PHHPzp1jdVyT0D6yT3jMM8g/YQ5u+7XFhkDvuwy2Lo1hdOj7NHwfUDRu8LxAzeOPHIhZpA33XRLdgzYDvOw94vfTRiwDdyo0TLM7O1R986afQdcrhw89JD75Ktn6gSkn9RZ6codCUg/UkVJBCJjwIMGwVFHwYUXliGEdkB94In4dTHo3294YTGFadPaJzpnegdsI9lwdSE2IvF+8PnnP8HKlfWZPt0CKb0NHQrvvAOPPy5h54OA9JMPyuGdQ/oJb24zWVlkDLhNG7jtNjjxxJ3geji+OWpRsWti0OTQDwtfExo48MnsGrANNwRiHyUf0NGs2SIuuGAol176SKnBzpoFgwfD7NmZpF99UyUg/aRKSteVRED6kS4ifQdcuza8/76ze7jUZnekBwCPJa4YFhvAiBP6MWvWds6djTtgm+ZEiL2ebMAXXfQYn312QPId93ZB227uww+Hb76RsPNBQPrJB+XwziH9hDe3mawsEnfAZlKHHgpWyKDUNhW4Bliy3RXZMto0x2nceAl3330NnTpZYCU3Kyjx0Udgv9xquSMg/eSObRRGln6ikGV3a4yEAVstzuuugzff3AmkPePfyRYr02sGeM3f7nb3vm9RNaSiKcsy4L/HnD8A4s3qBdt3zj/8YIGV3I47Du6800VNY3daiWwv6Seyqc/KwqWfrGAM5SCRMOB//QvmzYMni32Fm5RNOxrSjmL+n1O1qKi1bTuDGTPb5tyAezOa0af0hhmJua3K0q67/q/wjGg7+rKkNnAgtGoFF1wQSm36ZlHSj29SEchApJ9Api0vQUfCgG0HorVSdwzb4VPjk4+cnDv3GHr3Hs1/P/1dzg248IjKA2MwGjgmkXd7J7hHj/Glno5l64rFwH7B1XJHQPrJHdsojCz9RCHL7tYYCQPu0MG5S+zUqQRIGwD7DvXnZAO2R8AbNlTlhRfPyI8Bnx6DKsDYZAOuVOlnvvmmNlWrWqDJbepUx3yff95d8tUrNQLST2qcdFXJBKQfKaM0ApEw4IMOckzKCtnv0OzQKat0VOwO+Ntva1Gnzhrsf2vUXJsfA/4uBrWANTj/a4dtxe+ArWJSSadjLVsG9sv9yScSeC4JSD+5pBv+saWf8OfY7QpDb8BbtsDuuzunYJXYDgceAE5OPvPZ7jgLCyOUtXkq3c1WO7veHoWvB15OGPCrr57Mn//8DxYtalZi+HYa1ubNUKFYuUS3YlC/HQlIP1JFJgSkn0zohb9v6A34gw+gVy/4sKR9TPbo9mbgncSZz5ZyewXoyScHcuyxc/JrwHOAgYlXoewOuKAgxlFHvVN4BGbHjs/toMgmTWDMGGjaNPxi9WKF0o8X1MMzp/QTnlzmYiWhN+AJE+Dpp2HixBLw9Yr/zF49ip/5bCUH7733amwTlvMc2P4v+aCMnP7cpr3aKVVYZMBnn/1M4ZSFVZi2a926wTnnQPfuuZCHxpR+pIFMCEg/mdALf9/QG3DHjmB1OO0uManZoRx2KtZaoFrCgM3sypf/lZEj+3pjwDbtr+a2CQNet64aNWqs5euv96ZmzeTTROzu3uoCP7fjzXH41ZuHFUo/eYAc4imknxAnNwtLC70B9+sHJ50E/ftvR8s2X1UCiow5Bt9+U4u6dVfz/fd7scce9mWsB3fANu1ewGqI1U7ceZ911lh++aXiDpuxhg+H116DESOyoAYNsQMB6UeiyISA9JMJvfD3Db0BH3MMDBkCxx67XTKPBu4CTon/PAbduk6kQoUtjBlT9GzaAwO2cGz6LRCblDDgmTNP4dpr7+Ltty3wRJszB668EubODb9YvVih9OMF9fDMKf2EJ5e5WEnoDXivveDjj8HOTf6tzQPsUW9Rzd/4nW6rlvO47bbBtGs3PXFtvr8Dtplt+sEQm5/83bPVCrZH461a2QKctnYt2GsO33+fC3loTOlHGsiEgPSTCb3w9w21Aa9eDUccAWvs3drizV732QwUO8BiQawFZ/1uLMuXN0y+1gsDtggaQuy/yQZ8xhkvULnyph1OxqpTBxYtKqPSU/i1nPUVSj9ZRxqpAaWfSKXb1WJDbcCvvw433FBCzdy6wCyg2MEcL8dO5bLfPeRrA162rBEnnjiL1attAYlmtUZvvx1OOMGVBtSpFALSj6SRCQHpJxN60egbagO2s5+tCMMTTxRL5jjA6tybARdvXt3ppjmvGfDFFz+Kbcoqauef7xRlKDpzNhrSzf0qpZ/cMw7zDNJPmLObnbWF2oDNmP73Pxg2rBgse+XI3pktVhnJyv61P3Vaft/3LQqpLAN+OQbtE/EPHPgk9q6yvZpU1AYMgF133e4PjezoI9KjSD+RTn/Gi5d+MkYY+gFCbcCdO4OZUxd75ciaFVzYDfgmcd6y/diqHo1+urfvDPhKhjDknCudKknxZudT1679DT/9tBtWqMHa5MnOHxlTpoRer3ldoPSTV9yhm0z6CV1Ks76gUBtw48bw7LNw6KFxbrc7u4spSOZYvfqP/Liuuu8MuD4rWVmtPvyYHK+dkGW7tW+4wRYEH30EZ54JS5ZkXR+RHlD6iXT6M1689JMxwtAPEFoDLigAK1Twyy/O/xY2uxO2u8RiBjxs2IDCIx6nz2jnOwMuPAKzbQzOAYodJGIG3LnzlN8O5bBCExUrOgUnrD6wWuYEpJ/MGUZ5BOknytlPfe2hNOC334Ynn4Rx42DaNDjazq74If7Y+X/JBnzOOU+z554/8PAjl/rTgC+JObE/nUiqGfCuu/6vsFyixW7rbd8eevaEgQPj601dA7pyOwLSjySRCQHpJxN60eobOgO2Xc9nnQWff+4kskED5xzoY54FVgK2Czp+B2x1dqtVW8fnnzegdp1v/GnAa2LQAFgXr1scrxPcs+c46tVbRY8eV5e83ngtiWjJOfPVSj/x3xfpx5WYpB/pJx3hhM6A77kH/vrXZAT/93/wl9eB04DLEgb8yCOX8MILZxT+l/eqR0UhlrUL2uoHn4Hz3yVOJ7sDfvjhy3jxxdM44YQOJa/3L+nIQNcWEQitfjoAF0s/uVa69AOFn7f6/ElJaqEz4IcegquuAiuEbc0K1T98K5x/Y7zYvRVgiN8B9+o1hv32+6Kw/KCvDdjEvCpROMIM+OefKxUWjLj11r248cZNSeu97z64zP7QUEubgPQD0k/asvmtg/Qj/aSjntAZ8Lp10KkTWJEC25jUogVMbw4VVwN2dkW87u+vv5anatUNfPHFfk6Jv1TuRIuTzef1VoFwP2ADUG192jkAACAASURBVD5RptAO46hbdynvvnsTCxY4G86s6MTUqVAt8ZpwOnqI/LXSj/STyS+B9CP9pKOf0BmwLf7nn6FePacKUo8eUKkH0A74Y8KAhw/vz9ixZ/HSS/Zc2qOqR+nMa2HaGdYDEgb84IN/ZPr0dowf35Hx452qSKtWQSW7y1dzTWAH/Rj3tuHTz0MPXYYdQiP9uJZKiR31+ZNdnmEeLZQGvHEjWIECK1RfuHnJ6uva3ePuCQPu02dU4Q5iM7FAGLCFabuhRyUMePPm3Qvv4q1+sW0mq1zZKTxRpUqYJZv7tUVJP/Y1xtq1NaSfLMoqSvrR509mwgmlAS9cCOedB++9B9wNWPW+iXFQ8UfQ9sFjxQ3q1rVn0wG4A7YwrXjE+oQBW9hdu04qLE/4t7/9vbDy07//DUcemZkoot47Svrp1m0iLVvOl36yKPoo6UefP5kJJ5QGPHascwKWvQeMPX5uCtgmrLjRPje1I/fffwWvvnpygl4+v9MtnrN05rVwr4BYp0SZwltuuYnFiw9j/Pgehe8B24lY9hqWmnsC0o97duoJ0o9UkCqBUBpwu3awxx4w4RmgKvAlUCNhwOf2eQrbhDVmTK9gGbCFa5uwRiUM2B4f7rvvl2zYUJWzz/6V9eth+vRU06/rSiIg/UgXmRCQfjKhF62+oTTgvn3h5JOhf2XAShFOK5bUGNTdezWzZ7ehYcPlwTJgC7cNxL5OGLAtoH37aQwa9DgbN07g1Vdh5MhoiTjbq5V+sk00WuNJP9HKdyarDaUB//73cO+90PpfgJ0DXaz04Guxk7jm6LuZP79lMrd0HgXHH2UXntVsB2W4faTsZpyWEHs7eV4rUbh1azkuuKAfV18N//lPJpJQX+lHGsiEgPSTCb1o9Q2lAdes6VQIqn0YMB/YP5FUM+C++41k1ap6+TXObBl8PYh9kWzAK1bsX7iRZvHi2oWVn76z94bVXBOQflyjU0dA+pEMUiUQOgP+9ls45BBYOx64Dpi7HYpsGaHPxjnmmLnceed19OjxKkuXQq1aqUpA1xUnIP1IP5n8Rkg/0k86+gmdAdsJWHYgxdxvgIZAsQ1J7713BEc0f8+fRRfSfZT9bgyOSKS6XbvpLF/ekNq1Dyw8gMROxFJLn4D0I/2kr5pED+lH+klHP6Ez4BEjYOZMeGoUsBBonmxSvq37m4YBt+Yt3mrbOumPi3ffbc6RRy6kT58Yp5wC/fqlIwNdW0RA+pF+MvltkH6kn3T0EzoDtvdga34JQ+3wjXjRhSIgrVu/xVtzWgf+Drgd05l+bDt4a7uvsWMFtGpVlX322cjEooNH0lGDri18j1r6kX7c/ipIP/r8SUc7oTNgO4TigSWw9wfJBmxFF5o2/YAfftwz8AZcuPu6egxsjVakId6sSlLTptfRuPFdhYcBqKVPQPqRftJXTaKH9CP9pKOf0BmwHcP4xjaosijZgP/61//jq6/2YdToPuEw4N72QjNwT7IBH3HEE8Rig7Dj8NTSJyD9SD/pqybRQ/qRftLRT+gM+KAq8PEuELPiC8UeQduZpbZR6eJLHg2HAT8cgxnApGQDrlr1C7Ztq8/Gjds9f09HFRG+VvqRfjKRv/Qj/aSjn1AZ8JdfwpBD4L4O8eL1cQ+yQyqqVNnI6tV12XOvH8JhwN/H74A3xg8bsXoSsQJ69RrD888PYunSjey7bzpS0LXSj/STyW+B9CP9pKufUBnwrFlwYw944xrgL4k74Oee68gDD1zOzJmngM/e380onj8AfwY6Omk3A77nnr9w990vMH78Ek48MV05RPt66Uf6yeQ3QPqRftLVT6gM+PHHYe4l8KQVX6iTMOBzz32KTZsqM3Fit3AZcLd4jWN75SpuwGvW1GHffU/lkUdGMmhQunKI9vXSTwHSj/vfAelH+klXPaEy4JvbQp334eI1Tn3fou+ADzzwU+wuuEmTD8NlwB/G734/TRiwnU1dp84pHH74EmbMsL9E1FIlIP04R5xKP6kqJvk66Uf6SVc5oTLgq+tB/xpw2HsJA1648Eh69x7NkiWN4y5lHuxBEYVcPfq2ZY0GjnQeQdsHaPPmN/Ddd9NYtertdPUQ6eulH+knk18A6Uf6SVc/oTLgppVg1AhoZgXp43fAbdvOoEaNtYnav7kywiLy+R7fagSvpXBHdJEBjx17CP36bePnnz9OVw+Rvl76cT5ApR93vwbSj/STrnLCY8CLYbfDYe1G2H33hAEff/wbXH/9HYU1c50vSkN2B2zLugN4I2HAmzdDlSoVef/9gzjssMXpaiKa10s/v/0BJ/24+BWQfqQfF7IJjQGvOBWOnw0rN8UpxODbb2pxwAGfsXFjlQSasBmwrcyW9xnEaicerVeufCRt2lzNyy+f40IW0esi/Ug/mahe+pF+3OgnNAY8owX8fSu8Yidgxe90H/jH5cye3YYJE7qH24BteW0g9ueEATdr1oly5f7IggVt3egicn2kH+knE9FLP9KPG/2Ew4DXUfDonvDeeTD08YQB9+k9igYNPueOO64PtwFb3eOVEBudMOBBgyry739v5IcfarDHHuvdaCM6fdaD9CP9uBa89KPPH5fiCYcBj6Pg4quhXCd48MGEAdeq+S0LFrSgfv2V4TZgW57tgl6bMODLLoPnn+/CPfeUp0eP8S7lEZFu40H6kX5cq1360eePS/GEw4D7UdDpNTjvAejSxSHxRux4rjrqPt5+++hkNGH8DthWeBTEFiQMePJkuPzy6zjppIMZPry/S3lEpFt/kH6kH9dql370+eNSPOEw4P0oOLQCjJ8KTZo4JEbHenNbo8EsXXpINAz4EIgtSxjwhx9C584H88svr7BqVT2X8ohIt3og/Ug/rtUu/YA+f1zJJxwG3ISC8stg40aoWDHxCDpUB24UpTfFO/hffrFXkaBRo8UMGzaAo4/WoRwl/oYYlgEg/SS/nif9pPh5Kv04oLb7XJJ+UtNPKAx4+UkUtF0Bn8aPZLQ7vnr1V4XrxKtUDXhlDOI3vAceCFWrzmfr1sp8+GH80UBquojOVU3gv+Wg7Qbpp/APVuknPe1LP8kGLP2kpZ+lh8LcY6D/v9Pq5quLYy9dQMGQz2D6dCeuG2+8lVtvuzGaBjw4Brc6HNq1g23bRvLJJyfw+ecNfJU03wTTAF4+CIbsIv0UGrD0k540pZ9kA5Z+0tNPDEadC31GptfNT1fH/tmVgqV14eGHnbB69hzHuPE9I2fA/RjBiB79YJzD4dJL4bPPbmbmzOv46qt9qFnzOz/lzftYDMc+8OApsPQA6Uf6SVOS0k8CWAykHxf6qQW33Aw33ZRmXx9dHrv8eAp2bw133ulEVa3aOtatrxY5A67LalbvURfWORyuuw5effVm1q07iyuvHMKgQUUvSfsoe16GYjiGwJ+rw+4nST/ST5pilH6SDFj6caGfC0JgwKc3puCiu6FjRzOckwvPfv7P3N9HzoALHyH+Pga3AyfDc8/BVVfdTI0a7Tj44E8YMaJfmgoJ+eWG4xM44zu46D7pR/pJU+/ST5IBSz8u9DMyBAZ8cC0KprwBhxwCZ575LD//XIkXXjwjmgZ8egx2AybA0qVw3HE306fPnowd25PVq+umqZCQX244zoJGo2DKm9JP4Qeo9JO66KWfHQ1Y+klPP1+HwIBjMQq2bIFy5aB583d5+OFLObb1nGga8FsxuBR4F7ZuhfLlby78fmHy5C489thFHHPM3NQFEuYrDcOFsK0rlLsVpJ/4a0jST2qql36SORW9hiT9pKUf3g+BAVepSMHb70GlSvvTqtU81qyp41nZwVticDM3U1Bwc8kCLbBCxcVaiu/1/tYjlevrAPNg2S/QtGlj6teH3/3uVnbZpQovvXRaagLJ0VW+ee/tNFi2Df74X5izEt55X/r57b156ads9Us/pX+OST8p6+fa6bC0MUyc6DyBC2IzRyto2hRatbqbX36py8iRfaNtwH1haUXoOQ8++MBJ6QEHnEL16rewcGFrT3PsFwNeeiT0/BE++MzBIf0UO4hD+inzd0T62cmNhPTjSj/jx9vBSWV29d0FhQZsUe2zz1k0b/6pc+rTzc6d6M03b3cnmuOfz7oZZnEiN988KxlUjudNWu/bsOg9mPRlcgjlyl3HFVc8QOXKRUWT85/LWXEsJ56Y/7l/m3ETLLofJm1NjkH6if++mH7ehUlfST8lqlT62fnnqj5/dv7hVop+nnoK+vTx8HPR5dSFBhyLwa67ymAKGZaQYONTt25Pmjf/TH+glGAw0k+x3z7pp2yD2e4PFOlH+ikkkMqNVgmfP7vuCsOHB9SAY7FYwf77/0GPWIv9DixrDj3WOY9Y7S+Uw5pCy5Z3s2WLHtHTF5ZVhB7xR/SxWAzpJ/nPX+ln549YpZ+d3y5JP6nrxz6hmzYtYNy4YH4PHGvRonFBzZq3Eotpk9FvvxanwdJt8Kf4JqMFH1ihCm1SK7BNcPFNIkt/hsMPdzapNWwo/SR9pEo/yQ5TfPOj9FP2w0rpJ0X9wK+/dmXp0kmB/P7XFhkbMuSKAqt5O3TohXrNpijt9prERbCti16zKURSxmsSkyZ1lX6Kf2RIPyV/gJbymo30s50nSz8p6adCBSgoSJSRLfsvG/9dEbv++tsLhg49kX33PY6//AV69/YmyGXL4KyznLnHjvVuR1tRHMd8AvcPgCPGwD+egmuvhQoVLqdWrXaeHFRSGNchsIhmLF26KPkvvlReryqeVrfXnx5j2VY4a43zuGfGjOs599zajB7dQvqJ85V+SvhALNKb9FPmh6v0k45+4PvvC1i6NFboHV76V5mJLeWC2AknzCrYc8+5fPbZ3zxdwOjRiS/RR43y/g+BRYvgzcPgzl+g45Xw2GNwxhmH8tprTzDnP8fm/aCSnfJxa6jpvld9TIxlF8FZ94Px2W+/89hvv/PZe+83pJ/tDFj6KfaJU6RP6afMz+kiA5Z+UtEPfPFFwA340EPfKOjV6yGefXacZwb8009wxRWwLl4IoVo1uP9+2M2OhcxzK/4L0L4y7N8YCo6EefOcv7AuuST/xSp+4zMUxtCLCy8ck8wnDwZcdFj8svnOkwr7gKhWrSG1az/FuefeL/2UYMDSTxyKvUUQL3Yi/ez8A02fPyXfAZekn+rV4ccfv2Pp0prBvQMuV254wezZV3DRRT94ZsBFojODs3bPPd49hi6K5ZADYOxk6NsMtjaBDz90DHjKlPyXa/yNzyLowyiaNeuT/Jg+DwZcVC5t2W2OAW/aBMuX2+trI3jzzT9LP9sZsPSTfAcj/aR2J6HPn5INuDT9wCiWLu0TXAPebbfjC2bMeKOw/q1Xz9Dt8WqR6ZpMvXyeX/QLcMklsPAqeKci7HKgc96x8Vm27FZuve3GvD6C/o3PIjiEpTRrdkhyrvJgwEUF55f1dvJjPNavP4m1a7cxc+br0s92Biz9lPAIcXAM6Se1O2Dpp2z92Hn9n3zSnjffnObp509qf1qVfFWsevUGBS1bfs6aNd4YcNHjVQvPHjtbs8fRRf9/vh9DF78bP+pm6PoFrIjBwQc7fI4/vh716q/KmwEn8RkKu7OZCy/cPZlPvgx4ZYxlmx0D/uor2Guv8Xz++Q0cf/wy6Wc7AzatSD+JR9CFf8BJP2V+VuvzZyebsLbTT61a1/Dpp2M5/vgVnn3+lJnQMi6I3XorBTfe6Fzlxeant96ysn8lR/nmm9A6z8cvF/8F6H0w3NYBbvxmOz75MryCGCnxyWM8xqdnT+eR/CGHLOa449ozdKhzbqf0Y09Iij3BkX6cX5xi+pR+UrsDLnwaKf3sVD81aiymfv32vPOOd58/GRvw0qUUFG2q8eID9Lbb4Nlnk7/zLfoQO/NMGDw40yWm1z/pA7Q3LKsLR3wPP29JGMzoWG9uazSYpUu3K8GRAyNM4nOIc+h/0bb73/jkYN4kajbvMucvU+PTubNtftib8uXfZubMer9typJ+tjNg6ceRkfST8oeQPn9KuAMuRT8//fQ2ffvWY/ZsZ1OoF58/KSe2lAtj9h5z0Ssu+V7A2rXO60b775+867noseuKFWCx1aiR6TJT77/9LwD9ocXzsHBtIsFvxI7nyhZDeOedo5IHzrIRfvddLJnP7o4Bb94cK3xM/xufmsWq8RSPKFvxHA2xdxIGfOqpsGFDJzp06IYd4iL9JKBLPyV8gEo/KX8AST+p66devW506dKfhg2dV1jz7V8pJ3UnFxYacDYGCu0Y4+Hiq6FcJ3jwwfgqY1CzxncsXHgk9euvTCw9W4bnp3FseS0g9l3iF+Oyy+D557twzz3l6dFjfGhTn5WFST/STyZCkn5K1U/LluVp0mQ8N92UCWBv+8qAy+K/Hh7dExadB489njDgPr1H0aDB59xxx/XhNuDrgJUQG50w4PPPr8iwYRv54Yca7LHH+rIIRvvfpR/pJ5PfAOmnVP1cc00NKlZcLwPORF9B6DuzBdy1FV5ZlDDgB/5xObNnt2HChO7hNmBbXhuI/TlhwM2adWLXXf/IwoVtg5A+z2OUfqSfTEQo/ZSsn86dnc8f3QFnoq4A9F1xKhw/G1ZuShjwt9/U4oADPmPjxirhNmBbnpVlrJ0w4MqVj6RNm6t4+WWPDg4PgGaKhyj9SD+ZSFb6KVk/v/+98/kjA85EXUHouxh2OxzWboTd7RVcK1dZYO8Ev8H1199B+/bTnFX46bvbbMRjy7oDeANiMceAN2+GKlUq8v77B3HYYYuDkD3vY5R+pJ9MVCj9lKifZ591Pn9kwJmIKyB9m1aCUSOgmVVsihtw27YzqFFjLWPG9AqnAduy1gIzEgY8duwh9Ou3jZ9//jggmfNHmNKP8wec9ONOj9LPjvq55RaHpQzYnaYC1evqetC/Bhz2XsKAbRd0796jWbKkcTgN2JY1GjgyYcDNm9/Ad99NY9WqtwOVP6+DlX6cD1Dpx50SpZ8d9SMDdqelQPa6uR3UWQQXr0kYsC3kwAM/5bnnOtKkyYfhegT9IdAR+DT+t0X8EXSdOqdw+OFLmDHDOX1GLTUC0o/zASr9pKaX7a+SfnbUjwzYnZYC2evxx2HuJfCk+U4d5ztga+ee+xSbNlVm4sRu4TLgbtjB01ZspLDZd8Br1tRh331P5ZFHRjJoUCDT6FnQ0o/0k4n4pJ8d9SMDzkRRAes7axbc1ANevwawsolxA7a733/848+88sofwmXApwCXx++C4wZ8zz1/4e67X2D8+CWceGLAEuhxuNJPAdKPexFKPzvqRwbsXk+B6/nllzDkELivAzAmYcBbt5ajSpWNrF5dlz33+iFvVZKSAGZ79/X3hRXUYSNQLnEH3KvXGJ5/fhBLl25k330Dl0JPA5Z+CpB+3EtQ+tlRPzJg93oKZM+DqsDHu0BsQ8KAbSFdu07CdkRfcukj4TDgh2OFO5+ZlEiTPYKuWvULtm2rz8aNOr3UjYClH+nHjW6K+kg/yfqRAWeipgD2PfJIeGMbVLETsYp50F//+n989dU+jBrdJxwG3Dt+B3xPsgEfccQTxGKDWLgwgMnzQcjSj/STiQyln2T9yIAzUVMA+1rZxgeWwN4fJBvwF1/sR9OmH/DDj3uGw4Crx8DWuF+yATdteh2NG9/F2LEBTJ4PQpZ+pJ9MZCj9JOtHBpyJmgLY1+rv1vwShs5LNmBbSuvWb/HWnNaBN+B2TGf6se3greQE2SPoVq2qss8+G5k4MYDJ80HI0o/0k4kMpZ9k/ciAM1FTAPuOGAEzZ8JT9mqOPYZtnlhEu3bTmT6jXeANuDVv8Vbb1jA9sbZ3323OkUcupE+fGKecAv36BTB5PghZ+pF+MpGh9JOsHxlwJmoKYN85c+DKK2HuN0BDkkzqvfeO4Ijm7wXegGMUUPBuDI5I/uNi+fKG1K59IEOGwLHHBjB5PghZ+pF+MpGh9JOsHxlwJmoKYN9vv4VDDoG1VoPe6uTO3W4R2X4dqMAOnS7WPBr/mGPmcued19Gjx6ssXQq1agUweT4IWfqRfjKRofSTrB8ZcCZqCmjfmjXho4+g9mHAfGD/xEJei51E3/1GsmpVPV8YZ9rVmepB7ItE2UFbxIoV+9Oy5XwWL67NoYfCd98FNHE+CVv68UkiAhqG9JNInAw4oCLOJOzf/x7uvRda/yt+SMWTyQZ8zdF3M39+y2AacEuIvZ1swAMHPokdNnLBBf24+mr4z38yoae+0o80kAkB6UcGnIl+At+3b184+WToXxl4AoiXAi5cmL0+u/dqZs9uQ8OGyxNr9ejRcVp3wBZuG4h9nWzAVut40KDH2bhxAq++CiNHBj6Fni5A+vEUf+Anl35kwIEXcSYLaNcO9tgDJjwDVAWsOEON+Igx6HvuSH79tTzPPHN2sAzYav+Wh9iohAGvXVuDfff9kg0bqnL22b+yfj1ML7Y7OhOOUe0r/UQ189lZt/QjA86OkgI6ih1C8eyzMG4c0ANoCtyYMODnpnbk/vuv4NVXTw6WAVu4V0CsU8KAb7nlJhYvPozx43vQsyfYe4h2GICaewLSj3t26knhITj6/HGUoO+AI/gbYccwnncevPcecDdgh3IUHUxhm5YL7A55PcuWNaJu3dUOIb8/grYwGwHrnbKDVrfVWrduE2nVah7XXHM3RxwB//432HF4au4JSD/u2aknhcfAJn3+2JsYRWe2R+zzRwYcwd+IjRuhTh3YtAlYF3/8vD5eOzf+C9Cnzyj23PMHHnzwj8EwYAvzB6f2b5EBb968e+EfEvYYulq1dVSuDGvWQJUqEUx6FpccJf1UrbqB77/fS/rJpX72Aqw4jNXuDtnnT1n6kQFnUVhBGernn6FePbj/fujeHSrZY+h2gJlY/Bdg+PD+jB17Fi+9dFowDNjC7AkMSBjwQw9dxvTp7Rg3rhPjxzsHkKxaBZUqBSVT/owzSvqZNq0948d3lH6yKMUi/diBOD16QCX7vW0bzs+fsvQjA86isIIw1Lp10KkT2Ik0FStCixYwvTlUtEe4VqAgbsC2Ccv+erMiDTVrfufvR9D2Xq8VXbC/om0TVvwR9FlnjaVu3SW8++7NLFgAv/zinIA1dSpUqxaEbPkvRulH+slEldJPsn5kwJmoKYB9H3oIrroKtmxxgq9QAR6+Fc63TVj2GNruDuNlCq34+H77fcG9917tbwP+C7AKGBO/WY8V8PPPlQofP992214MHrwpab333QeXXRbA5PkgZOkHpB/3QpR+kvUjA3avpUD2vOce+Otfk0O3n109CzgduDRhwI88cgkvvHBG4X++3oR1BmD/XZIwYHv8bI/PTzyxA38xgy7WCtd7dSDT53nQdoBLiTxDqp8TTuhQ8u+L9ONKi1HTT1mfPzJgVzIKbqe5c6FXL/j8c2cNDRo4rwW0mgCsBOzVpPgd8JYtFQo3n3z+eQNq1/nGn0Ua1sSgQXwzWYWEAffsOY569VbRvfvVJa+3VXBz6GXkbvSzcmV9atX+VvrxMnE+mduNfsL8+SMD9okw8xnG22/Dk0867wFPmwZHHx3fQWwFCv6XXCf4nHOeLtwN/fAjl/rzA/SSmLP7+ekEQfsOeNdd/8e339YqjN3W2749he8BDxwYX28+gYdsLuknZAnN83KknwRwGXCexeeX6QoKoFw5Z2OS/W9h6wJMSTbgYcMGFJ6I5ds6wW1jcA7QP9mAO3eewuTJtiDYutXZcGb/G9uuOJNf8hG0OKSfoGXMX/FKP04+ZMD+0mVeo2nc2DmRxioEFbbbgcHJBmw/rl79R35cV913d8D1WcnKavXhx2Rsdgd8222DueEGW5BT+clOwFqyJK94Qz+Z9BP6FOd0gdKPDDinAvP74J07w4AB0MW5UYSfgd2Ab4Bi9XJ79x7N6Kd7+86Ar2QIQ865EkYnSNtj59q1v+Gnn3ajUiVbEEyeDMOGwRS7u1fLGgHpJ2soIzmQ9CMDjqTwixZ9/vnwv/855vRbs/djuwPFShTay+TtT53mOwOOUUDByzFonwjfSg9OmNCddesSL/raHxm77gpPWOUntawRkH6yhjKSA0k/MuBICr9o0Y8/DvPmbWdMtgv6EcBeKyne/H4WdDzWE0+cxcUXP4odwlH8D41WrWDQoEinO+uLl36yjjRSA0o/MuBICX77xb7+OtxwA8yevd2/1I0bsBU3iLeXY6dy2e8eYvnyhv4w5oYQ+29y3V8rHmEGvHq1LSDR2rSB22+HE06IdLqzvnjpJ+tIIzWg9CMDjpTgt1/s119Ds2ZOgYKkZmezbgaeT/x0QawFZ/1urK8N+IwzXqBy5U2MG2cLSDQrPGGVn+om+3Kkc5+NxUs/2aAY3TGkHxlwdNUfX/lee8Enn0CNGsVQWHnCvsCyYj+LQauW8wp3F7drV6yivRePpm36wRCbn3wH3KjRMkaO7FtYfrCoffcdHHwwfP995FOdEwDST06wRmbQqOtHryFFRuolL/SYY8CqkliRgqRmh3PcBZwS/2kMunWdSIUKWxgzplfiUi8M2KbfArFJCQOeOfMUrr32Lt5+2wJPNCs6YVWQ7AQetewTkH6yzzRKI0ZdPzLgKKm9hLX26wcnnQT9ix1kUXiZvZpkhRniBQ7sLOhvv6lF3bqrC+ujWqGDwpZvA7ZprX7oaojVThiwFY6wAgxFh28ULXX4cHjtNRgxIuKJztHypZ8cgY3IsFHXjww4IkIvbZkdO1JYqH5MkdEWXWgl/vYG1gL2Rk+8TOHZZz9D+fK/Fj7q9cSAbdpfgWcSZQftlaMaNdby9dd7O6UTizU793rTJnjuuYgnOkfLl35yBDYiw0ZdPzLgiAi9tGVOmABPPw0TJ5ZwRdGTZjPnuAHbO7ZWnnDu3GO8MWCb1irRdE8YsP1RYM2OzNy+desG55wD3e3dZrWsE5B+so40UgNGXT8y4EjJfcfFfvCBUx3pww9LAGG7oG8G3kkYsF3VuPESnnxyIMceOye/j6DnZa8J7AAAGchJREFUAAOB+JGSduRkQUGMo456h5tuuoWOHXe8zW3SxLm7b9o04onO0fKlnxyBjciwUdePDDgiQi9tmVu2wO67O4UKSmzNgH8AJyfOiD7ttJeoWnWD87pPPr8DtreL7Dvgl+M337ECXn31ZC6//AHef//wEsO3QhObN0OFeKnCiKc768uXfrKONFIDRl0/MuBIyb3kxR50EDz/PDQqdvDGb1faZiwzr/EJA7bzluvUWVNY7q9GzbX5OaLyu5hzPrW9sxw/p9rugHv0GI/VLd5+85XFv2wZdOjgvGalljsC0k/u2EZh5CjrRwYcBYWXsUYzqQsugE6dSrhwA1A7XqihIPHvdtTjxo1VeOHFM/JjwKfHoGqxXdn2VDxWUFhw4ZtvahfekW/fpk6Ff/3L+eNCLXcEpJ/csY3CyFHWjww4CgovY41FZyTb2awltrMAOyO6mAHbJiyrkvTfT3+XHwM+MOZUPYrv/bI4i+6Atz/5qmgNti6r/2smrJY7AtJP7thGYeQo60cGHAWFl7FGMygryvBksQpISV1sg9ZhwP+AXRL/0rbtDGbMbJtzA+7NaEaf0htmJObetm0Xdt31fyxefBhNmpS0gwwGDgQrwmB392q5IyD95I5tFEaOsn5kwFFQeBlrfOMNuO46ePPNnVy4J07Zv2LvC9999zVc87e7c27AhWUH/x6DaxLx2cEbVibxhx8ssJLbccfBnXfC8ccrybkkIP3kkm74x46yfmTA4dd3mSv85hs49FCwc5NLbVNxDDD+CtBv1+VzF3Sx4OxVKPsDoFMnC6zkVrMmfPQR1LbvsNVyRkD6yRnaSAwcZf3IgCMh8bIXaSb1/vuwt51+VVqzO+ADgMcSFwyLDWDECf2YNevE5F7ZMuYTIfZ6ctGFiy56jM8+O6DwDri0ZpVWDj8c7JdbLfcEpJ/cMw7zDFHVjww4zKpOY21WM/e22+DE7Xw0aYiHAdvQtKjYT2PQ5NAPufLKIQwcWOxL5GwYsA03BGIfJRtws2aLuOCCoVx66SOlrnDWLBg8uIRax2kw0aWpE5B+UmelK3ckEDT9XHjhUC65JPPPHxmwfhsKCdhOxKOOggsvLANIO6A+8ET8uhj07zec1avrJt+RZsOA7Qa3LsRGJAz4/POfYOXK+kyfboGU3oYOhXfegVJ3divvWSUg/WQVZ+QGi6p+ZMCRk3rJC77sMuc0rMeKPV4u8Uq7A76vWK3g+BnRzZu/S5cukwuPhCxsmRrwrcBkYGHizGcb1mr+XnXVfVxwwc7fLbroIrBTsB56SAnOBwHpJx+UwztHVPUjAw6vptNa2YsvwoMPwksvpdDNTseyd4KnJM6INlOcPbsN8+e3zI4B2zDHxR9Bx8987tx5Crvsso1Jk7qWGeSpp8Kf/gSnn17mpbogCwSknyxAjPAQUdWPDDjCoi++9E8/hZNPhhUrUgDyBtABWA7UST4junr1H52qRJncAVtRox+B+B8DduDGmjV1aNhwOc8/34Hjj7cAdt723x9efRUOPLCsK/Xv2SAg/WSDYnTHiKp+ZMDR1fwOK7e6wLZ7uKod+VhWs8IIVpfXHhPHT8iyUoX2aPjjjw+mZq3v3L0f/G0MDo5v9oqXEDQDtsfbVoe4tFOvioe7YYOzm9vqAKvlj4D0kz/WYZwpivqRAYdRyS7X1KKF8x3w0UenMMAWq0sIfJp8RGWPHuPYurU8kyZ3dWfAXWJQPn70ZTwMM+ADD/yUJUsaU6GCTbzz9vbbYN8BL1hQ1pX692wSkH6ySTN6Y0VRPzLg6Om81BX36QPt2kHfvilCucr5jpZf4hWT4t3saMgPP2qStgH3ZBzjDu0JxU6WtEpHFSv+Uvia03332YRlt5EjYfp0GDWq7Gt1RfYISD/ZYxnFkaKoHxlwFJVeyppPO815/DzOCi+k2uyM6IbxR9HxPnfddS3XXndX2gZceOTknTG4NjG5PXpevrxh4ZnPqbaePcEeQ6e0oSzVQXVdmQSknzIR6YKdEIiifmTA+pX4jcDEiWB3j5Pte910WiugQfJj42djZ3JL05t4//3Dk0cqbXNWU4gtTj5ww0oerlixP/Pm2QSpty5dnLv4bt1S76MrMycg/WTOMMojRFE/MuAoK367tS9ZAmZeVsg+rTbJTvIAzgf+Hu8Zg65dJmFVi6ZM6ZwYriQDtn/eFWKTEgZ87bV38fjjgwr/69rVJki9NWrk/BHR2L6jVssbAeknb6hDOVEU9SMDDqWU3S+qfHlYvRqskEFazYx3MM7jYztEI35AR/v206hceRMTJ8ZvR7c34DOBDcD0xIEbN954K/YY+/bbb+Caa+5OKwwrKFG3LvxqO7TV8k5A+sk78lBNGDX9yIBDJd/MFmM7h4cNgzp1nAMsyjwVa/vpbgPuBeycjBHO7ujNm3fnzDOfxXYyjxrVh71qfO98N7w2BufGd1CPByo7Btyv34jCgzauvvpeBg+2AVNvFr9972uvUg0Y4CL+1KfSlSUQkH4ki0wIRFE/MuBMFBOivlaTs3Nn+NEOwACqV4cpU1zU0n0GeACYB5ixxt/lNWN9443j+WzFAXRnAhMadIcT4kYN2DvEPXqMp1WreVx++QOcfbYNlHrLWvypT6krixHIGn/pJ5K6iqp+ZMCRlPuOix4+3LlrLN7sbrh/f5eArN8rTjEFDgV2g/+b/VeqLNvIddxJ+0bT2KvN9/z0UyU++qhJYTGHP/zhFYYPdzdh1uN3ueyodss6f+knUlKKqn5kwJGSeemLnTcPOnQA+w7VWo0a8MIL0Cq9Dcg7TmD7p1YCdipVbaAeTI+1K6xo9M03tQu/H65ff2XaG622nyhn8UsfKRHIGX/pJyX+Qb8ob/qpb9tN/PP5IwMOunKzGP9dd8FTT4Gdy3rTTXBtsfdxszhNzoay+E3Qdv7zuecGL/6cgcnTwNJPnkCHdJoo6kcGHFIxZ7Is24m4cSNUrJjJKPnv+8svUKWKdkDnn3zyjNKP1xkI9vxR0o8MONhazUn0zZo5u6GPPDInw+ds0IULne+xFy3K2RQaOAUC0k8KkHRJqQSipB8ZsH4RdiBwzjnOa0h2NmuQmp39bHVFn346SFGHL1bpJ3w5zeeKoqQfGXA+lRWQudq3h2rV0jwT2gdrszOg16+Hl1/2QTARDkH6iXDys7D0KOlHBpwFwYRtCDvG8d//hqlTg7WyTp3gvPOc4zTVvCMg/XjHPgwzR0k/MuAwKDbLa/jkE7C/Qm03dJCa7X6eNg0OOihIUYcvVuknfDnN54qipB8ZcD6VFaC5bDfxV1/BHnsEI2h79LzPPs7ubTXvCUg/3ucgyBFERT8y4CCrNIex2wEc998Pxx6bw0myOPScOXDFFWAv9Kt5T0D68T4HQY4gKvqRAQdZpTmMfeBAOOYYGGRlBgPQHn8c5s6FJ58MQLARCFH6iUCSc7jEqOhHBpxDEQV56D/9CbZsCU5FIaukUqEC/POfQaYentiln/Dk0ouVREU/MmAv1BWAOWfMgDvvhNdeC0CwwEknwfXXwymnBCPesEcp/YQ9w7ldX1T0IwPOrY4CO7rV1D3ssERxBr8vpFYt+OAD2Htvv0cajfikn2jkOVerjIp+ZMC5UlAIxrVdxfa9av36/l7MqlVO1Sbbta3mHwLSj39yEcRIoqAfGXAQlZmnmO1dYPsu5owz8jShy2ns+MkHHnDeAVbzDwHpxz+5CGIkUdCPDDiIysxTzP36gVUYGjMmTxO6nOass6BSJRgxwuUA6pYTAtJPTrBGZtAo6EcGHBk5p7/QkSOdu8rRo9Pvm88evXs7J3f17ZvPWTVXWQSkn7II6d93RiAK+pEB63egVAJW1s/MbfFif0OyzWL2R4KVMVPzDwHpxz+5CGIkUdCPDDiIysxTzAUFYMWxN22CihXzNGma09gj8sqV4ddfIRZLs7MuzykB6SeneEM/eBT0IwMOvYwzW2CLFvDoo9CyZWbj5Kr3/Plw8cWwYEGuZtC4mRCQfjKhp75h148MWBrfKYEBA6B1azj/fH+CeuIJeOstGDbMn/FFPSrpJ+oKyGz9YdePDDgzfYS+t72GZI95hw7151J1BKU/81IUlfTj7/z4Pbqw60cG7HcFehyfHUV5440we7bHgZQyfZs2cOutzlGUav4jIP34LydBiijs+pEBB0mNHsT6449Qrx5s2ODB5ClMWbUq2ElY1auncLEuyTsB6SfvyEM1Ydj1IwMOlVxzs5iDDoKpU6Fx49yM73bUJUugUyf45BO3I6hfPghIP/mgHN45wqwfGXB4dZu1lfXoAd26wdlnZ23IrAz0zDMwaRKMG5eV4TRIjghIPzkCG5Fhw6wfGXBERJzJMk8/HfbYw39HUtofBOvXwwsvZLI69c01Aekn14TDPX6Y9SMDDrd2s7K6l1+G++4Dq9Hpp9a2LVx1FZx6qp+iUizbE5B+pIlMCIRZPzLgTJQRkb5r1sAhh8B770GDBv5Y9OefwxFHwNKlUKeOP2JSFCUTkH6kjEwIhFk/MuBMlBGRvr16wbPPOkZnh3KMHevtwi2eN98E+8W076a9jsdbGv6fXfrxf478HGGY9SMD9rPyfBCbfb9qvwAbNzrB2LnLZnhe1Qj2Wzw+SJGvQ/BbvvwWj6+T54Pg/JavbMcjA/aByPwcwkMPwR//mByh/ezSS72J2m/xeEMhOLP6LV9+iyc4mfQmUr/lK9vxyIC90VVgZn33XTjtNOdxr7W994YXX4Tmzb1Zgt/i8YZCcGb1W778Fk9wMulNpH7LV7bjkQF7o6tAzTpmDDzyCMyZA0895f37wBZPnz5w7LFOJSS/vZ8cqOTmIVjpJw+QQzxFmPUjAw6xcLO9NNsJPWECHHZYtkdOb7zFi6F7d2cHtFpwCEg/wcmVHyMNo35kwH5Umk9jsrvOU06B/v29DXD4cJg5E0aN8jYOzZ4eAeknPV66OplAGPUjA5bKUyZw2WVOacLHH0+5S04uHDQIKlYE2xChFhwC0k9wcuXHSMOoHxmwH5Xm05j+8x9nR/Q773gb4FFHwYMPwu9/720cmj09AtJPerx0dTKBMOpHBiyVp0xg2zaoUMEpTbjbbil3y+qFP/0EVoJwyxbYZZesDq3BckxA+skx4JAPH0b9yIBDLtpsL89OwrrjDjjxxGyPnNp4s2bB9dfDW2+ldr2u8hcB6cdf+QhaNGHTjww4aAr0ON5+/WDTJmc3tBfNdj/vvjuMHOnF7JozUwLST6YEo90/bPqRAUdbz2mv3mrvFtXhTbtzFjp07eq899uzZxYG0xB5JyD95B15qCYMm35kwKGSZ+4Xs2oV2CaoopOxcj9j8gxWEMI2gdWrl++ZNV82CEg/2aAY3THCph8ZcHS17HrlDRvCc89B48auh3DVcckS6NgRli931V2dfEJA+vFJIgIaRpj0IwMOqAi9DPvcc6Flyx2LNOQ6Jnv1aP585zhMteASkH6Cmzs/RB4m/ciA/aCogMVwww2wejU8+WR+Ax840CkGYbuw1YJLQPoJbu78EHmY9CMD9oOiAhaDncXcrRt8/HF+Az/4YJg40fuzqPO76vDNJv2EL6f5XFGY9CMDzqdyQjRX3bowdy40aJCfRX3+ORxzjHPnrRZ8AtJP8HPo5QrCoh8ZsJcqCvDcPXpAly7Qu3d+FjF6NEyeDOPH52c+zZJbAtJPbvmGffSw6EcGHHal5mh9F13kFGYYNixHE2w37HnnOcdgPvZYfubTLLklIP3klm/YRw+LfmTAYVdqjtb3/vtgf4UuW5ajCbYbtlEj5+738MPzM59myS0B6Se3fMM+elj0IwMOu1JzuL799oPXX4ff/S6HkwD//S+ccAJ88UVu59Ho+SUg/eSXd9hmC4N+ZMBhU2Ue12MFsps0gWuvze2kd90FH34Io0bldh6Nnl8C0k9+eYdttjDoRwYcNlXmcT32Pu5HH4FtkMpls41ehx7qVEFSCw8B6Sc8ufRiJWHQjwzYC+WEZM6//x0GD4ZWrcCqlAwalN2FPfEEDB/unH51663wt79ld3yN5i0B6cdb/kGfPQz6kQEHXYUexb9gAZx2Gnz7rRNA7drw4ovQokV2Asr1+NmJUqO4JZDr/OZ6fLfrVr/sEMh1fnM9fhEFGXB29BC5Uf71L7jwwuRlDx0KF1yQHRS5Hj87UWoUtwRynd9cj+923eqXHQK5zm+ux5cBZ0cHkR3llVec4yjXr3cQVK0KkybBH/6QHSS5Hj87UWoUtwRynd9cj+923eqXHQK5zm+ux5cBZ0cHkR7FqpLMmQMrVkDXrjBhQnZxdO/umPr++8Oxx6oKUnbpej+a9ON9DoIcQRj0o0fQQVagD2L/+mu45BKwQgm2KSKb7Zpr4JNP4JFHnCpIauEjIP2EL6f5XFHQ9SMDzqdaQjqX1emdMQOmTs3uAjt1gnbt4LLLsjuuRvMXAenHX/kIWjRB1o8MOGhq82G8mzbBHnvA999DtWrZCXDdOthrL+c75sqVszOmRvEnAenHn3kJSlRB1o8MOCgq83mctiHLXkHK1mEZt98OCxc69X/Vwk9A+gl/jnO5wqDqRwacS1VEaGw7lcYOzJgyJTuL7twZWrbMnqFnJyqNkisC0k+uyEZj3KDqRwYcDX3mfJVWmrB6dWdHdJ06mU23Zo2z8/nHH6FixczGUu9gEJB+gpEnv0YZVP3IgP2qqADGZYejb90KY8ZkFnyvXlCunIovZEYxeL2ln+DlzE8RB1E/MmA/KSjgsbz0Etx0k/MoOpNmj55NmHbUpVp0CEg/0cl1LlYaRP3IgHOhhAiPaeUJ7UjK445zB+HNN50jLq38oFr0CEg/0ct5NlccNP3IgLOZfY3F6afD7ru7PxXLTr+y1wrsr1m16BGQfqKX82yuOGj6kQFnM/saC3t/106t+uADqFcv9U1Utoli1Spo2hTsdJtsvU+slASLgPQTrHz5Ldqg6UcG7DcFhSCeRo3gq69gv/2c73GHDNn5oq680rnj/eIL2GcfWLYsBBC0BNcEpB/X6NQRCJJ+ZMCSbFYJ2He4HTpQeCdsbc89nSMqS/tO2K63Iyd/+MG53u58n3/e/XfIWV2MBss7Aekn78hDNWHQ9CMDDpX8vF/M8OEwYEByHMOGQf/+JceW7vXer1AR5JJAunpI9/pcxq6xvSeQrh7SvT7bK5QBZ5toxMez8oQdOzrnQluzc5ynT3fKCZbU7HoruGAbr6zZ+c/PPVf69RHHG/rlSz+hT3FOFxg0/ciAcyqHaA5+ww0webLzPXD58vDll87BGiU1O7jDviu2TVj77gtduoCdA60WXQLST3Rzn42VB0k/MuBsZFxj7EBg2zbnR+ec41Q0evFFWLDA+X43FoMzznCKN9hrA1ZJ6emnnet32UUwRQCkH6kgEwJB0Y8MOJMsq29KBOyudvVq5z971ciavaJkO57tlSW7W1YTgdIISD/SRiYE/KwfGXAmmVXflAm0bg32/UzxZt8Lv/VWykPowggTkH4inPwsLN2v+pEBZyG5GqJsAo8+Cn/6k1OswZp9J/zPf8LFF5fdV1eIgPQjDWRCwK/6kQFnklX1TZmA7Yq2930XLXK6NGvmvB9su57VRKAsAtJPWYT07zsj4Ff9yICl27wRsM1Ys2c707Vp42y+UhOBVAlIP6mS0nUlEfCjfmTA0qoIiIAIiIAIeEBABuwBdE0pAiIgAiIgAjJgaUAEREAEREAEPCAgA/YAuqYUAREQAREQARmwNCACIiACIiACHhCQAXsAXVOKgAiIgAiIgAxYGhABERABERABDwjIgD2ArilFQAREQAREQAYsDYiACIiACIiABwRkwB5A15QiIAIiIAIiIAOWBkRABERABETAAwIyYA+ga0oREAEREAERkAFLAyIgAiIgAiLgAQEZsAfQNaUIiIAIiIAIyIClAREQAREQARHwgIAM2APomlIEREAEREAEZMDSgAiIgAiIgAh4QEAG7AF0TSkCIiACIiACMmBpQAREQAREQAREwBWBWEEBBa56qpMIiIAIiIAIiIBrAjJg1+jUUQREQAREQATcE5ABu2enniIgAiIgAiLgmoAM2DU6dRQBERABERAB9wRkwO7ZqacIiIAIiIAIuCYgA3aNTh1FQAREQAREwD0BGbB7duopAiIgAiIgAq4JyIBdo1NHERABERABEXBPQAbsnp16ioAIiIAIiIBrAjJg1+jUUQREQAREQATcE5ABu2enniIgAiIgAiLgmoAM2DU6dRQBERABERAB9wRkwO7ZqacIiIAIiIAIuCYgA3aNTh1FQAREQAREwD0BGbB7duopAiIgAiIgAq4JyIBdo1NHERABERABEXBPQAbsnp16ioAIiIAIiIBrAjJg1+jUUQREQAREQATcE5ABu2enniIgAiIgAiLgmoAM2DU6dRQBERABERAB9wRkwO7ZqacIiIAIiIAIuCYgA3aNTh1FQAREQAREwD0BGbB7duopAiIgAiIgAq4JyIBdo1NHERABERABEXBPQAbsnp16ioAIiIAIiIBrAjJg1+jUUQREQAREQATcE5ABu2enniIgAiIgAiLgmoAM2DU6dRQBERABERAB9wRkwO7ZqacIiIAIiIAIuCYgA3aNTh1FQAREQAREwD0BGbB7duopAiIgAiIgAq4JyIBdo1NHERABERABEXBPQAbsnp16ioAIiIAIiIBrAjJg1+jUUQREQAREQATcE5ABu2enniIgAiIgAiLgmoAM2DU6dRQBERABERAB9wRkwO7ZqacIiIAIiIAIuCYgA3aNTh1FQAREQAREwD0BGbB7duopAiIgAiIgAq4J/D9eaJkx4qkrsgAAAABJRU5ErkJgg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11" name="AutoShape 33" descr="data:image/png;base64,iVBORw0KGgoAAAANSUhEUgAAAeAAAAG4CAYAAACdCTQPAAAgAElEQVR4Xu2dCbyWY/rHvy9tVIo2ocJEkiRRRrKNytKuEqVFss8Yy4yxZF/GHxljbTAtijZt1hZENBVFREVDCgmhFWk6/891nvd4z1vndN73eZdn+92fv898/qfnvu/r/l6/8/7O87z3c1+xggIKUBMBERABERABEcgrgZgMOK+8NZkIiIAIiIAIFBKQAUsIIiACIiACIuABARmwB9A1pQiIgAiIgAjIgKUBERABERABEfCAgAzYA+iaUgREQAREQARkwNKACIiACIiACHhAQAbsAXRNKQIiIAIiIAIyYGlABERABERABDwgIAP2ALqmFAEREAEREAEZsDQgAiIgAiIgAh4QkAF7AF1TioAIiIAIiIAMWBoQAREQAREQAQ8IyIA9gK4pRUAEREAEREAGLA2IgAiIgAiIgAcEZMAeQNeUIiACIiACIiADlgZEQAREQAREwAMCMmAPoGtKERABERABEZABSwMiIAIiIAIi4AEBGbAH0DWlCIiACIiACMiApQEREAEREAER8ICADNgD6JpSBERABERABGTA0oAIiIAIiIAIeEBABuwBdE0pAiIgAiIgAjJgaUAEREAEREAEPCAgA/YAuqYUAREQAREQARmwNCACIiACIiACHhCQAXsAXVOKgAiIgAiIgAxYGhABERABERABDwjIgD2ArilFQAREQAREQAYsDYiACIiACIiABwRkwB5A15QiIAIiIAIiIAOWBkRABERABETAAwIyYA+ga0oREAEREAERkAFLAyIgAiIgAiLgAQEZsAfQNaUIiIAIiIAIyIClAREQAREQARHwgIAM2APomlIEREAEREAEZMDSgAiIgAiIgAh4QEAG7AF0TSkCIiACIiACMmBpQAREQAREIHAEbrnFCfmmmwIX+m8By4CDmztFLgIiIAKRJSADjmzqtXAREAEREAEvCciAvaSvuUVABERABCJLQAYc2dRr4SIgAiIgAl4SkAF7SV9zi4AIiIAIRJaADDiyqdfCRUAEREAEvCQgA/aSvuYWAREQARGILAEZcGRTr4WLgAiIgAh4SUAG7CV9zS0CIiACIhBZAjLgyKZeCxcBERABEfCSgAzYS/qaWwREQAREILIEZMCRTb0WLgIiIAIi4CUBGbCX9DW3CIiACIhAZAnIgCObei1cBERABETASwIyYC/pa24REAEREIHIEpABRzb1WrgIiIAIiICXBGTAXtLX3CIgAiIgApElIAPOYurXr4fZs50B27SBPfbI4uAaKvQEpJ/QpzinC5R+coo3J4PLgLOE9fvvoVMnWLTIGbBZM5g6FfbaK0sTaJhQE5B+Qp3enC9O+sk54pxMIAPOEtZHH4U//Qm2bnUGLFcO/vlPuPjiLE2gYUJNQPoJdXpzvjjpJ+eIczKBDDhLWFu3hjlzkgc79lh4660sTaBhQk1A+gl1enO+OOkn54hzMoEMOAtYu3SBr7+Gr76CVaucAevVg332gb33hsmTszCJhggtAekntKnNy8Kkn7xgzskkMmCXWLdtczqecw7Y5ocXX4QFC+CFF6CgADp0gBYt4LTToFo1ePpp5/pddnE5obqFioD0E6p05n0xO9OPBXPGGfr8yXtSXEwoA3YB7YYbnLtau+MtXx6+/NL5zrekZt8J77sv/Pqrc0dsf63efruLSdUlNASkn9Ck0pOFSD+eYM/JpDLgNLHa97wdO4LtOrRWuTJMnw72fW9Jza5v2xY2b3b+1XZFP/dc6denGY4uDxgB6SdgCfNZuNKPzxKSYTgy4DQBDh8OAwYkdxo2DPr3L3mgdK9PMxxdHjAC6eoh3esDhkPhpkkgXT2ke32a4ejyDAnIgNME+Oabzve769Y5Hffc03nf97jjSh7Irrf3g3/4wfl3+z74+edLvz7NcHR5wAhIPwFLmM/ClX58lpAMw5EBuwB48MGwejXst5+zyWrIkJ0PcuWV8NJL8MUXzvfAy5a5mFRdQkNA+glNKj1ZiPTjCfacTCoDThOr3fnaq0UffOC8alSxYmoD/PKL84pS06bOK0t2J6wWPQLST/Ryns0VSz/ZpOn9WDLgNHNw+umw++4wYUKaHeOXd+8OmzY5d8Rq0SMg/UQv59lcsfSTTZrejyUDTjMHTZrA0KHuv8O173AuvBA+/DDNiXV5KAhIP6FIo2eLkH48Q5+TiWXAaWC1u9abboL589PoVMKlLVuCgbfvj9WiQ0D6iU6uc7FS6ScXVL0dUwacBv8+fZxiC2PGpNGphEt79XIO7hg1KrNx1DtYBKSfYOXLb9FKP37LSObxyIBTZGibqKpXhxUroE6dFDuVctmaNbD//vDjj6lv4spsRvX2moD043UGgj2/9BPs/JUWvQw4xbzecYfz6HnKlBQ7lHFZ585gj6Kvvz4742kUfxOQfvydH79HJ/34PUPu4pMBp8itWzfncPNsGaadB71wIUycmGIAuizQBKSfQKfP8+ClH89TkJMAZMApYLXXhvbYwzn/OVvv79r7fHYutFVSsvOk1cJLQPoJb27zsTLpJx+UvZlDBpwC94cecgou2JGT2Wx2RGW7dnDZZdkcVWP5jYD047eMBCse6SdY+UonWhlwGbTs1KpLLgE7/u3vf08HbdnXXnMNfPIJPPKIc7qWWvgISD/hy2k+VyT95JN2/ueSAe+E+bnngpX/sp3PXbu6P/2qtCnsVKxJk5wd0VbO8Kmn8i8AzZg7AtJP7thGYWTpJ/xZlgGXkuNXXnFMd8MG5wL7Dtg2TP3hD9kRRa7Hz06UGsUtgVznN9fju123+mWHQK7zm+vxs0Mh/KPIgEvJ8b/+5RwZWbzZEZQXXJAdUeR6/OxEqVHcEsh1fnM9vtt1q192CNhnzUUX5e7zJ9fjZ4dC+EeRAZeS4wULwA4+/+Yb54JatZwCCvYqUjZarsfPRowawz2BXOc31+O7X7l6ZoNArvOb6/GzwSAKY8iAd5Jl23R1443OgRn9+8P552dXEo8/DiNGwLx5cNtt8Le/ZXd8jeYtAenHW/5Bn724fvr1g0GDsrsiff5kl6eb0WTAO6Fmp8989BGMHu0Gbep9eveGQw/N3iEfqc+sK3NJQPrJJd3wjy39hD/HMuCd5NgOP7fyX9dem1sh3HWXU55QxRlyyznfo0s/+SYervmkn3Dls6TVyIB3kuP99oPXX4ff/S63Qvjvf+GEE+CLL3I7j0bPLwHpJ7+8wzab9BO2jO64HhlwKTl+/33o0QOWLcuPCBo1gvHj4fDD8zOfZsktAeknt3zDPrr0E/YMO+uTAZeSZ3sFwEqADRuWHyGcdx5UqACPPZaf+TRLbglIP7nlG/bRpZ+wZ1gGvNMM291vly5gG6Ty0Wyj1+TJzl2wWvAJSD/Bz6GXK5B+vKSfv7l1B1wK67p1Ye5caNAgP8n4/HM45hhYvTo/82mW3BKQfnLLN+yjSz9hz7DugEvN8OLFYPU3P/44vyKwgg923OVhh+V3Xs2WXQLST3Z5Rm006Sc6GdcdcAm5vuEG5070ySfzK4SBA52qSPb+n1pwCUg/wc2dHyKXfvyQhfzEIAMugbNVIbHTr/74x/wkoWiWBx+E+fNVFSm/1LM/m/STfaZRGlH6iU62ZcAl5LphQ3juOWjcOL9CWLIEOnaE5cvzO69myy4B6Se7PKM2mvQTnYzLgLfL9apVcNRRsGaNNyKoUwfeeQfq1fNmfs2aGQHpJzN+Ue8t/URLATLg7fI9bhw88wxMmuSNEKwG8dlnQ8+e3syvWTMjIP1kxi/qvaWfaClABrxdvvv2hc2bYcIEb4TQvTtUruxUSVILHgHpJ3g581PE0o+fspH7WGTA2zFu3drZhXziibmHX9IMs2Y5VZHeesub+TVrZgSkn8z4Rb239BMtBciAi+V72zbnOMgNG2C33bwRwk8/QdWqsGUL7LKLNzFoVncEpB933NTLISD9RE8JMuBiOf/Pf5xXj2wTlJfNNoHZK0m//72XUWjudAlIP+kS0/XFCUg/0dODDLhYzi+91CnA8MQT3gph0CCoWBEeesjbODR7egSkn/R46epkAtJP9BQhAy6WcyuAfcop0L+/t0IYPhxmzoRRo7yNQ7OnR0D6SY+Xrk4mIP1ETxEy4GI5P+QQZ/ez12cx21mwtht66dLoCTLIK5Z+gpw972OXfrzPQb4jkAHjvPf76KMwZ45z19mrV77TkDyfxWPH0R17LFxyiffxeEvD/7NLP/7PkZ8jlH78nJ3cxhZ5A373XTj9dPj6awe0nUT10kvQvHluwZc2ut/i8YZCcGb1W778Fk9wMulNpH7Ll9/i8SYr+Zs18gZsG522L7pgP7MNEV40v8XjBYMgzem3fPktniDl0otY/ZYvv8XjRU7yOWfkDfiFF+Css2DTJgd7lSowZgyccUY+05CYy2/xeEMhOLP6LV9+iyc4mfQm0pLyZY+kO3TwTzxefh56QyF/s0begA21GfDEic7j5+OOcwzYy2bx2ElYVhDizDO9j8dLFkGYW/oJQpb8G6P049/c5DoyGTCO0dkOxPfegwYNco08tfE//xyOOMLZCW1/GKj5l4D049/cBCEy6ScIWcpNjDJg4OWX4b77YMaM3EB2O2rbtnDVVXDqqW5HUL98EJB+8kE5vHNIP+HNbVkrkwHj7ILeYw//Peq1soTr14N9T6TmXwLSj39zE4TIpJ8gZCk3McqAcWrvFtXhzQ1md6PaZgz7bnr8eHf91Ss/BKSf/HAO6yzST1gzW/a6ZMDAQQfB1KnQuHHZwPJ5xZIl0KkTfPJJPmfVXOkSkH7SJabrixOQfqKrh8gb8I8/Qr16TglCPzYrTbhqFVSv7sfoFJP0Iw1kQkD6yYRe8PtG3oBfew1uvBFmz/ZnMtu0gVtvhZNO8md8UY9K+om6AjJbv/STGb+g9468Af/pT04JwqFD/ZnKiy6CChXgn//0Z3xRj0r6iboCMlu/9JMZv6D3jrwBDxgArVvD+ef7M5VWm9gO5Rg2zJ/xRT0q6SfqCshs/dJPZvyC3jvyBtyihVMJqWVLf6Zy/ny4+GJYsMCf8UU9Kukn6grIbP3ST2b8gt470gZcUADlyzvnQFes6M9U2uPxypXh118hFvNnjFGNSvqJauazs27pJzscgzxKpA140SLo3RsWL/Z3Cg87DEaPhmbN/B1n1KKTfqKW8eyuV/rJLs8gjhZpAx45EqZNc8zNz83+SGjfHvr29XOU0YtN+olezrO5YuknmzSDOVakDbhfP2cHtNfVj8qSjlVLqVQJRowo60r9ez4JSD/5pB2+uaSf8OU03RVF2oDtrvLyy52zoP3c7Cxoew3J7tbV/ENA+vFPLoIYifQTxKxlN+ZIG/A++8C8ec5JWH5uK1fCMcfAV1/5OcroxSb9RC/n2Vyx9JNNmsEcK7IG/PXX0LQpfPttMBJXs6azWWzvvYMRb9ijlH7CnuHcrk/6yS3foIweWQOeORPuuAPsKLggNDuK8rrrwGoEq3lPQPrxPgdBjkD6CXL2shd7ZA3YjoDbsgUeeyx7MHM5ko6kzCXd9MeWftJnph4JAtKP1GAEImvAAwc636sOGhQMITz+OMydC08+GYx4wx6l9BP2DOd2fdJPbvkGZfTIGnCrVnD//XDsscFI1Zw5cMUVzqYxNe8JSD/e5yDIEUg/Qc5e9mKPrAFXqeLsKt5jj+zBzOVI69eD7ZrcuDGXs2jsVAlIP6mS0nUlEZB+pIvIPoL+5BPnZKlPPw2WCA480HkX+KCDghV32KKVfsKW0fyuR/rJL28/zxbJO+DJk+Hf/4apU/2cmh1j69QJzjsPunQJVtxhi1b6CVtG87se6Se/vP08WyQN2O5+q1WDceP8nJodY+vZE+xR9MsvByvusEUr/YQto/ldj/STX95+ni2SBnzOOc7xk336+Dk1O8Y2ahS8+CI8/XSw4g5btNJP2DKa3/VIP/nl7efZImnAVtZv2DA48kg/p2bH2BYuhAEDwMqYqXlHQPrxjn0YZpZ+wpDF7KwhkgZcvryzm7hixexAzNcoVrnJdk/++mu+ZtQ8JRGQfqSLTAhIP5nQC1ffSBnwXXfBU085u59vugmuvTZYybT4LWG2G/rcc4MXf7Bo7xit9BP0DHobv/TjLX8/zh4ZA7YDLM44A9auddJgxQ2efx7shfiM2iRgJbAJqA3Ug+mxdqxaVY81a+pQufIm6tdfSdeudqH7lrP43YcUqZ454y/9REJH0k8k0pz2IiNjwMOHO9+fFm/2PXD//mkzczpYv1eAukAToBL83xt/pfLHm7ieO2jfaBp7tfmen36qxEcfNWH16rr84Q+vMHy4uwmzHr/LZUe1W9b5Sz+RkpL0E6l0p7zYyBjwG29A587w448Om+rVYcoUOP74lFk5Fz4DPADYkZDjge7Oj/v1G8Hrr5/Ais/3pzsTmLB/d7CxRzj/Pn58D3r2HEerVvP485//Qa9eY9KaOGvxpzWrLi4ikDX+0k8kRSX9RDLtZS46MgZsJKyikN31Wk3d005zUQnpNuBeoGvcWAtg8+bd6d59QiHoUaP6sFeN74lRQMHaGNhrTgWA/XNliMUKCo160qSuXH31vQwebAOm3ix+ew1pzRrnbj4olZxSX6G/r5R+/J0fv0cn/fg9Q/mPL1IGbHhtB+Lq1c53wGm1vwODAdu4dSsQc8y1fftpVKmykWefPdMZLmb/V0BBgV0A2I/t/OZpjgHbz2+88VbuuutabrttMH/7mw2cevvuO6hbVzuhUyeW3Suln+zyjNpo0k/UMr7z9UbKgJcscY5xXLYsTRHYRhkrW3g+UOSXMejaZRLbtu3ClCmdEwNub8D2L3Z05C4Qm5Qw5muvvYvHHx9U+F+6G7QaNQI7zq5x4zTXocszIiD9ZIQv8p2ln8hLYAcAkTLgiRNh5EjHvNJqtlO6AVDs6MpnY2dyS9ObeP/9w5OHKsmA7YqmEFtc7M4YOOussaxYsT/z5qW3Fdv+iOjbF7p1S2sVujhDAtJPhgAj3l36ibgASlh+pAzYvvetWjXNM6APAxoCxUzbHh9fe91dyY+ai+CWZsBFP78z5jzGjrcuXSazfHlDFi+2iVJrdib0hg3w0kupXa+rskNA+skOx6iOIv1ENfOlrztSBmxnP7dr59w9ptSuAoYAvwAVEj2aNPmQDz9qkrYB92Qc4w7tCR8mxtqypQIVK/7ClVcO4b77bMKym93FT59um77KvlZXZI+A9JM9llEcSfqJYtZ3vuZIGXCLFs7O4aOPTkEIWwD7jtVqBttO5njr0WMcW7eWZ9LkrmkbcOHmrC4xKBd/hSk+pm3OOvDAT1mypDEVKtjEO29vv+3s6F6woKwr9e/ZJCD9ZJNm9MaSfqKX87JWHCkDrlwZvv7aeQxdZusBbI0/eo4b8IQJ3bnggn/x8ccHU7PWd+4M+NsYHAz8K/EOsRmwbcQqV24r48b1LDM0e/xsr1JtstO31PJGQPrJG+pQTiT9hDKtGS0qMgZs5z+ffDKsWJECrzeADsByoE7iDvi0016ievUfeeaZs3d83aho2LK+A7bXk84G7ECQ+He4ZsB2bGXDhst5/vkOHH+8BbDztv/+8OqrzrnQarknIP3knnGYZ5B+wpxd92uLjAHbARb//GeKxezttSG7652SeN/3qqvuY/bsNsyf39KhnYrRFs/L9tfbMG2A+xLvB3fuPKXwXeHJky2AnTfb0PHHPzp1jdVyT0D6yT3jMM8g/YQ5u+7XFhkDvuwy2Lo1hdOj7NHwfUDRu8LxAzeOPHIhZpA33XRLdgzYDvOw94vfTRiwDdyo0TLM7O1R986afQdcrhw89JD75Ktn6gSkn9RZ6codCUg/UkVJBCJjwIMGwVFHwYUXliGEdkB94In4dTHo3294YTGFadPaJzpnegdsI9lwdSE2IvF+8PnnP8HKlfWZPt0CKb0NHQrvvAOPPy5h54OA9JMPyuGdQ/oJb24zWVlkDLhNG7jtNjjxxJ3geji+OWpRsWti0OTQDwtfExo48MnsGrANNwRiHyUf0NGs2SIuuGAol176SKnBzpoFgwfD7NmZpF99UyUg/aRKSteVRED6kS4ifQdcuza8/76ze7jUZnekBwCPJa4YFhvAiBP6MWvWds6djTtgm+ZEiL2ebMAXXfQYn312QPId93ZB227uww+Hb76RsPNBQPrJB+XwziH9hDe3mawsEnfAZlKHHgpWyKDUNhW4Bliy3RXZMto0x2nceAl3330NnTpZYCU3Kyjx0Udgv9xquSMg/eSObRRGln6ikGV3a4yEAVstzuuugzff3AmkPePfyRYr02sGeM3f7nb3vm9RNaSiKcsy4L/HnD8A4s3qBdt3zj/8YIGV3I47Du6800VNY3daiWwv6Seyqc/KwqWfrGAM5SCRMOB//QvmzYMni32Fm5RNOxrSjmL+n1O1qKi1bTuDGTPb5tyAezOa0af0hhmJua3K0q67/q/wjGg7+rKkNnAgtGoFF1wQSm36ZlHSj29SEchApJ9Api0vQUfCgG0HorVSdwzb4VPjk4+cnDv3GHr3Hs1/P/1dzg248IjKA2MwGjgmkXd7J7hHj/Glno5l64rFwH7B1XJHQPrJHdsojCz9RCHL7tYYCQPu0MG5S+zUqQRIGwD7DvXnZAO2R8AbNlTlhRfPyI8Bnx6DKsDYZAOuVOlnvvmmNlWrWqDJbepUx3yff95d8tUrNQLST2qcdFXJBKQfKaM0ApEw4IMOckzKCtnv0OzQKat0VOwO+Ntva1Gnzhrsf2vUXJsfA/4uBrWANTj/a4dtxe+ArWJSSadjLVsG9sv9yScSeC4JSD+5pBv+saWf8OfY7QpDb8BbtsDuuzunYJXYDgceAE5OPvPZ7jgLCyOUtXkq3c1WO7veHoWvB15OGPCrr57Mn//8DxYtalZi+HYa1ubNUKFYuUS3YlC/HQlIP1JFJgSkn0zohb9v6A34gw+gVy/4sKR9TPbo9mbgncSZz5ZyewXoyScHcuyxc/JrwHOAgYlXoewOuKAgxlFHvVN4BGbHjs/toMgmTWDMGGjaNPxi9WKF0o8X1MMzp/QTnlzmYiWhN+AJE+Dpp2HixBLw9Yr/zF49ip/5bCUH7733amwTlvMc2P4v+aCMnP7cpr3aKVVYZMBnn/1M4ZSFVZi2a926wTnnQPfuuZCHxpR+pIFMCEg/mdALf9/QG3DHjmB1OO0uManZoRx2KtZaoFrCgM3sypf/lZEj+3pjwDbtr+a2CQNet64aNWqs5euv96ZmzeTTROzu3uoCP7fjzXH41ZuHFUo/eYAc4imknxAnNwtLC70B9+sHJ50E/ftvR8s2X1UCiow5Bt9+U4u6dVfz/fd7scce9mWsB3fANu1ewGqI1U7ceZ911lh++aXiDpuxhg+H116DESOyoAYNsQMB6UeiyISA9JMJvfD3Db0BH3MMDBkCxx67XTKPBu4CTon/PAbduk6kQoUtjBlT9GzaAwO2cGz6LRCblDDgmTNP4dpr7+Ltty3wRJszB668EubODb9YvVih9OMF9fDMKf2EJ5e5WEnoDXivveDjj8HOTf6tzQPsUW9Rzd/4nW6rlvO47bbBtGs3PXFtvr8Dtplt+sEQm5/83bPVCrZH461a2QKctnYt2GsO33+fC3loTOlHGsiEgPSTCb3w9w21Aa9eDUccAWvs3drizV732QwUO8BiQawFZ/1uLMuXN0y+1gsDtggaQuy/yQZ8xhkvULnyph1OxqpTBxYtKqPSU/i1nPUVSj9ZRxqpAaWfSKXb1WJDbcCvvw433FBCzdy6wCyg2MEcL8dO5bLfPeRrA162rBEnnjiL1attAYlmtUZvvx1OOMGVBtSpFALSj6SRCQHpJxN60egbagO2s5+tCMMTTxRL5jjA6tybARdvXt3ppjmvGfDFFz+Kbcoqauef7xRlKDpzNhrSzf0qpZ/cMw7zDNJPmLObnbWF2oDNmP73Pxg2rBgse+XI3pktVhnJyv61P3Vaft/3LQqpLAN+OQbtE/EPHPgk9q6yvZpU1AYMgF133e4PjezoI9KjSD+RTn/Gi5d+MkYY+gFCbcCdO4OZUxd75ciaFVzYDfgmcd6y/diqHo1+urfvDPhKhjDknCudKknxZudT1679DT/9tBtWqMHa5MnOHxlTpoRer3ldoPSTV9yhm0z6CV1Ks76gUBtw48bw7LNw6KFxbrc7u4spSOZYvfqP/Liuuu8MuD4rWVmtPvyYHK+dkGW7tW+4wRYEH30EZ54JS5ZkXR+RHlD6iXT6M1689JMxwtAPEFoDLigAK1Twyy/O/xY2uxO2u8RiBjxs2IDCIx6nz2jnOwMuPAKzbQzOAYodJGIG3LnzlN8O5bBCExUrOgUnrD6wWuYEpJ/MGUZ5BOknytlPfe2hNOC334Ynn4Rx42DaNDjazq74If7Y+X/JBnzOOU+z554/8PAjl/rTgC+JObE/nUiqGfCuu/6vsFyixW7rbd8eevaEgQPj601dA7pyOwLSjySRCQHpJxN60eobOgO2Xc9nnQWff+4kskED5xzoY54FVgK2Czp+B2x1dqtVW8fnnzegdp1v/GnAa2LQAFgXr1scrxPcs+c46tVbRY8eV5e83ngtiWjJOfPVSj/x3xfpx5WYpB/pJx3hhM6A77kH/vrXZAT/93/wl9eB04DLEgb8yCOX8MILZxT+l/eqR0UhlrUL2uoHn4Hz3yVOJ7sDfvjhy3jxxdM44YQOJa/3L+nIQNcWEQitfjoAF0s/uVa69AOFn7f6/ElJaqEz4IcegquuAiuEbc0K1T98K5x/Y7zYvRVgiN8B9+o1hv32+6Kw/KCvDdjEvCpROMIM+OefKxUWjLj11r248cZNSeu97z64zP7QUEubgPQD0k/asvmtg/Qj/aSjntAZ8Lp10KkTWJEC25jUogVMbw4VVwN2dkW87u+vv5anatUNfPHFfk6Jv1TuRIuTzef1VoFwP2ADUG192jkAACAASURBVD5RptAO46hbdynvvnsTCxY4G86s6MTUqVAt8ZpwOnqI/LXSj/STyS+B9CP9pKOf0BmwLf7nn6FePacKUo8eUKkH0A74Y8KAhw/vz9ixZ/HSS/Zc2qOqR+nMa2HaGdYDEgb84IN/ZPr0dowf35Hx452qSKtWQSW7y1dzTWAH/Rj3tuHTz0MPXYYdQiP9uJZKiR31+ZNdnmEeLZQGvHEjWIECK1RfuHnJ6uva3ePuCQPu02dU4Q5iM7FAGLCFabuhRyUMePPm3Qvv4q1+sW0mq1zZKTxRpUqYJZv7tUVJP/Y1xtq1NaSfLMoqSvrR509mwgmlAS9cCOedB++9B9wNWPW+iXFQ8UfQ9sFjxQ3q1rVn0wG4A7YwrXjE+oQBW9hdu04qLE/4t7/9vbDy07//DUcemZkoot47Svrp1m0iLVvOl36yKPoo6UefP5kJJ5QGPHascwKWvQeMPX5uCtgmrLjRPje1I/fffwWvvnpygl4+v9MtnrN05rVwr4BYp0SZwltuuYnFiw9j/Pgehe8B24lY9hqWmnsC0o97duoJ0o9UkCqBUBpwu3awxx4w4RmgKvAlUCNhwOf2eQrbhDVmTK9gGbCFa5uwRiUM2B4f7rvvl2zYUJWzz/6V9eth+vRU06/rSiIg/UgXmRCQfjKhF62+oTTgvn3h5JOhf2XAShFOK5bUGNTdezWzZ7ehYcPlwTJgC7cNxL5OGLAtoH37aQwa9DgbN07g1Vdh5MhoiTjbq5V+sk00WuNJP9HKdyarDaUB//73cO+90PpfgJ0DXaz04Guxk7jm6LuZP79lMrd0HgXHH2UXntVsB2W4faTsZpyWEHs7eV4rUbh1azkuuKAfV18N//lPJpJQX+lHGsiEgPSTCb1o9Q2lAdes6VQIqn0YMB/YP5FUM+C++41k1ap6+TXObBl8PYh9kWzAK1bsX7iRZvHi2oWVn76z94bVXBOQflyjU0dA+pEMUiUQOgP+9ls45BBYOx64Dpi7HYpsGaHPxjnmmLnceed19OjxKkuXQq1aqUpA1xUnIP1IP5n8Rkg/0k86+gmdAdsJWHYgxdxvgIZAsQ1J7713BEc0f8+fRRfSfZT9bgyOSKS6XbvpLF/ekNq1Dyw8gMROxFJLn4D0I/2kr5pED+lH+klHP6Ez4BEjYOZMeGoUsBBonmxSvq37m4YBt+Yt3mrbOumPi3ffbc6RRy6kT58Yp5wC/fqlIwNdW0RA+pF+MvltkH6kn3T0EzoDtvdga34JQ+3wjXjRhSIgrVu/xVtzWgf+Drgd05l+bDt4a7uvsWMFtGpVlX322cjEooNH0lGDri18j1r6kX7c/ipIP/r8SUc7oTNgO4TigSWw9wfJBmxFF5o2/YAfftwz8AZcuPu6egxsjVakId6sSlLTptfRuPFdhYcBqKVPQPqRftJXTaKH9CP9pKOf0BmwHcP4xjaosijZgP/61//jq6/2YdToPuEw4N72QjNwT7IBH3HEE8Rig7Dj8NTSJyD9SD/pqybRQ/qRftLRT+gM+KAq8PEuELPiC8UeQduZpbZR6eJLHg2HAT8cgxnApGQDrlr1C7Ztq8/Gjds9f09HFRG+VvqRfjKRv/Qj/aSjn1AZ8JdfwpBD4L4O8eL1cQ+yQyqqVNnI6tV12XOvH8JhwN/H74A3xg8bsXoSsQJ69RrD888PYunSjey7bzpS0LXSj/STyW+B9CP9pKufUBnwrFlwYw944xrgL4k74Oee68gDD1zOzJmngM/e380onj8AfwY6Omk3A77nnr9w990vMH78Ek48MV05RPt66Uf6yeQ3QPqRftLVT6gM+PHHYe4l8KQVX6iTMOBzz32KTZsqM3Fit3AZcLd4jWN75SpuwGvW1GHffU/lkUdGMmhQunKI9vXSTwHSj/vfAelH+klXPaEy4JvbQp334eI1Tn3fou+ADzzwU+wuuEmTD8NlwB/G734/TRiwnU1dp84pHH74EmbMsL9E1FIlIP04R5xKP6kqJvk66Uf6SVc5oTLgq+tB/xpw2HsJA1648Eh69x7NkiWN4y5lHuxBEYVcPfq2ZY0GjnQeQdsHaPPmN/Ddd9NYtertdPUQ6eulH+knk18A6Uf6SVc/oTLgppVg1AhoZgXp43fAbdvOoEaNtYnav7kywiLy+R7fagSvpXBHdJEBjx17CP36bePnnz9OVw+Rvl76cT5ApR93vwbSj/STrnLCY8CLYbfDYe1G2H33hAEff/wbXH/9HYU1c50vSkN2B2zLugN4I2HAmzdDlSoVef/9gzjssMXpaiKa10s/v/0BJ/24+BWQfqQfF7IJjQGvOBWOnw0rN8UpxODbb2pxwAGfsXFjlQSasBmwrcyW9xnEaicerVeufCRt2lzNyy+f40IW0esi/Ug/mahe+pF+3OgnNAY8owX8fSu8Yidgxe90H/jH5cye3YYJE7qH24BteW0g9ueEATdr1oly5f7IggVt3egicn2kH+knE9FLP9KPG/2Ew4DXUfDonvDeeTD08YQB9+k9igYNPueOO64PtwFb3eOVEBudMOBBgyry739v5IcfarDHHuvdaCM6fdaD9CP9uBa89KPPH5fiCYcBj6Pg4quhXCd48MGEAdeq+S0LFrSgfv2V4TZgW57tgl6bMODLLoPnn+/CPfeUp0eP8S7lEZFu40H6kX5cq1360eePS/GEw4D7UdDpNTjvAejSxSHxRux4rjrqPt5+++hkNGH8DthWeBTEFiQMePJkuPzy6zjppIMZPry/S3lEpFt/kH6kH9dql370+eNSPOEw4P0oOLQCjJ8KTZo4JEbHenNbo8EsXXpINAz4EIgtSxjwhx9C584H88svr7BqVT2X8ohIt3og/Ug/rtUu/YA+f1zJJxwG3ISC8stg40aoWDHxCDpUB24UpTfFO/hffrFXkaBRo8UMGzaAo4/WoRwl/oYYlgEg/SS/nif9pPh5Kv04oLb7XJJ+UtNPKAx4+UkUtF0Bn8aPZLQ7vnr1V4XrxKtUDXhlDOI3vAceCFWrzmfr1sp8+GH80UBquojOVU3gv+Wg7Qbpp/APVuknPe1LP8kGLP2kpZ+lh8LcY6D/v9Pq5quLYy9dQMGQz2D6dCeuG2+8lVtvuzGaBjw4Brc6HNq1g23bRvLJJyfw+ecNfJU03wTTAF4+CIbsIv0UGrD0k540pZ9kA5Z+0tNPDEadC31GptfNT1fH/tmVgqV14eGHnbB69hzHuPE9I2fA/RjBiB79YJzD4dJL4bPPbmbmzOv46qt9qFnzOz/lzftYDMc+8OApsPQA6Uf6SVOS0k8CWAykHxf6qQW33Aw33ZRmXx9dHrv8eAp2bw133ulEVa3aOtatrxY5A67LalbvURfWORyuuw5effVm1q07iyuvHMKgQUUvSfsoe16GYjiGwJ+rw+4nST/ST5pilH6SDFj6caGfC0JgwKc3puCiu6FjRzOckwvPfv7P3N9HzoALHyH+Pga3AyfDc8/BVVfdTI0a7Tj44E8YMaJfmgoJ+eWG4xM44zu46D7pR/pJU+/ST5IBSz8u9DMyBAZ8cC0KprwBhxwCZ575LD//XIkXXjwjmgZ8egx2AybA0qVw3HE306fPnowd25PVq+umqZCQX244zoJGo2DKm9JP4Qeo9JO66KWfHQ1Y+klPP1+HwIBjMQq2bIFy5aB583d5+OFLObb1nGga8FsxuBR4F7ZuhfLlby78fmHy5C489thFHHPM3NQFEuYrDcOFsK0rlLsVpJ/4a0jST2qql36SORW9hiT9pKUf3g+BAVepSMHb70GlSvvTqtU81qyp41nZwVticDM3U1Bwc8kCLbBCxcVaiu/1/tYjlevrAPNg2S/QtGlj6teH3/3uVnbZpQovvXRaagLJ0VW+ee/tNFi2Df74X5izEt55X/r57b156ads9Us/pX+OST8p6+fa6bC0MUyc6DyBC2IzRyto2hRatbqbX36py8iRfaNtwH1haUXoOQ8++MBJ6QEHnEL16rewcGFrT3PsFwNeeiT0/BE++MzBIf0UO4hD+inzd0T62cmNhPTjSj/jx9vBSWV29d0FhQZsUe2zz1k0b/6pc+rTzc6d6M03b3cnmuOfz7oZZnEiN988KxlUjudNWu/bsOg9mPRlcgjlyl3HFVc8QOXKRUWT85/LWXEsJ56Y/7l/m3ETLLofJm1NjkH6if++mH7ehUlfST8lqlT62fnnqj5/dv7hVop+nnoK+vTx8HPR5dSFBhyLwa67ymAKGZaQYONTt25Pmjf/TH+glGAw0k+x3z7pp2yD2e4PFOlH+ikkkMqNVgmfP7vuCsOHB9SAY7FYwf77/0GPWIv9DixrDj3WOY9Y7S+Uw5pCy5Z3s2WLHtHTF5ZVhB7xR/SxWAzpJ/nPX+ln549YpZ+d3y5JP6nrxz6hmzYtYNy4YH4PHGvRonFBzZq3Eotpk9FvvxanwdJt8Kf4JqMFH1ihCm1SK7BNcPFNIkt/hsMPdzapNWwo/SR9pEo/yQ5TfPOj9FP2w0rpJ0X9wK+/dmXp0kmB/P7XFhkbMuSKAqt5O3TohXrNpijt9prERbCti16zKURSxmsSkyZ1lX6Kf2RIPyV/gJbymo30s50nSz8p6adCBSgoSJSRLfsvG/9dEbv++tsLhg49kX33PY6//AV69/YmyGXL4KyznLnHjvVuR1tRHMd8AvcPgCPGwD+egmuvhQoVLqdWrXaeHFRSGNchsIhmLF26KPkvvlReryqeVrfXnx5j2VY4a43zuGfGjOs599zajB7dQvqJ85V+SvhALNKb9FPmh6v0k45+4PvvC1i6NFboHV76V5mJLeWC2AknzCrYc8+5fPbZ3zxdwOjRiS/RR43y/g+BRYvgzcPgzl+g45Xw2GNwxhmH8tprTzDnP8fm/aCSnfJxa6jpvld9TIxlF8FZ94Px2W+/89hvv/PZe+83pJ/tDFj6KfaJU6RP6afMz+kiA5Z+UtEPfPFFwA340EPfKOjV6yGefXacZwb8009wxRWwLl4IoVo1uP9+2M2OhcxzK/4L0L4y7N8YCo6EefOcv7AuuST/xSp+4zMUxtCLCy8ck8wnDwZcdFj8svnOkwr7gKhWrSG1az/FuefeL/2UYMDSTxyKvUUQL3Yi/ez8A02fPyXfAZekn+rV4ccfv2Pp0prBvQMuV254wezZV3DRRT94ZsBFojODs3bPPd49hi6K5ZADYOxk6NsMtjaBDz90DHjKlPyXa/yNzyLowyiaNeuT/Jg+DwZcVC5t2W2OAW/aBMuX2+trI3jzzT9LP9sZsPSTfAcj/aR2J6HPn5INuDT9wCiWLu0TXAPebbfjC2bMeKOw/q1Xz9Dt8WqR6ZpMvXyeX/QLcMklsPAqeKci7HKgc96x8Vm27FZuve3GvD6C/o3PIjiEpTRrdkhyrvJgwEUF55f1dvJjPNavP4m1a7cxc+br0s92Biz9lPAIcXAM6Se1O2Dpp2z92Hn9n3zSnjffnObp509qf1qVfFWsevUGBS1bfs6aNd4YcNHjVQvPHjtbs8fRRf9/vh9DF78bP+pm6PoFrIjBwQc7fI4/vh716q/KmwEn8RkKu7OZCy/cPZlPvgx4ZYxlmx0D/uor2Guv8Xz++Q0cf/wy6Wc7AzatSD+JR9CFf8BJP2V+VuvzZyebsLbTT61a1/Dpp2M5/vgVnn3+lJnQMi6I3XorBTfe6Fzlxeant96ysn8lR/nmm9A6z8cvF/8F6H0w3NYBbvxmOz75MryCGCnxyWM8xqdnT+eR/CGHLOa449ozdKhzbqf0Y09Iij3BkX6cX5xi+pR+UrsDLnwaKf3sVD81aiymfv32vPOOd58/GRvw0qUUFG2q8eID9Lbb4Nlnk7/zLfoQO/NMGDw40yWm1z/pA7Q3LKsLR3wPP29JGMzoWG9uazSYpUu3K8GRAyNM4nOIc+h/0bb73/jkYN4kajbvMucvU+PTubNtftib8uXfZubMer9typJ+tjNg6ceRkfST8oeQPn9KuAMuRT8//fQ2ffvWY/ZsZ1OoF58/KSe2lAtj9h5z0Ssu+V7A2rXO60b775+867noseuKFWCx1aiR6TJT77/9LwD9ocXzsHBtIsFvxI7nyhZDeOedo5IHzrIRfvddLJnP7o4Bb94cK3xM/xufmsWq8RSPKFvxHA2xdxIGfOqpsGFDJzp06IYd4iL9JKBLPyV8gEo/KX8AST+p66devW506dKfhg2dV1jz7V8pJ3UnFxYacDYGCu0Y4+Hiq6FcJ3jwwfgqY1CzxncsXHgk9euvTCw9W4bnp3FseS0g9l3iF+Oyy+D557twzz3l6dFjfGhTn5WFST/STyZCkn5K1U/LluVp0mQ8N92UCWBv+8qAy+K/Hh7dExadB489njDgPr1H0aDB59xxx/XhNuDrgJUQG50w4PPPr8iwYRv54Yca7LHH+rIIRvvfpR/pJ5PfAOmnVP1cc00NKlZcLwPORF9B6DuzBdy1FV5ZlDDgB/5xObNnt2HChO7hNmBbXhuI/TlhwM2adWLXXf/IwoVtg5A+z2OUfqSfTEQo/ZSsn86dnc8f3QFnoq4A9F1xKhw/G1ZuShjwt9/U4oADPmPjxirhNmBbnpVlrJ0w4MqVj6RNm6t4+WWPDg4PgGaKhyj9SD+ZSFb6KVk/v/+98/kjA85EXUHouxh2OxzWboTd7RVcK1dZYO8Ev8H1199B+/bTnFX46bvbbMRjy7oDeANiMceAN2+GKlUq8v77B3HYYYuDkD3vY5R+pJ9MVCj9lKifZ591Pn9kwJmIKyB9m1aCUSOgmVVsihtw27YzqFFjLWPG9AqnAduy1gIzEgY8duwh9Ou3jZ9//jggmfNHmNKP8wec9ONOj9LPjvq55RaHpQzYnaYC1evqetC/Bhz2XsKAbRd0796jWbKkcTgN2JY1GjgyYcDNm9/Ad99NY9WqtwOVP6+DlX6cD1Dpx50SpZ8d9SMDdqelQPa6uR3UWQQXr0kYsC3kwAM/5bnnOtKkyYfhegT9IdAR+DT+t0X8EXSdOqdw+OFLmDHDOX1GLTUC0o/zASr9pKaX7a+SfnbUjwzYnZYC2evxx2HuJfCk+U4d5ztga+ee+xSbNlVm4sRu4TLgbtjB01ZspLDZd8Br1tRh331P5ZFHRjJoUCDT6FnQ0o/0k4n4pJ8d9SMDzkRRAes7axbc1ANevwawsolxA7a733/848+88sofwmXApwCXx++C4wZ8zz1/4e67X2D8+CWceGLAEuhxuNJPAdKPexFKPzvqRwbsXk+B6/nllzDkELivAzAmYcBbt5ajSpWNrF5dlz33+iFvVZKSAGZ79/X3hRXUYSNQLnEH3KvXGJ5/fhBLl25k330Dl0JPA5Z+CpB+3EtQ+tlRPzJg93oKZM+DqsDHu0BsQ8KAbSFdu07CdkRfcukj4TDgh2OFO5+ZlEiTPYKuWvULtm2rz8aNOr3UjYClH+nHjW6K+kg/yfqRAWeipgD2PfJIeGMbVLETsYp50F//+n989dU+jBrdJxwG3Dt+B3xPsgEfccQTxGKDWLgwgMnzQcjSj/STiQyln2T9yIAzUVMA+1rZxgeWwN4fJBvwF1/sR9OmH/DDj3uGw4Crx8DWuF+yATdteh2NG9/F2LEBTJ4PQpZ+pJ9MZCj9JOtHBpyJmgLY1+rv1vwShs5LNmBbSuvWb/HWnNaBN+B2TGf6se3greQE2SPoVq2qss8+G5k4MYDJ80HI0o/0k4kMpZ9k/ciAM1FTAPuOGAEzZ8JT9mqOPYZtnlhEu3bTmT6jXeANuDVv8Vbb1jA9sbZ3323OkUcupE+fGKecAv36BTB5PghZ+pF+MpGh9JOsHxlwJmoKYN85c+DKK2HuN0BDkkzqvfeO4Ijm7wXegGMUUPBuDI5I/uNi+fKG1K59IEOGwLHHBjB5PghZ+pF+MpGh9JOsHxlwJmoKYN9vv4VDDoG1VoPe6uTO3W4R2X4dqMAOnS7WPBr/mGPmcued19Gjx6ssXQq1agUweT4IWfqRfjKRofSTrB8ZcCZqCmjfmjXho4+g9mHAfGD/xEJei51E3/1GsmpVPV8YZ9rVmepB7ItE2UFbxIoV+9Oy5XwWL67NoYfCd98FNHE+CVv68UkiAhqG9JNInAw4oCLOJOzf/x7uvRda/yt+SMWTyQZ8zdF3M39+y2AacEuIvZ1swAMHPokdNnLBBf24+mr4z38yoae+0o80kAkB6UcGnIl+At+3b184+WToXxl4AoiXAi5cmL0+u/dqZs9uQ8OGyxNr9ejRcVp3wBZuG4h9nWzAVut40KDH2bhxAq++CiNHBj6Fni5A+vEUf+Anl35kwIEXcSYLaNcO9tgDJjwDVAWsOEON+Igx6HvuSH79tTzPPHN2sAzYav+Wh9iohAGvXVuDfff9kg0bqnL22b+yfj1ML7Y7OhOOUe0r/UQ189lZt/QjA86OkgI6ih1C8eyzMG4c0ANoCtyYMODnpnbk/vuv4NVXTw6WAVu4V0CsU8KAb7nlJhYvPozx43vQsyfYe4h2GICaewLSj3t26knhITj6/HGUoO+AI/gbYccwnncevPcecDdgh3IUHUxhm5YL7A55PcuWNaJu3dUOIb8/grYwGwHrnbKDVrfVWrduE2nVah7XXHM3RxwB//432HF4au4JSD/u2aknhcfAJn3+2JsYRWe2R+zzRwYcwd+IjRuhTh3YtAlYF3/8vD5eOzf+C9Cnzyj23PMHHnzwj8EwYAvzB6f2b5EBb968e+EfEvYYulq1dVSuDGvWQJUqEUx6FpccJf1UrbqB77/fS/rJpX72Aqw4jNXuDtnnT1n6kQFnUVhBGernn6FePbj/fujeHSrZY+h2gJlY/Bdg+PD+jB17Fi+9dFowDNjC7AkMSBjwQw9dxvTp7Rg3rhPjxzsHkKxaBZUqBSVT/owzSvqZNq0948d3lH6yKMUi/diBOD16QCX7vW0bzs+fsvQjA86isIIw1Lp10KkT2Ik0FStCixYwvTlUtEe4VqAgbsC2Ccv+erMiDTVrfufvR9D2Xq8VXbC/om0TVvwR9FlnjaVu3SW8++7NLFgAv/zinIA1dSpUqxaEbPkvRulH+slEldJPsn5kwJmoKYB9H3oIrroKtmxxgq9QAR6+Fc63TVj2GNruDuNlCq34+H77fcG9917tbwP+C7AKGBO/WY8V8PPPlQofP992214MHrwpab333QeXXRbA5PkgZOkHpB/3QpR+kvUjA3avpUD2vOce+Otfk0O3n109CzgduDRhwI88cgkvvHBG4X++3oR1BmD/XZIwYHv8bI/PTzyxA38xgy7WCtd7dSDT53nQdoBLiTxDqp8TTuhQ8u+L9ONKi1HTT1mfPzJgVzIKbqe5c6FXL/j8c2cNDRo4rwW0mgCsBOzVpPgd8JYtFQo3n3z+eQNq1/nGn0Ua1sSgQXwzWYWEAffsOY569VbRvfvVJa+3VXBz6GXkbvSzcmV9atX+VvrxMnE+mduNfsL8+SMD9okw8xnG22/Dk0867wFPmwZHHx3fQWwFCv6XXCf4nHOeLtwN/fAjl/rzA/SSmLP7+ekEQfsOeNdd/8e339YqjN3W2749he8BDxwYX28+gYdsLuknZAnN83KknwRwGXCexeeX6QoKoFw5Z2OS/W9h6wJMSTbgYcMGFJ6I5ds6wW1jcA7QP9mAO3eewuTJtiDYutXZcGb/G9uuOJNf8hG0OKSfoGXMX/FKP04+ZMD+0mVeo2nc2DmRxioEFbbbgcHJBmw/rl79R35cV913d8D1WcnKavXhx2Rsdgd8222DueEGW5BT+clOwFqyJK94Qz+Z9BP6FOd0gdKPDDinAvP74J07w4AB0MW5UYSfgd2Ab4Bi9XJ79x7N6Kd7+86Ar2QIQ865EkYnSNtj59q1v+Gnn3ajUiVbEEyeDMOGwRS7u1fLGgHpJ2soIzmQ9CMDjqTwixZ9/vnwv/855vRbs/djuwPFShTay+TtT53mOwOOUUDByzFonwjfSg9OmNCddesSL/raHxm77gpPWOUntawRkH6yhjKSA0k/MuBICr9o0Y8/DvPmbWdMtgv6EcBeKyne/H4WdDzWE0+cxcUXP4odwlH8D41WrWDQoEinO+uLl36yjjRSA0o/MuBICX77xb7+OtxwA8yevd2/1I0bsBU3iLeXY6dy2e8eYvnyhv4w5oYQ+29y3V8rHmEGvHq1LSDR2rSB22+HE06IdLqzvnjpJ+tIIzWg9CMDjpTgt1/s119Ds2ZOgYKkZmezbgaeT/x0QawFZ/1urK8N+IwzXqBy5U2MG2cLSDQrPGGVn+om+3Kkc5+NxUs/2aAY3TGkHxlwdNUfX/lee8Enn0CNGsVQWHnCvsCyYj+LQauW8wp3F7drV6yivRePpm36wRCbn3wH3KjRMkaO7FtYfrCoffcdHHwwfP995FOdEwDST06wRmbQqOtHryFFRuolL/SYY8CqkliRgqRmh3PcBZwS/2kMunWdSIUKWxgzplfiUi8M2KbfArFJCQOeOfMUrr32Lt5+2wJPNCs6YVWQ7AQetewTkH6yzzRKI0ZdPzLgKKm9hLX26wcnnQT9ix1kUXiZvZpkhRniBQ7sLOhvv6lF3bqrC+ujWqGDwpZvA7ZprX7oaojVThiwFY6wAgxFh28ULXX4cHjtNRgxIuKJztHypZ8cgY3IsFHXjww4IkIvbZkdO1JYqH5MkdEWXWgl/vYG1gL2Rk+8TOHZZz9D+fK/Fj7q9cSAbdpfgWcSZQftlaMaNdby9dd7O6UTizU793rTJnjuuYgnOkfLl35yBDYiw0ZdPzLgiAi9tGVOmABPPw0TJ5ZwRdGTZjPnuAHbO7ZWnnDu3GO8MWCb1irRdE8YsP1RYM2OzNy+desG55wD3e3dZrWsE5B+so40UgNGXT8y4EjJfcfFfvCBUx3pww9LAGG7oG8G3kkYsF3VuPESnnxyIMceOye/j6DnZa8J7AAAGchJREFUAAOB+JGSduRkQUGMo456h5tuuoWOHXe8zW3SxLm7b9o04onO0fKlnxyBjciwUdePDDgiQi9tmVu2wO67O4UKSmzNgH8AJyfOiD7ttJeoWnWD87pPPr8DtreL7Dvgl+M337ECXn31ZC6//AHef//wEsO3QhObN0OFeKnCiKc768uXfrKONFIDRl0/MuBIyb3kxR50EDz/PDQqdvDGb1faZiwzr/EJA7bzluvUWVNY7q9GzbX5OaLyu5hzPrW9sxw/p9rugHv0GI/VLd5+85XFv2wZdOjgvGalljsC0k/u2EZh5CjrRwYcBYWXsUYzqQsugE6dSrhwA1A7XqihIPHvdtTjxo1VeOHFM/JjwKfHoGqxXdn2VDxWUFhw4ZtvahfekW/fpk6Ff/3L+eNCLXcEpJ/csY3CyFHWjww4CgovY41FZyTb2awltrMAOyO6mAHbJiyrkvTfT3+XHwM+MOZUPYrv/bI4i+6Atz/5qmgNti6r/2smrJY7AtJP7thGYeQo60cGHAWFl7FGMygryvBksQpISV1sg9ZhwP+AXRL/0rbtDGbMbJtzA+7NaEaf0htmJObetm0Xdt31fyxefBhNmpS0gwwGDgQrwmB392q5IyD95I5tFEaOsn5kwFFQeBlrfOMNuO46ePPNnVy4J07Zv2LvC9999zVc87e7c27AhWUH/x6DaxLx2cEbVibxhx8ssJLbccfBnXfC8ccrybkkIP3kkm74x46yfmTA4dd3mSv85hs49FCwc5NLbVNxDDD+CtBv1+VzF3Sx4OxVKPsDoFMnC6zkVrMmfPQR1LbvsNVyRkD6yRnaSAwcZf3IgCMh8bIXaSb1/vuwt51+VVqzO+ADgMcSFwyLDWDECf2YNevE5F7ZMuYTIfZ6ctGFiy56jM8+O6DwDri0ZpVWDj8c7JdbLfcEpJ/cMw7zDFHVjww4zKpOY21WM/e22+DE7Xw0aYiHAdvQtKjYT2PQ5NAPufLKIQwcWOxL5GwYsA03BGIfJRtws2aLuOCCoVx66SOlrnDWLBg8uIRax2kw0aWpE5B+UmelK3ckEDT9XHjhUC65JPPPHxmwfhsKCdhOxKOOggsvLANIO6A+8ET8uhj07zec1avrJt+RZsOA7Qa3LsRGJAz4/POfYOXK+kyfboGU3oYOhXfegVJ3divvWSUg/WQVZ+QGi6p+ZMCRk3rJC77sMuc0rMeKPV4u8Uq7A76vWK3g+BnRzZu/S5cukwuPhCxsmRrwrcBkYGHizGcb1mr+XnXVfVxwwc7fLbroIrBTsB56SAnOBwHpJx+UwztHVPUjAw6vptNa2YsvwoMPwksvpdDNTseyd4KnJM6INlOcPbsN8+e3zI4B2zDHxR9Bx8987tx5Crvsso1Jk7qWGeSpp8Kf/gSnn17mpbogCwSknyxAjPAQUdWPDDjCoi++9E8/hZNPhhUrUgDyBtABWA7UST4junr1H52qRJncAVtRox+B+B8DduDGmjV1aNhwOc8/34Hjj7cAdt723x9efRUOPLCsK/Xv2SAg/WSDYnTHiKp+ZMDR1fwOK7e6wLZ7uKod+VhWs8IIVpfXHhPHT8iyUoX2aPjjjw+mZq3v3L0f/G0MDo5v9oqXEDQDtsfbVoe4tFOvioe7YYOzm9vqAKvlj4D0kz/WYZwpivqRAYdRyS7X1KKF8x3w0UenMMAWq0sIfJp8RGWPHuPYurU8kyZ3dWfAXWJQPn70ZTwMM+ADD/yUJUsaU6GCTbzz9vbbYN8BL1hQ1pX692wSkH6ySTN6Y0VRPzLg6Om81BX36QPt2kHfvilCucr5jpZf4hWT4t3saMgPP2qStgH3ZBzjDu0JxU6WtEpHFSv+Uvia03332YRlt5EjYfp0GDWq7Gt1RfYISD/ZYxnFkaKoHxlwFJVeyppPO815/DzOCi+k2uyM6IbxR9HxPnfddS3XXndX2gZceOTknTG4NjG5PXpevrxh4ZnPqbaePcEeQ6e0oSzVQXVdmQSknzIR6YKdEIiifmTA+pX4jcDEiWB3j5Pte910WiugQfJj42djZ3JL05t4//3Dk0cqbXNWU4gtTj5ww0oerlixP/Pm2QSpty5dnLv4bt1S76MrMycg/WTOMMojRFE/MuAoK367tS9ZAmZeVsg+rTbJTvIAzgf+Hu8Zg65dJmFVi6ZM6ZwYriQDtn/eFWKTEgZ87bV38fjjgwr/69rVJki9NWrk/BHR2L6jVssbAeknb6hDOVEU9SMDDqWU3S+qfHlYvRqskEFazYx3MM7jYztEI35AR/v206hceRMTJ8ZvR7c34DOBDcD0xIEbN954K/YY+/bbb+Caa+5OKwwrKFG3LvxqO7TV8k5A+sk78lBNGDX9yIBDJd/MFmM7h4cNgzp1nAMsyjwVa/vpbgPuBeycjBHO7ujNm3fnzDOfxXYyjxrVh71qfO98N7w2BufGd1CPByo7Btyv34jCgzauvvpeBg+2AVNvFr9972uvUg0Y4CL+1KfSlSUQkH4ki0wIRFE/MuBMFBOivlaTs3Nn+NEOwACqV4cpU1zU0n0GeACYB5ixxt/lNWN9443j+WzFAXRnAhMadIcT4kYN2DvEPXqMp1WreVx++QOcfbYNlHrLWvypT6krixHIGn/pJ5K6iqp+ZMCRlPuOix4+3LlrLN7sbrh/f5eArN8rTjEFDgV2g/+b/VeqLNvIddxJ+0bT2KvN9/z0UyU++qhJYTGHP/zhFYYPdzdh1uN3ueyodss6f+knUlKKqn5kwJGSeemLnTcPOnQA+w7VWo0a8MIL0Cq9Dcg7TmD7p1YCdipVbaAeTI+1K6xo9M03tQu/H65ff2XaG622nyhn8UsfKRHIGX/pJyX+Qb8ob/qpb9tN/PP5IwMOunKzGP9dd8FTT4Gdy3rTTXBtsfdxszhNzoay+E3Qdv7zuecGL/6cgcnTwNJPnkCHdJoo6kcGHFIxZ7Is24m4cSNUrJjJKPnv+8svUKWKdkDnn3zyjNKP1xkI9vxR0o8MONhazUn0zZo5u6GPPDInw+ds0IULne+xFy3K2RQaOAUC0k8KkHRJqQSipB8ZsH4RdiBwzjnOa0h2NmuQmp39bHVFn346SFGHL1bpJ3w5zeeKoqQfGXA+lRWQudq3h2rV0jwT2gdrszOg16+Hl1/2QTARDkH6iXDys7D0KOlHBpwFwYRtCDvG8d//hqlTg7WyTp3gvPOc4zTVvCMg/XjHPgwzR0k/MuAwKDbLa/jkE7C/Qm03dJCa7X6eNg0OOihIUYcvVuknfDnN54qipB8ZcD6VFaC5bDfxV1/BHnsEI2h79LzPPs7ubTXvCUg/3ucgyBFERT8y4CCrNIex2wEc998Pxx6bw0myOPScOXDFFWAv9Kt5T0D68T4HQY4gKvqRAQdZpTmMfeBAOOYYGGRlBgPQHn8c5s6FJ58MQLARCFH6iUCSc7jEqOhHBpxDEQV56D/9CbZsCU5FIaukUqEC/POfQaYentiln/Dk0ouVREU/MmAv1BWAOWfMgDvvhNdeC0CwwEknwfXXwymnBCPesEcp/YQ9w7ldX1T0IwPOrY4CO7rV1D3ssERxBr8vpFYt+OAD2Htvv0cajfikn2jkOVerjIp+ZMC5UlAIxrVdxfa9av36/l7MqlVO1Sbbta3mHwLSj39yEcRIoqAfGXAQlZmnmO1dYPsu5owz8jShy2ns+MkHHnDeAVbzDwHpxz+5CGIkUdCPDDiIysxTzP36gVUYGjMmTxO6nOass6BSJRgxwuUA6pYTAtJPTrBGZtAo6EcGHBk5p7/QkSOdu8rRo9Pvm88evXs7J3f17ZvPWTVXWQSkn7II6d93RiAK+pEB63egVAJW1s/MbfFif0OyzWL2R4KVMVPzDwHpxz+5CGIkUdCPDDiIysxTzAUFYMWxN22CihXzNGma09gj8sqV4ddfIRZLs7MuzykB6SeneEM/eBT0IwMOvYwzW2CLFvDoo9CyZWbj5Kr3/Plw8cWwYEGuZtC4mRCQfjKhp75h148MWBrfKYEBA6B1azj/fH+CeuIJeOstGDbMn/FFPSrpJ+oKyGz9YdePDDgzfYS+t72GZI95hw7151J1BKU/81IUlfTj7/z4Pbqw60cG7HcFehyfHUV5440we7bHgZQyfZs2cOutzlGUav4jIP34LydBiijs+pEBB0mNHsT6449Qrx5s2ODB5ClMWbUq2ElY1auncLEuyTsB6SfvyEM1Ydj1IwMOlVxzs5iDDoKpU6Fx49yM73bUJUugUyf45BO3I6hfPghIP/mgHN45wqwfGXB4dZu1lfXoAd26wdlnZ23IrAz0zDMwaRKMG5eV4TRIjghIPzkCG5Fhw6wfGXBERJzJMk8/HfbYw39HUtofBOvXwwsvZLI69c01Aekn14TDPX6Y9SMDDrd2s7K6l1+G++4Dq9Hpp9a2LVx1FZx6qp+iUizbE5B+pIlMCIRZPzLgTJQRkb5r1sAhh8B770GDBv5Y9OefwxFHwNKlUKeOP2JSFCUTkH6kjEwIhFk/MuBMlBGRvr16wbPPOkZnh3KMHevtwi2eN98E+8W076a9jsdbGv6fXfrxf478HGGY9SMD9rPyfBCbfb9qvwAbNzrB2LnLZnhe1Qj2Wzw+SJGvQ/BbvvwWj6+T54Pg/JavbMcjA/aByPwcwkMPwR//mByh/ezSS72J2m/xeEMhOLP6LV9+iyc4mfQmUr/lK9vxyIC90VVgZn33XTjtNOdxr7W994YXX4Tmzb1Zgt/i8YZCcGb1W778Fk9wMulNpH7LV7bjkQF7o6tAzTpmDDzyCMyZA0895f37wBZPnz5w7LFOJSS/vZ8cqOTmIVjpJw+QQzxFmPUjAw6xcLO9NNsJPWECHHZYtkdOb7zFi6F7d2cHtFpwCEg/wcmVHyMNo35kwH5Umk9jsrvOU06B/v29DXD4cJg5E0aN8jYOzZ4eAeknPV66OplAGPUjA5bKUyZw2WVOacLHH0+5S04uHDQIKlYE2xChFhwC0k9wcuXHSMOoHxmwH5Xm05j+8x9nR/Q773gb4FFHwYMPwu9/720cmj09AtJPerx0dTKBMOpHBiyVp0xg2zaoUMEpTbjbbil3y+qFP/0EVoJwyxbYZZesDq3BckxA+skx4JAPH0b9yIBDLtpsL89OwrrjDjjxxGyPnNp4s2bB9dfDW2+ldr2u8hcB6cdf+QhaNGHTjww4aAr0ON5+/WDTJmc3tBfNdj/vvjuMHOnF7JozUwLST6YEo90/bPqRAUdbz2mv3mrvFtXhTbtzFjp07eq899uzZxYG0xB5JyD95B15qCYMm35kwKGSZ+4Xs2oV2CaoopOxcj9j8gxWEMI2gdWrl++ZNV82CEg/2aAY3THCph8ZcHS17HrlDRvCc89B48auh3DVcckS6NgRli931V2dfEJA+vFJIgIaRpj0IwMOqAi9DPvcc6Flyx2LNOQ6Jnv1aP585zhMteASkH6Cmzs/RB4m/ciA/aCogMVwww2wejU8+WR+Ax840CkGYbuw1YJLQPoJbu78EHmY9CMD9oOiAhaDncXcrRt8/HF+Az/4YJg40fuzqPO76vDNJv2EL6f5XFGY9CMDzqdyQjRX3bowdy40aJCfRX3+ORxzjHPnrRZ8AtJP8HPo5QrCoh8ZsJcqCvDcPXpAly7Qu3d+FjF6NEyeDOPH52c+zZJbAtJPbvmGffSw6EcGHHal5mh9F13kFGYYNixHE2w37HnnOcdgPvZYfubTLLklIP3klm/YRw+LfmTAYVdqjtb3/vtgf4UuW5ajCbYbtlEj5+738MPzM59myS0B6Se3fMM+elj0IwMOu1JzuL799oPXX4ff/S6HkwD//S+ccAJ88UVu59Ho+SUg/eSXd9hmC4N+ZMBhU2Ue12MFsps0gWuvze2kd90FH34Io0bldh6Nnl8C0k9+eYdttjDoRwYcNlXmcT32Pu5HH4FtkMpls41ehx7qVEFSCw8B6Sc8ufRiJWHQjwzYC+WEZM6//x0GD4ZWrcCqlAwalN2FPfEEDB/unH51663wt79ld3yN5i0B6cdb/kGfPQz6kQEHXYUexb9gAZx2Gnz7rRNA7drw4ovQokV2Asr1+NmJUqO4JZDr/OZ6fLfrVr/sEMh1fnM9fhEFGXB29BC5Uf71L7jwwuRlDx0KF1yQHRS5Hj87UWoUtwRynd9cj+923eqXHQK5zm+ux5cBZ0cHkR3llVec4yjXr3cQVK0KkybBH/6QHSS5Hj87UWoUtwRynd9cj+923eqXHQK5zm+ux5cBZ0cHkR7FqpLMmQMrVkDXrjBhQnZxdO/umPr++8Oxx6oKUnbpej+a9ON9DoIcQRj0o0fQQVagD2L/+mu45BKwQgm2KSKb7Zpr4JNP4JFHnCpIauEjIP2EL6f5XFHQ9SMDzqdaQjqX1emdMQOmTs3uAjt1gnbt4LLLsjuuRvMXAenHX/kIWjRB1o8MOGhq82G8mzbBHnvA999DtWrZCXDdOthrL+c75sqVszOmRvEnAenHn3kJSlRB1o8MOCgq83mctiHLXkHK1mEZt98OCxc69X/Vwk9A+gl/jnO5wqDqRwacS1VEaGw7lcYOzJgyJTuL7twZWrbMnqFnJyqNkisC0k+uyEZj3KDqRwYcDX3mfJVWmrB6dWdHdJ06mU23Zo2z8/nHH6FixczGUu9gEJB+gpEnv0YZVP3IgP2qqADGZYejb90KY8ZkFnyvXlCunIovZEYxeL2ln+DlzE8RB1E/MmA/KSjgsbz0Etx0k/MoOpNmj55NmHbUpVp0CEg/0cl1LlYaRP3IgHOhhAiPaeUJ7UjK445zB+HNN50jLq38oFr0CEg/0ct5NlccNP3IgLOZfY3F6afD7ru7PxXLTr+y1wrsr1m16BGQfqKX82yuOGj6kQFnM/saC3t/106t+uADqFcv9U1Utoli1Spo2hTsdJtsvU+slASLgPQTrHz5Ldqg6UcG7DcFhSCeRo3gq69gv/2c73GHDNn5oq680rnj/eIL2GcfWLYsBBC0BNcEpB/X6NQRCJJ+ZMCSbFYJ2He4HTpQeCdsbc89nSMqS/tO2K63Iyd/+MG53u58n3/e/XfIWV2MBss7Aekn78hDNWHQ9CMDDpX8vF/M8OEwYEByHMOGQf/+JceW7vXer1AR5JJAunpI9/pcxq6xvSeQrh7SvT7bK5QBZ5toxMez8oQdOzrnQluzc5ynT3fKCZbU7HoruGAbr6zZ+c/PPVf69RHHG/rlSz+hT3FOFxg0/ciAcyqHaA5+ww0webLzPXD58vDll87BGiU1O7jDviu2TVj77gtduoCdA60WXQLST3Rzn42VB0k/MuBsZFxj7EBg2zbnR+ec41Q0evFFWLDA+X43FoMzznCKN9hrA1ZJ6emnnet32UUwRQCkH6kgEwJB0Y8MOJMsq29KBOyudvVq5z971ciavaJkO57tlSW7W1YTgdIISD/SRiYE/KwfGXAmmVXflAm0bg32/UzxZt8Lv/VWykPowggTkH4inPwsLN2v+pEBZyG5GqJsAo8+Cn/6k1OswZp9J/zPf8LFF5fdV1eIgPQjDWRCwK/6kQFnklX1TZmA7Yq2930XLXK6NGvmvB9su57VRKAsAtJPWYT07zsj4Ff9yICl27wRsM1Ys2c707Vp42y+UhOBVAlIP6mS0nUlEfCjfmTA0qoIiIAIiIAIeEBABuwBdE0pAiIgAiIgAjJgaUAEREAEREAEPCAgA/YAuqYUAREQAREQARmwNCACIiACIiACHhCQAXsAXVOKgAiIgAiIgAxYGhABERABERABDwjIgD2ArilFQAREQAREQAYsDYiACIiACIiABwRkwB5A15QiIAIiIAIiIAOWBkRABERABETAAwIyYA+ga0oREAEREAERkAFLAyIgAiIgAiLgAQEZsAfQNaUIiIAIiIAIyIClAREQAREQARHwgIAM2APomlIEREAEREAEZMDSgAiIgAiIgAh4QEAG7AF0TSkCIiACIiACMmBpQAREQAREQAREwBWBWEEBBa56qpMIiIAIiIAIiIBrAjJg1+jUUQREQAREQATcE5ABu2enniIgAiIgAiLgmoAM2DU6dRQBERABERAB9wRkwO7ZqacIiIAIiIAIuCYgA3aNTh1FQAREQAREwD0BGbB7duopAiIgAiIgAq4JyIBdo1NHERABERABEXBPQAbsnp16ioAIiIAIiIBrAjJg1+jUUQREQAREQATcE5ABu2enniIgAiIgAiLgmoAM2DU6dRQBERABERAB9wRkwO7ZqacIiIAIiIAIuCYgA3aNTh1FQAREQAREwD0BGbB7duopAiIgAiIgAq4JyIBdo1NHERABERABEXBPQAbsnp16ioAIiIAIiIBrAjJg1+jUUQREQAREQATcE5ABu2enniIgAiIgAiLgmoAM2DU6dRQBERABERAB9wRkwO7ZqacIiIAIiIAIuCYgA3aNTh1FQAREQAREwD0BGbB7duopAiIgAiIgAq4JyIBdo1NHERABERABEXBPQAbsnp16ioAIiIAIiIBrAjJg1+jUUQREQAREQATcE5ABu2enniIgAiIgAiLgmoAM2DU6dRQBERABERAB9wRkwO7ZqacIiIAIiIAIuCYgA3aNTh1FQAREQAREwD0BGbB7duopAiIgAiIgAq4JyIBdo1NHERABERABEXBPQAbsnp16ioAIiIAIiIBrAjJg1+jUUQREQAREQATcE5ABu2enniIgAiIgAiLgmoAM2DU6dRQBERABERAB9wRkwO7ZqacIiIAIiIAIuCYgA3aNTh1FQAREQAREwD0BGbB7duopAiIgAiIgAq4J/D9eaJkx4qkrsgAAAABJRU5ErkJggg=="/>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16" name="AutoShape 35" descr="data:image/png;base64,iVBORw0KGgoAAAANSUhEUgAAAeAAAAG4CAYAAACdCTQPAAAgAElEQVR4Xu2dB7QURdqGnxEQJSqIoqKCCVAQQRRQUQwgIOAKEgRUMOsawLy6K+iurjng/iZkAcnRJSczKqAIorAEE7qoKIISFRDmPzXNhXsvN8xM90yHeuv85/xnvV1V3/d878xL91RXxeJx4qiJgAiIgAiIgAhklUBMBpxV3ppMBERABERABBIEZMASggiIgAiIgAj4QEAG7AN0TSkCIiACIiACMmBpQAREQAREQAR8ICAD9gG6phQBERABERABGbA0IAIiIAIiIAI+EJAB+wBdU4qACIiACIiADFgaEAEREAEREAEfCMiAfYCuKUVABERABERABiwNiIAIiIAIiIAPBGTAPkDXlCIgAiIgAiIgA5YGREAEREAERMAHAjJgH6BrShEQAREQARGQAUsDIiACIiACIuADARmwD9A1pQiIgAiIgAjIgKUBERABERABEfCBgAzYB+iaUgREQAREQARkwNKACIiACIiACPhAQAbsA3RNKQIiIAIiIAIyYGlABERABERABHwgIAP2AbqmFAEREAEREAEZsDQgAiIgAiIgAj4QkAH7AF1TioAIiIAIiIAMWBoQAREQAREQAR8IyIB9gK4pRUAEREAEREAGLA2IgAiIgAiIgA8EZMA+QNeUIiACIiACIiADlgZEQAREQAREwAcCMmAfoGtKERABERABEZABSwMiIAIiIAIi4AMBGbAP0DWlCIiACIiACMiApQEREAEREAER8IGADNgH6JpSBERABERABGTA0oAIiIAIiIAI+EBABuwDdE0pAiIgAiIgAjJgaUAEREAEREAEfCAgA/YBuqYUAREQAREQARmwNCACIiACIiACPhCQAfsAXVOKgAiIgAiIgAxYGhABERABEQgdgQcecELu0yd0oe8OWAYc3topchEQARGwloAM2NrSK3EREAEREAE/CciA/aSvuUVABERABKwlIAO2tvRKXAREQAREwE8CMmA/6WtuERABERABawnIgK0tvRIXAREQARHwk4AM2E/6mlsEREAERMBaAjJga0uvxEVABERABPwkIAP2k77mFgEREAERsJaADNja0itxERABERABPwnIgP2kr7lFQAREQASsJSADtrb0SlwEREAERMBPAjJgP+lrbhEQAREQAWsJyICtLb0SFwEREAER8JOADNhP+ppbBERABETAWgIyYGtLr8RFQAREQAT8JCAD9pD+jh0wb54zYKNGUKKEh4NrqMgTkH4iX+KMJij9ZBRvRgaXAXuEdetWaNsWFi50BmzQACZOhNKlPZpAw0SagPQT6fJmPDnpJ+OIMzKBDNgjrE8/DffcA9u2OQPuuy888gj07u3RBBom0gSkn0iXN+PJST8ZR5yRCWTAHmE9/XSYMyfvYE2awAcfeDSBhok0Aekn0uXNeHLST8YRZ2QCGbAHWLt1g8WL4bvvYO1aZ8DKleHww6FOHRg2zINJNERkCUg/kS1tVhKTfrKCOSOTyIBdYu3eHVatgrffhvffh8GDnQGvuALOOAOaNYMjjoAhQ1xOpO6RJCD9RLKsWUtK+ska6oxMJANOA+uoUfDyy/DVV7BxIyxYAEceWfBA337rLMgqVw6OOQauuQa6dEljUnWJDAHpJzKl9CUR6ccX7BmZVAacIlazyrl1a1i92ulYtizMng316xc8kLm+aVPYvNn5+yGHwLRphV+fYji6PGQEpJ+QFSxg4Uo/ASuIy3BkwCkC/Ne/4Oab83Z67jm46aaCB0r1+hTD0eUhI5CqHlK9PmQ4FG6KBFLVQ6rXpxiOLndJQAacIsDJk51HyDl3tOYOeMQI5x3ggtqkSXDppXuuL1MGRo4s/PoUw9HlISPgVj/F6S1kOBRuigRS1Y+53nz/bNrkTKTvnxSBZ/hyGXAagKtVg19+gSpVnB2vzG8yRbXOnZ0dstasgQMPdBZtqdlLQPqxt/ZeZC79eEExGGPIgNOoQ9WqzmrnmjWhevXkBli5EpYvd1ZH5/x+nFxPXRU1AtJP1Cqa3Xykn+zyzuRsMuAU6fbsCevXw/jxKXbcdXn79lCxIgwcmF5/9Qo3Aekn3PXzO3rpx+8KeDu/DDhFnmbHmRtvBPP+XTpt6FB4/nntkJUOuyj0kX6iUEX/cpB+/GOfiZllwClQNb/jXnYZrFiRQqcCLj3+eGdjDvP7sZo9BKQfe2qdiUyln0xQ9XdMGXAK/M1qQrP4avr0FDoVcGnLls5iLLN6Ws0eAtKPPbXORKbSTyao+jumDDgF/mbxw7vvgrmDddPMHfRZZ2kxlhuGYewr/YSxasGJWfoJTi28ikQGnCTJCRPAHPll9nz2op19Ntx2G1x0kRejaYygE5B+gl6hYMcn/QS7PulGJwNOkpx5fci0nMMWkuxW6GVej+c2HvXPLAGv6+31eJnNXqO7JeB1vb0ez21+tvaXASdZ+UqV4JNPCj90Iclhdl/2v/9BvXqwbl2qPXV9GAlIP2GsWnBiln6CUwsvI5EBJ0Fz6lR49FF4550kLk7hEvMY+u67ncMd1KJLQPqJbm2zkZn0kw3K/swhA06Cu3n1yOz9nO7mG4VNYTblMHv76qzgJIoQ4kuknxAXLwChSz8BKEKGQpABFwH2lVdg0CD4+GP4y1/g/vu9rcLf/w4PPwynnAI9esDVV3s7vkbzl4D04y//sM8u/YS9gsXHLwMuhJEx3VatnAMUTDv4YDCPgoxZetEyPb4XMWqM9Alkur6ZHj/9zNXTCwKZrm+mx/eCgQ1jyIALqfJLL8H11+f944svwnXXeSOLTI/vTZQaJV0Cma5vpsdPN2/184ZApuub6fG9oRD9UWTAhdT4jTfA/Ea7YYNzQfnyzm/A55/vjSgyPb43UWqUdAlkur6ZHj/dvNXPGwKZrm+mx/eGQvRHkQEXUWNzju+YMc6Rg2ec4f1iKbO44v33wRxV2LFj8ecKR1+O0cpQ+olWPbOdjfSTbeLZn08GXATzceOck4vMCUaHHpqZ4pizgbt1c05Y6tAhM3NoVH8ISD/+cI/KrNJPVCpZeB4y4CJqbFYmb9sGw4dnVghmk/XSpZ0V12rRISD9RKeWfmQi/fhBPbtzyoCL4H3iifDqq96tfC5sKrMi8fLLYcmS7BZfs2WWgPSTWb5RH136iXqFQQZcSI2//RYaNoSffsqOCMxrTvPne7fVZXai1iyFEZB+pA03BKQfN/TC01cGXEitBgyAGTNg9OjsFLNTJzDnBF95ZXbm0yyZJSD9ZJZv1EeXfqJeYSc/GXAhdb7mGufVo6eeyo4QeveGTZugf//szKdZMktA+sks36iPLv1EvcIy4CIrXLs2jBzpnFiUjbZoEXTpAkuXZmM2zZFpAtJPpglHe3zpJ9r1zclOd8AF1HnVKqhff882lNmSQpUqsHAhVKuWrRk1TyYISD+ZoGrPmNKPPbWWARdQa3PnO2oUvPZadoVw8cVgXr43d8Jq4SUg/YS3dkGIXPoJQhWyE4MMuADOPXvC9u3OBhzZbN27Q6lSMHBgNmfVXF4TkH68JmrXeNKPPfWWARdQ61NPhWefhdNPz64QPvgAbrnFeR1JLbwEpJ/w1i4IkUs/QahCdmKQAefjbFYiV6oEW7dCLJadIuTMEo87O2KtWwflymV3bs3mDQHpxxuOto4i/dhVeRlwvnrPmgX/+Ae8844/Qjj7bPjrX6F5c3/m16zuCEg/7vjZ3lv6sUsBMuB89TbGV7EijB3rjxDMgQzmCETzQVQLHwHpJ3w1C1LE0k+QqpH5WGTA+Ri3aQNXXQVmRbIfzay8NrvgTJ7sx+ya0y0B6cctQbv7Sz921V8GnK/eZk9m8y7u4Yf7I4TvvnPeQc7WHtT+ZBndWaWf6NY2G5lJP9mgHJw5ZMC5arF8ObRqBV995W+Bjj4apk2DmjX9jUOzp0ZA+kmNl67OS0D6sU8RMuBcNR8yBKZOhREj/BWCOR+4dWu47DJ/49DsqRGQflLjpavzEpB+7FOEDDhXza++2vkfr7zirxCCEoe/FMI3e1DqFpQ4wldBfyMOSt2CEoe/1cjO7DLgXJzNxhuPPAJnnZUd+IXN8u67cM89YDbmUAsPAeknPLUKYqTSTxCrktmYZMDAihXw0UdwxRXw8cfZOwGpsNKak5FOOQUGD4bTToPjjsusCDS6OwLSjzt+tveWfuxVgPUGbMTfsSMsXgxmJ6q6dWH0aP8WQOXE89lnzk5cder4G4+9H43kMpd+kuOkqwomIP3YrQzrDdgsfDCbn+/Y4QihRAnnMAS/FkAFLR67Px7FZx+0egUtnuIJ2n1F0OoVtHiirg7rDdiceJTfbI0IzclEfrSgxeMHgzDNGbR6Ge1efnlegn7qOUy19CPWoNUraHr2oybZnNN6A162DDp1AvPI1zTzyHfMGKhVK5tl2DNX0OLxh0J4Zg1avYIWT3gq6U+kQatX0OLxpyrZm9V6Azaoze+/J53kvH5kViL6Zb45ZTcfgjlznC0xP/3U+UeBWnAJSD/BrU0YIpN+wlClzMQoA8ZZAX3ddbBgQWYgpzuq2ZLy5ZfBnA+qFlwC0k9waxOGyKSfMFQpMzHKgIGnn3bugs0hCEFq5g7YrMru1StIUSmW/ASkH2nCDQHpxw29cPeVAQM33ABVqsCDDwarmPffD2vWwAsvBCsuRZOXgPQjRbghIP24oRfuvjJgoEkTePxxOPPMYBXzvffgzjud34PVgktA+glubcIQmfQThiplJkYZMLD//s6dZrlymYGc7qibNjl35r/9lu4I6pcNAtJPNihHdw7pJ7q1LS4z6w3Y/PZrdsJaurQ4VP78vXZt57UorYT2h39xs0o/xRHS34siIP3YrQ/rDdi8eD5liv9HEBYmQ3M04YUX+rcxiN0fj+Kzl36KZ6QrCicg/ditDusN2OwaZB7xmrvMIDZzd24eUb36ahCjU0zSjzTghoD044Ze+Ptab8AtWjiv+bRuHcxiTp0KzzwDM2cGMz7bo5J+bFeAu/ylH3f8wt7begOuWhXmz4dq1YJZylWroGFDWL06mPHZHpX0Y7sC3OUv/bjjF/beVhvwd9855+4G3dzMh9ScU3z44WGXW7Til36iVc9sZyP9ZJt48Oaz2oCnTXN2wQr6413zmKp3b2jVKngCsjki6cfm6rvPXfpxzzDsI1htwJ07Q+nSwV/gZBZqbN0Ko0aFXW7Ril/6iVY9s52N9JNt4sGbz2oDNmf+Nm8OV1wRvMLkjsisgDZ36eaVBbXgEJB+glOLMEYi/YSxat7GbLUB16sHAwdCgwbeQvV6NHNK05VXwiefeD2yxnNDQPpxQ099pR9pwFoD3rkTSpZ0Hu2WKhVsIWzfDvvtB+b/77NPsGO1JTrpx5ZKZyZP6SczXMM2qrUGvGgRdOvmHEMYhmaOJTSPoM2/mtX8JyD9+F+DMEcg/YS5et7Fbq0BB30LuPwl1paU3onei5GkHy8o2juG9GNv7XNnbq0BG0PbuBEmTw6HENq0gfLlg7tndTgoehel9OMdSxtHkn5srPreOVtrwMbQrrkGLrooHEKYMAH69w/PPxjCQTX9KKWf9NmpJ0g/UoEhYK0B16gBs2bBsceGQwhffOG8MvX11+GIN+pRSj9Rr3Bm85N+Mss3LKNbacDr1zvbOpoD78PUypUDs31dxYphijp6sUo/0atpNjOSfrJJO9hzWWnAH3zgbO04b16wi5M/ukaNnK0zTz89XHFHLVrpJ2oVzW4+0k92eQd5NisN2PyWOncuDBgQ5NLsHdtVV0Hjxs5v12r+EZB+/GMfhZmlnyhU0ZscrDTgG25wNuF47jlvIGZrlJtvhj/+gBdeyNaMmqcgAtKPdOGGgPTjhl60+lppwGYx0+23Q8uW4Srm9Onw5JPO4jE1/whIP/6xj8LM0k8UquhNDlYasFmANWcOHHmkNxCzNcq330KTJs5CLDX/CEg//rGPwszSTxSq6E0OVhnwhg0wZYrzG+r330OFCt5AzNYoJv7DDnPeB77wwvDFny1OmZpH+skUWTvGlX7sqHMqWVpjwOvWQbt2YE4W2rbNWcw0cSJUqpQKLv+uzYnfLB7bd1/nBKcwxe8fOW9mln684WjrKNKPrZUvOm9rDPjFF+GWW5wThUwzJyD16wfXX++BMN4CvoG1X1bmjW/O43/xI9hWY18OO+Z7jjzyW845x1zgrmU0fnehWdE7o/yln8hrKOP6+RbWfrH3989RR31Ds2Zvu+ab0fhdRxfeAawxYPP+7G235S2U+W+9erko3iDgNfjhrUN54MA+TFrdlsV/1KFBbAFt9pnMN4cdxbvrzqLZuW/zpz/9hx49TIf0WkbiTy8UK3tlhL/0Y42WpB9rSp1SotYY8EcfQefOe7ZyNFvBjR4NDRumxGvPxe2BGfDgCfczeN0VNGiwgDvueIJGjecRI058bgweBxbCdQe+xNCl3bngghmMH286pt48jz/1EKzu4Tl/6ccqPUk/VpU76WStMWBD5OOP4dxz4eqrnbOAze+oabVLgZFwTdv+jHyrCzff/BwPP3yvM1TM/F+ceDzm/O/7gH7wXrMzaTp5Nl26jGTECDNA6s3EP3w4vPIKvPWWi/hTn1o9pB9pwCUBff+4BBjB7lYZ8C+/QPXqYPZiTbt1An6FAbOu4i9V/smzz97KpZeO2DNcfgM2fxkO9ILYmjgtWsykYsX1jB5tBkqvmb2gV66EAw9Mr796pUfAM/2shwEzpZ/0qhDeXp7pR98/4RVBvsitMmCzB6v5HdisJE6rdQO+hwea9aFP3wfy3unmDFiQAZu/5fz3vjHOfedNDj30B4YNMwOm3swK7qee0p7QqZNz10P6ccfP9t7Sj+0K2Dt/qwzYPLp9/30YODANIVwHvAXvPXQmHW8Zww+rD03ZgC9iAhMOuYiVz1WnxX0zE6ujX3rJDJxa69kTzjjDeZSulj0C0k/2WEdxJuknilV1l5NVBmwOM9i5Mw0DNqv425JYVNVqwjTKlNnCuPEdUjbgxG/DF8fgN3ih3Q3cdddjTJrUNuXXBIwBlyjh/Baslj0C0k/2WEdxJuknilV1l5NVBmx2jzLv/bY1ZppKaw2UhktKjGXDhgrMnNli78VWOeMV9wjaLM5qAVSAi3e8xtatpZk61UyQfJs0Ccx7eWZXL7XsEZB+ssc6ijNJP1GsqrucrDLgY44Bc6DBccelAM2Y5R8w9+HGNGkyh+nTWyZeJ9prtXMqBjwDMAdBzIFz732TkiX/cEw9yfb5585BEl9+mWQHXeYJAenHE4zWDiL9WFv6QhO3xoC3bHFWDW/dmoIIfgaqAMPgolETEh0nTLjIGSCZO93cU+W/ftcwwzt3pVu3YaxZU4WDDjITJtdKlwazqrJMmeSu11XuCEg/7vjZ3lv6sV0BBedvjQGbPaCvvBI++SQFIXQExsLddz3KjBkX8MknJ+/p7NaAzUhmuAsg9licSy4Zy5gxZsLk2sknw7//rXeBk6Pl/irpxz1Dm0eQfmyufuG5W2PAZgMLc3jByJFJCsHsz2v8cC00qL+Ali2n79lsw4s7YDOG2btjOsQWxqlceW3CgJPdN7pLF+dwia5dk8xHl7kiIP24wmd9Z+nHegkUCMAaAzZm9fvvMHNmkkK42Lnuhf/cwPAzuzJ7dtO8Hb24AzYjNoXYe/HEXtGmvfbaromLCbNFCzCPoc2CLLXME5B+Ms84yjNIP1Gubvq5WWPAnTpB+/Zg7hyLbaN2bSH5hQe/9eZMloRhH3vsFzz00H107mwCKLqZO/nx4539rNUyT0D6yTzjKM8g/US5uunnZo0B16sHgwZB/fpJwGrnvCZ0ye9jGTvukvTe983ZCzoJAy7LZjZ3KEv3/YYmXnOaONEEUHRbuBB69IBFi4q7Un/3goD04wVFe8eQfuytfVGZW2PA5nHtr7/C/vsXI4SpwC3AF2DuSL/48tiMG3BTZjP7mKa75+zX7xZatzaBFN5++w0OOCDFVd36DKRNQPpJG506mm0E9P0jHRRAwAoD/uILML+ZfvVVEhq4BNgHepYdyM8/H8SkyW0zbsCJHbLaxKAydNoymp0792HsWBNI0e3oo2HGjBTfay5uUP19LwLSj0ThhoD044ZetPtaYcCTJ8Pzz8PUom8q4VOgObAa6jdYyK23PkuPnoOyY8ADY/AsxBfEqFp1NbNmNeekk0xAhbfWreHGG6FNm2iL1O/spB+/KxDu+aWfcNcvk9FbYcA33QR//OFs31hk6wxsgWfO65U4LvCDD053v+FGzoRJLMLidKATtH1jUmK/6VGjTECFN7OtZqlS8NxzmZSIxpZ+pAE3BKQfN/Si3dcKA772WmfDCmNYhba1wMHOcYOte06lVq1lPPXUbdk14N7AMvhx0CEcdtj3/PTTwYn3gwtr5h8U5gX/l1+Otkj9zk768bsC4Z5f+gl3/TIZvRUGfPbZ0LcvnHNOESjN6uhjYeG99WnXbiL/+98RzsXJ3LnmHtbt9WbaidDpn6P54otjWbCgQaFBv/WWk9c772RSIhpb+pEG3BCQftzQi3ZfKwy4alXnTvGww4ooZgyYC52fGsXmzWWZPHnXD6tuDTVnymTHMdOWhXm3NaJx47nE87/OlCuF77937uxXr462SP3OTvrxuwLhnl/6CXf9Mhl95A147VrzOpFzcEGh7RmgN2zZXCZxIMKKFcdTrdoqf+6AzbTHAz9DrGycp5/uTa9eJsCCmzlgwpyKVKlSJmVi79jSj7219yJz6ccLitEdI/IGPGcO9OoF8+YVUUSz78Uk6HrpcHbsKJF38VOyd66p3ukWdX0noCTERsRp23ZSkRtzNG4MTz8NTZpEV6R+Zib9+Ek//HNLP+GvYSYziLwBm92v3nwTXn21EIxmu8lGwDpodNo87rnnES6++LU9F/thwGb6RyD2YZxKldYxb16jxKYgBbXLL4dzz3V2xVLznoD04z1Tm0aUfmyqduq5Rt6Azd7PmzcXcWiBOZe3FMwZ14Qra/2bpUtr56XohwGbCGpDbFmcDh3GsX17qT3nEOercdu2UK4cjBiRevHVo3gC0k/xjHRF4QSkH6mjKAKRN+AOHZwDGDoWdtTuMcAYWHxKHZpXncUPPxwaDAM+FGKr43z88SmJs4K/+uroAus4ZoxzxOK4cRJ6JghIP5mgas+Y0o89tU4n08gbcN26MHQomM3Q92rjgSdh5+x92KfEzuzseJXCIQ2JLSp3xDij6fvcdttTibvh/O3TT6FbN/jss3TKrz7FEZB+iiOkvxdFQPqRPqy+AzaboK9fD/vtVwCGbs5ipweO7kOfvg8E04D7xrj8y1f544+SDB/eda8kzBnHFSvqUIZMfcyln0yRtWNc6ceOOqebZaTvgM3rOc2bF3IIwwbgQGANXHjZFKZMvTBwBtyNYQxr3Y11QypRpcoafv31AMqX37hXrc2hDLNmwTHmcbqaZwSkH89QWjmQ9GNl2VNKOtIGbA5f6NcPpk8vgMmfnXdtVz1ZjRNO+C8bNlYInAGX5A/+KF8S/gudbx+V2Jby+edv3CuZli3h1luhVauUaq+LiyEg/UgibghIP27o2dE30gb8t785j5+NCe/Vzge6QtvXJlGu3CZGjLw0cAac+A24cww2w8D2PRk2rBuvv24Cz9tuucV5DP33v9sh2mxlKf1ki3Q055F+ollXL7OKtAGbo/qOP97ZiCNPM+cCn+bcATdqNI+HHrqP85u/HkwDnhmDvwLzSOzS9eGHp3H00XkPNjYbcXz+uXPkopp3BKQf71jaOJL0Y2PVU8s50gZsfv+9805o0SIfFPOotiJ8eu9JiYMXVq6snv1DF3JCSuY94+rOAQ2X/nNE4nfgadPyPmueORMef9z5HVjNOwLSj3csbRxJ+rGx6qnlHGkDPuooePttqFEjH5RTgUeh3TMTKVVqO+PGdQi2AXcAtsObvc7l7rsf5aOPTAJ72tdfQ7Nm8M03qRVfVxdNQPqRQtwQkH7c0LOjb2QNeMsWqFwZfvstXyHN+7JtgZVw4olLGDDgqsSpQ1k/djCVO+C5wFXAEqhefSWTJrWlbt28L/7uvz+Yjd/LlLFDuJnOUvrJNOFojy/9RLu+XmUXSQM22zI+9RQsXQqvvOLshLW71QFqwbw7G9Gz50D++98TnD8l8yg4N/VsX292yBwElzw+lmXLarF4sUnEaSbfa66BE06A227Ll69XSrFoHOnHomJnIFXpJwNQIzpk5Ax44ULndZwff3QqdsghMG0a1K+/q4Lm3N/3ocOTzh7LEyeao5BCYMAmzFLwwe2nc8YZ7+8+J7jYfCMq3EylVSxP6SdT6CMxrvST7/s2ElXNXBKRM+B//QtuvjkvMPPf/mze+10INADiZnX0CkaO7EKDBgvCYcAmTHMnvwJisTgLFjSgfv2FFJlv5nQT2ZGlHxKaSnxe1FImIP1IP6mIJnIGPGUKdO7snIBkmjkpyBxWcOGFwK5zf+fOacw11/Tns8/q7mGV7UfKOTOnMq956vwKxJrsOSe4yHxTUYKuTRCQfnJ9XqSJlAlIP9JPKqKJnAGb5M1vvv/5D1SqBGed5Qgi0U4CPoMO7cexbdu+icVMu1sqRmg6+XH9rsfQsfHxxCKsTz81CTn5vvMO/PIL/OlPufJNRQm6djcB6UdicENA+nFDz66+kTRgU0KzAtq8H3vKKbsKuggwr/N8CbVqLmPo0O40bDg/XAZswu0OseVxjjnmy8TrU/XqmcTg44+d953NSmg19wSkH/cMbR5B+rG5+snnHkkDXrMGatXKZ0atgbIwf2xDLqs1hKVLzbLiXM2PO9p07qRrQ2xZPHFG8ObNZZk61STmNPOhX7YMqlRJXgC6cm8C0o9U4YaA9OOGnl19I2nAH3zgvI4z17w/m9MaOmf/DmrWgydOvCPPazyJS8JiwHUgtiTO22834/bbn2T+fJOY0xo3dl6/Ov10u0TsdbbSj9dE7RpP+meBec8AACAASURBVLGr3m6yjaQBDx4Mr78OQ4bsQrMcOA9YFSKjTeIfBNWqreKNN86jZk2TIFx2GZx/PlxxhRtJqK/0Iw24ISD9uKFnV99IGnD79rBhg2PCiWbWWpWHJfedyIl1lgTz0IW4ecE0VyvOgBfH6PrQcDZuLL97MZkx3woVYPx4u0TsdbbSj9dE7RpP+rGr3m6yjaQBm9eQzGrgSy/dheYs4C/Q8tnpTJ/RMvQGXJ+FLLygPtNubcUjj9zDO++cnUjU7MBjVn+PGuVGEuor/UgDbghIP27o2dU3kgbcoAG8/DI0ND+PfgecCPwKZ575Hu+9f2boDbgl05l+Rkt4Dw444FeWLDmRww//jvnz4dprYcGuvUXskrJ32Uo/3rG0cSTpx8aqp5dzJA24fHlYtco5pB5zFvBa+N/DRyRe2Vn3S6XQG3CMOPEDY7AILrt3CJUrr+WZZ3qxfj1UqwYbN6YnBvVyCEg/UoIbAtKPG3p29Y2cAX/3HZx6Knz//a5Cmt9/L4KbPvkXGzZU4NUhl0fDgC+LQQV45eSrmTDhot2/Ax96KHz0kWPEaqkTkH6kn9RVs6eH9CP9pKKfyBmwOf/3/vvh3XeBLWYvSmADtOkymY4dx3BFj8HRMOCBMRgLG0eUo2LFDWzaVI4yZbYkdv568EHnfGC11AlIP9JP6qrZ00P6kX5S0U/kDLh/f+f93wEDgOHAMNgypgzlym1K3AGXK78pGga80bkDZhNc2HEKXbsOp1u3YVx1lfM+sDmeUC11AtKP9JO6avb0kH6kn1T0EzkD7tkTtm+HoUMB8z5sGRjetCvDhnVjypQLw7PhRnGvIZnXlswBE13h+tkv8vvv+zFoUA+6d4dSpWDgwFRkoGtzCEg/0o+bT4P0I/2kop/IGbB5B69bN+hg9n0+GPgQrugzOPF49oUXboiWAd8A/AYr+1bntNM+5KefDmbcOBg2TO8Cp/IhyH2t9CP9pKsd00/6kX5S0U/kDLhuXefut94vwF2OAR9yyI/MnduYGjW+jpYBf232nwR+JGHAjz12Fwce+HbiLvizz1KRga7NISD9SD9uPg3Sj/STin4iZ8D77Qfr1kGZesDx8M5dZ3PHHU/w0UenOlySebSbm2DQrzdpPQEXPjaFFSuOZ9Gi4xLHMP7+eyoy0LU5BKQf6cfNp0H6kX5S0U+kDHjlSuf832+/dYyWudDhsXFs3VqayZPbRNOATVqlYd5djWjceC7xeIyjjnLOB65ePRUp6FrpR/px8ymQfqSfVPUTKQOeNQseeQTeeB6oBcRJbL7x0kvXJcwpknfAc4DrgE8hFouzbFktbrxxOffcA82bpyoHu6+XfqQfN58A6Uf6SVU/kTLg55+HTz+FF81OUMNhxfLjOffcN1m1KteuFEF/pJxTwVTiNOm9CbGa8cTrSOXLd+Okk+DGG1OVg93XSz/Sj5tPgPQj/aSqn0gZsDGckiWh3wpgBvS4YhA7d+7Dq69evodLKsYWlt+MzetWJq/BcS64YAbHHdeSHTvAfCGoJU9A+pF+klfL3ldKP9JPqvqJlAG3awfXdoU23YCd0LrVVK66agAdOoyLtgGb9F6B2PQ4++yzk2HDyjJ8+O9MnJiqHOy+XvqRftx8AqQf6SdV/UTKgGvXhpnXwhGvw5apZSjL5sQWjWXLbo62AZv0ypmb4DitW0/lvPP60b//DJYuTVUOdl8v/Ug/bj4B0o/0k6p+ImXAZgeo37tAidIwfkB7+re8hmnTWuVlEsVH0CbDVs4dsLnj37bNnA18dWJHMLXkCUg/0k/yatn7SulH+klVP5Ex4C+/dFb9frXNWZC0tmZlalZezs8/H2SHAR8EsbVxli+vmVh4tu++1TCrMo85JlVJ2Hm99CP9uFG+9CP9pKOfyBjw9OkwtQ/0+815JSdyG27kVDeJO/iTTvqU/fdvygMPrKdly3RkYV8f6cf5CcO8Ry79pK5/6Uf6SV01EBkDfu45OPQJuOQ0mH93QxqeOj8apx6ZQxdyt+IM+KMYHR8dw4cfDuaOOyZz883pyMK+PtLPri9Q6Sct8Us/0k86womMAd96K3QcB2cOguaPzmLW682tM+CmzGb2+U15/e7z6dHjUDp0GMKzz6YjC/v6SD8g/aSve+lH+klHPZEx4O7nw6A5UHKz2Y7yXd6dfZZ1BtyS6Uw/syXMhrJlR9KkyRW8/vrWdHRhXR/pB6Sf9GUv/Ug/6agnMgZ8z8FwbwPYNvQgjjrqGzZvKWudASd+wysTg2+gZfenWbDgQX76yRwLpVYcAeln1yNE6ac4qRT4d+lH+klHOJEw4J07iZcsAVvvgwHVrmPGjAsY/1p7Ow344hhcAPd/dz//+Mff2bEjTizfz8jpCCXKfeJxkH52fYFKPylLXfrJtehV+klJP5Ew4BUriLesDV+uhMvvfZWDD/6JJ568w04DviOWOB/4fw8dQY0aJVi6dCXHHZeSJqy7+PPPQfrZZcC79LPq4WpUr15S+kni0yD95DJgff8koZg9l0TCgKc8SrzfQzB9PVStupq5cxtTvcZKOw346xg0BlZDxYqN+etfN3LnnUtSEoVtF099DKSfXQYs/aQsf+knlwFLPynpJxIG/OSJxL/aAl2Hns6f//x/LFxY3+r3gKkP/B8c3b0vZcoczOLFOhapqE/FU3VA+tnzHqf0k9J3KNJPvn0X9P2TtIAiYcA3H0y8cmv48Kcp7Lff74wb18FuA+4A/A5XHnIMU6Y05McfRyUtCBsvvOUQkH5yGbD0k9LHQPrJZ8DST9L6iYQBtypF/Mbx8NBDc3joofsSWzHavBOW2YqT+2DyfdC+/fl89dUyqlVblbQorLpwFbQ+GqSfXAYs/ST/EZB+HFa5NwiSfpLWTyQM+LjyxAdOq0rr1stZv77i3oLIjaO4naRS3XkqqNdXhOVT4NTWR9C799U88ECfpEVh1YV94PinQfrJZcBGANJPch8D6afg71vpJyn9vHQ9rD4U+oT469m8ZBN/4onezJvXhNGjO8mADYFOsKMRlLzjNU488TgWL66TlCBsu2hnHSixBKSffAYs/ST1UZB+dmHKf2Mj/SSlH/PkYMKf4KLXkrs8iFfFypcmfnbzYdSv/yUPPni/rwb8QAz60pd4vG9eVtm+874fli+EujPqsmPH0SxZMoFatfwvX5AeuSxfDjefAB+UgHMukH5yDmNIqET6KfbDIv3kQpT/+036SUo/f6kFXxwLoycRiO/nYoMu4ILEHXDJkmuYNesUmjX7VgYMLHsLOrWAz/5wcNSoUZZp0zZTs2Y6iL3rExQDXrYMOrWGz752cpN+8t4BSz9Fa176KfqQGOknNf3UrQtjxuD793M63/QxODBunrlefPFL1Ku3a4i+zp1o37757kQz/N/f7gtv04y+fd/Om0uG5yXf+IsWwWu7H2scCpzAxRe/sYdPOqQ96PP2LizNmnkwmIsh8vIx6wa6SD+5Pi/ST9Hikn6K/l6VflLRj3PtkCHQvbuLLzWfusagWhxqymByFUBfEPqCcPN5lH6kH+kHcxeXkRu5vJ8vKFECBg0KqQHHYrF49eplmDp1s+/P0YPyiNX8PtWxlfOI1TwsKlFyDTNnnsI55+gRvfliWf4WdNz9iD5GjRrST+4vXOmn6Ees0k/R9iz9pKafunXjjB4dzt+BYyVKdIkvWTIyEM/Pg2LA5uNhfqe65URnkdG5LYdx8slapBbPeW3sfli2EE6aUYcdO47hv/+dIP3k+06VfnIBKWCRkfRT/O+c+v7ZxahQ/cD27RezbNlrgfj+SeepR+zkkxfGE9tPqu1FQK9JFPIByPWaxAknHMeSJXpNq6CPj/Qj/bj5WpV+itOP+Xuc3TcGbmD71De2YEH9eJkyC+ncGe68E7p18ycS89jFxGDaqFH+rWjLiaNxY3i6MtR7Dh546SAuu6wqgwcvdvhk+7Uo89jX8KkFi6jHsmWL8v6LL4vxJOI4EWq1galvVqN372vo2rWP9LPrYyP9FPCFmEuf0k/xj5/N96C+fwp+gpJbP69NO4QWLS7iiSde9v37J13XjMXjxHO+NPw04GHD9vyIPnSo//8QMD/0v2e26OwMFz0Ht912HL16leKhh/7riwEXySebBjwYOt8Ii7aY148a8vXXq9m8eZXvHwDpp4hHvoD0U/RXpPQTPv3ss09DevVazbXX+v/9k7YB//wz8Z9/du4+/TLg336D3r1h/XonjYoV4emnYf/9000r/X45/xgxBnzBBXDkx1C6Kbz6Rg1q1mzHhx8+m3UD3s3nJRhJF667bmRePtk04BbQeR4s2gD77luV779fjfSzR2/STzF3wNJPkV9O0k/y+ilRoiq3376aK6/017/SdxuIDR1KvGFDfxPIfQduknn8cf8eQ+fEYna+Mo/Cu1Vz8M7bryzbt9/LypX3Zd2Ad/NZBN0ZSr163fM+ps+mAZ8AnbfDFz/UYfPmxZinFdLP3gYs/RTyCFH6ScqApZ/k9NO+PTz8sL/+5cqAL7iA+N/+Bn/+s393wObxT47pmmT8vBvPMbsbb4QFC+Cjt6DUd/D7sbBy5f/xySePU73GSvJsPZhTgQwZ4W4+i6AWy6hXr1bepxUZmne3sHLG/zrGcvOPtWrmN+mjqVfvVw44YB3Sz94GLP0U8AUq/RT7Xa3vnyLugPPp56CDfmW//dYl3gH207+KLWoRF8Tq1SN+yCHw44/+GHDO41UTo3nsbJp5HJ3zv7P9GDr33bi5s/vTn+Cb5XB8bShf6XoaNTqWJ568I2sGnIfPS1CGLVx3XZm8fLJlwHfEWP45tP+8FMuWHcC0aWu46y6QfvY2YPNzjvSzi0uOPqWfYr+r9f1ThAHn00/Xrmt4/XU46ST//KvYghZzQezBB4nfv+sMBj8WP73/Ppx5ZsFRvvcenHGG2xRT659/QdqDD+457qpnz/P49dc/M/619lkz4KT4ZMuAL46x/GQ4+/lD+Omnn9ixI84//gHST8EGbFbM59bPlVeeyy+/3CT9SD+Ffinp+6cIA873/dOnT5x33oG33nJw+uFfqbnL3lfHli0jbh75mkVHfiTw97/DuHF5f/PNEWGHDiQeb2az5f8AmP99Vh346Q944YXyiR/9N28pmzUDzsOnlrPp/7JlscRj+t18smXAZWIsfwNObXEYsdh61q/f7LweJf3slqj0U8QXqPRT7FeZ9JO8fm67bXNiAejs2f75V7EFLe4O2LyGlLMEP9sGvHat87pR9ep5Vz3nPHZdudJ5faJyZbdpJt+/oFeyzqwD7y9x/oHy4ouzmf1e06wY8M8/x/LyKeMY8JYtscRj+t18Dsp3Hm1Ouh4ac0umM71pS5b3hxNOOIratb9j8WLnuCjpp/A7YPOX3Pp56aV3eXf2WdKP9FPgl5K+fwo24IK+fzp2dL5/jj3WeYU12/6VvKsUfmXiPWAvBoryGLfeCh3HwZmDoPmjs5j1evOsfIHutcOLh4aa6iKypsxm9vlNef3u8+nR41A6dBjCs89Guere5Sb9gPSTvp6kn4L1U6mSw7RPn/TZ+t1TBpxEBZ57Dg57AjqcBvPvbkjDU+dbZ8AJw/4oRsdHx/Dhh4O5447J3HxzEvB0CdLPric00k9anwbpp2D9rFsnA05LUGHrNH06TO0D/X4DPvVnK8oEMx/vgHPumE866VP2378pDzywnpYtw1ZJf+KVfvb8RCL9pK5B6adg/cybJwNOXU0h7PHll9C8OXy1DXgT1tasTM3Ky/n554PyZhMAg8wTkFfxmN+Y18ZZvrwm5577JvvuW41Zs+CYY0JYTB9Cln6kHzeyk34K1o/5zVePoN0oK0R9S5WC37tAidIwfkB7+re8hmnTWtlhwK0gNj3OVVcNYNs2GDHiarZvD1HxAhCq9CP9uJGh9LO3foJ0fG26tdVvwEmSq10bZl4LR7wOW6aWoSyb2bSpHGXLbt4zgld3nEEax6RXznkE1Lr1VM47rx/9+89g6dIkwemyBAHpR/px81GQfvbWjwzYjaJC1rddO7i2K7QxxxHuhFYtp3H11a/QocO4aBuwSW8AxKbF2WefnQwbVpbhw39n4sSQFdDncKUf6ceNBKWfvfUjA3ajqJD1NXv7liwJ/VYAM6DHFYPYuXMfXn318mgb8BW7Fn8NjnPBBTM47riW7NgBzz8fsgL6HK70I/24kaD0s7d+ZMBuFBWyvsZwPv0UXtwIDIcVy49PLEhatWrXcUkmnyA9OvYqHpPemxCrGadr1+GUL98tsfeq+UJQS56A9CP9JK+Wva+UfvbWjwzYjaJC1tes+n3kEXjD3PnVArN9iXml4qWXrqNJkzlONlEz4LnAdcAiiMXMFpi1uPHG5dxzj7MqXC15AtKP9JO8Wva+UvrZWz8yYDeKCllfs+3j2WfDN984Rstc6PDYOLZuLc3kyW2iacAmrdIw765GNG48F7Mz15FHwrvvOtuHqiVPQPqRfpJXy95XSj9760cG7EZRIey7335gdl8pUw84Ht6562zuuOMJPvro1GgasEnrCbjwsSmsWHE8ixYdh9n+7fffQ1i8AIQs/Ug/bmQo/eTVjwzYjZpC2LduXWfD73q/AHcBH5qzcH9k7tzG1KjxdbQeQX8NNAZ+hNNO+5DHHruLAw98O7Hp+WefhbB4AQhZ+pF+3MhQ+smrHxmwGzWFsG/79s7pTeYYQA52DPiKPoMpU2YLL7xwQ7QM+AbgN1jZt3rCgH/66eDEsZHm5KPx40NYvACELP1IP25kKP3k1Y8M2I2aQti3Z08SO0AltkAzr+eUgWFndmP48K5MmXJhtAz4QqArXD/7RX7/fT8GDeqRuPs1O/IMHBjC4gUgZOlH+nEjQ+knr35kwG7UFMK+/fvD3LkwYIDzKhLDYMuYMpQrt4kNGypQrvymaJyStDEGFYBNcGHHKYnXj7p1G8ZVV0HjxnDNNSEsXgBCln6kHzcylH7y6kcG7EZNIez79ttw//3OKmC2OFs0sh7aXDqZjh3HcEWPwdEw4EExGAObRpajQoUNiS03zWP2s86CBx+EZs1CWLwAhCz9SD9uZCj95NWPDNiNmkLYd9UqOPVU+OGHXcG3BS6Cmz75V+IO+NUhl0fDgC9z7oBfOflqJky4iEmTTKJw2GHw0Udw+OEhLF4AQpZ+pB83MpR+8upHBuxGTSHtW748mA9CxYpAL2At/O/hI6hXbxHrfqkUDQM+MJbYfOOye4dQufJannmmF+vXQ7VqsNHsBKaWNgHpJ2106ghIP3tkIAO28CPRoAG8/DI0bAh8B5wI/Apnnvke771/ZugNuCXTmX5GS3gPDjjgV5YsOZHDD/+O+fPh2mthwQILi+5hytKPhzAtHEr6kQFbKPs9KXfuDH/6E1x66a7/djZwD7R8djrTZ7QMvQHXZyELL6jPtFtb8c9//oV33z0rkeiIEfCf/8CoUVaX33Xy0o9rhFYPIP3IgK3+AJh38TZsgNdf34XB/DxaHpbcdyIn1lkSegM25/7GF8fo+tBwNm4sv/v33/PPhwoV9A6wW/FLP24J2t1f+pEBW/0JGDzYMd8hQ3ZhWA6cB6yK1mEM1aqt4o03zqNmTZMgXHYZGBO+wrz/rJY2AeknbXTqCEg/MmCrPwgffAC33ea8D7y7md+Dn4RBzXrwxIl3sHhxnbyMwnJKUh2ILYnz9tvNuP32J5k/3yTmNPP+71NPwemnW11+18lLP64RWj2A9CMDtvoDsGYN1KoFa9fmwtAaKAvzxzbkslpDWLq0djgNuDbElsW55JKxbN5clqlTTWJOq1wZli2DKlWsLr/r5KUf1witHkD6kQFb/QHIMaOZM+GUU3ahWAS0B76CWjWXMXRodxo2nL+HUxjugE243SG2PM7RR3/F+PHtE69Wmfbxx9CiRb5/dFivgvQBmH/MSD/p87O9p/TjKECvIVn4SejSxVkNfOCBzvnAI0fugnAS8Bl0aD+Obdv23b14KfHXMBhwO6AUxMbHqVv3Mz791CQEJl+z85c5htGs/t6dr4W19yJl6ccLivaOIf3oDtha9U+Z4hjSpk0OgrJlnddyLjQHFxgDmwRz5zTm6qtfyfs7cBgMuC7QH2JN4rRtO4mJE9tRZL7WqiD9xKWfXJ+X9DFa21P6yasf3QFb9lH417/g5pvzJm3+25//DCwEGgBxOP74FYwc2YUGDXbtWhF0AzZhdgFWQCwWZ8GCBtSvv5D/+z+46aZC8rWs9l6kWyTPCOqnyM+LF0AtG8M2/RT3/SMDtuwDsHAhtGoFP/7oJH7IITBtGtSvvwtEDHgfOjw5ju3bSyXuIkPxCHrX4+cPbj+dM854n3jcJALF5mtZ/d2mWyxP6cct4kj3l37yft/KgCMt94KTM7+Bmtdx/vtfMMeD7d4Ry1xu3j6qBfPubESPHoP2rIYO+h3wCcBAuOTxsSxbVivP43OT79VXQ+3azutXefK1sP5uU5Z+3BK0u7/0s6f+MmBLPwtbtjiv5fz2Wz4AnwFmZ6yVcOKJSxgw4CoaN54b7EVY5n3mq4AlUL36ysTiMbMIK3fbf39nBXSZMpYW3OO0pR+PgVo2nPTjFFwGbJnwc6d71FFgzuesUSMfhFOBR6HdMxMpVWo748Z1CLYBdwC2w5u9zuXuux/lo49MAnva11875/9+843Fxc5A6tJPBqBaNKT0IwO2SO57p9q8Odx5p/N+bJ7WCqgIn957Eu3aTWTlyurBNuDqwES49J8j+PXXA5g2zSSwp5n3VR9/HGbNsrrcnicv/XiO1KoBpR8ZsFWCz5/sjTea1c7Qy5wJnLt9BZwG/AyNGs3jH//4K81bzArmIQ2zYnAfMA8OOuhnPvzwtMQmHLnb00/D55/D889bXW7Pk5d+PEdq1YDSjwzYKsHnT/ZvfyNxSH2/fgVgOB/oCm1fm0S5cpsYMfLSYBpw5xhshoHtezJsWDdef90EnrfdcgtUrAh//7vV5fY8eenHc6RWDSj9yICtEnz+ZM3rR88+C9OnF4DBvBf8M6x6shonnPBfNmysEDgDLskf/FG+JPwXOt8+isqV1/L88zfulUzLlmBMuPWebaGtrrtXyUs/XpG0cxzpRwZsp/J3Zf3ll2B+h/kq7xNb568bgQOANXDhZVOYMvXCwBlwN4YxrHU31g2pRJUqa/jllwOoUMEEnrcdfbTz++8xx1hdbs+Tl348R2rVgMnqp83lk5k8pU0kv3+0Ctoqye+dbOnSzmPo/fYrAEQ3oAQ8cEwf+vR9IHAfgBhx4n1jXP7lq/zxR0mGD++6VxK//+48ft661fJCZyj9YvVTEh44WvrJEP7QD2u7fmTAoZewuwTq1oVhw+Ak59yCvG28c0bwztn7sE+JncE04B0xzmj6Prfd9hQdOozbK4VFi6B7d/gs72vB7qCp924C0o/E4IaA7fqRAbtRTwT6dujgHM7QsWMhyRwNjIXFp9ShedVZ/PDDoXkv9GuHrEMhtjrOxx+fQseOY/jyy4KfL48Z45x+NG5vb45A9fxPQfrxvwZhjsB2/ciAw6xeD2I35rt5M0yaVMhgFzlH/M0Z14Qra/17z9aUOZf7ZcC1IbYsnrjrNXtWT5hgAt27tW0L5crBiBEewNIQexGQfiQKNwRs148M2I16ItB30CB480149dVCkvkCaASsg0anzeOeex7h4otf23OxHwZspn8EYh/GqVRpHfPmNeLYY02ge7fLL4dzz4UePSJQrACmIP0EsCghCsl2/ciAQyTWTIQ6Zw707g1zzX7KhbVd5wR3vXQ4O3aUYNSozv4acCegJMRG7Dn3t7DQGzWCZ56BJk0yQU9jSj/SgBsCtutHBuxGPRHou26d83rOL78UkcwzQG/YsrlMYrepFSuOp1q1VU6HbN8Bm2mPd95RjpWN8/TTvenVywRYcDvwQPjiC+fgCTXvCUg/3jO1aUTb9SMDtkntheRatSosWACHHVYEDHPO61zo/NQoNm8uy+TJbfwxYDNtWZh3W6PEKU055/4WFPn330ODBrB6tYqcSQLSTybpRn9sm/UjA46+vovN8OyzoW9fOOecIi6tDxwLC++tnzig4X//O8IfAzbTToSODzsrnxcsaFBo0G+95eT1zjvFItAFLghIPy7gqSs260cGrA8A117r3Clef30RMNYCBwPfQ6se06hVa1ni8W9WH0HfBiyDHwcewmGHfc9PPx2c2H6ysPbii86d/csvq8iZJCD9ZJJu9Me2WT8y4Ojru9gMb7oJ/vgDjGEV2czaqy3wzHm9GD26Ex98cHp2Dfh0oBO0fWMSZcpsybsYrIDAzT8oSpWC554rFoEucEFA+nEBT12xWT8yYH0AmDzZOapv6tRiYHwKNAdWQ/0GC7n11mfp0XNQdnbIGhiDZyG+IEbVqquZNas5J51kAiq8mcMXzJFnbXb9XK1SZ4aA9JMZrraMarN+ZMC2qLyIPM1ZuRdcUMihDPn7dXD2h+5ZdiA//3wQkya3zY4Bt4lBZei0ZTQ7d+7D2LGXFFs5cwjDzJlw7LHFXqoLXBCQflzAU9fEWd22fv/IgPUBSBAwm6L/+ivsv38xQMxd8i3AF8bYvuCLL4/NuAE3ZTazj2m6e85+/W6hdeuib9d/+w0OOECHMGRL3tJPtkhHcx5b9SMDjqaeU86qXj0wu9LUN6udi2tmY44KcMnvYxk77pKMG3BZNrO5Q1m67zeUDRsqMHGiCaDotnChs/uVOYxBLfMEpJ/MM47yDLbqRwYcZVWnkFunTtC+vXMwQ7FtFHCfcxeczVXQ5o77oYfuo3NnE0DRzRzAMH48jB5d3JX6uxcEpB8vKNo7hq36kQHbq/k8mbdrB+bsXPObaVLtYueqF/5zA8PP7Mrs2U3zdvNqh6ymEHsvzp/+9J/E+K+9tmviYoJs0cJ5rF7oIRNJJamLkiUg/SRLStcVRMBW/ciA9XlIEBg+HCZOdI7uy1V3IQAAFYFJREFUS6q9BZgjDNdCg/oLaNlyOg8/fO+erl4YsBluOsQWxhPv+44Z05FzzjETF9/Mnbz5UHftWvy1usI9AenHPUObR7BVPzJgm1WfK3ezYcWVV8Inn6QAxBjwWLj7rkeZMeMCPvnkZG8N2Ax3AcQei3PJJWMTBpxsO/lk+Pe/nQ1G1DJPQPrJPOMoz2CrfmTAUVZ1Crlt2QLm4IKtW1Po9DNQBRgGF42akOi4+1xet3fAu473Hd65K926DWPNmiqJgyCSbebxszlgokyZZHvoOjcEpB839NTXVv3IgKX93QTMqUjTp8Nxx6UApQXwB8x9uDFNmsxh+vSWXHDBDHeLs2YALYE5cO69b1Ky5B/MnGkmSq6Z9wpbtoQvv0zuel3lDQHpxxuOto5io35kwLaqvYC8L7zQ2Q+6bdsUobQ2LxLDJSXGJl4TSpilmztg47UV4OIdr7F1a2mmTjUTJN/MwiuzreaUKcn30ZXuCUg/7hnaPIKN+pEB26z4fLlfdRXs3AkDB6YI5W3AmPbj0HriVPbf/zfGje+Q3vvB7WOJ/aZfaHcDd931GJMmtaVZMzNB8q1nTyhRAl55Jfk+utI9AenHPUObR7BRPzJgmxWfL3djWO+/n4YBm3GuA96C9x46k0tuHsvqH6umbMDtmMjEqu1Y2a86Le6bmVjx/NJLZuDUmjHgM86Aq69OrZ+udkdA+nHHz/beNupHBmy76nPl/8EHcNttMHdumlC6AT/AA2f3oU/fB1I24Bhx4n1jnPvOmxx66A8MG2YGTL01bgxPPQWnm9OT1LJGQPrJGupITmSjfmTAkZRyekmZVcPVq8P69en1T/TqBPwKA2ZdxV+q/JNnn72VSy8dsWfAgn4bNn++FWJr4rRoMZOKFdcnjjtMt1WsCCtXOqu61bJHQPrJHusozmSjfmTAUVRymjmZd/HOOcd5dGs2sDjllDQHMttZjoJr2vZn5FtduOWWfoktJBMtvwGb/9wP3jvnTJpOmk2XLiMZMeLStCY28Q8b5vz2++abLuJPa3Z1kn6kATcEPNOP+foY6e/3z1tvJbcHgQzYjWIi1Hf+fDD7sX79tZNUjRowahScemqaSbYHZsCDJ9zP4HVX0KDBAu644wkaNZ7nPJqeG4MngAVw3YEvMXRp98TrS+PHm46pN8/jTz0Eq3t4zl/6sUpPtupHBmyVzAtP9plnoHfvvH9/+mno1csFoEFm82b44a1DeeDAPkz6oS2Ld9ShQWwBbfaZzMpDqzP7l6acfc47XHzxa/ToYTqk1zISf3qhWNkrI/ylH2u0ZKt+ZMDWSLzoRM17s7fcAtu3O9eVKgX9+jnvBbtu5i2ib2DtF5V545vz+F/8CLbV2JfDjvmeo476JuXXjAqKJ6PxuwYQ/QEyyl/6ibyAbNWPDDjy0k4uwXXrnMMLzO8w27aBWUlsDmeoVCm5/n5flRO/WcG9777O7y9hit9vfm7nl37cErS7v636kQHbrfs82W/Y4Owedc018P33UKFCuOCY+A87DPr3B7OrTtjiDxftvaOVfsJeQX/jt1E/MmB/NRfI2Q8/HObMgSOPDGR4hQb17bfQpAl891244o5atNJP1Cqa3Xxs0o8MOLvaCsVszZvD7bc7BxqEqZmDJJ58EmbNClPU0YtV+oleTbOZkU36kQFnU1khmeuGG6BkSXjuuZAEvCvMm2+GP/6AF14IV9xRi1b6iVpFs5uPTfqRAWdXW6GYzfyGahYzDRgQinB3B2k2czeLx8xv2Gr+EZB+/GMfhZlt0o8MOAqK9TgHsyereSd43jyPB87wcI0agXl3WXtAZxh0McNLP/7yD/vsNulHBhx2tWYgfrMXtFkIsWlTBgbP4JDlyjkLsMxe0Gr+EZB+/GMfhZlt0o8MOAqKzUAOZitKs5jp2GMzMHgGhvziCzCLN3K20szAFBoyBQLSTwqwdOleBGzRjwxY4i+QQJs2zm+pF10UDkATJjjv/06eHI54ox6l9BP1Cmc2P1v0IwPOrI5CO/qll8LGjeExNPOBLV8eRuQ6+TC08CMQuPQTgSL6mIIt+pEB+yiyIE89dKizK1ZYDM18YM3uV927B5mqPbFJP/bUOhOZ2qIfGXAm1BOBMRctcszss8/CkUydOs5ZwPXqhSPeqEcp/US9wpnNzxb9yIAzq6PQjr5zp3Mi0u+/O/8/yM2c4FS6tLMJxz77BDlSe2KTfuypdSYytUU/MuBMqCciY558Mvz7387JQkFu5gSnnj3B/KtZLTgEpJ/g1CKMkdigHxlwGJWZpZjNI+gWLeDyy7M0YZrTDB7svDJlfjdSCw4B6Sc4tQhjJDboRwYcRmVmKebOnZ1Hu6++mqUJ05zG/APBPCofPTrNAdQtIwSkn4xgtWZQG/QjA7ZGzqknOm2as7XjzJmp981mD3OXbrbObNUqm7NqruIISD/FEdLfiyJgg35kwPoMFErAbOt4yimwenWwIVWtCh9/7GyfqRYcAtJPcGoRxkhs0I8MOIzKzGLMxtzmz4dq1bI4aQpTrVoFDRsG/x8JKaQUqUuln0iVM+vJRF0/MuCsSypcE5rHu716QevWwYx76lR45pngPyYPJr3MRyX9ZJ5xlGeIun5kwFFWrwe5mQVOv/0GY8Z4MFgGhujYEfbfP/gLxTKQeiiGlH5CUabABhl1/ciAAyu9YAQW9C3htAVlMHRSWBTST7DrE/Tooq4fGXDQFehzfIsXg7nLXLrU50AKmb52befu3GxFqRY8AtJP8GoSpoiirh8ZcJjU6FOs5hHvmjVgDrwPUtu0CapUcR6RqwWXgPQT3NqEIbIo60cGHAYF+hxjkybw+ONw5pk+B5Jv+vfegzvvhDlzghWXoslLQPqRItwQiLJ+ZMBulGFJ3xtucO40H3wwWAnff79zZ/7CC8GKS9HkJSD9SBFuCERZPzJgN8qwpK/ZDcv8FjNgQLASvuoqqFvXeU1KLbgEpJ/g1iYMkUVZPzLgMCjQ5xg/+giuvRYWLvQ5kHzTm1OaXnoJTj01WHEpmrwEpB8pwg2BKOtHBuxGGZb0NXe/J53k3AGb32Nq1fI38WXL4IMP4Oqr4dNPtQLa32oUP7v0UzwjXVE4gSjrRwYs5RdJwJideQ3JfAhMM498zalDfplw0OKRfIomELR6BS0e6cdu/ciA9QkoksCQIXufB2yOJ7zsMn/ABS0efyiEZ9ag1Sto8YSnkv5EGrR6eR2PDNgfXYVmViO4nj1hxw4n5BIlYOBAfw04SPGEppA+BSr9+AQ+ItNGXT8y4IgINVNpLF8OnTo5j6DjcecRtNl56vjjMzVj0ePmxPPZZxCLOb//+hmPPxTCM6v0E55aBTHSqOtHBhxE1QUsps8/hw8/hCuucM7drVfP3wAXLXLOKR482FkB7dc/BvylEJ7ZpZ/w1CqIkUZZPzLgICouoDGdfjo88gicdZa/Ab77Ltxzj7MSWi08BKSf8NQqiJFGUT8y4CAqLaAxmdd+THvlFX8DDEoc/lII3+xBqVtQ4ghfBf2NOCh18zIOGbC/mgrV7GZBxNSpMGKEv2GbIwhbt/ZvIZi/2Yd3duknvLULQuRR1I8MOAjKCkkMZkFEq1bw1Vf+Bnz00TBtGtSs6W8cmj01AtJParx0dV4CUdSPDFgqT4nAwQc7W1IefnhK3Ty7+LvvoH59+Oknz4bUQFkkIP1kEXYEp4qafmTAERRpJlNq0wbMIQgXX5zJWQof+7XXnC0xJ0/2Z37N6o6A9OOOn+29o6YfGbDtik4x/+bNoWJFGDs2xY4eXd6hA2zYALNmeTSghskqAeknq7gjN1nU9CMDjpxEM5uQMb5//APeeSez8xQ2+tlnw1//CuaDqBY+AtJP+GoWpIijph8ZcJDUFYJYNm2CSpVg61ZnJ6psNrMTV+nSsG4dlCuXzZk1l1cEpB+vSNo5TtT0IwO2U8eusm7YEPr1A/NifDab2Xjj1lvBnA+qFl4C0k94axeEyKOkHxlwEBQVshjMYQjbt8PQodkNvHt3KFXKOQxCLbwEpJ/w1i4IkUdJPzLgICgqZDGMHAmjRoFZkZzNZlZed+4MXbpkc1bN5TUB6cdronaNFyX9yIDt0q4n2a5a5byLu2aNJ8MlPUiVKs47yNWqJd1FFwaQgPQTwKKEKKQo6UcGHCLhBSnU2rXB/Es0WycjmROQzJ3v0qVBoqBY0iUg/aRLTv0MgajoRwYsPadF4JproHx5eOqptLqn3Kl3bzArIPv3T7mrOgSQgPQTwKKEKKSo6EcGHCLRBSlUsxvVjBkwenR2ourUCVq2hCuvzM58miWzBKSfzPKN+uhR0Y8MOOpKzVB+334L5nWAbO3JbPaAnT8fjjwyQwlp2KwSkH6yijtyk0VFPzLgyEkzewmdeCK8+iqcckpm5/z4Y7j8cliyJLPzaPTsEpB+sss7arNFQT8y4KipMov59OgB27bB8OGZndSc/2t2wBo0KLPzaPTsEpB+sss7arNFQT8y4KipMov5jBsHzz8Pw4ZB1aqZmfiHH8BswHHjjWAOYlCLDgHpJzq19COTKOhHBuyHciIyp9kUY8wYqF4dzjgDhgzxNrHLLoP334eVK6FjR2fzD7XoEJB+olNLPzKJgn5kwH4oJwJzvv46tG8PGzc6yVSoAOPHw3nneZNcpsf3JkqNki6BTNc30+Onm7f6eUMg0/XN9Pg5FGTA3ujBulFeegmuvz5v2i++CNdd5w2KTI/vTZQaJV0Cma5vpsdPN2/184ZApuub6fFlwN7owNpRzMrk1q33vIZktomcNs27FdGZHt/awgUk8UzXN9PjBwSjtWFkur6ZHl8GbK10vUv8lVeclclGrPfeC3/7m3djm5EefBD++U/H1M2Kx6uv9nZ8jeYvAenHX/5hnz0K+tEj6LCrMADxm8VSmzc7vwF72cxvzGXLer+4y8sYNZZ7AtKPe4Y2jxBm/ciAbVauR7lPnQqPPgrvvOPRgLuGOftsuPtu51G3WnQJSD/RrW02MguzfmTA2VCIBXNUqgTmxKIjjvAmWbPV3Mknw7p13oynUYJNQPoJdn2CHl1Y9SMDDrqyQhLfFVc4gQ4e7E3AXo/nTVQaJVMEvK631+NlKm+N6w0Br+vt9XiFZSkD9qb+1o8yYYJzNKFXj6GbNQNzBOFFF1mP1goA0o8VZc5YkmHVjww4Y5Kwb2CzHeW778Lxx7vLfcUKOOssWL3a3TjqHS4C0k+46hW0aMOoHxlw0FQU4njMoQm//ALTp7tLwpz7e+CBMGKEu3HUO1wEpJ9w1Sto0YZRPzLgoKkoxPHMmwfmlQBzB+ummTtos690o0ZuRlHfsBGQfsJWsWDFG0b9yICDpaHQR3P66c7JReYEo3Ta0KHOCUsffJBOb/UJOwHpJ+wV9Df+sOlHBuyvXiI3e8+esH59+ptymM03KlaEgQMjh0YJJUFA+kkCki4plEDY9CMDlpg9J2AWQ5jXkWrWdI4qTKaZIweXLwez/F+Lr5IhFt1rpJ/o1jYbmYVJPzLgbCjCsjmqVXMWY5kDGszvuMWd42vO9TS/36xZ4yy+WrXKMmBKNw8B6UeCcEMgTPqRAbuptPruRWDSJDCrEc3e0KaZvZzNaua2bQuGVdD1I0dCmzaCayOBiROha9c9+ilXztFPYXqQfmxUSeE559dD0PUjA5Z+PSXwr3/BzTfnHfK55+CmmwqeJtXrPQ1WgwWOQKp6SPX6wCWsgDwlkKoeUr3e02ABGbDXRC0fb+FCaNUKfvxxzx3w7NlQv37BYMz1ZtONTZucv5vfb8zm6oVdbzneyKcv/US+xBlNMGz6kQFnVA52Dm4eIffvD19+6RjrggVw5JEFszCHLjRoAOXLw9FHw7XXgvlNWM1eAtKPvbX3IvMw6UcG7EXFNUahBMz7wGZR1dtvw/vv7zmswax2PuMMMHs+mxOUzMYbaiKQn4D0I024IRB0/ciA3VRXfZMi0K0bfPYZfP89rF3rdDnoIDjsMKhTB4YNS2oYXWQpAenH0sJ7lHaQ9SMD9qjIGqZoAmaHmjlz8l7TpIl2vJJukiMg/STHSVcVTKAg/TRuvPd3Urb5yYCzTdzS+Z5+Gu65B7ZtcwDsuy888ohz5KCaCBRHQPopjpD+XhSBoOpHBizdZoXA1q3Qrp2zIMs0s8rZvLNXunRWptckIScg/YS8gD6HH1T9yIB9FoZN0+/Y4ex4ZZrZIatECZuyV65uCUg/bgna3T+I+pEB261JZS8CIiACIuATARmwT+A1rQiIgAiIgN0EZMB211/Zi4AIiIAI+ERABuwTeE0rAiIgAiJgNwEZsN31V/YiIAIiIAI+EZAB+wRe04qACIiACNhNQAZsd/2VvQiIgAiIgE8EZMA+gde0IiACIiACdhOQAdtdf2UvAiIgAiLgEwEZsE/gNa0IiIAIiIDdBGTAdtdf2YuACIiACPhEQAbsE3hNKwIiIAIiYDcBGbDd9Vf2IiACIiACPhGQAfsEXtOKgAiIgAjYTUAGbHf9lb0IiIAIiIBPBGTAPoHXtCIgAiIgAnYTkAHbXX9lLwIiIAIi4BMBGbBP4DWtCIiACIiACISdQCweJx72JBS/CIiACIiACISNgAw4bBVTvCIgAiIgApEgIAOORBmVhAiIgAiIQNgIyIDDVjHFKwIiIAIiEAkCMuBIlFFJiIAIiIAIhI2ADDhsFVO8IiACIiACkSAgA45EGZWECIiACIhA2AjIgMNWMcUrAiIgAiIQCQIy4EiUUUmIgAiIgAiEjYAMOGwVU7wiIAIiIAKRICADjkQZlYQIiIAIiEDYCMiAw1YxxSsCIiACIhAJAjLgSJRRSYiACIiACISNgAw4bBVTvCIgAiIgApEgIAOORBmVhAiIgAiIQNgIyIDDVjHFKwIiIAIiEAkCMuBIlFFJiIAIiIAIhI2ADDhsFVO8IiACIiACkSAgA45EGZWECIiACIhA2AjIgMNWMcUrAiIgAiIQCQIy4EiUUUmIgAiIgAiEjYAMOGwVU7wiIAIiIAKRICADjkQZlYQIiIAIiEDYCMiAw1YxxSsCIiACIhAJAjLgSJRRSYiACIiACISNgAw4bBVTvCIgAiIgApEgIAOORBmVhAiIgAiIQNgIyIDDVjHFKwIiIAIiEAkCMuBIlFFJiIAIiIAIhI2ADDhsFVO8IiACIiACkSAgA45EGZWECIiACIhA2AjIgMNWMcUrAiIgAiIQCQIy4EiUUUmIgAiIgAiEjYAMOGwVU7wiIAIiIAKRICADjkQZlYQIiIAIiEDYCMiAw1YxxSsCIiACIhAJAjLgSJRRSYiACIiACISNgAw4bBVTvCIgAiIgApEgIAOORBmVhAiIgAiIQNgI/D+p8Ekil9r9XQAAAABJRU5ErkJggg=="/>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Tree>
    <p:extLst>
      <p:ext uri="{BB962C8B-B14F-4D97-AF65-F5344CB8AC3E}">
        <p14:creationId xmlns:p14="http://schemas.microsoft.com/office/powerpoint/2010/main" val="300620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a:hlinkClick r:id="rId2"/>
          </p:cNvPr>
          <p:cNvPicPr>
            <a:picLocks noChangeAspect="1" noChangeArrowheads="1"/>
          </p:cNvPicPr>
          <p:nvPr/>
        </p:nvPicPr>
        <p:blipFill>
          <a:blip r:embed="rId3" cstate="print"/>
          <a:srcRect/>
          <a:stretch>
            <a:fillRect/>
          </a:stretch>
        </p:blipFill>
        <p:spPr bwMode="auto">
          <a:xfrm>
            <a:off x="2063552" y="476672"/>
            <a:ext cx="7981950" cy="4038600"/>
          </a:xfrm>
          <a:prstGeom prst="rect">
            <a:avLst/>
          </a:prstGeom>
          <a:noFill/>
          <a:ln w="9525">
            <a:noFill/>
            <a:miter lim="800000"/>
            <a:headEnd/>
            <a:tailEnd/>
          </a:ln>
        </p:spPr>
      </p:pic>
      <p:sp>
        <p:nvSpPr>
          <p:cNvPr id="5" name="Rechthoek 4"/>
          <p:cNvSpPr/>
          <p:nvPr/>
        </p:nvSpPr>
        <p:spPr>
          <a:xfrm>
            <a:off x="2999656" y="5085185"/>
            <a:ext cx="590465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ndara"/>
                <a:ea typeface="+mn-ea"/>
                <a:cs typeface="+mn-cs"/>
              </a:rPr>
              <a:t>https://www.youtube.com/watch?v=JIGI-eXK0tg</a:t>
            </a:r>
          </a:p>
        </p:txBody>
      </p:sp>
    </p:spTree>
    <p:extLst>
      <p:ext uri="{BB962C8B-B14F-4D97-AF65-F5344CB8AC3E}">
        <p14:creationId xmlns:p14="http://schemas.microsoft.com/office/powerpoint/2010/main" val="23556089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r>
              <a:rPr lang="nl-NL" sz="2000" dirty="0"/>
              <a:t>Door zeer smalle </a:t>
            </a:r>
            <a:r>
              <a:rPr lang="nl-NL" sz="2000" dirty="0" err="1"/>
              <a:t>peaks</a:t>
            </a:r>
            <a:r>
              <a:rPr lang="nl-NL" sz="2000" dirty="0"/>
              <a:t> in spectrum  erg zuivere kleuren maken  miljoenen mengkleuren mogelijk</a:t>
            </a:r>
          </a:p>
          <a:p>
            <a:r>
              <a:rPr lang="nl-NL" sz="2000" dirty="0"/>
              <a:t>Extreem energiezuinig omdat er geen licht weg gefilterd wordt </a:t>
            </a:r>
          </a:p>
        </p:txBody>
      </p:sp>
      <p:sp>
        <p:nvSpPr>
          <p:cNvPr id="2" name="Titel 1"/>
          <p:cNvSpPr>
            <a:spLocks noGrp="1"/>
          </p:cNvSpPr>
          <p:nvPr>
            <p:ph type="title"/>
          </p:nvPr>
        </p:nvSpPr>
        <p:spPr/>
        <p:txBody>
          <a:bodyPr>
            <a:noAutofit/>
          </a:bodyPr>
          <a:lstStyle/>
          <a:p>
            <a:r>
              <a:rPr lang="nl-NL" sz="2800" dirty="0"/>
              <a:t>Quantum </a:t>
            </a:r>
            <a:r>
              <a:rPr lang="nl-NL" sz="2800" dirty="0" err="1"/>
              <a:t>Dots</a:t>
            </a:r>
            <a:r>
              <a:rPr lang="nl-NL" sz="2800" dirty="0"/>
              <a:t> ook in de nieuwste beeldschermen</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653"/>
          <a:stretch/>
        </p:blipFill>
        <p:spPr bwMode="auto">
          <a:xfrm>
            <a:off x="4967144" y="2608532"/>
            <a:ext cx="4359736" cy="3816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76550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616" y="564390"/>
            <a:ext cx="6840760" cy="5790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4377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Grp="1" noChangeAspect="1" noChangeArrowheads="1"/>
          </p:cNvPicPr>
          <p:nvPr>
            <p:ph idx="1"/>
          </p:nvPr>
        </p:nvPicPr>
        <p:blipFill>
          <a:blip r:embed="rId2" cstate="print"/>
          <a:stretch>
            <a:fillRect/>
          </a:stretch>
        </p:blipFill>
        <p:spPr bwMode="auto">
          <a:xfrm>
            <a:off x="2502413" y="1497433"/>
            <a:ext cx="3593587" cy="4781550"/>
          </a:xfrm>
          <a:prstGeom prst="rect">
            <a:avLst/>
          </a:prstGeom>
          <a:noFill/>
          <a:ln w="9525">
            <a:noFill/>
            <a:miter lim="800000"/>
            <a:headEnd/>
            <a:tailEnd/>
          </a:ln>
        </p:spPr>
      </p:pic>
      <p:sp>
        <p:nvSpPr>
          <p:cNvPr id="2" name="Titel 1"/>
          <p:cNvSpPr>
            <a:spLocks noGrp="1"/>
          </p:cNvSpPr>
          <p:nvPr>
            <p:ph type="title"/>
          </p:nvPr>
        </p:nvSpPr>
        <p:spPr/>
        <p:txBody>
          <a:bodyPr>
            <a:normAutofit/>
          </a:bodyPr>
          <a:lstStyle/>
          <a:p>
            <a:r>
              <a:rPr lang="nl-NL" sz="3200" dirty="0"/>
              <a:t>Beter dan het deeltje in een doos model:</a:t>
            </a:r>
          </a:p>
        </p:txBody>
      </p:sp>
      <p:sp>
        <p:nvSpPr>
          <p:cNvPr id="3" name="Tekstvak 2"/>
          <p:cNvSpPr txBox="1"/>
          <p:nvPr/>
        </p:nvSpPr>
        <p:spPr>
          <a:xfrm>
            <a:off x="6528048" y="1714859"/>
            <a:ext cx="396044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Als je de rechthoekige , oneindig hoge wanden van ons deeltje in een doos model vervangt door een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ndara"/>
                <a:ea typeface="+mn-ea"/>
                <a:cs typeface="+mn-cs"/>
              </a:rPr>
              <a:t>Coulombpotentiaal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Dan krijg je wél de energieniveaus van het waterstofmodel.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C00000"/>
                </a:solidFill>
                <a:effectLst/>
                <a:uLnTx/>
                <a:uFillTx/>
                <a:latin typeface="Candara"/>
                <a:ea typeface="+mn-ea"/>
                <a:cs typeface="+mn-cs"/>
              </a:rPr>
              <a:t>Maar dat doen we dan op de universiteit, voor nu is het deeltje in de put voldoende.</a:t>
            </a:r>
          </a:p>
        </p:txBody>
      </p:sp>
    </p:spTree>
    <p:extLst>
      <p:ext uri="{BB962C8B-B14F-4D97-AF65-F5344CB8AC3E}">
        <p14:creationId xmlns:p14="http://schemas.microsoft.com/office/powerpoint/2010/main" val="3532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a:t>Onbepaaldheid</a:t>
            </a:r>
            <a:r>
              <a:rPr lang="en-GB" dirty="0"/>
              <a:t> </a:t>
            </a:r>
            <a:r>
              <a:rPr lang="en-GB" dirty="0" err="1"/>
              <a:t>voor</a:t>
            </a:r>
            <a:r>
              <a:rPr lang="en-GB" dirty="0"/>
              <a:t> </a:t>
            </a:r>
            <a:r>
              <a:rPr lang="en-GB" dirty="0" err="1"/>
              <a:t>energie</a:t>
            </a:r>
            <a:r>
              <a:rPr lang="en-GB" dirty="0"/>
              <a:t> </a:t>
            </a:r>
            <a:r>
              <a:rPr lang="en-GB" dirty="0" err="1"/>
              <a:t>en</a:t>
            </a:r>
            <a:r>
              <a:rPr lang="en-GB" dirty="0"/>
              <a:t> </a:t>
            </a:r>
            <a:r>
              <a:rPr lang="en-GB" dirty="0" err="1"/>
              <a:t>tijd</a:t>
            </a:r>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23771" y="1655989"/>
            <a:ext cx="6791892" cy="434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58822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en-GB" dirty="0">
                <a:hlinkClick r:id="rId2"/>
              </a:rPr>
              <a:t>https://www.natuurkunde.nl/opdrachten/3003/kleurstof-in-een-cd-r-voorbeeldexamen-quantum</a:t>
            </a:r>
            <a:endParaRPr lang="en-GB" dirty="0"/>
          </a:p>
        </p:txBody>
      </p:sp>
      <p:sp>
        <p:nvSpPr>
          <p:cNvPr id="2" name="Titel 1"/>
          <p:cNvSpPr>
            <a:spLocks noGrp="1"/>
          </p:cNvSpPr>
          <p:nvPr>
            <p:ph type="title"/>
          </p:nvPr>
        </p:nvSpPr>
        <p:spPr/>
        <p:txBody>
          <a:bodyPr>
            <a:normAutofit fontScale="90000"/>
          </a:bodyPr>
          <a:lstStyle/>
          <a:p>
            <a:r>
              <a:rPr lang="nl-NL" dirty="0"/>
              <a:t>Kleurstof in een CD-R (voorbeeldexamen </a:t>
            </a:r>
            <a:r>
              <a:rPr lang="nl-NL" dirty="0" err="1"/>
              <a:t>quantum</a:t>
            </a:r>
            <a:r>
              <a:rPr lang="nl-NL" dirty="0"/>
              <a:t>)</a:t>
            </a:r>
            <a:br>
              <a:rPr lang="nl-NL" dirty="0"/>
            </a:br>
            <a:endParaRPr lang="en-GB" dirty="0"/>
          </a:p>
        </p:txBody>
      </p:sp>
    </p:spTree>
    <p:extLst>
      <p:ext uri="{BB962C8B-B14F-4D97-AF65-F5344CB8AC3E}">
        <p14:creationId xmlns:p14="http://schemas.microsoft.com/office/powerpoint/2010/main" val="8070208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1F677E0F-84F0-4ACC-9566-D2C7A20146B5}"/>
              </a:ext>
            </a:extLst>
          </p:cNvPr>
          <p:cNvSpPr>
            <a:spLocks noGrp="1"/>
          </p:cNvSpPr>
          <p:nvPr>
            <p:ph idx="1"/>
          </p:nvPr>
        </p:nvSpPr>
        <p:spPr/>
        <p:txBody>
          <a:bodyPr/>
          <a:lstStyle/>
          <a:p>
            <a:endParaRPr lang="nl-NL"/>
          </a:p>
        </p:txBody>
      </p:sp>
      <p:sp>
        <p:nvSpPr>
          <p:cNvPr id="2" name="Titel 1"/>
          <p:cNvSpPr>
            <a:spLocks noGrp="1"/>
          </p:cNvSpPr>
          <p:nvPr>
            <p:ph type="title"/>
          </p:nvPr>
        </p:nvSpPr>
        <p:spPr/>
        <p:txBody>
          <a:bodyPr/>
          <a:lstStyle/>
          <a:p>
            <a:r>
              <a:rPr lang="nl-NL" dirty="0" err="1"/>
              <a:t>Kopenhaagse</a:t>
            </a:r>
            <a:r>
              <a:rPr lang="nl-NL" dirty="0"/>
              <a:t> interpretatie</a:t>
            </a:r>
          </a:p>
        </p:txBody>
      </p:sp>
      <p:sp>
        <p:nvSpPr>
          <p:cNvPr id="5" name="Rechthoek 4"/>
          <p:cNvSpPr/>
          <p:nvPr/>
        </p:nvSpPr>
        <p:spPr>
          <a:xfrm>
            <a:off x="2567608" y="5877273"/>
            <a:ext cx="734481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hlinkClick r:id="rId2"/>
              </a:rPr>
              <a:t>https://phet.colorado.edu/nl/simulation/quantum-tunneling</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Demonstratie collaps of the </a:t>
            </a:r>
            <a:r>
              <a:rPr kumimoji="0" lang="nl-NL" sz="1800" b="0" i="0" u="none" strike="noStrike" kern="1200" cap="none" spc="0" normalizeH="0" baseline="0" noProof="0" dirty="0" err="1">
                <a:ln>
                  <a:noFill/>
                </a:ln>
                <a:solidFill>
                  <a:prstClr val="black"/>
                </a:solidFill>
                <a:effectLst/>
                <a:uLnTx/>
                <a:uFillTx/>
                <a:latin typeface="Candara"/>
                <a:ea typeface="+mn-ea"/>
                <a:cs typeface="+mn-cs"/>
              </a:rPr>
              <a:t>wavefunction</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75778" name="Picture 2" descr="http://upload.wikimedia.org/wikipedia/commons/6/6e/Solvay_conference_1927.jpg"/>
          <p:cNvPicPr>
            <a:picLocks noChangeAspect="1" noChangeArrowheads="1"/>
          </p:cNvPicPr>
          <p:nvPr/>
        </p:nvPicPr>
        <p:blipFill>
          <a:blip r:embed="rId3" cstate="print"/>
          <a:srcRect t="27773"/>
          <a:stretch>
            <a:fillRect/>
          </a:stretch>
        </p:blipFill>
        <p:spPr bwMode="auto">
          <a:xfrm>
            <a:off x="2135561" y="1196752"/>
            <a:ext cx="7882197" cy="4119908"/>
          </a:xfrm>
          <a:prstGeom prst="rect">
            <a:avLst/>
          </a:prstGeom>
          <a:noFill/>
        </p:spPr>
      </p:pic>
      <p:sp>
        <p:nvSpPr>
          <p:cNvPr id="6" name="Rechthoek 5">
            <a:hlinkClick r:id="rId4"/>
          </p:cNvPr>
          <p:cNvSpPr/>
          <p:nvPr/>
        </p:nvSpPr>
        <p:spPr>
          <a:xfrm>
            <a:off x="2639617" y="5445224"/>
            <a:ext cx="41429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https://youtu.be/CBrsWPCp_rs?t=20m28s</a:t>
            </a:r>
          </a:p>
        </p:txBody>
      </p:sp>
    </p:spTree>
    <p:extLst>
      <p:ext uri="{BB962C8B-B14F-4D97-AF65-F5344CB8AC3E}">
        <p14:creationId xmlns:p14="http://schemas.microsoft.com/office/powerpoint/2010/main" val="24555997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r>
              <a:rPr lang="nl-NL" sz="1600" dirty="0">
                <a:hlinkClick r:id="rId2"/>
              </a:rPr>
              <a:t>https://www.youtube.com/watch?v=uq1h6jg61yI&amp;index=4&amp;list=PLA531B34A4945EB41</a:t>
            </a:r>
            <a:endParaRPr lang="nl-NL" sz="1600" dirty="0"/>
          </a:p>
          <a:p>
            <a:r>
              <a:rPr lang="nl-NL" sz="1600" dirty="0">
                <a:hlinkClick r:id="rId3"/>
              </a:rPr>
              <a:t>https://www.youtube.com/watch?v=JLVWlGtqJ4o&amp;list=PLA531B34A4945EB41&amp;index=6</a:t>
            </a:r>
            <a:endParaRPr lang="nl-NL" sz="1600" dirty="0"/>
          </a:p>
          <a:p>
            <a:endParaRPr lang="nl-NL" sz="1600" dirty="0"/>
          </a:p>
        </p:txBody>
      </p:sp>
      <p:sp>
        <p:nvSpPr>
          <p:cNvPr id="2" name="Titel 1"/>
          <p:cNvSpPr>
            <a:spLocks noGrp="1"/>
          </p:cNvSpPr>
          <p:nvPr>
            <p:ph type="title"/>
          </p:nvPr>
        </p:nvSpPr>
        <p:spPr/>
        <p:txBody>
          <a:bodyPr>
            <a:normAutofit fontScale="90000"/>
          </a:bodyPr>
          <a:lstStyle/>
          <a:p>
            <a:r>
              <a:rPr lang="nl-NL" dirty="0" err="1"/>
              <a:t>Schrödingervergelijking</a:t>
            </a:r>
            <a:r>
              <a:rPr lang="nl-NL" dirty="0"/>
              <a:t> en </a:t>
            </a:r>
            <a:br>
              <a:rPr lang="nl-NL" dirty="0"/>
            </a:br>
            <a:r>
              <a:rPr lang="nl-NL" dirty="0"/>
              <a:t>periodiek systeem</a:t>
            </a:r>
          </a:p>
        </p:txBody>
      </p:sp>
    </p:spTree>
    <p:extLst>
      <p:ext uri="{BB962C8B-B14F-4D97-AF65-F5344CB8AC3E}">
        <p14:creationId xmlns:p14="http://schemas.microsoft.com/office/powerpoint/2010/main" val="18869375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981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4400" b="0" i="0" u="none" strike="noStrike" kern="1200" cap="none" spc="0" normalizeH="0" baseline="0" noProof="0" dirty="0">
                <a:ln>
                  <a:noFill/>
                </a:ln>
                <a:solidFill>
                  <a:prstClr val="black"/>
                </a:solidFill>
                <a:effectLst/>
                <a:uLnTx/>
                <a:uFillTx/>
                <a:latin typeface="Candara"/>
                <a:ea typeface="+mn-ea"/>
                <a:cs typeface="+mn-cs"/>
              </a:rPr>
              <a:t>Golf mechanica</a:t>
            </a:r>
          </a:p>
        </p:txBody>
      </p:sp>
      <p:sp>
        <p:nvSpPr>
          <p:cNvPr id="5" name="Text Box 3"/>
          <p:cNvSpPr txBox="1">
            <a:spLocks noChangeArrowheads="1"/>
          </p:cNvSpPr>
          <p:nvPr/>
        </p:nvSpPr>
        <p:spPr bwMode="auto">
          <a:xfrm>
            <a:off x="4025900" y="1223964"/>
            <a:ext cx="6445250" cy="1015663"/>
          </a:xfrm>
          <a:prstGeom prst="rect">
            <a:avLst/>
          </a:prstGeom>
          <a:noFill/>
          <a:ln w="25400">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Beschrijvingen van de </a:t>
            </a:r>
            <a:r>
              <a:rPr kumimoji="0" lang="nl-NL" sz="2000" b="0" i="0" u="none" strike="noStrike" kern="1200" cap="none" spc="0" normalizeH="0" baseline="0" noProof="0" dirty="0" err="1">
                <a:ln>
                  <a:noFill/>
                </a:ln>
                <a:solidFill>
                  <a:prstClr val="black"/>
                </a:solidFill>
                <a:effectLst/>
                <a:uLnTx/>
                <a:uFillTx/>
                <a:latin typeface="Candara"/>
                <a:ea typeface="+mn-ea"/>
                <a:cs typeface="+mn-cs"/>
              </a:rPr>
              <a:t>Quantum</a:t>
            </a:r>
            <a:r>
              <a:rPr kumimoji="0" lang="nl-NL" sz="2000" b="0" i="0" u="none" strike="noStrike" kern="1200" cap="none" spc="0" normalizeH="0" baseline="0" noProof="0" dirty="0">
                <a:ln>
                  <a:noFill/>
                </a:ln>
                <a:solidFill>
                  <a:prstClr val="black"/>
                </a:solidFill>
                <a:effectLst/>
                <a:uLnTx/>
                <a:uFillTx/>
                <a:latin typeface="Candara"/>
                <a:ea typeface="+mn-ea"/>
                <a:cs typeface="+mn-cs"/>
              </a:rPr>
              <a:t> mechanica: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golfmechanica van </a:t>
            </a:r>
            <a:r>
              <a:rPr kumimoji="0" lang="nl-NL" sz="2000" b="0" i="0" u="none" strike="noStrike" kern="1200" cap="none" spc="0" normalizeH="0" baseline="0" noProof="0" dirty="0" err="1">
                <a:ln>
                  <a:noFill/>
                </a:ln>
                <a:solidFill>
                  <a:prstClr val="black"/>
                </a:solidFill>
                <a:effectLst/>
                <a:uLnTx/>
                <a:uFillTx/>
                <a:latin typeface="Candara"/>
                <a:ea typeface="+mn-ea"/>
                <a:cs typeface="+mn-cs"/>
              </a:rPr>
              <a:t>Schrödinger</a:t>
            </a:r>
            <a:r>
              <a:rPr kumimoji="0" lang="nl-NL" sz="2000"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Deze bouwt voort op het idee van De </a:t>
            </a:r>
            <a:r>
              <a:rPr kumimoji="0" lang="nl-NL" sz="2000" b="0" i="0" u="none" strike="noStrike" kern="1200" cap="none" spc="0" normalizeH="0" baseline="0" noProof="0" dirty="0" err="1">
                <a:ln>
                  <a:noFill/>
                </a:ln>
                <a:solidFill>
                  <a:prstClr val="black"/>
                </a:solidFill>
                <a:effectLst/>
                <a:uLnTx/>
                <a:uFillTx/>
                <a:latin typeface="Candara"/>
                <a:ea typeface="+mn-ea"/>
                <a:cs typeface="+mn-cs"/>
              </a:rPr>
              <a:t>Broglie</a:t>
            </a:r>
            <a:r>
              <a:rPr kumimoji="0" lang="nl-NL" sz="2000" b="0" i="0" u="none" strike="noStrike" kern="1200" cap="none" spc="0" normalizeH="0" baseline="0" noProof="0" dirty="0">
                <a:ln>
                  <a:noFill/>
                </a:ln>
                <a:solidFill>
                  <a:prstClr val="black"/>
                </a:solidFill>
                <a:effectLst/>
                <a:uLnTx/>
                <a:uFillTx/>
                <a:latin typeface="Candara"/>
                <a:ea typeface="+mn-ea"/>
                <a:cs typeface="+mn-cs"/>
              </a:rPr>
              <a:t>.</a:t>
            </a:r>
          </a:p>
        </p:txBody>
      </p:sp>
      <p:sp>
        <p:nvSpPr>
          <p:cNvPr id="6" name="Text Box 4"/>
          <p:cNvSpPr txBox="1">
            <a:spLocks noChangeArrowheads="1"/>
          </p:cNvSpPr>
          <p:nvPr/>
        </p:nvSpPr>
        <p:spPr bwMode="auto">
          <a:xfrm>
            <a:off x="4079777" y="2492896"/>
            <a:ext cx="6118225" cy="707886"/>
          </a:xfrm>
          <a:prstGeom prst="rect">
            <a:avLst/>
          </a:prstGeom>
          <a:noFill/>
          <a:ln w="25400">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In de golfmechanica is de cruciale grootheid de golffunctie </a:t>
            </a:r>
            <a:r>
              <a:rPr kumimoji="0" lang="nl-NL" sz="2000" b="0" i="1" u="none" strike="noStrike" kern="1200" cap="none" spc="0" normalizeH="0" baseline="0" noProof="0" dirty="0">
                <a:ln>
                  <a:noFill/>
                </a:ln>
                <a:solidFill>
                  <a:srgbClr val="990099"/>
                </a:solidFill>
                <a:effectLst/>
                <a:uLnTx/>
                <a:uFillTx/>
                <a:latin typeface="Symbol" pitchFamily="18" charset="2"/>
                <a:ea typeface="+mn-ea"/>
                <a:cs typeface="+mn-cs"/>
              </a:rPr>
              <a:t>y(</a:t>
            </a:r>
            <a:r>
              <a:rPr kumimoji="0" lang="nl-NL" sz="2000" b="0" i="1" u="none" strike="noStrike" kern="1200" cap="none" spc="0" normalizeH="0" baseline="0" noProof="0" dirty="0">
                <a:ln>
                  <a:noFill/>
                </a:ln>
                <a:solidFill>
                  <a:srgbClr val="990099"/>
                </a:solidFill>
                <a:effectLst/>
                <a:uLnTx/>
                <a:uFillTx/>
                <a:latin typeface="Candara"/>
                <a:ea typeface="+mn-ea"/>
                <a:cs typeface="+mn-cs"/>
              </a:rPr>
              <a:t>z,t)</a:t>
            </a:r>
            <a:r>
              <a:rPr kumimoji="0" lang="nl-NL" sz="2000" b="0" i="0" u="none" strike="noStrike" kern="1200" cap="none" spc="0" normalizeH="0" baseline="0" noProof="0" dirty="0">
                <a:ln>
                  <a:noFill/>
                </a:ln>
                <a:solidFill>
                  <a:prstClr val="black"/>
                </a:solidFill>
                <a:effectLst/>
                <a:uLnTx/>
                <a:uFillTx/>
                <a:latin typeface="Candara"/>
                <a:ea typeface="+mn-ea"/>
                <a:cs typeface="+mn-cs"/>
              </a:rPr>
              <a:t> van het systeem.</a:t>
            </a:r>
          </a:p>
        </p:txBody>
      </p:sp>
      <p:grpSp>
        <p:nvGrpSpPr>
          <p:cNvPr id="2" name="Group 5"/>
          <p:cNvGrpSpPr>
            <a:grpSpLocks/>
          </p:cNvGrpSpPr>
          <p:nvPr/>
        </p:nvGrpSpPr>
        <p:grpSpPr bwMode="auto">
          <a:xfrm>
            <a:off x="2032001" y="3619501"/>
            <a:ext cx="6800851" cy="1228725"/>
            <a:chOff x="364" y="1880"/>
            <a:chExt cx="4284" cy="774"/>
          </a:xfrm>
        </p:grpSpPr>
        <p:sp>
          <p:nvSpPr>
            <p:cNvPr id="8" name="Text Box 6"/>
            <p:cNvSpPr txBox="1">
              <a:spLocks noChangeArrowheads="1"/>
            </p:cNvSpPr>
            <p:nvPr/>
          </p:nvSpPr>
          <p:spPr bwMode="auto">
            <a:xfrm>
              <a:off x="364" y="1880"/>
              <a:ext cx="4284" cy="252"/>
            </a:xfrm>
            <a:prstGeom prst="rect">
              <a:avLst/>
            </a:prstGeom>
            <a:noFill/>
            <a:ln w="25400">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De golffunctie </a:t>
              </a:r>
              <a:r>
                <a:rPr kumimoji="0" lang="nl-NL" sz="2000" b="0" i="1" u="none" strike="noStrike" kern="1200" cap="none" spc="0" normalizeH="0" baseline="0" noProof="0" dirty="0">
                  <a:ln>
                    <a:noFill/>
                  </a:ln>
                  <a:solidFill>
                    <a:srgbClr val="990099"/>
                  </a:solidFill>
                  <a:effectLst/>
                  <a:uLnTx/>
                  <a:uFillTx/>
                  <a:latin typeface="Symbol" pitchFamily="18" charset="2"/>
                  <a:ea typeface="+mn-ea"/>
                  <a:cs typeface="+mn-cs"/>
                </a:rPr>
                <a:t>y(</a:t>
              </a:r>
              <a:r>
                <a:rPr kumimoji="0" lang="nl-NL" sz="2000" b="0" i="1" u="none" strike="noStrike" kern="1200" cap="none" spc="0" normalizeH="0" baseline="0" noProof="0" dirty="0">
                  <a:ln>
                    <a:noFill/>
                  </a:ln>
                  <a:solidFill>
                    <a:srgbClr val="990099"/>
                  </a:solidFill>
                  <a:effectLst/>
                  <a:uLnTx/>
                  <a:uFillTx/>
                  <a:latin typeface="Candara"/>
                  <a:ea typeface="+mn-ea"/>
                  <a:cs typeface="+mn-cs"/>
                </a:rPr>
                <a:t>z,t)</a:t>
              </a:r>
              <a:r>
                <a:rPr kumimoji="0" lang="nl-NL" sz="2000" b="0" i="0" u="none" strike="noStrike" kern="1200" cap="none" spc="0" normalizeH="0" baseline="0" noProof="0" dirty="0">
                  <a:ln>
                    <a:noFill/>
                  </a:ln>
                  <a:solidFill>
                    <a:prstClr val="black"/>
                  </a:solidFill>
                  <a:effectLst/>
                  <a:uLnTx/>
                  <a:uFillTx/>
                  <a:latin typeface="Candara"/>
                  <a:ea typeface="+mn-ea"/>
                  <a:cs typeface="+mn-cs"/>
                </a:rPr>
                <a:t> voldoet aan de </a:t>
              </a:r>
              <a:r>
                <a:rPr kumimoji="0" lang="nl-NL" sz="2000" b="0" i="0" u="none" strike="noStrike" kern="1200" cap="none" spc="0" normalizeH="0" baseline="0" noProof="0" dirty="0" err="1">
                  <a:ln>
                    <a:noFill/>
                  </a:ln>
                  <a:solidFill>
                    <a:prstClr val="black"/>
                  </a:solidFill>
                  <a:effectLst/>
                  <a:uLnTx/>
                  <a:uFillTx/>
                  <a:latin typeface="Candara"/>
                  <a:ea typeface="+mn-ea"/>
                  <a:cs typeface="+mn-cs"/>
                </a:rPr>
                <a:t>Schrödinger</a:t>
              </a:r>
              <a:r>
                <a:rPr kumimoji="0" lang="nl-NL" sz="2000" b="0" i="0" u="none" strike="noStrike" kern="1200" cap="none" spc="0" normalizeH="0" baseline="0" noProof="0" dirty="0">
                  <a:ln>
                    <a:noFill/>
                  </a:ln>
                  <a:solidFill>
                    <a:prstClr val="black"/>
                  </a:solidFill>
                  <a:effectLst/>
                  <a:uLnTx/>
                  <a:uFillTx/>
                  <a:latin typeface="Candara"/>
                  <a:ea typeface="+mn-ea"/>
                  <a:cs typeface="+mn-cs"/>
                </a:rPr>
                <a:t> vergelijking.</a:t>
              </a:r>
            </a:p>
          </p:txBody>
        </p:sp>
        <p:graphicFrame>
          <p:nvGraphicFramePr>
            <p:cNvPr id="9" name="Object 4"/>
            <p:cNvGraphicFramePr>
              <a:graphicFrameLocks noChangeAspect="1"/>
            </p:cNvGraphicFramePr>
            <p:nvPr/>
          </p:nvGraphicFramePr>
          <p:xfrm>
            <a:off x="1351" y="2155"/>
            <a:ext cx="3072" cy="499"/>
          </p:xfrm>
          <a:graphic>
            <a:graphicData uri="http://schemas.openxmlformats.org/presentationml/2006/ole">
              <mc:AlternateContent xmlns:mc="http://schemas.openxmlformats.org/markup-compatibility/2006">
                <mc:Choice xmlns:v="urn:schemas-microsoft-com:vml" Requires="v">
                  <p:oleObj name="Equation" r:id="rId2" imgW="2577960" imgH="419040" progId="">
                    <p:embed/>
                  </p:oleObj>
                </mc:Choice>
                <mc:Fallback>
                  <p:oleObj name="Equation" r:id="rId2" imgW="2577960" imgH="419040" progId="">
                    <p:embed/>
                    <p:pic>
                      <p:nvPicPr>
                        <p:cNvPr id="9"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 y="2155"/>
                          <a:ext cx="3072" cy="499"/>
                        </a:xfrm>
                        <a:prstGeom prst="rect">
                          <a:avLst/>
                        </a:prstGeom>
                        <a:solidFill>
                          <a:srgbClr val="FFCC00"/>
                        </a:solidFill>
                        <a:ln w="38100">
                          <a:solidFill>
                            <a:srgbClr val="FF0000"/>
                          </a:solidFill>
                          <a:miter lim="800000"/>
                          <a:headEnd/>
                          <a:tailEnd/>
                        </a:ln>
                      </p:spPr>
                    </p:pic>
                  </p:oleObj>
                </mc:Fallback>
              </mc:AlternateContent>
            </a:graphicData>
          </a:graphic>
        </p:graphicFrame>
      </p:grpSp>
      <p:grpSp>
        <p:nvGrpSpPr>
          <p:cNvPr id="3" name="Group 8"/>
          <p:cNvGrpSpPr>
            <a:grpSpLocks/>
          </p:cNvGrpSpPr>
          <p:nvPr/>
        </p:nvGrpSpPr>
        <p:grpSpPr bwMode="auto">
          <a:xfrm>
            <a:off x="4845050" y="4673601"/>
            <a:ext cx="2044700" cy="741363"/>
            <a:chOff x="2159" y="2533"/>
            <a:chExt cx="1288" cy="467"/>
          </a:xfrm>
        </p:grpSpPr>
        <p:sp>
          <p:nvSpPr>
            <p:cNvPr id="11" name="Text Box 9"/>
            <p:cNvSpPr txBox="1">
              <a:spLocks noChangeArrowheads="1"/>
            </p:cNvSpPr>
            <p:nvPr/>
          </p:nvSpPr>
          <p:spPr bwMode="auto">
            <a:xfrm>
              <a:off x="2159" y="2767"/>
              <a:ext cx="1288" cy="233"/>
            </a:xfrm>
            <a:prstGeom prst="rect">
              <a:avLst/>
            </a:prstGeom>
            <a:noFill/>
            <a:ln w="15875">
              <a:solidFill>
                <a:schemeClr val="tx1"/>
              </a:solid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Candara"/>
                  <a:ea typeface="+mn-ea"/>
                  <a:cs typeface="+mn-cs"/>
                </a:rPr>
                <a:t>Potentiële energie</a:t>
              </a:r>
            </a:p>
          </p:txBody>
        </p:sp>
        <p:sp>
          <p:nvSpPr>
            <p:cNvPr id="12" name="Line 10"/>
            <p:cNvSpPr>
              <a:spLocks noChangeShapeType="1"/>
            </p:cNvSpPr>
            <p:nvPr/>
          </p:nvSpPr>
          <p:spPr bwMode="auto">
            <a:xfrm flipH="1" flipV="1">
              <a:off x="2767" y="2533"/>
              <a:ext cx="111" cy="222"/>
            </a:xfrm>
            <a:prstGeom prst="line">
              <a:avLst/>
            </a:prstGeom>
            <a:noFill/>
            <a:ln w="28575">
              <a:solidFill>
                <a:srgbClr val="008080"/>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grpSp>
      <p:grpSp>
        <p:nvGrpSpPr>
          <p:cNvPr id="7" name="Group 11"/>
          <p:cNvGrpSpPr>
            <a:grpSpLocks/>
          </p:cNvGrpSpPr>
          <p:nvPr/>
        </p:nvGrpSpPr>
        <p:grpSpPr bwMode="auto">
          <a:xfrm>
            <a:off x="3246438" y="4356100"/>
            <a:ext cx="647700" cy="1257300"/>
            <a:chOff x="1118" y="2355"/>
            <a:chExt cx="408" cy="792"/>
          </a:xfrm>
        </p:grpSpPr>
        <p:graphicFrame>
          <p:nvGraphicFramePr>
            <p:cNvPr id="14" name="Object 3"/>
            <p:cNvGraphicFramePr>
              <a:graphicFrameLocks noChangeAspect="1"/>
            </p:cNvGraphicFramePr>
            <p:nvPr/>
          </p:nvGraphicFramePr>
          <p:xfrm>
            <a:off x="1118" y="2806"/>
            <a:ext cx="408" cy="341"/>
          </p:xfrm>
          <a:graphic>
            <a:graphicData uri="http://schemas.openxmlformats.org/presentationml/2006/ole">
              <mc:AlternateContent xmlns:mc="http://schemas.openxmlformats.org/markup-compatibility/2006">
                <mc:Choice xmlns:v="urn:schemas-microsoft-com:vml" Requires="v">
                  <p:oleObj name="Equation" r:id="rId4" imgW="469800" imgH="393480" progId="">
                    <p:embed/>
                  </p:oleObj>
                </mc:Choice>
                <mc:Fallback>
                  <p:oleObj name="Equation" r:id="rId4" imgW="469800" imgH="393480" progId="">
                    <p:embed/>
                    <p:pic>
                      <p:nvPicPr>
                        <p:cNvPr id="1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8" y="2806"/>
                          <a:ext cx="408" cy="341"/>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Line 13"/>
            <p:cNvSpPr>
              <a:spLocks noChangeShapeType="1"/>
            </p:cNvSpPr>
            <p:nvPr/>
          </p:nvSpPr>
          <p:spPr bwMode="auto">
            <a:xfrm flipV="1">
              <a:off x="1233" y="2355"/>
              <a:ext cx="289" cy="445"/>
            </a:xfrm>
            <a:prstGeom prst="line">
              <a:avLst/>
            </a:prstGeom>
            <a:noFill/>
            <a:ln w="19050">
              <a:solidFill>
                <a:schemeClr val="accent2"/>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grpSp>
      <p:sp>
        <p:nvSpPr>
          <p:cNvPr id="16" name="Text Box 14"/>
          <p:cNvSpPr txBox="1">
            <a:spLocks noChangeArrowheads="1"/>
          </p:cNvSpPr>
          <p:nvPr/>
        </p:nvSpPr>
        <p:spPr bwMode="auto">
          <a:xfrm>
            <a:off x="2967038" y="5916613"/>
            <a:ext cx="4969630" cy="369332"/>
          </a:xfrm>
          <a:prstGeom prst="rect">
            <a:avLst/>
          </a:prstGeom>
          <a:noFill/>
          <a:ln w="25400">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FF0000"/>
                </a:solidFill>
                <a:effectLst/>
                <a:uLnTx/>
                <a:uFillTx/>
                <a:latin typeface="Candara"/>
                <a:ea typeface="+mn-ea"/>
                <a:cs typeface="+mn-cs"/>
              </a:rPr>
              <a:t>De golffunctie zelf heeft geen fysische betekenis.</a:t>
            </a:r>
          </a:p>
        </p:txBody>
      </p:sp>
      <p:grpSp>
        <p:nvGrpSpPr>
          <p:cNvPr id="10" name="Group 15"/>
          <p:cNvGrpSpPr>
            <a:grpSpLocks/>
          </p:cNvGrpSpPr>
          <p:nvPr/>
        </p:nvGrpSpPr>
        <p:grpSpPr bwMode="auto">
          <a:xfrm>
            <a:off x="2089150" y="1141413"/>
            <a:ext cx="1676400" cy="2227263"/>
            <a:chOff x="292" y="724"/>
            <a:chExt cx="1056" cy="1403"/>
          </a:xfrm>
        </p:grpSpPr>
        <p:pic>
          <p:nvPicPr>
            <p:cNvPr id="18" name="Picture 16" descr="H:\public_html\teaching\Schrodinger_6.jpg"/>
            <p:cNvPicPr>
              <a:picLocks noChangeAspect="1" noChangeArrowheads="1"/>
            </p:cNvPicPr>
            <p:nvPr/>
          </p:nvPicPr>
          <p:blipFill>
            <a:blip r:embed="rId6" cstate="print"/>
            <a:srcRect/>
            <a:stretch>
              <a:fillRect/>
            </a:stretch>
          </p:blipFill>
          <p:spPr bwMode="auto">
            <a:xfrm>
              <a:off x="292" y="724"/>
              <a:ext cx="1056" cy="1114"/>
            </a:xfrm>
            <a:prstGeom prst="rect">
              <a:avLst/>
            </a:prstGeom>
            <a:noFill/>
            <a:ln w="9525">
              <a:noFill/>
              <a:miter lim="800000"/>
              <a:headEnd/>
              <a:tailEnd/>
            </a:ln>
          </p:spPr>
        </p:pic>
        <p:sp>
          <p:nvSpPr>
            <p:cNvPr id="19" name="Text Box 17"/>
            <p:cNvSpPr txBox="1">
              <a:spLocks noChangeArrowheads="1"/>
            </p:cNvSpPr>
            <p:nvPr/>
          </p:nvSpPr>
          <p:spPr bwMode="auto">
            <a:xfrm>
              <a:off x="330" y="1894"/>
              <a:ext cx="863" cy="233"/>
            </a:xfrm>
            <a:prstGeom prst="rect">
              <a:avLst/>
            </a:prstGeom>
            <a:noFill/>
            <a:ln w="25400">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Candara"/>
                  <a:ea typeface="+mn-ea"/>
                  <a:cs typeface="+mn-cs"/>
                </a:rPr>
                <a:t>Schrödinger</a:t>
              </a:r>
            </a:p>
          </p:txBody>
        </p:sp>
      </p:grpSp>
      <p:grpSp>
        <p:nvGrpSpPr>
          <p:cNvPr id="13" name="Group 20"/>
          <p:cNvGrpSpPr>
            <a:grpSpLocks/>
          </p:cNvGrpSpPr>
          <p:nvPr/>
        </p:nvGrpSpPr>
        <p:grpSpPr bwMode="auto">
          <a:xfrm>
            <a:off x="7151689" y="4572000"/>
            <a:ext cx="1171575" cy="844550"/>
            <a:chOff x="3840" y="2880"/>
            <a:chExt cx="800" cy="532"/>
          </a:xfrm>
        </p:grpSpPr>
        <p:graphicFrame>
          <p:nvGraphicFramePr>
            <p:cNvPr id="21" name="Object 2"/>
            <p:cNvGraphicFramePr>
              <a:graphicFrameLocks noChangeAspect="1"/>
            </p:cNvGraphicFramePr>
            <p:nvPr/>
          </p:nvGraphicFramePr>
          <p:xfrm>
            <a:off x="4176" y="3216"/>
            <a:ext cx="464" cy="196"/>
          </p:xfrm>
          <a:graphic>
            <a:graphicData uri="http://schemas.openxmlformats.org/presentationml/2006/ole">
              <mc:AlternateContent xmlns:mc="http://schemas.openxmlformats.org/markup-compatibility/2006">
                <mc:Choice xmlns:v="urn:schemas-microsoft-com:vml" Requires="v">
                  <p:oleObj name="Equation" r:id="rId7" imgW="507960" imgH="215640" progId="">
                    <p:embed/>
                  </p:oleObj>
                </mc:Choice>
                <mc:Fallback>
                  <p:oleObj name="Equation" r:id="rId7" imgW="507960" imgH="215640" progId="">
                    <p:embed/>
                    <p:pic>
                      <p:nvPicPr>
                        <p:cNvPr id="21"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6" y="3216"/>
                          <a:ext cx="464" cy="196"/>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Line 19"/>
            <p:cNvSpPr>
              <a:spLocks noChangeShapeType="1"/>
            </p:cNvSpPr>
            <p:nvPr/>
          </p:nvSpPr>
          <p:spPr bwMode="auto">
            <a:xfrm flipH="1" flipV="1">
              <a:off x="3840" y="2880"/>
              <a:ext cx="384" cy="336"/>
            </a:xfrm>
            <a:prstGeom prst="line">
              <a:avLst/>
            </a:prstGeom>
            <a:noFill/>
            <a:ln w="19050">
              <a:solidFill>
                <a:schemeClr val="accent2"/>
              </a:solidFill>
              <a:round/>
              <a:headEnd/>
              <a:tailEnd type="triangle" w="med" len="med"/>
            </a:ln>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grpSp>
    </p:spTree>
    <p:extLst>
      <p:ext uri="{BB962C8B-B14F-4D97-AF65-F5344CB8AC3E}">
        <p14:creationId xmlns:p14="http://schemas.microsoft.com/office/powerpoint/2010/main" val="351908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1+#ppt_w/2"/>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1+#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1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93025" y="548680"/>
            <a:ext cx="10077271" cy="1143000"/>
          </a:xfrm>
        </p:spPr>
        <p:txBody>
          <a:bodyPr>
            <a:normAutofit fontScale="90000"/>
          </a:bodyPr>
          <a:lstStyle/>
          <a:p>
            <a:r>
              <a:rPr lang="nl-NL" dirty="0"/>
              <a:t>Golf-deeltje dualiteit </a:t>
            </a:r>
            <a:br>
              <a:rPr lang="nl-NL" dirty="0"/>
            </a:br>
            <a:r>
              <a:rPr lang="nl-NL" dirty="0" err="1"/>
              <a:t>Kopenhaagse</a:t>
            </a:r>
            <a:r>
              <a:rPr lang="nl-NL" dirty="0"/>
              <a:t> interpretatie</a:t>
            </a:r>
          </a:p>
        </p:txBody>
      </p:sp>
      <p:sp>
        <p:nvSpPr>
          <p:cNvPr id="9" name="Tijdelijke aanduiding voor inhoud 2">
            <a:extLst>
              <a:ext uri="{FF2B5EF4-FFF2-40B4-BE49-F238E27FC236}">
                <a16:creationId xmlns:a16="http://schemas.microsoft.com/office/drawing/2014/main" id="{D17C3497-A730-41AC-B89B-479C44A6B8C9}"/>
              </a:ext>
            </a:extLst>
          </p:cNvPr>
          <p:cNvSpPr txBox="1">
            <a:spLocks/>
          </p:cNvSpPr>
          <p:nvPr/>
        </p:nvSpPr>
        <p:spPr>
          <a:xfrm>
            <a:off x="2351584" y="4200159"/>
            <a:ext cx="3915180" cy="17744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sysClr val="windowText" lastClr="000000"/>
                </a:solidFill>
                <a:effectLst/>
                <a:uLnTx/>
                <a:uFillTx/>
                <a:latin typeface="Calibri"/>
                <a:ea typeface="+mn-ea"/>
                <a:cs typeface="+mn-cs"/>
              </a:rPr>
              <a:t>Watch 4:10 minutes of the video ‘NOVA The Fabric of The Cosmos: Quantum Leap’, starting at 16:24 </a:t>
            </a:r>
            <a:r>
              <a:rPr kumimoji="0" lang="en-GB" sz="1400" b="0" i="0" u="none" strike="noStrike" kern="1200" cap="none" spc="0" normalizeH="0" baseline="0" noProof="0">
                <a:ln>
                  <a:noFill/>
                </a:ln>
                <a:solidFill>
                  <a:sysClr val="windowText" lastClr="000000"/>
                </a:solidFill>
                <a:effectLst/>
                <a:uLnTx/>
                <a:uFillTx/>
                <a:latin typeface="Calibri"/>
                <a:ea typeface="+mn-ea"/>
                <a:cs typeface="+mn-cs"/>
                <a:hlinkClick r:id="rId2"/>
              </a:rPr>
              <a:t>https://www.youtube.com/watch?v=4Z8Ma2YT8vY</a:t>
            </a:r>
            <a:endParaRPr kumimoji="0" lang="en-GB" sz="1400" b="0" i="0" u="none" strike="noStrike" kern="1200" cap="none" spc="0" normalizeH="0" baseline="0" noProof="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0" name="Tekstvak 4">
            <a:extLst>
              <a:ext uri="{FF2B5EF4-FFF2-40B4-BE49-F238E27FC236}">
                <a16:creationId xmlns:a16="http://schemas.microsoft.com/office/drawing/2014/main" id="{47E79E54-79F4-4D45-B350-33526E09C6F2}"/>
              </a:ext>
            </a:extLst>
          </p:cNvPr>
          <p:cNvSpPr txBox="1"/>
          <p:nvPr/>
        </p:nvSpPr>
        <p:spPr>
          <a:xfrm>
            <a:off x="6096000" y="5820970"/>
            <a:ext cx="1863011" cy="369332"/>
          </a:xfrm>
          <a:prstGeom prst="rect">
            <a:avLst/>
          </a:prstGeom>
          <a:noFill/>
        </p:spPr>
        <p:txBody>
          <a:bodyPr wrap="none" rtlCol="0">
            <a:spAutoFit/>
          </a:bodyPr>
          <a:lstStyle/>
          <a:p>
            <a:r>
              <a:rPr lang="en-GB" dirty="0">
                <a:solidFill>
                  <a:prstClr val="white"/>
                </a:solidFill>
                <a:latin typeface="Calibri"/>
              </a:rPr>
              <a:t>Explanatory video</a:t>
            </a:r>
          </a:p>
        </p:txBody>
      </p:sp>
      <p:sp>
        <p:nvSpPr>
          <p:cNvPr id="11" name="Tijdelijke aanduiding voor dianummer 3">
            <a:extLst>
              <a:ext uri="{FF2B5EF4-FFF2-40B4-BE49-F238E27FC236}">
                <a16:creationId xmlns:a16="http://schemas.microsoft.com/office/drawing/2014/main" id="{2508DCF8-3049-4F45-B162-856B7581CCA7}"/>
              </a:ext>
            </a:extLst>
          </p:cNvPr>
          <p:cNvSpPr txBox="1">
            <a:spLocks/>
          </p:cNvSpPr>
          <p:nvPr/>
        </p:nvSpPr>
        <p:spPr>
          <a:xfrm>
            <a:off x="7320136" y="5850349"/>
            <a:ext cx="2133600" cy="3105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E98D9B-493C-422E-9A89-143A110E73CA}" type="slidenum">
              <a:rPr lang="de-DE" smtClean="0">
                <a:solidFill>
                  <a:prstClr val="white"/>
                </a:solidFill>
                <a:latin typeface="Calibri"/>
              </a:rPr>
              <a:pPr/>
              <a:t>55</a:t>
            </a:fld>
            <a:endParaRPr lang="de-DE" dirty="0">
              <a:solidFill>
                <a:prstClr val="white"/>
              </a:solidFill>
              <a:latin typeface="Calibri"/>
            </a:endParaRPr>
          </a:p>
        </p:txBody>
      </p:sp>
      <p:sp>
        <p:nvSpPr>
          <p:cNvPr id="12" name="Tijdelijke aanduiding voor inhoud 2">
            <a:extLst>
              <a:ext uri="{FF2B5EF4-FFF2-40B4-BE49-F238E27FC236}">
                <a16:creationId xmlns:a16="http://schemas.microsoft.com/office/drawing/2014/main" id="{4D766801-65B6-4978-B6B4-D3F61355DBA5}"/>
              </a:ext>
            </a:extLst>
          </p:cNvPr>
          <p:cNvSpPr txBox="1">
            <a:spLocks/>
          </p:cNvSpPr>
          <p:nvPr/>
        </p:nvSpPr>
        <p:spPr>
          <a:xfrm>
            <a:off x="2351584" y="2060848"/>
            <a:ext cx="3915180" cy="20981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prstClr val="black"/>
                </a:solidFill>
                <a:latin typeface="Calibri"/>
              </a:rPr>
              <a:t>Watch 3:05 minutes of the video ‘The Interpretations of Quantum Mechanics’, starting at 0:32</a:t>
            </a:r>
            <a:endParaRPr lang="en-GB" sz="1400" dirty="0">
              <a:solidFill>
                <a:prstClr val="black"/>
              </a:solidFill>
              <a:latin typeface="Calibri"/>
            </a:endParaRPr>
          </a:p>
          <a:p>
            <a:pPr marL="0" indent="0">
              <a:buFont typeface="Arial" panose="020B0604020202020204" pitchFamily="34" charset="0"/>
              <a:buNone/>
            </a:pPr>
            <a:r>
              <a:rPr lang="en-GB" sz="1400" u="sng" dirty="0">
                <a:solidFill>
                  <a:prstClr val="white">
                    <a:lumMod val="50000"/>
                  </a:prstClr>
                </a:solidFill>
                <a:latin typeface="Calibri"/>
                <a:hlinkClick r:id="rId3"/>
              </a:rPr>
              <a:t>https://www.youtube.com/watch?v=mqofuYCz9gs</a:t>
            </a:r>
            <a:endParaRPr lang="en-GB" sz="1400" u="sng" dirty="0">
              <a:solidFill>
                <a:prstClr val="white">
                  <a:lumMod val="50000"/>
                </a:prstClr>
              </a:solidFill>
              <a:latin typeface="Calibri"/>
            </a:endParaRPr>
          </a:p>
          <a:p>
            <a:pPr marL="0" indent="0">
              <a:buFont typeface="Arial" panose="020B0604020202020204" pitchFamily="34" charset="0"/>
              <a:buNone/>
            </a:pPr>
            <a:endParaRPr lang="en-GB" sz="1400" u="sng" dirty="0">
              <a:solidFill>
                <a:prstClr val="white">
                  <a:lumMod val="50000"/>
                </a:prstClr>
              </a:solidFill>
              <a:latin typeface="Calibri"/>
            </a:endParaRPr>
          </a:p>
          <a:p>
            <a:pPr marL="0" indent="0">
              <a:buFont typeface="Arial" panose="020B0604020202020204" pitchFamily="34" charset="0"/>
              <a:buNone/>
            </a:pPr>
            <a:r>
              <a:rPr lang="en-GB" sz="2400" dirty="0">
                <a:solidFill>
                  <a:prstClr val="black"/>
                </a:solidFill>
                <a:latin typeface="Calibri"/>
              </a:rPr>
              <a:t>or</a:t>
            </a:r>
          </a:p>
          <a:p>
            <a:pPr marL="0" indent="0">
              <a:buFont typeface="Arial" panose="020B0604020202020204" pitchFamily="34" charset="0"/>
              <a:buNone/>
            </a:pPr>
            <a:endParaRPr lang="en-GB" sz="1400" u="sng" dirty="0">
              <a:solidFill>
                <a:prstClr val="white">
                  <a:lumMod val="50000"/>
                </a:prstClr>
              </a:solidFill>
              <a:latin typeface="Calibri"/>
            </a:endParaRPr>
          </a:p>
        </p:txBody>
      </p:sp>
      <p:pic>
        <p:nvPicPr>
          <p:cNvPr id="13" name="Picture 2">
            <a:hlinkClick r:id="rId3"/>
            <a:extLst>
              <a:ext uri="{FF2B5EF4-FFF2-40B4-BE49-F238E27FC236}">
                <a16:creationId xmlns:a16="http://schemas.microsoft.com/office/drawing/2014/main" id="{61910CBC-FFBC-40A0-84C1-FF14C0C849A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4032" y="2060849"/>
            <a:ext cx="2808312" cy="1573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41208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1981200" y="274638"/>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nl-BE" sz="4000" b="0"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t>Verbodsregel van PAULI</a:t>
            </a:r>
          </a:p>
        </p:txBody>
      </p:sp>
      <p:sp>
        <p:nvSpPr>
          <p:cNvPr id="7" name="Rechthoek 6"/>
          <p:cNvSpPr/>
          <p:nvPr/>
        </p:nvSpPr>
        <p:spPr>
          <a:xfrm>
            <a:off x="1919536" y="1340768"/>
            <a:ext cx="8568952" cy="4862870"/>
          </a:xfrm>
          <a:prstGeom prst="rect">
            <a:avLst/>
          </a:prstGeom>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nl-BE" sz="2000" b="0"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t>In </a:t>
            </a:r>
            <a:r>
              <a:rPr kumimoji="0" lang="nl-BE" sz="2000" b="0" i="0" u="none" strike="noStrike" kern="1200" cap="none" spc="0" normalizeH="0" baseline="0" noProof="0" dirty="0" err="1">
                <a:ln>
                  <a:noFill/>
                </a:ln>
                <a:solidFill>
                  <a:prstClr val="black"/>
                </a:solidFill>
                <a:effectLst/>
                <a:uLnTx/>
                <a:uFillTx/>
                <a:latin typeface="Verdana" pitchFamily="34" charset="0"/>
                <a:ea typeface="+mn-ea"/>
                <a:cs typeface="+mn-cs"/>
                <a:sym typeface="Symbol" pitchFamily="18" charset="2"/>
              </a:rPr>
              <a:t>éénzelfde</a:t>
            </a:r>
            <a:r>
              <a:rPr kumimoji="0" lang="nl-BE" sz="2000" b="0"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t> atoom kunnen </a:t>
            </a:r>
            <a:r>
              <a:rPr kumimoji="0" lang="nl-BE" sz="2000" b="0" i="0" u="none" strike="noStrike" kern="1200" cap="none" spc="0" normalizeH="0" baseline="0" noProof="0" dirty="0">
                <a:ln>
                  <a:noFill/>
                </a:ln>
                <a:solidFill>
                  <a:srgbClr val="3333FF"/>
                </a:solidFill>
                <a:effectLst/>
                <a:uLnTx/>
                <a:uFillTx/>
                <a:latin typeface="Verdana" pitchFamily="34" charset="0"/>
                <a:ea typeface="+mn-ea"/>
                <a:cs typeface="+mn-cs"/>
                <a:sym typeface="Symbol" pitchFamily="18" charset="2"/>
              </a:rPr>
              <a:t>geen twee dezelfde elektronen</a:t>
            </a:r>
            <a:r>
              <a:rPr kumimoji="0" lang="nl-BE" sz="2000" b="0"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t> gevonden worden</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nl-BE" sz="2000" b="0"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t> Elektronen verschillen in minstens één van de</a:t>
            </a:r>
            <a:br>
              <a:rPr kumimoji="0" lang="nl-BE" sz="2000" b="0"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br>
            <a:r>
              <a:rPr kumimoji="0" lang="nl-BE" sz="2000" b="0"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t>  vier karakteristieken:</a:t>
            </a:r>
          </a:p>
          <a:p>
            <a:pPr marL="457200" marR="0" lvl="1" indent="0" algn="l" defTabSz="914400" rtl="0" eaLnBrk="1" fontAlgn="auto" latinLnBrk="0" hangingPunct="1">
              <a:lnSpc>
                <a:spcPct val="100000"/>
              </a:lnSpc>
              <a:spcBef>
                <a:spcPct val="50000"/>
              </a:spcBef>
              <a:spcAft>
                <a:spcPts val="0"/>
              </a:spcAft>
              <a:buClrTx/>
              <a:buSzTx/>
              <a:buFont typeface="Wingdings" pitchFamily="2" charset="2"/>
              <a:buChar char="§"/>
              <a:tabLst/>
              <a:defRPr/>
            </a:pPr>
            <a:r>
              <a:rPr kumimoji="0" lang="nl-BE" sz="2000" b="0"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t> hoofdniveau</a:t>
            </a:r>
          </a:p>
          <a:p>
            <a:pPr marL="457200" marR="0" lvl="1" indent="0" algn="l" defTabSz="914400" rtl="0" eaLnBrk="1" fontAlgn="auto" latinLnBrk="0" hangingPunct="1">
              <a:lnSpc>
                <a:spcPct val="100000"/>
              </a:lnSpc>
              <a:spcBef>
                <a:spcPct val="50000"/>
              </a:spcBef>
              <a:spcAft>
                <a:spcPts val="0"/>
              </a:spcAft>
              <a:buClrTx/>
              <a:buSzTx/>
              <a:buFont typeface="Wingdings" pitchFamily="2" charset="2"/>
              <a:buChar char="§"/>
              <a:tabLst/>
              <a:defRPr/>
            </a:pPr>
            <a:r>
              <a:rPr kumimoji="0" lang="nl-BE" sz="2000" b="0"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t> subniveau</a:t>
            </a:r>
          </a:p>
          <a:p>
            <a:pPr marL="457200" marR="0" lvl="1" indent="0" algn="l" defTabSz="914400" rtl="0" eaLnBrk="1" fontAlgn="auto" latinLnBrk="0" hangingPunct="1">
              <a:lnSpc>
                <a:spcPct val="100000"/>
              </a:lnSpc>
              <a:spcBef>
                <a:spcPct val="50000"/>
              </a:spcBef>
              <a:spcAft>
                <a:spcPts val="0"/>
              </a:spcAft>
              <a:buClrTx/>
              <a:buSzTx/>
              <a:buFont typeface="Wingdings" pitchFamily="2" charset="2"/>
              <a:buChar char="§"/>
              <a:tabLst/>
              <a:defRPr/>
            </a:pPr>
            <a:r>
              <a:rPr kumimoji="0" lang="nl-BE" sz="2000" b="0"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t> magnetisch niveau (</a:t>
            </a:r>
            <a:r>
              <a:rPr kumimoji="0" lang="nl-BE" sz="2000" b="0" i="0" u="none" strike="noStrike" kern="1200" cap="none" spc="0" normalizeH="0" baseline="0" noProof="0" dirty="0" err="1">
                <a:ln>
                  <a:noFill/>
                </a:ln>
                <a:solidFill>
                  <a:prstClr val="black"/>
                </a:solidFill>
                <a:effectLst/>
                <a:uLnTx/>
                <a:uFillTx/>
                <a:latin typeface="Verdana" pitchFamily="34" charset="0"/>
                <a:ea typeface="+mn-ea"/>
                <a:cs typeface="+mn-cs"/>
                <a:sym typeface="Symbol" pitchFamily="18" charset="2"/>
              </a:rPr>
              <a:t>orbitaal</a:t>
            </a:r>
            <a:r>
              <a:rPr kumimoji="0" lang="nl-BE" sz="2000" b="0"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t>)</a:t>
            </a:r>
          </a:p>
          <a:p>
            <a:pPr marL="457200" marR="0" lvl="1" indent="0" algn="l" defTabSz="914400" rtl="0" eaLnBrk="1" fontAlgn="auto" latinLnBrk="0" hangingPunct="1">
              <a:lnSpc>
                <a:spcPct val="100000"/>
              </a:lnSpc>
              <a:spcBef>
                <a:spcPct val="50000"/>
              </a:spcBef>
              <a:spcAft>
                <a:spcPts val="0"/>
              </a:spcAft>
              <a:buClrTx/>
              <a:buSzTx/>
              <a:buFont typeface="Wingdings" pitchFamily="2" charset="2"/>
              <a:buChar char="§"/>
              <a:tabLst/>
              <a:defRPr/>
            </a:pPr>
            <a:r>
              <a:rPr kumimoji="0" lang="nl-BE" sz="2000" b="0"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t> spin </a:t>
            </a:r>
          </a:p>
          <a:p>
            <a:pPr marL="179388" marR="0" lvl="1" indent="-179388" algn="l" defTabSz="914400" rtl="0" eaLnBrk="1" fontAlgn="auto" latinLnBrk="0" hangingPunct="1">
              <a:lnSpc>
                <a:spcPct val="100000"/>
              </a:lnSpc>
              <a:spcBef>
                <a:spcPct val="50000"/>
              </a:spcBef>
              <a:spcAft>
                <a:spcPts val="0"/>
              </a:spcAft>
              <a:buClrTx/>
              <a:buSzTx/>
              <a:buFont typeface="Arial" pitchFamily="34" charset="0"/>
              <a:buChar char="•"/>
              <a:tabLst/>
              <a:defRPr/>
            </a:pPr>
            <a:r>
              <a:rPr kumimoji="0" lang="nl-BE" sz="2000" b="0"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t>Dus maximaal 2 elektronen in één </a:t>
            </a:r>
            <a:r>
              <a:rPr kumimoji="0" lang="nl-BE" sz="2000" b="0" i="0" u="none" strike="noStrike" kern="1200" cap="none" spc="0" normalizeH="0" baseline="0" noProof="0" dirty="0" err="1">
                <a:ln>
                  <a:noFill/>
                </a:ln>
                <a:solidFill>
                  <a:prstClr val="black"/>
                </a:solidFill>
                <a:effectLst/>
                <a:uLnTx/>
                <a:uFillTx/>
                <a:latin typeface="Verdana" pitchFamily="34" charset="0"/>
                <a:ea typeface="+mn-ea"/>
                <a:cs typeface="+mn-cs"/>
                <a:sym typeface="Symbol" pitchFamily="18" charset="2"/>
              </a:rPr>
              <a:t>orbitaal</a:t>
            </a:r>
            <a:r>
              <a:rPr kumimoji="0" lang="nl-BE" sz="2000" b="0"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t> </a:t>
            </a:r>
          </a:p>
          <a:p>
            <a:pPr marL="179388" marR="0" lvl="1" indent="-179388" algn="l" defTabSz="914400" rtl="0" eaLnBrk="1" fontAlgn="auto" latinLnBrk="0" hangingPunct="1">
              <a:lnSpc>
                <a:spcPct val="100000"/>
              </a:lnSpc>
              <a:spcBef>
                <a:spcPct val="50000"/>
              </a:spcBef>
              <a:spcAft>
                <a:spcPts val="0"/>
              </a:spcAft>
              <a:buClrTx/>
              <a:buSzTx/>
              <a:buFont typeface="Arial" pitchFamily="34" charset="0"/>
              <a:buChar char="•"/>
              <a:tabLst/>
              <a:defRPr/>
            </a:pPr>
            <a:r>
              <a:rPr kumimoji="0" lang="nl-BE" sz="2000" b="0"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t>2 elektronen in eenzelfde </a:t>
            </a:r>
            <a:r>
              <a:rPr kumimoji="0" lang="nl-BE" sz="2000" b="0" i="0" u="none" strike="noStrike" kern="1200" cap="none" spc="0" normalizeH="0" baseline="0" noProof="0" dirty="0" err="1">
                <a:ln>
                  <a:noFill/>
                </a:ln>
                <a:solidFill>
                  <a:prstClr val="black"/>
                </a:solidFill>
                <a:effectLst/>
                <a:uLnTx/>
                <a:uFillTx/>
                <a:latin typeface="Verdana" pitchFamily="34" charset="0"/>
                <a:ea typeface="+mn-ea"/>
                <a:cs typeface="+mn-cs"/>
                <a:sym typeface="Symbol" pitchFamily="18" charset="2"/>
              </a:rPr>
              <a:t>orbitaal</a:t>
            </a:r>
            <a:r>
              <a:rPr kumimoji="0" lang="nl-BE" sz="2000" b="0"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t> hebben dus steeds een verschillende spintoestand; ze vormen een </a:t>
            </a:r>
            <a:r>
              <a:rPr kumimoji="0" lang="nl-BE" sz="2000" b="1"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t>doublet</a:t>
            </a:r>
            <a:r>
              <a:rPr kumimoji="0" lang="nl-BE" sz="2000" b="0" i="0" u="none" strike="noStrike" kern="1200" cap="none" spc="0" normalizeH="0" baseline="0" noProof="0" dirty="0">
                <a:ln>
                  <a:noFill/>
                </a:ln>
                <a:solidFill>
                  <a:prstClr val="black"/>
                </a:solidFill>
                <a:effectLst/>
                <a:uLnTx/>
                <a:uFillTx/>
                <a:latin typeface="Verdana" pitchFamily="34" charset="0"/>
                <a:ea typeface="+mn-ea"/>
                <a:cs typeface="+mn-cs"/>
                <a:sym typeface="Symbol" pitchFamily="18" charset="2"/>
              </a:rPr>
              <a:t> of gepaarde elektronen</a:t>
            </a:r>
          </a:p>
        </p:txBody>
      </p:sp>
      <p:grpSp>
        <p:nvGrpSpPr>
          <p:cNvPr id="8" name="Group 3"/>
          <p:cNvGrpSpPr>
            <a:grpSpLocks/>
          </p:cNvGrpSpPr>
          <p:nvPr/>
        </p:nvGrpSpPr>
        <p:grpSpPr bwMode="auto">
          <a:xfrm>
            <a:off x="8544273" y="2276872"/>
            <a:ext cx="1959857" cy="2436756"/>
            <a:chOff x="4649" y="210"/>
            <a:chExt cx="1252" cy="1499"/>
          </a:xfrm>
        </p:grpSpPr>
        <p:pic>
          <p:nvPicPr>
            <p:cNvPr id="9" name="Picture 4" descr="Wolfgang Pauli"/>
            <p:cNvPicPr>
              <a:picLocks noChangeAspect="1" noChangeArrowheads="1"/>
            </p:cNvPicPr>
            <p:nvPr/>
          </p:nvPicPr>
          <p:blipFill>
            <a:blip r:embed="rId2" cstate="print"/>
            <a:srcRect/>
            <a:stretch>
              <a:fillRect/>
            </a:stretch>
          </p:blipFill>
          <p:spPr bwMode="auto">
            <a:xfrm>
              <a:off x="4649" y="210"/>
              <a:ext cx="1016" cy="1270"/>
            </a:xfrm>
            <a:prstGeom prst="rect">
              <a:avLst/>
            </a:prstGeom>
            <a:noFill/>
            <a:ln w="9525">
              <a:noFill/>
              <a:miter lim="800000"/>
              <a:headEnd/>
              <a:tailEnd/>
            </a:ln>
          </p:spPr>
        </p:pic>
        <p:sp>
          <p:nvSpPr>
            <p:cNvPr id="10" name="Rectangle 5"/>
            <p:cNvSpPr>
              <a:spLocks noChangeArrowheads="1"/>
            </p:cNvSpPr>
            <p:nvPr/>
          </p:nvSpPr>
          <p:spPr bwMode="auto">
            <a:xfrm>
              <a:off x="4649" y="1482"/>
              <a:ext cx="1252" cy="227"/>
            </a:xfrm>
            <a:prstGeom prst="rect">
              <a:avLst/>
            </a:prstGeom>
            <a:noFill/>
            <a:ln w="9525">
              <a:noFill/>
              <a:miter lim="800000"/>
              <a:headEnd/>
              <a:tailEnd/>
            </a:ln>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Verdana" pitchFamily="34" charset="0"/>
                  <a:ea typeface="+mn-ea"/>
                  <a:cs typeface="+mn-cs"/>
                </a:rPr>
                <a:t>   1900 - 1958</a:t>
              </a:r>
              <a:r>
                <a:rPr kumimoji="0" lang="nl-BE" sz="1800" b="0" i="0" u="none" strike="noStrike" kern="1200" cap="none" spc="0" normalizeH="0" baseline="0" noProof="0">
                  <a:ln>
                    <a:noFill/>
                  </a:ln>
                  <a:solidFill>
                    <a:prstClr val="black"/>
                  </a:solidFill>
                  <a:effectLst/>
                  <a:uLnTx/>
                  <a:uFillTx/>
                  <a:latin typeface="Verdana" pitchFamily="34" charset="0"/>
                  <a:ea typeface="+mn-ea"/>
                  <a:cs typeface="+mn-cs"/>
                </a:rPr>
                <a:t> </a:t>
              </a:r>
            </a:p>
          </p:txBody>
        </p:sp>
      </p:grpSp>
    </p:spTree>
    <p:extLst>
      <p:ext uri="{BB962C8B-B14F-4D97-AF65-F5344CB8AC3E}">
        <p14:creationId xmlns:p14="http://schemas.microsoft.com/office/powerpoint/2010/main" val="38189785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hlinkClick r:id="rId2"/>
            <a:extLst>
              <a:ext uri="{FF2B5EF4-FFF2-40B4-BE49-F238E27FC236}">
                <a16:creationId xmlns:a16="http://schemas.microsoft.com/office/drawing/2014/main" id="{1CE4B9A1-FAFC-4331-89F2-DA152898B1BD}"/>
              </a:ext>
            </a:extLst>
          </p:cNvPr>
          <p:cNvPicPr>
            <a:picLocks noChangeAspect="1"/>
          </p:cNvPicPr>
          <p:nvPr/>
        </p:nvPicPr>
        <p:blipFill rotWithShape="1">
          <a:blip r:embed="rId3"/>
          <a:srcRect b="23937"/>
          <a:stretch/>
        </p:blipFill>
        <p:spPr>
          <a:xfrm>
            <a:off x="2729626" y="1601895"/>
            <a:ext cx="5850261" cy="4099875"/>
          </a:xfrm>
          <a:prstGeom prst="rect">
            <a:avLst/>
          </a:prstGeom>
        </p:spPr>
      </p:pic>
      <p:sp>
        <p:nvSpPr>
          <p:cNvPr id="5" name="Titel 2">
            <a:extLst>
              <a:ext uri="{FF2B5EF4-FFF2-40B4-BE49-F238E27FC236}">
                <a16:creationId xmlns:a16="http://schemas.microsoft.com/office/drawing/2014/main" id="{234105B3-D36F-4C4C-8A7A-3D5098790F28}"/>
              </a:ext>
            </a:extLst>
          </p:cNvPr>
          <p:cNvSpPr txBox="1">
            <a:spLocks/>
          </p:cNvSpPr>
          <p:nvPr/>
        </p:nvSpPr>
        <p:spPr>
          <a:xfrm>
            <a:off x="2639616" y="620688"/>
            <a:ext cx="7557953" cy="952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4400" b="0" i="0" u="none" strike="noStrike" kern="1200" cap="none" spc="0" normalizeH="0" baseline="0" noProof="0">
                <a:ln>
                  <a:noFill/>
                </a:ln>
                <a:solidFill>
                  <a:sysClr val="windowText" lastClr="000000"/>
                </a:solidFill>
                <a:effectLst/>
                <a:uLnTx/>
                <a:uFillTx/>
                <a:latin typeface="Calibri"/>
                <a:ea typeface="+mj-ea"/>
                <a:cs typeface="+mj-cs"/>
              </a:rPr>
              <a:t>The Quantum Atlas</a:t>
            </a:r>
            <a:endParaRPr kumimoji="0" lang="de-DE"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6" name="Grafik 5">
            <a:hlinkClick r:id="rId2"/>
            <a:extLst>
              <a:ext uri="{FF2B5EF4-FFF2-40B4-BE49-F238E27FC236}">
                <a16:creationId xmlns:a16="http://schemas.microsoft.com/office/drawing/2014/main" id="{3E996BAF-4204-41C1-B3B9-0FDBC4C0E6EC}"/>
              </a:ext>
            </a:extLst>
          </p:cNvPr>
          <p:cNvPicPr>
            <a:picLocks noChangeAspect="1"/>
          </p:cNvPicPr>
          <p:nvPr/>
        </p:nvPicPr>
        <p:blipFill rotWithShape="1">
          <a:blip r:embed="rId3"/>
          <a:srcRect t="76135" r="73973"/>
          <a:stretch/>
        </p:blipFill>
        <p:spPr>
          <a:xfrm>
            <a:off x="8320011" y="1560927"/>
            <a:ext cx="1520310" cy="1284340"/>
          </a:xfrm>
          <a:prstGeom prst="rect">
            <a:avLst/>
          </a:prstGeom>
        </p:spPr>
      </p:pic>
      <p:pic>
        <p:nvPicPr>
          <p:cNvPr id="7" name="Grafik 6">
            <a:hlinkClick r:id="rId2"/>
            <a:extLst>
              <a:ext uri="{FF2B5EF4-FFF2-40B4-BE49-F238E27FC236}">
                <a16:creationId xmlns:a16="http://schemas.microsoft.com/office/drawing/2014/main" id="{324FCDD9-1490-48B3-8702-CD510B5DB530}"/>
              </a:ext>
            </a:extLst>
          </p:cNvPr>
          <p:cNvPicPr>
            <a:picLocks noChangeAspect="1"/>
          </p:cNvPicPr>
          <p:nvPr/>
        </p:nvPicPr>
        <p:blipFill rotWithShape="1">
          <a:blip r:embed="rId3"/>
          <a:srcRect l="26028" t="76135" r="49317"/>
          <a:stretch/>
        </p:blipFill>
        <p:spPr>
          <a:xfrm>
            <a:off x="8463646" y="3009663"/>
            <a:ext cx="1440160" cy="1284340"/>
          </a:xfrm>
          <a:prstGeom prst="rect">
            <a:avLst/>
          </a:prstGeom>
        </p:spPr>
      </p:pic>
      <p:sp>
        <p:nvSpPr>
          <p:cNvPr id="8" name="Rechteck 7">
            <a:extLst>
              <a:ext uri="{FF2B5EF4-FFF2-40B4-BE49-F238E27FC236}">
                <a16:creationId xmlns:a16="http://schemas.microsoft.com/office/drawing/2014/main" id="{68C30137-E79B-4BF4-82D1-D1D1D2824952}"/>
              </a:ext>
            </a:extLst>
          </p:cNvPr>
          <p:cNvSpPr/>
          <p:nvPr/>
        </p:nvSpPr>
        <p:spPr>
          <a:xfrm>
            <a:off x="8469698" y="4580137"/>
            <a:ext cx="1578425" cy="461665"/>
          </a:xfrm>
          <a:prstGeom prst="rect">
            <a:avLst/>
          </a:prstGeom>
        </p:spPr>
        <p:txBody>
          <a:bodyPr wrap="square">
            <a:spAutoFit/>
          </a:bodyPr>
          <a:lstStyle/>
          <a:p>
            <a:r>
              <a:rPr lang="de-DE" sz="1200" dirty="0">
                <a:solidFill>
                  <a:prstClr val="black"/>
                </a:solidFill>
                <a:latin typeface="Calibri"/>
                <a:hlinkClick r:id="rId2"/>
              </a:rPr>
              <a:t>https://quantumatlas.umd.edu/search</a:t>
            </a:r>
            <a:endParaRPr lang="de-DE" sz="1200" dirty="0">
              <a:solidFill>
                <a:prstClr val="black"/>
              </a:solidFill>
              <a:latin typeface="Calibri"/>
            </a:endParaRPr>
          </a:p>
        </p:txBody>
      </p:sp>
    </p:spTree>
    <p:extLst>
      <p:ext uri="{BB962C8B-B14F-4D97-AF65-F5344CB8AC3E}">
        <p14:creationId xmlns:p14="http://schemas.microsoft.com/office/powerpoint/2010/main" val="238141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solidFill>
            <a:schemeClr val="tx1"/>
          </a:solidFill>
        </p:spPr>
        <p:txBody>
          <a:bodyPr>
            <a:normAutofit fontScale="92500"/>
          </a:bodyPr>
          <a:lstStyle/>
          <a:p>
            <a:r>
              <a:rPr lang="nl-NL" dirty="0">
                <a:solidFill>
                  <a:schemeClr val="bg1"/>
                </a:solidFill>
              </a:rPr>
              <a:t>Was de favoriete interpretatie van </a:t>
            </a:r>
            <a:r>
              <a:rPr lang="nl-NL" b="1" dirty="0">
                <a:solidFill>
                  <a:schemeClr val="bg1"/>
                </a:solidFill>
              </a:rPr>
              <a:t>Niels Bohr</a:t>
            </a:r>
            <a:r>
              <a:rPr lang="nl-NL" dirty="0">
                <a:solidFill>
                  <a:schemeClr val="bg1"/>
                </a:solidFill>
              </a:rPr>
              <a:t>.</a:t>
            </a:r>
          </a:p>
          <a:p>
            <a:r>
              <a:rPr lang="nl-NL" dirty="0">
                <a:solidFill>
                  <a:schemeClr val="bg1"/>
                </a:solidFill>
              </a:rPr>
              <a:t>Zegt niets over </a:t>
            </a:r>
            <a:r>
              <a:rPr lang="nl-NL" b="1" dirty="0">
                <a:solidFill>
                  <a:srgbClr val="FFFF00"/>
                </a:solidFill>
              </a:rPr>
              <a:t>wat</a:t>
            </a:r>
            <a:r>
              <a:rPr lang="nl-NL" dirty="0">
                <a:solidFill>
                  <a:schemeClr val="bg1"/>
                </a:solidFill>
              </a:rPr>
              <a:t> het elektron echt is.</a:t>
            </a:r>
          </a:p>
          <a:p>
            <a:r>
              <a:rPr lang="nl-NL" dirty="0">
                <a:solidFill>
                  <a:schemeClr val="bg1"/>
                </a:solidFill>
              </a:rPr>
              <a:t>Zegt niets over </a:t>
            </a:r>
            <a:r>
              <a:rPr lang="nl-NL" b="1" dirty="0">
                <a:solidFill>
                  <a:srgbClr val="FFFF00"/>
                </a:solidFill>
              </a:rPr>
              <a:t>waar</a:t>
            </a:r>
            <a:r>
              <a:rPr lang="nl-NL" dirty="0">
                <a:solidFill>
                  <a:schemeClr val="bg1"/>
                </a:solidFill>
              </a:rPr>
              <a:t> het elektron is als het onderweg is.</a:t>
            </a:r>
          </a:p>
          <a:p>
            <a:r>
              <a:rPr lang="nl-NL" dirty="0">
                <a:solidFill>
                  <a:schemeClr val="bg1"/>
                </a:solidFill>
              </a:rPr>
              <a:t>De vraag naar de plaats van het elektron is </a:t>
            </a:r>
            <a:r>
              <a:rPr lang="nl-NL" dirty="0">
                <a:solidFill>
                  <a:srgbClr val="FFFF00"/>
                </a:solidFill>
              </a:rPr>
              <a:t>zinloos</a:t>
            </a:r>
            <a:r>
              <a:rPr lang="nl-NL" dirty="0">
                <a:solidFill>
                  <a:schemeClr val="bg1"/>
                </a:solidFill>
              </a:rPr>
              <a:t>, omdat het de eigenschap ‘plaats’ niet heeft.</a:t>
            </a:r>
          </a:p>
          <a:p>
            <a:r>
              <a:rPr lang="nl-NL" dirty="0">
                <a:solidFill>
                  <a:schemeClr val="bg1"/>
                </a:solidFill>
              </a:rPr>
              <a:t>Zegt niets over </a:t>
            </a:r>
            <a:r>
              <a:rPr lang="nl-NL" b="1" dirty="0">
                <a:solidFill>
                  <a:srgbClr val="FFFF00"/>
                </a:solidFill>
              </a:rPr>
              <a:t>waarom</a:t>
            </a:r>
            <a:r>
              <a:rPr lang="nl-NL" dirty="0">
                <a:solidFill>
                  <a:srgbClr val="FFFF00"/>
                </a:solidFill>
              </a:rPr>
              <a:t> </a:t>
            </a:r>
            <a:r>
              <a:rPr lang="nl-NL" dirty="0">
                <a:solidFill>
                  <a:schemeClr val="bg1"/>
                </a:solidFill>
              </a:rPr>
              <a:t>een elektron op een bepaalde plek terecht komt (=gemeten wordt).</a:t>
            </a:r>
          </a:p>
          <a:p>
            <a:r>
              <a:rPr lang="nl-NL" dirty="0">
                <a:solidFill>
                  <a:schemeClr val="bg1"/>
                </a:solidFill>
              </a:rPr>
              <a:t>Kan wel exact voorspellen hoe groot </a:t>
            </a:r>
            <a:r>
              <a:rPr lang="nl-NL" b="1" dirty="0">
                <a:solidFill>
                  <a:srgbClr val="FFFF00"/>
                </a:solidFill>
              </a:rPr>
              <a:t>de kans</a:t>
            </a:r>
            <a:r>
              <a:rPr lang="nl-NL" b="1" dirty="0">
                <a:solidFill>
                  <a:schemeClr val="bg1"/>
                </a:solidFill>
              </a:rPr>
              <a:t> </a:t>
            </a:r>
            <a:r>
              <a:rPr lang="nl-NL" dirty="0">
                <a:solidFill>
                  <a:schemeClr val="bg1"/>
                </a:solidFill>
              </a:rPr>
              <a:t>is dat het elektron op een bepaalde plek landt.</a:t>
            </a:r>
          </a:p>
          <a:p>
            <a:endParaRPr lang="nl-NL" dirty="0">
              <a:solidFill>
                <a:schemeClr val="bg1"/>
              </a:solidFill>
            </a:endParaRPr>
          </a:p>
        </p:txBody>
      </p:sp>
      <p:sp>
        <p:nvSpPr>
          <p:cNvPr id="2" name="Titel 1"/>
          <p:cNvSpPr>
            <a:spLocks noGrp="1"/>
          </p:cNvSpPr>
          <p:nvPr>
            <p:ph type="title"/>
          </p:nvPr>
        </p:nvSpPr>
        <p:spPr>
          <a:solidFill>
            <a:schemeClr val="tx1"/>
          </a:solidFill>
        </p:spPr>
        <p:txBody>
          <a:bodyPr/>
          <a:lstStyle/>
          <a:p>
            <a:r>
              <a:rPr lang="nl-NL" dirty="0">
                <a:solidFill>
                  <a:schemeClr val="bg1"/>
                </a:solidFill>
              </a:rPr>
              <a:t>De </a:t>
            </a:r>
            <a:r>
              <a:rPr lang="nl-NL" dirty="0" err="1">
                <a:solidFill>
                  <a:schemeClr val="bg1"/>
                </a:solidFill>
              </a:rPr>
              <a:t>Kopenhaagse</a:t>
            </a:r>
            <a:r>
              <a:rPr lang="nl-NL" dirty="0">
                <a:solidFill>
                  <a:schemeClr val="bg1"/>
                </a:solidFill>
              </a:rPr>
              <a:t> interpretatie</a:t>
            </a:r>
          </a:p>
        </p:txBody>
      </p:sp>
      <p:pic>
        <p:nvPicPr>
          <p:cNvPr id="8196" name="Picture 4" descr="Gerelateerde afbee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4" y="1741186"/>
            <a:ext cx="3024336" cy="4239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46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196"/>
                                        </p:tgtEl>
                                        <p:attrNameLst>
                                          <p:attrName>style.visibility</p:attrName>
                                        </p:attrNameLst>
                                      </p:cBhvr>
                                      <p:to>
                                        <p:strVal val="visible"/>
                                      </p:to>
                                    </p:set>
                                    <p:animEffect transition="in" filter="fade">
                                      <p:cBhvr>
                                        <p:cTn id="9" dur="500"/>
                                        <p:tgtEl>
                                          <p:spTgt spid="819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0" presetClass="exit" presetSubtype="0" fill="hold" nodeType="withEffect">
                                  <p:stCondLst>
                                    <p:cond delay="0"/>
                                  </p:stCondLst>
                                  <p:childTnLst>
                                    <p:animEffect transition="out" filter="fade">
                                      <p:cBhvr>
                                        <p:cTn id="15" dur="500"/>
                                        <p:tgtEl>
                                          <p:spTgt spid="8196"/>
                                        </p:tgtEl>
                                      </p:cBhvr>
                                    </p:animEffect>
                                    <p:set>
                                      <p:cBhvr>
                                        <p:cTn id="16" dur="1" fill="hold">
                                          <p:stCondLst>
                                            <p:cond delay="499"/>
                                          </p:stCondLst>
                                        </p:cTn>
                                        <p:tgtEl>
                                          <p:spTgt spid="819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E53A932A-605D-48D1-AC94-B45BB60B34AB}"/>
              </a:ext>
            </a:extLst>
          </p:cNvPr>
          <p:cNvSpPr>
            <a:spLocks noGrp="1"/>
          </p:cNvSpPr>
          <p:nvPr>
            <p:ph idx="1"/>
          </p:nvPr>
        </p:nvSpPr>
        <p:spPr>
          <a:xfrm>
            <a:off x="2063552" y="1525807"/>
            <a:ext cx="10128444" cy="4781128"/>
          </a:xfrm>
        </p:spPr>
        <p:txBody>
          <a:bodyPr/>
          <a:lstStyle/>
          <a:p>
            <a:endParaRPr lang="nl-NL" dirty="0"/>
          </a:p>
        </p:txBody>
      </p:sp>
      <p:sp>
        <p:nvSpPr>
          <p:cNvPr id="2" name="Titel 1"/>
          <p:cNvSpPr>
            <a:spLocks noGrp="1"/>
          </p:cNvSpPr>
          <p:nvPr>
            <p:ph type="title"/>
          </p:nvPr>
        </p:nvSpPr>
        <p:spPr>
          <a:solidFill>
            <a:schemeClr val="tx1"/>
          </a:solidFill>
        </p:spPr>
        <p:txBody>
          <a:bodyPr/>
          <a:lstStyle/>
          <a:p>
            <a:r>
              <a:rPr lang="nl-NL" dirty="0">
                <a:solidFill>
                  <a:schemeClr val="bg1"/>
                </a:solidFill>
              </a:rPr>
              <a:t>De </a:t>
            </a:r>
            <a:r>
              <a:rPr lang="nl-NL" dirty="0" err="1">
                <a:solidFill>
                  <a:schemeClr val="bg1"/>
                </a:solidFill>
              </a:rPr>
              <a:t>Kopenhaagse</a:t>
            </a:r>
            <a:r>
              <a:rPr lang="nl-NL" dirty="0">
                <a:solidFill>
                  <a:schemeClr val="bg1"/>
                </a:solidFill>
              </a:rPr>
              <a:t> interpretatie</a:t>
            </a:r>
          </a:p>
        </p:txBody>
      </p:sp>
      <p:pic>
        <p:nvPicPr>
          <p:cNvPr id="83970" name="Picture 2" descr="http://izquotes.com/quotes-pictures/quote-if-i-were-forced-to-sum-up-in-one-sentence-what-the-copenhagen-interpretation-says-to-me-it-would-david-mermin-252782.jpg"/>
          <p:cNvPicPr>
            <a:picLocks noChangeAspect="1" noChangeArrowheads="1"/>
          </p:cNvPicPr>
          <p:nvPr/>
        </p:nvPicPr>
        <p:blipFill>
          <a:blip r:embed="rId2" cstate="print"/>
          <a:srcRect l="1779" t="5670" r="1277" b="16841"/>
          <a:stretch>
            <a:fillRect/>
          </a:stretch>
        </p:blipFill>
        <p:spPr bwMode="auto">
          <a:xfrm>
            <a:off x="2063552" y="2330241"/>
            <a:ext cx="7848872" cy="2952328"/>
          </a:xfrm>
          <a:prstGeom prst="rect">
            <a:avLst/>
          </a:prstGeom>
          <a:noFill/>
        </p:spPr>
      </p:pic>
    </p:spTree>
    <p:extLst>
      <p:ext uri="{BB962C8B-B14F-4D97-AF65-F5344CB8AC3E}">
        <p14:creationId xmlns:p14="http://schemas.microsoft.com/office/powerpoint/2010/main" val="3306053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Alternatieve interpretaties 1</a:t>
            </a:r>
          </a:p>
        </p:txBody>
      </p:sp>
      <p:sp>
        <p:nvSpPr>
          <p:cNvPr id="5" name="Rechthoek 4"/>
          <p:cNvSpPr/>
          <p:nvPr/>
        </p:nvSpPr>
        <p:spPr>
          <a:xfrm>
            <a:off x="2144224" y="1326570"/>
            <a:ext cx="8424936" cy="2062103"/>
          </a:xfrm>
          <a:prstGeom prst="rect">
            <a:avLst/>
          </a:prstGeom>
        </p:spPr>
        <p:txBody>
          <a:bodyPr wrap="square">
            <a:spAutoFit/>
          </a:bodyPr>
          <a:lstStyle/>
          <a:p>
            <a:r>
              <a:rPr lang="nl-NL" sz="3200" b="1" dirty="0" err="1">
                <a:solidFill>
                  <a:prstClr val="black"/>
                </a:solidFill>
              </a:rPr>
              <a:t>Many</a:t>
            </a:r>
            <a:r>
              <a:rPr lang="nl-NL" sz="3200" b="1" dirty="0">
                <a:solidFill>
                  <a:prstClr val="black"/>
                </a:solidFill>
              </a:rPr>
              <a:t> </a:t>
            </a:r>
            <a:r>
              <a:rPr lang="nl-NL" sz="3200" b="1" dirty="0" err="1">
                <a:solidFill>
                  <a:prstClr val="black"/>
                </a:solidFill>
              </a:rPr>
              <a:t>Worlds</a:t>
            </a:r>
            <a:r>
              <a:rPr lang="nl-NL" sz="3200" b="1" dirty="0">
                <a:solidFill>
                  <a:prstClr val="black"/>
                </a:solidFill>
              </a:rPr>
              <a:t> </a:t>
            </a:r>
            <a:r>
              <a:rPr lang="nl-NL" sz="3200" b="1" dirty="0" err="1">
                <a:solidFill>
                  <a:prstClr val="black"/>
                </a:solidFill>
              </a:rPr>
              <a:t>interpretation</a:t>
            </a:r>
            <a:r>
              <a:rPr lang="nl-NL" sz="3200" b="1" dirty="0">
                <a:solidFill>
                  <a:prstClr val="black"/>
                </a:solidFill>
              </a:rPr>
              <a:t> </a:t>
            </a:r>
            <a:r>
              <a:rPr lang="nl-NL" sz="3200" dirty="0">
                <a:solidFill>
                  <a:prstClr val="black"/>
                </a:solidFill>
              </a:rPr>
              <a:t>(4:53 min):</a:t>
            </a:r>
          </a:p>
          <a:p>
            <a:pPr marL="457200" indent="-457200">
              <a:buFont typeface="Arial" panose="020B0604020202020204" pitchFamily="34" charset="0"/>
              <a:buChar char="•"/>
            </a:pPr>
            <a:r>
              <a:rPr lang="nl-NL" sz="3200" dirty="0">
                <a:solidFill>
                  <a:prstClr val="black"/>
                </a:solidFill>
              </a:rPr>
              <a:t>Komt tot dezelfde conclusies.</a:t>
            </a:r>
          </a:p>
          <a:p>
            <a:pPr marL="457200" indent="-457200">
              <a:buFont typeface="Arial" panose="020B0604020202020204" pitchFamily="34" charset="0"/>
              <a:buChar char="•"/>
            </a:pPr>
            <a:r>
              <a:rPr lang="nl-NL" sz="3200" dirty="0">
                <a:solidFill>
                  <a:prstClr val="black"/>
                </a:solidFill>
              </a:rPr>
              <a:t>Maar je mag wel vragen waar het elektron onderweg is  </a:t>
            </a:r>
            <a:endParaRPr lang="nl-NL" dirty="0">
              <a:solidFill>
                <a:prstClr val="black"/>
              </a:solidFill>
            </a:endParaRPr>
          </a:p>
        </p:txBody>
      </p:sp>
      <p:sp>
        <p:nvSpPr>
          <p:cNvPr id="9" name="Rechthoek 5">
            <a:hlinkClick r:id="rId2"/>
            <a:extLst>
              <a:ext uri="{FF2B5EF4-FFF2-40B4-BE49-F238E27FC236}">
                <a16:creationId xmlns:a16="http://schemas.microsoft.com/office/drawing/2014/main" id="{F2574D40-7685-4209-BE4D-E7E412C18F56}"/>
              </a:ext>
            </a:extLst>
          </p:cNvPr>
          <p:cNvSpPr/>
          <p:nvPr/>
        </p:nvSpPr>
        <p:spPr>
          <a:xfrm>
            <a:off x="2709767" y="6153382"/>
            <a:ext cx="5724636" cy="256686"/>
          </a:xfrm>
          <a:prstGeom prst="rect">
            <a:avLst/>
          </a:prstGeom>
        </p:spPr>
        <p:txBody>
          <a:bodyPr wrap="square" lIns="71323" tIns="35662" rIns="71323" bIns="35662">
            <a:spAutoFit/>
          </a:bodyPr>
          <a:lstStyle/>
          <a:p>
            <a:r>
              <a:rPr lang="nl-NL" sz="1200" u="sng" dirty="0">
                <a:solidFill>
                  <a:srgbClr val="0070C0"/>
                </a:solidFill>
                <a:latin typeface="Calibri"/>
              </a:rPr>
              <a:t>https://www.youtube.com/watch?v=mqofuYCz9gs&amp;ab_channel=DoS-DomainofScience</a:t>
            </a:r>
          </a:p>
        </p:txBody>
      </p:sp>
      <p:sp>
        <p:nvSpPr>
          <p:cNvPr id="10" name="Tijdelijke aanduiding voor dianummer 2">
            <a:extLst>
              <a:ext uri="{FF2B5EF4-FFF2-40B4-BE49-F238E27FC236}">
                <a16:creationId xmlns:a16="http://schemas.microsoft.com/office/drawing/2014/main" id="{C34573C0-CB86-4527-BBCE-C28D9DAF91F9}"/>
              </a:ext>
            </a:extLst>
          </p:cNvPr>
          <p:cNvSpPr txBox="1">
            <a:spLocks/>
          </p:cNvSpPr>
          <p:nvPr/>
        </p:nvSpPr>
        <p:spPr>
          <a:xfrm>
            <a:off x="7671093" y="6540148"/>
            <a:ext cx="2133600" cy="3105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E98D9B-493C-422E-9A89-143A110E73CA}" type="slidenum">
              <a:rPr lang="de-DE" smtClean="0">
                <a:solidFill>
                  <a:prstClr val="white"/>
                </a:solidFill>
                <a:latin typeface="Calibri"/>
              </a:rPr>
              <a:pPr/>
              <a:t>58</a:t>
            </a:fld>
            <a:endParaRPr lang="de-DE" dirty="0">
              <a:solidFill>
                <a:prstClr val="white"/>
              </a:solidFill>
              <a:latin typeface="Calibri"/>
            </a:endParaRPr>
          </a:p>
        </p:txBody>
      </p:sp>
      <p:sp>
        <p:nvSpPr>
          <p:cNvPr id="11" name="Rechthoek 8">
            <a:extLst>
              <a:ext uri="{FF2B5EF4-FFF2-40B4-BE49-F238E27FC236}">
                <a16:creationId xmlns:a16="http://schemas.microsoft.com/office/drawing/2014/main" id="{8CF0D91A-6502-44C2-A7D4-0F88A92ABE66}"/>
              </a:ext>
            </a:extLst>
          </p:cNvPr>
          <p:cNvSpPr/>
          <p:nvPr/>
        </p:nvSpPr>
        <p:spPr>
          <a:xfrm>
            <a:off x="6879005" y="5599610"/>
            <a:ext cx="2090691" cy="369332"/>
          </a:xfrm>
          <a:prstGeom prst="rect">
            <a:avLst/>
          </a:prstGeom>
        </p:spPr>
        <p:txBody>
          <a:bodyPr wrap="square">
            <a:spAutoFit/>
          </a:bodyPr>
          <a:lstStyle/>
          <a:p>
            <a:r>
              <a:rPr lang="nl-NL" sz="900" dirty="0">
                <a:solidFill>
                  <a:prstClr val="black"/>
                </a:solidFill>
                <a:latin typeface="Calibri"/>
              </a:rPr>
              <a:t>© Dominic Walliman,  </a:t>
            </a:r>
            <a:r>
              <a:rPr lang="nl-NL" sz="900" dirty="0" err="1">
                <a:solidFill>
                  <a:prstClr val="black"/>
                </a:solidFill>
                <a:latin typeface="Calibri"/>
              </a:rPr>
              <a:t>DoS</a:t>
            </a:r>
            <a:r>
              <a:rPr lang="nl-NL" sz="900" dirty="0">
                <a:solidFill>
                  <a:prstClr val="black"/>
                </a:solidFill>
                <a:latin typeface="Calibri"/>
              </a:rPr>
              <a:t> Domain of </a:t>
            </a:r>
            <a:r>
              <a:rPr lang="nl-NL" sz="900" dirty="0" err="1">
                <a:solidFill>
                  <a:prstClr val="black"/>
                </a:solidFill>
                <a:latin typeface="Calibri"/>
              </a:rPr>
              <a:t>Science</a:t>
            </a:r>
            <a:r>
              <a:rPr lang="nl-NL" sz="900" dirty="0">
                <a:solidFill>
                  <a:prstClr val="black"/>
                </a:solidFill>
                <a:latin typeface="Calibri"/>
              </a:rPr>
              <a:t>  via YouTube, 2019  </a:t>
            </a:r>
          </a:p>
        </p:txBody>
      </p:sp>
      <p:pic>
        <p:nvPicPr>
          <p:cNvPr id="12" name="Picture 2">
            <a:hlinkClick r:id="rId2"/>
            <a:extLst>
              <a:ext uri="{FF2B5EF4-FFF2-40B4-BE49-F238E27FC236}">
                <a16:creationId xmlns:a16="http://schemas.microsoft.com/office/drawing/2014/main" id="{EB30FCDC-81E3-47F0-B262-0537CE15A3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2581" y="4020951"/>
            <a:ext cx="3741957" cy="2108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hthoek 6">
            <a:extLst>
              <a:ext uri="{FF2B5EF4-FFF2-40B4-BE49-F238E27FC236}">
                <a16:creationId xmlns:a16="http://schemas.microsoft.com/office/drawing/2014/main" id="{D9EF9DEF-4E17-457E-B746-71429C5C0DBD}"/>
              </a:ext>
            </a:extLst>
          </p:cNvPr>
          <p:cNvSpPr/>
          <p:nvPr/>
        </p:nvSpPr>
        <p:spPr>
          <a:xfrm>
            <a:off x="2630532" y="3374620"/>
            <a:ext cx="7452321" cy="646331"/>
          </a:xfrm>
          <a:prstGeom prst="rect">
            <a:avLst/>
          </a:prstGeom>
        </p:spPr>
        <p:txBody>
          <a:bodyPr wrap="square">
            <a:spAutoFit/>
          </a:bodyPr>
          <a:lstStyle/>
          <a:p>
            <a:r>
              <a:rPr lang="en-GB" dirty="0">
                <a:solidFill>
                  <a:prstClr val="black"/>
                </a:solidFill>
                <a:latin typeface="Calibri"/>
              </a:rPr>
              <a:t>Many Worlds interpretation (in less than two minutes, from 3:53 to 5:40, or start from the beginning for also the Copenhagen interpretation):</a:t>
            </a:r>
          </a:p>
        </p:txBody>
      </p:sp>
    </p:spTree>
    <p:extLst>
      <p:ext uri="{BB962C8B-B14F-4D97-AF65-F5344CB8AC3E}">
        <p14:creationId xmlns:p14="http://schemas.microsoft.com/office/powerpoint/2010/main" val="1674296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Alternatieve interpretaties 2</a:t>
            </a:r>
          </a:p>
        </p:txBody>
      </p:sp>
      <p:sp>
        <p:nvSpPr>
          <p:cNvPr id="5" name="Rechthoek 4"/>
          <p:cNvSpPr/>
          <p:nvPr/>
        </p:nvSpPr>
        <p:spPr>
          <a:xfrm>
            <a:off x="1991537" y="1391351"/>
            <a:ext cx="8424936" cy="2339102"/>
          </a:xfrm>
          <a:prstGeom prst="rect">
            <a:avLst/>
          </a:prstGeom>
        </p:spPr>
        <p:txBody>
          <a:bodyPr wrap="square">
            <a:spAutoFit/>
          </a:bodyPr>
          <a:lstStyle/>
          <a:p>
            <a:r>
              <a:rPr lang="nl-NL" sz="3200" b="1" dirty="0">
                <a:solidFill>
                  <a:prstClr val="black"/>
                </a:solidFill>
              </a:rPr>
              <a:t>Pilot Wave interpretatie </a:t>
            </a:r>
            <a:r>
              <a:rPr lang="nl-NL" sz="3200" dirty="0">
                <a:solidFill>
                  <a:prstClr val="black"/>
                </a:solidFill>
              </a:rPr>
              <a:t>(7:40 min): </a:t>
            </a:r>
          </a:p>
          <a:p>
            <a:pPr marL="457200" indent="-457200">
              <a:buFont typeface="Arial" panose="020B0604020202020204" pitchFamily="34" charset="0"/>
              <a:buChar char="•"/>
            </a:pPr>
            <a:r>
              <a:rPr lang="nl-NL" sz="3200" dirty="0">
                <a:solidFill>
                  <a:prstClr val="black"/>
                </a:solidFill>
              </a:rPr>
              <a:t>Komt tot dezelfde conclusies.</a:t>
            </a:r>
          </a:p>
          <a:p>
            <a:pPr marL="457200" indent="-457200">
              <a:buFont typeface="Arial" panose="020B0604020202020204" pitchFamily="34" charset="0"/>
              <a:buChar char="•"/>
            </a:pPr>
            <a:r>
              <a:rPr lang="nl-NL" sz="3200" dirty="0">
                <a:solidFill>
                  <a:prstClr val="black"/>
                </a:solidFill>
              </a:rPr>
              <a:t>Maar het elektron is </a:t>
            </a:r>
            <a:r>
              <a:rPr lang="nl-NL" sz="3200" b="1" dirty="0">
                <a:solidFill>
                  <a:prstClr val="black"/>
                </a:solidFill>
              </a:rPr>
              <a:t>altijd</a:t>
            </a:r>
            <a:r>
              <a:rPr lang="nl-NL" sz="3200" dirty="0">
                <a:solidFill>
                  <a:prstClr val="black"/>
                </a:solidFill>
              </a:rPr>
              <a:t> een deeltje.</a:t>
            </a:r>
          </a:p>
          <a:p>
            <a:pPr marL="457200" indent="-457200">
              <a:buFont typeface="Arial" panose="020B0604020202020204" pitchFamily="34" charset="0"/>
              <a:buChar char="•"/>
            </a:pPr>
            <a:r>
              <a:rPr lang="nl-NL" sz="3200" dirty="0">
                <a:solidFill>
                  <a:prstClr val="black"/>
                </a:solidFill>
              </a:rPr>
              <a:t>We weten alleen niet waar het is.</a:t>
            </a:r>
          </a:p>
          <a:p>
            <a:pPr marL="457200" indent="-457200">
              <a:buFont typeface="Arial" panose="020B0604020202020204" pitchFamily="34" charset="0"/>
              <a:buChar char="•"/>
            </a:pPr>
            <a:endParaRPr lang="nl-NL" dirty="0">
              <a:solidFill>
                <a:prstClr val="black"/>
              </a:solidFill>
            </a:endParaRPr>
          </a:p>
        </p:txBody>
      </p:sp>
      <p:pic>
        <p:nvPicPr>
          <p:cNvPr id="7" name="Picture 2">
            <a:hlinkClick r:id="rId2"/>
          </p:cNvPr>
          <p:cNvPicPr>
            <a:picLocks noChangeAspect="1" noChangeArrowheads="1"/>
          </p:cNvPicPr>
          <p:nvPr/>
        </p:nvPicPr>
        <p:blipFill>
          <a:blip r:embed="rId3" cstate="print"/>
          <a:srcRect/>
          <a:stretch>
            <a:fillRect/>
          </a:stretch>
        </p:blipFill>
        <p:spPr bwMode="auto">
          <a:xfrm>
            <a:off x="4757317" y="3730453"/>
            <a:ext cx="2605359" cy="1512168"/>
          </a:xfrm>
          <a:prstGeom prst="rect">
            <a:avLst/>
          </a:prstGeom>
          <a:noFill/>
          <a:ln w="9525">
            <a:noFill/>
            <a:miter lim="800000"/>
            <a:headEnd/>
            <a:tailEnd/>
          </a:ln>
        </p:spPr>
      </p:pic>
      <p:sp>
        <p:nvSpPr>
          <p:cNvPr id="3" name="Rechthoek 2">
            <a:hlinkClick r:id="rId2"/>
          </p:cNvPr>
          <p:cNvSpPr/>
          <p:nvPr/>
        </p:nvSpPr>
        <p:spPr>
          <a:xfrm>
            <a:off x="4457634" y="5517232"/>
            <a:ext cx="3204723" cy="369332"/>
          </a:xfrm>
          <a:prstGeom prst="rect">
            <a:avLst/>
          </a:prstGeom>
        </p:spPr>
        <p:txBody>
          <a:bodyPr wrap="none">
            <a:spAutoFit/>
          </a:bodyPr>
          <a:lstStyle/>
          <a:p>
            <a:r>
              <a:rPr lang="nl-NL" dirty="0">
                <a:solidFill>
                  <a:prstClr val="black"/>
                </a:solidFill>
              </a:rPr>
              <a:t>https://youtu.be/WIyTZDHuarQ</a:t>
            </a:r>
          </a:p>
        </p:txBody>
      </p:sp>
    </p:spTree>
    <p:extLst>
      <p:ext uri="{BB962C8B-B14F-4D97-AF65-F5344CB8AC3E}">
        <p14:creationId xmlns:p14="http://schemas.microsoft.com/office/powerpoint/2010/main" val="2089593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714182"/>
            <a:ext cx="72294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nl-NL" dirty="0"/>
              <a:t>Alternatieve interpretaties 3</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760" y="2252856"/>
            <a:ext cx="4886325"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129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wipe(up)">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a:buNone/>
            </a:pPr>
            <a:r>
              <a:rPr lang="nl-NL" dirty="0"/>
              <a:t>atoommodellen</a:t>
            </a:r>
          </a:p>
        </p:txBody>
      </p:sp>
      <p:sp>
        <p:nvSpPr>
          <p:cNvPr id="2" name="Titel 1"/>
          <p:cNvSpPr>
            <a:spLocks noGrp="1"/>
          </p:cNvSpPr>
          <p:nvPr>
            <p:ph type="title"/>
          </p:nvPr>
        </p:nvSpPr>
        <p:spPr/>
        <p:txBody>
          <a:bodyPr/>
          <a:lstStyle/>
          <a:p>
            <a:r>
              <a:rPr lang="nl-NL" dirty="0"/>
              <a:t>Elektron in een atoom </a:t>
            </a: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3819" y="1484784"/>
            <a:ext cx="3278525" cy="461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339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135560" y="116632"/>
            <a:ext cx="8229600" cy="1143000"/>
          </a:xfrm>
          <a:prstGeom prst="rect">
            <a:avLst/>
          </a:prstGeom>
        </p:spPr>
        <p:txBody>
          <a:bodyPr vert="horz" lIns="91440" tIns="45720" rIns="91440" bIns="45720" rtlCol="0" anchor="ctr">
            <a:normAutofit/>
          </a:bodyPr>
          <a:lstStyle/>
          <a:p>
            <a:pPr algn="ctr">
              <a:spcBef>
                <a:spcPct val="0"/>
              </a:spcBef>
              <a:defRPr/>
            </a:pPr>
            <a:r>
              <a:rPr lang="en-US" sz="4400" dirty="0" err="1">
                <a:solidFill>
                  <a:prstClr val="black"/>
                </a:solidFill>
              </a:rPr>
              <a:t>Bohrmodel</a:t>
            </a:r>
            <a:r>
              <a:rPr lang="en-US" sz="4400" dirty="0">
                <a:solidFill>
                  <a:prstClr val="black"/>
                </a:solidFill>
              </a:rPr>
              <a:t> en </a:t>
            </a:r>
            <a:r>
              <a:rPr lang="en-US" sz="4400" dirty="0" err="1">
                <a:solidFill>
                  <a:prstClr val="black"/>
                </a:solidFill>
              </a:rPr>
              <a:t>lijnenspectra</a:t>
            </a:r>
            <a:endParaRPr lang="en-US" sz="4400" dirty="0">
              <a:solidFill>
                <a:prstClr val="black"/>
              </a:solidFill>
            </a:endParaRPr>
          </a:p>
        </p:txBody>
      </p:sp>
      <p:sp>
        <p:nvSpPr>
          <p:cNvPr id="6" name="Text Box 5"/>
          <p:cNvSpPr txBox="1">
            <a:spLocks noChangeArrowheads="1"/>
          </p:cNvSpPr>
          <p:nvPr/>
        </p:nvSpPr>
        <p:spPr bwMode="auto">
          <a:xfrm>
            <a:off x="2495600" y="5301208"/>
            <a:ext cx="9505056" cy="369332"/>
          </a:xfrm>
          <a:prstGeom prst="rect">
            <a:avLst/>
          </a:prstGeom>
          <a:noFill/>
          <a:ln w="9525">
            <a:noFill/>
            <a:miter lim="800000"/>
            <a:headEnd/>
            <a:tailEnd/>
          </a:ln>
        </p:spPr>
        <p:txBody>
          <a:bodyPr wrap="square">
            <a:spAutoFit/>
          </a:bodyPr>
          <a:lstStyle/>
          <a:p>
            <a:r>
              <a:rPr lang="en-US" dirty="0">
                <a:solidFill>
                  <a:prstClr val="black"/>
                </a:solidFill>
              </a:rPr>
              <a:t>Model van Bohr </a:t>
            </a:r>
            <a:r>
              <a:rPr lang="en-US" dirty="0" err="1">
                <a:solidFill>
                  <a:prstClr val="black"/>
                </a:solidFill>
              </a:rPr>
              <a:t>verklaart</a:t>
            </a:r>
            <a:r>
              <a:rPr lang="en-US" dirty="0">
                <a:solidFill>
                  <a:prstClr val="black"/>
                </a:solidFill>
              </a:rPr>
              <a:t>  </a:t>
            </a:r>
            <a:r>
              <a:rPr lang="en-US" dirty="0" err="1">
                <a:solidFill>
                  <a:prstClr val="black"/>
                </a:solidFill>
              </a:rPr>
              <a:t>lijnenspectrum</a:t>
            </a:r>
            <a:r>
              <a:rPr lang="en-US" dirty="0">
                <a:solidFill>
                  <a:prstClr val="black"/>
                </a:solidFill>
              </a:rPr>
              <a:t>  </a:t>
            </a:r>
            <a:r>
              <a:rPr lang="en-US" dirty="0" err="1">
                <a:solidFill>
                  <a:prstClr val="black"/>
                </a:solidFill>
              </a:rPr>
              <a:t>als</a:t>
            </a:r>
            <a:r>
              <a:rPr lang="en-US" dirty="0">
                <a:solidFill>
                  <a:prstClr val="black"/>
                </a:solidFill>
              </a:rPr>
              <a:t> </a:t>
            </a:r>
            <a:r>
              <a:rPr lang="en-US" dirty="0" err="1">
                <a:solidFill>
                  <a:prstClr val="black"/>
                </a:solidFill>
              </a:rPr>
              <a:t>gevolg</a:t>
            </a:r>
            <a:r>
              <a:rPr lang="en-US" dirty="0">
                <a:solidFill>
                  <a:prstClr val="black"/>
                </a:solidFill>
              </a:rPr>
              <a:t> van </a:t>
            </a:r>
            <a:r>
              <a:rPr lang="en-US" dirty="0" err="1">
                <a:solidFill>
                  <a:prstClr val="black"/>
                </a:solidFill>
              </a:rPr>
              <a:t>quantisering</a:t>
            </a:r>
            <a:r>
              <a:rPr lang="en-US" dirty="0">
                <a:solidFill>
                  <a:prstClr val="black"/>
                </a:solidFill>
              </a:rPr>
              <a:t> van de </a:t>
            </a:r>
            <a:r>
              <a:rPr lang="en-US" dirty="0" err="1">
                <a:solidFill>
                  <a:prstClr val="black"/>
                </a:solidFill>
              </a:rPr>
              <a:t>energietoestanden</a:t>
            </a:r>
            <a:r>
              <a:rPr lang="en-US" dirty="0">
                <a:solidFill>
                  <a:prstClr val="black"/>
                </a:solidFill>
              </a:rPr>
              <a:t>.</a:t>
            </a:r>
          </a:p>
        </p:txBody>
      </p:sp>
      <p:sp>
        <p:nvSpPr>
          <p:cNvPr id="10" name="Rechthoek 9"/>
          <p:cNvSpPr/>
          <p:nvPr/>
        </p:nvSpPr>
        <p:spPr>
          <a:xfrm>
            <a:off x="2495600" y="5813410"/>
            <a:ext cx="8322471" cy="523220"/>
          </a:xfrm>
          <a:prstGeom prst="rect">
            <a:avLst/>
          </a:prstGeom>
        </p:spPr>
        <p:txBody>
          <a:bodyPr wrap="none">
            <a:spAutoFit/>
          </a:bodyPr>
          <a:lstStyle/>
          <a:p>
            <a:r>
              <a:rPr lang="en-US" altLang="nl-NL" sz="2800" dirty="0" err="1">
                <a:solidFill>
                  <a:prstClr val="black"/>
                </a:solidFill>
              </a:rPr>
              <a:t>Waarom</a:t>
            </a:r>
            <a:r>
              <a:rPr lang="en-US" altLang="nl-NL" sz="2800" dirty="0">
                <a:solidFill>
                  <a:prstClr val="black"/>
                </a:solidFill>
              </a:rPr>
              <a:t> is </a:t>
            </a:r>
            <a:r>
              <a:rPr lang="en-US" altLang="nl-NL" sz="2800" dirty="0" err="1">
                <a:solidFill>
                  <a:prstClr val="black"/>
                </a:solidFill>
              </a:rPr>
              <a:t>er</a:t>
            </a:r>
            <a:r>
              <a:rPr lang="en-US" altLang="nl-NL" sz="2800" dirty="0">
                <a:solidFill>
                  <a:prstClr val="black"/>
                </a:solidFill>
              </a:rPr>
              <a:t> maar </a:t>
            </a:r>
            <a:r>
              <a:rPr lang="en-US" altLang="nl-NL" sz="2800" dirty="0" err="1">
                <a:solidFill>
                  <a:prstClr val="black"/>
                </a:solidFill>
              </a:rPr>
              <a:t>een</a:t>
            </a:r>
            <a:r>
              <a:rPr lang="en-US" altLang="nl-NL" sz="2800" dirty="0">
                <a:solidFill>
                  <a:prstClr val="black"/>
                </a:solidFill>
              </a:rPr>
              <a:t> </a:t>
            </a:r>
            <a:r>
              <a:rPr lang="en-US" altLang="nl-NL" sz="2800" dirty="0" err="1">
                <a:solidFill>
                  <a:prstClr val="black"/>
                </a:solidFill>
              </a:rPr>
              <a:t>beperkt</a:t>
            </a:r>
            <a:r>
              <a:rPr lang="en-US" altLang="nl-NL" sz="2800" dirty="0">
                <a:solidFill>
                  <a:prstClr val="black"/>
                </a:solidFill>
              </a:rPr>
              <a:t> </a:t>
            </a:r>
            <a:r>
              <a:rPr lang="en-US" altLang="nl-NL" sz="2800" dirty="0" err="1">
                <a:solidFill>
                  <a:prstClr val="black"/>
                </a:solidFill>
              </a:rPr>
              <a:t>aantal</a:t>
            </a:r>
            <a:r>
              <a:rPr lang="en-US" altLang="nl-NL" sz="2800" dirty="0">
                <a:solidFill>
                  <a:prstClr val="black"/>
                </a:solidFill>
              </a:rPr>
              <a:t> </a:t>
            </a:r>
            <a:r>
              <a:rPr lang="en-US" altLang="nl-NL" sz="2800" dirty="0" err="1">
                <a:solidFill>
                  <a:prstClr val="black"/>
                </a:solidFill>
              </a:rPr>
              <a:t>banen</a:t>
            </a:r>
            <a:r>
              <a:rPr lang="en-US" altLang="nl-NL" sz="2800" dirty="0">
                <a:solidFill>
                  <a:prstClr val="black"/>
                </a:solidFill>
              </a:rPr>
              <a:t>/</a:t>
            </a:r>
            <a:r>
              <a:rPr lang="en-US" altLang="nl-NL" sz="2800" dirty="0" err="1">
                <a:solidFill>
                  <a:prstClr val="black"/>
                </a:solidFill>
              </a:rPr>
              <a:t>schillen</a:t>
            </a:r>
            <a:r>
              <a:rPr lang="en-US" altLang="nl-NL" sz="2800" dirty="0">
                <a:solidFill>
                  <a:prstClr val="black"/>
                </a:solidFill>
              </a:rPr>
              <a:t>? </a:t>
            </a:r>
          </a:p>
        </p:txBody>
      </p:sp>
      <p:pic>
        <p:nvPicPr>
          <p:cNvPr id="75777" name="Picture 1"/>
          <p:cNvPicPr>
            <a:picLocks noGrp="1" noChangeAspect="1" noChangeArrowheads="1"/>
          </p:cNvPicPr>
          <p:nvPr>
            <p:ph idx="1"/>
          </p:nvPr>
        </p:nvPicPr>
        <p:blipFill>
          <a:blip r:embed="rId2" cstate="print"/>
          <a:stretch>
            <a:fillRect/>
          </a:stretch>
        </p:blipFill>
        <p:spPr bwMode="auto">
          <a:xfrm>
            <a:off x="2711623" y="1124744"/>
            <a:ext cx="5436315" cy="4079949"/>
          </a:xfrm>
          <a:prstGeom prst="rect">
            <a:avLst/>
          </a:prstGeom>
          <a:noFill/>
          <a:ln w="9525">
            <a:noFill/>
            <a:miter lim="800000"/>
            <a:headEnd/>
            <a:tailEnd/>
          </a:ln>
        </p:spPr>
      </p:pic>
    </p:spTree>
    <p:extLst>
      <p:ext uri="{BB962C8B-B14F-4D97-AF65-F5344CB8AC3E}">
        <p14:creationId xmlns:p14="http://schemas.microsoft.com/office/powerpoint/2010/main" val="332658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991537" y="381757"/>
            <a:ext cx="8928992" cy="1143000"/>
          </a:xfrm>
          <a:prstGeom prst="rect">
            <a:avLst/>
          </a:prstGeom>
        </p:spPr>
        <p:txBody>
          <a:bodyPr vert="horz" lIns="91440" tIns="45720" rIns="91440" bIns="45720" rtlCol="0" anchor="ctr">
            <a:normAutofit/>
          </a:bodyPr>
          <a:lstStyle/>
          <a:p>
            <a:r>
              <a:rPr lang="en-US" altLang="nl-NL" sz="3200" dirty="0" err="1">
                <a:solidFill>
                  <a:prstClr val="black"/>
                </a:solidFill>
              </a:rPr>
              <a:t>Waarom</a:t>
            </a:r>
            <a:r>
              <a:rPr lang="en-US" altLang="nl-NL" sz="3200" dirty="0">
                <a:solidFill>
                  <a:prstClr val="black"/>
                </a:solidFill>
              </a:rPr>
              <a:t> maar </a:t>
            </a:r>
            <a:r>
              <a:rPr lang="en-US" altLang="nl-NL" sz="3200" dirty="0" err="1">
                <a:solidFill>
                  <a:prstClr val="black"/>
                </a:solidFill>
              </a:rPr>
              <a:t>een</a:t>
            </a:r>
            <a:r>
              <a:rPr lang="en-US" altLang="nl-NL" sz="3200" dirty="0">
                <a:solidFill>
                  <a:prstClr val="black"/>
                </a:solidFill>
              </a:rPr>
              <a:t> </a:t>
            </a:r>
            <a:r>
              <a:rPr lang="en-US" altLang="nl-NL" sz="3200" dirty="0" err="1">
                <a:solidFill>
                  <a:prstClr val="black"/>
                </a:solidFill>
              </a:rPr>
              <a:t>beperkt</a:t>
            </a:r>
            <a:r>
              <a:rPr lang="en-US" altLang="nl-NL" sz="3200" dirty="0">
                <a:solidFill>
                  <a:prstClr val="black"/>
                </a:solidFill>
              </a:rPr>
              <a:t> </a:t>
            </a:r>
            <a:r>
              <a:rPr lang="en-US" altLang="nl-NL" sz="3200" dirty="0" err="1">
                <a:solidFill>
                  <a:prstClr val="black"/>
                </a:solidFill>
              </a:rPr>
              <a:t>aantal</a:t>
            </a:r>
            <a:r>
              <a:rPr lang="en-US" altLang="nl-NL" sz="3200" dirty="0">
                <a:solidFill>
                  <a:prstClr val="black"/>
                </a:solidFill>
              </a:rPr>
              <a:t> </a:t>
            </a:r>
            <a:r>
              <a:rPr lang="en-US" altLang="nl-NL" sz="3200" dirty="0" err="1">
                <a:solidFill>
                  <a:prstClr val="black"/>
                </a:solidFill>
              </a:rPr>
              <a:t>banen</a:t>
            </a:r>
            <a:r>
              <a:rPr lang="en-US" altLang="nl-NL" sz="3200" dirty="0">
                <a:solidFill>
                  <a:prstClr val="black"/>
                </a:solidFill>
              </a:rPr>
              <a:t>/</a:t>
            </a:r>
            <a:r>
              <a:rPr lang="en-US" altLang="nl-NL" sz="3200" dirty="0" err="1">
                <a:solidFill>
                  <a:prstClr val="black"/>
                </a:solidFill>
              </a:rPr>
              <a:t>schillen</a:t>
            </a:r>
            <a:r>
              <a:rPr lang="en-US" altLang="nl-NL" sz="3200" dirty="0">
                <a:solidFill>
                  <a:prstClr val="black"/>
                </a:solidFill>
              </a:rPr>
              <a:t>? </a:t>
            </a:r>
          </a:p>
        </p:txBody>
      </p:sp>
      <p:sp>
        <p:nvSpPr>
          <p:cNvPr id="3" name="Tekstvak 2"/>
          <p:cNvSpPr txBox="1"/>
          <p:nvPr/>
        </p:nvSpPr>
        <p:spPr>
          <a:xfrm>
            <a:off x="1980529" y="1512877"/>
            <a:ext cx="5376793" cy="4154984"/>
          </a:xfrm>
          <a:prstGeom prst="rect">
            <a:avLst/>
          </a:prstGeom>
          <a:noFill/>
        </p:spPr>
        <p:txBody>
          <a:bodyPr wrap="none" rtlCol="0">
            <a:spAutoFit/>
          </a:bodyPr>
          <a:lstStyle/>
          <a:p>
            <a:pPr marL="285750" indent="-285750">
              <a:buFont typeface="Arial" panose="020B0604020202020204" pitchFamily="34" charset="0"/>
              <a:buChar char="•"/>
            </a:pPr>
            <a:r>
              <a:rPr lang="nl-NL" sz="2000" dirty="0">
                <a:solidFill>
                  <a:prstClr val="black"/>
                </a:solidFill>
              </a:rPr>
              <a:t>Dat wist niemand.</a:t>
            </a:r>
          </a:p>
          <a:p>
            <a:pPr marL="285750" indent="-285750">
              <a:buFont typeface="Arial" panose="020B0604020202020204" pitchFamily="34" charset="0"/>
              <a:buChar char="•"/>
            </a:pPr>
            <a:r>
              <a:rPr lang="nl-NL" sz="2000" dirty="0">
                <a:solidFill>
                  <a:prstClr val="black"/>
                </a:solidFill>
              </a:rPr>
              <a:t>Niels Bohr ook niet.</a:t>
            </a:r>
          </a:p>
          <a:p>
            <a:pPr marL="285750" indent="-285750">
              <a:buFont typeface="Arial" panose="020B0604020202020204" pitchFamily="34" charset="0"/>
              <a:buChar char="•"/>
            </a:pPr>
            <a:r>
              <a:rPr lang="nl-NL" sz="2000" dirty="0">
                <a:solidFill>
                  <a:prstClr val="black"/>
                </a:solidFill>
              </a:rPr>
              <a:t>Het levert wel mooie plaatjes op.</a:t>
            </a:r>
          </a:p>
          <a:p>
            <a:pPr marL="285750" indent="-285750">
              <a:buFont typeface="Arial" panose="020B0604020202020204" pitchFamily="34" charset="0"/>
              <a:buChar char="•"/>
            </a:pPr>
            <a:endParaRPr lang="nl-NL" sz="2000" dirty="0">
              <a:solidFill>
                <a:prstClr val="black"/>
              </a:solidFill>
            </a:endParaRPr>
          </a:p>
          <a:p>
            <a:pPr marL="285750" indent="-285750">
              <a:buFont typeface="Arial" panose="020B0604020202020204" pitchFamily="34" charset="0"/>
              <a:buChar char="•"/>
            </a:pPr>
            <a:endParaRPr lang="nl-NL" sz="2000" dirty="0">
              <a:solidFill>
                <a:prstClr val="black"/>
              </a:solidFill>
            </a:endParaRPr>
          </a:p>
          <a:p>
            <a:pPr marL="285750" indent="-285750">
              <a:buFont typeface="Arial" panose="020B0604020202020204" pitchFamily="34" charset="0"/>
              <a:buChar char="•"/>
            </a:pPr>
            <a:endParaRPr lang="nl-NL" sz="2000" dirty="0">
              <a:solidFill>
                <a:prstClr val="black"/>
              </a:solidFill>
            </a:endParaRPr>
          </a:p>
          <a:p>
            <a:pPr marL="285750" indent="-285750">
              <a:buFont typeface="Arial" panose="020B0604020202020204" pitchFamily="34" charset="0"/>
              <a:buChar char="•"/>
            </a:pPr>
            <a:r>
              <a:rPr lang="nl-NL" sz="2000" dirty="0">
                <a:solidFill>
                  <a:prstClr val="black"/>
                </a:solidFill>
              </a:rPr>
              <a:t>Scheikundigen kunnen er veel mee uitleggen.</a:t>
            </a:r>
          </a:p>
          <a:p>
            <a:pPr marL="285750" indent="-285750">
              <a:buFont typeface="Arial" panose="020B0604020202020204" pitchFamily="34" charset="0"/>
              <a:buChar char="•"/>
            </a:pPr>
            <a:endParaRPr lang="nl-NL" sz="2000" dirty="0">
              <a:solidFill>
                <a:prstClr val="black"/>
              </a:solidFill>
            </a:endParaRPr>
          </a:p>
          <a:p>
            <a:pPr marL="285750" indent="-285750">
              <a:buFont typeface="Arial" panose="020B0604020202020204" pitchFamily="34" charset="0"/>
              <a:buChar char="•"/>
            </a:pPr>
            <a:r>
              <a:rPr lang="nl-NL" sz="2000" dirty="0">
                <a:solidFill>
                  <a:prstClr val="black"/>
                </a:solidFill>
              </a:rPr>
              <a:t>Het probleem: Een elektron </a:t>
            </a:r>
            <a:r>
              <a:rPr lang="nl-NL" sz="2000" b="1" dirty="0">
                <a:solidFill>
                  <a:prstClr val="black"/>
                </a:solidFill>
              </a:rPr>
              <a:t>is geen knikker</a:t>
            </a:r>
            <a:r>
              <a:rPr lang="nl-NL" sz="2000" dirty="0">
                <a:solidFill>
                  <a:prstClr val="black"/>
                </a:solidFill>
              </a:rPr>
              <a:t>.</a:t>
            </a:r>
          </a:p>
          <a:p>
            <a:pPr marL="285750" indent="-285750">
              <a:buFont typeface="Arial" panose="020B0604020202020204" pitchFamily="34" charset="0"/>
              <a:buChar char="•"/>
            </a:pPr>
            <a:endParaRPr lang="nl-NL" sz="2000" dirty="0">
              <a:solidFill>
                <a:prstClr val="black"/>
              </a:solidFill>
            </a:endParaRPr>
          </a:p>
          <a:p>
            <a:pPr marL="285750" indent="-285750">
              <a:buFont typeface="Arial" panose="020B0604020202020204" pitchFamily="34" charset="0"/>
              <a:buChar char="•"/>
            </a:pPr>
            <a:endParaRPr lang="nl-NL" sz="2000" dirty="0">
              <a:solidFill>
                <a:prstClr val="black"/>
              </a:solidFill>
            </a:endParaRPr>
          </a:p>
          <a:p>
            <a:pPr marL="285750" indent="-285750">
              <a:buFont typeface="Arial" panose="020B0604020202020204" pitchFamily="34" charset="0"/>
              <a:buChar char="•"/>
            </a:pPr>
            <a:endParaRPr lang="nl-NL" sz="2000" dirty="0">
              <a:solidFill>
                <a:prstClr val="black"/>
              </a:solidFill>
            </a:endParaRPr>
          </a:p>
          <a:p>
            <a:pPr marL="285750" indent="-285750">
              <a:buFont typeface="Arial" panose="020B0604020202020204" pitchFamily="34" charset="0"/>
              <a:buChar char="•"/>
            </a:pPr>
            <a:r>
              <a:rPr lang="nl-NL" sz="2400" b="1" dirty="0">
                <a:solidFill>
                  <a:prstClr val="black"/>
                </a:solidFill>
              </a:rPr>
              <a:t>Een model is niet de werkelijkheid!</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6240" y="1092318"/>
            <a:ext cx="1872208" cy="2651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hthoek 10">
            <a:extLst>
              <a:ext uri="{FF2B5EF4-FFF2-40B4-BE49-F238E27FC236}">
                <a16:creationId xmlns:a16="http://schemas.microsoft.com/office/drawing/2014/main" id="{B1658E3E-BAFC-4D9D-AADB-B0FDE0B44BD8}"/>
              </a:ext>
            </a:extLst>
          </p:cNvPr>
          <p:cNvSpPr/>
          <p:nvPr/>
        </p:nvSpPr>
        <p:spPr>
          <a:xfrm>
            <a:off x="6023992" y="6237312"/>
            <a:ext cx="4572000" cy="230832"/>
          </a:xfrm>
          <a:prstGeom prst="rect">
            <a:avLst/>
          </a:prstGeom>
        </p:spPr>
        <p:txBody>
          <a:bodyPr wrap="square">
            <a:spAutoFit/>
          </a:bodyPr>
          <a:lstStyle/>
          <a:p>
            <a:pPr algn="r"/>
            <a:r>
              <a:rPr lang="nl-NL" sz="900" dirty="0" err="1">
                <a:solidFill>
                  <a:prstClr val="black"/>
                </a:solidFill>
                <a:latin typeface="Calibri"/>
              </a:rPr>
              <a:t>BruceBlaus</a:t>
            </a:r>
            <a:r>
              <a:rPr lang="nl-NL" sz="900" dirty="0">
                <a:solidFill>
                  <a:prstClr val="black"/>
                </a:solidFill>
                <a:latin typeface="Calibri"/>
              </a:rPr>
              <a:t> 2014 </a:t>
            </a:r>
            <a:r>
              <a:rPr lang="nl-NL" sz="900" dirty="0" err="1">
                <a:solidFill>
                  <a:prstClr val="black"/>
                </a:solidFill>
                <a:latin typeface="Calibri"/>
              </a:rPr>
              <a:t>wikipedia</a:t>
            </a:r>
            <a:endParaRPr lang="nl-NL" sz="900" dirty="0">
              <a:solidFill>
                <a:prstClr val="black"/>
              </a:solidFill>
              <a:latin typeface="Calibri"/>
            </a:endParaRPr>
          </a:p>
        </p:txBody>
      </p:sp>
      <p:pic>
        <p:nvPicPr>
          <p:cNvPr id="8199" name="Picture 7" descr="Gerelateerde afbee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40325">
            <a:off x="7473646" y="4168471"/>
            <a:ext cx="1560933" cy="2009785"/>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atom 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9976" y="1268760"/>
            <a:ext cx="1881336" cy="188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0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nl-NL" sz="2000" dirty="0"/>
              <a:t>Voor deeltjes met massa: </a:t>
            </a:r>
          </a:p>
          <a:p>
            <a:pPr marL="0" indent="0">
              <a:buNone/>
            </a:pPr>
            <a:r>
              <a:rPr lang="nl-NL" sz="2000" dirty="0"/>
              <a:t>De eenheid is </a:t>
            </a:r>
            <a:r>
              <a:rPr lang="nl-NL" sz="2000" i="1" dirty="0"/>
              <a:t>Ns</a:t>
            </a:r>
          </a:p>
          <a:p>
            <a:pPr marL="0" indent="0">
              <a:buNone/>
            </a:pPr>
            <a:endParaRPr lang="nl-NL" sz="2000" dirty="0"/>
          </a:p>
          <a:p>
            <a:pPr marL="0" indent="0">
              <a:buNone/>
            </a:pPr>
            <a:r>
              <a:rPr lang="nl-NL" sz="2000" dirty="0"/>
              <a:t>Als er een externe kracht werkt op een voorwerp, verandert de impuls. </a:t>
            </a:r>
          </a:p>
          <a:p>
            <a:pPr marL="0" indent="0">
              <a:buNone/>
            </a:pPr>
            <a:endParaRPr lang="nl-NL" sz="2000" dirty="0"/>
          </a:p>
          <a:p>
            <a:pPr marL="0" indent="0">
              <a:buNone/>
            </a:pPr>
            <a:r>
              <a:rPr lang="nl-NL" sz="2000" dirty="0"/>
              <a:t>Als er geen externe kracht werkt op een systeem, blijft de totale impuls behouden.</a:t>
            </a:r>
            <a:br>
              <a:rPr lang="nl-NL" sz="2000" dirty="0"/>
            </a:br>
            <a:endParaRPr lang="nl-NL" sz="2000" dirty="0"/>
          </a:p>
        </p:txBody>
      </p:sp>
      <p:sp>
        <p:nvSpPr>
          <p:cNvPr id="2" name="Titel 1"/>
          <p:cNvSpPr>
            <a:spLocks noGrp="1"/>
          </p:cNvSpPr>
          <p:nvPr>
            <p:ph type="title"/>
          </p:nvPr>
        </p:nvSpPr>
        <p:spPr/>
        <p:txBody>
          <a:bodyPr/>
          <a:lstStyle/>
          <a:p>
            <a:r>
              <a:rPr lang="nl-NL" dirty="0"/>
              <a:t>Impuls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912" y="1691433"/>
            <a:ext cx="14859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descr="Afbeeldingsresultaat voor impulserha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872" y="4373377"/>
            <a:ext cx="3672408" cy="1812764"/>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089" y="4574909"/>
            <a:ext cx="305752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hoek 6">
            <a:extLst>
              <a:ext uri="{FF2B5EF4-FFF2-40B4-BE49-F238E27FC236}">
                <a16:creationId xmlns:a16="http://schemas.microsoft.com/office/drawing/2014/main" id="{CA33D244-621B-424B-B78B-B385D4A45CF2}"/>
              </a:ext>
            </a:extLst>
          </p:cNvPr>
          <p:cNvSpPr/>
          <p:nvPr/>
        </p:nvSpPr>
        <p:spPr>
          <a:xfrm>
            <a:off x="11136560" y="121399"/>
            <a:ext cx="899592" cy="69039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prstClr val="white"/>
                </a:solidFill>
              </a:rPr>
              <a:t>Pulsar </a:t>
            </a:r>
            <a:br>
              <a:rPr lang="nl-NL" sz="1400" dirty="0">
                <a:solidFill>
                  <a:prstClr val="white"/>
                </a:solidFill>
              </a:rPr>
            </a:br>
            <a:r>
              <a:rPr lang="nl-NL" sz="1400" dirty="0">
                <a:solidFill>
                  <a:prstClr val="white"/>
                </a:solidFill>
              </a:rPr>
              <a:t>14, 15, 16, 19, 21 </a:t>
            </a:r>
          </a:p>
        </p:txBody>
      </p:sp>
    </p:spTree>
    <p:extLst>
      <p:ext uri="{BB962C8B-B14F-4D97-AF65-F5344CB8AC3E}">
        <p14:creationId xmlns:p14="http://schemas.microsoft.com/office/powerpoint/2010/main" val="111598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2135560" y="548680"/>
            <a:ext cx="8229600" cy="936104"/>
          </a:xfrm>
          <a:prstGeom prst="rect">
            <a:avLst/>
          </a:prstGeom>
        </p:spPr>
        <p:txBody>
          <a:bodyPr vert="horz" lIns="91440" tIns="45720" rIns="91440" bIns="45720" rtlCol="0" anchor="ctr">
            <a:normAutofit fontScale="85000" lnSpcReduction="20000"/>
          </a:bodyPr>
          <a:lstStyle/>
          <a:p>
            <a:pPr algn="ctr">
              <a:spcBef>
                <a:spcPct val="0"/>
              </a:spcBef>
              <a:defRPr/>
            </a:pPr>
            <a:r>
              <a:rPr lang="nl-NL" sz="3600" dirty="0">
                <a:solidFill>
                  <a:prstClr val="black"/>
                </a:solidFill>
              </a:rPr>
              <a:t>Een elektron gedraagt zich als een golf.</a:t>
            </a:r>
          </a:p>
          <a:p>
            <a:pPr algn="ctr">
              <a:spcBef>
                <a:spcPct val="0"/>
              </a:spcBef>
              <a:defRPr/>
            </a:pPr>
            <a:r>
              <a:rPr lang="nl-NL" sz="3600" dirty="0">
                <a:solidFill>
                  <a:prstClr val="black"/>
                </a:solidFill>
              </a:rPr>
              <a:t>Wat doet het elektron als je hem opsluit?</a:t>
            </a:r>
          </a:p>
        </p:txBody>
      </p:sp>
      <p:sp>
        <p:nvSpPr>
          <p:cNvPr id="8" name="Rechthoek 7"/>
          <p:cNvSpPr/>
          <p:nvPr/>
        </p:nvSpPr>
        <p:spPr>
          <a:xfrm>
            <a:off x="3504518" y="5868650"/>
            <a:ext cx="4896544" cy="276999"/>
          </a:xfrm>
          <a:prstGeom prst="rect">
            <a:avLst/>
          </a:prstGeom>
        </p:spPr>
        <p:txBody>
          <a:bodyPr wrap="square">
            <a:spAutoFit/>
          </a:bodyPr>
          <a:lstStyle/>
          <a:p>
            <a:r>
              <a:rPr lang="nl-NL" sz="1200" dirty="0">
                <a:solidFill>
                  <a:prstClr val="black"/>
                </a:solidFill>
              </a:rPr>
              <a:t>http://www.walter-fendt.de/html5/phen/standingwavereflection_en.htm</a:t>
            </a:r>
          </a:p>
        </p:txBody>
      </p:sp>
      <p:pic>
        <p:nvPicPr>
          <p:cNvPr id="225282" name="Picture 2">
            <a:hlinkClick r:id="rId2"/>
          </p:cNvPr>
          <p:cNvPicPr>
            <a:picLocks noChangeAspect="1" noChangeArrowheads="1"/>
          </p:cNvPicPr>
          <p:nvPr/>
        </p:nvPicPr>
        <p:blipFill rotWithShape="1">
          <a:blip r:embed="rId3" cstate="print"/>
          <a:srcRect t="18144"/>
          <a:stretch/>
        </p:blipFill>
        <p:spPr bwMode="auto">
          <a:xfrm>
            <a:off x="2495600" y="1484784"/>
            <a:ext cx="6914383" cy="4248662"/>
          </a:xfrm>
          <a:prstGeom prst="rect">
            <a:avLst/>
          </a:prstGeom>
          <a:noFill/>
          <a:ln w="9525">
            <a:noFill/>
            <a:miter lim="800000"/>
            <a:headEnd/>
            <a:tailEnd/>
          </a:ln>
        </p:spPr>
      </p:pic>
      <p:sp>
        <p:nvSpPr>
          <p:cNvPr id="2" name="Tekstvak 1"/>
          <p:cNvSpPr txBox="1"/>
          <p:nvPr/>
        </p:nvSpPr>
        <p:spPr>
          <a:xfrm>
            <a:off x="2668215" y="2134598"/>
            <a:ext cx="2160240" cy="646331"/>
          </a:xfrm>
          <a:prstGeom prst="rect">
            <a:avLst/>
          </a:prstGeom>
          <a:noFill/>
        </p:spPr>
        <p:txBody>
          <a:bodyPr wrap="square" rtlCol="0">
            <a:spAutoFit/>
          </a:bodyPr>
          <a:lstStyle/>
          <a:p>
            <a:r>
              <a:rPr lang="nl-NL" dirty="0">
                <a:solidFill>
                  <a:prstClr val="black"/>
                </a:solidFill>
              </a:rPr>
              <a:t>Golf beweegt in deze richting </a:t>
            </a:r>
          </a:p>
        </p:txBody>
      </p:sp>
      <p:cxnSp>
        <p:nvCxnSpPr>
          <p:cNvPr id="4" name="Rechte verbindingslijn met pijl 3"/>
          <p:cNvCxnSpPr/>
          <p:nvPr/>
        </p:nvCxnSpPr>
        <p:spPr>
          <a:xfrm>
            <a:off x="4101472" y="2780928"/>
            <a:ext cx="4320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kstvak 6"/>
          <p:cNvSpPr txBox="1"/>
          <p:nvPr/>
        </p:nvSpPr>
        <p:spPr>
          <a:xfrm>
            <a:off x="4905879" y="3928751"/>
            <a:ext cx="1368152" cy="646331"/>
          </a:xfrm>
          <a:prstGeom prst="rect">
            <a:avLst/>
          </a:prstGeom>
          <a:noFill/>
        </p:spPr>
        <p:txBody>
          <a:bodyPr wrap="square" rtlCol="0">
            <a:spAutoFit/>
          </a:bodyPr>
          <a:lstStyle/>
          <a:p>
            <a:r>
              <a:rPr lang="nl-NL" dirty="0">
                <a:solidFill>
                  <a:prstClr val="black"/>
                </a:solidFill>
              </a:rPr>
              <a:t>En kan hier niet verder</a:t>
            </a:r>
          </a:p>
        </p:txBody>
      </p:sp>
      <p:cxnSp>
        <p:nvCxnSpPr>
          <p:cNvPr id="10" name="Rechte verbindingslijn met pijl 9"/>
          <p:cNvCxnSpPr/>
          <p:nvPr/>
        </p:nvCxnSpPr>
        <p:spPr>
          <a:xfrm flipV="1">
            <a:off x="6096000" y="3717032"/>
            <a:ext cx="504056" cy="288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99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wave_standing_string_1"/>
          <p:cNvPicPr>
            <a:picLocks noChangeAspect="1" noChangeArrowheads="1" noCrop="1"/>
          </p:cNvPicPr>
          <p:nvPr/>
        </p:nvPicPr>
        <p:blipFill>
          <a:blip r:embed="rId2" cstate="print"/>
          <a:srcRect/>
          <a:stretch>
            <a:fillRect/>
          </a:stretch>
        </p:blipFill>
        <p:spPr bwMode="auto">
          <a:xfrm>
            <a:off x="4756820" y="1653100"/>
            <a:ext cx="1440160" cy="868363"/>
          </a:xfrm>
          <a:prstGeom prst="rect">
            <a:avLst/>
          </a:prstGeom>
          <a:noFill/>
        </p:spPr>
      </p:pic>
      <p:sp>
        <p:nvSpPr>
          <p:cNvPr id="5"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pic>
        <p:nvPicPr>
          <p:cNvPr id="6" name="Picture 3" descr="wave_standing_string_2"/>
          <p:cNvPicPr>
            <a:picLocks noChangeAspect="1" noChangeArrowheads="1" noCrop="1"/>
          </p:cNvPicPr>
          <p:nvPr/>
        </p:nvPicPr>
        <p:blipFill>
          <a:blip r:embed="rId3" cstate="print"/>
          <a:srcRect/>
          <a:stretch>
            <a:fillRect/>
          </a:stretch>
        </p:blipFill>
        <p:spPr bwMode="auto">
          <a:xfrm>
            <a:off x="7032104" y="1653099"/>
            <a:ext cx="1440160" cy="838200"/>
          </a:xfrm>
          <a:prstGeom prst="rect">
            <a:avLst/>
          </a:prstGeom>
          <a:noFill/>
        </p:spPr>
      </p:pic>
      <p:pic>
        <p:nvPicPr>
          <p:cNvPr id="7" name="Picture 4" descr="wave_standing_string_3"/>
          <p:cNvPicPr>
            <a:picLocks noChangeAspect="1" noChangeArrowheads="1" noCrop="1"/>
          </p:cNvPicPr>
          <p:nvPr/>
        </p:nvPicPr>
        <p:blipFill>
          <a:blip r:embed="rId4" cstate="print"/>
          <a:srcRect/>
          <a:stretch>
            <a:fillRect/>
          </a:stretch>
        </p:blipFill>
        <p:spPr bwMode="auto">
          <a:xfrm>
            <a:off x="9285040" y="1653100"/>
            <a:ext cx="1440160" cy="815975"/>
          </a:xfrm>
          <a:prstGeom prst="rect">
            <a:avLst/>
          </a:prstGeom>
          <a:noFill/>
        </p:spPr>
      </p:pic>
      <p:pic>
        <p:nvPicPr>
          <p:cNvPr id="98308" name="Picture 4" descr="Drum_vibration_mode01.gif (248×130)"/>
          <p:cNvPicPr>
            <a:picLocks noChangeAspect="1" noChangeArrowheads="1" noCrop="1"/>
          </p:cNvPicPr>
          <p:nvPr/>
        </p:nvPicPr>
        <p:blipFill>
          <a:blip r:embed="rId5" cstate="print"/>
          <a:srcRect/>
          <a:stretch>
            <a:fillRect/>
          </a:stretch>
        </p:blipFill>
        <p:spPr bwMode="auto">
          <a:xfrm>
            <a:off x="4511824" y="2733219"/>
            <a:ext cx="2362200" cy="1238250"/>
          </a:xfrm>
          <a:prstGeom prst="rect">
            <a:avLst/>
          </a:prstGeom>
          <a:noFill/>
        </p:spPr>
      </p:pic>
      <p:pic>
        <p:nvPicPr>
          <p:cNvPr id="98310" name="Picture 6" descr="Drum_vibration_mode21.gif (248×130)"/>
          <p:cNvPicPr>
            <a:picLocks noChangeAspect="1" noChangeArrowheads="1" noCrop="1"/>
          </p:cNvPicPr>
          <p:nvPr/>
        </p:nvPicPr>
        <p:blipFill>
          <a:blip r:embed="rId6" cstate="print"/>
          <a:srcRect/>
          <a:stretch>
            <a:fillRect/>
          </a:stretch>
        </p:blipFill>
        <p:spPr bwMode="auto">
          <a:xfrm>
            <a:off x="7917289" y="2877235"/>
            <a:ext cx="2362200" cy="1238250"/>
          </a:xfrm>
          <a:prstGeom prst="rect">
            <a:avLst/>
          </a:prstGeom>
          <a:noFill/>
        </p:spPr>
      </p:pic>
      <p:sp>
        <p:nvSpPr>
          <p:cNvPr id="2" name="Rechthoek 1">
            <a:hlinkClick r:id="rId7"/>
          </p:cNvPr>
          <p:cNvSpPr/>
          <p:nvPr/>
        </p:nvSpPr>
        <p:spPr>
          <a:xfrm>
            <a:off x="2740596" y="5846696"/>
            <a:ext cx="2952328" cy="307777"/>
          </a:xfrm>
          <a:prstGeom prst="rect">
            <a:avLst/>
          </a:prstGeom>
        </p:spPr>
        <p:txBody>
          <a:bodyPr wrap="square">
            <a:spAutoFit/>
          </a:bodyPr>
          <a:lstStyle/>
          <a:p>
            <a:r>
              <a:rPr lang="nl-NL" sz="1400" dirty="0">
                <a:solidFill>
                  <a:prstClr val="black"/>
                </a:solidFill>
              </a:rPr>
              <a:t>http://www.falstad.com/qmatom/</a:t>
            </a:r>
          </a:p>
        </p:txBody>
      </p:sp>
      <p:sp>
        <p:nvSpPr>
          <p:cNvPr id="3" name="Tekstvak 2"/>
          <p:cNvSpPr txBox="1"/>
          <p:nvPr/>
        </p:nvSpPr>
        <p:spPr>
          <a:xfrm>
            <a:off x="2351585" y="1077035"/>
            <a:ext cx="3070071" cy="3416320"/>
          </a:xfrm>
          <a:prstGeom prst="rect">
            <a:avLst/>
          </a:prstGeom>
          <a:noFill/>
        </p:spPr>
        <p:txBody>
          <a:bodyPr wrap="none" rtlCol="0">
            <a:spAutoFit/>
          </a:bodyPr>
          <a:lstStyle/>
          <a:p>
            <a:r>
              <a:rPr lang="nl-NL" b="1" dirty="0">
                <a:solidFill>
                  <a:prstClr val="black"/>
                </a:solidFill>
              </a:rPr>
              <a:t>Staande golf in:</a:t>
            </a:r>
          </a:p>
          <a:p>
            <a:endParaRPr lang="nl-NL" dirty="0">
              <a:solidFill>
                <a:prstClr val="black"/>
              </a:solidFill>
            </a:endParaRPr>
          </a:p>
          <a:p>
            <a:endParaRPr lang="nl-NL" dirty="0">
              <a:solidFill>
                <a:prstClr val="black"/>
              </a:solidFill>
            </a:endParaRPr>
          </a:p>
          <a:p>
            <a:r>
              <a:rPr lang="nl-NL" dirty="0">
                <a:solidFill>
                  <a:prstClr val="black"/>
                </a:solidFill>
              </a:rPr>
              <a:t>1 dimensie</a:t>
            </a:r>
          </a:p>
          <a:p>
            <a:endParaRPr lang="nl-NL" dirty="0">
              <a:solidFill>
                <a:prstClr val="black"/>
              </a:solidFill>
            </a:endParaRPr>
          </a:p>
          <a:p>
            <a:endParaRPr lang="nl-NL" dirty="0">
              <a:solidFill>
                <a:prstClr val="black"/>
              </a:solidFill>
            </a:endParaRPr>
          </a:p>
          <a:p>
            <a:endParaRPr lang="nl-NL" dirty="0">
              <a:solidFill>
                <a:prstClr val="black"/>
              </a:solidFill>
            </a:endParaRPr>
          </a:p>
          <a:p>
            <a:r>
              <a:rPr lang="nl-NL" dirty="0">
                <a:solidFill>
                  <a:prstClr val="black"/>
                </a:solidFill>
              </a:rPr>
              <a:t>2 dimensies</a:t>
            </a:r>
          </a:p>
          <a:p>
            <a:endParaRPr lang="nl-NL" dirty="0">
              <a:solidFill>
                <a:prstClr val="black"/>
              </a:solidFill>
            </a:endParaRPr>
          </a:p>
          <a:p>
            <a:endParaRPr lang="nl-NL" dirty="0">
              <a:solidFill>
                <a:prstClr val="black"/>
              </a:solidFill>
            </a:endParaRPr>
          </a:p>
          <a:p>
            <a:endParaRPr lang="nl-NL" dirty="0">
              <a:solidFill>
                <a:prstClr val="black"/>
              </a:solidFill>
            </a:endParaRPr>
          </a:p>
          <a:p>
            <a:r>
              <a:rPr lang="nl-NL" dirty="0">
                <a:solidFill>
                  <a:prstClr val="black"/>
                </a:solidFill>
              </a:rPr>
              <a:t>3 dimensies (dat wordt lastig)</a:t>
            </a:r>
          </a:p>
        </p:txBody>
      </p:sp>
      <p:pic>
        <p:nvPicPr>
          <p:cNvPr id="7170" name="Picture 2">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5936" y="4106368"/>
            <a:ext cx="2362352" cy="2301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37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83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3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7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F89314B-3CDD-4D2C-9A04-6267F21EE1CD}"/>
              </a:ext>
            </a:extLst>
          </p:cNvPr>
          <p:cNvSpPr>
            <a:spLocks noGrp="1"/>
          </p:cNvSpPr>
          <p:nvPr>
            <p:ph idx="1"/>
          </p:nvPr>
        </p:nvSpPr>
        <p:spPr>
          <a:xfrm>
            <a:off x="2279576" y="1196752"/>
            <a:ext cx="9768404" cy="4997152"/>
          </a:xfrm>
        </p:spPr>
        <p:txBody>
          <a:bodyPr>
            <a:normAutofit lnSpcReduction="10000"/>
          </a:bodyPr>
          <a:lstStyle/>
          <a:p>
            <a:pPr marL="0" lvl="0" indent="0">
              <a:buNone/>
            </a:pPr>
            <a:r>
              <a:rPr lang="nl-NL" sz="2400" b="1" dirty="0"/>
              <a:t>Golffunctie en energie </a:t>
            </a:r>
            <a:r>
              <a:rPr lang="nl-NL" sz="2000" dirty="0">
                <a:solidFill>
                  <a:srgbClr val="F8F8F8">
                    <a:lumMod val="75000"/>
                  </a:srgbClr>
                </a:solidFill>
              </a:rPr>
              <a:t>(vraag 1 en 2)</a:t>
            </a:r>
          </a:p>
          <a:p>
            <a:pPr marL="0" indent="0">
              <a:buNone/>
            </a:pPr>
            <a:r>
              <a:rPr lang="nl-NL" sz="2400" dirty="0"/>
              <a:t>Een aantal leerlingen discussieert over de relatie tussen de golffunctie en de bijbehorende energie. Hieronder staan hun verschillende meningen. </a:t>
            </a:r>
            <a:r>
              <a:rPr lang="nl-NL" sz="2400" b="1" dirty="0"/>
              <a:t>Welke is correct?</a:t>
            </a:r>
          </a:p>
          <a:p>
            <a:pPr marL="0" indent="0">
              <a:buNone/>
            </a:pPr>
            <a:endParaRPr lang="nl-NL" sz="2400" b="1" dirty="0"/>
          </a:p>
          <a:p>
            <a:pPr marL="0" indent="0">
              <a:buNone/>
            </a:pPr>
            <a:r>
              <a:rPr lang="nl-NL" sz="2400" dirty="0"/>
              <a:t>Een deeltje met een hogere kinetische energie…</a:t>
            </a:r>
          </a:p>
          <a:p>
            <a:pPr marL="0" indent="0">
              <a:buNone/>
            </a:pPr>
            <a:endParaRPr lang="nl-NL" sz="2000" dirty="0"/>
          </a:p>
          <a:p>
            <a:pPr marL="457200" indent="-457200">
              <a:buFont typeface="+mj-lt"/>
              <a:buAutoNum type="alphaUcPeriod"/>
            </a:pPr>
            <a:r>
              <a:rPr lang="nl-NL" sz="2400" dirty="0"/>
              <a:t>heeft een golffunctie met een grotere amplitude.</a:t>
            </a:r>
          </a:p>
          <a:p>
            <a:pPr marL="457200" indent="-457200">
              <a:buFont typeface="+mj-lt"/>
              <a:buAutoNum type="alphaUcPeriod"/>
            </a:pPr>
            <a:r>
              <a:rPr lang="nl-NL" sz="2400" dirty="0"/>
              <a:t>heeft een golffunctie met een grotere frequentie.</a:t>
            </a:r>
          </a:p>
          <a:p>
            <a:pPr marL="457200" indent="-457200">
              <a:buFont typeface="+mj-lt"/>
              <a:buAutoNum type="alphaUcPeriod"/>
            </a:pPr>
            <a:r>
              <a:rPr lang="nl-NL" sz="2400" dirty="0"/>
              <a:t>heeft een golffunctie met een grotere amplitude EN frequentie.</a:t>
            </a:r>
          </a:p>
          <a:p>
            <a:pPr marL="457200" indent="-457200">
              <a:buFont typeface="+mj-lt"/>
              <a:buAutoNum type="alphaUcPeriod"/>
            </a:pPr>
            <a:r>
              <a:rPr lang="nl-NL" sz="2400" dirty="0"/>
              <a:t>heeft een golffunctie met een grotere golflengte.      </a:t>
            </a:r>
          </a:p>
          <a:p>
            <a:pPr marL="457200" indent="-457200">
              <a:buFont typeface="+mj-lt"/>
              <a:buAutoNum type="alphaUcPeriod"/>
            </a:pPr>
            <a:r>
              <a:rPr lang="nl-NL" sz="2400" dirty="0"/>
              <a:t>kan precies dezelfde golffunctie hebben. </a:t>
            </a:r>
          </a:p>
          <a:p>
            <a:endParaRPr lang="nl-NL" dirty="0"/>
          </a:p>
        </p:txBody>
      </p:sp>
      <p:sp>
        <p:nvSpPr>
          <p:cNvPr id="4" name="Titel 1"/>
          <p:cNvSpPr txBox="1">
            <a:spLocks/>
          </p:cNvSpPr>
          <p:nvPr/>
        </p:nvSpPr>
        <p:spPr>
          <a:xfrm>
            <a:off x="2855640" y="0"/>
            <a:ext cx="93363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7899B2"/>
                </a:solidFill>
              </a:rPr>
              <a:t>Q5 </a:t>
            </a:r>
            <a:r>
              <a:rPr lang="nl-NL" sz="2400" dirty="0">
                <a:solidFill>
                  <a:srgbClr val="7899B2"/>
                </a:solidFill>
              </a:rPr>
              <a:t>Golf-deeltje </a:t>
            </a:r>
            <a:r>
              <a:rPr lang="en-GB" sz="1600" dirty="0">
                <a:solidFill>
                  <a:srgbClr val="FF0000"/>
                </a:solidFill>
              </a:rPr>
              <a:t>(SOC-37327651)</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1217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279576" y="2204864"/>
            <a:ext cx="9408364" cy="3526007"/>
          </a:xfrm>
        </p:spPr>
        <p:txBody>
          <a:bodyPr>
            <a:normAutofit/>
          </a:bodyPr>
          <a:lstStyle/>
          <a:p>
            <a:pPr marL="514350" indent="-514350">
              <a:buFont typeface="+mj-lt"/>
              <a:buAutoNum type="alphaUcPeriod"/>
            </a:pPr>
            <a:r>
              <a:rPr lang="nl-NL" sz="2800" dirty="0"/>
              <a:t>Een heel klein negatief geladen deeltje.</a:t>
            </a:r>
          </a:p>
          <a:p>
            <a:pPr marL="514350" indent="-514350">
              <a:buFont typeface="+mj-lt"/>
              <a:buAutoNum type="alphaUcPeriod"/>
            </a:pPr>
            <a:r>
              <a:rPr lang="nl-NL" sz="2800" dirty="0"/>
              <a:t>Als het </a:t>
            </a:r>
            <a:r>
              <a:rPr lang="nl-NL" sz="2800" b="1" dirty="0"/>
              <a:t>uit een kern </a:t>
            </a:r>
            <a:r>
              <a:rPr lang="nl-NL" sz="2800" dirty="0"/>
              <a:t>van een atoom komt: Bèta-straling.</a:t>
            </a:r>
          </a:p>
          <a:p>
            <a:pPr marL="514350" indent="-514350">
              <a:buFont typeface="+mj-lt"/>
              <a:buAutoNum type="alphaUcPeriod"/>
            </a:pPr>
            <a:r>
              <a:rPr lang="nl-NL" sz="2800" dirty="0"/>
              <a:t>Een deeltje in één van de schillen van een atoom, zeker </a:t>
            </a:r>
            <a:r>
              <a:rPr lang="nl-NL" sz="2800" b="1" dirty="0"/>
              <a:t>niet in de kern</a:t>
            </a:r>
            <a:r>
              <a:rPr lang="nl-NL" sz="2800" dirty="0"/>
              <a:t>.</a:t>
            </a:r>
          </a:p>
          <a:p>
            <a:pPr marL="514350" indent="-514350">
              <a:buFont typeface="+mj-lt"/>
              <a:buAutoNum type="alphaUcPeriod"/>
            </a:pPr>
            <a:r>
              <a:rPr lang="nl-NL" sz="2800" dirty="0"/>
              <a:t>Een lopende golf.</a:t>
            </a:r>
          </a:p>
          <a:p>
            <a:pPr marL="514350" indent="-514350">
              <a:buFont typeface="+mj-lt"/>
              <a:buAutoNum type="alphaUcPeriod"/>
            </a:pPr>
            <a:r>
              <a:rPr lang="nl-NL" sz="2800" dirty="0"/>
              <a:t>Een staande golf. </a:t>
            </a:r>
          </a:p>
          <a:p>
            <a:pPr marL="514350" indent="-514350">
              <a:buFont typeface="+mj-lt"/>
              <a:buAutoNum type="alphaUcPeriod"/>
            </a:pPr>
            <a:r>
              <a:rPr lang="nl-NL" sz="2800" dirty="0"/>
              <a:t>Geen van bovenstaande antwoorden is juist.</a:t>
            </a:r>
          </a:p>
        </p:txBody>
      </p:sp>
      <p:sp>
        <p:nvSpPr>
          <p:cNvPr id="2" name="Titel 1"/>
          <p:cNvSpPr>
            <a:spLocks noGrp="1"/>
          </p:cNvSpPr>
          <p:nvPr>
            <p:ph type="title"/>
          </p:nvPr>
        </p:nvSpPr>
        <p:spPr>
          <a:xfrm>
            <a:off x="2421398" y="1153104"/>
            <a:ext cx="8998159" cy="1143000"/>
          </a:xfrm>
        </p:spPr>
        <p:txBody>
          <a:bodyPr>
            <a:normAutofit fontScale="90000"/>
          </a:bodyPr>
          <a:lstStyle/>
          <a:p>
            <a:pPr lvl="0" algn="l"/>
            <a:r>
              <a:rPr lang="nl-NL" sz="3100" b="1" dirty="0"/>
              <a:t>Wat is een elektron? </a:t>
            </a:r>
            <a:r>
              <a:rPr lang="nl-NL" sz="2200" dirty="0">
                <a:solidFill>
                  <a:srgbClr val="F8F8F8">
                    <a:lumMod val="75000"/>
                  </a:srgbClr>
                </a:solidFill>
              </a:rPr>
              <a:t>(vraag 3 en 4)</a:t>
            </a:r>
            <a:br>
              <a:rPr lang="nl-NL" sz="2200" dirty="0"/>
            </a:br>
            <a:r>
              <a:rPr lang="nl-NL" sz="3100" dirty="0">
                <a:solidFill>
                  <a:srgbClr val="FF0000"/>
                </a:solidFill>
              </a:rPr>
              <a:t>Kies één of meer goede antwoorden.</a:t>
            </a:r>
            <a:br>
              <a:rPr lang="nl-NL" sz="3100" dirty="0">
                <a:solidFill>
                  <a:srgbClr val="FF0000"/>
                </a:solidFill>
              </a:rPr>
            </a:br>
            <a:endParaRPr lang="nl-NL" sz="3100" dirty="0">
              <a:solidFill>
                <a:srgbClr val="FF0000"/>
              </a:solidFill>
            </a:endParaRPr>
          </a:p>
        </p:txBody>
      </p:sp>
      <p:sp>
        <p:nvSpPr>
          <p:cNvPr id="4" name="Titel 1"/>
          <p:cNvSpPr txBox="1">
            <a:spLocks/>
          </p:cNvSpPr>
          <p:nvPr/>
        </p:nvSpPr>
        <p:spPr>
          <a:xfrm>
            <a:off x="2855640" y="0"/>
            <a:ext cx="93363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7899B2"/>
                </a:solidFill>
              </a:rPr>
              <a:t>Q5 </a:t>
            </a:r>
            <a:r>
              <a:rPr lang="nl-NL" sz="2400" dirty="0">
                <a:solidFill>
                  <a:srgbClr val="7899B2"/>
                </a:solidFill>
              </a:rPr>
              <a:t>Golf-deeltje </a:t>
            </a:r>
            <a:r>
              <a:rPr lang="en-GB" sz="1600" dirty="0">
                <a:solidFill>
                  <a:srgbClr val="FF0000"/>
                </a:solidFill>
              </a:rPr>
              <a:t>(SOC-37327651)</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1855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135564" y="1758517"/>
            <a:ext cx="10056436" cy="4781128"/>
          </a:xfrm>
        </p:spPr>
        <p:txBody>
          <a:bodyPr>
            <a:normAutofit/>
          </a:bodyPr>
          <a:lstStyle/>
          <a:p>
            <a:pPr marL="0" indent="0">
              <a:buNone/>
            </a:pPr>
            <a:r>
              <a:rPr lang="nl-NL" sz="2000" dirty="0"/>
              <a:t>Staande trillingen in een snaar als analogie voor een “deeltje in een doos” .</a:t>
            </a:r>
          </a:p>
          <a:p>
            <a:pPr marL="0" indent="0">
              <a:buNone/>
            </a:pPr>
            <a:r>
              <a:rPr lang="nl-NL" sz="2000" dirty="0"/>
              <a:t>= De ééndimensionale versie van een deeltje dat niet weg kan. </a:t>
            </a:r>
          </a:p>
          <a:p>
            <a:pPr marL="0" indent="0">
              <a:buNone/>
            </a:pPr>
            <a:r>
              <a:rPr lang="nl-NL" sz="2000" dirty="0"/>
              <a:t>	Bijvoorbeeld een elektron in de buurt van een proton.</a:t>
            </a:r>
          </a:p>
          <a:p>
            <a:pPr marL="0" indent="0">
              <a:buNone/>
            </a:pPr>
            <a:endParaRPr lang="nl-NL" sz="2000" dirty="0"/>
          </a:p>
          <a:p>
            <a:pPr marL="0" indent="0">
              <a:buNone/>
            </a:pPr>
            <a:r>
              <a:rPr lang="nl-NL" sz="2000" dirty="0"/>
              <a:t>Het is een erg simpel model, toch kunnen we er iets mee verklaren dat met het Bohr-model niet lukte.</a:t>
            </a:r>
          </a:p>
          <a:p>
            <a:pPr marL="0" indent="0">
              <a:buNone/>
            </a:pPr>
            <a:endParaRPr lang="nl-NL" sz="2000" dirty="0"/>
          </a:p>
        </p:txBody>
      </p:sp>
      <p:sp>
        <p:nvSpPr>
          <p:cNvPr id="2" name="Titel 1"/>
          <p:cNvSpPr>
            <a:spLocks noGrp="1"/>
          </p:cNvSpPr>
          <p:nvPr>
            <p:ph type="title"/>
          </p:nvPr>
        </p:nvSpPr>
        <p:spPr>
          <a:xfrm>
            <a:off x="2114729" y="836712"/>
            <a:ext cx="10077271" cy="1143000"/>
          </a:xfrm>
        </p:spPr>
        <p:txBody>
          <a:bodyPr>
            <a:normAutofit/>
          </a:bodyPr>
          <a:lstStyle/>
          <a:p>
            <a:pPr algn="l"/>
            <a:r>
              <a:rPr lang="nl-NL" sz="2800" dirty="0"/>
              <a:t>We houden het simpel: 1 dimensie</a:t>
            </a:r>
          </a:p>
        </p:txBody>
      </p:sp>
      <p:pic>
        <p:nvPicPr>
          <p:cNvPr id="8194" name="Picture 2" descr="Afbeeldingsresultaat voor Bohr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327" y="4280592"/>
            <a:ext cx="3278138" cy="2185425"/>
          </a:xfrm>
          <a:prstGeom prst="rect">
            <a:avLst/>
          </a:prstGeom>
          <a:noFill/>
          <a:extLst>
            <a:ext uri="{909E8E84-426E-40DD-AFC4-6F175D3DCCD1}">
              <a14:hiddenFill xmlns:a14="http://schemas.microsoft.com/office/drawing/2010/main">
                <a:solidFill>
                  <a:srgbClr val="FFFFFF"/>
                </a:solidFill>
              </a14:hiddenFill>
            </a:ext>
          </a:extLst>
        </p:spPr>
      </p:pic>
      <p:sp>
        <p:nvSpPr>
          <p:cNvPr id="4" name="PIJL-RECHTS 3"/>
          <p:cNvSpPr/>
          <p:nvPr/>
        </p:nvSpPr>
        <p:spPr>
          <a:xfrm>
            <a:off x="5681679" y="4780452"/>
            <a:ext cx="1728192" cy="1224136"/>
          </a:xfrm>
          <a:prstGeom prst="rightArrow">
            <a:avLst/>
          </a:prstGeom>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pic>
        <p:nvPicPr>
          <p:cNvPr id="6" name="Picture 12" descr="wave_standing_string_1"/>
          <p:cNvPicPr>
            <a:picLocks noChangeAspect="1" noChangeArrowheads="1" noCrop="1"/>
          </p:cNvPicPr>
          <p:nvPr/>
        </p:nvPicPr>
        <p:blipFill>
          <a:blip r:embed="rId3" cstate="print"/>
          <a:srcRect/>
          <a:stretch>
            <a:fillRect/>
          </a:stretch>
        </p:blipFill>
        <p:spPr bwMode="auto">
          <a:xfrm>
            <a:off x="8064667" y="4708445"/>
            <a:ext cx="2225524" cy="1118257"/>
          </a:xfrm>
          <a:prstGeom prst="rect">
            <a:avLst/>
          </a:prstGeom>
          <a:noFill/>
        </p:spPr>
      </p:pic>
      <p:sp>
        <p:nvSpPr>
          <p:cNvPr id="5" name="Vermenigvuldigen 4"/>
          <p:cNvSpPr/>
          <p:nvPr/>
        </p:nvSpPr>
        <p:spPr>
          <a:xfrm rot="577690">
            <a:off x="2592819" y="3859139"/>
            <a:ext cx="3119153" cy="2829211"/>
          </a:xfrm>
          <a:prstGeom prst="mathMultiply">
            <a:avLst>
              <a:gd name="adj1" fmla="val 15699"/>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8"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spTree>
    <p:extLst>
      <p:ext uri="{BB962C8B-B14F-4D97-AF65-F5344CB8AC3E}">
        <p14:creationId xmlns:p14="http://schemas.microsoft.com/office/powerpoint/2010/main" val="302374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141338" y="1196752"/>
            <a:ext cx="5759910" cy="5016758"/>
          </a:xfrm>
          <a:prstGeom prst="rect">
            <a:avLst/>
          </a:prstGeom>
          <a:noFill/>
        </p:spPr>
        <p:txBody>
          <a:bodyPr wrap="none" rtlCol="0">
            <a:spAutoFit/>
          </a:bodyPr>
          <a:lstStyle/>
          <a:p>
            <a:r>
              <a:rPr lang="nl-NL" sz="2000" dirty="0">
                <a:solidFill>
                  <a:prstClr val="black"/>
                </a:solidFill>
              </a:rPr>
              <a:t>Elk atoom kan bepaalde ‘energiepakketjes’ …  </a:t>
            </a:r>
          </a:p>
          <a:p>
            <a:pPr marL="285750" indent="-285750">
              <a:buFont typeface="Arial" panose="020B0604020202020204" pitchFamily="34" charset="0"/>
              <a:buChar char="•"/>
            </a:pPr>
            <a:r>
              <a:rPr lang="nl-NL" sz="2000" dirty="0">
                <a:solidFill>
                  <a:prstClr val="black"/>
                </a:solidFill>
              </a:rPr>
              <a:t>opnemen  = absorptie</a:t>
            </a:r>
          </a:p>
          <a:p>
            <a:pPr marL="285750" indent="-285750">
              <a:buFont typeface="Arial" panose="020B0604020202020204" pitchFamily="34" charset="0"/>
              <a:buChar char="•"/>
            </a:pPr>
            <a:r>
              <a:rPr lang="nl-NL" sz="2000" dirty="0">
                <a:solidFill>
                  <a:prstClr val="black"/>
                </a:solidFill>
              </a:rPr>
              <a:t>en afgeven = emissie </a:t>
            </a:r>
          </a:p>
          <a:p>
            <a:r>
              <a:rPr lang="nl-NL" sz="2000" dirty="0">
                <a:solidFill>
                  <a:prstClr val="black"/>
                </a:solidFill>
              </a:rPr>
              <a:t>Vaak weergegeven als energieniveauschema:</a:t>
            </a:r>
          </a:p>
          <a:p>
            <a:endParaRPr lang="nl-NL" sz="2000" dirty="0">
              <a:solidFill>
                <a:prstClr val="black"/>
              </a:solidFill>
            </a:endParaRPr>
          </a:p>
          <a:p>
            <a:endParaRPr lang="nl-NL" sz="2000" dirty="0">
              <a:solidFill>
                <a:prstClr val="black"/>
              </a:solidFill>
            </a:endParaRPr>
          </a:p>
          <a:p>
            <a:r>
              <a:rPr lang="nl-NL" sz="2000" dirty="0">
                <a:solidFill>
                  <a:prstClr val="black"/>
                </a:solidFill>
              </a:rPr>
              <a:t>Absorptie en emissie kun je je dan zo voorstellen:</a:t>
            </a: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r>
              <a:rPr lang="nl-NL" sz="2000" dirty="0">
                <a:solidFill>
                  <a:prstClr val="black"/>
                </a:solidFill>
              </a:rPr>
              <a:t>              Of als je het atoommodel van Bohr gebruikt: </a:t>
            </a:r>
          </a:p>
          <a:p>
            <a:endParaRPr lang="nl-NL" sz="2000" dirty="0">
              <a:solidFill>
                <a:prstClr val="black"/>
              </a:solidFill>
            </a:endParaRPr>
          </a:p>
        </p:txBody>
      </p:sp>
      <p:sp>
        <p:nvSpPr>
          <p:cNvPr id="4" name="Titel 1"/>
          <p:cNvSpPr txBox="1">
            <a:spLocks/>
          </p:cNvSpPr>
          <p:nvPr/>
        </p:nvSpPr>
        <p:spPr>
          <a:xfrm>
            <a:off x="2495600" y="282378"/>
            <a:ext cx="8229600" cy="720080"/>
          </a:xfrm>
          <a:prstGeom prst="rect">
            <a:avLst/>
          </a:prstGeom>
        </p:spPr>
        <p:txBody>
          <a:bodyPr vert="horz" lIns="91440" tIns="45720" rIns="91440" bIns="45720" rtlCol="0" anchor="ctr">
            <a:normAutofit/>
          </a:bodyPr>
          <a:lstStyle/>
          <a:p>
            <a:pPr algn="ctr">
              <a:spcBef>
                <a:spcPct val="0"/>
              </a:spcBef>
              <a:defRPr/>
            </a:pPr>
            <a:r>
              <a:rPr lang="nl-NL" sz="3200" dirty="0">
                <a:solidFill>
                  <a:prstClr val="black"/>
                </a:solidFill>
              </a:rPr>
              <a:t>Atoommodellen en energieniveaus</a:t>
            </a:r>
          </a:p>
        </p:txBody>
      </p:sp>
      <p:pic>
        <p:nvPicPr>
          <p:cNvPr id="11268" name="Picture 4" descr="File:Bohr atom animation 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24192" y="4437112"/>
            <a:ext cx="26193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emissione spontane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97243" y="3501008"/>
            <a:ext cx="1924050" cy="154305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Afbeeldingsresultaat voor energieniveausche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8356" y="940265"/>
            <a:ext cx="4256684" cy="2905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94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306473" y="762038"/>
            <a:ext cx="8520172" cy="5940088"/>
          </a:xfrm>
          <a:prstGeom prst="rect">
            <a:avLst/>
          </a:prstGeom>
          <a:noFill/>
        </p:spPr>
        <p:txBody>
          <a:bodyPr wrap="square" rtlCol="0">
            <a:spAutoFit/>
          </a:bodyPr>
          <a:lstStyle/>
          <a:p>
            <a:r>
              <a:rPr lang="nl-NL" sz="2000" dirty="0">
                <a:solidFill>
                  <a:prstClr val="black"/>
                </a:solidFill>
              </a:rPr>
              <a:t>Elk atoom kan bepaalde ‘energiepakketjes’ …  </a:t>
            </a:r>
          </a:p>
          <a:p>
            <a:pPr marL="285750" indent="-285750">
              <a:buFont typeface="Arial" panose="020B0604020202020204" pitchFamily="34" charset="0"/>
              <a:buChar char="•"/>
            </a:pPr>
            <a:r>
              <a:rPr lang="nl-NL" sz="2000" dirty="0">
                <a:solidFill>
                  <a:prstClr val="black"/>
                </a:solidFill>
              </a:rPr>
              <a:t>opnemen  = absorptie</a:t>
            </a:r>
          </a:p>
          <a:p>
            <a:pPr marL="285750" indent="-285750">
              <a:buFont typeface="Arial" panose="020B0604020202020204" pitchFamily="34" charset="0"/>
              <a:buChar char="•"/>
            </a:pPr>
            <a:r>
              <a:rPr lang="nl-NL" sz="2000" dirty="0">
                <a:solidFill>
                  <a:prstClr val="black"/>
                </a:solidFill>
              </a:rPr>
              <a:t>en afgeven = emissie </a:t>
            </a:r>
          </a:p>
          <a:p>
            <a:r>
              <a:rPr lang="nl-NL" sz="2000" dirty="0">
                <a:solidFill>
                  <a:prstClr val="black"/>
                </a:solidFill>
              </a:rPr>
              <a:t>Vaak weergegeven als energieniveauschema:</a:t>
            </a: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r>
              <a:rPr lang="nl-NL" sz="2000" dirty="0">
                <a:solidFill>
                  <a:prstClr val="black"/>
                </a:solidFill>
              </a:rPr>
              <a:t>In de </a:t>
            </a:r>
            <a:r>
              <a:rPr lang="nl-NL" sz="2000" dirty="0" err="1">
                <a:solidFill>
                  <a:prstClr val="black"/>
                </a:solidFill>
              </a:rPr>
              <a:t>quantumfysica</a:t>
            </a:r>
            <a:r>
              <a:rPr lang="nl-NL" sz="2000" dirty="0">
                <a:solidFill>
                  <a:prstClr val="black"/>
                </a:solidFill>
              </a:rPr>
              <a:t> zijn de energieniveaus staande goven.</a:t>
            </a:r>
          </a:p>
          <a:p>
            <a:r>
              <a:rPr lang="nl-NL" sz="2000" dirty="0">
                <a:solidFill>
                  <a:prstClr val="black"/>
                </a:solidFill>
              </a:rPr>
              <a:t>In het </a:t>
            </a:r>
            <a:r>
              <a:rPr lang="nl-NL" sz="2000" b="1" dirty="0">
                <a:solidFill>
                  <a:prstClr val="black"/>
                </a:solidFill>
              </a:rPr>
              <a:t>eendimensionale ‘deeltje in een doos’</a:t>
            </a:r>
            <a:r>
              <a:rPr lang="nl-NL" sz="2000" dirty="0">
                <a:solidFill>
                  <a:prstClr val="black"/>
                </a:solidFill>
              </a:rPr>
              <a:t> model geef je het weer zo als de verschillende staande golven (=boventonen) in een snaar:</a:t>
            </a: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r>
              <a:rPr lang="nl-NL" sz="2000" dirty="0">
                <a:solidFill>
                  <a:prstClr val="black"/>
                </a:solidFill>
              </a:rPr>
              <a:t>				In 3 dimensies zie je </a:t>
            </a:r>
            <a:r>
              <a:rPr lang="nl-NL" sz="2000" b="1" dirty="0">
                <a:solidFill>
                  <a:prstClr val="black"/>
                </a:solidFill>
              </a:rPr>
              <a:t>‘orbitalen’:</a:t>
            </a:r>
          </a:p>
          <a:p>
            <a:endParaRPr lang="nl-NL" sz="2000" dirty="0">
              <a:solidFill>
                <a:prstClr val="black"/>
              </a:solidFill>
            </a:endParaRPr>
          </a:p>
        </p:txBody>
      </p:sp>
      <p:sp>
        <p:nvSpPr>
          <p:cNvPr id="4" name="Titel 1"/>
          <p:cNvSpPr txBox="1">
            <a:spLocks/>
          </p:cNvSpPr>
          <p:nvPr/>
        </p:nvSpPr>
        <p:spPr>
          <a:xfrm>
            <a:off x="2306473" y="0"/>
            <a:ext cx="8229600" cy="720080"/>
          </a:xfrm>
          <a:prstGeom prst="rect">
            <a:avLst/>
          </a:prstGeom>
        </p:spPr>
        <p:txBody>
          <a:bodyPr vert="horz" lIns="91440" tIns="45720" rIns="91440" bIns="45720" rtlCol="0" anchor="ctr">
            <a:normAutofit/>
          </a:bodyPr>
          <a:lstStyle/>
          <a:p>
            <a:pPr algn="ctr">
              <a:spcBef>
                <a:spcPct val="0"/>
              </a:spcBef>
              <a:defRPr/>
            </a:pPr>
            <a:r>
              <a:rPr lang="nl-NL" sz="3200" dirty="0">
                <a:solidFill>
                  <a:prstClr val="black"/>
                </a:solidFill>
              </a:rPr>
              <a:t>Atoommodellen en energieniveaus</a:t>
            </a:r>
          </a:p>
        </p:txBody>
      </p:sp>
      <p:pic>
        <p:nvPicPr>
          <p:cNvPr id="11266" name="Picture 2" descr="quantum mechanics physic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24392" y="4149080"/>
            <a:ext cx="1937197" cy="211451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animation of the first four standng wave patterns on a fixed-fixed str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5600" y="4293096"/>
            <a:ext cx="5184576" cy="1474009"/>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Afbeeldingsresultaat voor energieniveausche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240" y="688756"/>
            <a:ext cx="3420299" cy="233435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data:image/png;base64,iVBORw0KGgoAAAANSUhEUgAAAUAAAADICAYAAACZBDirAAAK2ElEQVR4Xu3bzYuddxkG4LtmTIxR0aRNNIVWjZ1sVCgacGFDFLUqTAvJRqQuCv4DfoA7celGELp1U6iiUKVUIho1ia0Lg1rBlVMrSaGVRGsUaZvYxFZ+5YydfszHmTYzmd7XgZC0mXPmPNdzz53zvuc918SNAAECpQLXlM5tbAIECEQBCgE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nDzrv6DST6U5LokNyfZl+SNSd6WZOfkz2O/C7/GpM9N/vu/k7EvJTmf5N9JLid5JMkfkvw9ye+T/HHz8njmaxSoypUCXGNK1ulun0tyMMmHk9yY5K1J3jQpsXV6Cs+X5sUkTyZ5NMlvk/wqyQ/W6wn4Pq+5gFxNSFcqwLkk35i8uhh3+UuSryc5+pqvpPsBP5vkY0k+meS9Sd6cZMsmIHk2ydOTXPw8yYkkP9kEz7vlKbblauq+Wq4Av5bkm0sk5atJvtWSotd4zhHKw5PC2zt5RbeWbzFemT2TZBzO/iPJP5M8leSJyWHs+H3cxv8bvxZuO5KMX+N27eTwefw+/t87kuyalO/WV/FK80KSs0mOJ/mRUlzLeqe+T3uu1tRXSxXgeDUywrvUbfzwfSrJL6ZeU9cdxmHrF5OMf5nGK7txCDvNbZyXG+U1zs2N83G/TvK7dT43N84JjUPwjyYZf75p8gp1ZppBJofQ4wjix0m+MzmcnvIhfPlEQK5eiMI4NXNu0VHqK4Vkyb5aqgB/meTjy8Vt3759j9x3333fFckXBO666673Hzt27OZz587tvnDhwnhFtdIphoU7PzczM3Np586dT+zfv//RAwcOnL7zzjv/fLXb3n333TedOnXqPfPz8zeeP3/+2suXL483YVY98/bt25/es2fP2cOHD5/aDPNu1D7kaqpcLbWmnyb5zEv/cqmwjsOpty+38C1btuSOO+7I3Nxc9u/fv1HZ2LDv+9BDD+X48eN54IEH8thjj+XSpfGG6upuO3bsyOzsbG699dYcOnQo119//eruuAm+6vHHH8+JEydy7NixPPzww3nqqcVH38sPsHXr1uctDh48KFdy9aKwvJpcTR7or0le9oO2VAGOl5S7p/l5Gz/UN9xwQ26//fbX5Q/1yZMnc/To0Zw+fTpPPjleda/utm3btuzduze33HJLbrvttsp/LObn53P//ffnwQcfXNM/FnL18qzJVbKQq3vuuSfPPjvej1v2Njrtnat9BTje0fvESo+40t/PzMw8s2vXridmZ2fPHDhw4MxmOMyZHNa9e3JYd91aDut279597siRI7/ZDPOutMMr9ffD+d577/3I2bNnd1+8eHGa0wWRq6v/9MiVys0rPe7c3NwXzpw5M86xL3f7WZJPr7YAR/mNElzqNk4qnp68SnzLlMMunNgf57gWTuyv90W3Cxd7jhP7H0gyO3kXdNoT++P47k9Jfpjke07sT5mEF3/5OLH/+STjGrURZrmSq9UGajV9NS4xG+9tvOi23AnrLy9zqcuXknx70SONt+CPTN442ZNk+2qf+Uu+bhTrfyafWBifRhifUhiFOY7fxycUFi7tGHf726L7vtKlHe+afBpifCpifFpizLptipP0Lx1h4dKOca3bKDzXu61xyVPcTa6mwCr/0mn66v9UK71jN97d+MrkkpdRROPSmHH93/wqsEd4xzvJiy/ufcMq7rfRXzJOJoyyG6/sTk5mVnYbvZUXvr9cXT27uNqeydR9tVIBXokBxyHOuK7sUJJxIfB4t3mjPt71r8mry1F04/q671+JgT3mugjI1bowv76+yUYU4HKCCxfdLnzA/32Tw9hRkOPQeuEc3XglOX6NQ+ZxG78vvA00XqmOd3zG51fHtSmLP+C/3hcRv77SsnmnkavNu7sr+syvtgK8osN6cAIECCwWUID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B/gOvjYTCxB6AAAAABJRU5ErkJggg==">
            <a:extLst>
              <a:ext uri="{FF2B5EF4-FFF2-40B4-BE49-F238E27FC236}">
                <a16:creationId xmlns:a16="http://schemas.microsoft.com/office/drawing/2014/main" id="{89CADA52-F864-44A3-9930-E589E3848491}"/>
              </a:ext>
            </a:extLst>
          </p:cNvPr>
          <p:cNvSpPr>
            <a:spLocks noChangeAspect="1" noChangeArrowheads="1"/>
          </p:cNvSpPr>
          <p:nvPr/>
        </p:nvSpPr>
        <p:spPr bwMode="auto">
          <a:xfrm rot="18792764">
            <a:off x="2846652" y="193024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Tree>
    <p:extLst>
      <p:ext uri="{BB962C8B-B14F-4D97-AF65-F5344CB8AC3E}">
        <p14:creationId xmlns:p14="http://schemas.microsoft.com/office/powerpoint/2010/main" val="67543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306473" y="0"/>
            <a:ext cx="8229600" cy="720080"/>
          </a:xfrm>
          <a:prstGeom prst="rect">
            <a:avLst/>
          </a:prstGeom>
        </p:spPr>
        <p:txBody>
          <a:bodyPr vert="horz" lIns="91440" tIns="45720" rIns="91440" bIns="45720" rtlCol="0" anchor="ctr">
            <a:normAutofit/>
          </a:bodyPr>
          <a:lstStyle/>
          <a:p>
            <a:pPr algn="ctr">
              <a:spcBef>
                <a:spcPct val="0"/>
              </a:spcBef>
              <a:defRPr/>
            </a:pPr>
            <a:r>
              <a:rPr lang="nl-NL" sz="3200" dirty="0">
                <a:solidFill>
                  <a:prstClr val="black"/>
                </a:solidFill>
              </a:rPr>
              <a:t>Atoommodellen en energieniveaus</a:t>
            </a:r>
          </a:p>
        </p:txBody>
      </p:sp>
      <p:sp>
        <p:nvSpPr>
          <p:cNvPr id="3" name="AutoShape 2" descr="data:image/png;base64,iVBORw0KGgoAAAANSUhEUgAAAUAAAADICAYAAACZBDirAAAK2ElEQVR4Xu3bzYuddxkG4LtmTIxR0aRNNIVWjZ1sVCgacGFDFLUqTAvJRqQuCv4DfoA7celGELp1U6iiUKVUIho1ia0Lg1rBlVMrSaGVRGsUaZvYxFZ+5YydfszHmTYzmd7XgZC0mXPmPNdzz53zvuc918SNAAECpQLXlM5tbAIECEQBCgE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rB29QYnQEABygABArUCCnDzrv6DST6U5LokNyfZl+SNSd6WZOfkz2O/C7/GpM9N/vu/k7EvJTmf5N9JLid5JMkfkvw9ye+T/HHz8njmaxSoypUCXGNK1ulun0tyMMmHk9yY5K1J3jQpsXV6Cs+X5sUkTyZ5NMlvk/wqyQ/W6wn4Pq+5gFxNSFcqwLkk35i8uhh3+UuSryc5+pqvpPsBP5vkY0k+meS9Sd6cZMsmIHk2ydOTXPw8yYkkP9kEz7vlKbblauq+Wq4Av5bkm0sk5atJvtWSotd4zhHKw5PC2zt5RbeWbzFemT2TZBzO/iPJP5M8leSJyWHs+H3cxv8bvxZuO5KMX+N27eTwefw+/t87kuyalO/WV/FK80KSs0mOJ/mRUlzLeqe+T3uu1tRXSxXgeDUywrvUbfzwfSrJL6ZeU9cdxmHrF5OMf5nGK7txCDvNbZyXG+U1zs2N83G/TvK7dT43N84JjUPwjyYZf75p8gp1ZppBJofQ4wjix0m+MzmcnvIhfPlEQK5eiMI4NXNu0VHqK4Vkyb5aqgB/meTjy8Vt3759j9x3333fFckXBO666673Hzt27OZz587tvnDhwnhFtdIphoU7PzczM3Np586dT+zfv//RAwcOnL7zzjv/fLXb3n333TedOnXqPfPz8zeeP3/+2suXL483YVY98/bt25/es2fP2cOHD5/aDPNu1D7kaqpcLbWmnyb5zEv/cqmwjsOpty+38C1btuSOO+7I3Nxc9u/fv1HZ2LDv+9BDD+X48eN54IEH8thjj+XSpfGG6upuO3bsyOzsbG699dYcOnQo119//eruuAm+6vHHH8+JEydy7NixPPzww3nqqcVH38sPsHXr1uctDh48KFdy9aKwvJpcTR7or0le9oO2VAGOl5S7p/l5Gz/UN9xwQ26//fbX5Q/1yZMnc/To0Zw+fTpPPjleda/utm3btuzduze33HJLbrvttsp/LObn53P//ffnwQcfXNM/FnL18qzJVbKQq3vuuSfPPjvej1v2Njrtnat9BTje0fvESo+40t/PzMw8s2vXridmZ2fPHDhw4MxmOMyZHNa9e3JYd91aDut279597siRI7/ZDPOutMMr9ffD+d577/3I2bNnd1+8eHGa0wWRq6v/9MiVys0rPe7c3NwXzpw5M86xL3f7WZJPr7YAR/mNElzqNk4qnp68SnzLlMMunNgf57gWTuyv90W3Cxd7jhP7H0gyO3kXdNoT++P47k9Jfpjke07sT5mEF3/5OLH/+STjGrURZrmSq9UGajV9NS4xG+9tvOi23AnrLy9zqcuXknx70SONt+CPTN442ZNk+2qf+Uu+bhTrfyafWBifRhifUhiFOY7fxycUFi7tGHf726L7vtKlHe+afBpifCpifFpizLptipP0Lx1h4dKOca3bKDzXu61xyVPcTa6mwCr/0mn66v9UK71jN97d+MrkkpdRROPSmHH93/wqsEd4xzvJiy/ufcMq7rfRXzJOJoyyG6/sTk5mVnYbvZUXvr9cXT27uNqeydR9tVIBXokBxyHOuK7sUJJxIfB4t3mjPt71r8mry1F04/q671+JgT3mugjI1bowv76+yUYU4HKCCxfdLnzA/32Tw9hRkOPQeuEc3XglOX6NQ+ZxG78vvA00XqmOd3zG51fHtSmLP+C/3hcRv77SsnmnkavNu7sr+syvtgK8osN6cAIECCwWUID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UIAyQIBArYACrF29wQkQ+B/gOvjYTCxB6AAAAABJRU5ErkJggg==">
            <a:extLst>
              <a:ext uri="{FF2B5EF4-FFF2-40B4-BE49-F238E27FC236}">
                <a16:creationId xmlns:a16="http://schemas.microsoft.com/office/drawing/2014/main" id="{89CADA52-F864-44A3-9930-E589E3848491}"/>
              </a:ext>
            </a:extLst>
          </p:cNvPr>
          <p:cNvSpPr>
            <a:spLocks noChangeAspect="1" noChangeArrowheads="1"/>
          </p:cNvSpPr>
          <p:nvPr/>
        </p:nvSpPr>
        <p:spPr bwMode="auto">
          <a:xfrm rot="18792764">
            <a:off x="2846652" y="193024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prstClr val="black"/>
              </a:solidFill>
            </a:endParaRPr>
          </a:p>
        </p:txBody>
      </p:sp>
      <p:sp>
        <p:nvSpPr>
          <p:cNvPr id="5" name="Rechteck 4">
            <a:extLst>
              <a:ext uri="{FF2B5EF4-FFF2-40B4-BE49-F238E27FC236}">
                <a16:creationId xmlns:a16="http://schemas.microsoft.com/office/drawing/2014/main" id="{A75A3BD4-1B05-454B-8BD4-0581B0FD9275}"/>
              </a:ext>
            </a:extLst>
          </p:cNvPr>
          <p:cNvSpPr/>
          <p:nvPr/>
        </p:nvSpPr>
        <p:spPr>
          <a:xfrm>
            <a:off x="2495600" y="1121670"/>
            <a:ext cx="7575664" cy="677108"/>
          </a:xfrm>
          <a:prstGeom prst="rect">
            <a:avLst/>
          </a:prstGeom>
        </p:spPr>
        <p:txBody>
          <a:bodyPr wrap="none">
            <a:spAutoFit/>
          </a:bodyPr>
          <a:lstStyle/>
          <a:p>
            <a:pPr lvl="0"/>
            <a:r>
              <a:rPr lang="nl-NL" dirty="0"/>
              <a:t>Een simulatie van het ‘deeltje in een doos’ model: </a:t>
            </a:r>
            <a:r>
              <a:rPr lang="en-GB" sz="2000" dirty="0">
                <a:solidFill>
                  <a:prstClr val="black"/>
                </a:solidFill>
                <a:latin typeface="Calibri"/>
                <a:hlinkClick r:id="rId2">
                  <a:extLst>
                    <a:ext uri="{A12FA001-AC4F-418D-AE19-62706E023703}">
                      <ahyp:hlinkClr xmlns:ahyp="http://schemas.microsoft.com/office/drawing/2018/hyperlinkcolor" val="tx"/>
                    </a:ext>
                  </a:extLst>
                </a:hlinkClick>
              </a:rPr>
              <a:t>www.falstad.com/qm1d/</a:t>
            </a:r>
            <a:endParaRPr lang="de-DE" sz="2000" dirty="0">
              <a:solidFill>
                <a:prstClr val="black"/>
              </a:solidFill>
              <a:latin typeface="Calibri"/>
            </a:endParaRPr>
          </a:p>
          <a:p>
            <a:r>
              <a:rPr lang="nl-NL" dirty="0"/>
              <a:t> </a:t>
            </a:r>
            <a:endParaRPr lang="de-DE" dirty="0"/>
          </a:p>
        </p:txBody>
      </p:sp>
      <p:pic>
        <p:nvPicPr>
          <p:cNvPr id="6" name="Grafik 5">
            <a:hlinkClick r:id="rId2"/>
            <a:extLst>
              <a:ext uri="{FF2B5EF4-FFF2-40B4-BE49-F238E27FC236}">
                <a16:creationId xmlns:a16="http://schemas.microsoft.com/office/drawing/2014/main" id="{66EE5222-9154-415D-ADF4-DDAD7D4E92C6}"/>
              </a:ext>
            </a:extLst>
          </p:cNvPr>
          <p:cNvPicPr>
            <a:picLocks noChangeAspect="1"/>
          </p:cNvPicPr>
          <p:nvPr/>
        </p:nvPicPr>
        <p:blipFill>
          <a:blip r:embed="rId3"/>
          <a:stretch>
            <a:fillRect/>
          </a:stretch>
        </p:blipFill>
        <p:spPr>
          <a:xfrm>
            <a:off x="2783630" y="1913588"/>
            <a:ext cx="5261055" cy="4212200"/>
          </a:xfrm>
          <a:prstGeom prst="rect">
            <a:avLst/>
          </a:prstGeom>
        </p:spPr>
      </p:pic>
    </p:spTree>
    <p:extLst>
      <p:ext uri="{BB962C8B-B14F-4D97-AF65-F5344CB8AC3E}">
        <p14:creationId xmlns:p14="http://schemas.microsoft.com/office/powerpoint/2010/main" val="489803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306473" y="0"/>
            <a:ext cx="8229600" cy="720080"/>
          </a:xfrm>
          <a:prstGeom prst="rect">
            <a:avLst/>
          </a:prstGeom>
        </p:spPr>
        <p:txBody>
          <a:bodyPr vert="horz" lIns="91440" tIns="45720" rIns="91440" bIns="45720" rtlCol="0" anchor="ctr">
            <a:normAutofit/>
          </a:bodyPr>
          <a:lstStyle/>
          <a:p>
            <a:pPr algn="ctr">
              <a:spcBef>
                <a:spcPct val="0"/>
              </a:spcBef>
              <a:defRPr/>
            </a:pPr>
            <a:r>
              <a:rPr lang="nl-NL" sz="3200" dirty="0">
                <a:solidFill>
                  <a:prstClr val="black"/>
                </a:solidFill>
              </a:rPr>
              <a:t>Atoommodellen en energieniveaus</a:t>
            </a:r>
          </a:p>
        </p:txBody>
      </p:sp>
      <p:sp>
        <p:nvSpPr>
          <p:cNvPr id="2" name="Tekstvak 1"/>
          <p:cNvSpPr txBox="1"/>
          <p:nvPr/>
        </p:nvSpPr>
        <p:spPr>
          <a:xfrm>
            <a:off x="2285761" y="908720"/>
            <a:ext cx="9768408" cy="4801314"/>
          </a:xfrm>
          <a:prstGeom prst="rect">
            <a:avLst/>
          </a:prstGeom>
          <a:noFill/>
        </p:spPr>
        <p:txBody>
          <a:bodyPr wrap="square" rtlCol="0">
            <a:spAutoFit/>
          </a:bodyPr>
          <a:lstStyle/>
          <a:p>
            <a:r>
              <a:rPr lang="nl-NL" sz="2400" dirty="0">
                <a:solidFill>
                  <a:prstClr val="black"/>
                </a:solidFill>
              </a:rPr>
              <a:t>Bespreek in 5 minuten de volgende vragen en schrijf jullie antwoorden op.</a:t>
            </a:r>
          </a:p>
          <a:p>
            <a:r>
              <a:rPr lang="nl-NL" sz="2400" dirty="0">
                <a:solidFill>
                  <a:srgbClr val="FF0000"/>
                </a:solidFill>
              </a:rPr>
              <a:t>Lever de antwoorden alsjeblieft in voor het RUG onderzoek.</a:t>
            </a:r>
          </a:p>
          <a:p>
            <a:endParaRPr lang="nl-NL" sz="2400" dirty="0">
              <a:solidFill>
                <a:prstClr val="black"/>
              </a:solidFill>
            </a:endParaRPr>
          </a:p>
          <a:p>
            <a:pPr marL="457200" indent="-457200">
              <a:buFont typeface="+mj-lt"/>
              <a:buAutoNum type="arabicPeriod"/>
            </a:pPr>
            <a:r>
              <a:rPr lang="nl-NL" sz="2400" dirty="0">
                <a:solidFill>
                  <a:prstClr val="black"/>
                </a:solidFill>
              </a:rPr>
              <a:t>Wat zijn de voor- en nadelen van de verschillende modellen?</a:t>
            </a:r>
          </a:p>
          <a:p>
            <a:pPr marL="457200" indent="-457200">
              <a:buFont typeface="+mj-lt"/>
              <a:buAutoNum type="arabicPeriod"/>
            </a:pPr>
            <a:endParaRPr lang="nl-NL" sz="2400" dirty="0">
              <a:solidFill>
                <a:prstClr val="black"/>
              </a:solidFill>
            </a:endParaRPr>
          </a:p>
          <a:p>
            <a:pPr marL="457200" indent="-457200">
              <a:buFont typeface="+mj-lt"/>
              <a:buAutoNum type="arabicPeriod"/>
            </a:pPr>
            <a:r>
              <a:rPr lang="nl-NL" sz="2400" dirty="0">
                <a:solidFill>
                  <a:prstClr val="black"/>
                </a:solidFill>
              </a:rPr>
              <a:t>Wat kun je met het Bohr-model verklaren?</a:t>
            </a:r>
          </a:p>
          <a:p>
            <a:pPr marL="457200" indent="-457200">
              <a:buFont typeface="+mj-lt"/>
              <a:buAutoNum type="arabicPeriod"/>
            </a:pPr>
            <a:endParaRPr lang="nl-NL" sz="2400" dirty="0">
              <a:solidFill>
                <a:prstClr val="black"/>
              </a:solidFill>
            </a:endParaRPr>
          </a:p>
          <a:p>
            <a:pPr marL="457200" indent="-457200">
              <a:buFont typeface="+mj-lt"/>
              <a:buAutoNum type="arabicPeriod"/>
            </a:pPr>
            <a:r>
              <a:rPr lang="nl-NL" sz="2400" dirty="0">
                <a:solidFill>
                  <a:prstClr val="black"/>
                </a:solidFill>
              </a:rPr>
              <a:t>Wat kun je met het ‘deeltje in een doos’- model verklaren, maar niet met het Bohr model?</a:t>
            </a:r>
          </a:p>
          <a:p>
            <a:pPr marL="457200" indent="-457200">
              <a:buFont typeface="+mj-lt"/>
              <a:buAutoNum type="arabicPeriod"/>
            </a:pPr>
            <a:endParaRPr lang="nl-NL" sz="2400" dirty="0">
              <a:solidFill>
                <a:prstClr val="black"/>
              </a:solidFill>
            </a:endParaRPr>
          </a:p>
          <a:p>
            <a:pPr marL="457200" indent="-457200">
              <a:buFont typeface="+mj-lt"/>
              <a:buAutoNum type="arabicPeriod"/>
            </a:pPr>
            <a:r>
              <a:rPr lang="nl-NL" sz="2400" dirty="0">
                <a:solidFill>
                  <a:prstClr val="black"/>
                </a:solidFill>
              </a:rPr>
              <a:t>Hoe ziet een elektron in een hoger energieniveau in het eendimensionale ‘deeltje in een-doos’-model er uit?</a:t>
            </a:r>
            <a:endParaRPr lang="nl-NL" dirty="0">
              <a:solidFill>
                <a:prstClr val="black"/>
              </a:solidFill>
            </a:endParaRPr>
          </a:p>
          <a:p>
            <a:endParaRPr lang="nl-NL" dirty="0">
              <a:solidFill>
                <a:prstClr val="black"/>
              </a:solidFill>
            </a:endParaRPr>
          </a:p>
        </p:txBody>
      </p:sp>
    </p:spTree>
    <p:extLst>
      <p:ext uri="{BB962C8B-B14F-4D97-AF65-F5344CB8AC3E}">
        <p14:creationId xmlns:p14="http://schemas.microsoft.com/office/powerpoint/2010/main" val="4190141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03564CC-F31E-454F-8F2E-B4BE49CDF740}"/>
              </a:ext>
            </a:extLst>
          </p:cNvPr>
          <p:cNvSpPr>
            <a:spLocks noGrp="1"/>
          </p:cNvSpPr>
          <p:nvPr>
            <p:ph idx="1"/>
          </p:nvPr>
        </p:nvSpPr>
        <p:spPr>
          <a:xfrm>
            <a:off x="2135560" y="1143000"/>
            <a:ext cx="10056436" cy="5163935"/>
          </a:xfrm>
        </p:spPr>
        <p:txBody>
          <a:bodyPr>
            <a:normAutofit/>
          </a:bodyPr>
          <a:lstStyle/>
          <a:p>
            <a:pPr marL="0" indent="0">
              <a:buNone/>
            </a:pPr>
            <a:r>
              <a:rPr lang="nl-NL" sz="2000" dirty="0"/>
              <a:t>Dit is het energieniveauschema van een onbekend atoom. Wanneer een elektron overgaat van een hoger energieniveau naar een lager energieniveau  zendt het licht uit. </a:t>
            </a:r>
          </a:p>
          <a:p>
            <a:pPr marL="0" indent="0">
              <a:buNone/>
            </a:pPr>
            <a:r>
              <a:rPr lang="nl-NL" sz="2000" dirty="0"/>
              <a:t>Slechts bij één van de mogelijke energiesprongen zendt dit atoom infrarood licht uit,</a:t>
            </a:r>
          </a:p>
          <a:p>
            <a:pPr marL="0" indent="0">
              <a:buNone/>
            </a:pPr>
            <a:r>
              <a:rPr lang="nl-NL" sz="2000" dirty="0"/>
              <a:t>in alle andere situaties zendt het zichtbaar licht uit.</a:t>
            </a:r>
          </a:p>
          <a:p>
            <a:pPr marL="0" indent="0">
              <a:buNone/>
            </a:pPr>
            <a:r>
              <a:rPr lang="nl-NL" sz="2400" b="1" dirty="0"/>
              <a:t>Bij welke overgang zendt dit atoom infrarood licht uit? </a:t>
            </a:r>
          </a:p>
          <a:p>
            <a:pPr marL="0" indent="0">
              <a:buNone/>
            </a:pPr>
            <a:endParaRPr lang="nl-NL" sz="2400" dirty="0"/>
          </a:p>
          <a:p>
            <a:pPr marL="457200" indent="-457200">
              <a:buFont typeface="+mj-lt"/>
              <a:buAutoNum type="alphaUcPeriod"/>
            </a:pPr>
            <a:r>
              <a:rPr lang="nl-NL" sz="2200" dirty="0"/>
              <a:t>Bij de overgang van n = 4 naar n = 3.</a:t>
            </a:r>
          </a:p>
          <a:p>
            <a:pPr marL="457200" indent="-457200">
              <a:buFont typeface="+mj-lt"/>
              <a:buAutoNum type="alphaUcPeriod"/>
            </a:pPr>
            <a:r>
              <a:rPr lang="nl-NL" sz="2200" dirty="0"/>
              <a:t>Bij de overgang van n = 4 naar n = 2.</a:t>
            </a:r>
          </a:p>
          <a:p>
            <a:pPr marL="457200" indent="-457200">
              <a:buFont typeface="+mj-lt"/>
              <a:buAutoNum type="alphaUcPeriod"/>
            </a:pPr>
            <a:r>
              <a:rPr lang="nl-NL" sz="2200" dirty="0"/>
              <a:t>Bij de overgang van n = 4 naar n = 1.</a:t>
            </a:r>
          </a:p>
          <a:p>
            <a:pPr marL="457200" indent="-457200">
              <a:buFont typeface="+mj-lt"/>
              <a:buAutoNum type="alphaUcPeriod"/>
            </a:pPr>
            <a:r>
              <a:rPr lang="nl-NL" sz="2200" dirty="0"/>
              <a:t>Bij de overgang van n = 3 naar n = 2.</a:t>
            </a:r>
          </a:p>
          <a:p>
            <a:pPr marL="457200" indent="-457200">
              <a:buFont typeface="+mj-lt"/>
              <a:buAutoNum type="alphaUcPeriod"/>
            </a:pPr>
            <a:r>
              <a:rPr lang="nl-NL" sz="2200" dirty="0"/>
              <a:t>Bij de overgang van n = 3 naar n = 1.</a:t>
            </a:r>
          </a:p>
          <a:p>
            <a:pPr marL="457200" indent="-457200">
              <a:buFont typeface="+mj-lt"/>
              <a:buAutoNum type="alphaUcPeriod"/>
            </a:pPr>
            <a:r>
              <a:rPr lang="nl-NL" sz="2200" dirty="0"/>
              <a:t>Bij de overgang van n = 2 naar n = 1.</a:t>
            </a:r>
            <a:br>
              <a:rPr lang="nl-NL" sz="2000" dirty="0"/>
            </a:br>
            <a:endParaRPr lang="nl-NL" sz="2000" dirty="0"/>
          </a:p>
        </p:txBody>
      </p:sp>
      <p:pic>
        <p:nvPicPr>
          <p:cNvPr id="5" name="Afbeelding 4">
            <a:extLst>
              <a:ext uri="{FF2B5EF4-FFF2-40B4-BE49-F238E27FC236}">
                <a16:creationId xmlns:a16="http://schemas.microsoft.com/office/drawing/2014/main" id="{755E3948-52C6-4990-962A-BA443B978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4352" y="2996952"/>
            <a:ext cx="2503074" cy="3321614"/>
          </a:xfrm>
          <a:prstGeom prst="rect">
            <a:avLst/>
          </a:prstGeom>
          <a:ln>
            <a:solidFill>
              <a:srgbClr val="FF0000"/>
            </a:solidFill>
          </a:ln>
        </p:spPr>
      </p:pic>
      <p:sp>
        <p:nvSpPr>
          <p:cNvPr id="6" name="Titel 1"/>
          <p:cNvSpPr txBox="1">
            <a:spLocks/>
          </p:cNvSpPr>
          <p:nvPr/>
        </p:nvSpPr>
        <p:spPr>
          <a:xfrm>
            <a:off x="2855640" y="0"/>
            <a:ext cx="93363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7899B2"/>
                </a:solidFill>
              </a:rPr>
              <a:t>Q6 </a:t>
            </a:r>
            <a:r>
              <a:rPr lang="nl-NL" sz="2400" dirty="0">
                <a:solidFill>
                  <a:srgbClr val="7899B2"/>
                </a:solidFill>
              </a:rPr>
              <a:t>Energieniveaus </a:t>
            </a:r>
            <a:r>
              <a:rPr lang="en-GB" sz="1600" dirty="0">
                <a:solidFill>
                  <a:srgbClr val="FF0000"/>
                </a:solidFill>
              </a:rPr>
              <a:t>(SOC-37327484)</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7369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5807969" y="1988840"/>
          <a:ext cx="790575" cy="808038"/>
        </p:xfrm>
        <a:graphic>
          <a:graphicData uri="http://schemas.openxmlformats.org/presentationml/2006/ole">
            <mc:AlternateContent xmlns:mc="http://schemas.openxmlformats.org/markup-compatibility/2006">
              <mc:Choice xmlns:v="urn:schemas-microsoft-com:vml" Requires="v">
                <p:oleObj name="Equation" r:id="rId3" imgW="419040" imgH="393480" progId="">
                  <p:embed/>
                </p:oleObj>
              </mc:Choice>
              <mc:Fallback>
                <p:oleObj name="Equation" r:id="rId3" imgW="419040" imgH="393480" progId="">
                  <p:embed/>
                  <p:pic>
                    <p:nvPicPr>
                      <p:cNvPr id="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969" y="1988840"/>
                        <a:ext cx="790575" cy="808038"/>
                      </a:xfrm>
                      <a:prstGeom prst="rect">
                        <a:avLst/>
                      </a:prstGeom>
                      <a:solidFill>
                        <a:srgbClr val="FFFF00"/>
                      </a:solidFill>
                      <a:ln w="25400">
                        <a:solidFill>
                          <a:srgbClr val="003399"/>
                        </a:solidFill>
                        <a:miter lim="800000"/>
                        <a:headEnd/>
                        <a:tailEnd/>
                      </a:ln>
                    </p:spPr>
                  </p:pic>
                </p:oleObj>
              </mc:Fallback>
            </mc:AlternateContent>
          </a:graphicData>
        </a:graphic>
      </p:graphicFrame>
      <p:graphicFrame>
        <p:nvGraphicFramePr>
          <p:cNvPr id="5" name="Object 3"/>
          <p:cNvGraphicFramePr>
            <a:graphicFrameLocks noChangeAspect="1"/>
          </p:cNvGraphicFramePr>
          <p:nvPr/>
        </p:nvGraphicFramePr>
        <p:xfrm>
          <a:off x="5879977" y="4948998"/>
          <a:ext cx="790575" cy="863600"/>
        </p:xfrm>
        <a:graphic>
          <a:graphicData uri="http://schemas.openxmlformats.org/presentationml/2006/ole">
            <mc:AlternateContent xmlns:mc="http://schemas.openxmlformats.org/markup-compatibility/2006">
              <mc:Choice xmlns:v="urn:schemas-microsoft-com:vml" Requires="v">
                <p:oleObj name="Equation" r:id="rId5" imgW="419040" imgH="419040" progId="">
                  <p:embed/>
                </p:oleObj>
              </mc:Choice>
              <mc:Fallback>
                <p:oleObj name="Equation" r:id="rId5" imgW="419040" imgH="419040" progId="">
                  <p:embed/>
                  <p:pic>
                    <p:nvPicPr>
                      <p:cNvPr id="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9977" y="4948998"/>
                        <a:ext cx="790575" cy="863600"/>
                      </a:xfrm>
                      <a:prstGeom prst="rect">
                        <a:avLst/>
                      </a:prstGeom>
                      <a:solidFill>
                        <a:srgbClr val="FFFF00"/>
                      </a:solidFill>
                      <a:ln w="25400">
                        <a:solidFill>
                          <a:srgbClr val="003399"/>
                        </a:solidFill>
                        <a:miter lim="800000"/>
                        <a:headEnd/>
                        <a:tailEnd/>
                      </a:ln>
                    </p:spPr>
                  </p:pic>
                </p:oleObj>
              </mc:Fallback>
            </mc:AlternateContent>
          </a:graphicData>
        </a:graphic>
      </p:graphicFrame>
      <p:grpSp>
        <p:nvGrpSpPr>
          <p:cNvPr id="6" name="Group 18"/>
          <p:cNvGrpSpPr>
            <a:grpSpLocks/>
          </p:cNvGrpSpPr>
          <p:nvPr/>
        </p:nvGrpSpPr>
        <p:grpSpPr bwMode="auto">
          <a:xfrm>
            <a:off x="2279576" y="3124200"/>
            <a:ext cx="8208912" cy="3105150"/>
            <a:chOff x="384" y="1968"/>
            <a:chExt cx="5538" cy="1956"/>
          </a:xfrm>
        </p:grpSpPr>
        <p:sp>
          <p:nvSpPr>
            <p:cNvPr id="7" name="Text Box 4"/>
            <p:cNvSpPr txBox="1">
              <a:spLocks noChangeArrowheads="1"/>
            </p:cNvSpPr>
            <p:nvPr/>
          </p:nvSpPr>
          <p:spPr bwMode="auto">
            <a:xfrm>
              <a:off x="384" y="2352"/>
              <a:ext cx="3984" cy="756"/>
            </a:xfrm>
            <a:prstGeom prst="rect">
              <a:avLst/>
            </a:prstGeom>
            <a:noFill/>
            <a:ln w="9525">
              <a:noFill/>
              <a:miter lim="800000"/>
              <a:headEnd/>
              <a:tailEnd/>
            </a:ln>
          </p:spPr>
          <p:txBody>
            <a:bodyPr>
              <a:spAutoFit/>
            </a:bodyPr>
            <a:lstStyle/>
            <a:p>
              <a:r>
                <a:rPr lang="nl-NL" sz="2400" b="1" dirty="0">
                  <a:solidFill>
                    <a:prstClr val="black"/>
                  </a:solidFill>
                </a:rPr>
                <a:t>De </a:t>
              </a:r>
              <a:r>
                <a:rPr lang="nl-NL" sz="2400" b="1" dirty="0" err="1">
                  <a:solidFill>
                    <a:prstClr val="black"/>
                  </a:solidFill>
                </a:rPr>
                <a:t>Broglie</a:t>
              </a:r>
              <a:r>
                <a:rPr lang="nl-NL" sz="2400" b="1" dirty="0">
                  <a:solidFill>
                    <a:prstClr val="black"/>
                  </a:solidFill>
                </a:rPr>
                <a:t> </a:t>
              </a:r>
              <a:r>
                <a:rPr lang="nl-NL" sz="2400" dirty="0">
                  <a:solidFill>
                    <a:prstClr val="black"/>
                  </a:solidFill>
                </a:rPr>
                <a:t>(1923)</a:t>
              </a:r>
            </a:p>
            <a:p>
              <a:r>
                <a:rPr lang="nl-NL" sz="2400" dirty="0">
                  <a:solidFill>
                    <a:srgbClr val="FF0000"/>
                  </a:solidFill>
                </a:rPr>
                <a:t>Materie  (impuls </a:t>
              </a:r>
              <a:r>
                <a:rPr lang="nl-NL" sz="2400" i="1" dirty="0">
                  <a:solidFill>
                    <a:srgbClr val="FF0000"/>
                  </a:solidFill>
                </a:rPr>
                <a:t>p</a:t>
              </a:r>
              <a:r>
                <a:rPr lang="nl-NL" sz="2400" dirty="0">
                  <a:solidFill>
                    <a:srgbClr val="FF0000"/>
                  </a:solidFill>
                  <a:sym typeface="Symbol" pitchFamily="18" charset="2"/>
                </a:rPr>
                <a:t>) </a:t>
              </a:r>
              <a:r>
                <a:rPr lang="nl-NL" sz="2400" dirty="0">
                  <a:solidFill>
                    <a:srgbClr val="FF0000"/>
                  </a:solidFill>
                </a:rPr>
                <a:t>heeft ook golfkarakter met golflengte </a:t>
              </a:r>
              <a:r>
                <a:rPr lang="nl-NL" sz="2400" dirty="0">
                  <a:solidFill>
                    <a:srgbClr val="FF0000"/>
                  </a:solidFill>
                  <a:sym typeface="Symbol" pitchFamily="18" charset="2"/>
                </a:rPr>
                <a:t></a:t>
              </a:r>
            </a:p>
          </p:txBody>
        </p:sp>
        <p:pic>
          <p:nvPicPr>
            <p:cNvPr id="8" name="Picture 8" descr="H:\public_html\teaching\Broglie_4.jpg"/>
            <p:cNvPicPr>
              <a:picLocks noChangeAspect="1" noChangeArrowheads="1"/>
            </p:cNvPicPr>
            <p:nvPr/>
          </p:nvPicPr>
          <p:blipFill>
            <a:blip r:embed="rId7" cstate="print"/>
            <a:srcRect/>
            <a:stretch>
              <a:fillRect/>
            </a:stretch>
          </p:blipFill>
          <p:spPr bwMode="auto">
            <a:xfrm>
              <a:off x="4512" y="1968"/>
              <a:ext cx="1410" cy="1956"/>
            </a:xfrm>
            <a:prstGeom prst="rect">
              <a:avLst/>
            </a:prstGeom>
            <a:noFill/>
            <a:ln w="9525">
              <a:noFill/>
              <a:miter lim="800000"/>
              <a:headEnd/>
              <a:tailEnd/>
            </a:ln>
          </p:spPr>
        </p:pic>
      </p:grpSp>
      <p:grpSp>
        <p:nvGrpSpPr>
          <p:cNvPr id="11" name="Group 16"/>
          <p:cNvGrpSpPr>
            <a:grpSpLocks/>
          </p:cNvGrpSpPr>
          <p:nvPr/>
        </p:nvGrpSpPr>
        <p:grpSpPr bwMode="auto">
          <a:xfrm>
            <a:off x="2178119" y="692696"/>
            <a:ext cx="7601567" cy="2832100"/>
            <a:chOff x="432" y="336"/>
            <a:chExt cx="5188" cy="1784"/>
          </a:xfrm>
        </p:grpSpPr>
        <p:sp>
          <p:nvSpPr>
            <p:cNvPr id="12" name="Text Box 2"/>
            <p:cNvSpPr txBox="1">
              <a:spLocks noChangeArrowheads="1"/>
            </p:cNvSpPr>
            <p:nvPr/>
          </p:nvSpPr>
          <p:spPr bwMode="auto">
            <a:xfrm>
              <a:off x="1828" y="364"/>
              <a:ext cx="3792" cy="756"/>
            </a:xfrm>
            <a:prstGeom prst="rect">
              <a:avLst/>
            </a:prstGeom>
            <a:noFill/>
            <a:ln w="9525">
              <a:noFill/>
              <a:miter lim="800000"/>
              <a:headEnd/>
              <a:tailEnd/>
            </a:ln>
          </p:spPr>
          <p:txBody>
            <a:bodyPr>
              <a:spAutoFit/>
            </a:bodyPr>
            <a:lstStyle/>
            <a:p>
              <a:r>
                <a:rPr lang="nl-NL" sz="2400" b="1" dirty="0">
                  <a:solidFill>
                    <a:prstClr val="black"/>
                  </a:solidFill>
                </a:rPr>
                <a:t>Einstein </a:t>
              </a:r>
              <a:r>
                <a:rPr lang="nl-NL" sz="2400" dirty="0">
                  <a:solidFill>
                    <a:prstClr val="black"/>
                  </a:solidFill>
                </a:rPr>
                <a:t>(1917)</a:t>
              </a:r>
            </a:p>
            <a:p>
              <a:r>
                <a:rPr lang="nl-NL" sz="2400" dirty="0">
                  <a:solidFill>
                    <a:srgbClr val="FF0000"/>
                  </a:solidFill>
                </a:rPr>
                <a:t>Licht  (golflengte </a:t>
              </a:r>
              <a:r>
                <a:rPr lang="nl-NL" sz="2400" dirty="0">
                  <a:solidFill>
                    <a:srgbClr val="FF0000"/>
                  </a:solidFill>
                  <a:sym typeface="Symbol" pitchFamily="18" charset="2"/>
                </a:rPr>
                <a:t>) </a:t>
              </a:r>
              <a:r>
                <a:rPr lang="nl-NL" sz="2400" dirty="0">
                  <a:solidFill>
                    <a:srgbClr val="FF0000"/>
                  </a:solidFill>
                </a:rPr>
                <a:t>bestaat uit </a:t>
              </a:r>
              <a:r>
                <a:rPr lang="nl-NL" sz="2400" dirty="0" err="1">
                  <a:solidFill>
                    <a:srgbClr val="FF0000"/>
                  </a:solidFill>
                </a:rPr>
                <a:t>lichtquanta</a:t>
              </a:r>
              <a:r>
                <a:rPr lang="nl-NL" sz="2400" dirty="0">
                  <a:solidFill>
                    <a:srgbClr val="FF0000"/>
                  </a:solidFill>
                </a:rPr>
                <a:t> met een impuls </a:t>
              </a:r>
              <a:r>
                <a:rPr lang="nl-NL" sz="2400" i="1" dirty="0">
                  <a:solidFill>
                    <a:srgbClr val="FF0000"/>
                  </a:solidFill>
                </a:rPr>
                <a:t>p</a:t>
              </a:r>
              <a:r>
                <a:rPr lang="nl-NL" sz="2400" dirty="0">
                  <a:solidFill>
                    <a:srgbClr val="FF0000"/>
                  </a:solidFill>
                </a:rPr>
                <a:t>.</a:t>
              </a:r>
              <a:endParaRPr lang="nl-NL" sz="2400" b="1" dirty="0">
                <a:solidFill>
                  <a:srgbClr val="FF0000"/>
                </a:solidFill>
              </a:endParaRPr>
            </a:p>
          </p:txBody>
        </p:sp>
        <p:pic>
          <p:nvPicPr>
            <p:cNvPr id="13" name="Picture 9" descr="H:\public_html\teaching\einstein.jpg"/>
            <p:cNvPicPr>
              <a:picLocks noChangeAspect="1" noChangeArrowheads="1"/>
            </p:cNvPicPr>
            <p:nvPr/>
          </p:nvPicPr>
          <p:blipFill>
            <a:blip r:embed="rId8" cstate="print"/>
            <a:srcRect/>
            <a:stretch>
              <a:fillRect/>
            </a:stretch>
          </p:blipFill>
          <p:spPr bwMode="auto">
            <a:xfrm>
              <a:off x="432" y="336"/>
              <a:ext cx="1312" cy="1784"/>
            </a:xfrm>
            <a:prstGeom prst="rect">
              <a:avLst/>
            </a:prstGeom>
            <a:noFill/>
            <a:ln w="9525">
              <a:noFill/>
              <a:miter lim="800000"/>
              <a:headEnd/>
              <a:tailEnd/>
            </a:ln>
          </p:spPr>
        </p:pic>
      </p:grpSp>
      <p:grpSp>
        <p:nvGrpSpPr>
          <p:cNvPr id="9" name="Groep 8"/>
          <p:cNvGrpSpPr/>
          <p:nvPr/>
        </p:nvGrpSpPr>
        <p:grpSpPr>
          <a:xfrm>
            <a:off x="6744073" y="2108746"/>
            <a:ext cx="3745407" cy="3696518"/>
            <a:chOff x="5220072" y="2108746"/>
            <a:chExt cx="3745407" cy="3696518"/>
          </a:xfrm>
        </p:grpSpPr>
        <p:sp>
          <p:nvSpPr>
            <p:cNvPr id="2" name="Gekromde PIJL-LINKS 1"/>
            <p:cNvSpPr/>
            <p:nvPr/>
          </p:nvSpPr>
          <p:spPr>
            <a:xfrm>
              <a:off x="5220072" y="2108746"/>
              <a:ext cx="2280091" cy="3696518"/>
            </a:xfrm>
            <a:prstGeom prst="curved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black"/>
                </a:solidFill>
              </a:endParaRPr>
            </a:p>
          </p:txBody>
        </p:sp>
        <p:sp>
          <p:nvSpPr>
            <p:cNvPr id="3" name="Tekstvak 2"/>
            <p:cNvSpPr txBox="1"/>
            <p:nvPr/>
          </p:nvSpPr>
          <p:spPr>
            <a:xfrm>
              <a:off x="7057775" y="2108746"/>
              <a:ext cx="1907704" cy="646331"/>
            </a:xfrm>
            <a:prstGeom prst="rect">
              <a:avLst/>
            </a:prstGeom>
            <a:noFill/>
          </p:spPr>
          <p:txBody>
            <a:bodyPr wrap="square" rtlCol="0">
              <a:spAutoFit/>
            </a:bodyPr>
            <a:lstStyle/>
            <a:p>
              <a:r>
                <a:rPr lang="nl-NL" dirty="0">
                  <a:solidFill>
                    <a:srgbClr val="FFC000"/>
                  </a:solidFill>
                </a:rPr>
                <a:t>Waarom heeft dit vijf jaar geduurd? </a:t>
              </a:r>
            </a:p>
          </p:txBody>
        </p:sp>
      </p:grpSp>
      <p:sp>
        <p:nvSpPr>
          <p:cNvPr id="14" name="Rechthoek 13">
            <a:extLst>
              <a:ext uri="{FF2B5EF4-FFF2-40B4-BE49-F238E27FC236}">
                <a16:creationId xmlns:a16="http://schemas.microsoft.com/office/drawing/2014/main" id="{DCCEA75E-B18F-4620-9507-3B0BF9AFD9B2}"/>
              </a:ext>
            </a:extLst>
          </p:cNvPr>
          <p:cNvSpPr/>
          <p:nvPr/>
        </p:nvSpPr>
        <p:spPr>
          <a:xfrm>
            <a:off x="2369576" y="3398466"/>
            <a:ext cx="1657826" cy="230832"/>
          </a:xfrm>
          <a:prstGeom prst="rect">
            <a:avLst/>
          </a:prstGeom>
        </p:spPr>
        <p:txBody>
          <a:bodyPr wrap="none">
            <a:spAutoFit/>
          </a:bodyPr>
          <a:lstStyle/>
          <a:p>
            <a:r>
              <a:rPr lang="nl-NL" sz="900" dirty="0">
                <a:solidFill>
                  <a:srgbClr val="000000"/>
                </a:solidFill>
                <a:latin typeface="Calibri"/>
              </a:rPr>
              <a:t>© Brown </a:t>
            </a:r>
            <a:r>
              <a:rPr lang="nl-NL" sz="900" dirty="0" err="1">
                <a:solidFill>
                  <a:srgbClr val="000000"/>
                </a:solidFill>
                <a:latin typeface="Calibri"/>
              </a:rPr>
              <a:t>Brothers</a:t>
            </a:r>
            <a:r>
              <a:rPr lang="nl-NL" sz="900" dirty="0">
                <a:solidFill>
                  <a:srgbClr val="000000"/>
                </a:solidFill>
                <a:latin typeface="Calibri"/>
              </a:rPr>
              <a:t>, Sterling, PA.</a:t>
            </a:r>
            <a:endParaRPr lang="nl-NL" sz="900" dirty="0">
              <a:solidFill>
                <a:prstClr val="black"/>
              </a:solidFill>
              <a:latin typeface="Calibri"/>
            </a:endParaRPr>
          </a:p>
        </p:txBody>
      </p:sp>
      <p:sp>
        <p:nvSpPr>
          <p:cNvPr id="15" name="Rechthoek 14">
            <a:extLst>
              <a:ext uri="{FF2B5EF4-FFF2-40B4-BE49-F238E27FC236}">
                <a16:creationId xmlns:a16="http://schemas.microsoft.com/office/drawing/2014/main" id="{9F1D19FC-FADD-45FB-8FF9-92416D946B9F}"/>
              </a:ext>
            </a:extLst>
          </p:cNvPr>
          <p:cNvSpPr/>
          <p:nvPr/>
        </p:nvSpPr>
        <p:spPr>
          <a:xfrm>
            <a:off x="8256240" y="6226993"/>
            <a:ext cx="1444626" cy="230832"/>
          </a:xfrm>
          <a:prstGeom prst="rect">
            <a:avLst/>
          </a:prstGeom>
        </p:spPr>
        <p:txBody>
          <a:bodyPr wrap="none">
            <a:spAutoFit/>
          </a:bodyPr>
          <a:lstStyle/>
          <a:p>
            <a:r>
              <a:rPr lang="nl-NL" sz="900" dirty="0">
                <a:solidFill>
                  <a:prstClr val="black"/>
                </a:solidFill>
                <a:latin typeface="Calibri"/>
              </a:rPr>
              <a:t>© onbekend, via </a:t>
            </a:r>
            <a:r>
              <a:rPr lang="nl-NL" sz="900" dirty="0" err="1">
                <a:solidFill>
                  <a:prstClr val="black"/>
                </a:solidFill>
                <a:latin typeface="Calibri"/>
              </a:rPr>
              <a:t>wikipedia</a:t>
            </a:r>
            <a:endParaRPr lang="nl-NL" sz="900" dirty="0">
              <a:solidFill>
                <a:prstClr val="black"/>
              </a:solidFill>
              <a:latin typeface="Calibri"/>
            </a:endParaRPr>
          </a:p>
        </p:txBody>
      </p:sp>
      <p:sp>
        <p:nvSpPr>
          <p:cNvPr id="16" name="Rechthoek 15">
            <a:extLst>
              <a:ext uri="{FF2B5EF4-FFF2-40B4-BE49-F238E27FC236}">
                <a16:creationId xmlns:a16="http://schemas.microsoft.com/office/drawing/2014/main" id="{CFF132A2-439E-4B08-8B48-8D2C208B096B}"/>
              </a:ext>
            </a:extLst>
          </p:cNvPr>
          <p:cNvSpPr/>
          <p:nvPr/>
        </p:nvSpPr>
        <p:spPr>
          <a:xfrm>
            <a:off x="11136560" y="116632"/>
            <a:ext cx="895126" cy="69039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prstClr val="white"/>
                </a:solidFill>
              </a:rPr>
              <a:t>Pulsar </a:t>
            </a:r>
            <a:br>
              <a:rPr lang="nl-NL" sz="1400" dirty="0">
                <a:solidFill>
                  <a:prstClr val="white"/>
                </a:solidFill>
              </a:rPr>
            </a:br>
            <a:r>
              <a:rPr lang="nl-NL" sz="1400" dirty="0">
                <a:solidFill>
                  <a:prstClr val="white"/>
                </a:solidFill>
              </a:rPr>
              <a:t>14, 15, 16, 19, 21 </a:t>
            </a:r>
          </a:p>
        </p:txBody>
      </p:sp>
    </p:spTree>
    <p:extLst>
      <p:ext uri="{BB962C8B-B14F-4D97-AF65-F5344CB8AC3E}">
        <p14:creationId xmlns:p14="http://schemas.microsoft.com/office/powerpoint/2010/main" val="39423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80" y="3236700"/>
            <a:ext cx="8244408" cy="3078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2" descr="wave_standing_string_1"/>
          <p:cNvPicPr>
            <a:picLocks noChangeAspect="1" noChangeArrowheads="1" noCrop="1"/>
          </p:cNvPicPr>
          <p:nvPr/>
        </p:nvPicPr>
        <p:blipFill>
          <a:blip r:embed="rId3" cstate="print"/>
          <a:srcRect/>
          <a:stretch>
            <a:fillRect/>
          </a:stretch>
        </p:blipFill>
        <p:spPr bwMode="auto">
          <a:xfrm>
            <a:off x="2463185" y="1518306"/>
            <a:ext cx="1440160" cy="868363"/>
          </a:xfrm>
          <a:prstGeom prst="rect">
            <a:avLst/>
          </a:prstGeom>
          <a:noFill/>
        </p:spPr>
      </p:pic>
      <p:pic>
        <p:nvPicPr>
          <p:cNvPr id="15" name="Picture 3" descr="wave_standing_string_2"/>
          <p:cNvPicPr>
            <a:picLocks noChangeAspect="1" noChangeArrowheads="1" noCrop="1"/>
          </p:cNvPicPr>
          <p:nvPr/>
        </p:nvPicPr>
        <p:blipFill>
          <a:blip r:embed="rId4" cstate="print"/>
          <a:srcRect/>
          <a:stretch>
            <a:fillRect/>
          </a:stretch>
        </p:blipFill>
        <p:spPr bwMode="auto">
          <a:xfrm>
            <a:off x="5127481" y="1538778"/>
            <a:ext cx="1440160" cy="838200"/>
          </a:xfrm>
          <a:prstGeom prst="rect">
            <a:avLst/>
          </a:prstGeom>
          <a:noFill/>
        </p:spPr>
      </p:pic>
      <p:pic>
        <p:nvPicPr>
          <p:cNvPr id="16" name="Picture 4" descr="wave_standing_string_3"/>
          <p:cNvPicPr>
            <a:picLocks noChangeAspect="1" noChangeArrowheads="1" noCrop="1"/>
          </p:cNvPicPr>
          <p:nvPr/>
        </p:nvPicPr>
        <p:blipFill>
          <a:blip r:embed="rId5" cstate="print"/>
          <a:srcRect/>
          <a:stretch>
            <a:fillRect/>
          </a:stretch>
        </p:blipFill>
        <p:spPr bwMode="auto">
          <a:xfrm>
            <a:off x="7791777" y="1549892"/>
            <a:ext cx="1440160" cy="815975"/>
          </a:xfrm>
          <a:prstGeom prst="rect">
            <a:avLst/>
          </a:prstGeom>
          <a:noFill/>
        </p:spPr>
      </p:pic>
      <p:sp>
        <p:nvSpPr>
          <p:cNvPr id="2" name="Tekstvak 1"/>
          <p:cNvSpPr txBox="1"/>
          <p:nvPr/>
        </p:nvSpPr>
        <p:spPr>
          <a:xfrm>
            <a:off x="2207568" y="2386669"/>
            <a:ext cx="8960548" cy="923330"/>
          </a:xfrm>
          <a:prstGeom prst="rect">
            <a:avLst/>
          </a:prstGeom>
          <a:noFill/>
        </p:spPr>
        <p:txBody>
          <a:bodyPr wrap="square" rtlCol="0">
            <a:spAutoFit/>
          </a:bodyPr>
          <a:lstStyle/>
          <a:p>
            <a:r>
              <a:rPr lang="nl-NL" dirty="0">
                <a:solidFill>
                  <a:prstClr val="black"/>
                </a:solidFill>
              </a:rPr>
              <a:t>Als je de afmetingen van de doos (bijvoorbeeld de lengte van een molecuul) kent</a:t>
            </a:r>
          </a:p>
          <a:p>
            <a:r>
              <a:rPr lang="nl-NL" dirty="0">
                <a:solidFill>
                  <a:prstClr val="black"/>
                </a:solidFill>
              </a:rPr>
              <a:t>kun je de mogelijk energieniveaus van het deeltje (bijvoorbeeld een elektron) uitrekenen.</a:t>
            </a:r>
          </a:p>
          <a:p>
            <a:r>
              <a:rPr lang="nl-NL" dirty="0">
                <a:solidFill>
                  <a:prstClr val="black"/>
                </a:solidFill>
              </a:rPr>
              <a:t>Analogie: staande golven in een snaar: </a:t>
            </a:r>
          </a:p>
        </p:txBody>
      </p:sp>
      <p:sp>
        <p:nvSpPr>
          <p:cNvPr id="8" name="Rechthoek 7">
            <a:extLst>
              <a:ext uri="{FF2B5EF4-FFF2-40B4-BE49-F238E27FC236}">
                <a16:creationId xmlns:a16="http://schemas.microsoft.com/office/drawing/2014/main" id="{497619F2-07FA-4318-9E62-1E3723714F32}"/>
              </a:ext>
            </a:extLst>
          </p:cNvPr>
          <p:cNvSpPr/>
          <p:nvPr/>
        </p:nvSpPr>
        <p:spPr>
          <a:xfrm>
            <a:off x="11280576" y="116632"/>
            <a:ext cx="755576" cy="72008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prstClr val="white"/>
                </a:solidFill>
              </a:rPr>
              <a:t>Pulsar </a:t>
            </a:r>
            <a:br>
              <a:rPr lang="nl-NL" sz="1400" dirty="0">
                <a:solidFill>
                  <a:prstClr val="white"/>
                </a:solidFill>
              </a:rPr>
            </a:br>
            <a:r>
              <a:rPr lang="nl-NL" sz="1400" dirty="0">
                <a:solidFill>
                  <a:prstClr val="white"/>
                </a:solidFill>
              </a:rPr>
              <a:t>27, 28, 36, 39</a:t>
            </a:r>
          </a:p>
        </p:txBody>
      </p:sp>
    </p:spTree>
    <p:extLst>
      <p:ext uri="{BB962C8B-B14F-4D97-AF65-F5344CB8AC3E}">
        <p14:creationId xmlns:p14="http://schemas.microsoft.com/office/powerpoint/2010/main" val="145450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0628"/>
          <a:stretch/>
        </p:blipFill>
        <p:spPr bwMode="auto">
          <a:xfrm>
            <a:off x="2176498" y="908721"/>
            <a:ext cx="7102156" cy="2104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1" y="4533853"/>
            <a:ext cx="7328055" cy="1944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2033470" y="3140969"/>
            <a:ext cx="8259683" cy="1200329"/>
          </a:xfrm>
          <a:prstGeom prst="rect">
            <a:avLst/>
          </a:prstGeom>
          <a:noFill/>
        </p:spPr>
        <p:txBody>
          <a:bodyPr wrap="square" rtlCol="0">
            <a:spAutoFit/>
          </a:bodyPr>
          <a:lstStyle/>
          <a:p>
            <a:r>
              <a:rPr lang="nl-NL" dirty="0">
                <a:solidFill>
                  <a:prstClr val="black"/>
                </a:solidFill>
              </a:rPr>
              <a:t>Maar bij een meting vind je het elektron altijd als één deeltje op één punt, geen golf.</a:t>
            </a:r>
          </a:p>
          <a:p>
            <a:r>
              <a:rPr lang="nl-NL" dirty="0">
                <a:solidFill>
                  <a:prstClr val="black"/>
                </a:solidFill>
              </a:rPr>
              <a:t>Verklaring:</a:t>
            </a:r>
          </a:p>
          <a:p>
            <a:r>
              <a:rPr lang="nl-NL" dirty="0">
                <a:solidFill>
                  <a:prstClr val="black"/>
                </a:solidFill>
              </a:rPr>
              <a:t>De </a:t>
            </a:r>
            <a:r>
              <a:rPr lang="nl-NL" b="1" dirty="0">
                <a:solidFill>
                  <a:prstClr val="black"/>
                </a:solidFill>
              </a:rPr>
              <a:t>kans</a:t>
            </a:r>
            <a:r>
              <a:rPr lang="nl-NL" dirty="0">
                <a:solidFill>
                  <a:prstClr val="black"/>
                </a:solidFill>
              </a:rPr>
              <a:t> om het elektron  tijdens een meting op een bepaalde plek te vinden is het kwadraat van de amplitude van de staande golf op dat punt. </a:t>
            </a:r>
          </a:p>
        </p:txBody>
      </p:sp>
      <p:sp>
        <p:nvSpPr>
          <p:cNvPr id="6" name="Rechthoek 5">
            <a:extLst>
              <a:ext uri="{FF2B5EF4-FFF2-40B4-BE49-F238E27FC236}">
                <a16:creationId xmlns:a16="http://schemas.microsoft.com/office/drawing/2014/main" id="{1B5E8863-2899-4632-8E6C-6056143B7888}"/>
              </a:ext>
            </a:extLst>
          </p:cNvPr>
          <p:cNvSpPr/>
          <p:nvPr/>
        </p:nvSpPr>
        <p:spPr>
          <a:xfrm>
            <a:off x="11280576" y="147207"/>
            <a:ext cx="755576" cy="72008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prstClr val="white"/>
                </a:solidFill>
              </a:rPr>
              <a:t>Pulsar </a:t>
            </a:r>
            <a:br>
              <a:rPr lang="nl-NL" sz="1400" dirty="0">
                <a:solidFill>
                  <a:prstClr val="white"/>
                </a:solidFill>
              </a:rPr>
            </a:br>
            <a:r>
              <a:rPr lang="nl-NL" sz="1400" dirty="0">
                <a:solidFill>
                  <a:prstClr val="white"/>
                </a:solidFill>
              </a:rPr>
              <a:t>27, 28, 36, 39</a:t>
            </a:r>
          </a:p>
        </p:txBody>
      </p:sp>
    </p:spTree>
    <p:extLst>
      <p:ext uri="{BB962C8B-B14F-4D97-AF65-F5344CB8AC3E}">
        <p14:creationId xmlns:p14="http://schemas.microsoft.com/office/powerpoint/2010/main" val="169219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pic>
        <p:nvPicPr>
          <p:cNvPr id="5" name="Picture 2"/>
          <p:cNvPicPr>
            <a:picLocks noChangeAspect="1" noChangeArrowheads="1"/>
          </p:cNvPicPr>
          <p:nvPr/>
        </p:nvPicPr>
        <p:blipFill>
          <a:blip r:embed="rId2" cstate="print"/>
          <a:srcRect/>
          <a:stretch>
            <a:fillRect/>
          </a:stretch>
        </p:blipFill>
        <p:spPr>
          <a:xfrm>
            <a:off x="2920296" y="908720"/>
            <a:ext cx="6062485" cy="2419768"/>
          </a:xfrm>
          <a:prstGeom prst="rect">
            <a:avLst/>
          </a:prstGeom>
          <a:noFill/>
        </p:spPr>
      </p:pic>
      <p:sp>
        <p:nvSpPr>
          <p:cNvPr id="7" name="Rechthoek 5"/>
          <p:cNvSpPr>
            <a:spLocks noChangeArrowheads="1"/>
          </p:cNvSpPr>
          <p:nvPr/>
        </p:nvSpPr>
        <p:spPr bwMode="auto">
          <a:xfrm>
            <a:off x="2034945" y="3335790"/>
            <a:ext cx="7705725" cy="2862322"/>
          </a:xfrm>
          <a:prstGeom prst="rect">
            <a:avLst/>
          </a:prstGeom>
          <a:noFill/>
          <a:ln w="9525">
            <a:noFill/>
            <a:miter lim="800000"/>
            <a:headEnd/>
            <a:tailEnd/>
          </a:ln>
        </p:spPr>
        <p:txBody>
          <a:bodyPr>
            <a:spAutoFit/>
          </a:bodyPr>
          <a:lstStyle/>
          <a:p>
            <a:r>
              <a:rPr lang="nl-NL" dirty="0">
                <a:solidFill>
                  <a:prstClr val="black"/>
                </a:solidFill>
                <a:latin typeface="Calibri" pitchFamily="34" charset="0"/>
              </a:rPr>
              <a:t>Wat er op en neer trilt is niet het deeltje, maar het zogenaamde ‘deeltjesveld’, dat door de golffunctie </a:t>
            </a:r>
            <a:r>
              <a:rPr lang="el-GR" i="1" dirty="0">
                <a:solidFill>
                  <a:prstClr val="black"/>
                </a:solidFill>
                <a:latin typeface="Calibri" pitchFamily="34" charset="0"/>
              </a:rPr>
              <a:t>ψ</a:t>
            </a:r>
            <a:r>
              <a:rPr lang="nl-NL" dirty="0">
                <a:solidFill>
                  <a:prstClr val="black"/>
                </a:solidFill>
                <a:latin typeface="Calibri" pitchFamily="34" charset="0"/>
              </a:rPr>
              <a:t> wordt beschreven.</a:t>
            </a:r>
          </a:p>
          <a:p>
            <a:r>
              <a:rPr lang="nl-NL" dirty="0">
                <a:solidFill>
                  <a:prstClr val="black"/>
                </a:solidFill>
                <a:latin typeface="Calibri" pitchFamily="34" charset="0"/>
              </a:rPr>
              <a:t>Welke energieniveaus zijn toegestaan in dit model?</a:t>
            </a:r>
          </a:p>
          <a:p>
            <a:endParaRPr lang="nl-NL" dirty="0">
              <a:solidFill>
                <a:prstClr val="black"/>
              </a:solidFill>
              <a:latin typeface="Calibri" pitchFamily="34" charset="0"/>
            </a:endParaRPr>
          </a:p>
          <a:p>
            <a:r>
              <a:rPr lang="nl-NL" dirty="0">
                <a:solidFill>
                  <a:prstClr val="black"/>
                </a:solidFill>
                <a:latin typeface="Calibri" pitchFamily="34" charset="0"/>
              </a:rPr>
              <a:t>Berken zelf! Gebruik:</a:t>
            </a:r>
          </a:p>
          <a:p>
            <a:endParaRPr lang="nl-NL" dirty="0">
              <a:solidFill>
                <a:prstClr val="black"/>
              </a:solidFill>
              <a:latin typeface="Calibri" pitchFamily="34" charset="0"/>
            </a:endParaRPr>
          </a:p>
          <a:p>
            <a:r>
              <a:rPr lang="nl-NL" dirty="0">
                <a:solidFill>
                  <a:prstClr val="black"/>
                </a:solidFill>
                <a:latin typeface="Calibri" pitchFamily="34" charset="0"/>
              </a:rPr>
              <a:t>Impuls van een deeltje:</a:t>
            </a:r>
          </a:p>
          <a:p>
            <a:r>
              <a:rPr lang="nl-NL" dirty="0">
                <a:solidFill>
                  <a:prstClr val="black"/>
                </a:solidFill>
                <a:latin typeface="Calibri" pitchFamily="34" charset="0"/>
              </a:rPr>
              <a:t>Impuls van een elektron met </a:t>
            </a:r>
            <a:r>
              <a:rPr lang="nl-NL" dirty="0" err="1">
                <a:solidFill>
                  <a:prstClr val="black"/>
                </a:solidFill>
                <a:latin typeface="Calibri" pitchFamily="34" charset="0"/>
              </a:rPr>
              <a:t>deBroglie</a:t>
            </a:r>
            <a:r>
              <a:rPr lang="nl-NL" dirty="0">
                <a:solidFill>
                  <a:prstClr val="black"/>
                </a:solidFill>
                <a:latin typeface="Calibri" pitchFamily="34" charset="0"/>
              </a:rPr>
              <a:t>-golflengte </a:t>
            </a:r>
            <a:r>
              <a:rPr lang="el-GR" dirty="0">
                <a:solidFill>
                  <a:prstClr val="black"/>
                </a:solidFill>
                <a:latin typeface="Calibri" pitchFamily="34" charset="0"/>
              </a:rPr>
              <a:t>λ</a:t>
            </a:r>
            <a:r>
              <a:rPr lang="nl-NL" dirty="0">
                <a:solidFill>
                  <a:prstClr val="black"/>
                </a:solidFill>
                <a:latin typeface="Calibri" pitchFamily="34" charset="0"/>
              </a:rPr>
              <a:t>: </a:t>
            </a:r>
          </a:p>
          <a:p>
            <a:endParaRPr lang="nl-NL" dirty="0">
              <a:solidFill>
                <a:prstClr val="black"/>
              </a:solidFill>
              <a:latin typeface="Calibri" pitchFamily="34" charset="0"/>
            </a:endParaRPr>
          </a:p>
          <a:p>
            <a:r>
              <a:rPr lang="nl-NL" dirty="0">
                <a:solidFill>
                  <a:prstClr val="black"/>
                </a:solidFill>
                <a:latin typeface="Calibri" pitchFamily="34" charset="0"/>
              </a:rPr>
              <a:t>Voor staande golf geldt: </a:t>
            </a:r>
          </a:p>
        </p:txBody>
      </p:sp>
      <p:pic>
        <p:nvPicPr>
          <p:cNvPr id="9" name="Picture 5"/>
          <p:cNvPicPr>
            <a:picLocks noChangeAspect="1" noChangeArrowheads="1"/>
          </p:cNvPicPr>
          <p:nvPr/>
        </p:nvPicPr>
        <p:blipFill rotWithShape="1">
          <a:blip r:embed="rId3" cstate="print"/>
          <a:srcRect r="17106" b="28178"/>
          <a:stretch/>
        </p:blipFill>
        <p:spPr bwMode="auto">
          <a:xfrm>
            <a:off x="7037816" y="5069415"/>
            <a:ext cx="682798" cy="621172"/>
          </a:xfrm>
          <a:prstGeom prst="rect">
            <a:avLst/>
          </a:prstGeom>
          <a:noFill/>
          <a:ln w="9525">
            <a:noFill/>
            <a:miter lim="800000"/>
            <a:headEnd/>
            <a:tailEnd/>
          </a:ln>
        </p:spPr>
      </p:pic>
      <p:pic>
        <p:nvPicPr>
          <p:cNvPr id="10" name="Picture 6"/>
          <p:cNvPicPr>
            <a:picLocks noChangeAspect="1" noChangeArrowheads="1"/>
          </p:cNvPicPr>
          <p:nvPr/>
        </p:nvPicPr>
        <p:blipFill>
          <a:blip r:embed="rId4" cstate="print"/>
          <a:srcRect/>
          <a:stretch>
            <a:fillRect/>
          </a:stretch>
        </p:blipFill>
        <p:spPr bwMode="auto">
          <a:xfrm>
            <a:off x="4768279" y="5690587"/>
            <a:ext cx="958479" cy="66279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Tekstvak 1"/>
              <p:cNvSpPr txBox="1"/>
              <p:nvPr/>
            </p:nvSpPr>
            <p:spPr>
              <a:xfrm>
                <a:off x="4511824" y="4991378"/>
                <a:ext cx="9925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nl-NL" i="1">
                          <a:solidFill>
                            <a:prstClr val="black"/>
                          </a:solidFill>
                          <a:latin typeface="Cambria Math"/>
                        </a:rPr>
                        <m:t>𝑝</m:t>
                      </m:r>
                      <m:r>
                        <a:rPr lang="nl-NL" i="1">
                          <a:solidFill>
                            <a:prstClr val="black"/>
                          </a:solidFill>
                          <a:latin typeface="Cambria Math"/>
                        </a:rPr>
                        <m:t>=</m:t>
                      </m:r>
                      <m:r>
                        <a:rPr lang="nl-NL" i="1">
                          <a:solidFill>
                            <a:prstClr val="black"/>
                          </a:solidFill>
                          <a:latin typeface="Cambria Math"/>
                        </a:rPr>
                        <m:t>𝑚𝑣</m:t>
                      </m:r>
                    </m:oMath>
                  </m:oMathPara>
                </a14:m>
                <a:endParaRPr lang="nl-NL" dirty="0">
                  <a:solidFill>
                    <a:prstClr val="black"/>
                  </a:solidFill>
                </a:endParaRPr>
              </a:p>
            </p:txBody>
          </p:sp>
        </mc:Choice>
        <mc:Fallback xmlns="">
          <p:sp>
            <p:nvSpPr>
              <p:cNvPr id="2" name="Tekstvak 1"/>
              <p:cNvSpPr txBox="1">
                <a:spLocks noRot="1" noChangeAspect="1" noMove="1" noResize="1" noEditPoints="1" noAdjustHandles="1" noChangeArrowheads="1" noChangeShapeType="1" noTextEdit="1"/>
              </p:cNvSpPr>
              <p:nvPr/>
            </p:nvSpPr>
            <p:spPr>
              <a:xfrm>
                <a:off x="4511824" y="4991378"/>
                <a:ext cx="992516" cy="369332"/>
              </a:xfrm>
              <a:prstGeom prst="rect">
                <a:avLst/>
              </a:prstGeom>
              <a:blipFill>
                <a:blip r:embed="rId5"/>
                <a:stretch>
                  <a:fillRect b="-6667"/>
                </a:stretch>
              </a:blipFill>
            </p:spPr>
            <p:txBody>
              <a:bodyPr/>
              <a:lstStyle/>
              <a:p>
                <a:r>
                  <a:rPr lang="nl-NL">
                    <a:noFill/>
                  </a:rPr>
                  <a:t> </a:t>
                </a:r>
              </a:p>
            </p:txBody>
          </p:sp>
        </mc:Fallback>
      </mc:AlternateContent>
      <p:pic>
        <p:nvPicPr>
          <p:cNvPr id="6" name="Picture 3"/>
          <p:cNvPicPr>
            <a:picLocks noChangeAspect="1" noChangeArrowheads="1"/>
          </p:cNvPicPr>
          <p:nvPr/>
        </p:nvPicPr>
        <p:blipFill rotWithShape="1">
          <a:blip r:embed="rId6" cstate="print"/>
          <a:srcRect l="36302" r="15278"/>
          <a:stretch/>
        </p:blipFill>
        <p:spPr bwMode="auto">
          <a:xfrm>
            <a:off x="4511825" y="4232917"/>
            <a:ext cx="2429867" cy="769077"/>
          </a:xfrm>
          <a:prstGeom prst="rect">
            <a:avLst/>
          </a:prstGeom>
          <a:noFill/>
          <a:ln w="9525">
            <a:noFill/>
            <a:miter lim="800000"/>
            <a:headEnd/>
            <a:tailEnd/>
          </a:ln>
        </p:spPr>
      </p:pic>
      <p:sp>
        <p:nvSpPr>
          <p:cNvPr id="11" name="Rechthoek 10">
            <a:extLst>
              <a:ext uri="{FF2B5EF4-FFF2-40B4-BE49-F238E27FC236}">
                <a16:creationId xmlns:a16="http://schemas.microsoft.com/office/drawing/2014/main" id="{A5B1589F-117C-41E9-9A25-7DC3F2E5BB2D}"/>
              </a:ext>
            </a:extLst>
          </p:cNvPr>
          <p:cNvSpPr/>
          <p:nvPr/>
        </p:nvSpPr>
        <p:spPr>
          <a:xfrm>
            <a:off x="11280576" y="116632"/>
            <a:ext cx="755576" cy="72008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prstClr val="white"/>
                </a:solidFill>
              </a:rPr>
              <a:t>Pulsar </a:t>
            </a:r>
            <a:br>
              <a:rPr lang="nl-NL" sz="1400" dirty="0">
                <a:solidFill>
                  <a:prstClr val="white"/>
                </a:solidFill>
              </a:rPr>
            </a:br>
            <a:r>
              <a:rPr lang="nl-NL" sz="1400" dirty="0">
                <a:solidFill>
                  <a:prstClr val="white"/>
                </a:solidFill>
              </a:rPr>
              <a:t>27, 28, 36, 39</a:t>
            </a:r>
          </a:p>
        </p:txBody>
      </p:sp>
    </p:spTree>
    <p:extLst>
      <p:ext uri="{BB962C8B-B14F-4D97-AF65-F5344CB8AC3E}">
        <p14:creationId xmlns:p14="http://schemas.microsoft.com/office/powerpoint/2010/main" val="4106881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pic>
        <p:nvPicPr>
          <p:cNvPr id="5" name="Picture 2"/>
          <p:cNvPicPr>
            <a:picLocks noChangeAspect="1" noChangeArrowheads="1"/>
          </p:cNvPicPr>
          <p:nvPr/>
        </p:nvPicPr>
        <p:blipFill>
          <a:blip r:embed="rId2" cstate="print"/>
          <a:srcRect/>
          <a:stretch>
            <a:fillRect/>
          </a:stretch>
        </p:blipFill>
        <p:spPr>
          <a:xfrm>
            <a:off x="2423592" y="899292"/>
            <a:ext cx="7366000" cy="2940050"/>
          </a:xfrm>
          <a:prstGeom prst="rect">
            <a:avLst/>
          </a:prstGeom>
          <a:noFill/>
        </p:spPr>
      </p:pic>
      <p:pic>
        <p:nvPicPr>
          <p:cNvPr id="6" name="Picture 3"/>
          <p:cNvPicPr>
            <a:picLocks noChangeAspect="1" noChangeArrowheads="1"/>
          </p:cNvPicPr>
          <p:nvPr/>
        </p:nvPicPr>
        <p:blipFill>
          <a:blip r:embed="rId3" cstate="print"/>
          <a:srcRect l="15320"/>
          <a:stretch>
            <a:fillRect/>
          </a:stretch>
        </p:blipFill>
        <p:spPr bwMode="auto">
          <a:xfrm>
            <a:off x="2799129" y="3694431"/>
            <a:ext cx="4635103" cy="838868"/>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2805497" y="4497929"/>
            <a:ext cx="2030365" cy="958864"/>
          </a:xfrm>
          <a:prstGeom prst="rect">
            <a:avLst/>
          </a:prstGeom>
          <a:noFill/>
          <a:ln w="9525">
            <a:noFill/>
            <a:miter lim="800000"/>
            <a:headEnd/>
            <a:tailEnd/>
          </a:ln>
        </p:spPr>
      </p:pic>
      <p:pic>
        <p:nvPicPr>
          <p:cNvPr id="9" name="Picture 5"/>
          <p:cNvPicPr>
            <a:picLocks noChangeAspect="1" noChangeArrowheads="1"/>
          </p:cNvPicPr>
          <p:nvPr/>
        </p:nvPicPr>
        <p:blipFill>
          <a:blip r:embed="rId5" cstate="print"/>
          <a:srcRect/>
          <a:stretch>
            <a:fillRect/>
          </a:stretch>
        </p:blipFill>
        <p:spPr bwMode="auto">
          <a:xfrm>
            <a:off x="2734177" y="3751298"/>
            <a:ext cx="913899" cy="959594"/>
          </a:xfrm>
          <a:prstGeom prst="rect">
            <a:avLst/>
          </a:prstGeom>
          <a:noFill/>
          <a:ln w="9525">
            <a:noFill/>
            <a:miter lim="800000"/>
            <a:headEnd/>
            <a:tailEnd/>
          </a:ln>
        </p:spPr>
      </p:pic>
      <p:pic>
        <p:nvPicPr>
          <p:cNvPr id="10" name="Picture 6"/>
          <p:cNvPicPr>
            <a:picLocks noChangeAspect="1" noChangeArrowheads="1"/>
          </p:cNvPicPr>
          <p:nvPr/>
        </p:nvPicPr>
        <p:blipFill>
          <a:blip r:embed="rId6" cstate="print"/>
          <a:srcRect/>
          <a:stretch>
            <a:fillRect/>
          </a:stretch>
        </p:blipFill>
        <p:spPr bwMode="auto">
          <a:xfrm>
            <a:off x="4223793" y="5466201"/>
            <a:ext cx="1224136" cy="846492"/>
          </a:xfrm>
          <a:prstGeom prst="rect">
            <a:avLst/>
          </a:prstGeom>
          <a:noFill/>
          <a:ln w="9525">
            <a:noFill/>
            <a:miter lim="800000"/>
            <a:headEnd/>
            <a:tailEnd/>
          </a:ln>
        </p:spPr>
      </p:pic>
      <p:sp>
        <p:nvSpPr>
          <p:cNvPr id="11" name="Tekstvak 9"/>
          <p:cNvSpPr txBox="1">
            <a:spLocks noChangeArrowheads="1"/>
          </p:cNvSpPr>
          <p:nvPr/>
        </p:nvSpPr>
        <p:spPr bwMode="auto">
          <a:xfrm>
            <a:off x="2795566" y="5656261"/>
            <a:ext cx="1412875" cy="369888"/>
          </a:xfrm>
          <a:prstGeom prst="rect">
            <a:avLst/>
          </a:prstGeom>
          <a:noFill/>
          <a:ln w="9525">
            <a:noFill/>
            <a:miter lim="800000"/>
            <a:headEnd/>
            <a:tailEnd/>
          </a:ln>
        </p:spPr>
        <p:txBody>
          <a:bodyPr wrap="none">
            <a:spAutoFit/>
          </a:bodyPr>
          <a:lstStyle/>
          <a:p>
            <a:r>
              <a:rPr lang="nl-NL" dirty="0">
                <a:solidFill>
                  <a:prstClr val="black"/>
                </a:solidFill>
                <a:latin typeface="Calibri" pitchFamily="34" charset="0"/>
              </a:rPr>
              <a:t>Staande golf:</a:t>
            </a:r>
          </a:p>
        </p:txBody>
      </p:sp>
      <p:pic>
        <p:nvPicPr>
          <p:cNvPr id="12" name="Picture 7"/>
          <p:cNvPicPr>
            <a:picLocks noChangeAspect="1" noChangeArrowheads="1"/>
          </p:cNvPicPr>
          <p:nvPr/>
        </p:nvPicPr>
        <p:blipFill>
          <a:blip r:embed="rId7" cstate="print"/>
          <a:srcRect b="16823"/>
          <a:stretch>
            <a:fillRect/>
          </a:stretch>
        </p:blipFill>
        <p:spPr bwMode="auto">
          <a:xfrm>
            <a:off x="6723978" y="5218906"/>
            <a:ext cx="2089150" cy="1081087"/>
          </a:xfrm>
          <a:prstGeom prst="rect">
            <a:avLst/>
          </a:prstGeom>
          <a:noFill/>
          <a:ln w="9525">
            <a:noFill/>
            <a:miter lim="800000"/>
            <a:headEnd/>
            <a:tailEnd/>
          </a:ln>
        </p:spPr>
      </p:pic>
      <p:pic>
        <p:nvPicPr>
          <p:cNvPr id="13" name="Picture 8"/>
          <p:cNvPicPr>
            <a:picLocks noChangeAspect="1" noChangeArrowheads="1"/>
          </p:cNvPicPr>
          <p:nvPr/>
        </p:nvPicPr>
        <p:blipFill>
          <a:blip r:embed="rId8" cstate="print"/>
          <a:srcRect/>
          <a:stretch>
            <a:fillRect/>
          </a:stretch>
        </p:blipFill>
        <p:spPr bwMode="auto">
          <a:xfrm>
            <a:off x="5951539" y="5492749"/>
            <a:ext cx="695325" cy="533400"/>
          </a:xfrm>
          <a:prstGeom prst="rect">
            <a:avLst/>
          </a:prstGeom>
          <a:noFill/>
          <a:ln w="9525">
            <a:noFill/>
            <a:miter lim="800000"/>
            <a:headEnd/>
            <a:tailEnd/>
          </a:ln>
        </p:spPr>
      </p:pic>
      <p:sp>
        <p:nvSpPr>
          <p:cNvPr id="2" name="Afgeronde rechthoek 1"/>
          <p:cNvSpPr/>
          <p:nvPr/>
        </p:nvSpPr>
        <p:spPr>
          <a:xfrm>
            <a:off x="5879976" y="5218906"/>
            <a:ext cx="2933152" cy="116242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4" name="Tekstvak 13"/>
          <p:cNvSpPr txBox="1"/>
          <p:nvPr/>
        </p:nvSpPr>
        <p:spPr>
          <a:xfrm>
            <a:off x="5303912" y="4792695"/>
            <a:ext cx="4732386" cy="369332"/>
          </a:xfrm>
          <a:prstGeom prst="rect">
            <a:avLst/>
          </a:prstGeom>
          <a:noFill/>
        </p:spPr>
        <p:txBody>
          <a:bodyPr wrap="none" rtlCol="0">
            <a:spAutoFit/>
          </a:bodyPr>
          <a:lstStyle/>
          <a:p>
            <a:r>
              <a:rPr lang="nl-NL" b="1" dirty="0">
                <a:solidFill>
                  <a:srgbClr val="C00000"/>
                </a:solidFill>
              </a:rPr>
              <a:t>De energieniveaus van een deeltje in een doos</a:t>
            </a:r>
          </a:p>
        </p:txBody>
      </p:sp>
      <p:sp>
        <p:nvSpPr>
          <p:cNvPr id="15" name="Rechthoek 14">
            <a:extLst>
              <a:ext uri="{FF2B5EF4-FFF2-40B4-BE49-F238E27FC236}">
                <a16:creationId xmlns:a16="http://schemas.microsoft.com/office/drawing/2014/main" id="{D7B6D564-9F9C-4284-9097-C0D274D3B495}"/>
              </a:ext>
            </a:extLst>
          </p:cNvPr>
          <p:cNvSpPr/>
          <p:nvPr/>
        </p:nvSpPr>
        <p:spPr>
          <a:xfrm>
            <a:off x="11280576" y="116632"/>
            <a:ext cx="755576" cy="72008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prstClr val="white"/>
                </a:solidFill>
              </a:rPr>
              <a:t>Pulsar </a:t>
            </a:r>
            <a:br>
              <a:rPr lang="nl-NL" sz="1400" dirty="0">
                <a:solidFill>
                  <a:prstClr val="white"/>
                </a:solidFill>
              </a:rPr>
            </a:br>
            <a:r>
              <a:rPr lang="nl-NL" sz="1400" dirty="0">
                <a:solidFill>
                  <a:prstClr val="white"/>
                </a:solidFill>
              </a:rPr>
              <a:t>27, 28, 36, 39</a:t>
            </a:r>
          </a:p>
        </p:txBody>
      </p:sp>
    </p:spTree>
    <p:extLst>
      <p:ext uri="{BB962C8B-B14F-4D97-AF65-F5344CB8AC3E}">
        <p14:creationId xmlns:p14="http://schemas.microsoft.com/office/powerpoint/2010/main" val="23093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pic>
        <p:nvPicPr>
          <p:cNvPr id="12" name="Picture 7"/>
          <p:cNvPicPr>
            <a:picLocks noChangeAspect="1" noChangeArrowheads="1"/>
          </p:cNvPicPr>
          <p:nvPr/>
        </p:nvPicPr>
        <p:blipFill>
          <a:blip r:embed="rId2" cstate="print"/>
          <a:srcRect b="16823"/>
          <a:stretch>
            <a:fillRect/>
          </a:stretch>
        </p:blipFill>
        <p:spPr bwMode="auto">
          <a:xfrm>
            <a:off x="6723978" y="5218906"/>
            <a:ext cx="2089150" cy="1081087"/>
          </a:xfrm>
          <a:prstGeom prst="rect">
            <a:avLst/>
          </a:prstGeom>
          <a:noFill/>
          <a:ln w="9525">
            <a:noFill/>
            <a:miter lim="800000"/>
            <a:headEnd/>
            <a:tailEnd/>
          </a:ln>
        </p:spPr>
      </p:pic>
      <p:sp>
        <p:nvSpPr>
          <p:cNvPr id="2" name="Afgeronde rechthoek 1"/>
          <p:cNvSpPr/>
          <p:nvPr/>
        </p:nvSpPr>
        <p:spPr>
          <a:xfrm>
            <a:off x="6384032" y="5218906"/>
            <a:ext cx="2429096" cy="116242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4" name="Tekstvak 13"/>
          <p:cNvSpPr txBox="1"/>
          <p:nvPr/>
        </p:nvSpPr>
        <p:spPr>
          <a:xfrm>
            <a:off x="5303912" y="4792695"/>
            <a:ext cx="4732386" cy="369332"/>
          </a:xfrm>
          <a:prstGeom prst="rect">
            <a:avLst/>
          </a:prstGeom>
          <a:noFill/>
        </p:spPr>
        <p:txBody>
          <a:bodyPr wrap="none" rtlCol="0">
            <a:spAutoFit/>
          </a:bodyPr>
          <a:lstStyle/>
          <a:p>
            <a:r>
              <a:rPr lang="nl-NL" b="1" dirty="0">
                <a:solidFill>
                  <a:srgbClr val="C00000"/>
                </a:solidFill>
              </a:rPr>
              <a:t>De energieniveaus van een deeltje in een doos</a:t>
            </a:r>
          </a:p>
        </p:txBody>
      </p:sp>
      <p:sp>
        <p:nvSpPr>
          <p:cNvPr id="3" name="Tekstvak 2"/>
          <p:cNvSpPr txBox="1"/>
          <p:nvPr/>
        </p:nvSpPr>
        <p:spPr>
          <a:xfrm rot="10800000" flipH="1" flipV="1">
            <a:off x="2063552" y="1058253"/>
            <a:ext cx="8229600" cy="2123658"/>
          </a:xfrm>
          <a:prstGeom prst="rect">
            <a:avLst/>
          </a:prstGeom>
          <a:noFill/>
        </p:spPr>
        <p:txBody>
          <a:bodyPr wrap="square" rtlCol="0">
            <a:spAutoFit/>
          </a:bodyPr>
          <a:lstStyle/>
          <a:p>
            <a:r>
              <a:rPr lang="nl-NL" sz="2400" b="1" dirty="0">
                <a:solidFill>
                  <a:prstClr val="black"/>
                </a:solidFill>
              </a:rPr>
              <a:t>Deeltje in een doos als atoommodel</a:t>
            </a:r>
          </a:p>
          <a:p>
            <a:r>
              <a:rPr lang="nl-NL" dirty="0">
                <a:solidFill>
                  <a:prstClr val="black"/>
                </a:solidFill>
              </a:rPr>
              <a:t>In elk energieniveau (n=1, n=2, …) kunnen twee elektronen zitten (</a:t>
            </a:r>
            <a:r>
              <a:rPr lang="nl-NL" dirty="0" err="1">
                <a:solidFill>
                  <a:prstClr val="black"/>
                </a:solidFill>
              </a:rPr>
              <a:t>Pauli</a:t>
            </a:r>
            <a:r>
              <a:rPr lang="nl-NL" dirty="0">
                <a:solidFill>
                  <a:prstClr val="black"/>
                </a:solidFill>
              </a:rPr>
              <a:t> principe).</a:t>
            </a:r>
          </a:p>
          <a:p>
            <a:endParaRPr lang="nl-NL" dirty="0">
              <a:solidFill>
                <a:prstClr val="black"/>
              </a:solidFill>
            </a:endParaRPr>
          </a:p>
          <a:p>
            <a:r>
              <a:rPr lang="nl-NL" dirty="0">
                <a:solidFill>
                  <a:prstClr val="black"/>
                </a:solidFill>
              </a:rPr>
              <a:t>De ligging van de energieniveaus kun je berekenen als het volgende kent:</a:t>
            </a:r>
          </a:p>
          <a:p>
            <a:pPr marL="285750" indent="-285750">
              <a:buFont typeface="Arial" panose="020B0604020202020204" pitchFamily="34" charset="0"/>
              <a:buChar char="•"/>
            </a:pPr>
            <a:r>
              <a:rPr lang="nl-NL" dirty="0">
                <a:solidFill>
                  <a:prstClr val="black"/>
                </a:solidFill>
              </a:rPr>
              <a:t>L = de lengte van het eendimensionale doosje</a:t>
            </a:r>
          </a:p>
          <a:p>
            <a:pPr marL="285750" indent="-285750">
              <a:buFont typeface="Arial" panose="020B0604020202020204" pitchFamily="34" charset="0"/>
              <a:buChar char="•"/>
            </a:pPr>
            <a:r>
              <a:rPr lang="nl-NL" dirty="0">
                <a:solidFill>
                  <a:prstClr val="black"/>
                </a:solidFill>
              </a:rPr>
              <a:t>De massa van het opgesloten deeltje</a:t>
            </a:r>
          </a:p>
          <a:p>
            <a:pPr marL="285750" indent="-285750">
              <a:buFont typeface="Arial" panose="020B0604020202020204" pitchFamily="34" charset="0"/>
              <a:buChar char="•"/>
            </a:pPr>
            <a:endParaRPr lang="nl-NL" dirty="0">
              <a:solidFill>
                <a:prstClr val="black"/>
              </a:solidFill>
            </a:endParaRP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336"/>
          <a:stretch/>
        </p:blipFill>
        <p:spPr bwMode="auto">
          <a:xfrm>
            <a:off x="2855641" y="2924944"/>
            <a:ext cx="1747265" cy="3541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0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1981200" y="274638"/>
            <a:ext cx="8229600" cy="1143000"/>
          </a:xfrm>
          <a:prstGeom prst="rect">
            <a:avLst/>
          </a:prstGeom>
        </p:spPr>
        <p:txBody>
          <a:bodyPr vert="horz" lIns="91440" tIns="45720" rIns="91440" bIns="45720" rtlCol="0" anchor="ctr">
            <a:normAutofit/>
          </a:bodyPr>
          <a:lstStyle/>
          <a:p>
            <a:pPr algn="ctr">
              <a:spcBef>
                <a:spcPct val="0"/>
              </a:spcBef>
              <a:defRPr/>
            </a:pPr>
            <a:r>
              <a:rPr lang="nl-NL" sz="4400" dirty="0">
                <a:solidFill>
                  <a:prstClr val="black"/>
                </a:solidFill>
              </a:rPr>
              <a:t>Hoe goed is ons model?</a:t>
            </a:r>
          </a:p>
        </p:txBody>
      </p:sp>
      <p:pic>
        <p:nvPicPr>
          <p:cNvPr id="6" name="Picture 2"/>
          <p:cNvPicPr>
            <a:picLocks noChangeAspect="1" noChangeArrowheads="1"/>
          </p:cNvPicPr>
          <p:nvPr/>
        </p:nvPicPr>
        <p:blipFill>
          <a:blip r:embed="rId2" cstate="print"/>
          <a:srcRect/>
          <a:stretch>
            <a:fillRect/>
          </a:stretch>
        </p:blipFill>
        <p:spPr>
          <a:xfrm>
            <a:off x="2022106" y="1602304"/>
            <a:ext cx="8544248" cy="4739776"/>
          </a:xfrm>
          <a:prstGeom prst="rect">
            <a:avLst/>
          </a:prstGeom>
          <a:noFill/>
        </p:spPr>
      </p:pic>
      <p:sp>
        <p:nvSpPr>
          <p:cNvPr id="2" name="Tekstvak 1"/>
          <p:cNvSpPr txBox="1"/>
          <p:nvPr/>
        </p:nvSpPr>
        <p:spPr>
          <a:xfrm>
            <a:off x="2013752" y="1232972"/>
            <a:ext cx="8582799" cy="369332"/>
          </a:xfrm>
          <a:prstGeom prst="rect">
            <a:avLst/>
          </a:prstGeom>
          <a:noFill/>
        </p:spPr>
        <p:txBody>
          <a:bodyPr wrap="none" rtlCol="0">
            <a:spAutoFit/>
          </a:bodyPr>
          <a:lstStyle/>
          <a:p>
            <a:r>
              <a:rPr lang="nl-NL" dirty="0">
                <a:solidFill>
                  <a:prstClr val="black"/>
                </a:solidFill>
              </a:rPr>
              <a:t>Op het eerste gezicht niet zo heel erg goed…. Maar toch helpt het dingen te verklaren</a:t>
            </a:r>
          </a:p>
        </p:txBody>
      </p:sp>
    </p:spTree>
    <p:extLst>
      <p:ext uri="{BB962C8B-B14F-4D97-AF65-F5344CB8AC3E}">
        <p14:creationId xmlns:p14="http://schemas.microsoft.com/office/powerpoint/2010/main" val="35422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sp>
        <p:nvSpPr>
          <p:cNvPr id="7" name="Rectangle 1"/>
          <p:cNvSpPr>
            <a:spLocks noGrp="1" noChangeArrowheads="1"/>
          </p:cNvSpPr>
          <p:nvPr>
            <p:ph type="title"/>
          </p:nvPr>
        </p:nvSpPr>
        <p:spPr>
          <a:xfrm>
            <a:off x="2206833" y="731173"/>
            <a:ext cx="9451532" cy="1143000"/>
          </a:xfrm>
        </p:spPr>
        <p:txBody>
          <a:body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3200" dirty="0"/>
              <a:t>Toepassing 1: bindingsenergie</a:t>
            </a:r>
          </a:p>
        </p:txBody>
      </p:sp>
      <p:sp>
        <p:nvSpPr>
          <p:cNvPr id="8" name="Rectangle 2"/>
          <p:cNvSpPr txBox="1">
            <a:spLocks noChangeArrowheads="1"/>
          </p:cNvSpPr>
          <p:nvPr/>
        </p:nvSpPr>
        <p:spPr>
          <a:xfrm>
            <a:off x="2206832" y="1844823"/>
            <a:ext cx="7772400" cy="4520989"/>
          </a:xfrm>
          <a:prstGeom prst="rect">
            <a:avLst/>
          </a:prstGeom>
        </p:spPr>
        <p:txBody>
          <a:bodyPr vert="horz" lIns="91440" tIns="45720" rIns="91440" bIns="45720" rtlCol="0">
            <a:normAutofit/>
          </a:bodyPr>
          <a:lstStyle/>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400" dirty="0">
                <a:solidFill>
                  <a:prstClr val="black"/>
                </a:solidFill>
              </a:rPr>
              <a:t>grote doos &lt;=&gt; grote golflengte </a:t>
            </a:r>
          </a:p>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400" dirty="0">
                <a:solidFill>
                  <a:prstClr val="black"/>
                </a:solidFill>
              </a:rPr>
              <a:t>				&lt;=&gt; kleine E</a:t>
            </a:r>
            <a:r>
              <a:rPr lang="nl-NL" altLang="nl-NL" sz="2400" baseline="-25000" dirty="0">
                <a:solidFill>
                  <a:prstClr val="black"/>
                </a:solidFill>
              </a:rPr>
              <a:t>k</a:t>
            </a:r>
            <a:r>
              <a:rPr lang="nl-NL" altLang="nl-NL" sz="2400" dirty="0">
                <a:solidFill>
                  <a:prstClr val="black"/>
                </a:solidFill>
              </a:rPr>
              <a:t> (E</a:t>
            </a:r>
            <a:r>
              <a:rPr lang="nl-NL" altLang="nl-NL" sz="2400" baseline="-25000" dirty="0">
                <a:solidFill>
                  <a:prstClr val="black"/>
                </a:solidFill>
              </a:rPr>
              <a:t>k</a:t>
            </a:r>
            <a:r>
              <a:rPr lang="en-US" altLang="nl-NL" sz="2400" dirty="0">
                <a:solidFill>
                  <a:prstClr val="black"/>
                </a:solidFill>
              </a:rPr>
              <a:t>~1/L</a:t>
            </a:r>
            <a:r>
              <a:rPr lang="en-US" altLang="nl-NL" sz="2400" baseline="30000" dirty="0">
                <a:solidFill>
                  <a:prstClr val="black"/>
                </a:solidFill>
              </a:rPr>
              <a:t>2</a:t>
            </a:r>
            <a:r>
              <a:rPr lang="en-US" altLang="nl-NL" sz="2400" dirty="0">
                <a:solidFill>
                  <a:prstClr val="black"/>
                </a:solidFill>
              </a:rPr>
              <a:t>)</a:t>
            </a:r>
            <a:br>
              <a:rPr lang="en-US" altLang="nl-NL" sz="2400" dirty="0">
                <a:solidFill>
                  <a:prstClr val="black"/>
                </a:solidFill>
              </a:rPr>
            </a:br>
            <a:endParaRPr lang="en-US" altLang="nl-NL" sz="2400" dirty="0">
              <a:solidFill>
                <a:prstClr val="black"/>
              </a:solidFill>
            </a:endParaRPr>
          </a:p>
          <a:p>
            <a:pPr marL="339725" indent="-339725">
              <a:lnSpc>
                <a:spcPct val="80000"/>
              </a:lnSpc>
              <a:spcBef>
                <a:spcPts val="600"/>
              </a:spcBef>
              <a:buClr>
                <a:srgbClr val="CC9900"/>
              </a:buClr>
              <a:buFont typeface="Verdana"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n-US" altLang="nl-NL" sz="2400" dirty="0">
              <a:solidFill>
                <a:prstClr val="black"/>
              </a:solidFill>
            </a:endParaRPr>
          </a:p>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nl-NL" sz="2400" dirty="0">
                <a:solidFill>
                  <a:prstClr val="black"/>
                </a:solidFill>
              </a:rPr>
              <a:t>In </a:t>
            </a:r>
            <a:r>
              <a:rPr lang="en-US" altLang="nl-NL" sz="2400" dirty="0" err="1">
                <a:solidFill>
                  <a:prstClr val="black"/>
                </a:solidFill>
              </a:rPr>
              <a:t>plaats</a:t>
            </a:r>
            <a:r>
              <a:rPr lang="en-US" altLang="nl-NL" sz="2400" dirty="0">
                <a:solidFill>
                  <a:prstClr val="black"/>
                </a:solidFill>
              </a:rPr>
              <a:t> van Bohr-model:</a:t>
            </a:r>
          </a:p>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n-US" altLang="nl-NL" sz="2400" dirty="0">
              <a:solidFill>
                <a:prstClr val="black"/>
              </a:solidFill>
            </a:endParaRPr>
          </a:p>
        </p:txBody>
      </p:sp>
      <p:pic>
        <p:nvPicPr>
          <p:cNvPr id="9" name="Picture 3"/>
          <p:cNvPicPr>
            <a:picLocks noChangeAspect="1" noChangeArrowheads="1"/>
          </p:cNvPicPr>
          <p:nvPr/>
        </p:nvPicPr>
        <p:blipFill rotWithShape="1">
          <a:blip r:embed="rId2" cstate="print"/>
          <a:srcRect r="63544" b="12596"/>
          <a:stretch/>
        </p:blipFill>
        <p:spPr bwMode="auto">
          <a:xfrm>
            <a:off x="7178196" y="1813502"/>
            <a:ext cx="1069497" cy="1538287"/>
          </a:xfrm>
          <a:prstGeom prst="rect">
            <a:avLst/>
          </a:prstGeom>
          <a:noFill/>
          <a:ln w="9525">
            <a:noFill/>
            <a:round/>
            <a:headEnd/>
            <a:tailEnd/>
          </a:ln>
          <a:effec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112" y="3495341"/>
            <a:ext cx="4470195" cy="287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hthoek 9">
            <a:extLst>
              <a:ext uri="{FF2B5EF4-FFF2-40B4-BE49-F238E27FC236}">
                <a16:creationId xmlns:a16="http://schemas.microsoft.com/office/drawing/2014/main" id="{254F802F-1E68-4E72-A467-13F93F205D70}"/>
              </a:ext>
            </a:extLst>
          </p:cNvPr>
          <p:cNvSpPr/>
          <p:nvPr/>
        </p:nvSpPr>
        <p:spPr>
          <a:xfrm>
            <a:off x="11280576" y="148703"/>
            <a:ext cx="755576" cy="72008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prstClr val="white"/>
                </a:solidFill>
              </a:rPr>
              <a:t>Pulsar </a:t>
            </a:r>
            <a:br>
              <a:rPr lang="nl-NL" sz="1400" dirty="0">
                <a:solidFill>
                  <a:prstClr val="white"/>
                </a:solidFill>
              </a:rPr>
            </a:br>
            <a:r>
              <a:rPr lang="nl-NL" sz="1400" dirty="0">
                <a:solidFill>
                  <a:prstClr val="white"/>
                </a:solidFill>
              </a:rPr>
              <a:t>36, 39, 41, 46</a:t>
            </a:r>
          </a:p>
        </p:txBody>
      </p:sp>
      <p:pic>
        <p:nvPicPr>
          <p:cNvPr id="11" name="Picture 3"/>
          <p:cNvPicPr>
            <a:picLocks noChangeAspect="1" noChangeArrowheads="1"/>
          </p:cNvPicPr>
          <p:nvPr/>
        </p:nvPicPr>
        <p:blipFill rotWithShape="1">
          <a:blip r:embed="rId2" cstate="print"/>
          <a:srcRect l="32475" b="12596"/>
          <a:stretch/>
        </p:blipFill>
        <p:spPr bwMode="auto">
          <a:xfrm>
            <a:off x="9341193" y="1844823"/>
            <a:ext cx="1980985" cy="1538287"/>
          </a:xfrm>
          <a:prstGeom prst="rect">
            <a:avLst/>
          </a:prstGeom>
          <a:noFill/>
          <a:ln w="9525">
            <a:noFill/>
            <a:round/>
            <a:headEnd/>
            <a:tailEnd/>
          </a:ln>
          <a:effec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552" y="3930216"/>
            <a:ext cx="1378470"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7768" y="3949283"/>
            <a:ext cx="2376264" cy="145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72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sp>
        <p:nvSpPr>
          <p:cNvPr id="8" name="Rectangle 2"/>
          <p:cNvSpPr txBox="1">
            <a:spLocks noChangeArrowheads="1"/>
          </p:cNvSpPr>
          <p:nvPr/>
        </p:nvSpPr>
        <p:spPr>
          <a:xfrm>
            <a:off x="2206832" y="1721903"/>
            <a:ext cx="9937839" cy="4714875"/>
          </a:xfrm>
          <a:prstGeom prst="rect">
            <a:avLst/>
          </a:prstGeom>
        </p:spPr>
        <p:txBody>
          <a:bodyPr vert="horz" lIns="91440" tIns="45720" rIns="91440" bIns="45720" rtlCol="0">
            <a:normAutofit/>
          </a:bodyPr>
          <a:lstStyle/>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400" dirty="0">
                <a:solidFill>
                  <a:prstClr val="black"/>
                </a:solidFill>
              </a:rPr>
              <a:t>grote doos &lt;=&gt; grote golflengte </a:t>
            </a:r>
          </a:p>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400" dirty="0">
                <a:solidFill>
                  <a:prstClr val="black"/>
                </a:solidFill>
              </a:rPr>
              <a:t>				&lt;=&gt; kleine E</a:t>
            </a:r>
            <a:r>
              <a:rPr lang="nl-NL" altLang="nl-NL" sz="2400" baseline="-25000" dirty="0">
                <a:solidFill>
                  <a:prstClr val="black"/>
                </a:solidFill>
              </a:rPr>
              <a:t>k</a:t>
            </a:r>
            <a:r>
              <a:rPr lang="nl-NL" altLang="nl-NL" sz="2400" dirty="0">
                <a:solidFill>
                  <a:prstClr val="black"/>
                </a:solidFill>
              </a:rPr>
              <a:t> (E</a:t>
            </a:r>
            <a:r>
              <a:rPr lang="nl-NL" altLang="nl-NL" sz="2400" baseline="-25000" dirty="0">
                <a:solidFill>
                  <a:prstClr val="black"/>
                </a:solidFill>
              </a:rPr>
              <a:t>k</a:t>
            </a:r>
            <a:r>
              <a:rPr lang="en-US" altLang="nl-NL" sz="2400" dirty="0">
                <a:solidFill>
                  <a:prstClr val="black"/>
                </a:solidFill>
              </a:rPr>
              <a:t>~1/L</a:t>
            </a:r>
            <a:r>
              <a:rPr lang="en-US" altLang="nl-NL" sz="2400" baseline="30000" dirty="0">
                <a:solidFill>
                  <a:prstClr val="black"/>
                </a:solidFill>
              </a:rPr>
              <a:t>2</a:t>
            </a:r>
            <a:r>
              <a:rPr lang="en-US" altLang="nl-NL" sz="2400" dirty="0">
                <a:solidFill>
                  <a:prstClr val="black"/>
                </a:solidFill>
              </a:rPr>
              <a:t>)</a:t>
            </a:r>
            <a:br>
              <a:rPr lang="en-US" altLang="nl-NL" sz="2400" dirty="0">
                <a:solidFill>
                  <a:prstClr val="black"/>
                </a:solidFill>
              </a:rPr>
            </a:br>
            <a:endParaRPr lang="en-US" altLang="nl-NL" sz="2400" dirty="0">
              <a:solidFill>
                <a:prstClr val="black"/>
              </a:solidFill>
            </a:endParaRPr>
          </a:p>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en-US" altLang="nl-NL" sz="2400" dirty="0">
              <a:solidFill>
                <a:prstClr val="black"/>
              </a:solidFill>
            </a:endParaRPr>
          </a:p>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en-US" altLang="nl-NL" sz="2400" b="1" dirty="0" err="1">
                <a:solidFill>
                  <a:prstClr val="black"/>
                </a:solidFill>
              </a:rPr>
              <a:t>Covalente</a:t>
            </a:r>
            <a:r>
              <a:rPr lang="en-US" altLang="nl-NL" sz="2400" b="1" dirty="0">
                <a:solidFill>
                  <a:prstClr val="black"/>
                </a:solidFill>
              </a:rPr>
              <a:t> binging</a:t>
            </a:r>
          </a:p>
          <a:p>
            <a:pPr>
              <a:lnSpc>
                <a:spcPct val="80000"/>
              </a:lnSpc>
              <a:spcBef>
                <a:spcPts val="600"/>
              </a:spcBef>
              <a:buClr>
                <a:srgbClr val="CC99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400" dirty="0">
                <a:solidFill>
                  <a:prstClr val="black"/>
                </a:solidFill>
              </a:rPr>
              <a:t>Bindingsenergie  = hoeveelheid energie die vrijkomt als een aantal deeltjes samen een gebonden deeltje vormen</a:t>
            </a:r>
          </a:p>
          <a:p>
            <a:pPr marL="339725" indent="-339725">
              <a:lnSpc>
                <a:spcPct val="80000"/>
              </a:lnSpc>
              <a:spcBef>
                <a:spcPts val="500"/>
              </a:spcBef>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nl-NL" altLang="nl-NL" sz="2000" dirty="0">
              <a:solidFill>
                <a:prstClr val="black"/>
              </a:solidFill>
            </a:endParaRPr>
          </a:p>
          <a:p>
            <a:pPr>
              <a:lnSpc>
                <a:spcPct val="80000"/>
              </a:lnSpc>
              <a:spcBef>
                <a:spcPts val="600"/>
              </a:spcBef>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400" b="1" dirty="0"/>
              <a:t>Conclusie:</a:t>
            </a:r>
          </a:p>
          <a:p>
            <a:pPr marL="457200" indent="-457200">
              <a:lnSpc>
                <a:spcPct val="80000"/>
              </a:lnSpc>
              <a:spcBef>
                <a:spcPts val="600"/>
              </a:spcBef>
              <a:buFont typeface="+mj-lt"/>
              <a:buAutoNum type="arabicPeriod"/>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200" dirty="0"/>
              <a:t>De energie is lager als de doos groter is doordat atomen elektronen delen.</a:t>
            </a:r>
          </a:p>
          <a:p>
            <a:pPr marL="457200" indent="-457200">
              <a:lnSpc>
                <a:spcPct val="80000"/>
              </a:lnSpc>
              <a:spcBef>
                <a:spcPts val="600"/>
              </a:spcBef>
              <a:buFont typeface="+mj-lt"/>
              <a:buAutoNum type="arabicPeriod"/>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200" dirty="0"/>
              <a:t>Je moet energie toevoeren om atomen uit elkaar te halen.</a:t>
            </a:r>
          </a:p>
        </p:txBody>
      </p:sp>
      <p:pic>
        <p:nvPicPr>
          <p:cNvPr id="9" name="Picture 3"/>
          <p:cNvPicPr>
            <a:picLocks noChangeAspect="1" noChangeArrowheads="1"/>
          </p:cNvPicPr>
          <p:nvPr/>
        </p:nvPicPr>
        <p:blipFill>
          <a:blip r:embed="rId2" cstate="print"/>
          <a:srcRect b="12596"/>
          <a:stretch>
            <a:fillRect/>
          </a:stretch>
        </p:blipFill>
        <p:spPr bwMode="auto">
          <a:xfrm>
            <a:off x="8458539" y="1346283"/>
            <a:ext cx="2933700" cy="1538287"/>
          </a:xfrm>
          <a:prstGeom prst="rect">
            <a:avLst/>
          </a:prstGeom>
          <a:noFill/>
          <a:ln w="9525">
            <a:noFill/>
            <a:round/>
            <a:headEnd/>
            <a:tailEnd/>
          </a:ln>
          <a:effectLst/>
        </p:spPr>
      </p:pic>
      <p:sp>
        <p:nvSpPr>
          <p:cNvPr id="6" name="Rechthoek 5">
            <a:extLst>
              <a:ext uri="{FF2B5EF4-FFF2-40B4-BE49-F238E27FC236}">
                <a16:creationId xmlns:a16="http://schemas.microsoft.com/office/drawing/2014/main" id="{23D8EF81-D907-493A-BEF7-70D8C51FB71F}"/>
              </a:ext>
            </a:extLst>
          </p:cNvPr>
          <p:cNvSpPr/>
          <p:nvPr/>
        </p:nvSpPr>
        <p:spPr>
          <a:xfrm>
            <a:off x="11280576" y="116632"/>
            <a:ext cx="755576" cy="72008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prstClr val="white"/>
                </a:solidFill>
              </a:rPr>
              <a:t>Pulsar </a:t>
            </a:r>
            <a:br>
              <a:rPr lang="nl-NL" sz="1400" dirty="0">
                <a:solidFill>
                  <a:prstClr val="white"/>
                </a:solidFill>
              </a:rPr>
            </a:br>
            <a:r>
              <a:rPr lang="nl-NL" sz="1400" dirty="0">
                <a:solidFill>
                  <a:prstClr val="white"/>
                </a:solidFill>
              </a:rPr>
              <a:t>36, 39, 41, 46</a:t>
            </a:r>
          </a:p>
        </p:txBody>
      </p:sp>
      <p:sp>
        <p:nvSpPr>
          <p:cNvPr id="10" name="Rectangle 1"/>
          <p:cNvSpPr txBox="1">
            <a:spLocks noChangeArrowheads="1"/>
          </p:cNvSpPr>
          <p:nvPr/>
        </p:nvSpPr>
        <p:spPr>
          <a:xfrm>
            <a:off x="2206833" y="731173"/>
            <a:ext cx="945153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3200" dirty="0"/>
              <a:t>Toepassing 1: bindingsenergie</a:t>
            </a:r>
          </a:p>
        </p:txBody>
      </p:sp>
    </p:spTree>
    <p:extLst>
      <p:ext uri="{BB962C8B-B14F-4D97-AF65-F5344CB8AC3E}">
        <p14:creationId xmlns:p14="http://schemas.microsoft.com/office/powerpoint/2010/main" val="175884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sp>
        <p:nvSpPr>
          <p:cNvPr id="2" name="Rechthoek 1"/>
          <p:cNvSpPr/>
          <p:nvPr/>
        </p:nvSpPr>
        <p:spPr>
          <a:xfrm>
            <a:off x="2044802" y="1700808"/>
            <a:ext cx="9235774" cy="2449901"/>
          </a:xfrm>
          <a:prstGeom prst="rect">
            <a:avLst/>
          </a:prstGeom>
        </p:spPr>
        <p:txBody>
          <a:bodyPr wrap="square">
            <a:spAutoFit/>
          </a:bodyPr>
          <a:lstStyle/>
          <a:p>
            <a:pPr marL="339725" indent="-339725">
              <a:lnSpc>
                <a:spcPct val="80000"/>
              </a:lnSpc>
              <a:spcBef>
                <a:spcPts val="600"/>
              </a:spcBef>
              <a:buFont typeface="Verdana"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200" dirty="0">
                <a:solidFill>
                  <a:prstClr val="black"/>
                </a:solidFill>
              </a:rPr>
              <a:t>Kleine moleculen hebben grote afstanden tussen de energieniveaus</a:t>
            </a:r>
          </a:p>
          <a:p>
            <a:pPr marL="342900" indent="-342900">
              <a:lnSpc>
                <a:spcPct val="80000"/>
              </a:lnSpc>
              <a:spcBef>
                <a:spcPts val="600"/>
              </a:spcBef>
              <a:buFont typeface="Symbol"/>
              <a:buChar char="Þ"/>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200" dirty="0">
                <a:solidFill>
                  <a:prstClr val="black"/>
                </a:solidFill>
              </a:rPr>
              <a:t>absorberen UV straling </a:t>
            </a:r>
            <a:r>
              <a:rPr lang="nl-NL" altLang="nl-NL" sz="2200" dirty="0">
                <a:solidFill>
                  <a:srgbClr val="FF0000"/>
                </a:solidFill>
              </a:rPr>
              <a:t>(hoge energie, kleine golflengte)</a:t>
            </a:r>
          </a:p>
          <a:p>
            <a:pPr marL="342900" indent="-342900">
              <a:lnSpc>
                <a:spcPct val="80000"/>
              </a:lnSpc>
              <a:spcBef>
                <a:spcPts val="600"/>
              </a:spcBef>
              <a:buFont typeface="Symbol"/>
              <a:buChar char="Þ"/>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200" dirty="0">
                <a:solidFill>
                  <a:prstClr val="black"/>
                </a:solidFill>
              </a:rPr>
              <a:t>zijn voor ons kleurloos</a:t>
            </a:r>
          </a:p>
          <a:p>
            <a:pPr>
              <a:lnSpc>
                <a:spcPct val="80000"/>
              </a:lnSpc>
              <a:spcBef>
                <a:spcPts val="600"/>
              </a:spcBef>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nl-NL" altLang="nl-NL" sz="2200" dirty="0">
              <a:solidFill>
                <a:prstClr val="black"/>
              </a:solidFill>
            </a:endParaRPr>
          </a:p>
          <a:p>
            <a:pPr marL="339725" indent="-339725">
              <a:lnSpc>
                <a:spcPct val="80000"/>
              </a:lnSpc>
              <a:spcBef>
                <a:spcPts val="600"/>
              </a:spcBef>
              <a:buFont typeface="Verdana"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200" dirty="0">
                <a:solidFill>
                  <a:prstClr val="black"/>
                </a:solidFill>
              </a:rPr>
              <a:t>Bij grote moleculen zijn de verschillen tussen de energieniveaus klein</a:t>
            </a:r>
          </a:p>
          <a:p>
            <a:pPr marL="342900" indent="-342900">
              <a:lnSpc>
                <a:spcPct val="80000"/>
              </a:lnSpc>
              <a:spcBef>
                <a:spcPts val="600"/>
              </a:spcBef>
              <a:buFont typeface="Symbol"/>
              <a:buChar char="Þ"/>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200" dirty="0">
                <a:solidFill>
                  <a:prstClr val="black"/>
                </a:solidFill>
              </a:rPr>
              <a:t>absorberen zichtbaar licht </a:t>
            </a:r>
          </a:p>
          <a:p>
            <a:pPr marL="342900" indent="-342900">
              <a:lnSpc>
                <a:spcPct val="80000"/>
              </a:lnSpc>
              <a:spcBef>
                <a:spcPts val="600"/>
              </a:spcBef>
              <a:buFont typeface="Symbol"/>
              <a:buChar char="Þ"/>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nl-NL" altLang="nl-NL" sz="2200" dirty="0">
                <a:solidFill>
                  <a:prstClr val="black"/>
                </a:solidFill>
              </a:rPr>
              <a:t>hebben kleur</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28" y="3501008"/>
            <a:ext cx="4470195" cy="287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
          <p:cNvSpPr txBox="1">
            <a:spLocks noChangeArrowheads="1"/>
          </p:cNvSpPr>
          <p:nvPr/>
        </p:nvSpPr>
        <p:spPr>
          <a:xfrm>
            <a:off x="2206833" y="731173"/>
            <a:ext cx="945153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3200" dirty="0"/>
              <a:t>Toepassing 2: kleur van moleculen</a:t>
            </a:r>
          </a:p>
        </p:txBody>
      </p:sp>
    </p:spTree>
    <p:extLst>
      <p:ext uri="{BB962C8B-B14F-4D97-AF65-F5344CB8AC3E}">
        <p14:creationId xmlns:p14="http://schemas.microsoft.com/office/powerpoint/2010/main" val="36671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96000" y="1988840"/>
            <a:ext cx="5457825"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sp>
        <p:nvSpPr>
          <p:cNvPr id="7" name="Rectangle 1"/>
          <p:cNvSpPr txBox="1">
            <a:spLocks noChangeArrowheads="1"/>
          </p:cNvSpPr>
          <p:nvPr/>
        </p:nvSpPr>
        <p:spPr>
          <a:xfrm>
            <a:off x="2206833" y="731173"/>
            <a:ext cx="945153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3200" dirty="0"/>
              <a:t>Toepassing 2: kleur van moleculen</a:t>
            </a:r>
          </a:p>
        </p:txBody>
      </p:sp>
      <p:sp>
        <p:nvSpPr>
          <p:cNvPr id="10" name="Tekstvak 9"/>
          <p:cNvSpPr txBox="1"/>
          <p:nvPr/>
        </p:nvSpPr>
        <p:spPr>
          <a:xfrm>
            <a:off x="2182356" y="2348880"/>
            <a:ext cx="3744416" cy="3693319"/>
          </a:xfrm>
          <a:prstGeom prst="rect">
            <a:avLst/>
          </a:prstGeom>
          <a:noFill/>
        </p:spPr>
        <p:txBody>
          <a:bodyPr wrap="square" rtlCol="0">
            <a:spAutoFit/>
          </a:bodyPr>
          <a:lstStyle/>
          <a:p>
            <a:r>
              <a:rPr lang="en-GB" dirty="0" err="1"/>
              <a:t>Een</a:t>
            </a:r>
            <a:r>
              <a:rPr lang="en-GB" dirty="0"/>
              <a:t> </a:t>
            </a:r>
            <a:r>
              <a:rPr lang="en-GB" b="1" dirty="0" err="1"/>
              <a:t>langer</a:t>
            </a:r>
            <a:r>
              <a:rPr lang="en-GB" dirty="0"/>
              <a:t> </a:t>
            </a:r>
            <a:r>
              <a:rPr lang="en-GB" dirty="0" err="1"/>
              <a:t>molecuul</a:t>
            </a:r>
            <a:r>
              <a:rPr lang="en-GB" dirty="0"/>
              <a:t> </a:t>
            </a:r>
          </a:p>
          <a:p>
            <a:endParaRPr lang="en-GB" dirty="0"/>
          </a:p>
          <a:p>
            <a:pPr marL="285750" indent="-285750">
              <a:buFont typeface="Arial" panose="020B0604020202020204" pitchFamily="34" charset="0"/>
              <a:buChar char="•"/>
            </a:pPr>
            <a:r>
              <a:rPr lang="en-GB" dirty="0" err="1"/>
              <a:t>heeft</a:t>
            </a:r>
            <a:r>
              <a:rPr lang="en-GB" dirty="0"/>
              <a:t> </a:t>
            </a:r>
            <a:r>
              <a:rPr lang="en-GB" b="1" dirty="0" err="1"/>
              <a:t>kleine</a:t>
            </a:r>
            <a:r>
              <a:rPr lang="en-GB" dirty="0"/>
              <a:t> de </a:t>
            </a:r>
            <a:r>
              <a:rPr lang="en-GB" dirty="0" err="1"/>
              <a:t>afstanden</a:t>
            </a:r>
            <a:r>
              <a:rPr lang="en-GB" dirty="0"/>
              <a:t> </a:t>
            </a:r>
            <a:r>
              <a:rPr lang="en-GB" dirty="0" err="1"/>
              <a:t>tussen</a:t>
            </a:r>
            <a:r>
              <a:rPr lang="en-GB" dirty="0"/>
              <a:t> de </a:t>
            </a:r>
            <a:r>
              <a:rPr lang="en-GB" dirty="0" err="1"/>
              <a:t>energieniveaus</a:t>
            </a:r>
            <a:r>
              <a:rPr lang="en-GB" dirty="0"/>
              <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err="1"/>
              <a:t>absorbeert</a:t>
            </a:r>
            <a:r>
              <a:rPr lang="en-GB" dirty="0"/>
              <a:t> </a:t>
            </a:r>
            <a:r>
              <a:rPr lang="en-GB" dirty="0" err="1"/>
              <a:t>straling</a:t>
            </a:r>
            <a:r>
              <a:rPr lang="en-GB" dirty="0"/>
              <a:t> / </a:t>
            </a:r>
            <a:r>
              <a:rPr lang="en-GB" dirty="0" err="1"/>
              <a:t>fotonen</a:t>
            </a:r>
            <a:r>
              <a:rPr lang="en-GB" dirty="0"/>
              <a:t> met </a:t>
            </a:r>
            <a:r>
              <a:rPr lang="en-GB" b="1" dirty="0" err="1"/>
              <a:t>kleine</a:t>
            </a:r>
            <a:r>
              <a:rPr lang="en-GB" dirty="0"/>
              <a:t> </a:t>
            </a:r>
            <a:r>
              <a:rPr lang="en-GB" dirty="0" err="1"/>
              <a:t>energie</a:t>
            </a:r>
            <a:r>
              <a:rPr lang="en-GB" dirty="0"/>
              <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t>
            </a:r>
            <a:r>
              <a:rPr lang="en-GB" dirty="0" err="1"/>
              <a:t>dat</a:t>
            </a:r>
            <a:r>
              <a:rPr lang="en-GB" dirty="0"/>
              <a:t> is </a:t>
            </a:r>
            <a:r>
              <a:rPr lang="en-GB" dirty="0" err="1"/>
              <a:t>straling</a:t>
            </a:r>
            <a:r>
              <a:rPr lang="en-GB" dirty="0"/>
              <a:t> met </a:t>
            </a:r>
            <a:r>
              <a:rPr lang="en-GB" dirty="0" err="1"/>
              <a:t>een</a:t>
            </a:r>
            <a:r>
              <a:rPr lang="en-GB" dirty="0"/>
              <a:t> </a:t>
            </a:r>
            <a:r>
              <a:rPr lang="en-GB" b="1" dirty="0" err="1"/>
              <a:t>lange</a:t>
            </a:r>
            <a:r>
              <a:rPr lang="en-GB" b="1" dirty="0"/>
              <a:t> </a:t>
            </a:r>
            <a:r>
              <a:rPr lang="en-GB" dirty="0" err="1"/>
              <a:t>golflengte</a:t>
            </a:r>
            <a:r>
              <a:rPr lang="en-GB" dirty="0"/>
              <a:t>). </a:t>
            </a:r>
          </a:p>
          <a:p>
            <a:pPr marL="285750" indent="-285750">
              <a:buFont typeface="Arial" panose="020B0604020202020204" pitchFamily="34" charset="0"/>
              <a:buChar char="•"/>
            </a:pPr>
            <a:endParaRPr lang="en-GB" dirty="0"/>
          </a:p>
          <a:p>
            <a:endParaRPr lang="en-GB" dirty="0"/>
          </a:p>
          <a:p>
            <a:endParaRPr lang="en-GB" dirty="0"/>
          </a:p>
        </p:txBody>
      </p:sp>
    </p:spTree>
    <p:extLst>
      <p:ext uri="{BB962C8B-B14F-4D97-AF65-F5344CB8AC3E}">
        <p14:creationId xmlns:p14="http://schemas.microsoft.com/office/powerpoint/2010/main" val="176359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Dr. </a:t>
            </a:r>
            <a:r>
              <a:rPr lang="nl-NL" dirty="0" err="1"/>
              <a:t>Quantum</a:t>
            </a:r>
            <a:r>
              <a:rPr lang="nl-NL" dirty="0"/>
              <a:t> </a:t>
            </a:r>
            <a:br>
              <a:rPr lang="nl-NL" dirty="0"/>
            </a:br>
            <a:r>
              <a:rPr lang="nl-NL" dirty="0"/>
              <a:t> Dubbele spleet experiment</a:t>
            </a:r>
          </a:p>
        </p:txBody>
      </p:sp>
      <p:sp>
        <p:nvSpPr>
          <p:cNvPr id="4" name="Rechthoek 3"/>
          <p:cNvSpPr/>
          <p:nvPr/>
        </p:nvSpPr>
        <p:spPr>
          <a:xfrm>
            <a:off x="6598277" y="6205313"/>
            <a:ext cx="2278316" cy="276999"/>
          </a:xfrm>
          <a:prstGeom prst="rect">
            <a:avLst/>
          </a:prstGeom>
        </p:spPr>
        <p:txBody>
          <a:bodyPr wrap="none">
            <a:spAutoFit/>
          </a:bodyPr>
          <a:lstStyle/>
          <a:p>
            <a:r>
              <a:rPr lang="nl-NL" sz="1200" dirty="0">
                <a:solidFill>
                  <a:prstClr val="black"/>
                </a:solidFill>
              </a:rPr>
              <a:t>https://youtu.be/Bm2WievRZWA</a:t>
            </a:r>
          </a:p>
        </p:txBody>
      </p:sp>
      <p:pic>
        <p:nvPicPr>
          <p:cNvPr id="7" name="Picture 2">
            <a:hlinkClick r:id="rId2"/>
          </p:cNvPr>
          <p:cNvPicPr>
            <a:picLocks noChangeAspect="1" noChangeArrowheads="1"/>
          </p:cNvPicPr>
          <p:nvPr/>
        </p:nvPicPr>
        <p:blipFill>
          <a:blip r:embed="rId3" cstate="print"/>
          <a:srcRect/>
          <a:stretch>
            <a:fillRect/>
          </a:stretch>
        </p:blipFill>
        <p:spPr bwMode="auto">
          <a:xfrm>
            <a:off x="9121070" y="0"/>
            <a:ext cx="1546930" cy="1008112"/>
          </a:xfrm>
          <a:prstGeom prst="rect">
            <a:avLst/>
          </a:prstGeom>
          <a:noFill/>
          <a:ln w="9525">
            <a:noFill/>
            <a:miter lim="800000"/>
            <a:headEnd/>
            <a:tailEnd/>
          </a:ln>
        </p:spPr>
      </p:pic>
      <p:pic>
        <p:nvPicPr>
          <p:cNvPr id="6" name="Grafik 5">
            <a:hlinkClick r:id="rId2"/>
            <a:extLst>
              <a:ext uri="{FF2B5EF4-FFF2-40B4-BE49-F238E27FC236}">
                <a16:creationId xmlns:a16="http://schemas.microsoft.com/office/drawing/2014/main" id="{F3E1D2A3-E9E1-4D42-B12E-7F4FD3E15966}"/>
              </a:ext>
            </a:extLst>
          </p:cNvPr>
          <p:cNvPicPr>
            <a:picLocks noChangeAspect="1"/>
          </p:cNvPicPr>
          <p:nvPr/>
        </p:nvPicPr>
        <p:blipFill>
          <a:blip r:embed="rId4"/>
          <a:stretch>
            <a:fillRect/>
          </a:stretch>
        </p:blipFill>
        <p:spPr>
          <a:xfrm>
            <a:off x="2635759" y="1550468"/>
            <a:ext cx="7928593" cy="4461610"/>
          </a:xfrm>
          <a:prstGeom prst="rect">
            <a:avLst/>
          </a:prstGeom>
        </p:spPr>
      </p:pic>
    </p:spTree>
    <p:extLst>
      <p:ext uri="{BB962C8B-B14F-4D97-AF65-F5344CB8AC3E}">
        <p14:creationId xmlns:p14="http://schemas.microsoft.com/office/powerpoint/2010/main" val="405679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A0E9AE1-5DED-4E40-93D3-F599369BA246}"/>
              </a:ext>
            </a:extLst>
          </p:cNvPr>
          <p:cNvSpPr>
            <a:spLocks noGrp="1"/>
          </p:cNvSpPr>
          <p:nvPr>
            <p:ph idx="1"/>
          </p:nvPr>
        </p:nvSpPr>
        <p:spPr>
          <a:xfrm>
            <a:off x="2207568" y="1196752"/>
            <a:ext cx="9721080" cy="4966167"/>
          </a:xfrm>
        </p:spPr>
        <p:txBody>
          <a:bodyPr>
            <a:normAutofit fontScale="77500" lnSpcReduction="20000"/>
          </a:bodyPr>
          <a:lstStyle/>
          <a:p>
            <a:pPr marL="0" indent="0">
              <a:buNone/>
            </a:pPr>
            <a:r>
              <a:rPr lang="nl-NL" sz="3100" b="1" dirty="0"/>
              <a:t>Rekenopgave:</a:t>
            </a:r>
          </a:p>
          <a:p>
            <a:pPr marL="0" indent="0">
              <a:buNone/>
            </a:pPr>
            <a:r>
              <a:rPr lang="nl-NL" sz="3100" dirty="0"/>
              <a:t>Een kleurstofmolecuul kan beschreven worden als 'eendimensionaal </a:t>
            </a:r>
            <a:r>
              <a:rPr lang="nl-NL" sz="3100" dirty="0" err="1"/>
              <a:t>quantumdoosje</a:t>
            </a:r>
            <a:r>
              <a:rPr lang="nl-NL" sz="3100" dirty="0"/>
              <a:t>’.</a:t>
            </a:r>
          </a:p>
          <a:p>
            <a:pPr marL="0" indent="0">
              <a:buNone/>
            </a:pPr>
            <a:endParaRPr lang="nl-NL" sz="2600" dirty="0"/>
          </a:p>
          <a:p>
            <a:pPr marL="0" indent="0">
              <a:buNone/>
            </a:pPr>
            <a:r>
              <a:rPr lang="nl-NL" sz="2600" dirty="0"/>
              <a:t>Voor een elektron heeft het doosje een lengte van 8,08·10</a:t>
            </a:r>
            <a:r>
              <a:rPr lang="nl-NL" sz="2600" baseline="30000" dirty="0"/>
              <a:t>-10</a:t>
            </a:r>
            <a:r>
              <a:rPr lang="nl-NL" sz="2600" dirty="0"/>
              <a:t> m.</a:t>
            </a:r>
          </a:p>
          <a:p>
            <a:pPr marL="0" indent="0">
              <a:buNone/>
            </a:pPr>
            <a:r>
              <a:rPr lang="nl-NL" sz="2600" dirty="0"/>
              <a:t>Er valt licht met verschillende golflengtes op het molecuul.</a:t>
            </a:r>
          </a:p>
          <a:p>
            <a:pPr marL="0" indent="0">
              <a:buNone/>
            </a:pPr>
            <a:r>
              <a:rPr lang="nl-NL" sz="3100" b="1" dirty="0"/>
              <a:t>Welke golflengtes kunnen geabsorbeerd worden?</a:t>
            </a:r>
          </a:p>
          <a:p>
            <a:pPr marL="0" indent="0">
              <a:buNone/>
            </a:pPr>
            <a:r>
              <a:rPr lang="nl-NL" sz="2600" dirty="0"/>
              <a:t>(Meerdere antwoorden mogelijk.) </a:t>
            </a:r>
            <a:br>
              <a:rPr lang="nl-NL" sz="2600" dirty="0"/>
            </a:br>
            <a:endParaRPr lang="nl-NL" sz="2600" dirty="0"/>
          </a:p>
          <a:p>
            <a:pPr marL="0" indent="0">
              <a:buNone/>
            </a:pPr>
            <a:r>
              <a:rPr lang="nl-NL" sz="2600" dirty="0"/>
              <a:t>269 nm</a:t>
            </a:r>
          </a:p>
          <a:p>
            <a:pPr marL="0" indent="0">
              <a:buNone/>
            </a:pPr>
            <a:r>
              <a:rPr lang="nl-NL" sz="2600" dirty="0"/>
              <a:t>339 nm</a:t>
            </a:r>
          </a:p>
          <a:p>
            <a:pPr marL="0" indent="0">
              <a:buNone/>
            </a:pPr>
            <a:r>
              <a:rPr lang="nl-NL" sz="2600" dirty="0"/>
              <a:t>369 nm</a:t>
            </a:r>
          </a:p>
          <a:p>
            <a:pPr marL="0" indent="0">
              <a:buNone/>
            </a:pPr>
            <a:r>
              <a:rPr lang="nl-NL" sz="2600" dirty="0"/>
              <a:t>431 nm</a:t>
            </a:r>
          </a:p>
          <a:p>
            <a:pPr marL="0" indent="0">
              <a:buNone/>
            </a:pPr>
            <a:r>
              <a:rPr lang="nl-NL" sz="2600" dirty="0"/>
              <a:t>718 nm</a:t>
            </a:r>
          </a:p>
          <a:p>
            <a:pPr marL="0" indent="0">
              <a:buNone/>
            </a:pPr>
            <a:r>
              <a:rPr lang="nl-NL" sz="2600" dirty="0"/>
              <a:t>817 nm</a:t>
            </a:r>
            <a:endParaRPr lang="nl-NL" sz="2000" dirty="0"/>
          </a:p>
          <a:p>
            <a:pPr marL="0" indent="0">
              <a:buNone/>
            </a:pPr>
            <a:endParaRPr lang="nl-NL" sz="2000" dirty="0"/>
          </a:p>
          <a:p>
            <a:endParaRPr lang="nl-NL" dirty="0"/>
          </a:p>
        </p:txBody>
      </p:sp>
      <p:sp>
        <p:nvSpPr>
          <p:cNvPr id="5" name="Titel 1"/>
          <p:cNvSpPr txBox="1">
            <a:spLocks/>
          </p:cNvSpPr>
          <p:nvPr/>
        </p:nvSpPr>
        <p:spPr>
          <a:xfrm>
            <a:off x="2855640" y="0"/>
            <a:ext cx="93363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7899B2"/>
                </a:solidFill>
              </a:rPr>
              <a:t>Q7 </a:t>
            </a:r>
            <a:r>
              <a:rPr lang="nl-NL" sz="2400" dirty="0">
                <a:solidFill>
                  <a:srgbClr val="7899B2"/>
                </a:solidFill>
              </a:rPr>
              <a:t>kleurstofmolecuul </a:t>
            </a:r>
            <a:r>
              <a:rPr lang="en-GB" sz="1600" dirty="0">
                <a:solidFill>
                  <a:srgbClr val="FF0000"/>
                </a:solidFill>
              </a:rPr>
              <a:t>(SOC-37327484)</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1127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2063552" y="260648"/>
            <a:ext cx="8229600" cy="720080"/>
          </a:xfrm>
          <a:prstGeom prst="rect">
            <a:avLst/>
          </a:prstGeom>
        </p:spPr>
        <p:txBody>
          <a:bodyPr vert="horz" lIns="91440" tIns="45720" rIns="91440" bIns="45720" rtlCol="0" anchor="ctr">
            <a:normAutofit/>
          </a:bodyPr>
          <a:lstStyle/>
          <a:p>
            <a:pPr algn="ctr">
              <a:spcBef>
                <a:spcPct val="0"/>
              </a:spcBef>
              <a:defRPr/>
            </a:pPr>
            <a:r>
              <a:rPr lang="nl-NL" sz="3600" dirty="0">
                <a:solidFill>
                  <a:prstClr val="black"/>
                </a:solidFill>
              </a:rPr>
              <a:t>Deeltje (of golf?) in een doos</a:t>
            </a:r>
          </a:p>
        </p:txBody>
      </p:sp>
      <p:pic>
        <p:nvPicPr>
          <p:cNvPr id="135170" name="Picture 2" descr="https://www.researchgate.net/profile/Freddy_Rabouw/publication/306001639/figure/fig4/AS:393164155310108@1470749048148/Schematic-representation-of-the-quantum-confinement-effects-the-bandgap-or-HOMO-LUMO_W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1876614"/>
            <a:ext cx="3686175" cy="4200526"/>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p:cNvSpPr/>
          <p:nvPr/>
        </p:nvSpPr>
        <p:spPr>
          <a:xfrm>
            <a:off x="5807968" y="1874173"/>
            <a:ext cx="6039070" cy="4770537"/>
          </a:xfrm>
          <a:prstGeom prst="rect">
            <a:avLst/>
          </a:prstGeom>
        </p:spPr>
        <p:txBody>
          <a:bodyPr wrap="square">
            <a:spAutoFit/>
          </a:bodyPr>
          <a:lstStyle/>
          <a:p>
            <a:r>
              <a:rPr lang="nl-NL" sz="2200" dirty="0" err="1">
                <a:solidFill>
                  <a:prstClr val="black"/>
                </a:solidFill>
              </a:rPr>
              <a:t>Quantumdots</a:t>
            </a:r>
            <a:r>
              <a:rPr lang="nl-NL" sz="2200" dirty="0">
                <a:solidFill>
                  <a:prstClr val="black"/>
                </a:solidFill>
              </a:rPr>
              <a:t> zijn halfgeleider </a:t>
            </a:r>
            <a:r>
              <a:rPr lang="nl-NL" sz="2200" dirty="0" err="1">
                <a:solidFill>
                  <a:prstClr val="black"/>
                </a:solidFill>
              </a:rPr>
              <a:t>nanokristallen</a:t>
            </a:r>
            <a:r>
              <a:rPr lang="nl-NL" sz="2200" dirty="0">
                <a:solidFill>
                  <a:prstClr val="black"/>
                </a:solidFill>
              </a:rPr>
              <a:t> die </a:t>
            </a:r>
            <a:r>
              <a:rPr lang="nl-NL" sz="2200" dirty="0" err="1">
                <a:solidFill>
                  <a:prstClr val="black"/>
                </a:solidFill>
              </a:rPr>
              <a:t>UV-licht</a:t>
            </a:r>
            <a:r>
              <a:rPr lang="nl-NL" sz="2200" dirty="0">
                <a:solidFill>
                  <a:prstClr val="black"/>
                </a:solidFill>
              </a:rPr>
              <a:t> absorberen en zichtbaar licht </a:t>
            </a:r>
            <a:r>
              <a:rPr lang="nl-NL" sz="2200" dirty="0" err="1">
                <a:solidFill>
                  <a:prstClr val="black"/>
                </a:solidFill>
              </a:rPr>
              <a:t>emmiteren</a:t>
            </a:r>
            <a:r>
              <a:rPr lang="nl-NL" sz="2200" dirty="0">
                <a:solidFill>
                  <a:prstClr val="black"/>
                </a:solidFill>
              </a:rPr>
              <a:t>. (zonder UV licht lijken ze kleurloos)</a:t>
            </a: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endParaRPr lang="nl-NL" sz="2000" dirty="0">
              <a:solidFill>
                <a:prstClr val="black"/>
              </a:solidFill>
            </a:endParaRPr>
          </a:p>
          <a:p>
            <a:r>
              <a:rPr lang="nl-NL" sz="2000" dirty="0">
                <a:solidFill>
                  <a:prstClr val="black"/>
                </a:solidFill>
              </a:rPr>
              <a:t>Foto van vijf vloeistoffen met </a:t>
            </a:r>
            <a:r>
              <a:rPr lang="nl-NL" sz="2000" dirty="0" err="1">
                <a:solidFill>
                  <a:prstClr val="black"/>
                </a:solidFill>
              </a:rPr>
              <a:t>quantumdots</a:t>
            </a:r>
            <a:r>
              <a:rPr lang="nl-NL" sz="2000" dirty="0">
                <a:solidFill>
                  <a:prstClr val="black"/>
                </a:solidFill>
              </a:rPr>
              <a:t> van verschillende groottes, onder excitatie met een UV-lamp in het donker. </a:t>
            </a:r>
          </a:p>
          <a:p>
            <a:endParaRPr lang="nl-NL" sz="2000" dirty="0">
              <a:solidFill>
                <a:prstClr val="black"/>
              </a:solidFill>
            </a:endParaRPr>
          </a:p>
          <a:p>
            <a:endParaRPr lang="nl-NL" dirty="0">
              <a:solidFill>
                <a:prstClr val="black"/>
              </a:solidFill>
            </a:endParaRPr>
          </a:p>
        </p:txBody>
      </p:sp>
      <p:sp>
        <p:nvSpPr>
          <p:cNvPr id="8" name="Rectangle 1"/>
          <p:cNvSpPr txBox="1">
            <a:spLocks noChangeArrowheads="1"/>
          </p:cNvSpPr>
          <p:nvPr/>
        </p:nvSpPr>
        <p:spPr>
          <a:xfrm>
            <a:off x="2206833" y="731173"/>
            <a:ext cx="945153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nl-NL" altLang="nl-NL" sz="3200" dirty="0"/>
              <a:t>Toepassing 3: </a:t>
            </a:r>
            <a:r>
              <a:rPr lang="nl-NL" altLang="nl-NL" sz="3200" dirty="0" err="1"/>
              <a:t>quantumdots</a:t>
            </a:r>
            <a:endParaRPr lang="nl-NL" altLang="nl-NL" sz="3200" dirty="0"/>
          </a:p>
        </p:txBody>
      </p:sp>
    </p:spTree>
    <p:extLst>
      <p:ext uri="{BB962C8B-B14F-4D97-AF65-F5344CB8AC3E}">
        <p14:creationId xmlns:p14="http://schemas.microsoft.com/office/powerpoint/2010/main" val="3635793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9737" y="188640"/>
            <a:ext cx="6527127" cy="615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6735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9464" y="523875"/>
            <a:ext cx="5553075" cy="58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0495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4625573"/>
            <a:ext cx="8371951" cy="1282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147" y="5711423"/>
            <a:ext cx="1372819" cy="765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584" y="2523997"/>
            <a:ext cx="8934582" cy="2441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8498" y="178564"/>
            <a:ext cx="4410075"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2473712" y="392455"/>
            <a:ext cx="10077271" cy="1143000"/>
          </a:xfrm>
        </p:spPr>
        <p:txBody>
          <a:bodyPr>
            <a:normAutofit fontScale="90000"/>
          </a:bodyPr>
          <a:lstStyle/>
          <a:p>
            <a:r>
              <a:rPr lang="nl-NL" dirty="0"/>
              <a:t>Tunneleffect en onbepaaldheid</a:t>
            </a:r>
            <a:br>
              <a:rPr lang="nl-NL" dirty="0"/>
            </a:br>
            <a:endParaRPr lang="nl-NL" dirty="0"/>
          </a:p>
        </p:txBody>
      </p:sp>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8573" y="1616231"/>
            <a:ext cx="4219997" cy="42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90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Tunneleffect en onbepaaldheid</a:t>
            </a:r>
            <a:br>
              <a:rPr lang="nl-NL" dirty="0"/>
            </a:br>
            <a:r>
              <a:rPr lang="el-GR" sz="4000" b="1" dirty="0"/>
              <a:t>α</a:t>
            </a:r>
            <a:r>
              <a:rPr lang="nl-NL" sz="4000" b="1" dirty="0"/>
              <a:t>-straling</a:t>
            </a:r>
          </a:p>
        </p:txBody>
      </p:sp>
      <p:pic>
        <p:nvPicPr>
          <p:cNvPr id="34821" name="Picture 5" descr="http://www.j-schoenen.de/abc-manual/a/Radioaktivitaet-Dateien/radioactivity-Dateien/alphazerfall.gif"/>
          <p:cNvPicPr>
            <a:picLocks noChangeAspect="1" noChangeArrowheads="1"/>
          </p:cNvPicPr>
          <p:nvPr/>
        </p:nvPicPr>
        <p:blipFill>
          <a:blip r:embed="rId2" cstate="print"/>
          <a:srcRect/>
          <a:stretch>
            <a:fillRect/>
          </a:stretch>
        </p:blipFill>
        <p:spPr bwMode="auto">
          <a:xfrm>
            <a:off x="4079776" y="2132856"/>
            <a:ext cx="3888432" cy="2743854"/>
          </a:xfrm>
          <a:prstGeom prst="rect">
            <a:avLst/>
          </a:prstGeom>
          <a:noFill/>
        </p:spPr>
      </p:pic>
      <p:sp>
        <p:nvSpPr>
          <p:cNvPr id="3" name="Tekstvak 2"/>
          <p:cNvSpPr txBox="1"/>
          <p:nvPr/>
        </p:nvSpPr>
        <p:spPr>
          <a:xfrm>
            <a:off x="2207568" y="5085184"/>
            <a:ext cx="8069838" cy="1323439"/>
          </a:xfrm>
          <a:prstGeom prst="rect">
            <a:avLst/>
          </a:prstGeom>
          <a:noFill/>
        </p:spPr>
        <p:txBody>
          <a:bodyPr wrap="none" rtlCol="0">
            <a:spAutoFit/>
          </a:bodyPr>
          <a:lstStyle/>
          <a:p>
            <a:pPr marL="285750" indent="-285750">
              <a:buFont typeface="Arial" panose="020B0604020202020204" pitchFamily="34" charset="0"/>
              <a:buChar char="•"/>
            </a:pPr>
            <a:r>
              <a:rPr lang="nl-NL" sz="2000" dirty="0">
                <a:solidFill>
                  <a:prstClr val="black"/>
                </a:solidFill>
              </a:rPr>
              <a:t>Waarom vervalt het uranium atoom?</a:t>
            </a:r>
          </a:p>
          <a:p>
            <a:pPr marL="285750" indent="-285750">
              <a:buFont typeface="Arial" panose="020B0604020202020204" pitchFamily="34" charset="0"/>
              <a:buChar char="•"/>
            </a:pPr>
            <a:r>
              <a:rPr lang="nl-NL" sz="2000" dirty="0">
                <a:solidFill>
                  <a:prstClr val="black"/>
                </a:solidFill>
              </a:rPr>
              <a:t>Wanneer vervalt het?</a:t>
            </a:r>
          </a:p>
          <a:p>
            <a:pPr marL="285750" indent="-285750">
              <a:buFont typeface="Arial" panose="020B0604020202020204" pitchFamily="34" charset="0"/>
              <a:buChar char="•"/>
            </a:pPr>
            <a:r>
              <a:rPr lang="nl-NL" sz="2000" dirty="0">
                <a:solidFill>
                  <a:prstClr val="black"/>
                </a:solidFill>
              </a:rPr>
              <a:t>Over een week weet je het antwoord. </a:t>
            </a:r>
          </a:p>
          <a:p>
            <a:pPr marL="285750" indent="-285750">
              <a:buFont typeface="Arial" panose="020B0604020202020204" pitchFamily="34" charset="0"/>
              <a:buChar char="•"/>
            </a:pPr>
            <a:r>
              <a:rPr lang="nl-NL" sz="2000" dirty="0">
                <a:solidFill>
                  <a:prstClr val="black"/>
                </a:solidFill>
              </a:rPr>
              <a:t>(Of in ieder geval weet je dan wat wetenschappers er nu over denken.)</a:t>
            </a:r>
          </a:p>
        </p:txBody>
      </p:sp>
    </p:spTree>
    <p:extLst>
      <p:ext uri="{BB962C8B-B14F-4D97-AF65-F5344CB8AC3E}">
        <p14:creationId xmlns:p14="http://schemas.microsoft.com/office/powerpoint/2010/main" val="170210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5420926" y="2573905"/>
            <a:ext cx="2115235" cy="27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4" name="Content Placeholder 2"/>
          <p:cNvSpPr>
            <a:spLocks noGrp="1"/>
          </p:cNvSpPr>
          <p:nvPr>
            <p:ph idx="1"/>
          </p:nvPr>
        </p:nvSpPr>
        <p:spPr/>
        <p:txBody>
          <a:bodyPr/>
          <a:lstStyle/>
          <a:p>
            <a:pPr marL="0" indent="0">
              <a:buNone/>
            </a:pPr>
            <a:r>
              <a:rPr lang="nl-NL" dirty="0"/>
              <a:t>“Klassiek” deeltje met een potentiaal-barrière :</a:t>
            </a:r>
          </a:p>
        </p:txBody>
      </p:sp>
      <p:sp>
        <p:nvSpPr>
          <p:cNvPr id="7" name="Titel 1"/>
          <p:cNvSpPr>
            <a:spLocks noGrp="1"/>
          </p:cNvSpPr>
          <p:nvPr>
            <p:ph type="title"/>
          </p:nvPr>
        </p:nvSpPr>
        <p:spPr/>
        <p:txBody>
          <a:bodyPr>
            <a:normAutofit fontScale="90000"/>
          </a:bodyPr>
          <a:lstStyle/>
          <a:p>
            <a:r>
              <a:rPr lang="nl-NL" dirty="0"/>
              <a:t>Tunneleffect en onbepaaldheid</a:t>
            </a:r>
            <a:br>
              <a:rPr lang="nl-NL" dirty="0"/>
            </a:br>
            <a:r>
              <a:rPr lang="nl-NL" dirty="0"/>
              <a:t>Tunnelen</a:t>
            </a:r>
          </a:p>
        </p:txBody>
      </p:sp>
      <p:pic>
        <p:nvPicPr>
          <p:cNvPr id="5" name="Afbeelding 4" descr="ballpotentialsimple.gif"/>
          <p:cNvPicPr>
            <a:picLocks noChangeAspect="1"/>
          </p:cNvPicPr>
          <p:nvPr/>
        </p:nvPicPr>
        <p:blipFill>
          <a:blip r:embed="rId2" cstate="print"/>
          <a:stretch>
            <a:fillRect/>
          </a:stretch>
        </p:blipFill>
        <p:spPr>
          <a:xfrm>
            <a:off x="3575722" y="3429000"/>
            <a:ext cx="4590510" cy="2651020"/>
          </a:xfrm>
          <a:prstGeom prst="rect">
            <a:avLst/>
          </a:prstGeom>
        </p:spPr>
      </p:pic>
    </p:spTree>
    <p:extLst>
      <p:ext uri="{BB962C8B-B14F-4D97-AF65-F5344CB8AC3E}">
        <p14:creationId xmlns:p14="http://schemas.microsoft.com/office/powerpoint/2010/main" val="491212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err="1"/>
              <a:t>Quantumwereld</a:t>
            </a:r>
            <a:r>
              <a:rPr lang="en-GB" dirty="0"/>
              <a:t> </a:t>
            </a:r>
            <a:br>
              <a:rPr lang="en-GB" dirty="0"/>
            </a:br>
            <a:r>
              <a:rPr lang="en-GB" sz="2800" b="0" dirty="0" err="1">
                <a:latin typeface="+mn-lt"/>
              </a:rPr>
              <a:t>deel</a:t>
            </a:r>
            <a:r>
              <a:rPr lang="en-GB" sz="2800" b="0" dirty="0">
                <a:latin typeface="+mn-lt"/>
              </a:rPr>
              <a:t> 4</a:t>
            </a:r>
            <a:endParaRPr lang="en-GB" sz="2800" b="0" dirty="0"/>
          </a:p>
        </p:txBody>
      </p:sp>
      <p:sp>
        <p:nvSpPr>
          <p:cNvPr id="3" name="Tijdelijke aanduiding voor tekst 2"/>
          <p:cNvSpPr>
            <a:spLocks noGrp="1"/>
          </p:cNvSpPr>
          <p:nvPr>
            <p:ph type="body" idx="1"/>
          </p:nvPr>
        </p:nvSpPr>
        <p:spPr/>
        <p:txBody>
          <a:bodyPr/>
          <a:lstStyle/>
          <a:p>
            <a:r>
              <a:rPr lang="en-GB" dirty="0"/>
              <a:t>Het </a:t>
            </a:r>
            <a:r>
              <a:rPr lang="en-GB" dirty="0" err="1"/>
              <a:t>meest</a:t>
            </a:r>
            <a:r>
              <a:rPr lang="en-GB" dirty="0"/>
              <a:t> </a:t>
            </a:r>
            <a:r>
              <a:rPr lang="en-GB" dirty="0" err="1"/>
              <a:t>fascinerende</a:t>
            </a:r>
            <a:r>
              <a:rPr lang="en-GB" dirty="0"/>
              <a:t> </a:t>
            </a:r>
            <a:r>
              <a:rPr lang="en-GB" dirty="0" err="1"/>
              <a:t>deel</a:t>
            </a:r>
            <a:r>
              <a:rPr lang="en-GB" dirty="0"/>
              <a:t> van de </a:t>
            </a:r>
            <a:r>
              <a:rPr lang="en-GB" dirty="0" err="1"/>
              <a:t>natuurkunde</a:t>
            </a:r>
            <a:endParaRPr lang="en-GB" dirty="0"/>
          </a:p>
        </p:txBody>
      </p:sp>
    </p:spTree>
    <p:extLst>
      <p:ext uri="{BB962C8B-B14F-4D97-AF65-F5344CB8AC3E}">
        <p14:creationId xmlns:p14="http://schemas.microsoft.com/office/powerpoint/2010/main" val="3907233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Tunneleffect en onbepaaldheid</a:t>
            </a:r>
            <a:br>
              <a:rPr lang="nl-NL" dirty="0"/>
            </a:br>
            <a:r>
              <a:rPr lang="el-GR" dirty="0"/>
              <a:t>α</a:t>
            </a:r>
            <a:r>
              <a:rPr lang="nl-NL" dirty="0"/>
              <a:t>-straling</a:t>
            </a:r>
          </a:p>
        </p:txBody>
      </p:sp>
      <p:pic>
        <p:nvPicPr>
          <p:cNvPr id="34821" name="Picture 5" descr="http://www.j-schoenen.de/abc-manual/a/Radioaktivitaet-Dateien/radioactivity-Dateien/alphazerfall.gif"/>
          <p:cNvPicPr>
            <a:picLocks noChangeAspect="1" noChangeArrowheads="1"/>
          </p:cNvPicPr>
          <p:nvPr/>
        </p:nvPicPr>
        <p:blipFill>
          <a:blip r:embed="rId2" cstate="print"/>
          <a:srcRect/>
          <a:stretch>
            <a:fillRect/>
          </a:stretch>
        </p:blipFill>
        <p:spPr bwMode="auto">
          <a:xfrm>
            <a:off x="4079776" y="2132856"/>
            <a:ext cx="3888432" cy="2743854"/>
          </a:xfrm>
          <a:prstGeom prst="rect">
            <a:avLst/>
          </a:prstGeom>
          <a:noFill/>
        </p:spPr>
      </p:pic>
      <p:sp>
        <p:nvSpPr>
          <p:cNvPr id="3" name="Tekstvak 2"/>
          <p:cNvSpPr txBox="1"/>
          <p:nvPr/>
        </p:nvSpPr>
        <p:spPr>
          <a:xfrm>
            <a:off x="2207568" y="5085184"/>
            <a:ext cx="8069838" cy="132343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Waarom vervalt het uranium atoom?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Wanneer vervalt het?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Over een week weet je het antwoord.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(Of in ieder geval weet je dan wat wetenschappers er nu over denken.)</a:t>
            </a:r>
          </a:p>
        </p:txBody>
      </p:sp>
    </p:spTree>
    <p:extLst>
      <p:ext uri="{BB962C8B-B14F-4D97-AF65-F5344CB8AC3E}">
        <p14:creationId xmlns:p14="http://schemas.microsoft.com/office/powerpoint/2010/main" val="397155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5420926" y="2573905"/>
            <a:ext cx="2115235" cy="27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ndara"/>
              <a:ea typeface="+mn-ea"/>
              <a:cs typeface="+mn-cs"/>
            </a:endParaRPr>
          </a:p>
        </p:txBody>
      </p:sp>
      <p:sp>
        <p:nvSpPr>
          <p:cNvPr id="4" name="Content Placeholder 2"/>
          <p:cNvSpPr>
            <a:spLocks noGrp="1"/>
          </p:cNvSpPr>
          <p:nvPr>
            <p:ph idx="1"/>
          </p:nvPr>
        </p:nvSpPr>
        <p:spPr/>
        <p:txBody>
          <a:bodyPr/>
          <a:lstStyle/>
          <a:p>
            <a:pPr marL="0" indent="0">
              <a:buNone/>
            </a:pPr>
            <a:r>
              <a:rPr lang="en-US" dirty="0"/>
              <a:t>“</a:t>
            </a:r>
            <a:r>
              <a:rPr lang="en-US" dirty="0" err="1"/>
              <a:t>Klassiek</a:t>
            </a:r>
            <a:r>
              <a:rPr lang="en-US" dirty="0"/>
              <a:t>” </a:t>
            </a:r>
            <a:r>
              <a:rPr lang="en-US" dirty="0" err="1"/>
              <a:t>deeltje</a:t>
            </a:r>
            <a:r>
              <a:rPr lang="en-US" dirty="0"/>
              <a:t> in </a:t>
            </a:r>
            <a:r>
              <a:rPr lang="en-US" dirty="0" err="1"/>
              <a:t>een</a:t>
            </a:r>
            <a:r>
              <a:rPr lang="en-US" dirty="0"/>
              <a:t> </a:t>
            </a:r>
            <a:r>
              <a:rPr lang="en-US" dirty="0" err="1"/>
              <a:t>potentiaal</a:t>
            </a:r>
            <a:r>
              <a:rPr lang="en-US" dirty="0"/>
              <a:t>:</a:t>
            </a:r>
          </a:p>
        </p:txBody>
      </p:sp>
      <p:sp>
        <p:nvSpPr>
          <p:cNvPr id="7" name="Titel 1"/>
          <p:cNvSpPr>
            <a:spLocks noGrp="1"/>
          </p:cNvSpPr>
          <p:nvPr>
            <p:ph type="title"/>
          </p:nvPr>
        </p:nvSpPr>
        <p:spPr/>
        <p:txBody>
          <a:bodyPr>
            <a:normAutofit fontScale="90000"/>
          </a:bodyPr>
          <a:lstStyle/>
          <a:p>
            <a:r>
              <a:rPr lang="nl-NL" dirty="0"/>
              <a:t>Tunneleffect en onbepaaldheid</a:t>
            </a:r>
            <a:br>
              <a:rPr lang="nl-NL" dirty="0"/>
            </a:br>
            <a:r>
              <a:rPr lang="nl-NL" dirty="0"/>
              <a:t>Tunnelen</a:t>
            </a:r>
          </a:p>
        </p:txBody>
      </p:sp>
      <p:pic>
        <p:nvPicPr>
          <p:cNvPr id="5" name="Afbeelding 4" descr="ballpotentialsimple.gif"/>
          <p:cNvPicPr>
            <a:picLocks noChangeAspect="1"/>
          </p:cNvPicPr>
          <p:nvPr/>
        </p:nvPicPr>
        <p:blipFill>
          <a:blip r:embed="rId2" cstate="print"/>
          <a:stretch>
            <a:fillRect/>
          </a:stretch>
        </p:blipFill>
        <p:spPr>
          <a:xfrm>
            <a:off x="3575722" y="3429000"/>
            <a:ext cx="4590510" cy="2651020"/>
          </a:xfrm>
          <a:prstGeom prst="rect">
            <a:avLst/>
          </a:prstGeom>
        </p:spPr>
      </p:pic>
    </p:spTree>
    <p:extLst>
      <p:ext uri="{BB962C8B-B14F-4D97-AF65-F5344CB8AC3E}">
        <p14:creationId xmlns:p14="http://schemas.microsoft.com/office/powerpoint/2010/main" val="535785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nl-NL" dirty="0"/>
              <a:t>Opdracht 1 (5 minuten):</a:t>
            </a:r>
          </a:p>
          <a:p>
            <a:pPr marL="0" indent="0">
              <a:buNone/>
            </a:pPr>
            <a:r>
              <a:rPr lang="nl-NL" sz="2400" dirty="0"/>
              <a:t>Bespreek met z’n tweeën op wat je je nu bij een elektron voorstelt.</a:t>
            </a:r>
          </a:p>
          <a:p>
            <a:pPr marL="514350" indent="-514350">
              <a:buFont typeface="+mj-lt"/>
              <a:buAutoNum type="arabicPeriod"/>
            </a:pPr>
            <a:r>
              <a:rPr lang="nl-NL" dirty="0"/>
              <a:t>Wat heb je gezien?</a:t>
            </a:r>
          </a:p>
          <a:p>
            <a:pPr marL="514350" indent="-514350">
              <a:buFont typeface="+mj-lt"/>
              <a:buAutoNum type="arabicPeriod"/>
            </a:pPr>
            <a:r>
              <a:rPr lang="nl-NL" dirty="0"/>
              <a:t>Waarom gebeurt dit?</a:t>
            </a:r>
          </a:p>
          <a:p>
            <a:pPr marL="514350" indent="-514350">
              <a:buFont typeface="+mj-lt"/>
              <a:buAutoNum type="arabicPeriod"/>
            </a:pPr>
            <a:r>
              <a:rPr lang="nl-NL" dirty="0"/>
              <a:t>Wat golft er? </a:t>
            </a:r>
          </a:p>
          <a:p>
            <a:pPr marL="514350" indent="-514350">
              <a:buFont typeface="+mj-lt"/>
              <a:buAutoNum type="arabicPeriod"/>
            </a:pPr>
            <a:r>
              <a:rPr lang="nl-NL" dirty="0"/>
              <a:t>Wat betekent dit voor je idee over deeltjes?</a:t>
            </a:r>
          </a:p>
          <a:p>
            <a:pPr marL="0" indent="0">
              <a:buNone/>
            </a:pPr>
            <a:r>
              <a:rPr lang="nl-NL" b="1" dirty="0"/>
              <a:t>Schrijf op wat een elektron volgens jullie is.</a:t>
            </a:r>
          </a:p>
          <a:p>
            <a:pPr marL="0" indent="0">
              <a:buNone/>
            </a:pPr>
            <a:r>
              <a:rPr lang="nl-NL" b="1" dirty="0">
                <a:solidFill>
                  <a:srgbClr val="FF0000"/>
                </a:solidFill>
              </a:rPr>
              <a:t> </a:t>
            </a:r>
            <a:r>
              <a:rPr lang="nl-NL" sz="2600" b="1" dirty="0">
                <a:solidFill>
                  <a:srgbClr val="FF0000"/>
                </a:solidFill>
              </a:rPr>
              <a:t>(Graag het werkblad met naam en datum inleveren voor RUG)</a:t>
            </a:r>
          </a:p>
        </p:txBody>
      </p:sp>
      <p:sp>
        <p:nvSpPr>
          <p:cNvPr id="2" name="Titel 1"/>
          <p:cNvSpPr>
            <a:spLocks noGrp="1"/>
          </p:cNvSpPr>
          <p:nvPr>
            <p:ph type="title"/>
          </p:nvPr>
        </p:nvSpPr>
        <p:spPr/>
        <p:txBody>
          <a:bodyPr/>
          <a:lstStyle/>
          <a:p>
            <a:r>
              <a:rPr lang="nl-NL" dirty="0"/>
              <a:t>Wat gebeurt hier? En waarom?</a:t>
            </a:r>
          </a:p>
        </p:txBody>
      </p:sp>
    </p:spTree>
    <p:extLst>
      <p:ext uri="{BB962C8B-B14F-4D97-AF65-F5344CB8AC3E}">
        <p14:creationId xmlns:p14="http://schemas.microsoft.com/office/powerpoint/2010/main" val="934046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5420926" y="2573905"/>
            <a:ext cx="2115235" cy="27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ndara"/>
              <a:ea typeface="+mn-ea"/>
              <a:cs typeface="+mn-cs"/>
            </a:endParaRPr>
          </a:p>
        </p:txBody>
      </p:sp>
      <p:sp>
        <p:nvSpPr>
          <p:cNvPr id="9" name="Content Placeholder 2"/>
          <p:cNvSpPr>
            <a:spLocks noGrp="1"/>
          </p:cNvSpPr>
          <p:nvPr>
            <p:ph idx="1"/>
          </p:nvPr>
        </p:nvSpPr>
        <p:spPr/>
        <p:txBody>
          <a:bodyPr/>
          <a:lstStyle/>
          <a:p>
            <a:pPr marL="0" indent="0">
              <a:buNone/>
            </a:pPr>
            <a:r>
              <a:rPr lang="en-US" dirty="0" err="1"/>
              <a:t>Quantumdeeltje</a:t>
            </a:r>
            <a:r>
              <a:rPr lang="en-US" dirty="0"/>
              <a:t> in </a:t>
            </a:r>
            <a:r>
              <a:rPr lang="en-US" dirty="0" err="1"/>
              <a:t>een</a:t>
            </a:r>
            <a:r>
              <a:rPr lang="en-US" dirty="0"/>
              <a:t> </a:t>
            </a:r>
            <a:r>
              <a:rPr lang="en-US" dirty="0" err="1"/>
              <a:t>potentiaal</a:t>
            </a:r>
            <a:r>
              <a:rPr lang="en-US" dirty="0"/>
              <a:t>:</a:t>
            </a:r>
          </a:p>
        </p:txBody>
      </p:sp>
      <p:sp>
        <p:nvSpPr>
          <p:cNvPr id="7" name="Titel 1"/>
          <p:cNvSpPr>
            <a:spLocks noGrp="1"/>
          </p:cNvSpPr>
          <p:nvPr>
            <p:ph type="title"/>
          </p:nvPr>
        </p:nvSpPr>
        <p:spPr/>
        <p:txBody>
          <a:bodyPr>
            <a:normAutofit fontScale="90000"/>
          </a:bodyPr>
          <a:lstStyle/>
          <a:p>
            <a:r>
              <a:rPr lang="nl-NL" dirty="0"/>
              <a:t>Tunneleffect en onbepaaldheid</a:t>
            </a:r>
            <a:br>
              <a:rPr lang="nl-NL" dirty="0"/>
            </a:br>
            <a:r>
              <a:rPr lang="nl-NL" dirty="0"/>
              <a:t>Tunnelen</a:t>
            </a:r>
          </a:p>
        </p:txBody>
      </p:sp>
      <p:pic>
        <p:nvPicPr>
          <p:cNvPr id="11" name="Afbeelding 10" descr="Quantum_Tunnelling_animation.gif"/>
          <p:cNvPicPr>
            <a:picLocks noChangeAspect="1"/>
          </p:cNvPicPr>
          <p:nvPr/>
        </p:nvPicPr>
        <p:blipFill>
          <a:blip r:embed="rId2" cstate="print"/>
          <a:stretch>
            <a:fillRect/>
          </a:stretch>
        </p:blipFill>
        <p:spPr>
          <a:xfrm>
            <a:off x="3544516" y="3202442"/>
            <a:ext cx="6030670" cy="3015335"/>
          </a:xfrm>
          <a:prstGeom prst="rect">
            <a:avLst/>
          </a:prstGeom>
        </p:spPr>
      </p:pic>
    </p:spTree>
    <p:extLst>
      <p:ext uri="{BB962C8B-B14F-4D97-AF65-F5344CB8AC3E}">
        <p14:creationId xmlns:p14="http://schemas.microsoft.com/office/powerpoint/2010/main" val="1696237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578E2946-0617-4CC9-88A6-F682343FA19D}"/>
              </a:ext>
            </a:extLst>
          </p:cNvPr>
          <p:cNvSpPr>
            <a:spLocks noGrp="1"/>
          </p:cNvSpPr>
          <p:nvPr>
            <p:ph idx="1"/>
          </p:nvPr>
        </p:nvSpPr>
        <p:spPr/>
        <p:txBody>
          <a:bodyPr/>
          <a:lstStyle/>
          <a:p>
            <a:endParaRPr lang="nl-NL"/>
          </a:p>
        </p:txBody>
      </p:sp>
      <p:sp>
        <p:nvSpPr>
          <p:cNvPr id="2" name="Titel 1"/>
          <p:cNvSpPr>
            <a:spLocks noGrp="1"/>
          </p:cNvSpPr>
          <p:nvPr>
            <p:ph type="title"/>
          </p:nvPr>
        </p:nvSpPr>
        <p:spPr/>
        <p:txBody>
          <a:bodyPr/>
          <a:lstStyle/>
          <a:p>
            <a:r>
              <a:rPr lang="nl-NL"/>
              <a:t>Tunneleffect en onbepaaldheid</a:t>
            </a:r>
            <a:endParaRPr lang="nl-NL"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416" y="1353191"/>
            <a:ext cx="9144000" cy="5126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9731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lvl="0"/>
            <a:r>
              <a:rPr lang="nl-NL" dirty="0"/>
              <a:t>Tunneleffect en onbepaaldheid</a:t>
            </a:r>
            <a:br>
              <a:rPr lang="nl-NL" dirty="0"/>
            </a:br>
            <a:r>
              <a:rPr lang="nl-NL" dirty="0"/>
              <a:t>Scanning </a:t>
            </a:r>
            <a:r>
              <a:rPr lang="nl-NL" dirty="0" err="1"/>
              <a:t>tunneling</a:t>
            </a:r>
            <a:r>
              <a:rPr lang="nl-NL" dirty="0"/>
              <a:t> microscope</a:t>
            </a:r>
          </a:p>
        </p:txBody>
      </p:sp>
      <p:pic>
        <p:nvPicPr>
          <p:cNvPr id="5" name="Picture 2"/>
          <p:cNvPicPr>
            <a:picLocks noChangeAspect="1" noChangeArrowheads="1"/>
          </p:cNvPicPr>
          <p:nvPr/>
        </p:nvPicPr>
        <p:blipFill>
          <a:blip r:embed="rId2" cstate="print"/>
          <a:srcRect b="6744"/>
          <a:stretch>
            <a:fillRect/>
          </a:stretch>
        </p:blipFill>
        <p:spPr bwMode="auto">
          <a:xfrm>
            <a:off x="2855640" y="1700809"/>
            <a:ext cx="7206058" cy="4501047"/>
          </a:xfrm>
          <a:prstGeom prst="rect">
            <a:avLst/>
          </a:prstGeom>
          <a:noFill/>
          <a:ln w="9525">
            <a:noFill/>
            <a:miter lim="800000"/>
            <a:headEnd/>
            <a:tailEnd/>
          </a:ln>
        </p:spPr>
      </p:pic>
      <p:sp>
        <p:nvSpPr>
          <p:cNvPr id="4" name="Tekstvak 3">
            <a:extLst>
              <a:ext uri="{FF2B5EF4-FFF2-40B4-BE49-F238E27FC236}">
                <a16:creationId xmlns:a16="http://schemas.microsoft.com/office/drawing/2014/main" id="{58AFDB53-5735-444C-91C7-95CA28836ADB}"/>
              </a:ext>
            </a:extLst>
          </p:cNvPr>
          <p:cNvSpPr txBox="1"/>
          <p:nvPr/>
        </p:nvSpPr>
        <p:spPr>
          <a:xfrm>
            <a:off x="8772609" y="6309320"/>
            <a:ext cx="190148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dirty="0">
                <a:ln>
                  <a:noFill/>
                </a:ln>
                <a:solidFill>
                  <a:prstClr val="black"/>
                </a:solidFill>
                <a:effectLst/>
                <a:uLnTx/>
                <a:uFillTx/>
                <a:latin typeface="Calibri"/>
                <a:ea typeface="+mn-ea"/>
                <a:cs typeface="+mn-cs"/>
              </a:rPr>
              <a:t>©Atomic World via www.hk-phy.org</a:t>
            </a:r>
          </a:p>
        </p:txBody>
      </p:sp>
    </p:spTree>
    <p:extLst>
      <p:ext uri="{BB962C8B-B14F-4D97-AF65-F5344CB8AC3E}">
        <p14:creationId xmlns:p14="http://schemas.microsoft.com/office/powerpoint/2010/main" val="3070553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Tunneleffect en onbepaaldheid</a:t>
            </a:r>
          </a:p>
        </p:txBody>
      </p:sp>
      <p:sp>
        <p:nvSpPr>
          <p:cNvPr id="4" name="Rechthoek 3"/>
          <p:cNvSpPr>
            <a:spLocks noChangeArrowheads="1"/>
          </p:cNvSpPr>
          <p:nvPr/>
        </p:nvSpPr>
        <p:spPr bwMode="auto">
          <a:xfrm>
            <a:off x="2835847" y="5877272"/>
            <a:ext cx="6264275" cy="36830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itchFamily="34" charset="0"/>
                <a:ea typeface="+mn-ea"/>
                <a:cs typeface="+mn-cs"/>
                <a:hlinkClick r:id="rId2"/>
              </a:rPr>
              <a:t>http://www.youtube.com/watch?v=FetV6GJ2Fls&amp;feature=related</a:t>
            </a:r>
            <a:endParaRPr kumimoji="0" lang="nl-NL"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5" name="Picture 9">
            <a:hlinkClick r:id="rId3"/>
          </p:cNvPr>
          <p:cNvPicPr>
            <a:picLocks noChangeAspect="1" noChangeArrowheads="1"/>
          </p:cNvPicPr>
          <p:nvPr/>
        </p:nvPicPr>
        <p:blipFill>
          <a:blip r:embed="rId4" cstate="print"/>
          <a:srcRect/>
          <a:stretch>
            <a:fillRect/>
          </a:stretch>
        </p:blipFill>
        <p:spPr bwMode="auto">
          <a:xfrm>
            <a:off x="3705796" y="2420889"/>
            <a:ext cx="4524375" cy="3305175"/>
          </a:xfrm>
          <a:prstGeom prst="rect">
            <a:avLst/>
          </a:prstGeom>
          <a:noFill/>
          <a:ln w="9525">
            <a:noFill/>
            <a:miter lim="800000"/>
            <a:headEnd/>
            <a:tailEnd/>
          </a:ln>
        </p:spPr>
      </p:pic>
      <p:sp>
        <p:nvSpPr>
          <p:cNvPr id="3" name="Tekstvak 2"/>
          <p:cNvSpPr txBox="1"/>
          <p:nvPr/>
        </p:nvSpPr>
        <p:spPr>
          <a:xfrm>
            <a:off x="2651115" y="1564164"/>
            <a:ext cx="37329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In het Italiaans  </a:t>
            </a:r>
          </a:p>
        </p:txBody>
      </p:sp>
      <p:pic>
        <p:nvPicPr>
          <p:cNvPr id="12290" name="Picture 2" descr="C:\Users\Kirsten\AppData\Local\Microsoft\Windows\INetCache\IE\WNY8GDEO\1920px-SNice.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7416" y="1237851"/>
            <a:ext cx="1052736"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5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Tunneleffect en onbepaaldheid</a:t>
            </a:r>
            <a:endParaRPr lang="en-GB"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230" y="1911501"/>
            <a:ext cx="4338673" cy="1715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6762541" y="2107547"/>
            <a:ext cx="5255288"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In de zichtbare wereld (klassieke mechanica)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Deeltje met een snelheid v wil over een heuvel met hoogte 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Wanneer lukt dat?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FFC000"/>
                </a:solidFill>
                <a:effectLst/>
                <a:uLnTx/>
                <a:uFillTx/>
                <a:latin typeface="Candara"/>
                <a:ea typeface="+mn-ea"/>
                <a:cs typeface="+mn-cs"/>
              </a:rPr>
              <a:t>Formule?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FFC000"/>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FFC000"/>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Energiediagram van een deeltje dat NIET genoeg kinetische energie heeft om over de barrière te komen.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FFC000"/>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FFC000"/>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FFC000"/>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FFC000"/>
              </a:solidFill>
              <a:effectLst/>
              <a:uLnTx/>
              <a:uFillTx/>
              <a:latin typeface="Candara"/>
              <a:ea typeface="+mn-ea"/>
              <a:cs typeface="+mn-cs"/>
            </a:endParaRPr>
          </a:p>
        </p:txBody>
      </p:sp>
      <p:sp>
        <p:nvSpPr>
          <p:cNvPr id="6" name="Rechthoek 5"/>
          <p:cNvSpPr/>
          <p:nvPr/>
        </p:nvSpPr>
        <p:spPr>
          <a:xfrm>
            <a:off x="2277229" y="1447605"/>
            <a:ext cx="656942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ndara"/>
                <a:ea typeface="+mn-ea"/>
                <a:cs typeface="+mn-cs"/>
              </a:rPr>
              <a:t>Hoe kom  je aan de andere kant van een barrière?</a:t>
            </a:r>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194" y="4202590"/>
            <a:ext cx="4552741" cy="1785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337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Grp="1" noChangeAspect="1" noChangeArrowheads="1"/>
          </p:cNvPicPr>
          <p:nvPr>
            <p:ph idx="1"/>
          </p:nvPr>
        </p:nvPicPr>
        <p:blipFill>
          <a:blip r:embed="rId2" cstate="print"/>
          <a:stretch>
            <a:fillRect/>
          </a:stretch>
        </p:blipFill>
        <p:spPr bwMode="auto">
          <a:xfrm>
            <a:off x="2767914" y="1309816"/>
            <a:ext cx="7797114" cy="2356142"/>
          </a:xfrm>
          <a:prstGeom prst="rect">
            <a:avLst/>
          </a:prstGeom>
          <a:noFill/>
          <a:ln w="9525">
            <a:noFill/>
            <a:miter lim="800000"/>
            <a:headEnd/>
            <a:tailEnd/>
          </a:ln>
        </p:spPr>
      </p:pic>
      <p:sp>
        <p:nvSpPr>
          <p:cNvPr id="2" name="Titel 1"/>
          <p:cNvSpPr>
            <a:spLocks noGrp="1"/>
          </p:cNvSpPr>
          <p:nvPr>
            <p:ph type="title"/>
          </p:nvPr>
        </p:nvSpPr>
        <p:spPr/>
        <p:txBody>
          <a:bodyPr/>
          <a:lstStyle/>
          <a:p>
            <a:r>
              <a:rPr lang="nl-NL" dirty="0"/>
              <a:t>Tunneleffect en onbepaaldheid</a:t>
            </a:r>
          </a:p>
        </p:txBody>
      </p:sp>
      <p:graphicFrame>
        <p:nvGraphicFramePr>
          <p:cNvPr id="7" name="Tabel 6"/>
          <p:cNvGraphicFramePr>
            <a:graphicFrameLocks noGrp="1"/>
          </p:cNvGraphicFramePr>
          <p:nvPr/>
        </p:nvGraphicFramePr>
        <p:xfrm>
          <a:off x="2356686" y="3641245"/>
          <a:ext cx="8820472" cy="2499360"/>
        </p:xfrm>
        <a:graphic>
          <a:graphicData uri="http://schemas.openxmlformats.org/drawingml/2006/table">
            <a:tbl>
              <a:tblPr firstRow="1" bandRow="1">
                <a:tableStyleId>{21E4AEA4-8DFA-4A89-87EB-49C32662AFE0}</a:tableStyleId>
              </a:tblPr>
              <a:tblGrid>
                <a:gridCol w="4104456">
                  <a:extLst>
                    <a:ext uri="{9D8B030D-6E8A-4147-A177-3AD203B41FA5}">
                      <a16:colId xmlns:a16="http://schemas.microsoft.com/office/drawing/2014/main" val="20000"/>
                    </a:ext>
                  </a:extLst>
                </a:gridCol>
                <a:gridCol w="4716016">
                  <a:extLst>
                    <a:ext uri="{9D8B030D-6E8A-4147-A177-3AD203B41FA5}">
                      <a16:colId xmlns:a16="http://schemas.microsoft.com/office/drawing/2014/main" val="20001"/>
                    </a:ext>
                  </a:extLst>
                </a:gridCol>
              </a:tblGrid>
              <a:tr h="298832">
                <a:tc>
                  <a:txBody>
                    <a:bodyPr/>
                    <a:lstStyle/>
                    <a:p>
                      <a:r>
                        <a:rPr lang="nl-NL" sz="2000" dirty="0"/>
                        <a:t>Klassiek (Mechanica)</a:t>
                      </a:r>
                    </a:p>
                  </a:txBody>
                  <a:tcPr/>
                </a:tc>
                <a:tc>
                  <a:txBody>
                    <a:bodyPr/>
                    <a:lstStyle/>
                    <a:p>
                      <a:r>
                        <a:rPr lang="nl-NL" sz="2000" dirty="0"/>
                        <a:t>Klassiek (Elektriciteit / Atoomfysica )</a:t>
                      </a:r>
                    </a:p>
                  </a:txBody>
                  <a:tcPr/>
                </a:tc>
                <a:extLst>
                  <a:ext uri="{0D108BD9-81ED-4DB2-BD59-A6C34878D82A}">
                    <a16:rowId xmlns:a16="http://schemas.microsoft.com/office/drawing/2014/main" val="10000"/>
                  </a:ext>
                </a:extLst>
              </a:tr>
              <a:tr h="370840">
                <a:tc>
                  <a:txBody>
                    <a:bodyPr/>
                    <a:lstStyle/>
                    <a:p>
                      <a:r>
                        <a:rPr lang="nl-NL" sz="2000" dirty="0"/>
                        <a:t>Kogel heeft </a:t>
                      </a:r>
                      <a:r>
                        <a:rPr lang="nl-NL" sz="2000" dirty="0" err="1"/>
                        <a:t>E</a:t>
                      </a:r>
                      <a:r>
                        <a:rPr lang="nl-NL" sz="2000" baseline="-25000" dirty="0" err="1"/>
                        <a:t>kin</a:t>
                      </a:r>
                      <a:r>
                        <a:rPr lang="nl-NL" sz="2000" dirty="0"/>
                        <a:t>	</a:t>
                      </a:r>
                    </a:p>
                  </a:txBody>
                  <a:tcPr/>
                </a:tc>
                <a:tc>
                  <a:txBody>
                    <a:bodyPr/>
                    <a:lstStyle/>
                    <a:p>
                      <a:r>
                        <a:rPr lang="nl-NL" sz="2000" dirty="0"/>
                        <a:t>Elektron zit  op een bepaald energieniveau E</a:t>
                      </a:r>
                    </a:p>
                  </a:txBody>
                  <a:tcPr/>
                </a:tc>
                <a:extLst>
                  <a:ext uri="{0D108BD9-81ED-4DB2-BD59-A6C34878D82A}">
                    <a16:rowId xmlns:a16="http://schemas.microsoft.com/office/drawing/2014/main" val="10001"/>
                  </a:ext>
                </a:extLst>
              </a:tr>
              <a:tr h="370840">
                <a:tc>
                  <a:txBody>
                    <a:bodyPr/>
                    <a:lstStyle/>
                    <a:p>
                      <a:r>
                        <a:rPr lang="nl-NL" sz="2000" dirty="0"/>
                        <a:t>Heuvel heeft een hoogte h	</a:t>
                      </a:r>
                    </a:p>
                  </a:txBody>
                  <a:tcPr/>
                </a:tc>
                <a:tc>
                  <a:txBody>
                    <a:bodyPr/>
                    <a:lstStyle/>
                    <a:p>
                      <a:r>
                        <a:rPr lang="nl-NL" sz="2000" dirty="0"/>
                        <a:t>potentiaalbarrière heeft een hoogte  </a:t>
                      </a:r>
                      <a:r>
                        <a:rPr lang="nl-NL" sz="2000" dirty="0" err="1"/>
                        <a:t>E</a:t>
                      </a:r>
                      <a:r>
                        <a:rPr lang="nl-NL" sz="2000" baseline="-25000" dirty="0" err="1"/>
                        <a:t>pot</a:t>
                      </a:r>
                      <a:endParaRPr lang="nl-NL" sz="2000"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2000" dirty="0"/>
                        <a:t>Als </a:t>
                      </a:r>
                      <a:r>
                        <a:rPr lang="nl-NL" sz="2000" dirty="0" err="1"/>
                        <a:t>E</a:t>
                      </a:r>
                      <a:r>
                        <a:rPr lang="nl-NL" sz="2000" baseline="-25000" dirty="0" err="1"/>
                        <a:t>kin</a:t>
                      </a:r>
                      <a:r>
                        <a:rPr lang="nl-NL" sz="2000" dirty="0"/>
                        <a:t> &lt; </a:t>
                      </a:r>
                      <a:r>
                        <a:rPr lang="nl-NL" sz="2000" dirty="0" err="1"/>
                        <a:t>mgh</a:t>
                      </a:r>
                      <a:r>
                        <a:rPr lang="nl-NL" sz="2000" dirty="0"/>
                        <a:t> komt de kogel niet aan de andere kant</a:t>
                      </a:r>
                    </a:p>
                    <a:p>
                      <a:endParaRPr lang="nl-NL"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2000" dirty="0"/>
                        <a:t>Als E &lt; </a:t>
                      </a:r>
                      <a:r>
                        <a:rPr lang="nl-NL" sz="2000" dirty="0" err="1"/>
                        <a:t>E</a:t>
                      </a:r>
                      <a:r>
                        <a:rPr lang="nl-NL" sz="2000" baseline="-25000" dirty="0" err="1"/>
                        <a:t>pot</a:t>
                      </a:r>
                      <a:r>
                        <a:rPr lang="nl-NL" sz="2000" baseline="-25000" dirty="0"/>
                        <a:t> </a:t>
                      </a:r>
                      <a:r>
                        <a:rPr lang="nl-NL" sz="2000" dirty="0"/>
                        <a:t> komt het elektron niet aan de andere kant</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8369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lstStyle/>
          <a:p>
            <a:pPr>
              <a:buNone/>
            </a:pPr>
            <a:r>
              <a:rPr lang="nl-NL" dirty="0"/>
              <a:t>Applet </a:t>
            </a:r>
            <a:r>
              <a:rPr lang="nl-NL" dirty="0" err="1"/>
              <a:t>quantum</a:t>
            </a:r>
            <a:r>
              <a:rPr lang="nl-NL" dirty="0"/>
              <a:t> </a:t>
            </a:r>
            <a:r>
              <a:rPr lang="nl-NL" dirty="0" err="1"/>
              <a:t>tunneling</a:t>
            </a:r>
            <a:r>
              <a:rPr lang="nl-NL" dirty="0"/>
              <a:t>:</a:t>
            </a:r>
          </a:p>
          <a:p>
            <a:pPr>
              <a:buNone/>
            </a:pPr>
            <a:r>
              <a:rPr lang="nl-NL" sz="900" dirty="0"/>
              <a:t>https://phet.colorado.edu/nl/simulation/quantum-tunneling</a:t>
            </a:r>
          </a:p>
        </p:txBody>
      </p:sp>
      <p:sp>
        <p:nvSpPr>
          <p:cNvPr id="2" name="Titel 1"/>
          <p:cNvSpPr>
            <a:spLocks noGrp="1"/>
          </p:cNvSpPr>
          <p:nvPr>
            <p:ph type="title"/>
          </p:nvPr>
        </p:nvSpPr>
        <p:spPr/>
        <p:txBody>
          <a:bodyPr/>
          <a:lstStyle/>
          <a:p>
            <a:r>
              <a:rPr lang="nl-NL"/>
              <a:t>Tunneleffect en onbepaaldheid</a:t>
            </a:r>
            <a:endParaRPr lang="nl-NL" dirty="0"/>
          </a:p>
        </p:txBody>
      </p:sp>
      <p:pic>
        <p:nvPicPr>
          <p:cNvPr id="46081" name="Picture 1"/>
          <p:cNvPicPr>
            <a:picLocks noChangeAspect="1" noChangeArrowheads="1"/>
          </p:cNvPicPr>
          <p:nvPr/>
        </p:nvPicPr>
        <p:blipFill>
          <a:blip r:embed="rId2" cstate="print"/>
          <a:srcRect/>
          <a:stretch>
            <a:fillRect/>
          </a:stretch>
        </p:blipFill>
        <p:spPr bwMode="auto">
          <a:xfrm>
            <a:off x="5147244" y="2021852"/>
            <a:ext cx="5269237" cy="4481715"/>
          </a:xfrm>
          <a:prstGeom prst="rect">
            <a:avLst/>
          </a:prstGeom>
          <a:noFill/>
          <a:ln w="9525">
            <a:noFill/>
            <a:miter lim="800000"/>
            <a:headEnd/>
            <a:tailEnd/>
          </a:ln>
        </p:spPr>
      </p:pic>
      <p:sp>
        <p:nvSpPr>
          <p:cNvPr id="5" name="Rechthoek 4">
            <a:extLst>
              <a:ext uri="{FF2B5EF4-FFF2-40B4-BE49-F238E27FC236}">
                <a16:creationId xmlns:a16="http://schemas.microsoft.com/office/drawing/2014/main" id="{C896BBA9-F0DF-496C-861B-91E47C35C7D9}"/>
              </a:ext>
            </a:extLst>
          </p:cNvPr>
          <p:cNvSpPr/>
          <p:nvPr/>
        </p:nvSpPr>
        <p:spPr>
          <a:xfrm>
            <a:off x="11303456" y="97481"/>
            <a:ext cx="755576"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49, 50</a:t>
            </a:r>
          </a:p>
        </p:txBody>
      </p:sp>
    </p:spTree>
    <p:extLst>
      <p:ext uri="{BB962C8B-B14F-4D97-AF65-F5344CB8AC3E}">
        <p14:creationId xmlns:p14="http://schemas.microsoft.com/office/powerpoint/2010/main" val="32346525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p:cNvSpPr>
            <a:spLocks noGrp="1"/>
          </p:cNvSpPr>
          <p:nvPr>
            <p:ph idx="1"/>
          </p:nvPr>
        </p:nvSpPr>
        <p:spPr/>
        <p:txBody>
          <a:bodyPr/>
          <a:lstStyle/>
          <a:p>
            <a:pPr>
              <a:buNone/>
            </a:pPr>
            <a:r>
              <a:rPr lang="nl-NL" dirty="0"/>
              <a:t>Applet </a:t>
            </a:r>
            <a:r>
              <a:rPr lang="nl-NL" dirty="0" err="1"/>
              <a:t>quantum</a:t>
            </a:r>
            <a:r>
              <a:rPr lang="nl-NL" dirty="0"/>
              <a:t> </a:t>
            </a:r>
            <a:r>
              <a:rPr lang="nl-NL" dirty="0" err="1"/>
              <a:t>tunneling</a:t>
            </a:r>
            <a:r>
              <a:rPr lang="nl-NL" dirty="0"/>
              <a:t>:</a:t>
            </a:r>
          </a:p>
          <a:p>
            <a:pPr>
              <a:buNone/>
            </a:pPr>
            <a:r>
              <a:rPr lang="nl-NL" sz="900" dirty="0"/>
              <a:t>https://phet.colorado.edu/nl/simulation/quantum-tunneling</a:t>
            </a:r>
          </a:p>
        </p:txBody>
      </p:sp>
      <p:sp>
        <p:nvSpPr>
          <p:cNvPr id="2" name="Titel 1"/>
          <p:cNvSpPr>
            <a:spLocks noGrp="1"/>
          </p:cNvSpPr>
          <p:nvPr>
            <p:ph type="title"/>
          </p:nvPr>
        </p:nvSpPr>
        <p:spPr/>
        <p:txBody>
          <a:bodyPr/>
          <a:lstStyle/>
          <a:p>
            <a:r>
              <a:rPr lang="nl-NL"/>
              <a:t>Tunneleffect en onbepaaldheid</a:t>
            </a:r>
            <a:endParaRPr lang="nl-NL" dirty="0"/>
          </a:p>
        </p:txBody>
      </p:sp>
      <p:pic>
        <p:nvPicPr>
          <p:cNvPr id="48130" name="Picture 2"/>
          <p:cNvPicPr>
            <a:picLocks noChangeAspect="1" noChangeArrowheads="1"/>
          </p:cNvPicPr>
          <p:nvPr/>
        </p:nvPicPr>
        <p:blipFill>
          <a:blip r:embed="rId2" cstate="print"/>
          <a:srcRect/>
          <a:stretch>
            <a:fillRect/>
          </a:stretch>
        </p:blipFill>
        <p:spPr bwMode="auto">
          <a:xfrm>
            <a:off x="5143862" y="2019599"/>
            <a:ext cx="5339084" cy="4483968"/>
          </a:xfrm>
          <a:prstGeom prst="rect">
            <a:avLst/>
          </a:prstGeom>
          <a:noFill/>
          <a:ln w="9525">
            <a:noFill/>
            <a:miter lim="800000"/>
            <a:headEnd/>
            <a:tailEnd/>
          </a:ln>
        </p:spPr>
      </p:pic>
      <p:sp>
        <p:nvSpPr>
          <p:cNvPr id="5" name="Rechthoek 4">
            <a:extLst>
              <a:ext uri="{FF2B5EF4-FFF2-40B4-BE49-F238E27FC236}">
                <a16:creationId xmlns:a16="http://schemas.microsoft.com/office/drawing/2014/main" id="{4BE55B85-7145-4D88-A5F8-27CDD4AC6B66}"/>
              </a:ext>
            </a:extLst>
          </p:cNvPr>
          <p:cNvSpPr/>
          <p:nvPr/>
        </p:nvSpPr>
        <p:spPr>
          <a:xfrm>
            <a:off x="11337746" y="97481"/>
            <a:ext cx="755576"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49, 50</a:t>
            </a:r>
          </a:p>
        </p:txBody>
      </p:sp>
    </p:spTree>
    <p:extLst>
      <p:ext uri="{BB962C8B-B14F-4D97-AF65-F5344CB8AC3E}">
        <p14:creationId xmlns:p14="http://schemas.microsoft.com/office/powerpoint/2010/main" val="461623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8398"/>
          <a:stretch/>
        </p:blipFill>
        <p:spPr bwMode="auto">
          <a:xfrm>
            <a:off x="2457654" y="1013255"/>
            <a:ext cx="3830520" cy="1804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el 2"/>
          <p:cNvSpPr>
            <a:spLocks noGrp="1"/>
          </p:cNvSpPr>
          <p:nvPr>
            <p:ph type="title"/>
          </p:nvPr>
        </p:nvSpPr>
        <p:spPr>
          <a:xfrm>
            <a:off x="3212757" y="0"/>
            <a:ext cx="5704701" cy="1143000"/>
          </a:xfrm>
        </p:spPr>
        <p:txBody>
          <a:bodyPr>
            <a:normAutofit/>
          </a:bodyPr>
          <a:lstStyle/>
          <a:p>
            <a:r>
              <a:rPr lang="nl-NL" sz="3200" dirty="0"/>
              <a:t>Tunneleffect en onbepaaldheid</a:t>
            </a:r>
            <a:endParaRPr lang="en-GB" sz="3200" dirty="0"/>
          </a:p>
        </p:txBody>
      </p:sp>
      <p:sp>
        <p:nvSpPr>
          <p:cNvPr id="4" name="Tekstvak 3"/>
          <p:cNvSpPr txBox="1"/>
          <p:nvPr/>
        </p:nvSpPr>
        <p:spPr>
          <a:xfrm>
            <a:off x="6956853" y="1359243"/>
            <a:ext cx="4967417"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Een klassiek deeltje komt niet aan de andere kant als het niet genoeg energie heeft.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Een </a:t>
            </a:r>
            <a:r>
              <a:rPr kumimoji="0" lang="nl-NL" sz="1800" b="1" i="0" u="none" strike="noStrike" kern="1200" cap="none" spc="0" normalizeH="0" baseline="0" noProof="0" dirty="0" err="1">
                <a:ln>
                  <a:noFill/>
                </a:ln>
                <a:solidFill>
                  <a:prstClr val="black"/>
                </a:solidFill>
                <a:effectLst/>
                <a:uLnTx/>
                <a:uFillTx/>
                <a:latin typeface="Candara"/>
                <a:ea typeface="+mn-ea"/>
                <a:cs typeface="+mn-cs"/>
              </a:rPr>
              <a:t>quantumdeeltje</a:t>
            </a:r>
            <a:r>
              <a:rPr kumimoji="0" lang="nl-NL" sz="1800" b="0" i="0" u="none" strike="noStrike" kern="1200" cap="none" spc="0" normalizeH="0" baseline="0" noProof="0" dirty="0">
                <a:ln>
                  <a:noFill/>
                </a:ln>
                <a:solidFill>
                  <a:prstClr val="black"/>
                </a:solidFill>
                <a:effectLst/>
                <a:uLnTx/>
                <a:uFillTx/>
                <a:latin typeface="Candara"/>
                <a:ea typeface="+mn-ea"/>
                <a:cs typeface="+mn-cs"/>
              </a:rPr>
              <a:t> wordt door een </a:t>
            </a:r>
            <a:r>
              <a:rPr kumimoji="0" lang="nl-NL" sz="1800" b="1" i="0" u="none" strike="noStrike" kern="1200" cap="none" spc="0" normalizeH="0" baseline="0" noProof="0" dirty="0">
                <a:ln>
                  <a:noFill/>
                </a:ln>
                <a:solidFill>
                  <a:prstClr val="black"/>
                </a:solidFill>
                <a:effectLst/>
                <a:uLnTx/>
                <a:uFillTx/>
                <a:latin typeface="Candara"/>
                <a:ea typeface="+mn-ea"/>
                <a:cs typeface="+mn-cs"/>
              </a:rPr>
              <a:t>golffunctie</a:t>
            </a:r>
            <a:r>
              <a:rPr kumimoji="0" lang="nl-NL" sz="1800" b="0" i="0" u="none" strike="noStrike" kern="1200" cap="none" spc="0" normalizeH="0" baseline="0" noProof="0" dirty="0">
                <a:ln>
                  <a:noFill/>
                </a:ln>
                <a:solidFill>
                  <a:prstClr val="black"/>
                </a:solidFill>
                <a:effectLst/>
                <a:uLnTx/>
                <a:uFillTx/>
                <a:latin typeface="Candara"/>
                <a:ea typeface="+mn-ea"/>
                <a:cs typeface="+mn-cs"/>
              </a:rPr>
              <a:t> beschreven.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Het heeft een kans om aan de andere kant te komen  = ‘tunnelen’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De energie aan de andere kant is even groot als ervoor.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Hoe zie je dat bij de golffunctie?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Wat zegt de amplitude van de golffunctie?</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2576" b="34848"/>
          <a:stretch/>
        </p:blipFill>
        <p:spPr bwMode="auto">
          <a:xfrm>
            <a:off x="2457654" y="2872946"/>
            <a:ext cx="3830520" cy="1859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5152" b="4112"/>
          <a:stretch/>
        </p:blipFill>
        <p:spPr bwMode="auto">
          <a:xfrm>
            <a:off x="2457654" y="4732637"/>
            <a:ext cx="3830520" cy="1754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606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tretch>
            <a:fillRect/>
          </a:stretch>
        </p:blipFill>
        <p:spPr>
          <a:xfrm>
            <a:off x="3329393" y="1618933"/>
            <a:ext cx="3762375" cy="4686300"/>
          </a:xfrm>
          <a:noFill/>
        </p:spPr>
      </p:pic>
      <p:sp>
        <p:nvSpPr>
          <p:cNvPr id="7" name="Titel 1"/>
          <p:cNvSpPr>
            <a:spLocks noGrp="1"/>
          </p:cNvSpPr>
          <p:nvPr>
            <p:ph type="title"/>
          </p:nvPr>
        </p:nvSpPr>
        <p:spPr/>
        <p:txBody>
          <a:bodyPr>
            <a:normAutofit fontScale="90000"/>
          </a:bodyPr>
          <a:lstStyle/>
          <a:p>
            <a:pPr lvl="0"/>
            <a:r>
              <a:rPr lang="nl-NL" dirty="0"/>
              <a:t>Tunneleffect en onbepaaldheid</a:t>
            </a:r>
            <a:br>
              <a:rPr lang="nl-NL" dirty="0"/>
            </a:br>
            <a:r>
              <a:rPr lang="nl-NL" dirty="0"/>
              <a:t>Scanning </a:t>
            </a:r>
            <a:r>
              <a:rPr lang="nl-NL" dirty="0" err="1"/>
              <a:t>Tunneling</a:t>
            </a:r>
            <a:r>
              <a:rPr lang="nl-NL" dirty="0"/>
              <a:t> Microscope</a:t>
            </a:r>
          </a:p>
        </p:txBody>
      </p:sp>
      <p:pic>
        <p:nvPicPr>
          <p:cNvPr id="5" name="Picture 3"/>
          <p:cNvPicPr>
            <a:picLocks noChangeAspect="1" noChangeArrowheads="1"/>
          </p:cNvPicPr>
          <p:nvPr/>
        </p:nvPicPr>
        <p:blipFill>
          <a:blip r:embed="rId3" cstate="print"/>
          <a:srcRect/>
          <a:stretch>
            <a:fillRect/>
          </a:stretch>
        </p:blipFill>
        <p:spPr bwMode="auto">
          <a:xfrm>
            <a:off x="7534274" y="2370605"/>
            <a:ext cx="4657725" cy="3672407"/>
          </a:xfrm>
          <a:prstGeom prst="rect">
            <a:avLst/>
          </a:prstGeom>
          <a:noFill/>
          <a:ln w="9525">
            <a:noFill/>
            <a:miter lim="800000"/>
            <a:headEnd/>
            <a:tailEnd/>
          </a:ln>
        </p:spPr>
      </p:pic>
    </p:spTree>
    <p:extLst>
      <p:ext uri="{BB962C8B-B14F-4D97-AF65-F5344CB8AC3E}">
        <p14:creationId xmlns:p14="http://schemas.microsoft.com/office/powerpoint/2010/main" val="231130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135560" y="2234699"/>
            <a:ext cx="6408712" cy="4781128"/>
          </a:xfrm>
        </p:spPr>
        <p:txBody>
          <a:bodyPr/>
          <a:lstStyle/>
          <a:p>
            <a:pPr marL="0" indent="0">
              <a:buNone/>
            </a:pPr>
            <a:r>
              <a:rPr lang="nl-NL" sz="2800" dirty="0"/>
              <a:t>Bereken de golflengte van de elektronen als je een versnelspanning van 100 kV gebruikt.</a:t>
            </a:r>
          </a:p>
          <a:p>
            <a:pPr marL="0" indent="0">
              <a:buNone/>
            </a:pPr>
            <a:r>
              <a:rPr lang="de-DE" sz="400" dirty="0"/>
              <a:t>0,0037 </a:t>
            </a:r>
            <a:r>
              <a:rPr lang="de-DE" sz="400" dirty="0" err="1"/>
              <a:t>nm</a:t>
            </a:r>
            <a:endParaRPr lang="nl-NL" sz="400" dirty="0"/>
          </a:p>
        </p:txBody>
      </p:sp>
      <p:sp>
        <p:nvSpPr>
          <p:cNvPr id="2" name="Titel 1"/>
          <p:cNvSpPr>
            <a:spLocks noGrp="1"/>
          </p:cNvSpPr>
          <p:nvPr>
            <p:ph type="title"/>
          </p:nvPr>
        </p:nvSpPr>
        <p:spPr/>
        <p:txBody>
          <a:bodyPr>
            <a:normAutofit fontScale="90000"/>
          </a:bodyPr>
          <a:lstStyle/>
          <a:p>
            <a:r>
              <a:rPr lang="nl-NL" dirty="0"/>
              <a:t>Elektron als golf</a:t>
            </a:r>
            <a:br>
              <a:rPr lang="nl-NL" dirty="0"/>
            </a:br>
            <a:r>
              <a:rPr lang="nl-NL" sz="3600" b="1" dirty="0"/>
              <a:t>Elektronenmicroscoop (niet tunnel !)</a:t>
            </a:r>
          </a:p>
        </p:txBody>
      </p:sp>
      <p:pic>
        <p:nvPicPr>
          <p:cNvPr id="80898" name="Picture 2" descr="http://www.sciencespace.nl/servlet/supportBinaryFiles?referenceId=5&amp;supportId=3720"/>
          <p:cNvPicPr>
            <a:picLocks noChangeAspect="1" noChangeArrowheads="1"/>
          </p:cNvPicPr>
          <p:nvPr/>
        </p:nvPicPr>
        <p:blipFill>
          <a:blip r:embed="rId2" cstate="print"/>
          <a:srcRect/>
          <a:stretch>
            <a:fillRect/>
          </a:stretch>
        </p:blipFill>
        <p:spPr bwMode="auto">
          <a:xfrm>
            <a:off x="8688288" y="1916832"/>
            <a:ext cx="3214688" cy="4176464"/>
          </a:xfrm>
          <a:prstGeom prst="rect">
            <a:avLst/>
          </a:prstGeom>
          <a:noFill/>
        </p:spPr>
      </p:pic>
      <p:sp>
        <p:nvSpPr>
          <p:cNvPr id="5" name="Rechthoek 4">
            <a:extLst>
              <a:ext uri="{FF2B5EF4-FFF2-40B4-BE49-F238E27FC236}">
                <a16:creationId xmlns:a16="http://schemas.microsoft.com/office/drawing/2014/main" id="{A138B6B4-880E-4EE8-9CAC-E7BFA0DEBAAC}"/>
              </a:ext>
            </a:extLst>
          </p:cNvPr>
          <p:cNvSpPr/>
          <p:nvPr/>
        </p:nvSpPr>
        <p:spPr>
          <a:xfrm>
            <a:off x="11228727" y="117246"/>
            <a:ext cx="899592" cy="47437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prstClr val="white"/>
                </a:solidFill>
              </a:rPr>
              <a:t>Pulsar </a:t>
            </a:r>
            <a:br>
              <a:rPr lang="nl-NL" sz="1400" dirty="0">
                <a:solidFill>
                  <a:prstClr val="white"/>
                </a:solidFill>
              </a:rPr>
            </a:br>
            <a:r>
              <a:rPr lang="nl-NL" sz="1400" dirty="0">
                <a:solidFill>
                  <a:prstClr val="white"/>
                </a:solidFill>
              </a:rPr>
              <a:t>22, 23, 26</a:t>
            </a:r>
          </a:p>
        </p:txBody>
      </p:sp>
    </p:spTree>
    <p:extLst>
      <p:ext uri="{BB962C8B-B14F-4D97-AF65-F5344CB8AC3E}">
        <p14:creationId xmlns:p14="http://schemas.microsoft.com/office/powerpoint/2010/main" val="39543606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Tunneleffect en onbepaaldheid</a:t>
            </a:r>
          </a:p>
        </p:txBody>
      </p:sp>
      <p:pic>
        <p:nvPicPr>
          <p:cNvPr id="81921" name="Picture 1"/>
          <p:cNvPicPr>
            <a:picLocks noChangeAspect="1" noChangeArrowheads="1"/>
          </p:cNvPicPr>
          <p:nvPr/>
        </p:nvPicPr>
        <p:blipFill>
          <a:blip r:embed="rId2" cstate="print"/>
          <a:srcRect/>
          <a:stretch>
            <a:fillRect/>
          </a:stretch>
        </p:blipFill>
        <p:spPr bwMode="auto">
          <a:xfrm>
            <a:off x="2063552" y="1344479"/>
            <a:ext cx="4248472" cy="2113799"/>
          </a:xfrm>
          <a:prstGeom prst="rect">
            <a:avLst/>
          </a:prstGeom>
          <a:noFill/>
          <a:ln w="9525">
            <a:noFill/>
            <a:miter lim="800000"/>
            <a:headEnd/>
            <a:tailEnd/>
          </a:ln>
        </p:spPr>
      </p:pic>
      <p:sp>
        <p:nvSpPr>
          <p:cNvPr id="3" name="Tekstvak 2"/>
          <p:cNvSpPr txBox="1"/>
          <p:nvPr/>
        </p:nvSpPr>
        <p:spPr>
          <a:xfrm>
            <a:off x="6453052" y="1387711"/>
            <a:ext cx="5521072"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Vaak wordt het energiediagram en de golffunctie in één diagram weergegeven.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De energie van het deeltje is dan te zien 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1" i="0" u="none" strike="noStrike" kern="1200" cap="none" spc="0" normalizeH="0" baseline="0" noProof="0" dirty="0">
                <a:ln>
                  <a:noFill/>
                </a:ln>
                <a:solidFill>
                  <a:prstClr val="black"/>
                </a:solidFill>
                <a:effectLst/>
                <a:uLnTx/>
                <a:uFillTx/>
                <a:latin typeface="Candara"/>
                <a:ea typeface="+mn-ea"/>
                <a:cs typeface="+mn-cs"/>
              </a:rPr>
              <a:t>hoogte van de lijn in het energiediagram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sng" strike="noStrike" kern="1200" cap="none" spc="0" normalizeH="0" baseline="0" noProof="0" dirty="0">
                <a:ln>
                  <a:noFill/>
                </a:ln>
                <a:solidFill>
                  <a:prstClr val="black"/>
                </a:solidFill>
                <a:effectLst/>
                <a:uLnTx/>
                <a:uFillTx/>
                <a:latin typeface="Candara"/>
                <a:ea typeface="+mn-ea"/>
                <a:cs typeface="+mn-cs"/>
              </a:rPr>
              <a:t>en</a:t>
            </a:r>
            <a:r>
              <a:rPr kumimoji="0" lang="nl-NL" sz="1800" b="0" i="0" u="none" strike="noStrike" kern="1200" cap="none" spc="0" normalizeH="0" baseline="0" noProof="0" dirty="0">
                <a:ln>
                  <a:noFill/>
                </a:ln>
                <a:solidFill>
                  <a:prstClr val="black"/>
                </a:solidFill>
                <a:effectLst/>
                <a:uLnTx/>
                <a:uFillTx/>
                <a:latin typeface="Candara"/>
                <a:ea typeface="+mn-ea"/>
                <a:cs typeface="+mn-cs"/>
              </a:rPr>
              <a:t> als </a:t>
            </a:r>
            <a:r>
              <a:rPr kumimoji="0" lang="nl-NL" sz="1800" b="1" i="0" u="none" strike="noStrike" kern="1200" cap="none" spc="0" normalizeH="0" baseline="0" noProof="0" dirty="0">
                <a:ln>
                  <a:noFill/>
                </a:ln>
                <a:solidFill>
                  <a:prstClr val="black"/>
                </a:solidFill>
                <a:effectLst/>
                <a:uLnTx/>
                <a:uFillTx/>
                <a:latin typeface="Candara"/>
                <a:ea typeface="+mn-ea"/>
                <a:cs typeface="+mn-cs"/>
              </a:rPr>
              <a:t>golflengte van de getekende golf </a:t>
            </a:r>
            <a:r>
              <a:rPr kumimoji="0" lang="nl-NL" sz="1800" b="0" i="0" u="none" strike="noStrike" kern="1200" cap="none" spc="0" normalizeH="0" baseline="0" noProof="0" dirty="0">
                <a:ln>
                  <a:noFill/>
                </a:ln>
                <a:solidFill>
                  <a:prstClr val="black"/>
                </a:solidFill>
                <a:effectLst/>
                <a:uLnTx/>
                <a:uFillTx/>
                <a:latin typeface="Candara"/>
                <a:ea typeface="+mn-ea"/>
                <a:cs typeface="+mn-cs"/>
              </a:rPr>
              <a:t>(hoe kleiner de golflengte hoe groter de kinetische energie).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Hoe kleiner de amplitude van de golf, hoe kleiner de kans dat je het deeltje bij een meting zou vinden.</a:t>
            </a:r>
          </a:p>
        </p:txBody>
      </p:sp>
      <p:sp>
        <p:nvSpPr>
          <p:cNvPr id="8" name="Rechthoek 7">
            <a:extLst>
              <a:ext uri="{FF2B5EF4-FFF2-40B4-BE49-F238E27FC236}">
                <a16:creationId xmlns:a16="http://schemas.microsoft.com/office/drawing/2014/main" id="{A1FE7336-5E48-4F69-963F-7403D8E09BCE}"/>
              </a:ext>
            </a:extLst>
          </p:cNvPr>
          <p:cNvSpPr/>
          <p:nvPr/>
        </p:nvSpPr>
        <p:spPr>
          <a:xfrm>
            <a:off x="11349176" y="54518"/>
            <a:ext cx="755576"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49, 50</a:t>
            </a:r>
          </a:p>
        </p:txBody>
      </p:sp>
      <p:sp>
        <p:nvSpPr>
          <p:cNvPr id="7" name="Tekstvak 6"/>
          <p:cNvSpPr txBox="1"/>
          <p:nvPr/>
        </p:nvSpPr>
        <p:spPr>
          <a:xfrm>
            <a:off x="2096607" y="4978577"/>
            <a:ext cx="8974145"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d 	is de breedte van de barrière , in meter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(V-E) 	is het verschil tussen  de energie die het deeltje zou moeten hebben om aan de 	andere kant te komen (= de hoogte van de energie barrière) en de energie die het 	deeltje echt heeft, in joule, </a:t>
            </a:r>
          </a:p>
        </p:txBody>
      </p:sp>
      <p:sp>
        <p:nvSpPr>
          <p:cNvPr id="4" name="Tekstvak 3"/>
          <p:cNvSpPr txBox="1"/>
          <p:nvPr/>
        </p:nvSpPr>
        <p:spPr>
          <a:xfrm>
            <a:off x="2467427" y="4173639"/>
            <a:ext cx="92595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C00000"/>
                </a:solidFill>
                <a:effectLst/>
                <a:uLnTx/>
                <a:uFillTx/>
                <a:latin typeface="Candara"/>
                <a:ea typeface="+mn-ea"/>
                <a:cs typeface="+mn-cs"/>
              </a:rPr>
              <a:t>Kijk</a:t>
            </a:r>
            <a:r>
              <a:rPr kumimoji="0" lang="en-GB" sz="1800" b="0" i="0" u="none" strike="noStrike" kern="1200" cap="none" spc="0" normalizeH="0" baseline="0" noProof="0" dirty="0">
                <a:ln>
                  <a:noFill/>
                </a:ln>
                <a:solidFill>
                  <a:srgbClr val="C00000"/>
                </a:solidFill>
                <a:effectLst/>
                <a:uLnTx/>
                <a:uFillTx/>
                <a:latin typeface="Candara"/>
                <a:ea typeface="+mn-ea"/>
                <a:cs typeface="+mn-cs"/>
              </a:rPr>
              <a:t> </a:t>
            </a:r>
            <a:r>
              <a:rPr kumimoji="0" lang="en-GB" sz="1800" b="0" i="0" u="none" strike="noStrike" kern="1200" cap="none" spc="0" normalizeH="0" baseline="0" noProof="0" dirty="0" err="1">
                <a:ln>
                  <a:noFill/>
                </a:ln>
                <a:solidFill>
                  <a:srgbClr val="C00000"/>
                </a:solidFill>
                <a:effectLst/>
                <a:uLnTx/>
                <a:uFillTx/>
                <a:latin typeface="Candara"/>
                <a:ea typeface="+mn-ea"/>
                <a:cs typeface="+mn-cs"/>
              </a:rPr>
              <a:t>goed</a:t>
            </a:r>
            <a:r>
              <a:rPr kumimoji="0" lang="en-GB" sz="1800" b="0" i="0" u="none" strike="noStrike" kern="1200" cap="none" spc="0" normalizeH="0" baseline="0" noProof="0" dirty="0">
                <a:ln>
                  <a:noFill/>
                </a:ln>
                <a:solidFill>
                  <a:srgbClr val="C00000"/>
                </a:solidFill>
                <a:effectLst/>
                <a:uLnTx/>
                <a:uFillTx/>
                <a:latin typeface="Candara"/>
                <a:ea typeface="+mn-ea"/>
                <a:cs typeface="+mn-cs"/>
              </a:rPr>
              <a:t> </a:t>
            </a:r>
            <a:r>
              <a:rPr kumimoji="0" lang="en-GB" sz="1800" b="0" i="0" u="none" strike="noStrike" kern="1200" cap="none" spc="0" normalizeH="0" baseline="0" noProof="0" dirty="0" err="1">
                <a:ln>
                  <a:noFill/>
                </a:ln>
                <a:solidFill>
                  <a:srgbClr val="C00000"/>
                </a:solidFill>
                <a:effectLst/>
                <a:uLnTx/>
                <a:uFillTx/>
                <a:latin typeface="Candara"/>
                <a:ea typeface="+mn-ea"/>
                <a:cs typeface="+mn-cs"/>
              </a:rPr>
              <a:t>naar</a:t>
            </a:r>
            <a:r>
              <a:rPr kumimoji="0" lang="en-GB" sz="1800" b="0" i="0" u="none" strike="noStrike" kern="1200" cap="none" spc="0" normalizeH="0" baseline="0" noProof="0" dirty="0">
                <a:ln>
                  <a:noFill/>
                </a:ln>
                <a:solidFill>
                  <a:srgbClr val="C00000"/>
                </a:solidFill>
                <a:effectLst/>
                <a:uLnTx/>
                <a:uFillTx/>
                <a:latin typeface="Candara"/>
                <a:ea typeface="+mn-ea"/>
                <a:cs typeface="+mn-cs"/>
              </a:rPr>
              <a:t> de </a:t>
            </a:r>
            <a:r>
              <a:rPr kumimoji="0" lang="en-GB" sz="1800" b="0" i="0" u="none" strike="noStrike" kern="1200" cap="none" spc="0" normalizeH="0" baseline="0" noProof="0" dirty="0" err="1">
                <a:ln>
                  <a:noFill/>
                </a:ln>
                <a:solidFill>
                  <a:srgbClr val="C00000"/>
                </a:solidFill>
                <a:effectLst/>
                <a:uLnTx/>
                <a:uFillTx/>
                <a:latin typeface="Candara"/>
                <a:ea typeface="+mn-ea"/>
                <a:cs typeface="+mn-cs"/>
              </a:rPr>
              <a:t>afbeelding</a:t>
            </a:r>
            <a:r>
              <a:rPr kumimoji="0" lang="en-GB" sz="1800" b="0" i="0" u="none" strike="noStrike" kern="1200" cap="none" spc="0" normalizeH="0" baseline="0" noProof="0" dirty="0">
                <a:ln>
                  <a:noFill/>
                </a:ln>
                <a:solidFill>
                  <a:srgbClr val="C00000"/>
                </a:solidFill>
                <a:effectLst/>
                <a:uLnTx/>
                <a:uFillTx/>
                <a:latin typeface="Candara"/>
                <a:ea typeface="+mn-ea"/>
                <a:cs typeface="+mn-cs"/>
              </a:rPr>
              <a:t>  </a:t>
            </a:r>
            <a:r>
              <a:rPr kumimoji="0" lang="en-GB" sz="1800" b="0" i="0" u="none" strike="noStrike" kern="1200" cap="none" spc="0" normalizeH="0" baseline="0" noProof="0" dirty="0" err="1">
                <a:ln>
                  <a:noFill/>
                </a:ln>
                <a:solidFill>
                  <a:srgbClr val="C00000"/>
                </a:solidFill>
                <a:effectLst/>
                <a:uLnTx/>
                <a:uFillTx/>
                <a:latin typeface="Candara"/>
                <a:ea typeface="+mn-ea"/>
                <a:cs typeface="+mn-cs"/>
              </a:rPr>
              <a:t>hierboven</a:t>
            </a:r>
            <a:r>
              <a:rPr kumimoji="0" lang="en-GB" sz="1800" b="0" i="0" u="none" strike="noStrike" kern="1200" cap="none" spc="0" normalizeH="0" baseline="0" noProof="0" dirty="0">
                <a:ln>
                  <a:noFill/>
                </a:ln>
                <a:solidFill>
                  <a:srgbClr val="C00000"/>
                </a:solidFill>
                <a:effectLst/>
                <a:uLnTx/>
                <a:uFillTx/>
                <a:latin typeface="Candara"/>
                <a:ea typeface="+mn-ea"/>
                <a:cs typeface="+mn-cs"/>
              </a:rPr>
              <a:t> : Is de </a:t>
            </a:r>
            <a:r>
              <a:rPr kumimoji="0" lang="en-GB" sz="1800" b="0" i="0" u="none" strike="noStrike" kern="1200" cap="none" spc="0" normalizeH="0" baseline="0" noProof="0" dirty="0" err="1">
                <a:ln>
                  <a:noFill/>
                </a:ln>
                <a:solidFill>
                  <a:srgbClr val="C00000"/>
                </a:solidFill>
                <a:effectLst/>
                <a:uLnTx/>
                <a:uFillTx/>
                <a:latin typeface="Candara"/>
                <a:ea typeface="+mn-ea"/>
                <a:cs typeface="+mn-cs"/>
              </a:rPr>
              <a:t>golflengte</a:t>
            </a:r>
            <a:r>
              <a:rPr kumimoji="0" lang="en-GB" sz="1800" b="0" i="0" u="none" strike="noStrike" kern="1200" cap="none" spc="0" normalizeH="0" baseline="0" noProof="0" dirty="0">
                <a:ln>
                  <a:noFill/>
                </a:ln>
                <a:solidFill>
                  <a:srgbClr val="C00000"/>
                </a:solidFill>
                <a:effectLst/>
                <a:uLnTx/>
                <a:uFillTx/>
                <a:latin typeface="Candara"/>
                <a:ea typeface="+mn-ea"/>
                <a:cs typeface="+mn-cs"/>
              </a:rPr>
              <a:t>  </a:t>
            </a:r>
            <a:r>
              <a:rPr kumimoji="0" lang="en-GB" sz="1800" b="0" i="0" u="none" strike="noStrike" kern="1200" cap="none" spc="0" normalizeH="0" baseline="0" noProof="0" dirty="0" err="1">
                <a:ln>
                  <a:noFill/>
                </a:ln>
                <a:solidFill>
                  <a:srgbClr val="C00000"/>
                </a:solidFill>
                <a:effectLst/>
                <a:uLnTx/>
                <a:uFillTx/>
                <a:latin typeface="Candara"/>
                <a:ea typeface="+mn-ea"/>
                <a:cs typeface="+mn-cs"/>
              </a:rPr>
              <a:t>aan</a:t>
            </a:r>
            <a:r>
              <a:rPr kumimoji="0" lang="en-GB" sz="1800" b="0" i="0" u="none" strike="noStrike" kern="1200" cap="none" spc="0" normalizeH="0" baseline="0" noProof="0" dirty="0">
                <a:ln>
                  <a:noFill/>
                </a:ln>
                <a:solidFill>
                  <a:srgbClr val="C00000"/>
                </a:solidFill>
                <a:effectLst/>
                <a:uLnTx/>
                <a:uFillTx/>
                <a:latin typeface="Candara"/>
                <a:ea typeface="+mn-ea"/>
                <a:cs typeface="+mn-cs"/>
              </a:rPr>
              <a:t> de </a:t>
            </a:r>
            <a:r>
              <a:rPr kumimoji="0" lang="en-GB" sz="1800" b="0" i="0" u="none" strike="noStrike" kern="1200" cap="none" spc="0" normalizeH="0" baseline="0" noProof="0" dirty="0" err="1">
                <a:ln>
                  <a:noFill/>
                </a:ln>
                <a:solidFill>
                  <a:srgbClr val="C00000"/>
                </a:solidFill>
                <a:effectLst/>
                <a:uLnTx/>
                <a:uFillTx/>
                <a:latin typeface="Candara"/>
                <a:ea typeface="+mn-ea"/>
                <a:cs typeface="+mn-cs"/>
              </a:rPr>
              <a:t>rechterkant</a:t>
            </a:r>
            <a:r>
              <a:rPr kumimoji="0" lang="en-GB" sz="1800" b="0" i="0" u="none" strike="noStrike" kern="1200" cap="none" spc="0" normalizeH="0" baseline="0" noProof="0" dirty="0">
                <a:ln>
                  <a:noFill/>
                </a:ln>
                <a:solidFill>
                  <a:srgbClr val="C00000"/>
                </a:solidFill>
                <a:effectLst/>
                <a:uLnTx/>
                <a:uFillTx/>
                <a:latin typeface="Candara"/>
                <a:ea typeface="+mn-ea"/>
                <a:cs typeface="+mn-cs"/>
              </a:rPr>
              <a:t> van de </a:t>
            </a:r>
            <a:r>
              <a:rPr kumimoji="0" lang="en-GB" sz="1800" b="0" i="0" u="none" strike="noStrike" kern="1200" cap="none" spc="0" normalizeH="0" baseline="0" noProof="0" dirty="0" err="1">
                <a:ln>
                  <a:noFill/>
                </a:ln>
                <a:solidFill>
                  <a:srgbClr val="C00000"/>
                </a:solidFill>
                <a:effectLst/>
                <a:uLnTx/>
                <a:uFillTx/>
                <a:latin typeface="Candara"/>
                <a:ea typeface="+mn-ea"/>
                <a:cs typeface="+mn-cs"/>
              </a:rPr>
              <a:t>barrière</a:t>
            </a:r>
            <a:r>
              <a:rPr kumimoji="0" lang="en-GB" sz="1800" b="0" i="0" u="none" strike="noStrike" kern="1200" cap="none" spc="0" normalizeH="0" baseline="0" noProof="0" dirty="0">
                <a:ln>
                  <a:noFill/>
                </a:ln>
                <a:solidFill>
                  <a:srgbClr val="C00000"/>
                </a:solidFill>
                <a:effectLst/>
                <a:uLnTx/>
                <a:uFillTx/>
                <a:latin typeface="Candara"/>
                <a:ea typeface="+mn-ea"/>
                <a:cs typeface="+mn-cs"/>
              </a:rPr>
              <a:t>  </a:t>
            </a:r>
            <a:r>
              <a:rPr kumimoji="0" lang="en-GB" sz="1800" b="0" i="0" u="none" strike="noStrike" kern="1200" cap="none" spc="0" normalizeH="0" baseline="0" noProof="0" dirty="0" err="1">
                <a:ln>
                  <a:noFill/>
                </a:ln>
                <a:solidFill>
                  <a:srgbClr val="C00000"/>
                </a:solidFill>
                <a:effectLst/>
                <a:uLnTx/>
                <a:uFillTx/>
                <a:latin typeface="Candara"/>
                <a:ea typeface="+mn-ea"/>
                <a:cs typeface="+mn-cs"/>
              </a:rPr>
              <a:t>groter</a:t>
            </a:r>
            <a:r>
              <a:rPr kumimoji="0" lang="en-GB" sz="1800" b="0" i="0" u="none" strike="noStrike" kern="1200" cap="none" spc="0" normalizeH="0" baseline="0" noProof="0" dirty="0">
                <a:ln>
                  <a:noFill/>
                </a:ln>
                <a:solidFill>
                  <a:srgbClr val="C00000"/>
                </a:solidFill>
                <a:effectLst/>
                <a:uLnTx/>
                <a:uFillTx/>
                <a:latin typeface="Candara"/>
                <a:ea typeface="+mn-ea"/>
                <a:cs typeface="+mn-cs"/>
              </a:rPr>
              <a:t>, </a:t>
            </a:r>
            <a:r>
              <a:rPr kumimoji="0" lang="en-GB" sz="1800" b="0" i="0" u="none" strike="noStrike" kern="1200" cap="none" spc="0" normalizeH="0" baseline="0" noProof="0" dirty="0" err="1">
                <a:ln>
                  <a:noFill/>
                </a:ln>
                <a:solidFill>
                  <a:srgbClr val="C00000"/>
                </a:solidFill>
                <a:effectLst/>
                <a:uLnTx/>
                <a:uFillTx/>
                <a:latin typeface="Candara"/>
                <a:ea typeface="+mn-ea"/>
                <a:cs typeface="+mn-cs"/>
              </a:rPr>
              <a:t>kleiner</a:t>
            </a:r>
            <a:r>
              <a:rPr kumimoji="0" lang="en-GB" sz="1800" b="0" i="0" u="none" strike="noStrike" kern="1200" cap="none" spc="0" normalizeH="0" baseline="0" noProof="0" dirty="0">
                <a:ln>
                  <a:noFill/>
                </a:ln>
                <a:solidFill>
                  <a:srgbClr val="C00000"/>
                </a:solidFill>
                <a:effectLst/>
                <a:uLnTx/>
                <a:uFillTx/>
                <a:latin typeface="Candara"/>
                <a:ea typeface="+mn-ea"/>
                <a:cs typeface="+mn-cs"/>
              </a:rPr>
              <a:t> of even </a:t>
            </a:r>
            <a:r>
              <a:rPr kumimoji="0" lang="en-GB" sz="1800" b="0" i="0" u="none" strike="noStrike" kern="1200" cap="none" spc="0" normalizeH="0" baseline="0" noProof="0" dirty="0" err="1">
                <a:ln>
                  <a:noFill/>
                </a:ln>
                <a:solidFill>
                  <a:srgbClr val="C00000"/>
                </a:solidFill>
                <a:effectLst/>
                <a:uLnTx/>
                <a:uFillTx/>
                <a:latin typeface="Candara"/>
                <a:ea typeface="+mn-ea"/>
                <a:cs typeface="+mn-cs"/>
              </a:rPr>
              <a:t>groot</a:t>
            </a:r>
            <a:r>
              <a:rPr kumimoji="0" lang="en-GB" sz="1800" b="0" i="0" u="none" strike="noStrike" kern="1200" cap="none" spc="0" normalizeH="0" baseline="0" noProof="0" dirty="0">
                <a:ln>
                  <a:noFill/>
                </a:ln>
                <a:solidFill>
                  <a:srgbClr val="C00000"/>
                </a:solidFill>
                <a:effectLst/>
                <a:uLnTx/>
                <a:uFillTx/>
                <a:latin typeface="Candara"/>
                <a:ea typeface="+mn-ea"/>
                <a:cs typeface="+mn-cs"/>
              </a:rPr>
              <a:t> </a:t>
            </a:r>
            <a:r>
              <a:rPr kumimoji="0" lang="en-GB" sz="1800" b="0" i="0" u="none" strike="noStrike" kern="1200" cap="none" spc="0" normalizeH="0" baseline="0" noProof="0" dirty="0" err="1">
                <a:ln>
                  <a:noFill/>
                </a:ln>
                <a:solidFill>
                  <a:srgbClr val="C00000"/>
                </a:solidFill>
                <a:effectLst/>
                <a:uLnTx/>
                <a:uFillTx/>
                <a:latin typeface="Candara"/>
                <a:ea typeface="+mn-ea"/>
                <a:cs typeface="+mn-cs"/>
              </a:rPr>
              <a:t>als</a:t>
            </a:r>
            <a:r>
              <a:rPr kumimoji="0" lang="en-GB" sz="1800" b="0" i="0" u="none" strike="noStrike" kern="1200" cap="none" spc="0" normalizeH="0" baseline="0" noProof="0" dirty="0">
                <a:ln>
                  <a:noFill/>
                </a:ln>
                <a:solidFill>
                  <a:srgbClr val="C00000"/>
                </a:solidFill>
                <a:effectLst/>
                <a:uLnTx/>
                <a:uFillTx/>
                <a:latin typeface="Candara"/>
                <a:ea typeface="+mn-ea"/>
                <a:cs typeface="+mn-cs"/>
              </a:rPr>
              <a:t> </a:t>
            </a:r>
            <a:r>
              <a:rPr kumimoji="0" lang="en-GB" sz="1800" b="0" i="0" u="none" strike="noStrike" kern="1200" cap="none" spc="0" normalizeH="0" baseline="0" noProof="0" dirty="0" err="1">
                <a:ln>
                  <a:noFill/>
                </a:ln>
                <a:solidFill>
                  <a:srgbClr val="C00000"/>
                </a:solidFill>
                <a:effectLst/>
                <a:uLnTx/>
                <a:uFillTx/>
                <a:latin typeface="Candara"/>
                <a:ea typeface="+mn-ea"/>
                <a:cs typeface="+mn-cs"/>
              </a:rPr>
              <a:t>aan</a:t>
            </a:r>
            <a:r>
              <a:rPr kumimoji="0" lang="en-GB" sz="1800" b="0" i="0" u="none" strike="noStrike" kern="1200" cap="none" spc="0" normalizeH="0" baseline="0" noProof="0" dirty="0">
                <a:ln>
                  <a:noFill/>
                </a:ln>
                <a:solidFill>
                  <a:srgbClr val="C00000"/>
                </a:solidFill>
                <a:effectLst/>
                <a:uLnTx/>
                <a:uFillTx/>
                <a:latin typeface="Candara"/>
                <a:ea typeface="+mn-ea"/>
                <a:cs typeface="+mn-cs"/>
              </a:rPr>
              <a:t> de </a:t>
            </a:r>
            <a:r>
              <a:rPr kumimoji="0" lang="en-GB" sz="1800" b="0" i="0" u="none" strike="noStrike" kern="1200" cap="none" spc="0" normalizeH="0" baseline="0" noProof="0" dirty="0" err="1">
                <a:ln>
                  <a:noFill/>
                </a:ln>
                <a:solidFill>
                  <a:srgbClr val="C00000"/>
                </a:solidFill>
                <a:effectLst/>
                <a:uLnTx/>
                <a:uFillTx/>
                <a:latin typeface="Candara"/>
                <a:ea typeface="+mn-ea"/>
                <a:cs typeface="+mn-cs"/>
              </a:rPr>
              <a:t>linkerkant</a:t>
            </a:r>
            <a:r>
              <a:rPr kumimoji="0" lang="en-GB" sz="1800" b="0" i="0" u="none" strike="noStrike" kern="1200" cap="none" spc="0" normalizeH="0" baseline="0" noProof="0" dirty="0">
                <a:ln>
                  <a:noFill/>
                </a:ln>
                <a:solidFill>
                  <a:srgbClr val="C00000"/>
                </a:solidFill>
                <a:effectLst/>
                <a:uLnTx/>
                <a:uFillTx/>
                <a:latin typeface="Candara"/>
                <a:ea typeface="+mn-ea"/>
                <a:cs typeface="+mn-cs"/>
              </a:rPr>
              <a:t>?  Wat  </a:t>
            </a:r>
            <a:r>
              <a:rPr kumimoji="0" lang="en-GB" sz="1800" b="0" i="0" u="none" strike="noStrike" kern="1200" cap="none" spc="0" normalizeH="0" baseline="0" noProof="0" dirty="0" err="1">
                <a:ln>
                  <a:noFill/>
                </a:ln>
                <a:solidFill>
                  <a:srgbClr val="C00000"/>
                </a:solidFill>
                <a:effectLst/>
                <a:uLnTx/>
                <a:uFillTx/>
                <a:latin typeface="Candara"/>
                <a:ea typeface="+mn-ea"/>
                <a:cs typeface="+mn-cs"/>
              </a:rPr>
              <a:t>betekent</a:t>
            </a:r>
            <a:r>
              <a:rPr kumimoji="0" lang="en-GB" sz="1800" b="0" i="0" u="none" strike="noStrike" kern="1200" cap="none" spc="0" normalizeH="0" baseline="0" noProof="0" dirty="0">
                <a:ln>
                  <a:noFill/>
                </a:ln>
                <a:solidFill>
                  <a:srgbClr val="C00000"/>
                </a:solidFill>
                <a:effectLst/>
                <a:uLnTx/>
                <a:uFillTx/>
                <a:latin typeface="Candara"/>
                <a:ea typeface="+mn-ea"/>
                <a:cs typeface="+mn-cs"/>
              </a:rPr>
              <a:t> </a:t>
            </a:r>
            <a:r>
              <a:rPr kumimoji="0" lang="en-GB" sz="1800" b="0" i="0" u="none" strike="noStrike" kern="1200" cap="none" spc="0" normalizeH="0" baseline="0" noProof="0" dirty="0" err="1">
                <a:ln>
                  <a:noFill/>
                </a:ln>
                <a:solidFill>
                  <a:srgbClr val="C00000"/>
                </a:solidFill>
                <a:effectLst/>
                <a:uLnTx/>
                <a:uFillTx/>
                <a:latin typeface="Candara"/>
                <a:ea typeface="+mn-ea"/>
                <a:cs typeface="+mn-cs"/>
              </a:rPr>
              <a:t>dat</a:t>
            </a:r>
            <a:r>
              <a:rPr kumimoji="0" lang="en-GB" sz="1800" b="0" i="0" u="none" strike="noStrike" kern="1200" cap="none" spc="0" normalizeH="0" baseline="0" noProof="0" dirty="0">
                <a:ln>
                  <a:noFill/>
                </a:ln>
                <a:solidFill>
                  <a:srgbClr val="C00000"/>
                </a:solidFill>
                <a:effectLst/>
                <a:uLnTx/>
                <a:uFillTx/>
                <a:latin typeface="Candara"/>
                <a:ea typeface="+mn-ea"/>
                <a:cs typeface="+mn-cs"/>
              </a:rPr>
              <a:t>?</a:t>
            </a:r>
          </a:p>
        </p:txBody>
      </p:sp>
    </p:spTree>
    <p:extLst>
      <p:ext uri="{BB962C8B-B14F-4D97-AF65-F5344CB8AC3E}">
        <p14:creationId xmlns:p14="http://schemas.microsoft.com/office/powerpoint/2010/main" val="392947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Tunneleffect en onbepaaldheid</a:t>
            </a:r>
          </a:p>
        </p:txBody>
      </p:sp>
      <p:pic>
        <p:nvPicPr>
          <p:cNvPr id="81921" name="Picture 1"/>
          <p:cNvPicPr>
            <a:picLocks noChangeAspect="1" noChangeArrowheads="1"/>
          </p:cNvPicPr>
          <p:nvPr/>
        </p:nvPicPr>
        <p:blipFill>
          <a:blip r:embed="rId2" cstate="print"/>
          <a:srcRect/>
          <a:stretch>
            <a:fillRect/>
          </a:stretch>
        </p:blipFill>
        <p:spPr bwMode="auto">
          <a:xfrm>
            <a:off x="2063552" y="1344479"/>
            <a:ext cx="4248472" cy="2113799"/>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3" name="Tekstvak 2"/>
              <p:cNvSpPr txBox="1"/>
              <p:nvPr/>
            </p:nvSpPr>
            <p:spPr>
              <a:xfrm>
                <a:off x="6597744" y="1413319"/>
                <a:ext cx="5507008" cy="20871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Het deeltje heeft een energie E, die lager is dan de energie-barrière  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De kans T dat het deeltje door de barrière tunnelt is:</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3200" b="0" i="1" u="none" strike="noStrike" kern="1200" cap="none" spc="0" normalizeH="0" baseline="0" noProof="0" smtClean="0">
                          <a:ln>
                            <a:noFill/>
                          </a:ln>
                          <a:solidFill>
                            <a:prstClr val="black"/>
                          </a:solidFill>
                          <a:effectLst/>
                          <a:uLnTx/>
                          <a:uFillTx/>
                          <a:latin typeface="Cambria Math"/>
                          <a:ea typeface="+mn-ea"/>
                          <a:cs typeface="+mn-cs"/>
                        </a:rPr>
                        <m:t>𝑇</m:t>
                      </m:r>
                      <m:r>
                        <a:rPr kumimoji="0" lang="nl-NL" sz="3200" b="0" i="1" u="none" strike="noStrike" kern="1200" cap="none" spc="0" normalizeH="0" baseline="0" noProof="0" smtClean="0">
                          <a:ln>
                            <a:noFill/>
                          </a:ln>
                          <a:solidFill>
                            <a:prstClr val="black"/>
                          </a:solidFill>
                          <a:effectLst/>
                          <a:uLnTx/>
                          <a:uFillTx/>
                          <a:latin typeface="Cambria Math"/>
                          <a:ea typeface="+mn-ea"/>
                          <a:cs typeface="+mn-cs"/>
                        </a:rPr>
                        <m:t>=</m:t>
                      </m:r>
                      <m:sSup>
                        <m:sSupPr>
                          <m:ctrlPr>
                            <a:rPr kumimoji="0" lang="nl-NL"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nl-NL" sz="3200" b="0" i="1" u="none" strike="noStrike" kern="1200" cap="none" spc="0" normalizeH="0" baseline="0" noProof="0" smtClean="0">
                              <a:ln>
                                <a:noFill/>
                              </a:ln>
                              <a:solidFill>
                                <a:prstClr val="black"/>
                              </a:solidFill>
                              <a:effectLst/>
                              <a:uLnTx/>
                              <a:uFillTx/>
                              <a:latin typeface="Cambria Math"/>
                              <a:ea typeface="+mn-ea"/>
                              <a:cs typeface="+mn-cs"/>
                            </a:rPr>
                            <m:t>𝑒</m:t>
                          </m:r>
                        </m:e>
                        <m:sup>
                          <m:r>
                            <a:rPr kumimoji="0" lang="nl-NL" sz="3200" b="0" i="1" u="none" strike="noStrike" kern="1200" cap="none" spc="0" normalizeH="0" baseline="0" noProof="0" smtClean="0">
                              <a:ln>
                                <a:noFill/>
                              </a:ln>
                              <a:solidFill>
                                <a:prstClr val="black"/>
                              </a:solidFill>
                              <a:effectLst/>
                              <a:uLnTx/>
                              <a:uFillTx/>
                              <a:latin typeface="Cambria Math"/>
                              <a:ea typeface="+mn-ea"/>
                              <a:cs typeface="+mn-cs"/>
                            </a:rPr>
                            <m:t>−2</m:t>
                          </m:r>
                          <m:r>
                            <a:rPr kumimoji="0" lang="nl-NL" sz="3200" b="0" i="1" u="none" strike="noStrike" kern="1200" cap="none" spc="0" normalizeH="0" baseline="0" noProof="0" smtClean="0">
                              <a:ln>
                                <a:noFill/>
                              </a:ln>
                              <a:solidFill>
                                <a:prstClr val="black"/>
                              </a:solidFill>
                              <a:effectLst/>
                              <a:uLnTx/>
                              <a:uFillTx/>
                              <a:latin typeface="Cambria Math"/>
                              <a:ea typeface="+mn-ea"/>
                              <a:cs typeface="+mn-cs"/>
                            </a:rPr>
                            <m:t>𝑑</m:t>
                          </m:r>
                          <m:rad>
                            <m:radPr>
                              <m:degHide m:val="on"/>
                              <m:ctrlPr>
                                <a:rPr kumimoji="0" lang="nl-NL"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box>
                                <m:boxPr>
                                  <m:ctrlPr>
                                    <a:rPr kumimoji="0" lang="nl-NL"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boxPr>
                                <m:e>
                                  <m:argPr>
                                    <m:argSz m:val="-1"/>
                                  </m:argPr>
                                  <m:f>
                                    <m:fPr>
                                      <m:ctrlPr>
                                        <a:rPr kumimoji="0" lang="nl-NL"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nl-NL" sz="3200" b="0" i="1" u="none" strike="noStrike" kern="1200" cap="none" spc="0" normalizeH="0" baseline="0" noProof="0" smtClean="0">
                                          <a:ln>
                                            <a:noFill/>
                                          </a:ln>
                                          <a:solidFill>
                                            <a:prstClr val="black"/>
                                          </a:solidFill>
                                          <a:effectLst/>
                                          <a:uLnTx/>
                                          <a:uFillTx/>
                                          <a:latin typeface="Cambria Math"/>
                                          <a:ea typeface="+mn-ea"/>
                                          <a:cs typeface="+mn-cs"/>
                                        </a:rPr>
                                        <m:t>4</m:t>
                                      </m:r>
                                      <m:r>
                                        <a:rPr kumimoji="0" lang="nl-NL" sz="3200" b="0" i="1" u="none" strike="noStrike" kern="1200" cap="none" spc="0" normalizeH="0" baseline="0" noProof="0" smtClean="0">
                                          <a:ln>
                                            <a:noFill/>
                                          </a:ln>
                                          <a:solidFill>
                                            <a:prstClr val="black"/>
                                          </a:solidFill>
                                          <a:effectLst/>
                                          <a:uLnTx/>
                                          <a:uFillTx/>
                                          <a:latin typeface="Cambria Math"/>
                                          <a:ea typeface="Cambria Math"/>
                                          <a:cs typeface="+mn-cs"/>
                                        </a:rPr>
                                        <m:t>𝜋</m:t>
                                      </m:r>
                                      <m:r>
                                        <a:rPr kumimoji="0" lang="nl-NL" sz="3200" b="0" i="1" u="none" strike="noStrike" kern="1200" cap="none" spc="0" normalizeH="0" baseline="0" noProof="0" smtClean="0">
                                          <a:ln>
                                            <a:noFill/>
                                          </a:ln>
                                          <a:solidFill>
                                            <a:prstClr val="black"/>
                                          </a:solidFill>
                                          <a:effectLst/>
                                          <a:uLnTx/>
                                          <a:uFillTx/>
                                          <a:latin typeface="Cambria Math"/>
                                          <a:ea typeface="Cambria Math"/>
                                          <a:cs typeface="+mn-cs"/>
                                        </a:rPr>
                                        <m:t>𝑚</m:t>
                                      </m:r>
                                      <m:r>
                                        <a:rPr kumimoji="0" lang="nl-NL" sz="3200" b="0" i="1" u="none" strike="noStrike" kern="1200" cap="none" spc="0" normalizeH="0" baseline="0" noProof="0" smtClean="0">
                                          <a:ln>
                                            <a:noFill/>
                                          </a:ln>
                                          <a:solidFill>
                                            <a:prstClr val="black"/>
                                          </a:solidFill>
                                          <a:effectLst/>
                                          <a:uLnTx/>
                                          <a:uFillTx/>
                                          <a:latin typeface="Cambria Math"/>
                                          <a:ea typeface="Cambria Math"/>
                                          <a:cs typeface="+mn-cs"/>
                                        </a:rPr>
                                        <m:t>(</m:t>
                                      </m:r>
                                      <m:r>
                                        <a:rPr kumimoji="0" lang="nl-NL" sz="3200" b="0" i="1" u="none" strike="noStrike" kern="1200" cap="none" spc="0" normalizeH="0" baseline="0" noProof="0" smtClean="0">
                                          <a:ln>
                                            <a:noFill/>
                                          </a:ln>
                                          <a:solidFill>
                                            <a:prstClr val="black"/>
                                          </a:solidFill>
                                          <a:effectLst/>
                                          <a:uLnTx/>
                                          <a:uFillTx/>
                                          <a:latin typeface="Cambria Math"/>
                                          <a:ea typeface="Cambria Math"/>
                                          <a:cs typeface="+mn-cs"/>
                                        </a:rPr>
                                        <m:t>𝑉</m:t>
                                      </m:r>
                                      <m:r>
                                        <a:rPr kumimoji="0" lang="nl-NL" sz="3200" b="0" i="1" u="none" strike="noStrike" kern="1200" cap="none" spc="0" normalizeH="0" baseline="0" noProof="0" smtClean="0">
                                          <a:ln>
                                            <a:noFill/>
                                          </a:ln>
                                          <a:solidFill>
                                            <a:prstClr val="black"/>
                                          </a:solidFill>
                                          <a:effectLst/>
                                          <a:uLnTx/>
                                          <a:uFillTx/>
                                          <a:latin typeface="Cambria Math"/>
                                          <a:ea typeface="Cambria Math"/>
                                          <a:cs typeface="+mn-cs"/>
                                        </a:rPr>
                                        <m:t>−</m:t>
                                      </m:r>
                                      <m:r>
                                        <a:rPr kumimoji="0" lang="nl-NL" sz="3200" b="0" i="1" u="none" strike="noStrike" kern="1200" cap="none" spc="0" normalizeH="0" baseline="0" noProof="0" smtClean="0">
                                          <a:ln>
                                            <a:noFill/>
                                          </a:ln>
                                          <a:solidFill>
                                            <a:prstClr val="black"/>
                                          </a:solidFill>
                                          <a:effectLst/>
                                          <a:uLnTx/>
                                          <a:uFillTx/>
                                          <a:latin typeface="Cambria Math"/>
                                          <a:ea typeface="Cambria Math"/>
                                          <a:cs typeface="+mn-cs"/>
                                        </a:rPr>
                                        <m:t>𝐸</m:t>
                                      </m:r>
                                      <m:r>
                                        <a:rPr kumimoji="0" lang="nl-NL" sz="3200" b="0" i="1" u="none" strike="noStrike" kern="1200" cap="none" spc="0" normalizeH="0" baseline="0" noProof="0" smtClean="0">
                                          <a:ln>
                                            <a:noFill/>
                                          </a:ln>
                                          <a:solidFill>
                                            <a:prstClr val="black"/>
                                          </a:solidFill>
                                          <a:effectLst/>
                                          <a:uLnTx/>
                                          <a:uFillTx/>
                                          <a:latin typeface="Cambria Math"/>
                                          <a:ea typeface="Cambria Math"/>
                                          <a:cs typeface="+mn-cs"/>
                                        </a:rPr>
                                        <m:t>)</m:t>
                                      </m:r>
                                    </m:num>
                                    <m:den>
                                      <m:sSup>
                                        <m:sSupPr>
                                          <m:ctrlPr>
                                            <a:rPr kumimoji="0" lang="nl-NL"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nl-NL" sz="3200" b="0" i="1" u="none" strike="noStrike" kern="1200" cap="none" spc="0" normalizeH="0" baseline="0" noProof="0" smtClean="0">
                                              <a:ln>
                                                <a:noFill/>
                                              </a:ln>
                                              <a:solidFill>
                                                <a:prstClr val="black"/>
                                              </a:solidFill>
                                              <a:effectLst/>
                                              <a:uLnTx/>
                                              <a:uFillTx/>
                                              <a:latin typeface="Cambria Math"/>
                                              <a:ea typeface="+mn-ea"/>
                                              <a:cs typeface="+mn-cs"/>
                                            </a:rPr>
                                            <m:t>h</m:t>
                                          </m:r>
                                        </m:e>
                                        <m:sup>
                                          <m:r>
                                            <a:rPr kumimoji="0" lang="nl-NL" sz="3200" b="0" i="1" u="none" strike="noStrike" kern="1200" cap="none" spc="0" normalizeH="0" baseline="0" noProof="0" smtClean="0">
                                              <a:ln>
                                                <a:noFill/>
                                              </a:ln>
                                              <a:solidFill>
                                                <a:prstClr val="black"/>
                                              </a:solidFill>
                                              <a:effectLst/>
                                              <a:uLnTx/>
                                              <a:uFillTx/>
                                              <a:latin typeface="Cambria Math"/>
                                              <a:ea typeface="+mn-ea"/>
                                              <a:cs typeface="+mn-cs"/>
                                            </a:rPr>
                                            <m:t>2</m:t>
                                          </m:r>
                                        </m:sup>
                                      </m:sSup>
                                    </m:den>
                                  </m:f>
                                </m:e>
                              </m:box>
                            </m:e>
                          </m:rad>
                        </m:sup>
                      </m:sSup>
                    </m:oMath>
                  </m:oMathPara>
                </a14:m>
                <a:endParaRPr kumimoji="0" lang="nl-NL" sz="3200" b="0" i="0" u="none" strike="noStrike" kern="1200" cap="none" spc="0" normalizeH="0" baseline="0" noProof="0" dirty="0">
                  <a:ln>
                    <a:noFill/>
                  </a:ln>
                  <a:solidFill>
                    <a:prstClr val="black"/>
                  </a:solidFill>
                  <a:effectLst/>
                  <a:uLnTx/>
                  <a:uFillTx/>
                  <a:latin typeface="Candara"/>
                  <a:ea typeface="+mn-ea"/>
                  <a:cs typeface="+mn-cs"/>
                </a:endParaRPr>
              </a:p>
            </p:txBody>
          </p:sp>
        </mc:Choice>
        <mc:Fallback xmlns="">
          <p:sp>
            <p:nvSpPr>
              <p:cNvPr id="3" name="Tekstvak 2"/>
              <p:cNvSpPr txBox="1">
                <a:spLocks noRot="1" noChangeAspect="1" noMove="1" noResize="1" noEditPoints="1" noAdjustHandles="1" noChangeArrowheads="1" noChangeShapeType="1" noTextEdit="1"/>
              </p:cNvSpPr>
              <p:nvPr/>
            </p:nvSpPr>
            <p:spPr>
              <a:xfrm>
                <a:off x="6597744" y="1413319"/>
                <a:ext cx="5507008" cy="2087174"/>
              </a:xfrm>
              <a:prstGeom prst="rect">
                <a:avLst/>
              </a:prstGeom>
              <a:blipFill rotWithShape="1">
                <a:blip r:embed="rId3"/>
                <a:stretch>
                  <a:fillRect l="-885" t="-1462"/>
                </a:stretch>
              </a:blipFill>
            </p:spPr>
            <p:txBody>
              <a:bodyPr/>
              <a:lstStyle/>
              <a:p>
                <a:r>
                  <a:rPr lang="en-GB">
                    <a:noFill/>
                  </a:rPr>
                  <a:t> </a:t>
                </a:r>
              </a:p>
            </p:txBody>
          </p:sp>
        </mc:Fallback>
      </mc:AlternateContent>
      <p:sp>
        <p:nvSpPr>
          <p:cNvPr id="8" name="Rechthoek 7">
            <a:extLst>
              <a:ext uri="{FF2B5EF4-FFF2-40B4-BE49-F238E27FC236}">
                <a16:creationId xmlns:a16="http://schemas.microsoft.com/office/drawing/2014/main" id="{A1FE7336-5E48-4F69-963F-7403D8E09BCE}"/>
              </a:ext>
            </a:extLst>
          </p:cNvPr>
          <p:cNvSpPr/>
          <p:nvPr/>
        </p:nvSpPr>
        <p:spPr>
          <a:xfrm>
            <a:off x="11349176" y="54518"/>
            <a:ext cx="755576"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49, 50</a:t>
            </a:r>
          </a:p>
        </p:txBody>
      </p:sp>
      <p:sp>
        <p:nvSpPr>
          <p:cNvPr id="6" name="Tekstvak 5"/>
          <p:cNvSpPr txBox="1"/>
          <p:nvPr/>
        </p:nvSpPr>
        <p:spPr>
          <a:xfrm>
            <a:off x="2114769" y="3539580"/>
            <a:ext cx="8974145"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d 	is de breedte van de barrière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(V-E) 	is het verschil tussen  de energie die het deeltje zou moeten hebben om aan de 	andere kant te komen (= de hoogte van de energie barrière) en de energie die het 	deeltje echt heeft,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m 	is de massa  van het deeltje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h	=6,6.10-34 </a:t>
            </a:r>
            <a:r>
              <a:rPr kumimoji="0" lang="nl-NL" sz="1800" b="0" i="0" u="none" strike="noStrike" kern="1200" cap="none" spc="0" normalizeH="0" baseline="0" noProof="0" dirty="0" err="1">
                <a:ln>
                  <a:noFill/>
                </a:ln>
                <a:solidFill>
                  <a:prstClr val="black"/>
                </a:solidFill>
                <a:effectLst/>
                <a:uLnTx/>
                <a:uFillTx/>
                <a:latin typeface="Candara"/>
                <a:ea typeface="+mn-ea"/>
                <a:cs typeface="+mn-cs"/>
              </a:rPr>
              <a:t>Js</a:t>
            </a:r>
            <a:r>
              <a:rPr kumimoji="0" lang="nl-NL" sz="1800" b="0" i="0" u="none" strike="noStrike" kern="1200" cap="none" spc="0" normalizeH="0" baseline="0" noProof="0" dirty="0">
                <a:ln>
                  <a:noFill/>
                </a:ln>
                <a:solidFill>
                  <a:prstClr val="black"/>
                </a:solidFill>
                <a:effectLst/>
                <a:uLnTx/>
                <a:uFillTx/>
                <a:latin typeface="Candara"/>
                <a:ea typeface="+mn-ea"/>
                <a:cs typeface="+mn-cs"/>
              </a:rPr>
              <a:t> 	is gewoon de constante van Planck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ndara"/>
              <a:ea typeface="+mn-ea"/>
              <a:cs typeface="+mn-cs"/>
            </a:endParaRPr>
          </a:p>
        </p:txBody>
      </p:sp>
      <p:sp>
        <p:nvSpPr>
          <p:cNvPr id="11" name="Tekstvak 10"/>
          <p:cNvSpPr txBox="1"/>
          <p:nvPr/>
        </p:nvSpPr>
        <p:spPr>
          <a:xfrm>
            <a:off x="2114769" y="5416487"/>
            <a:ext cx="88351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C00000"/>
                </a:solidFill>
                <a:effectLst/>
                <a:uLnTx/>
                <a:uFillTx/>
                <a:latin typeface="Candara"/>
                <a:ea typeface="+mn-ea"/>
                <a:cs typeface="+mn-cs"/>
              </a:rPr>
              <a:t>Ziet er erger uit dan het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C00000"/>
                </a:solidFill>
                <a:effectLst/>
                <a:uLnTx/>
                <a:uFillTx/>
                <a:latin typeface="Candara"/>
                <a:ea typeface="+mn-ea"/>
                <a:cs typeface="+mn-cs"/>
              </a:rPr>
              <a:t>Kijk zelf goed naar de functie, waarvan is de tunnelkans afhankelijk? </a:t>
            </a:r>
          </a:p>
        </p:txBody>
      </p:sp>
    </p:spTree>
    <p:extLst>
      <p:ext uri="{BB962C8B-B14F-4D97-AF65-F5344CB8AC3E}">
        <p14:creationId xmlns:p14="http://schemas.microsoft.com/office/powerpoint/2010/main" val="213323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Tunneleffect en onbepaaldheid</a:t>
            </a:r>
          </a:p>
        </p:txBody>
      </p:sp>
      <p:sp>
        <p:nvSpPr>
          <p:cNvPr id="10" name="Tekstvak 9"/>
          <p:cNvSpPr txBox="1"/>
          <p:nvPr/>
        </p:nvSpPr>
        <p:spPr>
          <a:xfrm>
            <a:off x="2063552" y="2831064"/>
            <a:ext cx="9777782"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ndara"/>
                <a:ea typeface="+mn-ea"/>
                <a:cs typeface="+mn-cs"/>
              </a:rPr>
              <a:t>De kans op tunnelen wordt </a:t>
            </a:r>
            <a:r>
              <a:rPr kumimoji="0" lang="nl-NL" sz="2400" b="1" i="0" u="none" strike="noStrike" kern="1200" cap="none" spc="0" normalizeH="0" baseline="0" noProof="0" dirty="0">
                <a:ln>
                  <a:noFill/>
                </a:ln>
                <a:solidFill>
                  <a:prstClr val="black"/>
                </a:solidFill>
                <a:effectLst/>
                <a:uLnTx/>
                <a:uFillTx/>
                <a:latin typeface="Candara"/>
                <a:ea typeface="+mn-ea"/>
                <a:cs typeface="+mn-cs"/>
              </a:rPr>
              <a:t>groter als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Candara"/>
                <a:ea typeface="+mn-ea"/>
                <a:cs typeface="+mn-cs"/>
              </a:rPr>
              <a:t>d kleiner </a:t>
            </a:r>
            <a:r>
              <a:rPr kumimoji="0" lang="nl-NL" sz="2400" b="0" i="0" u="none" strike="noStrike" kern="1200" cap="none" spc="0" normalizeH="0" baseline="0" noProof="0" dirty="0">
                <a:ln>
                  <a:noFill/>
                </a:ln>
                <a:solidFill>
                  <a:prstClr val="black"/>
                </a:solidFill>
                <a:effectLst/>
                <a:uLnTx/>
                <a:uFillTx/>
                <a:latin typeface="Candara"/>
                <a:ea typeface="+mn-ea"/>
                <a:cs typeface="+mn-cs"/>
              </a:rPr>
              <a:t>wordt;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ndara"/>
                <a:ea typeface="+mn-ea"/>
                <a:cs typeface="+mn-cs"/>
              </a:rPr>
              <a:t>de </a:t>
            </a:r>
            <a:r>
              <a:rPr kumimoji="0" lang="nl-NL" sz="2400" b="1" i="0" u="none" strike="noStrike" kern="1200" cap="none" spc="0" normalizeH="0" baseline="0" noProof="0" dirty="0">
                <a:ln>
                  <a:noFill/>
                </a:ln>
                <a:solidFill>
                  <a:prstClr val="black"/>
                </a:solidFill>
                <a:effectLst/>
                <a:uLnTx/>
                <a:uFillTx/>
                <a:latin typeface="Candara"/>
                <a:ea typeface="+mn-ea"/>
                <a:cs typeface="+mn-cs"/>
              </a:rPr>
              <a:t>te overbruggen energie V–E kleiner</a:t>
            </a:r>
            <a:r>
              <a:rPr kumimoji="0" lang="nl-NL" sz="2400" b="0" i="0" u="none" strike="noStrike" kern="1200" cap="none" spc="0" normalizeH="0" baseline="0" noProof="0" dirty="0">
                <a:ln>
                  <a:noFill/>
                </a:ln>
                <a:solidFill>
                  <a:prstClr val="black"/>
                </a:solidFill>
                <a:effectLst/>
                <a:uLnTx/>
                <a:uFillTx/>
                <a:latin typeface="Candara"/>
                <a:ea typeface="+mn-ea"/>
                <a:cs typeface="+mn-cs"/>
              </a:rPr>
              <a:t> wordt;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Candara"/>
                <a:ea typeface="+mn-ea"/>
                <a:cs typeface="+mn-cs"/>
              </a:rPr>
              <a:t>m klein </a:t>
            </a:r>
            <a:r>
              <a:rPr kumimoji="0" lang="nl-NL" sz="2400" b="0" i="0" u="none" strike="noStrike" kern="1200" cap="none" spc="0" normalizeH="0" baseline="0" noProof="0" dirty="0">
                <a:ln>
                  <a:noFill/>
                </a:ln>
                <a:solidFill>
                  <a:prstClr val="black"/>
                </a:solidFill>
                <a:effectLst/>
                <a:uLnTx/>
                <a:uFillTx/>
                <a:latin typeface="Candara"/>
                <a:ea typeface="+mn-ea"/>
                <a:cs typeface="+mn-cs"/>
              </a:rPr>
              <a:t>is = lichte deeltjes tunnelen makkelijker.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81921" name="Picture 1"/>
          <p:cNvPicPr>
            <a:picLocks noChangeAspect="1" noChangeArrowheads="1"/>
          </p:cNvPicPr>
          <p:nvPr/>
        </p:nvPicPr>
        <p:blipFill>
          <a:blip r:embed="rId2" cstate="print"/>
          <a:srcRect/>
          <a:stretch>
            <a:fillRect/>
          </a:stretch>
        </p:blipFill>
        <p:spPr bwMode="auto">
          <a:xfrm>
            <a:off x="2063552" y="1344478"/>
            <a:ext cx="4248472" cy="2113799"/>
          </a:xfrm>
          <a:prstGeom prst="rect">
            <a:avLst/>
          </a:prstGeom>
          <a:noFill/>
          <a:ln w="9525">
            <a:noFill/>
            <a:miter lim="800000"/>
            <a:headEnd/>
            <a:tailEnd/>
          </a:ln>
        </p:spPr>
      </p:pic>
      <p:sp>
        <p:nvSpPr>
          <p:cNvPr id="4" name="Tekstvak 3"/>
          <p:cNvSpPr txBox="1"/>
          <p:nvPr/>
        </p:nvSpPr>
        <p:spPr>
          <a:xfrm>
            <a:off x="2261724" y="3621977"/>
            <a:ext cx="88351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C00000"/>
                </a:solidFill>
                <a:effectLst/>
                <a:uLnTx/>
                <a:uFillTx/>
                <a:latin typeface="Candara"/>
                <a:ea typeface="+mn-ea"/>
                <a:cs typeface="+mn-cs"/>
              </a:rPr>
              <a:t>Dit moet je weten: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C00000"/>
              </a:solidFill>
              <a:effectLst/>
              <a:uLnTx/>
              <a:uFillTx/>
              <a:latin typeface="Candara"/>
              <a:ea typeface="+mn-ea"/>
              <a:cs typeface="+mn-cs"/>
            </a:endParaRPr>
          </a:p>
        </p:txBody>
      </p:sp>
      <p:sp>
        <p:nvSpPr>
          <p:cNvPr id="8" name="Rechthoek 7">
            <a:extLst>
              <a:ext uri="{FF2B5EF4-FFF2-40B4-BE49-F238E27FC236}">
                <a16:creationId xmlns:a16="http://schemas.microsoft.com/office/drawing/2014/main" id="{A1FE7336-5E48-4F69-963F-7403D8E09BCE}"/>
              </a:ext>
            </a:extLst>
          </p:cNvPr>
          <p:cNvSpPr/>
          <p:nvPr/>
        </p:nvSpPr>
        <p:spPr>
          <a:xfrm>
            <a:off x="11349176" y="54518"/>
            <a:ext cx="755576"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49, 50</a:t>
            </a:r>
          </a:p>
        </p:txBody>
      </p:sp>
      <mc:AlternateContent xmlns:mc="http://schemas.openxmlformats.org/markup-compatibility/2006" xmlns:a14="http://schemas.microsoft.com/office/drawing/2010/main">
        <mc:Choice Requires="a14">
          <p:sp>
            <p:nvSpPr>
              <p:cNvPr id="11" name="Tekstvak 10"/>
              <p:cNvSpPr txBox="1"/>
              <p:nvPr/>
            </p:nvSpPr>
            <p:spPr>
              <a:xfrm>
                <a:off x="6597744" y="1413319"/>
                <a:ext cx="5507008" cy="20871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Het deeltje heeft een energie E, die lager is dan de energie-barrière  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De kans T dat het deeltje door de barrière tunnelt is:</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nl-NL" sz="3200" b="0" i="1" u="none" strike="noStrike" kern="1200" cap="none" spc="0" normalizeH="0" baseline="0" noProof="0" smtClean="0">
                          <a:ln>
                            <a:noFill/>
                          </a:ln>
                          <a:solidFill>
                            <a:prstClr val="black"/>
                          </a:solidFill>
                          <a:effectLst/>
                          <a:uLnTx/>
                          <a:uFillTx/>
                          <a:latin typeface="Cambria Math"/>
                          <a:ea typeface="+mn-ea"/>
                          <a:cs typeface="+mn-cs"/>
                        </a:rPr>
                        <m:t>𝑇</m:t>
                      </m:r>
                      <m:r>
                        <a:rPr kumimoji="0" lang="nl-NL" sz="3200" b="0" i="1" u="none" strike="noStrike" kern="1200" cap="none" spc="0" normalizeH="0" baseline="0" noProof="0" smtClean="0">
                          <a:ln>
                            <a:noFill/>
                          </a:ln>
                          <a:solidFill>
                            <a:prstClr val="black"/>
                          </a:solidFill>
                          <a:effectLst/>
                          <a:uLnTx/>
                          <a:uFillTx/>
                          <a:latin typeface="Cambria Math"/>
                          <a:ea typeface="+mn-ea"/>
                          <a:cs typeface="+mn-cs"/>
                        </a:rPr>
                        <m:t>=</m:t>
                      </m:r>
                      <m:sSup>
                        <m:sSupPr>
                          <m:ctrlPr>
                            <a:rPr kumimoji="0" lang="nl-NL"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nl-NL" sz="3200" b="0" i="1" u="none" strike="noStrike" kern="1200" cap="none" spc="0" normalizeH="0" baseline="0" noProof="0" smtClean="0">
                              <a:ln>
                                <a:noFill/>
                              </a:ln>
                              <a:solidFill>
                                <a:prstClr val="black"/>
                              </a:solidFill>
                              <a:effectLst/>
                              <a:uLnTx/>
                              <a:uFillTx/>
                              <a:latin typeface="Cambria Math"/>
                              <a:ea typeface="+mn-ea"/>
                              <a:cs typeface="+mn-cs"/>
                            </a:rPr>
                            <m:t>𝑒</m:t>
                          </m:r>
                        </m:e>
                        <m:sup>
                          <m:r>
                            <a:rPr kumimoji="0" lang="nl-NL" sz="3200" b="0" i="1" u="none" strike="noStrike" kern="1200" cap="none" spc="0" normalizeH="0" baseline="0" noProof="0" smtClean="0">
                              <a:ln>
                                <a:noFill/>
                              </a:ln>
                              <a:solidFill>
                                <a:prstClr val="black"/>
                              </a:solidFill>
                              <a:effectLst/>
                              <a:uLnTx/>
                              <a:uFillTx/>
                              <a:latin typeface="Cambria Math"/>
                              <a:ea typeface="+mn-ea"/>
                              <a:cs typeface="+mn-cs"/>
                            </a:rPr>
                            <m:t>−2</m:t>
                          </m:r>
                          <m:r>
                            <a:rPr kumimoji="0" lang="nl-NL" sz="3200" b="0" i="1" u="none" strike="noStrike" kern="1200" cap="none" spc="0" normalizeH="0" baseline="0" noProof="0" smtClean="0">
                              <a:ln>
                                <a:noFill/>
                              </a:ln>
                              <a:solidFill>
                                <a:prstClr val="black"/>
                              </a:solidFill>
                              <a:effectLst/>
                              <a:uLnTx/>
                              <a:uFillTx/>
                              <a:latin typeface="Cambria Math"/>
                              <a:ea typeface="+mn-ea"/>
                              <a:cs typeface="+mn-cs"/>
                            </a:rPr>
                            <m:t>𝑑</m:t>
                          </m:r>
                          <m:rad>
                            <m:radPr>
                              <m:degHide m:val="on"/>
                              <m:ctrlPr>
                                <a:rPr kumimoji="0" lang="nl-NL"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box>
                                <m:boxPr>
                                  <m:ctrlPr>
                                    <a:rPr kumimoji="0" lang="nl-NL"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boxPr>
                                <m:e>
                                  <m:argPr>
                                    <m:argSz m:val="-1"/>
                                  </m:argPr>
                                  <m:f>
                                    <m:fPr>
                                      <m:ctrlPr>
                                        <a:rPr kumimoji="0" lang="nl-NL"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nl-NL" sz="3200" b="0" i="1" u="none" strike="noStrike" kern="1200" cap="none" spc="0" normalizeH="0" baseline="0" noProof="0" smtClean="0">
                                          <a:ln>
                                            <a:noFill/>
                                          </a:ln>
                                          <a:solidFill>
                                            <a:prstClr val="black"/>
                                          </a:solidFill>
                                          <a:effectLst/>
                                          <a:uLnTx/>
                                          <a:uFillTx/>
                                          <a:latin typeface="Cambria Math"/>
                                          <a:ea typeface="+mn-ea"/>
                                          <a:cs typeface="+mn-cs"/>
                                        </a:rPr>
                                        <m:t>4</m:t>
                                      </m:r>
                                      <m:r>
                                        <a:rPr kumimoji="0" lang="nl-NL" sz="3200" b="0" i="1" u="none" strike="noStrike" kern="1200" cap="none" spc="0" normalizeH="0" baseline="0" noProof="0" smtClean="0">
                                          <a:ln>
                                            <a:noFill/>
                                          </a:ln>
                                          <a:solidFill>
                                            <a:prstClr val="black"/>
                                          </a:solidFill>
                                          <a:effectLst/>
                                          <a:uLnTx/>
                                          <a:uFillTx/>
                                          <a:latin typeface="Cambria Math"/>
                                          <a:ea typeface="Cambria Math"/>
                                          <a:cs typeface="+mn-cs"/>
                                        </a:rPr>
                                        <m:t>𝜋</m:t>
                                      </m:r>
                                      <m:r>
                                        <a:rPr kumimoji="0" lang="nl-NL" sz="3200" b="0" i="1" u="none" strike="noStrike" kern="1200" cap="none" spc="0" normalizeH="0" baseline="0" noProof="0" smtClean="0">
                                          <a:ln>
                                            <a:noFill/>
                                          </a:ln>
                                          <a:solidFill>
                                            <a:prstClr val="black"/>
                                          </a:solidFill>
                                          <a:effectLst/>
                                          <a:uLnTx/>
                                          <a:uFillTx/>
                                          <a:latin typeface="Cambria Math"/>
                                          <a:ea typeface="Cambria Math"/>
                                          <a:cs typeface="+mn-cs"/>
                                        </a:rPr>
                                        <m:t>𝑚</m:t>
                                      </m:r>
                                      <m:r>
                                        <a:rPr kumimoji="0" lang="nl-NL" sz="3200" b="0" i="1" u="none" strike="noStrike" kern="1200" cap="none" spc="0" normalizeH="0" baseline="0" noProof="0" smtClean="0">
                                          <a:ln>
                                            <a:noFill/>
                                          </a:ln>
                                          <a:solidFill>
                                            <a:prstClr val="black"/>
                                          </a:solidFill>
                                          <a:effectLst/>
                                          <a:uLnTx/>
                                          <a:uFillTx/>
                                          <a:latin typeface="Cambria Math"/>
                                          <a:ea typeface="Cambria Math"/>
                                          <a:cs typeface="+mn-cs"/>
                                        </a:rPr>
                                        <m:t>(</m:t>
                                      </m:r>
                                      <m:r>
                                        <a:rPr kumimoji="0" lang="nl-NL" sz="3200" b="0" i="1" u="none" strike="noStrike" kern="1200" cap="none" spc="0" normalizeH="0" baseline="0" noProof="0" smtClean="0">
                                          <a:ln>
                                            <a:noFill/>
                                          </a:ln>
                                          <a:solidFill>
                                            <a:prstClr val="black"/>
                                          </a:solidFill>
                                          <a:effectLst/>
                                          <a:uLnTx/>
                                          <a:uFillTx/>
                                          <a:latin typeface="Cambria Math"/>
                                          <a:ea typeface="Cambria Math"/>
                                          <a:cs typeface="+mn-cs"/>
                                        </a:rPr>
                                        <m:t>𝑉</m:t>
                                      </m:r>
                                      <m:r>
                                        <a:rPr kumimoji="0" lang="nl-NL" sz="3200" b="0" i="1" u="none" strike="noStrike" kern="1200" cap="none" spc="0" normalizeH="0" baseline="0" noProof="0" smtClean="0">
                                          <a:ln>
                                            <a:noFill/>
                                          </a:ln>
                                          <a:solidFill>
                                            <a:prstClr val="black"/>
                                          </a:solidFill>
                                          <a:effectLst/>
                                          <a:uLnTx/>
                                          <a:uFillTx/>
                                          <a:latin typeface="Cambria Math"/>
                                          <a:ea typeface="Cambria Math"/>
                                          <a:cs typeface="+mn-cs"/>
                                        </a:rPr>
                                        <m:t>−</m:t>
                                      </m:r>
                                      <m:r>
                                        <a:rPr kumimoji="0" lang="nl-NL" sz="3200" b="0" i="1" u="none" strike="noStrike" kern="1200" cap="none" spc="0" normalizeH="0" baseline="0" noProof="0" smtClean="0">
                                          <a:ln>
                                            <a:noFill/>
                                          </a:ln>
                                          <a:solidFill>
                                            <a:prstClr val="black"/>
                                          </a:solidFill>
                                          <a:effectLst/>
                                          <a:uLnTx/>
                                          <a:uFillTx/>
                                          <a:latin typeface="Cambria Math"/>
                                          <a:ea typeface="Cambria Math"/>
                                          <a:cs typeface="+mn-cs"/>
                                        </a:rPr>
                                        <m:t>𝐸</m:t>
                                      </m:r>
                                      <m:r>
                                        <a:rPr kumimoji="0" lang="nl-NL" sz="3200" b="0" i="1" u="none" strike="noStrike" kern="1200" cap="none" spc="0" normalizeH="0" baseline="0" noProof="0" smtClean="0">
                                          <a:ln>
                                            <a:noFill/>
                                          </a:ln>
                                          <a:solidFill>
                                            <a:prstClr val="black"/>
                                          </a:solidFill>
                                          <a:effectLst/>
                                          <a:uLnTx/>
                                          <a:uFillTx/>
                                          <a:latin typeface="Cambria Math"/>
                                          <a:ea typeface="Cambria Math"/>
                                          <a:cs typeface="+mn-cs"/>
                                        </a:rPr>
                                        <m:t>)</m:t>
                                      </m:r>
                                    </m:num>
                                    <m:den>
                                      <m:sSup>
                                        <m:sSupPr>
                                          <m:ctrlPr>
                                            <a:rPr kumimoji="0" lang="nl-NL"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nl-NL" sz="3200" b="0" i="1" u="none" strike="noStrike" kern="1200" cap="none" spc="0" normalizeH="0" baseline="0" noProof="0" smtClean="0">
                                              <a:ln>
                                                <a:noFill/>
                                              </a:ln>
                                              <a:solidFill>
                                                <a:prstClr val="black"/>
                                              </a:solidFill>
                                              <a:effectLst/>
                                              <a:uLnTx/>
                                              <a:uFillTx/>
                                              <a:latin typeface="Cambria Math"/>
                                              <a:ea typeface="+mn-ea"/>
                                              <a:cs typeface="+mn-cs"/>
                                            </a:rPr>
                                            <m:t>h</m:t>
                                          </m:r>
                                        </m:e>
                                        <m:sup>
                                          <m:r>
                                            <a:rPr kumimoji="0" lang="nl-NL" sz="3200" b="0" i="1" u="none" strike="noStrike" kern="1200" cap="none" spc="0" normalizeH="0" baseline="0" noProof="0" smtClean="0">
                                              <a:ln>
                                                <a:noFill/>
                                              </a:ln>
                                              <a:solidFill>
                                                <a:prstClr val="black"/>
                                              </a:solidFill>
                                              <a:effectLst/>
                                              <a:uLnTx/>
                                              <a:uFillTx/>
                                              <a:latin typeface="Cambria Math"/>
                                              <a:ea typeface="+mn-ea"/>
                                              <a:cs typeface="+mn-cs"/>
                                            </a:rPr>
                                            <m:t>2</m:t>
                                          </m:r>
                                        </m:sup>
                                      </m:sSup>
                                    </m:den>
                                  </m:f>
                                </m:e>
                              </m:box>
                            </m:e>
                          </m:rad>
                        </m:sup>
                      </m:sSup>
                    </m:oMath>
                  </m:oMathPara>
                </a14:m>
                <a:endParaRPr kumimoji="0" lang="nl-NL" sz="3200" b="0" i="0" u="none" strike="noStrike" kern="1200" cap="none" spc="0" normalizeH="0" baseline="0" noProof="0" dirty="0">
                  <a:ln>
                    <a:noFill/>
                  </a:ln>
                  <a:solidFill>
                    <a:prstClr val="black"/>
                  </a:solidFill>
                  <a:effectLst/>
                  <a:uLnTx/>
                  <a:uFillTx/>
                  <a:latin typeface="Candara"/>
                  <a:ea typeface="+mn-ea"/>
                  <a:cs typeface="+mn-cs"/>
                </a:endParaRPr>
              </a:p>
            </p:txBody>
          </p:sp>
        </mc:Choice>
        <mc:Fallback xmlns="">
          <p:sp>
            <p:nvSpPr>
              <p:cNvPr id="11" name="Tekstvak 10"/>
              <p:cNvSpPr txBox="1">
                <a:spLocks noRot="1" noChangeAspect="1" noMove="1" noResize="1" noEditPoints="1" noAdjustHandles="1" noChangeArrowheads="1" noChangeShapeType="1" noTextEdit="1"/>
              </p:cNvSpPr>
              <p:nvPr/>
            </p:nvSpPr>
            <p:spPr>
              <a:xfrm>
                <a:off x="6597744" y="1413319"/>
                <a:ext cx="5507008" cy="2087174"/>
              </a:xfrm>
              <a:prstGeom prst="rect">
                <a:avLst/>
              </a:prstGeom>
              <a:blipFill rotWithShape="1">
                <a:blip r:embed="rId3"/>
                <a:stretch>
                  <a:fillRect l="-885" t="-1462"/>
                </a:stretch>
              </a:blipFill>
            </p:spPr>
            <p:txBody>
              <a:bodyPr/>
              <a:lstStyle/>
              <a:p>
                <a:r>
                  <a:rPr lang="en-GB">
                    <a:noFill/>
                  </a:rPr>
                  <a:t> </a:t>
                </a:r>
              </a:p>
            </p:txBody>
          </p:sp>
        </mc:Fallback>
      </mc:AlternateContent>
    </p:spTree>
    <p:extLst>
      <p:ext uri="{BB962C8B-B14F-4D97-AF65-F5344CB8AC3E}">
        <p14:creationId xmlns:p14="http://schemas.microsoft.com/office/powerpoint/2010/main" val="350850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Tunneleffect en onbepaaldheid</a:t>
            </a:r>
          </a:p>
        </p:txBody>
      </p:sp>
      <p:pic>
        <p:nvPicPr>
          <p:cNvPr id="4" name="Picture 3"/>
          <p:cNvPicPr>
            <a:picLocks noChangeAspect="1" noChangeArrowheads="1"/>
          </p:cNvPicPr>
          <p:nvPr/>
        </p:nvPicPr>
        <p:blipFill>
          <a:blip r:embed="rId2" cstate="print"/>
          <a:srcRect l="1595"/>
          <a:stretch>
            <a:fillRect/>
          </a:stretch>
        </p:blipFill>
        <p:spPr bwMode="auto">
          <a:xfrm>
            <a:off x="6726992" y="2640433"/>
            <a:ext cx="4516032" cy="280831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2082984" y="2640433"/>
            <a:ext cx="4617693" cy="2808312"/>
          </a:xfrm>
          <a:prstGeom prst="rect">
            <a:avLst/>
          </a:prstGeom>
          <a:noFill/>
          <a:ln w="9525">
            <a:noFill/>
            <a:miter lim="800000"/>
            <a:headEnd/>
            <a:tailEnd/>
          </a:ln>
        </p:spPr>
      </p:pic>
      <p:sp>
        <p:nvSpPr>
          <p:cNvPr id="6" name="Titel 1"/>
          <p:cNvSpPr txBox="1">
            <a:spLocks/>
          </p:cNvSpPr>
          <p:nvPr/>
        </p:nvSpPr>
        <p:spPr>
          <a:xfrm>
            <a:off x="2082984" y="1497433"/>
            <a:ext cx="8229600" cy="638944"/>
          </a:xfrm>
          <a:prstGeom prst="rect">
            <a:avLst/>
          </a:prstGeom>
          <a:solidFill>
            <a:schemeClr val="accent4">
              <a:lumMod val="40000"/>
              <a:lumOff val="6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ndara"/>
                <a:ea typeface="+mn-ea"/>
                <a:cs typeface="+mn-cs"/>
              </a:rPr>
              <a:t>Scanning </a:t>
            </a:r>
            <a:r>
              <a:rPr kumimoji="0" lang="nl-NL" sz="2800" b="0" i="0" u="none" strike="noStrike" kern="1200" cap="none" spc="0" normalizeH="0" baseline="0" noProof="0" dirty="0" err="1">
                <a:ln>
                  <a:noFill/>
                </a:ln>
                <a:solidFill>
                  <a:prstClr val="black"/>
                </a:solidFill>
                <a:effectLst/>
                <a:uLnTx/>
                <a:uFillTx/>
                <a:latin typeface="Candara"/>
                <a:ea typeface="+mn-ea"/>
                <a:cs typeface="+mn-cs"/>
              </a:rPr>
              <a:t>tunneling</a:t>
            </a:r>
            <a:r>
              <a:rPr kumimoji="0" lang="nl-NL" sz="2800" b="0" i="0" u="none" strike="noStrike" kern="1200" cap="none" spc="0" normalizeH="0" baseline="0" noProof="0" dirty="0">
                <a:ln>
                  <a:noFill/>
                </a:ln>
                <a:solidFill>
                  <a:prstClr val="black"/>
                </a:solidFill>
                <a:effectLst/>
                <a:uLnTx/>
                <a:uFillTx/>
                <a:latin typeface="Candara"/>
                <a:ea typeface="+mn-ea"/>
                <a:cs typeface="+mn-cs"/>
              </a:rPr>
              <a:t> microscope</a:t>
            </a:r>
          </a:p>
        </p:txBody>
      </p:sp>
      <p:sp>
        <p:nvSpPr>
          <p:cNvPr id="7" name="Rechthoek 6">
            <a:extLst>
              <a:ext uri="{FF2B5EF4-FFF2-40B4-BE49-F238E27FC236}">
                <a16:creationId xmlns:a16="http://schemas.microsoft.com/office/drawing/2014/main" id="{58D1562C-6CE5-4C98-BEA9-FE16DE64EC72}"/>
              </a:ext>
            </a:extLst>
          </p:cNvPr>
          <p:cNvSpPr/>
          <p:nvPr/>
        </p:nvSpPr>
        <p:spPr>
          <a:xfrm>
            <a:off x="11337746" y="93909"/>
            <a:ext cx="755576"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49, 50</a:t>
            </a:r>
          </a:p>
        </p:txBody>
      </p:sp>
      <p:sp>
        <p:nvSpPr>
          <p:cNvPr id="3" name="Tekstvak 2"/>
          <p:cNvSpPr txBox="1"/>
          <p:nvPr/>
        </p:nvSpPr>
        <p:spPr>
          <a:xfrm>
            <a:off x="2326519" y="5629245"/>
            <a:ext cx="66584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andara"/>
                <a:ea typeface="+mn-ea"/>
                <a:cs typeface="+mn-cs"/>
              </a:rPr>
              <a:t>Waarom</a:t>
            </a:r>
            <a:r>
              <a:rPr kumimoji="0" lang="en-GB" sz="2000" b="0" i="0" u="none" strike="noStrike" kern="1200" cap="none" spc="0" normalizeH="0" baseline="0" noProof="0" dirty="0">
                <a:ln>
                  <a:noFill/>
                </a:ln>
                <a:solidFill>
                  <a:prstClr val="black"/>
                </a:solidFill>
                <a:effectLst/>
                <a:uLnTx/>
                <a:uFillTx/>
                <a:latin typeface="Candara"/>
                <a:ea typeface="+mn-ea"/>
                <a:cs typeface="+mn-cs"/>
              </a:rPr>
              <a:t> is </a:t>
            </a:r>
            <a:r>
              <a:rPr kumimoji="0" lang="en-GB" sz="2000" b="0" i="0" u="none" strike="noStrike" kern="1200" cap="none" spc="0" normalizeH="0" baseline="0" noProof="0" dirty="0" err="1">
                <a:ln>
                  <a:noFill/>
                </a:ln>
                <a:solidFill>
                  <a:prstClr val="black"/>
                </a:solidFill>
                <a:effectLst/>
                <a:uLnTx/>
                <a:uFillTx/>
                <a:latin typeface="Candara"/>
                <a:ea typeface="+mn-ea"/>
                <a:cs typeface="+mn-cs"/>
              </a:rPr>
              <a:t>hier</a:t>
            </a:r>
            <a:r>
              <a:rPr kumimoji="0" lang="en-GB" sz="2000" b="0" i="0" u="none" strike="noStrike" kern="1200" cap="none" spc="0" normalizeH="0" baseline="0" noProof="0" dirty="0">
                <a:ln>
                  <a:noFill/>
                </a:ln>
                <a:solidFill>
                  <a:prstClr val="black"/>
                </a:solidFill>
                <a:effectLst/>
                <a:uLnTx/>
                <a:uFillTx/>
                <a:latin typeface="Candara"/>
                <a:ea typeface="+mn-ea"/>
                <a:cs typeface="+mn-cs"/>
              </a:rPr>
              <a:t> in </a:t>
            </a:r>
            <a:r>
              <a:rPr kumimoji="0" lang="en-GB" sz="2000" b="0" i="0" u="none" strike="noStrike" kern="1200" cap="none" spc="0" normalizeH="0" baseline="0" noProof="0" dirty="0" err="1">
                <a:ln>
                  <a:noFill/>
                </a:ln>
                <a:solidFill>
                  <a:prstClr val="black"/>
                </a:solidFill>
                <a:effectLst/>
                <a:uLnTx/>
                <a:uFillTx/>
                <a:latin typeface="Candara"/>
                <a:ea typeface="+mn-ea"/>
                <a:cs typeface="+mn-cs"/>
              </a:rPr>
              <a:t>regio</a:t>
            </a:r>
            <a:r>
              <a:rPr kumimoji="0" lang="en-GB" sz="2000" b="0" i="0" u="none" strike="noStrike" kern="1200" cap="none" spc="0" normalizeH="0" baseline="0" noProof="0" dirty="0">
                <a:ln>
                  <a:noFill/>
                </a:ln>
                <a:solidFill>
                  <a:prstClr val="black"/>
                </a:solidFill>
                <a:effectLst/>
                <a:uLnTx/>
                <a:uFillTx/>
                <a:latin typeface="Candara"/>
                <a:ea typeface="+mn-ea"/>
                <a:cs typeface="+mn-cs"/>
              </a:rPr>
              <a:t> 3 de </a:t>
            </a:r>
            <a:r>
              <a:rPr kumimoji="0" lang="en-GB" sz="2000" b="0" i="0" u="none" strike="noStrike" kern="1200" cap="none" spc="0" normalizeH="0" baseline="0" noProof="0" dirty="0" err="1">
                <a:ln>
                  <a:noFill/>
                </a:ln>
                <a:solidFill>
                  <a:prstClr val="black"/>
                </a:solidFill>
                <a:effectLst/>
                <a:uLnTx/>
                <a:uFillTx/>
                <a:latin typeface="Candara"/>
                <a:ea typeface="+mn-ea"/>
                <a:cs typeface="+mn-cs"/>
              </a:rPr>
              <a:t>golflengte</a:t>
            </a:r>
            <a:r>
              <a:rPr kumimoji="0" lang="en-GB" sz="2000" b="0" i="0" u="none" strike="noStrike" kern="1200" cap="none" spc="0" normalizeH="0" baseline="0" noProof="0" dirty="0">
                <a:ln>
                  <a:noFill/>
                </a:ln>
                <a:solidFill>
                  <a:prstClr val="black"/>
                </a:solidFill>
                <a:effectLst/>
                <a:uLnTx/>
                <a:uFillTx/>
                <a:latin typeface="Candara"/>
                <a:ea typeface="+mn-ea"/>
                <a:cs typeface="+mn-cs"/>
              </a:rPr>
              <a:t> </a:t>
            </a:r>
            <a:r>
              <a:rPr kumimoji="0" lang="en-GB" sz="2000" b="0" i="0" u="none" strike="noStrike" kern="1200" cap="none" spc="0" normalizeH="0" baseline="0" noProof="0" dirty="0" err="1">
                <a:ln>
                  <a:noFill/>
                </a:ln>
                <a:solidFill>
                  <a:prstClr val="black"/>
                </a:solidFill>
                <a:effectLst/>
                <a:uLnTx/>
                <a:uFillTx/>
                <a:latin typeface="Candara"/>
                <a:ea typeface="+mn-ea"/>
                <a:cs typeface="+mn-cs"/>
              </a:rPr>
              <a:t>groter</a:t>
            </a:r>
            <a:r>
              <a:rPr kumimoji="0" lang="en-GB" sz="2000" b="0" i="0" u="none" strike="noStrike" kern="1200" cap="none" spc="0" normalizeH="0" baseline="0" noProof="0" dirty="0">
                <a:ln>
                  <a:noFill/>
                </a:ln>
                <a:solidFill>
                  <a:prstClr val="black"/>
                </a:solidFill>
                <a:effectLst/>
                <a:uLnTx/>
                <a:uFillTx/>
                <a:latin typeface="Candara"/>
                <a:ea typeface="+mn-ea"/>
                <a:cs typeface="+mn-cs"/>
              </a:rPr>
              <a:t> </a:t>
            </a:r>
            <a:r>
              <a:rPr kumimoji="0" lang="en-GB" sz="2000" b="0" i="0" u="none" strike="noStrike" kern="1200" cap="none" spc="0" normalizeH="0" baseline="0" noProof="0" dirty="0" err="1">
                <a:ln>
                  <a:noFill/>
                </a:ln>
                <a:solidFill>
                  <a:prstClr val="black"/>
                </a:solidFill>
                <a:effectLst/>
                <a:uLnTx/>
                <a:uFillTx/>
                <a:latin typeface="Candara"/>
                <a:ea typeface="+mn-ea"/>
                <a:cs typeface="+mn-cs"/>
              </a:rPr>
              <a:t>dan</a:t>
            </a:r>
            <a:r>
              <a:rPr kumimoji="0" lang="en-GB" sz="2000" b="0" i="0" u="none" strike="noStrike" kern="1200" cap="none" spc="0" normalizeH="0" baseline="0" noProof="0" dirty="0">
                <a:ln>
                  <a:noFill/>
                </a:ln>
                <a:solidFill>
                  <a:prstClr val="black"/>
                </a:solidFill>
                <a:effectLst/>
                <a:uLnTx/>
                <a:uFillTx/>
                <a:latin typeface="Candara"/>
                <a:ea typeface="+mn-ea"/>
                <a:cs typeface="+mn-cs"/>
              </a:rPr>
              <a:t> in </a:t>
            </a:r>
            <a:r>
              <a:rPr kumimoji="0" lang="en-GB" sz="2000" b="0" i="0" u="none" strike="noStrike" kern="1200" cap="none" spc="0" normalizeH="0" baseline="0" noProof="0" dirty="0" err="1">
                <a:ln>
                  <a:noFill/>
                </a:ln>
                <a:solidFill>
                  <a:prstClr val="black"/>
                </a:solidFill>
                <a:effectLst/>
                <a:uLnTx/>
                <a:uFillTx/>
                <a:latin typeface="Candara"/>
                <a:ea typeface="+mn-ea"/>
                <a:cs typeface="+mn-cs"/>
              </a:rPr>
              <a:t>regio</a:t>
            </a:r>
            <a:r>
              <a:rPr kumimoji="0" lang="en-GB" sz="2000" b="0" i="0" u="none" strike="noStrike" kern="1200" cap="none" spc="0" normalizeH="0" baseline="0" noProof="0" dirty="0">
                <a:ln>
                  <a:noFill/>
                </a:ln>
                <a:solidFill>
                  <a:prstClr val="black"/>
                </a:solidFill>
                <a:effectLst/>
                <a:uLnTx/>
                <a:uFillTx/>
                <a:latin typeface="Candara"/>
                <a:ea typeface="+mn-ea"/>
                <a:cs typeface="+mn-cs"/>
              </a:rPr>
              <a:t> 1?</a:t>
            </a:r>
          </a:p>
        </p:txBody>
      </p:sp>
    </p:spTree>
    <p:extLst>
      <p:ext uri="{BB962C8B-B14F-4D97-AF65-F5344CB8AC3E}">
        <p14:creationId xmlns:p14="http://schemas.microsoft.com/office/powerpoint/2010/main" val="255840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0" indent="0">
              <a:buNone/>
            </a:pPr>
            <a:r>
              <a:rPr lang="nl-NL" dirty="0"/>
              <a:t>Bereken de golflengte van de elektronen als je een versnelspanning van </a:t>
            </a:r>
          </a:p>
          <a:p>
            <a:pPr marL="0" indent="0">
              <a:buNone/>
            </a:pPr>
            <a:r>
              <a:rPr lang="nl-NL" dirty="0"/>
              <a:t>100 kV gebruikt.</a:t>
            </a:r>
          </a:p>
          <a:p>
            <a:pPr marL="0" indent="0">
              <a:buNone/>
            </a:pPr>
            <a:r>
              <a:rPr lang="de-DE" sz="400" dirty="0"/>
              <a:t>0,0037 </a:t>
            </a:r>
            <a:r>
              <a:rPr lang="de-DE" sz="400" dirty="0" err="1"/>
              <a:t>nm</a:t>
            </a:r>
            <a:endParaRPr lang="nl-NL" sz="400" dirty="0"/>
          </a:p>
        </p:txBody>
      </p:sp>
      <p:sp>
        <p:nvSpPr>
          <p:cNvPr id="2" name="Titel 1"/>
          <p:cNvSpPr>
            <a:spLocks noGrp="1"/>
          </p:cNvSpPr>
          <p:nvPr>
            <p:ph type="title"/>
          </p:nvPr>
        </p:nvSpPr>
        <p:spPr/>
        <p:txBody>
          <a:bodyPr>
            <a:normAutofit fontScale="90000"/>
          </a:bodyPr>
          <a:lstStyle/>
          <a:p>
            <a:r>
              <a:rPr lang="nl-NL" dirty="0">
                <a:solidFill>
                  <a:srgbClr val="FF0000"/>
                </a:solidFill>
              </a:rPr>
              <a:t>Intermezzo</a:t>
            </a:r>
            <a:br>
              <a:rPr lang="nl-NL" dirty="0"/>
            </a:br>
            <a:r>
              <a:rPr lang="nl-NL" dirty="0"/>
              <a:t>Elektronenmicroscoop (niet tunnel !)</a:t>
            </a:r>
          </a:p>
        </p:txBody>
      </p:sp>
      <p:pic>
        <p:nvPicPr>
          <p:cNvPr id="80898" name="Picture 2" descr="http://www.sciencespace.nl/servlet/supportBinaryFiles?referenceId=5&amp;supportId=3720"/>
          <p:cNvPicPr>
            <a:picLocks noChangeAspect="1" noChangeArrowheads="1"/>
          </p:cNvPicPr>
          <p:nvPr/>
        </p:nvPicPr>
        <p:blipFill>
          <a:blip r:embed="rId2" cstate="print"/>
          <a:srcRect/>
          <a:stretch>
            <a:fillRect/>
          </a:stretch>
        </p:blipFill>
        <p:spPr bwMode="auto">
          <a:xfrm>
            <a:off x="6816080" y="2492896"/>
            <a:ext cx="3214688" cy="3888432"/>
          </a:xfrm>
          <a:prstGeom prst="rect">
            <a:avLst/>
          </a:prstGeom>
          <a:noFill/>
        </p:spPr>
      </p:pic>
    </p:spTree>
    <p:extLst>
      <p:ext uri="{BB962C8B-B14F-4D97-AF65-F5344CB8AC3E}">
        <p14:creationId xmlns:p14="http://schemas.microsoft.com/office/powerpoint/2010/main" val="1649955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a:spLocks noGrp="1"/>
          </p:cNvSpPr>
          <p:nvPr>
            <p:ph type="title"/>
          </p:nvPr>
        </p:nvSpPr>
        <p:spPr>
          <a:xfrm>
            <a:off x="4697729" y="354433"/>
            <a:ext cx="7494269" cy="1143000"/>
          </a:xfrm>
        </p:spPr>
        <p:txBody>
          <a:bodyPr>
            <a:normAutofit fontScale="90000"/>
          </a:bodyPr>
          <a:lstStyle/>
          <a:p>
            <a:pPr lvl="0">
              <a:spcBef>
                <a:spcPts val="0"/>
              </a:spcBef>
            </a:pPr>
            <a:r>
              <a:rPr lang="en-GB" sz="2400" dirty="0">
                <a:solidFill>
                  <a:srgbClr val="7899B2"/>
                </a:solidFill>
                <a:ea typeface="+mn-ea"/>
                <a:cs typeface="+mn-cs"/>
              </a:rPr>
              <a:t>Q8 </a:t>
            </a:r>
            <a:r>
              <a:rPr lang="nl-NL" sz="2400" dirty="0">
                <a:solidFill>
                  <a:srgbClr val="7899B2"/>
                </a:solidFill>
                <a:ea typeface="+mn-ea"/>
                <a:cs typeface="+mn-cs"/>
              </a:rPr>
              <a:t>Tunneleffect (vraag 1 t/m 8) </a:t>
            </a:r>
            <a:r>
              <a:rPr lang="nl-NL" sz="3600" dirty="0"/>
              <a:t> </a:t>
            </a:r>
            <a:r>
              <a:rPr lang="nl-NL" sz="1400" dirty="0">
                <a:solidFill>
                  <a:srgbClr val="FF0000"/>
                </a:solidFill>
                <a:ea typeface="+mn-ea"/>
                <a:cs typeface="+mn-cs"/>
              </a:rPr>
              <a:t>(SOC-37327702)</a:t>
            </a:r>
            <a:br>
              <a:rPr lang="nl-NL" sz="1400" dirty="0">
                <a:solidFill>
                  <a:srgbClr val="FF0000"/>
                </a:solidFill>
                <a:ea typeface="+mn-ea"/>
                <a:cs typeface="+mn-cs"/>
              </a:rPr>
            </a:br>
            <a:endParaRPr lang="nl-NL" sz="3600" dirty="0"/>
          </a:p>
        </p:txBody>
      </p:sp>
      <p:pic>
        <p:nvPicPr>
          <p:cNvPr id="2" name="Afbeelding 1">
            <a:extLst>
              <a:ext uri="{FF2B5EF4-FFF2-40B4-BE49-F238E27FC236}">
                <a16:creationId xmlns:a16="http://schemas.microsoft.com/office/drawing/2014/main" id="{0728A87E-7362-42B3-93B5-59F054AAC8B4}"/>
              </a:ext>
            </a:extLst>
          </p:cNvPr>
          <p:cNvPicPr>
            <a:picLocks noChangeAspect="1"/>
          </p:cNvPicPr>
          <p:nvPr/>
        </p:nvPicPr>
        <p:blipFill>
          <a:blip r:embed="rId2"/>
          <a:stretch>
            <a:fillRect/>
          </a:stretch>
        </p:blipFill>
        <p:spPr>
          <a:xfrm>
            <a:off x="7665402" y="1173624"/>
            <a:ext cx="4231294" cy="2425050"/>
          </a:xfrm>
          <a:prstGeom prst="rect">
            <a:avLst/>
          </a:prstGeom>
        </p:spPr>
      </p:pic>
      <p:sp>
        <p:nvSpPr>
          <p:cNvPr id="3" name="Rechthoek 2">
            <a:extLst>
              <a:ext uri="{FF2B5EF4-FFF2-40B4-BE49-F238E27FC236}">
                <a16:creationId xmlns:a16="http://schemas.microsoft.com/office/drawing/2014/main" id="{80EB3B5C-AC80-4F34-A805-DCFF85DE03B3}"/>
              </a:ext>
            </a:extLst>
          </p:cNvPr>
          <p:cNvSpPr/>
          <p:nvPr/>
        </p:nvSpPr>
        <p:spPr>
          <a:xfrm>
            <a:off x="2160870" y="1309093"/>
            <a:ext cx="5504532"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333333"/>
                </a:solidFill>
                <a:effectLst/>
                <a:uLnTx/>
                <a:uFillTx/>
                <a:latin typeface="Candara"/>
                <a:ea typeface="+mn-ea"/>
                <a:cs typeface="+mn-cs"/>
              </a:rPr>
              <a:t>Een </a:t>
            </a:r>
            <a:r>
              <a:rPr kumimoji="0" lang="nl-NL" sz="2000" b="0" i="0" u="none" strike="noStrike" kern="1200" cap="none" spc="0" normalizeH="0" baseline="0" noProof="0" dirty="0" err="1">
                <a:ln>
                  <a:noFill/>
                </a:ln>
                <a:solidFill>
                  <a:srgbClr val="333333"/>
                </a:solidFill>
                <a:effectLst/>
                <a:uLnTx/>
                <a:uFillTx/>
                <a:latin typeface="Candara"/>
                <a:ea typeface="+mn-ea"/>
                <a:cs typeface="+mn-cs"/>
              </a:rPr>
              <a:t>quantum</a:t>
            </a:r>
            <a:r>
              <a:rPr kumimoji="0" lang="nl-NL" sz="2000" b="0" i="0" u="none" strike="noStrike" kern="1200" cap="none" spc="0" normalizeH="0" baseline="0" noProof="0" dirty="0">
                <a:ln>
                  <a:noFill/>
                </a:ln>
                <a:solidFill>
                  <a:srgbClr val="333333"/>
                </a:solidFill>
                <a:effectLst/>
                <a:uLnTx/>
                <a:uFillTx/>
                <a:latin typeface="Candara"/>
                <a:ea typeface="+mn-ea"/>
                <a:cs typeface="+mn-cs"/>
              </a:rPr>
              <a:t>-deeltje (even voorgesteld als knikker) met energie E komt een energie-barrière met hoogte V en breedte d tegen.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De tunnelkans is 0,1 %.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Welk effect op de tunnelkans hebben de volgende veranderingen?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Kies uit: </a:t>
            </a:r>
            <a:r>
              <a:rPr kumimoji="0" lang="nl-NL" sz="2000" b="1" i="0" u="none" strike="noStrike" kern="1200" cap="none" spc="0" normalizeH="0" baseline="0" noProof="0" dirty="0">
                <a:ln>
                  <a:noFill/>
                </a:ln>
                <a:solidFill>
                  <a:prstClr val="black"/>
                </a:solidFill>
                <a:effectLst/>
                <a:uLnTx/>
                <a:uFillTx/>
                <a:latin typeface="Candara"/>
                <a:ea typeface="+mn-ea"/>
                <a:cs typeface="+mn-cs"/>
              </a:rPr>
              <a:t>A ‘</a:t>
            </a:r>
            <a:r>
              <a:rPr kumimoji="0" lang="nl-NL" sz="2000" b="0" i="0" u="none" strike="noStrike" kern="1200" cap="none" spc="0" normalizeH="0" baseline="0" noProof="0" dirty="0">
                <a:ln>
                  <a:noFill/>
                </a:ln>
                <a:solidFill>
                  <a:prstClr val="black"/>
                </a:solidFill>
                <a:effectLst/>
                <a:uLnTx/>
                <a:uFillTx/>
                <a:latin typeface="Candara"/>
                <a:ea typeface="+mn-ea"/>
                <a:cs typeface="+mn-cs"/>
              </a:rPr>
              <a:t>wordt groter’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Candara"/>
                <a:ea typeface="+mn-ea"/>
                <a:cs typeface="+mn-cs"/>
              </a:rPr>
              <a:t>	B ‘</a:t>
            </a:r>
            <a:r>
              <a:rPr kumimoji="0" lang="nl-NL" sz="2000" b="0" i="0" u="none" strike="noStrike" kern="1200" cap="none" spc="0" normalizeH="0" baseline="0" noProof="0" dirty="0">
                <a:ln>
                  <a:noFill/>
                </a:ln>
                <a:solidFill>
                  <a:prstClr val="black"/>
                </a:solidFill>
                <a:effectLst/>
                <a:uLnTx/>
                <a:uFillTx/>
                <a:latin typeface="Candara"/>
                <a:ea typeface="+mn-ea"/>
                <a:cs typeface="+mn-cs"/>
              </a:rPr>
              <a:t>blijft gelijk’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Candara"/>
                <a:ea typeface="+mn-ea"/>
                <a:cs typeface="+mn-cs"/>
              </a:rPr>
              <a:t>	C ‘</a:t>
            </a:r>
            <a:r>
              <a:rPr kumimoji="0" lang="nl-NL" sz="2000" b="0" i="0" u="none" strike="noStrike" kern="1200" cap="none" spc="0" normalizeH="0" baseline="0" noProof="0" dirty="0">
                <a:ln>
                  <a:noFill/>
                </a:ln>
                <a:solidFill>
                  <a:prstClr val="black"/>
                </a:solidFill>
                <a:effectLst/>
                <a:uLnTx/>
                <a:uFillTx/>
                <a:latin typeface="Candara"/>
                <a:ea typeface="+mn-ea"/>
                <a:cs typeface="+mn-cs"/>
              </a:rPr>
              <a:t>wordt kleiner’</a:t>
            </a:r>
          </a:p>
        </p:txBody>
      </p:sp>
      <p:sp>
        <p:nvSpPr>
          <p:cNvPr id="4" name="Tekstvak 3">
            <a:extLst>
              <a:ext uri="{FF2B5EF4-FFF2-40B4-BE49-F238E27FC236}">
                <a16:creationId xmlns:a16="http://schemas.microsoft.com/office/drawing/2014/main" id="{695B52D7-4668-47B1-A9E4-113AF80F9FDD}"/>
              </a:ext>
            </a:extLst>
          </p:cNvPr>
          <p:cNvSpPr txBox="1"/>
          <p:nvPr/>
        </p:nvSpPr>
        <p:spPr>
          <a:xfrm>
            <a:off x="2248593" y="4341197"/>
            <a:ext cx="8654298" cy="19389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De barrière wordt smaller gemaakt (kleinere d) en de rest blijft constant.</a:t>
            </a:r>
          </a:p>
          <a:p>
            <a:pPr marL="4572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Je neemt een zwaarder deeltje en de rest blijft constant.</a:t>
            </a:r>
          </a:p>
          <a:p>
            <a:pPr marL="4572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De barrière wordt lager en de rest blijft constant.</a:t>
            </a:r>
          </a:p>
          <a:p>
            <a:pPr marL="457200" marR="0" lvl="0" indent="-457200" algn="l" defTabSz="914400" rtl="0" eaLnBrk="1" fontAlgn="auto" latinLnBrk="0" hangingPunct="1">
              <a:lnSpc>
                <a:spcPct val="100000"/>
              </a:lnSpc>
              <a:spcBef>
                <a:spcPts val="0"/>
              </a:spcBef>
              <a:spcAft>
                <a:spcPts val="0"/>
              </a:spcAft>
              <a:buClrTx/>
              <a:buSzTx/>
              <a:buFont typeface="+mj-lt"/>
              <a:buAutoNum type="arabicParenR"/>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Je neemt hetzelfde deeltje met dezelfde omstandigheden als boven, maar het deeltje heeft meer kinetische energie E.</a:t>
            </a:r>
          </a:p>
          <a:p>
            <a:pPr marL="457200" marR="0" lvl="0" indent="-457200" algn="l" defTabSz="914400" rtl="0" eaLnBrk="1" fontAlgn="auto" latinLnBrk="0" hangingPunct="1">
              <a:lnSpc>
                <a:spcPct val="100000"/>
              </a:lnSpc>
              <a:spcBef>
                <a:spcPts val="0"/>
              </a:spcBef>
              <a:spcAft>
                <a:spcPts val="0"/>
              </a:spcAft>
              <a:buClrTx/>
              <a:buSzTx/>
              <a:buFont typeface="+mj-lt"/>
              <a:buAutoNum type="arabicParenR"/>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66583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a:spLocks noGrp="1"/>
          </p:cNvSpPr>
          <p:nvPr>
            <p:ph type="title"/>
          </p:nvPr>
        </p:nvSpPr>
        <p:spPr>
          <a:xfrm>
            <a:off x="4697729" y="354433"/>
            <a:ext cx="7494269" cy="1143000"/>
          </a:xfrm>
        </p:spPr>
        <p:txBody>
          <a:bodyPr>
            <a:normAutofit fontScale="90000"/>
          </a:bodyPr>
          <a:lstStyle/>
          <a:p>
            <a:pPr lvl="0">
              <a:spcBef>
                <a:spcPts val="0"/>
              </a:spcBef>
            </a:pPr>
            <a:r>
              <a:rPr lang="en-GB" sz="2400" dirty="0">
                <a:solidFill>
                  <a:srgbClr val="7899B2"/>
                </a:solidFill>
                <a:ea typeface="+mn-ea"/>
                <a:cs typeface="+mn-cs"/>
              </a:rPr>
              <a:t>Q8 </a:t>
            </a:r>
            <a:r>
              <a:rPr lang="nl-NL" sz="2400" dirty="0">
                <a:solidFill>
                  <a:srgbClr val="7899B2"/>
                </a:solidFill>
                <a:ea typeface="+mn-ea"/>
                <a:cs typeface="+mn-cs"/>
              </a:rPr>
              <a:t>Tunneleffect (vraag 9 en 10) </a:t>
            </a:r>
            <a:r>
              <a:rPr lang="nl-NL" sz="3600" dirty="0"/>
              <a:t> </a:t>
            </a:r>
            <a:r>
              <a:rPr lang="nl-NL" sz="1400" dirty="0">
                <a:solidFill>
                  <a:srgbClr val="FF0000"/>
                </a:solidFill>
                <a:ea typeface="+mn-ea"/>
                <a:cs typeface="+mn-cs"/>
              </a:rPr>
              <a:t>(SOC-37327702)</a:t>
            </a:r>
            <a:br>
              <a:rPr lang="nl-NL" sz="1400" dirty="0">
                <a:solidFill>
                  <a:srgbClr val="FF0000"/>
                </a:solidFill>
                <a:ea typeface="+mn-ea"/>
                <a:cs typeface="+mn-cs"/>
              </a:rPr>
            </a:br>
            <a:endParaRPr lang="nl-NL" sz="3600"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2137410" y="1605170"/>
            <a:ext cx="5349239"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In een Amerikaans lesboek staat deze afbeelding: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Wat klopt er niet bij de golffunctie in gebied 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FF0000"/>
                </a:solidFill>
                <a:effectLst/>
                <a:uLnTx/>
                <a:uFillTx/>
                <a:latin typeface="Candara"/>
                <a:ea typeface="+mn-ea"/>
                <a:cs typeface="+mn-cs"/>
              </a:rPr>
              <a:t>(Neem de tijd en vraag als er iets onduidelijk is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446088"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A	De amplitude moet kleiner zijn.</a:t>
            </a:r>
          </a:p>
          <a:p>
            <a:pPr marL="0" marR="0" lvl="0" indent="0" algn="l" defTabSz="446088"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446088"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B	De golflengte moet kleiner zijn.</a:t>
            </a:r>
          </a:p>
          <a:p>
            <a:pPr marL="0" marR="0" lvl="0" indent="0" algn="l" defTabSz="446088"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446088"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C 	Alles klopt.</a:t>
            </a: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  </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649" y="1605170"/>
            <a:ext cx="4705349" cy="423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60476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a:spLocks noGrp="1"/>
          </p:cNvSpPr>
          <p:nvPr>
            <p:ph type="title"/>
          </p:nvPr>
        </p:nvSpPr>
        <p:spPr/>
        <p:txBody>
          <a:bodyPr>
            <a:normAutofit/>
          </a:bodyPr>
          <a:lstStyle/>
          <a:p>
            <a:r>
              <a:rPr lang="nl-NL" dirty="0"/>
              <a:t>Tunneleffect en onbepaaldheid</a:t>
            </a:r>
          </a:p>
        </p:txBody>
      </p:sp>
      <p:sp>
        <p:nvSpPr>
          <p:cNvPr id="3" name="Rechthoek 2">
            <a:extLst>
              <a:ext uri="{FF2B5EF4-FFF2-40B4-BE49-F238E27FC236}">
                <a16:creationId xmlns:a16="http://schemas.microsoft.com/office/drawing/2014/main" id="{376258C3-F3E2-4114-8F60-E7C5A35AB841}"/>
              </a:ext>
            </a:extLst>
          </p:cNvPr>
          <p:cNvSpPr/>
          <p:nvPr/>
        </p:nvSpPr>
        <p:spPr>
          <a:xfrm>
            <a:off x="11102290" y="93909"/>
            <a:ext cx="899592"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29, 30, 31</a:t>
            </a:r>
          </a:p>
        </p:txBody>
      </p:sp>
    </p:spTree>
    <p:extLst>
      <p:ext uri="{BB962C8B-B14F-4D97-AF65-F5344CB8AC3E}">
        <p14:creationId xmlns:p14="http://schemas.microsoft.com/office/powerpoint/2010/main" val="24441031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Tunneleffect en onbepaaldheid</a:t>
            </a:r>
          </a:p>
        </p:txBody>
      </p:sp>
      <p:sp>
        <p:nvSpPr>
          <p:cNvPr id="6" name="Tekstvak 5"/>
          <p:cNvSpPr txBox="1"/>
          <p:nvPr/>
        </p:nvSpPr>
        <p:spPr>
          <a:xfrm>
            <a:off x="2567608" y="1244372"/>
            <a:ext cx="73448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ndara"/>
                <a:ea typeface="+mn-ea"/>
                <a:cs typeface="+mn-cs"/>
              </a:rPr>
              <a:t>Onbepaaldheidsrelatie (Heisenberg)</a:t>
            </a:r>
          </a:p>
        </p:txBody>
      </p:sp>
      <p:pic>
        <p:nvPicPr>
          <p:cNvPr id="717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061" y="1999878"/>
            <a:ext cx="4036306" cy="21492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a:hlinkClick r:id="rId2"/>
          </p:cNvPr>
          <p:cNvSpPr/>
          <p:nvPr/>
        </p:nvSpPr>
        <p:spPr>
          <a:xfrm>
            <a:off x="2567608" y="5733256"/>
            <a:ext cx="67687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https://www.youtube.com/watch?v=a8FTr2qMutA</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4582" y="4149080"/>
            <a:ext cx="2325434"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hoek 7">
            <a:extLst>
              <a:ext uri="{FF2B5EF4-FFF2-40B4-BE49-F238E27FC236}">
                <a16:creationId xmlns:a16="http://schemas.microsoft.com/office/drawing/2014/main" id="{F83B368B-2AB5-4939-B2A1-665934DC10DE}"/>
              </a:ext>
            </a:extLst>
          </p:cNvPr>
          <p:cNvSpPr/>
          <p:nvPr/>
        </p:nvSpPr>
        <p:spPr>
          <a:xfrm>
            <a:off x="11182300" y="93909"/>
            <a:ext cx="899592"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29, 30, 31</a:t>
            </a:r>
          </a:p>
        </p:txBody>
      </p:sp>
    </p:spTree>
    <p:extLst>
      <p:ext uri="{BB962C8B-B14F-4D97-AF65-F5344CB8AC3E}">
        <p14:creationId xmlns:p14="http://schemas.microsoft.com/office/powerpoint/2010/main" val="4179250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p:txBody>
          <a:bodyPr>
            <a:normAutofit/>
          </a:bodyPr>
          <a:lstStyle/>
          <a:p>
            <a:pPr>
              <a:lnSpc>
                <a:spcPct val="90000"/>
              </a:lnSpc>
            </a:pPr>
            <a:r>
              <a:rPr lang="en-US" sz="2000" dirty="0" err="1">
                <a:cs typeface="Arial" charset="0"/>
              </a:rPr>
              <a:t>Wiskundig</a:t>
            </a:r>
            <a:r>
              <a:rPr lang="en-US" sz="2000" dirty="0">
                <a:cs typeface="Arial" charset="0"/>
              </a:rPr>
              <a:t>: </a:t>
            </a:r>
            <a:r>
              <a:rPr lang="el-GR" sz="2000" dirty="0">
                <a:cs typeface="Arial" charset="0"/>
              </a:rPr>
              <a:t>Δ</a:t>
            </a:r>
            <a:r>
              <a:rPr lang="en-US" sz="2000" dirty="0">
                <a:cs typeface="Arial" charset="0"/>
              </a:rPr>
              <a:t>x</a:t>
            </a:r>
            <a:r>
              <a:rPr lang="el-GR" sz="2000" dirty="0">
                <a:cs typeface="Arial" charset="0"/>
              </a:rPr>
              <a:t>Δ</a:t>
            </a:r>
            <a:r>
              <a:rPr lang="en-US" sz="2000" dirty="0">
                <a:cs typeface="Arial" charset="0"/>
              </a:rPr>
              <a:t>p</a:t>
            </a:r>
            <a:r>
              <a:rPr lang="en-US" sz="2000" dirty="0">
                <a:cs typeface="Arial" charset="0"/>
                <a:sym typeface="Symbol" pitchFamily="18" charset="2"/>
              </a:rPr>
              <a:t> </a:t>
            </a:r>
            <a:r>
              <a:rPr lang="en-US" sz="2000" dirty="0">
                <a:sym typeface="MT Extra" pitchFamily="18" charset="2"/>
              </a:rPr>
              <a:t>/2</a:t>
            </a:r>
          </a:p>
          <a:p>
            <a:pPr>
              <a:lnSpc>
                <a:spcPct val="90000"/>
              </a:lnSpc>
            </a:pPr>
            <a:endParaRPr lang="en-US" sz="2000" dirty="0">
              <a:sym typeface="MT Extra" pitchFamily="18" charset="2"/>
            </a:endParaRPr>
          </a:p>
          <a:p>
            <a:pPr>
              <a:lnSpc>
                <a:spcPct val="90000"/>
              </a:lnSpc>
            </a:pPr>
            <a:r>
              <a:rPr lang="en-US" sz="2000" dirty="0">
                <a:sym typeface="MT Extra" pitchFamily="18" charset="2"/>
              </a:rPr>
              <a:t>In </a:t>
            </a:r>
            <a:r>
              <a:rPr lang="en-US" sz="2000" dirty="0" err="1">
                <a:sym typeface="MT Extra" pitchFamily="18" charset="2"/>
              </a:rPr>
              <a:t>woorden</a:t>
            </a:r>
            <a:r>
              <a:rPr lang="en-US" sz="2000" dirty="0">
                <a:sym typeface="MT Extra" pitchFamily="18" charset="2"/>
              </a:rPr>
              <a:t>: De </a:t>
            </a:r>
            <a:r>
              <a:rPr lang="en-US" sz="2000" dirty="0" err="1">
                <a:sym typeface="MT Extra" pitchFamily="18" charset="2"/>
              </a:rPr>
              <a:t>plaats</a:t>
            </a:r>
            <a:r>
              <a:rPr lang="en-US" sz="2000" dirty="0">
                <a:sym typeface="MT Extra" pitchFamily="18" charset="2"/>
              </a:rPr>
              <a:t> </a:t>
            </a:r>
            <a:r>
              <a:rPr lang="en-US" sz="2000" dirty="0" err="1">
                <a:sym typeface="MT Extra" pitchFamily="18" charset="2"/>
              </a:rPr>
              <a:t>en</a:t>
            </a:r>
            <a:r>
              <a:rPr lang="en-US" sz="2000" dirty="0">
                <a:sym typeface="MT Extra" pitchFamily="18" charset="2"/>
              </a:rPr>
              <a:t> de </a:t>
            </a:r>
            <a:r>
              <a:rPr lang="en-US" sz="2000" dirty="0" err="1">
                <a:sym typeface="MT Extra" pitchFamily="18" charset="2"/>
              </a:rPr>
              <a:t>impuls</a:t>
            </a:r>
            <a:r>
              <a:rPr lang="en-US" sz="2000" dirty="0">
                <a:sym typeface="MT Extra" pitchFamily="18" charset="2"/>
              </a:rPr>
              <a:t> </a:t>
            </a:r>
            <a:r>
              <a:rPr lang="en-US" sz="2000" dirty="0" err="1">
                <a:sym typeface="MT Extra" pitchFamily="18" charset="2"/>
              </a:rPr>
              <a:t>kunnen</a:t>
            </a:r>
            <a:r>
              <a:rPr lang="en-US" sz="2000" dirty="0">
                <a:sym typeface="MT Extra" pitchFamily="18" charset="2"/>
              </a:rPr>
              <a:t> </a:t>
            </a:r>
            <a:r>
              <a:rPr lang="en-US" sz="2000" dirty="0" err="1">
                <a:sym typeface="MT Extra" pitchFamily="18" charset="2"/>
              </a:rPr>
              <a:t>nooit</a:t>
            </a:r>
            <a:r>
              <a:rPr lang="en-US" sz="2000" dirty="0">
                <a:sym typeface="MT Extra" pitchFamily="18" charset="2"/>
              </a:rPr>
              <a:t> </a:t>
            </a:r>
            <a:r>
              <a:rPr lang="en-US" sz="2000" dirty="0" err="1">
                <a:sym typeface="MT Extra" pitchFamily="18" charset="2"/>
              </a:rPr>
              <a:t>allbei</a:t>
            </a:r>
            <a:r>
              <a:rPr lang="en-US" sz="2000" dirty="0">
                <a:sym typeface="MT Extra" pitchFamily="18" charset="2"/>
              </a:rPr>
              <a:t> heel </a:t>
            </a:r>
            <a:r>
              <a:rPr lang="en-US" sz="2000" dirty="0" err="1">
                <a:sym typeface="MT Extra" pitchFamily="18" charset="2"/>
              </a:rPr>
              <a:t>nauwkeurig</a:t>
            </a:r>
            <a:r>
              <a:rPr lang="en-US" sz="2000" dirty="0">
                <a:sym typeface="MT Extra" pitchFamily="18" charset="2"/>
              </a:rPr>
              <a:t> </a:t>
            </a:r>
            <a:r>
              <a:rPr lang="en-US" sz="2000" dirty="0" err="1">
                <a:sym typeface="MT Extra" pitchFamily="18" charset="2"/>
              </a:rPr>
              <a:t>bepaald</a:t>
            </a:r>
            <a:r>
              <a:rPr lang="en-US" sz="2000" dirty="0">
                <a:sym typeface="MT Extra" pitchFamily="18" charset="2"/>
              </a:rPr>
              <a:t> </a:t>
            </a:r>
            <a:r>
              <a:rPr lang="en-US" sz="2000" dirty="0" err="1">
                <a:sym typeface="MT Extra" pitchFamily="18" charset="2"/>
              </a:rPr>
              <a:t>worden</a:t>
            </a:r>
            <a:r>
              <a:rPr lang="en-US" sz="2000" dirty="0">
                <a:sym typeface="MT Extra" pitchFamily="18" charset="2"/>
              </a:rPr>
              <a:t>. Hoe </a:t>
            </a:r>
            <a:r>
              <a:rPr lang="en-US" sz="2000" dirty="0" err="1">
                <a:sym typeface="MT Extra" pitchFamily="18" charset="2"/>
              </a:rPr>
              <a:t>precieser</a:t>
            </a:r>
            <a:r>
              <a:rPr lang="en-US" sz="2000" dirty="0">
                <a:sym typeface="MT Extra" pitchFamily="18" charset="2"/>
              </a:rPr>
              <a:t> je de </a:t>
            </a:r>
            <a:r>
              <a:rPr lang="en-US" sz="2000" dirty="0" err="1">
                <a:sym typeface="MT Extra" pitchFamily="18" charset="2"/>
              </a:rPr>
              <a:t>ene</a:t>
            </a:r>
            <a:r>
              <a:rPr lang="en-US" sz="2000" dirty="0">
                <a:sym typeface="MT Extra" pitchFamily="18" charset="2"/>
              </a:rPr>
              <a:t> </a:t>
            </a:r>
            <a:r>
              <a:rPr lang="en-US" sz="2000" dirty="0" err="1">
                <a:sym typeface="MT Extra" pitchFamily="18" charset="2"/>
              </a:rPr>
              <a:t>bepaalt</a:t>
            </a:r>
            <a:r>
              <a:rPr lang="en-US" sz="2000" dirty="0">
                <a:sym typeface="MT Extra" pitchFamily="18" charset="2"/>
              </a:rPr>
              <a:t> des </a:t>
            </a:r>
            <a:r>
              <a:rPr lang="en-US" sz="2000" dirty="0" err="1">
                <a:sym typeface="MT Extra" pitchFamily="18" charset="2"/>
              </a:rPr>
              <a:t>te</a:t>
            </a:r>
            <a:r>
              <a:rPr lang="en-US" sz="2000" dirty="0">
                <a:sym typeface="MT Extra" pitchFamily="18" charset="2"/>
              </a:rPr>
              <a:t> </a:t>
            </a:r>
            <a:r>
              <a:rPr lang="en-US" sz="2000" dirty="0" err="1">
                <a:sym typeface="MT Extra" pitchFamily="18" charset="2"/>
              </a:rPr>
              <a:t>onscherper</a:t>
            </a:r>
            <a:r>
              <a:rPr lang="en-US" sz="2000" dirty="0">
                <a:sym typeface="MT Extra" pitchFamily="18" charset="2"/>
              </a:rPr>
              <a:t> </a:t>
            </a:r>
            <a:r>
              <a:rPr lang="en-US" sz="2000" dirty="0" err="1">
                <a:sym typeface="MT Extra" pitchFamily="18" charset="2"/>
              </a:rPr>
              <a:t>wordt</a:t>
            </a:r>
            <a:r>
              <a:rPr lang="en-US" sz="2000" dirty="0">
                <a:sym typeface="MT Extra" pitchFamily="18" charset="2"/>
              </a:rPr>
              <a:t> de </a:t>
            </a:r>
            <a:r>
              <a:rPr lang="en-US" sz="2000" dirty="0" err="1">
                <a:sym typeface="MT Extra" pitchFamily="18" charset="2"/>
              </a:rPr>
              <a:t>andere</a:t>
            </a:r>
            <a:r>
              <a:rPr lang="en-US" sz="2000" dirty="0">
                <a:sym typeface="MT Extra" pitchFamily="18" charset="2"/>
              </a:rPr>
              <a:t>.  </a:t>
            </a:r>
          </a:p>
          <a:p>
            <a:pPr>
              <a:lnSpc>
                <a:spcPct val="90000"/>
              </a:lnSpc>
            </a:pPr>
            <a:endParaRPr lang="en-US" sz="2000" dirty="0">
              <a:sym typeface="MT Extra" pitchFamily="18" charset="2"/>
            </a:endParaRPr>
          </a:p>
          <a:p>
            <a:pPr>
              <a:lnSpc>
                <a:spcPct val="90000"/>
              </a:lnSpc>
            </a:pPr>
            <a:r>
              <a:rPr lang="en-US" sz="2000" dirty="0" err="1">
                <a:sym typeface="MT Extra" pitchFamily="18" charset="2"/>
              </a:rPr>
              <a:t>Dit</a:t>
            </a:r>
            <a:r>
              <a:rPr lang="en-US" sz="2000" dirty="0">
                <a:sym typeface="MT Extra" pitchFamily="18" charset="2"/>
              </a:rPr>
              <a:t> is </a:t>
            </a:r>
            <a:r>
              <a:rPr lang="en-US" sz="2000" dirty="0" err="1">
                <a:sym typeface="MT Extra" pitchFamily="18" charset="2"/>
              </a:rPr>
              <a:t>raar</a:t>
            </a:r>
            <a:r>
              <a:rPr lang="en-US" sz="2000" dirty="0">
                <a:sym typeface="MT Extra" pitchFamily="18" charset="2"/>
              </a:rPr>
              <a:t> </a:t>
            </a:r>
            <a:r>
              <a:rPr lang="en-US" sz="2000" dirty="0" err="1">
                <a:sym typeface="MT Extra" pitchFamily="18" charset="2"/>
              </a:rPr>
              <a:t>als</a:t>
            </a:r>
            <a:r>
              <a:rPr lang="en-US" sz="2000" dirty="0">
                <a:sym typeface="MT Extra" pitchFamily="18" charset="2"/>
              </a:rPr>
              <a:t> je in </a:t>
            </a:r>
            <a:r>
              <a:rPr lang="en-US" sz="2000" dirty="0" err="1">
                <a:sym typeface="MT Extra" pitchFamily="18" charset="2"/>
              </a:rPr>
              <a:t>deeltjes</a:t>
            </a:r>
            <a:r>
              <a:rPr lang="en-US" sz="2000" dirty="0">
                <a:sym typeface="MT Extra" pitchFamily="18" charset="2"/>
              </a:rPr>
              <a:t> </a:t>
            </a:r>
            <a:r>
              <a:rPr lang="en-US" sz="2000" dirty="0" err="1">
                <a:sym typeface="MT Extra" pitchFamily="18" charset="2"/>
              </a:rPr>
              <a:t>denkt</a:t>
            </a:r>
            <a:r>
              <a:rPr lang="en-US" sz="2000" dirty="0">
                <a:sym typeface="MT Extra" pitchFamily="18" charset="2"/>
              </a:rPr>
              <a:t>,</a:t>
            </a:r>
          </a:p>
          <a:p>
            <a:pPr>
              <a:lnSpc>
                <a:spcPct val="90000"/>
              </a:lnSpc>
            </a:pPr>
            <a:endParaRPr lang="en-US" sz="2000" dirty="0">
              <a:sym typeface="MT Extra" pitchFamily="18" charset="2"/>
            </a:endParaRPr>
          </a:p>
          <a:p>
            <a:pPr>
              <a:lnSpc>
                <a:spcPct val="90000"/>
              </a:lnSpc>
            </a:pPr>
            <a:r>
              <a:rPr lang="en-US" sz="2000" dirty="0">
                <a:sym typeface="MT Extra" pitchFamily="18" charset="2"/>
              </a:rPr>
              <a:t>Maar heel </a:t>
            </a:r>
            <a:r>
              <a:rPr lang="en-US" sz="2000" dirty="0" err="1">
                <a:sym typeface="MT Extra" pitchFamily="18" charset="2"/>
              </a:rPr>
              <a:t>logisch</a:t>
            </a:r>
            <a:r>
              <a:rPr lang="en-US" sz="2000" dirty="0">
                <a:sym typeface="MT Extra" pitchFamily="18" charset="2"/>
              </a:rPr>
              <a:t> </a:t>
            </a:r>
            <a:r>
              <a:rPr lang="en-US" sz="2000" dirty="0" err="1">
                <a:sym typeface="MT Extra" pitchFamily="18" charset="2"/>
              </a:rPr>
              <a:t>als</a:t>
            </a:r>
            <a:r>
              <a:rPr lang="en-US" sz="2000" dirty="0">
                <a:sym typeface="MT Extra" pitchFamily="18" charset="2"/>
              </a:rPr>
              <a:t> je in </a:t>
            </a:r>
            <a:r>
              <a:rPr lang="en-US" sz="2000" dirty="0" err="1">
                <a:sym typeface="MT Extra" pitchFamily="18" charset="2"/>
              </a:rPr>
              <a:t>golven</a:t>
            </a:r>
            <a:r>
              <a:rPr lang="en-US" sz="2000" dirty="0">
                <a:sym typeface="MT Extra" pitchFamily="18" charset="2"/>
              </a:rPr>
              <a:t> </a:t>
            </a:r>
            <a:r>
              <a:rPr lang="en-US" sz="2000" dirty="0" err="1">
                <a:sym typeface="MT Extra" pitchFamily="18" charset="2"/>
              </a:rPr>
              <a:t>denkt</a:t>
            </a:r>
            <a:endParaRPr lang="en-US" sz="2000" dirty="0">
              <a:sym typeface="MT Extra" pitchFamily="18" charset="2"/>
            </a:endParaRPr>
          </a:p>
        </p:txBody>
      </p:sp>
      <p:sp>
        <p:nvSpPr>
          <p:cNvPr id="80898" name="Rectangle 2"/>
          <p:cNvSpPr>
            <a:spLocks noGrp="1" noChangeArrowheads="1"/>
          </p:cNvSpPr>
          <p:nvPr>
            <p:ph type="title"/>
          </p:nvPr>
        </p:nvSpPr>
        <p:spPr/>
        <p:txBody>
          <a:bodyPr/>
          <a:lstStyle/>
          <a:p>
            <a:r>
              <a:rPr lang="en-US" sz="4000" dirty="0"/>
              <a:t>Heisenberg </a:t>
            </a:r>
            <a:r>
              <a:rPr lang="en-US" sz="4000" dirty="0" err="1"/>
              <a:t>Onbepaaldheidsprincipe</a:t>
            </a:r>
            <a:endParaRPr lang="en-US" sz="4000" dirty="0"/>
          </a:p>
        </p:txBody>
      </p:sp>
      <p:sp>
        <p:nvSpPr>
          <p:cNvPr id="5" name="Slide Number Placeholder 5"/>
          <p:cNvSpPr>
            <a:spLocks noGrp="1"/>
          </p:cNvSpPr>
          <p:nvPr>
            <p:ph type="sldNum" sz="quarter" idx="4294967295"/>
          </p:nvPr>
        </p:nvSpPr>
        <p:spPr>
          <a:xfrm>
            <a:off x="10058400" y="635635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27AF06-1466-46DB-93A2-1CCBEEA8245B}" type="slidenum">
              <a:rPr kumimoji="0" lang="en-US" sz="1800" b="0" i="0" u="none" strike="noStrike" kern="1200" cap="none" spc="0" normalizeH="0" baseline="0" noProof="0">
                <a:ln>
                  <a:noFill/>
                </a:ln>
                <a:solidFill>
                  <a:prstClr val="black"/>
                </a:solidFill>
                <a:effectLst/>
                <a:uLnTx/>
                <a:uFillTx/>
                <a:latin typeface="Candar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US" sz="1800" b="0" i="0" u="none" strike="noStrike" kern="1200" cap="none" spc="0" normalizeH="0" baseline="0" noProof="0">
              <a:ln>
                <a:noFill/>
              </a:ln>
              <a:solidFill>
                <a:prstClr val="black"/>
              </a:solidFill>
              <a:effectLst/>
              <a:uLnTx/>
              <a:uFillTx/>
              <a:latin typeface="Candara"/>
              <a:ea typeface="+mn-ea"/>
              <a:cs typeface="+mn-cs"/>
            </a:endParaRPr>
          </a:p>
        </p:txBody>
      </p:sp>
      <p:sp>
        <p:nvSpPr>
          <p:cNvPr id="6" name="Rechthoek 5">
            <a:extLst>
              <a:ext uri="{FF2B5EF4-FFF2-40B4-BE49-F238E27FC236}">
                <a16:creationId xmlns:a16="http://schemas.microsoft.com/office/drawing/2014/main" id="{D84D33EC-34E1-42CE-B178-EBC3DDEDBAEE}"/>
              </a:ext>
            </a:extLst>
          </p:cNvPr>
          <p:cNvSpPr/>
          <p:nvPr/>
        </p:nvSpPr>
        <p:spPr>
          <a:xfrm>
            <a:off x="11125200" y="76440"/>
            <a:ext cx="899592"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29, 30, 31</a:t>
            </a:r>
          </a:p>
        </p:txBody>
      </p:sp>
    </p:spTree>
    <p:extLst>
      <p:ext uri="{BB962C8B-B14F-4D97-AF65-F5344CB8AC3E}">
        <p14:creationId xmlns:p14="http://schemas.microsoft.com/office/powerpoint/2010/main" val="424498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8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89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8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118790" y="1052736"/>
            <a:ext cx="10056436" cy="5069160"/>
          </a:xfrm>
        </p:spPr>
        <p:txBody>
          <a:bodyPr>
            <a:normAutofit fontScale="92500" lnSpcReduction="20000"/>
          </a:bodyPr>
          <a:lstStyle/>
          <a:p>
            <a:pPr marL="0" indent="0">
              <a:buNone/>
            </a:pPr>
            <a:r>
              <a:rPr lang="nl-NL" sz="3000" b="1" dirty="0">
                <a:solidFill>
                  <a:prstClr val="black"/>
                </a:solidFill>
              </a:rPr>
              <a:t>Elektron als golf </a:t>
            </a:r>
            <a:r>
              <a:rPr lang="nl-NL" sz="2400" dirty="0">
                <a:solidFill>
                  <a:schemeClr val="bg2">
                    <a:lumMod val="75000"/>
                  </a:schemeClr>
                </a:solidFill>
              </a:rPr>
              <a:t>(v</a:t>
            </a:r>
            <a:r>
              <a:rPr lang="nl-NL" sz="2200" dirty="0">
                <a:solidFill>
                  <a:schemeClr val="bg2">
                    <a:lumMod val="75000"/>
                  </a:schemeClr>
                </a:solidFill>
              </a:rPr>
              <a:t>raag 1 en 2)</a:t>
            </a:r>
          </a:p>
          <a:p>
            <a:pPr marL="0" indent="0">
              <a:buNone/>
            </a:pPr>
            <a:endParaRPr lang="nl-NL" sz="2200" dirty="0">
              <a:solidFill>
                <a:schemeClr val="bg2">
                  <a:lumMod val="75000"/>
                </a:schemeClr>
              </a:solidFill>
            </a:endParaRPr>
          </a:p>
          <a:p>
            <a:pPr marL="0" indent="0">
              <a:buNone/>
            </a:pPr>
            <a:r>
              <a:rPr lang="nl-NL" sz="2800" dirty="0"/>
              <a:t>In een elektronenmicroscoop wordt de versnelspanning verdubbeld. De snelheid van de elektronen wordt groter, </a:t>
            </a:r>
          </a:p>
          <a:p>
            <a:pPr marL="0" indent="0">
              <a:buNone/>
            </a:pPr>
            <a:r>
              <a:rPr lang="nl-NL" sz="2800" dirty="0"/>
              <a:t>maar komt niet in de buurt van de lichtsnelheid.</a:t>
            </a:r>
          </a:p>
          <a:p>
            <a:pPr marL="0" indent="0">
              <a:buNone/>
            </a:pPr>
            <a:r>
              <a:rPr lang="nl-NL" sz="2800" b="1" dirty="0"/>
              <a:t>Hoe verandert de golflengte </a:t>
            </a:r>
            <a:r>
              <a:rPr lang="el-GR" sz="2800" dirty="0"/>
              <a:t>λ</a:t>
            </a:r>
            <a:r>
              <a:rPr lang="nl-NL" sz="2800" b="1" dirty="0"/>
              <a:t>? </a:t>
            </a:r>
          </a:p>
          <a:p>
            <a:pPr marL="0" indent="0">
              <a:buNone/>
            </a:pPr>
            <a:endParaRPr lang="nl-NL" sz="2800" dirty="0"/>
          </a:p>
          <a:p>
            <a:pPr marL="0" indent="0" defTabSz="719138">
              <a:buNone/>
            </a:pPr>
            <a:r>
              <a:rPr lang="nl-NL" dirty="0"/>
              <a:t>A 	</a:t>
            </a:r>
            <a:r>
              <a:rPr lang="el-GR" dirty="0"/>
              <a:t>λ</a:t>
            </a:r>
            <a:r>
              <a:rPr lang="nl-NL" dirty="0"/>
              <a:t> wordt 4 keer zo groot.</a:t>
            </a:r>
          </a:p>
          <a:p>
            <a:pPr marL="0" indent="0" defTabSz="712788">
              <a:buNone/>
              <a:tabLst>
                <a:tab pos="712788" algn="l"/>
              </a:tabLst>
            </a:pPr>
            <a:r>
              <a:rPr lang="nl-NL" dirty="0"/>
              <a:t>B	</a:t>
            </a:r>
            <a:r>
              <a:rPr lang="el-GR" dirty="0"/>
              <a:t>λ</a:t>
            </a:r>
            <a:r>
              <a:rPr lang="nl-NL" dirty="0"/>
              <a:t> wordt 2 keer zo groot.</a:t>
            </a:r>
          </a:p>
          <a:p>
            <a:pPr marL="0" indent="0" defTabSz="712788">
              <a:buNone/>
              <a:tabLst>
                <a:tab pos="712788" algn="l"/>
              </a:tabLst>
            </a:pPr>
            <a:r>
              <a:rPr lang="nl-NL" dirty="0"/>
              <a:t>C	</a:t>
            </a:r>
            <a:r>
              <a:rPr lang="el-GR" dirty="0"/>
              <a:t>λ</a:t>
            </a:r>
            <a:r>
              <a:rPr lang="nl-NL" dirty="0"/>
              <a:t> wordt 2 keer zo klein.</a:t>
            </a:r>
          </a:p>
          <a:p>
            <a:pPr marL="0" indent="0" defTabSz="712788">
              <a:buNone/>
              <a:tabLst>
                <a:tab pos="712788" algn="l"/>
              </a:tabLst>
            </a:pPr>
            <a:r>
              <a:rPr lang="nl-NL" dirty="0"/>
              <a:t>D	</a:t>
            </a:r>
            <a:r>
              <a:rPr lang="el-GR" dirty="0"/>
              <a:t>λ</a:t>
            </a:r>
            <a:r>
              <a:rPr lang="nl-NL" dirty="0"/>
              <a:t> wordt 4 keer zo klein.</a:t>
            </a:r>
          </a:p>
          <a:p>
            <a:pPr marL="0" indent="0" defTabSz="712788">
              <a:buNone/>
              <a:tabLst>
                <a:tab pos="712788" algn="l"/>
              </a:tabLst>
            </a:pPr>
            <a:r>
              <a:rPr lang="nl-NL" dirty="0"/>
              <a:t>E	het goede antwoord staat er niet tussen.</a:t>
            </a:r>
          </a:p>
        </p:txBody>
      </p:sp>
      <p:sp>
        <p:nvSpPr>
          <p:cNvPr id="4" name="Titel 1"/>
          <p:cNvSpPr txBox="1">
            <a:spLocks/>
          </p:cNvSpPr>
          <p:nvPr/>
        </p:nvSpPr>
        <p:spPr>
          <a:xfrm>
            <a:off x="2855640" y="0"/>
            <a:ext cx="93363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7899B2"/>
                </a:solidFill>
              </a:rPr>
              <a:t>Q4 </a:t>
            </a:r>
            <a:r>
              <a:rPr lang="nl-NL" sz="2400" dirty="0">
                <a:solidFill>
                  <a:srgbClr val="7899B2"/>
                </a:solidFill>
              </a:rPr>
              <a:t>Elektron </a:t>
            </a:r>
            <a:r>
              <a:rPr lang="en-GB" sz="1600" dirty="0">
                <a:solidFill>
                  <a:srgbClr val="FF0000"/>
                </a:solidFill>
              </a:rPr>
              <a:t>(SOC-37326052)</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www.sciencespace.nl/servlet/supportBinaryFiles?referenceId=5&amp;supportId=3720"/>
          <p:cNvPicPr>
            <a:picLocks noChangeAspect="1" noChangeArrowheads="1"/>
          </p:cNvPicPr>
          <p:nvPr/>
        </p:nvPicPr>
        <p:blipFill>
          <a:blip r:embed="rId3" cstate="print"/>
          <a:srcRect/>
          <a:stretch>
            <a:fillRect/>
          </a:stretch>
        </p:blipFill>
        <p:spPr bwMode="auto">
          <a:xfrm>
            <a:off x="9048328" y="2348880"/>
            <a:ext cx="2272452" cy="2952328"/>
          </a:xfrm>
          <a:prstGeom prst="rect">
            <a:avLst/>
          </a:prstGeom>
          <a:noFill/>
        </p:spPr>
      </p:pic>
    </p:spTree>
    <p:extLst>
      <p:ext uri="{BB962C8B-B14F-4D97-AF65-F5344CB8AC3E}">
        <p14:creationId xmlns:p14="http://schemas.microsoft.com/office/powerpoint/2010/main" val="5128272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MgAAAEsCAYAAACG+vy+AAAa+UlEQVR4Xu3bY9AuS7IF4Ly2bdu2bdu2bdu2bdu2bds24pnonKj7xt5zZzLOv1wVcSL26X6zunJlrpVZ1f3dX2UEgSBwVwTuL9gEgSBwdwRCkGRHELgPCIQgSY8gEIIkB4LADIFU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AQZ6kqn7tfjR/oqr6jTvYPGFV/eYdrj9HVf3Q/fiMp66qn7+DzWS9T1BVv3WHuR6/qn77flzX3X7+FFX1S/fQeh+nqn7vDnM9blX97j203ieuql+/B9Z7/1X1GFX1B3eY625+3M0Fc/33XW4+XlX9zj2w3gepqkeoqj++w1z8+KPzOoJ8RlV9VVV963HjAarqF69rb3cz0cdW1YtdxDpvvXpVfVBVvcxNYgPp+6vKPF99M9d3V9XfV9XL3lx/q6p6v6p6rKr6p+Pe81bVZ1fVG1XVdx3XH+h65jdV1TvezMW/568qJDnH61XVe1fVi1fVrxw3kPwbr+d8+I3ND1TVX1TVy99cf6eqetcrUf71uPdCVfWpVfU6VfWDx/UHr6ofrapvvuzO6b6kqp75Duvl87tV1QvfiBBifllVfVZVfczNun7kStxXvrn+PlUF40epqv867sHCHNZrfT0epqq+78LlPW/mEtMnr6onvbn+llfMX+CG1E9TVZ9/5d0n3tj81CVYr3Rz/QOq6k2r6pFurss1OfdaVfUzx71HvbAVRzE+hxyRk095c/3tr2fIlT/sewjy0lX1PFX1DofBC1YVIEzyiDcTSdhfqKq3qaofO+5JhH+5mPkRx3VAPVdVPXJVPd9xnXp/x8VmC/67497XVtXfVtW3XMHvWxL2oS7SnER40aqSpAL1aMc8/KO4f3mR6qePexIKOX//JrHetqqe7ZrnuY/fq1xfd5FWoP75uOf6n1+CQmx6fFxVIQNfrK/HS174SSoi0IO6wfTfq+oNb4Tmiy5yqoSfcNjA4ZmuOEnGHmKHbCoFzMzZ4xsupUTQrz+uf3pVPXBV/dVNPhCwN6sqnYO49TCvJDTe/KaCwoEaE59POWwIydNW1cNWlbj1QBy/e5aqInhnJfm2qwPwLGvuQSz9lmhJ8B4IRgCJHf97PHxVfeHl41vcdE6eoZtANDjca0ggQfqaqnqyYyLGD3apFeZ2G8Kxz7nUW3m+90QXGO9RVS93VZGeDnGoUYPf11/hIo6k+PKq+p7rBtAB+4EXed7lWBcFVxEkhRasBzVU9Si2QEp64xkv0Dn9E5dt20jod66ql6oqa+kh+ayXkiJ1j1etquesqoe4qou1GEDXbn7UdQ8GPczzSZeSPv1xXTWVsC9yqVaX+2e9nvurl2J/7mHzN1cSsLGWHkiofVUVVJMeqgCiE7iPPCoCnwjcJ1/xf9/DhoLz+62vKta34PSPV0K/wZWQ7sHjQy4RkmCSr4ffm4civ+bNemEnoZ/9uK5CIrpKL+Y/ed179Ct2yPBvV160mXmQSr5q43u81yWKiP0ql0C5R6DdE3s5r/L2UPnNQ8xfty/2Jt2DH7Sq/ue68XkXCZRmC1CWDIFR1ixMMExoSBJJTvUEzG96SBLVhgIKbu8FBNTzO8FaFTtJVDDPf5Njrh++SKvaIEQPc1ujpJCo337dEBjPpMqUr1VGa4Fo/t9ztYw9JIlgaR1U1t4LIKwK+ZhV9XNX68RGkgioeVQGSdEDcZ7hCgh8ewgMheWbFkGraVA9AZIcEqPbGb2xdgT5xMO6eliLFkO1lWBNtg+tKqSiovz/zMuArTipLgTlbKF1B55LoB7yeAYsvuD6rTW0OLzx5Z81PNzlCzN7pY+/SKtSn+Jgn0bhCeJTXdiwETfPdU071+KgKvo9/6z9rBTaQwJAwD2/h6oovlpSnZFW05CvCgEBUgC600FKgoE84qiK3Ws0QX75UtHuxU0IOCUQ2xgbgm8j5Xd933UTIobkVholb5NNuVaaKZUS2cmrsnznFRALRCJDsAHxYVfSd4nU1gCXAlqf5G+yqQ4qBwIDq9cLHOS3uXNfAhvUxvxaqP+4IZu2S0K6/5VH8gJOSyjh3O+WlKJS6o+uqq84VLyVz2/5LJl6g/2zF5kRhJp3C/LuV6upB0aW3pvBw57M/uMfqkrV7YG0ksMckkpyGeIhqbQu7mttDB1BtzOS3r+Nx74SX7srTtbbZFOBX+3y+STb+1/58SfX/Ve85tKiEw1CaQ7tVA94S84vvapVH97AV6sql9xvcdCia291LpKe4BjdossdhEB6uWp8b1WJi4RHRILfmMgZv7M2PhnyXP4hIkG/9/6kCaIn/bSjn1QuJZsJzkrRlYWCUAjtieF3/m2jTjUpstMsgeG0RPR797pSAFprpKWyMIEzEAm5gE8hENKQhFRGWXagoBWwTkNlUSkk1Um2L64qvqkKCKncG0hIPV/7Io/SK3mRTyBe4iLZmbxdWRDV/a4UKgDl1cacyasS8IUCEgKtSB8sqEpaW0G0Z+q2TBVGMkIgeTsZXv8itd8jjySitkiohdPWamHPNtIJ4GtciS9hu1IgPtFi92dHpUBCySgWSCa5HK4YREackMaGnc+GNkVO8OesFF1ZCMCfXiT0LOQTf/teLZM8grfRIg0XhzEtmITHCZnfe06TDa7yDjGQzB5PHhjyxt6EKKrc8sboPLcW/jsMMbqy8L8F/a/daIJQG8ySxL0HeOjrhIexhDA4pGxZ0Jm8JrYQSULJBFnbIMCIZy+gNJ7Ki8XIp0RqN2ywjSahkw6JJSkAo92SyJzmnCRSKZDQ2rVqgPf7bvG6vaOAZ/J2JXQi53nAlxTd3iGjvttxYO+BtCuOGm2qtXS9B9K6ICqfT+XVx0o6pD2Tt/cA2jynYZK490BaK0mlQtt42u8YXQm1WQTHYYUY9B4AGVUfv2+y8Rf5VOBTeWFnvVT3VF6JhnjaS0nbbc5ZCfXzyNh7oG7vVGhrp/SGNWiDrVfSdpsj8bXW4uh0Safh/w17AORT0c42R04SRJvzFm6x6EooH4hJ74GQ0Nq1ebAl1r0HahIiLd/hZiC8Kmi93Y3caw/UBHFyY2IqI/BderFZAnVPZlLq4AGS1gNsiAWgSy+llpCIIfBYrvRaKJX3LCc7XXoRi8PKqqEd0U5IACRzxKdMAr1LL0JScuCeJDzXbi4Ja19CFShu9+hakS69ElzLRgHPBEAygbReYkFNHVLozYFJSIxuR5HRb7pH7z2WKkJk2FHvsx3Vm5/Ja03aKsnVAoIoNr/aJcQ81957LBURxtbrWYithVElTwGx3iahiniuHc69CVbZH/Cq0icJz7Wby6sAKuxEj+Kq3mLZeywV0XoluPWcomHtCIOYjmXlC8zPVtozuh1FxjN5e48FU3n7nxexiBIR1zZ1K80Hg2gQZH62gDhMINCwtdci8HJQdbw3QQRFIlEHE0tmJU5CSi4J7fjvVGFHsSqG8/2zhdDrUgKL7LN2/WSfgD3d1ePZJNqQGYhHuZQ+5ZSCayUkLaJQ+FOFtQH+U1XsK5RbIFFQKoHs/n22ENapGpjvbCGsTU+vpUC8biH6BAypzrVbr2SlTpLibCFUPfsUAnOq8NmCwlgiq2LaBXPx13PPFqJb0B+/aSGIh+qtBYWvVkIbcrag1ny2EHwWV/Fz5E3pxbVbULE4VfhsQa1d0vV7CD7KD4mm0vW7CUfoqjdxPNfeLegHX2Jjj6oqaLuR0tzaZhvmPonSnssN+ytioWrbG6rSyGdvSFgQT3KfLWgfdLim+uky5DcSWlu/BugWVBt9rl11JkrW8ypdQSRt95BnNZEMnQCCqbz3C6EzASQcdVBqVQ3KIHhKFhAF60wASa2V6D1M95CSASiCbkhYxJQA1ic4nnUmgCNf7Uq/Z+gEAAgwe8NFySiDpHDi5flIKAEkrMpIxSgrMlJhXxhIhFNArKsTALgtIK7DTvJqEQRTImhLz+Q9BYSNdyQIrX2DqVgYKrH1UrVTQM4EOAXkTIBTQMzVCWAPKB797gVm8BYnG1ttmpboTF7CIR79ws1+Cym0xNRWLAw+S1jY+s/+DjbnfuQUEKeBKpi1nAJiLri6Jj7m1Poa1kCUrPckob2lyk0oTwFh4zidWBK83sO6LjbWqTWTU3IRCb3P6X33FzdBtAvaA8HRl0t0+xKje0jVxKIpfS+2e0ib6p5Lye0eUt/o31TSsEnVd1MoKoZERqsXwDBeK2bY9Nv/UGunUwCwtrOFOPcjbJBMm4HQSjaSGRTXCYrN8knCswxTfyVbRTQkljaSGjnlaRJSXGKh/EtqBDBUYWQjFlpPc6uIkhfp7JFOErKhapKesnUL6jrFpfjicZJQ8qrOVFxLJiEkt0H5JJ62BbHdMyiuNVNmLbOKaPQJnN9rG8WfIJpDEhKGk4RsOnkRWmL25p/iqtj8085qSw14wE/MzyruXp9oqU6SGPaG7gSu5jlJeO47+OrIliBai/XKlXMPay5HuvJARVKtOucc8qjYSEs45JThQEOOIsqPnh8r9gOxVGL3pyd6dIltgjOp9euc12YhgKNco99r+L1+F6n6u63eNGszJFAfx7byCiAHfPJgtPJKtPNQwL3eNHs/oV/sEyJzSnSbNOrU5+atvEro+WL03DRLOL/r49g+uRLgroSejSj6bj4QDIlvIJOWApEprerXQ6+r0gmMKtZJTUComGBTZocDRr84c/88FHDQQT0l8VkJ2XTbQBS6ErquClBeJDgPBfrFmcQ6ScimT64kHEz73Ucrr/0TYVV1DJtlSaj1OU+0xAGukvjcw7Lhh70Iwp8nWkQMOezDdCRyzbCngr0Etic5Px/qkytY8rc/lbF2bZgcOg8F5JmcJc5nO+oYv/P5G0+CdKUACMA6qbvEapH6pMtiu83RMlB6KtTD5ro3m+czusT6vQrVJOxKwSmL7iNUKsgBAff7fo/hOV0pbAT7mNb1LrGSsU+6XEc2Gzt9L4L2S073EJkaUqMzqbtSUNqzsmgfkMCmUcIKsNGbTXsdikaNenSbI0l6j+Ve9+gS6TymVSnsAyWc/QMR6UH5VAEtSJ90udc9OrwcEvQ7ka4UKh4BU00NVVHCi7Gk7mNP97pSEJuuLK53j67V7v2h62KgShCfs7K4p1IQIsIjj3p0pZD0vT90T/vrmdbAv/4mDsmsV4zPysKGgImrKtV7LNe7UpiPiMpBoyuFa4TtxFdHJPd+7UxegZB0HuwEo4dEV5okDib2W18bd1VHIM49ADvqqERy/PwoTFLaEFucEtZK3ac5WixB7Le+5qJ6VEqPeH4kSBn6U44+UfJ7/Xd/EgKMPstX8rU7SHIqHxuB1hqoNt1+uA40m0rrpZD9pWeLgwCeScIGyfitBTo/EhRY/iEolepB0W1SJa5q0Wf5vQciDOcegJ04ISAV7D2A645THZdq1c4XZ70JVqHPJGFjD8RvPhKqHv0Jiz3eSRwV1p5ABZOo1mL0Hkgr2YcIPRfim0/8ux11j7DYhBNklURXYPQeyEmnVtYJWA+VmXBIai3tuV5VSJzOb9KabOIq5/p7vN4DEWCtrKrVQ/7aA77RSRDGNtcCdSpfnytjPgYDtIfF29hoyahtD/2zPYA25PyoUIm0maI+AD0HcASQg/0djvsA73bGZr2H5ACkefo8270uka7r67U2PSiWVsN69eU9bN4cwwLqXK8k9/8UCaA9vLxUYc0lEZX7Hg4DYHT7UaFevb+N6heWbLRWhMebYRhrbXrA157Aev27h5bAnhBm50emWj3VQxUWqx6O0iWPDauEcTzbQ/JpZRxImLeHVs8RumNib/B79FG6jSyxO78G1vJpOx2v9+dJ7IivNXjOuV6CZxOvVeoW3e/h0F9+y8vzzzHEkFBpJ4laDyJqbf3+rq8TX/GV27d//6Q6iiNs+6UzO+LOtz89DSSUvpVqKtXncJoiSW8/Swc2MijV52fp+j3qzfnzs3Q9INUFYPfa/ZxuSW4/m6aw9hm3n6Ujrt5WO9ZflPZcrkve8yNE9/zWHktbdCaiCqnFoI7da/s95VbRtEXdRvUzEAEx7/QZvZaFip9/M9Of0VMmG+9zaAuo5e1n6dpXBBUb5/w9CJhKr6U5P0vXjqhAAn77mTciUNFbfMVILIjX+fcWCMBGEt5+lq5qEID+VKPX5cgcxudHnu7BQqujSpxfVCOfjsR6z48m2SCCtvOs6K4jjBz9P5+lXy2Z1wHwPYnDxkGIzfrteuVVHwef8dCtuPdut4xSSrtk3sTwrv/rzeepoP3Du/1R1X2a925/wHS361qHbknu2/U6nvSu5Hbc7Y+97tO8d/sjnnvyD5vu9gdiE3wJWX/pfPp1t+v3Labn7+72x2n363qJk0OL++oPm/6fhdoynAJzX/ueP7mdpEB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Pwv93gGcqXEMQoAAAAASUVORK5CYII="/>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6" name="AutoShape 5" descr="data:image/png;base64,iVBORw0KGgoAAAANSUhEUgAAAMgAAAEsCAYAAACG+vy+AAAgAElEQVR4XuzdB9Bty9bW9QYVRQyYMyoiKiomVDBhQjFjxJw/sxhAEEVFMWDEjBkjiooJMyIiipizghjQT8wKfGZM1G/X+u96bt/17n3u/u5Vqb1m1alzzjvXnLN79Mj9jNHf5LyuFwVeFHiTAt/kRZsXBV4UeJsCLwF5cceLAh+gwEtAXuzxosBLQF488KLAp1HgZUE+jW6vpz4TCrwE5DNZ6Nc0P40CLwH5NLq9nvpMKPASkM9koV/T/DQKvATk0+j2euozocBLQD6ThX5N89Mo8BKQT6Pb66nPhAIvAflMFvo1zU+jwArIb37O+RXPOf/QOee/fPK6X++c8+ucc/6Zc86//+T+r3zO8Y5/+fHP/ZNf6pzzO55zfsI550c/ef7nOef8Xuecn3LO+UffmM4fdM75hnPOD3/j/u9/zvm/zzl/+xv3f49zzs99zvmb37hvfL/IOedvO+f8jCe/+a3OOd/6nPP3nnP+uyf3f8Nzzq9+zvmnzjn/4ZP7v+Y559c/5/xL55x//cn9X/ac89ucc/69c84/++T+tzznfPdzzk8+5/wTT+5bzz/knPPfnnP+wTfm+Pudc/6Pc87f9cb93+ec800fNHj2k+92zvmFzjl/0znn/3nyA+P/Vuecv/OxVvdPfrNzzq90zvnHH/O47+MxNPrnzjn/1pP341Hr8K+dc/6FJ/d/sXPO73zO+Y/POf/kk/vf7JyDT/7rc86PeIMGf+A5538+5/w9Cciffc75uc45X/8YHOL+sHn4+zwmjbkt8r94zvnr5v4fdc75Do9B/yrnnP/0nPMXzH1E/23POT/unPMrnHP+13POnzr3EfUPPef82HOOCX7zc84fP/e/4+P3P+ac8y3OOb/M4/7/9PjNtznn/DmP75vTtz/n/CmzAL/oOecvfBDNxH+jc873P+f8G4/nf/Zzzl9+zvmpD8b/zuecv+wS5B94zvnZzjn/2TnnNz7n/NBzzj8wYzQfY/8PHrSgSFYQv8c551c75/zb55xf9fG7v2Se/wPOOb/lQ3jQ6Kc9xthPfqdzzu/7oNEv/WDi7zXPG/Of9BBODEzQfTNBRxNz/vHnHPOl0NDoP3+84xc/5/xF55x/98H41vNPfwirn+CPv/TBWD/9nIPR//wHIzcMz/+f55z/4pzzm5xz/paLCf+Mc87Pf875Tx58RkhWmf2J55xv+6ARPvs3zzl/5cyR8Fu7f+Wcg8/+q3MO3u36Xc85v9uDz/AIZfknz/3f4kETa4NGv8A55499/M7PCKc540M8+K0x05/2YJSVpu/3WGxa8Nd9aCtatQvhaUqLjfAYbSdiIX/rx0RMmFX4c+f53+EhxTTAL/nQaN937mNAi20iv+CDqH/cTASD/VkPZvo5H1r9e55z/vvHO1grDI1Z/68RGFplF5umxYgWk4DR7F1/8WOxaRrj+Wsurf1nnnNo9P/onPOdHsKySsV4zB3D/VoPbbdKxWJ7L0uCWY2NEO9is3gYmkAQbIvXxVpTIqwxBYCB/4S5j8EIxD9/zmGd0dnvvcf1yz/m/O88hA1NKUIKwPXzPgTC//9vD4ZGo391vkGJUFLo/ps+lMqPmvuYl8WmeNHo735Y337ie6wmxYs5Wc2/cZ6neP2doOA3lvUHzf3f85yDl6wby/4/nHOsS9d3Pef84Q+GpwBYxlUqLBVeJxA/3znnF34IDAvr+rYEhKTQ6PdFa/8a55x/bIi2vzHg3+DxcgO/LxM3QAywjNfvMBeJp03+6SfPGxuXiivD7Xt2cReMncvz7MJgtD5z/+ziUtEkP+SN+4ScsHn+GY1os2/3GB9tdl+5VCwfJrgv7gJG5y5wTe+LFTDGt2jEErA8XOK33FLuBKF4yy3FZK63XC5rhMlXQe44eQYsJ2tBY98XwWER//4HA9/3KWAKBA88c0vRlyKhTJ+5XJSHMXD7Mfp9URw8GEL6zOXyey4V7+HL3NJXkP6GZLz+/KIACrwE5MUHLwp8gAIvAXmxx4sCLwF58cCLAp9GgZcF+TS6vZ76TCjwEpDPZKFf0/w0CrwE5NPo9nrqM6HAS0A+k4V+TfPTKPASkE+j2+upz4QCLwH5TBb6Nc1Po8CHBATG6X//wGuhIp8hXnsExAMO6lMumJlnsIXe9XM88FtvvftjY//YfRAOoLu3ro+N70Nz/hhdPja2t6BBffNjz39sbnjiGUrX+z90z/2Pze1jPAMWAvf1qev6se9/aPxP1/QtAQEMhNb8ax9YrHvAAGFwRsBozzBEngOgg5UKcbvMDQnrAm+/GRHa8299YGNgZO4LRgywEaLzBzy5/9s9AGo/8pzzVzy5752/ywON+wx/9Fc/8FeQpYCI92VsgG3AhoEj+w3mhVlCVxim+4Lr8n6gOjiz+4I7+vMe2KtFM/c7z0D1/h2g2E+eB/CEDzNvkPv7Ahj1DahaAMD78l5oadilQI39huC5D8gHjHorP4BL6F6gywVN9jxAKKAgRDcg6X2BqFsbCN8f/OQ+0CFgIsAm7Np9/fUPTNgf8wZ2EM+Zg3UDUN0Lz8HjMQh48v1lIWH3Q3C6QTgwAOYDb4bYXYQl1C6EKWKpCQDpBsbrgmhFAChWUGbv8Q4X0JuFJTgshHeAJwcEBI4EwXYfGBJqGBivy+Kb4B/8+A1hgfjscg+k3AJBKf+Pjzl0n2D7G1g2JgLEXJAftCpkMmAf8B1mX4AbNCqlAHjovzGx2oydGwKzcGjzu4+VhZZFCwBKyFbw/p0bBsEA5uYf6NNFQKOT+WIy0Hprt1Bvf8O8ygz+qgdwbxWANfxHHqhjc4OKXUazLt/7AVW3hhRE6GcoVwxEcKqnAUTtglqGrnbfGpmbNewC+jRv6/NHPhC8C0MHOac8/M2clEtg+C78hM4Q1fHfwuShigmWtSII1lY9SRek+h9xzgHTd/8Pe0Dl3QcIba38t29Qsu8uRIbm/LUfxDE40oWBumibGI1k/8MXxh/hMJQCHtoVobagCooT9Bu03OAQ6b95vJyVsXC/9wNqrD4Co3RhKnBkxIbYdG81rzoS1oB2saAg2sbbRVAsLuYxJ1ZnmQYzgcQjECg6Ii8ymLaHJKaNMQ34eMLuGwQMM/wvD2WAlmjlwuDeiWnUJhCOtSoYCWO4TzAgo1mALnMmSH/0Y27WZRWV70JM06jmgZlX85ovC8iaYzbKaFHT/t/fweEJjN8nMPiCMBFgFh4zKtTKG/jlHtB284VIBls3jy4QdbT3vN9A42LQLu9iUWh7CpGrvlB/68UVpNAwP/pvOQZBgp7GbxQ0tLW16PJ3cwPNN090DSnsvd6VAPsd/ktJmxvDYIzfKheLxgKrxuzPKtEQwAKqkXhW6ca0qhLj+jyrNkRg/iXTfPuY/m4SBuj+fbEINLu6hS2y6neZbuNawe4+AWK6/743KglZIMKHiM/GjsnBuWk+hUD3Zex866rQ9j5IP6YmQKtR+02M5r3ef19g4ISSNcZI9+UZmpwQPIO7o5dKUG4bq39frIg6CmNTqbkXn5xC82/MX41Ev+GKsbCee+YKGzsGp5QozftSHEZBEFpCcF8sDn6gmND4vjCxsRPEZ64wpacgirWgnPciJObm35TWHXOxJNb9p20M8rHg7mOB8TcmcH0y/y/508eCr48Fnh8LDj82t499/2sZ2H5sbB+b28fG/o1Zt6910P6xuX1s3b/Rc3uleT8mmq/7nzUFXgLyWS//a/Ifo8BLQD5Godf9z5oCLwH5rJf/NfmPUeAlIB+j0Ov+Z02Bl4B81sv/mvzHKPASkI9R6HX/s6bAS0A+6+V/Tf5jFHgJyMco9Lr/WVMgAQFngF8JnLZE0foTRmtBgXsfJAB85K3uh/BMoCphlPZZyFI4JFCVZxfMDdwMqMV9aacJv/MMouG33gtdC1T47IJbAt/QUe++tOUEn1hc1/4GLEUXv2fwDbu/3g0r9Qw2DmKhR+y2Wt13g11Yi23x2X34LmN6a87WCGTnWadIa20tfPdGs3o/3BdAJNzcswtODq7uWfdCGDhrATf2rMQBJst6AVE+u0BhgBC1qL2vX+KBN3trztZJe9jFYu07QEaAXp/B6GHGdH4EoXp2fT9EA/bSA/e3f2CZdtFBmE0c1gdKdQFpXoiBIX8x4k98ICH3Q4CNnrcoJrLtOWGItMX0PYA3uJy9DBrKWGtKSNPFiBFa+BxoV6hd3b738i0ATMwPQ7SoV7+D09F42sJhODivLkQjOECLwJDGuBfEK/wYvA6oP2buAm2wUOYLPwaavjUzMF+wYTBfFuxmGKBDY/E7c9tWm1DXfk+AYKcWCez7QJxQtdYCAPGGw8OiYXL4LBinherDa6G/5+DOtr+tdxMaeDK9bM13QY8Yn+CYM1pSTHv5f+sDswVzds8ZeBTY0Pjx07ZoNS6IacBJSOabR2C8wPKBNiHKtzeytVDyAP1MAePvXQsgSuMCVoVQ3r7H8ciPWxfLAtAwXtSFCRGVNkMkzKYLuovwYIIQqpCwKwQIZhFIMCklYFC3XZouA0iyLL5hggkBBsGcCGIBEEj38i7j9FsI4q971J4Yi0uvXYSiqV0Y3cJlhSBIMRHBVdOC4aE5u1hCGge8GtFAr6FdXbQsLR3wEKMQ9AgPlg0ub9EJAoZiPbvUQgB9usCqMUalApQPmhJ4Cw5I6B1dxoC59DnGNKxTID+CQQmw5i7Cb5yBK1k8DErRWQu/W48AfQkNhQLwCSpe53rzsxbKICgGoEj9hLuMwd+shfU39gSMIgNoDD5uXaxTgg9ICFCIgSt1gKLtsnb46Cc93mktKDcX4TGHgJKEm2XOUviONQdKxGfqm7ZOhWK2nugI0QtQ21qgD7Dl971jEIxkEKyKl4aUbcAYArafoFgsMPe0yTIELUQwaNAubgfGMQgTI7WhbzUghuEP6u69JF/TZhdBAUzDNM7ggD4Gm+9ahkBsCNI0KMKYMBMNuEcwzauLoCCud2BSbl+oYQBOi4/wLuP3+9wf1kVjZnTD3FyFhetjCJZAcZJ3gvlX56DehQCqGXFlxYOUu8eCWgsMSmmsBvV7a6HIx1pQGNWuLENQGJjEb7uCv3uHtYDMDW7OpcGEvuni4vpudS8EhXa2FhiM0ls0L68BtN2xCtYCrXJzwd6tHWvhHQQxheFb+IESYe1WYbhnLaxdv0cX865gzxi4xtbiVhiep+zNkQLjIVDeFIbLWlifGnlbc//9Dc+CdBO0qMwXyd+yW1rc5HRsJ3lZkwhvUXUax5QGs4fEdDANInjH7a5hFJP33nD8s6bvTDsppz0Red01kHh1I0wqIvnvvSwYP9mZEph8i6AIjecQiPbGiHtxZVgCXeYR9YZmGxftyX/3/LprCI+OvokmWxPhGxaKNaNFnblyd1A3TnUkxub9W51JCNBMfYqKuLsUwDjBwNGUslq3SCwjTsHkxrSWyrhodgLPMoKK3z66cVJAnhV3pMg8yxVSm6OGg3vMwu/VOK2T+W2MaC0wJzriwbyAnjdnHo55EerbLcrboaR4BhtTg8aDyJs3ZXGvhTkrP0BLY2BVnzavNkjEZZaftfynfQ3SAJ5dBklj0eL3RZsxv9ycZxfGd2VG798I5CQUnp3uJHbgJjwr9/QeBMfIW/3Y+7kOmIB2fFaLTkD8cyuEnrdQxtxhNDtuboY53/5zv6GpBM1c1GeXOb+1FgTwuzxc1GfP8ulpY372fVEYXEIM/uxi/Wl58cWzi8XHyM8CflaV1WZRn10EiFLa4rN+x1Lgv5uBu8/lw0fPakT8xrMsw7MjOZyRwuW1zs8utDCf9+9+pXnfoNTrzy8KoMBLQF588KLAByjwEpAXe7wo8BKQFw+8KPBpFHhZkE+j2+upz4QCLwH5TBb6Nc1Po8BLQD6Nbq+nPhMKvATkM1no1zQ/jQLPBATOyC7pM/SjDSCdCu36PrtsTIEXPEOx2nhy1nVdFfd547BDvofE732bf2/d07Xw27fz+WRQICvPGsr5KXgC5MCzjUcbaTalnvXA9axNsLcQuXahbbg+QyF7FijxrY1W2Da70Npk3pcdd7vEb22kwsu9hUyFgrDx++zMet9BfzvNzy6bdrBgzzaO8QPIyXY+7B02Gu2cP+uh7DcApTbmnqHIIQzgskBKnl34FCQJiPK+7NLr2vkhPn3WH9h7gCttckOEfNk+iMkYGCDYjZD1UdgXD0KsbotO7zIR4Dhwb0y5l5337/Zox2kXczvhYSQwCAsHlAYWsZddZDunhOCGgXyHBwKUMMMX3bvkdlQB8AAe7917zA9i8W0eMA4Npbs0a7PrDvJiTrdw2hUHnQFxuWEadtwxP9g3QOJCPLwfQNHOtjHfO83wZUB78GAEYUsEYNdAM+w++/e9w00J+KYet3eHSoxoB9naEOpFzBqTd6E9ZOyN5AUJAhkhBGAkq/xg6P6GB9QE7e9m4ACUfg+tHc4pGlOY4DO6T1KstzIB9wAoNOYbOoS+nsOnNxwF6BYPQTVQNPeYKBdriifuBuF4glBCP6DXT1gL4gEaHnwBgyPW9noFIQFus4VPGPSW7YIzAnqDDcKotM02D7YAtvHhgiBBF0mKOICIiAmMBicTOhZmCJMj5rOmxsCAxgLUB6QWmtW4gO0IOetDmEFNtlkzeL7xEDptU3cRzJ9mMn+Ci0G64HW8j3CyloCIdav3G/OHz6JtfXsxZ6yDMQH4gZZQFsbRZf7uY3ALvcxKC1t0OCjrRJC6CKr5oz9BAb5cATJeGpNVbJ161rdYPPOnkcFAAFa70KzezZh1SwcIOMY2FxinhbqjT/PHpGiy7VFZbsrPPK3Bwj9g9Zo/+gCoZuUpCoBGSGwMTilsF//mb9zmYxxdYFKUGzrdaGq/AcsxZs8Qlq9bATFAkoPQIMsEIii7mg+gsjp6M6fAiPXpNXloWB+g+bYRMyQsLRvmh/XQlDoXjuYiYBafBVP8Qiu5TIaFYfppVf/OstGUTCgt5sKk3IuQtjBMmORHPeDsJm3xXQQOY4Sk9QwsV5eFBM/n5tSpPiAhRuUW+FYWjCZ0sUZ+3/+jB7xS2hGU3gKiGyExdvddniGINBc8Eu0H/drF6hAEysPimlfunzWjJDCpZwAsFWy5WF6MHOQc+pUiCWBoXd0HLA3UGbIXjTxPY3OluB4UhAvvYEKwcBcry7JVuER5QM6ymL4NTV0pRVY2/oJEBha09i6MjRdYOmBP6PHcNAIOcYxu3Gv4uBDUlDw+zKoQQjzTURAsCwwYut1odcJDmVWSQUl8uxUQBPfxNBpThFFJKxAhhmyQCIypTRqqEoPRQl0YgKUA/MNIqtCqL7AYOm1r6uwdBJP71WIC/sVgGFxtxtc/7vt/Y7AwXAWMBLzowhQsAYRsLe3TaOZpcRMCAs4yIaDLGL0TSG3rH9yzmNyzakDEUAS8hsiI777FJIDBzz3LZQKQM2aM5bsstMtiGlN0Mx5o5Sr2ti4DPYwrpr/pZgzmWoyATuhKaFhO9MsbYLHRjXWCbsaAKQp+uzXHPC7vsV7FLRjZuhF0wkNp1VT7phtUM4HuWroZE3pVbLZ0s0aURN4AZc1CGavLmrmf0sH0lBe6LeTdb9GNcLJIAKn41Np1Ld3EhRQu4XSpJ/kpCQiNz1yti+LlaUgPIcS6AwhA42EC2iVG9XLSrXySpDLvW4tggAZj4FwxWnarBVkCzAF2XB1HEyLhTCvT7PusSUVB5mKCFdKIpTZgtdCeERP4J4J7t2e4Vb7HXGPkhcSbA8FlIeo63phoHBrN/C2eGpHiGe6Ad7Gi7rM8Gwj7FmVi4dAkxeDdLAGhpFnR33Nb7sqFxaQYKo3cmFJc6IiRaPncVmvlPebfOm3QDw3LCrDoaLZuU0JqnK3Tuq0EB7ydBmd5tliMC2cMxmSd1m3lTrFALErrtGhd8yfg6MeaLZ/yBtDK+rVOi+RVvWl98Q6XffmUkuW6UUzWrrofdKRsfzCmEpTQIDTJlnj6Eckk+dyhu96AWcOgfGEZkm2PL9vC7+QW0JJV5LWAJskfZiLv1vksD1MvUDamrSnxPIGifSygysK9uGQ0NSECA99j3DAGd8KY+Oh37YUEBA1M09wBvQUgCLQ+QbnphKEsCrN8Q+IxOE3LcuwCGLfCHkLMGhnbDXnn6piDsW+BmGcxCcXDTWNZsrLRg4ATPEx11/xjEvTFxHeJLItGWCUICMG7uoi5/M08rfddj1GMZQ2s67tM0FwEQ+DtH67XXhSwZIy6jS068xtBPsFinbmw9wlTBJxSEo+sUHqWIubaoT/B3eys9YyfxJJ7/opnvxcBkZng52OaZxdT/ez8Br+1aBb2WUMGWQZ+3VvNHEx0TxnabzPNJtKhJ/e4BIp3ZqPfYByLeh8h5j5NRSjfmitTL/Z6dgkkLcwWau3vCOezI9/8hpv4Vi0Jt0YQ/FY9yIdStywHC3oLh28SdK7rs2Pm3OeSYtJn50xicHHnrQiaLyYkRM/S+QSOW34fT9eYaPKbEXvvh3iNN2NOm/xZ+n/oWS4WQXiWOuepcFkLAb5k7V8bhW9Iw+vPLwqgwEtAXnzwosAHKPASkBd7vCjwEpAXD7wo8GkUeFmQT6Pb66nPhAIvAflMFvo1zU+jAAGBqXordQbCcIPX+pLcu/zz7jV0z96KjZdnqVYbRNKDz9oCgbpIp+4h8b3T7q+Ns2Ao94xtUMFl3ccV+52cvHTzAhJ7HgjPM8/GY6/GeLalZc9JjRuPPZ5n6U6bcG+hWG107rngOxdpUuvxrGewXWXIhWctbWyMevatXsQ2xd5qw2OPq86UN12lZW34PksH2wOzh/PseGx7Nzbonh1Pje+kr99CWdun2Q29HZOULZq/xXe+92zbwVhcz9DM9u1g9xZT9+7HBmrb3w75vZlnATGsHfF7Q8imGUa3M7mtSr3T5mGwD8K3GzPgKsB8NuTsg9QVLwLYcJPTB4q8Byt37l02Lm+hxYwgHTa/gmP0TkxsHPZA6hbYvbBPdrw9twuN4YzDXgza7M665y0EKIe9gnvD0ganudoLuGHtYDs2Q41122x6J0SDHWGbf/anlgl0q7QrL5cPULcN6jwLwAg2btdZzn8vcAwKxjO3YBIOG3HAmXeDcuMjdPaOtvWrd9uXsB8FRWC/a/cY0A6Mg0JCi3udjdFams+9T2NH3QaeudwCba/Jhh/hu1HU+NCGN7SD9qqrKG0+2svzN0r/7scFZuV7xvwlypCA2BSCIgVn76I5EdlutEX2m5XKMFIIT0vaGOqyIda2Peaq1ab7FhY+y+6u3e7tJB5kwOYVbbewCwtIoAAIjRW6cy/ft0i0p00sAMgu2g+hwTI8u3ULNJgdVPO9oSmUAI0NClJv2t5J4GxyAmDePXRtsIE3EBDAOJt1a0ntQtuZx1x277dmIawTwbVg26Xd7ykWCssOfBgoY7KDjV7gKGgXts09v4UasItvrmp69oIsAP/BNHbmF8lr8yxtbiwLCbJRaOPUs3a4F+UbBo2ls2a7ltbJWngeH4VNMyaMzwvA7OaJsbezZ6BGngvBW9pRUqAm4DAhzpsnJaU3MaG8aUeoCHuI8zB3754tBrGLi7EQ0KWZMy1Hq2IihEijM6t2mxHcfdpuzSFrBMdC4yDEtp7k5vgOKwCoFsLUN0EuuBYGihAYtF1r0BM7niATd09g4wBNAA/humDGNDomhep1HxPdmCUWywKyPlyMhThw5SyWMcEzLciNxQKj8BuWhaCnlbgkaGRRKJC1hjBRFpZWNlagyiwMyD+kM6Fkhb1zMWxgI9bFQvtvY+6yNgSfcoGIxXQVphEkbhlLQWDRMHTromzRH1OGJAhxwPJaR1p5rTMXkFI1XoJpN7qLImLl1YgQQAquCz8RfmtEkZp/LiPmhC2DCzQeVrG6I39Hd8KPN3g3WRgwfOvEjcIP1nqtIUGnnCmYyicaDwXHghgLBIYx5Ip/xwTEw8wPZnIhNCZl/mh2Up+2p6FoXIQnjQgeY/HXadWFVnMVYGSW4L5hQbluYa0MinZDeOYQE4T2jOCYzftZNAzmsqAIbuwWkQltsQAHCYVnEJRlgfdxITjBDosE2+W3mIT7QzuBgLgQjmDmT6MNerCQFilYfOMxTspAkRD6EUKXcXB1jBmcBp3ToDcaluUmQNysu9u7Yi6MlULD8L5DOWAs8VRYJzQE9MNslBWXiJC6aH20o5FvhSZuoxTQeTW759CJ51DpwcLVWWKKjUJz3QrNGrDIaEdZoh34voswGDcXjNXxndbZuuJXa4Z2QoNQx4SGWx8fEkq86cJT6MX1chFa65CLqt8x9xXtuPGArAElf3QCwmVAtNrasyj8T4OHqVI7IJBxIaZ/CuxzGfjjBi+GCGuz8GiSiRnSmDS2QZkoZkXwKgaZPf/AVdEO3mkSLmA6ViY0LouFyes/a8wWlMDzJxG7wBUjWRTCRxsRhOIrjEVYJQi8DzO1AFwGTOq3tCaNw/y7uEuYKTAhDc9ycUkDbWYJoGgpmGiHPqwja0ST7RkrW8/i/YCF1bNU0EUL05rmVG0F37xYBnaJsFJSLjRD7xjJ9ynHSl5ZQd+RdDAe9AqsuF7G1ul4L61sTlw5a8g1r0eyMaMHhUKxUQ7FDx0kVP2GsRIemp5yYLlh1VyUtTUqnhEv4hu0o6Ssfy4pz4CSNWbryILFd1w7iQWxmAQNvuv7rL/vs5hc5a/fNG+ShIiswwZBTDOG4mpZZJLdZdAmQmgQHEEqqbWwGJq/vqbMswbHLTIo/8aslbayUMwiAm5lYN90DwDQ+Lewy/3g2ohjgTF5dctbgUZL+G1ZjbWUmIimi+C0D8KiCUFA8AVa0s6sLF+WpquwzHgIaIkQSoQl6+JuYEpJAExqvhUyERxCaGHNd2MAQklYMeJdULQKjdDcMUAKjfCw4tzhLlZPzOjvBJyiKQYoBqLY0JWgx6yr0PCDxEVJn1VoMlBot/ETBuddiGFRxcwAACAASURBVLv27BVjYrH9Fj/hrT2XZGt4tv7Fc1xBQsnNW35wzzpR1gTnrki0NhQkIX9XULUCYrEstEVm3jcFB7LtYYvHrC70uhiANvMPN6eLn+xvTKBJYrRNiXZwC1+fAC56tNJVA6XxN9uBaLSAd8mkbYDIT6cFEZcmMPYuiQGM5W8Fg93TYACzcivuCje/4eZZQMLMFfD/XWIRSoS/jrFyGdznInA3VNfR9pvVYlloWhaB9d1gFu0wIOahmIx9L/OnzAi6d2zqlwbl+hIOLsNmZmhb7iRXyLiqaPRuysoYKRdWYnsAcDchqP19Kzk9J36CkO6YCEK3aF4JH1aOu0VZsBRdGN3/S7wYV26++2jNg+CysYpbhpBLSjET2s2m5pISXLxz007cSNkRBoIuqdJFsPGsZ7/khCkaHePx2QSTmz2g0dvXMNE7TYYAtDRX5oa3y2qZJNfnxuqzNhbZYt2NBgiVf0x2A0ATsQA0uqtYYJkHU9DWxnWPh4/LDWIh7jw85hGjMPF3i3yBIZP+LMXIdbTwzDKLt502pJBZKRbCQt6dNowVY3Db7lS78XExjPXeU6nG3zp1bEQ0wDy0NSHbsl33WSXWCFNzYfdcQApTrQbaYZJVAp7lQlEkGHqzk+5RUhQE1+cuYzA+MQ5ltokHz/k7b8A6++/N+HVamLiUIN1nQlpbyQhezU074zcfBVGrBFJaYhRey12PRDCM0Xi+y72TLvtisZ5h+U3OfQHPfSEazfKsbgTz04x3gVLvEFyR5GeHP4qDWJk9OKbnMCsLchfPuE+gTfLuvJK2o1k/NB7WahVE3zQe2ufZJh7BoK2etTXiTzP5rMgz2nnvXUDU71iclMH97IfuoTkr+qwtDjdHjNapUfteQo5Rn7Xx8bsPtQeiAN86kNU630zcdylCVutZqynaH5/ehXOe5U5SBs9qXiRDKIC31lkCR/bv2XkwvBB899NfUJMnHPv604sCUeAlIC9eeFHgAxR4CciLPV4UeAnIiwe+BhQQdz4DDH4NPvX/3SvXgpSBeYZcBSeRFnvWeEBqzybes+YMsijSb3c7UTOWXZE6XnxPlPA+6eRnAZZNHQHY3W3Ds7Ie0s7PEK2COZmbemEt1Us/b0vU7tsfEbA/a6oguJZ9etbb13OyZXcmyHtlTqRia5S2Y7F3IYVbU769p52P8T9r0iAd7n3P+tFKoNgreHbIqNSutXuGgJWixg+yWvclyHXvWTJDNtTaPRun7KCd/WfoYNkvz21mre/KVmqK8ew5MBqb088aarhXR5R7Du7Jxj1LrEi7/8AVEESQipQXth+yl0XGBLJUNzReCx7/dN54z0ntSr95zt5DHQ/dBxUHh7CvIj24mShpUd+XuZIe3F5cslOyK7JIJre5f8ImF0+z2UDbRSVwUpsyFphlAXnStjIkhAeEYTN4ds1tXhJIWZglpDSgvQ/fk1FbNKu9FBt43i2bttkZLYDsm1BInlsG8//o77s2zlZD+38bX+YJ+bDZF3sI9lII+oL/UkSYkvK40+VS+9LT9lqCYrR+FIrUeyUIyw+Ul9Sp+W1/Mb+hGAi5tbrb9/h/Qm6TUqZs98RkjtDK+tfIrm+C7FBG1uhuU1QK2TtvdDRFZKz47b4nTQ5hULZr5yelj8Y/IwGxQ4nhSO9CGjzkA7BVmNHCbY47sBvtFBSjD9XakTYEudjn2nm1ByBVt522peYwg/Sk1G+4Ie+1YCyPnXuMuU3Y5P0xH6IHJWgsCGXvBIqYVt+ewwTG2BEfXGGh64HigP3CLPVO87HRZmGkbzeFGRTDNymUbYKGyc3Ls/L62z1e2pYmtx6086apg0iwygsBMR7ajtbFnOa21pX2tI9CcOzIB1T0nHswSayBfZa1dsE6rH8dNpu7zTlrZzfamNdq1cMZ45rrpmdZdvO10ey53RiuYR+FaTzbYJvVNC/rwZIsWrsNZbxL6Fb5GaN5URDWZC0a+po/Wm2nTHPkLdgU/f4JSM2q3UCYhZmwDEy3nLrJLaq1haG55b9Xuu2I2qEERbeDaie0i6uGqSyO51azYXo7yBjSRuJqE8A7WpurQIMt9KCFocm5DbuDbtwIYgNwe8Qaj7GwSrTMDWtvYWrFv2NpYexxhH1qfi0M15Q1s+BdxoKmhIcyCoznPotrV9zfbdbu2eoEzU4+zUbbh8vyHHcN47AkrMHW71gDmpvw3IqKe4t5zJvG3/2WICmY+VZUdVC0n3Q3j67FKJ5ijfed3FHjMC/gVBiurqBONmsJwPYYwyf2QwgPj2LLACg81tg6EsbuUaC+QQFDTRD+lBilhmdZbB4CHk1RoQNl450/LAGxMwpDBOl4w6W3P2vw8A6Pt0PMVGFomg9StE09AsAtgTh138LmTthstDC0BALb0cydCHyISAi82CULirjwO+7XSBmRaQcuA/fLHBTddBEAFoarQ2Ns8Q8XELMSEAiBQJGeRRdwC0QjEIEX3WPhuC12utFtxyKWsRlXS811NQgpgbtBl2hgF5lrym2h3UJFW1CLCO7hH2OpzzBLhJkxApiQBW/3HO1YLwLAneC+YVCXjV8MZc3Qg7YPJkSwMahx+xvLHdR9wZreu5AUc6Zg0Ym7tF3bF71MAVNiASy3hMKmofGHHjdP7zSOBROag/V2j4JyD216Dr9Rhv5u7GLlSi/ymMSrfmMtQk5ss/VvmYDQMkwwv5YkshYFpRgX83Bd/B3hCIq/YXiuiYs2sBiCS4tMMPJPF66+Euo5khuMwCJzK0JXMt0WgCBiXO+0sC7uCZPrbxYZ/qnFx9hwOzTPXRBGKP2OIIJdYKieI0hgD2Ij7tpazEUto5UxB/dOoxJMTModqPdsmCmCiEl9z8K6WEPMQrlYZFYhPNbCsFnYtZi7Xu7xr4EbXbteW35wr9eCQK0X5RBwcUGO93q5x1IZK+EE56mlKkEiGMCA93pxc1lFjLgYPWNmpTB3pQxbwGf9CZ51sV48hQrCeAmEmcW814sLR4HZ3ef1oHvrxRKLdSghAoh3OyZhYfXvtvANWgag2ocO0eGDeVhg3lkgBpnvb7FlK9KqC1+HmOT7pakNMt/f37gcAR5NmPY3AYFhJh/hvBMcgsa8NRImJBwEg6azKLmGfk+4+M53PQsFQBuDJwgMaenO8CDgLAwIgr+Zf64M14+LQIiMHZOnVTEJH5i1RXwL0nEPFAoBIgw0GKxb8RglZN4sKpcEU+VyWROuAbeLlqM8KhCihKyTezdsn1vIGrDau17oKTFCqUiYCM4JZu9ESzQUFxgfV7VYzdgxKuWCDhRIsCJxGxqy6N7FNQ6nlcWXMMGEvltGc+tvzJXLUxPtLD6lsutlDls3tIVi7qELHmLdd73cY7m5mLyIGx2Nxwgf5WK9jPtdrEZALDKNmIlhyjAO6XQPqCsEauhTg2DKaO5Ok9qCH9qMebcIrmVggidzEIDMPQLofXedwTLwCqB3LgPflYTLwCuAnsO4LBsLIwFAOFtQDMziYD6CxwXJT975drBO/u5WPFpQWbiwVcvAK4DGAtdkUTxjQWnO0t7LwASP/1z/WK4SV9IYVwC9cxl4BdA98R5GpjgwpXeWThYnyib6+wqg55aBjcXYgroTFMwtAPc3wlwDjC28WwFsnASPQloBdG8ZeAus3NsCLIKEZ8KUUTQsO7zcCqDnxK/W0ljX4ru3dTorgO8ExARp1PY/+LuIz0/eCXoRv56GIkS3hG7F3hZKeY5mzIe/jxfYg3DuktCtpFuN6p0CVa4e8yuAZaVqSk0ABIeSBojNmpVm5u9iDEEfwiBwIEJWVADNZSAcXIbOoeDDspgsElcTc1ekRcBpT76zSjmKpD2VrdRDF1q9TIsAnnAz/eIq1rxc/iocjCAr1JkkrDYlYCziQXQqzbw+PIGzDxVCdiscucfcp/YVBNzcjNDRm/YVS5oj64PxttyXIkXvhBbfdBkji9npYVtHJBkhoeDeVnp6NoWDZ6rP6J2VEMs23rD7lLwaHEpnk03VsxBkQlnFofdW2chDsP7va/oJyL0wHvBDmo+ppVV3Q8tiuScwNUGuUxfhQaj8+oUu06oIRrvIEGweHxNzZTBQFW29E8NhFtrhbjjg9xgVo3fSVM/JRFhUWnszaO7TrBbBWOTy96JBuFYW4O6CQpEQGjGOAHwv2RsMRuFsUI7G5uBdd4GSuIAgWsgKsnonK4sZxRg0flWB7qMfTY5mrGAxlHvcCMJJ6Pjmm1gQv3FxWBJruIVd1Z9Is2N6QtFVJSANjLH3uRQV4RE/bS24uIC14SpuSaz38lrQWIpfzFkFonsUFY+B1qfkeBJdYjseDYW+JbnuW2eC4HtcYNasq0IpSpRAb+lFiopBELC/v2fx/HgLRryQtjJoWkb2Zy9SqqhGYHdv6HBfDIxvu4PzPEa22DTdpj3do7UIBuZcQrlnIWlWWve+x12jCWjdu70OxrF4GPc+rBHxMbh33scoWFDChjm38s1YWE1Mhl536yGaR8oXc961GxhLwMiFye2Mpt4pvpBQuOtTxDXuUVj3CbTcK9qaW7NFRt5LS8oOEuj7SAbMI2PGutw9xiRIrPmzeg/3vJMSvBEO9c1i0e+eZv5GGbLad/lBp9RSkJ3sZPziXEqvA3du1ATFSPkaR0e+RU9WnULnJt9oBIqx2GqLtjwrdrIGXLT3h8F+CKyIOfjvzzD6GLrDdS75eTewt7b2MeZ9EE/PY1Ra9BmU4ENHLhMgGvF+jgYmGG/VJ7B0iPHsOXHVW43UuESsxFf6HG3Pf76hGVxaGuutBn2E7S74QTPCYZzPmtNxaWndZ0dn+x4l94wuH3uOAnx2zDSl4XvPzlaxDryQW4jNgdXi9j17jhDzOLY6M17xHOX8Vv0Ri/qsRsRzrLt1uC8ut5T9l/Q/e6F5n1Dq9aef5SmAr591u/yKJ/YSkK+YZK8HPicKvCUgTLcg8Bm6VVAlELrLYJlubsl2S4yWsizM5d3C1H1ZFu7CYpJ6jpsncKrTx64Ns8z1uPv/wk2BwCyEo+fkugXZi+/qng0wbtOzUlNujCzasxJV4zDO2xUVSBvfW+PgIjxzc2STIAjuVqfGKX6RYn6GkjUOSZXb9ZOpsp42wO5LjGYz8RlKWxpdouP21RuHZ56hZ7l15nyXstpUlMF75hLanZc5fNZ32TjEFXf7UuNAP+582b2dn5hQXHpbEjEdXnzmKuJTgf97NPgzAREsyy5IH959dzGXLIfgdnFCBkZwMKDA8A4oBWAGKoOyC8/PlFUwQYH7ImllbQgUxrv7sNqfkRUiOO3DRBwEM1EbPYv1cd+GngDwRh4jGqLwl2VoOk7ZM2AJfG/7Fc+SElLeslRimr34x7J8BG6xQ34jD08pWMAF80l5o73xy+QsmtdmXA0G7nFQSjI4AKV3vMKHl5CQEbr9cplB6XnruqhpqXPxIHjIdkU0dpkqO/fWblucuie+lMCRNr8F0vfLhu15gNZDME1IPLtQd5ku8afM1UKAfAu/+L5x3AhfilomEm/dAokH0FfMuwG+pBMhdE+29B0vPhOQOiciOIlfxCVGR2RBTg29YgpaDSMJjBdEGOYHU9ZArGdq0Cbr1Q529+r3hBB14uueidE2/qmhXffsvkpTSuMGLXCP8NpnYQlqxdkzoYvBZtoR715gTfOq82L3aFeaVKbI3Paym2vsdqc3DRsmSSaGIG4ywG8JnHe1w947CRwBwDB1oOwecCSlxIrcsHVdRmT/BKcC4i5MR5jsQWzLUfdpWO/BA36z2SDjAvORDWtnund2/jxLR9F2gXVQjNbLvtBmRu0dhZMDd1mktTWkvCjIMH+9sz5rPI/de3EfbSkGCmiBsLKMdut5R8a32c1Q62SCoLzL1D0TkDr6cTnuAde7lObZHdP6s5qIVCCt0IU5EIVgWcBgK+4HafAMeMa22rEANoqYWHsom1q0QBipcVQXIodd5z5azP93cV0wOIIizGphC8p9Mm6aajNK5sxlw7wEYjunSyH7vdSnnflcQZuRFpr7Qqns8c8yOjIm/s4ah6EyThbW4tBmFn3TviwNRvIPBRFWbkGOd09jDE7Aaf3FqvkWGlg3jIs5NoWO1miLobYlrecCk7Ja3N9csAVNUkT4pz2yOihSXFyb3SdKIUuB2yJYF71WpPZT0Ho9AvAVmDA0SmiNb0GY0vEUUh1zeET2a1g6dNkWRJUhUPTW753wEBCWYAuBaunI1WDmc6V2x5vGZFmCaBACC8fkmSgNlOsQRITJpjEtaFfQABYkVGb3ao5sg4n5TdqZ/HZCg78nPISgjaVg3tUVICLXkAZBhHrH+l5QA4yJeMvQ7TgHzsuV2h354PTl+e0jWTx0WJCjbwVh4WYs+NI9u/31z11YPsFlkcR5LWRxFKFHY/tWdw9hDGmfiBu6oEnf4gWwDICg20rVPf/v+7QsdyplAknBWnGFtoWnZ7IM3MDg/tWXLJZsQZieYxkJlH2Iu5yCK+pZHsmWDeBZ64jh8SKhLY1M2P2d90ORUrrVqyw27UaRZxiEFu/Bi6XDsiR2lW3o8HcRwceDBxgg5vMRg+Yftmu6GCpmFOFrPL3gLwMmSG1M0rzcEItvkjSai8/cjjSLgzmLQ+wMsx7+Zhw0eN3l7ScQNn6871oo5tRlXgQaLIUG9mxBNwIyxWIQixSaGLqVC0XTWKTV+ISRxkMP5h/zFviJx1gThPY8xq2fGOYjZBjzxgRJOGBCGLc6Uhr7Qtzv3rcsEGE1HzQRpMcsWSTz9t9QBW2CLTYKI1tbzEtJoCFacOW4bvn4hF5gbE0IDQuV5Qk6YgyEGEKjPQybh2ju+9bDO2oCt2BHysQ3BfhrkQgqi9yxF9bHWuNJSgiCoY3p7WZ/4+lYbWPgBdyKvHIJiYf3ipxgcKMstl3Exckz8QIV/qOrCjqLy2+ktWzfu1aD3iDG1aCL7brh0Ith2rb8d1f21aALnjSO1aA3KHI16ILhbjj8NkUuIMUMdte5egJv12rQu7v4atAbNbsadMF1N1x7MVbcuzToWlDjWA26FtS91aBZ0BIoC4tfsN4N/17MFovkPjdlLahvUYzoI8ZbC5plZFly2UNhE0b0Du6zaGPCh9lZAxaUqwea4yIMPBprfJcQUA4EnjDctR7cSQqFtaK8KHICQxjFT/EzekgE/UQCcr+QBJcZ4ueyEl5IGn0YBkbghMkqsPF3xBPwETJmGRFpQxqr4h6aNt+aSUbIMD914067L7x7fetMMutz1xWYJKKAiaym5UvLJJWV2+Me1iQjPsLlW99wcdqf/8y33u7rnWCUpt1zJvjiFEo+v/GX/ZHpAYsoPkCT4PW0HD8Z01FKBKYAVvodRIi14F6yDhaVv+1dxXm0JEaTCWS5eQXo41mClaXc0gEZLV5DrvUybeW7aHQzbdWQfu958ww/JoOZl7L1HbcwbuXf7aWIM9GS97HoYjzGWklnu1bh73EYC8L1u60XuRX++1MBDHpN0ppkL9k6h60QdC84Mc2cSfb3QG8kfE2ye4tCXZPsnnRcJxWtSXZv29mvSXaPlaNV+ZRV1vn7nguxJtk9AlxWZ+fvHiZAcO7Szt89wl5WJ5Ncp5DqDWR29oCbraS7j1WgVfPdd/6+xcVK4+783dtKzubfoS8x430uxrrMXEXMViMDysw4Me/OP4XR0QZbeeqev9O04rwqLNGhOn1JkvscFMxIUcqoUY5c29LXhIIyE1+JkSCp6xHAVaWgKMudv3FQlt5p/VcY4d/UjPA0ZO28s7MK8QQe8Ny6qd6HDjKaP4iAbCHSVvD54dYr7IfdC5dPOPbDMTRsjgXIP/b3sl0GVjxQnTCtysTRoMbBugQ1T4OyAhureCdhojWNzwbV5uZpM0JaI+c2Ki0cgrMeNKmFDyxXh3PB3VpQ3+JW0d4ycuKHLd3lVvGLaTSLj+m6ii2qZOucwNWgXB8uV7n5XbQ7O1VBGEtF+++ciy0oKomWkhtiCkA9zHsfmLRwfe+zJ1SAvYpMMM3tDFpffQtXbiszzTtFJn5gxcpO7fEMlA0FW6yy8H9jkJEsVllFRiDFwJ1DmCKrln1Tuyly70bvLOMq8jvp9F6REZBNi3GlaJ52H0uLmYjB7v5G+xS07RZcIU6lubJbpL1KMfeqAcdQVbD5e/sUfPEWMgZrnwJTV3fRvfYpOsVqmxmk8bh/9z5LGk82bvdZpJuZWJqOMGxNfBoPY1TH0TjSeCwIN3JRwikegr6FT561yDJ79iJouQ4SraEAYZP63X0WmS5CzqJVF9I4LDam4kbd+yw2T7mN1nL3Wbbm/UsKhh50IOwSIdXf9C1/Fz+IH+99lgrAKL17n4VykRbnHu4+C43fITxbAeh7GBw/Vdq9+ywlibih9z5LBWXGd29bVLmYW1+h1/ua/PxC8QT3itbc3HAbK+5bkIVNtLFi8BZwYc7tZwi2/ffC6TGSgWF0MPa9MLEJEZzKYNfymIjgfndHO/xTACfoKmvlufZZ6laykBV+rOQCgdoNRc95jyQEzbyw/Y5doOnvQz8xMgZnmnefwvuMV96eZiKsC9Gg/dDed3ZD0drQlDT4ntjkfaxyLWtkfBYpS2C4NZiepXsP3X7QVvqdZedmbS8vCAjjNL7dp0BXiQWxiazdIhdqmkAhiqX2SASCSNkSoIS2tS49b25cnoWlmDM+I3yL5Kg2vpNudxzV7AsDKDyxTBerTmmJh+6Nb+svNW9898b3u+RSAiLTIlVG4971ChbQPoQPLUykrXkpWZmgJTZGwWCswr2zawEwLNfsrguh1Wg+PuUNj+Z/yjYg0Da249IgDIbAwIvNor1oPhrafy8uB7FoG3tAd+0K4UFU8124tcCUMjBXJn/Pq7CANKl5sYKLifIdlo47sQeXWkQLzTILQm/YDEtmXty/0uYtPEtT/fgeq8AjkJFk/biXy3wYTmLAODs3sffJDlo3WvTGzFFcLJ3kxd15E/14CZh6FSF3Gj91ctYqQvEP+nOJ7mO74fx4JGh7HwPN1ay25O7kaU5oKKZYrBqPwHryXG7olDCA4KPVDZ3y7W++O+m0B8Lc4C6gO67FXXhjwkwRDXCfy+0eItAGxRFLIO6ZLMezc0gQiNl9Ng4C9ayuwMT9/lk7Ur48gerAy8ZBaDCk9OQNdmM5LRymvkF3tDdtdOO8vLeN0metOi0AV/MGV7I475qUXdbU/9K+XJFn97gYFNDimnoFC8EiPAM1igVYrLvVKOGn1G5MWePAeM9qVmSspL6fncWChty6ZyBPc8YD9zjQA3/cxWrGYX8od+8ml81d7vAz0CsvBp22qVzPo611vtdFzPYDEhCbcNyG+0e1ueQy7MHsXk7Kmd/7UBiuB5dA2u8+aMY9maxn/X+5djSimGYvC0fKbw3qNyyKcdztUBNQrtyNbmX5aPF1xfqeYJIWfHZADhfKuG/BpSQ68u1eNIxqDPchNqwTi4au9/jyrRcD570WDI24f/Ulq4G0vSpK4llPYn+X7i22aYyeZUW262P3BNKsICG7L7xiTjc/GJ/U+jO6iufMZ72M3kvpiTtuuoq5eBPbCbJnrEVYth2fcaMrXr4L08R01uGunsUPkhnP+PWbERBQBJqXeVof2IeZYxYCETsnvQExWSzAHgIZY0rbGchdBluLUlml1eg0kAyVQPs+oovG4y/Tep2e2xhoBRkYbsVqehqeZZCFut0W2kIsQLutYBF2GkaK9qYDC0oL0U632Q+Z632rocQBYgBxz402ZSXFX3zlW+PR+ubCrd2LsInNKKS7TJhLys2VzFgGYGG4iPZBtjbde0FqxBo8g/vkJwJg3W8ELUZnOTvffMcn8Ld21raDURNsFhWtaxTXczKV3Fv8dSPAEwy0X4RvbapYpRvlLcvIpRILrWWtLwAFvQ0njIPyLRFyW8gf4cE2sPiE2+HQwzQcP9xLN0Avp05K68/UpJlNE8KkOwHfQiiCdrekrOEYi3A3iaC1S9duOrM8v8VCzO3aLl6yU2zMd/DFQllMxNq6ENpPbpzGrc9TcxIDWHQ+/TJaG5BSidy4ZbT6XBEsWmovQsU/R9cV4MCFtLsAdmMcDER4KIS7KTTNSBDqL7ba2e9pYzRey0gIaE1ruYeH1vHRut/JBi64Necu3k0yrCkXzVy313JJFN+4e+eyAiDpoDSLNK4RIPcriEpz4gLiE0mcUA2rMK2DNV/QY33aoLjrC9YzIQzEgbu270Cgtf2R6SCpAvSAXe08Ct4xKY3YhYmZPwHaNhhzP8CdPPp2PUnyCdSNHm2H1gBluWRFuiw+K4UBNsBlVTCUhdnzzj1ncVkKzEdDdQ44LYvRCPHd2zcIC6blxqzFxNB8cEElunSZh4VgGXe/x/12/GXSMFTgzbIxFo3V3EyexcN4hJtLtHEOFwVTEBqCmdtWu1HzDaPW+MIi0dzu28fo4iKxUmK6VTwEiXJD17snbx0yzdmeTjGORIz5+se99QKC2hDSICCNAfNL2ohTxbpdQY0oPZvAy+xh21iL3SYIksRduvflxKHcWjGdfbQ9jiNQK/oSoFxHvPW9CUiEFwxu57uFCyCWRamAJ8LLVQuOtkWMD9DOtKlNp9wYhPdRDHq3v2m/gp+4YDuE5wLIet1oVK4O4eRfc2E2C0HAMBMG3PPF29dBWEwf9sbCRHhQ9G3yvFgwc+EW1A+L8Pktgbr3ZyI8N5OmrmgKDSgJY158kTGEZ/Lf27nROlVGYG4Cy9wYykr2CXPeiox2ZkUJjrilXWlWgvDR6HdfrXbSudy3IjNPltZ3VpGFReNmto8RswfJMZ9tGLhYvMVIeQ4v+q21vRVZmD1eAr5JkZkLWkhz3/toeFEWVKy2ioxilXK3/7KQGmN4B3WJ8H7YUbyhMwVPzDMJv7vi1XmPuV3Er3gGQRD2RlIyu0w8JKd/k+Zw+mIFJhbTLKx5oRn2WSwqZouhaRg+/jYC817MyAO1pwAAIABJREFUSaBvdCutxzxj5rtJd3UO0pPcgs7k5lZhaIxxQ09kpYzH32nD+m8tTmkxP8a9gD9MTlir5uMeoL94KNSsZ1hr8Zf3LyjQPZCYNuJutAMBoc1Z2+D3ntnm0WgoJsqdI0QyUlxRrqVg3cXtCULDzcGECVwMbSz3RmNpXkK5AoehCZT5V2iVm1w9Cr6w7vXh4r7xWgTjN0RoO2YSBnSuZDzmtyWwTbopw6x4Rzq0n0dh/iQCwv8jqXwwTNqxAWlojN25DgWUtBiLQNtzyToSIQ2NsW+s1TbFzmrZ2SS9GARj3xB7DO2+FPQtcNuEWlBL4xA4TOT3LBshXwu3IDdzYc0w0WroGy2bhkYXLhurWdsYWR7mH2PX9j9Lh5ExJQblMlBArsU63S1Fubp+K9XJPw/Ksq1bb4Fb0KS1wHAs3CIkbkzcgkbvvriYipKieLb4jbX1nGTB3Zt463IgJAiQsSx0/kYrbw9jCojSTOC2hWl1QSzdIohv2D8Lauz4rGMrSvtz4Xgn3FuJkVz1xaRtT2rr9K48YPdBgnrUvdCHpMt8ZLE7de4LgrGdGU2apmEWFwzmg4vGrFKMhiowtYj8UAF3gLJtQn3D6FdbsnCEm+XYxdv2+MawsO59N8tHAIPSLBR8Ye0LLvQ+roHMEW2KTjQxYdkCMvETZq+6sQX0rPgkLJvAco9fCJLDvcWYaENp0aaLsdretdvyVcbJ+zEDJWOTL8TAoma3jIFgblEbepkzxlts2N2cfDF8NDJB9w2Kk3sjTrq7yy/8/j6egGW1O27bYSH7W35wgyCzfASUleAh+NsW+lkza1VszPIRYkkbSt3650HJkn3nu+R2NfHChrce4YYyY3IfoIlXy9+aeN+9mti76/tqAquJFz27oEpCzLWjRVyrideVI8zcn8BrNIt4CdOtJr5Rtpic9cF8GJqpZzVXE68rZwyriTE0ppQlW+vkd2v5tm5iAYN+x401Rgyy715NfL+bYjI3jLGWz/tWE6/lY/VZWYxBiCmOzhdZTbyWjzAbU+lrsYAEizKA1cT3OSCUgkQE67SFdAtLX1cuumJ6qWAMLY6gtNY6+V2unHf7huQHoSbMMrVlVNc6reVb6/T+3beAyLTYPLKI3Kei+i1KoaktZj76QuT3HBCDThPz6zFaabSFOd8FRauJBdK0C6FZTbwFVb7DpFscrs9aPvfSxMay4EOBP6FDPAzNJakjyGritXyEgn/s2bV8vrOaeK2Tex1X5vtr+bYO4XZbVhNvc+7VxBvz+c5q4kCc1bWvJuYZWEdCs5r4LvziqvIQCNxdGZkmlpDZ0mFrTCEROHQV8wVf2oK2tXyEIlQymogv6ou83fHvk6K8TzAt47eWbwv/bii7ONZ6SDSs5dt6EZaPi/ydbgHJ9RHUbGHPFkjdxxDsuRYYi69es2tWhZak8REr329dH4SXfqwfVcxlLLTBdi2JubxLOjRYxLo+y9CYxrsR2Vy37n1PeLrrYNYnXnfL+6q/oHkpjsqOza0mzOvKeSaBMzbzzfJtIddd410zA8yyBVi5dhYeiqBeAP6+rs99EBK60vTosa7culXoit5cRddaobsOp5qMMlOldo2JtocIWCH3PrwjoYBJ9/Al9yg47hB8VNrf3wktC0OR3TXmocZt0BKwYjbvEZuJ3e5KyhU49GAFg7tUcGdd39Xi3wLCz7fryv+6z/KrFNXCLUNXqy71eLexrxSXSba/0A7wCtzdXKFYo4q66pCLISya33RAjr+vhbszOTE/iygdmuVbC4eh9/iELBxGoSh2/6Wsj70FiiANTZuXvpbRkmauiIl1wQBoeHc5L6i3cLsxl8BxGe/mDpUMoymGTkNvT4H7GIZQrcbvv3d3vzSrjcA9yy8LRyPfDTcwOcvGy9jU6Vq4u74oCyc5wsXa8omYnwezB/RUfsDSlcSoaSEXloXjJYgFBd1dpa/RRhjAariycJTlllC7l4WzP/Sux8AtIAVBXraE93BnNUiHEYo23wqCmOxtruCZYO8yZVJvi6cihHxfArI7zTVHkFmjhZahK9DJLarbHr8Uk4tnxEPbnj/YNcFZwhsfArF4FoymSpNUyESrb+WdZ6r7EAuIfcyry5y4FxZyj0eoVpxFvdv5VPAln08ZtPlWrTzryP1a5HOKjKvLOm1DuI59oB1rgmF8ZdMIDou+LZbKUlJ+25GGIsNc1pVGLjbxPn+z9hhpK//ck2hhjcyJKxouqviVdduTvTyTIhPQe25h+pQbi08x7xEYZSmln+9Tj9GFcFAme+5KsbE45S5sqzwCX0pq/PBbQHy8zhy7wWYCBZzM+FbSuUcrGSRzu8c911SBGbeRtzghmhn0pBOmYjLZGkxCGAjAdiWsQIcmurFKIN4Yxd873s07LQqNSQNa5IXK861pdQy8p/d6jpaSDfHvbWZmURCca7MH13gGU7IihGMZ0OKKCdD7PqZZZgoDcTtvHJpYgRb23HZMLJ1OW/vOHotMM4f/2sq6NjwtPBosSJGbaI8AnSQX9hKPirsIw579QZh5GdYLnTqgyLOUaFgpew1d5uHvrA9XdZEC1owl4pLbRFzgrKQCQTWGLYizZvg193nLMVh2VpvXcGPhWD5rZaN28VfFYOhKsf7kW0BMBFNaMFp4++/SVjSqPYxtduYZkooR/Xs1KmbFMLTMXRdStzxuxTZIE9QRCpZEYL6H99BgBFWwu3UEFlVQ6J20YMeYGZs5chsIKV92QY0Ih8AE666BsHishPdWaeZ94gYMSZvVL4qg8IMR1d9oyPaMENt+gvgDPTGWhTFPgS4mBgrlRiVU3WMNWTOuKQtpnhgLPS0yy7uVdcZHK1ofmvNZC1ipXuPN/fOMtDoBpsDutRU38CzEmixFnkNnjKCnOdDgbfxSep4TCBvDonitLb4wV4JccznuIiXHe6EItxSCxWyt7t7JvYOX0vezmFAEFMx95AZrRbjMaRUmYRfX2C8hrF/WWVGQiWEw2eKh/BaTAeUZ/MK3aV8uD62xGgFjILggybsW6YrpBGOsyFYiIhKtWTeRFTaT4vbR+hap9xEiLoKgyo7zwq0xqU3IegMHzTfP9hQIHaIjLmGql5Yxy660c2+erCAhw+QIjw7Nk6tGK7EwtLP3mafnMCCXiWb0XPNES9qRG2WstGbzJGi0OuaUvWme/Gxzyh1jhSU0BNECeooAbbmz5imGIRQEgitKo0ohN88aV/MKWO46mpgn18b8WKwQ3zR9NGEd0Mxvm2fWgpAI5KXIm6d7hIOAitHMbwu3jJNCNPbm2ftsTKMFRbO1It5HmRtX8+wZa8Ltxh9bzyRuglQgVM2zZyhmGSyx4o+9LQjNy1dHwD3UhIYQsNpguY8ew3TwLARk6xEMzMCZ9vsoM4xE2PjzK8EEo3Y266J0NiJtk+ZpQsZJcBB23Tu+JutkA7RjrHtG+hgDW+gvOk8a3jwRbyHqCCkmo92/6DwpFEE9S/KVztMYtqipeXKP7/U0T1k4/vwepoMJWGJrea/n/xvzpKHxGov6zpUZN6z1vOdZWQZP5CudJ77deMznPjRPgmY9v+v9IcGVzb7O7G7c7TgSFMFXFXNMPZesjuTLoAWz/r3f6Uw7cQsrsG4At4A25+7shNpIkq1gtrd6zd6Nxeca7FmEoVJZAe7DQsdZJuOqa+PH5knz0vRowxLsPGvP499fdJ6YA/OKK7yv62PzRCtacTN7zZNVohVDY3uneYp5nq0nF6n1LDEggYBOnvmi8yzoZWHu9XxrntWQc6Pu9aRwCQmrs/OkcFm3r9Y8JUwkngjPWqTWE398013QsDu0y4LUELrskcVgqmpNU68hPt7d5YNpFQBxGerc6F1t6QvqtkGZe/VitUvLl65yDvOzBBYAs9Y2xzN8YNkWpne1YfsKBHJRyu3UylR80XmGERMLfKXzlI0zz83GYRwBLn+ca7jzxJgY9iudJ0alrGqc0Dy5WXfP284X5w7WsK9YxPo+m2f7Sd6/61na9Ks1T5ZdLCAe2URMG58syVdrnhTUDc9vnjyF774CIjuFEfmv915CfUyl5viygcoqdAKJuPszld9nymUXqvAKhcmC7Mbd7mQuFMLCZY28c/PdmMI9JvE+F7vjpm1c7XnutLQA39jfmich9q2yV9+YedKsFjdtuC1dQ+8uktYm3p3XJ+SsF2Z/Nk8CJ6i851l6+O64X6d4mDEoheYZpIiF3N7A1qD1pPR4GsV6reenzJMF2TQ65vdd87zbIAXKFPd8LecZ8gLf/sgVkMWvWDBMIWfuEgDKlvC3d5dTEEqDY8btY0Sjc5UEwDeUJIi4+8HSfcP7pRPDxOy+SQVQFmmLjPj8Amc70wJZ7+4sizYgWZWtF9l5YtC6WhiD4F/mStC8m1+fMs92kTGO7E+VjR+aZ+fEYxxWVBDp2nkKYGnxAuWwXVzSupp7ZiEW9zxZYkH/Pc8tD7BhLJsmoynGo+AE8vd6fjXnaR1DXNzlDV9knjJ7eDSY+6fMM+zeOzT7Cgj/tVLYtvC5Ugub3s5363ox2QtutNlDK3HBboyRd0sB8gEFjxbVBt1CNRZl6TvcNb638cngVO7pdxaakNxwkQq3aKV1MXae29Jz51mlYPsSuZjmyfRzizD9h+YpG0fbsoaY2eJ/bJ7GU4qTy1gc9qF5BgJFh53nQld2ngsG/KLz3LadN/J251n9ieD7Q+v5ReZ549mapz2lLQz7lHnmYtoT2vX8snmugHBVTFYcsB3DF8HKJ/S7sETrIiz2Z3H2tI4NqJ5Z01l5LhduMV1SgLQm7X43SV60L2bnchjvYpcEXv5m42dbbhI2pprA1XuLpTGnD81zMUD/f53n3Zz5rXkualjmy+/Kvn2ReXLFxWFtvu167pECX3Q9t1IUs0sAGdMWRO163vO0zvj2Xs+vZJ4dT7E9m83ze66A7ORoZLuWfFEBGSZnsm94tRd3tuCCwmg85pml4OLQoLThzaxbiLXNihcpW9ars/JWKBd1a5PQOKVNFz5d8E8zw+3sPI3TPAmX2MvzfnfPswIx8dfOc9GqO897Efd4iLfmeZcHLLN+JfOsc+Nb86R8zNPvvug80UlqltvxtZwn5cxycL/to8h2SQM/W8/mWTwl+2WcLKSk0c7zVrKLlZMZDIK088SvP2YFZGuTt+DHLq/f1bws3D13Z09q2rb2b7k7mJ1vXcBKS9hlxTT+4f+JPfYEIVk1wWPn2skuiEkI11vm0W/FP2ALrq0r2YKZnaf5CdqDHrw1z7BdBPFD8+Sbg4+43pqnjUMMIRN0z9PfxSQfmud9Dsdb81wY+z1PzIERCf+u587zLXeHUO88MSY+spZbwHTPE/MGB0JD86RE3lrPe56VfFO8oYC5r19kniD+ewrAB+eZgAiqt8RzIcsVvAc0xOD+28A2kJR5MEBSeB/BJS2HKPxkaNzqQtaf3foATGXCtIGgy+ZhadKaZqtVgKOSFrXju5WOdy16BUcCTXsooUh3nvdxbgJ+gT9/GoN0xklNlJ/N0x4Et5Cf/NY8b5RtB+oImL/SeUpRCqLrNlkCxFruPDcxcM/T+qLPh+Z51/lUUHbPc+HxX3See+yDzV7u1L2eH5onwerIvE+dJ36k4L9sngnIXZoK40OjdCZdNcabcuX7Vxjj7+sK8Qe5ZJ2dETy7nfgayq3pfCvlyoXbDSgMGAw71+2hqN/5ovxIDL0bUNVgC5g35crls2NLuGhfvnXdQnKFPjRProB51tgsV6gd6nueBPOtlCtF8GyeskbGthuKlfqypl9knlw+vj3LfM+zjTHKZg/w2fXk+phn3Rl3nrmo1qD1/Ernyd/njn/ReVJOdaTf9dx5ymhRlK3nW/Nc1/bL5pmA3LXWpTxJJh9vUauZJAK0rpdnZBps0TPV2+fIxhOXTA773rST3xfQ2bAqkPeuzhhEbAOvp1OZBszH9C4MPBeDRmWxZNZcmV7vWddr58mH3T5eH5onJgehwXR7GGglr1LEO89OwjJm81xIiqCf5jJPAhcitc3J5rmtlXIxLPpu2n1onrlSIBY7T66i5AvXaF1MtPnYPK3nbtr9rDpPcBxe1H246/fA4FKV3Aa+2XYyx2SB77bjHC1DoJhk8cK2eGR6pXdv2IcAWNrPbvjdMZBZ5bsaQyceWZyyUhhjz80o0Cd0fNvt+IjZpEdlQ1ZAaQn3MNZb87zPM6cN/Q0g8Z4nS1Td90L/y77JDt3zlH0zJ6nVZ/NEU25cvYkL9MFuIIi3jWvzBMnoDEk0a560J4X0bD2/mvNkZfYUWWP4as4zrW9DeecpdU/RvDVPitJabEM868n7sJ4U0oJapafxLYW7RVzvLABC2lgx0QUOCiwtGC2ylVoWjrax4whCsX1T+cAm4m/bDY+A0HQEhN9fAzoEbRcXjH7rLgRxUnWYY9vWi2MwBgvGIixwEAF8h4tI4LowrKwQLbrzNB6QlmfzbMfbd+55ynzYN+F+1ToUfNq8COfO03jt3TS3DrBsbKy0xeT+NM/g81zV5imm4GYB9r01T++UNvUbPvXiz+71xGQ2gJsnxUERyVbVp+vZPH3DZqoUO4H039ys8Fyd9mWeskWhrp/NMxo0TxZ015MwUyZwY5Tunu/SPLlYC5I1T0rfPtgqInzpGbyLznW6NAbzFO+i9ZcchUFABJYG0K6tB6BfEQksGLRjmzx7Ga1uUibQRQgwh+CdCxFhLDbNTTOKGVbjC+Z9m5tCcgmdy+LKJnkHLRK+iBYghBZBpkpQ6/IOAiYGkSLmz1YT4tkgzJ237RnP087mYtwY3TxpRXPzHQvPlWqexo/IXCnBrtSyMZqTlLjf24SicPyNkBqrb6BpZaa0GOaVPvYcd8zvjNXmFfeKULM2NKV5CoCzQGIB1t08BcPiEIG2FLTfNE8KD+NScNwfWULzxKxozAJTgCySNfAe7zBe46PMBPEE0rzQpbJpODaJFYJGSGprxKJ6n81VKXPfCq1rnt5Bs5vrnm1unugie1idDaZmDfzNnCjLLvMkAOD91ieGN0+Kk6Cbz9b5GJf0sUzmttI1zzrti4eKnd9ZEO6TSa3Gl5FCCC/piN4GpmaBb3+bVgsMbkITbVNoARW/38C3ZLM+XGIWBN72/Nw2ks61AT/pwsgmbgysSM+A1WPItFkWqgo2gofB7A10YSjCLI5YKDgouqQFjbKtSeuqwn+3UFy9mkETRq6FDUjmu2Iki26RzcX4JD24pjQY+mEq76PF0c47KSxZHBk+Qo9u5onhCCfhI2gdfYDhaX7rVDbHHOtWgoHRbI9ZoKlZeQK6B9FIubK+vIr4QQIDf9CsLIZ1c1k376wbomrDzoKhWCkQ37ARm/U0T/MWu/D5tzQaz+Eb1nqbqJsn5jVv39o6JUrMb9FlKw0JGAVI2Zl/F2UHwmKOEjdZSvcpa/9P0N737sVA292jF5X1ocE6V9q9WjViXOZ5mwAjRi319/gAgkMbRfy+0fHImGIPjay5s/oTi2AXvosGp3kwxbMz6mhsCxkcPyiISW8w6X0Yml9vR3jb8ndcGKHZzvC1O7L4pVO9p1JWfrJ7W71m3rJh4pG10P4fc4GybHao5hNwRzVfa+6EERN4ZjuhE0I+tP2qLRtmBQg6wVGxmbtVg7rg+Xs4Dw1v3hIUNe/zfXQi2BUmdeBQu9UsBOu9xW/VetD8LFCX8VpHc9nyhFLELKc1r4qzwzbRvFOQlx8IH35daDwLTymyVIuWDmZv7cUge04N7Jn3UOKduvu+fsGHxRYdYtLeB9O8NdQWBvOboMXwwpgEk9N6CLAC0o4wDWhxA5K1ARmDVfEVk7Bgvr+nxQqOCS0T2aHyvh9WClNg1DJBoXBpZZovLdPGlf+vOXZED/7CHdl2/QSWlocD2zgCk1hQ71mwoPdxQcQ3FmS7wncOt7lxk+q40QYn5tguMLWxIXzb3sY36ptMy24yowZ6tOh2gKknLlfuPvuQZfZdyo6166onMcHe4y7qM2wMLI25uMRK3BlrvHtl7rEyNDxLy7VBG1c9hv1tlQOr6Pfmt2loz3APKQAu2LaHakeeG1ZrWL+vfy8FxJpVNkEoKQyCtb2m3wvI3UsqOAeNYQLB2yuFZTYRKxO53Rbf6iNFUzGRMS/LAjZtQbbLBn8SIQSB25SaWxMq9kan1i2PACNW422DSXC3bYzCXXGh7g7r7cz6vsA45kU4qWYMh2FzQQJjcvkWLLjHDJszZsoX78x5ArInr7bjzgfeflfoISajHPZMeoseiprg2NisGwhFhamknLdbfShfvw897T0LIbFOxpsLW0PBu90Slwh/iC8lRzpnpHPpKUrv4E51BSLVB4C1Yv1cdVrES3tKcEBNO/a7YbutcrfBoHeJz6wLht82RvXvNWZjq9wXH3P9CCKF/j4+aR/k7q5d5726fWQpsiwsCA0RYK22NgL13RG3MPxzjPiuW/bUBtcziUtlYDULCAqB+LuptpuZfP09xphl6XSjFbZQmwXBpfC2lWr7A5iX+2EhpKRLMeY/Z1kI6jajrpEeN2aZl6k2FxqQIoBjqsZeYM+1tYhhhyxs2DSKAPO2e79Qi60HIYRcOIHnDXupQTjGr6Gdb4Rm9pwUe5aCEGJGa7GQFc/wMKwToQlj5++1fDWftRTbwd5GLCH1LQkbgiDuzU2ta01KGl0kYypFpngkGvx+ISLoiu94LR3z0JFx+EZsQim+62/1EML43Fj2DJHtDF9jwHdxZAKynbGLAewjLD7f7+sYaEDLvO1sYhIMRZPSvPWXEgvURynNGyqXidzKvoW2YCxMhDDcLT6kSS/gbyEmCL/nhufe0YDLvFlCGTnfQ3xMsQ3o7i7q9bYVVNc5EE3sZlMo5ryadzdfl3m3SfXdu7Y2/Sw0P19M41qoBYUjWWENFrF6HwcQVEeQupp3UdureRf2sx0R1xIu2tW4cu8oGWPvOD5uGDdYlmqL3xY5IbvETeaGuao/IUzr5mxv5G2ZuvUuHZcgBnoHMny4eYsK942EkNC2aezvlBwraLzbu/e9gHQMG7dp8SykGQMxey4vDUX57hzpR0C8YLZtYC34zfRuL1yZnUzvjXzljnAnMMBiurYpMoGkyRF3hXDHbrzbrHph2dvjdc/bWAZgggkk2lAWUtWSFDQuYlIkrkUXL4huQZ40lOdo73VHBe7LvNwBgSXmWli/he8osh17MRaLyL2pxlxygwsjxri78e9BMTv2xURJAUufstIrhHfjcuBCwbz07J4LUozFIhovi288qzSMvepOe0o64qD5utLomztKGJd5t0n5FrSxhGIPbtN97AOlQSGziCkQyQQKmtITa1HwePDdRmIWZFGQXoyZmbgtD727aUvFshj2DtaF2CbO5doF3HtYyd26nuB1NiFzyp3iSmxX89XC3IBKb7c7OY1boZH/XhdiG0CvC2Fs9ZddmP4WQ+3Y0W3h0utCLBBwtfC6oAvj5pt7l/lyXdaF2Lad60J0VBwXFH25EtyQdUG38Md4PW9dMcUeq7CFQ6uF1wXdcgfMa4744+5uv/D6Hfv2cqZsxKiswvYRvhuB29sRrIuvFn29ZQMUC8HD3OuCLpI76Av+3oI4NNkzanbsW4D1via98wNptLUmXhQDhPhtQ2gZAMPRDkwtq0EzWDwmq4KkZYA9aKcFDCi4PWC3sjAUsW8tA2xhjnfFAAiylWc0Gc2AKQT/AmRCiAFoXpaRFgtDtQf73F3PYwABNp81GATacT25CBYTI3BLl3lXgRhvZQbwUFtOzBIbL622CmQZYBXIMsAqEN+IAcSA1qPDL9G8jpMCW24al2iZd5s9e5dMF0Gx51TVqL+bM4ZF260T2nhkFYhsYL1xV4F4V9Wp1sc7ub4ubhlLha9WCLeb+yoQz3RKAYW3PRC2Wz2eEk9L0OzBPj80C8Jd4B4QlC0g8YF8SNbERGj6BpsPuUjcPSVqS3c9I0jld9NQlcr6e9oLwQTHlbqG4eJL7vkP60JsPOJddR0n0HuUWjB5wfIK4ZrhasI7ghhjBW4U7IYCkCIVCzD/Ww+xxzrYi6m5G+ZlAcVIK4TGW8GPYL3jGPy92m/rsUKIebkQtPgNzxa3YDzxBA1fbUtd+2lmLnPtQLcceg9C8o4O97xPoIp5CfQeOFPXEfPjzoaFo3xoeGu+Vtwcy2iJJ2rm5u+hv71nhXDjjq1E7DBSyZO7PKNadhaJ+9VZlhW+Edptui6hgUcJyo/fgqk+SEoxNsl18dExNqZcpuavmzw3i5tQxd8eesnfJVT1ji1o5mZgoNKxaV4LWBMG307zYrQbJl7QbH9im0h7J0aXi6cp2/tI8zKhfh9MZYNmDOd3C42gECxwltC4CAq/2xy27iMYvgwLTbtNuav7sDCsGI2d5hV8Gs+CEts4o5k3KbAnJq0l9K63DmRlBWheQkDZtDHaxhnGWiH0rjJXGA5N92xI3+VtUKz1lHp36OUjptqMVk24MfHGsL5R/QyB34NOKTHCIQ7brif1RMDAYpJtZF3mCi3NdzvFcMPw0CYFKvCjnDej9SVlGysgWQoE2XPCM7FcpM6AM7ncHC4DTb+9cgXXBZv7jUxsbUcTwiyFSRG0zvPrwBqulkzbghazFAJBCx1TZ2JtBm7XccImsBOMEtBS1+ZCkMOCLVNnKWhaAXaWpa7igsathyjYtHFIA9NGXbk5mKQYy718dIy0u/0shTiQr71HrnlGrMIKcEHKdPl7Pjp6SRK0J5KlYPEosKBArCJXwxpj6t09z1JQNtsdPR+dqy22kQF0WQNWgvJZy5KloIis0ZYHZCkonD1+os4zxmB+vukiZMZrjdeyuFcXG1aKIq+3b5bCHLZTTpbC3yg2SrqLR/TuyOhlXguB6XxYBqMLozNNGGfPWQgdaSFu2DntyPUw8QWFYUoBscExYTF12RwulkVktbpoPVqKj9gxWu7RakE5yij5O/9b5iXoFEy0AAAgAElEQVQ8UG2A6hpPSFbzecZCcw1Ym+1GXlBpvDRkyOWUgwVcJvEuMZB5c4EWBW1hzY+AbiNvGl2QinFZi3L5xUAUw30OvHUigLSgsXR1LAJXrZO53CsIZqHvYyjEQOZtjhRVVxAWMd4KDgsrJuCGYdQKkoqBuJL3+eoE3/usf2XIvtNpuRSyrFbYtmIgmc77eAeWmeLA1FsjE4TFOi0mLWGzrnguPF4xEAsiecFqdeFfMeDXrYB4mAnDPKv5yiuT/AprepHBC2y4ZLRtl2BIzMINCQ7unvdL19I+CNrFVNLiFtAEw+EQJkyTO7N9dDEHQnrPgiAzkf7Or69DvZhEoM7VMN5tX2q80rAItePF5P6fRqrVEEHzTm6jd2FE5r7LNzBdoML+LhUZNoqGRR8+OItJ8dgZrg/V0leSxHi3Yz2XwPMYilAEghTjsB7eaa0InTFKpXNhBKwYRnq2S/qVKwOoxxqHs7IPJIUuTdzhn54plQ5q1MnCvYvrxe2UXufq1Emf8jUG3yHYwdYpPEG89c9F9y50kJxwLS7L/7M6FJU5bHkEJWps7d81JsrX+kocLb+7zzpaR671wuwp93fVpvsA14r2JZX7Y9rQx5nrLUDpeCsCxVR3ngNThvn4e0x7u8cWjPk1AfcrAKo7umDVJlFZMhMgKP5OYG1adr6IRcVc/EruWIhS8RCBZh4xRr42LW0e3AExFreoIx5odkLJgtCOGKnjw7hSmIZbRNsROkQlFJ4hmBaXdUUfAoxZuSy0OOJ37JmMmnHSTAJvcYUxiG+4BbQli0MrEyRMyX0loL5Lw2Im3+TOYA4uTUrE32y2sUCEiRXGTKyCQBXNaFFMT4vS5lxG77QWlFdwdutEADyDLjQ8S9nRbKwGBUA5EtSqOqXMrQcrabztn6EFV4ebSkGGsCV83HHrLMvkO8FbjL0G3+YQUpgip2zMFX066hnfWV/0R9+O6sZHeIhFtparAM2HNeLqB7H3e94K+v7UBASTkkgSDs9UVZsfk3YakebJnPo74vkohslH9HdMQnPxj6sd8Hf/jWA0Ypkwf8e8NAlBW+RwDZeNjZbsXIpMObeOK5VLAhZNC2LWNjBXE7MO/Gx7I/ZKXKAH3k8hEIw6SdI4GJ9laKfX742Pe8GNQmhCjz6yZRYNw2OGCptoL64g65MF8h50E49hLouxh8V4N4b2LWtSwVUweK4Ai0LjdgovjYuBF13NlWRNOxbBdykycZxvssopEH+XtsWI3rVgU0zqe+iHCbu4fcbtn/Us0I27Yz0oig7WMV6WhIW6G1azumIUwtJZMd7vee/GM1tHxHsgTNZy3SzrnpIqCWO8HQxFCHcd3DMvSoxgb0EWXvqGBKQdUlp3m1N3+qiFYjp3AbzYBDDqtuPnl9Ne3J+FkTOt4guLsGWNpJ0wmagsSFf7MfZXdgHaGOR7I1SFMnUo6eyLTHQ73zT3ninoOzQoDWTx9vQksQ2L6hu1DvJ72SfajtZdS0eTcbsIFo3eFXwDHb0/GD4fGc0I86JjK5k1zgXZWScaU6yw2KIUmDVjfZdZaEsLL9u4ZcEEljYW+O/JS22YmgvBzT2yXpQVi7bJG39jeWzsbs+AFBgLcFdPUrwVZ22HfO6Y8YpXO6c8BcYDoUQ31mKNuFncry2iolT8P89im5/X3oki2CPm2v8TC4tFKsPt6LkfkoCUAuXC0AilX8POsBbbkxfD0hJ+x0RtEwI7pTSX+7sAtDMCE6DNFBkYwfONhWu3c46ZMECoz2rV7ZIuE3FPaBBCvkFi+CoLY1HLg5feBdEIVBhjs1YsAQHaYxhoQ26NRZNCjonKxtSwrLQ2bUgriQ0Whm8hWRnu5qJ5O68dw1A8VcPl93MJtnm3RAS6WHSuEA3ZRci4amLDXB332mAzN65m5zKisXmxmPihw4baj0Fv3kIFVgW/+AWzFh9y9aT2zWszkqFvKRc0r7S1pm4U3N2FnoWnKL1ra9KNU/bPva2nCTZEqbE4eRfWnKeAPkF20GKzp+53FMf7nf0EJJg1LYWopWzbBSXdGLPgvXw0V2mPi0YQmhpT7+bhnny66FmDbEON701rl5oMlGexZH+4R6528JnKICL+HviN1qrDor8Hn/f87qRyzyq5xfgYwLX7DDQtnx1dXO3K8uG3mwgmZekwCUYtJurU1OpKUjxtbnIjKJtSjKyM+Ml+xp6GG6hRenY3+sr+sdbbs3ibTS+0xBzaP7JLLw7pINTS0BiXT54Ftr4E1hzq3ew9bQyynNvoO2SsOLMu+n5fPzGKqtOA/b2CPdZjj4ZeaFO9mbPAgSzx5aazw8IVS4YUbvOQG78WOAwXmlCIlVa/3/BNQIJZIya3KReorX3MWq9bk9odza3/6NBO5lsQ12m4/FgBFKZkGdooWyLccO0wWQLArdSjPYyRKV9BiAgYxaIGTwg+L+ja88EXsoEh/Z5fvjvVi9dhMQgCM72tQNGjxso1s6vWWlyD2CznatPg+ua/G43GSMAF7WKUqhAxHbNPwy2+rFOJWZUFNy6ObFuYFqhSYBRGro05hHni+mzaM7AgK0RZVMAWyhbNCFUNEip8QiPvL6XdxhxlsDU4nb4rBlj0tpgoi7Kg1cUHLtA0l8y6cq92Zz4sG6u9p+sGAqW0t7/W+8aDCUi1DgKoFYQFh60gEBzahCbcDnorOCsIFaRwxRZqQXAEaEzaNp9ewdmeu4hQPQQLsoLA3eJHC0r3uIHF/2A+FtKiLmYn2DaBWMHJdarrZCjRdnoJwgrOtl811nZ3LcoKQm36LTYXqNgrwXF/BSHBKY6qEo/gsBZcr0XmLhaLYvJeSnAxbHuMgaRKnRi3O+IKDmFdQUhwCNMez0xwOu990Q8JDiu7grCtP3OdCMQKzgrCnpsupZ0grODc2C4Wy7pSUutFtDkeBKe+bO/R0wnIgrVWEBYavRZhBYcmEkcICDGojBfGWUFYwdm6hRUcgiDmQTCC471iioVYr+AsRGQFhz9MSJh9mKssDmKsICxmZwVhBWe7ja/grCBU7WfsxRBijhWcbXG6Foe5X0EQH/CL0XotwhaIrUVYwVmLgHHaMV9BWIuzIMK1OOZhvWhhwlfdhEzQWoQsDgFZQVh4OsERH3GNSv7IiK0grOCsICyNzacSWcmCzntZrN5anAWHruBsz2frsCDQPd/mPXqagDDdTEw1vSsIgQsRgyY2AX7eCs66RtutfQXBf8uZE5ytW9jDbLZYaV21FQQawPc6/7vKPC7OYp/2rJKtwFvXaM8pEUxbRNpv6y1Wu23T5y3M2hqHFYRFxNJyMiUyLCs4FmkFIfCe+SxaVaaOVaDppEoxKo2/536sIGw15NJ462gWRLiCs4KwtTbbIX1h+uZAgFkebvE2QV/XaLuwLwByUcDGJ64kNCs4KwgrOAuTFx8HIVpw6AqOsSYI9YQr+N+y8/eC40cLdfcCgmACtO0KzhZFCfBkjRBjBWELWhBdLCPwXMFZQcjf5aqtIOyiGhPCsyqYbmvhEwRBdEeU+X2CQAgWubtI5a07WUHYir0VhBWcLcxawSEIBcslB0p4JAjy82KVUq8JghRoMY45sMDobJe95AABenfy0QNXxiWUSpc1W5qt4BAEcRBBXsFZUB6mQ3+x3QrCFrwZU+BIGbbNmiUIAn3uUynZFYQVnC1jWMFZQdjzTVYQVnAIgnWvafqCaRMEca95lDVLEPD+Zs064s0aCNpZnndb7/yu7W6RRWAlFpWZIAhmVnDWItQ8GjFWENbirCCsq2Y8WQQMKzvSbmjBMkJtujlBwECbbkZEGhujYIqgEgmCTb61OOsarcVZQZAj917xAUGQEhewr+CsRcAEm25OECyiRSvY5SZhKvHfCk4WgT+8grOu0VqcFQSMKmgmOGsR1lVbQbjr7wkCN8v+gfUq3ZwgCPa9v93nBKHumAlIglAcVOJkBWELolYQVnBWEDCydW0HPUGQ9t10c91TJCQ2QZIgmD+L0/5Xh0aZ43vBISB37bXNF+4WRvDyNm5IIa3Hd1/tUeAnnlhc/RYcYQAxBjfLVammb+zGTf6rBakE0u9rO8Ncku7SpQXLGJF702TrhIGQnXnnPYJlmkSWAmMGahP4YUQLaMFq0UOLcDlr3ra9c6ufsPjSr8GrC5aNhQ9e47u6uIiNtr9T7YRYNDFXKIM2GT1POdVBhiCgmT2X7Ya+sPKSAzXQK+VO0GQFa73UUWhcZ4qvBuHVxVB+GNV6u1Ke3KBFBdeTwBwwXX27KmEWmG+decpT0maP3dhzRLYk1rcrF0DfbUyeF0FxUNAJju9xlRiA7ZqfF+Gdm2LH59xfNHlfR0RA7vRqO9WyVLvPUNmpIJarU51FKNnwNovWrP0KQbCb3JUrxkJYcFklV7XMgv0lgv+3AVgWrH2G3AraF4Yn8Fpn7yHWdjmhvf1G9mvb6gSbMEeMvB0VxSYEyVzskXQZAy1vERZejZ4Yl4BIabbPUI06OmDAwJIYlmCgN+GHV3L5GxrT+ms126eBdSJM6NTFolAUxrQdBSkoioHVW6R2BW2sL4sRujqLEjas2hXvoDzRdFHM7dPQvgtPL4ax892ResZKuKw199R8WdQuNJA0EA9SaF1ZFIpoQZ21N/INwgmm42qfhpXviDV/T3ni/a3xwb+EiZC/R6f7ER/Xy9KAnZdgshY6lG5M5LfcE8zRZUEsJEapXYt7CIsRZEbqmeTvNnD4ghZli14qnKKRtxFYzQmYWs+kAStQwhjbgM3uN01BcO6OitwxjLfta4wJYTG3xVnYt9iLy4KRV/gxkaAZURf9bAdXMG4hWFEugAsTGW9d7APflUGSZRNzpAFrtsCCbB2Od5kTNwA9tuUmN467Q0hCDPi9NfB+c1g4P2VXq9jthk8bW0u8sLD5so4Y3PvD5omrKB4ZOfxUM2mWGO2CwNcc0JhyhzqEJ14izLKK4r9FEROYIDIEoausI2HjNnUFyyeYVXa6R/nZacczaFs5RH3BfP+98BOQNrmY5S7Cwve0mDGje8wPTSeQrwFcC2CXkiuUOfZ3jG6HVOC6eC1EZzkErou9sQDcK1puaxAsOIYXEyz2hrZiVrluhKieuC2ABUOohaPTmjIXNM5CyLkBmLKamF0AbpG4a8eaBaq/cb83L5odc2z9SgvA7QG7qIul542fFd1Og95nfARa7LOd2s2Z4GFEm65dhJZyYLG3vgEzE0T0XtBf/cis6dauoD2mhmPb2pWaIPibtdgu/VxTAkoxSLN3iUvMjZtYEz73eA9QAxRrO97+bh3scXHDt8czxUvLi29XgYkfjR2/VqrtPdxmioFnsfUh1TGh+yowz7Ds/sYqv0OO+1G1BE3I32ihbcfvHuk0YJK9fXFD25JK2ilYBiaXPRED8Olqj88S0QB8aPfqHG+Po6bZFro+r9w82TDulLRzWsjfTVxs1LeME2P6PaZGMNbLxeWwIFwUxMbI1WMwqeICvjilgJEwAWbjYsGJyUqxeiweBmddCR6rh2H9zT1EpjWljjEvP5cmplC4FdwYcZ5307wYhPBbGN/AhBbXe2Se0Eicx1oQIH9ntQg47WuduGC5YpgNvc3He9DMOyk372dVjYfmRCv/tq7iP0IcfgkKQGKCpeIWZi3MiSLiSbAkgUUpQC6VBAhrRDBc4iXzoFA6NcDfrRFhoCzFGzWSRkeKFo0IWghbqWVjpSxsCgc78S7rQuB4MvGZv5s7QbOftcd0UOJ5I4tcl8TBxxQ1BPGXFZD4m4lyY/jQmXt/p9lNBgH2PAYmzksRodoPv+eCMekYe9/DFbJQ7uXb9ns7oLRaBVP9nYbg/xZE+jsNSUMTEFYuVwYx+K6EcDUZhmVevScItvcgOBNsnECKgff4thjTnIPH+70sCOGz4MHj/Z2LwVqaG43ceygbDEnrvW+r/0h2CKzNjaXr4tIKFmnG0o3mhlFpVgJcEZhnWBkCwI8nFF0EEhMQHt4BC29MBJtQSXhkxTzDQmF4rtX+neCwrIE2e4+5U65b+Oa/CZLkxlp678eglOzGogSUwuDFLAzd96wdy7NgUe9BE//UZd7fvJOyoti2gtU9AoO+C+Q0DuNnXTb+qezDWN+5zXeFlb/REKTTj9cc0yaknNaVL++iPTGcRZSm7JJtIADchzX3tKtnMFHYf8/QOAJfkwxV6e/8ztr1rw9rLHxVBN7KMsJirAiwJyzJZGAmWY/OG2nhaB5z2FJfRKWVuQUyd13Gjflo5A42dc88/d63t7rSIvstK7SFaFwnisM79rSj6hMW9JjmxTRbjoARWWAafWvmMTGadaRaiogAWF9uxsLs21hjYbfZM6b1PVZ3gY3FeP69WUgWlFUgsJRmR+Cx3taUQFG+KRxCShHhwz2OgIdSJSmXLTefsFtTPMJtLKlQJpXWp9hTRO2owxjW8NBa1QzPmlFoueah1/G4mPl9Pcis/7sf0+4I1Y51DMA3Y4b29CYMIK1HMy/s3Udod/74wt4tGu2+aFUS7T3iiM2vc6P4gvzXbTbc4aICt0Vh0jyYUPBl7LWxp824Hhhx0co0D4KLSzZTVDMDFmtPng3mTxAwQ21UuWMsS9o8BVLwyrXiQlWRx/WRHiZ45lLBWZu2nXvRuSUxAOau8Zo1KV3K197TbmMA8+Kzp0BiAFYEM6VAajZNC++xFgXllMume0uXUyKbzaruQjyyte9tOFIKBDcF0mkBFa2lQGoZSpC3TiPUAlp2njo6lBInyKtACAVhI6Cbxiak1hJdKXUumwsPs65c93cKhOSaSEFMDMN9sKgJQgzjgxav7iJ1meCeiBsqyeVS+P+OQ+jvGIaWJoDbpaQNOcKx3UCCcxMmrkp1DTFMpbKZzzSGYHqBjGW7uI+bVqztDTfRP8Urwfn9dmH+MQxtuDv6NcLDcNtFniKgoQjCppWDdrAq2xU9hmEZdz+hTocs76ZLw4dh+FUIAQ65TdzHziSvNQ+3aZG5tG7VkXushb9jmNqKlqH0d3FGexVVjgYVEYeyVnkU9ULmSmH6FEKoWcwpBq2mRPzBjewgHYrQFUiW5fSNUNOqJzuAk/uVQmjzT4y52wClsavK7PehRfDTO4VAQLZeYPFDCw3YznVt2Ej1tt9Ai9d8mCbbptebJdsd660XKY9OQBYawj+nfQjI++3/KXQhsFsHUTse5pdbEVy81pRcxj0/vF1pC8zCJPh11xMvreD7O98X4bcOhnuAkbhLm7+vJy+GJzxZ5BiJJSI8CXiMJBjdnr01r+bf74Yb4eUmWMyFaxN2bggXZ3fn/YZbwirTkCnGOmDa6PWtskH1WcZ8u+EaI/nGNgsPVUBwtv9W6Ni8iqDxFASrzoPAG2WnQlgQBMqqmvdApYRvTyvmmmNyrh3laV1dIQc6M7KN5FrlcvF2lx3P2K+SDBEHfh8CsjDpRawuPGQh0IvWTCP5sGyBiYsZFlBWZzuMjDFMgsu0MPnqHTCkBazAaLvGLwSkCrHqI0qPbhPjbWOfRpLpWGjDtrKspSZXb1G8NVDjHuwRDrtbnUbCUItsjZEIwUJbKvpipbdhWx0mMQ3mLhCtP5dYRvyTJY2RuAjcrxi7YwmsrTF0SnHt/60hQWs/IewWwel4AgzWjro1WchOHR25WCx7J0XVOZGA7NkjIZApy0VhxGOykGvx4zFp/BX84CNc5rX47fGIidbiGz/elXhYi0+geD2yrmvxAylyXd9ZfAJisRDdImyb/e0Nm6bCYAjI1PuI9GBnLWCeOjKGhfJb//DNSe326kUo36wHUT7uooYX7EZ7IBafd6Hq29i5k6YwS43lbKptt/FtVLxdvbc4alG/i/KsQtA8+erVaKNHJbXbInXRrNuKdJtnM/1BWPaogG2tuXOpIpCF37ksNGPnsjBuf2eVKa3FcVXYZexr2avkk9XZaj+ChsEI90JzYjBjMd/Ot/QeriTlUZd8AlhTba7UWnaCWufGdel5L6yH965lT1mVVKjpRHMRL+I97mkb3lw6gkOB8JwWFv8elU1Atu19morpW/j0ggrbwpeBSlNh3g46EVjugTyrdRdlurUM2xN3oS/be3YPXOmckirvwjxtrYT3EHyEX5Txno+x1rBCH2Ncaximp/2NQIB7Dgohp3Hk7Au+CQFBwkhcFOOouRlG8nc5eELE3aHtK+zh9u5cFj29lp3gcH8xzs5F1kcswe3duSwqeC371gBl2c1lK/+y7Ma8Z610rARB2doW/43RCNZ2rc+y4z1eRUKUZceokgWlj7PsEjA2IksHZ9nFzYtJS1jEVNWvLDCzw1jtIa2wbCFWm4nfwiDXrVpNtW5VFYc01rpVq6nWrVqtGwhMQGbRZaosQpAMYMmtMNvKwkyhRdhjCrbQZeHm21U8EGAQlI7/3XMlWC1BLLeKwFt8lsDi8kEx1ELkN57aptmrdfPbWb+NpyoGYuU2nsoaUjbb9JlmI5T+wfA0p4vmJDC071ZOVldhjbbGvi7m1mRRwcZvQ47VkKjJnTNOMYOx7BF4rDKlQHj3wKPqam63KmuIkTeeisfMZXviZg0rjOpQzniMgGw8FY+J/SQPQi1k2QmSrFedXrLsrMnC37Ps4pE9OeydZScgUoKYTKpv4erMjqBRxsVkBUukmcYSgAnOBHUV229XbIwhfUma97yRZSSD8YyNxzXfMl6ySeKGNd82EKsX3wNsjMXf/X5h+AXm/s5kt3FVYC4YIyBtXBWY27OpLb9FDCLPMrJoNJOrE7MIxDJS6OjSyvVnSvAx2pbZ1vuYgGx5QRgjFm0ZqV6+P7O9u9XRbdnKOC4wGIIGQVA4rgGHRREsFkeCRiAwoLkGPAkSi+E2uABQWPJ70//Oc+rMXmftzhInq2smO3vvt+dH1fiuMZ4aZSy7fbSj1YzdPQEu2z/B8zBKpdw7VYwALugxxedhtpt/O0TrA2Z96MqzSxtL2gTHMRfeURJhe/VSMgrJa21PAQrOGFh3kMl6J7f3nSJY67QAdz+Pq9i6GTnvV8hG983IGackglT6onjd6xvgNXv2JF34BwrS/gzucJsadPSWrEBNmhEkTJEsglCnSmdtXSjS7lGWgzYRjNluFu30Ivi7cUWVmlWVudiFXshQBFqL1JZcgrwZHhaI4lOEXegZt3sJiDVUDSoopW8SbGuxUtMpPkJSujIqKT5vtqfxhoYm2G0NRbdOrEL4FSQGiDDzorJcCZiULwHy+zZXzuOj8bYxyuMzZhaZnfmYxxe2bK0nj8/i7kaj+pEJi/C28XQOC++6vZg774QxAwANc5fHZ/wWFZ7HJ3sVMtEnj9+Z8Z2Ym8fnQRbtnMdn4PL83pPHpzgLc2/9K7QS2pUizuNbsG8fr5fHr5KOCTI3iLHFPiGRiRLKBbOVkZKWw7Auab/SezHI33gSqV/CE8rUt/3Ok6zAFBdygwQmtGqLKCEa4a9IV2M4AkIwaqETGtbzlKvvdsSXDNa2q6nhGcaswLRFlgfZ4xRYIZaQxdpjC0JDU7Rtks2iCU14j21GXQ3IOm43WFUDssBd9HQGQdy9bXjUgHgj3nI3DgWvIdisP8PgQlu8sk5Z2HdbVxXvtjiYQRCf77HSRQKwUnt8M4PA6FTUrTjIIPAQFsnbE7dz6CkNeQxIqgbEEFgP7X6PioOilYWz1/8ALfdYjGDuvltyCB2EZ3hJXihFxzyQrz9IQTDBIkwsvvBpAiCM4ibrpeulCMEFY1DnQ5SVEBdzt+1C87vFtJhRqnYRmt4vNsS4hc+zvu717W1rygPVOnQbWSOm2Fi4kAD4rt+NUUy+vVq9p4Xwoo99l5Ij0sJOhArGaN4LL2FAfNMifVG1Fsbu9XvVYbRGYx7H+xZegu6SCuhhbK4MCPdPMIzNlQExbveGqs6ACCN8s+pwh7LK5C28u14E1hBoE0ixo9XwDE/az5IBMTeyEEixLumybrxrjbHbwEWAGbv6KmdAzGU7NWZAzGOPsyijRID32AgWn3HynT2eQajES4l8vBOfXZ5lPBnj7dRZPYXibrNzkcVfpiC0SK687Yh5BFrE8hO6Our5m7jeh4QunfHhd9kYLxYPLxzegIUL/l1jOPdbdLFwngvV63fP8xKUdfsB82ZCH94iBrmf0vl9N1n5nXKxZOYWWtTvhK61Tj1//U5ILfY6eyM6ECzhkrCw5sr+JuzicYWXdUX3u8WvmgSPsxB8Cut3Hicwo/sJKaGwEA906XeWkRUmzCxoF8VAT78v5JzSuX/30jQeVniBhf3OUxGyvbwHfIaQhc72d16OQniXBMaOB/yDZ9jxGD8Psq1PPUPhZZYWsuR3BoW33I1SZJTBEl4tZImh8LvwaveHCOcoO2O0rW95PspOUXdvku/yuNZu5+//nYIgtMlh1E5QTEnDWK/dL9LvlKP2mz4EfkDgEWAZyooJfyjHEhbxaLbc+CJR/S6UMNEVGAs4adYObYlBJo8YbW/td9aIgkhb7wVFiglCnr0QVyix+0T8PSg++uylwGW+u8+h+yl4VrxnMJWFq41qvxsPK4hJexm/EExIsxc6UFYMFwrFG3QTYy8a2nPoT+DXqPgdH60zgqb3DSEpBV40tL8ZI360a2/vx+/zPZTP2HY/jmfatFV7094j5KU45zjRAO0Whe0Zc0Wj834hMhp1Fkjv573Iel6x341TptA6aq8/SkHEZ4RisfRuFI+zwueDLPaGUO7FHJ6oxVUfAqNgiRZx628UQyLgFFIKgNC55N5jgez3k/kW4TzOWjoWWp0hcGDvYFllR87fJR4YAinYvXgHynEqjLWace+eBPcJPSQKTnrxnP7Zi9DKnLXFdpnFOJz04hkI9DkW9CIgpzBbnAv7zrGYe7Wvvsn6493JU3QU0y9K2zPoxeDttge/844ElqfZS8RR6rjfGRcLfFGLomdX+472ZAB/I9jWHYsA9zulMpYNlf3OO1Gq06hZi0pwnEpOLvB/x/KKc1kQYXhoWDkAACAASURBVAyrtjvgygkLQWqZ4sOUyYJdGLGwdIz2jDXJhmMWRNyy59aSCFXE+6xVFlD8q6Am3bYHqnDpFsnVYSKmhZ3UJVe+zDUGbh0D6+nrGf8vA+Pva8XNBUGFRBGIN7FukgnZbvTy6Fw7mu15KcI4Sun+7RQvTEVXwrrroPatGP8ykeKhg3e0LdfYhXDtd2i/hpgZU92/m9gITGnW3XorwUERRARLL0YGjb1r11hCLUpyhrp+pwwyoO1NQS9W2Jh3Zx9rrp5VfSLeCWfUKTyz27QpjVBKNLDbFYTzkjwykLsvyLspJRldIyEkQ7Pdm0/W0YXH5vmLlhhH4bWIaHeN/mGFQkKqrsHCZokJvLAH4VcQMJnlFDPXacOkaSQC0/QyTDHWxylawio8IPA0fOHG9aFqf0AejbAYG2Hy/i6ZImNh6XeLrtCMkmLujoVg+xurWlKgNLcwTAzc4pmCKTLxftuouiwJa7bHBKg3EBb02piYZTN3TNgzFgkGemzfYfRgRDDKYrdQ0jutm1jX3ccRjNxzxtXuOELEoxPsKtVoRugkPnijVXp0YWROevFMEgcUs2RJTSMYMtmmGmi8FrVvciGsbc1X9si/d/+R+Vif8QBLL3M2Rvzc3xkeCmOuJXrQzlqXIbOGbd9O57JQgN3fUpcVtKGcLeDRSQRAUXdD178acPlhGsUjFAf7WKcUseYtNgmtBboQIHh4qTwfUmjrSLQaErh3Ydf1RRIyiXVr4xP8mQXaDUNhqSiKBXrHCyAKy4GR262D9TAf3qsdZqVlvWMPxawHrOwYgc+1hwCwrrJGyrKWN8c89xbyyRxRetaZJ6rFEaElPBSo3q+UnTejpNssvP0dFH+LX6GUIRBYxSyr0AX9WFyJlBImYcyk59GnbassLyHgiWttRHF4JOuC7Rxf/YqAGX/ZzdK6PC35KXSsQCoMtPbCMxfjyFtTWrxrXWCdyou5d/eGE1ryo/4RpqqWoebISNbMoX0v+LxFwYrEeEqxCr/Q2vt59N1gxpiqraEX+cgw/7sJYizFkG/evHd9n7g2k2RlWO/6GEnl0n6DiLEGzgpjrivGUhDCU1cQxJStwFyQ6+AAMVZWxWJ+u6Sz2JRvN9BUmSekxm/dEmPbOprV4mWMj3CZQwfgBHlhDXPhxh40BPP8QxhdhAyhjWePZWjbAAtonFLArDfFohiLLo6xPCZLHOw8xlKQNTQxlkdfQxNjGYHdGMWq8igEKkOzR1BQeN+icBVsealFNFA6UQIvR9gzNDUQZJy2fuU7YaLWK9Ywj+DteS5tp+CBGCM87MCmTkjO0LTRqwRNnri2T8a3hobhIeQ8yBZHa3NEXsl3hkZW0PjIeYZGyPi/hCdBZ9UrhLECBk6TF1S43RItuhAlJGgbdlZxUgRCgikd4VUjOOuQhTkLf7g+i9TdB5AivLelfyvmJeiLyk0REF24Yp1CcbZB3kLVQwxj+Fb6hRbCGR5kFSdBF5JWIFxF2AbMKQI6EuZgLB3LTMl2Pw4mez+LiEbtH0kR2lrbPmqKQEjcl+KsInSKLA9NwIO49L4QDhVk8ZLi8NDmzqOy8gtaZGkZQcZ0ERBhrNCCV65gGwixTuzeu4qwnSnbwMZj4Udrn22ruvuUeAEewji8p/RwoFjLBeur6EimGQ4GKw/Nk4aNA+9h8NHr1QeOgkhRGtBiqbajepgjrjaPwOIXalASVlixy/qENsvkmOAK7iqOdB2FpMUsd+uHUKW+n8dZj7DfX4wXGIT0o++vIqSI1hUruJhrXWHdRMgQkTdYrFiCi+EpIk9CyFjO/f4qwn4/j0Ah9vuEpA6RwiKM8f0V3FWcGvB5RmiGV6sI+/1t1rzfDwLDcOz3t7fyfn+3FPR966Y8Ah6ux0kRGNk8znZKLDTz/TwCwU0RQ2wkuKs4PILCMcHdpt55BAqx+3z8P0WgIO2HeXmEt9Byvx+0iUKsIgqh/2wXTdvDtS2eBJIlFwrIhqwFf5Xi38CGwgSCQyEWrr5Qa8IqDhePrgUPFs1rBfoTyrFuLC9hzIJvW/uwQZTz/USgN4IEhdiNUoScxeGlFqa/+y7yYBal2xIzxdnesZ2MpFq7iOj1YNucu5auftvjFhbG30lVnY7rGZZ5N2G1/RXts+DrwXw/C95W40CeQV+CaVgTtHmLQDIU6EEQdyNdO/bwZ/ejMG7eITmRBbcWDMW8R0OsB1ukuFAuMONa8FWc3YfD0DDqsoJtiFIUzIOJGhaOby0osWANGrZvPRjZDgO3O2dfINKzq0mCayGnAMgTbBfw3ReyB5zscQMruAsPT3HEoTS8NC5FYCHErbWvF+vXDZ3wB46zuC1mX0VcwW1NlbBhEgHeYwYKPWTdjKUdcQkuIVmAo9iaUAljel9QEJklStrZjqs4qwhrQSkwIyQtGdiPJV9FSHDdu/DyBJcR2WRDisMKBhrc8zBWEXdrNWFDD99ZwV1FSHB5L0IWXi/FIZALRecVWXCeTjTgvbv3olCSIu6REauIgTuFasJd75ANDAQpk7W7NEUyZEuaGV9Le7cXiFIsqrgNZt4fmJIiWfeSw1ea/FQQL+M1FJO2eXSCrvJZynM9joHKZLG09TgV7mxMn8eRvXhvDjwH7WDqgv5YeUJKuBccl8cxEckFVh9Eo9BjPUIeR8yZR6J8eRxKtopAWFkcFnD3POdxKPUecoohGMczImj1n20WbU3FI6Q4QqBVhLrrCwU2ps/jCG9WERJ0sJEFQ7rPMwRzQYOtmYQ9rDJLS3GMl/XemD6PI8tjjVkaP4/jt93qmuJYo+xe8DbMWXMKFSt6FvpQDPIhRFrFKblAEfI4VfU7PTiLz4As2juPQ1ZOeD164N2CRFMcBoWRCEyZx/Hb35wKwm2ZnNQgxpfL9jJEErtv/1PpQxkHz0mzuRRjDAijWJqKQKFExZLL2NCUFsMWibWhbF+Cd7BOYbIoLoKzNr5Vpdh7KScQY4Uq32HNWOdlbF1RCOUytnYz8urbHaM1DmGOsRUeCTVa7Rnv5i+tacx7LLSYmEWVtBD7ujI0LNmmU1vjEHDrjc5rz9CgFwWNsXlUCikcLp3Ki0mZCod44s5kZ2h8z9/CONU3i9HYvd0ZGgK5XfQzNDJG6F86Fb3RjyXedjutCckSGQuJwGial8wfQ+vKQysV7PaGDI3xbRP11lg8A4Wt+p+hIQvoVdNwMiTKwFvzqIjtHs9IKv3+qSAGLZ4VMmwzY3GfjBNh3fOqCTSrgLA+1EX7KBVtDHrScQgE3MeDmAhbpNjE8osGtbBlgeSmhV9huxSsaqu5lX+C2xECC3aj5L4pI9NeBfN2L8W2UK8gR8l5JZZmT09lBBCRcUCjAIsyMzyftZn5dYnHxcVi2wXqEQBexr1bwBQ2YRbvF/Qk9CzLj555J+9TEbcw327m7fugqBSqartkB6FhkZdehI6llpms3mD8fsNvhbNqHDI9xugffM2IWdjKQvoeoQqdUFsjxoHxqHMkIwA3xyhS1i6eqeLg8o5X5FVOelnb+h3IkPd2hSomV/4WOqH2tNbS5LdumO2HATEx/i7LigqYr6YNeyEWARFK7X4O0BJWgXfZrooyNjwDJi6kg1WDszpRukE6YHlYGBcisnaEo8Kj39VCCJR/tpIfBIaVX1gAYZXSLYvWvAgcCxkkpd8bo+fqAOhvMmus9jZnFpJ4r3/nKd1r7UJAjHEhHcJQtOHlll7iZ4Ktak+Juli1OrUvehm9eBLCFPqXsEpbW78spIMnYv1YwkW9En5CekI6GDSVeONYHBMDJIzhAReRTfAYQnKxyGh8Qy8GLqUUy/OSjOwa1CAwvNnCS3huRoYR4Om7KCiPS4EWJ8crohfDuoBEv1MC67NAruhF+RSlV/mMVyKGQVhESBAYc/y7U0EMjKX0shMhyfoKXxZ1S2C49N2z4R0IQ2BO4CLCiXNPdK3QhdU+gXisot8WYu79H4EoWf0lsHtrd3mC3Hgn8e3u+3C/cIIgbD9hvzMSDMcJCrTYtjA8kaMUI28Xw3lnnvEEKCZ4uyfGM+hFQDqzvPewhhjf3pF+J3RCvqUXT8ByU4ITuEhhT+CmUMQYF2fn/UJCYxHK7cWj8fAnKJCgodf2L/aciAD/Qxr0LmNBl0WB8xws/O4hcj86Uvptaet3XgRfT7rwIsa4GEH3o5exbG9kcsjwmuf/PCnIMf/7v28UaIvoJcj3UWBh+N/3xG/hXVdBfguZcof020OBU0HEumLkc4+GiiwX+joz4e2q+7ssyF5cGVTnxtj+ruCnoNTWzp7hKsWYuzGKCxUfW9fshizj4+ZPV+kdfltXaXziWlmUvYQKUn5lM/qbOFRK8txvYo1iEd8xce7n+s3R+DYkEHLKupzhhlARTdViuiz4rQPO8FSWSHx87rUQW1sfnZuMhLLCxKWfkC0ebEgsbrew3l2gxiOM8b3dFWl8Qo0WwY3bYr8eUktX8b3Ex7lpyjtkjHa/jnqW9cMZguMv/uzaxzfMUULFWmfp9zQ+tDPH7bDvGesy4d65z0iYBRWydDI+MvVPp4LI98u8EKCIZTupQg3B6VRTHxSnWoz628aChMbCjFIlbKqr8tMYV9sc78B0Alyar8kTGvUC8WEH6fib9YjU5C7ygRKNu7aUvQMDxMGEYYXQ4tGcLKJTVvG8jIm08cKdERUTjW+PgpAZsijGhGWERbnUowRF+yQIPGMhJb5bOjHXAppi7/5677P28L12EsqUiasVbb27S/LCmsscA1P6m4weyIe07B654D4LZYqSwHakgHXLwsutOfHn3PfjfQyBLFz8ZTAoGF7sOR+MnPcQ+O1dILFBxmTSdm++xbvxUJQMI1lCb8qx2TZrPGsxyZPdZ4Oe1p1h8dDDfNECbGnPG7GuZER9dzdoURhJon95gppI28qktH21dBhl2E3wXpLSbDaFFZd9MMisN0J7D8008I4TsyjDGJPdfQuyEYRNzrv0cR3xCKt0Ywv9YOkKirsZn6ISMJmt9j603wJBLV47XqDu7Biz52BYqALDEb7dz01RCeyOL6vKYEh/56FCC/Mi2xSg453RtR5WUtEyUeammNh5KHWJb3x5ETyQNMDkFUxjQz9CGP1k5Qgko8AYlBCpXxc67n4g45de7rx7gkZRKYwEBoubYDKc/qE4+FxWUDpYStZvu++dohojQ1W6W8KEPLh/95nUN8w4d/+N+fHUjETwdwZYtksdSgE0tC4aM3adHVkWjrGU9cObPWrOvMngH6+CgBLL4CD4YuttbFG3aG967rkKLU9Tm/rQvhRkmwV3OKf0mzCjtGL4GdkbgunbteVRH9mGbHL/QI3c5J5cS4gxXKaC9Wi3WeA1hKq4GaiPx9tu5RUCCbDiVZkawoR47hdqSQm6B1CP0rF+NYarbuOebUBmfCwoBrG+7V8XshEoBqKaUyA6z+xxCRXeGAkCVOaNMhoXD2k+xl6bIiHPQi7a6KU+QxGgBlz4S9hY01DXfrfdgMAJmeq6iMYEVSV8u7fzYsI/Qr6oB8ZWCMNQtqGrfTmF0HXgb2OVMH735VBC4Sn6bvcVwFZGGCi2dzDU5I5i7vER+MfQkc+F3FNSyosGHVZa1xXz+xUPUs9dxZ7t2FfoQgs731uIw00aBGtucoQmNKT6B+aUX64ZNAXZ/R9BVIQVhI279PcOl2SJTZowsfYmSakITHsCWAPCJ92sVoAYGErI5PO3Z22ntxIoQla9IDAcLxFsfLFWC8bk1j2nTiAVzqgIVzqLwvcQvRb/6g+eISBhvLh695vbAjrdI4RiQMIEEdaaY28XwYVobLPtBUtSGALJG7VtQQwulS8EdqFpjemsIdCZgfR94fb28K2QLLpA3+pTNenebobbDHrBhgtOtH4zD1ed8BkY/G+bd71/KbR6BrrlDa1Ho6/nhNWUhkIZX/ytWbiwHT1EBLVDYpy2+bg5SV3z/P+3HqSWjQSwJsQLqW4DDXdeSOK37cBOExXwuLaFt7chhXcINrCwbNZPhZWSLtixdvqUllWwWGbRaoYsTOpca8oqVGFBqnz7rY08Fnm1z+QhFrPF81Aeil93xoVBE3jrKMITuJAl3QbTwiLzp7A1ZSYkKs8WthRGYZFFrdJMEFjFIBALKFyMVE2tOymJEtdpUlIgD23s28N4G10TUvWEToviCUNQ86zqOQSugmsneplTIcdC4PecmFrWEtxAi7tlYrcjbC/lNV54bB48Ua1frW061qGWsYxwx4IbM0Pd8dlBpRjcPa+GgvCoIpDORWHYeD7hGYOL3jzj9nT+z1WQbcOPmISWdhFok12UKu32NzHj7hfZruuEkBdhZTv9Z6HQhDgszR6s4zkhnRh9N2stGpdAF9O7x0Ju4dSY3IlFuz9jjxfAbHOj0CwTZliss5gsNeEliJjWGgBUg0AbH2+X1eONQtNCCNRcm7VqX8trA87bIrSDcli53Y+xXeh5LYt3IWUtYWUI0VhIQUjwhfK2BhAmURKhV0jigIuB8HhZIRUvwkjVx7ft0Wi52xpaA9g4hZdCP4ItlCVsMFi1phUh+K5Q0X0EEp9aA9gDRKA9awydh1IWszUQgTcnC/Y2PO1mvbYaE2hKH/aKcRdJ4Gm0rBGgxfluCyjkNL7d3tGOQuHha0+6S6zJArbYCVTGXe3OPsQgPCbGrXum5gZcNktI2FmXeqeyBibZQr6u3BhcS03vzGXvmResBcFHhD0Bqo09JryoW3EzxVhYflgc7hcBKSXrUg9X38uqo0XdN8Sktfa05unIuIX2d9add/GaZVnayGPhHBhyW/DvfpTQz8bQ+g/D6xUgBBN/1xO4LuWMQC1GrU06r1EIFUbL+ISNaGeMZak6bkK8HfgQ3dpHscdXhDbmmSlZ66U2zDEuvCNeueqWzmsIf4xLyMaQob37w0ThCaUiRwxJ9CtkMy9jtJB/P5JgTo4KGU4GfW93PjK0DCIatZ/J+HIEPK3lQ7sH3U+hZRvr7PinKcgepeYl4WQoCCEpG9BeBItqmieUoFwBzTqPwTtkj2g9Iu0xVwTNotogWJFy3llg/25coUi5bZaypgeYRRkwn3dqUZ3V4CZ5QN+uawnm7F50AsdqIsj23DU+WRTrJ7Fsi2rCY/FtfDWICB4uNJQ37yQnXsv91kKEvlN1WX9CUZJAuFOTcIqyXd8ZnMa32wCMD50J+7YSVQcxVzwpFdwWVl6FlQysSDjCmwnDwtGZNzqrbRkn4apZOeHNA+Jv4EhGc/egd56K7wlpAzASXh5CWNr+9g4PRR+L9tZtQh+CzEMuwpvhMT7K1KK6pum8555eVfZVbWvR0BSCAS25USodjsy6hPGod8JLEGV7uCyWoXpBCuOBbZtC8LgscWTnVSAWwSstW9ouGLdwzSDqXRu8nYC6J9AiIWfhKdbrjOo3RZF1MS6gxuoFpY15kE3Luk8Ma52waFHjQ1ypvOoZhYyEDROrFxQyEngKEUjQ+oACym60J9wCMwHjIcIvFTISbIIWro01NR808u4u4+PS0aPxFTISWmFSzdgKGQnAdgMRzppHrXe8u7Y4FH2bYBQyen7BmkLFGpNvvQBvjU/IWNrYGo1XwLPtKVzIaB6LwhaVuE9oXctRa6DaB5HDDHEhIxkzz4p76kmsPm+1admaWhtz8se4iDwYqO1tLFSkMELHRT2bHxlhhN8buFMQgsnSc+O1ZMRs+WEeZAt7FIcQSPXWBgYjWESuugbJMV4oQdi3sEcIeA2hzRYeWQQxqr9tdZ51syAVW5b/Z8Hb+LP5fxMT2pnoFvZYeArBQm+TaaEaK7v1CZkYTDt7uBJ04yUsW12WGk1wskbCAcIgdDwLj7yv8W1hj0XkZb1rK+iMi3XQFvYojpid59vCHn6w8mi+QMMKj/5eYa/CI+u79PM+xs/42hqAl9ZdeMhIbGGP4OGNOYYoqCeVJM2isCkO/pjfnncfStharz0ZFJfBIiurqJIbxkX+rH+6eFUJDAq7KAveH70Yy5DGvBL+iQTy+N5DYXhxXvkd3UxBPuprK3ZnPRd+7UUElSKc0JC64S00xEQp34mMtUD0W427vJfQs2YnipQV4n6345/7WSHe54SGUHTWdKENxoEYBGuhISw8Bp/QC+ENQu/4WBuL64qLMQcDCPcKjr8hNiE5+9KyfhIEOz6WkjAZ3/YuFjJZqBLEvRgT31vohfFR4hU+z1iIhzbYdxif8Gi7N/q7dYtQ6oReGF/Zod5jfAwjY7CX8IuMbONuRhd/O9K5+xkua5QT3sQYC0EXWu8Z72DUl05CN0mBRSS4l2Lgzzk+UYe5/MbxXbDiwdn7v5cCS4GrIFceLgW+QYGrIFc8LgWuglwZuBT4HAV4EJkLacY9OEd6F5zkxNSrkMp01RmjxbV3LKza79JwUsfnVlSLPQvg/Z5EgWzXuc9D1kPxcRe0Fntla3bWFnowR+e5Dxb4FrT7PRVzNYxto+9dsiSSB5uAsPiVgDjPvFBUqjnyjkOaWhZskxXmJ7uzp2h5RrLC2Hb7qe/Vpmjfq46jSGhhvZeCq8zQLlrbT99xaO4He5GQUKjdxakslmwWdMBeT3xS1JPsOBMmMm0yjCsXCo/ouVlD75fxk54/D7HxPQXKPahJggYtTtkiK4qAu0cH3dR5zntlt/D73KdibFLPpxwCodax/lUHgXGRM+54XZOQWq2JVjfL+HSAzTYFCNtCuDcDpaKqgEhAO3ODIsnjK/7smYcESqZJKrDu8rIPsimEogKSsYFGyIzJiQfJR5wITghK6XVOtjrCHmDje7InmNKeadVYOXKZoT2wVNZK3UOxMgWW1mxfiVRkV3s80Gz3wMuxg5pgVnUVdJFxUxfZ80TMi7LLBJWhQwupakK+jS2MiaLiV+lh9SLCTin9LWWX+WJwFE+X9lK66Kd2VL2mGodUsrpPlzFIg286mhDLhHlvTbjdL1OE31XtewcDRjZkClN2GSupfXWcbX4hsyUlLTVewba2UsCxe8Sa4iI+ocM2ofA9BgF/y2AyYmhODjddTLnIvUzeS6Fag6hsIx5i+k0VE7MJW/UEEyYMLADG5BlYJB/B7BC2wbbVEmh6m56k/lgJitT+j+DtiL8V4wo6Cop7qCOrrdjo9yrrLAdGKtypyrZpX5GN8CB++fQKhLzmHissN04Z1XS2QOh7ik8q66x1lp+Vpqjo08YriqFWQAD9zQWgiBkUD9GrWktJ8iiKmxW9WGg08o/f2mSE9gSfAKpnlPqksIp7BLHThoHyElR8Tak79JPi1d3DN9BdGhTtSmGrCUhR8xYEuc1zFDYwYnUwfEALgkxxOiVWPUvK2biq4IPdoC9FgIAIto9nnlMbYgwYuKAleM2wpNSBWTszvTQ13lFyafTmH/ydgQ4tjid4T5HIIZlztU3AmN4r7ynINgGmaSbNUu955+1rIKyEhoXc5sTcq49xe4o+XJeBLbzddxQD5fVZCjUW4ZLwQe0CQblrl1qBfDegmwIcb8F6YSiCqy+0FwPREch8CHdN1jrTm+CqYbiHp8QE7tW7wxARXkrG0qqLsPrtH1EgVOWt8GWsQjF1AKEU3FTHTqtpeJ4XEjrV8Y9BwdQq0cG4KWatgzpAyDMUJwPgfYRX7YfRoWTtW2gTWwd3UjzCJ1TZfTOhW4VCYbXqKcyAFQmgPQ9EMCkoZeVxeSN0pTBo3wayulsW4qpeE26yg5eLmmaZGQHeBk3z1MJXRgCPO1CJV6HIFHs7Tipa4h1edN4544c+5KIG6JSMwuGB8FM9SQ3FxTAJ09DVb0JRXsUcfYtBfO3+TEEMTpyGWQuXZn3CvMRQoQJGFU60scdEagoXvh4hMIwSbI9fhAYJoQAx1AQxX+GJ0MVQCsXlU7rtVg7TQ7gxy3+z0qxse1lMFrFZEZYNwzBAoYrFp6yhjIUJXLgqazvsCAeGEnguPhCeZ9AFzYzLGISc2+R7DQ6lZ7HQgqUW7+9+mvbhMDgxVEV4DU4MJVAZnBjKkm/Hc8YgSDnFhSsiHOjMuPmNYUKT0MjtrKNs2wWdMYHragNcmDUemsERggU+NCfjQzO06KCbRccGgjVemChCHhaNYSNTATUXdo53hF94GmbPWoHBIcydHFVfNLJEJtoH4hlyQRa2FzDlBj5lcIzHf5NjRv51wFAKshNqhxkX2YQQtA08OyGDE5adOHoLa+EWJjchGivsOCckzgSb940mBJdjQp7ZCRmDOHknxCVuE+MQpxSKZUF0Sq6ajGltsAqjw1JiTq02Ld7hsHjRPb4BMdubL/5FB+smSsfSL+yad+SmPbPHGLSvA3MD5+0+GyFRHR3N0XpEGBiIUahBkXiaWrOiPUMQaHOPcLC+oZAMCzqaK6Fn7f23+RirMLm9GeBFfiNsPADe8KTmgj9CFR4n7BIPw9p37noHpWZwz+MVMrjGS3mFZxnc3fawBrfzPihjBnd7Q6/BDUVOftbgEnr8Mq8MrjVqzcjX4LbT9b9SkHWJexJSLlFosmjLXCKPEUNziazSolJziSxA8OJ1iburbF0ihnYISxZUWBNDeRZrJO4fs03clQW1XhAqUHIZJAQTWrg/MCQmIIzFLxog7lrQNlKJx9v7zprtyUrB4ym+eROiDA76YWihWQbH3LyTB12DI8xj7YVHnURrIev+QHjxx7vQh2BnQVnr3Q2awSGUedAMDkPQxjN04+mEGjzm9k4WIgmd14Nabwrx8CUP6h08Jzqx4N5HsH3H/QzIhuzuoaAEtJDdupRRyLgWsmdwGNsN2dvXEsqXYFMya+AzZM/goFUhewZHOLUhO9qb779toZDHIMy0KhBciyovFCLUw7ZFlbiVZXa1qOLyWa3AeC2quHdCWxrW+zrKrKYKLap4AbFgKTshCsFu3bOLKmNiNeuoaD3CAxkHS9kC02/CIsJad5HOShRPW3OVKcE4c5QogGVysTq55LZ++t2YuGa0k9YWA8OVyaoRv+Ud8AAAHJlJREFUWMopHHHxTDJg1lwEPpxWm5uW9uglZOGhKXFZqnb4eb6zIHlA369Pcl1m0ACmisISss7eI6jtHykuZwB5+Do2tg2BoPESxtZim5IJOy2s8SoULm+Dv+6V1CjpQxEtstGixTbjQcnIyiZ9KDxl4vVK+nRcAwO7SR8GyZwZoZI+bb+QmNmkT0sHMrhJHwkpMur31nztSP2dVZDScgizbXJYFesFIUenqJaWQ6DtsUqguTETFC4kyCz52TaIQLc43/afCEyYufdqCbyD8bGI257F93gjFqpOGlLWBJPl3fQwgvkeYtZxRDhhoYa4nVlozJhHefxt24EKLwiRsCDFIwiE1TaATYkSWDEy5SizQxiERL5nnF2yL2gqXKsxNN60ZrF+ixa+Iblg0b9HOdt0ZI2AFhkhBo7wCS+2cTWlFqKYTzUN9SXPseYEaL9nb4f0+7Z1NSfvpXi1Y7WGEwYbW8kPc6RAsp+UMuBqDSGEzFs2QIv24izwUhQjZDSPygbWtowsw3aWDdDYu+qgg7+MjLDrLBsIIclgZQO0eKXYV0Gk+Xy800ljHgGkiSdqVhzMxZ2FFl7gRLZyowa6CNGPCnCEQZFJXLwXIvpeNQ5/Y+28+0S7sgSIdhYYZUXOvq08AyvYSbB90/e47i1c+R6hS+C7lwJ77xbKEBmjzyZy4m7KmzXvHbwFui3aWOjHC560pyRosb128VKq/ul7LPj26yWcrDcPtjSqkLiFUiEnWpyN9hQYOxJ6+cTqG8NZePaOs2hIMK3n9nu8Lwt+fo+CSSWfjfPMGf/PQjAl5132Elrj3cohPhnzWaR+NeO+WKyDgvd/LwWWAldBrjxcCnyDAldBrnhcClwFuTJwKfA5ClwP8jm63ae+CAWugnwRRt9pfo4CqyDSWlJ+Z7qzyuh+QQpNFXVTkv4ujXo2aHjaVwD7pNp53isVKD177jdRIzjTl1K5529S1dKo594GhaDzCDZ1ACnFsymA3Lr37tzgjKSCy7+bq2fN9zw2TiUcPETOfi/1kLNhgbSjse5eDs+cc/sohSvt/JTOlK5XDAxa753SpOAg59F65itFvWlSaXZYtt2/4ltSqmcKn9x49omO0q+bRpbWVXRe2kqzKg2cKVl1IrUmKeouhVjzPWmOD2pG+y3PGK9a1pYGnmTUfI2tQnHf+9sURK1DUUaVF2F6IcCY6qf8dZB1VVTFLt0T3/sHvYG8CJLCUxutTJJgyjvvEQlqLQal/N9+E5Vc+X3KoTDVpTiIAQSsYqCqp2IZIVRA7EIktQMbkVS7XWAWkAEqsB3YQrj9P5wUsGUH7yhCqnOo2VSNlntXFVc4q6ruvarGagkEvH0wahYKi+Aje3iloiEaK5g1X0VERS5M3fY9ilVQwltUIxTGRvH2jBG1AnT0/ZiroMsouVfRsEvxDuAU8FDtwQWXpQag0BfKmJHxLkVU/O3QJFV5hVb1qWD4cFeKb+gZPMR7FWUpju0GFfvUTCgiuYGcqBAJckJ5Gcsa7CnGwsahw3sTtzckByVXIE7GQgmopWwBkBJRKFCoDGZNx9WEyEiXe8kNZEj7ivDkz1OQsC6qjQTSxxE+nBHMUs3SCIZCF+GoMyLFwnw4INXLSvZQqQozBkMYYGUQjmKo8C6mqTb3CGoiKqe+STAoJ4Gral8jZpVkygSjEwaH0C+WiFKZbF0fKT8Fo7yKdYEtEYu1UQFWmGufAMGBDiA4sFJVnllMhUAGoI07qrk8DWMArg9CEgweIzGgija0grEpdLoXndCUcIHP2LcR1KLu8uhIcEAu0AP4koAyalWSYZnwgqXnzQi4cXbAJ0VtO4DxeR/BJLQ8GSFTMGTU6uaPNngO2oIXbUlgfBgDXgB2KSiSqjsaU5D6qoUwJrSMEyCoSKKtCKr00YZsiGQUYDtnvf0a3ssI+LaLzFEAhs47eEiIc99j2BdDGOgRj+HYeCfGx5zJJvrXD0zh8O9TEO7YH0wmnL5KOeaBUSB2LwzeLERqI4sBY0b9W9twRChZPJNCDMJUd3QKA4/VRiY7+1TRF/7uXpYQMA/xOwSFgLAuHQaPaQjFSqq08lD1q6LQCA9+InQypnrjgocgKuElZCGNoZHr3k4heEyWi0UlaNx0AgyK4/2MCQtJaAkvIQJZweQwSIHrAA7BdtCMgocZSuBAdQh2ey7MKwPRwTXBwY0NHVXH0ZjxwBv0MDbQFV4NfXlY9CU0mtqZJ55vL2N/ZyQpBCFDc+M0Jv9NmdoYBZZEgKEi0AV9KFrHFxgLTJ5xoDslFtryCugEPZAA+x6oCi9HcWHEGFDjIyu8HfnwDqFfCi2MZKAZsjB5nmXQ0IbyeK//p8TuNS/GkaHuWA0KayOXKAjdOYW/oCCsY+36TwKDIiBGBIavQpCTwKFUCV4EJgCI494lMIbBvRhMBDb4DrRZAhMoBOHWIzBwZNZzCbzd6SMwS27CLOYSWBwc1isCG2sWMwJTQFaQJ1sCZ+EobQQ2d4JF8N4J/EYPDEUjwoWGPAcBZ4SEbcIqVnvPqYBp8k6hCAMD6MiCYy5Ea2fWMwjGyDuZawaunYVCozVwwf2FSxm4Pfpgu8CzuEJZ/2Tgan3qe2vgCJ/vr4GrRzEPmIELTEju1sAF+uS9M3CUqQ1ya+DahsCIZODIBKPGWK2B41GhpnmuDFyta0U6a+CSN7x4GTgKwr2wcKFvc9FcTGjYXLSJcnXt785FE3oxtbVCLhpjO9AmF80j0dr2VYuRYXoIHwvXwZ9ctHCifrqeXxdN4DA9F81zUYJi+QQY4NBaguXMRRMGvwemy0UTQLG1MCoXDQDYORnGkIvmGayJCEUuWlzP2hWfo5/wELPMUSjHWBA2Mb6Ytxam6MgCCvHafgvNyuWjjXCj48541M7tC+Rns5hFNIEvRLYu6PCbM0QmWMZaiMwbM1p5+EJkSooXIoRCZAZK6GJuGyLXtJogU05j5incJ2TfEBkd8YiSFSL7pqSFhfmGyBQGzaINL4F/BNg3ACZ5Chd5YdwYwEJkBsJ/nyFyB+9k8D3f/iYRxStEpiDiVZDmAHiIQdAQsVN+PCxG8xtBLBPCKmMShGQxsLULgRSS8AahXrlgwkRjQ+R25p3BG1QgMh5LMsCEWRlXizwAPRa0rEsHahKyYmDhEoayUhS3iwVHLAwOPu67hB2hd5Hnfawdw1EjCYw3D+55F8AWeZhKyNurT7HQB21aABsHhvOulLqGEd5pHIvQFbbw4GhDYQP0mZf1kzHVw5jyoxPPRRBLsqAz7ycELcliDUhhJEM2yeJ53o+RCrAaxN/aZJMs5MUiHj1LOpgvpbYIX1QzWTCXPbuQwJMz898mDTwoOvY39AKdFymIOEqyWPNYTEuubJKFB7HAX9p4n3vJyyZZyBgHwICVZPF3NBWGvZIsFIQlWzSl303WxDqp1W/cpwXn2WsW4YRKm0pjvXwgwfI8C8dCvLdUeZNaVtLgafReFqjWRou8JOwUdVvqmAPhOo8O5hWtMbZNDqZS0hPR+1G6lSIi4KZAWc3zW+ZrbGd6+Sm1SwjrBLLzNQeeZdHDFJTB2eO3KQzDcyKYWXa0OtPLlI9V34vSyNQtHf39aW74wOLvuOz9Ee49oajR62ybZG5n/2O0PXvmoiPjdh4V/lRqQEf3Z2SaHyOGP5tK5sHJ8qbpKS2+n3NgmIWZr/TyLRQeknP/91JgKXAV5MrDpcA3KHAV5IrHpcBVkCsDlwKfo8D1IJ+j233qi1DgKsgXYfSd5ucocBXkc3S7T30RClwF+SKMvtP8HAWeFESxyO9nAQU0QBV3LwUcFWkAsy4QBsWes32QCiXw4V5K++Ac+7yKOUjK2SJGxRxsYAuSimC+s4U0xUywBdXevYwdrGD3DEABqOzvHhiVVxX17dXlPWARoCH7vKKjQmTQevcpoqnuBg1pDJDHgJNb+FQRV8DaM0202VFdPvevGD8abgFMJVhVuW0AvuV5lfuqzn0f7UBHdu+J56EZtjCncAxICJy4FziLKvueyQHaomC3hVPzB2zdfmLeA3mAV1t8VvkHv1lakT2V7e235nmQFMXGkBl+U/GGPTv32eBTnSibg+cVYlfWFBBV6c/DP8GTXqhegwGaC/phwoQIhgpsoz0GhFVVGjyh8xQwEXFUrAmKi3ATLM+DLqiquvpN5bbjFMASNGCD11HZ7aB5QDSToHhVvFWC/V1VuS6F4Aqeo4wqy76pOqp6D8Dn2+0ZMBYIWgwJJg0tACwIxmH8HWKjUg/LAzGQklBO1WFogo5AUIXFdGhkTIrwvg8WoRLbXgjGxdgIpO+6YInQgoDCdrXhCJbKO4wXL1wMC+gO0GeQDzAQSoQulKc9HgwbOAtFqNEbgcUbtGJ8XICABB5cA32DGsHbGYsqdfg8uDVbIaBig+7Ab0HrgtKQjyrlMEygOMZb10a4OhAQsuIdLpAfeDXK7VlgThfoE17Und1vAIiMGdRFKF6KjMfmil4ZRMpFzvy9vUJoZgyayZEbtMUPtMZvc2gvim0I/gam9NcUxA9uQhhWwz4MRMM0zDQxmCwfAP3wGyuixI/YiOADUL8YaW8Gi4gpJhbwr52FNS82OALG2kLisiKEn0XELO8ieIiCkQQKEVkGFh9YkVUGpye8rCvsEw8CG0UoPc9KICC8EuWDJeM1vJPimANiEiZzBBakGLXT9z5YHr/7Pi9Qd3JKTHDsiTAW0HYKj44EBUyDUmMiY2Bc3gvR69/o6f0UB8gRBg7N0IhVTpjBQghmqFhwnfhGGFI2oFJ8Q2tGAu1d8a1veg8LD6LP+4ZyZXBEBaw6rwh2wWMSZGBOXgiYkzCiL6PJkMBeUSIo2PgGb2bLAWFEN8+y4ngNsFqzbzAWfwNARMv4hkciAYBQfENfgm48wInkgLcH1ecxzJ0BM0fjZyh4IbJIVsiH8QUSJStkgxzgI29OKeIb4/rPFASmBjgMAQgmpC3cTfsVEAyIjnvkPSiPQXO5GOGjgIrCEuBCGgpQSKgIqIHAWSFK7e2BHRHFRADEWDB4nZpis8asEwvrfTZBuQfz4amCd3s/oiByZ21jEOZiImKxPOZTv1f3s3gEhHJ1HJjQECPch+ntezA/1hCaGBNZQe+t272QgoEhDMZPcIUsdcmnmDwtK2++sELoILQkmHjA+nsvQfSc+fEOUMswbLwFl1/3c0rEwLRxiaf3Lsz2XoooTCBkPCtou7CLp2SEKKI9NRQAzozCkQFzNHbvEKLxggwmPjOE8HW8Crr53fOiCgJIGMkQw0nI0NG3vY8hFDGgEQOFb8kXBUV3UQyPDq0Mnm6+cGfG5r89o3Vr6FtGAz+MgwIaL3owsLwI+XR+DUGnUDzPbkMQnZAVdMA3PAXk5NEZQcbyT1qDEH6CzyIIuVy5ZZYvt47RBINbp5EsqYvwiy0RK7h3bhnjKR2XCXxH433HMwTB1Tsxq9hRKMMaYwrLJmQgLIRBCECY2h9tLCy1+Du3SghYIExkXQDVzNeYKSjGYaSL8vFCwgaMdHmGxRN2WpdhnIs3ovwI21FfmMMtY2CHwhBKQuOd5tLeaoBGzwtDQpFSHopPydtFyKLhhffiRScpAfh5nhFqWzCaYT5FMlaXcRsfvrDKlNhFeeyvQc92FhIm9/M4bUUQkuGVcQp7CpehghlI9A6ljGYMiX86Wcv+C0rM47DQ9R9geKwjCGK8YlwZSOMXgpEDz/N8PKF/14pU2MprMnp9H58pC2Pkv8kh5fJ93psBite8DZqSldDqnATDwSNRjLZg/8cu0rmwc2HWNs3t6yrUQMizd+rTIh7hCXFNrzEI4Wl6cPM3vr2Y3XbHfrPOwaRdhFMyxDyTAE8LMx7HOHmgLkRgqc5FPC/Iep+LcBZqGwdA4gqlOkqt9zIMrP4ugik4YVjEKcYwHufCkmW2WNxFOONkUb8NEQgmvrQ+6fuEpfi734QsPNwepOr7nt8G5e4nrELLTSIIb60VdhHPSPGAKWffoiQ8zy7ieWXvOBfxvNH5fUaEVd9+w4wLQ7dnDvqeubeW7fvCPIrE+HZZxPPaDPBeDNqeTehvFKy1Y/f+7k3zHpS7/3spsBS4CnLl4VLgGxS4CnLF41LgKsiVgUuBz1HgepDP0e0+9UUocBXkizD6TvNzFLgK8jm63ae+CAWugnwRRt9pfo4CV0E+R7f71BehwG9SEIjOs3fS02+qu2cL/6ffPiLrU2+uX/L897ILMDDISM+ojO9xC9961/fO84lGoA/ncREffQvMInRx9zyN/aPn8XW3BbgPvGJ7W/ntaT4q5ecxAh99R1V+K+/ue/rt6dtPY/zoO7Bw29PKfaAqW3X/Ft++V45/jUcpiN6wIMcLvwA8g4HaNvGAheAIoN5BCiAggQUB2GB0umClwDH2LAdQFhNbrD/sT2dj9ywAoee9M5iLwQO1ARl29rX7wQYI+O4/gB0D5wBwSyjAFswPViolAWwDsASU26OWQRsALBcOAS/knz1vHNQd5CWsl/GAsoA8wHHtPhH3gVLU4dC9AJsAcmjdBV4CSgHUmHGixCA74Bw1wjN27/S+pTHIibnuueGgQTBM+JZAA/KhMdhN2CNjQA+wnW3qFtw/nJ37toF3Y/dOwD/vbN8GhYO5g3vafStgNSA829QOLAR/QHlScDSG3wKYTOYIPBAjDFoYNWPQAhfWDnasC1ocNAmUpEuTPcBO9Mg4MkB0AI/fm+9REJMncKDV0KOQrhgB+GUCGAgnVPd2iE/PgL173uQJCMIYDCwMGLn/72ATDKQUhAccHp4KEA9IDNoXkeB74GlYIIBEyknQvANTCQL8EsaDxgPPUSwKgAmIh7HAahDACIDQhM/3KJdufgBsvuuC8wqDRigB+mDKKAfwHkJBllJUIDr0QWxYIsBE2CtIVYhRNHBhnN+MkUCBlKMXPBMwHvi1ubgHOBHwkFLAofk3IwKcaC4dq4DG6ECg2x4Aoepb7vFvCgT7BusG+8bI4FVGDh6JIWA0KBf64TlFwEugRoA+vGtzk++it+iAgSK05swAMRTmYTzkpXM7gCXB+YPqG5e54ZUxR2OGD7KaUfVN4/KsueAT8CDlYKz8Da+iMdmC0zMnNKYkjBkjB+cH4EhZ4Lvg0YAzgWYZDzSHwyLTxlN/Y3OlhHgJwwdR/o8EHAIT2pGVYuFoVcRLiFhpTGuCUKCsMDBYE/RylgNqE3FM0N/tEyFgWVrvBE82WILTBCFy7fPgpZogQSc0YNsU1DMmTIhYj50g/D+FQBgCzNJSKHOhEIBolMTkMQYI0X4AQgQxjIH2hBiP97goE2YhnrkJeygMoCWhIFC+a648KSEjfODSPCMmmiMl5YmFNKwUGhuPPR6EjqBlJCiWvxmHEIKgMyo8AKQvISFEhJpVhuK1uY3lM7/QvDXEZoj8g4ZoTPl5FIrJiDBKhIrlJTwUAiAV8BGtjKdNXr5r3p7zbQbU/Ag9KD06RRsGlqJCgJtLBhbIkTxRsAwso+bdeXcewFwAFcmTfzKwIPSMKIXIwBpje5YysP7G0BpXNKZQFIPxYewysJDU5NmcQwaLNl7HH+wFucna0yobXVwsBysD7bkukhCwAusiWTlCLbzIRVISBDXZXKSYFEEI/LpI1mJh6L7vXZi+p06x3oSKNc9FituhRgn39qdleUyWwHQhkk1OG+pREgpiDo2dx8Nw7rmwzNj9RmBZyi5WEnPqfO930G8Ct6FeNCbsBL9LaMN7bT9jYQgk8oaPeKOhc97F85SE0bEnpLjcug7fWPhFA+MXg9hBQJ5HM17BvV1QuATPOFtfUnBejKdiYLoYCr8T6i6RATTzvlNoI+xmdAr1eB5Gg3ws6tv7fH+3fqOPMbTT0bcYIjSuI73fhEuUimIX6pFjyG7v2HDa/1vf1Gnf88YnRP+rp0X69y6Of8ki62nRSWt3f/LQ9tf+82mR9bTwe/rtlyyOQcMXrm0gTwvEb431e/72ROOnRMVH73p6/mmevNk23va+Jxp99J0nHjEae/bht+b7JCNPY/rexM9H33pKLDwlC76HN79yz2/KYv3iF94HLgV+JgpcBfmZuHnn8sMpcBXkh5P0vvBnosBVkJ+Jm3cuP5wCV0F+OEnvC38mClwF+Zm4eefywylwFeSHk/S+8GeiwFWQn4mbdy4/nAJXQX44Se8LfyYKXAX5mbh55/LDKXAqCGyTLoaLudJPFXhtsUywUHA1YO5dYBrwUmcXPIC9upx379NvwGaAhufxBMay2CqYHdgiCM0u4DuI3brR+x0GDLDPO7tAGgAHoUf3Am48u+/5DRhyoRqehetaOArEqJ7G231R21H4pYXloyFg6HaEfDpqwRg1r17ItrE+0Qwmyhj3goGCiQpL52/oAFS6NAMehPzdc+shmHV9X76CCQFC1v28bz3R7OlceBg+z+5+IRgpAMfFXsGr6YkM/dyl/SoQLdBoFxAkrBR8XxeoCTDoyh7Z9u2Tr347j6aAuwL43P06ehW/Wo+GjYHABYKDv4HWRUwDhOL1IGSsnrZQqxCtYO3g6EBysEG1zfdcQgk6rPM78B9QmKuu3pgRABG8msKB1kMFg7AjmIbD9jYQGGBBTCUocEdAd0Bneu+CrMN1+a7etwCBxgjRCwgHuGauhMEzQJYR0336z5p3IDiwcGOAbu24A/82PgYDuE8vXwA54EE0gS72HkqAZjBPIXMZFIBDGCbtOYEIAeqMF30oUns6wMP9hr717vUe/09Y611sLwkFQxM0c0HIUk4IWrT1PSBEtIQpMz9oXhB4yo4vULF4RlkYMuBIqG7/wIcZL2Ai9G9ntuA5YSYXASmBVwFHIaU7YoLgaT8KoU0pfA8dgTh9zxjxzf8bD0Gv6XZN0YEazR/a2DP4jhaQw8YBcwWQqgewFq8pDgAlyDrFDEAK1cwA40c9mI0VvaDG0c8eHP+GuP49QuNh1t/LCYsrBaA8bZLBGJudwM1r0OxFFMsH/GYyGOK/CQBhNkj3GJDvURDfYglMFpKSIlG2GELQeIPOjPBvqN+6vBsjhpg84WRJXRhi8qx1aNeaYCMupDHBxhCW1vcoA6GB5oUu9k7ExQAoWUIDdUuAIW5jCKECyydALoxhtaFHwcpdGOJ9vFmNkjGEle6sEEKDjry3DUf+7nuQsODmeANlDK7eMQnemcGiNJ3zkcHCNx7fhi3PZbDMi6cjBPVhtjeCYKZUxg297CwR48xg+TeDAH5PmM2VLEAx+14GC+3xxtaADBYvAH3NYwRf9x1KiIb4neyZF5nwTMYA6hoN7Q/BQxeFQyNjwGOKBtlr7OQUL72XQTNHkQBvaysB2YPe9R38I2u+xwAwThDVL4NFYLl0FvwMjTD0DEWefiP44N+LzKUkhG6bNtssROAWvsyLGOzuXsNwwr2hkbE+fZsAnaEIJQGp3q3CrDwY/YYdvsEjLmybxyQs9gp0sYgs7p545R77KLaBNVr69jmepzCIEnDpG76xpuD6u7uPB6VwG/ISCP9syIuGPCkF7uLVhQnnSVlPIcYTbcmEOTMoXRSEYdiQFxwerwlWF49BoJevQmD3Lsze/U88fBoPOqLt0uypYTYFwusNees4vyEvg+D3DJyxMJiex5vXdRfpw9X7n5cCJwWuglyZuBT4BgWuglzxuBS4CnJl4FLgcxS4HuRzdLtPfREKXAX5Ioy+0/wcBa6CfI5u96kvQoGrIF+E0Xean6PAVZDP0e0+9UUocBXkizD6TvNzFLgK8jm63ae+CAWugnwRRt9pfo4CV0E+R7f71BehwP8Dj6JaWsFG0JkAAAAASUVORK5CYII="/>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9" name="AutoShape 9" descr="data:image/png;base64,iVBORw0KGgoAAAANSUhEUgAAAMgAAAEsCAYAAACG+vy+AAAa+UlEQVR4Xu3bY9AuS7IF4Ly2bdu2bdu2bdu2bdu2bds24pnonKj7xt5zZzLOv1wVcSL26X6zunJlrpVZ1f3dX2UEgSBwVwTuL9gEgSBwdwRCkGRHELgPCIQgSY8gEIIkB4LADIFU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AQZ6kqn7tfjR/oqr6jTvYPGFV/eYdrj9HVf3Q/fiMp66qn7+DzWS9T1BVv3WHuR6/qn77flzX3X7+FFX1S/fQeh+nqn7vDnM9blX97j203ieuql+/B9Z7/1X1GFX1B3eY625+3M0Fc/33XW4+XlX9zj2w3gepqkeoqj++w1z8+KPzOoJ8RlV9VVV963HjAarqF69rb3cz0cdW1YtdxDpvvXpVfVBVvcxNYgPp+6vKPF99M9d3V9XfV9XL3lx/q6p6v6p6rKr6p+Pe81bVZ1fVG1XVdx3XH+h65jdV1TvezMW/568qJDnH61XVe1fVi1fVrxw3kPwbr+d8+I3ND1TVX1TVy99cf6eqetcrUf71uPdCVfWpVfU6VfWDx/UHr6ofrapvvuzO6b6kqp75Duvl87tV1QvfiBBifllVfVZVfczNun7kStxXvrn+PlUF40epqv867sHCHNZrfT0epqq+78LlPW/mEtMnr6onvbn+llfMX+CG1E9TVZ9/5d0n3tj81CVYr3Rz/QOq6k2r6pFurss1OfdaVfUzx71HvbAVRzE+hxyRk095c/3tr2fIlT/sewjy0lX1PFX1DofBC1YVIEzyiDcTSdhfqKq3qaofO+5JhH+5mPkRx3VAPVdVPXJVPd9xnXp/x8VmC/67497XVtXfVtW3XMHvWxL2oS7SnER40aqSpAL1aMc8/KO4f3mR6qePexIKOX//JrHetqqe7ZrnuY/fq1xfd5FWoP75uOf6n1+CQmx6fFxVIQNfrK/HS174SSoi0IO6wfTfq+oNb4Tmiy5yqoSfcNjA4ZmuOEnGHmKHbCoFzMzZ4xsupUTQrz+uf3pVPXBV/dVNPhCwN6sqnYO49TCvJDTe/KaCwoEaE59POWwIydNW1cNWlbj1QBy/e5aqInhnJfm2qwPwLGvuQSz9lmhJ8B4IRgCJHf97PHxVfeHl41vcdE6eoZtANDjca0ggQfqaqnqyYyLGD3apFeZ2G8Kxz7nUW3m+90QXGO9RVS93VZGeDnGoUYPf11/hIo6k+PKq+p7rBtAB+4EXed7lWBcFVxEkhRasBzVU9Si2QEp64xkv0Dn9E5dt20jod66ql6oqa+kh+ayXkiJ1j1etquesqoe4qou1GEDXbn7UdQ8GPczzSZeSPv1xXTWVsC9yqVaX+2e9nvurl2J/7mHzN1cSsLGWHkiofVUVVJMeqgCiE7iPPCoCnwjcJ1/xf9/DhoLz+62vKta34PSPV0K/wZWQ7sHjQy4RkmCSr4ffm4civ+bNemEnoZ/9uK5CIrpKL+Y/ed179Ct2yPBvV160mXmQSr5q43u81yWKiP0ql0C5R6DdE3s5r/L2UPnNQ8xfty/2Jt2DH7Sq/ue68XkXCZRmC1CWDIFR1ixMMExoSBJJTvUEzG96SBLVhgIKbu8FBNTzO8FaFTtJVDDPf5Njrh++SKvaIEQPc1ujpJCo337dEBjPpMqUr1VGa4Fo/t9ztYw9JIlgaR1U1t4LIKwK+ZhV9XNX68RGkgioeVQGSdEDcZ7hCgh8ewgMheWbFkGraVA9AZIcEqPbGb2xdgT5xMO6eliLFkO1lWBNtg+tKqSiovz/zMuArTipLgTlbKF1B55LoB7yeAYsvuD6rTW0OLzx5Z81PNzlCzN7pY+/SKtSn+Jgn0bhCeJTXdiwETfPdU071+KgKvo9/6z9rBTaQwJAwD2/h6oovlpSnZFW05CvCgEBUgC600FKgoE84qiK3Ws0QX75UtHuxU0IOCUQ2xgbgm8j5Xd933UTIobkVholb5NNuVaaKZUS2cmrsnznFRALRCJDsAHxYVfSd4nU1gCXAlqf5G+yqQ4qBwIDq9cLHOS3uXNfAhvUxvxaqP+4IZu2S0K6/5VH8gJOSyjh3O+WlKJS6o+uqq84VLyVz2/5LJl6g/2zF5kRhJp3C/LuV6upB0aW3pvBw57M/uMfqkrV7YG0ksMckkpyGeIhqbQu7mttDB1BtzOS3r+Nx74SX7srTtbbZFOBX+3y+STb+1/58SfX/Ve85tKiEw1CaQ7tVA94S84vvapVH97AV6sql9xvcdCia291LpKe4BjdossdhEB6uWp8b1WJi4RHRILfmMgZv7M2PhnyXP4hIkG/9/6kCaIn/bSjn1QuJZsJzkrRlYWCUAjtieF3/m2jTjUpstMsgeG0RPR797pSAFprpKWyMIEzEAm5gE8hENKQhFRGWXagoBWwTkNlUSkk1Um2L64qvqkKCKncG0hIPV/7Io/SK3mRTyBe4iLZmbxdWRDV/a4UKgDl1cacyasS8IUCEgKtSB8sqEpaW0G0Z+q2TBVGMkIgeTsZXv8itd8jjySitkiohdPWamHPNtIJ4GtciS9hu1IgPtFi92dHpUBCySgWSCa5HK4YREackMaGnc+GNkVO8OesFF1ZCMCfXiT0LOQTf/teLZM8grfRIg0XhzEtmITHCZnfe06TDa7yDjGQzB5PHhjyxt6EKKrc8sboPLcW/jsMMbqy8L8F/a/daIJQG8ySxL0HeOjrhIexhDA4pGxZ0Jm8JrYQSULJBFnbIMCIZy+gNJ7Ki8XIp0RqN2ywjSahkw6JJSkAo92SyJzmnCRSKZDQ2rVqgPf7bvG6vaOAZ/J2JXQi53nAlxTd3iGjvttxYO+BtCuOGm2qtXS9B9K6ICqfT+XVx0o6pD2Tt/cA2jynYZK490BaK0mlQtt42u8YXQm1WQTHYYUY9B4AGVUfv2+y8Rf5VOBTeWFnvVT3VF6JhnjaS0nbbc5ZCfXzyNh7oG7vVGhrp/SGNWiDrVfSdpsj8bXW4uh0Safh/w17AORT0c42R04SRJvzFm6x6EooH4hJ74GQ0Nq1ebAl1r0HahIiLd/hZiC8Kmi93Y3caw/UBHFyY2IqI/BderFZAnVPZlLq4AGS1gNsiAWgSy+llpCIIfBYrvRaKJX3LCc7XXoRi8PKqqEd0U5IACRzxKdMAr1LL0JScuCeJDzXbi4Ja19CFShu9+hakS69ElzLRgHPBEAygbReYkFNHVLozYFJSIxuR5HRb7pH7z2WKkJk2FHvsx3Vm5/Ja03aKsnVAoIoNr/aJcQ81957LBURxtbrWYithVElTwGx3iahiniuHc69CVbZH/Cq0icJz7Wby6sAKuxEj+Kq3mLZeywV0XoluPWcomHtCIOYjmXlC8zPVtozuh1FxjN5e48FU3n7nxexiBIR1zZ1K80Hg2gQZH62gDhMINCwtdci8HJQdbw3QQRFIlEHE0tmJU5CSi4J7fjvVGFHsSqG8/2zhdDrUgKL7LN2/WSfgD3d1ePZJNqQGYhHuZQ+5ZSCayUkLaJQ+FOFtQH+U1XsK5RbIFFQKoHs/n22ENapGpjvbCGsTU+vpUC8biH6BAypzrVbr2SlTpLibCFUPfsUAnOq8NmCwlgiq2LaBXPx13PPFqJb0B+/aSGIh+qtBYWvVkIbcrag1ny2EHwWV/Fz5E3pxbVbULE4VfhsQa1d0vV7CD7KD4mm0vW7CUfoqjdxPNfeLegHX2Jjj6oqaLuR0tzaZhvmPonSnssN+ytioWrbG6rSyGdvSFgQT3KfLWgfdLim+uky5DcSWlu/BugWVBt9rl11JkrW8ypdQSRt95BnNZEMnQCCqbz3C6EzASQcdVBqVQ3KIHhKFhAF60wASa2V6D1M95CSASiCbkhYxJQA1ic4nnUmgCNf7Uq/Z+gEAAgwe8NFySiDpHDi5flIKAEkrMpIxSgrMlJhXxhIhFNArKsTALgtIK7DTvJqEQRTImhLz+Q9BYSNdyQIrX2DqVgYKrH1UrVTQM4EOAXkTIBTQMzVCWAPKB797gVm8BYnG1ttmpboTF7CIR79ws1+Cym0xNRWLAw+S1jY+s/+DjbnfuQUEKeBKpi1nAJiLri6Jj7m1Poa1kCUrPckob2lyk0oTwFh4zidWBK83sO6LjbWqTWTU3IRCb3P6X33FzdBtAvaA8HRl0t0+xKje0jVxKIpfS+2e0ib6p5Lye0eUt/o31TSsEnVd1MoKoZERqsXwDBeK2bY9Nv/UGunUwCwtrOFOPcjbJBMm4HQSjaSGRTXCYrN8knCswxTfyVbRTQkljaSGjnlaRJSXGKh/EtqBDBUYWQjFlpPc6uIkhfp7JFOErKhapKesnUL6jrFpfjicZJQ8qrOVFxLJiEkt0H5JJ62BbHdMyiuNVNmLbOKaPQJnN9rG8WfIJpDEhKGk4RsOnkRWmL25p/iqtj8085qSw14wE/MzyruXp9oqU6SGPaG7gSu5jlJeO47+OrIliBai/XKlXMPay5HuvJARVKtOucc8qjYSEs45JThQEOOIsqPnh8r9gOxVGL3pyd6dIltgjOp9euc12YhgKNco99r+L1+F6n6u63eNGszJFAfx7byCiAHfPJgtPJKtPNQwL3eNHs/oV/sEyJzSnSbNOrU5+atvEro+WL03DRLOL/r49g+uRLgroSejSj6bj4QDIlvIJOWApEprerXQ6+r0gmMKtZJTUComGBTZocDRr84c/88FHDQQT0l8VkJ2XTbQBS6ErquClBeJDgPBfrFmcQ6ScimT64kHEz73Ucrr/0TYVV1DJtlSaj1OU+0xAGukvjcw7Lhh70Iwp8nWkQMOezDdCRyzbCngr0Etic5Px/qkytY8rc/lbF2bZgcOg8F5JmcJc5nO+oYv/P5G0+CdKUACMA6qbvEapH6pMtiu83RMlB6KtTD5ro3m+czusT6vQrVJOxKwSmL7iNUKsgBAff7fo/hOV0pbAT7mNb1LrGSsU+6XEc2Gzt9L4L2S073EJkaUqMzqbtSUNqzsmgfkMCmUcIKsNGbTXsdikaNenSbI0l6j+Ve9+gS6TymVSnsAyWc/QMR6UH5VAEtSJ90udc9OrwcEvQ7ka4UKh4BU00NVVHCi7Gk7mNP97pSEJuuLK53j67V7v2h62KgShCfs7K4p1IQIsIjj3p0pZD0vT90T/vrmdbAv/4mDsmsV4zPysKGgImrKtV7LNe7UpiPiMpBoyuFa4TtxFdHJPd+7UxegZB0HuwEo4dEV5okDib2W18bd1VHIM49ADvqqERy/PwoTFLaEFucEtZK3ac5WixB7Le+5qJ6VEqPeH4kSBn6U44+UfJ7/Xd/EgKMPstX8rU7SHIqHxuB1hqoNt1+uA40m0rrpZD9pWeLgwCeScIGyfitBTo/EhRY/iEolepB0W1SJa5q0Wf5vQciDOcegJ04ISAV7D2A645THZdq1c4XZ70JVqHPJGFjD8RvPhKqHv0Jiz3eSRwV1p5ABZOo1mL0Hkgr2YcIPRfim0/8ux11j7DYhBNklURXYPQeyEmnVtYJWA+VmXBIai3tuV5VSJzOb9KabOIq5/p7vN4DEWCtrKrVQ/7aA77RSRDGNtcCdSpfnytjPgYDtIfF29hoyahtD/2zPYA25PyoUIm0maI+AD0HcASQg/0djvsA73bGZr2H5ACkefo8270uka7r67U2PSiWVsN69eU9bN4cwwLqXK8k9/8UCaA9vLxUYc0lEZX7Hg4DYHT7UaFevb+N6heWbLRWhMebYRhrbXrA157Aev27h5bAnhBm50emWj3VQxUWqx6O0iWPDauEcTzbQ/JpZRxImLeHVs8RumNib/B79FG6jSyxO78G1vJpOx2v9+dJ7IivNXjOuV6CZxOvVeoW3e/h0F9+y8vzzzHEkFBpJ4laDyJqbf3+rq8TX/GV27d//6Q6iiNs+6UzO+LOtz89DSSUvpVqKtXncJoiSW8/Swc2MijV52fp+j3qzfnzs3Q9INUFYPfa/ZxuSW4/m6aw9hm3n6Ujrt5WO9ZflPZcrkve8yNE9/zWHktbdCaiCqnFoI7da/s95VbRtEXdRvUzEAEx7/QZvZaFip9/M9Of0VMmG+9zaAuo5e1n6dpXBBUb5/w9CJhKr6U5P0vXjqhAAn77mTciUNFbfMVILIjX+fcWCMBGEt5+lq5qEID+VKPX5cgcxudHnu7BQqujSpxfVCOfjsR6z48m2SCCtvOs6K4jjBz9P5+lXy2Z1wHwPYnDxkGIzfrteuVVHwef8dCtuPdut4xSSrtk3sTwrv/rzeepoP3Du/1R1X2a925/wHS361qHbknu2/U6nvSu5Hbc7Y+97tO8d/sjnnvyD5vu9gdiE3wJWX/pfPp1t+v3Labn7+72x2n363qJk0OL++oPm/6fhdoynAJzX/ueP7mdpEB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Pwv93gGcqXEMQoAAAAASUVORK5CYII="/>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10" name="AutoShape 11" descr="data:image/png;base64,iVBORw0KGgoAAAANSUhEUgAAAMgAAAEsCAYAAACG+vy+AAAa+UlEQVR4Xu3bY9AuS7IF4Ly2bdu2bdu2bdu2bdu2bds24pnonKj7xt5zZzLOv1wVcSL26X6zunJlrpVZ1f3dX2UEgSBwVwTuL9gEgSBwdwRCkGRHELgPCIQgSY8gEIIkB4LADIFU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AQZ6kqn7tfjR/oqr6jTvYPGFV/eYdrj9HVf3Q/fiMp66qn7+DzWS9T1BVv3WHuR6/qn77flzX3X7+FFX1S/fQeh+nqn7vDnM9blX97j203ieuql+/B9Z7/1X1GFX1B3eY625+3M0Fc/33XW4+XlX9zj2w3gepqkeoqj++w1z8+KPzOoJ8RlV9VVV963HjAarqF69rb3cz0cdW1YtdxDpvvXpVfVBVvcxNYgPp+6vKPF99M9d3V9XfV9XL3lx/q6p6v6p6rKr6p+Pe81bVZ1fVG1XVdx3XH+h65jdV1TvezMW/568qJDnH61XVe1fVi1fVrxw3kPwbr+d8+I3ND1TVX1TVy99cf6eqetcrUf71uPdCVfWpVfU6VfWDx/UHr6ofrapvvuzO6b6kqp75Duvl87tV1QvfiBBifllVfVZVfczNun7kStxXvrn+PlUF40epqv867sHCHNZrfT0epqq+78LlPW/mEtMnr6onvbn+llfMX+CG1E9TVZ9/5d0n3tj81CVYr3Rz/QOq6k2r6pFurss1OfdaVfUzx71HvbAVRzE+hxyRk095c/3tr2fIlT/sewjy0lX1PFX1DofBC1YVIEzyiDcTSdhfqKq3qaofO+5JhH+5mPkRx3VAPVdVPXJVPd9xnXp/x8VmC/67497XVtXfVtW3XMHvWxL2oS7SnER40aqSpAL1aMc8/KO4f3mR6qePexIKOX//JrHetqqe7ZrnuY/fq1xfd5FWoP75uOf6n1+CQmx6fFxVIQNfrK/HS174SSoi0IO6wfTfq+oNb4Tmiy5yqoSfcNjA4ZmuOEnGHmKHbCoFzMzZ4xsupUTQrz+uf3pVPXBV/dVNPhCwN6sqnYO49TCvJDTe/KaCwoEaE59POWwIydNW1cNWlbj1QBy/e5aqInhnJfm2qwPwLGvuQSz9lmhJ8B4IRgCJHf97PHxVfeHl41vcdE6eoZtANDjca0ggQfqaqnqyYyLGD3apFeZ2G8Kxz7nUW3m+90QXGO9RVS93VZGeDnGoUYPf11/hIo6k+PKq+p7rBtAB+4EXed7lWBcFVxEkhRasBzVU9Si2QEp64xkv0Dn9E5dt20jod66ql6oqa+kh+ayXkiJ1j1etquesqoe4qou1GEDXbn7UdQ8GPczzSZeSPv1xXTWVsC9yqVaX+2e9nvurl2J/7mHzN1cSsLGWHkiofVUVVJMeqgCiE7iPPCoCnwjcJ1/xf9/DhoLz+62vKta34PSPV0K/wZWQ7sHjQy4RkmCSr4ffm4civ+bNemEnoZ/9uK5CIrpKL+Y/ed179Ct2yPBvV160mXmQSr5q43u81yWKiP0ql0C5R6DdE3s5r/L2UPnNQ8xfty/2Jt2DH7Sq/ue68XkXCZRmC1CWDIFR1ixMMExoSBJJTvUEzG96SBLVhgIKbu8FBNTzO8FaFTtJVDDPf5Njrh++SKvaIEQPc1ujpJCo337dEBjPpMqUr1VGa4Fo/t9ztYw9JIlgaR1U1t4LIKwK+ZhV9XNX68RGkgioeVQGSdEDcZ7hCgh8ewgMheWbFkGraVA9AZIcEqPbGb2xdgT5xMO6eliLFkO1lWBNtg+tKqSiovz/zMuArTipLgTlbKF1B55LoB7yeAYsvuD6rTW0OLzx5Z81PNzlCzN7pY+/SKtSn+Jgn0bhCeJTXdiwETfPdU071+KgKvo9/6z9rBTaQwJAwD2/h6oovlpSnZFW05CvCgEBUgC600FKgoE84qiK3Ws0QX75UtHuxU0IOCUQ2xgbgm8j5Xd933UTIobkVholb5NNuVaaKZUS2cmrsnznFRALRCJDsAHxYVfSd4nU1gCXAlqf5G+yqQ4qBwIDq9cLHOS3uXNfAhvUxvxaqP+4IZu2S0K6/5VH8gJOSyjh3O+WlKJS6o+uqq84VLyVz2/5LJl6g/2zF5kRhJp3C/LuV6upB0aW3pvBw57M/uMfqkrV7YG0ksMckkpyGeIhqbQu7mttDB1BtzOS3r+Nx74SX7srTtbbZFOBX+3y+STb+1/58SfX/Ve85tKiEw1CaQ7tVA94S84vvapVH97AV6sql9xvcdCia291LpKe4BjdossdhEB6uWp8b1WJi4RHRILfmMgZv7M2PhnyXP4hIkG/9/6kCaIn/bSjn1QuJZsJzkrRlYWCUAjtieF3/m2jTjUpstMsgeG0RPR797pSAFprpKWyMIEzEAm5gE8hENKQhFRGWXagoBWwTkNlUSkk1Um2L64qvqkKCKncG0hIPV/7Io/SK3mRTyBe4iLZmbxdWRDV/a4UKgDl1cacyasS8IUCEgKtSB8sqEpaW0G0Z+q2TBVGMkIgeTsZXv8itd8jjySitkiohdPWamHPNtIJ4GtciS9hu1IgPtFi92dHpUBCySgWSCa5HK4YREackMaGnc+GNkVO8OesFF1ZCMCfXiT0LOQTf/teLZM8grfRIg0XhzEtmITHCZnfe06TDa7yDjGQzB5PHhjyxt6EKKrc8sboPLcW/jsMMbqy8L8F/a/daIJQG8ySxL0HeOjrhIexhDA4pGxZ0Jm8JrYQSULJBFnbIMCIZy+gNJ7Ki8XIp0RqN2ywjSahkw6JJSkAo92SyJzmnCRSKZDQ2rVqgPf7bvG6vaOAZ/J2JXQi53nAlxTd3iGjvttxYO+BtCuOGm2qtXS9B9K6ICqfT+XVx0o6pD2Tt/cA2jynYZK490BaK0mlQtt42u8YXQm1WQTHYYUY9B4AGVUfv2+y8Rf5VOBTeWFnvVT3VF6JhnjaS0nbbc5ZCfXzyNh7oG7vVGhrp/SGNWiDrVfSdpsj8bXW4uh0Safh/w17AORT0c42R04SRJvzFm6x6EooH4hJ74GQ0Nq1ebAl1r0HahIiLd/hZiC8Kmi93Y3caw/UBHFyY2IqI/BderFZAnVPZlLq4AGS1gNsiAWgSy+llpCIIfBYrvRaKJX3LCc7XXoRi8PKqqEd0U5IACRzxKdMAr1LL0JScuCeJDzXbi4Ja19CFShu9+hakS69ElzLRgHPBEAygbReYkFNHVLozYFJSIxuR5HRb7pH7z2WKkJk2FHvsx3Vm5/Ja03aKsnVAoIoNr/aJcQ81957LBURxtbrWYithVElTwGx3iahiniuHc69CVbZH/Cq0icJz7Wby6sAKuxEj+Kq3mLZeywV0XoluPWcomHtCIOYjmXlC8zPVtozuh1FxjN5e48FU3n7nxexiBIR1zZ1K80Hg2gQZH62gDhMINCwtdci8HJQdbw3QQRFIlEHE0tmJU5CSi4J7fjvVGFHsSqG8/2zhdDrUgKL7LN2/WSfgD3d1ePZJNqQGYhHuZQ+5ZSCayUkLaJQ+FOFtQH+U1XsK5RbIFFQKoHs/n22ENapGpjvbCGsTU+vpUC8biH6BAypzrVbr2SlTpLibCFUPfsUAnOq8NmCwlgiq2LaBXPx13PPFqJb0B+/aSGIh+qtBYWvVkIbcrag1ny2EHwWV/Fz5E3pxbVbULE4VfhsQa1d0vV7CD7KD4mm0vW7CUfoqjdxPNfeLegHX2Jjj6oqaLuR0tzaZhvmPonSnssN+ytioWrbG6rSyGdvSFgQT3KfLWgfdLim+uky5DcSWlu/BugWVBt9rl11JkrW8ypdQSRt95BnNZEMnQCCqbz3C6EzASQcdVBqVQ3KIHhKFhAF60wASa2V6D1M95CSASiCbkhYxJQA1ic4nnUmgCNf7Uq/Z+gEAAgwe8NFySiDpHDi5flIKAEkrMpIxSgrMlJhXxhIhFNArKsTALgtIK7DTvJqEQRTImhLz+Q9BYSNdyQIrX2DqVgYKrH1UrVTQM4EOAXkTIBTQMzVCWAPKB797gVm8BYnG1ttmpboTF7CIR79ws1+Cym0xNRWLAw+S1jY+s/+DjbnfuQUEKeBKpi1nAJiLri6Jj7m1Poa1kCUrPckob2lyk0oTwFh4zidWBK83sO6LjbWqTWTU3IRCb3P6X33FzdBtAvaA8HRl0t0+xKje0jVxKIpfS+2e0ib6p5Lye0eUt/o31TSsEnVd1MoKoZERqsXwDBeK2bY9Nv/UGunUwCwtrOFOPcjbJBMm4HQSjaSGRTXCYrN8knCswxTfyVbRTQkljaSGjnlaRJSXGKh/EtqBDBUYWQjFlpPc6uIkhfp7JFOErKhapKesnUL6jrFpfjicZJQ8qrOVFxLJiEkt0H5JJ62BbHdMyiuNVNmLbOKaPQJnN9rG8WfIJpDEhKGk4RsOnkRWmL25p/iqtj8085qSw14wE/MzyruXp9oqU6SGPaG7gSu5jlJeO47+OrIliBai/XKlXMPay5HuvJARVKtOucc8qjYSEs45JThQEOOIsqPnh8r9gOxVGL3pyd6dIltgjOp9euc12YhgKNco99r+L1+F6n6u63eNGszJFAfx7byCiAHfPJgtPJKtPNQwL3eNHs/oV/sEyJzSnSbNOrU5+atvEro+WL03DRLOL/r49g+uRLgroSejSj6bj4QDIlvIJOWApEprerXQ6+r0gmMKtZJTUComGBTZocDRr84c/88FHDQQT0l8VkJ2XTbQBS6ErquClBeJDgPBfrFmcQ6ScimT64kHEz73Ucrr/0TYVV1DJtlSaj1OU+0xAGukvjcw7Lhh70Iwp8nWkQMOezDdCRyzbCngr0Etic5Px/qkytY8rc/lbF2bZgcOg8F5JmcJc5nO+oYv/P5G0+CdKUACMA6qbvEapH6pMtiu83RMlB6KtTD5ro3m+czusT6vQrVJOxKwSmL7iNUKsgBAff7fo/hOV0pbAT7mNb1LrGSsU+6XEc2Gzt9L4L2S073EJkaUqMzqbtSUNqzsmgfkMCmUcIKsNGbTXsdikaNenSbI0l6j+Ve9+gS6TymVSnsAyWc/QMR6UH5VAEtSJ90udc9OrwcEvQ7ka4UKh4BU00NVVHCi7Gk7mNP97pSEJuuLK53j67V7v2h62KgShCfs7K4p1IQIsIjj3p0pZD0vT90T/vrmdbAv/4mDsmsV4zPysKGgImrKtV7LNe7UpiPiMpBoyuFa4TtxFdHJPd+7UxegZB0HuwEo4dEV5okDib2W18bd1VHIM49ADvqqERy/PwoTFLaEFucEtZK3ac5WixB7Le+5qJ6VEqPeH4kSBn6U44+UfJ7/Xd/EgKMPstX8rU7SHIqHxuB1hqoNt1+uA40m0rrpZD9pWeLgwCeScIGyfitBTo/EhRY/iEolepB0W1SJa5q0Wf5vQciDOcegJ04ISAV7D2A645THZdq1c4XZ70JVqHPJGFjD8RvPhKqHv0Jiz3eSRwV1p5ABZOo1mL0Hkgr2YcIPRfim0/8ux11j7DYhBNklURXYPQeyEmnVtYJWA+VmXBIai3tuV5VSJzOb9KabOIq5/p7vN4DEWCtrKrVQ/7aA77RSRDGNtcCdSpfnytjPgYDtIfF29hoyahtD/2zPYA25PyoUIm0maI+AD0HcASQg/0djvsA73bGZr2H5ACkefo8270uka7r67U2PSiWVsN69eU9bN4cwwLqXK8k9/8UCaA9vLxUYc0lEZX7Hg4DYHT7UaFevb+N6heWbLRWhMebYRhrbXrA157Aev27h5bAnhBm50emWj3VQxUWqx6O0iWPDauEcTzbQ/JpZRxImLeHVs8RumNib/B79FG6jSyxO78G1vJpOx2v9+dJ7IivNXjOuV6CZxOvVeoW3e/h0F9+y8vzzzHEkFBpJ4laDyJqbf3+rq8TX/GV27d//6Q6iiNs+6UzO+LOtz89DSSUvpVqKtXncJoiSW8/Swc2MijV52fp+j3qzfnzs3Q9INUFYPfa/ZxuSW4/m6aw9hm3n6Ujrt5WO9ZflPZcrkve8yNE9/zWHktbdCaiCqnFoI7da/s95VbRtEXdRvUzEAEx7/QZvZaFip9/M9Of0VMmG+9zaAuo5e1n6dpXBBUb5/w9CJhKr6U5P0vXjqhAAn77mTciUNFbfMVILIjX+fcWCMBGEt5+lq5qEID+VKPX5cgcxudHnu7BQqujSpxfVCOfjsR6z48m2SCCtvOs6K4jjBz9P5+lXy2Z1wHwPYnDxkGIzfrteuVVHwef8dCtuPdut4xSSrtk3sTwrv/rzeepoP3Du/1R1X2a925/wHS361qHbknu2/U6nvSu5Hbc7Y+97tO8d/sjnnvyD5vu9gdiE3wJWX/pfPp1t+v3Labn7+72x2n363qJk0OL++oPm/6fhdoynAJzX/ueP7mdpEB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Pwv93gGcqXEMQoAAAAASUVORK5CYII="/>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pic>
        <p:nvPicPr>
          <p:cNvPr id="13518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195514" y="528639"/>
            <a:ext cx="7800975" cy="580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kstvak 10"/>
          <p:cNvSpPr txBox="1"/>
          <p:nvPr/>
        </p:nvSpPr>
        <p:spPr>
          <a:xfrm>
            <a:off x="5597258" y="39304"/>
            <a:ext cx="99748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golf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p:txBody>
      </p:sp>
      <p:sp>
        <p:nvSpPr>
          <p:cNvPr id="12" name="Tekstvak 11"/>
          <p:cNvSpPr txBox="1"/>
          <p:nvPr/>
        </p:nvSpPr>
        <p:spPr>
          <a:xfrm>
            <a:off x="6240017" y="528639"/>
            <a:ext cx="3446785" cy="2739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ndara"/>
                <a:ea typeface="+mn-ea"/>
                <a:cs typeface="+mn-cs"/>
              </a:rPr>
              <a:t>De golf is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overal</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ndara"/>
                <a:ea typeface="+mn-ea"/>
                <a:cs typeface="+mn-cs"/>
              </a:rPr>
              <a:t>Plaats</a:t>
            </a:r>
            <a:r>
              <a:rPr kumimoji="0" lang="en-US" sz="2000" b="0" i="0" u="none" strike="noStrike" kern="1200" cap="none" spc="0" normalizeH="0" baseline="0" noProof="0" dirty="0">
                <a:ln>
                  <a:noFill/>
                </a:ln>
                <a:solidFill>
                  <a:prstClr val="black"/>
                </a:solidFill>
                <a:effectLst/>
                <a:uLnTx/>
                <a:uFillTx/>
                <a:latin typeface="Candara"/>
                <a:ea typeface="+mn-ea"/>
                <a:cs typeface="+mn-cs"/>
              </a:rPr>
              <a:t> x is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compleet</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onbepaald</a:t>
            </a:r>
            <a:endParaRPr kumimoji="0" lang="en-US"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ndar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Δ</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 is heel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groot</a:t>
            </a:r>
            <a:endParaRPr kumimoji="0" lang="nl-NL"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Tekstvak 16"/>
          <p:cNvSpPr txBox="1"/>
          <p:nvPr/>
        </p:nvSpPr>
        <p:spPr>
          <a:xfrm>
            <a:off x="2228933" y="543033"/>
            <a:ext cx="3446785"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ndara"/>
                <a:ea typeface="+mn-ea"/>
                <a:cs typeface="+mn-cs"/>
              </a:rPr>
              <a:t>λ</a:t>
            </a:r>
            <a:r>
              <a:rPr kumimoji="0" lang="en-US" sz="2000" b="0" i="0" u="none" strike="noStrike" kern="1200" cap="none" spc="0" normalizeH="0" baseline="0" noProof="0" dirty="0">
                <a:ln>
                  <a:noFill/>
                </a:ln>
                <a:solidFill>
                  <a:prstClr val="black"/>
                </a:solidFill>
                <a:effectLst/>
                <a:uLnTx/>
                <a:uFillTx/>
                <a:latin typeface="Candara"/>
                <a:ea typeface="+mn-ea"/>
                <a:cs typeface="+mn-cs"/>
              </a:rPr>
              <a:t>  is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eenduidig</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bepaald</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ndara"/>
                <a:ea typeface="+mn-ea"/>
                <a:cs typeface="+mn-cs"/>
              </a:rPr>
              <a:t>Impuls</a:t>
            </a:r>
            <a:r>
              <a:rPr kumimoji="0" lang="en-US" sz="2000" b="0" i="0" u="none" strike="noStrike" kern="1200" cap="none" spc="0" normalizeH="0" baseline="0" noProof="0" dirty="0">
                <a:ln>
                  <a:noFill/>
                </a:ln>
                <a:solidFill>
                  <a:prstClr val="black"/>
                </a:solidFill>
                <a:effectLst/>
                <a:uLnTx/>
                <a:uFillTx/>
                <a:latin typeface="Candara"/>
                <a:ea typeface="+mn-ea"/>
                <a:cs typeface="+mn-cs"/>
              </a:rPr>
              <a:t> p = h/</a:t>
            </a:r>
            <a:r>
              <a:rPr kumimoji="0" lang="el-GR" sz="2000" b="0" i="0" u="none" strike="noStrike" kern="1200" cap="none" spc="0" normalizeH="0" baseline="0" noProof="0" dirty="0">
                <a:ln>
                  <a:noFill/>
                </a:ln>
                <a:solidFill>
                  <a:prstClr val="black"/>
                </a:solidFill>
                <a:effectLst/>
                <a:uLnTx/>
                <a:uFillTx/>
                <a:latin typeface="Candara"/>
                <a:ea typeface="+mn-ea"/>
                <a:cs typeface="+mn-cs"/>
              </a:rPr>
              <a:t>λ</a:t>
            </a:r>
            <a:endParaRPr kumimoji="0" lang="en-US"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ndara"/>
                <a:ea typeface="+mn-ea"/>
                <a:cs typeface="+mn-cs"/>
              </a:rPr>
              <a:t>Dus</a:t>
            </a:r>
            <a:r>
              <a:rPr kumimoji="0" lang="en-US" sz="2000" b="0" i="0" u="none" strike="noStrike" kern="1200" cap="none" spc="0" normalizeH="0" baseline="0" noProof="0" dirty="0">
                <a:ln>
                  <a:noFill/>
                </a:ln>
                <a:solidFill>
                  <a:prstClr val="black"/>
                </a:solidFill>
                <a:effectLst/>
                <a:uLnTx/>
                <a:uFillTx/>
                <a:latin typeface="Candara"/>
                <a:ea typeface="+mn-ea"/>
                <a:cs typeface="+mn-cs"/>
              </a:rPr>
              <a:t>  p is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eenduidig</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bepaald</a:t>
            </a:r>
            <a:endParaRPr kumimoji="0" lang="en-US"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l-GR"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Δ</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 is heel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klein</a:t>
            </a:r>
            <a:endParaRPr kumimoji="0" lang="nl-NL"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35181"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r="22880"/>
          <a:stretch/>
        </p:blipFill>
        <p:spPr bwMode="auto">
          <a:xfrm>
            <a:off x="4617932" y="5322889"/>
            <a:ext cx="273136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hoek 12">
            <a:extLst>
              <a:ext uri="{FF2B5EF4-FFF2-40B4-BE49-F238E27FC236}">
                <a16:creationId xmlns:a16="http://schemas.microsoft.com/office/drawing/2014/main" id="{B7DA4284-BDA3-4EB7-AB9C-077C69C998CF}"/>
              </a:ext>
            </a:extLst>
          </p:cNvPr>
          <p:cNvSpPr/>
          <p:nvPr/>
        </p:nvSpPr>
        <p:spPr>
          <a:xfrm>
            <a:off x="11207022" y="64302"/>
            <a:ext cx="899592"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29, 30, 31</a:t>
            </a:r>
          </a:p>
        </p:txBody>
      </p:sp>
    </p:spTree>
    <p:extLst>
      <p:ext uri="{BB962C8B-B14F-4D97-AF65-F5344CB8AC3E}">
        <p14:creationId xmlns:p14="http://schemas.microsoft.com/office/powerpoint/2010/main" val="278423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5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MgAAAEsCAYAAACG+vy+AAAa+UlEQVR4Xu3bY9AuS7IF4Ly2bdu2bdu2bdu2bdu2bds24pnonKj7xt5zZzLOv1wVcSL26X6zunJlrpVZ1f3dX2UEgSBwVwTuL9gEgSBwdwRCkGRHELgPCIQgSY8gEIIkB4LADIFU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AQZ6kqn7tfjR/oqr6jTvYPGFV/eYdrj9HVf3Q/fiMp66qn7+DzWS9T1BVv3WHuR6/qn77flzX3X7+FFX1S/fQeh+nqn7vDnM9blX97j203ieuql+/B9Z7/1X1GFX1B3eY625+3M0Fc/33XW4+XlX9zj2w3gepqkeoqj++w1z8+KPzOoJ8RlV9VVV963HjAarqF69rb3cz0cdW1YtdxDpvvXpVfVBVvcxNYgPp+6vKPF99M9d3V9XfV9XL3lx/q6p6v6p6rKr6p+Pe81bVZ1fVG1XVdx3XH+h65jdV1TvezMW/568qJDnH61XVe1fVi1fVrxw3kPwbr+d8+I3ND1TVX1TVy99cf6eqetcrUf71uPdCVfWpVfU6VfWDx/UHr6ofrapvvuzO6b6kqp75Duvl87tV1QvfiBBifllVfVZVfczNun7kStxXvrn+PlUF40epqv867sHCHNZrfT0epqq+78LlPW/mEtMnr6onvbn+llfMX+CG1E9TVZ9/5d0n3tj81CVYr3Rz/QOq6k2r6pFurss1OfdaVfUzx71HvbAVRzE+hxyRk095c/3tr2fIlT/sewjy0lX1PFX1DofBC1YVIEzyiDcTSdhfqKq3qaofO+5JhH+5mPkRx3VAPVdVPXJVPd9xnXp/x8VmC/67497XVtXfVtW3XMHvWxL2oS7SnER40aqSpAL1aMc8/KO4f3mR6qePexIKOX//JrHetqqe7ZrnuY/fq1xfd5FWoP75uOf6n1+CQmx6fFxVIQNfrK/HS174SSoi0IO6wfTfq+oNb4Tmiy5yqoSfcNjA4ZmuOEnGHmKHbCoFzMzZ4xsupUTQrz+uf3pVPXBV/dVNPhCwN6sqnYO49TCvJDTe/KaCwoEaE59POWwIydNW1cNWlbj1QBy/e5aqInhnJfm2qwPwLGvuQSz9lmhJ8B4IRgCJHf97PHxVfeHl41vcdE6eoZtANDjca0ggQfqaqnqyYyLGD3apFeZ2G8Kxz7nUW3m+90QXGO9RVS93VZGeDnGoUYPf11/hIo6k+PKq+p7rBtAB+4EXed7lWBcFVxEkhRasBzVU9Si2QEp64xkv0Dn9E5dt20jod66ql6oqa+kh+ayXkiJ1j1etquesqoe4qou1GEDXbn7UdQ8GPczzSZeSPv1xXTWVsC9yqVaX+2e9nvurl2J/7mHzN1cSsLGWHkiofVUVVJMeqgCiE7iPPCoCnwjcJ1/xf9/DhoLz+62vKta34PSPV0K/wZWQ7sHjQy4RkmCSr4ffm4civ+bNemEnoZ/9uK5CIrpKL+Y/ed179Ct2yPBvV160mXmQSr5q43u81yWKiP0ql0C5R6DdE3s5r/L2UPnNQ8xfty/2Jt2DH7Sq/ue68XkXCZRmC1CWDIFR1ixMMExoSBJJTvUEzG96SBLVhgIKbu8FBNTzO8FaFTtJVDDPf5Njrh++SKvaIEQPc1ujpJCo337dEBjPpMqUr1VGa4Fo/t9ztYw9JIlgaR1U1t4LIKwK+ZhV9XNX68RGkgioeVQGSdEDcZ7hCgh8ewgMheWbFkGraVA9AZIcEqPbGb2xdgT5xMO6eliLFkO1lWBNtg+tKqSiovz/zMuArTipLgTlbKF1B55LoB7yeAYsvuD6rTW0OLzx5Z81PNzlCzN7pY+/SKtSn+Jgn0bhCeJTXdiwETfPdU071+KgKvo9/6z9rBTaQwJAwD2/h6oovlpSnZFW05CvCgEBUgC600FKgoE84qiK3Ws0QX75UtHuxU0IOCUQ2xgbgm8j5Xd933UTIobkVholb5NNuVaaKZUS2cmrsnznFRALRCJDsAHxYVfSd4nU1gCXAlqf5G+yqQ4qBwIDq9cLHOS3uXNfAhvUxvxaqP+4IZu2S0K6/5VH8gJOSyjh3O+WlKJS6o+uqq84VLyVz2/5LJl6g/2zF5kRhJp3C/LuV6upB0aW3pvBw57M/uMfqkrV7YG0ksMckkpyGeIhqbQu7mttDB1BtzOS3r+Nx74SX7srTtbbZFOBX+3y+STb+1/58SfX/Ve85tKiEw1CaQ7tVA94S84vvapVH97AV6sql9xvcdCia291LpKe4BjdossdhEB6uWp8b1WJi4RHRILfmMgZv7M2PhnyXP4hIkG/9/6kCaIn/bSjn1QuJZsJzkrRlYWCUAjtieF3/m2jTjUpstMsgeG0RPR797pSAFprpKWyMIEzEAm5gE8hENKQhFRGWXagoBWwTkNlUSkk1Um2L64qvqkKCKncG0hIPV/7Io/SK3mRTyBe4iLZmbxdWRDV/a4UKgDl1cacyasS8IUCEgKtSB8sqEpaW0G0Z+q2TBVGMkIgeTsZXv8itd8jjySitkiohdPWamHPNtIJ4GtciS9hu1IgPtFi92dHpUBCySgWSCa5HK4YREackMaGnc+GNkVO8OesFF1ZCMCfXiT0LOQTf/teLZM8grfRIg0XhzEtmITHCZnfe06TDa7yDjGQzB5PHhjyxt6EKKrc8sboPLcW/jsMMbqy8L8F/a/daIJQG8ySxL0HeOjrhIexhDA4pGxZ0Jm8JrYQSULJBFnbIMCIZy+gNJ7Ki8XIp0RqN2ywjSahkw6JJSkAo92SyJzmnCRSKZDQ2rVqgPf7bvG6vaOAZ/J2JXQi53nAlxTd3iGjvttxYO+BtCuOGm2qtXS9B9K6ICqfT+XVx0o6pD2Tt/cA2jynYZK490BaK0mlQtt42u8YXQm1WQTHYYUY9B4AGVUfv2+y8Rf5VOBTeWFnvVT3VF6JhnjaS0nbbc5ZCfXzyNh7oG7vVGhrp/SGNWiDrVfSdpsj8bXW4uh0Safh/w17AORT0c42R04SRJvzFm6x6EooH4hJ74GQ0Nq1ebAl1r0HahIiLd/hZiC8Kmi93Y3caw/UBHFyY2IqI/BderFZAnVPZlLq4AGS1gNsiAWgSy+llpCIIfBYrvRaKJX3LCc7XXoRi8PKqqEd0U5IACRzxKdMAr1LL0JScuCeJDzXbi4Ja19CFShu9+hakS69ElzLRgHPBEAygbReYkFNHVLozYFJSIxuR5HRb7pH7z2WKkJk2FHvsx3Vm5/Ja03aKsnVAoIoNr/aJcQ81957LBURxtbrWYithVElTwGx3iahiniuHc69CVbZH/Cq0icJz7Wby6sAKuxEj+Kq3mLZeywV0XoluPWcomHtCIOYjmXlC8zPVtozuh1FxjN5e48FU3n7nxexiBIR1zZ1K80Hg2gQZH62gDhMINCwtdci8HJQdbw3QQRFIlEHE0tmJU5CSi4J7fjvVGFHsSqG8/2zhdDrUgKL7LN2/WSfgD3d1ePZJNqQGYhHuZQ+5ZSCayUkLaJQ+FOFtQH+U1XsK5RbIFFQKoHs/n22ENapGpjvbCGsTU+vpUC8biH6BAypzrVbr2SlTpLibCFUPfsUAnOq8NmCwlgiq2LaBXPx13PPFqJb0B+/aSGIh+qtBYWvVkIbcrag1ny2EHwWV/Fz5E3pxbVbULE4VfhsQa1d0vV7CD7KD4mm0vW7CUfoqjdxPNfeLegHX2Jjj6oqaLuR0tzaZhvmPonSnssN+ytioWrbG6rSyGdvSFgQT3KfLWgfdLim+uky5DcSWlu/BugWVBt9rl11JkrW8ypdQSRt95BnNZEMnQCCqbz3C6EzASQcdVBqVQ3KIHhKFhAF60wASa2V6D1M95CSASiCbkhYxJQA1ic4nnUmgCNf7Uq/Z+gEAAgwe8NFySiDpHDi5flIKAEkrMpIxSgrMlJhXxhIhFNArKsTALgtIK7DTvJqEQRTImhLz+Q9BYSNdyQIrX2DqVgYKrH1UrVTQM4EOAXkTIBTQMzVCWAPKB797gVm8BYnG1ttmpboTF7CIR79ws1+Cym0xNRWLAw+S1jY+s/+DjbnfuQUEKeBKpi1nAJiLri6Jj7m1Poa1kCUrPckob2lyk0oTwFh4zidWBK83sO6LjbWqTWTU3IRCb3P6X33FzdBtAvaA8HRl0t0+xKje0jVxKIpfS+2e0ib6p5Lye0eUt/o31TSsEnVd1MoKoZERqsXwDBeK2bY9Nv/UGunUwCwtrOFOPcjbJBMm4HQSjaSGRTXCYrN8knCswxTfyVbRTQkljaSGjnlaRJSXGKh/EtqBDBUYWQjFlpPc6uIkhfp7JFOErKhapKesnUL6jrFpfjicZJQ8qrOVFxLJiEkt0H5JJ62BbHdMyiuNVNmLbOKaPQJnN9rG8WfIJpDEhKGk4RsOnkRWmL25p/iqtj8085qSw14wE/MzyruXp9oqU6SGPaG7gSu5jlJeO47+OrIliBai/XKlXMPay5HuvJARVKtOucc8qjYSEs45JThQEOOIsqPnh8r9gOxVGL3pyd6dIltgjOp9euc12YhgKNco99r+L1+F6n6u63eNGszJFAfx7byCiAHfPJgtPJKtPNQwL3eNHs/oV/sEyJzSnSbNOrU5+atvEro+WL03DRLOL/r49g+uRLgroSejSj6bj4QDIlvIJOWApEprerXQ6+r0gmMKtZJTUComGBTZocDRr84c/88FHDQQT0l8VkJ2XTbQBS6ErquClBeJDgPBfrFmcQ6ScimT64kHEz73Ucrr/0TYVV1DJtlSaj1OU+0xAGukvjcw7Lhh70Iwp8nWkQMOezDdCRyzbCngr0Etic5Px/qkytY8rc/lbF2bZgcOg8F5JmcJc5nO+oYv/P5G0+CdKUACMA6qbvEapH6pMtiu83RMlB6KtTD5ro3m+czusT6vQrVJOxKwSmL7iNUKsgBAff7fo/hOV0pbAT7mNb1LrGSsU+6XEc2Gzt9L4L2S073EJkaUqMzqbtSUNqzsmgfkMCmUcIKsNGbTXsdikaNenSbI0l6j+Ve9+gS6TymVSnsAyWc/QMR6UH5VAEtSJ90udc9OrwcEvQ7ka4UKh4BU00NVVHCi7Gk7mNP97pSEJuuLK53j67V7v2h62KgShCfs7K4p1IQIsIjj3p0pZD0vT90T/vrmdbAv/4mDsmsV4zPysKGgImrKtV7LNe7UpiPiMpBoyuFa4TtxFdHJPd+7UxegZB0HuwEo4dEV5okDib2W18bd1VHIM49ADvqqERy/PwoTFLaEFucEtZK3ac5WixB7Le+5qJ6VEqPeH4kSBn6U44+UfJ7/Xd/EgKMPstX8rU7SHIqHxuB1hqoNt1+uA40m0rrpZD9pWeLgwCeScIGyfitBTo/EhRY/iEolepB0W1SJa5q0Wf5vQciDOcegJ04ISAV7D2A645THZdq1c4XZ70JVqHPJGFjD8RvPhKqHv0Jiz3eSRwV1p5ABZOo1mL0Hkgr2YcIPRfim0/8ux11j7DYhBNklURXYPQeyEmnVtYJWA+VmXBIai3tuV5VSJzOb9KabOIq5/p7vN4DEWCtrKrVQ/7aA77RSRDGNtcCdSpfnytjPgYDtIfF29hoyahtD/2zPYA25PyoUIm0maI+AD0HcASQg/0djvsA73bGZr2H5ACkefo8270uka7r67U2PSiWVsN69eU9bN4cwwLqXK8k9/8UCaA9vLxUYc0lEZX7Hg4DYHT7UaFevb+N6heWbLRWhMebYRhrbXrA157Aev27h5bAnhBm50emWj3VQxUWqx6O0iWPDauEcTzbQ/JpZRxImLeHVs8RumNib/B79FG6jSyxO78G1vJpOx2v9+dJ7IivNXjOuV6CZxOvVeoW3e/h0F9+y8vzzzHEkFBpJ4laDyJqbf3+rq8TX/GV27d//6Q6iiNs+6UzO+LOtz89DSSUvpVqKtXncJoiSW8/Swc2MijV52fp+j3qzfnzs3Q9INUFYPfa/ZxuSW4/m6aw9hm3n6Ujrt5WO9ZflPZcrkve8yNE9/zWHktbdCaiCqnFoI7da/s95VbRtEXdRvUzEAEx7/QZvZaFip9/M9Of0VMmG+9zaAuo5e1n6dpXBBUb5/w9CJhKr6U5P0vXjqhAAn77mTciUNFbfMVILIjX+fcWCMBGEt5+lq5qEID+VKPX5cgcxudHnu7BQqujSpxfVCOfjsR6z48m2SCCtvOs6K4jjBz9P5+lXy2Z1wHwPYnDxkGIzfrteuVVHwef8dCtuPdut4xSSrtk3sTwrv/rzeepoP3Du/1R1X2a925/wHS361qHbknu2/U6nvSu5Hbc7Y+97tO8d/sjnnvyD5vu9gdiE3wJWX/pfPp1t+v3Labn7+72x2n363qJk0OL++oPm/6fhdoynAJzX/ueP7mdpEB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Pwv93gGcqXEMQoAAAAASUVORK5CYII="/>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6" name="AutoShape 5" descr="data:image/png;base64,iVBORw0KGgoAAAANSUhEUgAAAMgAAAEsCAYAAACG+vy+AAAgAElEQVR4XuzdB9Bty9bW9QYVRQyYMyoiKiomVDBhQjFjxJw/sxhAEEVFMWDEjBkjiooJMyIiipizghjQT8wKfGZM1G/X+u96bt/17n3u/u5Vqb1m1alzzjvXnLN79Mj9jNHf5LyuFwVeFHiTAt/kRZsXBV4UeJsCLwF5cceLAh+gwEtAXuzxosBLQF488KLAp1HgZUE+jW6vpz4TCrwE5DNZ6Nc0P40CLwH5NLq9nvpMKPASkM9koV/T/DQKvATk0+j2euozocBLQD6ThX5N89Mo8BKQT6Pb66nPhAIvAflMFvo1zU+jwArIb37O+RXPOf/QOee/fPK6X++c8+ucc/6Zc86//+T+r3zO8Y5/+fHP/ZNf6pzzO55zfsI550c/ef7nOef8Xuecn3LO+UffmM4fdM75hnPOD3/j/u9/zvm/zzl/+xv3f49zzs99zvmb37hvfL/IOedvO+f8jCe/+a3OOd/6nPP3nnP+uyf3f8Nzzq9+zvmnzjn/4ZP7v+Y559c/5/xL55x//cn9X/ac89ucc/69c84/++T+tzznfPdzzk8+5/wTT+5bzz/knPPfnnP+wTfm+Pudc/6Pc87f9cb93+ec800fNHj2k+92zvmFzjl/0znn/3nyA+P/Vuecv/OxVvdPfrNzzq90zvnHH/O47+MxNPrnzjn/1pP341Hr8K+dc/6FJ/d/sXPO73zO+Y/POf/kk/vf7JyDT/7rc86PeIMGf+A5538+5/w9Cciffc75uc45X/8YHOL+sHn4+zwmjbkt8r94zvnr5v4fdc75Do9B/yrnnP/0nPMXzH1E/23POT/unPMrnHP+13POnzr3EfUPPef82HOOCX7zc84fP/e/4+P3P+ac8y3OOb/M4/7/9PjNtznn/DmP75vTtz/n/CmzAL/oOecvfBDNxH+jc873P+f8G4/nf/Zzzl9+zvmpD8b/zuecv+wS5B94zvnZzjn/2TnnNz7n/NBzzj8wYzQfY/8PHrSgSFYQv8c551c75/zb55xf9fG7v2Se/wPOOb/lQ3jQ6Kc9xthPfqdzzu/7oNEv/WDi7zXPG/Of9BBODEzQfTNBRxNz/vHnHPOl0NDoP3+84xc/5/xF55x/98H41vNPfwirn+CPv/TBWD/9nIPR//wHIzcMz/+f55z/4pzzm5xz/paLCf+Mc87Pf875Tx58RkhWmf2J55xv+6ARPvs3zzl/5cyR8Fu7f+Wcg8/+q3MO3u36Xc85v9uDz/AIZfknz/3f4kETa4NGv8A55499/M7PCKc540M8+K0x05/2YJSVpu/3WGxa8Nd9aCtatQvhaUqLjfAYbSdiIX/rx0RMmFX4c+f53+EhxTTAL/nQaN937mNAi20iv+CDqH/cTASD/VkPZvo5H1r9e55z/vvHO1grDI1Z/68RGFplF5umxYgWk4DR7F1/8WOxaRrj+Wsurf1nnnNo9P/onPOdHsKySsV4zB3D/VoPbbdKxWJ7L0uCWY2NEO9is3gYmkAQbIvXxVpTIqwxBYCB/4S5j8EIxD9/zmGd0dnvvcf1yz/m/O88hA1NKUIKwPXzPgTC//9vD4ZGo391vkGJUFLo/ps+lMqPmvuYl8WmeNHo735Y337ie6wmxYs5Wc2/cZ6neP2doOA3lvUHzf3f85yDl6wby/4/nHOsS9d3Pef84Q+GpwBYxlUqLBVeJxA/3znnF34IDAvr+rYEhKTQ6PdFa/8a55x/bIi2vzHg3+DxcgO/LxM3QAywjNfvMBeJp03+6SfPGxuXiivD7Xt2cReMncvz7MJgtD5z/+ziUtEkP+SN+4ScsHn+GY1os2/3GB9tdl+5VCwfJrgv7gJG5y5wTe+LFTDGt2jEErA8XOK33FLuBKF4yy3FZK63XC5rhMlXQe44eQYsJ2tBY98XwWER//4HA9/3KWAKBA88c0vRlyKhTJ+5XJSHMXD7Mfp9URw8GEL6zOXyey4V7+HL3NJXkP6GZLz+/KIACrwE5MUHLwp8gAIvAXmxx4sCLwF58cCLAp9GgZcF+TS6vZ76TCjwEpDPZKFf0/w0CrwE5NPo9nrqM6HAS0A+k4V+TfPTKPASkE+j2+upz4QCLwH5TBb6Nc1Po8CHBATG6X//wGuhIp8hXnsExAMO6lMumJlnsIXe9XM88FtvvftjY//YfRAOoLu3ro+N70Nz/hhdPja2t6BBffNjz39sbnjiGUrX+z90z/2Pze1jPAMWAvf1qev6se9/aPxP1/QtAQEMhNb8ax9YrHvAAGFwRsBozzBEngOgg5UKcbvMDQnrAm+/GRHa8299YGNgZO4LRgywEaLzBzy5/9s9AGo/8pzzVzy5752/ywON+wx/9Fc/8FeQpYCI92VsgG3AhoEj+w3mhVlCVxim+4Lr8n6gOjiz+4I7+vMe2KtFM/c7z0D1/h2g2E+eB/CEDzNvkPv7Ahj1DahaAMD78l5oadilQI39huC5D8gHjHorP4BL6F6gywVN9jxAKKAgRDcg6X2BqFsbCN8f/OQ+0CFgIsAm7Np9/fUPTNgf8wZ2EM+Zg3UDUN0Lz8HjMQh48v1lIWH3Q3C6QTgwAOYDb4bYXYQl1C6EKWKpCQDpBsbrgmhFAChWUGbv8Q4X0JuFJTgshHeAJwcEBI4EwXYfGBJqGBivy+Kb4B/8+A1hgfjscg+k3AJBKf+Pjzl0n2D7G1g2JgLEXJAftCpkMmAf8B1mX4AbNCqlAHjovzGx2oydGwKzcGjzu4+VhZZFCwBKyFbw/p0bBsEA5uYf6NNFQKOT+WIy0Hprt1Bvf8O8ygz+qgdwbxWANfxHHqhjc4OKXUazLt/7AVW3hhRE6GcoVwxEcKqnAUTtglqGrnbfGpmbNewC+jRv6/NHPhC8C0MHOac8/M2clEtg+C78hM4Q1fHfwuShigmWtSII1lY9SRek+h9xzgHTd/8Pe0Dl3QcIba38t29Qsu8uRIbm/LUfxDE40oWBumibGI1k/8MXxh/hMJQCHtoVobagCooT9Bu03OAQ6b95vJyVsXC/9wNqrD4Co3RhKnBkxIbYdG81rzoS1oB2saAg2sbbRVAsLuYxJ1ZnmQYzgcQjECg6Ii8ymLaHJKaNMQ34eMLuGwQMM/wvD2WAlmjlwuDeiWnUJhCOtSoYCWO4TzAgo1mALnMmSH/0Y27WZRWV70JM06jmgZlX85ovC8iaYzbKaFHT/t/fweEJjN8nMPiCMBFgFh4zKtTKG/jlHtB284VIBls3jy4QdbT3vN9A42LQLu9iUWh7CpGrvlB/68UVpNAwP/pvOQZBgp7GbxQ0tLW16PJ3cwPNN090DSnsvd6VAPsd/ktJmxvDYIzfKheLxgKrxuzPKtEQwAKqkXhW6ca0qhLj+jyrNkRg/iXTfPuY/m4SBuj+fbEINLu6hS2y6neZbuNawe4+AWK6/743KglZIMKHiM/GjsnBuWk+hUD3Zex866rQ9j5IP6YmQKtR+02M5r3ef19g4ISSNcZI9+UZmpwQPIO7o5dKUG4bq39frIg6CmNTqbkXn5xC82/MX41Ev+GKsbCee+YKGzsGp5QozftSHEZBEFpCcF8sDn6gmND4vjCxsRPEZ64wpacgirWgnPciJObm35TWHXOxJNb9p20M8rHg7mOB8TcmcH0y/y/508eCr48Fnh8LDj82t499/2sZ2H5sbB+b28fG/o1Zt6910P6xuX1s3b/Rc3uleT8mmq/7nzUFXgLyWS//a/Ifo8BLQD5Godf9z5oCLwH5rJf/NfmPUeAlIB+j0Ov+Z02Bl4B81sv/mvzHKPASkI9R6HX/s6bAS0A+6+V/Tf5jFHgJyMco9Lr/WVMgAQFngF8JnLZE0foTRmtBgXsfJAB85K3uh/BMoCphlPZZyFI4JFCVZxfMDdwMqMV9aacJv/MMouG33gtdC1T47IJbAt/QUe++tOUEn1hc1/4GLEUXv2fwDbu/3g0r9Qw2DmKhR+y2Wt13g11Yi23x2X34LmN6a87WCGTnWadIa20tfPdGs3o/3BdAJNzcswtODq7uWfdCGDhrATf2rMQBJst6AVE+u0BhgBC1qL2vX+KBN3trztZJe9jFYu07QEaAXp/B6GHGdH4EoXp2fT9EA/bSA/e3f2CZdtFBmE0c1gdKdQFpXoiBIX8x4k98ICH3Q4CNnrcoJrLtOWGItMX0PYA3uJy9DBrKWGtKSNPFiBFa+BxoV6hd3b738i0ATMwPQ7SoV7+D09F42sJhODivLkQjOECLwJDGuBfEK/wYvA6oP2buAm2wUOYLPwaavjUzMF+wYTBfFuxmGKBDY/E7c9tWm1DXfk+AYKcWCez7QJxQtdYCAPGGw8OiYXL4LBinherDa6G/5+DOtr+tdxMaeDK9bM13QY8Yn+CYM1pSTHv5f+sDswVzds8ZeBTY0Pjx07ZoNS6IacBJSOabR2C8wPKBNiHKtzeytVDyAP1MAePvXQsgSuMCVoVQ3r7H8ciPWxfLAtAwXtSFCRGVNkMkzKYLuovwYIIQqpCwKwQIZhFIMCklYFC3XZouA0iyLL5hggkBBsGcCGIBEEj38i7j9FsI4q971J4Yi0uvXYSiqV0Y3cJlhSBIMRHBVdOC4aE5u1hCGge8GtFAr6FdXbQsLR3wEKMQ9AgPlg0ub9EJAoZiPbvUQgB9usCqMUalApQPmhJ4Cw5I6B1dxoC59DnGNKxTID+CQQmw5i7Cb5yBK1k8DErRWQu/W48AfQkNhQLwCSpe53rzsxbKICgGoEj9hLuMwd+shfU39gSMIgNoDD5uXaxTgg9ICFCIgSt1gKLtsnb46Cc93mktKDcX4TGHgJKEm2XOUviONQdKxGfqm7ZOhWK2nugI0QtQ21qgD7Dl971jEIxkEKyKl4aUbcAYArafoFgsMPe0yTIELUQwaNAubgfGMQgTI7WhbzUghuEP6u69JF/TZhdBAUzDNM7ggD4Gm+9ahkBsCNI0KMKYMBMNuEcwzauLoCCud2BSbl+oYQBOi4/wLuP3+9wf1kVjZnTD3FyFhetjCJZAcZJ3gvlX56DehQCqGXFlxYOUu8eCWgsMSmmsBvV7a6HIx1pQGNWuLENQGJjEb7uCv3uHtYDMDW7OpcGEvuni4vpudS8EhXa2FhiM0ls0L68BtN2xCtYCrXJzwd6tHWvhHQQxheFb+IESYe1WYbhnLaxdv0cX865gzxi4xtbiVhiep+zNkQLjIVDeFIbLWlifGnlbc//9Dc+CdBO0qMwXyd+yW1rc5HRsJ3lZkwhvUXUax5QGs4fEdDANInjH7a5hFJP33nD8s6bvTDsppz0Red01kHh1I0wqIvnvvSwYP9mZEph8i6AIjecQiPbGiHtxZVgCXeYR9YZmGxftyX/3/LprCI+OvokmWxPhGxaKNaNFnblyd1A3TnUkxub9W51JCNBMfYqKuLsUwDjBwNGUslq3SCwjTsHkxrSWyrhodgLPMoKK3z66cVJAnhV3pMg8yxVSm6OGg3vMwu/VOK2T+W2MaC0wJzriwbyAnjdnHo55EerbLcrboaR4BhtTg8aDyJs3ZXGvhTkrP0BLY2BVnzavNkjEZZaftfynfQ3SAJ5dBklj0eL3RZsxv9ycZxfGd2VG798I5CQUnp3uJHbgJjwr9/QeBMfIW/3Y+7kOmIB2fFaLTkD8cyuEnrdQxtxhNDtuboY53/5zv6GpBM1c1GeXOb+1FgTwuzxc1GfP8ulpY372fVEYXEIM/uxi/Wl58cWzi8XHyM8CflaV1WZRn10EiFLa4rN+x1Lgv5uBu8/lw0fPakT8xrMsw7MjOZyRwuW1zs8utDCf9+9+pXnfoNTrzy8KoMBLQF588KLAByjwEpAXe7wo8BKQFw+8KPBpFHhZkE+j2+upz4QCLwH5TBb6Nc1Po8BLQD6Nbq+nPhMKvATkM1no1zQ/jQLPBATOyC7pM/SjDSCdCu36PrtsTIEXPEOx2nhy1nVdFfd547BDvofE732bf2/d07Xw27fz+WRQICvPGsr5KXgC5MCzjUcbaTalnvXA9axNsLcQuXahbbg+QyF7FijxrY1W2Da70Npk3pcdd7vEb22kwsu9hUyFgrDx++zMet9BfzvNzy6bdrBgzzaO8QPIyXY+7B02Gu2cP+uh7DcApTbmnqHIIQzgskBKnl34FCQJiPK+7NLr2vkhPn3WH9h7gCttckOEfNk+iMkYGCDYjZD1UdgXD0KsbotO7zIR4Dhwb0y5l5337/Zox2kXczvhYSQwCAsHlAYWsZddZDunhOCGgXyHBwKUMMMX3bvkdlQB8AAe7917zA9i8W0eMA4Npbs0a7PrDvJiTrdw2hUHnQFxuWEadtwxP9g3QOJCPLwfQNHOtjHfO83wZUB78GAEYUsEYNdAM+w++/e9w00J+KYet3eHSoxoB9naEOpFzBqTd6E9ZOyN5AUJAhkhBGAkq/xg6P6GB9QE7e9m4ACUfg+tHc4pGlOY4DO6T1KstzIB9wAoNOYbOoS+nsOnNxwF6BYPQTVQNPeYKBdriifuBuF4glBCP6DXT1gL4gEaHnwBgyPW9noFIQFus4VPGPSW7YIzAnqDDcKotM02D7YAtvHhgiBBF0mKOICIiAmMBicTOhZmCJMj5rOmxsCAxgLUB6QWmtW4gO0IOetDmEFNtlkzeL7xEDptU3cRzJ9mMn+Ci0G64HW8j3CyloCIdav3G/OHz6JtfXsxZ6yDMQH4gZZQFsbRZf7uY3ALvcxKC1t0OCjrRJC6CKr5oz9BAb5cATJeGpNVbJ161rdYPPOnkcFAAFa70KzezZh1SwcIOMY2FxinhbqjT/PHpGiy7VFZbsrPPK3Bwj9g9Zo/+gCoZuUpCoBGSGwMTilsF//mb9zmYxxdYFKUGzrdaGq/AcsxZs8Qlq9bATFAkoPQIMsEIii7mg+gsjp6M6fAiPXpNXloWB+g+bYRMyQsLRvmh/XQlDoXjuYiYBafBVP8Qiu5TIaFYfppVf/OstGUTCgt5sKk3IuQtjBMmORHPeDsJm3xXQQOY4Sk9QwsV5eFBM/n5tSpPiAhRuUW+FYWjCZ0sUZ+3/+jB7xS2hGU3gKiGyExdvddniGINBc8Eu0H/drF6hAEysPimlfunzWjJDCpZwAsFWy5WF6MHOQc+pUiCWBoXd0HLA3UGbIXjTxPY3OluB4UhAvvYEKwcBcry7JVuER5QM6ymL4NTV0pRVY2/oJEBha09i6MjRdYOmBP6PHcNAIOcYxu3Gv4uBDUlDw+zKoQQjzTURAsCwwYut1odcJDmVWSQUl8uxUQBPfxNBpThFFJKxAhhmyQCIypTRqqEoPRQl0YgKUA/MNIqtCqL7AYOm1r6uwdBJP71WIC/sVgGFxtxtc/7vt/Y7AwXAWMBLzowhQsAYRsLe3TaOZpcRMCAs4yIaDLGL0TSG3rH9yzmNyzakDEUAS8hsiI777FJIDBzz3LZQKQM2aM5bsstMtiGlN0Mx5o5Sr2ti4DPYwrpr/pZgzmWoyATuhKaFhO9MsbYLHRjXWCbsaAKQp+uzXHPC7vsV7FLRjZuhF0wkNp1VT7phtUM4HuWroZE3pVbLZ0s0aURN4AZc1CGavLmrmf0sH0lBe6LeTdb9GNcLJIAKn41Np1Ld3EhRQu4XSpJ/kpCQiNz1yti+LlaUgPIcS6AwhA42EC2iVG9XLSrXySpDLvW4tggAZj4FwxWnarBVkCzAF2XB1HEyLhTCvT7PusSUVB5mKCFdKIpTZgtdCeERP4J4J7t2e4Vb7HXGPkhcSbA8FlIeo63phoHBrN/C2eGpHiGe6Ad7Gi7rM8Gwj7FmVi4dAkxeDdLAGhpFnR33Nb7sqFxaQYKo3cmFJc6IiRaPncVmvlPebfOm3QDw3LCrDoaLZuU0JqnK3Tuq0EB7ydBmd5tliMC2cMxmSd1m3lTrFALErrtGhd8yfg6MeaLZ/yBtDK+rVOi+RVvWl98Q6XffmUkuW6UUzWrrofdKRsfzCmEpTQIDTJlnj6Eckk+dyhu96AWcOgfGEZkm2PL9vC7+QW0JJV5LWAJskfZiLv1vksD1MvUDamrSnxPIGifSygysK9uGQ0NSECA99j3DAGd8KY+Oh37YUEBA1M09wBvQUgCLQ+QbnphKEsCrN8Q+IxOE3LcuwCGLfCHkLMGhnbDXnn6piDsW+BmGcxCcXDTWNZsrLRg4ATPEx11/xjEvTFxHeJLItGWCUICMG7uoi5/M08rfddj1GMZQ2s67tM0FwEQ+DtH67XXhSwZIy6jS068xtBPsFinbmw9wlTBJxSEo+sUHqWIubaoT/B3eys9YyfxJJ7/opnvxcBkZng52OaZxdT/ez8Br+1aBb2WUMGWQZ+3VvNHEx0TxnabzPNJtKhJ/e4BIp3ZqPfYByLeh8h5j5NRSjfmitTL/Z6dgkkLcwWau3vCOezI9/8hpv4Vi0Jt0YQ/FY9yIdStywHC3oLh28SdK7rs2Pm3OeSYtJn50xicHHnrQiaLyYkRM/S+QSOW34fT9eYaPKbEXvvh3iNN2NOm/xZ+n/oWS4WQXiWOuepcFkLAb5k7V8bhW9Iw+vPLwqgwEtAXnzwosAHKPASkBd7vCjwEpAXD7wo8GkUeFmQT6Pb66nPhAIvAflMFvo1zU+jAAGBqXordQbCcIPX+pLcu/zz7jV0z96KjZdnqVYbRNKDz9oCgbpIp+4h8b3T7q+Ns2Ao94xtUMFl3ccV+52cvHTzAhJ7HgjPM8/GY6/GeLalZc9JjRuPPZ5n6U6bcG+hWG107rngOxdpUuvxrGewXWXIhWctbWyMevatXsQ2xd5qw2OPq86UN12lZW34PksH2wOzh/PseGx7Nzbonh1Pje+kr99CWdun2Q29HZOULZq/xXe+92zbwVhcz9DM9u1g9xZT9+7HBmrb3w75vZlnATGsHfF7Q8imGUa3M7mtSr3T5mGwD8K3GzPgKsB8NuTsg9QVLwLYcJPTB4q8Byt37l02Lm+hxYwgHTa/gmP0TkxsHPZA6hbYvbBPdrw9twuN4YzDXgza7M665y0EKIe9gnvD0ganudoLuGHtYDs2Q41122x6J0SDHWGbf/anlgl0q7QrL5cPULcN6jwLwAg2btdZzn8vcAwKxjO3YBIOG3HAmXeDcuMjdPaOtvWrd9uXsB8FRWC/a/cY0A6Mg0JCi3udjdFams+9T2NH3QaeudwCba/Jhh/hu1HU+NCGN7SD9qqrKG0+2svzN0r/7scFZuV7xvwlypCA2BSCIgVn76I5EdlutEX2m5XKMFIIT0vaGOqyIda2Peaq1ab7FhY+y+6u3e7tJB5kwOYVbbewCwtIoAAIjRW6cy/ft0i0p00sAMgu2g+hwTI8u3ULNJgdVPO9oSmUAI0NClJv2t5J4GxyAmDePXRtsIE3EBDAOJt1a0ntQtuZx1x277dmIawTwbVg26Xd7ykWCssOfBgoY7KDjV7gKGgXts09v4UasItvrmp69oIsAP/BNHbmF8lr8yxtbiwLCbJRaOPUs3a4F+UbBo2ls2a7ltbJWngeH4VNMyaMzwvA7OaJsbezZ6BGngvBW9pRUqAm4DAhzpsnJaU3MaG8aUeoCHuI8zB3754tBrGLi7EQ0KWZMy1Hq2IihEijM6t2mxHcfdpuzSFrBMdC4yDEtp7k5vgOKwCoFsLUN0EuuBYGihAYtF1r0BM7niATd09g4wBNAA/humDGNDomhep1HxPdmCUWywKyPlyMhThw5SyWMcEzLciNxQKj8BuWhaCnlbgkaGRRKJC1hjBRFpZWNlagyiwMyD+kM6Fkhb1zMWxgI9bFQvtvY+6yNgSfcoGIxXQVphEkbhlLQWDRMHTromzRH1OGJAhxwPJaR1p5rTMXkFI1XoJpN7qLImLl1YgQQAquCz8RfmtEkZp/LiPmhC2DCzQeVrG6I39Hd8KPN3g3WRgwfOvEjcIP1nqtIUGnnCmYyicaDwXHghgLBIYx5Ip/xwTEw8wPZnIhNCZl/mh2Up+2p6FoXIQnjQgeY/HXadWFVnMVYGSW4L5hQbluYa0MinZDeOYQE4T2jOCYzftZNAzmsqAIbuwWkQltsQAHCYVnEJRlgfdxITjBDosE2+W3mIT7QzuBgLgQjmDmT6MNerCQFilYfOMxTspAkRD6EUKXcXB1jBmcBp3ToDcaluUmQNysu9u7Yi6MlULD8L5DOWAs8VRYJzQE9MNslBWXiJC6aH20o5FvhSZuoxTQeTW759CJ51DpwcLVWWKKjUJz3QrNGrDIaEdZoh34voswGDcXjNXxndbZuuJXa4Z2QoNQx4SGWx8fEkq86cJT6MX1chFa65CLqt8x9xXtuPGArAElf3QCwmVAtNrasyj8T4OHqVI7IJBxIaZ/CuxzGfjjBi+GCGuz8GiSiRnSmDS2QZkoZkXwKgaZPf/AVdEO3mkSLmA6ViY0LouFyes/a8wWlMDzJxG7wBUjWRTCRxsRhOIrjEVYJQi8DzO1AFwGTOq3tCaNw/y7uEuYKTAhDc9ycUkDbWYJoGgpmGiHPqwja0ST7RkrW8/i/YCF1bNU0EUL05rmVG0F37xYBnaJsFJSLjRD7xjJ9ynHSl5ZQd+RdDAe9AqsuF7G1ul4L61sTlw5a8g1r0eyMaMHhUKxUQ7FDx0kVP2GsRIemp5yYLlh1VyUtTUqnhEv4hu0o6Ssfy4pz4CSNWbryILFd1w7iQWxmAQNvuv7rL/vs5hc5a/fNG+ShIiswwZBTDOG4mpZZJLdZdAmQmgQHEEqqbWwGJq/vqbMswbHLTIo/8aslbayUMwiAm5lYN90DwDQ+Lewy/3g2ohjgTF5dctbgUZL+G1ZjbWUmIimi+C0D8KiCUFA8AVa0s6sLF+WpquwzHgIaIkQSoQl6+JuYEpJAExqvhUyERxCaGHNd2MAQklYMeJdULQKjdDcMUAKjfCw4tzhLlZPzOjvBJyiKQYoBqLY0JWgx6yr0PCDxEVJn1VoMlBot/ETBuddiGFRxcwAACAASURBVLv27BVjYrH9Fj/hrT2XZGt4tv7Fc1xBQsnNW35wzzpR1gTnrki0NhQkIX9XULUCYrEstEVm3jcFB7LtYYvHrC70uhiANvMPN6eLn+xvTKBJYrRNiXZwC1+fAC56tNJVA6XxN9uBaLSAd8mkbYDIT6cFEZcmMPYuiQGM5W8Fg93TYACzcivuCje/4eZZQMLMFfD/XWIRSoS/jrFyGdznInA3VNfR9pvVYlloWhaB9d1gFu0wIOahmIx9L/OnzAi6d2zqlwbl+hIOLsNmZmhb7iRXyLiqaPRuysoYKRdWYnsAcDchqP19Kzk9J36CkO6YCEK3aF4JH1aOu0VZsBRdGN3/S7wYV26++2jNg+CysYpbhpBLSjET2s2m5pISXLxz007cSNkRBoIuqdJFsPGsZ7/khCkaHePx2QSTmz2g0dvXMNE7TYYAtDRX5oa3y2qZJNfnxuqzNhbZYt2NBgiVf0x2A0ATsQA0uqtYYJkHU9DWxnWPh4/LDWIh7jw85hGjMPF3i3yBIZP+LMXIdbTwzDKLt502pJBZKRbCQt6dNowVY3Db7lS78XExjPXeU6nG3zp1bEQ0wDy0NSHbsl33WSXWCFNzYfdcQApTrQbaYZJVAp7lQlEkGHqzk+5RUhQE1+cuYzA+MQ5ltokHz/k7b8A6++/N+HVamLiUIN1nQlpbyQhezU074zcfBVGrBFJaYhRey12PRDCM0Xi+y72TLvtisZ5h+U3OfQHPfSEazfKsbgTz04x3gVLvEFyR5GeHP4qDWJk9OKbnMCsLchfPuE+gTfLuvJK2o1k/NB7WahVE3zQe2ufZJh7BoK2etTXiTzP5rMgz2nnvXUDU71iclMH97IfuoTkr+qwtDjdHjNapUfteQo5Rn7Xx8bsPtQeiAN86kNU630zcdylCVutZqynaH5/ehXOe5U5SBs9qXiRDKIC31lkCR/bv2XkwvBB899NfUJMnHPv604sCUeAlIC9eeFHgAxR4CciLPV4UeAnIiwe+BhQQdz4DDH4NPvX/3SvXgpSBeYZcBSeRFnvWeEBqzybes+YMsijSb3c7UTOWXZE6XnxPlPA+6eRnAZZNHQHY3W3Ds7Ie0s7PEK2COZmbemEt1Us/b0vU7tsfEbA/a6oguJZ9etbb13OyZXcmyHtlTqRia5S2Y7F3IYVbU769p52P8T9r0iAd7n3P+tFKoNgreHbIqNSutXuGgJWixg+yWvclyHXvWTJDNtTaPRun7KCd/WfoYNkvz21mre/KVmqK8ew5MBqb088aarhXR5R7Du7Jxj1LrEi7/8AVEESQipQXth+yl0XGBLJUNzReCx7/dN54z0ntSr95zt5DHQ/dBxUHh7CvIj24mShpUd+XuZIe3F5cslOyK7JIJre5f8ImF0+z2UDbRSVwUpsyFphlAXnStjIkhAeEYTN4ds1tXhJIWZglpDSgvQ/fk1FbNKu9FBt43i2bttkZLYDsm1BInlsG8//o77s2zlZD+38bX+YJ+bDZF3sI9lII+oL/UkSYkvK40+VS+9LT9lqCYrR+FIrUeyUIyw+Ul9Sp+W1/Mb+hGAi5tbrb9/h/Qm6TUqZs98RkjtDK+tfIrm+C7FBG1uhuU1QK2TtvdDRFZKz47b4nTQ5hULZr5yelj8Y/IwGxQ4nhSO9CGjzkA7BVmNHCbY47sBvtFBSjD9XakTYEudjn2nm1ByBVt522peYwg/Sk1G+4Ie+1YCyPnXuMuU3Y5P0xH6IHJWgsCGXvBIqYVt+ewwTG2BEfXGGh64HigP3CLPVO87HRZmGkbzeFGRTDNymUbYKGyc3Ls/L62z1e2pYmtx6086apg0iwygsBMR7ajtbFnOa21pX2tI9CcOzIB1T0nHswSayBfZa1dsE6rH8dNpu7zTlrZzfamNdq1cMZ45rrpmdZdvO10ey53RiuYR+FaTzbYJvVNC/rwZIsWrsNZbxL6Fb5GaN5URDWZC0a+po/Wm2nTHPkLdgU/f4JSM2q3UCYhZmwDEy3nLrJLaq1haG55b9Xuu2I2qEERbeDaie0i6uGqSyO51azYXo7yBjSRuJqE8A7WpurQIMt9KCFocm5DbuDbtwIYgNwe8Qaj7GwSrTMDWtvYWrFv2NpYexxhH1qfi0M15Q1s+BdxoKmhIcyCoznPotrV9zfbdbu2eoEzU4+zUbbh8vyHHcN47AkrMHW71gDmpvw3IqKe4t5zJvG3/2WICmY+VZUdVC0n3Q3j67FKJ5ijfed3FHjMC/gVBiurqBONmsJwPYYwyf2QwgPj2LLACg81tg6EsbuUaC+QQFDTRD+lBilhmdZbB4CHk1RoQNl450/LAGxMwpDBOl4w6W3P2vw8A6Pt0PMVGFomg9StE09AsAtgTh138LmTthstDC0BALb0cydCHyISAi82CULirjwO+7XSBmRaQcuA/fLHBTddBEAFoarQ2Ns8Q8XELMSEAiBQJGeRRdwC0QjEIEX3WPhuC12utFtxyKWsRlXS811NQgpgbtBl2hgF5lrym2h3UJFW1CLCO7hH2OpzzBLhJkxApiQBW/3HO1YLwLAneC+YVCXjV8MZc3Qg7YPJkSwMahx+xvLHdR9wZreu5AUc6Zg0Ym7tF3bF71MAVNiASy3hMKmofGHHjdP7zSOBROag/V2j4JyD216Dr9Rhv5u7GLlSi/ymMSrfmMtQk5ss/VvmYDQMkwwv5YkshYFpRgX83Bd/B3hCIq/YXiuiYs2sBiCS4tMMPJPF66+Euo5khuMwCJzK0JXMt0WgCBiXO+0sC7uCZPrbxYZ/qnFx9hwOzTPXRBGKP2OIIJdYKieI0hgD2Ij7tpazEUto5UxB/dOoxJMTModqPdsmCmCiEl9z8K6WEPMQrlYZFYhPNbCsFnYtZi7Xu7xr4EbXbteW35wr9eCQK0X5RBwcUGO93q5x1IZK+EE56mlKkEiGMCA93pxc1lFjLgYPWNmpTB3pQxbwGf9CZ51sV48hQrCeAmEmcW814sLR4HZ3ef1oHvrxRKLdSghAoh3OyZhYfXvtvANWgag2ocO0eGDeVhg3lkgBpnvb7FlK9KqC1+HmOT7pakNMt/f37gcAR5NmPY3AYFhJh/hvBMcgsa8NRImJBwEg6azKLmGfk+4+M53PQsFQBuDJwgMaenO8CDgLAwIgr+Zf64M14+LQIiMHZOnVTEJH5i1RXwL0nEPFAoBIgw0GKxb8RglZN4sKpcEU+VyWROuAbeLlqM8KhCihKyTezdsn1vIGrDau17oKTFCqUiYCM4JZu9ESzQUFxgfV7VYzdgxKuWCDhRIsCJxGxqy6N7FNQ6nlcWXMMGEvltGc+tvzJXLUxPtLD6lsutlDls3tIVi7qELHmLdd73cY7m5mLyIGx2Nxwgf5WK9jPtdrEZALDKNmIlhyjAO6XQPqCsEauhTg2DKaO5Ok9qCH9qMebcIrmVggidzEIDMPQLofXedwTLwCqB3LgPflYTLwCuAnsO4LBsLIwFAOFtQDMziYD6CxwXJT975drBO/u5WPFpQWbiwVcvAK4DGAtdkUTxjQWnO0t7LwASP/1z/WK4SV9IYVwC9cxl4BdA98R5GpjgwpXeWThYnyib6+wqg55aBjcXYgroTFMwtAPc3wlwDjC28WwFsnASPQloBdG8ZeAus3NsCLIKEZ8KUUTQsO7zcCqDnxK/W0ljX4ru3dTorgO8ExARp1PY/+LuIz0/eCXoRv56GIkS3hG7F3hZKeY5mzIe/jxfYg3DuktCtpFuN6p0CVa4e8yuAZaVqSk0ABIeSBojNmpVm5u9iDEEfwiBwIEJWVADNZSAcXIbOoeDDspgsElcTc1ekRcBpT76zSjmKpD2VrdRDF1q9TIsAnnAz/eIq1rxc/iocjCAr1JkkrDYlYCziQXQqzbw+PIGzDxVCdiscucfcp/YVBNzcjNDRm/YVS5oj64PxttyXIkXvhBbfdBkji9npYVtHJBkhoeDeVnp6NoWDZ6rP6J2VEMs23rD7lLwaHEpnk03VsxBkQlnFofdW2chDsP7va/oJyL0wHvBDmo+ppVV3Q8tiuScwNUGuUxfhQaj8+oUu06oIRrvIEGweHxNzZTBQFW29E8NhFtrhbjjg9xgVo3fSVM/JRFhUWnszaO7TrBbBWOTy96JBuFYW4O6CQpEQGjGOAHwv2RsMRuFsUI7G5uBdd4GSuIAgWsgKsnonK4sZxRg0flWB7qMfTY5mrGAxlHvcCMJJ6Pjmm1gQv3FxWBJruIVd1Z9Is2N6QtFVJSANjLH3uRQV4RE/bS24uIC14SpuSaz38lrQWIpfzFkFonsUFY+B1qfkeBJdYjseDYW+JbnuW2eC4HtcYNasq0IpSpRAb+lFiopBELC/v2fx/HgLRryQtjJoWkb2Zy9SqqhGYHdv6HBfDIxvu4PzPEa22DTdpj3do7UIBuZcQrlnIWlWWve+x12jCWjdu70OxrF4GPc+rBHxMbh33scoWFDChjm38s1YWE1Mhl536yGaR8oXc961GxhLwMiFye2Mpt4pvpBQuOtTxDXuUVj3CbTcK9qaW7NFRt5LS8oOEuj7SAbMI2PGutw9xiRIrPmzeg/3vJMSvBEO9c1i0e+eZv5GGbLad/lBp9RSkJ3sZPziXEqvA3du1ATFSPkaR0e+RU9WnULnJt9oBIqx2GqLtjwrdrIGXLT3h8F+CKyIOfjvzzD6GLrDdS75eTewt7b2MeZ9EE/PY1Ra9BmU4ENHLhMgGvF+jgYmGG/VJ7B0iPHsOXHVW43UuESsxFf6HG3Pf76hGVxaGuutBn2E7S74QTPCYZzPmtNxaWndZ0dn+x4l94wuH3uOAnx2zDSl4XvPzlaxDryQW4jNgdXi9j17jhDzOLY6M17xHOX8Vv0Ri/qsRsRzrLt1uC8ut5T9l/Q/e6F5n1Dq9aef5SmAr591u/yKJ/YSkK+YZK8HPicKvCUgTLcg8Bm6VVAlELrLYJlubsl2S4yWsizM5d3C1H1ZFu7CYpJ6jpsncKrTx64Ns8z1uPv/wk2BwCyEo+fkugXZi+/qng0wbtOzUlNujCzasxJV4zDO2xUVSBvfW+PgIjxzc2STIAjuVqfGKX6RYn6GkjUOSZXb9ZOpsp42wO5LjGYz8RlKWxpdouP21RuHZ56hZ7l15nyXstpUlMF75hLanZc5fNZ32TjEFXf7UuNAP+582b2dn5hQXHpbEjEdXnzmKuJTgf97NPgzAREsyy5IH959dzGXLIfgdnFCBkZwMKDA8A4oBWAGKoOyC8/PlFUwQYH7ImllbQgUxrv7sNqfkRUiOO3DRBwEM1EbPYv1cd+GngDwRh4jGqLwl2VoOk7ZM2AJfG/7Fc+SElLeslRimr34x7J8BG6xQ34jD08pWMAF80l5o73xy+QsmtdmXA0G7nFQSjI4AKV3vMKHl5CQEbr9cplB6XnruqhpqXPxIHjIdkU0dpkqO/fWblucuie+lMCRNr8F0vfLhu15gNZDME1IPLtQd5ku8afM1UKAfAu/+L5x3AhfilomEm/dAokH0FfMuwG+pBMhdE+29B0vPhOQOiciOIlfxCVGR2RBTg29YgpaDSMJjBdEGOYHU9ZArGdq0Cbr1Q529+r3hBB14uueidE2/qmhXffsvkpTSuMGLXCP8NpnYQlqxdkzoYvBZtoR715gTfOq82L3aFeaVKbI3Paym2vsdqc3DRsmSSaGIG4ywG8JnHe1w947CRwBwDB1oOwecCSlxIrcsHVdRmT/BKcC4i5MR5jsQWzLUfdpWO/BA36z2SDjAvORDWtnund2/jxLR9F2gXVQjNbLvtBmRu0dhZMDd1mktTWkvCjIMH+9sz5rPI/de3EfbSkGCmiBsLKMdut5R8a32c1Q62SCoLzL1D0TkDr6cTnuAde7lObZHdP6s5qIVCCt0IU5EIVgWcBgK+4HafAMeMa22rEANoqYWHsom1q0QBipcVQXIodd5z5azP93cV0wOIIizGphC8p9Mm6aajNK5sxlw7wEYjunSyH7vdSnnflcQZuRFpr7Qqns8c8yOjIm/s4ah6EyThbW4tBmFn3TviwNRvIPBRFWbkGOd09jDE7Aaf3FqvkWGlg3jIs5NoWO1miLobYlrecCk7Ja3N9csAVNUkT4pz2yOihSXFyb3SdKIUuB2yJYF71WpPZT0Ho9AvAVmDA0SmiNb0GY0vEUUh1zeET2a1g6dNkWRJUhUPTW753wEBCWYAuBaunI1WDmc6V2x5vGZFmCaBACC8fkmSgNlOsQRITJpjEtaFfQABYkVGb3ao5sg4n5TdqZ/HZCg78nPISgjaVg3tUVICLXkAZBhHrH+l5QA4yJeMvQ7TgHzsuV2h354PTl+e0jWTx0WJCjbwVh4WYs+NI9u/31z11YPsFlkcR5LWRxFKFHY/tWdw9hDGmfiBu6oEnf4gWwDICg20rVPf/v+7QsdyplAknBWnGFtoWnZ7IM3MDg/tWXLJZsQZieYxkJlH2Iu5yCK+pZHsmWDeBZ64jh8SKhLY1M2P2d90ORUrrVqyw27UaRZxiEFu/Bi6XDsiR2lW3o8HcRwceDBxgg5vMRg+Yftmu6GCpmFOFrPL3gLwMmSG1M0rzcEItvkjSai8/cjjSLgzmLQ+wMsx7+Zhw0eN3l7ScQNn6871oo5tRlXgQaLIUG9mxBNwIyxWIQixSaGLqVC0XTWKTV+ISRxkMP5h/zFviJx1gThPY8xq2fGOYjZBjzxgRJOGBCGLc6Uhr7Qtzv3rcsEGE1HzQRpMcsWSTz9t9QBW2CLTYKI1tbzEtJoCFacOW4bvn4hF5gbE0IDQuV5Qk6YgyEGEKjPQybh2ju+9bDO2oCt2BHysQ3BfhrkQgqi9yxF9bHWuNJSgiCoY3p7WZ/4+lYbWPgBdyKvHIJiYf3ipxgcKMstl3Exckz8QIV/qOrCjqLy2+ktWzfu1aD3iDG1aCL7brh0Ith2rb8d1f21aALnjSO1aA3KHI16ILhbjj8NkUuIMUMdte5egJv12rQu7v4atAbNbsadMF1N1x7MVbcuzToWlDjWA26FtS91aBZ0BIoC4tfsN4N/17MFovkPjdlLahvUYzoI8ZbC5plZFly2UNhE0b0Du6zaGPCh9lZAxaUqwea4yIMPBprfJcQUA4EnjDctR7cSQqFtaK8KHICQxjFT/EzekgE/UQCcr+QBJcZ4ueyEl5IGn0YBkbghMkqsPF3xBPwETJmGRFpQxqr4h6aNt+aSUbIMD914067L7x7fetMMutz1xWYJKKAiaym5UvLJJWV2+Me1iQjPsLlW99wcdqf/8y33u7rnWCUpt1zJvjiFEo+v/GX/ZHpAYsoPkCT4PW0HD8Z01FKBKYAVvodRIi14F6yDhaVv+1dxXm0JEaTCWS5eQXo41mClaXc0gEZLV5DrvUybeW7aHQzbdWQfu958ww/JoOZl7L1HbcwbuXf7aWIM9GS97HoYjzGWklnu1bh73EYC8L1u60XuRX++1MBDHpN0ppkL9k6h60QdC84Mc2cSfb3QG8kfE2ye4tCXZPsnnRcJxWtSXZv29mvSXaPlaNV+ZRV1vn7nguxJtk9AlxWZ+fvHiZAcO7Szt89wl5WJ5Ncp5DqDWR29oCbraS7j1WgVfPdd/6+xcVK4+783dtKzubfoS8x430uxrrMXEXMViMDysw4Me/OP4XR0QZbeeqev9O04rwqLNGhOn1JkvscFMxIUcqoUY5c29LXhIIyE1+JkSCp6xHAVaWgKMudv3FQlt5p/VcY4d/UjPA0ZO28s7MK8QQe8Ny6qd6HDjKaP4iAbCHSVvD54dYr7IfdC5dPOPbDMTRsjgXIP/b3sl0GVjxQnTCtysTRoMbBugQ1T4OyAhureCdhojWNzwbV5uZpM0JaI+c2Ki0cgrMeNKmFDyxXh3PB3VpQ3+JW0d4ycuKHLd3lVvGLaTSLj+m6ii2qZOucwNWgXB8uV7n5XbQ7O1VBGEtF+++ciy0oKomWkhtiCkA9zHsfmLRwfe+zJ1SAvYpMMM3tDFpffQtXbiszzTtFJn5gxcpO7fEMlA0FW6yy8H9jkJEsVllFRiDFwJ1DmCKrln1Tuyly70bvLOMq8jvp9F6REZBNi3GlaJ52H0uLmYjB7v5G+xS07RZcIU6lubJbpL1KMfeqAcdQVbD5e/sUfPEWMgZrnwJTV3fRvfYpOsVqmxmk8bh/9z5LGk82bvdZpJuZWJqOMGxNfBoPY1TH0TjSeCwIN3JRwikegr6FT561yDJ79iJouQ4SraEAYZP63X0WmS5CzqJVF9I4LDam4kbd+yw2T7mN1nL3Wbbm/UsKhh50IOwSIdXf9C1/Fz+IH+99lgrAKL17n4VykRbnHu4+C43fITxbAeh7GBw/Vdq9+ywlibih9z5LBWXGd29bVLmYW1+h1/ua/PxC8QT3itbc3HAbK+5bkIVNtLFi8BZwYc7tZwi2/ffC6TGSgWF0MPa9MLEJEZzKYNfymIjgfndHO/xTACfoKmvlufZZ6laykBV+rOQCgdoNRc95jyQEzbyw/Y5doOnvQz8xMgZnmnefwvuMV96eZiKsC9Gg/dDed3ZD0drQlDT4ntjkfaxyLWtkfBYpS2C4NZiepXsP3X7QVvqdZedmbS8vCAjjNL7dp0BXiQWxiazdIhdqmkAhiqX2SASCSNkSoIS2tS49b25cnoWlmDM+I3yL5Kg2vpNudxzV7AsDKDyxTBerTmmJh+6Nb+svNW9898b3u+RSAiLTIlVG4971ChbQPoQPLUykrXkpWZmgJTZGwWCswr2zawEwLNfsrguh1Wg+PuUNj+Z/yjYg0Da249IgDIbAwIvNor1oPhrafy8uB7FoG3tAd+0K4UFU8124tcCUMjBXJn/Pq7CANKl5sYKLifIdlo47sQeXWkQLzTILQm/YDEtmXty/0uYtPEtT/fgeq8AjkJFk/biXy3wYTmLAODs3sffJDlo3WvTGzFFcLJ3kxd15E/14CZh6FSF3Gj91ctYqQvEP+nOJ7mO74fx4JGh7HwPN1ay25O7kaU5oKKZYrBqPwHryXG7olDCA4KPVDZ3y7W++O+m0B8Lc4C6gO67FXXhjwkwRDXCfy+0eItAGxRFLIO6ZLMezc0gQiNl9Ng4C9ayuwMT9/lk7Ur48gerAy8ZBaDCk9OQNdmM5LRymvkF3tDdtdOO8vLeN0metOi0AV/MGV7I475qUXdbU/9K+XJFn97gYFNDimnoFC8EiPAM1igVYrLvVKOGn1G5MWePAeM9qVmSspL6fncWChty6ZyBPc8YD9zjQA3/cxWrGYX8od+8ml81d7vAz0CsvBp22qVzPo611vtdFzPYDEhCbcNyG+0e1ueQy7MHsXk7Kmd/7UBiuB5dA2u8+aMY9maxn/X+5djSimGYvC0fKbw3qNyyKcdztUBNQrtyNbmX5aPF1xfqeYJIWfHZADhfKuG/BpSQ68u1eNIxqDPchNqwTi4au9/jyrRcD570WDI24f/Ulq4G0vSpK4llPYn+X7i22aYyeZUW262P3BNKsICG7L7xiTjc/GJ/U+jO6iufMZ72M3kvpiTtuuoq5eBPbCbJnrEVYth2fcaMrXr4L08R01uGunsUPkhnP+PWbERBQBJqXeVof2IeZYxYCETsnvQExWSzAHgIZY0rbGchdBluLUlml1eg0kAyVQPs+oovG4y/Tep2e2xhoBRkYbsVqehqeZZCFut0W2kIsQLutYBF2GkaK9qYDC0oL0U632Q+Z632rocQBYgBxz402ZSXFX3zlW+PR+ubCrd2LsInNKKS7TJhLys2VzFgGYGG4iPZBtjbde0FqxBo8g/vkJwJg3W8ELUZnOTvffMcn8Ld21raDURNsFhWtaxTXczKV3Fv8dSPAEwy0X4RvbapYpRvlLcvIpRILrWWtLwAFvQ0njIPyLRFyW8gf4cE2sPiE2+HQwzQcP9xLN0Avp05K68/UpJlNE8KkOwHfQiiCdrekrOEYi3A3iaC1S9duOrM8v8VCzO3aLl6yU2zMd/DFQllMxNq6ENpPbpzGrc9TcxIDWHQ+/TJaG5BSidy4ZbT6XBEsWmovQsU/R9cV4MCFtLsAdmMcDER4KIS7KTTNSBDqL7ba2e9pYzRey0gIaE1ruYeH1vHRut/JBi64Necu3k0yrCkXzVy313JJFN+4e+eyAiDpoDSLNK4RIPcriEpz4gLiE0mcUA2rMK2DNV/QY33aoLjrC9YzIQzEgbu270Cgtf2R6SCpAvSAXe08Ct4xKY3YhYmZPwHaNhhzP8CdPPp2PUnyCdSNHm2H1gBluWRFuiw+K4UBNsBlVTCUhdnzzj1ncVkKzEdDdQ44LYvRCPHd2zcIC6blxqzFxNB8cEElunSZh4VgGXe/x/12/GXSMFTgzbIxFo3V3EyexcN4hJtLtHEOFwVTEBqCmdtWu1HzDaPW+MIi0dzu28fo4iKxUmK6VTwEiXJD17snbx0yzdmeTjGORIz5+se99QKC2hDSICCNAfNL2ohTxbpdQY0oPZvAy+xh21iL3SYIksRduvflxKHcWjGdfbQ9jiNQK/oSoFxHvPW9CUiEFwxu57uFCyCWRamAJ8LLVQuOtkWMD9DOtKlNp9wYhPdRDHq3v2m/gp+4YDuE5wLIet1oVK4O4eRfc2E2C0HAMBMG3PPF29dBWEwf9sbCRHhQ9G3yvFgwc+EW1A+L8Pktgbr3ZyI8N5OmrmgKDSgJY158kTGEZ/Lf27nROlVGYG4Cy9wYykr2CXPeiox2ZkUJjrilXWlWgvDR6HdfrXbSudy3IjNPltZ3VpGFReNmto8RswfJMZ9tGLhYvMVIeQ4v+q21vRVZmD1eAr5JkZkLWkhz3/toeFEWVKy2ioxilXK3/7KQGmN4B3WJ8H7YUbyhMwVPzDMJv7vi1XmPuV3Er3gGQRD2RlIyu0w8JKd/k+Zw+mIFJhbTLKx5oRn2WSwqZouhaRg+/jYC817MyAO1pwAAIABJREFUSaBvdCutxzxj5rtJd3UO0pPcgs7k5lZhaIxxQ09kpYzH32nD+m8tTmkxP8a9gD9MTlir5uMeoL94KNSsZ1hr8Zf3LyjQPZCYNuJutAMBoc1Z2+D3ntnm0WgoJsqdI0QyUlxRrqVg3cXtCULDzcGECVwMbSz3RmNpXkK5AoehCZT5V2iVm1w9Cr6w7vXh4r7xWgTjN0RoO2YSBnSuZDzmtyWwTbopw6x4Rzq0n0dh/iQCwv8jqXwwTNqxAWlojN25DgWUtBiLQNtzyToSIQ2NsW+s1TbFzmrZ2SS9GARj3xB7DO2+FPQtcNuEWlBL4xA4TOT3LBshXwu3IDdzYc0w0WroGy2bhkYXLhurWdsYWR7mH2PX9j9Lh5ExJQblMlBArsU63S1Fubp+K9XJPw/Ksq1bb4Fb0KS1wHAs3CIkbkzcgkbvvriYipKieLb4jbX1nGTB3Zt463IgJAiQsSx0/kYrbw9jCojSTOC2hWl1QSzdIohv2D8Lauz4rGMrSvtz4Xgn3FuJkVz1xaRtT2rr9K48YPdBgnrUvdCHpMt8ZLE7de4LgrGdGU2apmEWFwzmg4vGrFKMhiowtYj8UAF3gLJtQn3D6FdbsnCEm+XYxdv2+MawsO59N8tHAIPSLBR8Ye0LLvQ+roHMEW2KTjQxYdkCMvETZq+6sQX0rPgkLJvAco9fCJLDvcWYaENp0aaLsdretdvyVcbJ+zEDJWOTL8TAoma3jIFgblEbepkzxlts2N2cfDF8NDJB9w2Kk3sjTrq7yy/8/j6egGW1O27bYSH7W35wgyCzfASUleAh+NsW+lkza1VszPIRYkkbSt3650HJkn3nu+R2NfHChrce4YYyY3IfoIlXy9+aeN+9mti76/tqAquJFz27oEpCzLWjRVyrideVI8zcn8BrNIt4CdOtJr5Rtpic9cF8GJqpZzVXE68rZwyriTE0ppQlW+vkd2v5tm5iAYN+x401Rgyy715NfL+bYjI3jLGWz/tWE6/lY/VZWYxBiCmOzhdZTbyWjzAbU+lrsYAEizKA1cT3OSCUgkQE67SFdAtLX1cuumJ6qWAMLY6gtNY6+V2unHf7huQHoSbMMrVlVNc6reVb6/T+3beAyLTYPLKI3Kei+i1KoaktZj76QuT3HBCDThPz6zFaabSFOd8FRauJBdK0C6FZTbwFVb7DpFscrs9aPvfSxMay4EOBP6FDPAzNJakjyGritXyEgn/s2bV8vrOaeK2Tex1X5vtr+bYO4XZbVhNvc+7VxBvz+c5q4kCc1bWvJuYZWEdCs5r4LvziqvIQCNxdGZkmlpDZ0mFrTCEROHQV8wVf2oK2tXyEIlQymogv6ou83fHvk6K8TzAt47eWbwv/bii7ONZ6SDSs5dt6EZaPi/ydbgHJ9RHUbGHPFkjdxxDsuRYYi69es2tWhZak8REr329dH4SXfqwfVcxlLLTBdi2JubxLOjRYxLo+y9CYxrsR2Vy37n1PeLrrYNYnXnfL+6q/oHkpjsqOza0mzOvKeSaBMzbzzfJtIddd410zA8yyBVi5dhYeiqBeAP6+rs99EBK60vTosa7culXoit5cRddaobsOp5qMMlOldo2JtocIWCH3PrwjoYBJ9/Al9yg47hB8VNrf3wktC0OR3TXmocZt0BKwYjbvEZuJ3e5KyhU49GAFg7tUcGdd39Xi3wLCz7fryv+6z/KrFNXCLUNXqy71eLexrxSXSba/0A7wCtzdXKFYo4q66pCLISya33RAjr+vhbszOTE/iygdmuVbC4eh9/iELBxGoSh2/6Wsj70FiiANTZuXvpbRkmauiIl1wQBoeHc5L6i3cLsxl8BxGe/mDpUMoymGTkNvT4H7GIZQrcbvv3d3vzSrjcA9yy8LRyPfDTcwOcvGy9jU6Vq4u74oCyc5wsXa8omYnwezB/RUfsDSlcSoaSEXloXjJYgFBd1dpa/RRhjAariycJTlllC7l4WzP/Sux8AtIAVBXraE93BnNUiHEYo23wqCmOxtruCZYO8yZVJvi6cihHxfArI7zTVHkFmjhZahK9DJLarbHr8Uk4tnxEPbnj/YNcFZwhsfArF4FoymSpNUyESrb+WdZ6r7EAuIfcyry5y4FxZyj0eoVpxFvdv5VPAln08ZtPlWrTzryP1a5HOKjKvLOm1DuI59oB1rgmF8ZdMIDou+LZbKUlJ+25GGIsNc1pVGLjbxPn+z9hhpK//ck2hhjcyJKxouqviVdduTvTyTIhPQe25h+pQbi08x7xEYZSmln+9Tj9GFcFAme+5KsbE45S5sqzwCX0pq/PBbQHy8zhy7wWYCBZzM+FbSuUcrGSRzu8c911SBGbeRtzghmhn0pBOmYjLZGkxCGAjAdiWsQIcmurFKIN4Yxd873s07LQqNSQNa5IXK861pdQy8p/d6jpaSDfHvbWZmURCca7MH13gGU7IihGMZ0OKKCdD7PqZZZgoDcTtvHJpYgRb23HZMLJ1OW/vOHotMM4f/2sq6NjwtPBosSJGbaI8AnSQX9hKPirsIw579QZh5GdYLnTqgyLOUaFgpew1d5uHvrA9XdZEC1owl4pLbRFzgrKQCQTWGLYizZvg193nLMVh2VpvXcGPhWD5rZaN28VfFYOhKsf7kW0BMBFNaMFp4++/SVjSqPYxtduYZkooR/Xs1KmbFMLTMXRdStzxuxTZIE9QRCpZEYL6H99BgBFWwu3UEFlVQ6J20YMeYGZs5chsIKV92QY0Ih8AE666BsHishPdWaeZ94gYMSZvVL4qg8IMR1d9oyPaMENt+gvgDPTGWhTFPgS4mBgrlRiVU3WMNWTOuKQtpnhgLPS0yy7uVdcZHK1ofmvNZC1ipXuPN/fOMtDoBpsDutRU38CzEmixFnkNnjKCnOdDgbfxSep4TCBvDonitLb4wV4JccznuIiXHe6EItxSCxWyt7t7JvYOX0vezmFAEFMx95AZrRbjMaRUmYRfX2C8hrF/WWVGQiWEw2eKh/BaTAeUZ/MK3aV8uD62xGgFjILggybsW6YrpBGOsyFYiIhKtWTeRFTaT4vbR+hap9xEiLoKgyo7zwq0xqU3IegMHzTfP9hQIHaIjLmGql5Yxy660c2+erCAhw+QIjw7Nk6tGK7EwtLP3mafnMCCXiWb0XPNES9qRG2WstGbzJGi0OuaUvWme/Gxzyh1jhSU0BNECeooAbbmz5imGIRQEgitKo0ohN88aV/MKWO46mpgn18b8WKwQ3zR9NGEd0Mxvm2fWgpAI5KXIm6d7hIOAitHMbwu3jJNCNPbm2ftsTKMFRbO1It5HmRtX8+wZa8Ltxh9bzyRuglQgVM2zZyhmGSyx4o+9LQjNy1dHwD3UhIYQsNpguY8ew3TwLARk6xEMzMCZ9vsoM4xE2PjzK8EEo3Y266J0NiJtk+ZpQsZJcBB23Tu+JutkA7RjrHtG+hgDW+gvOk8a3jwRbyHqCCkmo92/6DwpFEE9S/KVztMYtqipeXKP7/U0T1k4/vwepoMJWGJrea/n/xvzpKHxGov6zpUZN6z1vOdZWQZP5CudJ77deMznPjRPgmY9v+v9IcGVzb7O7G7c7TgSFMFXFXNMPZesjuTLoAWz/r3f6Uw7cQsrsG4At4A25+7shNpIkq1gtrd6zd6Nxeca7FmEoVJZAe7DQsdZJuOqa+PH5knz0vRowxLsPGvP499fdJ6YA/OKK7yv62PzRCtacTN7zZNVohVDY3uneYp5nq0nF6n1LDEggYBOnvmi8yzoZWHu9XxrntWQc6Pu9aRwCQmrs/OkcFm3r9Y8JUwkngjPWqTWE398013QsDu0y4LUELrskcVgqmpNU68hPt7d5YNpFQBxGerc6F1t6QvqtkGZe/VitUvLl65yDvOzBBYAs9Y2xzN8YNkWpne1YfsKBHJRyu3UylR80XmGERMLfKXzlI0zz83GYRwBLn+ca7jzxJgY9iudJ0alrGqc0Dy5WXfP284X5w7WsK9YxPo+m2f7Sd6/61na9Ks1T5ZdLCAe2URMG58syVdrnhTUDc9vnjyF774CIjuFEfmv915CfUyl5viygcoqdAKJuPszld9nymUXqvAKhcmC7Mbd7mQuFMLCZY28c/PdmMI9JvE+F7vjpm1c7XnutLQA39jfmich9q2yV9+YedKsFjdtuC1dQ+8uktYm3p3XJ+SsF2Z/Nk8CJ6i851l6+O64X6d4mDEoheYZpIiF3N7A1qD1pPR4GsV6reenzJMF2TQ65vdd87zbIAXKFPd8LecZ8gLf/sgVkMWvWDBMIWfuEgDKlvC3d5dTEEqDY8btY0Sjc5UEwDeUJIi4+8HSfcP7pRPDxOy+SQVQFmmLjPj8Amc70wJZ7+4sizYgWZWtF9l5YtC6WhiD4F/mStC8m1+fMs92kTGO7E+VjR+aZ+fEYxxWVBDp2nkKYGnxAuWwXVzSupp7ZiEW9zxZYkH/Pc8tD7BhLJsmoynGo+AE8vd6fjXnaR1DXNzlDV9knjJ7eDSY+6fMM+zeOzT7Cgj/tVLYtvC5Ugub3s5363ox2QtutNlDK3HBboyRd0sB8gEFjxbVBt1CNRZl6TvcNb638cngVO7pdxaakNxwkQq3aKV1MXae29Jz51mlYPsSuZjmyfRzizD9h+YpG0fbsoaY2eJ/bJ7GU4qTy1gc9qF5BgJFh53nQld2ngsG/KLz3LadN/J251n9ieD7Q+v5ReZ549mapz2lLQz7lHnmYtoT2vX8snmugHBVTFYcsB3DF8HKJ/S7sETrIiz2Z3H2tI4NqJ5Z01l5LhduMV1SgLQm7X43SV60L2bnchjvYpcEXv5m42dbbhI2pprA1XuLpTGnD81zMUD/f53n3Zz5rXkualjmy+/Kvn2ReXLFxWFtvu167pECX3Q9t1IUs0sAGdMWRO163vO0zvj2Xs+vZJ4dT7E9m83ze66A7ORoZLuWfFEBGSZnsm94tRd3tuCCwmg85pml4OLQoLThzaxbiLXNihcpW9ars/JWKBd1a5PQOKVNFz5d8E8zw+3sPI3TPAmX2MvzfnfPswIx8dfOc9GqO897Efd4iLfmeZcHLLN+JfOsc+Nb86R8zNPvvug80UlqltvxtZwn5cxycL/to8h2SQM/W8/mWTwl+2WcLKSk0c7zVrKLlZMZDIK088SvP2YFZGuTt+DHLq/f1bws3D13Z09q2rb2b7k7mJ1vXcBKS9hlxTT+4f+JPfYEIVk1wWPn2skuiEkI11vm0W/FP2ALrq0r2YKZnaf5CdqDHrw1z7BdBPFD8+Sbg4+43pqnjUMMIRN0z9PfxSQfmud9Dsdb81wY+z1PzIERCf+u587zLXeHUO88MSY+spZbwHTPE/MGB0JD86RE3lrPe56VfFO8oYC5r19kniD+ewrAB+eZgAiqt8RzIcsVvAc0xOD+28A2kJR5MEBSeB/BJS2HKPxkaNzqQtaf3foATGXCtIGgy+ZhadKaZqtVgKOSFrXju5WOdy16BUcCTXsooUh3nvdxbgJ+gT9/GoN0xklNlJ/N0x4Et5Cf/NY8b5RtB+oImL/SeUpRCqLrNlkCxFruPDcxcM/T+qLPh+Z51/lUUHbPc+HxX3See+yDzV7u1L2eH5onwerIvE+dJ36k4L9sngnIXZoK40OjdCZdNcabcuX7Vxjj7+sK8Qe5ZJ2dETy7nfgayq3pfCvlyoXbDSgMGAw71+2hqN/5ovxIDL0bUNVgC5g35crls2NLuGhfvnXdQnKFPjRProB51tgsV6gd6nueBPOtlCtF8GyeskbGthuKlfqypl9knlw+vj3LfM+zjTHKZg/w2fXk+phn3Rl3nrmo1qD1/Ernyd/njn/ReVJOdaTf9dx5ymhRlK3nW/Nc1/bL5pmA3LXWpTxJJh9vUauZJAK0rpdnZBps0TPV2+fIxhOXTA773rST3xfQ2bAqkPeuzhhEbAOvp1OZBszH9C4MPBeDRmWxZNZcmV7vWddr58mH3T5eH5onJgehwXR7GGglr1LEO89OwjJm81xIiqCf5jJPAhcitc3J5rmtlXIxLPpu2n1onrlSIBY7T66i5AvXaF1MtPnYPK3nbtr9rDpPcBxe1H246/fA4FKV3Aa+2XYyx2SB77bjHC1DoJhk8cK2eGR6pXdv2IcAWNrPbvjdMZBZ5bsaQyceWZyyUhhjz80o0Cd0fNvt+IjZpEdlQ1ZAaQn3MNZb87zPM6cN/Q0g8Z4nS1Td90L/y77JDt3zlH0zJ6nVZ/NEU25cvYkL9MFuIIi3jWvzBMnoDEk0a560J4X0bD2/mvNkZfYUWWP4as4zrW9DeecpdU/RvDVPitJabEM868n7sJ4U0oJapafxLYW7RVzvLABC2lgx0QUOCiwtGC2ylVoWjrax4whCsX1T+cAm4m/bDY+A0HQEhN9fAzoEbRcXjH7rLgRxUnWYY9vWi2MwBgvGIixwEAF8h4tI4LowrKwQLbrzNB6QlmfzbMfbd+55ynzYN+F+1ToUfNq8COfO03jt3TS3DrBsbKy0xeT+NM/g81zV5imm4GYB9r01T++UNvUbPvXiz+71xGQ2gJsnxUERyVbVp+vZPH3DZqoUO4H039ys8Fyd9mWeskWhrp/NMxo0TxZ015MwUyZwY5Tunu/SPLlYC5I1T0rfPtgqInzpGbyLznW6NAbzFO+i9ZcchUFABJYG0K6tB6BfEQksGLRjmzx7Ga1uUibQRQgwh+CdCxFhLDbNTTOKGVbjC+Z9m5tCcgmdy+LKJnkHLRK+iBYghBZBpkpQ6/IOAiYGkSLmz1YT4tkgzJ237RnP087mYtwY3TxpRXPzHQvPlWqexo/IXCnBrtSyMZqTlLjf24SicPyNkBqrb6BpZaa0GOaVPvYcd8zvjNXmFfeKULM2NKV5CoCzQGIB1t08BcPiEIG2FLTfNE8KD+NScNwfWULzxKxozAJTgCySNfAe7zBe46PMBPEE0rzQpbJpODaJFYJGSGprxKJ6n81VKXPfCq1rnt5Bs5vrnm1unugie1idDaZmDfzNnCjLLvMkAOD91ieGN0+Kk6Cbz9b5GJf0sUzmttI1zzrti4eKnd9ZEO6TSa3Gl5FCCC/piN4GpmaBb3+bVgsMbkITbVNoARW/38C3ZLM+XGIWBN72/Nw2ks61AT/pwsgmbgysSM+A1WPItFkWqgo2gofB7A10YSjCLI5YKDgouqQFjbKtSeuqwn+3UFy9mkETRq6FDUjmu2Iki26RzcX4JD24pjQY+mEq76PF0c47KSxZHBk+Qo9u5onhCCfhI2gdfYDhaX7rVDbHHOtWgoHRbI9ZoKlZeQK6B9FIubK+vIr4QQIDf9CsLIZ1c1k376wbomrDzoKhWCkQ37ARm/U0T/MWu/D5tzQaz+Eb1nqbqJsn5jVv39o6JUrMb9FlKw0JGAVI2Zl/F2UHwmKOEjdZSvcpa/9P0N737sVA292jF5X1ocE6V9q9WjViXOZ5mwAjRi319/gAgkMbRfy+0fHImGIPjay5s/oTi2AXvosGp3kwxbMz6mhsCxkcPyiISW8w6X0Yml9vR3jb8ndcGKHZzvC1O7L4pVO9p1JWfrJ7W71m3rJh4pG10P4fc4GybHao5hNwRzVfa+6EERN4ZjuhE0I+tP2qLRtmBQg6wVGxmbtVg7rg+Xs4Dw1v3hIUNe/zfXQi2BUmdeBQu9UsBOu9xW/VetD8LFCX8VpHc9nyhFLELKc1r4qzwzbRvFOQlx8IH35daDwLTymyVIuWDmZv7cUge04N7Jn3UOKduvu+fsGHxRYdYtLeB9O8NdQWBvOboMXwwpgEk9N6CLAC0o4wDWhxA5K1ARmDVfEVk7Bgvr+nxQqOCS0T2aHyvh9WClNg1DJBoXBpZZovLdPGlf+vOXZED/7CHdl2/QSWlocD2zgCk1hQ71mwoPdxQcQ3FmS7wncOt7lxk+q40QYn5tguMLWxIXzb3sY36ptMy24yowZ6tOh2gKknLlfuPvuQZfZdyo6166onMcHe4y7qM2wMLI25uMRK3BlrvHtl7rEyNDxLy7VBG1c9hv1tlQOr6Pfmt2loz3APKQAu2LaHakeeG1ZrWL+vfy8FxJpVNkEoKQyCtb2m3wvI3UsqOAeNYQLB2yuFZTYRKxO53Rbf6iNFUzGRMS/LAjZtQbbLBn8SIQSB25SaWxMq9kan1i2PACNW422DSXC3bYzCXXGh7g7r7cz6vsA45kU4qWYMh2FzQQJjcvkWLLjHDJszZsoX78x5ArInr7bjzgfeflfoISajHPZMeoseiprg2NisGwhFhamknLdbfShfvw897T0LIbFOxpsLW0PBu90Slwh/iC8lRzpnpHPpKUrv4E51BSLVB4C1Yv1cdVrES3tKcEBNO/a7YbutcrfBoHeJz6wLht82RvXvNWZjq9wXH3P9CCKF/j4+aR/k7q5d5726fWQpsiwsCA0RYK22NgL13RG3MPxzjPiuW/bUBtcziUtlYDULCAqB+LuptpuZfP09xphl6XSjFbZQmwXBpfC2lWr7A5iX+2EhpKRLMeY/Z1kI6jajrpEeN2aZl6k2FxqQIoBjqsZeYM+1tYhhhyxs2DSKAPO2e79Qi60HIYRcOIHnDXupQTjGr6Gdb4Rm9pwUe5aCEGJGa7GQFc/wMKwToQlj5++1fDWftRTbwd5GLCH1LQkbgiDuzU2ta01KGl0kYypFpngkGvx+ISLoiu94LR3z0JFx+EZsQim+62/1EML43Fj2DJHtDF9jwHdxZAKynbGLAewjLD7f7+sYaEDLvO1sYhIMRZPSvPWXEgvURynNGyqXidzKvoW2YCxMhDDcLT6kSS/gbyEmCL/nhufe0YDLvFlCGTnfQ3xMsQ3o7i7q9bYVVNc5EE3sZlMo5ryadzdfl3m3SfXdu7Y2/Sw0P19M41qoBYUjWWENFrF6HwcQVEeQupp3UdureRf2sx0R1xIu2tW4cu8oGWPvOD5uGDdYlmqL3xY5IbvETeaGuao/IUzr5mxv5G2ZuvUuHZcgBnoHMny4eYsK942EkNC2aezvlBwraLzbu/e9gHQMG7dp8SykGQMxey4vDUX57hzpR0C8YLZtYC34zfRuL1yZnUzvjXzljnAnMMBiurYpMoGkyRF3hXDHbrzbrHph2dvjdc/bWAZgggkk2lAWUtWSFDQuYlIkrkUXL4huQZ40lOdo73VHBe7LvNwBgSXmWli/he8osh17MRaLyL2pxlxygwsjxri78e9BMTv2xURJAUufstIrhHfjcuBCwbz07J4LUozFIhovi288qzSMvepOe0o64qD5utLomztKGJd5t0n5FrSxhGIPbtN97AOlQSGziCkQyQQKmtITa1HwePDdRmIWZFGQXoyZmbgtD727aUvFshj2DtaF2CbO5doF3HtYyd26nuB1NiFzyp3iSmxX89XC3IBKb7c7OY1boZH/XhdiG0CvC2Fs9ZddmP4WQ+3Y0W3h0utCLBBwtfC6oAvj5pt7l/lyXdaF2Lad60J0VBwXFH25EtyQdUG38Md4PW9dMcUeq7CFQ6uF1wXdcgfMa4744+5uv/D6Hfv2cqZsxKiswvYRvhuB29sRrIuvFn29ZQMUC8HD3OuCLpI76Av+3oI4NNkzanbsW4D1via98wNptLUmXhQDhPhtQ2gZAMPRDkwtq0EzWDwmq4KkZYA9aKcFDCi4PWC3sjAUsW8tA2xhjnfFAAiylWc0Gc2AKQT/AmRCiAFoXpaRFgtDtQf73F3PYwABNp81GATacT25CBYTI3BLl3lXgRhvZQbwUFtOzBIbL622CmQZYBXIMsAqEN+IAcSA1qPDL9G8jpMCW24al2iZd5s9e5dMF0Gx51TVqL+bM4ZF260T2nhkFYhsYL1xV4F4V9Wp1sc7ub4ubhlLha9WCLeb+yoQz3RKAYW3PRC2Wz2eEk9L0OzBPj80C8Jd4B4QlC0g8YF8SNbERGj6BpsPuUjcPSVqS3c9I0jld9NQlcr6e9oLwQTHlbqG4eJL7vkP60JsPOJddR0n0HuUWjB5wfIK4ZrhasI7ghhjBW4U7IYCkCIVCzD/Ww+xxzrYi6m5G+ZlAcVIK4TGW8GPYL3jGPy92m/rsUKIebkQtPgNzxa3YDzxBA1fbUtd+2lmLnPtQLcceg9C8o4O97xPoIp5CfQeOFPXEfPjzoaFo3xoeGu+Vtwcy2iJJ2rm5u+hv71nhXDjjq1E7DBSyZO7PKNadhaJ+9VZlhW+Edptui6hgUcJyo/fgqk+SEoxNsl18dExNqZcpuavmzw3i5tQxd8eesnfJVT1ji1o5mZgoNKxaV4LWBMG307zYrQbJl7QbH9im0h7J0aXi6cp2/tI8zKhfh9MZYNmDOd3C42gECxwltC4CAq/2xy27iMYvgwLTbtNuav7sDCsGI2d5hV8Gs+CEts4o5k3KbAnJq0l9K63DmRlBWheQkDZtDHaxhnGWiH0rjJXGA5N92xI3+VtUKz1lHp36OUjptqMVk24MfHGsL5R/QyB34NOKTHCIQ7brif1RMDAYpJtZF3mCi3NdzvFcMPw0CYFKvCjnDej9SVlGysgWQoE2XPCM7FcpM6AM7ncHC4DTb+9cgXXBZv7jUxsbUcTwiyFSRG0zvPrwBqulkzbghazFAJBCx1TZ2JtBm7XccImsBOMEtBS1+ZCkMOCLVNnKWhaAXaWpa7igsathyjYtHFIA9NGXbk5mKQYy718dIy0u/0shTiQr71HrnlGrMIKcEHKdPl7Pjp6SRK0J5KlYPEosKBArCJXwxpj6t09z1JQNtsdPR+dqy22kQF0WQNWgvJZy5KloIis0ZYHZCkonD1+os4zxmB+vukiZMZrjdeyuFcXG1aKIq+3b5bCHLZTTpbC3yg2SrqLR/TuyOhlXguB6XxYBqMLozNNGGfPWQgdaSFu2DntyPUw8QWFYUoBscExYTF12RwulkVktbpoPVqKj9gxWu7RakE5yij5O/9b5iXoFEy0AAAgAElEQVQ8UG2A6hpPSFbzecZCcw1Ym+1GXlBpvDRkyOWUgwVcJvEuMZB5c4EWBW1hzY+AbiNvGl2QinFZi3L5xUAUw30OvHUigLSgsXR1LAJXrZO53CsIZqHvYyjEQOZtjhRVVxAWMd4KDgsrJuCGYdQKkoqBuJL3+eoE3/usf2XIvtNpuRSyrFbYtmIgmc77eAeWmeLA1FsjE4TFOi0mLWGzrnguPF4xEAsiecFqdeFfMeDXrYB4mAnDPKv5yiuT/AprepHBC2y4ZLRtl2BIzMINCQ7unvdL19I+CNrFVNLiFtAEw+EQJkyTO7N9dDEHQnrPgiAzkf7Or69DvZhEoM7VMN5tX2q80rAItePF5P6fRqrVEEHzTm6jd2FE5r7LNzBdoML+LhUZNoqGRR8+OItJ8dgZrg/V0leSxHi3Yz2XwPMYilAEghTjsB7eaa0InTFKpXNhBKwYRnq2S/qVKwOoxxqHs7IPJIUuTdzhn54plQ5q1MnCvYvrxe2UXufq1Emf8jUG3yHYwdYpPEG89c9F9y50kJxwLS7L/7M6FJU5bHkEJWps7d81JsrX+kocLb+7zzpaR671wuwp93fVpvsA14r2JZX7Y9rQx5nrLUDpeCsCxVR3ngNThvn4e0x7u8cWjPk1AfcrAKo7umDVJlFZMhMgKP5OYG1adr6IRcVc/EruWIhS8RCBZh4xRr42LW0e3AExFreoIx5odkLJgtCOGKnjw7hSmIZbRNsROkQlFJ4hmBaXdUUfAoxZuSy0OOJ37JmMmnHSTAJvcYUxiG+4BbQli0MrEyRMyX0loL5Lw2Im3+TOYA4uTUrE32y2sUCEiRXGTKyCQBXNaFFMT4vS5lxG77QWlFdwdutEADyDLjQ8S9nRbKwGBUA5EtSqOqXMrQcrabztn6EFV4ebSkGGsCV83HHrLMvkO8FbjL0G3+YQUpgip2zMFX066hnfWV/0R9+O6sZHeIhFtparAM2HNeLqB7H3e94K+v7UBASTkkgSDs9UVZsfk3YakebJnPo74vkohslH9HdMQnPxj6sd8Hf/jWA0Ypkwf8e8NAlBW+RwDZeNjZbsXIpMObeOK5VLAhZNC2LWNjBXE7MO/Gx7I/ZKXKAH3k8hEIw6SdI4GJ9laKfX742Pe8GNQmhCjz6yZRYNw2OGCptoL64g65MF8h50E49hLouxh8V4N4b2LWtSwVUweK4Ai0LjdgovjYuBF13NlWRNOxbBdykycZxvssopEH+XtsWI3rVgU0zqe+iHCbu4fcbtn/Us0I27Yz0oig7WMV6WhIW6G1azumIUwtJZMd7vee/GM1tHxHsgTNZy3SzrnpIqCWO8HQxFCHcd3DMvSoxgb0EWXvqGBKQdUlp3m1N3+qiFYjp3AbzYBDDqtuPnl9Ne3J+FkTOt4guLsGWNpJ0wmagsSFf7MfZXdgHaGOR7I1SFMnUo6eyLTHQ73zT3ninoOzQoDWTx9vQksQ2L6hu1DvJ72SfajtZdS0eTcbsIFo3eFXwDHb0/GD4fGc0I86JjK5k1zgXZWScaU6yw2KIUmDVjfZdZaEsLL9u4ZcEEljYW+O/JS22YmgvBzT2yXpQVi7bJG39jeWzsbs+AFBgLcFdPUrwVZ22HfO6Y8YpXO6c8BcYDoUQ31mKNuFncry2iolT8P89im5/X3oki2CPm2v8TC4tFKsPt6LkfkoCUAuXC0AilX8POsBbbkxfD0hJ+x0RtEwI7pTSX+7sAtDMCE6DNFBkYwfONhWu3c46ZMECoz2rV7ZIuE3FPaBBCvkFi+CoLY1HLg5feBdEIVBhjs1YsAQHaYxhoQ26NRZNCjonKxtSwrLQ2bUgriQ0Whm8hWRnu5qJ5O68dw1A8VcPl93MJtnm3RAS6WHSuEA3ZRci4amLDXB332mAzN65m5zKisXmxmPihw4baj0Fv3kIFVgW/+AWzFh9y9aT2zWszkqFvKRc0r7S1pm4U3N2FnoWnKL1ra9KNU/bPva2nCTZEqbE4eRfWnKeAPkF20GKzp+53FMf7nf0EJJg1LYWopWzbBSXdGLPgvXw0V2mPi0YQmhpT7+bhnny66FmDbEON701rl5oMlGexZH+4R6528JnKICL+HviN1qrDor8Hn/f87qRyzyq5xfgYwLX7DDQtnx1dXO3K8uG3mwgmZekwCUYtJurU1OpKUjxtbnIjKJtSjKyM+Ml+xp6GG6hRenY3+sr+sdbbs3ibTS+0xBzaP7JLLw7pINTS0BiXT54Ftr4E1hzq3ew9bQyynNvoO2SsOLMu+n5fPzGKqtOA/b2CPdZjj4ZeaFO9mbPAgSzx5aazw8IVS4YUbvOQG78WOAwXmlCIlVa/3/BNQIJZIya3KReorX3MWq9bk9odza3/6NBO5lsQ12m4/FgBFKZkGdooWyLccO0wWQLArdSjPYyRKV9BiAgYxaIGTwg+L+ja88EXsoEh/Z5fvjvVi9dhMQgCM72tQNGjxso1s6vWWlyD2CznatPg+ua/G43GSMAF7WKUqhAxHbNPwy2+rFOJWZUFNy6ObFuYFqhSYBRGro05hHni+mzaM7AgK0RZVMAWyhbNCFUNEip8QiPvL6XdxhxlsDU4nb4rBlj0tpgoi7Kg1cUHLtA0l8y6cq92Zz4sG6u9p+sGAqW0t7/W+8aDCUi1DgKoFYQFh60gEBzahCbcDnorOCsIFaRwxRZqQXAEaEzaNp9ewdmeu4hQPQQLsoLA3eJHC0r3uIHF/2A+FtKiLmYn2DaBWMHJdarrZCjRdnoJwgrOtl811nZ3LcoKQm36LTYXqNgrwXF/BSHBKY6qEo/gsBZcr0XmLhaLYvJeSnAxbHuMgaRKnRi3O+IKDmFdQUhwCNMez0xwOu990Q8JDiu7grCtP3OdCMQKzgrCnpsupZ0grODc2C4Wy7pSUutFtDkeBKe+bO/R0wnIgrVWEBYavRZhBYcmEkcICDGojBfGWUFYwdm6hRUcgiDmQTCC471iioVYr+AsRGQFhz9MSJh9mKssDmKsICxmZwVhBWe7ja/grCBU7WfsxRBijhWcbXG6Foe5X0EQH/CL0XotwhaIrUVYwVmLgHHaMV9BWIuzIMK1OOZhvWhhwlfdhEzQWoQsDgFZQVh4OsERH3GNSv7IiK0grOCsICyNzacSWcmCzntZrN5anAWHruBsz2frsCDQPd/mPXqagDDdTEw1vSsIgQsRgyY2AX7eCs66RtutfQXBf8uZE5ytW9jDbLZYaV21FQQawPc6/7vKPC7OYp/2rJKtwFvXaM8pEUxbRNpv6y1Wu23T5y3M2hqHFYRFxNJyMiUyLCs4FmkFIfCe+SxaVaaOVaDppEoxKo2/536sIGw15NJ462gWRLiCs4KwtTbbIX1h+uZAgFkebvE2QV/XaLuwLwByUcDGJ64kNCs4KwgrOAuTFx8HIVpw6AqOsSYI9YQr+N+y8/eC40cLdfcCgmACtO0KzhZFCfBkjRBjBWELWhBdLCPwXMFZQcjf5aqtIOyiGhPCsyqYbmvhEwRBdEeU+X2CQAgWubtI5a07WUHYir0VhBWcLcxawSEIBcslB0p4JAjy82KVUq8JghRoMY45sMDobJe95AABenfy0QNXxiWUSpc1W5qt4BAEcRBBXsFZUB6mQ3+x3QrCFrwZU+BIGbbNmiUIAn3uUynZFYQVnC1jWMFZQdjzTVYQVnAIgnWvafqCaRMEca95lDVLEPD+Zs064s0aCNpZnndb7/yu7W6RRWAlFpWZIAhmVnDWItQ8GjFWENbirCCsq2Y8WQQMKzvSbmjBMkJtujlBwECbbkZEGhujYIqgEgmCTb61OOsarcVZQZAj917xAUGQEhewr+CsRcAEm25OECyiRSvY5SZhKvHfCk4WgT+8grOu0VqcFQSMKmgmOGsR1lVbQbjr7wkCN8v+gfUq3ZwgCPa9v93nBKHumAlIglAcVOJkBWELolYQVnBWEDCydW0HPUGQ9t10c91TJCQ2QZIgmD+L0/5Xh0aZ43vBISB37bXNF+4WRvDyNm5IIa3Hd1/tUeAnnlhc/RYcYQAxBjfLVammb+zGTf6rBakE0u9rO8Ncku7SpQXLGJF702TrhIGQnXnnPYJlmkSWAmMGahP4YUQLaMFq0UOLcDlr3ra9c6ufsPjSr8GrC5aNhQ9e47u6uIiNtr9T7YRYNDFXKIM2GT1POdVBhiCgmT2X7Ya+sPKSAzXQK+VO0GQFa73UUWhcZ4qvBuHVxVB+GNV6u1Ke3KBFBdeTwBwwXX27KmEWmG+decpT0maP3dhzRLYk1rcrF0DfbUyeF0FxUNAJju9xlRiA7ZqfF+Gdm2LH59xfNHlfR0RA7vRqO9WyVLvPUNmpIJarU51FKNnwNovWrP0KQbCb3JUrxkJYcFklV7XMgv0lgv+3AVgWrH2G3AraF4Yn8Fpn7yHWdjmhvf1G9mvb6gSbMEeMvB0VxSYEyVzskXQZAy1vERZejZ4Yl4BIabbPUI06OmDAwJIYlmCgN+GHV3L5GxrT+ms126eBdSJM6NTFolAUxrQdBSkoioHVW6R2BW2sL4sRujqLEjas2hXvoDzRdFHM7dPQvgtPL4ax892ResZKuKw199R8WdQuNJA0EA9SaF1ZFIpoQZ21N/INwgmm42qfhpXviDV/T3ni/a3xwb+EiZC/R6f7ER/Xy9KAnZdgshY6lG5M5LfcE8zRZUEsJEapXYt7CIsRZEbqmeTvNnD4ghZli14qnKKRtxFYzQmYWs+kAStQwhjbgM3uN01BcO6OitwxjLfta4wJYTG3xVnYt9iLy4KRV/gxkaAZURf9bAdXMG4hWFEugAsTGW9d7APflUGSZRNzpAFrtsCCbB2Od5kTNwA9tuUmN467Q0hCDPi9NfB+c1g4P2VXq9jthk8bW0u8sLD5so4Y3PvD5omrKB4ZOfxUM2mWGO2CwNcc0JhyhzqEJ14izLKK4r9FEROYIDIEoausI2HjNnUFyyeYVXa6R/nZacczaFs5RH3BfP+98BOQNrmY5S7Cwve0mDGje8wPTSeQrwFcC2CXkiuUOfZ3jG6HVOC6eC1EZzkErou9sQDcK1puaxAsOIYXEyz2hrZiVrluhKieuC2ABUOohaPTmjIXNM5CyLkBmLKamF0AbpG4a8eaBaq/cb83L5odc2z9SgvA7QG7qIul542fFd1Og95nfARa7LOd2s2Z4GFEm65dhJZyYLG3vgEzE0T0XtBf/cis6dauoD2mhmPb2pWaIPibtdgu/VxTAkoxSLN3iUvMjZtYEz73eA9QAxRrO97+bh3scXHDt8czxUvLi29XgYkfjR2/VqrtPdxmioFnsfUh1TGh+yowz7Ds/sYqv0OO+1G1BE3I32ihbcfvHuk0YJK9fXFD25JK2ilYBiaXPRED8Olqj88S0QB8aPfqHG+Po6bZFro+r9w82TDulLRzWsjfTVxs1LeME2P6PaZGMNbLxeWwIFwUxMbI1WMwqeICvjilgJEwAWbjYsGJyUqxeiweBmddCR6rh2H9zT1EpjWljjEvP5cmplC4FdwYcZ5307wYhPBbGN/AhBbXe2Se0Eicx1oQIH9ntQg47WuduGC5YpgNvc3He9DMOyk372dVjYfmRCv/tq7iP0IcfgkKQGKCpeIWZi3MiSLiSbAkgUUpQC6VBAhrRDBc4iXzoFA6NcDfrRFhoCzFGzWSRkeKFo0IWghbqWVjpSxsCgc78S7rQuB4MvGZv5s7QbOftcd0UOJ5I4tcl8TBxxQ1BPGXFZD4m4lyY/jQmXt/p9lNBgH2PAYmzksRodoPv+eCMekYe9/DFbJQ7uXb9ns7oLRaBVP9nYbg/xZE+jsNSUMTEFYuVwYx+K6EcDUZhmVevScItvcgOBNsnECKgff4thjTnIPH+70sCOGz4MHj/Z2LwVqaG43ceygbDEnrvW+r/0h2CKzNjaXr4tIKFmnG0o3mhlFpVgJcEZhnWBkCwI8nFF0EEhMQHt4BC29MBJtQSXhkxTzDQmF4rtX+neCwrIE2e4+5U65b+Oa/CZLkxlp678eglOzGogSUwuDFLAzd96wdy7NgUe9BE//UZd7fvJOyoti2gtU9AoO+C+Q0DuNnXTb+qezDWN+5zXeFlb/REKTTj9cc0yaknNaVL++iPTGcRZSm7JJtIADchzX3tKtnMFHYf8/QOAJfkwxV6e/8ztr1rw9rLHxVBN7KMsJirAiwJyzJZGAmWY/OG2nhaB5z2FJfRKWVuQUyd13Gjflo5A42dc88/d63t7rSIvstK7SFaFwnisM79rSj6hMW9JjmxTRbjoARWWAafWvmMTGadaRaiogAWF9uxsLs21hjYbfZM6b1PVZ3gY3FeP69WUgWlFUgsJRmR+Cx3taUQFG+KRxCShHhwz2OgIdSJSmXLTefsFtTPMJtLKlQJpXWp9hTRO2owxjW8NBa1QzPmlFoueah1/G4mPl9Pcis/7sf0+4I1Y51DMA3Y4b29CYMIK1HMy/s3Udod/74wt4tGu2+aFUS7T3iiM2vc6P4gvzXbTbc4aICt0Vh0jyYUPBl7LWxp824Hhhx0co0D4KLSzZTVDMDFmtPng3mTxAwQ21UuWMsS9o8BVLwyrXiQlWRx/WRHiZ45lLBWZu2nXvRuSUxAOau8Zo1KV3K197TbmMA8+Kzp0BiAFYEM6VAajZNC++xFgXllMume0uXUyKbzaruQjyyte9tOFIKBDcF0mkBFa2lQGoZSpC3TiPUAlp2njo6lBInyKtACAVhI6Cbxiak1hJdKXUumwsPs65c93cKhOSaSEFMDMN9sKgJQgzjgxav7iJ1meCeiBsqyeVS+P+OQ+jvGIaWJoDbpaQNOcKx3UCCcxMmrkp1DTFMpbKZzzSGYHqBjGW7uI+bVqztDTfRP8Urwfn9dmH+MQxtuDv6NcLDcNtFniKgoQjCppWDdrAq2xU9hmEZdz+hTocs76ZLw4dh+FUIAQ65TdzHziSvNQ+3aZG5tG7VkXushb9jmNqKlqH0d3FGexVVjgYVEYeyVnkU9ULmSmH6FEKoWcwpBq2mRPzBjewgHYrQFUiW5fSNUNOqJzuAk/uVQmjzT4y52wClsavK7PehRfDTO4VAQLZeYPFDCw3YznVt2Ej1tt9Ai9d8mCbbptebJdsd660XKY9OQBYawj+nfQjI++3/KXQhsFsHUTse5pdbEVy81pRcxj0/vF1pC8zCJPh11xMvreD7O98X4bcOhnuAkbhLm7+vJy+GJzxZ5BiJJSI8CXiMJBjdnr01r+bf74Yb4eUmWMyFaxN2bggXZ3fn/YZbwirTkCnGOmDa6PWtskH1WcZ8u+EaI/nGNgsPVUBwtv9W6Ni8iqDxFASrzoPAG2WnQlgQBMqqmvdApYRvTyvmmmNyrh3laV1dIQc6M7KN5FrlcvF2lx3P2K+SDBEHfh8CsjDpRawuPGQh0IvWTCP5sGyBiYsZFlBWZzuMjDFMgsu0MPnqHTCkBazAaLvGLwSkCrHqI0qPbhPjbWOfRpLpWGjDtrKspSZXb1G8NVDjHuwRDrtbnUbCUItsjZEIwUJbKvpipbdhWx0mMQ3mLhCtP5dYRvyTJY2RuAjcrxi7YwmsrTF0SnHt/60hQWs/IewWwel4AgzWjro1WchOHR25WCx7J0XVOZGA7NkjIZApy0VhxGOykGvx4zFp/BX84CNc5rX47fGIidbiGz/elXhYi0+geD2yrmvxAylyXd9ZfAJisRDdImyb/e0Nm6bCYAjI1PuI9GBnLWCeOjKGhfJb//DNSe326kUo36wHUT7uooYX7EZ7IBafd6Hq29i5k6YwS43lbKptt/FtVLxdvbc4alG/i/KsQtA8+erVaKNHJbXbInXRrNuKdJtnM/1BWPaogG2tuXOpIpCF37ksNGPnsjBuf2eVKa3FcVXYZexr2avkk9XZaj+ChsEI90JzYjBjMd/Ot/QeriTlUZd8AlhTba7UWnaCWufGdel5L6yH965lT1mVVKjpRHMRL+I97mkb3lw6gkOB8JwWFv8elU1Atu19morpW/j0ggrbwpeBSlNh3g46EVjugTyrdRdlurUM2xN3oS/be3YPXOmckirvwjxtrYT3EHyEX5Txno+x1rBCH2Ncaximp/2NQIB7Dgohp3Hk7Au+CQFBwkhcFOOouRlG8nc5eELE3aHtK+zh9u5cFj29lp3gcH8xzs5F1kcswe3duSwqeC371gBl2c1lK/+y7Ma8Z610rARB2doW/43RCNZ2rc+y4z1eRUKUZceokgWlj7PsEjA2IksHZ9nFzYtJS1jEVNWvLDCzw1jtIa2wbCFWm4nfwiDXrVpNtW5VFYc01rpVq6nWrVqtGwhMQGbRZaosQpAMYMmtMNvKwkyhRdhjCrbQZeHm21U8EGAQlI7/3XMlWC1BLLeKwFt8lsDi8kEx1ELkN57aptmrdfPbWb+NpyoGYuU2nsoaUjbb9JlmI5T+wfA0p4vmJDC071ZOVldhjbbGvi7m1mRRwcZvQ47VkKjJnTNOMYOx7BF4rDKlQHj3wKPqam63KmuIkTeeisfMZXviZg0rjOpQzniMgGw8FY+J/SQPQi1k2QmSrFedXrLsrMnC37Ps4pE9OeydZScgUoKYTKpv4erMjqBRxsVkBUukmcYSgAnOBHUV229XbIwhfUma97yRZSSD8YyNxzXfMl6ySeKGNd82EKsX3wNsjMXf/X5h+AXm/s5kt3FVYC4YIyBtXBWY27OpLb9FDCLPMrJoNJOrE7MIxDJS6OjSyvVnSvAx2pbZ1vuYgGx5QRgjFm0ZqV6+P7O9u9XRbdnKOC4wGIIGQVA4rgGHRREsFkeCRiAwoLkGPAkSi+E2uABQWPJ70//Oc+rMXmftzhInq2smO3vvt+dH1fiuMZ4aZSy7fbSj1YzdPQEu2z/B8zBKpdw7VYwALugxxedhtpt/O0TrA2Z96MqzSxtL2gTHMRfeURJhe/VSMgrJa21PAQrOGFh3kMl6J7f3nSJY67QAdz+Pq9i6GTnvV8hG983IGackglT6onjd6xvgNXv2JF34BwrS/gzucJsadPSWrEBNmhEkTJEsglCnSmdtXSjS7lGWgzYRjNluFu30Ivi7cUWVmlWVudiFXshQBFqL1JZcgrwZHhaI4lOEXegZt3sJiDVUDSoopW8SbGuxUtMpPkJSujIqKT5vtqfxhoYm2G0NRbdOrEL4FSQGiDDzorJcCZiULwHy+zZXzuOj8bYxyuMzZhaZnfmYxxe2bK0nj8/i7kaj+pEJi/C28XQOC++6vZg774QxAwANc5fHZ/wWFZ7HJ3sVMtEnj9+Z8Z2Ym8fnQRbtnMdn4PL83pPHpzgLc2/9K7QS2pUizuNbsG8fr5fHr5KOCTI3iLHFPiGRiRLKBbOVkZKWw7Auab/SezHI33gSqV/CE8rUt/3Ok6zAFBdygwQmtGqLKCEa4a9IV2M4AkIwaqETGtbzlKvvdsSXDNa2q6nhGcaswLRFlgfZ4xRYIZaQxdpjC0JDU7Rtks2iCU14j21GXQ3IOm43WFUDssBd9HQGQdy9bXjUgHgj3nI3DgWvIdisP8PgQlu8sk5Z2HdbVxXvtjiYQRCf77HSRQKwUnt8M4PA6FTUrTjIIPAQFsnbE7dz6CkNeQxIqgbEEFgP7X6PioOilYWz1/8ALfdYjGDuvltyCB2EZ3hJXihFxzyQrz9IQTDBIkwsvvBpAiCM4ibrpeulCMEFY1DnQ5SVEBdzt+1C87vFtJhRqnYRmt4vNsS4hc+zvu717W1rygPVOnQbWSOm2Fi4kAD4rt+NUUy+vVq9p4Xwoo99l5Ij0sJOhArGaN4LL2FAfNMifVG1Fsbu9XvVYbRGYx7H+xZegu6SCuhhbK4MCPdPMIzNlQExbveGqs6ACCN8s+pwh7LK5C28u14E1hBoE0ixo9XwDE/az5IBMTeyEEixLumybrxrjbHbwEWAGbv6KmdAzGU7NWZAzGOPsyijRID32AgWn3HynT2eQajES4l8vBOfXZ5lPBnj7dRZPYXibrNzkcVfpiC0SK687Yh5BFrE8hO6Our5m7jeh4QunfHhd9kYLxYPLxzegIUL/l1jOPdbdLFwngvV63fP8xKUdfsB82ZCH94iBrmf0vl9N1n5nXKxZOYWWtTvhK61Tj1//U5ILfY6eyM6ECzhkrCw5sr+JuzicYWXdUX3u8WvmgSPsxB8Cut3Hicwo/sJKaGwEA906XeWkRUmzCxoF8VAT78v5JzSuX/30jQeVniBhf3OUxGyvbwHfIaQhc72d16OQniXBMaOB/yDZ9jxGD8Psq1PPUPhZZYWsuR3BoW33I1SZJTBEl4tZImh8LvwaveHCOcoO2O0rW95PspOUXdvku/yuNZu5+//nYIgtMlh1E5QTEnDWK/dL9LvlKP2mz4EfkDgEWAZyooJfyjHEhbxaLbc+CJR/S6UMNEVGAs4adYObYlBJo8YbW/td9aIgkhb7wVFiglCnr0QVyix+0T8PSg++uylwGW+u8+h+yl4VrxnMJWFq41qvxsPK4hJexm/EExIsxc6UFYMFwrFG3QTYy8a2nPoT+DXqPgdH60zgqb3DSEpBV40tL8ZI360a2/vx+/zPZTP2HY/jmfatFV7094j5KU45zjRAO0Whe0Zc0Wj834hMhp1Fkjv573Iel6x341TptA6aq8/SkHEZ4RisfRuFI+zwueDLPaGUO7FHJ6oxVUfAqNgiRZx628UQyLgFFIKgNC55N5jgez3k/kW4TzOWjoWWp0hcGDvYFllR87fJR4YAinYvXgHynEqjLWace+eBPcJPSQKTnrxnP7Zi9DKnLXFdpnFOJz04hkI9DkW9CIgpzBbnAv7zrGYe7Wvvsn6493JU3QU0y9K2zPoxeDttge/844ElqfZS8RR6rjfGRcLfFGLomdX+472ZAB/I9jWHYsA9zulMpYNlf3OO1Gq06hZi0pwnEpOLvB/x/KKc1kQYXhoWDkAACAASURBVAyrtjvgygkLQWqZ4sOUyYJdGLGwdIz2jDXJhmMWRNyy59aSCFXE+6xVFlD8q6Am3bYHqnDpFsnVYSKmhZ3UJVe+zDUGbh0D6+nrGf8vA+Pva8XNBUGFRBGIN7FukgnZbvTy6Fw7mu15KcI4Sun+7RQvTEVXwrrroPatGP8ykeKhg3e0LdfYhXDtd2i/hpgZU92/m9gITGnW3XorwUERRARLL0YGjb1r11hCLUpyhrp+pwwyoO1NQS9W2Jh3Zx9rrp5VfSLeCWfUKTyz27QpjVBKNLDbFYTzkjwykLsvyLspJRldIyEkQ7Pdm0/W0YXH5vmLlhhH4bWIaHeN/mGFQkKqrsHCZokJvLAH4VcQMJnlFDPXacOkaSQC0/QyTDHWxylawio8IPA0fOHG9aFqf0AejbAYG2Hy/i6ZImNh6XeLrtCMkmLujoVg+xurWlKgNLcwTAzc4pmCKTLxftuouiwJa7bHBKg3EBb02piYZTN3TNgzFgkGemzfYfRgRDDKYrdQ0jutm1jX3ccRjNxzxtXuOELEoxPsKtVoRugkPnijVXp0YWROevFMEgcUs2RJTSMYMtmmGmi8FrVvciGsbc1X9si/d/+R+Vif8QBLL3M2Rvzc3xkeCmOuJXrQzlqXIbOGbd9O57JQgN3fUpcVtKGcLeDRSQRAUXdD178acPlhGsUjFAf7WKcUseYtNgmtBboQIHh4qTwfUmjrSLQaErh3Ydf1RRIyiXVr4xP8mQXaDUNhqSiKBXrHCyAKy4GR262D9TAf3qsdZqVlvWMPxawHrOwYgc+1hwCwrrJGyrKWN8c89xbyyRxRetaZJ6rFEaElPBSo3q+UnTejpNssvP0dFH+LX6GUIRBYxSyr0AX9WFyJlBImYcyk59GnbassLyHgiWttRHF4JOuC7Rxf/YqAGX/ZzdK6PC35KXSsQCoMtPbCMxfjyFtTWrxrXWCdyou5d/eGE1ryo/4RpqqWoebISNbMoX0v+LxFwYrEeEqxCr/Q2vt59N1gxpiqraEX+cgw/7sJYizFkG/evHd9n7g2k2RlWO/6GEnl0n6DiLEGzgpjrivGUhDCU1cQxJStwFyQ6+AAMVZWxWJ+u6Sz2JRvN9BUmSekxm/dEmPbOprV4mWMj3CZQwfgBHlhDXPhxh40BPP8QxhdhAyhjWePZWjbAAtonFLArDfFohiLLo6xPCZLHOw8xlKQNTQxlkdfQxNjGYHdGMWq8igEKkOzR1BQeN+icBVsealFNFA6UQIvR9gzNDUQZJy2fuU7YaLWK9Ywj+DteS5tp+CBGCM87MCmTkjO0LTRqwRNnri2T8a3hobhIeQ8yBZHa3NEXsl3hkZW0PjIeYZGyPi/hCdBZ9UrhLECBk6TF1S43RItuhAlJGgbdlZxUgRCgikd4VUjOOuQhTkLf7g+i9TdB5AivLelfyvmJeiLyk0REF24Yp1CcbZB3kLVQwxj+Fb6hRbCGR5kFSdBF5JWIFxF2AbMKQI6EuZgLB3LTMl2Pw4mez+LiEbtH0kR2lrbPmqKQEjcl+KsInSKLA9NwIO49L4QDhVk8ZLi8NDmzqOy8gtaZGkZQcZ0ERBhrNCCV65gGwixTuzeu4qwnSnbwMZj4Udrn22ruvuUeAEewji8p/RwoFjLBeur6EimGQ4GKw/Nk4aNA+9h8NHr1QeOgkhRGtBiqbajepgjrjaPwOIXalASVlixy/qENsvkmOAK7iqOdB2FpMUsd+uHUKW+n8dZj7DfX4wXGIT0o++vIqSI1hUruJhrXWHdRMgQkTdYrFiCi+EpIk9CyFjO/f4qwn4/j0Ah9vuEpA6RwiKM8f0V3FWcGvB5RmiGV6sI+/1t1rzfDwLDcOz3t7fyfn+3FPR966Y8Ah6ux0kRGNk8znZKLDTz/TwCwU0RQ2wkuKs4PILCMcHdpt55BAqx+3z8P0WgIO2HeXmEt9Byvx+0iUKsIgqh/2wXTdvDtS2eBJIlFwrIhqwFf5Xi38CGwgSCQyEWrr5Qa8IqDhePrgUPFs1rBfoTyrFuLC9hzIJvW/uwQZTz/USgN4IEhdiNUoScxeGlFqa/+y7yYBal2xIzxdnesZ2MpFq7iOj1YNucu5auftvjFhbG30lVnY7rGZZ5N2G1/RXts+DrwXw/C95W40CeQV+CaVgTtHmLQDIU6EEQdyNdO/bwZ/ejMG7eITmRBbcWDMW8R0OsB1ukuFAuMONa8FWc3YfD0DDqsoJtiFIUzIOJGhaOby0osWANGrZvPRjZDgO3O2dfINKzq0mCayGnAMgTbBfw3ReyB5zscQMruAsPT3HEoTS8NC5FYCHErbWvF+vXDZ3wB46zuC1mX0VcwW1NlbBhEgHeYwYKPWTdjKUdcQkuIVmAo9iaUAljel9QEJklStrZjqs4qwhrQSkwIyQtGdiPJV9FSHDdu/DyBJcR2WRDisMKBhrc8zBWEXdrNWFDD99ZwV1FSHB5L0IWXi/FIZALRecVWXCeTjTgvbv3olCSIu6REauIgTuFasJd75ANDAQpk7W7NEUyZEuaGV9Le7cXiFIsqrgNZt4fmJIiWfeSw1ea/FQQL+M1FJO2eXSCrvJZynM9joHKZLG09TgV7mxMn8eRvXhvDjwH7WDqgv5YeUJKuBccl8cxEckFVh9Eo9BjPUIeR8yZR6J8eRxKtopAWFkcFnD3POdxKPUecoohGMczImj1n20WbU3FI6Q4QqBVhLrrCwU2ps/jCG9WERJ0sJEFQ7rPMwRzQYOtmYQ9rDJLS3GMl/XemD6PI8tjjVkaP4/jt93qmuJYo+xe8DbMWXMKFSt6FvpQDPIhRFrFKblAEfI4VfU7PTiLz4As2juPQ1ZOeD164N2CRFMcBoWRCEyZx/Hb35wKwm2ZnNQgxpfL9jJEErtv/1PpQxkHz0mzuRRjDAijWJqKQKFExZLL2NCUFsMWibWhbF+Cd7BOYbIoLoKzNr5Vpdh7KScQY4Uq32HNWOdlbF1RCOUytnYz8urbHaM1DmGOsRUeCTVa7Rnv5i+tacx7LLSYmEWVtBD7ujI0LNmmU1vjEHDrjc5rz9CgFwWNsXlUCikcLp3Ki0mZCod44s5kZ2h8z9/CONU3i9HYvd0ZGgK5XfQzNDJG6F86Fb3RjyXedjutCckSGQuJwGial8wfQ+vKQysV7PaGDI3xbRP11lg8A4Wt+p+hIQvoVdNwMiTKwFvzqIjtHs9IKv3+qSAGLZ4VMmwzY3GfjBNh3fOqCTSrgLA+1EX7KBVtDHrScQgE3MeDmAhbpNjE8osGtbBlgeSmhV9huxSsaqu5lX+C2xECC3aj5L4pI9NeBfN2L8W2UK8gR8l5JZZmT09lBBCRcUCjAIsyMzyftZn5dYnHxcVi2wXqEQBexr1bwBQ2YRbvF/Qk9CzLj555J+9TEbcw327m7fugqBSqartkB6FhkZdehI6llpms3mD8fsNvhbNqHDI9xugffM2IWdjKQvoeoQqdUFsjxoHxqHMkIwA3xyhS1i6eqeLg8o5X5FVOelnb+h3IkPd2hSomV/4WOqH2tNbS5LdumO2HATEx/i7LigqYr6YNeyEWARFK7X4O0BJWgXfZrooyNjwDJi6kg1WDszpRukE6YHlYGBcisnaEo8Kj39VCCJR/tpIfBIaVX1gAYZXSLYvWvAgcCxkkpd8bo+fqAOhvMmus9jZnFpJ4r3/nKd1r7UJAjHEhHcJQtOHlll7iZ4Ktak+Juli1OrUvehm9eBLCFPqXsEpbW78spIMnYv1YwkW9En5CekI6GDSVeONYHBMDJIzhAReRTfAYQnKxyGh8Qy8GLqUUy/OSjOwa1CAwvNnCS3huRoYR4Om7KCiPS4EWJ8crohfDuoBEv1MC67NAruhF+RSlV/mMVyKGQVhESBAYc/y7U0EMjKX0shMhyfoKXxZ1S2C49N2z4R0IQ2BO4CLCiXNPdK3QhdU+gXisot8WYu79H4EoWf0lsHtrd3mC3Hgn8e3u+3C/cIIgbD9hvzMSDMcJCrTYtjA8kaMUI28Xw3lnnvEEKCZ4uyfGM+hFQDqzvPewhhjf3pF+J3RCvqUXT8ByU4ITuEhhT+CmUMQYF2fn/UJCYxHK7cWj8fAnKJCgodf2L/aciAD/Qxr0LmNBl0WB8xws/O4hcj86Uvptaet3XgRfT7rwIsa4GEH3o5exbG9kcsjwmuf/PCnIMf/7v28UaIvoJcj3UWBh+N/3xG/hXVdBfguZcof020OBU0HEumLkc4+GiiwX+joz4e2q+7ssyF5cGVTnxtj+ruCnoNTWzp7hKsWYuzGKCxUfW9fshizj4+ZPV+kdfltXaXziWlmUvYQKUn5lM/qbOFRK8txvYo1iEd8xce7n+s3R+DYkEHLKupzhhlARTdViuiz4rQPO8FSWSHx87rUQW1sfnZuMhLLCxKWfkC0ebEgsbrew3l2gxiOM8b3dFWl8Qo0WwY3bYr8eUktX8b3Ex7lpyjtkjHa/jnqW9cMZguMv/uzaxzfMUULFWmfp9zQ+tDPH7bDvGesy4d65z0iYBRWydDI+MvVPp4LI98u8EKCIZTupQg3B6VRTHxSnWoz628aChMbCjFIlbKqr8tMYV9sc78B0Alyar8kTGvUC8WEH6fib9YjU5C7ygRKNu7aUvQMDxMGEYYXQ4tGcLKJTVvG8jIm08cKdERUTjW+PgpAZsijGhGWERbnUowRF+yQIPGMhJb5bOjHXAppi7/5677P28L12EsqUiasVbb27S/LCmsscA1P6m4weyIe07B654D4LZYqSwHakgHXLwsutOfHn3PfjfQyBLFz8ZTAoGF7sOR+MnPcQ+O1dILFBxmTSdm++xbvxUJQMI1lCb8qx2TZrPGsxyZPdZ4Oe1p1h8dDDfNECbGnPG7GuZER9dzdoURhJon95gppI28qktH21dBhl2E3wXpLSbDaFFZd9MMisN0J7D8008I4TsyjDGJPdfQuyEYRNzrv0cR3xCKt0Ywv9YOkKirsZn6ISMJmt9j603wJBLV47XqDu7Biz52BYqALDEb7dz01RCeyOL6vKYEh/56FCC/Mi2xSg453RtR5WUtEyUeammNh5KHWJb3x5ETyQNMDkFUxjQz9CGP1k5Qgko8AYlBCpXxc67n4g45de7rx7gkZRKYwEBoubYDKc/qE4+FxWUDpYStZvu++dohojQ1W6W8KEPLh/95nUN8w4d/+N+fHUjETwdwZYtksdSgE0tC4aM3adHVkWjrGU9cObPWrOvMngH6+CgBLL4CD4YuttbFG3aG967rkKLU9Tm/rQvhRkmwV3OKf0mzCjtGL4GdkbgunbteVRH9mGbHL/QI3c5J5cS4gxXKaC9Wi3WeA1hKq4GaiPx9tu5RUCCbDiVZkawoR47hdqSQm6B1CP0rF+NYarbuOebUBmfCwoBrG+7V8XshEoBqKaUyA6z+xxCRXeGAkCVOaNMhoXD2k+xl6bIiHPQi7a6KU+QxGgBlz4S9hY01DXfrfdgMAJmeq6iMYEVSV8u7fzYsI/Qr6oB8ZWCMNQtqGrfTmF0HXgb2OVMH735VBC4Sn6bvcVwFZGGCi2dzDU5I5i7vER+MfQkc+F3FNSyosGHVZa1xXz+xUPUs9dxZ7t2FfoQgs731uIw00aBGtucoQmNKT6B+aUX64ZNAXZ/R9BVIQVhI279PcOl2SJTZowsfYmSakITHsCWAPCJ92sVoAYGErI5PO3Z22ntxIoQla9IDAcLxFsfLFWC8bk1j2nTiAVzqgIVzqLwvcQvRb/6g+eISBhvLh695vbAjrdI4RiQMIEEdaaY28XwYVobLPtBUtSGALJG7VtQQwulS8EdqFpjemsIdCZgfR94fb28K2QLLpA3+pTNenebobbDHrBhgtOtH4zD1ed8BkY/G+bd71/KbR6BrrlDa1Ho6/nhNWUhkIZX/ytWbiwHT1EBLVDYpy2+bg5SV3z/P+3HqSWjQSwJsQLqW4DDXdeSOK37cBOExXwuLaFt7chhXcINrCwbNZPhZWSLtixdvqUllWwWGbRaoYsTOpca8oqVGFBqnz7rY08Fnm1z+QhFrPF81Aeil93xoVBE3jrKMITuJAl3QbTwiLzp7A1ZSYkKs8WthRGYZFFrdJMEFjFIBALKFyMVE2tOymJEtdpUlIgD23s28N4G10TUvWEToviCUNQ86zqOQSugmsneplTIcdC4PecmFrWEtxAi7tlYrcjbC/lNV54bB48Ua1frW061qGWsYxwx4IbM0Pd8dlBpRjcPa+GgvCoIpDORWHYeD7hGYOL3jzj9nT+z1WQbcOPmISWdhFok12UKu32NzHj7hfZruuEkBdhZTv9Z6HQhDgszR6s4zkhnRh9N2stGpdAF9O7x0Ju4dSY3IlFuz9jjxfAbHOj0CwTZliss5gsNeEliJjWGgBUg0AbH2+X1eONQtNCCNRcm7VqX8trA87bIrSDcli53Y+xXeh5LYt3IWUtYWUI0VhIQUjwhfK2BhAmURKhV0jigIuB8HhZIRUvwkjVx7ft0Wi52xpaA9g4hZdCP4ItlCVsMFi1phUh+K5Q0X0EEp9aA9gDRKA9awydh1IWszUQgTcnC/Y2PO1mvbYaE2hKH/aKcRdJ4Gm0rBGgxfluCyjkNL7d3tGOQuHha0+6S6zJArbYCVTGXe3OPsQgPCbGrXum5gZcNktI2FmXeqeyBibZQr6u3BhcS03vzGXvmResBcFHhD0Bqo09JryoW3EzxVhYflgc7hcBKSXrUg9X38uqo0XdN8Sktfa05unIuIX2d9add/GaZVnayGPhHBhyW/DvfpTQz8bQ+g/D6xUgBBN/1xO4LuWMQC1GrU06r1EIFUbL+ISNaGeMZak6bkK8HfgQ3dpHscdXhDbmmSlZ66U2zDEuvCNeueqWzmsIf4xLyMaQob37w0ThCaUiRwxJ9CtkMy9jtJB/P5JgTo4KGU4GfW93PjK0DCIatZ/J+HIEPK3lQ7sH3U+hZRvr7PinKcgepeYl4WQoCCEpG9BeBItqmieUoFwBzTqPwTtkj2g9Iu0xVwTNotogWJFy3llg/25coUi5bZaypgeYRRkwn3dqUZ3V4CZ5QN+uawnm7F50AsdqIsj23DU+WRTrJ7Fsi2rCY/FtfDWICB4uNJQ37yQnXsv91kKEvlN1WX9CUZJAuFOTcIqyXd8ZnMa32wCMD50J+7YSVQcxVzwpFdwWVl6FlQysSDjCmwnDwtGZNzqrbRkn4apZOeHNA+Jv4EhGc/egd56K7wlpAzASXh5CWNr+9g4PRR+L9tZtQh+CzEMuwpvhMT7K1KK6pum8555eVfZVbWvR0BSCAS25USodjsy6hPGod8JLEGV7uCyWoXpBCuOBbZtC8LgscWTnVSAWwSstW9ouGLdwzSDqXRu8nYC6J9AiIWfhKdbrjOo3RZF1MS6gxuoFpY15kE3Luk8Ma52waFHjQ1ypvOoZhYyEDROrFxQyEngKEUjQ+oACym60J9wCMwHjIcIvFTISbIIWro01NR808u4u4+PS0aPxFTISWmFSzdgKGQnAdgMRzppHrXe8u7Y4FH2bYBQyen7BmkLFGpNvvQBvjU/IWNrYGo1XwLPtKVzIaB6LwhaVuE9oXctRa6DaB5HDDHEhIxkzz4p76kmsPm+1admaWhtz8se4iDwYqO1tLFSkMELHRT2bHxlhhN8buFMQgsnSc+O1ZMRs+WEeZAt7FIcQSPXWBgYjWESuugbJMV4oQdi3sEcIeA2hzRYeWQQxqr9tdZ51syAVW5b/Z8Hb+LP5fxMT2pnoFvZYeArBQm+TaaEaK7v1CZkYTDt7uBJ04yUsW12WGk1wskbCAcIgdDwLj7yv8W1hj0XkZb1rK+iMi3XQFvYojpid59vCHn6w8mi+QMMKj/5eYa/CI+u79PM+xs/42hqAl9ZdeMhIbGGP4OGNOYYoqCeVJM2isCkO/pjfnncfStharz0ZFJfBIiurqJIbxkX+rH+6eFUJDAq7KAveH70Yy5DGvBL+iQTy+N5DYXhxXvkd3UxBPuprK3ZnPRd+7UUElSKc0JC64S00xEQp34mMtUD0W427vJfQs2YnipQV4n6345/7WSHe54SGUHTWdKENxoEYBGuhISw8Bp/QC+ENQu/4WBuL64qLMQcDCPcKjr8hNiE5+9KyfhIEOz6WkjAZ3/YuFjJZqBLEvRgT31vohfFR4hU+z1iIhzbYdxif8Gi7N/q7dYtQ6oReGF/Zod5jfAwjY7CX8IuMbONuRhd/O9K5+xkua5QT3sQYC0EXWu8Z72DUl05CN0mBRSS4l2Lgzzk+UYe5/MbxXbDiwdn7v5cCS4GrIFceLgW+QYGrIFc8LgWuglwZuBT4HAV4EJkLacY9OEd6F5zkxNSrkMp01RmjxbV3LKza79JwUsfnVlSLPQvg/Z5EgWzXuc9D1kPxcRe0Fntla3bWFnowR+e5Dxb4FrT7PRVzNYxto+9dsiSSB5uAsPiVgDjPvFBUqjnyjkOaWhZskxXmJ7uzp2h5RrLC2Hb7qe/Vpmjfq46jSGhhvZeCq8zQLlrbT99xaO4He5GQUKjdxakslmwWdMBeT3xS1JPsOBMmMm0yjCsXCo/ouVlD75fxk54/D7HxPQXKPahJggYtTtkiK4qAu0cH3dR5zntlt/D73KdibFLPpxwCodax/lUHgXGRM+54XZOQWq2JVjfL+HSAzTYFCNtCuDcDpaKqgEhAO3ODIsnjK/7smYcESqZJKrDu8rIPsimEogKSsYFGyIzJiQfJR5wITghK6XVOtjrCHmDje7InmNKeadVYOXKZoT2wVNZK3UOxMgWW1mxfiVRkV3s80Gz3wMuxg5pgVnUVdJFxUxfZ80TMi7LLBJWhQwupakK+jS2MiaLiV+lh9SLCTin9LWWX+WJwFE+X9lK66Kd2VL2mGodUsrpPlzFIg286mhDLhHlvTbjdL1OE31XtewcDRjZkClN2GSupfXWcbX4hsyUlLTVewba2UsCxe8Sa4iI+ocM2ofA9BgF/y2AyYmhODjddTLnIvUzeS6Fag6hsIx5i+k0VE7MJW/UEEyYMLADG5BlYJB/B7BC2wbbVEmh6m56k/lgJitT+j+DtiL8V4wo6Cop7qCOrrdjo9yrrLAdGKtypyrZpX5GN8CB++fQKhLzmHissN04Z1XS2QOh7ik8q66x1lp+Vpqjo08YriqFWQAD9zQWgiBkUD9GrWktJ8iiKmxW9WGg08o/f2mSE9gSfAKpnlPqksIp7BLHThoHyElR8Tak79JPi1d3DN9BdGhTtSmGrCUhR8xYEuc1zFDYwYnUwfEALgkxxOiVWPUvK2biq4IPdoC9FgIAIto9nnlMbYgwYuKAleM2wpNSBWTszvTQ13lFyafTmH/ydgQ4tjid4T5HIIZlztU3AmN4r7ynINgGmaSbNUu955+1rIKyEhoXc5sTcq49xe4o+XJeBLbzddxQD5fVZCjUW4ZLwQe0CQblrl1qBfDegmwIcb8F6YSiCqy+0FwPREch8CHdN1jrTm+CqYbiHp8QE7tW7wxARXkrG0qqLsPrtH1EgVOWt8GWsQjF1AKEU3FTHTqtpeJ4XEjrV8Y9BwdQq0cG4KWatgzpAyDMUJwPgfYRX7YfRoWTtW2gTWwd3UjzCJ1TZfTOhW4VCYbXqKcyAFQmgPQ9EMCkoZeVxeSN0pTBo3wayulsW4qpeE26yg5eLmmaZGQHeBk3z1MJXRgCPO1CJV6HIFHs7Tipa4h1edN4544c+5KIG6JSMwuGB8FM9SQ3FxTAJ09DVb0JRXsUcfYtBfO3+TEEMTpyGWQuXZn3CvMRQoQJGFU60scdEagoXvh4hMIwSbI9fhAYJoQAx1AQxX+GJ0MVQCsXlU7rtVg7TQ7gxy3+z0qxse1lMFrFZEZYNwzBAoYrFp6yhjIUJXLgqazvsCAeGEnguPhCeZ9AFzYzLGISc2+R7DQ6lZ7HQgqUW7+9+mvbhMDgxVEV4DU4MJVAZnBjKkm/Hc8YgSDnFhSsiHOjMuPmNYUKT0MjtrKNs2wWdMYHragNcmDUemsERggU+NCfjQzO06KCbRccGgjVemChCHhaNYSNTATUXdo53hF94GmbPWoHBIcydHFVfNLJEJtoH4hlyQRa2FzDlBj5lcIzHf5NjRv51wFAKshNqhxkX2YQQtA08OyGDE5adOHoLa+EWJjchGivsOCckzgSb940mBJdjQp7ZCRmDOHknxCVuE+MQpxSKZUF0Sq6ajGltsAqjw1JiTq02Ld7hsHjRPb4BMdubL/5FB+smSsfSL+yad+SmPbPHGLSvA3MD5+0+GyFRHR3N0XpEGBiIUahBkXiaWrOiPUMQaHOPcLC+oZAMCzqaK6Fn7f23+RirMLm9GeBFfiNsPADe8KTmgj9CFR4n7BIPw9p37noHpWZwz+MVMrjGS3mFZxnc3fawBrfzPihjBnd7Q6/BDUVOftbgEnr8Mq8MrjVqzcjX4LbT9b9SkHWJexJSLlFosmjLXCKPEUNziazSolJziSxA8OJ1iburbF0ihnYISxZUWBNDeRZrJO4fs03clQW1XhAqUHIZJAQTWrg/MCQmIIzFLxog7lrQNlKJx9v7zprtyUrB4ym+eROiDA76YWihWQbH3LyTB12DI8xj7YVHnURrIev+QHjxx7vQh2BnQVnr3Q2awSGUedAMDkPQxjN04+mEGjzm9k4WIgmd14Nabwrx8CUP6h08Jzqx4N5HsH3H/QzIhuzuoaAEtJDdupRRyLgWsmdwGNsN2dvXEsqXYFMya+AzZM/goFUhewZHOLUhO9qb779toZDHIMy0KhBciyovFCLUw7ZFlbiVZXa1qOLyWa3AeC2quHdCWxrW+zrKrKYKLap4AbFgKTshCsFu3bOLKmNiNeuoaD3CAxkHS9kC02/CIsJad5HOShRPW3OVKcE4c5QogGVysTq55LZ++t2YuGa0k9YWA8OVyaoRv+Ud8AAAHJlJREFUWMopHHHxTDJg1lwEPpxWm5uW9uglZOGhKXFZqnb4eb6zIHlA369Pcl1m0ACmisISss7eI6jtHykuZwB5+Do2tg2BoPESxtZim5IJOy2s8SoULm+Dv+6V1CjpQxEtstGixTbjQcnIyiZ9KDxl4vVK+nRcAwO7SR8GyZwZoZI+bb+QmNmkT0sHMrhJHwkpMur31nztSP2dVZDScgizbXJYFesFIUenqJaWQ6DtsUqguTETFC4kyCz52TaIQLc43/afCEyYufdqCbyD8bGI257F93gjFqpOGlLWBJPl3fQwgvkeYtZxRDhhoYa4nVlozJhHefxt24EKLwiRsCDFIwiE1TaATYkSWDEy5SizQxiERL5nnF2yL2gqXKsxNN60ZrF+ixa+Iblg0b9HOdt0ZI2AFhkhBo7wCS+2cTWlFqKYTzUN9SXPseYEaL9nb4f0+7Z1NSfvpXi1Y7WGEwYbW8kPc6RAsp+UMuBqDSGEzFs2QIv24izwUhQjZDSPygbWtowsw3aWDdDYu+qgg7+MjLDrLBsIIclgZQO0eKXYV0Gk+Xy800ljHgGkiSdqVhzMxZ2FFl7gRLZyowa6CNGPCnCEQZFJXLwXIvpeNQ5/Y+28+0S7sgSIdhYYZUXOvq08AyvYSbB90/e47i1c+R6hS+C7lwJ77xbKEBmjzyZy4m7KmzXvHbwFui3aWOjHC560pyRosb128VKq/ul7LPj26yWcrDcPtjSqkLiFUiEnWpyN9hQYOxJ6+cTqG8NZePaOs2hIMK3n9nu8Lwt+fo+CSSWfjfPMGf/PQjAl5132Elrj3cohPhnzWaR+NeO+WKyDgvd/LwWWAldBrjxcCnyDAldBrnhcClwFuTJwKfA5ClwP8jm63ae+CAWugnwRRt9pfo4CqyDSWlJ+Z7qzyuh+QQpNFXVTkv4ujXo2aHjaVwD7pNp53isVKD177jdRIzjTl1K5529S1dKo594GhaDzCDZ1ACnFsymA3Lr37tzgjKSCy7+bq2fN9zw2TiUcPETOfi/1kLNhgbSjse5eDs+cc/sohSvt/JTOlK5XDAxa753SpOAg59F65itFvWlSaXZYtt2/4ltSqmcKn9x49omO0q+bRpbWVXRe2kqzKg2cKVl1IrUmKeouhVjzPWmOD2pG+y3PGK9a1pYGnmTUfI2tQnHf+9sURK1DUUaVF2F6IcCY6qf8dZB1VVTFLt0T3/sHvYG8CJLCUxutTJJgyjvvEQlqLQal/N9+E5Vc+X3KoTDVpTiIAQSsYqCqp2IZIVRA7EIktQMbkVS7XWAWkAEqsB3YQrj9P5wUsGUH7yhCqnOo2VSNlntXFVc4q6ruvarGagkEvH0wahYKi+Aje3iloiEaK5g1X0VERS5M3fY9ilVQwltUIxTGRvH2jBG1AnT0/ZiroMsouVfRsEvxDuAU8FDtwQWXpQag0BfKmJHxLkVU/O3QJFV5hVb1qWD4cFeKb+gZPMR7FWUpju0GFfvUTCgiuYGcqBAJckJ5Gcsa7CnGwsahw3sTtzckByVXIE7GQgmopWwBkBJRKFCoDGZNx9WEyEiXe8kNZEj7ivDkz1OQsC6qjQTSxxE+nBHMUs3SCIZCF+GoMyLFwnw4INXLSvZQqQozBkMYYGUQjmKo8C6mqTb3CGoiKqe+STAoJ4Gral8jZpVkygSjEwaH0C+WiFKZbF0fKT8Fo7yKdYEtEYu1UQFWmGufAMGBDiA4sFJVnllMhUAGoI07qrk8DWMArg9CEgweIzGgija0grEpdLoXndCUcIHP2LcR1KLu8uhIcEAu0AP4koAyalWSYZnwgqXnzQi4cXbAJ0VtO4DxeR/BJLQ8GSFTMGTU6uaPNngO2oIXbUlgfBgDXgB2KSiSqjsaU5D6qoUwJrSMEyCoSKKtCKr00YZsiGQUYDtnvf0a3ssI+LaLzFEAhs47eEiIc99j2BdDGOgRj+HYeCfGx5zJJvrXD0zh8O9TEO7YH0wmnL5KOeaBUSB2LwzeLERqI4sBY0b9W9twRChZPJNCDMJUd3QKA4/VRiY7+1TRF/7uXpYQMA/xOwSFgLAuHQaPaQjFSqq08lD1q6LQCA9+InQypnrjgocgKuElZCGNoZHr3k4heEyWi0UlaNx0AgyK4/2MCQtJaAkvIQJZweQwSIHrAA7BdtCMgocZSuBAdQh2ey7MKwPRwTXBwY0NHVXH0ZjxwBv0MDbQFV4NfXlY9CU0mtqZJ55vL2N/ZyQpBCFDc+M0Jv9NmdoYBZZEgKEi0AV9KFrHFxgLTJ5xoDslFtryCugEPZAA+x6oCi9HcWHEGFDjIyu8HfnwDqFfCi2MZKAZsjB5nmXQ0IbyeK//p8TuNS/GkaHuWA0KayOXKAjdOYW/oCCsY+36TwKDIiBGBIavQpCTwKFUCV4EJgCI494lMIbBvRhMBDb4DrRZAhMoBOHWIzBwZNZzCbzd6SMwS27CLOYSWBwc1isCG2sWMwJTQFaQJ1sCZ+EobQQ2d4JF8N4J/EYPDEUjwoWGPAcBZ4SEbcIqVnvPqYBp8k6hCAMD6MiCYy5Ea2fWMwjGyDuZawaunYVCozVwwf2FSxm4Pfpgu8CzuEJZ/2Tgan3qe2vgCJ/vr4GrRzEPmIELTEju1sAF+uS9M3CUqQ1ya+DahsCIZODIBKPGWK2B41GhpnmuDFyta0U6a+CSN7x4GTgKwr2wcKFvc9FcTGjYXLSJcnXt785FE3oxtbVCLhpjO9AmF80j0dr2VYuRYXoIHwvXwZ9ctHCifrqeXxdN4DA9F81zUYJi+QQY4NBaguXMRRMGvwemy0UTQLG1MCoXDQDYORnGkIvmGayJCEUuWlzP2hWfo5/wELPMUSjHWBA2Mb6Ytxam6MgCCvHafgvNyuWjjXCj48541M7tC+Rns5hFNIEvRLYu6PCbM0QmWMZaiMwbM1p5+EJkSooXIoRCZAZK6GJuGyLXtJogU05j5incJ2TfEBkd8YiSFSL7pqSFhfmGyBQGzaINL4F/BNg3ACZ5Chd5YdwYwEJkBsJ/nyFyB+9k8D3f/iYRxStEpiDiVZDmAHiIQdAQsVN+PCxG8xtBLBPCKmMShGQxsLULgRSS8AahXrlgwkRjQ+R25p3BG1QgMh5LMsCEWRlXizwAPRa0rEsHahKyYmDhEoayUhS3iwVHLAwOPu67hB2hd5Hnfawdw1EjCYw3D+55F8AWeZhKyNurT7HQB21aABsHhvOulLqGEd5pHIvQFbbw4GhDYQP0mZf1kzHVw5jyoxPPRRBLsqAz7ycELcliDUhhJEM2yeJ53o+RCrAaxN/aZJMs5MUiHj1LOpgvpbYIX1QzWTCXPbuQwJMz898mDTwoOvY39AKdFymIOEqyWPNYTEuubJKFB7HAX9p4n3vJyyZZyBgHwICVZPF3NBWGvZIsFIQlWzSl303WxDqp1W/cpwXn2WsW4YRKm0pjvXwgwfI8C8dCvLdUeZNaVtLgafReFqjWRou8JOwUdVvqmAPhOo8O5hWtMbZNDqZS0hPR+1G6lSIi4KZAWc3zW+ZrbGd6+Sm1SwjrBLLzNQeeZdHDFJTB2eO3KQzDcyKYWXa0OtPLlI9V34vSyNQtHf39aW74wOLvuOz9Ee49oajR62ybZG5n/2O0PXvmoiPjdh4V/lRqQEf3Z2SaHyOGP5tK5sHJ8qbpKS2+n3NgmIWZr/TyLRQeknP/91JgKXAV5MrDpcA3KHAV5IrHpcBVkCsDlwKfo8D1IJ+j233qi1DgKsgXYfSd5ucocBXkc3S7T30RClwF+SKMvtP8HAWeFESxyO9nAQU0QBV3LwUcFWkAsy4QBsWes32QCiXw4V5K++Ac+7yKOUjK2SJGxRxsYAuSimC+s4U0xUywBdXevYwdrGD3DEABqOzvHhiVVxX17dXlPWARoCH7vKKjQmTQevcpoqnuBg1pDJDHgJNb+FQRV8DaM0202VFdPvevGD8abgFMJVhVuW0AvuV5lfuqzn0f7UBHdu+J56EZtjCncAxICJy4FziLKvueyQHaomC3hVPzB2zdfmLeA3mAV1t8VvkHv1lakT2V7e235nmQFMXGkBl+U/GGPTv32eBTnSibg+cVYlfWFBBV6c/DP8GTXqhegwGaC/phwoQIhgpsoz0GhFVVGjyh8xQwEXFUrAmKi3ATLM+DLqiquvpN5bbjFMASNGCD11HZ7aB5QDSToHhVvFWC/V1VuS6F4Aqeo4wqy76pOqp6D8Dn2+0ZMBYIWgwJJg0tACwIxmH8HWKjUg/LAzGQklBO1WFogo5AUIXFdGhkTIrwvg8WoRLbXgjGxdgIpO+6YInQgoDCdrXhCJbKO4wXL1wMC+gO0GeQDzAQSoQulKc9HgwbOAtFqNEbgcUbtGJ8XICABB5cA32DGsHbGYsqdfg8uDVbIaBig+7Ab0HrgtKQjyrlMEygOMZb10a4OhAQsuIdLpAfeDXK7VlgThfoE17Und1vAIiMGdRFKF6KjMfmil4ZRMpFzvy9vUJoZgyayZEbtMUPtMZvc2gvim0I/gam9NcUxA9uQhhWwz4MRMM0zDQxmCwfAP3wGyuixI/YiOADUL8YaW8Gi4gpJhbwr52FNS82OALG2kLisiKEn0XELO8ieIiCkQQKEVkGFh9YkVUGpye8rCvsEw8CG0UoPc9KICC8EuWDJeM1vJPimANiEiZzBBakGLXT9z5YHr/7Pi9Qd3JKTHDsiTAW0HYKj44EBUyDUmMiY2Bc3gvR69/o6f0UB8gRBg7N0IhVTpjBQghmqFhwnfhGGFI2oFJ8Q2tGAu1d8a1veg8LD6LP+4ZyZXBEBaw6rwh2wWMSZGBOXgiYkzCiL6PJkMBeUSIo2PgGb2bLAWFEN8+y4ngNsFqzbzAWfwNARMv4hkciAYBQfENfgm48wInkgLcH1ecxzJ0BM0fjZyh4IbJIVsiH8QUSJStkgxzgI29OKeIb4/rPFASmBjgMAQgmpC3cTfsVEAyIjnvkPSiPQXO5GOGjgIrCEuBCGgpQSKgIqIHAWSFK7e2BHRHFRADEWDB4nZpis8asEwvrfTZBuQfz4amCd3s/oiByZ21jEOZiImKxPOZTv1f3s3gEhHJ1HJjQECPch+ntezA/1hCaGBNZQe+t272QgoEhDMZPcIUsdcmnmDwtK2++sELoILQkmHjA+nsvQfSc+fEOUMswbLwFl1/3c0rEwLRxiaf3Lsz2XoooTCBkPCtou7CLp2SEKKI9NRQAzozCkQFzNHbvEKLxggwmPjOE8HW8Crr53fOiCgJIGMkQw0nI0NG3vY8hFDGgEQOFb8kXBUV3UQyPDq0Mnm6+cGfG5r89o3Vr6FtGAz+MgwIaL3owsLwI+XR+DUGnUDzPbkMQnZAVdMA3PAXk5NEZQcbyT1qDEH6CzyIIuVy5ZZYvt47RBINbp5EsqYvwiy0RK7h3bhnjKR2XCXxH433HMwTB1Tsxq9hRKMMaYwrLJmQgLIRBCECY2h9tLCy1+Du3SghYIExkXQDVzNeYKSjGYaSL8vFCwgaMdHmGxRN2WpdhnIs3ovwI21FfmMMtY2CHwhBKQuOd5tLeaoBGzwtDQpFSHopPydtFyKLhhffiRScpAfh5nhFqWzCaYT5FMlaXcRsfvrDKlNhFeeyvQc92FhIm9/M4bUUQkuGVcQp7CpehghlI9A6ljGYMiX86Wcv+C0rM47DQ9R9geKwjCGK8YlwZSOMXgpEDz/N8PKF/14pU2MprMnp9H58pC2Pkv8kh5fJ93psBite8DZqSldDqnATDwSNRjLZg/8cu0rmwc2HWNs3t6yrUQMizd+rTIh7hCXFNrzEI4Wl6cPM3vr2Y3XbHfrPOwaRdhFMyxDyTAE8LMx7HOHmgLkRgqc5FPC/Iep+LcBZqGwdA4gqlOkqt9zIMrP4ugik4YVjEKcYwHufCkmW2WNxFOONkUb8NEQgmvrQ+6fuEpfi734QsPNwepOr7nt8G5e4nrELLTSIIb60VdhHPSPGAKWffoiQ8zy7ieWXvOBfxvNH5fUaEVd9+w4wLQ7dnDvqeubeW7fvCPIrE+HZZxPPaDPBeDNqeTehvFKy1Y/f+7k3zHpS7/3spsBS4CnLl4VLgGxS4CnLF41LgKsiVgUuBz1HgepDP0e0+9UUocBXkizD6TvNzFLgK8jm63ae+CAWugnwRRt9pfo4CV0E+R7f71BehwG9SEIjOs3fS02+qu2cL/6ffPiLrU2+uX/L897ILMDDISM+ojO9xC9961/fO84lGoA/ncREffQvMInRx9zyN/aPn8XW3BbgPvGJ7W/ntaT4q5ecxAh99R1V+K+/ue/rt6dtPY/zoO7Bw29PKfaAqW3X/Ft++V45/jUcpiN6wIMcLvwA8g4HaNvGAheAIoN5BCiAggQUB2GB0umClwDH2LAdQFhNbrD/sT2dj9ywAoee9M5iLwQO1ARl29rX7wQYI+O4/gB0D5wBwSyjAFswPViolAWwDsASU26OWQRsALBcOAS/knz1vHNQd5CWsl/GAsoA8wHHtPhH3gVLU4dC9AJsAcmjdBV4CSgHUmHGixCA74Bw1wjN27/S+pTHIibnuueGgQTBM+JZAA/KhMdhN2CNjQA+wnW3qFtw/nJ37toF3Y/dOwD/vbN8GhYO5g3vafStgNSA829QOLAR/QHlScDSG3wKYTOYIPBAjDFoYNWPQAhfWDnasC1ocNAmUpEuTPcBO9Mg4MkB0AI/fm+9REJMncKDV0KOQrhgB+GUCGAgnVPd2iE/PgL173uQJCMIYDCwMGLn/72ATDKQUhAccHp4KEA9IDNoXkeB74GlYIIBEyknQvANTCQL8EsaDxgPPUSwKgAmIh7HAahDACIDQhM/3KJdufgBsvuuC8wqDRigB+mDKKAfwHkJBllJUIDr0QWxYIsBE2CtIVYhRNHBhnN+MkUCBlKMXPBMwHvi1ubgHOBHwkFLAofk3IwKcaC4dq4DG6ECg2x4Aoepb7vFvCgT7BusG+8bI4FVGDh6JIWA0KBf64TlFwEugRoA+vGtzk++it+iAgSK05swAMRTmYTzkpXM7gCXB+YPqG5e54ZUxR2OGD7KaUfVN4/KsueAT8CDlYKz8Da+iMdmC0zMnNKYkjBkjB+cH4EhZ4Lvg0YAzgWYZDzSHwyLTxlN/Y3OlhHgJwwdR/o8EHAIT2pGVYuFoVcRLiFhpTGuCUKCsMDBYE/RylgNqE3FM0N/tEyFgWVrvBE82WILTBCFy7fPgpZogQSc0YNsU1DMmTIhYj50g/D+FQBgCzNJSKHOhEIBolMTkMQYI0X4AQgQxjIH2hBiP97goE2YhnrkJeygMoCWhIFC+a648KSEjfODSPCMmmiMl5YmFNKwUGhuPPR6EjqBlJCiWvxmHEIKgMyo8AKQvISFEhJpVhuK1uY3lM7/QvDXEZoj8g4ZoTPl5FIrJiDBKhIrlJTwUAiAV8BGtjKdNXr5r3p7zbQbU/Ag9KD06RRsGlqJCgJtLBhbIkTxRsAwso+bdeXcewFwAFcmTfzKwIPSMKIXIwBpje5YysP7G0BpXNKZQFIPxYewysJDU5NmcQwaLNl7HH+wFucna0yobXVwsBysD7bkukhCwAusiWTlCLbzIRVISBDXZXKSYFEEI/LpI1mJh6L7vXZi+p06x3oSKNc9FituhRgn39qdleUyWwHQhkk1OG+pREgpiDo2dx8Nw7rmwzNj9RmBZyi5WEnPqfO930G8Ct6FeNCbsBL9LaMN7bT9jYQgk8oaPeKOhc97F85SE0bEnpLjcug7fWPhFA+MXg9hBQJ5HM17BvV1QuATPOFtfUnBejKdiYLoYCr8T6i6RATTzvlNoI+xmdAr1eB5Gg3ws6tv7fH+3fqOPMbTT0bcYIjSuI73fhEuUimIX6pFjyG7v2HDa/1vf1Gnf88YnRP+rp0X69y6Of8ki62nRSWt3f/LQ9tf+82mR9bTwe/rtlyyOQcMXrm0gTwvEb431e/72ROOnRMVH73p6/mmevNk23va+Jxp99J0nHjEae/bht+b7JCNPY/rexM9H33pKLDwlC76HN79yz2/KYv3iF94HLgV+JgpcBfmZuHnn8sMpcBXkh5P0vvBnosBVkJ+Jm3cuP5wCV0F+OEnvC38mClwF+Zm4eefywylwFeSHk/S+8GeiwFWQn4mbdy4/nAJXQX44Se8LfyYKXAX5mbh55/LDKXAqCGyTLoaLudJPFXhtsUywUHA1YO5dYBrwUmcXPIC9upx379NvwGaAhufxBMay2CqYHdgiCM0u4DuI3brR+x0GDLDPO7tAGgAHoUf3Am48u+/5DRhyoRqehetaOArEqJ7G231R21H4pYXloyFg6HaEfDpqwRg1r17ItrE+0Qwmyhj3goGCiQpL52/oAFS6NAMehPzdc+shmHV9X76CCQFC1v28bz3R7OlceBg+z+5+IRgpAMfFXsGr6YkM/dyl/SoQLdBoFxAkrBR8XxeoCTDoyh7Z9u2Tr347j6aAuwL43P06ehW/Wo+GjYHABYKDv4HWRUwDhOL1IGSsnrZQqxCtYO3g6EBysEG1zfdcQgk6rPM78B9QmKuu3pgRABG8msKB1kMFg7AjmIbD9jYQGGBBTCUocEdAd0Bneu+CrMN1+a7etwCBxgjRCwgHuGauhMEzQJYR0336z5p3IDiwcGOAbu24A/82PgYDuE8vXwA54EE0gS72HkqAZjBPIXMZFIBDGCbtOYEIAeqMF30oUns6wMP9hr717vUe/09Y611sLwkFQxM0c0HIUk4IWrT1PSBEtIQpMz9oXhB4yo4vULF4RlkYMuBIqG7/wIcZL2Ai9G9ntuA5YSYXASmBVwFHIaU7YoLgaT8KoU0pfA8dgTh9zxjxzf8bD0Gv6XZN0YEazR/a2DP4jhaQw8YBcwWQqgewFq8pDgAlyDrFDEAK1cwA40c9mI0VvaDG0c8eHP+GuP49QuNh1t/LCYsrBaA8bZLBGJudwM1r0OxFFMsH/GYyGOK/CQBhNkj3GJDvURDfYglMFpKSIlG2GELQeIPOjPBvqN+6vBsjhpg84WRJXRhi8qx1aNeaYCMupDHBxhCW1vcoA6GB5oUu9k7ExQAoWUIDdUuAIW5jCKECyydALoxhtaFHwcpdGOJ9vFmNkjGEle6sEEKDjry3DUf+7nuQsODmeANlDK7eMQnemcGiNJ3zkcHCNx7fhi3PZbDMi6cjBPVhtjeCYKZUxg297CwR48xg+TeDAH5PmM2VLEAx+14GC+3xxtaADBYvAH3NYwRf9x1KiIb4neyZF5nwTMYA6hoN7Q/BQxeFQyNjwGOKBtlr7OQUL72XQTNHkQBvaysB2YPe9R38I2u+xwAwThDVL4NFYLl0FvwMjTD0DEWefiP44N+LzKUkhG6bNtssROAWvsyLGOzuXsNwwr2hkbE+fZsAnaEIJQGp3q3CrDwY/YYdvsEjLmybxyQs9gp0sYgs7p545R77KLaBNVr69jmepzCIEnDpG76xpuD6u7uPB6VwG/ISCP9syIuGPCkF7uLVhQnnSVlPIcYTbcmEOTMoXRSEYdiQFxwerwlWF49BoJevQmD3Lsze/U88fBoPOqLt0uypYTYFwusNees4vyEvg+D3DJyxMJiex5vXdRfpw9X7n5cCJwWuglyZuBT4BgWuglzxuBS4CnJl4FLgcxS4HuRzdLtPfREKXAX5Ioy+0/wcBa6CfI5u96kvQoGrIF+E0Xean6PAVZDP0e0+9UUocBXkizD6TvNzFLgK8jm63ae+CAWugnwRRt9pfo4CV0E+R7f71BehwP8Dj6JaWsFG0JkAAAAASUVORK5CYII="/>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pic>
        <p:nvPicPr>
          <p:cNvPr id="1474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195514" y="533400"/>
            <a:ext cx="7800975"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kstvak 10"/>
          <p:cNvSpPr txBox="1"/>
          <p:nvPr/>
        </p:nvSpPr>
        <p:spPr>
          <a:xfrm>
            <a:off x="5303913" y="39304"/>
            <a:ext cx="16561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golven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p:txBody>
      </p:sp>
      <p:sp>
        <p:nvSpPr>
          <p:cNvPr id="12" name="Tekstvak 11"/>
          <p:cNvSpPr txBox="1"/>
          <p:nvPr/>
        </p:nvSpPr>
        <p:spPr>
          <a:xfrm>
            <a:off x="6240017" y="528638"/>
            <a:ext cx="344678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ndara"/>
                <a:ea typeface="+mn-ea"/>
                <a:cs typeface="+mn-cs"/>
              </a:rPr>
              <a:t>Amplitude in het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midden</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groter</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ndara"/>
                <a:ea typeface="+mn-ea"/>
                <a:cs typeface="+mn-cs"/>
              </a:rPr>
              <a:t>Daar</a:t>
            </a:r>
            <a:r>
              <a:rPr kumimoji="0" lang="en-US" sz="2000" b="0" i="0" u="none" strike="noStrike" kern="1200" cap="none" spc="0" normalizeH="0" baseline="0" noProof="0" dirty="0">
                <a:ln>
                  <a:noFill/>
                </a:ln>
                <a:solidFill>
                  <a:prstClr val="black"/>
                </a:solidFill>
                <a:effectLst/>
                <a:uLnTx/>
                <a:uFillTx/>
                <a:latin typeface="Candara"/>
                <a:ea typeface="+mn-ea"/>
                <a:cs typeface="+mn-cs"/>
              </a:rPr>
              <a:t> is de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kans</a:t>
            </a:r>
            <a:r>
              <a:rPr kumimoji="0" lang="en-US" sz="2000" b="0" i="0" u="none" strike="noStrike" kern="1200" cap="none" spc="0" normalizeH="0" baseline="0" noProof="0" dirty="0">
                <a:ln>
                  <a:noFill/>
                </a:ln>
                <a:solidFill>
                  <a:prstClr val="black"/>
                </a:solidFill>
                <a:effectLst/>
                <a:uLnTx/>
                <a:uFillTx/>
                <a:latin typeface="Candara"/>
                <a:ea typeface="+mn-ea"/>
                <a:cs typeface="+mn-cs"/>
              </a:rPr>
              <a:t> om het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elektron</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te</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meten</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groter</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Δ</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 is minder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groot</a:t>
            </a:r>
            <a:endParaRPr kumimoji="0" lang="nl-NL"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Tekstvak 12"/>
          <p:cNvSpPr txBox="1"/>
          <p:nvPr/>
        </p:nvSpPr>
        <p:spPr>
          <a:xfrm>
            <a:off x="2228933" y="543032"/>
            <a:ext cx="344678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ndara"/>
                <a:ea typeface="+mn-ea"/>
                <a:cs typeface="+mn-cs"/>
              </a:rPr>
              <a:t>3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verschillende</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l-GR" sz="2000" b="0" i="0" u="none" strike="noStrike" kern="1200" cap="none" spc="0" normalizeH="0" baseline="0" noProof="0" dirty="0">
                <a:ln>
                  <a:noFill/>
                </a:ln>
                <a:solidFill>
                  <a:prstClr val="black"/>
                </a:solidFill>
                <a:effectLst/>
                <a:uLnTx/>
                <a:uFillTx/>
                <a:latin typeface="Candara"/>
                <a:ea typeface="+mn-ea"/>
                <a:cs typeface="+mn-cs"/>
              </a:rPr>
              <a:t>λ</a:t>
            </a:r>
            <a:r>
              <a:rPr kumimoji="0" lang="en-US" sz="2000" b="0" i="0" u="none" strike="noStrike" kern="1200" cap="none" spc="0" normalizeH="0" baseline="0" noProof="0" dirty="0">
                <a:ln>
                  <a:noFill/>
                </a:ln>
                <a:solidFill>
                  <a:prstClr val="black"/>
                </a:solidFill>
                <a:effectLst/>
                <a:uLnTx/>
                <a:uFillTx/>
                <a:latin typeface="Candara"/>
                <a:ea typeface="+mn-ea"/>
                <a:cs typeface="+mn-cs"/>
              </a:rPr>
              <a: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ndara"/>
                <a:ea typeface="+mn-ea"/>
                <a:cs typeface="+mn-cs"/>
              </a:rPr>
              <a:t>Dus</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niet</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meer</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eenduidig</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bepaald</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l-GR"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Δ</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 is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iets</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groter</a:t>
            </a:r>
            <a:endParaRPr kumimoji="0" lang="nl-NL"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r="22880"/>
          <a:stretch/>
        </p:blipFill>
        <p:spPr bwMode="auto">
          <a:xfrm>
            <a:off x="4617932" y="5322889"/>
            <a:ext cx="273136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hoek 8">
            <a:extLst>
              <a:ext uri="{FF2B5EF4-FFF2-40B4-BE49-F238E27FC236}">
                <a16:creationId xmlns:a16="http://schemas.microsoft.com/office/drawing/2014/main" id="{A2E0A3EC-3141-4C33-8C95-552D6648A7EA}"/>
              </a:ext>
            </a:extLst>
          </p:cNvPr>
          <p:cNvSpPr/>
          <p:nvPr/>
        </p:nvSpPr>
        <p:spPr>
          <a:xfrm>
            <a:off x="11205160" y="65405"/>
            <a:ext cx="899592"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29, 30, 31</a:t>
            </a:r>
          </a:p>
        </p:txBody>
      </p:sp>
    </p:spTree>
    <p:extLst>
      <p:ext uri="{BB962C8B-B14F-4D97-AF65-F5344CB8AC3E}">
        <p14:creationId xmlns:p14="http://schemas.microsoft.com/office/powerpoint/2010/main" val="326186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MgAAAEsCAYAAACG+vy+AAAa+UlEQVR4Xu3bY9AuS7IF4Ly2bdu2bdu2bdu2bdu2bds24pnonKj7xt5zZzLOv1wVcSL26X6zunJlrpVZ1f3dX2UEgSBwVwTuL9gEgSBwdwRCkGRHELgPCIQgSY8gEIIkB4LADIFU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AQZ6kqn7tfjR/oqr6jTvYPGFV/eYdrj9HVf3Q/fiMp66qn7+DzWS9T1BVv3WHuR6/qn77flzX3X7+FFX1S/fQeh+nqn7vDnM9blX97j203ieuql+/B9Z7/1X1GFX1B3eY625+3M0Fc/33XW4+XlX9zj2w3gepqkeoqj++w1z8+KPzOoJ8RlV9VVV963HjAarqF69rb3cz0cdW1YtdxDpvvXpVfVBVvcxNYgPp+6vKPF99M9d3V9XfV9XL3lx/q6p6v6p6rKr6p+Pe81bVZ1fVG1XVdx3XH+h65jdV1TvezMW/568qJDnH61XVe1fVi1fVrxw3kPwbr+d8+I3ND1TVX1TVy99cf6eqetcrUf71uPdCVfWpVfU6VfWDx/UHr6ofrapvvuzO6b6kqp75Duvl87tV1QvfiBBifllVfVZVfczNun7kStxXvrn+PlUF40epqv867sHCHNZrfT0epqq+78LlPW/mEtMnr6onvbn+llfMX+CG1E9TVZ9/5d0n3tj81CVYr3Rz/QOq6k2r6pFurss1OfdaVfUzx71HvbAVRzE+hxyRk095c/3tr2fIlT/sewjy0lX1PFX1DofBC1YVIEzyiDcTSdhfqKq3qaofO+5JhH+5mPkRx3VAPVdVPXJVPd9xnXp/x8VmC/67497XVtXfVtW3XMHvWxL2oS7SnER40aqSpAL1aMc8/KO4f3mR6qePexIKOX//JrHetqqe7ZrnuY/fq1xfd5FWoP75uOf6n1+CQmx6fFxVIQNfrK/HS174SSoi0IO6wfTfq+oNb4Tmiy5yqoSfcNjA4ZmuOEnGHmKHbCoFzMzZ4xsupUTQrz+uf3pVPXBV/dVNPhCwN6sqnYO49TCvJDTe/KaCwoEaE59POWwIydNW1cNWlbj1QBy/e5aqInhnJfm2qwPwLGvuQSz9lmhJ8B4IRgCJHf97PHxVfeHl41vcdE6eoZtANDjca0ggQfqaqnqyYyLGD3apFeZ2G8Kxz7nUW3m+90QXGO9RVS93VZGeDnGoUYPf11/hIo6k+PKq+p7rBtAB+4EXed7lWBcFVxEkhRasBzVU9Si2QEp64xkv0Dn9E5dt20jod66ql6oqa+kh+ayXkiJ1j1etquesqoe4qou1GEDXbn7UdQ8GPczzSZeSPv1xXTWVsC9yqVaX+2e9nvurl2J/7mHzN1cSsLGWHkiofVUVVJMeqgCiE7iPPCoCnwjcJ1/xf9/DhoLz+62vKta34PSPV0K/wZWQ7sHjQy4RkmCSr4ffm4civ+bNemEnoZ/9uK5CIrpKL+Y/ed179Ct2yPBvV160mXmQSr5q43u81yWKiP0ql0C5R6DdE3s5r/L2UPnNQ8xfty/2Jt2DH7Sq/ue68XkXCZRmC1CWDIFR1ixMMExoSBJJTvUEzG96SBLVhgIKbu8FBNTzO8FaFTtJVDDPf5Njrh++SKvaIEQPc1ujpJCo337dEBjPpMqUr1VGa4Fo/t9ztYw9JIlgaR1U1t4LIKwK+ZhV9XNX68RGkgioeVQGSdEDcZ7hCgh8ewgMheWbFkGraVA9AZIcEqPbGb2xdgT5xMO6eliLFkO1lWBNtg+tKqSiovz/zMuArTipLgTlbKF1B55LoB7yeAYsvuD6rTW0OLzx5Z81PNzlCzN7pY+/SKtSn+Jgn0bhCeJTXdiwETfPdU071+KgKvo9/6z9rBTaQwJAwD2/h6oovlpSnZFW05CvCgEBUgC600FKgoE84qiK3Ws0QX75UtHuxU0IOCUQ2xgbgm8j5Xd933UTIobkVholb5NNuVaaKZUS2cmrsnznFRALRCJDsAHxYVfSd4nU1gCXAlqf5G+yqQ4qBwIDq9cLHOS3uXNfAhvUxvxaqP+4IZu2S0K6/5VH8gJOSyjh3O+WlKJS6o+uqq84VLyVz2/5LJl6g/2zF5kRhJp3C/LuV6upB0aW3pvBw57M/uMfqkrV7YG0ksMckkpyGeIhqbQu7mttDB1BtzOS3r+Nx74SX7srTtbbZFOBX+3y+STb+1/58SfX/Ve85tKiEw1CaQ7tVA94S84vvapVH97AV6sql9xvcdCia291LpKe4BjdossdhEB6uWp8b1WJi4RHRILfmMgZv7M2PhnyXP4hIkG/9/6kCaIn/bSjn1QuJZsJzkrRlYWCUAjtieF3/m2jTjUpstMsgeG0RPR797pSAFprpKWyMIEzEAm5gE8hENKQhFRGWXagoBWwTkNlUSkk1Um2L64qvqkKCKncG0hIPV/7Io/SK3mRTyBe4iLZmbxdWRDV/a4UKgDl1cacyasS8IUCEgKtSB8sqEpaW0G0Z+q2TBVGMkIgeTsZXv8itd8jjySitkiohdPWamHPNtIJ4GtciS9hu1IgPtFi92dHpUBCySgWSCa5HK4YREackMaGnc+GNkVO8OesFF1ZCMCfXiT0LOQTf/teLZM8grfRIg0XhzEtmITHCZnfe06TDa7yDjGQzB5PHhjyxt6EKKrc8sboPLcW/jsMMbqy8L8F/a/daIJQG8ySxL0HeOjrhIexhDA4pGxZ0Jm8JrYQSULJBFnbIMCIZy+gNJ7Ki8XIp0RqN2ywjSahkw6JJSkAo92SyJzmnCRSKZDQ2rVqgPf7bvG6vaOAZ/J2JXQi53nAlxTd3iGjvttxYO+BtCuOGm2qtXS9B9K6ICqfT+XVx0o6pD2Tt/cA2jynYZK490BaK0mlQtt42u8YXQm1WQTHYYUY9B4AGVUfv2+y8Rf5VOBTeWFnvVT3VF6JhnjaS0nbbc5ZCfXzyNh7oG7vVGhrp/SGNWiDrVfSdpsj8bXW4uh0Safh/w17AORT0c42R04SRJvzFm6x6EooH4hJ74GQ0Nq1ebAl1r0HahIiLd/hZiC8Kmi93Y3caw/UBHFyY2IqI/BderFZAnVPZlLq4AGS1gNsiAWgSy+llpCIIfBYrvRaKJX3LCc7XXoRi8PKqqEd0U5IACRzxKdMAr1LL0JScuCeJDzXbi4Ja19CFShu9+hakS69ElzLRgHPBEAygbReYkFNHVLozYFJSIxuR5HRb7pH7z2WKkJk2FHvsx3Vm5/Ja03aKsnVAoIoNr/aJcQ81957LBURxtbrWYithVElTwGx3iahiniuHc69CVbZH/Cq0icJz7Wby6sAKuxEj+Kq3mLZeywV0XoluPWcomHtCIOYjmXlC8zPVtozuh1FxjN5e48FU3n7nxexiBIR1zZ1K80Hg2gQZH62gDhMINCwtdci8HJQdbw3QQRFIlEHE0tmJU5CSi4J7fjvVGFHsSqG8/2zhdDrUgKL7LN2/WSfgD3d1ePZJNqQGYhHuZQ+5ZSCayUkLaJQ+FOFtQH+U1XsK5RbIFFQKoHs/n22ENapGpjvbCGsTU+vpUC8biH6BAypzrVbr2SlTpLibCFUPfsUAnOq8NmCwlgiq2LaBXPx13PPFqJb0B+/aSGIh+qtBYWvVkIbcrag1ny2EHwWV/Fz5E3pxbVbULE4VfhsQa1d0vV7CD7KD4mm0vW7CUfoqjdxPNfeLegHX2Jjj6oqaLuR0tzaZhvmPonSnssN+ytioWrbG6rSyGdvSFgQT3KfLWgfdLim+uky5DcSWlu/BugWVBt9rl11JkrW8ypdQSRt95BnNZEMnQCCqbz3C6EzASQcdVBqVQ3KIHhKFhAF60wASa2V6D1M95CSASiCbkhYxJQA1ic4nnUmgCNf7Uq/Z+gEAAgwe8NFySiDpHDi5flIKAEkrMpIxSgrMlJhXxhIhFNArKsTALgtIK7DTvJqEQRTImhLz+Q9BYSNdyQIrX2DqVgYKrH1UrVTQM4EOAXkTIBTQMzVCWAPKB797gVm8BYnG1ttmpboTF7CIR79ws1+Cym0xNRWLAw+S1jY+s/+DjbnfuQUEKeBKpi1nAJiLri6Jj7m1Poa1kCUrPckob2lyk0oTwFh4zidWBK83sO6LjbWqTWTU3IRCb3P6X33FzdBtAvaA8HRl0t0+xKje0jVxKIpfS+2e0ib6p5Lye0eUt/o31TSsEnVd1MoKoZERqsXwDBeK2bY9Nv/UGunUwCwtrOFOPcjbJBMm4HQSjaSGRTXCYrN8knCswxTfyVbRTQkljaSGjnlaRJSXGKh/EtqBDBUYWQjFlpPc6uIkhfp7JFOErKhapKesnUL6jrFpfjicZJQ8qrOVFxLJiEkt0H5JJ62BbHdMyiuNVNmLbOKaPQJnN9rG8WfIJpDEhKGk4RsOnkRWmL25p/iqtj8085qSw14wE/MzyruXp9oqU6SGPaG7gSu5jlJeO47+OrIliBai/XKlXMPay5HuvJARVKtOucc8qjYSEs45JThQEOOIsqPnh8r9gOxVGL3pyd6dIltgjOp9euc12YhgKNco99r+L1+F6n6u63eNGszJFAfx7byCiAHfPJgtPJKtPNQwL3eNHs/oV/sEyJzSnSbNOrU5+atvEro+WL03DRLOL/r49g+uRLgroSejSj6bj4QDIlvIJOWApEprerXQ6+r0gmMKtZJTUComGBTZocDRr84c/88FHDQQT0l8VkJ2XTbQBS6ErquClBeJDgPBfrFmcQ6ScimT64kHEz73Ucrr/0TYVV1DJtlSaj1OU+0xAGukvjcw7Lhh70Iwp8nWkQMOezDdCRyzbCngr0Etic5Px/qkytY8rc/lbF2bZgcOg8F5JmcJc5nO+oYv/P5G0+CdKUACMA6qbvEapH6pMtiu83RMlB6KtTD5ro3m+czusT6vQrVJOxKwSmL7iNUKsgBAff7fo/hOV0pbAT7mNb1LrGSsU+6XEc2Gzt9L4L2S073EJkaUqMzqbtSUNqzsmgfkMCmUcIKsNGbTXsdikaNenSbI0l6j+Ve9+gS6TymVSnsAyWc/QMR6UH5VAEtSJ90udc9OrwcEvQ7ka4UKh4BU00NVVHCi7Gk7mNP97pSEJuuLK53j67V7v2h62KgShCfs7K4p1IQIsIjj3p0pZD0vT90T/vrmdbAv/4mDsmsV4zPysKGgImrKtV7LNe7UpiPiMpBoyuFa4TtxFdHJPd+7UxegZB0HuwEo4dEV5okDib2W18bd1VHIM49ADvqqERy/PwoTFLaEFucEtZK3ac5WixB7Le+5qJ6VEqPeH4kSBn6U44+UfJ7/Xd/EgKMPstX8rU7SHIqHxuB1hqoNt1+uA40m0rrpZD9pWeLgwCeScIGyfitBTo/EhRY/iEolepB0W1SJa5q0Wf5vQciDOcegJ04ISAV7D2A645THZdq1c4XZ70JVqHPJGFjD8RvPhKqHv0Jiz3eSRwV1p5ABZOo1mL0Hkgr2YcIPRfim0/8ux11j7DYhBNklURXYPQeyEmnVtYJWA+VmXBIai3tuV5VSJzOb9KabOIq5/p7vN4DEWCtrKrVQ/7aA77RSRDGNtcCdSpfnytjPgYDtIfF29hoyahtD/2zPYA25PyoUIm0maI+AD0HcASQg/0djvsA73bGZr2H5ACkefo8270uka7r67U2PSiWVsN69eU9bN4cwwLqXK8k9/8UCaA9vLxUYc0lEZX7Hg4DYHT7UaFevb+N6heWbLRWhMebYRhrbXrA157Aev27h5bAnhBm50emWj3VQxUWqx6O0iWPDauEcTzbQ/JpZRxImLeHVs8RumNib/B79FG6jSyxO78G1vJpOx2v9+dJ7IivNXjOuV6CZxOvVeoW3e/h0F9+y8vzzzHEkFBpJ4laDyJqbf3+rq8TX/GV27d//6Q6iiNs+6UzO+LOtz89DSSUvpVqKtXncJoiSW8/Swc2MijV52fp+j3qzfnzs3Q9INUFYPfa/ZxuSW4/m6aw9hm3n6Ujrt5WO9ZflPZcrkve8yNE9/zWHktbdCaiCqnFoI7da/s95VbRtEXdRvUzEAEx7/QZvZaFip9/M9Of0VMmG+9zaAuo5e1n6dpXBBUb5/w9CJhKr6U5P0vXjqhAAn77mTciUNFbfMVILIjX+fcWCMBGEt5+lq5qEID+VKPX5cgcxudHnu7BQqujSpxfVCOfjsR6z48m2SCCtvOs6K4jjBz9P5+lXy2Z1wHwPYnDxkGIzfrteuVVHwef8dCtuPdut4xSSrtk3sTwrv/rzeepoP3Du/1R1X2a925/wHS361qHbknu2/U6nvSu5Hbc7Y+97tO8d/sjnnvyD5vu9gdiE3wJWX/pfPp1t+v3Labn7+72x2n363qJk0OL++oPm/6fhdoynAJzX/ueP7mdpEB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Pwv93gGcqXEMQoAAAAASUVORK5CYII="/>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6" name="AutoShape 5" descr="data:image/png;base64,iVBORw0KGgoAAAANSUhEUgAAAMgAAAEsCAYAAACG+vy+AAAgAElEQVR4XuzdB9Bty9bW9QYVRQyYMyoiKiomVDBhQjFjxJw/sxhAEEVFMWDEjBkjiooJMyIiipizghjQT8wKfGZM1G/X+u96bt/17n3u/u5Vqb1m1alzzjvXnLN79Mj9jNHf5LyuFwVeFHiTAt/kRZsXBV4UeJsCLwF5cceLAh+gwEtAXuzxosBLQF488KLAp1HgZUE+jW6vpz4TCrwE5DNZ6Nc0P40CLwH5NLq9nvpMKPASkM9koV/T/DQKvATk0+j2euozocBLQD6ThX5N89Mo8BKQT6Pb66nPhAIvAflMFvo1zU+jwArIb37O+RXPOf/QOee/fPK6X++c8+ucc/6Zc86//+T+r3zO8Y5/+fHP/ZNf6pzzO55zfsI550c/ef7nOef8Xuecn3LO+UffmM4fdM75hnPOD3/j/u9/zvm/zzl/+xv3f49zzs99zvmb37hvfL/IOedvO+f8jCe/+a3OOd/6nPP3nnP+uyf3f8Nzzq9+zvmnzjn/4ZP7v+Y559c/5/xL55x//cn9X/ac89ucc/69c84/++T+tzznfPdzzk8+5/wTT+5bzz/knPPfnnP+wTfm+Pudc/6Pc87f9cb93+ec800fNHj2k+92zvmFzjl/0znn/3nyA+P/Vuecv/OxVvdPfrNzzq90zvnHH/O47+MxNPrnzjn/1pP341Hr8K+dc/6FJ/d/sXPO73zO+Y/POf/kk/vf7JyDT/7rc86PeIMGf+A5538+5/w9Cciffc75uc45X/8YHOL+sHn4+zwmjbkt8r94zvnr5v4fdc75Do9B/yrnnP/0nPMXzH1E/23POT/unPMrnHP+13POnzr3EfUPPef82HOOCX7zc84fP/e/4+P3P+ac8y3OOb/M4/7/9PjNtznn/DmP75vTtz/n/CmzAL/oOecvfBDNxH+jc873P+f8G4/nf/Zzzl9+zvmpD8b/zuecv+wS5B94zvnZzjn/2TnnNz7n/NBzzj8wYzQfY/8PHrSgSFYQv8c551c75/zb55xf9fG7v2Se/wPOOb/lQ3jQ6Kc9xthPfqdzzu/7oNEv/WDi7zXPG/Of9BBODEzQfTNBRxNz/vHnHPOl0NDoP3+84xc/5/xF55x/98H41vNPfwirn+CPv/TBWD/9nIPR//wHIzcMz/+f55z/4pzzm5xz/paLCf+Mc87Pf875Tx58RkhWmf2J55xv+6ARPvs3zzl/5cyR8Fu7f+Wcg8/+q3MO3u36Xc85v9uDz/AIZfknz/3f4kETa4NGv8A55499/M7PCKc540M8+K0x05/2YJSVpu/3WGxa8Nd9aCtatQvhaUqLjfAYbSdiIX/rx0RMmFX4c+f53+EhxTTAL/nQaN937mNAi20iv+CDqH/cTASD/VkPZvo5H1r9e55z/vvHO1grDI1Z/68RGFplF5umxYgWk4DR7F1/8WOxaRrj+Wsurf1nnnNo9P/onPOdHsKySsV4zB3D/VoPbbdKxWJ7L0uCWY2NEO9is3gYmkAQbIvXxVpTIqwxBYCB/4S5j8EIxD9/zmGd0dnvvcf1yz/m/O88hA1NKUIKwPXzPgTC//9vD4ZGo391vkGJUFLo/ps+lMqPmvuYl8WmeNHo735Y337ie6wmxYs5Wc2/cZ6neP2doOA3lvUHzf3f85yDl6wby/4/nHOsS9d3Pef84Q+GpwBYxlUqLBVeJxA/3znnF34IDAvr+rYEhKTQ6PdFa/8a55x/bIi2vzHg3+DxcgO/LxM3QAywjNfvMBeJp03+6SfPGxuXiivD7Xt2cReMncvz7MJgtD5z/+ziUtEkP+SN+4ScsHn+GY1os2/3GB9tdl+5VCwfJrgv7gJG5y5wTe+LFTDGt2jEErA8XOK33FLuBKF4yy3FZK63XC5rhMlXQe44eQYsJ2tBY98XwWER//4HA9/3KWAKBA88c0vRlyKhTJ+5XJSHMXD7Mfp9URw8GEL6zOXyey4V7+HL3NJXkP6GZLz+/KIACrwE5MUHLwp8gAIvAXmxx4sCLwF58cCLAp9GgZcF+TS6vZ76TCjwEpDPZKFf0/w0CrwE5NPo9nrqM6HAS0A+k4V+TfPTKPASkE+j2+upz4QCLwH5TBb6Nc1Po8CHBATG6X//wGuhIp8hXnsExAMO6lMumJlnsIXe9XM88FtvvftjY//YfRAOoLu3ro+N70Nz/hhdPja2t6BBffNjz39sbnjiGUrX+z90z/2Pze1jPAMWAvf1qev6se9/aPxP1/QtAQEMhNb8ax9YrHvAAGFwRsBozzBEngOgg5UKcbvMDQnrAm+/GRHa8299YGNgZO4LRgywEaLzBzy5/9s9AGo/8pzzVzy5752/ywON+wx/9Fc/8FeQpYCI92VsgG3AhoEj+w3mhVlCVxim+4Lr8n6gOjiz+4I7+vMe2KtFM/c7z0D1/h2g2E+eB/CEDzNvkPv7Ahj1DahaAMD78l5oadilQI39huC5D8gHjHorP4BL6F6gywVN9jxAKKAgRDcg6X2BqFsbCN8f/OQ+0CFgIsAm7Np9/fUPTNgf8wZ2EM+Zg3UDUN0Lz8HjMQh48v1lIWH3Q3C6QTgwAOYDb4bYXYQl1C6EKWKpCQDpBsbrgmhFAChWUGbv8Q4X0JuFJTgshHeAJwcEBI4EwXYfGBJqGBivy+Kb4B/8+A1hgfjscg+k3AJBKf+Pjzl0n2D7G1g2JgLEXJAftCpkMmAf8B1mX4AbNCqlAHjovzGx2oydGwKzcGjzu4+VhZZFCwBKyFbw/p0bBsEA5uYf6NNFQKOT+WIy0Hprt1Bvf8O8ygz+qgdwbxWANfxHHqhjc4OKXUazLt/7AVW3hhRE6GcoVwxEcKqnAUTtglqGrnbfGpmbNewC+jRv6/NHPhC8C0MHOac8/M2clEtg+C78hM4Q1fHfwuShigmWtSII1lY9SRek+h9xzgHTd/8Pe0Dl3QcIba38t29Qsu8uRIbm/LUfxDE40oWBumibGI1k/8MXxh/hMJQCHtoVobagCooT9Bu03OAQ6b95vJyVsXC/9wNqrD4Co3RhKnBkxIbYdG81rzoS1oB2saAg2sbbRVAsLuYxJ1ZnmQYzgcQjECg6Ii8ymLaHJKaNMQ34eMLuGwQMM/wvD2WAlmjlwuDeiWnUJhCOtSoYCWO4TzAgo1mALnMmSH/0Y27WZRWV70JM06jmgZlX85ovC8iaYzbKaFHT/t/fweEJjN8nMPiCMBFgFh4zKtTKG/jlHtB284VIBls3jy4QdbT3vN9A42LQLu9iUWh7CpGrvlB/68UVpNAwP/pvOQZBgp7GbxQ0tLW16PJ3cwPNN090DSnsvd6VAPsd/ktJmxvDYIzfKheLxgKrxuzPKtEQwAKqkXhW6ca0qhLj+jyrNkRg/iXTfPuY/m4SBuj+fbEINLu6hS2y6neZbuNawe4+AWK6/743KglZIMKHiM/GjsnBuWk+hUD3Zex866rQ9j5IP6YmQKtR+02M5r3ef19g4ISSNcZI9+UZmpwQPIO7o5dKUG4bq39frIg6CmNTqbkXn5xC82/MX41Ev+GKsbCee+YKGzsGp5QozftSHEZBEFpCcF8sDn6gmND4vjCxsRPEZ64wpacgirWgnPciJObm35TWHXOxJNb9p20M8rHg7mOB8TcmcH0y/y/508eCr48Fnh8LDj82t499/2sZ2H5sbB+b28fG/o1Zt6910P6xuX1s3b/Rc3uleT8mmq/7nzUFXgLyWS//a/Ifo8BLQD5Godf9z5oCLwH5rJf/NfmPUeAlIB+j0Ov+Z02Bl4B81sv/mvzHKPASkI9R6HX/s6bAS0A+6+V/Tf5jFHgJyMco9Lr/WVMgAQFngF8JnLZE0foTRmtBgXsfJAB85K3uh/BMoCphlPZZyFI4JFCVZxfMDdwMqMV9aacJv/MMouG33gtdC1T47IJbAt/QUe++tOUEn1hc1/4GLEUXv2fwDbu/3g0r9Qw2DmKhR+y2Wt13g11Yi23x2X34LmN6a87WCGTnWadIa20tfPdGs3o/3BdAJNzcswtODq7uWfdCGDhrATf2rMQBJst6AVE+u0BhgBC1qL2vX+KBN3trztZJe9jFYu07QEaAXp/B6GHGdH4EoXp2fT9EA/bSA/e3f2CZdtFBmE0c1gdKdQFpXoiBIX8x4k98ICH3Q4CNnrcoJrLtOWGItMX0PYA3uJy9DBrKWGtKSNPFiBFa+BxoV6hd3b738i0ATMwPQ7SoV7+D09F42sJhODivLkQjOECLwJDGuBfEK/wYvA6oP2buAm2wUOYLPwaavjUzMF+wYTBfFuxmGKBDY/E7c9tWm1DXfk+AYKcWCez7QJxQtdYCAPGGw8OiYXL4LBinherDa6G/5+DOtr+tdxMaeDK9bM13QY8Yn+CYM1pSTHv5f+sDswVzds8ZeBTY0Pjx07ZoNS6IacBJSOabR2C8wPKBNiHKtzeytVDyAP1MAePvXQsgSuMCVoVQ3r7H8ciPWxfLAtAwXtSFCRGVNkMkzKYLuovwYIIQqpCwKwQIZhFIMCklYFC3XZouA0iyLL5hggkBBsGcCGIBEEj38i7j9FsI4q971J4Yi0uvXYSiqV0Y3cJlhSBIMRHBVdOC4aE5u1hCGge8GtFAr6FdXbQsLR3wEKMQ9AgPlg0ub9EJAoZiPbvUQgB9usCqMUalApQPmhJ4Cw5I6B1dxoC59DnGNKxTID+CQQmw5i7Cb5yBK1k8DErRWQu/W48AfQkNhQLwCSpe53rzsxbKICgGoEj9hLuMwd+shfU39gSMIgNoDD5uXaxTgg9ICFCIgSt1gKLtsnb46Cc93mktKDcX4TGHgJKEm2XOUviONQdKxGfqm7ZOhWK2nugI0QtQ21qgD7Dl971jEIxkEKyKl4aUbcAYArafoFgsMPe0yTIELUQwaNAubgfGMQgTI7WhbzUghuEP6u69JF/TZhdBAUzDNM7ggD4Gm+9ahkBsCNI0KMKYMBMNuEcwzauLoCCud2BSbl+oYQBOi4/wLuP3+9wf1kVjZnTD3FyFhetjCJZAcZJ3gvlX56DehQCqGXFlxYOUu8eCWgsMSmmsBvV7a6HIx1pQGNWuLENQGJjEb7uCv3uHtYDMDW7OpcGEvuni4vpudS8EhXa2FhiM0ls0L68BtN2xCtYCrXJzwd6tHWvhHQQxheFb+IESYe1WYbhnLaxdv0cX865gzxi4xtbiVhiep+zNkQLjIVDeFIbLWlifGnlbc//9Dc+CdBO0qMwXyd+yW1rc5HRsJ3lZkwhvUXUax5QGs4fEdDANInjH7a5hFJP33nD8s6bvTDsppz0Red01kHh1I0wqIvnvvSwYP9mZEph8i6AIjecQiPbGiHtxZVgCXeYR9YZmGxftyX/3/LprCI+OvokmWxPhGxaKNaNFnblyd1A3TnUkxub9W51JCNBMfYqKuLsUwDjBwNGUslq3SCwjTsHkxrSWyrhodgLPMoKK3z66cVJAnhV3pMg8yxVSm6OGg3vMwu/VOK2T+W2MaC0wJzriwbyAnjdnHo55EerbLcrboaR4BhtTg8aDyJs3ZXGvhTkrP0BLY2BVnzavNkjEZZaftfynfQ3SAJ5dBklj0eL3RZsxv9ycZxfGd2VG798I5CQUnp3uJHbgJjwr9/QeBMfIW/3Y+7kOmIB2fFaLTkD8cyuEnrdQxtxhNDtuboY53/5zv6GpBM1c1GeXOb+1FgTwuzxc1GfP8ulpY372fVEYXEIM/uxi/Wl58cWzi8XHyM8CflaV1WZRn10EiFLa4rN+x1Lgv5uBu8/lw0fPakT8xrMsw7MjOZyRwuW1zs8utDCf9+9+pXnfoNTrzy8KoMBLQF588KLAByjwEpAXe7wo8BKQFw+8KPBpFHhZkE+j2+upz4QCLwH5TBb6Nc1Po8BLQD6Nbq+nPhMKvATkM1no1zQ/jQLPBATOyC7pM/SjDSCdCu36PrtsTIEXPEOx2nhy1nVdFfd547BDvofE732bf2/d07Xw27fz+WRQICvPGsr5KXgC5MCzjUcbaTalnvXA9axNsLcQuXahbbg+QyF7FijxrY1W2Da70Npk3pcdd7vEb22kwsu9hUyFgrDx++zMet9BfzvNzy6bdrBgzzaO8QPIyXY+7B02Gu2cP+uh7DcApTbmnqHIIQzgskBKnl34FCQJiPK+7NLr2vkhPn3WH9h7gCttckOEfNk+iMkYGCDYjZD1UdgXD0KsbotO7zIR4Dhwb0y5l5337/Zox2kXczvhYSQwCAsHlAYWsZddZDunhOCGgXyHBwKUMMMX3bvkdlQB8AAe7917zA9i8W0eMA4Npbs0a7PrDvJiTrdw2hUHnQFxuWEadtwxP9g3QOJCPLwfQNHOtjHfO83wZUB78GAEYUsEYNdAM+w++/e9w00J+KYet3eHSoxoB9naEOpFzBqTd6E9ZOyN5AUJAhkhBGAkq/xg6P6GB9QE7e9m4ACUfg+tHc4pGlOY4DO6T1KstzIB9wAoNOYbOoS+nsOnNxwF6BYPQTVQNPeYKBdriifuBuF4glBCP6DXT1gL4gEaHnwBgyPW9noFIQFus4VPGPSW7YIzAnqDDcKotM02D7YAtvHhgiBBF0mKOICIiAmMBicTOhZmCJMj5rOmxsCAxgLUB6QWmtW4gO0IOetDmEFNtlkzeL7xEDptU3cRzJ9mMn+Ci0G64HW8j3CyloCIdav3G/OHz6JtfXsxZ6yDMQH4gZZQFsbRZf7uY3ALvcxKC1t0OCjrRJC6CKr5oz9BAb5cATJeGpNVbJ161rdYPPOnkcFAAFa70KzezZh1SwcIOMY2FxinhbqjT/PHpGiy7VFZbsrPPK3Bwj9g9Zo/+gCoZuUpCoBGSGwMTilsF//mb9zmYxxdYFKUGzrdaGq/AcsxZs8Qlq9bATFAkoPQIMsEIii7mg+gsjp6M6fAiPXpNXloWB+g+bYRMyQsLRvmh/XQlDoXjuYiYBafBVP8Qiu5TIaFYfppVf/OstGUTCgt5sKk3IuQtjBMmORHPeDsJm3xXQQOY4Sk9QwsV5eFBM/n5tSpPiAhRuUW+FYWjCZ0sUZ+3/+jB7xS2hGU3gKiGyExdvddniGINBc8Eu0H/drF6hAEysPimlfunzWjJDCpZwAsFWy5WF6MHOQc+pUiCWBoXd0HLA3UGbIXjTxPY3OluB4UhAvvYEKwcBcry7JVuER5QM6ymL4NTV0pRVY2/oJEBha09i6MjRdYOmBP6PHcNAIOcYxu3Gv4uBDUlDw+zKoQQjzTURAsCwwYut1odcJDmVWSQUl8uxUQBPfxNBpThFFJKxAhhmyQCIypTRqqEoPRQl0YgKUA/MNIqtCqL7AYOm1r6uwdBJP71WIC/sVgGFxtxtc/7vt/Y7AwXAWMBLzowhQsAYRsLe3TaOZpcRMCAs4yIaDLGL0TSG3rH9yzmNyzakDEUAS8hsiI777FJIDBzz3LZQKQM2aM5bsstMtiGlN0Mx5o5Sr2ti4DPYwrpr/pZgzmWoyATuhKaFhO9MsbYLHRjXWCbsaAKQp+uzXHPC7vsV7FLRjZuhF0wkNp1VT7phtUM4HuWroZE3pVbLZ0s0aURN4AZc1CGavLmrmf0sH0lBe6LeTdb9GNcLJIAKn41Np1Ld3EhRQu4XSpJ/kpCQiNz1yti+LlaUgPIcS6AwhA42EC2iVG9XLSrXySpDLvW4tggAZj4FwxWnarBVkCzAF2XB1HEyLhTCvT7PusSUVB5mKCFdKIpTZgtdCeERP4J4J7t2e4Vb7HXGPkhcSbA8FlIeo63phoHBrN/C2eGpHiGe6Ad7Gi7rM8Gwj7FmVi4dAkxeDdLAGhpFnR33Nb7sqFxaQYKo3cmFJc6IiRaPncVmvlPebfOm3QDw3LCrDoaLZuU0JqnK3Tuq0EB7ydBmd5tliMC2cMxmSd1m3lTrFALErrtGhd8yfg6MeaLZ/yBtDK+rVOi+RVvWl98Q6XffmUkuW6UUzWrrofdKRsfzCmEpTQIDTJlnj6Eckk+dyhu96AWcOgfGEZkm2PL9vC7+QW0JJV5LWAJskfZiLv1vksD1MvUDamrSnxPIGifSygysK9uGQ0NSECA99j3DAGd8KY+Oh37YUEBA1M09wBvQUgCLQ+QbnphKEsCrN8Q+IxOE3LcuwCGLfCHkLMGhnbDXnn6piDsW+BmGcxCcXDTWNZsrLRg4ATPEx11/xjEvTFxHeJLItGWCUICMG7uoi5/M08rfddj1GMZQ2s67tM0FwEQ+DtH67XXhSwZIy6jS068xtBPsFinbmw9wlTBJxSEo+sUHqWIubaoT/B3eys9YyfxJJ7/opnvxcBkZng52OaZxdT/ez8Br+1aBb2WUMGWQZ+3VvNHEx0TxnabzPNJtKhJ/e4BIp3ZqPfYByLeh8h5j5NRSjfmitTL/Z6dgkkLcwWau3vCOezI9/8hpv4Vi0Jt0YQ/FY9yIdStywHC3oLh28SdK7rs2Pm3OeSYtJn50xicHHnrQiaLyYkRM/S+QSOW34fT9eYaPKbEXvvh3iNN2NOm/xZ+n/oWS4WQXiWOuepcFkLAb5k7V8bhW9Iw+vPLwqgwEtAXnzwosAHKPASkBd7vCjwEpAXD7wo8GkUeFmQT6Pb66nPhAIvAflMFvo1zU+jAAGBqXordQbCcIPX+pLcu/zz7jV0z96KjZdnqVYbRNKDz9oCgbpIp+4h8b3T7q+Ns2Ao94xtUMFl3ccV+52cvHTzAhJ7HgjPM8/GY6/GeLalZc9JjRuPPZ5n6U6bcG+hWG107rngOxdpUuvxrGewXWXIhWctbWyMevatXsQ2xd5qw2OPq86UN12lZW34PksH2wOzh/PseGx7Nzbonh1Pje+kr99CWdun2Q29HZOULZq/xXe+92zbwVhcz9DM9u1g9xZT9+7HBmrb3w75vZlnATGsHfF7Q8imGUa3M7mtSr3T5mGwD8K3GzPgKsB8NuTsg9QVLwLYcJPTB4q8Byt37l02Lm+hxYwgHTa/gmP0TkxsHPZA6hbYvbBPdrw9twuN4YzDXgza7M665y0EKIe9gnvD0ganudoLuGHtYDs2Q41122x6J0SDHWGbf/anlgl0q7QrL5cPULcN6jwLwAg2btdZzn8vcAwKxjO3YBIOG3HAmXeDcuMjdPaOtvWrd9uXsB8FRWC/a/cY0A6Mg0JCi3udjdFams+9T2NH3QaeudwCba/Jhh/hu1HU+NCGN7SD9qqrKG0+2svzN0r/7scFZuV7xvwlypCA2BSCIgVn76I5EdlutEX2m5XKMFIIT0vaGOqyIda2Peaq1ab7FhY+y+6u3e7tJB5kwOYVbbewCwtIoAAIjRW6cy/ft0i0p00sAMgu2g+hwTI8u3ULNJgdVPO9oSmUAI0NClJv2t5J4GxyAmDePXRtsIE3EBDAOJt1a0ntQtuZx1x277dmIawTwbVg26Xd7ykWCssOfBgoY7KDjV7gKGgXts09v4UasItvrmp69oIsAP/BNHbmF8lr8yxtbiwLCbJRaOPUs3a4F+UbBo2ls2a7ltbJWngeH4VNMyaMzwvA7OaJsbezZ6BGngvBW9pRUqAm4DAhzpsnJaU3MaG8aUeoCHuI8zB3754tBrGLi7EQ0KWZMy1Hq2IihEijM6t2mxHcfdpuzSFrBMdC4yDEtp7k5vgOKwCoFsLUN0EuuBYGihAYtF1r0BM7niATd09g4wBNAA/humDGNDomhep1HxPdmCUWywKyPlyMhThw5SyWMcEzLciNxQKj8BuWhaCnlbgkaGRRKJC1hjBRFpZWNlagyiwMyD+kM6Fkhb1zMWxgI9bFQvtvY+6yNgSfcoGIxXQVphEkbhlLQWDRMHTromzRH1OGJAhxwPJaR1p5rTMXkFI1XoJpN7qLImLl1YgQQAquCz8RfmtEkZp/LiPmhC2DCzQeVrG6I39Hd8KPN3g3WRgwfOvEjcIP1nqtIUGnnCmYyicaDwXHghgLBIYx5Ip/xwTEw8wPZnIhNCZl/mh2Up+2p6FoXIQnjQgeY/HXadWFVnMVYGSW4L5hQbluYa0MinZDeOYQE4T2jOCYzftZNAzmsqAIbuwWkQltsQAHCYVnEJRlgfdxITjBDosE2+W3mIT7QzuBgLgQjmDmT6MNerCQFilYfOMxTspAkRD6EUKXcXB1jBmcBp3ToDcaluUmQNysu9u7Yi6MlULD8L5DOWAs8VRYJzQE9MNslBWXiJC6aH20o5FvhSZuoxTQeTW759CJ51DpwcLVWWKKjUJz3QrNGrDIaEdZoh34voswGDcXjNXxndbZuuJXa4Z2QoNQx4SGWx8fEkq86cJT6MX1chFa65CLqt8x9xXtuPGArAElf3QCwmVAtNrasyj8T4OHqVI7IJBxIaZ/CuxzGfjjBi+GCGuz8GiSiRnSmDS2QZkoZkXwKgaZPf/AVdEO3mkSLmA6ViY0LouFyes/a8wWlMDzJxG7wBUjWRTCRxsRhOIrjEVYJQi8DzO1AFwGTOq3tCaNw/y7uEuYKTAhDc9ycUkDbWYJoGgpmGiHPqwja0ST7RkrW8/i/YCF1bNU0EUL05rmVG0F37xYBnaJsFJSLjRD7xjJ9ynHSl5ZQd+RdDAe9AqsuF7G1ul4L61sTlw5a8g1r0eyMaMHhUKxUQ7FDx0kVP2GsRIemp5yYLlh1VyUtTUqnhEv4hu0o6Ssfy4pz4CSNWbryILFd1w7iQWxmAQNvuv7rL/vs5hc5a/fNG+ShIiswwZBTDOG4mpZZJLdZdAmQmgQHEEqqbWwGJq/vqbMswbHLTIo/8aslbayUMwiAm5lYN90DwDQ+Lewy/3g2ohjgTF5dctbgUZL+G1ZjbWUmIimi+C0D8KiCUFA8AVa0s6sLF+WpquwzHgIaIkQSoQl6+JuYEpJAExqvhUyERxCaGHNd2MAQklYMeJdULQKjdDcMUAKjfCw4tzhLlZPzOjvBJyiKQYoBqLY0JWgx6yr0PCDxEVJn1VoMlBot/ETBuddiGFRxcwAACAASURBVLv27BVjYrH9Fj/hrT2XZGt4tv7Fc1xBQsnNW35wzzpR1gTnrki0NhQkIX9XULUCYrEstEVm3jcFB7LtYYvHrC70uhiANvMPN6eLn+xvTKBJYrRNiXZwC1+fAC56tNJVA6XxN9uBaLSAd8mkbYDIT6cFEZcmMPYuiQGM5W8Fg93TYACzcivuCje/4eZZQMLMFfD/XWIRSoS/jrFyGdznInA3VNfR9pvVYlloWhaB9d1gFu0wIOahmIx9L/OnzAi6d2zqlwbl+hIOLsNmZmhb7iRXyLiqaPRuysoYKRdWYnsAcDchqP19Kzk9J36CkO6YCEK3aF4JH1aOu0VZsBRdGN3/S7wYV26++2jNg+CysYpbhpBLSjET2s2m5pISXLxz007cSNkRBoIuqdJFsPGsZ7/khCkaHePx2QSTmz2g0dvXMNE7TYYAtDRX5oa3y2qZJNfnxuqzNhbZYt2NBgiVf0x2A0ATsQA0uqtYYJkHU9DWxnWPh4/LDWIh7jw85hGjMPF3i3yBIZP+LMXIdbTwzDKLt502pJBZKRbCQt6dNowVY3Db7lS78XExjPXeU6nG3zp1bEQ0wDy0NSHbsl33WSXWCFNzYfdcQApTrQbaYZJVAp7lQlEkGHqzk+5RUhQE1+cuYzA+MQ5ltokHz/k7b8A6++/N+HVamLiUIN1nQlpbyQhezU074zcfBVGrBFJaYhRey12PRDCM0Xi+y72TLvtisZ5h+U3OfQHPfSEazfKsbgTz04x3gVLvEFyR5GeHP4qDWJk9OKbnMCsLchfPuE+gTfLuvJK2o1k/NB7WahVE3zQe2ufZJh7BoK2etTXiTzP5rMgz2nnvXUDU71iclMH97IfuoTkr+qwtDjdHjNapUfteQo5Rn7Xx8bsPtQeiAN86kNU630zcdylCVutZqynaH5/ehXOe5U5SBs9qXiRDKIC31lkCR/bv2XkwvBB899NfUJMnHPv604sCUeAlIC9eeFHgAxR4CciLPV4UeAnIiwe+BhQQdz4DDH4NPvX/3SvXgpSBeYZcBSeRFnvWeEBqzybes+YMsijSb3c7UTOWXZE6XnxPlPA+6eRnAZZNHQHY3W3Ds7Ie0s7PEK2COZmbemEt1Us/b0vU7tsfEbA/a6oguJZ9etbb13OyZXcmyHtlTqRia5S2Y7F3IYVbU769p52P8T9r0iAd7n3P+tFKoNgreHbIqNSutXuGgJWixg+yWvclyHXvWTJDNtTaPRun7KCd/WfoYNkvz21mre/KVmqK8ew5MBqb088aarhXR5R7Du7Jxj1LrEi7/8AVEESQipQXth+yl0XGBLJUNzReCx7/dN54z0ntSr95zt5DHQ/dBxUHh7CvIj24mShpUd+XuZIe3F5cslOyK7JIJre5f8ImF0+z2UDbRSVwUpsyFphlAXnStjIkhAeEYTN4ds1tXhJIWZglpDSgvQ/fk1FbNKu9FBt43i2bttkZLYDsm1BInlsG8//o77s2zlZD+38bX+YJ+bDZF3sI9lII+oL/UkSYkvK40+VS+9LT9lqCYrR+FIrUeyUIyw+Ul9Sp+W1/Mb+hGAi5tbrb9/h/Qm6TUqZs98RkjtDK+tfIrm+C7FBG1uhuU1QK2TtvdDRFZKz47b4nTQ5hULZr5yelj8Y/IwGxQ4nhSO9CGjzkA7BVmNHCbY47sBvtFBSjD9XakTYEudjn2nm1ByBVt522peYwg/Sk1G+4Ie+1YCyPnXuMuU3Y5P0xH6IHJWgsCGXvBIqYVt+ewwTG2BEfXGGh64HigP3CLPVO87HRZmGkbzeFGRTDNymUbYKGyc3Ls/L62z1e2pYmtx6086apg0iwygsBMR7ajtbFnOa21pX2tI9CcOzIB1T0nHswSayBfZa1dsE6rH8dNpu7zTlrZzfamNdq1cMZ45rrpmdZdvO10ey53RiuYR+FaTzbYJvVNC/rwZIsWrsNZbxL6Fb5GaN5URDWZC0a+po/Wm2nTHPkLdgU/f4JSM2q3UCYhZmwDEy3nLrJLaq1haG55b9Xuu2I2qEERbeDaie0i6uGqSyO51azYXo7yBjSRuJqE8A7WpurQIMt9KCFocm5DbuDbtwIYgNwe8Qaj7GwSrTMDWtvYWrFv2NpYexxhH1qfi0M15Q1s+BdxoKmhIcyCoznPotrV9zfbdbu2eoEzU4+zUbbh8vyHHcN47AkrMHW71gDmpvw3IqKe4t5zJvG3/2WICmY+VZUdVC0n3Q3j67FKJ5ijfed3FHjMC/gVBiurqBONmsJwPYYwyf2QwgPj2LLACg81tg6EsbuUaC+QQFDTRD+lBilhmdZbB4CHk1RoQNl450/LAGxMwpDBOl4w6W3P2vw8A6Pt0PMVGFomg9StE09AsAtgTh138LmTthstDC0BALb0cydCHyISAi82CULirjwO+7XSBmRaQcuA/fLHBTddBEAFoarQ2Ns8Q8XELMSEAiBQJGeRRdwC0QjEIEX3WPhuC12utFtxyKWsRlXS811NQgpgbtBl2hgF5lrym2h3UJFW1CLCO7hH2OpzzBLhJkxApiQBW/3HO1YLwLAneC+YVCXjV8MZc3Qg7YPJkSwMahx+xvLHdR9wZreu5AUc6Zg0Ym7tF3bF71MAVNiASy3hMKmofGHHjdP7zSOBROag/V2j4JyD216Dr9Rhv5u7GLlSi/ymMSrfmMtQk5ss/VvmYDQMkwwv5YkshYFpRgX83Bd/B3hCIq/YXiuiYs2sBiCS4tMMPJPF66+Euo5khuMwCJzK0JXMt0WgCBiXO+0sC7uCZPrbxYZ/qnFx9hwOzTPXRBGKP2OIIJdYKieI0hgD2Ij7tpazEUto5UxB/dOoxJMTModqPdsmCmCiEl9z8K6WEPMQrlYZFYhPNbCsFnYtZi7Xu7xr4EbXbteW35wr9eCQK0X5RBwcUGO93q5x1IZK+EE56mlKkEiGMCA93pxc1lFjLgYPWNmpTB3pQxbwGf9CZ51sV48hQrCeAmEmcW814sLR4HZ3ef1oHvrxRKLdSghAoh3OyZhYfXvtvANWgag2ocO0eGDeVhg3lkgBpnvb7FlK9KqC1+HmOT7pakNMt/f37gcAR5NmPY3AYFhJh/hvBMcgsa8NRImJBwEg6azKLmGfk+4+M53PQsFQBuDJwgMaenO8CDgLAwIgr+Zf64M14+LQIiMHZOnVTEJH5i1RXwL0nEPFAoBIgw0GKxb8RglZN4sKpcEU+VyWROuAbeLlqM8KhCihKyTezdsn1vIGrDau17oKTFCqUiYCM4JZu9ESzQUFxgfV7VYzdgxKuWCDhRIsCJxGxqy6N7FNQ6nlcWXMMGEvltGc+tvzJXLUxPtLD6lsutlDls3tIVi7qELHmLdd73cY7m5mLyIGx2Nxwgf5WK9jPtdrEZALDKNmIlhyjAO6XQPqCsEauhTg2DKaO5Ok9qCH9qMebcIrmVggidzEIDMPQLofXedwTLwCqB3LgPflYTLwCuAnsO4LBsLIwFAOFtQDMziYD6CxwXJT975drBO/u5WPFpQWbiwVcvAK4DGAtdkUTxjQWnO0t7LwASP/1z/WK4SV9IYVwC9cxl4BdA98R5GpjgwpXeWThYnyib6+wqg55aBjcXYgroTFMwtAPc3wlwDjC28WwFsnASPQloBdG8ZeAus3NsCLIKEZ8KUUTQsO7zcCqDnxK/W0ljX4ru3dTorgO8ExARp1PY/+LuIz0/eCXoRv56GIkS3hG7F3hZKeY5mzIe/jxfYg3DuktCtpFuN6p0CVa4e8yuAZaVqSk0ABIeSBojNmpVm5u9iDEEfwiBwIEJWVADNZSAcXIbOoeDDspgsElcTc1ekRcBpT76zSjmKpD2VrdRDF1q9TIsAnnAz/eIq1rxc/iocjCAr1JkkrDYlYCziQXQqzbw+PIGzDxVCdiscucfcp/YVBNzcjNDRm/YVS5oj64PxttyXIkXvhBbfdBkji9npYVtHJBkhoeDeVnp6NoWDZ6rP6J2VEMs23rD7lLwaHEpnk03VsxBkQlnFofdW2chDsP7va/oJyL0wHvBDmo+ppVV3Q8tiuScwNUGuUxfhQaj8+oUu06oIRrvIEGweHxNzZTBQFW29E8NhFtrhbjjg9xgVo3fSVM/JRFhUWnszaO7TrBbBWOTy96JBuFYW4O6CQpEQGjGOAHwv2RsMRuFsUI7G5uBdd4GSuIAgWsgKsnonK4sZxRg0flWB7qMfTY5mrGAxlHvcCMJJ6Pjmm1gQv3FxWBJruIVd1Z9Is2N6QtFVJSANjLH3uRQV4RE/bS24uIC14SpuSaz38lrQWIpfzFkFonsUFY+B1qfkeBJdYjseDYW+JbnuW2eC4HtcYNasq0IpSpRAb+lFiopBELC/v2fx/HgLRryQtjJoWkb2Zy9SqqhGYHdv6HBfDIxvu4PzPEa22DTdpj3do7UIBuZcQrlnIWlWWve+x12jCWjdu70OxrF4GPc+rBHxMbh33scoWFDChjm38s1YWE1Mhl536yGaR8oXc961GxhLwMiFye2Mpt4pvpBQuOtTxDXuUVj3CbTcK9qaW7NFRt5LS8oOEuj7SAbMI2PGutw9xiRIrPmzeg/3vJMSvBEO9c1i0e+eZv5GGbLad/lBp9RSkJ3sZPziXEqvA3du1ATFSPkaR0e+RU9WnULnJt9oBIqx2GqLtjwrdrIGXLT3h8F+CKyIOfjvzzD6GLrDdS75eTewt7b2MeZ9EE/PY1Ra9BmU4ENHLhMgGvF+jgYmGG/VJ7B0iPHsOXHVW43UuESsxFf6HG3Pf76hGVxaGuutBn2E7S74QTPCYZzPmtNxaWndZ0dn+x4l94wuH3uOAnx2zDSl4XvPzlaxDryQW4jNgdXi9j17jhDzOLY6M17xHOX8Vv0Ri/qsRsRzrLt1uC8ut5T9l/Q/e6F5n1Dq9aef5SmAr591u/yKJ/YSkK+YZK8HPicKvCUgTLcg8Bm6VVAlELrLYJlubsl2S4yWsizM5d3C1H1ZFu7CYpJ6jpsncKrTx64Ns8z1uPv/wk2BwCyEo+fkugXZi+/qng0wbtOzUlNujCzasxJV4zDO2xUVSBvfW+PgIjxzc2STIAjuVqfGKX6RYn6GkjUOSZXb9ZOpsp42wO5LjGYz8RlKWxpdouP21RuHZ56hZ7l15nyXstpUlMF75hLanZc5fNZ32TjEFXf7UuNAP+582b2dn5hQXHpbEjEdXnzmKuJTgf97NPgzAREsyy5IH959dzGXLIfgdnFCBkZwMKDA8A4oBWAGKoOyC8/PlFUwQYH7ImllbQgUxrv7sNqfkRUiOO3DRBwEM1EbPYv1cd+GngDwRh4jGqLwl2VoOk7ZM2AJfG/7Fc+SElLeslRimr34x7J8BG6xQ34jD08pWMAF80l5o73xy+QsmtdmXA0G7nFQSjI4AKV3vMKHl5CQEbr9cplB6XnruqhpqXPxIHjIdkU0dpkqO/fWblucuie+lMCRNr8F0vfLhu15gNZDME1IPLtQd5ku8afM1UKAfAu/+L5x3AhfilomEm/dAokH0FfMuwG+pBMhdE+29B0vPhOQOiciOIlfxCVGR2RBTg29YgpaDSMJjBdEGOYHU9ZArGdq0Cbr1Q529+r3hBB14uueidE2/qmhXffsvkpTSuMGLXCP8NpnYQlqxdkzoYvBZtoR715gTfOq82L3aFeaVKbI3Paym2vsdqc3DRsmSSaGIG4ywG8JnHe1w947CRwBwDB1oOwecCSlxIrcsHVdRmT/BKcC4i5MR5jsQWzLUfdpWO/BA36z2SDjAvORDWtnund2/jxLR9F2gXVQjNbLvtBmRu0dhZMDd1mktTWkvCjIMH+9sz5rPI/de3EfbSkGCmiBsLKMdut5R8a32c1Q62SCoLzL1D0TkDr6cTnuAde7lObZHdP6s5qIVCCt0IU5EIVgWcBgK+4HafAMeMa22rEANoqYWHsom1q0QBipcVQXIodd5z5azP93cV0wOIIizGphC8p9Mm6aajNK5sxlw7wEYjunSyH7vdSnnflcQZuRFpr7Qqns8c8yOjIm/s4ah6EyThbW4tBmFn3TviwNRvIPBRFWbkGOd09jDE7Aaf3FqvkWGlg3jIs5NoWO1miLobYlrecCk7Ja3N9csAVNUkT4pz2yOihSXFyb3SdKIUuB2yJYF71WpPZT0Ho9AvAVmDA0SmiNb0GY0vEUUh1zeET2a1g6dNkWRJUhUPTW753wEBCWYAuBaunI1WDmc6V2x5vGZFmCaBACC8fkmSgNlOsQRITJpjEtaFfQABYkVGb3ao5sg4n5TdqZ/HZCg78nPISgjaVg3tUVICLXkAZBhHrH+l5QA4yJeMvQ7TgHzsuV2h354PTl+e0jWTx0WJCjbwVh4WYs+NI9u/31z11YPsFlkcR5LWRxFKFHY/tWdw9hDGmfiBu6oEnf4gWwDICg20rVPf/v+7QsdyplAknBWnGFtoWnZ7IM3MDg/tWXLJZsQZieYxkJlH2Iu5yCK+pZHsmWDeBZ64jh8SKhLY1M2P2d90ORUrrVqyw27UaRZxiEFu/Bi6XDsiR2lW3o8HcRwceDBxgg5vMRg+Yftmu6GCpmFOFrPL3gLwMmSG1M0rzcEItvkjSai8/cjjSLgzmLQ+wMsx7+Zhw0eN3l7ScQNn6871oo5tRlXgQaLIUG9mxBNwIyxWIQixSaGLqVC0XTWKTV+ISRxkMP5h/zFviJx1gThPY8xq2fGOYjZBjzxgRJOGBCGLc6Uhr7Qtzv3rcsEGE1HzQRpMcsWSTz9t9QBW2CLTYKI1tbzEtJoCFacOW4bvn4hF5gbE0IDQuV5Qk6YgyEGEKjPQybh2ju+9bDO2oCt2BHysQ3BfhrkQgqi9yxF9bHWuNJSgiCoY3p7WZ/4+lYbWPgBdyKvHIJiYf3ipxgcKMstl3Exckz8QIV/qOrCjqLy2+ktWzfu1aD3iDG1aCL7brh0Ith2rb8d1f21aALnjSO1aA3KHI16ILhbjj8NkUuIMUMdte5egJv12rQu7v4atAbNbsadMF1N1x7MVbcuzToWlDjWA26FtS91aBZ0BIoC4tfsN4N/17MFovkPjdlLahvUYzoI8ZbC5plZFly2UNhE0b0Du6zaGPCh9lZAxaUqwea4yIMPBprfJcQUA4EnjDctR7cSQqFtaK8KHICQxjFT/EzekgE/UQCcr+QBJcZ4ueyEl5IGn0YBkbghMkqsPF3xBPwETJmGRFpQxqr4h6aNt+aSUbIMD914067L7x7fetMMutz1xWYJKKAiaym5UvLJJWV2+Me1iQjPsLlW99wcdqf/8y33u7rnWCUpt1zJvjiFEo+v/GX/ZHpAYsoPkCT4PW0HD8Z01FKBKYAVvodRIi14F6yDhaVv+1dxXm0JEaTCWS5eQXo41mClaXc0gEZLV5DrvUybeW7aHQzbdWQfu958ww/JoOZl7L1HbcwbuXf7aWIM9GS97HoYjzGWklnu1bh73EYC8L1u60XuRX++1MBDHpN0ppkL9k6h60QdC84Mc2cSfb3QG8kfE2ye4tCXZPsnnRcJxWtSXZv29mvSXaPlaNV+ZRV1vn7nguxJtk9AlxWZ+fvHiZAcO7Szt89wl5WJ5Ncp5DqDWR29oCbraS7j1WgVfPdd/6+xcVK4+783dtKzubfoS8x430uxrrMXEXMViMDysw4Me/OP4XR0QZbeeqev9O04rwqLNGhOn1JkvscFMxIUcqoUY5c29LXhIIyE1+JkSCp6xHAVaWgKMudv3FQlt5p/VcY4d/UjPA0ZO28s7MK8QQe8Ny6qd6HDjKaP4iAbCHSVvD54dYr7IfdC5dPOPbDMTRsjgXIP/b3sl0GVjxQnTCtysTRoMbBugQ1T4OyAhureCdhojWNzwbV5uZpM0JaI+c2Ki0cgrMeNKmFDyxXh3PB3VpQ3+JW0d4ycuKHLd3lVvGLaTSLj+m6ii2qZOucwNWgXB8uV7n5XbQ7O1VBGEtF+++ciy0oKomWkhtiCkA9zHsfmLRwfe+zJ1SAvYpMMM3tDFpffQtXbiszzTtFJn5gxcpO7fEMlA0FW6yy8H9jkJEsVllFRiDFwJ1DmCKrln1Tuyly70bvLOMq8jvp9F6REZBNi3GlaJ52H0uLmYjB7v5G+xS07RZcIU6lubJbpL1KMfeqAcdQVbD5e/sUfPEWMgZrnwJTV3fRvfYpOsVqmxmk8bh/9z5LGk82bvdZpJuZWJqOMGxNfBoPY1TH0TjSeCwIN3JRwikegr6FT561yDJ79iJouQ4SraEAYZP63X0WmS5CzqJVF9I4LDam4kbd+yw2T7mN1nL3Wbbm/UsKhh50IOwSIdXf9C1/Fz+IH+99lgrAKL17n4VykRbnHu4+C43fITxbAeh7GBw/Vdq9+ywlibih9z5LBWXGd29bVLmYW1+h1/ua/PxC8QT3itbc3HAbK+5bkIVNtLFi8BZwYc7tZwi2/ffC6TGSgWF0MPa9MLEJEZzKYNfymIjgfndHO/xTACfoKmvlufZZ6laykBV+rOQCgdoNRc95jyQEzbyw/Y5doOnvQz8xMgZnmnefwvuMV96eZiKsC9Gg/dDed3ZD0drQlDT4ntjkfaxyLWtkfBYpS2C4NZiepXsP3X7QVvqdZedmbS8vCAjjNL7dp0BXiQWxiazdIhdqmkAhiqX2SASCSNkSoIS2tS49b25cnoWlmDM+I3yL5Kg2vpNudxzV7AsDKDyxTBerTmmJh+6Nb+svNW9898b3u+RSAiLTIlVG4971ChbQPoQPLUykrXkpWZmgJTZGwWCswr2zawEwLNfsrguh1Wg+PuUNj+Z/yjYg0Da249IgDIbAwIvNor1oPhrafy8uB7FoG3tAd+0K4UFU8124tcCUMjBXJn/Pq7CANKl5sYKLifIdlo47sQeXWkQLzTILQm/YDEtmXty/0uYtPEtT/fgeq8AjkJFk/biXy3wYTmLAODs3sffJDlo3WvTGzFFcLJ3kxd15E/14CZh6FSF3Gj91ctYqQvEP+nOJ7mO74fx4JGh7HwPN1ay25O7kaU5oKKZYrBqPwHryXG7olDCA4KPVDZ3y7W++O+m0B8Lc4C6gO67FXXhjwkwRDXCfy+0eItAGxRFLIO6ZLMezc0gQiNl9Ng4C9ayuwMT9/lk7Ur48gerAy8ZBaDCk9OQNdmM5LRymvkF3tDdtdOO8vLeN0metOi0AV/MGV7I475qUXdbU/9K+XJFn97gYFNDimnoFC8EiPAM1igVYrLvVKOGn1G5MWePAeM9qVmSspL6fncWChty6ZyBPc8YD9zjQA3/cxWrGYX8od+8ml81d7vAz0CsvBp22qVzPo611vtdFzPYDEhCbcNyG+0e1ueQy7MHsXk7Kmd/7UBiuB5dA2u8+aMY9maxn/X+5djSimGYvC0fKbw3qNyyKcdztUBNQrtyNbmX5aPF1xfqeYJIWfHZADhfKuG/BpSQ68u1eNIxqDPchNqwTi4au9/jyrRcD570WDI24f/Ulq4G0vSpK4llPYn+X7i22aYyeZUW262P3BNKsICG7L7xiTjc/GJ/U+jO6iufMZ72M3kvpiTtuuoq5eBPbCbJnrEVYth2fcaMrXr4L08R01uGunsUPkhnP+PWbERBQBJqXeVof2IeZYxYCETsnvQExWSzAHgIZY0rbGchdBluLUlml1eg0kAyVQPs+oovG4y/Tep2e2xhoBRkYbsVqehqeZZCFut0W2kIsQLutYBF2GkaK9qYDC0oL0U632Q+Z632rocQBYgBxz402ZSXFX3zlW+PR+ubCrd2LsInNKKS7TJhLys2VzFgGYGG4iPZBtjbde0FqxBo8g/vkJwJg3W8ELUZnOTvffMcn8Ld21raDURNsFhWtaxTXczKV3Fv8dSPAEwy0X4RvbapYpRvlLcvIpRILrWWtLwAFvQ0njIPyLRFyW8gf4cE2sPiE2+HQwzQcP9xLN0Avp05K68/UpJlNE8KkOwHfQiiCdrekrOEYi3A3iaC1S9duOrM8v8VCzO3aLl6yU2zMd/DFQllMxNq6ENpPbpzGrc9TcxIDWHQ+/TJaG5BSidy4ZbT6XBEsWmovQsU/R9cV4MCFtLsAdmMcDER4KIS7KTTNSBDqL7ba2e9pYzRey0gIaE1ruYeH1vHRut/JBi64Necu3k0yrCkXzVy313JJFN+4e+eyAiDpoDSLNK4RIPcriEpz4gLiE0mcUA2rMK2DNV/QY33aoLjrC9YzIQzEgbu270Cgtf2R6SCpAvSAXe08Ct4xKY3YhYmZPwHaNhhzP8CdPPp2PUnyCdSNHm2H1gBluWRFuiw+K4UBNsBlVTCUhdnzzj1ncVkKzEdDdQ44LYvRCPHd2zcIC6blxqzFxNB8cEElunSZh4VgGXe/x/12/GXSMFTgzbIxFo3V3EyexcN4hJtLtHEOFwVTEBqCmdtWu1HzDaPW+MIi0dzu28fo4iKxUmK6VTwEiXJD17snbx0yzdmeTjGORIz5+se99QKC2hDSICCNAfNL2ohTxbpdQY0oPZvAy+xh21iL3SYIksRduvflxKHcWjGdfbQ9jiNQK/oSoFxHvPW9CUiEFwxu57uFCyCWRamAJ8LLVQuOtkWMD9DOtKlNp9wYhPdRDHq3v2m/gp+4YDuE5wLIet1oVK4O4eRfc2E2C0HAMBMG3PPF29dBWEwf9sbCRHhQ9G3yvFgwc+EW1A+L8Pktgbr3ZyI8N5OmrmgKDSgJY158kTGEZ/Lf27nROlVGYG4Cy9wYykr2CXPeiox2ZkUJjrilXWlWgvDR6HdfrXbSudy3IjNPltZ3VpGFReNmto8RswfJMZ9tGLhYvMVIeQ4v+q21vRVZmD1eAr5JkZkLWkhz3/toeFEWVKy2ioxilXK3/7KQGmN4B3WJ8H7YUbyhMwVPzDMJv7vi1XmPuV3Er3gGQRD2RlIyu0w8JKd/k+Zw+mIFJhbTLKx5oRn2WSwqZouhaRg+/jYC817MyAO1pwAAIABJREFUSaBvdCutxzxj5rtJd3UO0pPcgs7k5lZhaIxxQ09kpYzH32nD+m8tTmkxP8a9gD9MTlir5uMeoL94KNSsZ1hr8Zf3LyjQPZCYNuJutAMBoc1Z2+D3ntnm0WgoJsqdI0QyUlxRrqVg3cXtCULDzcGECVwMbSz3RmNpXkK5AoehCZT5V2iVm1w9Cr6w7vXh4r7xWgTjN0RoO2YSBnSuZDzmtyWwTbopw6x4Rzq0n0dh/iQCwv8jqXwwTNqxAWlojN25DgWUtBiLQNtzyToSIQ2NsW+s1TbFzmrZ2SS9GARj3xB7DO2+FPQtcNuEWlBL4xA4TOT3LBshXwu3IDdzYc0w0WroGy2bhkYXLhurWdsYWR7mH2PX9j9Lh5ExJQblMlBArsU63S1Fubp+K9XJPw/Ksq1bb4Fb0KS1wHAs3CIkbkzcgkbvvriYipKieLb4jbX1nGTB3Zt463IgJAiQsSx0/kYrbw9jCojSTOC2hWl1QSzdIohv2D8Lauz4rGMrSvtz4Xgn3FuJkVz1xaRtT2rr9K48YPdBgnrUvdCHpMt8ZLE7de4LgrGdGU2apmEWFwzmg4vGrFKMhiowtYj8UAF3gLJtQn3D6FdbsnCEm+XYxdv2+MawsO59N8tHAIPSLBR8Ye0LLvQ+roHMEW2KTjQxYdkCMvETZq+6sQX0rPgkLJvAco9fCJLDvcWYaENp0aaLsdretdvyVcbJ+zEDJWOTL8TAoma3jIFgblEbepkzxlts2N2cfDF8NDJB9w2Kk3sjTrq7yy/8/j6egGW1O27bYSH7W35wgyCzfASUleAh+NsW+lkza1VszPIRYkkbSt3650HJkn3nu+R2NfHChrce4YYyY3IfoIlXy9+aeN+9mti76/tqAquJFz27oEpCzLWjRVyrideVI8zcn8BrNIt4CdOtJr5Rtpic9cF8GJqpZzVXE68rZwyriTE0ppQlW+vkd2v5tm5iAYN+x401Rgyy715NfL+bYjI3jLGWz/tWE6/lY/VZWYxBiCmOzhdZTbyWjzAbU+lrsYAEizKA1cT3OSCUgkQE67SFdAtLX1cuumJ6qWAMLY6gtNY6+V2unHf7huQHoSbMMrVlVNc6reVb6/T+3beAyLTYPLKI3Kei+i1KoaktZj76QuT3HBCDThPz6zFaabSFOd8FRauJBdK0C6FZTbwFVb7DpFscrs9aPvfSxMay4EOBP6FDPAzNJakjyGritXyEgn/s2bV8vrOaeK2Tex1X5vtr+bYO4XZbVhNvc+7VxBvz+c5q4kCc1bWvJuYZWEdCs5r4LvziqvIQCNxdGZkmlpDZ0mFrTCEROHQV8wVf2oK2tXyEIlQymogv6ou83fHvk6K8TzAt47eWbwv/bii7ONZ6SDSs5dt6EZaPi/ydbgHJ9RHUbGHPFkjdxxDsuRYYi69es2tWhZak8REr329dH4SXfqwfVcxlLLTBdi2JubxLOjRYxLo+y9CYxrsR2Vy37n1PeLrrYNYnXnfL+6q/oHkpjsqOza0mzOvKeSaBMzbzzfJtIddd410zA8yyBVi5dhYeiqBeAP6+rs99EBK60vTosa7culXoit5cRddaobsOp5qMMlOldo2JtocIWCH3PrwjoYBJ9/Al9yg47hB8VNrf3wktC0OR3TXmocZt0BKwYjbvEZuJ3e5KyhU49GAFg7tUcGdd39Xi3wLCz7fryv+6z/KrFNXCLUNXqy71eLexrxSXSba/0A7wCtzdXKFYo4q66pCLISya33RAjr+vhbszOTE/iygdmuVbC4eh9/iELBxGoSh2/6Wsj70FiiANTZuXvpbRkmauiIl1wQBoeHc5L6i3cLsxl8BxGe/mDpUMoymGTkNvT4H7GIZQrcbvv3d3vzSrjcA9yy8LRyPfDTcwOcvGy9jU6Vq4u74oCyc5wsXa8omYnwezB/RUfsDSlcSoaSEXloXjJYgFBd1dpa/RRhjAariycJTlllC7l4WzP/Sux8AtIAVBXraE93BnNUiHEYo23wqCmOxtruCZYO8yZVJvi6cihHxfArI7zTVHkFmjhZahK9DJLarbHr8Uk4tnxEPbnj/YNcFZwhsfArF4FoymSpNUyESrb+WdZ6r7EAuIfcyry5y4FxZyj0eoVpxFvdv5VPAln08ZtPlWrTzryP1a5HOKjKvLOm1DuI59oB1rgmF8ZdMIDou+LZbKUlJ+25GGIsNc1pVGLjbxPn+z9hhpK//ck2hhjcyJKxouqviVdduTvTyTIhPQe25h+pQbi08x7xEYZSmln+9Tj9GFcFAme+5KsbE45S5sqzwCX0pq/PBbQHy8zhy7wWYCBZzM+FbSuUcrGSRzu8c911SBGbeRtzghmhn0pBOmYjLZGkxCGAjAdiWsQIcmurFKIN4Yxd873s07LQqNSQNa5IXK861pdQy8p/d6jpaSDfHvbWZmURCca7MH13gGU7IihGMZ0OKKCdD7PqZZZgoDcTtvHJpYgRb23HZMLJ1OW/vOHotMM4f/2sq6NjwtPBosSJGbaI8AnSQX9hKPirsIw579QZh5GdYLnTqgyLOUaFgpew1d5uHvrA9XdZEC1owl4pLbRFzgrKQCQTWGLYizZvg193nLMVh2VpvXcGPhWD5rZaN28VfFYOhKsf7kW0BMBFNaMFp4++/SVjSqPYxtduYZkooR/Xs1KmbFMLTMXRdStzxuxTZIE9QRCpZEYL6H99BgBFWwu3UEFlVQ6J20YMeYGZs5chsIKV92QY0Ih8AE666BsHishPdWaeZ94gYMSZvVL4qg8IMR1d9oyPaMENt+gvgDPTGWhTFPgS4mBgrlRiVU3WMNWTOuKQtpnhgLPS0yy7uVdcZHK1ofmvNZC1ipXuPN/fOMtDoBpsDutRU38CzEmixFnkNnjKCnOdDgbfxSep4TCBvDonitLb4wV4JccznuIiXHe6EItxSCxWyt7t7JvYOX0vezmFAEFMx95AZrRbjMaRUmYRfX2C8hrF/WWVGQiWEw2eKh/BaTAeUZ/MK3aV8uD62xGgFjILggybsW6YrpBGOsyFYiIhKtWTeRFTaT4vbR+hap9xEiLoKgyo7zwq0xqU3IegMHzTfP9hQIHaIjLmGql5Yxy660c2+erCAhw+QIjw7Nk6tGK7EwtLP3mafnMCCXiWb0XPNES9qRG2WstGbzJGi0OuaUvWme/Gxzyh1jhSU0BNECeooAbbmz5imGIRQEgitKo0ohN88aV/MKWO46mpgn18b8WKwQ3zR9NGEd0Mxvm2fWgpAI5KXIm6d7hIOAitHMbwu3jJNCNPbm2ftsTKMFRbO1It5HmRtX8+wZa8Ltxh9bzyRuglQgVM2zZyhmGSyx4o+9LQjNy1dHwD3UhIYQsNpguY8ew3TwLARk6xEMzMCZ9vsoM4xE2PjzK8EEo3Y266J0NiJtk+ZpQsZJcBB23Tu+JutkA7RjrHtG+hgDW+gvOk8a3jwRbyHqCCkmo92/6DwpFEE9S/KVztMYtqipeXKP7/U0T1k4/vwepoMJWGJrea/n/xvzpKHxGov6zpUZN6z1vOdZWQZP5CudJ77deMznPjRPgmY9v+v9IcGVzb7O7G7c7TgSFMFXFXNMPZesjuTLoAWz/r3f6Uw7cQsrsG4At4A25+7shNpIkq1gtrd6zd6Nxeca7FmEoVJZAe7DQsdZJuOqa+PH5knz0vRowxLsPGvP499fdJ6YA/OKK7yv62PzRCtacTN7zZNVohVDY3uneYp5nq0nF6n1LDEggYBOnvmi8yzoZWHu9XxrntWQc6Pu9aRwCQmrs/OkcFm3r9Y8JUwkngjPWqTWE398013QsDu0y4LUELrskcVgqmpNU68hPt7d5YNpFQBxGerc6F1t6QvqtkGZe/VitUvLl65yDvOzBBYAs9Y2xzN8YNkWpne1YfsKBHJRyu3UylR80XmGERMLfKXzlI0zz83GYRwBLn+ca7jzxJgY9iudJ0alrGqc0Dy5WXfP284X5w7WsK9YxPo+m2f7Sd6/61na9Ks1T5ZdLCAe2URMG58syVdrnhTUDc9vnjyF774CIjuFEfmv915CfUyl5viygcoqdAKJuPszld9nymUXqvAKhcmC7Mbd7mQuFMLCZY28c/PdmMI9JvE+F7vjpm1c7XnutLQA39jfmich9q2yV9+YedKsFjdtuC1dQ+8uktYm3p3XJ+SsF2Z/Nk8CJ6i851l6+O64X6d4mDEoheYZpIiF3N7A1qD1pPR4GsV6reenzJMF2TQ65vdd87zbIAXKFPd8LecZ8gLf/sgVkMWvWDBMIWfuEgDKlvC3d5dTEEqDY8btY0Sjc5UEwDeUJIi4+8HSfcP7pRPDxOy+SQVQFmmLjPj8Amc70wJZ7+4sizYgWZWtF9l5YtC6WhiD4F/mStC8m1+fMs92kTGO7E+VjR+aZ+fEYxxWVBDp2nkKYGnxAuWwXVzSupp7ZiEW9zxZYkH/Pc8tD7BhLJsmoynGo+AE8vd6fjXnaR1DXNzlDV9knjJ7eDSY+6fMM+zeOzT7Cgj/tVLYtvC5Ugub3s5363ox2QtutNlDK3HBboyRd0sB8gEFjxbVBt1CNRZl6TvcNb638cngVO7pdxaakNxwkQq3aKV1MXae29Jz51mlYPsSuZjmyfRzizD9h+YpG0fbsoaY2eJ/bJ7GU4qTy1gc9qF5BgJFh53nQld2ngsG/KLz3LadN/J251n9ieD7Q+v5ReZ549mapz2lLQz7lHnmYtoT2vX8snmugHBVTFYcsB3DF8HKJ/S7sETrIiz2Z3H2tI4NqJ5Z01l5LhduMV1SgLQm7X43SV60L2bnchjvYpcEXv5m42dbbhI2pprA1XuLpTGnD81zMUD/f53n3Zz5rXkualjmy+/Kvn2ReXLFxWFtvu167pECX3Q9t1IUs0sAGdMWRO163vO0zvj2Xs+vZJ4dT7E9m83ze66A7ORoZLuWfFEBGSZnsm94tRd3tuCCwmg85pml4OLQoLThzaxbiLXNihcpW9ars/JWKBd1a5PQOKVNFz5d8E8zw+3sPI3TPAmX2MvzfnfPswIx8dfOc9GqO897Efd4iLfmeZcHLLN+JfOsc+Nb86R8zNPvvug80UlqltvxtZwn5cxycL/to8h2SQM/W8/mWTwl+2WcLKSk0c7zVrKLlZMZDIK088SvP2YFZGuTt+DHLq/f1bws3D13Z09q2rb2b7k7mJ1vXcBKS9hlxTT+4f+JPfYEIVk1wWPn2skuiEkI11vm0W/FP2ALrq0r2YKZnaf5CdqDHrw1z7BdBPFD8+Sbg4+43pqnjUMMIRN0z9PfxSQfmud9Dsdb81wY+z1PzIERCf+u587zLXeHUO88MSY+spZbwHTPE/MGB0JD86RE3lrPe56VfFO8oYC5r19kniD+ewrAB+eZgAiqt8RzIcsVvAc0xOD+28A2kJR5MEBSeB/BJS2HKPxkaNzqQtaf3foATGXCtIGgy+ZhadKaZqtVgKOSFrXju5WOdy16BUcCTXsooUh3nvdxbgJ+gT9/GoN0xklNlJ/N0x4Et5Cf/NY8b5RtB+oImL/SeUpRCqLrNlkCxFruPDcxcM/T+qLPh+Z51/lUUHbPc+HxX3See+yDzV7u1L2eH5onwerIvE+dJ36k4L9sngnIXZoK40OjdCZdNcabcuX7Vxjj7+sK8Qe5ZJ2dETy7nfgayq3pfCvlyoXbDSgMGAw71+2hqN/5ovxIDL0bUNVgC5g35crls2NLuGhfvnXdQnKFPjRProB51tgsV6gd6nueBPOtlCtF8GyeskbGthuKlfqypl9knlw+vj3LfM+zjTHKZg/w2fXk+phn3Rl3nrmo1qD1/Ernyd/njn/ReVJOdaTf9dx5ymhRlK3nW/Nc1/bL5pmA3LXWpTxJJh9vUauZJAK0rpdnZBps0TPV2+fIxhOXTA773rST3xfQ2bAqkPeuzhhEbAOvp1OZBszH9C4MPBeDRmWxZNZcmV7vWddr58mH3T5eH5onJgehwXR7GGglr1LEO89OwjJm81xIiqCf5jJPAhcitc3J5rmtlXIxLPpu2n1onrlSIBY7T66i5AvXaF1MtPnYPK3nbtr9rDpPcBxe1H246/fA4FKV3Aa+2XYyx2SB77bjHC1DoJhk8cK2eGR6pXdv2IcAWNrPbvjdMZBZ5bsaQyceWZyyUhhjz80o0Cd0fNvt+IjZpEdlQ1ZAaQn3MNZb87zPM6cN/Q0g8Z4nS1Td90L/y77JDt3zlH0zJ6nVZ/NEU25cvYkL9MFuIIi3jWvzBMnoDEk0a560J4X0bD2/mvNkZfYUWWP4as4zrW9DeecpdU/RvDVPitJabEM868n7sJ4U0oJapafxLYW7RVzvLABC2lgx0QUOCiwtGC2ylVoWjrax4whCsX1T+cAm4m/bDY+A0HQEhN9fAzoEbRcXjH7rLgRxUnWYY9vWi2MwBgvGIixwEAF8h4tI4LowrKwQLbrzNB6QlmfzbMfbd+55ynzYN+F+1ToUfNq8COfO03jt3TS3DrBsbKy0xeT+NM/g81zV5imm4GYB9r01T++UNvUbPvXiz+71xGQ2gJsnxUERyVbVp+vZPH3DZqoUO4H039ys8Fyd9mWeskWhrp/NMxo0TxZ015MwUyZwY5Tunu/SPLlYC5I1T0rfPtgqInzpGbyLznW6NAbzFO+i9ZcchUFABJYG0K6tB6BfEQksGLRjmzx7Ga1uUibQRQgwh+CdCxFhLDbNTTOKGVbjC+Z9m5tCcgmdy+LKJnkHLRK+iBYghBZBpkpQ6/IOAiYGkSLmz1YT4tkgzJ237RnP087mYtwY3TxpRXPzHQvPlWqexo/IXCnBrtSyMZqTlLjf24SicPyNkBqrb6BpZaa0GOaVPvYcd8zvjNXmFfeKULM2NKV5CoCzQGIB1t08BcPiEIG2FLTfNE8KD+NScNwfWULzxKxozAJTgCySNfAe7zBe46PMBPEE0rzQpbJpODaJFYJGSGprxKJ6n81VKXPfCq1rnt5Bs5vrnm1unugie1idDaZmDfzNnCjLLvMkAOD91ieGN0+Kk6Cbz9b5GJf0sUzmttI1zzrti4eKnd9ZEO6TSa3Gl5FCCC/piN4GpmaBb3+bVgsMbkITbVNoARW/38C3ZLM+XGIWBN72/Nw2ks61AT/pwsgmbgysSM+A1WPItFkWqgo2gofB7A10YSjCLI5YKDgouqQFjbKtSeuqwn+3UFy9mkETRq6FDUjmu2Iki26RzcX4JD24pjQY+mEq76PF0c47KSxZHBk+Qo9u5onhCCfhI2gdfYDhaX7rVDbHHOtWgoHRbI9ZoKlZeQK6B9FIubK+vIr4QQIDf9CsLIZ1c1k376wbomrDzoKhWCkQ37ARm/U0T/MWu/D5tzQaz+Eb1nqbqJsn5jVv39o6JUrMb9FlKw0JGAVI2Zl/F2UHwmKOEjdZSvcpa/9P0N737sVA292jF5X1ocE6V9q9WjViXOZ5mwAjRi319/gAgkMbRfy+0fHImGIPjay5s/oTi2AXvosGp3kwxbMz6mhsCxkcPyiISW8w6X0Yml9vR3jb8ndcGKHZzvC1O7L4pVO9p1JWfrJ7W71m3rJh4pG10P4fc4GybHao5hNwRzVfa+6EERN4ZjuhE0I+tP2qLRtmBQg6wVGxmbtVg7rg+Xs4Dw1v3hIUNe/zfXQi2BUmdeBQu9UsBOu9xW/VetD8LFCX8VpHc9nyhFLELKc1r4qzwzbRvFOQlx8IH35daDwLTymyVIuWDmZv7cUge04N7Jn3UOKduvu+fsGHxRYdYtLeB9O8NdQWBvOboMXwwpgEk9N6CLAC0o4wDWhxA5K1ARmDVfEVk7Bgvr+nxQqOCS0T2aHyvh9WClNg1DJBoXBpZZovLdPGlf+vOXZED/7CHdl2/QSWlocD2zgCk1hQ71mwoPdxQcQ3FmS7wncOt7lxk+q40QYn5tguMLWxIXzb3sY36ptMy24yowZ6tOh2gKknLlfuPvuQZfZdyo6166onMcHe4y7qM2wMLI25uMRK3BlrvHtl7rEyNDxLy7VBG1c9hv1tlQOr6Pfmt2loz3APKQAu2LaHakeeG1ZrWL+vfy8FxJpVNkEoKQyCtb2m3wvI3UsqOAeNYQLB2yuFZTYRKxO53Rbf6iNFUzGRMS/LAjZtQbbLBn8SIQSB25SaWxMq9kan1i2PACNW422DSXC3bYzCXXGh7g7r7cz6vsA45kU4qWYMh2FzQQJjcvkWLLjHDJszZsoX78x5ArInr7bjzgfeflfoISajHPZMeoseiprg2NisGwhFhamknLdbfShfvw897T0LIbFOxpsLW0PBu90Slwh/iC8lRzpnpHPpKUrv4E51BSLVB4C1Yv1cdVrES3tKcEBNO/a7YbutcrfBoHeJz6wLht82RvXvNWZjq9wXH3P9CCKF/j4+aR/k7q5d5726fWQpsiwsCA0RYK22NgL13RG3MPxzjPiuW/bUBtcziUtlYDULCAqB+LuptpuZfP09xphl6XSjFbZQmwXBpfC2lWr7A5iX+2EhpKRLMeY/Z1kI6jajrpEeN2aZl6k2FxqQIoBjqsZeYM+1tYhhhyxs2DSKAPO2e79Qi60HIYRcOIHnDXupQTjGr6Gdb4Rm9pwUe5aCEGJGa7GQFc/wMKwToQlj5++1fDWftRTbwd5GLCH1LQkbgiDuzU2ta01KGl0kYypFpngkGvx+ISLoiu94LR3z0JFx+EZsQim+62/1EML43Fj2DJHtDF9jwHdxZAKynbGLAewjLD7f7+sYaEDLvO1sYhIMRZPSvPWXEgvURynNGyqXidzKvoW2YCxMhDDcLT6kSS/gbyEmCL/nhufe0YDLvFlCGTnfQ3xMsQ3o7i7q9bYVVNc5EE3sZlMo5ryadzdfl3m3SfXdu7Y2/Sw0P19M41qoBYUjWWENFrF6HwcQVEeQupp3UdureRf2sx0R1xIu2tW4cu8oGWPvOD5uGDdYlmqL3xY5IbvETeaGuao/IUzr5mxv5G2ZuvUuHZcgBnoHMny4eYsK942EkNC2aezvlBwraLzbu/e9gHQMG7dp8SykGQMxey4vDUX57hzpR0C8YLZtYC34zfRuL1yZnUzvjXzljnAnMMBiurYpMoGkyRF3hXDHbrzbrHph2dvjdc/bWAZgggkk2lAWUtWSFDQuYlIkrkUXL4huQZ40lOdo73VHBe7LvNwBgSXmWli/he8osh17MRaLyL2pxlxygwsjxri78e9BMTv2xURJAUufstIrhHfjcuBCwbz07J4LUozFIhovi288qzSMvepOe0o64qD5utLomztKGJd5t0n5FrSxhGIPbtN97AOlQSGziCkQyQQKmtITa1HwePDdRmIWZFGQXoyZmbgtD727aUvFshj2DtaF2CbO5doF3HtYyd26nuB1NiFzyp3iSmxX89XC3IBKb7c7OY1boZH/XhdiG0CvC2Fs9ZddmP4WQ+3Y0W3h0utCLBBwtfC6oAvj5pt7l/lyXdaF2Lad60J0VBwXFH25EtyQdUG38Md4PW9dMcUeq7CFQ6uF1wXdcgfMa4744+5uv/D6Hfv2cqZsxKiswvYRvhuB29sRrIuvFn29ZQMUC8HD3OuCLpI76Av+3oI4NNkzanbsW4D1via98wNptLUmXhQDhPhtQ2gZAMPRDkwtq0EzWDwmq4KkZYA9aKcFDCi4PWC3sjAUsW8tA2xhjnfFAAiylWc0Gc2AKQT/AmRCiAFoXpaRFgtDtQf73F3PYwABNp81GATacT25CBYTI3BLl3lXgRhvZQbwUFtOzBIbL622CmQZYBXIMsAqEN+IAcSA1qPDL9G8jpMCW24al2iZd5s9e5dMF0Gx51TVqL+bM4ZF260T2nhkFYhsYL1xV4F4V9Wp1sc7ub4ubhlLha9WCLeb+yoQz3RKAYW3PRC2Wz2eEk9L0OzBPj80C8Jd4B4QlC0g8YF8SNbERGj6BpsPuUjcPSVqS3c9I0jld9NQlcr6e9oLwQTHlbqG4eJL7vkP60JsPOJddR0n0HuUWjB5wfIK4ZrhasI7ghhjBW4U7IYCkCIVCzD/Ww+xxzrYi6m5G+ZlAcVIK4TGW8GPYL3jGPy92m/rsUKIebkQtPgNzxa3YDzxBA1fbUtd+2lmLnPtQLcceg9C8o4O97xPoIp5CfQeOFPXEfPjzoaFo3xoeGu+Vtwcy2iJJ2rm5u+hv71nhXDjjq1E7DBSyZO7PKNadhaJ+9VZlhW+Edptui6hgUcJyo/fgqk+SEoxNsl18dExNqZcpuavmzw3i5tQxd8eesnfJVT1ji1o5mZgoNKxaV4LWBMG307zYrQbJl7QbH9im0h7J0aXi6cp2/tI8zKhfh9MZYNmDOd3C42gECxwltC4CAq/2xy27iMYvgwLTbtNuav7sDCsGI2d5hV8Gs+CEts4o5k3KbAnJq0l9K63DmRlBWheQkDZtDHaxhnGWiH0rjJXGA5N92xI3+VtUKz1lHp36OUjptqMVk24MfHGsL5R/QyB34NOKTHCIQ7brif1RMDAYpJtZF3mCi3NdzvFcMPw0CYFKvCjnDej9SVlGysgWQoE2XPCM7FcpM6AM7ncHC4DTb+9cgXXBZv7jUxsbUcTwiyFSRG0zvPrwBqulkzbghazFAJBCx1TZ2JtBm7XccImsBOMEtBS1+ZCkMOCLVNnKWhaAXaWpa7igsathyjYtHFIA9NGXbk5mKQYy718dIy0u/0shTiQr71HrnlGrMIKcEHKdPl7Pjp6SRK0J5KlYPEosKBArCJXwxpj6t09z1JQNtsdPR+dqy22kQF0WQNWgvJZy5KloIis0ZYHZCkonD1+os4zxmB+vukiZMZrjdeyuFcXG1aKIq+3b5bCHLZTTpbC3yg2SrqLR/TuyOhlXguB6XxYBqMLozNNGGfPWQgdaSFu2DntyPUw8QWFYUoBscExYTF12RwulkVktbpoPVqKj9gxWu7RakE5yij5O/9b5iXoFEy0AAAgAElEQVQ8UG2A6hpPSFbzecZCcw1Ym+1GXlBpvDRkyOWUgwVcJvEuMZB5c4EWBW1hzY+AbiNvGl2QinFZi3L5xUAUw30OvHUigLSgsXR1LAJXrZO53CsIZqHvYyjEQOZtjhRVVxAWMd4KDgsrJuCGYdQKkoqBuJL3+eoE3/usf2XIvtNpuRSyrFbYtmIgmc77eAeWmeLA1FsjE4TFOi0mLWGzrnguPF4xEAsiecFqdeFfMeDXrYB4mAnDPKv5yiuT/AprepHBC2y4ZLRtl2BIzMINCQ7unvdL19I+CNrFVNLiFtAEw+EQJkyTO7N9dDEHQnrPgiAzkf7Or69DvZhEoM7VMN5tX2q80rAItePF5P6fRqrVEEHzTm6jd2FE5r7LNzBdoML+LhUZNoqGRR8+OItJ8dgZrg/V0leSxHi3Yz2XwPMYilAEghTjsB7eaa0InTFKpXNhBKwYRnq2S/qVKwOoxxqHs7IPJIUuTdzhn54plQ5q1MnCvYvrxe2UXufq1Emf8jUG3yHYwdYpPEG89c9F9y50kJxwLS7L/7M6FJU5bHkEJWps7d81JsrX+kocLb+7zzpaR671wuwp93fVpvsA14r2JZX7Y9rQx5nrLUDpeCsCxVR3ngNThvn4e0x7u8cWjPk1AfcrAKo7umDVJlFZMhMgKP5OYG1adr6IRcVc/EruWIhS8RCBZh4xRr42LW0e3AExFreoIx5odkLJgtCOGKnjw7hSmIZbRNsROkQlFJ4hmBaXdUUfAoxZuSy0OOJ37JmMmnHSTAJvcYUxiG+4BbQli0MrEyRMyX0loL5Lw2Im3+TOYA4uTUrE32y2sUCEiRXGTKyCQBXNaFFMT4vS5lxG77QWlFdwdutEADyDLjQ8S9nRbKwGBUA5EtSqOqXMrQcrabztn6EFV4ebSkGGsCV83HHrLMvkO8FbjL0G3+YQUpgip2zMFX066hnfWV/0R9+O6sZHeIhFtparAM2HNeLqB7H3e94K+v7UBASTkkgSDs9UVZsfk3YakebJnPo74vkohslH9HdMQnPxj6sd8Hf/jWA0Ypkwf8e8NAlBW+RwDZeNjZbsXIpMObeOK5VLAhZNC2LWNjBXE7MO/Gx7I/ZKXKAH3k8hEIw6SdI4GJ9laKfX742Pe8GNQmhCjz6yZRYNw2OGCptoL64g65MF8h50E49hLouxh8V4N4b2LWtSwVUweK4Ai0LjdgovjYuBF13NlWRNOxbBdykycZxvssopEH+XtsWI3rVgU0zqe+iHCbu4fcbtn/Us0I27Yz0oig7WMV6WhIW6G1azumIUwtJZMd7vee/GM1tHxHsgTNZy3SzrnpIqCWO8HQxFCHcd3DMvSoxgb0EWXvqGBKQdUlp3m1N3+qiFYjp3AbzYBDDqtuPnl9Ne3J+FkTOt4guLsGWNpJ0wmagsSFf7MfZXdgHaGOR7I1SFMnUo6eyLTHQ73zT3ninoOzQoDWTx9vQksQ2L6hu1DvJ72SfajtZdS0eTcbsIFo3eFXwDHb0/GD4fGc0I86JjK5k1zgXZWScaU6yw2KIUmDVjfZdZaEsLL9u4ZcEEljYW+O/JS22YmgvBzT2yXpQVi7bJG39jeWzsbs+AFBgLcFdPUrwVZ22HfO6Y8YpXO6c8BcYDoUQ31mKNuFncry2iolT8P89im5/X3oki2CPm2v8TC4tFKsPt6LkfkoCUAuXC0AilX8POsBbbkxfD0hJ+x0RtEwI7pTSX+7sAtDMCE6DNFBkYwfONhWu3c46ZMECoz2rV7ZIuE3FPaBBCvkFi+CoLY1HLg5feBdEIVBhjs1YsAQHaYxhoQ26NRZNCjonKxtSwrLQ2bUgriQ0Whm8hWRnu5qJ5O68dw1A8VcPl93MJtnm3RAS6WHSuEA3ZRci4amLDXB332mAzN65m5zKisXmxmPihw4baj0Fv3kIFVgW/+AWzFh9y9aT2zWszkqFvKRc0r7S1pm4U3N2FnoWnKL1ra9KNU/bPva2nCTZEqbE4eRfWnKeAPkF20GKzp+53FMf7nf0EJJg1LYWopWzbBSXdGLPgvXw0V2mPi0YQmhpT7+bhnny66FmDbEON701rl5oMlGexZH+4R6528JnKICL+HviN1qrDor8Hn/f87qRyzyq5xfgYwLX7DDQtnx1dXO3K8uG3mwgmZekwCUYtJurU1OpKUjxtbnIjKJtSjKyM+Ml+xp6GG6hRenY3+sr+sdbbs3ibTS+0xBzaP7JLLw7pINTS0BiXT54Ftr4E1hzq3ew9bQyynNvoO2SsOLMu+n5fPzGKqtOA/b2CPdZjj4ZeaFO9mbPAgSzx5aazw8IVS4YUbvOQG78WOAwXmlCIlVa/3/BNQIJZIya3KReorX3MWq9bk9odza3/6NBO5lsQ12m4/FgBFKZkGdooWyLccO0wWQLArdSjPYyRKV9BiAgYxaIGTwg+L+ja88EXsoEh/Z5fvjvVi9dhMQgCM72tQNGjxso1s6vWWlyD2CznatPg+ua/G43GSMAF7WKUqhAxHbNPwy2+rFOJWZUFNy6ObFuYFqhSYBRGro05hHni+mzaM7AgK0RZVMAWyhbNCFUNEip8QiPvL6XdxhxlsDU4nb4rBlj0tpgoi7Kg1cUHLtA0l8y6cq92Zz4sG6u9p+sGAqW0t7/W+8aDCUi1DgKoFYQFh60gEBzahCbcDnorOCsIFaRwxRZqQXAEaEzaNp9ewdmeu4hQPQQLsoLA3eJHC0r3uIHF/2A+FtKiLmYn2DaBWMHJdarrZCjRdnoJwgrOtl811nZ3LcoKQm36LTYXqNgrwXF/BSHBKY6qEo/gsBZcr0XmLhaLYvJeSnAxbHuMgaRKnRi3O+IKDmFdQUhwCNMez0xwOu990Q8JDiu7grCtP3OdCMQKzgrCnpsupZ0grODc2C4Wy7pSUutFtDkeBKe+bO/R0wnIgrVWEBYavRZhBYcmEkcICDGojBfGWUFYwdm6hRUcgiDmQTCC471iioVYr+AsRGQFhz9MSJh9mKssDmKsICxmZwVhBWe7ja/grCBU7WfsxRBijhWcbXG6Foe5X0EQH/CL0XotwhaIrUVYwVmLgHHaMV9BWIuzIMK1OOZhvWhhwlfdhEzQWoQsDgFZQVh4OsERH3GNSv7IiK0grOCsICyNzacSWcmCzntZrN5anAWHruBsz2frsCDQPd/mPXqagDDdTEw1vSsIgQsRgyY2AX7eCs66RtutfQXBf8uZE5ytW9jDbLZYaV21FQQawPc6/7vKPC7OYp/2rJKtwFvXaM8pEUxbRNpv6y1Wu23T5y3M2hqHFYRFxNJyMiUyLCs4FmkFIfCe+SxaVaaOVaDppEoxKo2/536sIGw15NJ462gWRLiCs4KwtTbbIX1h+uZAgFkebvE2QV/XaLuwLwByUcDGJ64kNCs4KwgrOAuTFx8HIVpw6AqOsSYI9YQr+N+y8/eC40cLdfcCgmACtO0KzhZFCfBkjRBjBWELWhBdLCPwXMFZQcjf5aqtIOyiGhPCsyqYbmvhEwRBdEeU+X2CQAgWubtI5a07WUHYir0VhBWcLcxawSEIBcslB0p4JAjy82KVUq8JghRoMY45sMDobJe95AABenfy0QNXxiWUSpc1W5qt4BAEcRBBXsFZUB6mQ3+x3QrCFrwZU+BIGbbNmiUIAn3uUynZFYQVnC1jWMFZQdjzTVYQVnAIgnWvafqCaRMEca95lDVLEPD+Zs064s0aCNpZnndb7/yu7W6RRWAlFpWZIAhmVnDWItQ8GjFWENbirCCsq2Y8WQQMKzvSbmjBMkJtujlBwECbbkZEGhujYIqgEgmCTb61OOsarcVZQZAj917xAUGQEhewr+CsRcAEm25OECyiRSvY5SZhKvHfCk4WgT+8grOu0VqcFQSMKmgmOGsR1lVbQbjr7wkCN8v+gfUq3ZwgCPa9v93nBKHumAlIglAcVOJkBWELolYQVnBWEDCydW0HPUGQ9t10c91TJCQ2QZIgmD+L0/5Xh0aZ43vBISB37bXNF+4WRvDyNm5IIa3Hd1/tUeAnnlhc/RYcYQAxBjfLVammb+zGTf6rBakE0u9rO8Ncku7SpQXLGJF702TrhIGQnXnnPYJlmkSWAmMGahP4YUQLaMFq0UOLcDlr3ra9c6ufsPjSr8GrC5aNhQ9e47u6uIiNtr9T7YRYNDFXKIM2GT1POdVBhiCgmT2X7Ya+sPKSAzXQK+VO0GQFa73UUWhcZ4qvBuHVxVB+GNV6u1Ke3KBFBdeTwBwwXX27KmEWmG+decpT0maP3dhzRLYk1rcrF0DfbUyeF0FxUNAJju9xlRiA7ZqfF+Gdm2LH59xfNHlfR0RA7vRqO9WyVLvPUNmpIJarU51FKNnwNovWrP0KQbCb3JUrxkJYcFklV7XMgv0lgv+3AVgWrH2G3AraF4Yn8Fpn7yHWdjmhvf1G9mvb6gSbMEeMvB0VxSYEyVzskXQZAy1vERZejZ4Yl4BIabbPUI06OmDAwJIYlmCgN+GHV3L5GxrT+ms126eBdSJM6NTFolAUxrQdBSkoioHVW6R2BW2sL4sRujqLEjas2hXvoDzRdFHM7dPQvgtPL4ax892ResZKuKw199R8WdQuNJA0EA9SaF1ZFIpoQZ21N/INwgmm42qfhpXviDV/T3ni/a3xwb+EiZC/R6f7ER/Xy9KAnZdgshY6lG5M5LfcE8zRZUEsJEapXYt7CIsRZEbqmeTvNnD4ghZli14qnKKRtxFYzQmYWs+kAStQwhjbgM3uN01BcO6OitwxjLfta4wJYTG3xVnYt9iLy4KRV/gxkaAZURf9bAdXMG4hWFEugAsTGW9d7APflUGSZRNzpAFrtsCCbB2Od5kTNwA9tuUmN467Q0hCDPi9NfB+c1g4P2VXq9jthk8bW0u8sLD5so4Y3PvD5omrKB4ZOfxUM2mWGO2CwNcc0JhyhzqEJ14izLKK4r9FEROYIDIEoausI2HjNnUFyyeYVXa6R/nZacczaFs5RH3BfP+98BOQNrmY5S7Cwve0mDGje8wPTSeQrwFcC2CXkiuUOfZ3jG6HVOC6eC1EZzkErou9sQDcK1puaxAsOIYXEyz2hrZiVrluhKieuC2ABUOohaPTmjIXNM5CyLkBmLKamF0AbpG4a8eaBaq/cb83L5odc2z9SgvA7QG7qIul542fFd1Og95nfARa7LOd2s2Z4GFEm65dhJZyYLG3vgEzE0T0XtBf/cis6dauoD2mhmPb2pWaIPibtdgu/VxTAkoxSLN3iUvMjZtYEz73eA9QAxRrO97+bh3scXHDt8czxUvLi29XgYkfjR2/VqrtPdxmioFnsfUh1TGh+yowz7Ds/sYqv0OO+1G1BE3I32ihbcfvHuk0YJK9fXFD25JK2ilYBiaXPRED8Olqj88S0QB8aPfqHG+Po6bZFro+r9w82TDulLRzWsjfTVxs1LeME2P6PaZGMNbLxeWwIFwUxMbI1WMwqeICvjilgJEwAWbjYsGJyUqxeiweBmddCR6rh2H9zT1EpjWljjEvP5cmplC4FdwYcZ5307wYhPBbGN/AhBbXe2Se0Eicx1oQIH9ntQg47WuduGC5YpgNvc3He9DMOyk372dVjYfmRCv/tq7iP0IcfgkKQGKCpeIWZi3MiSLiSbAkgUUpQC6VBAhrRDBc4iXzoFA6NcDfrRFhoCzFGzWSRkeKFo0IWghbqWVjpSxsCgc78S7rQuB4MvGZv5s7QbOftcd0UOJ5I4tcl8TBxxQ1BPGXFZD4m4lyY/jQmXt/p9lNBgH2PAYmzksRodoPv+eCMekYe9/DFbJQ7uXb9ns7oLRaBVP9nYbg/xZE+jsNSUMTEFYuVwYx+K6EcDUZhmVevScItvcgOBNsnECKgff4thjTnIPH+70sCOGz4MHj/Z2LwVqaG43ceygbDEnrvW+r/0h2CKzNjaXr4tIKFmnG0o3mhlFpVgJcEZhnWBkCwI8nFF0EEhMQHt4BC29MBJtQSXhkxTzDQmF4rtX+neCwrIE2e4+5U65b+Oa/CZLkxlp678eglOzGogSUwuDFLAzd96wdy7NgUe9BE//UZd7fvJOyoti2gtU9AoO+C+Q0DuNnXTb+qezDWN+5zXeFlb/REKTTj9cc0yaknNaVL++iPTGcRZSm7JJtIADchzX3tKtnMFHYf8/QOAJfkwxV6e/8ztr1rw9rLHxVBN7KMsJirAiwJyzJZGAmWY/OG2nhaB5z2FJfRKWVuQUyd13Gjflo5A42dc88/d63t7rSIvstK7SFaFwnisM79rSj6hMW9JjmxTRbjoARWWAafWvmMTGadaRaiogAWF9uxsLs21hjYbfZM6b1PVZ3gY3FeP69WUgWlFUgsJRmR+Cx3taUQFG+KRxCShHhwz2OgIdSJSmXLTefsFtTPMJtLKlQJpXWp9hTRO2owxjW8NBa1QzPmlFoueah1/G4mPl9Pcis/7sf0+4I1Y51DMA3Y4b29CYMIK1HMy/s3Udod/74wt4tGu2+aFUS7T3iiM2vc6P4gvzXbTbc4aICt0Vh0jyYUPBl7LWxp824Hhhx0co0D4KLSzZTVDMDFmtPng3mTxAwQ21UuWMsS9o8BVLwyrXiQlWRx/WRHiZ45lLBWZu2nXvRuSUxAOau8Zo1KV3K197TbmMA8+Kzp0BiAFYEM6VAajZNC++xFgXllMume0uXUyKbzaruQjyyte9tOFIKBDcF0mkBFa2lQGoZSpC3TiPUAlp2njo6lBInyKtACAVhI6Cbxiak1hJdKXUumwsPs65c93cKhOSaSEFMDMN9sKgJQgzjgxav7iJ1meCeiBsqyeVS+P+OQ+jvGIaWJoDbpaQNOcKx3UCCcxMmrkp1DTFMpbKZzzSGYHqBjGW7uI+bVqztDTfRP8Urwfn9dmH+MQxtuDv6NcLDcNtFniKgoQjCppWDdrAq2xU9hmEZdz+hTocs76ZLw4dh+FUIAQ65TdzHziSvNQ+3aZG5tG7VkXushb9jmNqKlqH0d3FGexVVjgYVEYeyVnkU9ULmSmH6FEKoWcwpBq2mRPzBjewgHYrQFUiW5fSNUNOqJzuAk/uVQmjzT4y52wClsavK7PehRfDTO4VAQLZeYPFDCw3YznVt2Ej1tt9Ai9d8mCbbptebJdsd660XKY9OQBYawj+nfQjI++3/KXQhsFsHUTse5pdbEVy81pRcxj0/vF1pC8zCJPh11xMvreD7O98X4bcOhnuAkbhLm7+vJy+GJzxZ5BiJJSI8CXiMJBjdnr01r+bf74Yb4eUmWMyFaxN2bggXZ3fn/YZbwirTkCnGOmDa6PWtskH1WcZ8u+EaI/nGNgsPVUBwtv9W6Ni8iqDxFASrzoPAG2WnQlgQBMqqmvdApYRvTyvmmmNyrh3laV1dIQc6M7KN5FrlcvF2lx3P2K+SDBEHfh8CsjDpRawuPGQh0IvWTCP5sGyBiYsZFlBWZzuMjDFMgsu0MPnqHTCkBazAaLvGLwSkCrHqI0qPbhPjbWOfRpLpWGjDtrKspSZXb1G8NVDjHuwRDrtbnUbCUItsjZEIwUJbKvpipbdhWx0mMQ3mLhCtP5dYRvyTJY2RuAjcrxi7YwmsrTF0SnHt/60hQWs/IewWwel4AgzWjro1WchOHR25WCx7J0XVOZGA7NkjIZApy0VhxGOykGvx4zFp/BX84CNc5rX47fGIidbiGz/elXhYi0+geD2yrmvxAylyXd9ZfAJisRDdImyb/e0Nm6bCYAjI1PuI9GBnLWCeOjKGhfJb//DNSe326kUo36wHUT7uooYX7EZ7IBafd6Hq29i5k6YwS43lbKptt/FtVLxdvbc4alG/i/KsQtA8+erVaKNHJbXbInXRrNuKdJtnM/1BWPaogG2tuXOpIpCF37ksNGPnsjBuf2eVKa3FcVXYZexr2avkk9XZaj+ChsEI90JzYjBjMd/Ot/QeriTlUZd8AlhTba7UWnaCWufGdel5L6yH965lT1mVVKjpRHMRL+I97mkb3lw6gkOB8JwWFv8elU1Atu19morpW/j0ggrbwpeBSlNh3g46EVjugTyrdRdlurUM2xN3oS/be3YPXOmckirvwjxtrYT3EHyEX5Txno+x1rBCH2Ncaximp/2NQIB7Dgohp3Hk7Au+CQFBwkhcFOOouRlG8nc5eELE3aHtK+zh9u5cFj29lp3gcH8xzs5F1kcswe3duSwqeC371gBl2c1lK/+y7Ma8Z610rARB2doW/43RCNZ2rc+y4z1eRUKUZceokgWlj7PsEjA2IksHZ9nFzYtJS1jEVNWvLDCzw1jtIa2wbCFWm4nfwiDXrVpNtW5VFYc01rpVq6nWrVqtGwhMQGbRZaosQpAMYMmtMNvKwkyhRdhjCrbQZeHm21U8EGAQlI7/3XMlWC1BLLeKwFt8lsDi8kEx1ELkN57aptmrdfPbWb+NpyoGYuU2nsoaUjbb9JlmI5T+wfA0p4vmJDC071ZOVldhjbbGvi7m1mRRwcZvQ47VkKjJnTNOMYOx7BF4rDKlQHj3wKPqam63KmuIkTeeisfMZXviZg0rjOpQzniMgGw8FY+J/SQPQi1k2QmSrFedXrLsrMnC37Ps4pE9OeydZScgUoKYTKpv4erMjqBRxsVkBUukmcYSgAnOBHUV229XbIwhfUma97yRZSSD8YyNxzXfMl6ySeKGNd82EKsX3wNsjMXf/X5h+AXm/s5kt3FVYC4YIyBtXBWY27OpLb9FDCLPMrJoNJOrE7MIxDJS6OjSyvVnSvAx2pbZ1vuYgGx5QRgjFm0ZqV6+P7O9u9XRbdnKOC4wGIIGQVA4rgGHRREsFkeCRiAwoLkGPAkSi+E2uABQWPJ70//Oc+rMXmftzhInq2smO3vvt+dH1fiuMZ4aZSy7fbSj1YzdPQEu2z/B8zBKpdw7VYwALugxxedhtpt/O0TrA2Z96MqzSxtL2gTHMRfeURJhe/VSMgrJa21PAQrOGFh3kMl6J7f3nSJY67QAdz+Pq9i6GTnvV8hG983IGackglT6onjd6xvgNXv2JF34BwrS/gzucJsadPSWrEBNmhEkTJEsglCnSmdtXSjS7lGWgzYRjNluFu30Ivi7cUWVmlWVudiFXshQBFqL1JZcgrwZHhaI4lOEXegZt3sJiDVUDSoopW8SbGuxUtMpPkJSujIqKT5vtqfxhoYm2G0NRbdOrEL4FSQGiDDzorJcCZiULwHy+zZXzuOj8bYxyuMzZhaZnfmYxxe2bK0nj8/i7kaj+pEJi/C28XQOC++6vZg774QxAwANc5fHZ/wWFZ7HJ3sVMtEnj9+Z8Z2Ym8fnQRbtnMdn4PL83pPHpzgLc2/9K7QS2pUizuNbsG8fr5fHr5KOCTI3iLHFPiGRiRLKBbOVkZKWw7Auab/SezHI33gSqV/CE8rUt/3Ok6zAFBdygwQmtGqLKCEa4a9IV2M4AkIwaqETGtbzlKvvdsSXDNa2q6nhGcaswLRFlgfZ4xRYIZaQxdpjC0JDU7Rtks2iCU14j21GXQ3IOm43WFUDssBd9HQGQdy9bXjUgHgj3nI3DgWvIdisP8PgQlu8sk5Z2HdbVxXvtjiYQRCf77HSRQKwUnt8M4PA6FTUrTjIIPAQFsnbE7dz6CkNeQxIqgbEEFgP7X6PioOilYWz1/8ALfdYjGDuvltyCB2EZ3hJXihFxzyQrz9IQTDBIkwsvvBpAiCM4ibrpeulCMEFY1DnQ5SVEBdzt+1C87vFtJhRqnYRmt4vNsS4hc+zvu717W1rygPVOnQbWSOm2Fi4kAD4rt+NUUy+vVq9p4Xwoo99l5Ij0sJOhArGaN4LL2FAfNMifVG1Fsbu9XvVYbRGYx7H+xZegu6SCuhhbK4MCPdPMIzNlQExbveGqs6ACCN8s+pwh7LK5C28u14E1hBoE0ixo9XwDE/az5IBMTeyEEixLumybrxrjbHbwEWAGbv6KmdAzGU7NWZAzGOPsyijRID32AgWn3HynT2eQajES4l8vBOfXZ5lPBnj7dRZPYXibrNzkcVfpiC0SK687Yh5BFrE8hO6Our5m7jeh4QunfHhd9kYLxYPLxzegIUL/l1jOPdbdLFwngvV63fP8xKUdfsB82ZCH94iBrmf0vl9N1n5nXKxZOYWWtTvhK61Tj1//U5ILfY6eyM6ECzhkrCw5sr+JuzicYWXdUX3u8WvmgSPsxB8Cut3Hicwo/sJKaGwEA906XeWkRUmzCxoF8VAT78v5JzSuX/30jQeVniBhf3OUxGyvbwHfIaQhc72d16OQniXBMaOB/yDZ9jxGD8Psq1PPUPhZZYWsuR3BoW33I1SZJTBEl4tZImh8LvwaveHCOcoO2O0rW95PspOUXdvku/yuNZu5+//nYIgtMlh1E5QTEnDWK/dL9LvlKP2mz4EfkDgEWAZyooJfyjHEhbxaLbc+CJR/S6UMNEVGAs4adYObYlBJo8YbW/td9aIgkhb7wVFiglCnr0QVyix+0T8PSg++uylwGW+u8+h+yl4VrxnMJWFq41qvxsPK4hJexm/EExIsxc6UFYMFwrFG3QTYy8a2nPoT+DXqPgdH60zgqb3DSEpBV40tL8ZI360a2/vx+/zPZTP2HY/jmfatFV7094j5KU45zjRAO0Whe0Zc0Wj834hMhp1Fkjv573Iel6x341TptA6aq8/SkHEZ4RisfRuFI+zwueDLPaGUO7FHJ6oxVUfAqNgiRZx628UQyLgFFIKgNC55N5jgez3k/kW4TzOWjoWWp0hcGDvYFllR87fJR4YAinYvXgHynEqjLWace+eBPcJPSQKTnrxnP7Zi9DKnLXFdpnFOJz04hkI9DkW9CIgpzBbnAv7zrGYe7Wvvsn6493JU3QU0y9K2zPoxeDttge/844ElqfZS8RR6rjfGRcLfFGLomdX+472ZAB/I9jWHYsA9zulMpYNlf3OO1Gq06hZi0pwnEpOLvB/x/KKc1kQYXhoWDkAACAASURBVAyrtjvgygkLQWqZ4sOUyYJdGLGwdIz2jDXJhmMWRNyy59aSCFXE+6xVFlD8q6Am3bYHqnDpFsnVYSKmhZ3UJVe+zDUGbh0D6+nrGf8vA+Pva8XNBUGFRBGIN7FukgnZbvTy6Fw7mu15KcI4Sun+7RQvTEVXwrrroPatGP8ykeKhg3e0LdfYhXDtd2i/hpgZU92/m9gITGnW3XorwUERRARLL0YGjb1r11hCLUpyhrp+pwwyoO1NQS9W2Jh3Zx9rrp5VfSLeCWfUKTyz27QpjVBKNLDbFYTzkjwykLsvyLspJRldIyEkQ7Pdm0/W0YXH5vmLlhhH4bWIaHeN/mGFQkKqrsHCZokJvLAH4VcQMJnlFDPXacOkaSQC0/QyTDHWxylawio8IPA0fOHG9aFqf0AejbAYG2Hy/i6ZImNh6XeLrtCMkmLujoVg+xurWlKgNLcwTAzc4pmCKTLxftuouiwJa7bHBKg3EBb02piYZTN3TNgzFgkGemzfYfRgRDDKYrdQ0jutm1jX3ccRjNxzxtXuOELEoxPsKtVoRugkPnijVXp0YWROevFMEgcUs2RJTSMYMtmmGmi8FrVvciGsbc1X9si/d/+R+Vif8QBLL3M2Rvzc3xkeCmOuJXrQzlqXIbOGbd9O57JQgN3fUpcVtKGcLeDRSQRAUXdD178acPlhGsUjFAf7WKcUseYtNgmtBboQIHh4qTwfUmjrSLQaErh3Ydf1RRIyiXVr4xP8mQXaDUNhqSiKBXrHCyAKy4GR262D9TAf3qsdZqVlvWMPxawHrOwYgc+1hwCwrrJGyrKWN8c89xbyyRxRetaZJ6rFEaElPBSo3q+UnTejpNssvP0dFH+LX6GUIRBYxSyr0AX9WFyJlBImYcyk59GnbassLyHgiWttRHF4JOuC7Rxf/YqAGX/ZzdK6PC35KXSsQCoMtPbCMxfjyFtTWrxrXWCdyou5d/eGE1ryo/4RpqqWoebISNbMoX0v+LxFwYrEeEqxCr/Q2vt59N1gxpiqraEX+cgw/7sJYizFkG/evHd9n7g2k2RlWO/6GEnl0n6DiLEGzgpjrivGUhDCU1cQxJStwFyQ6+AAMVZWxWJ+u6Sz2JRvN9BUmSekxm/dEmPbOprV4mWMj3CZQwfgBHlhDXPhxh40BPP8QxhdhAyhjWePZWjbAAtonFLArDfFohiLLo6xPCZLHOw8xlKQNTQxlkdfQxNjGYHdGMWq8igEKkOzR1BQeN+icBVsealFNFA6UQIvR9gzNDUQZJy2fuU7YaLWK9Ywj+DteS5tp+CBGCM87MCmTkjO0LTRqwRNnri2T8a3hobhIeQ8yBZHa3NEXsl3hkZW0PjIeYZGyPi/hCdBZ9UrhLECBk6TF1S43RItuhAlJGgbdlZxUgRCgikd4VUjOOuQhTkLf7g+i9TdB5AivLelfyvmJeiLyk0REF24Yp1CcbZB3kLVQwxj+Fb6hRbCGR5kFSdBF5JWIFxF2AbMKQI6EuZgLB3LTMl2Pw4mez+LiEbtH0kR2lrbPmqKQEjcl+KsInSKLA9NwIO49L4QDhVk8ZLi8NDmzqOy8gtaZGkZQcZ0ERBhrNCCV65gGwixTuzeu4qwnSnbwMZj4Udrn22ruvuUeAEewji8p/RwoFjLBeur6EimGQ4GKw/Nk4aNA+9h8NHr1QeOgkhRGtBiqbajepgjrjaPwOIXalASVlixy/qENsvkmOAK7iqOdB2FpMUsd+uHUKW+n8dZj7DfX4wXGIT0o++vIqSI1hUruJhrXWHdRMgQkTdYrFiCi+EpIk9CyFjO/f4qwn4/j0Ah9vuEpA6RwiKM8f0V3FWcGvB5RmiGV6sI+/1t1rzfDwLDcOz3t7fyfn+3FPR966Y8Ah6ux0kRGNk8znZKLDTz/TwCwU0RQ2wkuKs4PILCMcHdpt55BAqx+3z8P0WgIO2HeXmEt9Byvx+0iUKsIgqh/2wXTdvDtS2eBJIlFwrIhqwFf5Xi38CGwgSCQyEWrr5Qa8IqDhePrgUPFs1rBfoTyrFuLC9hzIJvW/uwQZTz/USgN4IEhdiNUoScxeGlFqa/+y7yYBal2xIzxdnesZ2MpFq7iOj1YNucu5auftvjFhbG30lVnY7rGZZ5N2G1/RXts+DrwXw/C95W40CeQV+CaVgTtHmLQDIU6EEQdyNdO/bwZ/ejMG7eITmRBbcWDMW8R0OsB1ukuFAuMONa8FWc3YfD0DDqsoJtiFIUzIOJGhaOby0osWANGrZvPRjZDgO3O2dfINKzq0mCayGnAMgTbBfw3ReyB5zscQMruAsPT3HEoTS8NC5FYCHErbWvF+vXDZ3wB46zuC1mX0VcwW1NlbBhEgHeYwYKPWTdjKUdcQkuIVmAo9iaUAljel9QEJklStrZjqs4qwhrQSkwIyQtGdiPJV9FSHDdu/DyBJcR2WRDisMKBhrc8zBWEXdrNWFDD99ZwV1FSHB5L0IWXi/FIZALRecVWXCeTjTgvbv3olCSIu6REauIgTuFasJd75ANDAQpk7W7NEUyZEuaGV9Le7cXiFIsqrgNZt4fmJIiWfeSw1ea/FQQL+M1FJO2eXSCrvJZynM9joHKZLG09TgV7mxMn8eRvXhvDjwH7WDqgv5YeUJKuBccl8cxEckFVh9Eo9BjPUIeR8yZR6J8eRxKtopAWFkcFnD3POdxKPUecoohGMczImj1n20WbU3FI6Q4QqBVhLrrCwU2ps/jCG9WERJ0sJEFQ7rPMwRzQYOtmYQ9rDJLS3GMl/XemD6PI8tjjVkaP4/jt93qmuJYo+xe8DbMWXMKFSt6FvpQDPIhRFrFKblAEfI4VfU7PTiLz4As2juPQ1ZOeD164N2CRFMcBoWRCEyZx/Hb35wKwm2ZnNQgxpfL9jJEErtv/1PpQxkHz0mzuRRjDAijWJqKQKFExZLL2NCUFsMWibWhbF+Cd7BOYbIoLoKzNr5Vpdh7KScQY4Uq32HNWOdlbF1RCOUytnYz8urbHaM1DmGOsRUeCTVa7Rnv5i+tacx7LLSYmEWVtBD7ujI0LNmmU1vjEHDrjc5rz9CgFwWNsXlUCikcLp3Ki0mZCod44s5kZ2h8z9/CONU3i9HYvd0ZGgK5XfQzNDJG6F86Fb3RjyXedjutCckSGQuJwGial8wfQ+vKQysV7PaGDI3xbRP11lg8A4Wt+p+hIQvoVdNwMiTKwFvzqIjtHs9IKv3+qSAGLZ4VMmwzY3GfjBNh3fOqCTSrgLA+1EX7KBVtDHrScQgE3MeDmAhbpNjE8osGtbBlgeSmhV9huxSsaqu5lX+C2xECC3aj5L4pI9NeBfN2L8W2UK8gR8l5JZZmT09lBBCRcUCjAIsyMzyftZn5dYnHxcVi2wXqEQBexr1bwBQ2YRbvF/Qk9CzLj555J+9TEbcw327m7fugqBSqartkB6FhkZdehI6llpms3mD8fsNvhbNqHDI9xugffM2IWdjKQvoeoQqdUFsjxoHxqHMkIwA3xyhS1i6eqeLg8o5X5FVOelnb+h3IkPd2hSomV/4WOqH2tNbS5LdumO2HATEx/i7LigqYr6YNeyEWARFK7X4O0BJWgXfZrooyNjwDJi6kg1WDszpRukE6YHlYGBcisnaEo8Kj39VCCJR/tpIfBIaVX1gAYZXSLYvWvAgcCxkkpd8bo+fqAOhvMmus9jZnFpJ4r3/nKd1r7UJAjHEhHcJQtOHlll7iZ4Ktak+Juli1OrUvehm9eBLCFPqXsEpbW78spIMnYv1YwkW9En5CekI6GDSVeONYHBMDJIzhAReRTfAYQnKxyGh8Qy8GLqUUy/OSjOwa1CAwvNnCS3huRoYR4Om7KCiPS4EWJ8crohfDuoBEv1MC67NAruhF+RSlV/mMVyKGQVhESBAYc/y7U0EMjKX0shMhyfoKXxZ1S2C49N2z4R0IQ2BO4CLCiXNPdK3QhdU+gXisot8WYu79H4EoWf0lsHtrd3mC3Hgn8e3u+3C/cIIgbD9hvzMSDMcJCrTYtjA8kaMUI28Xw3lnnvEEKCZ4uyfGM+hFQDqzvPewhhjf3pF+J3RCvqUXT8ByU4ITuEhhT+CmUMQYF2fn/UJCYxHK7cWj8fAnKJCgodf2L/aciAD/Qxr0LmNBl0WB8xws/O4hcj86Uvptaet3XgRfT7rwIsa4GEH3o5exbG9kcsjwmuf/PCnIMf/7v28UaIvoJcj3UWBh+N/3xG/hXVdBfguZcof020OBU0HEumLkc4+GiiwX+joz4e2q+7ssyF5cGVTnxtj+ruCnoNTWzp7hKsWYuzGKCxUfW9fshizj4+ZPV+kdfltXaXziWlmUvYQKUn5lM/qbOFRK8txvYo1iEd8xce7n+s3R+DYkEHLKupzhhlARTdViuiz4rQPO8FSWSHx87rUQW1sfnZuMhLLCxKWfkC0ebEgsbrew3l2gxiOM8b3dFWl8Qo0WwY3bYr8eUktX8b3Ex7lpyjtkjHa/jnqW9cMZguMv/uzaxzfMUULFWmfp9zQ+tDPH7bDvGesy4d65z0iYBRWydDI+MvVPp4LI98u8EKCIZTupQg3B6VRTHxSnWoz628aChMbCjFIlbKqr8tMYV9sc78B0Alyar8kTGvUC8WEH6fib9YjU5C7ygRKNu7aUvQMDxMGEYYXQ4tGcLKJTVvG8jIm08cKdERUTjW+PgpAZsijGhGWERbnUowRF+yQIPGMhJb5bOjHXAppi7/5677P28L12EsqUiasVbb27S/LCmsscA1P6m4weyIe07B654D4LZYqSwHakgHXLwsutOfHn3PfjfQyBLFz8ZTAoGF7sOR+MnPcQ+O1dILFBxmTSdm++xbvxUJQMI1lCb8qx2TZrPGsxyZPdZ4Oe1p1h8dDDfNECbGnPG7GuZER9dzdoURhJon95gppI28qktH21dBhl2E3wXpLSbDaFFZd9MMisN0J7D8008I4TsyjDGJPdfQuyEYRNzrv0cR3xCKt0Ywv9YOkKirsZn6ISMJmt9j603wJBLV47XqDu7Biz52BYqALDEb7dz01RCeyOL6vKYEh/56FCC/Mi2xSg453RtR5WUtEyUeammNh5KHWJb3x5ETyQNMDkFUxjQz9CGP1k5Qgko8AYlBCpXxc67n4g45de7rx7gkZRKYwEBoubYDKc/qE4+FxWUDpYStZvu++dohojQ1W6W8KEPLh/95nUN8w4d/+N+fHUjETwdwZYtksdSgE0tC4aM3adHVkWjrGU9cObPWrOvMngH6+CgBLL4CD4YuttbFG3aG967rkKLU9Tm/rQvhRkmwV3OKf0mzCjtGL4GdkbgunbteVRH9mGbHL/QI3c5J5cS4gxXKaC9Wi3WeA1hKq4GaiPx9tu5RUCCbDiVZkawoR47hdqSQm6B1CP0rF+NYarbuOebUBmfCwoBrG+7V8XshEoBqKaUyA6z+xxCRXeGAkCVOaNMhoXD2k+xl6bIiHPQi7a6KU+QxGgBlz4S9hY01DXfrfdgMAJmeq6iMYEVSV8u7fzYsI/Qr6oB8ZWCMNQtqGrfTmF0HXgb2OVMH735VBC4Sn6bvcVwFZGGCi2dzDU5I5i7vER+MfQkc+F3FNSyosGHVZa1xXz+xUPUs9dxZ7t2FfoQgs731uIw00aBGtucoQmNKT6B+aUX64ZNAXZ/R9BVIQVhI279PcOl2SJTZowsfYmSakITHsCWAPCJ92sVoAYGErI5PO3Z22ntxIoQla9IDAcLxFsfLFWC8bk1j2nTiAVzqgIVzqLwvcQvRb/6g+eISBhvLh695vbAjrdI4RiQMIEEdaaY28XwYVobLPtBUtSGALJG7VtQQwulS8EdqFpjemsIdCZgfR94fb28K2QLLpA3+pTNenebobbDHrBhgtOtH4zD1ed8BkY/G+bd71/KbR6BrrlDa1Ho6/nhNWUhkIZX/ytWbiwHT1EBLVDYpy2+bg5SV3z/P+3HqSWjQSwJsQLqW4DDXdeSOK37cBOExXwuLaFt7chhXcINrCwbNZPhZWSLtixdvqUllWwWGbRaoYsTOpca8oqVGFBqnz7rY08Fnm1z+QhFrPF81Aeil93xoVBE3jrKMITuJAl3QbTwiLzp7A1ZSYkKs8WthRGYZFFrdJMEFjFIBALKFyMVE2tOymJEtdpUlIgD23s28N4G10TUvWEToviCUNQ86zqOQSugmsneplTIcdC4PecmFrWEtxAi7tlYrcjbC/lNV54bB48Ua1frW061qGWsYxwx4IbM0Pd8dlBpRjcPa+GgvCoIpDORWHYeD7hGYOL3jzj9nT+z1WQbcOPmISWdhFok12UKu32NzHj7hfZruuEkBdhZTv9Z6HQhDgszR6s4zkhnRh9N2stGpdAF9O7x0Ju4dSY3IlFuz9jjxfAbHOj0CwTZliss5gsNeEliJjWGgBUg0AbH2+X1eONQtNCCNRcm7VqX8trA87bIrSDcli53Y+xXeh5LYt3IWUtYWUI0VhIQUjwhfK2BhAmURKhV0jigIuB8HhZIRUvwkjVx7ft0Wi52xpaA9g4hZdCP4ItlCVsMFi1phUh+K5Q0X0EEp9aA9gDRKA9awydh1IWszUQgTcnC/Y2PO1mvbYaE2hKH/aKcRdJ4Gm0rBGgxfluCyjkNL7d3tGOQuHha0+6S6zJArbYCVTGXe3OPsQgPCbGrXum5gZcNktI2FmXeqeyBibZQr6u3BhcS03vzGXvmResBcFHhD0Bqo09JryoW3EzxVhYflgc7hcBKSXrUg9X38uqo0XdN8Sktfa05unIuIX2d9add/GaZVnayGPhHBhyW/DvfpTQz8bQ+g/D6xUgBBN/1xO4LuWMQC1GrU06r1EIFUbL+ISNaGeMZak6bkK8HfgQ3dpHscdXhDbmmSlZ66U2zDEuvCNeueqWzmsIf4xLyMaQob37w0ThCaUiRwxJ9CtkMy9jtJB/P5JgTo4KGU4GfW93PjK0DCIatZ/J+HIEPK3lQ7sH3U+hZRvr7PinKcgepeYl4WQoCCEpG9BeBItqmieUoFwBzTqPwTtkj2g9Iu0xVwTNotogWJFy3llg/25coUi5bZaypgeYRRkwn3dqUZ3V4CZ5QN+uawnm7F50AsdqIsj23DU+WRTrJ7Fsi2rCY/FtfDWICB4uNJQ37yQnXsv91kKEvlN1WX9CUZJAuFOTcIqyXd8ZnMa32wCMD50J+7YSVQcxVzwpFdwWVl6FlQysSDjCmwnDwtGZNzqrbRkn4apZOeHNA+Jv4EhGc/egd56K7wlpAzASXh5CWNr+9g4PRR+L9tZtQh+CzEMuwpvhMT7K1KK6pum8555eVfZVbWvR0BSCAS25USodjsy6hPGod8JLEGV7uCyWoXpBCuOBbZtC8LgscWTnVSAWwSstW9ouGLdwzSDqXRu8nYC6J9AiIWfhKdbrjOo3RZF1MS6gxuoFpY15kE3Luk8Ma52waFHjQ1ypvOoZhYyEDROrFxQyEngKEUjQ+oACym60J9wCMwHjIcIvFTISbIIWro01NR808u4u4+PS0aPxFTISWmFSzdgKGQnAdgMRzppHrXe8u7Y4FH2bYBQyen7BmkLFGpNvvQBvjU/IWNrYGo1XwLPtKVzIaB6LwhaVuE9oXctRa6DaB5HDDHEhIxkzz4p76kmsPm+1admaWhtz8se4iDwYqO1tLFSkMELHRT2bHxlhhN8buFMQgsnSc+O1ZMRs+WEeZAt7FIcQSPXWBgYjWESuugbJMV4oQdi3sEcIeA2hzRYeWQQxqr9tdZ51syAVW5b/Z8Hb+LP5fxMT2pnoFvZYeArBQm+TaaEaK7v1CZkYTDt7uBJ04yUsW12WGk1wskbCAcIgdDwLj7yv8W1hj0XkZb1rK+iMi3XQFvYojpid59vCHn6w8mi+QMMKj/5eYa/CI+u79PM+xs/42hqAl9ZdeMhIbGGP4OGNOYYoqCeVJM2isCkO/pjfnncfStharz0ZFJfBIiurqJIbxkX+rH+6eFUJDAq7KAveH70Yy5DGvBL+iQTy+N5DYXhxXvkd3UxBPuprK3ZnPRd+7UUElSKc0JC64S00xEQp34mMtUD0W427vJfQs2YnipQV4n6345/7WSHe54SGUHTWdKENxoEYBGuhISw8Bp/QC+ENQu/4WBuL64qLMQcDCPcKjr8hNiE5+9KyfhIEOz6WkjAZ3/YuFjJZqBLEvRgT31vohfFR4hU+z1iIhzbYdxif8Gi7N/q7dYtQ6oReGF/Zod5jfAwjY7CX8IuMbONuRhd/O9K5+xkua5QT3sQYC0EXWu8Z72DUl05CN0mBRSS4l2Lgzzk+UYe5/MbxXbDiwdn7v5cCS4GrIFceLgW+QYGrIFc8LgWuglwZuBT4HAV4EJkLacY9OEd6F5zkxNSrkMp01RmjxbV3LKza79JwUsfnVlSLPQvg/Z5EgWzXuc9D1kPxcRe0Fntla3bWFnowR+e5Dxb4FrT7PRVzNYxto+9dsiSSB5uAsPiVgDjPvFBUqjnyjkOaWhZskxXmJ7uzp2h5RrLC2Hb7qe/Vpmjfq46jSGhhvZeCq8zQLlrbT99xaO4He5GQUKjdxakslmwWdMBeT3xS1JPsOBMmMm0yjCsXCo/ouVlD75fxk54/D7HxPQXKPahJggYtTtkiK4qAu0cH3dR5zntlt/D73KdibFLPpxwCodax/lUHgXGRM+54XZOQWq2JVjfL+HSAzTYFCNtCuDcDpaKqgEhAO3ODIsnjK/7smYcESqZJKrDu8rIPsimEogKSsYFGyIzJiQfJR5wITghK6XVOtjrCHmDje7InmNKeadVYOXKZoT2wVNZK3UOxMgWW1mxfiVRkV3s80Gz3wMuxg5pgVnUVdJFxUxfZ80TMi7LLBJWhQwupakK+jS2MiaLiV+lh9SLCTin9LWWX+WJwFE+X9lK66Kd2VL2mGodUsrpPlzFIg286mhDLhHlvTbjdL1OE31XtewcDRjZkClN2GSupfXWcbX4hsyUlLTVewba2UsCxe8Sa4iI+ocM2ofA9BgF/y2AyYmhODjddTLnIvUzeS6Fag6hsIx5i+k0VE7MJW/UEEyYMLADG5BlYJB/B7BC2wbbVEmh6m56k/lgJitT+j+DtiL8V4wo6Cop7qCOrrdjo9yrrLAdGKtypyrZpX5GN8CB++fQKhLzmHissN04Z1XS2QOh7ik8q66x1lp+Vpqjo08YriqFWQAD9zQWgiBkUD9GrWktJ8iiKmxW9WGg08o/f2mSE9gSfAKpnlPqksIp7BLHThoHyElR8Tak79JPi1d3DN9BdGhTtSmGrCUhR8xYEuc1zFDYwYnUwfEALgkxxOiVWPUvK2biq4IPdoC9FgIAIto9nnlMbYgwYuKAleM2wpNSBWTszvTQ13lFyafTmH/ydgQ4tjid4T5HIIZlztU3AmN4r7ynINgGmaSbNUu955+1rIKyEhoXc5sTcq49xe4o+XJeBLbzddxQD5fVZCjUW4ZLwQe0CQblrl1qBfDegmwIcb8F6YSiCqy+0FwPREch8CHdN1jrTm+CqYbiHp8QE7tW7wxARXkrG0qqLsPrtH1EgVOWt8GWsQjF1AKEU3FTHTqtpeJ4XEjrV8Y9BwdQq0cG4KWatgzpAyDMUJwPgfYRX7YfRoWTtW2gTWwd3UjzCJ1TZfTOhW4VCYbXqKcyAFQmgPQ9EMCkoZeVxeSN0pTBo3wayulsW4qpeE26yg5eLmmaZGQHeBk3z1MJXRgCPO1CJV6HIFHs7Tipa4h1edN4544c+5KIG6JSMwuGB8FM9SQ3FxTAJ09DVb0JRXsUcfYtBfO3+TEEMTpyGWQuXZn3CvMRQoQJGFU60scdEagoXvh4hMIwSbI9fhAYJoQAx1AQxX+GJ0MVQCsXlU7rtVg7TQ7gxy3+z0qxse1lMFrFZEZYNwzBAoYrFp6yhjIUJXLgqazvsCAeGEnguPhCeZ9AFzYzLGISc2+R7DQ6lZ7HQgqUW7+9+mvbhMDgxVEV4DU4MJVAZnBjKkm/Hc8YgSDnFhSsiHOjMuPmNYUKT0MjtrKNs2wWdMYHragNcmDUemsERggU+NCfjQzO06KCbRccGgjVemChCHhaNYSNTATUXdo53hF94GmbPWoHBIcydHFVfNLJEJtoH4hlyQRa2FzDlBj5lcIzHf5NjRv51wFAKshNqhxkX2YQQtA08OyGDE5adOHoLa+EWJjchGivsOCckzgSb940mBJdjQp7ZCRmDOHknxCVuE+MQpxSKZUF0Sq6ajGltsAqjw1JiTq02Ld7hsHjRPb4BMdubL/5FB+smSsfSL+yad+SmPbPHGLSvA3MD5+0+GyFRHR3N0XpEGBiIUahBkXiaWrOiPUMQaHOPcLC+oZAMCzqaK6Fn7f23+RirMLm9GeBFfiNsPADe8KTmgj9CFR4n7BIPw9p37noHpWZwz+MVMrjGS3mFZxnc3fawBrfzPihjBnd7Q6/BDUVOftbgEnr8Mq8MrjVqzcjX4LbT9b9SkHWJexJSLlFosmjLXCKPEUNziazSolJziSxA8OJ1iburbF0ihnYISxZUWBNDeRZrJO4fs03clQW1XhAqUHIZJAQTWrg/MCQmIIzFLxog7lrQNlKJx9v7zprtyUrB4ym+eROiDA76YWihWQbH3LyTB12DI8xj7YVHnURrIev+QHjxx7vQh2BnQVnr3Q2awSGUedAMDkPQxjN04+mEGjzm9k4WIgmd14Nabwrx8CUP6h08Jzqx4N5HsH3H/QzIhuzuoaAEtJDdupRRyLgWsmdwGNsN2dvXEsqXYFMya+AzZM/goFUhewZHOLUhO9qb779toZDHIMy0KhBciyovFCLUw7ZFlbiVZXa1qOLyWa3AeC2quHdCWxrW+zrKrKYKLap4AbFgKTshCsFu3bOLKmNiNeuoaD3CAxkHS9kC02/CIsJad5HOShRPW3OVKcE4c5QogGVysTq55LZ++t2YuGa0k9YWA8OVyaoRv+Ud8AAAHJlJREFUWMopHHHxTDJg1lwEPpxWm5uW9uglZOGhKXFZqnb4eb6zIHlA369Pcl1m0ACmisISss7eI6jtHykuZwB5+Do2tg2BoPESxtZim5IJOy2s8SoULm+Dv+6V1CjpQxEtstGixTbjQcnIyiZ9KDxl4vVK+nRcAwO7SR8GyZwZoZI+bb+QmNmkT0sHMrhJHwkpMur31nztSP2dVZDScgizbXJYFesFIUenqJaWQ6DtsUqguTETFC4kyCz52TaIQLc43/afCEyYufdqCbyD8bGI257F93gjFqpOGlLWBJPl3fQwgvkeYtZxRDhhoYa4nVlozJhHefxt24EKLwiRsCDFIwiE1TaATYkSWDEy5SizQxiERL5nnF2yL2gqXKsxNN60ZrF+ixa+Iblg0b9HOdt0ZI2AFhkhBo7wCS+2cTWlFqKYTzUN9SXPseYEaL9nb4f0+7Z1NSfvpXi1Y7WGEwYbW8kPc6RAsp+UMuBqDSGEzFs2QIv24izwUhQjZDSPygbWtowsw3aWDdDYu+qgg7+MjLDrLBsIIclgZQO0eKXYV0Gk+Xy800ljHgGkiSdqVhzMxZ2FFl7gRLZyowa6CNGPCnCEQZFJXLwXIvpeNQ5/Y+28+0S7sgSIdhYYZUXOvq08AyvYSbB90/e47i1c+R6hS+C7lwJ77xbKEBmjzyZy4m7KmzXvHbwFui3aWOjHC560pyRosb128VKq/ul7LPj26yWcrDcPtjSqkLiFUiEnWpyN9hQYOxJ6+cTqG8NZePaOs2hIMK3n9nu8Lwt+fo+CSSWfjfPMGf/PQjAl5132Elrj3cohPhnzWaR+NeO+WKyDgvd/LwWWAldBrjxcCnyDAldBrnhcClwFuTJwKfA5ClwP8jm63ae+CAWugnwRRt9pfo4CqyDSWlJ+Z7qzyuh+QQpNFXVTkv4ujXo2aHjaVwD7pNp53isVKD177jdRIzjTl1K5529S1dKo594GhaDzCDZ1ACnFsymA3Lr37tzgjKSCy7+bq2fN9zw2TiUcPETOfi/1kLNhgbSjse5eDs+cc/sohSvt/JTOlK5XDAxa753SpOAg59F65itFvWlSaXZYtt2/4ltSqmcKn9x49omO0q+bRpbWVXRe2kqzKg2cKVl1IrUmKeouhVjzPWmOD2pG+y3PGK9a1pYGnmTUfI2tQnHf+9sURK1DUUaVF2F6IcCY6qf8dZB1VVTFLt0T3/sHvYG8CJLCUxutTJJgyjvvEQlqLQal/N9+E5Vc+X3KoTDVpTiIAQSsYqCqp2IZIVRA7EIktQMbkVS7XWAWkAEqsB3YQrj9P5wUsGUH7yhCqnOo2VSNlntXFVc4q6ruvarGagkEvH0wahYKi+Aje3iloiEaK5g1X0VERS5M3fY9ilVQwltUIxTGRvH2jBG1AnT0/ZiroMsouVfRsEvxDuAU8FDtwQWXpQag0BfKmJHxLkVU/O3QJFV5hVb1qWD4cFeKb+gZPMR7FWUpju0GFfvUTCgiuYGcqBAJckJ5Gcsa7CnGwsahw3sTtzckByVXIE7GQgmopWwBkBJRKFCoDGZNx9WEyEiXe8kNZEj7ivDkz1OQsC6qjQTSxxE+nBHMUs3SCIZCF+GoMyLFwnw4INXLSvZQqQozBkMYYGUQjmKo8C6mqTb3CGoiKqe+STAoJ4Gral8jZpVkygSjEwaH0C+WiFKZbF0fKT8Fo7yKdYEtEYu1UQFWmGufAMGBDiA4sFJVnllMhUAGoI07qrk8DWMArg9CEgweIzGgija0grEpdLoXndCUcIHP2LcR1KLu8uhIcEAu0AP4koAyalWSYZnwgqXnzQi4cXbAJ0VtO4DxeR/BJLQ8GSFTMGTU6uaPNngO2oIXbUlgfBgDXgB2KSiSqjsaU5D6qoUwJrSMEyCoSKKtCKr00YZsiGQUYDtnvf0a3ssI+LaLzFEAhs47eEiIc99j2BdDGOgRj+HYeCfGx5zJJvrXD0zh8O9TEO7YH0wmnL5KOeaBUSB2LwzeLERqI4sBY0b9W9twRChZPJNCDMJUd3QKA4/VRiY7+1TRF/7uXpYQMA/xOwSFgLAuHQaPaQjFSqq08lD1q6LQCA9+InQypnrjgocgKuElZCGNoZHr3k4heEyWi0UlaNx0AgyK4/2MCQtJaAkvIQJZweQwSIHrAA7BdtCMgocZSuBAdQh2ey7MKwPRwTXBwY0NHVXH0ZjxwBv0MDbQFV4NfXlY9CU0mtqZJ55vL2N/ZyQpBCFDc+M0Jv9NmdoYBZZEgKEi0AV9KFrHFxgLTJ5xoDslFtryCugEPZAA+x6oCi9HcWHEGFDjIyu8HfnwDqFfCi2MZKAZsjB5nmXQ0IbyeK//p8TuNS/GkaHuWA0KayOXKAjdOYW/oCCsY+36TwKDIiBGBIavQpCTwKFUCV4EJgCI494lMIbBvRhMBDb4DrRZAhMoBOHWIzBwZNZzCbzd6SMwS27CLOYSWBwc1isCG2sWMwJTQFaQJ1sCZ+EobQQ2d4JF8N4J/EYPDEUjwoWGPAcBZ4SEbcIqVnvPqYBp8k6hCAMD6MiCYy5Ea2fWMwjGyDuZawaunYVCozVwwf2FSxm4Pfpgu8CzuEJZ/2Tgan3qe2vgCJ/vr4GrRzEPmIELTEju1sAF+uS9M3CUqQ1ya+DahsCIZODIBKPGWK2B41GhpnmuDFyta0U6a+CSN7x4GTgKwr2wcKFvc9FcTGjYXLSJcnXt785FE3oxtbVCLhpjO9AmF80j0dr2VYuRYXoIHwvXwZ9ctHCifrqeXxdN4DA9F81zUYJi+QQY4NBaguXMRRMGvwemy0UTQLG1MCoXDQDYORnGkIvmGayJCEUuWlzP2hWfo5/wELPMUSjHWBA2Mb6Ytxam6MgCCvHafgvNyuWjjXCj48541M7tC+Rns5hFNIEvRLYu6PCbM0QmWMZaiMwbM1p5+EJkSooXIoRCZAZK6GJuGyLXtJogU05j5incJ2TfEBkd8YiSFSL7pqSFhfmGyBQGzaINL4F/BNg3ACZ5Chd5YdwYwEJkBsJ/nyFyB+9k8D3f/iYRxStEpiDiVZDmAHiIQdAQsVN+PCxG8xtBLBPCKmMShGQxsLULgRSS8AahXrlgwkRjQ+R25p3BG1QgMh5LMsCEWRlXizwAPRa0rEsHahKyYmDhEoayUhS3iwVHLAwOPu67hB2hd5Hnfawdw1EjCYw3D+55F8AWeZhKyNurT7HQB21aABsHhvOulLqGEd5pHIvQFbbw4GhDYQP0mZf1kzHVw5jyoxPPRRBLsqAz7ycELcliDUhhJEM2yeJ53o+RCrAaxN/aZJMs5MUiHj1LOpgvpbYIX1QzWTCXPbuQwJMz898mDTwoOvY39AKdFymIOEqyWPNYTEuubJKFB7HAX9p4n3vJyyZZyBgHwICVZPF3NBWGvZIsFIQlWzSl303WxDqp1W/cpwXn2WsW4YRKm0pjvXwgwfI8C8dCvLdUeZNaVtLgafReFqjWRou8JOwUdVvqmAPhOo8O5hWtMbZNDqZS0hPR+1G6lSIi4KZAWc3zW+ZrbGd6+Sm1SwjrBLLzNQeeZdHDFJTB2eO3KQzDcyKYWXa0OtPLlI9V34vSyNQtHf39aW74wOLvuOz9Ee49oajR62ybZG5n/2O0PXvmoiPjdh4V/lRqQEf3Z2SaHyOGP5tK5sHJ8qbpKS2+n3NgmIWZr/TyLRQeknP/91JgKXAV5MrDpcA3KHAV5IrHpcBVkCsDlwKfo8D1IJ+j233qi1DgKsgXYfSd5ucocBXkc3S7T30RClwF+SKMvtP8HAWeFESxyO9nAQU0QBV3LwUcFWkAsy4QBsWes32QCiXw4V5K++Ac+7yKOUjK2SJGxRxsYAuSimC+s4U0xUywBdXevYwdrGD3DEABqOzvHhiVVxX17dXlPWARoCH7vKKjQmTQevcpoqnuBg1pDJDHgJNb+FQRV8DaM0202VFdPvevGD8abgFMJVhVuW0AvuV5lfuqzn0f7UBHdu+J56EZtjCncAxICJy4FziLKvueyQHaomC3hVPzB2zdfmLeA3mAV1t8VvkHv1lakT2V7e235nmQFMXGkBl+U/GGPTv32eBTnSibg+cVYlfWFBBV6c/DP8GTXqhegwGaC/phwoQIhgpsoz0GhFVVGjyh8xQwEXFUrAmKi3ATLM+DLqiquvpN5bbjFMASNGCD11HZ7aB5QDSToHhVvFWC/V1VuS6F4Aqeo4wqy76pOqp6D8Dn2+0ZMBYIWgwJJg0tACwIxmH8HWKjUg/LAzGQklBO1WFogo5AUIXFdGhkTIrwvg8WoRLbXgjGxdgIpO+6YInQgoDCdrXhCJbKO4wXL1wMC+gO0GeQDzAQSoQulKc9HgwbOAtFqNEbgcUbtGJ8XICABB5cA32DGsHbGYsqdfg8uDVbIaBig+7Ab0HrgtKQjyrlMEygOMZb10a4OhAQsuIdLpAfeDXK7VlgThfoE17Und1vAIiMGdRFKF6KjMfmil4ZRMpFzvy9vUJoZgyayZEbtMUPtMZvc2gvim0I/gam9NcUxA9uQhhWwz4MRMM0zDQxmCwfAP3wGyuixI/YiOADUL8YaW8Gi4gpJhbwr52FNS82OALG2kLisiKEn0XELO8ieIiCkQQKEVkGFh9YkVUGpye8rCvsEw8CG0UoPc9KICC8EuWDJeM1vJPimANiEiZzBBakGLXT9z5YHr/7Pi9Qd3JKTHDsiTAW0HYKj44EBUyDUmMiY2Bc3gvR69/o6f0UB8gRBg7N0IhVTpjBQghmqFhwnfhGGFI2oFJ8Q2tGAu1d8a1veg8LD6LP+4ZyZXBEBaw6rwh2wWMSZGBOXgiYkzCiL6PJkMBeUSIo2PgGb2bLAWFEN8+y4ngNsFqzbzAWfwNARMv4hkciAYBQfENfgm48wInkgLcH1ecxzJ0BM0fjZyh4IbJIVsiH8QUSJStkgxzgI29OKeIb4/rPFASmBjgMAQgmpC3cTfsVEAyIjnvkPSiPQXO5GOGjgIrCEuBCGgpQSKgIqIHAWSFK7e2BHRHFRADEWDB4nZpis8asEwvrfTZBuQfz4amCd3s/oiByZ21jEOZiImKxPOZTv1f3s3gEhHJ1HJjQECPch+ntezA/1hCaGBNZQe+t272QgoEhDMZPcIUsdcmnmDwtK2++sELoILQkmHjA+nsvQfSc+fEOUMswbLwFl1/3c0rEwLRxiaf3Lsz2XoooTCBkPCtou7CLp2SEKKI9NRQAzozCkQFzNHbvEKLxggwmPjOE8HW8Crr53fOiCgJIGMkQw0nI0NG3vY8hFDGgEQOFb8kXBUV3UQyPDq0Mnm6+cGfG5r89o3Vr6FtGAz+MgwIaL3owsLwI+XR+DUGnUDzPbkMQnZAVdMA3PAXk5NEZQcbyT1qDEH6CzyIIuVy5ZZYvt47RBINbp5EsqYvwiy0RK7h3bhnjKR2XCXxH433HMwTB1Tsxq9hRKMMaYwrLJmQgLIRBCECY2h9tLCy1+Du3SghYIExkXQDVzNeYKSjGYaSL8vFCwgaMdHmGxRN2WpdhnIs3ovwI21FfmMMtY2CHwhBKQuOd5tLeaoBGzwtDQpFSHopPydtFyKLhhffiRScpAfh5nhFqWzCaYT5FMlaXcRsfvrDKlNhFeeyvQc92FhIm9/M4bUUQkuGVcQp7CpehghlI9A6ljGYMiX86Wcv+C0rM47DQ9R9geKwjCGK8YlwZSOMXgpEDz/N8PKF/14pU2MprMnp9H58pC2Pkv8kh5fJ93psBite8DZqSldDqnATDwSNRjLZg/8cu0rmwc2HWNs3t6yrUQMizd+rTIh7hCXFNrzEI4Wl6cPM3vr2Y3XbHfrPOwaRdhFMyxDyTAE8LMx7HOHmgLkRgqc5FPC/Iep+LcBZqGwdA4gqlOkqt9zIMrP4ugik4YVjEKcYwHufCkmW2WNxFOONkUb8NEQgmvrQ+6fuEpfi734QsPNwepOr7nt8G5e4nrELLTSIIb60VdhHPSPGAKWffoiQ8zy7ieWXvOBfxvNH5fUaEVd9+w4wLQ7dnDvqeubeW7fvCPIrE+HZZxPPaDPBeDNqeTehvFKy1Y/f+7k3zHpS7/3spsBS4CnLl4VLgGxS4CnLF41LgKsiVgUuBz1HgepDP0e0+9UUocBXkizD6TvNzFLgK8jm63ae+CAWugnwRRt9pfo4CV0E+R7f71BehwG9SEIjOs3fS02+qu2cL/6ffPiLrU2+uX/L897ILMDDISM+ojO9xC9961/fO84lGoA/ncREffQvMInRx9zyN/aPn8XW3BbgPvGJ7W/ntaT4q5ecxAh99R1V+K+/ue/rt6dtPY/zoO7Bw29PKfaAqW3X/Ft++V45/jUcpiN6wIMcLvwA8g4HaNvGAheAIoN5BCiAggQUB2GB0umClwDH2LAdQFhNbrD/sT2dj9ywAoee9M5iLwQO1ARl29rX7wQYI+O4/gB0D5wBwSyjAFswPViolAWwDsASU26OWQRsALBcOAS/knz1vHNQd5CWsl/GAsoA8wHHtPhH3gVLU4dC9AJsAcmjdBV4CSgHUmHGixCA74Bw1wjN27/S+pTHIibnuueGgQTBM+JZAA/KhMdhN2CNjQA+wnW3qFtw/nJ37toF3Y/dOwD/vbN8GhYO5g3vafStgNSA829QOLAR/QHlScDSG3wKYTOYIPBAjDFoYNWPQAhfWDnasC1ocNAmUpEuTPcBO9Mg4MkB0AI/fm+9REJMncKDV0KOQrhgB+GUCGAgnVPd2iE/PgL173uQJCMIYDCwMGLn/72ATDKQUhAccHp4KEA9IDNoXkeB74GlYIIBEyknQvANTCQL8EsaDxgPPUSwKgAmIh7HAahDACIDQhM/3KJdufgBsvuuC8wqDRigB+mDKKAfwHkJBllJUIDr0QWxYIsBE2CtIVYhRNHBhnN+MkUCBlKMXPBMwHvi1ubgHOBHwkFLAofk3IwKcaC4dq4DG6ECg2x4Aoepb7vFvCgT7BusG+8bI4FVGDh6JIWA0KBf64TlFwEugRoA+vGtzk++it+iAgSK05swAMRTmYTzkpXM7gCXB+YPqG5e54ZUxR2OGD7KaUfVN4/KsueAT8CDlYKz8Da+iMdmC0zMnNKYkjBkjB+cH4EhZ4Lvg0YAzgWYZDzSHwyLTxlN/Y3OlhHgJwwdR/o8EHAIT2pGVYuFoVcRLiFhpTGuCUKCsMDBYE/RylgNqE3FM0N/tEyFgWVrvBE82WILTBCFy7fPgpZogQSc0YNsU1DMmTIhYj50g/D+FQBgCzNJSKHOhEIBolMTkMQYI0X4AQgQxjIH2hBiP97goE2YhnrkJeygMoCWhIFC+a648KSEjfODSPCMmmiMl5YmFNKwUGhuPPR6EjqBlJCiWvxmHEIKgMyo8AKQvISFEhJpVhuK1uY3lM7/QvDXEZoj8g4ZoTPl5FIrJiDBKhIrlJTwUAiAV8BGtjKdNXr5r3p7zbQbU/Ag9KD06RRsGlqJCgJtLBhbIkTxRsAwso+bdeXcewFwAFcmTfzKwIPSMKIXIwBpje5YysP7G0BpXNKZQFIPxYewysJDU5NmcQwaLNl7HH+wFucna0yobXVwsBysD7bkukhCwAusiWTlCLbzIRVISBDXZXKSYFEEI/LpI1mJh6L7vXZi+p06x3oSKNc9FituhRgn39qdleUyWwHQhkk1OG+pREgpiDo2dx8Nw7rmwzNj9RmBZyi5WEnPqfO930G8Ct6FeNCbsBL9LaMN7bT9jYQgk8oaPeKOhc97F85SE0bEnpLjcug7fWPhFA+MXg9hBQJ5HM17BvV1QuATPOFtfUnBejKdiYLoYCr8T6i6RATTzvlNoI+xmdAr1eB5Gg3ws6tv7fH+3fqOPMbTT0bcYIjSuI73fhEuUimIX6pFjyG7v2HDa/1vf1Gnf88YnRP+rp0X69y6Of8ki62nRSWt3f/LQ9tf+82mR9bTwe/rtlyyOQcMXrm0gTwvEb431e/72ROOnRMVH73p6/mmevNk23va+Jxp99J0nHjEae/bht+b7JCNPY/rexM9H33pKLDwlC76HN79yz2/KYv3iF94HLgV+JgpcBfmZuHnn8sMpcBXkh5P0vvBnosBVkJ+Jm3cuP5wCV0F+OEnvC38mClwF+Zm4eefywylwFeSHk/S+8GeiwFWQn4mbdy4/nAJXQX44Se8LfyYKXAX5mbh55/LDKXAqCGyTLoaLudJPFXhtsUywUHA1YO5dYBrwUmcXPIC9upx379NvwGaAhufxBMay2CqYHdgiCM0u4DuI3brR+x0GDLDPO7tAGgAHoUf3Am48u+/5DRhyoRqehetaOArEqJ7G231R21H4pYXloyFg6HaEfDpqwRg1r17ItrE+0Qwmyhj3goGCiQpL52/oAFS6NAMehPzdc+shmHV9X76CCQFC1v28bz3R7OlceBg+z+5+IRgpAMfFXsGr6YkM/dyl/SoQLdBoFxAkrBR8XxeoCTDoyh7Z9u2Tr347j6aAuwL43P06ehW/Wo+GjYHABYKDv4HWRUwDhOL1IGSsnrZQqxCtYO3g6EBysEG1zfdcQgk6rPM78B9QmKuu3pgRABG8msKB1kMFg7AjmIbD9jYQGGBBTCUocEdAd0Bneu+CrMN1+a7etwCBxgjRCwgHuGauhMEzQJYR0336z5p3IDiwcGOAbu24A/82PgYDuE8vXwA54EE0gS72HkqAZjBPIXMZFIBDGCbtOYEIAeqMF30oUns6wMP9hr717vUe/09Y611sLwkFQxM0c0HIUk4IWrT1PSBEtIQpMz9oXhB4yo4vULF4RlkYMuBIqG7/wIcZL2Ai9G9ntuA5YSYXASmBVwFHIaU7YoLgaT8KoU0pfA8dgTh9zxjxzf8bD0Gv6XZN0YEazR/a2DP4jhaQw8YBcwWQqgewFq8pDgAlyDrFDEAK1cwA40c9mI0VvaDG0c8eHP+GuP49QuNh1t/LCYsrBaA8bZLBGJudwM1r0OxFFMsH/GYyGOK/CQBhNkj3GJDvURDfYglMFpKSIlG2GELQeIPOjPBvqN+6vBsjhpg84WRJXRhi8qx1aNeaYCMupDHBxhCW1vcoA6GB5oUu9k7ExQAoWUIDdUuAIW5jCKECyydALoxhtaFHwcpdGOJ9vFmNkjGEle6sEEKDjry3DUf+7nuQsODmeANlDK7eMQnemcGiNJ3zkcHCNx7fhi3PZbDMi6cjBPVhtjeCYKZUxg297CwR48xg+TeDAH5PmM2VLEAx+14GC+3xxtaADBYvAH3NYwRf9x1KiIb4neyZF5nwTMYA6hoN7Q/BQxeFQyNjwGOKBtlr7OQUL72XQTNHkQBvaysB2YPe9R38I2u+xwAwThDVL4NFYLl0FvwMjTD0DEWefiP44N+LzKUkhG6bNtssROAWvsyLGOzuXsNwwr2hkbE+fZsAnaEIJQGp3q3CrDwY/YYdvsEjLmybxyQs9gp0sYgs7p545R77KLaBNVr69jmepzCIEnDpG76xpuD6u7uPB6VwG/ISCP9syIuGPCkF7uLVhQnnSVlPIcYTbcmEOTMoXRSEYdiQFxwerwlWF49BoJevQmD3Lsze/U88fBoPOqLt0uypYTYFwusNees4vyEvg+D3DJyxMJiex5vXdRfpw9X7n5cCJwWuglyZuBT4BgWuglzxuBS4CnJl4FLgcxS4HuRzdLtPfREKXAX5Ioy+0/wcBa6CfI5u96kvQoGrIF+E0Xean6PAVZDP0e0+9UUocBXkizD6TvNzFLgK8jm63ae+CAWugnwRRt9pfo4CV0E+R7f71BehwP8Dj6JaWsFG0JkAAAAASUVORK5CYII="/>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pic>
        <p:nvPicPr>
          <p:cNvPr id="1464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190750" y="533400"/>
            <a:ext cx="78105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5303913" y="39304"/>
            <a:ext cx="16561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golven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p:txBody>
      </p:sp>
      <p:sp>
        <p:nvSpPr>
          <p:cNvPr id="7" name="Tekstvak 6"/>
          <p:cNvSpPr txBox="1"/>
          <p:nvPr/>
        </p:nvSpPr>
        <p:spPr>
          <a:xfrm>
            <a:off x="6240017" y="528638"/>
            <a:ext cx="344678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ndara"/>
                <a:ea typeface="+mn-ea"/>
                <a:cs typeface="+mn-cs"/>
              </a:rPr>
              <a:t>Amplitude in het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midden</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groter</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ndara"/>
                <a:ea typeface="+mn-ea"/>
                <a:cs typeface="+mn-cs"/>
              </a:rPr>
              <a:t>Daar</a:t>
            </a:r>
            <a:r>
              <a:rPr kumimoji="0" lang="en-US" sz="2000" b="0" i="0" u="none" strike="noStrike" kern="1200" cap="none" spc="0" normalizeH="0" baseline="0" noProof="0" dirty="0">
                <a:ln>
                  <a:noFill/>
                </a:ln>
                <a:solidFill>
                  <a:prstClr val="black"/>
                </a:solidFill>
                <a:effectLst/>
                <a:uLnTx/>
                <a:uFillTx/>
                <a:latin typeface="Candara"/>
                <a:ea typeface="+mn-ea"/>
                <a:cs typeface="+mn-cs"/>
              </a:rPr>
              <a:t> is de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kans</a:t>
            </a:r>
            <a:r>
              <a:rPr kumimoji="0" lang="en-US" sz="2000" b="0" i="0" u="none" strike="noStrike" kern="1200" cap="none" spc="0" normalizeH="0" baseline="0" noProof="0" dirty="0">
                <a:ln>
                  <a:noFill/>
                </a:ln>
                <a:solidFill>
                  <a:prstClr val="black"/>
                </a:solidFill>
                <a:effectLst/>
                <a:uLnTx/>
                <a:uFillTx/>
                <a:latin typeface="Candara"/>
                <a:ea typeface="+mn-ea"/>
                <a:cs typeface="+mn-cs"/>
              </a:rPr>
              <a:t> om het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elektron</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te</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meten</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groter</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Δ</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 is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kleiner</a:t>
            </a:r>
            <a:endParaRPr kumimoji="0" lang="nl-NL"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kstvak 7"/>
          <p:cNvSpPr txBox="1"/>
          <p:nvPr/>
        </p:nvSpPr>
        <p:spPr>
          <a:xfrm>
            <a:off x="2228933" y="543032"/>
            <a:ext cx="344678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ndara"/>
                <a:ea typeface="+mn-ea"/>
                <a:cs typeface="+mn-cs"/>
              </a:rPr>
              <a:t>5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verschillende</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l-GR" sz="2000" b="0" i="0" u="none" strike="noStrike" kern="1200" cap="none" spc="0" normalizeH="0" baseline="0" noProof="0" dirty="0">
                <a:ln>
                  <a:noFill/>
                </a:ln>
                <a:solidFill>
                  <a:prstClr val="black"/>
                </a:solidFill>
                <a:effectLst/>
                <a:uLnTx/>
                <a:uFillTx/>
                <a:latin typeface="Candara"/>
                <a:ea typeface="+mn-ea"/>
                <a:cs typeface="+mn-cs"/>
              </a:rPr>
              <a:t>λ</a:t>
            </a:r>
            <a:r>
              <a:rPr kumimoji="0" lang="en-US" sz="2000" b="0" i="0" u="none" strike="noStrike" kern="1200" cap="none" spc="0" normalizeH="0" baseline="0" noProof="0" dirty="0">
                <a:ln>
                  <a:noFill/>
                </a:ln>
                <a:solidFill>
                  <a:prstClr val="black"/>
                </a:solidFill>
                <a:effectLst/>
                <a:uLnTx/>
                <a:uFillTx/>
                <a:latin typeface="Candara"/>
                <a:ea typeface="+mn-ea"/>
                <a:cs typeface="+mn-cs"/>
              </a:rPr>
              <a: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ndara"/>
                <a:ea typeface="+mn-ea"/>
                <a:cs typeface="+mn-cs"/>
              </a:rPr>
              <a:t>Dus</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niet</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meer</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eenduidig</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bepaald</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l-GR"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Δ</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 is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groter</a:t>
            </a:r>
            <a:endParaRPr kumimoji="0" lang="nl-NL"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r="22880"/>
          <a:stretch/>
        </p:blipFill>
        <p:spPr bwMode="auto">
          <a:xfrm>
            <a:off x="4617932" y="5322889"/>
            <a:ext cx="273136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hoek 9">
            <a:extLst>
              <a:ext uri="{FF2B5EF4-FFF2-40B4-BE49-F238E27FC236}">
                <a16:creationId xmlns:a16="http://schemas.microsoft.com/office/drawing/2014/main" id="{6BB3CB41-3060-4541-8725-F12C7BC9C5A7}"/>
              </a:ext>
            </a:extLst>
          </p:cNvPr>
          <p:cNvSpPr/>
          <p:nvPr/>
        </p:nvSpPr>
        <p:spPr>
          <a:xfrm>
            <a:off x="11205160" y="53203"/>
            <a:ext cx="899592"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29, 30, 31</a:t>
            </a:r>
          </a:p>
        </p:txBody>
      </p:sp>
    </p:spTree>
    <p:extLst>
      <p:ext uri="{BB962C8B-B14F-4D97-AF65-F5344CB8AC3E}">
        <p14:creationId xmlns:p14="http://schemas.microsoft.com/office/powerpoint/2010/main" val="169670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MgAAAEsCAYAAACG+vy+AAAa+UlEQVR4Xu3bY9AuS7IF4Ly2bdu2bdu2bdu2bdu2bds24pnonKj7xt5zZzLOv1wVcSL26X6zunJlrpVZ1f3dX2UEgSBwVwTuL9gEgSBwdwRCkGRHELgPCIQgSY8gEIIkB4LADIFU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AQZ6kqn7tfjR/oqr6jTvYPGFV/eYdrj9HVf3Q/fiMp66qn7+DzWS9T1BVv3WHuR6/qn77flzX3X7+FFX1S/fQeh+nqn7vDnM9blX97j203ieuql+/B9Z7/1X1GFX1B3eY625+3M0Fc/33XW4+XlX9zj2w3gepqkeoqj++w1z8+KPzOoJ8RlV9VVV963HjAarqF69rb3cz0cdW1YtdxDpvvXpVfVBVvcxNYgPp+6vKPF99M9d3V9XfV9XL3lx/q6p6v6p6rKr6p+Pe81bVZ1fVG1XVdx3XH+h65jdV1TvezMW/568qJDnH61XVe1fVi1fVrxw3kPwbr+d8+I3ND1TVX1TVy99cf6eqetcrUf71uPdCVfWpVfU6VfWDx/UHr6ofrapvvuzO6b6kqp75Duvl87tV1QvfiBBifllVfVZVfczNun7kStxXvrn+PlUF40epqv867sHCHNZrfT0epqq+78LlPW/mEtMnr6onvbn+llfMX+CG1E9TVZ9/5d0n3tj81CVYr3Rz/QOq6k2r6pFurss1OfdaVfUzx71HvbAVRzE+hxyRk095c/3tr2fIlT/sewjy0lX1PFX1DofBC1YVIEzyiDcTSdhfqKq3qaofO+5JhH+5mPkRx3VAPVdVPXJVPd9xnXp/x8VmC/67497XVtXfVtW3XMHvWxL2oS7SnER40aqSpAL1aMc8/KO4f3mR6qePexIKOX//JrHetqqe7ZrnuY/fq1xfd5FWoP75uOf6n1+CQmx6fFxVIQNfrK/HS174SSoi0IO6wfTfq+oNb4Tmiy5yqoSfcNjA4ZmuOEnGHmKHbCoFzMzZ4xsupUTQrz+uf3pVPXBV/dVNPhCwN6sqnYO49TCvJDTe/KaCwoEaE59POWwIydNW1cNWlbj1QBy/e5aqInhnJfm2qwPwLGvuQSz9lmhJ8B4IRgCJHf97PHxVfeHl41vcdE6eoZtANDjca0ggQfqaqnqyYyLGD3apFeZ2G8Kxz7nUW3m+90QXGO9RVS93VZGeDnGoUYPf11/hIo6k+PKq+p7rBtAB+4EXed7lWBcFVxEkhRasBzVU9Si2QEp64xkv0Dn9E5dt20jod66ql6oqa+kh+ayXkiJ1j1etquesqoe4qou1GEDXbn7UdQ8GPczzSZeSPv1xXTWVsC9yqVaX+2e9nvurl2J/7mHzN1cSsLGWHkiofVUVVJMeqgCiE7iPPCoCnwjcJ1/xf9/DhoLz+62vKta34PSPV0K/wZWQ7sHjQy4RkmCSr4ffm4civ+bNemEnoZ/9uK5CIrpKL+Y/ed179Ct2yPBvV160mXmQSr5q43u81yWKiP0ql0C5R6DdE3s5r/L2UPnNQ8xfty/2Jt2DH7Sq/ue68XkXCZRmC1CWDIFR1ixMMExoSBJJTvUEzG96SBLVhgIKbu8FBNTzO8FaFTtJVDDPf5Njrh++SKvaIEQPc1ujpJCo337dEBjPpMqUr1VGa4Fo/t9ztYw9JIlgaR1U1t4LIKwK+ZhV9XNX68RGkgioeVQGSdEDcZ7hCgh8ewgMheWbFkGraVA9AZIcEqPbGb2xdgT5xMO6eliLFkO1lWBNtg+tKqSiovz/zMuArTipLgTlbKF1B55LoB7yeAYsvuD6rTW0OLzx5Z81PNzlCzN7pY+/SKtSn+Jgn0bhCeJTXdiwETfPdU071+KgKvo9/6z9rBTaQwJAwD2/h6oovlpSnZFW05CvCgEBUgC600FKgoE84qiK3Ws0QX75UtHuxU0IOCUQ2xgbgm8j5Xd933UTIobkVholb5NNuVaaKZUS2cmrsnznFRALRCJDsAHxYVfSd4nU1gCXAlqf5G+yqQ4qBwIDq9cLHOS3uXNfAhvUxvxaqP+4IZu2S0K6/5VH8gJOSyjh3O+WlKJS6o+uqq84VLyVz2/5LJl6g/2zF5kRhJp3C/LuV6upB0aW3pvBw57M/uMfqkrV7YG0ksMckkpyGeIhqbQu7mttDB1BtzOS3r+Nx74SX7srTtbbZFOBX+3y+STb+1/58SfX/Ve85tKiEw1CaQ7tVA94S84vvapVH97AV6sql9xvcdCia291LpKe4BjdossdhEB6uWp8b1WJi4RHRILfmMgZv7M2PhnyXP4hIkG/9/6kCaIn/bSjn1QuJZsJzkrRlYWCUAjtieF3/m2jTjUpstMsgeG0RPR797pSAFprpKWyMIEzEAm5gE8hENKQhFRGWXagoBWwTkNlUSkk1Um2L64qvqkKCKncG0hIPV/7Io/SK3mRTyBe4iLZmbxdWRDV/a4UKgDl1cacyasS8IUCEgKtSB8sqEpaW0G0Z+q2TBVGMkIgeTsZXv8itd8jjySitkiohdPWamHPNtIJ4GtciS9hu1IgPtFi92dHpUBCySgWSCa5HK4YREackMaGnc+GNkVO8OesFF1ZCMCfXiT0LOQTf/teLZM8grfRIg0XhzEtmITHCZnfe06TDa7yDjGQzB5PHhjyxt6EKKrc8sboPLcW/jsMMbqy8L8F/a/daIJQG8ySxL0HeOjrhIexhDA4pGxZ0Jm8JrYQSULJBFnbIMCIZy+gNJ7Ki8XIp0RqN2ywjSahkw6JJSkAo92SyJzmnCRSKZDQ2rVqgPf7bvG6vaOAZ/J2JXQi53nAlxTd3iGjvttxYO+BtCuOGm2qtXS9B9K6ICqfT+XVx0o6pD2Tt/cA2jynYZK490BaK0mlQtt42u8YXQm1WQTHYYUY9B4AGVUfv2+y8Rf5VOBTeWFnvVT3VF6JhnjaS0nbbc5ZCfXzyNh7oG7vVGhrp/SGNWiDrVfSdpsj8bXW4uh0Safh/w17AORT0c42R04SRJvzFm6x6EooH4hJ74GQ0Nq1ebAl1r0HahIiLd/hZiC8Kmi93Y3caw/UBHFyY2IqI/BderFZAnVPZlLq4AGS1gNsiAWgSy+llpCIIfBYrvRaKJX3LCc7XXoRi8PKqqEd0U5IACRzxKdMAr1LL0JScuCeJDzXbi4Ja19CFShu9+hakS69ElzLRgHPBEAygbReYkFNHVLozYFJSIxuR5HRb7pH7z2WKkJk2FHvsx3Vm5/Ja03aKsnVAoIoNr/aJcQ81957LBURxtbrWYithVElTwGx3iahiniuHc69CVbZH/Cq0icJz7Wby6sAKuxEj+Kq3mLZeywV0XoluPWcomHtCIOYjmXlC8zPVtozuh1FxjN5e48FU3n7nxexiBIR1zZ1K80Hg2gQZH62gDhMINCwtdci8HJQdbw3QQRFIlEHE0tmJU5CSi4J7fjvVGFHsSqG8/2zhdDrUgKL7LN2/WSfgD3d1ePZJNqQGYhHuZQ+5ZSCayUkLaJQ+FOFtQH+U1XsK5RbIFFQKoHs/n22ENapGpjvbCGsTU+vpUC8biH6BAypzrVbr2SlTpLibCFUPfsUAnOq8NmCwlgiq2LaBXPx13PPFqJb0B+/aSGIh+qtBYWvVkIbcrag1ny2EHwWV/Fz5E3pxbVbULE4VfhsQa1d0vV7CD7KD4mm0vW7CUfoqjdxPNfeLegHX2Jjj6oqaLuR0tzaZhvmPonSnssN+ytioWrbG6rSyGdvSFgQT3KfLWgfdLim+uky5DcSWlu/BugWVBt9rl11JkrW8ypdQSRt95BnNZEMnQCCqbz3C6EzASQcdVBqVQ3KIHhKFhAF60wASa2V6D1M95CSASiCbkhYxJQA1ic4nnUmgCNf7Uq/Z+gEAAgwe8NFySiDpHDi5flIKAEkrMpIxSgrMlJhXxhIhFNArKsTALgtIK7DTvJqEQRTImhLz+Q9BYSNdyQIrX2DqVgYKrH1UrVTQM4EOAXkTIBTQMzVCWAPKB797gVm8BYnG1ttmpboTF7CIR79ws1+Cym0xNRWLAw+S1jY+s/+DjbnfuQUEKeBKpi1nAJiLri6Jj7m1Poa1kCUrPckob2lyk0oTwFh4zidWBK83sO6LjbWqTWTU3IRCb3P6X33FzdBtAvaA8HRl0t0+xKje0jVxKIpfS+2e0ib6p5Lye0eUt/o31TSsEnVd1MoKoZERqsXwDBeK2bY9Nv/UGunUwCwtrOFOPcjbJBMm4HQSjaSGRTXCYrN8knCswxTfyVbRTQkljaSGjnlaRJSXGKh/EtqBDBUYWQjFlpPc6uIkhfp7JFOErKhapKesnUL6jrFpfjicZJQ8qrOVFxLJiEkt0H5JJ62BbHdMyiuNVNmLbOKaPQJnN9rG8WfIJpDEhKGk4RsOnkRWmL25p/iqtj8085qSw14wE/MzyruXp9oqU6SGPaG7gSu5jlJeO47+OrIliBai/XKlXMPay5HuvJARVKtOucc8qjYSEs45JThQEOOIsqPnh8r9gOxVGL3pyd6dIltgjOp9euc12YhgKNco99r+L1+F6n6u63eNGszJFAfx7byCiAHfPJgtPJKtPNQwL3eNHs/oV/sEyJzSnSbNOrU5+atvEro+WL03DRLOL/r49g+uRLgroSejSj6bj4QDIlvIJOWApEprerXQ6+r0gmMKtZJTUComGBTZocDRr84c/88FHDQQT0l8VkJ2XTbQBS6ErquClBeJDgPBfrFmcQ6ScimT64kHEz73Ucrr/0TYVV1DJtlSaj1OU+0xAGukvjcw7Lhh70Iwp8nWkQMOezDdCRyzbCngr0Etic5Px/qkytY8rc/lbF2bZgcOg8F5JmcJc5nO+oYv/P5G0+CdKUACMA6qbvEapH6pMtiu83RMlB6KtTD5ro3m+czusT6vQrVJOxKwSmL7iNUKsgBAff7fo/hOV0pbAT7mNb1LrGSsU+6XEc2Gzt9L4L2S073EJkaUqMzqbtSUNqzsmgfkMCmUcIKsNGbTXsdikaNenSbI0l6j+Ve9+gS6TymVSnsAyWc/QMR6UH5VAEtSJ90udc9OrwcEvQ7ka4UKh4BU00NVVHCi7Gk7mNP97pSEJuuLK53j67V7v2h62KgShCfs7K4p1IQIsIjj3p0pZD0vT90T/vrmdbAv/4mDsmsV4zPysKGgImrKtV7LNe7UpiPiMpBoyuFa4TtxFdHJPd+7UxegZB0HuwEo4dEV5okDib2W18bd1VHIM49ADvqqERy/PwoTFLaEFucEtZK3ac5WixB7Le+5qJ6VEqPeH4kSBn6U44+UfJ7/Xd/EgKMPstX8rU7SHIqHxuB1hqoNt1+uA40m0rrpZD9pWeLgwCeScIGyfitBTo/EhRY/iEolepB0W1SJa5q0Wf5vQciDOcegJ04ISAV7D2A645THZdq1c4XZ70JVqHPJGFjD8RvPhKqHv0Jiz3eSRwV1p5ABZOo1mL0Hkgr2YcIPRfim0/8ux11j7DYhBNklURXYPQeyEmnVtYJWA+VmXBIai3tuV5VSJzOb9KabOIq5/p7vN4DEWCtrKrVQ/7aA77RSRDGNtcCdSpfnytjPgYDtIfF29hoyahtD/2zPYA25PyoUIm0maI+AD0HcASQg/0djvsA73bGZr2H5ACkefo8270uka7r67U2PSiWVsN69eU9bN4cwwLqXK8k9/8UCaA9vLxUYc0lEZX7Hg4DYHT7UaFevb+N6heWbLRWhMebYRhrbXrA157Aev27h5bAnhBm50emWj3VQxUWqx6O0iWPDauEcTzbQ/JpZRxImLeHVs8RumNib/B79FG6jSyxO78G1vJpOx2v9+dJ7IivNXjOuV6CZxOvVeoW3e/h0F9+y8vzzzHEkFBpJ4laDyJqbf3+rq8TX/GV27d//6Q6iiNs+6UzO+LOtz89DSSUvpVqKtXncJoiSW8/Swc2MijV52fp+j3qzfnzs3Q9INUFYPfa/ZxuSW4/m6aw9hm3n6Ujrt5WO9ZflPZcrkve8yNE9/zWHktbdCaiCqnFoI7da/s95VbRtEXdRvUzEAEx7/QZvZaFip9/M9Of0VMmG+9zaAuo5e1n6dpXBBUb5/w9CJhKr6U5P0vXjqhAAn77mTciUNFbfMVILIjX+fcWCMBGEt5+lq5qEID+VKPX5cgcxudHnu7BQqujSpxfVCOfjsR6z48m2SCCtvOs6K4jjBz9P5+lXy2Z1wHwPYnDxkGIzfrteuVVHwef8dCtuPdut4xSSrtk3sTwrv/rzeepoP3Du/1R1X2a925/wHS361qHbknu2/U6nvSu5Hbc7Y+97tO8d/sjnnvyD5vu9gdiE3wJWX/pfPp1t+v3Labn7+72x2n363qJk0OL++oPm/6fhdoynAJzX/ueP7mdpEB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Pwv93gGcqXEMQoAAAAASUVORK5CYII="/>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6" name="AutoShape 5" descr="data:image/png;base64,iVBORw0KGgoAAAANSUhEUgAAAMgAAAEsCAYAAACG+vy+AAAgAElEQVR4XuzdB9Bty9bW9QYVRQyYMyoiKiomVDBhQjFjxJw/sxhAEEVFMWDEjBkjiooJMyIiipizghjQT8wKfGZM1G/X+u96bt/17n3u/u5Vqb1m1alzzjvXnLN79Mj9jNHf5LyuFwVeFHiTAt/kRZsXBV4UeJsCLwF5cceLAh+gwEtAXuzxosBLQF488KLAp1HgZUE+jW6vpz4TCrwE5DNZ6Nc0P40CLwH5NLq9nvpMKPASkM9koV/T/DQKvATk0+j2euozocBLQD6ThX5N89Mo8BKQT6Pb66nPhAIvAflMFvo1zU+jwArIb37O+RXPOf/QOee/fPK6X++c8+ucc/6Zc86//+T+r3zO8Y5/+fHP/ZNf6pzzO55zfsI550c/ef7nOef8Xuecn3LO+UffmM4fdM75hnPOD3/j/u9/zvm/zzl/+xv3f49zzs99zvmb37hvfL/IOedvO+f8jCe/+a3OOd/6nPP3nnP+uyf3f8Nzzq9+zvmnzjn/4ZP7v+Y559c/5/xL55x//cn9X/ac89ucc/69c84/++T+tzznfPdzzk8+5/wTT+5bzz/knPPfnnP+wTfm+Pudc/6Pc87f9cb93+ec800fNHj2k+92zvmFzjl/0znn/3nyA+P/Vuecv/OxVvdPfrNzzq90zvnHH/O47+MxNPrnzjn/1pP341Hr8K+dc/6FJ/d/sXPO73zO+Y/POf/kk/vf7JyDT/7rc86PeIMGf+A5538+5/w9Cciffc75uc45X/8YHOL+sHn4+zwmjbkt8r94zvnr5v4fdc75Do9B/yrnnP/0nPMXzH1E/23POT/unPMrnHP+13POnzr3EfUPPef82HOOCX7zc84fP/e/4+P3P+ac8y3OOb/M4/7/9PjNtznn/DmP75vTtz/n/CmzAL/oOecvfBDNxH+jc873P+f8G4/nf/Zzzl9+zvmpD8b/zuecv+wS5B94zvnZzjn/2TnnNz7n/NBzzj8wYzQfY/8PHrSgSFYQv8c551c75/zb55xf9fG7v2Se/wPOOb/lQ3jQ6Kc9xthPfqdzzu/7oNEv/WDi7zXPG/Of9BBODEzQfTNBRxNz/vHnHPOl0NDoP3+84xc/5/xF55x/98H41vNPfwirn+CPv/TBWD/9nIPR//wHIzcMz/+f55z/4pzzm5xz/paLCf+Mc87Pf875Tx58RkhWmf2J55xv+6ARPvs3zzl/5cyR8Fu7f+Wcg8/+q3MO3u36Xc85v9uDz/AIZfknz/3f4kETa4NGv8A55499/M7PCKc540M8+K0x05/2YJSVpu/3WGxa8Nd9aCtatQvhaUqLjfAYbSdiIX/rx0RMmFX4c+f53+EhxTTAL/nQaN937mNAi20iv+CDqH/cTASD/VkPZvo5H1r9e55z/vvHO1grDI1Z/68RGFplF5umxYgWk4DR7F1/8WOxaRrj+Wsurf1nnnNo9P/onPOdHsKySsV4zB3D/VoPbbdKxWJ7L0uCWY2NEO9is3gYmkAQbIvXxVpTIqwxBYCB/4S5j8EIxD9/zmGd0dnvvcf1yz/m/O88hA1NKUIKwPXzPgTC//9vD4ZGo391vkGJUFLo/ps+lMqPmvuYl8WmeNHo735Y337ie6wmxYs5Wc2/cZ6neP2doOA3lvUHzf3f85yDl6wby/4/nHOsS9d3Pef84Q+GpwBYxlUqLBVeJxA/3znnF34IDAvr+rYEhKTQ6PdFa/8a55x/bIi2vzHg3+DxcgO/LxM3QAywjNfvMBeJp03+6SfPGxuXiivD7Xt2cReMncvz7MJgtD5z/+ziUtEkP+SN+4ScsHn+GY1os2/3GB9tdl+5VCwfJrgv7gJG5y5wTe+LFTDGt2jEErA8XOK33FLuBKF4yy3FZK63XC5rhMlXQe44eQYsJ2tBY98XwWER//4HA9/3KWAKBA88c0vRlyKhTJ+5XJSHMXD7Mfp9URw8GEL6zOXyey4V7+HL3NJXkP6GZLz+/KIACrwE5MUHLwp8gAIvAXmxx4sCLwF58cCLAp9GgZcF+TS6vZ76TCjwEpDPZKFf0/w0CrwE5NPo9nrqM6HAS0A+k4V+TfPTKPASkE+j2+upz4QCLwH5TBb6Nc1Po8CHBATG6X//wGuhIp8hXnsExAMO6lMumJlnsIXe9XM88FtvvftjY//YfRAOoLu3ro+N70Nz/hhdPja2t6BBffNjz39sbnjiGUrX+z90z/2Pze1jPAMWAvf1qev6se9/aPxP1/QtAQEMhNb8ax9YrHvAAGFwRsBozzBEngOgg5UKcbvMDQnrAm+/GRHa8299YGNgZO4LRgywEaLzBzy5/9s9AGo/8pzzVzy5752/ywON+wx/9Fc/8FeQpYCI92VsgG3AhoEj+w3mhVlCVxim+4Lr8n6gOjiz+4I7+vMe2KtFM/c7z0D1/h2g2E+eB/CEDzNvkPv7Ahj1DahaAMD78l5oadilQI39huC5D8gHjHorP4BL6F6gywVN9jxAKKAgRDcg6X2BqFsbCN8f/OQ+0CFgIsAm7Np9/fUPTNgf8wZ2EM+Zg3UDUN0Lz8HjMQh48v1lIWH3Q3C6QTgwAOYDb4bYXYQl1C6EKWKpCQDpBsbrgmhFAChWUGbv8Q4X0JuFJTgshHeAJwcEBI4EwXYfGBJqGBivy+Kb4B/8+A1hgfjscg+k3AJBKf+Pjzl0n2D7G1g2JgLEXJAftCpkMmAf8B1mX4AbNCqlAHjovzGx2oydGwKzcGjzu4+VhZZFCwBKyFbw/p0bBsEA5uYf6NNFQKOT+WIy0Hprt1Bvf8O8ygz+qgdwbxWANfxHHqhjc4OKXUazLt/7AVW3hhRE6GcoVwxEcKqnAUTtglqGrnbfGpmbNewC+jRv6/NHPhC8C0MHOac8/M2clEtg+C78hM4Q1fHfwuShigmWtSII1lY9SRek+h9xzgHTd/8Pe0Dl3QcIba38t29Qsu8uRIbm/LUfxDE40oWBumibGI1k/8MXxh/hMJQCHtoVobagCooT9Bu03OAQ6b95vJyVsXC/9wNqrD4Co3RhKnBkxIbYdG81rzoS1oB2saAg2sbbRVAsLuYxJ1ZnmQYzgcQjECg6Ii8ymLaHJKaNMQ34eMLuGwQMM/wvD2WAlmjlwuDeiWnUJhCOtSoYCWO4TzAgo1mALnMmSH/0Y27WZRWV70JM06jmgZlX85ovC8iaYzbKaFHT/t/fweEJjN8nMPiCMBFgFh4zKtTKG/jlHtB284VIBls3jy4QdbT3vN9A42LQLu9iUWh7CpGrvlB/68UVpNAwP/pvOQZBgp7GbxQ0tLW16PJ3cwPNN090DSnsvd6VAPsd/ktJmxvDYIzfKheLxgKrxuzPKtEQwAKqkXhW6ca0qhLj+jyrNkRg/iXTfPuY/m4SBuj+fbEINLu6hS2y6neZbuNawe4+AWK6/743KglZIMKHiM/GjsnBuWk+hUD3Zex866rQ9j5IP6YmQKtR+02M5r3ef19g4ISSNcZI9+UZmpwQPIO7o5dKUG4bq39frIg6CmNTqbkXn5xC82/MX41Ev+GKsbCee+YKGzsGp5QozftSHEZBEFpCcF8sDn6gmND4vjCxsRPEZ64wpacgirWgnPciJObm35TWHXOxJNb9p20M8rHg7mOB8TcmcH0y/y/508eCr48Fnh8LDj82t499/2sZ2H5sbB+b28fG/o1Zt6910P6xuX1s3b/Rc3uleT8mmq/7nzUFXgLyWS//a/Ifo8BLQD5Godf9z5oCLwH5rJf/NfmPUeAlIB+j0Ov+Z02Bl4B81sv/mvzHKPASkI9R6HX/s6bAS0A+6+V/Tf5jFHgJyMco9Lr/WVMgAQFngF8JnLZE0foTRmtBgXsfJAB85K3uh/BMoCphlPZZyFI4JFCVZxfMDdwMqMV9aacJv/MMouG33gtdC1T47IJbAt/QUe++tOUEn1hc1/4GLEUXv2fwDbu/3g0r9Qw2DmKhR+y2Wt13g11Yi23x2X34LmN6a87WCGTnWadIa20tfPdGs3o/3BdAJNzcswtODq7uWfdCGDhrATf2rMQBJst6AVE+u0BhgBC1qL2vX+KBN3trztZJe9jFYu07QEaAXp/B6GHGdH4EoXp2fT9EA/bSA/e3f2CZdtFBmE0c1gdKdQFpXoiBIX8x4k98ICH3Q4CNnrcoJrLtOWGItMX0PYA3uJy9DBrKWGtKSNPFiBFa+BxoV6hd3b738i0ATMwPQ7SoV7+D09F42sJhODivLkQjOECLwJDGuBfEK/wYvA6oP2buAm2wUOYLPwaavjUzMF+wYTBfFuxmGKBDY/E7c9tWm1DXfk+AYKcWCez7QJxQtdYCAPGGw8OiYXL4LBinherDa6G/5+DOtr+tdxMaeDK9bM13QY8Yn+CYM1pSTHv5f+sDswVzds8ZeBTY0Pjx07ZoNS6IacBJSOabR2C8wPKBNiHKtzeytVDyAP1MAePvXQsgSuMCVoVQ3r7H8ciPWxfLAtAwXtSFCRGVNkMkzKYLuovwYIIQqpCwKwQIZhFIMCklYFC3XZouA0iyLL5hggkBBsGcCGIBEEj38i7j9FsI4q971J4Yi0uvXYSiqV0Y3cJlhSBIMRHBVdOC4aE5u1hCGge8GtFAr6FdXbQsLR3wEKMQ9AgPlg0ub9EJAoZiPbvUQgB9usCqMUalApQPmhJ4Cw5I6B1dxoC59DnGNKxTID+CQQmw5i7Cb5yBK1k8DErRWQu/W48AfQkNhQLwCSpe53rzsxbKICgGoEj9hLuMwd+shfU39gSMIgNoDD5uXaxTgg9ICFCIgSt1gKLtsnb46Cc93mktKDcX4TGHgJKEm2XOUviONQdKxGfqm7ZOhWK2nugI0QtQ21qgD7Dl971jEIxkEKyKl4aUbcAYArafoFgsMPe0yTIELUQwaNAubgfGMQgTI7WhbzUghuEP6u69JF/TZhdBAUzDNM7ggD4Gm+9ahkBsCNI0KMKYMBMNuEcwzauLoCCud2BSbl+oYQBOi4/wLuP3+9wf1kVjZnTD3FyFhetjCJZAcZJ3gvlX56DehQCqGXFlxYOUu8eCWgsMSmmsBvV7a6HIx1pQGNWuLENQGJjEb7uCv3uHtYDMDW7OpcGEvuni4vpudS8EhXa2FhiM0ls0L68BtN2xCtYCrXJzwd6tHWvhHQQxheFb+IESYe1WYbhnLaxdv0cX865gzxi4xtbiVhiep+zNkQLjIVDeFIbLWlifGnlbc//9Dc+CdBO0qMwXyd+yW1rc5HRsJ3lZkwhvUXUax5QGs4fEdDANInjH7a5hFJP33nD8s6bvTDsppz0Red01kHh1I0wqIvnvvSwYP9mZEph8i6AIjecQiPbGiHtxZVgCXeYR9YZmGxftyX/3/LprCI+OvokmWxPhGxaKNaNFnblyd1A3TnUkxub9W51JCNBMfYqKuLsUwDjBwNGUslq3SCwjTsHkxrSWyrhodgLPMoKK3z66cVJAnhV3pMg8yxVSm6OGg3vMwu/VOK2T+W2MaC0wJzriwbyAnjdnHo55EerbLcrboaR4BhtTg8aDyJs3ZXGvhTkrP0BLY2BVnzavNkjEZZaftfynfQ3SAJ5dBklj0eL3RZsxv9ycZxfGd2VG798I5CQUnp3uJHbgJjwr9/QeBMfIW/3Y+7kOmIB2fFaLTkD8cyuEnrdQxtxhNDtuboY53/5zv6GpBM1c1GeXOb+1FgTwuzxc1GfP8ulpY372fVEYXEIM/uxi/Wl58cWzi8XHyM8CflaV1WZRn10EiFLa4rN+x1Lgv5uBu8/lw0fPakT8xrMsw7MjOZyRwuW1zs8utDCf9+9+pXnfoNTrzy8KoMBLQF588KLAByjwEpAXe7wo8BKQFw+8KPBpFHhZkE+j2+upz4QCLwH5TBb6Nc1Po8BLQD6Nbq+nPhMKvATkM1no1zQ/jQLPBATOyC7pM/SjDSCdCu36PrtsTIEXPEOx2nhy1nVdFfd547BDvofE732bf2/d07Xw27fz+WRQICvPGsr5KXgC5MCzjUcbaTalnvXA9axNsLcQuXahbbg+QyF7FijxrY1W2Da70Npk3pcdd7vEb22kwsu9hUyFgrDx++zMet9BfzvNzy6bdrBgzzaO8QPIyXY+7B02Gu2cP+uh7DcApTbmnqHIIQzgskBKnl34FCQJiPK+7NLr2vkhPn3WH9h7gCttckOEfNk+iMkYGCDYjZD1UdgXD0KsbotO7zIR4Dhwb0y5l5337/Zox2kXczvhYSQwCAsHlAYWsZddZDunhOCGgXyHBwKUMMMX3bvkdlQB8AAe7917zA9i8W0eMA4Npbs0a7PrDvJiTrdw2hUHnQFxuWEadtwxP9g3QOJCPLwfQNHOtjHfO83wZUB78GAEYUsEYNdAM+w++/e9w00J+KYet3eHSoxoB9naEOpFzBqTd6E9ZOyN5AUJAhkhBGAkq/xg6P6GB9QE7e9m4ACUfg+tHc4pGlOY4DO6T1KstzIB9wAoNOYbOoS+nsOnNxwF6BYPQTVQNPeYKBdriifuBuF4glBCP6DXT1gL4gEaHnwBgyPW9noFIQFus4VPGPSW7YIzAnqDDcKotM02D7YAtvHhgiBBF0mKOICIiAmMBicTOhZmCJMj5rOmxsCAxgLUB6QWmtW4gO0IOetDmEFNtlkzeL7xEDptU3cRzJ9mMn+Ci0G64HW8j3CyloCIdav3G/OHz6JtfXsxZ6yDMQH4gZZQFsbRZf7uY3ALvcxKC1t0OCjrRJC6CKr5oz9BAb5cATJeGpNVbJ161rdYPPOnkcFAAFa70KzezZh1SwcIOMY2FxinhbqjT/PHpGiy7VFZbsrPPK3Bwj9g9Zo/+gCoZuUpCoBGSGwMTilsF//mb9zmYxxdYFKUGzrdaGq/AcsxZs8Qlq9bATFAkoPQIMsEIii7mg+gsjp6M6fAiPXpNXloWB+g+bYRMyQsLRvmh/XQlDoXjuYiYBafBVP8Qiu5TIaFYfppVf/OstGUTCgt5sKk3IuQtjBMmORHPeDsJm3xXQQOY4Sk9QwsV5eFBM/n5tSpPiAhRuUW+FYWjCZ0sUZ+3/+jB7xS2hGU3gKiGyExdvddniGINBc8Eu0H/drF6hAEysPimlfunzWjJDCpZwAsFWy5WF6MHOQc+pUiCWBoXd0HLA3UGbIXjTxPY3OluB4UhAvvYEKwcBcry7JVuER5QM6ymL4NTV0pRVY2/oJEBha09i6MjRdYOmBP6PHcNAIOcYxu3Gv4uBDUlDw+zKoQQjzTURAsCwwYut1odcJDmVWSQUl8uxUQBPfxNBpThFFJKxAhhmyQCIypTRqqEoPRQl0YgKUA/MNIqtCqL7AYOm1r6uwdBJP71WIC/sVgGFxtxtc/7vt/Y7AwXAWMBLzowhQsAYRsLe3TaOZpcRMCAs4yIaDLGL0TSG3rH9yzmNyzakDEUAS8hsiI777FJIDBzz3LZQKQM2aM5bsstMtiGlN0Mx5o5Sr2ti4DPYwrpr/pZgzmWoyATuhKaFhO9MsbYLHRjXWCbsaAKQp+uzXHPC7vsV7FLRjZuhF0wkNp1VT7phtUM4HuWroZE3pVbLZ0s0aURN4AZc1CGavLmrmf0sH0lBe6LeTdb9GNcLJIAKn41Np1Ld3EhRQu4XSpJ/kpCQiNz1yti+LlaUgPIcS6AwhA42EC2iVG9XLSrXySpDLvW4tggAZj4FwxWnarBVkCzAF2XB1HEyLhTCvT7PusSUVB5mKCFdKIpTZgtdCeERP4J4J7t2e4Vb7HXGPkhcSbA8FlIeo63phoHBrN/C2eGpHiGe6Ad7Gi7rM8Gwj7FmVi4dAkxeDdLAGhpFnR33Nb7sqFxaQYKo3cmFJc6IiRaPncVmvlPebfOm3QDw3LCrDoaLZuU0JqnK3Tuq0EB7ydBmd5tliMC2cMxmSd1m3lTrFALErrtGhd8yfg6MeaLZ/yBtDK+rVOi+RVvWl98Q6XffmUkuW6UUzWrrofdKRsfzCmEpTQIDTJlnj6Eckk+dyhu96AWcOgfGEZkm2PL9vC7+QW0JJV5LWAJskfZiLv1vksD1MvUDamrSnxPIGifSygysK9uGQ0NSECA99j3DAGd8KY+Oh37YUEBA1M09wBvQUgCLQ+QbnphKEsCrN8Q+IxOE3LcuwCGLfCHkLMGhnbDXnn6piDsW+BmGcxCcXDTWNZsrLRg4ATPEx11/xjEvTFxHeJLItGWCUICMG7uoi5/M08rfddj1GMZQ2s67tM0FwEQ+DtH67XXhSwZIy6jS068xtBPsFinbmw9wlTBJxSEo+sUHqWIubaoT/B3eys9YyfxJJ7/opnvxcBkZng52OaZxdT/ez8Br+1aBb2WUMGWQZ+3VvNHEx0TxnabzPNJtKhJ/e4BIp3ZqPfYByLeh8h5j5NRSjfmitTL/Z6dgkkLcwWau3vCOezI9/8hpv4Vi0Jt0YQ/FY9yIdStywHC3oLh28SdK7rs2Pm3OeSYtJn50xicHHnrQiaLyYkRM/S+QSOW34fT9eYaPKbEXvvh3iNN2NOm/xZ+n/oWS4WQXiWOuepcFkLAb5k7V8bhW9Iw+vPLwqgwEtAXnzwosAHKPASkBd7vCjwEpAXD7wo8GkUeFmQT6Pb66nPhAIvAflMFvo1zU+jAAGBqXordQbCcIPX+pLcu/zz7jV0z96KjZdnqVYbRNKDz9oCgbpIp+4h8b3T7q+Ns2Ao94xtUMFl3ccV+52cvHTzAhJ7HgjPM8/GY6/GeLalZc9JjRuPPZ5n6U6bcG+hWG107rngOxdpUuvxrGewXWXIhWctbWyMevatXsQ2xd5qw2OPq86UN12lZW34PksH2wOzh/PseGx7Nzbonh1Pje+kr99CWdun2Q29HZOULZq/xXe+92zbwVhcz9DM9u1g9xZT9+7HBmrb3w75vZlnATGsHfF7Q8imGUa3M7mtSr3T5mGwD8K3GzPgKsB8NuTsg9QVLwLYcJPTB4q8Byt37l02Lm+hxYwgHTa/gmP0TkxsHPZA6hbYvbBPdrw9twuN4YzDXgza7M665y0EKIe9gnvD0ganudoLuGHtYDs2Q41122x6J0SDHWGbf/anlgl0q7QrL5cPULcN6jwLwAg2btdZzn8vcAwKxjO3YBIOG3HAmXeDcuMjdPaOtvWrd9uXsB8FRWC/a/cY0A6Mg0JCi3udjdFams+9T2NH3QaeudwCba/Jhh/hu1HU+NCGN7SD9qqrKG0+2svzN0r/7scFZuV7xvwlypCA2BSCIgVn76I5EdlutEX2m5XKMFIIT0vaGOqyIda2Peaq1ab7FhY+y+6u3e7tJB5kwOYVbbewCwtIoAAIjRW6cy/ft0i0p00sAMgu2g+hwTI8u3ULNJgdVPO9oSmUAI0NClJv2t5J4GxyAmDePXRtsIE3EBDAOJt1a0ntQtuZx1x277dmIawTwbVg26Xd7ykWCssOfBgoY7KDjV7gKGgXts09v4UasItvrmp69oIsAP/BNHbmF8lr8yxtbiwLCbJRaOPUs3a4F+UbBo2ls2a7ltbJWngeH4VNMyaMzwvA7OaJsbezZ6BGngvBW9pRUqAm4DAhzpsnJaU3MaG8aUeoCHuI8zB3754tBrGLi7EQ0KWZMy1Hq2IihEijM6t2mxHcfdpuzSFrBMdC4yDEtp7k5vgOKwCoFsLUN0EuuBYGihAYtF1r0BM7niATd09g4wBNAA/humDGNDomhep1HxPdmCUWywKyPlyMhThw5SyWMcEzLciNxQKj8BuWhaCnlbgkaGRRKJC1hjBRFpZWNlagyiwMyD+kM6Fkhb1zMWxgI9bFQvtvY+6yNgSfcoGIxXQVphEkbhlLQWDRMHTromzRH1OGJAhxwPJaR1p5rTMXkFI1XoJpN7qLImLl1YgQQAquCz8RfmtEkZp/LiPmhC2DCzQeVrG6I39Hd8KPN3g3WRgwfOvEjcIP1nqtIUGnnCmYyicaDwXHghgLBIYx5Ip/xwTEw8wPZnIhNCZl/mh2Up+2p6FoXIQnjQgeY/HXadWFVnMVYGSW4L5hQbluYa0MinZDeOYQE4T2jOCYzftZNAzmsqAIbuwWkQltsQAHCYVnEJRlgfdxITjBDosE2+W3mIT7QzuBgLgQjmDmT6MNerCQFilYfOMxTspAkRD6EUKXcXB1jBmcBp3ToDcaluUmQNysu9u7Yi6MlULD8L5DOWAs8VRYJzQE9MNslBWXiJC6aH20o5FvhSZuoxTQeTW759CJ51DpwcLVWWKKjUJz3QrNGrDIaEdZoh34voswGDcXjNXxndbZuuJXa4Z2QoNQx4SGWx8fEkq86cJT6MX1chFa65CLqt8x9xXtuPGArAElf3QCwmVAtNrasyj8T4OHqVI7IJBxIaZ/CuxzGfjjBi+GCGuz8GiSiRnSmDS2QZkoZkXwKgaZPf/AVdEO3mkSLmA6ViY0LouFyes/a8wWlMDzJxG7wBUjWRTCRxsRhOIrjEVYJQi8DzO1AFwGTOq3tCaNw/y7uEuYKTAhDc9ycUkDbWYJoGgpmGiHPqwja0ST7RkrW8/i/YCF1bNU0EUL05rmVG0F37xYBnaJsFJSLjRD7xjJ9ynHSl5ZQd+RdDAe9AqsuF7G1ul4L61sTlw5a8g1r0eyMaMHhUKxUQ7FDx0kVP2GsRIemp5yYLlh1VyUtTUqnhEv4hu0o6Ssfy4pz4CSNWbryILFd1w7iQWxmAQNvuv7rL/vs5hc5a/fNG+ShIiswwZBTDOG4mpZZJLdZdAmQmgQHEEqqbWwGJq/vqbMswbHLTIo/8aslbayUMwiAm5lYN90DwDQ+Lewy/3g2ohjgTF5dctbgUZL+G1ZjbWUmIimi+C0D8KiCUFA8AVa0s6sLF+WpquwzHgIaIkQSoQl6+JuYEpJAExqvhUyERxCaGHNd2MAQklYMeJdULQKjdDcMUAKjfCw4tzhLlZPzOjvBJyiKQYoBqLY0JWgx6yr0PCDxEVJn1VoMlBot/ETBuddiGFRxcwAACAASURBVLv27BVjYrH9Fj/hrT2XZGt4tv7Fc1xBQsnNW35wzzpR1gTnrki0NhQkIX9XULUCYrEstEVm3jcFB7LtYYvHrC70uhiANvMPN6eLn+xvTKBJYrRNiXZwC1+fAC56tNJVA6XxN9uBaLSAd8mkbYDIT6cFEZcmMPYuiQGM5W8Fg93TYACzcivuCje/4eZZQMLMFfD/XWIRSoS/jrFyGdznInA3VNfR9pvVYlloWhaB9d1gFu0wIOahmIx9L/OnzAi6d2zqlwbl+hIOLsNmZmhb7iRXyLiqaPRuysoYKRdWYnsAcDchqP19Kzk9J36CkO6YCEK3aF4JH1aOu0VZsBRdGN3/S7wYV26++2jNg+CysYpbhpBLSjET2s2m5pISXLxz007cSNkRBoIuqdJFsPGsZ7/khCkaHePx2QSTmz2g0dvXMNE7TYYAtDRX5oa3y2qZJNfnxuqzNhbZYt2NBgiVf0x2A0ATsQA0uqtYYJkHU9DWxnWPh4/LDWIh7jw85hGjMPF3i3yBIZP+LMXIdbTwzDKLt502pJBZKRbCQt6dNowVY3Db7lS78XExjPXeU6nG3zp1bEQ0wDy0NSHbsl33WSXWCFNzYfdcQApTrQbaYZJVAp7lQlEkGHqzk+5RUhQE1+cuYzA+MQ5ltokHz/k7b8A6++/N+HVamLiUIN1nQlpbyQhezU074zcfBVGrBFJaYhRey12PRDCM0Xi+y72TLvtisZ5h+U3OfQHPfSEazfKsbgTz04x3gVLvEFyR5GeHP4qDWJk9OKbnMCsLchfPuE+gTfLuvJK2o1k/NB7WahVE3zQe2ufZJh7BoK2etTXiTzP5rMgz2nnvXUDU71iclMH97IfuoTkr+qwtDjdHjNapUfteQo5Rn7Xx8bsPtQeiAN86kNU630zcdylCVutZqynaH5/ehXOe5U5SBs9qXiRDKIC31lkCR/bv2XkwvBB899NfUJMnHPv604sCUeAlIC9eeFHgAxR4CciLPV4UeAnIiwe+BhQQdz4DDH4NPvX/3SvXgpSBeYZcBSeRFnvWeEBqzybes+YMsijSb3c7UTOWXZE6XnxPlPA+6eRnAZZNHQHY3W3Ds7Ie0s7PEK2COZmbemEt1Us/b0vU7tsfEbA/a6oguJZ9etbb13OyZXcmyHtlTqRia5S2Y7F3IYVbU769p52P8T9r0iAd7n3P+tFKoNgreHbIqNSutXuGgJWixg+yWvclyHXvWTJDNtTaPRun7KCd/WfoYNkvz21mre/KVmqK8ew5MBqb088aarhXR5R7Du7Jxj1LrEi7/8AVEESQipQXth+yl0XGBLJUNzReCx7/dN54z0ntSr95zt5DHQ/dBxUHh7CvIj24mShpUd+XuZIe3F5cslOyK7JIJre5f8ImF0+z2UDbRSVwUpsyFphlAXnStjIkhAeEYTN4ds1tXhJIWZglpDSgvQ/fk1FbNKu9FBt43i2bttkZLYDsm1BInlsG8//o77s2zlZD+38bX+YJ+bDZF3sI9lII+oL/UkSYkvK40+VS+9LT9lqCYrR+FIrUeyUIyw+Ul9Sp+W1/Mb+hGAi5tbrb9/h/Qm6TUqZs98RkjtDK+tfIrm+C7FBG1uhuU1QK2TtvdDRFZKz47b4nTQ5hULZr5yelj8Y/IwGxQ4nhSO9CGjzkA7BVmNHCbY47sBvtFBSjD9XakTYEudjn2nm1ByBVt522peYwg/Sk1G+4Ie+1YCyPnXuMuU3Y5P0xH6IHJWgsCGXvBIqYVt+ewwTG2BEfXGGh64HigP3CLPVO87HRZmGkbzeFGRTDNymUbYKGyc3Ls/L62z1e2pYmtx6086apg0iwygsBMR7ajtbFnOa21pX2tI9CcOzIB1T0nHswSayBfZa1dsE6rH8dNpu7zTlrZzfamNdq1cMZ45rrpmdZdvO10ey53RiuYR+FaTzbYJvVNC/rwZIsWrsNZbxL6Fb5GaN5URDWZC0a+po/Wm2nTHPkLdgU/f4JSM2q3UCYhZmwDEy3nLrJLaq1haG55b9Xuu2I2qEERbeDaie0i6uGqSyO51azYXo7yBjSRuJqE8A7WpurQIMt9KCFocm5DbuDbtwIYgNwe8Qaj7GwSrTMDWtvYWrFv2NpYexxhH1qfi0M15Q1s+BdxoKmhIcyCoznPotrV9zfbdbu2eoEzU4+zUbbh8vyHHcN47AkrMHW71gDmpvw3IqKe4t5zJvG3/2WICmY+VZUdVC0n3Q3j67FKJ5ijfed3FHjMC/gVBiurqBONmsJwPYYwyf2QwgPj2LLACg81tg6EsbuUaC+QQFDTRD+lBilhmdZbB4CHk1RoQNl450/LAGxMwpDBOl4w6W3P2vw8A6Pt0PMVGFomg9StE09AsAtgTh138LmTthstDC0BALb0cydCHyISAi82CULirjwO+7XSBmRaQcuA/fLHBTddBEAFoarQ2Ns8Q8XELMSEAiBQJGeRRdwC0QjEIEX3WPhuC12utFtxyKWsRlXS811NQgpgbtBl2hgF5lrym2h3UJFW1CLCO7hH2OpzzBLhJkxApiQBW/3HO1YLwLAneC+YVCXjV8MZc3Qg7YPJkSwMahx+xvLHdR9wZreu5AUc6Zg0Ym7tF3bF71MAVNiASy3hMKmofGHHjdP7zSOBROag/V2j4JyD216Dr9Rhv5u7GLlSi/ymMSrfmMtQk5ss/VvmYDQMkwwv5YkshYFpRgX83Bd/B3hCIq/YXiuiYs2sBiCS4tMMPJPF66+Euo5khuMwCJzK0JXMt0WgCBiXO+0sC7uCZPrbxYZ/qnFx9hwOzTPXRBGKP2OIIJdYKieI0hgD2Ij7tpazEUto5UxB/dOoxJMTModqPdsmCmCiEl9z8K6WEPMQrlYZFYhPNbCsFnYtZi7Xu7xr4EbXbteW35wr9eCQK0X5RBwcUGO93q5x1IZK+EE56mlKkEiGMCA93pxc1lFjLgYPWNmpTB3pQxbwGf9CZ51sV48hQrCeAmEmcW814sLR4HZ3ef1oHvrxRKLdSghAoh3OyZhYfXvtvANWgag2ocO0eGDeVhg3lkgBpnvb7FlK9KqC1+HmOT7pakNMt/f37gcAR5NmPY3AYFhJh/hvBMcgsa8NRImJBwEg6azKLmGfk+4+M53PQsFQBuDJwgMaenO8CDgLAwIgr+Zf64M14+LQIiMHZOnVTEJH5i1RXwL0nEPFAoBIgw0GKxb8RglZN4sKpcEU+VyWROuAbeLlqM8KhCihKyTezdsn1vIGrDau17oKTFCqUiYCM4JZu9ESzQUFxgfV7VYzdgxKuWCDhRIsCJxGxqy6N7FNQ6nlcWXMMGEvltGc+tvzJXLUxPtLD6lsutlDls3tIVi7qELHmLdd73cY7m5mLyIGx2Nxwgf5WK9jPtdrEZALDKNmIlhyjAO6XQPqCsEauhTg2DKaO5Ok9qCH9qMebcIrmVggidzEIDMPQLofXedwTLwCqB3LgPflYTLwCuAnsO4LBsLIwFAOFtQDMziYD6CxwXJT975drBO/u5WPFpQWbiwVcvAK4DGAtdkUTxjQWnO0t7LwASP/1z/WK4SV9IYVwC9cxl4BdA98R5GpjgwpXeWThYnyib6+wqg55aBjcXYgroTFMwtAPc3wlwDjC28WwFsnASPQloBdG8ZeAus3NsCLIKEZ8KUUTQsO7zcCqDnxK/W0ljX4ru3dTorgO8ExARp1PY/+LuIz0/eCXoRv56GIkS3hG7F3hZKeY5mzIe/jxfYg3DuktCtpFuN6p0CVa4e8yuAZaVqSk0ABIeSBojNmpVm5u9iDEEfwiBwIEJWVADNZSAcXIbOoeDDspgsElcTc1ekRcBpT76zSjmKpD2VrdRDF1q9TIsAnnAz/eIq1rxc/iocjCAr1JkkrDYlYCziQXQqzbw+PIGzDxVCdiscucfcp/YVBNzcjNDRm/YVS5oj64PxttyXIkXvhBbfdBkji9npYVtHJBkhoeDeVnp6NoWDZ6rP6J2VEMs23rD7lLwaHEpnk03VsxBkQlnFofdW2chDsP7va/oJyL0wHvBDmo+ppVV3Q8tiuScwNUGuUxfhQaj8+oUu06oIRrvIEGweHxNzZTBQFW29E8NhFtrhbjjg9xgVo3fSVM/JRFhUWnszaO7TrBbBWOTy96JBuFYW4O6CQpEQGjGOAHwv2RsMRuFsUI7G5uBdd4GSuIAgWsgKsnonK4sZxRg0flWB7qMfTY5mrGAxlHvcCMJJ6Pjmm1gQv3FxWBJruIVd1Z9Is2N6QtFVJSANjLH3uRQV4RE/bS24uIC14SpuSaz38lrQWIpfzFkFonsUFY+B1qfkeBJdYjseDYW+JbnuW2eC4HtcYNasq0IpSpRAb+lFiopBELC/v2fx/HgLRryQtjJoWkb2Zy9SqqhGYHdv6HBfDIxvu4PzPEa22DTdpj3do7UIBuZcQrlnIWlWWve+x12jCWjdu70OxrF4GPc+rBHxMbh33scoWFDChjm38s1YWE1Mhl536yGaR8oXc961GxhLwMiFye2Mpt4pvpBQuOtTxDXuUVj3CbTcK9qaW7NFRt5LS8oOEuj7SAbMI2PGutw9xiRIrPmzeg/3vJMSvBEO9c1i0e+eZv5GGbLad/lBp9RSkJ3sZPziXEqvA3du1ATFSPkaR0e+RU9WnULnJt9oBIqx2GqLtjwrdrIGXLT3h8F+CKyIOfjvzzD6GLrDdS75eTewt7b2MeZ9EE/PY1Ra9BmU4ENHLhMgGvF+jgYmGG/VJ7B0iPHsOXHVW43UuESsxFf6HG3Pf76hGVxaGuutBn2E7S74QTPCYZzPmtNxaWndZ0dn+x4l94wuH3uOAnx2zDSl4XvPzlaxDryQW4jNgdXi9j17jhDzOLY6M17xHOX8Vv0Ri/qsRsRzrLt1uC8ut5T9l/Q/e6F5n1Dq9aef5SmAr591u/yKJ/YSkK+YZK8HPicKvCUgTLcg8Bm6VVAlELrLYJlubsl2S4yWsizM5d3C1H1ZFu7CYpJ6jpsncKrTx64Ns8z1uPv/wk2BwCyEo+fkugXZi+/qng0wbtOzUlNujCzasxJV4zDO2xUVSBvfW+PgIjxzc2STIAjuVqfGKX6RYn6GkjUOSZXb9ZOpsp42wO5LjGYz8RlKWxpdouP21RuHZ56hZ7l15nyXstpUlMF75hLanZc5fNZ32TjEFXf7UuNAP+582b2dn5hQXHpbEjEdXnzmKuJTgf97NPgzAREsyy5IH959dzGXLIfgdnFCBkZwMKDA8A4oBWAGKoOyC8/PlFUwQYH7ImllbQgUxrv7sNqfkRUiOO3DRBwEM1EbPYv1cd+GngDwRh4jGqLwl2VoOk7ZM2AJfG/7Fc+SElLeslRimr34x7J8BG6xQ34jD08pWMAF80l5o73xy+QsmtdmXA0G7nFQSjI4AKV3vMKHl5CQEbr9cplB6XnruqhpqXPxIHjIdkU0dpkqO/fWblucuie+lMCRNr8F0vfLhu15gNZDME1IPLtQd5ku8afM1UKAfAu/+L5x3AhfilomEm/dAokH0FfMuwG+pBMhdE+29B0vPhOQOiciOIlfxCVGR2RBTg29YgpaDSMJjBdEGOYHU9ZArGdq0Cbr1Q529+r3hBB14uueidE2/qmhXffsvkpTSuMGLXCP8NpnYQlqxdkzoYvBZtoR715gTfOq82L3aFeaVKbI3Paym2vsdqc3DRsmSSaGIG4ywG8JnHe1w947CRwBwDB1oOwecCSlxIrcsHVdRmT/BKcC4i5MR5jsQWzLUfdpWO/BA36z2SDjAvORDWtnund2/jxLR9F2gXVQjNbLvtBmRu0dhZMDd1mktTWkvCjIMH+9sz5rPI/de3EfbSkGCmiBsLKMdut5R8a32c1Q62SCoLzL1D0TkDr6cTnuAde7lObZHdP6s5qIVCCt0IU5EIVgWcBgK+4HafAMeMa22rEANoqYWHsom1q0QBipcVQXIodd5z5azP93cV0wOIIizGphC8p9Mm6aajNK5sxlw7wEYjunSyH7vdSnnflcQZuRFpr7Qqns8c8yOjIm/s4ah6EyThbW4tBmFn3TviwNRvIPBRFWbkGOd09jDE7Aaf3FqvkWGlg3jIs5NoWO1miLobYlrecCk7Ja3N9csAVNUkT4pz2yOihSXFyb3SdKIUuB2yJYF71WpPZT0Ho9AvAVmDA0SmiNb0GY0vEUUh1zeET2a1g6dNkWRJUhUPTW753wEBCWYAuBaunI1WDmc6V2x5vGZFmCaBACC8fkmSgNlOsQRITJpjEtaFfQABYkVGb3ao5sg4n5TdqZ/HZCg78nPISgjaVg3tUVICLXkAZBhHrH+l5QA4yJeMvQ7TgHzsuV2h354PTl+e0jWTx0WJCjbwVh4WYs+NI9u/31z11YPsFlkcR5LWRxFKFHY/tWdw9hDGmfiBu6oEnf4gWwDICg20rVPf/v+7QsdyplAknBWnGFtoWnZ7IM3MDg/tWXLJZsQZieYxkJlH2Iu5yCK+pZHsmWDeBZ64jh8SKhLY1M2P2d90ORUrrVqyw27UaRZxiEFu/Bi6XDsiR2lW3o8HcRwceDBxgg5vMRg+Yftmu6GCpmFOFrPL3gLwMmSG1M0rzcEItvkjSai8/cjjSLgzmLQ+wMsx7+Zhw0eN3l7ScQNn6871oo5tRlXgQaLIUG9mxBNwIyxWIQixSaGLqVC0XTWKTV+ISRxkMP5h/zFviJx1gThPY8xq2fGOYjZBjzxgRJOGBCGLc6Uhr7Qtzv3rcsEGE1HzQRpMcsWSTz9t9QBW2CLTYKI1tbzEtJoCFacOW4bvn4hF5gbE0IDQuV5Qk6YgyEGEKjPQybh2ju+9bDO2oCt2BHysQ3BfhrkQgqi9yxF9bHWuNJSgiCoY3p7WZ/4+lYbWPgBdyKvHIJiYf3ipxgcKMstl3Exckz8QIV/qOrCjqLy2+ktWzfu1aD3iDG1aCL7brh0Ith2rb8d1f21aALnjSO1aA3KHI16ILhbjj8NkUuIMUMdte5egJv12rQu7v4atAbNbsadMF1N1x7MVbcuzToWlDjWA26FtS91aBZ0BIoC4tfsN4N/17MFovkPjdlLahvUYzoI8ZbC5plZFly2UNhE0b0Du6zaGPCh9lZAxaUqwea4yIMPBprfJcQUA4EnjDctR7cSQqFtaK8KHICQxjFT/EzekgE/UQCcr+QBJcZ4ueyEl5IGn0YBkbghMkqsPF3xBPwETJmGRFpQxqr4h6aNt+aSUbIMD914067L7x7fetMMutz1xWYJKKAiaym5UvLJJWV2+Me1iQjPsLlW99wcdqf/8y33u7rnWCUpt1zJvjiFEo+v/GX/ZHpAYsoPkCT4PW0HD8Z01FKBKYAVvodRIi14F6yDhaVv+1dxXm0JEaTCWS5eQXo41mClaXc0gEZLV5DrvUybeW7aHQzbdWQfu958ww/JoOZl7L1HbcwbuXf7aWIM9GS97HoYjzGWklnu1bh73EYC8L1u60XuRX++1MBDHpN0ppkL9k6h60QdC84Mc2cSfb3QG8kfE2ye4tCXZPsnnRcJxWtSXZv29mvSXaPlaNV+ZRV1vn7nguxJtk9AlxWZ+fvHiZAcO7Szt89wl5WJ5Ncp5DqDWR29oCbraS7j1WgVfPdd/6+xcVK4+783dtKzubfoS8x430uxrrMXEXMViMDysw4Me/OP4XR0QZbeeqev9O04rwqLNGhOn1JkvscFMxIUcqoUY5c29LXhIIyE1+JkSCp6xHAVaWgKMudv3FQlt5p/VcY4d/UjPA0ZO28s7MK8QQe8Ny6qd6HDjKaP4iAbCHSVvD54dYr7IfdC5dPOPbDMTRsjgXIP/b3sl0GVjxQnTCtysTRoMbBugQ1T4OyAhureCdhojWNzwbV5uZpM0JaI+c2Ki0cgrMeNKmFDyxXh3PB3VpQ3+JW0d4ycuKHLd3lVvGLaTSLj+m6ii2qZOucwNWgXB8uV7n5XbQ7O1VBGEtF+++ciy0oKomWkhtiCkA9zHsfmLRwfe+zJ1SAvYpMMM3tDFpffQtXbiszzTtFJn5gxcpO7fEMlA0FW6yy8H9jkJEsVllFRiDFwJ1DmCKrln1Tuyly70bvLOMq8jvp9F6REZBNi3GlaJ52H0uLmYjB7v5G+xS07RZcIU6lubJbpL1KMfeqAcdQVbD5e/sUfPEWMgZrnwJTV3fRvfYpOsVqmxmk8bh/9z5LGk82bvdZpJuZWJqOMGxNfBoPY1TH0TjSeCwIN3JRwikegr6FT561yDJ79iJouQ4SraEAYZP63X0WmS5CzqJVF9I4LDam4kbd+yw2T7mN1nL3Wbbm/UsKhh50IOwSIdXf9C1/Fz+IH+99lgrAKL17n4VykRbnHu4+C43fITxbAeh7GBw/Vdq9+ywlibih9z5LBWXGd29bVLmYW1+h1/ua/PxC8QT3itbc3HAbK+5bkIVNtLFi8BZwYc7tZwi2/ffC6TGSgWF0MPa9MLEJEZzKYNfymIjgfndHO/xTACfoKmvlufZZ6laykBV+rOQCgdoNRc95jyQEzbyw/Y5doOnvQz8xMgZnmnefwvuMV96eZiKsC9Gg/dDed3ZD0drQlDT4ntjkfaxyLWtkfBYpS2C4NZiepXsP3X7QVvqdZedmbS8vCAjjNL7dp0BXiQWxiazdIhdqmkAhiqX2SASCSNkSoIS2tS49b25cnoWlmDM+I3yL5Kg2vpNudxzV7AsDKDyxTBerTmmJh+6Nb+svNW9898b3u+RSAiLTIlVG4971ChbQPoQPLUykrXkpWZmgJTZGwWCswr2zawEwLNfsrguh1Wg+PuUNj+Z/yjYg0Da249IgDIbAwIvNor1oPhrafy8uB7FoG3tAd+0K4UFU8124tcCUMjBXJn/Pq7CANKl5sYKLifIdlo47sQeXWkQLzTILQm/YDEtmXty/0uYtPEtT/fgeq8AjkJFk/biXy3wYTmLAODs3sffJDlo3WvTGzFFcLJ3kxd15E/14CZh6FSF3Gj91ctYqQvEP+nOJ7mO74fx4JGh7HwPN1ay25O7kaU5oKKZYrBqPwHryXG7olDCA4KPVDZ3y7W++O+m0B8Lc4C6gO67FXXhjwkwRDXCfy+0eItAGxRFLIO6ZLMezc0gQiNl9Ng4C9ayuwMT9/lk7Ur48gerAy8ZBaDCk9OQNdmM5LRymvkF3tDdtdOO8vLeN0metOi0AV/MGV7I475qUXdbU/9K+XJFn97gYFNDimnoFC8EiPAM1igVYrLvVKOGn1G5MWePAeM9qVmSspL6fncWChty6ZyBPc8YD9zjQA3/cxWrGYX8od+8ml81d7vAz0CsvBp22qVzPo611vtdFzPYDEhCbcNyG+0e1ueQy7MHsXk7Kmd/7UBiuB5dA2u8+aMY9maxn/X+5djSimGYvC0fKbw3qNyyKcdztUBNQrtyNbmX5aPF1xfqeYJIWfHZADhfKuG/BpSQ68u1eNIxqDPchNqwTi4au9/jyrRcD570WDI24f/Ulq4G0vSpK4llPYn+X7i22aYyeZUW262P3BNKsICG7L7xiTjc/GJ/U+jO6iufMZ72M3kvpiTtuuoq5eBPbCbJnrEVYth2fcaMrXr4L08R01uGunsUPkhnP+PWbERBQBJqXeVof2IeZYxYCETsnvQExWSzAHgIZY0rbGchdBluLUlml1eg0kAyVQPs+oovG4y/Tep2e2xhoBRkYbsVqehqeZZCFut0W2kIsQLutYBF2GkaK9qYDC0oL0U632Q+Z632rocQBYgBxz402ZSXFX3zlW+PR+ubCrd2LsInNKKS7TJhLys2VzFgGYGG4iPZBtjbde0FqxBo8g/vkJwJg3W8ELUZnOTvffMcn8Ld21raDURNsFhWtaxTXczKV3Fv8dSPAEwy0X4RvbapYpRvlLcvIpRILrWWtLwAFvQ0njIPyLRFyW8gf4cE2sPiE2+HQwzQcP9xLN0Avp05K68/UpJlNE8KkOwHfQiiCdrekrOEYi3A3iaC1S9duOrM8v8VCzO3aLl6yU2zMd/DFQllMxNq6ENpPbpzGrc9TcxIDWHQ+/TJaG5BSidy4ZbT6XBEsWmovQsU/R9cV4MCFtLsAdmMcDER4KIS7KTTNSBDqL7ba2e9pYzRey0gIaE1ruYeH1vHRut/JBi64Necu3k0yrCkXzVy313JJFN+4e+eyAiDpoDSLNK4RIPcriEpz4gLiE0mcUA2rMK2DNV/QY33aoLjrC9YzIQzEgbu270Cgtf2R6SCpAvSAXe08Ct4xKY3YhYmZPwHaNhhzP8CdPPp2PUnyCdSNHm2H1gBluWRFuiw+K4UBNsBlVTCUhdnzzj1ncVkKzEdDdQ44LYvRCPHd2zcIC6blxqzFxNB8cEElunSZh4VgGXe/x/12/GXSMFTgzbIxFo3V3EyexcN4hJtLtHEOFwVTEBqCmdtWu1HzDaPW+MIi0dzu28fo4iKxUmK6VTwEiXJD17snbx0yzdmeTjGORIz5+se99QKC2hDSICCNAfNL2ohTxbpdQY0oPZvAy+xh21iL3SYIksRduvflxKHcWjGdfbQ9jiNQK/oSoFxHvPW9CUiEFwxu57uFCyCWRamAJ8LLVQuOtkWMD9DOtKlNp9wYhPdRDHq3v2m/gp+4YDuE5wLIet1oVK4O4eRfc2E2C0HAMBMG3PPF29dBWEwf9sbCRHhQ9G3yvFgwc+EW1A+L8Pktgbr3ZyI8N5OmrmgKDSgJY158kTGEZ/Lf27nROlVGYG4Cy9wYykr2CXPeiox2ZkUJjrilXWlWgvDR6HdfrXbSudy3IjNPltZ3VpGFReNmto8RswfJMZ9tGLhYvMVIeQ4v+q21vRVZmD1eAr5JkZkLWkhz3/toeFEWVKy2ioxilXK3/7KQGmN4B3WJ8H7YUbyhMwVPzDMJv7vi1XmPuV3Er3gGQRD2RlIyu0w8JKd/k+Zw+mIFJhbTLKx5oRn2WSwqZouhaRg+/jYC817MyAO1pwAAIABJREFUSaBvdCutxzxj5rtJd3UO0pPcgs7k5lZhaIxxQ09kpYzH32nD+m8tTmkxP8a9gD9MTlir5uMeoL94KNSsZ1hr8Zf3LyjQPZCYNuJutAMBoc1Z2+D3ntnm0WgoJsqdI0QyUlxRrqVg3cXtCULDzcGECVwMbSz3RmNpXkK5AoehCZT5V2iVm1w9Cr6w7vXh4r7xWgTjN0RoO2YSBnSuZDzmtyWwTbopw6x4Rzq0n0dh/iQCwv8jqXwwTNqxAWlojN25DgWUtBiLQNtzyToSIQ2NsW+s1TbFzmrZ2SS9GARj3xB7DO2+FPQtcNuEWlBL4xA4TOT3LBshXwu3IDdzYc0w0WroGy2bhkYXLhurWdsYWR7mH2PX9j9Lh5ExJQblMlBArsU63S1Fubp+K9XJPw/Ksq1bb4Fb0KS1wHAs3CIkbkzcgkbvvriYipKieLb4jbX1nGTB3Zt463IgJAiQsSx0/kYrbw9jCojSTOC2hWl1QSzdIohv2D8Lauz4rGMrSvtz4Xgn3FuJkVz1xaRtT2rr9K48YPdBgnrUvdCHpMt8ZLE7de4LgrGdGU2apmEWFwzmg4vGrFKMhiowtYj8UAF3gLJtQn3D6FdbsnCEm+XYxdv2+MawsO59N8tHAIPSLBR8Ye0LLvQ+roHMEW2KTjQxYdkCMvETZq+6sQX0rPgkLJvAco9fCJLDvcWYaENp0aaLsdretdvyVcbJ+zEDJWOTL8TAoma3jIFgblEbepkzxlts2N2cfDF8NDJB9w2Kk3sjTrq7yy/8/j6egGW1O27bYSH7W35wgyCzfASUleAh+NsW+lkza1VszPIRYkkbSt3650HJkn3nu+R2NfHChrce4YYyY3IfoIlXy9+aeN+9mti76/tqAquJFz27oEpCzLWjRVyrideVI8zcn8BrNIt4CdOtJr5Rtpic9cF8GJqpZzVXE68rZwyriTE0ppQlW+vkd2v5tm5iAYN+x401Rgyy715NfL+bYjI3jLGWz/tWE6/lY/VZWYxBiCmOzhdZTbyWjzAbU+lrsYAEizKA1cT3OSCUgkQE67SFdAtLX1cuumJ6qWAMLY6gtNY6+V2unHf7huQHoSbMMrVlVNc6reVb6/T+3beAyLTYPLKI3Kei+i1KoaktZj76QuT3HBCDThPz6zFaabSFOd8FRauJBdK0C6FZTbwFVb7DpFscrs9aPvfSxMay4EOBP6FDPAzNJakjyGritXyEgn/s2bV8vrOaeK2Tex1X5vtr+bYO4XZbVhNvc+7VxBvz+c5q4kCc1bWvJuYZWEdCs5r4LvziqvIQCNxdGZkmlpDZ0mFrTCEROHQV8wVf2oK2tXyEIlQymogv6ou83fHvk6K8TzAt47eWbwv/bii7ONZ6SDSs5dt6EZaPi/ydbgHJ9RHUbGHPFkjdxxDsuRYYi69es2tWhZak8REr329dH4SXfqwfVcxlLLTBdi2JubxLOjRYxLo+y9CYxrsR2Vy37n1PeLrrYNYnXnfL+6q/oHkpjsqOza0mzOvKeSaBMzbzzfJtIddd410zA8yyBVi5dhYeiqBeAP6+rs99EBK60vTosa7culXoit5cRddaobsOp5qMMlOldo2JtocIWCH3PrwjoYBJ9/Al9yg47hB8VNrf3wktC0OR3TXmocZt0BKwYjbvEZuJ3e5KyhU49GAFg7tUcGdd39Xi3wLCz7fryv+6z/KrFNXCLUNXqy71eLexrxSXSba/0A7wCtzdXKFYo4q66pCLISya33RAjr+vhbszOTE/iygdmuVbC4eh9/iELBxGoSh2/6Wsj70FiiANTZuXvpbRkmauiIl1wQBoeHc5L6i3cLsxl8BxGe/mDpUMoymGTkNvT4H7GIZQrcbvv3d3vzSrjcA9yy8LRyPfDTcwOcvGy9jU6Vq4u74oCyc5wsXa8omYnwezB/RUfsDSlcSoaSEXloXjJYgFBd1dpa/RRhjAariycJTlllC7l4WzP/Sux8AtIAVBXraE93BnNUiHEYo23wqCmOxtruCZYO8yZVJvi6cihHxfArI7zTVHkFmjhZahK9DJLarbHr8Uk4tnxEPbnj/YNcFZwhsfArF4FoymSpNUyESrb+WdZ6r7EAuIfcyry5y4FxZyj0eoVpxFvdv5VPAln08ZtPlWrTzryP1a5HOKjKvLOm1DuI59oB1rgmF8ZdMIDou+LZbKUlJ+25GGIsNc1pVGLjbxPn+z9hhpK//ck2hhjcyJKxouqviVdduTvTyTIhPQe25h+pQbi08x7xEYZSmln+9Tj9GFcFAme+5KsbE45S5sqzwCX0pq/PBbQHy8zhy7wWYCBZzM+FbSuUcrGSRzu8c911SBGbeRtzghmhn0pBOmYjLZGkxCGAjAdiWsQIcmurFKIN4Yxd873s07LQqNSQNa5IXK861pdQy8p/d6jpaSDfHvbWZmURCca7MH13gGU7IihGMZ0OKKCdD7PqZZZgoDcTtvHJpYgRb23HZMLJ1OW/vOHotMM4f/2sq6NjwtPBosSJGbaI8AnSQX9hKPirsIw579QZh5GdYLnTqgyLOUaFgpew1d5uHvrA9XdZEC1owl4pLbRFzgrKQCQTWGLYizZvg193nLMVh2VpvXcGPhWD5rZaN28VfFYOhKsf7kW0BMBFNaMFp4++/SVjSqPYxtduYZkooR/Xs1KmbFMLTMXRdStzxuxTZIE9QRCpZEYL6H99BgBFWwu3UEFlVQ6J20YMeYGZs5chsIKV92QY0Ih8AE666BsHishPdWaeZ94gYMSZvVL4qg8IMR1d9oyPaMENt+gvgDPTGWhTFPgS4mBgrlRiVU3WMNWTOuKQtpnhgLPS0yy7uVdcZHK1ofmvNZC1ipXuPN/fOMtDoBpsDutRU38CzEmixFnkNnjKCnOdDgbfxSep4TCBvDonitLb4wV4JccznuIiXHe6EItxSCxWyt7t7JvYOX0vezmFAEFMx95AZrRbjMaRUmYRfX2C8hrF/WWVGQiWEw2eKh/BaTAeUZ/MK3aV8uD62xGgFjILggybsW6YrpBGOsyFYiIhKtWTeRFTaT4vbR+hap9xEiLoKgyo7zwq0xqU3IegMHzTfP9hQIHaIjLmGql5Yxy660c2+erCAhw+QIjw7Nk6tGK7EwtLP3mafnMCCXiWb0XPNES9qRG2WstGbzJGi0OuaUvWme/Gxzyh1jhSU0BNECeooAbbmz5imGIRQEgitKo0ohN88aV/MKWO46mpgn18b8WKwQ3zR9NGEd0Mxvm2fWgpAI5KXIm6d7hIOAitHMbwu3jJNCNPbm2ftsTKMFRbO1It5HmRtX8+wZa8Ltxh9bzyRuglQgVM2zZyhmGSyx4o+9LQjNy1dHwD3UhIYQsNpguY8ew3TwLARk6xEMzMCZ9vsoM4xE2PjzK8EEo3Y266J0NiJtk+ZpQsZJcBB23Tu+JutkA7RjrHtG+hgDW+gvOk8a3jwRbyHqCCkmo92/6DwpFEE9S/KVztMYtqipeXKP7/U0T1k4/vwepoMJWGJrea/n/xvzpKHxGov6zpUZN6z1vOdZWQZP5CudJ77deMznPjRPgmY9v+v9IcGVzb7O7G7c7TgSFMFXFXNMPZesjuTLoAWz/r3f6Uw7cQsrsG4At4A25+7shNpIkq1gtrd6zd6Nxeca7FmEoVJZAe7DQsdZJuOqa+PH5knz0vRowxLsPGvP499fdJ6YA/OKK7yv62PzRCtacTN7zZNVohVDY3uneYp5nq0nF6n1LDEggYBOnvmi8yzoZWHu9XxrntWQc6Pu9aRwCQmrs/OkcFm3r9Y8JUwkngjPWqTWE398013QsDu0y4LUELrskcVgqmpNU68hPt7d5YNpFQBxGerc6F1t6QvqtkGZe/VitUvLl65yDvOzBBYAs9Y2xzN8YNkWpne1YfsKBHJRyu3UylR80XmGERMLfKXzlI0zz83GYRwBLn+ca7jzxJgY9iudJ0alrGqc0Dy5WXfP284X5w7WsK9YxPo+m2f7Sd6/61na9Ks1T5ZdLCAe2URMG58syVdrnhTUDc9vnjyF774CIjuFEfmv915CfUyl5viygcoqdAKJuPszld9nymUXqvAKhcmC7Mbd7mQuFMLCZY28c/PdmMI9JvE+F7vjpm1c7XnutLQA39jfmich9q2yV9+YedKsFjdtuC1dQ+8uktYm3p3XJ+SsF2Z/Nk8CJ6i851l6+O64X6d4mDEoheYZpIiF3N7A1qD1pPR4GsV6reenzJMF2TQ65vdd87zbIAXKFPd8LecZ8gLf/sgVkMWvWDBMIWfuEgDKlvC3d5dTEEqDY8btY0Sjc5UEwDeUJIi4+8HSfcP7pRPDxOy+SQVQFmmLjPj8Amc70wJZ7+4sizYgWZWtF9l5YtC6WhiD4F/mStC8m1+fMs92kTGO7E+VjR+aZ+fEYxxWVBDp2nkKYGnxAuWwXVzSupp7ZiEW9zxZYkH/Pc8tD7BhLJsmoynGo+AE8vd6fjXnaR1DXNzlDV9knjJ7eDSY+6fMM+zeOzT7Cgj/tVLYtvC5Ugub3s5363ox2QtutNlDK3HBboyRd0sB8gEFjxbVBt1CNRZl6TvcNb638cngVO7pdxaakNxwkQq3aKV1MXae29Jz51mlYPsSuZjmyfRzizD9h+YpG0fbsoaY2eJ/bJ7GU4qTy1gc9qF5BgJFh53nQld2ngsG/KLz3LadN/J251n9ieD7Q+v5ReZ549mapz2lLQz7lHnmYtoT2vX8snmugHBVTFYcsB3DF8HKJ/S7sETrIiz2Z3H2tI4NqJ5Z01l5LhduMV1SgLQm7X43SV60L2bnchjvYpcEXv5m42dbbhI2pprA1XuLpTGnD81zMUD/f53n3Zz5rXkualjmy+/Kvn2ReXLFxWFtvu167pECX3Q9t1IUs0sAGdMWRO163vO0zvj2Xs+vZJ4dT7E9m83ze66A7ORoZLuWfFEBGSZnsm94tRd3tuCCwmg85pml4OLQoLThzaxbiLXNihcpW9ars/JWKBd1a5PQOKVNFz5d8E8zw+3sPI3TPAmX2MvzfnfPswIx8dfOc9GqO897Efd4iLfmeZcHLLN+JfOsc+Nb86R8zNPvvug80UlqltvxtZwn5cxycL/to8h2SQM/W8/mWTwl+2WcLKSk0c7zVrKLlZMZDIK088SvP2YFZGuTt+DHLq/f1bws3D13Z09q2rb2b7k7mJ1vXcBKS9hlxTT+4f+JPfYEIVk1wWPn2skuiEkI11vm0W/FP2ALrq0r2YKZnaf5CdqDHrw1z7BdBPFD8+Sbg4+43pqnjUMMIRN0z9PfxSQfmud9Dsdb81wY+z1PzIERCf+u587zLXeHUO88MSY+spZbwHTPE/MGB0JD86RE3lrPe56VfFO8oYC5r19kniD+ewrAB+eZgAiqt8RzIcsVvAc0xOD+28A2kJR5MEBSeB/BJS2HKPxkaNzqQtaf3foATGXCtIGgy+ZhadKaZqtVgKOSFrXju5WOdy16BUcCTXsooUh3nvdxbgJ+gT9/GoN0xklNlJ/N0x4Et5Cf/NY8b5RtB+oImL/SeUpRCqLrNlkCxFruPDcxcM/T+qLPh+Z51/lUUHbPc+HxX3See+yDzV7u1L2eH5onwerIvE+dJ36k4L9sngnIXZoK40OjdCZdNcabcuX7Vxjj7+sK8Qe5ZJ2dETy7nfgayq3pfCvlyoXbDSgMGAw71+2hqN/5ovxIDL0bUNVgC5g35crls2NLuGhfvnXdQnKFPjRProB51tgsV6gd6nueBPOtlCtF8GyeskbGthuKlfqypl9knlw+vj3LfM+zjTHKZg/w2fXk+phn3Rl3nrmo1qD1/Ernyd/njn/ReVJOdaTf9dx5ymhRlK3nW/Nc1/bL5pmA3LXWpTxJJh9vUauZJAK0rpdnZBps0TPV2+fIxhOXTA773rST3xfQ2bAqkPeuzhhEbAOvp1OZBszH9C4MPBeDRmWxZNZcmV7vWddr58mH3T5eH5onJgehwXR7GGglr1LEO89OwjJm81xIiqCf5jJPAhcitc3J5rmtlXIxLPpu2n1onrlSIBY7T66i5AvXaF1MtPnYPK3nbtr9rDpPcBxe1H246/fA4FKV3Aa+2XYyx2SB77bjHC1DoJhk8cK2eGR6pXdv2IcAWNrPbvjdMZBZ5bsaQyceWZyyUhhjz80o0Cd0fNvt+IjZpEdlQ1ZAaQn3MNZb87zPM6cN/Q0g8Z4nS1Td90L/y77JDt3zlH0zJ6nVZ/NEU25cvYkL9MFuIIi3jWvzBMnoDEk0a560J4X0bD2/mvNkZfYUWWP4as4zrW9DeecpdU/RvDVPitJabEM868n7sJ4U0oJapafxLYW7RVzvLABC2lgx0QUOCiwtGC2ylVoWjrax4whCsX1T+cAm4m/bDY+A0HQEhN9fAzoEbRcXjH7rLgRxUnWYY9vWi2MwBgvGIixwEAF8h4tI4LowrKwQLbrzNB6QlmfzbMfbd+55ynzYN+F+1ToUfNq8COfO03jt3TS3DrBsbKy0xeT+NM/g81zV5imm4GYB9r01T++UNvUbPvXiz+71xGQ2gJsnxUERyVbVp+vZPH3DZqoUO4H039ys8Fyd9mWeskWhrp/NMxo0TxZ015MwUyZwY5Tunu/SPLlYC5I1T0rfPtgqInzpGbyLznW6NAbzFO+i9ZcchUFABJYG0K6tB6BfEQksGLRjmzx7Ga1uUibQRQgwh+CdCxFhLDbNTTOKGVbjC+Z9m5tCcgmdy+LKJnkHLRK+iBYghBZBpkpQ6/IOAiYGkSLmz1YT4tkgzJ237RnP087mYtwY3TxpRXPzHQvPlWqexo/IXCnBrtSyMZqTlLjf24SicPyNkBqrb6BpZaa0GOaVPvYcd8zvjNXmFfeKULM2NKV5CoCzQGIB1t08BcPiEIG2FLTfNE8KD+NScNwfWULzxKxozAJTgCySNfAe7zBe46PMBPEE0rzQpbJpODaJFYJGSGprxKJ6n81VKXPfCq1rnt5Bs5vrnm1unugie1idDaZmDfzNnCjLLvMkAOD91ieGN0+Kk6Cbz9b5GJf0sUzmttI1zzrti4eKnd9ZEO6TSa3Gl5FCCC/piN4GpmaBb3+bVgsMbkITbVNoARW/38C3ZLM+XGIWBN72/Nw2ks61AT/pwsgmbgysSM+A1WPItFkWqgo2gofB7A10YSjCLI5YKDgouqQFjbKtSeuqwn+3UFy9mkETRq6FDUjmu2Iki26RzcX4JD24pjQY+mEq76PF0c47KSxZHBk+Qo9u5onhCCfhI2gdfYDhaX7rVDbHHOtWgoHRbI9ZoKlZeQK6B9FIubK+vIr4QQIDf9CsLIZ1c1k376wbomrDzoKhWCkQ37ARm/U0T/MWu/D5tzQaz+Eb1nqbqJsn5jVv39o6JUrMb9FlKw0JGAVI2Zl/F2UHwmKOEjdZSvcpa/9P0N737sVA292jF5X1ocE6V9q9WjViXOZ5mwAjRi319/gAgkMbRfy+0fHImGIPjay5s/oTi2AXvosGp3kwxbMz6mhsCxkcPyiISW8w6X0Yml9vR3jb8ndcGKHZzvC1O7L4pVO9p1JWfrJ7W71m3rJh4pG10P4fc4GybHao5hNwRzVfa+6EERN4ZjuhE0I+tP2qLRtmBQg6wVGxmbtVg7rg+Xs4Dw1v3hIUNe/zfXQi2BUmdeBQu9UsBOu9xW/VetD8LFCX8VpHc9nyhFLELKc1r4qzwzbRvFOQlx8IH35daDwLTymyVIuWDmZv7cUge04N7Jn3UOKduvu+fsGHxRYdYtLeB9O8NdQWBvOboMXwwpgEk9N6CLAC0o4wDWhxA5K1ARmDVfEVk7Bgvr+nxQqOCS0T2aHyvh9WClNg1DJBoXBpZZovLdPGlf+vOXZED/7CHdl2/QSWlocD2zgCk1hQ71mwoPdxQcQ3FmS7wncOt7lxk+q40QYn5tguMLWxIXzb3sY36ptMy24yowZ6tOh2gKknLlfuPvuQZfZdyo6166onMcHe4y7qM2wMLI25uMRK3BlrvHtl7rEyNDxLy7VBG1c9hv1tlQOr6Pfmt2loz3APKQAu2LaHakeeG1ZrWL+vfy8FxJpVNkEoKQyCtb2m3wvI3UsqOAeNYQLB2yuFZTYRKxO53Rbf6iNFUzGRMS/LAjZtQbbLBn8SIQSB25SaWxMq9kan1i2PACNW422DSXC3bYzCXXGh7g7r7cz6vsA45kU4qWYMh2FzQQJjcvkWLLjHDJszZsoX78x5ArInr7bjzgfeflfoISajHPZMeoseiprg2NisGwhFhamknLdbfShfvw897T0LIbFOxpsLW0PBu90Slwh/iC8lRzpnpHPpKUrv4E51BSLVB4C1Yv1cdVrES3tKcEBNO/a7YbutcrfBoHeJz6wLht82RvXvNWZjq9wXH3P9CCKF/j4+aR/k7q5d5726fWQpsiwsCA0RYK22NgL13RG3MPxzjPiuW/bUBtcziUtlYDULCAqB+LuptpuZfP09xphl6XSjFbZQmwXBpfC2lWr7A5iX+2EhpKRLMeY/Z1kI6jajrpEeN2aZl6k2FxqQIoBjqsZeYM+1tYhhhyxs2DSKAPO2e79Qi60HIYRcOIHnDXupQTjGr6Gdb4Rm9pwUe5aCEGJGa7GQFc/wMKwToQlj5++1fDWftRTbwd5GLCH1LQkbgiDuzU2ta01KGl0kYypFpngkGvx+ISLoiu94LR3z0JFx+EZsQim+62/1EML43Fj2DJHtDF9jwHdxZAKynbGLAewjLD7f7+sYaEDLvO1sYhIMRZPSvPWXEgvURynNGyqXidzKvoW2YCxMhDDcLT6kSS/gbyEmCL/nhufe0YDLvFlCGTnfQ3xMsQ3o7i7q9bYVVNc5EE3sZlMo5ryadzdfl3m3SfXdu7Y2/Sw0P19M41qoBYUjWWENFrF6HwcQVEeQupp3UdureRf2sx0R1xIu2tW4cu8oGWPvOD5uGDdYlmqL3xY5IbvETeaGuao/IUzr5mxv5G2ZuvUuHZcgBnoHMny4eYsK942EkNC2aezvlBwraLzbu/e9gHQMG7dp8SykGQMxey4vDUX57hzpR0C8YLZtYC34zfRuL1yZnUzvjXzljnAnMMBiurYpMoGkyRF3hXDHbrzbrHph2dvjdc/bWAZgggkk2lAWUtWSFDQuYlIkrkUXL4huQZ40lOdo73VHBe7LvNwBgSXmWli/he8osh17MRaLyL2pxlxygwsjxri78e9BMTv2xURJAUufstIrhHfjcuBCwbz07J4LUozFIhovi288qzSMvepOe0o64qD5utLomztKGJd5t0n5FrSxhGIPbtN97AOlQSGziCkQyQQKmtITa1HwePDdRmIWZFGQXoyZmbgtD727aUvFshj2DtaF2CbO5doF3HtYyd26nuB1NiFzyp3iSmxX89XC3IBKb7c7OY1boZH/XhdiG0CvC2Fs9ZddmP4WQ+3Y0W3h0utCLBBwtfC6oAvj5pt7l/lyXdaF2Lad60J0VBwXFH25EtyQdUG38Md4PW9dMcUeq7CFQ6uF1wXdcgfMa4744+5uv/D6Hfv2cqZsxKiswvYRvhuB29sRrIuvFn29ZQMUC8HD3OuCLpI76Av+3oI4NNkzanbsW4D1via98wNptLUmXhQDhPhtQ2gZAMPRDkwtq0EzWDwmq4KkZYA9aKcFDCi4PWC3sjAUsW8tA2xhjnfFAAiylWc0Gc2AKQT/AmRCiAFoXpaRFgtDtQf73F3PYwABNp81GATacT25CBYTI3BLl3lXgRhvZQbwUFtOzBIbL622CmQZYBXIMsAqEN+IAcSA1qPDL9G8jpMCW24al2iZd5s9e5dMF0Gx51TVqL+bM4ZF260T2nhkFYhsYL1xV4F4V9Wp1sc7ub4ubhlLha9WCLeb+yoQz3RKAYW3PRC2Wz2eEk9L0OzBPj80C8Jd4B4QlC0g8YF8SNbERGj6BpsPuUjcPSVqS3c9I0jld9NQlcr6e9oLwQTHlbqG4eJL7vkP60JsPOJddR0n0HuUWjB5wfIK4ZrhasI7ghhjBW4U7IYCkCIVCzD/Ww+xxzrYi6m5G+ZlAcVIK4TGW8GPYL3jGPy92m/rsUKIebkQtPgNzxa3YDzxBA1fbUtd+2lmLnPtQLcceg9C8o4O97xPoIp5CfQeOFPXEfPjzoaFo3xoeGu+Vtwcy2iJJ2rm5u+hv71nhXDjjq1E7DBSyZO7PKNadhaJ+9VZlhW+Edptui6hgUcJyo/fgqk+SEoxNsl18dExNqZcpuavmzw3i5tQxd8eesnfJVT1ji1o5mZgoNKxaV4LWBMG307zYrQbJl7QbH9im0h7J0aXi6cp2/tI8zKhfh9MZYNmDOd3C42gECxwltC4CAq/2xy27iMYvgwLTbtNuav7sDCsGI2d5hV8Gs+CEts4o5k3KbAnJq0l9K63DmRlBWheQkDZtDHaxhnGWiH0rjJXGA5N92xI3+VtUKz1lHp36OUjptqMVk24MfHGsL5R/QyB34NOKTHCIQ7brif1RMDAYpJtZF3mCi3NdzvFcMPw0CYFKvCjnDej9SVlGysgWQoE2XPCM7FcpM6AM7ncHC4DTb+9cgXXBZv7jUxsbUcTwiyFSRG0zvPrwBqulkzbghazFAJBCx1TZ2JtBm7XccImsBOMEtBS1+ZCkMOCLVNnKWhaAXaWpa7igsathyjYtHFIA9NGXbk5mKQYy718dIy0u/0shTiQr71HrnlGrMIKcEHKdPl7Pjp6SRK0J5KlYPEosKBArCJXwxpj6t09z1JQNtsdPR+dqy22kQF0WQNWgvJZy5KloIis0ZYHZCkonD1+os4zxmB+vukiZMZrjdeyuFcXG1aKIq+3b5bCHLZTTpbC3yg2SrqLR/TuyOhlXguB6XxYBqMLozNNGGfPWQgdaSFu2DntyPUw8QWFYUoBscExYTF12RwulkVktbpoPVqKj9gxWu7RakE5yij5O/9b5iXoFEy0AAAgAElEQVQ8UG2A6hpPSFbzecZCcw1Ym+1GXlBpvDRkyOWUgwVcJvEuMZB5c4EWBW1hzY+AbiNvGl2QinFZi3L5xUAUw30OvHUigLSgsXR1LAJXrZO53CsIZqHvYyjEQOZtjhRVVxAWMd4KDgsrJuCGYdQKkoqBuJL3+eoE3/usf2XIvtNpuRSyrFbYtmIgmc77eAeWmeLA1FsjE4TFOi0mLWGzrnguPF4xEAsiecFqdeFfMeDXrYB4mAnDPKv5yiuT/AprepHBC2y4ZLRtl2BIzMINCQ7unvdL19I+CNrFVNLiFtAEw+EQJkyTO7N9dDEHQnrPgiAzkf7Or69DvZhEoM7VMN5tX2q80rAItePF5P6fRqrVEEHzTm6jd2FE5r7LNzBdoML+LhUZNoqGRR8+OItJ8dgZrg/V0leSxHi3Yz2XwPMYilAEghTjsB7eaa0InTFKpXNhBKwYRnq2S/qVKwOoxxqHs7IPJIUuTdzhn54plQ5q1MnCvYvrxe2UXufq1Emf8jUG3yHYwdYpPEG89c9F9y50kJxwLS7L/7M6FJU5bHkEJWps7d81JsrX+kocLb+7zzpaR671wuwp93fVpvsA14r2JZX7Y9rQx5nrLUDpeCsCxVR3ngNThvn4e0x7u8cWjPk1AfcrAKo7umDVJlFZMhMgKP5OYG1adr6IRcVc/EruWIhS8RCBZh4xRr42LW0e3AExFreoIx5odkLJgtCOGKnjw7hSmIZbRNsROkQlFJ4hmBaXdUUfAoxZuSy0OOJ37JmMmnHSTAJvcYUxiG+4BbQli0MrEyRMyX0loL5Lw2Im3+TOYA4uTUrE32y2sUCEiRXGTKyCQBXNaFFMT4vS5lxG77QWlFdwdutEADyDLjQ8S9nRbKwGBUA5EtSqOqXMrQcrabztn6EFV4ebSkGGsCV83HHrLMvkO8FbjL0G3+YQUpgip2zMFX066hnfWV/0R9+O6sZHeIhFtparAM2HNeLqB7H3e94K+v7UBASTkkgSDs9UVZsfk3YakebJnPo74vkohslH9HdMQnPxj6sd8Hf/jWA0Ypkwf8e8NAlBW+RwDZeNjZbsXIpMObeOK5VLAhZNC2LWNjBXE7MO/Gx7I/ZKXKAH3k8hEIw6SdI4GJ9laKfX742Pe8GNQmhCjz6yZRYNw2OGCptoL64g65MF8h50E49hLouxh8V4N4b2LWtSwVUweK4Ai0LjdgovjYuBF13NlWRNOxbBdykycZxvssopEH+XtsWI3rVgU0zqe+iHCbu4fcbtn/Us0I27Yz0oig7WMV6WhIW6G1azumIUwtJZMd7vee/GM1tHxHsgTNZy3SzrnpIqCWO8HQxFCHcd3DMvSoxgb0EWXvqGBKQdUlp3m1N3+qiFYjp3AbzYBDDqtuPnl9Ne3J+FkTOt4guLsGWNpJ0wmagsSFf7MfZXdgHaGOR7I1SFMnUo6eyLTHQ73zT3ninoOzQoDWTx9vQksQ2L6hu1DvJ72SfajtZdS0eTcbsIFo3eFXwDHb0/GD4fGc0I86JjK5k1zgXZWScaU6yw2KIUmDVjfZdZaEsLL9u4ZcEEljYW+O/JS22YmgvBzT2yXpQVi7bJG39jeWzsbs+AFBgLcFdPUrwVZ22HfO6Y8YpXO6c8BcYDoUQ31mKNuFncry2iolT8P89im5/X3oki2CPm2v8TC4tFKsPt6LkfkoCUAuXC0AilX8POsBbbkxfD0hJ+x0RtEwI7pTSX+7sAtDMCE6DNFBkYwfONhWu3c46ZMECoz2rV7ZIuE3FPaBBCvkFi+CoLY1HLg5feBdEIVBhjs1YsAQHaYxhoQ26NRZNCjonKxtSwrLQ2bUgriQ0Whm8hWRnu5qJ5O68dw1A8VcPl93MJtnm3RAS6WHSuEA3ZRci4amLDXB332mAzN65m5zKisXmxmPihw4baj0Fv3kIFVgW/+AWzFh9y9aT2zWszkqFvKRc0r7S1pm4U3N2FnoWnKL1ra9KNU/bPva2nCTZEqbE4eRfWnKeAPkF20GKzp+53FMf7nf0EJJg1LYWopWzbBSXdGLPgvXw0V2mPi0YQmhpT7+bhnny66FmDbEON701rl5oMlGexZH+4R6528JnKICL+HviN1qrDor8Hn/f87qRyzyq5xfgYwLX7DDQtnx1dXO3K8uG3mwgmZekwCUYtJurU1OpKUjxtbnIjKJtSjKyM+Ml+xp6GG6hRenY3+sr+sdbbs3ibTS+0xBzaP7JLLw7pINTS0BiXT54Ftr4E1hzq3ew9bQyynNvoO2SsOLMu+n5fPzGKqtOA/b2CPdZjj4ZeaFO9mbPAgSzx5aazw8IVS4YUbvOQG78WOAwXmlCIlVa/3/BNQIJZIya3KReorX3MWq9bk9odza3/6NBO5lsQ12m4/FgBFKZkGdooWyLccO0wWQLArdSjPYyRKV9BiAgYxaIGTwg+L+ja88EXsoEh/Z5fvjvVi9dhMQgCM72tQNGjxso1s6vWWlyD2CznatPg+ua/G43GSMAF7WKUqhAxHbNPwy2+rFOJWZUFNy6ObFuYFqhSYBRGro05hHni+mzaM7AgK0RZVMAWyhbNCFUNEip8QiPvL6XdxhxlsDU4nb4rBlj0tpgoi7Kg1cUHLtA0l8y6cq92Zz4sG6u9p+sGAqW0t7/W+8aDCUi1DgKoFYQFh60gEBzahCbcDnorOCsIFaRwxRZqQXAEaEzaNp9ewdmeu4hQPQQLsoLA3eJHC0r3uIHF/2A+FtKiLmYn2DaBWMHJdarrZCjRdnoJwgrOtl811nZ3LcoKQm36LTYXqNgrwXF/BSHBKY6qEo/gsBZcr0XmLhaLYvJeSnAxbHuMgaRKnRi3O+IKDmFdQUhwCNMez0xwOu990Q8JDiu7grCtP3OdCMQKzgrCnpsupZ0grODc2C4Wy7pSUutFtDkeBKe+bO/R0wnIgrVWEBYavRZhBYcmEkcICDGojBfGWUFYwdm6hRUcgiDmQTCC471iioVYr+AsRGQFhz9MSJh9mKssDmKsICxmZwVhBWe7ja/grCBU7WfsxRBijhWcbXG6Foe5X0EQH/CL0XotwhaIrUVYwVmLgHHaMV9BWIuzIMK1OOZhvWhhwlfdhEzQWoQsDgFZQVh4OsERH3GNSv7IiK0grOCsICyNzacSWcmCzntZrN5anAWHruBsz2frsCDQPd/mPXqagDDdTEw1vSsIgQsRgyY2AX7eCs66RtutfQXBf8uZE5ytW9jDbLZYaV21FQQawPc6/7vKPC7OYp/2rJKtwFvXaM8pEUxbRNpv6y1Wu23T5y3M2hqHFYRFxNJyMiUyLCs4FmkFIfCe+SxaVaaOVaDppEoxKo2/536sIGw15NJ462gWRLiCs4KwtTbbIX1h+uZAgFkebvE2QV/XaLuwLwByUcDGJ64kNCs4KwgrOAuTFx8HIVpw6AqOsSYI9YQr+N+y8/eC40cLdfcCgmACtO0KzhZFCfBkjRBjBWELWhBdLCPwXMFZQcjf5aqtIOyiGhPCsyqYbmvhEwRBdEeU+X2CQAgWubtI5a07WUHYir0VhBWcLcxawSEIBcslB0p4JAjy82KVUq8JghRoMY45sMDobJe95AABenfy0QNXxiWUSpc1W5qt4BAEcRBBXsFZUB6mQ3+x3QrCFrwZU+BIGbbNmiUIAn3uUynZFYQVnC1jWMFZQdjzTVYQVnAIgnWvafqCaRMEca95lDVLEPD+Zs064s0aCNpZnndb7/yu7W6RRWAlFpWZIAhmVnDWItQ8GjFWENbirCCsq2Y8WQQMKzvSbmjBMkJtujlBwECbbkZEGhujYIqgEgmCTb61OOsarcVZQZAj917xAUGQEhewr+CsRcAEm25OECyiRSvY5SZhKvHfCk4WgT+8grOu0VqcFQSMKmgmOGsR1lVbQbjr7wkCN8v+gfUq3ZwgCPa9v93nBKHumAlIglAcVOJkBWELolYQVnBWEDCydW0HPUGQ9t10c91TJCQ2QZIgmD+L0/5Xh0aZ43vBISB37bXNF+4WRvDyNm5IIa3Hd1/tUeAnnlhc/RYcYQAxBjfLVammb+zGTf6rBakE0u9rO8Ncku7SpQXLGJF702TrhIGQnXnnPYJlmkSWAmMGahP4YUQLaMFq0UOLcDlr3ra9c6ufsPjSr8GrC5aNhQ9e47u6uIiNtr9T7YRYNDFXKIM2GT1POdVBhiCgmT2X7Ya+sPKSAzXQK+VO0GQFa73UUWhcZ4qvBuHVxVB+GNV6u1Ke3KBFBdeTwBwwXX27KmEWmG+decpT0maP3dhzRLYk1rcrF0DfbUyeF0FxUNAJju9xlRiA7ZqfF+Gdm2LH59xfNHlfR0RA7vRqO9WyVLvPUNmpIJarU51FKNnwNovWrP0KQbCb3JUrxkJYcFklV7XMgv0lgv+3AVgWrH2G3AraF4Yn8Fpn7yHWdjmhvf1G9mvb6gSbMEeMvB0VxSYEyVzskXQZAy1vERZejZ4Yl4BIabbPUI06OmDAwJIYlmCgN+GHV3L5GxrT+ms126eBdSJM6NTFolAUxrQdBSkoioHVW6R2BW2sL4sRujqLEjas2hXvoDzRdFHM7dPQvgtPL4ax892ResZKuKw199R8WdQuNJA0EA9SaF1ZFIpoQZ21N/INwgmm42qfhpXviDV/T3ni/a3xwb+EiZC/R6f7ER/Xy9KAnZdgshY6lG5M5LfcE8zRZUEsJEapXYt7CIsRZEbqmeTvNnD4ghZli14qnKKRtxFYzQmYWs+kAStQwhjbgM3uN01BcO6OitwxjLfta4wJYTG3xVnYt9iLy4KRV/gxkaAZURf9bAdXMG4hWFEugAsTGW9d7APflUGSZRNzpAFrtsCCbB2Od5kTNwA9tuUmN467Q0hCDPi9NfB+c1g4P2VXq9jthk8bW0u8sLD5so4Y3PvD5omrKB4ZOfxUM2mWGO2CwNcc0JhyhzqEJ14izLKK4r9FEROYIDIEoausI2HjNnUFyyeYVXa6R/nZacczaFs5RH3BfP+98BOQNrmY5S7Cwve0mDGje8wPTSeQrwFcC2CXkiuUOfZ3jG6HVOC6eC1EZzkErou9sQDcK1puaxAsOIYXEyz2hrZiVrluhKieuC2ABUOohaPTmjIXNM5CyLkBmLKamF0AbpG4a8eaBaq/cb83L5odc2z9SgvA7QG7qIul542fFd1Og95nfARa7LOd2s2Z4GFEm65dhJZyYLG3vgEzE0T0XtBf/cis6dauoD2mhmPb2pWaIPibtdgu/VxTAkoxSLN3iUvMjZtYEz73eA9QAxRrO97+bh3scXHDt8czxUvLi29XgYkfjR2/VqrtPdxmioFnsfUh1TGh+yowz7Ds/sYqv0OO+1G1BE3I32ihbcfvHuk0YJK9fXFD25JK2ilYBiaXPRED8Olqj88S0QB8aPfqHG+Po6bZFro+r9w82TDulLRzWsjfTVxs1LeME2P6PaZGMNbLxeWwIFwUxMbI1WMwqeICvjilgJEwAWbjYsGJyUqxeiweBmddCR6rh2H9zT1EpjWljjEvP5cmplC4FdwYcZ5307wYhPBbGN/AhBbXe2Se0Eicx1oQIH9ntQg47WuduGC5YpgNvc3He9DMOyk372dVjYfmRCv/tq7iP0IcfgkKQGKCpeIWZi3MiSLiSbAkgUUpQC6VBAhrRDBc4iXzoFA6NcDfrRFhoCzFGzWSRkeKFo0IWghbqWVjpSxsCgc78S7rQuB4MvGZv5s7QbOftcd0UOJ5I4tcl8TBxxQ1BPGXFZD4m4lyY/jQmXt/p9lNBgH2PAYmzksRodoPv+eCMekYe9/DFbJQ7uXb9ns7oLRaBVP9nYbg/xZE+jsNSUMTEFYuVwYx+K6EcDUZhmVevScItvcgOBNsnECKgff4thjTnIPH+70sCOGz4MHj/Z2LwVqaG43ceygbDEnrvW+r/0h2CKzNjaXr4tIKFmnG0o3mhlFpVgJcEZhnWBkCwI8nFF0EEhMQHt4BC29MBJtQSXhkxTzDQmF4rtX+neCwrIE2e4+5U65b+Oa/CZLkxlp678eglOzGogSUwuDFLAzd96wdy7NgUe9BE//UZd7fvJOyoti2gtU9AoO+C+Q0DuNnXTb+qezDWN+5zXeFlb/REKTTj9cc0yaknNaVL++iPTGcRZSm7JJtIADchzX3tKtnMFHYf8/QOAJfkwxV6e/8ztr1rw9rLHxVBN7KMsJirAiwJyzJZGAmWY/OG2nhaB5z2FJfRKWVuQUyd13Gjflo5A42dc88/d63t7rSIvstK7SFaFwnisM79rSj6hMW9JjmxTRbjoARWWAafWvmMTGadaRaiogAWF9uxsLs21hjYbfZM6b1PVZ3gY3FeP69WUgWlFUgsJRmR+Cx3taUQFG+KRxCShHhwz2OgIdSJSmXLTefsFtTPMJtLKlQJpXWp9hTRO2owxjW8NBa1QzPmlFoueah1/G4mPl9Pcis/7sf0+4I1Y51DMA3Y4b29CYMIK1HMy/s3Udod/74wt4tGu2+aFUS7T3iiM2vc6P4gvzXbTbc4aICt0Vh0jyYUPBl7LWxp824Hhhx0co0D4KLSzZTVDMDFmtPng3mTxAwQ21UuWMsS9o8BVLwyrXiQlWRx/WRHiZ45lLBWZu2nXvRuSUxAOau8Zo1KV3K197TbmMA8+Kzp0BiAFYEM6VAajZNC++xFgXllMume0uXUyKbzaruQjyyte9tOFIKBDcF0mkBFa2lQGoZSpC3TiPUAlp2njo6lBInyKtACAVhI6Cbxiak1hJdKXUumwsPs65c93cKhOSaSEFMDMN9sKgJQgzjgxav7iJ1meCeiBsqyeVS+P+OQ+jvGIaWJoDbpaQNOcKx3UCCcxMmrkp1DTFMpbKZzzSGYHqBjGW7uI+bVqztDTfRP8Urwfn9dmH+MQxtuDv6NcLDcNtFniKgoQjCppWDdrAq2xU9hmEZdz+hTocs76ZLw4dh+FUIAQ65TdzHziSvNQ+3aZG5tG7VkXushb9jmNqKlqH0d3FGexVVjgYVEYeyVnkU9ULmSmH6FEKoWcwpBq2mRPzBjewgHYrQFUiW5fSNUNOqJzuAk/uVQmjzT4y52wClsavK7PehRfDTO4VAQLZeYPFDCw3YznVt2Ej1tt9Ai9d8mCbbptebJdsd660XKY9OQBYawj+nfQjI++3/KXQhsFsHUTse5pdbEVy81pRcxj0/vF1pC8zCJPh11xMvreD7O98X4bcOhnuAkbhLm7+vJy+GJzxZ5BiJJSI8CXiMJBjdnr01r+bf74Yb4eUmWMyFaxN2bggXZ3fn/YZbwirTkCnGOmDa6PWtskH1WcZ8u+EaI/nGNgsPVUBwtv9W6Ni8iqDxFASrzoPAG2WnQlgQBMqqmvdApYRvTyvmmmNyrh3laV1dIQc6M7KN5FrlcvF2lx3P2K+SDBEHfh8CsjDpRawuPGQh0IvWTCP5sGyBiYsZFlBWZzuMjDFMgsu0MPnqHTCkBazAaLvGLwSkCrHqI0qPbhPjbWOfRpLpWGjDtrKspSZXb1G8NVDjHuwRDrtbnUbCUItsjZEIwUJbKvpipbdhWx0mMQ3mLhCtP5dYRvyTJY2RuAjcrxi7YwmsrTF0SnHt/60hQWs/IewWwel4AgzWjro1WchOHR25WCx7J0XVOZGA7NkjIZApy0VhxGOykGvx4zFp/BX84CNc5rX47fGIidbiGz/elXhYi0+geD2yrmvxAylyXd9ZfAJisRDdImyb/e0Nm6bCYAjI1PuI9GBnLWCeOjKGhfJb//DNSe326kUo36wHUT7uooYX7EZ7IBafd6Hq29i5k6YwS43lbKptt/FtVLxdvbc4alG/i/KsQtA8+erVaKNHJbXbInXRrNuKdJtnM/1BWPaogG2tuXOpIpCF37ksNGPnsjBuf2eVKa3FcVXYZexr2avkk9XZaj+ChsEI90JzYjBjMd/Ot/QeriTlUZd8AlhTba7UWnaCWufGdel5L6yH965lT1mVVKjpRHMRL+I97mkb3lw6gkOB8JwWFv8elU1Atu19morpW/j0ggrbwpeBSlNh3g46EVjugTyrdRdlurUM2xN3oS/be3YPXOmckirvwjxtrYT3EHyEX5Txno+x1rBCH2Ncaximp/2NQIB7Dgohp3Hk7Au+CQFBwkhcFOOouRlG8nc5eELE3aHtK+zh9u5cFj29lp3gcH8xzs5F1kcswe3duSwqeC371gBl2c1lK/+y7Ma8Z610rARB2doW/43RCNZ2rc+y4z1eRUKUZceokgWlj7PsEjA2IksHZ9nFzYtJS1jEVNWvLDCzw1jtIa2wbCFWm4nfwiDXrVpNtW5VFYc01rpVq6nWrVqtGwhMQGbRZaosQpAMYMmtMNvKwkyhRdhjCrbQZeHm21U8EGAQlI7/3XMlWC1BLLeKwFt8lsDi8kEx1ELkN57aptmrdfPbWb+NpyoGYuU2nsoaUjbb9JlmI5T+wfA0p4vmJDC071ZOVldhjbbGvi7m1mRRwcZvQ47VkKjJnTNOMYOx7BF4rDKlQHj3wKPqam63KmuIkTeeisfMZXviZg0rjOpQzniMgGw8FY+J/SQPQi1k2QmSrFedXrLsrMnC37Ps4pE9OeydZScgUoKYTKpv4erMjqBRxsVkBUukmcYSgAnOBHUV229XbIwhfUma97yRZSSD8YyNxzXfMl6ySeKGNd82EKsX3wNsjMXf/X5h+AXm/s5kt3FVYC4YIyBtXBWY27OpLb9FDCLPMrJoNJOrE7MIxDJS6OjSyvVnSvAx2pbZ1vuYgGx5QRgjFm0ZqV6+P7O9u9XRbdnKOC4wGIIGQVA4rgGHRREsFkeCRiAwoLkGPAkSi+E2uABQWPJ70//Oc+rMXmftzhInq2smO3vvt+dH1fiuMZ4aZSy7fbSj1YzdPQEu2z/B8zBKpdw7VYwALugxxedhtpt/O0TrA2Z96MqzSxtL2gTHMRfeURJhe/VSMgrJa21PAQrOGFh3kMl6J7f3nSJY67QAdz+Pq9i6GTnvV8hG983IGackglT6onjd6xvgNXv2JF34BwrS/gzucJsadPSWrEBNmhEkTJEsglCnSmdtXSjS7lGWgzYRjNluFu30Ivi7cUWVmlWVudiFXshQBFqL1JZcgrwZHhaI4lOEXegZt3sJiDVUDSoopW8SbGuxUtMpPkJSujIqKT5vtqfxhoYm2G0NRbdOrEL4FSQGiDDzorJcCZiULwHy+zZXzuOj8bYxyuMzZhaZnfmYxxe2bK0nj8/i7kaj+pEJi/C28XQOC++6vZg774QxAwANc5fHZ/wWFZ7HJ3sVMtEnj9+Z8Z2Ym8fnQRbtnMdn4PL83pPHpzgLc2/9K7QS2pUizuNbsG8fr5fHr5KOCTI3iLHFPiGRiRLKBbOVkZKWw7Auab/SezHI33gSqV/CE8rUt/3Ok6zAFBdygwQmtGqLKCEa4a9IV2M4AkIwaqETGtbzlKvvdsSXDNa2q6nhGcaswLRFlgfZ4xRYIZaQxdpjC0JDU7Rtks2iCU14j21GXQ3IOm43WFUDssBd9HQGQdy9bXjUgHgj3nI3DgWvIdisP8PgQlu8sk5Z2HdbVxXvtjiYQRCf77HSRQKwUnt8M4PA6FTUrTjIIPAQFsnbE7dz6CkNeQxIqgbEEFgP7X6PioOilYWz1/8ALfdYjGDuvltyCB2EZ3hJXihFxzyQrz9IQTDBIkwsvvBpAiCM4ibrpeulCMEFY1DnQ5SVEBdzt+1C87vFtJhRqnYRmt4vNsS4hc+zvu717W1rygPVOnQbWSOm2Fi4kAD4rt+NUUy+vVq9p4Xwoo99l5Ij0sJOhArGaN4LL2FAfNMifVG1Fsbu9XvVYbRGYx7H+xZegu6SCuhhbK4MCPdPMIzNlQExbveGqs6ACCN8s+pwh7LK5C28u14E1hBoE0ixo9XwDE/az5IBMTeyEEixLumybrxrjbHbwEWAGbv6KmdAzGU7NWZAzGOPsyijRID32AgWn3HynT2eQajES4l8vBOfXZ5lPBnj7dRZPYXibrNzkcVfpiC0SK687Yh5BFrE8hO6Our5m7jeh4QunfHhd9kYLxYPLxzegIUL/l1jOPdbdLFwngvV63fP8xKUdfsB82ZCH94iBrmf0vl9N1n5nXKxZOYWWtTvhK61Tj1//U5ILfY6eyM6ECzhkrCw5sr+JuzicYWXdUX3u8WvmgSPsxB8Cut3Hicwo/sJKaGwEA906XeWkRUmzCxoF8VAT78v5JzSuX/30jQeVniBhf3OUxGyvbwHfIaQhc72d16OQniXBMaOB/yDZ9jxGD8Psq1PPUPhZZYWsuR3BoW33I1SZJTBEl4tZImh8LvwaveHCOcoO2O0rW95PspOUXdvku/yuNZu5+//nYIgtMlh1E5QTEnDWK/dL9LvlKP2mz4EfkDgEWAZyooJfyjHEhbxaLbc+CJR/S6UMNEVGAs4adYObYlBJo8YbW/td9aIgkhb7wVFiglCnr0QVyix+0T8PSg++uylwGW+u8+h+yl4VrxnMJWFq41qvxsPK4hJexm/EExIsxc6UFYMFwrFG3QTYy8a2nPoT+DXqPgdH60zgqb3DSEpBV40tL8ZI360a2/vx+/zPZTP2HY/jmfatFV7094j5KU45zjRAO0Whe0Zc0Wj834hMhp1Fkjv573Iel6x341TptA6aq8/SkHEZ4RisfRuFI+zwueDLPaGUO7FHJ6oxVUfAqNgiRZx628UQyLgFFIKgNC55N5jgez3k/kW4TzOWjoWWp0hcGDvYFllR87fJR4YAinYvXgHynEqjLWace+eBPcJPSQKTnrxnP7Zi9DKnLXFdpnFOJz04hkI9DkW9CIgpzBbnAv7zrGYe7Wvvsn6493JU3QU0y9K2zPoxeDttge/844ElqfZS8RR6rjfGRcLfFGLomdX+472ZAB/I9jWHYsA9zulMpYNlf3OO1Gq06hZi0pwnEpOLvB/x/KKc1kQYXhoWDkAACAASURBVAyrtjvgygkLQWqZ4sOUyYJdGLGwdIz2jDXJhmMWRNyy59aSCFXE+6xVFlD8q6Am3bYHqnDpFsnVYSKmhZ3UJVe+zDUGbh0D6+nrGf8vA+Pva8XNBUGFRBGIN7FukgnZbvTy6Fw7mu15KcI4Sun+7RQvTEVXwrrroPatGP8ykeKhg3e0LdfYhXDtd2i/hpgZU92/m9gITGnW3XorwUERRARLL0YGjb1r11hCLUpyhrp+pwwyoO1NQS9W2Jh3Zx9rrp5VfSLeCWfUKTyz27QpjVBKNLDbFYTzkjwykLsvyLspJRldIyEkQ7Pdm0/W0YXH5vmLlhhH4bWIaHeN/mGFQkKqrsHCZokJvLAH4VcQMJnlFDPXacOkaSQC0/QyTDHWxylawio8IPA0fOHG9aFqf0AejbAYG2Hy/i6ZImNh6XeLrtCMkmLujoVg+xurWlKgNLcwTAzc4pmCKTLxftuouiwJa7bHBKg3EBb02piYZTN3TNgzFgkGemzfYfRgRDDKYrdQ0jutm1jX3ccRjNxzxtXuOELEoxPsKtVoRugkPnijVXp0YWROevFMEgcUs2RJTSMYMtmmGmi8FrVvciGsbc1X9si/d/+R+Vif8QBLL3M2Rvzc3xkeCmOuJXrQzlqXIbOGbd9O57JQgN3fUpcVtKGcLeDRSQRAUXdD178acPlhGsUjFAf7WKcUseYtNgmtBboQIHh4qTwfUmjrSLQaErh3Ydf1RRIyiXVr4xP8mQXaDUNhqSiKBXrHCyAKy4GR262D9TAf3qsdZqVlvWMPxawHrOwYgc+1hwCwrrJGyrKWN8c89xbyyRxRetaZJ6rFEaElPBSo3q+UnTejpNssvP0dFH+LX6GUIRBYxSyr0AX9WFyJlBImYcyk59GnbassLyHgiWttRHF4JOuC7Rxf/YqAGX/ZzdK6PC35KXSsQCoMtPbCMxfjyFtTWrxrXWCdyou5d/eGE1ryo/4RpqqWoebISNbMoX0v+LxFwYrEeEqxCr/Q2vt59N1gxpiqraEX+cgw/7sJYizFkG/evHd9n7g2k2RlWO/6GEnl0n6DiLEGzgpjrivGUhDCU1cQxJStwFyQ6+AAMVZWxWJ+u6Sz2JRvN9BUmSekxm/dEmPbOprV4mWMj3CZQwfgBHlhDXPhxh40BPP8QxhdhAyhjWePZWjbAAtonFLArDfFohiLLo6xPCZLHOw8xlKQNTQxlkdfQxNjGYHdGMWq8igEKkOzR1BQeN+icBVsealFNFA6UQIvR9gzNDUQZJy2fuU7YaLWK9Ywj+DteS5tp+CBGCM87MCmTkjO0LTRqwRNnri2T8a3hobhIeQ8yBZHa3NEXsl3hkZW0PjIeYZGyPi/hCdBZ9UrhLECBk6TF1S43RItuhAlJGgbdlZxUgRCgikd4VUjOOuQhTkLf7g+i9TdB5AivLelfyvmJeiLyk0REF24Yp1CcbZB3kLVQwxj+Fb6hRbCGR5kFSdBF5JWIFxF2AbMKQI6EuZgLB3LTMl2Pw4mez+LiEbtH0kR2lrbPmqKQEjcl+KsInSKLA9NwIO49L4QDhVk8ZLi8NDmzqOy8gtaZGkZQcZ0ERBhrNCCV65gGwixTuzeu4qwnSnbwMZj4Udrn22ruvuUeAEewji8p/RwoFjLBeur6EimGQ4GKw/Nk4aNA+9h8NHr1QeOgkhRGtBiqbajepgjrjaPwOIXalASVlixy/qENsvkmOAK7iqOdB2FpMUsd+uHUKW+n8dZj7DfX4wXGIT0o++vIqSI1hUruJhrXWHdRMgQkTdYrFiCi+EpIk9CyFjO/f4qwn4/j0Ah9vuEpA6RwiKM8f0V3FWcGvB5RmiGV6sI+/1t1rzfDwLDcOz3t7fyfn+3FPR966Y8Ah6ux0kRGNk8znZKLDTz/TwCwU0RQ2wkuKs4PILCMcHdpt55BAqx+3z8P0WgIO2HeXmEt9Byvx+0iUKsIgqh/2wXTdvDtS2eBJIlFwrIhqwFf5Xi38CGwgSCQyEWrr5Qa8IqDhePrgUPFs1rBfoTyrFuLC9hzIJvW/uwQZTz/USgN4IEhdiNUoScxeGlFqa/+y7yYBal2xIzxdnesZ2MpFq7iOj1YNucu5auftvjFhbG30lVnY7rGZZ5N2G1/RXts+DrwXw/C95W40CeQV+CaVgTtHmLQDIU6EEQdyNdO/bwZ/ejMG7eITmRBbcWDMW8R0OsB1ukuFAuMONa8FWc3YfD0DDqsoJtiFIUzIOJGhaOby0osWANGrZvPRjZDgO3O2dfINKzq0mCayGnAMgTbBfw3ReyB5zscQMruAsPT3HEoTS8NC5FYCHErbWvF+vXDZ3wB46zuC1mX0VcwW1NlbBhEgHeYwYKPWTdjKUdcQkuIVmAo9iaUAljel9QEJklStrZjqs4qwhrQSkwIyQtGdiPJV9FSHDdu/DyBJcR2WRDisMKBhrc8zBWEXdrNWFDD99ZwV1FSHB5L0IWXi/FIZALRecVWXCeTjTgvbv3olCSIu6REauIgTuFasJd75ANDAQpk7W7NEUyZEuaGV9Le7cXiFIsqrgNZt4fmJIiWfeSw1ea/FQQL+M1FJO2eXSCrvJZynM9joHKZLG09TgV7mxMn8eRvXhvDjwH7WDqgv5YeUJKuBccl8cxEckFVh9Eo9BjPUIeR8yZR6J8eRxKtopAWFkcFnD3POdxKPUecoohGMczImj1n20WbU3FI6Q4QqBVhLrrCwU2ps/jCG9WERJ0sJEFQ7rPMwRzQYOtmYQ9rDJLS3GMl/XemD6PI8tjjVkaP4/jt93qmuJYo+xe8DbMWXMKFSt6FvpQDPIhRFrFKblAEfI4VfU7PTiLz4As2juPQ1ZOeD164N2CRFMcBoWRCEyZx/Hb35wKwm2ZnNQgxpfL9jJEErtv/1PpQxkHz0mzuRRjDAijWJqKQKFExZLL2NCUFsMWibWhbF+Cd7BOYbIoLoKzNr5Vpdh7KScQY4Uq32HNWOdlbF1RCOUytnYz8urbHaM1DmGOsRUeCTVa7Rnv5i+tacx7LLSYmEWVtBD7ujI0LNmmU1vjEHDrjc5rz9CgFwWNsXlUCikcLp3Ki0mZCod44s5kZ2h8z9/CONU3i9HYvd0ZGgK5XfQzNDJG6F86Fb3RjyXedjutCckSGQuJwGial8wfQ+vKQysV7PaGDI3xbRP11lg8A4Wt+p+hIQvoVdNwMiTKwFvzqIjtHs9IKv3+qSAGLZ4VMmwzY3GfjBNh3fOqCTSrgLA+1EX7KBVtDHrScQgE3MeDmAhbpNjE8osGtbBlgeSmhV9huxSsaqu5lX+C2xECC3aj5L4pI9NeBfN2L8W2UK8gR8l5JZZmT09lBBCRcUCjAIsyMzyftZn5dYnHxcVi2wXqEQBexr1bwBQ2YRbvF/Qk9CzLj555J+9TEbcw327m7fugqBSqartkB6FhkZdehI6llpms3mD8fsNvhbNqHDI9xugffM2IWdjKQvoeoQqdUFsjxoHxqHMkIwA3xyhS1i6eqeLg8o5X5FVOelnb+h3IkPd2hSomV/4WOqH2tNbS5LdumO2HATEx/i7LigqYr6YNeyEWARFK7X4O0BJWgXfZrooyNjwDJi6kg1WDszpRukE6YHlYGBcisnaEo8Kj39VCCJR/tpIfBIaVX1gAYZXSLYvWvAgcCxkkpd8bo+fqAOhvMmus9jZnFpJ4r3/nKd1r7UJAjHEhHcJQtOHlll7iZ4Ktak+Juli1OrUvehm9eBLCFPqXsEpbW78spIMnYv1YwkW9En5CekI6GDSVeONYHBMDJIzhAReRTfAYQnKxyGh8Qy8GLqUUy/OSjOwa1CAwvNnCS3huRoYR4Om7KCiPS4EWJ8crohfDuoBEv1MC67NAruhF+RSlV/mMVyKGQVhESBAYc/y7U0EMjKX0shMhyfoKXxZ1S2C49N2z4R0IQ2BO4CLCiXNPdK3QhdU+gXisot8WYu79H4EoWf0lsHtrd3mC3Hgn8e3u+3C/cIIgbD9hvzMSDMcJCrTYtjA8kaMUI28Xw3lnnvEEKCZ4uyfGM+hFQDqzvPewhhjf3pF+J3RCvqUXT8ByU4ITuEhhT+CmUMQYF2fn/UJCYxHK7cWj8fAnKJCgodf2L/aciAD/Qxr0LmNBl0WB8xws/O4hcj86Uvptaet3XgRfT7rwIsa4GEH3o5exbG9kcsjwmuf/PCnIMf/7v28UaIvoJcj3UWBh+N/3xG/hXVdBfguZcof020OBU0HEumLkc4+GiiwX+joz4e2q+7ssyF5cGVTnxtj+ruCnoNTWzp7hKsWYuzGKCxUfW9fshizj4+ZPV+kdfltXaXziWlmUvYQKUn5lM/qbOFRK8txvYo1iEd8xce7n+s3R+DYkEHLKupzhhlARTdViuiz4rQPO8FSWSHx87rUQW1sfnZuMhLLCxKWfkC0ebEgsbrew3l2gxiOM8b3dFWl8Qo0WwY3bYr8eUktX8b3Ex7lpyjtkjHa/jnqW9cMZguMv/uzaxzfMUULFWmfp9zQ+tDPH7bDvGesy4d65z0iYBRWydDI+MvVPp4LI98u8EKCIZTupQg3B6VRTHxSnWoz628aChMbCjFIlbKqr8tMYV9sc78B0Alyar8kTGvUC8WEH6fib9YjU5C7ygRKNu7aUvQMDxMGEYYXQ4tGcLKJTVvG8jIm08cKdERUTjW+PgpAZsijGhGWERbnUowRF+yQIPGMhJb5bOjHXAppi7/5677P28L12EsqUiasVbb27S/LCmsscA1P6m4weyIe07B654D4LZYqSwHakgHXLwsutOfHn3PfjfQyBLFz8ZTAoGF7sOR+MnPcQ+O1dILFBxmTSdm++xbvxUJQMI1lCb8qx2TZrPGsxyZPdZ4Oe1p1h8dDDfNECbGnPG7GuZER9dzdoURhJon95gppI28qktH21dBhl2E3wXpLSbDaFFZd9MMisN0J7D8008I4TsyjDGJPdfQuyEYRNzrv0cR3xCKt0Ywv9YOkKirsZn6ISMJmt9j603wJBLV47XqDu7Biz52BYqALDEb7dz01RCeyOL6vKYEh/56FCC/Mi2xSg453RtR5WUtEyUeammNh5KHWJb3x5ETyQNMDkFUxjQz9CGP1k5Qgko8AYlBCpXxc67n4g45de7rx7gkZRKYwEBoubYDKc/qE4+FxWUDpYStZvu++dohojQ1W6W8KEPLh/95nUN8w4d/+N+fHUjETwdwZYtksdSgE0tC4aM3adHVkWjrGU9cObPWrOvMngH6+CgBLL4CD4YuttbFG3aG967rkKLU9Tm/rQvhRkmwV3OKf0mzCjtGL4GdkbgunbteVRH9mGbHL/QI3c5J5cS4gxXKaC9Wi3WeA1hKq4GaiPx9tu5RUCCbDiVZkawoR47hdqSQm6B1CP0rF+NYarbuOebUBmfCwoBrG+7V8XshEoBqKaUyA6z+xxCRXeGAkCVOaNMhoXD2k+xl6bIiHPQi7a6KU+QxGgBlz4S9hY01DXfrfdgMAJmeq6iMYEVSV8u7fzYsI/Qr6oB8ZWCMNQtqGrfTmF0HXgb2OVMH735VBC4Sn6bvcVwFZGGCi2dzDU5I5i7vER+MfQkc+F3FNSyosGHVZa1xXz+xUPUs9dxZ7t2FfoQgs731uIw00aBGtucoQmNKT6B+aUX64ZNAXZ/R9BVIQVhI279PcOl2SJTZowsfYmSakITHsCWAPCJ92sVoAYGErI5PO3Z22ntxIoQla9IDAcLxFsfLFWC8bk1j2nTiAVzqgIVzqLwvcQvRb/6g+eISBhvLh695vbAjrdI4RiQMIEEdaaY28XwYVobLPtBUtSGALJG7VtQQwulS8EdqFpjemsIdCZgfR94fb28K2QLLpA3+pTNenebobbDHrBhgtOtH4zD1ed8BkY/G+bd71/KbR6BrrlDa1Ho6/nhNWUhkIZX/ytWbiwHT1EBLVDYpy2+bg5SV3z/P+3HqSWjQSwJsQLqW4DDXdeSOK37cBOExXwuLaFt7chhXcINrCwbNZPhZWSLtixdvqUllWwWGbRaoYsTOpca8oqVGFBqnz7rY08Fnm1z+QhFrPF81Aeil93xoVBE3jrKMITuJAl3QbTwiLzp7A1ZSYkKs8WthRGYZFFrdJMEFjFIBALKFyMVE2tOymJEtdpUlIgD23s28N4G10TUvWEToviCUNQ86zqOQSugmsneplTIcdC4PecmFrWEtxAi7tlYrcjbC/lNV54bB48Ua1frW061qGWsYxwx4IbM0Pd8dlBpRjcPa+GgvCoIpDORWHYeD7hGYOL3jzj9nT+z1WQbcOPmISWdhFok12UKu32NzHj7hfZruuEkBdhZTv9Z6HQhDgszR6s4zkhnRh9N2stGpdAF9O7x0Ju4dSY3IlFuz9jjxfAbHOj0CwTZliss5gsNeEliJjWGgBUg0AbH2+X1eONQtNCCNRcm7VqX8trA87bIrSDcli53Y+xXeh5LYt3IWUtYWUI0VhIQUjwhfK2BhAmURKhV0jigIuB8HhZIRUvwkjVx7ft0Wi52xpaA9g4hZdCP4ItlCVsMFi1phUh+K5Q0X0EEp9aA9gDRKA9awydh1IWszUQgTcnC/Y2PO1mvbYaE2hKH/aKcRdJ4Gm0rBGgxfluCyjkNL7d3tGOQuHha0+6S6zJArbYCVTGXe3OPsQgPCbGrXum5gZcNktI2FmXeqeyBibZQr6u3BhcS03vzGXvmResBcFHhD0Bqo09JryoW3EzxVhYflgc7hcBKSXrUg9X38uqo0XdN8Sktfa05unIuIX2d9add/GaZVnayGPhHBhyW/DvfpTQz8bQ+g/D6xUgBBN/1xO4LuWMQC1GrU06r1EIFUbL+ISNaGeMZak6bkK8HfgQ3dpHscdXhDbmmSlZ66U2zDEuvCNeueqWzmsIf4xLyMaQob37w0ThCaUiRwxJ9CtkMy9jtJB/P5JgTo4KGU4GfW93PjK0DCIatZ/J+HIEPK3lQ7sH3U+hZRvr7PinKcgepeYl4WQoCCEpG9BeBItqmieUoFwBzTqPwTtkj2g9Iu0xVwTNotogWJFy3llg/25coUi5bZaypgeYRRkwn3dqUZ3V4CZ5QN+uawnm7F50AsdqIsj23DU+WRTrJ7Fsi2rCY/FtfDWICB4uNJQ37yQnXsv91kKEvlN1WX9CUZJAuFOTcIqyXd8ZnMa32wCMD50J+7YSVQcxVzwpFdwWVl6FlQysSDjCmwnDwtGZNzqrbRkn4apZOeHNA+Jv4EhGc/egd56K7wlpAzASXh5CWNr+9g4PRR+L9tZtQh+CzEMuwpvhMT7K1KK6pum8555eVfZVbWvR0BSCAS25USodjsy6hPGod8JLEGV7uCyWoXpBCuOBbZtC8LgscWTnVSAWwSstW9ouGLdwzSDqXRu8nYC6J9AiIWfhKdbrjOo3RZF1MS6gxuoFpY15kE3Luk8Ma52waFHjQ1ypvOoZhYyEDROrFxQyEngKEUjQ+oACym60J9wCMwHjIcIvFTISbIIWro01NR808u4u4+PS0aPxFTISWmFSzdgKGQnAdgMRzppHrXe8u7Y4FH2bYBQyen7BmkLFGpNvvQBvjU/IWNrYGo1XwLPtKVzIaB6LwhaVuE9oXctRa6DaB5HDDHEhIxkzz4p76kmsPm+1admaWhtz8se4iDwYqO1tLFSkMELHRT2bHxlhhN8buFMQgsnSc+O1ZMRs+WEeZAt7FIcQSPXWBgYjWESuugbJMV4oQdi3sEcIeA2hzRYeWQQxqr9tdZ51syAVW5b/Z8Hb+LP5fxMT2pnoFvZYeArBQm+TaaEaK7v1CZkYTDt7uBJ04yUsW12WGk1wskbCAcIgdDwLj7yv8W1hj0XkZb1rK+iMi3XQFvYojpid59vCHn6w8mi+QMMKj/5eYa/CI+u79PM+xs/42hqAl9ZdeMhIbGGP4OGNOYYoqCeVJM2isCkO/pjfnncfStharz0ZFJfBIiurqJIbxkX+rH+6eFUJDAq7KAveH70Yy5DGvBL+iQTy+N5DYXhxXvkd3UxBPuprK3ZnPRd+7UUElSKc0JC64S00xEQp34mMtUD0W427vJfQs2YnipQV4n6345/7WSHe54SGUHTWdKENxoEYBGuhISw8Bp/QC+ENQu/4WBuL64qLMQcDCPcKjr8hNiE5+9KyfhIEOz6WkjAZ3/YuFjJZqBLEvRgT31vohfFR4hU+z1iIhzbYdxif8Gi7N/q7dYtQ6oReGF/Zod5jfAwjY7CX8IuMbONuRhd/O9K5+xkua5QT3sQYC0EXWu8Z72DUl05CN0mBRSS4l2Lgzzk+UYe5/MbxXbDiwdn7v5cCS4GrIFceLgW+QYGrIFc8LgWuglwZuBT4HAV4EJkLacY9OEd6F5zkxNSrkMp01RmjxbV3LKza79JwUsfnVlSLPQvg/Z5EgWzXuc9D1kPxcRe0Fntla3bWFnowR+e5Dxb4FrT7PRVzNYxto+9dsiSSB5uAsPiVgDjPvFBUqjnyjkOaWhZskxXmJ7uzp2h5RrLC2Hb7qe/Vpmjfq46jSGhhvZeCq8zQLlrbT99xaO4He5GQUKjdxakslmwWdMBeT3xS1JPsOBMmMm0yjCsXCo/ouVlD75fxk54/D7HxPQXKPahJggYtTtkiK4qAu0cH3dR5zntlt/D73KdibFLPpxwCodax/lUHgXGRM+54XZOQWq2JVjfL+HSAzTYFCNtCuDcDpaKqgEhAO3ODIsnjK/7smYcESqZJKrDu8rIPsimEogKSsYFGyIzJiQfJR5wITghK6XVOtjrCHmDje7InmNKeadVYOXKZoT2wVNZK3UOxMgWW1mxfiVRkV3s80Gz3wMuxg5pgVnUVdJFxUxfZ80TMi7LLBJWhQwupakK+jS2MiaLiV+lh9SLCTin9LWWX+WJwFE+X9lK66Kd2VL2mGodUsrpPlzFIg286mhDLhHlvTbjdL1OE31XtewcDRjZkClN2GSupfXWcbX4hsyUlLTVewba2UsCxe8Sa4iI+ocM2ofA9BgF/y2AyYmhODjddTLnIvUzeS6Fag6hsIx5i+k0VE7MJW/UEEyYMLADG5BlYJB/B7BC2wbbVEmh6m56k/lgJitT+j+DtiL8V4wo6Cop7qCOrrdjo9yrrLAdGKtypyrZpX5GN8CB++fQKhLzmHissN04Z1XS2QOh7ik8q66x1lp+Vpqjo08YriqFWQAD9zQWgiBkUD9GrWktJ8iiKmxW9WGg08o/f2mSE9gSfAKpnlPqksIp7BLHThoHyElR8Tak79JPi1d3DN9BdGhTtSmGrCUhR8xYEuc1zFDYwYnUwfEALgkxxOiVWPUvK2biq4IPdoC9FgIAIto9nnlMbYgwYuKAleM2wpNSBWTszvTQ13lFyafTmH/ydgQ4tjid4T5HIIZlztU3AmN4r7ynINgGmaSbNUu955+1rIKyEhoXc5sTcq49xe4o+XJeBLbzddxQD5fVZCjUW4ZLwQe0CQblrl1qBfDegmwIcb8F6YSiCqy+0FwPREch8CHdN1jrTm+CqYbiHp8QE7tW7wxARXkrG0qqLsPrtH1EgVOWt8GWsQjF1AKEU3FTHTqtpeJ4XEjrV8Y9BwdQq0cG4KWatgzpAyDMUJwPgfYRX7YfRoWTtW2gTWwd3UjzCJ1TZfTOhW4VCYbXqKcyAFQmgPQ9EMCkoZeVxeSN0pTBo3wayulsW4qpeE26yg5eLmmaZGQHeBk3z1MJXRgCPO1CJV6HIFHs7Tipa4h1edN4544c+5KIG6JSMwuGB8FM9SQ3FxTAJ09DVb0JRXsUcfYtBfO3+TEEMTpyGWQuXZn3CvMRQoQJGFU60scdEagoXvh4hMIwSbI9fhAYJoQAx1AQxX+GJ0MVQCsXlU7rtVg7TQ7gxy3+z0qxse1lMFrFZEZYNwzBAoYrFp6yhjIUJXLgqazvsCAeGEnguPhCeZ9AFzYzLGISc2+R7DQ6lZ7HQgqUW7+9+mvbhMDgxVEV4DU4MJVAZnBjKkm/Hc8YgSDnFhSsiHOjMuPmNYUKT0MjtrKNs2wWdMYHragNcmDUemsERggU+NCfjQzO06KCbRccGgjVemChCHhaNYSNTATUXdo53hF94GmbPWoHBIcydHFVfNLJEJtoH4hlyQRa2FzDlBj5lcIzHf5NjRv51wFAKshNqhxkX2YQQtA08OyGDE5adOHoLa+EWJjchGivsOCckzgSb940mBJdjQp7ZCRmDOHknxCVuE+MQpxSKZUF0Sq6ajGltsAqjw1JiTq02Ld7hsHjRPb4BMdubL/5FB+smSsfSL+yad+SmPbPHGLSvA3MD5+0+GyFRHR3N0XpEGBiIUahBkXiaWrOiPUMQaHOPcLC+oZAMCzqaK6Fn7f23+RirMLm9GeBFfiNsPADe8KTmgj9CFR4n7BIPw9p37noHpWZwz+MVMrjGS3mFZxnc3fawBrfzPihjBnd7Q6/BDUVOftbgEnr8Mq8MrjVqzcjX4LbT9b9SkHWJexJSLlFosmjLXCKPEUNziazSolJziSxA8OJ1iburbF0ihnYISxZUWBNDeRZrJO4fs03clQW1XhAqUHIZJAQTWrg/MCQmIIzFLxog7lrQNlKJx9v7zprtyUrB4ym+eROiDA76YWihWQbH3LyTB12DI8xj7YVHnURrIev+QHjxx7vQh2BnQVnr3Q2awSGUedAMDkPQxjN04+mEGjzm9k4WIgmd14Nabwrx8CUP6h08Jzqx4N5HsH3H/QzIhuzuoaAEtJDdupRRyLgWsmdwGNsN2dvXEsqXYFMya+AzZM/goFUhewZHOLUhO9qb779toZDHIMy0KhBciyovFCLUw7ZFlbiVZXa1qOLyWa3AeC2quHdCWxrW+zrKrKYKLap4AbFgKTshCsFu3bOLKmNiNeuoaD3CAxkHS9kC02/CIsJad5HOShRPW3OVKcE4c5QogGVysTq55LZ++t2YuGa0k9YWA8OVyaoRv+Ud8AAAHJlJREFUWMopHHHxTDJg1lwEPpxWm5uW9uglZOGhKXFZqnb4eb6zIHlA369Pcl1m0ACmisISss7eI6jtHykuZwB5+Do2tg2BoPESxtZim5IJOy2s8SoULm+Dv+6V1CjpQxEtstGixTbjQcnIyiZ9KDxl4vVK+nRcAwO7SR8GyZwZoZI+bb+QmNmkT0sHMrhJHwkpMur31nztSP2dVZDScgizbXJYFesFIUenqJaWQ6DtsUqguTETFC4kyCz52TaIQLc43/afCEyYufdqCbyD8bGI257F93gjFqpOGlLWBJPl3fQwgvkeYtZxRDhhoYa4nVlozJhHefxt24EKLwiRsCDFIwiE1TaATYkSWDEy5SizQxiERL5nnF2yL2gqXKsxNN60ZrF+ixa+Iblg0b9HOdt0ZI2AFhkhBo7wCS+2cTWlFqKYTzUN9SXPseYEaL9nb4f0+7Z1NSfvpXi1Y7WGEwYbW8kPc6RAsp+UMuBqDSGEzFs2QIv24izwUhQjZDSPygbWtowsw3aWDdDYu+qgg7+MjLDrLBsIIclgZQO0eKXYV0Gk+Xy800ljHgGkiSdqVhzMxZ2FFl7gRLZyowa6CNGPCnCEQZFJXLwXIvpeNQ5/Y+28+0S7sgSIdhYYZUXOvq08AyvYSbB90/e47i1c+R6hS+C7lwJ77xbKEBmjzyZy4m7KmzXvHbwFui3aWOjHC560pyRosb128VKq/ul7LPj26yWcrDcPtjSqkLiFUiEnWpyN9hQYOxJ6+cTqG8NZePaOs2hIMK3n9nu8Lwt+fo+CSSWfjfPMGf/PQjAl5132Elrj3cohPhnzWaR+NeO+WKyDgvd/LwWWAldBrjxcCnyDAldBrnhcClwFuTJwKfA5ClwP8jm63ae+CAWugnwRRt9pfo4CqyDSWlJ+Z7qzyuh+QQpNFXVTkv4ujXo2aHjaVwD7pNp53isVKD177jdRIzjTl1K5529S1dKo594GhaDzCDZ1ACnFsymA3Lr37tzgjKSCy7+bq2fN9zw2TiUcPETOfi/1kLNhgbSjse5eDs+cc/sohSvt/JTOlK5XDAxa753SpOAg59F65itFvWlSaXZYtt2/4ltSqmcKn9x49omO0q+bRpbWVXRe2kqzKg2cKVl1IrUmKeouhVjzPWmOD2pG+y3PGK9a1pYGnmTUfI2tQnHf+9sURK1DUUaVF2F6IcCY6qf8dZB1VVTFLt0T3/sHvYG8CJLCUxutTJJgyjvvEQlqLQal/N9+E5Vc+X3KoTDVpTiIAQSsYqCqp2IZIVRA7EIktQMbkVS7XWAWkAEqsB3YQrj9P5wUsGUH7yhCqnOo2VSNlntXFVc4q6ruvarGagkEvH0wahYKi+Aje3iloiEaK5g1X0VERS5M3fY9ilVQwltUIxTGRvH2jBG1AnT0/ZiroMsouVfRsEvxDuAU8FDtwQWXpQag0BfKmJHxLkVU/O3QJFV5hVb1qWD4cFeKb+gZPMR7FWUpju0GFfvUTCgiuYGcqBAJckJ5Gcsa7CnGwsahw3sTtzckByVXIE7GQgmopWwBkBJRKFCoDGZNx9WEyEiXe8kNZEj7ivDkz1OQsC6qjQTSxxE+nBHMUs3SCIZCF+GoMyLFwnw4INXLSvZQqQozBkMYYGUQjmKo8C6mqTb3CGoiKqe+STAoJ4Gral8jZpVkygSjEwaH0C+WiFKZbF0fKT8Fo7yKdYEtEYu1UQFWmGufAMGBDiA4sFJVnllMhUAGoI07qrk8DWMArg9CEgweIzGgija0grEpdLoXndCUcIHP2LcR1KLu8uhIcEAu0AP4koAyalWSYZnwgqXnzQi4cXbAJ0VtO4DxeR/BJLQ8GSFTMGTU6uaPNngO2oIXbUlgfBgDXgB2KSiSqjsaU5D6qoUwJrSMEyCoSKKtCKr00YZsiGQUYDtnvf0a3ssI+LaLzFEAhs47eEiIc99j2BdDGOgRj+HYeCfGx5zJJvrXD0zh8O9TEO7YH0wmnL5KOeaBUSB2LwzeLERqI4sBY0b9W9twRChZPJNCDMJUd3QKA4/VRiY7+1TRF/7uXpYQMA/xOwSFgLAuHQaPaQjFSqq08lD1q6LQCA9+InQypnrjgocgKuElZCGNoZHr3k4heEyWi0UlaNx0AgyK4/2MCQtJaAkvIQJZweQwSIHrAA7BdtCMgocZSuBAdQh2ey7MKwPRwTXBwY0NHVXH0ZjxwBv0MDbQFV4NfXlY9CU0mtqZJ55vL2N/ZyQpBCFDc+M0Jv9NmdoYBZZEgKEi0AV9KFrHFxgLTJ5xoDslFtryCugEPZAA+x6oCi9HcWHEGFDjIyu8HfnwDqFfCi2MZKAZsjB5nmXQ0IbyeK//p8TuNS/GkaHuWA0KayOXKAjdOYW/oCCsY+36TwKDIiBGBIavQpCTwKFUCV4EJgCI494lMIbBvRhMBDb4DrRZAhMoBOHWIzBwZNZzCbzd6SMwS27CLOYSWBwc1isCG2sWMwJTQFaQJ1sCZ+EobQQ2d4JF8N4J/EYPDEUjwoWGPAcBZ4SEbcIqVnvPqYBp8k6hCAMD6MiCYy5Ea2fWMwjGyDuZawaunYVCozVwwf2FSxm4Pfpgu8CzuEJZ/2Tgan3qe2vgCJ/vr4GrRzEPmIELTEju1sAF+uS9M3CUqQ1ya+DahsCIZODIBKPGWK2B41GhpnmuDFyta0U6a+CSN7x4GTgKwr2wcKFvc9FcTGjYXLSJcnXt785FE3oxtbVCLhpjO9AmF80j0dr2VYuRYXoIHwvXwZ9ctHCifrqeXxdN4DA9F81zUYJi+QQY4NBaguXMRRMGvwemy0UTQLG1MCoXDQDYORnGkIvmGayJCEUuWlzP2hWfo5/wELPMUSjHWBA2Mb6Ytxam6MgCCvHafgvNyuWjjXCj48541M7tC+Rns5hFNIEvRLYu6PCbM0QmWMZaiMwbM1p5+EJkSooXIoRCZAZK6GJuGyLXtJogU05j5incJ2TfEBkd8YiSFSL7pqSFhfmGyBQGzaINL4F/BNg3ACZ5Chd5YdwYwEJkBsJ/nyFyB+9k8D3f/iYRxStEpiDiVZDmAHiIQdAQsVN+PCxG8xtBLBPCKmMShGQxsLULgRSS8AahXrlgwkRjQ+R25p3BG1QgMh5LMsCEWRlXizwAPRa0rEsHahKyYmDhEoayUhS3iwVHLAwOPu67hB2hd5Hnfawdw1EjCYw3D+55F8AWeZhKyNurT7HQB21aABsHhvOulLqGEd5pHIvQFbbw4GhDYQP0mZf1kzHVw5jyoxPPRRBLsqAz7ycELcliDUhhJEM2yeJ53o+RCrAaxN/aZJMs5MUiHj1LOpgvpbYIX1QzWTCXPbuQwJMz898mDTwoOvY39AKdFymIOEqyWPNYTEuubJKFB7HAX9p4n3vJyyZZyBgHwICVZPF3NBWGvZIsFIQlWzSl303WxDqp1W/cpwXn2WsW4YRKm0pjvXwgwfI8C8dCvLdUeZNaVtLgafReFqjWRou8JOwUdVvqmAPhOo8O5hWtMbZNDqZS0hPR+1G6lSIi4KZAWc3zW+ZrbGd6+Sm1SwjrBLLzNQeeZdHDFJTB2eO3KQzDcyKYWXa0OtPLlI9V34vSyNQtHf39aW74wOLvuOz9Ee49oajR62ybZG5n/2O0PXvmoiPjdh4V/lRqQEf3Z2SaHyOGP5tK5sHJ8qbpKS2+n3NgmIWZr/TyLRQeknP/91JgKXAV5MrDpcA3KHAV5IrHpcBVkCsDlwKfo8D1IJ+j233qi1DgKsgXYfSd5ucocBXkc3S7T30RClwF+SKMvtP8HAWeFESxyO9nAQU0QBV3LwUcFWkAsy4QBsWes32QCiXw4V5K++Ac+7yKOUjK2SJGxRxsYAuSimC+s4U0xUywBdXevYwdrGD3DEABqOzvHhiVVxX17dXlPWARoCH7vKKjQmTQevcpoqnuBg1pDJDHgJNb+FQRV8DaM0202VFdPvevGD8abgFMJVhVuW0AvuV5lfuqzn0f7UBHdu+J56EZtjCncAxICJy4FziLKvueyQHaomC3hVPzB2zdfmLeA3mAV1t8VvkHv1lakT2V7e235nmQFMXGkBl+U/GGPTv32eBTnSibg+cVYlfWFBBV6c/DP8GTXqhegwGaC/phwoQIhgpsoz0GhFVVGjyh8xQwEXFUrAmKi3ATLM+DLqiquvpN5bbjFMASNGCD11HZ7aB5QDSToHhVvFWC/V1VuS6F4Aqeo4wqy76pOqp6D8Dn2+0ZMBYIWgwJJg0tACwIxmH8HWKjUg/LAzGQklBO1WFogo5AUIXFdGhkTIrwvg8WoRLbXgjGxdgIpO+6YInQgoDCdrXhCJbKO4wXL1wMC+gO0GeQDzAQSoQulKc9HgwbOAtFqNEbgcUbtGJ8XICABB5cA32DGsHbGYsqdfg8uDVbIaBig+7Ab0HrgtKQjyrlMEygOMZb10a4OhAQsuIdLpAfeDXK7VlgThfoE17Und1vAIiMGdRFKF6KjMfmil4ZRMpFzvy9vUJoZgyayZEbtMUPtMZvc2gvim0I/gam9NcUxA9uQhhWwz4MRMM0zDQxmCwfAP3wGyuixI/YiOADUL8YaW8Gi4gpJhbwr52FNS82OALG2kLisiKEn0XELO8ieIiCkQQKEVkGFh9YkVUGpye8rCvsEw8CG0UoPc9KICC8EuWDJeM1vJPimANiEiZzBBakGLXT9z5YHr/7Pi9Qd3JKTHDsiTAW0HYKj44EBUyDUmMiY2Bc3gvR69/o6f0UB8gRBg7N0IhVTpjBQghmqFhwnfhGGFI2oFJ8Q2tGAu1d8a1veg8LD6LP+4ZyZXBEBaw6rwh2wWMSZGBOXgiYkzCiL6PJkMBeUSIo2PgGb2bLAWFEN8+y4ngNsFqzbzAWfwNARMv4hkciAYBQfENfgm48wInkgLcH1ecxzJ0BM0fjZyh4IbJIVsiH8QUSJStkgxzgI29OKeIb4/rPFASmBjgMAQgmpC3cTfsVEAyIjnvkPSiPQXO5GOGjgIrCEuBCGgpQSKgIqIHAWSFK7e2BHRHFRADEWDB4nZpis8asEwvrfTZBuQfz4amCd3s/oiByZ21jEOZiImKxPOZTv1f3s3gEhHJ1HJjQECPch+ntezA/1hCaGBNZQe+t272QgoEhDMZPcIUsdcmnmDwtK2++sELoILQkmHjA+nsvQfSc+fEOUMswbLwFl1/3c0rEwLRxiaf3Lsz2XoooTCBkPCtou7CLp2SEKKI9NRQAzozCkQFzNHbvEKLxggwmPjOE8HW8Crr53fOiCgJIGMkQw0nI0NG3vY8hFDGgEQOFb8kXBUV3UQyPDq0Mnm6+cGfG5r89o3Vr6FtGAz+MgwIaL3owsLwI+XR+DUGnUDzPbkMQnZAVdMA3PAXk5NEZQcbyT1qDEH6CzyIIuVy5ZZYvt47RBINbp5EsqYvwiy0RK7h3bhnjKR2XCXxH433HMwTB1Tsxq9hRKMMaYwrLJmQgLIRBCECY2h9tLCy1+Du3SghYIExkXQDVzNeYKSjGYaSL8vFCwgaMdHmGxRN2WpdhnIs3ovwI21FfmMMtY2CHwhBKQuOd5tLeaoBGzwtDQpFSHopPydtFyKLhhffiRScpAfh5nhFqWzCaYT5FMlaXcRsfvrDKlNhFeeyvQc92FhIm9/M4bUUQkuGVcQp7CpehghlI9A6ljGYMiX86Wcv+C0rM47DQ9R9geKwjCGK8YlwZSOMXgpEDz/N8PKF/14pU2MprMnp9H58pC2Pkv8kh5fJ93psBite8DZqSldDqnATDwSNRjLZg/8cu0rmwc2HWNs3t6yrUQMizd+rTIh7hCXFNrzEI4Wl6cPM3vr2Y3XbHfrPOwaRdhFMyxDyTAE8LMx7HOHmgLkRgqc5FPC/Iep+LcBZqGwdA4gqlOkqt9zIMrP4ugik4YVjEKcYwHufCkmW2WNxFOONkUb8NEQgmvrQ+6fuEpfi734QsPNwepOr7nt8G5e4nrELLTSIIb60VdhHPSPGAKWffoiQ8zy7ieWXvOBfxvNH5fUaEVd9+w4wLQ7dnDvqeubeW7fvCPIrE+HZZxPPaDPBeDNqeTehvFKy1Y/f+7k3zHpS7/3spsBS4CnLl4VLgGxS4CnLF41LgKsiVgUuBz1HgepDP0e0+9UUocBXkizD6TvNzFLgK8jm63ae+CAWugnwRRt9pfo4CV0E+R7f71BehwG9SEIjOs3fS02+qu2cL/6ffPiLrU2+uX/L897ILMDDISM+ojO9xC9961/fO84lGoA/ncREffQvMInRx9zyN/aPn8XW3BbgPvGJ7W/ntaT4q5ecxAh99R1V+K+/ue/rt6dtPY/zoO7Bw29PKfaAqW3X/Ft++V45/jUcpiN6wIMcLvwA8g4HaNvGAheAIoN5BCiAggQUB2GB0umClwDH2LAdQFhNbrD/sT2dj9ywAoee9M5iLwQO1ARl29rX7wQYI+O4/gB0D5wBwSyjAFswPViolAWwDsASU26OWQRsALBcOAS/knz1vHNQd5CWsl/GAsoA8wHHtPhH3gVLU4dC9AJsAcmjdBV4CSgHUmHGixCA74Bw1wjN27/S+pTHIibnuueGgQTBM+JZAA/KhMdhN2CNjQA+wnW3qFtw/nJ37toF3Y/dOwD/vbN8GhYO5g3vafStgNSA829QOLAR/QHlScDSG3wKYTOYIPBAjDFoYNWPQAhfWDnasC1ocNAmUpEuTPcBO9Mg4MkB0AI/fm+9REJMncKDV0KOQrhgB+GUCGAgnVPd2iE/PgL173uQJCMIYDCwMGLn/72ATDKQUhAccHp4KEA9IDNoXkeB74GlYIIBEyknQvANTCQL8EsaDxgPPUSwKgAmIh7HAahDACIDQhM/3KJdufgBsvuuC8wqDRigB+mDKKAfwHkJBllJUIDr0QWxYIsBE2CtIVYhRNHBhnN+MkUCBlKMXPBMwHvi1ubgHOBHwkFLAofk3IwKcaC4dq4DG6ECg2x4Aoepb7vFvCgT7BusG+8bI4FVGDh6JIWA0KBf64TlFwEugRoA+vGtzk++it+iAgSK05swAMRTmYTzkpXM7gCXB+YPqG5e54ZUxR2OGD7KaUfVN4/KsueAT8CDlYKz8Da+iMdmC0zMnNKYkjBkjB+cH4EhZ4Lvg0YAzgWYZDzSHwyLTxlN/Y3OlhHgJwwdR/o8EHAIT2pGVYuFoVcRLiFhpTGuCUKCsMDBYE/RylgNqE3FM0N/tEyFgWVrvBE82WILTBCFy7fPgpZogQSc0YNsU1DMmTIhYj50g/D+FQBgCzNJSKHOhEIBolMTkMQYI0X4AQgQxjIH2hBiP97goE2YhnrkJeygMoCWhIFC+a648KSEjfODSPCMmmiMl5YmFNKwUGhuPPR6EjqBlJCiWvxmHEIKgMyo8AKQvISFEhJpVhuK1uY3lM7/QvDXEZoj8g4ZoTPl5FIrJiDBKhIrlJTwUAiAV8BGtjKdNXr5r3p7zbQbU/Ag9KD06RRsGlqJCgJtLBhbIkTxRsAwso+bdeXcewFwAFcmTfzKwIPSMKIXIwBpje5YysP7G0BpXNKZQFIPxYewysJDU5NmcQwaLNl7HH+wFucna0yobXVwsBysD7bkukhCwAusiWTlCLbzIRVISBDXZXKSYFEEI/LpI1mJh6L7vXZi+p06x3oSKNc9FituhRgn39qdleUyWwHQhkk1OG+pREgpiDo2dx8Nw7rmwzNj9RmBZyi5WEnPqfO930G8Ct6FeNCbsBL9LaMN7bT9jYQgk8oaPeKOhc97F85SE0bEnpLjcug7fWPhFA+MXg9hBQJ5HM17BvV1QuATPOFtfUnBejKdiYLoYCr8T6i6RATTzvlNoI+xmdAr1eB5Gg3ws6tv7fH+3fqOPMbTT0bcYIjSuI73fhEuUimIX6pFjyG7v2HDa/1vf1Gnf88YnRP+rp0X69y6Of8ki62nRSWt3f/LQ9tf+82mR9bTwe/rtlyyOQcMXrm0gTwvEb431e/72ROOnRMVH73p6/mmevNk23va+Jxp99J0nHjEae/bht+b7JCNPY/rexM9H33pKLDwlC76HN79yz2/KYv3iF94HLgV+JgpcBfmZuHnn8sMpcBXkh5P0vvBnosBVkJ+Jm3cuP5wCV0F+OEnvC38mClwF+Zm4eefywylwFeSHk/S+8GeiwFWQn4mbdy4/nAJXQX44Se8LfyYKXAX5mbh55/LDKXAqCGyTLoaLudJPFXhtsUywUHA1YO5dYBrwUmcXPIC9upx379NvwGaAhufxBMay2CqYHdgiCM0u4DuI3brR+x0GDLDPO7tAGgAHoUf3Am48u+/5DRhyoRqehetaOArEqJ7G231R21H4pYXloyFg6HaEfDpqwRg1r17ItrE+0Qwmyhj3goGCiQpL52/oAFS6NAMehPzdc+shmHV9X76CCQFC1v28bz3R7OlceBg+z+5+IRgpAMfFXsGr6YkM/dyl/SoQLdBoFxAkrBR8XxeoCTDoyh7Z9u2Tr347j6aAuwL43P06ehW/Wo+GjYHABYKDv4HWRUwDhOL1IGSsnrZQqxCtYO3g6EBysEG1zfdcQgk6rPM78B9QmKuu3pgRABG8msKB1kMFg7AjmIbD9jYQGGBBTCUocEdAd0Bneu+CrMN1+a7etwCBxgjRCwgHuGauhMEzQJYR0336z5p3IDiwcGOAbu24A/82PgYDuE8vXwA54EE0gS72HkqAZjBPIXMZFIBDGCbtOYEIAeqMF30oUns6wMP9hr717vUe/09Y611sLwkFQxM0c0HIUk4IWrT1PSBEtIQpMz9oXhB4yo4vULF4RlkYMuBIqG7/wIcZL2Ai9G9ntuA5YSYXASmBVwFHIaU7YoLgaT8KoU0pfA8dgTh9zxjxzf8bD0Gv6XZN0YEazR/a2DP4jhaQw8YBcwWQqgewFq8pDgAlyDrFDEAK1cwA40c9mI0VvaDG0c8eHP+GuP49QuNh1t/LCYsrBaA8bZLBGJudwM1r0OxFFMsH/GYyGOK/CQBhNkj3GJDvURDfYglMFpKSIlG2GELQeIPOjPBvqN+6vBsjhpg84WRJXRhi8qx1aNeaYCMupDHBxhCW1vcoA6GB5oUu9k7ExQAoWUIDdUuAIW5jCKECyydALoxhtaFHwcpdGOJ9vFmNkjGEle6sEEKDjry3DUf+7nuQsODmeANlDK7eMQnemcGiNJ3zkcHCNx7fhi3PZbDMi6cjBPVhtjeCYKZUxg297CwR48xg+TeDAH5PmM2VLEAx+14GC+3xxtaADBYvAH3NYwRf9x1KiIb4neyZF5nwTMYA6hoN7Q/BQxeFQyNjwGOKBtlr7OQUL72XQTNHkQBvaysB2YPe9R38I2u+xwAwThDVL4NFYLl0FvwMjTD0DEWefiP44N+LzKUkhG6bNtssROAWvsyLGOzuXsNwwr2hkbE+fZsAnaEIJQGp3q3CrDwY/YYdvsEjLmybxyQs9gp0sYgs7p545R77KLaBNVr69jmepzCIEnDpG76xpuD6u7uPB6VwG/ISCP9syIuGPCkF7uLVhQnnSVlPIcYTbcmEOTMoXRSEYdiQFxwerwlWF49BoJevQmD3Lsze/U88fBoPOqLt0uypYTYFwusNees4vyEvg+D3DJyxMJiex5vXdRfpw9X7n5cCJwWuglyZuBT4BgWuglzxuBS4CnJl4FLgcxS4HuRzdLtPfREKXAX5Ioy+0/wcBa6CfI5u96kvQoGrIF+E0Xean6PAVZDP0e0+9UUocBXkizD6TvNzFLgK8jm63ae+CAWugnwRRt9pfo4CV0E+R7f71BehwP8Dj6JaWsFG0JkAAAAASUVORK5CYII="/>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pic>
        <p:nvPicPr>
          <p:cNvPr id="1454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190750" y="533400"/>
            <a:ext cx="78105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5303913" y="39304"/>
            <a:ext cx="16561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golven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p:txBody>
      </p:sp>
      <p:sp>
        <p:nvSpPr>
          <p:cNvPr id="7" name="Tekstvak 6"/>
          <p:cNvSpPr txBox="1"/>
          <p:nvPr/>
        </p:nvSpPr>
        <p:spPr>
          <a:xfrm>
            <a:off x="6240017" y="528638"/>
            <a:ext cx="344678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Δ</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x is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kleiner</a:t>
            </a:r>
            <a:endParaRPr kumimoji="0" lang="nl-NL"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kstvak 7"/>
          <p:cNvSpPr txBox="1"/>
          <p:nvPr/>
        </p:nvSpPr>
        <p:spPr>
          <a:xfrm>
            <a:off x="2228933" y="543032"/>
            <a:ext cx="344678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ndara"/>
                <a:ea typeface="+mn-ea"/>
                <a:cs typeface="+mn-cs"/>
              </a:rPr>
              <a:t>7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verschillende</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l-GR" sz="2000" b="0" i="0" u="none" strike="noStrike" kern="1200" cap="none" spc="0" normalizeH="0" baseline="0" noProof="0" dirty="0">
                <a:ln>
                  <a:noFill/>
                </a:ln>
                <a:solidFill>
                  <a:prstClr val="black"/>
                </a:solidFill>
                <a:effectLst/>
                <a:uLnTx/>
                <a:uFillTx/>
                <a:latin typeface="Candara"/>
                <a:ea typeface="+mn-ea"/>
                <a:cs typeface="+mn-cs"/>
              </a:rPr>
              <a:t>λ</a:t>
            </a:r>
            <a:r>
              <a:rPr kumimoji="0" lang="en-US" sz="2000" b="0" i="0" u="none" strike="noStrike" kern="1200" cap="none" spc="0" normalizeH="0" baseline="0" noProof="0" dirty="0">
                <a:ln>
                  <a:noFill/>
                </a:ln>
                <a:solidFill>
                  <a:prstClr val="black"/>
                </a:solidFill>
                <a:effectLst/>
                <a:uLnTx/>
                <a:uFillTx/>
                <a:latin typeface="Candara"/>
                <a:ea typeface="+mn-ea"/>
                <a:cs typeface="+mn-cs"/>
              </a:rPr>
              <a: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Δ</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 is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groter</a:t>
            </a:r>
            <a:endParaRPr kumimoji="0" lang="nl-NL"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r="22880"/>
          <a:stretch/>
        </p:blipFill>
        <p:spPr bwMode="auto">
          <a:xfrm>
            <a:off x="4617932" y="5322889"/>
            <a:ext cx="273136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hoek 9">
            <a:extLst>
              <a:ext uri="{FF2B5EF4-FFF2-40B4-BE49-F238E27FC236}">
                <a16:creationId xmlns:a16="http://schemas.microsoft.com/office/drawing/2014/main" id="{82025364-2FD8-49E3-A880-5AED37542EDE}"/>
              </a:ext>
            </a:extLst>
          </p:cNvPr>
          <p:cNvSpPr/>
          <p:nvPr/>
        </p:nvSpPr>
        <p:spPr>
          <a:xfrm>
            <a:off x="11133625" y="76063"/>
            <a:ext cx="899592"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29, 30, 31</a:t>
            </a:r>
          </a:p>
        </p:txBody>
      </p:sp>
    </p:spTree>
    <p:extLst>
      <p:ext uri="{BB962C8B-B14F-4D97-AF65-F5344CB8AC3E}">
        <p14:creationId xmlns:p14="http://schemas.microsoft.com/office/powerpoint/2010/main" val="33357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MgAAAEsCAYAAACG+vy+AAAa+UlEQVR4Xu3bY9AuS7IF4Ly2bdu2bdu2bdu2bdu2bds24pnonKj7xt5zZzLOv1wVcSL26X6zunJlrpVZ1f3dX2UEgSBwVwTuL9gEgSBwdwRCkGRHELgPCIQgSY8gEIIkB4LADIFU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AQZ6kqn7tfjR/oqr6jTvYPGFV/eYdrj9HVf3Q/fiMp66qn7+DzWS9T1BVv3WHuR6/qn77flzX3X7+FFX1S/fQeh+nqn7vDnM9blX97j203ieuql+/B9Z7/1X1GFX1B3eY625+3M0Fc/33XW4+XlX9zj2w3gepqkeoqj++w1z8+KPzOoJ8RlV9VVV963HjAarqF69rb3cz0cdW1YtdxDpvvXpVfVBVvcxNYgPp+6vKPF99M9d3V9XfV9XL3lx/q6p6v6p6rKr6p+Pe81bVZ1fVG1XVdx3XH+h65jdV1TvezMW/568qJDnH61XVe1fVi1fVrxw3kPwbr+d8+I3ND1TVX1TVy99cf6eqetcrUf71uPdCVfWpVfU6VfWDx/UHr6ofrapvvuzO6b6kqp75Duvl87tV1QvfiBBifllVfVZVfczNun7kStxXvrn+PlUF40epqv867sHCHNZrfT0epqq+78LlPW/mEtMnr6onvbn+llfMX+CG1E9TVZ9/5d0n3tj81CVYr3Rz/QOq6k2r6pFurss1OfdaVfUzx71HvbAVRzE+hxyRk095c/3tr2fIlT/sewjy0lX1PFX1DofBC1YVIEzyiDcTSdhfqKq3qaofO+5JhH+5mPkRx3VAPVdVPXJVPd9xnXp/x8VmC/67497XVtXfVtW3XMHvWxL2oS7SnER40aqSpAL1aMc8/KO4f3mR6qePexIKOX//JrHetqqe7ZrnuY/fq1xfd5FWoP75uOf6n1+CQmx6fFxVIQNfrK/HS174SSoi0IO6wfTfq+oNb4Tmiy5yqoSfcNjA4ZmuOEnGHmKHbCoFzMzZ4xsupUTQrz+uf3pVPXBV/dVNPhCwN6sqnYO49TCvJDTe/KaCwoEaE59POWwIydNW1cNWlbj1QBy/e5aqInhnJfm2qwPwLGvuQSz9lmhJ8B4IRgCJHf97PHxVfeHl41vcdE6eoZtANDjca0ggQfqaqnqyYyLGD3apFeZ2G8Kxz7nUW3m+90QXGO9RVS93VZGeDnGoUYPf11/hIo6k+PKq+p7rBtAB+4EXed7lWBcFVxEkhRasBzVU9Si2QEp64xkv0Dn9E5dt20jod66ql6oqa+kh+ayXkiJ1j1etquesqoe4qou1GEDXbn7UdQ8GPczzSZeSPv1xXTWVsC9yqVaX+2e9nvurl2J/7mHzN1cSsLGWHkiofVUVVJMeqgCiE7iPPCoCnwjcJ1/xf9/DhoLz+62vKta34PSPV0K/wZWQ7sHjQy4RkmCSr4ffm4civ+bNemEnoZ/9uK5CIrpKL+Y/ed179Ct2yPBvV160mXmQSr5q43u81yWKiP0ql0C5R6DdE3s5r/L2UPnNQ8xfty/2Jt2DH7Sq/ue68XkXCZRmC1CWDIFR1ixMMExoSBJJTvUEzG96SBLVhgIKbu8FBNTzO8FaFTtJVDDPf5Njrh++SKvaIEQPc1ujpJCo337dEBjPpMqUr1VGa4Fo/t9ztYw9JIlgaR1U1t4LIKwK+ZhV9XNX68RGkgioeVQGSdEDcZ7hCgh8ewgMheWbFkGraVA9AZIcEqPbGb2xdgT5xMO6eliLFkO1lWBNtg+tKqSiovz/zMuArTipLgTlbKF1B55LoB7yeAYsvuD6rTW0OLzx5Z81PNzlCzN7pY+/SKtSn+Jgn0bhCeJTXdiwETfPdU071+KgKvo9/6z9rBTaQwJAwD2/h6oovlpSnZFW05CvCgEBUgC600FKgoE84qiK3Ws0QX75UtHuxU0IOCUQ2xgbgm8j5Xd933UTIobkVholb5NNuVaaKZUS2cmrsnznFRALRCJDsAHxYVfSd4nU1gCXAlqf5G+yqQ4qBwIDq9cLHOS3uXNfAhvUxvxaqP+4IZu2S0K6/5VH8gJOSyjh3O+WlKJS6o+uqq84VLyVz2/5LJl6g/2zF5kRhJp3C/LuV6upB0aW3pvBw57M/uMfqkrV7YG0ksMckkpyGeIhqbQu7mttDB1BtzOS3r+Nx74SX7srTtbbZFOBX+3y+STb+1/58SfX/Ve85tKiEw1CaQ7tVA94S84vvapVH97AV6sql9xvcdCia291LpKe4BjdossdhEB6uWp8b1WJi4RHRILfmMgZv7M2PhnyXP4hIkG/9/6kCaIn/bSjn1QuJZsJzkrRlYWCUAjtieF3/m2jTjUpstMsgeG0RPR797pSAFprpKWyMIEzEAm5gE8hENKQhFRGWXagoBWwTkNlUSkk1Um2L64qvqkKCKncG0hIPV/7Io/SK3mRTyBe4iLZmbxdWRDV/a4UKgDl1cacyasS8IUCEgKtSB8sqEpaW0G0Z+q2TBVGMkIgeTsZXv8itd8jjySitkiohdPWamHPNtIJ4GtciS9hu1IgPtFi92dHpUBCySgWSCa5HK4YREackMaGnc+GNkVO8OesFF1ZCMCfXiT0LOQTf/teLZM8grfRIg0XhzEtmITHCZnfe06TDa7yDjGQzB5PHhjyxt6EKKrc8sboPLcW/jsMMbqy8L8F/a/daIJQG8ySxL0HeOjrhIexhDA4pGxZ0Jm8JrYQSULJBFnbIMCIZy+gNJ7Ki8XIp0RqN2ywjSahkw6JJSkAo92SyJzmnCRSKZDQ2rVqgPf7bvG6vaOAZ/J2JXQi53nAlxTd3iGjvttxYO+BtCuOGm2qtXS9B9K6ICqfT+XVx0o6pD2Tt/cA2jynYZK490BaK0mlQtt42u8YXQm1WQTHYYUY9B4AGVUfv2+y8Rf5VOBTeWFnvVT3VF6JhnjaS0nbbc5ZCfXzyNh7oG7vVGhrp/SGNWiDrVfSdpsj8bXW4uh0Safh/w17AORT0c42R04SRJvzFm6x6EooH4hJ74GQ0Nq1ebAl1r0HahIiLd/hZiC8Kmi93Y3caw/UBHFyY2IqI/BderFZAnVPZlLq4AGS1gNsiAWgSy+llpCIIfBYrvRaKJX3LCc7XXoRi8PKqqEd0U5IACRzxKdMAr1LL0JScuCeJDzXbi4Ja19CFShu9+hakS69ElzLRgHPBEAygbReYkFNHVLozYFJSIxuR5HRb7pH7z2WKkJk2FHvsx3Vm5/Ja03aKsnVAoIoNr/aJcQ81957LBURxtbrWYithVElTwGx3iahiniuHc69CVbZH/Cq0icJz7Wby6sAKuxEj+Kq3mLZeywV0XoluPWcomHtCIOYjmXlC8zPVtozuh1FxjN5e48FU3n7nxexiBIR1zZ1K80Hg2gQZH62gDhMINCwtdci8HJQdbw3QQRFIlEHE0tmJU5CSi4J7fjvVGFHsSqG8/2zhdDrUgKL7LN2/WSfgD3d1ePZJNqQGYhHuZQ+5ZSCayUkLaJQ+FOFtQH+U1XsK5RbIFFQKoHs/n22ENapGpjvbCGsTU+vpUC8biH6BAypzrVbr2SlTpLibCFUPfsUAnOq8NmCwlgiq2LaBXPx13PPFqJb0B+/aSGIh+qtBYWvVkIbcrag1ny2EHwWV/Fz5E3pxbVbULE4VfhsQa1d0vV7CD7KD4mm0vW7CUfoqjdxPNfeLegHX2Jjj6oqaLuR0tzaZhvmPonSnssN+ytioWrbG6rSyGdvSFgQT3KfLWgfdLim+uky5DcSWlu/BugWVBt9rl11JkrW8ypdQSRt95BnNZEMnQCCqbz3C6EzASQcdVBqVQ3KIHhKFhAF60wASa2V6D1M95CSASiCbkhYxJQA1ic4nnUmgCNf7Uq/Z+gEAAgwe8NFySiDpHDi5flIKAEkrMpIxSgrMlJhXxhIhFNArKsTALgtIK7DTvJqEQRTImhLz+Q9BYSNdyQIrX2DqVgYKrH1UrVTQM4EOAXkTIBTQMzVCWAPKB797gVm8BYnG1ttmpboTF7CIR79ws1+Cym0xNRWLAw+S1jY+s/+DjbnfuQUEKeBKpi1nAJiLri6Jj7m1Poa1kCUrPckob2lyk0oTwFh4zidWBK83sO6LjbWqTWTU3IRCb3P6X33FzdBtAvaA8HRl0t0+xKje0jVxKIpfS+2e0ib6p5Lye0eUt/o31TSsEnVd1MoKoZERqsXwDBeK2bY9Nv/UGunUwCwtrOFOPcjbJBMm4HQSjaSGRTXCYrN8knCswxTfyVbRTQkljaSGjnlaRJSXGKh/EtqBDBUYWQjFlpPc6uIkhfp7JFOErKhapKesnUL6jrFpfjicZJQ8qrOVFxLJiEkt0H5JJ62BbHdMyiuNVNmLbOKaPQJnN9rG8WfIJpDEhKGk4RsOnkRWmL25p/iqtj8085qSw14wE/MzyruXp9oqU6SGPaG7gSu5jlJeO47+OrIliBai/XKlXMPay5HuvJARVKtOucc8qjYSEs45JThQEOOIsqPnh8r9gOxVGL3pyd6dIltgjOp9euc12YhgKNco99r+L1+F6n6u63eNGszJFAfx7byCiAHfPJgtPJKtPNQwL3eNHs/oV/sEyJzSnSbNOrU5+atvEro+WL03DRLOL/r49g+uRLgroSejSj6bj4QDIlvIJOWApEprerXQ6+r0gmMKtZJTUComGBTZocDRr84c/88FHDQQT0l8VkJ2XTbQBS6ErquClBeJDgPBfrFmcQ6ScimT64kHEz73Ucrr/0TYVV1DJtlSaj1OU+0xAGukvjcw7Lhh70Iwp8nWkQMOezDdCRyzbCngr0Etic5Px/qkytY8rc/lbF2bZgcOg8F5JmcJc5nO+oYv/P5G0+CdKUACMA6qbvEapH6pMtiu83RMlB6KtTD5ro3m+czusT6vQrVJOxKwSmL7iNUKsgBAff7fo/hOV0pbAT7mNb1LrGSsU+6XEc2Gzt9L4L2S073EJkaUqMzqbtSUNqzsmgfkMCmUcIKsNGbTXsdikaNenSbI0l6j+Ve9+gS6TymVSnsAyWc/QMR6UH5VAEtSJ90udc9OrwcEvQ7ka4UKh4BU00NVVHCi7Gk7mNP97pSEJuuLK53j67V7v2h62KgShCfs7K4p1IQIsIjj3p0pZD0vT90T/vrmdbAv/4mDsmsV4zPysKGgImrKtV7LNe7UpiPiMpBoyuFa4TtxFdHJPd+7UxegZB0HuwEo4dEV5okDib2W18bd1VHIM49ADvqqERy/PwoTFLaEFucEtZK3ac5WixB7Le+5qJ6VEqPeH4kSBn6U44+UfJ7/Xd/EgKMPstX8rU7SHIqHxuB1hqoNt1+uA40m0rrpZD9pWeLgwCeScIGyfitBTo/EhRY/iEolepB0W1SJa5q0Wf5vQciDOcegJ04ISAV7D2A645THZdq1c4XZ70JVqHPJGFjD8RvPhKqHv0Jiz3eSRwV1p5ABZOo1mL0Hkgr2YcIPRfim0/8ux11j7DYhBNklURXYPQeyEmnVtYJWA+VmXBIai3tuV5VSJzOb9KabOIq5/p7vN4DEWCtrKrVQ/7aA77RSRDGNtcCdSpfnytjPgYDtIfF29hoyahtD/2zPYA25PyoUIm0maI+AD0HcASQg/0djvsA73bGZr2H5ACkefo8270uka7r67U2PSiWVsN69eU9bN4cwwLqXK8k9/8UCaA9vLxUYc0lEZX7Hg4DYHT7UaFevb+N6heWbLRWhMebYRhrbXrA157Aev27h5bAnhBm50emWj3VQxUWqx6O0iWPDauEcTzbQ/JpZRxImLeHVs8RumNib/B79FG6jSyxO78G1vJpOx2v9+dJ7IivNXjOuV6CZxOvVeoW3e/h0F9+y8vzzzHEkFBpJ4laDyJqbf3+rq8TX/GV27d//6Q6iiNs+6UzO+LOtz89DSSUvpVqKtXncJoiSW8/Swc2MijV52fp+j3qzfnzs3Q9INUFYPfa/ZxuSW4/m6aw9hm3n6Ujrt5WO9ZflPZcrkve8yNE9/zWHktbdCaiCqnFoI7da/s95VbRtEXdRvUzEAEx7/QZvZaFip9/M9Of0VMmG+9zaAuo5e1n6dpXBBUb5/w9CJhKr6U5P0vXjqhAAn77mTciUNFbfMVILIjX+fcWCMBGEt5+lq5qEID+VKPX5cgcxudHnu7BQqujSpxfVCOfjsR6z48m2SCCtvOs6K4jjBz9P5+lXy2Z1wHwPYnDxkGIzfrteuVVHwef8dCtuPdut4xSSrtk3sTwrv/rzeepoP3Du/1R1X2a925/wHS361qHbknu2/U6nvSu5Hbc7Y+97tO8d/sjnnvyD5vu9gdiE3wJWX/pfPp1t+v3Labn7+72x2n363qJk0OL++oPm/6fhdoynAJzX/ueP7mdpEB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Pwv93gGcqXEMQoAAAAASUVORK5CYII="/>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6" name="AutoShape 5" descr="data:image/png;base64,iVBORw0KGgoAAAANSUhEUgAAAMgAAAEsCAYAAACG+vy+AAAgAElEQVR4XuzdB9Bty9bW9QYVRQyYMyoiKiomVDBhQjFjxJw/sxhAEEVFMWDEjBkjiooJMyIiipizghjQT8wKfGZM1G/X+u96bt/17n3u/u5Vqb1m1alzzjvXnLN79Mj9jNHf5LyuFwVeFHiTAt/kRZsXBV4UeJsCLwF5cceLAh+gwEtAXuzxosBLQF488KLAp1HgZUE+jW6vpz4TCrwE5DNZ6Nc0P40CLwH5NLq9nvpMKPASkM9koV/T/DQKvATk0+j2euozocBLQD6ThX5N89Mo8BKQT6Pb66nPhAIvAflMFvo1zU+jwArIb37O+RXPOf/QOee/fPK6X++c8+ucc/6Zc86//+T+r3zO8Y5/+fHP/ZNf6pzzO55zfsI550c/ef7nOef8Xuecn3LO+UffmM4fdM75hnPOD3/j/u9/zvm/zzl/+xv3f49zzs99zvmb37hvfL/IOedvO+f8jCe/+a3OOd/6nPP3nnP+uyf3f8Nzzq9+zvmnzjn/4ZP7v+Y559c/5/xL55x//cn9X/ac89ucc/69c84/++T+tzznfPdzzk8+5/wTT+5bzz/knPPfnnP+wTfm+Pudc/6Pc87f9cb93+ec800fNHj2k+92zvmFzjl/0znn/3nyA+P/Vuecv/OxVvdPfrNzzq90zvnHH/O47+MxNPrnzjn/1pP341Hr8K+dc/6FJ/d/sXPO73zO+Y/POf/kk/vf7JyDT/7rc86PeIMGf+A5538+5/w9Cciffc75uc45X/8YHOL+sHn4+zwmjbkt8r94zvnr5v4fdc75Do9B/yrnnP/0nPMXzH1E/23POT/unPMrnHP+13POnzr3EfUPPef82HOOCX7zc84fP/e/4+P3P+ac8y3OOb/M4/7/9PjNtznn/DmP75vTtz/n/CmzAL/oOecvfBDNxH+jc873P+f8G4/nf/Zzzl9+zvmpD8b/zuecv+wS5B94zvnZzjn/2TnnNz7n/NBzzj8wYzQfY/8PHrSgSFYQv8c551c75/zb55xf9fG7v2Se/wPOOb/lQ3jQ6Kc9xthPfqdzzu/7oNEv/WDi7zXPG/Of9BBODEzQfTNBRxNz/vHnHPOl0NDoP3+84xc/5/xF55x/98H41vNPfwirn+CPv/TBWD/9nIPR//wHIzcMz/+f55z/4pzzm5xz/paLCf+Mc87Pf875Tx58RkhWmf2J55xv+6ARPvs3zzl/5cyR8Fu7f+Wcg8/+q3MO3u36Xc85v9uDz/AIZfknz/3f4kETa4NGv8A55499/M7PCKc540M8+K0x05/2YJSVpu/3WGxa8Nd9aCtatQvhaUqLjfAYbSdiIX/rx0RMmFX4c+f53+EhxTTAL/nQaN937mNAi20iv+CDqH/cTASD/VkPZvo5H1r9e55z/vvHO1grDI1Z/68RGFplF5umxYgWk4DR7F1/8WOxaRrj+Wsurf1nnnNo9P/onPOdHsKySsV4zB3D/VoPbbdKxWJ7L0uCWY2NEO9is3gYmkAQbIvXxVpTIqwxBYCB/4S5j8EIxD9/zmGd0dnvvcf1yz/m/O88hA1NKUIKwPXzPgTC//9vD4ZGo391vkGJUFLo/ps+lMqPmvuYl8WmeNHo735Y337ie6wmxYs5Wc2/cZ6neP2doOA3lvUHzf3f85yDl6wby/4/nHOsS9d3Pef84Q+GpwBYxlUqLBVeJxA/3znnF34IDAvr+rYEhKTQ6PdFa/8a55x/bIi2vzHg3+DxcgO/LxM3QAywjNfvMBeJp03+6SfPGxuXiivD7Xt2cReMncvz7MJgtD5z/+ziUtEkP+SN+4ScsHn+GY1os2/3GB9tdl+5VCwfJrgv7gJG5y5wTe+LFTDGt2jEErA8XOK33FLuBKF4yy3FZK63XC5rhMlXQe44eQYsJ2tBY98XwWER//4HA9/3KWAKBA88c0vRlyKhTJ+5XJSHMXD7Mfp9URw8GEL6zOXyey4V7+HL3NJXkP6GZLz+/KIACrwE5MUHLwp8gAIvAXmxx4sCLwF58cCLAp9GgZcF+TS6vZ76TCjwEpDPZKFf0/w0CrwE5NPo9nrqM6HAS0A+k4V+TfPTKPASkE+j2+upz4QCLwH5TBb6Nc1Po8CHBATG6X//wGuhIp8hXnsExAMO6lMumJlnsIXe9XM88FtvvftjY//YfRAOoLu3ro+N70Nz/hhdPja2t6BBffNjz39sbnjiGUrX+z90z/2Pze1jPAMWAvf1qev6se9/aPxP1/QtAQEMhNb8ax9YrHvAAGFwRsBozzBEngOgg5UKcbvMDQnrAm+/GRHa8299YGNgZO4LRgywEaLzBzy5/9s9AGo/8pzzVzy5752/ywON+wx/9Fc/8FeQpYCI92VsgG3AhoEj+w3mhVlCVxim+4Lr8n6gOjiz+4I7+vMe2KtFM/c7z0D1/h2g2E+eB/CEDzNvkPv7Ahj1DahaAMD78l5oadilQI39huC5D8gHjHorP4BL6F6gywVN9jxAKKAgRDcg6X2BqFsbCN8f/OQ+0CFgIsAm7Np9/fUPTNgf8wZ2EM+Zg3UDUN0Lz8HjMQh48v1lIWH3Q3C6QTgwAOYDb4bYXYQl1C6EKWKpCQDpBsbrgmhFAChWUGbv8Q4X0JuFJTgshHeAJwcEBI4EwXYfGBJqGBivy+Kb4B/8+A1hgfjscg+k3AJBKf+Pjzl0n2D7G1g2JgLEXJAftCpkMmAf8B1mX4AbNCqlAHjovzGx2oydGwKzcGjzu4+VhZZFCwBKyFbw/p0bBsEA5uYf6NNFQKOT+WIy0Hprt1Bvf8O8ygz+qgdwbxWANfxHHqhjc4OKXUazLt/7AVW3hhRE6GcoVwxEcKqnAUTtglqGrnbfGpmbNewC+jRv6/NHPhC8C0MHOac8/M2clEtg+C78hM4Q1fHfwuShigmWtSII1lY9SRek+h9xzgHTd/8Pe0Dl3QcIba38t29Qsu8uRIbm/LUfxDE40oWBumibGI1k/8MXxh/hMJQCHtoVobagCooT9Bu03OAQ6b95vJyVsXC/9wNqrD4Co3RhKnBkxIbYdG81rzoS1oB2saAg2sbbRVAsLuYxJ1ZnmQYzgcQjECg6Ii8ymLaHJKaNMQ34eMLuGwQMM/wvD2WAlmjlwuDeiWnUJhCOtSoYCWO4TzAgo1mALnMmSH/0Y27WZRWV70JM06jmgZlX85ovC8iaYzbKaFHT/t/fweEJjN8nMPiCMBFgFh4zKtTKG/jlHtB284VIBls3jy4QdbT3vN9A42LQLu9iUWh7CpGrvlB/68UVpNAwP/pvOQZBgp7GbxQ0tLW16PJ3cwPNN090DSnsvd6VAPsd/ktJmxvDYIzfKheLxgKrxuzPKtEQwAKqkXhW6ca0qhLj+jyrNkRg/iXTfPuY/m4SBuj+fbEINLu6hS2y6neZbuNawe4+AWK6/743KglZIMKHiM/GjsnBuWk+hUD3Zex866rQ9j5IP6YmQKtR+02M5r3ef19g4ISSNcZI9+UZmpwQPIO7o5dKUG4bq39frIg6CmNTqbkXn5xC82/MX41Ev+GKsbCee+YKGzsGp5QozftSHEZBEFpCcF8sDn6gmND4vjCxsRPEZ64wpacgirWgnPciJObm35TWHXOxJNb9p20M8rHg7mOB8TcmcH0y/y/508eCr48Fnh8LDj82t499/2sZ2H5sbB+b28fG/o1Zt6910P6xuX1s3b/Rc3uleT8mmq/7nzUFXgLyWS//a/Ifo8BLQD5Godf9z5oCLwH5rJf/NfmPUeAlIB+j0Ov+Z02Bl4B81sv/mvzHKPASkI9R6HX/s6bAS0A+6+V/Tf5jFHgJyMco9Lr/WVMgAQFngF8JnLZE0foTRmtBgXsfJAB85K3uh/BMoCphlPZZyFI4JFCVZxfMDdwMqMV9aacJv/MMouG33gtdC1T47IJbAt/QUe++tOUEn1hc1/4GLEUXv2fwDbu/3g0r9Qw2DmKhR+y2Wt13g11Yi23x2X34LmN6a87WCGTnWadIa20tfPdGs3o/3BdAJNzcswtODq7uWfdCGDhrATf2rMQBJst6AVE+u0BhgBC1qL2vX+KBN3trztZJe9jFYu07QEaAXp/B6GHGdH4EoXp2fT9EA/bSA/e3f2CZdtFBmE0c1gdKdQFpXoiBIX8x4k98ICH3Q4CNnrcoJrLtOWGItMX0PYA3uJy9DBrKWGtKSNPFiBFa+BxoV6hd3b738i0ATMwPQ7SoV7+D09F42sJhODivLkQjOECLwJDGuBfEK/wYvA6oP2buAm2wUOYLPwaavjUzMF+wYTBfFuxmGKBDY/E7c9tWm1DXfk+AYKcWCez7QJxQtdYCAPGGw8OiYXL4LBinherDa6G/5+DOtr+tdxMaeDK9bM13QY8Yn+CYM1pSTHv5f+sDswVzds8ZeBTY0Pjx07ZoNS6IacBJSOabR2C8wPKBNiHKtzeytVDyAP1MAePvXQsgSuMCVoVQ3r7H8ciPWxfLAtAwXtSFCRGVNkMkzKYLuovwYIIQqpCwKwQIZhFIMCklYFC3XZouA0iyLL5hggkBBsGcCGIBEEj38i7j9FsI4q971J4Yi0uvXYSiqV0Y3cJlhSBIMRHBVdOC4aE5u1hCGge8GtFAr6FdXbQsLR3wEKMQ9AgPlg0ub9EJAoZiPbvUQgB9usCqMUalApQPmhJ4Cw5I6B1dxoC59DnGNKxTID+CQQmw5i7Cb5yBK1k8DErRWQu/W48AfQkNhQLwCSpe53rzsxbKICgGoEj9hLuMwd+shfU39gSMIgNoDD5uXaxTgg9ICFCIgSt1gKLtsnb46Cc93mktKDcX4TGHgJKEm2XOUviONQdKxGfqm7ZOhWK2nugI0QtQ21qgD7Dl971jEIxkEKyKl4aUbcAYArafoFgsMPe0yTIELUQwaNAubgfGMQgTI7WhbzUghuEP6u69JF/TZhdBAUzDNM7ggD4Gm+9ahkBsCNI0KMKYMBMNuEcwzauLoCCud2BSbl+oYQBOi4/wLuP3+9wf1kVjZnTD3FyFhetjCJZAcZJ3gvlX56DehQCqGXFlxYOUu8eCWgsMSmmsBvV7a6HIx1pQGNWuLENQGJjEb7uCv3uHtYDMDW7OpcGEvuni4vpudS8EhXa2FhiM0ls0L68BtN2xCtYCrXJzwd6tHWvhHQQxheFb+IESYe1WYbhnLaxdv0cX865gzxi4xtbiVhiep+zNkQLjIVDeFIbLWlifGnlbc//9Dc+CdBO0qMwXyd+yW1rc5HRsJ3lZkwhvUXUax5QGs4fEdDANInjH7a5hFJP33nD8s6bvTDsppz0Red01kHh1I0wqIvnvvSwYP9mZEph8i6AIjecQiPbGiHtxZVgCXeYR9YZmGxftyX/3/LprCI+OvokmWxPhGxaKNaNFnblyd1A3TnUkxub9W51JCNBMfYqKuLsUwDjBwNGUslq3SCwjTsHkxrSWyrhodgLPMoKK3z66cVJAnhV3pMg8yxVSm6OGg3vMwu/VOK2T+W2MaC0wJzriwbyAnjdnHo55EerbLcrboaR4BhtTg8aDyJs3ZXGvhTkrP0BLY2BVnzavNkjEZZaftfynfQ3SAJ5dBklj0eL3RZsxv9ycZxfGd2VG798I5CQUnp3uJHbgJjwr9/QeBMfIW/3Y+7kOmIB2fFaLTkD8cyuEnrdQxtxhNDtuboY53/5zv6GpBM1c1GeXOb+1FgTwuzxc1GfP8ulpY372fVEYXEIM/uxi/Wl58cWzi8XHyM8CflaV1WZRn10EiFLa4rN+x1Lgv5uBu8/lw0fPakT8xrMsw7MjOZyRwuW1zs8utDCf9+9+pXnfoNTrzy8KoMBLQF588KLAByjwEpAXe7wo8BKQFw+8KPBpFHhZkE+j2+upz4QCLwH5TBb6Nc1Po8BLQD6Nbq+nPhMKvATkM1no1zQ/jQLPBATOyC7pM/SjDSCdCu36PrtsTIEXPEOx2nhy1nVdFfd547BDvofE732bf2/d07Xw27fz+WRQICvPGsr5KXgC5MCzjUcbaTalnvXA9axNsLcQuXahbbg+QyF7FijxrY1W2Da70Npk3pcdd7vEb22kwsu9hUyFgrDx++zMet9BfzvNzy6bdrBgzzaO8QPIyXY+7B02Gu2cP+uh7DcApTbmnqHIIQzgskBKnl34FCQJiPK+7NLr2vkhPn3WH9h7gCttckOEfNk+iMkYGCDYjZD1UdgXD0KsbotO7zIR4Dhwb0y5l5337/Zox2kXczvhYSQwCAsHlAYWsZddZDunhOCGgXyHBwKUMMMX3bvkdlQB8AAe7917zA9i8W0eMA4Npbs0a7PrDvJiTrdw2hUHnQFxuWEadtwxP9g3QOJCPLwfQNHOtjHfO83wZUB78GAEYUsEYNdAM+w++/e9w00J+KYet3eHSoxoB9naEOpFzBqTd6E9ZOyN5AUJAhkhBGAkq/xg6P6GB9QE7e9m4ACUfg+tHc4pGlOY4DO6T1KstzIB9wAoNOYbOoS+nsOnNxwF6BYPQTVQNPeYKBdriifuBuF4glBCP6DXT1gL4gEaHnwBgyPW9noFIQFus4VPGPSW7YIzAnqDDcKotM02D7YAtvHhgiBBF0mKOICIiAmMBicTOhZmCJMj5rOmxsCAxgLUB6QWmtW4gO0IOetDmEFNtlkzeL7xEDptU3cRzJ9mMn+Ci0G64HW8j3CyloCIdav3G/OHz6JtfXsxZ6yDMQH4gZZQFsbRZf7uY3ALvcxKC1t0OCjrRJC6CKr5oz9BAb5cATJeGpNVbJ161rdYPPOnkcFAAFa70KzezZh1SwcIOMY2FxinhbqjT/PHpGiy7VFZbsrPPK3Bwj9g9Zo/+gCoZuUpCoBGSGwMTilsF//mb9zmYxxdYFKUGzrdaGq/AcsxZs8Qlq9bATFAkoPQIMsEIii7mg+gsjp6M6fAiPXpNXloWB+g+bYRMyQsLRvmh/XQlDoXjuYiYBafBVP8Qiu5TIaFYfppVf/OstGUTCgt5sKk3IuQtjBMmORHPeDsJm3xXQQOY4Sk9QwsV5eFBM/n5tSpPiAhRuUW+FYWjCZ0sUZ+3/+jB7xS2hGU3gKiGyExdvddniGINBc8Eu0H/drF6hAEysPimlfunzWjJDCpZwAsFWy5WF6MHOQc+pUiCWBoXd0HLA3UGbIXjTxPY3OluB4UhAvvYEKwcBcry7JVuER5QM6ymL4NTV0pRVY2/oJEBha09i6MjRdYOmBP6PHcNAIOcYxu3Gv4uBDUlDw+zKoQQjzTURAsCwwYut1odcJDmVWSQUl8uxUQBPfxNBpThFFJKxAhhmyQCIypTRqqEoPRQl0YgKUA/MNIqtCqL7AYOm1r6uwdBJP71WIC/sVgGFxtxtc/7vt/Y7AwXAWMBLzowhQsAYRsLe3TaOZpcRMCAs4yIaDLGL0TSG3rH9yzmNyzakDEUAS8hsiI777FJIDBzz3LZQKQM2aM5bsstMtiGlN0Mx5o5Sr2ti4DPYwrpr/pZgzmWoyATuhKaFhO9MsbYLHRjXWCbsaAKQp+uzXHPC7vsV7FLRjZuhF0wkNp1VT7phtUM4HuWroZE3pVbLZ0s0aURN4AZc1CGavLmrmf0sH0lBe6LeTdb9GNcLJIAKn41Np1Ld3EhRQu4XSpJ/kpCQiNz1yti+LlaUgPIcS6AwhA42EC2iVG9XLSrXySpDLvW4tggAZj4FwxWnarBVkCzAF2XB1HEyLhTCvT7PusSUVB5mKCFdKIpTZgtdCeERP4J4J7t2e4Vb7HXGPkhcSbA8FlIeo63phoHBrN/C2eGpHiGe6Ad7Gi7rM8Gwj7FmVi4dAkxeDdLAGhpFnR33Nb7sqFxaQYKo3cmFJc6IiRaPncVmvlPebfOm3QDw3LCrDoaLZuU0JqnK3Tuq0EB7ydBmd5tliMC2cMxmSd1m3lTrFALErrtGhd8yfg6MeaLZ/yBtDK+rVOi+RVvWl98Q6XffmUkuW6UUzWrrofdKRsfzCmEpTQIDTJlnj6Eckk+dyhu96AWcOgfGEZkm2PL9vC7+QW0JJV5LWAJskfZiLv1vksD1MvUDamrSnxPIGifSygysK9uGQ0NSECA99j3DAGd8KY+Oh37YUEBA1M09wBvQUgCLQ+QbnphKEsCrN8Q+IxOE3LcuwCGLfCHkLMGhnbDXnn6piDsW+BmGcxCcXDTWNZsrLRg4ATPEx11/xjEvTFxHeJLItGWCUICMG7uoi5/M08rfddj1GMZQ2s67tM0FwEQ+DtH67XXhSwZIy6jS068xtBPsFinbmw9wlTBJxSEo+sUHqWIubaoT/B3eys9YyfxJJ7/opnvxcBkZng52OaZxdT/ez8Br+1aBb2WUMGWQZ+3VvNHEx0TxnabzPNJtKhJ/e4BIp3ZqPfYByLeh8h5j5NRSjfmitTL/Z6dgkkLcwWau3vCOezI9/8hpv4Vi0Jt0YQ/FY9yIdStywHC3oLh28SdK7rs2Pm3OeSYtJn50xicHHnrQiaLyYkRM/S+QSOW34fT9eYaPKbEXvvh3iNN2NOm/xZ+n/oWS4WQXiWOuepcFkLAb5k7V8bhW9Iw+vPLwqgwEtAXnzwosAHKPASkBd7vCjwEpAXD7wo8GkUeFmQT6Pb66nPhAIvAflMFvo1zU+jAAGBqXordQbCcIPX+pLcu/zz7jV0z96KjZdnqVYbRNKDz9oCgbpIp+4h8b3T7q+Ns2Ao94xtUMFl3ccV+52cvHTzAhJ7HgjPM8/GY6/GeLalZc9JjRuPPZ5n6U6bcG+hWG107rngOxdpUuvxrGewXWXIhWctbWyMevatXsQ2xd5qw2OPq86UN12lZW34PksH2wOzh/PseGx7Nzbonh1Pje+kr99CWdun2Q29HZOULZq/xXe+92zbwVhcz9DM9u1g9xZT9+7HBmrb3w75vZlnATGsHfF7Q8imGUa3M7mtSr3T5mGwD8K3GzPgKsB8NuTsg9QVLwLYcJPTB4q8Byt37l02Lm+hxYwgHTa/gmP0TkxsHPZA6hbYvbBPdrw9twuN4YzDXgza7M665y0EKIe9gnvD0ganudoLuGHtYDs2Q41122x6J0SDHWGbf/anlgl0q7QrL5cPULcN6jwLwAg2btdZzn8vcAwKxjO3YBIOG3HAmXeDcuMjdPaOtvWrd9uXsB8FRWC/a/cY0A6Mg0JCi3udjdFams+9T2NH3QaeudwCba/Jhh/hu1HU+NCGN7SD9qqrKG0+2svzN0r/7scFZuV7xvwlypCA2BSCIgVn76I5EdlutEX2m5XKMFIIT0vaGOqyIda2Peaq1ab7FhY+y+6u3e7tJB5kwOYVbbewCwtIoAAIjRW6cy/ft0i0p00sAMgu2g+hwTI8u3ULNJgdVPO9oSmUAI0NClJv2t5J4GxyAmDePXRtsIE3EBDAOJt1a0ntQtuZx1x277dmIawTwbVg26Xd7ykWCssOfBgoY7KDjV7gKGgXts09v4UasItvrmp69oIsAP/BNHbmF8lr8yxtbiwLCbJRaOPUs3a4F+UbBo2ls2a7ltbJWngeH4VNMyaMzwvA7OaJsbezZ6BGngvBW9pRUqAm4DAhzpsnJaU3MaG8aUeoCHuI8zB3754tBrGLi7EQ0KWZMy1Hq2IihEijM6t2mxHcfdpuzSFrBMdC4yDEtp7k5vgOKwCoFsLUN0EuuBYGihAYtF1r0BM7niATd09g4wBNAA/humDGNDomhep1HxPdmCUWywKyPlyMhThw5SyWMcEzLciNxQKj8BuWhaCnlbgkaGRRKJC1hjBRFpZWNlagyiwMyD+kM6Fkhb1zMWxgI9bFQvtvY+6yNgSfcoGIxXQVphEkbhlLQWDRMHTromzRH1OGJAhxwPJaR1p5rTMXkFI1XoJpN7qLImLl1YgQQAquCz8RfmtEkZp/LiPmhC2DCzQeVrG6I39Hd8KPN3g3WRgwfOvEjcIP1nqtIUGnnCmYyicaDwXHghgLBIYx5Ip/xwTEw8wPZnIhNCZl/mh2Up+2p6FoXIQnjQgeY/HXadWFVnMVYGSW4L5hQbluYa0MinZDeOYQE4T2jOCYzftZNAzmsqAIbuwWkQltsQAHCYVnEJRlgfdxITjBDosE2+W3mIT7QzuBgLgQjmDmT6MNerCQFilYfOMxTspAkRD6EUKXcXB1jBmcBp3ToDcaluUmQNysu9u7Yi6MlULD8L5DOWAs8VRYJzQE9MNslBWXiJC6aH20o5FvhSZuoxTQeTW759CJ51DpwcLVWWKKjUJz3QrNGrDIaEdZoh34voswGDcXjNXxndbZuuJXa4Z2QoNQx4SGWx8fEkq86cJT6MX1chFa65CLqt8x9xXtuPGArAElf3QCwmVAtNrasyj8T4OHqVI7IJBxIaZ/CuxzGfjjBi+GCGuz8GiSiRnSmDS2QZkoZkXwKgaZPf/AVdEO3mkSLmA6ViY0LouFyes/a8wWlMDzJxG7wBUjWRTCRxsRhOIrjEVYJQi8DzO1AFwGTOq3tCaNw/y7uEuYKTAhDc9ycUkDbWYJoGgpmGiHPqwja0ST7RkrW8/i/YCF1bNU0EUL05rmVG0F37xYBnaJsFJSLjRD7xjJ9ynHSl5ZQd+RdDAe9AqsuF7G1ul4L61sTlw5a8g1r0eyMaMHhUKxUQ7FDx0kVP2GsRIemp5yYLlh1VyUtTUqnhEv4hu0o6Ssfy4pz4CSNWbryILFd1w7iQWxmAQNvuv7rL/vs5hc5a/fNG+ShIiswwZBTDOG4mpZZJLdZdAmQmgQHEEqqbWwGJq/vqbMswbHLTIo/8aslbayUMwiAm5lYN90DwDQ+Lewy/3g2ohjgTF5dctbgUZL+G1ZjbWUmIimi+C0D8KiCUFA8AVa0s6sLF+WpquwzHgIaIkQSoQl6+JuYEpJAExqvhUyERxCaGHNd2MAQklYMeJdULQKjdDcMUAKjfCw4tzhLlZPzOjvBJyiKQYoBqLY0JWgx6yr0PCDxEVJn1VoMlBot/ETBuddiGFRxcwAACAASURBVLv27BVjYrH9Fj/hrT2XZGt4tv7Fc1xBQsnNW35wzzpR1gTnrki0NhQkIX9XULUCYrEstEVm3jcFB7LtYYvHrC70uhiANvMPN6eLn+xvTKBJYrRNiXZwC1+fAC56tNJVA6XxN9uBaLSAd8mkbYDIT6cFEZcmMPYuiQGM5W8Fg93TYACzcivuCje/4eZZQMLMFfD/XWIRSoS/jrFyGdznInA3VNfR9pvVYlloWhaB9d1gFu0wIOahmIx9L/OnzAi6d2zqlwbl+hIOLsNmZmhb7iRXyLiqaPRuysoYKRdWYnsAcDchqP19Kzk9J36CkO6YCEK3aF4JH1aOu0VZsBRdGN3/S7wYV26++2jNg+CysYpbhpBLSjET2s2m5pISXLxz007cSNkRBoIuqdJFsPGsZ7/khCkaHePx2QSTmz2g0dvXMNE7TYYAtDRX5oa3y2qZJNfnxuqzNhbZYt2NBgiVf0x2A0ATsQA0uqtYYJkHU9DWxnWPh4/LDWIh7jw85hGjMPF3i3yBIZP+LMXIdbTwzDKLt502pJBZKRbCQt6dNowVY3Db7lS78XExjPXeU6nG3zp1bEQ0wDy0NSHbsl33WSXWCFNzYfdcQApTrQbaYZJVAp7lQlEkGHqzk+5RUhQE1+cuYzA+MQ5ltokHz/k7b8A6++/N+HVamLiUIN1nQlpbyQhezU074zcfBVGrBFJaYhRey12PRDCM0Xi+y72TLvtisZ5h+U3OfQHPfSEazfKsbgTz04x3gVLvEFyR5GeHP4qDWJk9OKbnMCsLchfPuE+gTfLuvJK2o1k/NB7WahVE3zQe2ufZJh7BoK2etTXiTzP5rMgz2nnvXUDU71iclMH97IfuoTkr+qwtDjdHjNapUfteQo5Rn7Xx8bsPtQeiAN86kNU630zcdylCVutZqynaH5/ehXOe5U5SBs9qXiRDKIC31lkCR/bv2XkwvBB899NfUJMnHPv604sCUeAlIC9eeFHgAxR4CciLPV4UeAnIiwe+BhQQdz4DDH4NPvX/3SvXgpSBeYZcBSeRFnvWeEBqzybes+YMsijSb3c7UTOWXZE6XnxPlPA+6eRnAZZNHQHY3W3Ds7Ie0s7PEK2COZmbemEt1Us/b0vU7tsfEbA/a6oguJZ9etbb13OyZXcmyHtlTqRia5S2Y7F3IYVbU769p52P8T9r0iAd7n3P+tFKoNgreHbIqNSutXuGgJWixg+yWvclyHXvWTJDNtTaPRun7KCd/WfoYNkvz21mre/KVmqK8ew5MBqb088aarhXR5R7Du7Jxj1LrEi7/8AVEESQipQXth+yl0XGBLJUNzReCx7/dN54z0ntSr95zt5DHQ/dBxUHh7CvIj24mShpUd+XuZIe3F5cslOyK7JIJre5f8ImF0+z2UDbRSVwUpsyFphlAXnStjIkhAeEYTN4ds1tXhJIWZglpDSgvQ/fk1FbNKu9FBt43i2bttkZLYDsm1BInlsG8//o77s2zlZD+38bX+YJ+bDZF3sI9lII+oL/UkSYkvK40+VS+9LT9lqCYrR+FIrUeyUIyw+Ul9Sp+W1/Mb+hGAi5tbrb9/h/Qm6TUqZs98RkjtDK+tfIrm+C7FBG1uhuU1QK2TtvdDRFZKz47b4nTQ5hULZr5yelj8Y/IwGxQ4nhSO9CGjzkA7BVmNHCbY47sBvtFBSjD9XakTYEudjn2nm1ByBVt522peYwg/Sk1G+4Ie+1YCyPnXuMuU3Y5P0xH6IHJWgsCGXvBIqYVt+ewwTG2BEfXGGh64HigP3CLPVO87HRZmGkbzeFGRTDNymUbYKGyc3Ls/L62z1e2pYmtx6086apg0iwygsBMR7ajtbFnOa21pX2tI9CcOzIB1T0nHswSayBfZa1dsE6rH8dNpu7zTlrZzfamNdq1cMZ45rrpmdZdvO10ey53RiuYR+FaTzbYJvVNC/rwZIsWrsNZbxL6Fb5GaN5URDWZC0a+po/Wm2nTHPkLdgU/f4JSM2q3UCYhZmwDEy3nLrJLaq1haG55b9Xuu2I2qEERbeDaie0i6uGqSyO51azYXo7yBjSRuJqE8A7WpurQIMt9KCFocm5DbuDbtwIYgNwe8Qaj7GwSrTMDWtvYWrFv2NpYexxhH1qfi0M15Q1s+BdxoKmhIcyCoznPotrV9zfbdbu2eoEzU4+zUbbh8vyHHcN47AkrMHW71gDmpvw3IqKe4t5zJvG3/2WICmY+VZUdVC0n3Q3j67FKJ5ijfed3FHjMC/gVBiurqBONmsJwPYYwyf2QwgPj2LLACg81tg6EsbuUaC+QQFDTRD+lBilhmdZbB4CHk1RoQNl450/LAGxMwpDBOl4w6W3P2vw8A6Pt0PMVGFomg9StE09AsAtgTh138LmTthstDC0BALb0cydCHyISAi82CULirjwO+7XSBmRaQcuA/fLHBTddBEAFoarQ2Ns8Q8XELMSEAiBQJGeRRdwC0QjEIEX3WPhuC12utFtxyKWsRlXS811NQgpgbtBl2hgF5lrym2h3UJFW1CLCO7hH2OpzzBLhJkxApiQBW/3HO1YLwLAneC+YVCXjV8MZc3Qg7YPJkSwMahx+xvLHdR9wZreu5AUc6Zg0Ym7tF3bF71MAVNiASy3hMKmofGHHjdP7zSOBROag/V2j4JyD216Dr9Rhv5u7GLlSi/ymMSrfmMtQk5ss/VvmYDQMkwwv5YkshYFpRgX83Bd/B3hCIq/YXiuiYs2sBiCS4tMMPJPF66+Euo5khuMwCJzK0JXMt0WgCBiXO+0sC7uCZPrbxYZ/qnFx9hwOzTPXRBGKP2OIIJdYKieI0hgD2Ij7tpazEUto5UxB/dOoxJMTModqPdsmCmCiEl9z8K6WEPMQrlYZFYhPNbCsFnYtZi7Xu7xr4EbXbteW35wr9eCQK0X5RBwcUGO93q5x1IZK+EE56mlKkEiGMCA93pxc1lFjLgYPWNmpTB3pQxbwGf9CZ51sV48hQrCeAmEmcW814sLR4HZ3ef1oHvrxRKLdSghAoh3OyZhYfXvtvANWgag2ocO0eGDeVhg3lkgBpnvb7FlK9KqC1+HmOT7pakNMt/f37gcAR5NmPY3AYFhJh/hvBMcgsa8NRImJBwEg6azKLmGfk+4+M53PQsFQBuDJwgMaenO8CDgLAwIgr+Zf64M14+LQIiMHZOnVTEJH5i1RXwL0nEPFAoBIgw0GKxb8RglZN4sKpcEU+VyWROuAbeLlqM8KhCihKyTezdsn1vIGrDau17oKTFCqUiYCM4JZu9ESzQUFxgfV7VYzdgxKuWCDhRIsCJxGxqy6N7FNQ6nlcWXMMGEvltGc+tvzJXLUxPtLD6lsutlDls3tIVi7qELHmLdd73cY7m5mLyIGx2Nxwgf5WK9jPtdrEZALDKNmIlhyjAO6XQPqCsEauhTg2DKaO5Ok9qCH9qMebcIrmVggidzEIDMPQLofXedwTLwCqB3LgPflYTLwCuAnsO4LBsLIwFAOFtQDMziYD6CxwXJT975drBO/u5WPFpQWbiwVcvAK4DGAtdkUTxjQWnO0t7LwASP/1z/WK4SV9IYVwC9cxl4BdA98R5GpjgwpXeWThYnyib6+wqg55aBjcXYgroTFMwtAPc3wlwDjC28WwFsnASPQloBdG8ZeAus3NsCLIKEZ8KUUTQsO7zcCqDnxK/W0ljX4ru3dTorgO8ExARp1PY/+LuIz0/eCXoRv56GIkS3hG7F3hZKeY5mzIe/jxfYg3DuktCtpFuN6p0CVa4e8yuAZaVqSk0ABIeSBojNmpVm5u9iDEEfwiBwIEJWVADNZSAcXIbOoeDDspgsElcTc1ekRcBpT76zSjmKpD2VrdRDF1q9TIsAnnAz/eIq1rxc/iocjCAr1JkkrDYlYCziQXQqzbw+PIGzDxVCdiscucfcp/YVBNzcjNDRm/YVS5oj64PxttyXIkXvhBbfdBkji9npYVtHJBkhoeDeVnp6NoWDZ6rP6J2VEMs23rD7lLwaHEpnk03VsxBkQlnFofdW2chDsP7va/oJyL0wHvBDmo+ppVV3Q8tiuScwNUGuUxfhQaj8+oUu06oIRrvIEGweHxNzZTBQFW29E8NhFtrhbjjg9xgVo3fSVM/JRFhUWnszaO7TrBbBWOTy96JBuFYW4O6CQpEQGjGOAHwv2RsMRuFsUI7G5uBdd4GSuIAgWsgKsnonK4sZxRg0flWB7qMfTY5mrGAxlHvcCMJJ6Pjmm1gQv3FxWBJruIVd1Z9Is2N6QtFVJSANjLH3uRQV4RE/bS24uIC14SpuSaz38lrQWIpfzFkFonsUFY+B1qfkeBJdYjseDYW+JbnuW2eC4HtcYNasq0IpSpRAb+lFiopBELC/v2fx/HgLRryQtjJoWkb2Zy9SqqhGYHdv6HBfDIxvu4PzPEa22DTdpj3do7UIBuZcQrlnIWlWWve+x12jCWjdu70OxrF4GPc+rBHxMbh33scoWFDChjm38s1YWE1Mhl536yGaR8oXc961GxhLwMiFye2Mpt4pvpBQuOtTxDXuUVj3CbTcK9qaW7NFRt5LS8oOEuj7SAbMI2PGutw9xiRIrPmzeg/3vJMSvBEO9c1i0e+eZv5GGbLad/lBp9RSkJ3sZPziXEqvA3du1ATFSPkaR0e+RU9WnULnJt9oBIqx2GqLtjwrdrIGXLT3h8F+CKyIOfjvzzD6GLrDdS75eTewt7b2MeZ9EE/PY1Ra9BmU4ENHLhMgGvF+jgYmGG/VJ7B0iPHsOXHVW43UuESsxFf6HG3Pf76hGVxaGuutBn2E7S74QTPCYZzPmtNxaWndZ0dn+x4l94wuH3uOAnx2zDSl4XvPzlaxDryQW4jNgdXi9j17jhDzOLY6M17xHOX8Vv0Ri/qsRsRzrLt1uC8ut5T9l/Q/e6F5n1Dq9aef5SmAr591u/yKJ/YSkK+YZK8HPicKvCUgTLcg8Bm6VVAlELrLYJlubsl2S4yWsizM5d3C1H1ZFu7CYpJ6jpsncKrTx64Ns8z1uPv/wk2BwCyEo+fkugXZi+/qng0wbtOzUlNujCzasxJV4zDO2xUVSBvfW+PgIjxzc2STIAjuVqfGKX6RYn6GkjUOSZXb9ZOpsp42wO5LjGYz8RlKWxpdouP21RuHZ56hZ7l15nyXstpUlMF75hLanZc5fNZ32TjEFXf7UuNAP+582b2dn5hQXHpbEjEdXnzmKuJTgf97NPgzAREsyy5IH959dzGXLIfgdnFCBkZwMKDA8A4oBWAGKoOyC8/PlFUwQYH7ImllbQgUxrv7sNqfkRUiOO3DRBwEM1EbPYv1cd+GngDwRh4jGqLwl2VoOk7ZM2AJfG/7Fc+SElLeslRimr34x7J8BG6xQ34jD08pWMAF80l5o73xy+QsmtdmXA0G7nFQSjI4AKV3vMKHl5CQEbr9cplB6XnruqhpqXPxIHjIdkU0dpkqO/fWblucuie+lMCRNr8F0vfLhu15gNZDME1IPLtQd5ku8afM1UKAfAu/+L5x3AhfilomEm/dAokH0FfMuwG+pBMhdE+29B0vPhOQOiciOIlfxCVGR2RBTg29YgpaDSMJjBdEGOYHU9ZArGdq0Cbr1Q529+r3hBB14uueidE2/qmhXffsvkpTSuMGLXCP8NpnYQlqxdkzoYvBZtoR715gTfOq82L3aFeaVKbI3Paym2vsdqc3DRsmSSaGIG4ywG8JnHe1w947CRwBwDB1oOwecCSlxIrcsHVdRmT/BKcC4i5MR5jsQWzLUfdpWO/BA36z2SDjAvORDWtnund2/jxLR9F2gXVQjNbLvtBmRu0dhZMDd1mktTWkvCjIMH+9sz5rPI/de3EfbSkGCmiBsLKMdut5R8a32c1Q62SCoLzL1D0TkDr6cTnuAde7lObZHdP6s5qIVCCt0IU5EIVgWcBgK+4HafAMeMa22rEANoqYWHsom1q0QBipcVQXIodd5z5azP93cV0wOIIizGphC8p9Mm6aajNK5sxlw7wEYjunSyH7vdSnnflcQZuRFpr7Qqns8c8yOjIm/s4ah6EyThbW4tBmFn3TviwNRvIPBRFWbkGOd09jDE7Aaf3FqvkWGlg3jIs5NoWO1miLobYlrecCk7Ja3N9csAVNUkT4pz2yOihSXFyb3SdKIUuB2yJYF71WpPZT0Ho9AvAVmDA0SmiNb0GY0vEUUh1zeET2a1g6dNkWRJUhUPTW753wEBCWYAuBaunI1WDmc6V2x5vGZFmCaBACC8fkmSgNlOsQRITJpjEtaFfQABYkVGb3ao5sg4n5TdqZ/HZCg78nPISgjaVg3tUVICLXkAZBhHrH+l5QA4yJeMvQ7TgHzsuV2h354PTl+e0jWTx0WJCjbwVh4WYs+NI9u/31z11YPsFlkcR5LWRxFKFHY/tWdw9hDGmfiBu6oEnf4gWwDICg20rVPf/v+7QsdyplAknBWnGFtoWnZ7IM3MDg/tWXLJZsQZieYxkJlH2Iu5yCK+pZHsmWDeBZ64jh8SKhLY1M2P2d90ORUrrVqyw27UaRZxiEFu/Bi6XDsiR2lW3o8HcRwceDBxgg5vMRg+Yftmu6GCpmFOFrPL3gLwMmSG1M0rzcEItvkjSai8/cjjSLgzmLQ+wMsx7+Zhw0eN3l7ScQNn6871oo5tRlXgQaLIUG9mxBNwIyxWIQixSaGLqVC0XTWKTV+ISRxkMP5h/zFviJx1gThPY8xq2fGOYjZBjzxgRJOGBCGLc6Uhr7Qtzv3rcsEGE1HzQRpMcsWSTz9t9QBW2CLTYKI1tbzEtJoCFacOW4bvn4hF5gbE0IDQuV5Qk6YgyEGEKjPQybh2ju+9bDO2oCt2BHysQ3BfhrkQgqi9yxF9bHWuNJSgiCoY3p7WZ/4+lYbWPgBdyKvHIJiYf3ipxgcKMstl3Exckz8QIV/qOrCjqLy2+ktWzfu1aD3iDG1aCL7brh0Ith2rb8d1f21aALnjSO1aA3KHI16ILhbjj8NkUuIMUMdte5egJv12rQu7v4atAbNbsadMF1N1x7MVbcuzToWlDjWA26FtS91aBZ0BIoC4tfsN4N/17MFovkPjdlLahvUYzoI8ZbC5plZFly2UNhE0b0Du6zaGPCh9lZAxaUqwea4yIMPBprfJcQUA4EnjDctR7cSQqFtaK8KHICQxjFT/EzekgE/UQCcr+QBJcZ4ueyEl5IGn0YBkbghMkqsPF3xBPwETJmGRFpQxqr4h6aNt+aSUbIMD914067L7x7fetMMutz1xWYJKKAiaym5UvLJJWV2+Me1iQjPsLlW99wcdqf/8y33u7rnWCUpt1zJvjiFEo+v/GX/ZHpAYsoPkCT4PW0HD8Z01FKBKYAVvodRIi14F6yDhaVv+1dxXm0JEaTCWS5eQXo41mClaXc0gEZLV5DrvUybeW7aHQzbdWQfu958ww/JoOZl7L1HbcwbuXf7aWIM9GS97HoYjzGWklnu1bh73EYC8L1u60XuRX++1MBDHpN0ppkL9k6h60QdC84Mc2cSfb3QG8kfE2ye4tCXZPsnnRcJxWtSXZv29mvSXaPlaNV+ZRV1vn7nguxJtk9AlxWZ+fvHiZAcO7Szt89wl5WJ5Ncp5DqDWR29oCbraS7j1WgVfPdd/6+xcVK4+783dtKzubfoS8x430uxrrMXEXMViMDysw4Me/OP4XR0QZbeeqev9O04rwqLNGhOn1JkvscFMxIUcqoUY5c29LXhIIyE1+JkSCp6xHAVaWgKMudv3FQlt5p/VcY4d/UjPA0ZO28s7MK8QQe8Ny6qd6HDjKaP4iAbCHSVvD54dYr7IfdC5dPOPbDMTRsjgXIP/b3sl0GVjxQnTCtysTRoMbBugQ1T4OyAhureCdhojWNzwbV5uZpM0JaI+c2Ki0cgrMeNKmFDyxXh3PB3VpQ3+JW0d4ycuKHLd3lVvGLaTSLj+m6ii2qZOucwNWgXB8uV7n5XbQ7O1VBGEtF+++ciy0oKomWkhtiCkA9zHsfmLRwfe+zJ1SAvYpMMM3tDFpffQtXbiszzTtFJn5gxcpO7fEMlA0FW6yy8H9jkJEsVllFRiDFwJ1DmCKrln1Tuyly70bvLOMq8jvp9F6REZBNi3GlaJ52H0uLmYjB7v5G+xS07RZcIU6lubJbpL1KMfeqAcdQVbD5e/sUfPEWMgZrnwJTV3fRvfYpOsVqmxmk8bh/9z5LGk82bvdZpJuZWJqOMGxNfBoPY1TH0TjSeCwIN3JRwikegr6FT561yDJ79iJouQ4SraEAYZP63X0WmS5CzqJVF9I4LDam4kbd+yw2T7mN1nL3Wbbm/UsKhh50IOwSIdXf9C1/Fz+IH+99lgrAKL17n4VykRbnHu4+C43fITxbAeh7GBw/Vdq9+ywlibih9z5LBWXGd29bVLmYW1+h1/ua/PxC8QT3itbc3HAbK+5bkIVNtLFi8BZwYc7tZwi2/ffC6TGSgWF0MPa9MLEJEZzKYNfymIjgfndHO/xTACfoKmvlufZZ6laykBV+rOQCgdoNRc95jyQEzbyw/Y5doOnvQz8xMgZnmnefwvuMV96eZiKsC9Gg/dDed3ZD0drQlDT4ntjkfaxyLWtkfBYpS2C4NZiepXsP3X7QVvqdZedmbS8vCAjjNL7dp0BXiQWxiazdIhdqmkAhiqX2SASCSNkSoIS2tS49b25cnoWlmDM+I3yL5Kg2vpNudxzV7AsDKDyxTBerTmmJh+6Nb+svNW9898b3u+RSAiLTIlVG4971ChbQPoQPLUykrXkpWZmgJTZGwWCswr2zawEwLNfsrguh1Wg+PuUNj+Z/yjYg0Da249IgDIbAwIvNor1oPhrafy8uB7FoG3tAd+0K4UFU8124tcCUMjBXJn/Pq7CANKl5sYKLifIdlo47sQeXWkQLzTILQm/YDEtmXty/0uYtPEtT/fgeq8AjkJFk/biXy3wYTmLAODs3sffJDlo3WvTGzFFcLJ3kxd15E/14CZh6FSF3Gj91ctYqQvEP+nOJ7mO74fx4JGh7HwPN1ay25O7kaU5oKKZYrBqPwHryXG7olDCA4KPVDZ3y7W++O+m0B8Lc4C6gO67FXXhjwkwRDXCfy+0eItAGxRFLIO6ZLMezc0gQiNl9Ng4C9ayuwMT9/lk7Ur48gerAy8ZBaDCk9OQNdmM5LRymvkF3tDdtdOO8vLeN0metOi0AV/MGV7I475qUXdbU/9K+XJFn97gYFNDimnoFC8EiPAM1igVYrLvVKOGn1G5MWePAeM9qVmSspL6fncWChty6ZyBPc8YD9zjQA3/cxWrGYX8od+8ml81d7vAz0CsvBp22qVzPo611vtdFzPYDEhCbcNyG+0e1ueQy7MHsXk7Kmd/7UBiuB5dA2u8+aMY9maxn/X+5djSimGYvC0fKbw3qNyyKcdztUBNQrtyNbmX5aPF1xfqeYJIWfHZADhfKuG/BpSQ68u1eNIxqDPchNqwTi4au9/jyrRcD570WDI24f/Ulq4G0vSpK4llPYn+X7i22aYyeZUW262P3BNKsICG7L7xiTjc/GJ/U+jO6iufMZ72M3kvpiTtuuoq5eBPbCbJnrEVYth2fcaMrXr4L08R01uGunsUPkhnP+PWbERBQBJqXeVof2IeZYxYCETsnvQExWSzAHgIZY0rbGchdBluLUlml1eg0kAyVQPs+oovG4y/Tep2e2xhoBRkYbsVqehqeZZCFut0W2kIsQLutYBF2GkaK9qYDC0oL0U632Q+Z632rocQBYgBxz402ZSXFX3zlW+PR+ubCrd2LsInNKKS7TJhLys2VzFgGYGG4iPZBtjbde0FqxBo8g/vkJwJg3W8ELUZnOTvffMcn8Ld21raDURNsFhWtaxTXczKV3Fv8dSPAEwy0X4RvbapYpRvlLcvIpRILrWWtLwAFvQ0njIPyLRFyW8gf4cE2sPiE2+HQwzQcP9xLN0Avp05K68/UpJlNE8KkOwHfQiiCdrekrOEYi3A3iaC1S9duOrM8v8VCzO3aLl6yU2zMd/DFQllMxNq6ENpPbpzGrc9TcxIDWHQ+/TJaG5BSidy4ZbT6XBEsWmovQsU/R9cV4MCFtLsAdmMcDER4KIS7KTTNSBDqL7ba2e9pYzRey0gIaE1ruYeH1vHRut/JBi64Necu3k0yrCkXzVy313JJFN+4e+eyAiDpoDSLNK4RIPcriEpz4gLiE0mcUA2rMK2DNV/QY33aoLjrC9YzIQzEgbu270Cgtf2R6SCpAvSAXe08Ct4xKY3YhYmZPwHaNhhzP8CdPPp2PUnyCdSNHm2H1gBluWRFuiw+K4UBNsBlVTCUhdnzzj1ncVkKzEdDdQ44LYvRCPHd2zcIC6blxqzFxNB8cEElunSZh4VgGXe/x/12/GXSMFTgzbIxFo3V3EyexcN4hJtLtHEOFwVTEBqCmdtWu1HzDaPW+MIi0dzu28fo4iKxUmK6VTwEiXJD17snbx0yzdmeTjGORIz5+se99QKC2hDSICCNAfNL2ohTxbpdQY0oPZvAy+xh21iL3SYIksRduvflxKHcWjGdfbQ9jiNQK/oSoFxHvPW9CUiEFwxu57uFCyCWRamAJ8LLVQuOtkWMD9DOtKlNp9wYhPdRDHq3v2m/gp+4YDuE5wLIet1oVK4O4eRfc2E2C0HAMBMG3PPF29dBWEwf9sbCRHhQ9G3yvFgwc+EW1A+L8Pktgbr3ZyI8N5OmrmgKDSgJY158kTGEZ/Lf27nROlVGYG4Cy9wYykr2CXPeiox2ZkUJjrilXWlWgvDR6HdfrXbSudy3IjNPltZ3VpGFReNmto8RswfJMZ9tGLhYvMVIeQ4v+q21vRVZmD1eAr5JkZkLWkhz3/toeFEWVKy2ioxilXK3/7KQGmN4B3WJ8H7YUbyhMwVPzDMJv7vi1XmPuV3Er3gGQRD2RlIyu0w8JKd/k+Zw+mIFJhbTLKx5oRn2WSwqZouhaRg+/jYC817MyAO1pwAAIABJREFUSaBvdCutxzxj5rtJd3UO0pPcgs7k5lZhaIxxQ09kpYzH32nD+m8tTmkxP8a9gD9MTlir5uMeoL94KNSsZ1hr8Zf3LyjQPZCYNuJutAMBoc1Z2+D3ntnm0WgoJsqdI0QyUlxRrqVg3cXtCULDzcGECVwMbSz3RmNpXkK5AoehCZT5V2iVm1w9Cr6w7vXh4r7xWgTjN0RoO2YSBnSuZDzmtyWwTbopw6x4Rzq0n0dh/iQCwv8jqXwwTNqxAWlojN25DgWUtBiLQNtzyToSIQ2NsW+s1TbFzmrZ2SS9GARj3xB7DO2+FPQtcNuEWlBL4xA4TOT3LBshXwu3IDdzYc0w0WroGy2bhkYXLhurWdsYWR7mH2PX9j9Lh5ExJQblMlBArsU63S1Fubp+K9XJPw/Ksq1bb4Fb0KS1wHAs3CIkbkzcgkbvvriYipKieLb4jbX1nGTB3Zt463IgJAiQsSx0/kYrbw9jCojSTOC2hWl1QSzdIohv2D8Lauz4rGMrSvtz4Xgn3FuJkVz1xaRtT2rr9K48YPdBgnrUvdCHpMt8ZLE7de4LgrGdGU2apmEWFwzmg4vGrFKMhiowtYj8UAF3gLJtQn3D6FdbsnCEm+XYxdv2+MawsO59N8tHAIPSLBR8Ye0LLvQ+roHMEW2KTjQxYdkCMvETZq+6sQX0rPgkLJvAco9fCJLDvcWYaENp0aaLsdretdvyVcbJ+zEDJWOTL8TAoma3jIFgblEbepkzxlts2N2cfDF8NDJB9w2Kk3sjTrq7yy/8/j6egGW1O27bYSH7W35wgyCzfASUleAh+NsW+lkza1VszPIRYkkbSt3650HJkn3nu+R2NfHChrce4YYyY3IfoIlXy9+aeN+9mti76/tqAquJFz27oEpCzLWjRVyrideVI8zcn8BrNIt4CdOtJr5Rtpic9cF8GJqpZzVXE68rZwyriTE0ppQlW+vkd2v5tm5iAYN+x401Rgyy715NfL+bYjI3jLGWz/tWE6/lY/VZWYxBiCmOzhdZTbyWjzAbU+lrsYAEizKA1cT3OSCUgkQE67SFdAtLX1cuumJ6qWAMLY6gtNY6+V2unHf7huQHoSbMMrVlVNc6reVb6/T+3beAyLTYPLKI3Kei+i1KoaktZj76QuT3HBCDThPz6zFaabSFOd8FRauJBdK0C6FZTbwFVb7DpFscrs9aPvfSxMay4EOBP6FDPAzNJakjyGritXyEgn/s2bV8vrOaeK2Tex1X5vtr+bYO4XZbVhNvc+7VxBvz+c5q4kCc1bWvJuYZWEdCs5r4LvziqvIQCNxdGZkmlpDZ0mFrTCEROHQV8wVf2oK2tXyEIlQymogv6ou83fHvk6K8TzAt47eWbwv/bii7ONZ6SDSs5dt6EZaPi/ydbgHJ9RHUbGHPFkjdxxDsuRYYi69es2tWhZak8REr329dH4SXfqwfVcxlLLTBdi2JubxLOjRYxLo+y9CYxrsR2Vy37n1PeLrrYNYnXnfL+6q/oHkpjsqOza0mzOvKeSaBMzbzzfJtIddd410zA8yyBVi5dhYeiqBeAP6+rs99EBK60vTosa7culXoit5cRddaobsOp5qMMlOldo2JtocIWCH3PrwjoYBJ9/Al9yg47hB8VNrf3wktC0OR3TXmocZt0BKwYjbvEZuJ3e5KyhU49GAFg7tUcGdd39Xi3wLCz7fryv+6z/KrFNXCLUNXqy71eLexrxSXSba/0A7wCtzdXKFYo4q66pCLISya33RAjr+vhbszOTE/iygdmuVbC4eh9/iELBxGoSh2/6Wsj70FiiANTZuXvpbRkmauiIl1wQBoeHc5L6i3cLsxl8BxGe/mDpUMoymGTkNvT4H7GIZQrcbvv3d3vzSrjcA9yy8LRyPfDTcwOcvGy9jU6Vq4u74oCyc5wsXa8omYnwezB/RUfsDSlcSoaSEXloXjJYgFBd1dpa/RRhjAariycJTlllC7l4WzP/Sux8AtIAVBXraE93BnNUiHEYo23wqCmOxtruCZYO8yZVJvi6cihHxfArI7zTVHkFmjhZahK9DJLarbHr8Uk4tnxEPbnj/YNcFZwhsfArF4FoymSpNUyESrb+WdZ6r7EAuIfcyry5y4FxZyj0eoVpxFvdv5VPAln08ZtPlWrTzryP1a5HOKjKvLOm1DuI59oB1rgmF8ZdMIDou+LZbKUlJ+25GGIsNc1pVGLjbxPn+z9hhpK//ck2hhjcyJKxouqviVdduTvTyTIhPQe25h+pQbi08x7xEYZSmln+9Tj9GFcFAme+5KsbE45S5sqzwCX0pq/PBbQHy8zhy7wWYCBZzM+FbSuUcrGSRzu8c911SBGbeRtzghmhn0pBOmYjLZGkxCGAjAdiWsQIcmurFKIN4Yxd873s07LQqNSQNa5IXK861pdQy8p/d6jpaSDfHvbWZmURCca7MH13gGU7IihGMZ0OKKCdD7PqZZZgoDcTtvHJpYgRb23HZMLJ1OW/vOHotMM4f/2sq6NjwtPBosSJGbaI8AnSQX9hKPirsIw579QZh5GdYLnTqgyLOUaFgpew1d5uHvrA9XdZEC1owl4pLbRFzgrKQCQTWGLYizZvg193nLMVh2VpvXcGPhWD5rZaN28VfFYOhKsf7kW0BMBFNaMFp4++/SVjSqPYxtduYZkooR/Xs1KmbFMLTMXRdStzxuxTZIE9QRCpZEYL6H99BgBFWwu3UEFlVQ6J20YMeYGZs5chsIKV92QY0Ih8AE666BsHishPdWaeZ94gYMSZvVL4qg8IMR1d9oyPaMENt+gvgDPTGWhTFPgS4mBgrlRiVU3WMNWTOuKQtpnhgLPS0yy7uVdcZHK1ofmvNZC1ipXuPN/fOMtDoBpsDutRU38CzEmixFnkNnjKCnOdDgbfxSep4TCBvDonitLb4wV4JccznuIiXHe6EItxSCxWyt7t7JvYOX0vezmFAEFMx95AZrRbjMaRUmYRfX2C8hrF/WWVGQiWEw2eKh/BaTAeUZ/MK3aV8uD62xGgFjILggybsW6YrpBGOsyFYiIhKtWTeRFTaT4vbR+hap9xEiLoKgyo7zwq0xqU3IegMHzTfP9hQIHaIjLmGql5Yxy660c2+erCAhw+QIjw7Nk6tGK7EwtLP3mafnMCCXiWb0XPNES9qRG2WstGbzJGi0OuaUvWme/Gxzyh1jhSU0BNECeooAbbmz5imGIRQEgitKo0ohN88aV/MKWO46mpgn18b8WKwQ3zR9NGEd0Mxvm2fWgpAI5KXIm6d7hIOAitHMbwu3jJNCNPbm2ftsTKMFRbO1It5HmRtX8+wZa8Ltxh9bzyRuglQgVM2zZyhmGSyx4o+9LQjNy1dHwD3UhIYQsNpguY8ew3TwLARk6xEMzMCZ9vsoM4xE2PjzK8EEo3Y266J0NiJtk+ZpQsZJcBB23Tu+JutkA7RjrHtG+hgDW+gvOk8a3jwRbyHqCCkmo92/6DwpFEE9S/KVztMYtqipeXKP7/U0T1k4/vwepoMJWGJrea/n/xvzpKHxGov6zpUZN6z1vOdZWQZP5CudJ77deMznPjRPgmY9v+v9IcGVzb7O7G7c7TgSFMFXFXNMPZesjuTLoAWz/r3f6Uw7cQsrsG4At4A25+7shNpIkq1gtrd6zd6Nxeca7FmEoVJZAe7DQsdZJuOqa+PH5knz0vRowxLsPGvP499fdJ6YA/OKK7yv62PzRCtacTN7zZNVohVDY3uneYp5nq0nF6n1LDEggYBOnvmi8yzoZWHu9XxrntWQc6Pu9aRwCQmrs/OkcFm3r9Y8JUwkngjPWqTWE398013QsDu0y4LUELrskcVgqmpNU68hPt7d5YNpFQBxGerc6F1t6QvqtkGZe/VitUvLl65yDvOzBBYAs9Y2xzN8YNkWpne1YfsKBHJRyu3UylR80XmGERMLfKXzlI0zz83GYRwBLn+ca7jzxJgY9iudJ0alrGqc0Dy5WXfP284X5w7WsK9YxPo+m2f7Sd6/61na9Ks1T5ZdLCAe2URMG58syVdrnhTUDc9vnjyF774CIjuFEfmv915CfUyl5viygcoqdAKJuPszld9nymUXqvAKhcmC7Mbd7mQuFMLCZY28c/PdmMI9JvE+F7vjpm1c7XnutLQA39jfmich9q2yV9+YedKsFjdtuC1dQ+8uktYm3p3XJ+SsF2Z/Nk8CJ6i851l6+O64X6d4mDEoheYZpIiF3N7A1qD1pPR4GsV6reenzJMF2TQ65vdd87zbIAXKFPd8LecZ8gLf/sgVkMWvWDBMIWfuEgDKlvC3d5dTEEqDY8btY0Sjc5UEwDeUJIi4+8HSfcP7pRPDxOy+SQVQFmmLjPj8Amc70wJZ7+4sizYgWZWtF9l5YtC6WhiD4F/mStC8m1+fMs92kTGO7E+VjR+aZ+fEYxxWVBDp2nkKYGnxAuWwXVzSupp7ZiEW9zxZYkH/Pc8tD7BhLJsmoynGo+AE8vd6fjXnaR1DXNzlDV9knjJ7eDSY+6fMM+zeOzT7Cgj/tVLYtvC5Ugub3s5363ox2QtutNlDK3HBboyRd0sB8gEFjxbVBt1CNRZl6TvcNb638cngVO7pdxaakNxwkQq3aKV1MXae29Jz51mlYPsSuZjmyfRzizD9h+YpG0fbsoaY2eJ/bJ7GU4qTy1gc9qF5BgJFh53nQld2ngsG/KLz3LadN/J251n9ieD7Q+v5ReZ549mapz2lLQz7lHnmYtoT2vX8snmugHBVTFYcsB3DF8HKJ/S7sETrIiz2Z3H2tI4NqJ5Z01l5LhduMV1SgLQm7X43SV60L2bnchjvYpcEXv5m42dbbhI2pprA1XuLpTGnD81zMUD/f53n3Zz5rXkualjmy+/Kvn2ReXLFxWFtvu167pECX3Q9t1IUs0sAGdMWRO163vO0zvj2Xs+vZJ4dT7E9m83ze66A7ORoZLuWfFEBGSZnsm94tRd3tuCCwmg85pml4OLQoLThzaxbiLXNihcpW9ars/JWKBd1a5PQOKVNFz5d8E8zw+3sPI3TPAmX2MvzfnfPswIx8dfOc9GqO897Efd4iLfmeZcHLLN+JfOsc+Nb86R8zNPvvug80UlqltvxtZwn5cxycL/to8h2SQM/W8/mWTwl+2WcLKSk0c7zVrKLlZMZDIK088SvP2YFZGuTt+DHLq/f1bws3D13Z09q2rb2b7k7mJ1vXcBKS9hlxTT+4f+JPfYEIVk1wWPn2skuiEkI11vm0W/FP2ALrq0r2YKZnaf5CdqDHrw1z7BdBPFD8+Sbg4+43pqnjUMMIRN0z9PfxSQfmud9Dsdb81wY+z1PzIERCf+u587zLXeHUO88MSY+spZbwHTPE/MGB0JD86RE3lrPe56VfFO8oYC5r19kniD+ewrAB+eZgAiqt8RzIcsVvAc0xOD+28A2kJR5MEBSeB/BJS2HKPxkaNzqQtaf3foATGXCtIGgy+ZhadKaZqtVgKOSFrXju5WOdy16BUcCTXsooUh3nvdxbgJ+gT9/GoN0xklNlJ/N0x4Et5Cf/NY8b5RtB+oImL/SeUpRCqLrNlkCxFruPDcxcM/T+qLPh+Z51/lUUHbPc+HxX3See+yDzV7u1L2eH5onwerIvE+dJ36k4L9sngnIXZoK40OjdCZdNcabcuX7Vxjj7+sK8Qe5ZJ2dETy7nfgayq3pfCvlyoXbDSgMGAw71+2hqN/5ovxIDL0bUNVgC5g35crls2NLuGhfvnXdQnKFPjRProB51tgsV6gd6nueBPOtlCtF8GyeskbGthuKlfqypl9knlw+vj3LfM+zjTHKZg/w2fXk+phn3Rl3nrmo1qD1/Ernyd/njn/ReVJOdaTf9dx5ymhRlK3nW/Nc1/bL5pmA3LXWpTxJJh9vUauZJAK0rpdnZBps0TPV2+fIxhOXTA773rST3xfQ2bAqkPeuzhhEbAOvp1OZBszH9C4MPBeDRmWxZNZcmV7vWddr58mH3T5eH5onJgehwXR7GGglr1LEO89OwjJm81xIiqCf5jJPAhcitc3J5rmtlXIxLPpu2n1onrlSIBY7T66i5AvXaF1MtPnYPK3nbtr9rDpPcBxe1H246/fA4FKV3Aa+2XYyx2SB77bjHC1DoJhk8cK2eGR6pXdv2IcAWNrPbvjdMZBZ5bsaQyceWZyyUhhjz80o0Cd0fNvt+IjZpEdlQ1ZAaQn3MNZb87zPM6cN/Q0g8Z4nS1Td90L/y77JDt3zlH0zJ6nVZ/NEU25cvYkL9MFuIIi3jWvzBMnoDEk0a560J4X0bD2/mvNkZfYUWWP4as4zrW9DeecpdU/RvDVPitJabEM868n7sJ4U0oJapafxLYW7RVzvLABC2lgx0QUOCiwtGC2ylVoWjrax4whCsX1T+cAm4m/bDY+A0HQEhN9fAzoEbRcXjH7rLgRxUnWYY9vWi2MwBgvGIixwEAF8h4tI4LowrKwQLbrzNB6QlmfzbMfbd+55ynzYN+F+1ToUfNq8COfO03jt3TS3DrBsbKy0xeT+NM/g81zV5imm4GYB9r01T++UNvUbPvXiz+71xGQ2gJsnxUERyVbVp+vZPH3DZqoUO4H039ys8Fyd9mWeskWhrp/NMxo0TxZ015MwUyZwY5Tunu/SPLlYC5I1T0rfPtgqInzpGbyLznW6NAbzFO+i9ZcchUFABJYG0K6tB6BfEQksGLRjmzx7Ga1uUibQRQgwh+CdCxFhLDbNTTOKGVbjC+Z9m5tCcgmdy+LKJnkHLRK+iBYghBZBpkpQ6/IOAiYGkSLmz1YT4tkgzJ237RnP087mYtwY3TxpRXPzHQvPlWqexo/IXCnBrtSyMZqTlLjf24SicPyNkBqrb6BpZaa0GOaVPvYcd8zvjNXmFfeKULM2NKV5CoCzQGIB1t08BcPiEIG2FLTfNE8KD+NScNwfWULzxKxozAJTgCySNfAe7zBe46PMBPEE0rzQpbJpODaJFYJGSGprxKJ6n81VKXPfCq1rnt5Bs5vrnm1unugie1idDaZmDfzNnCjLLvMkAOD91ieGN0+Kk6Cbz9b5GJf0sUzmttI1zzrti4eKnd9ZEO6TSa3Gl5FCCC/piN4GpmaBb3+bVgsMbkITbVNoARW/38C3ZLM+XGIWBN72/Nw2ks61AT/pwsgmbgysSM+A1WPItFkWqgo2gofB7A10YSjCLI5YKDgouqQFjbKtSeuqwn+3UFy9mkETRq6FDUjmu2Iki26RzcX4JD24pjQY+mEq76PF0c47KSxZHBk+Qo9u5onhCCfhI2gdfYDhaX7rVDbHHOtWgoHRbI9ZoKlZeQK6B9FIubK+vIr4QQIDf9CsLIZ1c1k376wbomrDzoKhWCkQ37ARm/U0T/MWu/D5tzQaz+Eb1nqbqJsn5jVv39o6JUrMb9FlKw0JGAVI2Zl/F2UHwmKOEjdZSvcpa/9P0N737sVA292jF5X1ocE6V9q9WjViXOZ5mwAjRi319/gAgkMbRfy+0fHImGIPjay5s/oTi2AXvosGp3kwxbMz6mhsCxkcPyiISW8w6X0Yml9vR3jb8ndcGKHZzvC1O7L4pVO9p1JWfrJ7W71m3rJh4pG10P4fc4GybHao5hNwRzVfa+6EERN4ZjuhE0I+tP2qLRtmBQg6wVGxmbtVg7rg+Xs4Dw1v3hIUNe/zfXQi2BUmdeBQu9UsBOu9xW/VetD8LFCX8VpHc9nyhFLELKc1r4qzwzbRvFOQlx8IH35daDwLTymyVIuWDmZv7cUge04N7Jn3UOKduvu+fsGHxRYdYtLeB9O8NdQWBvOboMXwwpgEk9N6CLAC0o4wDWhxA5K1ARmDVfEVk7Bgvr+nxQqOCS0T2aHyvh9WClNg1DJBoXBpZZovLdPGlf+vOXZED/7CHdl2/QSWlocD2zgCk1hQ71mwoPdxQcQ3FmS7wncOt7lxk+q40QYn5tguMLWxIXzb3sY36ptMy24yowZ6tOh2gKknLlfuPvuQZfZdyo6166onMcHe4y7qM2wMLI25uMRK3BlrvHtl7rEyNDxLy7VBG1c9hv1tlQOr6Pfmt2loz3APKQAu2LaHakeeG1ZrWL+vfy8FxJpVNkEoKQyCtb2m3wvI3UsqOAeNYQLB2yuFZTYRKxO53Rbf6iNFUzGRMS/LAjZtQbbLBn8SIQSB25SaWxMq9kan1i2PACNW422DSXC3bYzCXXGh7g7r7cz6vsA45kU4qWYMh2FzQQJjcvkWLLjHDJszZsoX78x5ArInr7bjzgfeflfoISajHPZMeoseiprg2NisGwhFhamknLdbfShfvw897T0LIbFOxpsLW0PBu90Slwh/iC8lRzpnpHPpKUrv4E51BSLVB4C1Yv1cdVrES3tKcEBNO/a7YbutcrfBoHeJz6wLht82RvXvNWZjq9wXH3P9CCKF/j4+aR/k7q5d5726fWQpsiwsCA0RYK22NgL13RG3MPxzjPiuW/bUBtcziUtlYDULCAqB+LuptpuZfP09xphl6XSjFbZQmwXBpfC2lWr7A5iX+2EhpKRLMeY/Z1kI6jajrpEeN2aZl6k2FxqQIoBjqsZeYM+1tYhhhyxs2DSKAPO2e79Qi60HIYRcOIHnDXupQTjGr6Gdb4Rm9pwUe5aCEGJGa7GQFc/wMKwToQlj5++1fDWftRTbwd5GLCH1LQkbgiDuzU2ta01KGl0kYypFpngkGvx+ISLoiu94LR3z0JFx+EZsQim+62/1EML43Fj2DJHtDF9jwHdxZAKynbGLAewjLD7f7+sYaEDLvO1sYhIMRZPSvPWXEgvURynNGyqXidzKvoW2YCxMhDDcLT6kSS/gbyEmCL/nhufe0YDLvFlCGTnfQ3xMsQ3o7i7q9bYVVNc5EE3sZlMo5ryadzdfl3m3SfXdu7Y2/Sw0P19M41qoBYUjWWENFrF6HwcQVEeQupp3UdureRf2sx0R1xIu2tW4cu8oGWPvOD5uGDdYlmqL3xY5IbvETeaGuao/IUzr5mxv5G2ZuvUuHZcgBnoHMny4eYsK942EkNC2aezvlBwraLzbu/e9gHQMG7dp8SykGQMxey4vDUX57hzpR0C8YLZtYC34zfRuL1yZnUzvjXzljnAnMMBiurYpMoGkyRF3hXDHbrzbrHph2dvjdc/bWAZgggkk2lAWUtWSFDQuYlIkrkUXL4huQZ40lOdo73VHBe7LvNwBgSXmWli/he8osh17MRaLyL2pxlxygwsjxri78e9BMTv2xURJAUufstIrhHfjcuBCwbz07J4LUozFIhovi288qzSMvepOe0o64qD5utLomztKGJd5t0n5FrSxhGIPbtN97AOlQSGziCkQyQQKmtITa1HwePDdRmIWZFGQXoyZmbgtD727aUvFshj2DtaF2CbO5doF3HtYyd26nuB1NiFzyp3iSmxX89XC3IBKb7c7OY1boZH/XhdiG0CvC2Fs9ZddmP4WQ+3Y0W3h0utCLBBwtfC6oAvj5pt7l/lyXdaF2Lad60J0VBwXFH25EtyQdUG38Md4PW9dMcUeq7CFQ6uF1wXdcgfMa4744+5uv/D6Hfv2cqZsxKiswvYRvhuB29sRrIuvFn29ZQMUC8HD3OuCLpI76Av+3oI4NNkzanbsW4D1via98wNptLUmXhQDhPhtQ2gZAMPRDkwtq0EzWDwmq4KkZYA9aKcFDCi4PWC3sjAUsW8tA2xhjnfFAAiylWc0Gc2AKQT/AmRCiAFoXpaRFgtDtQf73F3PYwABNp81GATacT25CBYTI3BLl3lXgRhvZQbwUFtOzBIbL622CmQZYBXIMsAqEN+IAcSA1qPDL9G8jpMCW24al2iZd5s9e5dMF0Gx51TVqL+bM4ZF260T2nhkFYhsYL1xV4F4V9Wp1sc7ub4ubhlLha9WCLeb+yoQz3RKAYW3PRC2Wz2eEk9L0OzBPj80C8Jd4B4QlC0g8YF8SNbERGj6BpsPuUjcPSVqS3c9I0jld9NQlcr6e9oLwQTHlbqG4eJL7vkP60JsPOJddR0n0HuUWjB5wfIK4ZrhasI7ghhjBW4U7IYCkCIVCzD/Ww+xxzrYi6m5G+ZlAcVIK4TGW8GPYL3jGPy92m/rsUKIebkQtPgNzxa3YDzxBA1fbUtd+2lmLnPtQLcceg9C8o4O97xPoIp5CfQeOFPXEfPjzoaFo3xoeGu+Vtwcy2iJJ2rm5u+hv71nhXDjjq1E7DBSyZO7PKNadhaJ+9VZlhW+Edptui6hgUcJyo/fgqk+SEoxNsl18dExNqZcpuavmzw3i5tQxd8eesnfJVT1ji1o5mZgoNKxaV4LWBMG307zYrQbJl7QbH9im0h7J0aXi6cp2/tI8zKhfh9MZYNmDOd3C42gECxwltC4CAq/2xy27iMYvgwLTbtNuav7sDCsGI2d5hV8Gs+CEts4o5k3KbAnJq0l9K63DmRlBWheQkDZtDHaxhnGWiH0rjJXGA5N92xI3+VtUKz1lHp36OUjptqMVk24MfHGsL5R/QyB34NOKTHCIQ7brif1RMDAYpJtZF3mCi3NdzvFcMPw0CYFKvCjnDej9SVlGysgWQoE2XPCM7FcpM6AM7ncHC4DTb+9cgXXBZv7jUxsbUcTwiyFSRG0zvPrwBqulkzbghazFAJBCx1TZ2JtBm7XccImsBOMEtBS1+ZCkMOCLVNnKWhaAXaWpa7igsathyjYtHFIA9NGXbk5mKQYy718dIy0u/0shTiQr71HrnlGrMIKcEHKdPl7Pjp6SRK0J5KlYPEosKBArCJXwxpj6t09z1JQNtsdPR+dqy22kQF0WQNWgvJZy5KloIis0ZYHZCkonD1+os4zxmB+vukiZMZrjdeyuFcXG1aKIq+3b5bCHLZTTpbC3yg2SrqLR/TuyOhlXguB6XxYBqMLozNNGGfPWQgdaSFu2DntyPUw8QWFYUoBscExYTF12RwulkVktbpoPVqKj9gxWu7RakE5yij5O/9b5iXoFEy0AAAgAElEQVQ8UG2A6hpPSFbzecZCcw1Ym+1GXlBpvDRkyOWUgwVcJvEuMZB5c4EWBW1hzY+AbiNvGl2QinFZi3L5xUAUw30OvHUigLSgsXR1LAJXrZO53CsIZqHvYyjEQOZtjhRVVxAWMd4KDgsrJuCGYdQKkoqBuJL3+eoE3/usf2XIvtNpuRSyrFbYtmIgmc77eAeWmeLA1FsjE4TFOi0mLWGzrnguPF4xEAsiecFqdeFfMeDXrYB4mAnDPKv5yiuT/AprepHBC2y4ZLRtl2BIzMINCQ7unvdL19I+CNrFVNLiFtAEw+EQJkyTO7N9dDEHQnrPgiAzkf7Or69DvZhEoM7VMN5tX2q80rAItePF5P6fRqrVEEHzTm6jd2FE5r7LNzBdoML+LhUZNoqGRR8+OItJ8dgZrg/V0leSxHi3Yz2XwPMYilAEghTjsB7eaa0InTFKpXNhBKwYRnq2S/qVKwOoxxqHs7IPJIUuTdzhn54plQ5q1MnCvYvrxe2UXufq1Emf8jUG3yHYwdYpPEG89c9F9y50kJxwLS7L/7M6FJU5bHkEJWps7d81JsrX+kocLb+7zzpaR671wuwp93fVpvsA14r2JZX7Y9rQx5nrLUDpeCsCxVR3ngNThvn4e0x7u8cWjPk1AfcrAKo7umDVJlFZMhMgKP5OYG1adr6IRcVc/EruWIhS8RCBZh4xRr42LW0e3AExFreoIx5odkLJgtCOGKnjw7hSmIZbRNsROkQlFJ4hmBaXdUUfAoxZuSy0OOJ37JmMmnHSTAJvcYUxiG+4BbQli0MrEyRMyX0loL5Lw2Im3+TOYA4uTUrE32y2sUCEiRXGTKyCQBXNaFFMT4vS5lxG77QWlFdwdutEADyDLjQ8S9nRbKwGBUA5EtSqOqXMrQcrabztn6EFV4ebSkGGsCV83HHrLMvkO8FbjL0G3+YQUpgip2zMFX066hnfWV/0R9+O6sZHeIhFtparAM2HNeLqB7H3e94K+v7UBASTkkgSDs9UVZsfk3YakebJnPo74vkohslH9HdMQnPxj6sd8Hf/jWA0Ypkwf8e8NAlBW+RwDZeNjZbsXIpMObeOK5VLAhZNC2LWNjBXE7MO/Gx7I/ZKXKAH3k8hEIw6SdI4GJ9laKfX742Pe8GNQmhCjz6yZRYNw2OGCptoL64g65MF8h50E49hLouxh8V4N4b2LWtSwVUweK4Ai0LjdgovjYuBF13NlWRNOxbBdykycZxvssopEH+XtsWI3rVgU0zqe+iHCbu4fcbtn/Us0I27Yz0oig7WMV6WhIW6G1azumIUwtJZMd7vee/GM1tHxHsgTNZy3SzrnpIqCWO8HQxFCHcd3DMvSoxgb0EWXvqGBKQdUlp3m1N3+qiFYjp3AbzYBDDqtuPnl9Ne3J+FkTOt4guLsGWNpJ0wmagsSFf7MfZXdgHaGOR7I1SFMnUo6eyLTHQ73zT3ninoOzQoDWTx9vQksQ2L6hu1DvJ72SfajtZdS0eTcbsIFo3eFXwDHb0/GD4fGc0I86JjK5k1zgXZWScaU6yw2KIUmDVjfZdZaEsLL9u4ZcEEljYW+O/JS22YmgvBzT2yXpQVi7bJG39jeWzsbs+AFBgLcFdPUrwVZ22HfO6Y8YpXO6c8BcYDoUQ31mKNuFncry2iolT8P89im5/X3oki2CPm2v8TC4tFKsPt6LkfkoCUAuXC0AilX8POsBbbkxfD0hJ+x0RtEwI7pTSX+7sAtDMCE6DNFBkYwfONhWu3c46ZMECoz2rV7ZIuE3FPaBBCvkFi+CoLY1HLg5feBdEIVBhjs1YsAQHaYxhoQ26NRZNCjonKxtSwrLQ2bUgriQ0Whm8hWRnu5qJ5O68dw1A8VcPl93MJtnm3RAS6WHSuEA3ZRci4amLDXB332mAzN65m5zKisXmxmPihw4baj0Fv3kIFVgW/+AWzFh9y9aT2zWszkqFvKRc0r7S1pm4U3N2FnoWnKL1ra9KNU/bPva2nCTZEqbE4eRfWnKeAPkF20GKzp+53FMf7nf0EJJg1LYWopWzbBSXdGLPgvXw0V2mPi0YQmhpT7+bhnny66FmDbEON701rl5oMlGexZH+4R6528JnKICL+HviN1qrDor8Hn/f87qRyzyq5xfgYwLX7DDQtnx1dXO3K8uG3mwgmZekwCUYtJurU1OpKUjxtbnIjKJtSjKyM+Ml+xp6GG6hRenY3+sr+sdbbs3ibTS+0xBzaP7JLLw7pINTS0BiXT54Ftr4E1hzq3ew9bQyynNvoO2SsOLMu+n5fPzGKqtOA/b2CPdZjj4ZeaFO9mbPAgSzx5aazw8IVS4YUbvOQG78WOAwXmlCIlVa/3/BNQIJZIya3KReorX3MWq9bk9odza3/6NBO5lsQ12m4/FgBFKZkGdooWyLccO0wWQLArdSjPYyRKV9BiAgYxaIGTwg+L+ja88EXsoEh/Z5fvjvVi9dhMQgCM72tQNGjxso1s6vWWlyD2CznatPg+ua/G43GSMAF7WKUqhAxHbNPwy2+rFOJWZUFNy6ObFuYFqhSYBRGro05hHni+mzaM7AgK0RZVMAWyhbNCFUNEip8QiPvL6XdxhxlsDU4nb4rBlj0tpgoi7Kg1cUHLtA0l8y6cq92Zz4sG6u9p+sGAqW0t7/W+8aDCUi1DgKoFYQFh60gEBzahCbcDnorOCsIFaRwxRZqQXAEaEzaNp9ewdmeu4hQPQQLsoLA3eJHC0r3uIHF/2A+FtKiLmYn2DaBWMHJdarrZCjRdnoJwgrOtl811nZ3LcoKQm36LTYXqNgrwXF/BSHBKY6qEo/gsBZcr0XmLhaLYvJeSnAxbHuMgaRKnRi3O+IKDmFdQUhwCNMez0xwOu990Q8JDiu7grCtP3OdCMQKzgrCnpsupZ0grODc2C4Wy7pSUutFtDkeBKe+bO/R0wnIgrVWEBYavRZhBYcmEkcICDGojBfGWUFYwdm6hRUcgiDmQTCC471iioVYr+AsRGQFhz9MSJh9mKssDmKsICxmZwVhBWe7ja/grCBU7WfsxRBijhWcbXG6Foe5X0EQH/CL0XotwhaIrUVYwVmLgHHaMV9BWIuzIMK1OOZhvWhhwlfdhEzQWoQsDgFZQVh4OsERH3GNSv7IiK0grOCsICyNzacSWcmCzntZrN5anAWHruBsz2frsCDQPd/mPXqagDDdTEw1vSsIgQsRgyY2AX7eCs66RtutfQXBf8uZE5ytW9jDbLZYaV21FQQawPc6/7vKPC7OYp/2rJKtwFvXaM8pEUxbRNpv6y1Wu23T5y3M2hqHFYRFxNJyMiUyLCs4FmkFIfCe+SxaVaaOVaDppEoxKo2/536sIGw15NJ462gWRLiCs4KwtTbbIX1h+uZAgFkebvE2QV/XaLuwLwByUcDGJ64kNCs4KwgrOAuTFx8HIVpw6AqOsSYI9YQr+N+y8/eC40cLdfcCgmACtO0KzhZFCfBkjRBjBWELWhBdLCPwXMFZQcjf5aqtIOyiGhPCsyqYbmvhEwRBdEeU+X2CQAgWubtI5a07WUHYir0VhBWcLcxawSEIBcslB0p4JAjy82KVUq8JghRoMY45sMDobJe95AABenfy0QNXxiWUSpc1W5qt4BAEcRBBXsFZUB6mQ3+x3QrCFrwZU+BIGbbNmiUIAn3uUynZFYQVnC1jWMFZQdjzTVYQVnAIgnWvafqCaRMEca95lDVLEPD+Zs064s0aCNpZnndb7/yu7W6RRWAlFpWZIAhmVnDWItQ8GjFWENbirCCsq2Y8WQQMKzvSbmjBMkJtujlBwECbbkZEGhujYIqgEgmCTb61OOsarcVZQZAj917xAUGQEhewr+CsRcAEm25OECyiRSvY5SZhKvHfCk4WgT+8grOu0VqcFQSMKmgmOGsR1lVbQbjr7wkCN8v+gfUq3ZwgCPa9v93nBKHumAlIglAcVOJkBWELolYQVnBWEDCydW0HPUGQ9t10c91TJCQ2QZIgmD+L0/5Xh0aZ43vBISB37bXNF+4WRvDyNm5IIa3Hd1/tUeAnnlhc/RYcYQAxBjfLVammb+zGTf6rBakE0u9rO8Ncku7SpQXLGJF702TrhIGQnXnnPYJlmkSWAmMGahP4YUQLaMFq0UOLcDlr3ra9c6ufsPjSr8GrC5aNhQ9e47u6uIiNtr9T7YRYNDFXKIM2GT1POdVBhiCgmT2X7Ya+sPKSAzXQK+VO0GQFa73UUWhcZ4qvBuHVxVB+GNV6u1Ke3KBFBdeTwBwwXX27KmEWmG+decpT0maP3dhzRLYk1rcrF0DfbUyeF0FxUNAJju9xlRiA7ZqfF+Gdm2LH59xfNHlfR0RA7vRqO9WyVLvPUNmpIJarU51FKNnwNovWrP0KQbCb3JUrxkJYcFklV7XMgv0lgv+3AVgWrH2G3AraF4Yn8Fpn7yHWdjmhvf1G9mvb6gSbMEeMvB0VxSYEyVzskXQZAy1vERZejZ4Yl4BIabbPUI06OmDAwJIYlmCgN+GHV3L5GxrT+ms126eBdSJM6NTFolAUxrQdBSkoioHVW6R2BW2sL4sRujqLEjas2hXvoDzRdFHM7dPQvgtPL4ax892ResZKuKw199R8WdQuNJA0EA9SaF1ZFIpoQZ21N/INwgmm42qfhpXviDV/T3ni/a3xwb+EiZC/R6f7ER/Xy9KAnZdgshY6lG5M5LfcE8zRZUEsJEapXYt7CIsRZEbqmeTvNnD4ghZli14qnKKRtxFYzQmYWs+kAStQwhjbgM3uN01BcO6OitwxjLfta4wJYTG3xVnYt9iLy4KRV/gxkaAZURf9bAdXMG4hWFEugAsTGW9d7APflUGSZRNzpAFrtsCCbB2Od5kTNwA9tuUmN467Q0hCDPi9NfB+c1g4P2VXq9jthk8bW0u8sLD5so4Y3PvD5omrKB4ZOfxUM2mWGO2CwNcc0JhyhzqEJ14izLKK4r9FEROYIDIEoausI2HjNnUFyyeYVXa6R/nZacczaFs5RH3BfP+98BOQNrmY5S7Cwve0mDGje8wPTSeQrwFcC2CXkiuUOfZ3jG6HVOC6eC1EZzkErou9sQDcK1puaxAsOIYXEyz2hrZiVrluhKieuC2ABUOohaPTmjIXNM5CyLkBmLKamF0AbpG4a8eaBaq/cb83L5odc2z9SgvA7QG7qIul542fFd1Og95nfARa7LOd2s2Z4GFEm65dhJZyYLG3vgEzE0T0XtBf/cis6dauoD2mhmPb2pWaIPibtdgu/VxTAkoxSLN3iUvMjZtYEz73eA9QAxRrO97+bh3scXHDt8czxUvLi29XgYkfjR2/VqrtPdxmioFnsfUh1TGh+yowz7Ds/sYqv0OO+1G1BE3I32ihbcfvHuk0YJK9fXFD25JK2ilYBiaXPRED8Olqj88S0QB8aPfqHG+Po6bZFro+r9w82TDulLRzWsjfTVxs1LeME2P6PaZGMNbLxeWwIFwUxMbI1WMwqeICvjilgJEwAWbjYsGJyUqxeiweBmddCR6rh2H9zT1EpjWljjEvP5cmplC4FdwYcZ5307wYhPBbGN/AhBbXe2Se0Eicx1oQIH9ntQg47WuduGC5YpgNvc3He9DMOyk372dVjYfmRCv/tq7iP0IcfgkKQGKCpeIWZi3MiSLiSbAkgUUpQC6VBAhrRDBc4iXzoFA6NcDfrRFhoCzFGzWSRkeKFo0IWghbqWVjpSxsCgc78S7rQuB4MvGZv5s7QbOftcd0UOJ5I4tcl8TBxxQ1BPGXFZD4m4lyY/jQmXt/p9lNBgH2PAYmzksRodoPv+eCMekYe9/DFbJQ7uXb9ns7oLRaBVP9nYbg/xZE+jsNSUMTEFYuVwYx+K6EcDUZhmVevScItvcgOBNsnECKgff4thjTnIPH+70sCOGz4MHj/Z2LwVqaG43ceygbDEnrvW+r/0h2CKzNjaXr4tIKFmnG0o3mhlFpVgJcEZhnWBkCwI8nFF0EEhMQHt4BC29MBJtQSXhkxTzDQmF4rtX+neCwrIE2e4+5U65b+Oa/CZLkxlp678eglOzGogSUwuDFLAzd96wdy7NgUe9BE//UZd7fvJOyoti2gtU9AoO+C+Q0DuNnXTb+qezDWN+5zXeFlb/REKTTj9cc0yaknNaVL++iPTGcRZSm7JJtIADchzX3tKtnMFHYf8/QOAJfkwxV6e/8ztr1rw9rLHxVBN7KMsJirAiwJyzJZGAmWY/OG2nhaB5z2FJfRKWVuQUyd13Gjflo5A42dc88/d63t7rSIvstK7SFaFwnisM79rSj6hMW9JjmxTRbjoARWWAafWvmMTGadaRaiogAWF9uxsLs21hjYbfZM6b1PVZ3gY3FeP69WUgWlFUgsJRmR+Cx3taUQFG+KRxCShHhwz2OgIdSJSmXLTefsFtTPMJtLKlQJpXWp9hTRO2owxjW8NBa1QzPmlFoueah1/G4mPl9Pcis/7sf0+4I1Y51DMA3Y4b29CYMIK1HMy/s3Udod/74wt4tGu2+aFUS7T3iiM2vc6P4gvzXbTbc4aICt0Vh0jyYUPBl7LWxp824Hhhx0co0D4KLSzZTVDMDFmtPng3mTxAwQ21UuWMsS9o8BVLwyrXiQlWRx/WRHiZ45lLBWZu2nXvRuSUxAOau8Zo1KV3K197TbmMA8+Kzp0BiAFYEM6VAajZNC++xFgXllMume0uXUyKbzaruQjyyte9tOFIKBDcF0mkBFa2lQGoZSpC3TiPUAlp2njo6lBInyKtACAVhI6Cbxiak1hJdKXUumwsPs65c93cKhOSaSEFMDMN9sKgJQgzjgxav7iJ1meCeiBsqyeVS+P+OQ+jvGIaWJoDbpaQNOcKx3UCCcxMmrkp1DTFMpbKZzzSGYHqBjGW7uI+bVqztDTfRP8Urwfn9dmH+MQxtuDv6NcLDcNtFniKgoQjCppWDdrAq2xU9hmEZdz+hTocs76ZLw4dh+FUIAQ65TdzHziSvNQ+3aZG5tG7VkXushb9jmNqKlqH0d3FGexVVjgYVEYeyVnkU9ULmSmH6FEKoWcwpBq2mRPzBjewgHYrQFUiW5fSNUNOqJzuAk/uVQmjzT4y52wClsavK7PehRfDTO4VAQLZeYPFDCw3YznVt2Ej1tt9Ai9d8mCbbptebJdsd660XKY9OQBYawj+nfQjI++3/KXQhsFsHUTse5pdbEVy81pRcxj0/vF1pC8zCJPh11xMvreD7O98X4bcOhnuAkbhLm7+vJy+GJzxZ5BiJJSI8CXiMJBjdnr01r+bf74Yb4eUmWMyFaxN2bggXZ3fn/YZbwirTkCnGOmDa6PWtskH1WcZ8u+EaI/nGNgsPVUBwtv9W6Ni8iqDxFASrzoPAG2WnQlgQBMqqmvdApYRvTyvmmmNyrh3laV1dIQc6M7KN5FrlcvF2lx3P2K+SDBEHfh8CsjDpRawuPGQh0IvWTCP5sGyBiYsZFlBWZzuMjDFMgsu0MPnqHTCkBazAaLvGLwSkCrHqI0qPbhPjbWOfRpLpWGjDtrKspSZXb1G8NVDjHuwRDrtbnUbCUItsjZEIwUJbKvpipbdhWx0mMQ3mLhCtP5dYRvyTJY2RuAjcrxi7YwmsrTF0SnHt/60hQWs/IewWwel4AgzWjro1WchOHR25WCx7J0XVOZGA7NkjIZApy0VhxGOykGvx4zFp/BX84CNc5rX47fGIidbiGz/elXhYi0+geD2yrmvxAylyXd9ZfAJisRDdImyb/e0Nm6bCYAjI1PuI9GBnLWCeOjKGhfJb//DNSe326kUo36wHUT7uooYX7EZ7IBafd6Hq29i5k6YwS43lbKptt/FtVLxdvbc4alG/i/KsQtA8+erVaKNHJbXbInXRrNuKdJtnM/1BWPaogG2tuXOpIpCF37ksNGPnsjBuf2eVKa3FcVXYZexr2avkk9XZaj+ChsEI90JzYjBjMd/Ot/QeriTlUZd8AlhTba7UWnaCWufGdel5L6yH965lT1mVVKjpRHMRL+I97mkb3lw6gkOB8JwWFv8elU1Atu19morpW/j0ggrbwpeBSlNh3g46EVjugTyrdRdlurUM2xN3oS/be3YPXOmckirvwjxtrYT3EHyEX5Txno+x1rBCH2Ncaximp/2NQIB7Dgohp3Hk7Au+CQFBwkhcFOOouRlG8nc5eELE3aHtK+zh9u5cFj29lp3gcH8xzs5F1kcswe3duSwqeC371gBl2c1lK/+y7Ma8Z610rARB2doW/43RCNZ2rc+y4z1eRUKUZceokgWlj7PsEjA2IksHZ9nFzYtJS1jEVNWvLDCzw1jtIa2wbCFWm4nfwiDXrVpNtW5VFYc01rpVq6nWrVqtGwhMQGbRZaosQpAMYMmtMNvKwkyhRdhjCrbQZeHm21U8EGAQlI7/3XMlWC1BLLeKwFt8lsDi8kEx1ELkN57aptmrdfPbWb+NpyoGYuU2nsoaUjbb9JlmI5T+wfA0p4vmJDC071ZOVldhjbbGvi7m1mRRwcZvQ47VkKjJnTNOMYOx7BF4rDKlQHj3wKPqam63KmuIkTeeisfMZXviZg0rjOpQzniMgGw8FY+J/SQPQi1k2QmSrFedXrLsrMnC37Ps4pE9OeydZScgUoKYTKpv4erMjqBRxsVkBUukmcYSgAnOBHUV229XbIwhfUma97yRZSSD8YyNxzXfMl6ySeKGNd82EKsX3wNsjMXf/X5h+AXm/s5kt3FVYC4YIyBtXBWY27OpLb9FDCLPMrJoNJOrE7MIxDJS6OjSyvVnSvAx2pbZ1vuYgGx5QRgjFm0ZqV6+P7O9u9XRbdnKOC4wGIIGQVA4rgGHRREsFkeCRiAwoLkGPAkSi+E2uABQWPJ70//Oc+rMXmftzhInq2smO3vvt+dH1fiuMZ4aZSy7fbSj1YzdPQEu2z/B8zBKpdw7VYwALugxxedhtpt/O0TrA2Z96MqzSxtL2gTHMRfeURJhe/VSMgrJa21PAQrOGFh3kMl6J7f3nSJY67QAdz+Pq9i6GTnvV8hG983IGackglT6onjd6xvgNXv2JF34BwrS/gzucJsadPSWrEBNmhEkTJEsglCnSmdtXSjS7lGWgzYRjNluFu30Ivi7cUWVmlWVudiFXshQBFqL1JZcgrwZHhaI4lOEXegZt3sJiDVUDSoopW8SbGuxUtMpPkJSujIqKT5vtqfxhoYm2G0NRbdOrEL4FSQGiDDzorJcCZiULwHy+zZXzuOj8bYxyuMzZhaZnfmYxxe2bK0nj8/i7kaj+pEJi/C28XQOC++6vZg774QxAwANc5fHZ/wWFZ7HJ3sVMtEnj9+Z8Z2Ym8fnQRbtnMdn4PL83pPHpzgLc2/9K7QS2pUizuNbsG8fr5fHr5KOCTI3iLHFPiGRiRLKBbOVkZKWw7Auab/SezHI33gSqV/CE8rUt/3Ok6zAFBdygwQmtGqLKCEa4a9IV2M4AkIwaqETGtbzlKvvdsSXDNa2q6nhGcaswLRFlgfZ4xRYIZaQxdpjC0JDU7Rtks2iCU14j21GXQ3IOm43WFUDssBd9HQGQdy9bXjUgHgj3nI3DgWvIdisP8PgQlu8sk5Z2HdbVxXvtjiYQRCf77HSRQKwUnt8M4PA6FTUrTjIIPAQFsnbE7dz6CkNeQxIqgbEEFgP7X6PioOilYWz1/8ALfdYjGDuvltyCB2EZ3hJXihFxzyQrz9IQTDBIkwsvvBpAiCM4ibrpeulCMEFY1DnQ5SVEBdzt+1C87vFtJhRqnYRmt4vNsS4hc+zvu717W1rygPVOnQbWSOm2Fi4kAD4rt+NUUy+vVq9p4Xwoo99l5Ij0sJOhArGaN4LL2FAfNMifVG1Fsbu9XvVYbRGYx7H+xZegu6SCuhhbK4MCPdPMIzNlQExbveGqs6ACCN8s+pwh7LK5C28u14E1hBoE0ixo9XwDE/az5IBMTeyEEixLumybrxrjbHbwEWAGbv6KmdAzGU7NWZAzGOPsyijRID32AgWn3HynT2eQajES4l8vBOfXZ5lPBnj7dRZPYXibrNzkcVfpiC0SK687Yh5BFrE8hO6Our5m7jeh4QunfHhd9kYLxYPLxzegIUL/l1jOPdbdLFwngvV63fP8xKUdfsB82ZCH94iBrmf0vl9N1n5nXKxZOYWWtTvhK61Tj1//U5ILfY6eyM6ECzhkrCw5sr+JuzicYWXdUX3u8WvmgSPsxB8Cut3Hicwo/sJKaGwEA906XeWkRUmzCxoF8VAT78v5JzSuX/30jQeVniBhf3OUxGyvbwHfIaQhc72d16OQniXBMaOB/yDZ9jxGD8Psq1PPUPhZZYWsuR3BoW33I1SZJTBEl4tZImh8LvwaveHCOcoO2O0rW95PspOUXdvku/yuNZu5+//nYIgtMlh1E5QTEnDWK/dL9LvlKP2mz4EfkDgEWAZyooJfyjHEhbxaLbc+CJR/S6UMNEVGAs4adYObYlBJo8YbW/td9aIgkhb7wVFiglCnr0QVyix+0T8PSg++uylwGW+u8+h+yl4VrxnMJWFq41qvxsPK4hJexm/EExIsxc6UFYMFwrFG3QTYy8a2nPoT+DXqPgdH60zgqb3DSEpBV40tL8ZI360a2/vx+/zPZTP2HY/jmfatFV7094j5KU45zjRAO0Whe0Zc0Wj834hMhp1Fkjv573Iel6x341TptA6aq8/SkHEZ4RisfRuFI+zwueDLPaGUO7FHJ6oxVUfAqNgiRZx628UQyLgFFIKgNC55N5jgez3k/kW4TzOWjoWWp0hcGDvYFllR87fJR4YAinYvXgHynEqjLWace+eBPcJPSQKTnrxnP7Zi9DKnLXFdpnFOJz04hkI9DkW9CIgpzBbnAv7zrGYe7Wvvsn6493JU3QU0y9K2zPoxeDttge/844ElqfZS8RR6rjfGRcLfFGLomdX+472ZAB/I9jWHYsA9zulMpYNlf3OO1Gq06hZi0pwnEpOLvB/x/KKc1kQYXhoWDkAACAASURBVAyrtjvgygkLQWqZ4sOUyYJdGLGwdIz2jDXJhmMWRNyy59aSCFXE+6xVFlD8q6Am3bYHqnDpFsnVYSKmhZ3UJVe+zDUGbh0D6+nrGf8vA+Pva8XNBUGFRBGIN7FukgnZbvTy6Fw7mu15KcI4Sun+7RQvTEVXwrrroPatGP8ykeKhg3e0LdfYhXDtd2i/hpgZU92/m9gITGnW3XorwUERRARLL0YGjb1r11hCLUpyhrp+pwwyoO1NQS9W2Jh3Zx9rrp5VfSLeCWfUKTyz27QpjVBKNLDbFYTzkjwykLsvyLspJRldIyEkQ7Pdm0/W0YXH5vmLlhhH4bWIaHeN/mGFQkKqrsHCZokJvLAH4VcQMJnlFDPXacOkaSQC0/QyTDHWxylawio8IPA0fOHG9aFqf0AejbAYG2Hy/i6ZImNh6XeLrtCMkmLujoVg+xurWlKgNLcwTAzc4pmCKTLxftuouiwJa7bHBKg3EBb02piYZTN3TNgzFgkGemzfYfRgRDDKYrdQ0jutm1jX3ccRjNxzxtXuOELEoxPsKtVoRugkPnijVXp0YWROevFMEgcUs2RJTSMYMtmmGmi8FrVvciGsbc1X9si/d/+R+Vif8QBLL3M2Rvzc3xkeCmOuJXrQzlqXIbOGbd9O57JQgN3fUpcVtKGcLeDRSQRAUXdD178acPlhGsUjFAf7WKcUseYtNgmtBboQIHh4qTwfUmjrSLQaErh3Ydf1RRIyiXVr4xP8mQXaDUNhqSiKBXrHCyAKy4GR262D9TAf3qsdZqVlvWMPxawHrOwYgc+1hwCwrrJGyrKWN8c89xbyyRxRetaZJ6rFEaElPBSo3q+UnTejpNssvP0dFH+LX6GUIRBYxSyr0AX9WFyJlBImYcyk59GnbassLyHgiWttRHF4JOuC7Rxf/YqAGX/ZzdK6PC35KXSsQCoMtPbCMxfjyFtTWrxrXWCdyou5d/eGE1ryo/4RpqqWoebISNbMoX0v+LxFwYrEeEqxCr/Q2vt59N1gxpiqraEX+cgw/7sJYizFkG/evHd9n7g2k2RlWO/6GEnl0n6DiLEGzgpjrivGUhDCU1cQxJStwFyQ6+AAMVZWxWJ+u6Sz2JRvN9BUmSekxm/dEmPbOprV4mWMj3CZQwfgBHlhDXPhxh40BPP8QxhdhAyhjWePZWjbAAtonFLArDfFohiLLo6xPCZLHOw8xlKQNTQxlkdfQxNjGYHdGMWq8igEKkOzR1BQeN+icBVsealFNFA6UQIvR9gzNDUQZJy2fuU7YaLWK9Ywj+DteS5tp+CBGCM87MCmTkjO0LTRqwRNnri2T8a3hobhIeQ8yBZHa3NEXsl3hkZW0PjIeYZGyPi/hCdBZ9UrhLECBk6TF1S43RItuhAlJGgbdlZxUgRCgikd4VUjOOuQhTkLf7g+i9TdB5AivLelfyvmJeiLyk0REF24Yp1CcbZB3kLVQwxj+Fb6hRbCGR5kFSdBF5JWIFxF2AbMKQI6EuZgLB3LTMl2Pw4mez+LiEbtH0kR2lrbPmqKQEjcl+KsInSKLA9NwIO49L4QDhVk8ZLi8NDmzqOy8gtaZGkZQcZ0ERBhrNCCV65gGwixTuzeu4qwnSnbwMZj4Udrn22ruvuUeAEewji8p/RwoFjLBeur6EimGQ4GKw/Nk4aNA+9h8NHr1QeOgkhRGtBiqbajepgjrjaPwOIXalASVlixy/qENsvkmOAK7iqOdB2FpMUsd+uHUKW+n8dZj7DfX4wXGIT0o++vIqSI1hUruJhrXWHdRMgQkTdYrFiCi+EpIk9CyFjO/f4qwn4/j0Ah9vuEpA6RwiKM8f0V3FWcGvB5RmiGV6sI+/1t1rzfDwLDcOz3t7fyfn+3FPR966Y8Ah6ux0kRGNk8znZKLDTz/TwCwU0RQ2wkuKs4PILCMcHdpt55BAqx+3z8P0WgIO2HeXmEt9Byvx+0iUKsIgqh/2wXTdvDtS2eBJIlFwrIhqwFf5Xi38CGwgSCQyEWrr5Qa8IqDhePrgUPFs1rBfoTyrFuLC9hzIJvW/uwQZTz/USgN4IEhdiNUoScxeGlFqa/+y7yYBal2xIzxdnesZ2MpFq7iOj1YNucu5auftvjFhbG30lVnY7rGZZ5N2G1/RXts+DrwXw/C95W40CeQV+CaVgTtHmLQDIU6EEQdyNdO/bwZ/ejMG7eITmRBbcWDMW8R0OsB1ukuFAuMONa8FWc3YfD0DDqsoJtiFIUzIOJGhaOby0osWANGrZvPRjZDgO3O2dfINKzq0mCayGnAMgTbBfw3ReyB5zscQMruAsPT3HEoTS8NC5FYCHErbWvF+vXDZ3wB46zuC1mX0VcwW1NlbBhEgHeYwYKPWTdjKUdcQkuIVmAo9iaUAljel9QEJklStrZjqs4qwhrQSkwIyQtGdiPJV9FSHDdu/DyBJcR2WRDisMKBhrc8zBWEXdrNWFDD99ZwV1FSHB5L0IWXi/FIZALRecVWXCeTjTgvbv3olCSIu6REauIgTuFasJd75ANDAQpk7W7NEUyZEuaGV9Le7cXiFIsqrgNZt4fmJIiWfeSw1ea/FQQL+M1FJO2eXSCrvJZynM9joHKZLG09TgV7mxMn8eRvXhvDjwH7WDqgv5YeUJKuBccl8cxEckFVh9Eo9BjPUIeR8yZR6J8eRxKtopAWFkcFnD3POdxKPUecoohGMczImj1n20WbU3FI6Q4QqBVhLrrCwU2ps/jCG9WERJ0sJEFQ7rPMwRzQYOtmYQ9rDJLS3GMl/XemD6PI8tjjVkaP4/jt93qmuJYo+xe8DbMWXMKFSt6FvpQDPIhRFrFKblAEfI4VfU7PTiLz4As2juPQ1ZOeD164N2CRFMcBoWRCEyZx/Hb35wKwm2ZnNQgxpfL9jJEErtv/1PpQxkHz0mzuRRjDAijWJqKQKFExZLL2NCUFsMWibWhbF+Cd7BOYbIoLoKzNr5Vpdh7KScQY4Uq32HNWOdlbF1RCOUytnYz8urbHaM1DmGOsRUeCTVa7Rnv5i+tacx7LLSYmEWVtBD7ujI0LNmmU1vjEHDrjc5rz9CgFwWNsXlUCikcLp3Ki0mZCod44s5kZ2h8z9/CONU3i9HYvd0ZGgK5XfQzNDJG6F86Fb3RjyXedjutCckSGQuJwGial8wfQ+vKQysV7PaGDI3xbRP11lg8A4Wt+p+hIQvoVdNwMiTKwFvzqIjtHs9IKv3+qSAGLZ4VMmwzY3GfjBNh3fOqCTSrgLA+1EX7KBVtDHrScQgE3MeDmAhbpNjE8osGtbBlgeSmhV9huxSsaqu5lX+C2xECC3aj5L4pI9NeBfN2L8W2UK8gR8l5JZZmT09lBBCRcUCjAIsyMzyftZn5dYnHxcVi2wXqEQBexr1bwBQ2YRbvF/Qk9CzLj555J+9TEbcw327m7fugqBSqartkB6FhkZdehI6llpms3mD8fsNvhbNqHDI9xugffM2IWdjKQvoeoQqdUFsjxoHxqHMkIwA3xyhS1i6eqeLg8o5X5FVOelnb+h3IkPd2hSomV/4WOqH2tNbS5LdumO2HATEx/i7LigqYr6YNeyEWARFK7X4O0BJWgXfZrooyNjwDJi6kg1WDszpRukE6YHlYGBcisnaEo8Kj39VCCJR/tpIfBIaVX1gAYZXSLYvWvAgcCxkkpd8bo+fqAOhvMmus9jZnFpJ4r3/nKd1r7UJAjHEhHcJQtOHlll7iZ4Ktak+Juli1OrUvehm9eBLCFPqXsEpbW78spIMnYv1YwkW9En5CekI6GDSVeONYHBMDJIzhAReRTfAYQnKxyGh8Qy8GLqUUy/OSjOwa1CAwvNnCS3huRoYR4Om7KCiPS4EWJ8crohfDuoBEv1MC67NAruhF+RSlV/mMVyKGQVhESBAYc/y7U0EMjKX0shMhyfoKXxZ1S2C49N2z4R0IQ2BO4CLCiXNPdK3QhdU+gXisot8WYu79H4EoWf0lsHtrd3mC3Hgn8e3u+3C/cIIgbD9hvzMSDMcJCrTYtjA8kaMUI28Xw3lnnvEEKCZ4uyfGM+hFQDqzvPewhhjf3pF+J3RCvqUXT8ByU4ITuEhhT+CmUMQYF2fn/UJCYxHK7cWj8fAnKJCgodf2L/aciAD/Qxr0LmNBl0WB8xws/O4hcj86Uvptaet3XgRfT7rwIsa4GEH3o5exbG9kcsjwmuf/PCnIMf/7v28UaIvoJcj3UWBh+N/3xG/hXVdBfguZcof020OBU0HEumLkc4+GiiwX+joz4e2q+7ssyF5cGVTnxtj+ruCnoNTWzp7hKsWYuzGKCxUfW9fshizj4+ZPV+kdfltXaXziWlmUvYQKUn5lM/qbOFRK8txvYo1iEd8xce7n+s3R+DYkEHLKupzhhlARTdViuiz4rQPO8FSWSHx87rUQW1sfnZuMhLLCxKWfkC0ebEgsbrew3l2gxiOM8b3dFWl8Qo0WwY3bYr8eUktX8b3Ex7lpyjtkjHa/jnqW9cMZguMv/uzaxzfMUULFWmfp9zQ+tDPH7bDvGesy4d65z0iYBRWydDI+MvVPp4LI98u8EKCIZTupQg3B6VRTHxSnWoz628aChMbCjFIlbKqr8tMYV9sc78B0Alyar8kTGvUC8WEH6fib9YjU5C7ygRKNu7aUvQMDxMGEYYXQ4tGcLKJTVvG8jIm08cKdERUTjW+PgpAZsijGhGWERbnUowRF+yQIPGMhJb5bOjHXAppi7/5677P28L12EsqUiasVbb27S/LCmsscA1P6m4weyIe07B654D4LZYqSwHakgHXLwsutOfHn3PfjfQyBLFz8ZTAoGF7sOR+MnPcQ+O1dILFBxmTSdm++xbvxUJQMI1lCb8qx2TZrPGsxyZPdZ4Oe1p1h8dDDfNECbGnPG7GuZER9dzdoURhJon95gppI28qktH21dBhl2E3wXpLSbDaFFZd9MMisN0J7D8008I4TsyjDGJPdfQuyEYRNzrv0cR3xCKt0Ywv9YOkKirsZn6ISMJmt9j603wJBLV47XqDu7Biz52BYqALDEb7dz01RCeyOL6vKYEh/56FCC/Mi2xSg453RtR5WUtEyUeammNh5KHWJb3x5ETyQNMDkFUxjQz9CGP1k5Qgko8AYlBCpXxc67n4g45de7rx7gkZRKYwEBoubYDKc/qE4+FxWUDpYStZvu++dohojQ1W6W8KEPLh/95nUN8w4d/+N+fHUjETwdwZYtksdSgE0tC4aM3adHVkWjrGU9cObPWrOvMngH6+CgBLL4CD4YuttbFG3aG967rkKLU9Tm/rQvhRkmwV3OKf0mzCjtGL4GdkbgunbteVRH9mGbHL/QI3c5J5cS4gxXKaC9Wi3WeA1hKq4GaiPx9tu5RUCCbDiVZkawoR47hdqSQm6B1CP0rF+NYarbuOebUBmfCwoBrG+7V8XshEoBqKaUyA6z+xxCRXeGAkCVOaNMhoXD2k+xl6bIiHPQi7a6KU+QxGgBlz4S9hY01DXfrfdgMAJmeq6iMYEVSV8u7fzYsI/Qr6oB8ZWCMNQtqGrfTmF0HXgb2OVMH735VBC4Sn6bvcVwFZGGCi2dzDU5I5i7vER+MfQkc+F3FNSyosGHVZa1xXz+xUPUs9dxZ7t2FfoQgs731uIw00aBGtucoQmNKT6B+aUX64ZNAXZ/R9BVIQVhI279PcOl2SJTZowsfYmSakITHsCWAPCJ92sVoAYGErI5PO3Z22ntxIoQla9IDAcLxFsfLFWC8bk1j2nTiAVzqgIVzqLwvcQvRb/6g+eISBhvLh695vbAjrdI4RiQMIEEdaaY28XwYVobLPtBUtSGALJG7VtQQwulS8EdqFpjemsIdCZgfR94fb28K2QLLpA3+pTNenebobbDHrBhgtOtH4zD1ed8BkY/G+bd71/KbR6BrrlDa1Ho6/nhNWUhkIZX/ytWbiwHT1EBLVDYpy2+bg5SV3z/P+3HqSWjQSwJsQLqW4DDXdeSOK37cBOExXwuLaFt7chhXcINrCwbNZPhZWSLtixdvqUllWwWGbRaoYsTOpca8oqVGFBqnz7rY08Fnm1z+QhFrPF81Aeil93xoVBE3jrKMITuJAl3QbTwiLzp7A1ZSYkKs8WthRGYZFFrdJMEFjFIBALKFyMVE2tOymJEtdpUlIgD23s28N4G10TUvWEToviCUNQ86zqOQSugmsneplTIcdC4PecmFrWEtxAi7tlYrcjbC/lNV54bB48Ua1frW061qGWsYxwx4IbM0Pd8dlBpRjcPa+GgvCoIpDORWHYeD7hGYOL3jzj9nT+z1WQbcOPmISWdhFok12UKu32NzHj7hfZruuEkBdhZTv9Z6HQhDgszR6s4zkhnRh9N2stGpdAF9O7x0Ju4dSY3IlFuz9jjxfAbHOj0CwTZliss5gsNeEliJjWGgBUg0AbH2+X1eONQtNCCNRcm7VqX8trA87bIrSDcli53Y+xXeh5LYt3IWUtYWUI0VhIQUjwhfK2BhAmURKhV0jigIuB8HhZIRUvwkjVx7ft0Wi52xpaA9g4hZdCP4ItlCVsMFi1phUh+K5Q0X0EEp9aA9gDRKA9awydh1IWszUQgTcnC/Y2PO1mvbYaE2hKH/aKcRdJ4Gm0rBGgxfluCyjkNL7d3tGOQuHha0+6S6zJArbYCVTGXe3OPsQgPCbGrXum5gZcNktI2FmXeqeyBibZQr6u3BhcS03vzGXvmResBcFHhD0Bqo09JryoW3EzxVhYflgc7hcBKSXrUg9X38uqo0XdN8Sktfa05unIuIX2d9add/GaZVnayGPhHBhyW/DvfpTQz8bQ+g/D6xUgBBN/1xO4LuWMQC1GrU06r1EIFUbL+ISNaGeMZak6bkK8HfgQ3dpHscdXhDbmmSlZ66U2zDEuvCNeueqWzmsIf4xLyMaQob37w0ThCaUiRwxJ9CtkMy9jtJB/P5JgTo4KGU4GfW93PjK0DCIatZ/J+HIEPK3lQ7sH3U+hZRvr7PinKcgepeYl4WQoCCEpG9BeBItqmieUoFwBzTqPwTtkj2g9Iu0xVwTNotogWJFy3llg/25coUi5bZaypgeYRRkwn3dqUZ3V4CZ5QN+uawnm7F50AsdqIsj23DU+WRTrJ7Fsi2rCY/FtfDWICB4uNJQ37yQnXsv91kKEvlN1WX9CUZJAuFOTcIqyXd8ZnMa32wCMD50J+7YSVQcxVzwpFdwWVl6FlQysSDjCmwnDwtGZNzqrbRkn4apZOeHNA+Jv4EhGc/egd56K7wlpAzASXh5CWNr+9g4PRR+L9tZtQh+CzEMuwpvhMT7K1KK6pum8555eVfZVbWvR0BSCAS25USodjsy6hPGod8JLEGV7uCyWoXpBCuOBbZtC8LgscWTnVSAWwSstW9ouGLdwzSDqXRu8nYC6J9AiIWfhKdbrjOo3RZF1MS6gxuoFpY15kE3Luk8Ma52waFHjQ1ypvOoZhYyEDROrFxQyEngKEUjQ+oACym60J9wCMwHjIcIvFTISbIIWro01NR808u4u4+PS0aPxFTISWmFSzdgKGQnAdgMRzppHrXe8u7Y4FH2bYBQyen7BmkLFGpNvvQBvjU/IWNrYGo1XwLPtKVzIaB6LwhaVuE9oXctRa6DaB5HDDHEhIxkzz4p76kmsPm+1admaWhtz8se4iDwYqO1tLFSkMELHRT2bHxlhhN8buFMQgsnSc+O1ZMRs+WEeZAt7FIcQSPXWBgYjWESuugbJMV4oQdi3sEcIeA2hzRYeWQQxqr9tdZ51syAVW5b/Z8Hb+LP5fxMT2pnoFvZYeArBQm+TaaEaK7v1CZkYTDt7uBJ04yUsW12WGk1wskbCAcIgdDwLj7yv8W1hj0XkZb1rK+iMi3XQFvYojpid59vCHn6w8mi+QMMKj/5eYa/CI+u79PM+xs/42hqAl9ZdeMhIbGGP4OGNOYYoqCeVJM2isCkO/pjfnncfStharz0ZFJfBIiurqJIbxkX+rH+6eFUJDAq7KAveH70Yy5DGvBL+iQTy+N5DYXhxXvkd3UxBPuprK3ZnPRd+7UUElSKc0JC64S00xEQp34mMtUD0W427vJfQs2YnipQV4n6345/7WSHe54SGUHTWdKENxoEYBGuhISw8Bp/QC+ENQu/4WBuL64qLMQcDCPcKjr8hNiE5+9KyfhIEOz6WkjAZ3/YuFjJZqBLEvRgT31vohfFR4hU+z1iIhzbYdxif8Gi7N/q7dYtQ6oReGF/Zod5jfAwjY7CX8IuMbONuRhd/O9K5+xkua5QT3sQYC0EXWu8Z72DUl05CN0mBRSS4l2Lgzzk+UYe5/MbxXbDiwdn7v5cCS4GrIFceLgW+QYGrIFc8LgWuglwZuBT4HAV4EJkLacY9OEd6F5zkxNSrkMp01RmjxbV3LKza79JwUsfnVlSLPQvg/Z5EgWzXuc9D1kPxcRe0Fntla3bWFnowR+e5Dxb4FrT7PRVzNYxto+9dsiSSB5uAsPiVgDjPvFBUqjnyjkOaWhZskxXmJ7uzp2h5RrLC2Hb7qe/Vpmjfq46jSGhhvZeCq8zQLlrbT99xaO4He5GQUKjdxakslmwWdMBeT3xS1JPsOBMmMm0yjCsXCo/ouVlD75fxk54/D7HxPQXKPahJggYtTtkiK4qAu0cH3dR5zntlt/D73KdibFLPpxwCodax/lUHgXGRM+54XZOQWq2JVjfL+HSAzTYFCNtCuDcDpaKqgEhAO3ODIsnjK/7smYcESqZJKrDu8rIPsimEogKSsYFGyIzJiQfJR5wITghK6XVOtjrCHmDje7InmNKeadVYOXKZoT2wVNZK3UOxMgWW1mxfiVRkV3s80Gz3wMuxg5pgVnUVdJFxUxfZ80TMi7LLBJWhQwupakK+jS2MiaLiV+lh9SLCTin9LWWX+WJwFE+X9lK66Kd2VL2mGodUsrpPlzFIg286mhDLhHlvTbjdL1OE31XtewcDRjZkClN2GSupfXWcbX4hsyUlLTVewba2UsCxe8Sa4iI+ocM2ofA9BgF/y2AyYmhODjddTLnIvUzeS6Fag6hsIx5i+k0VE7MJW/UEEyYMLADG5BlYJB/B7BC2wbbVEmh6m56k/lgJitT+j+DtiL8V4wo6Cop7qCOrrdjo9yrrLAdGKtypyrZpX5GN8CB++fQKhLzmHissN04Z1XS2QOh7ik8q66x1lp+Vpqjo08YriqFWQAD9zQWgiBkUD9GrWktJ8iiKmxW9WGg08o/f2mSE9gSfAKpnlPqksIp7BLHThoHyElR8Tak79JPi1d3DN9BdGhTtSmGrCUhR8xYEuc1zFDYwYnUwfEALgkxxOiVWPUvK2biq4IPdoC9FgIAIto9nnlMbYgwYuKAleM2wpNSBWTszvTQ13lFyafTmH/ydgQ4tjid4T5HIIZlztU3AmN4r7ynINgGmaSbNUu955+1rIKyEhoXc5sTcq49xe4o+XJeBLbzddxQD5fVZCjUW4ZLwQe0CQblrl1qBfDegmwIcb8F6YSiCqy+0FwPREch8CHdN1jrTm+CqYbiHp8QE7tW7wxARXkrG0qqLsPrtH1EgVOWt8GWsQjF1AKEU3FTHTqtpeJ4XEjrV8Y9BwdQq0cG4KWatgzpAyDMUJwPgfYRX7YfRoWTtW2gTWwd3UjzCJ1TZfTOhW4VCYbXqKcyAFQmgPQ9EMCkoZeVxeSN0pTBo3wayulsW4qpeE26yg5eLmmaZGQHeBk3z1MJXRgCPO1CJV6HIFHs7Tipa4h1edN4544c+5KIG6JSMwuGB8FM9SQ3FxTAJ09DVb0JRXsUcfYtBfO3+TEEMTpyGWQuXZn3CvMRQoQJGFU60scdEagoXvh4hMIwSbI9fhAYJoQAx1AQxX+GJ0MVQCsXlU7rtVg7TQ7gxy3+z0qxse1lMFrFZEZYNwzBAoYrFp6yhjIUJXLgqazvsCAeGEnguPhCeZ9AFzYzLGISc2+R7DQ6lZ7HQgqUW7+9+mvbhMDgxVEV4DU4MJVAZnBjKkm/Hc8YgSDnFhSsiHOjMuPmNYUKT0MjtrKNs2wWdMYHragNcmDUemsERggU+NCfjQzO06KCbRccGgjVemChCHhaNYSNTATUXdo53hF94GmbPWoHBIcydHFVfNLJEJtoH4hlyQRa2FzDlBj5lcIzHf5NjRv51wFAKshNqhxkX2YQQtA08OyGDE5adOHoLa+EWJjchGivsOCckzgSb940mBJdjQp7ZCRmDOHknxCVuE+MQpxSKZUF0Sq6ajGltsAqjw1JiTq02Ld7hsHjRPb4BMdubL/5FB+smSsfSL+yad+SmPbPHGLSvA3MD5+0+GyFRHR3N0XpEGBiIUahBkXiaWrOiPUMQaHOPcLC+oZAMCzqaK6Fn7f23+RirMLm9GeBFfiNsPADe8KTmgj9CFR4n7BIPw9p37noHpWZwz+MVMrjGS3mFZxnc3fawBrfzPihjBnd7Q6/BDUVOftbgEnr8Mq8MrjVqzcjX4LbT9b9SkHWJexJSLlFosmjLXCKPEUNziazSolJziSxA8OJ1iburbF0ihnYISxZUWBNDeRZrJO4fs03clQW1XhAqUHIZJAQTWrg/MCQmIIzFLxog7lrQNlKJx9v7zprtyUrB4ym+eROiDA76YWihWQbH3LyTB12DI8xj7YVHnURrIev+QHjxx7vQh2BnQVnr3Q2awSGUedAMDkPQxjN04+mEGjzm9k4WIgmd14Nabwrx8CUP6h08Jzqx4N5HsH3H/QzIhuzuoaAEtJDdupRRyLgWsmdwGNsN2dvXEsqXYFMya+AzZM/goFUhewZHOLUhO9qb779toZDHIMy0KhBciyovFCLUw7ZFlbiVZXa1qOLyWa3AeC2quHdCWxrW+zrKrKYKLap4AbFgKTshCsFu3bOLKmNiNeuoaD3CAxkHS9kC02/CIsJad5HOShRPW3OVKcE4c5QogGVysTq55LZ++t2YuGa0k9YWA8OVyaoRv+Ud8AAAHJlJREFUWMopHHHxTDJg1lwEPpxWm5uW9uglZOGhKXFZqnb4eb6zIHlA369Pcl1m0ACmisISss7eI6jtHykuZwB5+Do2tg2BoPESxtZim5IJOy2s8SoULm+Dv+6V1CjpQxEtstGixTbjQcnIyiZ9KDxl4vVK+nRcAwO7SR8GyZwZoZI+bb+QmNmkT0sHMrhJHwkpMur31nztSP2dVZDScgizbXJYFesFIUenqJaWQ6DtsUqguTETFC4kyCz52TaIQLc43/afCEyYufdqCbyD8bGI257F93gjFqpOGlLWBJPl3fQwgvkeYtZxRDhhoYa4nVlozJhHefxt24EKLwiRsCDFIwiE1TaATYkSWDEy5SizQxiERL5nnF2yL2gqXKsxNN60ZrF+ixa+Iblg0b9HOdt0ZI2AFhkhBo7wCS+2cTWlFqKYTzUN9SXPseYEaL9nb4f0+7Z1NSfvpXi1Y7WGEwYbW8kPc6RAsp+UMuBqDSGEzFs2QIv24izwUhQjZDSPygbWtowsw3aWDdDYu+qgg7+MjLDrLBsIIclgZQO0eKXYV0Gk+Xy800ljHgGkiSdqVhzMxZ2FFl7gRLZyowa6CNGPCnCEQZFJXLwXIvpeNQ5/Y+28+0S7sgSIdhYYZUXOvq08AyvYSbB90/e47i1c+R6hS+C7lwJ77xbKEBmjzyZy4m7KmzXvHbwFui3aWOjHC560pyRosb128VKq/ul7LPj26yWcrDcPtjSqkLiFUiEnWpyN9hQYOxJ6+cTqG8NZePaOs2hIMK3n9nu8Lwt+fo+CSSWfjfPMGf/PQjAl5132Elrj3cohPhnzWaR+NeO+WKyDgvd/LwWWAldBrjxcCnyDAldBrnhcClwFuTJwKfA5ClwP8jm63ae+CAWugnwRRt9pfo4CqyDSWlJ+Z7qzyuh+QQpNFXVTkv4ujXo2aHjaVwD7pNp53isVKD177jdRIzjTl1K5529S1dKo594GhaDzCDZ1ACnFsymA3Lr37tzgjKSCy7+bq2fN9zw2TiUcPETOfi/1kLNhgbSjse5eDs+cc/sohSvt/JTOlK5XDAxa753SpOAg59F65itFvWlSaXZYtt2/4ltSqmcKn9x49omO0q+bRpbWVXRe2kqzKg2cKVl1IrUmKeouhVjzPWmOD2pG+y3PGK9a1pYGnmTUfI2tQnHf+9sURK1DUUaVF2F6IcCY6qf8dZB1VVTFLt0T3/sHvYG8CJLCUxutTJJgyjvvEQlqLQal/N9+E5Vc+X3KoTDVpTiIAQSsYqCqp2IZIVRA7EIktQMbkVS7XWAWkAEqsB3YQrj9P5wUsGUH7yhCqnOo2VSNlntXFVc4q6ruvarGagkEvH0wahYKi+Aje3iloiEaK5g1X0VERS5M3fY9ilVQwltUIxTGRvH2jBG1AnT0/ZiroMsouVfRsEvxDuAU8FDtwQWXpQag0BfKmJHxLkVU/O3QJFV5hVb1qWD4cFeKb+gZPMR7FWUpju0GFfvUTCgiuYGcqBAJckJ5Gcsa7CnGwsahw3sTtzckByVXIE7GQgmopWwBkBJRKFCoDGZNx9WEyEiXe8kNZEj7ivDkz1OQsC6qjQTSxxE+nBHMUs3SCIZCF+GoMyLFwnw4INXLSvZQqQozBkMYYGUQjmKo8C6mqTb3CGoiKqe+STAoJ4Gral8jZpVkygSjEwaH0C+WiFKZbF0fKT8Fo7yKdYEtEYu1UQFWmGufAMGBDiA4sFJVnllMhUAGoI07qrk8DWMArg9CEgweIzGgija0grEpdLoXndCUcIHP2LcR1KLu8uhIcEAu0AP4koAyalWSYZnwgqXnzQi4cXbAJ0VtO4DxeR/BJLQ8GSFTMGTU6uaPNngO2oIXbUlgfBgDXgB2KSiSqjsaU5D6qoUwJrSMEyCoSKKtCKr00YZsiGQUYDtnvf0a3ssI+LaLzFEAhs47eEiIc99j2BdDGOgRj+HYeCfGx5zJJvrXD0zh8O9TEO7YH0wmnL5KOeaBUSB2LwzeLERqI4sBY0b9W9twRChZPJNCDMJUd3QKA4/VRiY7+1TRF/7uXpYQMA/xOwSFgLAuHQaPaQjFSqq08lD1q6LQCA9+InQypnrjgocgKuElZCGNoZHr3k4heEyWi0UlaNx0AgyK4/2MCQtJaAkvIQJZweQwSIHrAA7BdtCMgocZSuBAdQh2ey7MKwPRwTXBwY0NHVXH0ZjxwBv0MDbQFV4NfXlY9CU0mtqZJ55vL2N/ZyQpBCFDc+M0Jv9NmdoYBZZEgKEi0AV9KFrHFxgLTJ5xoDslFtryCugEPZAA+x6oCi9HcWHEGFDjIyu8HfnwDqFfCi2MZKAZsjB5nmXQ0IbyeK//p8TuNS/GkaHuWA0KayOXKAjdOYW/oCCsY+36TwKDIiBGBIavQpCTwKFUCV4EJgCI494lMIbBvRhMBDb4DrRZAhMoBOHWIzBwZNZzCbzd6SMwS27CLOYSWBwc1isCG2sWMwJTQFaQJ1sCZ+EobQQ2d4JF8N4J/EYPDEUjwoWGPAcBZ4SEbcIqVnvPqYBp8k6hCAMD6MiCYy5Ea2fWMwjGyDuZawaunYVCozVwwf2FSxm4Pfpgu8CzuEJZ/2Tgan3qe2vgCJ/vr4GrRzEPmIELTEju1sAF+uS9M3CUqQ1ya+DahsCIZODIBKPGWK2B41GhpnmuDFyta0U6a+CSN7x4GTgKwr2wcKFvc9FcTGjYXLSJcnXt785FE3oxtbVCLhpjO9AmF80j0dr2VYuRYXoIHwvXwZ9ctHCifrqeXxdN4DA9F81zUYJi+QQY4NBaguXMRRMGvwemy0UTQLG1MCoXDQDYORnGkIvmGayJCEUuWlzP2hWfo5/wELPMUSjHWBA2Mb6Ytxam6MgCCvHafgvNyuWjjXCj48541M7tC+Rns5hFNIEvRLYu6PCbM0QmWMZaiMwbM1p5+EJkSooXIoRCZAZK6GJuGyLXtJogU05j5incJ2TfEBkd8YiSFSL7pqSFhfmGyBQGzaINL4F/BNg3ACZ5Chd5YdwYwEJkBsJ/nyFyB+9k8D3f/iYRxStEpiDiVZDmAHiIQdAQsVN+PCxG8xtBLBPCKmMShGQxsLULgRSS8AahXrlgwkRjQ+R25p3BG1QgMh5LMsCEWRlXizwAPRa0rEsHahKyYmDhEoayUhS3iwVHLAwOPu67hB2hd5Hnfawdw1EjCYw3D+55F8AWeZhKyNurT7HQB21aABsHhvOulLqGEd5pHIvQFbbw4GhDYQP0mZf1kzHVw5jyoxPPRRBLsqAz7ycELcliDUhhJEM2yeJ53o+RCrAaxN/aZJMs5MUiHj1LOpgvpbYIX1QzWTCXPbuQwJMz898mDTwoOvY39AKdFymIOEqyWPNYTEuubJKFB7HAX9p4n3vJyyZZyBgHwICVZPF3NBWGvZIsFIQlWzSl303WxDqp1W/cpwXn2WsW4YRKm0pjvXwgwfI8C8dCvLdUeZNaVtLgafReFqjWRou8JOwUdVvqmAPhOo8O5hWtMbZNDqZS0hPR+1G6lSIi4KZAWc3zW+ZrbGd6+Sm1SwjrBLLzNQeeZdHDFJTB2eO3KQzDcyKYWXa0OtPLlI9V34vSyNQtHf39aW74wOLvuOz9Ee49oajR62ybZG5n/2O0PXvmoiPjdh4V/lRqQEf3Z2SaHyOGP5tK5sHJ8qbpKS2+n3NgmIWZr/TyLRQeknP/91JgKXAV5MrDpcA3KHAV5IrHpcBVkCsDlwKfo8D1IJ+j233qi1DgKsgXYfSd5ucocBXkc3S7T30RClwF+SKMvtP8HAWeFESxyO9nAQU0QBV3LwUcFWkAsy4QBsWes32QCiXw4V5K++Ac+7yKOUjK2SJGxRxsYAuSimC+s4U0xUywBdXevYwdrGD3DEABqOzvHhiVVxX17dXlPWARoCH7vKKjQmTQevcpoqnuBg1pDJDHgJNb+FQRV8DaM0202VFdPvevGD8abgFMJVhVuW0AvuV5lfuqzn0f7UBHdu+J56EZtjCncAxICJy4FziLKvueyQHaomC3hVPzB2zdfmLeA3mAV1t8VvkHv1lakT2V7e235nmQFMXGkBl+U/GGPTv32eBTnSibg+cVYlfWFBBV6c/DP8GTXqhegwGaC/phwoQIhgpsoz0GhFVVGjyh8xQwEXFUrAmKi3ATLM+DLqiquvpN5bbjFMASNGCD11HZ7aB5QDSToHhVvFWC/V1VuS6F4Aqeo4wqy76pOqp6D8Dn2+0ZMBYIWgwJJg0tACwIxmH8HWKjUg/LAzGQklBO1WFogo5AUIXFdGhkTIrwvg8WoRLbXgjGxdgIpO+6YInQgoDCdrXhCJbKO4wXL1wMC+gO0GeQDzAQSoQulKc9HgwbOAtFqNEbgcUbtGJ8XICABB5cA32DGsHbGYsqdfg8uDVbIaBig+7Ab0HrgtKQjyrlMEygOMZb10a4OhAQsuIdLpAfeDXK7VlgThfoE17Und1vAIiMGdRFKF6KjMfmil4ZRMpFzvy9vUJoZgyayZEbtMUPtMZvc2gvim0I/gam9NcUxA9uQhhWwz4MRMM0zDQxmCwfAP3wGyuixI/YiOADUL8YaW8Gi4gpJhbwr52FNS82OALG2kLisiKEn0XELO8ieIiCkQQKEVkGFh9YkVUGpye8rCvsEw8CG0UoPc9KICC8EuWDJeM1vJPimANiEiZzBBakGLXT9z5YHr/7Pi9Qd3JKTHDsiTAW0HYKj44EBUyDUmMiY2Bc3gvR69/o6f0UB8gRBg7N0IhVTpjBQghmqFhwnfhGGFI2oFJ8Q2tGAu1d8a1veg8LD6LP+4ZyZXBEBaw6rwh2wWMSZGBOXgiYkzCiL6PJkMBeUSIo2PgGb2bLAWFEN8+y4ngNsFqzbzAWfwNARMv4hkciAYBQfENfgm48wInkgLcH1ecxzJ0BM0fjZyh4IbJIVsiH8QUSJStkgxzgI29OKeIb4/rPFASmBjgMAQgmpC3cTfsVEAyIjnvkPSiPQXO5GOGjgIrCEuBCGgpQSKgIqIHAWSFK7e2BHRHFRADEWDB4nZpis8asEwvrfTZBuQfz4amCd3s/oiByZ21jEOZiImKxPOZTv1f3s3gEhHJ1HJjQECPch+ntezA/1hCaGBNZQe+t272QgoEhDMZPcIUsdcmnmDwtK2++sELoILQkmHjA+nsvQfSc+fEOUMswbLwFl1/3c0rEwLRxiaf3Lsz2XoooTCBkPCtou7CLp2SEKKI9NRQAzozCkQFzNHbvEKLxggwmPjOE8HW8Crr53fOiCgJIGMkQw0nI0NG3vY8hFDGgEQOFb8kXBUV3UQyPDq0Mnm6+cGfG5r89o3Vr6FtGAz+MgwIaL3owsLwI+XR+DUGnUDzPbkMQnZAVdMA3PAXk5NEZQcbyT1qDEH6CzyIIuVy5ZZYvt47RBINbp5EsqYvwiy0RK7h3bhnjKR2XCXxH433HMwTB1Tsxq9hRKMMaYwrLJmQgLIRBCECY2h9tLCy1+Du3SghYIExkXQDVzNeYKSjGYaSL8vFCwgaMdHmGxRN2WpdhnIs3ovwI21FfmMMtY2CHwhBKQuOd5tLeaoBGzwtDQpFSHopPydtFyKLhhffiRScpAfh5nhFqWzCaYT5FMlaXcRsfvrDKlNhFeeyvQc92FhIm9/M4bUUQkuGVcQp7CpehghlI9A6ljGYMiX86Wcv+C0rM47DQ9R9geKwjCGK8YlwZSOMXgpEDz/N8PKF/14pU2MprMnp9H58pC2Pkv8kh5fJ93psBite8DZqSldDqnATDwSNRjLZg/8cu0rmwc2HWNs3t6yrUQMizd+rTIh7hCXFNrzEI4Wl6cPM3vr2Y3XbHfrPOwaRdhFMyxDyTAE8LMx7HOHmgLkRgqc5FPC/Iep+LcBZqGwdA4gqlOkqt9zIMrP4ugik4YVjEKcYwHufCkmW2WNxFOONkUb8NEQgmvrQ+6fuEpfi734QsPNwepOr7nt8G5e4nrELLTSIIb60VdhHPSPGAKWffoiQ8zy7ieWXvOBfxvNH5fUaEVd9+w4wLQ7dnDvqeubeW7fvCPIrE+HZZxPPaDPBeDNqeTehvFKy1Y/f+7k3zHpS7/3spsBS4CnLl4VLgGxS4CnLF41LgKsiVgUuBz1HgepDP0e0+9UUocBXkizD6TvNzFLgK8jm63ae+CAWugnwRRt9pfo4CV0E+R7f71BehwG9SEIjOs3fS02+qu2cL/6ffPiLrU2+uX/L897ILMDDISM+ojO9xC9961/fO84lGoA/ncREffQvMInRx9zyN/aPn8XW3BbgPvGJ7W/ntaT4q5ecxAh99R1V+K+/ue/rt6dtPY/zoO7Bw29PKfaAqW3X/Ft++V45/jUcpiN6wIMcLvwA8g4HaNvGAheAIoN5BCiAggQUB2GB0umClwDH2LAdQFhNbrD/sT2dj9ywAoee9M5iLwQO1ARl29rX7wQYI+O4/gB0D5wBwSyjAFswPViolAWwDsASU26OWQRsALBcOAS/knz1vHNQd5CWsl/GAsoA8wHHtPhH3gVLU4dC9AJsAcmjdBV4CSgHUmHGixCA74Bw1wjN27/S+pTHIibnuueGgQTBM+JZAA/KhMdhN2CNjQA+wnW3qFtw/nJ37toF3Y/dOwD/vbN8GhYO5g3vafStgNSA829QOLAR/QHlScDSG3wKYTOYIPBAjDFoYNWPQAhfWDnasC1ocNAmUpEuTPcBO9Mg4MkB0AI/fm+9REJMncKDV0KOQrhgB+GUCGAgnVPd2iE/PgL173uQJCMIYDCwMGLn/72ATDKQUhAccHp4KEA9IDNoXkeB74GlYIIBEyknQvANTCQL8EsaDxgPPUSwKgAmIh7HAahDACIDQhM/3KJdufgBsvuuC8wqDRigB+mDKKAfwHkJBllJUIDr0QWxYIsBE2CtIVYhRNHBhnN+MkUCBlKMXPBMwHvi1ubgHOBHwkFLAofk3IwKcaC4dq4DG6ECg2x4Aoepb7vFvCgT7BusG+8bI4FVGDh6JIWA0KBf64TlFwEugRoA+vGtzk++it+iAgSK05swAMRTmYTzkpXM7gCXB+YPqG5e54ZUxR2OGD7KaUfVN4/KsueAT8CDlYKz8Da+iMdmC0zMnNKYkjBkjB+cH4EhZ4Lvg0YAzgWYZDzSHwyLTxlN/Y3OlhHgJwwdR/o8EHAIT2pGVYuFoVcRLiFhpTGuCUKCsMDBYE/RylgNqE3FM0N/tEyFgWVrvBE82WILTBCFy7fPgpZogQSc0YNsU1DMmTIhYj50g/D+FQBgCzNJSKHOhEIBolMTkMQYI0X4AQgQxjIH2hBiP97goE2YhnrkJeygMoCWhIFC+a648KSEjfODSPCMmmiMl5YmFNKwUGhuPPR6EjqBlJCiWvxmHEIKgMyo8AKQvISFEhJpVhuK1uY3lM7/QvDXEZoj8g4ZoTPl5FIrJiDBKhIrlJTwUAiAV8BGtjKdNXr5r3p7zbQbU/Ag9KD06RRsGlqJCgJtLBhbIkTxRsAwso+bdeXcewFwAFcmTfzKwIPSMKIXIwBpje5YysP7G0BpXNKZQFIPxYewysJDU5NmcQwaLNl7HH+wFucna0yobXVwsBysD7bkukhCwAusiWTlCLbzIRVISBDXZXKSYFEEI/LpI1mJh6L7vXZi+p06x3oSKNc9FituhRgn39qdleUyWwHQhkk1OG+pREgpiDo2dx8Nw7rmwzNj9RmBZyi5WEnPqfO930G8Ct6FeNCbsBL9LaMN7bT9jYQgk8oaPeKOhc97F85SE0bEnpLjcug7fWPhFA+MXg9hBQJ5HM17BvV1QuATPOFtfUnBejKdiYLoYCr8T6i6RATTzvlNoI+xmdAr1eB5Gg3ws6tv7fH+3fqOPMbTT0bcYIjSuI73fhEuUimIX6pFjyG7v2HDa/1vf1Gnf88YnRP+rp0X69y6Of8ki62nRSWt3f/LQ9tf+82mR9bTwe/rtlyyOQcMXrm0gTwvEb431e/72ROOnRMVH73p6/mmevNk23va+Jxp99J0nHjEae/bht+b7JCNPY/rexM9H33pKLDwlC76HN79yz2/KYv3iF94HLgV+JgpcBfmZuHnn8sMpcBXkh5P0vvBnosBVkJ+Jm3cuP5wCV0F+OEnvC38mClwF+Zm4eefywylwFeSHk/S+8GeiwFWQn4mbdy4/nAJXQX44Se8LfyYKXAX5mbh55/LDKXAqCGyTLoaLudJPFXhtsUywUHA1YO5dYBrwUmcXPIC9upx379NvwGaAhufxBMay2CqYHdgiCM0u4DuI3brR+x0GDLDPO7tAGgAHoUf3Am48u+/5DRhyoRqehetaOArEqJ7G231R21H4pYXloyFg6HaEfDpqwRg1r17ItrE+0Qwmyhj3goGCiQpL52/oAFS6NAMehPzdc+shmHV9X76CCQFC1v28bz3R7OlceBg+z+5+IRgpAMfFXsGr6YkM/dyl/SoQLdBoFxAkrBR8XxeoCTDoyh7Z9u2Tr347j6aAuwL43P06ehW/Wo+GjYHABYKDv4HWRUwDhOL1IGSsnrZQqxCtYO3g6EBysEG1zfdcQgk6rPM78B9QmKuu3pgRABG8msKB1kMFg7AjmIbD9jYQGGBBTCUocEdAd0Bneu+CrMN1+a7etwCBxgjRCwgHuGauhMEzQJYR0336z5p3IDiwcGOAbu24A/82PgYDuE8vXwA54EE0gS72HkqAZjBPIXMZFIBDGCbtOYEIAeqMF30oUns6wMP9hr717vUe/09Y611sLwkFQxM0c0HIUk4IWrT1PSBEtIQpMz9oXhB4yo4vULF4RlkYMuBIqG7/wIcZL2Ai9G9ntuA5YSYXASmBVwFHIaU7YoLgaT8KoU0pfA8dgTh9zxjxzf8bD0Gv6XZN0YEazR/a2DP4jhaQw8YBcwWQqgewFq8pDgAlyDrFDEAK1cwA40c9mI0VvaDG0c8eHP+GuP49QuNh1t/LCYsrBaA8bZLBGJudwM1r0OxFFMsH/GYyGOK/CQBhNkj3GJDvURDfYglMFpKSIlG2GELQeIPOjPBvqN+6vBsjhpg84WRJXRhi8qx1aNeaYCMupDHBxhCW1vcoA6GB5oUu9k7ExQAoWUIDdUuAIW5jCKECyydALoxhtaFHwcpdGOJ9vFmNkjGEle6sEEKDjry3DUf+7nuQsODmeANlDK7eMQnemcGiNJ3zkcHCNx7fhi3PZbDMi6cjBPVhtjeCYKZUxg297CwR48xg+TeDAH5PmM2VLEAx+14GC+3xxtaADBYvAH3NYwRf9x1KiIb4neyZF5nwTMYA6hoN7Q/BQxeFQyNjwGOKBtlr7OQUL72XQTNHkQBvaysB2YPe9R38I2u+xwAwThDVL4NFYLl0FvwMjTD0DEWefiP44N+LzKUkhG6bNtssROAWvsyLGOzuXsNwwr2hkbE+fZsAnaEIJQGp3q3CrDwY/YYdvsEjLmybxyQs9gp0sYgs7p545R77KLaBNVr69jmepzCIEnDpG76xpuD6u7uPB6VwG/ISCP9syIuGPCkF7uLVhQnnSVlPIcYTbcmEOTMoXRSEYdiQFxwerwlWF49BoJevQmD3Lsze/U88fBoPOqLt0uypYTYFwusNees4vyEvg+D3DJyxMJiex5vXdRfpw9X7n5cCJwWuglyZuBT4BgWuglzxuBS4CnJl4FLgcxS4HuRzdLtPfREKXAX5Ioy+0/wcBa6CfI5u96kvQoGrIF+E0Xean6PAVZDP0e0+9UUocBXkizD6TvNzFLgK8jm63ae+CAWugnwRRt9pfo4CV0E+R7f71BehwP8Dj6JaWsFG0JkAAAAASUVORK5CYII="/>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pic>
        <p:nvPicPr>
          <p:cNvPr id="141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200275" y="523875"/>
            <a:ext cx="7791450" cy="58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r="22880"/>
          <a:stretch/>
        </p:blipFill>
        <p:spPr bwMode="auto">
          <a:xfrm>
            <a:off x="4617932" y="5322889"/>
            <a:ext cx="273136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vak 6"/>
          <p:cNvSpPr txBox="1"/>
          <p:nvPr/>
        </p:nvSpPr>
        <p:spPr>
          <a:xfrm>
            <a:off x="5303913" y="39304"/>
            <a:ext cx="16561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golven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p:txBody>
      </p:sp>
      <p:sp>
        <p:nvSpPr>
          <p:cNvPr id="8" name="Rechthoek 7">
            <a:extLst>
              <a:ext uri="{FF2B5EF4-FFF2-40B4-BE49-F238E27FC236}">
                <a16:creationId xmlns:a16="http://schemas.microsoft.com/office/drawing/2014/main" id="{B95EB85E-6BBA-4F58-B77D-2258901D0512}"/>
              </a:ext>
            </a:extLst>
          </p:cNvPr>
          <p:cNvSpPr/>
          <p:nvPr/>
        </p:nvSpPr>
        <p:spPr>
          <a:xfrm>
            <a:off x="11182723" y="97481"/>
            <a:ext cx="899592"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29, 30, 31</a:t>
            </a:r>
          </a:p>
        </p:txBody>
      </p:sp>
    </p:spTree>
    <p:extLst>
      <p:ext uri="{BB962C8B-B14F-4D97-AF65-F5344CB8AC3E}">
        <p14:creationId xmlns:p14="http://schemas.microsoft.com/office/powerpoint/2010/main" val="12891135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MgAAAEsCAYAAACG+vy+AAAa+UlEQVR4Xu3bY9AuS7IF4Ly2bdu2bdu2bdu2bdu2bds24pnonKj7xt5zZzLOv1wVcSL26X6zunJlrpVZ1f3dX2UEgSBwVwTuL9gEgSBwdwRCkGRHELgPCIQgSY8gEIIkB4LADIFU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AQZ6kqn7tfjR/oqr6jTvYPGFV/eYdrj9HVf3Q/fiMp66qn7+DzWS9T1BVv3WHuR6/qn77flzX3X7+FFX1S/fQeh+nqn7vDnM9blX97j203ieuql+/B9Z7/1X1GFX1B3eY625+3M0Fc/33XW4+XlX9zj2w3gepqkeoqj++w1z8+KPzOoJ8RlV9VVV963HjAarqF69rb3cz0cdW1YtdxDpvvXpVfVBVvcxNYgPp+6vKPF99M9d3V9XfV9XL3lx/q6p6v6p6rKr6p+Pe81bVZ1fVG1XVdx3XH+h65jdV1TvezMW/568qJDnH61XVe1fVi1fVrxw3kPwbr+d8+I3ND1TVX1TVy99cf6eqetcrUf71uPdCVfWpVfU6VfWDx/UHr6ofrapvvuzO6b6kqp75Duvl87tV1QvfiBBifllVfVZVfczNun7kStxXvrn+PlUF40epqv867sHCHNZrfT0epqq+78LlPW/mEtMnr6onvbn+llfMX+CG1E9TVZ9/5d0n3tj81CVYr3Rz/QOq6k2r6pFurss1OfdaVfUzx71HvbAVRzE+hxyRk095c/3tr2fIlT/sewjy0lX1PFX1DofBC1YVIEzyiDcTSdhfqKq3qaofO+5JhH+5mPkRx3VAPVdVPXJVPd9xnXp/x8VmC/67497XVtXfVtW3XMHvWxL2oS7SnER40aqSpAL1aMc8/KO4f3mR6qePexIKOX//JrHetqqe7ZrnuY/fq1xfd5FWoP75uOf6n1+CQmx6fFxVIQNfrK/HS174SSoi0IO6wfTfq+oNb4Tmiy5yqoSfcNjA4ZmuOEnGHmKHbCoFzMzZ4xsupUTQrz+uf3pVPXBV/dVNPhCwN6sqnYO49TCvJDTe/KaCwoEaE59POWwIydNW1cNWlbj1QBy/e5aqInhnJfm2qwPwLGvuQSz9lmhJ8B4IRgCJHf97PHxVfeHl41vcdE6eoZtANDjca0ggQfqaqnqyYyLGD3apFeZ2G8Kxz7nUW3m+90QXGO9RVS93VZGeDnGoUYPf11/hIo6k+PKq+p7rBtAB+4EXed7lWBcFVxEkhRasBzVU9Si2QEp64xkv0Dn9E5dt20jod66ql6oqa+kh+ayXkiJ1j1etquesqoe4qou1GEDXbn7UdQ8GPczzSZeSPv1xXTWVsC9yqVaX+2e9nvurl2J/7mHzN1cSsLGWHkiofVUVVJMeqgCiE7iPPCoCnwjcJ1/xf9/DhoLz+62vKta34PSPV0K/wZWQ7sHjQy4RkmCSr4ffm4civ+bNemEnoZ/9uK5CIrpKL+Y/ed179Ct2yPBvV160mXmQSr5q43u81yWKiP0ql0C5R6DdE3s5r/L2UPnNQ8xfty/2Jt2DH7Sq/ue68XkXCZRmC1CWDIFR1ixMMExoSBJJTvUEzG96SBLVhgIKbu8FBNTzO8FaFTtJVDDPf5Njrh++SKvaIEQPc1ujpJCo337dEBjPpMqUr1VGa4Fo/t9ztYw9JIlgaR1U1t4LIKwK+ZhV9XNX68RGkgioeVQGSdEDcZ7hCgh8ewgMheWbFkGraVA9AZIcEqPbGb2xdgT5xMO6eliLFkO1lWBNtg+tKqSiovz/zMuArTipLgTlbKF1B55LoB7yeAYsvuD6rTW0OLzx5Z81PNzlCzN7pY+/SKtSn+Jgn0bhCeJTXdiwETfPdU071+KgKvo9/6z9rBTaQwJAwD2/h6oovlpSnZFW05CvCgEBUgC600FKgoE84qiK3Ws0QX75UtHuxU0IOCUQ2xgbgm8j5Xd933UTIobkVholb5NNuVaaKZUS2cmrsnznFRALRCJDsAHxYVfSd4nU1gCXAlqf5G+yqQ4qBwIDq9cLHOS3uXNfAhvUxvxaqP+4IZu2S0K6/5VH8gJOSyjh3O+WlKJS6o+uqq84VLyVz2/5LJl6g/2zF5kRhJp3C/LuV6upB0aW3pvBw57M/uMfqkrV7YG0ksMckkpyGeIhqbQu7mttDB1BtzOS3r+Nx74SX7srTtbbZFOBX+3y+STb+1/58SfX/Ve85tKiEw1CaQ7tVA94S84vvapVH97AV6sql9xvcdCia291LpKe4BjdossdhEB6uWp8b1WJi4RHRILfmMgZv7M2PhnyXP4hIkG/9/6kCaIn/bSjn1QuJZsJzkrRlYWCUAjtieF3/m2jTjUpstMsgeG0RPR797pSAFprpKWyMIEzEAm5gE8hENKQhFRGWXagoBWwTkNlUSkk1Um2L64qvqkKCKncG0hIPV/7Io/SK3mRTyBe4iLZmbxdWRDV/a4UKgDl1cacyasS8IUCEgKtSB8sqEpaW0G0Z+q2TBVGMkIgeTsZXv8itd8jjySitkiohdPWamHPNtIJ4GtciS9hu1IgPtFi92dHpUBCySgWSCa5HK4YREackMaGnc+GNkVO8OesFF1ZCMCfXiT0LOQTf/teLZM8grfRIg0XhzEtmITHCZnfe06TDa7yDjGQzB5PHhjyxt6EKKrc8sboPLcW/jsMMbqy8L8F/a/daIJQG8ySxL0HeOjrhIexhDA4pGxZ0Jm8JrYQSULJBFnbIMCIZy+gNJ7Ki8XIp0RqN2ywjSahkw6JJSkAo92SyJzmnCRSKZDQ2rVqgPf7bvG6vaOAZ/J2JXQi53nAlxTd3iGjvttxYO+BtCuOGm2qtXS9B9K6ICqfT+XVx0o6pD2Tt/cA2jynYZK490BaK0mlQtt42u8YXQm1WQTHYYUY9B4AGVUfv2+y8Rf5VOBTeWFnvVT3VF6JhnjaS0nbbc5ZCfXzyNh7oG7vVGhrp/SGNWiDrVfSdpsj8bXW4uh0Safh/w17AORT0c42R04SRJvzFm6x6EooH4hJ74GQ0Nq1ebAl1r0HahIiLd/hZiC8Kmi93Y3caw/UBHFyY2IqI/BderFZAnVPZlLq4AGS1gNsiAWgSy+llpCIIfBYrvRaKJX3LCc7XXoRi8PKqqEd0U5IACRzxKdMAr1LL0JScuCeJDzXbi4Ja19CFShu9+hakS69ElzLRgHPBEAygbReYkFNHVLozYFJSIxuR5HRb7pH7z2WKkJk2FHvsx3Vm5/Ja03aKsnVAoIoNr/aJcQ81957LBURxtbrWYithVElTwGx3iahiniuHc69CVbZH/Cq0icJz7Wby6sAKuxEj+Kq3mLZeywV0XoluPWcomHtCIOYjmXlC8zPVtozuh1FxjN5e48FU3n7nxexiBIR1zZ1K80Hg2gQZH62gDhMINCwtdci8HJQdbw3QQRFIlEHE0tmJU5CSi4J7fjvVGFHsSqG8/2zhdDrUgKL7LN2/WSfgD3d1ePZJNqQGYhHuZQ+5ZSCayUkLaJQ+FOFtQH+U1XsK5RbIFFQKoHs/n22ENapGpjvbCGsTU+vpUC8biH6BAypzrVbr2SlTpLibCFUPfsUAnOq8NmCwlgiq2LaBXPx13PPFqJb0B+/aSGIh+qtBYWvVkIbcrag1ny2EHwWV/Fz5E3pxbVbULE4VfhsQa1d0vV7CD7KD4mm0vW7CUfoqjdxPNfeLegHX2Jjj6oqaLuR0tzaZhvmPonSnssN+ytioWrbG6rSyGdvSFgQT3KfLWgfdLim+uky5DcSWlu/BugWVBt9rl11JkrW8ypdQSRt95BnNZEMnQCCqbz3C6EzASQcdVBqVQ3KIHhKFhAF60wASa2V6D1M95CSASiCbkhYxJQA1ic4nnUmgCNf7Uq/Z+gEAAgwe8NFySiDpHDi5flIKAEkrMpIxSgrMlJhXxhIhFNArKsTALgtIK7DTvJqEQRTImhLz+Q9BYSNdyQIrX2DqVgYKrH1UrVTQM4EOAXkTIBTQMzVCWAPKB797gVm8BYnG1ttmpboTF7CIR79ws1+Cym0xNRWLAw+S1jY+s/+DjbnfuQUEKeBKpi1nAJiLri6Jj7m1Poa1kCUrPckob2lyk0oTwFh4zidWBK83sO6LjbWqTWTU3IRCb3P6X33FzdBtAvaA8HRl0t0+xKje0jVxKIpfS+2e0ib6p5Lye0eUt/o31TSsEnVd1MoKoZERqsXwDBeK2bY9Nv/UGunUwCwtrOFOPcjbJBMm4HQSjaSGRTXCYrN8knCswxTfyVbRTQkljaSGjnlaRJSXGKh/EtqBDBUYWQjFlpPc6uIkhfp7JFOErKhapKesnUL6jrFpfjicZJQ8qrOVFxLJiEkt0H5JJ62BbHdMyiuNVNmLbOKaPQJnN9rG8WfIJpDEhKGk4RsOnkRWmL25p/iqtj8085qSw14wE/MzyruXp9oqU6SGPaG7gSu5jlJeO47+OrIliBai/XKlXMPay5HuvJARVKtOucc8qjYSEs45JThQEOOIsqPnh8r9gOxVGL3pyd6dIltgjOp9euc12YhgKNco99r+L1+F6n6u63eNGszJFAfx7byCiAHfPJgtPJKtPNQwL3eNHs/oV/sEyJzSnSbNOrU5+atvEro+WL03DRLOL/r49g+uRLgroSejSj6bj4QDIlvIJOWApEprerXQ6+r0gmMKtZJTUComGBTZocDRr84c/88FHDQQT0l8VkJ2XTbQBS6ErquClBeJDgPBfrFmcQ6ScimT64kHEz73Ucrr/0TYVV1DJtlSaj1OU+0xAGukvjcw7Lhh70Iwp8nWkQMOezDdCRyzbCngr0Etic5Px/qkytY8rc/lbF2bZgcOg8F5JmcJc5nO+oYv/P5G0+CdKUACMA6qbvEapH6pMtiu83RMlB6KtTD5ro3m+czusT6vQrVJOxKwSmL7iNUKsgBAff7fo/hOV0pbAT7mNb1LrGSsU+6XEc2Gzt9L4L2S073EJkaUqMzqbtSUNqzsmgfkMCmUcIKsNGbTXsdikaNenSbI0l6j+Ve9+gS6TymVSnsAyWc/QMR6UH5VAEtSJ90udc9OrwcEvQ7ka4UKh4BU00NVVHCi7Gk7mNP97pSEJuuLK53j67V7v2h62KgShCfs7K4p1IQIsIjj3p0pZD0vT90T/vrmdbAv/4mDsmsV4zPysKGgImrKtV7LNe7UpiPiMpBoyuFa4TtxFdHJPd+7UxegZB0HuwEo4dEV5okDib2W18bd1VHIM49ADvqqERy/PwoTFLaEFucEtZK3ac5WixB7Le+5qJ6VEqPeH4kSBn6U44+UfJ7/Xd/EgKMPstX8rU7SHIqHxuB1hqoNt1+uA40m0rrpZD9pWeLgwCeScIGyfitBTo/EhRY/iEolepB0W1SJa5q0Wf5vQciDOcegJ04ISAV7D2A645THZdq1c4XZ70JVqHPJGFjD8RvPhKqHv0Jiz3eSRwV1p5ABZOo1mL0Hkgr2YcIPRfim0/8ux11j7DYhBNklURXYPQeyEmnVtYJWA+VmXBIai3tuV5VSJzOb9KabOIq5/p7vN4DEWCtrKrVQ/7aA77RSRDGNtcCdSpfnytjPgYDtIfF29hoyahtD/2zPYA25PyoUIm0maI+AD0HcASQg/0djvsA73bGZr2H5ACkefo8270uka7r67U2PSiWVsN69eU9bN4cwwLqXK8k9/8UCaA9vLxUYc0lEZX7Hg4DYHT7UaFevb+N6heWbLRWhMebYRhrbXrA157Aev27h5bAnhBm50emWj3VQxUWqx6O0iWPDauEcTzbQ/JpZRxImLeHVs8RumNib/B79FG6jSyxO78G1vJpOx2v9+dJ7IivNXjOuV6CZxOvVeoW3e/h0F9+y8vzzzHEkFBpJ4laDyJqbf3+rq8TX/GV27d//6Q6iiNs+6UzO+LOtz89DSSUvpVqKtXncJoiSW8/Swc2MijV52fp+j3qzfnzs3Q9INUFYPfa/ZxuSW4/m6aw9hm3n6Ujrt5WO9ZflPZcrkve8yNE9/zWHktbdCaiCqnFoI7da/s95VbRtEXdRvUzEAEx7/QZvZaFip9/M9Of0VMmG+9zaAuo5e1n6dpXBBUb5/w9CJhKr6U5P0vXjqhAAn77mTciUNFbfMVILIjX+fcWCMBGEt5+lq5qEID+VKPX5cgcxudHnu7BQqujSpxfVCOfjsR6z48m2SCCtvOs6K4jjBz9P5+lXy2Z1wHwPYnDxkGIzfrteuVVHwef8dCtuPdut4xSSrtk3sTwrv/rzeepoP3Du/1R1X2a925/wHS361qHbknu2/U6nvSu5Hbc7Y+97tO8d/sjnnvyD5vu9gdiE3wJWX/pfPp1t+v3Labn7+72x2n363qJk0OL++oPm/6fhdoynAJzX/ueP7mdpEB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Pwv93gGcqXEMQoAAAAASUVORK5CYII="/>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6" name="AutoShape 5" descr="data:image/png;base64,iVBORw0KGgoAAAANSUhEUgAAAMgAAAEsCAYAAACG+vy+AAAgAElEQVR4XuzdB9Bty9bW9QYVRQyYMyoiKiomVDBhQjFjxJw/sxhAEEVFMWDEjBkjiooJMyIiipizghjQT8wKfGZM1G/X+u96bt/17n3u/u5Vqb1m1alzzjvXnLN79Mj9jNHf5LyuFwVeFHiTAt/kRZsXBV4UeJsCLwF5cceLAh+gwEtAXuzxosBLQF488KLAp1HgZUE+jW6vpz4TCrwE5DNZ6Nc0P40CLwH5NLq9nvpMKPASkM9koV/T/DQKvATk0+j2euozocBLQD6ThX5N89Mo8BKQT6Pb66nPhAIvAflMFvo1zU+jwArIb37O+RXPOf/QOee/fPK6X++c8+ucc/6Zc86//+T+r3zO8Y5/+fHP/ZNf6pzzO55zfsI550c/ef7nOef8Xuecn3LO+UffmM4fdM75hnPOD3/j/u9/zvm/zzl/+xv3f49zzs99zvmb37hvfL/IOedvO+f8jCe/+a3OOd/6nPP3nnP+uyf3f8Nzzq9+zvmnzjn/4ZP7v+Y559c/5/xL55x//cn9X/ac89ucc/69c84/++T+tzznfPdzzk8+5/wTT+5bzz/knPPfnnP+wTfm+Pudc/6Pc87f9cb93+ec800fNHj2k+92zvmFzjl/0znn/3nyA+P/Vuecv/OxVvdPfrNzzq90zvnHH/O47+MxNPrnzjn/1pP341Hr8K+dc/6FJ/d/sXPO73zO+Y/POf/kk/vf7JyDT/7rc86PeIMGf+A5538+5/w9Cciffc75uc45X/8YHOL+sHn4+zwmjbkt8r94zvnr5v4fdc75Do9B/yrnnP/0nPMXzH1E/23POT/unPMrnHP+13POnzr3EfUPPef82HOOCX7zc84fP/e/4+P3P+ac8y3OOb/M4/7/9PjNtznn/DmP75vTtz/n/CmzAL/oOecvfBDNxH+jc873P+f8G4/nf/Zzzl9+zvmpD8b/zuecv+wS5B94zvnZzjn/2TnnNz7n/NBzzj8wYzQfY/8PHrSgSFYQv8c551c75/zb55xf9fG7v2Se/wPOOb/lQ3jQ6Kc9xthPfqdzzu/7oNEv/WDi7zXPG/Of9BBODEzQfTNBRxNz/vHnHPOl0NDoP3+84xc/5/xF55x/98H41vNPfwirn+CPv/TBWD/9nIPR//wHIzcMz/+f55z/4pzzm5xz/paLCf+Mc87Pf875Tx58RkhWmf2J55xv+6ARPvs3zzl/5cyR8Fu7f+Wcg8/+q3MO3u36Xc85v9uDz/AIZfknz/3f4kETa4NGv8A55499/M7PCKc540M8+K0x05/2YJSVpu/3WGxa8Nd9aCtatQvhaUqLjfAYbSdiIX/rx0RMmFX4c+f53+EhxTTAL/nQaN937mNAi20iv+CDqH/cTASD/VkPZvo5H1r9e55z/vvHO1grDI1Z/68RGFplF5umxYgWk4DR7F1/8WOxaRrj+Wsurf1nnnNo9P/onPOdHsKySsV4zB3D/VoPbbdKxWJ7L0uCWY2NEO9is3gYmkAQbIvXxVpTIqwxBYCB/4S5j8EIxD9/zmGd0dnvvcf1yz/m/O88hA1NKUIKwPXzPgTC//9vD4ZGo391vkGJUFLo/ps+lMqPmvuYl8WmeNHo735Y337ie6wmxYs5Wc2/cZ6neP2doOA3lvUHzf3f85yDl6wby/4/nHOsS9d3Pef84Q+GpwBYxlUqLBVeJxA/3znnF34IDAvr+rYEhKTQ6PdFa/8a55x/bIi2vzHg3+DxcgO/LxM3QAywjNfvMBeJp03+6SfPGxuXiivD7Xt2cReMncvz7MJgtD5z/+ziUtEkP+SN+4ScsHn+GY1os2/3GB9tdl+5VCwfJrgv7gJG5y5wTe+LFTDGt2jEErA8XOK33FLuBKF4yy3FZK63XC5rhMlXQe44eQYsJ2tBY98XwWER//4HA9/3KWAKBA88c0vRlyKhTJ+5XJSHMXD7Mfp9URw8GEL6zOXyey4V7+HL3NJXkP6GZLz+/KIACrwE5MUHLwp8gAIvAXmxx4sCLwF58cCLAp9GgZcF+TS6vZ76TCjwEpDPZKFf0/w0CrwE5NPo9nrqM6HAS0A+k4V+TfPTKPASkE+j2+upz4QCLwH5TBb6Nc1Po8CHBATG6X//wGuhIp8hXnsExAMO6lMumJlnsIXe9XM88FtvvftjY//YfRAOoLu3ro+N70Nz/hhdPja2t6BBffNjz39sbnjiGUrX+z90z/2Pze1jPAMWAvf1qev6se9/aPxP1/QtAQEMhNb8ax9YrHvAAGFwRsBozzBEngOgg5UKcbvMDQnrAm+/GRHa8299YGNgZO4LRgywEaLzBzy5/9s9AGo/8pzzVzy5752/ywON+wx/9Fc/8FeQpYCI92VsgG3AhoEj+w3mhVlCVxim+4Lr8n6gOjiz+4I7+vMe2KtFM/c7z0D1/h2g2E+eB/CEDzNvkPv7Ahj1DahaAMD78l5oadilQI39huC5D8gHjHorP4BL6F6gywVN9jxAKKAgRDcg6X2BqFsbCN8f/OQ+0CFgIsAm7Np9/fUPTNgf8wZ2EM+Zg3UDUN0Lz8HjMQh48v1lIWH3Q3C6QTgwAOYDb4bYXYQl1C6EKWKpCQDpBsbrgmhFAChWUGbv8Q4X0JuFJTgshHeAJwcEBI4EwXYfGBJqGBivy+Kb4B/8+A1hgfjscg+k3AJBKf+Pjzl0n2D7G1g2JgLEXJAftCpkMmAf8B1mX4AbNCqlAHjovzGx2oydGwKzcGjzu4+VhZZFCwBKyFbw/p0bBsEA5uYf6NNFQKOT+WIy0Hprt1Bvf8O8ygz+qgdwbxWANfxHHqhjc4OKXUazLt/7AVW3hhRE6GcoVwxEcKqnAUTtglqGrnbfGpmbNewC+jRv6/NHPhC8C0MHOac8/M2clEtg+C78hM4Q1fHfwuShigmWtSII1lY9SRek+h9xzgHTd/8Pe0Dl3QcIba38t29Qsu8uRIbm/LUfxDE40oWBumibGI1k/8MXxh/hMJQCHtoVobagCooT9Bu03OAQ6b95vJyVsXC/9wNqrD4Co3RhKnBkxIbYdG81rzoS1oB2saAg2sbbRVAsLuYxJ1ZnmQYzgcQjECg6Ii8ymLaHJKaNMQ34eMLuGwQMM/wvD2WAlmjlwuDeiWnUJhCOtSoYCWO4TzAgo1mALnMmSH/0Y27WZRWV70JM06jmgZlX85ovC8iaYzbKaFHT/t/fweEJjN8nMPiCMBFgFh4zKtTKG/jlHtB284VIBls3jy4QdbT3vN9A42LQLu9iUWh7CpGrvlB/68UVpNAwP/pvOQZBgp7GbxQ0tLW16PJ3cwPNN090DSnsvd6VAPsd/ktJmxvDYIzfKheLxgKrxuzPKtEQwAKqkXhW6ca0qhLj+jyrNkRg/iXTfPuY/m4SBuj+fbEINLu6hS2y6neZbuNawe4+AWK6/743KglZIMKHiM/GjsnBuWk+hUD3Zex866rQ9j5IP6YmQKtR+02M5r3ef19g4ISSNcZI9+UZmpwQPIO7o5dKUG4bq39frIg6CmNTqbkXn5xC82/MX41Ev+GKsbCee+YKGzsGp5QozftSHEZBEFpCcF8sDn6gmND4vjCxsRPEZ64wpacgirWgnPciJObm35TWHXOxJNb9p20M8rHg7mOB8TcmcH0y/y/508eCr48Fnh8LDj82t499/2sZ2H5sbB+b28fG/o1Zt6910P6xuX1s3b/Rc3uleT8mmq/7nzUFXgLyWS//a/Ifo8BLQD5Godf9z5oCLwH5rJf/NfmPUeAlIB+j0Ov+Z02Bl4B81sv/mvzHKPASkI9R6HX/s6bAS0A+6+V/Tf5jFHgJyMco9Lr/WVMgAQFngF8JnLZE0foTRmtBgXsfJAB85K3uh/BMoCphlPZZyFI4JFCVZxfMDdwMqMV9aacJv/MMouG33gtdC1T47IJbAt/QUe++tOUEn1hc1/4GLEUXv2fwDbu/3g0r9Qw2DmKhR+y2Wt13g11Yi23x2X34LmN6a87WCGTnWadIa20tfPdGs3o/3BdAJNzcswtODq7uWfdCGDhrATf2rMQBJst6AVE+u0BhgBC1qL2vX+KBN3trztZJe9jFYu07QEaAXp/B6GHGdH4EoXp2fT9EA/bSA/e3f2CZdtFBmE0c1gdKdQFpXoiBIX8x4k98ICH3Q4CNnrcoJrLtOWGItMX0PYA3uJy9DBrKWGtKSNPFiBFa+BxoV6hd3b738i0ATMwPQ7SoV7+D09F42sJhODivLkQjOECLwJDGuBfEK/wYvA6oP2buAm2wUOYLPwaavjUzMF+wYTBfFuxmGKBDY/E7c9tWm1DXfk+AYKcWCez7QJxQtdYCAPGGw8OiYXL4LBinherDa6G/5+DOtr+tdxMaeDK9bM13QY8Yn+CYM1pSTHv5f+sDswVzds8ZeBTY0Pjx07ZoNS6IacBJSOabR2C8wPKBNiHKtzeytVDyAP1MAePvXQsgSuMCVoVQ3r7H8ciPWxfLAtAwXtSFCRGVNkMkzKYLuovwYIIQqpCwKwQIZhFIMCklYFC3XZouA0iyLL5hggkBBsGcCGIBEEj38i7j9FsI4q971J4Yi0uvXYSiqV0Y3cJlhSBIMRHBVdOC4aE5u1hCGge8GtFAr6FdXbQsLR3wEKMQ9AgPlg0ub9EJAoZiPbvUQgB9usCqMUalApQPmhJ4Cw5I6B1dxoC59DnGNKxTID+CQQmw5i7Cb5yBK1k8DErRWQu/W48AfQkNhQLwCSpe53rzsxbKICgGoEj9hLuMwd+shfU39gSMIgNoDD5uXaxTgg9ICFCIgSt1gKLtsnb46Cc93mktKDcX4TGHgJKEm2XOUviONQdKxGfqm7ZOhWK2nugI0QtQ21qgD7Dl971jEIxkEKyKl4aUbcAYArafoFgsMPe0yTIELUQwaNAubgfGMQgTI7WhbzUghuEP6u69JF/TZhdBAUzDNM7ggD4Gm+9ahkBsCNI0KMKYMBMNuEcwzauLoCCud2BSbl+oYQBOi4/wLuP3+9wf1kVjZnTD3FyFhetjCJZAcZJ3gvlX56DehQCqGXFlxYOUu8eCWgsMSmmsBvV7a6HIx1pQGNWuLENQGJjEb7uCv3uHtYDMDW7OpcGEvuni4vpudS8EhXa2FhiM0ls0L68BtN2xCtYCrXJzwd6tHWvhHQQxheFb+IESYe1WYbhnLaxdv0cX865gzxi4xtbiVhiep+zNkQLjIVDeFIbLWlifGnlbc//9Dc+CdBO0qMwXyd+yW1rc5HRsJ3lZkwhvUXUax5QGs4fEdDANInjH7a5hFJP33nD8s6bvTDsppz0Red01kHh1I0wqIvnvvSwYP9mZEph8i6AIjecQiPbGiHtxZVgCXeYR9YZmGxftyX/3/LprCI+OvokmWxPhGxaKNaNFnblyd1A3TnUkxub9W51JCNBMfYqKuLsUwDjBwNGUslq3SCwjTsHkxrSWyrhodgLPMoKK3z66cVJAnhV3pMg8yxVSm6OGg3vMwu/VOK2T+W2MaC0wJzriwbyAnjdnHo55EerbLcrboaR4BhtTg8aDyJs3ZXGvhTkrP0BLY2BVnzavNkjEZZaftfynfQ3SAJ5dBklj0eL3RZsxv9ycZxfGd2VG798I5CQUnp3uJHbgJjwr9/QeBMfIW/3Y+7kOmIB2fFaLTkD8cyuEnrdQxtxhNDtuboY53/5zv6GpBM1c1GeXOb+1FgTwuzxc1GfP8ulpY372fVEYXEIM/uxi/Wl58cWzi8XHyM8CflaV1WZRn10EiFLa4rN+x1Lgv5uBu8/lw0fPakT8xrMsw7MjOZyRwuW1zs8utDCf9+9+pXnfoNTrzy8KoMBLQF588KLAByjwEpAXe7wo8BKQFw+8KPBpFHhZkE+j2+upz4QCLwH5TBb6Nc1Po8BLQD6Nbq+nPhMKvATkM1no1zQ/jQLPBATOyC7pM/SjDSCdCu36PrtsTIEXPEOx2nhy1nVdFfd547BDvofE732bf2/d07Xw27fz+WRQICvPGsr5KXgC5MCzjUcbaTalnvXA9axNsLcQuXahbbg+QyF7FijxrY1W2Da70Npk3pcdd7vEb22kwsu9hUyFgrDx++zMet9BfzvNzy6bdrBgzzaO8QPIyXY+7B02Gu2cP+uh7DcApTbmnqHIIQzgskBKnl34FCQJiPK+7NLr2vkhPn3WH9h7gCttckOEfNk+iMkYGCDYjZD1UdgXD0KsbotO7zIR4Dhwb0y5l5337/Zox2kXczvhYSQwCAsHlAYWsZddZDunhOCGgXyHBwKUMMMX3bvkdlQB8AAe7917zA9i8W0eMA4Npbs0a7PrDvJiTrdw2hUHnQFxuWEadtwxP9g3QOJCPLwfQNHOtjHfO83wZUB78GAEYUsEYNdAM+w++/e9w00J+KYet3eHSoxoB9naEOpFzBqTd6E9ZOyN5AUJAhkhBGAkq/xg6P6GB9QE7e9m4ACUfg+tHc4pGlOY4DO6T1KstzIB9wAoNOYbOoS+nsOnNxwF6BYPQTVQNPeYKBdriifuBuF4glBCP6DXT1gL4gEaHnwBgyPW9noFIQFus4VPGPSW7YIzAnqDDcKotM02D7YAtvHhgiBBF0mKOICIiAmMBicTOhZmCJMj5rOmxsCAxgLUB6QWmtW4gO0IOetDmEFNtlkzeL7xEDptU3cRzJ9mMn+Ci0G64HW8j3CyloCIdav3G/OHz6JtfXsxZ6yDMQH4gZZQFsbRZf7uY3ALvcxKC1t0OCjrRJC6CKr5oz9BAb5cATJeGpNVbJ161rdYPPOnkcFAAFa70KzezZh1SwcIOMY2FxinhbqjT/PHpGiy7VFZbsrPPK3Bwj9g9Zo/+gCoZuUpCoBGSGwMTilsF//mb9zmYxxdYFKUGzrdaGq/AcsxZs8Qlq9bATFAkoPQIMsEIii7mg+gsjp6M6fAiPXpNXloWB+g+bYRMyQsLRvmh/XQlDoXjuYiYBafBVP8Qiu5TIaFYfppVf/OstGUTCgt5sKk3IuQtjBMmORHPeDsJm3xXQQOY4Sk9QwsV5eFBM/n5tSpPiAhRuUW+FYWjCZ0sUZ+3/+jB7xS2hGU3gKiGyExdvddniGINBc8Eu0H/drF6hAEysPimlfunzWjJDCpZwAsFWy5WF6MHOQc+pUiCWBoXd0HLA3UGbIXjTxPY3OluB4UhAvvYEKwcBcry7JVuER5QM6ymL4NTV0pRVY2/oJEBha09i6MjRdYOmBP6PHcNAIOcYxu3Gv4uBDUlDw+zKoQQjzTURAsCwwYut1odcJDmVWSQUl8uxUQBPfxNBpThFFJKxAhhmyQCIypTRqqEoPRQl0YgKUA/MNIqtCqL7AYOm1r6uwdBJP71WIC/sVgGFxtxtc/7vt/Y7AwXAWMBLzowhQsAYRsLe3TaOZpcRMCAs4yIaDLGL0TSG3rH9yzmNyzakDEUAS8hsiI777FJIDBzz3LZQKQM2aM5bsstMtiGlN0Mx5o5Sr2ti4DPYwrpr/pZgzmWoyATuhKaFhO9MsbYLHRjXWCbsaAKQp+uzXHPC7vsV7FLRjZuhF0wkNp1VT7phtUM4HuWroZE3pVbLZ0s0aURN4AZc1CGavLmrmf0sH0lBe6LeTdb9GNcLJIAKn41Np1Ld3EhRQu4XSpJ/kpCQiNz1yti+LlaUgPIcS6AwhA42EC2iVG9XLSrXySpDLvW4tggAZj4FwxWnarBVkCzAF2XB1HEyLhTCvT7PusSUVB5mKCFdKIpTZgtdCeERP4J4J7t2e4Vb7HXGPkhcSbA8FlIeo63phoHBrN/C2eGpHiGe6Ad7Gi7rM8Gwj7FmVi4dAkxeDdLAGhpFnR33Nb7sqFxaQYKo3cmFJc6IiRaPncVmvlPebfOm3QDw3LCrDoaLZuU0JqnK3Tuq0EB7ydBmd5tliMC2cMxmSd1m3lTrFALErrtGhd8yfg6MeaLZ/yBtDK+rVOi+RVvWl98Q6XffmUkuW6UUzWrrofdKRsfzCmEpTQIDTJlnj6Eckk+dyhu96AWcOgfGEZkm2PL9vC7+QW0JJV5LWAJskfZiLv1vksD1MvUDamrSnxPIGifSygysK9uGQ0NSECA99j3DAGd8KY+Oh37YUEBA1M09wBvQUgCLQ+QbnphKEsCrN8Q+IxOE3LcuwCGLfCHkLMGhnbDXnn6piDsW+BmGcxCcXDTWNZsrLRg4ATPEx11/xjEvTFxHeJLItGWCUICMG7uoi5/M08rfddj1GMZQ2s67tM0FwEQ+DtH67XXhSwZIy6jS068xtBPsFinbmw9wlTBJxSEo+sUHqWIubaoT/B3eys9YyfxJJ7/opnvxcBkZng52OaZxdT/ez8Br+1aBb2WUMGWQZ+3VvNHEx0TxnabzPNJtKhJ/e4BIp3ZqPfYByLeh8h5j5NRSjfmitTL/Z6dgkkLcwWau3vCOezI9/8hpv4Vi0Jt0YQ/FY9yIdStywHC3oLh28SdK7rs2Pm3OeSYtJn50xicHHnrQiaLyYkRM/S+QSOW34fT9eYaPKbEXvvh3iNN2NOm/xZ+n/oWS4WQXiWOuepcFkLAb5k7V8bhW9Iw+vPLwqgwEtAXnzwosAHKPASkBd7vCjwEpAXD7wo8GkUeFmQT6Pb66nPhAIvAflMFvo1zU+jAAGBqXordQbCcIPX+pLcu/zz7jV0z96KjZdnqVYbRNKDz9oCgbpIp+4h8b3T7q+Ns2Ao94xtUMFl3ccV+52cvHTzAhJ7HgjPM8/GY6/GeLalZc9JjRuPPZ5n6U6bcG+hWG107rngOxdpUuvxrGewXWXIhWctbWyMevatXsQ2xd5qw2OPq86UN12lZW34PksH2wOzh/PseGx7Nzbonh1Pje+kr99CWdun2Q29HZOULZq/xXe+92zbwVhcz9DM9u1g9xZT9+7HBmrb3w75vZlnATGsHfF7Q8imGUa3M7mtSr3T5mGwD8K3GzPgKsB8NuTsg9QVLwLYcJPTB4q8Byt37l02Lm+hxYwgHTa/gmP0TkxsHPZA6hbYvbBPdrw9twuN4YzDXgza7M665y0EKIe9gnvD0ganudoLuGHtYDs2Q41122x6J0SDHWGbf/anlgl0q7QrL5cPULcN6jwLwAg2btdZzn8vcAwKxjO3YBIOG3HAmXeDcuMjdPaOtvWrd9uXsB8FRWC/a/cY0A6Mg0JCi3udjdFams+9T2NH3QaeudwCba/Jhh/hu1HU+NCGN7SD9qqrKG0+2svzN0r/7scFZuV7xvwlypCA2BSCIgVn76I5EdlutEX2m5XKMFIIT0vaGOqyIda2Peaq1ab7FhY+y+6u3e7tJB5kwOYVbbewCwtIoAAIjRW6cy/ft0i0p00sAMgu2g+hwTI8u3ULNJgdVPO9oSmUAI0NClJv2t5J4GxyAmDePXRtsIE3EBDAOJt1a0ntQtuZx1x277dmIawTwbVg26Xd7ykWCssOfBgoY7KDjV7gKGgXts09v4UasItvrmp69oIsAP/BNHbmF8lr8yxtbiwLCbJRaOPUs3a4F+UbBo2ls2a7ltbJWngeH4VNMyaMzwvA7OaJsbezZ6BGngvBW9pRUqAm4DAhzpsnJaU3MaG8aUeoCHuI8zB3754tBrGLi7EQ0KWZMy1Hq2IihEijM6t2mxHcfdpuzSFrBMdC4yDEtp7k5vgOKwCoFsLUN0EuuBYGihAYtF1r0BM7niATd09g4wBNAA/humDGNDomhep1HxPdmCUWywKyPlyMhThw5SyWMcEzLciNxQKj8BuWhaCnlbgkaGRRKJC1hjBRFpZWNlagyiwMyD+kM6Fkhb1zMWxgI9bFQvtvY+6yNgSfcoGIxXQVphEkbhlLQWDRMHTromzRH1OGJAhxwPJaR1p5rTMXkFI1XoJpN7qLImLl1YgQQAquCz8RfmtEkZp/LiPmhC2DCzQeVrG6I39Hd8KPN3g3WRgwfOvEjcIP1nqtIUGnnCmYyicaDwXHghgLBIYx5Ip/xwTEw8wPZnIhNCZl/mh2Up+2p6FoXIQnjQgeY/HXadWFVnMVYGSW4L5hQbluYa0MinZDeOYQE4T2jOCYzftZNAzmsqAIbuwWkQltsQAHCYVnEJRlgfdxITjBDosE2+W3mIT7QzuBgLgQjmDmT6MNerCQFilYfOMxTspAkRD6EUKXcXB1jBmcBp3ToDcaluUmQNysu9u7Yi6MlULD8L5DOWAs8VRYJzQE9MNslBWXiJC6aH20o5FvhSZuoxTQeTW759CJ51DpwcLVWWKKjUJz3QrNGrDIaEdZoh34voswGDcXjNXxndbZuuJXa4Z2QoNQx4SGWx8fEkq86cJT6MX1chFa65CLqt8x9xXtuPGArAElf3QCwmVAtNrasyj8T4OHqVI7IJBxIaZ/CuxzGfjjBi+GCGuz8GiSiRnSmDS2QZkoZkXwKgaZPf/AVdEO3mkSLmA6ViY0LouFyes/a8wWlMDzJxG7wBUjWRTCRxsRhOIrjEVYJQi8DzO1AFwGTOq3tCaNw/y7uEuYKTAhDc9ycUkDbWYJoGgpmGiHPqwja0ST7RkrW8/i/YCF1bNU0EUL05rmVG0F37xYBnaJsFJSLjRD7xjJ9ynHSl5ZQd+RdDAe9AqsuF7G1ul4L61sTlw5a8g1r0eyMaMHhUKxUQ7FDx0kVP2GsRIemp5yYLlh1VyUtTUqnhEv4hu0o6Ssfy4pz4CSNWbryILFd1w7iQWxmAQNvuv7rL/vs5hc5a/fNG+ShIiswwZBTDOG4mpZZJLdZdAmQmgQHEEqqbWwGJq/vqbMswbHLTIo/8aslbayUMwiAm5lYN90DwDQ+Lewy/3g2ohjgTF5dctbgUZL+G1ZjbWUmIimi+C0D8KiCUFA8AVa0s6sLF+WpquwzHgIaIkQSoQl6+JuYEpJAExqvhUyERxCaGHNd2MAQklYMeJdULQKjdDcMUAKjfCw4tzhLlZPzOjvBJyiKQYoBqLY0JWgx6yr0PCDxEVJn1VoMlBot/ETBuddiGFRxcwAACAASURBVLv27BVjYrH9Fj/hrT2XZGt4tv7Fc1xBQsnNW35wzzpR1gTnrki0NhQkIX9XULUCYrEstEVm3jcFB7LtYYvHrC70uhiANvMPN6eLn+xvTKBJYrRNiXZwC1+fAC56tNJVA6XxN9uBaLSAd8mkbYDIT6cFEZcmMPYuiQGM5W8Fg93TYACzcivuCje/4eZZQMLMFfD/XWIRSoS/jrFyGdznInA3VNfR9pvVYlloWhaB9d1gFu0wIOahmIx9L/OnzAi6d2zqlwbl+hIOLsNmZmhb7iRXyLiqaPRuysoYKRdWYnsAcDchqP19Kzk9J36CkO6YCEK3aF4JH1aOu0VZsBRdGN3/S7wYV26++2jNg+CysYpbhpBLSjET2s2m5pISXLxz007cSNkRBoIuqdJFsPGsZ7/khCkaHePx2QSTmz2g0dvXMNE7TYYAtDRX5oa3y2qZJNfnxuqzNhbZYt2NBgiVf0x2A0ATsQA0uqtYYJkHU9DWxnWPh4/LDWIh7jw85hGjMPF3i3yBIZP+LMXIdbTwzDKLt502pJBZKRbCQt6dNowVY3Db7lS78XExjPXeU6nG3zp1bEQ0wDy0NSHbsl33WSXWCFNzYfdcQApTrQbaYZJVAp7lQlEkGHqzk+5RUhQE1+cuYzA+MQ5ltokHz/k7b8A6++/N+HVamLiUIN1nQlpbyQhezU074zcfBVGrBFJaYhRey12PRDCM0Xi+y72TLvtisZ5h+U3OfQHPfSEazfKsbgTz04x3gVLvEFyR5GeHP4qDWJk9OKbnMCsLchfPuE+gTfLuvJK2o1k/NB7WahVE3zQe2ufZJh7BoK2etTXiTzP5rMgz2nnvXUDU71iclMH97IfuoTkr+qwtDjdHjNapUfteQo5Rn7Xx8bsPtQeiAN86kNU630zcdylCVutZqynaH5/ehXOe5U5SBs9qXiRDKIC31lkCR/bv2XkwvBB899NfUJMnHPv604sCUeAlIC9eeFHgAxR4CciLPV4UeAnIiwe+BhQQdz4DDH4NPvX/3SvXgpSBeYZcBSeRFnvWeEBqzybes+YMsijSb3c7UTOWXZE6XnxPlPA+6eRnAZZNHQHY3W3Ds7Ie0s7PEK2COZmbemEt1Us/b0vU7tsfEbA/a6oguJZ9etbb13OyZXcmyHtlTqRia5S2Y7F3IYVbU769p52P8T9r0iAd7n3P+tFKoNgreHbIqNSutXuGgJWixg+yWvclyHXvWTJDNtTaPRun7KCd/WfoYNkvz21mre/KVmqK8ew5MBqb088aarhXR5R7Du7Jxj1LrEi7/8AVEESQipQXth+yl0XGBLJUNzReCx7/dN54z0ntSr95zt5DHQ/dBxUHh7CvIj24mShpUd+XuZIe3F5cslOyK7JIJre5f8ImF0+z2UDbRSVwUpsyFphlAXnStjIkhAeEYTN4ds1tXhJIWZglpDSgvQ/fk1FbNKu9FBt43i2bttkZLYDsm1BInlsG8//o77s2zlZD+38bX+YJ+bDZF3sI9lII+oL/UkSYkvK40+VS+9LT9lqCYrR+FIrUeyUIyw+Ul9Sp+W1/Mb+hGAi5tbrb9/h/Qm6TUqZs98RkjtDK+tfIrm+C7FBG1uhuU1QK2TtvdDRFZKz47b4nTQ5hULZr5yelj8Y/IwGxQ4nhSO9CGjzkA7BVmNHCbY47sBvtFBSjD9XakTYEudjn2nm1ByBVt522peYwg/Sk1G+4Ie+1YCyPnXuMuU3Y5P0xH6IHJWgsCGXvBIqYVt+ewwTG2BEfXGGh64HigP3CLPVO87HRZmGkbzeFGRTDNymUbYKGyc3Ls/L62z1e2pYmtx6086apg0iwygsBMR7ajtbFnOa21pX2tI9CcOzIB1T0nHswSayBfZa1dsE6rH8dNpu7zTlrZzfamNdq1cMZ45rrpmdZdvO10ey53RiuYR+FaTzbYJvVNC/rwZIsWrsNZbxL6Fb5GaN5URDWZC0a+po/Wm2nTHPkLdgU/f4JSM2q3UCYhZmwDEy3nLrJLaq1haG55b9Xuu2I2qEERbeDaie0i6uGqSyO51azYXo7yBjSRuJqE8A7WpurQIMt9KCFocm5DbuDbtwIYgNwe8Qaj7GwSrTMDWtvYWrFv2NpYexxhH1qfi0M15Q1s+BdxoKmhIcyCoznPotrV9zfbdbu2eoEzU4+zUbbh8vyHHcN47AkrMHW71gDmpvw3IqKe4t5zJvG3/2WICmY+VZUdVC0n3Q3j67FKJ5ijfed3FHjMC/gVBiurqBONmsJwPYYwyf2QwgPj2LLACg81tg6EsbuUaC+QQFDTRD+lBilhmdZbB4CHk1RoQNl450/LAGxMwpDBOl4w6W3P2vw8A6Pt0PMVGFomg9StE09AsAtgTh138LmTthstDC0BALb0cydCHyISAi82CULirjwO+7XSBmRaQcuA/fLHBTddBEAFoarQ2Ns8Q8XELMSEAiBQJGeRRdwC0QjEIEX3WPhuC12utFtxyKWsRlXS811NQgpgbtBl2hgF5lrym2h3UJFW1CLCO7hH2OpzzBLhJkxApiQBW/3HO1YLwLAneC+YVCXjV8MZc3Qg7YPJkSwMahx+xvLHdR9wZreu5AUc6Zg0Ym7tF3bF71MAVNiASy3hMKmofGHHjdP7zSOBROag/V2j4JyD216Dr9Rhv5u7GLlSi/ymMSrfmMtQk5ss/VvmYDQMkwwv5YkshYFpRgX83Bd/B3hCIq/YXiuiYs2sBiCS4tMMPJPF66+Euo5khuMwCJzK0JXMt0WgCBiXO+0sC7uCZPrbxYZ/qnFx9hwOzTPXRBGKP2OIIJdYKieI0hgD2Ij7tpazEUto5UxB/dOoxJMTModqPdsmCmCiEl9z8K6WEPMQrlYZFYhPNbCsFnYtZi7Xu7xr4EbXbteW35wr9eCQK0X5RBwcUGO93q5x1IZK+EE56mlKkEiGMCA93pxc1lFjLgYPWNmpTB3pQxbwGf9CZ51sV48hQrCeAmEmcW814sLR4HZ3ef1oHvrxRKLdSghAoh3OyZhYfXvtvANWgag2ocO0eGDeVhg3lkgBpnvb7FlK9KqC1+HmOT7pakNMt/f37gcAR5NmPY3AYFhJh/hvBMcgsa8NRImJBwEg6azKLmGfk+4+M53PQsFQBuDJwgMaenO8CDgLAwIgr+Zf64M14+LQIiMHZOnVTEJH5i1RXwL0nEPFAoBIgw0GKxb8RglZN4sKpcEU+VyWROuAbeLlqM8KhCihKyTezdsn1vIGrDau17oKTFCqUiYCM4JZu9ESzQUFxgfV7VYzdgxKuWCDhRIsCJxGxqy6N7FNQ6nlcWXMMGEvltGc+tvzJXLUxPtLD6lsutlDls3tIVi7qELHmLdd73cY7m5mLyIGx2Nxwgf5WK9jPtdrEZALDKNmIlhyjAO6XQPqCsEauhTg2DKaO5Ok9qCH9qMebcIrmVggidzEIDMPQLofXedwTLwCqB3LgPflYTLwCuAnsO4LBsLIwFAOFtQDMziYD6CxwXJT975drBO/u5WPFpQWbiwVcvAK4DGAtdkUTxjQWnO0t7LwASP/1z/WK4SV9IYVwC9cxl4BdA98R5GpjgwpXeWThYnyib6+wqg55aBjcXYgroTFMwtAPc3wlwDjC28WwFsnASPQloBdG8ZeAus3NsCLIKEZ8KUUTQsO7zcCqDnxK/W0ljX4ru3dTorgO8ExARp1PY/+LuIz0/eCXoRv56GIkS3hG7F3hZKeY5mzIe/jxfYg3DuktCtpFuN6p0CVa4e8yuAZaVqSk0ABIeSBojNmpVm5u9iDEEfwiBwIEJWVADNZSAcXIbOoeDDspgsElcTc1ekRcBpT76zSjmKpD2VrdRDF1q9TIsAnnAz/eIq1rxc/iocjCAr1JkkrDYlYCziQXQqzbw+PIGzDxVCdiscucfcp/YVBNzcjNDRm/YVS5oj64PxttyXIkXvhBbfdBkji9npYVtHJBkhoeDeVnp6NoWDZ6rP6J2VEMs23rD7lLwaHEpnk03VsxBkQlnFofdW2chDsP7va/oJyL0wHvBDmo+ppVV3Q8tiuScwNUGuUxfhQaj8+oUu06oIRrvIEGweHxNzZTBQFW29E8NhFtrhbjjg9xgVo3fSVM/JRFhUWnszaO7TrBbBWOTy96JBuFYW4O6CQpEQGjGOAHwv2RsMRuFsUI7G5uBdd4GSuIAgWsgKsnonK4sZxRg0flWB7qMfTY5mrGAxlHvcCMJJ6Pjmm1gQv3FxWBJruIVd1Z9Is2N6QtFVJSANjLH3uRQV4RE/bS24uIC14SpuSaz38lrQWIpfzFkFonsUFY+B1qfkeBJdYjseDYW+JbnuW2eC4HtcYNasq0IpSpRAb+lFiopBELC/v2fx/HgLRryQtjJoWkb2Zy9SqqhGYHdv6HBfDIxvu4PzPEa22DTdpj3do7UIBuZcQrlnIWlWWve+x12jCWjdu70OxrF4GPc+rBHxMbh33scoWFDChjm38s1YWE1Mhl536yGaR8oXc961GxhLwMiFye2Mpt4pvpBQuOtTxDXuUVj3CbTcK9qaW7NFRt5LS8oOEuj7SAbMI2PGutw9xiRIrPmzeg/3vJMSvBEO9c1i0e+eZv5GGbLad/lBp9RSkJ3sZPziXEqvA3du1ATFSPkaR0e+RU9WnULnJt9oBIqx2GqLtjwrdrIGXLT3h8F+CKyIOfjvzzD6GLrDdS75eTewt7b2MeZ9EE/PY1Ra9BmU4ENHLhMgGvF+jgYmGG/VJ7B0iPHsOXHVW43UuESsxFf6HG3Pf76hGVxaGuutBn2E7S74QTPCYZzPmtNxaWndZ0dn+x4l94wuH3uOAnx2zDSl4XvPzlaxDryQW4jNgdXi9j17jhDzOLY6M17xHOX8Vv0Ri/qsRsRzrLt1uC8ut5T9l/Q/e6F5n1Dq9aef5SmAr591u/yKJ/YSkK+YZK8HPicKvCUgTLcg8Bm6VVAlELrLYJlubsl2S4yWsizM5d3C1H1ZFu7CYpJ6jpsncKrTx64Ns8z1uPv/wk2BwCyEo+fkugXZi+/qng0wbtOzUlNujCzasxJV4zDO2xUVSBvfW+PgIjxzc2STIAjuVqfGKX6RYn6GkjUOSZXb9ZOpsp42wO5LjGYz8RlKWxpdouP21RuHZ56hZ7l15nyXstpUlMF75hLanZc5fNZ32TjEFXf7UuNAP+582b2dn5hQXHpbEjEdXnzmKuJTgf97NPgzAREsyy5IH959dzGXLIfgdnFCBkZwMKDA8A4oBWAGKoOyC8/PlFUwQYH7ImllbQgUxrv7sNqfkRUiOO3DRBwEM1EbPYv1cd+GngDwRh4jGqLwl2VoOk7ZM2AJfG/7Fc+SElLeslRimr34x7J8BG6xQ34jD08pWMAF80l5o73xy+QsmtdmXA0G7nFQSjI4AKV3vMKHl5CQEbr9cplB6XnruqhpqXPxIHjIdkU0dpkqO/fWblucuie+lMCRNr8F0vfLhu15gNZDME1IPLtQd5ku8afM1UKAfAu/+L5x3AhfilomEm/dAokH0FfMuwG+pBMhdE+29B0vPhOQOiciOIlfxCVGR2RBTg29YgpaDSMJjBdEGOYHU9ZArGdq0Cbr1Q529+r3hBB14uueidE2/qmhXffsvkpTSuMGLXCP8NpnYQlqxdkzoYvBZtoR715gTfOq82L3aFeaVKbI3Paym2vsdqc3DRsmSSaGIG4ywG8JnHe1w947CRwBwDB1oOwecCSlxIrcsHVdRmT/BKcC4i5MR5jsQWzLUfdpWO/BA36z2SDjAvORDWtnund2/jxLR9F2gXVQjNbLvtBmRu0dhZMDd1mktTWkvCjIMH+9sz5rPI/de3EfbSkGCmiBsLKMdut5R8a32c1Q62SCoLzL1D0TkDr6cTnuAde7lObZHdP6s5qIVCCt0IU5EIVgWcBgK+4HafAMeMa22rEANoqYWHsom1q0QBipcVQXIodd5z5azP93cV0wOIIizGphC8p9Mm6aajNK5sxlw7wEYjunSyH7vdSnnflcQZuRFpr7Qqns8c8yOjIm/s4ah6EyThbW4tBmFn3TviwNRvIPBRFWbkGOd09jDE7Aaf3FqvkWGlg3jIs5NoWO1miLobYlrecCk7Ja3N9csAVNUkT4pz2yOihSXFyb3SdKIUuB2yJYF71WpPZT0Ho9AvAVmDA0SmiNb0GY0vEUUh1zeET2a1g6dNkWRJUhUPTW753wEBCWYAuBaunI1WDmc6V2x5vGZFmCaBACC8fkmSgNlOsQRITJpjEtaFfQABYkVGb3ao5sg4n5TdqZ/HZCg78nPISgjaVg3tUVICLXkAZBhHrH+l5QA4yJeMvQ7TgHzsuV2h354PTl+e0jWTx0WJCjbwVh4WYs+NI9u/31z11YPsFlkcR5LWRxFKFHY/tWdw9hDGmfiBu6oEnf4gWwDICg20rVPf/v+7QsdyplAknBWnGFtoWnZ7IM3MDg/tWXLJZsQZieYxkJlH2Iu5yCK+pZHsmWDeBZ64jh8SKhLY1M2P2d90ORUrrVqyw27UaRZxiEFu/Bi6XDsiR2lW3o8HcRwceDBxgg5vMRg+Yftmu6GCpmFOFrPL3gLwMmSG1M0rzcEItvkjSai8/cjjSLgzmLQ+wMsx7+Zhw0eN3l7ScQNn6871oo5tRlXgQaLIUG9mxBNwIyxWIQixSaGLqVC0XTWKTV+ISRxkMP5h/zFviJx1gThPY8xq2fGOYjZBjzxgRJOGBCGLc6Uhr7Qtzv3rcsEGE1HzQRpMcsWSTz9t9QBW2CLTYKI1tbzEtJoCFacOW4bvn4hF5gbE0IDQuV5Qk6YgyEGEKjPQybh2ju+9bDO2oCt2BHysQ3BfhrkQgqi9yxF9bHWuNJSgiCoY3p7WZ/4+lYbWPgBdyKvHIJiYf3ipxgcKMstl3Exckz8QIV/qOrCjqLy2+ktWzfu1aD3iDG1aCL7brh0Ith2rb8d1f21aALnjSO1aA3KHI16ILhbjj8NkUuIMUMdte5egJv12rQu7v4atAbNbsadMF1N1x7MVbcuzToWlDjWA26FtS91aBZ0BIoC4tfsN4N/17MFovkPjdlLahvUYzoI8ZbC5plZFly2UNhE0b0Du6zaGPCh9lZAxaUqwea4yIMPBprfJcQUA4EnjDctR7cSQqFtaK8KHICQxjFT/EzekgE/UQCcr+QBJcZ4ueyEl5IGn0YBkbghMkqsPF3xBPwETJmGRFpQxqr4h6aNt+aSUbIMD914067L7x7fetMMutz1xWYJKKAiaym5UvLJJWV2+Me1iQjPsLlW99wcdqf/8y33u7rnWCUpt1zJvjiFEo+v/GX/ZHpAYsoPkCT4PW0HD8Z01FKBKYAVvodRIi14F6yDhaVv+1dxXm0JEaTCWS5eQXo41mClaXc0gEZLV5DrvUybeW7aHQzbdWQfu958ww/JoOZl7L1HbcwbuXf7aWIM9GS97HoYjzGWklnu1bh73EYC8L1u60XuRX++1MBDHpN0ppkL9k6h60QdC84Mc2cSfb3QG8kfE2ye4tCXZPsnnRcJxWtSXZv29mvSXaPlaNV+ZRV1vn7nguxJtk9AlxWZ+fvHiZAcO7Szt89wl5WJ5Ncp5DqDWR29oCbraS7j1WgVfPdd/6+xcVK4+783dtKzubfoS8x430uxrrMXEXMViMDysw4Me/OP4XR0QZbeeqev9O04rwqLNGhOn1JkvscFMxIUcqoUY5c29LXhIIyE1+JkSCp6xHAVaWgKMudv3FQlt5p/VcY4d/UjPA0ZO28s7MK8QQe8Ny6qd6HDjKaP4iAbCHSVvD54dYr7IfdC5dPOPbDMTRsjgXIP/b3sl0GVjxQnTCtysTRoMbBugQ1T4OyAhureCdhojWNzwbV5uZpM0JaI+c2Ki0cgrMeNKmFDyxXh3PB3VpQ3+JW0d4ycuKHLd3lVvGLaTSLj+m6ii2qZOucwNWgXB8uV7n5XbQ7O1VBGEtF+++ciy0oKomWkhtiCkA9zHsfmLRwfe+zJ1SAvYpMMM3tDFpffQtXbiszzTtFJn5gxcpO7fEMlA0FW6yy8H9jkJEsVllFRiDFwJ1DmCKrln1Tuyly70bvLOMq8jvp9F6REZBNi3GlaJ52H0uLmYjB7v5G+xS07RZcIU6lubJbpL1KMfeqAcdQVbD5e/sUfPEWMgZrnwJTV3fRvfYpOsVqmxmk8bh/9z5LGk82bvdZpJuZWJqOMGxNfBoPY1TH0TjSeCwIN3JRwikegr6FT561yDJ79iJouQ4SraEAYZP63X0WmS5CzqJVF9I4LDam4kbd+yw2T7mN1nL3Wbbm/UsKhh50IOwSIdXf9C1/Fz+IH+99lgrAKL17n4VykRbnHu4+C43fITxbAeh7GBw/Vdq9+ywlibih9z5LBWXGd29bVLmYW1+h1/ua/PxC8QT3itbc3HAbK+5bkIVNtLFi8BZwYc7tZwi2/ffC6TGSgWF0MPa9MLEJEZzKYNfymIjgfndHO/xTACfoKmvlufZZ6laykBV+rOQCgdoNRc95jyQEzbyw/Y5doOnvQz8xMgZnmnefwvuMV96eZiKsC9Gg/dDed3ZD0drQlDT4ntjkfaxyLWtkfBYpS2C4NZiepXsP3X7QVvqdZedmbS8vCAjjNL7dp0BXiQWxiazdIhdqmkAhiqX2SASCSNkSoIS2tS49b25cnoWlmDM+I3yL5Kg2vpNudxzV7AsDKDyxTBerTmmJh+6Nb+svNW9898b3u+RSAiLTIlVG4971ChbQPoQPLUykrXkpWZmgJTZGwWCswr2zawEwLNfsrguh1Wg+PuUNj+Z/yjYg0Da249IgDIbAwIvNor1oPhrafy8uB7FoG3tAd+0K4UFU8124tcCUMjBXJn/Pq7CANKl5sYKLifIdlo47sQeXWkQLzTILQm/YDEtmXty/0uYtPEtT/fgeq8AjkJFk/biXy3wYTmLAODs3sffJDlo3WvTGzFFcLJ3kxd15E/14CZh6FSF3Gj91ctYqQvEP+nOJ7mO74fx4JGh7HwPN1ay25O7kaU5oKKZYrBqPwHryXG7olDCA4KPVDZ3y7W++O+m0B8Lc4C6gO67FXXhjwkwRDXCfy+0eItAGxRFLIO6ZLMezc0gQiNl9Ng4C9ayuwMT9/lk7Ur48gerAy8ZBaDCk9OQNdmM5LRymvkF3tDdtdOO8vLeN0metOi0AV/MGV7I475qUXdbU/9K+XJFn97gYFNDimnoFC8EiPAM1igVYrLvVKOGn1G5MWePAeM9qVmSspL6fncWChty6ZyBPc8YD9zjQA3/cxWrGYX8od+8ml81d7vAz0CsvBp22qVzPo611vtdFzPYDEhCbcNyG+0e1ueQy7MHsXk7Kmd/7UBiuB5dA2u8+aMY9maxn/X+5djSimGYvC0fKbw3qNyyKcdztUBNQrtyNbmX5aPF1xfqeYJIWfHZADhfKuG/BpSQ68u1eNIxqDPchNqwTi4au9/jyrRcD570WDI24f/Ulq4G0vSpK4llPYn+X7i22aYyeZUW262P3BNKsICG7L7xiTjc/GJ/U+jO6iufMZ72M3kvpiTtuuoq5eBPbCbJnrEVYth2fcaMrXr4L08R01uGunsUPkhnP+PWbERBQBJqXeVof2IeZYxYCETsnvQExWSzAHgIZY0rbGchdBluLUlml1eg0kAyVQPs+oovG4y/Tep2e2xhoBRkYbsVqehqeZZCFut0W2kIsQLutYBF2GkaK9qYDC0oL0U632Q+Z632rocQBYgBxz402ZSXFX3zlW+PR+ubCrd2LsInNKKS7TJhLys2VzFgGYGG4iPZBtjbde0FqxBo8g/vkJwJg3W8ELUZnOTvffMcn8Ld21raDURNsFhWtaxTXczKV3Fv8dSPAEwy0X4RvbapYpRvlLcvIpRILrWWtLwAFvQ0njIPyLRFyW8gf4cE2sPiE2+HQwzQcP9xLN0Avp05K68/UpJlNE8KkOwHfQiiCdrekrOEYi3A3iaC1S9duOrM8v8VCzO3aLl6yU2zMd/DFQllMxNq6ENpPbpzGrc9TcxIDWHQ+/TJaG5BSidy4ZbT6XBEsWmovQsU/R9cV4MCFtLsAdmMcDER4KIS7KTTNSBDqL7ba2e9pYzRey0gIaE1ruYeH1vHRut/JBi64Necu3k0yrCkXzVy313JJFN+4e+eyAiDpoDSLNK4RIPcriEpz4gLiE0mcUA2rMK2DNV/QY33aoLjrC9YzIQzEgbu270Cgtf2R6SCpAvSAXe08Ct4xKY3YhYmZPwHaNhhzP8CdPPp2PUnyCdSNHm2H1gBluWRFuiw+K4UBNsBlVTCUhdnzzj1ncVkKzEdDdQ44LYvRCPHd2zcIC6blxqzFxNB8cEElunSZh4VgGXe/x/12/GXSMFTgzbIxFo3V3EyexcN4hJtLtHEOFwVTEBqCmdtWu1HzDaPW+MIi0dzu28fo4iKxUmK6VTwEiXJD17snbx0yzdmeTjGORIz5+se99QKC2hDSICCNAfNL2ohTxbpdQY0oPZvAy+xh21iL3SYIksRduvflxKHcWjGdfbQ9jiNQK/oSoFxHvPW9CUiEFwxu57uFCyCWRamAJ8LLVQuOtkWMD9DOtKlNp9wYhPdRDHq3v2m/gp+4YDuE5wLIet1oVK4O4eRfc2E2C0HAMBMG3PPF29dBWEwf9sbCRHhQ9G3yvFgwc+EW1A+L8Pktgbr3ZyI8N5OmrmgKDSgJY158kTGEZ/Lf27nROlVGYG4Cy9wYykr2CXPeiox2ZkUJjrilXWlWgvDR6HdfrXbSudy3IjNPltZ3VpGFReNmto8RswfJMZ9tGLhYvMVIeQ4v+q21vRVZmD1eAr5JkZkLWkhz3/toeFEWVKy2ioxilXK3/7KQGmN4B3WJ8H7YUbyhMwVPzDMJv7vi1XmPuV3Er3gGQRD2RlIyu0w8JKd/k+Zw+mIFJhbTLKx5oRn2WSwqZouhaRg+/jYC817MyAO1pwAAIABJREFUSaBvdCutxzxj5rtJd3UO0pPcgs7k5lZhaIxxQ09kpYzH32nD+m8tTmkxP8a9gD9MTlir5uMeoL94KNSsZ1hr8Zf3LyjQPZCYNuJutAMBoc1Z2+D3ntnm0WgoJsqdI0QyUlxRrqVg3cXtCULDzcGECVwMbSz3RmNpXkK5AoehCZT5V2iVm1w9Cr6w7vXh4r7xWgTjN0RoO2YSBnSuZDzmtyWwTbopw6x4Rzq0n0dh/iQCwv8jqXwwTNqxAWlojN25DgWUtBiLQNtzyToSIQ2NsW+s1TbFzmrZ2SS9GARj3xB7DO2+FPQtcNuEWlBL4xA4TOT3LBshXwu3IDdzYc0w0WroGy2bhkYXLhurWdsYWR7mH2PX9j9Lh5ExJQblMlBArsU63S1Fubp+K9XJPw/Ksq1bb4Fb0KS1wHAs3CIkbkzcgkbvvriYipKieLb4jbX1nGTB3Zt463IgJAiQsSx0/kYrbw9jCojSTOC2hWl1QSzdIohv2D8Lauz4rGMrSvtz4Xgn3FuJkVz1xaRtT2rr9K48YPdBgnrUvdCHpMt8ZLE7de4LgrGdGU2apmEWFwzmg4vGrFKMhiowtYj8UAF3gLJtQn3D6FdbsnCEm+XYxdv2+MawsO59N8tHAIPSLBR8Ye0LLvQ+roHMEW2KTjQxYdkCMvETZq+6sQX0rPgkLJvAco9fCJLDvcWYaENp0aaLsdretdvyVcbJ+zEDJWOTL8TAoma3jIFgblEbepkzxlts2N2cfDF8NDJB9w2Kk3sjTrq7yy/8/j6egGW1O27bYSH7W35wgyCzfASUleAh+NsW+lkza1VszPIRYkkbSt3650HJkn3nu+R2NfHChrce4YYyY3IfoIlXy9+aeN+9mti76/tqAquJFz27oEpCzLWjRVyrideVI8zcn8BrNIt4CdOtJr5Rtpic9cF8GJqpZzVXE68rZwyriTE0ppQlW+vkd2v5tm5iAYN+x401Rgyy715NfL+bYjI3jLGWz/tWE6/lY/VZWYxBiCmOzhdZTbyWjzAbU+lrsYAEizKA1cT3OSCUgkQE67SFdAtLX1cuumJ6qWAMLY6gtNY6+V2unHf7huQHoSbMMrVlVNc6reVb6/T+3beAyLTYPLKI3Kei+i1KoaktZj76QuT3HBCDThPz6zFaabSFOd8FRauJBdK0C6FZTbwFVb7DpFscrs9aPvfSxMay4EOBP6FDPAzNJakjyGritXyEgn/s2bV8vrOaeK2Tex1X5vtr+bYO4XZbVhNvc+7VxBvz+c5q4kCc1bWvJuYZWEdCs5r4LvziqvIQCNxdGZkmlpDZ0mFrTCEROHQV8wVf2oK2tXyEIlQymogv6ou83fHvk6K8TzAt47eWbwv/bii7ONZ6SDSs5dt6EZaPi/ydbgHJ9RHUbGHPFkjdxxDsuRYYi69es2tWhZak8REr329dH4SXfqwfVcxlLLTBdi2JubxLOjRYxLo+y9CYxrsR2Vy37n1PeLrrYNYnXnfL+6q/oHkpjsqOza0mzOvKeSaBMzbzzfJtIddd410zA8yyBVi5dhYeiqBeAP6+rs99EBK60vTosa7culXoit5cRddaobsOp5qMMlOldo2JtocIWCH3PrwjoYBJ9/Al9yg47hB8VNrf3wktC0OR3TXmocZt0BKwYjbvEZuJ3e5KyhU49GAFg7tUcGdd39Xi3wLCz7fryv+6z/KrFNXCLUNXqy71eLexrxSXSba/0A7wCtzdXKFYo4q66pCLISya33RAjr+vhbszOTE/iygdmuVbC4eh9/iELBxGoSh2/6Wsj70FiiANTZuXvpbRkmauiIl1wQBoeHc5L6i3cLsxl8BxGe/mDpUMoymGTkNvT4H7GIZQrcbvv3d3vzSrjcA9yy8LRyPfDTcwOcvGy9jU6Vq4u74oCyc5wsXa8omYnwezB/RUfsDSlcSoaSEXloXjJYgFBd1dpa/RRhjAariycJTlllC7l4WzP/Sux8AtIAVBXraE93BnNUiHEYo23wqCmOxtruCZYO8yZVJvi6cihHxfArI7zTVHkFmjhZahK9DJLarbHr8Uk4tnxEPbnj/YNcFZwhsfArF4FoymSpNUyESrb+WdZ6r7EAuIfcyry5y4FxZyj0eoVpxFvdv5VPAln08ZtPlWrTzryP1a5HOKjKvLOm1DuI59oB1rgmF8ZdMIDou+LZbKUlJ+25GGIsNc1pVGLjbxPn+z9hhpK//ck2hhjcyJKxouqviVdduTvTyTIhPQe25h+pQbi08x7xEYZSmln+9Tj9GFcFAme+5KsbE45S5sqzwCX0pq/PBbQHy8zhy7wWYCBZzM+FbSuUcrGSRzu8c911SBGbeRtzghmhn0pBOmYjLZGkxCGAjAdiWsQIcmurFKIN4Yxd873s07LQqNSQNa5IXK861pdQy8p/d6jpaSDfHvbWZmURCca7MH13gGU7IihGMZ0OKKCdD7PqZZZgoDcTtvHJpYgRb23HZMLJ1OW/vOHotMM4f/2sq6NjwtPBosSJGbaI8AnSQX9hKPirsIw579QZh5GdYLnTqgyLOUaFgpew1d5uHvrA9XdZEC1owl4pLbRFzgrKQCQTWGLYizZvg193nLMVh2VpvXcGPhWD5rZaN28VfFYOhKsf7kW0BMBFNaMFp4++/SVjSqPYxtduYZkooR/Xs1KmbFMLTMXRdStzxuxTZIE9QRCpZEYL6H99BgBFWwu3UEFlVQ6J20YMeYGZs5chsIKV92QY0Ih8AE666BsHishPdWaeZ94gYMSZvVL4qg8IMR1d9oyPaMENt+gvgDPTGWhTFPgS4mBgrlRiVU3WMNWTOuKQtpnhgLPS0yy7uVdcZHK1ofmvNZC1ipXuPN/fOMtDoBpsDutRU38CzEmixFnkNnjKCnOdDgbfxSep4TCBvDonitLb4wV4JccznuIiXHe6EItxSCxWyt7t7JvYOX0vezmFAEFMx95AZrRbjMaRUmYRfX2C8hrF/WWVGQiWEw2eKh/BaTAeUZ/MK3aV8uD62xGgFjILggybsW6YrpBGOsyFYiIhKtWTeRFTaT4vbR+hap9xEiLoKgyo7zwq0xqU3IegMHzTfP9hQIHaIjLmGql5Yxy660c2+erCAhw+QIjw7Nk6tGK7EwtLP3mafnMCCXiWb0XPNES9qRG2WstGbzJGi0OuaUvWme/Gxzyh1jhSU0BNECeooAbbmz5imGIRQEgitKo0ohN88aV/MKWO46mpgn18b8WKwQ3zR9NGEd0Mxvm2fWgpAI5KXIm6d7hIOAitHMbwu3jJNCNPbm2ftsTKMFRbO1It5HmRtX8+wZa8Ltxh9bzyRuglQgVM2zZyhmGSyx4o+9LQjNy1dHwD3UhIYQsNpguY8ew3TwLARk6xEMzMCZ9vsoM4xE2PjzK8EEo3Y266J0NiJtk+ZpQsZJcBB23Tu+JutkA7RjrHtG+hgDW+gvOk8a3jwRbyHqCCkmo92/6DwpFEE9S/KVztMYtqipeXKP7/U0T1k4/vwepoMJWGJrea/n/xvzpKHxGov6zpUZN6z1vOdZWQZP5CudJ77deMznPjRPgmY9v+v9IcGVzb7O7G7c7TgSFMFXFXNMPZesjuTLoAWz/r3f6Uw7cQsrsG4At4A25+7shNpIkq1gtrd6zd6Nxeca7FmEoVJZAe7DQsdZJuOqa+PH5knz0vRowxLsPGvP499fdJ6YA/OKK7yv62PzRCtacTN7zZNVohVDY3uneYp5nq0nF6n1LDEggYBOnvmi8yzoZWHu9XxrntWQc6Pu9aRwCQmrs/OkcFm3r9Y8JUwkngjPWqTWE398013QsDu0y4LUELrskcVgqmpNU68hPt7d5YNpFQBxGerc6F1t6QvqtkGZe/VitUvLl65yDvOzBBYAs9Y2xzN8YNkWpne1YfsKBHJRyu3UylR80XmGERMLfKXzlI0zz83GYRwBLn+ca7jzxJgY9iudJ0alrGqc0Dy5WXfP284X5w7WsK9YxPo+m2f7Sd6/61na9Ks1T5ZdLCAe2URMG58syVdrnhTUDc9vnjyF774CIjuFEfmv915CfUyl5viygcoqdAKJuPszld9nymUXqvAKhcmC7Mbd7mQuFMLCZY28c/PdmMI9JvE+F7vjpm1c7XnutLQA39jfmich9q2yV9+YedKsFjdtuC1dQ+8uktYm3p3XJ+SsF2Z/Nk8CJ6i851l6+O64X6d4mDEoheYZpIiF3N7A1qD1pPR4GsV6reenzJMF2TQ65vdd87zbIAXKFPd8LecZ8gLf/sgVkMWvWDBMIWfuEgDKlvC3d5dTEEqDY8btY0Sjc5UEwDeUJIi4+8HSfcP7pRPDxOy+SQVQFmmLjPj8Amc70wJZ7+4sizYgWZWtF9l5YtC6WhiD4F/mStC8m1+fMs92kTGO7E+VjR+aZ+fEYxxWVBDp2nkKYGnxAuWwXVzSupp7ZiEW9zxZYkH/Pc8tD7BhLJsmoynGo+AE8vd6fjXnaR1DXNzlDV9knjJ7eDSY+6fMM+zeOzT7Cgj/tVLYtvC5Ugub3s5363ox2QtutNlDK3HBboyRd0sB8gEFjxbVBt1CNRZl6TvcNb638cngVO7pdxaakNxwkQq3aKV1MXae29Jz51mlYPsSuZjmyfRzizD9h+YpG0fbsoaY2eJ/bJ7GU4qTy1gc9qF5BgJFh53nQld2ngsG/KLz3LadN/J251n9ieD7Q+v5ReZ549mapz2lLQz7lHnmYtoT2vX8snmugHBVTFYcsB3DF8HKJ/S7sETrIiz2Z3H2tI4NqJ5Z01l5LhduMV1SgLQm7X43SV60L2bnchjvYpcEXv5m42dbbhI2pprA1XuLpTGnD81zMUD/f53n3Zz5rXkualjmy+/Kvn2ReXLFxWFtvu167pECX3Q9t1IUs0sAGdMWRO163vO0zvj2Xs+vZJ4dT7E9m83ze66A7ORoZLuWfFEBGSZnsm94tRd3tuCCwmg85pml4OLQoLThzaxbiLXNihcpW9ars/JWKBd1a5PQOKVNFz5d8E8zw+3sPI3TPAmX2MvzfnfPswIx8dfOc9GqO897Efd4iLfmeZcHLLN+JfOsc+Nb86R8zNPvvug80UlqltvxtZwn5cxycL/to8h2SQM/W8/mWTwl+2WcLKSk0c7zVrKLlZMZDIK088SvP2YFZGuTt+DHLq/f1bws3D13Z09q2rb2b7k7mJ1vXcBKS9hlxTT+4f+JPfYEIVk1wWPn2skuiEkI11vm0W/FP2ALrq0r2YKZnaf5CdqDHrw1z7BdBPFD8+Sbg4+43pqnjUMMIRN0z9PfxSQfmud9Dsdb81wY+z1PzIERCf+u587zLXeHUO88MSY+spZbwHTPE/MGB0JD86RE3lrPe56VfFO8oYC5r19kniD+ewrAB+eZgAiqt8RzIcsVvAc0xOD+28A2kJR5MEBSeB/BJS2HKPxkaNzqQtaf3foATGXCtIGgy+ZhadKaZqtVgKOSFrXju5WOdy16BUcCTXsooUh3nvdxbgJ+gT9/GoN0xklNlJ/N0x4Et5Cf/NY8b5RtB+oImL/SeUpRCqLrNlkCxFruPDcxcM/T+qLPh+Z51/lUUHbPc+HxX3See+yDzV7u1L2eH5onwerIvE+dJ36k4L9sngnIXZoK40OjdCZdNcabcuX7Vxjj7+sK8Qe5ZJ2dETy7nfgayq3pfCvlyoXbDSgMGAw71+2hqN/5ovxIDL0bUNVgC5g35crls2NLuGhfvnXdQnKFPjRProB51tgsV6gd6nueBPOtlCtF8GyeskbGthuKlfqypl9knlw+vj3LfM+zjTHKZg/w2fXk+phn3Rl3nrmo1qD1/Ernyd/njn/ReVJOdaTf9dx5ymhRlK3nW/Nc1/bL5pmA3LXWpTxJJh9vUauZJAK0rpdnZBps0TPV2+fIxhOXTA773rST3xfQ2bAqkPeuzhhEbAOvp1OZBszH9C4MPBeDRmWxZNZcmV7vWddr58mH3T5eH5onJgehwXR7GGglr1LEO89OwjJm81xIiqCf5jJPAhcitc3J5rmtlXIxLPpu2n1onrlSIBY7T66i5AvXaF1MtPnYPK3nbtr9rDpPcBxe1H246/fA4FKV3Aa+2XYyx2SB77bjHC1DoJhk8cK2eGR6pXdv2IcAWNrPbvjdMZBZ5bsaQyceWZyyUhhjz80o0Cd0fNvt+IjZpEdlQ1ZAaQn3MNZb87zPM6cN/Q0g8Z4nS1Td90L/y77JDt3zlH0zJ6nVZ/NEU25cvYkL9MFuIIi3jWvzBMnoDEk0a560J4X0bD2/mvNkZfYUWWP4as4zrW9DeecpdU/RvDVPitJabEM868n7sJ4U0oJapafxLYW7RVzvLABC2lgx0QUOCiwtGC2ylVoWjrax4whCsX1T+cAm4m/bDY+A0HQEhN9fAzoEbRcXjH7rLgRxUnWYY9vWi2MwBgvGIixwEAF8h4tI4LowrKwQLbrzNB6QlmfzbMfbd+55ynzYN+F+1ToUfNq8COfO03jt3TS3DrBsbKy0xeT+NM/g81zV5imm4GYB9r01T++UNvUbPvXiz+71xGQ2gJsnxUERyVbVp+vZPH3DZqoUO4H039ys8Fyd9mWeskWhrp/NMxo0TxZ015MwUyZwY5Tunu/SPLlYC5I1T0rfPtgqInzpGbyLznW6NAbzFO+i9ZcchUFABJYG0K6tB6BfEQksGLRjmzx7Ga1uUibQRQgwh+CdCxFhLDbNTTOKGVbjC+Z9m5tCcgmdy+LKJnkHLRK+iBYghBZBpkpQ6/IOAiYGkSLmz1YT4tkgzJ237RnP087mYtwY3TxpRXPzHQvPlWqexo/IXCnBrtSyMZqTlLjf24SicPyNkBqrb6BpZaa0GOaVPvYcd8zvjNXmFfeKULM2NKV5CoCzQGIB1t08BcPiEIG2FLTfNE8KD+NScNwfWULzxKxozAJTgCySNfAe7zBe46PMBPEE0rzQpbJpODaJFYJGSGprxKJ6n81VKXPfCq1rnt5Bs5vrnm1unugie1idDaZmDfzNnCjLLvMkAOD91ieGN0+Kk6Cbz9b5GJf0sUzmttI1zzrti4eKnd9ZEO6TSa3Gl5FCCC/piN4GpmaBb3+bVgsMbkITbVNoARW/38C3ZLM+XGIWBN72/Nw2ks61AT/pwsgmbgysSM+A1WPItFkWqgo2gofB7A10YSjCLI5YKDgouqQFjbKtSeuqwn+3UFy9mkETRq6FDUjmu2Iki26RzcX4JD24pjQY+mEq76PF0c47KSxZHBk+Qo9u5onhCCfhI2gdfYDhaX7rVDbHHOtWgoHRbI9ZoKlZeQK6B9FIubK+vIr4QQIDf9CsLIZ1c1k376wbomrDzoKhWCkQ37ARm/U0T/MWu/D5tzQaz+Eb1nqbqJsn5jVv39o6JUrMb9FlKw0JGAVI2Zl/F2UHwmKOEjdZSvcpa/9P0N737sVA292jF5X1ocE6V9q9WjViXOZ5mwAjRi319/gAgkMbRfy+0fHImGIPjay5s/oTi2AXvosGp3kwxbMz6mhsCxkcPyiISW8w6X0Yml9vR3jb8ndcGKHZzvC1O7L4pVO9p1JWfrJ7W71m3rJh4pG10P4fc4GybHao5hNwRzVfa+6EERN4ZjuhE0I+tP2qLRtmBQg6wVGxmbtVg7rg+Xs4Dw1v3hIUNe/zfXQi2BUmdeBQu9UsBOu9xW/VetD8LFCX8VpHc9nyhFLELKc1r4qzwzbRvFOQlx8IH35daDwLTymyVIuWDmZv7cUge04N7Jn3UOKduvu+fsGHxRYdYtLeB9O8NdQWBvOboMXwwpgEk9N6CLAC0o4wDWhxA5K1ARmDVfEVk7Bgvr+nxQqOCS0T2aHyvh9WClNg1DJBoXBpZZovLdPGlf+vOXZED/7CHdl2/QSWlocD2zgCk1hQ71mwoPdxQcQ3FmS7wncOt7lxk+q40QYn5tguMLWxIXzb3sY36ptMy24yowZ6tOh2gKknLlfuPvuQZfZdyo6166onMcHe4y7qM2wMLI25uMRK3BlrvHtl7rEyNDxLy7VBG1c9hv1tlQOr6Pfmt2loz3APKQAu2LaHakeeG1ZrWL+vfy8FxJpVNkEoKQyCtb2m3wvI3UsqOAeNYQLB2yuFZTYRKxO53Rbf6iNFUzGRMS/LAjZtQbbLBn8SIQSB25SaWxMq9kan1i2PACNW422DSXC3bYzCXXGh7g7r7cz6vsA45kU4qWYMh2FzQQJjcvkWLLjHDJszZsoX78x5ArInr7bjzgfeflfoISajHPZMeoseiprg2NisGwhFhamknLdbfShfvw897T0LIbFOxpsLW0PBu90Slwh/iC8lRzpnpHPpKUrv4E51BSLVB4C1Yv1cdVrES3tKcEBNO/a7YbutcrfBoHeJz6wLht82RvXvNWZjq9wXH3P9CCKF/j4+aR/k7q5d5726fWQpsiwsCA0RYK22NgL13RG3MPxzjPiuW/bUBtcziUtlYDULCAqB+LuptpuZfP09xphl6XSjFbZQmwXBpfC2lWr7A5iX+2EhpKRLMeY/Z1kI6jajrpEeN2aZl6k2FxqQIoBjqsZeYM+1tYhhhyxs2DSKAPO2e79Qi60HIYRcOIHnDXupQTjGr6Gdb4Rm9pwUe5aCEGJGa7GQFc/wMKwToQlj5++1fDWftRTbwd5GLCH1LQkbgiDuzU2ta01KGl0kYypFpngkGvx+ISLoiu94LR3z0JFx+EZsQim+62/1EML43Fj2DJHtDF9jwHdxZAKynbGLAewjLD7f7+sYaEDLvO1sYhIMRZPSvPWXEgvURynNGyqXidzKvoW2YCxMhDDcLT6kSS/gbyEmCL/nhufe0YDLvFlCGTnfQ3xMsQ3o7i7q9bYVVNc5EE3sZlMo5ryadzdfl3m3SfXdu7Y2/Sw0P19M41qoBYUjWWENFrF6HwcQVEeQupp3UdureRf2sx0R1xIu2tW4cu8oGWPvOD5uGDdYlmqL3xY5IbvETeaGuao/IUzr5mxv5G2ZuvUuHZcgBnoHMny4eYsK942EkNC2aezvlBwraLzbu/e9gHQMG7dp8SykGQMxey4vDUX57hzpR0C8YLZtYC34zfRuL1yZnUzvjXzljnAnMMBiurYpMoGkyRF3hXDHbrzbrHph2dvjdc/bWAZgggkk2lAWUtWSFDQuYlIkrkUXL4huQZ40lOdo73VHBe7LvNwBgSXmWli/he8osh17MRaLyL2pxlxygwsjxri78e9BMTv2xURJAUufstIrhHfjcuBCwbz07J4LUozFIhovi288qzSMvepOe0o64qD5utLomztKGJd5t0n5FrSxhGIPbtN97AOlQSGziCkQyQQKmtITa1HwePDdRmIWZFGQXoyZmbgtD727aUvFshj2DtaF2CbO5doF3HtYyd26nuB1NiFzyp3iSmxX89XC3IBKb7c7OY1boZH/XhdiG0CvC2Fs9ZddmP4WQ+3Y0W3h0utCLBBwtfC6oAvj5pt7l/lyXdaF2Lad60J0VBwXFH25EtyQdUG38Md4PW9dMcUeq7CFQ6uF1wXdcgfMa4744+5uv/D6Hfv2cqZsxKiswvYRvhuB29sRrIuvFn29ZQMUC8HD3OuCLpI76Av+3oI4NNkzanbsW4D1via98wNptLUmXhQDhPhtQ2gZAMPRDkwtq0EzWDwmq4KkZYA9aKcFDCi4PWC3sjAUsW8tA2xhjnfFAAiylWc0Gc2AKQT/AmRCiAFoXpaRFgtDtQf73F3PYwABNp81GATacT25CBYTI3BLl3lXgRhvZQbwUFtOzBIbL622CmQZYBXIMsAqEN+IAcSA1qPDL9G8jpMCW24al2iZd5s9e5dMF0Gx51TVqL+bM4ZF260T2nhkFYhsYL1xV4F4V9Wp1sc7ub4ubhlLha9WCLeb+yoQz3RKAYW3PRC2Wz2eEk9L0OzBPj80C8Jd4B4QlC0g8YF8SNbERGj6BpsPuUjcPSVqS3c9I0jld9NQlcr6e9oLwQTHlbqG4eJL7vkP60JsPOJddR0n0HuUWjB5wfIK4ZrhasI7ghhjBW4U7IYCkCIVCzD/Ww+xxzrYi6m5G+ZlAcVIK4TGW8GPYL3jGPy92m/rsUKIebkQtPgNzxa3YDzxBA1fbUtd+2lmLnPtQLcceg9C8o4O97xPoIp5CfQeOFPXEfPjzoaFo3xoeGu+Vtwcy2iJJ2rm5u+hv71nhXDjjq1E7DBSyZO7PKNadhaJ+9VZlhW+Edptui6hgUcJyo/fgqk+SEoxNsl18dExNqZcpuavmzw3i5tQxd8eesnfJVT1ji1o5mZgoNKxaV4LWBMG307zYrQbJl7QbH9im0h7J0aXi6cp2/tI8zKhfh9MZYNmDOd3C42gECxwltC4CAq/2xy27iMYvgwLTbtNuav7sDCsGI2d5hV8Gs+CEts4o5k3KbAnJq0l9K63DmRlBWheQkDZtDHaxhnGWiH0rjJXGA5N92xI3+VtUKz1lHp36OUjptqMVk24MfHGsL5R/QyB34NOKTHCIQ7brif1RMDAYpJtZF3mCi3NdzvFcMPw0CYFKvCjnDej9SVlGysgWQoE2XPCM7FcpM6AM7ncHC4DTb+9cgXXBZv7jUxsbUcTwiyFSRG0zvPrwBqulkzbghazFAJBCx1TZ2JtBm7XccImsBOMEtBS1+ZCkMOCLVNnKWhaAXaWpa7igsathyjYtHFIA9NGXbk5mKQYy718dIy0u/0shTiQr71HrnlGrMIKcEHKdPl7Pjp6SRK0J5KlYPEosKBArCJXwxpj6t09z1JQNtsdPR+dqy22kQF0WQNWgvJZy5KloIis0ZYHZCkonD1+os4zxmB+vukiZMZrjdeyuFcXG1aKIq+3b5bCHLZTTpbC3yg2SrqLR/TuyOhlXguB6XxYBqMLozNNGGfPWQgdaSFu2DntyPUw8QWFYUoBscExYTF12RwulkVktbpoPVqKj9gxWu7RakE5yij5O/9b5iXoFEy0AAAgAElEQVQ8UG2A6hpPSFbzecZCcw1Ym+1GXlBpvDRkyOWUgwVcJvEuMZB5c4EWBW1hzY+AbiNvGl2QinFZi3L5xUAUw30OvHUigLSgsXR1LAJXrZO53CsIZqHvYyjEQOZtjhRVVxAWMd4KDgsrJuCGYdQKkoqBuJL3+eoE3/usf2XIvtNpuRSyrFbYtmIgmc77eAeWmeLA1FsjE4TFOi0mLWGzrnguPF4xEAsiecFqdeFfMeDXrYB4mAnDPKv5yiuT/AprepHBC2y4ZLRtl2BIzMINCQ7unvdL19I+CNrFVNLiFtAEw+EQJkyTO7N9dDEHQnrPgiAzkf7Or69DvZhEoM7VMN5tX2q80rAItePF5P6fRqrVEEHzTm6jd2FE5r7LNzBdoML+LhUZNoqGRR8+OItJ8dgZrg/V0leSxHi3Yz2XwPMYilAEghTjsB7eaa0InTFKpXNhBKwYRnq2S/qVKwOoxxqHs7IPJIUuTdzhn54plQ5q1MnCvYvrxe2UXufq1Emf8jUG3yHYwdYpPEG89c9F9y50kJxwLS7L/7M6FJU5bHkEJWps7d81JsrX+kocLb+7zzpaR671wuwp93fVpvsA14r2JZX7Y9rQx5nrLUDpeCsCxVR3ngNThvn4e0x7u8cWjPk1AfcrAKo7umDVJlFZMhMgKP5OYG1adr6IRcVc/EruWIhS8RCBZh4xRr42LW0e3AExFreoIx5odkLJgtCOGKnjw7hSmIZbRNsROkQlFJ4hmBaXdUUfAoxZuSy0OOJ37JmMmnHSTAJvcYUxiG+4BbQli0MrEyRMyX0loL5Lw2Im3+TOYA4uTUrE32y2sUCEiRXGTKyCQBXNaFFMT4vS5lxG77QWlFdwdutEADyDLjQ8S9nRbKwGBUA5EtSqOqXMrQcrabztn6EFV4ebSkGGsCV83HHrLMvkO8FbjL0G3+YQUpgip2zMFX066hnfWV/0R9+O6sZHeIhFtparAM2HNeLqB7H3e94K+v7UBASTkkgSDs9UVZsfk3YakebJnPo74vkohslH9HdMQnPxj6sd8Hf/jWA0Ypkwf8e8NAlBW+RwDZeNjZbsXIpMObeOK5VLAhZNC2LWNjBXE7MO/Gx7I/ZKXKAH3k8hEIw6SdI4GJ9laKfX742Pe8GNQmhCjz6yZRYNw2OGCptoL64g65MF8h50E49hLouxh8V4N4b2LWtSwVUweK4Ai0LjdgovjYuBF13NlWRNOxbBdykycZxvssopEH+XtsWI3rVgU0zqe+iHCbu4fcbtn/Us0I27Yz0oig7WMV6WhIW6G1azumIUwtJZMd7vee/GM1tHxHsgTNZy3SzrnpIqCWO8HQxFCHcd3DMvSoxgb0EWXvqGBKQdUlp3m1N3+qiFYjp3AbzYBDDqtuPnl9Ne3J+FkTOt4guLsGWNpJ0wmagsSFf7MfZXdgHaGOR7I1SFMnUo6eyLTHQ73zT3ninoOzQoDWTx9vQksQ2L6hu1DvJ72SfajtZdS0eTcbsIFo3eFXwDHb0/GD4fGc0I86JjK5k1zgXZWScaU6yw2KIUmDVjfZdZaEsLL9u4ZcEEljYW+O/JS22YmgvBzT2yXpQVi7bJG39jeWzsbs+AFBgLcFdPUrwVZ22HfO6Y8YpXO6c8BcYDoUQ31mKNuFncry2iolT8P89im5/X3oki2CPm2v8TC4tFKsPt6LkfkoCUAuXC0AilX8POsBbbkxfD0hJ+x0RtEwI7pTSX+7sAtDMCE6DNFBkYwfONhWu3c46ZMECoz2rV7ZIuE3FPaBBCvkFi+CoLY1HLg5feBdEIVBhjs1YsAQHaYxhoQ26NRZNCjonKxtSwrLQ2bUgriQ0Whm8hWRnu5qJ5O68dw1A8VcPl93MJtnm3RAS6WHSuEA3ZRci4amLDXB332mAzN65m5zKisXmxmPihw4baj0Fv3kIFVgW/+AWzFh9y9aT2zWszkqFvKRc0r7S1pm4U3N2FnoWnKL1ra9KNU/bPva2nCTZEqbE4eRfWnKeAPkF20GKzp+53FMf7nf0EJJg1LYWopWzbBSXdGLPgvXw0V2mPi0YQmhpT7+bhnny66FmDbEON701rl5oMlGexZH+4R6528JnKICL+HviN1qrDor8Hn/f87qRyzyq5xfgYwLX7DDQtnx1dXO3K8uG3mwgmZekwCUYtJurU1OpKUjxtbnIjKJtSjKyM+Ml+xp6GG6hRenY3+sr+sdbbs3ibTS+0xBzaP7JLLw7pINTS0BiXT54Ftr4E1hzq3ew9bQyynNvoO2SsOLMu+n5fPzGKqtOA/b2CPdZjj4ZeaFO9mbPAgSzx5aazw8IVS4YUbvOQG78WOAwXmlCIlVa/3/BNQIJZIya3KReorX3MWq9bk9odza3/6NBO5lsQ12m4/FgBFKZkGdooWyLccO0wWQLArdSjPYyRKV9BiAgYxaIGTwg+L+ja88EXsoEh/Z5fvjvVi9dhMQgCM72tQNGjxso1s6vWWlyD2CznatPg+ua/G43GSMAF7WKUqhAxHbNPwy2+rFOJWZUFNy6ObFuYFqhSYBRGro05hHni+mzaM7AgK0RZVMAWyhbNCFUNEip8QiPvL6XdxhxlsDU4nb4rBlj0tpgoi7Kg1cUHLtA0l8y6cq92Zz4sG6u9p+sGAqW0t7/W+8aDCUi1DgKoFYQFh60gEBzahCbcDnorOCsIFaRwxRZqQXAEaEzaNp9ewdmeu4hQPQQLsoLA3eJHC0r3uIHF/2A+FtKiLmYn2DaBWMHJdarrZCjRdnoJwgrOtl811nZ3LcoKQm36LTYXqNgrwXF/BSHBKY6qEo/gsBZcr0XmLhaLYvJeSnAxbHuMgaRKnRi3O+IKDmFdQUhwCNMez0xwOu990Q8JDiu7grCtP3OdCMQKzgrCnpsupZ0grODc2C4Wy7pSUutFtDkeBKe+bO/R0wnIgrVWEBYavRZhBYcmEkcICDGojBfGWUFYwdm6hRUcgiDmQTCC471iioVYr+AsRGQFhz9MSJh9mKssDmKsICxmZwVhBWe7ja/grCBU7WfsxRBijhWcbXG6Foe5X0EQH/CL0XotwhaIrUVYwVmLgHHaMV9BWIuzIMK1OOZhvWhhwlfdhEzQWoQsDgFZQVh4OsERH3GNSv7IiK0grOCsICyNzacSWcmCzntZrN5anAWHruBsz2frsCDQPd/mPXqagDDdTEw1vSsIgQsRgyY2AX7eCs66RtutfQXBf8uZE5ytW9jDbLZYaV21FQQawPc6/7vKPC7OYp/2rJKtwFvXaM8pEUxbRNpv6y1Wu23T5y3M2hqHFYRFxNJyMiUyLCs4FmkFIfCe+SxaVaaOVaDppEoxKo2/536sIGw15NJ462gWRLiCs4KwtTbbIX1h+uZAgFkebvE2QV/XaLuwLwByUcDGJ64kNCs4KwgrOAuTFx8HIVpw6AqOsSYI9YQr+N+y8/eC40cLdfcCgmACtO0KzhZFCfBkjRBjBWELWhBdLCPwXMFZQcjf5aqtIOyiGhPCsyqYbmvhEwRBdEeU+X2CQAgWubtI5a07WUHYir0VhBWcLcxawSEIBcslB0p4JAjy82KVUq8JghRoMY45sMDobJe95AABenfy0QNXxiWUSpc1W5qt4BAEcRBBXsFZUB6mQ3+x3QrCFrwZU+BIGbbNmiUIAn3uUynZFYQVnC1jWMFZQdjzTVYQVnAIgnWvafqCaRMEca95lDVLEPD+Zs064s0aCNpZnndb7/yu7W6RRWAlFpWZIAhmVnDWItQ8GjFWENbirCCsq2Y8WQQMKzvSbmjBMkJtujlBwECbbkZEGhujYIqgEgmCTb61OOsarcVZQZAj917xAUGQEhewr+CsRcAEm25OECyiRSvY5SZhKvHfCk4WgT+8grOu0VqcFQSMKmgmOGsR1lVbQbjr7wkCN8v+gfUq3ZwgCPa9v93nBKHumAlIglAcVOJkBWELolYQVnBWEDCydW0HPUGQ9t10c91TJCQ2QZIgmD+L0/5Xh0aZ43vBISB37bXNF+4WRvDyNm5IIa3Hd1/tUeAnnlhc/RYcYQAxBjfLVammb+zGTf6rBakE0u9rO8Ncku7SpQXLGJF702TrhIGQnXnnPYJlmkSWAmMGahP4YUQLaMFq0UOLcDlr3ra9c6ufsPjSr8GrC5aNhQ9e47u6uIiNtr9T7YRYNDFXKIM2GT1POdVBhiCgmT2X7Ya+sPKSAzXQK+VO0GQFa73UUWhcZ4qvBuHVxVB+GNV6u1Ke3KBFBdeTwBwwXX27KmEWmG+decpT0maP3dhzRLYk1rcrF0DfbUyeF0FxUNAJju9xlRiA7ZqfF+Gdm2LH59xfNHlfR0RA7vRqO9WyVLvPUNmpIJarU51FKNnwNovWrP0KQbCb3JUrxkJYcFklV7XMgv0lgv+3AVgWrH2G3AraF4Yn8Fpn7yHWdjmhvf1G9mvb6gSbMEeMvB0VxSYEyVzskXQZAy1vERZejZ4Yl4BIabbPUI06OmDAwJIYlmCgN+GHV3L5GxrT+ms126eBdSJM6NTFolAUxrQdBSkoioHVW6R2BW2sL4sRujqLEjas2hXvoDzRdFHM7dPQvgtPL4ax892ResZKuKw199R8WdQuNJA0EA9SaF1ZFIpoQZ21N/INwgmm42qfhpXviDV/T3ni/a3xwb+EiZC/R6f7ER/Xy9KAnZdgshY6lG5M5LfcE8zRZUEsJEapXYt7CIsRZEbqmeTvNnD4ghZli14qnKKRtxFYzQmYWs+kAStQwhjbgM3uN01BcO6OitwxjLfta4wJYTG3xVnYt9iLy4KRV/gxkaAZURf9bAdXMG4hWFEugAsTGW9d7APflUGSZRNzpAFrtsCCbB2Od5kTNwA9tuUmN467Q0hCDPi9NfB+c1g4P2VXq9jthk8bW0u8sLD5so4Y3PvD5omrKB4ZOfxUM2mWGO2CwNcc0JhyhzqEJ14izLKK4r9FEROYIDIEoausI2HjNnUFyyeYVXa6R/nZacczaFs5RH3BfP+98BOQNrmY5S7Cwve0mDGje8wPTSeQrwFcC2CXkiuUOfZ3jG6HVOC6eC1EZzkErou9sQDcK1puaxAsOIYXEyz2hrZiVrluhKieuC2ABUOohaPTmjIXNM5CyLkBmLKamF0AbpG4a8eaBaq/cb83L5odc2z9SgvA7QG7qIul542fFd1Og95nfARa7LOd2s2Z4GFEm65dhJZyYLG3vgEzE0T0XtBf/cis6dauoD2mhmPb2pWaIPibtdgu/VxTAkoxSLN3iUvMjZtYEz73eA9QAxRrO97+bh3scXHDt8czxUvLi29XgYkfjR2/VqrtPdxmioFnsfUh1TGh+yowz7Ds/sYqv0OO+1G1BE3I32ihbcfvHuk0YJK9fXFD25JK2ilYBiaXPRED8Olqj88S0QB8aPfqHG+Po6bZFro+r9w82TDulLRzWsjfTVxs1LeME2P6PaZGMNbLxeWwIFwUxMbI1WMwqeICvjilgJEwAWbjYsGJyUqxeiweBmddCR6rh2H9zT1EpjWljjEvP5cmplC4FdwYcZ5307wYhPBbGN/AhBbXe2Se0Eicx1oQIH9ntQg47WuduGC5YpgNvc3He9DMOyk372dVjYfmRCv/tq7iP0IcfgkKQGKCpeIWZi3MiSLiSbAkgUUpQC6VBAhrRDBc4iXzoFA6NcDfrRFhoCzFGzWSRkeKFo0IWghbqWVjpSxsCgc78S7rQuB4MvGZv5s7QbOftcd0UOJ5I4tcl8TBxxQ1BPGXFZD4m4lyY/jQmXt/p9lNBgH2PAYmzksRodoPv+eCMekYe9/DFbJQ7uXb9ns7oLRaBVP9nYbg/xZE+jsNSUMTEFYuVwYx+K6EcDUZhmVevScItvcgOBNsnECKgff4thjTnIPH+70sCOGz4MHj/Z2LwVqaG43ceygbDEnrvW+r/0h2CKzNjaXr4tIKFmnG0o3mhlFpVgJcEZhnWBkCwI8nFF0EEhMQHt4BC29MBJtQSXhkxTzDQmF4rtX+neCwrIE2e4+5U65b+Oa/CZLkxlp678eglOzGogSUwuDFLAzd96wdy7NgUe9BE//UZd7fvJOyoti2gtU9AoO+C+Q0DuNnXTb+qezDWN+5zXeFlb/REKTTj9cc0yaknNaVL++iPTGcRZSm7JJtIADchzX3tKtnMFHYf8/QOAJfkwxV6e/8ztr1rw9rLHxVBN7KMsJirAiwJyzJZGAmWY/OG2nhaB5z2FJfRKWVuQUyd13Gjflo5A42dc88/d63t7rSIvstK7SFaFwnisM79rSj6hMW9JjmxTRbjoARWWAafWvmMTGadaRaiogAWF9uxsLs21hjYbfZM6b1PVZ3gY3FeP69WUgWlFUgsJRmR+Cx3taUQFG+KRxCShHhwz2OgIdSJSmXLTefsFtTPMJtLKlQJpXWp9hTRO2owxjW8NBa1QzPmlFoueah1/G4mPl9Pcis/7sf0+4I1Y51DMA3Y4b29CYMIK1HMy/s3Udod/74wt4tGu2+aFUS7T3iiM2vc6P4gvzXbTbc4aICt0Vh0jyYUPBl7LWxp824Hhhx0co0D4KLSzZTVDMDFmtPng3mTxAwQ21UuWMsS9o8BVLwyrXiQlWRx/WRHiZ45lLBWZu2nXvRuSUxAOau8Zo1KV3K197TbmMA8+Kzp0BiAFYEM6VAajZNC++xFgXllMume0uXUyKbzaruQjyyte9tOFIKBDcF0mkBFa2lQGoZSpC3TiPUAlp2njo6lBInyKtACAVhI6Cbxiak1hJdKXUumwsPs65c93cKhOSaSEFMDMN9sKgJQgzjgxav7iJ1meCeiBsqyeVS+P+OQ+jvGIaWJoDbpaQNOcKx3UCCcxMmrkp1DTFMpbKZzzSGYHqBjGW7uI+bVqztDTfRP8Urwfn9dmH+MQxtuDv6NcLDcNtFniKgoQjCppWDdrAq2xU9hmEZdz+hTocs76ZLw4dh+FUIAQ65TdzHziSvNQ+3aZG5tG7VkXushb9jmNqKlqH0d3FGexVVjgYVEYeyVnkU9ULmSmH6FEKoWcwpBq2mRPzBjewgHYrQFUiW5fSNUNOqJzuAk/uVQmjzT4y52wClsavK7PehRfDTO4VAQLZeYPFDCw3YznVt2Ej1tt9Ai9d8mCbbptebJdsd660XKY9OQBYawj+nfQjI++3/KXQhsFsHUTse5pdbEVy81pRcxj0/vF1pC8zCJPh11xMvreD7O98X4bcOhnuAkbhLm7+vJy+GJzxZ5BiJJSI8CXiMJBjdnr01r+bf74Yb4eUmWMyFaxN2bggXZ3fn/YZbwirTkCnGOmDa6PWtskH1WcZ8u+EaI/nGNgsPVUBwtv9W6Ni8iqDxFASrzoPAG2WnQlgQBMqqmvdApYRvTyvmmmNyrh3laV1dIQc6M7KN5FrlcvF2lx3P2K+SDBEHfh8CsjDpRawuPGQh0IvWTCP5sGyBiYsZFlBWZzuMjDFMgsu0MPnqHTCkBazAaLvGLwSkCrHqI0qPbhPjbWOfRpLpWGjDtrKspSZXb1G8NVDjHuwRDrtbnUbCUItsjZEIwUJbKvpipbdhWx0mMQ3mLhCtP5dYRvyTJY2RuAjcrxi7YwmsrTF0SnHt/60hQWs/IewWwel4AgzWjro1WchOHR25WCx7J0XVOZGA7NkjIZApy0VhxGOykGvx4zFp/BX84CNc5rX47fGIidbiGz/elXhYi0+geD2yrmvxAylyXd9ZfAJisRDdImyb/e0Nm6bCYAjI1PuI9GBnLWCeOjKGhfJb//DNSe326kUo36wHUT7uooYX7EZ7IBafd6Hq29i5k6YwS43lbKptt/FtVLxdvbc4alG/i/KsQtA8+erVaKNHJbXbInXRrNuKdJtnM/1BWPaogG2tuXOpIpCF37ksNGPnsjBuf2eVKa3FcVXYZexr2avkk9XZaj+ChsEI90JzYjBjMd/Ot/QeriTlUZd8AlhTba7UWnaCWufGdel5L6yH965lT1mVVKjpRHMRL+I97mkb3lw6gkOB8JwWFv8elU1Atu19morpW/j0ggrbwpeBSlNh3g46EVjugTyrdRdlurUM2xN3oS/be3YPXOmckirvwjxtrYT3EHyEX5Txno+x1rBCH2Ncaximp/2NQIB7Dgohp3Hk7Au+CQFBwkhcFOOouRlG8nc5eELE3aHtK+zh9u5cFj29lp3gcH8xzs5F1kcswe3duSwqeC371gBl2c1lK/+y7Ma8Z610rARB2doW/43RCNZ2rc+y4z1eRUKUZceokgWlj7PsEjA2IksHZ9nFzYtJS1jEVNWvLDCzw1jtIa2wbCFWm4nfwiDXrVpNtW5VFYc01rpVq6nWrVqtGwhMQGbRZaosQpAMYMmtMNvKwkyhRdhjCrbQZeHm21U8EGAQlI7/3XMlWC1BLLeKwFt8lsDi8kEx1ELkN57aptmrdfPbWb+NpyoGYuU2nsoaUjbb9JlmI5T+wfA0p4vmJDC071ZOVldhjbbGvi7m1mRRwcZvQ47VkKjJnTNOMYOx7BF4rDKlQHj3wKPqam63KmuIkTeeisfMZXviZg0rjOpQzniMgGw8FY+J/SQPQi1k2QmSrFedXrLsrMnC37Ps4pE9OeydZScgUoKYTKpv4erMjqBRxsVkBUukmcYSgAnOBHUV229XbIwhfUma97yRZSSD8YyNxzXfMl6ySeKGNd82EKsX3wNsjMXf/X5h+AXm/s5kt3FVYC4YIyBtXBWY27OpLb9FDCLPMrJoNJOrE7MIxDJS6OjSyvVnSvAx2pbZ1vuYgGx5QRgjFm0ZqV6+P7O9u9XRbdnKOC4wGIIGQVA4rgGHRREsFkeCRiAwoLkGPAkSi+E2uABQWPJ70//Oc+rMXmftzhInq2smO3vvt+dH1fiuMZ4aZSy7fbSj1YzdPQEu2z/B8zBKpdw7VYwALugxxedhtpt/O0TrA2Z96MqzSxtL2gTHMRfeURJhe/VSMgrJa21PAQrOGFh3kMl6J7f3nSJY67QAdz+Pq9i6GTnvV8hG983IGackglT6onjd6xvgNXv2JF34BwrS/gzucJsadPSWrEBNmhEkTJEsglCnSmdtXSjS7lGWgzYRjNluFu30Ivi7cUWVmlWVudiFXshQBFqL1JZcgrwZHhaI4lOEXegZt3sJiDVUDSoopW8SbGuxUtMpPkJSujIqKT5vtqfxhoYm2G0NRbdOrEL4FSQGiDDzorJcCZiULwHy+zZXzuOj8bYxyuMzZhaZnfmYxxe2bK0nj8/i7kaj+pEJi/C28XQOC++6vZg774QxAwANc5fHZ/wWFZ7HJ3sVMtEnj9+Z8Z2Ym8fnQRbtnMdn4PL83pPHpzgLc2/9K7QS2pUizuNbsG8fr5fHr5KOCTI3iLHFPiGRiRLKBbOVkZKWw7Auab/SezHI33gSqV/CE8rUt/3Ok6zAFBdygwQmtGqLKCEa4a9IV2M4AkIwaqETGtbzlKvvdsSXDNa2q6nhGcaswLRFlgfZ4xRYIZaQxdpjC0JDU7Rtks2iCU14j21GXQ3IOm43WFUDssBd9HQGQdy9bXjUgHgj3nI3DgWvIdisP8PgQlu8sk5Z2HdbVxXvtjiYQRCf77HSRQKwUnt8M4PA6FTUrTjIIPAQFsnbE7dz6CkNeQxIqgbEEFgP7X6PioOilYWz1/8ALfdYjGDuvltyCB2EZ3hJXihFxzyQrz9IQTDBIkwsvvBpAiCM4ibrpeulCMEFY1DnQ5SVEBdzt+1C87vFtJhRqnYRmt4vNsS4hc+zvu717W1rygPVOnQbWSOm2Fi4kAD4rt+NUUy+vVq9p4Xwoo99l5Ij0sJOhArGaN4LL2FAfNMifVG1Fsbu9XvVYbRGYx7H+xZegu6SCuhhbK4MCPdPMIzNlQExbveGqs6ACCN8s+pwh7LK5C28u14E1hBoE0ixo9XwDE/az5IBMTeyEEixLumybrxrjbHbwEWAGbv6KmdAzGU7NWZAzGOPsyijRID32AgWn3HynT2eQajES4l8vBOfXZ5lPBnj7dRZPYXibrNzkcVfpiC0SK687Yh5BFrE8hO6Our5m7jeh4QunfHhd9kYLxYPLxzegIUL/l1jOPdbdLFwngvV63fP8xKUdfsB82ZCH94iBrmf0vl9N1n5nXKxZOYWWtTvhK61Tj1//U5ILfY6eyM6ECzhkrCw5sr+JuzicYWXdUX3u8WvmgSPsxB8Cut3Hicwo/sJKaGwEA906XeWkRUmzCxoF8VAT78v5JzSuX/30jQeVniBhf3OUxGyvbwHfIaQhc72d16OQniXBMaOB/yDZ9jxGD8Psq1PPUPhZZYWsuR3BoW33I1SZJTBEl4tZImh8LvwaveHCOcoO2O0rW95PspOUXdvku/yuNZu5+//nYIgtMlh1E5QTEnDWK/dL9LvlKP2mz4EfkDgEWAZyooJfyjHEhbxaLbc+CJR/S6UMNEVGAs4adYObYlBJo8YbW/td9aIgkhb7wVFiglCnr0QVyix+0T8PSg++uylwGW+u8+h+yl4VrxnMJWFq41qvxsPK4hJexm/EExIsxc6UFYMFwrFG3QTYy8a2nPoT+DXqPgdH60zgqb3DSEpBV40tL8ZI360a2/vx+/zPZTP2HY/jmfatFV7094j5KU45zjRAO0Whe0Zc0Wj834hMhp1Fkjv573Iel6x341TptA6aq8/SkHEZ4RisfRuFI+zwueDLPaGUO7FHJ6oxVUfAqNgiRZx628UQyLgFFIKgNC55N5jgez3k/kW4TzOWjoWWp0hcGDvYFllR87fJR4YAinYvXgHynEqjLWace+eBPcJPSQKTnrxnP7Zi9DKnLXFdpnFOJz04hkI9DkW9CIgpzBbnAv7zrGYe7Wvvsn6493JU3QU0y9K2zPoxeDttge/844ElqfZS8RR6rjfGRcLfFGLomdX+472ZAB/I9jWHYsA9zulMpYNlf3OO1Gq06hZi0pwnEpOLvB/x/KKc1kQYXhoWDkAACAASURBVAyrtjvgygkLQWqZ4sOUyYJdGLGwdIz2jDXJhmMWRNyy59aSCFXE+6xVFlD8q6Am3bYHqnDpFsnVYSKmhZ3UJVe+zDUGbh0D6+nrGf8vA+Pva8XNBUGFRBGIN7FukgnZbvTy6Fw7mu15KcI4Sun+7RQvTEVXwrrroPatGP8ykeKhg3e0LdfYhXDtd2i/hpgZU92/m9gITGnW3XorwUERRARLL0YGjb1r11hCLUpyhrp+pwwyoO1NQS9W2Jh3Zx9rrp5VfSLeCWfUKTyz27QpjVBKNLDbFYTzkjwykLsvyLspJRldIyEkQ7Pdm0/W0YXH5vmLlhhH4bWIaHeN/mGFQkKqrsHCZokJvLAH4VcQMJnlFDPXacOkaSQC0/QyTDHWxylawio8IPA0fOHG9aFqf0AejbAYG2Hy/i6ZImNh6XeLrtCMkmLujoVg+xurWlKgNLcwTAzc4pmCKTLxftuouiwJa7bHBKg3EBb02piYZTN3TNgzFgkGemzfYfRgRDDKYrdQ0jutm1jX3ccRjNxzxtXuOELEoxPsKtVoRugkPnijVXp0YWROevFMEgcUs2RJTSMYMtmmGmi8FrVvciGsbc1X9si/d/+R+Vif8QBLL3M2Rvzc3xkeCmOuJXrQzlqXIbOGbd9O57JQgN3fUpcVtKGcLeDRSQRAUXdD178acPlhGsUjFAf7WKcUseYtNgmtBboQIHh4qTwfUmjrSLQaErh3Ydf1RRIyiXVr4xP8mQXaDUNhqSiKBXrHCyAKy4GR262D9TAf3qsdZqVlvWMPxawHrOwYgc+1hwCwrrJGyrKWN8c89xbyyRxRetaZJ6rFEaElPBSo3q+UnTejpNssvP0dFH+LX6GUIRBYxSyr0AX9WFyJlBImYcyk59GnbassLyHgiWttRHF4JOuC7Rxf/YqAGX/ZzdK6PC35KXSsQCoMtPbCMxfjyFtTWrxrXWCdyou5d/eGE1ryo/4RpqqWoebISNbMoX0v+LxFwYrEeEqxCr/Q2vt59N1gxpiqraEX+cgw/7sJYizFkG/evHd9n7g2k2RlWO/6GEnl0n6DiLEGzgpjrivGUhDCU1cQxJStwFyQ6+AAMVZWxWJ+u6Sz2JRvN9BUmSekxm/dEmPbOprV4mWMj3CZQwfgBHlhDXPhxh40BPP8QxhdhAyhjWePZWjbAAtonFLArDfFohiLLo6xPCZLHOw8xlKQNTQxlkdfQxNjGYHdGMWq8igEKkOzR1BQeN+icBVsealFNFA6UQIvR9gzNDUQZJy2fuU7YaLWK9Ywj+DteS5tp+CBGCM87MCmTkjO0LTRqwRNnri2T8a3hobhIeQ8yBZHa3NEXsl3hkZW0PjIeYZGyPi/hCdBZ9UrhLECBk6TF1S43RItuhAlJGgbdlZxUgRCgikd4VUjOOuQhTkLf7g+i9TdB5AivLelfyvmJeiLyk0REF24Yp1CcbZB3kLVQwxj+Fb6hRbCGR5kFSdBF5JWIFxF2AbMKQI6EuZgLB3LTMl2Pw4mez+LiEbtH0kR2lrbPmqKQEjcl+KsInSKLA9NwIO49L4QDhVk8ZLi8NDmzqOy8gtaZGkZQcZ0ERBhrNCCV65gGwixTuzeu4qwnSnbwMZj4Udrn22ruvuUeAEewji8p/RwoFjLBeur6EimGQ4GKw/Nk4aNA+9h8NHr1QeOgkhRGtBiqbajepgjrjaPwOIXalASVlixy/qENsvkmOAK7iqOdB2FpMUsd+uHUKW+n8dZj7DfX4wXGIT0o++vIqSI1hUruJhrXWHdRMgQkTdYrFiCi+EpIk9CyFjO/f4qwn4/j0Ah9vuEpA6RwiKM8f0V3FWcGvB5RmiGV6sI+/1t1rzfDwLDcOz3t7fyfn+3FPR966Y8Ah6ux0kRGNk8znZKLDTz/TwCwU0RQ2wkuKs4PILCMcHdpt55BAqx+3z8P0WgIO2HeXmEt9Byvx+0iUKsIgqh/2wXTdvDtS2eBJIlFwrIhqwFf5Xi38CGwgSCQyEWrr5Qa8IqDhePrgUPFs1rBfoTyrFuLC9hzIJvW/uwQZTz/USgN4IEhdiNUoScxeGlFqa/+y7yYBal2xIzxdnesZ2MpFq7iOj1YNucu5auftvjFhbG30lVnY7rGZZ5N2G1/RXts+DrwXw/C95W40CeQV+CaVgTtHmLQDIU6EEQdyNdO/bwZ/ejMG7eITmRBbcWDMW8R0OsB1ukuFAuMONa8FWc3YfD0DDqsoJtiFIUzIOJGhaOby0osWANGrZvPRjZDgO3O2dfINKzq0mCayGnAMgTbBfw3ReyB5zscQMruAsPT3HEoTS8NC5FYCHErbWvF+vXDZ3wB46zuC1mX0VcwW1NlbBhEgHeYwYKPWTdjKUdcQkuIVmAo9iaUAljel9QEJklStrZjqs4qwhrQSkwIyQtGdiPJV9FSHDdu/DyBJcR2WRDisMKBhrc8zBWEXdrNWFDD99ZwV1FSHB5L0IWXi/FIZALRecVWXCeTjTgvbv3olCSIu6REauIgTuFasJd75ANDAQpk7W7NEUyZEuaGV9Le7cXiFIsqrgNZt4fmJIiWfeSw1ea/FQQL+M1FJO2eXSCrvJZynM9joHKZLG09TgV7mxMn8eRvXhvDjwH7WDqgv5YeUJKuBccl8cxEckFVh9Eo9BjPUIeR8yZR6J8eRxKtopAWFkcFnD3POdxKPUecoohGMczImj1n20WbU3FI6Q4QqBVhLrrCwU2ps/jCG9WERJ0sJEFQ7rPMwRzQYOtmYQ9rDJLS3GMl/XemD6PI8tjjVkaP4/jt93qmuJYo+xe8DbMWXMKFSt6FvpQDPIhRFrFKblAEfI4VfU7PTiLz4As2juPQ1ZOeD164N2CRFMcBoWRCEyZx/Hb35wKwm2ZnNQgxpfL9jJEErtv/1PpQxkHz0mzuRRjDAijWJqKQKFExZLL2NCUFsMWibWhbF+Cd7BOYbIoLoKzNr5Vpdh7KScQY4Uq32HNWOdlbF1RCOUytnYz8urbHaM1DmGOsRUeCTVa7Rnv5i+tacx7LLSYmEWVtBD7ujI0LNmmU1vjEHDrjc5rz9CgFwWNsXlUCikcLp3Ki0mZCod44s5kZ2h8z9/CONU3i9HYvd0ZGgK5XfQzNDJG6F86Fb3RjyXedjutCckSGQuJwGial8wfQ+vKQysV7PaGDI3xbRP11lg8A4Wt+p+hIQvoVdNwMiTKwFvzqIjtHs9IKv3+qSAGLZ4VMmwzY3GfjBNh3fOqCTSrgLA+1EX7KBVtDHrScQgE3MeDmAhbpNjE8osGtbBlgeSmhV9huxSsaqu5lX+C2xECC3aj5L4pI9NeBfN2L8W2UK8gR8l5JZZmT09lBBCRcUCjAIsyMzyftZn5dYnHxcVi2wXqEQBexr1bwBQ2YRbvF/Qk9CzLj555J+9TEbcw327m7fugqBSqartkB6FhkZdehI6llpms3mD8fsNvhbNqHDI9xugffM2IWdjKQvoeoQqdUFsjxoHxqHMkIwA3xyhS1i6eqeLg8o5X5FVOelnb+h3IkPd2hSomV/4WOqH2tNbS5LdumO2HATEx/i7LigqYr6YNeyEWARFK7X4O0BJWgXfZrooyNjwDJi6kg1WDszpRukE6YHlYGBcisnaEo8Kj39VCCJR/tpIfBIaVX1gAYZXSLYvWvAgcCxkkpd8bo+fqAOhvMmus9jZnFpJ4r3/nKd1r7UJAjHEhHcJQtOHlll7iZ4Ktak+Juli1OrUvehm9eBLCFPqXsEpbW78spIMnYv1YwkW9En5CekI6GDSVeONYHBMDJIzhAReRTfAYQnKxyGh8Qy8GLqUUy/OSjOwa1CAwvNnCS3huRoYR4Om7KCiPS4EWJ8crohfDuoBEv1MC67NAruhF+RSlV/mMVyKGQVhESBAYc/y7U0EMjKX0shMhyfoKXxZ1S2C49N2z4R0IQ2BO4CLCiXNPdK3QhdU+gXisot8WYu79H4EoWf0lsHtrd3mC3Hgn8e3u+3C/cIIgbD9hvzMSDMcJCrTYtjA8kaMUI28Xw3lnnvEEKCZ4uyfGM+hFQDqzvPewhhjf3pF+J3RCvqUXT8ByU4ITuEhhT+CmUMQYF2fn/UJCYxHK7cWj8fAnKJCgodf2L/aciAD/Qxr0LmNBl0WB8xws/O4hcj86Uvptaet3XgRfT7rwIsa4GEH3o5exbG9kcsjwmuf/PCnIMf/7v28UaIvoJcj3UWBh+N/3xG/hXVdBfguZcof020OBU0HEumLkc4+GiiwX+joz4e2q+7ssyF5cGVTnxtj+ruCnoNTWzp7hKsWYuzGKCxUfW9fshizj4+ZPV+kdfltXaXziWlmUvYQKUn5lM/qbOFRK8txvYo1iEd8xce7n+s3R+DYkEHLKupzhhlARTdViuiz4rQPO8FSWSHx87rUQW1sfnZuMhLLCxKWfkC0ebEgsbrew3l2gxiOM8b3dFWl8Qo0WwY3bYr8eUktX8b3Ex7lpyjtkjHa/jnqW9cMZguMv/uzaxzfMUULFWmfp9zQ+tDPH7bDvGesy4d65z0iYBRWydDI+MvVPp4LI98u8EKCIZTupQg3B6VRTHxSnWoz628aChMbCjFIlbKqr8tMYV9sc78B0Alyar8kTGvUC8WEH6fib9YjU5C7ygRKNu7aUvQMDxMGEYYXQ4tGcLKJTVvG8jIm08cKdERUTjW+PgpAZsijGhGWERbnUowRF+yQIPGMhJb5bOjHXAppi7/5677P28L12EsqUiasVbb27S/LCmsscA1P6m4weyIe07B654D4LZYqSwHakgHXLwsutOfHn3PfjfQyBLFz8ZTAoGF7sOR+MnPcQ+O1dILFBxmTSdm++xbvxUJQMI1lCb8qx2TZrPGsxyZPdZ4Oe1p1h8dDDfNECbGnPG7GuZER9dzdoURhJon95gppI28qktH21dBhl2E3wXpLSbDaFFZd9MMisN0J7D8008I4TsyjDGJPdfQuyEYRNzrv0cR3xCKt0Ywv9YOkKirsZn6ISMJmt9j603wJBLV47XqDu7Biz52BYqALDEb7dz01RCeyOL6vKYEh/56FCC/Mi2xSg453RtR5WUtEyUeammNh5KHWJb3x5ETyQNMDkFUxjQz9CGP1k5Qgko8AYlBCpXxc67n4g45de7rx7gkZRKYwEBoubYDKc/qE4+FxWUDpYStZvu++dohojQ1W6W8KEPLh/95nUN8w4d/+N+fHUjETwdwZYtksdSgE0tC4aM3adHVkWjrGU9cObPWrOvMngH6+CgBLL4CD4YuttbFG3aG967rkKLU9Tm/rQvhRkmwV3OKf0mzCjtGL4GdkbgunbteVRH9mGbHL/QI3c5J5cS4gxXKaC9Wi3WeA1hKq4GaiPx9tu5RUCCbDiVZkawoR47hdqSQm6B1CP0rF+NYarbuOebUBmfCwoBrG+7V8XshEoBqKaUyA6z+xxCRXeGAkCVOaNMhoXD2k+xl6bIiHPQi7a6KU+QxGgBlz4S9hY01DXfrfdgMAJmeq6iMYEVSV8u7fzYsI/Qr6oB8ZWCMNQtqGrfTmF0HXgb2OVMH735VBC4Sn6bvcVwFZGGCi2dzDU5I5i7vER+MfQkc+F3FNSyosGHVZa1xXz+xUPUs9dxZ7t2FfoQgs731uIw00aBGtucoQmNKT6B+aUX64ZNAXZ/R9BVIQVhI279PcOl2SJTZowsfYmSakITHsCWAPCJ92sVoAYGErI5PO3Z22ntxIoQla9IDAcLxFsfLFWC8bk1j2nTiAVzqgIVzqLwvcQvRb/6g+eISBhvLh695vbAjrdI4RiQMIEEdaaY28XwYVobLPtBUtSGALJG7VtQQwulS8EdqFpjemsIdCZgfR94fb28K2QLLpA3+pTNenebobbDHrBhgtOtH4zD1ed8BkY/G+bd71/KbR6BrrlDa1Ho6/nhNWUhkIZX/ytWbiwHT1EBLVDYpy2+bg5SV3z/P+3HqSWjQSwJsQLqW4DDXdeSOK37cBOExXwuLaFt7chhXcINrCwbNZPhZWSLtixdvqUllWwWGbRaoYsTOpca8oqVGFBqnz7rY08Fnm1z+QhFrPF81Aeil93xoVBE3jrKMITuJAl3QbTwiLzp7A1ZSYkKs8WthRGYZFFrdJMEFjFIBALKFyMVE2tOymJEtdpUlIgD23s28N4G10TUvWEToviCUNQ86zqOQSugmsneplTIcdC4PecmFrWEtxAi7tlYrcjbC/lNV54bB48Ua1frW061qGWsYxwx4IbM0Pd8dlBpRjcPa+GgvCoIpDORWHYeD7hGYOL3jzj9nT+z1WQbcOPmISWdhFok12UKu32NzHj7hfZruuEkBdhZTv9Z6HQhDgszR6s4zkhnRh9N2stGpdAF9O7x0Ju4dSY3IlFuz9jjxfAbHOj0CwTZliss5gsNeEliJjWGgBUg0AbH2+X1eONQtNCCNRcm7VqX8trA87bIrSDcli53Y+xXeh5LYt3IWUtYWUI0VhIQUjwhfK2BhAmURKhV0jigIuB8HhZIRUvwkjVx7ft0Wi52xpaA9g4hZdCP4ItlCVsMFi1phUh+K5Q0X0EEp9aA9gDRKA9awydh1IWszUQgTcnC/Y2PO1mvbYaE2hKH/aKcRdJ4Gm0rBGgxfluCyjkNL7d3tGOQuHha0+6S6zJArbYCVTGXe3OPsQgPCbGrXum5gZcNktI2FmXeqeyBibZQr6u3BhcS03vzGXvmResBcFHhD0Bqo09JryoW3EzxVhYflgc7hcBKSXrUg9X38uqo0XdN8Sktfa05unIuIX2d9add/GaZVnayGPhHBhyW/DvfpTQz8bQ+g/D6xUgBBN/1xO4LuWMQC1GrU06r1EIFUbL+ISNaGeMZak6bkK8HfgQ3dpHscdXhDbmmSlZ66U2zDEuvCNeueqWzmsIf4xLyMaQob37w0ThCaUiRwxJ9CtkMy9jtJB/P5JgTo4KGU4GfW93PjK0DCIatZ/J+HIEPK3lQ7sH3U+hZRvr7PinKcgepeYl4WQoCCEpG9BeBItqmieUoFwBzTqPwTtkj2g9Iu0xVwTNotogWJFy3llg/25coUi5bZaypgeYRRkwn3dqUZ3V4CZ5QN+uawnm7F50AsdqIsj23DU+WRTrJ7Fsi2rCY/FtfDWICB4uNJQ37yQnXsv91kKEvlN1WX9CUZJAuFOTcIqyXd8ZnMa32wCMD50J+7YSVQcxVzwpFdwWVl6FlQysSDjCmwnDwtGZNzqrbRkn4apZOeHNA+Jv4EhGc/egd56K7wlpAzASXh5CWNr+9g4PRR+L9tZtQh+CzEMuwpvhMT7K1KK6pum8555eVfZVbWvR0BSCAS25USodjsy6hPGod8JLEGV7uCyWoXpBCuOBbZtC8LgscWTnVSAWwSstW9ouGLdwzSDqXRu8nYC6J9AiIWfhKdbrjOo3RZF1MS6gxuoFpY15kE3Luk8Ma52waFHjQ1ypvOoZhYyEDROrFxQyEngKEUjQ+oACym60J9wCMwHjIcIvFTISbIIWro01NR808u4u4+PS0aPxFTISWmFSzdgKGQnAdgMRzppHrXe8u7Y4FH2bYBQyen7BmkLFGpNvvQBvjU/IWNrYGo1XwLPtKVzIaB6LwhaVuE9oXctRa6DaB5HDDHEhIxkzz4p76kmsPm+1admaWhtz8se4iDwYqO1tLFSkMELHRT2bHxlhhN8buFMQgsnSc+O1ZMRs+WEeZAt7FIcQSPXWBgYjWESuugbJMV4oQdi3sEcIeA2hzRYeWQQxqr9tdZ51syAVW5b/Z8Hb+LP5fxMT2pnoFvZYeArBQm+TaaEaK7v1CZkYTDt7uBJ04yUsW12WGk1wskbCAcIgdDwLj7yv8W1hj0XkZb1rK+iMi3XQFvYojpid59vCHn6w8mi+QMMKj/5eYa/CI+u79PM+xs/42hqAl9ZdeMhIbGGP4OGNOYYoqCeVJM2isCkO/pjfnncfStharz0ZFJfBIiurqJIbxkX+rH+6eFUJDAq7KAveH70Yy5DGvBL+iQTy+N5DYXhxXvkd3UxBPuprK3ZnPRd+7UUElSKc0JC64S00xEQp34mMtUD0W427vJfQs2YnipQV4n6345/7WSHe54SGUHTWdKENxoEYBGuhISw8Bp/QC+ENQu/4WBuL64qLMQcDCPcKjr8hNiE5+9KyfhIEOz6WkjAZ3/YuFjJZqBLEvRgT31vohfFR4hU+z1iIhzbYdxif8Gi7N/q7dYtQ6oReGF/Zod5jfAwjY7CX8IuMbONuRhd/O9K5+xkua5QT3sQYC0EXWu8Z72DUl05CN0mBRSS4l2Lgzzk+UYe5/MbxXbDiwdn7v5cCS4GrIFceLgW+QYGrIFc8LgWuglwZuBT4HAV4EJkLacY9OEd6F5zkxNSrkMp01RmjxbV3LKza79JwUsfnVlSLPQvg/Z5EgWzXuc9D1kPxcRe0Fntla3bWFnowR+e5Dxb4FrT7PRVzNYxto+9dsiSSB5uAsPiVgDjPvFBUqjnyjkOaWhZskxXmJ7uzp2h5RrLC2Hb7qe/Vpmjfq46jSGhhvZeCq8zQLlrbT99xaO4He5GQUKjdxakslmwWdMBeT3xS1JPsOBMmMm0yjCsXCo/ouVlD75fxk54/D7HxPQXKPahJggYtTtkiK4qAu0cH3dR5zntlt/D73KdibFLPpxwCodax/lUHgXGRM+54XZOQWq2JVjfL+HSAzTYFCNtCuDcDpaKqgEhAO3ODIsnjK/7smYcESqZJKrDu8rIPsimEogKSsYFGyIzJiQfJR5wITghK6XVOtjrCHmDje7InmNKeadVYOXKZoT2wVNZK3UOxMgWW1mxfiVRkV3s80Gz3wMuxg5pgVnUVdJFxUxfZ80TMi7LLBJWhQwupakK+jS2MiaLiV+lh9SLCTin9LWWX+WJwFE+X9lK66Kd2VL2mGodUsrpPlzFIg286mhDLhHlvTbjdL1OE31XtewcDRjZkClN2GSupfXWcbX4hsyUlLTVewba2UsCxe8Sa4iI+ocM2ofA9BgF/y2AyYmhODjddTLnIvUzeS6Fag6hsIx5i+k0VE7MJW/UEEyYMLADG5BlYJB/B7BC2wbbVEmh6m56k/lgJitT+j+DtiL8V4wo6Cop7qCOrrdjo9yrrLAdGKtypyrZpX5GN8CB++fQKhLzmHissN04Z1XS2QOh7ik8q66x1lp+Vpqjo08YriqFWQAD9zQWgiBkUD9GrWktJ8iiKmxW9WGg08o/f2mSE9gSfAKpnlPqksIp7BLHThoHyElR8Tak79JPi1d3DN9BdGhTtSmGrCUhR8xYEuc1zFDYwYnUwfEALgkxxOiVWPUvK2biq4IPdoC9FgIAIto9nnlMbYgwYuKAleM2wpNSBWTszvTQ13lFyafTmH/ydgQ4tjid4T5HIIZlztU3AmN4r7ynINgGmaSbNUu955+1rIKyEhoXc5sTcq49xe4o+XJeBLbzddxQD5fVZCjUW4ZLwQe0CQblrl1qBfDegmwIcb8F6YSiCqy+0FwPREch8CHdN1jrTm+CqYbiHp8QE7tW7wxARXkrG0qqLsPrtH1EgVOWt8GWsQjF1AKEU3FTHTqtpeJ4XEjrV8Y9BwdQq0cG4KWatgzpAyDMUJwPgfYRX7YfRoWTtW2gTWwd3UjzCJ1TZfTOhW4VCYbXqKcyAFQmgPQ9EMCkoZeVxeSN0pTBo3wayulsW4qpeE26yg5eLmmaZGQHeBk3z1MJXRgCPO1CJV6HIFHs7Tipa4h1edN4544c+5KIG6JSMwuGB8FM9SQ3FxTAJ09DVb0JRXsUcfYtBfO3+TEEMTpyGWQuXZn3CvMRQoQJGFU60scdEagoXvh4hMIwSbI9fhAYJoQAx1AQxX+GJ0MVQCsXlU7rtVg7TQ7gxy3+z0qxse1lMFrFZEZYNwzBAoYrFp6yhjIUJXLgqazvsCAeGEnguPhCeZ9AFzYzLGISc2+R7DQ6lZ7HQgqUW7+9+mvbhMDgxVEV4DU4MJVAZnBjKkm/Hc8YgSDnFhSsiHOjMuPmNYUKT0MjtrKNs2wWdMYHragNcmDUemsERggU+NCfjQzO06KCbRccGgjVemChCHhaNYSNTATUXdo53hF94GmbPWoHBIcydHFVfNLJEJtoH4hlyQRa2FzDlBj5lcIzHf5NjRv51wFAKshNqhxkX2YQQtA08OyGDE5adOHoLa+EWJjchGivsOCckzgSb940mBJdjQp7ZCRmDOHknxCVuE+MQpxSKZUF0Sq6ajGltsAqjw1JiTq02Ld7hsHjRPb4BMdubL/5FB+smSsfSL+yad+SmPbPHGLSvA3MD5+0+GyFRHR3N0XpEGBiIUahBkXiaWrOiPUMQaHOPcLC+oZAMCzqaK6Fn7f23+RirMLm9GeBFfiNsPADe8KTmgj9CFR4n7BIPw9p37noHpWZwz+MVMrjGS3mFZxnc3fawBrfzPihjBnd7Q6/BDUVOftbgEnr8Mq8MrjVqzcjX4LbT9b9SkHWJexJSLlFosmjLXCKPEUNziazSolJziSxA8OJ1iburbF0ihnYISxZUWBNDeRZrJO4fs03clQW1XhAqUHIZJAQTWrg/MCQmIIzFLxog7lrQNlKJx9v7zprtyUrB4ym+eROiDA76YWihWQbH3LyTB12DI8xj7YVHnURrIev+QHjxx7vQh2BnQVnr3Q2awSGUedAMDkPQxjN04+mEGjzm9k4WIgmd14Nabwrx8CUP6h08Jzqx4N5HsH3H/QzIhuzuoaAEtJDdupRRyLgWsmdwGNsN2dvXEsqXYFMya+AzZM/goFUhewZHOLUhO9qb779toZDHIMy0KhBciyovFCLUw7ZFlbiVZXa1qOLyWa3AeC2quHdCWxrW+zrKrKYKLap4AbFgKTshCsFu3bOLKmNiNeuoaD3CAxkHS9kC02/CIsJad5HOShRPW3OVKcE4c5QogGVysTq55LZ++t2YuGa0k9YWA8OVyaoRv+Ud8AAAHJlJREFUWMopHHHxTDJg1lwEPpxWm5uW9uglZOGhKXFZqnb4eb6zIHlA369Pcl1m0ACmisISss7eI6jtHykuZwB5+Do2tg2BoPESxtZim5IJOy2s8SoULm+Dv+6V1CjpQxEtstGixTbjQcnIyiZ9KDxl4vVK+nRcAwO7SR8GyZwZoZI+bb+QmNmkT0sHMrhJHwkpMur31nztSP2dVZDScgizbXJYFesFIUenqJaWQ6DtsUqguTETFC4kyCz52TaIQLc43/afCEyYufdqCbyD8bGI257F93gjFqpOGlLWBJPl3fQwgvkeYtZxRDhhoYa4nVlozJhHefxt24EKLwiRsCDFIwiE1TaATYkSWDEy5SizQxiERL5nnF2yL2gqXKsxNN60ZrF+ixa+Iblg0b9HOdt0ZI2AFhkhBo7wCS+2cTWlFqKYTzUN9SXPseYEaL9nb4f0+7Z1NSfvpXi1Y7WGEwYbW8kPc6RAsp+UMuBqDSGEzFs2QIv24izwUhQjZDSPygbWtowsw3aWDdDYu+qgg7+MjLDrLBsIIclgZQO0eKXYV0Gk+Xy800ljHgGkiSdqVhzMxZ2FFl7gRLZyowa6CNGPCnCEQZFJXLwXIvpeNQ5/Y+28+0S7sgSIdhYYZUXOvq08AyvYSbB90/e47i1c+R6hS+C7lwJ77xbKEBmjzyZy4m7KmzXvHbwFui3aWOjHC560pyRosb128VKq/ul7LPj26yWcrDcPtjSqkLiFUiEnWpyN9hQYOxJ6+cTqG8NZePaOs2hIMK3n9nu8Lwt+fo+CSSWfjfPMGf/PQjAl5132Elrj3cohPhnzWaR+NeO+WKyDgvd/LwWWAldBrjxcCnyDAldBrnhcClwFuTJwKfA5ClwP8jm63ae+CAWugnwRRt9pfo4CqyDSWlJ+Z7qzyuh+QQpNFXVTkv4ujXo2aHjaVwD7pNp53isVKD177jdRIzjTl1K5529S1dKo594GhaDzCDZ1ACnFsymA3Lr37tzgjKSCy7+bq2fN9zw2TiUcPETOfi/1kLNhgbSjse5eDs+cc/sohSvt/JTOlK5XDAxa753SpOAg59F65itFvWlSaXZYtt2/4ltSqmcKn9x49omO0q+bRpbWVXRe2kqzKg2cKVl1IrUmKeouhVjzPWmOD2pG+y3PGK9a1pYGnmTUfI2tQnHf+9sURK1DUUaVF2F6IcCY6qf8dZB1VVTFLt0T3/sHvYG8CJLCUxutTJJgyjvvEQlqLQal/N9+E5Vc+X3KoTDVpTiIAQSsYqCqp2IZIVRA7EIktQMbkVS7XWAWkAEqsB3YQrj9P5wUsGUH7yhCqnOo2VSNlntXFVc4q6ruvarGagkEvH0wahYKi+Aje3iloiEaK5g1X0VERS5M3fY9ilVQwltUIxTGRvH2jBG1AnT0/ZiroMsouVfRsEvxDuAU8FDtwQWXpQag0BfKmJHxLkVU/O3QJFV5hVb1qWD4cFeKb+gZPMR7FWUpju0GFfvUTCgiuYGcqBAJckJ5Gcsa7CnGwsahw3sTtzckByVXIE7GQgmopWwBkBJRKFCoDGZNx9WEyEiXe8kNZEj7ivDkz1OQsC6qjQTSxxE+nBHMUs3SCIZCF+GoMyLFwnw4INXLSvZQqQozBkMYYGUQjmKo8C6mqTb3CGoiKqe+STAoJ4Gral8jZpVkygSjEwaH0C+WiFKZbF0fKT8Fo7yKdYEtEYu1UQFWmGufAMGBDiA4sFJVnllMhUAGoI07qrk8DWMArg9CEgweIzGgija0grEpdLoXndCUcIHP2LcR1KLu8uhIcEAu0AP4koAyalWSYZnwgqXnzQi4cXbAJ0VtO4DxeR/BJLQ8GSFTMGTU6uaPNngO2oIXbUlgfBgDXgB2KSiSqjsaU5D6qoUwJrSMEyCoSKKtCKr00YZsiGQUYDtnvf0a3ssI+LaLzFEAhs47eEiIc99j2BdDGOgRj+HYeCfGx5zJJvrXD0zh8O9TEO7YH0wmnL5KOeaBUSB2LwzeLERqI4sBY0b9W9twRChZPJNCDMJUd3QKA4/VRiY7+1TRF/7uXpYQMA/xOwSFgLAuHQaPaQjFSqq08lD1q6LQCA9+InQypnrjgocgKuElZCGNoZHr3k4heEyWi0UlaNx0AgyK4/2MCQtJaAkvIQJZweQwSIHrAA7BdtCMgocZSuBAdQh2ey7MKwPRwTXBwY0NHVXH0ZjxwBv0MDbQFV4NfXlY9CU0mtqZJ55vL2N/ZyQpBCFDc+M0Jv9NmdoYBZZEgKEi0AV9KFrHFxgLTJ5xoDslFtryCugEPZAA+x6oCi9HcWHEGFDjIyu8HfnwDqFfCi2MZKAZsjB5nmXQ0IbyeK//p8TuNS/GkaHuWA0KayOXKAjdOYW/oCCsY+36TwKDIiBGBIavQpCTwKFUCV4EJgCI494lMIbBvRhMBDb4DrRZAhMoBOHWIzBwZNZzCbzd6SMwS27CLOYSWBwc1isCG2sWMwJTQFaQJ1sCZ+EobQQ2d4JF8N4J/EYPDEUjwoWGPAcBZ4SEbcIqVnvPqYBp8k6hCAMD6MiCYy5Ea2fWMwjGyDuZawaunYVCozVwwf2FSxm4Pfpgu8CzuEJZ/2Tgan3qe2vgCJ/vr4GrRzEPmIELTEju1sAF+uS9M3CUqQ1ya+DahsCIZODIBKPGWK2B41GhpnmuDFyta0U6a+CSN7x4GTgKwr2wcKFvc9FcTGjYXLSJcnXt785FE3oxtbVCLhpjO9AmF80j0dr2VYuRYXoIHwvXwZ9ctHCifrqeXxdN4DA9F81zUYJi+QQY4NBaguXMRRMGvwemy0UTQLG1MCoXDQDYORnGkIvmGayJCEUuWlzP2hWfo5/wELPMUSjHWBA2Mb6Ytxam6MgCCvHafgvNyuWjjXCj48541M7tC+Rns5hFNIEvRLYu6PCbM0QmWMZaiMwbM1p5+EJkSooXIoRCZAZK6GJuGyLXtJogU05j5incJ2TfEBkd8YiSFSL7pqSFhfmGyBQGzaINL4F/BNg3ACZ5Chd5YdwYwEJkBsJ/nyFyB+9k8D3f/iYRxStEpiDiVZDmAHiIQdAQsVN+PCxG8xtBLBPCKmMShGQxsLULgRSS8AahXrlgwkRjQ+R25p3BG1QgMh5LMsCEWRlXizwAPRa0rEsHahKyYmDhEoayUhS3iwVHLAwOPu67hB2hd5Hnfawdw1EjCYw3D+55F8AWeZhKyNurT7HQB21aABsHhvOulLqGEd5pHIvQFbbw4GhDYQP0mZf1kzHVw5jyoxPPRRBLsqAz7ycELcliDUhhJEM2yeJ53o+RCrAaxN/aZJMs5MUiHj1LOpgvpbYIX1QzWTCXPbuQwJMz898mDTwoOvY39AKdFymIOEqyWPNYTEuubJKFB7HAX9p4n3vJyyZZyBgHwICVZPF3NBWGvZIsFIQlWzSl303WxDqp1W/cpwXn2WsW4YRKm0pjvXwgwfI8C8dCvLdUeZNaVtLgafReFqjWRou8JOwUdVvqmAPhOo8O5hWtMbZNDqZS0hPR+1G6lSIi4KZAWc3zW+ZrbGd6+Sm1SwjrBLLzNQeeZdHDFJTB2eO3KQzDcyKYWXa0OtPLlI9V34vSyNQtHf39aW74wOLvuOz9Ee49oajR62ybZG5n/2O0PXvmoiPjdh4V/lRqQEf3Z2SaHyOGP5tK5sHJ8qbpKS2+n3NgmIWZr/TyLRQeknP/91JgKXAV5MrDpcA3KHAV5IrHpcBVkCsDlwKfo8D1IJ+j233qi1DgKsgXYfSd5ucocBXkc3S7T30RClwF+SKMvtP8HAWeFESxyO9nAQU0QBV3LwUcFWkAsy4QBsWes32QCiXw4V5K++Ac+7yKOUjK2SJGxRxsYAuSimC+s4U0xUywBdXevYwdrGD3DEABqOzvHhiVVxX17dXlPWARoCH7vKKjQmTQevcpoqnuBg1pDJDHgJNb+FQRV8DaM0202VFdPvevGD8abgFMJVhVuW0AvuV5lfuqzn0f7UBHdu+J56EZtjCncAxICJy4FziLKvueyQHaomC3hVPzB2zdfmLeA3mAV1t8VvkHv1lakT2V7e235nmQFMXGkBl+U/GGPTv32eBTnSibg+cVYlfWFBBV6c/DP8GTXqhegwGaC/phwoQIhgpsoz0GhFVVGjyh8xQwEXFUrAmKi3ATLM+DLqiquvpN5bbjFMASNGCD11HZ7aB5QDSToHhVvFWC/V1VuS6F4Aqeo4wqy76pOqp6D8Dn2+0ZMBYIWgwJJg0tACwIxmH8HWKjUg/LAzGQklBO1WFogo5AUIXFdGhkTIrwvg8WoRLbXgjGxdgIpO+6YInQgoDCdrXhCJbKO4wXL1wMC+gO0GeQDzAQSoQulKc9HgwbOAtFqNEbgcUbtGJ8XICABB5cA32DGsHbGYsqdfg8uDVbIaBig+7Ab0HrgtKQjyrlMEygOMZb10a4OhAQsuIdLpAfeDXK7VlgThfoE17Und1vAIiMGdRFKF6KjMfmil4ZRMpFzvy9vUJoZgyayZEbtMUPtMZvc2gvim0I/gam9NcUxA9uQhhWwz4MRMM0zDQxmCwfAP3wGyuixI/YiOADUL8YaW8Gi4gpJhbwr52FNS82OALG2kLisiKEn0XELO8ieIiCkQQKEVkGFh9YkVUGpye8rCvsEw8CG0UoPc9KICC8EuWDJeM1vJPimANiEiZzBBakGLXT9z5YHr/7Pi9Qd3JKTHDsiTAW0HYKj44EBUyDUmMiY2Bc3gvR69/o6f0UB8gRBg7N0IhVTpjBQghmqFhwnfhGGFI2oFJ8Q2tGAu1d8a1veg8LD6LP+4ZyZXBEBaw6rwh2wWMSZGBOXgiYkzCiL6PJkMBeUSIo2PgGb2bLAWFEN8+y4ngNsFqzbzAWfwNARMv4hkciAYBQfENfgm48wInkgLcH1ecxzJ0BM0fjZyh4IbJIVsiH8QUSJStkgxzgI29OKeIb4/rPFASmBjgMAQgmpC3cTfsVEAyIjnvkPSiPQXO5GOGjgIrCEuBCGgpQSKgIqIHAWSFK7e2BHRHFRADEWDB4nZpis8asEwvrfTZBuQfz4amCd3s/oiByZ21jEOZiImKxPOZTv1f3s3gEhHJ1HJjQECPch+ntezA/1hCaGBNZQe+t272QgoEhDMZPcIUsdcmnmDwtK2++sELoILQkmHjA+nsvQfSc+fEOUMswbLwFl1/3c0rEwLRxiaf3Lsz2XoooTCBkPCtou7CLp2SEKKI9NRQAzozCkQFzNHbvEKLxggwmPjOE8HW8Crr53fOiCgJIGMkQw0nI0NG3vY8hFDGgEQOFb8kXBUV3UQyPDq0Mnm6+cGfG5r89o3Vr6FtGAz+MgwIaL3owsLwI+XR+DUGnUDzPbkMQnZAVdMA3PAXk5NEZQcbyT1qDEH6CzyIIuVy5ZZYvt47RBINbp5EsqYvwiy0RK7h3bhnjKR2XCXxH433HMwTB1Tsxq9hRKMMaYwrLJmQgLIRBCECY2h9tLCy1+Du3SghYIExkXQDVzNeYKSjGYaSL8vFCwgaMdHmGxRN2WpdhnIs3ovwI21FfmMMtY2CHwhBKQuOd5tLeaoBGzwtDQpFSHopPydtFyKLhhffiRScpAfh5nhFqWzCaYT5FMlaXcRsfvrDKlNhFeeyvQc92FhIm9/M4bUUQkuGVcQp7CpehghlI9A6ljGYMiX86Wcv+C0rM47DQ9R9geKwjCGK8YlwZSOMXgpEDz/N8PKF/14pU2MprMnp9H58pC2Pkv8kh5fJ93psBite8DZqSldDqnATDwSNRjLZg/8cu0rmwc2HWNs3t6yrUQMizd+rTIh7hCXFNrzEI4Wl6cPM3vr2Y3XbHfrPOwaRdhFMyxDyTAE8LMx7HOHmgLkRgqc5FPC/Iep+LcBZqGwdA4gqlOkqt9zIMrP4ugik4YVjEKcYwHufCkmW2WNxFOONkUb8NEQgmvrQ+6fuEpfi734QsPNwepOr7nt8G5e4nrELLTSIIb60VdhHPSPGAKWffoiQ8zy7ieWXvOBfxvNH5fUaEVd9+w4wLQ7dnDvqeubeW7fvCPIrE+HZZxPPaDPBeDNqeTehvFKy1Y/f+7k3zHpS7/3spsBS4CnLl4VLgGxS4CnLF41LgKsiVgUuBz1HgepDP0e0+9UUocBXkizD6TvNzFLgK8jm63ae+CAWugnwRRt9pfo4CV0E+R7f71BehwG9SEIjOs3fS02+qu2cL/6ffPiLrU2+uX/L897ILMDDISM+ojO9xC9961/fO84lGoA/ncREffQvMInRx9zyN/aPn8XW3BbgPvGJ7W/ntaT4q5ecxAh99R1V+K+/ue/rt6dtPY/zoO7Bw29PKfaAqW3X/Ft++V45/jUcpiN6wIMcLvwA8g4HaNvGAheAIoN5BCiAggQUB2GB0umClwDH2LAdQFhNbrD/sT2dj9ywAoee9M5iLwQO1ARl29rX7wQYI+O4/gB0D5wBwSyjAFswPViolAWwDsASU26OWQRsALBcOAS/knz1vHNQd5CWsl/GAsoA8wHHtPhH3gVLU4dC9AJsAcmjdBV4CSgHUmHGixCA74Bw1wjN27/S+pTHIibnuueGgQTBM+JZAA/KhMdhN2CNjQA+wnW3qFtw/nJ37toF3Y/dOwD/vbN8GhYO5g3vafStgNSA829QOLAR/QHlScDSG3wKYTOYIPBAjDFoYNWPQAhfWDnasC1ocNAmUpEuTPcBO9Mg4MkB0AI/fm+9REJMncKDV0KOQrhgB+GUCGAgnVPd2iE/PgL173uQJCMIYDCwMGLn/72ATDKQUhAccHp4KEA9IDNoXkeB74GlYIIBEyknQvANTCQL8EsaDxgPPUSwKgAmIh7HAahDACIDQhM/3KJdufgBsvuuC8wqDRigB+mDKKAfwHkJBllJUIDr0QWxYIsBE2CtIVYhRNHBhnN+MkUCBlKMXPBMwHvi1ubgHOBHwkFLAofk3IwKcaC4dq4DG6ECg2x4Aoepb7vFvCgT7BusG+8bI4FVGDh6JIWA0KBf64TlFwEugRoA+vGtzk++it+iAgSK05swAMRTmYTzkpXM7gCXB+YPqG5e54ZUxR2OGD7KaUfVN4/KsueAT8CDlYKz8Da+iMdmC0zMnNKYkjBkjB+cH4EhZ4Lvg0YAzgWYZDzSHwyLTxlN/Y3OlhHgJwwdR/o8EHAIT2pGVYuFoVcRLiFhpTGuCUKCsMDBYE/RylgNqE3FM0N/tEyFgWVrvBE82WILTBCFy7fPgpZogQSc0YNsU1DMmTIhYj50g/D+FQBgCzNJSKHOhEIBolMTkMQYI0X4AQgQxjIH2hBiP97goE2YhnrkJeygMoCWhIFC+a648KSEjfODSPCMmmiMl5YmFNKwUGhuPPR6EjqBlJCiWvxmHEIKgMyo8AKQvISFEhJpVhuK1uY3lM7/QvDXEZoj8g4ZoTPl5FIrJiDBKhIrlJTwUAiAV8BGtjKdNXr5r3p7zbQbU/Ag9KD06RRsGlqJCgJtLBhbIkTxRsAwso+bdeXcewFwAFcmTfzKwIPSMKIXIwBpje5YysP7G0BpXNKZQFIPxYewysJDU5NmcQwaLNl7HH+wFucna0yobXVwsBysD7bkukhCwAusiWTlCLbzIRVISBDXZXKSYFEEI/LpI1mJh6L7vXZi+p06x3oSKNc9FituhRgn39qdleUyWwHQhkk1OG+pREgpiDo2dx8Nw7rmwzNj9RmBZyi5WEnPqfO930G8Ct6FeNCbsBL9LaMN7bT9jYQgk8oaPeKOhc97F85SE0bEnpLjcug7fWPhFA+MXg9hBQJ5HM17BvV1QuATPOFtfUnBejKdiYLoYCr8T6i6RATTzvlNoI+xmdAr1eB5Gg3ws6tv7fH+3fqOPMbTT0bcYIjSuI73fhEuUimIX6pFjyG7v2HDa/1vf1Gnf88YnRP+rp0X69y6Of8ki62nRSWt3f/LQ9tf+82mR9bTwe/rtlyyOQcMXrm0gTwvEb431e/72ROOnRMVH73p6/mmevNk23va+Jxp99J0nHjEae/bht+b7JCNPY/rexM9H33pKLDwlC76HN79yz2/KYv3iF94HLgV+JgpcBfmZuHnn8sMpcBXkh5P0vvBnosBVkJ+Jm3cuP5wCV0F+OEnvC38mClwF+Zm4eefywylwFeSHk/S+8GeiwFWQn4mbdy4/nAJXQX44Se8LfyYKXAX5mbh55/LDKXAqCGyTLoaLudJPFXhtsUywUHA1YO5dYBrwUmcXPIC9upx379NvwGaAhufxBMay2CqYHdgiCM0u4DuI3brR+x0GDLDPO7tAGgAHoUf3Am48u+/5DRhyoRqehetaOArEqJ7G231R21H4pYXloyFg6HaEfDpqwRg1r17ItrE+0Qwmyhj3goGCiQpL52/oAFS6NAMehPzdc+shmHV9X76CCQFC1v28bz3R7OlceBg+z+5+IRgpAMfFXsGr6YkM/dyl/SoQLdBoFxAkrBR8XxeoCTDoyh7Z9u2Tr347j6aAuwL43P06ehW/Wo+GjYHABYKDv4HWRUwDhOL1IGSsnrZQqxCtYO3g6EBysEG1zfdcQgk6rPM78B9QmKuu3pgRABG8msKB1kMFg7AjmIbD9jYQGGBBTCUocEdAd0Bneu+CrMN1+a7etwCBxgjRCwgHuGauhMEzQJYR0336z5p3IDiwcGOAbu24A/82PgYDuE8vXwA54EE0gS72HkqAZjBPIXMZFIBDGCbtOYEIAeqMF30oUns6wMP9hr717vUe/09Y611sLwkFQxM0c0HIUk4IWrT1PSBEtIQpMz9oXhB4yo4vULF4RlkYMuBIqG7/wIcZL2Ai9G9ntuA5YSYXASmBVwFHIaU7YoLgaT8KoU0pfA8dgTh9zxjxzf8bD0Gv6XZN0YEazR/a2DP4jhaQw8YBcwWQqgewFq8pDgAlyDrFDEAK1cwA40c9mI0VvaDG0c8eHP+GuP49QuNh1t/LCYsrBaA8bZLBGJudwM1r0OxFFMsH/GYyGOK/CQBhNkj3GJDvURDfYglMFpKSIlG2GELQeIPOjPBvqN+6vBsjhpg84WRJXRhi8qx1aNeaYCMupDHBxhCW1vcoA6GB5oUu9k7ExQAoWUIDdUuAIW5jCKECyydALoxhtaFHwcpdGOJ9vFmNkjGEle6sEEKDjry3DUf+7nuQsODmeANlDK7eMQnemcGiNJ3zkcHCNx7fhi3PZbDMi6cjBPVhtjeCYKZUxg297CwR48xg+TeDAH5PmM2VLEAx+14GC+3xxtaADBYvAH3NYwRf9x1KiIb4neyZF5nwTMYA6hoN7Q/BQxeFQyNjwGOKBtlr7OQUL72XQTNHkQBvaysB2YPe9R38I2u+xwAwThDVL4NFYLl0FvwMjTD0DEWefiP44N+LzKUkhG6bNtssROAWvsyLGOzuXsNwwr2hkbE+fZsAnaEIJQGp3q3CrDwY/YYdvsEjLmybxyQs9gp0sYgs7p545R77KLaBNVr69jmepzCIEnDpG76xpuD6u7uPB6VwG/ISCP9syIuGPCkF7uLVhQnnSVlPIcYTbcmEOTMoXRSEYdiQFxwerwlWF49BoJevQmD3Lsze/U88fBoPOqLt0uypYTYFwusNees4vyEvg+D3DJyxMJiex5vXdRfpw9X7n5cCJwWuglyZuBT4BgWuglzxuBS4CnJl4FLgcxS4HuRzdLtPfREKXAX5Ioy+0/wcBa6CfI5u96kvQoGrIF+E0Xean6PAVZDP0e0+9UUocBXkizD6TvNzFLgK8jm63ae+CAWugnwRRt9pfo4CV0E+R7f71BehwP8Dj6JaWsFG0JkAAAAASUVORK5CYII="/>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pic>
        <p:nvPicPr>
          <p:cNvPr id="14028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190750" y="538164"/>
            <a:ext cx="7810500" cy="578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r="22880"/>
          <a:stretch/>
        </p:blipFill>
        <p:spPr bwMode="auto">
          <a:xfrm>
            <a:off x="4617932" y="5322889"/>
            <a:ext cx="273136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vak 6"/>
          <p:cNvSpPr txBox="1"/>
          <p:nvPr/>
        </p:nvSpPr>
        <p:spPr>
          <a:xfrm>
            <a:off x="5303913" y="39304"/>
            <a:ext cx="16561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golven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p:txBody>
      </p:sp>
      <p:sp>
        <p:nvSpPr>
          <p:cNvPr id="8" name="Rechthoek 7">
            <a:extLst>
              <a:ext uri="{FF2B5EF4-FFF2-40B4-BE49-F238E27FC236}">
                <a16:creationId xmlns:a16="http://schemas.microsoft.com/office/drawing/2014/main" id="{4E54B513-0604-4DB8-9804-9FB2A431314F}"/>
              </a:ext>
            </a:extLst>
          </p:cNvPr>
          <p:cNvSpPr/>
          <p:nvPr/>
        </p:nvSpPr>
        <p:spPr>
          <a:xfrm>
            <a:off x="11159440" y="142492"/>
            <a:ext cx="899592"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29, 30, 31</a:t>
            </a:r>
          </a:p>
        </p:txBody>
      </p:sp>
    </p:spTree>
    <p:extLst>
      <p:ext uri="{BB962C8B-B14F-4D97-AF65-F5344CB8AC3E}">
        <p14:creationId xmlns:p14="http://schemas.microsoft.com/office/powerpoint/2010/main" val="4968047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MgAAAEsCAYAAACG+vy+AAAa+UlEQVR4Xu3bY9AuS7IF4Ly2bdu2bdu2bdu2bdu2bds24pnonKj7xt5zZzLOv1wVcSL26X6zunJlrpVZ1f3dX2UEgSBwVwTuL9gEgSBwdwRCkGRHELgPCIQgSY8gEIIkB4LADIFU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AQZ6kqn7tfjR/oqr6jTvYPGFV/eYdrj9HVf3Q/fiMp66qn7+DzWS9T1BVv3WHuR6/qn77flzX3X7+FFX1S/fQeh+nqn7vDnM9blX97j203ieuql+/B9Z7/1X1GFX1B3eY625+3M0Fc/33XW4+XlX9zj2w3gepqkeoqj++w1z8+KPzOoJ8RlV9VVV963HjAarqF69rb3cz0cdW1YtdxDpvvXpVfVBVvcxNYgPp+6vKPF99M9d3V9XfV9XL3lx/q6p6v6p6rKr6p+Pe81bVZ1fVG1XVdx3XH+h65jdV1TvezMW/568qJDnH61XVe1fVi1fVrxw3kPwbr+d8+I3ND1TVX1TVy99cf6eqetcrUf71uPdCVfWpVfU6VfWDx/UHr6ofrapvvuzO6b6kqp75Duvl87tV1QvfiBBifllVfVZVfczNun7kStxXvrn+PlUF40epqv867sHCHNZrfT0epqq+78LlPW/mEtMnr6onvbn+llfMX+CG1E9TVZ9/5d0n3tj81CVYr3Rz/QOq6k2r6pFurss1OfdaVfUzx71HvbAVRzE+hxyRk095c/3tr2fIlT/sewjy0lX1PFX1DofBC1YVIEzyiDcTSdhfqKq3qaofO+5JhH+5mPkRx3VAPVdVPXJVPd9xnXp/x8VmC/67497XVtXfVtW3XMHvWxL2oS7SnER40aqSpAL1aMc8/KO4f3mR6qePexIKOX//JrHetqqe7ZrnuY/fq1xfd5FWoP75uOf6n1+CQmx6fFxVIQNfrK/HS174SSoi0IO6wfTfq+oNb4Tmiy5yqoSfcNjA4ZmuOEnGHmKHbCoFzMzZ4xsupUTQrz+uf3pVPXBV/dVNPhCwN6sqnYO49TCvJDTe/KaCwoEaE59POWwIydNW1cNWlbj1QBy/e5aqInhnJfm2qwPwLGvuQSz9lmhJ8B4IRgCJHf97PHxVfeHl41vcdE6eoZtANDjca0ggQfqaqnqyYyLGD3apFeZ2G8Kxz7nUW3m+90QXGO9RVS93VZGeDnGoUYPf11/hIo6k+PKq+p7rBtAB+4EXed7lWBcFVxEkhRasBzVU9Si2QEp64xkv0Dn9E5dt20jod66ql6oqa+kh+ayXkiJ1j1etquesqoe4qou1GEDXbn7UdQ8GPczzSZeSPv1xXTWVsC9yqVaX+2e9nvurl2J/7mHzN1cSsLGWHkiofVUVVJMeqgCiE7iPPCoCnwjcJ1/xf9/DhoLz+62vKta34PSPV0K/wZWQ7sHjQy4RkmCSr4ffm4civ+bNemEnoZ/9uK5CIrpKL+Y/ed179Ct2yPBvV160mXmQSr5q43u81yWKiP0ql0C5R6DdE3s5r/L2UPnNQ8xfty/2Jt2DH7Sq/ue68XkXCZRmC1CWDIFR1ixMMExoSBJJTvUEzG96SBLVhgIKbu8FBNTzO8FaFTtJVDDPf5Njrh++SKvaIEQPc1ujpJCo337dEBjPpMqUr1VGa4Fo/t9ztYw9JIlgaR1U1t4LIKwK+ZhV9XNX68RGkgioeVQGSdEDcZ7hCgh8ewgMheWbFkGraVA9AZIcEqPbGb2xdgT5xMO6eliLFkO1lWBNtg+tKqSiovz/zMuArTipLgTlbKF1B55LoB7yeAYsvuD6rTW0OLzx5Z81PNzlCzN7pY+/SKtSn+Jgn0bhCeJTXdiwETfPdU071+KgKvo9/6z9rBTaQwJAwD2/h6oovlpSnZFW05CvCgEBUgC600FKgoE84qiK3Ws0QX75UtHuxU0IOCUQ2xgbgm8j5Xd933UTIobkVholb5NNuVaaKZUS2cmrsnznFRALRCJDsAHxYVfSd4nU1gCXAlqf5G+yqQ4qBwIDq9cLHOS3uXNfAhvUxvxaqP+4IZu2S0K6/5VH8gJOSyjh3O+WlKJS6o+uqq84VLyVz2/5LJl6g/2zF5kRhJp3C/LuV6upB0aW3pvBw57M/uMfqkrV7YG0ksMckkpyGeIhqbQu7mttDB1BtzOS3r+Nx74SX7srTtbbZFOBX+3y+STb+1/58SfX/Ve85tKiEw1CaQ7tVA94S84vvapVH97AV6sql9xvcdCia291LpKe4BjdossdhEB6uWp8b1WJi4RHRILfmMgZv7M2PhnyXP4hIkG/9/6kCaIn/bSjn1QuJZsJzkrRlYWCUAjtieF3/m2jTjUpstMsgeG0RPR797pSAFprpKWyMIEzEAm5gE8hENKQhFRGWXagoBWwTkNlUSkk1Um2L64qvqkKCKncG0hIPV/7Io/SK3mRTyBe4iLZmbxdWRDV/a4UKgDl1cacyasS8IUCEgKtSB8sqEpaW0G0Z+q2TBVGMkIgeTsZXv8itd8jjySitkiohdPWamHPNtIJ4GtciS9hu1IgPtFi92dHpUBCySgWSCa5HK4YREackMaGnc+GNkVO8OesFF1ZCMCfXiT0LOQTf/teLZM8grfRIg0XhzEtmITHCZnfe06TDa7yDjGQzB5PHhjyxt6EKKrc8sboPLcW/jsMMbqy8L8F/a/daIJQG8ySxL0HeOjrhIexhDA4pGxZ0Jm8JrYQSULJBFnbIMCIZy+gNJ7Ki8XIp0RqN2ywjSahkw6JJSkAo92SyJzmnCRSKZDQ2rVqgPf7bvG6vaOAZ/J2JXQi53nAlxTd3iGjvttxYO+BtCuOGm2qtXS9B9K6ICqfT+XVx0o6pD2Tt/cA2jynYZK490BaK0mlQtt42u8YXQm1WQTHYYUY9B4AGVUfv2+y8Rf5VOBTeWFnvVT3VF6JhnjaS0nbbc5ZCfXzyNh7oG7vVGhrp/SGNWiDrVfSdpsj8bXW4uh0Safh/w17AORT0c42R04SRJvzFm6x6EooH4hJ74GQ0Nq1ebAl1r0HahIiLd/hZiC8Kmi93Y3caw/UBHFyY2IqI/BderFZAnVPZlLq4AGS1gNsiAWgSy+llpCIIfBYrvRaKJX3LCc7XXoRi8PKqqEd0U5IACRzxKdMAr1LL0JScuCeJDzXbi4Ja19CFShu9+hakS69ElzLRgHPBEAygbReYkFNHVLozYFJSIxuR5HRb7pH7z2WKkJk2FHvsx3Vm5/Ja03aKsnVAoIoNr/aJcQ81957LBURxtbrWYithVElTwGx3iahiniuHc69CVbZH/Cq0icJz7Wby6sAKuxEj+Kq3mLZeywV0XoluPWcomHtCIOYjmXlC8zPVtozuh1FxjN5e48FU3n7nxexiBIR1zZ1K80Hg2gQZH62gDhMINCwtdci8HJQdbw3QQRFIlEHE0tmJU5CSi4J7fjvVGFHsSqG8/2zhdDrUgKL7LN2/WSfgD3d1ePZJNqQGYhHuZQ+5ZSCayUkLaJQ+FOFtQH+U1XsK5RbIFFQKoHs/n22ENapGpjvbCGsTU+vpUC8biH6BAypzrVbr2SlTpLibCFUPfsUAnOq8NmCwlgiq2LaBXPx13PPFqJb0B+/aSGIh+qtBYWvVkIbcrag1ny2EHwWV/Fz5E3pxbVbULE4VfhsQa1d0vV7CD7KD4mm0vW7CUfoqjdxPNfeLegHX2Jjj6oqaLuR0tzaZhvmPonSnssN+ytioWrbG6rSyGdvSFgQT3KfLWgfdLim+uky5DcSWlu/BugWVBt9rl11JkrW8ypdQSRt95BnNZEMnQCCqbz3C6EzASQcdVBqVQ3KIHhKFhAF60wASa2V6D1M95CSASiCbkhYxJQA1ic4nnUmgCNf7Uq/Z+gEAAgwe8NFySiDpHDi5flIKAEkrMpIxSgrMlJhXxhIhFNArKsTALgtIK7DTvJqEQRTImhLz+Q9BYSNdyQIrX2DqVgYKrH1UrVTQM4EOAXkTIBTQMzVCWAPKB797gVm8BYnG1ttmpboTF7CIR79ws1+Cym0xNRWLAw+S1jY+s/+DjbnfuQUEKeBKpi1nAJiLri6Jj7m1Poa1kCUrPckob2lyk0oTwFh4zidWBK83sO6LjbWqTWTU3IRCb3P6X33FzdBtAvaA8HRl0t0+xKje0jVxKIpfS+2e0ib6p5Lye0eUt/o31TSsEnVd1MoKoZERqsXwDBeK2bY9Nv/UGunUwCwtrOFOPcjbJBMm4HQSjaSGRTXCYrN8knCswxTfyVbRTQkljaSGjnlaRJSXGKh/EtqBDBUYWQjFlpPc6uIkhfp7JFOErKhapKesnUL6jrFpfjicZJQ8qrOVFxLJiEkt0H5JJ62BbHdMyiuNVNmLbOKaPQJnN9rG8WfIJpDEhKGk4RsOnkRWmL25p/iqtj8085qSw14wE/MzyruXp9oqU6SGPaG7gSu5jlJeO47+OrIliBai/XKlXMPay5HuvJARVKtOucc8qjYSEs45JThQEOOIsqPnh8r9gOxVGL3pyd6dIltgjOp9euc12YhgKNco99r+L1+F6n6u63eNGszJFAfx7byCiAHfPJgtPJKtPNQwL3eNHs/oV/sEyJzSnSbNOrU5+atvEro+WL03DRLOL/r49g+uRLgroSejSj6bj4QDIlvIJOWApEprerXQ6+r0gmMKtZJTUComGBTZocDRr84c/88FHDQQT0l8VkJ2XTbQBS6ErquClBeJDgPBfrFmcQ6ScimT64kHEz73Ucrr/0TYVV1DJtlSaj1OU+0xAGukvjcw7Lhh70Iwp8nWkQMOezDdCRyzbCngr0Etic5Px/qkytY8rc/lbF2bZgcOg8F5JmcJc5nO+oYv/P5G0+CdKUACMA6qbvEapH6pMtiu83RMlB6KtTD5ro3m+czusT6vQrVJOxKwSmL7iNUKsgBAff7fo/hOV0pbAT7mNb1LrGSsU+6XEc2Gzt9L4L2S073EJkaUqMzqbtSUNqzsmgfkMCmUcIKsNGbTXsdikaNenSbI0l6j+Ve9+gS6TymVSnsAyWc/QMR6UH5VAEtSJ90udc9OrwcEvQ7ka4UKh4BU00NVVHCi7Gk7mNP97pSEJuuLK53j67V7v2h62KgShCfs7K4p1IQIsIjj3p0pZD0vT90T/vrmdbAv/4mDsmsV4zPysKGgImrKtV7LNe7UpiPiMpBoyuFa4TtxFdHJPd+7UxegZB0HuwEo4dEV5okDib2W18bd1VHIM49ADvqqERy/PwoTFLaEFucEtZK3ac5WixB7Le+5qJ6VEqPeH4kSBn6U44+UfJ7/Xd/EgKMPstX8rU7SHIqHxuB1hqoNt1+uA40m0rrpZD9pWeLgwCeScIGyfitBTo/EhRY/iEolepB0W1SJa5q0Wf5vQciDOcegJ04ISAV7D2A645THZdq1c4XZ70JVqHPJGFjD8RvPhKqHv0Jiz3eSRwV1p5ABZOo1mL0Hkgr2YcIPRfim0/8ux11j7DYhBNklURXYPQeyEmnVtYJWA+VmXBIai3tuV5VSJzOb9KabOIq5/p7vN4DEWCtrKrVQ/7aA77RSRDGNtcCdSpfnytjPgYDtIfF29hoyahtD/2zPYA25PyoUIm0maI+AD0HcASQg/0djvsA73bGZr2H5ACkefo8270uka7r67U2PSiWVsN69eU9bN4cwwLqXK8k9/8UCaA9vLxUYc0lEZX7Hg4DYHT7UaFevb+N6heWbLRWhMebYRhrbXrA157Aev27h5bAnhBm50emWj3VQxUWqx6O0iWPDauEcTzbQ/JpZRxImLeHVs8RumNib/B79FG6jSyxO78G1vJpOx2v9+dJ7IivNXjOuV6CZxOvVeoW3e/h0F9+y8vzzzHEkFBpJ4laDyJqbf3+rq8TX/GV27d//6Q6iiNs+6UzO+LOtz89DSSUvpVqKtXncJoiSW8/Swc2MijV52fp+j3qzfnzs3Q9INUFYPfa/ZxuSW4/m6aw9hm3n6Ujrt5WO9ZflPZcrkve8yNE9/zWHktbdCaiCqnFoI7da/s95VbRtEXdRvUzEAEx7/QZvZaFip9/M9Of0VMmG+9zaAuo5e1n6dpXBBUb5/w9CJhKr6U5P0vXjqhAAn77mTciUNFbfMVILIjX+fcWCMBGEt5+lq5qEID+VKPX5cgcxudHnu7BQqujSpxfVCOfjsR6z48m2SCCtvOs6K4jjBz9P5+lXy2Z1wHwPYnDxkGIzfrteuVVHwef8dCtuPdut4xSSrtk3sTwrv/rzeepoP3Du/1R1X2a925/wHS361qHbknu2/U6nvSu5Hbc7Y+97tO8d/sjnnvyD5vu9gdiE3wJWX/pfPp1t+v3Labn7+72x2n363qJk0OL++oPm/6fhdoynAJzX/ueP7mdpEB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Pwv93gGcqXEMQoAAAAASUVORK5CYII="/>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6" name="AutoShape 5" descr="data:image/png;base64,iVBORw0KGgoAAAANSUhEUgAAAMgAAAEsCAYAAACG+vy+AAAgAElEQVR4XuzdB9Bty9bW9QYVRQyYMyoiKiomVDBhQjFjxJw/sxhAEEVFMWDEjBkjiooJMyIiipizghjQT8wKfGZM1G/X+u96bt/17n3u/u5Vqb1m1alzzjvXnLN79Mj9jNHf5LyuFwVeFHiTAt/kRZsXBV4UeJsCLwF5cceLAh+gwEtAXuzxosBLQF488KLAp1HgZUE+jW6vpz4TCrwE5DNZ6Nc0P40CLwH5NLq9nvpMKPASkM9koV/T/DQKvATk0+j2euozocBLQD6ThX5N89Mo8BKQT6Pb66nPhAIvAflMFvo1zU+jwArIb37O+RXPOf/QOee/fPK6X++c8+ucc/6Zc86//+T+r3zO8Y5/+fHP/ZNf6pzzO55zfsI550c/ef7nOef8Xuecn3LO+UffmM4fdM75hnPOD3/j/u9/zvm/zzl/+xv3f49zzs99zvmb37hvfL/IOedvO+f8jCe/+a3OOd/6nPP3nnP+uyf3f8Nzzq9+zvmnzjn/4ZP7v+Y559c/5/xL55x//cn9X/ac89ucc/69c84/++T+tzznfPdzzk8+5/wTT+5bzz/knPPfnnP+wTfm+Pudc/6Pc87f9cb93+ec800fNHj2k+92zvmFzjl/0znn/3nyA+P/Vuecv/OxVvdPfrNzzq90zvnHH/O47+MxNPrnzjn/1pP341Hr8K+dc/6FJ/d/sXPO73zO+Y/POf/kk/vf7JyDT/7rc86PeIMGf+A5538+5/w9Cciffc75uc45X/8YHOL+sHn4+zwmjbkt8r94zvnr5v4fdc75Do9B/yrnnP/0nPMXzH1E/23POT/unPMrnHP+13POnzr3EfUPPef82HOOCX7zc84fP/e/4+P3P+ac8y3OOb/M4/7/9PjNtznn/DmP75vTtz/n/CmzAL/oOecvfBDNxH+jc873P+f8G4/nf/Zzzl9+zvmpD8b/zuecv+wS5B94zvnZzjn/2TnnNz7n/NBzzj8wYzQfY/8PHrSgSFYQv8c551c75/zb55xf9fG7v2Se/wPOOb/lQ3jQ6Kc9xthPfqdzzu/7oNEv/WDi7zXPG/Of9BBODEzQfTNBRxNz/vHnHPOl0NDoP3+84xc/5/xF55x/98H41vNPfwirn+CPv/TBWD/9nIPR//wHIzcMz/+f55z/4pzzm5xz/paLCf+Mc87Pf875Tx58RkhWmf2J55xv+6ARPvs3zzl/5cyR8Fu7f+Wcg8/+q3MO3u36Xc85v9uDz/AIZfknz/3f4kETa4NGv8A55499/M7PCKc540M8+K0x05/2YJSVpu/3WGxa8Nd9aCtatQvhaUqLjfAYbSdiIX/rx0RMmFX4c+f53+EhxTTAL/nQaN937mNAi20iv+CDqH/cTASD/VkPZvo5H1r9e55z/vvHO1grDI1Z/68RGFplF5umxYgWk4DR7F1/8WOxaRrj+Wsurf1nnnNo9P/onPOdHsKySsV4zB3D/VoPbbdKxWJ7L0uCWY2NEO9is3gYmkAQbIvXxVpTIqwxBYCB/4S5j8EIxD9/zmGd0dnvvcf1yz/m/O88hA1NKUIKwPXzPgTC//9vD4ZGo391vkGJUFLo/ps+lMqPmvuYl8WmeNHo735Y337ie6wmxYs5Wc2/cZ6neP2doOA3lvUHzf3f85yDl6wby/4/nHOsS9d3Pef84Q+GpwBYxlUqLBVeJxA/3znnF34IDAvr+rYEhKTQ6PdFa/8a55x/bIi2vzHg3+DxcgO/LxM3QAywjNfvMBeJp03+6SfPGxuXiivD7Xt2cReMncvz7MJgtD5z/+ziUtEkP+SN+4ScsHn+GY1os2/3GB9tdl+5VCwfJrgv7gJG5y5wTe+LFTDGt2jEErA8XOK33FLuBKF4yy3FZK63XC5rhMlXQe44eQYsJ2tBY98XwWER//4HA9/3KWAKBA88c0vRlyKhTJ+5XJSHMXD7Mfp9URw8GEL6zOXyey4V7+HL3NJXkP6GZLz+/KIACrwE5MUHLwp8gAIvAXmxx4sCLwF58cCLAp9GgZcF+TS6vZ76TCjwEpDPZKFf0/w0CrwE5NPo9nrqM6HAS0A+k4V+TfPTKPASkE+j2+upz4QCLwH5TBb6Nc1Po8CHBATG6X//wGuhIp8hXnsExAMO6lMumJlnsIXe9XM88FtvvftjY//YfRAOoLu3ro+N70Nz/hhdPja2t6BBffNjz39sbnjiGUrX+z90z/2Pze1jPAMWAvf1qev6se9/aPxP1/QtAQEMhNb8ax9YrHvAAGFwRsBozzBEngOgg5UKcbvMDQnrAm+/GRHa8299YGNgZO4LRgywEaLzBzy5/9s9AGo/8pzzVzy5752/ywON+wx/9Fc/8FeQpYCI92VsgG3AhoEj+w3mhVlCVxim+4Lr8n6gOjiz+4I7+vMe2KtFM/c7z0D1/h2g2E+eB/CEDzNvkPv7Ahj1DahaAMD78l5oadilQI39huC5D8gHjHorP4BL6F6gywVN9jxAKKAgRDcg6X2BqFsbCN8f/OQ+0CFgIsAm7Np9/fUPTNgf8wZ2EM+Zg3UDUN0Lz8HjMQh48v1lIWH3Q3C6QTgwAOYDb4bYXYQl1C6EKWKpCQDpBsbrgmhFAChWUGbv8Q4X0JuFJTgshHeAJwcEBI4EwXYfGBJqGBivy+Kb4B/8+A1hgfjscg+k3AJBKf+Pjzl0n2D7G1g2JgLEXJAftCpkMmAf8B1mX4AbNCqlAHjovzGx2oydGwKzcGjzu4+VhZZFCwBKyFbw/p0bBsEA5uYf6NNFQKOT+WIy0Hprt1Bvf8O8ygz+qgdwbxWANfxHHqhjc4OKXUazLt/7AVW3hhRE6GcoVwxEcKqnAUTtglqGrnbfGpmbNewC+jRv6/NHPhC8C0MHOac8/M2clEtg+C78hM4Q1fHfwuShigmWtSII1lY9SRek+h9xzgHTd/8Pe0Dl3QcIba38t29Qsu8uRIbm/LUfxDE40oWBumibGI1k/8MXxh/hMJQCHtoVobagCooT9Bu03OAQ6b95vJyVsXC/9wNqrD4Co3RhKnBkxIbYdG81rzoS1oB2saAg2sbbRVAsLuYxJ1ZnmQYzgcQjECg6Ii8ymLaHJKaNMQ34eMLuGwQMM/wvD2WAlmjlwuDeiWnUJhCOtSoYCWO4TzAgo1mALnMmSH/0Y27WZRWV70JM06jmgZlX85ovC8iaYzbKaFHT/t/fweEJjN8nMPiCMBFgFh4zKtTKG/jlHtB284VIBls3jy4QdbT3vN9A42LQLu9iUWh7CpGrvlB/68UVpNAwP/pvOQZBgp7GbxQ0tLW16PJ3cwPNN090DSnsvd6VAPsd/ktJmxvDYIzfKheLxgKrxuzPKtEQwAKqkXhW6ca0qhLj+jyrNkRg/iXTfPuY/m4SBuj+fbEINLu6hS2y6neZbuNawe4+AWK6/743KglZIMKHiM/GjsnBuWk+hUD3Zex866rQ9j5IP6YmQKtR+02M5r3ef19g4ISSNcZI9+UZmpwQPIO7o5dKUG4bq39frIg6CmNTqbkXn5xC82/MX41Ev+GKsbCee+YKGzsGp5QozftSHEZBEFpCcF8sDn6gmND4vjCxsRPEZ64wpacgirWgnPciJObm35TWHXOxJNb9p20M8rHg7mOB8TcmcH0y/y/508eCr48Fnh8LDj82t499/2sZ2H5sbB+b28fG/o1Zt6910P6xuX1s3b/Rc3uleT8mmq/7nzUFXgLyWS//a/Ifo8BLQD5Godf9z5oCLwH5rJf/NfmPUeAlIB+j0Ov+Z02Bl4B81sv/mvzHKPASkI9R6HX/s6bAS0A+6+V/Tf5jFHgJyMco9Lr/WVMgAQFngF8JnLZE0foTRmtBgXsfJAB85K3uh/BMoCphlPZZyFI4JFCVZxfMDdwMqMV9aacJv/MMouG33gtdC1T47IJbAt/QUe++tOUEn1hc1/4GLEUXv2fwDbu/3g0r9Qw2DmKhR+y2Wt13g11Yi23x2X34LmN6a87WCGTnWadIa20tfPdGs3o/3BdAJNzcswtODq7uWfdCGDhrATf2rMQBJst6AVE+u0BhgBC1qL2vX+KBN3trztZJe9jFYu07QEaAXp/B6GHGdH4EoXp2fT9EA/bSA/e3f2CZdtFBmE0c1gdKdQFpXoiBIX8x4k98ICH3Q4CNnrcoJrLtOWGItMX0PYA3uJy9DBrKWGtKSNPFiBFa+BxoV6hd3b738i0ATMwPQ7SoV7+D09F42sJhODivLkQjOECLwJDGuBfEK/wYvA6oP2buAm2wUOYLPwaavjUzMF+wYTBfFuxmGKBDY/E7c9tWm1DXfk+AYKcWCez7QJxQtdYCAPGGw8OiYXL4LBinherDa6G/5+DOtr+tdxMaeDK9bM13QY8Yn+CYM1pSTHv5f+sDswVzds8ZeBTY0Pjx07ZoNS6IacBJSOabR2C8wPKBNiHKtzeytVDyAP1MAePvXQsgSuMCVoVQ3r7H8ciPWxfLAtAwXtSFCRGVNkMkzKYLuovwYIIQqpCwKwQIZhFIMCklYFC3XZouA0iyLL5hggkBBsGcCGIBEEj38i7j9FsI4q971J4Yi0uvXYSiqV0Y3cJlhSBIMRHBVdOC4aE5u1hCGge8GtFAr6FdXbQsLR3wEKMQ9AgPlg0ub9EJAoZiPbvUQgB9usCqMUalApQPmhJ4Cw5I6B1dxoC59DnGNKxTID+CQQmw5i7Cb5yBK1k8DErRWQu/W48AfQkNhQLwCSpe53rzsxbKICgGoEj9hLuMwd+shfU39gSMIgNoDD5uXaxTgg9ICFCIgSt1gKLtsnb46Cc93mktKDcX4TGHgJKEm2XOUviONQdKxGfqm7ZOhWK2nugI0QtQ21qgD7Dl971jEIxkEKyKl4aUbcAYArafoFgsMPe0yTIELUQwaNAubgfGMQgTI7WhbzUghuEP6u69JF/TZhdBAUzDNM7ggD4Gm+9ahkBsCNI0KMKYMBMNuEcwzauLoCCud2BSbl+oYQBOi4/wLuP3+9wf1kVjZnTD3FyFhetjCJZAcZJ3gvlX56DehQCqGXFlxYOUu8eCWgsMSmmsBvV7a6HIx1pQGNWuLENQGJjEb7uCv3uHtYDMDW7OpcGEvuni4vpudS8EhXa2FhiM0ls0L68BtN2xCtYCrXJzwd6tHWvhHQQxheFb+IESYe1WYbhnLaxdv0cX865gzxi4xtbiVhiep+zNkQLjIVDeFIbLWlifGnlbc//9Dc+CdBO0qMwXyd+yW1rc5HRsJ3lZkwhvUXUax5QGs4fEdDANInjH7a5hFJP33nD8s6bvTDsppz0Red01kHh1I0wqIvnvvSwYP9mZEph8i6AIjecQiPbGiHtxZVgCXeYR9YZmGxftyX/3/LprCI+OvokmWxPhGxaKNaNFnblyd1A3TnUkxub9W51JCNBMfYqKuLsUwDjBwNGUslq3SCwjTsHkxrSWyrhodgLPMoKK3z66cVJAnhV3pMg8yxVSm6OGg3vMwu/VOK2T+W2MaC0wJzriwbyAnjdnHo55EerbLcrboaR4BhtTg8aDyJs3ZXGvhTkrP0BLY2BVnzavNkjEZZaftfynfQ3SAJ5dBklj0eL3RZsxv9ycZxfGd2VG798I5CQUnp3uJHbgJjwr9/QeBMfIW/3Y+7kOmIB2fFaLTkD8cyuEnrdQxtxhNDtuboY53/5zv6GpBM1c1GeXOb+1FgTwuzxc1GfP8ulpY372fVEYXEIM/uxi/Wl58cWzi8XHyM8CflaV1WZRn10EiFLa4rN+x1Lgv5uBu8/lw0fPakT8xrMsw7MjOZyRwuW1zs8utDCf9+9+pXnfoNTrzy8KoMBLQF588KLAByjwEpAXe7wo8BKQFw+8KPBpFHhZkE+j2+upz4QCLwH5TBb6Nc1Po8BLQD6Nbq+nPhMKvATkM1no1zQ/jQLPBATOyC7pM/SjDSCdCu36PrtsTIEXPEOx2nhy1nVdFfd547BDvofE732bf2/d07Xw27fz+WRQICvPGsr5KXgC5MCzjUcbaTalnvXA9axNsLcQuXahbbg+QyF7FijxrY1W2Da70Npk3pcdd7vEb22kwsu9hUyFgrDx++zMet9BfzvNzy6bdrBgzzaO8QPIyXY+7B02Gu2cP+uh7DcApTbmnqHIIQzgskBKnl34FCQJiPK+7NLr2vkhPn3WH9h7gCttckOEfNk+iMkYGCDYjZD1UdgXD0KsbotO7zIR4Dhwb0y5l5337/Zox2kXczvhYSQwCAsHlAYWsZddZDunhOCGgXyHBwKUMMMX3bvkdlQB8AAe7917zA9i8W0eMA4Npbs0a7PrDvJiTrdw2hUHnQFxuWEadtwxP9g3QOJCPLwfQNHOtjHfO83wZUB78GAEYUsEYNdAM+w++/e9w00J+KYet3eHSoxoB9naEOpFzBqTd6E9ZOyN5AUJAhkhBGAkq/xg6P6GB9QE7e9m4ACUfg+tHc4pGlOY4DO6T1KstzIB9wAoNOYbOoS+nsOnNxwF6BYPQTVQNPeYKBdriifuBuF4glBCP6DXT1gL4gEaHnwBgyPW9noFIQFus4VPGPSW7YIzAnqDDcKotM02D7YAtvHhgiBBF0mKOICIiAmMBicTOhZmCJMj5rOmxsCAxgLUB6QWmtW4gO0IOetDmEFNtlkzeL7xEDptU3cRzJ9mMn+Ci0G64HW8j3CyloCIdav3G/OHz6JtfXsxZ6yDMQH4gZZQFsbRZf7uY3ALvcxKC1t0OCjrRJC6CKr5oz9BAb5cATJeGpNVbJ161rdYPPOnkcFAAFa70KzezZh1SwcIOMY2FxinhbqjT/PHpGiy7VFZbsrPPK3Bwj9g9Zo/+gCoZuUpCoBGSGwMTilsF//mb9zmYxxdYFKUGzrdaGq/AcsxZs8Qlq9bATFAkoPQIMsEIii7mg+gsjp6M6fAiPXpNXloWB+g+bYRMyQsLRvmh/XQlDoXjuYiYBafBVP8Qiu5TIaFYfppVf/OstGUTCgt5sKk3IuQtjBMmORHPeDsJm3xXQQOY4Sk9QwsV5eFBM/n5tSpPiAhRuUW+FYWjCZ0sUZ+3/+jB7xS2hGU3gKiGyExdvddniGINBc8Eu0H/drF6hAEysPimlfunzWjJDCpZwAsFWy5WF6MHOQc+pUiCWBoXd0HLA3UGbIXjTxPY3OluB4UhAvvYEKwcBcry7JVuER5QM6ymL4NTV0pRVY2/oJEBha09i6MjRdYOmBP6PHcNAIOcYxu3Gv4uBDUlDw+zKoQQjzTURAsCwwYut1odcJDmVWSQUl8uxUQBPfxNBpThFFJKxAhhmyQCIypTRqqEoPRQl0YgKUA/MNIqtCqL7AYOm1r6uwdBJP71WIC/sVgGFxtxtc/7vt/Y7AwXAWMBLzowhQsAYRsLe3TaOZpcRMCAs4yIaDLGL0TSG3rH9yzmNyzakDEUAS8hsiI777FJIDBzz3LZQKQM2aM5bsstMtiGlN0Mx5o5Sr2ti4DPYwrpr/pZgzmWoyATuhKaFhO9MsbYLHRjXWCbsaAKQp+uzXHPC7vsV7FLRjZuhF0wkNp1VT7phtUM4HuWroZE3pVbLZ0s0aURN4AZc1CGavLmrmf0sH0lBe6LeTdb9GNcLJIAKn41Np1Ld3EhRQu4XSpJ/kpCQiNz1yti+LlaUgPIcS6AwhA42EC2iVG9XLSrXySpDLvW4tggAZj4FwxWnarBVkCzAF2XB1HEyLhTCvT7PusSUVB5mKCFdKIpTZgtdCeERP4J4J7t2e4Vb7HXGPkhcSbA8FlIeo63phoHBrN/C2eGpHiGe6Ad7Gi7rM8Gwj7FmVi4dAkxeDdLAGhpFnR33Nb7sqFxaQYKo3cmFJc6IiRaPncVmvlPebfOm3QDw3LCrDoaLZuU0JqnK3Tuq0EB7ydBmd5tliMC2cMxmSd1m3lTrFALErrtGhd8yfg6MeaLZ/yBtDK+rVOi+RVvWl98Q6XffmUkuW6UUzWrrofdKRsfzCmEpTQIDTJlnj6Eckk+dyhu96AWcOgfGEZkm2PL9vC7+QW0JJV5LWAJskfZiLv1vksD1MvUDamrSnxPIGifSygysK9uGQ0NSECA99j3DAGd8KY+Oh37YUEBA1M09wBvQUgCLQ+QbnphKEsCrN8Q+IxOE3LcuwCGLfCHkLMGhnbDXnn6piDsW+BmGcxCcXDTWNZsrLRg4ATPEx11/xjEvTFxHeJLItGWCUICMG7uoi5/M08rfddj1GMZQ2s67tM0FwEQ+DtH67XXhSwZIy6jS068xtBPsFinbmw9wlTBJxSEo+sUHqWIubaoT/B3eys9YyfxJJ7/opnvxcBkZng52OaZxdT/ez8Br+1aBb2WUMGWQZ+3VvNHEx0TxnabzPNJtKhJ/e4BIp3ZqPfYByLeh8h5j5NRSjfmitTL/Z6dgkkLcwWau3vCOezI9/8hpv4Vi0Jt0YQ/FY9yIdStywHC3oLh28SdK7rs2Pm3OeSYtJn50xicHHnrQiaLyYkRM/S+QSOW34fT9eYaPKbEXvvh3iNN2NOm/xZ+n/oWS4WQXiWOuepcFkLAb5k7V8bhW9Iw+vPLwqgwEtAXnzwosAHKPASkBd7vCjwEpAXD7wo8GkUeFmQT6Pb66nPhAIvAflMFvo1zU+jAAGBqXordQbCcIPX+pLcu/zz7jV0z96KjZdnqVYbRNKDz9oCgbpIp+4h8b3T7q+Ns2Ao94xtUMFl3ccV+52cvHTzAhJ7HgjPM8/GY6/GeLalZc9JjRuPPZ5n6U6bcG+hWG107rngOxdpUuvxrGewXWXIhWctbWyMevatXsQ2xd5qw2OPq86UN12lZW34PksH2wOzh/PseGx7Nzbonh1Pje+kr99CWdun2Q29HZOULZq/xXe+92zbwVhcz9DM9u1g9xZT9+7HBmrb3w75vZlnATGsHfF7Q8imGUa3M7mtSr3T5mGwD8K3GzPgKsB8NuTsg9QVLwLYcJPTB4q8Byt37l02Lm+hxYwgHTa/gmP0TkxsHPZA6hbYvbBPdrw9twuN4YzDXgza7M665y0EKIe9gnvD0ganudoLuGHtYDs2Q41122x6J0SDHWGbf/anlgl0q7QrL5cPULcN6jwLwAg2btdZzn8vcAwKxjO3YBIOG3HAmXeDcuMjdPaOtvWrd9uXsB8FRWC/a/cY0A6Mg0JCi3udjdFams+9T2NH3QaeudwCba/Jhh/hu1HU+NCGN7SD9qqrKG0+2svzN0r/7scFZuV7xvwlypCA2BSCIgVn76I5EdlutEX2m5XKMFIIT0vaGOqyIda2Peaq1ab7FhY+y+6u3e7tJB5kwOYVbbewCwtIoAAIjRW6cy/ft0i0p00sAMgu2g+hwTI8u3ULNJgdVPO9oSmUAI0NClJv2t5J4GxyAmDePXRtsIE3EBDAOJt1a0ntQtuZx1x277dmIawTwbVg26Xd7ykWCssOfBgoY7KDjV7gKGgXts09v4UasItvrmp69oIsAP/BNHbmF8lr8yxtbiwLCbJRaOPUs3a4F+UbBo2ls2a7ltbJWngeH4VNMyaMzwvA7OaJsbezZ6BGngvBW9pRUqAm4DAhzpsnJaU3MaG8aUeoCHuI8zB3754tBrGLi7EQ0KWZMy1Hq2IihEijM6t2mxHcfdpuzSFrBMdC4yDEtp7k5vgOKwCoFsLUN0EuuBYGihAYtF1r0BM7niATd09g4wBNAA/humDGNDomhep1HxPdmCUWywKyPlyMhThw5SyWMcEzLciNxQKj8BuWhaCnlbgkaGRRKJC1hjBRFpZWNlagyiwMyD+kM6Fkhb1zMWxgI9bFQvtvY+6yNgSfcoGIxXQVphEkbhlLQWDRMHTromzRH1OGJAhxwPJaR1p5rTMXkFI1XoJpN7qLImLl1YgQQAquCz8RfmtEkZp/LiPmhC2DCzQeVrG6I39Hd8KPN3g3WRgwfOvEjcIP1nqtIUGnnCmYyicaDwXHghgLBIYx5Ip/xwTEw8wPZnIhNCZl/mh2Up+2p6FoXIQnjQgeY/HXadWFVnMVYGSW4L5hQbluYa0MinZDeOYQE4T2jOCYzftZNAzmsqAIbuwWkQltsQAHCYVnEJRlgfdxITjBDosE2+W3mIT7QzuBgLgQjmDmT6MNerCQFilYfOMxTspAkRD6EUKXcXB1jBmcBp3ToDcaluUmQNysu9u7Yi6MlULD8L5DOWAs8VRYJzQE9MNslBWXiJC6aH20o5FvhSZuoxTQeTW759CJ51DpwcLVWWKKjUJz3QrNGrDIaEdZoh34voswGDcXjNXxndbZuuJXa4Z2QoNQx4SGWx8fEkq86cJT6MX1chFa65CLqt8x9xXtuPGArAElf3QCwmVAtNrasyj8T4OHqVI7IJBxIaZ/CuxzGfjjBi+GCGuz8GiSiRnSmDS2QZkoZkXwKgaZPf/AVdEO3mkSLmA6ViY0LouFyes/a8wWlMDzJxG7wBUjWRTCRxsRhOIrjEVYJQi8DzO1AFwGTOq3tCaNw/y7uEuYKTAhDc9ycUkDbWYJoGgpmGiHPqwja0ST7RkrW8/i/YCF1bNU0EUL05rmVG0F37xYBnaJsFJSLjRD7xjJ9ynHSl5ZQd+RdDAe9AqsuF7G1ul4L61sTlw5a8g1r0eyMaMHhUKxUQ7FDx0kVP2GsRIemp5yYLlh1VyUtTUqnhEv4hu0o6Ssfy4pz4CSNWbryILFd1w7iQWxmAQNvuv7rL/vs5hc5a/fNG+ShIiswwZBTDOG4mpZZJLdZdAmQmgQHEEqqbWwGJq/vqbMswbHLTIo/8aslbayUMwiAm5lYN90DwDQ+Lewy/3g2ohjgTF5dctbgUZL+G1ZjbWUmIimi+C0D8KiCUFA8AVa0s6sLF+WpquwzHgIaIkQSoQl6+JuYEpJAExqvhUyERxCaGHNd2MAQklYMeJdULQKjdDcMUAKjfCw4tzhLlZPzOjvBJyiKQYoBqLY0JWgx6yr0PCDxEVJn1VoMlBot/ETBuddiGFRxcwAACAASURBVLv27BVjYrH9Fj/hrT2XZGt4tv7Fc1xBQsnNW35wzzpR1gTnrki0NhQkIX9XULUCYrEstEVm3jcFB7LtYYvHrC70uhiANvMPN6eLn+xvTKBJYrRNiXZwC1+fAC56tNJVA6XxN9uBaLSAd8mkbYDIT6cFEZcmMPYuiQGM5W8Fg93TYACzcivuCje/4eZZQMLMFfD/XWIRSoS/jrFyGdznInA3VNfR9pvVYlloWhaB9d1gFu0wIOahmIx9L/OnzAi6d2zqlwbl+hIOLsNmZmhb7iRXyLiqaPRuysoYKRdWYnsAcDchqP19Kzk9J36CkO6YCEK3aF4JH1aOu0VZsBRdGN3/S7wYV26++2jNg+CysYpbhpBLSjET2s2m5pISXLxz007cSNkRBoIuqdJFsPGsZ7/khCkaHePx2QSTmz2g0dvXMNE7TYYAtDRX5oa3y2qZJNfnxuqzNhbZYt2NBgiVf0x2A0ATsQA0uqtYYJkHU9DWxnWPh4/LDWIh7jw85hGjMPF3i3yBIZP+LMXIdbTwzDKLt502pJBZKRbCQt6dNowVY3Db7lS78XExjPXeU6nG3zp1bEQ0wDy0NSHbsl33WSXWCFNzYfdcQApTrQbaYZJVAp7lQlEkGHqzk+5RUhQE1+cuYzA+MQ5ltokHz/k7b8A6++/N+HVamLiUIN1nQlpbyQhezU074zcfBVGrBFJaYhRey12PRDCM0Xi+y72TLvtisZ5h+U3OfQHPfSEazfKsbgTz04x3gVLvEFyR5GeHP4qDWJk9OKbnMCsLchfPuE+gTfLuvJK2o1k/NB7WahVE3zQe2ufZJh7BoK2etTXiTzP5rMgz2nnvXUDU71iclMH97IfuoTkr+qwtDjdHjNapUfteQo5Rn7Xx8bsPtQeiAN86kNU630zcdylCVutZqynaH5/ehXOe5U5SBs9qXiRDKIC31lkCR/bv2XkwvBB899NfUJMnHPv604sCUeAlIC9eeFHgAxR4CciLPV4UeAnIiwe+BhQQdz4DDH4NPvX/3SvXgpSBeYZcBSeRFnvWeEBqzybes+YMsijSb3c7UTOWXZE6XnxPlPA+6eRnAZZNHQHY3W3Ds7Ie0s7PEK2COZmbemEt1Us/b0vU7tsfEbA/a6oguJZ9etbb13OyZXcmyHtlTqRia5S2Y7F3IYVbU769p52P8T9r0iAd7n3P+tFKoNgreHbIqNSutXuGgJWixg+yWvclyHXvWTJDNtTaPRun7KCd/WfoYNkvz21mre/KVmqK8ew5MBqb088aarhXR5R7Du7Jxj1LrEi7/8AVEESQipQXth+yl0XGBLJUNzReCx7/dN54z0ntSr95zt5DHQ/dBxUHh7CvIj24mShpUd+XuZIe3F5cslOyK7JIJre5f8ImF0+z2UDbRSVwUpsyFphlAXnStjIkhAeEYTN4ds1tXhJIWZglpDSgvQ/fk1FbNKu9FBt43i2bttkZLYDsm1BInlsG8//o77s2zlZD+38bX+YJ+bDZF3sI9lII+oL/UkSYkvK40+VS+9LT9lqCYrR+FIrUeyUIyw+Ul9Sp+W1/Mb+hGAi5tbrb9/h/Qm6TUqZs98RkjtDK+tfIrm+C7FBG1uhuU1QK2TtvdDRFZKz47b4nTQ5hULZr5yelj8Y/IwGxQ4nhSO9CGjzkA7BVmNHCbY47sBvtFBSjD9XakTYEudjn2nm1ByBVt522peYwg/Sk1G+4Ie+1YCyPnXuMuU3Y5P0xH6IHJWgsCGXvBIqYVt+ewwTG2BEfXGGh64HigP3CLPVO87HRZmGkbzeFGRTDNymUbYKGyc3Ls/L62z1e2pYmtx6086apg0iwygsBMR7ajtbFnOa21pX2tI9CcOzIB1T0nHswSayBfZa1dsE6rH8dNpu7zTlrZzfamNdq1cMZ45rrpmdZdvO10ey53RiuYR+FaTzbYJvVNC/rwZIsWrsNZbxL6Fb5GaN5URDWZC0a+po/Wm2nTHPkLdgU/f4JSM2q3UCYhZmwDEy3nLrJLaq1haG55b9Xuu2I2qEERbeDaie0i6uGqSyO51azYXo7yBjSRuJqE8A7WpurQIMt9KCFocm5DbuDbtwIYgNwe8Qaj7GwSrTMDWtvYWrFv2NpYexxhH1qfi0M15Q1s+BdxoKmhIcyCoznPotrV9zfbdbu2eoEzU4+zUbbh8vyHHcN47AkrMHW71gDmpvw3IqKe4t5zJvG3/2WICmY+VZUdVC0n3Q3j67FKJ5ijfed3FHjMC/gVBiurqBONmsJwPYYwyf2QwgPj2LLACg81tg6EsbuUaC+QQFDTRD+lBilhmdZbB4CHk1RoQNl450/LAGxMwpDBOl4w6W3P2vw8A6Pt0PMVGFomg9StE09AsAtgTh138LmTthstDC0BALb0cydCHyISAi82CULirjwO+7XSBmRaQcuA/fLHBTddBEAFoarQ2Ns8Q8XELMSEAiBQJGeRRdwC0QjEIEX3WPhuC12utFtxyKWsRlXS811NQgpgbtBl2hgF5lrym2h3UJFW1CLCO7hH2OpzzBLhJkxApiQBW/3HO1YLwLAneC+YVCXjV8MZc3Qg7YPJkSwMahx+xvLHdR9wZreu5AUc6Zg0Ym7tF3bF71MAVNiASy3hMKmofGHHjdP7zSOBROag/V2j4JyD216Dr9Rhv5u7GLlSi/ymMSrfmMtQk5ss/VvmYDQMkwwv5YkshYFpRgX83Bd/B3hCIq/YXiuiYs2sBiCS4tMMPJPF66+Euo5khuMwCJzK0JXMt0WgCBiXO+0sC7uCZPrbxYZ/qnFx9hwOzTPXRBGKP2OIIJdYKieI0hgD2Ij7tpazEUto5UxB/dOoxJMTModqPdsmCmCiEl9z8K6WEPMQrlYZFYhPNbCsFnYtZi7Xu7xr4EbXbteW35wr9eCQK0X5RBwcUGO93q5x1IZK+EE56mlKkEiGMCA93pxc1lFjLgYPWNmpTB3pQxbwGf9CZ51sV48hQrCeAmEmcW814sLR4HZ3ef1oHvrxRKLdSghAoh3OyZhYfXvtvANWgag2ocO0eGDeVhg3lkgBpnvb7FlK9KqC1+HmOT7pakNMt/f37gcAR5NmPY3AYFhJh/hvBMcgsa8NRImJBwEg6azKLmGfk+4+M53PQsFQBuDJwgMaenO8CDgLAwIgr+Zf64M14+LQIiMHZOnVTEJH5i1RXwL0nEPFAoBIgw0GKxb8RglZN4sKpcEU+VyWROuAbeLlqM8KhCihKyTezdsn1vIGrDau17oKTFCqUiYCM4JZu9ESzQUFxgfV7VYzdgxKuWCDhRIsCJxGxqy6N7FNQ6nlcWXMMGEvltGc+tvzJXLUxPtLD6lsutlDls3tIVi7qELHmLdd73cY7m5mLyIGx2Nxwgf5WK9jPtdrEZALDKNmIlhyjAO6XQPqCsEauhTg2DKaO5Ok9qCH9qMebcIrmVggidzEIDMPQLofXedwTLwCqB3LgPflYTLwCuAnsO4LBsLIwFAOFtQDMziYD6CxwXJT975drBO/u5WPFpQWbiwVcvAK4DGAtdkUTxjQWnO0t7LwASP/1z/WK4SV9IYVwC9cxl4BdA98R5GpjgwpXeWThYnyib6+wqg55aBjcXYgroTFMwtAPc3wlwDjC28WwFsnASPQloBdG8ZeAus3NsCLIKEZ8KUUTQsO7zcCqDnxK/W0ljX4ru3dTorgO8ExARp1PY/+LuIz0/eCXoRv56GIkS3hG7F3hZKeY5mzIe/jxfYg3DuktCtpFuN6p0CVa4e8yuAZaVqSk0ABIeSBojNmpVm5u9iDEEfwiBwIEJWVADNZSAcXIbOoeDDspgsElcTc1ekRcBpT76zSjmKpD2VrdRDF1q9TIsAnnAz/eIq1rxc/iocjCAr1JkkrDYlYCziQXQqzbw+PIGzDxVCdiscucfcp/YVBNzcjNDRm/YVS5oj64PxttyXIkXvhBbfdBkji9npYVtHJBkhoeDeVnp6NoWDZ6rP6J2VEMs23rD7lLwaHEpnk03VsxBkQlnFofdW2chDsP7va/oJyL0wHvBDmo+ppVV3Q8tiuScwNUGuUxfhQaj8+oUu06oIRrvIEGweHxNzZTBQFW29E8NhFtrhbjjg9xgVo3fSVM/JRFhUWnszaO7TrBbBWOTy96JBuFYW4O6CQpEQGjGOAHwv2RsMRuFsUI7G5uBdd4GSuIAgWsgKsnonK4sZxRg0flWB7qMfTY5mrGAxlHvcCMJJ6Pjmm1gQv3FxWBJruIVd1Z9Is2N6QtFVJSANjLH3uRQV4RE/bS24uIC14SpuSaz38lrQWIpfzFkFonsUFY+B1qfkeBJdYjseDYW+JbnuW2eC4HtcYNasq0IpSpRAb+lFiopBELC/v2fx/HgLRryQtjJoWkb2Zy9SqqhGYHdv6HBfDIxvu4PzPEa22DTdpj3do7UIBuZcQrlnIWlWWve+x12jCWjdu70OxrF4GPc+rBHxMbh33scoWFDChjm38s1YWE1Mhl536yGaR8oXc961GxhLwMiFye2Mpt4pvpBQuOtTxDXuUVj3CbTcK9qaW7NFRt5LS8oOEuj7SAbMI2PGutw9xiRIrPmzeg/3vJMSvBEO9c1i0e+eZv5GGbLad/lBp9RSkJ3sZPziXEqvA3du1ATFSPkaR0e+RU9WnULnJt9oBIqx2GqLtjwrdrIGXLT3h8F+CKyIOfjvzzD6GLrDdS75eTewt7b2MeZ9EE/PY1Ra9BmU4ENHLhMgGvF+jgYmGG/VJ7B0iPHsOXHVW43UuESsxFf6HG3Pf76hGVxaGuutBn2E7S74QTPCYZzPmtNxaWndZ0dn+x4l94wuH3uOAnx2zDSl4XvPzlaxDryQW4jNgdXi9j17jhDzOLY6M17xHOX8Vv0Ri/qsRsRzrLt1uC8ut5T9l/Q/e6F5n1Dq9aef5SmAr591u/yKJ/YSkK+YZK8HPicKvCUgTLcg8Bm6VVAlELrLYJlubsl2S4yWsizM5d3C1H1ZFu7CYpJ6jpsncKrTx64Ns8z1uPv/wk2BwCyEo+fkugXZi+/qng0wbtOzUlNujCzasxJV4zDO2xUVSBvfW+PgIjxzc2STIAjuVqfGKX6RYn6GkjUOSZXb9ZOpsp42wO5LjGYz8RlKWxpdouP21RuHZ56hZ7l15nyXstpUlMF75hLanZc5fNZ32TjEFXf7UuNAP+582b2dn5hQXHpbEjEdXnzmKuJTgf97NPgzAREsyy5IH959dzGXLIfgdnFCBkZwMKDA8A4oBWAGKoOyC8/PlFUwQYH7ImllbQgUxrv7sNqfkRUiOO3DRBwEM1EbPYv1cd+GngDwRh4jGqLwl2VoOk7ZM2AJfG/7Fc+SElLeslRimr34x7J8BG6xQ34jD08pWMAF80l5o73xy+QsmtdmXA0G7nFQSjI4AKV3vMKHl5CQEbr9cplB6XnruqhpqXPxIHjIdkU0dpkqO/fWblucuie+lMCRNr8F0vfLhu15gNZDME1IPLtQd5ku8afM1UKAfAu/+L5x3AhfilomEm/dAokH0FfMuwG+pBMhdE+29B0vPhOQOiciOIlfxCVGR2RBTg29YgpaDSMJjBdEGOYHU9ZArGdq0Cbr1Q529+r3hBB14uueidE2/qmhXffsvkpTSuMGLXCP8NpnYQlqxdkzoYvBZtoR715gTfOq82L3aFeaVKbI3Paym2vsdqc3DRsmSSaGIG4ywG8JnHe1w947CRwBwDB1oOwecCSlxIrcsHVdRmT/BKcC4i5MR5jsQWzLUfdpWO/BA36z2SDjAvORDWtnund2/jxLR9F2gXVQjNbLvtBmRu0dhZMDd1mktTWkvCjIMH+9sz5rPI/de3EfbSkGCmiBsLKMdut5R8a32c1Q62SCoLzL1D0TkDr6cTnuAde7lObZHdP6s5qIVCCt0IU5EIVgWcBgK+4HafAMeMa22rEANoqYWHsom1q0QBipcVQXIodd5z5azP93cV0wOIIizGphC8p9Mm6aajNK5sxlw7wEYjunSyH7vdSnnflcQZuRFpr7Qqns8c8yOjIm/s4ah6EyThbW4tBmFn3TviwNRvIPBRFWbkGOd09jDE7Aaf3FqvkWGlg3jIs5NoWO1miLobYlrecCk7Ja3N9csAVNUkT4pz2yOihSXFyb3SdKIUuB2yJYF71WpPZT0Ho9AvAVmDA0SmiNb0GY0vEUUh1zeET2a1g6dNkWRJUhUPTW753wEBCWYAuBaunI1WDmc6V2x5vGZFmCaBACC8fkmSgNlOsQRITJpjEtaFfQABYkVGb3ao5sg4n5TdqZ/HZCg78nPISgjaVg3tUVICLXkAZBhHrH+l5QA4yJeMvQ7TgHzsuV2h354PTl+e0jWTx0WJCjbwVh4WYs+NI9u/31z11YPsFlkcR5LWRxFKFHY/tWdw9hDGmfiBu6oEnf4gWwDICg20rVPf/v+7QsdyplAknBWnGFtoWnZ7IM3MDg/tWXLJZsQZieYxkJlH2Iu5yCK+pZHsmWDeBZ64jh8SKhLY1M2P2d90ORUrrVqyw27UaRZxiEFu/Bi6XDsiR2lW3o8HcRwceDBxgg5vMRg+Yftmu6GCpmFOFrPL3gLwMmSG1M0rzcEItvkjSai8/cjjSLgzmLQ+wMsx7+Zhw0eN3l7ScQNn6871oo5tRlXgQaLIUG9mxBNwIyxWIQixSaGLqVC0XTWKTV+ISRxkMP5h/zFviJx1gThPY8xq2fGOYjZBjzxgRJOGBCGLc6Uhr7Qtzv3rcsEGE1HzQRpMcsWSTz9t9QBW2CLTYKI1tbzEtJoCFacOW4bvn4hF5gbE0IDQuV5Qk6YgyEGEKjPQybh2ju+9bDO2oCt2BHysQ3BfhrkQgqi9yxF9bHWuNJSgiCoY3p7WZ/4+lYbWPgBdyKvHIJiYf3ipxgcKMstl3Exckz8QIV/qOrCjqLy2+ktWzfu1aD3iDG1aCL7brh0Ith2rb8d1f21aALnjSO1aA3KHI16ILhbjj8NkUuIMUMdte5egJv12rQu7v4atAbNbsadMF1N1x7MVbcuzToWlDjWA26FtS91aBZ0BIoC4tfsN4N/17MFovkPjdlLahvUYzoI8ZbC5plZFly2UNhE0b0Du6zaGPCh9lZAxaUqwea4yIMPBprfJcQUA4EnjDctR7cSQqFtaK8KHICQxjFT/EzekgE/UQCcr+QBJcZ4ueyEl5IGn0YBkbghMkqsPF3xBPwETJmGRFpQxqr4h6aNt+aSUbIMD914067L7x7fetMMutz1xWYJKKAiaym5UvLJJWV2+Me1iQjPsLlW99wcdqf/8y33u7rnWCUpt1zJvjiFEo+v/GX/ZHpAYsoPkCT4PW0HD8Z01FKBKYAVvodRIi14F6yDhaVv+1dxXm0JEaTCWS5eQXo41mClaXc0gEZLV5DrvUybeW7aHQzbdWQfu958ww/JoOZl7L1HbcwbuXf7aWIM9GS97HoYjzGWklnu1bh73EYC8L1u60XuRX++1MBDHpN0ppkL9k6h60QdC84Mc2cSfb3QG8kfE2ye4tCXZPsnnRcJxWtSXZv29mvSXaPlaNV+ZRV1vn7nguxJtk9AlxWZ+fvHiZAcO7Szt89wl5WJ5Ncp5DqDWR29oCbraS7j1WgVfPdd/6+xcVK4+783dtKzubfoS8x430uxrrMXEXMViMDysw4Me/OP4XR0QZbeeqev9O04rwqLNGhOn1JkvscFMxIUcqoUY5c29LXhIIyE1+JkSCp6xHAVaWgKMudv3FQlt5p/VcY4d/UjPA0ZO28s7MK8QQe8Ny6qd6HDjKaP4iAbCHSVvD54dYr7IfdC5dPOPbDMTRsjgXIP/b3sl0GVjxQnTCtysTRoMbBugQ1T4OyAhureCdhojWNzwbV5uZpM0JaI+c2Ki0cgrMeNKmFDyxXh3PB3VpQ3+JW0d4ycuKHLd3lVvGLaTSLj+m6ii2qZOucwNWgXB8uV7n5XbQ7O1VBGEtF+++ciy0oKomWkhtiCkA9zHsfmLRwfe+zJ1SAvYpMMM3tDFpffQtXbiszzTtFJn5gxcpO7fEMlA0FW6yy8H9jkJEsVllFRiDFwJ1DmCKrln1Tuyly70bvLOMq8jvp9F6REZBNi3GlaJ52H0uLmYjB7v5G+xS07RZcIU6lubJbpL1KMfeqAcdQVbD5e/sUfPEWMgZrnwJTV3fRvfYpOsVqmxmk8bh/9z5LGk82bvdZpJuZWJqOMGxNfBoPY1TH0TjSeCwIN3JRwikegr6FT561yDJ79iJouQ4SraEAYZP63X0WmS5CzqJVF9I4LDam4kbd+yw2T7mN1nL3Wbbm/UsKhh50IOwSIdXf9C1/Fz+IH+99lgrAKL17n4VykRbnHu4+C43fITxbAeh7GBw/Vdq9+ywlibih9z5LBWXGd29bVLmYW1+h1/ua/PxC8QT3itbc3HAbK+5bkIVNtLFi8BZwYc7tZwi2/ffC6TGSgWF0MPa9MLEJEZzKYNfymIjgfndHO/xTACfoKmvlufZZ6laykBV+rOQCgdoNRc95jyQEzbyw/Y5doOnvQz8xMgZnmnefwvuMV96eZiKsC9Gg/dDed3ZD0drQlDT4ntjkfaxyLWtkfBYpS2C4NZiepXsP3X7QVvqdZedmbS8vCAjjNL7dp0BXiQWxiazdIhdqmkAhiqX2SASCSNkSoIS2tS49b25cnoWlmDM+I3yL5Kg2vpNudxzV7AsDKDyxTBerTmmJh+6Nb+svNW9898b3u+RSAiLTIlVG4971ChbQPoQPLUykrXkpWZmgJTZGwWCswr2zawEwLNfsrguh1Wg+PuUNj+Z/yjYg0Da249IgDIbAwIvNor1oPhrafy8uB7FoG3tAd+0K4UFU8124tcCUMjBXJn/Pq7CANKl5sYKLifIdlo47sQeXWkQLzTILQm/YDEtmXty/0uYtPEtT/fgeq8AjkJFk/biXy3wYTmLAODs3sffJDlo3WvTGzFFcLJ3kxd15E/14CZh6FSF3Gj91ctYqQvEP+nOJ7mO74fx4JGh7HwPN1ay25O7kaU5oKKZYrBqPwHryXG7olDCA4KPVDZ3y7W++O+m0B8Lc4C6gO67FXXhjwkwRDXCfy+0eItAGxRFLIO6ZLMezc0gQiNl9Ng4C9ayuwMT9/lk7Ur48gerAy8ZBaDCk9OQNdmM5LRymvkF3tDdtdOO8vLeN0metOi0AV/MGV7I475qUXdbU/9K+XJFn97gYFNDimnoFC8EiPAM1igVYrLvVKOGn1G5MWePAeM9qVmSspL6fncWChty6ZyBPc8YD9zjQA3/cxWrGYX8od+8ml81d7vAz0CsvBp22qVzPo611vtdFzPYDEhCbcNyG+0e1ueQy7MHsXk7Kmd/7UBiuB5dA2u8+aMY9maxn/X+5djSimGYvC0fKbw3qNyyKcdztUBNQrtyNbmX5aPF1xfqeYJIWfHZADhfKuG/BpSQ68u1eNIxqDPchNqwTi4au9/jyrRcD570WDI24f/Ulq4G0vSpK4llPYn+X7i22aYyeZUW262P3BNKsICG7L7xiTjc/GJ/U+jO6iufMZ72M3kvpiTtuuoq5eBPbCbJnrEVYth2fcaMrXr4L08R01uGunsUPkhnP+PWbERBQBJqXeVof2IeZYxYCETsnvQExWSzAHgIZY0rbGchdBluLUlml1eg0kAyVQPs+oovG4y/Tep2e2xhoBRkYbsVqehqeZZCFut0W2kIsQLutYBF2GkaK9qYDC0oL0U632Q+Z632rocQBYgBxz402ZSXFX3zlW+PR+ubCrd2LsInNKKS7TJhLys2VzFgGYGG4iPZBtjbde0FqxBo8g/vkJwJg3W8ELUZnOTvffMcn8Ld21raDURNsFhWtaxTXczKV3Fv8dSPAEwy0X4RvbapYpRvlLcvIpRILrWWtLwAFvQ0njIPyLRFyW8gf4cE2sPiE2+HQwzQcP9xLN0Avp05K68/UpJlNE8KkOwHfQiiCdrekrOEYi3A3iaC1S9duOrM8v8VCzO3aLl6yU2zMd/DFQllMxNq6ENpPbpzGrc9TcxIDWHQ+/TJaG5BSidy4ZbT6XBEsWmovQsU/R9cV4MCFtLsAdmMcDER4KIS7KTTNSBDqL7ba2e9pYzRey0gIaE1ruYeH1vHRut/JBi64Necu3k0yrCkXzVy313JJFN+4e+eyAiDpoDSLNK4RIPcriEpz4gLiE0mcUA2rMK2DNV/QY33aoLjrC9YzIQzEgbu270Cgtf2R6SCpAvSAXe08Ct4xKY3YhYmZPwHaNhhzP8CdPPp2PUnyCdSNHm2H1gBluWRFuiw+K4UBNsBlVTCUhdnzzj1ncVkKzEdDdQ44LYvRCPHd2zcIC6blxqzFxNB8cEElunSZh4VgGXe/x/12/GXSMFTgzbIxFo3V3EyexcN4hJtLtHEOFwVTEBqCmdtWu1HzDaPW+MIi0dzu28fo4iKxUmK6VTwEiXJD17snbx0yzdmeTjGORIz5+se99QKC2hDSICCNAfNL2ohTxbpdQY0oPZvAy+xh21iL3SYIksRduvflxKHcWjGdfbQ9jiNQK/oSoFxHvPW9CUiEFwxu57uFCyCWRamAJ8LLVQuOtkWMD9DOtKlNp9wYhPdRDHq3v2m/gp+4YDuE5wLIet1oVK4O4eRfc2E2C0HAMBMG3PPF29dBWEwf9sbCRHhQ9G3yvFgwc+EW1A+L8Pktgbr3ZyI8N5OmrmgKDSgJY158kTGEZ/Lf27nROlVGYG4Cy9wYykr2CXPeiox2ZkUJjrilXWlWgvDR6HdfrXbSudy3IjNPltZ3VpGFReNmto8RswfJMZ9tGLhYvMVIeQ4v+q21vRVZmD1eAr5JkZkLWkhz3/toeFEWVKy2ioxilXK3/7KQGmN4B3WJ8H7YUbyhMwVPzDMJv7vi1XmPuV3Er3gGQRD2RlIyu0w8JKd/k+Zw+mIFJhbTLKx5oRn2WSwqZouhaRg+/jYC817MyAO1pwAAIABJREFUSaBvdCutxzxj5rtJd3UO0pPcgs7k5lZhaIxxQ09kpYzH32nD+m8tTmkxP8a9gD9MTlir5uMeoL94KNSsZ1hr8Zf3LyjQPZCYNuJutAMBoc1Z2+D3ntnm0WgoJsqdI0QyUlxRrqVg3cXtCULDzcGECVwMbSz3RmNpXkK5AoehCZT5V2iVm1w9Cr6w7vXh4r7xWgTjN0RoO2YSBnSuZDzmtyWwTbopw6x4Rzq0n0dh/iQCwv8jqXwwTNqxAWlojN25DgWUtBiLQNtzyToSIQ2NsW+s1TbFzmrZ2SS9GARj3xB7DO2+FPQtcNuEWlBL4xA4TOT3LBshXwu3IDdzYc0w0WroGy2bhkYXLhurWdsYWR7mH2PX9j9Lh5ExJQblMlBArsU63S1Fubp+K9XJPw/Ksq1bb4Fb0KS1wHAs3CIkbkzcgkbvvriYipKieLb4jbX1nGTB3Zt463IgJAiQsSx0/kYrbw9jCojSTOC2hWl1QSzdIohv2D8Lauz4rGMrSvtz4Xgn3FuJkVz1xaRtT2rr9K48YPdBgnrUvdCHpMt8ZLE7de4LgrGdGU2apmEWFwzmg4vGrFKMhiowtYj8UAF3gLJtQn3D6FdbsnCEm+XYxdv2+MawsO59N8tHAIPSLBR8Ye0LLvQ+roHMEW2KTjQxYdkCMvETZq+6sQX0rPgkLJvAco9fCJLDvcWYaENp0aaLsdretdvyVcbJ+zEDJWOTL8TAoma3jIFgblEbepkzxlts2N2cfDF8NDJB9w2Kk3sjTrq7yy/8/j6egGW1O27bYSH7W35wgyCzfASUleAh+NsW+lkza1VszPIRYkkbSt3650HJkn3nu+R2NfHChrce4YYyY3IfoIlXy9+aeN+9mti76/tqAquJFz27oEpCzLWjRVyrideVI8zcn8BrNIt4CdOtJr5Rtpic9cF8GJqpZzVXE68rZwyriTE0ppQlW+vkd2v5tm5iAYN+x401Rgyy715NfL+bYjI3jLGWz/tWE6/lY/VZWYxBiCmOzhdZTbyWjzAbU+lrsYAEizKA1cT3OSCUgkQE67SFdAtLX1cuumJ6qWAMLY6gtNY6+V2unHf7huQHoSbMMrVlVNc6reVb6/T+3beAyLTYPLKI3Kei+i1KoaktZj76QuT3HBCDThPz6zFaabSFOd8FRauJBdK0C6FZTbwFVb7DpFscrs9aPvfSxMay4EOBP6FDPAzNJakjyGritXyEgn/s2bV8vrOaeK2Tex1X5vtr+bYO4XZbVhNvc+7VxBvz+c5q4kCc1bWvJuYZWEdCs5r4LvziqvIQCNxdGZkmlpDZ0mFrTCEROHQV8wVf2oK2tXyEIlQymogv6ou83fHvk6K8TzAt47eWbwv/bii7ONZ6SDSs5dt6EZaPi/ydbgHJ9RHUbGHPFkjdxxDsuRYYi69es2tWhZak8REr329dH4SXfqwfVcxlLLTBdi2JubxLOjRYxLo+y9CYxrsR2Vy37n1PeLrrYNYnXnfL+6q/oHkpjsqOza0mzOvKeSaBMzbzzfJtIddd410zA8yyBVi5dhYeiqBeAP6+rs99EBK60vTosa7culXoit5cRddaobsOp5qMMlOldo2JtocIWCH3PrwjoYBJ9/Al9yg47hB8VNrf3wktC0OR3TXmocZt0BKwYjbvEZuJ3e5KyhU49GAFg7tUcGdd39Xi3wLCz7fryv+6z/KrFNXCLUNXqy71eLexrxSXSba/0A7wCtzdXKFYo4q66pCLISya33RAjr+vhbszOTE/iygdmuVbC4eh9/iELBxGoSh2/6Wsj70FiiANTZuXvpbRkmauiIl1wQBoeHc5L6i3cLsxl8BxGe/mDpUMoymGTkNvT4H7GIZQrcbvv3d3vzSrjcA9yy8LRyPfDTcwOcvGy9jU6Vq4u74oCyc5wsXa8omYnwezB/RUfsDSlcSoaSEXloXjJYgFBd1dpa/RRhjAariycJTlllC7l4WzP/Sux8AtIAVBXraE93BnNUiHEYo23wqCmOxtruCZYO8yZVJvi6cihHxfArI7zTVHkFmjhZahK9DJLarbHr8Uk4tnxEPbnj/YNcFZwhsfArF4FoymSpNUyESrb+WdZ6r7EAuIfcyry5y4FxZyj0eoVpxFvdv5VPAln08ZtPlWrTzryP1a5HOKjKvLOm1DuI59oB1rgmF8ZdMIDou+LZbKUlJ+25GGIsNc1pVGLjbxPn+z9hhpK//ck2hhjcyJKxouqviVdduTvTyTIhPQe25h+pQbi08x7xEYZSmln+9Tj9GFcFAme+5KsbE45S5sqzwCX0pq/PBbQHy8zhy7wWYCBZzM+FbSuUcrGSRzu8c911SBGbeRtzghmhn0pBOmYjLZGkxCGAjAdiWsQIcmurFKIN4Yxd873s07LQqNSQNa5IXK861pdQy8p/d6jpaSDfHvbWZmURCca7MH13gGU7IihGMZ0OKKCdD7PqZZZgoDcTtvHJpYgRb23HZMLJ1OW/vOHotMM4f/2sq6NjwtPBosSJGbaI8AnSQX9hKPirsIw579QZh5GdYLnTqgyLOUaFgpew1d5uHvrA9XdZEC1owl4pLbRFzgrKQCQTWGLYizZvg193nLMVh2VpvXcGPhWD5rZaN28VfFYOhKsf7kW0BMBFNaMFp4++/SVjSqPYxtduYZkooR/Xs1KmbFMLTMXRdStzxuxTZIE9QRCpZEYL6H99BgBFWwu3UEFlVQ6J20YMeYGZs5chsIKV92QY0Ih8AE666BsHishPdWaeZ94gYMSZvVL4qg8IMR1d9oyPaMENt+gvgDPTGWhTFPgS4mBgrlRiVU3WMNWTOuKQtpnhgLPS0yy7uVdcZHK1ofmvNZC1ipXuPN/fOMtDoBpsDutRU38CzEmixFnkNnjKCnOdDgbfxSep4TCBvDonitLb4wV4JccznuIiXHe6EItxSCxWyt7t7JvYOX0vezmFAEFMx95AZrRbjMaRUmYRfX2C8hrF/WWVGQiWEw2eKh/BaTAeUZ/MK3aV8uD62xGgFjILggybsW6YrpBGOsyFYiIhKtWTeRFTaT4vbR+hap9xEiLoKgyo7zwq0xqU3IegMHzTfP9hQIHaIjLmGql5Yxy660c2+erCAhw+QIjw7Nk6tGK7EwtLP3mafnMCCXiWb0XPNES9qRG2WstGbzJGi0OuaUvWme/Gxzyh1jhSU0BNECeooAbbmz5imGIRQEgitKo0ohN88aV/MKWO46mpgn18b8WKwQ3zR9NGEd0Mxvm2fWgpAI5KXIm6d7hIOAitHMbwu3jJNCNPbm2ftsTKMFRbO1It5HmRtX8+wZa8Ltxh9bzyRuglQgVM2zZyhmGSyx4o+9LQjNy1dHwD3UhIYQsNpguY8ew3TwLARk6xEMzMCZ9vsoM4xE2PjzK8EEo3Y266J0NiJtk+ZpQsZJcBB23Tu+JutkA7RjrHtG+hgDW+gvOk8a3jwRbyHqCCkmo92/6DwpFEE9S/KVztMYtqipeXKP7/U0T1k4/vwepoMJWGJrea/n/xvzpKHxGov6zpUZN6z1vOdZWQZP5CudJ77deMznPjRPgmY9v+v9IcGVzb7O7G7c7TgSFMFXFXNMPZesjuTLoAWz/r3f6Uw7cQsrsG4At4A25+7shNpIkq1gtrd6zd6Nxeca7FmEoVJZAe7DQsdZJuOqa+PH5knz0vRowxLsPGvP499fdJ6YA/OKK7yv62PzRCtacTN7zZNVohVDY3uneYp5nq0nF6n1LDEggYBOnvmi8yzoZWHu9XxrntWQc6Pu9aRwCQmrs/OkcFm3r9Y8JUwkngjPWqTWE398013QsDu0y4LUELrskcVgqmpNU68hPt7d5YNpFQBxGerc6F1t6QvqtkGZe/VitUvLl65yDvOzBBYAs9Y2xzN8YNkWpne1YfsKBHJRyu3UylR80XmGERMLfKXzlI0zz83GYRwBLn+ca7jzxJgY9iudJ0alrGqc0Dy5WXfP284X5w7WsK9YxPo+m2f7Sd6/61na9Ks1T5ZdLCAe2URMG58syVdrnhTUDc9vnjyF774CIjuFEfmv915CfUyl5viygcoqdAKJuPszld9nymUXqvAKhcmC7Mbd7mQuFMLCZY28c/PdmMI9JvE+F7vjpm1c7XnutLQA39jfmich9q2yV9+YedKsFjdtuC1dQ+8uktYm3p3XJ+SsF2Z/Nk8CJ6i851l6+O64X6d4mDEoheYZpIiF3N7A1qD1pPR4GsV6reenzJMF2TQ65vdd87zbIAXKFPd8LecZ8gLf/sgVkMWvWDBMIWfuEgDKlvC3d5dTEEqDY8btY0Sjc5UEwDeUJIi4+8HSfcP7pRPDxOy+SQVQFmmLjPj8Amc70wJZ7+4sizYgWZWtF9l5YtC6WhiD4F/mStC8m1+fMs92kTGO7E+VjR+aZ+fEYxxWVBDp2nkKYGnxAuWwXVzSupp7ZiEW9zxZYkH/Pc8tD7BhLJsmoynGo+AE8vd6fjXnaR1DXNzlDV9knjJ7eDSY+6fMM+zeOzT7Cgj/tVLYtvC5Ugub3s5363ox2QtutNlDK3HBboyRd0sB8gEFjxbVBt1CNRZl6TvcNb638cngVO7pdxaakNxwkQq3aKV1MXae29Jz51mlYPsSuZjmyfRzizD9h+YpG0fbsoaY2eJ/bJ7GU4qTy1gc9qF5BgJFh53nQld2ngsG/KLz3LadN/J251n9ieD7Q+v5ReZ549mapz2lLQz7lHnmYtoT2vX8snmugHBVTFYcsB3DF8HKJ/S7sETrIiz2Z3H2tI4NqJ5Z01l5LhduMV1SgLQm7X43SV60L2bnchjvYpcEXv5m42dbbhI2pprA1XuLpTGnD81zMUD/f53n3Zz5rXkualjmy+/Kvn2ReXLFxWFtvu167pECX3Q9t1IUs0sAGdMWRO163vO0zvj2Xs+vZJ4dT7E9m83ze66A7ORoZLuWfFEBGSZnsm94tRd3tuCCwmg85pml4OLQoLThzaxbiLXNihcpW9ars/JWKBd1a5PQOKVNFz5d8E8zw+3sPI3TPAmX2MvzfnfPswIx8dfOc9GqO897Efd4iLfmeZcHLLN+JfOsc+Nb86R8zNPvvug80UlqltvxtZwn5cxycL/to8h2SQM/W8/mWTwl+2WcLKSk0c7zVrKLlZMZDIK088SvP2YFZGuTt+DHLq/f1bws3D13Z09q2rb2b7k7mJ1vXcBKS9hlxTT+4f+JPfYEIVk1wWPn2skuiEkI11vm0W/FP2ALrq0r2YKZnaf5CdqDHrw1z7BdBPFD8+Sbg4+43pqnjUMMIRN0z9PfxSQfmud9Dsdb81wY+z1PzIERCf+u587zLXeHUO88MSY+spZbwHTPE/MGB0JD86RE3lrPe56VfFO8oYC5r19kniD+ewrAB+eZgAiqt8RzIcsVvAc0xOD+28A2kJR5MEBSeB/BJS2HKPxkaNzqQtaf3foATGXCtIGgy+ZhadKaZqtVgKOSFrXju5WOdy16BUcCTXsooUh3nvdxbgJ+gT9/GoN0xklNlJ/N0x4Et5Cf/NY8b5RtB+oImL/SeUpRCqLrNlkCxFruPDcxcM/T+qLPh+Z51/lUUHbPc+HxX3See+yDzV7u1L2eH5onwerIvE+dJ36k4L9sngnIXZoK40OjdCZdNcabcuX7Vxjj7+sK8Qe5ZJ2dETy7nfgayq3pfCvlyoXbDSgMGAw71+2hqN/5ovxIDL0bUNVgC5g35crls2NLuGhfvnXdQnKFPjRProB51tgsV6gd6nueBPOtlCtF8GyeskbGthuKlfqypl9knlw+vj3LfM+zjTHKZg/w2fXk+phn3Rl3nrmo1qD1/Ernyd/njn/ReVJOdaTf9dx5ymhRlK3nW/Nc1/bL5pmA3LXWpTxJJh9vUauZJAK0rpdnZBps0TPV2+fIxhOXTA773rST3xfQ2bAqkPeuzhhEbAOvp1OZBszH9C4MPBeDRmWxZNZcmV7vWddr58mH3T5eH5onJgehwXR7GGglr1LEO89OwjJm81xIiqCf5jJPAhcitc3J5rmtlXIxLPpu2n1onrlSIBY7T66i5AvXaF1MtPnYPK3nbtr9rDpPcBxe1H246/fA4FKV3Aa+2XYyx2SB77bjHC1DoJhk8cK2eGR6pXdv2IcAWNrPbvjdMZBZ5bsaQyceWZyyUhhjz80o0Cd0fNvt+IjZpEdlQ1ZAaQn3MNZb87zPM6cN/Q0g8Z4nS1Td90L/y77JDt3zlH0zJ6nVZ/NEU25cvYkL9MFuIIi3jWvzBMnoDEk0a560J4X0bD2/mvNkZfYUWWP4as4zrW9DeecpdU/RvDVPitJabEM868n7sJ4U0oJapafxLYW7RVzvLABC2lgx0QUOCiwtGC2ylVoWjrax4whCsX1T+cAm4m/bDY+A0HQEhN9fAzoEbRcXjH7rLgRxUnWYY9vWi2MwBgvGIixwEAF8h4tI4LowrKwQLbrzNB6QlmfzbMfbd+55ynzYN+F+1ToUfNq8COfO03jt3TS3DrBsbKy0xeT+NM/g81zV5imm4GYB9r01T++UNvUbPvXiz+71xGQ2gJsnxUERyVbVp+vZPH3DZqoUO4H039ys8Fyd9mWeskWhrp/NMxo0TxZ015MwUyZwY5Tunu/SPLlYC5I1T0rfPtgqInzpGbyLznW6NAbzFO+i9ZcchUFABJYG0K6tB6BfEQksGLRjmzx7Ga1uUibQRQgwh+CdCxFhLDbNTTOKGVbjC+Z9m5tCcgmdy+LKJnkHLRK+iBYghBZBpkpQ6/IOAiYGkSLmz1YT4tkgzJ237RnP087mYtwY3TxpRXPzHQvPlWqexo/IXCnBrtSyMZqTlLjf24SicPyNkBqrb6BpZaa0GOaVPvYcd8zvjNXmFfeKULM2NKV5CoCzQGIB1t08BcPiEIG2FLTfNE8KD+NScNwfWULzxKxozAJTgCySNfAe7zBe46PMBPEE0rzQpbJpODaJFYJGSGprxKJ6n81VKXPfCq1rnt5Bs5vrnm1unugie1idDaZmDfzNnCjLLvMkAOD91ieGN0+Kk6Cbz9b5GJf0sUzmttI1zzrti4eKnd9ZEO6TSa3Gl5FCCC/piN4GpmaBb3+bVgsMbkITbVNoARW/38C3ZLM+XGIWBN72/Nw2ks61AT/pwsgmbgysSM+A1WPItFkWqgo2gofB7A10YSjCLI5YKDgouqQFjbKtSeuqwn+3UFy9mkETRq6FDUjmu2Iki26RzcX4JD24pjQY+mEq76PF0c47KSxZHBk+Qo9u5onhCCfhI2gdfYDhaX7rVDbHHOtWgoHRbI9ZoKlZeQK6B9FIubK+vIr4QQIDf9CsLIZ1c1k376wbomrDzoKhWCkQ37ARm/U0T/MWu/D5tzQaz+Eb1nqbqJsn5jVv39o6JUrMb9FlKw0JGAVI2Zl/F2UHwmKOEjdZSvcpa/9P0N737sVA292jF5X1ocE6V9q9WjViXOZ5mwAjRi319/gAgkMbRfy+0fHImGIPjay5s/oTi2AXvosGp3kwxbMz6mhsCxkcPyiISW8w6X0Yml9vR3jb8ndcGKHZzvC1O7L4pVO9p1JWfrJ7W71m3rJh4pG10P4fc4GybHao5hNwRzVfa+6EERN4ZjuhE0I+tP2qLRtmBQg6wVGxmbtVg7rg+Xs4Dw1v3hIUNe/zfXQi2BUmdeBQu9UsBOu9xW/VetD8LFCX8VpHc9nyhFLELKc1r4qzwzbRvFOQlx8IH35daDwLTymyVIuWDmZv7cUge04N7Jn3UOKduvu+fsGHxRYdYtLeB9O8NdQWBvOboMXwwpgEk9N6CLAC0o4wDWhxA5K1ARmDVfEVk7Bgvr+nxQqOCS0T2aHyvh9WClNg1DJBoXBpZZovLdPGlf+vOXZED/7CHdl2/QSWlocD2zgCk1hQ71mwoPdxQcQ3FmS7wncOt7lxk+q40QYn5tguMLWxIXzb3sY36ptMy24yowZ6tOh2gKknLlfuPvuQZfZdyo6166onMcHe4y7qM2wMLI25uMRK3BlrvHtl7rEyNDxLy7VBG1c9hv1tlQOr6Pfmt2loz3APKQAu2LaHakeeG1ZrWL+vfy8FxJpVNkEoKQyCtb2m3wvI3UsqOAeNYQLB2yuFZTYRKxO53Rbf6iNFUzGRMS/LAjZtQbbLBn8SIQSB25SaWxMq9kan1i2PACNW422DSXC3bYzCXXGh7g7r7cz6vsA45kU4qWYMh2FzQQJjcvkWLLjHDJszZsoX78x5ArInr7bjzgfeflfoISajHPZMeoseiprg2NisGwhFhamknLdbfShfvw897T0LIbFOxpsLW0PBu90Slwh/iC8lRzpnpHPpKUrv4E51BSLVB4C1Yv1cdVrES3tKcEBNO/a7YbutcrfBoHeJz6wLht82RvXvNWZjq9wXH3P9CCKF/j4+aR/k7q5d5726fWQpsiwsCA0RYK22NgL13RG3MPxzjPiuW/bUBtcziUtlYDULCAqB+LuptpuZfP09xphl6XSjFbZQmwXBpfC2lWr7A5iX+2EhpKRLMeY/Z1kI6jajrpEeN2aZl6k2FxqQIoBjqsZeYM+1tYhhhyxs2DSKAPO2e79Qi60HIYRcOIHnDXupQTjGr6Gdb4Rm9pwUe5aCEGJGa7GQFc/wMKwToQlj5++1fDWftRTbwd5GLCH1LQkbgiDuzU2ta01KGl0kYypFpngkGvx+ISLoiu94LR3z0JFx+EZsQim+62/1EML43Fj2DJHtDF9jwHdxZAKynbGLAewjLD7f7+sYaEDLvO1sYhIMRZPSvPWXEgvURynNGyqXidzKvoW2YCxMhDDcLT6kSS/gbyEmCL/nhufe0YDLvFlCGTnfQ3xMsQ3o7i7q9bYVVNc5EE3sZlMo5ryadzdfl3m3SfXdu7Y2/Sw0P19M41qoBYUjWWENFrF6HwcQVEeQupp3UdureRf2sx0R1xIu2tW4cu8oGWPvOD5uGDdYlmqL3xY5IbvETeaGuao/IUzr5mxv5G2ZuvUuHZcgBnoHMny4eYsK942EkNC2aezvlBwraLzbu/e9gHQMG7dp8SykGQMxey4vDUX57hzpR0C8YLZtYC34zfRuL1yZnUzvjXzljnAnMMBiurYpMoGkyRF3hXDHbrzbrHph2dvjdc/bWAZgggkk2lAWUtWSFDQuYlIkrkUXL4huQZ40lOdo73VHBe7LvNwBgSXmWli/he8osh17MRaLyL2pxlxygwsjxri78e9BMTv2xURJAUufstIrhHfjcuBCwbz07J4LUozFIhovi288qzSMvepOe0o64qD5utLomztKGJd5t0n5FrSxhGIPbtN97AOlQSGziCkQyQQKmtITa1HwePDdRmIWZFGQXoyZmbgtD727aUvFshj2DtaF2CbO5doF3HtYyd26nuB1NiFzyp3iSmxX89XC3IBKb7c7OY1boZH/XhdiG0CvC2Fs9ZddmP4WQ+3Y0W3h0utCLBBwtfC6oAvj5pt7l/lyXdaF2Lad60J0VBwXFH25EtyQdUG38Md4PW9dMcUeq7CFQ6uF1wXdcgfMa4744+5uv/D6Hfv2cqZsxKiswvYRvhuB29sRrIuvFn29ZQMUC8HD3OuCLpI76Av+3oI4NNkzanbsW4D1via98wNptLUmXhQDhPhtQ2gZAMPRDkwtq0EzWDwmq4KkZYA9aKcFDCi4PWC3sjAUsW8tA2xhjnfFAAiylWc0Gc2AKQT/AmRCiAFoXpaRFgtDtQf73F3PYwABNp81GATacT25CBYTI3BLl3lXgRhvZQbwUFtOzBIbL622CmQZYBXIMsAqEN+IAcSA1qPDL9G8jpMCW24al2iZd5s9e5dMF0Gx51TVqL+bM4ZF260T2nhkFYhsYL1xV4F4V9Wp1sc7ub4ubhlLha9WCLeb+yoQz3RKAYW3PRC2Wz2eEk9L0OzBPj80C8Jd4B4QlC0g8YF8SNbERGj6BpsPuUjcPSVqS3c9I0jld9NQlcr6e9oLwQTHlbqG4eJL7vkP60JsPOJddR0n0HuUWjB5wfIK4ZrhasI7ghhjBW4U7IYCkCIVCzD/Ww+xxzrYi6m5G+ZlAcVIK4TGW8GPYL3jGPy92m/rsUKIebkQtPgNzxa3YDzxBA1fbUtd+2lmLnPtQLcceg9C8o4O97xPoIp5CfQeOFPXEfPjzoaFo3xoeGu+Vtwcy2iJJ2rm5u+hv71nhXDjjq1E7DBSyZO7PKNadhaJ+9VZlhW+Edptui6hgUcJyo/fgqk+SEoxNsl18dExNqZcpuavmzw3i5tQxd8eesnfJVT1ji1o5mZgoNKxaV4LWBMG307zYrQbJl7QbH9im0h7J0aXi6cp2/tI8zKhfh9MZYNmDOd3C42gECxwltC4CAq/2xy27iMYvgwLTbtNuav7sDCsGI2d5hV8Gs+CEts4o5k3KbAnJq0l9K63DmRlBWheQkDZtDHaxhnGWiH0rjJXGA5N92xI3+VtUKz1lHp36OUjptqMVk24MfHGsL5R/QyB34NOKTHCIQ7brif1RMDAYpJtZF3mCi3NdzvFcMPw0CYFKvCjnDej9SVlGysgWQoE2XPCM7FcpM6AM7ncHC4DTb+9cgXXBZv7jUxsbUcTwiyFSRG0zvPrwBqulkzbghazFAJBCx1TZ2JtBm7XccImsBOMEtBS1+ZCkMOCLVNnKWhaAXaWpa7igsathyjYtHFIA9NGXbk5mKQYy718dIy0u/0shTiQr71HrnlGrMIKcEHKdPl7Pjp6SRK0J5KlYPEosKBArCJXwxpj6t09z1JQNtsdPR+dqy22kQF0WQNWgvJZy5KloIis0ZYHZCkonD1+os4zxmB+vukiZMZrjdeyuFcXG1aKIq+3b5bCHLZTTpbC3yg2SrqLR/TuyOhlXguB6XxYBqMLozNNGGfPWQgdaSFu2DntyPUw8QWFYUoBscExYTF12RwulkVktbpoPVqKj9gxWu7RakE5yij5O/9b5iXoFEy0AAAgAElEQVQ8UG2A6hpPSFbzecZCcw1Ym+1GXlBpvDRkyOWUgwVcJvEuMZB5c4EWBW1hzY+AbiNvGl2QinFZi3L5xUAUw30OvHUigLSgsXR1LAJXrZO53CsIZqHvYyjEQOZtjhRVVxAWMd4KDgsrJuCGYdQKkoqBuJL3+eoE3/usf2XIvtNpuRSyrFbYtmIgmc77eAeWmeLA1FsjE4TFOi0mLWGzrnguPF4xEAsiecFqdeFfMeDXrYB4mAnDPKv5yiuT/AprepHBC2y4ZLRtl2BIzMINCQ7unvdL19I+CNrFVNLiFtAEw+EQJkyTO7N9dDEHQnrPgiAzkf7Or69DvZhEoM7VMN5tX2q80rAItePF5P6fRqrVEEHzTm6jd2FE5r7LNzBdoML+LhUZNoqGRR8+OItJ8dgZrg/V0leSxHi3Yz2XwPMYilAEghTjsB7eaa0InTFKpXNhBKwYRnq2S/qVKwOoxxqHs7IPJIUuTdzhn54plQ5q1MnCvYvrxe2UXufq1Emf8jUG3yHYwdYpPEG89c9F9y50kJxwLS7L/7M6FJU5bHkEJWps7d81JsrX+kocLb+7zzpaR671wuwp93fVpvsA14r2JZX7Y9rQx5nrLUDpeCsCxVR3ngNThvn4e0x7u8cWjPk1AfcrAKo7umDVJlFZMhMgKP5OYG1adr6IRcVc/EruWIhS8RCBZh4xRr42LW0e3AExFreoIx5odkLJgtCOGKnjw7hSmIZbRNsROkQlFJ4hmBaXdUUfAoxZuSy0OOJ37JmMmnHSTAJvcYUxiG+4BbQli0MrEyRMyX0loL5Lw2Im3+TOYA4uTUrE32y2sUCEiRXGTKyCQBXNaFFMT4vS5lxG77QWlFdwdutEADyDLjQ8S9nRbKwGBUA5EtSqOqXMrQcrabztn6EFV4ebSkGGsCV83HHrLMvkO8FbjL0G3+YQUpgip2zMFX066hnfWV/0R9+O6sZHeIhFtparAM2HNeLqB7H3e94K+v7UBASTkkgSDs9UVZsfk3YakebJnPo74vkohslH9HdMQnPxj6sd8Hf/jWA0Ypkwf8e8NAlBW+RwDZeNjZbsXIpMObeOK5VLAhZNC2LWNjBXE7MO/Gx7I/ZKXKAH3k8hEIw6SdI4GJ9laKfX742Pe8GNQmhCjz6yZRYNw2OGCptoL64g65MF8h50E49hLouxh8V4N4b2LWtSwVUweK4Ai0LjdgovjYuBF13NlWRNOxbBdykycZxvssopEH+XtsWI3rVgU0zqe+iHCbu4fcbtn/Us0I27Yz0oig7WMV6WhIW6G1azumIUwtJZMd7vee/GM1tHxHsgTNZy3SzrnpIqCWO8HQxFCHcd3DMvSoxgb0EWXvqGBKQdUlp3m1N3+qiFYjp3AbzYBDDqtuPnl9Ne3J+FkTOt4guLsGWNpJ0wmagsSFf7MfZXdgHaGOR7I1SFMnUo6eyLTHQ73zT3ninoOzQoDWTx9vQksQ2L6hu1DvJ72SfajtZdS0eTcbsIFo3eFXwDHb0/GD4fGc0I86JjK5k1zgXZWScaU6yw2KIUmDVjfZdZaEsLL9u4ZcEEljYW+O/JS22YmgvBzT2yXpQVi7bJG39jeWzsbs+AFBgLcFdPUrwVZ22HfO6Y8YpXO6c8BcYDoUQ31mKNuFncry2iolT8P89im5/X3oki2CPm2v8TC4tFKsPt6LkfkoCUAuXC0AilX8POsBbbkxfD0hJ+x0RtEwI7pTSX+7sAtDMCE6DNFBkYwfONhWu3c46ZMECoz2rV7ZIuE3FPaBBCvkFi+CoLY1HLg5feBdEIVBhjs1YsAQHaYxhoQ26NRZNCjonKxtSwrLQ2bUgriQ0Whm8hWRnu5qJ5O68dw1A8VcPl93MJtnm3RAS6WHSuEA3ZRci4amLDXB332mAzN65m5zKisXmxmPihw4baj0Fv3kIFVgW/+AWzFh9y9aT2zWszkqFvKRc0r7S1pm4U3N2FnoWnKL1ra9KNU/bPva2nCTZEqbE4eRfWnKeAPkF20GKzp+53FMf7nf0EJJg1LYWopWzbBSXdGLPgvXw0V2mPi0YQmhpT7+bhnny66FmDbEON701rl5oMlGexZH+4R6528JnKICL+HviN1qrDor8Hn/f87qRyzyq5xfgYwLX7DDQtnx1dXO3K8uG3mwgmZekwCUYtJurU1OpKUjxtbnIjKJtSjKyM+Ml+xp6GG6hRenY3+sr+sdbbs3ibTS+0xBzaP7JLLw7pINTS0BiXT54Ftr4E1hzq3ew9bQyynNvoO2SsOLMu+n5fPzGKqtOA/b2CPdZjj4ZeaFO9mbPAgSzx5aazw8IVS4YUbvOQG78WOAwXmlCIlVa/3/BNQIJZIya3KReorX3MWq9bk9odza3/6NBO5lsQ12m4/FgBFKZkGdooWyLccO0wWQLArdSjPYyRKV9BiAgYxaIGTwg+L+ja88EXsoEh/Z5fvjvVi9dhMQgCM72tQNGjxso1s6vWWlyD2CznatPg+ua/G43GSMAF7WKUqhAxHbNPwy2+rFOJWZUFNy6ObFuYFqhSYBRGro05hHni+mzaM7AgK0RZVMAWyhbNCFUNEip8QiPvL6XdxhxlsDU4nb4rBlj0tpgoi7Kg1cUHLtA0l8y6cq92Zz4sG6u9p+sGAqW0t7/W+8aDCUi1DgKoFYQFh60gEBzahCbcDnorOCsIFaRwxRZqQXAEaEzaNp9ewdmeu4hQPQQLsoLA3eJHC0r3uIHF/2A+FtKiLmYn2DaBWMHJdarrZCjRdnoJwgrOtl811nZ3LcoKQm36LTYXqNgrwXF/BSHBKY6qEo/gsBZcr0XmLhaLYvJeSnAxbHuMgaRKnRi3O+IKDmFdQUhwCNMez0xwOu990Q8JDiu7grCtP3OdCMQKzgrCnpsupZ0grODc2C4Wy7pSUutFtDkeBKe+bO/R0wnIgrVWEBYavRZhBYcmEkcICDGojBfGWUFYwdm6hRUcgiDmQTCC471iioVYr+AsRGQFhz9MSJh9mKssDmKsICxmZwVhBWe7ja/grCBU7WfsxRBijhWcbXG6Foe5X0EQH/CL0XotwhaIrUVYwVmLgHHaMV9BWIuzIMK1OOZhvWhhwlfdhEzQWoQsDgFZQVh4OsERH3GNSv7IiK0grOCsICyNzacSWcmCzntZrN5anAWHruBsz2frsCDQPd/mPXqagDDdTEw1vSsIgQsRgyY2AX7eCs66RtutfQXBf8uZE5ytW9jDbLZYaV21FQQawPc6/7vKPC7OYp/2rJKtwFvXaM8pEUxbRNpv6y1Wu23T5y3M2hqHFYRFxNJyMiUyLCs4FmkFIfCe+SxaVaaOVaDppEoxKo2/536sIGw15NJ462gWRLiCs4KwtTbbIX1h+uZAgFkebvE2QV/XaLuwLwByUcDGJ64kNCs4KwgrOAuTFx8HIVpw6AqOsSYI9YQr+N+y8/eC40cLdfcCgmACtO0KzhZFCfBkjRBjBWELWhBdLCPwXMFZQcjf5aqtIOyiGhPCsyqYbmvhEwRBdEeU+X2CQAgWubtI5a07WUHYir0VhBWcLcxawSEIBcslB0p4JAjy82KVUq8JghRoMY45sMDobJe95AABenfy0QNXxiWUSpc1W5qt4BAEcRBBXsFZUB6mQ3+x3QrCFrwZU+BIGbbNmiUIAn3uUynZFYQVnC1jWMFZQdjzTVYQVnAIgnWvafqCaRMEca95lDVLEPD+Zs064s0aCNpZnndb7/yu7W6RRWAlFpWZIAhmVnDWItQ8GjFWENbirCCsq2Y8WQQMKzvSbmjBMkJtujlBwECbbkZEGhujYIqgEgmCTb61OOsarcVZQZAj917xAUGQEhewr+CsRcAEm25OECyiRSvY5SZhKvHfCk4WgT+8grOu0VqcFQSMKmgmOGsR1lVbQbjr7wkCN8v+gfUq3ZwgCPa9v93nBKHumAlIglAcVOJkBWELolYQVnBWEDCydW0HPUGQ9t10c91TJCQ2QZIgmD+L0/5Xh0aZ43vBISB37bXNF+4WRvDyNm5IIa3Hd1/tUeAnnlhc/RYcYQAxBjfLVammb+zGTf6rBakE0u9rO8Ncku7SpQXLGJF702TrhIGQnXnnPYJlmkSWAmMGahP4YUQLaMFq0UOLcDlr3ra9c6ufsPjSr8GrC5aNhQ9e47u6uIiNtr9T7YRYNDFXKIM2GT1POdVBhiCgmT2X7Ya+sPKSAzXQK+VO0GQFa73UUWhcZ4qvBuHVxVB+GNV6u1Ke3KBFBdeTwBwwXX27KmEWmG+decpT0maP3dhzRLYk1rcrF0DfbUyeF0FxUNAJju9xlRiA7ZqfF+Gdm2LH59xfNHlfR0RA7vRqO9WyVLvPUNmpIJarU51FKNnwNovWrP0KQbCb3JUrxkJYcFklV7XMgv0lgv+3AVgWrH2G3AraF4Yn8Fpn7yHWdjmhvf1G9mvb6gSbMEeMvB0VxSYEyVzskXQZAy1vERZejZ4Yl4BIabbPUI06OmDAwJIYlmCgN+GHV3L5GxrT+ms126eBdSJM6NTFolAUxrQdBSkoioHVW6R2BW2sL4sRujqLEjas2hXvoDzRdFHM7dPQvgtPL4ax892ResZKuKw199R8WdQuNJA0EA9SaF1ZFIpoQZ21N/INwgmm42qfhpXviDV/T3ni/a3xwb+EiZC/R6f7ER/Xy9KAnZdgshY6lG5M5LfcE8zRZUEsJEapXYt7CIsRZEbqmeTvNnD4ghZli14qnKKRtxFYzQmYWs+kAStQwhjbgM3uN01BcO6OitwxjLfta4wJYTG3xVnYt9iLy4KRV/gxkaAZURf9bAdXMG4hWFEugAsTGW9d7APflUGSZRNzpAFrtsCCbB2Od5kTNwA9tuUmN467Q0hCDPi9NfB+c1g4P2VXq9jthk8bW0u8sLD5so4Y3PvD5omrKB4ZOfxUM2mWGO2CwNcc0JhyhzqEJ14izLKK4r9FEROYIDIEoausI2HjNnUFyyeYVXa6R/nZacczaFs5RH3BfP+98BOQNrmY5S7Cwve0mDGje8wPTSeQrwFcC2CXkiuUOfZ3jG6HVOC6eC1EZzkErou9sQDcK1puaxAsOIYXEyz2hrZiVrluhKieuC2ABUOohaPTmjIXNM5CyLkBmLKamF0AbpG4a8eaBaq/cb83L5odc2z9SgvA7QG7qIul542fFd1Og95nfARa7LOd2s2Z4GFEm65dhJZyYLG3vgEzE0T0XtBf/cis6dauoD2mhmPb2pWaIPibtdgu/VxTAkoxSLN3iUvMjZtYEz73eA9QAxRrO97+bh3scXHDt8czxUvLi29XgYkfjR2/VqrtPdxmioFnsfUh1TGh+yowz7Ds/sYqv0OO+1G1BE3I32ihbcfvHuk0YJK9fXFD25JK2ilYBiaXPRED8Olqj88S0QB8aPfqHG+Po6bZFro+r9w82TDulLRzWsjfTVxs1LeME2P6PaZGMNbLxeWwIFwUxMbI1WMwqeICvjilgJEwAWbjYsGJyUqxeiweBmddCR6rh2H9zT1EpjWljjEvP5cmplC4FdwYcZ5307wYhPBbGN/AhBbXe2Se0Eicx1oQIH9ntQg47WuduGC5YpgNvc3He9DMOyk372dVjYfmRCv/tq7iP0IcfgkKQGKCpeIWZi3MiSLiSbAkgUUpQC6VBAhrRDBc4iXzoFA6NcDfrRFhoCzFGzWSRkeKFo0IWghbqWVjpSxsCgc78S7rQuB4MvGZv5s7QbOftcd0UOJ5I4tcl8TBxxQ1BPGXFZD4m4lyY/jQmXt/p9lNBgH2PAYmzksRodoPv+eCMekYe9/DFbJQ7uXb9ns7oLRaBVP9nYbg/xZE+jsNSUMTEFYuVwYx+K6EcDUZhmVevScItvcgOBNsnECKgff4thjTnIPH+70sCOGz4MHj/Z2LwVqaG43ceygbDEnrvW+r/0h2CKzNjaXr4tIKFmnG0o3mhlFpVgJcEZhnWBkCwI8nFF0EEhMQHt4BC29MBJtQSXhkxTzDQmF4rtX+neCwrIE2e4+5U65b+Oa/CZLkxlp678eglOzGogSUwuDFLAzd96wdy7NgUe9BE//UZd7fvJOyoti2gtU9AoO+C+Q0DuNnXTb+qezDWN+5zXeFlb/REKTTj9cc0yaknNaVL++iPTGcRZSm7JJtIADchzX3tKtnMFHYf8/QOAJfkwxV6e/8ztr1rw9rLHxVBN7KMsJirAiwJyzJZGAmWY/OG2nhaB5z2FJfRKWVuQUyd13Gjflo5A42dc88/d63t7rSIvstK7SFaFwnisM79rSj6hMW9JjmxTRbjoARWWAafWvmMTGadaRaiogAWF9uxsLs21hjYbfZM6b1PVZ3gY3FeP69WUgWlFUgsJRmR+Cx3taUQFG+KRxCShHhwz2OgIdSJSmXLTefsFtTPMJtLKlQJpXWp9hTRO2owxjW8NBa1QzPmlFoueah1/G4mPl9Pcis/7sf0+4I1Y51DMA3Y4b29CYMIK1HMy/s3Udod/74wt4tGu2+aFUS7T3iiM2vc6P4gvzXbTbc4aICt0Vh0jyYUPBl7LWxp824Hhhx0co0D4KLSzZTVDMDFmtPng3mTxAwQ21UuWMsS9o8BVLwyrXiQlWRx/WRHiZ45lLBWZu2nXvRuSUxAOau8Zo1KV3K197TbmMA8+Kzp0BiAFYEM6VAajZNC++xFgXllMume0uXUyKbzaruQjyyte9tOFIKBDcF0mkBFa2lQGoZSpC3TiPUAlp2njo6lBInyKtACAVhI6Cbxiak1hJdKXUumwsPs65c93cKhOSaSEFMDMN9sKgJQgzjgxav7iJ1meCeiBsqyeVS+P+OQ+jvGIaWJoDbpaQNOcKx3UCCcxMmrkp1DTFMpbKZzzSGYHqBjGW7uI+bVqztDTfRP8Urwfn9dmH+MQxtuDv6NcLDcNtFniKgoQjCppWDdrAq2xU9hmEZdz+hTocs76ZLw4dh+FUIAQ65TdzHziSvNQ+3aZG5tG7VkXushb9jmNqKlqH0d3FGexVVjgYVEYeyVnkU9ULmSmH6FEKoWcwpBq2mRPzBjewgHYrQFUiW5fSNUNOqJzuAk/uVQmjzT4y52wClsavK7PehRfDTO4VAQLZeYPFDCw3YznVt2Ej1tt9Ai9d8mCbbptebJdsd660XKY9OQBYawj+nfQjI++3/KXQhsFsHUTse5pdbEVy81pRcxj0/vF1pC8zCJPh11xMvreD7O98X4bcOhnuAkbhLm7+vJy+GJzxZ5BiJJSI8CXiMJBjdnr01r+bf74Yb4eUmWMyFaxN2bggXZ3fn/YZbwirTkCnGOmDa6PWtskH1WcZ8u+EaI/nGNgsPVUBwtv9W6Ni8iqDxFASrzoPAG2WnQlgQBMqqmvdApYRvTyvmmmNyrh3laV1dIQc6M7KN5FrlcvF2lx3P2K+SDBEHfh8CsjDpRawuPGQh0IvWTCP5sGyBiYsZFlBWZzuMjDFMgsu0MPnqHTCkBazAaLvGLwSkCrHqI0qPbhPjbWOfRpLpWGjDtrKspSZXb1G8NVDjHuwRDrtbnUbCUItsjZEIwUJbKvpipbdhWx0mMQ3mLhCtP5dYRvyTJY2RuAjcrxi7YwmsrTF0SnHt/60hQWs/IewWwel4AgzWjro1WchOHR25WCx7J0XVOZGA7NkjIZApy0VhxGOykGvx4zFp/BX84CNc5rX47fGIidbiGz/elXhYi0+geD2yrmvxAylyXd9ZfAJisRDdImyb/e0Nm6bCYAjI1PuI9GBnLWCeOjKGhfJb//DNSe326kUo36wHUT7uooYX7EZ7IBafd6Hq29i5k6YwS43lbKptt/FtVLxdvbc4alG/i/KsQtA8+erVaKNHJbXbInXRrNuKdJtnM/1BWPaogG2tuXOpIpCF37ksNGPnsjBuf2eVKa3FcVXYZexr2avkk9XZaj+ChsEI90JzYjBjMd/Ot/QeriTlUZd8AlhTba7UWnaCWufGdel5L6yH965lT1mVVKjpRHMRL+I97mkb3lw6gkOB8JwWFv8elU1Atu19morpW/j0ggrbwpeBSlNh3g46EVjugTyrdRdlurUM2xN3oS/be3YPXOmckirvwjxtrYT3EHyEX5Txno+x1rBCH2Ncaximp/2NQIB7Dgohp3Hk7Au+CQFBwkhcFOOouRlG8nc5eELE3aHtK+zh9u5cFj29lp3gcH8xzs5F1kcswe3duSwqeC371gBl2c1lK/+y7Ma8Z610rARB2doW/43RCNZ2rc+y4z1eRUKUZceokgWlj7PsEjA2IksHZ9nFzYtJS1jEVNWvLDCzw1jtIa2wbCFWm4nfwiDXrVpNtW5VFYc01rpVq6nWrVqtGwhMQGbRZaosQpAMYMmtMNvKwkyhRdhjCrbQZeHm21U8EGAQlI7/3XMlWC1BLLeKwFt8lsDi8kEx1ELkN57aptmrdfPbWb+NpyoGYuU2nsoaUjbb9JlmI5T+wfA0p4vmJDC071ZOVldhjbbGvi7m1mRRwcZvQ47VkKjJnTNOMYOx7BF4rDKlQHj3wKPqam63KmuIkTeeisfMZXviZg0rjOpQzniMgGw8FY+J/SQPQi1k2QmSrFedXrLsrMnC37Ps4pE9OeydZScgUoKYTKpv4erMjqBRxsVkBUukmcYSgAnOBHUV229XbIwhfUma97yRZSSD8YyNxzXfMl6ySeKGNd82EKsX3wNsjMXf/X5h+AXm/s5kt3FVYC4YIyBtXBWY27OpLb9FDCLPMrJoNJOrE7MIxDJS6OjSyvVnSvAx2pbZ1vuYgGx5QRgjFm0ZqV6+P7O9u9XRbdnKOC4wGIIGQVA4rgGHRREsFkeCRiAwoLkGPAkSi+E2uABQWPJ70//Oc+rMXmftzhInq2smO3vvt+dH1fiuMZ4aZSy7fbSj1YzdPQEu2z/B8zBKpdw7VYwALugxxedhtpt/O0TrA2Z96MqzSxtL2gTHMRfeURJhe/VSMgrJa21PAQrOGFh3kMl6J7f3nSJY67QAdz+Pq9i6GTnvV8hG983IGackglT6onjd6xvgNXv2JF34BwrS/gzucJsadPSWrEBNmhEkTJEsglCnSmdtXSjS7lGWgzYRjNluFu30Ivi7cUWVmlWVudiFXshQBFqL1JZcgrwZHhaI4lOEXegZt3sJiDVUDSoopW8SbGuxUtMpPkJSujIqKT5vtqfxhoYm2G0NRbdOrEL4FSQGiDDzorJcCZiULwHy+zZXzuOj8bYxyuMzZhaZnfmYxxe2bK0nj8/i7kaj+pEJi/C28XQOC++6vZg774QxAwANc5fHZ/wWFZ7HJ3sVMtEnj9+Z8Z2Ym8fnQRbtnMdn4PL83pPHpzgLc2/9K7QS2pUizuNbsG8fr5fHr5KOCTI3iLHFPiGRiRLKBbOVkZKWw7Auab/SezHI33gSqV/CE8rUt/3Ok6zAFBdygwQmtGqLKCEa4a9IV2M4AkIwaqETGtbzlKvvdsSXDNa2q6nhGcaswLRFlgfZ4xRYIZaQxdpjC0JDU7Rtks2iCU14j21GXQ3IOm43WFUDssBd9HQGQdy9bXjUgHgj3nI3DgWvIdisP8PgQlu8sk5Z2HdbVxXvtjiYQRCf77HSRQKwUnt8M4PA6FTUrTjIIPAQFsnbE7dz6CkNeQxIqgbEEFgP7X6PioOilYWz1/8ALfdYjGDuvltyCB2EZ3hJXihFxzyQrz9IQTDBIkwsvvBpAiCM4ibrpeulCMEFY1DnQ5SVEBdzt+1C87vFtJhRqnYRmt4vNsS4hc+zvu717W1rygPVOnQbWSOm2Fi4kAD4rt+NUUy+vVq9p4Xwoo99l5Ij0sJOhArGaN4LL2FAfNMifVG1Fsbu9XvVYbRGYx7H+xZegu6SCuhhbK4MCPdPMIzNlQExbveGqs6ACCN8s+pwh7LK5C28u14E1hBoE0ixo9XwDE/az5IBMTeyEEixLumybrxrjbHbwEWAGbv6KmdAzGU7NWZAzGOPsyijRID32AgWn3HynT2eQajES4l8vBOfXZ5lPBnj7dRZPYXibrNzkcVfpiC0SK687Yh5BFrE8hO6Our5m7jeh4QunfHhd9kYLxYPLxzegIUL/l1jOPdbdLFwngvV63fP8xKUdfsB82ZCH94iBrmf0vl9N1n5nXKxZOYWWtTvhK61Tj1//U5ILfY6eyM6ECzhkrCw5sr+JuzicYWXdUX3u8WvmgSPsxB8Cut3Hicwo/sJKaGwEA906XeWkRUmzCxoF8VAT78v5JzSuX/30jQeVniBhf3OUxGyvbwHfIaQhc72d16OQniXBMaOB/yDZ9jxGD8Psq1PPUPhZZYWsuR3BoW33I1SZJTBEl4tZImh8LvwaveHCOcoO2O0rW95PspOUXdvku/yuNZu5+//nYIgtMlh1E5QTEnDWK/dL9LvlKP2mz4EfkDgEWAZyooJfyjHEhbxaLbc+CJR/S6UMNEVGAs4adYObYlBJo8YbW/td9aIgkhb7wVFiglCnr0QVyix+0T8PSg++uylwGW+u8+h+yl4VrxnMJWFq41qvxsPK4hJexm/EExIsxc6UFYMFwrFG3QTYy8a2nPoT+DXqPgdH60zgqb3DSEpBV40tL8ZI360a2/vx+/zPZTP2HY/jmfatFV7094j5KU45zjRAO0Whe0Zc0Wj834hMhp1Fkjv573Iel6x341TptA6aq8/SkHEZ4RisfRuFI+zwueDLPaGUO7FHJ6oxVUfAqNgiRZx628UQyLgFFIKgNC55N5jgez3k/kW4TzOWjoWWp0hcGDvYFllR87fJR4YAinYvXgHynEqjLWace+eBPcJPSQKTnrxnP7Zi9DKnLXFdpnFOJz04hkI9DkW9CIgpzBbnAv7zrGYe7Wvvsn6493JU3QU0y9K2zPoxeDttge/844ElqfZS8RR6rjfGRcLfFGLomdX+472ZAB/I9jWHYsA9zulMpYNlf3OO1Gq06hZi0pwnEpOLvB/x/KKc1kQYXhoWDkAACAASURBVAyrtjvgygkLQWqZ4sOUyYJdGLGwdIz2jDXJhmMWRNyy59aSCFXE+6xVFlD8q6Am3bYHqnDpFsnVYSKmhZ3UJVe+zDUGbh0D6+nrGf8vA+Pva8XNBUGFRBGIN7FukgnZbvTy6Fw7mu15KcI4Sun+7RQvTEVXwrrroPatGP8ykeKhg3e0LdfYhXDtd2i/hpgZU92/m9gITGnW3XorwUERRARLL0YGjb1r11hCLUpyhrp+pwwyoO1NQS9W2Jh3Zx9rrp5VfSLeCWfUKTyz27QpjVBKNLDbFYTzkjwykLsvyLspJRldIyEkQ7Pdm0/W0YXH5vmLlhhH4bWIaHeN/mGFQkKqrsHCZokJvLAH4VcQMJnlFDPXacOkaSQC0/QyTDHWxylawio8IPA0fOHG9aFqf0AejbAYG2Hy/i6ZImNh6XeLrtCMkmLujoVg+xurWlKgNLcwTAzc4pmCKTLxftuouiwJa7bHBKg3EBb02piYZTN3TNgzFgkGemzfYfRgRDDKYrdQ0jutm1jX3ccRjNxzxtXuOELEoxPsKtVoRugkPnijVXp0YWROevFMEgcUs2RJTSMYMtmmGmi8FrVvciGsbc1X9si/d/+R+Vif8QBLL3M2Rvzc3xkeCmOuJXrQzlqXIbOGbd9O57JQgN3fUpcVtKGcLeDRSQRAUXdD178acPlhGsUjFAf7WKcUseYtNgmtBboQIHh4qTwfUmjrSLQaErh3Ydf1RRIyiXVr4xP8mQXaDUNhqSiKBXrHCyAKy4GR262D9TAf3qsdZqVlvWMPxawHrOwYgc+1hwCwrrJGyrKWN8c89xbyyRxRetaZJ6rFEaElPBSo3q+UnTejpNssvP0dFH+LX6GUIRBYxSyr0AX9WFyJlBImYcyk59GnbassLyHgiWttRHF4JOuC7Rxf/YqAGX/ZzdK6PC35KXSsQCoMtPbCMxfjyFtTWrxrXWCdyou5d/eGE1ryo/4RpqqWoebISNbMoX0v+LxFwYrEeEqxCr/Q2vt59N1gxpiqraEX+cgw/7sJYizFkG/evHd9n7g2k2RlWO/6GEnl0n6DiLEGzgpjrivGUhDCU1cQxJStwFyQ6+AAMVZWxWJ+u6Sz2JRvN9BUmSekxm/dEmPbOprV4mWMj3CZQwfgBHlhDXPhxh40BPP8QxhdhAyhjWePZWjbAAtonFLArDfFohiLLo6xPCZLHOw8xlKQNTQxlkdfQxNjGYHdGMWq8igEKkOzR1BQeN+icBVsealFNFA6UQIvR9gzNDUQZJy2fuU7YaLWK9Ywj+DteS5tp+CBGCM87MCmTkjO0LTRqwRNnri2T8a3hobhIeQ8yBZHa3NEXsl3hkZW0PjIeYZGyPi/hCdBZ9UrhLECBk6TF1S43RItuhAlJGgbdlZxUgRCgikd4VUjOOuQhTkLf7g+i9TdB5AivLelfyvmJeiLyk0REF24Yp1CcbZB3kLVQwxj+Fb6hRbCGR5kFSdBF5JWIFxF2AbMKQI6EuZgLB3LTMl2Pw4mez+LiEbtH0kR2lrbPmqKQEjcl+KsInSKLA9NwIO49L4QDhVk8ZLi8NDmzqOy8gtaZGkZQcZ0ERBhrNCCV65gGwixTuzeu4qwnSnbwMZj4Udrn22ruvuUeAEewji8p/RwoFjLBeur6EimGQ4GKw/Nk4aNA+9h8NHr1QeOgkhRGtBiqbajepgjrjaPwOIXalASVlixy/qENsvkmOAK7iqOdB2FpMUsd+uHUKW+n8dZj7DfX4wXGIT0o++vIqSI1hUruJhrXWHdRMgQkTdYrFiCi+EpIk9CyFjO/f4qwn4/j0Ah9vuEpA6RwiKM8f0V3FWcGvB5RmiGV6sI+/1t1rzfDwLDcOz3t7fyfn+3FPR966Y8Ah6ux0kRGNk8znZKLDTz/TwCwU0RQ2wkuKs4PILCMcHdpt55BAqx+3z8P0WgIO2HeXmEt9Byvx+0iUKsIgqh/2wXTdvDtS2eBJIlFwrIhqwFf5Xi38CGwgSCQyEWrr5Qa8IqDhePrgUPFs1rBfoTyrFuLC9hzIJvW/uwQZTz/USgN4IEhdiNUoScxeGlFqa/+y7yYBal2xIzxdnesZ2MpFq7iOj1YNucu5auftvjFhbG30lVnY7rGZZ5N2G1/RXts+DrwXw/C95W40CeQV+CaVgTtHmLQDIU6EEQdyNdO/bwZ/ejMG7eITmRBbcWDMW8R0OsB1ukuFAuMONa8FWc3YfD0DDqsoJtiFIUzIOJGhaOby0osWANGrZvPRjZDgO3O2dfINKzq0mCayGnAMgTbBfw3ReyB5zscQMruAsPT3HEoTS8NC5FYCHErbWvF+vXDZ3wB46zuC1mX0VcwW1NlbBhEgHeYwYKPWTdjKUdcQkuIVmAo9iaUAljel9QEJklStrZjqs4qwhrQSkwIyQtGdiPJV9FSHDdu/DyBJcR2WRDisMKBhrc8zBWEXdrNWFDD99ZwV1FSHB5L0IWXi/FIZALRecVWXCeTjTgvbv3olCSIu6REauIgTuFasJd75ANDAQpk7W7NEUyZEuaGV9Le7cXiFIsqrgNZt4fmJIiWfeSw1ea/FQQL+M1FJO2eXSCrvJZynM9joHKZLG09TgV7mxMn8eRvXhvDjwH7WDqgv5YeUJKuBccl8cxEckFVh9Eo9BjPUIeR8yZR6J8eRxKtopAWFkcFnD3POdxKPUecoohGMczImj1n20WbU3FI6Q4QqBVhLrrCwU2ps/jCG9WERJ0sJEFQ7rPMwRzQYOtmYQ9rDJLS3GMl/XemD6PI8tjjVkaP4/jt93qmuJYo+xe8DbMWXMKFSt6FvpQDPIhRFrFKblAEfI4VfU7PTiLz4As2juPQ1ZOeD164N2CRFMcBoWRCEyZx/Hb35wKwm2ZnNQgxpfL9jJEErtv/1PpQxkHz0mzuRRjDAijWJqKQKFExZLL2NCUFsMWibWhbF+Cd7BOYbIoLoKzNr5Vpdh7KScQY4Uq32HNWOdlbF1RCOUytnYz8urbHaM1DmGOsRUeCTVa7Rnv5i+tacx7LLSYmEWVtBD7ujI0LNmmU1vjEHDrjc5rz9CgFwWNsXlUCikcLp3Ki0mZCod44s5kZ2h8z9/CONU3i9HYvd0ZGgK5XfQzNDJG6F86Fb3RjyXedjutCckSGQuJwGial8wfQ+vKQysV7PaGDI3xbRP11lg8A4Wt+p+hIQvoVdNwMiTKwFvzqIjtHs9IKv3+qSAGLZ4VMmwzY3GfjBNh3fOqCTSrgLA+1EX7KBVtDHrScQgE3MeDmAhbpNjE8osGtbBlgeSmhV9huxSsaqu5lX+C2xECC3aj5L4pI9NeBfN2L8W2UK8gR8l5JZZmT09lBBCRcUCjAIsyMzyftZn5dYnHxcVi2wXqEQBexr1bwBQ2YRbvF/Qk9CzLj555J+9TEbcw327m7fugqBSqartkB6FhkZdehI6llpms3mD8fsNvhbNqHDI9xugffM2IWdjKQvoeoQqdUFsjxoHxqHMkIwA3xyhS1i6eqeLg8o5X5FVOelnb+h3IkPd2hSomV/4WOqH2tNbS5LdumO2HATEx/i7LigqYr6YNeyEWARFK7X4O0BJWgXfZrooyNjwDJi6kg1WDszpRukE6YHlYGBcisnaEo8Kj39VCCJR/tpIfBIaVX1gAYZXSLYvWvAgcCxkkpd8bo+fqAOhvMmus9jZnFpJ4r3/nKd1r7UJAjHEhHcJQtOHlll7iZ4Ktak+Juli1OrUvehm9eBLCFPqXsEpbW78spIMnYv1YwkW9En5CekI6GDSVeONYHBMDJIzhAReRTfAYQnKxyGh8Qy8GLqUUy/OSjOwa1CAwvNnCS3huRoYR4Om7KCiPS4EWJ8crohfDuoBEv1MC67NAruhF+RSlV/mMVyKGQVhESBAYc/y7U0EMjKX0shMhyfoKXxZ1S2C49N2z4R0IQ2BO4CLCiXNPdK3QhdU+gXisot8WYu79H4EoWf0lsHtrd3mC3Hgn8e3u+3C/cIIgbD9hvzMSDMcJCrTYtjA8kaMUI28Xw3lnnvEEKCZ4uyfGM+hFQDqzvPewhhjf3pF+J3RCvqUXT8ByU4ITuEhhT+CmUMQYF2fn/UJCYxHK7cWj8fAnKJCgodf2L/aciAD/Qxr0LmNBl0WB8xws/O4hcj86Uvptaet3XgRfT7rwIsa4GEH3o5exbG9kcsjwmuf/PCnIMf/7v28UaIvoJcj3UWBh+N/3xG/hXVdBfguZcof020OBU0HEumLkc4+GiiwX+joz4e2q+7ssyF5cGVTnxtj+ruCnoNTWzp7hKsWYuzGKCxUfW9fshizj4+ZPV+kdfltXaXziWlmUvYQKUn5lM/qbOFRK8txvYo1iEd8xce7n+s3R+DYkEHLKupzhhlARTdViuiz4rQPO8FSWSHx87rUQW1sfnZuMhLLCxKWfkC0ebEgsbrew3l2gxiOM8b3dFWl8Qo0WwY3bYr8eUktX8b3Ex7lpyjtkjHa/jnqW9cMZguMv/uzaxzfMUULFWmfp9zQ+tDPH7bDvGesy4d65z0iYBRWydDI+MvVPp4LI98u8EKCIZTupQg3B6VRTHxSnWoz628aChMbCjFIlbKqr8tMYV9sc78B0Alyar8kTGvUC8WEH6fib9YjU5C7ygRKNu7aUvQMDxMGEYYXQ4tGcLKJTVvG8jIm08cKdERUTjW+PgpAZsijGhGWERbnUowRF+yQIPGMhJb5bOjHXAppi7/5677P28L12EsqUiasVbb27S/LCmsscA1P6m4weyIe07B654D4LZYqSwHakgHXLwsutOfHn3PfjfQyBLFz8ZTAoGF7sOR+MnPcQ+O1dILFBxmTSdm++xbvxUJQMI1lCb8qx2TZrPGsxyZPdZ4Oe1p1h8dDDfNECbGnPG7GuZER9dzdoURhJon95gppI28qktH21dBhl2E3wXpLSbDaFFZd9MMisN0J7D8008I4TsyjDGJPdfQuyEYRNzrv0cR3xCKt0Ywv9YOkKirsZn6ISMJmt9j603wJBLV47XqDu7Biz52BYqALDEb7dz01RCeyOL6vKYEh/56FCC/Mi2xSg453RtR5WUtEyUeammNh5KHWJb3x5ETyQNMDkFUxjQz9CGP1k5Qgko8AYlBCpXxc67n4g45de7rx7gkZRKYwEBoubYDKc/qE4+FxWUDpYStZvu++dohojQ1W6W8KEPLh/95nUN8w4d/+N+fHUjETwdwZYtksdSgE0tC4aM3adHVkWjrGU9cObPWrOvMngH6+CgBLL4CD4YuttbFG3aG967rkKLU9Tm/rQvhRkmwV3OKf0mzCjtGL4GdkbgunbteVRH9mGbHL/QI3c5J5cS4gxXKaC9Wi3WeA1hKq4GaiPx9tu5RUCCbDiVZkawoR47hdqSQm6B1CP0rF+NYarbuOebUBmfCwoBrG+7V8XshEoBqKaUyA6z+xxCRXeGAkCVOaNMhoXD2k+xl6bIiHPQi7a6KU+QxGgBlz4S9hY01DXfrfdgMAJmeq6iMYEVSV8u7fzYsI/Qr6oB8ZWCMNQtqGrfTmF0HXgb2OVMH735VBC4Sn6bvcVwFZGGCi2dzDU5I5i7vER+MfQkc+F3FNSyosGHVZa1xXz+xUPUs9dxZ7t2FfoQgs731uIw00aBGtucoQmNKT6B+aUX64ZNAXZ/R9BVIQVhI279PcOl2SJTZowsfYmSakITHsCWAPCJ92sVoAYGErI5PO3Z22ntxIoQla9IDAcLxFsfLFWC8bk1j2nTiAVzqgIVzqLwvcQvRb/6g+eISBhvLh695vbAjrdI4RiQMIEEdaaY28XwYVobLPtBUtSGALJG7VtQQwulS8EdqFpjemsIdCZgfR94fb28K2QLLpA3+pTNenebobbDHrBhgtOtH4zD1ed8BkY/G+bd71/KbR6BrrlDa1Ho6/nhNWUhkIZX/ytWbiwHT1EBLVDYpy2+bg5SV3z/P+3HqSWjQSwJsQLqW4DDXdeSOK37cBOExXwuLaFt7chhXcINrCwbNZPhZWSLtixdvqUllWwWGbRaoYsTOpca8oqVGFBqnz7rY08Fnm1z+QhFrPF81Aeil93xoVBE3jrKMITuJAl3QbTwiLzp7A1ZSYkKs8WthRGYZFFrdJMEFjFIBALKFyMVE2tOymJEtdpUlIgD23s28N4G10TUvWEToviCUNQ86zqOQSugmsneplTIcdC4PecmFrWEtxAi7tlYrcjbC/lNV54bB48Ua1frW061qGWsYxwx4IbM0Pd8dlBpRjcPa+GgvCoIpDORWHYeD7hGYOL3jzj9nT+z1WQbcOPmISWdhFok12UKu32NzHj7hfZruuEkBdhZTv9Z6HQhDgszR6s4zkhnRh9N2stGpdAF9O7x0Ju4dSY3IlFuz9jjxfAbHOj0CwTZliss5gsNeEliJjWGgBUg0AbH2+X1eONQtNCCNRcm7VqX8trA87bIrSDcli53Y+xXeh5LYt3IWUtYWUI0VhIQUjwhfK2BhAmURKhV0jigIuB8HhZIRUvwkjVx7ft0Wi52xpaA9g4hZdCP4ItlCVsMFi1phUh+K5Q0X0EEp9aA9gDRKA9awydh1IWszUQgTcnC/Y2PO1mvbYaE2hKH/aKcRdJ4Gm0rBGgxfluCyjkNL7d3tGOQuHha0+6S6zJArbYCVTGXe3OPsQgPCbGrXum5gZcNktI2FmXeqeyBibZQr6u3BhcS03vzGXvmResBcFHhD0Bqo09JryoW3EzxVhYflgc7hcBKSXrUg9X38uqo0XdN8Sktfa05unIuIX2d9add/GaZVnayGPhHBhyW/DvfpTQz8bQ+g/D6xUgBBN/1xO4LuWMQC1GrU06r1EIFUbL+ISNaGeMZak6bkK8HfgQ3dpHscdXhDbmmSlZ66U2zDEuvCNeueqWzmsIf4xLyMaQob37w0ThCaUiRwxJ9CtkMy9jtJB/P5JgTo4KGU4GfW93PjK0DCIatZ/J+HIEPK3lQ7sH3U+hZRvr7PinKcgepeYl4WQoCCEpG9BeBItqmieUoFwBzTqPwTtkj2g9Iu0xVwTNotogWJFy3llg/25coUi5bZaypgeYRRkwn3dqUZ3V4CZ5QN+uawnm7F50AsdqIsj23DU+WRTrJ7Fsi2rCY/FtfDWICB4uNJQ37yQnXsv91kKEvlN1WX9CUZJAuFOTcIqyXd8ZnMa32wCMD50J+7YSVQcxVzwpFdwWVl6FlQysSDjCmwnDwtGZNzqrbRkn4apZOeHNA+Jv4EhGc/egd56K7wlpAzASXh5CWNr+9g4PRR+L9tZtQh+CzEMuwpvhMT7K1KK6pum8555eVfZVbWvR0BSCAS25USodjsy6hPGod8JLEGV7uCyWoXpBCuOBbZtC8LgscWTnVSAWwSstW9ouGLdwzSDqXRu8nYC6J9AiIWfhKdbrjOo3RZF1MS6gxuoFpY15kE3Luk8Ma52waFHjQ1ypvOoZhYyEDROrFxQyEngKEUjQ+oACym60J9wCMwHjIcIvFTISbIIWro01NR808u4u4+PS0aPxFTISWmFSzdgKGQnAdgMRzppHrXe8u7Y4FH2bYBQyen7BmkLFGpNvvQBvjU/IWNrYGo1XwLPtKVzIaB6LwhaVuE9oXctRa6DaB5HDDHEhIxkzz4p76kmsPm+1admaWhtz8se4iDwYqO1tLFSkMELHRT2bHxlhhN8buFMQgsnSc+O1ZMRs+WEeZAt7FIcQSPXWBgYjWESuugbJMV4oQdi3sEcIeA2hzRYeWQQxqr9tdZ51syAVW5b/Z8Hb+LP5fxMT2pnoFvZYeArBQm+TaaEaK7v1CZkYTDt7uBJ04yUsW12WGk1wskbCAcIgdDwLj7yv8W1hj0XkZb1rK+iMi3XQFvYojpid59vCHn6w8mi+QMMKj/5eYa/CI+u79PM+xs/42hqAl9ZdeMhIbGGP4OGNOYYoqCeVJM2isCkO/pjfnncfStharz0ZFJfBIiurqJIbxkX+rH+6eFUJDAq7KAveH70Yy5DGvBL+iQTy+N5DYXhxXvkd3UxBPuprK3ZnPRd+7UUElSKc0JC64S00xEQp34mMtUD0W427vJfQs2YnipQV4n6345/7WSHe54SGUHTWdKENxoEYBGuhISw8Bp/QC+ENQu/4WBuL64qLMQcDCPcKjr8hNiE5+9KyfhIEOz6WkjAZ3/YuFjJZqBLEvRgT31vohfFR4hU+z1iIhzbYdxif8Gi7N/q7dYtQ6oReGF/Zod5jfAwjY7CX8IuMbONuRhd/O9K5+xkua5QT3sQYC0EXWu8Z72DUl05CN0mBRSS4l2Lgzzk+UYe5/MbxXbDiwdn7v5cCS4GrIFceLgW+QYGrIFc8LgWuglwZuBT4HAV4EJkLacY9OEd6F5zkxNSrkMp01RmjxbV3LKza79JwUsfnVlSLPQvg/Z5EgWzXuc9D1kPxcRe0Fntla3bWFnowR+e5Dxb4FrT7PRVzNYxto+9dsiSSB5uAsPiVgDjPvFBUqjnyjkOaWhZskxXmJ7uzp2h5RrLC2Hb7qe/Vpmjfq46jSGhhvZeCq8zQLlrbT99xaO4He5GQUKjdxakslmwWdMBeT3xS1JPsOBMmMm0yjCsXCo/ouVlD75fxk54/D7HxPQXKPahJggYtTtkiK4qAu0cH3dR5zntlt/D73KdibFLPpxwCodax/lUHgXGRM+54XZOQWq2JVjfL+HSAzTYFCNtCuDcDpaKqgEhAO3ODIsnjK/7smYcESqZJKrDu8rIPsimEogKSsYFGyIzJiQfJR5wITghK6XVOtjrCHmDje7InmNKeadVYOXKZoT2wVNZK3UOxMgWW1mxfiVRkV3s80Gz3wMuxg5pgVnUVdJFxUxfZ80TMi7LLBJWhQwupakK+jS2MiaLiV+lh9SLCTin9LWWX+WJwFE+X9lK66Kd2VL2mGodUsrpPlzFIg286mhDLhHlvTbjdL1OE31XtewcDRjZkClN2GSupfXWcbX4hsyUlLTVewba2UsCxe8Sa4iI+ocM2ofA9BgF/y2AyYmhODjddTLnIvUzeS6Fag6hsIx5i+k0VE7MJW/UEEyYMLADG5BlYJB/B7BC2wbbVEmh6m56k/lgJitT+j+DtiL8V4wo6Cop7qCOrrdjo9yrrLAdGKtypyrZpX5GN8CB++fQKhLzmHissN04Z1XS2QOh7ik8q66x1lp+Vpqjo08YriqFWQAD9zQWgiBkUD9GrWktJ8iiKmxW9WGg08o/f2mSE9gSfAKpnlPqksIp7BLHThoHyElR8Tak79JPi1d3DN9BdGhTtSmGrCUhR8xYEuc1zFDYwYnUwfEALgkxxOiVWPUvK2biq4IPdoC9FgIAIto9nnlMbYgwYuKAleM2wpNSBWTszvTQ13lFyafTmH/ydgQ4tjid4T5HIIZlztU3AmN4r7ynINgGmaSbNUu955+1rIKyEhoXc5sTcq49xe4o+XJeBLbzddxQD5fVZCjUW4ZLwQe0CQblrl1qBfDegmwIcb8F6YSiCqy+0FwPREch8CHdN1jrTm+CqYbiHp8QE7tW7wxARXkrG0qqLsPrtH1EgVOWt8GWsQjF1AKEU3FTHTqtpeJ4XEjrV8Y9BwdQq0cG4KWatgzpAyDMUJwPgfYRX7YfRoWTtW2gTWwd3UjzCJ1TZfTOhW4VCYbXqKcyAFQmgPQ9EMCkoZeVxeSN0pTBo3wayulsW4qpeE26yg5eLmmaZGQHeBk3z1MJXRgCPO1CJV6HIFHs7Tipa4h1edN4544c+5KIG6JSMwuGB8FM9SQ3FxTAJ09DVb0JRXsUcfYtBfO3+TEEMTpyGWQuXZn3CvMRQoQJGFU60scdEagoXvh4hMIwSbI9fhAYJoQAx1AQxX+GJ0MVQCsXlU7rtVg7TQ7gxy3+z0qxse1lMFrFZEZYNwzBAoYrFp6yhjIUJXLgqazvsCAeGEnguPhCeZ9AFzYzLGISc2+R7DQ6lZ7HQgqUW7+9+mvbhMDgxVEV4DU4MJVAZnBjKkm/Hc8YgSDnFhSsiHOjMuPmNYUKT0MjtrKNs2wWdMYHragNcmDUemsERggU+NCfjQzO06KCbRccGgjVemChCHhaNYSNTATUXdo53hF94GmbPWoHBIcydHFVfNLJEJtoH4hlyQRa2FzDlBj5lcIzHf5NjRv51wFAKshNqhxkX2YQQtA08OyGDE5adOHoLa+EWJjchGivsOCckzgSb940mBJdjQp7ZCRmDOHknxCVuE+MQpxSKZUF0Sq6ajGltsAqjw1JiTq02Ld7hsHjRPb4BMdubL/5FB+smSsfSL+yad+SmPbPHGLSvA3MD5+0+GyFRHR3N0XpEGBiIUahBkXiaWrOiPUMQaHOPcLC+oZAMCzqaK6Fn7f23+RirMLm9GeBFfiNsPADe8KTmgj9CFR4n7BIPw9p37noHpWZwz+MVMrjGS3mFZxnc3fawBrfzPihjBnd7Q6/BDUVOftbgEnr8Mq8MrjVqzcjX4LbT9b9SkHWJexJSLlFosmjLXCKPEUNziazSolJziSxA8OJ1iburbF0ihnYISxZUWBNDeRZrJO4fs03clQW1XhAqUHIZJAQTWrg/MCQmIIzFLxog7lrQNlKJx9v7zprtyUrB4ym+eROiDA76YWihWQbH3LyTB12DI8xj7YVHnURrIev+QHjxx7vQh2BnQVnr3Q2awSGUedAMDkPQxjN04+mEGjzm9k4WIgmd14Nabwrx8CUP6h08Jzqx4N5HsH3H/QzIhuzuoaAEtJDdupRRyLgWsmdwGNsN2dvXEsqXYFMya+AzZM/goFUhewZHOLUhO9qb779toZDHIMy0KhBciyovFCLUw7ZFlbiVZXa1qOLyWa3AeC2quHdCWxrW+zrKrKYKLap4AbFgKTshCsFu3bOLKmNiNeuoaD3CAxkHS9kC02/CIsJad5HOShRPW3OVKcE4c5QogGVysTq55LZ++t2YuGa0k9YWA8OVyaoRv+Ud8AAAHJlJREFUWMopHHHxTDJg1lwEPpxWm5uW9uglZOGhKXFZqnb4eb6zIHlA369Pcl1m0ACmisISss7eI6jtHykuZwB5+Do2tg2BoPESxtZim5IJOy2s8SoULm+Dv+6V1CjpQxEtstGixTbjQcnIyiZ9KDxl4vVK+nRcAwO7SR8GyZwZoZI+bb+QmNmkT0sHMrhJHwkpMur31nztSP2dVZDScgizbXJYFesFIUenqJaWQ6DtsUqguTETFC4kyCz52TaIQLc43/afCEyYufdqCbyD8bGI257F93gjFqpOGlLWBJPl3fQwgvkeYtZxRDhhoYa4nVlozJhHefxt24EKLwiRsCDFIwiE1TaATYkSWDEy5SizQxiERL5nnF2yL2gqXKsxNN60ZrF+ixa+Iblg0b9HOdt0ZI2AFhkhBo7wCS+2cTWlFqKYTzUN9SXPseYEaL9nb4f0+7Z1NSfvpXi1Y7WGEwYbW8kPc6RAsp+UMuBqDSGEzFs2QIv24izwUhQjZDSPygbWtowsw3aWDdDYu+qgg7+MjLDrLBsIIclgZQO0eKXYV0Gk+Xy800ljHgGkiSdqVhzMxZ2FFl7gRLZyowa6CNGPCnCEQZFJXLwXIvpeNQ5/Y+28+0S7sgSIdhYYZUXOvq08AyvYSbB90/e47i1c+R6hS+C7lwJ77xbKEBmjzyZy4m7KmzXvHbwFui3aWOjHC560pyRosb128VKq/ul7LPj26yWcrDcPtjSqkLiFUiEnWpyN9hQYOxJ6+cTqG8NZePaOs2hIMK3n9nu8Lwt+fo+CSSWfjfPMGf/PQjAl5132Elrj3cohPhnzWaR+NeO+WKyDgvd/LwWWAldBrjxcCnyDAldBrnhcClwFuTJwKfA5ClwP8jm63ae+CAWugnwRRt9pfo4CqyDSWlJ+Z7qzyuh+QQpNFXVTkv4ujXo2aHjaVwD7pNp53isVKD177jdRIzjTl1K5529S1dKo594GhaDzCDZ1ACnFsymA3Lr37tzgjKSCy7+bq2fN9zw2TiUcPETOfi/1kLNhgbSjse5eDs+cc/sohSvt/JTOlK5XDAxa753SpOAg59F65itFvWlSaXZYtt2/4ltSqmcKn9x49omO0q+bRpbWVXRe2kqzKg2cKVl1IrUmKeouhVjzPWmOD2pG+y3PGK9a1pYGnmTUfI2tQnHf+9sURK1DUUaVF2F6IcCY6qf8dZB1VVTFLt0T3/sHvYG8CJLCUxutTJJgyjvvEQlqLQal/N9+E5Vc+X3KoTDVpTiIAQSsYqCqp2IZIVRA7EIktQMbkVS7XWAWkAEqsB3YQrj9P5wUsGUH7yhCqnOo2VSNlntXFVc4q6ruvarGagkEvH0wahYKi+Aje3iloiEaK5g1X0VERS5M3fY9ilVQwltUIxTGRvH2jBG1AnT0/ZiroMsouVfRsEvxDuAU8FDtwQWXpQag0BfKmJHxLkVU/O3QJFV5hVb1qWD4cFeKb+gZPMR7FWUpju0GFfvUTCgiuYGcqBAJckJ5Gcsa7CnGwsahw3sTtzckByVXIE7GQgmopWwBkBJRKFCoDGZNx9WEyEiXe8kNZEj7ivDkz1OQsC6qjQTSxxE+nBHMUs3SCIZCF+GoMyLFwnw4INXLSvZQqQozBkMYYGUQjmKo8C6mqTb3CGoiKqe+STAoJ4Gral8jZpVkygSjEwaH0C+WiFKZbF0fKT8Fo7yKdYEtEYu1UQFWmGufAMGBDiA4sFJVnllMhUAGoI07qrk8DWMArg9CEgweIzGgija0grEpdLoXndCUcIHP2LcR1KLu8uhIcEAu0AP4koAyalWSYZnwgqXnzQi4cXbAJ0VtO4DxeR/BJLQ8GSFTMGTU6uaPNngO2oIXbUlgfBgDXgB2KSiSqjsaU5D6qoUwJrSMEyCoSKKtCKr00YZsiGQUYDtnvf0a3ssI+LaLzFEAhs47eEiIc99j2BdDGOgRj+HYeCfGx5zJJvrXD0zh8O9TEO7YH0wmnL5KOeaBUSB2LwzeLERqI4sBY0b9W9twRChZPJNCDMJUd3QKA4/VRiY7+1TRF/7uXpYQMA/xOwSFgLAuHQaPaQjFSqq08lD1q6LQCA9+InQypnrjgocgKuElZCGNoZHr3k4heEyWi0UlaNx0AgyK4/2MCQtJaAkvIQJZweQwSIHrAA7BdtCMgocZSuBAdQh2ey7MKwPRwTXBwY0NHVXH0ZjxwBv0MDbQFV4NfXlY9CU0mtqZJ55vL2N/ZyQpBCFDc+M0Jv9NmdoYBZZEgKEi0AV9KFrHFxgLTJ5xoDslFtryCugEPZAA+x6oCi9HcWHEGFDjIyu8HfnwDqFfCi2MZKAZsjB5nmXQ0IbyeK//p8TuNS/GkaHuWA0KayOXKAjdOYW/oCCsY+36TwKDIiBGBIavQpCTwKFUCV4EJgCI494lMIbBvRhMBDb4DrRZAhMoBOHWIzBwZNZzCbzd6SMwS27CLOYSWBwc1isCG2sWMwJTQFaQJ1sCZ+EobQQ2d4JF8N4J/EYPDEUjwoWGPAcBZ4SEbcIqVnvPqYBp8k6hCAMD6MiCYy5Ea2fWMwjGyDuZawaunYVCozVwwf2FSxm4Pfpgu8CzuEJZ/2Tgan3qe2vgCJ/vr4GrRzEPmIELTEju1sAF+uS9M3CUqQ1ya+DahsCIZODIBKPGWK2B41GhpnmuDFyta0U6a+CSN7x4GTgKwr2wcKFvc9FcTGjYXLSJcnXt785FE3oxtbVCLhpjO9AmF80j0dr2VYuRYXoIHwvXwZ9ctHCifrqeXxdN4DA9F81zUYJi+QQY4NBaguXMRRMGvwemy0UTQLG1MCoXDQDYORnGkIvmGayJCEUuWlzP2hWfo5/wELPMUSjHWBA2Mb6Ytxam6MgCCvHafgvNyuWjjXCj48541M7tC+Rns5hFNIEvRLYu6PCbM0QmWMZaiMwbM1p5+EJkSooXIoRCZAZK6GJuGyLXtJogU05j5incJ2TfEBkd8YiSFSL7pqSFhfmGyBQGzaINL4F/BNg3ACZ5Chd5YdwYwEJkBsJ/nyFyB+9k8D3f/iYRxStEpiDiVZDmAHiIQdAQsVN+PCxG8xtBLBPCKmMShGQxsLULgRSS8AahXrlgwkRjQ+R25p3BG1QgMh5LMsCEWRlXizwAPRa0rEsHahKyYmDhEoayUhS3iwVHLAwOPu67hB2hd5Hnfawdw1EjCYw3D+55F8AWeZhKyNurT7HQB21aABsHhvOulLqGEd5pHIvQFbbw4GhDYQP0mZf1kzHVw5jyoxPPRRBLsqAz7ycELcliDUhhJEM2yeJ53o+RCrAaxN/aZJMs5MUiHj1LOpgvpbYIX1QzWTCXPbuQwJMz898mDTwoOvY39AKdFymIOEqyWPNYTEuubJKFB7HAX9p4n3vJyyZZyBgHwICVZPF3NBWGvZIsFIQlWzSl303WxDqp1W/cpwXn2WsW4YRKm0pjvXwgwfI8C8dCvLdUeZNaVtLgafReFqjWRou8JOwUdVvqmAPhOo8O5hWtMbZNDqZS0hPR+1G6lSIi4KZAWc3zW+ZrbGd6+Sm1SwjrBLLzNQeeZdHDFJTB2eO3KQzDcyKYWXa0OtPLlI9V34vSyNQtHf39aW74wOLvuOz9Ee49oajR62ybZG5n/2O0PXvmoiPjdh4V/lRqQEf3Z2SaHyOGP5tK5sHJ8qbpKS2+n3NgmIWZr/TyLRQeknP/91JgKXAV5MrDpcA3KHAV5IrHpcBVkCsDlwKfo8D1IJ+j233qi1DgKsgXYfSd5ucocBXkc3S7T30RClwF+SKMvtP8HAWeFESxyO9nAQU0QBV3LwUcFWkAsy4QBsWes32QCiXw4V5K++Ac+7yKOUjK2SJGxRxsYAuSimC+s4U0xUywBdXevYwdrGD3DEABqOzvHhiVVxX17dXlPWARoCH7vKKjQmTQevcpoqnuBg1pDJDHgJNb+FQRV8DaM0202VFdPvevGD8abgFMJVhVuW0AvuV5lfuqzn0f7UBHdu+J56EZtjCncAxICJy4FziLKvueyQHaomC3hVPzB2zdfmLeA3mAV1t8VvkHv1lakT2V7e235nmQFMXGkBl+U/GGPTv32eBTnSibg+cVYlfWFBBV6c/DP8GTXqhegwGaC/phwoQIhgpsoz0GhFVVGjyh8xQwEXFUrAmKi3ATLM+DLqiquvpN5bbjFMASNGCD11HZ7aB5QDSToHhVvFWC/V1VuS6F4Aqeo4wqy76pOqp6D8Dn2+0ZMBYIWgwJJg0tACwIxmH8HWKjUg/LAzGQklBO1WFogo5AUIXFdGhkTIrwvg8WoRLbXgjGxdgIpO+6YInQgoDCdrXhCJbKO4wXL1wMC+gO0GeQDzAQSoQulKc9HgwbOAtFqNEbgcUbtGJ8XICABB5cA32DGsHbGYsqdfg8uDVbIaBig+7Ab0HrgtKQjyrlMEygOMZb10a4OhAQsuIdLpAfeDXK7VlgThfoE17Und1vAIiMGdRFKF6KjMfmil4ZRMpFzvy9vUJoZgyayZEbtMUPtMZvc2gvim0I/gam9NcUxA9uQhhWwz4MRMM0zDQxmCwfAP3wGyuixI/YiOADUL8YaW8Gi4gpJhbwr52FNS82OALG2kLisiKEn0XELO8ieIiCkQQKEVkGFh9YkVUGpye8rCvsEw8CG0UoPc9KICC8EuWDJeM1vJPimANiEiZzBBakGLXT9z5YHr/7Pi9Qd3JKTHDsiTAW0HYKj44EBUyDUmMiY2Bc3gvR69/o6f0UB8gRBg7N0IhVTpjBQghmqFhwnfhGGFI2oFJ8Q2tGAu1d8a1veg8LD6LP+4ZyZXBEBaw6rwh2wWMSZGBOXgiYkzCiL6PJkMBeUSIo2PgGb2bLAWFEN8+y4ngNsFqzbzAWfwNARMv4hkciAYBQfENfgm48wInkgLcH1ecxzJ0BM0fjZyh4IbJIVsiH8QUSJStkgxzgI29OKeIb4/rPFASmBjgMAQgmpC3cTfsVEAyIjnvkPSiPQXO5GOGjgIrCEuBCGgpQSKgIqIHAWSFK7e2BHRHFRADEWDB4nZpis8asEwvrfTZBuQfz4amCd3s/oiByZ21jEOZiImKxPOZTv1f3s3gEhHJ1HJjQECPch+ntezA/1hCaGBNZQe+t272QgoEhDMZPcIUsdcmnmDwtK2++sELoILQkmHjA+nsvQfSc+fEOUMswbLwFl1/3c0rEwLRxiaf3Lsz2XoooTCBkPCtou7CLp2SEKKI9NRQAzozCkQFzNHbvEKLxggwmPjOE8HW8Crr53fOiCgJIGMkQw0nI0NG3vY8hFDGgEQOFb8kXBUV3UQyPDq0Mnm6+cGfG5r89o3Vr6FtGAz+MgwIaL3owsLwI+XR+DUGnUDzPbkMQnZAVdMA3PAXk5NEZQcbyT1qDEH6CzyIIuVy5ZZYvt47RBINbp5EsqYvwiy0RK7h3bhnjKR2XCXxH433HMwTB1Tsxq9hRKMMaYwrLJmQgLIRBCECY2h9tLCy1+Du3SghYIExkXQDVzNeYKSjGYaSL8vFCwgaMdHmGxRN2WpdhnIs3ovwI21FfmMMtY2CHwhBKQuOd5tLeaoBGzwtDQpFSHopPydtFyKLhhffiRScpAfh5nhFqWzCaYT5FMlaXcRsfvrDKlNhFeeyvQc92FhIm9/M4bUUQkuGVcQp7CpehghlI9A6ljGYMiX86Wcv+C0rM47DQ9R9geKwjCGK8YlwZSOMXgpEDz/N8PKF/14pU2MprMnp9H58pC2Pkv8kh5fJ93psBite8DZqSldDqnATDwSNRjLZg/8cu0rmwc2HWNs3t6yrUQMizd+rTIh7hCXFNrzEI4Wl6cPM3vr2Y3XbHfrPOwaRdhFMyxDyTAE8LMx7HOHmgLkRgqc5FPC/Iep+LcBZqGwdA4gqlOkqt9zIMrP4ugik4YVjEKcYwHufCkmW2WNxFOONkUb8NEQgmvrQ+6fuEpfi734QsPNwepOr7nt8G5e4nrELLTSIIb60VdhHPSPGAKWffoiQ8zy7ieWXvOBfxvNH5fUaEVd9+w4wLQ7dnDvqeubeW7fvCPIrE+HZZxPPaDPBeDNqeTehvFKy1Y/f+7k3zHpS7/3spsBS4CnLl4VLgGxS4CnLF41LgKsiVgUuBz1HgepDP0e0+9UUocBXkizD6TvNzFLgK8jm63ae+CAWugnwRRt9pfo4CV0E+R7f71BehwG9SEIjOs3fS02+qu2cL/6ffPiLrU2+uX/L897ILMDDISM+ojO9xC9961/fO84lGoA/ncREffQvMInRx9zyN/aPn8XW3BbgPvGJ7W/ntaT4q5ecxAh99R1V+K+/ue/rt6dtPY/zoO7Bw29PKfaAqW3X/Ft++V45/jUcpiN6wIMcLvwA8g4HaNvGAheAIoN5BCiAggQUB2GB0umClwDH2LAdQFhNbrD/sT2dj9ywAoee9M5iLwQO1ARl29rX7wQYI+O4/gB0D5wBwSyjAFswPViolAWwDsASU26OWQRsALBcOAS/knz1vHNQd5CWsl/GAsoA8wHHtPhH3gVLU4dC9AJsAcmjdBV4CSgHUmHGixCA74Bw1wjN27/S+pTHIibnuueGgQTBM+JZAA/KhMdhN2CNjQA+wnW3qFtw/nJ37toF3Y/dOwD/vbN8GhYO5g3vafStgNSA829QOLAR/QHlScDSG3wKYTOYIPBAjDFoYNWPQAhfWDnasC1ocNAmUpEuTPcBO9Mg4MkB0AI/fm+9REJMncKDV0KOQrhgB+GUCGAgnVPd2iE/PgL173uQJCMIYDCwMGLn/72ATDKQUhAccHp4KEA9IDNoXkeB74GlYIIBEyknQvANTCQL8EsaDxgPPUSwKgAmIh7HAahDACIDQhM/3KJdufgBsvuuC8wqDRigB+mDKKAfwHkJBllJUIDr0QWxYIsBE2CtIVYhRNHBhnN+MkUCBlKMXPBMwHvi1ubgHOBHwkFLAofk3IwKcaC4dq4DG6ECg2x4Aoepb7vFvCgT7BusG+8bI4FVGDh6JIWA0KBf64TlFwEugRoA+vGtzk++it+iAgSK05swAMRTmYTzkpXM7gCXB+YPqG5e54ZUxR2OGD7KaUfVN4/KsueAT8CDlYKz8Da+iMdmC0zMnNKYkjBkjB+cH4EhZ4Lvg0YAzgWYZDzSHwyLTxlN/Y3OlhHgJwwdR/o8EHAIT2pGVYuFoVcRLiFhpTGuCUKCsMDBYE/RylgNqE3FM0N/tEyFgWVrvBE82WILTBCFy7fPgpZogQSc0YNsU1DMmTIhYj50g/D+FQBgCzNJSKHOhEIBolMTkMQYI0X4AQgQxjIH2hBiP97goE2YhnrkJeygMoCWhIFC+a648KSEjfODSPCMmmiMl5YmFNKwUGhuPPR6EjqBlJCiWvxmHEIKgMyo8AKQvISFEhJpVhuK1uY3lM7/QvDXEZoj8g4ZoTPl5FIrJiDBKhIrlJTwUAiAV8BGtjKdNXr5r3p7zbQbU/Ag9KD06RRsGlqJCgJtLBhbIkTxRsAwso+bdeXcewFwAFcmTfzKwIPSMKIXIwBpje5YysP7G0BpXNKZQFIPxYewysJDU5NmcQwaLNl7HH+wFucna0yobXVwsBysD7bkukhCwAusiWTlCLbzIRVISBDXZXKSYFEEI/LpI1mJh6L7vXZi+p06x3oSKNc9FituhRgn39qdleUyWwHQhkk1OG+pREgpiDo2dx8Nw7rmwzNj9RmBZyi5WEnPqfO930G8Ct6FeNCbsBL9LaMN7bT9jYQgk8oaPeKOhc97F85SE0bEnpLjcug7fWPhFA+MXg9hBQJ5HM17BvV1QuATPOFtfUnBejKdiYLoYCr8T6i6RATTzvlNoI+xmdAr1eB5Gg3ws6tv7fH+3fqOPMbTT0bcYIjSuI73fhEuUimIX6pFjyG7v2HDa/1vf1Gnf88YnRP+rp0X69y6Of8ki62nRSWt3f/LQ9tf+82mR9bTwe/rtlyyOQcMXrm0gTwvEb431e/72ROOnRMVH73p6/mmevNk23va+Jxp99J0nHjEae/bht+b7JCNPY/rexM9H33pKLDwlC76HN79yz2/KYv3iF94HLgV+JgpcBfmZuHnn8sMpcBXkh5P0vvBnosBVkJ+Jm3cuP5wCV0F+OEnvC38mClwF+Zm4eefywylwFeSHk/S+8GeiwFWQn4mbdy4/nAJXQX44Se8LfyYKXAX5mbh55/LDKXAqCGyTLoaLudJPFXhtsUywUHA1YO5dYBrwUmcXPIC9upx379NvwGaAhufxBMay2CqYHdgiCM0u4DuI3brR+x0GDLDPO7tAGgAHoUf3Am48u+/5DRhyoRqehetaOArEqJ7G231R21H4pYXloyFg6HaEfDpqwRg1r17ItrE+0Qwmyhj3goGCiQpL52/oAFS6NAMehPzdc+shmHV9X76CCQFC1v28bz3R7OlceBg+z+5+IRgpAMfFXsGr6YkM/dyl/SoQLdBoFxAkrBR8XxeoCTDoyh7Z9u2Tr347j6aAuwL43P06ehW/Wo+GjYHABYKDv4HWRUwDhOL1IGSsnrZQqxCtYO3g6EBysEG1zfdcQgk6rPM78B9QmKuu3pgRABG8msKB1kMFg7AjmIbD9jYQGGBBTCUocEdAd0Bneu+CrMN1+a7etwCBxgjRCwgHuGauhMEzQJYR0336z5p3IDiwcGOAbu24A/82PgYDuE8vXwA54EE0gS72HkqAZjBPIXMZFIBDGCbtOYEIAeqMF30oUns6wMP9hr717vUe/09Y611sLwkFQxM0c0HIUk4IWrT1PSBEtIQpMz9oXhB4yo4vULF4RlkYMuBIqG7/wIcZL2Ai9G9ntuA5YSYXASmBVwFHIaU7YoLgaT8KoU0pfA8dgTh9zxjxzf8bD0Gv6XZN0YEazR/a2DP4jhaQw8YBcwWQqgewFq8pDgAlyDrFDEAK1cwA40c9mI0VvaDG0c8eHP+GuP49QuNh1t/LCYsrBaA8bZLBGJudwM1r0OxFFMsH/GYyGOK/CQBhNkj3GJDvURDfYglMFpKSIlG2GELQeIPOjPBvqN+6vBsjhpg84WRJXRhi8qx1aNeaYCMupDHBxhCW1vcoA6GB5oUu9k7ExQAoWUIDdUuAIW5jCKECyydALoxhtaFHwcpdGOJ9vFmNkjGEle6sEEKDjry3DUf+7nuQsODmeANlDK7eMQnemcGiNJ3zkcHCNx7fhi3PZbDMi6cjBPVhtjeCYKZUxg297CwR48xg+TeDAH5PmM2VLEAx+14GC+3xxtaADBYvAH3NYwRf9x1KiIb4neyZF5nwTMYA6hoN7Q/BQxeFQyNjwGOKBtlr7OQUL72XQTNHkQBvaysB2YPe9R38I2u+xwAwThDVL4NFYLl0FvwMjTD0DEWefiP44N+LzKUkhG6bNtssROAWvsyLGOzuXsNwwr2hkbE+fZsAnaEIJQGp3q3CrDwY/YYdvsEjLmybxyQs9gp0sYgs7p545R77KLaBNVr69jmepzCIEnDpG76xpuD6u7uPB6VwG/ISCP9syIuGPCkF7uLVhQnnSVlPIcYTbcmEOTMoXRSEYdiQFxwerwlWF49BoJevQmD3Lsze/U88fBoPOqLt0uypYTYFwusNees4vyEvg+D3DJyxMJiex5vXdRfpw9X7n5cCJwWuglyZuBT4BgWuglzxuBS4CnJl4FLgcxS4HuRzdLtPfREKXAX5Ioy+0/wcBa6CfI5u96kvQoGrIF+E0Xean6PAVZDP0e0+9UUocBXkizD6TvNzFLgK8jm63ae+CAWugnwRRt9pfo4CV0E+R7f71BehwP8Dj6JaWsFG0JkAAAAASUVORK5CYII="/>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pic>
        <p:nvPicPr>
          <p:cNvPr id="1392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195514" y="528639"/>
            <a:ext cx="7800975" cy="580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5303913" y="39304"/>
            <a:ext cx="16561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golven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p:txBody>
      </p:sp>
      <p:sp>
        <p:nvSpPr>
          <p:cNvPr id="7" name="Rechthoek 6">
            <a:extLst>
              <a:ext uri="{FF2B5EF4-FFF2-40B4-BE49-F238E27FC236}">
                <a16:creationId xmlns:a16="http://schemas.microsoft.com/office/drawing/2014/main" id="{6060A085-CB07-455E-8341-06C5E13AAA4A}"/>
              </a:ext>
            </a:extLst>
          </p:cNvPr>
          <p:cNvSpPr/>
          <p:nvPr/>
        </p:nvSpPr>
        <p:spPr>
          <a:xfrm>
            <a:off x="11187487" y="108202"/>
            <a:ext cx="899592"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29, 30, 31</a:t>
            </a:r>
          </a:p>
        </p:txBody>
      </p:sp>
    </p:spTree>
    <p:extLst>
      <p:ext uri="{BB962C8B-B14F-4D97-AF65-F5344CB8AC3E}">
        <p14:creationId xmlns:p14="http://schemas.microsoft.com/office/powerpoint/2010/main" val="19316358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MgAAAEsCAYAAACG+vy+AAAa+UlEQVR4Xu3bY9AuS7IF4Ly2bdu2bdu2bdu2bdu2bds24pnonKj7xt5zZzLOv1wVcSL26X6zunJlrpVZ1f3dX2UEgSBwVwTuL9gEgSBwdwRCkGRHELgPCIQgSY8gEIIkB4LADIFU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AQZ6kqn7tfjR/oqr6jTvYPGFV/eYdrj9HVf3Q/fiMp66qn7+DzWS9T1BVv3WHuR6/qn77flzX3X7+FFX1S/fQeh+nqn7vDnM9blX97j203ieuql+/B9Z7/1X1GFX1B3eY625+3M0Fc/33XW4+XlX9zj2w3gepqkeoqj++w1z8+KPzOoJ8RlV9VVV963HjAarqF69rb3cz0cdW1YtdxDpvvXpVfVBVvcxNYgPp+6vKPF99M9d3V9XfV9XL3lx/q6p6v6p6rKr6p+Pe81bVZ1fVG1XVdx3XH+h65jdV1TvezMW/568qJDnH61XVe1fVi1fVrxw3kPwbr+d8+I3ND1TVX1TVy99cf6eqetcrUf71uPdCVfWpVfU6VfWDx/UHr6ofrapvvuzO6b6kqp75Duvl87tV1QvfiBBifllVfVZVfczNun7kStxXvrn+PlUF40epqv867sHCHNZrfT0epqq+78LlPW/mEtMnr6onvbn+llfMX+CG1E9TVZ9/5d0n3tj81CVYr3Rz/QOq6k2r6pFurss1OfdaVfUzx71HvbAVRzE+hxyRk095c/3tr2fIlT/sewjy0lX1PFX1DofBC1YVIEzyiDcTSdhfqKq3qaofO+5JhH+5mPkRx3VAPVdVPXJVPd9xnXp/x8VmC/67497XVtXfVtW3XMHvWxL2oS7SnER40aqSpAL1aMc8/KO4f3mR6qePexIKOX//JrHetqqe7ZrnuY/fq1xfd5FWoP75uOf6n1+CQmx6fFxVIQNfrK/HS174SSoi0IO6wfTfq+oNb4Tmiy5yqoSfcNjA4ZmuOEnGHmKHbCoFzMzZ4xsupUTQrz+uf3pVPXBV/dVNPhCwN6sqnYO49TCvJDTe/KaCwoEaE59POWwIydNW1cNWlbj1QBy/e5aqInhnJfm2qwPwLGvuQSz9lmhJ8B4IRgCJHf97PHxVfeHl41vcdE6eoZtANDjca0ggQfqaqnqyYyLGD3apFeZ2G8Kxz7nUW3m+90QXGO9RVS93VZGeDnGoUYPf11/hIo6k+PKq+p7rBtAB+4EXed7lWBcFVxEkhRasBzVU9Si2QEp64xkv0Dn9E5dt20jod66ql6oqa+kh+ayXkiJ1j1etquesqoe4qou1GEDXbn7UdQ8GPczzSZeSPv1xXTWVsC9yqVaX+2e9nvurl2J/7mHzN1cSsLGWHkiofVUVVJMeqgCiE7iPPCoCnwjcJ1/xf9/DhoLz+62vKta34PSPV0K/wZWQ7sHjQy4RkmCSr4ffm4civ+bNemEnoZ/9uK5CIrpKL+Y/ed179Ct2yPBvV160mXmQSr5q43u81yWKiP0ql0C5R6DdE3s5r/L2UPnNQ8xfty/2Jt2DH7Sq/ue68XkXCZRmC1CWDIFR1ixMMExoSBJJTvUEzG96SBLVhgIKbu8FBNTzO8FaFTtJVDDPf5Njrh++SKvaIEQPc1ujpJCo337dEBjPpMqUr1VGa4Fo/t9ztYw9JIlgaR1U1t4LIKwK+ZhV9XNX68RGkgioeVQGSdEDcZ7hCgh8ewgMheWbFkGraVA9AZIcEqPbGb2xdgT5xMO6eliLFkO1lWBNtg+tKqSiovz/zMuArTipLgTlbKF1B55LoB7yeAYsvuD6rTW0OLzx5Z81PNzlCzN7pY+/SKtSn+Jgn0bhCeJTXdiwETfPdU071+KgKvo9/6z9rBTaQwJAwD2/h6oovlpSnZFW05CvCgEBUgC600FKgoE84qiK3Ws0QX75UtHuxU0IOCUQ2xgbgm8j5Xd933UTIobkVholb5NNuVaaKZUS2cmrsnznFRALRCJDsAHxYVfSd4nU1gCXAlqf5G+yqQ4qBwIDq9cLHOS3uXNfAhvUxvxaqP+4IZu2S0K6/5VH8gJOSyjh3O+WlKJS6o+uqq84VLyVz2/5LJl6g/2zF5kRhJp3C/LuV6upB0aW3pvBw57M/uMfqkrV7YG0ksMckkpyGeIhqbQu7mttDB1BtzOS3r+Nx74SX7srTtbbZFOBX+3y+STb+1/58SfX/Ve85tKiEw1CaQ7tVA94S84vvapVH97AV6sql9xvcdCia291LpKe4BjdossdhEB6uWp8b1WJi4RHRILfmMgZv7M2PhnyXP4hIkG/9/6kCaIn/bSjn1QuJZsJzkrRlYWCUAjtieF3/m2jTjUpstMsgeG0RPR797pSAFprpKWyMIEzEAm5gE8hENKQhFRGWXagoBWwTkNlUSkk1Um2L64qvqkKCKncG0hIPV/7Io/SK3mRTyBe4iLZmbxdWRDV/a4UKgDl1cacyasS8IUCEgKtSB8sqEpaW0G0Z+q2TBVGMkIgeTsZXv8itd8jjySitkiohdPWamHPNtIJ4GtciS9hu1IgPtFi92dHpUBCySgWSCa5HK4YREackMaGnc+GNkVO8OesFF1ZCMCfXiT0LOQTf/teLZM8grfRIg0XhzEtmITHCZnfe06TDa7yDjGQzB5PHhjyxt6EKKrc8sboPLcW/jsMMbqy8L8F/a/daIJQG8ySxL0HeOjrhIexhDA4pGxZ0Jm8JrYQSULJBFnbIMCIZy+gNJ7Ki8XIp0RqN2ywjSahkw6JJSkAo92SyJzmnCRSKZDQ2rVqgPf7bvG6vaOAZ/J2JXQi53nAlxTd3iGjvttxYO+BtCuOGm2qtXS9B9K6ICqfT+XVx0o6pD2Tt/cA2jynYZK490BaK0mlQtt42u8YXQm1WQTHYYUY9B4AGVUfv2+y8Rf5VOBTeWFnvVT3VF6JhnjaS0nbbc5ZCfXzyNh7oG7vVGhrp/SGNWiDrVfSdpsj8bXW4uh0Safh/w17AORT0c42R04SRJvzFm6x6EooH4hJ74GQ0Nq1ebAl1r0HahIiLd/hZiC8Kmi93Y3caw/UBHFyY2IqI/BderFZAnVPZlLq4AGS1gNsiAWgSy+llpCIIfBYrvRaKJX3LCc7XXoRi8PKqqEd0U5IACRzxKdMAr1LL0JScuCeJDzXbi4Ja19CFShu9+hakS69ElzLRgHPBEAygbReYkFNHVLozYFJSIxuR5HRb7pH7z2WKkJk2FHvsx3Vm5/Ja03aKsnVAoIoNr/aJcQ81957LBURxtbrWYithVElTwGx3iahiniuHc69CVbZH/Cq0icJz7Wby6sAKuxEj+Kq3mLZeywV0XoluPWcomHtCIOYjmXlC8zPVtozuh1FxjN5e48FU3n7nxexiBIR1zZ1K80Hg2gQZH62gDhMINCwtdci8HJQdbw3QQRFIlEHE0tmJU5CSi4J7fjvVGFHsSqG8/2zhdDrUgKL7LN2/WSfgD3d1ePZJNqQGYhHuZQ+5ZSCayUkLaJQ+FOFtQH+U1XsK5RbIFFQKoHs/n22ENapGpjvbCGsTU+vpUC8biH6BAypzrVbr2SlTpLibCFUPfsUAnOq8NmCwlgiq2LaBXPx13PPFqJb0B+/aSGIh+qtBYWvVkIbcrag1ny2EHwWV/Fz5E3pxbVbULE4VfhsQa1d0vV7CD7KD4mm0vW7CUfoqjdxPNfeLegHX2Jjj6oqaLuR0tzaZhvmPonSnssN+ytioWrbG6rSyGdvSFgQT3KfLWgfdLim+uky5DcSWlu/BugWVBt9rl11JkrW8ypdQSRt95BnNZEMnQCCqbz3C6EzASQcdVBqVQ3KIHhKFhAF60wASa2V6D1M95CSASiCbkhYxJQA1ic4nnUmgCNf7Uq/Z+gEAAgwe8NFySiDpHDi5flIKAEkrMpIxSgrMlJhXxhIhFNArKsTALgtIK7DTvJqEQRTImhLz+Q9BYSNdyQIrX2DqVgYKrH1UrVTQM4EOAXkTIBTQMzVCWAPKB797gVm8BYnG1ttmpboTF7CIR79ws1+Cym0xNRWLAw+S1jY+s/+DjbnfuQUEKeBKpi1nAJiLri6Jj7m1Poa1kCUrPckob2lyk0oTwFh4zidWBK83sO6LjbWqTWTU3IRCb3P6X33FzdBtAvaA8HRl0t0+xKje0jVxKIpfS+2e0ib6p5Lye0eUt/o31TSsEnVd1MoKoZERqsXwDBeK2bY9Nv/UGunUwCwtrOFOPcjbJBMm4HQSjaSGRTXCYrN8knCswxTfyVbRTQkljaSGjnlaRJSXGKh/EtqBDBUYWQjFlpPc6uIkhfp7JFOErKhapKesnUL6jrFpfjicZJQ8qrOVFxLJiEkt0H5JJ62BbHdMyiuNVNmLbOKaPQJnN9rG8WfIJpDEhKGk4RsOnkRWmL25p/iqtj8085qSw14wE/MzyruXp9oqU6SGPaG7gSu5jlJeO47+OrIliBai/XKlXMPay5HuvJARVKtOucc8qjYSEs45JThQEOOIsqPnh8r9gOxVGL3pyd6dIltgjOp9euc12YhgKNco99r+L1+F6n6u63eNGszJFAfx7byCiAHfPJgtPJKtPNQwL3eNHs/oV/sEyJzSnSbNOrU5+atvEro+WL03DRLOL/r49g+uRLgroSejSj6bj4QDIlvIJOWApEprerXQ6+r0gmMKtZJTUComGBTZocDRr84c/88FHDQQT0l8VkJ2XTbQBS6ErquClBeJDgPBfrFmcQ6ScimT64kHEz73Ucrr/0TYVV1DJtlSaj1OU+0xAGukvjcw7Lhh70Iwp8nWkQMOezDdCRyzbCngr0Etic5Px/qkytY8rc/lbF2bZgcOg8F5JmcJc5nO+oYv/P5G0+CdKUACMA6qbvEapH6pMtiu83RMlB6KtTD5ro3m+czusT6vQrVJOxKwSmL7iNUKsgBAff7fo/hOV0pbAT7mNb1LrGSsU+6XEc2Gzt9L4L2S073EJkaUqMzqbtSUNqzsmgfkMCmUcIKsNGbTXsdikaNenSbI0l6j+Ve9+gS6TymVSnsAyWc/QMR6UH5VAEtSJ90udc9OrwcEvQ7ka4UKh4BU00NVVHCi7Gk7mNP97pSEJuuLK53j67V7v2h62KgShCfs7K4p1IQIsIjj3p0pZD0vT90T/vrmdbAv/4mDsmsV4zPysKGgImrKtV7LNe7UpiPiMpBoyuFa4TtxFdHJPd+7UxegZB0HuwEo4dEV5okDib2W18bd1VHIM49ADvqqERy/PwoTFLaEFucEtZK3ac5WixB7Le+5qJ6VEqPeH4kSBn6U44+UfJ7/Xd/EgKMPstX8rU7SHIqHxuB1hqoNt1+uA40m0rrpZD9pWeLgwCeScIGyfitBTo/EhRY/iEolepB0W1SJa5q0Wf5vQciDOcegJ04ISAV7D2A645THZdq1c4XZ70JVqHPJGFjD8RvPhKqHv0Jiz3eSRwV1p5ABZOo1mL0Hkgr2YcIPRfim0/8ux11j7DYhBNklURXYPQeyEmnVtYJWA+VmXBIai3tuV5VSJzOb9KabOIq5/p7vN4DEWCtrKrVQ/7aA77RSRDGNtcCdSpfnytjPgYDtIfF29hoyahtD/2zPYA25PyoUIm0maI+AD0HcASQg/0djvsA73bGZr2H5ACkefo8270uka7r67U2PSiWVsN69eU9bN4cwwLqXK8k9/8UCaA9vLxUYc0lEZX7Hg4DYHT7UaFevb+N6heWbLRWhMebYRhrbXrA157Aev27h5bAnhBm50emWj3VQxUWqx6O0iWPDauEcTzbQ/JpZRxImLeHVs8RumNib/B79FG6jSyxO78G1vJpOx2v9+dJ7IivNXjOuV6CZxOvVeoW3e/h0F9+y8vzzzHEkFBpJ4laDyJqbf3+rq8TX/GV27d//6Q6iiNs+6UzO+LOtz89DSSUvpVqKtXncJoiSW8/Swc2MijV52fp+j3qzfnzs3Q9INUFYPfa/ZxuSW4/m6aw9hm3n6Ujrt5WO9ZflPZcrkve8yNE9/zWHktbdCaiCqnFoI7da/s95VbRtEXdRvUzEAEx7/QZvZaFip9/M9Of0VMmG+9zaAuo5e1n6dpXBBUb5/w9CJhKr6U5P0vXjqhAAn77mTciUNFbfMVILIjX+fcWCMBGEt5+lq5qEID+VKPX5cgcxudHnu7BQqujSpxfVCOfjsR6z48m2SCCtvOs6K4jjBz9P5+lXy2Z1wHwPYnDxkGIzfrteuVVHwef8dCtuPdut4xSSrtk3sTwrv/rzeepoP3Du/1R1X2a925/wHS361qHbknu2/U6nvSu5Hbc7Y+97tO8d/sjnnvyD5vu9gdiE3wJWX/pfPp1t+v3Labn7+72x2n363qJk0OL++oPm/6fhdoynAJzX/ueP7mdpEB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Pwv93gGcqXEMQoAAAAASUVORK5CYII="/>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6" name="AutoShape 5" descr="data:image/png;base64,iVBORw0KGgoAAAANSUhEUgAAAMgAAAEsCAYAAACG+vy+AAAgAElEQVR4XuzdB9Bty9bW9QYVRQyYMyoiKiomVDBhQjFjxJw/sxhAEEVFMWDEjBkjiooJMyIiipizghjQT8wKfGZM1G/X+u96bt/17n3u/u5Vqb1m1alzzjvXnLN79Mj9jNHf5LyuFwVeFHiTAt/kRZsXBV4UeJsCLwF5cceLAh+gwEtAXuzxosBLQF488KLAp1HgZUE+jW6vpz4TCrwE5DNZ6Nc0P40CLwH5NLq9nvpMKPASkM9koV/T/DQKvATk0+j2euozocBLQD6ThX5N89Mo8BKQT6Pb66nPhAIvAflMFvo1zU+jwArIb37O+RXPOf/QOee/fPK6X++c8+ucc/6Zc86//+T+r3zO8Y5/+fHP/ZNf6pzzO55zfsI550c/ef7nOef8Xuecn3LO+UffmM4fdM75hnPOD3/j/u9/zvm/zzl/+xv3f49zzs99zvmb37hvfL/IOedvO+f8jCe/+a3OOd/6nPP3nnP+uyf3f8Nzzq9+zvmnzjn/4ZP7v+Y559c/5/xL55x//cn9X/ac89ucc/69c84/++T+tzznfPdzzk8+5/wTT+5bzz/knPPfnnP+wTfm+Pudc/6Pc87f9cb93+ec800fNHj2k+92zvmFzjl/0znn/3nyA+P/Vuecv/OxVvdPfrNzzq90zvnHH/O47+MxNPrnzjn/1pP341Hr8K+dc/6FJ/d/sXPO73zO+Y/POf/kk/vf7JyDT/7rc86PeIMGf+A5538+5/w9Cciffc75uc45X/8YHOL+sHn4+zwmjbkt8r94zvnr5v4fdc75Do9B/yrnnP/0nPMXzH1E/23POT/unPMrnHP+13POnzr3EfUPPef82HOOCX7zc84fP/e/4+P3P+ac8y3OOb/M4/7/9PjNtznn/DmP75vTtz/n/CmzAL/oOecvfBDNxH+jc873P+f8G4/nf/Zzzl9+zvmpD8b/zuecv+wS5B94zvnZzjn/2TnnNz7n/NBzzj8wYzQfY/8PHrSgSFYQv8c551c75/zb55xf9fG7v2Se/wPOOb/lQ3jQ6Kc9xthPfqdzzu/7oNEv/WDi7zXPG/Of9BBODEzQfTNBRxNz/vHnHPOl0NDoP3+84xc/5/xF55x/98H41vNPfwirn+CPv/TBWD/9nIPR//wHIzcMz/+f55z/4pzzm5xz/paLCf+Mc87Pf875Tx58RkhWmf2J55xv+6ARPvs3zzl/5cyR8Fu7f+Wcg8/+q3MO3u36Xc85v9uDz/AIZfknz/3f4kETa4NGv8A55499/M7PCKc540M8+K0x05/2YJSVpu/3WGxa8Nd9aCtatQvhaUqLjfAYbSdiIX/rx0RMmFX4c+f53+EhxTTAL/nQaN937mNAi20iv+CDqH/cTASD/VkPZvo5H1r9e55z/vvHO1grDI1Z/68RGFplF5umxYgWk4DR7F1/8WOxaRrj+Wsurf1nnnNo9P/onPOdHsKySsV4zB3D/VoPbbdKxWJ7L0uCWY2NEO9is3gYmkAQbIvXxVpTIqwxBYCB/4S5j8EIxD9/zmGd0dnvvcf1yz/m/O88hA1NKUIKwPXzPgTC//9vD4ZGo391vkGJUFLo/ps+lMqPmvuYl8WmeNHo735Y337ie6wmxYs5Wc2/cZ6neP2doOA3lvUHzf3f85yDl6wby/4/nHOsS9d3Pef84Q+GpwBYxlUqLBVeJxA/3znnF34IDAvr+rYEhKTQ6PdFa/8a55x/bIi2vzHg3+DxcgO/LxM3QAywjNfvMBeJp03+6SfPGxuXiivD7Xt2cReMncvz7MJgtD5z/+ziUtEkP+SN+4ScsHn+GY1os2/3GB9tdl+5VCwfJrgv7gJG5y5wTe+LFTDGt2jEErA8XOK33FLuBKF4yy3FZK63XC5rhMlXQe44eQYsJ2tBY98XwWER//4HA9/3KWAKBA88c0vRlyKhTJ+5XJSHMXD7Mfp9URw8GEL6zOXyey4V7+HL3NJXkP6GZLz+/KIACrwE5MUHLwp8gAIvAXmxx4sCLwF58cCLAp9GgZcF+TS6vZ76TCjwEpDPZKFf0/w0CrwE5NPo9nrqM6HAS0A+k4V+TfPTKPASkE+j2+upz4QCLwH5TBb6Nc1Po8CHBATG6X//wGuhIp8hXnsExAMO6lMumJlnsIXe9XM88FtvvftjY//YfRAOoLu3ro+N70Nz/hhdPja2t6BBffNjz39sbnjiGUrX+z90z/2Pze1jPAMWAvf1qev6se9/aPxP1/QtAQEMhNb8ax9YrHvAAGFwRsBozzBEngOgg5UKcbvMDQnrAm+/GRHa8299YGNgZO4LRgywEaLzBzy5/9s9AGo/8pzzVzy5752/ywON+wx/9Fc/8FeQpYCI92VsgG3AhoEj+w3mhVlCVxim+4Lr8n6gOjiz+4I7+vMe2KtFM/c7z0D1/h2g2E+eB/CEDzNvkPv7Ahj1DahaAMD78l5oadilQI39huC5D8gHjHorP4BL6F6gywVN9jxAKKAgRDcg6X2BqFsbCN8f/OQ+0CFgIsAm7Np9/fUPTNgf8wZ2EM+Zg3UDUN0Lz8HjMQh48v1lIWH3Q3C6QTgwAOYDb4bYXYQl1C6EKWKpCQDpBsbrgmhFAChWUGbv8Q4X0JuFJTgshHeAJwcEBI4EwXYfGBJqGBivy+Kb4B/8+A1hgfjscg+k3AJBKf+Pjzl0n2D7G1g2JgLEXJAftCpkMmAf8B1mX4AbNCqlAHjovzGx2oydGwKzcGjzu4+VhZZFCwBKyFbw/p0bBsEA5uYf6NNFQKOT+WIy0Hprt1Bvf8O8ygz+qgdwbxWANfxHHqhjc4OKXUazLt/7AVW3hhRE6GcoVwxEcKqnAUTtglqGrnbfGpmbNewC+jRv6/NHPhC8C0MHOac8/M2clEtg+C78hM4Q1fHfwuShigmWtSII1lY9SRek+h9xzgHTd/8Pe0Dl3QcIba38t29Qsu8uRIbm/LUfxDE40oWBumibGI1k/8MXxh/hMJQCHtoVobagCooT9Bu03OAQ6b95vJyVsXC/9wNqrD4Co3RhKnBkxIbYdG81rzoS1oB2saAg2sbbRVAsLuYxJ1ZnmQYzgcQjECg6Ii8ymLaHJKaNMQ34eMLuGwQMM/wvD2WAlmjlwuDeiWnUJhCOtSoYCWO4TzAgo1mALnMmSH/0Y27WZRWV70JM06jmgZlX85ovC8iaYzbKaFHT/t/fweEJjN8nMPiCMBFgFh4zKtTKG/jlHtB284VIBls3jy4QdbT3vN9A42LQLu9iUWh7CpGrvlB/68UVpNAwP/pvOQZBgp7GbxQ0tLW16PJ3cwPNN090DSnsvd6VAPsd/ktJmxvDYIzfKheLxgKrxuzPKtEQwAKqkXhW6ca0qhLj+jyrNkRg/iXTfPuY/m4SBuj+fbEINLu6hS2y6neZbuNawe4+AWK6/743KglZIMKHiM/GjsnBuWk+hUD3Zex866rQ9j5IP6YmQKtR+02M5r3ef19g4ISSNcZI9+UZmpwQPIO7o5dKUG4bq39frIg6CmNTqbkXn5xC82/MX41Ev+GKsbCee+YKGzsGp5QozftSHEZBEFpCcF8sDn6gmND4vjCxsRPEZ64wpacgirWgnPciJObm35TWHXOxJNb9p20M8rHg7mOB8TcmcH0y/y/508eCr48Fnh8LDj82t499/2sZ2H5sbB+b28fG/o1Zt6910P6xuX1s3b/Rc3uleT8mmq/7nzUFXgLyWS//a/Ifo8BLQD5Godf9z5oCLwH5rJf/NfmPUeAlIB+j0Ov+Z02Bl4B81sv/mvzHKPASkI9R6HX/s6bAS0A+6+V/Tf5jFHgJyMco9Lr/WVMgAQFngF8JnLZE0foTRmtBgXsfJAB85K3uh/BMoCphlPZZyFI4JFCVZxfMDdwMqMV9aacJv/MMouG33gtdC1T47IJbAt/QUe++tOUEn1hc1/4GLEUXv2fwDbu/3g0r9Qw2DmKhR+y2Wt13g11Yi23x2X34LmN6a87WCGTnWadIa20tfPdGs3o/3BdAJNzcswtODq7uWfdCGDhrATf2rMQBJst6AVE+u0BhgBC1qL2vX+KBN3trztZJe9jFYu07QEaAXp/B6GHGdH4EoXp2fT9EA/bSA/e3f2CZdtFBmE0c1gdKdQFpXoiBIX8x4k98ICH3Q4CNnrcoJrLtOWGItMX0PYA3uJy9DBrKWGtKSNPFiBFa+BxoV6hd3b738i0ATMwPQ7SoV7+D09F42sJhODivLkQjOECLwJDGuBfEK/wYvA6oP2buAm2wUOYLPwaavjUzMF+wYTBfFuxmGKBDY/E7c9tWm1DXfk+AYKcWCez7QJxQtdYCAPGGw8OiYXL4LBinherDa6G/5+DOtr+tdxMaeDK9bM13QY8Yn+CYM1pSTHv5f+sDswVzds8ZeBTY0Pjx07ZoNS6IacBJSOabR2C8wPKBNiHKtzeytVDyAP1MAePvXQsgSuMCVoVQ3r7H8ciPWxfLAtAwXtSFCRGVNkMkzKYLuovwYIIQqpCwKwQIZhFIMCklYFC3XZouA0iyLL5hggkBBsGcCGIBEEj38i7j9FsI4q971J4Yi0uvXYSiqV0Y3cJlhSBIMRHBVdOC4aE5u1hCGge8GtFAr6FdXbQsLR3wEKMQ9AgPlg0ub9EJAoZiPbvUQgB9usCqMUalApQPmhJ4Cw5I6B1dxoC59DnGNKxTID+CQQmw5i7Cb5yBK1k8DErRWQu/W48AfQkNhQLwCSpe53rzsxbKICgGoEj9hLuMwd+shfU39gSMIgNoDD5uXaxTgg9ICFCIgSt1gKLtsnb46Cc93mktKDcX4TGHgJKEm2XOUviONQdKxGfqm7ZOhWK2nugI0QtQ21qgD7Dl971jEIxkEKyKl4aUbcAYArafoFgsMPe0yTIELUQwaNAubgfGMQgTI7WhbzUghuEP6u69JF/TZhdBAUzDNM7ggD4Gm+9ahkBsCNI0KMKYMBMNuEcwzauLoCCud2BSbl+oYQBOi4/wLuP3+9wf1kVjZnTD3FyFhetjCJZAcZJ3gvlX56DehQCqGXFlxYOUu8eCWgsMSmmsBvV7a6HIx1pQGNWuLENQGJjEb7uCv3uHtYDMDW7OpcGEvuni4vpudS8EhXa2FhiM0ls0L68BtN2xCtYCrXJzwd6tHWvhHQQxheFb+IESYe1WYbhnLaxdv0cX865gzxi4xtbiVhiep+zNkQLjIVDeFIbLWlifGnlbc//9Dc+CdBO0qMwXyd+yW1rc5HRsJ3lZkwhvUXUax5QGs4fEdDANInjH7a5hFJP33nD8s6bvTDsppz0Red01kHh1I0wqIvnvvSwYP9mZEph8i6AIjecQiPbGiHtxZVgCXeYR9YZmGxftyX/3/LprCI+OvokmWxPhGxaKNaNFnblyd1A3TnUkxub9W51JCNBMfYqKuLsUwDjBwNGUslq3SCwjTsHkxrSWyrhodgLPMoKK3z66cVJAnhV3pMg8yxVSm6OGg3vMwu/VOK2T+W2MaC0wJzriwbyAnjdnHo55EerbLcrboaR4BhtTg8aDyJs3ZXGvhTkrP0BLY2BVnzavNkjEZZaftfynfQ3SAJ5dBklj0eL3RZsxv9ycZxfGd2VG798I5CQUnp3uJHbgJjwr9/QeBMfIW/3Y+7kOmIB2fFaLTkD8cyuEnrdQxtxhNDtuboY53/5zv6GpBM1c1GeXOb+1FgTwuzxc1GfP8ulpY372fVEYXEIM/uxi/Wl58cWzi8XHyM8CflaV1WZRn10EiFLa4rN+x1Lgv5uBu8/lw0fPakT8xrMsw7MjOZyRwuW1zs8utDCf9+9+pXnfoNTrzy8KoMBLQF588KLAByjwEpAXe7wo8BKQFw+8KPBpFHhZkE+j2+upz4QCLwH5TBb6Nc1Po8BLQD6Nbq+nPhMKvATkM1no1zQ/jQLPBATOyC7pM/SjDSCdCu36PrtsTIEXPEOx2nhy1nVdFfd547BDvofE732bf2/d07Xw27fz+WRQICvPGsr5KXgC5MCzjUcbaTalnvXA9axNsLcQuXahbbg+QyF7FijxrY1W2Da70Npk3pcdd7vEb22kwsu9hUyFgrDx++zMet9BfzvNzy6bdrBgzzaO8QPIyXY+7B02Gu2cP+uh7DcApTbmnqHIIQzgskBKnl34FCQJiPK+7NLr2vkhPn3WH9h7gCttckOEfNk+iMkYGCDYjZD1UdgXD0KsbotO7zIR4Dhwb0y5l5337/Zox2kXczvhYSQwCAsHlAYWsZddZDunhOCGgXyHBwKUMMMX3bvkdlQB8AAe7917zA9i8W0eMA4Npbs0a7PrDvJiTrdw2hUHnQFxuWEadtwxP9g3QOJCPLwfQNHOtjHfO83wZUB78GAEYUsEYNdAM+w++/e9w00J+KYet3eHSoxoB9naEOpFzBqTd6E9ZOyN5AUJAhkhBGAkq/xg6P6GB9QE7e9m4ACUfg+tHc4pGlOY4DO6T1KstzIB9wAoNOYbOoS+nsOnNxwF6BYPQTVQNPeYKBdriifuBuF4glBCP6DXT1gL4gEaHnwBgyPW9noFIQFus4VPGPSW7YIzAnqDDcKotM02D7YAtvHhgiBBF0mKOICIiAmMBicTOhZmCJMj5rOmxsCAxgLUB6QWmtW4gO0IOetDmEFNtlkzeL7xEDptU3cRzJ9mMn+Ci0G64HW8j3CyloCIdav3G/OHz6JtfXsxZ6yDMQH4gZZQFsbRZf7uY3ALvcxKC1t0OCjrRJC6CKr5oz9BAb5cATJeGpNVbJ161rdYPPOnkcFAAFa70KzezZh1SwcIOMY2FxinhbqjT/PHpGiy7VFZbsrPPK3Bwj9g9Zo/+gCoZuUpCoBGSGwMTilsF//mb9zmYxxdYFKUGzrdaGq/AcsxZs8Qlq9bATFAkoPQIMsEIii7mg+gsjp6M6fAiPXpNXloWB+g+bYRMyQsLRvmh/XQlDoXjuYiYBafBVP8Qiu5TIaFYfppVf/OstGUTCgt5sKk3IuQtjBMmORHPeDsJm3xXQQOY4Sk9QwsV5eFBM/n5tSpPiAhRuUW+FYWjCZ0sUZ+3/+jB7xS2hGU3gKiGyExdvddniGINBc8Eu0H/drF6hAEysPimlfunzWjJDCpZwAsFWy5WF6MHOQc+pUiCWBoXd0HLA3UGbIXjTxPY3OluB4UhAvvYEKwcBcry7JVuER5QM6ymL4NTV0pRVY2/oJEBha09i6MjRdYOmBP6PHcNAIOcYxu3Gv4uBDUlDw+zKoQQjzTURAsCwwYut1odcJDmVWSQUl8uxUQBPfxNBpThFFJKxAhhmyQCIypTRqqEoPRQl0YgKUA/MNIqtCqL7AYOm1r6uwdBJP71WIC/sVgGFxtxtc/7vt/Y7AwXAWMBLzowhQsAYRsLe3TaOZpcRMCAs4yIaDLGL0TSG3rH9yzmNyzakDEUAS8hsiI777FJIDBzz3LZQKQM2aM5bsstMtiGlN0Mx5o5Sr2ti4DPYwrpr/pZgzmWoyATuhKaFhO9MsbYLHRjXWCbsaAKQp+uzXHPC7vsV7FLRjZuhF0wkNp1VT7phtUM4HuWroZE3pVbLZ0s0aURN4AZc1CGavLmrmf0sH0lBe6LeTdb9GNcLJIAKn41Np1Ld3EhRQu4XSpJ/kpCQiNz1yti+LlaUgPIcS6AwhA42EC2iVG9XLSrXySpDLvW4tggAZj4FwxWnarBVkCzAF2XB1HEyLhTCvT7PusSUVB5mKCFdKIpTZgtdCeERP4J4J7t2e4Vb7HXGPkhcSbA8FlIeo63phoHBrN/C2eGpHiGe6Ad7Gi7rM8Gwj7FmVi4dAkxeDdLAGhpFnR33Nb7sqFxaQYKo3cmFJc6IiRaPncVmvlPebfOm3QDw3LCrDoaLZuU0JqnK3Tuq0EB7ydBmd5tliMC2cMxmSd1m3lTrFALErrtGhd8yfg6MeaLZ/yBtDK+rVOi+RVvWl98Q6XffmUkuW6UUzWrrofdKRsfzCmEpTQIDTJlnj6Eckk+dyhu96AWcOgfGEZkm2PL9vC7+QW0JJV5LWAJskfZiLv1vksD1MvUDamrSnxPIGifSygysK9uGQ0NSECA99j3DAGd8KY+Oh37YUEBA1M09wBvQUgCLQ+QbnphKEsCrN8Q+IxOE3LcuwCGLfCHkLMGhnbDXnn6piDsW+BmGcxCcXDTWNZsrLRg4ATPEx11/xjEvTFxHeJLItGWCUICMG7uoi5/M08rfddj1GMZQ2s67tM0FwEQ+DtH67XXhSwZIy6jS068xtBPsFinbmw9wlTBJxSEo+sUHqWIubaoT/B3eys9YyfxJJ7/opnvxcBkZng52OaZxdT/ez8Br+1aBb2WUMGWQZ+3VvNHEx0TxnabzPNJtKhJ/e4BIp3ZqPfYByLeh8h5j5NRSjfmitTL/Z6dgkkLcwWau3vCOezI9/8hpv4Vi0Jt0YQ/FY9yIdStywHC3oLh28SdK7rs2Pm3OeSYtJn50xicHHnrQiaLyYkRM/S+QSOW34fT9eYaPKbEXvvh3iNN2NOm/xZ+n/oWS4WQXiWOuepcFkLAb5k7V8bhW9Iw+vPLwqgwEtAXnzwosAHKPASkBd7vCjwEpAXD7wo8GkUeFmQT6Pb66nPhAIvAflMFvo1zU+jAAGBqXordQbCcIPX+pLcu/zz7jV0z96KjZdnqVYbRNKDz9oCgbpIp+4h8b3T7q+Ns2Ao94xtUMFl3ccV+52cvHTzAhJ7HgjPM8/GY6/GeLalZc9JjRuPPZ5n6U6bcG+hWG107rngOxdpUuvxrGewXWXIhWctbWyMevatXsQ2xd5qw2OPq86UN12lZW34PksH2wOzh/PseGx7Nzbonh1Pje+kr99CWdun2Q29HZOULZq/xXe+92zbwVhcz9DM9u1g9xZT9+7HBmrb3w75vZlnATGsHfF7Q8imGUa3M7mtSr3T5mGwD8K3GzPgKsB8NuTsg9QVLwLYcJPTB4q8Byt37l02Lm+hxYwgHTa/gmP0TkxsHPZA6hbYvbBPdrw9twuN4YzDXgza7M665y0EKIe9gnvD0ganudoLuGHtYDs2Q41122x6J0SDHWGbf/anlgl0q7QrL5cPULcN6jwLwAg2btdZzn8vcAwKxjO3YBIOG3HAmXeDcuMjdPaOtvWrd9uXsB8FRWC/a/cY0A6Mg0JCi3udjdFams+9T2NH3QaeudwCba/Jhh/hu1HU+NCGN7SD9qqrKG0+2svzN0r/7scFZuV7xvwlypCA2BSCIgVn76I5EdlutEX2m5XKMFIIT0vaGOqyIda2Peaq1ab7FhY+y+6u3e7tJB5kwOYVbbewCwtIoAAIjRW6cy/ft0i0p00sAMgu2g+hwTI8u3ULNJgdVPO9oSmUAI0NClJv2t5J4GxyAmDePXRtsIE3EBDAOJt1a0ntQtuZx1x277dmIawTwbVg26Xd7ykWCssOfBgoY7KDjV7gKGgXts09v4UasItvrmp69oIsAP/BNHbmF8lr8yxtbiwLCbJRaOPUs3a4F+UbBo2ls2a7ltbJWngeH4VNMyaMzwvA7OaJsbezZ6BGngvBW9pRUqAm4DAhzpsnJaU3MaG8aUeoCHuI8zB3754tBrGLi7EQ0KWZMy1Hq2IihEijM6t2mxHcfdpuzSFrBMdC4yDEtp7k5vgOKwCoFsLUN0EuuBYGihAYtF1r0BM7niATd09g4wBNAA/humDGNDomhep1HxPdmCUWywKyPlyMhThw5SyWMcEzLciNxQKj8BuWhaCnlbgkaGRRKJC1hjBRFpZWNlagyiwMyD+kM6Fkhb1zMWxgI9bFQvtvY+6yNgSfcoGIxXQVphEkbhlLQWDRMHTromzRH1OGJAhxwPJaR1p5rTMXkFI1XoJpN7qLImLl1YgQQAquCz8RfmtEkZp/LiPmhC2DCzQeVrG6I39Hd8KPN3g3WRgwfOvEjcIP1nqtIUGnnCmYyicaDwXHghgLBIYx5Ip/xwTEw8wPZnIhNCZl/mh2Up+2p6FoXIQnjQgeY/HXadWFVnMVYGSW4L5hQbluYa0MinZDeOYQE4T2jOCYzftZNAzmsqAIbuwWkQltsQAHCYVnEJRlgfdxITjBDosE2+W3mIT7QzuBgLgQjmDmT6MNerCQFilYfOMxTspAkRD6EUKXcXB1jBmcBp3ToDcaluUmQNysu9u7Yi6MlULD8L5DOWAs8VRYJzQE9MNslBWXiJC6aH20o5FvhSZuoxTQeTW759CJ51DpwcLVWWKKjUJz3QrNGrDIaEdZoh34voswGDcXjNXxndbZuuJXa4Z2QoNQx4SGWx8fEkq86cJT6MX1chFa65CLqt8x9xXtuPGArAElf3QCwmVAtNrasyj8T4OHqVI7IJBxIaZ/CuxzGfjjBi+GCGuz8GiSiRnSmDS2QZkoZkXwKgaZPf/AVdEO3mkSLmA6ViY0LouFyes/a8wWlMDzJxG7wBUjWRTCRxsRhOIrjEVYJQi8DzO1AFwGTOq3tCaNw/y7uEuYKTAhDc9ycUkDbWYJoGgpmGiHPqwja0ST7RkrW8/i/YCF1bNU0EUL05rmVG0F37xYBnaJsFJSLjRD7xjJ9ynHSl5ZQd+RdDAe9AqsuF7G1ul4L61sTlw5a8g1r0eyMaMHhUKxUQ7FDx0kVP2GsRIemp5yYLlh1VyUtTUqnhEv4hu0o6Ssfy4pz4CSNWbryILFd1w7iQWxmAQNvuv7rL/vs5hc5a/fNG+ShIiswwZBTDOG4mpZZJLdZdAmQmgQHEEqqbWwGJq/vqbMswbHLTIo/8aslbayUMwiAm5lYN90DwDQ+Lewy/3g2ohjgTF5dctbgUZL+G1ZjbWUmIimi+C0D8KiCUFA8AVa0s6sLF+WpquwzHgIaIkQSoQl6+JuYEpJAExqvhUyERxCaGHNd2MAQklYMeJdULQKjdDcMUAKjfCw4tzhLlZPzOjvBJyiKQYoBqLY0JWgx6yr0PCDxEVJn1VoMlBot/ETBuddiGFRxcwAACAASURBVLv27BVjYrH9Fj/hrT2XZGt4tv7Fc1xBQsnNW35wzzpR1gTnrki0NhQkIX9XULUCYrEstEVm3jcFB7LtYYvHrC70uhiANvMPN6eLn+xvTKBJYrRNiXZwC1+fAC56tNJVA6XxN9uBaLSAd8mkbYDIT6cFEZcmMPYuiQGM5W8Fg93TYACzcivuCje/4eZZQMLMFfD/XWIRSoS/jrFyGdznInA3VNfR9pvVYlloWhaB9d1gFu0wIOahmIx9L/OnzAi6d2zqlwbl+hIOLsNmZmhb7iRXyLiqaPRuysoYKRdWYnsAcDchqP19Kzk9J36CkO6YCEK3aF4JH1aOu0VZsBRdGN3/S7wYV26++2jNg+CysYpbhpBLSjET2s2m5pISXLxz007cSNkRBoIuqdJFsPGsZ7/khCkaHePx2QSTmz2g0dvXMNE7TYYAtDRX5oa3y2qZJNfnxuqzNhbZYt2NBgiVf0x2A0ATsQA0uqtYYJkHU9DWxnWPh4/LDWIh7jw85hGjMPF3i3yBIZP+LMXIdbTwzDKLt502pJBZKRbCQt6dNowVY3Db7lS78XExjPXeU6nG3zp1bEQ0wDy0NSHbsl33WSXWCFNzYfdcQApTrQbaYZJVAp7lQlEkGHqzk+5RUhQE1+cuYzA+MQ5ltokHz/k7b8A6++/N+HVamLiUIN1nQlpbyQhezU074zcfBVGrBFJaYhRey12PRDCM0Xi+y72TLvtisZ5h+U3OfQHPfSEazfKsbgTz04x3gVLvEFyR5GeHP4qDWJk9OKbnMCsLchfPuE+gTfLuvJK2o1k/NB7WahVE3zQe2ufZJh7BoK2etTXiTzP5rMgz2nnvXUDU71iclMH97IfuoTkr+qwtDjdHjNapUfteQo5Rn7Xx8bsPtQeiAN86kNU630zcdylCVutZqynaH5/ehXOe5U5SBs9qXiRDKIC31lkCR/bv2XkwvBB899NfUJMnHPv604sCUeAlIC9eeFHgAxR4CciLPV4UeAnIiwe+BhQQdz4DDH4NPvX/3SvXgpSBeYZcBSeRFnvWeEBqzybes+YMsijSb3c7UTOWXZE6XnxPlPA+6eRnAZZNHQHY3W3Ds7Ie0s7PEK2COZmbemEt1Us/b0vU7tsfEbA/a6oguJZ9etbb13OyZXcmyHtlTqRia5S2Y7F3IYVbU769p52P8T9r0iAd7n3P+tFKoNgreHbIqNSutXuGgJWixg+yWvclyHXvWTJDNtTaPRun7KCd/WfoYNkvz21mre/KVmqK8ew5MBqb088aarhXR5R7Du7Jxj1LrEi7/8AVEESQipQXth+yl0XGBLJUNzReCx7/dN54z0ntSr95zt5DHQ/dBxUHh7CvIj24mShpUd+XuZIe3F5cslOyK7JIJre5f8ImF0+z2UDbRSVwUpsyFphlAXnStjIkhAeEYTN4ds1tXhJIWZglpDSgvQ/fk1FbNKu9FBt43i2bttkZLYDsm1BInlsG8//o77s2zlZD+38bX+YJ+bDZF3sI9lII+oL/UkSYkvK40+VS+9LT9lqCYrR+FIrUeyUIyw+Ul9Sp+W1/Mb+hGAi5tbrb9/h/Qm6TUqZs98RkjtDK+tfIrm+C7FBG1uhuU1QK2TtvdDRFZKz47b4nTQ5hULZr5yelj8Y/IwGxQ4nhSO9CGjzkA7BVmNHCbY47sBvtFBSjD9XakTYEudjn2nm1ByBVt522peYwg/Sk1G+4Ie+1YCyPnXuMuU3Y5P0xH6IHJWgsCGXvBIqYVt+ewwTG2BEfXGGh64HigP3CLPVO87HRZmGkbzeFGRTDNymUbYKGyc3Ls/L62z1e2pYmtx6086apg0iwygsBMR7ajtbFnOa21pX2tI9CcOzIB1T0nHswSayBfZa1dsE6rH8dNpu7zTlrZzfamNdq1cMZ45rrpmdZdvO10ey53RiuYR+FaTzbYJvVNC/rwZIsWrsNZbxL6Fb5GaN5URDWZC0a+po/Wm2nTHPkLdgU/f4JSM2q3UCYhZmwDEy3nLrJLaq1haG55b9Xuu2I2qEERbeDaie0i6uGqSyO51azYXo7yBjSRuJqE8A7WpurQIMt9KCFocm5DbuDbtwIYgNwe8Qaj7GwSrTMDWtvYWrFv2NpYexxhH1qfi0M15Q1s+BdxoKmhIcyCoznPotrV9zfbdbu2eoEzU4+zUbbh8vyHHcN47AkrMHW71gDmpvw3IqKe4t5zJvG3/2WICmY+VZUdVC0n3Q3j67FKJ5ijfed3FHjMC/gVBiurqBONmsJwPYYwyf2QwgPj2LLACg81tg6EsbuUaC+QQFDTRD+lBilhmdZbB4CHk1RoQNl450/LAGxMwpDBOl4w6W3P2vw8A6Pt0PMVGFomg9StE09AsAtgTh138LmTthstDC0BALb0cydCHyISAi82CULirjwO+7XSBmRaQcuA/fLHBTddBEAFoarQ2Ns8Q8XELMSEAiBQJGeRRdwC0QjEIEX3WPhuC12utFtxyKWsRlXS811NQgpgbtBl2hgF5lrym2h3UJFW1CLCO7hH2OpzzBLhJkxApiQBW/3HO1YLwLAneC+YVCXjV8MZc3Qg7YPJkSwMahx+xvLHdR9wZreu5AUc6Zg0Ym7tF3bF71MAVNiASy3hMKmofGHHjdP7zSOBROag/V2j4JyD216Dr9Rhv5u7GLlSi/ymMSrfmMtQk5ss/VvmYDQMkwwv5YkshYFpRgX83Bd/B3hCIq/YXiuiYs2sBiCS4tMMPJPF66+Euo5khuMwCJzK0JXMt0WgCBiXO+0sC7uCZPrbxYZ/qnFx9hwOzTPXRBGKP2OIIJdYKieI0hgD2Ij7tpazEUto5UxB/dOoxJMTModqPdsmCmCiEl9z8K6WEPMQrlYZFYhPNbCsFnYtZi7Xu7xr4EbXbteW35wr9eCQK0X5RBwcUGO93q5x1IZK+EE56mlKkEiGMCA93pxc1lFjLgYPWNmpTB3pQxbwGf9CZ51sV48hQrCeAmEmcW814sLR4HZ3ef1oHvrxRKLdSghAoh3OyZhYfXvtvANWgag2ocO0eGDeVhg3lkgBpnvb7FlK9KqC1+HmOT7pakNMt/f37gcAR5NmPY3AYFhJh/hvBMcgsa8NRImJBwEg6azKLmGfk+4+M53PQsFQBuDJwgMaenO8CDgLAwIgr+Zf64M14+LQIiMHZOnVTEJH5i1RXwL0nEPFAoBIgw0GKxb8RglZN4sKpcEU+VyWROuAbeLlqM8KhCihKyTezdsn1vIGrDau17oKTFCqUiYCM4JZu9ESzQUFxgfV7VYzdgxKuWCDhRIsCJxGxqy6N7FNQ6nlcWXMMGEvltGc+tvzJXLUxPtLD6lsutlDls3tIVi7qELHmLdd73cY7m5mLyIGx2Nxwgf5WK9jPtdrEZALDKNmIlhyjAO6XQPqCsEauhTg2DKaO5Ok9qCH9qMebcIrmVggidzEIDMPQLofXedwTLwCqB3LgPflYTLwCuAnsO4LBsLIwFAOFtQDMziYD6CxwXJT975drBO/u5WPFpQWbiwVcvAK4DGAtdkUTxjQWnO0t7LwASP/1z/WK4SV9IYVwC9cxl4BdA98R5GpjgwpXeWThYnyib6+wqg55aBjcXYgroTFMwtAPc3wlwDjC28WwFsnASPQloBdG8ZeAus3NsCLIKEZ8KUUTQsO7zcCqDnxK/W0ljX4ru3dTorgO8ExARp1PY/+LuIz0/eCXoRv56GIkS3hG7F3hZKeY5mzIe/jxfYg3DuktCtpFuN6p0CVa4e8yuAZaVqSk0ABIeSBojNmpVm5u9iDEEfwiBwIEJWVADNZSAcXIbOoeDDspgsElcTc1ekRcBpT76zSjmKpD2VrdRDF1q9TIsAnnAz/eIq1rxc/iocjCAr1JkkrDYlYCziQXQqzbw+PIGzDxVCdiscucfcp/YVBNzcjNDRm/YVS5oj64PxttyXIkXvhBbfdBkji9npYVtHJBkhoeDeVnp6NoWDZ6rP6J2VEMs23rD7lLwaHEpnk03VsxBkQlnFofdW2chDsP7va/oJyL0wHvBDmo+ppVV3Q8tiuScwNUGuUxfhQaj8+oUu06oIRrvIEGweHxNzZTBQFW29E8NhFtrhbjjg9xgVo3fSVM/JRFhUWnszaO7TrBbBWOTy96JBuFYW4O6CQpEQGjGOAHwv2RsMRuFsUI7G5uBdd4GSuIAgWsgKsnonK4sZxRg0flWB7qMfTY5mrGAxlHvcCMJJ6Pjmm1gQv3FxWBJruIVd1Z9Is2N6QtFVJSANjLH3uRQV4RE/bS24uIC14SpuSaz38lrQWIpfzFkFonsUFY+B1qfkeBJdYjseDYW+JbnuW2eC4HtcYNasq0IpSpRAb+lFiopBELC/v2fx/HgLRryQtjJoWkb2Zy9SqqhGYHdv6HBfDIxvu4PzPEa22DTdpj3do7UIBuZcQrlnIWlWWve+x12jCWjdu70OxrF4GPc+rBHxMbh33scoWFDChjm38s1YWE1Mhl536yGaR8oXc961GxhLwMiFye2Mpt4pvpBQuOtTxDXuUVj3CbTcK9qaW7NFRt5LS8oOEuj7SAbMI2PGutw9xiRIrPmzeg/3vJMSvBEO9c1i0e+eZv5GGbLad/lBp9RSkJ3sZPziXEqvA3du1ATFSPkaR0e+RU9WnULnJt9oBIqx2GqLtjwrdrIGXLT3h8F+CKyIOfjvzzD6GLrDdS75eTewt7b2MeZ9EE/PY1Ra9BmU4ENHLhMgGvF+jgYmGG/VJ7B0iPHsOXHVW43UuESsxFf6HG3Pf76hGVxaGuutBn2E7S74QTPCYZzPmtNxaWndZ0dn+x4l94wuH3uOAnx2zDSl4XvPzlaxDryQW4jNgdXi9j17jhDzOLY6M17xHOX8Vv0Ri/qsRsRzrLt1uC8ut5T9l/Q/e6F5n1Dq9aef5SmAr591u/yKJ/YSkK+YZK8HPicKvCUgTLcg8Bm6VVAlELrLYJlubsl2S4yWsizM5d3C1H1ZFu7CYpJ6jpsncKrTx64Ns8z1uPv/wk2BwCyEo+fkugXZi+/qng0wbtOzUlNujCzasxJV4zDO2xUVSBvfW+PgIjxzc2STIAjuVqfGKX6RYn6GkjUOSZXb9ZOpsp42wO5LjGYz8RlKWxpdouP21RuHZ56hZ7l15nyXstpUlMF75hLanZc5fNZ32TjEFXf7UuNAP+582b2dn5hQXHpbEjEdXnzmKuJTgf97NPgzAREsyy5IH959dzGXLIfgdnFCBkZwMKDA8A4oBWAGKoOyC8/PlFUwQYH7ImllbQgUxrv7sNqfkRUiOO3DRBwEM1EbPYv1cd+GngDwRh4jGqLwl2VoOk7ZM2AJfG/7Fc+SElLeslRimr34x7J8BG6xQ34jD08pWMAF80l5o73xy+QsmtdmXA0G7nFQSjI4AKV3vMKHl5CQEbr9cplB6XnruqhpqXPxIHjIdkU0dpkqO/fWblucuie+lMCRNr8F0vfLhu15gNZDME1IPLtQd5ku8afM1UKAfAu/+L5x3AhfilomEm/dAokH0FfMuwG+pBMhdE+29B0vPhOQOiciOIlfxCVGR2RBTg29YgpaDSMJjBdEGOYHU9ZArGdq0Cbr1Q529+r3hBB14uueidE2/qmhXffsvkpTSuMGLXCP8NpnYQlqxdkzoYvBZtoR715gTfOq82L3aFeaVKbI3Paym2vsdqc3DRsmSSaGIG4ywG8JnHe1w947CRwBwDB1oOwecCSlxIrcsHVdRmT/BKcC4i5MR5jsQWzLUfdpWO/BA36z2SDjAvORDWtnund2/jxLR9F2gXVQjNbLvtBmRu0dhZMDd1mktTWkvCjIMH+9sz5rPI/de3EfbSkGCmiBsLKMdut5R8a32c1Q62SCoLzL1D0TkDr6cTnuAde7lObZHdP6s5qIVCCt0IU5EIVgWcBgK+4HafAMeMa22rEANoqYWHsom1q0QBipcVQXIodd5z5azP93cV0wOIIizGphC8p9Mm6aajNK5sxlw7wEYjunSyH7vdSnnflcQZuRFpr7Qqns8c8yOjIm/s4ah6EyThbW4tBmFn3TviwNRvIPBRFWbkGOd09jDE7Aaf3FqvkWGlg3jIs5NoWO1miLobYlrecCk7Ja3N9csAVNUkT4pz2yOihSXFyb3SdKIUuB2yJYF71WpPZT0Ho9AvAVmDA0SmiNb0GY0vEUUh1zeET2a1g6dNkWRJUhUPTW753wEBCWYAuBaunI1WDmc6V2x5vGZFmCaBACC8fkmSgNlOsQRITJpjEtaFfQABYkVGb3ao5sg4n5TdqZ/HZCg78nPISgjaVg3tUVICLXkAZBhHrH+l5QA4yJeMvQ7TgHzsuV2h354PTl+e0jWTx0WJCjbwVh4WYs+NI9u/31z11YPsFlkcR5LWRxFKFHY/tWdw9hDGmfiBu6oEnf4gWwDICg20rVPf/v+7QsdyplAknBWnGFtoWnZ7IM3MDg/tWXLJZsQZieYxkJlH2Iu5yCK+pZHsmWDeBZ64jh8SKhLY1M2P2d90ORUrrVqyw27UaRZxiEFu/Bi6XDsiR2lW3o8HcRwceDBxgg5vMRg+Yftmu6GCpmFOFrPL3gLwMmSG1M0rzcEItvkjSai8/cjjSLgzmLQ+wMsx7+Zhw0eN3l7ScQNn6871oo5tRlXgQaLIUG9mxBNwIyxWIQixSaGLqVC0XTWKTV+ISRxkMP5h/zFviJx1gThPY8xq2fGOYjZBjzxgRJOGBCGLc6Uhr7Qtzv3rcsEGE1HzQRpMcsWSTz9t9QBW2CLTYKI1tbzEtJoCFacOW4bvn4hF5gbE0IDQuV5Qk6YgyEGEKjPQybh2ju+9bDO2oCt2BHysQ3BfhrkQgqi9yxF9bHWuNJSgiCoY3p7WZ/4+lYbWPgBdyKvHIJiYf3ipxgcKMstl3Exckz8QIV/qOrCjqLy2+ktWzfu1aD3iDG1aCL7brh0Ith2rb8d1f21aALnjSO1aA3KHI16ILhbjj8NkUuIMUMdte5egJv12rQu7v4atAbNbsadMF1N1x7MVbcuzToWlDjWA26FtS91aBZ0BIoC4tfsN4N/17MFovkPjdlLahvUYzoI8ZbC5plZFly2UNhE0b0Du6zaGPCh9lZAxaUqwea4yIMPBprfJcQUA4EnjDctR7cSQqFtaK8KHICQxjFT/EzekgE/UQCcr+QBJcZ4ueyEl5IGn0YBkbghMkqsPF3xBPwETJmGRFpQxqr4h6aNt+aSUbIMD914067L7x7fetMMutz1xWYJKKAiaym5UvLJJWV2+Me1iQjPsLlW99wcdqf/8y33u7rnWCUpt1zJvjiFEo+v/GX/ZHpAYsoPkCT4PW0HD8Z01FKBKYAVvodRIi14F6yDhaVv+1dxXm0JEaTCWS5eQXo41mClaXc0gEZLV5DrvUybeW7aHQzbdWQfu958ww/JoOZl7L1HbcwbuXf7aWIM9GS97HoYjzGWklnu1bh73EYC8L1u60XuRX++1MBDHpN0ppkL9k6h60QdC84Mc2cSfb3QG8kfE2ye4tCXZPsnnRcJxWtSXZv29mvSXaPlaNV+ZRV1vn7nguxJtk9AlxWZ+fvHiZAcO7Szt89wl5WJ5Ncp5DqDWR29oCbraS7j1WgVfPdd/6+xcVK4+783dtKzubfoS8x430uxrrMXEXMViMDysw4Me/OP4XR0QZbeeqev9O04rwqLNGhOn1JkvscFMxIUcqoUY5c29LXhIIyE1+JkSCp6xHAVaWgKMudv3FQlt5p/VcY4d/UjPA0ZO28s7MK8QQe8Ny6qd6HDjKaP4iAbCHSVvD54dYr7IfdC5dPOPbDMTRsjgXIP/b3sl0GVjxQnTCtysTRoMbBugQ1T4OyAhureCdhojWNzwbV5uZpM0JaI+c2Ki0cgrMeNKmFDyxXh3PB3VpQ3+JW0d4ycuKHLd3lVvGLaTSLj+m6ii2qZOucwNWgXB8uV7n5XbQ7O1VBGEtF+++ciy0oKomWkhtiCkA9zHsfmLRwfe+zJ1SAvYpMMM3tDFpffQtXbiszzTtFJn5gxcpO7fEMlA0FW6yy8H9jkJEsVllFRiDFwJ1DmCKrln1Tuyly70bvLOMq8jvp9F6REZBNi3GlaJ52H0uLmYjB7v5G+xS07RZcIU6lubJbpL1KMfeqAcdQVbD5e/sUfPEWMgZrnwJTV3fRvfYpOsVqmxmk8bh/9z5LGk82bvdZpJuZWJqOMGxNfBoPY1TH0TjSeCwIN3JRwikegr6FT561yDJ79iJouQ4SraEAYZP63X0WmS5CzqJVF9I4LDam4kbd+yw2T7mN1nL3Wbbm/UsKhh50IOwSIdXf9C1/Fz+IH+99lgrAKL17n4VykRbnHu4+C43fITxbAeh7GBw/Vdq9+ywlibih9z5LBWXGd29bVLmYW1+h1/ua/PxC8QT3itbc3HAbK+5bkIVNtLFi8BZwYc7tZwi2/ffC6TGSgWF0MPa9MLEJEZzKYNfymIjgfndHO/xTACfoKmvlufZZ6laykBV+rOQCgdoNRc95jyQEzbyw/Y5doOnvQz8xMgZnmnefwvuMV96eZiKsC9Gg/dDed3ZD0drQlDT4ntjkfaxyLWtkfBYpS2C4NZiepXsP3X7QVvqdZedmbS8vCAjjNL7dp0BXiQWxiazdIhdqmkAhiqX2SASCSNkSoIS2tS49b25cnoWlmDM+I3yL5Kg2vpNudxzV7AsDKDyxTBerTmmJh+6Nb+svNW9898b3u+RSAiLTIlVG4971ChbQPoQPLUykrXkpWZmgJTZGwWCswr2zawEwLNfsrguh1Wg+PuUNj+Z/yjYg0Da249IgDIbAwIvNor1oPhrafy8uB7FoG3tAd+0K4UFU8124tcCUMjBXJn/Pq7CANKl5sYKLifIdlo47sQeXWkQLzTILQm/YDEtmXty/0uYtPEtT/fgeq8AjkJFk/biXy3wYTmLAODs3sffJDlo3WvTGzFFcLJ3kxd15E/14CZh6FSF3Gj91ctYqQvEP+nOJ7mO74fx4JGh7HwPN1ay25O7kaU5oKKZYrBqPwHryXG7olDCA4KPVDZ3y7W++O+m0B8Lc4C6gO67FXXhjwkwRDXCfy+0eItAGxRFLIO6ZLMezc0gQiNl9Ng4C9ayuwMT9/lk7Ur48gerAy8ZBaDCk9OQNdmM5LRymvkF3tDdtdOO8vLeN0metOi0AV/MGV7I475qUXdbU/9K+XJFn97gYFNDimnoFC8EiPAM1igVYrLvVKOGn1G5MWePAeM9qVmSspL6fncWChty6ZyBPc8YD9zjQA3/cxWrGYX8od+8ml81d7vAz0CsvBp22qVzPo611vtdFzPYDEhCbcNyG+0e1ueQy7MHsXk7Kmd/7UBiuB5dA2u8+aMY9maxn/X+5djSimGYvC0fKbw3qNyyKcdztUBNQrtyNbmX5aPF1xfqeYJIWfHZADhfKuG/BpSQ68u1eNIxqDPchNqwTi4au9/jyrRcD570WDI24f/Ulq4G0vSpK4llPYn+X7i22aYyeZUW262P3BNKsICG7L7xiTjc/GJ/U+jO6iufMZ72M3kvpiTtuuoq5eBPbCbJnrEVYth2fcaMrXr4L08R01uGunsUPkhnP+PWbERBQBJqXeVof2IeZYxYCETsnvQExWSzAHgIZY0rbGchdBluLUlml1eg0kAyVQPs+oovG4y/Tep2e2xhoBRkYbsVqehqeZZCFut0W2kIsQLutYBF2GkaK9qYDC0oL0U632Q+Z632rocQBYgBxz402ZSXFX3zlW+PR+ubCrd2LsInNKKS7TJhLys2VzFgGYGG4iPZBtjbde0FqxBo8g/vkJwJg3W8ELUZnOTvffMcn8Ld21raDURNsFhWtaxTXczKV3Fv8dSPAEwy0X4RvbapYpRvlLcvIpRILrWWtLwAFvQ0njIPyLRFyW8gf4cE2sPiE2+HQwzQcP9xLN0Avp05K68/UpJlNE8KkOwHfQiiCdrekrOEYi3A3iaC1S9duOrM8v8VCzO3aLl6yU2zMd/DFQllMxNq6ENpPbpzGrc9TcxIDWHQ+/TJaG5BSidy4ZbT6XBEsWmovQsU/R9cV4MCFtLsAdmMcDER4KIS7KTTNSBDqL7ba2e9pYzRey0gIaE1ruYeH1vHRut/JBi64Necu3k0yrCkXzVy313JJFN+4e+eyAiDpoDSLNK4RIPcriEpz4gLiE0mcUA2rMK2DNV/QY33aoLjrC9YzIQzEgbu270Cgtf2R6SCpAvSAXe08Ct4xKY3YhYmZPwHaNhhzP8CdPPp2PUnyCdSNHm2H1gBluWRFuiw+K4UBNsBlVTCUhdnzzj1ncVkKzEdDdQ44LYvRCPHd2zcIC6blxqzFxNB8cEElunSZh4VgGXe/x/12/GXSMFTgzbIxFo3V3EyexcN4hJtLtHEOFwVTEBqCmdtWu1HzDaPW+MIi0dzu28fo4iKxUmK6VTwEiXJD17snbx0yzdmeTjGORIz5+se99QKC2hDSICCNAfNL2ohTxbpdQY0oPZvAy+xh21iL3SYIksRduvflxKHcWjGdfbQ9jiNQK/oSoFxHvPW9CUiEFwxu57uFCyCWRamAJ8LLVQuOtkWMD9DOtKlNp9wYhPdRDHq3v2m/gp+4YDuE5wLIet1oVK4O4eRfc2E2C0HAMBMG3PPF29dBWEwf9sbCRHhQ9G3yvFgwc+EW1A+L8Pktgbr3ZyI8N5OmrmgKDSgJY158kTGEZ/Lf27nROlVGYG4Cy9wYykr2CXPeiox2ZkUJjrilXWlWgvDR6HdfrXbSudy3IjNPltZ3VpGFReNmto8RswfJMZ9tGLhYvMVIeQ4v+q21vRVZmD1eAr5JkZkLWkhz3/toeFEWVKy2ioxilXK3/7KQGmN4B3WJ8H7YUbyhMwVPzDMJv7vi1XmPuV3Er3gGQRD2RlIyu0w8JKd/k+Zw+mIFJhbTLKx5oRn2WSwqZouhaRg+/jYC817MyAO1pwAAIABJREFUSaBvdCutxzxj5rtJd3UO0pPcgs7k5lZhaIxxQ09kpYzH32nD+m8tTmkxP8a9gD9MTlir5uMeoL94KNSsZ1hr8Zf3LyjQPZCYNuJutAMBoc1Z2+D3ntnm0WgoJsqdI0QyUlxRrqVg3cXtCULDzcGECVwMbSz3RmNpXkK5AoehCZT5V2iVm1w9Cr6w7vXh4r7xWgTjN0RoO2YSBnSuZDzmtyWwTbopw6x4Rzq0n0dh/iQCwv8jqXwwTNqxAWlojN25DgWUtBiLQNtzyToSIQ2NsW+s1TbFzmrZ2SS9GARj3xB7DO2+FPQtcNuEWlBL4xA4TOT3LBshXwu3IDdzYc0w0WroGy2bhkYXLhurWdsYWR7mH2PX9j9Lh5ExJQblMlBArsU63S1Fubp+K9XJPw/Ksq1bb4Fb0KS1wHAs3CIkbkzcgkbvvriYipKieLb4jbX1nGTB3Zt463IgJAiQsSx0/kYrbw9jCojSTOC2hWl1QSzdIohv2D8Lauz4rGMrSvtz4Xgn3FuJkVz1xaRtT2rr9K48YPdBgnrUvdCHpMt8ZLE7de4LgrGdGU2apmEWFwzmg4vGrFKMhiowtYj8UAF3gLJtQn3D6FdbsnCEm+XYxdv2+MawsO59N8tHAIPSLBR8Ye0LLvQ+roHMEW2KTjQxYdkCMvETZq+6sQX0rPgkLJvAco9fCJLDvcWYaENp0aaLsdretdvyVcbJ+zEDJWOTL8TAoma3jIFgblEbepkzxlts2N2cfDF8NDJB9w2Kk3sjTrq7yy/8/j6egGW1O27bYSH7W35wgyCzfASUleAh+NsW+lkza1VszPIRYkkbSt3650HJkn3nu+R2NfHChrce4YYyY3IfoIlXy9+aeN+9mti76/tqAquJFz27oEpCzLWjRVyrideVI8zcn8BrNIt4CdOtJr5Rtpic9cF8GJqpZzVXE68rZwyriTE0ppQlW+vkd2v5tm5iAYN+x401Rgyy715NfL+bYjI3jLGWz/tWE6/lY/VZWYxBiCmOzhdZTbyWjzAbU+lrsYAEizKA1cT3OSCUgkQE67SFdAtLX1cuumJ6qWAMLY6gtNY6+V2unHf7huQHoSbMMrVlVNc6reVb6/T+3beAyLTYPLKI3Kei+i1KoaktZj76QuT3HBCDThPz6zFaabSFOd8FRauJBdK0C6FZTbwFVb7DpFscrs9aPvfSxMay4EOBP6FDPAzNJakjyGritXyEgn/s2bV8vrOaeK2Tex1X5vtr+bYO4XZbVhNvc+7VxBvz+c5q4kCc1bWvJuYZWEdCs5r4LvziqvIQCNxdGZkmlpDZ0mFrTCEROHQV8wVf2oK2tXyEIlQymogv6ou83fHvk6K8TzAt47eWbwv/bii7ONZ6SDSs5dt6EZaPi/ydbgHJ9RHUbGHPFkjdxxDsuRYYi69es2tWhZak8REr329dH4SXfqwfVcxlLLTBdi2JubxLOjRYxLo+y9CYxrsR2Vy37n1PeLrrYNYnXnfL+6q/oHkpjsqOza0mzOvKeSaBMzbzzfJtIddd410zA8yyBVi5dhYeiqBeAP6+rs99EBK60vTosa7culXoit5cRddaobsOp5qMMlOldo2JtocIWCH3PrwjoYBJ9/Al9yg47hB8VNrf3wktC0OR3TXmocZt0BKwYjbvEZuJ3e5KyhU49GAFg7tUcGdd39Xi3wLCz7fryv+6z/KrFNXCLUNXqy71eLexrxSXSba/0A7wCtzdXKFYo4q66pCLISya33RAjr+vhbszOTE/iygdmuVbC4eh9/iELBxGoSh2/6Wsj70FiiANTZuXvpbRkmauiIl1wQBoeHc5L6i3cLsxl8BxGe/mDpUMoymGTkNvT4H7GIZQrcbvv3d3vzSrjcA9yy8LRyPfDTcwOcvGy9jU6Vq4u74oCyc5wsXa8omYnwezB/RUfsDSlcSoaSEXloXjJYgFBd1dpa/RRhjAariycJTlllC7l4WzP/Sux8AtIAVBXraE93BnNUiHEYo23wqCmOxtruCZYO8yZVJvi6cihHxfArI7zTVHkFmjhZahK9DJLarbHr8Uk4tnxEPbnj/YNcFZwhsfArF4FoymSpNUyESrb+WdZ6r7EAuIfcyry5y4FxZyj0eoVpxFvdv5VPAln08ZtPlWrTzryP1a5HOKjKvLOm1DuI59oB1rgmF8ZdMIDou+LZbKUlJ+25GGIsNc1pVGLjbxPn+z9hhpK//ck2hhjcyJKxouqviVdduTvTyTIhPQe25h+pQbi08x7xEYZSmln+9Tj9GFcFAme+5KsbE45S5sqzwCX0pq/PBbQHy8zhy7wWYCBZzM+FbSuUcrGSRzu8c911SBGbeRtzghmhn0pBOmYjLZGkxCGAjAdiWsQIcmurFKIN4Yxd873s07LQqNSQNa5IXK861pdQy8p/d6jpaSDfHvbWZmURCca7MH13gGU7IihGMZ0OKKCdD7PqZZZgoDcTtvHJpYgRb23HZMLJ1OW/vOHotMM4f/2sq6NjwtPBosSJGbaI8AnSQX9hKPirsIw579QZh5GdYLnTqgyLOUaFgpew1d5uHvrA9XdZEC1owl4pLbRFzgrKQCQTWGLYizZvg193nLMVh2VpvXcGPhWD5rZaN28VfFYOhKsf7kW0BMBFNaMFp4++/SVjSqPYxtduYZkooR/Xs1KmbFMLTMXRdStzxuxTZIE9QRCpZEYL6H99BgBFWwu3UEFlVQ6J20YMeYGZs5chsIKV92QY0Ih8AE666BsHishPdWaeZ94gYMSZvVL4qg8IMR1d9oyPaMENt+gvgDPTGWhTFPgS4mBgrlRiVU3WMNWTOuKQtpnhgLPS0yy7uVdcZHK1ofmvNZC1ipXuPN/fOMtDoBpsDutRU38CzEmixFnkNnjKCnOdDgbfxSep4TCBvDonitLb4wV4JccznuIiXHe6EItxSCxWyt7t7JvYOX0vezmFAEFMx95AZrRbjMaRUmYRfX2C8hrF/WWVGQiWEw2eKh/BaTAeUZ/MK3aV8uD62xGgFjILggybsW6YrpBGOsyFYiIhKtWTeRFTaT4vbR+hap9xEiLoKgyo7zwq0xqU3IegMHzTfP9hQIHaIjLmGql5Yxy660c2+erCAhw+QIjw7Nk6tGK7EwtLP3mafnMCCXiWb0XPNES9qRG2WstGbzJGi0OuaUvWme/Gxzyh1jhSU0BNECeooAbbmz5imGIRQEgitKo0ohN88aV/MKWO46mpgn18b8WKwQ3zR9NGEd0Mxvm2fWgpAI5KXIm6d7hIOAitHMbwu3jJNCNPbm2ftsTKMFRbO1It5HmRtX8+wZa8Ltxh9bzyRuglQgVM2zZyhmGSyx4o+9LQjNy1dHwD3UhIYQsNpguY8ew3TwLARk6xEMzMCZ9vsoM4xE2PjzK8EEo3Y266J0NiJtk+ZpQsZJcBB23Tu+JutkA7RjrHtG+hgDW+gvOk8a3jwRbyHqCCkmo92/6DwpFEE9S/KVztMYtqipeXKP7/U0T1k4/vwepoMJWGJrea/n/xvzpKHxGov6zpUZN6z1vOdZWQZP5CudJ77deMznPjRPgmY9v+v9IcGVzb7O7G7c7TgSFMFXFXNMPZesjuTLoAWz/r3f6Uw7cQsrsG4At4A25+7shNpIkq1gtrd6zd6Nxeca7FmEoVJZAe7DQsdZJuOqa+PH5knz0vRowxLsPGvP499fdJ6YA/OKK7yv62PzRCtacTN7zZNVohVDY3uneYp5nq0nF6n1LDEggYBOnvmi8yzoZWHu9XxrntWQc6Pu9aRwCQmrs/OkcFm3r9Y8JUwkngjPWqTWE398013QsDu0y4LUELrskcVgqmpNU68hPt7d5YNpFQBxGerc6F1t6QvqtkGZe/VitUvLl65yDvOzBBYAs9Y2xzN8YNkWpne1YfsKBHJRyu3UylR80XmGERMLfKXzlI0zz83GYRwBLn+ca7jzxJgY9iudJ0alrGqc0Dy5WXfP284X5w7WsK9YxPo+m2f7Sd6/61na9Ks1T5ZdLCAe2URMG58syVdrnhTUDc9vnjyF774CIjuFEfmv915CfUyl5viygcoqdAKJuPszld9nymUXqvAKhcmC7Mbd7mQuFMLCZY28c/PdmMI9JvE+F7vjpm1c7XnutLQA39jfmich9q2yV9+YedKsFjdtuC1dQ+8uktYm3p3XJ+SsF2Z/Nk8CJ6i851l6+O64X6d4mDEoheYZpIiF3N7A1qD1pPR4GsV6reenzJMF2TQ65vdd87zbIAXKFPd8LecZ8gLf/sgVkMWvWDBMIWfuEgDKlvC3d5dTEEqDY8btY0Sjc5UEwDeUJIi4+8HSfcP7pRPDxOy+SQVQFmmLjPj8Amc70wJZ7+4sizYgWZWtF9l5YtC6WhiD4F/mStC8m1+fMs92kTGO7E+VjR+aZ+fEYxxWVBDp2nkKYGnxAuWwXVzSupp7ZiEW9zxZYkH/Pc8tD7BhLJsmoynGo+AE8vd6fjXnaR1DXNzlDV9knjJ7eDSY+6fMM+zeOzT7Cgj/tVLYtvC5Ugub3s5363ox2QtutNlDK3HBboyRd0sB8gEFjxbVBt1CNRZl6TvcNb638cngVO7pdxaakNxwkQq3aKV1MXae29Jz51mlYPsSuZjmyfRzizD9h+YpG0fbsoaY2eJ/bJ7GU4qTy1gc9qF5BgJFh53nQld2ngsG/KLz3LadN/J251n9ieD7Q+v5ReZ549mapz2lLQz7lHnmYtoT2vX8snmugHBVTFYcsB3DF8HKJ/S7sETrIiz2Z3H2tI4NqJ5Z01l5LhduMV1SgLQm7X43SV60L2bnchjvYpcEXv5m42dbbhI2pprA1XuLpTGnD81zMUD/f53n3Zz5rXkualjmy+/Kvn2ReXLFxWFtvu167pECX3Q9t1IUs0sAGdMWRO163vO0zvj2Xs+vZJ4dT7E9m83ze66A7ORoZLuWfFEBGSZnsm94tRd3tuCCwmg85pml4OLQoLThzaxbiLXNihcpW9ars/JWKBd1a5PQOKVNFz5d8E8zw+3sPI3TPAmX2MvzfnfPswIx8dfOc9GqO897Efd4iLfmeZcHLLN+JfOsc+Nb86R8zNPvvug80UlqltvxtZwn5cxycL/to8h2SQM/W8/mWTwl+2WcLKSk0c7zVrKLlZMZDIK088SvP2YFZGuTt+DHLq/f1bws3D13Z09q2rb2b7k7mJ1vXcBKS9hlxTT+4f+JPfYEIVk1wWPn2skuiEkI11vm0W/FP2ALrq0r2YKZnaf5CdqDHrw1z7BdBPFD8+Sbg4+43pqnjUMMIRN0z9PfxSQfmud9Dsdb81wY+z1PzIERCf+u587zLXeHUO88MSY+spZbwHTPE/MGB0JD86RE3lrPe56VfFO8oYC5r19kniD+ewrAB+eZgAiqt8RzIcsVvAc0xOD+28A2kJR5MEBSeB/BJS2HKPxkaNzqQtaf3foATGXCtIGgy+ZhadKaZqtVgKOSFrXju5WOdy16BUcCTXsooUh3nvdxbgJ+gT9/GoN0xklNlJ/N0x4Et5Cf/NY8b5RtB+oImL/SeUpRCqLrNlkCxFruPDcxcM/T+qLPh+Z51/lUUHbPc+HxX3See+yDzV7u1L2eH5onwerIvE+dJ36k4L9sngnIXZoK40OjdCZdNcabcuX7Vxjj7+sK8Qe5ZJ2dETy7nfgayq3pfCvlyoXbDSgMGAw71+2hqN/5ovxIDL0bUNVgC5g35crls2NLuGhfvnXdQnKFPjRProB51tgsV6gd6nueBPOtlCtF8GyeskbGthuKlfqypl9knlw+vj3LfM+zjTHKZg/w2fXk+phn3Rl3nrmo1qD1/Ernyd/njn/ReVJOdaTf9dx5ymhRlK3nW/Nc1/bL5pmA3LXWpTxJJh9vUauZJAK0rpdnZBps0TPV2+fIxhOXTA773rST3xfQ2bAqkPeuzhhEbAOvp1OZBszH9C4MPBeDRmWxZNZcmV7vWddr58mH3T5eH5onJgehwXR7GGglr1LEO89OwjJm81xIiqCf5jJPAhcitc3J5rmtlXIxLPpu2n1onrlSIBY7T66i5AvXaF1MtPnYPK3nbtr9rDpPcBxe1H246/fA4FKV3Aa+2XYyx2SB77bjHC1DoJhk8cK2eGR6pXdv2IcAWNrPbvjdMZBZ5bsaQyceWZyyUhhjz80o0Cd0fNvt+IjZpEdlQ1ZAaQn3MNZb87zPM6cN/Q0g8Z4nS1Td90L/y77JDt3zlH0zJ6nVZ/NEU25cvYkL9MFuIIi3jWvzBMnoDEk0a560J4X0bD2/mvNkZfYUWWP4as4zrW9DeecpdU/RvDVPitJabEM868n7sJ4U0oJapafxLYW7RVzvLABC2lgx0QUOCiwtGC2ylVoWjrax4whCsX1T+cAm4m/bDY+A0HQEhN9fAzoEbRcXjH7rLgRxUnWYY9vWi2MwBgvGIixwEAF8h4tI4LowrKwQLbrzNB6QlmfzbMfbd+55ynzYN+F+1ToUfNq8COfO03jt3TS3DrBsbKy0xeT+NM/g81zV5imm4GYB9r01T++UNvUbPvXiz+71xGQ2gJsnxUERyVbVp+vZPH3DZqoUO4H039ys8Fyd9mWeskWhrp/NMxo0TxZ015MwUyZwY5Tunu/SPLlYC5I1T0rfPtgqInzpGbyLznW6NAbzFO+i9ZcchUFABJYG0K6tB6BfEQksGLRjmzx7Ga1uUibQRQgwh+CdCxFhLDbNTTOKGVbjC+Z9m5tCcgmdy+LKJnkHLRK+iBYghBZBpkpQ6/IOAiYGkSLmz1YT4tkgzJ237RnP087mYtwY3TxpRXPzHQvPlWqexo/IXCnBrtSyMZqTlLjf24SicPyNkBqrb6BpZaa0GOaVPvYcd8zvjNXmFfeKULM2NKV5CoCzQGIB1t08BcPiEIG2FLTfNE8KD+NScNwfWULzxKxozAJTgCySNfAe7zBe46PMBPEE0rzQpbJpODaJFYJGSGprxKJ6n81VKXPfCq1rnt5Bs5vrnm1unugie1idDaZmDfzNnCjLLvMkAOD91ieGN0+Kk6Cbz9b5GJf0sUzmttI1zzrti4eKnd9ZEO6TSa3Gl5FCCC/piN4GpmaBb3+bVgsMbkITbVNoARW/38C3ZLM+XGIWBN72/Nw2ks61AT/pwsgmbgysSM+A1WPItFkWqgo2gofB7A10YSjCLI5YKDgouqQFjbKtSeuqwn+3UFy9mkETRq6FDUjmu2Iki26RzcX4JD24pjQY+mEq76PF0c47KSxZHBk+Qo9u5onhCCfhI2gdfYDhaX7rVDbHHOtWgoHRbI9ZoKlZeQK6B9FIubK+vIr4QQIDf9CsLIZ1c1k376wbomrDzoKhWCkQ37ARm/U0T/MWu/D5tzQaz+Eb1nqbqJsn5jVv39o6JUrMb9FlKw0JGAVI2Zl/F2UHwmKOEjdZSvcpa/9P0N737sVA292jF5X1ocE6V9q9WjViXOZ5mwAjRi319/gAgkMbRfy+0fHImGIPjay5s/oTi2AXvosGp3kwxbMz6mhsCxkcPyiISW8w6X0Yml9vR3jb8ndcGKHZzvC1O7L4pVO9p1JWfrJ7W71m3rJh4pG10P4fc4GybHao5hNwRzVfa+6EERN4ZjuhE0I+tP2qLRtmBQg6wVGxmbtVg7rg+Xs4Dw1v3hIUNe/zfXQi2BUmdeBQu9UsBOu9xW/VetD8LFCX8VpHc9nyhFLELKc1r4qzwzbRvFOQlx8IH35daDwLTymyVIuWDmZv7cUge04N7Jn3UOKduvu+fsGHxRYdYtLeB9O8NdQWBvOboMXwwpgEk9N6CLAC0o4wDWhxA5K1ARmDVfEVk7Bgvr+nxQqOCS0T2aHyvh9WClNg1DJBoXBpZZovLdPGlf+vOXZED/7CHdl2/QSWlocD2zgCk1hQ71mwoPdxQcQ3FmS7wncOt7lxk+q40QYn5tguMLWxIXzb3sY36ptMy24yowZ6tOh2gKknLlfuPvuQZfZdyo6166onMcHe4y7qM2wMLI25uMRK3BlrvHtl7rEyNDxLy7VBG1c9hv1tlQOr6Pfmt2loz3APKQAu2LaHakeeG1ZrWL+vfy8FxJpVNkEoKQyCtb2m3wvI3UsqOAeNYQLB2yuFZTYRKxO53Rbf6iNFUzGRMS/LAjZtQbbLBn8SIQSB25SaWxMq9kan1i2PACNW422DSXC3bYzCXXGh7g7r7cz6vsA45kU4qWYMh2FzQQJjcvkWLLjHDJszZsoX78x5ArInr7bjzgfeflfoISajHPZMeoseiprg2NisGwhFhamknLdbfShfvw897T0LIbFOxpsLW0PBu90Slwh/iC8lRzpnpHPpKUrv4E51BSLVB4C1Yv1cdVrES3tKcEBNO/a7YbutcrfBoHeJz6wLht82RvXvNWZjq9wXH3P9CCKF/j4+aR/k7q5d5726fWQpsiwsCA0RYK22NgL13RG3MPxzjPiuW/bUBtcziUtlYDULCAqB+LuptpuZfP09xphl6XSjFbZQmwXBpfC2lWr7A5iX+2EhpKRLMeY/Z1kI6jajrpEeN2aZl6k2FxqQIoBjqsZeYM+1tYhhhyxs2DSKAPO2e79Qi60HIYRcOIHnDXupQTjGr6Gdb4Rm9pwUe5aCEGJGa7GQFc/wMKwToQlj5++1fDWftRTbwd5GLCH1LQkbgiDuzU2ta01KGl0kYypFpngkGvx+ISLoiu94LR3z0JFx+EZsQim+62/1EML43Fj2DJHtDF9jwHdxZAKynbGLAewjLD7f7+sYaEDLvO1sYhIMRZPSvPWXEgvURynNGyqXidzKvoW2YCxMhDDcLT6kSS/gbyEmCL/nhufe0YDLvFlCGTnfQ3xMsQ3o7i7q9bYVVNc5EE3sZlMo5ryadzdfl3m3SfXdu7Y2/Sw0P19M41qoBYUjWWENFrF6HwcQVEeQupp3UdureRf2sx0R1xIu2tW4cu8oGWPvOD5uGDdYlmqL3xY5IbvETeaGuao/IUzr5mxv5G2ZuvUuHZcgBnoHMny4eYsK942EkNC2aezvlBwraLzbu/e9gHQMG7dp8SykGQMxey4vDUX57hzpR0C8YLZtYC34zfRuL1yZnUzvjXzljnAnMMBiurYpMoGkyRF3hXDHbrzbrHph2dvjdc/bWAZgggkk2lAWUtWSFDQuYlIkrkUXL4huQZ40lOdo73VHBe7LvNwBgSXmWli/he8osh17MRaLyL2pxlxygwsjxri78e9BMTv2xURJAUufstIrhHfjcuBCwbz07J4LUozFIhovi288qzSMvepOe0o64qD5utLomztKGJd5t0n5FrSxhGIPbtN97AOlQSGziCkQyQQKmtITa1HwePDdRmIWZFGQXoyZmbgtD727aUvFshj2DtaF2CbO5doF3HtYyd26nuB1NiFzyp3iSmxX89XC3IBKb7c7OY1boZH/XhdiG0CvC2Fs9ZddmP4WQ+3Y0W3h0utCLBBwtfC6oAvj5pt7l/lyXdaF2Lad60J0VBwXFH25EtyQdUG38Md4PW9dMcUeq7CFQ6uF1wXdcgfMa4744+5uv/D6Hfv2cqZsxKiswvYRvhuB29sRrIuvFn29ZQMUC8HD3OuCLpI76Av+3oI4NNkzanbsW4D1via98wNptLUmXhQDhPhtQ2gZAMPRDkwtq0EzWDwmq4KkZYA9aKcFDCi4PWC3sjAUsW8tA2xhjnfFAAiylWc0Gc2AKQT/AmRCiAFoXpaRFgtDtQf73F3PYwABNp81GATacT25CBYTI3BLl3lXgRhvZQbwUFtOzBIbL622CmQZYBXIMsAqEN+IAcSA1qPDL9G8jpMCW24al2iZd5s9e5dMF0Gx51TVqL+bM4ZF260T2nhkFYhsYL1xV4F4V9Wp1sc7ub4ubhlLha9WCLeb+yoQz3RKAYW3PRC2Wz2eEk9L0OzBPj80C8Jd4B4QlC0g8YF8SNbERGj6BpsPuUjcPSVqS3c9I0jld9NQlcr6e9oLwQTHlbqG4eJL7vkP60JsPOJddR0n0HuUWjB5wfIK4ZrhasI7ghhjBW4U7IYCkCIVCzD/Ww+xxzrYi6m5G+ZlAcVIK4TGW8GPYL3jGPy92m/rsUKIebkQtPgNzxa3YDzxBA1fbUtd+2lmLnPtQLcceg9C8o4O97xPoIp5CfQeOFPXEfPjzoaFo3xoeGu+Vtwcy2iJJ2rm5u+hv71nhXDjjq1E7DBSyZO7PKNadhaJ+9VZlhW+Edptui6hgUcJyo/fgqk+SEoxNsl18dExNqZcpuavmzw3i5tQxd8eesnfJVT1ji1o5mZgoNKxaV4LWBMG307zYrQbJl7QbH9im0h7J0aXi6cp2/tI8zKhfh9MZYNmDOd3C42gECxwltC4CAq/2xy27iMYvgwLTbtNuav7sDCsGI2d5hV8Gs+CEts4o5k3KbAnJq0l9K63DmRlBWheQkDZtDHaxhnGWiH0rjJXGA5N92xI3+VtUKz1lHp36OUjptqMVk24MfHGsL5R/QyB34NOKTHCIQ7brif1RMDAYpJtZF3mCi3NdzvFcMPw0CYFKvCjnDej9SVlGysgWQoE2XPCM7FcpM6AM7ncHC4DTb+9cgXXBZv7jUxsbUcTwiyFSRG0zvPrwBqulkzbghazFAJBCx1TZ2JtBm7XccImsBOMEtBS1+ZCkMOCLVNnKWhaAXaWpa7igsathyjYtHFIA9NGXbk5mKQYy718dIy0u/0shTiQr71HrnlGrMIKcEHKdPl7Pjp6SRK0J5KlYPEosKBArCJXwxpj6t09z1JQNtsdPR+dqy22kQF0WQNWgvJZy5KloIis0ZYHZCkonD1+os4zxmB+vukiZMZrjdeyuFcXG1aKIq+3b5bCHLZTTpbC3yg2SrqLR/TuyOhlXguB6XxYBqMLozNNGGfPWQgdaSFu2DntyPUw8QWFYUoBscExYTF12RwulkVktbpoPVqKj9gxWu7RakE5yij5O/9b5iXoFEy0AAAgAElEQVQ8UG2A6hpPSFbzecZCcw1Ym+1GXlBpvDRkyOWUgwVcJvEuMZB5c4EWBW1hzY+AbiNvGl2QinFZi3L5xUAUw30OvHUigLSgsXR1LAJXrZO53CsIZqHvYyjEQOZtjhRVVxAWMd4KDgsrJuCGYdQKkoqBuJL3+eoE3/usf2XIvtNpuRSyrFbYtmIgmc77eAeWmeLA1FsjE4TFOi0mLWGzrnguPF4xEAsiecFqdeFfMeDXrYB4mAnDPKv5yiuT/AprepHBC2y4ZLRtl2BIzMINCQ7unvdL19I+CNrFVNLiFtAEw+EQJkyTO7N9dDEHQnrPgiAzkf7Or69DvZhEoM7VMN5tX2q80rAItePF5P6fRqrVEEHzTm6jd2FE5r7LNzBdoML+LhUZNoqGRR8+OItJ8dgZrg/V0leSxHi3Yz2XwPMYilAEghTjsB7eaa0InTFKpXNhBKwYRnq2S/qVKwOoxxqHs7IPJIUuTdzhn54plQ5q1MnCvYvrxe2UXufq1Emf8jUG3yHYwdYpPEG89c9F9y50kJxwLS7L/7M6FJU5bHkEJWps7d81JsrX+kocLb+7zzpaR671wuwp93fVpvsA14r2JZX7Y9rQx5nrLUDpeCsCxVR3ngNThvn4e0x7u8cWjPk1AfcrAKo7umDVJlFZMhMgKP5OYG1adr6IRcVc/EruWIhS8RCBZh4xRr42LW0e3AExFreoIx5odkLJgtCOGKnjw7hSmIZbRNsROkQlFJ4hmBaXdUUfAoxZuSy0OOJ37JmMmnHSTAJvcYUxiG+4BbQli0MrEyRMyX0loL5Lw2Im3+TOYA4uTUrE32y2sUCEiRXGTKyCQBXNaFFMT4vS5lxG77QWlFdwdutEADyDLjQ8S9nRbKwGBUA5EtSqOqXMrQcrabztn6EFV4ebSkGGsCV83HHrLMvkO8FbjL0G3+YQUpgip2zMFX066hnfWV/0R9+O6sZHeIhFtparAM2HNeLqB7H3e94K+v7UBASTkkgSDs9UVZsfk3YakebJnPo74vkohslH9HdMQnPxj6sd8Hf/jWA0Ypkwf8e8NAlBW+RwDZeNjZbsXIpMObeOK5VLAhZNC2LWNjBXE7MO/Gx7I/ZKXKAH3k8hEIw6SdI4GJ9laKfX742Pe8GNQmhCjz6yZRYNw2OGCptoL64g65MF8h50E49hLouxh8V4N4b2LWtSwVUweK4Ai0LjdgovjYuBF13NlWRNOxbBdykycZxvssopEH+XtsWI3rVgU0zqe+iHCbu4fcbtn/Us0I27Yz0oig7WMV6WhIW6G1azumIUwtJZMd7vee/GM1tHxHsgTNZy3SzrnpIqCWO8HQxFCHcd3DMvSoxgb0EWXvqGBKQdUlp3m1N3+qiFYjp3AbzYBDDqtuPnl9Ne3J+FkTOt4guLsGWNpJ0wmagsSFf7MfZXdgHaGOR7I1SFMnUo6eyLTHQ73zT3ninoOzQoDWTx9vQksQ2L6hu1DvJ72SfajtZdS0eTcbsIFo3eFXwDHb0/GD4fGc0I86JjK5k1zgXZWScaU6yw2KIUmDVjfZdZaEsLL9u4ZcEEljYW+O/JS22YmgvBzT2yXpQVi7bJG39jeWzsbs+AFBgLcFdPUrwVZ22HfO6Y8YpXO6c8BcYDoUQ31mKNuFncry2iolT8P89im5/X3oki2CPm2v8TC4tFKsPt6LkfkoCUAuXC0AilX8POsBbbkxfD0hJ+x0RtEwI7pTSX+7sAtDMCE6DNFBkYwfONhWu3c46ZMECoz2rV7ZIuE3FPaBBCvkFi+CoLY1HLg5feBdEIVBhjs1YsAQHaYxhoQ26NRZNCjonKxtSwrLQ2bUgriQ0Whm8hWRnu5qJ5O68dw1A8VcPl93MJtnm3RAS6WHSuEA3ZRci4amLDXB332mAzN65m5zKisXmxmPihw4baj0Fv3kIFVgW/+AWzFh9y9aT2zWszkqFvKRc0r7S1pm4U3N2FnoWnKL1ra9KNU/bPva2nCTZEqbE4eRfWnKeAPkF20GKzp+53FMf7nf0EJJg1LYWopWzbBSXdGLPgvXw0V2mPi0YQmhpT7+bhnny66FmDbEON701rl5oMlGexZH+4R6528JnKICL+HviN1qrDor8Hn/f87qRyzyq5xfgYwLX7DDQtnx1dXO3K8uG3mwgmZekwCUYtJurU1OpKUjxtbnIjKJtSjKyM+Ml+xp6GG6hRenY3+sr+sdbbs3ibTS+0xBzaP7JLLw7pINTS0BiXT54Ftr4E1hzq3ew9bQyynNvoO2SsOLMu+n5fPzGKqtOA/b2CPdZjj4ZeaFO9mbPAgSzx5aazw8IVS4YUbvOQG78WOAwXmlCIlVa/3/BNQIJZIya3KReorX3MWq9bk9odza3/6NBO5lsQ12m4/FgBFKZkGdooWyLccO0wWQLArdSjPYyRKV9BiAgYxaIGTwg+L+ja88EXsoEh/Z5fvjvVi9dhMQgCM72tQNGjxso1s6vWWlyD2CznatPg+ua/G43GSMAF7WKUqhAxHbNPwy2+rFOJWZUFNy6ObFuYFqhSYBRGro05hHni+mzaM7AgK0RZVMAWyhbNCFUNEip8QiPvL6XdxhxlsDU4nb4rBlj0tpgoi7Kg1cUHLtA0l8y6cq92Zz4sG6u9p+sGAqW0t7/W+8aDCUi1DgKoFYQFh60gEBzahCbcDnorOCsIFaRwxRZqQXAEaEzaNp9ewdmeu4hQPQQLsoLA3eJHC0r3uIHF/2A+FtKiLmYn2DaBWMHJdarrZCjRdnoJwgrOtl811nZ3LcoKQm36LTYXqNgrwXF/BSHBKY6qEo/gsBZcr0XmLhaLYvJeSnAxbHuMgaRKnRi3O+IKDmFdQUhwCNMez0xwOu990Q8JDiu7grCtP3OdCMQKzgrCnpsupZ0grODc2C4Wy7pSUutFtDkeBKe+bO/R0wnIgrVWEBYavRZhBYcmEkcICDGojBfGWUFYwdm6hRUcgiDmQTCC471iioVYr+AsRGQFhz9MSJh9mKssDmKsICxmZwVhBWe7ja/grCBU7WfsxRBijhWcbXG6Foe5X0EQH/CL0XotwhaIrUVYwVmLgHHaMV9BWIuzIMK1OOZhvWhhwlfdhEzQWoQsDgFZQVh4OsERH3GNSv7IiK0grOCsICyNzacSWcmCzntZrN5anAWHruBsz2frsCDQPd/mPXqagDDdTEw1vSsIgQsRgyY2AX7eCs66RtutfQXBf8uZE5ytW9jDbLZYaV21FQQawPc6/7vKPC7OYp/2rJKtwFvXaM8pEUxbRNpv6y1Wu23T5y3M2hqHFYRFxNJyMiUyLCs4FmkFIfCe+SxaVaaOVaDppEoxKo2/536sIGw15NJ462gWRLiCs4KwtTbbIX1h+uZAgFkebvE2QV/XaLuwLwByUcDGJ64kNCs4KwgrOAuTFx8HIVpw6AqOsSYI9YQr+N+y8/eC40cLdfcCgmACtO0KzhZFCfBkjRBjBWELWhBdLCPwXMFZQcjf5aqtIOyiGhPCsyqYbmvhEwRBdEeU+X2CQAgWubtI5a07WUHYir0VhBWcLcxawSEIBcslB0p4JAjy82KVUq8JghRoMY45sMDobJe95AABenfy0QNXxiWUSpc1W5qt4BAEcRBBXsFZUB6mQ3+x3QrCFrwZU+BIGbbNmiUIAn3uUynZFYQVnC1jWMFZQdjzTVYQVnAIgnWvafqCaRMEca95lDVLEPD+Zs064s0aCNpZnndb7/yu7W6RRWAlFpWZIAhmVnDWItQ8GjFWENbirCCsq2Y8WQQMKzvSbmjBMkJtujlBwECbbkZEGhujYIqgEgmCTb61OOsarcVZQZAj917xAUGQEhewr+CsRcAEm25OECyiRSvY5SZhKvHfCk4WgT+8grOu0VqcFQSMKmgmOGsR1lVbQbjr7wkCN8v+gfUq3ZwgCPa9v93nBKHumAlIglAcVOJkBWELolYQVnBWEDCydW0HPUGQ9t10c91TJCQ2QZIgmD+L0/5Xh0aZ43vBISB37bXNF+4WRvDyNm5IIa3Hd1/tUeAnnlhc/RYcYQAxBjfLVammb+zGTf6rBakE0u9rO8Ncku7SpQXLGJF702TrhIGQnXnnPYJlmkSWAmMGahP4YUQLaMFq0UOLcDlr3ra9c6ufsPjSr8GrC5aNhQ9e47u6uIiNtr9T7YRYNDFXKIM2GT1POdVBhiCgmT2X7Ya+sPKSAzXQK+VO0GQFa73UUWhcZ4qvBuHVxVB+GNV6u1Ke3KBFBdeTwBwwXX27KmEWmG+decpT0maP3dhzRLYk1rcrF0DfbUyeF0FxUNAJju9xlRiA7ZqfF+Gdm2LH59xfNHlfR0RA7vRqO9WyVLvPUNmpIJarU51FKNnwNovWrP0KQbCb3JUrxkJYcFklV7XMgv0lgv+3AVgWrH2G3AraF4Yn8Fpn7yHWdjmhvf1G9mvb6gSbMEeMvB0VxSYEyVzskXQZAy1vERZejZ4Yl4BIabbPUI06OmDAwJIYlmCgN+GHV3L5GxrT+ms126eBdSJM6NTFolAUxrQdBSkoioHVW6R2BW2sL4sRujqLEjas2hXvoDzRdFHM7dPQvgtPL4ax892ResZKuKw199R8WdQuNJA0EA9SaF1ZFIpoQZ21N/INwgmm42qfhpXviDV/T3ni/a3xwb+EiZC/R6f7ER/Xy9KAnZdgshY6lG5M5LfcE8zRZUEsJEapXYt7CIsRZEbqmeTvNnD4ghZli14qnKKRtxFYzQmYWs+kAStQwhjbgM3uN01BcO6OitwxjLfta4wJYTG3xVnYt9iLy4KRV/gxkaAZURf9bAdXMG4hWFEugAsTGW9d7APflUGSZRNzpAFrtsCCbB2Od5kTNwA9tuUmN467Q0hCDPi9NfB+c1g4P2VXq9jthk8bW0u8sLD5so4Y3PvD5omrKB4ZOfxUM2mWGO2CwNcc0JhyhzqEJ14izLKK4r9FEROYIDIEoausI2HjNnUFyyeYVXa6R/nZacczaFs5RH3BfP+98BOQNrmY5S7Cwve0mDGje8wPTSeQrwFcC2CXkiuUOfZ3jG6HVOC6eC1EZzkErou9sQDcK1puaxAsOIYXEyz2hrZiVrluhKieuC2ABUOohaPTmjIXNM5CyLkBmLKamF0AbpG4a8eaBaq/cb83L5odc2z9SgvA7QG7qIul542fFd1Og95nfARa7LOd2s2Z4GFEm65dhJZyYLG3vgEzE0T0XtBf/cis6dauoD2mhmPb2pWaIPibtdgu/VxTAkoxSLN3iUvMjZtYEz73eA9QAxRrO97+bh3scXHDt8czxUvLi29XgYkfjR2/VqrtPdxmioFnsfUh1TGh+yowz7Ds/sYqv0OO+1G1BE3I32ihbcfvHuk0YJK9fXFD25JK2ilYBiaXPRED8Olqj88S0QB8aPfqHG+Po6bZFro+r9w82TDulLRzWsjfTVxs1LeME2P6PaZGMNbLxeWwIFwUxMbI1WMwqeICvjilgJEwAWbjYsGJyUqxeiweBmddCR6rh2H9zT1EpjWljjEvP5cmplC4FdwYcZ5307wYhPBbGN/AhBbXe2Se0Eicx1oQIH9ntQg47WuduGC5YpgNvc3He9DMOyk372dVjYfmRCv/tq7iP0IcfgkKQGKCpeIWZi3MiSLiSbAkgUUpQC6VBAhrRDBc4iXzoFA6NcDfrRFhoCzFGzWSRkeKFo0IWghbqWVjpSxsCgc78S7rQuB4MvGZv5s7QbOftcd0UOJ5I4tcl8TBxxQ1BPGXFZD4m4lyY/jQmXt/p9lNBgH2PAYmzksRodoPv+eCMekYe9/DFbJQ7uXb9ns7oLRaBVP9nYbg/xZE+jsNSUMTEFYuVwYx+K6EcDUZhmVevScItvcgOBNsnECKgff4thjTnIPH+70sCOGz4MHj/Z2LwVqaG43ceygbDEnrvW+r/0h2CKzNjaXr4tIKFmnG0o3mhlFpVgJcEZhnWBkCwI8nFF0EEhMQHt4BC29MBJtQSXhkxTzDQmF4rtX+neCwrIE2e4+5U65b+Oa/CZLkxlp678eglOzGogSUwuDFLAzd96wdy7NgUe9BE//UZd7fvJOyoti2gtU9AoO+C+Q0DuNnXTb+qezDWN+5zXeFlb/REKTTj9cc0yaknNaVL++iPTGcRZSm7JJtIADchzX3tKtnMFHYf8/QOAJfkwxV6e/8ztr1rw9rLHxVBN7KMsJirAiwJyzJZGAmWY/OG2nhaB5z2FJfRKWVuQUyd13Gjflo5A42dc88/d63t7rSIvstK7SFaFwnisM79rSj6hMW9JjmxTRbjoARWWAafWvmMTGadaRaiogAWF9uxsLs21hjYbfZM6b1PVZ3gY3FeP69WUgWlFUgsJRmR+Cx3taUQFG+KRxCShHhwz2OgIdSJSmXLTefsFtTPMJtLKlQJpXWp9hTRO2owxjW8NBa1QzPmlFoueah1/G4mPl9Pcis/7sf0+4I1Y51DMA3Y4b29CYMIK1HMy/s3Udod/74wt4tGu2+aFUS7T3iiM2vc6P4gvzXbTbc4aICt0Vh0jyYUPBl7LWxp824Hhhx0co0D4KLSzZTVDMDFmtPng3mTxAwQ21UuWMsS9o8BVLwyrXiQlWRx/WRHiZ45lLBWZu2nXvRuSUxAOau8Zo1KV3K197TbmMA8+Kzp0BiAFYEM6VAajZNC++xFgXllMume0uXUyKbzaruQjyyte9tOFIKBDcF0mkBFa2lQGoZSpC3TiPUAlp2njo6lBInyKtACAVhI6Cbxiak1hJdKXUumwsPs65c93cKhOSaSEFMDMN9sKgJQgzjgxav7iJ1meCeiBsqyeVS+P+OQ+jvGIaWJoDbpaQNOcKx3UCCcxMmrkp1DTFMpbKZzzSGYHqBjGW7uI+bVqztDTfRP8Urwfn9dmH+MQxtuDv6NcLDcNtFniKgoQjCppWDdrAq2xU9hmEZdz+hTocs76ZLw4dh+FUIAQ65TdzHziSvNQ+3aZG5tG7VkXushb9jmNqKlqH0d3FGexVVjgYVEYeyVnkU9ULmSmH6FEKoWcwpBq2mRPzBjewgHYrQFUiW5fSNUNOqJzuAk/uVQmjzT4y52wClsavK7PehRfDTO4VAQLZeYPFDCw3YznVt2Ej1tt9Ai9d8mCbbptebJdsd660XKY9OQBYawj+nfQjI++3/KXQhsFsHUTse5pdbEVy81pRcxj0/vF1pC8zCJPh11xMvreD7O98X4bcOhnuAkbhLm7+vJy+GJzxZ5BiJJSI8CXiMJBjdnr01r+bf74Yb4eUmWMyFaxN2bggXZ3fn/YZbwirTkCnGOmDa6PWtskH1WcZ8u+EaI/nGNgsPVUBwtv9W6Ni8iqDxFASrzoPAG2WnQlgQBMqqmvdApYRvTyvmmmNyrh3laV1dIQc6M7KN5FrlcvF2lx3P2K+SDBEHfh8CsjDpRawuPGQh0IvWTCP5sGyBiYsZFlBWZzuMjDFMgsu0MPnqHTCkBazAaLvGLwSkCrHqI0qPbhPjbWOfRpLpWGjDtrKspSZXb1G8NVDjHuwRDrtbnUbCUItsjZEIwUJbKvpipbdhWx0mMQ3mLhCtP5dYRvyTJY2RuAjcrxi7YwmsrTF0SnHt/60hQWs/IewWwel4AgzWjro1WchOHR25WCx7J0XVOZGA7NkjIZApy0VhxGOykGvx4zFp/BX84CNc5rX47fGIidbiGz/elXhYi0+geD2yrmvxAylyXd9ZfAJisRDdImyb/e0Nm6bCYAjI1PuI9GBnLWCeOjKGhfJb//DNSe326kUo36wHUT7uooYX7EZ7IBafd6Hq29i5k6YwS43lbKptt/FtVLxdvbc4alG/i/KsQtA8+erVaKNHJbXbInXRrNuKdJtnM/1BWPaogG2tuXOpIpCF37ksNGPnsjBuf2eVKa3FcVXYZexr2avkk9XZaj+ChsEI90JzYjBjMd/Ot/QeriTlUZd8AlhTba7UWnaCWufGdel5L6yH965lT1mVVKjpRHMRL+I97mkb3lw6gkOB8JwWFv8elU1Atu19morpW/j0ggrbwpeBSlNh3g46EVjugTyrdRdlurUM2xN3oS/be3YPXOmckirvwjxtrYT3EHyEX5Txno+x1rBCH2Ncaximp/2NQIB7Dgohp3Hk7Au+CQFBwkhcFOOouRlG8nc5eELE3aHtK+zh9u5cFj29lp3gcH8xzs5F1kcswe3duSwqeC371gBl2c1lK/+y7Ma8Z610rARB2doW/43RCNZ2rc+y4z1eRUKUZceokgWlj7PsEjA2IksHZ9nFzYtJS1jEVNWvLDCzw1jtIa2wbCFWm4nfwiDXrVpNtW5VFYc01rpVq6nWrVqtGwhMQGbRZaosQpAMYMmtMNvKwkyhRdhjCrbQZeHm21U8EGAQlI7/3XMlWC1BLLeKwFt8lsDi8kEx1ELkN57aptmrdfPbWb+NpyoGYuU2nsoaUjbb9JlmI5T+wfA0p4vmJDC071ZOVldhjbbGvi7m1mRRwcZvQ47VkKjJnTNOMYOx7BF4rDKlQHj3wKPqam63KmuIkTeeisfMZXviZg0rjOpQzniMgGw8FY+J/SQPQi1k2QmSrFedXrLsrMnC37Ps4pE9OeydZScgUoKYTKpv4erMjqBRxsVkBUukmcYSgAnOBHUV229XbIwhfUma97yRZSSD8YyNxzXfMl6ySeKGNd82EKsX3wNsjMXf/X5h+AXm/s5kt3FVYC4YIyBtXBWY27OpLb9FDCLPMrJoNJOrE7MIxDJS6OjSyvVnSvAx2pbZ1vuYgGx5QRgjFm0ZqV6+P7O9u9XRbdnKOC4wGIIGQVA4rgGHRREsFkeCRiAwoLkGPAkSi+E2uABQWPJ70//Oc+rMXmftzhInq2smO3vvt+dH1fiuMZ4aZSy7fbSj1YzdPQEu2z/B8zBKpdw7VYwALugxxedhtpt/O0TrA2Z96MqzSxtL2gTHMRfeURJhe/VSMgrJa21PAQrOGFh3kMl6J7f3nSJY67QAdz+Pq9i6GTnvV8hG983IGackglT6onjd6xvgNXv2JF34BwrS/gzucJsadPSWrEBNmhEkTJEsglCnSmdtXSjS7lGWgzYRjNluFu30Ivi7cUWVmlWVudiFXshQBFqL1JZcgrwZHhaI4lOEXegZt3sJiDVUDSoopW8SbGuxUtMpPkJSujIqKT5vtqfxhoYm2G0NRbdOrEL4FSQGiDDzorJcCZiULwHy+zZXzuOj8bYxyuMzZhaZnfmYxxe2bK0nj8/i7kaj+pEJi/C28XQOC++6vZg774QxAwANc5fHZ/wWFZ7HJ3sVMtEnj9+Z8Z2Ym8fnQRbtnMdn4PL83pPHpzgLc2/9K7QS2pUizuNbsG8fr5fHr5KOCTI3iLHFPiGRiRLKBbOVkZKWw7Auab/SezHI33gSqV/CE8rUt/3Ok6zAFBdygwQmtGqLKCEa4a9IV2M4AkIwaqETGtbzlKvvdsSXDNa2q6nhGcaswLRFlgfZ4xRYIZaQxdpjC0JDU7Rtks2iCU14j21GXQ3IOm43WFUDssBd9HQGQdy9bXjUgHgj3nI3DgWvIdisP8PgQlu8sk5Z2HdbVxXvtjiYQRCf77HSRQKwUnt8M4PA6FTUrTjIIPAQFsnbE7dz6CkNeQxIqgbEEFgP7X6PioOilYWz1/8ALfdYjGDuvltyCB2EZ3hJXihFxzyQrz9IQTDBIkwsvvBpAiCM4ibrpeulCMEFY1DnQ5SVEBdzt+1C87vFtJhRqnYRmt4vNsS4hc+zvu717W1rygPVOnQbWSOm2Fi4kAD4rt+NUUy+vVq9p4Xwoo99l5Ij0sJOhArGaN4LL2FAfNMifVG1Fsbu9XvVYbRGYx7H+xZegu6SCuhhbK4MCPdPMIzNlQExbveGqs6ACCN8s+pwh7LK5C28u14E1hBoE0ixo9XwDE/az5IBMTeyEEixLumybrxrjbHbwEWAGbv6KmdAzGU7NWZAzGOPsyijRID32AgWn3HynT2eQajES4l8vBOfXZ5lPBnj7dRZPYXibrNzkcVfpiC0SK687Yh5BFrE8hO6Our5m7jeh4QunfHhd9kYLxYPLxzegIUL/l1jOPdbdLFwngvV63fP8xKUdfsB82ZCH94iBrmf0vl9N1n5nXKxZOYWWtTvhK61Tj1//U5ILfY6eyM6ECzhkrCw5sr+JuzicYWXdUX3u8WvmgSPsxB8Cut3Hicwo/sJKaGwEA906XeWkRUmzCxoF8VAT78v5JzSuX/30jQeVniBhf3OUxGyvbwHfIaQhc72d16OQniXBMaOB/yDZ9jxGD8Psq1PPUPhZZYWsuR3BoW33I1SZJTBEl4tZImh8LvwaveHCOcoO2O0rW95PspOUXdvku/yuNZu5+//nYIgtMlh1E5QTEnDWK/dL9LvlKP2mz4EfkDgEWAZyooJfyjHEhbxaLbc+CJR/S6UMNEVGAs4adYObYlBJo8YbW/td9aIgkhb7wVFiglCnr0QVyix+0T8PSg++uylwGW+u8+h+yl4VrxnMJWFq41qvxsPK4hJexm/EExIsxc6UFYMFwrFG3QTYy8a2nPoT+DXqPgdH60zgqb3DSEpBV40tL8ZI360a2/vx+/zPZTP2HY/jmfatFV7094j5KU45zjRAO0Whe0Zc0Wj834hMhp1Fkjv573Iel6x341TptA6aq8/SkHEZ4RisfRuFI+zwueDLPaGUO7FHJ6oxVUfAqNgiRZx628UQyLgFFIKgNC55N5jgez3k/kW4TzOWjoWWp0hcGDvYFllR87fJR4YAinYvXgHynEqjLWace+eBPcJPSQKTnrxnP7Zi9DKnLXFdpnFOJz04hkI9DkW9CIgpzBbnAv7zrGYe7Wvvsn6493JU3QU0y9K2zPoxeDttge/844ElqfZS8RR6rjfGRcLfFGLomdX+472ZAB/I9jWHYsA9zulMpYNlf3OO1Gq06hZi0pwnEpOLvB/x/KKc1kQYXhoWDkAACAASURBVAyrtjvgygkLQWqZ4sOUyYJdGLGwdIz2jDXJhmMWRNyy59aSCFXE+6xVFlD8q6Am3bYHqnDpFsnVYSKmhZ3UJVe+zDUGbh0D6+nrGf8vA+Pva8XNBUGFRBGIN7FukgnZbvTy6Fw7mu15KcI4Sun+7RQvTEVXwrrroPatGP8ykeKhg3e0LdfYhXDtd2i/hpgZU92/m9gITGnW3XorwUERRARLL0YGjb1r11hCLUpyhrp+pwwyoO1NQS9W2Jh3Zx9rrp5VfSLeCWfUKTyz27QpjVBKNLDbFYTzkjwykLsvyLspJRldIyEkQ7Pdm0/W0YXH5vmLlhhH4bWIaHeN/mGFQkKqrsHCZokJvLAH4VcQMJnlFDPXacOkaSQC0/QyTDHWxylawio8IPA0fOHG9aFqf0AejbAYG2Hy/i6ZImNh6XeLrtCMkmLujoVg+xurWlKgNLcwTAzc4pmCKTLxftuouiwJa7bHBKg3EBb02piYZTN3TNgzFgkGemzfYfRgRDDKYrdQ0jutm1jX3ccRjNxzxtXuOELEoxPsKtVoRugkPnijVXp0YWROevFMEgcUs2RJTSMYMtmmGmi8FrVvciGsbc1X9si/d/+R+Vif8QBLL3M2Rvzc3xkeCmOuJXrQzlqXIbOGbd9O57JQgN3fUpcVtKGcLeDRSQRAUXdD178acPlhGsUjFAf7WKcUseYtNgmtBboQIHh4qTwfUmjrSLQaErh3Ydf1RRIyiXVr4xP8mQXaDUNhqSiKBXrHCyAKy4GR262D9TAf3qsdZqVlvWMPxawHrOwYgc+1hwCwrrJGyrKWN8c89xbyyRxRetaZJ6rFEaElPBSo3q+UnTejpNssvP0dFH+LX6GUIRBYxSyr0AX9WFyJlBImYcyk59GnbassLyHgiWttRHF4JOuC7Rxf/YqAGX/ZzdK6PC35KXSsQCoMtPbCMxfjyFtTWrxrXWCdyou5d/eGE1ryo/4RpqqWoebISNbMoX0v+LxFwYrEeEqxCr/Q2vt59N1gxpiqraEX+cgw/7sJYizFkG/evHd9n7g2k2RlWO/6GEnl0n6DiLEGzgpjrivGUhDCU1cQxJStwFyQ6+AAMVZWxWJ+u6Sz2JRvN9BUmSekxm/dEmPbOprV4mWMj3CZQwfgBHlhDXPhxh40BPP8QxhdhAyhjWePZWjbAAtonFLArDfFohiLLo6xPCZLHOw8xlKQNTQxlkdfQxNjGYHdGMWq8igEKkOzR1BQeN+icBVsealFNFA6UQIvR9gzNDUQZJy2fuU7YaLWK9Ywj+DteS5tp+CBGCM87MCmTkjO0LTRqwRNnri2T8a3hobhIeQ8yBZHa3NEXsl3hkZW0PjIeYZGyPi/hCdBZ9UrhLECBk6TF1S43RItuhAlJGgbdlZxUgRCgikd4VUjOOuQhTkLf7g+i9TdB5AivLelfyvmJeiLyk0REF24Yp1CcbZB3kLVQwxj+Fb6hRbCGR5kFSdBF5JWIFxF2AbMKQI6EuZgLB3LTMl2Pw4mez+LiEbtH0kR2lrbPmqKQEjcl+KsInSKLA9NwIO49L4QDhVk8ZLi8NDmzqOy8gtaZGkZQcZ0ERBhrNCCV65gGwixTuzeu4qwnSnbwMZj4Udrn22ruvuUeAEewji8p/RwoFjLBeur6EimGQ4GKw/Nk4aNA+9h8NHr1QeOgkhRGtBiqbajepgjrjaPwOIXalASVlixy/qENsvkmOAK7iqOdB2FpMUsd+uHUKW+n8dZj7DfX4wXGIT0o++vIqSI1hUruJhrXWHdRMgQkTdYrFiCi+EpIk9CyFjO/f4qwn4/j0Ah9vuEpA6RwiKM8f0V3FWcGvB5RmiGV6sI+/1t1rzfDwLDcOz3t7fyfn+3FPR966Y8Ah6ux0kRGNk8znZKLDTz/TwCwU0RQ2wkuKs4PILCMcHdpt55BAqx+3z8P0WgIO2HeXmEt9Byvx+0iUKsIgqh/2wXTdvDtS2eBJIlFwrIhqwFf5Xi38CGwgSCQyEWrr5Qa8IqDhePrgUPFs1rBfoTyrFuLC9hzIJvW/uwQZTz/USgN4IEhdiNUoScxeGlFqa/+y7yYBal2xIzxdnesZ2MpFq7iOj1YNucu5auftvjFhbG30lVnY7rGZZ5N2G1/RXts+DrwXw/C95W40CeQV+CaVgTtHmLQDIU6EEQdyNdO/bwZ/ejMG7eITmRBbcWDMW8R0OsB1ukuFAuMONa8FWc3YfD0DDqsoJtiFIUzIOJGhaOby0osWANGrZvPRjZDgO3O2dfINKzq0mCayGnAMgTbBfw3ReyB5zscQMruAsPT3HEoTS8NC5FYCHErbWvF+vXDZ3wB46zuC1mX0VcwW1NlbBhEgHeYwYKPWTdjKUdcQkuIVmAo9iaUAljel9QEJklStrZjqs4qwhrQSkwIyQtGdiPJV9FSHDdu/DyBJcR2WRDisMKBhrc8zBWEXdrNWFDD99ZwV1FSHB5L0IWXi/FIZALRecVWXCeTjTgvbv3olCSIu6REauIgTuFasJd75ANDAQpk7W7NEUyZEuaGV9Le7cXiFIsqrgNZt4fmJIiWfeSw1ea/FQQL+M1FJO2eXSCrvJZynM9joHKZLG09TgV7mxMn8eRvXhvDjwH7WDqgv5YeUJKuBccl8cxEckFVh9Eo9BjPUIeR8yZR6J8eRxKtopAWFkcFnD3POdxKPUecoohGMczImj1n20WbU3FI6Q4QqBVhLrrCwU2ps/jCG9WERJ0sJEFQ7rPMwRzQYOtmYQ9rDJLS3GMl/XemD6PI8tjjVkaP4/jt93qmuJYo+xe8DbMWXMKFSt6FvpQDPIhRFrFKblAEfI4VfU7PTiLz4As2juPQ1ZOeD164N2CRFMcBoWRCEyZx/Hb35wKwm2ZnNQgxpfL9jJEErtv/1PpQxkHz0mzuRRjDAijWJqKQKFExZLL2NCUFsMWibWhbF+Cd7BOYbIoLoKzNr5Vpdh7KScQY4Uq32HNWOdlbF1RCOUytnYz8urbHaM1DmGOsRUeCTVa7Rnv5i+tacx7LLSYmEWVtBD7ujI0LNmmU1vjEHDrjc5rz9CgFwWNsXlUCikcLp3Ki0mZCod44s5kZ2h8z9/CONU3i9HYvd0ZGgK5XfQzNDJG6F86Fb3RjyXedjutCckSGQuJwGial8wfQ+vKQysV7PaGDI3xbRP11lg8A4Wt+p+hIQvoVdNwMiTKwFvzqIjtHs9IKv3+qSAGLZ4VMmwzY3GfjBNh3fOqCTSrgLA+1EX7KBVtDHrScQgE3MeDmAhbpNjE8osGtbBlgeSmhV9huxSsaqu5lX+C2xECC3aj5L4pI9NeBfN2L8W2UK8gR8l5JZZmT09lBBCRcUCjAIsyMzyftZn5dYnHxcVi2wXqEQBexr1bwBQ2YRbvF/Qk9CzLj555J+9TEbcw327m7fugqBSqartkB6FhkZdehI6llpms3mD8fsNvhbNqHDI9xugffM2IWdjKQvoeoQqdUFsjxoHxqHMkIwA3xyhS1i6eqeLg8o5X5FVOelnb+h3IkPd2hSomV/4WOqH2tNbS5LdumO2HATEx/i7LigqYr6YNeyEWARFK7X4O0BJWgXfZrooyNjwDJi6kg1WDszpRukE6YHlYGBcisnaEo8Kj39VCCJR/tpIfBIaVX1gAYZXSLYvWvAgcCxkkpd8bo+fqAOhvMmus9jZnFpJ4r3/nKd1r7UJAjHEhHcJQtOHlll7iZ4Ktak+Juli1OrUvehm9eBLCFPqXsEpbW78spIMnYv1YwkW9En5CekI6GDSVeONYHBMDJIzhAReRTfAYQnKxyGh8Qy8GLqUUy/OSjOwa1CAwvNnCS3huRoYR4Om7KCiPS4EWJ8crohfDuoBEv1MC67NAruhF+RSlV/mMVyKGQVhESBAYc/y7U0EMjKX0shMhyfoKXxZ1S2C49N2z4R0IQ2BO4CLCiXNPdK3QhdU+gXisot8WYu79H4EoWf0lsHtrd3mC3Hgn8e3u+3C/cIIgbD9hvzMSDMcJCrTYtjA8kaMUI28Xw3lnnvEEKCZ4uyfGM+hFQDqzvPewhhjf3pF+J3RCvqUXT8ByU4ITuEhhT+CmUMQYF2fn/UJCYxHK7cWj8fAnKJCgodf2L/aciAD/Qxr0LmNBl0WB8xws/O4hcj86Uvptaet3XgRfT7rwIsa4GEH3o5exbG9kcsjwmuf/PCnIMf/7v28UaIvoJcj3UWBh+N/3xG/hXVdBfguZcof020OBU0HEumLkc4+GiiwX+joz4e2q+7ssyF5cGVTnxtj+ruCnoNTWzp7hKsWYuzGKCxUfW9fshizj4+ZPV+kdfltXaXziWlmUvYQKUn5lM/qbOFRK8txvYo1iEd8xce7n+s3R+DYkEHLKupzhhlARTdViuiz4rQPO8FSWSHx87rUQW1sfnZuMhLLCxKWfkC0ebEgsbrew3l2gxiOM8b3dFWl8Qo0WwY3bYr8eUktX8b3Ex7lpyjtkjHa/jnqW9cMZguMv/uzaxzfMUULFWmfp9zQ+tDPH7bDvGesy4d65z0iYBRWydDI+MvVPp4LI98u8EKCIZTupQg3B6VRTHxSnWoz628aChMbCjFIlbKqr8tMYV9sc78B0Alyar8kTGvUC8WEH6fib9YjU5C7ygRKNu7aUvQMDxMGEYYXQ4tGcLKJTVvG8jIm08cKdERUTjW+PgpAZsijGhGWERbnUowRF+yQIPGMhJb5bOjHXAppi7/5677P28L12EsqUiasVbb27S/LCmsscA1P6m4weyIe07B654D4LZYqSwHakgHXLwsutOfHn3PfjfQyBLFz8ZTAoGF7sOR+MnPcQ+O1dILFBxmTSdm++xbvxUJQMI1lCb8qx2TZrPGsxyZPdZ4Oe1p1h8dDDfNECbGnPG7GuZER9dzdoURhJon95gppI28qktH21dBhl2E3wXpLSbDaFFZd9MMisN0J7D8008I4TsyjDGJPdfQuyEYRNzrv0cR3xCKt0Ywv9YOkKirsZn6ISMJmt9j603wJBLV47XqDu7Biz52BYqALDEb7dz01RCeyOL6vKYEh/56FCC/Mi2xSg453RtR5WUtEyUeammNh5KHWJb3x5ETyQNMDkFUxjQz9CGP1k5Qgko8AYlBCpXxc67n4g45de7rx7gkZRKYwEBoubYDKc/qE4+FxWUDpYStZvu++dohojQ1W6W8KEPLh/95nUN8w4d/+N+fHUjETwdwZYtksdSgE0tC4aM3adHVkWjrGU9cObPWrOvMngH6+CgBLL4CD4YuttbFG3aG967rkKLU9Tm/rQvhRkmwV3OKf0mzCjtGL4GdkbgunbteVRH9mGbHL/QI3c5J5cS4gxXKaC9Wi3WeA1hKq4GaiPx9tu5RUCCbDiVZkawoR47hdqSQm6B1CP0rF+NYarbuOebUBmfCwoBrG+7V8XshEoBqKaUyA6z+xxCRXeGAkCVOaNMhoXD2k+xl6bIiHPQi7a6KU+QxGgBlz4S9hY01DXfrfdgMAJmeq6iMYEVSV8u7fzYsI/Qr6oB8ZWCMNQtqGrfTmF0HXgb2OVMH735VBC4Sn6bvcVwFZGGCi2dzDU5I5i7vER+MfQkc+F3FNSyosGHVZa1xXz+xUPUs9dxZ7t2FfoQgs731uIw00aBGtucoQmNKT6B+aUX64ZNAXZ/R9BVIQVhI279PcOl2SJTZowsfYmSakITHsCWAPCJ92sVoAYGErI5PO3Z22ntxIoQla9IDAcLxFsfLFWC8bk1j2nTiAVzqgIVzqLwvcQvRb/6g+eISBhvLh695vbAjrdI4RiQMIEEdaaY28XwYVobLPtBUtSGALJG7VtQQwulS8EdqFpjemsIdCZgfR94fb28K2QLLpA3+pTNenebobbDHrBhgtOtH4zD1ed8BkY/G+bd71/KbR6BrrlDa1Ho6/nhNWUhkIZX/ytWbiwHT1EBLVDYpy2+bg5SV3z/P+3HqSWjQSwJsQLqW4DDXdeSOK37cBOExXwuLaFt7chhXcINrCwbNZPhZWSLtixdvqUllWwWGbRaoYsTOpca8oqVGFBqnz7rY08Fnm1z+QhFrPF81Aeil93xoVBE3jrKMITuJAl3QbTwiLzp7A1ZSYkKs8WthRGYZFFrdJMEFjFIBALKFyMVE2tOymJEtdpUlIgD23s28N4G10TUvWEToviCUNQ86zqOQSugmsneplTIcdC4PecmFrWEtxAi7tlYrcjbC/lNV54bB48Ua1frW061qGWsYxwx4IbM0Pd8dlBpRjcPa+GgvCoIpDORWHYeD7hGYOL3jzj9nT+z1WQbcOPmISWdhFok12UKu32NzHj7hfZruuEkBdhZTv9Z6HQhDgszR6s4zkhnRh9N2stGpdAF9O7x0Ju4dSY3IlFuz9jjxfAbHOj0CwTZliss5gsNeEliJjWGgBUg0AbH2+X1eONQtNCCNRcm7VqX8trA87bIrSDcli53Y+xXeh5LYt3IWUtYWUI0VhIQUjwhfK2BhAmURKhV0jigIuB8HhZIRUvwkjVx7ft0Wi52xpaA9g4hZdCP4ItlCVsMFi1phUh+K5Q0X0EEp9aA9gDRKA9awydh1IWszUQgTcnC/Y2PO1mvbYaE2hKH/aKcRdJ4Gm0rBGgxfluCyjkNL7d3tGOQuHha0+6S6zJArbYCVTGXe3OPsQgPCbGrXum5gZcNktI2FmXeqeyBibZQr6u3BhcS03vzGXvmResBcFHhD0Bqo09JryoW3EzxVhYflgc7hcBKSXrUg9X38uqo0XdN8Sktfa05unIuIX2d9add/GaZVnayGPhHBhyW/DvfpTQz8bQ+g/D6xUgBBN/1xO4LuWMQC1GrU06r1EIFUbL+ISNaGeMZak6bkK8HfgQ3dpHscdXhDbmmSlZ66U2zDEuvCNeueqWzmsIf4xLyMaQob37w0ThCaUiRwxJ9CtkMy9jtJB/P5JgTo4KGU4GfW93PjK0DCIatZ/J+HIEPK3lQ7sH3U+hZRvr7PinKcgepeYl4WQoCCEpG9BeBItqmieUoFwBzTqPwTtkj2g9Iu0xVwTNotogWJFy3llg/25coUi5bZaypgeYRRkwn3dqUZ3V4CZ5QN+uawnm7F50AsdqIsj23DU+WRTrJ7Fsi2rCY/FtfDWICB4uNJQ37yQnXsv91kKEvlN1WX9CUZJAuFOTcIqyXd8ZnMa32wCMD50J+7YSVQcxVzwpFdwWVl6FlQysSDjCmwnDwtGZNzqrbRkn4apZOeHNA+Jv4EhGc/egd56K7wlpAzASXh5CWNr+9g4PRR+L9tZtQh+CzEMuwpvhMT7K1KK6pum8555eVfZVbWvR0BSCAS25USodjsy6hPGod8JLEGV7uCyWoXpBCuOBbZtC8LgscWTnVSAWwSstW9ouGLdwzSDqXRu8nYC6J9AiIWfhKdbrjOo3RZF1MS6gxuoFpY15kE3Luk8Ma52waFHjQ1ypvOoZhYyEDROrFxQyEngKEUjQ+oACym60J9wCMwHjIcIvFTISbIIWro01NR808u4u4+PS0aPxFTISWmFSzdgKGQnAdgMRzppHrXe8u7Y4FH2bYBQyen7BmkLFGpNvvQBvjU/IWNrYGo1XwLPtKVzIaB6LwhaVuE9oXctRa6DaB5HDDHEhIxkzz4p76kmsPm+1admaWhtz8se4iDwYqO1tLFSkMELHRT2bHxlhhN8buFMQgsnSc+O1ZMRs+WEeZAt7FIcQSPXWBgYjWESuugbJMV4oQdi3sEcIeA2hzRYeWQQxqr9tdZ51syAVW5b/Z8Hb+LP5fxMT2pnoFvZYeArBQm+TaaEaK7v1CZkYTDt7uBJ04yUsW12WGk1wskbCAcIgdDwLj7yv8W1hj0XkZb1rK+iMi3XQFvYojpid59vCHn6w8mi+QMMKj/5eYa/CI+u79PM+xs/42hqAl9ZdeMhIbGGP4OGNOYYoqCeVJM2isCkO/pjfnncfStharz0ZFJfBIiurqJIbxkX+rH+6eFUJDAq7KAveH70Yy5DGvBL+iQTy+N5DYXhxXvkd3UxBPuprK3ZnPRd+7UUElSKc0JC64S00xEQp34mMtUD0W427vJfQs2YnipQV4n6345/7WSHe54SGUHTWdKENxoEYBGuhISw8Bp/QC+ENQu/4WBuL64qLMQcDCPcKjr8hNiE5+9KyfhIEOz6WkjAZ3/YuFjJZqBLEvRgT31vohfFR4hU+z1iIhzbYdxif8Gi7N/q7dYtQ6oReGF/Zod5jfAwjY7CX8IuMbONuRhd/O9K5+xkua5QT3sQYC0EXWu8Z72DUl05CN0mBRSS4l2Lgzzk+UYe5/MbxXbDiwdn7v5cCS4GrIFceLgW+QYGrIFc8LgWuglwZuBT4HAV4EJkLacY9OEd6F5zkxNSrkMp01RmjxbV3LKza79JwUsfnVlSLPQvg/Z5EgWzXuc9D1kPxcRe0Fntla3bWFnowR+e5Dxb4FrT7PRVzNYxto+9dsiSSB5uAsPiVgDjPvFBUqjnyjkOaWhZskxXmJ7uzp2h5RrLC2Hb7qe/Vpmjfq46jSGhhvZeCq8zQLlrbT99xaO4He5GQUKjdxakslmwWdMBeT3xS1JPsOBMmMm0yjCsXCo/ouVlD75fxk54/D7HxPQXKPahJggYtTtkiK4qAu0cH3dR5zntlt/D73KdibFLPpxwCodax/lUHgXGRM+54XZOQWq2JVjfL+HSAzTYFCNtCuDcDpaKqgEhAO3ODIsnjK/7smYcESqZJKrDu8rIPsimEogKSsYFGyIzJiQfJR5wITghK6XVOtjrCHmDje7InmNKeadVYOXKZoT2wVNZK3UOxMgWW1mxfiVRkV3s80Gz3wMuxg5pgVnUVdJFxUxfZ80TMi7LLBJWhQwupakK+jS2MiaLiV+lh9SLCTin9LWWX+WJwFE+X9lK66Kd2VL2mGodUsrpPlzFIg286mhDLhHlvTbjdL1OE31XtewcDRjZkClN2GSupfXWcbX4hsyUlLTVewba2UsCxe8Sa4iI+ocM2ofA9BgF/y2AyYmhODjddTLnIvUzeS6Fag6hsIx5i+k0VE7MJW/UEEyYMLADG5BlYJB/B7BC2wbbVEmh6m56k/lgJitT+j+DtiL8V4wo6Cop7qCOrrdjo9yrrLAdGKtypyrZpX5GN8CB++fQKhLzmHissN04Z1XS2QOh7ik8q66x1lp+Vpqjo08YriqFWQAD9zQWgiBkUD9GrWktJ8iiKmxW9WGg08o/f2mSE9gSfAKpnlPqksIp7BLHThoHyElR8Tak79JPi1d3DN9BdGhTtSmGrCUhR8xYEuc1zFDYwYnUwfEALgkxxOiVWPUvK2biq4IPdoC9FgIAIto9nnlMbYgwYuKAleM2wpNSBWTszvTQ13lFyafTmH/ydgQ4tjid4T5HIIZlztU3AmN4r7ynINgGmaSbNUu955+1rIKyEhoXc5sTcq49xe4o+XJeBLbzddxQD5fVZCjUW4ZLwQe0CQblrl1qBfDegmwIcb8F6YSiCqy+0FwPREch8CHdN1jrTm+CqYbiHp8QE7tW7wxARXkrG0qqLsPrtH1EgVOWt8GWsQjF1AKEU3FTHTqtpeJ4XEjrV8Y9BwdQq0cG4KWatgzpAyDMUJwPgfYRX7YfRoWTtW2gTWwd3UjzCJ1TZfTOhW4VCYbXqKcyAFQmgPQ9EMCkoZeVxeSN0pTBo3wayulsW4qpeE26yg5eLmmaZGQHeBk3z1MJXRgCPO1CJV6HIFHs7Tipa4h1edN4544c+5KIG6JSMwuGB8FM9SQ3FxTAJ09DVb0JRXsUcfYtBfO3+TEEMTpyGWQuXZn3CvMRQoQJGFU60scdEagoXvh4hMIwSbI9fhAYJoQAx1AQxX+GJ0MVQCsXlU7rtVg7TQ7gxy3+z0qxse1lMFrFZEZYNwzBAoYrFp6yhjIUJXLgqazvsCAeGEnguPhCeZ9AFzYzLGISc2+R7DQ6lZ7HQgqUW7+9+mvbhMDgxVEV4DU4MJVAZnBjKkm/Hc8YgSDnFhSsiHOjMuPmNYUKT0MjtrKNs2wWdMYHragNcmDUemsERggU+NCfjQzO06KCbRccGgjVemChCHhaNYSNTATUXdo53hF94GmbPWoHBIcydHFVfNLJEJtoH4hlyQRa2FzDlBj5lcIzHf5NjRv51wFAKshNqhxkX2YQQtA08OyGDE5adOHoLa+EWJjchGivsOCckzgSb940mBJdjQp7ZCRmDOHknxCVuE+MQpxSKZUF0Sq6ajGltsAqjw1JiTq02Ld7hsHjRPb4BMdubL/5FB+smSsfSL+yad+SmPbPHGLSvA3MD5+0+GyFRHR3N0XpEGBiIUahBkXiaWrOiPUMQaHOPcLC+oZAMCzqaK6Fn7f23+RirMLm9GeBFfiNsPADe8KTmgj9CFR4n7BIPw9p37noHpWZwz+MVMrjGS3mFZxnc3fawBrfzPihjBnd7Q6/BDUVOftbgEnr8Mq8MrjVqzcjX4LbT9b9SkHWJexJSLlFosmjLXCKPEUNziazSolJziSxA8OJ1iburbF0ihnYISxZUWBNDeRZrJO4fs03clQW1XhAqUHIZJAQTWrg/MCQmIIzFLxog7lrQNlKJx9v7zprtyUrB4ym+eROiDA76YWihWQbH3LyTB12DI8xj7YVHnURrIev+QHjxx7vQh2BnQVnr3Q2awSGUedAMDkPQxjN04+mEGjzm9k4WIgmd14Nabwrx8CUP6h08Jzqx4N5HsH3H/QzIhuzuoaAEtJDdupRRyLgWsmdwGNsN2dvXEsqXYFMya+AzZM/goFUhewZHOLUhO9qb779toZDHIMy0KhBciyovFCLUw7ZFlbiVZXa1qOLyWa3AeC2quHdCWxrW+zrKrKYKLap4AbFgKTshCsFu3bOLKmNiNeuoaD3CAxkHS9kC02/CIsJad5HOShRPW3OVKcE4c5QogGVysTq55LZ++t2YuGa0k9YWA8OVyaoRv+Ud8AAAHJlJREFUWMopHHHxTDJg1lwEPpxWm5uW9uglZOGhKXFZqnb4eb6zIHlA369Pcl1m0ACmisISss7eI6jtHykuZwB5+Do2tg2BoPESxtZim5IJOy2s8SoULm+Dv+6V1CjpQxEtstGixTbjQcnIyiZ9KDxl4vVK+nRcAwO7SR8GyZwZoZI+bb+QmNmkT0sHMrhJHwkpMur31nztSP2dVZDScgizbXJYFesFIUenqJaWQ6DtsUqguTETFC4kyCz52TaIQLc43/afCEyYufdqCbyD8bGI257F93gjFqpOGlLWBJPl3fQwgvkeYtZxRDhhoYa4nVlozJhHefxt24EKLwiRsCDFIwiE1TaATYkSWDEy5SizQxiERL5nnF2yL2gqXKsxNN60ZrF+ixa+Iblg0b9HOdt0ZI2AFhkhBo7wCS+2cTWlFqKYTzUN9SXPseYEaL9nb4f0+7Z1NSfvpXi1Y7WGEwYbW8kPc6RAsp+UMuBqDSGEzFs2QIv24izwUhQjZDSPygbWtowsw3aWDdDYu+qgg7+MjLDrLBsIIclgZQO0eKXYV0Gk+Xy800ljHgGkiSdqVhzMxZ2FFl7gRLZyowa6CNGPCnCEQZFJXLwXIvpeNQ5/Y+28+0S7sgSIdhYYZUXOvq08AyvYSbB90/e47i1c+R6hS+C7lwJ77xbKEBmjzyZy4m7KmzXvHbwFui3aWOjHC560pyRosb128VKq/ul7LPj26yWcrDcPtjSqkLiFUiEnWpyN9hQYOxJ6+cTqG8NZePaOs2hIMK3n9nu8Lwt+fo+CSSWfjfPMGf/PQjAl5132Elrj3cohPhnzWaR+NeO+WKyDgvd/LwWWAldBrjxcCnyDAldBrnhcClwFuTJwKfA5ClwP8jm63ae+CAWugnwRRt9pfo4CqyDSWlJ+Z7qzyuh+QQpNFXVTkv4ujXo2aHjaVwD7pNp53isVKD177jdRIzjTl1K5529S1dKo594GhaDzCDZ1ACnFsymA3Lr37tzgjKSCy7+bq2fN9zw2TiUcPETOfi/1kLNhgbSjse5eDs+cc/sohSvt/JTOlK5XDAxa753SpOAg59F65itFvWlSaXZYtt2/4ltSqmcKn9x49omO0q+bRpbWVXRe2kqzKg2cKVl1IrUmKeouhVjzPWmOD2pG+y3PGK9a1pYGnmTUfI2tQnHf+9sURK1DUUaVF2F6IcCY6qf8dZB1VVTFLt0T3/sHvYG8CJLCUxutTJJgyjvvEQlqLQal/N9+E5Vc+X3KoTDVpTiIAQSsYqCqp2IZIVRA7EIktQMbkVS7XWAWkAEqsB3YQrj9P5wUsGUH7yhCqnOo2VSNlntXFVc4q6ruvarGagkEvH0wahYKi+Aje3iloiEaK5g1X0VERS5M3fY9ilVQwltUIxTGRvH2jBG1AnT0/ZiroMsouVfRsEvxDuAU8FDtwQWXpQag0BfKmJHxLkVU/O3QJFV5hVb1qWD4cFeKb+gZPMR7FWUpju0GFfvUTCgiuYGcqBAJckJ5Gcsa7CnGwsahw3sTtzckByVXIE7GQgmopWwBkBJRKFCoDGZNx9WEyEiXe8kNZEj7ivDkz1OQsC6qjQTSxxE+nBHMUs3SCIZCF+GoMyLFwnw4INXLSvZQqQozBkMYYGUQjmKo8C6mqTb3CGoiKqe+STAoJ4Gral8jZpVkygSjEwaH0C+WiFKZbF0fKT8Fo7yKdYEtEYu1UQFWmGufAMGBDiA4sFJVnllMhUAGoI07qrk8DWMArg9CEgweIzGgija0grEpdLoXndCUcIHP2LcR1KLu8uhIcEAu0AP4koAyalWSYZnwgqXnzQi4cXbAJ0VtO4DxeR/BJLQ8GSFTMGTU6uaPNngO2oIXbUlgfBgDXgB2KSiSqjsaU5D6qoUwJrSMEyCoSKKtCKr00YZsiGQUYDtnvf0a3ssI+LaLzFEAhs47eEiIc99j2BdDGOgRj+HYeCfGx5zJJvrXD0zh8O9TEO7YH0wmnL5KOeaBUSB2LwzeLERqI4sBY0b9W9twRChZPJNCDMJUd3QKA4/VRiY7+1TRF/7uXpYQMA/xOwSFgLAuHQaPaQjFSqq08lD1q6LQCA9+InQypnrjgocgKuElZCGNoZHr3k4heEyWi0UlaNx0AgyK4/2MCQtJaAkvIQJZweQwSIHrAA7BdtCMgocZSuBAdQh2ey7MKwPRwTXBwY0NHVXH0ZjxwBv0MDbQFV4NfXlY9CU0mtqZJ55vL2N/ZyQpBCFDc+M0Jv9NmdoYBZZEgKEi0AV9KFrHFxgLTJ5xoDslFtryCugEPZAA+x6oCi9HcWHEGFDjIyu8HfnwDqFfCi2MZKAZsjB5nmXQ0IbyeK//p8TuNS/GkaHuWA0KayOXKAjdOYW/oCCsY+36TwKDIiBGBIavQpCTwKFUCV4EJgCI494lMIbBvRhMBDb4DrRZAhMoBOHWIzBwZNZzCbzd6SMwS27CLOYSWBwc1isCG2sWMwJTQFaQJ1sCZ+EobQQ2d4JF8N4J/EYPDEUjwoWGPAcBZ4SEbcIqVnvPqYBp8k6hCAMD6MiCYy5Ea2fWMwjGyDuZawaunYVCozVwwf2FSxm4Pfpgu8CzuEJZ/2Tgan3qe2vgCJ/vr4GrRzEPmIELTEju1sAF+uS9M3CUqQ1ya+DahsCIZODIBKPGWK2B41GhpnmuDFyta0U6a+CSN7x4GTgKwr2wcKFvc9FcTGjYXLSJcnXt785FE3oxtbVCLhpjO9AmF80j0dr2VYuRYXoIHwvXwZ9ctHCifrqeXxdN4DA9F81zUYJi+QQY4NBaguXMRRMGvwemy0UTQLG1MCoXDQDYORnGkIvmGayJCEUuWlzP2hWfo5/wELPMUSjHWBA2Mb6Ytxam6MgCCvHafgvNyuWjjXCj48541M7tC+Rns5hFNIEvRLYu6PCbM0QmWMZaiMwbM1p5+EJkSooXIoRCZAZK6GJuGyLXtJogU05j5incJ2TfEBkd8YiSFSL7pqSFhfmGyBQGzaINL4F/BNg3ACZ5Chd5YdwYwEJkBsJ/nyFyB+9k8D3f/iYRxStEpiDiVZDmAHiIQdAQsVN+PCxG8xtBLBPCKmMShGQxsLULgRSS8AahXrlgwkRjQ+R25p3BG1QgMh5LMsCEWRlXizwAPRa0rEsHahKyYmDhEoayUhS3iwVHLAwOPu67hB2hd5Hnfawdw1EjCYw3D+55F8AWeZhKyNurT7HQB21aABsHhvOulLqGEd5pHIvQFbbw4GhDYQP0mZf1kzHVw5jyoxPPRRBLsqAz7ycELcliDUhhJEM2yeJ53o+RCrAaxN/aZJMs5MUiHj1LOpgvpbYIX1QzWTCXPbuQwJMz898mDTwoOvY39AKdFymIOEqyWPNYTEuubJKFB7HAX9p4n3vJyyZZyBgHwICVZPF3NBWGvZIsFIQlWzSl303WxDqp1W/cpwXn2WsW4YRKm0pjvXwgwfI8C8dCvLdUeZNaVtLgafReFqjWRou8JOwUdVvqmAPhOo8O5hWtMbZNDqZS0hPR+1G6lSIi4KZAWc3zW+ZrbGd6+Sm1SwjrBLLzNQeeZdHDFJTB2eO3KQzDcyKYWXa0OtPLlI9V34vSyNQtHf39aW74wOLvuOz9Ee49oajR62ybZG5n/2O0PXvmoiPjdh4V/lRqQEf3Z2SaHyOGP5tK5sHJ8qbpKS2+n3NgmIWZr/TyLRQeknP/91JgKXAV5MrDpcA3KHAV5IrHpcBVkCsDlwKfo8D1IJ+j233qi1DgKsgXYfSd5ucocBXkc3S7T30RClwF+SKMvtP8HAWeFESxyO9nAQU0QBV3LwUcFWkAsy4QBsWes32QCiXw4V5K++Ac+7yKOUjK2SJGxRxsYAuSimC+s4U0xUywBdXevYwdrGD3DEABqOzvHhiVVxX17dXlPWARoCH7vKKjQmTQevcpoqnuBg1pDJDHgJNb+FQRV8DaM0202VFdPvevGD8abgFMJVhVuW0AvuV5lfuqzn0f7UBHdu+J56EZtjCncAxICJy4FziLKvueyQHaomC3hVPzB2zdfmLeA3mAV1t8VvkHv1lakT2V7e235nmQFMXGkBl+U/GGPTv32eBTnSibg+cVYlfWFBBV6c/DP8GTXqhegwGaC/phwoQIhgpsoz0GhFVVGjyh8xQwEXFUrAmKi3ATLM+DLqiquvpN5bbjFMASNGCD11HZ7aB5QDSToHhVvFWC/V1VuS6F4Aqeo4wqy76pOqp6D8Dn2+0ZMBYIWgwJJg0tACwIxmH8HWKjUg/LAzGQklBO1WFogo5AUIXFdGhkTIrwvg8WoRLbXgjGxdgIpO+6YInQgoDCdrXhCJbKO4wXL1wMC+gO0GeQDzAQSoQulKc9HgwbOAtFqNEbgcUbtGJ8XICABB5cA32DGsHbGYsqdfg8uDVbIaBig+7Ab0HrgtKQjyrlMEygOMZb10a4OhAQsuIdLpAfeDXK7VlgThfoE17Und1vAIiMGdRFKF6KjMfmil4ZRMpFzvy9vUJoZgyayZEbtMUPtMZvc2gvim0I/gam9NcUxA9uQhhWwz4MRMM0zDQxmCwfAP3wGyuixI/YiOADUL8YaW8Gi4gpJhbwr52FNS82OALG2kLisiKEn0XELO8ieIiCkQQKEVkGFh9YkVUGpye8rCvsEw8CG0UoPc9KICC8EuWDJeM1vJPimANiEiZzBBakGLXT9z5YHr/7Pi9Qd3JKTHDsiTAW0HYKj44EBUyDUmMiY2Bc3gvR69/o6f0UB8gRBg7N0IhVTpjBQghmqFhwnfhGGFI2oFJ8Q2tGAu1d8a1veg8LD6LP+4ZyZXBEBaw6rwh2wWMSZGBOXgiYkzCiL6PJkMBeUSIo2PgGb2bLAWFEN8+y4ngNsFqzbzAWfwNARMv4hkciAYBQfENfgm48wInkgLcH1ecxzJ0BM0fjZyh4IbJIVsiH8QUSJStkgxzgI29OKeIb4/rPFASmBjgMAQgmpC3cTfsVEAyIjnvkPSiPQXO5GOGjgIrCEuBCGgpQSKgIqIHAWSFK7e2BHRHFRADEWDB4nZpis8asEwvrfTZBuQfz4amCd3s/oiByZ21jEOZiImKxPOZTv1f3s3gEhHJ1HJjQECPch+ntezA/1hCaGBNZQe+t272QgoEhDMZPcIUsdcmnmDwtK2++sELoILQkmHjA+nsvQfSc+fEOUMswbLwFl1/3c0rEwLRxiaf3Lsz2XoooTCBkPCtou7CLp2SEKKI9NRQAzozCkQFzNHbvEKLxggwmPjOE8HW8Crr53fOiCgJIGMkQw0nI0NG3vY8hFDGgEQOFb8kXBUV3UQyPDq0Mnm6+cGfG5r89o3Vr6FtGAz+MgwIaL3owsLwI+XR+DUGnUDzPbkMQnZAVdMA3PAXk5NEZQcbyT1qDEH6CzyIIuVy5ZZYvt47RBINbp5EsqYvwiy0RK7h3bhnjKR2XCXxH433HMwTB1Tsxq9hRKMMaYwrLJmQgLIRBCECY2h9tLCy1+Du3SghYIExkXQDVzNeYKSjGYaSL8vFCwgaMdHmGxRN2WpdhnIs3ovwI21FfmMMtY2CHwhBKQuOd5tLeaoBGzwtDQpFSHopPydtFyKLhhffiRScpAfh5nhFqWzCaYT5FMlaXcRsfvrDKlNhFeeyvQc92FhIm9/M4bUUQkuGVcQp7CpehghlI9A6ljGYMiX86Wcv+C0rM47DQ9R9geKwjCGK8YlwZSOMXgpEDz/N8PKF/14pU2MprMnp9H58pC2Pkv8kh5fJ93psBite8DZqSldDqnATDwSNRjLZg/8cu0rmwc2HWNs3t6yrUQMizd+rTIh7hCXFNrzEI4Wl6cPM3vr2Y3XbHfrPOwaRdhFMyxDyTAE8LMx7HOHmgLkRgqc5FPC/Iep+LcBZqGwdA4gqlOkqt9zIMrP4ugik4YVjEKcYwHufCkmW2WNxFOONkUb8NEQgmvrQ+6fuEpfi734QsPNwepOr7nt8G5e4nrELLTSIIb60VdhHPSPGAKWffoiQ8zy7ieWXvOBfxvNH5fUaEVd9+w4wLQ7dnDvqeubeW7fvCPIrE+HZZxPPaDPBeDNqeTehvFKy1Y/f+7k3zHpS7/3spsBS4CnLl4VLgGxS4CnLF41LgKsiVgUuBz1HgepDP0e0+9UUocBXkizD6TvNzFLgK8jm63ae+CAWugnwRRt9pfo4CV0E+R7f71BehwG9SEIjOs3fS02+qu2cL/6ffPiLrU2+uX/L897ILMDDISM+ojO9xC9961/fO84lGoA/ncREffQvMInRx9zyN/aPn8XW3BbgPvGJ7W/ntaT4q5ecxAh99R1V+K+/ue/rt6dtPY/zoO7Bw29PKfaAqW3X/Ft++V45/jUcpiN6wIMcLvwA8g4HaNvGAheAIoN5BCiAggQUB2GB0umClwDH2LAdQFhNbrD/sT2dj9ywAoee9M5iLwQO1ARl29rX7wQYI+O4/gB0D5wBwSyjAFswPViolAWwDsASU26OWQRsALBcOAS/knz1vHNQd5CWsl/GAsoA8wHHtPhH3gVLU4dC9AJsAcmjdBV4CSgHUmHGixCA74Bw1wjN27/S+pTHIibnuueGgQTBM+JZAA/KhMdhN2CNjQA+wnW3qFtw/nJ37toF3Y/dOwD/vbN8GhYO5g3vafStgNSA829QOLAR/QHlScDSG3wKYTOYIPBAjDFoYNWPQAhfWDnasC1ocNAmUpEuTPcBO9Mg4MkB0AI/fm+9REJMncKDV0KOQrhgB+GUCGAgnVPd2iE/PgL173uQJCMIYDCwMGLn/72ATDKQUhAccHp4KEA9IDNoXkeB74GlYIIBEyknQvANTCQL8EsaDxgPPUSwKgAmIh7HAahDACIDQhM/3KJdufgBsvuuC8wqDRigB+mDKKAfwHkJBllJUIDr0QWxYIsBE2CtIVYhRNHBhnN+MkUCBlKMXPBMwHvi1ubgHOBHwkFLAofk3IwKcaC4dq4DG6ECg2x4Aoepb7vFvCgT7BusG+8bI4FVGDh6JIWA0KBf64TlFwEugRoA+vGtzk++it+iAgSK05swAMRTmYTzkpXM7gCXB+YPqG5e54ZUxR2OGD7KaUfVN4/KsueAT8CDlYKz8Da+iMdmC0zMnNKYkjBkjB+cH4EhZ4Lvg0YAzgWYZDzSHwyLTxlN/Y3OlhHgJwwdR/o8EHAIT2pGVYuFoVcRLiFhpTGuCUKCsMDBYE/RylgNqE3FM0N/tEyFgWVrvBE82WILTBCFy7fPgpZogQSc0YNsU1DMmTIhYj50g/D+FQBgCzNJSKHOhEIBolMTkMQYI0X4AQgQxjIH2hBiP97goE2YhnrkJeygMoCWhIFC+a648KSEjfODSPCMmmiMl5YmFNKwUGhuPPR6EjqBlJCiWvxmHEIKgMyo8AKQvISFEhJpVhuK1uY3lM7/QvDXEZoj8g4ZoTPl5FIrJiDBKhIrlJTwUAiAV8BGtjKdNXr5r3p7zbQbU/Ag9KD06RRsGlqJCgJtLBhbIkTxRsAwso+bdeXcewFwAFcmTfzKwIPSMKIXIwBpje5YysP7G0BpXNKZQFIPxYewysJDU5NmcQwaLNl7HH+wFucna0yobXVwsBysD7bkukhCwAusiWTlCLbzIRVISBDXZXKSYFEEI/LpI1mJh6L7vXZi+p06x3oSKNc9FituhRgn39qdleUyWwHQhkk1OG+pREgpiDo2dx8Nw7rmwzNj9RmBZyi5WEnPqfO930G8Ct6FeNCbsBL9LaMN7bT9jYQgk8oaPeKOhc97F85SE0bEnpLjcug7fWPhFA+MXg9hBQJ5HM17BvV1QuATPOFtfUnBejKdiYLoYCr8T6i6RATTzvlNoI+xmdAr1eB5Gg3ws6tv7fH+3fqOPMbTT0bcYIjSuI73fhEuUimIX6pFjyG7v2HDa/1vf1Gnf88YnRP+rp0X69y6Of8ki62nRSWt3f/LQ9tf+82mR9bTwe/rtlyyOQcMXrm0gTwvEb431e/72ROOnRMVH73p6/mmevNk23va+Jxp99J0nHjEae/bht+b7JCNPY/rexM9H33pKLDwlC76HN79yz2/KYv3iF94HLgV+JgpcBfmZuHnn8sMpcBXkh5P0vvBnosBVkJ+Jm3cuP5wCV0F+OEnvC38mClwF+Zm4eefywylwFeSHk/S+8GeiwFWQn4mbdy4/nAJXQX44Se8LfyYKXAX5mbh55/LDKXAqCGyTLoaLudJPFXhtsUywUHA1YO5dYBrwUmcXPIC9upx379NvwGaAhufxBMay2CqYHdgiCM0u4DuI3brR+x0GDLDPO7tAGgAHoUf3Am48u+/5DRhyoRqehetaOArEqJ7G231R21H4pYXloyFg6HaEfDpqwRg1r17ItrE+0Qwmyhj3goGCiQpL52/oAFS6NAMehPzdc+shmHV9X76CCQFC1v28bz3R7OlceBg+z+5+IRgpAMfFXsGr6YkM/dyl/SoQLdBoFxAkrBR8XxeoCTDoyh7Z9u2Tr347j6aAuwL43P06ehW/Wo+GjYHABYKDv4HWRUwDhOL1IGSsnrZQqxCtYO3g6EBysEG1zfdcQgk6rPM78B9QmKuu3pgRABG8msKB1kMFg7AjmIbD9jYQGGBBTCUocEdAd0Bneu+CrMN1+a7etwCBxgjRCwgHuGauhMEzQJYR0336z5p3IDiwcGOAbu24A/82PgYDuE8vXwA54EE0gS72HkqAZjBPIXMZFIBDGCbtOYEIAeqMF30oUns6wMP9hr717vUe/09Y611sLwkFQxM0c0HIUk4IWrT1PSBEtIQpMz9oXhB4yo4vULF4RlkYMuBIqG7/wIcZL2Ai9G9ntuA5YSYXASmBVwFHIaU7YoLgaT8KoU0pfA8dgTh9zxjxzf8bD0Gv6XZN0YEazR/a2DP4jhaQw8YBcwWQqgewFq8pDgAlyDrFDEAK1cwA40c9mI0VvaDG0c8eHP+GuP49QuNh1t/LCYsrBaA8bZLBGJudwM1r0OxFFMsH/GYyGOK/CQBhNkj3GJDvURDfYglMFpKSIlG2GELQeIPOjPBvqN+6vBsjhpg84WRJXRhi8qx1aNeaYCMupDHBxhCW1vcoA6GB5oUu9k7ExQAoWUIDdUuAIW5jCKECyydALoxhtaFHwcpdGOJ9vFmNkjGEle6sEEKDjry3DUf+7nuQsODmeANlDK7eMQnemcGiNJ3zkcHCNx7fhi3PZbDMi6cjBPVhtjeCYKZUxg297CwR48xg+TeDAH5PmM2VLEAx+14GC+3xxtaADBYvAH3NYwRf9x1KiIb4neyZF5nwTMYA6hoN7Q/BQxeFQyNjwGOKBtlr7OQUL72XQTNHkQBvaysB2YPe9R38I2u+xwAwThDVL4NFYLl0FvwMjTD0DEWefiP44N+LzKUkhG6bNtssROAWvsyLGOzuXsNwwr2hkbE+fZsAnaEIJQGp3q3CrDwY/YYdvsEjLmybxyQs9gp0sYgs7p545R77KLaBNVr69jmepzCIEnDpG76xpuD6u7uPB6VwG/ISCP9syIuGPCkF7uLVhQnnSVlPIcYTbcmEOTMoXRSEYdiQFxwerwlWF49BoJevQmD3Lsze/U88fBoPOqLt0uypYTYFwusNees4vyEvg+D3DJyxMJiex5vXdRfpw9X7n5cCJwWuglyZuBT4BgWuglzxuBS4CnJl4FLgcxS4HuRzdLtPfREKXAX5Ioy+0/wcBa6CfI5u96kvQoGrIF+E0Xean6PAVZDP0e0+9UUocBXkizD6TvNzFLgK8jm63ae+CAWugnwRRt9pfo4CV0E+R7f71BehwP8Dj6JaWsFG0JkAAAAASUVORK5CYII="/>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pic>
        <p:nvPicPr>
          <p:cNvPr id="1443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190750" y="542925"/>
            <a:ext cx="7810500" cy="577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5303913" y="39304"/>
            <a:ext cx="16561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golven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p:txBody>
      </p:sp>
      <p:sp>
        <p:nvSpPr>
          <p:cNvPr id="7" name="Rechthoek 6">
            <a:extLst>
              <a:ext uri="{FF2B5EF4-FFF2-40B4-BE49-F238E27FC236}">
                <a16:creationId xmlns:a16="http://schemas.microsoft.com/office/drawing/2014/main" id="{A213681F-CFE7-45B3-B998-2A6D3684B263}"/>
              </a:ext>
            </a:extLst>
          </p:cNvPr>
          <p:cNvSpPr/>
          <p:nvPr/>
        </p:nvSpPr>
        <p:spPr>
          <a:xfrm>
            <a:off x="11239699" y="67923"/>
            <a:ext cx="899592"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29, 30, 31</a:t>
            </a:r>
          </a:p>
        </p:txBody>
      </p:sp>
    </p:spTree>
    <p:extLst>
      <p:ext uri="{BB962C8B-B14F-4D97-AF65-F5344CB8AC3E}">
        <p14:creationId xmlns:p14="http://schemas.microsoft.com/office/powerpoint/2010/main" val="3236502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MgAAAEsCAYAAACG+vy+AAAa+UlEQVR4Xu3bY9AuS7IF4Ly2bdu2bdu2bdu2bdu2bds24pnonKj7xt5zZzLOv1wVcSL26X6zunJlrpVZ1f3dX2UEgSBwVwTuL9gEgSBwdwRCkGRHELgPCIQgSY8gEIIkB4LADIFU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AQZ6kqn7tfjR/oqr6jTvYPGFV/eYdrj9HVf3Q/fiMp66qn7+DzWS9T1BVv3WHuR6/qn77flzX3X7+FFX1S/fQeh+nqn7vDnM9blX97j203ieuql+/B9Z7/1X1GFX1B3eY625+3M0Fc/33XW4+XlX9zj2w3gepqkeoqj++w1z8+KPzOoJ8RlV9VVV963HjAarqF69rb3cz0cdW1YtdxDpvvXpVfVBVvcxNYgPp+6vKPF99M9d3V9XfV9XL3lx/q6p6v6p6rKr6p+Pe81bVZ1fVG1XVdx3XH+h65jdV1TvezMW/568qJDnH61XVe1fVi1fVrxw3kPwbr+d8+I3ND1TVX1TVy99cf6eqetcrUf71uPdCVfWpVfU6VfWDx/UHr6ofrapvvuzO6b6kqp75Duvl87tV1QvfiBBifllVfVZVfczNun7kStxXvrn+PlUF40epqv867sHCHNZrfT0epqq+78LlPW/mEtMnr6onvbn+llfMX+CG1E9TVZ9/5d0n3tj81CVYr3Rz/QOq6k2r6pFurss1OfdaVfUzx71HvbAVRzE+hxyRk095c/3tr2fIlT/sewjy0lX1PFX1DofBC1YVIEzyiDcTSdhfqKq3qaofO+5JhH+5mPkRx3VAPVdVPXJVPd9xnXp/x8VmC/67497XVtXfVtW3XMHvWxL2oS7SnER40aqSpAL1aMc8/KO4f3mR6qePexIKOX//JrHetqqe7ZrnuY/fq1xfd5FWoP75uOf6n1+CQmx6fFxVIQNfrK/HS174SSoi0IO6wfTfq+oNb4Tmiy5yqoSfcNjA4ZmuOEnGHmKHbCoFzMzZ4xsupUTQrz+uf3pVPXBV/dVNPhCwN6sqnYO49TCvJDTe/KaCwoEaE59POWwIydNW1cNWlbj1QBy/e5aqInhnJfm2qwPwLGvuQSz9lmhJ8B4IRgCJHf97PHxVfeHl41vcdE6eoZtANDjca0ggQfqaqnqyYyLGD3apFeZ2G8Kxz7nUW3m+90QXGO9RVS93VZGeDnGoUYPf11/hIo6k+PKq+p7rBtAB+4EXed7lWBcFVxEkhRasBzVU9Si2QEp64xkv0Dn9E5dt20jod66ql6oqa+kh+ayXkiJ1j1etquesqoe4qou1GEDXbn7UdQ8GPczzSZeSPv1xXTWVsC9yqVaX+2e9nvurl2J/7mHzN1cSsLGWHkiofVUVVJMeqgCiE7iPPCoCnwjcJ1/xf9/DhoLz+62vKta34PSPV0K/wZWQ7sHjQy4RkmCSr4ffm4civ+bNemEnoZ/9uK5CIrpKL+Y/ed179Ct2yPBvV160mXmQSr5q43u81yWKiP0ql0C5R6DdE3s5r/L2UPnNQ8xfty/2Jt2DH7Sq/ue68XkXCZRmC1CWDIFR1ixMMExoSBJJTvUEzG96SBLVhgIKbu8FBNTzO8FaFTtJVDDPf5Njrh++SKvaIEQPc1ujpJCo337dEBjPpMqUr1VGa4Fo/t9ztYw9JIlgaR1U1t4LIKwK+ZhV9XNX68RGkgioeVQGSdEDcZ7hCgh8ewgMheWbFkGraVA9AZIcEqPbGb2xdgT5xMO6eliLFkO1lWBNtg+tKqSiovz/zMuArTipLgTlbKF1B55LoB7yeAYsvuD6rTW0OLzx5Z81PNzlCzN7pY+/SKtSn+Jgn0bhCeJTXdiwETfPdU071+KgKvo9/6z9rBTaQwJAwD2/h6oovlpSnZFW05CvCgEBUgC600FKgoE84qiK3Ws0QX75UtHuxU0IOCUQ2xgbgm8j5Xd933UTIobkVholb5NNuVaaKZUS2cmrsnznFRALRCJDsAHxYVfSd4nU1gCXAlqf5G+yqQ4qBwIDq9cLHOS3uXNfAhvUxvxaqP+4IZu2S0K6/5VH8gJOSyjh3O+WlKJS6o+uqq84VLyVz2/5LJl6g/2zF5kRhJp3C/LuV6upB0aW3pvBw57M/uMfqkrV7YG0ksMckkpyGeIhqbQu7mttDB1BtzOS3r+Nx74SX7srTtbbZFOBX+3y+STb+1/58SfX/Ve85tKiEw1CaQ7tVA94S84vvapVH97AV6sql9xvcdCia291LpKe4BjdossdhEB6uWp8b1WJi4RHRILfmMgZv7M2PhnyXP4hIkG/9/6kCaIn/bSjn1QuJZsJzkrRlYWCUAjtieF3/m2jTjUpstMsgeG0RPR797pSAFprpKWyMIEzEAm5gE8hENKQhFRGWXagoBWwTkNlUSkk1Um2L64qvqkKCKncG0hIPV/7Io/SK3mRTyBe4iLZmbxdWRDV/a4UKgDl1cacyasS8IUCEgKtSB8sqEpaW0G0Z+q2TBVGMkIgeTsZXv8itd8jjySitkiohdPWamHPNtIJ4GtciS9hu1IgPtFi92dHpUBCySgWSCa5HK4YREackMaGnc+GNkVO8OesFF1ZCMCfXiT0LOQTf/teLZM8grfRIg0XhzEtmITHCZnfe06TDa7yDjGQzB5PHhjyxt6EKKrc8sboPLcW/jsMMbqy8L8F/a/daIJQG8ySxL0HeOjrhIexhDA4pGxZ0Jm8JrYQSULJBFnbIMCIZy+gNJ7Ki8XIp0RqN2ywjSahkw6JJSkAo92SyJzmnCRSKZDQ2rVqgPf7bvG6vaOAZ/J2JXQi53nAlxTd3iGjvttxYO+BtCuOGm2qtXS9B9K6ICqfT+XVx0o6pD2Tt/cA2jynYZK490BaK0mlQtt42u8YXQm1WQTHYYUY9B4AGVUfv2+y8Rf5VOBTeWFnvVT3VF6JhnjaS0nbbc5ZCfXzyNh7oG7vVGhrp/SGNWiDrVfSdpsj8bXW4uh0Safh/w17AORT0c42R04SRJvzFm6x6EooH4hJ74GQ0Nq1ebAl1r0HahIiLd/hZiC8Kmi93Y3caw/UBHFyY2IqI/BderFZAnVPZlLq4AGS1gNsiAWgSy+llpCIIfBYrvRaKJX3LCc7XXoRi8PKqqEd0U5IACRzxKdMAr1LL0JScuCeJDzXbi4Ja19CFShu9+hakS69ElzLRgHPBEAygbReYkFNHVLozYFJSIxuR5HRb7pH7z2WKkJk2FHvsx3Vm5/Ja03aKsnVAoIoNr/aJcQ81957LBURxtbrWYithVElTwGx3iahiniuHc69CVbZH/Cq0icJz7Wby6sAKuxEj+Kq3mLZeywV0XoluPWcomHtCIOYjmXlC8zPVtozuh1FxjN5e48FU3n7nxexiBIR1zZ1K80Hg2gQZH62gDhMINCwtdci8HJQdbw3QQRFIlEHE0tmJU5CSi4J7fjvVGFHsSqG8/2zhdDrUgKL7LN2/WSfgD3d1ePZJNqQGYhHuZQ+5ZSCayUkLaJQ+FOFtQH+U1XsK5RbIFFQKoHs/n22ENapGpjvbCGsTU+vpUC8biH6BAypzrVbr2SlTpLibCFUPfsUAnOq8NmCwlgiq2LaBXPx13PPFqJb0B+/aSGIh+qtBYWvVkIbcrag1ny2EHwWV/Fz5E3pxbVbULE4VfhsQa1d0vV7CD7KD4mm0vW7CUfoqjdxPNfeLegHX2Jjj6oqaLuR0tzaZhvmPonSnssN+ytioWrbG6rSyGdvSFgQT3KfLWgfdLim+uky5DcSWlu/BugWVBt9rl11JkrW8ypdQSRt95BnNZEMnQCCqbz3C6EzASQcdVBqVQ3KIHhKFhAF60wASa2V6D1M95CSASiCbkhYxJQA1ic4nnUmgCNf7Uq/Z+gEAAgwe8NFySiDpHDi5flIKAEkrMpIxSgrMlJhXxhIhFNArKsTALgtIK7DTvJqEQRTImhLz+Q9BYSNdyQIrX2DqVgYKrH1UrVTQM4EOAXkTIBTQMzVCWAPKB797gVm8BYnG1ttmpboTF7CIR79ws1+Cym0xNRWLAw+S1jY+s/+DjbnfuQUEKeBKpi1nAJiLri6Jj7m1Poa1kCUrPckob2lyk0oTwFh4zidWBK83sO6LjbWqTWTU3IRCb3P6X33FzdBtAvaA8HRl0t0+xKje0jVxKIpfS+2e0ib6p5Lye0eUt/o31TSsEnVd1MoKoZERqsXwDBeK2bY9Nv/UGunUwCwtrOFOPcjbJBMm4HQSjaSGRTXCYrN8knCswxTfyVbRTQkljaSGjnlaRJSXGKh/EtqBDBUYWQjFlpPc6uIkhfp7JFOErKhapKesnUL6jrFpfjicZJQ8qrOVFxLJiEkt0H5JJ62BbHdMyiuNVNmLbOKaPQJnN9rG8WfIJpDEhKGk4RsOnkRWmL25p/iqtj8085qSw14wE/MzyruXp9oqU6SGPaG7gSu5jlJeO47+OrIliBai/XKlXMPay5HuvJARVKtOucc8qjYSEs45JThQEOOIsqPnh8r9gOxVGL3pyd6dIltgjOp9euc12YhgKNco99r+L1+F6n6u63eNGszJFAfx7byCiAHfPJgtPJKtPNQwL3eNHs/oV/sEyJzSnSbNOrU5+atvEro+WL03DRLOL/r49g+uRLgroSejSj6bj4QDIlvIJOWApEprerXQ6+r0gmMKtZJTUComGBTZocDRr84c/88FHDQQT0l8VkJ2XTbQBS6ErquClBeJDgPBfrFmcQ6ScimT64kHEz73Ucrr/0TYVV1DJtlSaj1OU+0xAGukvjcw7Lhh70Iwp8nWkQMOezDdCRyzbCngr0Etic5Px/qkytY8rc/lbF2bZgcOg8F5JmcJc5nO+oYv/P5G0+CdKUACMA6qbvEapH6pMtiu83RMlB6KtTD5ro3m+czusT6vQrVJOxKwSmL7iNUKsgBAff7fo/hOV0pbAT7mNb1LrGSsU+6XEc2Gzt9L4L2S073EJkaUqMzqbtSUNqzsmgfkMCmUcIKsNGbTXsdikaNenSbI0l6j+Ve9+gS6TymVSnsAyWc/QMR6UH5VAEtSJ90udc9OrwcEvQ7ka4UKh4BU00NVVHCi7Gk7mNP97pSEJuuLK53j67V7v2h62KgShCfs7K4p1IQIsIjj3p0pZD0vT90T/vrmdbAv/4mDsmsV4zPysKGgImrKtV7LNe7UpiPiMpBoyuFa4TtxFdHJPd+7UxegZB0HuwEo4dEV5okDib2W18bd1VHIM49ADvqqERy/PwoTFLaEFucEtZK3ac5WixB7Le+5qJ6VEqPeH4kSBn6U44+UfJ7/Xd/EgKMPstX8rU7SHIqHxuB1hqoNt1+uA40m0rrpZD9pWeLgwCeScIGyfitBTo/EhRY/iEolepB0W1SJa5q0Wf5vQciDOcegJ04ISAV7D2A645THZdq1c4XZ70JVqHPJGFjD8RvPhKqHv0Jiz3eSRwV1p5ABZOo1mL0Hkgr2YcIPRfim0/8ux11j7DYhBNklURXYPQeyEmnVtYJWA+VmXBIai3tuV5VSJzOb9KabOIq5/p7vN4DEWCtrKrVQ/7aA77RSRDGNtcCdSpfnytjPgYDtIfF29hoyahtD/2zPYA25PyoUIm0maI+AD0HcASQg/0djvsA73bGZr2H5ACkefo8270uka7r67U2PSiWVsN69eU9bN4cwwLqXK8k9/8UCaA9vLxUYc0lEZX7Hg4DYHT7UaFevb+N6heWbLRWhMebYRhrbXrA157Aev27h5bAnhBm50emWj3VQxUWqx6O0iWPDauEcTzbQ/JpZRxImLeHVs8RumNib/B79FG6jSyxO78G1vJpOx2v9+dJ7IivNXjOuV6CZxOvVeoW3e/h0F9+y8vzzzHEkFBpJ4laDyJqbf3+rq8TX/GV27d//6Q6iiNs+6UzO+LOtz89DSSUvpVqKtXncJoiSW8/Swc2MijV52fp+j3qzfnzs3Q9INUFYPfa/ZxuSW4/m6aw9hm3n6Ujrt5WO9ZflPZcrkve8yNE9/zWHktbdCaiCqnFoI7da/s95VbRtEXdRvUzEAEx7/QZvZaFip9/M9Of0VMmG+9zaAuo5e1n6dpXBBUb5/w9CJhKr6U5P0vXjqhAAn77mTciUNFbfMVILIjX+fcWCMBGEt5+lq5qEID+VKPX5cgcxudHnu7BQqujSpxfVCOfjsR6z48m2SCCtvOs6K4jjBz9P5+lXy2Z1wHwPYnDxkGIzfrteuVVHwef8dCtuPdut4xSSrtk3sTwrv/rzeepoP3Du/1R1X2a925/wHS361qHbknu2/U6nvSu5Hbc7Y+97tO8d/sjnnvyD5vu9gdiE3wJWX/pfPp1t+v3Labn7+72x2n363qJk0OL++oPm/6fhdoynAJzX/ueP7mdpEB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Pwv93gGcqXEMQoAAAAASUVORK5CYII="/>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6" name="AutoShape 5" descr="data:image/png;base64,iVBORw0KGgoAAAANSUhEUgAAAMgAAAEsCAYAAACG+vy+AAAgAElEQVR4XuzdB9Bty9bW9QYVRQyYMyoiKiomVDBhQjFjxJw/sxhAEEVFMWDEjBkjiooJMyIiipizghjQT8wKfGZM1G/X+u96bt/17n3u/u5Vqb1m1alzzjvXnLN79Mj9jNHf5LyuFwVeFHiTAt/kRZsXBV4UeJsCLwF5cceLAh+gwEtAXuzxosBLQF488KLAp1HgZUE+jW6vpz4TCrwE5DNZ6Nc0P40CLwH5NLq9nvpMKPASkM9koV/T/DQKvATk0+j2euozocBLQD6ThX5N89Mo8BKQT6Pb66nPhAIvAflMFvo1zU+jwArIb37O+RXPOf/QOee/fPK6X++c8+ucc/6Zc86//+T+r3zO8Y5/+fHP/ZNf6pzzO55zfsI550c/ef7nOef8Xuecn3LO+UffmM4fdM75hnPOD3/j/u9/zvm/zzl/+xv3f49zzs99zvmb37hvfL/IOedvO+f8jCe/+a3OOd/6nPP3nnP+uyf3f8Nzzq9+zvmnzjn/4ZP7v+Y559c/5/xL55x//cn9X/ac89ucc/69c84/++T+tzznfPdzzk8+5/wTT+5bzz/knPPfnnP+wTfm+Pudc/6Pc87f9cb93+ec800fNHj2k+92zvmFzjl/0znn/3nyA+P/Vuecv/OxVvdPfrNzzq90zvnHH/O47+MxNPrnzjn/1pP341Hr8K+dc/6FJ/d/sXPO73zO+Y/POf/kk/vf7JyDT/7rc86PeIMGf+A5538+5/w9Cciffc75uc45X/8YHOL+sHn4+zwmjbkt8r94zvnr5v4fdc75Do9B/yrnnP/0nPMXzH1E/23POT/unPMrnHP+13POnzr3EfUPPef82HOOCX7zc84fP/e/4+P3P+ac8y3OOb/M4/7/9PjNtznn/DmP75vTtz/n/CmzAL/oOecvfBDNxH+jc873P+f8G4/nf/Zzzl9+zvmpD8b/zuecv+wS5B94zvnZzjn/2TnnNz7n/NBzzj8wYzQfY/8PHrSgSFYQv8c551c75/zb55xf9fG7v2Se/wPOOb/lQ3jQ6Kc9xthPfqdzzu/7oNEv/WDi7zXPG/Of9BBODEzQfTNBRxNz/vHnHPOl0NDoP3+84xc/5/xF55x/98H41vNPfwirn+CPv/TBWD/9nIPR//wHIzcMz/+f55z/4pzzm5xz/paLCf+Mc87Pf875Tx58RkhWmf2J55xv+6ARPvs3zzl/5cyR8Fu7f+Wcg8/+q3MO3u36Xc85v9uDz/AIZfknz/3f4kETa4NGv8A55499/M7PCKc540M8+K0x05/2YJSVpu/3WGxa8Nd9aCtatQvhaUqLjfAYbSdiIX/rx0RMmFX4c+f53+EhxTTAL/nQaN937mNAi20iv+CDqH/cTASD/VkPZvo5H1r9e55z/vvHO1grDI1Z/68RGFplF5umxYgWk4DR7F1/8WOxaRrj+Wsurf1nnnNo9P/onPOdHsKySsV4zB3D/VoPbbdKxWJ7L0uCWY2NEO9is3gYmkAQbIvXxVpTIqwxBYCB/4S5j8EIxD9/zmGd0dnvvcf1yz/m/O88hA1NKUIKwPXzPgTC//9vD4ZGo391vkGJUFLo/ps+lMqPmvuYl8WmeNHo735Y337ie6wmxYs5Wc2/cZ6neP2doOA3lvUHzf3f85yDl6wby/4/nHOsS9d3Pef84Q+GpwBYxlUqLBVeJxA/3znnF34IDAvr+rYEhKTQ6PdFa/8a55x/bIi2vzHg3+DxcgO/LxM3QAywjNfvMBeJp03+6SfPGxuXiivD7Xt2cReMncvz7MJgtD5z/+ziUtEkP+SN+4ScsHn+GY1os2/3GB9tdl+5VCwfJrgv7gJG5y5wTe+LFTDGt2jEErA8XOK33FLuBKF4yy3FZK63XC5rhMlXQe44eQYsJ2tBY98XwWER//4HA9/3KWAKBA88c0vRlyKhTJ+5XJSHMXD7Mfp9URw8GEL6zOXyey4V7+HL3NJXkP6GZLz+/KIACrwE5MUHLwp8gAIvAXmxx4sCLwF58cCLAp9GgZcF+TS6vZ76TCjwEpDPZKFf0/w0CrwE5NPo9nrqM6HAS0A+k4V+TfPTKPASkE+j2+upz4QCLwH5TBb6Nc1Po8CHBATG6X//wGuhIp8hXnsExAMO6lMumJlnsIXe9XM88FtvvftjY//YfRAOoLu3ro+N70Nz/hhdPja2t6BBffNjz39sbnjiGUrX+z90z/2Pze1jPAMWAvf1qev6se9/aPxP1/QtAQEMhNb8ax9YrHvAAGFwRsBozzBEngOgg5UKcbvMDQnrAm+/GRHa8299YGNgZO4LRgywEaLzBzy5/9s9AGo/8pzzVzy5752/ywON+wx/9Fc/8FeQpYCI92VsgG3AhoEj+w3mhVlCVxim+4Lr8n6gOjiz+4I7+vMe2KtFM/c7z0D1/h2g2E+eB/CEDzNvkPv7Ahj1DahaAMD78l5oadilQI39huC5D8gHjHorP4BL6F6gywVN9jxAKKAgRDcg6X2BqFsbCN8f/OQ+0CFgIsAm7Np9/fUPTNgf8wZ2EM+Zg3UDUN0Lz8HjMQh48v1lIWH3Q3C6QTgwAOYDb4bYXYQl1C6EKWKpCQDpBsbrgmhFAChWUGbv8Q4X0JuFJTgshHeAJwcEBI4EwXYfGBJqGBivy+Kb4B/8+A1hgfjscg+k3AJBKf+Pjzl0n2D7G1g2JgLEXJAftCpkMmAf8B1mX4AbNCqlAHjovzGx2oydGwKzcGjzu4+VhZZFCwBKyFbw/p0bBsEA5uYf6NNFQKOT+WIy0Hprt1Bvf8O8ygz+qgdwbxWANfxHHqhjc4OKXUazLt/7AVW3hhRE6GcoVwxEcKqnAUTtglqGrnbfGpmbNewC+jRv6/NHPhC8C0MHOac8/M2clEtg+C78hM4Q1fHfwuShigmWtSII1lY9SRek+h9xzgHTd/8Pe0Dl3QcIba38t29Qsu8uRIbm/LUfxDE40oWBumibGI1k/8MXxh/hMJQCHtoVobagCooT9Bu03OAQ6b95vJyVsXC/9wNqrD4Co3RhKnBkxIbYdG81rzoS1oB2saAg2sbbRVAsLuYxJ1ZnmQYzgcQjECg6Ii8ymLaHJKaNMQ34eMLuGwQMM/wvD2WAlmjlwuDeiWnUJhCOtSoYCWO4TzAgo1mALnMmSH/0Y27WZRWV70JM06jmgZlX85ovC8iaYzbKaFHT/t/fweEJjN8nMPiCMBFgFh4zKtTKG/jlHtB284VIBls3jy4QdbT3vN9A42LQLu9iUWh7CpGrvlB/68UVpNAwP/pvOQZBgp7GbxQ0tLW16PJ3cwPNN090DSnsvd6VAPsd/ktJmxvDYIzfKheLxgKrxuzPKtEQwAKqkXhW6ca0qhLj+jyrNkRg/iXTfPuY/m4SBuj+fbEINLu6hS2y6neZbuNawe4+AWK6/743KglZIMKHiM/GjsnBuWk+hUD3Zex866rQ9j5IP6YmQKtR+02M5r3ef19g4ISSNcZI9+UZmpwQPIO7o5dKUG4bq39frIg6CmNTqbkXn5xC82/MX41Ev+GKsbCee+YKGzsGp5QozftSHEZBEFpCcF8sDn6gmND4vjCxsRPEZ64wpacgirWgnPciJObm35TWHXOxJNb9p20M8rHg7mOB8TcmcH0y/y/508eCr48Fnh8LDj82t499/2sZ2H5sbB+b28fG/o1Zt6910P6xuX1s3b/Rc3uleT8mmq/7nzUFXgLyWS//a/Ifo8BLQD5Godf9z5oCLwH5rJf/NfmPUeAlIB+j0Ov+Z02Bl4B81sv/mvzHKPASkI9R6HX/s6bAS0A+6+V/Tf5jFHgJyMco9Lr/WVMgAQFngF8JnLZE0foTRmtBgXsfJAB85K3uh/BMoCphlPZZyFI4JFCVZxfMDdwMqMV9aacJv/MMouG33gtdC1T47IJbAt/QUe++tOUEn1hc1/4GLEUXv2fwDbu/3g0r9Qw2DmKhR+y2Wt13g11Yi23x2X34LmN6a87WCGTnWadIa20tfPdGs3o/3BdAJNzcswtODq7uWfdCGDhrATf2rMQBJst6AVE+u0BhgBC1qL2vX+KBN3trztZJe9jFYu07QEaAXp/B6GHGdH4EoXp2fT9EA/bSA/e3f2CZdtFBmE0c1gdKdQFpXoiBIX8x4k98ICH3Q4CNnrcoJrLtOWGItMX0PYA3uJy9DBrKWGtKSNPFiBFa+BxoV6hd3b738i0ATMwPQ7SoV7+D09F42sJhODivLkQjOECLwJDGuBfEK/wYvA6oP2buAm2wUOYLPwaavjUzMF+wYTBfFuxmGKBDY/E7c9tWm1DXfk+AYKcWCez7QJxQtdYCAPGGw8OiYXL4LBinherDa6G/5+DOtr+tdxMaeDK9bM13QY8Yn+CYM1pSTHv5f+sDswVzds8ZeBTY0Pjx07ZoNS6IacBJSOabR2C8wPKBNiHKtzeytVDyAP1MAePvXQsgSuMCVoVQ3r7H8ciPWxfLAtAwXtSFCRGVNkMkzKYLuovwYIIQqpCwKwQIZhFIMCklYFC3XZouA0iyLL5hggkBBsGcCGIBEEj38i7j9FsI4q971J4Yi0uvXYSiqV0Y3cJlhSBIMRHBVdOC4aE5u1hCGge8GtFAr6FdXbQsLR3wEKMQ9AgPlg0ub9EJAoZiPbvUQgB9usCqMUalApQPmhJ4Cw5I6B1dxoC59DnGNKxTID+CQQmw5i7Cb5yBK1k8DErRWQu/W48AfQkNhQLwCSpe53rzsxbKICgGoEj9hLuMwd+shfU39gSMIgNoDD5uXaxTgg9ICFCIgSt1gKLtsnb46Cc93mktKDcX4TGHgJKEm2XOUviONQdKxGfqm7ZOhWK2nugI0QtQ21qgD7Dl971jEIxkEKyKl4aUbcAYArafoFgsMPe0yTIELUQwaNAubgfGMQgTI7WhbzUghuEP6u69JF/TZhdBAUzDNM7ggD4Gm+9ahkBsCNI0KMKYMBMNuEcwzauLoCCud2BSbl+oYQBOi4/wLuP3+9wf1kVjZnTD3FyFhetjCJZAcZJ3gvlX56DehQCqGXFlxYOUu8eCWgsMSmmsBvV7a6HIx1pQGNWuLENQGJjEb7uCv3uHtYDMDW7OpcGEvuni4vpudS8EhXa2FhiM0ls0L68BtN2xCtYCrXJzwd6tHWvhHQQxheFb+IESYe1WYbhnLaxdv0cX865gzxi4xtbiVhiep+zNkQLjIVDeFIbLWlifGnlbc//9Dc+CdBO0qMwXyd+yW1rc5HRsJ3lZkwhvUXUax5QGs4fEdDANInjH7a5hFJP33nD8s6bvTDsppz0Red01kHh1I0wqIvnvvSwYP9mZEph8i6AIjecQiPbGiHtxZVgCXeYR9YZmGxftyX/3/LprCI+OvokmWxPhGxaKNaNFnblyd1A3TnUkxub9W51JCNBMfYqKuLsUwDjBwNGUslq3SCwjTsHkxrSWyrhodgLPMoKK3z66cVJAnhV3pMg8yxVSm6OGg3vMwu/VOK2T+W2MaC0wJzriwbyAnjdnHo55EerbLcrboaR4BhtTg8aDyJs3ZXGvhTkrP0BLY2BVnzavNkjEZZaftfynfQ3SAJ5dBklj0eL3RZsxv9ycZxfGd2VG798I5CQUnp3uJHbgJjwr9/QeBMfIW/3Y+7kOmIB2fFaLTkD8cyuEnrdQxtxhNDtuboY53/5zv6GpBM1c1GeXOb+1FgTwuzxc1GfP8ulpY372fVEYXEIM/uxi/Wl58cWzi8XHyM8CflaV1WZRn10EiFLa4rN+x1Lgv5uBu8/lw0fPakT8xrMsw7MjOZyRwuW1zs8utDCf9+9+pXnfoNTrzy8KoMBLQF588KLAByjwEpAXe7wo8BKQFw+8KPBpFHhZkE+j2+upz4QCLwH5TBb6Nc1Po8BLQD6Nbq+nPhMKvATkM1no1zQ/jQLPBATOyC7pM/SjDSCdCu36PrtsTIEXPEOx2nhy1nVdFfd547BDvofE732bf2/d07Xw27fz+WRQICvPGsr5KXgC5MCzjUcbaTalnvXA9axNsLcQuXahbbg+QyF7FijxrY1W2Da70Npk3pcdd7vEb22kwsu9hUyFgrDx++zMet9BfzvNzy6bdrBgzzaO8QPIyXY+7B02Gu2cP+uh7DcApTbmnqHIIQzgskBKnl34FCQJiPK+7NLr2vkhPn3WH9h7gCttckOEfNk+iMkYGCDYjZD1UdgXD0KsbotO7zIR4Dhwb0y5l5337/Zox2kXczvhYSQwCAsHlAYWsZddZDunhOCGgXyHBwKUMMMX3bvkdlQB8AAe7917zA9i8W0eMA4Npbs0a7PrDvJiTrdw2hUHnQFxuWEadtwxP9g3QOJCPLwfQNHOtjHfO83wZUB78GAEYUsEYNdAM+w++/e9w00J+KYet3eHSoxoB9naEOpFzBqTd6E9ZOyN5AUJAhkhBGAkq/xg6P6GB9QE7e9m4ACUfg+tHc4pGlOY4DO6T1KstzIB9wAoNOYbOoS+nsOnNxwF6BYPQTVQNPeYKBdriifuBuF4glBCP6DXT1gL4gEaHnwBgyPW9noFIQFus4VPGPSW7YIzAnqDDcKotM02D7YAtvHhgiBBF0mKOICIiAmMBicTOhZmCJMj5rOmxsCAxgLUB6QWmtW4gO0IOetDmEFNtlkzeL7xEDptU3cRzJ9mMn+Ci0G64HW8j3CyloCIdav3G/OHz6JtfXsxZ6yDMQH4gZZQFsbRZf7uY3ALvcxKC1t0OCjrRJC6CKr5oz9BAb5cATJeGpNVbJ161rdYPPOnkcFAAFa70KzezZh1SwcIOMY2FxinhbqjT/PHpGiy7VFZbsrPPK3Bwj9g9Zo/+gCoZuUpCoBGSGwMTilsF//mb9zmYxxdYFKUGzrdaGq/AcsxZs8Qlq9bATFAkoPQIMsEIii7mg+gsjp6M6fAiPXpNXloWB+g+bYRMyQsLRvmh/XQlDoXjuYiYBafBVP8Qiu5TIaFYfppVf/OstGUTCgt5sKk3IuQtjBMmORHPeDsJm3xXQQOY4Sk9QwsV5eFBM/n5tSpPiAhRuUW+FYWjCZ0sUZ+3/+jB7xS2hGU3gKiGyExdvddniGINBc8Eu0H/drF6hAEysPimlfunzWjJDCpZwAsFWy5WF6MHOQc+pUiCWBoXd0HLA3UGbIXjTxPY3OluB4UhAvvYEKwcBcry7JVuER5QM6ymL4NTV0pRVY2/oJEBha09i6MjRdYOmBP6PHcNAIOcYxu3Gv4uBDUlDw+zKoQQjzTURAsCwwYut1odcJDmVWSQUl8uxUQBPfxNBpThFFJKxAhhmyQCIypTRqqEoPRQl0YgKUA/MNIqtCqL7AYOm1r6uwdBJP71WIC/sVgGFxtxtc/7vt/Y7AwXAWMBLzowhQsAYRsLe3TaOZpcRMCAs4yIaDLGL0TSG3rH9yzmNyzakDEUAS8hsiI777FJIDBzz3LZQKQM2aM5bsstMtiGlN0Mx5o5Sr2ti4DPYwrpr/pZgzmWoyATuhKaFhO9MsbYLHRjXWCbsaAKQp+uzXHPC7vsV7FLRjZuhF0wkNp1VT7phtUM4HuWroZE3pVbLZ0s0aURN4AZc1CGavLmrmf0sH0lBe6LeTdb9GNcLJIAKn41Np1Ld3EhRQu4XSpJ/kpCQiNz1yti+LlaUgPIcS6AwhA42EC2iVG9XLSrXySpDLvW4tggAZj4FwxWnarBVkCzAF2XB1HEyLhTCvT7PusSUVB5mKCFdKIpTZgtdCeERP4J4J7t2e4Vb7HXGPkhcSbA8FlIeo63phoHBrN/C2eGpHiGe6Ad7Gi7rM8Gwj7FmVi4dAkxeDdLAGhpFnR33Nb7sqFxaQYKo3cmFJc6IiRaPncVmvlPebfOm3QDw3LCrDoaLZuU0JqnK3Tuq0EB7ydBmd5tliMC2cMxmSd1m3lTrFALErrtGhd8yfg6MeaLZ/yBtDK+rVOi+RVvWl98Q6XffmUkuW6UUzWrrofdKRsfzCmEpTQIDTJlnj6Eckk+dyhu96AWcOgfGEZkm2PL9vC7+QW0JJV5LWAJskfZiLv1vksD1MvUDamrSnxPIGifSygysK9uGQ0NSECA99j3DAGd8KY+Oh37YUEBA1M09wBvQUgCLQ+QbnphKEsCrN8Q+IxOE3LcuwCGLfCHkLMGhnbDXnn6piDsW+BmGcxCcXDTWNZsrLRg4ATPEx11/xjEvTFxHeJLItGWCUICMG7uoi5/M08rfddj1GMZQ2s67tM0FwEQ+DtH67XXhSwZIy6jS068xtBPsFinbmw9wlTBJxSEo+sUHqWIubaoT/B3eys9YyfxJJ7/opnvxcBkZng52OaZxdT/ez8Br+1aBb2WUMGWQZ+3VvNHEx0TxnabzPNJtKhJ/e4BIp3ZqPfYByLeh8h5j5NRSjfmitTL/Z6dgkkLcwWau3vCOezI9/8hpv4Vi0Jt0YQ/FY9yIdStywHC3oLh28SdK7rs2Pm3OeSYtJn50xicHHnrQiaLyYkRM/S+QSOW34fT9eYaPKbEXvvh3iNN2NOm/xZ+n/oWS4WQXiWOuepcFkLAb5k7V8bhW9Iw+vPLwqgwEtAXnzwosAHKPASkBd7vCjwEpAXD7wo8GkUeFmQT6Pb66nPhAIvAflMFvo1zU+jAAGBqXordQbCcIPX+pLcu/zz7jV0z96KjZdnqVYbRNKDz9oCgbpIp+4h8b3T7q+Ns2Ao94xtUMFl3ccV+52cvHTzAhJ7HgjPM8/GY6/GeLalZc9JjRuPPZ5n6U6bcG+hWG107rngOxdpUuvxrGewXWXIhWctbWyMevatXsQ2xd5qw2OPq86UN12lZW34PksH2wOzh/PseGx7Nzbonh1Pje+kr99CWdun2Q29HZOULZq/xXe+92zbwVhcz9DM9u1g9xZT9+7HBmrb3w75vZlnATGsHfF7Q8imGUa3M7mtSr3T5mGwD8K3GzPgKsB8NuTsg9QVLwLYcJPTB4q8Byt37l02Lm+hxYwgHTa/gmP0TkxsHPZA6hbYvbBPdrw9twuN4YzDXgza7M665y0EKIe9gnvD0ganudoLuGHtYDs2Q41122x6J0SDHWGbf/anlgl0q7QrL5cPULcN6jwLwAg2btdZzn8vcAwKxjO3YBIOG3HAmXeDcuMjdPaOtvWrd9uXsB8FRWC/a/cY0A6Mg0JCi3udjdFams+9T2NH3QaeudwCba/Jhh/hu1HU+NCGN7SD9qqrKG0+2svzN0r/7scFZuV7xvwlypCA2BSCIgVn76I5EdlutEX2m5XKMFIIT0vaGOqyIda2Peaq1ab7FhY+y+6u3e7tJB5kwOYVbbewCwtIoAAIjRW6cy/ft0i0p00sAMgu2g+hwTI8u3ULNJgdVPO9oSmUAI0NClJv2t5J4GxyAmDePXRtsIE3EBDAOJt1a0ntQtuZx1x277dmIawTwbVg26Xd7ykWCssOfBgoY7KDjV7gKGgXts09v4UasItvrmp69oIsAP/BNHbmF8lr8yxtbiwLCbJRaOPUs3a4F+UbBo2ls2a7ltbJWngeH4VNMyaMzwvA7OaJsbezZ6BGngvBW9pRUqAm4DAhzpsnJaU3MaG8aUeoCHuI8zB3754tBrGLi7EQ0KWZMy1Hq2IihEijM6t2mxHcfdpuzSFrBMdC4yDEtp7k5vgOKwCoFsLUN0EuuBYGihAYtF1r0BM7niATd09g4wBNAA/humDGNDomhep1HxPdmCUWywKyPlyMhThw5SyWMcEzLciNxQKj8BuWhaCnlbgkaGRRKJC1hjBRFpZWNlagyiwMyD+kM6Fkhb1zMWxgI9bFQvtvY+6yNgSfcoGIxXQVphEkbhlLQWDRMHTromzRH1OGJAhxwPJaR1p5rTMXkFI1XoJpN7qLImLl1YgQQAquCz8RfmtEkZp/LiPmhC2DCzQeVrG6I39Hd8KPN3g3WRgwfOvEjcIP1nqtIUGnnCmYyicaDwXHghgLBIYx5Ip/xwTEw8wPZnIhNCZl/mh2Up+2p6FoXIQnjQgeY/HXadWFVnMVYGSW4L5hQbluYa0MinZDeOYQE4T2jOCYzftZNAzmsqAIbuwWkQltsQAHCYVnEJRlgfdxITjBDosE2+W3mIT7QzuBgLgQjmDmT6MNerCQFilYfOMxTspAkRD6EUKXcXB1jBmcBp3ToDcaluUmQNysu9u7Yi6MlULD8L5DOWAs8VRYJzQE9MNslBWXiJC6aH20o5FvhSZuoxTQeTW759CJ51DpwcLVWWKKjUJz3QrNGrDIaEdZoh34voswGDcXjNXxndbZuuJXa4Z2QoNQx4SGWx8fEkq86cJT6MX1chFa65CLqt8x9xXtuPGArAElf3QCwmVAtNrasyj8T4OHqVI7IJBxIaZ/CuxzGfjjBi+GCGuz8GiSiRnSmDS2QZkoZkXwKgaZPf/AVdEO3mkSLmA6ViY0LouFyes/a8wWlMDzJxG7wBUjWRTCRxsRhOIrjEVYJQi8DzO1AFwGTOq3tCaNw/y7uEuYKTAhDc9ycUkDbWYJoGgpmGiHPqwja0ST7RkrW8/i/YCF1bNU0EUL05rmVG0F37xYBnaJsFJSLjRD7xjJ9ynHSl5ZQd+RdDAe9AqsuF7G1ul4L61sTlw5a8g1r0eyMaMHhUKxUQ7FDx0kVP2GsRIemp5yYLlh1VyUtTUqnhEv4hu0o6Ssfy4pz4CSNWbryILFd1w7iQWxmAQNvuv7rL/vs5hc5a/fNG+ShIiswwZBTDOG4mpZZJLdZdAmQmgQHEEqqbWwGJq/vqbMswbHLTIo/8aslbayUMwiAm5lYN90DwDQ+Lewy/3g2ohjgTF5dctbgUZL+G1ZjbWUmIimi+C0D8KiCUFA8AVa0s6sLF+WpquwzHgIaIkQSoQl6+JuYEpJAExqvhUyERxCaGHNd2MAQklYMeJdULQKjdDcMUAKjfCw4tzhLlZPzOjvBJyiKQYoBqLY0JWgx6yr0PCDxEVJn1VoMlBot/ETBuddiGFRxcwAACAASURBVLv27BVjYrH9Fj/hrT2XZGt4tv7Fc1xBQsnNW35wzzpR1gTnrki0NhQkIX9XULUCYrEstEVm3jcFB7LtYYvHrC70uhiANvMPN6eLn+xvTKBJYrRNiXZwC1+fAC56tNJVA6XxN9uBaLSAd8mkbYDIT6cFEZcmMPYuiQGM5W8Fg93TYACzcivuCje/4eZZQMLMFfD/XWIRSoS/jrFyGdznInA3VNfR9pvVYlloWhaB9d1gFu0wIOahmIx9L/OnzAi6d2zqlwbl+hIOLsNmZmhb7iRXyLiqaPRuysoYKRdWYnsAcDchqP19Kzk9J36CkO6YCEK3aF4JH1aOu0VZsBRdGN3/S7wYV26++2jNg+CysYpbhpBLSjET2s2m5pISXLxz007cSNkRBoIuqdJFsPGsZ7/khCkaHePx2QSTmz2g0dvXMNE7TYYAtDRX5oa3y2qZJNfnxuqzNhbZYt2NBgiVf0x2A0ATsQA0uqtYYJkHU9DWxnWPh4/LDWIh7jw85hGjMPF3i3yBIZP+LMXIdbTwzDKLt502pJBZKRbCQt6dNowVY3Db7lS78XExjPXeU6nG3zp1bEQ0wDy0NSHbsl33WSXWCFNzYfdcQApTrQbaYZJVAp7lQlEkGHqzk+5RUhQE1+cuYzA+MQ5ltokHz/k7b8A6++/N+HVamLiUIN1nQlpbyQhezU074zcfBVGrBFJaYhRey12PRDCM0Xi+y72TLvtisZ5h+U3OfQHPfSEazfKsbgTz04x3gVLvEFyR5GeHP4qDWJk9OKbnMCsLchfPuE+gTfLuvJK2o1k/NB7WahVE3zQe2ufZJh7BoK2etTXiTzP5rMgz2nnvXUDU71iclMH97IfuoTkr+qwtDjdHjNapUfteQo5Rn7Xx8bsPtQeiAN86kNU630zcdylCVutZqynaH5/ehXOe5U5SBs9qXiRDKIC31lkCR/bv2XkwvBB899NfUJMnHPv604sCUeAlIC9eeFHgAxR4CciLPV4UeAnIiwe+BhQQdz4DDH4NPvX/3SvXgpSBeYZcBSeRFnvWeEBqzybes+YMsijSb3c7UTOWXZE6XnxPlPA+6eRnAZZNHQHY3W3Ds7Ie0s7PEK2COZmbemEt1Us/b0vU7tsfEbA/a6oguJZ9etbb13OyZXcmyHtlTqRia5S2Y7F3IYVbU769p52P8T9r0iAd7n3P+tFKoNgreHbIqNSutXuGgJWixg+yWvclyHXvWTJDNtTaPRun7KCd/WfoYNkvz21mre/KVmqK8ew5MBqb088aarhXR5R7Du7Jxj1LrEi7/8AVEESQipQXth+yl0XGBLJUNzReCx7/dN54z0ntSr95zt5DHQ/dBxUHh7CvIj24mShpUd+XuZIe3F5cslOyK7JIJre5f8ImF0+z2UDbRSVwUpsyFphlAXnStjIkhAeEYTN4ds1tXhJIWZglpDSgvQ/fk1FbNKu9FBt43i2bttkZLYDsm1BInlsG8//o77s2zlZD+38bX+YJ+bDZF3sI9lII+oL/UkSYkvK40+VS+9LT9lqCYrR+FIrUeyUIyw+Ul9Sp+W1/Mb+hGAi5tbrb9/h/Qm6TUqZs98RkjtDK+tfIrm+C7FBG1uhuU1QK2TtvdDRFZKz47b4nTQ5hULZr5yelj8Y/IwGxQ4nhSO9CGjzkA7BVmNHCbY47sBvtFBSjD9XakTYEudjn2nm1ByBVt522peYwg/Sk1G+4Ie+1YCyPnXuMuU3Y5P0xH6IHJWgsCGXvBIqYVt+ewwTG2BEfXGGh64HigP3CLPVO87HRZmGkbzeFGRTDNymUbYKGyc3Ls/L62z1e2pYmtx6086apg0iwygsBMR7ajtbFnOa21pX2tI9CcOzIB1T0nHswSayBfZa1dsE6rH8dNpu7zTlrZzfamNdq1cMZ45rrpmdZdvO10ey53RiuYR+FaTzbYJvVNC/rwZIsWrsNZbxL6Fb5GaN5URDWZC0a+po/Wm2nTHPkLdgU/f4JSM2q3UCYhZmwDEy3nLrJLaq1haG55b9Xuu2I2qEERbeDaie0i6uGqSyO51azYXo7yBjSRuJqE8A7WpurQIMt9KCFocm5DbuDbtwIYgNwe8Qaj7GwSrTMDWtvYWrFv2NpYexxhH1qfi0M15Q1s+BdxoKmhIcyCoznPotrV9zfbdbu2eoEzU4+zUbbh8vyHHcN47AkrMHW71gDmpvw3IqKe4t5zJvG3/2WICmY+VZUdVC0n3Q3j67FKJ5ijfed3FHjMC/gVBiurqBONmsJwPYYwyf2QwgPj2LLACg81tg6EsbuUaC+QQFDTRD+lBilhmdZbB4CHk1RoQNl450/LAGxMwpDBOl4w6W3P2vw8A6Pt0PMVGFomg9StE09AsAtgTh138LmTthstDC0BALb0cydCHyISAi82CULirjwO+7XSBmRaQcuA/fLHBTddBEAFoarQ2Ns8Q8XELMSEAiBQJGeRRdwC0QjEIEX3WPhuC12utFtxyKWsRlXS811NQgpgbtBl2hgF5lrym2h3UJFW1CLCO7hH2OpzzBLhJkxApiQBW/3HO1YLwLAneC+YVCXjV8MZc3Qg7YPJkSwMahx+xvLHdR9wZreu5AUc6Zg0Ym7tF3bF71MAVNiASy3hMKmofGHHjdP7zSOBROag/V2j4JyD216Dr9Rhv5u7GLlSi/ymMSrfmMtQk5ss/VvmYDQMkwwv5YkshYFpRgX83Bd/B3hCIq/YXiuiYs2sBiCS4tMMPJPF66+Euo5khuMwCJzK0JXMt0WgCBiXO+0sC7uCZPrbxYZ/qnFx9hwOzTPXRBGKP2OIIJdYKieI0hgD2Ij7tpazEUto5UxB/dOoxJMTModqPdsmCmCiEl9z8K6WEPMQrlYZFYhPNbCsFnYtZi7Xu7xr4EbXbteW35wr9eCQK0X5RBwcUGO93q5x1IZK+EE56mlKkEiGMCA93pxc1lFjLgYPWNmpTB3pQxbwGf9CZ51sV48hQrCeAmEmcW814sLR4HZ3ef1oHvrxRKLdSghAoh3OyZhYfXvtvANWgag2ocO0eGDeVhg3lkgBpnvb7FlK9KqC1+HmOT7pakNMt/f37gcAR5NmPY3AYFhJh/hvBMcgsa8NRImJBwEg6azKLmGfk+4+M53PQsFQBuDJwgMaenO8CDgLAwIgr+Zf64M14+LQIiMHZOnVTEJH5i1RXwL0nEPFAoBIgw0GKxb8RglZN4sKpcEU+VyWROuAbeLlqM8KhCihKyTezdsn1vIGrDau17oKTFCqUiYCM4JZu9ESzQUFxgfV7VYzdgxKuWCDhRIsCJxGxqy6N7FNQ6nlcWXMMGEvltGc+tvzJXLUxPtLD6lsutlDls3tIVi7qELHmLdd73cY7m5mLyIGx2Nxwgf5WK9jPtdrEZALDKNmIlhyjAO6XQPqCsEauhTg2DKaO5Ok9qCH9qMebcIrmVggidzEIDMPQLofXedwTLwCqB3LgPflYTLwCuAnsO4LBsLIwFAOFtQDMziYD6CxwXJT975drBO/u5WPFpQWbiwVcvAK4DGAtdkUTxjQWnO0t7LwASP/1z/WK4SV9IYVwC9cxl4BdA98R5GpjgwpXeWThYnyib6+wqg55aBjcXYgroTFMwtAPc3wlwDjC28WwFsnASPQloBdG8ZeAus3NsCLIKEZ8KUUTQsO7zcCqDnxK/W0ljX4ru3dTorgO8ExARp1PY/+LuIz0/eCXoRv56GIkS3hG7F3hZKeY5mzIe/jxfYg3DuktCtpFuN6p0CVa4e8yuAZaVqSk0ABIeSBojNmpVm5u9iDEEfwiBwIEJWVADNZSAcXIbOoeDDspgsElcTc1ekRcBpT76zSjmKpD2VrdRDF1q9TIsAnnAz/eIq1rxc/iocjCAr1JkkrDYlYCziQXQqzbw+PIGzDxVCdiscucfcp/YVBNzcjNDRm/YVS5oj64PxttyXIkXvhBbfdBkji9npYVtHJBkhoeDeVnp6NoWDZ6rP6J2VEMs23rD7lLwaHEpnk03VsxBkQlnFofdW2chDsP7va/oJyL0wHvBDmo+ppVV3Q8tiuScwNUGuUxfhQaj8+oUu06oIRrvIEGweHxNzZTBQFW29E8NhFtrhbjjg9xgVo3fSVM/JRFhUWnszaO7TrBbBWOTy96JBuFYW4O6CQpEQGjGOAHwv2RsMRuFsUI7G5uBdd4GSuIAgWsgKsnonK4sZxRg0flWB7qMfTY5mrGAxlHvcCMJJ6Pjmm1gQv3FxWBJruIVd1Z9Is2N6QtFVJSANjLH3uRQV4RE/bS24uIC14SpuSaz38lrQWIpfzFkFonsUFY+B1qfkeBJdYjseDYW+JbnuW2eC4HtcYNasq0IpSpRAb+lFiopBELC/v2fx/HgLRryQtjJoWkb2Zy9SqqhGYHdv6HBfDIxvu4PzPEa22DTdpj3do7UIBuZcQrlnIWlWWve+x12jCWjdu70OxrF4GPc+rBHxMbh33scoWFDChjm38s1YWE1Mhl536yGaR8oXc961GxhLwMiFye2Mpt4pvpBQuOtTxDXuUVj3CbTcK9qaW7NFRt5LS8oOEuj7SAbMI2PGutw9xiRIrPmzeg/3vJMSvBEO9c1i0e+eZv5GGbLad/lBp9RSkJ3sZPziXEqvA3du1ATFSPkaR0e+RU9WnULnJt9oBIqx2GqLtjwrdrIGXLT3h8F+CKyIOfjvzzD6GLrDdS75eTewt7b2MeZ9EE/PY1Ra9BmU4ENHLhMgGvF+jgYmGG/VJ7B0iPHsOXHVW43UuESsxFf6HG3Pf76hGVxaGuutBn2E7S74QTPCYZzPmtNxaWndZ0dn+x4l94wuH3uOAnx2zDSl4XvPzlaxDryQW4jNgdXi9j17jhDzOLY6M17xHOX8Vv0Ri/qsRsRzrLt1uC8ut5T9l/Q/e6F5n1Dq9aef5SmAr591u/yKJ/YSkK+YZK8HPicKvCUgTLcg8Bm6VVAlELrLYJlubsl2S4yWsizM5d3C1H1ZFu7CYpJ6jpsncKrTx64Ns8z1uPv/wk2BwCyEo+fkugXZi+/qng0wbtOzUlNujCzasxJV4zDO2xUVSBvfW+PgIjxzc2STIAjuVqfGKX6RYn6GkjUOSZXb9ZOpsp42wO5LjGYz8RlKWxpdouP21RuHZ56hZ7l15nyXstpUlMF75hLanZc5fNZ32TjEFXf7UuNAP+582b2dn5hQXHpbEjEdXnzmKuJTgf97NPgzAREsyy5IH959dzGXLIfgdnFCBkZwMKDA8A4oBWAGKoOyC8/PlFUwQYH7ImllbQgUxrv7sNqfkRUiOO3DRBwEM1EbPYv1cd+GngDwRh4jGqLwl2VoOk7ZM2AJfG/7Fc+SElLeslRimr34x7J8BG6xQ34jD08pWMAF80l5o73xy+QsmtdmXA0G7nFQSjI4AKV3vMKHl5CQEbr9cplB6XnruqhpqXPxIHjIdkU0dpkqO/fWblucuie+lMCRNr8F0vfLhu15gNZDME1IPLtQd5ku8afM1UKAfAu/+L5x3AhfilomEm/dAokH0FfMuwG+pBMhdE+29B0vPhOQOiciOIlfxCVGR2RBTg29YgpaDSMJjBdEGOYHU9ZArGdq0Cbr1Q529+r3hBB14uueidE2/qmhXffsvkpTSuMGLXCP8NpnYQlqxdkzoYvBZtoR715gTfOq82L3aFeaVKbI3Paym2vsdqc3DRsmSSaGIG4ywG8JnHe1w947CRwBwDB1oOwecCSlxIrcsHVdRmT/BKcC4i5MR5jsQWzLUfdpWO/BA36z2SDjAvORDWtnund2/jxLR9F2gXVQjNbLvtBmRu0dhZMDd1mktTWkvCjIMH+9sz5rPI/de3EfbSkGCmiBsLKMdut5R8a32c1Q62SCoLzL1D0TkDr6cTnuAde7lObZHdP6s5qIVCCt0IU5EIVgWcBgK+4HafAMeMa22rEANoqYWHsom1q0QBipcVQXIodd5z5azP93cV0wOIIizGphC8p9Mm6aajNK5sxlw7wEYjunSyH7vdSnnflcQZuRFpr7Qqns8c8yOjIm/s4ah6EyThbW4tBmFn3TviwNRvIPBRFWbkGOd09jDE7Aaf3FqvkWGlg3jIs5NoWO1miLobYlrecCk7Ja3N9csAVNUkT4pz2yOihSXFyb3SdKIUuB2yJYF71WpPZT0Ho9AvAVmDA0SmiNb0GY0vEUUh1zeET2a1g6dNkWRJUhUPTW753wEBCWYAuBaunI1WDmc6V2x5vGZFmCaBACC8fkmSgNlOsQRITJpjEtaFfQABYkVGb3ao5sg4n5TdqZ/HZCg78nPISgjaVg3tUVICLXkAZBhHrH+l5QA4yJeMvQ7TgHzsuV2h354PTl+e0jWTx0WJCjbwVh4WYs+NI9u/31z11YPsFlkcR5LWRxFKFHY/tWdw9hDGmfiBu6oEnf4gWwDICg20rVPf/v+7QsdyplAknBWnGFtoWnZ7IM3MDg/tWXLJZsQZieYxkJlH2Iu5yCK+pZHsmWDeBZ64jh8SKhLY1M2P2d90ORUrrVqyw27UaRZxiEFu/Bi6XDsiR2lW3o8HcRwceDBxgg5vMRg+Yftmu6GCpmFOFrPL3gLwMmSG1M0rzcEItvkjSai8/cjjSLgzmLQ+wMsx7+Zhw0eN3l7ScQNn6871oo5tRlXgQaLIUG9mxBNwIyxWIQixSaGLqVC0XTWKTV+ISRxkMP5h/zFviJx1gThPY8xq2fGOYjZBjzxgRJOGBCGLc6Uhr7Qtzv3rcsEGE1HzQRpMcsWSTz9t9QBW2CLTYKI1tbzEtJoCFacOW4bvn4hF5gbE0IDQuV5Qk6YgyEGEKjPQybh2ju+9bDO2oCt2BHysQ3BfhrkQgqi9yxF9bHWuNJSgiCoY3p7WZ/4+lYbWPgBdyKvHIJiYf3ipxgcKMstl3Exckz8QIV/qOrCjqLy2+ktWzfu1aD3iDG1aCL7brh0Ith2rb8d1f21aALnjSO1aA3KHI16ILhbjj8NkUuIMUMdte5egJv12rQu7v4atAbNbsadMF1N1x7MVbcuzToWlDjWA26FtS91aBZ0BIoC4tfsN4N/17MFovkPjdlLahvUYzoI8ZbC5plZFly2UNhE0b0Du6zaGPCh9lZAxaUqwea4yIMPBprfJcQUA4EnjDctR7cSQqFtaK8KHICQxjFT/EzekgE/UQCcr+QBJcZ4ueyEl5IGn0YBkbghMkqsPF3xBPwETJmGRFpQxqr4h6aNt+aSUbIMD914067L7x7fetMMutz1xWYJKKAiaym5UvLJJWV2+Me1iQjPsLlW99wcdqf/8y33u7rnWCUpt1zJvjiFEo+v/GX/ZHpAYsoPkCT4PW0HD8Z01FKBKYAVvodRIi14F6yDhaVv+1dxXm0JEaTCWS5eQXo41mClaXc0gEZLV5DrvUybeW7aHQzbdWQfu958ww/JoOZl7L1HbcwbuXf7aWIM9GS97HoYjzGWklnu1bh73EYC8L1u60XuRX++1MBDHpN0ppkL9k6h60QdC84Mc2cSfb3QG8kfE2ye4tCXZPsnnRcJxWtSXZv29mvSXaPlaNV+ZRV1vn7nguxJtk9AlxWZ+fvHiZAcO7Szt89wl5WJ5Ncp5DqDWR29oCbraS7j1WgVfPdd/6+xcVK4+783dtKzubfoS8x430uxrrMXEXMViMDysw4Me/OP4XR0QZbeeqev9O04rwqLNGhOn1JkvscFMxIUcqoUY5c29LXhIIyE1+JkSCp6xHAVaWgKMudv3FQlt5p/VcY4d/UjPA0ZO28s7MK8QQe8Ny6qd6HDjKaP4iAbCHSVvD54dYr7IfdC5dPOPbDMTRsjgXIP/b3sl0GVjxQnTCtysTRoMbBugQ1T4OyAhureCdhojWNzwbV5uZpM0JaI+c2Ki0cgrMeNKmFDyxXh3PB3VpQ3+JW0d4ycuKHLd3lVvGLaTSLj+m6ii2qZOucwNWgXB8uV7n5XbQ7O1VBGEtF+++ciy0oKomWkhtiCkA9zHsfmLRwfe+zJ1SAvYpMMM3tDFpffQtXbiszzTtFJn5gxcpO7fEMlA0FW6yy8H9jkJEsVllFRiDFwJ1DmCKrln1Tuyly70bvLOMq8jvp9F6REZBNi3GlaJ52H0uLmYjB7v5G+xS07RZcIU6lubJbpL1KMfeqAcdQVbD5e/sUfPEWMgZrnwJTV3fRvfYpOsVqmxmk8bh/9z5LGk82bvdZpJuZWJqOMGxNfBoPY1TH0TjSeCwIN3JRwikegr6FT561yDJ79iJouQ4SraEAYZP63X0WmS5CzqJVF9I4LDam4kbd+yw2T7mN1nL3Wbbm/UsKhh50IOwSIdXf9C1/Fz+IH+99lgrAKL17n4VykRbnHu4+C43fITxbAeh7GBw/Vdq9+ywlibih9z5LBWXGd29bVLmYW1+h1/ua/PxC8QT3itbc3HAbK+5bkIVNtLFi8BZwYc7tZwi2/ffC6TGSgWF0MPa9MLEJEZzKYNfymIjgfndHO/xTACfoKmvlufZZ6laykBV+rOQCgdoNRc95jyQEzbyw/Y5doOnvQz8xMgZnmnefwvuMV96eZiKsC9Gg/dDed3ZD0drQlDT4ntjkfaxyLWtkfBYpS2C4NZiepXsP3X7QVvqdZedmbS8vCAjjNL7dp0BXiQWxiazdIhdqmkAhiqX2SASCSNkSoIS2tS49b25cnoWlmDM+I3yL5Kg2vpNudxzV7AsDKDyxTBerTmmJh+6Nb+svNW9898b3u+RSAiLTIlVG4971ChbQPoQPLUykrXkpWZmgJTZGwWCswr2zawEwLNfsrguh1Wg+PuUNj+Z/yjYg0Da249IgDIbAwIvNor1oPhrafy8uB7FoG3tAd+0K4UFU8124tcCUMjBXJn/Pq7CANKl5sYKLifIdlo47sQeXWkQLzTILQm/YDEtmXty/0uYtPEtT/fgeq8AjkJFk/biXy3wYTmLAODs3sffJDlo3WvTGzFFcLJ3kxd15E/14CZh6FSF3Gj91ctYqQvEP+nOJ7mO74fx4JGh7HwPN1ay25O7kaU5oKKZYrBqPwHryXG7olDCA4KPVDZ3y7W++O+m0B8Lc4C6gO67FXXhjwkwRDXCfy+0eItAGxRFLIO6ZLMezc0gQiNl9Ng4C9ayuwMT9/lk7Ur48gerAy8ZBaDCk9OQNdmM5LRymvkF3tDdtdOO8vLeN0metOi0AV/MGV7I475qUXdbU/9K+XJFn97gYFNDimnoFC8EiPAM1igVYrLvVKOGn1G5MWePAeM9qVmSspL6fncWChty6ZyBPc8YD9zjQA3/cxWrGYX8od+8ml81d7vAz0CsvBp22qVzPo611vtdFzPYDEhCbcNyG+0e1ueQy7MHsXk7Kmd/7UBiuB5dA2u8+aMY9maxn/X+5djSimGYvC0fKbw3qNyyKcdztUBNQrtyNbmX5aPF1xfqeYJIWfHZADhfKuG/BpSQ68u1eNIxqDPchNqwTi4au9/jyrRcD570WDI24f/Ulq4G0vSpK4llPYn+X7i22aYyeZUW262P3BNKsICG7L7xiTjc/GJ/U+jO6iufMZ72M3kvpiTtuuoq5eBPbCbJnrEVYth2fcaMrXr4L08R01uGunsUPkhnP+PWbERBQBJqXeVof2IeZYxYCETsnvQExWSzAHgIZY0rbGchdBluLUlml1eg0kAyVQPs+oovG4y/Tep2e2xhoBRkYbsVqehqeZZCFut0W2kIsQLutYBF2GkaK9qYDC0oL0U632Q+Z632rocQBYgBxz402ZSXFX3zlW+PR+ubCrd2LsInNKKS7TJhLys2VzFgGYGG4iPZBtjbde0FqxBo8g/vkJwJg3W8ELUZnOTvffMcn8Ld21raDURNsFhWtaxTXczKV3Fv8dSPAEwy0X4RvbapYpRvlLcvIpRILrWWtLwAFvQ0njIPyLRFyW8gf4cE2sPiE2+HQwzQcP9xLN0Avp05K68/UpJlNE8KkOwHfQiiCdrekrOEYi3A3iaC1S9duOrM8v8VCzO3aLl6yU2zMd/DFQllMxNq6ENpPbpzGrc9TcxIDWHQ+/TJaG5BSidy4ZbT6XBEsWmovQsU/R9cV4MCFtLsAdmMcDER4KIS7KTTNSBDqL7ba2e9pYzRey0gIaE1ruYeH1vHRut/JBi64Necu3k0yrCkXzVy313JJFN+4e+eyAiDpoDSLNK4RIPcriEpz4gLiE0mcUA2rMK2DNV/QY33aoLjrC9YzIQzEgbu270Cgtf2R6SCpAvSAXe08Ct4xKY3YhYmZPwHaNhhzP8CdPPp2PUnyCdSNHm2H1gBluWRFuiw+K4UBNsBlVTCUhdnzzj1ncVkKzEdDdQ44LYvRCPHd2zcIC6blxqzFxNB8cEElunSZh4VgGXe/x/12/GXSMFTgzbIxFo3V3EyexcN4hJtLtHEOFwVTEBqCmdtWu1HzDaPW+MIi0dzu28fo4iKxUmK6VTwEiXJD17snbx0yzdmeTjGORIz5+se99QKC2hDSICCNAfNL2ohTxbpdQY0oPZvAy+xh21iL3SYIksRduvflxKHcWjGdfbQ9jiNQK/oSoFxHvPW9CUiEFwxu57uFCyCWRamAJ8LLVQuOtkWMD9DOtKlNp9wYhPdRDHq3v2m/gp+4YDuE5wLIet1oVK4O4eRfc2E2C0HAMBMG3PPF29dBWEwf9sbCRHhQ9G3yvFgwc+EW1A+L8Pktgbr3ZyI8N5OmrmgKDSgJY158kTGEZ/Lf27nROlVGYG4Cy9wYykr2CXPeiox2ZkUJjrilXWlWgvDR6HdfrXbSudy3IjNPltZ3VpGFReNmto8RswfJMZ9tGLhYvMVIeQ4v+q21vRVZmD1eAr5JkZkLWkhz3/toeFEWVKy2ioxilXK3/7KQGmN4B3WJ8H7YUbyhMwVPzDMJv7vi1XmPuV3Er3gGQRD2RlIyu0w8JKd/k+Zw+mIFJhbTLKx5oRn2WSwqZouhaRg+/jYC817MyAO1pwAAIABJREFUSaBvdCutxzxj5rtJd3UO0pPcgs7k5lZhaIxxQ09kpYzH32nD+m8tTmkxP8a9gD9MTlir5uMeoL94KNSsZ1hr8Zf3LyjQPZCYNuJutAMBoc1Z2+D3ntnm0WgoJsqdI0QyUlxRrqVg3cXtCULDzcGECVwMbSz3RmNpXkK5AoehCZT5V2iVm1w9Cr6w7vXh4r7xWgTjN0RoO2YSBnSuZDzmtyWwTbopw6x4Rzq0n0dh/iQCwv8jqXwwTNqxAWlojN25DgWUtBiLQNtzyToSIQ2NsW+s1TbFzmrZ2SS9GARj3xB7DO2+FPQtcNuEWlBL4xA4TOT3LBshXwu3IDdzYc0w0WroGy2bhkYXLhurWdsYWR7mH2PX9j9Lh5ExJQblMlBArsU63S1Fubp+K9XJPw/Ksq1bb4Fb0KS1wHAs3CIkbkzcgkbvvriYipKieLb4jbX1nGTB3Zt463IgJAiQsSx0/kYrbw9jCojSTOC2hWl1QSzdIohv2D8Lauz4rGMrSvtz4Xgn3FuJkVz1xaRtT2rr9K48YPdBgnrUvdCHpMt8ZLE7de4LgrGdGU2apmEWFwzmg4vGrFKMhiowtYj8UAF3gLJtQn3D6FdbsnCEm+XYxdv2+MawsO59N8tHAIPSLBR8Ye0LLvQ+roHMEW2KTjQxYdkCMvETZq+6sQX0rPgkLJvAco9fCJLDvcWYaENp0aaLsdretdvyVcbJ+zEDJWOTL8TAoma3jIFgblEbepkzxlts2N2cfDF8NDJB9w2Kk3sjTrq7yy/8/j6egGW1O27bYSH7W35wgyCzfASUleAh+NsW+lkza1VszPIRYkkbSt3650HJkn3nu+R2NfHChrce4YYyY3IfoIlXy9+aeN+9mti76/tqAquJFz27oEpCzLWjRVyrideVI8zcn8BrNIt4CdOtJr5Rtpic9cF8GJqpZzVXE68rZwyriTE0ppQlW+vkd2v5tm5iAYN+x401Rgyy715NfL+bYjI3jLGWz/tWE6/lY/VZWYxBiCmOzhdZTbyWjzAbU+lrsYAEizKA1cT3OSCUgkQE67SFdAtLX1cuumJ6qWAMLY6gtNY6+V2unHf7huQHoSbMMrVlVNc6reVb6/T+3beAyLTYPLKI3Kei+i1KoaktZj76QuT3HBCDThPz6zFaabSFOd8FRauJBdK0C6FZTbwFVb7DpFscrs9aPvfSxMay4EOBP6FDPAzNJakjyGritXyEgn/s2bV8vrOaeK2Tex1X5vtr+bYO4XZbVhNvc+7VxBvz+c5q4kCc1bWvJuYZWEdCs5r4LvziqvIQCNxdGZkmlpDZ0mFrTCEROHQV8wVf2oK2tXyEIlQymogv6ou83fHvk6K8TzAt47eWbwv/bii7ONZ6SDSs5dt6EZaPi/ydbgHJ9RHUbGHPFkjdxxDsuRYYi69es2tWhZak8REr329dH4SXfqwfVcxlLLTBdi2JubxLOjRYxLo+y9CYxrsR2Vy37n1PeLrrYNYnXnfL+6q/oHkpjsqOza0mzOvKeSaBMzbzzfJtIddd410zA8yyBVi5dhYeiqBeAP6+rs99EBK60vTosa7culXoit5cRddaobsOp5qMMlOldo2JtocIWCH3PrwjoYBJ9/Al9yg47hB8VNrf3wktC0OR3TXmocZt0BKwYjbvEZuJ3e5KyhU49GAFg7tUcGdd39Xi3wLCz7fryv+6z/KrFNXCLUNXqy71eLexrxSXSba/0A7wCtzdXKFYo4q66pCLISya33RAjr+vhbszOTE/iygdmuVbC4eh9/iELBxGoSh2/6Wsj70FiiANTZuXvpbRkmauiIl1wQBoeHc5L6i3cLsxl8BxGe/mDpUMoymGTkNvT4H7GIZQrcbvv3d3vzSrjcA9yy8LRyPfDTcwOcvGy9jU6Vq4u74oCyc5wsXa8omYnwezB/RUfsDSlcSoaSEXloXjJYgFBd1dpa/RRhjAariycJTlllC7l4WzP/Sux8AtIAVBXraE93BnNUiHEYo23wqCmOxtruCZYO8yZVJvi6cihHxfArI7zTVHkFmjhZahK9DJLarbHr8Uk4tnxEPbnj/YNcFZwhsfArF4FoymSpNUyESrb+WdZ6r7EAuIfcyry5y4FxZyj0eoVpxFvdv5VPAln08ZtPlWrTzryP1a5HOKjKvLOm1DuI59oB1rgmF8ZdMIDou+LZbKUlJ+25GGIsNc1pVGLjbxPn+z9hhpK//ck2hhjcyJKxouqviVdduTvTyTIhPQe25h+pQbi08x7xEYZSmln+9Tj9GFcFAme+5KsbE45S5sqzwCX0pq/PBbQHy8zhy7wWYCBZzM+FbSuUcrGSRzu8c911SBGbeRtzghmhn0pBOmYjLZGkxCGAjAdiWsQIcmurFKIN4Yxd873s07LQqNSQNa5IXK861pdQy8p/d6jpaSDfHvbWZmURCca7MH13gGU7IihGMZ0OKKCdD7PqZZZgoDcTtvHJpYgRb23HZMLJ1OW/vOHotMM4f/2sq6NjwtPBosSJGbaI8AnSQX9hKPirsIw579QZh5GdYLnTqgyLOUaFgpew1d5uHvrA9XdZEC1owl4pLbRFzgrKQCQTWGLYizZvg193nLMVh2VpvXcGPhWD5rZaN28VfFYOhKsf7kW0BMBFNaMFp4++/SVjSqPYxtduYZkooR/Xs1KmbFMLTMXRdStzxuxTZIE9QRCpZEYL6H99BgBFWwu3UEFlVQ6J20YMeYGZs5chsIKV92QY0Ih8AE666BsHishPdWaeZ94gYMSZvVL4qg8IMR1d9oyPaMENt+gvgDPTGWhTFPgS4mBgrlRiVU3WMNWTOuKQtpnhgLPS0yy7uVdcZHK1ofmvNZC1ipXuPN/fOMtDoBpsDutRU38CzEmixFnkNnjKCnOdDgbfxSep4TCBvDonitLb4wV4JccznuIiXHe6EItxSCxWyt7t7JvYOX0vezmFAEFMx95AZrRbjMaRUmYRfX2C8hrF/WWVGQiWEw2eKh/BaTAeUZ/MK3aV8uD62xGgFjILggybsW6YrpBGOsyFYiIhKtWTeRFTaT4vbR+hap9xEiLoKgyo7zwq0xqU3IegMHzTfP9hQIHaIjLmGql5Yxy660c2+erCAhw+QIjw7Nk6tGK7EwtLP3mafnMCCXiWb0XPNES9qRG2WstGbzJGi0OuaUvWme/Gxzyh1jhSU0BNECeooAbbmz5imGIRQEgitKo0ohN88aV/MKWO46mpgn18b8WKwQ3zR9NGEd0Mxvm2fWgpAI5KXIm6d7hIOAitHMbwu3jJNCNPbm2ftsTKMFRbO1It5HmRtX8+wZa8Ltxh9bzyRuglQgVM2zZyhmGSyx4o+9LQjNy1dHwD3UhIYQsNpguY8ew3TwLARk6xEMzMCZ9vsoM4xE2PjzK8EEo3Y266J0NiJtk+ZpQsZJcBB23Tu+JutkA7RjrHtG+hgDW+gvOk8a3jwRbyHqCCkmo92/6DwpFEE9S/KVztMYtqipeXKP7/U0T1k4/vwepoMJWGJrea/n/xvzpKHxGov6zpUZN6z1vOdZWQZP5CudJ77deMznPjRPgmY9v+v9IcGVzb7O7G7c7TgSFMFXFXNMPZesjuTLoAWz/r3f6Uw7cQsrsG4At4A25+7shNpIkq1gtrd6zd6Nxeca7FmEoVJZAe7DQsdZJuOqa+PH5knz0vRowxLsPGvP499fdJ6YA/OKK7yv62PzRCtacTN7zZNVohVDY3uneYp5nq0nF6n1LDEggYBOnvmi8yzoZWHu9XxrntWQc6Pu9aRwCQmrs/OkcFm3r9Y8JUwkngjPWqTWE398013QsDu0y4LUELrskcVgqmpNU68hPt7d5YNpFQBxGerc6F1t6QvqtkGZe/VitUvLl65yDvOzBBYAs9Y2xzN8YNkWpne1YfsKBHJRyu3UylR80XmGERMLfKXzlI0zz83GYRwBLn+ca7jzxJgY9iudJ0alrGqc0Dy5WXfP284X5w7WsK9YxPo+m2f7Sd6/61na9Ks1T5ZdLCAe2URMG58syVdrnhTUDc9vnjyF774CIjuFEfmv915CfUyl5viygcoqdAKJuPszld9nymUXqvAKhcmC7Mbd7mQuFMLCZY28c/PdmMI9JvE+F7vjpm1c7XnutLQA39jfmich9q2yV9+YedKsFjdtuC1dQ+8uktYm3p3XJ+SsF2Z/Nk8CJ6i851l6+O64X6d4mDEoheYZpIiF3N7A1qD1pPR4GsV6reenzJMF2TQ65vdd87zbIAXKFPd8LecZ8gLf/sgVkMWvWDBMIWfuEgDKlvC3d5dTEEqDY8btY0Sjc5UEwDeUJIi4+8HSfcP7pRPDxOy+SQVQFmmLjPj8Amc70wJZ7+4sizYgWZWtF9l5YtC6WhiD4F/mStC8m1+fMs92kTGO7E+VjR+aZ+fEYxxWVBDp2nkKYGnxAuWwXVzSupp7ZiEW9zxZYkH/Pc8tD7BhLJsmoynGo+AE8vd6fjXnaR1DXNzlDV9knjJ7eDSY+6fMM+zeOzT7Cgj/tVLYtvC5Ugub3s5363ox2QtutNlDK3HBboyRd0sB8gEFjxbVBt1CNRZl6TvcNb638cngVO7pdxaakNxwkQq3aKV1MXae29Jz51mlYPsSuZjmyfRzizD9h+YpG0fbsoaY2eJ/bJ7GU4qTy1gc9qF5BgJFh53nQld2ngsG/KLz3LadN/J251n9ieD7Q+v5ReZ549mapz2lLQz7lHnmYtoT2vX8snmugHBVTFYcsB3DF8HKJ/S7sETrIiz2Z3H2tI4NqJ5Z01l5LhduMV1SgLQm7X43SV60L2bnchjvYpcEXv5m42dbbhI2pprA1XuLpTGnD81zMUD/f53n3Zz5rXkualjmy+/Kvn2ReXLFxWFtvu167pECX3Q9t1IUs0sAGdMWRO163vO0zvj2Xs+vZJ4dT7E9m83ze66A7ORoZLuWfFEBGSZnsm94tRd3tuCCwmg85pml4OLQoLThzaxbiLXNihcpW9ars/JWKBd1a5PQOKVNFz5d8E8zw+3sPI3TPAmX2MvzfnfPswIx8dfOc9GqO897Efd4iLfmeZcHLLN+JfOsc+Nb86R8zNPvvug80UlqltvxtZwn5cxycL/to8h2SQM/W8/mWTwl+2WcLKSk0c7zVrKLlZMZDIK088SvP2YFZGuTt+DHLq/f1bws3D13Z09q2rb2b7k7mJ1vXcBKS9hlxTT+4f+JPfYEIVk1wWPn2skuiEkI11vm0W/FP2ALrq0r2YKZnaf5CdqDHrw1z7BdBPFD8+Sbg4+43pqnjUMMIRN0z9PfxSQfmud9Dsdb81wY+z1PzIERCf+u587zLXeHUO88MSY+spZbwHTPE/MGB0JD86RE3lrPe56VfFO8oYC5r19kniD+ewrAB+eZgAiqt8RzIcsVvAc0xOD+28A2kJR5MEBSeB/BJS2HKPxkaNzqQtaf3foATGXCtIGgy+ZhadKaZqtVgKOSFrXju5WOdy16BUcCTXsooUh3nvdxbgJ+gT9/GoN0xklNlJ/N0x4Et5Cf/NY8b5RtB+oImL/SeUpRCqLrNlkCxFruPDcxcM/T+qLPh+Z51/lUUHbPc+HxX3See+yDzV7u1L2eH5onwerIvE+dJ36k4L9sngnIXZoK40OjdCZdNcabcuX7Vxjj7+sK8Qe5ZJ2dETy7nfgayq3pfCvlyoXbDSgMGAw71+2hqN/5ovxIDL0bUNVgC5g35crls2NLuGhfvnXdQnKFPjRProB51tgsV6gd6nueBPOtlCtF8GyeskbGthuKlfqypl9knlw+vj3LfM+zjTHKZg/w2fXk+phn3Rl3nrmo1qD1/Ernyd/njn/ReVJOdaTf9dx5ymhRlK3nW/Nc1/bL5pmA3LXWpTxJJh9vUauZJAK0rpdnZBps0TPV2+fIxhOXTA773rST3xfQ2bAqkPeuzhhEbAOvp1OZBszH9C4MPBeDRmWxZNZcmV7vWddr58mH3T5eH5onJgehwXR7GGglr1LEO89OwjJm81xIiqCf5jJPAhcitc3J5rmtlXIxLPpu2n1onrlSIBY7T66i5AvXaF1MtPnYPK3nbtr9rDpPcBxe1H246/fA4FKV3Aa+2XYyx2SB77bjHC1DoJhk8cK2eGR6pXdv2IcAWNrPbvjdMZBZ5bsaQyceWZyyUhhjz80o0Cd0fNvt+IjZpEdlQ1ZAaQn3MNZb87zPM6cN/Q0g8Z4nS1Td90L/y77JDt3zlH0zJ6nVZ/NEU25cvYkL9MFuIIi3jWvzBMnoDEk0a560J4X0bD2/mvNkZfYUWWP4as4zrW9DeecpdU/RvDVPitJabEM868n7sJ4U0oJapafxLYW7RVzvLABC2lgx0QUOCiwtGC2ylVoWjrax4whCsX1T+cAm4m/bDY+A0HQEhN9fAzoEbRcXjH7rLgRxUnWYY9vWi2MwBgvGIixwEAF8h4tI4LowrKwQLbrzNB6QlmfzbMfbd+55ynzYN+F+1ToUfNq8COfO03jt3TS3DrBsbKy0xeT+NM/g81zV5imm4GYB9r01T++UNvUbPvXiz+71xGQ2gJsnxUERyVbVp+vZPH3DZqoUO4H039ys8Fyd9mWeskWhrp/NMxo0TxZ015MwUyZwY5Tunu/SPLlYC5I1T0rfPtgqInzpGbyLznW6NAbzFO+i9ZcchUFABJYG0K6tB6BfEQksGLRjmzx7Ga1uUibQRQgwh+CdCxFhLDbNTTOKGVbjC+Z9m5tCcgmdy+LKJnkHLRK+iBYghBZBpkpQ6/IOAiYGkSLmz1YT4tkgzJ237RnP087mYtwY3TxpRXPzHQvPlWqexo/IXCnBrtSyMZqTlLjf24SicPyNkBqrb6BpZaa0GOaVPvYcd8zvjNXmFfeKULM2NKV5CoCzQGIB1t08BcPiEIG2FLTfNE8KD+NScNwfWULzxKxozAJTgCySNfAe7zBe46PMBPEE0rzQpbJpODaJFYJGSGprxKJ6n81VKXPfCq1rnt5Bs5vrnm1unugie1idDaZmDfzNnCjLLvMkAOD91ieGN0+Kk6Cbz9b5GJf0sUzmttI1zzrti4eKnd9ZEO6TSa3Gl5FCCC/piN4GpmaBb3+bVgsMbkITbVNoARW/38C3ZLM+XGIWBN72/Nw2ks61AT/pwsgmbgysSM+A1WPItFkWqgo2gofB7A10YSjCLI5YKDgouqQFjbKtSeuqwn+3UFy9mkETRq6FDUjmu2Iki26RzcX4JD24pjQY+mEq76PF0c47KSxZHBk+Qo9u5onhCCfhI2gdfYDhaX7rVDbHHOtWgoHRbI9ZoKlZeQK6B9FIubK+vIr4QQIDf9CsLIZ1c1k376wbomrDzoKhWCkQ37ARm/U0T/MWu/D5tzQaz+Eb1nqbqJsn5jVv39o6JUrMb9FlKw0JGAVI2Zl/F2UHwmKOEjdZSvcpa/9P0N737sVA292jF5X1ocE6V9q9WjViXOZ5mwAjRi319/gAgkMbRfy+0fHImGIPjay5s/oTi2AXvosGp3kwxbMz6mhsCxkcPyiISW8w6X0Yml9vR3jb8ndcGKHZzvC1O7L4pVO9p1JWfrJ7W71m3rJh4pG10P4fc4GybHao5hNwRzVfa+6EERN4ZjuhE0I+tP2qLRtmBQg6wVGxmbtVg7rg+Xs4Dw1v3hIUNe/zfXQi2BUmdeBQu9UsBOu9xW/VetD8LFCX8VpHc9nyhFLELKc1r4qzwzbRvFOQlx8IH35daDwLTymyVIuWDmZv7cUge04N7Jn3UOKduvu+fsGHxRYdYtLeB9O8NdQWBvOboMXwwpgEk9N6CLAC0o4wDWhxA5K1ARmDVfEVk7Bgvr+nxQqOCS0T2aHyvh9WClNg1DJBoXBpZZovLdPGlf+vOXZED/7CHdl2/QSWlocD2zgCk1hQ71mwoPdxQcQ3FmS7wncOt7lxk+q40QYn5tguMLWxIXzb3sY36ptMy24yowZ6tOh2gKknLlfuPvuQZfZdyo6166onMcHe4y7qM2wMLI25uMRK3BlrvHtl7rEyNDxLy7VBG1c9hv1tlQOr6Pfmt2loz3APKQAu2LaHakeeG1ZrWL+vfy8FxJpVNkEoKQyCtb2m3wvI3UsqOAeNYQLB2yuFZTYRKxO53Rbf6iNFUzGRMS/LAjZtQbbLBn8SIQSB25SaWxMq9kan1i2PACNW422DSXC3bYzCXXGh7g7r7cz6vsA45kU4qWYMh2FzQQJjcvkWLLjHDJszZsoX78x5ArInr7bjzgfeflfoISajHPZMeoseiprg2NisGwhFhamknLdbfShfvw897T0LIbFOxpsLW0PBu90Slwh/iC8lRzpnpHPpKUrv4E51BSLVB4C1Yv1cdVrES3tKcEBNO/a7YbutcrfBoHeJz6wLht82RvXvNWZjq9wXH3P9CCKF/j4+aR/k7q5d5726fWQpsiwsCA0RYK22NgL13RG3MPxzjPiuW/bUBtcziUtlYDULCAqB+LuptpuZfP09xphl6XSjFbZQmwXBpfC2lWr7A5iX+2EhpKRLMeY/Z1kI6jajrpEeN2aZl6k2FxqQIoBjqsZeYM+1tYhhhyxs2DSKAPO2e79Qi60HIYRcOIHnDXupQTjGr6Gdb4Rm9pwUe5aCEGJGa7GQFc/wMKwToQlj5++1fDWftRTbwd5GLCH1LQkbgiDuzU2ta01KGl0kYypFpngkGvx+ISLoiu94LR3z0JFx+EZsQim+62/1EML43Fj2DJHtDF9jwHdxZAKynbGLAewjLD7f7+sYaEDLvO1sYhIMRZPSvPWXEgvURynNGyqXidzKvoW2YCxMhDDcLT6kSS/gbyEmCL/nhufe0YDLvFlCGTnfQ3xMsQ3o7i7q9bYVVNc5EE3sZlMo5ryadzdfl3m3SfXdu7Y2/Sw0P19M41qoBYUjWWENFrF6HwcQVEeQupp3UdureRf2sx0R1xIu2tW4cu8oGWPvOD5uGDdYlmqL3xY5IbvETeaGuao/IUzr5mxv5G2ZuvUuHZcgBnoHMny4eYsK942EkNC2aezvlBwraLzbu/e9gHQMG7dp8SykGQMxey4vDUX57hzpR0C8YLZtYC34zfRuL1yZnUzvjXzljnAnMMBiurYpMoGkyRF3hXDHbrzbrHph2dvjdc/bWAZgggkk2lAWUtWSFDQuYlIkrkUXL4huQZ40lOdo73VHBe7LvNwBgSXmWli/he8osh17MRaLyL2pxlxygwsjxri78e9BMTv2xURJAUufstIrhHfjcuBCwbz07J4LUozFIhovi288qzSMvepOe0o64qD5utLomztKGJd5t0n5FrSxhGIPbtN97AOlQSGziCkQyQQKmtITa1HwePDdRmIWZFGQXoyZmbgtD727aUvFshj2DtaF2CbO5doF3HtYyd26nuB1NiFzyp3iSmxX89XC3IBKb7c7OY1boZH/XhdiG0CvC2Fs9ZddmP4WQ+3Y0W3h0utCLBBwtfC6oAvj5pt7l/lyXdaF2Lad60J0VBwXFH25EtyQdUG38Md4PW9dMcUeq7CFQ6uF1wXdcgfMa4744+5uv/D6Hfv2cqZsxKiswvYRvhuB29sRrIuvFn29ZQMUC8HD3OuCLpI76Av+3oI4NNkzanbsW4D1via98wNptLUmXhQDhPhtQ2gZAMPRDkwtq0EzWDwmq4KkZYA9aKcFDCi4PWC3sjAUsW8tA2xhjnfFAAiylWc0Gc2AKQT/AmRCiAFoXpaRFgtDtQf73F3PYwABNp81GATacT25CBYTI3BLl3lXgRhvZQbwUFtOzBIbL622CmQZYBXIMsAqEN+IAcSA1qPDL9G8jpMCW24al2iZd5s9e5dMF0Gx51TVqL+bM4ZF260T2nhkFYhsYL1xV4F4V9Wp1sc7ub4ubhlLha9WCLeb+yoQz3RKAYW3PRC2Wz2eEk9L0OzBPj80C8Jd4B4QlC0g8YF8SNbERGj6BpsPuUjcPSVqS3c9I0jld9NQlcr6e9oLwQTHlbqG4eJL7vkP60JsPOJddR0n0HuUWjB5wfIK4ZrhasI7ghhjBW4U7IYCkCIVCzD/Ww+xxzrYi6m5G+ZlAcVIK4TGW8GPYL3jGPy92m/rsUKIebkQtPgNzxa3YDzxBA1fbUtd+2lmLnPtQLcceg9C8o4O97xPoIp5CfQeOFPXEfPjzoaFo3xoeGu+Vtwcy2iJJ2rm5u+hv71nhXDjjq1E7DBSyZO7PKNadhaJ+9VZlhW+Edptui6hgUcJyo/fgqk+SEoxNsl18dExNqZcpuavmzw3i5tQxd8eesnfJVT1ji1o5mZgoNKxaV4LWBMG307zYrQbJl7QbH9im0h7J0aXi6cp2/tI8zKhfh9MZYNmDOd3C42gECxwltC4CAq/2xy27iMYvgwLTbtNuav7sDCsGI2d5hV8Gs+CEts4o5k3KbAnJq0l9K63DmRlBWheQkDZtDHaxhnGWiH0rjJXGA5N92xI3+VtUKz1lHp36OUjptqMVk24MfHGsL5R/QyB34NOKTHCIQ7brif1RMDAYpJtZF3mCi3NdzvFcMPw0CYFKvCjnDej9SVlGysgWQoE2XPCM7FcpM6AM7ncHC4DTb+9cgXXBZv7jUxsbUcTwiyFSRG0zvPrwBqulkzbghazFAJBCx1TZ2JtBm7XccImsBOMEtBS1+ZCkMOCLVNnKWhaAXaWpa7igsathyjYtHFIA9NGXbk5mKQYy718dIy0u/0shTiQr71HrnlGrMIKcEHKdPl7Pjp6SRK0J5KlYPEosKBArCJXwxpj6t09z1JQNtsdPR+dqy22kQF0WQNWgvJZy5KloIis0ZYHZCkonD1+os4zxmB+vukiZMZrjdeyuFcXG1aKIq+3b5bCHLZTTpbC3yg2SrqLR/TuyOhlXguB6XxYBqMLozNNGGfPWQgdaSFu2DntyPUw8QWFYUoBscExYTF12RwulkVktbpoPVqKj9gxWu7RakE5yij5O/9b5iXoFEy0AAAgAElEQVQ8UG2A6hpPSFbzecZCcw1Ym+1GXlBpvDRkyOWUgwVcJvEuMZB5c4EWBW1hzY+AbiNvGl2QinFZi3L5xUAUw30OvHUigLSgsXR1LAJXrZO53CsIZqHvYyjEQOZtjhRVVxAWMd4KDgsrJuCGYdQKkoqBuJL3+eoE3/usf2XIvtNpuRSyrFbYtmIgmc77eAeWmeLA1FsjE4TFOi0mLWGzrnguPF4xEAsiecFqdeFfMeDXrYB4mAnDPKv5yiuT/AprepHBC2y4ZLRtl2BIzMINCQ7unvdL19I+CNrFVNLiFtAEw+EQJkyTO7N9dDEHQnrPgiAzkf7Or69DvZhEoM7VMN5tX2q80rAItePF5P6fRqrVEEHzTm6jd2FE5r7LNzBdoML+LhUZNoqGRR8+OItJ8dgZrg/V0leSxHi3Yz2XwPMYilAEghTjsB7eaa0InTFKpXNhBKwYRnq2S/qVKwOoxxqHs7IPJIUuTdzhn54plQ5q1MnCvYvrxe2UXufq1Emf8jUG3yHYwdYpPEG89c9F9y50kJxwLS7L/7M6FJU5bHkEJWps7d81JsrX+kocLb+7zzpaR671wuwp93fVpvsA14r2JZX7Y9rQx5nrLUDpeCsCxVR3ngNThvn4e0x7u8cWjPk1AfcrAKo7umDVJlFZMhMgKP5OYG1adr6IRcVc/EruWIhS8RCBZh4xRr42LW0e3AExFreoIx5odkLJgtCOGKnjw7hSmIZbRNsROkQlFJ4hmBaXdUUfAoxZuSy0OOJ37JmMmnHSTAJvcYUxiG+4BbQli0MrEyRMyX0loL5Lw2Im3+TOYA4uTUrE32y2sUCEiRXGTKyCQBXNaFFMT4vS5lxG77QWlFdwdutEADyDLjQ8S9nRbKwGBUA5EtSqOqXMrQcrabztn6EFV4ebSkGGsCV83HHrLMvkO8FbjL0G3+YQUpgip2zMFX066hnfWV/0R9+O6sZHeIhFtparAM2HNeLqB7H3e94K+v7UBASTkkgSDs9UVZsfk3YakebJnPo74vkohslH9HdMQnPxj6sd8Hf/jWA0Ypkwf8e8NAlBW+RwDZeNjZbsXIpMObeOK5VLAhZNC2LWNjBXE7MO/Gx7I/ZKXKAH3k8hEIw6SdI4GJ9laKfX742Pe8GNQmhCjz6yZRYNw2OGCptoL64g65MF8h50E49hLouxh8V4N4b2LWtSwVUweK4Ai0LjdgovjYuBF13NlWRNOxbBdykycZxvssopEH+XtsWI3rVgU0zqe+iHCbu4fcbtn/Us0I27Yz0oig7WMV6WhIW6G1azumIUwtJZMd7vee/GM1tHxHsgTNZy3SzrnpIqCWO8HQxFCHcd3DMvSoxgb0EWXvqGBKQdUlp3m1N3+qiFYjp3AbzYBDDqtuPnl9Ne3J+FkTOt4guLsGWNpJ0wmagsSFf7MfZXdgHaGOR7I1SFMnUo6eyLTHQ73zT3ninoOzQoDWTx9vQksQ2L6hu1DvJ72SfajtZdS0eTcbsIFo3eFXwDHb0/GD4fGc0I86JjK5k1zgXZWScaU6yw2KIUmDVjfZdZaEsLL9u4ZcEEljYW+O/JS22YmgvBzT2yXpQVi7bJG39jeWzsbs+AFBgLcFdPUrwVZ22HfO6Y8YpXO6c8BcYDoUQ31mKNuFncry2iolT8P89im5/X3oki2CPm2v8TC4tFKsPt6LkfkoCUAuXC0AilX8POsBbbkxfD0hJ+x0RtEwI7pTSX+7sAtDMCE6DNFBkYwfONhWu3c46ZMECoz2rV7ZIuE3FPaBBCvkFi+CoLY1HLg5feBdEIVBhjs1YsAQHaYxhoQ26NRZNCjonKxtSwrLQ2bUgriQ0Whm8hWRnu5qJ5O68dw1A8VcPl93MJtnm3RAS6WHSuEA3ZRci4amLDXB332mAzN65m5zKisXmxmPihw4baj0Fv3kIFVgW/+AWzFh9y9aT2zWszkqFvKRc0r7S1pm4U3N2FnoWnKL1ra9KNU/bPva2nCTZEqbE4eRfWnKeAPkF20GKzp+53FMf7nf0EJJg1LYWopWzbBSXdGLPgvXw0V2mPi0YQmhpT7+bhnny66FmDbEON701rl5oMlGexZH+4R6528JnKICL+HviN1qrDor8Hn/f87qRyzyq5xfgYwLX7DDQtnx1dXO3K8uG3mwgmZekwCUYtJurU1OpKUjxtbnIjKJtSjKyM+Ml+xp6GG6hRenY3+sr+sdbbs3ibTS+0xBzaP7JLLw7pINTS0BiXT54Ftr4E1hzq3ew9bQyynNvoO2SsOLMu+n5fPzGKqtOA/b2CPdZjj4ZeaFO9mbPAgSzx5aazw8IVS4YUbvOQG78WOAwXmlCIlVa/3/BNQIJZIya3KReorX3MWq9bk9odza3/6NBO5lsQ12m4/FgBFKZkGdooWyLccO0wWQLArdSjPYyRKV9BiAgYxaIGTwg+L+ja88EXsoEh/Z5fvjvVi9dhMQgCM72tQNGjxso1s6vWWlyD2CznatPg+ua/G43GSMAF7WKUqhAxHbNPwy2+rFOJWZUFNy6ObFuYFqhSYBRGro05hHni+mzaM7AgK0RZVMAWyhbNCFUNEip8QiPvL6XdxhxlsDU4nb4rBlj0tpgoi7Kg1cUHLtA0l8y6cq92Zz4sG6u9p+sGAqW0t7/W+8aDCUi1DgKoFYQFh60gEBzahCbcDnorOCsIFaRwxRZqQXAEaEzaNp9ewdmeu4hQPQQLsoLA3eJHC0r3uIHF/2A+FtKiLmYn2DaBWMHJdarrZCjRdnoJwgrOtl811nZ3LcoKQm36LTYXqNgrwXF/BSHBKY6qEo/gsBZcr0XmLhaLYvJeSnAxbHuMgaRKnRi3O+IKDmFdQUhwCNMez0xwOu990Q8JDiu7grCtP3OdCMQKzgrCnpsupZ0grODc2C4Wy7pSUutFtDkeBKe+bO/R0wnIgrVWEBYavRZhBYcmEkcICDGojBfGWUFYwdm6hRUcgiDmQTCC471iioVYr+AsRGQFhz9MSJh9mKssDmKsICxmZwVhBWe7ja/grCBU7WfsxRBijhWcbXG6Foe5X0EQH/CL0XotwhaIrUVYwVmLgHHaMV9BWIuzIMK1OOZhvWhhwlfdhEzQWoQsDgFZQVh4OsERH3GNSv7IiK0grOCsICyNzacSWcmCzntZrN5anAWHruBsz2frsCDQPd/mPXqagDDdTEw1vSsIgQsRgyY2AX7eCs66RtutfQXBf8uZE5ytW9jDbLZYaV21FQQawPc6/7vKPC7OYp/2rJKtwFvXaM8pEUxbRNpv6y1Wu23T5y3M2hqHFYRFxNJyMiUyLCs4FmkFIfCe+SxaVaaOVaDppEoxKo2/536sIGw15NJ462gWRLiCs4KwtTbbIX1h+uZAgFkebvE2QV/XaLuwLwByUcDGJ64kNCs4KwgrOAuTFx8HIVpw6AqOsSYI9YQr+N+y8/eC40cLdfcCgmACtO0KzhZFCfBkjRBjBWELWhBdLCPwXMFZQcjf5aqtIOyiGhPCsyqYbmvhEwRBdEeU+X2CQAgWubtI5a07WUHYir0VhBWcLcxawSEIBcslB0p4JAjy82KVUq8JghRoMY45sMDobJe95AABenfy0QNXxiWUSpc1W5qt4BAEcRBBXsFZUB6mQ3+x3QrCFrwZU+BIGbbNmiUIAn3uUynZFYQVnC1jWMFZQdjzTVYQVnAIgnWvafqCaRMEca95lDVLEPD+Zs064s0aCNpZnndb7/yu7W6RRWAlFpWZIAhmVnDWItQ8GjFWENbirCCsq2Y8WQQMKzvSbmjBMkJtujlBwECbbkZEGhujYIqgEgmCTb61OOsarcVZQZAj917xAUGQEhewr+CsRcAEm25OECyiRSvY5SZhKvHfCk4WgT+8grOu0VqcFQSMKmgmOGsR1lVbQbjr7wkCN8v+gfUq3ZwgCPa9v93nBKHumAlIglAcVOJkBWELolYQVnBWEDCydW0HPUGQ9t10c91TJCQ2QZIgmD+L0/5Xh0aZ43vBISB37bXNF+4WRvDyNm5IIa3Hd1/tUeAnnlhc/RYcYQAxBjfLVammb+zGTf6rBakE0u9rO8Ncku7SpQXLGJF702TrhIGQnXnnPYJlmkSWAmMGahP4YUQLaMFq0UOLcDlr3ra9c6ufsPjSr8GrC5aNhQ9e47u6uIiNtr9T7YRYNDFXKIM2GT1POdVBhiCgmT2X7Ya+sPKSAzXQK+VO0GQFa73UUWhcZ4qvBuHVxVB+GNV6u1Ke3KBFBdeTwBwwXX27KmEWmG+decpT0maP3dhzRLYk1rcrF0DfbUyeF0FxUNAJju9xlRiA7ZqfF+Gdm2LH59xfNHlfR0RA7vRqO9WyVLvPUNmpIJarU51FKNnwNovWrP0KQbCb3JUrxkJYcFklV7XMgv0lgv+3AVgWrH2G3AraF4Yn8Fpn7yHWdjmhvf1G9mvb6gSbMEeMvB0VxSYEyVzskXQZAy1vERZejZ4Yl4BIabbPUI06OmDAwJIYlmCgN+GHV3L5GxrT+ms126eBdSJM6NTFolAUxrQdBSkoioHVW6R2BW2sL4sRujqLEjas2hXvoDzRdFHM7dPQvgtPL4ax892ResZKuKw199R8WdQuNJA0EA9SaF1ZFIpoQZ21N/INwgmm42qfhpXviDV/T3ni/a3xwb+EiZC/R6f7ER/Xy9KAnZdgshY6lG5M5LfcE8zRZUEsJEapXYt7CIsRZEbqmeTvNnD4ghZli14qnKKRtxFYzQmYWs+kAStQwhjbgM3uN01BcO6OitwxjLfta4wJYTG3xVnYt9iLy4KRV/gxkaAZURf9bAdXMG4hWFEugAsTGW9d7APflUGSZRNzpAFrtsCCbB2Od5kTNwA9tuUmN467Q0hCDPi9NfB+c1g4P2VXq9jthk8bW0u8sLD5so4Y3PvD5omrKB4ZOfxUM2mWGO2CwNcc0JhyhzqEJ14izLKK4r9FEROYIDIEoausI2HjNnUFyyeYVXa6R/nZacczaFs5RH3BfP+98BOQNrmY5S7Cwve0mDGje8wPTSeQrwFcC2CXkiuUOfZ3jG6HVOC6eC1EZzkErou9sQDcK1puaxAsOIYXEyz2hrZiVrluhKieuC2ABUOohaPTmjIXNM5CyLkBmLKamF0AbpG4a8eaBaq/cb83L5odc2z9SgvA7QG7qIul542fFd1Og95nfARa7LOd2s2Z4GFEm65dhJZyYLG3vgEzE0T0XtBf/cis6dauoD2mhmPb2pWaIPibtdgu/VxTAkoxSLN3iUvMjZtYEz73eA9QAxRrO97+bh3scXHDt8czxUvLi29XgYkfjR2/VqrtPdxmioFnsfUh1TGh+yowz7Ds/sYqv0OO+1G1BE3I32ihbcfvHuk0YJK9fXFD25JK2ilYBiaXPRED8Olqj88S0QB8aPfqHG+Po6bZFro+r9w82TDulLRzWsjfTVxs1LeME2P6PaZGMNbLxeWwIFwUxMbI1WMwqeICvjilgJEwAWbjYsGJyUqxeiweBmddCR6rh2H9zT1EpjWljjEvP5cmplC4FdwYcZ5307wYhPBbGN/AhBbXe2Se0Eicx1oQIH9ntQg47WuduGC5YpgNvc3He9DMOyk372dVjYfmRCv/tq7iP0IcfgkKQGKCpeIWZi3MiSLiSbAkgUUpQC6VBAhrRDBc4iXzoFA6NcDfrRFhoCzFGzWSRkeKFo0IWghbqWVjpSxsCgc78S7rQuB4MvGZv5s7QbOftcd0UOJ5I4tcl8TBxxQ1BPGXFZD4m4lyY/jQmXt/p9lNBgH2PAYmzksRodoPv+eCMekYe9/DFbJQ7uXb9ns7oLRaBVP9nYbg/xZE+jsNSUMTEFYuVwYx+K6EcDUZhmVevScItvcgOBNsnECKgff4thjTnIPH+70sCOGz4MHj/Z2LwVqaG43ceygbDEnrvW+r/0h2CKzNjaXr4tIKFmnG0o3mhlFpVgJcEZhnWBkCwI8nFF0EEhMQHt4BC29MBJtQSXhkxTzDQmF4rtX+neCwrIE2e4+5U65b+Oa/CZLkxlp678eglOzGogSUwuDFLAzd96wdy7NgUe9BE//UZd7fvJOyoti2gtU9AoO+C+Q0DuNnXTb+qezDWN+5zXeFlb/REKTTj9cc0yaknNaVL++iPTGcRZSm7JJtIADchzX3tKtnMFHYf8/QOAJfkwxV6e/8ztr1rw9rLHxVBN7KMsJirAiwJyzJZGAmWY/OG2nhaB5z2FJfRKWVuQUyd13Gjflo5A42dc88/d63t7rSIvstK7SFaFwnisM79rSj6hMW9JjmxTRbjoARWWAafWvmMTGadaRaiogAWF9uxsLs21hjYbfZM6b1PVZ3gY3FeP69WUgWlFUgsJRmR+Cx3taUQFG+KRxCShHhwz2OgIdSJSmXLTefsFtTPMJtLKlQJpXWp9hTRO2owxjW8NBa1QzPmlFoueah1/G4mPl9Pcis/7sf0+4I1Y51DMA3Y4b29CYMIK1HMy/s3Udod/74wt4tGu2+aFUS7T3iiM2vc6P4gvzXbTbc4aICt0Vh0jyYUPBl7LWxp824Hhhx0co0D4KLSzZTVDMDFmtPng3mTxAwQ21UuWMsS9o8BVLwyrXiQlWRx/WRHiZ45lLBWZu2nXvRuSUxAOau8Zo1KV3K197TbmMA8+Kzp0BiAFYEM6VAajZNC++xFgXllMume0uXUyKbzaruQjyyte9tOFIKBDcF0mkBFa2lQGoZSpC3TiPUAlp2njo6lBInyKtACAVhI6Cbxiak1hJdKXUumwsPs65c93cKhOSaSEFMDMN9sKgJQgzjgxav7iJ1meCeiBsqyeVS+P+OQ+jvGIaWJoDbpaQNOcKx3UCCcxMmrkp1DTFMpbKZzzSGYHqBjGW7uI+bVqztDTfRP8Urwfn9dmH+MQxtuDv6NcLDcNtFniKgoQjCppWDdrAq2xU9hmEZdz+hTocs76ZLw4dh+FUIAQ65TdzHziSvNQ+3aZG5tG7VkXushb9jmNqKlqH0d3FGexVVjgYVEYeyVnkU9ULmSmH6FEKoWcwpBq2mRPzBjewgHYrQFUiW5fSNUNOqJzuAk/uVQmjzT4y52wClsavK7PehRfDTO4VAQLZeYPFDCw3YznVt2Ej1tt9Ai9d8mCbbptebJdsd660XKY9OQBYawj+nfQjI++3/KXQhsFsHUTse5pdbEVy81pRcxj0/vF1pC8zCJPh11xMvreD7O98X4bcOhnuAkbhLm7+vJy+GJzxZ5BiJJSI8CXiMJBjdnr01r+bf74Yb4eUmWMyFaxN2bggXZ3fn/YZbwirTkCnGOmDa6PWtskH1WcZ8u+EaI/nGNgsPVUBwtv9W6Ni8iqDxFASrzoPAG2WnQlgQBMqqmvdApYRvTyvmmmNyrh3laV1dIQc6M7KN5FrlcvF2lx3P2K+SDBEHfh8CsjDpRawuPGQh0IvWTCP5sGyBiYsZFlBWZzuMjDFMgsu0MPnqHTCkBazAaLvGLwSkCrHqI0qPbhPjbWOfRpLpWGjDtrKspSZXb1G8NVDjHuwRDrtbnUbCUItsjZEIwUJbKvpipbdhWx0mMQ3mLhCtP5dYRvyTJY2RuAjcrxi7YwmsrTF0SnHt/60hQWs/IewWwel4AgzWjro1WchOHR25WCx7J0XVOZGA7NkjIZApy0VhxGOykGvx4zFp/BX84CNc5rX47fGIidbiGz/elXhYi0+geD2yrmvxAylyXd9ZfAJisRDdImyb/e0Nm6bCYAjI1PuI9GBnLWCeOjKGhfJb//DNSe326kUo36wHUT7uooYX7EZ7IBafd6Hq29i5k6YwS43lbKptt/FtVLxdvbc4alG/i/KsQtA8+erVaKNHJbXbInXRrNuKdJtnM/1BWPaogG2tuXOpIpCF37ksNGPnsjBuf2eVKa3FcVXYZexr2avkk9XZaj+ChsEI90JzYjBjMd/Ot/QeriTlUZd8AlhTba7UWnaCWufGdel5L6yH965lT1mVVKjpRHMRL+I97mkb3lw6gkOB8JwWFv8elU1Atu19morpW/j0ggrbwpeBSlNh3g46EVjugTyrdRdlurUM2xN3oS/be3YPXOmckirvwjxtrYT3EHyEX5Txno+x1rBCH2Ncaximp/2NQIB7Dgohp3Hk7Au+CQFBwkhcFOOouRlG8nc5eELE3aHtK+zh9u5cFj29lp3gcH8xzs5F1kcswe3duSwqeC371gBl2c1lK/+y7Ma8Z610rARB2doW/43RCNZ2rc+y4z1eRUKUZceokgWlj7PsEjA2IksHZ9nFzYtJS1jEVNWvLDCzw1jtIa2wbCFWm4nfwiDXrVpNtW5VFYc01rpVq6nWrVqtGwhMQGbRZaosQpAMYMmtMNvKwkyhRdhjCrbQZeHm21U8EGAQlI7/3XMlWC1BLLeKwFt8lsDi8kEx1ELkN57aptmrdfPbWb+NpyoGYuU2nsoaUjbb9JlmI5T+wfA0p4vmJDC071ZOVldhjbbGvi7m1mRRwcZvQ47VkKjJnTNOMYOx7BF4rDKlQHj3wKPqam63KmuIkTeeisfMZXviZg0rjOpQzniMgGw8FY+J/SQPQi1k2QmSrFedXrLsrMnC37Ps4pE9OeydZScgUoKYTKpv4erMjqBRxsVkBUukmcYSgAnOBHUV229XbIwhfUma97yRZSSD8YyNxzXfMl6ySeKGNd82EKsX3wNsjMXf/X5h+AXm/s5kt3FVYC4YIyBtXBWY27OpLb9FDCLPMrJoNJOrE7MIxDJS6OjSyvVnSvAx2pbZ1vuYgGx5QRgjFm0ZqV6+P7O9u9XRbdnKOC4wGIIGQVA4rgGHRREsFkeCRiAwoLkGPAkSi+E2uABQWPJ70//Oc+rMXmftzhInq2smO3vvt+dH1fiuMZ4aZSy7fbSj1YzdPQEu2z/B8zBKpdw7VYwALugxxedhtpt/O0TrA2Z96MqzSxtL2gTHMRfeURJhe/VSMgrJa21PAQrOGFh3kMl6J7f3nSJY67QAdz+Pq9i6GTnvV8hG983IGackglT6onjd6xvgNXv2JF34BwrS/gzucJsadPSWrEBNmhEkTJEsglCnSmdtXSjS7lGWgzYRjNluFu30Ivi7cUWVmlWVudiFXshQBFqL1JZcgrwZHhaI4lOEXegZt3sJiDVUDSoopW8SbGuxUtMpPkJSujIqKT5vtqfxhoYm2G0NRbdOrEL4FSQGiDDzorJcCZiULwHy+zZXzuOj8bYxyuMzZhaZnfmYxxe2bK0nj8/i7kaj+pEJi/C28XQOC++6vZg774QxAwANc5fHZ/wWFZ7HJ3sVMtEnj9+Z8Z2Ym8fnQRbtnMdn4PL83pPHpzgLc2/9K7QS2pUizuNbsG8fr5fHr5KOCTI3iLHFPiGRiRLKBbOVkZKWw7Auab/SezHI33gSqV/CE8rUt/3Ok6zAFBdygwQmtGqLKCEa4a9IV2M4AkIwaqETGtbzlKvvdsSXDNa2q6nhGcaswLRFlgfZ4xRYIZaQxdpjC0JDU7Rtks2iCU14j21GXQ3IOm43WFUDssBd9HQGQdy9bXjUgHgj3nI3DgWvIdisP8PgQlu8sk5Z2HdbVxXvtjiYQRCf77HSRQKwUnt8M4PA6FTUrTjIIPAQFsnbE7dz6CkNeQxIqgbEEFgP7X6PioOilYWz1/8ALfdYjGDuvltyCB2EZ3hJXihFxzyQrz9IQTDBIkwsvvBpAiCM4ibrpeulCMEFY1DnQ5SVEBdzt+1C87vFtJhRqnYRmt4vNsS4hc+zvu717W1rygPVOnQbWSOm2Fi4kAD4rt+NUUy+vVq9p4Xwoo99l5Ij0sJOhArGaN4LL2FAfNMifVG1Fsbu9XvVYbRGYx7H+xZegu6SCuhhbK4MCPdPMIzNlQExbveGqs6ACCN8s+pwh7LK5C28u14E1hBoE0ixo9XwDE/az5IBMTeyEEixLumybrxrjbHbwEWAGbv6KmdAzGU7NWZAzGOPsyijRID32AgWn3HynT2eQajES4l8vBOfXZ5lPBnj7dRZPYXibrNzkcVfpiC0SK687Yh5BFrE8hO6Our5m7jeh4QunfHhd9kYLxYPLxzegIUL/l1jOPdbdLFwngvV63fP8xKUdfsB82ZCH94iBrmf0vl9N1n5nXKxZOYWWtTvhK61Tj1//U5ILfY6eyM6ECzhkrCw5sr+JuzicYWXdUX3u8WvmgSPsxB8Cut3Hicwo/sJKaGwEA906XeWkRUmzCxoF8VAT78v5JzSuX/30jQeVniBhf3OUxGyvbwHfIaQhc72d16OQniXBMaOB/yDZ9jxGD8Psq1PPUPhZZYWsuR3BoW33I1SZJTBEl4tZImh8LvwaveHCOcoO2O0rW95PspOUXdvku/yuNZu5+//nYIgtMlh1E5QTEnDWK/dL9LvlKP2mz4EfkDgEWAZyooJfyjHEhbxaLbc+CJR/S6UMNEVGAs4adYObYlBJo8YbW/td9aIgkhb7wVFiglCnr0QVyix+0T8PSg++uylwGW+u8+h+yl4VrxnMJWFq41qvxsPK4hJexm/EExIsxc6UFYMFwrFG3QTYy8a2nPoT+DXqPgdH60zgqb3DSEpBV40tL8ZI360a2/vx+/zPZTP2HY/jmfatFV7094j5KU45zjRAO0Whe0Zc0Wj834hMhp1Fkjv573Iel6x341TptA6aq8/SkHEZ4RisfRuFI+zwueDLPaGUO7FHJ6oxVUfAqNgiRZx628UQyLgFFIKgNC55N5jgez3k/kW4TzOWjoWWp0hcGDvYFllR87fJR4YAinYvXgHynEqjLWace+eBPcJPSQKTnrxnP7Zi9DKnLXFdpnFOJz04hkI9DkW9CIgpzBbnAv7zrGYe7Wvvsn6493JU3QU0y9K2zPoxeDttge/844ElqfZS8RR6rjfGRcLfFGLomdX+472ZAB/I9jWHYsA9zulMpYNlf3OO1Gq06hZi0pwnEpOLvB/x/KKc1kQYXhoWDkAACAASURBVAyrtjvgygkLQWqZ4sOUyYJdGLGwdIz2jDXJhmMWRNyy59aSCFXE+6xVFlD8q6Am3bYHqnDpFsnVYSKmhZ3UJVe+zDUGbh0D6+nrGf8vA+Pva8XNBUGFRBGIN7FukgnZbvTy6Fw7mu15KcI4Sun+7RQvTEVXwrrroPatGP8ykeKhg3e0LdfYhXDtd2i/hpgZU92/m9gITGnW3XorwUERRARLL0YGjb1r11hCLUpyhrp+pwwyoO1NQS9W2Jh3Zx9rrp5VfSLeCWfUKTyz27QpjVBKNLDbFYTzkjwykLsvyLspJRldIyEkQ7Pdm0/W0YXH5vmLlhhH4bWIaHeN/mGFQkKqrsHCZokJvLAH4VcQMJnlFDPXacOkaSQC0/QyTDHWxylawio8IPA0fOHG9aFqf0AejbAYG2Hy/i6ZImNh6XeLrtCMkmLujoVg+xurWlKgNLcwTAzc4pmCKTLxftuouiwJa7bHBKg3EBb02piYZTN3TNgzFgkGemzfYfRgRDDKYrdQ0jutm1jX3ccRjNxzxtXuOELEoxPsKtVoRugkPnijVXp0YWROevFMEgcUs2RJTSMYMtmmGmi8FrVvciGsbc1X9si/d/+R+Vif8QBLL3M2Rvzc3xkeCmOuJXrQzlqXIbOGbd9O57JQgN3fUpcVtKGcLeDRSQRAUXdD178acPlhGsUjFAf7WKcUseYtNgmtBboQIHh4qTwfUmjrSLQaErh3Ydf1RRIyiXVr4xP8mQXaDUNhqSiKBXrHCyAKy4GR262D9TAf3qsdZqVlvWMPxawHrOwYgc+1hwCwrrJGyrKWN8c89xbyyRxRetaZJ6rFEaElPBSo3q+UnTejpNssvP0dFH+LX6GUIRBYxSyr0AX9WFyJlBImYcyk59GnbassLyHgiWttRHF4JOuC7Rxf/YqAGX/ZzdK6PC35KXSsQCoMtPbCMxfjyFtTWrxrXWCdyou5d/eGE1ryo/4RpqqWoebISNbMoX0v+LxFwYrEeEqxCr/Q2vt59N1gxpiqraEX+cgw/7sJYizFkG/evHd9n7g2k2RlWO/6GEnl0n6DiLEGzgpjrivGUhDCU1cQxJStwFyQ6+AAMVZWxWJ+u6Sz2JRvN9BUmSekxm/dEmPbOprV4mWMj3CZQwfgBHlhDXPhxh40BPP8QxhdhAyhjWePZWjbAAtonFLArDfFohiLLo6xPCZLHOw8xlKQNTQxlkdfQxNjGYHdGMWq8igEKkOzR1BQeN+icBVsealFNFA6UQIvR9gzNDUQZJy2fuU7YaLWK9Ywj+DteS5tp+CBGCM87MCmTkjO0LTRqwRNnri2T8a3hobhIeQ8yBZHa3NEXsl3hkZW0PjIeYZGyPi/hCdBZ9UrhLECBk6TF1S43RItuhAlJGgbdlZxUgRCgikd4VUjOOuQhTkLf7g+i9TdB5AivLelfyvmJeiLyk0REF24Yp1CcbZB3kLVQwxj+Fb6hRbCGR5kFSdBF5JWIFxF2AbMKQI6EuZgLB3LTMl2Pw4mez+LiEbtH0kR2lrbPmqKQEjcl+KsInSKLA9NwIO49L4QDhVk8ZLi8NDmzqOy8gtaZGkZQcZ0ERBhrNCCV65gGwixTuzeu4qwnSnbwMZj4Udrn22ruvuUeAEewji8p/RwoFjLBeur6EimGQ4GKw/Nk4aNA+9h8NHr1QeOgkhRGtBiqbajepgjrjaPwOIXalASVlixy/qENsvkmOAK7iqOdB2FpMUsd+uHUKW+n8dZj7DfX4wXGIT0o++vIqSI1hUruJhrXWHdRMgQkTdYrFiCi+EpIk9CyFjO/f4qwn4/j0Ah9vuEpA6RwiKM8f0V3FWcGvB5RmiGV6sI+/1t1rzfDwLDcOz3t7fyfn+3FPR966Y8Ah6ux0kRGNk8znZKLDTz/TwCwU0RQ2wkuKs4PILCMcHdpt55BAqx+3z8P0WgIO2HeXmEt9Byvx+0iUKsIgqh/2wXTdvDtS2eBJIlFwrIhqwFf5Xi38CGwgSCQyEWrr5Qa8IqDhePrgUPFs1rBfoTyrFuLC9hzIJvW/uwQZTz/USgN4IEhdiNUoScxeGlFqa/+y7yYBal2xIzxdnesZ2MpFq7iOj1YNucu5auftvjFhbG30lVnY7rGZZ5N2G1/RXts+DrwXw/C95W40CeQV+CaVgTtHmLQDIU6EEQdyNdO/bwZ/ejMG7eITmRBbcWDMW8R0OsB1ukuFAuMONa8FWc3YfD0DDqsoJtiFIUzIOJGhaOby0osWANGrZvPRjZDgO3O2dfINKzq0mCayGnAMgTbBfw3ReyB5zscQMruAsPT3HEoTS8NC5FYCHErbWvF+vXDZ3wB46zuC1mX0VcwW1NlbBhEgHeYwYKPWTdjKUdcQkuIVmAo9iaUAljel9QEJklStrZjqs4qwhrQSkwIyQtGdiPJV9FSHDdu/DyBJcR2WRDisMKBhrc8zBWEXdrNWFDD99ZwV1FSHB5L0IWXi/FIZALRecVWXCeTjTgvbv3olCSIu6REauIgTuFasJd75ANDAQpk7W7NEUyZEuaGV9Le7cXiFIsqrgNZt4fmJIiWfeSw1ea/FQQL+M1FJO2eXSCrvJZynM9joHKZLG09TgV7mxMn8eRvXhvDjwH7WDqgv5YeUJKuBccl8cxEckFVh9Eo9BjPUIeR8yZR6J8eRxKtopAWFkcFnD3POdxKPUecoohGMczImj1n20WbU3FI6Q4QqBVhLrrCwU2ps/jCG9WERJ0sJEFQ7rPMwRzQYOtmYQ9rDJLS3GMl/XemD6PI8tjjVkaP4/jt93qmuJYo+xe8DbMWXMKFSt6FvpQDPIhRFrFKblAEfI4VfU7PTiLz4As2juPQ1ZOeD164N2CRFMcBoWRCEyZx/Hb35wKwm2ZnNQgxpfL9jJEErtv/1PpQxkHz0mzuRRjDAijWJqKQKFExZLL2NCUFsMWibWhbF+Cd7BOYbIoLoKzNr5Vpdh7KScQY4Uq32HNWOdlbF1RCOUytnYz8urbHaM1DmGOsRUeCTVa7Rnv5i+tacx7LLSYmEWVtBD7ujI0LNmmU1vjEHDrjc5rz9CgFwWNsXlUCikcLp3Ki0mZCod44s5kZ2h8z9/CONU3i9HYvd0ZGgK5XfQzNDJG6F86Fb3RjyXedjutCckSGQuJwGial8wfQ+vKQysV7PaGDI3xbRP11lg8A4Wt+p+hIQvoVdNwMiTKwFvzqIjtHs9IKv3+qSAGLZ4VMmwzY3GfjBNh3fOqCTSrgLA+1EX7KBVtDHrScQgE3MeDmAhbpNjE8osGtbBlgeSmhV9huxSsaqu5lX+C2xECC3aj5L4pI9NeBfN2L8W2UK8gR8l5JZZmT09lBBCRcUCjAIsyMzyftZn5dYnHxcVi2wXqEQBexr1bwBQ2YRbvF/Qk9CzLj555J+9TEbcw327m7fugqBSqartkB6FhkZdehI6llpms3mD8fsNvhbNqHDI9xugffM2IWdjKQvoeoQqdUFsjxoHxqHMkIwA3xyhS1i6eqeLg8o5X5FVOelnb+h3IkPd2hSomV/4WOqH2tNbS5LdumO2HATEx/i7LigqYr6YNeyEWARFK7X4O0BJWgXfZrooyNjwDJi6kg1WDszpRukE6YHlYGBcisnaEo8Kj39VCCJR/tpIfBIaVX1gAYZXSLYvWvAgcCxkkpd8bo+fqAOhvMmus9jZnFpJ4r3/nKd1r7UJAjHEhHcJQtOHlll7iZ4Ktak+Juli1OrUvehm9eBLCFPqXsEpbW78spIMnYv1YwkW9En5CekI6GDSVeONYHBMDJIzhAReRTfAYQnKxyGh8Qy8GLqUUy/OSjOwa1CAwvNnCS3huRoYR4Om7KCiPS4EWJ8crohfDuoBEv1MC67NAruhF+RSlV/mMVyKGQVhESBAYc/y7U0EMjKX0shMhyfoKXxZ1S2C49N2z4R0IQ2BO4CLCiXNPdK3QhdU+gXisot8WYu79H4EoWf0lsHtrd3mC3Hgn8e3u+3C/cIIgbD9hvzMSDMcJCrTYtjA8kaMUI28Xw3lnnvEEKCZ4uyfGM+hFQDqzvPewhhjf3pF+J3RCvqUXT8ByU4ITuEhhT+CmUMQYF2fn/UJCYxHK7cWj8fAnKJCgodf2L/aciAD/Qxr0LmNBl0WB8xws/O4hcj86Uvptaet3XgRfT7rwIsa4GEH3o5exbG9kcsjwmuf/PCnIMf/7v28UaIvoJcj3UWBh+N/3xG/hXVdBfguZcof020OBU0HEumLkc4+GiiwX+joz4e2q+7ssyF5cGVTnxtj+ruCnoNTWzp7hKsWYuzGKCxUfW9fshizj4+ZPV+kdfltXaXziWlmUvYQKUn5lM/qbOFRK8txvYo1iEd8xce7n+s3R+DYkEHLKupzhhlARTdViuiz4rQPO8FSWSHx87rUQW1sfnZuMhLLCxKWfkC0ebEgsbrew3l2gxiOM8b3dFWl8Qo0WwY3bYr8eUktX8b3Ex7lpyjtkjHa/jnqW9cMZguMv/uzaxzfMUULFWmfp9zQ+tDPH7bDvGesy4d65z0iYBRWydDI+MvVPp4LI98u8EKCIZTupQg3B6VRTHxSnWoz628aChMbCjFIlbKqr8tMYV9sc78B0Alyar8kTGvUC8WEH6fib9YjU5C7ygRKNu7aUvQMDxMGEYYXQ4tGcLKJTVvG8jIm08cKdERUTjW+PgpAZsijGhGWERbnUowRF+yQIPGMhJb5bOjHXAppi7/5677P28L12EsqUiasVbb27S/LCmsscA1P6m4weyIe07B654D4LZYqSwHakgHXLwsutOfHn3PfjfQyBLFz8ZTAoGF7sOR+MnPcQ+O1dILFBxmTSdm++xbvxUJQMI1lCb8qx2TZrPGsxyZPdZ4Oe1p1h8dDDfNECbGnPG7GuZER9dzdoURhJon95gppI28qktH21dBhl2E3wXpLSbDaFFZd9MMisN0J7D8008I4TsyjDGJPdfQuyEYRNzrv0cR3xCKt0Ywv9YOkKirsZn6ISMJmt9j603wJBLV47XqDu7Biz52BYqALDEb7dz01RCeyOL6vKYEh/56FCC/Mi2xSg453RtR5WUtEyUeammNh5KHWJb3x5ETyQNMDkFUxjQz9CGP1k5Qgko8AYlBCpXxc67n4g45de7rx7gkZRKYwEBoubYDKc/qE4+FxWUDpYStZvu++dohojQ1W6W8KEPLh/95nUN8w4d/+N+fHUjETwdwZYtksdSgE0tC4aM3adHVkWjrGU9cObPWrOvMngH6+CgBLL4CD4YuttbFG3aG967rkKLU9Tm/rQvhRkmwV3OKf0mzCjtGL4GdkbgunbteVRH9mGbHL/QI3c5J5cS4gxXKaC9Wi3WeA1hKq4GaiPx9tu5RUCCbDiVZkawoR47hdqSQm6B1CP0rF+NYarbuOebUBmfCwoBrG+7V8XshEoBqKaUyA6z+xxCRXeGAkCVOaNMhoXD2k+xl6bIiHPQi7a6KU+QxGgBlz4S9hY01DXfrfdgMAJmeq6iMYEVSV8u7fzYsI/Qr6oB8ZWCMNQtqGrfTmF0HXgb2OVMH735VBC4Sn6bvcVwFZGGCi2dzDU5I5i7vER+MfQkc+F3FNSyosGHVZa1xXz+xUPUs9dxZ7t2FfoQgs731uIw00aBGtucoQmNKT6B+aUX64ZNAXZ/R9BVIQVhI279PcOl2SJTZowsfYmSakITHsCWAPCJ92sVoAYGErI5PO3Z22ntxIoQla9IDAcLxFsfLFWC8bk1j2nTiAVzqgIVzqLwvcQvRb/6g+eISBhvLh695vbAjrdI4RiQMIEEdaaY28XwYVobLPtBUtSGALJG7VtQQwulS8EdqFpjemsIdCZgfR94fb28K2QLLpA3+pTNenebobbDHrBhgtOtH4zD1ed8BkY/G+bd71/KbR6BrrlDa1Ho6/nhNWUhkIZX/ytWbiwHT1EBLVDYpy2+bg5SV3z/P+3HqSWjQSwJsQLqW4DDXdeSOK37cBOExXwuLaFt7chhXcINrCwbNZPhZWSLtixdvqUllWwWGbRaoYsTOpca8oqVGFBqnz7rY08Fnm1z+QhFrPF81Aeil93xoVBE3jrKMITuJAl3QbTwiLzp7A1ZSYkKs8WthRGYZFFrdJMEFjFIBALKFyMVE2tOymJEtdpUlIgD23s28N4G10TUvWEToviCUNQ86zqOQSugmsneplTIcdC4PecmFrWEtxAi7tlYrcjbC/lNV54bB48Ua1frW061qGWsYxwx4IbM0Pd8dlBpRjcPa+GgvCoIpDORWHYeD7hGYOL3jzj9nT+z1WQbcOPmISWdhFok12UKu32NzHj7hfZruuEkBdhZTv9Z6HQhDgszR6s4zkhnRh9N2stGpdAF9O7x0Ju4dSY3IlFuz9jjxfAbHOj0CwTZliss5gsNeEliJjWGgBUg0AbH2+X1eONQtNCCNRcm7VqX8trA87bIrSDcli53Y+xXeh5LYt3IWUtYWUI0VhIQUjwhfK2BhAmURKhV0jigIuB8HhZIRUvwkjVx7ft0Wi52xpaA9g4hZdCP4ItlCVsMFi1phUh+K5Q0X0EEp9aA9gDRKA9awydh1IWszUQgTcnC/Y2PO1mvbYaE2hKH/aKcRdJ4Gm0rBGgxfluCyjkNL7d3tGOQuHha0+6S6zJArbYCVTGXe3OPsQgPCbGrXum5gZcNktI2FmXeqeyBibZQr6u3BhcS03vzGXvmResBcFHhD0Bqo09JryoW3EzxVhYflgc7hcBKSXrUg9X38uqo0XdN8Sktfa05unIuIX2d9add/GaZVnayGPhHBhyW/DvfpTQz8bQ+g/D6xUgBBN/1xO4LuWMQC1GrU06r1EIFUbL+ISNaGeMZak6bkK8HfgQ3dpHscdXhDbmmSlZ66U2zDEuvCNeueqWzmsIf4xLyMaQob37w0ThCaUiRwxJ9CtkMy9jtJB/P5JgTo4KGU4GfW93PjK0DCIatZ/J+HIEPK3lQ7sH3U+hZRvr7PinKcgepeYl4WQoCCEpG9BeBItqmieUoFwBzTqPwTtkj2g9Iu0xVwTNotogWJFy3llg/25coUi5bZaypgeYRRkwn3dqUZ3V4CZ5QN+uawnm7F50AsdqIsj23DU+WRTrJ7Fsi2rCY/FtfDWICB4uNJQ37yQnXsv91kKEvlN1WX9CUZJAuFOTcIqyXd8ZnMa32wCMD50J+7YSVQcxVzwpFdwWVl6FlQysSDjCmwnDwtGZNzqrbRkn4apZOeHNA+Jv4EhGc/egd56K7wlpAzASXh5CWNr+9g4PRR+L9tZtQh+CzEMuwpvhMT7K1KK6pum8555eVfZVbWvR0BSCAS25USodjsy6hPGod8JLEGV7uCyWoXpBCuOBbZtC8LgscWTnVSAWwSstW9ouGLdwzSDqXRu8nYC6J9AiIWfhKdbrjOo3RZF1MS6gxuoFpY15kE3Luk8Ma52waFHjQ1ypvOoZhYyEDROrFxQyEngKEUjQ+oACym60J9wCMwHjIcIvFTISbIIWro01NR808u4u4+PS0aPxFTISWmFSzdgKGQnAdgMRzppHrXe8u7Y4FH2bYBQyen7BmkLFGpNvvQBvjU/IWNrYGo1XwLPtKVzIaB6LwhaVuE9oXctRa6DaB5HDDHEhIxkzz4p76kmsPm+1admaWhtz8se4iDwYqO1tLFSkMELHRT2bHxlhhN8buFMQgsnSc+O1ZMRs+WEeZAt7FIcQSPXWBgYjWESuugbJMV4oQdi3sEcIeA2hzRYeWQQxqr9tdZ51syAVW5b/Z8Hb+LP5fxMT2pnoFvZYeArBQm+TaaEaK7v1CZkYTDt7uBJ04yUsW12WGk1wskbCAcIgdDwLj7yv8W1hj0XkZb1rK+iMi3XQFvYojpid59vCHn6w8mi+QMMKj/5eYa/CI+u79PM+xs/42hqAl9ZdeMhIbGGP4OGNOYYoqCeVJM2isCkO/pjfnncfStharz0ZFJfBIiurqJIbxkX+rH+6eFUJDAq7KAveH70Yy5DGvBL+iQTy+N5DYXhxXvkd3UxBPuprK3ZnPRd+7UUElSKc0JC64S00xEQp34mMtUD0W427vJfQs2YnipQV4n6345/7WSHe54SGUHTWdKENxoEYBGuhISw8Bp/QC+ENQu/4WBuL64qLMQcDCPcKjr8hNiE5+9KyfhIEOz6WkjAZ3/YuFjJZqBLEvRgT31vohfFR4hU+z1iIhzbYdxif8Gi7N/q7dYtQ6oReGF/Zod5jfAwjY7CX8IuMbONuRhd/O9K5+xkua5QT3sQYC0EXWu8Z72DUl05CN0mBRSS4l2Lgzzk+UYe5/MbxXbDiwdn7v5cCS4GrIFceLgW+QYGrIFc8LgWuglwZuBT4HAV4EJkLacY9OEd6F5zkxNSrkMp01RmjxbV3LKza79JwUsfnVlSLPQvg/Z5EgWzXuc9D1kPxcRe0Fntla3bWFnowR+e5Dxb4FrT7PRVzNYxto+9dsiSSB5uAsPiVgDjPvFBUqjnyjkOaWhZskxXmJ7uzp2h5RrLC2Hb7qe/Vpmjfq46jSGhhvZeCq8zQLlrbT99xaO4He5GQUKjdxakslmwWdMBeT3xS1JPsOBMmMm0yjCsXCo/ouVlD75fxk54/D7HxPQXKPahJggYtTtkiK4qAu0cH3dR5zntlt/D73KdibFLPpxwCodax/lUHgXGRM+54XZOQWq2JVjfL+HSAzTYFCNtCuDcDpaKqgEhAO3ODIsnjK/7smYcESqZJKrDu8rIPsimEogKSsYFGyIzJiQfJR5wITghK6XVOtjrCHmDje7InmNKeadVYOXKZoT2wVNZK3UOxMgWW1mxfiVRkV3s80Gz3wMuxg5pgVnUVdJFxUxfZ80TMi7LLBJWhQwupakK+jS2MiaLiV+lh9SLCTin9LWWX+WJwFE+X9lK66Kd2VL2mGodUsrpPlzFIg286mhDLhHlvTbjdL1OE31XtewcDRjZkClN2GSupfXWcbX4hsyUlLTVewba2UsCxe8Sa4iI+ocM2ofA9BgF/y2AyYmhODjddTLnIvUzeS6Fag6hsIx5i+k0VE7MJW/UEEyYMLADG5BlYJB/B7BC2wbbVEmh6m56k/lgJitT+j+DtiL8V4wo6Cop7qCOrrdjo9yrrLAdGKtypyrZpX5GN8CB++fQKhLzmHissN04Z1XS2QOh7ik8q66x1lp+Vpqjo08YriqFWQAD9zQWgiBkUD9GrWktJ8iiKmxW9WGg08o/f2mSE9gSfAKpnlPqksIp7BLHThoHyElR8Tak79JPi1d3DN9BdGhTtSmGrCUhR8xYEuc1zFDYwYnUwfEALgkxxOiVWPUvK2biq4IPdoC9FgIAIto9nnlMbYgwYuKAleM2wpNSBWTszvTQ13lFyafTmH/ydgQ4tjid4T5HIIZlztU3AmN4r7ynINgGmaSbNUu955+1rIKyEhoXc5sTcq49xe4o+XJeBLbzddxQD5fVZCjUW4ZLwQe0CQblrl1qBfDegmwIcb8F6YSiCqy+0FwPREch8CHdN1jrTm+CqYbiHp8QE7tW7wxARXkrG0qqLsPrtH1EgVOWt8GWsQjF1AKEU3FTHTqtpeJ4XEjrV8Y9BwdQq0cG4KWatgzpAyDMUJwPgfYRX7YfRoWTtW2gTWwd3UjzCJ1TZfTOhW4VCYbXqKcyAFQmgPQ9EMCkoZeVxeSN0pTBo3wayulsW4qpeE26yg5eLmmaZGQHeBk3z1MJXRgCPO1CJV6HIFHs7Tipa4h1edN4544c+5KIG6JSMwuGB8FM9SQ3FxTAJ09DVb0JRXsUcfYtBfO3+TEEMTpyGWQuXZn3CvMRQoQJGFU60scdEagoXvh4hMIwSbI9fhAYJoQAx1AQxX+GJ0MVQCsXlU7rtVg7TQ7gxy3+z0qxse1lMFrFZEZYNwzBAoYrFp6yhjIUJXLgqazvsCAeGEnguPhCeZ9AFzYzLGISc2+R7DQ6lZ7HQgqUW7+9+mvbhMDgxVEV4DU4MJVAZnBjKkm/Hc8YgSDnFhSsiHOjMuPmNYUKT0MjtrKNs2wWdMYHragNcmDUemsERggU+NCfjQzO06KCbRccGgjVemChCHhaNYSNTATUXdo53hF94GmbPWoHBIcydHFVfNLJEJtoH4hlyQRa2FzDlBj5lcIzHf5NjRv51wFAKshNqhxkX2YQQtA08OyGDE5adOHoLa+EWJjchGivsOCckzgSb940mBJdjQp7ZCRmDOHknxCVuE+MQpxSKZUF0Sq6ajGltsAqjw1JiTq02Ld7hsHjRPb4BMdubL/5FB+smSsfSL+yad+SmPbPHGLSvA3MD5+0+GyFRHR3N0XpEGBiIUahBkXiaWrOiPUMQaHOPcLC+oZAMCzqaK6Fn7f23+RirMLm9GeBFfiNsPADe8KTmgj9CFR4n7BIPw9p37noHpWZwz+MVMrjGS3mFZxnc3fawBrfzPihjBnd7Q6/BDUVOftbgEnr8Mq8MrjVqzcjX4LbT9b9SkHWJexJSLlFosmjLXCKPEUNziazSolJziSxA8OJ1iburbF0ihnYISxZUWBNDeRZrJO4fs03clQW1XhAqUHIZJAQTWrg/MCQmIIzFLxog7lrQNlKJx9v7zprtyUrB4ym+eROiDA76YWihWQbH3LyTB12DI8xj7YVHnURrIev+QHjxx7vQh2BnQVnr3Q2awSGUedAMDkPQxjN04+mEGjzm9k4WIgmd14Nabwrx8CUP6h08Jzqx4N5HsH3H/QzIhuzuoaAEtJDdupRRyLgWsmdwGNsN2dvXEsqXYFMya+AzZM/goFUhewZHOLUhO9qb779toZDHIMy0KhBciyovFCLUw7ZFlbiVZXa1qOLyWa3AeC2quHdCWxrW+zrKrKYKLap4AbFgKTshCsFu3bOLKmNiNeuoaD3CAxkHS9kC02/CIsJad5HOShRPW3OVKcE4c5QogGVysTq55LZ++t2YuGa0k9YWA8OVyaoRv+Ud8AAAHJlJREFUWMopHHHxTDJg1lwEPpxWm5uW9uglZOGhKXFZqnb4eb6zIHlA369Pcl1m0ACmisISss7eI6jtHykuZwB5+Do2tg2BoPESxtZim5IJOy2s8SoULm+Dv+6V1CjpQxEtstGixTbjQcnIyiZ9KDxl4vVK+nRcAwO7SR8GyZwZoZI+bb+QmNmkT0sHMrhJHwkpMur31nztSP2dVZDScgizbXJYFesFIUenqJaWQ6DtsUqguTETFC4kyCz52TaIQLc43/afCEyYufdqCbyD8bGI257F93gjFqpOGlLWBJPl3fQwgvkeYtZxRDhhoYa4nVlozJhHefxt24EKLwiRsCDFIwiE1TaATYkSWDEy5SizQxiERL5nnF2yL2gqXKsxNN60ZrF+ixa+Iblg0b9HOdt0ZI2AFhkhBo7wCS+2cTWlFqKYTzUN9SXPseYEaL9nb4f0+7Z1NSfvpXi1Y7WGEwYbW8kPc6RAsp+UMuBqDSGEzFs2QIv24izwUhQjZDSPygbWtowsw3aWDdDYu+qgg7+MjLDrLBsIIclgZQO0eKXYV0Gk+Xy800ljHgGkiSdqVhzMxZ2FFl7gRLZyowa6CNGPCnCEQZFJXLwXIvpeNQ5/Y+28+0S7sgSIdhYYZUXOvq08AyvYSbB90/e47i1c+R6hS+C7lwJ77xbKEBmjzyZy4m7KmzXvHbwFui3aWOjHC560pyRosb128VKq/ul7LPj26yWcrDcPtjSqkLiFUiEnWpyN9hQYOxJ6+cTqG8NZePaOs2hIMK3n9nu8Lwt+fo+CSSWfjfPMGf/PQjAl5132Elrj3cohPhnzWaR+NeO+WKyDgvd/LwWWAldBrjxcCnyDAldBrnhcClwFuTJwKfA5ClwP8jm63ae+CAWugnwRRt9pfo4CqyDSWlJ+Z7qzyuh+QQpNFXVTkv4ujXo2aHjaVwD7pNp53isVKD177jdRIzjTl1K5529S1dKo594GhaDzCDZ1ACnFsymA3Lr37tzgjKSCy7+bq2fN9zw2TiUcPETOfi/1kLNhgbSjse5eDs+cc/sohSvt/JTOlK5XDAxa753SpOAg59F65itFvWlSaXZYtt2/4ltSqmcKn9x49omO0q+bRpbWVXRe2kqzKg2cKVl1IrUmKeouhVjzPWmOD2pG+y3PGK9a1pYGnmTUfI2tQnHf+9sURK1DUUaVF2F6IcCY6qf8dZB1VVTFLt0T3/sHvYG8CJLCUxutTJJgyjvvEQlqLQal/N9+E5Vc+X3KoTDVpTiIAQSsYqCqp2IZIVRA7EIktQMbkVS7XWAWkAEqsB3YQrj9P5wUsGUH7yhCqnOo2VSNlntXFVc4q6ruvarGagkEvH0wahYKi+Aje3iloiEaK5g1X0VERS5M3fY9ilVQwltUIxTGRvH2jBG1AnT0/ZiroMsouVfRsEvxDuAU8FDtwQWXpQag0BfKmJHxLkVU/O3QJFV5hVb1qWD4cFeKb+gZPMR7FWUpju0GFfvUTCgiuYGcqBAJckJ5Gcsa7CnGwsahw3sTtzckByVXIE7GQgmopWwBkBJRKFCoDGZNx9WEyEiXe8kNZEj7ivDkz1OQsC6qjQTSxxE+nBHMUs3SCIZCF+GoMyLFwnw4INXLSvZQqQozBkMYYGUQjmKo8C6mqTb3CGoiKqe+STAoJ4Gral8jZpVkygSjEwaH0C+WiFKZbF0fKT8Fo7yKdYEtEYu1UQFWmGufAMGBDiA4sFJVnllMhUAGoI07qrk8DWMArg9CEgweIzGgija0grEpdLoXndCUcIHP2LcR1KLu8uhIcEAu0AP4koAyalWSYZnwgqXnzQi4cXbAJ0VtO4DxeR/BJLQ8GSFTMGTU6uaPNngO2oIXbUlgfBgDXgB2KSiSqjsaU5D6qoUwJrSMEyCoSKKtCKr00YZsiGQUYDtnvf0a3ssI+LaLzFEAhs47eEiIc99j2BdDGOgRj+HYeCfGx5zJJvrXD0zh8O9TEO7YH0wmnL5KOeaBUSB2LwzeLERqI4sBY0b9W9twRChZPJNCDMJUd3QKA4/VRiY7+1TRF/7uXpYQMA/xOwSFgLAuHQaPaQjFSqq08lD1q6LQCA9+InQypnrjgocgKuElZCGNoZHr3k4heEyWi0UlaNx0AgyK4/2MCQtJaAkvIQJZweQwSIHrAA7BdtCMgocZSuBAdQh2ey7MKwPRwTXBwY0NHVXH0ZjxwBv0MDbQFV4NfXlY9CU0mtqZJ55vL2N/ZyQpBCFDc+M0Jv9NmdoYBZZEgKEi0AV9KFrHFxgLTJ5xoDslFtryCugEPZAA+x6oCi9HcWHEGFDjIyu8HfnwDqFfCi2MZKAZsjB5nmXQ0IbyeK//p8TuNS/GkaHuWA0KayOXKAjdOYW/oCCsY+36TwKDIiBGBIavQpCTwKFUCV4EJgCI494lMIbBvRhMBDb4DrRZAhMoBOHWIzBwZNZzCbzd6SMwS27CLOYSWBwc1isCG2sWMwJTQFaQJ1sCZ+EobQQ2d4JF8N4J/EYPDEUjwoWGPAcBZ4SEbcIqVnvPqYBp8k6hCAMD6MiCYy5Ea2fWMwjGyDuZawaunYVCozVwwf2FSxm4Pfpgu8CzuEJZ/2Tgan3qe2vgCJ/vr4GrRzEPmIELTEju1sAF+uS9M3CUqQ1ya+DahsCIZODIBKPGWK2B41GhpnmuDFyta0U6a+CSN7x4GTgKwr2wcKFvc9FcTGjYXLSJcnXt785FE3oxtbVCLhpjO9AmF80j0dr2VYuRYXoIHwvXwZ9ctHCifrqeXxdN4DA9F81zUYJi+QQY4NBaguXMRRMGvwemy0UTQLG1MCoXDQDYORnGkIvmGayJCEUuWlzP2hWfo5/wELPMUSjHWBA2Mb6Ytxam6MgCCvHafgvNyuWjjXCj48541M7tC+Rns5hFNIEvRLYu6PCbM0QmWMZaiMwbM1p5+EJkSooXIoRCZAZK6GJuGyLXtJogU05j5incJ2TfEBkd8YiSFSL7pqSFhfmGyBQGzaINL4F/BNg3ACZ5Chd5YdwYwEJkBsJ/nyFyB+9k8D3f/iYRxStEpiDiVZDmAHiIQdAQsVN+PCxG8xtBLBPCKmMShGQxsLULgRSS8AahXrlgwkRjQ+R25p3BG1QgMh5LMsCEWRlXizwAPRa0rEsHahKyYmDhEoayUhS3iwVHLAwOPu67hB2hd5Hnfawdw1EjCYw3D+55F8AWeZhKyNurT7HQB21aABsHhvOulLqGEd5pHIvQFbbw4GhDYQP0mZf1kzHVw5jyoxPPRRBLsqAz7ycELcliDUhhJEM2yeJ53o+RCrAaxN/aZJMs5MUiHj1LOpgvpbYIX1QzWTCXPbuQwJMz898mDTwoOvY39AKdFymIOEqyWPNYTEuubJKFB7HAX9p4n3vJyyZZyBgHwICVZPF3NBWGvZIsFIQlWzSl303WxDqp1W/cpwXn2WsW4YRKm0pjvXwgwfI8C8dCvLdUeZNaVtLgafReFqjWRou8JOwUdVvqmAPhOo8O5hWtMbZNDqZS0hPR+1G6lSIi4KZAWc3zW+ZrbGd6+Sm1SwjrBLLzNQeeZdHDFJTB2eO3KQzDcyKYWXa0OtPLlI9V34vSyNQtHf39aW74wOLvuOz9Ee49oajR62ybZG5n/2O0PXvmoiPjdh4V/lRqQEf3Z2SaHyOGP5tK5sHJ8qbpKS2+n3NgmIWZr/TyLRQeknP/91JgKXAV5MrDpcA3KHAV5IrHpcBVkCsDlwKfo8D1IJ+j233qi1DgKsgXYfSd5ucocBXkc3S7T30RClwF+SKMvtP8HAWeFESxyO9nAQU0QBV3LwUcFWkAsy4QBsWes32QCiXw4V5K++Ac+7yKOUjK2SJGxRxsYAuSimC+s4U0xUywBdXevYwdrGD3DEABqOzvHhiVVxX17dXlPWARoCH7vKKjQmTQevcpoqnuBg1pDJDHgJNb+FQRV8DaM0202VFdPvevGD8abgFMJVhVuW0AvuV5lfuqzn0f7UBHdu+J56EZtjCncAxICJy4FziLKvueyQHaomC3hVPzB2zdfmLeA3mAV1t8VvkHv1lakT2V7e235nmQFMXGkBl+U/GGPTv32eBTnSibg+cVYlfWFBBV6c/DP8GTXqhegwGaC/phwoQIhgpsoz0GhFVVGjyh8xQwEXFUrAmKi3ATLM+DLqiquvpN5bbjFMASNGCD11HZ7aB5QDSToHhVvFWC/V1VuS6F4Aqeo4wqy76pOqp6D8Dn2+0ZMBYIWgwJJg0tACwIxmH8HWKjUg/LAzGQklBO1WFogo5AUIXFdGhkTIrwvg8WoRLbXgjGxdgIpO+6YInQgoDCdrXhCJbKO4wXL1wMC+gO0GeQDzAQSoQulKc9HgwbOAtFqNEbgcUbtGJ8XICABB5cA32DGsHbGYsqdfg8uDVbIaBig+7Ab0HrgtKQjyrlMEygOMZb10a4OhAQsuIdLpAfeDXK7VlgThfoE17Und1vAIiMGdRFKF6KjMfmil4ZRMpFzvy9vUJoZgyayZEbtMUPtMZvc2gvim0I/gam9NcUxA9uQhhWwz4MRMM0zDQxmCwfAP3wGyuixI/YiOADUL8YaW8Gi4gpJhbwr52FNS82OALG2kLisiKEn0XELO8ieIiCkQQKEVkGFh9YkVUGpye8rCvsEw8CG0UoPc9KICC8EuWDJeM1vJPimANiEiZzBBakGLXT9z5YHr/7Pi9Qd3JKTHDsiTAW0HYKj44EBUyDUmMiY2Bc3gvR69/o6f0UB8gRBg7N0IhVTpjBQghmqFhwnfhGGFI2oFJ8Q2tGAu1d8a1veg8LD6LP+4ZyZXBEBaw6rwh2wWMSZGBOXgiYkzCiL6PJkMBeUSIo2PgGb2bLAWFEN8+y4ngNsFqzbzAWfwNARMv4hkciAYBQfENfgm48wInkgLcH1ecxzJ0BM0fjZyh4IbJIVsiH8QUSJStkgxzgI29OKeIb4/rPFASmBjgMAQgmpC3cTfsVEAyIjnvkPSiPQXO5GOGjgIrCEuBCGgpQSKgIqIHAWSFK7e2BHRHFRADEWDB4nZpis8asEwvrfTZBuQfz4amCd3s/oiByZ21jEOZiImKxPOZTv1f3s3gEhHJ1HJjQECPch+ntezA/1hCaGBNZQe+t272QgoEhDMZPcIUsdcmnmDwtK2++sELoILQkmHjA+nsvQfSc+fEOUMswbLwFl1/3c0rEwLRxiaf3Lsz2XoooTCBkPCtou7CLp2SEKKI9NRQAzozCkQFzNHbvEKLxggwmPjOE8HW8Crr53fOiCgJIGMkQw0nI0NG3vY8hFDGgEQOFb8kXBUV3UQyPDq0Mnm6+cGfG5r89o3Vr6FtGAz+MgwIaL3owsLwI+XR+DUGnUDzPbkMQnZAVdMA3PAXk5NEZQcbyT1qDEH6CzyIIuVy5ZZYvt47RBINbp5EsqYvwiy0RK7h3bhnjKR2XCXxH433HMwTB1Tsxq9hRKMMaYwrLJmQgLIRBCECY2h9tLCy1+Du3SghYIExkXQDVzNeYKSjGYaSL8vFCwgaMdHmGxRN2WpdhnIs3ovwI21FfmMMtY2CHwhBKQuOd5tLeaoBGzwtDQpFSHopPydtFyKLhhffiRScpAfh5nhFqWzCaYT5FMlaXcRsfvrDKlNhFeeyvQc92FhIm9/M4bUUQkuGVcQp7CpehghlI9A6ljGYMiX86Wcv+C0rM47DQ9R9geKwjCGK8YlwZSOMXgpEDz/N8PKF/14pU2MprMnp9H58pC2Pkv8kh5fJ93psBite8DZqSldDqnATDwSNRjLZg/8cu0rmwc2HWNs3t6yrUQMizd+rTIh7hCXFNrzEI4Wl6cPM3vr2Y3XbHfrPOwaRdhFMyxDyTAE8LMx7HOHmgLkRgqc5FPC/Iep+LcBZqGwdA4gqlOkqt9zIMrP4ugik4YVjEKcYwHufCkmW2WNxFOONkUb8NEQgmvrQ+6fuEpfi734QsPNwepOr7nt8G5e4nrELLTSIIb60VdhHPSPGAKWffoiQ8zy7ieWXvOBfxvNH5fUaEVd9+w4wLQ7dnDvqeubeW7fvCPIrE+HZZxPPaDPBeDNqeTehvFKy1Y/f+7k3zHpS7/3spsBS4CnLl4VLgGxS4CnLF41LgKsiVgUuBz1HgepDP0e0+9UUocBXkizD6TvNzFLgK8jm63ae+CAWugnwRRt9pfo4CV0E+R7f71BehwG9SEIjOs3fS02+qu2cL/6ffPiLrU2+uX/L897ILMDDISM+ojO9xC9961/fO84lGoA/ncREffQvMInRx9zyN/aPn8XW3BbgPvGJ7W/ntaT4q5ecxAh99R1V+K+/ue/rt6dtPY/zoO7Bw29PKfaAqW3X/Ft++V45/jUcpiN6wIMcLvwA8g4HaNvGAheAIoN5BCiAggQUB2GB0umClwDH2LAdQFhNbrD/sT2dj9ywAoee9M5iLwQO1ARl29rX7wQYI+O4/gB0D5wBwSyjAFswPViolAWwDsASU26OWQRsALBcOAS/knz1vHNQd5CWsl/GAsoA8wHHtPhH3gVLU4dC9AJsAcmjdBV4CSgHUmHGixCA74Bw1wjN27/S+pTHIibnuueGgQTBM+JZAA/KhMdhN2CNjQA+wnW3qFtw/nJ37toF3Y/dOwD/vbN8GhYO5g3vafStgNSA829QOLAR/QHlScDSG3wKYTOYIPBAjDFoYNWPQAhfWDnasC1ocNAmUpEuTPcBO9Mg4MkB0AI/fm+9REJMncKDV0KOQrhgB+GUCGAgnVPd2iE/PgL173uQJCMIYDCwMGLn/72ATDKQUhAccHp4KEA9IDNoXkeB74GlYIIBEyknQvANTCQL8EsaDxgPPUSwKgAmIh7HAahDACIDQhM/3KJdufgBsvuuC8wqDRigB+mDKKAfwHkJBllJUIDr0QWxYIsBE2CtIVYhRNHBhnN+MkUCBlKMXPBMwHvi1ubgHOBHwkFLAofk3IwKcaC4dq4DG6ECg2x4Aoepb7vFvCgT7BusG+8bI4FVGDh6JIWA0KBf64TlFwEugRoA+vGtzk++it+iAgSK05swAMRTmYTzkpXM7gCXB+YPqG5e54ZUxR2OGD7KaUfVN4/KsueAT8CDlYKz8Da+iMdmC0zMnNKYkjBkjB+cH4EhZ4Lvg0YAzgWYZDzSHwyLTxlN/Y3OlhHgJwwdR/o8EHAIT2pGVYuFoVcRLiFhpTGuCUKCsMDBYE/RylgNqE3FM0N/tEyFgWVrvBE82WILTBCFy7fPgpZogQSc0YNsU1DMmTIhYj50g/D+FQBgCzNJSKHOhEIBolMTkMQYI0X4AQgQxjIH2hBiP97goE2YhnrkJeygMoCWhIFC+a648KSEjfODSPCMmmiMl5YmFNKwUGhuPPR6EjqBlJCiWvxmHEIKgMyo8AKQvISFEhJpVhuK1uY3lM7/QvDXEZoj8g4ZoTPl5FIrJiDBKhIrlJTwUAiAV8BGtjKdNXr5r3p7zbQbU/Ag9KD06RRsGlqJCgJtLBhbIkTxRsAwso+bdeXcewFwAFcmTfzKwIPSMKIXIwBpje5YysP7G0BpXNKZQFIPxYewysJDU5NmcQwaLNl7HH+wFucna0yobXVwsBysD7bkukhCwAusiWTlCLbzIRVISBDXZXKSYFEEI/LpI1mJh6L7vXZi+p06x3oSKNc9FituhRgn39qdleUyWwHQhkk1OG+pREgpiDo2dx8Nw7rmwzNj9RmBZyi5WEnPqfO930G8Ct6FeNCbsBL9LaMN7bT9jYQgk8oaPeKOhc97F85SE0bEnpLjcug7fWPhFA+MXg9hBQJ5HM17BvV1QuATPOFtfUnBejKdiYLoYCr8T6i6RATTzvlNoI+xmdAr1eB5Gg3ws6tv7fH+3fqOPMbTT0bcYIjSuI73fhEuUimIX6pFjyG7v2HDa/1vf1Gnf88YnRP+rp0X69y6Of8ki62nRSWt3f/LQ9tf+82mR9bTwe/rtlyyOQcMXrm0gTwvEb431e/72ROOnRMVH73p6/mmevNk23va+Jxp99J0nHjEae/bht+b7JCNPY/rexM9H33pKLDwlC76HN79yz2/KYv3iF94HLgV+JgpcBfmZuHnn8sMpcBXkh5P0vvBnosBVkJ+Jm3cuP5wCV0F+OEnvC38mClwF+Zm4eefywylwFeSHk/S+8GeiwFWQn4mbdy4/nAJXQX44Se8LfyYKXAX5mbh55/LDKXAqCGyTLoaLudJPFXhtsUywUHA1YO5dYBrwUmcXPIC9upx379NvwGaAhufxBMay2CqYHdgiCM0u4DuI3brR+x0GDLDPO7tAGgAHoUf3Am48u+/5DRhyoRqehetaOArEqJ7G231R21H4pYXloyFg6HaEfDpqwRg1r17ItrE+0Qwmyhj3goGCiQpL52/oAFS6NAMehPzdc+shmHV9X76CCQFC1v28bz3R7OlceBg+z+5+IRgpAMfFXsGr6YkM/dyl/SoQLdBoFxAkrBR8XxeoCTDoyh7Z9u2Tr347j6aAuwL43P06ehW/Wo+GjYHABYKDv4HWRUwDhOL1IGSsnrZQqxCtYO3g6EBysEG1zfdcQgk6rPM78B9QmKuu3pgRABG8msKB1kMFg7AjmIbD9jYQGGBBTCUocEdAd0Bneu+CrMN1+a7etwCBxgjRCwgHuGauhMEzQJYR0336z5p3IDiwcGOAbu24A/82PgYDuE8vXwA54EE0gS72HkqAZjBPIXMZFIBDGCbtOYEIAeqMF30oUns6wMP9hr717vUe/09Y611sLwkFQxM0c0HIUk4IWrT1PSBEtIQpMz9oXhB4yo4vULF4RlkYMuBIqG7/wIcZL2Ai9G9ntuA5YSYXASmBVwFHIaU7YoLgaT8KoU0pfA8dgTh9zxjxzf8bD0Gv6XZN0YEazR/a2DP4jhaQw8YBcwWQqgewFq8pDgAlyDrFDEAK1cwA40c9mI0VvaDG0c8eHP+GuP49QuNh1t/LCYsrBaA8bZLBGJudwM1r0OxFFMsH/GYyGOK/CQBhNkj3GJDvURDfYglMFpKSIlG2GELQeIPOjPBvqN+6vBsjhpg84WRJXRhi8qx1aNeaYCMupDHBxhCW1vcoA6GB5oUu9k7ExQAoWUIDdUuAIW5jCKECyydALoxhtaFHwcpdGOJ9vFmNkjGEle6sEEKDjry3DUf+7nuQsODmeANlDK7eMQnemcGiNJ3zkcHCNx7fhi3PZbDMi6cjBPVhtjeCYKZUxg297CwR48xg+TeDAH5PmM2VLEAx+14GC+3xxtaADBYvAH3NYwRf9x1KiIb4neyZF5nwTMYA6hoN7Q/BQxeFQyNjwGOKBtlr7OQUL72XQTNHkQBvaysB2YPe9R38I2u+xwAwThDVL4NFYLl0FvwMjTD0DEWefiP44N+LzKUkhG6bNtssROAWvsyLGOzuXsNwwr2hkbE+fZsAnaEIJQGp3q3CrDwY/YYdvsEjLmybxyQs9gp0sYgs7p545R77KLaBNVr69jmepzCIEnDpG76xpuD6u7uPB6VwG/ISCP9syIuGPCkF7uLVhQnnSVlPIcYTbcmEOTMoXRSEYdiQFxwerwlWF49BoJevQmD3Lsze/U88fBoPOqLt0uypYTYFwusNees4vyEvg+D3DJyxMJiex5vXdRfpw9X7n5cCJwWuglyZuBT4BgWuglzxuBS4CnJl4FLgcxS4HuRzdLtPfREKXAX5Ioy+0/wcBa6CfI5u96kvQoGrIF+E0Xean6PAVZDP0e0+9UUocBXkizD6TvNzFLgK8jm63ae+CAWugnwRRt9pfo4CV0E+R7f71BehwP8Dj6JaWsFG0JkAAAAASUVORK5CYII="/>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pic>
        <p:nvPicPr>
          <p:cNvPr id="1382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190750" y="528639"/>
            <a:ext cx="7810500" cy="580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5303913" y="39304"/>
            <a:ext cx="16561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golven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p:txBody>
      </p:sp>
      <p:sp>
        <p:nvSpPr>
          <p:cNvPr id="7" name="Rechthoek 6">
            <a:extLst>
              <a:ext uri="{FF2B5EF4-FFF2-40B4-BE49-F238E27FC236}">
                <a16:creationId xmlns:a16="http://schemas.microsoft.com/office/drawing/2014/main" id="{79E1EB85-E0A4-44D3-A9E0-E0EF67FD7E60}"/>
              </a:ext>
            </a:extLst>
          </p:cNvPr>
          <p:cNvSpPr/>
          <p:nvPr/>
        </p:nvSpPr>
        <p:spPr>
          <a:xfrm>
            <a:off x="11170870" y="71483"/>
            <a:ext cx="899592"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29, 30, 31</a:t>
            </a:r>
          </a:p>
        </p:txBody>
      </p:sp>
    </p:spTree>
    <p:extLst>
      <p:ext uri="{BB962C8B-B14F-4D97-AF65-F5344CB8AC3E}">
        <p14:creationId xmlns:p14="http://schemas.microsoft.com/office/powerpoint/2010/main" val="37468993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png;base64,iVBORw0KGgoAAAANSUhEUgAAAMgAAAEsCAYAAACG+vy+AAAa+UlEQVR4Xu3bY9AuS7IF4Ly2bdu2bdu2bdu2bdu2bds24pnonKj7xt5zZzLOv1wVcSL26X6zunJlrpVZ1f3dX2UEgSBwVwTuL9gEgSBwdwRCkGRHELgPCIQgSY8gEIIkB4LADIFU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gBJnhFqslCIQgSwIdN2cIhCAz3GK1BIEQZEmg4+YMgRBkhlusliAQgiwJdNycIRCCzHCL1RIEQpAlgY6bMwRCkBlusVqCQAiyJNBxc4ZACDLDLVZLEAhBlgQ6bs4QCEFmuMVqCQIhyJJAx80ZAiHIDLdYLUEgBFkS6Lg5QyAEmeEWqyUIhCBLAh03ZwiEIDPcYrUEgRBkSaDj5gyBEGSGW6yWIBCCLAl03JwhEILMcIvVEgRCkCWBjpszBEKQGW6xWoJACLIk0HFzhkAIMsMtVksQCEGWBDpuzhAIQWa4xWoJAiHIkkDHzRkCIcgMt1gtQSAEWRLouDlDIASZ4RarJQiEIEsCHTdnCIQgM9xitQSBEGRJoOPmDIEQZIZbrJYgEIIsCXTcnCEQgsxwi9USBEKQJYGOmzMEQpAZbrFagkAIsiTQcXOGQAgywy1WSxAIQZYEOm7OEAhBZrjFagkCIciSQMfNGQIhyAy3WC1BIARZEui4OUMAQZ6kqn7tfjR/oqr6jTvYPGFV/eYdrj9HVf3Q/fiMp66qn7+DzWS9T1BVv3WHuR6/qn77flzX3X7+FFX1S/fQeh+nqn7vDnM9blX97j203ieuql+/B9Z7/1X1GFX1B3eY625+3M0Fc/33XW4+XlX9zj2w3gepqkeoqj++w1z8+KPzOoJ8RlV9VVV963HjAarqF69rb3cz0cdW1YtdxDpvvXpVfVBVvcxNYgPp+6vKPF99M9d3V9XfV9XL3lx/q6p6v6p6rKr6p+Pe81bVZ1fVG1XVdx3XH+h65jdV1TvezMW/568qJDnH61XVe1fVi1fVrxw3kPwbr+d8+I3ND1TVX1TVy99cf6eqetcrUf71uPdCVfWpVfU6VfWDx/UHr6ofrapvvuzO6b6kqp75Duvl87tV1QvfiBBifllVfVZVfczNun7kStxXvrn+PlUF40epqv867sHCHNZrfT0epqq+78LlPW/mEtMnr6onvbn+llfMX+CG1E9TVZ9/5d0n3tj81CVYr3Rz/QOq6k2r6pFurss1OfdaVfUzx71HvbAVRzE+hxyRk095c/3tr2fIlT/sewjy0lX1PFX1DofBC1YVIEzyiDcTSdhfqKq3qaofO+5JhH+5mPkRx3VAPVdVPXJVPd9xnXp/x8VmC/67497XVtXfVtW3XMHvWxL2oS7SnER40aqSpAL1aMc8/KO4f3mR6qePexIKOX//JrHetqqe7ZrnuY/fq1xfd5FWoP75uOf6n1+CQmx6fFxVIQNfrK/HS174SSoi0IO6wfTfq+oNb4Tmiy5yqoSfcNjA4ZmuOEnGHmKHbCoFzMzZ4xsupUTQrz+uf3pVPXBV/dVNPhCwN6sqnYO49TCvJDTe/KaCwoEaE59POWwIydNW1cNWlbj1QBy/e5aqInhnJfm2qwPwLGvuQSz9lmhJ8B4IRgCJHf97PHxVfeHl41vcdE6eoZtANDjca0ggQfqaqnqyYyLGD3apFeZ2G8Kxz7nUW3m+90QXGO9RVS93VZGeDnGoUYPf11/hIo6k+PKq+p7rBtAB+4EXed7lWBcFVxEkhRasBzVU9Si2QEp64xkv0Dn9E5dt20jod66ql6oqa+kh+ayXkiJ1j1etquesqoe4qou1GEDXbn7UdQ8GPczzSZeSPv1xXTWVsC9yqVaX+2e9nvurl2J/7mHzN1cSsLGWHkiofVUVVJMeqgCiE7iPPCoCnwjcJ1/xf9/DhoLz+62vKta34PSPV0K/wZWQ7sHjQy4RkmCSr4ffm4civ+bNemEnoZ/9uK5CIrpKL+Y/ed179Ct2yPBvV160mXmQSr5q43u81yWKiP0ql0C5R6DdE3s5r/L2UPnNQ8xfty/2Jt2DH7Sq/ue68XkXCZRmC1CWDIFR1ixMMExoSBJJTvUEzG96SBLVhgIKbu8FBNTzO8FaFTtJVDDPf5Njrh++SKvaIEQPc1ujpJCo337dEBjPpMqUr1VGa4Fo/t9ztYw9JIlgaR1U1t4LIKwK+ZhV9XNX68RGkgioeVQGSdEDcZ7hCgh8ewgMheWbFkGraVA9AZIcEqPbGb2xdgT5xMO6eliLFkO1lWBNtg+tKqSiovz/zMuArTipLgTlbKF1B55LoB7yeAYsvuD6rTW0OLzx5Z81PNzlCzN7pY+/SKtSn+Jgn0bhCeJTXdiwETfPdU071+KgKvo9/6z9rBTaQwJAwD2/h6oovlpSnZFW05CvCgEBUgC600FKgoE84qiK3Ws0QX75UtHuxU0IOCUQ2xgbgm8j5Xd933UTIobkVholb5NNuVaaKZUS2cmrsnznFRALRCJDsAHxYVfSd4nU1gCXAlqf5G+yqQ4qBwIDq9cLHOS3uXNfAhvUxvxaqP+4IZu2S0K6/5VH8gJOSyjh3O+WlKJS6o+uqq84VLyVz2/5LJl6g/2zF5kRhJp3C/LuV6upB0aW3pvBw57M/uMfqkrV7YG0ksMckkpyGeIhqbQu7mttDB1BtzOS3r+Nx74SX7srTtbbZFOBX+3y+STb+1/58SfX/Ve85tKiEw1CaQ7tVA94S84vvapVH97AV6sql9xvcdCia291LpKe4BjdossdhEB6uWp8b1WJi4RHRILfmMgZv7M2PhnyXP4hIkG/9/6kCaIn/bSjn1QuJZsJzkrRlYWCUAjtieF3/m2jTjUpstMsgeG0RPR797pSAFprpKWyMIEzEAm5gE8hENKQhFRGWXagoBWwTkNlUSkk1Um2L64qvqkKCKncG0hIPV/7Io/SK3mRTyBe4iLZmbxdWRDV/a4UKgDl1cacyasS8IUCEgKtSB8sqEpaW0G0Z+q2TBVGMkIgeTsZXv8itd8jjySitkiohdPWamHPNtIJ4GtciS9hu1IgPtFi92dHpUBCySgWSCa5HK4YREackMaGnc+GNkVO8OesFF1ZCMCfXiT0LOQTf/teLZM8grfRIg0XhzEtmITHCZnfe06TDa7yDjGQzB5PHhjyxt6EKKrc8sboPLcW/jsMMbqy8L8F/a/daIJQG8ySxL0HeOjrhIexhDA4pGxZ0Jm8JrYQSULJBFnbIMCIZy+gNJ7Ki8XIp0RqN2ywjSahkw6JJSkAo92SyJzmnCRSKZDQ2rVqgPf7bvG6vaOAZ/J2JXQi53nAlxTd3iGjvttxYO+BtCuOGm2qtXS9B9K6ICqfT+XVx0o6pD2Tt/cA2jynYZK490BaK0mlQtt42u8YXQm1WQTHYYUY9B4AGVUfv2+y8Rf5VOBTeWFnvVT3VF6JhnjaS0nbbc5ZCfXzyNh7oG7vVGhrp/SGNWiDrVfSdpsj8bXW4uh0Safh/w17AORT0c42R04SRJvzFm6x6EooH4hJ74GQ0Nq1ebAl1r0HahIiLd/hZiC8Kmi93Y3caw/UBHFyY2IqI/BderFZAnVPZlLq4AGS1gNsiAWgSy+llpCIIfBYrvRaKJX3LCc7XXoRi8PKqqEd0U5IACRzxKdMAr1LL0JScuCeJDzXbi4Ja19CFShu9+hakS69ElzLRgHPBEAygbReYkFNHVLozYFJSIxuR5HRb7pH7z2WKkJk2FHvsx3Vm5/Ja03aKsnVAoIoNr/aJcQ81957LBURxtbrWYithVElTwGx3iahiniuHc69CVbZH/Cq0icJz7Wby6sAKuxEj+Kq3mLZeywV0XoluPWcomHtCIOYjmXlC8zPVtozuh1FxjN5e48FU3n7nxexiBIR1zZ1K80Hg2gQZH62gDhMINCwtdci8HJQdbw3QQRFIlEHE0tmJU5CSi4J7fjvVGFHsSqG8/2zhdDrUgKL7LN2/WSfgD3d1ePZJNqQGYhHuZQ+5ZSCayUkLaJQ+FOFtQH+U1XsK5RbIFFQKoHs/n22ENapGpjvbCGsTU+vpUC8biH6BAypzrVbr2SlTpLibCFUPfsUAnOq8NmCwlgiq2LaBXPx13PPFqJb0B+/aSGIh+qtBYWvVkIbcrag1ny2EHwWV/Fz5E3pxbVbULE4VfhsQa1d0vV7CD7KD4mm0vW7CUfoqjdxPNfeLegHX2Jjj6oqaLuR0tzaZhvmPonSnssN+ytioWrbG6rSyGdvSFgQT3KfLWgfdLim+uky5DcSWlu/BugWVBt9rl11JkrW8ypdQSRt95BnNZEMnQCCqbz3C6EzASQcdVBqVQ3KIHhKFhAF60wASa2V6D1M95CSASiCbkhYxJQA1ic4nnUmgCNf7Uq/Z+gEAAgwe8NFySiDpHDi5flIKAEkrMpIxSgrMlJhXxhIhFNArKsTALgtIK7DTvJqEQRTImhLz+Q9BYSNdyQIrX2DqVgYKrH1UrVTQM4EOAXkTIBTQMzVCWAPKB797gVm8BYnG1ttmpboTF7CIR79ws1+Cym0xNRWLAw+S1jY+s/+DjbnfuQUEKeBKpi1nAJiLri6Jj7m1Poa1kCUrPckob2lyk0oTwFh4zidWBK83sO6LjbWqTWTU3IRCb3P6X33FzdBtAvaA8HRl0t0+xKje0jVxKIpfS+2e0ib6p5Lye0eUt/o31TSsEnVd1MoKoZERqsXwDBeK2bY9Nv/UGunUwCwtrOFOPcjbJBMm4HQSjaSGRTXCYrN8knCswxTfyVbRTQkljaSGjnlaRJSXGKh/EtqBDBUYWQjFlpPc6uIkhfp7JFOErKhapKesnUL6jrFpfjicZJQ8qrOVFxLJiEkt0H5JJ62BbHdMyiuNVNmLbOKaPQJnN9rG8WfIJpDEhKGk4RsOnkRWmL25p/iqtj8085qSw14wE/MzyruXp9oqU6SGPaG7gSu5jlJeO47+OrIliBai/XKlXMPay5HuvJARVKtOucc8qjYSEs45JThQEOOIsqPnh8r9gOxVGL3pyd6dIltgjOp9euc12YhgKNco99r+L1+F6n6u63eNGszJFAfx7byCiAHfPJgtPJKtPNQwL3eNHs/oV/sEyJzSnSbNOrU5+atvEro+WL03DRLOL/r49g+uRLgroSejSj6bj4QDIlvIJOWApEprerXQ6+r0gmMKtZJTUComGBTZocDRr84c/88FHDQQT0l8VkJ2XTbQBS6ErquClBeJDgPBfrFmcQ6ScimT64kHEz73Ucrr/0TYVV1DJtlSaj1OU+0xAGukvjcw7Lhh70Iwp8nWkQMOezDdCRyzbCngr0Etic5Px/qkytY8rc/lbF2bZgcOg8F5JmcJc5nO+oYv/P5G0+CdKUACMA6qbvEapH6pMtiu83RMlB6KtTD5ro3m+czusT6vQrVJOxKwSmL7iNUKsgBAff7fo/hOV0pbAT7mNb1LrGSsU+6XEc2Gzt9L4L2S073EJkaUqMzqbtSUNqzsmgfkMCmUcIKsNGbTXsdikaNenSbI0l6j+Ve9+gS6TymVSnsAyWc/QMR6UH5VAEtSJ90udc9OrwcEvQ7ka4UKh4BU00NVVHCi7Gk7mNP97pSEJuuLK53j67V7v2h62KgShCfs7K4p1IQIsIjj3p0pZD0vT90T/vrmdbAv/4mDsmsV4zPysKGgImrKtV7LNe7UpiPiMpBoyuFa4TtxFdHJPd+7UxegZB0HuwEo4dEV5okDib2W18bd1VHIM49ADvqqERy/PwoTFLaEFucEtZK3ac5WixB7Le+5qJ6VEqPeH4kSBn6U44+UfJ7/Xd/EgKMPstX8rU7SHIqHxuB1hqoNt1+uA40m0rrpZD9pWeLgwCeScIGyfitBTo/EhRY/iEolepB0W1SJa5q0Wf5vQciDOcegJ04ISAV7D2A645THZdq1c4XZ70JVqHPJGFjD8RvPhKqHv0Jiz3eSRwV1p5ABZOo1mL0Hkgr2YcIPRfim0/8ux11j7DYhBNklURXYPQeyEmnVtYJWA+VmXBIai3tuV5VSJzOb9KabOIq5/p7vN4DEWCtrKrVQ/7aA77RSRDGNtcCdSpfnytjPgYDtIfF29hoyahtD/2zPYA25PyoUIm0maI+AD0HcASQg/0djvsA73bGZr2H5ACkefo8270uka7r67U2PSiWVsN69eU9bN4cwwLqXK8k9/8UCaA9vLxUYc0lEZX7Hg4DYHT7UaFevb+N6heWbLRWhMebYRhrbXrA157Aev27h5bAnhBm50emWj3VQxUWqx6O0iWPDauEcTzbQ/JpZRxImLeHVs8RumNib/B79FG6jSyxO78G1vJpOx2v9+dJ7IivNXjOuV6CZxOvVeoW3e/h0F9+y8vzzzHEkFBpJ4laDyJqbf3+rq8TX/GV27d//6Q6iiNs+6UzO+LOtz89DSSUvpVqKtXncJoiSW8/Swc2MijV52fp+j3qzfnzs3Q9INUFYPfa/ZxuSW4/m6aw9hm3n6Ujrt5WO9ZflPZcrkve8yNE9/zWHktbdCaiCqnFoI7da/s95VbRtEXdRvUzEAEx7/QZvZaFip9/M9Of0VMmG+9zaAuo5e1n6dpXBBUb5/w9CJhKr6U5P0vXjqhAAn77mTciUNFbfMVILIjX+fcWCMBGEt5+lq5qEID+VKPX5cgcxudHnu7BQqujSpxfVCOfjsR6z48m2SCCtvOs6K4jjBz9P5+lXy2Z1wHwPYnDxkGIzfrteuVVHwef8dCtuPdut4xSSrtk3sTwrv/rzeepoP3Du/1R1X2a925/wHS361qHbknu2/U6nvSu5Hbc7Y+97tO8d/sjnnvyD5vu9gdiE3wJWX/pfPp1t+v3Labn7+72x2n363qJk0OL++oPm/6fhdoynAJzX/ueP7mdpEB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IQga0IdRycIhCAT1GKzBoEQZE2o4+gEgRBkglps1iAQgqwJdRydIBCCTFCLzRoEQpA1oY6jEwRCkAlqsVmDQAiyJtRxdIJACDJBLTZrEAhB1oQ6jk4QCEEmqMVmDQIhyJpQx9EJAiHIBLXYrEEgBFkT6jg6QSAEmaAWmzUIhCBrQh1HJwiEIBPUYrMGgRBkTajj6ASBEGSCWmzWIBCCrAl1HJ0gEIJMUIvNGgRCkDWhjqMTBEKQCWqxWYNACLIm1HF0gkAIMkEtNmsQCEHWhDqOThAIQSaoxWYNAiHImlDH0QkCIcgEtdisQSAEWRPqODpBIASZoBabNQiEIGtCHUcnCIQgE9RiswaBEGRNqOPoBIEQZIJabNYgEIKsCXUcnSAQgkxQi80aBEKQNaGOoxMEQpAJarFZg0AIsibUcXSCQAgyQS02axAIQdaEOo5OEAhBJqjFZg0CIciaUMfRCQIhyAS12KxBIARZE+o4OkEgBJmgFps1CPwv93gGcqXEMQoAAAAASUVORK5CYII="/>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6" name="AutoShape 5" descr="data:image/png;base64,iVBORw0KGgoAAAANSUhEUgAAAMgAAAEsCAYAAACG+vy+AAAgAElEQVR4XuzdB9Bty9bW9QYVRQyYMyoiKiomVDBhQjFjxJw/sxhAEEVFMWDEjBkjiooJMyIiipizghjQT8wKfGZM1G/X+u96bt/17n3u/u5Vqb1m1alzzjvXnLN79Mj9jNHf5LyuFwVeFHiTAt/kRZsXBV4UeJsCLwF5cceLAh+gwEtAXuzxosBLQF488KLAp1HgZUE+jW6vpz4TCrwE5DNZ6Nc0P40CLwH5NLq9nvpMKPASkM9koV/T/DQKvATk0+j2euozocBLQD6ThX5N89Mo8BKQT6Pb66nPhAIvAflMFvo1zU+jwArIb37O+RXPOf/QOee/fPK6X++c8+ucc/6Zc86//+T+r3zO8Y5/+fHP/ZNf6pzzO55zfsI550c/ef7nOef8Xuecn3LO+UffmM4fdM75hnPOD3/j/u9/zvm/zzl/+xv3f49zzs99zvmb37hvfL/IOedvO+f8jCe/+a3OOd/6nPP3nnP+uyf3f8Nzzq9+zvmnzjn/4ZP7v+Y559c/5/xL55x//cn9X/ac89ucc/69c84/++T+tzznfPdzzk8+5/wTT+5bzz/knPPfnnP+wTfm+Pudc/6Pc87f9cb93+ec800fNHj2k+92zvmFzjl/0znn/3nyA+P/Vuecv/OxVvdPfrNzzq90zvnHH/O47+MxNPrnzjn/1pP341Hr8K+dc/6FJ/d/sXPO73zO+Y/POf/kk/vf7JyDT/7rc86PeIMGf+A5538+5/w9Cciffc75uc45X/8YHOL+sHn4+zwmjbkt8r94zvnr5v4fdc75Do9B/yrnnP/0nPMXzH1E/23POT/unPMrnHP+13POnzr3EfUPPef82HOOCX7zc84fP/e/4+P3P+ac8y3OOb/M4/7/9PjNtznn/DmP75vTtz/n/CmzAL/oOecvfBDNxH+jc873P+f8G4/nf/Zzzl9+zvmpD8b/zuecv+wS5B94zvnZzjn/2TnnNz7n/NBzzj8wYzQfY/8PHrSgSFYQv8c551c75/zb55xf9fG7v2Se/wPOOb/lQ3jQ6Kc9xthPfqdzzu/7oNEv/WDi7zXPG/Of9BBODEzQfTNBRxNz/vHnHPOl0NDoP3+84xc/5/xF55x/98H41vNPfwirn+CPv/TBWD/9nIPR//wHIzcMz/+f55z/4pzzm5xz/paLCf+Mc87Pf875Tx58RkhWmf2J55xv+6ARPvs3zzl/5cyR8Fu7f+Wcg8/+q3MO3u36Xc85v9uDz/AIZfknz/3f4kETa4NGv8A55499/M7PCKc540M8+K0x05/2YJSVpu/3WGxa8Nd9aCtatQvhaUqLjfAYbSdiIX/rx0RMmFX4c+f53+EhxTTAL/nQaN937mNAi20iv+CDqH/cTASD/VkPZvo5H1r9e55z/vvHO1grDI1Z/68RGFplF5umxYgWk4DR7F1/8WOxaRrj+Wsurf1nnnNo9P/onPOdHsKySsV4zB3D/VoPbbdKxWJ7L0uCWY2NEO9is3gYmkAQbIvXxVpTIqwxBYCB/4S5j8EIxD9/zmGd0dnvvcf1yz/m/O88hA1NKUIKwPXzPgTC//9vD4ZGo391vkGJUFLo/ps+lMqPmvuYl8WmeNHo735Y337ie6wmxYs5Wc2/cZ6neP2doOA3lvUHzf3f85yDl6wby/4/nHOsS9d3Pef84Q+GpwBYxlUqLBVeJxA/3znnF34IDAvr+rYEhKTQ6PdFa/8a55x/bIi2vzHg3+DxcgO/LxM3QAywjNfvMBeJp03+6SfPGxuXiivD7Xt2cReMncvz7MJgtD5z/+ziUtEkP+SN+4ScsHn+GY1os2/3GB9tdl+5VCwfJrgv7gJG5y5wTe+LFTDGt2jEErA8XOK33FLuBKF4yy3FZK63XC5rhMlXQe44eQYsJ2tBY98XwWER//4HA9/3KWAKBA88c0vRlyKhTJ+5XJSHMXD7Mfp9URw8GEL6zOXyey4V7+HL3NJXkP6GZLz+/KIACrwE5MUHLwp8gAIvAXmxx4sCLwF58cCLAp9GgZcF+TS6vZ76TCjwEpDPZKFf0/w0CrwE5NPo9nrqM6HAS0A+k4V+TfPTKPASkE+j2+upz4QCLwH5TBb6Nc1Po8CHBATG6X//wGuhIp8hXnsExAMO6lMumJlnsIXe9XM88FtvvftjY//YfRAOoLu3ro+N70Nz/hhdPja2t6BBffNjz39sbnjiGUrX+z90z/2Pze1jPAMWAvf1qev6se9/aPxP1/QtAQEMhNb8ax9YrHvAAGFwRsBozzBEngOgg5UKcbvMDQnrAm+/GRHa8299YGNgZO4LRgywEaLzBzy5/9s9AGo/8pzzVzy5752/ywON+wx/9Fc/8FeQpYCI92VsgG3AhoEj+w3mhVlCVxim+4Lr8n6gOjiz+4I7+vMe2KtFM/c7z0D1/h2g2E+eB/CEDzNvkPv7Ahj1DahaAMD78l5oadilQI39huC5D8gHjHorP4BL6F6gywVN9jxAKKAgRDcg6X2BqFsbCN8f/OQ+0CFgIsAm7Np9/fUPTNgf8wZ2EM+Zg3UDUN0Lz8HjMQh48v1lIWH3Q3C6QTgwAOYDb4bYXYQl1C6EKWKpCQDpBsbrgmhFAChWUGbv8Q4X0JuFJTgshHeAJwcEBI4EwXYfGBJqGBivy+Kb4B/8+A1hgfjscg+k3AJBKf+Pjzl0n2D7G1g2JgLEXJAftCpkMmAf8B1mX4AbNCqlAHjovzGx2oydGwKzcGjzu4+VhZZFCwBKyFbw/p0bBsEA5uYf6NNFQKOT+WIy0Hprt1Bvf8O8ygz+qgdwbxWANfxHHqhjc4OKXUazLt/7AVW3hhRE6GcoVwxEcKqnAUTtglqGrnbfGpmbNewC+jRv6/NHPhC8C0MHOac8/M2clEtg+C78hM4Q1fHfwuShigmWtSII1lY9SRek+h9xzgHTd/8Pe0Dl3QcIba38t29Qsu8uRIbm/LUfxDE40oWBumibGI1k/8MXxh/hMJQCHtoVobagCooT9Bu03OAQ6b95vJyVsXC/9wNqrD4Co3RhKnBkxIbYdG81rzoS1oB2saAg2sbbRVAsLuYxJ1ZnmQYzgcQjECg6Ii8ymLaHJKaNMQ34eMLuGwQMM/wvD2WAlmjlwuDeiWnUJhCOtSoYCWO4TzAgo1mALnMmSH/0Y27WZRWV70JM06jmgZlX85ovC8iaYzbKaFHT/t/fweEJjN8nMPiCMBFgFh4zKtTKG/jlHtB284VIBls3jy4QdbT3vN9A42LQLu9iUWh7CpGrvlB/68UVpNAwP/pvOQZBgp7GbxQ0tLW16PJ3cwPNN090DSnsvd6VAPsd/ktJmxvDYIzfKheLxgKrxuzPKtEQwAKqkXhW6ca0qhLj+jyrNkRg/iXTfPuY/m4SBuj+fbEINLu6hS2y6neZbuNawe4+AWK6/743KglZIMKHiM/GjsnBuWk+hUD3Zex866rQ9j5IP6YmQKtR+02M5r3ef19g4ISSNcZI9+UZmpwQPIO7o5dKUG4bq39frIg6CmNTqbkXn5xC82/MX41Ev+GKsbCee+YKGzsGp5QozftSHEZBEFpCcF8sDn6gmND4vjCxsRPEZ64wpacgirWgnPciJObm35TWHXOxJNb9p20M8rHg7mOB8TcmcH0y/y/508eCr48Fnh8LDj82t499/2sZ2H5sbB+b28fG/o1Zt6910P6xuX1s3b/Rc3uleT8mmq/7nzUFXgLyWS//a/Ifo8BLQD5Godf9z5oCLwH5rJf/NfmPUeAlIB+j0Ov+Z02Bl4B81sv/mvzHKPASkI9R6HX/s6bAS0A+6+V/Tf5jFHgJyMco9Lr/WVMgAQFngF8JnLZE0foTRmtBgXsfJAB85K3uh/BMoCphlPZZyFI4JFCVZxfMDdwMqMV9aacJv/MMouG33gtdC1T47IJbAt/QUe++tOUEn1hc1/4GLEUXv2fwDbu/3g0r9Qw2DmKhR+y2Wt13g11Yi23x2X34LmN6a87WCGTnWadIa20tfPdGs3o/3BdAJNzcswtODq7uWfdCGDhrATf2rMQBJst6AVE+u0BhgBC1qL2vX+KBN3trztZJe9jFYu07QEaAXp/B6GHGdH4EoXp2fT9EA/bSA/e3f2CZdtFBmE0c1gdKdQFpXoiBIX8x4k98ICH3Q4CNnrcoJrLtOWGItMX0PYA3uJy9DBrKWGtKSNPFiBFa+BxoV6hd3b738i0ATMwPQ7SoV7+D09F42sJhODivLkQjOECLwJDGuBfEK/wYvA6oP2buAm2wUOYLPwaavjUzMF+wYTBfFuxmGKBDY/E7c9tWm1DXfk+AYKcWCez7QJxQtdYCAPGGw8OiYXL4LBinherDa6G/5+DOtr+tdxMaeDK9bM13QY8Yn+CYM1pSTHv5f+sDswVzds8ZeBTY0Pjx07ZoNS6IacBJSOabR2C8wPKBNiHKtzeytVDyAP1MAePvXQsgSuMCVoVQ3r7H8ciPWxfLAtAwXtSFCRGVNkMkzKYLuovwYIIQqpCwKwQIZhFIMCklYFC3XZouA0iyLL5hggkBBsGcCGIBEEj38i7j9FsI4q971J4Yi0uvXYSiqV0Y3cJlhSBIMRHBVdOC4aE5u1hCGge8GtFAr6FdXbQsLR3wEKMQ9AgPlg0ub9EJAoZiPbvUQgB9usCqMUalApQPmhJ4Cw5I6B1dxoC59DnGNKxTID+CQQmw5i7Cb5yBK1k8DErRWQu/W48AfQkNhQLwCSpe53rzsxbKICgGoEj9hLuMwd+shfU39gSMIgNoDD5uXaxTgg9ICFCIgSt1gKLtsnb46Cc93mktKDcX4TGHgJKEm2XOUviONQdKxGfqm7ZOhWK2nugI0QtQ21qgD7Dl971jEIxkEKyKl4aUbcAYArafoFgsMPe0yTIELUQwaNAubgfGMQgTI7WhbzUghuEP6u69JF/TZhdBAUzDNM7ggD4Gm+9ahkBsCNI0KMKYMBMNuEcwzauLoCCud2BSbl+oYQBOi4/wLuP3+9wf1kVjZnTD3FyFhetjCJZAcZJ3gvlX56DehQCqGXFlxYOUu8eCWgsMSmmsBvV7a6HIx1pQGNWuLENQGJjEb7uCv3uHtYDMDW7OpcGEvuni4vpudS8EhXa2FhiM0ls0L68BtN2xCtYCrXJzwd6tHWvhHQQxheFb+IESYe1WYbhnLaxdv0cX865gzxi4xtbiVhiep+zNkQLjIVDeFIbLWlifGnlbc//9Dc+CdBO0qMwXyd+yW1rc5HRsJ3lZkwhvUXUax5QGs4fEdDANInjH7a5hFJP33nD8s6bvTDsppz0Red01kHh1I0wqIvnvvSwYP9mZEph8i6AIjecQiPbGiHtxZVgCXeYR9YZmGxftyX/3/LprCI+OvokmWxPhGxaKNaNFnblyd1A3TnUkxub9W51JCNBMfYqKuLsUwDjBwNGUslq3SCwjTsHkxrSWyrhodgLPMoKK3z66cVJAnhV3pMg8yxVSm6OGg3vMwu/VOK2T+W2MaC0wJzriwbyAnjdnHo55EerbLcrboaR4BhtTg8aDyJs3ZXGvhTkrP0BLY2BVnzavNkjEZZaftfynfQ3SAJ5dBklj0eL3RZsxv9ycZxfGd2VG798I5CQUnp3uJHbgJjwr9/QeBMfIW/3Y+7kOmIB2fFaLTkD8cyuEnrdQxtxhNDtuboY53/5zv6GpBM1c1GeXOb+1FgTwuzxc1GfP8ulpY372fVEYXEIM/uxi/Wl58cWzi8XHyM8CflaV1WZRn10EiFLa4rN+x1Lgv5uBu8/lw0fPakT8xrMsw7MjOZyRwuW1zs8utDCf9+9+pXnfoNTrzy8KoMBLQF588KLAByjwEpAXe7wo8BKQFw+8KPBpFHhZkE+j2+upz4QCLwH5TBb6Nc1Po8BLQD6Nbq+nPhMKvATkM1no1zQ/jQLPBATOyC7pM/SjDSCdCu36PrtsTIEXPEOx2nhy1nVdFfd547BDvofE732bf2/d07Xw27fz+WRQICvPGsr5KXgC5MCzjUcbaTalnvXA9axNsLcQuXahbbg+QyF7FijxrY1W2Da70Npk3pcdd7vEb22kwsu9hUyFgrDx++zMet9BfzvNzy6bdrBgzzaO8QPIyXY+7B02Gu2cP+uh7DcApTbmnqHIIQzgskBKnl34FCQJiPK+7NLr2vkhPn3WH9h7gCttckOEfNk+iMkYGCDYjZD1UdgXD0KsbotO7zIR4Dhwb0y5l5337/Zox2kXczvhYSQwCAsHlAYWsZddZDunhOCGgXyHBwKUMMMX3bvkdlQB8AAe7917zA9i8W0eMA4Npbs0a7PrDvJiTrdw2hUHnQFxuWEadtwxP9g3QOJCPLwfQNHOtjHfO83wZUB78GAEYUsEYNdAM+w++/e9w00J+KYet3eHSoxoB9naEOpFzBqTd6E9ZOyN5AUJAhkhBGAkq/xg6P6GB9QE7e9m4ACUfg+tHc4pGlOY4DO6T1KstzIB9wAoNOYbOoS+nsOnNxwF6BYPQTVQNPeYKBdriifuBuF4glBCP6DXT1gL4gEaHnwBgyPW9noFIQFus4VPGPSW7YIzAnqDDcKotM02D7YAtvHhgiBBF0mKOICIiAmMBicTOhZmCJMj5rOmxsCAxgLUB6QWmtW4gO0IOetDmEFNtlkzeL7xEDptU3cRzJ9mMn+Ci0G64HW8j3CyloCIdav3G/OHz6JtfXsxZ6yDMQH4gZZQFsbRZf7uY3ALvcxKC1t0OCjrRJC6CKr5oz9BAb5cATJeGpNVbJ161rdYPPOnkcFAAFa70KzezZh1SwcIOMY2FxinhbqjT/PHpGiy7VFZbsrPPK3Bwj9g9Zo/+gCoZuUpCoBGSGwMTilsF//mb9zmYxxdYFKUGzrdaGq/AcsxZs8Qlq9bATFAkoPQIMsEIii7mg+gsjp6M6fAiPXpNXloWB+g+bYRMyQsLRvmh/XQlDoXjuYiYBafBVP8Qiu5TIaFYfppVf/OstGUTCgt5sKk3IuQtjBMmORHPeDsJm3xXQQOY4Sk9QwsV5eFBM/n5tSpPiAhRuUW+FYWjCZ0sUZ+3/+jB7xS2hGU3gKiGyExdvddniGINBc8Eu0H/drF6hAEysPimlfunzWjJDCpZwAsFWy5WF6MHOQc+pUiCWBoXd0HLA3UGbIXjTxPY3OluB4UhAvvYEKwcBcry7JVuER5QM6ymL4NTV0pRVY2/oJEBha09i6MjRdYOmBP6PHcNAIOcYxu3Gv4uBDUlDw+zKoQQjzTURAsCwwYut1odcJDmVWSQUl8uxUQBPfxNBpThFFJKxAhhmyQCIypTRqqEoPRQl0YgKUA/MNIqtCqL7AYOm1r6uwdBJP71WIC/sVgGFxtxtc/7vt/Y7AwXAWMBLzowhQsAYRsLe3TaOZpcRMCAs4yIaDLGL0TSG3rH9yzmNyzakDEUAS8hsiI777FJIDBzz3LZQKQM2aM5bsstMtiGlN0Mx5o5Sr2ti4DPYwrpr/pZgzmWoyATuhKaFhO9MsbYLHRjXWCbsaAKQp+uzXHPC7vsV7FLRjZuhF0wkNp1VT7phtUM4HuWroZE3pVbLZ0s0aURN4AZc1CGavLmrmf0sH0lBe6LeTdb9GNcLJIAKn41Np1Ld3EhRQu4XSpJ/kpCQiNz1yti+LlaUgPIcS6AwhA42EC2iVG9XLSrXySpDLvW4tggAZj4FwxWnarBVkCzAF2XB1HEyLhTCvT7PusSUVB5mKCFdKIpTZgtdCeERP4J4J7t2e4Vb7HXGPkhcSbA8FlIeo63phoHBrN/C2eGpHiGe6Ad7Gi7rM8Gwj7FmVi4dAkxeDdLAGhpFnR33Nb7sqFxaQYKo3cmFJc6IiRaPncVmvlPebfOm3QDw3LCrDoaLZuU0JqnK3Tuq0EB7ydBmd5tliMC2cMxmSd1m3lTrFALErrtGhd8yfg6MeaLZ/yBtDK+rVOi+RVvWl98Q6XffmUkuW6UUzWrrofdKRsfzCmEpTQIDTJlnj6Eckk+dyhu96AWcOgfGEZkm2PL9vC7+QW0JJV5LWAJskfZiLv1vksD1MvUDamrSnxPIGifSygysK9uGQ0NSECA99j3DAGd8KY+Oh37YUEBA1M09wBvQUgCLQ+QbnphKEsCrN8Q+IxOE3LcuwCGLfCHkLMGhnbDXnn6piDsW+BmGcxCcXDTWNZsrLRg4ATPEx11/xjEvTFxHeJLItGWCUICMG7uoi5/M08rfddj1GMZQ2s67tM0FwEQ+DtH67XXhSwZIy6jS068xtBPsFinbmw9wlTBJxSEo+sUHqWIubaoT/B3eys9YyfxJJ7/opnvxcBkZng52OaZxdT/ez8Br+1aBb2WUMGWQZ+3VvNHEx0TxnabzPNJtKhJ/e4BIp3ZqPfYByLeh8h5j5NRSjfmitTL/Z6dgkkLcwWau3vCOezI9/8hpv4Vi0Jt0YQ/FY9yIdStywHC3oLh28SdK7rs2Pm3OeSYtJn50xicHHnrQiaLyYkRM/S+QSOW34fT9eYaPKbEXvvh3iNN2NOm/xZ+n/oWS4WQXiWOuepcFkLAb5k7V8bhW9Iw+vPLwqgwEtAXnzwosAHKPASkBd7vCjwEpAXD7wo8GkUeFmQT6Pb66nPhAIvAflMFvo1zU+jAAGBqXordQbCcIPX+pLcu/zz7jV0z96KjZdnqVYbRNKDz9oCgbpIp+4h8b3T7q+Ns2Ao94xtUMFl3ccV+52cvHTzAhJ7HgjPM8/GY6/GeLalZc9JjRuPPZ5n6U6bcG+hWG107rngOxdpUuvxrGewXWXIhWctbWyMevatXsQ2xd5qw2OPq86UN12lZW34PksH2wOzh/PseGx7Nzbonh1Pje+kr99CWdun2Q29HZOULZq/xXe+92zbwVhcz9DM9u1g9xZT9+7HBmrb3w75vZlnATGsHfF7Q8imGUa3M7mtSr3T5mGwD8K3GzPgKsB8NuTsg9QVLwLYcJPTB4q8Byt37l02Lm+hxYwgHTa/gmP0TkxsHPZA6hbYvbBPdrw9twuN4YzDXgza7M665y0EKIe9gnvD0ganudoLuGHtYDs2Q41122x6J0SDHWGbf/anlgl0q7QrL5cPULcN6jwLwAg2btdZzn8vcAwKxjO3YBIOG3HAmXeDcuMjdPaOtvWrd9uXsB8FRWC/a/cY0A6Mg0JCi3udjdFams+9T2NH3QaeudwCba/Jhh/hu1HU+NCGN7SD9qqrKG0+2svzN0r/7scFZuV7xvwlypCA2BSCIgVn76I5EdlutEX2m5XKMFIIT0vaGOqyIda2Peaq1ab7FhY+y+6u3e7tJB5kwOYVbbewCwtIoAAIjRW6cy/ft0i0p00sAMgu2g+hwTI8u3ULNJgdVPO9oSmUAI0NClJv2t5J4GxyAmDePXRtsIE3EBDAOJt1a0ntQtuZx1x277dmIawTwbVg26Xd7ykWCssOfBgoY7KDjV7gKGgXts09v4UasItvrmp69oIsAP/BNHbmF8lr8yxtbiwLCbJRaOPUs3a4F+UbBo2ls2a7ltbJWngeH4VNMyaMzwvA7OaJsbezZ6BGngvBW9pRUqAm4DAhzpsnJaU3MaG8aUeoCHuI8zB3754tBrGLi7EQ0KWZMy1Hq2IihEijM6t2mxHcfdpuzSFrBMdC4yDEtp7k5vgOKwCoFsLUN0EuuBYGihAYtF1r0BM7niATd09g4wBNAA/humDGNDomhep1HxPdmCUWywKyPlyMhThw5SyWMcEzLciNxQKj8BuWhaCnlbgkaGRRKJC1hjBRFpZWNlagyiwMyD+kM6Fkhb1zMWxgI9bFQvtvY+6yNgSfcoGIxXQVphEkbhlLQWDRMHTromzRH1OGJAhxwPJaR1p5rTMXkFI1XoJpN7qLImLl1YgQQAquCz8RfmtEkZp/LiPmhC2DCzQeVrG6I39Hd8KPN3g3WRgwfOvEjcIP1nqtIUGnnCmYyicaDwXHghgLBIYx5Ip/xwTEw8wPZnIhNCZl/mh2Up+2p6FoXIQnjQgeY/HXadWFVnMVYGSW4L5hQbluYa0MinZDeOYQE4T2jOCYzftZNAzmsqAIbuwWkQltsQAHCYVnEJRlgfdxITjBDosE2+W3mIT7QzuBgLgQjmDmT6MNerCQFilYfOMxTspAkRD6EUKXcXB1jBmcBp3ToDcaluUmQNysu9u7Yi6MlULD8L5DOWAs8VRYJzQE9MNslBWXiJC6aH20o5FvhSZuoxTQeTW759CJ51DpwcLVWWKKjUJz3QrNGrDIaEdZoh34voswGDcXjNXxndbZuuJXa4Z2QoNQx4SGWx8fEkq86cJT6MX1chFa65CLqt8x9xXtuPGArAElf3QCwmVAtNrasyj8T4OHqVI7IJBxIaZ/CuxzGfjjBi+GCGuz8GiSiRnSmDS2QZkoZkXwKgaZPf/AVdEO3mkSLmA6ViY0LouFyes/a8wWlMDzJxG7wBUjWRTCRxsRhOIrjEVYJQi8DzO1AFwGTOq3tCaNw/y7uEuYKTAhDc9ycUkDbWYJoGgpmGiHPqwja0ST7RkrW8/i/YCF1bNU0EUL05rmVG0F37xYBnaJsFJSLjRD7xjJ9ynHSl5ZQd+RdDAe9AqsuF7G1ul4L61sTlw5a8g1r0eyMaMHhUKxUQ7FDx0kVP2GsRIemp5yYLlh1VyUtTUqnhEv4hu0o6Ssfy4pz4CSNWbryILFd1w7iQWxmAQNvuv7rL/vs5hc5a/fNG+ShIiswwZBTDOG4mpZZJLdZdAmQmgQHEEqqbWwGJq/vqbMswbHLTIo/8aslbayUMwiAm5lYN90DwDQ+Lewy/3g2ohjgTF5dctbgUZL+G1ZjbWUmIimi+C0D8KiCUFA8AVa0s6sLF+WpquwzHgIaIkQSoQl6+JuYEpJAExqvhUyERxCaGHNd2MAQklYMeJdULQKjdDcMUAKjfCw4tzhLlZPzOjvBJyiKQYoBqLY0JWgx6yr0PCDxEVJn1VoMlBot/ETBuddiGFRxcwAACAASURBVLv27BVjYrH9Fj/hrT2XZGt4tv7Fc1xBQsnNW35wzzpR1gTnrki0NhQkIX9XULUCYrEstEVm3jcFB7LtYYvHrC70uhiANvMPN6eLn+xvTKBJYrRNiXZwC1+fAC56tNJVA6XxN9uBaLSAd8mkbYDIT6cFEZcmMPYuiQGM5W8Fg93TYACzcivuCje/4eZZQMLMFfD/XWIRSoS/jrFyGdznInA3VNfR9pvVYlloWhaB9d1gFu0wIOahmIx9L/OnzAi6d2zqlwbl+hIOLsNmZmhb7iRXyLiqaPRuysoYKRdWYnsAcDchqP19Kzk9J36CkO6YCEK3aF4JH1aOu0VZsBRdGN3/S7wYV26++2jNg+CysYpbhpBLSjET2s2m5pISXLxz007cSNkRBoIuqdJFsPGsZ7/khCkaHePx2QSTmz2g0dvXMNE7TYYAtDRX5oa3y2qZJNfnxuqzNhbZYt2NBgiVf0x2A0ATsQA0uqtYYJkHU9DWxnWPh4/LDWIh7jw85hGjMPF3i3yBIZP+LMXIdbTwzDKLt502pJBZKRbCQt6dNowVY3Db7lS78XExjPXeU6nG3zp1bEQ0wDy0NSHbsl33WSXWCFNzYfdcQApTrQbaYZJVAp7lQlEkGHqzk+5RUhQE1+cuYzA+MQ5ltokHz/k7b8A6++/N+HVamLiUIN1nQlpbyQhezU074zcfBVGrBFJaYhRey12PRDCM0Xi+y72TLvtisZ5h+U3OfQHPfSEazfKsbgTz04x3gVLvEFyR5GeHP4qDWJk9OKbnMCsLchfPuE+gTfLuvJK2o1k/NB7WahVE3zQe2ufZJh7BoK2etTXiTzP5rMgz2nnvXUDU71iclMH97IfuoTkr+qwtDjdHjNapUfteQo5Rn7Xx8bsPtQeiAN86kNU630zcdylCVutZqynaH5/ehXOe5U5SBs9qXiRDKIC31lkCR/bv2XkwvBB899NfUJMnHPv604sCUeAlIC9eeFHgAxR4CciLPV4UeAnIiwe+BhQQdz4DDH4NPvX/3SvXgpSBeYZcBSeRFnvWeEBqzybes+YMsijSb3c7UTOWXZE6XnxPlPA+6eRnAZZNHQHY3W3Ds7Ie0s7PEK2COZmbemEt1Us/b0vU7tsfEbA/a6oguJZ9etbb13OyZXcmyHtlTqRia5S2Y7F3IYVbU769p52P8T9r0iAd7n3P+tFKoNgreHbIqNSutXuGgJWixg+yWvclyHXvWTJDNtTaPRun7KCd/WfoYNkvz21mre/KVmqK8ew5MBqb088aarhXR5R7Du7Jxj1LrEi7/8AVEESQipQXth+yl0XGBLJUNzReCx7/dN54z0ntSr95zt5DHQ/dBxUHh7CvIj24mShpUd+XuZIe3F5cslOyK7JIJre5f8ImF0+z2UDbRSVwUpsyFphlAXnStjIkhAeEYTN4ds1tXhJIWZglpDSgvQ/fk1FbNKu9FBt43i2bttkZLYDsm1BInlsG8//o77s2zlZD+38bX+YJ+bDZF3sI9lII+oL/UkSYkvK40+VS+9LT9lqCYrR+FIrUeyUIyw+Ul9Sp+W1/Mb+hGAi5tbrb9/h/Qm6TUqZs98RkjtDK+tfIrm+C7FBG1uhuU1QK2TtvdDRFZKz47b4nTQ5hULZr5yelj8Y/IwGxQ4nhSO9CGjzkA7BVmNHCbY47sBvtFBSjD9XakTYEudjn2nm1ByBVt522peYwg/Sk1G+4Ie+1YCyPnXuMuU3Y5P0xH6IHJWgsCGXvBIqYVt+ewwTG2BEfXGGh64HigP3CLPVO87HRZmGkbzeFGRTDNymUbYKGyc3Ls/L62z1e2pYmtx6086apg0iwygsBMR7ajtbFnOa21pX2tI9CcOzIB1T0nHswSayBfZa1dsE6rH8dNpu7zTlrZzfamNdq1cMZ45rrpmdZdvO10ey53RiuYR+FaTzbYJvVNC/rwZIsWrsNZbxL6Fb5GaN5URDWZC0a+po/Wm2nTHPkLdgU/f4JSM2q3UCYhZmwDEy3nLrJLaq1haG55b9Xuu2I2qEERbeDaie0i6uGqSyO51azYXo7yBjSRuJqE8A7WpurQIMt9KCFocm5DbuDbtwIYgNwe8Qaj7GwSrTMDWtvYWrFv2NpYexxhH1qfi0M15Q1s+BdxoKmhIcyCoznPotrV9zfbdbu2eoEzU4+zUbbh8vyHHcN47AkrMHW71gDmpvw3IqKe4t5zJvG3/2WICmY+VZUdVC0n3Q3j67FKJ5ijfed3FHjMC/gVBiurqBONmsJwPYYwyf2QwgPj2LLACg81tg6EsbuUaC+QQFDTRD+lBilhmdZbB4CHk1RoQNl450/LAGxMwpDBOl4w6W3P2vw8A6Pt0PMVGFomg9StE09AsAtgTh138LmTthstDC0BALb0cydCHyISAi82CULirjwO+7XSBmRaQcuA/fLHBTddBEAFoarQ2Ns8Q8XELMSEAiBQJGeRRdwC0QjEIEX3WPhuC12utFtxyKWsRlXS811NQgpgbtBl2hgF5lrym2h3UJFW1CLCO7hH2OpzzBLhJkxApiQBW/3HO1YLwLAneC+YVCXjV8MZc3Qg7YPJkSwMahx+xvLHdR9wZreu5AUc6Zg0Ym7tF3bF71MAVNiASy3hMKmofGHHjdP7zSOBROag/V2j4JyD216Dr9Rhv5u7GLlSi/ymMSrfmMtQk5ss/VvmYDQMkwwv5YkshYFpRgX83Bd/B3hCIq/YXiuiYs2sBiCS4tMMPJPF66+Euo5khuMwCJzK0JXMt0WgCBiXO+0sC7uCZPrbxYZ/qnFx9hwOzTPXRBGKP2OIIJdYKieI0hgD2Ij7tpazEUto5UxB/dOoxJMTModqPdsmCmCiEl9z8K6WEPMQrlYZFYhPNbCsFnYtZi7Xu7xr4EbXbteW35wr9eCQK0X5RBwcUGO93q5x1IZK+EE56mlKkEiGMCA93pxc1lFjLgYPWNmpTB3pQxbwGf9CZ51sV48hQrCeAmEmcW814sLR4HZ3ef1oHvrxRKLdSghAoh3OyZhYfXvtvANWgag2ocO0eGDeVhg3lkgBpnvb7FlK9KqC1+HmOT7pakNMt/f37gcAR5NmPY3AYFhJh/hvBMcgsa8NRImJBwEg6azKLmGfk+4+M53PQsFQBuDJwgMaenO8CDgLAwIgr+Zf64M14+LQIiMHZOnVTEJH5i1RXwL0nEPFAoBIgw0GKxb8RglZN4sKpcEU+VyWROuAbeLlqM8KhCihKyTezdsn1vIGrDau17oKTFCqUiYCM4JZu9ESzQUFxgfV7VYzdgxKuWCDhRIsCJxGxqy6N7FNQ6nlcWXMMGEvltGc+tvzJXLUxPtLD6lsutlDls3tIVi7qELHmLdd73cY7m5mLyIGx2Nxwgf5WK9jPtdrEZALDKNmIlhyjAO6XQPqCsEauhTg2DKaO5Ok9qCH9qMebcIrmVggidzEIDMPQLofXedwTLwCqB3LgPflYTLwCuAnsO4LBsLIwFAOFtQDMziYD6CxwXJT975drBO/u5WPFpQWbiwVcvAK4DGAtdkUTxjQWnO0t7LwASP/1z/WK4SV9IYVwC9cxl4BdA98R5GpjgwpXeWThYnyib6+wqg55aBjcXYgroTFMwtAPc3wlwDjC28WwFsnASPQloBdG8ZeAus3NsCLIKEZ8KUUTQsO7zcCqDnxK/W0ljX4ru3dTorgO8ExARp1PY/+LuIz0/eCXoRv56GIkS3hG7F3hZKeY5mzIe/jxfYg3DuktCtpFuN6p0CVa4e8yuAZaVqSk0ABIeSBojNmpVm5u9iDEEfwiBwIEJWVADNZSAcXIbOoeDDspgsElcTc1ekRcBpT76zSjmKpD2VrdRDF1q9TIsAnnAz/eIq1rxc/iocjCAr1JkkrDYlYCziQXQqzbw+PIGzDxVCdiscucfcp/YVBNzcjNDRm/YVS5oj64PxttyXIkXvhBbfdBkji9npYVtHJBkhoeDeVnp6NoWDZ6rP6J2VEMs23rD7lLwaHEpnk03VsxBkQlnFofdW2chDsP7va/oJyL0wHvBDmo+ppVV3Q8tiuScwNUGuUxfhQaj8+oUu06oIRrvIEGweHxNzZTBQFW29E8NhFtrhbjjg9xgVo3fSVM/JRFhUWnszaO7TrBbBWOTy96JBuFYW4O6CQpEQGjGOAHwv2RsMRuFsUI7G5uBdd4GSuIAgWsgKsnonK4sZxRg0flWB7qMfTY5mrGAxlHvcCMJJ6Pjmm1gQv3FxWBJruIVd1Z9Is2N6QtFVJSANjLH3uRQV4RE/bS24uIC14SpuSaz38lrQWIpfzFkFonsUFY+B1qfkeBJdYjseDYW+JbnuW2eC4HtcYNasq0IpSpRAb+lFiopBELC/v2fx/HgLRryQtjJoWkb2Zy9SqqhGYHdv6HBfDIxvu4PzPEa22DTdpj3do7UIBuZcQrlnIWlWWve+x12jCWjdu70OxrF4GPc+rBHxMbh33scoWFDChjm38s1YWE1Mhl536yGaR8oXc961GxhLwMiFye2Mpt4pvpBQuOtTxDXuUVj3CbTcK9qaW7NFRt5LS8oOEuj7SAbMI2PGutw9xiRIrPmzeg/3vJMSvBEO9c1i0e+eZv5GGbLad/lBp9RSkJ3sZPziXEqvA3du1ATFSPkaR0e+RU9WnULnJt9oBIqx2GqLtjwrdrIGXLT3h8F+CKyIOfjvzzD6GLrDdS75eTewt7b2MeZ9EE/PY1Ra9BmU4ENHLhMgGvF+jgYmGG/VJ7B0iPHsOXHVW43UuESsxFf6HG3Pf76hGVxaGuutBn2E7S74QTPCYZzPmtNxaWndZ0dn+x4l94wuH3uOAnx2zDSl4XvPzlaxDryQW4jNgdXi9j17jhDzOLY6M17xHOX8Vv0Ri/qsRsRzrLt1uC8ut5T9l/Q/e6F5n1Dq9aef5SmAr591u/yKJ/YSkK+YZK8HPicKvCUgTLcg8Bm6VVAlELrLYJlubsl2S4yWsizM5d3C1H1ZFu7CYpJ6jpsncKrTx64Ns8z1uPv/wk2BwCyEo+fkugXZi+/qng0wbtOzUlNujCzasxJV4zDO2xUVSBvfW+PgIjxzc2STIAjuVqfGKX6RYn6GkjUOSZXb9ZOpsp42wO5LjGYz8RlKWxpdouP21RuHZ56hZ7l15nyXstpUlMF75hLanZc5fNZ32TjEFXf7UuNAP+582b2dn5hQXHpbEjEdXnzmKuJTgf97NPgzAREsyy5IH959dzGXLIfgdnFCBkZwMKDA8A4oBWAGKoOyC8/PlFUwQYH7ImllbQgUxrv7sNqfkRUiOO3DRBwEM1EbPYv1cd+GngDwRh4jGqLwl2VoOk7ZM2AJfG/7Fc+SElLeslRimr34x7J8BG6xQ34jD08pWMAF80l5o73xy+QsmtdmXA0G7nFQSjI4AKV3vMKHl5CQEbr9cplB6XnruqhpqXPxIHjIdkU0dpkqO/fWblucuie+lMCRNr8F0vfLhu15gNZDME1IPLtQd5ku8afM1UKAfAu/+L5x3AhfilomEm/dAokH0FfMuwG+pBMhdE+29B0vPhOQOiciOIlfxCVGR2RBTg29YgpaDSMJjBdEGOYHU9ZArGdq0Cbr1Q529+r3hBB14uueidE2/qmhXffsvkpTSuMGLXCP8NpnYQlqxdkzoYvBZtoR715gTfOq82L3aFeaVKbI3Paym2vsdqc3DRsmSSaGIG4ywG8JnHe1w947CRwBwDB1oOwecCSlxIrcsHVdRmT/BKcC4i5MR5jsQWzLUfdpWO/BA36z2SDjAvORDWtnund2/jxLR9F2gXVQjNbLvtBmRu0dhZMDd1mktTWkvCjIMH+9sz5rPI/de3EfbSkGCmiBsLKMdut5R8a32c1Q62SCoLzL1D0TkDr6cTnuAde7lObZHdP6s5qIVCCt0IU5EIVgWcBgK+4HafAMeMa22rEANoqYWHsom1q0QBipcVQXIodd5z5azP93cV0wOIIizGphC8p9Mm6aajNK5sxlw7wEYjunSyH7vdSnnflcQZuRFpr7Qqns8c8yOjIm/s4ah6EyThbW4tBmFn3TviwNRvIPBRFWbkGOd09jDE7Aaf3FqvkWGlg3jIs5NoWO1miLobYlrecCk7Ja3N9csAVNUkT4pz2yOihSXFyb3SdKIUuB2yJYF71WpPZT0Ho9AvAVmDA0SmiNb0GY0vEUUh1zeET2a1g6dNkWRJUhUPTW753wEBCWYAuBaunI1WDmc6V2x5vGZFmCaBACC8fkmSgNlOsQRITJpjEtaFfQABYkVGb3ao5sg4n5TdqZ/HZCg78nPISgjaVg3tUVICLXkAZBhHrH+l5QA4yJeMvQ7TgHzsuV2h354PTl+e0jWTx0WJCjbwVh4WYs+NI9u/31z11YPsFlkcR5LWRxFKFHY/tWdw9hDGmfiBu6oEnf4gWwDICg20rVPf/v+7QsdyplAknBWnGFtoWnZ7IM3MDg/tWXLJZsQZieYxkJlH2Iu5yCK+pZHsmWDeBZ64jh8SKhLY1M2P2d90ORUrrVqyw27UaRZxiEFu/Bi6XDsiR2lW3o8HcRwceDBxgg5vMRg+Yftmu6GCpmFOFrPL3gLwMmSG1M0rzcEItvkjSai8/cjjSLgzmLQ+wMsx7+Zhw0eN3l7ScQNn6871oo5tRlXgQaLIUG9mxBNwIyxWIQixSaGLqVC0XTWKTV+ISRxkMP5h/zFviJx1gThPY8xq2fGOYjZBjzxgRJOGBCGLc6Uhr7Qtzv3rcsEGE1HzQRpMcsWSTz9t9QBW2CLTYKI1tbzEtJoCFacOW4bvn4hF5gbE0IDQuV5Qk6YgyEGEKjPQybh2ju+9bDO2oCt2BHysQ3BfhrkQgqi9yxF9bHWuNJSgiCoY3p7WZ/4+lYbWPgBdyKvHIJiYf3ipxgcKMstl3Exckz8QIV/qOrCjqLy2+ktWzfu1aD3iDG1aCL7brh0Ith2rb8d1f21aALnjSO1aA3KHI16ILhbjj8NkUuIMUMdte5egJv12rQu7v4atAbNbsadMF1N1x7MVbcuzToWlDjWA26FtS91aBZ0BIoC4tfsN4N/17MFovkPjdlLahvUYzoI8ZbC5plZFly2UNhE0b0Du6zaGPCh9lZAxaUqwea4yIMPBprfJcQUA4EnjDctR7cSQqFtaK8KHICQxjFT/EzekgE/UQCcr+QBJcZ4ueyEl5IGn0YBkbghMkqsPF3xBPwETJmGRFpQxqr4h6aNt+aSUbIMD914067L7x7fetMMutz1xWYJKKAiaym5UvLJJWV2+Me1iQjPsLlW99wcdqf/8y33u7rnWCUpt1zJvjiFEo+v/GX/ZHpAYsoPkCT4PW0HD8Z01FKBKYAVvodRIi14F6yDhaVv+1dxXm0JEaTCWS5eQXo41mClaXc0gEZLV5DrvUybeW7aHQzbdWQfu958ww/JoOZl7L1HbcwbuXf7aWIM9GS97HoYjzGWklnu1bh73EYC8L1u60XuRX++1MBDHpN0ppkL9k6h60QdC84Mc2cSfb3QG8kfE2ye4tCXZPsnnRcJxWtSXZv29mvSXaPlaNV+ZRV1vn7nguxJtk9AlxWZ+fvHiZAcO7Szt89wl5WJ5Ncp5DqDWR29oCbraS7j1WgVfPdd/6+xcVK4+783dtKzubfoS8x430uxrrMXEXMViMDysw4Me/OP4XR0QZbeeqev9O04rwqLNGhOn1JkvscFMxIUcqoUY5c29LXhIIyE1+JkSCp6xHAVaWgKMudv3FQlt5p/VcY4d/UjPA0ZO28s7MK8QQe8Ny6qd6HDjKaP4iAbCHSVvD54dYr7IfdC5dPOPbDMTRsjgXIP/b3sl0GVjxQnTCtysTRoMbBugQ1T4OyAhureCdhojWNzwbV5uZpM0JaI+c2Ki0cgrMeNKmFDyxXh3PB3VpQ3+JW0d4ycuKHLd3lVvGLaTSLj+m6ii2qZOucwNWgXB8uV7n5XbQ7O1VBGEtF+++ciy0oKomWkhtiCkA9zHsfmLRwfe+zJ1SAvYpMMM3tDFpffQtXbiszzTtFJn5gxcpO7fEMlA0FW6yy8H9jkJEsVllFRiDFwJ1DmCKrln1Tuyly70bvLOMq8jvp9F6REZBNi3GlaJ52H0uLmYjB7v5G+xS07RZcIU6lubJbpL1KMfeqAcdQVbD5e/sUfPEWMgZrnwJTV3fRvfYpOsVqmxmk8bh/9z5LGk82bvdZpJuZWJqOMGxNfBoPY1TH0TjSeCwIN3JRwikegr6FT561yDJ79iJouQ4SraEAYZP63X0WmS5CzqJVF9I4LDam4kbd+yw2T7mN1nL3Wbbm/UsKhh50IOwSIdXf9C1/Fz+IH+99lgrAKL17n4VykRbnHu4+C43fITxbAeh7GBw/Vdq9+ywlibih9z5LBWXGd29bVLmYW1+h1/ua/PxC8QT3itbc3HAbK+5bkIVNtLFi8BZwYc7tZwi2/ffC6TGSgWF0MPa9MLEJEZzKYNfymIjgfndHO/xTACfoKmvlufZZ6laykBV+rOQCgdoNRc95jyQEzbyw/Y5doOnvQz8xMgZnmnefwvuMV96eZiKsC9Gg/dDed3ZD0drQlDT4ntjkfaxyLWtkfBYpS2C4NZiepXsP3X7QVvqdZedmbS8vCAjjNL7dp0BXiQWxiazdIhdqmkAhiqX2SASCSNkSoIS2tS49b25cnoWlmDM+I3yL5Kg2vpNudxzV7AsDKDyxTBerTmmJh+6Nb+svNW9898b3u+RSAiLTIlVG4971ChbQPoQPLUykrXkpWZmgJTZGwWCswr2zawEwLNfsrguh1Wg+PuUNj+Z/yjYg0Da249IgDIbAwIvNor1oPhrafy8uB7FoG3tAd+0K4UFU8124tcCUMjBXJn/Pq7CANKl5sYKLifIdlo47sQeXWkQLzTILQm/YDEtmXty/0uYtPEtT/fgeq8AjkJFk/biXy3wYTmLAODs3sffJDlo3WvTGzFFcLJ3kxd15E/14CZh6FSF3Gj91ctYqQvEP+nOJ7mO74fx4JGh7HwPN1ay25O7kaU5oKKZYrBqPwHryXG7olDCA4KPVDZ3y7W++O+m0B8Lc4C6gO67FXXhjwkwRDXCfy+0eItAGxRFLIO6ZLMezc0gQiNl9Ng4C9ayuwMT9/lk7Ur48gerAy8ZBaDCk9OQNdmM5LRymvkF3tDdtdOO8vLeN0metOi0AV/MGV7I475qUXdbU/9K+XJFn97gYFNDimnoFC8EiPAM1igVYrLvVKOGn1G5MWePAeM9qVmSspL6fncWChty6ZyBPc8YD9zjQA3/cxWrGYX8od+8ml81d7vAz0CsvBp22qVzPo611vtdFzPYDEhCbcNyG+0e1ueQy7MHsXk7Kmd/7UBiuB5dA2u8+aMY9maxn/X+5djSimGYvC0fKbw3qNyyKcdztUBNQrtyNbmX5aPF1xfqeYJIWfHZADhfKuG/BpSQ68u1eNIxqDPchNqwTi4au9/jyrRcD570WDI24f/Ulq4G0vSpK4llPYn+X7i22aYyeZUW262P3BNKsICG7L7xiTjc/GJ/U+jO6iufMZ72M3kvpiTtuuoq5eBPbCbJnrEVYth2fcaMrXr4L08R01uGunsUPkhnP+PWbERBQBJqXeVof2IeZYxYCETsnvQExWSzAHgIZY0rbGchdBluLUlml1eg0kAyVQPs+oovG4y/Tep2e2xhoBRkYbsVqehqeZZCFut0W2kIsQLutYBF2GkaK9qYDC0oL0U632Q+Z632rocQBYgBxz402ZSXFX3zlW+PR+ubCrd2LsInNKKS7TJhLys2VzFgGYGG4iPZBtjbde0FqxBo8g/vkJwJg3W8ELUZnOTvffMcn8Ld21raDURNsFhWtaxTXczKV3Fv8dSPAEwy0X4RvbapYpRvlLcvIpRILrWWtLwAFvQ0njIPyLRFyW8gf4cE2sPiE2+HQwzQcP9xLN0Avp05K68/UpJlNE8KkOwHfQiiCdrekrOEYi3A3iaC1S9duOrM8v8VCzO3aLl6yU2zMd/DFQllMxNq6ENpPbpzGrc9TcxIDWHQ+/TJaG5BSidy4ZbT6XBEsWmovQsU/R9cV4MCFtLsAdmMcDER4KIS7KTTNSBDqL7ba2e9pYzRey0gIaE1ruYeH1vHRut/JBi64Necu3k0yrCkXzVy313JJFN+4e+eyAiDpoDSLNK4RIPcriEpz4gLiE0mcUA2rMK2DNV/QY33aoLjrC9YzIQzEgbu270Cgtf2R6SCpAvSAXe08Ct4xKY3YhYmZPwHaNhhzP8CdPPp2PUnyCdSNHm2H1gBluWRFuiw+K4UBNsBlVTCUhdnzzj1ncVkKzEdDdQ44LYvRCPHd2zcIC6blxqzFxNB8cEElunSZh4VgGXe/x/12/GXSMFTgzbIxFo3V3EyexcN4hJtLtHEOFwVTEBqCmdtWu1HzDaPW+MIi0dzu28fo4iKxUmK6VTwEiXJD17snbx0yzdmeTjGORIz5+se99QKC2hDSICCNAfNL2ohTxbpdQY0oPZvAy+xh21iL3SYIksRduvflxKHcWjGdfbQ9jiNQK/oSoFxHvPW9CUiEFwxu57uFCyCWRamAJ8LLVQuOtkWMD9DOtKlNp9wYhPdRDHq3v2m/gp+4YDuE5wLIet1oVK4O4eRfc2E2C0HAMBMG3PPF29dBWEwf9sbCRHhQ9G3yvFgwc+EW1A+L8Pktgbr3ZyI8N5OmrmgKDSgJY158kTGEZ/Lf27nROlVGYG4Cy9wYykr2CXPeiox2ZkUJjrilXWlWgvDR6HdfrXbSudy3IjNPltZ3VpGFReNmto8RswfJMZ9tGLhYvMVIeQ4v+q21vRVZmD1eAr5JkZkLWkhz3/toeFEWVKy2ioxilXK3/7KQGmN4B3WJ8H7YUbyhMwVPzDMJv7vi1XmPuV3Er3gGQRD2RlIyu0w8JKd/k+Zw+mIFJhbTLKx5oRn2WSwqZouhaRg+/jYC817MyAO1pwAAIABJREFUSaBvdCutxzxj5rtJd3UO0pPcgs7k5lZhaIxxQ09kpYzH32nD+m8tTmkxP8a9gD9MTlir5uMeoL94KNSsZ1hr8Zf3LyjQPZCYNuJutAMBoc1Z2+D3ntnm0WgoJsqdI0QyUlxRrqVg3cXtCULDzcGECVwMbSz3RmNpXkK5AoehCZT5V2iVm1w9Cr6w7vXh4r7xWgTjN0RoO2YSBnSuZDzmtyWwTbopw6x4Rzq0n0dh/iQCwv8jqXwwTNqxAWlojN25DgWUtBiLQNtzyToSIQ2NsW+s1TbFzmrZ2SS9GARj3xB7DO2+FPQtcNuEWlBL4xA4TOT3LBshXwu3IDdzYc0w0WroGy2bhkYXLhurWdsYWR7mH2PX9j9Lh5ExJQblMlBArsU63S1Fubp+K9XJPw/Ksq1bb4Fb0KS1wHAs3CIkbkzcgkbvvriYipKieLb4jbX1nGTB3Zt463IgJAiQsSx0/kYrbw9jCojSTOC2hWl1QSzdIohv2D8Lauz4rGMrSvtz4Xgn3FuJkVz1xaRtT2rr9K48YPdBgnrUvdCHpMt8ZLE7de4LgrGdGU2apmEWFwzmg4vGrFKMhiowtYj8UAF3gLJtQn3D6FdbsnCEm+XYxdv2+MawsO59N8tHAIPSLBR8Ye0LLvQ+roHMEW2KTjQxYdkCMvETZq+6sQX0rPgkLJvAco9fCJLDvcWYaENp0aaLsdretdvyVcbJ+zEDJWOTL8TAoma3jIFgblEbepkzxlts2N2cfDF8NDJB9w2Kk3sjTrq7yy/8/j6egGW1O27bYSH7W35wgyCzfASUleAh+NsW+lkza1VszPIRYkkbSt3650HJkn3nu+R2NfHChrce4YYyY3IfoIlXy9+aeN+9mti76/tqAquJFz27oEpCzLWjRVyrideVI8zcn8BrNIt4CdOtJr5Rtpic9cF8GJqpZzVXE68rZwyriTE0ppQlW+vkd2v5tm5iAYN+x401Rgyy715NfL+bYjI3jLGWz/tWE6/lY/VZWYxBiCmOzhdZTbyWjzAbU+lrsYAEizKA1cT3OSCUgkQE67SFdAtLX1cuumJ6qWAMLY6gtNY6+V2unHf7huQHoSbMMrVlVNc6reVb6/T+3beAyLTYPLKI3Kei+i1KoaktZj76QuT3HBCDThPz6zFaabSFOd8FRauJBdK0C6FZTbwFVb7DpFscrs9aPvfSxMay4EOBP6FDPAzNJakjyGritXyEgn/s2bV8vrOaeK2Tex1X5vtr+bYO4XZbVhNvc+7VxBvz+c5q4kCc1bWvJuYZWEdCs5r4LvziqvIQCNxdGZkmlpDZ0mFrTCEROHQV8wVf2oK2tXyEIlQymogv6ou83fHvk6K8TzAt47eWbwv/bii7ONZ6SDSs5dt6EZaPi/ydbgHJ9RHUbGHPFkjdxxDsuRYYi69es2tWhZak8REr329dH4SXfqwfVcxlLLTBdi2JubxLOjRYxLo+y9CYxrsR2Vy37n1PeLrrYNYnXnfL+6q/oHkpjsqOza0mzOvKeSaBMzbzzfJtIddd410zA8yyBVi5dhYeiqBeAP6+rs99EBK60vTosa7culXoit5cRddaobsOp5qMMlOldo2JtocIWCH3PrwjoYBJ9/Al9yg47hB8VNrf3wktC0OR3TXmocZt0BKwYjbvEZuJ3e5KyhU49GAFg7tUcGdd39Xi3wLCz7fryv+6z/KrFNXCLUNXqy71eLexrxSXSba/0A7wCtzdXKFYo4q66pCLISya33RAjr+vhbszOTE/iygdmuVbC4eh9/iELBxGoSh2/6Wsj70FiiANTZuXvpbRkmauiIl1wQBoeHc5L6i3cLsxl8BxGe/mDpUMoymGTkNvT4H7GIZQrcbvv3d3vzSrjcA9yy8LRyPfDTcwOcvGy9jU6Vq4u74oCyc5wsXa8omYnwezB/RUfsDSlcSoaSEXloXjJYgFBd1dpa/RRhjAariycJTlllC7l4WzP/Sux8AtIAVBXraE93BnNUiHEYo23wqCmOxtruCZYO8yZVJvi6cihHxfArI7zTVHkFmjhZahK9DJLarbHr8Uk4tnxEPbnj/YNcFZwhsfArF4FoymSpNUyESrb+WdZ6r7EAuIfcyry5y4FxZyj0eoVpxFvdv5VPAln08ZtPlWrTzryP1a5HOKjKvLOm1DuI59oB1rgmF8ZdMIDou+LZbKUlJ+25GGIsNc1pVGLjbxPn+z9hhpK//ck2hhjcyJKxouqviVdduTvTyTIhPQe25h+pQbi08x7xEYZSmln+9Tj9GFcFAme+5KsbE45S5sqzwCX0pq/PBbQHy8zhy7wWYCBZzM+FbSuUcrGSRzu8c911SBGbeRtzghmhn0pBOmYjLZGkxCGAjAdiWsQIcmurFKIN4Yxd873s07LQqNSQNa5IXK861pdQy8p/d6jpaSDfHvbWZmURCca7MH13gGU7IihGMZ0OKKCdD7PqZZZgoDcTtvHJpYgRb23HZMLJ1OW/vOHotMM4f/2sq6NjwtPBosSJGbaI8AnSQX9hKPirsIw579QZh5GdYLnTqgyLOUaFgpew1d5uHvrA9XdZEC1owl4pLbRFzgrKQCQTWGLYizZvg193nLMVh2VpvXcGPhWD5rZaN28VfFYOhKsf7kW0BMBFNaMFp4++/SVjSqPYxtduYZkooR/Xs1KmbFMLTMXRdStzxuxTZIE9QRCpZEYL6H99BgBFWwu3UEFlVQ6J20YMeYGZs5chsIKV92QY0Ih8AE666BsHishPdWaeZ94gYMSZvVL4qg8IMR1d9oyPaMENt+gvgDPTGWhTFPgS4mBgrlRiVU3WMNWTOuKQtpnhgLPS0yy7uVdcZHK1ofmvNZC1ipXuPN/fOMtDoBpsDutRU38CzEmixFnkNnjKCnOdDgbfxSep4TCBvDonitLb4wV4JccznuIiXHe6EItxSCxWyt7t7JvYOX0vezmFAEFMx95AZrRbjMaRUmYRfX2C8hrF/WWVGQiWEw2eKh/BaTAeUZ/MK3aV8uD62xGgFjILggybsW6YrpBGOsyFYiIhKtWTeRFTaT4vbR+hap9xEiLoKgyo7zwq0xqU3IegMHzTfP9hQIHaIjLmGql5Yxy660c2+erCAhw+QIjw7Nk6tGK7EwtLP3mafnMCCXiWb0XPNES9qRG2WstGbzJGi0OuaUvWme/Gxzyh1jhSU0BNECeooAbbmz5imGIRQEgitKo0ohN88aV/MKWO46mpgn18b8WKwQ3zR9NGEd0Mxvm2fWgpAI5KXIm6d7hIOAitHMbwu3jJNCNPbm2ftsTKMFRbO1It5HmRtX8+wZa8Ltxh9bzyRuglQgVM2zZyhmGSyx4o+9LQjNy1dHwD3UhIYQsNpguY8ew3TwLARk6xEMzMCZ9vsoM4xE2PjzK8EEo3Y266J0NiJtk+ZpQsZJcBB23Tu+JutkA7RjrHtG+hgDW+gvOk8a3jwRbyHqCCkmo92/6DwpFEE9S/KVztMYtqipeXKP7/U0T1k4/vwepoMJWGJrea/n/xvzpKHxGov6zpUZN6z1vOdZWQZP5CudJ77deMznPjRPgmY9v+v9IcGVzb7O7G7c7TgSFMFXFXNMPZesjuTLoAWz/r3f6Uw7cQsrsG4At4A25+7shNpIkq1gtrd6zd6Nxeca7FmEoVJZAe7DQsdZJuOqa+PH5knz0vRowxLsPGvP499fdJ6YA/OKK7yv62PzRCtacTN7zZNVohVDY3uneYp5nq0nF6n1LDEggYBOnvmi8yzoZWHu9XxrntWQc6Pu9aRwCQmrs/OkcFm3r9Y8JUwkngjPWqTWE398013QsDu0y4LUELrskcVgqmpNU68hPt7d5YNpFQBxGerc6F1t6QvqtkGZe/VitUvLl65yDvOzBBYAs9Y2xzN8YNkWpne1YfsKBHJRyu3UylR80XmGERMLfKXzlI0zz83GYRwBLn+ca7jzxJgY9iudJ0alrGqc0Dy5WXfP284X5w7WsK9YxPo+m2f7Sd6/61na9Ks1T5ZdLCAe2URMG58syVdrnhTUDc9vnjyF774CIjuFEfmv915CfUyl5viygcoqdAKJuPszld9nymUXqvAKhcmC7Mbd7mQuFMLCZY28c/PdmMI9JvE+F7vjpm1c7XnutLQA39jfmich9q2yV9+YedKsFjdtuC1dQ+8uktYm3p3XJ+SsF2Z/Nk8CJ6i851l6+O64X6d4mDEoheYZpIiF3N7A1qD1pPR4GsV6reenzJMF2TQ65vdd87zbIAXKFPd8LecZ8gLf/sgVkMWvWDBMIWfuEgDKlvC3d5dTEEqDY8btY0Sjc5UEwDeUJIi4+8HSfcP7pRPDxOy+SQVQFmmLjPj8Amc70wJZ7+4sizYgWZWtF9l5YtC6WhiD4F/mStC8m1+fMs92kTGO7E+VjR+aZ+fEYxxWVBDp2nkKYGnxAuWwXVzSupp7ZiEW9zxZYkH/Pc8tD7BhLJsmoynGo+AE8vd6fjXnaR1DXNzlDV9knjJ7eDSY+6fMM+zeOzT7Cgj/tVLYtvC5Ugub3s5363ox2QtutNlDK3HBboyRd0sB8gEFjxbVBt1CNRZl6TvcNb638cngVO7pdxaakNxwkQq3aKV1MXae29Jz51mlYPsSuZjmyfRzizD9h+YpG0fbsoaY2eJ/bJ7GU4qTy1gc9qF5BgJFh53nQld2ngsG/KLz3LadN/J251n9ieD7Q+v5ReZ549mapz2lLQz7lHnmYtoT2vX8snmugHBVTFYcsB3DF8HKJ/S7sETrIiz2Z3H2tI4NqJ5Z01l5LhduMV1SgLQm7X43SV60L2bnchjvYpcEXv5m42dbbhI2pprA1XuLpTGnD81zMUD/f53n3Zz5rXkualjmy+/Kvn2ReXLFxWFtvu167pECX3Q9t1IUs0sAGdMWRO163vO0zvj2Xs+vZJ4dT7E9m83ze66A7ORoZLuWfFEBGSZnsm94tRd3tuCCwmg85pml4OLQoLThzaxbiLXNihcpW9ars/JWKBd1a5PQOKVNFz5d8E8zw+3sPI3TPAmX2MvzfnfPswIx8dfOc9GqO897Efd4iLfmeZcHLLN+JfOsc+Nb86R8zNPvvug80UlqltvxtZwn5cxycL/to8h2SQM/W8/mWTwl+2WcLKSk0c7zVrKLlZMZDIK088SvP2YFZGuTt+DHLq/f1bws3D13Z09q2rb2b7k7mJ1vXcBKS9hlxTT+4f+JPfYEIVk1wWPn2skuiEkI11vm0W/FP2ALrq0r2YKZnaf5CdqDHrw1z7BdBPFD8+Sbg4+43pqnjUMMIRN0z9PfxSQfmud9Dsdb81wY+z1PzIERCf+u587zLXeHUO88MSY+spZbwHTPE/MGB0JD86RE3lrPe56VfFO8oYC5r19kniD+ewrAB+eZgAiqt8RzIcsVvAc0xOD+28A2kJR5MEBSeB/BJS2HKPxkaNzqQtaf3foATGXCtIGgy+ZhadKaZqtVgKOSFrXju5WOdy16BUcCTXsooUh3nvdxbgJ+gT9/GoN0xklNlJ/N0x4Et5Cf/NY8b5RtB+oImL/SeUpRCqLrNlkCxFruPDcxcM/T+qLPh+Z51/lUUHbPc+HxX3See+yDzV7u1L2eH5onwerIvE+dJ36k4L9sngnIXZoK40OjdCZdNcabcuX7Vxjj7+sK8Qe5ZJ2dETy7nfgayq3pfCvlyoXbDSgMGAw71+2hqN/5ovxIDL0bUNVgC5g35crls2NLuGhfvnXdQnKFPjRProB51tgsV6gd6nueBPOtlCtF8GyeskbGthuKlfqypl9knlw+vj3LfM+zjTHKZg/w2fXk+phn3Rl3nrmo1qD1/Ernyd/njn/ReVJOdaTf9dx5ymhRlK3nW/Nc1/bL5pmA3LXWpTxJJh9vUauZJAK0rpdnZBps0TPV2+fIxhOXTA773rST3xfQ2bAqkPeuzhhEbAOvp1OZBszH9C4MPBeDRmWxZNZcmV7vWddr58mH3T5eH5onJgehwXR7GGglr1LEO89OwjJm81xIiqCf5jJPAhcitc3J5rmtlXIxLPpu2n1onrlSIBY7T66i5AvXaF1MtPnYPK3nbtr9rDpPcBxe1H246/fA4FKV3Aa+2XYyx2SB77bjHC1DoJhk8cK2eGR6pXdv2IcAWNrPbvjdMZBZ5bsaQyceWZyyUhhjz80o0Cd0fNvt+IjZpEdlQ1ZAaQn3MNZb87zPM6cN/Q0g8Z4nS1Td90L/y77JDt3zlH0zJ6nVZ/NEU25cvYkL9MFuIIi3jWvzBMnoDEk0a560J4X0bD2/mvNkZfYUWWP4as4zrW9DeecpdU/RvDVPitJabEM868n7sJ4U0oJapafxLYW7RVzvLABC2lgx0QUOCiwtGC2ylVoWjrax4whCsX1T+cAm4m/bDY+A0HQEhN9fAzoEbRcXjH7rLgRxUnWYY9vWi2MwBgvGIixwEAF8h4tI4LowrKwQLbrzNB6QlmfzbMfbd+55ynzYN+F+1ToUfNq8COfO03jt3TS3DrBsbKy0xeT+NM/g81zV5imm4GYB9r01T++UNvUbPvXiz+71xGQ2gJsnxUERyVbVp+vZPH3DZqoUO4H039ys8Fyd9mWeskWhrp/NMxo0TxZ015MwUyZwY5Tunu/SPLlYC5I1T0rfPtgqInzpGbyLznW6NAbzFO+i9ZcchUFABJYG0K6tB6BfEQksGLRjmzx7Ga1uUibQRQgwh+CdCxFhLDbNTTOKGVbjC+Z9m5tCcgmdy+LKJnkHLRK+iBYghBZBpkpQ6/IOAiYGkSLmz1YT4tkgzJ237RnP087mYtwY3TxpRXPzHQvPlWqexo/IXCnBrtSyMZqTlLjf24SicPyNkBqrb6BpZaa0GOaVPvYcd8zvjNXmFfeKULM2NKV5CoCzQGIB1t08BcPiEIG2FLTfNE8KD+NScNwfWULzxKxozAJTgCySNfAe7zBe46PMBPEE0rzQpbJpODaJFYJGSGprxKJ6n81VKXPfCq1rnt5Bs5vrnm1unugie1idDaZmDfzNnCjLLvMkAOD91ieGN0+Kk6Cbz9b5GJf0sUzmttI1zzrti4eKnd9ZEO6TSa3Gl5FCCC/piN4GpmaBb3+bVgsMbkITbVNoARW/38C3ZLM+XGIWBN72/Nw2ks61AT/pwsgmbgysSM+A1WPItFkWqgo2gofB7A10YSjCLI5YKDgouqQFjbKtSeuqwn+3UFy9mkETRq6FDUjmu2Iki26RzcX4JD24pjQY+mEq76PF0c47KSxZHBk+Qo9u5onhCCfhI2gdfYDhaX7rVDbHHOtWgoHRbI9ZoKlZeQK6B9FIubK+vIr4QQIDf9CsLIZ1c1k376wbomrDzoKhWCkQ37ARm/U0T/MWu/D5tzQaz+Eb1nqbqJsn5jVv39o6JUrMb9FlKw0JGAVI2Zl/F2UHwmKOEjdZSvcpa/9P0N737sVA292jF5X1ocE6V9q9WjViXOZ5mwAjRi319/gAgkMbRfy+0fHImGIPjay5s/oTi2AXvosGp3kwxbMz6mhsCxkcPyiISW8w6X0Yml9vR3jb8ndcGKHZzvC1O7L4pVO9p1JWfrJ7W71m3rJh4pG10P4fc4GybHao5hNwRzVfa+6EERN4ZjuhE0I+tP2qLRtmBQg6wVGxmbtVg7rg+Xs4Dw1v3hIUNe/zfXQi2BUmdeBQu9UsBOu9xW/VetD8LFCX8VpHc9nyhFLELKc1r4qzwzbRvFOQlx8IH35daDwLTymyVIuWDmZv7cUge04N7Jn3UOKduvu+fsGHxRYdYtLeB9O8NdQWBvOboMXwwpgEk9N6CLAC0o4wDWhxA5K1ARmDVfEVk7Bgvr+nxQqOCS0T2aHyvh9WClNg1DJBoXBpZZovLdPGlf+vOXZED/7CHdl2/QSWlocD2zgCk1hQ71mwoPdxQcQ3FmS7wncOt7lxk+q40QYn5tguMLWxIXzb3sY36ptMy24yowZ6tOh2gKknLlfuPvuQZfZdyo6166onMcHe4y7qM2wMLI25uMRK3BlrvHtl7rEyNDxLy7VBG1c9hv1tlQOr6Pfmt2loz3APKQAu2LaHakeeG1ZrWL+vfy8FxJpVNkEoKQyCtb2m3wvI3UsqOAeNYQLB2yuFZTYRKxO53Rbf6iNFUzGRMS/LAjZtQbbLBn8SIQSB25SaWxMq9kan1i2PACNW422DSXC3bYzCXXGh7g7r7cz6vsA45kU4qWYMh2FzQQJjcvkWLLjHDJszZsoX78x5ArInr7bjzgfeflfoISajHPZMeoseiprg2NisGwhFhamknLdbfShfvw897T0LIbFOxpsLW0PBu90Slwh/iC8lRzpnpHPpKUrv4E51BSLVB4C1Yv1cdVrES3tKcEBNO/a7YbutcrfBoHeJz6wLht82RvXvNWZjq9wXH3P9CCKF/j4+aR/k7q5d5726fWQpsiwsCA0RYK22NgL13RG3MPxzjPiuW/bUBtcziUtlYDULCAqB+LuptpuZfP09xphl6XSjFbZQmwXBpfC2lWr7A5iX+2EhpKRLMeY/Z1kI6jajrpEeN2aZl6k2FxqQIoBjqsZeYM+1tYhhhyxs2DSKAPO2e79Qi60HIYRcOIHnDXupQTjGr6Gdb4Rm9pwUe5aCEGJGa7GQFc/wMKwToQlj5++1fDWftRTbwd5GLCH1LQkbgiDuzU2ta01KGl0kYypFpngkGvx+ISLoiu94LR3z0JFx+EZsQim+62/1EML43Fj2DJHtDF9jwHdxZAKynbGLAewjLD7f7+sYaEDLvO1sYhIMRZPSvPWXEgvURynNGyqXidzKvoW2YCxMhDDcLT6kSS/gbyEmCL/nhufe0YDLvFlCGTnfQ3xMsQ3o7i7q9bYVVNc5EE3sZlMo5ryadzdfl3m3SfXdu7Y2/Sw0P19M41qoBYUjWWENFrF6HwcQVEeQupp3UdureRf2sx0R1xIu2tW4cu8oGWPvOD5uGDdYlmqL3xY5IbvETeaGuao/IUzr5mxv5G2ZuvUuHZcgBnoHMny4eYsK942EkNC2aezvlBwraLzbu/e9gHQMG7dp8SykGQMxey4vDUX57hzpR0C8YLZtYC34zfRuL1yZnUzvjXzljnAnMMBiurYpMoGkyRF3hXDHbrzbrHph2dvjdc/bWAZgggkk2lAWUtWSFDQuYlIkrkUXL4huQZ40lOdo73VHBe7LvNwBgSXmWli/he8osh17MRaLyL2pxlxygwsjxri78e9BMTv2xURJAUufstIrhHfjcuBCwbz07J4LUozFIhovi288qzSMvepOe0o64qD5utLomztKGJd5t0n5FrSxhGIPbtN97AOlQSGziCkQyQQKmtITa1HwePDdRmIWZFGQXoyZmbgtD727aUvFshj2DtaF2CbO5doF3HtYyd26nuB1NiFzyp3iSmxX89XC3IBKb7c7OY1boZH/XhdiG0CvC2Fs9ZddmP4WQ+3Y0W3h0utCLBBwtfC6oAvj5pt7l/lyXdaF2Lad60J0VBwXFH25EtyQdUG38Md4PW9dMcUeq7CFQ6uF1wXdcgfMa4744+5uv/D6Hfv2cqZsxKiswvYRvhuB29sRrIuvFn29ZQMUC8HD3OuCLpI76Av+3oI4NNkzanbsW4D1via98wNptLUmXhQDhPhtQ2gZAMPRDkwtq0EzWDwmq4KkZYA9aKcFDCi4PWC3sjAUsW8tA2xhjnfFAAiylWc0Gc2AKQT/AmRCiAFoXpaRFgtDtQf73F3PYwABNp81GATacT25CBYTI3BLl3lXgRhvZQbwUFtOzBIbL622CmQZYBXIMsAqEN+IAcSA1qPDL9G8jpMCW24al2iZd5s9e5dMF0Gx51TVqL+bM4ZF260T2nhkFYhsYL1xV4F4V9Wp1sc7ub4ubhlLha9WCLeb+yoQz3RKAYW3PRC2Wz2eEk9L0OzBPj80C8Jd4B4QlC0g8YF8SNbERGj6BpsPuUjcPSVqS3c9I0jld9NQlcr6e9oLwQTHlbqG4eJL7vkP60JsPOJddR0n0HuUWjB5wfIK4ZrhasI7ghhjBW4U7IYCkCIVCzD/Ww+xxzrYi6m5G+ZlAcVIK4TGW8GPYL3jGPy92m/rsUKIebkQtPgNzxa3YDzxBA1fbUtd+2lmLnPtQLcceg9C8o4O97xPoIp5CfQeOFPXEfPjzoaFo3xoeGu+Vtwcy2iJJ2rm5u+hv71nhXDjjq1E7DBSyZO7PKNadhaJ+9VZlhW+Edptui6hgUcJyo/fgqk+SEoxNsl18dExNqZcpuavmzw3i5tQxd8eesnfJVT1ji1o5mZgoNKxaV4LWBMG307zYrQbJl7QbH9im0h7J0aXi6cp2/tI8zKhfh9MZYNmDOd3C42gECxwltC4CAq/2xy27iMYvgwLTbtNuav7sDCsGI2d5hV8Gs+CEts4o5k3KbAnJq0l9K63DmRlBWheQkDZtDHaxhnGWiH0rjJXGA5N92xI3+VtUKz1lHp36OUjptqMVk24MfHGsL5R/QyB34NOKTHCIQ7brif1RMDAYpJtZF3mCi3NdzvFcMPw0CYFKvCjnDej9SVlGysgWQoE2XPCM7FcpM6AM7ncHC4DTb+9cgXXBZv7jUxsbUcTwiyFSRG0zvPrwBqulkzbghazFAJBCx1TZ2JtBm7XccImsBOMEtBS1+ZCkMOCLVNnKWhaAXaWpa7igsathyjYtHFIA9NGXbk5mKQYy718dIy0u/0shTiQr71HrnlGrMIKcEHKdPl7Pjp6SRK0J5KlYPEosKBArCJXwxpj6t09z1JQNtsdPR+dqy22kQF0WQNWgvJZy5KloIis0ZYHZCkonD1+os4zxmB+vukiZMZrjdeyuFcXG1aKIq+3b5bCHLZTTpbC3yg2SrqLR/TuyOhlXguB6XxYBqMLozNNGGfPWQgdaSFu2DntyPUw8QWFYUoBscExYTF12RwulkVktbpoPVqKj9gxWu7RakE5yij5O/9b5iXoFEy0AAAgAElEQVQ8UG2A6hpPSFbzecZCcw1Ym+1GXlBpvDRkyOWUgwVcJvEuMZB5c4EWBW1hzY+AbiNvGl2QinFZi3L5xUAUw30OvHUigLSgsXR1LAJXrZO53CsIZqHvYyjEQOZtjhRVVxAWMd4KDgsrJuCGYdQKkoqBuJL3+eoE3/usf2XIvtNpuRSyrFbYtmIgmc77eAeWmeLA1FsjE4TFOi0mLWGzrnguPF4xEAsiecFqdeFfMeDXrYB4mAnDPKv5yiuT/AprepHBC2y4ZLRtl2BIzMINCQ7unvdL19I+CNrFVNLiFtAEw+EQJkyTO7N9dDEHQnrPgiAzkf7Or69DvZhEoM7VMN5tX2q80rAItePF5P6fRqrVEEHzTm6jd2FE5r7LNzBdoML+LhUZNoqGRR8+OItJ8dgZrg/V0leSxHi3Yz2XwPMYilAEghTjsB7eaa0InTFKpXNhBKwYRnq2S/qVKwOoxxqHs7IPJIUuTdzhn54plQ5q1MnCvYvrxe2UXufq1Emf8jUG3yHYwdYpPEG89c9F9y50kJxwLS7L/7M6FJU5bHkEJWps7d81JsrX+kocLb+7zzpaR671wuwp93fVpvsA14r2JZX7Y9rQx5nrLUDpeCsCxVR3ngNThvn4e0x7u8cWjPk1AfcrAKo7umDVJlFZMhMgKP5OYG1adr6IRcVc/EruWIhS8RCBZh4xRr42LW0e3AExFreoIx5odkLJgtCOGKnjw7hSmIZbRNsROkQlFJ4hmBaXdUUfAoxZuSy0OOJ37JmMmnHSTAJvcYUxiG+4BbQli0MrEyRMyX0loL5Lw2Im3+TOYA4uTUrE32y2sUCEiRXGTKyCQBXNaFFMT4vS5lxG77QWlFdwdutEADyDLjQ8S9nRbKwGBUA5EtSqOqXMrQcrabztn6EFV4ebSkGGsCV83HHrLMvkO8FbjL0G3+YQUpgip2zMFX066hnfWV/0R9+O6sZHeIhFtparAM2HNeLqB7H3e94K+v7UBASTkkgSDs9UVZsfk3YakebJnPo74vkohslH9HdMQnPxj6sd8Hf/jWA0Ypkwf8e8NAlBW+RwDZeNjZbsXIpMObeOK5VLAhZNC2LWNjBXE7MO/Gx7I/ZKXKAH3k8hEIw6SdI4GJ9laKfX742Pe8GNQmhCjz6yZRYNw2OGCptoL64g65MF8h50E49hLouxh8V4N4b2LWtSwVUweK4Ai0LjdgovjYuBF13NlWRNOxbBdykycZxvssopEH+XtsWI3rVgU0zqe+iHCbu4fcbtn/Us0I27Yz0oig7WMV6WhIW6G1azumIUwtJZMd7vee/GM1tHxHsgTNZy3SzrnpIqCWO8HQxFCHcd3DMvSoxgb0EWXvqGBKQdUlp3m1N3+qiFYjp3AbzYBDDqtuPnl9Ne3J+FkTOt4guLsGWNpJ0wmagsSFf7MfZXdgHaGOR7I1SFMnUo6eyLTHQ73zT3ninoOzQoDWTx9vQksQ2L6hu1DvJ72SfajtZdS0eTcbsIFo3eFXwDHb0/GD4fGc0I86JjK5k1zgXZWScaU6yw2KIUmDVjfZdZaEsLL9u4ZcEEljYW+O/JS22YmgvBzT2yXpQVi7bJG39jeWzsbs+AFBgLcFdPUrwVZ22HfO6Y8YpXO6c8BcYDoUQ31mKNuFncry2iolT8P89im5/X3oki2CPm2v8TC4tFKsPt6LkfkoCUAuXC0AilX8POsBbbkxfD0hJ+x0RtEwI7pTSX+7sAtDMCE6DNFBkYwfONhWu3c46ZMECoz2rV7ZIuE3FPaBBCvkFi+CoLY1HLg5feBdEIVBhjs1YsAQHaYxhoQ26NRZNCjonKxtSwrLQ2bUgriQ0Whm8hWRnu5qJ5O68dw1A8VcPl93MJtnm3RAS6WHSuEA3ZRci4amLDXB332mAzN65m5zKisXmxmPihw4baj0Fv3kIFVgW/+AWzFh9y9aT2zWszkqFvKRc0r7S1pm4U3N2FnoWnKL1ra9KNU/bPva2nCTZEqbE4eRfWnKeAPkF20GKzp+53FMf7nf0EJJg1LYWopWzbBSXdGLPgvXw0V2mPi0YQmhpT7+bhnny66FmDbEON701rl5oMlGexZH+4R6528JnKICL+HviN1qrDor8Hn/f87qRyzyq5xfgYwLX7DDQtnx1dXO3K8uG3mwgmZekwCUYtJurU1OpKUjxtbnIjKJtSjKyM+Ml+xp6GG6hRenY3+sr+sdbbs3ibTS+0xBzaP7JLLw7pINTS0BiXT54Ftr4E1hzq3ew9bQyynNvoO2SsOLMu+n5fPzGKqtOA/b2CPdZjj4ZeaFO9mbPAgSzx5aazw8IVS4YUbvOQG78WOAwXmlCIlVa/3/BNQIJZIya3KReorX3MWq9bk9odza3/6NBO5lsQ12m4/FgBFKZkGdooWyLccO0wWQLArdSjPYyRKV9BiAgYxaIGTwg+L+ja88EXsoEh/Z5fvjvVi9dhMQgCM72tQNGjxso1s6vWWlyD2CznatPg+ua/G43GSMAF7WKUqhAxHbNPwy2+rFOJWZUFNy6ObFuYFqhSYBRGro05hHni+mzaM7AgK0RZVMAWyhbNCFUNEip8QiPvL6XdxhxlsDU4nb4rBlj0tpgoi7Kg1cUHLtA0l8y6cq92Zz4sG6u9p+sGAqW0t7/W+8aDCUi1DgKoFYQFh60gEBzahCbcDnorOCsIFaRwxRZqQXAEaEzaNp9ewdmeu4hQPQQLsoLA3eJHC0r3uIHF/2A+FtKiLmYn2DaBWMHJdarrZCjRdnoJwgrOtl811nZ3LcoKQm36LTYXqNgrwXF/BSHBKY6qEo/gsBZcr0XmLhaLYvJeSnAxbHuMgaRKnRi3O+IKDmFdQUhwCNMez0xwOu990Q8JDiu7grCtP3OdCMQKzgrCnpsupZ0grODc2C4Wy7pSUutFtDkeBKe+bO/R0wnIgrVWEBYavRZhBYcmEkcICDGojBfGWUFYwdm6hRUcgiDmQTCC471iioVYr+AsRGQFhz9MSJh9mKssDmKsICxmZwVhBWe7ja/grCBU7WfsxRBijhWcbXG6Foe5X0EQH/CL0XotwhaIrUVYwVmLgHHaMV9BWIuzIMK1OOZhvWhhwlfdhEzQWoQsDgFZQVh4OsERH3GNSv7IiK0grOCsICyNzacSWcmCzntZrN5anAWHruBsz2frsCDQPd/mPXqagDDdTEw1vSsIgQsRgyY2AX7eCs66RtutfQXBf8uZE5ytW9jDbLZYaV21FQQawPc6/7vKPC7OYp/2rJKtwFvXaM8pEUxbRNpv6y1Wu23T5y3M2hqHFYRFxNJyMiUyLCs4FmkFIfCe+SxaVaaOVaDppEoxKo2/536sIGw15NJ462gWRLiCs4KwtTbbIX1h+uZAgFkebvE2QV/XaLuwLwByUcDGJ64kNCs4KwgrOAuTFx8HIVpw6AqOsSYI9YQr+N+y8/eC40cLdfcCgmACtO0KzhZFCfBkjRBjBWELWhBdLCPwXMFZQcjf5aqtIOyiGhPCsyqYbmvhEwRBdEeU+X2CQAgWubtI5a07WUHYir0VhBWcLcxawSEIBcslB0p4JAjy82KVUq8JghRoMY45sMDobJe95AABenfy0QNXxiWUSpc1W5qt4BAEcRBBXsFZUB6mQ3+x3QrCFrwZU+BIGbbNmiUIAn3uUynZFYQVnC1jWMFZQdjzTVYQVnAIgnWvafqCaRMEca95lDVLEPD+Zs064s0aCNpZnndb7/yu7W6RRWAlFpWZIAhmVnDWItQ8GjFWENbirCCsq2Y8WQQMKzvSbmjBMkJtujlBwECbbkZEGhujYIqgEgmCTb61OOsarcVZQZAj917xAUGQEhewr+CsRcAEm25OECyiRSvY5SZhKvHfCk4WgT+8grOu0VqcFQSMKmgmOGsR1lVbQbjr7wkCN8v+gfUq3ZwgCPa9v93nBKHumAlIglAcVOJkBWELolYQVnBWEDCydW0HPUGQ9t10c91TJCQ2QZIgmD+L0/5Xh0aZ43vBISB37bXNF+4WRvDyNm5IIa3Hd1/tUeAnnlhc/RYcYQAxBjfLVammb+zGTf6rBakE0u9rO8Ncku7SpQXLGJF702TrhIGQnXnnPYJlmkSWAmMGahP4YUQLaMFq0UOLcDlr3ra9c6ufsPjSr8GrC5aNhQ9e47u6uIiNtr9T7YRYNDFXKIM2GT1POdVBhiCgmT2X7Ya+sPKSAzXQK+VO0GQFa73UUWhcZ4qvBuHVxVB+GNV6u1Ke3KBFBdeTwBwwXX27KmEWmG+decpT0maP3dhzRLYk1rcrF0DfbUyeF0FxUNAJju9xlRiA7ZqfF+Gdm2LH59xfNHlfR0RA7vRqO9WyVLvPUNmpIJarU51FKNnwNovWrP0KQbCb3JUrxkJYcFklV7XMgv0lgv+3AVgWrH2G3AraF4Yn8Fpn7yHWdjmhvf1G9mvb6gSbMEeMvB0VxSYEyVzskXQZAy1vERZejZ4Yl4BIabbPUI06OmDAwJIYlmCgN+GHV3L5GxrT+ms126eBdSJM6NTFolAUxrQdBSkoioHVW6R2BW2sL4sRujqLEjas2hXvoDzRdFHM7dPQvgtPL4ax892ResZKuKw199R8WdQuNJA0EA9SaF1ZFIpoQZ21N/INwgmm42qfhpXviDV/T3ni/a3xwb+EiZC/R6f7ER/Xy9KAnZdgshY6lG5M5LfcE8zRZUEsJEapXYt7CIsRZEbqmeTvNnD4ghZli14qnKKRtxFYzQmYWs+kAStQwhjbgM3uN01BcO6OitwxjLfta4wJYTG3xVnYt9iLy4KRV/gxkaAZURf9bAdXMG4hWFEugAsTGW9d7APflUGSZRNzpAFrtsCCbB2Od5kTNwA9tuUmN467Q0hCDPi9NfB+c1g4P2VXq9jthk8bW0u8sLD5so4Y3PvD5omrKB4ZOfxUM2mWGO2CwNcc0JhyhzqEJ14izLKK4r9FEROYIDIEoausI2HjNnUFyyeYVXa6R/nZacczaFs5RH3BfP+98BOQNrmY5S7Cwve0mDGje8wPTSeQrwFcC2CXkiuUOfZ3jG6HVOC6eC1EZzkErou9sQDcK1puaxAsOIYXEyz2hrZiVrluhKieuC2ABUOohaPTmjIXNM5CyLkBmLKamF0AbpG4a8eaBaq/cb83L5odc2z9SgvA7QG7qIul542fFd1Og95nfARa7LOd2s2Z4GFEm65dhJZyYLG3vgEzE0T0XtBf/cis6dauoD2mhmPb2pWaIPibtdgu/VxTAkoxSLN3iUvMjZtYEz73eA9QAxRrO97+bh3scXHDt8czxUvLi29XgYkfjR2/VqrtPdxmioFnsfUh1TGh+yowz7Ds/sYqv0OO+1G1BE3I32ihbcfvHuk0YJK9fXFD25JK2ilYBiaXPRED8Olqj88S0QB8aPfqHG+Po6bZFro+r9w82TDulLRzWsjfTVxs1LeME2P6PaZGMNbLxeWwIFwUxMbI1WMwqeICvjilgJEwAWbjYsGJyUqxeiweBmddCR6rh2H9zT1EpjWljjEvP5cmplC4FdwYcZ5307wYhPBbGN/AhBbXe2Se0Eicx1oQIH9ntQg47WuduGC5YpgNvc3He9DMOyk372dVjYfmRCv/tq7iP0IcfgkKQGKCpeIWZi3MiSLiSbAkgUUpQC6VBAhrRDBc4iXzoFA6NcDfrRFhoCzFGzWSRkeKFo0IWghbqWVjpSxsCgc78S7rQuB4MvGZv5s7QbOftcd0UOJ5I4tcl8TBxxQ1BPGXFZD4m4lyY/jQmXt/p9lNBgH2PAYmzksRodoPv+eCMekYe9/DFbJQ7uXb9ns7oLRaBVP9nYbg/xZE+jsNSUMTEFYuVwYx+K6EcDUZhmVevScItvcgOBNsnECKgff4thjTnIPH+70sCOGz4MHj/Z2LwVqaG43ceygbDEnrvW+r/0h2CKzNjaXr4tIKFmnG0o3mhlFpVgJcEZhnWBkCwI8nFF0EEhMQHt4BC29MBJtQSXhkxTzDQmF4rtX+neCwrIE2e4+5U65b+Oa/CZLkxlp678eglOzGogSUwuDFLAzd96wdy7NgUe9BE//UZd7fvJOyoti2gtU9AoO+C+Q0DuNnXTb+qezDWN+5zXeFlb/REKTTj9cc0yaknNaVL++iPTGcRZSm7JJtIADchzX3tKtnMFHYf8/QOAJfkwxV6e/8ztr1rw9rLHxVBN7KMsJirAiwJyzJZGAmWY/OG2nhaB5z2FJfRKWVuQUyd13Gjflo5A42dc88/d63t7rSIvstK7SFaFwnisM79rSj6hMW9JjmxTRbjoARWWAafWvmMTGadaRaiogAWF9uxsLs21hjYbfZM6b1PVZ3gY3FeP69WUgWlFUgsJRmR+Cx3taUQFG+KRxCShHhwz2OgIdSJSmXLTefsFtTPMJtLKlQJpXWp9hTRO2owxjW8NBa1QzPmlFoueah1/G4mPl9Pcis/7sf0+4I1Y51DMA3Y4b29CYMIK1HMy/s3Udod/74wt4tGu2+aFUS7T3iiM2vc6P4gvzXbTbc4aICt0Vh0jyYUPBl7LWxp824Hhhx0co0D4KLSzZTVDMDFmtPng3mTxAwQ21UuWMsS9o8BVLwyrXiQlWRx/WRHiZ45lLBWZu2nXvRuSUxAOau8Zo1KV3K197TbmMA8+Kzp0BiAFYEM6VAajZNC++xFgXllMume0uXUyKbzaruQjyyte9tOFIKBDcF0mkBFa2lQGoZSpC3TiPUAlp2njo6lBInyKtACAVhI6Cbxiak1hJdKXUumwsPs65c93cKhOSaSEFMDMN9sKgJQgzjgxav7iJ1meCeiBsqyeVS+P+OQ+jvGIaWJoDbpaQNOcKx3UCCcxMmrkp1DTFMpbKZzzSGYHqBjGW7uI+bVqztDTfRP8Urwfn9dmH+MQxtuDv6NcLDcNtFniKgoQjCppWDdrAq2xU9hmEZdz+hTocs76ZLw4dh+FUIAQ65TdzHziSvNQ+3aZG5tG7VkXushb9jmNqKlqH0d3FGexVVjgYVEYeyVnkU9ULmSmH6FEKoWcwpBq2mRPzBjewgHYrQFUiW5fSNUNOqJzuAk/uVQmjzT4y52wClsavK7PehRfDTO4VAQLZeYPFDCw3YznVt2Ej1tt9Ai9d8mCbbptebJdsd660XKY9OQBYawj+nfQjI++3/KXQhsFsHUTse5pdbEVy81pRcxj0/vF1pC8zCJPh11xMvreD7O98X4bcOhnuAkbhLm7+vJy+GJzxZ5BiJJSI8CXiMJBjdnr01r+bf74Yb4eUmWMyFaxN2bggXZ3fn/YZbwirTkCnGOmDa6PWtskH1WcZ8u+EaI/nGNgsPVUBwtv9W6Ni8iqDxFASrzoPAG2WnQlgQBMqqmvdApYRvTyvmmmNyrh3laV1dIQc6M7KN5FrlcvF2lx3P2K+SDBEHfh8CsjDpRawuPGQh0IvWTCP5sGyBiYsZFlBWZzuMjDFMgsu0MPnqHTCkBazAaLvGLwSkCrHqI0qPbhPjbWOfRpLpWGjDtrKspSZXb1G8NVDjHuwRDrtbnUbCUItsjZEIwUJbKvpipbdhWx0mMQ3mLhCtP5dYRvyTJY2RuAjcrxi7YwmsrTF0SnHt/60hQWs/IewWwel4AgzWjro1WchOHR25WCx7J0XVOZGA7NkjIZApy0VhxGOykGvx4zFp/BX84CNc5rX47fGIidbiGz/elXhYi0+geD2yrmvxAylyXd9ZfAJisRDdImyb/e0Nm6bCYAjI1PuI9GBnLWCeOjKGhfJb//DNSe326kUo36wHUT7uooYX7EZ7IBafd6Hq29i5k6YwS43lbKptt/FtVLxdvbc4alG/i/KsQtA8+erVaKNHJbXbInXRrNuKdJtnM/1BWPaogG2tuXOpIpCF37ksNGPnsjBuf2eVKa3FcVXYZexr2avkk9XZaj+ChsEI90JzYjBjMd/Ot/QeriTlUZd8AlhTba7UWnaCWufGdel5L6yH965lT1mVVKjpRHMRL+I97mkb3lw6gkOB8JwWFv8elU1Atu19morpW/j0ggrbwpeBSlNh3g46EVjugTyrdRdlurUM2xN3oS/be3YPXOmckirvwjxtrYT3EHyEX5Txno+x1rBCH2Ncaximp/2NQIB7Dgohp3Hk7Au+CQFBwkhcFOOouRlG8nc5eELE3aHtK+zh9u5cFj29lp3gcH8xzs5F1kcswe3duSwqeC371gBl2c1lK/+y7Ma8Z610rARB2doW/43RCNZ2rc+y4z1eRUKUZceokgWlj7PsEjA2IksHZ9nFzYtJS1jEVNWvLDCzw1jtIa2wbCFWm4nfwiDXrVpNtW5VFYc01rpVq6nWrVqtGwhMQGbRZaosQpAMYMmtMNvKwkyhRdhjCrbQZeHm21U8EGAQlI7/3XMlWC1BLLeKwFt8lsDi8kEx1ELkN57aptmrdfPbWb+NpyoGYuU2nsoaUjbb9JlmI5T+wfA0p4vmJDC071ZOVldhjbbGvi7m1mRRwcZvQ47VkKjJnTNOMYOx7BF4rDKlQHj3wKPqam63KmuIkTeeisfMZXviZg0rjOpQzniMgGw8FY+J/SQPQi1k2QmSrFedXrLsrMnC37Ps4pE9OeydZScgUoKYTKpv4erMjqBRxsVkBUukmcYSgAnOBHUV229XbIwhfUma97yRZSSD8YyNxzXfMl6ySeKGNd82EKsX3wNsjMXf/X5h+AXm/s5kt3FVYC4YIyBtXBWY27OpLb9FDCLPMrJoNJOrE7MIxDJS6OjSyvVnSvAx2pbZ1vuYgGx5QRgjFm0ZqV6+P7O9u9XRbdnKOC4wGIIGQVA4rgGHRREsFkeCRiAwoLkGPAkSi+E2uABQWPJ70//Oc+rMXmftzhInq2smO3vvt+dH1fiuMZ4aZSy7fbSj1YzdPQEu2z/B8zBKpdw7VYwALugxxedhtpt/O0TrA2Z96MqzSxtL2gTHMRfeURJhe/VSMgrJa21PAQrOGFh3kMl6J7f3nSJY67QAdz+Pq9i6GTnvV8hG983IGackglT6onjd6xvgNXv2JF34BwrS/gzucJsadPSWrEBNmhEkTJEsglCnSmdtXSjS7lGWgzYRjNluFu30Ivi7cUWVmlWVudiFXshQBFqL1JZcgrwZHhaI4lOEXegZt3sJiDVUDSoopW8SbGuxUtMpPkJSujIqKT5vtqfxhoYm2G0NRbdOrEL4FSQGiDDzorJcCZiULwHy+zZXzuOj8bYxyuMzZhaZnfmYxxe2bK0nj8/i7kaj+pEJi/C28XQOC++6vZg774QxAwANc5fHZ/wWFZ7HJ3sVMtEnj9+Z8Z2Ym8fnQRbtnMdn4PL83pPHpzgLc2/9K7QS2pUizuNbsG8fr5fHr5KOCTI3iLHFPiGRiRLKBbOVkZKWw7Auab/SezHI33gSqV/CE8rUt/3Ok6zAFBdygwQmtGqLKCEa4a9IV2M4AkIwaqETGtbzlKvvdsSXDNa2q6nhGcaswLRFlgfZ4xRYIZaQxdpjC0JDU7Rtks2iCU14j21GXQ3IOm43WFUDssBd9HQGQdy9bXjUgHgj3nI3DgWvIdisP8PgQlu8sk5Z2HdbVxXvtjiYQRCf77HSRQKwUnt8M4PA6FTUrTjIIPAQFsnbE7dz6CkNeQxIqgbEEFgP7X6PioOilYWz1/8ALfdYjGDuvltyCB2EZ3hJXihFxzyQrz9IQTDBIkwsvvBpAiCM4ibrpeulCMEFY1DnQ5SVEBdzt+1C87vFtJhRqnYRmt4vNsS4hc+zvu717W1rygPVOnQbWSOm2Fi4kAD4rt+NUUy+vVq9p4Xwoo99l5Ij0sJOhArGaN4LL2FAfNMifVG1Fsbu9XvVYbRGYx7H+xZegu6SCuhhbK4MCPdPMIzNlQExbveGqs6ACCN8s+pwh7LK5C28u14E1hBoE0ixo9XwDE/az5IBMTeyEEixLumybrxrjbHbwEWAGbv6KmdAzGU7NWZAzGOPsyijRID32AgWn3HynT2eQajES4l8vBOfXZ5lPBnj7dRZPYXibrNzkcVfpiC0SK687Yh5BFrE8hO6Our5m7jeh4QunfHhd9kYLxYPLxzegIUL/l1jOPdbdLFwngvV63fP8xKUdfsB82ZCH94iBrmf0vl9N1n5nXKxZOYWWtTvhK61Tj1//U5ILfY6eyM6ECzhkrCw5sr+JuzicYWXdUX3u8WvmgSPsxB8Cut3Hicwo/sJKaGwEA906XeWkRUmzCxoF8VAT78v5JzSuX/30jQeVniBhf3OUxGyvbwHfIaQhc72d16OQniXBMaOB/yDZ9jxGD8Psq1PPUPhZZYWsuR3BoW33I1SZJTBEl4tZImh8LvwaveHCOcoO2O0rW95PspOUXdvku/yuNZu5+//nYIgtMlh1E5QTEnDWK/dL9LvlKP2mz4EfkDgEWAZyooJfyjHEhbxaLbc+CJR/S6UMNEVGAs4adYObYlBJo8YbW/td9aIgkhb7wVFiglCnr0QVyix+0T8PSg++uylwGW+u8+h+yl4VrxnMJWFq41qvxsPK4hJexm/EExIsxc6UFYMFwrFG3QTYy8a2nPoT+DXqPgdH60zgqb3DSEpBV40tL8ZI360a2/vx+/zPZTP2HY/jmfatFV7094j5KU45zjRAO0Whe0Zc0Wj834hMhp1Fkjv573Iel6x341TptA6aq8/SkHEZ4RisfRuFI+zwueDLPaGUO7FHJ6oxVUfAqNgiRZx628UQyLgFFIKgNC55N5jgez3k/kW4TzOWjoWWp0hcGDvYFllR87fJR4YAinYvXgHynEqjLWace+eBPcJPSQKTnrxnP7Zi9DKnLXFdpnFOJz04hkI9DkW9CIgpzBbnAv7zrGYe7Wvvsn6493JU3QU0y9K2zPoxeDttge/844ElqfZS8RR6rjfGRcLfFGLomdX+472ZAB/I9jWHYsA9zulMpYNlf3OO1Gq06hZi0pwnEpOLvB/x/KKc1kQYXhoWDkAACAASURBVAyrtjvgygkLQWqZ4sOUyYJdGLGwdIz2jDXJhmMWRNyy59aSCFXE+6xVFlD8q6Am3bYHqnDpFsnVYSKmhZ3UJVe+zDUGbh0D6+nrGf8vA+Pva8XNBUGFRBGIN7FukgnZbvTy6Fw7mu15KcI4Sun+7RQvTEVXwrrroPatGP8ykeKhg3e0LdfYhXDtd2i/hpgZU92/m9gITGnW3XorwUERRARLL0YGjb1r11hCLUpyhrp+pwwyoO1NQS9W2Jh3Zx9rrp5VfSLeCWfUKTyz27QpjVBKNLDbFYTzkjwykLsvyLspJRldIyEkQ7Pdm0/W0YXH5vmLlhhH4bWIaHeN/mGFQkKqrsHCZokJvLAH4VcQMJnlFDPXacOkaSQC0/QyTDHWxylawio8IPA0fOHG9aFqf0AejbAYG2Hy/i6ZImNh6XeLrtCMkmLujoVg+xurWlKgNLcwTAzc4pmCKTLxftuouiwJa7bHBKg3EBb02piYZTN3TNgzFgkGemzfYfRgRDDKYrdQ0jutm1jX3ccRjNxzxtXuOELEoxPsKtVoRugkPnijVXp0YWROevFMEgcUs2RJTSMYMtmmGmi8FrVvciGsbc1X9si/d/+R+Vif8QBLL3M2Rvzc3xkeCmOuJXrQzlqXIbOGbd9O57JQgN3fUpcVtKGcLeDRSQRAUXdD178acPlhGsUjFAf7WKcUseYtNgmtBboQIHh4qTwfUmjrSLQaErh3Ydf1RRIyiXVr4xP8mQXaDUNhqSiKBXrHCyAKy4GR262D9TAf3qsdZqVlvWMPxawHrOwYgc+1hwCwrrJGyrKWN8c89xbyyRxRetaZJ6rFEaElPBSo3q+UnTejpNssvP0dFH+LX6GUIRBYxSyr0AX9WFyJlBImYcyk59GnbassLyHgiWttRHF4JOuC7Rxf/YqAGX/ZzdK6PC35KXSsQCoMtPbCMxfjyFtTWrxrXWCdyou5d/eGE1ryo/4RpqqWoebISNbMoX0v+LxFwYrEeEqxCr/Q2vt59N1gxpiqraEX+cgw/7sJYizFkG/evHd9n7g2k2RlWO/6GEnl0n6DiLEGzgpjrivGUhDCU1cQxJStwFyQ6+AAMVZWxWJ+u6Sz2JRvN9BUmSekxm/dEmPbOprV4mWMj3CZQwfgBHlhDXPhxh40BPP8QxhdhAyhjWePZWjbAAtonFLArDfFohiLLo6xPCZLHOw8xlKQNTQxlkdfQxNjGYHdGMWq8igEKkOzR1BQeN+icBVsealFNFA6UQIvR9gzNDUQZJy2fuU7YaLWK9Ywj+DteS5tp+CBGCM87MCmTkjO0LTRqwRNnri2T8a3hobhIeQ8yBZHa3NEXsl3hkZW0PjIeYZGyPi/hCdBZ9UrhLECBk6TF1S43RItuhAlJGgbdlZxUgRCgikd4VUjOOuQhTkLf7g+i9TdB5AivLelfyvmJeiLyk0REF24Yp1CcbZB3kLVQwxj+Fb6hRbCGR5kFSdBF5JWIFxF2AbMKQI6EuZgLB3LTMl2Pw4mez+LiEbtH0kR2lrbPmqKQEjcl+KsInSKLA9NwIO49L4QDhVk8ZLi8NDmzqOy8gtaZGkZQcZ0ERBhrNCCV65gGwixTuzeu4qwnSnbwMZj4Udrn22ruvuUeAEewji8p/RwoFjLBeur6EimGQ4GKw/Nk4aNA+9h8NHr1QeOgkhRGtBiqbajepgjrjaPwOIXalASVlixy/qENsvkmOAK7iqOdB2FpMUsd+uHUKW+n8dZj7DfX4wXGIT0o++vIqSI1hUruJhrXWHdRMgQkTdYrFiCi+EpIk9CyFjO/f4qwn4/j0Ah9vuEpA6RwiKM8f0V3FWcGvB5RmiGV6sI+/1t1rzfDwLDcOz3t7fyfn+3FPR966Y8Ah6ux0kRGNk8znZKLDTz/TwCwU0RQ2wkuKs4PILCMcHdpt55BAqx+3z8P0WgIO2HeXmEt9Byvx+0iUKsIgqh/2wXTdvDtS2eBJIlFwrIhqwFf5Xi38CGwgSCQyEWrr5Qa8IqDhePrgUPFs1rBfoTyrFuLC9hzIJvW/uwQZTz/USgN4IEhdiNUoScxeGlFqa/+y7yYBal2xIzxdnesZ2MpFq7iOj1YNucu5auftvjFhbG30lVnY7rGZZ5N2G1/RXts+DrwXw/C95W40CeQV+CaVgTtHmLQDIU6EEQdyNdO/bwZ/ejMG7eITmRBbcWDMW8R0OsB1ukuFAuMONa8FWc3YfD0DDqsoJtiFIUzIOJGhaOby0osWANGrZvPRjZDgO3O2dfINKzq0mCayGnAMgTbBfw3ReyB5zscQMruAsPT3HEoTS8NC5FYCHErbWvF+vXDZ3wB46zuC1mX0VcwW1NlbBhEgHeYwYKPWTdjKUdcQkuIVmAo9iaUAljel9QEJklStrZjqs4qwhrQSkwIyQtGdiPJV9FSHDdu/DyBJcR2WRDisMKBhrc8zBWEXdrNWFDD99ZwV1FSHB5L0IWXi/FIZALRecVWXCeTjTgvbv3olCSIu6REauIgTuFasJd75ANDAQpk7W7NEUyZEuaGV9Le7cXiFIsqrgNZt4fmJIiWfeSw1ea/FQQL+M1FJO2eXSCrvJZynM9joHKZLG09TgV7mxMn8eRvXhvDjwH7WDqgv5YeUJKuBccl8cxEckFVh9Eo9BjPUIeR8yZR6J8eRxKtopAWFkcFnD3POdxKPUecoohGMczImj1n20WbU3FI6Q4QqBVhLrrCwU2ps/jCG9WERJ0sJEFQ7rPMwRzQYOtmYQ9rDJLS3GMl/XemD6PI8tjjVkaP4/jt93qmuJYo+xe8DbMWXMKFSt6FvpQDPIhRFrFKblAEfI4VfU7PTiLz4As2juPQ1ZOeD164N2CRFMcBoWRCEyZx/Hb35wKwm2ZnNQgxpfL9jJEErtv/1PpQxkHz0mzuRRjDAijWJqKQKFExZLL2NCUFsMWibWhbF+Cd7BOYbIoLoKzNr5Vpdh7KScQY4Uq32HNWOdlbF1RCOUytnYz8urbHaM1DmGOsRUeCTVa7Rnv5i+tacx7LLSYmEWVtBD7ujI0LNmmU1vjEHDrjc5rz9CgFwWNsXlUCikcLp3Ki0mZCod44s5kZ2h8z9/CONU3i9HYvd0ZGgK5XfQzNDJG6F86Fb3RjyXedjutCckSGQuJwGial8wfQ+vKQysV7PaGDI3xbRP11lg8A4Wt+p+hIQvoVdNwMiTKwFvzqIjtHs9IKv3+qSAGLZ4VMmwzY3GfjBNh3fOqCTSrgLA+1EX7KBVtDHrScQgE3MeDmAhbpNjE8osGtbBlgeSmhV9huxSsaqu5lX+C2xECC3aj5L4pI9NeBfN2L8W2UK8gR8l5JZZmT09lBBCRcUCjAIsyMzyftZn5dYnHxcVi2wXqEQBexr1bwBQ2YRbvF/Qk9CzLj555J+9TEbcw327m7fugqBSqartkB6FhkZdehI6llpms3mD8fsNvhbNqHDI9xugffM2IWdjKQvoeoQqdUFsjxoHxqHMkIwA3xyhS1i6eqeLg8o5X5FVOelnb+h3IkPd2hSomV/4WOqH2tNbS5LdumO2HATEx/i7LigqYr6YNeyEWARFK7X4O0BJWgXfZrooyNjwDJi6kg1WDszpRukE6YHlYGBcisnaEo8Kj39VCCJR/tpIfBIaVX1gAYZXSLYvWvAgcCxkkpd8bo+fqAOhvMmus9jZnFpJ4r3/nKd1r7UJAjHEhHcJQtOHlll7iZ4Ktak+Juli1OrUvehm9eBLCFPqXsEpbW78spIMnYv1YwkW9En5CekI6GDSVeONYHBMDJIzhAReRTfAYQnKxyGh8Qy8GLqUUy/OSjOwa1CAwvNnCS3huRoYR4Om7KCiPS4EWJ8crohfDuoBEv1MC67NAruhF+RSlV/mMVyKGQVhESBAYc/y7U0EMjKX0shMhyfoKXxZ1S2C49N2z4R0IQ2BO4CLCiXNPdK3QhdU+gXisot8WYu79H4EoWf0lsHtrd3mC3Hgn8e3u+3C/cIIgbD9hvzMSDMcJCrTYtjA8kaMUI28Xw3lnnvEEKCZ4uyfGM+hFQDqzvPewhhjf3pF+J3RCvqUXT8ByU4ITuEhhT+CmUMQYF2fn/UJCYxHK7cWj8fAnKJCgodf2L/aciAD/Qxr0LmNBl0WB8xws/O4hcj86Uvptaet3XgRfT7rwIsa4GEH3o5exbG9kcsjwmuf/PCnIMf/7v28UaIvoJcj3UWBh+N/3xG/hXVdBfguZcof020OBU0HEumLkc4+GiiwX+joz4e2q+7ssyF5cGVTnxtj+ruCnoNTWzp7hKsWYuzGKCxUfW9fshizj4+ZPV+kdfltXaXziWlmUvYQKUn5lM/qbOFRK8txvYo1iEd8xce7n+s3R+DYkEHLKupzhhlARTdViuiz4rQPO8FSWSHx87rUQW1sfnZuMhLLCxKWfkC0ebEgsbrew3l2gxiOM8b3dFWl8Qo0WwY3bYr8eUktX8b3Ex7lpyjtkjHa/jnqW9cMZguMv/uzaxzfMUULFWmfp9zQ+tDPH7bDvGesy4d65z0iYBRWydDI+MvVPp4LI98u8EKCIZTupQg3B6VRTHxSnWoz628aChMbCjFIlbKqr8tMYV9sc78B0Alyar8kTGvUC8WEH6fib9YjU5C7ygRKNu7aUvQMDxMGEYYXQ4tGcLKJTVvG8jIm08cKdERUTjW+PgpAZsijGhGWERbnUowRF+yQIPGMhJb5bOjHXAppi7/5677P28L12EsqUiasVbb27S/LCmsscA1P6m4weyIe07B654D4LZYqSwHakgHXLwsutOfHn3PfjfQyBLFz8ZTAoGF7sOR+MnPcQ+O1dILFBxmTSdm++xbvxUJQMI1lCb8qx2TZrPGsxyZPdZ4Oe1p1h8dDDfNECbGnPG7GuZER9dzdoURhJon95gppI28qktH21dBhl2E3wXpLSbDaFFZd9MMisN0J7D8008I4TsyjDGJPdfQuyEYRNzrv0cR3xCKt0Ywv9YOkKirsZn6ISMJmt9j603wJBLV47XqDu7Biz52BYqALDEb7dz01RCeyOL6vKYEh/56FCC/Mi2xSg453RtR5WUtEyUeammNh5KHWJb3x5ETyQNMDkFUxjQz9CGP1k5Qgko8AYlBCpXxc67n4g45de7rx7gkZRKYwEBoubYDKc/qE4+FxWUDpYStZvu++dohojQ1W6W8KEPLh/95nUN8w4d/+N+fHUjETwdwZYtksdSgE0tC4aM3adHVkWjrGU9cObPWrOvMngH6+CgBLL4CD4YuttbFG3aG967rkKLU9Tm/rQvhRkmwV3OKf0mzCjtGL4GdkbgunbteVRH9mGbHL/QI3c5J5cS4gxXKaC9Wi3WeA1hKq4GaiPx9tu5RUCCbDiVZkawoR47hdqSQm6B1CP0rF+NYarbuOebUBmfCwoBrG+7V8XshEoBqKaUyA6z+xxCRXeGAkCVOaNMhoXD2k+xl6bIiHPQi7a6KU+QxGgBlz4S9hY01DXfrfdgMAJmeq6iMYEVSV8u7fzYsI/Qr6oB8ZWCMNQtqGrfTmF0HXgb2OVMH735VBC4Sn6bvcVwFZGGCi2dzDU5I5i7vER+MfQkc+F3FNSyosGHVZa1xXz+xUPUs9dxZ7t2FfoQgs731uIw00aBGtucoQmNKT6B+aUX64ZNAXZ/R9BVIQVhI279PcOl2SJTZowsfYmSakITHsCWAPCJ92sVoAYGErI5PO3Z22ntxIoQla9IDAcLxFsfLFWC8bk1j2nTiAVzqgIVzqLwvcQvRb/6g+eISBhvLh695vbAjrdI4RiQMIEEdaaY28XwYVobLPtBUtSGALJG7VtQQwulS8EdqFpjemsIdCZgfR94fb28K2QLLpA3+pTNenebobbDHrBhgtOtH4zD1ed8BkY/G+bd71/KbR6BrrlDa1Ho6/nhNWUhkIZX/ytWbiwHT1EBLVDYpy2+bg5SV3z/P+3HqSWjQSwJsQLqW4DDXdeSOK37cBOExXwuLaFt7chhXcINrCwbNZPhZWSLtixdvqUllWwWGbRaoYsTOpca8oqVGFBqnz7rY08Fnm1z+QhFrPF81Aeil93xoVBE3jrKMITuJAl3QbTwiLzp7A1ZSYkKs8WthRGYZFFrdJMEFjFIBALKFyMVE2tOymJEtdpUlIgD23s28N4G10TUvWEToviCUNQ86zqOQSugmsneplTIcdC4PecmFrWEtxAi7tlYrcjbC/lNV54bB48Ua1frW061qGWsYxwx4IbM0Pd8dlBpRjcPa+GgvCoIpDORWHYeD7hGYOL3jzj9nT+z1WQbcOPmISWdhFok12UKu32NzHj7hfZruuEkBdhZTv9Z6HQhDgszR6s4zkhnRh9N2stGpdAF9O7x0Ju4dSY3IlFuz9jjxfAbHOj0CwTZliss5gsNeEliJjWGgBUg0AbH2+X1eONQtNCCNRcm7VqX8trA87bIrSDcli53Y+xXeh5LYt3IWUtYWUI0VhIQUjwhfK2BhAmURKhV0jigIuB8HhZIRUvwkjVx7ft0Wi52xpaA9g4hZdCP4ItlCVsMFi1phUh+K5Q0X0EEp9aA9gDRKA9awydh1IWszUQgTcnC/Y2PO1mvbYaE2hKH/aKcRdJ4Gm0rBGgxfluCyjkNL7d3tGOQuHha0+6S6zJArbYCVTGXe3OPsQgPCbGrXum5gZcNktI2FmXeqeyBibZQr6u3BhcS03vzGXvmResBcFHhD0Bqo09JryoW3EzxVhYflgc7hcBKSXrUg9X38uqo0XdN8Sktfa05unIuIX2d9add/GaZVnayGPhHBhyW/DvfpTQz8bQ+g/D6xUgBBN/1xO4LuWMQC1GrU06r1EIFUbL+ISNaGeMZak6bkK8HfgQ3dpHscdXhDbmmSlZ66U2zDEuvCNeueqWzmsIf4xLyMaQob37w0ThCaUiRwxJ9CtkMy9jtJB/P5JgTo4KGU4GfW93PjK0DCIatZ/J+HIEPK3lQ7sH3U+hZRvr7PinKcgepeYl4WQoCCEpG9BeBItqmieUoFwBzTqPwTtkj2g9Iu0xVwTNotogWJFy3llg/25coUi5bZaypgeYRRkwn3dqUZ3V4CZ5QN+uawnm7F50AsdqIsj23DU+WRTrJ7Fsi2rCY/FtfDWICB4uNJQ37yQnXsv91kKEvlN1WX9CUZJAuFOTcIqyXd8ZnMa32wCMD50J+7YSVQcxVzwpFdwWVl6FlQysSDjCmwnDwtGZNzqrbRkn4apZOeHNA+Jv4EhGc/egd56K7wlpAzASXh5CWNr+9g4PRR+L9tZtQh+CzEMuwpvhMT7K1KK6pum8555eVfZVbWvR0BSCAS25USodjsy6hPGod8JLEGV7uCyWoXpBCuOBbZtC8LgscWTnVSAWwSstW9ouGLdwzSDqXRu8nYC6J9AiIWfhKdbrjOo3RZF1MS6gxuoFpY15kE3Luk8Ma52waFHjQ1ypvOoZhYyEDROrFxQyEngKEUjQ+oACym60J9wCMwHjIcIvFTISbIIWro01NR808u4u4+PS0aPxFTISWmFSzdgKGQnAdgMRzppHrXe8u7Y4FH2bYBQyen7BmkLFGpNvvQBvjU/IWNrYGo1XwLPtKVzIaB6LwhaVuE9oXctRa6DaB5HDDHEhIxkzz4p76kmsPm+1admaWhtz8se4iDwYqO1tLFSkMELHRT2bHxlhhN8buFMQgsnSc+O1ZMRs+WEeZAt7FIcQSPXWBgYjWESuugbJMV4oQdi3sEcIeA2hzRYeWQQxqr9tdZ51syAVW5b/Z8Hb+LP5fxMT2pnoFvZYeArBQm+TaaEaK7v1CZkYTDt7uBJ04yUsW12WGk1wskbCAcIgdDwLj7yv8W1hj0XkZb1rK+iMi3XQFvYojpid59vCHn6w8mi+QMMKj/5eYa/CI+u79PM+xs/42hqAl9ZdeMhIbGGP4OGNOYYoqCeVJM2isCkO/pjfnncfStharz0ZFJfBIiurqJIbxkX+rH+6eFUJDAq7KAveH70Yy5DGvBL+iQTy+N5DYXhxXvkd3UxBPuprK3ZnPRd+7UUElSKc0JC64S00xEQp34mMtUD0W427vJfQs2YnipQV4n6345/7WSHe54SGUHTWdKENxoEYBGuhISw8Bp/QC+ENQu/4WBuL64qLMQcDCPcKjr8hNiE5+9KyfhIEOz6WkjAZ3/YuFjJZqBLEvRgT31vohfFR4hU+z1iIhzbYdxif8Gi7N/q7dYtQ6oReGF/Zod5jfAwjY7CX8IuMbONuRhd/O9K5+xkua5QT3sQYC0EXWu8Z72DUl05CN0mBRSS4l2Lgzzk+UYe5/MbxXbDiwdn7v5cCS4GrIFceLgW+QYGrIFc8LgWuglwZuBT4HAV4EJkLacY9OEd6F5zkxNSrkMp01RmjxbV3LKza79JwUsfnVlSLPQvg/Z5EgWzXuc9D1kPxcRe0Fntla3bWFnowR+e5Dxb4FrT7PRVzNYxto+9dsiSSB5uAsPiVgDjPvFBUqjnyjkOaWhZskxXmJ7uzp2h5RrLC2Hb7qe/Vpmjfq46jSGhhvZeCq8zQLlrbT99xaO4He5GQUKjdxakslmwWdMBeT3xS1JPsOBMmMm0yjCsXCo/ouVlD75fxk54/D7HxPQXKPahJggYtTtkiK4qAu0cH3dR5zntlt/D73KdibFLPpxwCodax/lUHgXGRM+54XZOQWq2JVjfL+HSAzTYFCNtCuDcDpaKqgEhAO3ODIsnjK/7smYcESqZJKrDu8rIPsimEogKSsYFGyIzJiQfJR5wITghK6XVOtjrCHmDje7InmNKeadVYOXKZoT2wVNZK3UOxMgWW1mxfiVRkV3s80Gz3wMuxg5pgVnUVdJFxUxfZ80TMi7LLBJWhQwupakK+jS2MiaLiV+lh9SLCTin9LWWX+WJwFE+X9lK66Kd2VL2mGodUsrpPlzFIg286mhDLhHlvTbjdL1OE31XtewcDRjZkClN2GSupfXWcbX4hsyUlLTVewba2UsCxe8Sa4iI+ocM2ofA9BgF/y2AyYmhODjddTLnIvUzeS6Fag6hsIx5i+k0VE7MJW/UEEyYMLADG5BlYJB/B7BC2wbbVEmh6m56k/lgJitT+j+DtiL8V4wo6Cop7qCOrrdjo9yrrLAdGKtypyrZpX5GN8CB++fQKhLzmHissN04Z1XS2QOh7ik8q66x1lp+Vpqjo08YriqFWQAD9zQWgiBkUD9GrWktJ8iiKmxW9WGg08o/f2mSE9gSfAKpnlPqksIp7BLHThoHyElR8Tak79JPi1d3DN9BdGhTtSmGrCUhR8xYEuc1zFDYwYnUwfEALgkxxOiVWPUvK2biq4IPdoC9FgIAIto9nnlMbYgwYuKAleM2wpNSBWTszvTQ13lFyafTmH/ydgQ4tjid4T5HIIZlztU3AmN4r7ynINgGmaSbNUu955+1rIKyEhoXc5sTcq49xe4o+XJeBLbzddxQD5fVZCjUW4ZLwQe0CQblrl1qBfDegmwIcb8F6YSiCqy+0FwPREch8CHdN1jrTm+CqYbiHp8QE7tW7wxARXkrG0qqLsPrtH1EgVOWt8GWsQjF1AKEU3FTHTqtpeJ4XEjrV8Y9BwdQq0cG4KWatgzpAyDMUJwPgfYRX7YfRoWTtW2gTWwd3UjzCJ1TZfTOhW4VCYbXqKcyAFQmgPQ9EMCkoZeVxeSN0pTBo3wayulsW4qpeE26yg5eLmmaZGQHeBk3z1MJXRgCPO1CJV6HIFHs7Tipa4h1edN4544c+5KIG6JSMwuGB8FM9SQ3FxTAJ09DVb0JRXsUcfYtBfO3+TEEMTpyGWQuXZn3CvMRQoQJGFU60scdEagoXvh4hMIwSbI9fhAYJoQAx1AQxX+GJ0MVQCsXlU7rtVg7TQ7gxy3+z0qxse1lMFrFZEZYNwzBAoYrFp6yhjIUJXLgqazvsCAeGEnguPhCeZ9AFzYzLGISc2+R7DQ6lZ7HQgqUW7+9+mvbhMDgxVEV4DU4MJVAZnBjKkm/Hc8YgSDnFhSsiHOjMuPmNYUKT0MjtrKNs2wWdMYHragNcmDUemsERggU+NCfjQzO06KCbRccGgjVemChCHhaNYSNTATUXdo53hF94GmbPWoHBIcydHFVfNLJEJtoH4hlyQRa2FzDlBj5lcIzHf5NjRv51wFAKshNqhxkX2YQQtA08OyGDE5adOHoLa+EWJjchGivsOCckzgSb940mBJdjQp7ZCRmDOHknxCVuE+MQpxSKZUF0Sq6ajGltsAqjw1JiTq02Ld7hsHjRPb4BMdubL/5FB+smSsfSL+yad+SmPbPHGLSvA3MD5+0+GyFRHR3N0XpEGBiIUahBkXiaWrOiPUMQaHOPcLC+oZAMCzqaK6Fn7f23+RirMLm9GeBFfiNsPADe8KTmgj9CFR4n7BIPw9p37noHpWZwz+MVMrjGS3mFZxnc3fawBrfzPihjBnd7Q6/BDUVOftbgEnr8Mq8MrjVqzcjX4LbT9b9SkHWJexJSLlFosmjLXCKPEUNziazSolJziSxA8OJ1iburbF0ihnYISxZUWBNDeRZrJO4fs03clQW1XhAqUHIZJAQTWrg/MCQmIIzFLxog7lrQNlKJx9v7zprtyUrB4ym+eROiDA76YWihWQbH3LyTB12DI8xj7YVHnURrIev+QHjxx7vQh2BnQVnr3Q2awSGUedAMDkPQxjN04+mEGjzm9k4WIgmd14Nabwrx8CUP6h08Jzqx4N5HsH3H/QzIhuzuoaAEtJDdupRRyLgWsmdwGNsN2dvXEsqXYFMya+AzZM/goFUhewZHOLUhO9qb779toZDHIMy0KhBciyovFCLUw7ZFlbiVZXa1qOLyWa3AeC2quHdCWxrW+zrKrKYKLap4AbFgKTshCsFu3bOLKmNiNeuoaD3CAxkHS9kC02/CIsJad5HOShRPW3OVKcE4c5QogGVysTq55LZ++t2YuGa0k9YWA8OVyaoRv+Ud8AAAHJlJREFUWMopHHHxTDJg1lwEPpxWm5uW9uglZOGhKXFZqnb4eb6zIHlA369Pcl1m0ACmisISss7eI6jtHykuZwB5+Do2tg2BoPESxtZim5IJOy2s8SoULm+Dv+6V1CjpQxEtstGixTbjQcnIyiZ9KDxl4vVK+nRcAwO7SR8GyZwZoZI+bb+QmNmkT0sHMrhJHwkpMur31nztSP2dVZDScgizbXJYFesFIUenqJaWQ6DtsUqguTETFC4kyCz52TaIQLc43/afCEyYufdqCbyD8bGI257F93gjFqpOGlLWBJPl3fQwgvkeYtZxRDhhoYa4nVlozJhHefxt24EKLwiRsCDFIwiE1TaATYkSWDEy5SizQxiERL5nnF2yL2gqXKsxNN60ZrF+ixa+Iblg0b9HOdt0ZI2AFhkhBo7wCS+2cTWlFqKYTzUN9SXPseYEaL9nb4f0+7Z1NSfvpXi1Y7WGEwYbW8kPc6RAsp+UMuBqDSGEzFs2QIv24izwUhQjZDSPygbWtowsw3aWDdDYu+qgg7+MjLDrLBsIIclgZQO0eKXYV0Gk+Xy800ljHgGkiSdqVhzMxZ2FFl7gRLZyowa6CNGPCnCEQZFJXLwXIvpeNQ5/Y+28+0S7sgSIdhYYZUXOvq08AyvYSbB90/e47i1c+R6hS+C7lwJ77xbKEBmjzyZy4m7KmzXvHbwFui3aWOjHC560pyRosb128VKq/ul7LPj26yWcrDcPtjSqkLiFUiEnWpyN9hQYOxJ6+cTqG8NZePaOs2hIMK3n9nu8Lwt+fo+CSSWfjfPMGf/PQjAl5132Elrj3cohPhnzWaR+NeO+WKyDgvd/LwWWAldBrjxcCnyDAldBrnhcClwFuTJwKfA5ClwP8jm63ae+CAWugnwRRt9pfo4CqyDSWlJ+Z7qzyuh+QQpNFXVTkv4ujXo2aHjaVwD7pNp53isVKD177jdRIzjTl1K5529S1dKo594GhaDzCDZ1ACnFsymA3Lr37tzgjKSCy7+bq2fN9zw2TiUcPETOfi/1kLNhgbSjse5eDs+cc/sohSvt/JTOlK5XDAxa753SpOAg59F65itFvWlSaXZYtt2/4ltSqmcKn9x49omO0q+bRpbWVXRe2kqzKg2cKVl1IrUmKeouhVjzPWmOD2pG+y3PGK9a1pYGnmTUfI2tQnHf+9sURK1DUUaVF2F6IcCY6qf8dZB1VVTFLt0T3/sHvYG8CJLCUxutTJJgyjvvEQlqLQal/N9+E5Vc+X3KoTDVpTiIAQSsYqCqp2IZIVRA7EIktQMbkVS7XWAWkAEqsB3YQrj9P5wUsGUH7yhCqnOo2VSNlntXFVc4q6ruvarGagkEvH0wahYKi+Aje3iloiEaK5g1X0VERS5M3fY9ilVQwltUIxTGRvH2jBG1AnT0/ZiroMsouVfRsEvxDuAU8FDtwQWXpQag0BfKmJHxLkVU/O3QJFV5hVb1qWD4cFeKb+gZPMR7FWUpju0GFfvUTCgiuYGcqBAJckJ5Gcsa7CnGwsahw3sTtzckByVXIE7GQgmopWwBkBJRKFCoDGZNx9WEyEiXe8kNZEj7ivDkz1OQsC6qjQTSxxE+nBHMUs3SCIZCF+GoMyLFwnw4INXLSvZQqQozBkMYYGUQjmKo8C6mqTb3CGoiKqe+STAoJ4Gral8jZpVkygSjEwaH0C+WiFKZbF0fKT8Fo7yKdYEtEYu1UQFWmGufAMGBDiA4sFJVnllMhUAGoI07qrk8DWMArg9CEgweIzGgija0grEpdLoXndCUcIHP2LcR1KLu8uhIcEAu0AP4koAyalWSYZnwgqXnzQi4cXbAJ0VtO4DxeR/BJLQ8GSFTMGTU6uaPNngO2oIXbUlgfBgDXgB2KSiSqjsaU5D6qoUwJrSMEyCoSKKtCKr00YZsiGQUYDtnvf0a3ssI+LaLzFEAhs47eEiIc99j2BdDGOgRj+HYeCfGx5zJJvrXD0zh8O9TEO7YH0wmnL5KOeaBUSB2LwzeLERqI4sBY0b9W9twRChZPJNCDMJUd3QKA4/VRiY7+1TRF/7uXpYQMA/xOwSFgLAuHQaPaQjFSqq08lD1q6LQCA9+InQypnrjgocgKuElZCGNoZHr3k4heEyWi0UlaNx0AgyK4/2MCQtJaAkvIQJZweQwSIHrAA7BdtCMgocZSuBAdQh2ey7MKwPRwTXBwY0NHVXH0ZjxwBv0MDbQFV4NfXlY9CU0mtqZJ55vL2N/ZyQpBCFDc+M0Jv9NmdoYBZZEgKEi0AV9KFrHFxgLTJ5xoDslFtryCugEPZAA+x6oCi9HcWHEGFDjIyu8HfnwDqFfCi2MZKAZsjB5nmXQ0IbyeK//p8TuNS/GkaHuWA0KayOXKAjdOYW/oCCsY+36TwKDIiBGBIavQpCTwKFUCV4EJgCI494lMIbBvRhMBDb4DrRZAhMoBOHWIzBwZNZzCbzd6SMwS27CLOYSWBwc1isCG2sWMwJTQFaQJ1sCZ+EobQQ2d4JF8N4J/EYPDEUjwoWGPAcBZ4SEbcIqVnvPqYBp8k6hCAMD6MiCYy5Ea2fWMwjGyDuZawaunYVCozVwwf2FSxm4Pfpgu8CzuEJZ/2Tgan3qe2vgCJ/vr4GrRzEPmIELTEju1sAF+uS9M3CUqQ1ya+DahsCIZODIBKPGWK2B41GhpnmuDFyta0U6a+CSN7x4GTgKwr2wcKFvc9FcTGjYXLSJcnXt785FE3oxtbVCLhpjO9AmF80j0dr2VYuRYXoIHwvXwZ9ctHCifrqeXxdN4DA9F81zUYJi+QQY4NBaguXMRRMGvwemy0UTQLG1MCoXDQDYORnGkIvmGayJCEUuWlzP2hWfo5/wELPMUSjHWBA2Mb6Ytxam6MgCCvHafgvNyuWjjXCj48541M7tC+Rns5hFNIEvRLYu6PCbM0QmWMZaiMwbM1p5+EJkSooXIoRCZAZK6GJuGyLXtJogU05j5incJ2TfEBkd8YiSFSL7pqSFhfmGyBQGzaINL4F/BNg3ACZ5Chd5YdwYwEJkBsJ/nyFyB+9k8D3f/iYRxStEpiDiVZDmAHiIQdAQsVN+PCxG8xtBLBPCKmMShGQxsLULgRSS8AahXrlgwkRjQ+R25p3BG1QgMh5LMsCEWRlXizwAPRa0rEsHahKyYmDhEoayUhS3iwVHLAwOPu67hB2hd5Hnfawdw1EjCYw3D+55F8AWeZhKyNurT7HQB21aABsHhvOulLqGEd5pHIvQFbbw4GhDYQP0mZf1kzHVw5jyoxPPRRBLsqAz7ycELcliDUhhJEM2yeJ53o+RCrAaxN/aZJMs5MUiHj1LOpgvpbYIX1QzWTCXPbuQwJMz898mDTwoOvY39AKdFymIOEqyWPNYTEuubJKFB7HAX9p4n3vJyyZZyBgHwICVZPF3NBWGvZIsFIQlWzSl303WxDqp1W/cpwXn2WsW4YRKm0pjvXwgwfI8C8dCvLdUeZNaVtLgafReFqjWRou8JOwUdVvqmAPhOo8O5hWtMbZNDqZS0hPR+1G6lSIi4KZAWc3zW+ZrbGd6+Sm1SwjrBLLzNQeeZdHDFJTB2eO3KQzDcyKYWXa0OtPLlI9V34vSyNQtHf39aW74wOLvuOz9Ee49oajR62ybZG5n/2O0PXvmoiPjdh4V/lRqQEf3Z2SaHyOGP5tK5sHJ8qbpKS2+n3NgmIWZr/TyLRQeknP/91JgKXAV5MrDpcA3KHAV5IrHpcBVkCsDlwKfo8D1IJ+j233qi1DgKsgXYfSd5ucocBXkc3S7T30RClwF+SKMvtP8HAWeFESxyO9nAQU0QBV3LwUcFWkAsy4QBsWes32QCiXw4V5K++Ac+7yKOUjK2SJGxRxsYAuSimC+s4U0xUywBdXevYwdrGD3DEABqOzvHhiVVxX17dXlPWARoCH7vKKjQmTQevcpoqnuBg1pDJDHgJNb+FQRV8DaM0202VFdPvevGD8abgFMJVhVuW0AvuV5lfuqzn0f7UBHdu+J56EZtjCncAxICJy4FziLKvueyQHaomC3hVPzB2zdfmLeA3mAV1t8VvkHv1lakT2V7e235nmQFMXGkBl+U/GGPTv32eBTnSibg+cVYlfWFBBV6c/DP8GTXqhegwGaC/phwoQIhgpsoz0GhFVVGjyh8xQwEXFUrAmKi3ATLM+DLqiquvpN5bbjFMASNGCD11HZ7aB5QDSToHhVvFWC/V1VuS6F4Aqeo4wqy76pOqp6D8Dn2+0ZMBYIWgwJJg0tACwIxmH8HWKjUg/LAzGQklBO1WFogo5AUIXFdGhkTIrwvg8WoRLbXgjGxdgIpO+6YInQgoDCdrXhCJbKO4wXL1wMC+gO0GeQDzAQSoQulKc9HgwbOAtFqNEbgcUbtGJ8XICABB5cA32DGsHbGYsqdfg8uDVbIaBig+7Ab0HrgtKQjyrlMEygOMZb10a4OhAQsuIdLpAfeDXK7VlgThfoE17Und1vAIiMGdRFKF6KjMfmil4ZRMpFzvy9vUJoZgyayZEbtMUPtMZvc2gvim0I/gam9NcUxA9uQhhWwz4MRMM0zDQxmCwfAP3wGyuixI/YiOADUL8YaW8Gi4gpJhbwr52FNS82OALG2kLisiKEn0XELO8ieIiCkQQKEVkGFh9YkVUGpye8rCvsEw8CG0UoPc9KICC8EuWDJeM1vJPimANiEiZzBBakGLXT9z5YHr/7Pi9Qd3JKTHDsiTAW0HYKj44EBUyDUmMiY2Bc3gvR69/o6f0UB8gRBg7N0IhVTpjBQghmqFhwnfhGGFI2oFJ8Q2tGAu1d8a1veg8LD6LP+4ZyZXBEBaw6rwh2wWMSZGBOXgiYkzCiL6PJkMBeUSIo2PgGb2bLAWFEN8+y4ngNsFqzbzAWfwNARMv4hkciAYBQfENfgm48wInkgLcH1ecxzJ0BM0fjZyh4IbJIVsiH8QUSJStkgxzgI29OKeIb4/rPFASmBjgMAQgmpC3cTfsVEAyIjnvkPSiPQXO5GOGjgIrCEuBCGgpQSKgIqIHAWSFK7e2BHRHFRADEWDB4nZpis8asEwvrfTZBuQfz4amCd3s/oiByZ21jEOZiImKxPOZTv1f3s3gEhHJ1HJjQECPch+ntezA/1hCaGBNZQe+t272QgoEhDMZPcIUsdcmnmDwtK2++sELoILQkmHjA+nsvQfSc+fEOUMswbLwFl1/3c0rEwLRxiaf3Lsz2XoooTCBkPCtou7CLp2SEKKI9NRQAzozCkQFzNHbvEKLxggwmPjOE8HW8Crr53fOiCgJIGMkQw0nI0NG3vY8hFDGgEQOFb8kXBUV3UQyPDq0Mnm6+cGfG5r89o3Vr6FtGAz+MgwIaL3owsLwI+XR+DUGnUDzPbkMQnZAVdMA3PAXk5NEZQcbyT1qDEH6CzyIIuVy5ZZYvt47RBINbp5EsqYvwiy0RK7h3bhnjKR2XCXxH433HMwTB1Tsxq9hRKMMaYwrLJmQgLIRBCECY2h9tLCy1+Du3SghYIExkXQDVzNeYKSjGYaSL8vFCwgaMdHmGxRN2WpdhnIs3ovwI21FfmMMtY2CHwhBKQuOd5tLeaoBGzwtDQpFSHopPydtFyKLhhffiRScpAfh5nhFqWzCaYT5FMlaXcRsfvrDKlNhFeeyvQc92FhIm9/M4bUUQkuGVcQp7CpehghlI9A6ljGYMiX86Wcv+C0rM47DQ9R9geKwjCGK8YlwZSOMXgpEDz/N8PKF/14pU2MprMnp9H58pC2Pkv8kh5fJ93psBite8DZqSldDqnATDwSNRjLZg/8cu0rmwc2HWNs3t6yrUQMizd+rTIh7hCXFNrzEI4Wl6cPM3vr2Y3XbHfrPOwaRdhFMyxDyTAE8LMx7HOHmgLkRgqc5FPC/Iep+LcBZqGwdA4gqlOkqt9zIMrP4ugik4YVjEKcYwHufCkmW2WNxFOONkUb8NEQgmvrQ+6fuEpfi734QsPNwepOr7nt8G5e4nrELLTSIIb60VdhHPSPGAKWffoiQ8zy7ieWXvOBfxvNH5fUaEVd9+w4wLQ7dnDvqeubeW7fvCPIrE+HZZxPPaDPBeDNqeTehvFKy1Y/f+7k3zHpS7/3spsBS4CnLl4VLgGxS4CnLF41LgKsiVgUuBz1HgepDP0e0+9UUocBXkizD6TvNzFLgK8jm63ae+CAWugnwRRt9pfo4CV0E+R7f71BehwG9SEIjOs3fS02+qu2cL/6ffPiLrU2+uX/L897ILMDDISM+ojO9xC9961/fO84lGoA/ncREffQvMInRx9zyN/aPn8XW3BbgPvGJ7W/ntaT4q5ecxAh99R1V+K+/ue/rt6dtPY/zoO7Bw29PKfaAqW3X/Ft++V45/jUcpiN6wIMcLvwA8g4HaNvGAheAIoN5BCiAggQUB2GB0umClwDH2LAdQFhNbrD/sT2dj9ywAoee9M5iLwQO1ARl29rX7wQYI+O4/gB0D5wBwSyjAFswPViolAWwDsASU26OWQRsALBcOAS/knz1vHNQd5CWsl/GAsoA8wHHtPhH3gVLU4dC9AJsAcmjdBV4CSgHUmHGixCA74Bw1wjN27/S+pTHIibnuueGgQTBM+JZAA/KhMdhN2CNjQA+wnW3qFtw/nJ37toF3Y/dOwD/vbN8GhYO5g3vafStgNSA829QOLAR/QHlScDSG3wKYTOYIPBAjDFoYNWPQAhfWDnasC1ocNAmUpEuTPcBO9Mg4MkB0AI/fm+9REJMncKDV0KOQrhgB+GUCGAgnVPd2iE/PgL173uQJCMIYDCwMGLn/72ATDKQUhAccHp4KEA9IDNoXkeB74GlYIIBEyknQvANTCQL8EsaDxgPPUSwKgAmIh7HAahDACIDQhM/3KJdufgBsvuuC8wqDRigB+mDKKAfwHkJBllJUIDr0QWxYIsBE2CtIVYhRNHBhnN+MkUCBlKMXPBMwHvi1ubgHOBHwkFLAofk3IwKcaC4dq4DG6ECg2x4Aoepb7vFvCgT7BusG+8bI4FVGDh6JIWA0KBf64TlFwEugRoA+vGtzk++it+iAgSK05swAMRTmYTzkpXM7gCXB+YPqG5e54ZUxR2OGD7KaUfVN4/KsueAT8CDlYKz8Da+iMdmC0zMnNKYkjBkjB+cH4EhZ4Lvg0YAzgWYZDzSHwyLTxlN/Y3OlhHgJwwdR/o8EHAIT2pGVYuFoVcRLiFhpTGuCUKCsMDBYE/RylgNqE3FM0N/tEyFgWVrvBE82WILTBCFy7fPgpZogQSc0YNsU1DMmTIhYj50g/D+FQBgCzNJSKHOhEIBolMTkMQYI0X4AQgQxjIH2hBiP97goE2YhnrkJeygMoCWhIFC+a648KSEjfODSPCMmmiMl5YmFNKwUGhuPPR6EjqBlJCiWvxmHEIKgMyo8AKQvISFEhJpVhuK1uY3lM7/QvDXEZoj8g4ZoTPl5FIrJiDBKhIrlJTwUAiAV8BGtjKdNXr5r3p7zbQbU/Ag9KD06RRsGlqJCgJtLBhbIkTxRsAwso+bdeXcewFwAFcmTfzKwIPSMKIXIwBpje5YysP7G0BpXNKZQFIPxYewysJDU5NmcQwaLNl7HH+wFucna0yobXVwsBysD7bkukhCwAusiWTlCLbzIRVISBDXZXKSYFEEI/LpI1mJh6L7vXZi+p06x3oSKNc9FituhRgn39qdleUyWwHQhkk1OG+pREgpiDo2dx8Nw7rmwzNj9RmBZyi5WEnPqfO930G8Ct6FeNCbsBL9LaMN7bT9jYQgk8oaPeKOhc97F85SE0bEnpLjcug7fWPhFA+MXg9hBQJ5HM17BvV1QuATPOFtfUnBejKdiYLoYCr8T6i6RATTzvlNoI+xmdAr1eB5Gg3ws6tv7fH+3fqOPMbTT0bcYIjSuI73fhEuUimIX6pFjyG7v2HDa/1vf1Gnf88YnRP+rp0X69y6Of8ki62nRSWt3f/LQ9tf+82mR9bTwe/rtlyyOQcMXrm0gTwvEb431e/72ROOnRMVH73p6/mmevNk23va+Jxp99J0nHjEae/bht+b7JCNPY/rexM9H33pKLDwlC76HN79yz2/KYv3iF94HLgV+JgpcBfmZuHnn8sMpcBXkh5P0vvBnosBVkJ+Jm3cuP5wCV0F+OEnvC38mClwF+Zm4eefywylwFeSHk/S+8GeiwFWQn4mbdy4/nAJXQX44Se8LfyYKXAX5mbh55/LDKXAqCGyTLoaLudJPFXhtsUywUHA1YO5dYBrwUmcXPIC9upx379NvwGaAhufxBMay2CqYHdgiCM0u4DuI3brR+x0GDLDPO7tAGgAHoUf3Am48u+/5DRhyoRqehetaOArEqJ7G231R21H4pYXloyFg6HaEfDpqwRg1r17ItrE+0Qwmyhj3goGCiQpL52/oAFS6NAMehPzdc+shmHV9X76CCQFC1v28bz3R7OlceBg+z+5+IRgpAMfFXsGr6YkM/dyl/SoQLdBoFxAkrBR8XxeoCTDoyh7Z9u2Tr347j6aAuwL43P06ehW/Wo+GjYHABYKDv4HWRUwDhOL1IGSsnrZQqxCtYO3g6EBysEG1zfdcQgk6rPM78B9QmKuu3pgRABG8msKB1kMFg7AjmIbD9jYQGGBBTCUocEdAd0Bneu+CrMN1+a7etwCBxgjRCwgHuGauhMEzQJYR0336z5p3IDiwcGOAbu24A/82PgYDuE8vXwA54EE0gS72HkqAZjBPIXMZFIBDGCbtOYEIAeqMF30oUns6wMP9hr717vUe/09Y611sLwkFQxM0c0HIUk4IWrT1PSBEtIQpMz9oXhB4yo4vULF4RlkYMuBIqG7/wIcZL2Ai9G9ntuA5YSYXASmBVwFHIaU7YoLgaT8KoU0pfA8dgTh9zxjxzf8bD0Gv6XZN0YEazR/a2DP4jhaQw8YBcwWQqgewFq8pDgAlyDrFDEAK1cwA40c9mI0VvaDG0c8eHP+GuP49QuNh1t/LCYsrBaA8bZLBGJudwM1r0OxFFMsH/GYyGOK/CQBhNkj3GJDvURDfYglMFpKSIlG2GELQeIPOjPBvqN+6vBsjhpg84WRJXRhi8qx1aNeaYCMupDHBxhCW1vcoA6GB5oUu9k7ExQAoWUIDdUuAIW5jCKECyydALoxhtaFHwcpdGOJ9vFmNkjGEle6sEEKDjry3DUf+7nuQsODmeANlDK7eMQnemcGiNJ3zkcHCNx7fhi3PZbDMi6cjBPVhtjeCYKZUxg297CwR48xg+TeDAH5PmM2VLEAx+14GC+3xxtaADBYvAH3NYwRf9x1KiIb4neyZF5nwTMYA6hoN7Q/BQxeFQyNjwGOKBtlr7OQUL72XQTNHkQBvaysB2YPe9R38I2u+xwAwThDVL4NFYLl0FvwMjTD0DEWefiP44N+LzKUkhG6bNtssROAWvsyLGOzuXsNwwr2hkbE+fZsAnaEIJQGp3q3CrDwY/YYdvsEjLmybxyQs9gp0sYgs7p545R77KLaBNVr69jmepzCIEnDpG76xpuD6u7uPB6VwG/ISCP9syIuGPCkF7uLVhQnnSVlPIcYTbcmEOTMoXRSEYdiQFxwerwlWF49BoJevQmD3Lsze/U88fBoPOqLt0uypYTYFwusNees4vyEvg+D3DJyxMJiex5vXdRfpw9X7n5cCJwWuglyZuBT4BgWuglzxuBS4CnJl4FLgcxS4HuRzdLtPfREKXAX5Ioy+0/wcBa6CfI5u96kvQoGrIF+E0Xean6PAVZDP0e0+9UUocBXkizD6TvNzFLgK8jm63ae+CAWugnwRRt9pfo4CV0E+R7f71BehwP8Dj6JaWsFG0JkAAAAASUVORK5CYII="/>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pic>
        <p:nvPicPr>
          <p:cNvPr id="1372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190750" y="533400"/>
            <a:ext cx="78105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5303913" y="39304"/>
            <a:ext cx="16561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golven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p:txBody>
      </p:sp>
      <p:sp>
        <p:nvSpPr>
          <p:cNvPr id="7" name="Rechthoek 6">
            <a:extLst>
              <a:ext uri="{FF2B5EF4-FFF2-40B4-BE49-F238E27FC236}">
                <a16:creationId xmlns:a16="http://schemas.microsoft.com/office/drawing/2014/main" id="{5ADE996A-0DB3-4CA4-9CB9-8EA541589C4E}"/>
              </a:ext>
            </a:extLst>
          </p:cNvPr>
          <p:cNvSpPr/>
          <p:nvPr/>
        </p:nvSpPr>
        <p:spPr>
          <a:xfrm>
            <a:off x="11180818" y="84161"/>
            <a:ext cx="899592" cy="45715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ndara"/>
                <a:ea typeface="+mn-ea"/>
                <a:cs typeface="+mn-cs"/>
              </a:rPr>
              <a:t>Pulsar </a:t>
            </a:r>
            <a:br>
              <a:rPr kumimoji="0" lang="nl-NL" sz="1400" b="0" i="0" u="none" strike="noStrike" kern="1200" cap="none" spc="0" normalizeH="0" baseline="0" noProof="0" dirty="0">
                <a:ln>
                  <a:noFill/>
                </a:ln>
                <a:solidFill>
                  <a:prstClr val="white"/>
                </a:solidFill>
                <a:effectLst/>
                <a:uLnTx/>
                <a:uFillTx/>
                <a:latin typeface="Candara"/>
                <a:ea typeface="+mn-ea"/>
                <a:cs typeface="+mn-cs"/>
              </a:rPr>
            </a:br>
            <a:r>
              <a:rPr kumimoji="0" lang="nl-NL" sz="1400" b="0" i="0" u="none" strike="noStrike" kern="1200" cap="none" spc="0" normalizeH="0" baseline="0" noProof="0" dirty="0">
                <a:ln>
                  <a:noFill/>
                </a:ln>
                <a:solidFill>
                  <a:prstClr val="white"/>
                </a:solidFill>
                <a:effectLst/>
                <a:uLnTx/>
                <a:uFillTx/>
                <a:latin typeface="Candara"/>
                <a:ea typeface="+mn-ea"/>
                <a:cs typeface="+mn-cs"/>
              </a:rPr>
              <a:t>29, 30, 31</a:t>
            </a:r>
          </a:p>
        </p:txBody>
      </p:sp>
    </p:spTree>
    <p:extLst>
      <p:ext uri="{BB962C8B-B14F-4D97-AF65-F5344CB8AC3E}">
        <p14:creationId xmlns:p14="http://schemas.microsoft.com/office/powerpoint/2010/main" val="2902559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10A7F25-3649-4323-97C8-524EA95B33D0}"/>
              </a:ext>
            </a:extLst>
          </p:cNvPr>
          <p:cNvSpPr>
            <a:spLocks noGrp="1"/>
          </p:cNvSpPr>
          <p:nvPr>
            <p:ph idx="1"/>
          </p:nvPr>
        </p:nvSpPr>
        <p:spPr>
          <a:xfrm>
            <a:off x="2200654" y="3212976"/>
            <a:ext cx="10200459" cy="3218464"/>
          </a:xfrm>
        </p:spPr>
        <p:txBody>
          <a:bodyPr>
            <a:normAutofit/>
          </a:bodyPr>
          <a:lstStyle/>
          <a:p>
            <a:pPr marL="514350" indent="-514350">
              <a:buFont typeface="+mj-lt"/>
              <a:buAutoNum type="alphaUcPeriod"/>
            </a:pPr>
            <a:r>
              <a:rPr lang="nl-NL" sz="2800" dirty="0"/>
              <a:t>A</a:t>
            </a:r>
          </a:p>
          <a:p>
            <a:pPr marL="514350" indent="-514350">
              <a:buFont typeface="+mj-lt"/>
              <a:buAutoNum type="alphaUcPeriod"/>
            </a:pPr>
            <a:r>
              <a:rPr lang="nl-NL" sz="2800" dirty="0"/>
              <a:t>B</a:t>
            </a:r>
          </a:p>
          <a:p>
            <a:pPr marL="514350" indent="-514350">
              <a:buFont typeface="+mj-lt"/>
              <a:buAutoNum type="alphaUcPeriod"/>
            </a:pPr>
            <a:r>
              <a:rPr lang="nl-NL" sz="2800" dirty="0"/>
              <a:t>Beiden zijn even snel, </a:t>
            </a:r>
            <a:r>
              <a:rPr lang="nl-NL" sz="2800" dirty="0" err="1"/>
              <a:t>quantum</a:t>
            </a:r>
            <a:r>
              <a:rPr lang="nl-NL" sz="2800" dirty="0"/>
              <a:t>-deeltjes bewegen altijd met lichtsnelheid.</a:t>
            </a:r>
          </a:p>
          <a:p>
            <a:pPr marL="514350" indent="-514350">
              <a:buFont typeface="+mj-lt"/>
              <a:buAutoNum type="alphaUcPeriod"/>
            </a:pPr>
            <a:r>
              <a:rPr lang="nl-NL" sz="2800" dirty="0"/>
              <a:t>Je hebt niet genoeg gegevens om dit te bepalen.</a:t>
            </a:r>
          </a:p>
        </p:txBody>
      </p:sp>
      <p:sp>
        <p:nvSpPr>
          <p:cNvPr id="2" name="Titel 1">
            <a:extLst>
              <a:ext uri="{FF2B5EF4-FFF2-40B4-BE49-F238E27FC236}">
                <a16:creationId xmlns:a16="http://schemas.microsoft.com/office/drawing/2014/main" id="{A3CB8C75-80D4-4DA3-9103-6194941C62FC}"/>
              </a:ext>
            </a:extLst>
          </p:cNvPr>
          <p:cNvSpPr>
            <a:spLocks noGrp="1"/>
          </p:cNvSpPr>
          <p:nvPr>
            <p:ph type="title"/>
          </p:nvPr>
        </p:nvSpPr>
        <p:spPr>
          <a:xfrm>
            <a:off x="2204602" y="1772816"/>
            <a:ext cx="9649072" cy="1143000"/>
          </a:xfrm>
        </p:spPr>
        <p:txBody>
          <a:bodyPr>
            <a:noAutofit/>
          </a:bodyPr>
          <a:lstStyle/>
          <a:p>
            <a:pPr algn="l"/>
            <a:r>
              <a:rPr lang="nl-NL" sz="2400" dirty="0"/>
              <a:t>Twee </a:t>
            </a:r>
            <a:r>
              <a:rPr lang="nl-NL" sz="2400" dirty="0" err="1"/>
              <a:t>quantum</a:t>
            </a:r>
            <a:r>
              <a:rPr lang="nl-NL" sz="2400" dirty="0"/>
              <a:t>-deeltjes (A en B) bewegen door het heelal. </a:t>
            </a:r>
            <a:br>
              <a:rPr lang="nl-NL" sz="2400" dirty="0"/>
            </a:br>
            <a:r>
              <a:rPr lang="nl-NL" sz="2400" dirty="0"/>
              <a:t>De de-</a:t>
            </a:r>
            <a:r>
              <a:rPr lang="nl-NL" sz="2400" dirty="0" err="1"/>
              <a:t>Broglie</a:t>
            </a:r>
            <a:r>
              <a:rPr lang="nl-NL" sz="2400" dirty="0"/>
              <a:t>-golflengte van deeltje A is kleiner dan die van deeltje B.</a:t>
            </a:r>
            <a:br>
              <a:rPr lang="nl-NL" sz="2400" dirty="0"/>
            </a:br>
            <a:r>
              <a:rPr lang="nl-NL" sz="2600" b="1" dirty="0"/>
              <a:t>Welk deeltje heeft de grotere snelheid? </a:t>
            </a:r>
            <a:endParaRPr lang="nl-NL" sz="2600" b="1" dirty="0">
              <a:solidFill>
                <a:srgbClr val="FF0000"/>
              </a:solidFill>
            </a:endParaRPr>
          </a:p>
        </p:txBody>
      </p:sp>
      <p:sp>
        <p:nvSpPr>
          <p:cNvPr id="4" name="Titel 1">
            <a:extLst>
              <a:ext uri="{FF2B5EF4-FFF2-40B4-BE49-F238E27FC236}">
                <a16:creationId xmlns:a16="http://schemas.microsoft.com/office/drawing/2014/main" id="{2C3DB5E2-9FCD-4080-AEC6-3D266000B163}"/>
              </a:ext>
            </a:extLst>
          </p:cNvPr>
          <p:cNvSpPr txBox="1">
            <a:spLocks/>
          </p:cNvSpPr>
          <p:nvPr/>
        </p:nvSpPr>
        <p:spPr>
          <a:xfrm>
            <a:off x="2207568" y="836712"/>
            <a:ext cx="9144000" cy="8254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NL" sz="2800" b="1" dirty="0">
                <a:solidFill>
                  <a:prstClr val="black"/>
                </a:solidFill>
              </a:rPr>
              <a:t>De </a:t>
            </a:r>
            <a:r>
              <a:rPr lang="nl-NL" sz="2800" b="1" dirty="0" err="1">
                <a:solidFill>
                  <a:prstClr val="black"/>
                </a:solidFill>
              </a:rPr>
              <a:t>Broglie</a:t>
            </a:r>
            <a:r>
              <a:rPr lang="nl-NL" sz="2800" b="1" dirty="0">
                <a:solidFill>
                  <a:prstClr val="black"/>
                </a:solidFill>
              </a:rPr>
              <a:t> golflengte </a:t>
            </a:r>
            <a:r>
              <a:rPr lang="nl-NL" sz="2000" dirty="0">
                <a:solidFill>
                  <a:schemeClr val="bg2">
                    <a:lumMod val="75000"/>
                  </a:schemeClr>
                </a:solidFill>
              </a:rPr>
              <a:t>(vraag 3 en 4)</a:t>
            </a:r>
          </a:p>
        </p:txBody>
      </p:sp>
      <p:sp>
        <p:nvSpPr>
          <p:cNvPr id="7" name="Titel 1"/>
          <p:cNvSpPr txBox="1">
            <a:spLocks/>
          </p:cNvSpPr>
          <p:nvPr/>
        </p:nvSpPr>
        <p:spPr>
          <a:xfrm>
            <a:off x="2855640" y="0"/>
            <a:ext cx="93363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7899B2"/>
                </a:solidFill>
              </a:rPr>
              <a:t>Q4 </a:t>
            </a:r>
            <a:r>
              <a:rPr lang="nl-NL" sz="2400" dirty="0">
                <a:solidFill>
                  <a:srgbClr val="7899B2"/>
                </a:solidFill>
              </a:rPr>
              <a:t>Elektron </a:t>
            </a:r>
            <a:r>
              <a:rPr lang="en-GB" sz="1600" dirty="0">
                <a:solidFill>
                  <a:srgbClr val="FF0000"/>
                </a:solidFill>
              </a:rPr>
              <a:t>(SOC-37326052)</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8926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8FFB7D5-79CA-4173-9DC0-FC157DE98E48}"/>
              </a:ext>
            </a:extLst>
          </p:cNvPr>
          <p:cNvSpPr>
            <a:spLocks noGrp="1"/>
          </p:cNvSpPr>
          <p:nvPr>
            <p:ph idx="1"/>
          </p:nvPr>
        </p:nvSpPr>
        <p:spPr>
          <a:xfrm>
            <a:off x="1991541" y="2677274"/>
            <a:ext cx="10200459" cy="4781128"/>
          </a:xfrm>
        </p:spPr>
        <p:txBody>
          <a:bodyPr>
            <a:normAutofit/>
          </a:bodyPr>
          <a:lstStyle/>
          <a:p>
            <a:pPr marL="514350" indent="-514350">
              <a:buFont typeface="+mj-lt"/>
              <a:buAutoNum type="alphaUcPeriod"/>
            </a:pPr>
            <a:r>
              <a:rPr lang="nl-NL" sz="2400" dirty="0"/>
              <a:t>In principe kan de meetonzekerheid willekeurig klein gemaakt worden, als je maar een perfecte opstelling hebt en de beste meetinstrumenten gebruikt.</a:t>
            </a:r>
          </a:p>
          <a:p>
            <a:pPr marL="514350" indent="-514350">
              <a:buFont typeface="+mj-lt"/>
              <a:buAutoNum type="alphaUcPeriod"/>
            </a:pPr>
            <a:r>
              <a:rPr lang="nl-NL" sz="2400" dirty="0"/>
              <a:t>Een voetbal kan altijd tegelijk een precieze plaats en een precieze snelheid hebben.</a:t>
            </a:r>
          </a:p>
          <a:p>
            <a:pPr marL="514350" indent="-514350">
              <a:buFont typeface="+mj-lt"/>
              <a:buAutoNum type="alphaUcPeriod"/>
            </a:pPr>
            <a:r>
              <a:rPr lang="nl-NL" sz="2400" dirty="0"/>
              <a:t>Omdat de onbepaaldheidsrelatie wel van toepassing is op een voetbal, maar de onzekerheid te klein is om waar te nemen.</a:t>
            </a:r>
          </a:p>
          <a:p>
            <a:pPr marL="514350" indent="-514350">
              <a:buFont typeface="+mj-lt"/>
              <a:buAutoNum type="alphaUcPeriod"/>
            </a:pPr>
            <a:r>
              <a:rPr lang="nl-NL" sz="2400" dirty="0"/>
              <a:t>Omdat voor een voetbal de wetten van Newton gelden, waarin de onbepaaldheidsrelatie niet voorkomt.</a:t>
            </a:r>
          </a:p>
        </p:txBody>
      </p:sp>
      <p:sp>
        <p:nvSpPr>
          <p:cNvPr id="2" name="Titel 1">
            <a:extLst>
              <a:ext uri="{FF2B5EF4-FFF2-40B4-BE49-F238E27FC236}">
                <a16:creationId xmlns:a16="http://schemas.microsoft.com/office/drawing/2014/main" id="{806B03EA-7502-45AF-A05B-FF3F4623382D}"/>
              </a:ext>
            </a:extLst>
          </p:cNvPr>
          <p:cNvSpPr>
            <a:spLocks noGrp="1"/>
          </p:cNvSpPr>
          <p:nvPr>
            <p:ph type="title"/>
          </p:nvPr>
        </p:nvSpPr>
        <p:spPr>
          <a:xfrm>
            <a:off x="1991538" y="1302700"/>
            <a:ext cx="10200462" cy="1143000"/>
          </a:xfrm>
        </p:spPr>
        <p:txBody>
          <a:bodyPr>
            <a:noAutofit/>
          </a:bodyPr>
          <a:lstStyle/>
          <a:p>
            <a:pPr algn="l"/>
            <a:br>
              <a:rPr lang="nl-NL" sz="2400" dirty="0"/>
            </a:br>
            <a:r>
              <a:rPr lang="nl-NL" sz="2400" dirty="0"/>
              <a:t>Heisenbergs onbepaaldheidsrelatie wordt meestal toegepast op elektronen of protonen. </a:t>
            </a:r>
            <a:br>
              <a:rPr lang="nl-NL" sz="2400" dirty="0"/>
            </a:br>
            <a:r>
              <a:rPr lang="nl-NL" sz="2400" dirty="0"/>
              <a:t>Waarom wordt de relatie nooit gebruikt bij een voetbal?</a:t>
            </a:r>
            <a:br>
              <a:rPr lang="nl-NL" sz="2400" dirty="0"/>
            </a:br>
            <a:endParaRPr lang="nl-NL" sz="1600" dirty="0">
              <a:solidFill>
                <a:srgbClr val="FF000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1"/>
          <p:cNvSpPr txBox="1">
            <a:spLocks/>
          </p:cNvSpPr>
          <p:nvPr/>
        </p:nvSpPr>
        <p:spPr>
          <a:xfrm>
            <a:off x="3566840" y="-38201"/>
            <a:ext cx="93363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7899B2"/>
                </a:solidFill>
                <a:effectLst/>
                <a:uLnTx/>
                <a:uFillTx/>
                <a:latin typeface="Candara"/>
                <a:ea typeface="+mj-ea"/>
                <a:cs typeface="+mj-cs"/>
              </a:rPr>
              <a:t>Q9 </a:t>
            </a:r>
            <a:r>
              <a:rPr kumimoji="0" lang="en-GB" sz="2400" b="0" i="0" u="none" strike="noStrike" kern="1200" cap="none" spc="0" normalizeH="0" baseline="0" noProof="0" dirty="0" err="1">
                <a:ln>
                  <a:noFill/>
                </a:ln>
                <a:solidFill>
                  <a:srgbClr val="7899B2"/>
                </a:solidFill>
                <a:effectLst/>
                <a:uLnTx/>
                <a:uFillTx/>
                <a:latin typeface="Candara"/>
                <a:ea typeface="+mj-ea"/>
                <a:cs typeface="+mj-cs"/>
              </a:rPr>
              <a:t>Onbepaaldheid</a:t>
            </a:r>
            <a:r>
              <a:rPr kumimoji="0" lang="en-GB" sz="2400" b="0" i="0" u="none" strike="noStrike" kern="1200" cap="none" spc="0" normalizeH="0" baseline="0" noProof="0" dirty="0">
                <a:ln>
                  <a:noFill/>
                </a:ln>
                <a:solidFill>
                  <a:srgbClr val="7899B2"/>
                </a:solidFill>
                <a:effectLst/>
                <a:uLnTx/>
                <a:uFillTx/>
                <a:latin typeface="Candara"/>
                <a:ea typeface="+mj-ea"/>
                <a:cs typeface="+mj-cs"/>
              </a:rPr>
              <a:t> (</a:t>
            </a:r>
            <a:r>
              <a:rPr kumimoji="0" lang="en-GB" sz="2400" b="0" i="0" u="none" strike="noStrike" kern="1200" cap="none" spc="0" normalizeH="0" baseline="0" noProof="0" dirty="0" err="1">
                <a:ln>
                  <a:noFill/>
                </a:ln>
                <a:solidFill>
                  <a:srgbClr val="7899B2"/>
                </a:solidFill>
                <a:effectLst/>
                <a:uLnTx/>
                <a:uFillTx/>
                <a:latin typeface="Candara"/>
                <a:ea typeface="+mj-ea"/>
                <a:cs typeface="+mj-cs"/>
              </a:rPr>
              <a:t>vraag</a:t>
            </a:r>
            <a:r>
              <a:rPr kumimoji="0" lang="en-GB" sz="2400" b="0" i="0" u="none" strike="noStrike" kern="1200" cap="none" spc="0" normalizeH="0" baseline="0" noProof="0" dirty="0">
                <a:ln>
                  <a:noFill/>
                </a:ln>
                <a:solidFill>
                  <a:srgbClr val="7899B2"/>
                </a:solidFill>
                <a:effectLst/>
                <a:uLnTx/>
                <a:uFillTx/>
                <a:latin typeface="Candara"/>
                <a:ea typeface="+mj-ea"/>
                <a:cs typeface="+mj-cs"/>
              </a:rPr>
              <a:t> 1 </a:t>
            </a:r>
            <a:r>
              <a:rPr kumimoji="0" lang="en-GB" sz="2400" b="0" i="0" u="none" strike="noStrike" kern="1200" cap="none" spc="0" normalizeH="0" baseline="0" noProof="0" dirty="0" err="1">
                <a:ln>
                  <a:noFill/>
                </a:ln>
                <a:solidFill>
                  <a:srgbClr val="7899B2"/>
                </a:solidFill>
                <a:effectLst/>
                <a:uLnTx/>
                <a:uFillTx/>
                <a:latin typeface="Candara"/>
                <a:ea typeface="+mj-ea"/>
                <a:cs typeface="+mj-cs"/>
              </a:rPr>
              <a:t>en</a:t>
            </a:r>
            <a:r>
              <a:rPr kumimoji="0" lang="en-GB" sz="2400" b="0" i="0" u="none" strike="noStrike" kern="1200" cap="none" spc="0" normalizeH="0" baseline="0" noProof="0" dirty="0">
                <a:ln>
                  <a:noFill/>
                </a:ln>
                <a:solidFill>
                  <a:srgbClr val="7899B2"/>
                </a:solidFill>
                <a:effectLst/>
                <a:uLnTx/>
                <a:uFillTx/>
                <a:latin typeface="Candara"/>
                <a:ea typeface="+mj-ea"/>
                <a:cs typeface="+mj-cs"/>
              </a:rPr>
              <a:t> 2)  </a:t>
            </a:r>
            <a:r>
              <a:rPr kumimoji="0" lang="en-GB" sz="1600" b="0" i="0" u="none" strike="noStrike" kern="1200" cap="none" spc="0" normalizeH="0" baseline="0" noProof="0" dirty="0">
                <a:ln>
                  <a:noFill/>
                </a:ln>
                <a:solidFill>
                  <a:srgbClr val="FF0000"/>
                </a:solidFill>
                <a:effectLst/>
                <a:uLnTx/>
                <a:uFillTx/>
                <a:latin typeface="Candara"/>
                <a:ea typeface="+mj-ea"/>
                <a:cs typeface="+mj-cs"/>
              </a:rPr>
              <a:t>(SOC-37327801)</a:t>
            </a:r>
          </a:p>
        </p:txBody>
      </p:sp>
    </p:spTree>
    <p:extLst>
      <p:ext uri="{BB962C8B-B14F-4D97-AF65-F5344CB8AC3E}">
        <p14:creationId xmlns:p14="http://schemas.microsoft.com/office/powerpoint/2010/main" val="31763098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82800" y="1567659"/>
            <a:ext cx="3940629" cy="4781128"/>
          </a:xfrm>
        </p:spPr>
        <p:txBody>
          <a:bodyPr>
            <a:normAutofit fontScale="85000" lnSpcReduction="20000"/>
          </a:bodyPr>
          <a:lstStyle/>
          <a:p>
            <a:pPr marL="0" indent="0">
              <a:buNone/>
            </a:pPr>
            <a:r>
              <a:rPr lang="en-GB" dirty="0"/>
              <a:t>Louis de Broglie’s formula, l = h/mv, discovered in 1923 and confirmed by experiments with electron beams, says that different wavelengths correspond to different velocities. Thus, a wave packet has not only a range </a:t>
            </a:r>
            <a:r>
              <a:rPr lang="en-GB" dirty="0" err="1"/>
              <a:t>Dx</a:t>
            </a:r>
            <a:r>
              <a:rPr lang="en-GB" dirty="0"/>
              <a:t> of possible locations as shown in Fig. 3, but also a range </a:t>
            </a:r>
            <a:r>
              <a:rPr lang="en-GB" dirty="0" err="1"/>
              <a:t>Dv</a:t>
            </a:r>
            <a:r>
              <a:rPr lang="en-GB" dirty="0"/>
              <a:t> of possible velocities. </a:t>
            </a:r>
          </a:p>
        </p:txBody>
      </p:sp>
      <p:sp>
        <p:nvSpPr>
          <p:cNvPr id="4" name="Rectangle 2"/>
          <p:cNvSpPr txBox="1">
            <a:spLocks noChangeArrowheads="1"/>
          </p:cNvSpPr>
          <p:nvPr/>
        </p:nvSpPr>
        <p:spPr>
          <a:xfrm>
            <a:off x="1991538" y="289119"/>
            <a:ext cx="1020046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ndara"/>
                <a:ea typeface="+mj-ea"/>
                <a:cs typeface="+mj-cs"/>
              </a:rPr>
              <a:t>Heisenberg </a:t>
            </a:r>
            <a:r>
              <a:rPr kumimoji="0" lang="en-US" sz="4000" b="0" i="0" u="none" strike="noStrike" kern="1200" cap="none" spc="0" normalizeH="0" baseline="0" noProof="0" dirty="0" err="1">
                <a:ln>
                  <a:noFill/>
                </a:ln>
                <a:solidFill>
                  <a:prstClr val="black"/>
                </a:solidFill>
                <a:effectLst/>
                <a:uLnTx/>
                <a:uFillTx/>
                <a:latin typeface="Candara"/>
                <a:ea typeface="+mj-ea"/>
                <a:cs typeface="+mj-cs"/>
              </a:rPr>
              <a:t>Onbepaaldheidsprincipe</a:t>
            </a:r>
            <a:endParaRPr kumimoji="0" lang="en-US" sz="4000" b="0" i="0" u="none" strike="noStrike" kern="1200" cap="none" spc="0" normalizeH="0" baseline="0" noProof="0" dirty="0">
              <a:ln>
                <a:noFill/>
              </a:ln>
              <a:solidFill>
                <a:prstClr val="black"/>
              </a:solidFill>
              <a:effectLst/>
              <a:uLnTx/>
              <a:uFillTx/>
              <a:latin typeface="Candara"/>
              <a:ea typeface="+mj-ea"/>
              <a:cs typeface="+mj-cs"/>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5144" y="1432119"/>
            <a:ext cx="5181600"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48741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991538" y="289119"/>
            <a:ext cx="1020046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ndara"/>
                <a:ea typeface="+mj-ea"/>
                <a:cs typeface="+mj-cs"/>
              </a:rPr>
              <a:t>Heisenberg </a:t>
            </a:r>
            <a:r>
              <a:rPr kumimoji="0" lang="en-US" sz="4000" b="0" i="0" u="none" strike="noStrike" kern="1200" cap="none" spc="0" normalizeH="0" baseline="0" noProof="0" dirty="0" err="1">
                <a:ln>
                  <a:noFill/>
                </a:ln>
                <a:solidFill>
                  <a:prstClr val="black"/>
                </a:solidFill>
                <a:effectLst/>
                <a:uLnTx/>
                <a:uFillTx/>
                <a:latin typeface="Candara"/>
                <a:ea typeface="+mj-ea"/>
                <a:cs typeface="+mj-cs"/>
              </a:rPr>
              <a:t>Onbepaaldheidsprincipe</a:t>
            </a:r>
            <a:endParaRPr kumimoji="0" lang="en-US" sz="4000" b="0" i="0" u="none" strike="noStrike" kern="1200" cap="none" spc="0" normalizeH="0" baseline="0" noProof="0" dirty="0">
              <a:ln>
                <a:noFill/>
              </a:ln>
              <a:solidFill>
                <a:prstClr val="black"/>
              </a:solidFill>
              <a:effectLst/>
              <a:uLnTx/>
              <a:uFillTx/>
              <a:latin typeface="Candara"/>
              <a:ea typeface="+mj-ea"/>
              <a:cs typeface="+mj-cs"/>
            </a:endParaRPr>
          </a:p>
        </p:txBody>
      </p:sp>
      <p:pic>
        <p:nvPicPr>
          <p:cNvPr id="6" name="Picture 1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2880"/>
          <a:stretch/>
        </p:blipFill>
        <p:spPr bwMode="auto">
          <a:xfrm>
            <a:off x="7772894" y="1349809"/>
            <a:ext cx="1951067" cy="71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365829" y="1538514"/>
            <a:ext cx="51136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ndara"/>
                <a:ea typeface="+mn-ea"/>
                <a:cs typeface="+mn-cs"/>
              </a:rPr>
              <a:t>Voor</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niet</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relativistische</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deeltjes</a:t>
            </a:r>
            <a:r>
              <a:rPr kumimoji="0" lang="en-GB" sz="1800" b="0" i="0" u="none" strike="noStrike" kern="1200" cap="none" spc="0" normalizeH="0" baseline="0" noProof="0" dirty="0">
                <a:ln>
                  <a:noFill/>
                </a:ln>
                <a:solidFill>
                  <a:prstClr val="black"/>
                </a:solidFill>
                <a:effectLst/>
                <a:uLnTx/>
                <a:uFillTx/>
                <a:latin typeface="Candara"/>
                <a:ea typeface="+mn-ea"/>
                <a:cs typeface="+mn-cs"/>
              </a:rPr>
              <a:t> met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massa</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wordt</a:t>
            </a:r>
            <a:endParaRPr kumimoji="0" lang="en-GB" sz="1800" b="0" i="0" u="none" strike="noStrike" kern="1200" cap="none" spc="0" normalizeH="0" baseline="0" noProof="0" dirty="0">
              <a:ln>
                <a:noFill/>
              </a:ln>
              <a:solidFill>
                <a:prstClr val="black"/>
              </a:solidFill>
              <a:effectLst/>
              <a:uLnTx/>
              <a:uFillTx/>
              <a:latin typeface="Candara"/>
              <a:ea typeface="+mn-ea"/>
              <a:cs typeface="+mn-cs"/>
            </a:endParaRPr>
          </a:p>
        </p:txBody>
      </p:sp>
      <mc:AlternateContent xmlns:mc="http://schemas.openxmlformats.org/markup-compatibility/2006" xmlns:a14="http://schemas.microsoft.com/office/drawing/2010/main">
        <mc:Choice Requires="a14">
          <p:sp>
            <p:nvSpPr>
              <p:cNvPr id="7" name="TextBox 6"/>
              <p:cNvSpPr txBox="1"/>
              <p:nvPr/>
            </p:nvSpPr>
            <p:spPr>
              <a:xfrm>
                <a:off x="2627084" y="2945586"/>
                <a:ext cx="3516525" cy="12611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4000" b="0" i="1" u="none" strike="noStrike" kern="1200" cap="none" spc="0" normalizeH="0" baseline="0" noProof="0" smtClean="0">
                          <a:ln>
                            <a:noFill/>
                          </a:ln>
                          <a:solidFill>
                            <a:prstClr val="black"/>
                          </a:solidFill>
                          <a:effectLst/>
                          <a:uLnTx/>
                          <a:uFillTx/>
                          <a:latin typeface="Cambria Math"/>
                          <a:ea typeface="Cambria Math"/>
                          <a:cs typeface="+mn-cs"/>
                        </a:rPr>
                        <m:t>∆</m:t>
                      </m:r>
                      <m:r>
                        <a:rPr kumimoji="0" lang="en-US" sz="4000" b="0" i="1" u="none" strike="noStrike" kern="1200" cap="none" spc="0" normalizeH="0" baseline="0" noProof="0" smtClean="0">
                          <a:ln>
                            <a:noFill/>
                          </a:ln>
                          <a:solidFill>
                            <a:prstClr val="black"/>
                          </a:solidFill>
                          <a:effectLst/>
                          <a:uLnTx/>
                          <a:uFillTx/>
                          <a:latin typeface="Cambria Math"/>
                          <a:ea typeface="Cambria Math"/>
                          <a:cs typeface="+mn-cs"/>
                        </a:rPr>
                        <m:t>𝑥</m:t>
                      </m:r>
                      <m:r>
                        <a:rPr kumimoji="0" lang="en-US" sz="4000" b="0" i="1" u="none" strike="noStrike" kern="1200" cap="none" spc="0" normalizeH="0" baseline="0" noProof="0" smtClean="0">
                          <a:ln>
                            <a:noFill/>
                          </a:ln>
                          <a:solidFill>
                            <a:prstClr val="black"/>
                          </a:solidFill>
                          <a:effectLst/>
                          <a:uLnTx/>
                          <a:uFillTx/>
                          <a:latin typeface="Cambria Math"/>
                          <a:ea typeface="Cambria Math"/>
                          <a:cs typeface="+mn-cs"/>
                        </a:rPr>
                        <m:t>∆</m:t>
                      </m:r>
                      <m:r>
                        <a:rPr kumimoji="0" lang="en-US" sz="4000" b="0" i="1" u="none" strike="noStrike" kern="1200" cap="none" spc="0" normalizeH="0" baseline="0" noProof="0" smtClean="0">
                          <a:ln>
                            <a:noFill/>
                          </a:ln>
                          <a:solidFill>
                            <a:prstClr val="black"/>
                          </a:solidFill>
                          <a:effectLst/>
                          <a:uLnTx/>
                          <a:uFillTx/>
                          <a:latin typeface="Cambria Math"/>
                          <a:ea typeface="Cambria Math"/>
                          <a:cs typeface="+mn-cs"/>
                        </a:rPr>
                        <m:t>𝑣</m:t>
                      </m:r>
                      <m:r>
                        <a:rPr kumimoji="0" lang="en-US" sz="4000" b="0" i="1" u="none" strike="noStrike" kern="1200" cap="none" spc="0" normalizeH="0" baseline="0" noProof="0" smtClean="0">
                          <a:ln>
                            <a:noFill/>
                          </a:ln>
                          <a:solidFill>
                            <a:prstClr val="black"/>
                          </a:solidFill>
                          <a:effectLst/>
                          <a:uLnTx/>
                          <a:uFillTx/>
                          <a:latin typeface="Cambria Math"/>
                          <a:ea typeface="Cambria Math"/>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a:cs typeface="+mn-cs"/>
                            </a:rPr>
                          </m:ctrlPr>
                        </m:fPr>
                        <m:num>
                          <m:r>
                            <a:rPr kumimoji="0" lang="en-US" sz="4000" b="0" i="1" u="none" strike="noStrike" kern="1200" cap="none" spc="0" normalizeH="0" baseline="0" noProof="0" smtClean="0">
                              <a:ln>
                                <a:noFill/>
                              </a:ln>
                              <a:solidFill>
                                <a:prstClr val="black"/>
                              </a:solidFill>
                              <a:effectLst/>
                              <a:uLnTx/>
                              <a:uFillTx/>
                              <a:latin typeface="Cambria Math"/>
                              <a:ea typeface="Cambria Math"/>
                              <a:cs typeface="+mn-cs"/>
                            </a:rPr>
                            <m:t>h</m:t>
                          </m:r>
                        </m:num>
                        <m:den>
                          <m:r>
                            <a:rPr kumimoji="0" lang="en-US" sz="4000" b="0" i="1" u="none" strike="noStrike" kern="1200" cap="none" spc="0" normalizeH="0" baseline="0" noProof="0" smtClean="0">
                              <a:ln>
                                <a:noFill/>
                              </a:ln>
                              <a:solidFill>
                                <a:prstClr val="black"/>
                              </a:solidFill>
                              <a:effectLst/>
                              <a:uLnTx/>
                              <a:uFillTx/>
                              <a:latin typeface="Cambria Math"/>
                              <a:ea typeface="Cambria Math"/>
                              <a:cs typeface="+mn-cs"/>
                            </a:rPr>
                            <m:t>4</m:t>
                          </m:r>
                          <m:r>
                            <a:rPr kumimoji="0" lang="en-US" sz="4000" b="0" i="1" u="none" strike="noStrike" kern="1200" cap="none" spc="0" normalizeH="0" baseline="0" noProof="0" smtClean="0">
                              <a:ln>
                                <a:noFill/>
                              </a:ln>
                              <a:solidFill>
                                <a:prstClr val="black"/>
                              </a:solidFill>
                              <a:effectLst/>
                              <a:uLnTx/>
                              <a:uFillTx/>
                              <a:latin typeface="Cambria Math"/>
                              <a:ea typeface="Cambria Math"/>
                              <a:cs typeface="+mn-cs"/>
                            </a:rPr>
                            <m:t>𝜋</m:t>
                          </m:r>
                          <m:r>
                            <a:rPr kumimoji="0" lang="en-US" sz="4000" b="0" i="1" u="none" strike="noStrike" kern="1200" cap="none" spc="0" normalizeH="0" baseline="0" noProof="0" smtClean="0">
                              <a:ln>
                                <a:noFill/>
                              </a:ln>
                              <a:solidFill>
                                <a:prstClr val="black"/>
                              </a:solidFill>
                              <a:effectLst/>
                              <a:uLnTx/>
                              <a:uFillTx/>
                              <a:latin typeface="Cambria Math"/>
                              <a:ea typeface="Cambria Math"/>
                              <a:cs typeface="+mn-cs"/>
                            </a:rPr>
                            <m:t>𝑚</m:t>
                          </m:r>
                        </m:den>
                      </m:f>
                    </m:oMath>
                  </m:oMathPara>
                </a14:m>
                <a:endParaRPr kumimoji="0" lang="en-GB" sz="4000" b="0" i="0" u="none" strike="noStrike" kern="1200" cap="none" spc="0" normalizeH="0" baseline="0" noProof="0" dirty="0">
                  <a:ln>
                    <a:noFill/>
                  </a:ln>
                  <a:solidFill>
                    <a:prstClr val="black"/>
                  </a:solidFill>
                  <a:effectLst/>
                  <a:uLnTx/>
                  <a:uFillTx/>
                  <a:latin typeface="Candara"/>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627084" y="2945586"/>
                <a:ext cx="3516525" cy="1261114"/>
              </a:xfrm>
              <a:prstGeom prst="rect">
                <a:avLst/>
              </a:prstGeom>
              <a:blipFill rotWithShape="1">
                <a:blip r:embed="rId3"/>
                <a:stretch>
                  <a:fillRect/>
                </a:stretch>
              </a:blipFill>
            </p:spPr>
            <p:txBody>
              <a:bodyPr/>
              <a:lstStyle/>
              <a:p>
                <a:r>
                  <a:rPr lang="en-GB">
                    <a:noFill/>
                  </a:rPr>
                  <a:t> </a:t>
                </a:r>
              </a:p>
            </p:txBody>
          </p:sp>
        </mc:Fallback>
      </mc:AlternateContent>
      <p:sp>
        <p:nvSpPr>
          <p:cNvPr id="9" name="Rectangle 8"/>
          <p:cNvSpPr/>
          <p:nvPr/>
        </p:nvSpPr>
        <p:spPr>
          <a:xfrm>
            <a:off x="2164169" y="5753909"/>
            <a:ext cx="950685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ndara"/>
                <a:ea typeface="+mn-ea"/>
                <a:cs typeface="+mn-cs"/>
              </a:rPr>
              <a:t> Het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onzekerheidgebied</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voor</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een</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deeltje</a:t>
            </a:r>
            <a:r>
              <a:rPr kumimoji="0" lang="en-GB" sz="1800" b="0" i="0" u="none" strike="noStrike" kern="1200" cap="none" spc="0" normalizeH="0" baseline="0" noProof="0" dirty="0">
                <a:ln>
                  <a:noFill/>
                </a:ln>
                <a:solidFill>
                  <a:prstClr val="black"/>
                </a:solidFill>
                <a:effectLst/>
                <a:uLnTx/>
                <a:uFillTx/>
                <a:latin typeface="Candara"/>
                <a:ea typeface="+mn-ea"/>
                <a:cs typeface="+mn-cs"/>
              </a:rPr>
              <a:t>: het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gearceerde</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gebied</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moet</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groter</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zijn</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dan</a:t>
            </a:r>
            <a:r>
              <a:rPr kumimoji="0" lang="en-GB" sz="1800" b="0" i="0" u="none" strike="noStrike" kern="1200" cap="none" spc="0" normalizeH="0" baseline="0" noProof="0" dirty="0">
                <a:ln>
                  <a:noFill/>
                </a:ln>
                <a:solidFill>
                  <a:prstClr val="black"/>
                </a:solidFill>
                <a:effectLst/>
                <a:uLnTx/>
                <a:uFillTx/>
                <a:latin typeface="Candara"/>
                <a:ea typeface="+mn-ea"/>
                <a:cs typeface="+mn-cs"/>
              </a:rPr>
              <a:t>  h/ 4</a:t>
            </a:r>
            <a:r>
              <a:rPr kumimoji="0" lang="el-GR" sz="1800" b="0" i="0" u="none" strike="noStrike" kern="1200" cap="none" spc="0" normalizeH="0" baseline="0" noProof="0" dirty="0">
                <a:ln>
                  <a:noFill/>
                </a:ln>
                <a:solidFill>
                  <a:prstClr val="black"/>
                </a:solidFill>
                <a:effectLst/>
                <a:uLnTx/>
                <a:uFillTx/>
                <a:latin typeface="Candara"/>
                <a:ea typeface="+mn-ea"/>
                <a:cs typeface="+mn-cs"/>
              </a:rPr>
              <a:t>π</a:t>
            </a:r>
            <a:r>
              <a:rPr kumimoji="0" lang="en-US" sz="1800" b="0" i="0" u="none" strike="noStrike" kern="1200" cap="none" spc="0" normalizeH="0" baseline="0" noProof="0" dirty="0">
                <a:ln>
                  <a:noFill/>
                </a:ln>
                <a:solidFill>
                  <a:prstClr val="black"/>
                </a:solidFill>
                <a:effectLst/>
                <a:uLnTx/>
                <a:uFillTx/>
                <a:latin typeface="Candara"/>
                <a:ea typeface="+mn-ea"/>
                <a:cs typeface="+mn-cs"/>
              </a:rPr>
              <a:t>m</a:t>
            </a:r>
            <a:endParaRPr kumimoji="0" lang="en-GB" sz="18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820" b="21955"/>
          <a:stretch/>
        </p:blipFill>
        <p:spPr bwMode="auto">
          <a:xfrm>
            <a:off x="6705600" y="2104421"/>
            <a:ext cx="4455886" cy="3688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974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991538" y="289119"/>
            <a:ext cx="1020046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ndara"/>
                <a:ea typeface="+mj-ea"/>
                <a:cs typeface="+mj-cs"/>
              </a:rPr>
              <a:t>Heisenberg </a:t>
            </a:r>
            <a:r>
              <a:rPr kumimoji="0" lang="en-US" sz="4000" b="0" i="0" u="none" strike="noStrike" kern="1200" cap="none" spc="0" normalizeH="0" baseline="0" noProof="0" dirty="0" err="1">
                <a:ln>
                  <a:noFill/>
                </a:ln>
                <a:solidFill>
                  <a:prstClr val="black"/>
                </a:solidFill>
                <a:effectLst/>
                <a:uLnTx/>
                <a:uFillTx/>
                <a:latin typeface="Candara"/>
                <a:ea typeface="+mj-ea"/>
                <a:cs typeface="+mj-cs"/>
              </a:rPr>
              <a:t>Onbepaaldheidsprincipe</a:t>
            </a:r>
            <a:endParaRPr kumimoji="0" lang="en-US" sz="4000" b="0" i="0" u="none" strike="noStrike" kern="1200" cap="none" spc="0" normalizeH="0" baseline="0" noProof="0" dirty="0">
              <a:ln>
                <a:noFill/>
              </a:ln>
              <a:solidFill>
                <a:prstClr val="black"/>
              </a:solidFill>
              <a:effectLst/>
              <a:uLnTx/>
              <a:uFillTx/>
              <a:latin typeface="Candara"/>
              <a:ea typeface="+mj-ea"/>
              <a:cs typeface="+mj-cs"/>
            </a:endParaRPr>
          </a:p>
        </p:txBody>
      </p:sp>
      <mc:AlternateContent xmlns:mc="http://schemas.openxmlformats.org/markup-compatibility/2006" xmlns:a14="http://schemas.microsoft.com/office/drawing/2010/main">
        <mc:Choice Requires="a14">
          <p:sp>
            <p:nvSpPr>
              <p:cNvPr id="7" name="TextBox 6"/>
              <p:cNvSpPr txBox="1"/>
              <p:nvPr/>
            </p:nvSpPr>
            <p:spPr>
              <a:xfrm>
                <a:off x="4871082" y="1396497"/>
                <a:ext cx="3048001" cy="12611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4000" b="0" i="1" u="none" strike="noStrike" kern="1200" cap="none" spc="0" normalizeH="0" baseline="0" noProof="0" smtClean="0">
                          <a:ln>
                            <a:noFill/>
                          </a:ln>
                          <a:solidFill>
                            <a:prstClr val="black"/>
                          </a:solidFill>
                          <a:effectLst/>
                          <a:uLnTx/>
                          <a:uFillTx/>
                          <a:latin typeface="Cambria Math"/>
                          <a:ea typeface="Cambria Math"/>
                          <a:cs typeface="+mn-cs"/>
                        </a:rPr>
                        <m:t>∆</m:t>
                      </m:r>
                      <m:r>
                        <a:rPr kumimoji="0" lang="en-US" sz="4000" b="0" i="1" u="none" strike="noStrike" kern="1200" cap="none" spc="0" normalizeH="0" baseline="0" noProof="0" smtClean="0">
                          <a:ln>
                            <a:noFill/>
                          </a:ln>
                          <a:solidFill>
                            <a:prstClr val="black"/>
                          </a:solidFill>
                          <a:effectLst/>
                          <a:uLnTx/>
                          <a:uFillTx/>
                          <a:latin typeface="Cambria Math"/>
                          <a:ea typeface="Cambria Math"/>
                          <a:cs typeface="+mn-cs"/>
                        </a:rPr>
                        <m:t>𝑥</m:t>
                      </m:r>
                      <m:r>
                        <a:rPr kumimoji="0" lang="en-US" sz="4000" b="0" i="1" u="none" strike="noStrike" kern="1200" cap="none" spc="0" normalizeH="0" baseline="0" noProof="0" smtClean="0">
                          <a:ln>
                            <a:noFill/>
                          </a:ln>
                          <a:solidFill>
                            <a:prstClr val="black"/>
                          </a:solidFill>
                          <a:effectLst/>
                          <a:uLnTx/>
                          <a:uFillTx/>
                          <a:latin typeface="Cambria Math"/>
                          <a:ea typeface="Cambria Math"/>
                          <a:cs typeface="+mn-cs"/>
                        </a:rPr>
                        <m:t>∆</m:t>
                      </m:r>
                      <m:r>
                        <a:rPr kumimoji="0" lang="en-US" sz="4000" b="0" i="1" u="none" strike="noStrike" kern="1200" cap="none" spc="0" normalizeH="0" baseline="0" noProof="0" smtClean="0">
                          <a:ln>
                            <a:noFill/>
                          </a:ln>
                          <a:solidFill>
                            <a:prstClr val="black"/>
                          </a:solidFill>
                          <a:effectLst/>
                          <a:uLnTx/>
                          <a:uFillTx/>
                          <a:latin typeface="Cambria Math"/>
                          <a:ea typeface="Cambria Math"/>
                          <a:cs typeface="+mn-cs"/>
                        </a:rPr>
                        <m:t>𝑣</m:t>
                      </m:r>
                      <m:r>
                        <a:rPr kumimoji="0" lang="en-US" sz="4000" b="0" i="1" u="none" strike="noStrike" kern="1200" cap="none" spc="0" normalizeH="0" baseline="0" noProof="0" smtClean="0">
                          <a:ln>
                            <a:noFill/>
                          </a:ln>
                          <a:solidFill>
                            <a:prstClr val="black"/>
                          </a:solidFill>
                          <a:effectLst/>
                          <a:uLnTx/>
                          <a:uFillTx/>
                          <a:latin typeface="Cambria Math"/>
                          <a:ea typeface="Cambria Math"/>
                          <a:cs typeface="+mn-cs"/>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a:cs typeface="+mn-cs"/>
                            </a:rPr>
                          </m:ctrlPr>
                        </m:fPr>
                        <m:num>
                          <m:r>
                            <a:rPr kumimoji="0" lang="en-US" sz="4000" b="0" i="1" u="none" strike="noStrike" kern="1200" cap="none" spc="0" normalizeH="0" baseline="0" noProof="0" smtClean="0">
                              <a:ln>
                                <a:noFill/>
                              </a:ln>
                              <a:solidFill>
                                <a:prstClr val="black"/>
                              </a:solidFill>
                              <a:effectLst/>
                              <a:uLnTx/>
                              <a:uFillTx/>
                              <a:latin typeface="Cambria Math"/>
                              <a:ea typeface="Cambria Math"/>
                              <a:cs typeface="+mn-cs"/>
                            </a:rPr>
                            <m:t>h</m:t>
                          </m:r>
                        </m:num>
                        <m:den>
                          <m:r>
                            <a:rPr kumimoji="0" lang="en-US" sz="4000" b="0" i="1" u="none" strike="noStrike" kern="1200" cap="none" spc="0" normalizeH="0" baseline="0" noProof="0" smtClean="0">
                              <a:ln>
                                <a:noFill/>
                              </a:ln>
                              <a:solidFill>
                                <a:prstClr val="black"/>
                              </a:solidFill>
                              <a:effectLst/>
                              <a:uLnTx/>
                              <a:uFillTx/>
                              <a:latin typeface="Cambria Math"/>
                              <a:ea typeface="Cambria Math"/>
                              <a:cs typeface="+mn-cs"/>
                            </a:rPr>
                            <m:t>4</m:t>
                          </m:r>
                          <m:r>
                            <a:rPr kumimoji="0" lang="en-US" sz="4000" b="0" i="1" u="none" strike="noStrike" kern="1200" cap="none" spc="0" normalizeH="0" baseline="0" noProof="0" smtClean="0">
                              <a:ln>
                                <a:noFill/>
                              </a:ln>
                              <a:solidFill>
                                <a:prstClr val="black"/>
                              </a:solidFill>
                              <a:effectLst/>
                              <a:uLnTx/>
                              <a:uFillTx/>
                              <a:latin typeface="Cambria Math"/>
                              <a:ea typeface="Cambria Math"/>
                              <a:cs typeface="+mn-cs"/>
                            </a:rPr>
                            <m:t>𝜋</m:t>
                          </m:r>
                          <m:r>
                            <a:rPr kumimoji="0" lang="en-US" sz="4000" b="0" i="1" u="none" strike="noStrike" kern="1200" cap="none" spc="0" normalizeH="0" baseline="0" noProof="0" smtClean="0">
                              <a:ln>
                                <a:noFill/>
                              </a:ln>
                              <a:solidFill>
                                <a:prstClr val="black"/>
                              </a:solidFill>
                              <a:effectLst/>
                              <a:uLnTx/>
                              <a:uFillTx/>
                              <a:latin typeface="Cambria Math"/>
                              <a:ea typeface="Cambria Math"/>
                              <a:cs typeface="+mn-cs"/>
                            </a:rPr>
                            <m:t>𝑚</m:t>
                          </m:r>
                        </m:den>
                      </m:f>
                    </m:oMath>
                  </m:oMathPara>
                </a14:m>
                <a:endParaRPr kumimoji="0" lang="en-GB" sz="4000" b="0" i="0" u="none" strike="noStrike" kern="1200" cap="none" spc="0" normalizeH="0" baseline="0" noProof="0" dirty="0">
                  <a:ln>
                    <a:noFill/>
                  </a:ln>
                  <a:solidFill>
                    <a:prstClr val="black"/>
                  </a:solidFill>
                  <a:effectLst/>
                  <a:uLnTx/>
                  <a:uFillTx/>
                  <a:latin typeface="Candara"/>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871082" y="1396497"/>
                <a:ext cx="3048001" cy="1261114"/>
              </a:xfrm>
              <a:prstGeom prst="rect">
                <a:avLst/>
              </a:prstGeom>
              <a:blipFill rotWithShape="1">
                <a:blip r:embed="rId2"/>
                <a:stretch>
                  <a:fillRect/>
                </a:stretch>
              </a:blipFill>
            </p:spPr>
            <p:txBody>
              <a:bodyPr/>
              <a:lstStyle/>
              <a:p>
                <a:r>
                  <a:rPr lang="en-GB">
                    <a:noFill/>
                  </a:rPr>
                  <a:t> </a:t>
                </a:r>
              </a:p>
            </p:txBody>
          </p:sp>
        </mc:Fallback>
      </mc:AlternateContent>
      <p:sp>
        <p:nvSpPr>
          <p:cNvPr id="9" name="Rectangle 8"/>
          <p:cNvSpPr/>
          <p:nvPr/>
        </p:nvSpPr>
        <p:spPr>
          <a:xfrm>
            <a:off x="2164169" y="5753909"/>
            <a:ext cx="950685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ndara"/>
                <a:ea typeface="+mn-ea"/>
                <a:cs typeface="+mn-cs"/>
              </a:rPr>
              <a:t> Het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onzekerheidgebied</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voor</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een</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deeltje</a:t>
            </a:r>
            <a:r>
              <a:rPr kumimoji="0" lang="en-GB" sz="1800" b="0" i="0" u="none" strike="noStrike" kern="1200" cap="none" spc="0" normalizeH="0" baseline="0" noProof="0" dirty="0">
                <a:ln>
                  <a:noFill/>
                </a:ln>
                <a:solidFill>
                  <a:prstClr val="black"/>
                </a:solidFill>
                <a:effectLst/>
                <a:uLnTx/>
                <a:uFillTx/>
                <a:latin typeface="Candara"/>
                <a:ea typeface="+mn-ea"/>
                <a:cs typeface="+mn-cs"/>
              </a:rPr>
              <a:t>: het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gearceerde</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gebied</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moet</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groter</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zijn</a:t>
            </a:r>
            <a:r>
              <a:rPr kumimoji="0" lang="en-GB" sz="1800" b="0" i="0" u="none" strike="noStrike" kern="1200" cap="none" spc="0" normalizeH="0" baseline="0" noProof="0" dirty="0">
                <a:ln>
                  <a:noFill/>
                </a:ln>
                <a:solidFill>
                  <a:prstClr val="black"/>
                </a:solidFill>
                <a:effectLst/>
                <a:uLnTx/>
                <a:uFillTx/>
                <a:latin typeface="Candara"/>
                <a:ea typeface="+mn-ea"/>
                <a:cs typeface="+mn-cs"/>
              </a:rPr>
              <a:t> </a:t>
            </a:r>
            <a:r>
              <a:rPr kumimoji="0" lang="en-GB" sz="1800" b="0" i="0" u="none" strike="noStrike" kern="1200" cap="none" spc="0" normalizeH="0" baseline="0" noProof="0" dirty="0" err="1">
                <a:ln>
                  <a:noFill/>
                </a:ln>
                <a:solidFill>
                  <a:prstClr val="black"/>
                </a:solidFill>
                <a:effectLst/>
                <a:uLnTx/>
                <a:uFillTx/>
                <a:latin typeface="Candara"/>
                <a:ea typeface="+mn-ea"/>
                <a:cs typeface="+mn-cs"/>
              </a:rPr>
              <a:t>dan</a:t>
            </a:r>
            <a:r>
              <a:rPr kumimoji="0" lang="en-GB" sz="1800" b="0" i="0" u="none" strike="noStrike" kern="1200" cap="none" spc="0" normalizeH="0" baseline="0" noProof="0" dirty="0">
                <a:ln>
                  <a:noFill/>
                </a:ln>
                <a:solidFill>
                  <a:prstClr val="black"/>
                </a:solidFill>
                <a:effectLst/>
                <a:uLnTx/>
                <a:uFillTx/>
                <a:latin typeface="Candara"/>
                <a:ea typeface="+mn-ea"/>
                <a:cs typeface="+mn-cs"/>
              </a:rPr>
              <a:t>  h/ 4</a:t>
            </a:r>
            <a:r>
              <a:rPr kumimoji="0" lang="el-GR" sz="1800" b="0" i="0" u="none" strike="noStrike" kern="1200" cap="none" spc="0" normalizeH="0" baseline="0" noProof="0" dirty="0">
                <a:ln>
                  <a:noFill/>
                </a:ln>
                <a:solidFill>
                  <a:prstClr val="black"/>
                </a:solidFill>
                <a:effectLst/>
                <a:uLnTx/>
                <a:uFillTx/>
                <a:latin typeface="Candara"/>
                <a:ea typeface="+mn-ea"/>
                <a:cs typeface="+mn-cs"/>
              </a:rPr>
              <a:t>π</a:t>
            </a:r>
            <a:r>
              <a:rPr kumimoji="0" lang="en-US" sz="1800" b="0" i="0" u="none" strike="noStrike" kern="1200" cap="none" spc="0" normalizeH="0" baseline="0" noProof="0" dirty="0">
                <a:ln>
                  <a:noFill/>
                </a:ln>
                <a:solidFill>
                  <a:prstClr val="black"/>
                </a:solidFill>
                <a:effectLst/>
                <a:uLnTx/>
                <a:uFillTx/>
                <a:latin typeface="Candara"/>
                <a:ea typeface="+mn-ea"/>
                <a:cs typeface="+mn-cs"/>
              </a:rPr>
              <a:t>m</a:t>
            </a:r>
            <a:endParaRPr kumimoji="0" lang="en-GB" sz="18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28" t="1470" b="10740"/>
          <a:stretch/>
        </p:blipFill>
        <p:spPr bwMode="auto">
          <a:xfrm>
            <a:off x="2798852" y="2734978"/>
            <a:ext cx="7192462" cy="3018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4461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991538" y="289119"/>
            <a:ext cx="1020046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ndara"/>
                <a:ea typeface="+mj-ea"/>
                <a:cs typeface="+mj-cs"/>
              </a:rPr>
              <a:t>Heisenberg </a:t>
            </a:r>
            <a:r>
              <a:rPr kumimoji="0" lang="en-US" sz="4000" b="0" i="0" u="none" strike="noStrike" kern="1200" cap="none" spc="0" normalizeH="0" baseline="0" noProof="0" dirty="0" err="1">
                <a:ln>
                  <a:noFill/>
                </a:ln>
                <a:solidFill>
                  <a:prstClr val="black"/>
                </a:solidFill>
                <a:effectLst/>
                <a:uLnTx/>
                <a:uFillTx/>
                <a:latin typeface="Candara"/>
                <a:ea typeface="+mj-ea"/>
                <a:cs typeface="+mj-cs"/>
              </a:rPr>
              <a:t>Onbepaaldheidsprincipe</a:t>
            </a:r>
            <a:endParaRPr kumimoji="0" lang="en-US" sz="4000" b="0" i="0" u="none" strike="noStrike" kern="1200" cap="none" spc="0" normalizeH="0" baseline="0" noProof="0" dirty="0">
              <a:ln>
                <a:noFill/>
              </a:ln>
              <a:solidFill>
                <a:prstClr val="black"/>
              </a:solidFill>
              <a:effectLst/>
              <a:uLnTx/>
              <a:uFillTx/>
              <a:latin typeface="Candara"/>
              <a:ea typeface="+mj-ea"/>
              <a:cs typeface="+mj-cs"/>
            </a:endParaRPr>
          </a:p>
        </p:txBody>
      </p:sp>
      <mc:AlternateContent xmlns:mc="http://schemas.openxmlformats.org/markup-compatibility/2006" xmlns:a14="http://schemas.microsoft.com/office/drawing/2010/main">
        <mc:Choice Requires="a14">
          <p:sp>
            <p:nvSpPr>
              <p:cNvPr id="7" name="TextBox 6"/>
              <p:cNvSpPr txBox="1"/>
              <p:nvPr/>
            </p:nvSpPr>
            <p:spPr>
              <a:xfrm>
                <a:off x="2672169" y="2894535"/>
                <a:ext cx="2685143" cy="910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800" b="0" i="1" u="none" strike="noStrike" kern="1200" cap="none" spc="0" normalizeH="0" baseline="0" noProof="0" smtClean="0">
                          <a:ln>
                            <a:noFill/>
                          </a:ln>
                          <a:solidFill>
                            <a:prstClr val="black"/>
                          </a:solidFill>
                          <a:effectLst/>
                          <a:uLnTx/>
                          <a:uFillTx/>
                          <a:latin typeface="Cambria Math"/>
                          <a:ea typeface="Cambria Math"/>
                          <a:cs typeface="+mn-cs"/>
                        </a:rPr>
                        <m:t>∆</m:t>
                      </m:r>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𝑥</m:t>
                      </m:r>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m:t>
                      </m:r>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𝑣</m:t>
                      </m:r>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m:t>
                      </m:r>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a:cs typeface="+mn-cs"/>
                            </a:rPr>
                          </m:ctrlPr>
                        </m:fPr>
                        <m:num>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h</m:t>
                          </m:r>
                        </m:num>
                        <m:den>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4</m:t>
                          </m:r>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𝜋</m:t>
                          </m:r>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𝑚</m:t>
                          </m:r>
                        </m:den>
                      </m:f>
                    </m:oMath>
                  </m:oMathPara>
                </a14:m>
                <a:endParaRPr kumimoji="0" lang="en-GB" sz="2800" b="0" i="0" u="none" strike="noStrike" kern="1200" cap="none" spc="0" normalizeH="0" baseline="0" noProof="0" dirty="0">
                  <a:ln>
                    <a:noFill/>
                  </a:ln>
                  <a:solidFill>
                    <a:prstClr val="black"/>
                  </a:solidFill>
                  <a:effectLst/>
                  <a:uLnTx/>
                  <a:uFillTx/>
                  <a:latin typeface="Candara"/>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672169" y="2894535"/>
                <a:ext cx="2685143" cy="910377"/>
              </a:xfrm>
              <a:prstGeom prst="rect">
                <a:avLst/>
              </a:prstGeom>
              <a:blipFill rotWithShape="1">
                <a:blip r:embed="rId2"/>
                <a:stretch>
                  <a:fillRect/>
                </a:stretch>
              </a:blipFill>
            </p:spPr>
            <p:txBody>
              <a:bodyPr/>
              <a:lstStyle/>
              <a:p>
                <a:r>
                  <a:rPr lang="en-GB">
                    <a:noFill/>
                  </a:rPr>
                  <a:t> </a:t>
                </a:r>
              </a:p>
            </p:txBody>
          </p:sp>
        </mc:Fallback>
      </mc:AlternateContent>
      <p:sp>
        <p:nvSpPr>
          <p:cNvPr id="9" name="Rectangle 8"/>
          <p:cNvSpPr/>
          <p:nvPr/>
        </p:nvSpPr>
        <p:spPr>
          <a:xfrm>
            <a:off x="2338340" y="5753909"/>
            <a:ext cx="950685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ndara"/>
                <a:ea typeface="+mn-ea"/>
                <a:cs typeface="+mn-cs"/>
              </a:rPr>
              <a:t>Deeltjes</a:t>
            </a:r>
            <a:r>
              <a:rPr kumimoji="0" lang="en-US" sz="2000" b="0" i="0" u="none" strike="noStrike" kern="1200" cap="none" spc="0" normalizeH="0" baseline="0" noProof="0" dirty="0">
                <a:ln>
                  <a:noFill/>
                </a:ln>
                <a:solidFill>
                  <a:prstClr val="black"/>
                </a:solidFill>
                <a:effectLst/>
                <a:uLnTx/>
                <a:uFillTx/>
                <a:latin typeface="Candara"/>
                <a:ea typeface="+mn-ea"/>
                <a:cs typeface="+mn-cs"/>
              </a:rPr>
              <a:t> met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een</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grotere</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massa</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hebben</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een</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kleiner</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onzekerheidsgebied</a:t>
            </a:r>
            <a:endParaRPr kumimoji="0" lang="en-GB" sz="20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1" y="1109217"/>
            <a:ext cx="5058002" cy="4481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6004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991538" y="289119"/>
            <a:ext cx="1020046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ndara"/>
                <a:ea typeface="+mj-ea"/>
                <a:cs typeface="+mj-cs"/>
              </a:rPr>
              <a:t>Heisenberg </a:t>
            </a:r>
            <a:r>
              <a:rPr kumimoji="0" lang="en-US" sz="4000" b="0" i="0" u="none" strike="noStrike" kern="1200" cap="none" spc="0" normalizeH="0" baseline="0" noProof="0" dirty="0" err="1">
                <a:ln>
                  <a:noFill/>
                </a:ln>
                <a:solidFill>
                  <a:prstClr val="black"/>
                </a:solidFill>
                <a:effectLst/>
                <a:uLnTx/>
                <a:uFillTx/>
                <a:latin typeface="Candara"/>
                <a:ea typeface="+mj-ea"/>
                <a:cs typeface="+mj-cs"/>
              </a:rPr>
              <a:t>Onbepaaldheidsprincipe</a:t>
            </a:r>
            <a:endParaRPr kumimoji="0" lang="en-US" sz="4000" b="0" i="0" u="none" strike="noStrike" kern="1200" cap="none" spc="0" normalizeH="0" baseline="0" noProof="0" dirty="0">
              <a:ln>
                <a:noFill/>
              </a:ln>
              <a:solidFill>
                <a:prstClr val="black"/>
              </a:solidFill>
              <a:effectLst/>
              <a:uLnTx/>
              <a:uFillTx/>
              <a:latin typeface="Candara"/>
              <a:ea typeface="+mj-ea"/>
              <a:cs typeface="+mj-cs"/>
            </a:endParaRPr>
          </a:p>
        </p:txBody>
      </p:sp>
      <mc:AlternateContent xmlns:mc="http://schemas.openxmlformats.org/markup-compatibility/2006" xmlns:a14="http://schemas.microsoft.com/office/drawing/2010/main">
        <mc:Choice Requires="a14">
          <p:sp>
            <p:nvSpPr>
              <p:cNvPr id="7" name="TextBox 6"/>
              <p:cNvSpPr txBox="1"/>
              <p:nvPr/>
            </p:nvSpPr>
            <p:spPr>
              <a:xfrm>
                <a:off x="3470455" y="2267343"/>
                <a:ext cx="2685143" cy="910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800" b="0" i="1" u="none" strike="noStrike" kern="1200" cap="none" spc="0" normalizeH="0" baseline="0" noProof="0" smtClean="0">
                          <a:ln>
                            <a:noFill/>
                          </a:ln>
                          <a:solidFill>
                            <a:prstClr val="black"/>
                          </a:solidFill>
                          <a:effectLst/>
                          <a:uLnTx/>
                          <a:uFillTx/>
                          <a:latin typeface="Cambria Math"/>
                          <a:ea typeface="Cambria Math"/>
                          <a:cs typeface="+mn-cs"/>
                        </a:rPr>
                        <m:t>∆</m:t>
                      </m:r>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𝑥</m:t>
                      </m:r>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m:t>
                      </m:r>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𝑣</m:t>
                      </m:r>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m:t>
                      </m:r>
                      <m:f>
                        <m:f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a:cs typeface="+mn-cs"/>
                            </a:rPr>
                          </m:ctrlPr>
                        </m:fPr>
                        <m:num>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h</m:t>
                          </m:r>
                        </m:num>
                        <m:den>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4</m:t>
                          </m:r>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𝜋</m:t>
                          </m:r>
                          <m:r>
                            <a:rPr kumimoji="0" lang="en-US" sz="2800" b="0" i="1" u="none" strike="noStrike" kern="1200" cap="none" spc="0" normalizeH="0" baseline="0" noProof="0" smtClean="0">
                              <a:ln>
                                <a:noFill/>
                              </a:ln>
                              <a:solidFill>
                                <a:prstClr val="black"/>
                              </a:solidFill>
                              <a:effectLst/>
                              <a:uLnTx/>
                              <a:uFillTx/>
                              <a:latin typeface="Cambria Math"/>
                              <a:ea typeface="Cambria Math"/>
                              <a:cs typeface="+mn-cs"/>
                            </a:rPr>
                            <m:t>𝑚</m:t>
                          </m:r>
                        </m:den>
                      </m:f>
                    </m:oMath>
                  </m:oMathPara>
                </a14:m>
                <a:endParaRPr kumimoji="0" lang="en-GB" sz="2800" b="0" i="0" u="none" strike="noStrike" kern="1200" cap="none" spc="0" normalizeH="0" baseline="0" noProof="0" dirty="0">
                  <a:ln>
                    <a:noFill/>
                  </a:ln>
                  <a:solidFill>
                    <a:prstClr val="black"/>
                  </a:solidFill>
                  <a:effectLst/>
                  <a:uLnTx/>
                  <a:uFillTx/>
                  <a:latin typeface="Candara"/>
                  <a:ea typeface="+mn-ea"/>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470455" y="2267343"/>
                <a:ext cx="2685143" cy="910377"/>
              </a:xfrm>
              <a:prstGeom prst="rect">
                <a:avLst/>
              </a:prstGeom>
              <a:blipFill rotWithShape="1">
                <a:blip r:embed="rId2"/>
                <a:stretch>
                  <a:fillRect/>
                </a:stretch>
              </a:blipFill>
            </p:spPr>
            <p:txBody>
              <a:bodyPr/>
              <a:lstStyle/>
              <a:p>
                <a:r>
                  <a:rPr lang="en-GB">
                    <a:noFill/>
                  </a:rPr>
                  <a:t> </a:t>
                </a:r>
              </a:p>
            </p:txBody>
          </p:sp>
        </mc:Fallback>
      </mc:AlternateContent>
      <p:sp>
        <p:nvSpPr>
          <p:cNvPr id="9" name="Rectangle 8"/>
          <p:cNvSpPr/>
          <p:nvPr/>
        </p:nvSpPr>
        <p:spPr>
          <a:xfrm>
            <a:off x="2690199" y="4357247"/>
            <a:ext cx="8442258"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ndara"/>
                <a:ea typeface="+mn-ea"/>
                <a:cs typeface="+mn-cs"/>
              </a:rPr>
              <a:t>Voorbeeld</a:t>
            </a:r>
            <a:r>
              <a:rPr kumimoji="0" lang="en-US" sz="2000" b="0" i="0" u="none" strike="noStrike" kern="1200" cap="none" spc="0" normalizeH="0" baseline="0" noProof="0" dirty="0">
                <a:ln>
                  <a:noFill/>
                </a:ln>
                <a:solidFill>
                  <a:prstClr val="black"/>
                </a:solidFill>
                <a:effectLst/>
                <a:uLnTx/>
                <a:uFillTx/>
                <a:latin typeface="Candara"/>
                <a:ea typeface="+mn-ea"/>
                <a:cs typeface="+mn-cs"/>
              </a:rPr>
              <a:t> van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een</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gevolg</a:t>
            </a:r>
            <a:r>
              <a:rPr kumimoji="0" lang="en-US" sz="2000" b="0" i="0" u="none" strike="noStrike" kern="1200" cap="none" spc="0" normalizeH="0" baseline="0" noProof="0" dirty="0">
                <a:ln>
                  <a:noFill/>
                </a:ln>
                <a:solidFill>
                  <a:prstClr val="black"/>
                </a:solidFill>
                <a:effectLst/>
                <a:uLnTx/>
                <a:uFillTx/>
                <a:latin typeface="Candar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ndara"/>
                <a:ea typeface="+mn-ea"/>
                <a:cs typeface="+mn-cs"/>
              </a:rPr>
              <a:t>Als</a:t>
            </a:r>
            <a:r>
              <a:rPr kumimoji="0" lang="en-US" sz="2000" b="0" i="0" u="none" strike="noStrike" kern="1200" cap="none" spc="0" normalizeH="0" baseline="0" noProof="0" dirty="0">
                <a:ln>
                  <a:noFill/>
                </a:ln>
                <a:solidFill>
                  <a:prstClr val="black"/>
                </a:solidFill>
                <a:effectLst/>
                <a:uLnTx/>
                <a:uFillTx/>
                <a:latin typeface="Candara"/>
                <a:ea typeface="+mn-ea"/>
                <a:cs typeface="+mn-cs"/>
              </a:rPr>
              <a:t> je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een</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elektron</a:t>
            </a:r>
            <a:r>
              <a:rPr kumimoji="0" lang="en-US" sz="2000" b="0" i="0" u="none" strike="noStrike" kern="1200" cap="none" spc="0" normalizeH="0" baseline="0" noProof="0" dirty="0">
                <a:ln>
                  <a:noFill/>
                </a:ln>
                <a:solidFill>
                  <a:prstClr val="black"/>
                </a:solidFill>
                <a:effectLst/>
                <a:uLnTx/>
                <a:uFillTx/>
                <a:latin typeface="Candara"/>
                <a:ea typeface="+mn-ea"/>
                <a:cs typeface="+mn-cs"/>
              </a:rPr>
              <a:t> in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een</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kleine</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ruimte</a:t>
            </a:r>
            <a:r>
              <a:rPr kumimoji="0" lang="en-US" sz="2000" b="0" i="0" u="none" strike="noStrike" kern="1200" cap="none" spc="0" normalizeH="0" baseline="0" noProof="0" dirty="0">
                <a:ln>
                  <a:noFill/>
                </a:ln>
                <a:solidFill>
                  <a:prstClr val="black"/>
                </a:solidFill>
                <a:effectLst/>
                <a:uLnTx/>
                <a:uFillTx/>
                <a:latin typeface="Candara"/>
                <a:ea typeface="+mn-ea"/>
                <a:cs typeface="+mn-cs"/>
              </a:rPr>
              <a:t> (∆x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klein</a:t>
            </a:r>
            <a:r>
              <a:rPr kumimoji="0" lang="en-US" sz="2000" b="0" i="0" u="none" strike="noStrike" kern="1200" cap="none" spc="0" normalizeH="0" baseline="0" noProof="0" dirty="0">
                <a:ln>
                  <a:noFill/>
                </a:ln>
                <a:solidFill>
                  <a:prstClr val="black"/>
                </a:solidFill>
                <a:effectLst/>
                <a:uLnTx/>
                <a:uFillTx/>
                <a:latin typeface="Candara"/>
                <a:ea typeface="+mn-ea"/>
                <a:cs typeface="+mn-cs"/>
              </a:rPr>
              <a:t>) wilt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opsluiten</a:t>
            </a:r>
            <a:r>
              <a:rPr kumimoji="0" lang="en-US" sz="2000" b="0" i="0" u="none" strike="noStrike" kern="1200" cap="none" spc="0" normalizeH="0" baseline="0" noProof="0" dirty="0">
                <a:ln>
                  <a:noFill/>
                </a:ln>
                <a:solidFill>
                  <a:prstClr val="black"/>
                </a:solidFill>
                <a:effectLst/>
                <a:uLnTx/>
                <a:uFillTx/>
                <a:latin typeface="Candara"/>
                <a:ea typeface="+mn-ea"/>
                <a:cs typeface="+mn-cs"/>
              </a:rPr>
              <a:t>, is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er</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een</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grote</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onbepaaldheid</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voor</a:t>
            </a:r>
            <a:r>
              <a:rPr kumimoji="0" lang="en-US" sz="2000" b="0" i="0" u="none" strike="noStrike" kern="1200" cap="none" spc="0" normalizeH="0" baseline="0" noProof="0" dirty="0">
                <a:ln>
                  <a:noFill/>
                </a:ln>
                <a:solidFill>
                  <a:prstClr val="black"/>
                </a:solidFill>
                <a:effectLst/>
                <a:uLnTx/>
                <a:uFillTx/>
                <a:latin typeface="Candara"/>
                <a:ea typeface="+mn-ea"/>
                <a:cs typeface="+mn-cs"/>
              </a:rPr>
              <a:t> de </a:t>
            </a:r>
            <a:r>
              <a:rPr kumimoji="0" lang="en-US" sz="2000" b="0" i="0" u="none" strike="noStrike" kern="1200" cap="none" spc="0" normalizeH="0" baseline="0" noProof="0" dirty="0" err="1">
                <a:ln>
                  <a:noFill/>
                </a:ln>
                <a:solidFill>
                  <a:prstClr val="black"/>
                </a:solidFill>
                <a:effectLst/>
                <a:uLnTx/>
                <a:uFillTx/>
                <a:latin typeface="Candara"/>
                <a:ea typeface="+mn-ea"/>
                <a:cs typeface="+mn-cs"/>
              </a:rPr>
              <a:t>snelheid</a:t>
            </a:r>
            <a:r>
              <a:rPr kumimoji="0" lang="en-US" sz="2000"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ndara"/>
                <a:ea typeface="+mn-ea"/>
                <a:cs typeface="+mn-cs"/>
              </a:rPr>
              <a:t>Heel </a:t>
            </a:r>
            <a:r>
              <a:rPr kumimoji="0" lang="en-GB" sz="2000" b="0" i="0" u="none" strike="noStrike" kern="1200" cap="none" spc="0" normalizeH="0" baseline="0" noProof="0" dirty="0" err="1">
                <a:ln>
                  <a:noFill/>
                </a:ln>
                <a:solidFill>
                  <a:prstClr val="black"/>
                </a:solidFill>
                <a:effectLst/>
                <a:uLnTx/>
                <a:uFillTx/>
                <a:latin typeface="Candara"/>
                <a:ea typeface="+mn-ea"/>
                <a:cs typeface="+mn-cs"/>
              </a:rPr>
              <a:t>grote</a:t>
            </a:r>
            <a:r>
              <a:rPr kumimoji="0" lang="en-GB" sz="2000" b="0" i="0" u="none" strike="noStrike" kern="1200" cap="none" spc="0" normalizeH="0" baseline="0" noProof="0" dirty="0">
                <a:ln>
                  <a:noFill/>
                </a:ln>
                <a:solidFill>
                  <a:prstClr val="black"/>
                </a:solidFill>
                <a:effectLst/>
                <a:uLnTx/>
                <a:uFillTx/>
                <a:latin typeface="Candara"/>
                <a:ea typeface="+mn-ea"/>
                <a:cs typeface="+mn-cs"/>
              </a:rPr>
              <a:t> </a:t>
            </a:r>
            <a:r>
              <a:rPr kumimoji="0" lang="en-GB" sz="2000" b="0" i="0" u="none" strike="noStrike" kern="1200" cap="none" spc="0" normalizeH="0" baseline="0" noProof="0" dirty="0" err="1">
                <a:ln>
                  <a:noFill/>
                </a:ln>
                <a:solidFill>
                  <a:prstClr val="black"/>
                </a:solidFill>
                <a:effectLst/>
                <a:uLnTx/>
                <a:uFillTx/>
                <a:latin typeface="Candara"/>
                <a:ea typeface="+mn-ea"/>
                <a:cs typeface="+mn-cs"/>
              </a:rPr>
              <a:t>snelheden</a:t>
            </a:r>
            <a:r>
              <a:rPr kumimoji="0" lang="en-GB" sz="2000" b="0" i="0" u="none" strike="noStrike" kern="1200" cap="none" spc="0" normalizeH="0" baseline="0" noProof="0" dirty="0">
                <a:ln>
                  <a:noFill/>
                </a:ln>
                <a:solidFill>
                  <a:prstClr val="black"/>
                </a:solidFill>
                <a:effectLst/>
                <a:uLnTx/>
                <a:uFillTx/>
                <a:latin typeface="Candara"/>
                <a:ea typeface="+mn-ea"/>
                <a:cs typeface="+mn-cs"/>
              </a:rPr>
              <a:t> </a:t>
            </a:r>
            <a:r>
              <a:rPr kumimoji="0" lang="en-GB" sz="2000" b="0" i="0" u="none" strike="noStrike" kern="1200" cap="none" spc="0" normalizeH="0" baseline="0" noProof="0" dirty="0" err="1">
                <a:ln>
                  <a:noFill/>
                </a:ln>
                <a:solidFill>
                  <a:prstClr val="black"/>
                </a:solidFill>
                <a:effectLst/>
                <a:uLnTx/>
                <a:uFillTx/>
                <a:latin typeface="Candara"/>
                <a:ea typeface="+mn-ea"/>
                <a:cs typeface="+mn-cs"/>
              </a:rPr>
              <a:t>zijn</a:t>
            </a:r>
            <a:r>
              <a:rPr kumimoji="0" lang="en-GB" sz="2000" b="0" i="0" u="none" strike="noStrike" kern="1200" cap="none" spc="0" normalizeH="0" baseline="0" noProof="0" dirty="0">
                <a:ln>
                  <a:noFill/>
                </a:ln>
                <a:solidFill>
                  <a:prstClr val="black"/>
                </a:solidFill>
                <a:effectLst/>
                <a:uLnTx/>
                <a:uFillTx/>
                <a:latin typeface="Candara"/>
                <a:ea typeface="+mn-ea"/>
                <a:cs typeface="+mn-cs"/>
              </a:rPr>
              <a:t> </a:t>
            </a:r>
            <a:r>
              <a:rPr kumimoji="0" lang="en-GB" sz="2000" b="0" i="0" u="none" strike="noStrike" kern="1200" cap="none" spc="0" normalizeH="0" baseline="0" noProof="0" dirty="0" err="1">
                <a:ln>
                  <a:noFill/>
                </a:ln>
                <a:solidFill>
                  <a:prstClr val="black"/>
                </a:solidFill>
                <a:effectLst/>
                <a:uLnTx/>
                <a:uFillTx/>
                <a:latin typeface="Candara"/>
                <a:ea typeface="+mn-ea"/>
                <a:cs typeface="+mn-cs"/>
              </a:rPr>
              <a:t>dan</a:t>
            </a:r>
            <a:r>
              <a:rPr kumimoji="0" lang="en-GB" sz="2000" b="0" i="0" u="none" strike="noStrike" kern="1200" cap="none" spc="0" normalizeH="0" baseline="0" noProof="0" dirty="0">
                <a:ln>
                  <a:noFill/>
                </a:ln>
                <a:solidFill>
                  <a:prstClr val="black"/>
                </a:solidFill>
                <a:effectLst/>
                <a:uLnTx/>
                <a:uFillTx/>
                <a:latin typeface="Candara"/>
                <a:ea typeface="+mn-ea"/>
                <a:cs typeface="+mn-cs"/>
              </a:rPr>
              <a:t> </a:t>
            </a:r>
            <a:r>
              <a:rPr kumimoji="0" lang="en-GB" sz="2000" b="0" i="0" u="none" strike="noStrike" kern="1200" cap="none" spc="0" normalizeH="0" baseline="0" noProof="0" dirty="0" err="1">
                <a:ln>
                  <a:noFill/>
                </a:ln>
                <a:solidFill>
                  <a:prstClr val="black"/>
                </a:solidFill>
                <a:effectLst/>
                <a:uLnTx/>
                <a:uFillTx/>
                <a:latin typeface="Candara"/>
                <a:ea typeface="+mn-ea"/>
                <a:cs typeface="+mn-cs"/>
              </a:rPr>
              <a:t>mogelijk</a:t>
            </a:r>
            <a:r>
              <a:rPr kumimoji="0" lang="en-GB" sz="2000" b="0" i="0" u="none" strike="noStrike" kern="1200" cap="none" spc="0" normalizeH="0" baseline="0" noProof="0" dirty="0">
                <a:ln>
                  <a:noFill/>
                </a:ln>
                <a:solidFill>
                  <a:prstClr val="black"/>
                </a:solidFill>
                <a:effectLst/>
                <a:uLnTx/>
                <a:uFillTx/>
                <a:latin typeface="Candara"/>
                <a:ea typeface="+mn-ea"/>
                <a:cs typeface="+mn-cs"/>
              </a:rPr>
              <a:t>.</a:t>
            </a:r>
            <a:endParaRPr kumimoji="0" lang="en-US" sz="20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1944" y="1272460"/>
            <a:ext cx="3882346" cy="3439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72291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91541" y="321121"/>
            <a:ext cx="10200459" cy="4781128"/>
          </a:xfrm>
        </p:spPr>
        <p:txBody>
          <a:bodyPr/>
          <a:lstStyle/>
          <a:p>
            <a:pPr marL="0" indent="0">
              <a:buNone/>
            </a:pPr>
            <a:r>
              <a:rPr lang="en-GB" dirty="0"/>
              <a:t>Even </a:t>
            </a:r>
            <a:r>
              <a:rPr lang="en-GB" dirty="0" err="1"/>
              <a:t>iets</a:t>
            </a:r>
            <a:r>
              <a:rPr lang="en-GB" dirty="0"/>
              <a:t> </a:t>
            </a:r>
            <a:r>
              <a:rPr lang="en-GB" dirty="0" err="1"/>
              <a:t>anders</a:t>
            </a:r>
            <a:r>
              <a:rPr lang="en-GB" dirty="0"/>
              <a:t>:</a:t>
            </a:r>
          </a:p>
          <a:p>
            <a:pPr marL="0" indent="0">
              <a:buNone/>
            </a:pPr>
            <a:r>
              <a:rPr lang="en-GB" dirty="0"/>
              <a:t>We </a:t>
            </a:r>
            <a:r>
              <a:rPr lang="en-GB" dirty="0" err="1"/>
              <a:t>gaan</a:t>
            </a:r>
            <a:r>
              <a:rPr lang="en-GB" dirty="0"/>
              <a:t> </a:t>
            </a:r>
            <a:r>
              <a:rPr lang="en-GB" dirty="0" err="1"/>
              <a:t>weer</a:t>
            </a:r>
            <a:r>
              <a:rPr lang="en-GB" dirty="0"/>
              <a:t> </a:t>
            </a:r>
            <a:r>
              <a:rPr lang="en-GB" dirty="0" err="1"/>
              <a:t>tunnelen</a:t>
            </a:r>
            <a:r>
              <a:rPr lang="en-GB" dirty="0"/>
              <a:t>!</a:t>
            </a:r>
          </a:p>
          <a:p>
            <a:pPr marL="0" indent="0">
              <a:buNone/>
            </a:pPr>
            <a:endParaRPr lang="en-GB" dirty="0"/>
          </a:p>
        </p:txBody>
      </p:sp>
      <p:pic>
        <p:nvPicPr>
          <p:cNvPr id="7" name="Picture 1"/>
          <p:cNvPicPr>
            <a:picLocks noChangeAspect="1" noChangeArrowheads="1"/>
          </p:cNvPicPr>
          <p:nvPr/>
        </p:nvPicPr>
        <p:blipFill>
          <a:blip r:embed="rId2" cstate="print"/>
          <a:srcRect/>
          <a:stretch>
            <a:fillRect/>
          </a:stretch>
        </p:blipFill>
        <p:spPr bwMode="auto">
          <a:xfrm>
            <a:off x="3797415" y="1658994"/>
            <a:ext cx="5269237" cy="4481715"/>
          </a:xfrm>
          <a:prstGeom prst="rect">
            <a:avLst/>
          </a:prstGeom>
          <a:noFill/>
          <a:ln w="9525">
            <a:noFill/>
            <a:miter lim="800000"/>
            <a:headEnd/>
            <a:tailEnd/>
          </a:ln>
        </p:spPr>
      </p:pic>
    </p:spTree>
    <p:extLst>
      <p:ext uri="{BB962C8B-B14F-4D97-AF65-F5344CB8AC3E}">
        <p14:creationId xmlns:p14="http://schemas.microsoft.com/office/powerpoint/2010/main" val="28147598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44E93378-6A8D-4F3D-BC49-F6DD63A6FF1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49097" y="1461490"/>
            <a:ext cx="5489318" cy="4781550"/>
          </a:xfrm>
        </p:spPr>
      </p:pic>
      <p:sp>
        <p:nvSpPr>
          <p:cNvPr id="8" name="Tekstvak 7">
            <a:extLst>
              <a:ext uri="{FF2B5EF4-FFF2-40B4-BE49-F238E27FC236}">
                <a16:creationId xmlns:a16="http://schemas.microsoft.com/office/drawing/2014/main" id="{070ED6D6-31A4-4690-8078-ACB504734F05}"/>
              </a:ext>
            </a:extLst>
          </p:cNvPr>
          <p:cNvSpPr txBox="1"/>
          <p:nvPr/>
        </p:nvSpPr>
        <p:spPr>
          <a:xfrm>
            <a:off x="2175570" y="925933"/>
            <a:ext cx="8208912"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Een elektron tunnelt door de onderstaande barrière: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ndara"/>
                <a:ea typeface="+mn-ea"/>
                <a:cs typeface="+mn-cs"/>
              </a:rPr>
              <a:t>Wat kan je zeggen over de verhouding van de energie van dit deeltje voor en na het tunnelen?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nl-NL" sz="2000" b="0" i="0" u="none" strike="noStrike" kern="1200" cap="none" spc="0" normalizeH="0" baseline="0" noProof="0" dirty="0" err="1">
                <a:ln>
                  <a:noFill/>
                </a:ln>
                <a:solidFill>
                  <a:prstClr val="black"/>
                </a:solidFill>
                <a:effectLst/>
                <a:uLnTx/>
                <a:uFillTx/>
                <a:latin typeface="Candara"/>
                <a:ea typeface="+mn-ea"/>
                <a:cs typeface="+mn-cs"/>
              </a:rPr>
              <a:t>E</a:t>
            </a:r>
            <a:r>
              <a:rPr kumimoji="0" lang="nl-NL" sz="2000" b="0" i="0" u="none" strike="noStrike" kern="1200" cap="none" spc="0" normalizeH="0" baseline="-25000" noProof="0" dirty="0" err="1">
                <a:ln>
                  <a:noFill/>
                </a:ln>
                <a:solidFill>
                  <a:prstClr val="black"/>
                </a:solidFill>
                <a:effectLst/>
                <a:uLnTx/>
                <a:uFillTx/>
                <a:latin typeface="Candara"/>
                <a:ea typeface="+mn-ea"/>
                <a:cs typeface="+mn-cs"/>
              </a:rPr>
              <a:t>voor</a:t>
            </a:r>
            <a:r>
              <a:rPr kumimoji="0" lang="nl-NL" sz="2000" b="0" i="0" u="none" strike="noStrike" kern="1200" cap="none" spc="0" normalizeH="0" baseline="0" noProof="0" dirty="0">
                <a:ln>
                  <a:noFill/>
                </a:ln>
                <a:solidFill>
                  <a:prstClr val="black"/>
                </a:solidFill>
                <a:effectLst/>
                <a:uLnTx/>
                <a:uFillTx/>
                <a:latin typeface="Candara"/>
                <a:ea typeface="+mn-ea"/>
                <a:cs typeface="+mn-cs"/>
              </a:rPr>
              <a:t> &gt; E</a:t>
            </a:r>
            <a:r>
              <a:rPr kumimoji="0" lang="nl-NL" sz="2000" b="0" i="0" u="none" strike="noStrike" kern="1200" cap="none" spc="0" normalizeH="0" baseline="-25000" noProof="0" dirty="0">
                <a:ln>
                  <a:noFill/>
                </a:ln>
                <a:solidFill>
                  <a:prstClr val="black"/>
                </a:solidFill>
                <a:effectLst/>
                <a:uLnTx/>
                <a:uFillTx/>
                <a:latin typeface="Candara"/>
                <a:ea typeface="+mn-ea"/>
                <a:cs typeface="+mn-cs"/>
              </a:rPr>
              <a:t>na</a:t>
            </a: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nl-NL" sz="2000" b="0" i="0" u="none" strike="noStrike" kern="1200" cap="none" spc="0" normalizeH="0" baseline="0" noProof="0" dirty="0" err="1">
                <a:ln>
                  <a:noFill/>
                </a:ln>
                <a:solidFill>
                  <a:prstClr val="black"/>
                </a:solidFill>
                <a:effectLst/>
                <a:uLnTx/>
                <a:uFillTx/>
                <a:latin typeface="Candara"/>
                <a:ea typeface="+mn-ea"/>
                <a:cs typeface="+mn-cs"/>
              </a:rPr>
              <a:t>E</a:t>
            </a:r>
            <a:r>
              <a:rPr kumimoji="0" lang="nl-NL" sz="2000" b="0" i="0" u="none" strike="noStrike" kern="1200" cap="none" spc="0" normalizeH="0" baseline="-25000" noProof="0" dirty="0" err="1">
                <a:ln>
                  <a:noFill/>
                </a:ln>
                <a:solidFill>
                  <a:prstClr val="black"/>
                </a:solidFill>
                <a:effectLst/>
                <a:uLnTx/>
                <a:uFillTx/>
                <a:latin typeface="Candara"/>
                <a:ea typeface="+mn-ea"/>
                <a:cs typeface="+mn-cs"/>
              </a:rPr>
              <a:t>voor</a:t>
            </a:r>
            <a:r>
              <a:rPr kumimoji="0" lang="nl-NL" sz="2000" b="0" i="0" u="none" strike="noStrike" kern="1200" cap="none" spc="0" normalizeH="0" baseline="0" noProof="0" dirty="0">
                <a:ln>
                  <a:noFill/>
                </a:ln>
                <a:solidFill>
                  <a:prstClr val="black"/>
                </a:solidFill>
                <a:effectLst/>
                <a:uLnTx/>
                <a:uFillTx/>
                <a:latin typeface="Candara"/>
                <a:ea typeface="+mn-ea"/>
                <a:cs typeface="+mn-cs"/>
              </a:rPr>
              <a:t> = E</a:t>
            </a:r>
            <a:r>
              <a:rPr kumimoji="0" lang="nl-NL" sz="2000" b="0" i="0" u="none" strike="noStrike" kern="1200" cap="none" spc="0" normalizeH="0" baseline="-25000" noProof="0" dirty="0">
                <a:ln>
                  <a:noFill/>
                </a:ln>
                <a:solidFill>
                  <a:prstClr val="black"/>
                </a:solidFill>
                <a:effectLst/>
                <a:uLnTx/>
                <a:uFillTx/>
                <a:latin typeface="Candara"/>
                <a:ea typeface="+mn-ea"/>
                <a:cs typeface="+mn-cs"/>
              </a:rPr>
              <a:t>na</a:t>
            </a:r>
          </a:p>
          <a:p>
            <a:pPr marL="457200" marR="0" lvl="0" indent="-457200" algn="l" defTabSz="914400" rtl="0" eaLnBrk="1" fontAlgn="auto" latinLnBrk="0" hangingPunct="1">
              <a:lnSpc>
                <a:spcPct val="100000"/>
              </a:lnSpc>
              <a:spcBef>
                <a:spcPts val="0"/>
              </a:spcBef>
              <a:spcAft>
                <a:spcPts val="0"/>
              </a:spcAft>
              <a:buClrTx/>
              <a:buSzTx/>
              <a:buFont typeface="+mj-lt"/>
              <a:buAutoNum type="alphaUcPeriod"/>
              <a:tabLst/>
              <a:defRPr/>
            </a:pPr>
            <a:r>
              <a:rPr kumimoji="0" lang="nl-NL" sz="2000" b="0" i="0" u="none" strike="noStrike" kern="1200" cap="none" spc="0" normalizeH="0" baseline="0" noProof="0" dirty="0" err="1">
                <a:ln>
                  <a:noFill/>
                </a:ln>
                <a:solidFill>
                  <a:prstClr val="black"/>
                </a:solidFill>
                <a:effectLst/>
                <a:uLnTx/>
                <a:uFillTx/>
                <a:latin typeface="Candara"/>
                <a:ea typeface="+mn-ea"/>
                <a:cs typeface="+mn-cs"/>
              </a:rPr>
              <a:t>E</a:t>
            </a:r>
            <a:r>
              <a:rPr kumimoji="0" lang="nl-NL" sz="2000" b="0" i="0" u="none" strike="noStrike" kern="1200" cap="none" spc="0" normalizeH="0" baseline="-25000" noProof="0" dirty="0" err="1">
                <a:ln>
                  <a:noFill/>
                </a:ln>
                <a:solidFill>
                  <a:prstClr val="black"/>
                </a:solidFill>
                <a:effectLst/>
                <a:uLnTx/>
                <a:uFillTx/>
                <a:latin typeface="Candara"/>
                <a:ea typeface="+mn-ea"/>
                <a:cs typeface="+mn-cs"/>
              </a:rPr>
              <a:t>voor</a:t>
            </a:r>
            <a:r>
              <a:rPr kumimoji="0" lang="nl-NL" sz="2000" b="0" i="0" u="none" strike="noStrike" kern="1200" cap="none" spc="0" normalizeH="0" baseline="0" noProof="0" dirty="0">
                <a:ln>
                  <a:noFill/>
                </a:ln>
                <a:solidFill>
                  <a:prstClr val="black"/>
                </a:solidFill>
                <a:effectLst/>
                <a:uLnTx/>
                <a:uFillTx/>
                <a:latin typeface="Candara"/>
                <a:ea typeface="+mn-ea"/>
                <a:cs typeface="+mn-cs"/>
              </a:rPr>
              <a:t> &lt; E</a:t>
            </a:r>
            <a:r>
              <a:rPr kumimoji="0" lang="nl-NL" sz="2000" b="0" i="0" u="none" strike="noStrike" kern="1200" cap="none" spc="0" normalizeH="0" baseline="-25000" noProof="0" dirty="0">
                <a:ln>
                  <a:noFill/>
                </a:ln>
                <a:solidFill>
                  <a:prstClr val="black"/>
                </a:solidFill>
                <a:effectLst/>
                <a:uLnTx/>
                <a:uFillTx/>
                <a:latin typeface="Candara"/>
                <a:ea typeface="+mn-ea"/>
                <a:cs typeface="+mn-cs"/>
              </a:rPr>
              <a:t>na</a:t>
            </a:r>
            <a:endParaRPr kumimoji="0" lang="nl-NL" sz="2000" b="0" i="0" u="none" strike="noStrike" kern="1200" cap="none" spc="0" normalizeH="0" baseline="0" noProof="0" dirty="0">
              <a:ln>
                <a:noFill/>
              </a:ln>
              <a:solidFill>
                <a:prstClr val="black"/>
              </a:solidFill>
              <a:effectLst/>
              <a:uLnTx/>
              <a:uFillTx/>
              <a:latin typeface="Candara"/>
              <a:ea typeface="+mn-ea"/>
              <a:cs typeface="+mn-cs"/>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txBox="1">
            <a:spLocks/>
          </p:cNvSpPr>
          <p:nvPr/>
        </p:nvSpPr>
        <p:spPr>
          <a:xfrm>
            <a:off x="3508783" y="0"/>
            <a:ext cx="93363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7899B2"/>
                </a:solidFill>
                <a:effectLst/>
                <a:uLnTx/>
                <a:uFillTx/>
                <a:latin typeface="Candara"/>
                <a:ea typeface="+mj-ea"/>
                <a:cs typeface="+mj-cs"/>
              </a:rPr>
              <a:t>Q9 </a:t>
            </a:r>
            <a:r>
              <a:rPr kumimoji="0" lang="en-GB" sz="2400" b="0" i="0" u="none" strike="noStrike" kern="1200" cap="none" spc="0" normalizeH="0" baseline="0" noProof="0" dirty="0" err="1">
                <a:ln>
                  <a:noFill/>
                </a:ln>
                <a:solidFill>
                  <a:srgbClr val="7899B2"/>
                </a:solidFill>
                <a:effectLst/>
                <a:uLnTx/>
                <a:uFillTx/>
                <a:latin typeface="Candara"/>
                <a:ea typeface="+mj-ea"/>
                <a:cs typeface="+mj-cs"/>
              </a:rPr>
              <a:t>Onbepaaldheid</a:t>
            </a:r>
            <a:r>
              <a:rPr kumimoji="0" lang="en-GB" sz="2400" b="0" i="0" u="none" strike="noStrike" kern="1200" cap="none" spc="0" normalizeH="0" baseline="0" noProof="0" dirty="0">
                <a:ln>
                  <a:noFill/>
                </a:ln>
                <a:solidFill>
                  <a:srgbClr val="7899B2"/>
                </a:solidFill>
                <a:effectLst/>
                <a:uLnTx/>
                <a:uFillTx/>
                <a:latin typeface="Candara"/>
                <a:ea typeface="+mj-ea"/>
                <a:cs typeface="+mj-cs"/>
              </a:rPr>
              <a:t> (</a:t>
            </a:r>
            <a:r>
              <a:rPr kumimoji="0" lang="en-GB" sz="2400" b="0" i="0" u="none" strike="noStrike" kern="1200" cap="none" spc="0" normalizeH="0" baseline="0" noProof="0" dirty="0" err="1">
                <a:ln>
                  <a:noFill/>
                </a:ln>
                <a:solidFill>
                  <a:srgbClr val="7899B2"/>
                </a:solidFill>
                <a:effectLst/>
                <a:uLnTx/>
                <a:uFillTx/>
                <a:latin typeface="Candara"/>
                <a:ea typeface="+mj-ea"/>
                <a:cs typeface="+mj-cs"/>
              </a:rPr>
              <a:t>vraag</a:t>
            </a:r>
            <a:r>
              <a:rPr kumimoji="0" lang="en-GB" sz="2400" b="0" i="0" u="none" strike="noStrike" kern="1200" cap="none" spc="0" normalizeH="0" baseline="0" noProof="0" dirty="0">
                <a:ln>
                  <a:noFill/>
                </a:ln>
                <a:solidFill>
                  <a:srgbClr val="7899B2"/>
                </a:solidFill>
                <a:effectLst/>
                <a:uLnTx/>
                <a:uFillTx/>
                <a:latin typeface="Candara"/>
                <a:ea typeface="+mj-ea"/>
                <a:cs typeface="+mj-cs"/>
              </a:rPr>
              <a:t> 3 </a:t>
            </a:r>
            <a:r>
              <a:rPr kumimoji="0" lang="en-GB" sz="2400" b="0" i="0" u="none" strike="noStrike" kern="1200" cap="none" spc="0" normalizeH="0" baseline="0" noProof="0" dirty="0" err="1">
                <a:ln>
                  <a:noFill/>
                </a:ln>
                <a:solidFill>
                  <a:srgbClr val="7899B2"/>
                </a:solidFill>
                <a:effectLst/>
                <a:uLnTx/>
                <a:uFillTx/>
                <a:latin typeface="Candara"/>
                <a:ea typeface="+mj-ea"/>
                <a:cs typeface="+mj-cs"/>
              </a:rPr>
              <a:t>en</a:t>
            </a:r>
            <a:r>
              <a:rPr kumimoji="0" lang="en-GB" sz="2400" b="0" i="0" u="none" strike="noStrike" kern="1200" cap="none" spc="0" normalizeH="0" baseline="0" noProof="0" dirty="0">
                <a:ln>
                  <a:noFill/>
                </a:ln>
                <a:solidFill>
                  <a:srgbClr val="7899B2"/>
                </a:solidFill>
                <a:effectLst/>
                <a:uLnTx/>
                <a:uFillTx/>
                <a:latin typeface="Candara"/>
                <a:ea typeface="+mj-ea"/>
                <a:cs typeface="+mj-cs"/>
              </a:rPr>
              <a:t> 4) </a:t>
            </a:r>
            <a:r>
              <a:rPr kumimoji="0" lang="en-GB" sz="1600" b="0" i="0" u="none" strike="noStrike" kern="1200" cap="none" spc="0" normalizeH="0" baseline="0" noProof="0" dirty="0">
                <a:ln>
                  <a:noFill/>
                </a:ln>
                <a:solidFill>
                  <a:srgbClr val="FF0000"/>
                </a:solidFill>
                <a:effectLst/>
                <a:uLnTx/>
                <a:uFillTx/>
                <a:latin typeface="Candara"/>
                <a:ea typeface="+mj-ea"/>
                <a:cs typeface="+mj-cs"/>
              </a:rPr>
              <a:t>(SOC-37327801)</a:t>
            </a:r>
          </a:p>
        </p:txBody>
      </p:sp>
    </p:spTree>
    <p:extLst>
      <p:ext uri="{BB962C8B-B14F-4D97-AF65-F5344CB8AC3E}">
        <p14:creationId xmlns:p14="http://schemas.microsoft.com/office/powerpoint/2010/main" val="2489919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91537" y="6045651"/>
            <a:ext cx="10200459" cy="500292"/>
          </a:xfrm>
        </p:spPr>
        <p:txBody>
          <a:bodyPr>
            <a:normAutofit fontScale="92500" lnSpcReduction="20000"/>
          </a:bodyPr>
          <a:lstStyle/>
          <a:p>
            <a:pPr marL="0" indent="0">
              <a:buNone/>
            </a:pPr>
            <a:r>
              <a:rPr lang="en-GB" dirty="0"/>
              <a:t>	</a:t>
            </a:r>
            <a:r>
              <a:rPr lang="en-GB" dirty="0" err="1"/>
              <a:t>voor</a:t>
            </a:r>
            <a:r>
              <a:rPr lang="en-GB" dirty="0"/>
              <a:t>					</a:t>
            </a:r>
            <a:r>
              <a:rPr lang="en-GB" dirty="0" err="1"/>
              <a:t>na</a:t>
            </a:r>
            <a:endParaRPr lang="en-GB" dirty="0"/>
          </a:p>
        </p:txBody>
      </p:sp>
      <p:sp>
        <p:nvSpPr>
          <p:cNvPr id="3" name="Title 2"/>
          <p:cNvSpPr>
            <a:spLocks noGrp="1"/>
          </p:cNvSpPr>
          <p:nvPr>
            <p:ph type="title"/>
          </p:nvPr>
        </p:nvSpPr>
        <p:spPr>
          <a:xfrm>
            <a:off x="1991538" y="63658"/>
            <a:ext cx="10200462" cy="1143000"/>
          </a:xfrm>
        </p:spPr>
        <p:txBody>
          <a:bodyPr/>
          <a:lstStyle/>
          <a:p>
            <a:r>
              <a:rPr lang="en-GB" dirty="0" err="1"/>
              <a:t>Tunneleffect</a:t>
            </a:r>
            <a:endParaRPr lang="en-GB"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342" y="1206658"/>
            <a:ext cx="4492171" cy="4838993"/>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2726"/>
          <a:stretch/>
        </p:blipFill>
        <p:spPr bwMode="auto">
          <a:xfrm>
            <a:off x="6817054" y="1206656"/>
            <a:ext cx="5374945" cy="4838993"/>
          </a:xfrm>
          <a:prstGeom prst="rect">
            <a:avLst/>
          </a:prstGeom>
          <a:ln w="9525">
            <a:solidFill>
              <a:schemeClr val="tx1"/>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490478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a:spLocks noGrp="1"/>
          </p:cNvSpPr>
          <p:nvPr>
            <p:ph type="title"/>
          </p:nvPr>
        </p:nvSpPr>
        <p:spPr/>
        <p:txBody>
          <a:bodyPr>
            <a:normAutofit fontScale="90000"/>
          </a:bodyPr>
          <a:lstStyle/>
          <a:p>
            <a:r>
              <a:rPr lang="nl-NL" dirty="0"/>
              <a:t>Tunneleffect en onbepaaldheid</a:t>
            </a:r>
            <a:br>
              <a:rPr lang="nl-NL" dirty="0"/>
            </a:br>
            <a:r>
              <a:rPr lang="el-GR" dirty="0"/>
              <a:t>α</a:t>
            </a:r>
            <a:r>
              <a:rPr lang="nl-NL" dirty="0"/>
              <a:t>-straling</a:t>
            </a:r>
          </a:p>
        </p:txBody>
      </p:sp>
      <p:pic>
        <p:nvPicPr>
          <p:cNvPr id="35844" name="Picture 4"/>
          <p:cNvPicPr>
            <a:picLocks noChangeAspect="1" noChangeArrowheads="1"/>
          </p:cNvPicPr>
          <p:nvPr/>
        </p:nvPicPr>
        <p:blipFill>
          <a:blip r:embed="rId2" cstate="print"/>
          <a:srcRect/>
          <a:stretch>
            <a:fillRect/>
          </a:stretch>
        </p:blipFill>
        <p:spPr bwMode="auto">
          <a:xfrm>
            <a:off x="2567608" y="1988841"/>
            <a:ext cx="7136482" cy="4394943"/>
          </a:xfrm>
          <a:prstGeom prst="rect">
            <a:avLst/>
          </a:prstGeom>
          <a:noFill/>
          <a:ln w="9525">
            <a:noFill/>
            <a:miter lim="800000"/>
            <a:headEnd/>
            <a:tailEnd/>
          </a:ln>
        </p:spPr>
      </p:pic>
    </p:spTree>
    <p:extLst>
      <p:ext uri="{BB962C8B-B14F-4D97-AF65-F5344CB8AC3E}">
        <p14:creationId xmlns:p14="http://schemas.microsoft.com/office/powerpoint/2010/main" val="2185373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06F3C99-E3F9-44B9-8D90-C8BE7971A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3832" y="1988840"/>
            <a:ext cx="5451422" cy="2510253"/>
          </a:xfrm>
          <a:prstGeom prst="rect">
            <a:avLst/>
          </a:prstGeom>
        </p:spPr>
      </p:pic>
      <p:sp>
        <p:nvSpPr>
          <p:cNvPr id="3" name="Tijdelijke aanduiding voor inhoud 2">
            <a:extLst>
              <a:ext uri="{FF2B5EF4-FFF2-40B4-BE49-F238E27FC236}">
                <a16:creationId xmlns:a16="http://schemas.microsoft.com/office/drawing/2014/main" id="{89C46BB1-3759-4EBE-A8D8-3A6DFC9D4BDB}"/>
              </a:ext>
            </a:extLst>
          </p:cNvPr>
          <p:cNvSpPr>
            <a:spLocks noGrp="1"/>
          </p:cNvSpPr>
          <p:nvPr>
            <p:ph idx="1"/>
          </p:nvPr>
        </p:nvSpPr>
        <p:spPr>
          <a:xfrm>
            <a:off x="2139013" y="1504194"/>
            <a:ext cx="9789635" cy="4781128"/>
          </a:xfrm>
        </p:spPr>
        <p:txBody>
          <a:bodyPr>
            <a:normAutofit/>
          </a:bodyPr>
          <a:lstStyle/>
          <a:p>
            <a:pPr marL="0" indent="0">
              <a:buNone/>
            </a:pPr>
            <a:r>
              <a:rPr lang="nl-NL" sz="2000" dirty="0"/>
              <a:t>Een elektron wordt uitgezonden door een bron bij positie A, </a:t>
            </a:r>
          </a:p>
          <a:p>
            <a:pPr marL="0" indent="0">
              <a:buNone/>
            </a:pPr>
            <a:r>
              <a:rPr lang="nl-NL" sz="2000" dirty="0"/>
              <a:t>na verloop van tijd wordt het elektron waargenomen op een detectiescherm op positie B.</a:t>
            </a:r>
          </a:p>
        </p:txBody>
      </p:sp>
      <p:sp>
        <p:nvSpPr>
          <p:cNvPr id="6" name="Rechthoek 5">
            <a:extLst>
              <a:ext uri="{FF2B5EF4-FFF2-40B4-BE49-F238E27FC236}">
                <a16:creationId xmlns:a16="http://schemas.microsoft.com/office/drawing/2014/main" id="{5D659142-962F-40D2-ADED-16472E02DDDB}"/>
              </a:ext>
            </a:extLst>
          </p:cNvPr>
          <p:cNvSpPr/>
          <p:nvPr/>
        </p:nvSpPr>
        <p:spPr>
          <a:xfrm>
            <a:off x="2304426" y="4365104"/>
            <a:ext cx="9264182" cy="2185214"/>
          </a:xfrm>
          <a:prstGeom prst="rect">
            <a:avLst/>
          </a:prstGeom>
        </p:spPr>
        <p:txBody>
          <a:bodyPr wrap="square">
            <a:spAutoFit/>
          </a:bodyPr>
          <a:lstStyle/>
          <a:p>
            <a:r>
              <a:rPr lang="nl-NL" sz="2600" b="1" dirty="0">
                <a:solidFill>
                  <a:srgbClr val="333333"/>
                </a:solidFill>
              </a:rPr>
              <a:t>Hoe is het elektron van positie A naar positie B gegaan?</a:t>
            </a:r>
            <a:r>
              <a:rPr lang="nl-NL" sz="2600" b="1" dirty="0">
                <a:solidFill>
                  <a:prstClr val="black"/>
                </a:solidFill>
              </a:rPr>
              <a:t> </a:t>
            </a:r>
            <a:br>
              <a:rPr lang="nl-NL" sz="2000" dirty="0">
                <a:solidFill>
                  <a:prstClr val="black"/>
                </a:solidFill>
              </a:rPr>
            </a:br>
            <a:endParaRPr lang="nl-NL" sz="2000" dirty="0">
              <a:solidFill>
                <a:srgbClr val="333333"/>
              </a:solidFill>
            </a:endParaRPr>
          </a:p>
          <a:p>
            <a:pPr marL="457200" indent="-457200">
              <a:buFont typeface="+mj-lt"/>
              <a:buAutoNum type="alphaUcPeriod"/>
            </a:pPr>
            <a:r>
              <a:rPr lang="nl-NL" sz="2400" dirty="0">
                <a:solidFill>
                  <a:prstClr val="black"/>
                </a:solidFill>
              </a:rPr>
              <a:t>In een rechte lijn (zoals het blauwe, rechte pad).</a:t>
            </a:r>
          </a:p>
          <a:p>
            <a:pPr marL="457200" indent="-457200">
              <a:buFont typeface="+mj-lt"/>
              <a:buAutoNum type="alphaUcPeriod"/>
            </a:pPr>
            <a:r>
              <a:rPr lang="nl-NL" sz="2400" dirty="0">
                <a:solidFill>
                  <a:prstClr val="black"/>
                </a:solidFill>
              </a:rPr>
              <a:t>Over een sinusvormige pad (zoals het rode, golvende pad).</a:t>
            </a:r>
          </a:p>
          <a:p>
            <a:pPr marL="457200" indent="-457200">
              <a:buFont typeface="+mj-lt"/>
              <a:buAutoNum type="alphaUcPeriod"/>
            </a:pPr>
            <a:r>
              <a:rPr lang="nl-NL" sz="2400" dirty="0">
                <a:solidFill>
                  <a:prstClr val="black"/>
                </a:solidFill>
              </a:rPr>
              <a:t>Dat is niet te zeggen.</a:t>
            </a:r>
            <a:endParaRPr lang="nl-NL" sz="2400" dirty="0">
              <a:solidFill>
                <a:srgbClr val="333333"/>
              </a:solidFill>
            </a:endParaRPr>
          </a:p>
          <a:p>
            <a:endParaRPr lang="nl-NL" dirty="0">
              <a:solidFill>
                <a:prstClr val="black"/>
              </a:solidFill>
            </a:endParaRPr>
          </a:p>
        </p:txBody>
      </p:sp>
      <p:sp>
        <p:nvSpPr>
          <p:cNvPr id="7" name="Tekstvak 6">
            <a:extLst>
              <a:ext uri="{FF2B5EF4-FFF2-40B4-BE49-F238E27FC236}">
                <a16:creationId xmlns:a16="http://schemas.microsoft.com/office/drawing/2014/main" id="{D8ED5C26-0F16-48A3-AF53-64870BB18406}"/>
              </a:ext>
            </a:extLst>
          </p:cNvPr>
          <p:cNvSpPr txBox="1"/>
          <p:nvPr/>
        </p:nvSpPr>
        <p:spPr>
          <a:xfrm>
            <a:off x="2207568" y="980974"/>
            <a:ext cx="7632848" cy="954107"/>
          </a:xfrm>
          <a:prstGeom prst="rect">
            <a:avLst/>
          </a:prstGeom>
          <a:noFill/>
        </p:spPr>
        <p:txBody>
          <a:bodyPr wrap="square" rtlCol="0">
            <a:spAutoFit/>
          </a:bodyPr>
          <a:lstStyle/>
          <a:p>
            <a:r>
              <a:rPr lang="nl-NL" sz="2800" b="1" dirty="0">
                <a:solidFill>
                  <a:prstClr val="black"/>
                </a:solidFill>
              </a:rPr>
              <a:t>Elektron als </a:t>
            </a:r>
            <a:r>
              <a:rPr lang="nl-NL" sz="2800" b="1" dirty="0" err="1">
                <a:solidFill>
                  <a:prstClr val="black"/>
                </a:solidFill>
              </a:rPr>
              <a:t>quantum</a:t>
            </a:r>
            <a:r>
              <a:rPr lang="nl-NL" sz="2800" b="1" dirty="0">
                <a:solidFill>
                  <a:prstClr val="black"/>
                </a:solidFill>
              </a:rPr>
              <a:t>-deeltje </a:t>
            </a:r>
            <a:r>
              <a:rPr lang="nl-NL" sz="2000" dirty="0">
                <a:solidFill>
                  <a:schemeClr val="bg2">
                    <a:lumMod val="75000"/>
                  </a:schemeClr>
                </a:solidFill>
              </a:rPr>
              <a:t>(vraag 5 en 6)</a:t>
            </a:r>
          </a:p>
          <a:p>
            <a:endParaRPr lang="nl-NL" sz="2800" b="1" dirty="0">
              <a:solidFill>
                <a:prstClr val="black"/>
              </a:solidFill>
            </a:endParaRPr>
          </a:p>
        </p:txBody>
      </p:sp>
      <p:sp>
        <p:nvSpPr>
          <p:cNvPr id="8" name="Titel 1"/>
          <p:cNvSpPr txBox="1">
            <a:spLocks/>
          </p:cNvSpPr>
          <p:nvPr/>
        </p:nvSpPr>
        <p:spPr>
          <a:xfrm>
            <a:off x="2855640" y="0"/>
            <a:ext cx="93363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solidFill>
                  <a:srgbClr val="7899B2"/>
                </a:solidFill>
              </a:rPr>
              <a:t>Q4 </a:t>
            </a:r>
            <a:r>
              <a:rPr lang="nl-NL" sz="2400" dirty="0">
                <a:solidFill>
                  <a:srgbClr val="7899B2"/>
                </a:solidFill>
              </a:rPr>
              <a:t>Elektron </a:t>
            </a:r>
            <a:r>
              <a:rPr lang="en-GB" sz="1600" dirty="0">
                <a:solidFill>
                  <a:srgbClr val="FF0000"/>
                </a:solidFill>
              </a:rPr>
              <a:t>(SOC-37326052)</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4325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a:spLocks noGrp="1"/>
          </p:cNvSpPr>
          <p:nvPr>
            <p:ph type="title"/>
          </p:nvPr>
        </p:nvSpPr>
        <p:spPr/>
        <p:txBody>
          <a:bodyPr>
            <a:normAutofit fontScale="90000"/>
          </a:bodyPr>
          <a:lstStyle/>
          <a:p>
            <a:r>
              <a:rPr lang="nl-NL" dirty="0"/>
              <a:t>Tunneleffect en onbepaaldheid</a:t>
            </a:r>
            <a:br>
              <a:rPr lang="nl-NL" dirty="0"/>
            </a:br>
            <a:r>
              <a:rPr lang="el-GR" dirty="0"/>
              <a:t>α</a:t>
            </a:r>
            <a:r>
              <a:rPr lang="nl-NL" dirty="0"/>
              <a:t>-straling</a:t>
            </a:r>
          </a:p>
        </p:txBody>
      </p:sp>
      <p:pic>
        <p:nvPicPr>
          <p:cNvPr id="89090" name="Picture 2"/>
          <p:cNvPicPr>
            <a:picLocks noChangeAspect="1" noChangeArrowheads="1"/>
          </p:cNvPicPr>
          <p:nvPr/>
        </p:nvPicPr>
        <p:blipFill>
          <a:blip r:embed="rId2" cstate="print"/>
          <a:srcRect/>
          <a:stretch>
            <a:fillRect/>
          </a:stretch>
        </p:blipFill>
        <p:spPr bwMode="auto">
          <a:xfrm>
            <a:off x="2927648" y="1988840"/>
            <a:ext cx="6395366" cy="4358132"/>
          </a:xfrm>
          <a:prstGeom prst="rect">
            <a:avLst/>
          </a:prstGeom>
          <a:noFill/>
          <a:ln w="9525">
            <a:noFill/>
            <a:miter lim="800000"/>
            <a:headEnd/>
            <a:tailEnd/>
          </a:ln>
        </p:spPr>
      </p:pic>
    </p:spTree>
    <p:extLst>
      <p:ext uri="{BB962C8B-B14F-4D97-AF65-F5344CB8AC3E}">
        <p14:creationId xmlns:p14="http://schemas.microsoft.com/office/powerpoint/2010/main" val="37327293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B7C39735-B3AB-4572-ADED-186F4B30B5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1866" y="2218838"/>
            <a:ext cx="4693451" cy="4088299"/>
          </a:xfrm>
        </p:spPr>
      </p:pic>
      <p:sp>
        <p:nvSpPr>
          <p:cNvPr id="2" name="Titel 1">
            <a:extLst>
              <a:ext uri="{FF2B5EF4-FFF2-40B4-BE49-F238E27FC236}">
                <a16:creationId xmlns:a16="http://schemas.microsoft.com/office/drawing/2014/main" id="{DF98C081-52C9-4D89-A955-6FBD8921A1C8}"/>
              </a:ext>
            </a:extLst>
          </p:cNvPr>
          <p:cNvSpPr>
            <a:spLocks noGrp="1"/>
          </p:cNvSpPr>
          <p:nvPr>
            <p:ph type="title"/>
          </p:nvPr>
        </p:nvSpPr>
        <p:spPr>
          <a:xfrm>
            <a:off x="2180224" y="1072847"/>
            <a:ext cx="10200462" cy="4783667"/>
          </a:xfrm>
        </p:spPr>
        <p:txBody>
          <a:bodyPr>
            <a:normAutofit fontScale="90000"/>
          </a:bodyPr>
          <a:lstStyle/>
          <a:p>
            <a:pPr algn="l"/>
            <a:br>
              <a:rPr lang="nl-NL" sz="2400" dirty="0">
                <a:solidFill>
                  <a:srgbClr val="FF0000"/>
                </a:solidFill>
              </a:rPr>
            </a:br>
            <a:r>
              <a:rPr lang="nl-NL" sz="2200" dirty="0"/>
              <a:t>Een </a:t>
            </a:r>
            <a:r>
              <a:rPr lang="nl-NL" sz="2200" dirty="0" err="1"/>
              <a:t>quantumdeeltje</a:t>
            </a:r>
            <a:r>
              <a:rPr lang="nl-NL" sz="2200" dirty="0"/>
              <a:t> met kinetische energie </a:t>
            </a:r>
            <a:r>
              <a:rPr lang="nl-NL" sz="2200" i="1" dirty="0"/>
              <a:t>E</a:t>
            </a:r>
            <a:r>
              <a:rPr lang="nl-NL" sz="2200" i="1" baseline="-25000" dirty="0"/>
              <a:t>k</a:t>
            </a:r>
            <a:r>
              <a:rPr lang="nl-NL" sz="2200" dirty="0"/>
              <a:t>  bevindt zich op tijdstip t=0 links van een energiebarrière (=potentiaalbarrière), zie afbeelding. </a:t>
            </a:r>
            <a:br>
              <a:rPr lang="nl-NL" sz="2200" dirty="0"/>
            </a:br>
            <a:r>
              <a:rPr lang="nl-NL" sz="2200" dirty="0"/>
              <a:t>Bij een meting even later wordt het deeltje aan de rechterkant van de barrière gevonden. </a:t>
            </a:r>
            <a:br>
              <a:rPr lang="nl-NL" sz="2200" dirty="0"/>
            </a:br>
            <a:r>
              <a:rPr lang="nl-NL" sz="2200" dirty="0"/>
              <a:t>Wat kun je zeggen over de verhouding van de kinetische energie van het deeltje rechts en links van de barrière?</a:t>
            </a:r>
            <a:br>
              <a:rPr lang="nl-NL" sz="2200" dirty="0"/>
            </a:br>
            <a:br>
              <a:rPr lang="nl-NL" sz="2000" dirty="0"/>
            </a:br>
            <a:br>
              <a:rPr lang="nl-NL" sz="2000" dirty="0"/>
            </a:br>
            <a:br>
              <a:rPr lang="nl-NL" sz="2000" dirty="0"/>
            </a:br>
            <a:r>
              <a:rPr lang="nl-NL" sz="2700" dirty="0"/>
              <a:t>A   	</a:t>
            </a:r>
            <a:r>
              <a:rPr lang="nl-NL" sz="2700" i="1" dirty="0" err="1"/>
              <a:t>E</a:t>
            </a:r>
            <a:r>
              <a:rPr lang="nl-NL" sz="2700" i="1" baseline="-25000" dirty="0" err="1"/>
              <a:t>kin</a:t>
            </a:r>
            <a:r>
              <a:rPr lang="nl-NL" sz="2700" i="1" dirty="0"/>
              <a:t>(links) </a:t>
            </a:r>
            <a:r>
              <a:rPr lang="nl-NL" sz="2700" dirty="0"/>
              <a:t>&gt; </a:t>
            </a:r>
            <a:r>
              <a:rPr lang="nl-NL" sz="2700" i="1" dirty="0" err="1"/>
              <a:t>E</a:t>
            </a:r>
            <a:r>
              <a:rPr lang="nl-NL" sz="2700" i="1" baseline="-25000" dirty="0" err="1"/>
              <a:t>kin</a:t>
            </a:r>
            <a:r>
              <a:rPr lang="nl-NL" sz="2700" i="1" dirty="0"/>
              <a:t>(rechts)</a:t>
            </a:r>
            <a:br>
              <a:rPr lang="nl-NL" sz="2700" i="1" dirty="0"/>
            </a:br>
            <a:br>
              <a:rPr lang="nl-NL" sz="2700" dirty="0"/>
            </a:br>
            <a:r>
              <a:rPr lang="nl-NL" sz="2700" dirty="0"/>
              <a:t>B	</a:t>
            </a:r>
            <a:r>
              <a:rPr lang="nl-NL" sz="2700" i="1" dirty="0" err="1"/>
              <a:t>E</a:t>
            </a:r>
            <a:r>
              <a:rPr lang="nl-NL" sz="2700" i="1" baseline="-25000" dirty="0" err="1"/>
              <a:t>kin</a:t>
            </a:r>
            <a:r>
              <a:rPr lang="nl-NL" sz="2700" i="1" dirty="0"/>
              <a:t>(links) </a:t>
            </a:r>
            <a:r>
              <a:rPr lang="nl-NL" sz="2700" dirty="0"/>
              <a:t>= </a:t>
            </a:r>
            <a:r>
              <a:rPr lang="nl-NL" sz="2700" i="1" dirty="0" err="1"/>
              <a:t>E</a:t>
            </a:r>
            <a:r>
              <a:rPr lang="nl-NL" sz="2700" i="1" baseline="-25000" dirty="0" err="1"/>
              <a:t>kin</a:t>
            </a:r>
            <a:r>
              <a:rPr lang="nl-NL" sz="2700" i="1" dirty="0"/>
              <a:t>(rechts)</a:t>
            </a:r>
            <a:br>
              <a:rPr lang="nl-NL" sz="2700" i="1" dirty="0"/>
            </a:br>
            <a:br>
              <a:rPr lang="nl-NL" sz="2700" i="1" dirty="0"/>
            </a:br>
            <a:r>
              <a:rPr lang="nl-NL" sz="2700" i="1" dirty="0"/>
              <a:t>C	</a:t>
            </a:r>
            <a:r>
              <a:rPr lang="nl-NL" sz="2700" i="1" dirty="0" err="1"/>
              <a:t>E</a:t>
            </a:r>
            <a:r>
              <a:rPr lang="nl-NL" sz="2700" i="1" baseline="-25000" dirty="0" err="1"/>
              <a:t>kin</a:t>
            </a:r>
            <a:r>
              <a:rPr lang="nl-NL" sz="2700" i="1" dirty="0"/>
              <a:t>(links) </a:t>
            </a:r>
            <a:r>
              <a:rPr lang="nl-NL" sz="2700" dirty="0"/>
              <a:t>&lt; </a:t>
            </a:r>
            <a:r>
              <a:rPr lang="nl-NL" sz="2700" i="1" dirty="0" err="1"/>
              <a:t>E</a:t>
            </a:r>
            <a:r>
              <a:rPr lang="nl-NL" sz="2700" i="1" baseline="-25000" dirty="0" err="1"/>
              <a:t>kin</a:t>
            </a:r>
            <a:r>
              <a:rPr lang="nl-NL" sz="2700" i="1" dirty="0"/>
              <a:t>(rechts)</a:t>
            </a:r>
            <a:endParaRPr lang="nl-NL" sz="27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9833" y="85624"/>
            <a:ext cx="2702231"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1"/>
          <p:cNvSpPr txBox="1">
            <a:spLocks/>
          </p:cNvSpPr>
          <p:nvPr/>
        </p:nvSpPr>
        <p:spPr>
          <a:xfrm>
            <a:off x="3740948" y="-38201"/>
            <a:ext cx="933636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7899B2"/>
                </a:solidFill>
                <a:effectLst/>
                <a:uLnTx/>
                <a:uFillTx/>
                <a:latin typeface="Candara"/>
                <a:ea typeface="+mj-ea"/>
                <a:cs typeface="+mj-cs"/>
              </a:rPr>
              <a:t>Q9 </a:t>
            </a:r>
            <a:r>
              <a:rPr kumimoji="0" lang="en-GB" sz="2400" b="0" i="0" u="none" strike="noStrike" kern="1200" cap="none" spc="0" normalizeH="0" baseline="0" noProof="0" dirty="0" err="1">
                <a:ln>
                  <a:noFill/>
                </a:ln>
                <a:solidFill>
                  <a:srgbClr val="7899B2"/>
                </a:solidFill>
                <a:effectLst/>
                <a:uLnTx/>
                <a:uFillTx/>
                <a:latin typeface="Candara"/>
                <a:ea typeface="+mj-ea"/>
                <a:cs typeface="+mj-cs"/>
              </a:rPr>
              <a:t>Onbepaaldheid</a:t>
            </a:r>
            <a:r>
              <a:rPr kumimoji="0" lang="en-GB" sz="2400" b="0" i="0" u="none" strike="noStrike" kern="1200" cap="none" spc="0" normalizeH="0" baseline="0" noProof="0" dirty="0">
                <a:ln>
                  <a:noFill/>
                </a:ln>
                <a:solidFill>
                  <a:srgbClr val="7899B2"/>
                </a:solidFill>
                <a:effectLst/>
                <a:uLnTx/>
                <a:uFillTx/>
                <a:latin typeface="Candara"/>
                <a:ea typeface="+mj-ea"/>
                <a:cs typeface="+mj-cs"/>
              </a:rPr>
              <a:t> (</a:t>
            </a:r>
            <a:r>
              <a:rPr kumimoji="0" lang="en-GB" sz="2400" b="0" i="0" u="none" strike="noStrike" kern="1200" cap="none" spc="0" normalizeH="0" baseline="0" noProof="0" dirty="0" err="1">
                <a:ln>
                  <a:noFill/>
                </a:ln>
                <a:solidFill>
                  <a:srgbClr val="7899B2"/>
                </a:solidFill>
                <a:effectLst/>
                <a:uLnTx/>
                <a:uFillTx/>
                <a:latin typeface="Candara"/>
                <a:ea typeface="+mj-ea"/>
                <a:cs typeface="+mj-cs"/>
              </a:rPr>
              <a:t>vraag</a:t>
            </a:r>
            <a:r>
              <a:rPr kumimoji="0" lang="en-GB" sz="2400" b="0" i="0" u="none" strike="noStrike" kern="1200" cap="none" spc="0" normalizeH="0" baseline="0" noProof="0" dirty="0">
                <a:ln>
                  <a:noFill/>
                </a:ln>
                <a:solidFill>
                  <a:srgbClr val="7899B2"/>
                </a:solidFill>
                <a:effectLst/>
                <a:uLnTx/>
                <a:uFillTx/>
                <a:latin typeface="Candara"/>
                <a:ea typeface="+mj-ea"/>
                <a:cs typeface="+mj-cs"/>
              </a:rPr>
              <a:t> 5 </a:t>
            </a:r>
            <a:r>
              <a:rPr kumimoji="0" lang="en-GB" sz="2400" b="0" i="0" u="none" strike="noStrike" kern="1200" cap="none" spc="0" normalizeH="0" baseline="0" noProof="0" dirty="0" err="1">
                <a:ln>
                  <a:noFill/>
                </a:ln>
                <a:solidFill>
                  <a:srgbClr val="7899B2"/>
                </a:solidFill>
                <a:effectLst/>
                <a:uLnTx/>
                <a:uFillTx/>
                <a:latin typeface="Candara"/>
                <a:ea typeface="+mj-ea"/>
                <a:cs typeface="+mj-cs"/>
              </a:rPr>
              <a:t>en</a:t>
            </a:r>
            <a:r>
              <a:rPr kumimoji="0" lang="en-GB" sz="2400" b="0" i="0" u="none" strike="noStrike" kern="1200" cap="none" spc="0" normalizeH="0" baseline="0" noProof="0" dirty="0">
                <a:ln>
                  <a:noFill/>
                </a:ln>
                <a:solidFill>
                  <a:srgbClr val="7899B2"/>
                </a:solidFill>
                <a:effectLst/>
                <a:uLnTx/>
                <a:uFillTx/>
                <a:latin typeface="Candara"/>
                <a:ea typeface="+mj-ea"/>
                <a:cs typeface="+mj-cs"/>
              </a:rPr>
              <a:t> 6) </a:t>
            </a:r>
            <a:r>
              <a:rPr kumimoji="0" lang="en-GB" sz="1600" b="0" i="0" u="none" strike="noStrike" kern="1200" cap="none" spc="0" normalizeH="0" baseline="0" noProof="0" dirty="0">
                <a:ln>
                  <a:noFill/>
                </a:ln>
                <a:solidFill>
                  <a:srgbClr val="FF0000"/>
                </a:solidFill>
                <a:effectLst/>
                <a:uLnTx/>
                <a:uFillTx/>
                <a:latin typeface="Candara"/>
                <a:ea typeface="+mj-ea"/>
                <a:cs typeface="+mj-cs"/>
              </a:rPr>
              <a:t>(SOC-37327801)</a:t>
            </a:r>
          </a:p>
        </p:txBody>
      </p:sp>
    </p:spTree>
    <p:extLst>
      <p:ext uri="{BB962C8B-B14F-4D97-AF65-F5344CB8AC3E}">
        <p14:creationId xmlns:p14="http://schemas.microsoft.com/office/powerpoint/2010/main" val="28810700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a:spLocks noGrp="1"/>
          </p:cNvSpPr>
          <p:nvPr>
            <p:ph type="title"/>
          </p:nvPr>
        </p:nvSpPr>
        <p:spPr/>
        <p:txBody>
          <a:bodyPr>
            <a:normAutofit fontScale="90000"/>
          </a:bodyPr>
          <a:lstStyle/>
          <a:p>
            <a:r>
              <a:rPr lang="nl-NL" dirty="0"/>
              <a:t>Tunneleffect en onbepaaldheid</a:t>
            </a:r>
            <a:br>
              <a:rPr lang="nl-NL" dirty="0"/>
            </a:br>
            <a:r>
              <a:rPr lang="el-GR" dirty="0"/>
              <a:t>α</a:t>
            </a:r>
            <a:r>
              <a:rPr lang="nl-NL" dirty="0"/>
              <a:t>-straling</a:t>
            </a:r>
          </a:p>
        </p:txBody>
      </p:sp>
      <p:sp>
        <p:nvSpPr>
          <p:cNvPr id="4" name="Rechthoek 3"/>
          <p:cNvSpPr/>
          <p:nvPr/>
        </p:nvSpPr>
        <p:spPr>
          <a:xfrm>
            <a:off x="2135560" y="4725145"/>
            <a:ext cx="763284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ndara"/>
                <a:ea typeface="+mn-ea"/>
                <a:cs typeface="+mn-cs"/>
              </a:rPr>
              <a:t>Doordat de positie van een </a:t>
            </a:r>
            <a:r>
              <a:rPr kumimoji="0" lang="el-GR" sz="2400" b="0" i="0" u="none" strike="noStrike" kern="1200" cap="none" spc="0" normalizeH="0" baseline="0" noProof="0" dirty="0">
                <a:ln>
                  <a:noFill/>
                </a:ln>
                <a:solidFill>
                  <a:prstClr val="black"/>
                </a:solidFill>
                <a:effectLst/>
                <a:uLnTx/>
                <a:uFillTx/>
                <a:latin typeface="Candara"/>
                <a:ea typeface="+mn-ea"/>
                <a:cs typeface="+mn-cs"/>
              </a:rPr>
              <a:t>α</a:t>
            </a:r>
            <a:r>
              <a:rPr kumimoji="0" lang="nl-NL" sz="2400" b="0" i="0" u="none" strike="noStrike" kern="1200" cap="none" spc="0" normalizeH="0" baseline="0" noProof="0" dirty="0">
                <a:ln>
                  <a:noFill/>
                </a:ln>
                <a:solidFill>
                  <a:prstClr val="black"/>
                </a:solidFill>
                <a:effectLst/>
                <a:uLnTx/>
                <a:uFillTx/>
                <a:latin typeface="Candara"/>
                <a:ea typeface="+mn-ea"/>
                <a:cs typeface="+mn-cs"/>
              </a:rPr>
              <a:t>-deeltje in grote mate vastligt is er een grote onbepaaldheid in de snelheid.</a:t>
            </a:r>
          </a:p>
        </p:txBody>
      </p:sp>
      <p:pic>
        <p:nvPicPr>
          <p:cNvPr id="90114" name="Picture 2"/>
          <p:cNvPicPr>
            <a:picLocks noChangeAspect="1" noChangeArrowheads="1"/>
          </p:cNvPicPr>
          <p:nvPr/>
        </p:nvPicPr>
        <p:blipFill>
          <a:blip r:embed="rId2" cstate="print"/>
          <a:srcRect b="18161"/>
          <a:stretch>
            <a:fillRect/>
          </a:stretch>
        </p:blipFill>
        <p:spPr bwMode="auto">
          <a:xfrm>
            <a:off x="2855641" y="1988840"/>
            <a:ext cx="5878665" cy="2595934"/>
          </a:xfrm>
          <a:prstGeom prst="rect">
            <a:avLst/>
          </a:prstGeom>
          <a:noFill/>
          <a:ln w="9525">
            <a:noFill/>
            <a:miter lim="800000"/>
            <a:headEnd/>
            <a:tailEnd/>
          </a:ln>
        </p:spPr>
      </p:pic>
    </p:spTree>
    <p:extLst>
      <p:ext uri="{BB962C8B-B14F-4D97-AF65-F5344CB8AC3E}">
        <p14:creationId xmlns:p14="http://schemas.microsoft.com/office/powerpoint/2010/main" val="12965117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a:spLocks noGrp="1"/>
          </p:cNvSpPr>
          <p:nvPr>
            <p:ph type="title"/>
          </p:nvPr>
        </p:nvSpPr>
        <p:spPr/>
        <p:txBody>
          <a:bodyPr>
            <a:normAutofit fontScale="90000"/>
          </a:bodyPr>
          <a:lstStyle/>
          <a:p>
            <a:r>
              <a:rPr lang="nl-NL" dirty="0"/>
              <a:t>Tunneleffect en onbepaaldheid</a:t>
            </a:r>
            <a:br>
              <a:rPr lang="nl-NL" dirty="0"/>
            </a:br>
            <a:r>
              <a:rPr lang="el-GR" dirty="0"/>
              <a:t>α</a:t>
            </a:r>
            <a:r>
              <a:rPr lang="nl-NL" dirty="0"/>
              <a:t>-straling</a:t>
            </a:r>
          </a:p>
        </p:txBody>
      </p:sp>
      <p:sp>
        <p:nvSpPr>
          <p:cNvPr id="3" name="Rechthoek 2"/>
          <p:cNvSpPr/>
          <p:nvPr/>
        </p:nvSpPr>
        <p:spPr>
          <a:xfrm>
            <a:off x="2639616" y="2551837"/>
            <a:ext cx="7056784"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err="1">
                <a:ln>
                  <a:noFill/>
                </a:ln>
                <a:solidFill>
                  <a:prstClr val="black"/>
                </a:solidFill>
                <a:effectLst/>
                <a:uLnTx/>
                <a:uFillTx/>
                <a:latin typeface="Candara"/>
                <a:ea typeface="+mn-ea"/>
                <a:cs typeface="+mn-cs"/>
              </a:rPr>
              <a:t>Quantufluctuaties</a:t>
            </a:r>
            <a:r>
              <a:rPr kumimoji="0" lang="nl-NL" sz="2400" b="0" i="0" u="none" strike="noStrike" kern="1200" cap="none" spc="0" normalizeH="0" baseline="0" noProof="0" dirty="0">
                <a:ln>
                  <a:noFill/>
                </a:ln>
                <a:solidFill>
                  <a:prstClr val="black"/>
                </a:solidFill>
                <a:effectLst/>
                <a:uLnTx/>
                <a:uFillTx/>
                <a:latin typeface="Candara"/>
                <a:ea typeface="+mn-ea"/>
                <a:cs typeface="+mn-cs"/>
              </a:rPr>
              <a:t> in de snelheid zorgen er voor dat het </a:t>
            </a:r>
            <a:r>
              <a:rPr kumimoji="0" lang="el-GR" sz="2400" b="0" i="0" u="none" strike="noStrike" kern="1200" cap="none" spc="0" normalizeH="0" baseline="0" noProof="0" dirty="0">
                <a:ln>
                  <a:noFill/>
                </a:ln>
                <a:solidFill>
                  <a:prstClr val="black"/>
                </a:solidFill>
                <a:effectLst/>
                <a:uLnTx/>
                <a:uFillTx/>
                <a:latin typeface="Candara"/>
                <a:ea typeface="+mn-ea"/>
                <a:cs typeface="+mn-cs"/>
              </a:rPr>
              <a:t>α</a:t>
            </a:r>
            <a:r>
              <a:rPr kumimoji="0" lang="nl-NL" sz="2400" b="0" i="0" u="none" strike="noStrike" kern="1200" cap="none" spc="0" normalizeH="0" baseline="0" noProof="0" dirty="0">
                <a:ln>
                  <a:noFill/>
                </a:ln>
                <a:solidFill>
                  <a:prstClr val="black"/>
                </a:solidFill>
                <a:effectLst/>
                <a:uLnTx/>
                <a:uFillTx/>
                <a:latin typeface="Candara"/>
                <a:ea typeface="+mn-ea"/>
                <a:cs typeface="+mn-cs"/>
              </a:rPr>
              <a:t>-deelt een barrière kan overwinnen waar het eigenlijk niet genoeg energie voor heeft.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Candara"/>
                <a:ea typeface="+mn-ea"/>
                <a:cs typeface="+mn-cs"/>
              </a:rPr>
              <a:t>Dit heet </a:t>
            </a:r>
            <a:r>
              <a:rPr kumimoji="0" lang="nl-NL" sz="2400" b="1" i="0" u="none" strike="noStrike" kern="1200" cap="none" spc="0" normalizeH="0" baseline="0" noProof="0" dirty="0" err="1">
                <a:ln>
                  <a:noFill/>
                </a:ln>
                <a:solidFill>
                  <a:prstClr val="black"/>
                </a:solidFill>
                <a:effectLst/>
                <a:uLnTx/>
                <a:uFillTx/>
                <a:latin typeface="Candara"/>
                <a:ea typeface="+mn-ea"/>
                <a:cs typeface="+mn-cs"/>
              </a:rPr>
              <a:t>quantumtunneling</a:t>
            </a:r>
            <a:r>
              <a:rPr kumimoji="0" lang="nl-NL" sz="2400" b="0" i="0" u="none" strike="noStrike" kern="1200" cap="none" spc="0" normalizeH="0" baseline="0" noProof="0" dirty="0">
                <a:ln>
                  <a:noFill/>
                </a:ln>
                <a:solidFill>
                  <a:prstClr val="black"/>
                </a:solidFill>
                <a:effectLst/>
                <a:uLnTx/>
                <a:uFillTx/>
                <a:latin typeface="Candara"/>
                <a:ea typeface="+mn-ea"/>
                <a:cs typeface="+mn-cs"/>
              </a:rPr>
              <a:t>.</a:t>
            </a:r>
          </a:p>
        </p:txBody>
      </p:sp>
    </p:spTree>
    <p:extLst>
      <p:ext uri="{BB962C8B-B14F-4D97-AF65-F5344CB8AC3E}">
        <p14:creationId xmlns:p14="http://schemas.microsoft.com/office/powerpoint/2010/main" val="26192325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atex-image-1.pdf"/>
          <p:cNvPicPr>
            <a:picLocks noGrp="1" noChangeAspect="1"/>
          </p:cNvPicPr>
          <p:nvPr>
            <p:ph idx="1"/>
          </p:nvPr>
        </p:nvPicPr>
        <p:blipFill>
          <a:blip r:embed="rId2" cstate="print"/>
          <a:stretch>
            <a:fillRect/>
          </a:stretch>
        </p:blipFill>
        <p:spPr bwMode="auto">
          <a:xfrm>
            <a:off x="4472712" y="2217782"/>
            <a:ext cx="2280536" cy="649509"/>
          </a:xfrm>
          <a:prstGeom prst="rect">
            <a:avLst/>
          </a:prstGeom>
          <a:noFill/>
          <a:ln w="9525">
            <a:noFill/>
            <a:miter lim="800000"/>
            <a:headEnd/>
            <a:tailEnd/>
          </a:ln>
        </p:spPr>
      </p:pic>
      <p:sp>
        <p:nvSpPr>
          <p:cNvPr id="2" name="Titel 1"/>
          <p:cNvSpPr>
            <a:spLocks noGrp="1"/>
          </p:cNvSpPr>
          <p:nvPr>
            <p:ph type="title"/>
          </p:nvPr>
        </p:nvSpPr>
        <p:spPr/>
        <p:txBody>
          <a:bodyPr/>
          <a:lstStyle/>
          <a:p>
            <a:r>
              <a:rPr lang="nl-NL" dirty="0"/>
              <a:t>Tunneleffect en onbepaaldheid</a:t>
            </a:r>
          </a:p>
        </p:txBody>
      </p:sp>
      <p:pic>
        <p:nvPicPr>
          <p:cNvPr id="88066" name="Picture 2" descr="Location Sharing"/>
          <p:cNvPicPr>
            <a:picLocks noChangeAspect="1" noChangeArrowheads="1"/>
          </p:cNvPicPr>
          <p:nvPr/>
        </p:nvPicPr>
        <p:blipFill>
          <a:blip r:embed="rId3" cstate="print"/>
          <a:srcRect/>
          <a:stretch>
            <a:fillRect/>
          </a:stretch>
        </p:blipFill>
        <p:spPr bwMode="auto">
          <a:xfrm>
            <a:off x="3215681" y="3789040"/>
            <a:ext cx="5229225" cy="2486026"/>
          </a:xfrm>
          <a:prstGeom prst="rect">
            <a:avLst/>
          </a:prstGeom>
          <a:noFill/>
        </p:spPr>
      </p:pic>
      <p:cxnSp>
        <p:nvCxnSpPr>
          <p:cNvPr id="6" name="Straight Arrow Connector 6"/>
          <p:cNvCxnSpPr>
            <a:cxnSpLocks noChangeShapeType="1"/>
          </p:cNvCxnSpPr>
          <p:nvPr/>
        </p:nvCxnSpPr>
        <p:spPr bwMode="auto">
          <a:xfrm>
            <a:off x="4655840" y="1700808"/>
            <a:ext cx="360040" cy="576064"/>
          </a:xfrm>
          <a:prstGeom prst="straightConnector1">
            <a:avLst/>
          </a:prstGeom>
          <a:noFill/>
          <a:ln w="19050">
            <a:solidFill>
              <a:srgbClr val="5B98D2"/>
            </a:solidFill>
            <a:round/>
            <a:headEnd/>
            <a:tailEnd type="triangle" w="med" len="med"/>
          </a:ln>
        </p:spPr>
      </p:cxnSp>
      <p:sp>
        <p:nvSpPr>
          <p:cNvPr id="12" name="Tekstvak 11"/>
          <p:cNvSpPr txBox="1"/>
          <p:nvPr/>
        </p:nvSpPr>
        <p:spPr>
          <a:xfrm>
            <a:off x="3071665" y="1340768"/>
            <a:ext cx="30556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Onbepaaldheid van de impuls</a:t>
            </a:r>
          </a:p>
        </p:txBody>
      </p:sp>
      <p:sp>
        <p:nvSpPr>
          <p:cNvPr id="13" name="Tekstvak 12"/>
          <p:cNvSpPr txBox="1"/>
          <p:nvPr/>
        </p:nvSpPr>
        <p:spPr>
          <a:xfrm>
            <a:off x="2423593" y="3212976"/>
            <a:ext cx="30043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Onbepaaldheid van de plaats</a:t>
            </a:r>
          </a:p>
        </p:txBody>
      </p:sp>
      <p:cxnSp>
        <p:nvCxnSpPr>
          <p:cNvPr id="14" name="Straight Arrow Connector 6"/>
          <p:cNvCxnSpPr>
            <a:cxnSpLocks noChangeShapeType="1"/>
            <a:stCxn id="13" idx="0"/>
          </p:cNvCxnSpPr>
          <p:nvPr/>
        </p:nvCxnSpPr>
        <p:spPr bwMode="auto">
          <a:xfrm flipV="1">
            <a:off x="3925768" y="2852936"/>
            <a:ext cx="442041" cy="360040"/>
          </a:xfrm>
          <a:prstGeom prst="straightConnector1">
            <a:avLst/>
          </a:prstGeom>
          <a:noFill/>
          <a:ln w="19050">
            <a:solidFill>
              <a:srgbClr val="5B98D2"/>
            </a:solidFill>
            <a:round/>
            <a:headEnd/>
            <a:tailEnd type="triangle" w="med" len="med"/>
          </a:ln>
        </p:spPr>
      </p:cxnSp>
    </p:spTree>
    <p:extLst>
      <p:ext uri="{BB962C8B-B14F-4D97-AF65-F5344CB8AC3E}">
        <p14:creationId xmlns:p14="http://schemas.microsoft.com/office/powerpoint/2010/main" val="37112445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6304475B-0136-47D8-9B1D-6B35D74EC573}"/>
              </a:ext>
            </a:extLst>
          </p:cNvPr>
          <p:cNvSpPr>
            <a:spLocks noGrp="1"/>
          </p:cNvSpPr>
          <p:nvPr>
            <p:ph idx="1"/>
          </p:nvPr>
        </p:nvSpPr>
        <p:spPr/>
        <p:txBody>
          <a:bodyPr/>
          <a:lstStyle/>
          <a:p>
            <a:endParaRPr lang="nl-NL"/>
          </a:p>
        </p:txBody>
      </p:sp>
      <p:sp>
        <p:nvSpPr>
          <p:cNvPr id="2" name="Titel 1"/>
          <p:cNvSpPr>
            <a:spLocks noGrp="1"/>
          </p:cNvSpPr>
          <p:nvPr>
            <p:ph type="title"/>
          </p:nvPr>
        </p:nvSpPr>
        <p:spPr/>
        <p:txBody>
          <a:bodyPr/>
          <a:lstStyle/>
          <a:p>
            <a:r>
              <a:rPr lang="nl-NL" dirty="0"/>
              <a:t>Tunneleffect en onbepaaldheid</a:t>
            </a:r>
          </a:p>
        </p:txBody>
      </p:sp>
      <p:sp>
        <p:nvSpPr>
          <p:cNvPr id="5" name="Tekstvak 7"/>
          <p:cNvSpPr txBox="1">
            <a:spLocks noChangeArrowheads="1"/>
          </p:cNvSpPr>
          <p:nvPr/>
        </p:nvSpPr>
        <p:spPr bwMode="auto">
          <a:xfrm>
            <a:off x="2279700" y="4869335"/>
            <a:ext cx="7129462" cy="6461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itchFamily="34" charset="0"/>
                <a:ea typeface="+mn-ea"/>
                <a:cs typeface="+mn-cs"/>
              </a:rPr>
              <a:t>Onbepaaldheidsrelatie</a:t>
            </a:r>
            <a:r>
              <a:rPr kumimoji="0" lang="nl-NL" sz="1800" b="0" i="0" u="none" strike="noStrike" kern="1200" cap="none" spc="0" normalizeH="0" baseline="0" noProof="0" dirty="0">
                <a:ln>
                  <a:noFill/>
                </a:ln>
                <a:solidFill>
                  <a:prstClr val="black"/>
                </a:solidFill>
                <a:effectLst/>
                <a:uLnTx/>
                <a:uFillTx/>
                <a:latin typeface="Calibri" pitchFamily="34" charset="0"/>
                <a:ea typeface="+mn-ea"/>
                <a:cs typeface="+mn-cs"/>
              </a:rPr>
              <a:t> van </a:t>
            </a:r>
            <a:r>
              <a:rPr kumimoji="0" lang="nl-NL" sz="1800" b="0" i="0" u="none" strike="noStrike" kern="1200" cap="none" spc="0" normalizeH="0" baseline="0" noProof="0" dirty="0" err="1">
                <a:ln>
                  <a:noFill/>
                </a:ln>
                <a:solidFill>
                  <a:prstClr val="black"/>
                </a:solidFill>
                <a:effectLst/>
                <a:uLnTx/>
                <a:uFillTx/>
                <a:latin typeface="Calibri" pitchFamily="34" charset="0"/>
                <a:ea typeface="+mn-ea"/>
                <a:cs typeface="+mn-cs"/>
              </a:rPr>
              <a:t>Heisenberg</a:t>
            </a:r>
            <a:r>
              <a:rPr kumimoji="0" lang="nl-NL" sz="1800" b="0" i="0" u="none" strike="noStrike" kern="1200" cap="none" spc="0" normalizeH="0" baseline="0" noProof="0" dirty="0">
                <a:ln>
                  <a:noFill/>
                </a:ln>
                <a:solidFill>
                  <a:prstClr val="black"/>
                </a:solidFill>
                <a:effectLst/>
                <a:uLnTx/>
                <a:uFillTx/>
                <a:latin typeface="Calibri" pitchFamily="34" charset="0"/>
                <a:ea typeface="+mn-ea"/>
                <a:cs typeface="+mn-cs"/>
              </a:rPr>
              <a:t> en </a:t>
            </a:r>
            <a:r>
              <a:rPr kumimoji="0" lang="nl-NL" sz="1800" b="0" i="0" u="none" strike="noStrike" kern="1200" cap="none" spc="0" normalizeH="0" baseline="0" noProof="0" dirty="0" err="1">
                <a:ln>
                  <a:noFill/>
                </a:ln>
                <a:solidFill>
                  <a:prstClr val="black"/>
                </a:solidFill>
                <a:effectLst/>
                <a:uLnTx/>
                <a:uFillTx/>
                <a:latin typeface="Calibri" pitchFamily="34" charset="0"/>
                <a:ea typeface="+mn-ea"/>
                <a:cs typeface="+mn-cs"/>
              </a:rPr>
              <a:t>waterstof-atoom</a:t>
            </a:r>
            <a:r>
              <a:rPr kumimoji="0" lang="nl-NL"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itchFamily="34" charset="0"/>
                <a:ea typeface="+mn-ea"/>
                <a:cs typeface="+mn-cs"/>
              </a:rPr>
              <a:t>orbitalen</a:t>
            </a:r>
            <a:r>
              <a:rPr kumimoji="0" lang="nl-NL"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itchFamily="34" charset="0"/>
                <a:ea typeface="+mn-ea"/>
                <a:cs typeface="+mn-cs"/>
              </a:rPr>
              <a:t>Cassiopeia</a:t>
            </a:r>
            <a:r>
              <a:rPr kumimoji="0" lang="nl-NL" sz="1800" b="0" i="0" u="none" strike="noStrike" kern="1200" cap="none" spc="0" normalizeH="0" baseline="0" noProof="0" dirty="0">
                <a:ln>
                  <a:noFill/>
                </a:ln>
                <a:solidFill>
                  <a:prstClr val="black"/>
                </a:solidFill>
                <a:effectLst/>
                <a:uLnTx/>
                <a:uFillTx/>
                <a:latin typeface="Calibri" pitchFamily="34" charset="0"/>
                <a:ea typeface="+mn-ea"/>
                <a:cs typeface="+mn-cs"/>
              </a:rPr>
              <a:t>: 6min</a:t>
            </a:r>
          </a:p>
        </p:txBody>
      </p:sp>
      <p:sp>
        <p:nvSpPr>
          <p:cNvPr id="6" name="Rechthoek 6"/>
          <p:cNvSpPr>
            <a:spLocks noChangeArrowheads="1"/>
          </p:cNvSpPr>
          <p:nvPr/>
        </p:nvSpPr>
        <p:spPr bwMode="auto">
          <a:xfrm>
            <a:off x="2279700" y="5661498"/>
            <a:ext cx="7848600" cy="36988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itchFamily="34" charset="0"/>
                <a:ea typeface="+mn-ea"/>
                <a:cs typeface="+mn-cs"/>
                <a:hlinkClick r:id="rId2"/>
              </a:rPr>
              <a:t>http://www.youtube.com/watch?v=Fw6dI7cguCg&amp;feature=related</a:t>
            </a:r>
            <a:endParaRPr kumimoji="0" lang="nl-NL"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2495601" y="1484784"/>
            <a:ext cx="5895975" cy="3257550"/>
          </a:xfrm>
          <a:prstGeom prst="rect">
            <a:avLst/>
          </a:prstGeom>
          <a:noFill/>
          <a:ln w="9525">
            <a:noFill/>
            <a:miter lim="800000"/>
            <a:headEnd/>
            <a:tailEnd/>
          </a:ln>
        </p:spPr>
      </p:pic>
    </p:spTree>
    <p:extLst>
      <p:ext uri="{BB962C8B-B14F-4D97-AF65-F5344CB8AC3E}">
        <p14:creationId xmlns:p14="http://schemas.microsoft.com/office/powerpoint/2010/main" val="31275651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5420926" y="2573905"/>
            <a:ext cx="2115235" cy="27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ndara"/>
              <a:ea typeface="+mn-ea"/>
              <a:cs typeface="+mn-cs"/>
            </a:endParaRPr>
          </a:p>
        </p:txBody>
      </p:sp>
      <p:sp>
        <p:nvSpPr>
          <p:cNvPr id="7" name="Title 1"/>
          <p:cNvSpPr>
            <a:spLocks noGrp="1"/>
          </p:cNvSpPr>
          <p:nvPr>
            <p:ph type="title"/>
          </p:nvPr>
        </p:nvSpPr>
        <p:spPr/>
        <p:txBody>
          <a:bodyPr/>
          <a:lstStyle/>
          <a:p>
            <a:r>
              <a:rPr lang="en-US" dirty="0">
                <a:ea typeface="ＭＳ Ｐゴシック" pitchFamily="34" charset="-128"/>
              </a:rPr>
              <a:t>Today</a:t>
            </a:r>
            <a:r>
              <a:rPr lang="ja-JP" altLang="en-US" dirty="0">
                <a:ea typeface="ＭＳ Ｐゴシック" pitchFamily="34" charset="-128"/>
              </a:rPr>
              <a:t>’</a:t>
            </a:r>
            <a:r>
              <a:rPr lang="en-US" altLang="ja-JP" dirty="0">
                <a:ea typeface="ＭＳ Ｐゴシック" pitchFamily="34" charset="-128"/>
              </a:rPr>
              <a:t>s Culture Moment</a:t>
            </a:r>
            <a:endParaRPr lang="en-US" dirty="0">
              <a:ea typeface="ＭＳ Ｐゴシック" pitchFamily="34" charset="-128"/>
            </a:endParaRPr>
          </a:p>
        </p:txBody>
      </p:sp>
      <p:sp>
        <p:nvSpPr>
          <p:cNvPr id="11" name="TextBox 2"/>
          <p:cNvSpPr txBox="1">
            <a:spLocks noChangeArrowheads="1"/>
          </p:cNvSpPr>
          <p:nvPr/>
        </p:nvSpPr>
        <p:spPr bwMode="auto">
          <a:xfrm>
            <a:off x="4648422" y="1916833"/>
            <a:ext cx="3276600" cy="46196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ndara"/>
                <a:ea typeface="+mn-ea"/>
                <a:cs typeface="+mn-cs"/>
              </a:rPr>
              <a:t>Schrödinger's cat</a:t>
            </a:r>
          </a:p>
        </p:txBody>
      </p:sp>
      <p:pic>
        <p:nvPicPr>
          <p:cNvPr id="13" name="Picture 2" descr="http://t2.gstatic.com/images?q=tbn:ANd9GcQvcQ4e6CByalJIGJ0DEOxDtkQPJ8n6WQs1vqrpzuZnl2bAjugD"/>
          <p:cNvPicPr>
            <a:picLocks noChangeAspect="1" noChangeArrowheads="1"/>
          </p:cNvPicPr>
          <p:nvPr/>
        </p:nvPicPr>
        <p:blipFill>
          <a:blip r:embed="rId2" cstate="print"/>
          <a:srcRect/>
          <a:stretch>
            <a:fillRect/>
          </a:stretch>
        </p:blipFill>
        <p:spPr bwMode="auto">
          <a:xfrm>
            <a:off x="2148137" y="836712"/>
            <a:ext cx="703263" cy="914400"/>
          </a:xfrm>
          <a:prstGeom prst="rect">
            <a:avLst/>
          </a:prstGeom>
          <a:noFill/>
          <a:ln w="9525">
            <a:noFill/>
            <a:miter lim="800000"/>
            <a:headEnd/>
            <a:tailEnd/>
          </a:ln>
        </p:spPr>
      </p:pic>
      <p:pic>
        <p:nvPicPr>
          <p:cNvPr id="15" name="Picture 1" descr="Schrodingerscat.psd"/>
          <p:cNvPicPr>
            <a:picLocks noChangeAspect="1"/>
          </p:cNvPicPr>
          <p:nvPr/>
        </p:nvPicPr>
        <p:blipFill>
          <a:blip r:embed="rId3" cstate="print"/>
          <a:srcRect/>
          <a:stretch>
            <a:fillRect/>
          </a:stretch>
        </p:blipFill>
        <p:spPr bwMode="auto">
          <a:xfrm>
            <a:off x="3503712" y="2573905"/>
            <a:ext cx="5416550" cy="3378200"/>
          </a:xfrm>
          <a:prstGeom prst="rect">
            <a:avLst/>
          </a:prstGeom>
          <a:noFill/>
          <a:ln w="9525">
            <a:noFill/>
            <a:miter lim="800000"/>
            <a:headEnd/>
            <a:tailEnd/>
          </a:ln>
        </p:spPr>
      </p:pic>
    </p:spTree>
    <p:extLst>
      <p:ext uri="{BB962C8B-B14F-4D97-AF65-F5344CB8AC3E}">
        <p14:creationId xmlns:p14="http://schemas.microsoft.com/office/powerpoint/2010/main" val="16312881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ndara"/>
                <a:ea typeface="+mn-ea"/>
                <a:cs typeface="+mn-cs"/>
              </a:rPr>
              <a:t>Tunnelen</a:t>
            </a:r>
            <a:endParaRPr kumimoji="0" lang="en-US" sz="4400" b="0" i="0" u="none" strike="noStrike" kern="1200" cap="none" spc="0" normalizeH="0" baseline="0" noProof="0" dirty="0">
              <a:ln>
                <a:noFill/>
              </a:ln>
              <a:solidFill>
                <a:prstClr val="black"/>
              </a:solidFill>
              <a:effectLst/>
              <a:uLnTx/>
              <a:uFillTx/>
              <a:latin typeface="Candara"/>
              <a:ea typeface="+mn-ea"/>
              <a:cs typeface="+mn-cs"/>
            </a:endParaRPr>
          </a:p>
        </p:txBody>
      </p:sp>
      <p:sp>
        <p:nvSpPr>
          <p:cNvPr id="10" name="Rechthoek 9"/>
          <p:cNvSpPr/>
          <p:nvPr/>
        </p:nvSpPr>
        <p:spPr>
          <a:xfrm>
            <a:off x="5420926" y="2573905"/>
            <a:ext cx="2115235" cy="27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ndara"/>
              <a:ea typeface="+mn-ea"/>
              <a:cs typeface="+mn-cs"/>
            </a:endParaRPr>
          </a:p>
        </p:txBody>
      </p:sp>
      <p:pic>
        <p:nvPicPr>
          <p:cNvPr id="4" name="Picture 2" descr="Afbeeldingsresultaat voor schrodinger's cat"/>
          <p:cNvPicPr>
            <a:picLocks noChangeAspect="1" noChangeArrowheads="1"/>
          </p:cNvPicPr>
          <p:nvPr/>
        </p:nvPicPr>
        <p:blipFill>
          <a:blip r:embed="rId2" cstate="print"/>
          <a:srcRect/>
          <a:stretch>
            <a:fillRect/>
          </a:stretch>
        </p:blipFill>
        <p:spPr bwMode="auto">
          <a:xfrm>
            <a:off x="1800345" y="102960"/>
            <a:ext cx="10369152" cy="6480720"/>
          </a:xfrm>
          <a:prstGeom prst="rect">
            <a:avLst/>
          </a:prstGeom>
          <a:noFill/>
        </p:spPr>
      </p:pic>
    </p:spTree>
    <p:extLst>
      <p:ext uri="{BB962C8B-B14F-4D97-AF65-F5344CB8AC3E}">
        <p14:creationId xmlns:p14="http://schemas.microsoft.com/office/powerpoint/2010/main" val="18067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0" indent="0">
              <a:buNone/>
            </a:pPr>
            <a:r>
              <a:rPr lang="nl-NL" dirty="0"/>
              <a:t>Maar niet allemaal onderdeel van het VWO examen.</a:t>
            </a:r>
          </a:p>
        </p:txBody>
      </p:sp>
      <p:sp>
        <p:nvSpPr>
          <p:cNvPr id="2" name="Titel 1"/>
          <p:cNvSpPr>
            <a:spLocks noGrp="1"/>
          </p:cNvSpPr>
          <p:nvPr>
            <p:ph type="title"/>
          </p:nvPr>
        </p:nvSpPr>
        <p:spPr/>
        <p:txBody>
          <a:bodyPr/>
          <a:lstStyle/>
          <a:p>
            <a:r>
              <a:rPr lang="nl-NL" dirty="0"/>
              <a:t>Ook leuk</a:t>
            </a:r>
          </a:p>
        </p:txBody>
      </p:sp>
    </p:spTree>
    <p:extLst>
      <p:ext uri="{BB962C8B-B14F-4D97-AF65-F5344CB8AC3E}">
        <p14:creationId xmlns:p14="http://schemas.microsoft.com/office/powerpoint/2010/main" val="183684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cstate="print"/>
          <a:srcRect/>
          <a:stretch>
            <a:fillRect/>
          </a:stretch>
        </p:blipFill>
        <p:spPr bwMode="auto">
          <a:xfrm>
            <a:off x="7968208" y="2564904"/>
            <a:ext cx="2357438" cy="2357438"/>
          </a:xfrm>
          <a:prstGeom prst="rect">
            <a:avLst/>
          </a:prstGeom>
          <a:noFill/>
          <a:ln w="9525">
            <a:noFill/>
            <a:miter lim="800000"/>
            <a:headEnd/>
            <a:tailEnd/>
          </a:ln>
        </p:spPr>
      </p:pic>
      <p:sp>
        <p:nvSpPr>
          <p:cNvPr id="8" name="Text Box 12"/>
          <p:cNvSpPr txBox="1">
            <a:spLocks noChangeArrowheads="1"/>
          </p:cNvSpPr>
          <p:nvPr/>
        </p:nvSpPr>
        <p:spPr bwMode="auto">
          <a:xfrm>
            <a:off x="2351584" y="4149081"/>
            <a:ext cx="3962400"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De </a:t>
            </a:r>
            <a:r>
              <a:rPr kumimoji="0" lang="en-US" sz="1800" b="0" i="0" u="none" strike="noStrike" kern="1200" cap="none" spc="0" normalizeH="0" baseline="0" noProof="0" dirty="0" err="1">
                <a:ln>
                  <a:noFill/>
                </a:ln>
                <a:solidFill>
                  <a:prstClr val="black"/>
                </a:solidFill>
                <a:effectLst/>
                <a:uLnTx/>
                <a:uFillTx/>
                <a:latin typeface="Candara"/>
                <a:ea typeface="+mn-ea"/>
                <a:cs typeface="+mn-cs"/>
              </a:rPr>
              <a:t>totale</a:t>
            </a:r>
            <a:r>
              <a:rPr kumimoji="0" lang="en-US" sz="1800" b="0" i="0" u="none" strike="noStrike" kern="1200" cap="none" spc="0" normalizeH="0" baseline="0" noProof="0" dirty="0">
                <a:ln>
                  <a:noFill/>
                </a:ln>
                <a:solidFill>
                  <a:prstClr val="black"/>
                </a:solidFill>
                <a:effectLst/>
                <a:uLnTx/>
                <a:uFillTx/>
                <a:latin typeface="Candara"/>
                <a:ea typeface="+mn-ea"/>
                <a:cs typeface="+mn-cs"/>
              </a:rPr>
              <a:t> </a:t>
            </a:r>
            <a:r>
              <a:rPr kumimoji="0" lang="en-US" sz="1800" b="0" i="0" u="none" strike="noStrike" kern="1200" cap="none" spc="0" normalizeH="0" baseline="0" noProof="0" dirty="0" err="1">
                <a:ln>
                  <a:noFill/>
                </a:ln>
                <a:solidFill>
                  <a:prstClr val="black"/>
                </a:solidFill>
                <a:effectLst/>
                <a:uLnTx/>
                <a:uFillTx/>
                <a:latin typeface="Candara"/>
                <a:ea typeface="+mn-ea"/>
                <a:cs typeface="+mn-cs"/>
              </a:rPr>
              <a:t>energie</a:t>
            </a:r>
            <a:r>
              <a:rPr kumimoji="0" lang="en-US" sz="1800" b="0" i="0" u="none" strike="noStrike" kern="1200" cap="none" spc="0" normalizeH="0" baseline="0" noProof="0" dirty="0">
                <a:ln>
                  <a:noFill/>
                </a:ln>
                <a:solidFill>
                  <a:prstClr val="black"/>
                </a:solidFill>
                <a:effectLst/>
                <a:uLnTx/>
                <a:uFillTx/>
                <a:latin typeface="Candara"/>
                <a:ea typeface="+mn-ea"/>
                <a:cs typeface="+mn-cs"/>
              </a:rPr>
              <a:t> is </a:t>
            </a:r>
            <a:r>
              <a:rPr kumimoji="0" lang="en-US" sz="1800" b="0" i="0" u="none" strike="noStrike" kern="1200" cap="none" spc="0" normalizeH="0" baseline="0" noProof="0" dirty="0" err="1">
                <a:ln>
                  <a:noFill/>
                </a:ln>
                <a:solidFill>
                  <a:prstClr val="black"/>
                </a:solidFill>
                <a:effectLst/>
                <a:uLnTx/>
                <a:uFillTx/>
                <a:latin typeface="Candara"/>
                <a:ea typeface="+mn-ea"/>
                <a:cs typeface="+mn-cs"/>
              </a:rPr>
              <a:t>dan</a:t>
            </a:r>
            <a:endParaRPr kumimoji="0" lang="en-US" sz="1800" b="0" i="0" u="none" strike="noStrike" kern="1200" cap="none" spc="0" normalizeH="0" baseline="0" noProof="0" dirty="0">
              <a:ln>
                <a:noFill/>
              </a:ln>
              <a:solidFill>
                <a:prstClr val="black"/>
              </a:solidFill>
              <a:effectLst/>
              <a:uLnTx/>
              <a:uFillTx/>
              <a:latin typeface="Candara"/>
              <a:ea typeface="+mn-ea"/>
              <a:cs typeface="+mn-cs"/>
            </a:endParaRPr>
          </a:p>
        </p:txBody>
      </p:sp>
      <p:cxnSp>
        <p:nvCxnSpPr>
          <p:cNvPr id="9" name="Straight Arrow Connector 3"/>
          <p:cNvCxnSpPr>
            <a:cxnSpLocks noChangeShapeType="1"/>
          </p:cNvCxnSpPr>
          <p:nvPr/>
        </p:nvCxnSpPr>
        <p:spPr bwMode="auto">
          <a:xfrm>
            <a:off x="9336361" y="3717032"/>
            <a:ext cx="987425" cy="0"/>
          </a:xfrm>
          <a:prstGeom prst="straightConnector1">
            <a:avLst/>
          </a:prstGeom>
          <a:noFill/>
          <a:ln w="25400">
            <a:solidFill>
              <a:schemeClr val="tx1"/>
            </a:solidFill>
            <a:round/>
            <a:headEnd/>
            <a:tailEnd type="triangle" w="med" len="med"/>
          </a:ln>
        </p:spPr>
      </p:cxnSp>
      <p:sp>
        <p:nvSpPr>
          <p:cNvPr id="10" name="TextBox 8"/>
          <p:cNvSpPr txBox="1">
            <a:spLocks noChangeArrowheads="1"/>
          </p:cNvSpPr>
          <p:nvPr/>
        </p:nvSpPr>
        <p:spPr bwMode="auto">
          <a:xfrm>
            <a:off x="8256240" y="3212976"/>
            <a:ext cx="1270000" cy="52322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ndara"/>
                <a:ea typeface="+mn-ea"/>
                <a:cs typeface="+mn-cs"/>
              </a:rPr>
              <a:t>Waterstof</a:t>
            </a:r>
            <a:r>
              <a:rPr kumimoji="0" lang="en-US" sz="1400" b="1" i="0" u="none" strike="noStrike" kern="1200" cap="none" spc="0" normalizeH="0" baseline="0" noProof="0" dirty="0">
                <a:ln>
                  <a:noFill/>
                </a:ln>
                <a:solidFill>
                  <a:prstClr val="black"/>
                </a:solidFill>
                <a:effectLst/>
                <a:uLnTx/>
                <a:uFillTx/>
                <a:latin typeface="Candara"/>
                <a:ea typeface="+mn-ea"/>
                <a:cs typeface="+mn-cs"/>
              </a:rPr>
              <a:t> </a:t>
            </a:r>
            <a:r>
              <a:rPr kumimoji="0" lang="en-US" sz="1400" b="1" i="0" u="none" strike="noStrike" kern="1200" cap="none" spc="0" normalizeH="0" baseline="0" noProof="0" dirty="0" err="1">
                <a:ln>
                  <a:noFill/>
                </a:ln>
                <a:solidFill>
                  <a:prstClr val="black"/>
                </a:solidFill>
                <a:effectLst/>
                <a:uLnTx/>
                <a:uFillTx/>
                <a:latin typeface="Candara"/>
                <a:ea typeface="+mn-ea"/>
                <a:cs typeface="+mn-cs"/>
              </a:rPr>
              <a:t>atoom</a:t>
            </a:r>
            <a:endParaRPr kumimoji="0" lang="en-US" sz="1400" b="1" i="0" u="none" strike="noStrike" kern="1200" cap="none" spc="0" normalizeH="0" baseline="0" noProof="0" dirty="0">
              <a:ln>
                <a:noFill/>
              </a:ln>
              <a:solidFill>
                <a:prstClr val="black"/>
              </a:solidFill>
              <a:effectLst/>
              <a:uLnTx/>
              <a:uFillTx/>
              <a:latin typeface="Candara"/>
              <a:ea typeface="+mn-ea"/>
              <a:cs typeface="+mn-cs"/>
            </a:endParaRPr>
          </a:p>
        </p:txBody>
      </p:sp>
      <p:sp>
        <p:nvSpPr>
          <p:cNvPr id="15" name="Rectangle 2"/>
          <p:cNvSpPr txBox="1">
            <a:spLocks noChangeArrowheads="1"/>
          </p:cNvSpPr>
          <p:nvPr/>
        </p:nvSpPr>
        <p:spPr>
          <a:xfrm>
            <a:off x="1948163" y="42465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ndara"/>
                <a:ea typeface="+mj-ea"/>
                <a:cs typeface="+mj-cs"/>
              </a:rPr>
              <a:t>Bohrmodel</a:t>
            </a:r>
            <a:r>
              <a:rPr kumimoji="0" lang="en-US" sz="4400" b="0" i="0" u="none" strike="noStrike" kern="1200" cap="none" spc="0" normalizeH="0" baseline="0" noProof="0" dirty="0">
                <a:ln>
                  <a:noFill/>
                </a:ln>
                <a:solidFill>
                  <a:prstClr val="black"/>
                </a:solidFill>
                <a:effectLst/>
                <a:uLnTx/>
                <a:uFillTx/>
                <a:latin typeface="Candara"/>
                <a:ea typeface="+mj-ea"/>
                <a:cs typeface="+mj-cs"/>
              </a:rPr>
              <a:t> </a:t>
            </a:r>
            <a:r>
              <a:rPr kumimoji="0" lang="en-US" sz="4400" b="0" i="0" u="none" strike="noStrike" kern="1200" cap="none" spc="0" normalizeH="0" baseline="0" noProof="0" dirty="0" err="1">
                <a:ln>
                  <a:noFill/>
                </a:ln>
                <a:solidFill>
                  <a:prstClr val="black"/>
                </a:solidFill>
                <a:effectLst/>
                <a:uLnTx/>
                <a:uFillTx/>
                <a:latin typeface="Candara"/>
                <a:ea typeface="+mj-ea"/>
                <a:cs typeface="+mj-cs"/>
              </a:rPr>
              <a:t>en</a:t>
            </a:r>
            <a:r>
              <a:rPr kumimoji="0" lang="en-US" sz="4400" b="0" i="0" u="none" strike="noStrike" kern="1200" cap="none" spc="0" normalizeH="0" baseline="0" noProof="0" dirty="0">
                <a:ln>
                  <a:noFill/>
                </a:ln>
                <a:solidFill>
                  <a:prstClr val="black"/>
                </a:solidFill>
                <a:effectLst/>
                <a:uLnTx/>
                <a:uFillTx/>
                <a:latin typeface="Candara"/>
                <a:ea typeface="+mj-ea"/>
                <a:cs typeface="+mj-cs"/>
              </a:rPr>
              <a:t> H-</a:t>
            </a:r>
            <a:r>
              <a:rPr kumimoji="0" lang="en-US" sz="4400" b="0" i="0" u="none" strike="noStrike" kern="1200" cap="none" spc="0" normalizeH="0" baseline="0" noProof="0" dirty="0" err="1">
                <a:ln>
                  <a:noFill/>
                </a:ln>
                <a:solidFill>
                  <a:prstClr val="black"/>
                </a:solidFill>
                <a:effectLst/>
                <a:uLnTx/>
                <a:uFillTx/>
                <a:latin typeface="Candara"/>
                <a:ea typeface="+mj-ea"/>
                <a:cs typeface="+mj-cs"/>
              </a:rPr>
              <a:t>atoom</a:t>
            </a:r>
            <a:endParaRPr kumimoji="0" lang="en-US" altLang="nl-NL" sz="4400" b="0" i="0" u="none" strike="noStrike" kern="1200" cap="none" spc="0" normalizeH="0" baseline="0" noProof="0" dirty="0">
              <a:ln>
                <a:noFill/>
              </a:ln>
              <a:solidFill>
                <a:prstClr val="black"/>
              </a:solidFill>
              <a:effectLst/>
              <a:uLnTx/>
              <a:uFillTx/>
              <a:latin typeface="Candara"/>
              <a:ea typeface="+mj-ea"/>
              <a:cs typeface="+mj-cs"/>
            </a:endParaRPr>
          </a:p>
        </p:txBody>
      </p:sp>
      <p:sp>
        <p:nvSpPr>
          <p:cNvPr id="17" name="Tekstvak 16"/>
          <p:cNvSpPr txBox="1"/>
          <p:nvPr/>
        </p:nvSpPr>
        <p:spPr>
          <a:xfrm>
            <a:off x="2207568" y="1556792"/>
            <a:ext cx="732604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Elektron is een knikker en heeft (elektrische) potentiele energie omdat hij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van het proton aangetrokken wordt met  </a:t>
            </a:r>
          </a:p>
        </p:txBody>
      </p:sp>
      <p:sp>
        <p:nvSpPr>
          <p:cNvPr id="93186"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pic>
        <p:nvPicPr>
          <p:cNvPr id="9318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168008" y="1988841"/>
            <a:ext cx="1368152" cy="515023"/>
          </a:xfrm>
          <a:prstGeom prst="rect">
            <a:avLst/>
          </a:prstGeom>
          <a:noFill/>
        </p:spPr>
      </p:pic>
      <p:sp>
        <p:nvSpPr>
          <p:cNvPr id="93187" name="Rectangle 3"/>
          <p:cNvSpPr>
            <a:spLocks noChangeArrowheads="1"/>
          </p:cNvSpPr>
          <p:nvPr/>
        </p:nvSpPr>
        <p:spPr bwMode="auto">
          <a:xfrm>
            <a:off x="1524001" y="160072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3189" name="Rectangle 5"/>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93190" name="Rectangle 6"/>
          <p:cNvSpPr>
            <a:spLocks noChangeArrowheads="1"/>
          </p:cNvSpPr>
          <p:nvPr/>
        </p:nvSpPr>
        <p:spPr bwMode="auto">
          <a:xfrm>
            <a:off x="1524001" y="174890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24" name="Picture 3"/>
          <p:cNvPicPr>
            <a:picLocks noChangeAspect="1" noChangeArrowheads="1"/>
          </p:cNvPicPr>
          <p:nvPr/>
        </p:nvPicPr>
        <p:blipFill>
          <a:blip r:embed="rId4" cstate="print"/>
          <a:srcRect l="27081"/>
          <a:stretch>
            <a:fillRect/>
          </a:stretch>
        </p:blipFill>
        <p:spPr bwMode="auto">
          <a:xfrm>
            <a:off x="2063552" y="3068961"/>
            <a:ext cx="4464496" cy="938313"/>
          </a:xfrm>
          <a:prstGeom prst="rect">
            <a:avLst/>
          </a:prstGeom>
          <a:noFill/>
          <a:ln w="9525">
            <a:noFill/>
            <a:miter lim="800000"/>
            <a:headEnd/>
            <a:tailEnd/>
          </a:ln>
        </p:spPr>
      </p:pic>
      <p:sp>
        <p:nvSpPr>
          <p:cNvPr id="93192" name="Rectangle 8"/>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93193" name="Rectangle 9"/>
          <p:cNvSpPr>
            <a:spLocks noChangeArrowheads="1"/>
          </p:cNvSpPr>
          <p:nvPr/>
        </p:nvSpPr>
        <p:spPr bwMode="auto">
          <a:xfrm>
            <a:off x="1524001" y="174890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3195" name="Rectangle 11"/>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pic>
        <p:nvPicPr>
          <p:cNvPr id="93194" name="Picture 10"/>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423593" y="2420889"/>
            <a:ext cx="1758117" cy="720080"/>
          </a:xfrm>
          <a:prstGeom prst="rect">
            <a:avLst/>
          </a:prstGeom>
          <a:noFill/>
        </p:spPr>
      </p:pic>
      <p:sp>
        <p:nvSpPr>
          <p:cNvPr id="93198" name="Rectangle 14"/>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93199" name="Rectangle 15"/>
          <p:cNvSpPr>
            <a:spLocks noChangeArrowheads="1"/>
          </p:cNvSpPr>
          <p:nvPr/>
        </p:nvSpPr>
        <p:spPr bwMode="auto">
          <a:xfrm>
            <a:off x="1524001" y="19607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3201" name="Rectangle 17"/>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ndara"/>
              <a:ea typeface="+mn-ea"/>
              <a:cs typeface="+mn-cs"/>
            </a:endParaRPr>
          </a:p>
        </p:txBody>
      </p:sp>
      <p:sp>
        <p:nvSpPr>
          <p:cNvPr id="93202" name="Rectangle 18"/>
          <p:cNvSpPr>
            <a:spLocks noChangeArrowheads="1"/>
          </p:cNvSpPr>
          <p:nvPr/>
        </p:nvSpPr>
        <p:spPr bwMode="auto">
          <a:xfrm>
            <a:off x="1524001" y="123455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7" name="Tekstvak 36"/>
          <p:cNvSpPr txBox="1"/>
          <p:nvPr/>
        </p:nvSpPr>
        <p:spPr>
          <a:xfrm>
            <a:off x="2351584" y="5589240"/>
            <a:ext cx="770485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Gebruik Heisenbergs onbepaaldheidsrelatie en bereken de ideale r, dus de afstand van het proton waarbij het elektron de laagste energie heeft.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Dit heet de Bohr-straal.</a:t>
            </a:r>
          </a:p>
        </p:txBody>
      </p:sp>
      <p:sp>
        <p:nvSpPr>
          <p:cNvPr id="38" name="Tekstvak 37"/>
          <p:cNvSpPr txBox="1"/>
          <p:nvPr/>
        </p:nvSpPr>
        <p:spPr>
          <a:xfrm>
            <a:off x="9552384" y="3284984"/>
            <a:ext cx="2648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ndara"/>
                <a:ea typeface="+mn-ea"/>
                <a:cs typeface="+mn-cs"/>
              </a:rPr>
              <a:t>r</a:t>
            </a:r>
          </a:p>
        </p:txBody>
      </p:sp>
      <p:pic>
        <p:nvPicPr>
          <p:cNvPr id="88065" name="Picture 1"/>
          <p:cNvPicPr>
            <a:picLocks noChangeAspect="1" noChangeArrowheads="1"/>
          </p:cNvPicPr>
          <p:nvPr/>
        </p:nvPicPr>
        <p:blipFill>
          <a:blip r:embed="rId6" cstate="print"/>
          <a:srcRect/>
          <a:stretch>
            <a:fillRect/>
          </a:stretch>
        </p:blipFill>
        <p:spPr bwMode="auto">
          <a:xfrm>
            <a:off x="2495601" y="4567379"/>
            <a:ext cx="2655193" cy="1074107"/>
          </a:xfrm>
          <a:prstGeom prst="rect">
            <a:avLst/>
          </a:prstGeom>
          <a:noFill/>
          <a:ln w="9525">
            <a:noFill/>
            <a:miter lim="800000"/>
            <a:headEnd/>
            <a:tailEnd/>
          </a:ln>
        </p:spPr>
      </p:pic>
    </p:spTree>
    <p:extLst>
      <p:ext uri="{BB962C8B-B14F-4D97-AF65-F5344CB8AC3E}">
        <p14:creationId xmlns:p14="http://schemas.microsoft.com/office/powerpoint/2010/main" val="617958117"/>
      </p:ext>
    </p:extLst>
  </p:cSld>
  <p:clrMapOvr>
    <a:masterClrMapping/>
  </p:clrMapOvr>
</p:sld>
</file>

<file path=ppt/theme/theme1.xml><?xml version="1.0" encoding="utf-8"?>
<a:theme xmlns:a="http://schemas.openxmlformats.org/drawingml/2006/main" name="2_Quantumwereld">
  <a:themeElements>
    <a:clrScheme name="RUG Kirsten">
      <a:dk1>
        <a:sysClr val="windowText" lastClr="000000"/>
      </a:dk1>
      <a:lt1>
        <a:sysClr val="window" lastClr="FFFFFF"/>
      </a:lt1>
      <a:dk2>
        <a:srgbClr val="000000"/>
      </a:dk2>
      <a:lt2>
        <a:srgbClr val="F8F8F8"/>
      </a:lt2>
      <a:accent1>
        <a:srgbClr val="DDDDDD"/>
      </a:accent1>
      <a:accent2>
        <a:srgbClr val="C00000"/>
      </a:accent2>
      <a:accent3>
        <a:srgbClr val="FFFFFF"/>
      </a:accent3>
      <a:accent4>
        <a:srgbClr val="808080"/>
      </a:accent4>
      <a:accent5>
        <a:srgbClr val="C00000"/>
      </a:accent5>
      <a:accent6>
        <a:srgbClr val="4D4D4D"/>
      </a:accent6>
      <a:hlink>
        <a:srgbClr val="0070C0"/>
      </a:hlink>
      <a:folHlink>
        <a:srgbClr val="7030A0"/>
      </a:folHlink>
    </a:clrScheme>
    <a:fontScheme name="Golfv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Quantumwereld">
  <a:themeElements>
    <a:clrScheme name="RUG Kirsten">
      <a:dk1>
        <a:sysClr val="windowText" lastClr="000000"/>
      </a:dk1>
      <a:lt1>
        <a:sysClr val="window" lastClr="FFFFFF"/>
      </a:lt1>
      <a:dk2>
        <a:srgbClr val="000000"/>
      </a:dk2>
      <a:lt2>
        <a:srgbClr val="F8F8F8"/>
      </a:lt2>
      <a:accent1>
        <a:srgbClr val="DDDDDD"/>
      </a:accent1>
      <a:accent2>
        <a:srgbClr val="C00000"/>
      </a:accent2>
      <a:accent3>
        <a:srgbClr val="FFFFFF"/>
      </a:accent3>
      <a:accent4>
        <a:srgbClr val="808080"/>
      </a:accent4>
      <a:accent5>
        <a:srgbClr val="C00000"/>
      </a:accent5>
      <a:accent6>
        <a:srgbClr val="4D4D4D"/>
      </a:accent6>
      <a:hlink>
        <a:srgbClr val="0070C0"/>
      </a:hlink>
      <a:folHlink>
        <a:srgbClr val="7030A0"/>
      </a:folHlink>
    </a:clrScheme>
    <a:fontScheme name="Golfv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Quantumwereld">
  <a:themeElements>
    <a:clrScheme name="RUG Kirsten">
      <a:dk1>
        <a:sysClr val="windowText" lastClr="000000"/>
      </a:dk1>
      <a:lt1>
        <a:sysClr val="window" lastClr="FFFFFF"/>
      </a:lt1>
      <a:dk2>
        <a:srgbClr val="000000"/>
      </a:dk2>
      <a:lt2>
        <a:srgbClr val="F8F8F8"/>
      </a:lt2>
      <a:accent1>
        <a:srgbClr val="DDDDDD"/>
      </a:accent1>
      <a:accent2>
        <a:srgbClr val="C00000"/>
      </a:accent2>
      <a:accent3>
        <a:srgbClr val="FFFFFF"/>
      </a:accent3>
      <a:accent4>
        <a:srgbClr val="808080"/>
      </a:accent4>
      <a:accent5>
        <a:srgbClr val="C00000"/>
      </a:accent5>
      <a:accent6>
        <a:srgbClr val="4D4D4D"/>
      </a:accent6>
      <a:hlink>
        <a:srgbClr val="0070C0"/>
      </a:hlink>
      <a:folHlink>
        <a:srgbClr val="7030A0"/>
      </a:folHlink>
    </a:clrScheme>
    <a:fontScheme name="Golfv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TotalTime>
  <Words>4678</Words>
  <Application>Microsoft Office PowerPoint</Application>
  <PresentationFormat>Breedbeeld</PresentationFormat>
  <Paragraphs>650</Paragraphs>
  <Slides>111</Slides>
  <Notes>2</Notes>
  <HiddenSlides>0</HiddenSlides>
  <MMClips>0</MMClips>
  <ScaleCrop>false</ScaleCrop>
  <HeadingPairs>
    <vt:vector size="8" baseType="variant">
      <vt:variant>
        <vt:lpstr>Gebruikte lettertypen</vt:lpstr>
      </vt:variant>
      <vt:variant>
        <vt:i4>8</vt:i4>
      </vt:variant>
      <vt:variant>
        <vt:lpstr>Thema</vt:lpstr>
      </vt:variant>
      <vt:variant>
        <vt:i4>3</vt:i4>
      </vt:variant>
      <vt:variant>
        <vt:lpstr>Ingesloten OLE-bronprogramma's</vt:lpstr>
      </vt:variant>
      <vt:variant>
        <vt:i4>1</vt:i4>
      </vt:variant>
      <vt:variant>
        <vt:lpstr>Diatitels</vt:lpstr>
      </vt:variant>
      <vt:variant>
        <vt:i4>111</vt:i4>
      </vt:variant>
    </vt:vector>
  </HeadingPairs>
  <TitlesOfParts>
    <vt:vector size="123" baseType="lpstr">
      <vt:lpstr>Arial</vt:lpstr>
      <vt:lpstr>Calibri</vt:lpstr>
      <vt:lpstr>Cambria Math</vt:lpstr>
      <vt:lpstr>Candara</vt:lpstr>
      <vt:lpstr>Symbol</vt:lpstr>
      <vt:lpstr>Times New Roman</vt:lpstr>
      <vt:lpstr>Verdana</vt:lpstr>
      <vt:lpstr>Wingdings</vt:lpstr>
      <vt:lpstr>2_Quantumwereld</vt:lpstr>
      <vt:lpstr>1_Quantumwereld</vt:lpstr>
      <vt:lpstr>3_Quantumwereld</vt:lpstr>
      <vt:lpstr>Equation</vt:lpstr>
      <vt:lpstr>Quantumwereld  deel 3</vt:lpstr>
      <vt:lpstr>Impuls </vt:lpstr>
      <vt:lpstr>PowerPoint-presentatie</vt:lpstr>
      <vt:lpstr>Dr. Quantum   Dubbele spleet experiment</vt:lpstr>
      <vt:lpstr>Wat gebeurt hier? En waarom?</vt:lpstr>
      <vt:lpstr>Elektron als golf Elektronenmicroscoop (niet tunnel !)</vt:lpstr>
      <vt:lpstr>PowerPoint-presentatie</vt:lpstr>
      <vt:lpstr>Twee quantum-deeltjes (A en B) bewegen door het heelal.  De de-Broglie-golflengte van deeltje A is kleiner dan die van deeltje B. Welk deeltje heeft de grotere snelheid? </vt:lpstr>
      <vt:lpstr>PowerPoint-presentatie</vt:lpstr>
      <vt:lpstr>Dubbele spleet experiment (vraag 7 en 8)</vt:lpstr>
      <vt:lpstr>Golf-deeltje dualiteit  Kopenhaagse interpretatie</vt:lpstr>
      <vt:lpstr>De Kopenhaagse interpretatie</vt:lpstr>
      <vt:lpstr>De Kopenhaagse interpretatie</vt:lpstr>
      <vt:lpstr>Alternatieve interpretaties 1</vt:lpstr>
      <vt:lpstr>Alternatieve interpretaties 2</vt:lpstr>
      <vt:lpstr>Alternatieve interpretaties 3</vt:lpstr>
      <vt:lpstr>Elektron in een atoom </vt:lpstr>
      <vt:lpstr>PowerPoint-presentatie</vt:lpstr>
      <vt:lpstr>PowerPoint-presentatie</vt:lpstr>
      <vt:lpstr>PowerPoint-presentatie</vt:lpstr>
      <vt:lpstr>PowerPoint-presentatie</vt:lpstr>
      <vt:lpstr>PowerPoint-presentatie</vt:lpstr>
      <vt:lpstr>Wat is een elektron? (vraag 3 en 4) Kies één of meer goede antwoorden. </vt:lpstr>
      <vt:lpstr>We houden het simpel: 1 dimensie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Toepassing 1: bindingsenergie</vt:lpstr>
      <vt:lpstr>PowerPoint-presentatie</vt:lpstr>
      <vt:lpstr>PowerPoint-presentatie</vt:lpstr>
      <vt:lpstr>PowerPoint-presentatie</vt:lpstr>
      <vt:lpstr>PowerPoint-presentatie</vt:lpstr>
      <vt:lpstr>PowerPoint-presentatie</vt:lpstr>
      <vt:lpstr>PowerPoint-presentatie</vt:lpstr>
      <vt:lpstr>PowerPoint-presentatie</vt:lpstr>
      <vt:lpstr>Tunneleffect en onbepaaldheid </vt:lpstr>
      <vt:lpstr>Tunneleffect en onbepaaldheid α-straling</vt:lpstr>
      <vt:lpstr>Tunneleffect en onbepaaldheid Tunnelen</vt:lpstr>
      <vt:lpstr>Quantumwereld  deel 4</vt:lpstr>
      <vt:lpstr>Tunneleffect en onbepaaldheid α-straling</vt:lpstr>
      <vt:lpstr>Tunneleffect en onbepaaldheid Tunnelen</vt:lpstr>
      <vt:lpstr>Tunneleffect en onbepaaldheid Tunnelen</vt:lpstr>
      <vt:lpstr>Tunneleffect en onbepaaldheid</vt:lpstr>
      <vt:lpstr>Tunneleffect en onbepaaldheid Scanning tunneling microscope</vt:lpstr>
      <vt:lpstr>Tunneleffect en onbepaaldheid</vt:lpstr>
      <vt:lpstr>Tunneleffect en onbepaaldheid</vt:lpstr>
      <vt:lpstr>Tunneleffect en onbepaaldheid</vt:lpstr>
      <vt:lpstr>Tunneleffect en onbepaaldheid</vt:lpstr>
      <vt:lpstr>Tunneleffect en onbepaaldheid</vt:lpstr>
      <vt:lpstr>Tunneleffect en onbepaaldheid</vt:lpstr>
      <vt:lpstr>Tunneleffect en onbepaaldheid Scanning Tunneling Microscope</vt:lpstr>
      <vt:lpstr>Tunneleffect en onbepaaldheid</vt:lpstr>
      <vt:lpstr>Tunneleffect en onbepaaldheid</vt:lpstr>
      <vt:lpstr>Tunneleffect en onbepaaldheid</vt:lpstr>
      <vt:lpstr>Tunneleffect en onbepaaldheid</vt:lpstr>
      <vt:lpstr>Intermezzo Elektronenmicroscoop (niet tunnel !)</vt:lpstr>
      <vt:lpstr>Q8 Tunneleffect (vraag 1 t/m 8)  (SOC-37327702) </vt:lpstr>
      <vt:lpstr>Q8 Tunneleffect (vraag 9 en 10)  (SOC-37327702) </vt:lpstr>
      <vt:lpstr>Tunneleffect en onbepaaldheid</vt:lpstr>
      <vt:lpstr>Tunneleffect en onbepaaldheid</vt:lpstr>
      <vt:lpstr>Heisenberg Onbepaaldheidsprincipe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Heisenbergs onbepaaldheidsrelatie wordt meestal toegepast op elektronen of protonen.  Waarom wordt de relatie nooit gebruikt bij een voetbal? </vt:lpstr>
      <vt:lpstr>PowerPoint-presentatie</vt:lpstr>
      <vt:lpstr>PowerPoint-presentatie</vt:lpstr>
      <vt:lpstr>PowerPoint-presentatie</vt:lpstr>
      <vt:lpstr>PowerPoint-presentatie</vt:lpstr>
      <vt:lpstr>PowerPoint-presentatie</vt:lpstr>
      <vt:lpstr>PowerPoint-presentatie</vt:lpstr>
      <vt:lpstr>PowerPoint-presentatie</vt:lpstr>
      <vt:lpstr>Tunneleffect</vt:lpstr>
      <vt:lpstr>Tunneleffect en onbepaaldheid α-straling</vt:lpstr>
      <vt:lpstr>Tunneleffect en onbepaaldheid α-straling</vt:lpstr>
      <vt:lpstr> Een quantumdeeltje met kinetische energie Ek  bevindt zich op tijdstip t=0 links van een energiebarrière (=potentiaalbarrière), zie afbeelding.  Bij een meting even later wordt het deeltje aan de rechterkant van de barrière gevonden.  Wat kun je zeggen over de verhouding van de kinetische energie van het deeltje rechts en links van de barrière?    A    Ekin(links) &gt; Ekin(rechts)  B Ekin(links) = Ekin(rechts)  C Ekin(links) &lt; Ekin(rechts)</vt:lpstr>
      <vt:lpstr>Tunneleffect en onbepaaldheid α-straling</vt:lpstr>
      <vt:lpstr>Tunneleffect en onbepaaldheid α-straling</vt:lpstr>
      <vt:lpstr>Tunneleffect en onbepaaldheid</vt:lpstr>
      <vt:lpstr>Tunneleffect en onbepaaldheid</vt:lpstr>
      <vt:lpstr>Today’s Culture Moment</vt:lpstr>
      <vt:lpstr>PowerPoint-presentatie</vt:lpstr>
      <vt:lpstr>Ook leuk</vt:lpstr>
      <vt:lpstr>PowerPoint-presentatie</vt:lpstr>
      <vt:lpstr>PowerPoint-presentatie</vt:lpstr>
      <vt:lpstr>PowerPoint-presentatie</vt:lpstr>
      <vt:lpstr>Quantum Dots ook in de nieuwste beeldschermen</vt:lpstr>
      <vt:lpstr>PowerPoint-presentatie</vt:lpstr>
      <vt:lpstr>Beter dan het deeltje in een doos model:</vt:lpstr>
      <vt:lpstr>Onbepaaldheid voor energie en tijd</vt:lpstr>
      <vt:lpstr>Kleurstof in een CD-R (voorbeeldexamen quantum) </vt:lpstr>
      <vt:lpstr>Kopenhaagse interpretatie</vt:lpstr>
      <vt:lpstr>Schrödingervergelijking en  periodiek systeem</vt:lpstr>
      <vt:lpstr>PowerPoint-presentatie</vt:lpstr>
      <vt:lpstr>PowerPoint-presentatie</vt:lpstr>
      <vt:lpstr>PowerPoint-presentatie</vt:lpstr>
    </vt:vector>
  </TitlesOfParts>
  <Company>University of Groningen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Quantumwereld  deel 2</dc:title>
  <dc:creator>Kirsten</dc:creator>
  <cp:lastModifiedBy>Stadermann, Kirsten (UT-BMS,TNW)</cp:lastModifiedBy>
  <cp:revision>31</cp:revision>
  <dcterms:created xsi:type="dcterms:W3CDTF">2018-11-21T12:17:51Z</dcterms:created>
  <dcterms:modified xsi:type="dcterms:W3CDTF">2022-11-07T22:34:48Z</dcterms:modified>
</cp:coreProperties>
</file>