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9" r:id="rId3"/>
  </p:sldMasterIdLst>
  <p:notesMasterIdLst>
    <p:notesMasterId r:id="rId56"/>
  </p:notesMasterIdLst>
  <p:sldIdLst>
    <p:sldId id="30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5" r:id="rId28"/>
    <p:sldId id="306" r:id="rId29"/>
    <p:sldId id="307" r:id="rId30"/>
    <p:sldId id="280" r:id="rId31"/>
    <p:sldId id="281" r:id="rId32"/>
    <p:sldId id="282" r:id="rId33"/>
    <p:sldId id="304" r:id="rId34"/>
    <p:sldId id="284" r:id="rId35"/>
    <p:sldId id="285" r:id="rId36"/>
    <p:sldId id="286" r:id="rId37"/>
    <p:sldId id="287" r:id="rId38"/>
    <p:sldId id="288" r:id="rId39"/>
    <p:sldId id="30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9B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94660"/>
  </p:normalViewPr>
  <p:slideViewPr>
    <p:cSldViewPr snapToGrid="0">
      <p:cViewPr varScale="1">
        <p:scale>
          <a:sx n="75" d="100"/>
          <a:sy n="75" d="100"/>
        </p:scale>
        <p:origin x="58"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dermann, Kirsten (UT-BMS,TNW)" userId="6b97d684-8551-44ab-a470-4840383ec86f" providerId="ADAL" clId="{F8020F33-DC0A-4389-9B91-09B3565768B8}"/>
    <pc:docChg chg="modSld">
      <pc:chgData name="Stadermann, Kirsten (UT-BMS,TNW)" userId="6b97d684-8551-44ab-a470-4840383ec86f" providerId="ADAL" clId="{F8020F33-DC0A-4389-9B91-09B3565768B8}" dt="2022-12-15T22:15:38.591" v="27" actId="1076"/>
      <pc:docMkLst>
        <pc:docMk/>
      </pc:docMkLst>
      <pc:sldChg chg="addSp modSp mod">
        <pc:chgData name="Stadermann, Kirsten (UT-BMS,TNW)" userId="6b97d684-8551-44ab-a470-4840383ec86f" providerId="ADAL" clId="{F8020F33-DC0A-4389-9B91-09B3565768B8}" dt="2022-12-15T22:15:38.591" v="27" actId="1076"/>
        <pc:sldMkLst>
          <pc:docMk/>
          <pc:sldMk cId="877995725" sldId="309"/>
        </pc:sldMkLst>
        <pc:spChg chg="add mod">
          <ac:chgData name="Stadermann, Kirsten (UT-BMS,TNW)" userId="6b97d684-8551-44ab-a470-4840383ec86f" providerId="ADAL" clId="{F8020F33-DC0A-4389-9B91-09B3565768B8}" dt="2022-12-15T22:15:18.018" v="21" actId="1076"/>
          <ac:spMkLst>
            <pc:docMk/>
            <pc:sldMk cId="877995725" sldId="309"/>
            <ac:spMk id="3" creationId="{F62E98D5-8E68-7A36-4254-6015BAEE5060}"/>
          </ac:spMkLst>
        </pc:spChg>
        <pc:spChg chg="add mod">
          <ac:chgData name="Stadermann, Kirsten (UT-BMS,TNW)" userId="6b97d684-8551-44ab-a470-4840383ec86f" providerId="ADAL" clId="{F8020F33-DC0A-4389-9B91-09B3565768B8}" dt="2022-12-15T22:15:38.591" v="27" actId="1076"/>
          <ac:spMkLst>
            <pc:docMk/>
            <pc:sldMk cId="877995725" sldId="309"/>
            <ac:spMk id="5" creationId="{67AB844B-7B89-2B7A-B1F5-BC79F3191F15}"/>
          </ac:spMkLst>
        </pc:spChg>
        <pc:spChg chg="mod">
          <ac:chgData name="Stadermann, Kirsten (UT-BMS,TNW)" userId="6b97d684-8551-44ab-a470-4840383ec86f" providerId="ADAL" clId="{F8020F33-DC0A-4389-9B91-09B3565768B8}" dt="2022-12-15T22:15:20.447" v="22" actId="1076"/>
          <ac:spMkLst>
            <pc:docMk/>
            <pc:sldMk cId="877995725" sldId="309"/>
            <ac:spMk id="6" creationId="{A24CCEEB-9B00-478B-B9A6-A0323E6C0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9D0C9-3450-43AE-BE9A-8B5F6F44A44F}" type="datetimeFigureOut">
              <a:rPr lang="nl-NL" smtClean="0"/>
              <a:t>15-12-2022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0142-F3A3-465F-9B59-EEA4BC0F6085}" type="slidenum">
              <a:rPr lang="nl-NL" smtClean="0"/>
              <a:t>‹nr.›</a:t>
            </a:fld>
            <a:endParaRPr lang="nl-NL"/>
          </a:p>
        </p:txBody>
      </p:sp>
    </p:spTree>
    <p:extLst>
      <p:ext uri="{BB962C8B-B14F-4D97-AF65-F5344CB8AC3E}">
        <p14:creationId xmlns:p14="http://schemas.microsoft.com/office/powerpoint/2010/main" val="292434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67347-4877-4BD8-9F61-E3930727A603}" type="slidenum">
              <a:rPr lang="nl-NL" smtClean="0"/>
              <a:t>7</a:t>
            </a:fld>
            <a:endParaRPr lang="nl-NL"/>
          </a:p>
        </p:txBody>
      </p:sp>
    </p:spTree>
    <p:extLst>
      <p:ext uri="{BB962C8B-B14F-4D97-AF65-F5344CB8AC3E}">
        <p14:creationId xmlns:p14="http://schemas.microsoft.com/office/powerpoint/2010/main" val="221168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7EDBF-C432-47C2-8E2E-D18B91B0A7A6}"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48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Tree>
    <p:extLst>
      <p:ext uri="{BB962C8B-B14F-4D97-AF65-F5344CB8AC3E}">
        <p14:creationId xmlns:p14="http://schemas.microsoft.com/office/powerpoint/2010/main" val="39766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2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0.xml"/><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slide" Target="../slides/slide46.xm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slide" Target="../slides/slide42.xml"/><Relationship Id="rId5" Type="http://schemas.openxmlformats.org/officeDocument/2006/relationships/slide" Target="../slides/slide33.xml"/><Relationship Id="rId4" Type="http://schemas.openxmlformats.org/officeDocument/2006/relationships/slide" Target="../slides/slide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slide" Target="../slides/slide52.xml"/><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slide" Target="../slides/slide51.xml"/><Relationship Id="rId5" Type="http://schemas.openxmlformats.org/officeDocument/2006/relationships/slide" Target="../slides/slide44.xml"/><Relationship Id="rId4" Type="http://schemas.openxmlformats.org/officeDocument/2006/relationships/slide" Target="../slides/slide3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OEDE VERSIE VOOR ELKE DIA. GEBRUIK DEZ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82800" y="1567659"/>
            <a:ext cx="10007600" cy="478112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9" name="Picture 6" descr="RUGR_logoEN_rood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116635"/>
            <a:ext cx="1704189" cy="4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voettekst 4"/>
          <p:cNvSpPr>
            <a:spLocks noGrp="1"/>
          </p:cNvSpPr>
          <p:nvPr>
            <p:ph type="ftr" sz="quarter" idx="3"/>
          </p:nvPr>
        </p:nvSpPr>
        <p:spPr>
          <a:xfrm>
            <a:off x="4943872" y="6526670"/>
            <a:ext cx="5952661" cy="383571"/>
          </a:xfrm>
          <a:prstGeom prst="rect">
            <a:avLst/>
          </a:prstGeom>
        </p:spPr>
        <p:txBody>
          <a:bodyPr vert="horz" lIns="91440" tIns="45720" rIns="91440" bIns="45720" rtlCol="0" anchor="ctr"/>
          <a:lstStyle>
            <a:lvl1pPr algn="ctr">
              <a:defRPr sz="1600">
                <a:solidFill>
                  <a:schemeClr val="bg1">
                    <a:lumMod val="8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lumMod val="85000"/>
                  </a:prstClr>
                </a:solidFill>
                <a:effectLst/>
                <a:uLnTx/>
                <a:uFillTx/>
                <a:latin typeface="Candara"/>
                <a:ea typeface="+mn-ea"/>
                <a:cs typeface="+mn-cs"/>
              </a:rPr>
              <a:t>Quantumwereld</a:t>
            </a:r>
          </a:p>
        </p:txBody>
      </p:sp>
      <p:sp>
        <p:nvSpPr>
          <p:cNvPr id="4" name="Titel 3"/>
          <p:cNvSpPr>
            <a:spLocks noGrp="1"/>
          </p:cNvSpPr>
          <p:nvPr>
            <p:ph type="title"/>
          </p:nvPr>
        </p:nvSpPr>
        <p:spPr>
          <a:xfrm>
            <a:off x="1991537" y="354433"/>
            <a:ext cx="10200462" cy="1143000"/>
          </a:xfrm>
        </p:spPr>
        <p:txBody>
          <a:bodyPr/>
          <a:lstStyle/>
          <a:p>
            <a:r>
              <a:rPr lang="nl-NL" dirty="0"/>
              <a:t>Klik om de stijl te bewerken</a:t>
            </a:r>
            <a:endParaRPr lang="en-GB" dirty="0"/>
          </a:p>
        </p:txBody>
      </p:sp>
      <p:sp>
        <p:nvSpPr>
          <p:cNvPr id="11" name="Tekstvak 10">
            <a:extLst>
              <a:ext uri="{FF2B5EF4-FFF2-40B4-BE49-F238E27FC236}">
                <a16:creationId xmlns:a16="http://schemas.microsoft.com/office/drawing/2014/main" id="{21580E9A-E95A-4143-A910-6931A16904BC}"/>
              </a:ext>
            </a:extLst>
          </p:cNvPr>
          <p:cNvSpPr txBox="1"/>
          <p:nvPr userDrawn="1"/>
        </p:nvSpPr>
        <p:spPr>
          <a:xfrm>
            <a:off x="0" y="671691"/>
            <a:ext cx="1991531" cy="61863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3" action="ppaction://hlinksldjump"/>
              </a:rPr>
              <a:t>Intro</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4" action="ppaction://hlinksldjump"/>
              </a:rPr>
              <a:t>Deeltjes</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5" action="ppaction://hlinksldjump"/>
              </a:rPr>
              <a:t>Golven</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6" action="ppaction://hlinksldjump"/>
              </a:rPr>
              <a:t>Superpositie</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6" action="ppaction://hlinksldjump"/>
              </a:rPr>
              <a:t>Interferentie</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7" action="ppaction://hlinksldjump"/>
              </a:rPr>
              <a:t>Licht</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prstClr val="black"/>
                </a:solidFill>
                <a:effectLst/>
                <a:uLnTx/>
                <a:uFillTx/>
                <a:latin typeface="Candara"/>
                <a:ea typeface="+mn-ea"/>
                <a:cs typeface="+mn-cs"/>
              </a:rPr>
              <a:t>Fotoel</a:t>
            </a:r>
            <a:r>
              <a:rPr kumimoji="0" lang="nl-NL" sz="1800" b="0" i="0" u="none" strike="noStrike" kern="1200" cap="none" spc="0" normalizeH="0" baseline="0" noProof="0" dirty="0">
                <a:ln>
                  <a:noFill/>
                </a:ln>
                <a:solidFill>
                  <a:prstClr val="black"/>
                </a:solidFill>
                <a:effectLst/>
                <a:uLnTx/>
                <a:uFillTx/>
                <a:latin typeface="Candara"/>
                <a:ea typeface="+mn-ea"/>
                <a:cs typeface="+mn-cs"/>
              </a:rPr>
              <a:t>. Effect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Foton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Impuls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De </a:t>
            </a:r>
            <a:r>
              <a:rPr kumimoji="0" lang="nl-NL" sz="1800" b="0" i="0" u="none" strike="noStrike" kern="1200" cap="none" spc="0" normalizeH="0" baseline="0" noProof="0" dirty="0" err="1">
                <a:ln>
                  <a:noFill/>
                </a:ln>
                <a:solidFill>
                  <a:prstClr val="black"/>
                </a:solidFill>
                <a:effectLst/>
                <a:uLnTx/>
                <a:uFillTx/>
                <a:latin typeface="Candara"/>
                <a:ea typeface="+mn-ea"/>
                <a:cs typeface="+mn-cs"/>
              </a:rPr>
              <a:t>Broglie</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Dubbele spleet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Elektron golf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Interpretaties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Atoommodel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Deeltje in doos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Toepassingen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Tunneleffect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Onbepaaldheid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Toepassingen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prstClr val="black"/>
                </a:solidFill>
                <a:effectLst/>
                <a:uLnTx/>
                <a:uFillTx/>
                <a:latin typeface="Candara"/>
                <a:ea typeface="+mn-ea"/>
                <a:cs typeface="+mn-cs"/>
              </a:rPr>
              <a:t>Schröding</a:t>
            </a:r>
            <a:r>
              <a:rPr kumimoji="0" lang="nl-NL" sz="1800" b="0" i="0" u="none" strike="noStrike" kern="1200" cap="none" spc="0" normalizeH="0" baseline="0" noProof="0" dirty="0">
                <a:ln>
                  <a:noFill/>
                </a:ln>
                <a:solidFill>
                  <a:prstClr val="black"/>
                </a:solidFill>
                <a:effectLst/>
                <a:uLnTx/>
                <a:uFillTx/>
                <a:latin typeface="Candara"/>
                <a:ea typeface="+mn-ea"/>
                <a:cs typeface="+mn-cs"/>
              </a:rPr>
              <a:t>. Kat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Extra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cxnSp>
        <p:nvCxnSpPr>
          <p:cNvPr id="5" name="Rechte verbindingslijn 4">
            <a:extLst>
              <a:ext uri="{FF2B5EF4-FFF2-40B4-BE49-F238E27FC236}">
                <a16:creationId xmlns:a16="http://schemas.microsoft.com/office/drawing/2014/main" id="{F90BAB6E-CCA5-4562-A207-7FEE44D31F65}"/>
              </a:ext>
            </a:extLst>
          </p:cNvPr>
          <p:cNvCxnSpPr>
            <a:cxnSpLocks/>
          </p:cNvCxnSpPr>
          <p:nvPr userDrawn="1"/>
        </p:nvCxnSpPr>
        <p:spPr>
          <a:xfrm>
            <a:off x="1991544" y="592231"/>
            <a:ext cx="0" cy="5756556"/>
          </a:xfrm>
          <a:prstGeom prst="line">
            <a:avLst/>
          </a:prstGeom>
        </p:spPr>
        <p:style>
          <a:lnRef idx="1">
            <a:schemeClr val="accent5"/>
          </a:lnRef>
          <a:fillRef idx="0">
            <a:schemeClr val="accent5"/>
          </a:fillRef>
          <a:effectRef idx="0">
            <a:schemeClr val="accent5"/>
          </a:effectRef>
          <a:fontRef idx="minor">
            <a:schemeClr val="tx1"/>
          </a:fontRef>
        </p:style>
      </p:cxnSp>
      <p:sp>
        <p:nvSpPr>
          <p:cNvPr id="6" name="Tekstvak 5">
            <a:extLst>
              <a:ext uri="{FF2B5EF4-FFF2-40B4-BE49-F238E27FC236}">
                <a16:creationId xmlns:a16="http://schemas.microsoft.com/office/drawing/2014/main" id="{F2EC1C4C-4061-4E9C-9E7A-3B0495B516D7}"/>
              </a:ext>
            </a:extLst>
          </p:cNvPr>
          <p:cNvSpPr txBox="1"/>
          <p:nvPr userDrawn="1"/>
        </p:nvSpPr>
        <p:spPr>
          <a:xfrm>
            <a:off x="5173691" y="6540909"/>
            <a:ext cx="2304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Quantumwereld</a:t>
            </a:r>
          </a:p>
        </p:txBody>
      </p:sp>
    </p:spTree>
    <p:extLst>
      <p:ext uri="{BB962C8B-B14F-4D97-AF65-F5344CB8AC3E}">
        <p14:creationId xmlns:p14="http://schemas.microsoft.com/office/powerpoint/2010/main" val="345415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Tijdelijke aanduiding voor voettekst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9978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EDE VERSIE VOOR ELKE DIA. GEBRUIK DEZ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82800" y="1567659"/>
            <a:ext cx="10007600" cy="478112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9" name="Picture 6" descr="RUGR_logoEN_rood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116635"/>
            <a:ext cx="1704189" cy="4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voettekst 4"/>
          <p:cNvSpPr>
            <a:spLocks noGrp="1"/>
          </p:cNvSpPr>
          <p:nvPr>
            <p:ph type="ftr" sz="quarter" idx="3"/>
          </p:nvPr>
        </p:nvSpPr>
        <p:spPr>
          <a:xfrm>
            <a:off x="4943872" y="6526670"/>
            <a:ext cx="5952661" cy="383571"/>
          </a:xfrm>
          <a:prstGeom prst="rect">
            <a:avLst/>
          </a:prstGeom>
        </p:spPr>
        <p:txBody>
          <a:bodyPr vert="horz" lIns="91440" tIns="45720" rIns="91440" bIns="45720" rtlCol="0" anchor="ctr"/>
          <a:lstStyle>
            <a:lvl1pPr algn="ctr">
              <a:defRPr sz="1600">
                <a:solidFill>
                  <a:schemeClr val="bg1">
                    <a:lumMod val="85000"/>
                  </a:schemeClr>
                </a:solidFill>
              </a:defRPr>
            </a:lvl1pPr>
          </a:lstStyle>
          <a:p>
            <a:pPr>
              <a:defRPr/>
            </a:pPr>
            <a:r>
              <a:rPr lang="nl-NL" dirty="0">
                <a:solidFill>
                  <a:prstClr val="white">
                    <a:lumMod val="85000"/>
                  </a:prstClr>
                </a:solidFill>
              </a:rPr>
              <a:t>Quantumwereld</a:t>
            </a:r>
          </a:p>
        </p:txBody>
      </p:sp>
      <p:sp>
        <p:nvSpPr>
          <p:cNvPr id="4" name="Titel 3"/>
          <p:cNvSpPr>
            <a:spLocks noGrp="1"/>
          </p:cNvSpPr>
          <p:nvPr>
            <p:ph type="title"/>
          </p:nvPr>
        </p:nvSpPr>
        <p:spPr>
          <a:xfrm>
            <a:off x="1991537" y="354433"/>
            <a:ext cx="10200462" cy="1143000"/>
          </a:xfrm>
        </p:spPr>
        <p:txBody>
          <a:bodyPr/>
          <a:lstStyle/>
          <a:p>
            <a:r>
              <a:rPr lang="nl-NL" dirty="0"/>
              <a:t>Klik om de stijl te bewerken</a:t>
            </a:r>
            <a:endParaRPr lang="en-GB" dirty="0"/>
          </a:p>
        </p:txBody>
      </p:sp>
      <p:sp>
        <p:nvSpPr>
          <p:cNvPr id="11" name="Tekstvak 10">
            <a:extLst>
              <a:ext uri="{FF2B5EF4-FFF2-40B4-BE49-F238E27FC236}">
                <a16:creationId xmlns:a16="http://schemas.microsoft.com/office/drawing/2014/main" id="{21580E9A-E95A-4143-A910-6931A16904BC}"/>
              </a:ext>
            </a:extLst>
          </p:cNvPr>
          <p:cNvSpPr txBox="1"/>
          <p:nvPr userDrawn="1"/>
        </p:nvSpPr>
        <p:spPr>
          <a:xfrm>
            <a:off x="0" y="671691"/>
            <a:ext cx="1991531" cy="6186309"/>
          </a:xfrm>
          <a:prstGeom prst="rect">
            <a:avLst/>
          </a:prstGeom>
          <a:noFill/>
        </p:spPr>
        <p:txBody>
          <a:bodyPr wrap="square" rtlCol="0">
            <a:spAutoFit/>
          </a:bodyPr>
          <a:lstStyle/>
          <a:p>
            <a:pPr marL="285750" indent="-285750">
              <a:buFont typeface="Arial" panose="020B0604020202020204" pitchFamily="34" charset="0"/>
              <a:buChar char="•"/>
              <a:defRPr/>
            </a:pPr>
            <a:r>
              <a:rPr lang="nl-NL" dirty="0">
                <a:solidFill>
                  <a:prstClr val="black"/>
                </a:solidFill>
                <a:hlinkClick r:id="rId3" action="ppaction://hlinksldjump"/>
              </a:rPr>
              <a:t>Intro</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hlinkClick r:id="rId4" action="ppaction://hlinksldjump"/>
              </a:rPr>
              <a:t>Deeltjes</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hlinkClick r:id="rId5" action="ppaction://hlinksldjump"/>
              </a:rPr>
              <a:t>Golven</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hlinkClick r:id="rId6" action="ppaction://hlinksldjump"/>
              </a:rPr>
              <a:t>Superpositie</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hlinkClick r:id="rId6" action="ppaction://hlinksldjump"/>
              </a:rPr>
              <a:t>Interferentie</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hlinkClick r:id="rId7" action="ppaction://hlinksldjump"/>
              </a:rPr>
              <a:t>Licht</a:t>
            </a:r>
            <a:endParaRPr lang="nl-NL" dirty="0">
              <a:solidFill>
                <a:prstClr val="black"/>
              </a:solidFill>
            </a:endParaRPr>
          </a:p>
          <a:p>
            <a:pPr marL="285750" indent="-285750">
              <a:buFont typeface="Arial" panose="020B0604020202020204" pitchFamily="34" charset="0"/>
              <a:buChar char="•"/>
              <a:defRPr/>
            </a:pPr>
            <a:r>
              <a:rPr lang="nl-NL" dirty="0" err="1">
                <a:solidFill>
                  <a:prstClr val="black"/>
                </a:solidFill>
              </a:rPr>
              <a:t>Fotoel</a:t>
            </a:r>
            <a:r>
              <a:rPr lang="nl-NL" dirty="0">
                <a:solidFill>
                  <a:prstClr val="black"/>
                </a:solidFill>
              </a:rPr>
              <a:t>. Effect</a:t>
            </a:r>
          </a:p>
          <a:p>
            <a:pPr marL="285750" indent="-285750">
              <a:buFont typeface="Arial" panose="020B0604020202020204" pitchFamily="34" charset="0"/>
              <a:buChar char="•"/>
              <a:defRPr/>
            </a:pPr>
            <a:r>
              <a:rPr lang="nl-NL" dirty="0">
                <a:solidFill>
                  <a:prstClr val="black"/>
                </a:solidFill>
              </a:rPr>
              <a:t>Foton</a:t>
            </a:r>
          </a:p>
          <a:p>
            <a:pPr marL="285750" indent="-285750">
              <a:buFont typeface="Arial" panose="020B0604020202020204" pitchFamily="34" charset="0"/>
              <a:buChar char="•"/>
              <a:defRPr/>
            </a:pPr>
            <a:r>
              <a:rPr lang="nl-NL" dirty="0">
                <a:solidFill>
                  <a:prstClr val="black"/>
                </a:solidFill>
              </a:rPr>
              <a:t>Impuls</a:t>
            </a:r>
          </a:p>
          <a:p>
            <a:pPr marL="285750" indent="-285750">
              <a:buFont typeface="Arial" panose="020B0604020202020204" pitchFamily="34" charset="0"/>
              <a:buChar char="•"/>
              <a:defRPr/>
            </a:pPr>
            <a:r>
              <a:rPr lang="nl-NL" dirty="0">
                <a:solidFill>
                  <a:prstClr val="black"/>
                </a:solidFill>
              </a:rPr>
              <a:t>De </a:t>
            </a:r>
            <a:r>
              <a:rPr lang="nl-NL" dirty="0" err="1">
                <a:solidFill>
                  <a:prstClr val="black"/>
                </a:solidFill>
              </a:rPr>
              <a:t>Broglie</a:t>
            </a:r>
            <a:endParaRPr lang="nl-NL" dirty="0">
              <a:solidFill>
                <a:prstClr val="black"/>
              </a:solidFill>
            </a:endParaRPr>
          </a:p>
          <a:p>
            <a:pPr marL="285750" indent="-285750">
              <a:buFont typeface="Arial" panose="020B0604020202020204" pitchFamily="34" charset="0"/>
              <a:buChar char="•"/>
              <a:defRPr/>
            </a:pPr>
            <a:r>
              <a:rPr lang="nl-NL" dirty="0">
                <a:solidFill>
                  <a:prstClr val="black"/>
                </a:solidFill>
              </a:rPr>
              <a:t>Dubbele spleet</a:t>
            </a:r>
          </a:p>
          <a:p>
            <a:pPr marL="285750" indent="-285750">
              <a:buFont typeface="Arial" panose="020B0604020202020204" pitchFamily="34" charset="0"/>
              <a:buChar char="•"/>
              <a:defRPr/>
            </a:pPr>
            <a:r>
              <a:rPr lang="nl-NL" dirty="0">
                <a:solidFill>
                  <a:prstClr val="black"/>
                </a:solidFill>
              </a:rPr>
              <a:t>Elektron golf</a:t>
            </a:r>
          </a:p>
          <a:p>
            <a:pPr marL="285750" indent="-285750">
              <a:buFont typeface="Arial" panose="020B0604020202020204" pitchFamily="34" charset="0"/>
              <a:buChar char="•"/>
              <a:defRPr/>
            </a:pPr>
            <a:r>
              <a:rPr lang="nl-NL" dirty="0">
                <a:solidFill>
                  <a:prstClr val="black"/>
                </a:solidFill>
              </a:rPr>
              <a:t>Interpretaties</a:t>
            </a:r>
          </a:p>
          <a:p>
            <a:pPr marL="285750" indent="-285750">
              <a:buFont typeface="Arial" panose="020B0604020202020204" pitchFamily="34" charset="0"/>
              <a:buChar char="•"/>
              <a:defRPr/>
            </a:pPr>
            <a:r>
              <a:rPr lang="nl-NL" dirty="0">
                <a:solidFill>
                  <a:prstClr val="black"/>
                </a:solidFill>
              </a:rPr>
              <a:t>Atoommodel</a:t>
            </a:r>
          </a:p>
          <a:p>
            <a:pPr marL="285750" indent="-285750">
              <a:buFont typeface="Arial" panose="020B0604020202020204" pitchFamily="34" charset="0"/>
              <a:buChar char="•"/>
              <a:defRPr/>
            </a:pPr>
            <a:r>
              <a:rPr lang="nl-NL" dirty="0">
                <a:solidFill>
                  <a:prstClr val="black"/>
                </a:solidFill>
              </a:rPr>
              <a:t>Deeltje in doos</a:t>
            </a:r>
          </a:p>
          <a:p>
            <a:pPr marL="285750" indent="-285750">
              <a:buFont typeface="Arial" panose="020B0604020202020204" pitchFamily="34" charset="0"/>
              <a:buChar char="•"/>
              <a:defRPr/>
            </a:pPr>
            <a:r>
              <a:rPr lang="nl-NL" dirty="0">
                <a:solidFill>
                  <a:prstClr val="black"/>
                </a:solidFill>
              </a:rPr>
              <a:t>Toepassingen</a:t>
            </a:r>
          </a:p>
          <a:p>
            <a:pPr marL="285750" indent="-285750">
              <a:buFont typeface="Arial" panose="020B0604020202020204" pitchFamily="34" charset="0"/>
              <a:buChar char="•"/>
              <a:defRPr/>
            </a:pPr>
            <a:r>
              <a:rPr lang="nl-NL" dirty="0">
                <a:solidFill>
                  <a:prstClr val="black"/>
                </a:solidFill>
              </a:rPr>
              <a:t>Tunneleffect</a:t>
            </a:r>
          </a:p>
          <a:p>
            <a:pPr marL="285750" indent="-285750">
              <a:buFont typeface="Arial" panose="020B0604020202020204" pitchFamily="34" charset="0"/>
              <a:buChar char="•"/>
              <a:defRPr/>
            </a:pPr>
            <a:r>
              <a:rPr lang="nl-NL" dirty="0">
                <a:solidFill>
                  <a:prstClr val="black"/>
                </a:solidFill>
              </a:rPr>
              <a:t>Onbepaaldheid</a:t>
            </a:r>
          </a:p>
          <a:p>
            <a:pPr marL="285750" indent="-285750">
              <a:buFont typeface="Arial" panose="020B0604020202020204" pitchFamily="34" charset="0"/>
              <a:buChar char="•"/>
              <a:defRPr/>
            </a:pPr>
            <a:r>
              <a:rPr lang="nl-NL" dirty="0">
                <a:solidFill>
                  <a:prstClr val="black"/>
                </a:solidFill>
              </a:rPr>
              <a:t>Toepassingen</a:t>
            </a:r>
          </a:p>
          <a:p>
            <a:pPr marL="285750" indent="-285750">
              <a:buFont typeface="Arial" panose="020B0604020202020204" pitchFamily="34" charset="0"/>
              <a:buChar char="•"/>
              <a:defRPr/>
            </a:pPr>
            <a:r>
              <a:rPr lang="nl-NL" dirty="0" err="1">
                <a:solidFill>
                  <a:prstClr val="black"/>
                </a:solidFill>
              </a:rPr>
              <a:t>Schröding</a:t>
            </a:r>
            <a:r>
              <a:rPr lang="nl-NL" dirty="0">
                <a:solidFill>
                  <a:prstClr val="black"/>
                </a:solidFill>
              </a:rPr>
              <a:t>. Kat</a:t>
            </a:r>
          </a:p>
          <a:p>
            <a:pPr marL="285750" indent="-285750">
              <a:buFont typeface="Arial" panose="020B0604020202020204" pitchFamily="34" charset="0"/>
              <a:buChar char="•"/>
              <a:defRPr/>
            </a:pPr>
            <a:r>
              <a:rPr lang="nl-NL" dirty="0">
                <a:solidFill>
                  <a:prstClr val="black"/>
                </a:solidFill>
              </a:rPr>
              <a:t>Extra</a:t>
            </a:r>
          </a:p>
          <a:p>
            <a:pPr marL="285750" indent="-285750">
              <a:buFont typeface="Arial" panose="020B0604020202020204" pitchFamily="34" charset="0"/>
              <a:buChar char="•"/>
              <a:defRPr/>
            </a:pPr>
            <a:endParaRPr lang="nl-NL" dirty="0">
              <a:solidFill>
                <a:prstClr val="black"/>
              </a:solidFill>
            </a:endParaRPr>
          </a:p>
        </p:txBody>
      </p:sp>
      <p:cxnSp>
        <p:nvCxnSpPr>
          <p:cNvPr id="5" name="Rechte verbindingslijn 4">
            <a:extLst>
              <a:ext uri="{FF2B5EF4-FFF2-40B4-BE49-F238E27FC236}">
                <a16:creationId xmlns:a16="http://schemas.microsoft.com/office/drawing/2014/main" id="{F90BAB6E-CCA5-4562-A207-7FEE44D31F65}"/>
              </a:ext>
            </a:extLst>
          </p:cNvPr>
          <p:cNvCxnSpPr>
            <a:cxnSpLocks/>
          </p:cNvCxnSpPr>
          <p:nvPr userDrawn="1"/>
        </p:nvCxnSpPr>
        <p:spPr>
          <a:xfrm>
            <a:off x="1991544" y="592231"/>
            <a:ext cx="0" cy="5756556"/>
          </a:xfrm>
          <a:prstGeom prst="line">
            <a:avLst/>
          </a:prstGeom>
        </p:spPr>
        <p:style>
          <a:lnRef idx="1">
            <a:schemeClr val="accent5"/>
          </a:lnRef>
          <a:fillRef idx="0">
            <a:schemeClr val="accent5"/>
          </a:fillRef>
          <a:effectRef idx="0">
            <a:schemeClr val="accent5"/>
          </a:effectRef>
          <a:fontRef idx="minor">
            <a:schemeClr val="tx1"/>
          </a:fontRef>
        </p:style>
      </p:cxnSp>
      <p:sp>
        <p:nvSpPr>
          <p:cNvPr id="6" name="Tekstvak 5">
            <a:extLst>
              <a:ext uri="{FF2B5EF4-FFF2-40B4-BE49-F238E27FC236}">
                <a16:creationId xmlns:a16="http://schemas.microsoft.com/office/drawing/2014/main" id="{F2EC1C4C-4061-4E9C-9E7A-3B0495B516D7}"/>
              </a:ext>
            </a:extLst>
          </p:cNvPr>
          <p:cNvSpPr txBox="1"/>
          <p:nvPr userDrawn="1"/>
        </p:nvSpPr>
        <p:spPr>
          <a:xfrm>
            <a:off x="5173691" y="6540909"/>
            <a:ext cx="2304253" cy="369332"/>
          </a:xfrm>
          <a:prstGeom prst="rect">
            <a:avLst/>
          </a:prstGeom>
          <a:noFill/>
        </p:spPr>
        <p:txBody>
          <a:bodyPr wrap="square" rtlCol="0">
            <a:spAutoFit/>
          </a:bodyPr>
          <a:lstStyle/>
          <a:p>
            <a:pPr>
              <a:defRPr/>
            </a:pPr>
            <a:r>
              <a:rPr lang="nl-NL" dirty="0">
                <a:solidFill>
                  <a:prstClr val="black"/>
                </a:solidFill>
              </a:rPr>
              <a:t>Quantumwereld</a:t>
            </a:r>
          </a:p>
        </p:txBody>
      </p:sp>
    </p:spTree>
    <p:extLst>
      <p:ext uri="{BB962C8B-B14F-4D97-AF65-F5344CB8AC3E}">
        <p14:creationId xmlns:p14="http://schemas.microsoft.com/office/powerpoint/2010/main" val="178919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Tijdelijke aanduiding voor voettekst 4"/>
          <p:cNvSpPr>
            <a:spLocks noGrp="1"/>
          </p:cNvSpPr>
          <p:nvPr>
            <p:ph type="ftr" sz="quarter" idx="11"/>
          </p:nvPr>
        </p:nvSpPr>
        <p:spPr>
          <a:xfrm>
            <a:off x="4943872" y="6526670"/>
            <a:ext cx="5952661" cy="383571"/>
          </a:xfrm>
          <a:prstGeom prst="rect">
            <a:avLst/>
          </a:prstGeom>
        </p:spPr>
        <p:txBody>
          <a:bodyPr/>
          <a:lstStyle/>
          <a:p>
            <a:endParaRPr lang="en-GB">
              <a:solidFill>
                <a:prstClr val="white">
                  <a:lumMod val="85000"/>
                </a:prstClr>
              </a:solidFill>
            </a:endParaRPr>
          </a:p>
        </p:txBody>
      </p:sp>
    </p:spTree>
    <p:extLst>
      <p:ext uri="{BB962C8B-B14F-4D97-AF65-F5344CB8AC3E}">
        <p14:creationId xmlns:p14="http://schemas.microsoft.com/office/powerpoint/2010/main" val="204624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EDE VERSIE VOOR ELKE DIA. GEBRUIK DEZE">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816A49B-17D4-4775-874E-CCC02CBB2685}"/>
              </a:ext>
            </a:extLst>
          </p:cNvPr>
          <p:cNvSpPr txBox="1"/>
          <p:nvPr userDrawn="1"/>
        </p:nvSpPr>
        <p:spPr>
          <a:xfrm>
            <a:off x="-335" y="0"/>
            <a:ext cx="1991503" cy="657462"/>
          </a:xfrm>
          <a:prstGeom prst="rect">
            <a:avLst/>
          </a:prstGeom>
          <a:solidFill>
            <a:schemeClr val="bg1"/>
          </a:solidFill>
        </p:spPr>
        <p:txBody>
          <a:bodyPr wrap="square" rtlCol="0">
            <a:spAutoFit/>
          </a:bodyPr>
          <a:lstStyle/>
          <a:p>
            <a:endParaRPr lang="nl-NL" dirty="0"/>
          </a:p>
        </p:txBody>
      </p:sp>
      <p:sp>
        <p:nvSpPr>
          <p:cNvPr id="3" name="Tijdelijke aanduiding voor inhoud 2"/>
          <p:cNvSpPr>
            <a:spLocks noGrp="1"/>
          </p:cNvSpPr>
          <p:nvPr>
            <p:ph idx="1"/>
          </p:nvPr>
        </p:nvSpPr>
        <p:spPr>
          <a:xfrm>
            <a:off x="2063552" y="1525807"/>
            <a:ext cx="10081120" cy="478112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9" name="Picture 6" descr="RUGR_logoEN_rood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116635"/>
            <a:ext cx="1704189" cy="4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a:xfrm>
            <a:off x="2063551" y="354433"/>
            <a:ext cx="10081123" cy="1143000"/>
          </a:xfrm>
        </p:spPr>
        <p:txBody>
          <a:bodyPr/>
          <a:lstStyle/>
          <a:p>
            <a:r>
              <a:rPr lang="nl-NL" dirty="0"/>
              <a:t>Klik om de stijl te bewerken</a:t>
            </a:r>
            <a:endParaRPr lang="en-GB" dirty="0"/>
          </a:p>
        </p:txBody>
      </p:sp>
      <p:sp>
        <p:nvSpPr>
          <p:cNvPr id="11" name="Tekstvak 10">
            <a:extLst>
              <a:ext uri="{FF2B5EF4-FFF2-40B4-BE49-F238E27FC236}">
                <a16:creationId xmlns:a16="http://schemas.microsoft.com/office/drawing/2014/main" id="{21580E9A-E95A-4143-A910-6931A16904BC}"/>
              </a:ext>
            </a:extLst>
          </p:cNvPr>
          <p:cNvSpPr txBox="1"/>
          <p:nvPr userDrawn="1"/>
        </p:nvSpPr>
        <p:spPr>
          <a:xfrm>
            <a:off x="-335" y="617942"/>
            <a:ext cx="1991535" cy="5909310"/>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Intro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Deeltjes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Golven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Superpositie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Interferentie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hlinkClick r:id="rId3" action="ppaction://hlinksldjump"/>
              </a:rPr>
              <a:t>Licht</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prstClr val="black"/>
                </a:solidFill>
                <a:effectLst/>
                <a:uLnTx/>
                <a:uFillTx/>
                <a:latin typeface="+mn-lt"/>
                <a:ea typeface="+mn-ea"/>
                <a:cs typeface="+mn-cs"/>
                <a:hlinkClick r:id="rId4" action="ppaction://hlinksldjump"/>
              </a:rPr>
              <a:t>Fotoel</a:t>
            </a:r>
            <a:r>
              <a:rPr kumimoji="0" lang="nl-NL" sz="1800" b="0" i="0" u="none" strike="noStrike" kern="1200" cap="none" spc="0" normalizeH="0" baseline="0" noProof="0" dirty="0">
                <a:ln>
                  <a:noFill/>
                </a:ln>
                <a:solidFill>
                  <a:prstClr val="black"/>
                </a:solidFill>
                <a:effectLst/>
                <a:uLnTx/>
                <a:uFillTx/>
                <a:latin typeface="+mn-lt"/>
                <a:ea typeface="+mn-ea"/>
                <a:cs typeface="+mn-cs"/>
                <a:hlinkClick r:id="rId4" action="ppaction://hlinksldjump"/>
              </a:rPr>
              <a:t>. Effect</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hlinkClick r:id="rId5" action="ppaction://hlinksldjump"/>
              </a:rPr>
              <a:t>Foton</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hlinkClick r:id="rId6" action="ppaction://hlinksldjump"/>
              </a:rPr>
              <a:t>Impuls</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hlinkClick r:id="rId7" action="ppaction://hlinksldjump"/>
              </a:rPr>
              <a:t>De </a:t>
            </a:r>
            <a:r>
              <a:rPr kumimoji="0" lang="nl-NL" sz="1800" b="0" i="0" u="none" strike="noStrike" kern="1200" cap="none" spc="0" normalizeH="0" baseline="0" noProof="0" dirty="0" err="1">
                <a:ln>
                  <a:noFill/>
                </a:ln>
                <a:solidFill>
                  <a:prstClr val="black"/>
                </a:solidFill>
                <a:effectLst/>
                <a:uLnTx/>
                <a:uFillTx/>
                <a:latin typeface="+mn-lt"/>
                <a:ea typeface="+mn-ea"/>
                <a:cs typeface="+mn-cs"/>
                <a:hlinkClick r:id="rId7" action="ppaction://hlinksldjump"/>
              </a:rPr>
              <a:t>Broglie</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Dubbele spleet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Elektron golf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Interpretaties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Atoommodel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Deeltje in doos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Toepassingen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Tunneleffect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Onbepaaldheid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Toepassingen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prstClr val="black"/>
                </a:solidFill>
                <a:effectLst/>
                <a:uLnTx/>
                <a:uFillTx/>
                <a:latin typeface="+mn-lt"/>
                <a:ea typeface="+mn-ea"/>
                <a:cs typeface="+mn-cs"/>
              </a:rPr>
              <a:t>Schröding</a:t>
            </a:r>
            <a:r>
              <a:rPr kumimoji="0" lang="nl-NL" sz="1800" b="0" i="0" u="none" strike="noStrike" kern="1200" cap="none" spc="0" normalizeH="0" baseline="0" noProof="0" dirty="0">
                <a:ln>
                  <a:noFill/>
                </a:ln>
                <a:solidFill>
                  <a:prstClr val="black"/>
                </a:solidFill>
                <a:effectLst/>
                <a:uLnTx/>
                <a:uFillTx/>
                <a:latin typeface="+mn-lt"/>
                <a:ea typeface="+mn-ea"/>
                <a:cs typeface="+mn-cs"/>
              </a:rPr>
              <a:t>. kat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mn-lt"/>
                <a:ea typeface="+mn-ea"/>
                <a:cs typeface="+mn-cs"/>
              </a:rPr>
              <a:t>Extra</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cxnSp>
        <p:nvCxnSpPr>
          <p:cNvPr id="5" name="Rechte verbindingslijn 4">
            <a:extLst>
              <a:ext uri="{FF2B5EF4-FFF2-40B4-BE49-F238E27FC236}">
                <a16:creationId xmlns:a16="http://schemas.microsoft.com/office/drawing/2014/main" id="{F90BAB6E-CCA5-4562-A207-7FEE44D31F65}"/>
              </a:ext>
            </a:extLst>
          </p:cNvPr>
          <p:cNvCxnSpPr>
            <a:cxnSpLocks/>
          </p:cNvCxnSpPr>
          <p:nvPr userDrawn="1"/>
        </p:nvCxnSpPr>
        <p:spPr>
          <a:xfrm>
            <a:off x="1991544" y="592231"/>
            <a:ext cx="0" cy="575655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40865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hthoek 16"/>
          <p:cNvSpPr/>
          <p:nvPr/>
        </p:nvSpPr>
        <p:spPr>
          <a:xfrm>
            <a:off x="11" y="6545114"/>
            <a:ext cx="12223764" cy="348787"/>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ijdelijke aanduiding voor tekst 2"/>
          <p:cNvSpPr>
            <a:spLocks noGrp="1"/>
          </p:cNvSpPr>
          <p:nvPr>
            <p:ph type="body" idx="1"/>
          </p:nvPr>
        </p:nvSpPr>
        <p:spPr>
          <a:xfrm>
            <a:off x="609600" y="1600200"/>
            <a:ext cx="10972800" cy="478112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voettekst 4"/>
          <p:cNvSpPr>
            <a:spLocks noGrp="1"/>
          </p:cNvSpPr>
          <p:nvPr>
            <p:ph type="ftr" sz="quarter" idx="3"/>
          </p:nvPr>
        </p:nvSpPr>
        <p:spPr>
          <a:xfrm>
            <a:off x="4943872" y="6526670"/>
            <a:ext cx="5952661" cy="383571"/>
          </a:xfrm>
          <a:prstGeom prst="rect">
            <a:avLst/>
          </a:prstGeom>
        </p:spPr>
        <p:txBody>
          <a:bodyPr vert="horz" lIns="91440" tIns="45720" rIns="91440" bIns="45720" rtlCol="0" anchor="ctr"/>
          <a:lstStyle>
            <a:lvl1pPr algn="ctr">
              <a:defRPr sz="1600">
                <a:solidFill>
                  <a:schemeClr val="bg1">
                    <a:lumMod val="8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lumMod val="85000"/>
                  </a:prstClr>
                </a:solidFill>
                <a:effectLst/>
                <a:uLnTx/>
                <a:uFillTx/>
                <a:latin typeface="Candara"/>
                <a:ea typeface="+mn-ea"/>
                <a:cs typeface="+mn-cs"/>
              </a:rPr>
              <a:t>Quantumwereld</a:t>
            </a:r>
          </a:p>
        </p:txBody>
      </p:sp>
      <p:sp>
        <p:nvSpPr>
          <p:cNvPr id="21" name="Tijdelijke aanduiding voor dianummer 5"/>
          <p:cNvSpPr txBox="1">
            <a:spLocks/>
          </p:cNvSpPr>
          <p:nvPr/>
        </p:nvSpPr>
        <p:spPr>
          <a:xfrm>
            <a:off x="11128481" y="6490052"/>
            <a:ext cx="962235" cy="3466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7451836-1C82-4224-92F1-B08B9ACF7D0D}" type="slidenum">
              <a:rPr lang="en-US" sz="1800"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4" name="Tijdelijke aanduiding voor datum 3">
            <a:extLst>
              <a:ext uri="{FF2B5EF4-FFF2-40B4-BE49-F238E27FC236}">
                <a16:creationId xmlns:a16="http://schemas.microsoft.com/office/drawing/2014/main" id="{B2357B18-2D7E-14A4-4498-40A3B91804E1}"/>
              </a:ext>
            </a:extLst>
          </p:cNvPr>
          <p:cNvSpPr txBox="1">
            <a:spLocks/>
          </p:cNvSpPr>
          <p:nvPr userDrawn="1"/>
        </p:nvSpPr>
        <p:spPr>
          <a:xfrm>
            <a:off x="171393" y="647160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err="1">
                <a:solidFill>
                  <a:prstClr val="black"/>
                </a:solidFill>
              </a:rPr>
              <a:t>Quantumwereld</a:t>
            </a:r>
            <a:r>
              <a:rPr lang="en-US" sz="1600" dirty="0">
                <a:solidFill>
                  <a:prstClr val="black"/>
                </a:solidFill>
              </a:rPr>
              <a:t> en Nature of Science </a:t>
            </a:r>
          </a:p>
        </p:txBody>
      </p:sp>
      <p:sp>
        <p:nvSpPr>
          <p:cNvPr id="6" name="Tijdelijke aanduiding voor datum 3">
            <a:extLst>
              <a:ext uri="{FF2B5EF4-FFF2-40B4-BE49-F238E27FC236}">
                <a16:creationId xmlns:a16="http://schemas.microsoft.com/office/drawing/2014/main" id="{A53FEC2D-2F36-28EF-132D-7FAD2F2D30E9}"/>
              </a:ext>
            </a:extLst>
          </p:cNvPr>
          <p:cNvSpPr txBox="1">
            <a:spLocks/>
          </p:cNvSpPr>
          <p:nvPr userDrawn="1"/>
        </p:nvSpPr>
        <p:spPr>
          <a:xfrm>
            <a:off x="171393" y="669078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Kirsten Stadermann 2o22</a:t>
            </a:r>
          </a:p>
        </p:txBody>
      </p:sp>
    </p:spTree>
    <p:extLst>
      <p:ext uri="{BB962C8B-B14F-4D97-AF65-F5344CB8AC3E}">
        <p14:creationId xmlns:p14="http://schemas.microsoft.com/office/powerpoint/2010/main" val="724510737"/>
      </p:ext>
    </p:extLst>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hthoek 16"/>
          <p:cNvSpPr/>
          <p:nvPr/>
        </p:nvSpPr>
        <p:spPr>
          <a:xfrm>
            <a:off x="-15882" y="6526670"/>
            <a:ext cx="12223764" cy="348787"/>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ijdelijke aanduiding voor tekst 2"/>
          <p:cNvSpPr>
            <a:spLocks noGrp="1"/>
          </p:cNvSpPr>
          <p:nvPr>
            <p:ph type="body" idx="1"/>
          </p:nvPr>
        </p:nvSpPr>
        <p:spPr>
          <a:xfrm>
            <a:off x="609600" y="1600200"/>
            <a:ext cx="10972800" cy="478112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9" name="Tijdelijke aanduiding voor datum 3"/>
          <p:cNvSpPr txBox="1">
            <a:spLocks/>
          </p:cNvSpPr>
          <p:nvPr/>
        </p:nvSpPr>
        <p:spPr>
          <a:xfrm>
            <a:off x="171393" y="647160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err="1">
                <a:solidFill>
                  <a:prstClr val="black"/>
                </a:solidFill>
              </a:rPr>
              <a:t>Quantumwereld</a:t>
            </a:r>
            <a:r>
              <a:rPr lang="en-US" sz="1600" dirty="0">
                <a:solidFill>
                  <a:prstClr val="black"/>
                </a:solidFill>
              </a:rPr>
              <a:t> en Nature of Science </a:t>
            </a:r>
          </a:p>
        </p:txBody>
      </p:sp>
      <p:sp>
        <p:nvSpPr>
          <p:cNvPr id="21" name="Tijdelijke aanduiding voor dianummer 5"/>
          <p:cNvSpPr txBox="1">
            <a:spLocks/>
          </p:cNvSpPr>
          <p:nvPr/>
        </p:nvSpPr>
        <p:spPr>
          <a:xfrm>
            <a:off x="11128481" y="6490052"/>
            <a:ext cx="962235" cy="3466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451836-1C82-4224-92F1-B08B9ACF7D0D}" type="slidenum">
              <a:rPr lang="en-US" smtClean="0">
                <a:solidFill>
                  <a:prstClr val="white"/>
                </a:solidFill>
              </a:rPr>
              <a:pPr>
                <a:defRPr/>
              </a:pPr>
              <a:t>‹nr.›</a:t>
            </a:fld>
            <a:endParaRPr lang="en-US" dirty="0">
              <a:solidFill>
                <a:prstClr val="white"/>
              </a:solidFill>
            </a:endParaRPr>
          </a:p>
        </p:txBody>
      </p:sp>
      <p:sp>
        <p:nvSpPr>
          <p:cNvPr id="4" name="Tijdelijke aanduiding voor datum 3">
            <a:extLst>
              <a:ext uri="{FF2B5EF4-FFF2-40B4-BE49-F238E27FC236}">
                <a16:creationId xmlns:a16="http://schemas.microsoft.com/office/drawing/2014/main" id="{3BDD0D25-AEEE-9AA0-7789-7BD2756FCA6C}"/>
              </a:ext>
            </a:extLst>
          </p:cNvPr>
          <p:cNvSpPr txBox="1">
            <a:spLocks/>
          </p:cNvSpPr>
          <p:nvPr userDrawn="1"/>
        </p:nvSpPr>
        <p:spPr>
          <a:xfrm>
            <a:off x="171393" y="669078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Kirsten Stadermann 2o22</a:t>
            </a:r>
          </a:p>
        </p:txBody>
      </p:sp>
    </p:spTree>
    <p:extLst>
      <p:ext uri="{BB962C8B-B14F-4D97-AF65-F5344CB8AC3E}">
        <p14:creationId xmlns:p14="http://schemas.microsoft.com/office/powerpoint/2010/main" val="333747475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hthoek 16"/>
          <p:cNvSpPr/>
          <p:nvPr/>
        </p:nvSpPr>
        <p:spPr>
          <a:xfrm>
            <a:off x="11" y="6545114"/>
            <a:ext cx="12223764" cy="348787"/>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ijdelijke aanduiding voor tekst 2"/>
          <p:cNvSpPr>
            <a:spLocks noGrp="1"/>
          </p:cNvSpPr>
          <p:nvPr>
            <p:ph type="body" idx="1"/>
          </p:nvPr>
        </p:nvSpPr>
        <p:spPr>
          <a:xfrm>
            <a:off x="609600" y="1600200"/>
            <a:ext cx="10972800" cy="478112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voettekst 4"/>
          <p:cNvSpPr>
            <a:spLocks noGrp="1"/>
          </p:cNvSpPr>
          <p:nvPr>
            <p:ph type="ftr" sz="quarter" idx="3"/>
          </p:nvPr>
        </p:nvSpPr>
        <p:spPr>
          <a:xfrm>
            <a:off x="4943872" y="6526670"/>
            <a:ext cx="5952661" cy="383571"/>
          </a:xfrm>
          <a:prstGeom prst="rect">
            <a:avLst/>
          </a:prstGeom>
        </p:spPr>
        <p:txBody>
          <a:bodyPr vert="horz" lIns="91440" tIns="45720" rIns="91440" bIns="45720" rtlCol="0" anchor="ctr"/>
          <a:lstStyle>
            <a:lvl1pPr algn="ctr">
              <a:defRPr sz="1600">
                <a:solidFill>
                  <a:schemeClr val="bg1">
                    <a:lumMod val="8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lumMod val="85000"/>
                  </a:prstClr>
                </a:solidFill>
                <a:effectLst/>
                <a:uLnTx/>
                <a:uFillTx/>
                <a:latin typeface="Candara"/>
                <a:ea typeface="+mn-ea"/>
                <a:cs typeface="+mn-cs"/>
              </a:rPr>
              <a:t>Quantumwereld</a:t>
            </a:r>
          </a:p>
        </p:txBody>
      </p:sp>
      <p:sp>
        <p:nvSpPr>
          <p:cNvPr id="21" name="Tijdelijke aanduiding voor dianummer 5"/>
          <p:cNvSpPr txBox="1">
            <a:spLocks/>
          </p:cNvSpPr>
          <p:nvPr/>
        </p:nvSpPr>
        <p:spPr>
          <a:xfrm>
            <a:off x="11128481" y="6490052"/>
            <a:ext cx="962235" cy="3466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7451836-1C82-4224-92F1-B08B9ACF7D0D}" type="slidenum">
              <a:rPr kumimoji="0" lang="en-US" sz="1800" b="0" i="0" u="none" strike="noStrike" kern="1200" cap="none" spc="0" normalizeH="0" baseline="0" noProof="0" smtClean="0">
                <a:ln>
                  <a:noFill/>
                </a:ln>
                <a:solidFill>
                  <a:prstClr val="white"/>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4" name="Tijdelijke aanduiding voor datum 3">
            <a:extLst>
              <a:ext uri="{FF2B5EF4-FFF2-40B4-BE49-F238E27FC236}">
                <a16:creationId xmlns:a16="http://schemas.microsoft.com/office/drawing/2014/main" id="{60F5031C-3CA1-EA78-4056-BB81057BE9D7}"/>
              </a:ext>
            </a:extLst>
          </p:cNvPr>
          <p:cNvSpPr txBox="1">
            <a:spLocks/>
          </p:cNvSpPr>
          <p:nvPr userDrawn="1"/>
        </p:nvSpPr>
        <p:spPr>
          <a:xfrm>
            <a:off x="171393" y="647160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err="1">
                <a:solidFill>
                  <a:prstClr val="black"/>
                </a:solidFill>
              </a:rPr>
              <a:t>Quantumwereld</a:t>
            </a:r>
            <a:r>
              <a:rPr lang="en-US" sz="1600" dirty="0">
                <a:solidFill>
                  <a:prstClr val="black"/>
                </a:solidFill>
              </a:rPr>
              <a:t> en Nature of Science </a:t>
            </a:r>
          </a:p>
        </p:txBody>
      </p:sp>
      <p:sp>
        <p:nvSpPr>
          <p:cNvPr id="6" name="Tijdelijke aanduiding voor datum 3">
            <a:extLst>
              <a:ext uri="{FF2B5EF4-FFF2-40B4-BE49-F238E27FC236}">
                <a16:creationId xmlns:a16="http://schemas.microsoft.com/office/drawing/2014/main" id="{6CEF27EF-424D-3578-6651-6421657EE197}"/>
              </a:ext>
            </a:extLst>
          </p:cNvPr>
          <p:cNvSpPr txBox="1">
            <a:spLocks/>
          </p:cNvSpPr>
          <p:nvPr userDrawn="1"/>
        </p:nvSpPr>
        <p:spPr>
          <a:xfrm>
            <a:off x="171393" y="6690784"/>
            <a:ext cx="38020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Kirsten Stadermann 2o22</a:t>
            </a:r>
          </a:p>
        </p:txBody>
      </p:sp>
    </p:spTree>
    <p:extLst>
      <p:ext uri="{BB962C8B-B14F-4D97-AF65-F5344CB8AC3E}">
        <p14:creationId xmlns:p14="http://schemas.microsoft.com/office/powerpoint/2010/main" val="1046716398"/>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ience.sbcc.edu/~physics/flash/2%20slit%20interferenc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qd.nl/nWGP" TargetMode="Externa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hyperlink" Target="https://www.youtube.com/watch?v=Iuv6hY6zsd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4uyIkyZg2h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 Id="rId4" Type="http://schemas.openxmlformats.org/officeDocument/2006/relationships/hyperlink" Target="https://bit.ly/2Spx47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het.colorado.edu/nl/simulation/photoelectric"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7.wmf"/><Relationship Id="rId5" Type="http://schemas.openxmlformats.org/officeDocument/2006/relationships/oleObject" Target="../embeddings/oleObject2.bin"/><Relationship Id="rId4" Type="http://schemas.openxmlformats.org/officeDocument/2006/relationships/image" Target="../media/image56.wmf"/><Relationship Id="rId9" Type="http://schemas.openxmlformats.org/officeDocument/2006/relationships/image" Target="../media/image330.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oleObject" Target="../embeddings/oleObject3.bin"/><Relationship Id="rId7"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5.wmf"/><Relationship Id="rId5" Type="http://schemas.openxmlformats.org/officeDocument/2006/relationships/oleObject" Target="../embeddings/oleObject4.bin"/><Relationship Id="rId4" Type="http://schemas.openxmlformats.org/officeDocument/2006/relationships/image" Target="../media/image64.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nl/imgres?imgurl=http://harrybos.web-log.nl/photos/uncategorized/2008/03/16/black_white_tv_salesman.jpg&amp;imgrefurl=http://harrybos.web-log.nl/harrybos/opvallend/index.html&amp;usg=__4ifQnjxRRjz99ggtKOH2qImXxUU=&amp;h=396&amp;w=425&amp;sz=31&amp;hl=nl&amp;start=1&amp;um=1&amp;tbnid=-qvgpUTw4Aa_-M:&amp;tbnh=117&amp;tbnw=126&amp;prev=/images?q=%22zwart-wit+televisie%22&amp;um=1&amp;hl=nl&amp;sa%253"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nl/imgres?imgurl=http://harrybos.web-log.nl/photos/uncategorized/2008/03/16/black_white_tv_salesman.jpg&amp;imgrefurl=http://harrybos.web-log.nl/harrybos/opvallend/index.html&amp;usg=__4ifQnjxRRjz99ggtKOH2qImXxUU=&amp;h=396&amp;w=425&amp;sz=31&amp;hl=nl&amp;start=1&amp;um=1&amp;tbnid=-qvgpUTw4Aa_-M:&amp;tbnh=117&amp;tbnw=126&amp;prev=/images?q=%22zwart-wit+televisie%22&amp;um=1&amp;hl=nl&amp;sa%25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24CCEEB-9B00-478B-B9A6-A0323E6C0F8E}"/>
              </a:ext>
            </a:extLst>
          </p:cNvPr>
          <p:cNvSpPr/>
          <p:nvPr/>
        </p:nvSpPr>
        <p:spPr>
          <a:xfrm>
            <a:off x="1950720" y="877937"/>
            <a:ext cx="10058400" cy="4524315"/>
          </a:xfrm>
          <a:prstGeom prst="rect">
            <a:avLst/>
          </a:prstGeom>
        </p:spPr>
        <p:txBody>
          <a:bodyPr wrap="square">
            <a:spAutoFit/>
          </a:bodyPr>
          <a:lstStyle/>
          <a:p>
            <a:r>
              <a:rPr lang="nl-NL" sz="2400" dirty="0"/>
              <a:t>Wat is licht? Wat is een elektron? Is de wetenschap in staat deze vragen te beantwoorden? Hoe krijgen we antwoorden? Waarom hebben we quantumfysica nodig? Is de klassieke natuurkunde fout? Wat zegt het experiment met de dubbele spleet over de werkelijkheid? Zijn alle wetenschappers het eens over de interpretatie? Zo niet, is dat een probleem? Waarom zijn er verschillende interpretaties? Wie heeft er gelijk? Zijn interpretaties van quantumfysica echt wetenschap? Kan de wetenschap alle vragen beantwoorden? Waar zijn modellen goed voor? Kunnen we elk model kiezen dat we willen? Kan ik mijn eigen model maken? Waarom kiezen we niet het beste model? Betekent dit dat alles kan gebeuren? Kan ik door een muur heen tunnelen? Ben ik gemaakt van golven? Bestaat er een universum waar geen quantumfysica bestaat?</a:t>
            </a:r>
            <a:endParaRPr lang="de-DE" sz="2400" dirty="0"/>
          </a:p>
        </p:txBody>
      </p:sp>
      <p:sp>
        <p:nvSpPr>
          <p:cNvPr id="7" name="Rechteck 6">
            <a:extLst>
              <a:ext uri="{FF2B5EF4-FFF2-40B4-BE49-F238E27FC236}">
                <a16:creationId xmlns:a16="http://schemas.microsoft.com/office/drawing/2014/main" id="{5D224874-EFF5-44B4-9302-3184B751606C}"/>
              </a:ext>
            </a:extLst>
          </p:cNvPr>
          <p:cNvSpPr/>
          <p:nvPr/>
        </p:nvSpPr>
        <p:spPr>
          <a:xfrm rot="16200000">
            <a:off x="-1971675" y="2540942"/>
            <a:ext cx="6096000" cy="1477328"/>
          </a:xfrm>
          <a:prstGeom prst="rect">
            <a:avLst/>
          </a:prstGeom>
        </p:spPr>
        <p:txBody>
          <a:bodyPr>
            <a:spAutoFit/>
          </a:bodyPr>
          <a:lstStyle/>
          <a:p>
            <a:r>
              <a:rPr lang="nl-NL" dirty="0">
                <a:solidFill>
                  <a:schemeClr val="accent2"/>
                </a:solidFill>
              </a:rPr>
              <a:t>Bewerkbaar lesmateriaal.</a:t>
            </a:r>
          </a:p>
          <a:p>
            <a:r>
              <a:rPr lang="nl-NL" dirty="0">
                <a:solidFill>
                  <a:schemeClr val="accent2"/>
                </a:solidFill>
              </a:rPr>
              <a:t>Dit is een halffabricaat, geen garantie dat alles voor iedereen 'klopt'.</a:t>
            </a:r>
          </a:p>
          <a:p>
            <a:r>
              <a:rPr lang="nl-NL" dirty="0">
                <a:solidFill>
                  <a:schemeClr val="accent2"/>
                </a:solidFill>
              </a:rPr>
              <a:t>Gebruik, verander,herschik of bewerk het om het in je klas te gebruiken. </a:t>
            </a:r>
            <a:endParaRPr lang="de-DE" dirty="0">
              <a:solidFill>
                <a:schemeClr val="accent2"/>
              </a:solidFill>
            </a:endParaRPr>
          </a:p>
        </p:txBody>
      </p:sp>
      <p:sp>
        <p:nvSpPr>
          <p:cNvPr id="3" name="Tekstvak 2">
            <a:extLst>
              <a:ext uri="{FF2B5EF4-FFF2-40B4-BE49-F238E27FC236}">
                <a16:creationId xmlns:a16="http://schemas.microsoft.com/office/drawing/2014/main" id="{F62E98D5-8E68-7A36-4254-6015BAEE5060}"/>
              </a:ext>
            </a:extLst>
          </p:cNvPr>
          <p:cNvSpPr txBox="1"/>
          <p:nvPr/>
        </p:nvSpPr>
        <p:spPr>
          <a:xfrm>
            <a:off x="3299460" y="231606"/>
            <a:ext cx="6974840" cy="646331"/>
          </a:xfrm>
          <a:prstGeom prst="rect">
            <a:avLst/>
          </a:prstGeom>
          <a:noFill/>
        </p:spPr>
        <p:txBody>
          <a:bodyPr wrap="square">
            <a:spAutoFit/>
          </a:bodyPr>
          <a:lstStyle/>
          <a:p>
            <a:r>
              <a:rPr lang="en-US" sz="3600" dirty="0"/>
              <a:t>Quantumfysica </a:t>
            </a:r>
            <a:r>
              <a:rPr lang="en-US" sz="3600" dirty="0" err="1"/>
              <a:t>roept</a:t>
            </a:r>
            <a:r>
              <a:rPr lang="en-US" sz="3600" dirty="0"/>
              <a:t> </a:t>
            </a:r>
            <a:r>
              <a:rPr lang="en-US" sz="3600" dirty="0" err="1"/>
              <a:t>vragen</a:t>
            </a:r>
            <a:r>
              <a:rPr lang="en-US" sz="3600" dirty="0"/>
              <a:t> op</a:t>
            </a:r>
          </a:p>
        </p:txBody>
      </p:sp>
      <p:sp>
        <p:nvSpPr>
          <p:cNvPr id="5" name="Tekstvak 4">
            <a:extLst>
              <a:ext uri="{FF2B5EF4-FFF2-40B4-BE49-F238E27FC236}">
                <a16:creationId xmlns:a16="http://schemas.microsoft.com/office/drawing/2014/main" id="{67AB844B-7B89-2B7A-B1F5-BC79F3191F15}"/>
              </a:ext>
            </a:extLst>
          </p:cNvPr>
          <p:cNvSpPr txBox="1"/>
          <p:nvPr/>
        </p:nvSpPr>
        <p:spPr>
          <a:xfrm>
            <a:off x="1742440" y="5402252"/>
            <a:ext cx="9575800" cy="1077218"/>
          </a:xfrm>
          <a:prstGeom prst="rect">
            <a:avLst/>
          </a:prstGeom>
          <a:noFill/>
        </p:spPr>
        <p:txBody>
          <a:bodyPr wrap="square">
            <a:spAutoFit/>
          </a:bodyPr>
          <a:lstStyle/>
          <a:p>
            <a:pPr algn="ctr"/>
            <a:r>
              <a:rPr lang="nl-NL" sz="3200" dirty="0"/>
              <a:t>over de Aard van de natuurwetenschap. </a:t>
            </a:r>
          </a:p>
          <a:p>
            <a:pPr algn="ctr"/>
            <a:r>
              <a:rPr lang="nl-NL" sz="3200" dirty="0"/>
              <a:t>Geniet ervan!</a:t>
            </a:r>
          </a:p>
        </p:txBody>
      </p:sp>
    </p:spTree>
    <p:extLst>
      <p:ext uri="{BB962C8B-B14F-4D97-AF65-F5344CB8AC3E}">
        <p14:creationId xmlns:p14="http://schemas.microsoft.com/office/powerpoint/2010/main" val="87799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eoplewave"/>
          <p:cNvPicPr>
            <a:picLocks noGrp="1" noChangeAspect="1" noChangeArrowheads="1"/>
          </p:cNvPicPr>
          <p:nvPr>
            <p:ph idx="1"/>
          </p:nvPr>
        </p:nvPicPr>
        <p:blipFill>
          <a:blip r:embed="rId2" cstate="print"/>
          <a:stretch>
            <a:fillRect/>
          </a:stretch>
        </p:blipFill>
        <p:spPr bwMode="auto">
          <a:xfrm>
            <a:off x="3287688" y="1432719"/>
            <a:ext cx="6010275" cy="1343025"/>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nl-NL" dirty="0"/>
              <a:t>Deeltjes, </a:t>
            </a:r>
            <a:r>
              <a:rPr lang="nl-NL" b="1" u="sng" dirty="0"/>
              <a:t>golfjes</a:t>
            </a:r>
            <a:r>
              <a:rPr lang="nl-NL" dirty="0"/>
              <a:t>, elektronen, fotonen</a:t>
            </a:r>
          </a:p>
        </p:txBody>
      </p:sp>
      <p:pic>
        <p:nvPicPr>
          <p:cNvPr id="5" name="Picture 6" descr="wavepulse"/>
          <p:cNvPicPr>
            <a:picLocks noChangeAspect="1" noChangeArrowheads="1"/>
          </p:cNvPicPr>
          <p:nvPr/>
        </p:nvPicPr>
        <p:blipFill>
          <a:blip r:embed="rId3" cstate="print"/>
          <a:srcRect/>
          <a:stretch>
            <a:fillRect/>
          </a:stretch>
        </p:blipFill>
        <p:spPr bwMode="auto">
          <a:xfrm>
            <a:off x="3287688" y="3140969"/>
            <a:ext cx="5976938" cy="1470025"/>
          </a:xfrm>
          <a:prstGeom prst="rect">
            <a:avLst/>
          </a:prstGeom>
          <a:noFill/>
          <a:ln w="9525">
            <a:noFill/>
            <a:miter lim="800000"/>
            <a:headEnd/>
            <a:tailEnd/>
          </a:ln>
        </p:spPr>
      </p:pic>
      <p:pic>
        <p:nvPicPr>
          <p:cNvPr id="6" name="Picture 8" descr="stringpulse"/>
          <p:cNvPicPr>
            <a:picLocks noChangeAspect="1" noChangeArrowheads="1"/>
          </p:cNvPicPr>
          <p:nvPr/>
        </p:nvPicPr>
        <p:blipFill>
          <a:blip r:embed="rId4" cstate="print"/>
          <a:srcRect/>
          <a:stretch>
            <a:fillRect/>
          </a:stretch>
        </p:blipFill>
        <p:spPr bwMode="auto">
          <a:xfrm>
            <a:off x="3287689" y="4822677"/>
            <a:ext cx="5832475" cy="1150937"/>
          </a:xfrm>
          <a:prstGeom prst="rect">
            <a:avLst/>
          </a:prstGeom>
          <a:noFill/>
          <a:ln w="9525">
            <a:noFill/>
            <a:miter lim="800000"/>
            <a:headEnd/>
            <a:tailEnd/>
          </a:ln>
        </p:spPr>
      </p:pic>
      <p:sp>
        <p:nvSpPr>
          <p:cNvPr id="7" name="Rechthoek 6">
            <a:extLst>
              <a:ext uri="{FF2B5EF4-FFF2-40B4-BE49-F238E27FC236}">
                <a16:creationId xmlns:a16="http://schemas.microsoft.com/office/drawing/2014/main" id="{42F0AD47-C168-4FC2-B472-8E879ED9CD46}"/>
              </a:ext>
            </a:extLst>
          </p:cNvPr>
          <p:cNvSpPr/>
          <p:nvPr/>
        </p:nvSpPr>
        <p:spPr>
          <a:xfrm>
            <a:off x="6276157" y="6052646"/>
            <a:ext cx="4572000" cy="369332"/>
          </a:xfrm>
          <a:prstGeom prst="rect">
            <a:avLst/>
          </a:prstGeom>
        </p:spPr>
        <p:txBody>
          <a:bodyPr>
            <a:spAutoFit/>
          </a:bodyPr>
          <a:lstStyle/>
          <a:p>
            <a:pPr algn="r"/>
            <a:r>
              <a:rPr lang="nl-NL" sz="900" dirty="0">
                <a:solidFill>
                  <a:prstClr val="black"/>
                </a:solidFill>
                <a:latin typeface="Calibri"/>
              </a:rPr>
              <a:t>©</a:t>
            </a:r>
            <a:r>
              <a:rPr lang="en-GB" sz="900" dirty="0"/>
              <a:t>Animation courtesy of </a:t>
            </a:r>
            <a:r>
              <a:rPr lang="en-GB" sz="900" dirty="0" err="1"/>
              <a:t>Dr.</a:t>
            </a:r>
            <a:r>
              <a:rPr lang="en-GB" sz="900" dirty="0"/>
              <a:t> Dan Russell, Grad. </a:t>
            </a:r>
            <a:r>
              <a:rPr lang="en-GB" sz="900" dirty="0" err="1"/>
              <a:t>Prog</a:t>
            </a:r>
            <a:r>
              <a:rPr lang="en-GB" sz="900" dirty="0"/>
              <a:t>. Acoustics, Penn State, </a:t>
            </a:r>
            <a:r>
              <a:rPr lang="nl-NL" sz="900" dirty="0">
                <a:solidFill>
                  <a:prstClr val="black"/>
                </a:solidFill>
                <a:latin typeface="Calibri"/>
              </a:rPr>
              <a:t>2002, https://www.acs.psu.edu/drussell/Demos/waves-intro/waves-intro.html</a:t>
            </a:r>
          </a:p>
        </p:txBody>
      </p:sp>
    </p:spTree>
    <p:extLst>
      <p:ext uri="{BB962C8B-B14F-4D97-AF65-F5344CB8AC3E}">
        <p14:creationId xmlns:p14="http://schemas.microsoft.com/office/powerpoint/2010/main" val="19091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r>
              <a:rPr lang="nl-NL" sz="2000" dirty="0">
                <a:solidFill>
                  <a:schemeClr val="bg1">
                    <a:lumMod val="75000"/>
                  </a:schemeClr>
                </a:solidFill>
              </a:rPr>
              <a:t>Vraag 1 en 2 </a:t>
            </a:r>
          </a:p>
          <a:p>
            <a:pPr marL="0" indent="0">
              <a:buNone/>
            </a:pPr>
            <a:r>
              <a:rPr lang="nl-NL" b="1" dirty="0"/>
              <a:t>Welke van de volgende golven zijn longitudinaal?</a:t>
            </a:r>
          </a:p>
          <a:p>
            <a:pPr marL="514350" indent="-514350">
              <a:buFont typeface="+mj-lt"/>
              <a:buAutoNum type="alphaUcPeriod"/>
            </a:pPr>
            <a:r>
              <a:rPr lang="nl-NL" dirty="0"/>
              <a:t>Geluidsgolven in lucht</a:t>
            </a:r>
          </a:p>
          <a:p>
            <a:pPr marL="514350" indent="-514350">
              <a:buFont typeface="+mj-lt"/>
              <a:buAutoNum type="alphaUcPeriod"/>
            </a:pPr>
            <a:r>
              <a:rPr lang="nl-NL" dirty="0"/>
              <a:t>Staande golven in een vioolsnaar</a:t>
            </a:r>
          </a:p>
          <a:p>
            <a:pPr marL="514350" indent="-514350">
              <a:buFont typeface="+mj-lt"/>
              <a:buAutoNum type="alphaUcPeriod"/>
            </a:pPr>
            <a:r>
              <a:rPr lang="nl-NL" dirty="0"/>
              <a:t>Geluidsgolven in vacuüm</a:t>
            </a:r>
          </a:p>
          <a:p>
            <a:pPr marL="514350" indent="-514350">
              <a:buFont typeface="+mj-lt"/>
              <a:buAutoNum type="alphaUcPeriod"/>
            </a:pPr>
            <a:r>
              <a:rPr lang="nl-NL" dirty="0"/>
              <a:t>Watergolven</a:t>
            </a:r>
          </a:p>
          <a:p>
            <a:pPr marL="514350" indent="-514350">
              <a:buFont typeface="+mj-lt"/>
              <a:buAutoNum type="alphaUcPeriod"/>
            </a:pPr>
            <a:r>
              <a:rPr lang="nl-NL" dirty="0"/>
              <a:t>Geluidsgolven in water</a:t>
            </a:r>
          </a:p>
          <a:p>
            <a:pPr marL="0" indent="0">
              <a:buNone/>
            </a:pPr>
            <a:endParaRPr lang="nl-NL" sz="1400" dirty="0"/>
          </a:p>
          <a:p>
            <a:pPr marL="0" indent="0">
              <a:buNone/>
            </a:pPr>
            <a:r>
              <a:rPr lang="nl-NL" sz="1400" dirty="0"/>
              <a:t>Resultaten laten zien als </a:t>
            </a:r>
            <a:r>
              <a:rPr lang="nl-NL" sz="1400" dirty="0" err="1"/>
              <a:t>socrative</a:t>
            </a:r>
            <a:r>
              <a:rPr lang="nl-NL" sz="1400" dirty="0"/>
              <a:t> op deze computer  op een docentaccount geopend is: Scherm wisselen =  </a:t>
            </a:r>
            <a:r>
              <a:rPr lang="nl-NL" sz="1400" dirty="0" err="1"/>
              <a:t>Alt+Tab</a:t>
            </a:r>
            <a:r>
              <a:rPr lang="nl-NL" sz="1400" dirty="0"/>
              <a:t> </a:t>
            </a:r>
          </a:p>
        </p:txBody>
      </p:sp>
      <p:sp>
        <p:nvSpPr>
          <p:cNvPr id="2" name="Titel 1"/>
          <p:cNvSpPr>
            <a:spLocks noGrp="1"/>
          </p:cNvSpPr>
          <p:nvPr>
            <p:ph type="title"/>
          </p:nvPr>
        </p:nvSpPr>
        <p:spPr/>
        <p:txBody>
          <a:bodyPr>
            <a:normAutofit/>
          </a:bodyPr>
          <a:lstStyle/>
          <a:p>
            <a:pPr>
              <a:tabLst>
                <a:tab pos="2159000" algn="l"/>
              </a:tabLst>
            </a:pPr>
            <a:r>
              <a:rPr lang="en-GB" sz="2400" dirty="0">
                <a:solidFill>
                  <a:srgbClr val="7899B2"/>
                </a:solidFill>
              </a:rPr>
              <a:t>Q1 </a:t>
            </a:r>
            <a:r>
              <a:rPr lang="nl-NL" sz="2400" dirty="0">
                <a:solidFill>
                  <a:srgbClr val="7899B2"/>
                </a:solidFill>
              </a:rPr>
              <a:t>golven</a:t>
            </a:r>
            <a:r>
              <a:rPr lang="en-GB" sz="2400" dirty="0">
                <a:solidFill>
                  <a:srgbClr val="7899B2"/>
                </a:solidFill>
              </a:rPr>
              <a:t> </a:t>
            </a:r>
            <a:r>
              <a:rPr lang="en-GB" sz="1600" dirty="0">
                <a:solidFill>
                  <a:srgbClr val="FF0000"/>
                </a:solidFill>
              </a:rPr>
              <a:t>(</a:t>
            </a:r>
            <a:r>
              <a:rPr lang="nl-NL" sz="1600" dirty="0">
                <a:solidFill>
                  <a:srgbClr val="FF0000"/>
                </a:solidFill>
              </a:rPr>
              <a:t>SOC-36663945</a:t>
            </a:r>
            <a:r>
              <a:rPr lang="en-GB" sz="1600" dirty="0">
                <a:solidFill>
                  <a:srgbClr val="FF0000"/>
                </a:solidFill>
              </a:rPr>
              <a:t>)	 </a:t>
            </a:r>
            <a:br>
              <a:rPr lang="en-GB" sz="1600" dirty="0">
                <a:solidFill>
                  <a:srgbClr val="FF0000"/>
                </a:solidFill>
              </a:rPr>
            </a:br>
            <a:r>
              <a:rPr lang="en-GB" sz="1600" dirty="0">
                <a:solidFill>
                  <a:srgbClr val="FF0000"/>
                </a:solidFill>
              </a:rPr>
              <a:t>of </a:t>
            </a:r>
            <a:r>
              <a:rPr lang="en-GB" sz="2400" dirty="0">
                <a:solidFill>
                  <a:srgbClr val="7899B2"/>
                </a:solidFill>
              </a:rPr>
              <a:t>Q1a </a:t>
            </a:r>
            <a:r>
              <a:rPr lang="nl-NL" sz="2400" dirty="0">
                <a:solidFill>
                  <a:srgbClr val="7899B2"/>
                </a:solidFill>
              </a:rPr>
              <a:t>golven</a:t>
            </a:r>
            <a:r>
              <a:rPr lang="en-GB" sz="2400" dirty="0">
                <a:solidFill>
                  <a:srgbClr val="7899B2"/>
                </a:solidFill>
              </a:rPr>
              <a:t> </a:t>
            </a:r>
            <a:r>
              <a:rPr lang="en-GB" sz="1600" dirty="0">
                <a:solidFill>
                  <a:srgbClr val="FF0000"/>
                </a:solidFill>
              </a:rPr>
              <a:t>(</a:t>
            </a:r>
            <a:r>
              <a:rPr lang="nl-NL" sz="1600" dirty="0">
                <a:solidFill>
                  <a:srgbClr val="FF0000"/>
                </a:solidFill>
              </a:rPr>
              <a:t>SOC-38069379)</a:t>
            </a:r>
            <a:endParaRPr lang="en-GB" sz="16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832" y="440057"/>
            <a:ext cx="270223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99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marL="0" indent="0">
              <a:buNone/>
            </a:pPr>
            <a:r>
              <a:rPr lang="nl-NL" sz="2000" dirty="0">
                <a:solidFill>
                  <a:schemeClr val="bg1">
                    <a:lumMod val="75000"/>
                  </a:schemeClr>
                </a:solidFill>
              </a:rPr>
              <a:t>Vraag 3 en 4 </a:t>
            </a:r>
          </a:p>
          <a:p>
            <a:pPr marL="0" indent="0">
              <a:buNone/>
            </a:pPr>
            <a:r>
              <a:rPr lang="nl-NL" b="1" dirty="0"/>
              <a:t>Als een golf niet longitudinaal is dan is het een …</a:t>
            </a:r>
          </a:p>
          <a:p>
            <a:pPr marL="514350" indent="-514350">
              <a:buFont typeface="+mj-lt"/>
              <a:buAutoNum type="alphaUcPeriod"/>
            </a:pPr>
            <a:r>
              <a:rPr lang="nl-NL" dirty="0"/>
              <a:t>lopende golf;</a:t>
            </a:r>
          </a:p>
          <a:p>
            <a:pPr marL="514350" indent="-514350">
              <a:buFont typeface="+mj-lt"/>
              <a:buAutoNum type="alphaUcPeriod"/>
            </a:pPr>
            <a:r>
              <a:rPr lang="nl-NL" dirty="0"/>
              <a:t>staande golf;</a:t>
            </a:r>
          </a:p>
          <a:p>
            <a:pPr marL="514350" indent="-514350">
              <a:buFont typeface="+mj-lt"/>
              <a:buAutoNum type="alphaUcPeriod"/>
            </a:pPr>
            <a:r>
              <a:rPr lang="nl-NL" dirty="0"/>
              <a:t>transitieve golf; </a:t>
            </a:r>
          </a:p>
          <a:p>
            <a:pPr marL="514350" indent="-514350">
              <a:buFont typeface="+mj-lt"/>
              <a:buAutoNum type="alphaUcPeriod"/>
            </a:pPr>
            <a:r>
              <a:rPr lang="nl-NL" dirty="0"/>
              <a:t>transversale golf;</a:t>
            </a:r>
          </a:p>
          <a:p>
            <a:pPr marL="514350" indent="-514350">
              <a:buFont typeface="+mj-lt"/>
              <a:buAutoNum type="alphaUcPeriod"/>
            </a:pPr>
            <a:r>
              <a:rPr lang="nl-NL" dirty="0"/>
              <a:t>Trilling.</a:t>
            </a:r>
          </a:p>
          <a:p>
            <a:pPr marL="0" indent="0">
              <a:buNone/>
            </a:pPr>
            <a:endParaRPr lang="nl-NL" dirty="0"/>
          </a:p>
          <a:p>
            <a:pPr marL="0" indent="0">
              <a:buNone/>
            </a:pPr>
            <a:r>
              <a:rPr lang="nl-NL" sz="1400" dirty="0"/>
              <a:t>Resultaten laten zien als </a:t>
            </a:r>
            <a:r>
              <a:rPr lang="nl-NL" sz="1400" dirty="0" err="1"/>
              <a:t>socrative</a:t>
            </a:r>
            <a:r>
              <a:rPr lang="nl-NL" sz="1400" dirty="0"/>
              <a:t> op deze computer  op een docentaccount geopend is: Scherm wisselen =  </a:t>
            </a:r>
            <a:r>
              <a:rPr lang="nl-NL" sz="1400" dirty="0" err="1"/>
              <a:t>Alt+Tab</a:t>
            </a:r>
            <a:r>
              <a:rPr lang="nl-NL" sz="1400" dirty="0"/>
              <a:t> </a:t>
            </a:r>
          </a:p>
          <a:p>
            <a:pPr marL="0" indent="0">
              <a:buNone/>
            </a:pPr>
            <a:endParaRPr lang="nl-NL" dirty="0"/>
          </a:p>
        </p:txBody>
      </p:sp>
      <p:sp>
        <p:nvSpPr>
          <p:cNvPr id="2" name="Titel 1"/>
          <p:cNvSpPr>
            <a:spLocks noGrp="1"/>
          </p:cNvSpPr>
          <p:nvPr>
            <p:ph type="title"/>
          </p:nvPr>
        </p:nvSpPr>
        <p:spPr/>
        <p:txBody>
          <a:bodyPr>
            <a:normAutofit/>
          </a:bodyPr>
          <a:lstStyle/>
          <a:p>
            <a:r>
              <a:rPr lang="en-GB" sz="2400" dirty="0">
                <a:solidFill>
                  <a:srgbClr val="7899B2"/>
                </a:solidFill>
              </a:rPr>
              <a:t>Q1 </a:t>
            </a:r>
            <a:r>
              <a:rPr lang="nl-NL" sz="2400" dirty="0">
                <a:solidFill>
                  <a:srgbClr val="7899B2"/>
                </a:solidFill>
              </a:rPr>
              <a:t>golven</a:t>
            </a:r>
            <a:r>
              <a:rPr lang="en-GB" sz="2400" dirty="0">
                <a:solidFill>
                  <a:srgbClr val="7899B2"/>
                </a:solidFill>
              </a:rPr>
              <a:t> </a:t>
            </a:r>
            <a:r>
              <a:rPr lang="en-GB" sz="1600" dirty="0">
                <a:solidFill>
                  <a:srgbClr val="FF0000"/>
                </a:solidFill>
              </a:rPr>
              <a:t>(</a:t>
            </a:r>
            <a:r>
              <a:rPr lang="nl-NL" sz="1600" dirty="0">
                <a:solidFill>
                  <a:srgbClr val="FF0000"/>
                </a:solidFill>
              </a:rPr>
              <a:t>SOC-36663945</a:t>
            </a:r>
            <a:r>
              <a:rPr lang="en-GB" sz="1600" dirty="0">
                <a:solidFill>
                  <a:srgbClr val="FF0000"/>
                </a:solidFill>
              </a:rPr>
              <a:t>) </a:t>
            </a:r>
            <a:br>
              <a:rPr lang="en-GB" sz="1600" dirty="0">
                <a:solidFill>
                  <a:srgbClr val="FF0000"/>
                </a:solidFill>
              </a:rPr>
            </a:br>
            <a:r>
              <a:rPr lang="en-GB" sz="1600" dirty="0">
                <a:solidFill>
                  <a:srgbClr val="FF0000"/>
                </a:solidFill>
              </a:rPr>
              <a:t>of </a:t>
            </a:r>
            <a:r>
              <a:rPr lang="en-GB" sz="2400" dirty="0">
                <a:solidFill>
                  <a:srgbClr val="7899B2"/>
                </a:solidFill>
              </a:rPr>
              <a:t>Q1a </a:t>
            </a:r>
            <a:r>
              <a:rPr lang="nl-NL" sz="2400" dirty="0">
                <a:solidFill>
                  <a:srgbClr val="7899B2"/>
                </a:solidFill>
              </a:rPr>
              <a:t>golven</a:t>
            </a:r>
            <a:r>
              <a:rPr lang="en-GB" sz="2400" dirty="0">
                <a:solidFill>
                  <a:srgbClr val="7899B2"/>
                </a:solidFill>
              </a:rPr>
              <a:t> </a:t>
            </a:r>
            <a:r>
              <a:rPr lang="en-GB" sz="1600" dirty="0">
                <a:solidFill>
                  <a:srgbClr val="FF0000"/>
                </a:solidFill>
              </a:rPr>
              <a:t>(</a:t>
            </a:r>
            <a:r>
              <a:rPr lang="nl-NL" sz="1600" dirty="0">
                <a:solidFill>
                  <a:srgbClr val="FF0000"/>
                </a:solidFill>
              </a:rPr>
              <a:t>SOC-38069379)</a:t>
            </a:r>
            <a:endParaRPr lang="en-GB" sz="1600"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832" y="440057"/>
            <a:ext cx="270223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57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b="1" dirty="0"/>
              <a:t>Buiging (= diffractie) </a:t>
            </a:r>
          </a:p>
          <a:p>
            <a:pPr marL="0" indent="0">
              <a:buNone/>
            </a:pPr>
            <a:r>
              <a:rPr lang="nl-NL" dirty="0"/>
              <a:t>Bij een opening die kleiner is dan de golflengte:</a:t>
            </a:r>
          </a:p>
        </p:txBody>
      </p:sp>
      <p:sp>
        <p:nvSpPr>
          <p:cNvPr id="2" name="Titel 1"/>
          <p:cNvSpPr>
            <a:spLocks noGrp="1"/>
          </p:cNvSpPr>
          <p:nvPr>
            <p:ph type="title"/>
          </p:nvPr>
        </p:nvSpPr>
        <p:spPr/>
        <p:txBody>
          <a:bodyPr/>
          <a:lstStyle/>
          <a:p>
            <a:r>
              <a:rPr lang="en-US" dirty="0" err="1"/>
              <a:t>Golven</a:t>
            </a:r>
            <a:r>
              <a:rPr lang="en-US" dirty="0"/>
              <a:t> </a:t>
            </a:r>
            <a:endParaRPr lang="nl-NL" dirty="0"/>
          </a:p>
        </p:txBody>
      </p:sp>
      <p:pic>
        <p:nvPicPr>
          <p:cNvPr id="9220" name="Picture 4" descr="https://upload.wikimedia.org/wikipedia/commons/thumb/e/e4/Wavelength%3Dslitwidthblue3D.gif/220px-Wavelength%3Dslitwidthblue3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852936"/>
            <a:ext cx="338437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6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835" y="2253083"/>
            <a:ext cx="1576037" cy="139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094" y="2148316"/>
            <a:ext cx="1588747" cy="153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777" y="2253083"/>
            <a:ext cx="2240146" cy="156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descr="https://upload.wikimedia.org/wikipedia/commons/thumb/6/6e/Diffraction_through_Slit.svg/600px-Diffraction_through_Slit.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223" y="4157232"/>
            <a:ext cx="2137420" cy="21374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529760" y="230072"/>
            <a:ext cx="10200462" cy="1143000"/>
          </a:xfrm>
        </p:spPr>
        <p:txBody>
          <a:bodyPr/>
          <a:lstStyle/>
          <a:p>
            <a:r>
              <a:rPr lang="en-US" dirty="0" err="1"/>
              <a:t>Golven</a:t>
            </a:r>
            <a:r>
              <a:rPr lang="en-US" dirty="0"/>
              <a:t> </a:t>
            </a:r>
            <a:endParaRPr lang="nl-NL" dirty="0"/>
          </a:p>
        </p:txBody>
      </p:sp>
      <p:sp>
        <p:nvSpPr>
          <p:cNvPr id="10" name="Rechthoek 9">
            <a:extLst>
              <a:ext uri="{FF2B5EF4-FFF2-40B4-BE49-F238E27FC236}">
                <a16:creationId xmlns:a16="http://schemas.microsoft.com/office/drawing/2014/main" id="{B1658E3E-BAFC-4D9D-AADB-B0FDE0B44BD8}"/>
              </a:ext>
            </a:extLst>
          </p:cNvPr>
          <p:cNvSpPr/>
          <p:nvPr/>
        </p:nvSpPr>
        <p:spPr>
          <a:xfrm>
            <a:off x="6562215" y="6112951"/>
            <a:ext cx="4572000" cy="230832"/>
          </a:xfrm>
          <a:prstGeom prst="rect">
            <a:avLst/>
          </a:prstGeom>
        </p:spPr>
        <p:txBody>
          <a:bodyPr wrap="square">
            <a:spAutoFit/>
          </a:bodyPr>
          <a:lstStyle/>
          <a:p>
            <a:pPr algn="r"/>
            <a:r>
              <a:rPr lang="nl-NL" sz="900" dirty="0">
                <a:solidFill>
                  <a:prstClr val="black"/>
                </a:solidFill>
                <a:latin typeface="Calibri"/>
              </a:rPr>
              <a:t>© </a:t>
            </a:r>
            <a:r>
              <a:rPr lang="nl-NL" sz="900" dirty="0">
                <a:solidFill>
                  <a:prstClr val="black"/>
                </a:solidFill>
              </a:rPr>
              <a:t>Keith Gibbs 2009 </a:t>
            </a:r>
            <a:r>
              <a:rPr lang="nl-NL" sz="900" dirty="0">
                <a:solidFill>
                  <a:prstClr val="black"/>
                </a:solidFill>
                <a:latin typeface="Calibri"/>
              </a:rPr>
              <a:t>via schoolphysics.co.uk</a:t>
            </a:r>
          </a:p>
        </p:txBody>
      </p:sp>
      <p:pic>
        <p:nvPicPr>
          <p:cNvPr id="7176" name="Picture 8" descr="https://upload.wikimedia.org/wikipedia/commons/thumb/e/e8/Diffraction_through_Pinhole.svg/600px-Diffraction_through_Pinhol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2316" y="4460965"/>
            <a:ext cx="1969432" cy="196943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2621023" y="1443298"/>
            <a:ext cx="10007600" cy="4781128"/>
          </a:xfrm>
        </p:spPr>
        <p:txBody>
          <a:bodyPr/>
          <a:lstStyle/>
          <a:p>
            <a:pPr marL="0" indent="0">
              <a:buNone/>
            </a:pPr>
            <a:r>
              <a:rPr lang="nl-NL" b="1" dirty="0"/>
              <a:t>Buiging (= diffractie) </a:t>
            </a:r>
          </a:p>
          <a:p>
            <a:pPr marL="0" indent="0">
              <a:buNone/>
            </a:pPr>
            <a:r>
              <a:rPr lang="nl-NL" sz="2000" dirty="0"/>
              <a:t>Hoe kleiner de opening  in verhouding tot de golflengte  hoe sterker de buiging.</a:t>
            </a:r>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Principe van Huygens: Bij een heel kleine opening ontstaan</a:t>
            </a:r>
          </a:p>
          <a:p>
            <a:r>
              <a:rPr lang="nl-NL" sz="2000" dirty="0"/>
              <a:t>bolvormige  golven bij een gaatje.  </a:t>
            </a:r>
          </a:p>
          <a:p>
            <a:r>
              <a:rPr lang="nl-NL" sz="2000" dirty="0"/>
              <a:t>cilindervormige golven bij een spleet. </a:t>
            </a:r>
          </a:p>
        </p:txBody>
      </p:sp>
    </p:spTree>
    <p:extLst>
      <p:ext uri="{BB962C8B-B14F-4D97-AF65-F5344CB8AC3E}">
        <p14:creationId xmlns:p14="http://schemas.microsoft.com/office/powerpoint/2010/main" val="2686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b="1" dirty="0"/>
              <a:t>Buiging: </a:t>
            </a:r>
          </a:p>
          <a:p>
            <a:pPr marL="0" indent="0">
              <a:buNone/>
            </a:pPr>
            <a:r>
              <a:rPr lang="nl-NL" sz="2400" dirty="0"/>
              <a:t>ook andersom, als een golf tegen een obstakel komt.</a:t>
            </a:r>
          </a:p>
          <a:p>
            <a:pPr marL="0" indent="0">
              <a:buNone/>
            </a:pPr>
            <a:endParaRPr lang="nl-NL" sz="2400" dirty="0"/>
          </a:p>
          <a:p>
            <a:pPr marL="0" indent="0">
              <a:buNone/>
            </a:pPr>
            <a:r>
              <a:rPr lang="nl-NL" sz="2400" dirty="0"/>
              <a:t>Wat heeft dit te maken met</a:t>
            </a:r>
          </a:p>
          <a:p>
            <a:pPr marL="0" indent="0">
              <a:buNone/>
            </a:pPr>
            <a:r>
              <a:rPr lang="nl-NL" sz="2400" dirty="0"/>
              <a:t>...  weerkaatsing van golven?</a:t>
            </a:r>
          </a:p>
          <a:p>
            <a:pPr marL="0" indent="0">
              <a:buNone/>
            </a:pPr>
            <a:r>
              <a:rPr lang="nl-NL" sz="2400" dirty="0"/>
              <a:t>… communicatie van dieren in het bos?</a:t>
            </a:r>
          </a:p>
          <a:p>
            <a:pPr marL="0" indent="0">
              <a:buNone/>
            </a:pPr>
            <a:r>
              <a:rPr lang="nl-NL" sz="2400" dirty="0"/>
              <a:t>… radar snelheidscontroles?</a:t>
            </a:r>
          </a:p>
          <a:p>
            <a:pPr marL="0" indent="0">
              <a:buNone/>
            </a:pPr>
            <a:r>
              <a:rPr lang="nl-NL" sz="2400" dirty="0"/>
              <a:t>… wat je door een microscoop nog kunt zien?</a:t>
            </a:r>
          </a:p>
          <a:p>
            <a:pPr marL="0" indent="0">
              <a:buNone/>
            </a:pPr>
            <a:r>
              <a:rPr lang="nl-NL" sz="2400" dirty="0"/>
              <a:t>… dat bluetooth niet verder dan 10 meter werkt?</a:t>
            </a:r>
          </a:p>
          <a:p>
            <a:pPr marL="0" indent="0">
              <a:buNone/>
            </a:pPr>
            <a:r>
              <a:rPr lang="nl-NL" sz="2400" dirty="0"/>
              <a:t>…dat radiogolven veel verder komen?</a:t>
            </a:r>
          </a:p>
        </p:txBody>
      </p:sp>
      <p:sp>
        <p:nvSpPr>
          <p:cNvPr id="2" name="Titel 1"/>
          <p:cNvSpPr>
            <a:spLocks noGrp="1"/>
          </p:cNvSpPr>
          <p:nvPr>
            <p:ph type="title"/>
          </p:nvPr>
        </p:nvSpPr>
        <p:spPr/>
        <p:txBody>
          <a:bodyPr/>
          <a:lstStyle/>
          <a:p>
            <a:r>
              <a:rPr lang="en-US" dirty="0" err="1"/>
              <a:t>Golven</a:t>
            </a:r>
            <a:r>
              <a:rPr lang="en-US" dirty="0"/>
              <a:t> </a:t>
            </a:r>
            <a:endParaRPr lang="nl-NL" dirty="0"/>
          </a:p>
        </p:txBody>
      </p:sp>
      <p:sp>
        <p:nvSpPr>
          <p:cNvPr id="10" name="Rechthoek 9">
            <a:extLst>
              <a:ext uri="{FF2B5EF4-FFF2-40B4-BE49-F238E27FC236}">
                <a16:creationId xmlns:a16="http://schemas.microsoft.com/office/drawing/2014/main" id="{B1658E3E-BAFC-4D9D-AADB-B0FDE0B44BD8}"/>
              </a:ext>
            </a:extLst>
          </p:cNvPr>
          <p:cNvSpPr/>
          <p:nvPr/>
        </p:nvSpPr>
        <p:spPr>
          <a:xfrm>
            <a:off x="6023992" y="6237312"/>
            <a:ext cx="4572000" cy="230832"/>
          </a:xfrm>
          <a:prstGeom prst="rect">
            <a:avLst/>
          </a:prstGeom>
        </p:spPr>
        <p:txBody>
          <a:bodyPr wrap="square">
            <a:spAutoFit/>
          </a:bodyPr>
          <a:lstStyle/>
          <a:p>
            <a:pPr algn="r"/>
            <a:r>
              <a:rPr lang="nl-NL" sz="900" dirty="0">
                <a:solidFill>
                  <a:prstClr val="black"/>
                </a:solidFill>
                <a:latin typeface="Calibri"/>
              </a:rPr>
              <a:t>© </a:t>
            </a:r>
            <a:r>
              <a:rPr lang="nl-NL" sz="900" dirty="0">
                <a:solidFill>
                  <a:prstClr val="black"/>
                </a:solidFill>
              </a:rPr>
              <a:t>wetenschapsschool.nl</a:t>
            </a:r>
            <a:endParaRPr lang="nl-NL" sz="900" dirty="0">
              <a:solidFill>
                <a:prstClr val="black"/>
              </a:solidFill>
              <a:latin typeface="Calibri"/>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rot="4317022">
            <a:off x="9285013" y="3359340"/>
            <a:ext cx="1469417" cy="188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3" r="52373"/>
          <a:stretch/>
        </p:blipFill>
        <p:spPr bwMode="auto">
          <a:xfrm rot="4426008">
            <a:off x="8306773" y="2246568"/>
            <a:ext cx="1469416" cy="188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uper2"/>
          <p:cNvPicPr>
            <a:picLocks noChangeAspect="1" noChangeArrowheads="1"/>
          </p:cNvPicPr>
          <p:nvPr/>
        </p:nvPicPr>
        <p:blipFill>
          <a:blip r:embed="rId2" cstate="print"/>
          <a:srcRect/>
          <a:stretch>
            <a:fillRect/>
          </a:stretch>
        </p:blipFill>
        <p:spPr bwMode="auto">
          <a:xfrm>
            <a:off x="2351584" y="963836"/>
            <a:ext cx="2887216" cy="2887216"/>
          </a:xfrm>
          <a:prstGeom prst="rect">
            <a:avLst/>
          </a:prstGeom>
          <a:noFill/>
          <a:ln w="9525">
            <a:noFill/>
            <a:miter lim="800000"/>
            <a:headEnd/>
            <a:tailEnd/>
          </a:ln>
        </p:spPr>
      </p:pic>
      <p:sp>
        <p:nvSpPr>
          <p:cNvPr id="9" name="Text Box 6"/>
          <p:cNvSpPr txBox="1">
            <a:spLocks noChangeArrowheads="1"/>
          </p:cNvSpPr>
          <p:nvPr/>
        </p:nvSpPr>
        <p:spPr bwMode="auto">
          <a:xfrm>
            <a:off x="5591944" y="1628801"/>
            <a:ext cx="5393556" cy="1077218"/>
          </a:xfrm>
          <a:prstGeom prst="rect">
            <a:avLst/>
          </a:prstGeom>
          <a:noFill/>
          <a:ln w="9525" algn="ctr">
            <a:noFill/>
            <a:miter lim="800000"/>
            <a:headEnd/>
            <a:tailEnd/>
          </a:ln>
        </p:spPr>
        <p:txBody>
          <a:bodyPr wrap="square">
            <a:spAutoFit/>
          </a:bodyPr>
          <a:lstStyle/>
          <a:p>
            <a:r>
              <a:rPr lang="nl-NL" sz="2400" dirty="0">
                <a:solidFill>
                  <a:srgbClr val="FF3300"/>
                </a:solidFill>
              </a:rPr>
              <a:t>Lineaire superpositie</a:t>
            </a:r>
            <a:br>
              <a:rPr lang="nl-NL" dirty="0">
                <a:solidFill>
                  <a:prstClr val="black"/>
                </a:solidFill>
              </a:rPr>
            </a:br>
            <a:r>
              <a:rPr lang="nl-NL" sz="2000" dirty="0">
                <a:solidFill>
                  <a:prstClr val="black"/>
                </a:solidFill>
              </a:rPr>
              <a:t>als twee golven in hetzelfde punt aankomen worden de uitwijkingen (amplitudes) opgeteld</a:t>
            </a:r>
            <a:r>
              <a:rPr lang="nl-NL" dirty="0">
                <a:solidFill>
                  <a:prstClr val="black"/>
                </a:solidFill>
              </a:rPr>
              <a:t>.</a:t>
            </a:r>
          </a:p>
        </p:txBody>
      </p:sp>
      <p:sp>
        <p:nvSpPr>
          <p:cNvPr id="10" name="Text Box 7"/>
          <p:cNvSpPr txBox="1">
            <a:spLocks noChangeArrowheads="1"/>
          </p:cNvSpPr>
          <p:nvPr/>
        </p:nvSpPr>
        <p:spPr bwMode="auto">
          <a:xfrm>
            <a:off x="6130727" y="4213537"/>
            <a:ext cx="5540573" cy="1446550"/>
          </a:xfrm>
          <a:prstGeom prst="rect">
            <a:avLst/>
          </a:prstGeom>
          <a:noFill/>
          <a:ln w="9525" algn="ctr">
            <a:noFill/>
            <a:miter lim="800000"/>
            <a:headEnd/>
            <a:tailEnd/>
          </a:ln>
        </p:spPr>
        <p:txBody>
          <a:bodyPr wrap="square">
            <a:spAutoFit/>
          </a:bodyPr>
          <a:lstStyle/>
          <a:p>
            <a:r>
              <a:rPr lang="nl-NL" sz="2400" dirty="0">
                <a:solidFill>
                  <a:srgbClr val="FF3300"/>
                </a:solidFill>
              </a:rPr>
              <a:t>Constructieve en destructieve interferentie</a:t>
            </a:r>
            <a:br>
              <a:rPr lang="nl-NL" dirty="0">
                <a:solidFill>
                  <a:prstClr val="black"/>
                </a:solidFill>
              </a:rPr>
            </a:br>
            <a:r>
              <a:rPr lang="nl-NL" sz="2000" dirty="0">
                <a:solidFill>
                  <a:prstClr val="black"/>
                </a:solidFill>
              </a:rPr>
              <a:t>Superpositie van golven kan tot een grotere of een kleinere amplitude leiden.</a:t>
            </a:r>
          </a:p>
        </p:txBody>
      </p:sp>
      <p:sp>
        <p:nvSpPr>
          <p:cNvPr id="8" name="Rechthoek 7">
            <a:extLst>
              <a:ext uri="{FF2B5EF4-FFF2-40B4-BE49-F238E27FC236}">
                <a16:creationId xmlns:a16="http://schemas.microsoft.com/office/drawing/2014/main" id="{B1658E3E-BAFC-4D9D-AADB-B0FDE0B44BD8}"/>
              </a:ext>
            </a:extLst>
          </p:cNvPr>
          <p:cNvSpPr/>
          <p:nvPr/>
        </p:nvSpPr>
        <p:spPr>
          <a:xfrm>
            <a:off x="6023992" y="6237312"/>
            <a:ext cx="4572000" cy="230832"/>
          </a:xfrm>
          <a:prstGeom prst="rect">
            <a:avLst/>
          </a:prstGeom>
        </p:spPr>
        <p:txBody>
          <a:bodyPr wrap="square">
            <a:spAutoFit/>
          </a:bodyPr>
          <a:lstStyle/>
          <a:p>
            <a:pPr algn="r"/>
            <a:r>
              <a:rPr lang="nl-NL" sz="900" dirty="0">
                <a:solidFill>
                  <a:prstClr val="black"/>
                </a:solidFill>
                <a:latin typeface="Calibri"/>
              </a:rPr>
              <a:t>© Maria Janssen via slideplayer.nl</a:t>
            </a:r>
          </a:p>
        </p:txBody>
      </p:sp>
      <p:sp>
        <p:nvSpPr>
          <p:cNvPr id="4" name="Rectangle 2"/>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p>
            <a:pPr algn="ctr">
              <a:spcBef>
                <a:spcPct val="0"/>
              </a:spcBef>
              <a:defRPr/>
            </a:pPr>
            <a:r>
              <a:rPr lang="en-US" sz="4000" dirty="0" err="1">
                <a:solidFill>
                  <a:prstClr val="black"/>
                </a:solidFill>
              </a:rPr>
              <a:t>Superpositie</a:t>
            </a:r>
            <a:r>
              <a:rPr lang="en-US" sz="4000" dirty="0">
                <a:solidFill>
                  <a:prstClr val="black"/>
                </a:solidFill>
              </a:rPr>
              <a:t> van </a:t>
            </a:r>
            <a:r>
              <a:rPr lang="en-US" sz="4000" dirty="0" err="1">
                <a:solidFill>
                  <a:prstClr val="black"/>
                </a:solidFill>
              </a:rPr>
              <a:t>golven</a:t>
            </a:r>
            <a:endParaRPr lang="en-US" sz="4000" dirty="0">
              <a:solidFill>
                <a:prstClr val="black"/>
              </a:solidFill>
            </a:endParaRPr>
          </a:p>
        </p:txBody>
      </p:sp>
      <p:grpSp>
        <p:nvGrpSpPr>
          <p:cNvPr id="14" name="Groep 13"/>
          <p:cNvGrpSpPr/>
          <p:nvPr/>
        </p:nvGrpSpPr>
        <p:grpSpPr>
          <a:xfrm>
            <a:off x="2351584" y="1417638"/>
            <a:ext cx="2887216" cy="2083370"/>
            <a:chOff x="827584" y="1417638"/>
            <a:chExt cx="2887216" cy="2083370"/>
          </a:xfrm>
        </p:grpSpPr>
        <p:sp>
          <p:nvSpPr>
            <p:cNvPr id="11" name="Rechthoek 10"/>
            <p:cNvSpPr/>
            <p:nvPr/>
          </p:nvSpPr>
          <p:spPr>
            <a:xfrm>
              <a:off x="2483768" y="1417638"/>
              <a:ext cx="1231032" cy="2083370"/>
            </a:xfrm>
            <a:prstGeom prst="rect">
              <a:avLst/>
            </a:prstGeom>
            <a:solidFill>
              <a:srgbClr val="FF0000">
                <a:alpha val="23922"/>
              </a:srgbClr>
            </a:solidFill>
            <a:ln>
              <a:solidFill>
                <a:srgbClr val="FF0000">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3" name="Rechthoek 12"/>
            <p:cNvSpPr/>
            <p:nvPr/>
          </p:nvSpPr>
          <p:spPr>
            <a:xfrm>
              <a:off x="827584" y="1417638"/>
              <a:ext cx="1512168" cy="2083370"/>
            </a:xfrm>
            <a:prstGeom prst="rect">
              <a:avLst/>
            </a:prstGeom>
            <a:solidFill>
              <a:srgbClr val="FF0000">
                <a:alpha val="23922"/>
              </a:srgbClr>
            </a:solidFill>
            <a:ln>
              <a:solidFill>
                <a:srgbClr val="FF0000">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2" name="Rechthoek 11"/>
            <p:cNvSpPr/>
            <p:nvPr/>
          </p:nvSpPr>
          <p:spPr>
            <a:xfrm>
              <a:off x="827584" y="1417638"/>
              <a:ext cx="2887216" cy="2083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grpSp>
      <p:sp>
        <p:nvSpPr>
          <p:cNvPr id="17" name="AutoShape 10" descr="data:image/png;base64,iVBORw0KGgoAAAANSUhEUgAAAeAAAAGQCAYAAAB29rNUAAAgAElEQVR4XuydB5QUxRaGf1hyzklAcs4sIEGigiIgoAQlIzmIKKgoURTxITkHBUmKSpAsCAKSc07CknNecn7nr7F3J/RMd8+mmeHWOe88datvd39Vd25X1Q2xnj9f+RzShIAQEAJCQAgIgWglEEsMcLTylpsJASEgBISAEFAExADLRBACQkAICAEhEAMExADHAHS5pRAQAkJACAgBMcAyB4SAEBACQkAIxAABMcAxAF1uKQSEgBAQAkJADLDMASEgBISAEBACMUBADHAMQJdbCgEhIASEgBAQAyxzQAgIASEgBIRADBAQAxwD0OWWQkAICAEhIATEAMscEAJCQAgIASEQAwTEAMcAdLmlEBACQkAICAExwDIHhIAQEAJCQAjEAAExwDEAXW4pBISAEBACQkAMsMwBISAEhIAQEAIxQEAMcAxAl1sKASEgBISAEBADLHNACAgBISAEhEAMEBADHAPQ5ZZCQAgIASEgBMQAyxwQAkJACAgBIRADBMQAxwB0uaUQEAJCQAgIAZ82wNu2HVEjVKpUXhkpISAEhIAQEAIBRcCnDXDbtsMU7MmTPw4o6PIyQkAICAEhIAR82gDHivW6GqHnz1fKSAkBISAEhIAQCCgCUWKAr10LRZMm36J8+YLo06epAjZw4Exs2HAAs2b1QurUyQwhjhu3EJ07j1b9xo7tik6d6hheIx2EgBAQAkJACPgLgSgxwM4Gl//ubJCNABUu3Bb7959U3QoVyoZ9+yYbXSJ/FwJCQAgIASHgNwSizABztVuhwkdYv36EgqH9M1fFRm3XrmMoUaKjQ7edO8ejePFcRpfK34WAEBACQkAI+AWBKDPA2jZ0s2avISTkgu7286xZqzBkyK+YM6c38ubNEgasVashmDZtBSpXLqL+25o1e9GyZXVMndrTL6DKQwoBISAEhIAQMCIQZQaYN+a578GDp9UzFCiQNew8WPtb374/oWjRHC4GmM5X/fs3c3j2/v1niDOW0WjK34WAEBACQsBvCESpAda2oUmDW9Ha9jMNM40vm7MBnjx5Kc6fv4p+/ZpjwIDpqo/2z5kypUHbtjX9Bq48qBAQAkJACAgBdwSi1ABr29C8ub338/Dhc1GzZmn8+utazJ37j8MKmEaXBpfN3gBr/679zeOQrt8PPHoCVC0WOSMv8iLGUfgJPysEZL5YoeXaV/hFjF80Xh0tBtg+HMn+3bgStjfABw6cRMGC2cK6OBtg/sG5jy6rgm2Aw2eAMV2BjrUijlPkRYyh8BN+VgjIfLFCy7Wv8IsYv2i8OsoMsLbNXKNGsNvYX2cD7PzeegbYkM2MlcCoBUCFQsDlm8CsXoaXeOwg8oSfFQIyX6zQcu0r/ISfFQKRPV+s3DsS+kaZATbzbFFigNsOB4JiAZ81Bsp3A87PMfMo7vuIPOFnhYDMFyu0XPsKP+FnhUBkzxcr946EvoFngIt3ACZ1B1jAIX9rYPYXQETih0We8LOiaDJfZL7IfHFPwNf1w8rYRULfwDLAdx8AKesBj5bZ0Lw/CEgQH/jxE+9QiTzhZ2XmyHyR+SLzxT0BX9cPK2MXSX1j1AAbvYPlM+A1e4AvpwIbbNm3MGUZsPEA8GMPo1vp/13kCT8rM0fmi8wXmS/uCfi6flgZu0jqG1gGuNUQ4MkzYMZnNjx0x+85Cdg0yjtcIk/4WZk5Ml9kvsh8cU/A1/XDythFUt/AMsCsHxycF2j/lg3PtVAgVwvgxnzvcIk84Wdl5sh8kfki88U9AV/XDytjF0l9A8sAV+kB9GkCVC0ejidjI2DbWCBzGuvIRB4g/MzPG5kvMl/MzxZA5otvzRcrYxdJfQPLAGd5D9gwEsiaLhxP1R7AF+8Dr5WwjkzkAcLP/LyR+SLzxfxsAWS++NZ8sTJ2kdQ3cAwwPezSvAPcX+KIptMoIFcm4ON3rSETeTZews/cvJH5IvPF3Eyx9ZL54lvzxcrYRWLfwDHAe44Dzb4D9k5yxNNvOhB6FxjuWF/YkKHIsyESfoZTRXWQ+SLzxdxMsfWS+eJb88XK2EVi38AxwHP/AWatAub1d8TD/z5zFTDf6b8bQRR5NkLCz2imhHOS+SfzxdxssXGS+eI788XsuEVyv8AxwHRxRyxgqlPM746jANOV7RxvDZ3Is/ESfubmjcwXmS/mZoqtl8wX35ovVsYuEvsGjgHmWSUrKXWu44jn6i0gbyvg2jxr2ESejZfwMzdvZL7IfDE3U2y9ZL741nyxMnaR2DdwDHDt3kC7t4DaZV3xJHsbODMbSJ7YPDqRF85K+BnPG5kvMl/k98W9nvi6fhhreJT0CBwDXLQ98NOnQLGcrqAKtwVm9gKK5jAPUeSFsxJ+xvNG5ovMF/l9ca8nvq4fxhoeJT0CxwCnqgccmw6kSuoKqtZ/q+M6Oqtjd1hFXjgZ4WesfDJfZL7I74t7PfF1/TDW8CjpERgGmGFGmd8HQv/Qh9RlNJA3C9C1rjmIIs+Rk/DzPG9kvsh8kd8X9zri6/phzipESa/AMMD7TwKNvgYOTNGH1G0c8OwZMLqLOYgiz5GT8PM8b2S+yHyR3xf3OuLr+mHOKkRJr8AwwMu2AqMWAMsG6UOavRpYvBmY/YU5iCLPkZPw8zxvZL7IfJHfF/c64uv6Yc4qREmvwDDAE5cAO48CE7vrQ1q7F+gzDVg3zBxEkefISfh5njcyX2S+yO+Lex3xdf0wZxWipFdgGGBuP99/CCwcqA/p+Hmg+ufA8enmIIo8R07Cz/O8kfki80V+X9zriK/rhzmrECW9AsMAM6tMxSJAqxr6kB48ApK/DTxcZg6iyHPkJPw8zxuZLzJf5PfFvY74un6YswpR0iswDHD1z4AeDYHqJd1DSt/AVqghfUpjkCLPlZHwcz9vZL7IfBH98F/9MLYIUdYjMAxwgQ+A3/oCBV92D6pER2Dyx0DJ3MYwRZ4rI+Hnft7IfJH5Ivrht/px6NBp5M+f1dguREGPwDDA3P45NQtIkcQ9ojp9gDY1ATPB8iLPlaPwcz+3ZL7IfBH98F/9ADBgwHRky5YBLVpUjwIz616k/xvg0HtA5sZA6ELP4DqOAgpnAzo5FWtwvkrk6XMUfvpcZL7IfCEB0Q//1A+7p6YR7t9/Bjp1qoMOHWqhcOHsUW6M/d8AHzoN1O8PHPrRM6yGA4F4cYGZn3vuJ/L0+Qg/fS4yX2S+kIDoh3/qh9NTa0aY/zk4OA86dqyN1q3fiDJDHGMGmC9q1Nas2aO6VK5c1G3XHCEXUGH9fkxv/rpHccV2H0e2ExexoF55j/1Enj4e4afPReaLzBcSEP3wT/3Qe2ranTVr9jr8qX37WmjXriZKlDDhQ2Rk2Oz+7vcGWCa+f058MVxiuMRwuf+lFv2IHv14YQ2wmY8EbZXcr19z991l68c/t35k61a2bmXr1v3vmuhH9OjHi7oFHWkGuONIgIflkeZcJfJ0x8a0s5HwE34AZL7o/8TJ75U+l5iaL3ZPI05YOl8j/E8eV8Di/u/+W0bCY1zZyHyR+aIREP0Q/fiPgIQh6fwsmNqClgB49z+okiDClU2AzJdHj55gfo5mwEfvoN6HdREvXhz9eRAg76teTuZzwM7nGBtfAJKIw40JMWWAraSAe/0zoGckpqwUea4jJ+Ph/oMokubLjh1H0a/xIGQ4eRFIEA8XM6TCgF++QMmSeWQ8ZP5F+fwLu0EkzecYlWfmLDQK+8SYF7SZdzI0wFIkwDNGX0+CLs/nOH4m53Oryp8g19q9+PK/q1kF+2ilopi25nuv5IVdJOMh/F6kohIefj2PHDmDpUu3onv3d8yYKq/7+LQB/rnJICS/dRc1F3+j/4JSJs/zwPt6GTB5PsfxMzmfX8/ZHCtDLjhc+3qOjFjpXG7TpLwwQTIeXo2H8PPRMrC9p6odIvRuYslAXrsWiiZNvkX58gXRp09TS9da7ezTBnhx7d7IeOE6Sm4fp/9elgvFLwZ2/AtM6i7ySED4edaXib45X94t0REtdx1Drf+efjGAacVz4fed4x3fR8bXL8c37KF9dP75zfNZtYYA7t9/iO7dJ2Ai2QNgAo7hwzsgYcL4XkgzvsSnDfDspt+i9JbDyPXvT/pvMns1sHgzMPsL4zdlj6VbgdELgGXctNNpIs8zR+HnyCeG5svoEfOwfOBMlL5+Wz3P1lTJ8GafJujyUX2feL6wh5D5IuMRk7/P5qyCSy9ZAf+HZHznUXj3t3VIe/l3fZTdxgHPngGju5hDvf8kwG22A1NEHgkIP8/zxofny5IlW7Bm6p94vmoXqs76HDVrlnF9Fxlfvx1f9eA+PP/84vnMWQUxwO44Df7iB3w8dC7iPVyq36XLaCBvFqBrXXOoQ+8Cmd9zXzlJ5HnmKPwc+ch8kfliT0D0w7f0w5xVEAPsjhO9oD8bPAcJzv0CpErq2q12b6DtW+Zq/GpXp6wH0FlF5AHCz1hFZb6EM5L5EiDz5ScgVbIX4/fUeMTEAHsywB3GL0b65d8CxXK6divcDpj1OVAkh3nMRdsDP30q8khM+BnPG5kv4Yxkvsh8cSbg6/phPGJigD0Z4Pdm/40837cDapd17ZbsbeDMbCB5YvOYa/UG2r8l8khM+BnPG5kv4Yxkvsh8cSbg6/phPGK6PQYOnIm+fX9CjRrBmDWrF1Kn1tkx8FK2/WU+7QXNLei3lmxBcIsaQOc6jq979RaQtxVwbZ41DJ1GAQWziTzhZ27eyHyxcZL5IvNFj4Cv64e5UYuxXj5vgN9esBHFiuUCpvZwhMR43rbDAOfYRyOUzPaDWCJP+BnNFNvfZb7YOMh8kfmiR8DX9cPcqMVYL583wAUOnkaDx0+Aef0dIc1bD8z4C5jv9N+NUM79B5i1SuQJP6OZYvu7zBcbB5kvMl/0CPi6fpgbtRjr5fMGOMPFG2i/4QCwd5IjpH7TAbr9D+9oDd6e40Cz70Se8DM3b2S+2DjJfJH5okfA1/XD3KjFWC+fN8DxHj1Br2FzgftLHCHx7CFXJuDjd63Bu/sASPOOyBN+5uaNzBcbJ5kvMl/0CPi6fpgbtRjr5fMGWH18T1kGbBgJZE0XDqpqD+CL94HXSliHl+U9kSf8zM8bmS+AzBeZL+4I+Lp+mB+5aO/pHwZ4zV6gTxOgavFwQBkbAdvGApnTWIdWpYfIE37m543MF0Dmi8wXdwR8XT/Mj1y09/QPA3z2KhCc1xa/y3YtFMjVArgx3ztg9J4WecLP7OyR+SL6ZnausJ/MF9+aL1bGLpr7+ocBPnkJePIMmPGZDc/6/UDPScCmUd7houu8yBN+ZmePzBfRN7Nzhf1kvvjWfLEydtHc1z8McOWiwBdTgQ0jbHjUmfAB11hes/DW7hF5ws/sbAFkvoi+mZ8tMl987ffZythFc1//MMA9GgJMiv9omQ3P+4OABPGBHz/xDhc990Se8DM7e2S+iL6ZnSvsJ/PFt+aLlbGL5r7+YYD7NQeKdwAmdQdK5QXyfwDM7gUUz+U9LpEn/KzMHpkvMl9kvrgn4Ov6YWXsorGv/xjgdsOB2LGAzxoD5bsB5+dEDJPIE35WCMh8sULLta/wE35WCET2fLFy72js6z8GmGknRy8AyhcELt8EZvWKGCaRJ/ysEJD5YoWWa1/hJ/ysEIjs+WLl3tHY138MMKEUbAMcPgOM6Qp0rBVxTCIvYgyFn/CzQkDmixVarn2FX8T4+eDV/mWAGX706AlQtVjkoBR5EeMo/ISfFQIyX6zQcu0r/CLGzwev9i8D7IMA5ZGEgBAQAkJACHhDQAywN9TkGiEgBISAEBACESQgBjiCAOVyISAEhIAQEALeEBAD7A01uUYICAEhIASEQAQJiAGOIEC5XAgIASEgBISANwTEAHtDTa4RAkJACAgBIRBBAmKAIwhQLhcCQkAICAEh4A0BMcDeUJNrhIAQEAJCQAhEkIAY4AgClMuFgBAQAkJACHhDwKcNsDcvJNcIASEgBISAEPAHAmKA/WGU5BmFgBAQAkIg4AiIAQ64IZUXEgJCQAgIAX8gIAbYH0ZJnlEICAEhIAQCjoAY4IAbUnkhISAEhIAQ8AcCYoD9YZTkGYWAEBACQiDgCIgBDrghlRcSAkJACAgBfyAgBtgfRkmeUQgIASEgBAKOgBjggBtSeSEhIASEgBDwBwJigP1hlOQZhYAQEAJCIOAIiAEOuCGVFxICQkAICAF/ICAG2B9GSZ5RCAgBISAEAo6AGOCAG1J5ISEgBISAEPAHAmKA/WGU5BmFgBAQAkIg4AiIAQ64IZUXEgJCQAgIAX8gIAbYH0ZJnlEICAEhIAQCjoAY4IAbUnkhISAEhIAQ8AcCYoD9YZTkGYWAEBACQiDgCIgBDrghlRcSAkJACAgBfyAgBtgfRkmeUQgIASEgBAKOgE8b4G3bjijgpUrlDTjw8kJCQAgIASHwYhPwaQPctu0wNTqTJ3/8Yo+SvL0QEAJCQAgEHAGfNsCxYr2ugD9/vjLgwMsLCQEhIASEwItNIEoM8LVroWjS5FuUL18Qffo0VYQHDpyJDRsOYNasXkidOpkh9XHjFqJz59Gq39ixXdGpUx3Da6SDEBACQkAICAF/IRAlBtjZ4PLfnQ2yEaDChdti//6TqluhQtmwb99ko0vk70JACAgBISAE/IZAlBlgrnYrVPgI69ePUDC0f+aq2Kjt2nUMJUp0dOi2c+d4FC+ey+hS+bsQEAJCQAgIAb8gEGUGWNuGbtbsNYSEXHDYfj5y5AwaNfoae/aEKEgzZ36OJk2qhQFr1WoIpk1bgcqVi6j/tmbNXrRsWR1Tp/b0C6jykEJACAgBISAEjAhEmQHmjXnue/DgafUMBQpkVefB9+8/RPfuE9R/Gz68A3buPIbOnUdhzpzeyJs3i/rvdL7q37+Zw7P37z9DnLGMRlP+LgSEgBAQAn5DIEoNsLYNTRrcitbbftZWwz17NlSr4MmTl+L8+avo1685BgyYrkBq/5wpUxq0bVvTb+DKgwoBISAEhIAQcEcgSg2wtg3Nm7vzfuYquW/fn8IMNI0uDS6bvQHW/l37282bcZAixZMIj+zp0wmQNeuDCMtZsyYl0qR5jEKF7kRI1h9/pFXXv/32lQjJ2bcvCa5ejYsqVW5ESA4vPnUqAV5+OeKMbt2Kg+TJIz5mu3YlRZYsDxTviLTFi9MgSZKnqFw5Yow49nfuBKFWrasReRw1XpyPJUrcjpAcXiz64Rmh6IfxFAtk/TB+++jpES0G2D4cyf61Zs1ahaZNB6NGjWBloC9evI6CBbOFdXE2wPzDgQMnMXFiDYwfnxmffXYSX3993GtSAwbkwFdfZUf9+lfw2297vZZz4EASlC0bjNy572PHji1ey+GFOXKUV9eHhGyIkJwSJcrg+PGE2LRpGwoUuOu1rHffLYIFC9Kib98Q9O17wms5ffrkxODB2dCx41mMGmXLcOZN++67bOjdOydKl76FDRu2eyNCXXP3bhBy5iyP1Kkf48CBTV7L4YWFCpVVxpNjlijRU69llStXCtu3J8OgQcfQo8cpr+V8+GFe0Q8DeqIfngEFsn54rVhRcGGUGWBtZasZV+fYXzPb03oGmAzy5SuHjz46jRkzMmLDhm1eY6lVqxgqVryB779/GZcvr/NaTpcueXHxYnysX58Cq1fv8NrgtWpVQK2AgFjInv0+pkw56NUz8YPgtddKoGzZm8iU6SHGjPHe4KVNWwk9e57CunUpsHjxbq+ehxfRuDRvfgEjR2bBoUPeG7ymTQshTZpHGDkyK27eXOP1irpt2/w4ejQxQkOD8O23x/DGG9e8erclS9KAHxfJkj1Brlz3MGXKIa/kcMWaKlVldO16Btevx8GMGQe8kiP6YYxN9MOYUSDrh/HbR1+PKDPAnl7B3gva2QPa/jo9A8yto7p1i+L4ca42quDMmfVqFeNNS5q0Ck6cWK/k9e59wusf4VKlSmPkyKPo1y8H0qZ9hNmz93vzOHj//UIoUyYUT58CO3Ykw6xZ3slp0qQQLl2KhwEDQtC9ex5s3brVq+dZtiw1Bg3Kjnnz9qrVYmjo317JuXYtLrJmrYC7d/9WK/yFC/d4vVXP65cu3a1WwTlz3sd33/3r1TO98UZxdO58Br/8kgGpUj3G6NHefaTw4ys0NC4aNLiEceMyY9myXV49zyef5MbJkwnVjg4/DDm/vWmiH8bURD+MGfmqfnzzzXG89Zb3+mH85tHbI9oNsOYFPXHiYnz1VYuwTFl6r61ngBs2LIxnz2Lh99/3ok6dYmja9AIaNrxkmdqGDSnQrVsebN++VQ1o5swPMXGi9dXL/fuxQUP+8OFqzJ+fFrNmZcT8+XssPw8vyJ+/LH79dR+ePwcaNy6Mgwe9Wynyg6JZswuoU+cKEiSohrt3VyNBgmeWn6lDh/w4fz6eMpglS5bB6NGHUa7cLcty5sxJj9mzM+CPP/agQYMiiBv3mVcfKSdOJESFCsE4d+4fDBuWFQcPJvF6lyBNmkrYt28zDh9OhH79cmLdOu+2s199NRgDBx5Hnjz3ULToK7hyZa1lPrzggw8KoEiR2+jW7QwyZXpVHR14c+4u+mGMX9MP+lnEjy/6oUfM1/Vj48btyJbtvvFg+3iPaDfAzjHAGh+9lbCeAW7ZsqDaNm7d+jyaNSuI5MmfYsyYw5Yxv/12UcSN+1wZcjo+/fDDS1i40PoWKx1wvvwyl9oKP3w4MWrXLop//91o+XlCQ+MgQ4aKuHdvtbo2YcKquHx5LZImtX6mmCtXeSxZsgt5895D2bKlMHjwMVSqZN3RqHbtYmjT5pxyCKPh5Mqcq2GrrWvXvLhzJw6mTj2AH37IhH/+SYlp06xvsc6cSSOeFr/9tk9t93/6aW5s3Gj9COLo0USoUaM4TpzYAK7OubrndrY3LXnyykoOV9HZslXAypU7kTv3PcuiOE7ff/8vype/CZ67169/Ge+/f9GyHNEPY2SiH54Z+bp+8LeoXj3v9MN4dkRvj2g3wFZeT88A2/9QRcRw8ry1QoWb+OCD8zhyJJHa9vPGcHLb+PnzWPj5531hhpOrIHrXWmlr16bEF1/YDDkb35PbqxUr3rQiBrdvByF9+kphhpzPFyfOc0yfbt3g8Ydq6dJdanVHw8ldgx9/tH4ubW/IaTh79sytVnhWG7d76RwydepBXL8eF9mzl8etW9YNJ1fj8+enC3O8o5yVK3epM1wr7d9/bYZcc5ij4Xznnct47z3rhjNZsso4dWo9UqZ8gubNC6r5M26c9Q9L0Q/PIyj6YTzDA1k/jN8+env4nQGmo8rRoxtUCMrBg4lRv35RHD5sfcXJrcxBg46r1TRbvHjV1Bmn1a1aOiuUKhWKdu3OKTmlS5dWXr6vvGJtq5ZG6caNuGFbqpTLd6SDkJW2cWNydO+eF1u22M59J058SXnWTp5sbXudW+spUlRWW+ts/EDgues//1jfqs2btxwWLNiD/Pnv4sqVuOC/X79ufau2Xj3b1jpXh2xZslRQz5Mtm7UQqdatC4AhUXPn2lbz2pYkjaeV9vvv6RyOHLirQgNqdXXPrfVKlUri9On16vZz56bDzJneHWWIfngeQdEP4xkeyPph/PbR28OvDPD58/HB8IGLF20ey0+exFJnOE+e/IVYsayB43bvzp1blJcwG8/v+MNZvLi1GMyqVUviiy9O4LXXris5nLxly95C27Y2g2y2de6cTxmoLl3OqEtGjcoCbgVZ9WCeNOklbNmSHD/8YFuprlyZSoX/rFq10+yjqH47dyZF69YFsXv3ZvXv587FR3BwGVy4YM1bnOf1ceJUw+PHqxAU9FzJSpeuIvbs2YKMGW3szbbChV/BzJn7UbSoLdaajiIffngGNWtai79t1Kiw2sJq3NjmO0A5fLYlS6wdQfC44eHDIKxYYWP788+2LfJffrHthpht9KQeMyZLmAPX7t1J1Sp4714be7NN9MOYlOiHMaNA1Q/jN4/+Hn5lgP/+OyX698+JtWvDV2G5c5dT4TE87zTbGPLx8ssVHLYv6fTEs06r24c892PoUY4cNoeATp3yqR9zq161dARjjKyWzGHRojSYODGz5dCfjz7Ko5zUtFhbxgIzJInnlFYat6EWLnQ0JsmS0ev8H0uhPzwXr1OnKI4eDd+l0ByXrCbASJTIdi6ube/zY4fn+Fad57hLwfEpU8a2SzF1aia1wre6cuV5K8/WW7U6r+Rs3pwc3bqF7z6Y5U0HrKdPY4Xdn9uk/ECk17iVJvphTEv0w5hRoOqH8ZtHfw+/MsATJmRWK7NJk8K3U2m4OnQ4i9q1za+Ctm1LBnr42ifNeP31Eogf/5klg/f4cSzlLPXkyaqwkaPHL7cQ6c1spRUsWBZz5uwLC89hOMl77xXG/v3WPKHpoMCQGM0znB7VceK8hocPV6mzYLON27KMkV29OnzlzN0Hsg8ODjUrBosWpVXb4PYxxNxep4z27c3vEpw9mwBlypRSHtBaGzs2izqGGDvW2lkpY5uZfCNdukdK1OrVqTBwYHb8/fcO0+/FjpUrl0S/fiFh2cYY+lW4cFn1kWCl8aONGdQ6dTobdhk9obdt24qXXjK/SyD6YUxd9MOYUaDqh/GbR38PvzLA9Kbl6s7+B5c/XkmTPsF335k/K+VWIbM70eBp7ccf6Z2bQjn4mG103qKDkf3qjqsgfmVv3mzNyYgxzUwGoq3umNowfXrrqyC9M2juEnB7lc5UZlurVjZvc211x+sY4sLzV23r1owsxiHfvx+ECRPCP5ratcuvVq5WDCdXqEx4YR8uROPOLcVFi8xvHfPsl2fHoaHhzlve7hJkz14Bq1aF736QB0PS+JHAxBxmGx0A+RFpn8qSuwSMCbbivS76YUxc9MMzo0DWD+PZEf09/MoAc0VYu/YVh/AMZkQKCUmIkSPNJ1Kg52qiRM8c4nV5Vso0h3/9Zf6sdNmyNCqz0/Ll4ckXeA7HmFkrZ6UXLuHZVVIAACAASURBVMRH8eLhZ9vaNKAB3rNnMzJksK3UzDRuXe7a5Xi+yvft3v20pUQj1aqVQK9eJ8POtnlvevk+eBDb0i4B0yLmzHlPxbdqjdvbzDNrJWEJvbDpQW3/gbRnj+2slIzMNp6vtmjheA23f+PGrYanT837Ejx7BgQFvYanT1chduzwnYUiRV5RWayKFjXvS8BreLZdpEh4HnH7cCKz7yb6YUxK9MMzo0DWD+PZEf09/MoA03OZXsGvvhoemsPt3lmzMliKT+UKrGRJxy1QnlXSi/XIEfMe1XSc4Raoc7hIggRVcePGGiRMaC75xaZN9Fx2XTWXKcMMW+Y9qu/dC0Lq1JVw/77Nc1lrHTvatjg7dw7f4jSaannylFMrS/uzdW5xshCClTNXeqkzWYrmucz7cqeBIVdWPKrfe6+QiiW2X+3Sa5yZscjabJs3L51KYeqcLIU+AWvX7jAd3E/P5SpVSuLkSZvnsta4dd+ixXnUq2e+mAa9zSnHvrjIm28WVzs7Vo4yRD88zwLRD2MtCWT9MH776O/hVwbY9iPpGHZCj19uvVlJt8hzY563vfVW+LmxO+X0NCRc3XH1M2LEUYduDLNh1qd8+cwVQXDnPWvzRryCxo3NxZUeOpQYDNVxDsuihzW9xK0kLOHZ9rVrax2KC3DVSiNsJSc003Ryq7l06fBzY3fGyxNrZ4cnrS8TYTB+1mxlrF69cqnKRc5OcpUqBWPAgOOmKyPR4YnFPNascTw35vEDt5+/+irElDbfuBEH3Mp2TgRCxzDm37ZyJCL64Rm56IfxlAxk/TB+++jv4TcGmM5E3PKzD2chLm75BgeXxvnz4c45RhgZcsTEFM7bhAyPYXrC9OnNbfkyyQWNeJMmjgayevUSqppN9ermEvxzdRcUBLUNad9odLjVaTaJxvLlqVWKxhUrHPMRM4MUt8vN5pa+eDGeCsu6dMkx5IjbUy1bFsDu3eYrPmXMWFE5u2nhXnw/W/hYVbV9a7bRSe7TT0/i9ddt4V5aY2gS38t++9aTTBpIpnjklrx941Z2tWrX0aLFBVOPNG1aJtAI//STY4KToUNfxtmz8TF8uONHmTuhe/YkQbNmhVxCjlasSK2KhGghTkYPJfphRAgQ/TBmFKj6YfzmMdPDbwzwmTMJVEUdhsE4N57fMYUjHXvMNG7TcqvZuZ4sz265vWrWy5desP37h7ismtq0KaBCXMzGAjvHAGvvwC1u5io2GwtMhyR6eDsn3XC3WnPHijK4bc082faNSTTy5y+Hq1fNefk+ehQbiRNXUR9Nzi1z5leVo1rmzOaSaDBPNhNnOJdWdA7fMhp/OpK9++5ll/zhzCvOLFt0qjLT+EHAnNYsDGHf6AXPbTx7Bz9P8tyFmx04kFil/zSbD1z0w3jURD+MGQWqfhi/ecz08BsDvHFjCrBijF4KQz1vVHc4+SPLla5ejKXt/O6CStJgpuXObUvV6Jz7l05P9GbWMi0ZyeK2MUv1Od+XP+RcvZrNv8wta76f8xYxE3rQUJlNtenuHIjvwVhcGmAzdW/pHMcYZL3axkyZOGzYUZW0xExjqkZWvkqe3NG7mB8KhQs7hvB4kle+fCn873+2nMv2zer5ts2P4Dbat3c8V6ej2Oef58L69eYyhjGUisbW2Y9AL1bd03uJfhjPItEPY0aBqh/Gbx4zPfzGAHuKr2XIxjffHDOVN1kvdEhDr+ex62lY3BmjKVNeAh2rtGxURkNLZysmztASQ2j9rYY0MTEFDQvzW9s3GuW0aVnowVxihxEjsoLntHqe5XTOooE3E9KkFzqkPZe7L209Vp6MEQtyxIv33DRrJk5hvC/rLds3Jh2ZPNl8SBPDz5h+lF759o3cqlY1n/iEhpxe2Hpzxd1Hhx4j0Q8jLbNlqRP98MwpUPXDeHbETA+/McDMQ0xDone2xrNYxlCaqR6zalUqfPNNdpW9yrn16JFbnU86O1XpDc3Vq7acxnRUcm5Ll9pSC3J1bKZxO5Yr+yxZHLdjbduKwWrlZ6bRc5apGd980zUpSapUldQK2EztZHLgdr5eHmp6/vbtG558wtNz0TudaRb1wo0+/jiPcpyiLKPGFWLDhkVU8gznxrNYVqQym8WKOb/v3Pkb8eI5eqgzXzaTs2zfbu58m8cVTEpCb3r79vBhbDBjGBOfmGkMiapaVf/suUCBsqpal/O2u55c0Q9j2qIfxowCVT+M3zxmeviNAeYPNs8LP/7Y0XmG2HiGyixPZmKBp0/PiL/+SqXr2MQE+HTUcHaG0hsad84z7MtQHVZbMuusFDv2ayqbln08KeVwZUSFYHyqmUbHKToFFSvmGoNqxVmpadNCeOONq2ja1NX7mivO6tWvq6IIRo3bw0ycohe2xJjry5fjYehQY2clTw5Jf/6ZGnR8MuOsxExVjLl1di7je1h15qNzGXOJ6+Wz5hHH/v2bwzJteeLEs+SePfUd9tw5nunJE/0wmo22fO+iH+45BbJ+GM+OmOnhNwaYSQZYYF4vVzO3TE+eTGBq5Uo5ceI8U8kSnBtXx4MGmStcQK9iFkxYtsx1lWtLSfiKymxl1FjkgKE67ry4M2Z8FTt2bHXwInYn0zmFnH0/Fhzo1u003nzT2DObBSZ69z6hVmbOzYpnNvMiM0c27+vcmIyDDkg//+zo+a33bp6ylO3dmwRNmhRS3utGjWlM6SBHw6nX+CHk7GWv18/Ii5tJVVi20Uxhj0KFyqriDYzT1mNtn2va0/uJfhin7BT98KwhgawfRr8NMfV3vzHA9DgeMCBENzWfFc9Txgzz/LJr1/DMTBp8JtVgticznqc85+UZ7ZQp+qkr6ZlNRy/nrU7ngabHMdNpMu+vXmOI1YQJhw09s7n1yTSIjx7pb30y4T8dntq0Mc6/TI9jOn6xOpNzGz06C1gHVyv24Gniejrn5bZx//6ucbR68mrWLI4ECZ7qOqN5OgpwlmVU4MLdUYCznNOnE6B8efdHA3qpJd1x8nQ0QH4cV8aUGzXRD8/5yUU/jCMXAlk/jPQnpv7uNwbYk/PPunW2WrX2eYLdAaWBZWILhqI4NyZFyJGjgqnMStwe5La33gqYcvWSIug9E8vXcYXn7keWlYTatDmvVv+emlFyCzoNMdmImTAbvcxM2r1ZA3fOnAxhxew9PROd4wYNcsxcpvWnMxxDf8xkHtMrVmB/X7OZx1hdil/57jJ5OVeBcfduRlWP6FjFUDatRrQ7OUbJX6wUmxD9EP2wL+Yh+hFTJtXaff3GAHN1x21apudzblyR1axpLszGnZu9JpNxq9w6Tpz4qUeSdNjhWSuT6Os1s2E248ZlBisfjR+vX9GH56hMMsFShZ4aw1DoPLVxo34RiPHjM4Pbte7uo8lmlijmy6Wjkl7bsCEFPvvMXJhNrlzlVZ7sXLlci0CEhsZB5syORRHcvZ+7MC2tf/bs5VW9Y60kpDs5/JhhOks9BzxeYzYMzVOYFuUw9Iqe2UZOeCwCwaQtx4/rl4q0EoYm+iH64S58UvTDmlGMzt5+YYC7d28Nbg+GhuobBSOjYQ+UuYNZcMHdj7Uno2Evh3mjW7c+r2oI67X69YuoDFnvvOM5ppixiffuxcaiRfrbjPTcZMytUUwxV6ZMaemuH6s/0WN4wQLP25lGHzNGRsOehdHHjM1orEPSpJ4/dow+ZvhR9d13/6JCBcfYXudxMVqZcqVdsKBxzmx6uDOtobtqTiy/uHNnMsOc2cyJzdR/7mKGGcr2ySd53H5Uae9n+5gR/fD0wyn68eLqR3QaVKv38gsD3LhxB8PtSuYEPn3aNVGDMxDmOL5+3X2hBE/bpvayGLvLfMKlS+snkujSJa8qZKB31mwvh05Br7zi/myWsalbt7pmt3J+LzqE0Xg65zjW+jFndrduxmUSjbbzuW2aJk0llXnMU2PsLmMKnXMc219jNqaYctasccwBbi+HxwqNGl1SdZA9NXexu9o177xTRNWENqrSxLSVzPJF5ym9xpjiKVMyYeFCzx87v/6aHjQM7gounDxpK/hw4oTnMDQz2/miH6IfL6p+GBnFQ4dOI3/+rEbdouTvfmGAK1XqZuiwky9fObW681QA4fr1uMiVqxyuX3fvkGA2QUTWrBXUyiVrVv1UiszvS29ro2T6eoUh7EfabAGENm3yq5Afet/qtVOnEqBixWBVuMBTM+PQljJlZZXdKmXKx25FcYXIXYBDh1xjd7WLKlUqqYoWGNW8Zd5o1u+lcdRrZhOo0NucGadKldJ32GHJQ27lGyVQYUIHrra5A6LX6FjH0DijAiGeEp5QLks/8jz+wQPPHztmHNpEP0Q/7EuC6s3bQNUPM5ZzwIDpyJYtA1q0qG6me6T18QsDnCfPp+Cq4uef9VccpGEmQYSnhA4aUSYjz5btAT76yDV0xp66Uf5pVrPhFqM7g6jJcpfQQfu7LUGEa15m5xnAuOOKFW+iVSt9o8AVW5Ik7r2kNXnDh2cFvXw9FRMwkyBi9epU+Ppr/YQn2r0aNy6MunU9V3uilzONh6f809xaZrUnozKJtvzTW5E5s37IChOojB2bGUuWOOZ3dmZNr+wuXc6gZk3XhCfs6ykvs72szp3zIlasWB6rVDFv+dGjnhOo8OhB9EM/ikDjLfrx4uqHWWtJI9y//wx06lQHHTrUQuHC2c1e6nU/vzDAiRP3UYkSmDvYXTOTDYsJOAYPzqbOgN21jz7Ki6dP4XYrl9cxgUShQp7jfJctS41Ro7K69ZLW7p8p06uq6IF9tSD7Z2OcML1zz53zXO2Jcb78aHjjDfdxvoyDZIhV2rTuqz3x/VlkYMiQf90yqlatBL744qSqHuSuMQsWDZqnCkysgcwdBOfKRPYy6aDGsfUU52s2G1ZQUDU8erQaQUH6RTuM4iC15zKK82WcMD2zmVzFU/OUBUu7zlOcsNaHVZNEP0Q/3M21F10/rFhHzQjzmuDgPOjYsTZat37DighLfWPMAPNFjdqaNbYztEePvkXcuI9Qpco8t5f8+ef7SJw4FBUqLHbbZ8+e8jh+vDDq15/goU8FhIQURL16E932uXQpC+bN64COHb902+fixZexYEFbdOjQ2+Nr9u8/Hf36tUCsWPpG4fnzWPjqq2mqj6c2fvw36pkzZHC/ch83bhDeeWc80qd3jYHWZM+b1x45c+5H0aL6nrnsx3fPlWsvihTZ6PaR1q6ti4cP6eX7s9s+f/3VEE+fxkGNGrPd9jl+vBA2bKiJ5s3/57bPsWOFsWnTG2jWbIjbPnfuJAcZ9ezZxW2f27dTYOLEgejRo6tH1t9/P1qNa5Ik7gtJDBkyBp06faHmpLs2Y8anKFduGXLmdL+zM336Z2pO58jhmjhGk7tiRWPRD9EP0Q8jg2Ly77Q7a9bsdejdvn0ttGtXEyVK5DYpxVw3vzDA16+Pj9Yf/I0ba6JZsxf5B38JcuRwn6Eqsn7w9+4tDxpP+SDyrw8i0Q/RD39aMJgzheG9XggDbAaKtkpet26EbHl6SG0oW55yJCBHAu5Tf4p+vNj6YcbWaH1emC1oM1A0AzxnznjDqjD+6PTDSkFMxGHG6YfhTHpVjshRnH4AI6c4ZhtjrV5zTnEHVa1fvSZOcdHnFCf64b4KmDY3I8tpNJD1w4ytYR9xwnIipRngESN+9NuwF2aeYlpCvSZhL74XFsY8zsw69tZb+h7OEhYGRGZYmOiHa7517bfCF8Mm/VE/zBhgCUPSoUQojx/Hw7Bhk3wq8UODBkXQsKF/Jn747bd0+O03facfWzF5f078cBilS+t/7PhiYpQPP8yDLVv0U4dq6uCPiVFEP4zznMdMYpQXTz/MGF9JxOGGEg3wjRvpsGjRQLf5cu0vjczUh4yDZYYqvRbIqQ9ZV3bTJs9GwR9THzLL1fvvS2pQT3nOraQGFf1w/9Mu+uE7qXPNGOCY7BNjXtBmXpoG+PTpPDhypIvbfLn2ciIr+X/9+kVVwXl3yc2N8klrz+SLyf9ZxYlZrPSafyf/z4dixe68cMUxeK79+efRWxxD9MMxREVPl3yvOMaLqR9m7IxenyNHzmDp0q3o3v0db0WYus7nDfDBg6Xx7FlDKX/XLS+2bNHP9mNUZECbCdFX/i4FevfOZbo85Hvv6a9MpTykbeQ8lYf87bf0YE7p334zNgpSHtJzLWzRD/f51rXfEH8rn2rKCjp1unYtFE2afIvy5QuiT5+m3ogwfY3PG+AtW6ojV65KUgDeQwF45pOm41CtWvqOQ/azIbIKwDOP84ABIahc+YbLZDOTT1q7qGvXvMiTR79oxcGDicFCC8zeZdRYtIIFJ6ZM0c+FTS/pu3f/Rrx4+vmkNfnM48yqSNu26X/sBAeXxoQJ7h3rNDlmCsCXK3cLH3zg2ShQXv78ZTFv3l7kz+/qsDN6tK3IwKhRR4wQwVOeczP5pLUbMBVnggRP1TM5N6YOzZu3HK5d850C8KIfwIuqH4ZK4dTh/v2H6N59AiZOtCV0YgKO4cM7IGHC+FZFmerv8wZ4wYJ2KFw4J6ZPd58JSHvTbt3yqjKD3bq5ZoOy5ctNg59/dp9gQpNDl3zmcdYrpGAmNaImxyi1YezYr+Hx41VuUyNqchjHSM/Tp0/1UxsapUa0nwlMbcic2oUL33GZIC1bFlSFEdzlk7a/4L33CqNOnSvg6tW5scjAyZMJMGKE+9Sh2jWUw6IVM2a4ju+qVakwaFA2VevXqDHtJY3RsmW7XLpeuhQPhQt7Th2qXcTUn0xKz9rTei1jxlexY4f71KH21zD154EDm5AunWvqT6YO5Tx98033qUM1WXSM6937BKpWdU39yTF79gyiH6IfHlXkRdUPo98Nvb/LCvg/KjwDZtrDHj2SqzNZo8bi9awIpJeU/7vvsqkczkOHGhuFFStSg/l1V6xw/eH/88/UGDpU/2/Oz8cf/iJFXsGlS+tcHp25e7macvdD73xBxowVsXPnFmTM6FpIIF26iti/f7PuD72zHJ4B9+x5CtWru/7w82+ffnoSr7/uPsezJo/OWpkzP8DHH7t+7LASUJw4zzFypPGqbPr0jGCObr0PrJkzM2L58tSYOdP4o2nPniRgBaq9eze7sN61KymYjH/37i1GU0j9nR9GzOMcO7ZjetCnT2MhXrxqePr0L1NyihZ9BT/9dADFirnGFPODgHmyixRx/RByFt60aSG88cZVNG3q+rHTrFlBVK9+XfRD9MPjnHxR9cOUojp1EgNsZ4CnTeuFH364r/v17wyXBQAYvK9Xz5UGI0WKJ+jbN8RwTDxVTTKb2Fy7CX+w79xx3fpkQof27fNjxw5zRsFd1SRudSZLVgUPH3pO/K89DwsAVKlyHS1bun7QmKlypMnp3Tsn7t4N0q2aZKYwhiaHq9xvvtGvmtSjR25w9W9mJe1p65Nf/2PGZMHSpa6rY73JwKpJ9ATPksWx1KQt4UkwzpzxXNJRk/nmm8Xx4Yf6CVQ8HQU4PxM5xI37HN9+e8zlcVkFrE8f/dWx6Acg+mGbBS+qfhj+2Ot0EANsZ4BHjRqCTZuOq3NCo7Z2bUr06ZNT1/mnQYPCaNDgsorfNWosJv/yyxVw69Yal65cccSL99ywZqx2IYvJ//33DmTPft9BFsvH8Vxm0SLPpe+0i9wVk7fF7pbAiRPuiyfY35gOW1zJ6dW8TZassjIuyZM/MUIET+e8dPb55ptjqjyiUWMxeb4bS+45N7N1frXrEiWqqsoWJkr01EHUlCkvYdOm5KbHrEyZ0upMtUwZxzC0zZuTg5mHNm/2HKal3Zx1g8uXv4kPPnAsEckPF+5a8EzaTPNUNzh37nIqk5roRzG0a3cOtWtfcUAq+hGO40XUDzP65dxHDLCdAf766ym4dWuDy4+qHtiQkIR47TX9MJuyZUupcoZly7qvYGMv050x4jY3z087dTpramzLlw/G//53TP0Q27cJEzKDW6NGNWy1a7haLlHiNtq3d7yvlTAUymK92wMHkqjC9PbN00eH3otu3JgcPXrkwcaNrsYoe/YKWLVqhzqPN2qejFHdukXRooX7cDBn2QxD4xlw7tyOH2s1ahRHkiTGsYmavHr1iqJ5c9f7WgnToqxGjQqrXYLFix0/so4eTQQ6Bv37r/tqUvbvxvvOmJER8+fbqoPZN3c/qqIfNgKiH+Ez4UXUD6PfH72/iwH+j8pnn83HmDHf4e5d13M9PXAsOs9kHHRscm62Yuzb1LmlmUbP07lz96JAAUfPUyselbyPO8/TOnWKqR9nGiozjeezrNO7dKnjj7kVj2PeZ9GiNJg4MbOLUeC2OzMYmfE4phxP+aeN8jI7vy+Lzh85shFp0jx2+BO33fmB4i6Vp7Mcd57ZbdoUUKvZtm2NPY4pk2fY9Dju0sWxShG3sQ8fToQxY4zPtiln0qSXQK/qyZMPOTzq33+nxIABObBmjbmxpwx++LFutH27ciUu8ucvp1b9ZprohzEl0Q9jRv6iH8Zv4r7HwIEz0bfvT6hRIxizZvVC6tTJIiLO7bU+7QXdseNaVVP3wgVjxyntDemsxHNV+wL3Rl7EenTcOSRZcZ6hXG5Zvvyya9H55s0LqoL2XOGZaTx75g83nXrsGx3Czp6Nr3sWqyfXnTOGJ8czPTnPnwNBQa5e3Fadyyibzkp0wipa1NFZidu0+/ZtRvr0rl7Ees/Es2fmcG7SxNFZiWPZo8cp1Khh7HFMue+9VwhBQXBx/rLicUw5dNgbNiwr/vzT8ex55swMWLYsjXLCMtMuXoynGNk7861YsQNTphzG6tUpMXt2elSvXtKMKIh+eMYk+mE8jfxBP4zfwjd6+LQBbtJkL7Ztq4ajRx3PdTyhYwjJ2LGOOU95DkRnlZMnzTnPUL67kBzmcD11ar1y6DLTevXKhTt3gjB6tOOqqVKlYAwYcFw3jlZPLo1v//45sHat46qJBj5Zsif46itj5zLKZXILbhHfvOl4vj11aiasW6cfeuXuPXlOvnatY/A+Y3EZ27t1q34crZ4s7ipwS9++AIJRUgQ9OTwzpueys9MW41L/+GMP8uVzn/jeXh5D1phw4JdfHHNmc0u5Xr0raNzY1RtZ73kOHUoMbmcfPuy41cwVRKxYwJgxjscAnuZTwoRVVWwtz7dHj16EAQMO4dq1suqS1Kk3ol+/AujatbbhlBT98IxI9MNwCsHX9cP4DXynh08b4Nq1z+LChZexfbujU40nfEyT17TpBdSvfzmsGw3Ll1/mwj//bDdNnl95d+7EcXCSunEjLpiG8sYNV+csd4Ldnd/ZjNcOZMtmfE5K2e4+InhO2rLledSta/4jRS+zEj12kyZ9gl9/1S/UoPd+FSoEY/DgY6hQIfx8e+7cdKA3ul6SBneM6BhWsmQo2rcP3yI+fDgx3n67qNqaNtu4RczkHc7n2wkSVFVjljCh5yQc2n3osNW9u6uzFZ2zGFrlLke483O6+4jgdnKhQnfQubM5PwLKzZOnnJqLefPeQ4kSQ7BrV0cAdf+75XwULz4BO3f2NEQl+mGISDfzmOhHODdf1w/jEfadHj5tgBs3PojQ0JRYujSjaWJ6nrOzZ2cAy8jphSe5E8xSgXTgsE/GsWdPUnDreM8ec2fSlL17d1Iw9Mf+Gnoh85yU8aRcCZlpTLbALV8m47CPT3W3fetJJmOTGVtrH4PKFX/FijfQurWjx64nOXrJOEaOzAo6w5mJAdZk00kqUaJnDk5GK1emAmO3//rLOAmHJofbuiNHZsHy5eFbvtwS51nyhQuusdju3u3ChfhgcpOLFx2vSZ++ohrHDBnMbYlTfoYMFbFrl2P8Nt+3e/fTeOMNc1vilFOtWgn06nUSr712HTlz9kdIiONuTo4cFXD8eH/DqST6YYhIxe6Lfrjn5Ov6oT05F10JEz5VSWx8tfm0AdbqAffr19w0P65c7t8PwoQJ4Y4vXGExjpJb02YbU/P17esY0rRoUVrlWGM2dIj3unUrDrJkqYDQ0PBVsydvbU/Pp+ddzKTv5879o7ahzTbW9OzQwTF1pS106LgywmYbt5qZ+MSeK9M4ciX93XeuMavu5HJLa8GCtJgzJ3z17SkbmTs5eiFN/Fr/6CP3ebTdyUqUqApYOYje02w8RqABNhs6pMnVWzVbCR3S5LRqZftAYpayypXHYO3aMgB6/ffnb1Gp0hasWdPFcOhEPwwRQfTDmJEv64f29HSA5U5o48bGoafGbxw1PQLOANNITpz4koOXb9u2+ZUnrf0WpxHOs2cToEyZUsq4aW3sWNsWpxVDzmudUxKuXp0KAwdmV/HBVlrlyiXRr18IqlSxGUlm9ipUyFyKRfv70EhyC9Q+lCpTpldV/uOXXnLNtOXuGRlKxXSbkyaFf+xY9RKnbHr5dujgmJSEjlPx4z9z8db2xOvx41jgWSmzWGmNXuLcFreytc5rCxYsqz4IyImNKUi54t+/3zgvtf0z0rO8QYNLYfHndF6LE+c1lTiF2cLMNh41hIYGYfXqndi69TDef38eTp7MqbbV06c/gdmz66N06XyG4kQ/DBGpXOCiH545+bJ+aE9eokQZ9dtkNorCeGZEfo+AM8A8O2QZQPvEDhUrBuOrr8w7PGmYGWN5+fLasFUQEytwJW02dleTU7p0aeWEpSV2oMMTk4ZMm2ac39p+yLmVzeIHWq5mJoZg/mt3VZLcTZcPPiigknFo9799O0htlVpd3dExrF8/x10Cru4Y98qzSrNNLwaZDk8819bLNe1JLhOfrF4dHoPMH9OgoOcuTnBGz+b8IeEuPMVIDp3kuEugFUs4ftwWq242cYomn8coNJ7M4812//4jpEp1Tb1XkyblkDBhPKNHUX8X/TDGJPphzMjX9YNvwAyBZ878YyqxkPEbR02PgDPA/LGLE6eaQ5EDbh0yD7BeHmVPWBlyxLOgokVtqyAm0GdqwZo1jasO2cu1ec+Gb4VQDo0CMxhZabVrF8XDh0Fh5BPSBQAAIABJREFUOardeSMayWS6TjosaYULeE7Ns229PMqeZPF8lWelWniMLdyrGp48MX+2rcnnBwBzXWvhYzzb5gdC8eKueZQ9PVO1aiXRq9cJdVbKxo8mJl8xGwOsyXaOdRw1KguYQMNsDLAmh0cW9AzXMo/xbHvwYHMFJuzfkzsNrVsXxO7dNv8DFo0IDrZ2ts3rRD+MtAMqna3oh2dOgaofxrMjcnsEnAEmHoadLFiwRyVTYA5UepBev24uWYE9Xm77MSOS5lHNs9x//jHvuazJohHgWTATe7BRLotLvPNOuKe2mWH9/Xd6GIdnRKKXcMqUTyyvpOlRzaQVp0/bHHm4RcvCB3qZloyeK2XKyvj33w0qiQa35+ll6xx2YySDf6dH9aBB4WfQzKEdGvo3EiQw57ms3YPHDaVKhaq0hGzcfaBDmNkMaJqcnj1zg17vWnlDyuU76uVj9vR+zmfQPB5hHnDn5BxGjO7fj628cx8+XK26cgeF+bitePZr9xD98Exb9MNoNgKBrB/Gbx95PQLSADO3cJs25/D221eUJ/Onn+bWTZlohLFLl7wqWxU9oa9fj4vs2cvr5oc2ksPtw/nz04UVTaeclSt3IVcu89u0vAfrvtKDNiTElveZtXJpxK1u0/JaptpkPDMNOFe/dDZyDt8xei/+/ZVXSmHo0H9Vqk3Gzv7ww0tYuNDayp5yWK2I4UzMm0xnKjrCmE3VaP+cTMbx/HmssK1anglfuRJ+jGDmnTQDxxhuLdVmuXKlMHjwv6byW9vfg9v73IG5d8+W95nPx7NfM+U1nZ+VqQRZUIJ5n+mlv2FDCvz4o379Y0/vKfphPAtEPzwz4gdgoOqH8eyIvB4BaYDpncsY3qlTD6gfqvXrU6p/ttqYsYhFE+jAQ0POrz5WybHauHVJw8lzv2vXbLHEeoUezMhlIhDKSZXqMXjeuXLlTpfcx2bkMDf299/bDCcNOVf5779vLsGEvXz78KXmzQspb2wrCSY0WVzN83z999/3Ko/oH3/0zpDTe/2LL2yGk+ed3Lb3xpCHhsZR5+L37tlWnDTk9AdImtR8TLr2bjScS5bsUufi5M7YadZdttrsDSedu54+haV4a+1+oh/G5KNGPwoiWbKnoh9O+H1NP4xnR+T1CEgDTM9XrjqZ/Yg/VMyhbCUGWMPLrShujdITmikFDx5MErYlaXUI0qSppNIqMpews+OSFVkMFxo40FYdiuekXN150+hoUqTIbXTrdgb0gN64kRmtzCUFsb8fXf15rkjDyfzWTIJipuKU8zNzNdetWx6V75gOHpkzP7Ts7EaZ3KplaBa3aufPT+uwZW+VE/OB8+OLnsuNGxc2nSfb+T7MhkUudepcQYIE1XD37mrLW+uUSU/x8+fjYeHCPSq2efTowyhXzlxxEftnEv0wngmu+rEN2bKZyyMv+mHM176Hr+mHtaePWO+ANMBcZWbNWkF59XK1yR8sLZzEKi5ezwIIPG/LmfM+vvvuX6siVH86XnXufAa//JJBrV6dU1OaFcpt8dDQuCq0Zdy4zGGOVGav1/p98klunDqVUBlzGjxtW9uqHIbn8Ez7+HFWrKqKs2f/Ue/nTaPhPHFivZLH4HkriSrs78d0i0xHydSdadM+8urji/K4XVymTCiYBIXntmZzNzu/e5MmhXDpUjwMGBCiMmxZSdNpL2vZstQYNCi7WvXmzFlenZF700Q/jKlFjX5Uwdmz60U/nPD7mn4Yz47I6xGQBph4eGZHBypmRjp0yFrspj3epk0LIU2aR2CGJ+ZPNlMrV2946MRz9GhiFctJRx5vjQuLy/NjgFu9PEOeMsWx0o7ZqcHQn1SpKquKP3Q2mjHDXGEAPfn58pXDRx+dwowZPJe0vkWvyeS5L5NNfP/9yyoJhreNHykXL8ZXxwYMSXKuaGVWLs+lT59OACCWquesOWSZvV7rt39/EjCuuWzZm8rL26ontf39GFPes+cplbfbucyhlecKVP2gBzNrgot+uJ8Noh9WNCVq+wasAaYSMpUhMz5pMZjeoKQMGrzSpUMjZFzozMXVND1pDxzw/oOA78AgeK5iuGp1Lj5v5R35I8yV3aBBx1S1IG8b0xuOH58Zn312El9/fdxbMapE31dfZUf9+lfCHNa8EcZ6x2XLBiN37vuqMlZEGseMzdsdAu3eTApw7FhCVRLT2w8CyuJ5Pc/I+/YNQd++3qfYE/0wnhWiH8aMAlU/jN88cnoErAEmHob+eLtitce7a1dSZMnywKVerdUhYD5qehszmUZEGh2NmBqxVi1r8cjO92SIFld4JUpYi7XVe3auqM1WiPL07nyerFmtn7U5yyQjfux4e/SgyaNnNxs96iPSuFVP3loWs4jIOnUqgSpxGdEm+uGZoOiH8QwLZP0wfvuI9whoAxxxPCJBCAgBISAEhEDUEBADHDVcRaoQEAJCQAgIAY8ExADLBBECQkAICAEhEAMExADHAHS5pRAQAkJACAgBMcAyB4SAEBACQkAIxAABMcAxAF1uKQSEgBAQAkJADLDMASEgBISAEBACMUBADHAMQJdbCgEhIASEgBAQAyxzQAgIASEgBIRADBDwaQMcAzzklkJACAgBISAEooWAGOBowSw3EQJCQAgIASHgSEAMsMwIISAEhIAQEAIxQEAMcAxAl1sKASEgBISAEBADLHNACAgBISAEhEAMEBADHAPQ5ZZCQAgIASEgBMQAyxwQAkJACAgBIRADBMQAxwB0uaUQEAJCQAgIATHAMgeEgBAQAkJACMQAATHAMQBdbikEhIAQEAJCQAywzAEhIASEgBAQAjFAQAxwDECXWwoBISAEhIAQEAMsc0AICAEhIASEQAwQEAMcA9DllkJACAgBISAExADLHBACQkAICAEhEAMExADHAHS5pRAQAkJACAgBMcAyB4SAEBACQkAIxAABMcAxAF1uKQSEgBAQAkJADLDMASEgBISAEBACMUBADHAMQJdbCgEhIASEgBDwaQO8bdsRNUKlSuWVkRICQkAICAEhEFAEfNoAt207TMGePPnjgIIuLyMEhIAQEAJCwKcNcKxYr6sRev58pYyUEBACQkAICIGAIhDtBnjWrFUYMuRXzJnTG3nzZsGRI2fQqNHX6NmzIZo0qRYGd9y4hejcebT697Fju6JTpzoBBV5eRggIASEgBF5sAtFugJ0NrrNB1oajcOG22L//pPrXQoWyYd++yS/2SMnbCwEhIASEQEARiHYDfP/+Q3TvPkFB/OabVvjyy6nqn4cP74CECeOrf9616xhKlOjoAHrnzvEoXjxXQMGXlxECQkAICIEXl0C0G2Ci5qp3xoy/0KdPU3TuPMpl+7lVqyGYNm0FKlcuokZmzZq9aNmyOqZO7fnijpS8uRAQAkJACAQUgRgxwNo29DvvvIq5c/8JOw/WyNL5qn//Zg6g+/efIc5YATX15GWEgBAQAi82gRgxwNo29MSJi9G+fS2H7efJk5fi/Pmr6NevOQYMmK5GR/vnTJnSoG3bmi/2iMnbCwEhIASEQEAQiBEDrG1DN206GDNnfu7g/UyjS4PLZm+AtX/X/hYQ9OUlhIAQEAJC4IUlEKMG2D4ciSNw4MBJFCyYLWwwnA2wXp8XduTkxYWAEBACQsCvCUS7AdbOf/fsCXFZ/TqT1DPAfk1bHl4ICAEhIASEwH8Eot0AWyEvBtgKLekrBISAEBAC/kRADLA/jZY8qxAQAkJACAQMATHAATOU8iJCQAgIASHgTwTEAPvTaMmzCgEhIASEQMAQEAMcMEMpLyIEhIAQEAL+REAMsD+NljyrEBACQkAIBAwBMcABM5TyIkJACAgBIeBPBMQA+9NoBeizXr/+AHfvPsb9+0/w4METPHz4BI8fP8fTp8/w7Nlz9daxYgFBQbEQJ04QgoKeI3Hi+EiQIA4SJ46DdOkSBygZeS0hAIh+BO4sEAMcuGPrc2928uQt9WNi+9993LjxQP0vVqxYSJo0HhInjotEieIgfvw4iBcvCHHjxkbs2LHUe9AQ0yA/fvwMw4fPRoECBVCoUC7cufNIGe8UKeIjZcoESJUqwX//nxC5cqVURluaEPAHAqIf/jBKkfuMYoAjl6dIsyOwd+8VXL16Hxcv3sHcuWuQP39eFCiQEalTJ1RGkkYzXbpESJEigWluDx48QvLkbyNjxtQ4eXKmuo5G+dy527h58wFu3nyIa9ce4MqVe+p/GTMmQcaMidV9aJB5X2lCwBcIiH74wijE7DOIAY5Z/gF190uX7uLo0es4d+4uTp26pQxspkxJlPFr1KgXkiWLj717J0XonceO/QMrV+4EU5kuXfoN8ufP6lYet7MPH76uDPHFi3dx+nQoMmRIjCxZkqn/L1IkbYSeRS4WAlYIiH5YofVi9BUD/GKMc5S95YULd3Do0DVl3C5cuIscOVLgpZeSIHfulEif3nY2u3z5NgwYMAP7959ASMhMpE2b3Ovn6d59POLEiYNz564iS5Y0+O67tqZlPX8ObN9+Ua3IT50KxfPnz5ExYyJky5YCwcEZTcuRjkLALAF3+sHdGH4Ein6YJRmY/cQAB+a4RvlbrVt3BqdP31aGN0+elMiUKSnKlcuke9+PPhqPU6cuKYPXqFFlvPdeFa+fr0GDr9CwYSWcPXsNJ09exMiRnbyWtX//VfTsORmFCxdD9uwZ1MdD/vxpkDVrUq9lyoVCgAREP2QemCEgBtgMJemjCBw5cj3sfxkyJELWrMlRvvxLiBMntkdC778/CG+9VQarVu1CqlRJ8f337b0m+sorH2L48A44e/YKfv11LX77ra/Xsq5evYUMGRoibdoUWLRoJM6cCVXvlzVrMvW/ChUyey1bLnzxCIh+vHhjHtE3FgMcUYIvwPX//HMWp0/fUlvM+fKlRv78qZEzZwrTb/7qq93xzTetcfr0JSxfvl2VofS2Zc78HjZtGoXTpy/j008nYcOGkd6KQseOo3DhwjWcOHEREyZ0Q9myBfDkyTOsXXsGJ07cxMOHT9VWeqVKWZRntjQhoEdA9EP0w1vNEAPsLbkX4LpZs3bj+vUnyvjkzJkS1aq97NVbZ8vWFH///b0ydF9/PROrV3/vlRyGIcWN+waePl2htp+rVu2BEydsntDetE6dRqFgwWxYvHgzgoJiY/Hirx3EbN16HiEhocqhrGDBNChdOqNyKJMmBEhA9EP0I6KaIAY4ogQD8Pq//jqJI0du4I8//kS8eLGwePFnEXrLoKDqePhwGY4fP486dfriyJGpXsnjOfKrr36M06dn4eHDx0iWrI6S622rVas32revpVbB27YdxeTJ3XVFHT9+AwwZ2bfvKooWTasMMcObpL2YBEQ/HMdd9MN7PRAD7D27gLuSPyxHj95AkiRxAdzBZ58Nw+3b93H79iKVicqbdubMFZQt+yHOnv0Zt2/fQ6ZMjXH79kJvRGHDhv349NPJYdvO6dK9i/37pyBdOvPb4fY3LlKkHWbM+Fx5VI8evQDLlg3y+Fznz9/B1q0XsGfPZRQrlh4VKrykYpqlvRgERD9EPyJ7posBjmyifihv9epTOH78pso8xa3mV1/NjObNv1PnrMxS9ckn76JWrVe8erONGw+gR4+J2LhxlLo+RYq6KoFGihTWV5C//LIG8+evx5w5vZWsYsXaY9q0T1GsWE6vno3Pwi1sfiQ0aTII+/ZNNiWHST+2bLmAw4evoWjRdHjzzZyI7dkPzZRc6eSbBEQ/RD+iamaKAY4qsn4gd/fuS9i//wru3HmC3LlToFq1bGFP3azZYFSvHozff1+Hl15Kg3HjPvTqjebMWYN588KNZoECH+D33/uiQAHr58n9+v2EW7fuYcSIjupZatb8Al261EXNmqUtP9vNm3fAs+mbNxfgxo3byJGjOW7cmG9Jzr//3sDOnReVc1qBAqlRvXp2S9dLZ98mIPoh+hHVM1QMcFQT9kH5zMX899+nERJyE4ULp8Ebb+RwecoKFT7C4MFtcPLkJSxbthWzZvXy6k0+/3wK7t59gNGju6jrX3/9M3z6aUO8/npJy/K4/ZwmTXJ1PVubNkPxyiv50aZNTcuy9u4NQdOmg8MycyVNWgfnzv2CZMmsO1lt2XJeJSMJDb2PHDmSoFatApafRy7wHQKiH4DoR/TMRzHA0cPZZ+6yfHmIcihieM1rr2VTRRD02ksvNcbWrWOU49SXX07FP/8M9+odevacpM5oe/a0Gc0WLf6HqlWLoUWL6pbltWkz7D+D+6a6tnbtPnj48BFWrPjOsix6Pk+YsDjM8zkiK3Pt5nXqDEWBAkUQHJxVhS6lTWvdmFt+EbkgUgmIfthwin5E6rRyK0wMcPRwjvG77Nx5STkP8Uy3ePF06uzSXbt//yFSpqyHBw+WqtChKlV6hBU+sPoiH3wwFOXLF0Tr1m+EGWD+w08/fWpVFOrXH4CmTauhfv0K6toRI+apcKQRI6xnwxo3biH27z8ZtrVevfrn6qy7Ro1gy8/FC9av34+WLf+Hc+duYMaM/+H48VCVa/rNN113F7y6gVwUpQREPxzxin5E6XQLEy4GOHo4x+hd/vjjX5XhqXBhcwbh4MFTeOedATh06Ec8efIU8eO/qWJvvWl16/ZDy5bVUbdueXX5sGG/K6/joUM7WBZXuXIP9O/fDJUrF1XXTp++UmXX8saYt2s3XIUyade2bv09ypcvhA8+sH0oWG3duo1DSMgFxI0bpJ6vYsXy4BkiP3iCgzOoOGJpvkkgIvrB2PR48Wyx6d400Y8XWz/EAHujNX5yDfPRHjhwFalSJUTVqllNb4kuWbIFY8cuVNWG2LJkeU+F/mTN6n7V7A4Js2ANGtQar75aWHWZOvVPrFu3D1On9rBMkWFDzKJVpIhtVblo0SZMmrQUixYNtCyrQ4cRKFYsFzp0qKWufeutL8FSh6tWDbEsixdwdf7++1WwfftR3Lv3EKNGdVZyliw5jl27Lqkdh9q1c3klWy6KGgKiH+65in5EzZxzlioGOHo4R/td5s07qir+FCxo3Tt3zJg/cOjQaYwd21U9d7ly3TBkSDu1lWy1FSzYBr/+2gcFC9q8nhcs2Ihp0/7EggUDrIoC01Bu3jwamTPbVpPc9qWT1/r1IyzLshV1qIwGDSqqa0eNmq/Ou0eOtBlOq61oUYZE9VQhTZMmLXHIqsVC6xs2nFWpLbkaLlLE+oeM1eeR/p4JiH545iP6ET0aJAY4ejhH213++OMgTp++h/Tpk6BmzRxIkkTfycrTA7Hk37Nnz8MqDTVq9DXq1SuPxo2tVzFisYPduycgQ4ZU6pbr1u1F797TsG7dMMtMEieuhStX5iJRovjq2gMHTqFhw4E4cGCKZVlVq/ZE795NlEMY26xZq7Bs2Tav81QnSVIbFy7MUVWfGjX6RveZli4NUathng3LatjykEXKBVGhH40bf4O6dcuJfngYIdEPfThigCNFrX1DCM+yJk1ahNixn2LRop5eP5TzeWjHjiORIEF8VYXIauP52N27ixE3rq2Ywb59J8DqSGaTXmj3u3//EVKlqof795eEPcKFC9dRokRHZfisNq5Yp0//DEWL2razaXy5CjbKhqV3H55plyrVGefPz1EhV2nSvOPwnPbXhIRwNXwGrE1cvnxmS0UtrL6j9HckEFn6QcfCcuUKhvkLiH54nmmiH+75iAEOgF+pw4evY+PGczh27BiWLFmJEyfOYu/eyciWLb1Xb8fwnrZta6JOnbLq+qFDf8P589cxdKi1MoK3bt1F1qzv49atP8Keg8pYpkwXnD37i6Vn43WlS3dRsbpa45kts1nRW9tqs21nj0LmzGnVpVu3HkGXLqNV6JXVxlW9fahWpkyNsHXr2LCtcj15ixYdw759V1RKS+5USIs6ApGtH3Xq9FGx56If5sZM9EMMsLmZ4oe9NCcf/pD/9defuHDhBkJD7yJBgriYP9/6OSsR2GrudkTZsvkVkWnTVmDNmj3qjNNKo1fwa699ipCQGWGX0UGJK8R79xZbEfXfyvlb7Ns3yeE6bktfvvw7EidOYElewoRv4fr1eUiY0LadzfNfhiIdPz7dkhx2/vHH5cqxTONTvjyTmHwQ5njmTiBDX5hbOnXqBKhXL49hXWXLDyYXhDnBRaZ+MLf5sGGiH2anl+iHGGCzc8Vv+j179gxz5x7FjRsPULp0JhQrlk4ZkI8/fgeXLt3AX3/tVIUGvGk5czbHihWDkTNnJnX5okWblWORVW9jegR36DAS27ePdXgMZ+Nn5hnXrt2Lvn1/wtq1Qx26O69kzci6c+c+eDZ9586isO5MTZk9e1PcuLHAjAiHPjwD5EfP0qW2ZPVM4/naayXRosXrpmT9/vsRXLlyT41jyZLe7VqYutEL1En0wzbYoh++PellC9q3x0f36RhfymIArMTz7rt5w/owXIgewefOXcPHH49XHsPetGTJ3sbZs7ORLFlidfmmTQfx8ccTsGmTraCC2fbnn9tV3O+ffw52uIRZtrZtG4tMmVKbFYX58zeouN/58/s7XMPQJKbJLFzYfB5mFplgeNSpU7McZMWJU0NtZ8eJE2T6udixffsRKFEiN9q3f0td98YbvZQTGz9izLalSxmudFmVO6xVS8KVzHLT6yf6EU5F9CMiMynqrxUDHPWMI/UOixcfVwUASpTIgFq1wqsA3bhxBy+/3AShoX/gypVbyJevFa5dm2f53syClSpVfQcnoqNHz4K1c48enWZJ3s8/r1ar59mzv3C4rlChtvjlly9RqFB48QcjwT/8sBysrPTDD584dK1U6WN89VVLVKpUxEhE2N937ToGOtLs3Dne4Zr06Ruo3NDp06c0LYsd69Xrh+bNqytPcTbnLEJmhfGskg5aSZLEx7vv5kFQkJRYMstO6xf1+uHqDCj64XmURD/c8xEDbFXDY7A/tyqvXbuPcuVeUlmt7BuNE1ep2qqX56wHD/5guVYuV4csxHD69Oww8deuhSJPnpaWDTrjiQ8fPoMxY2yFGLRWsWJ3fPNNeHIOM0iHDPkNly/fUPHI9s05k5AZWdyeHzz4F/z11/8cunubD5px0t9/3055xrLNnfsPfv75b1X1yZv222+HcfbsTRQrlgZVqshq2CxD0Q/RD7NzxVf6iQH2lZHw8BwnTtzC33+fQuLE8dyujH74YRnWrz8QlmGqXLkP8b//tUOFCoUsveGOHUfRrt0I7NgxzuG6oKDqePx4OWJbKHz75pu9EDduXCxc+JWDrLff7qtyQ7/9djnTz8bYZDY6h9m3Vq2+R8WKhdGqVQ3TspxLJGoXclv6228/sMwsV64WWL58EHLlekmJYoKQXr1+8LqABWXUrj0UJUqUVufCb73lXb1j00D8vGP06se/YBpT0Q/zk0b0wz0rMcDm51GM9GTZwO3bLyJv3lSoU8f9aoip4x48eBzmicuqQ8xJbMUw8QWXL9+mihwsX/6tw/umS/cu9u+fYmlF/cknE/HSS6nx8cfvOshq2XKIejbmiDbbunYdg7x5s6BLl7cdLvnkkwmqXrHzPTzJdbdFzNU0eVn5MOB9bGfmP4eVMvR2S1J7ZhZ1OHHiEuLESYGaNasjR46UyktamisB0Q8bE9EP/9QPMcA+/Ku2cOExHD16HaVKZVTl7Tw1et5Wrx6MZs1eU92Y25i1bX/++UtLbzhjxkqsWEEP6s8crsufvzXmzeuP/PmzmpbH8oEMZfrgA1v5QK1xq5zxt/TYNtv4QVGtWnE0b+7oWcyavnHixMa0aearK/FMKigoyGWLmAlIuGOgVW4y82z37jHxxrsOYVU3b95FtmxNcPOmdY9q3vPtt/vh/ferYvz4RciV62VUrlxVFXVg9qxkyaxnNjPzHv7YJ2b04y+sWLFD9MPkhBH98AxKDLDJiRTd3X799TBu336EatVeRrZsyQ1vX7VqD/Tu3TQsteLkyUuxZcthTJnyseG19h3otXz27FUMG+aY9apChe4qttXKlnaDBgPRsGGlsHzL2n2Y2pKZsVhYwWyznfXWUCn/7NvIkfMREmIthzNX5vTAZvlB++Zcu9jMs7EcIss1njgx06G7N6FWmoCsWZtgzZrvVVF0Op8x/Iu5iy9duosKFTK7nP+bec5A6yP64Tiioh/+qR9igH3sl+n8+TtYseIEEiaMi0aN8pl+urx5W6mzVm7TsjkX1DYriGX12EaOdKyx642zE+OSe/RogOrVS7oYzRMnLliq48vczX36NEGVKrbczVpjYQfGCE+daj5JCFfmr7ySH23aOK7MaYBZXs7548MTO37kfPjhGGzZ4phBK1u2pipm+eWXrcX1Mr1mkSJtVc5rJgepVq0nTp60hUsxe9aePVdQqlQG1KhhPuzK7Nj7Qz/RD/1REv3wT/0QA+xDvzrbtl3Ahg3n1Iq3bt3clp6Myc4vXvwVSZIkVNfZkmCMwPbtjs5URkKZ15b5kTt0qO3Q1Zb/toDLdrInea+80lVVFypTxvFDwpuShMHBnTBxYneULOnIZd689aqQwty5/YxeLezv7lbmPBs+cOAkxo790LQsd0lKmG5z9OguKF3a/EcUb7p06VaMGDEXK1Z8p56BqTaZnSt16mTq3zdvPq/SjubMmQJvv21tjph+KR/tKPrhfmBEP/xTP8QA+8iPjRa/GByc0XJu4OvXb4PZq27cmB/2NtxGpgGkc5CVxqxOjGdt1Kiyw2WffjoZyZIlVNvcZhvPjZkOM18+x/NrhunMnr3aktHMnbulqk+cO7fN01hrDCn67rs5WLnSZrDMNHcr81mzVmPp0i0qsYfZRu/zjRsPusQnM582E3PUqvWKWVGqX506fREvHs+nbR8U9MweOLClclrT2unTt/HXXyeQNGk8NGhgzcBbehgf6iz64XkwRD/8Uz983ADTeKRBt26vIkUKa7l+fei3w/BRhgz5Gw8fxsGbb+bxKhUhKwy9994g7N8/OexeT548RfxfQEEzAAAgAElEQVT4NfH06Z+G97fvUKMG01m+ixo1gh2u++ab2bh9+x4GD25jWh6LEuzYMR4ZM9pKEUbEaDJJBisopUuXwkHW1q2HlQeo8xawp4csU6YrRo1yXZkvWbJFOT4tXvy16Xds3364yno1ebLjWXubNkNRtqy1HQPelCEuwcF50K6dLatWp06jkC5dSvTv38zlmX755RAePXqqvONFP9wPmejHi6kf8+cfRfXq2ZE4cVzT+hzdHX3cADMxfjqkS5deeQEXKGArxB5I7YcftqtsUWvWrMHq1YNRooT1xAsMHRo+fB7+/NMxdMibzE6sODRmTFeULh2e4pK8J0xYjN27j2PChG6m8dvq9/6ORIkcP568MZp0auIKP0ECRy9gJvrg+fThwz+afq58+VpjwQLXlTnjdz///AesXz/ctKwePSaqD4xPPmngcE3r1rac1T/+6Ji5y0hwjRq90L17fbzxRinVlQlIzpy5rD4Y9JrmnCX64Z6s6MeLqx9G+hbTf/cDAwwUL14Ohw5dQ9mymVCxoudwnJgGavb+d+48wvz5/2LTpj04eHAH0qZNgbRpk2PcOPPnj9q93G2D2mrefoqiRc0ncsidu4UqKuC81fvLL3/jjz82mg5revz4CRInro1Hj5a5IKHRZCjQoUPmjObDh4+RPPnbumUHz5+/huBg1uI1X94wY8ZGKg2l88rcm1rF7kKX6E3OEopDh1qrocxte55nFyjwsuK2YMFGVW3JOZmJPVSG44h+uNc80Y8XWz/M/ibHRD+/MMD9+jXH6tWnlANKoUJpPSakiAmIVu95/PhNrFp1CmnSJMSQIWPUti7L4rVrNwy7d0+0Kg6vv/4ZEiaMh4ULBzpcy9UUY22dt5M93YApLA8fnoo0aWxODVqzWrD+6tVbyJ//A7UCdm5WjSZzWxcs+IEqO+jc9CobGQFMlKgWrl6di0SJbKUItcaVJksJ2qfhNJLFD4kWLaqjbl1bHmiteVvC0bm8IncdGAO9Z4/neSH64X6kRD8cK38ZzelA1A+jd46pv/uNASagPXsuY926M8iSJZllL+GYAux8X9Z/Xb/+rPJirVYtsyp88ODBEpXiMWnSOjh5cmaYx6vZZ2Yh+Xz5srpkieIPN8N2rGScCgqqoVatzoUAWBGJ8bMbN4409VgMoeF58rFjrvV179x5gAwZGjiUA/Qk1CarF44d+0m3m5UqRo8ePUHSpLXx8KHryjw09B5YUerWrT9MvSM7Var0Cb76qoVLMYhFizZh0qSllko4Xr58E4UKtXH40GCZxJdfbopbt4yTeoh+6A+b6If5Kl+BrB+mlToaO/qVASYXxgEuWxaC5MlZMcbxnDIauXl1K8b3bt58QcVxvvlmDixbthXff/8bVq0aouSxjF2nTnVQp05ZS/IbNhyokl00aFDJ4TqGFLG0HsNhzLRbt+6qikp6GZwOHTqNd94ZoAo8mGk7d/6Ltm2HKScsvUajSSNopuLPzp3HQKcm5+pF/2/vKqCzOLroKxoIFtwhEFrcoRQnSCHFAgR3b7ECRUoprqU4tLi7uxUJ7q7BgoUgwS0QCP+58/1fPluZDSH65hwOLd/Y3t23b2fmvXvN/SZP7ikcffLkiXWnprWaRmOjnNeQe1u06HfKn982LxfiGMgrPnhQ7oMFY5844fN//WTb1DFc37Vr86U+zNg+HB8Btg+2D90XQwRViHIOGDh9/BhMy5dfoVixvqFGjXJFEHTGhl2//hpdvfpMMBnhLBulXr0hhBWOWZUHpAspUyal5cv7G+rctAprTuXKWULx0cHYsasI271jx3aQ6k+N1cn04WPsrHXPnjM0ZMgi2rPnb8WxsfK/cWM+ubjoO01v77M0ePBC1b5AeuHtPZayZtUnvbh+/T5BJAIOTalgXlhpyzhztFcTPA9NcBjSs5AKtWaNbU5zoUIdadasng450Go3le3DFhm2D7YPqRdgBFSKkg7YjBPo6N6+DaKaNXNQ8uSRN00JwVb+/q/J3T0L5cxpScnBirJhwwohVI2QsFu37qBhB4yzVry07XmaTeeQZ6R5ktV0coE3OF1TpapHb95sknpMETwElipEGysVI05zw4bDhECa9ettVZXM/ZpWoX0pf/5sunM7efIaIXVIjaDE1bUZ7d49hlxd0+r2hQr2Z7bmRo8fP6fcudsqnoGrdQyJxIcPnzkoPnl6DhIc33XqlJaaE9uHLUxsH2wfhgwnHCtHaQcMnJDrdefOC8qd25kqV84djtDJDQWNUnA6V6+enVKlSmjTCOkwq1cPoDx5TML0YK9CHqjaVqvaiClS1KGrV+c5bFEapaPcvfs0Id/XvCVuP178+NXo1asNFC+efl7d/Pn/EfqbP19ZJMGI01y4UJkA3zw/6BcjkE2Gp3r37jM0fPhi1WvEahO0lgUL6keOBwZ+EExVgYFbHG4NKC3jxatKnz7tkHtQiAgpTUmTJhKUm9bl11//FUFx/fvb/rtMx2wfRGwfbB8ythIRdaK8A+7bdxadOhVARYoUJS+vfFS4sP42ZHgBvXTpZUHS0LBhToezzg8fggjRhtDYhdINCs5gsaUJJydbgoI+UcKEP4l+7AsCp6A8dPjwJKnu9ITkU6f2EmQf9mQYSp1PnryOrl3zU81fNaK9O3XqBrp8+bbIT1YqHh5/iAA0D4/iute5du1BguITlJ2USvnyPWnQoOY2zFNqnZq25X+h+/eXK1Yxup1tr2hl7nTkyGWEFbURjmpzW7YPtg+2D93XQoRViPIOGFuZa9cOon/+OUQZMrhShQpZdaX7vjbayPFds+YaOTnFpvr1lakCkV7SvPloOnduhs10wB517NgUIdcnU5BrCvIMPz/HPFijurSzZm2lo0cvO7A6mefx7bctafNmRzpIpXkiAhtn9GoiCZBL7NSpJnl4fK97mQMHzidEZ44c2UaxLugzoZKE7Xy9gm35vXvPqs4LUoCtW8tpAoM3un79YXTx4izFYdVyqtXmiHSZ3r3rU+XKtuIVy5Z5i6OJZcuMSUtiHLYPtg+2D723QsT9HqUd8Pz5O8i01TmGpkxZT6dOPaHs2XNRoUKpycNDfwvxa8Du5/eKtm71JRcXJ6pbV10kGlzIONu0f6mWK9dDrMDsVX/U5opzW5BBnD49zaHK06cvCRyxT56skbrUMWNWEFJhxoxpr1gfjn7q1C5UrJh+9Dm4o0Es0qtXfcW+QJ2JaO9GjfSd5u+/z6akSZ2pb9+Gin3Z0zdqXSzkC7WUmNR0h5X6BHMW5rZ/vzJzlhrlpdr81Lbl9+8/T/36zVEdR60/tg8itg9HelO2D6nXYbhUitIOGLJyIKBAms3nz58pUaKatGnTROGI3dzCXy0GbEQg2MiQITF5emor1dSpM1hEQOPjwbog3QYKOmYuYL2nYPv2EwTWpe3bRylWRVrNhw/bpNJ9cNaIVavaVqdphdaAKlcurDctkU6Dc9SOHasr1u3QYQIVLpxDCBbolc6dp1CuXJmoU6dailV/+20GpU3rIqQP9cpPP/WnuHFjqwaHde06ldzcMlDXrrX1uhIfUNg1UGOpMrL1h8GwxX/+/AxKk8bFZuwbN/ypSpU+QhXJSGH7IGL7QGwB24cRuwnPulHaAefL104E+eBFjoKtFijvNGpUnXbuvEXp0yciT0/1VWhYAg2ptL1771KOHC5SMnFYAdaoUYIaN3a3mQa2pePHj6u6DWw/Z1OA0glauFBZ3D516np04cIsqXNbEP/nzZtV5CIrFS+vIUIlqV69srrQNWkykn766XuH6zM37N17hqDfVFshWw+gtyrFvJDvvHSp/hatibs5BfXsWU/xGho0GEYQspCRN8QKE+lW8+YpB5qpnekqDWwK2qqmKJ6hFeyldSPYPojYPojYPnRfVxFWIco6YGyvgiHIOmDpr79W0PnzN4UzQtrPpk03KXny+FS3rv6W6ZfcAW/vu4LdqkiRNIJgQ6ZgOxcrd3ut3EWLdgmCDllJPL1cX7UUDKU56jlNNSF7pb705PiaNh0lVtsLFvTRhQu7Bc2aVSRPT+U0nAkT1tDt2w8d0neUOtbbrgYxClKB1LbhrfscP3413bnzSHXcbt3+oWzZ0lK3bnV0r1HrLB+NU6WqS5cuzRHb+jKF7cOEEtsHEduHjMVETJ0o64AhXI4XoLUOLMgPPDz60c2bCwWaCIZavfoqJUgQRzUY6kthByvXyZMPqUyZjIaCvxAhi9Qhe87lvXvP0YAB82jv3nFSU+vR41+KHTu2qsNAtPGIEa2pTJl8uv0hMAqrX6xclYqa8o9SXUQTDx7sSNForjtx4hry9X1AEyb8ojsvva1v5Agj4htkFXqlUaPhVKuWesAW6CPBSDVjRne9rggMSxCdgOaxUqlatR85OcVV3e62bgPmMHzgqKWgGRXWYPswocv2QSKHnu1D15wjpEKUdcDVq/cXKT4QabcuGTI0pAMHJtgQKSxZckmstho2DFvWLDO7VfnymahYsXTSNxB0iDlztlIMjrp5058qVeod8hGh12mbNmOpZEl13VlI9YEL2l4sQKlf5NOOHt2OSpXKozhs06YjxVav2pardaPChX8WIvWFCinLK0Lh5+DBiw5C9koDlyjRlSZM+JlKlFC+fytW7CWkUMkwiOlFXy9f7k1IVZKJOMZ5MVSjunRRPi+eMmUd+fjck6IChcNE6tbWrSMUsceHZefOtaVSrdAB24cJRrYPIrYPvbdoxP0eZR0wVh9gBrJPPcG/16xZkpo2rWiD6vLllykoKFg44ThxYn0x4iNH7qJXr4LJyeklDRhQ11B/R45cpm7dpiqKyGNFZc4Plum0Vq0B1KZNNVX+aL0XkPUYefO2o+XL/wghBrEff9KktYSAoIkT9VetSMHZunUkubmZaDfty8qVe2nlyn20YsWfupeZJ09bUS9PHpNEn33Blv2kSerOy7p+2bLdafhw9R0BI6pPOK+vVKkwNW9eWXFeixfvIjhWmeOEuXO3075951TTo8CrjeC8du08dPFCBbYPE0xsHySOtNg+pMwm3CtFWQcMZ4EXW4ECtmeueFGhzJzZwwFMMysVIpSTJQs9dWWnTospVixnSpjwJc2bt1FE+mK7VbbgnHfLlqO0ZEk/xSbp0zek48enUIYMKXW7LFmyG/39dwexClYqffrMpIQJnWjgwGa6fZl4jSdTxozK4xqR2EuTBhG96qQdEElHSpDais96spkzN6EDB8ZT5sypFa8B6UB9+84WdfRKwYIdROCemkaySURhJh08OEGvK92XO158WNVCX1mvIAAuODiYpk37VbEqVu4IxlJjKbNvxPZhQoTtg4jtQ8/6Iu73KOmAkXIUJ05VIeMXN24cG/TwsEE27+jRyYqorllzlZ48eUceHtlEupDRsnq1D3l7X6J06T5Sv35eBJIIjCn7YsR4ONNEpPOmTcMUh0f+KFaZaluu1o30yDHAL/zs2SuxtaxXIIfo77+cEiVKoFh17doDIqpUjUXKulGCBD/R06drRZqYUsH2Mz4OcFygV1xcPMWWvItLIsWqZ8/eFKQmepq5aJwtWzMhfpEtm/KRwYULtwjnxPh40CvI2R46tCWVLZtfsSp2OpDadeSIPhMZGMvw4dOjh3J09vTpmwiqUNOnKzto6wmwfVjQYPuAjGv0t49p0zaJnG8Z+9Cz6/D8PUo64EuXbhMiY69cmeOA1fv3QYSXPzRtcV6pVMCPC9m2KlVcRdqQbIH4w4IFG+ibb97Qxo2WwBtI+EF0QO28075/OAt390KqOr1QSUK6DyQG9Yqec5o5cwsdO3ZFN60JqTfATYnS0jyHXbtO08iRS0PUm9Tmhm10Z+ca4h6olXPnbhLSdM6etWUCU6pv/thSu59Gzs0hKHH58myhOqVUENWMs/A7d5boQU+mwKg+Drsw5oZgIkM0uI/PXN2+mjUbTVWqFBGiC0rFlHO8hTZsGKrbF9uHBSK2D6KYYB/r1x8SwWYy9qFrQOFYIUo64FWrINu2S1BQKpWiRTvR5Mmd6Icf1MUZ1q27Rr6+L8jdPTMVKKC8tWnd97Jll+nTp880bNjfNGxYK6pbt0zIzxCexwtd5qwPjfCCHzGiDZUtqxyZ3L37v5Q2bXLq06eB5qNgcnTVBdGGWkFwEli39PJaAwIQGNaaAgJWq/Z1/LgPYav0+PGpmvN68uQlffddK82+EAEN+UVzxLpah2/fvhcpOFoqTAhqy527jZTyUPz4HvTq1XpVQQktTWT7OeLDa9++cZQlizL/uJF5QQv611/rUNWqxRShAPY//zyJTpzQxh6N2T5MELJ9mHAw8hxGZfuQeTeFo2+VGipKOmBs4SZOnEB1KxRycwkSxNdNcUEUs4/PU5E+9P33ysFCQHHx4ksUO/Y3dObMQTp+/Crt2vWXDbg4NwRbk6yKkYnvearqWeuQIQvpxYu3ujq+emIAmCSIIoYOXezAuGX/dEAnF04AWrhqRXZFZ9IV7kW+vqZ0MKUCh58rV2t6/Fjd4aMdcnKx0nzwYIVqX9j1SJq0lqIqkXUjGUILbN+CPSw4+D9dA4IS0u3biwVNplL59OkT4YX28eN23b6KFPlFbJ8VLapMHKOXJ2w9ANuHCQ22DxMOMcE+7t0LoO+/V+bE1zO+y5fvOEi56rUJq9+jpAMGM1KFCgWoZcsfFXGADu3OnaeFRqxe2bbNl06c8KcyZTI55PFCa3jlSh9KmDAOeXnlFCtX5Mj+/nsjh25TpqxLZ87gHE9bROH163eCcvDtW3VdXaxYN248QkuXKgdpmQc3beNqn31C9KFlyzFiblrl5MmrBHpINZ1ctH3w4BkhiEnLGaKezLzwUkiSpBa9f+8o5Wc9T3wYVKv2O127pv5hgPomqcSNFC+ebUyAdV9QFEJE9aNHqzSxgDO/e3cpJUliKx9p3QgpcHHi/EjBwdpyg3pO2tyn3mraNF4VIW9oVs9Suwi2DxMyMs8h24flKYra9hH8f3vU/3BWspvBgxdQ1qxpqUWLKnouI0x/j5IOGI4Qyjhq5BI4A0P+K4guZAqYrPbvv0vff59OnAujPH78ljZsuC6ipSGqALEH5K6qrXIRuIM0ke7dtVOS8FJo3HikkPVTK97eZ2nQoAXk7T1Wc/o4kx0xYqnDity6Ec40QcaBlZpWkenr3bv3lCJFXc2PB4whG3Xp5ORBL16sFwFpasVEpj+WTp/+V3P++ADCWWuKFElU6924cZ9wXHD9ujancqZMjenw4YmaH1MIbMuevbkINNMqrq7NxO6Dq2tazXqQlAwIWEMJE8ZXrYedE3wgpU+fQrMvtg8TPDLPNNuH5VGKKfahZjxwwoMGLRRkRMhsyZfP5Au+ZomSDjht2vrCEWq9iCDCffHibEHSr1XAPAW6uoCAz+Tu7k5BQc+oU6eKQtEoVaqEVKeOaUvQ3f03ypYtPc2a5ZjehN///HOe2PIC+YRWgazcnDnbVQn80RbkDTVq9Nf9gJCRqXv16h3hxa2nMbxmzQFxrq53Vgy+4tevtVeasuk3ONu9fHmOakAUsNi37zz17z9XnLVqO7qmtGfP3+IrVq2cOXOdWrVSVo6ybqOXd4y6smfY2FqeObN7CF+50txevXpLSD3Tu0d629Tmvtk+TEiwfVieNlfXmGEfM2b8SkWKhJ7/3+yEgRyOg37+uQa1bl31q/ngCHPAuFC9gpUgSvnyBUKqYusSDrNfP8dtYOv+kGsL2bzvvsuoOcyCBTuFUlCTJu50/vxjypGjoGDNihfvAxE9Em03bz5KDx8+FzqxagXbswh4gsatVsHW+MePH1WDbdD2w4cg+vtv/Ws8dsyHcJaqJ0SPM2DghetUK1hp3rnzmGrV+kFz/uDb7ty5luZKDTq5ly7dJS8vS6CaUqcTJqylFi0qq6YXoc21a36E68T90Sr//rtRELPYKwlZtwFf9O7dZ6lVK+1tptmzt4mI5EyZ1I8THjx4SuvWHaaOHbXVnPB8lS6dRzXtCfPDahr1unXz1LzGJUv2UJEiOTSf6fCxj1gUL957tg+Fu8X2YQIlouyjaNEc9O232u98Gb/j7X3OplqHDtWpfXsPzQ9pvX6Vfo9yDtjf/ykh5FxN5s58kYsX7xaOVEtvduXK/RQY+N4q9SMxPXnyDSVMmIhu3rxKuXI5E85GwWYE4fhixbS/rEaNWk5dutQiZ2d1ko9Nm44KZaLixbUFIkaOXEbdu9chJyflPFpcJ64xKOgTtWypzMRkxgICA8BLLb8X9Q4fvkwvX76hH38sqvkcgTyjefNK5OKinkMNXmMERUDvV9tpbqI6dUppOk3k5YLju149bWcu4zQRRHbixFVVhSbzXPHxhhxsNRYv1EOgGYwUNJ9aBWxfuXNnUWXxQltgBQaudu2qafaFuAAoOeElo1aM2UcsatSovGpfbB8WaNg+LFhEZvvArig+Ur+kYOEX7R2wDEDmVfLAgc1DqoPXFH9WrRqg2QXOfyBqcPDgRMV6b94EEs76VqzoL+gEjxy5L+QEc+VKQQkSfBByhgcOYOXrS02bVqJBgyxzUBu4WrV+YstCy/EgQhW6tXqODipGq1cPEC9vtWKSD3SlX36poYkFUnRWrRpIuXNnVq1Xp84g+vDhoyo5iLmhHscz6o0bt5r8/B7T2LEdNeelxz2NxqY8Zh+xjatVTGk8dalqVfUPiKVL99DGjYdVGcjM/UOSEGlm9euXUx0SRwmQI1QTYjA3NOkeuxG+oNXKpk1HCEQCasQs5na4RrBl7dgxWrUvI/ZhIpFRJkKJ/PbRWhyXsH2wfRixDz2/E2O2oPWAwO9KDhgvR0S6qunfmvs1E0sgSAYpS/bF03OQiCZds2YgeXvfof377zkEYa1ff51cXExBWDIFoulJkjhrfhxkzdpUBOWoMTGZx0GOLKKt8XGgVkDY0bChvj6vjKMzCdGnp65dtbdB9VSOMNeKFXvTN9+QLmEHPliw7aqW+2p25vfuPaZx47SduZfXUOEwtchLpk/fTKdPX1OlezTjDDpTyES2bavOuyxLywmGK5NalToTmR4PtHleMqQqkdk+8PGJlC2tj2e2D4u1s32YsAhL+9B6j3MQlh06Sg4Ykm3Yvm3fXvvsDV1BVQhRyUryeunSNaDt20fS/fvfaKQhfaRVq64IOUOkIekVbFVPmLBadYWCKGKkpbx/r84QZR5DRswdVIhDhrSkcuWUqRDNfYGNCXjVqFFC9RL0hAXMDWvWHEBt26qLP6CeHq2iuS8IBsBhenmprzTxURM3blzavFmZttPcV+vWf1Pp0nk1AyZktX5BZYqtrJ49lWkhMSY0Vm/deihUmrTKmDEr6NGj55r6wsOHLxZ533/9pU0XqqeYhHlEdvuwlxC1xo7tw/ZJYvsw4RGW9qFmq5yGpICMkgN2d+8lAoq0VobmrkBgjxQXe+5iCM+/e/eBWrRoLIg4ypbNRCVK6BNx6MkZgnEGKkDPn69TvM+mFKQRdOHCLD1fTp06TRZUmlrKQ9imxgo+Vy71rWUMhLzQihULqar2oI6MY0U9fBhg+xzb8moFTgBnqHDUWgVKTZA+1IoyNGkQaztDjNGt2z9iV0ErkAn3HeQYy5b115wXtnqxy6JFa4dVPmIMrPWolTrF2TSIWrSi43v3nilyjvv3b6I5Lzw/TZuOonPn1Ok72T4sELJ9WLAIW/voR/HixY6S9qFkYEzEofLaUXLAsltU6BLRuNjGsef1RZpJ+/YtKTjYyRAVJcgQGjdWp7fEmKBghMNXks5DlPSiRTt1zw3NKyykumg5YOS+Xrkyl1KmVM99RV8QBMiaNY2gOlQrZcv2EBSbavSY5nb4MMC5m1a0d/36w0TQlNYZqnlerq5pqFs39Xm1bz9epAPo7Xi0bQslpM+qaWKm8f4R+bha46HexIlrRJrRhAnqsosymKIvnBVjuxpc4WqlVasxQtChVSv1KHu0BcUnxAWePFmj2hfbhwUatg8LFmwfmt+2EfZjhEVBy1yxvQNGkBAIC2So/cz9Fy/emX7/vSF5epYW/9SlyxQKDk5JuXN/GyoxhsDAj1S/fk5yclJmXIJofaVKRRSjY7H6RVTznDm/6V4+gmkQQbtypbJeLs64QWQhgwXE2bGi01Ixyp+/veCy1ks+79dvtthVsA6Ms78YMFfByWmd7aINtr3xUaPFWNao0QiRGmWv+2w/JtI/kJKltY0rs02NfmXOnMAuhvQ4vShomTxm3B9EqVevrn5EYL5ecH+DyUsp0p7tw/JUsH3YWgjbh+4r16aCj89dkf2iR6xkrFfH2lHKASMdpWbNP3UJKqwvE9G9IPTftm0kwSjbtl1Ebm5ZqVWrwqGUI7xKz58HUq1abpQypSNVISKT8SJUIuzA9m3FioV1X9qYv4lNapZqlCrSTRCRDPlAvQIWL2A3ZUpn1aqZMzcWEeNaua9oDDWkly/fCiYytVKqVDdx5lmyZB7NqeF8FNv2Wk4TzgmR5Urn+NadI4r47Nkb9O+/3VTHNAWtVdBNaQIpCXYqtD5YPD0HCtq62rVLaV4jdmGwI3Dxovqxg1H5SURLK+U6sn1YbgXbh+1jyfah95a0/I6dJhxX4Xjszz+byjcMRc0o5YBlglCUMICjglTgu3fOlDlzZurb111QTIa2QFP40aO3VLWqK2XNaitrBw1YOGElykqICsyd+5tUMveNG/5UuXJvVbUgI3J+4JZG/vGSJb+rXjK0gO/fX0aJE6vzH6MxCC/On/elf/7pqtpXvnztRKqP3moaGrenT9+gadPUnaZJc1d/axzXCMIULUWqKlX6ihQwkGxoFROF4RJNjecKFX6jgQOb2ZDEKPVpcgQdyd9fXUwClJZILcqeXVmj2LpfjIuXgrt7QYfh2D4skLB92D4ebB9yb3sEAnbvPo3wbkJB+uD48R2FuM/XKFHKAWMlhwPzqVO7GMJi3LhVdP9+HIoXL1fIdR0AACAASURBVB4NGVKV4sRRZ4SS7RhyhnfuvKRKlbJQ7twpbZpBAefJk9U2xBefPgVT3LhVhfhA3LjqggHmjhAk5uJSW1XhZ+fOUzRq1DLdVB/0t23bCRGdjV0ApSKjBWxuJ2PIJmGB8ZQli7bMo0xfhQr9THPm9NTVWgZJxcyZmzUDQ0qU6CqilhEgplVA1tGxo7YwRaFCHWnu3F5UsGB2zb7AapYoUU1NbeQkSWrSvXvLNMUfzIMgCAtBcEq6wWwfllvB9mH7WLJ9yL7ZTbEWvAJWyAPu3HkyJUzopJuuYQ/1kiWXRMSqXhSz/C0y1YSc4dWrz6h8+UxUrJhl9YJVG1Yp1pHaUF3BFvT58+oiDPbjm4JIlLmSly41KSZhpalXQGQB7I4dm6JY1SQNKKeni5X09OkbaeNG9bQgPRF08yRAQIHc3I0b1UXm3dxaiHSx7NnVo9TRHzi9QSyhJWCB4DucqWuRN6Av0F96ePTTVGCS4dY1XydUn+7dU1ZXwhd38uR16N27zXq3UfyOoDR8MCnFEbB9WCBk+7B9nNg+pMxLVGIH/H+s7IOwkFbUsWMNzXxWa5hfv/5Aq1dfFXm8CJz6GmXr1pt08uRDKlMmY4icIQKHIO21c6dFN3jhwp0EkQIZh2meZ758CIzqS/nzZ3OYOighb97014ySNjcyqZyoa/3KOBxzX/v3n6c//tAWR4gd+0ex4tPinpZ1mmnSeImPFtB3apVTp65Tu3Zj6eRJddWkTJka0aFDk3TPuZG3mzdvO3r0aKXqkLIfGegAznr37r8VFZGgxgOiFPtIfbWBcQSAs+5p0351qML2YYGE7cP28WD7kH/7swNWccBIwUBuZs6cmXTRvH//NW3efJOSJ49Pdetq8y7rdqZTAXKGBw7coyJF0lC1atkEr+/o0ctsVmNgKMLKRU9tyHooSOchCk8pmhhbkdjW1tMMRn8m6bwW9PSpcvrK8eM+4tz6+PGpulDoaazKqi9hIAhAIBdYTeIRdRD1jrQbvTOY69f9RMqZlm4wdH7h6MDGpFVktIq/+aay0ALW0+bFOFAxmjGjuyJH7cmT16h9+3GaHw7Wc8VxAo5UduwY5XAJbB8WSNg+bB8Ptg/dV1tIBXbACg4YzgYC6Ei70VtZgVwDXM7p0yciT085Gkn526Nc8/hxf8ElnSOHC3l4uJKzcw0KCFglqClRkOYza1ZPXREG696RHwrNYyWiCsjqIWdXL3fU3F+sWBBz367oMP777yQhTUGPVAJ9QVGoXLmedOvWIkUgIMlYrFgn8vNbpgvp9ev3CaQX16/PV6wLoQk44KCgbbp9PXz4TGD88KHyqvXzZ6JYseSdppbjf/78tVjVPnumTLhiP1mwefXqVZ8qV3YM/tq27bhg1VI7n7fvC4ISP/3Un65ds9W6ZvuwRYrtwxaPmG4fui8QqwrsgBUcsGyKxYkTD4QjzJ49GdWu/WWqGEZuGupevvyEdu26LdKbZs6cK5inkPZy9+5jkTL0+PEqQ13izDgwMEgxF9gkPqCfa2seUEuw3pRvDJEL5Zxj60mbnE8zevZMWYj+ypU7BJ5t6PzqFWz1ImJazWk+ffpKMItpEU+Yx8BZKjSg375VPkuF0hPEN168WK83LfE7NHXPnJlGadMmd6gPJSREI/v6Kn+E2Ddo2HA41a5dUjGXGUcT27ef0MyFtu4vKOgjJUjgmAvP9mGLOtuHLR4x3T6kjN6q0tChi2jAgPki4BGZFSlSaJMdGe3fXD/KREEj4GjatI20efNw1WuFqMLBg35UqFBq8vDQjk4NLWB67fz8XhHOhdet20px4ryldeuG0O+/zxbntcuXa1Mg2vdtOu+7qZimg5SmBQv6UIECjufDSnPE9iSwy5Ejg8PPIPnHNjS2SfUKiDOwE4HtV6Vy7NgV6tx5imrAl3UbRHonT+6pGoCkt9q2Hz9evKr05s0mxShzCDogChrBUDIFjGYbNgyh775zPO5AQB2IOOCgZQrYw8CM9ssvjlrR4EbGOfD48dqc0tbjIMp8795xgt3MXNg+bO8E24fjkxmT7UPGTiOiTpRxwCD4B4/vxImdFHHatOk6nTv3mEqVsgRDRQSgGBPBXytXXqYtWw7T0KEe4mUNPeEBA4wldSNKGE5Y6aMjdep6glNaLzjJjEGJEl0EdlD5sS8yhBjWbXCWeveuclSvkfQP9BkvXjV682ajotO8cMGXENAmGzmOFTC2ZpMnd/xavXTpNoGI49Kl2VKPBRjUQFxSvLgjXtALHTRogWbEtfUgYEDDubLS+T/OwFG0uKLtJwxFKuQgV6hgyQVm+7BFie3D8TGPyfYhZfQRUCnKOGC8qOA8lDiBkZPr6/ucypXLTIULW1YFEYCnzZD9+m2mXbsOkLPzRyFBaLRg9YttaHvyfTBtJUpUnT580D8bNY/p4fEHdelSi6pVK+4wDazQEEykxZRl3QhbuYcOKbNmmVikdgmRCJmitTV+6NAlghgDxpIpWqlBIEgBF/SRI5NluiJI5/XurXxuu27dIZo3b7smv7P1IJMmrSWcd0+a5PjxKEuPad0fzjfLlLFVfmL7sCDE9qH8iMdk+5Ay+gioFGUccNGiv9DUqV0dVnBmVqrKlbOKc9/IVubMOU2BgcHk5ZWLUqXSZpmynzvOQMGSZH/eiq1ZiCfcvr1Y+nIRFVqtWjFq0qSiQxsZ0XjrRkjRWb78D8qTJ6tDX7I6ueaGOE/es2cMZc2a1qEvnI1ii1Y2QAlBWIsW/U7587s69LVjx0mCHKFS9LASiFq0lfPn76A9e87SvHm9pPBftsxbiDIsW/aHQ32kDmFrWo9q07ohgrrABb12rUXgge3DghDbh/JjGZPtQ8pQI6BSlHHAYJF69WqDEDMwlxUrrtDbt0FUs2YOSp489NSSXxv3tWuvkb//a3J3z0I5czoG9WiND5YkbPdap84YXc2h/65dp4rz3y5dajsMZ3I25alevbJSUJQq9asQmFfiep40aR0h5UFptafUOc7qFi7so5jrvGrVPlq+HKIU+sFh6Bv5tKNHtxMcrvYFSlRLl+7RFIO3boMVJa6vTZuqDn3JqCVZN9q9+wwNG7ZYcRcEKUrTp/8qFJ9ky4YNh0U8xJYtI0KasH1YUsvYPpSfpJhsH7K2Fd71ooQDrl27NDVpYtHR/fgxmJYtu0KxY39DjRpp0wqGN6Bq45lZs0qXzkg//KDN6mTdB9ibELyVN69ltbl27QFasACyhoOkLw9RoYig3bXLcSvc3f036t9fmV9YaQCt7WwwNYF1TIkoQqkv00uhLZUqldfhZ6gSgfhDRj0KjcFe1aWLp1jp2xeTwtF5wcUtU3CmmjFjKurRo65D9YoVewmt5u3bHXNxlfq+cOEWIRL6wgVHFrSMGRvRkSOTxFiy5e7dRwQBh/v3TUIcOKpg+2D70Ht+Yqp96OESkb9HCQfs6ppO8BlDTAAEG4gyTpo0PtWr93UJNsL6xuzY4UtHjvhTsWJpBWGHTIHjhMi89dnt1Kkb6NKlW2JLXraYFJHu0JQpjjzaRiNGGzUaTrVqlRKrZvvSq9cMERiGvFeZovVSMMJmhLFAdlK3rrIOsdG+INwACUcoD9mXbt2mCmrMrl09ZS6RTMxabYWMoH3ByvXtW+XIba3OkSZ14sRU4bgXLPiP7cMqtoHtQ/nJian2IWWkEVQpSjjgixfviNVu377tRI5v5sxJwj3HN6zuz7Fj/oI1C+fVtWrp5ym3azeOihX7zib4DPJ2QUFBNmeAevNbvtybECCllApldBUGoYJChXJQhw4/OQzbrt14QTbSrp2H3pTE71ovBQQoIThMNkIYWH3/fS5q27aaw9iIRMaqFalbMmXy5HUE0ovJkx0lHBEY9+OPxahpU8fzdLW+QYQCEhnsDpgLpBhz5WpNAQGrZaZkUwcfZghI9PAoTs2b/8X20d7yLLJ9KD9OMc0+OneuJaWxbdj4wrBBlHDAs2dvo7FjQTP4ivLmTUU1a7qFIQTh39WNG88FYUeKFAmobl3tsz+sxJyd49s4Wzgt6NA2alRBevK7d5+m4cOVJfZA7ACaSj26R/NgvXvPpJQpk4ooYfvi5TWU6tcvR15ecufJWi8FrKbTpHEREoIyBdvG0DNWEtFGNHW6dCmoZ896Ml3R4sW7BHc3grrsC7bgYdxwfrLFROwxndKmdQlpYtqaHibSyYyWHDlakp9fAGXIkJL8/QNo7txRbB//B5HtQ/lpikn2gUwBHNVY8/EbtbHwqB/pHTBYpIKDU9J33+UUZ6dly+rzQIcHcF86BnKFEZwVN24sTZWmFSsQhASmKksgUtGinYQeL1aasgUczoiEtk9pevMmkFKn9hK5uLIFUdOfP39WJO4wpe80oMqVC0t1p3XWivNkrP5lV9PgzkYKyp49fzuM3bbtOPrhh1zUpo3j6lhpotDWxbb9li2OxC+ysobW/SpFoMroDivNrUWLv8S2s3UpXLgQjR/fhe2DiNg+lE0vptgHrv7kyasi71+WrU7qZfUVKkVqB4zAkqdP41Lx4oWpQYMCDrq7XwGPcO9y5UofevXqA1Wt6iq4q+0LWJdatBhNZ8/OCPkJSjzgTzZCj2YShv+Z/P1NgTvmYlSNB+1ADnL+vK/4CLAv4IHGv8NxyhStl4LW9rRS3+BURgqKEquUVlqRUl+mSNp/RYCUfQGrGM6Gv/02o8wlijqVKvWmvn0b2khULl68mzZvPipiG2QL2MPy5WtLN2742zTJlCkN+fjMoQQJLFkCsn1G5npsH+oflWwf2k8ubA4f7w0aOMaqRJZnPlI74MGDl9Lr1870xx9VKFmyyJtm9KU3E0Qit2+/oNKlMwlFJevy9i30Yj0pMHCL+GecG+bM2ZqePDF2bgglJicnD3EOaV2gSISz1tOn5WgV0XbZsj0EMgqlvFZwNyM9Rony0qjThIQiopDBxypTkIO8d+9ZmjvXMT9XyQFq9enjc49q1vyTfHzmOlQz6TTPpZQp5flhcQZdvXoJatzYPaS/ceNWEygyx43rKHN5os7bt4EEmUpQm1qXbNnSCcawhAnjS/cVVSqyfSh/VLJ9aD/B06Ydo2bNCpGzc9xI+6hHcge8QAA3cGDzSAtgWE1s06YbdOrUAypaNB15eNhGSIOsAmcZ2bOnI6zMkNN77NgUw0ND+B1UjdYrZ9M26FLatcuiXazXMQgy4Dy2bx/pUDVVqnp0+fJscUYsU8AoBbFwJacJ+swJE36hEiXkUs1AdjF//n+K6VlYmf/7bzfpfFt86OTO3UZRQENLWUrtmsHCBbIRCGiYCziz4TD/+qudDFQhderUGUpr1+6zaYOAsIUL+xrqJypVZvtw/Khk+1B+gu/ceUU7d/pS4sTxyMvr6+jAh5XtsAMOKyTDoB9IGh465EdZsiS1ifK2TkXCtiU4omV0gO2npCQwgDNmEF7IKCGZ+9MSXEBazbt3m0XEsUzRcpqIEEauc86cmWW6InA0Dx68UPEMGCvzrVtHkJuboxiFUufgHY8f33HHwKSt3JyePlVWg1KbaMuWfxEkEefP7x1SBQFrCFZD0JpsOXLkPh0+7Efr1q2he/f8RDNEfhvZxpYdK7LVY/uwvSNsH45PqNk+smWTyzKJ6GecHXBE3wG78ZHnjHzhBAniUIMGppUfVrzQQMbZprt7LxFJu2RJP8MzB+nFqFFtqXRpC+kFznMRoIXVoWy5ds1PkF5cu2ar4/vq1TtKn76BYCyTLaB0HDJE2Wmir5Mn/6V06eTYw3BeDg1lpe10rMwhxJAqldzKHPNPlqw23bq1mJIls7As3bhxn7D1p6ZhrHbdS5bsJigWWX84ff99Z8EYBgcqUzZuvE5nzz4WeeQ//uhKwBslceIEMs2jRR22D8ttZPuwfaTt7SMqPPDsgCPpXQLNJoKzQF/p7X2Etmw5SitXDhA6tIgyVmJ70rsUT8+B1Lx5FfL0LBVStVmz0YJwQjbXFg0DAl5SzpytHPJXEbFesmQ3unt3id5UQn7HGTRoH0+d+tehjbNzdXr8eLX0uaZJp7cX+foudOgrNIQX2PqHiIarq4WnGrKNEK8wegRw8OBFQlqVtbAEUpPwsSDzgQHO8wcP3lCZMhkpXz551izpGxHFKrJ9ELF9WB7aqGof7IAj8Ytnw4brdPXqU3Jzc6YWLfrRgwcrhNFBdN6aE1v2EpRIMrp0mSKieZU4otX6/fQpmKAt+umTrSYwIqMRbCQrH4j+fX0fEKgdb960dZpIJ0qcuAa9f79V9vLo2bPXlC1bMwfxitev3xGc3evX8qlWGBQ8zdBILlLEQphiVCDCPHkEW4E+0s9vmfgnCKQjmt0cXKd2kc+fBxLOP0FIUqOGGyVJEr2inKVvrkJFto/oZR840753L2bZBzvgL3kDhEPbPXvu0IkTD+jIkSOUK1diOnz4kiKfs8xUkL/78eNHmj3bwodct+5gEZkLCkcjxbQ9u4iSJbOkToG3uV+/ObR//3jprtTOVB8/fk7gwVaib1TrHLnJCJD6/Nk2R/bevQAyGfdS6XmhInKa+/RpYJM6tHSpaSs5NEcA0D7G9nz8+HHpypW7VKvWAMUoa/MkTff9PmXIkIg8PeXFGgxdZBSvzPbhSG/K9hF1Hmp2wFHgXvn6vqAFC07Qnj2HyN09Kw0Y0CxUswa9oo/PXRs+aGwZ//13e0VlI61BlLZn4ZhmzNhMGzcOlZ5fcPBnihPnRwoOtl1NQ1GpWjXHc2a9jl1caovke+sPg4sXb1GDBspiCFr91a8/VChEWQdJmTi1gaEjRaXe3BAItnnzcLHjYJJHXEE7doxWbLZp03U6c+YRFSqUhn76Kbte1zH6d7YP+dvP9iGPVXjUZAccHiiH0RirVvnQkyfvqGTJDKE6B1y7Fmk6O2yE5CHSvXv33zbnnDLTBanHrFk9qHBhy/bswoU7hWOBvKCRgtU0tI2tJRdPnLhK4Jw+ceIfI12RSXR8LGXNasmnxvlrnz4z6cCBCYb6MnFeu1GHDtVD2iH4DKlDq1YNNNQXKiMXuU+fhoIlbObMLXT06BWBoX1ZteoKPXkSSKVKZaS8eVMaHiemNmD70L/zbB/6GIVnDXbA4Yl2GIxlzocsXDgtVa9ubGWk5NSQavPy5XqxLWqkVKzYm/r1a0QVKxYKaYYVNiKkZbWAzQ2zZGlC+/aNoyxZLE4zNPnJ6K9QoY4ip7hgQQs2YJtCtLeSspHWNSN3FwW5yObSqdMkyp07K3XqVNMIXKIugs1++CG3EIuoVWsgBQa+t5E0vHLlKR08eJcSJ44vOMIR+c7FGAJsH9p4RXb7KFkyt6CLjSn2wQ7YmH1HitrYmjx69L4QczAiyfjgwVOC9ODDhyvFdQQEmFi1QqPG4+U1hOrXL28jugC6RzjyxYvlqRUxD8wJq+b8+S0EJFBugiDC6tXGVprly/9GgwY1o/LlC4TcK/QDbmej8xo/fjWBqtOa2jK0Z+aYDFbPCKbCNjQ+YHr18qKqVU3axVu23KDTpx9RgQKpqHr1qC02EtFGwvahfgfYPiL66bQdnx1w5Lof0rMJDg6m1auv0rNngVS8eHoqWDC1VNv48avRy5emQKBz53ypadORDgINMh1BKKFoUcgkWmQHka/s5iavk2sep1y5HjR0aEsqWzZ/yNBz524nBHXNmWMJGJOZV+3aA6lVqx+pVq2SIdX/+WcDXbx4m6ZOddRC1upTiXKzVKlu9Ndf7alUqTwy07Gpg1X9wIHzxVZ4kiS1RLoUWMnAdxwQ8FbcR3sqUsODcAOBANuH8oPA9hG5DIQdcOS6H4Zns3kzVk4PqWDBNFJb0mBx2r59lHCUJkrJVTbboLITwJlq0qSJxDa0uTRqNJxq1ixpSCYRbRENjG2nmjV/COlLS1hBa44tW46hChUKUIsWVUKq/fLLJLHyNOqAwaw1aNAC8vYeG9IX8NuxYxRlz55eFqqQekitSpDAg44cmUzNm4+mRYtGEtidUqRwElHOceLwlrNhUHUasH3YAsT2EdZP2Jf1xw74y/CLFK1xdggKSyen2FSxYhZKk8bC3GQ/Qaw2Bw9uIbZowcPs7X2O5s1z5JnVu7ChQxfRy5dvacyY9iFVlc6F9frB7xCUr1SpEDVvXjmkOgKWIF6vFiWs1i/ObUGc0a2bhXNZS/JQa36IGK9Z0zZVCHnYSI1ydg6dOEj58j2FiEOWLPkoRYp04sPJnvtbBjOuI48A7AP0nfHjs32wfcg/N+FRkx1weKAcTmOsX3+Nrl17RnnypKRq1WwFHcxTaNJkJFWrVpxA3l+//jBKkiShYiSu3pQXLvzv/xHPFgEAaN7inDVfPle95ja/m7auM1DXrrVD/r1z58mUK1dm6tSplqG+wJuNlSYYrMylWbNRVKVKUWrWrJKhvl68eEOZMzemFy/Wi3b2/2+os/9X/uOPpfTkSWzKli0t1a2bn7JnTxaabrhNKBBg+yBi+wjFg/MVm7AD/orgRkTXWAmfPftIBGhhZZUokS1zEmgUX716SwsW9CE4Y0j9Wa88ZeeMdKMxY1bQf/9Z8ljBNnXmzHTBVW2kIN82MDCINmwYEtIMWqd16pQ2rOWJ894LF27ZaBWDu7l79zohAU9G5pYoUQ3BQJYoUQKRQ22/IjbS15YtN8VxQf78qQSrFZfwR4Dtg+0j/J869RHZAUemuxGGcwE36u3bLylPnhRUpYplRYpcXaTlQMs3b952tGhRX5uUHdkpQMChadNRNgFcYKH6+HEbxYpl7CwT6UtXr96jyZMt5Bagp+zXr7FNmpPM3KDstGyZN61aNSCkOnKWZ87sYUMpKdMX6ljrG0M2ccCAebR37zjZ5qLerVsv6OBBP3r//iMVLZqW8ueXC5gzNAhXNoQA2wfbh6EH5itVZgf8lYCNDN3u23eXLl4MoOTJE5C7e2ZKlSqhWMV5ePwhlIFwnhkUtE0EKBktDx8+E8Lwjx6ZUppAHZk7d1tF/Vy9vpcv9yakHS1f3j+kKraz8XFgnZqk1w9+37fvHPXvP0/kFZtLpkyN6eDBCZQ5s3HHV6ZMdxoxojWVKZOPlOapNydzEFCBAql51asHVjj/zvZhApztI5wfPKvh2AFHHPbhNjLOvnx8ngr2LJwNQ5oPurR//jmPTp40xjRlPenYsavQhw/bBGEE0nywlXzx4izD17V79xkaNmyRYOQyF0itgQUrffoUhvoDTSRSLa5cmRPSzsnJg549W0cJEhgXMsA1QbPXy6scTZy4hm7efEATJ1qIOdQmh1zUM2ceio8brHpxLs8lciLA9sH2EVFPJjvgiEI+nMc9deqhOBtGZPHatRspVqz3Io1o7lxjebbW006fviEdPz6FMmRISaaUnYXk7W1xorKXiDPbhg2H0YULFucNtaU3bzZR3LhxZLsR9Z4+fUVubi3o6dM14v+/NHDKOrcZKRxOTnFp2rRfVef04UOwINXABw/OetWC4QxdFFf+6giwfZgCDY0Wtg+jiNnWZwf8ZfhFudbbtt2kI0fu0blzZ6lOnXzUtGn5UF+DNR/0ihV7CeevK1b8abi/R4+eU968FuWj589fE8Qenj1ba7gvNIDqEKQHoXN8/fp9qlq1L12/viBUfbVtO1YEiGE7/Mcf+4r0Jg+P4op9bd/uS5cvP6GMGRNTuXKZxJY/l6iFANuHsfvF9mEML/va7IC/DL8o2frp00Dy9r5DN248p3z5UlLVqsopS3oXB7Ui6AjDIZlUgu7YKC3ptbf+PVasyvTx4w6xQgefNM6pr12bZ6SLkLoZMzYSZBcZM6YU8o3IAz58eFKo+vrvv5M0cuRSsT2OfnGWbM1ZjU5BCwrHC2Wn3LlTUokSxkk6QjU5bvRVEGD7kIeV7UMeK6Wa7IC/DL8o3RpnlBcuPKbXrz9SjhzJqGLFrIaup1WrMYI+EtSPP/3Un4KCggwTZ5gHTJPGS0RUp0njIpxmz57T6dChiYbmY65sWpn3pMKF3WjDhsM0a9YW2rBBXiLRelAEl333XSu6dm0+ubk1F2fJ5oKc61OnHpC//xvKnds22jxUE+dGkQoBtg/928H2oY+RVg12wF+GX7RovXv3bbpx4xnFjRubsmd3oTJlMkpdF8gyXr8OFExaXl5DqW7dMtSwYei2tPPlaydE7kHiYXKaW23ygqUm9P9KIBv49VdT3u/s2Vvp0KFLNHt2TyNd2NTNmrUpjRzZmqZM2SBWwH5+r+joUX+6cuUJIbq5WrXsZDDzKtRz4YbhjwDbhzbmbB+hfybZAYceu2jXcufOW3T16jNKlCiuYGiCHq1WmTNnGyE3FhHVSBsCuYe1DKARgKzzftEvNHxD6zTBs1ypUmFBMALiEQRyTZjws5Hp2NRFVHVg4Adyc3OlSpUqiGA2UEiWLp1BEJ5wiRkIsH0o32e2j9A//+yAQ49dtG2JF42PzzNydo5Lrq5JRUCRUoG+cLt24+j06WkElaXnz5HqEz9UuFgLOfTtO4s+fyYaPbptqPr67bfplDx5EiEU0aHDBPFR8PPPNULVFxoNHLiSbt9+Q66uOYTqVPHi6ShdukSh7o8bRm0E2D5s7x/bR+ifZ3bAoccu2rc0bb09p8+fP4utaQg9WJf374MEmQdIPbDte/PmwlBj0q3bVKEw1LWrJ0H0HjzQnTtbuKGNdDxs2BK6fz9A0FFWqPAb/flnE3J3L2SkC1H32LH7dPPmS7p9+4XI44XjTZ2aI5sNAxlNG7B9sH186aPNDvhLEYwB7ffvv0d37rwQwUY5c6agXLlShIgIIH2oQ4fqtHXrMdqyZUSo0cAKGKteUGRWqdKHevSAWH3RUPUH3V2oNUFGMEOGhnT0KCKiU0n19fFjMO3de5d8fZ/T+/fB9O23yahs2UwUP76xfGSpwbhStEAg5trHJ/r2Wxe2jy94itkBfwF4Ma0pyCXMf9KkSUhZsiSlKVPm0fXr4OsLbgAABVlJREFUfkLecPz40J+zrl9/iGbO3EKbNg0jV9emtHPnGMqePV2oIH7wAKxf7en69fmUKVMjevlyg24/J048oLt3X5GPzxPKnDmJ+FO6tFwwmm7nXCFGIGBrH86UJUsSto8YcedDf5HsgEOPXYxuCR7dO3de0s2bz+jRIz8qU+ZbatDA+DavGUQ48SpV+ort7CRJatGHD1u/CF+kNc2d20uIJ4DSUqlcuBAgrsHX9wWBDhuBZ7lypaTMmRN/0djcmBFg++BnQAYBdsAyKHEdVQT8/V8LEgo4sgcPEKiUjDJkSEQ5crhQmjTOhpDDefKuXWOoTZuxoeKUth7M3b0XFS/+Hd2580ikN6Fgixsr3QcPXgulKJxtY77p0yeiwoXTGJorV2YEZBBg+5BBKebWYQccc+99mF/5w4dv6OrVp+Tn90YELiVLFl84NwQuZcqURPy3VilWrJPIJT5y5DKtWzf4i+YHbuldu85Sx44NqWzZIuLjAB8JadM6i7ngb3A1c2EEwgsBto/wQjrqjMMOOOrcqyg303PnHlNAwDux4rx//zXFiRNLOGPkzrq4OFGyZE6UOnUC8TdKvXqD6fz5W1Sz5g80Zkx76esNCgoW5BjPnwfS8+fv6cmTQHr8+C09evSGMmRILJwtxnVzcxHjcmEEIgMCbB+R4S5E7BzYAUcs/jFqdAjTg2fX9OedcJj4b0j2JU4cj96+fUOPHz+lAgVcKXnyRBQ3bizBDY0CnuVPn4IJzhbC9u/efaI3b4Lo9esP4m+stuFckyd3+v/fCYTDjR3buNZxjLopfLGRBgG2j0hzK8JtIuyAww1qHkgNAThhONF37z5SYOBH4WCDgkwOF44XBUFScKZx4sSm+PFjibQgJ6c45Owch1KnNnbWzHeCEYhKCLB9RKW7ZWyu7ICN4cW1GQFGgBFgBBiBMEGAHXCYwMidMAKMACPACDACxhBgB2wML67NCDACjAAjwAiECQLsgMMERu6EEWAEGAFGgBEwhgA7YGN4cW1GgBFgBBgBRiBMEGAHHCYwcieMACPACDACjIAxBNgBG8OLazMCjAAjwAgwAmGCADvgMIGRO2EEGAFGgBFgBIwhwA7YGF5cmxFgBBgBRoARCBME2AGHCYzcCSPACDACjAAjYAwBdsDG8OLajAAjwAgwAoxAmCDADjhMYOROGAFGgBFgBBgBYwiwAzaGF9dmBBgBRoARYATCBAF2wGECI3fCCDACjAAjwAgYQ4AdsDG8uDYjwAgwAowAIxAmCLADDhMYuRNGgBFgBBgBRsAYAuyAjeHFtRkBRoARYAQYgTBBgB1wmMDInTACjAAjwAgwAsYQYAdsDC+uzQgwAowAI8AIhAkCkdoBh8kVcieMACPACDACjEAkRIAdcCS8KTwlRoARYAQYgeiPADvg6H+P+QoZAUaAEWAEIiEC7IAj4U3hKTECjAAjwAhEfwTYAUf/e8xXyAgwAowAIxAJEWAHHAlvCk+JEWAEGAFGIPojwA44+t9jvkJGgBFgBBiBSIgAO+BIeFN4SowAI8AIMALRHwF2wNH/HvMVMgKMACPACERCBNgBR8KbwlNiBBgBRoARiP4IsAOO/veYr5ARYAQYAUYgEiLADjgS3hSeEiPACDACjED0R4AdcPS/x3yFjAAjwAgwApEQAXbAkfCm8JQYAUaAEWAEoj8C7ICj/z3mK2QEGAFGgBGIhAiwA46EN4WnxAgwAowAIxD9EWAHHP3vMV8hI8AIMAKMQCREgB1wJLwpPCVGgBFgBBiB6I8AO+Dof4/5ChkBRoARYAQiIQLsgCPhTeEpMQKMACPACER/BP4HQUFDF+jYbpMAAAAASUVORK5CYI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9" name="AutoShape 15" descr="data:image/png;base64,iVBORw0KGgoAAAANSUhEUgAAAeAAAAGQCAYAAAB29rNUAAAgAElEQVR4XuxdB5gURRN9cOScc845eYAEAQEBERBQBCXnLKKA4k8URRCRnFGQoKISBAQkowTJOeec05Hz/71e5253b3ZnZo+727mr/j4/ge2umXndNTVdXfUqxosXK15AmiAgCAgCgoAgIAhEKAIxxABHKN5yMUFAEBAEBAFBQCEgBlgWgiAgCAgCgoAgEAkIiAGOBNDlkoKAICAICAKCgBhgWQOCgCAgCAgCgkAkICAGOBJAl0sKAoKAICAICAJigGUNCAKCgCAgCAgCkYCAGOBIAF0uKQgIAoKAICAIiAGWNSAICAKCgCAgCEQCAmKAIwF0uaQgIAgIAoKAICAGWNaAICAICAKCgCAQCQiIAY4E0OWSgoAgIAgIAoKAGGBZA4KAICAICAKCQCQgIAY4EkCXSwoCgoAgIAgIAmKAZQ0IAoKAICAICAKRgIAY4EgAXS4pCAgCgoAgIAiIAZY1IAgIAoKAICAIRAICYoAjAXS5pCAgCAgCgoAgIAZY1oAgIAgIAoKAIBAJCIgBjgTQ5ZKCgCAgCAgCgoBfG+CtWw+rGSpZMq/MlCAgCAgCgoAgEKUQ8GsD3LbtdwrsKVM+jlKgy8MIAoKAICAICAJ+bYBjxHhDzdCLFytkpgQBQUAQEAQEgSiFQLgY4OvXg9C48dcoV64g+vZtogAbNGgWNmzYj9mzeyNlyiSGII4fvxCdO49R/caN64pOneoYjpEOgoAgIAgIAoKAXRAIFwPsbnD5d3eDbARQ4cJtsW/fKdWtUKFs2Lt3itEQ+V0QEAQEAUFAELANAuFmgLnbLV/+I6xfP1KBof2Zu2KjtnPnMZQo0dGl244dE1C8eC6jofK7ICAICAKCgCBgCwTCzQBrbuimTavixImLuu7n2bNXYdiwXzFnTh/kzZs5GLCWLYdh+vTlqFSpiPq3tWv3oEWLapg2ractQJWbFAQiAoGnT5+py8SKFRARl5NrCAKCwEtGINwMMO+T574HDpxRt1ygQJbg82Dtt379fkTRojlCGWAGXw0Y0NTlUQcMmCnBWC958kWcfRHo02EUtq7bDcQASlYoii8ndrPvw8idCwLRFIFwNcCaG5rY0hWtuZ9pmGl82dwN8JQpS3DhwjX0798MAwfOUH20P2fIkApt29aMplMljy0IOBD4rNW3ODR9OYa/eKH+3iNGDORtUR1DfvhEIBIEBAEbIRCuBlhzQxMP5+jnESPmombNUvj113WYO/cflx0wjS4NLhv/nP3kJTSb3iv479pvPmG8fh/w+ClQuZhPw0MNEnlhw1Hws4zfo0dPUKtQW8w8dh7p/ht9GUCTXBmxeN8UxI0b27LM4AEyH75jp3YZ8n4JE4DhgV/5QmG6pfAeHCEG2DkdyfmBuBN2NsD7959CwYLZgrv81nAQ3vn9H8Qc+yHQsZb6d/c+lgAq2AY4dBYY2zVYnqXx7p1FXpjgg+BnGb+7dx/g7WLtMe/4RST9b3QQgHo50+OPXZOQKFF8yzKDB8h8+I4dRwp+/oVfxU+ADm8B71cO232F4+hwM8Cam7l69UCPub/uBtj9ObkDrr5sG17NkR6Y3TtsMMxcAYxeAPCL6MotkWcVTcHPKmKu/V8ifj0+GIxTP6/BrP+uwEz7rO9XxvCfwqAjL/H+1G2JPL9ZL9F6PraOC9s8hPPocDPAZu7bjAFOfvMuPvx1HXBhjhmRnvu0HQEExAA+bQSU6ybyrKIp+FlFzLX/S8avW/amOHjjNl4kSYQC125j1IM//er+8JKfV+TJ+8/SAtfW38SPLA2L6M5+b4AJSP9f1gI/fQ6EJQ+4eAdgcneAhR3ytxJ5Vlea4Od36+/qN22BYrmQukJ3Wc+ynr0jEJ311+raiMD+9jDAh88B8eICvkZ53nsIJK8HPF7qgPaDwSLPyiIT/GS9yHrxjIDoh3/rh5W1G8F9I9UAGz1rcBpSxtTAxv3ADz2Mhuj/vnY38L9pwAYHKxemLhV5VpAU/GS9yHrxjIDoh3/rh5W1G8F97WGAq5QAek4GNo32DZ6Ww4Cnz4GZnzrGM9xd5JnHUvCT9WJ+tQCyXmS9+NN6sXIvEdzXHga4S10gV3Pg5nzf4GFd4cC8QPu3HOOvB4k8K0gKfrJeZL14RkD0w7/1w8rajeC+9jDAJOZI3xBgSHmmVNYher0H0LcxULl4yFiRZx5HwU/Wn/nVAsh6kfXib+vFyv1EYF/7GODKPYDPPwCqlrAOT+b3gQ2jgCxpQsaKPPM4Cn6ArBdZL54QEP3wf/0wv3ojtKd9DHCn0UCuDMDH71oDiBGKqd4B3PMkRZ45HAU/B06yXmS96CEg+mEP/TC3eiO8l30McP8ZQNA9YIRrnWBDxHYfB5oOBfZMdu0q8gyhUx0EPwdOsl5kveghIPphD/0wt3ojvJd9DPDcf4BZq4D5A6yBxHGzVwHz3MaJPHM4Cn4OnGS9yHrRQ0D0wx76YW71Rngv+xjg7Ueg6Oh2TLAGElMiWDR1mlsOscgzh6Pg58BJ1ousFz0ERD/soR/mVm+E97KPAb52G8jbErg+zxpIPLtjhaXOdVzHiTxzOAp+Dpxkvch60UNA9MMe+mFu9UZ4L/sYYEKT5G3g7E9A0oTmgardB2j3FlC7TOgxIs8YR8EvBCNZL7Je3BEQ/bCPfhiv3gjvYS8DXLgtMKs3UDSHeaCKtgd+7AUUyxl6jMgzxlHwC8FI1ousF3cERD/sox/GqzfCe9jLANf6bzdbR2c36wm6FPWAYzOAFIlD9xB5xgtO8AvBSNaLrBd3BEQ/7KMfxqs3wnvYywB3GQPkzQx0rWsOKKYtZfoACPpDv7/I846j4OeKj6wXWS/OCIh+2Es/zFmNCO1lLwPcbTzw/Dkwpos5kPadAhp+Ceyfqt9f5HnHUfBzxUfWi6wXZwREP+ylH+asRoT2spcB/mk1sPhfR/FxM23pFmD0AmDpYP3eIs87ioKfKz6yXmS9OCMg+mEv/TBjMyK4j70M8Lo9QN/pwN/fmYNp0p/AjiPApO76/UWedxwFP1d8ZL3IenFGQPTDXvphzmpEaC97GeDjF4BqnwHHZ5gDie7nB4+AhYP0+4s87zgKfq74yHqR9eKMgOiHvfTDnNWI0F72MsAPHwNJ3wYeLTUHEllqKhQBWlbX7y/yvOMo+LniI+tF1oszAqIf9tIPc1YjQnvZywATmrQNHIUV0iY3Bqrap0CP94Bqr3juK/I8YyP4hcZG1ousFw0B0Q/76Yex1YjQHvYzwCU6AlM+Bl7JbQxUgdbAb/2Aglk99xV5nrER/EJjI+tF1ouGgOiH/fRDZ/UePHgG+fNnMbYn4dDDfga4Tl+gTU3ADBkH3dWnZwPJEnmGTuR5xkbwC42NrBdZLxoCoh/20w8Pq3fgwBnIli0dmjevFg5m1rNI+xngjqOBwtmATm7FFdyfMeg+kKkRELTQO6AiTx8fwU8fF1kvsl6IgOiHPfXDizWgER4wYCY6daqDDh1qoXDh7OFujO1ngN8bBMSJDcz6zDs4B88A9QcAB3/w3k/k6eMj+OnjIutF1gsREP2wp34YmFTNCLNbYGAedOxYG61a1Qg3QxxpBpgPatTWrt2tulSqVDS4a7Fdx5Ht5CUsqFfO6/AcJy6i/Pp9mNHsDa/9RJ4+PIKfPi6yXmS9EAHRD3vqh5HN4e+0O2vX7nHp2r59LbRrVxMlSpiIPTJzkf/62M4Ay8K358IXwyWGSwyX5zez6EfE6IcZ2xgtDLAZILRdcv/+zUK6i+vHnq4fcd2K61Zct55fe6IfEaMfBoYn2rigfTbApoMfRgE8RH9pwVoiT3fOZD70l3JHWS+yXqwEa8l6iZD14sXwSBCWGzi6O2D2kfD/0MtI0mM8q5asF1kvoh+iHwbGV9KQzBpgSYAPvZSEIMKzesl6kfUi+iH64QEBIeLwAIzHHfAbnwI9XyLFpMgLPQNWKBcFP8FP1otnAyf64V/6Yeb8M4L6RFoUtJnn82iAhQTdFT4pEuB9Ocl6kfUiRVw860h00w8Txufw4bNYsmQLund/x0Rv37vY0wBLGTDXGZcyed41QNaLrBcpY+pZR6KbfhjYy+vXg9C48dcoV64g+vZt4rt1NTHSngZ40mJg+1Fgcnf9R7RcOF3kuQAp+HlXHVl/rvjIepH14oyAv+uHl9l68OARunefiEl8BgAk4BgxogPix49rwpxa72JPA7xkCzBmAbB0sP4T/7QaWPwv8NPn5hARea44CX7e142sF1kv8n7xrCP+rh+yAzZnFz2eAe87BdBtsn+qvqBu44Hnz4ExXcxdSOS54iT4eV83sl5kvcj7xbOO+Lt+iAE2Zxc9GuCge0Cm9z1XOuoyBsibGeha19yFRJ4rToKf93Uj60XWi7xfPOuIv+uHGGBzdtGjAebw5PWA4zOAFIlDC6vdB2j7lrmawdpokReCo+BnvEBlvfjhevkRSJFE3gdRVn9f4vx60XAJwvoPHK8GuGh74MdeQLGcoaEs3A6Y/RlQJIfxi1TrIfJCsBL8jNeNrBdZL/J+8awn/q4fYoCN33FeDXCtPkD7t4DaZUILSvI2cPYnIGlC44toPUReCFaCn/G6kfUi60XeL571xN/1w0DDBw2ahX79fkT16oGYPbs3UqbU8awYvyUMe9gzCpqP1Wk0UDAb0LmO60Neuw3kbQlcn2f48C4dRJ4DDsHP3LqR9SLrxdxKcfSS9eJf68XK3IVjX/saYLK3IAYwrYcrPMwPbvsdsGOCNdhEngMvwc/cupH1IuvF3Epx9JL14l/rxcrchWNf+xrguf8As1cB8wa4wjNvPTBzJTDf7d+NQBR5DoQEP6OV4vhd1ousF3MrRdaLM07+8n6xMnfh2Ne+Bnj3caDpUGDPZFd4+s8AGAY/oqM12ESeAy/Bz9y6kfUi68XcSnH0kvXiX+vFytyFY1/7GuB7D4FU7wAP/nSFh2ctuTIAH79rDTaR58BL8DO3bmS9yHoxt1IcvWS9+Nd6sTJ34djXvgaYoGR+H9gwCsiSJgSiyj2Azz8AqpawDpvIAwQ/8+tG1ousF/OrRd5XxMqf3i9W5i6c+trbAL/eA+jbGKhcPASe9A2BreOATKmsQybyAMHP/LqR9SLrxfxqAWS9+Nd6sTJ34dTX3gaY0c6BeR35wGzXg4BczYGb832DS+QJflZWjqwXWS+yXjwj4O/6YWXuwqmvvQ0wQ/ufPgdmfuqAZ/0+oOdkYNNo3+ASeYKflZUj60XWi6wXzwj4u35Ymbtw6mtvA7xuN/D5NGDDSAc8U5cCG/aHzg02C57IE/zMrhX2i5br5QdH3MVL0zeRF4rLwOwaVOtP8PMZP7M4h2M/extgRhaSFP/xUgdEHwwG4sUFfvjEN8hEnuBnZeVEy/VSF3i87CXqm8gL2/tK8PMZPyu6Hk597W2ACUrxDsDk7kDJvED+1sBPvYHiuXyHS+QJflZWj6wXWS+yXjwj4O/6YWXuwqGv/Q1wuxFAzBjAp42Act2AC3PCBpPIE/ysICDrxQpaofsKfoKfFQRe9nqxcu1w6Gt/A0zayTELgHIFgSu3gNm9wwaTyBP8rCAg68UKWqH7Cn6CnxUEXvZ6sXLtcOhrfwNMUAq2AQ6dBcZ2BTrWCjtMIi9sGAp+gp8VBGS9WEErdF/BL2z4ReLoqGGAmX70+ClQudjLgVLkhQ1HwU/ws4KArBcraIXuK/iFDb9IHB01DHAkAiiXFgQEAUFAEBAEfEFADLAvqMkYQUAQEAQEAUEgjAiIAQ4jgDJcEBAEBAFBQBDwBQExwL6gJmMEAUFAEBAEBIEwIiAGOIwAynBBQBAQBAQBQcAXBMQA+4KajBEEBAFBQBAQBMKIgBjgMAIowwUBQUAQEAQEAV8QEAPsC2oyRhAQBAQBQUAQCCMCYoDDCKAMFwQEAUFAEBAEfEHArw2wLw8kYwQBQUAQEAQEATsgIAbYDrMk9ygICAKCgCAQ5RAQAxzlplQeSBAQBAQBQcAOCIgBtsMsyT0KAoKAICAIRDkExABHuSmVBxIEBAFBQBCwAwJigO0wS3KPgoAgIAgIAlEOATHAUW5K5YEEAUFAEBAE7ICAGGA7zJLcoyAgCAgCgkCUQ0AMcJSbUnkgQUAQEAQEATsgIAbYDrMk9ygICAKCgCAQ5RAQAxzlplQeSBAQBAQBQcAOCIgBtsMsyT0KAoKAICAIRDkExABHuSmVBxIEBAFBQBCwAwJigO0wS3KPgoAgIAgIAlEOATHAUW5K5YEEAUFAEBAE7ICAGGA7zJLcoyAgCAgCgkCUQ0AMcJSbUnkgQUAQEAQEATsgIAbYDrMk9ygICAKCgCAQ5RAQAxzlplQeSBAQBAQBQcAOCIgBtsMsyT0KAoKAICAIRDkE/NoAb916WAFesmTeKAe8PJAgIAgIAoJA9EbArw1w27bfqdmZMuXj6D1L8vSCgCAgCAgCUQ4BvzbAMWK8oQB/8WJFlANeHkgQEAQEAUEgeiMQLgb4+vUgNG78NcqVK4i+fZsohAcNmoUNG/Zj9uzeSJkyiSHq48cvROfOY1S/ceO6olOnOoZjpIMgIAgIAoKAIGAXBMLFALsbXP7d3SAbAVS4cFvs23dKdStUKBv27p1iNER+FwQEAUFAEBAEbINAuBlg7nbLl/8I69ePVGBof+au2Kjt3HkMJUp0dOm2Y8cEFC+ey2io/C4ICAKCgCAgCNgCgXAzwJobumnTqjhx4qKL+/nw4bNo2PBL7N59QoE0a9ZnaNy4SjBgLVsOw/Tpy1GpUhH1b2vX7kGLFtUwbVpPW4AqNykICAKCgCAgCBghEG4GmBfmue+BA2fUPRQokEWdBz948Ajdu09U/zZiRAfs2HEMnTuPxpw5fZA3b2b17wy+GjCgqcu9DxgwU4KxjGZTfo82CPTt+zuWLz+unrdatZwYNOjdaPPs8qCCQFRBIFwNsOaGJlh0Reu5n7XdcM+e76ld8JQpS3DhwjX0798MAwfOUDhrf86QIRXatq0ZVbCX5xAEfEKge/dfMX78eTx+3EuNjx37G3TunBEjRrznkzwZJAgIApGDQLgaYM0NzUfzFP3MXXK/fj8GG2gaXRpcNv75/v1EGDq0fvDftd+swLV4cSokSvQMlSrdtDIsVN+1a5Pj7t0A1Kp1LUxyrl2LjTNn4qFEiTthksPBt27FQrJkT8Msh/eTJcvDMMshRqlSPUGhQnfDJOuPP1Kr8W+/fTVMcvbuTQTi/frrYZt73sTp0/GQNWvYMbp9OxaSJvVtzp49e47ChYfg4MEfAGT7D5tTyJ+/Jfbu7Y2AgJiW8RL9MIZM9MMYI3/QD+e73LkzMYoXD/s71vjJfe8RIQbYOR3J+VZnz16FJk2GoHr1QGWgL126gYIFtZcKULv2WZw6lR9794a8zPfvP+XSx+jR790LQM6c5ZAy5RPs37/JqLvX3wsVKqNe5idObECCBM98llW2bEls25YEgwcfQ48ep32W8+GHeTFhQiZ8+ukpfPmlwx3pSxs4MAe++CI76te/it9+2+OLCDVm//5EKFMmELlzP8D27Zt9lsOBOXKUU+OJdVhaiRKlcfx4fGzatBUFCtzzWdS77xbBggWp0a/fCfTrd9JnOX375sSQIdnQseM5jB7tYHqz2nLlGojjx1cBiPPf0MfImbMyjh0bYFUUXqZ+FCxYBtevi354mgTRD+Pl+TL0g1cZOjQb+vfPgRkz9uO99y4bXziSeoSbAdZ2tppxdc/9NeOe7t37dwwZMhG3bq31ecfQtm1+HDmSEEFBAfj662OoUeO6T1D/+WcqcHEkSfIUuXLdx9SpB32Swx1rihSV0LXrWdy4EQszZ+73SQ4H5ctXFh99dAYzZ6bHhg1bfZZTq1YxVKhwE99+mxVXrvzts5wuXfLi0qW4WL8+GVav3u6zwWvZsoDyEAAxkD37A0ydesCne+ILr2rVEihT5hYyZHiEsWN9M3i8eOrUFdGz52n8/XcyLF68y6f74SB+fDVrdhGjRmXGwYO+fRDWr/8D5s+PC2Daf/fREvXrP8Tcua0t35fohzFkoh/GGPmTfvBumzQphIwZH2Lo0GPGNx+JPcLNAHt7JucoaPcIaOdxdEHPmdMVtWunwdChR32CqUaN4ujc+Sx++SUdUqR4gjFjfHsJ07gEBcVGgwaXMX58JixdutOn+/nkk9w4dSq+2rFSsY8f922HR9dq3bpF1fgECV7H2bPr1S7fl5Y48es4eXK9ktenz0mfP1JKliyFUaOOqC/P1Kkf46ef9vlyO/jgg0IoXToIz54B27cnwezZvslp3LgQLl+Og4EDT6B79zzYsmWLT/ezdGlKDB6cHfPm7VHelKCgNT7J4e4wS5byuHdvjdrhL1y42ydX/e3b95A+/XwkT34JN2/GQurUSbFnz3tImjSh5fsS/TCGTPTDO0b+ph+8W+rXkiW7kC+f714v45UR9h4RboC1KOhJkxbjiy+aBzNl6T0KDfCmTTWQKVMln3dBqVJVxN69/+LQoQTo3z8n/v57m0+ovfZaIAYNOo48ee6jaNFXcfXqOp/ktG5dAEWK3EG3bmeRIcNr2LhxG7Jle2BZ1nvvFcbz5zHw++97UKdOMTRpctEnV8uGDcnQrVsebNu2BW+9VQyZMj3CpEnWd/cPHsQEX1SPHq3G/PmpMXt2esyfv9vyc3FA/vxl8Ouve/HiBdCoUWEcOODbTpEfFE2bXkSdOlcRL14V3Lu3GvHiPbd8Tx065MeFC3GUwXzlldIYM+YQypa9bVnOnDlp8dNP6fDHH7vRoEERxI793KePlJMn46N8+UCsXDkb06enx/XrRaOsfvDowJdzd9EP4+UZ1fXj/Pl/jEGI5B4RboDdc4C159fbCdMAnzmTBwcPdsXGjdZdrEeOJED16sVx8uQGdTbF3Qvd2b60pEkrKTncRWfLVh4rVuxA7tz3LYsqU6Ykvv32KMqVuwWeK9avfwUffHDJspwWLQoqt3GrVhfQtGlBJE36DGPHHrIs5+23iyJ27BfKkDPw6fvvM2LhQusuVgZf/e9/uZQr/NChhKhduyiOHt1o+X6CgmIhXboKuH9/tRobP35lXLmyDokTWz9zz5WrHP78cyfy5r0P4j5kyDFUrGg9GKt27WJo0+a8Cgij4eTOnLthq61r17y4ezcWpk3bj++/z4B//kmO6dOtH0HMmkUjnhq//bZXuft79cot+uE2GaIfxqszOuiHMQqR2yPCDbCVx6UBfvAgISZMGIPbt60bTu425s9PExxYlD17OaxYsVOd4VppR486DLkWEETD+c47V/D++9YNZ5IklXD69HokT/4UzZoVVNHZ48dbN5zOhjwshpPnreXL30Lr1hdw+HAC5Rb3xXDSbfziRQz8/PPeYMNJLwGfz0pbty45Pv/cYcjZ+Jw8fqhQ4ZYVMbhzJwBp01YMNuS8v1ixXqigDKuNL6olS3Yq7wcNJ70GP/xg/Vza2ZDTcPbsmVsFh1ltPA5h8NS0aQdw40ZscF2LfriiKPrhfVVFF/2wqlsR3d/vDTABmTp1Mv75h65aaykgrVoVAFM+5s517FY0lwuNp5X2++9pXFyq3DXSgFrdvdB1WLHiKzhzZr26/Ny5aTBrlm+uWgZyHTmyQaX8HDiQEPXrF8WhQ9Z3nHRlDh58XO2m2eLEqaLOOK26ahnMU7JkENq1O6/klCpVSkX5vvqqNVctjdLNm7GDXaqUy2dkAJ2VtnFjUnTvnhebNzvOfSdNyqgiz6dMseZep2s9WbJKyrXOxg+EPn1yqvVoteXNWxYLFuxG/vz3cPVqbPDvN25YP8qoV8/hWqf3hC1z5vKiH26TIfrhfXVGJ/2wqqcR2d8WBnjTphH48MOzqFnTWv5tw4aFUa/eFTRq5AhDZ8BJQMAL/PmnNRcr3amPHgVg+fIdSs7PPztcgL/84tjtmW2MpB47NnNwANeuXYnVLnjPnn/NilD9LlyIC6bXXLrkiFh++jQG4satgqdPVyJGDEuilLt3x47NKkqYjefb/LCwmj9XufIr+Pzzk6ha9YaSw4+fMmVuo21bh0E22zp3zqcMVJcuZ9WQ0aMzg0cJViOYJ0/OiM2bk+L77x071RUrUqj0n1WrHHNotu3YkRitWhXErl2OOTp/Pi4CA0vj4kVr0eI8r48VqwqePFml1iBbmjQVsHv3ZqRP78DebCtc+FXMmrUPRYs60vO4rkU/QtAT/TBeSdFJP4zRiLwetjDAp08PUeeUVoODuAtj1HPp0o5d2LRpGdQOxurOledJPDts2fKCkvPvv0nRrVvI7srs9DEA69mzGMHXpxuIBpBRsVbamjXJMWBATqxbF7ILy527rEqP4Xmn2caUqKxZy7u4Lxn0xLNOq+51nosz9ShHDkdAWadO+ZShsRp1zkAw5shqZCeLFqXCpEmZLKf+fPRRHhWkpuXaMheYKUk8x7fSeIyxcKHrx1aSJIw6/8dSahzPxevUKYojR0K8FFpgn1WCmAQJHOfimnufHzuiHyGzKvphvMKjk34YoxF5PWxhgFOl+p9ys44bZ+2slLlpJN9Ik+axQnj16hQYNCg71qzZbgnxSpVeQf/+J4LZlJjaUrhwGfUStNJolMgQ1anTueBhjITeunULMmY0vwuaODETuDObPDnEnUrD1aHDOdSubd5LsHVrEjDC15k04403SiBu3OeWDN6TJzFUsNTTpySHcDRG/NLFzmhmK41kDnPm7A1Oz2G61fvvF8a+fdYioRksxZQxLQmfEdWxYlXFo0er1Fmw2cZjC+aQr14dsnOm94HYBwYGmRWDRYtSKze4cw4x3euU0b69eS/BuXPxULp0SThHeI4bl1n0w2kmRD+Ml2V00g9jNCKvhy0McIkSn4Auk0WLzLuOefbLs7GgoJDgLV93Qdmzl8eqVSG7O04XU274EiQxh9nGACcaSWcqS+6CmBNsJTqX0bTc3Tl/kNC4J0781DtUcpYAACAASURBVFLiOV3pZHeiwdPaDz8wOjeZCvAx2xi8xQAj590dvQT8yv73X2tBRsxpJhmItrsj9WfatNa9BHpn0PQS8PiBwVRmW8uWjmhzzfvBcUxx4fmrdrRhRhbzkB88CMDEiSEfTe3a5Vc7VysflvTgkBDGOZ2Oxl30I2QWRD+MV2R00g9jNCKvhy0McN26ndVZ6e7d5s9Keb7avLnrGLp/Y8eugmfPzJ+VPn8OBARUxbNnqxAzZsjOqUiRVxWLVdGi5rlGOYZnd0WKhFBrOqdLmF0G3BHWrn3VJX1p1KgsOHEiPkaNMk80wsjuBAmeu+Tr8qyUNG4rV5o/K126NJVidlq2LISchOdwzJm1clZ68WJcFC8ecrat4UEDzLlPl87hyTDT6NrfudP1fJXP2737GUtEI1WqlEDv3qeCz7Z5bUbBP3wY05KXgLShOXPeV/nfWqN7mzzMVghLGIXNCGrnD6Tdux2xBKIfDmRFP4w1JDrphzEakdfDFgb4ww9bK2aTmzfNpyLNm5dGUTS6k0HwzHPduu2myS8Yufz666/g1ClH5LLW6Jps3vwC6tUzXyyA0bSU41w84c03i6udqxVXLSOXGRX82mshqTl0986enc5Sfip3YK+84uoC5Vklo7wPHzYfUc3AMh4RuKdTxYtXWc1Z/PjmyC82bWLkcuhdc+nSZNgyH1F9/34AUqasiAcPHJHLWuvY0XEE0LlzyBGAkerlyVNWeV6cz9bp4iTRu5WYBEapkyxFi1zmdelpYMqVlYjq998vpHKJnb1BjBoX/QiZSdEP76s6uumHkY5H5u+2MMCsgEQiDObPmq3807t3LlW5yD0IqGLFQAwceNx0ZSQGdLBYwdq1rufGdK/S/fzFFydMzR8pA+nKdicCYWAY+YWtuHwdHxGuaVmM+KXrzQrdIs+NeR791lsh58aelNPbQ3J3R+/AyJFHXLoxzYasT2bp4DxFlzui2a+iUSNzedcHDyYEU3Xc07IYYc0ocSuEJTzbvn59nUvxDe5aaYStcEKTppOu5lKlQs6NPX3cecPaPSBQ6yv6EYKa6If3V1J01A9TL+lI6GQbA8zUC3ICO7tvveFFA0kKO7ocnRtddVWq3EDz5hdNwT19egbQCP/4oyuBw/DhWXHuXFyMGOFqdDwJ3b07EZo2LRQq5Wj58pSqCIKW4mR0UwwmokvcOZ2FY+jyDQwshQsXzNOvMeWIxBTubnSmx5C+M21acy5fklzQiDdu7Gogq1Uroao9VatmrgAGd3cBAVBueudGo8OjALMkGsuWpcR332XB8uWufN1kkKK73Cy39KVLcVRa1uXLrilHPN5o0aIAdu0yX/EpffoKKthNS/fi8znSxyqr4w2zjUFyvXqdwhtvONK9tCb64UBC9MN4JUVH/TBGJXJ62MYAu6enGMHFQJl3370Sih+ZvMlkEWJQlZnGFx45e0ns7dwY5Us3t3MAkzd5ntJp9u9PqOgNzfIdnz0bT1XUYRqMe+P5NikcGdhjptFNS1cziS6cG89u6V41G+XLKPEBA06E8iq0aVNApYCZzQV2zwHW7okubnJ5m80FZkASI7zdSTc8eTM8YUUZdFuTJ9u5kUQjf/6yuHbNXBT848cxkTDh6+qjyb1lyvSaClTLlMkcyQx5skks415aUfTDgazoh7HmR0f9MEYlcnrYxgDzRVi4sGsKjzfIypUriW++cXAuOzer53eOc9I7aN/e9dyQgTCffZYL69ebY0RiqgiNrfs5qV4urrfn2rgxGVhRSY/CUC9a25MsfoRwp6uXg+w4376oSEzMtNy5HVSN7tzYDHpiNLPGRGYki25jlupzvy4/dLh7Ncu/TJc1n8/dRUxCDxoqs1SbnuII+BzMxaUBNlMXmsFxzEHWq21MysTvvjuiSEvMNFKZsvJV0qSu0feiHw70RD+MV1F01A9jVCKnh20MMAsOxInzIpjZyAguEkMw35f1ZJ0bSRWmTDGf0sT0GtIrMurYufH8rnJl88QONOSMwtaYmZxleXqp6j2jt/xapjR99dUxU7zJeqlD2vX0Ina94e3JGE2dmhEMrNJ7Zj15DLYicYZGnKL1sZrSRGIKfniR39q50SinTs1CD+aIT0aOzALOs15kOYOzaODNpDTppQ5p9+XJU6OHj7ePNdEPB2KiH0ZvRgdLXXTTD2NUIqeHbQwwz2JZcccsixU5je/eXYM4cVwjcMkHTPKJbdvMnd/RHUvSBUYLO7dHj2KCjEgkdjDTmBJVubL+2XOBAmVUNSJ3t6KeXPIQ05DonT3zLJY5xmaqK61alQJffZVdsVe5tx49cqvzSfegKr37uXbNwWnMQCX3tmSJg3qTu2Mzje5Y7uwzZ3Z1xzrcioFq52emMbKc1IxvvhmalCRFiopqB2ymdjJxoDtfj4eakfH9+oWQs3i7L0ank4ZUL93o44/zqMBCyjJq9KC8914RRS7j3kQ/HIiIfhitIiA66ocxKpHTwzYG+K+/UoKBT2aClchUxZxb9+AZQmw1WInBM+RK1uPrpQt3375/g5m2vE0hz5J79tQPSPIUWKMnjy9snhd+/LFrcBn78gyVLE9mcoFnzEiPlStT6AY2sUAEAzXcg6H07sdTcBn7MlWH1ZbMBivFjFlVsWk551tTDj0H/KBi/raZxsApBs0VKxY6R9tKsFKTJoVQo8Y1NGkSOvqaO85q1W6ooghGje5hEqfopS0x5/rKlTgYPtw4mM9bwJ7oh2MWRD+MVqOD7z266YcxKpHTwzYGeM+eRGjcuJCKzjVqpGlkABANp17ji949ilivn1GUKkkjWJbOTOGCQoXKqOINzEN1b55SS/TuiSQDLDCvx9VMl+mpU/FM7VwpJ1as54pMxL1xdzx4sLnCBYwqZsGEpUtD73IdlJ2vKmYro8YiB0zV8RTFnT79a9i+fYtLFLEnme4UpM79WLigW7czePNN48hsFpjo0+ek8lzozZnZyGzyhpMjm9d1byTjYIDezz+7Rn7rPZs3ljLRDwdioh/GlLbRUT+M3j+R9bttDLA3V6c7eEYE/p5cne5yzpyJh3LlPLs+9aglPU2kN9cnzwHp0mbOrFFjxPHAgSd0qSutRGYzZ5jnl127hjAzadcmqQbZnsxEZvOcl2e0U6fqU1cyMpuBXu5HAe7PyYhj0mmSF1uvMcVq4sRDhpHZxJE0oY8f6x8NsCAGA57atDHmX2bEMQO/WJ3JvY0ZkxmsE60Ve/A2b97OeXmsMmBA6DxzPXk1axZHvHjPdIPRRD8ciIl+eOcnj676YfRejazfbWOACZBZZiVWz+Eu2BNTkXuVJE/gG1U9YmAVU3W0Grie5BiRW1gh0/cW/PP3345atc48wZ7uiQaWxBZM1XJvJA3JkaO8KeYxus/p9tbbAVOuHimC3j2xvCN3eJ4+QlhJqE2bC2r3760ZkVswqI7zYSYNTY+5TLs2a0TPmZMOv/3mqDXtrTE4bvBgV+YyrT+D4ZgaZ4Z5TK+Yh/N1RT8A0Q/RD+diN0a6Gdm/28oAZ89eTtVz1UreeQKPL2vS9ekFGHGM2TQbb2kolMPUEkZmGwUZsQgESSmOH9cvhWclzYa7O7ppSV/p3rgjq1nTXJqNpzQtTSbzVuk6Tpjwmdc1yoA2nrWyyIReM5tmM358JrDy0YQJ+hWveI5KEhaWKvTWmIbC4KmNG/WLQEyYkAl013q6jiabLGrky2Ugn17bsCEZPv3UXBparlzlFE92rlyhi0AEBcVCpkyuRUM8PZ+nNC2tv+iHo0iK6IdnDYnO+hHZxlbv+rYywDQaQ4ceRfnyrrm97g9mtDPlTqJgQWNOYEbwkrbNU7UalpfbsSOJIScwOX9JjekpZ5ipOp98ksej0dCez/Gyfg1BQfpGwchoOONE7mAWXPD0MePNaDjLIW90q1YXVA1hvVa/fhHFkPXOO95zipmbeP9+TCxapO+GZ+Qmc26Ncoq5MyWlpad+rP7EiOEFC7y7+40+Zow+qpyxMPqYcRiNv5E4sfePHaOPGdEP0Q/RD/M59f5gkG1lgOk2bdjwsqrz6q15yt3VxrzzThFV89aoCg1pK8lixOApvcac4qlTM2DhQu8v819/TQsaBk8FF06dchR8OHnSe5qNGXclOYHPnAlN1OB+/+Q4vnHDc6EEb25TZ1nM3SXfdqlS+kQSXbrkVYUM9M6aneUwaO7VVz2fzTJ3e8uW0OxW7s/FgDAaT3cOcK0fObO7dTMuk2jkzqcbO1Wqiop5zFtj7i5z0t05wJ3HmM0pppy1a105wJ3liH4Yu/NFP6KvfnjS04MHzyB//iyRYo9tZYDNEkQwmpaMUyVL6gcksKQbXTFGBBFMWOdumzs8vcbAIab+GBVA8EboQLksbcfzxocPvb/MzQTs5MtXVu3uvBVAuHEjNnLlKosbNzxTKZoliMiSpbza2WfJok+lSP5rRlsbFZvQKwzhjLnZAght2uRXKT+MTtdrp0/HQ4UKgaqwh7dmJqAtefJKit0qeXJXKk9nufSg0Atw8GDo3F2tX8WKr6iiHkY1ockbzfrW/HjUa6IfxgFtoh/RVz+86fvAgTOQLVs6NG9eLUINsa0MMF3LrGZjVAbOwa+7BZky6YfkkyBi3LhMqji7t8ao0y5dzqJmzdCEDhznjXfWWW7nznkRI0YMr1V4yMvMgvbeCCLoWuWu++ef9XfkvKYZgghvhA7afbOYRbZsD/HRR6FTZ5yfzYh/mtWe6IL3ZBA1WZ4IT7TfHQQqoXmZ3eePeccVKtxCy5b6H030aCRK5DlKWpM3YkQWMAreW7ENMwQqq1enwJdf6hOeaNdq1Kgw6tb1Xu2JUc40Ht74p0U/RD/cectFP8zbUxrhAQNmolOnOujQoRYKF85ufrCPPW1lgM2y/QQEVMHjx6sREKBflMAoT1jD0ijPl3nCjDwleYS35o0FSxvnLU9Y68OqSSQSIXewp2aGDYsEHEOGZFNnwJ7aRx/lxbNn8OjK5TgSSBQq5D3Pd+nSlBg9OovHKGnt+hkyvKaKHjhXC3K+N+YJM3r9/Hnv1Z6Y58uPhho1POf5Mg+SKVapU3uu9sTnZxGOYcOOesSoSpUS+PzzU6q6lqdGFix+8HmrwMQayPQguFfucpbJADXOrbc8eNEP0Q/RD2OeCG/vas0Is09gYB507FgbrVrV8NG8Gg+LNAPMBzVqa9c6zlYrVSqq/n/sWGFs2lQDTZsO8zj07t2kmDDhK/Ts2cVjnzt3kmHSpEHo0aOr11v49tsx6NChDxIl8kyUP2zYWHTq9DkSJvScfzdzZi+ULbsUOXN63rnOmPEpypdfjBw5QhNjaDe5fHkjxI79GK+/Ps/jff/11wfqXijLU9u9uxyOHy+M+vUneulTHidOFES9epM89rl8OTPmzeuAjh3/57HPpUtZsWBBW4WjtzZgwAz0798cMWLofzS9eBEDX3wxXfXx1jj3vOd06Tzv3MePH4x33pmAtGlD50BrsufNa4+cOfehaFH9yHX247PnyrUHRYps9HhL69bVxaNHjIL/2WOflSvfw7NnsVC9+k8e+xw/XggbNtREs2bfeOwj+iH6IfrhWT+M7I32O+3O2rWu6YXt29dCu3Y1UaJEbrNiTPWzlQGWF37EvvA3bqyJpk2j8wv/T+TI4Zmh6mV9EO3ZU059XMoHkb0+iEQ/7KUfpiwigGhhgM2Aoe2S+/dvprqLy1Ncnt6oP+VIQI4E5EjAMzVudNcPszaH58BsUdoFbRYM9tMMMP9sFPRDNiXW6jUX9HNA1frVaxL0E3FBP6wURCIOM0FxTGfSq3LEOZSgONEPo6pidgyKE/3wXAVMe3ebDRr1ZnckCMsNHfcdMH9+WWkv5HEmq9Jbb+lHOEvaC/Ay017IPEXaTr0maWH+lxYm+hGxaWGiH6H51rV3xctMm/RkgCUNSQcZPQPsIH44hFKl9F/m/kj88OGHebB5sz41ovbYdiR+aNCgCN57z57EKL/9lga//aYfFEc+aVZCsi8xiuiHpxdtRBKjiH74HzGK3roQIg4P2qJngI2oD8lyxYL0Qn3omcfZCvUh82DJUKXXojL1IevKbtrk/aPJjtSgoh/Ay6QGFf3w7NT1R/0wc/QZkX0iLQrazEPqGWCSMRQrdjfakf/zXPuzzyKW/L9+/aKq4Hy9evo8zkZ80toc+2NxDFZxIouVXrN3cQzRD6N3y8sqjiH6YVwJzN+KYxitDe33w4fPYsmSLeje/R2zQ3zqZzsDHF3L3/32W1qQU1rK3+XF5s36NYONinBoGhJx5SGToU+fXKbLQ77/vr7nRspDOmbOW3lI0Q+outzduol++GQJnQZdvx6Exo2/RrlyBdG3b5OwivM63nYGmKT8JNS3UwH4smVvo3VrKQC/eLE+9SepQ+nuzZxZn09aW8GkhixXLhBnz+rzOJNPmoF1tWrpB9Y5a0KKFBVx9Kg+9Sd5sFm43FNtYmc55HEeOPAEKlW6GUrRzPBJa4O6ds2LPHn0i1YcOJAQLLRA9i6jJvpx2AgieOM5N8O3rl2AVLXx4j3DvHmhd4KkDs2btyyuX/fMt67JWbQoFVjDXPTD89S9LP0wWhwPHjxC9+4TMWmSg8iIBBwjRnRA/PhxjYb69LvtDDBp/caMyaxLbXj5chwULuydGlFDidSGLNrA2qF6LX3617B9u2dqROcxpDbcv38T0qQJTW1IasRu3c7gzTc9UyNqshj406fPSVSuHJrasEWLgnj+HJgxwzNTliaHX8EsM8jrujcHn3Qq/PyzZ4IJbQxTusjjrFdIwQw1oibHiPozZsyqePJklUfqUE0O8xgZmf3smT71pxF1qDMWpP4kp3bhwndDYUSsWRjBE5+084D33y+MOnWugrtX98YiHKdOxcPIkZ6pQ7UxlMOiFTNnhp7fVatSYPDgbKoWtlET/RD9EP0w0hLvv8sO+D989M6Ad+9OBFbY2bMnNOfnzp2JQTL+Xbs2m5oBvvjJ4xwzpiv94bNnMRAnThU8e7bSlJyiRV/Fjz/uV4Xp3Rs/CMgDzGLyRq1Jk0KoUeMamjQJ/TJv2rQgqlW7oc5kjRrrHbMi0MSJB0N1HTo0myI0GT7c2CgsX54S5J9evjz0i/+vv1Ji+HD939wvyg+jIkVexeXLf4e6H3JbBwZ6/hByH5A+fQXs2LEZ6dOHLrSRJk0F7Nv3r+6HkLscHmX07Hka1aqF/jDib716ncIbb3jmeNbkMVgrU6aH+Pjj0B87rJQVK9YLjBplvCubMSM9yNGt94E1a1Z6LFuWErNmGX80iX4Y60fHjg790CvqIvrhWNlRVT+M3p38XQywFwPszbXDr/+xYzNjyZKdZnBWxe31XJ8OQgfPrk534SwW/+GH+gQR3lyd7nJ69MiN2LFf4Ouvj4W6f1Y56ttXf3fs3pkFAJi8r1fvmAYjWbKn6NfvhCFG3qommSX+1y7CD5q7d9cgThzXUnokPGnfPj+2bzf30eSpahJdxkmSvI5Hj7wXxtDuhwUyXn/9Blq0CP3CNlPlSJPTp09O3LsXoFs1yUxhDE0Od7lffaVfNYnrgrt/Mztp0Q/jjybRD0PVh7/phzcCFSv6YfzkYoCDMdLbAfPHBAkqq7JsCRI8c8Fz6tSM2LQpqWGdX20Qc4pHjz6M0qVd02wYzEBmlX//9Z6Goslh3eBy5W6hdWvXEnh8MXNXdu/eGjPzDm91g3PnLquYonhOaNTWrUuOvn1z6gb/NGhQGA0aXFH5u0aNOZNZs5bH7dtrQ3XljjxOnBemsWYx+TVrtiN79gcuslhekeeWixZ5Lw2pDapduxjatTuP2rWvushx5O6WwMmTnosnOA9gwBY9HXo1oZMkqaTOmZMmfWoEEbyd8772WiC++uqYKo9o1A4fTgA+G0tSujezdX61caIf3tEW/TBajUBU1g+jp5cd8H8IeTLATCNYunQncud2NUbVqxdHokTPMHeucXg8L1GvXlE0axY6zcZKGgrlNGxYWO2C3IMojhxJAAYGMdjHTON1Z85Mj/nzHVWgnJunl6qe3BMn4qNqVf00mzJlSqpyhmXKeK7w5CzTkzGiG4/np506nTPzaCp46ptvjqkPFec2cWIm8OjAqMazNoa75RIl7qB9e9frWknToizWg96/PxHGjz/kcj/ePjr0HnTjxqTo0SMPNm4M/bGWPXt5rFq1XZ3HGzVvH2t16xZF8+ae08HcZYt+eEdb9MNoNUZt/TB6ejHABgbYU+RpmzYF1G62bVvjiGNegmd0+fPfQ5curlVY6MY+dCgBxo41PrujnMmTM2Lr1iSYMsX1zHXNmuQYODAH1q7dbjTn6nfKoGFzL6p99Wps5M/vvRi78wVYdJ5kAwxscm90u3Nnz3NLMy1//jLqg6ZAAVeqOCsRx7yOp8jTOnWKqY8XGiozjWdTrNO7ZInrjtlKxDGv4ynylG53MhiZiTimHG/800a85e7PmzJlRRw+vBGpUj1x+Ylud36geKLydJcj+uF9JYl+GGtaVNYP46cHBg2ahX79fkT16oGYPbs3UqZMYmaY5T62i4LmE/JsjRzOjRu7Bivx5dyjx2lUr24ccUw5779fCAEBCBXcYiXimHIYkPTdd1nw11+uZ8+zZqXD0qXei7E7z9ilS3HAgC73YKVduxKD97Rrl/li0wxW4rmqc4F7oyhivdXjKSDJSnAZ5dKlnzVr6KLzzZoVVAXtucMz03j2zA8bBr05NwaEnTsXV/csVk+up2Alb4FnenJevAACAkJHcVsNLqNszj2DsIoWdQ3m4zHG3r3/Im3a0FH2evck+mG8kkQ/vGMUlfXDeHVEXA9bGmCeiTFy2T0ohXl3zN3Ml88zsbcztEzJ+eOP1PjlF1dOYLqU69W7ikaNQkcj603NwYMJlTv70CFXVzN32DFiAGPHuro5vU1v/PiVVe6g8/m22cIQznKZYjVunCsnMM9JGcx16pR+Hq3efXlKyUmatBJOn16vArrMtN69c+Hu3QCMGePqVahYMRADBx7XzaPVk0vjO2BADqxb57pjpoFPkuQpvvjCOLiMckluQRfxrVuu59vTpmXA33/rp155ek6ek69btw3ZsoV4FZirztzFLVv0SUP0ZNGrQJe+c4EQI9IQPTmiH8YrUvTDO0ZRWT+MV0fE9bClAaaLmOQE7ud38eJVxs2baxE/vmukrSc4GbDVvXvoYCsGZzF1xBMHsrs8Ty9JupMLFbqLzp3NnZNSbp48ZVVAUt68IefbVs9JKYc0eU2aXET9+iE0kjQs//tfLvzzzzbTK4xegrt3Y7kESd28GRukoSTWZpun822H8dqObNmMz0l5LU8fETwnbdHiAurWdQ3O8nZ/esxKjGhPnPgpfv1Vv1CDnrzy5QMxZMgxlC8fcr49d24aMNpWj6TB0z0x8OWVV4LQvn3IEcqhQwlB/nO6ps020Q9jpEQ/jDHyN/1wxH+EXT+MnzzietjSANOtO2pUZixbFuLypcuPZ2UXL4bONfUE58WLcUHyhkuXXMekTVsBu3f/i3TpzLn8KD9dugrYudM1P5VBYd27n0GNGuZc4pRTpUoJ9O59ClWrhqRTkAXp4cOYHplyPO2Ccua8j27dQs63f/opHbib1ktP8oQRSwUywMmZjGP37sSg65gYmW10ozO1wXkMo5B5Tsp8a3oKzDSSkdDlS7IB5/xtT+5bbzKZm8zcWuccbe74K1S4iVatXCPavcnRI+MYNSoLGOxjJgdYk831kiDBc5cgvBUrUoC5qStXGpNwaHJEP4xXkl5kueiHK25RVT+MV0fE9bClAdZL2eBu9qOPPPOgeoI0QYLXceXK3yp6mo1uUhpgs6lDmly9XbOV1CFNTsuWDgPgzMLEACbuZBs1Mk4d0uRwZ//gQYALGQd3WMwzpmvabCM1X79+rilNixalVoFnZlOHeK3bt2Mhc+byCAoK2TV7i0b1dn960cUkfT9//h/lhjbbWPO2QwdX6kpH6tBxNQdmG13NJHZwxpVkKNxJDx0aOqfbk1weiSxYkBpz5oTsvr2xkXmSI/phPHOiH8YYRVX9MH7yiOthSwP85EkM8KyULFZaYxQs3X5WXIccW7BgGfXCo6uYjRSL3NHs22fMu+s8TYycbdDgcnB+LYNzYsWqqoghyIZkttGVGhQUgNWrQ3Y8JUqUxuTJ5qNgeS0ayUmTMrrsmtu2za8iaZ1dnEb3de5cPJQuXVIZN62NG+c4ArBiyDnWnbKTyfWDBmVX+cFWWqVKr6B//xN4/XWHkSSzV6FC5ihIna9DI8l5d06lypDhNWzdugUZM4Zm2vJ0jzwiIN0m50hrVqPEOY5R8B06uJKSMAgubtznlrwfoh/Gq0n0wxijqKofxk8ecT1saYAJD4kdVq8OybHkYgkIeBEqyMcISvcXpRExuid5DALiLojEHmzHjztycc0SQ2hy6Qbjy4E8xVojw9PZs/+YIobQxvDskGUAnYkdKlQIxBdfmA940mQxB/nKlXXBXgISj3AnbTZ3V5NTqlQpNT8a8QkDnkiKMH26MX+vM+50ZbP4geYlMKoC42nOWrcuoMg4tOvfuROgjhKsej8YGNa/v6uXgN4P5oU7n+UbrUW9HGQGBPJcW49r2ps80Q/vaIt+GK1GICrrh/HTR0wP2xrgKlVeQe/eJ4PPSmkUSC5hNgdYg9c9F3j06MwggYbZHGBNDl2yjHzVmJV4djdkiDkCfeep5k6qVauQlCMWjQgMtHa2TXn8GIgVq4pLkQO61smTrcej7G25MeWIZ6VFizq8BCwwQerNmjWNqw45y3VEl4e40imHH01k+LLSatcuikePAoI5qj1FsxvJJF0nA5ZI6sLGc2qebevxjHuTxfgDxhJo6WOOdK8qePrU/Nm2Jp8fAOS61tLHeLbND4TixUPzjHu7J9EP77Mv+mGkHVB0tlFVP4yfPmJ62NYA051asmSQoiVk4+6KAS9miIA7PQAAIABJREFUGZ40eHv2zA1G9WrlDSmXRAh6fMzepsT9DJruX/Icu5NzGE3rgwcxVd3TR49Wq67cIZJv2ErksnYNpmUtWLBbkY2QI5gR1jduGJdHc79HusXJGKZFVPMs959/zEcua/L4kcSzYI2pjHJZXOKdd0IitY3w4e+//84I4xDGMEYJJ0/+1PJOmhHVJK04c8aRlsUjDBY+0GMiM7qv5Mkr4ejRDWrt0D3PKFv3tDQjGfydEdWDB4ecQZNDOyhoDeLFMxfZr11D9MMYbdEP7xhFZf0wXh0R08O2BphkAy9exAh21fJM+OrVEDepWfho4JijqlEJli1bEkOGHDXF3+t8DbovucO8f9/B+8z749mvmfKB7vdKKkEWlCDvM6OQN2xIhh9+OGD2kYL7kVu4TZvzePvtqyqSuVev3LqUiUaCu3TJq9iqGAl940ZsZM9eTpcf2kgO3evz56fBb785qEIpZ8WKnciVy5jf2ln20aMJwIjhEyccvM+MEqcRt+qm5VhSbTKfmQacu18G47mntxk9F39/9dWSGD78qKLaZG75999nxMKF1nb2lMNqXkxnIq84g6kYCGOWytT5PkU/jGdN9MMYo6iqH8ZPHjE9bGuAGZ37+ecOw8nzHLolfXlRBQXFUud+9+87dpw05DzvTJzYtdCDmemg4fzzz53q3I+cy8wNZV1Zq835xcDgrmfPYCmfVLseo3OZwztt2n5lyNevT67+bLWR0YtFExjgRkNOrwGrSFltdO3TcPJc/Pp1Ry6xXqEHM3JJBEI5KVI8UfEAK1bsCMUNbkYO5+nbbx2Gk4acu/wPPjBHwOIs3zl9iYY8SZJnlghYNFnczfN8/fff96iI6B9+8M2Qi34Yz77ohzFGUVU/jJ88YnrY1gDTVcvUE7pq589P7eKStAod+Y5pXBi53KhRYdM8wO7XIRsWyS9YoD1evCq4d2+1ZdchZTIS9sKFOFi4cLfKbR4z5hDKljVXPMH5nhgZzl0n2cFoyMmhbCUHWJNFVxRdo4yEJuXmgQOJgl32VrFOlaqiolUk17Z74JIVWUwXGjTouPIS8JyU3g9fGgNNihS5o/KlGQG9cSMZrcyRgjhfj6liPFek4SS/NdeBmYpT7vdMb0e3bnkUHzgDBDNlemQ52I0yRT+MV4PohzFGofVjqwvjm7EERw9/0w+z9x3e/WxrgAkM6eRIR0lqwtSpH/tkXCiH7rrSpYNAkgee286ebVz4XG9iGjcuBBafHzjwhGLYskJD6Cxv6dKUGDw4u9r15sxZTp0B+tK4y8ySpbyK6uVukwZdS7eyKo/jWQCB59E5cz7A0KFHrYpQ/Rl41bnzWfzySzq1e3WnpjQrlG7xoKDYKvVr/PhMwYFUZsdr/T75JDdOn46vjDkNnubWtiqH6Ws80z5+fAOYW37u3Hr1fL40fliePLleyevT56QlIhfn64l+eEdf9MN4dWr68eWXx1GzZtTSD+OnD/8etjbAfAlfuhRXuUWZkuResccsfDx3O3MmHoAYql6tFpBldrzWb9++RGDeZpkyt1QUq9VIaufrMWe2Z8/TipfYvcyhlfvimTYDqMgcdvCgtdxm5+s0aVIIqVI9BhmeyJ9splau3n0yOOjIkYQq15mBblZYwpzlMUKTNY9JvMEz5KlTXStRmcWIqT8pUlRSFbEYjDdzpm8fX7xevnxl8dFHpzFzJs/trbvotXvmuS+JQL79NqsiifG1iX4YIyf64R0jTT+6dj2r4j+ikn4Yr47w72FrA8x6rmXKBCJ37geq8k9YGnd4bL7ugLRrkzTj2LH4quSfrx8ElMXzSJ4B9ut3Av36nfT50WikSGVIxictR9kXYZTB3W+pUkFhMi4M5iLWjBbev9/3DwI+A0lUuIvhnDkXr7D6fHwJ0/MxePAxVU3L10Z6wwkTMuHTT0+BOwZfG0tYfvFFdtSvfzU4YM0XWaIfxqiJfhhjFFX1w/jJw7+HrQ0w4WGwCV/mvrpWNYgZucrGiOGwNLoimfKjsTSFRdbp0/FUCb+wNqb++Lpjdb72zp2JkTnzw1D1aq3eH/moGW1MMo2wNM49qUNr1bKWj+x+Tc4XPSAlSljLtdW7d+4YzFaI8vbsvJ8sWcI+96IfxitM9MM7RlFZP4xXR/j2sL0BDl94RLogIAgIAoKAIBA+CIgBDh9cRaogIAgIAoKAIOAVATHAskAEAUFAEBAEBIFIQEAMcCSALpcUBAQBQUAQEATEAMsaEAQEAUFAEBAEIgEBMcCRALpcUhAQBAQBQUAQEAMsa0AQEAQEAUFAEIgEBMQARwLocklBQBAQBAQBQUAMsKwBQUAQEAQEAUEgEhDwawMcCXjIJQUBQUAQEAQEgQhBQAxwhMAsFxEEBAFBQBAQBFwREAMsK0IQEAQEAUFAEIgEBMQARwLocklBQBAQBAQBQUAMsKwBQUAQEAQEAUEgEhAQAxwJoMslBQFBQBAQBAQBMcCyBgQBQUAQEAQEgUhAQAxwJIAulxQEBAFBQBAQBMQAyxoQBAQBQUAQEAQiAQExwJEAulxSEBAEBAFBQBAQAyxrQBAQBAQBQUAQiAQExABHAuhySUFAEBAEBAFBQAywrAFBQBAQBAQBQSASEBADHAmgyyUFAUFAEBAEBAExwLIGBAFBQBAQBASBSEBADHAkgC6XFAQEAUFAEBAExADLGhAEBAFBQBAQBCIBATHAkQC6XFIQEAQEAUFAEBADLGtAEBAEBAFBQBCIBATEAEcC6HJJQUAQEAQEAUHArw3w1q2H1QyVLJlXZkoQEAQEAUFAEIhSCPi1AW7b9jsF9pQpH0cp0OVhBAFBQBAQBAQBvzbAMWK8oWboxYsVMlOCgCAgCAgCgkCUQiDCDfDs2aswbNivmDOnD/LmzYzDh8+iYcMv0bPne2jcuEowuOPHL0TnzmPU38eN64pOnepEKeDlYQQBQUAQEASiNwIRboDdDa67Qdamo3Dhtti375T6a6FC2bB375ToPVPy9IKAICAICAJRCoEIN8APHjxC9+4TFYhffdUS//vfNPXnESM6IH78uOrPO3ceQ4kSHV2A3rFjAooXzxWlwJeHEQQEAUFAEIi+CES4ASbU3PXOnLkSffs2QefOo0O5n1u2HIbp05ejUqUiambWrt2DFi2qYdq0ntF3puTJBQFBQBAQBKIUApFigDU39DvvvIa5c/8JPg/WkGXw1YABTV2AHjBgpgRjRamlJw8jCAgCgkD0RiBSDLDmhp40aTHat6/l4n6eMmUJLly4hv79m2HgwBlqdrQ/Z8iQCm3b1ozeMyZPLwgIAoKAIBAlEIgUA6y5oZs0GYJZsz5ziX6m0aXBZXM2wNrftd+iBPryEIKAICAICALRFoFINcDO6Uicgf37T6FgwWzBk+FugPX6RNuZkwcXBAQBQUAQsDUCEW6AtfPf3btPhNr9uiOpZ4BtjbbcvCAgCAgCgoAg8B8CEW6ArSAvBtgKWtJXEBAEBAFBwE4IiAG202zJvQoCgoAgIAhEGQTEAEeZqZQHEQQEAUFAELATAmKA7TRbcq+CgCAgCAgCUQYBMcBRZirlQQQBQUAQEATshIAYYDvNltyrIPAfAt988yuWLNms/lazZmn06vWeYCMICAI2Q0AMsM0mTG5XEOjd+3uMHDkPDx8+VmDEixcHH31UH19/3VrAEQQEARshYAMDnADNmr2BhAljIU2ahDaCVm5VELCGwI0bD3Hv3hM8ePAUDx8+xaNHT/HkyQs8e/Ycz5+/+E/YC7Rs2Q8nT553EZ4vXxYcODAVMWLEsHZR6S0I2AQBM/rB5R8QEAOxYgUgIOAFihRJizhxAvz2Cf3aAL/1Vh9kz14MRYrkxt27j9XLKVmyuEiePB5SpIj33//jI1eu5Ap0aYKAHRA4deo2+DJx/PcAN28+VP/ReCZOHAcJE8ZGggSxEDduLPXyiB07JmLGdKxvGuJmzXrjwoWrLo+aKlVKfPjhh6IfdlgAco9eEQirfvCD9cmT51izZg+yZYuJLl3e9lvE/doAs1Thzz+vxY0b8xSABPX8+Tu4deshbt16hOvXH+Lq1fvqv/TpEyF9+oRIkyaBMsg00tIEAX9AYM+eq7h27QEuXbqLuXPXIn/+vChQID1Spoyv1ik/KrlukyUzt2br1OmHRYs2uTxanTqv4vffB4p++MOEyz1YQuBl6wcvzuOZZMnq4syZn5AmTTJL9xORnf3aAJMJa+TI+di4cRTy58/iERe66w4duqEM8aVL93DmTBDSpUuIzJmTqP8XKZI6IjGVa0VzBC5fvocjR27g/Pl7OH36tjKwGTIkUka2YcPeSJIkLvbsmewzSpcv30S5ch/hwoXrePLkKYoUyYElS75C2rTJdWWKfvgMtQwMBwTCWz94y+PG/YEVK3ZgwYKB4fAEL0+k3xtg1gt+881SGDq0remnfvEC2LbtktpxnD4dhBcvXiB9+gTIli0ZAgPTm5YjHQUBswhcvHgXBw9eVx9/Fy/eQ44cyZAxYyLkzp0cadM6YheWLduKgQNnYt++kzhxYhZSp05qVnyoft27T8D163dw5cotFC2aXfTDZyRlYEQgEBn6EStWLAwbZt5uRAQO7tfwewO8adNB5M2bGaNGdfIZn337rqFnzykoXLgYsmdPp16O+fOnQpYsiX2WKQMFASLw999ncebMHWV48+RJjgwZEqNs2Qy64Hz00QScPn1ZfRA2bFgJ77//us8gNmjwBd57ryLOnbuOU6cuiX74jKQMDE8EIls/GjSoGJ6PF2bZfm+A9+8/rV5Yv/3Wz+eHvXbtNtKlew+pUyfDokWjcPZsEA4fvoEsWZKo/8qXz+SzbBkY/RDg2tH+S5cuAbJkSYpy5TIiVqyYXsH44IPBeOut0li1aidSpEiMb79t7zN4r776IUaM6IBz567i11/XiX74jKQMfNkI+JN+lClT4GU/3kuV5/cG+MyZKzh06Cw2bBjl84N37DgaFy9ex8mTlzBxYjdwUp4+fY51687i5MlbePTomXIVVqyYWUWeShME9BD4559zOHPmtnIx58uXEvnzp0TOnOYDPF57rTu++qoVzpy5jGXLtqlynL62TJnex6ZNo0H96NVrcjjrx3Pkzp1M9MPXyYom4/xRPzJn9u/4H783wDdv3sUff2zEyZOzfF7GnTqNRsGC2bB48b8ICIiJxYu/dJG1ZcsFnDgRpAJmChZMhVKl0quAGWmCABGYPXsXbtx4qj7OcuZMjipVsvoETLZsTbBmzbfqQ/DLL2dh9epvfZLDNIvYsWvg2bPlyv1cuXIP0Q+fkJRBLwMBf9YPf0+L93sD/PTpM5B279GjpT6vlVq1+qB9+1pqF7x16xFMmdJdV9bx4zfBkPi9e6+haNHUyhAzvUla9ERg5cpTOHz4Jv744y/EiRMDixd/GiYgAgKqqXV8/PgFMJXo8OFpPsnjOfJrr32MM2dm49GjJ0iSpI7oh09IyqCwIGAH/QjL80XEWL83wARh3LiF2Ldvqs/5XEWKtMPMmZ/h/PlrGDNmAZYuHewV2wsX7mLLlovYvfsKihVLi/LlM6qcTWnRAwG+WI4cuYlEiWIDuItPP/0Od+48wJ07i+DrF/XZs1dRpsyHOHfuZ9y5cx8ZMjTCnTsLfQJ0w4Z96NVrSrDbOU2ad0U/fEJSBvmCgN30w5dnjKgxtjDA8+dvwPTpvVCsWE6fcGFCNl3YfAk2bjwYe/dOMSWHpB+bN1/EoUPXUbRoGrz5Zk7E9B5nY0qudPJPBFavPo3jx28p5im6ml97LROaNRuqzlnJUvXJJ++iVq1Xfbr5jRv3o0ePSdi4cbQazzV56tQsJEtm3cPyyy9rMX/+esyZ00fJKlasveiHT7Mig6wgYFf9sPKMEd3XFgZ48+ZD6NKlLmrWLGUZn1u37oJnb7duLcDNm3eQI0cz3Lw535Kco0dvYseOSyr4pkCBlKhWLbul8dLZvxHYtesy9u27irt3n6pgoypVsgXfcNOmQ1CtWiB+//1vZMyYCuPHf+jTw8yZsxbz5oUYzQIFWuP33/uhQAHr58n9+/+I27fvY+TIjupeatb8XPTDp1mRQWYQsLt+mHnGyOpjCwPMneurr+ZHmzY1LeO0Z88JNGkyJJh5KHHiOjh//hckSWI9yGrz5guKbCEo6AFy5EiEWrX8O8TdMljRbAC5mNesOYMTJ26hcOFUqFEjRygEypf/CEOGtMGpU5exdOkWzJ7d2yeUPvtsKu7de4gxY7qo8W+88akqIfjGG69Ylkf3c6pUSYNLELZpM9yv9IPu+uzZRT8sT6yfDYgq+uFnsLrcji0M8LZtR/Ho0WMsXz7UMpaMfJ44cXFw5HNYdh7axevUGY4CBYogMDCLSs1Indq6Mbf8IDLgpSKwbNkJFXDH9LOqVbOpIgh6LWPGRtiyZawKnPrf/6bhn39G+HQfPXtOVjEMPXs66vY2b/4NKlcuhubNq1mW16bNd/8Z3DfV2Nq1+4p+WEZRBnhDICrphz/PtC0McNKkiVS6xciR1tmwxo9nANepYNdhtWqfqbO86tUDfZqX9ev3oUWLb3D+/E3MnPkNjh8PUlzTb74Zevfk0wVkULgisGPHZRVcxzPd4sXTqLN9T+3Bg0dInrweHj5colKHXn+9hzq39aW1bj0c5coVRKtWNYINMP/w44+9LIurX38gmjSpgvr1y6uxrA0s+mEZRhmgg0BU1A9/nmhbGODs2dMr9iBfXlbt2o1QqRra2FatvkW5coXQurXjRWi1des2HidOXETs2AGoVKkoKlQoB56R8IUeGJhO5RFL808E/vjjqGKwKlzY3AfTgQOn8c47A3Hw4A9gOlzcuG+q3FtfWt26/dGiRTXUrVtODf/uu99VVP7w4R0si6tUqQcGDGiq1h/bjBkrRD8soygD3BGIqvrhzzNtCwNcokRuTJ68BIsWDbKMZYcOI1GsWC506FBLjX3rrf+pUlWrVg2zLIsDuPv44IPXsW3bEdy//wijR3dWcv788zh27rysdlS1a+fySbYMCh8EyEe7f/81pEgRH5UrZzF9ZPDnn5tVChwrDbFlzvy+Sv3JksXzrtnTE5AFa/DgVnjttcKqy7Rpf+Hvv/di2rQelh+aaXVk0WIVJDaWJhT9sAyjDPgPgaiuH/480bYwwFWqlACDWNavH2kZSwdpfSU0aFBBjR09er46zxs1ymE4rbaiRZny0VOlNE2e/KcLqxYLSW/YcE5RW3I3XKSI9Re11fuR/t4RmDfviKqIVbCg9ej1sWP/wMGDZzBuXFd1kbJlu2HYsHbKlWy1FSzYBr/+2hcFCzqinhcs2Ijp0//yqVwaaSj//XcMMmVyeFt4LCL6YXVGpD8RiA764c8zbQsD/O67FfHee4Owf/9Uy1hWrtwTffo0VgEvbLNnr8LSpVt95uFNlKg2Ll6co6raNGz4le49LVlyQu2GeTYsu2HLU/ZSBvzxxwGcOXMfadMmQs2aOZAokX6QlbeLseTf8+cvgisNNWz4JerVK4dGjaxXMWIxkF27JiJduhTqkn//vQd9+kzH339/Z/l5EyashatX5yJBgrhqLAuWiH5YhjFaD4hO+uHPE20LA9yuXS2UKNFRGT6rjTvWGTM+RdGiDncdjS93wUZsWHrX4ZldyZKdceHCHJVSkirVO3jw4E/dWzpxgrvhs2Bt4nLlMlki7bf6jNLfFQGeZU2evAgxYz7DokU9fYbHPV6gY8dRiBcvrqpCZLXFiVMD9+4tRuzYjmIfe/eeBKsjmSWF0a734MFjpEhRz2XdXbx4Q/TD6oRE4/4vSz8YWFi2bMHgeBp/1Q9/nmpbGOBPP22kmIMYjWq1Odx1o5Epk6MqxpYth9GlyxiVWmK1cdfinIqSIUNDbNkyLtgVqCdv0aJj2Lv3qqK05E5MWvghcOjQDWzceB7Hjh3Dn3+uwMmT57BnzxRky5bWp4syvadt25qoU6eMGj98+G+4cOEGhg+3Vkbw9u17yJLlA9y+/UfwffBjrnTpLjh37hdL98ZxpUp1UbnsWmNMg+iHJRijZeeXrR916vRV3Az+rh/+PNm2MMD9+zcD3W5XrvyOhAnjWcIzfvy3cOPGPMSP73DX8fyXqUjHj8+wJIedf/hhmQqc4RkwW7lyJGloHRxY40kgQ/vJLZ0yZTzUq5fHsG6s5RuTAcFBcPzQWbnyL1y8eBNBQfcQL15szJ8/0CeEHDV3O6JMmfxq/PTpy7F27e7g+TcrlFHzVav2wokTM4OHMICPHpT79xebFaP6OXbOX2Pv3sku40Q/LMEY7TprQaIvUz/Ibf7dd/bQD3+dcNsYYPedrBlA7959AJ693b27KLg7qSmzZ2+CmzcXmBHh0qdRo6/US33JEkcxB9IUVq36Cpo3f8OUrN9/P4yrV++jVKkMeOUV33Zlpi4UjTo9f/4cc+cewc2bDxWuxYqlUR9YH3/8Di5fvomVK3eoQhy+tJw5m2H58iHImTODGr5o0b8q8M5qND4j5jt0GIVt28a53Ib7x6GZe1y3bg/69fsR69YNd+ku+mEGvejXR/TDv+fcNgaYqRekASxc2DwPM0n0mf5x+vRsl1mIFau6cmfHihVgaXbatx8JpkS1b/+WGlejRm8VpMOXtNm2ZAnTla6ocoe1akm6klnc9Pox/5rFMlip6t138wZ3YboQI+bPn7+Ojz+eoCKGfWlJkryNc+d+QpIkCdXwTZsO4OOPJ2LTJkdBBbPtr7+2qbzfv/5yXSdk2dq6dRwyZEhpVhRYmIR5v/PnD3AZI/phGsJo01H0w/+n2jYGuGLFj/HFFy1QsWIR06ju3HkMDBTYsWOCy5i0aRsobui0aZOblsWO9er1R7Nm1VQkLJs7y5ZZYTyLYYBWokRx8e67eRAQICWWzGKn9Vu8+LgqkFGiRDrUqhVSJevmzbvImrUxgoL+wNWrt5EvX0tcvz7PqniQBStFivouwU5HjpwDa0sfOTLdkryff16tds8//fS5y7hChdril1/+h0KFQoo/GAn+/vtlYGWl77//xKWr6IcRctHr9/DXj9DBgP6sH/46+7YxwO5MQmYApftxyJBfsHLlNy7dfeWDZh7ot9+2U5F/bHPn/oOff16jqtr40n777RDOnbuF4sVToVIl2Q2bxZCu/OvXH6Bs2YyK1cq50Thxl6rtennOeuDA95ZrSdN7wkIMZ878FCz++vUg5MnTwrJBZz7xoUNnMXasoxCD1ipU6I6vvgoh5zDz/MOG/YYrV26qfGTnJvphBr3o0Uf0I7R++OvM28YAt2z5LSpUKIyWLaubxtK9BJw2kG7pr79ujfLlC5mWxY65cjXHsmWDkStXRjWOBAi9e3/vM0E/ZdSuPRwlSpRS55dvveVbvWNLD2HjzidP3saaNaeRMGEcj56D779fivXr9wczTJUt+yG++aad5bnevv0I2rUbie3bx7sgFhBQDU+eLENMC4Wh33yzN2LHjo2FC79wkfX22/0UN/Tbb5c1PSvMTWZjcJhzE/0wDWGU7Rix+nEUpPm1i37466TbxgB/8slEVY/144/fNY2lJxcxdws05FZefLyo40zw5+BShr66XLQHYFGHkycvI1asZKhZsxpy5EiuoqSlhUaAZQO3bbuEvHlToE4dz94CUo8+fPgkOFKZVYfImWzlw41XX7ZsqypysGzZ1y43kybNu9i3b6qlHfUnn0xCxowpQ63dFi2GqXsjR7TZ1rXrWOTNmxldurztMkT0wyyCUbOf6IdjXj3ph7/Oum0MMGv6xooVE9Onm68ewzPbgICAUC5iEixw96tVpjEzOffvk3jjXZe0kVu37iFbtsa4dct6RDWv+fbb/fHBB5UxceIi5MyZFZUqVVZFHcielSSJdeYmM89hxz4LFx7DkSM3ULJkelX+0VtjZHq1aoFo2rSq6kbub9Z+/vnn/1l69JkzV2D5ckZQf+oyLn/+Vpg3bwDy589iWh7LBzKVqXVrR/lArdFVzvx0RmybbfygqFKlOJo1c428F/0wi2DU6xc5+rESy5dvt41++Ous28YAjxo1HydOWONw5s6DEaYsP+jc3GuzmpkclntjObqTJ13L0fmSSqJdL0uWxli79lvs2XMCDK5hegu5WS9fvofy5TOFOt80c59Rrc+vvx7CnTuPUaVKVmTLltTw8SpX7oE+fZoEU49OmbIEmzcfwtSpHxuOde7AqOVz567hu+9cWa/Kl++ucr+tHF80aDAI771XMZiPXLsOqS3JjMXCCmab46y3OurWdXVbi36YRTBq9RP9cJ1PT/rhr7NuGwNM4nrmQE6bZp5a0L1wuTYJNMDPnj0P9XL1Nkl8iX/44Vhs3uzKoJUtWxOVk5k1q7W8XtIHFinSVnH6khykSpWeOHXKkS5F9qzdu6+iZMl0qF7dfNqVvy4yX+7rwoW7WL78JOLHj42GDfOZFpE3b0t11ko3Ldvixf9i4sTFLkUzzAhj2Um2UaNca1D7EuzEvOQePRqgWrVXXC5No3ny5EVLda7Jbd63b2O8/rqD21xroh9mZjXq9BH90J9LT/rhrzNvGwM8b956VUhh7tz+prH0tPPg2fD+/acwbtyHpmV5ImEgneCYMV1QqpR5I8GLLlmyBSNHzsXy5UPVPZBKkOxcKVMmUX//998LilYxZ85kePvt3KbvMyp03Lr1IjZsOK92vHXrWnt2Fsu4dOlXJEoUX0HhIMEYiW3bXIOpjHAiry35wzt0qO3S1cF/WyCUO9mbvFdf7aqqb5Uu7bpGfClJGBjYCZMmdccrr7jiIvphNKNR53fRD89z6Uk//HX2bWOAmVI0dOgcrFjhMFhmmqedx+zZq7FkyWZF7GG2Mbp248YDofIvyRdMYo5atV41K0r1q1OnH+LE4fm044OCkdmDBrUILrLOfztz5g5WrjyJxInjoEEDawbe0s34UWctfzEwML1l7uwbN+6A7FU3b87X0mLhAAAgAElEQVQPfiK6kWkAGTxnpZH1jPneDRtWchnWq9cUJEkSX7m5zTaeG5MOM18+1/NrprH99NNqSx+VuXO3UPWJc+d2ROJrTfRD9MNoPUZn/TDCJrJ+t40B3rLlkIpwc3cBewOudOmuGD069M6DhdYnTFhkyS3Zvv0IxXo1ZYrrWWKbNsNRpoy1HRHvmSH8gYF50K6dg1WrU6fRSJMmOQYMaBrqkX755SAeP36mon+TJbPGhR1ZC8uX6w4btgaPHsXCm2/m8YmqkzzJ778/GPv2TQm+/NOnzxA3bk08e/aXpVuqXp10lu+ievVAl3FfffUT7ty5jyFD2piWx6Id27dPQPr0jlKEYTGaJJFhBaU0aZK5yBL9EP0wWpDRWT+MsIms321jgElkwPO3Q4d+MI1VvnytVMFz952Ho4D591i/foRpWT16TFIv0E8+aeAyplUrByfvDz+4MhMZCa5evTe6d6+PGjVKqq4kWDh79or6YNBrWnAWo4ALFHAUYo9K7fvvtym2qLVr12L16iEoUcI6MQlTh0aMmIe//nJNHfKF+YwVh8aO7YpSpUIoLok3z5N37TqOiRO7mYbfUb/3dyRI4Prx5IvRZNAfd/jx4rlGyYt+OIIXRT88L8vorB+mlTWCO9rGAF+4cB2BgazFa758W/r0DRUNpfvOw5darJ5SlxgtyxJxw4dbqxFLtyTPswsUyKqmfMGCjarakjtZg/N6YLrBwYPXUaZMBlSo4D0dJ4LXkc+Xu3v3MebPP4pNm3bjwIHtSJ06GVKnTorx482fz2sX93RM4KgJ3QtFi5onOsmdu7kquuHu6v3llzX444+NptOanjx5ioQJa+Px46WhMKLRZKrcwYPmPiofPXqCpEnf1i3LKfoBiH54V8PorB8+v6DCeaBtDLBeZSMjbBIkqIVr1+YiQQJHKUKtcafJUoLONINGsviibN68GurWdfBAa83XEnXu5eO4q2KO5+7dk7zeyurVp1WAVqFCqb0SUhg9jz/8fvz4LaxadRqpUsXHsGFjlVuXZSPbtfsOu3Z5x0Hv/t9441PEjx8HCxcOcvmZ3gbm2rq7k71hQArLQ4emIVUqR1Cc1pYu3YrRo+dj6VJHRSyjdu3abeTP31rtgN2bVaNJbuuCBVurspzuTfTDgYjoh+cVGZ31w0hPI+t32xhgAmSlitHjx0+ROHFtPHoUeucRFHQfrJjjXCDdaAIqVvwEX3zRPFQxiEWLNmHy5CWWStRduXILhQq1cXmRskxi1qxNcPu2ManH7t1X8PffZ5E5cxLLUcJGzxlRv7M+8vr151SUd5UqmVThg4cP/1QUj4kT18GpU7OCI8LN3lOXLmOQL1+WUCxRZByrVKmYJcapgIDqatfqXiiDFZGYX75x4yhTt8UUM54nHzsWuv703bsPkS5dA5dymd6EOmT1xrFjP+p2E/1wwCL6ob+KPOkHP/yZ1maFkc2O+mFKYSO4k60McIoU9dSLLEWKxIYwedstcLBVTl+We5s1qzeKFHHNyyX5P/OKN2ww90LmtbdtO/xffVjX1Bg+39GjP5oyPMwDXLr0BJImZUUl13NKQ3AiuQPze//996LKc37zzRxYunQLvv32N6xaNUzdGcs8dupU5//tXQV0FkcXfbhLcIdAaAnupcWDFFIIBAhWtOhfvBQppXhLW7RIS4u7u1MklOLunuDuEgKB8J872y/5ZGX2C5INb87h0PLNzM7e2bdvZ+a9e8nP71NTI61ff7AguwgIKO/QDilFkJ5EuphMefjwqVBUUmM4O3nyEtWtO1AIPMiUAwfOUps2I0UQllqB08RHoowi1oED5whBf87qXrZ+2T4iEWb7cH3aPnT7kLHXd13HUg4YpBeBgSMoRw5j0otz564RSPDh0NQKVlxYScg4c7TXEjx3J/gF6SdIhVqyxDGnuUiR9jRpUneXHE+th+Lly3CaP/8UxY4dixo18n7Xz45b11u+/CydOXNfMH3hLBulXr1BhB0Am2oVSEnSpElB8+f3NXUNZZeiGZUvX8ih3YgRiwjbvSNGtJPqT4v1DI3Nbhtv2XKIBg2aRVu2DNd8Ds+fn04eHsYflYGBh2ngwJmafbF9OELM9uGIx4duH1LG/44rWcoBK6vQ3lSwYE5DmPbvP0tIHdIiYPD0bEqbNw8jT88Mhn2hgvOZra3R7dsPKG/e1qpnfFodQyLx5s37Loo2/v4DBIdxnTplpMZkqwQ6upCQMPLzy02pUkXfNCUEW12//oR8fLJTnjyRKTlYUTZsWDGCqhESj8uWbTftgHHWio8aZ55m5Zz+kDSPuJaONPAGJ3jatPXo6dNVUnOE4DqwVCEaX62YcZorVuwkBNIsX+6oqmTrl+1DfUrYPhRcPnT7kDLYd1zJUg4Y+qwI1JHh4d28+RD9+OPsiG1NZ1yx2gStZeHCxpGxoaEvBFNVaOgal+kBpWX8+NXo1asN0lOHlKYUKZIKSkH70rXrHyLop29fx3+X6Xjp0jN06dJDyps3CVWpklemyTutA41ScDrXqJGL0qZN7HBtpIstXtyP8uVThOnBXoU8aa2tVq2Bp05dh86cmeayhW+WjnLz5oOEfF/blrjz9RIkqE6PH6+g+PHjGWI4ffrfhP6mT1cXETHjNGfOVCfAtw2C7UN7Otg+iD50+zA01vdQwVIO2Nf3exFg4+tb0hCqpUu3ExRtoFyjVipU6E4DBjRzYJ7S6lTZdvyarl2br1rF7Ha2s2KPrdOhQ+cRVtTOAgCGN0tEvXtPogMH7lCxYsUpIKAAFS1qvE0v0++bqDN37klBYtKwYR6Xs84XL8II0erQ2IUSFArOYLHlDycnW8LCXlHixF+IfpwLAqegPLRz5xip7nBEgFX4okX9VOunSxcgyD6cyTDUKo8du4zOnr2qmd9tRpt6/PgVdPLkRZGfrFbYPrSnl+2D7UPK+N9xJUs5YNADQgUG25VGBduOW7ce1hRvgBTgV1/JaQKDN7p+/SF0/Pgk1ctq5YxqjRHpAD171qcqVRzJ+efNCxRbr/PmmZPOw3Wwlbl06QD6/fcdlDmzJ1WsmMNQus8Iw6j+jhzfJUvOUsKEcah+fXWqQKRfNWv2Cx058pfD5cAetWfPOCHXJ1OQiw3yjKtXXfPEzeo2T5q0lnbvPunCemYbx0cftaDVq13pINXGiQhTnNFriYhALrFDBz/y9f3E8Db7959OiO4fOrSVal22D20I2T7YPgwN7D1UsJQDdqZv1MPLSGlGS1dVrU8wZ3333WTatk2dOUuL8lJrfFrbjtu2HaU+faZoXkerv+nTN5Cy1TmMxo1bTgcO3KVcubypSJF05OtrvMX+Np67q1cf09q1weThkZDq1v1I8xLgQsbZpvNHR/ny34gdCmfVH62OcG4LspSDBye4VLl37xGBQ/nu3SVStzps2AJCqtiwYW1V68PRjx/fiUqUMI4+B3c0iEV69Kiv2heoMxHt3aiR8UclnsEUKZJQ794NVfti+1CfXrYPIrYPKdN/55Us5YC//fYvypDBQ0i7GZUvvuhL8eLF0Qx+6dx5PHl5ZabOnWsbdSUcBFZFWixVZrb+cDFsYR49+helT+/hcO3z569T1aq9hCqSmQLZRRBQIM3m9evXlDSpH61a9ZtwxF5e715NCWxdINjInDkZ+fvrqxnVqTNQREDj48G+IN0GClM2rmwjPNav30dgJVu//mfVqkg7e/FinVS6D87isWrVOgpQdjAaUJUqRY2GJdLNEGfQvn0N1brt2o2mokVzC0EPo9Kx4zjy9s5KHTrUUq3K9qGOINsHEduHkXW9n98t5YADAgaJfM65c423aBXu5tTUvXs9VWQhhg6ifhl5Q3xBI51k2jT1QBqtM121CytBW9VVxQH0gr30Ho8CBdqIIB+8yFGwFQn+60aNatDGjRcoU6ak5O+vvQp9k48epNK2br1MuXN7SMkoYgVYs2YpatzYx2EY2JZOkCCe5jaw85iVAKV9NHOmurh9unT16NixSVLnthDGyJ8/h8hFVit4DqGSVK9eOUPovvxyKH3xxScu92dr2LPnX4J+U2uFbH8Bo10btg/16WD7IGL7MDTV91LBUg549OgldPHiTZf0HTXkjLbjQPyAVCCtbUb7PkeNWkyXLt3SvC7E23PmzEBdutQxnES9s0o0Tpu2Lp04MUVsW8oUbK+CQcs+YOnXXxfQ0aNBwhkh7WfVqiBKlSoB1a1rvGUqc02tOoGBlwW7VbFi6QXBhkzBdi5W7s5aubNmbRIEHbKSkUa5vlopGGpjNHKaWFGVKuVNrVtXN7xFI7nKJk1+FqvtGTN6GfaF3YKmTSuRv796mhrbhyuEbB8KJmwfhub1XipYygEjBxIRrSCrMCqNGv1ItWppB2yBPhKMVH/91c2oKwKDDEj1oemqVqpV60MJE8bT3O62bwNmJLzAtVJszAoHrFmzh/CBYK+TDHIQX98+FBQ0U1wawVCLF5+hRIniagZDGYJgUAGsXPv336SyZbOYCv5CBDlSh5w5l7duPUL9+k2jrVtHSg3tm2/+oDhx4mh+UCHa+KefvqKyZQsY9ofAKKx+sXJVK1rKWGp1EW0/cKArhamt7m+/LaHg4Bs0evTXhuMy2vpm+3CFkO1DwYTtw9C83ksFSzngBQu2ElJEZBiSjKJL588PJKQqyUQc47wYqjidOqmfF48bt4xOn74iRXWIFwJSU7TI/OE4O3asLZVqhSemRo2+IsUHIu32JXPmhvTvv6MdiEbmzDkhVlsNG75Z1iwbu1WFClmpRImM0g8y6ELz5GmpGhwVFHSdKlfuGfERYdRpq1Yj6LPPtHWZIWUJrltnMQ21fpFP+8svbah06Xyql23SZKg4CtE6krBvVLTo/2jy5O5UpIi6vCIUsLZvPy7qGJVSpTrT6NH/E6tvtcL24YoK24eCCduHkXW9n98t5YCxJTlmjLbzsoewXLlu9OOP2iseM6o2OI+sXLkoNWtWRXWWZs/eRHCsMtulU6eup3/+OaKZlgLeYAQftWnjK/VEYHUO5izn1Cz8u5/fZ9SkSSWHfubPP0lhYeHCCceNG1vqGnqVhg7dRI8fh1PChI+oX7+6pvrbteskdekynnbvHufSDjsOtvxgmU5r1epHrVpV1+SPNnoB2V8jf/42NH/+9xHEIM7XhxoSAuZ++8141YoUtbVrh5KXl0K76VwWLtxKCxf+QwsW/GB4m/nytRb18uVTJCydC9uHKyZsHwombB+G5vVeKljKASMdqHfvyfTvv+rpQPYIFi7cTgQmaWnAKiIKE2n79tGGwBs9vHjxYVUL/VijggCf8PBwmjChq2pVrNwRjKXFwuTcCM4Cjr9QIcczVzhylIkTv3G5jo2VChHKKVO6T13ZocNsih07CSVO/IimTVspIn2x3SpbcM67Zs1umjOnj2qTTJka0t694yhz5jSGXX72WRcaPrydWAWrlV69JlLixAmpf/+mhn0pvN9jKUsW9euakaBMnx4R79qkHRBJR8qcjLxhtmxfimc/W7Z0qvfA9uEKC9uHggnbh6HZv5cKlnLAhw8HCdIGI81cIJkzZ1NB7p8zp/qW6LFjFwjnxHg5GhXkpA4e3ILKlSuoWhUrOaSu7NplzLQERia82L/5Rj06+88/VxFUb/78U91B2w8AKUdx41YTMn7x4sV1GBtexpDN2717rOqYlyw5Q3fvPiNf35wiXchsWbz4NAUGnqCMGV9Snz4BBJIIXFP2wwHXw5kmIp1XrRqiennkV2OVqbXlat/IiBwD/Nv37z8WW8tGBXKI16/Pp6RJE6lWXbr0XxFVqsWyZt8oUaIv6N69pSJNTK1g+xkfBzguMCoeHv5iS97DI6lq1Q/BPiZMWCVyWtk+iNg+HM3AyD6M7Ot9/G4pB2zmXBCE+SdPThaqOmoFUc0467t0aY4h7kpgVC+XVaatIZiWEO16+vRUw76aNv2FqlYtJkQX1IqSc7zGRVRere6JExcJkbGnTk1x+fn58zDCyx+atjivVCvgx4VsW9WqniJtSLaA3H7GjBUUK9ZTWrkyMjANEn4QHdA673TuHx9TPj5FNHVIoZKEdB9IDBoVI+ObOHEN7dlzyjCtCalpwE2N0tI2hk2bDtLQoXMj1Ju0xoZt9CRJaoo50CpHjgQR0tgOH3ZkAlOrb/vY0prPD8E+li/fIQQpVqwYbPRIkNXtw0inl+3D8REwsg/DB+Y9VLCUA0bQTt68raSUhxIk8KXHj5drEubrab46zwMcyz//jKTs2dX5lc2MC1q3XbvWoWrVSqhO9969pwnb1Hv3jjd8HBYtgqzhJkFBqVaKF+9AY8d2oE8/1RZnWLbsLAUHPyQfn2xUqJD61qZ93/PmnaRXr17TkCHDaciQllS3btmInyE8jw8embNwNMIH0E8/taJy5dQjk7t1+4MyZEhFvXo10MVCcXQ1BNGGVkHwHli3jPK+79xBYNhXdOfOYs2+ZOfo7t1H9PHHLXX7QgQ05BdtEetaFw0JeS5S1PRUmMw8h2wfRNHfPpTIfbaPN2Mfhi/U91DBUg4Yq7oUKWqpqhLZYydDaIHtW7AjhYf/bQg7lJAuXpwtaADVyqtXrwgvtJcv1xv2VazY12L7rHhxdWIMozxh+wtgCzdZskSaW6GQY0yUKIFhiguimE+fvifShz75RD1YCNedPfsExYkTiw4d2k57956hTZt+dbhfnKuDrUlWxUjhex6vedY6aNBMevgwxFDH10gsA4MEkcrgwbNdGLecJww60vhIgla0VpHd8VB0hXtQcLCSDqZW4PC9vb+i27e1HT7aIWcdOzE3bizQ7OtDsI8rV+7QJ5+oc347A8P2oSDC9qH/Wj558pKLhKnhi/wNVbCUA8Y9K1JwKyl+fMczT3s8oCiEiNFbtxbpwgRnfvnyXEqe3FEez74RUnzixv2cwsP15QaNnLStT6PVtHI9uQ8DZYuqELVo8bnqfUKHduPGg0JD2aisWxdM+/Zdp7Jls7rk8UJreOHC05Q4cVwKCMgjVq7Ikf3uu0Yu3aZJU5cOHcI5t76IwpMnzwQlZ0iItq4uVqwrV+6iuXPVg7RsF1e2cfVjAyD60KLFMDE2vbJ//xkCPaSWjjTa3rhxnxDkp+cMUU9mXHCayZPXoufPXaUu7ceJD4Pq1b+js2e1Pww+DPsI/88ejT+crWwfT58qutNsH2/WPrRsf+DAGZQjRwZq3ryq0avyjf5uOQeMFzzOWlOnTq4JxPnz1wjboefO6XMqZ83amHbu/E3XWSBwJ1euZiKQRq94ejYVqytPzwy69SCZd+fOEkqcOIFmPawM4QAyZUqt2xccIZRxtMglcAaG/FcQXcgUMFlt23aZPvkkozgXRrl9O4RWrDgnoqUhqgCxB+Suaq1yEdiGNKpu3fRTkuCcGjceKmT9tEpg4GEaMGAGBQaO0B0+zmR/+mmuy4rcvhHO/EHGgZ0MvSLT17Nnzyl16rq6L0dcQzYqOWFCX3r4cLkISNMqCpn+CDp48A/d8bN9RMJjbfsIpsaNf2L7IKI3aR96xgMnPGDATEHCg4yOAgWUd+DbLJZzwJ6eTWjLluHia0WrHDp0jlq2VFfGsW+TP39rmj9fO68SdWXP6LC1PHFitwg+ZrWxPX4cQkitMdK5RV9//dWVihXT52/OkKG+cIR6jhoi3MePTxYiFnoFzFOgq7tz5zX5+PhQWNh96tChklA0Sps2MdWpo4zFx+dbypkzE02a5JrehN9/+GGa2PIyIpaA7OKUKes1BS7QF8hNatbsa/gBISPj+PjxM8KHjRH2S5b8K87Vjc6Kwef95In+ToxsehrOdk+enKIZMAgs/vnnKPXtO1XEIuiVN2kfRnnHbB9sH1rPYnS1DyNnanPCqIdjwv/9ryZ99VU1o2Zu//7eHDBu1KhgBYRSoUKhiKp//LFSEE84KwnZ9wW+6M2bD1PLlvrbCZMnrxMRyVmzam+X3rhxj5Yt20nt2+ur1cyYsZHKlMmnmfaE8WE1jXpduvjr3vqcOVuoePHc9NFHWTTrYesSDrNPH9dtYPtGyLWFbN7HH2v3hfoYV5w4senLL33o6NHblDt3YcGaFT/+CyK6JbpcvXo33bz5QOgoaxVszyLgCRq3egVb4y9fvtQMRkPbFy/CaPhw43vcs+c04SzV17ek7jVxBgy8cJ9aBSvNS5duU61an+r2Bb7tjh1r6e5kQEf6xInLFBAQGaim1uno0UupefMqmulFaHP27FXCfWJ+9Arbh4LOu7GP2BQ//nO2D5UHMrrah5HPwe/wO4GBRxyqtmtXg9q29dVdYMn07VzHcg5YxmkiSGbfvjOaCjQ2EOCckGOqxVKEegikwWSAxlCvgM0ob97smixFaIsAEjBwtWmjT+KPc0+saosV05byu379HiElQ0vmzjbW2bM3C0eqpze7cOE2Cg19bpcalYzu3o1FiRMnpaCgM+TtnYRwNgq2LwjHlyihvzL/+ef51KlTLUqSRJvkY9Wq3UKZqGRJfYGIoUPnUbdudShhQvU8Wtwn7jEs7BW1aKHOVGbDAgIcwEsrvxf1du48SY8ePaXPPy+uO98gz2jWrDJ5eGjnUIP3G3MOvV99p7mK6tQprftRibx1cHzXq6fvzNk+FKTN2UdsatSoguYUsX1EQmN1+5Bxkh+EA5YBwrZK7t+/WUR1JY2nLlWrpv2CnDt3C61cuVOTYcnWGSQJkUZTv355zeFgqxRyhFpCDLaGiq6rF+FLSausWrWLQCSgRTxha4d7BFvWhg2/aPYF3l/8WbSony6UONOEqMH27b+p1kOwB87CFyzoK+g2d+26JuQEvb1TU6JEL4Sc4b//YuUbTE2aVKYBAyLnQuvC1av3EVs3eo4HEarQdTZydIgQxnYwPm60iiIf6Elff11TFwuksC1ahL6yadarU2cAvXjx0nCOjDiecYGRIxfT1au3acSI9rrjMuKeRmMlj/m0OObQK2wfCjpm7EMhkVEnQmH7cHzarG4fRn7ng9mCNgICv6s54ICAwcJh6pEz/Pnnajp48Kwm3aPt2qBrhAxe69bavMuytINguFLUeLSZlox4oG3jkiGNwMcDIsG19G9tfdmIJRBEhpQl5+LvP4BixYpFS5b0p8DAS7Rt2xWXIKzly8+Rh4cShCVTqlbtRcmTJ9H9OMiRo4kIWtNiKrNdBzmyiLbGx4FWASFBw4bG+rwyjg7CG9gR6dxZ/5jASOUIY61UqSfFikWGhB34YMGxhFZuuM2ZX7lym0aO1HfmbB/KUxKd7QMfn0hp1Pt4ZvuItPY3aR967y8OwnJCR80Bf/XVcCpTJr/uwbis1i+oGrHV2727Oi0khgON1QsXbgoVGr0ybNgCunXrga6+8I8/zhZ5rb/+qk+HaKSYhHFA0hDbt23b6p9Noy5UhRCVrCavlzFjA1q/fihduxZLJw3pJS1adErIGSINyahg/KNHL9ZcwSOKGGlbz59rM0TZrgGWqKpVi2syh6EeqEIHDWpB5curU4Xa+gJbGfCqWbOU5i0YCW/YGvr59RN6wHqrfCPaUVtfEAzAB2VAgPZODD5q4sWLR6tXq9N22vpi+1CQiO724Swhav9Asn04muebtA8tw+c0JBVk1Bxwly6/i1WTXiATBNVBjjFvXl9dXwEd3/jx4+jS2mEVgzNUe71dtU5x9gYiCr3o3549J4qc4759v9QdF1J0INR+5Ig2PaGPTw8RUKS3MrRdBAIPSHFx5i4GTs+evaDmzRsLIo5y5bJSqVLGRBxGcoZgZIIK0IMHy1TvU0lBQorFJCNfTh06jBVUmnrKQ97ercQK3ttbe2sZF0JeaKVKRTRVrVBHxrGiHj4MsH2ObXmtAieAGAM4ar0CpSZIH+pFWyoaxPofi7jGm7WP78Quix7tI9tH5MzaiGrYPqKvfajZIRNxaLyd1Bxw69ZQQnqtmQaDrrp2/V3k43bpUkf3xScjhg6RhRw50gv6SL2Cs2JsV4MLWau0bDlMCDq0bKkdRYy2oDCEuMDdu0s0+5LdokIHiMbFNo4z7zXSTNq2bUHh4QlNUVGCLKRxY216S1wTFIxw+GrSeYiSnjVro+G5OvrBDgRSwfQcMHJfT52aSmnSaOeGK8+F8VyWK/eNoNjUov+zTQg+DHAurRftXb/+EBE0pRdjYBuXp2d63ee1bdtRIi3CaMeD7UOZIbaPyFcH24fhd/57q/DeoqBl7ljNASO8HSknetu4MttwuL7MmSzYk5AGZRQFLZOnCXFwROHWqKG9BWrDBdzGYPJSiyRGkBAIPWSoL239lSzZkb77riH5+5cR/9Sp0zgKD09DefN+5JYYQ2joS6pfPw8lTKjOSAbR+sqVi6nihtUvopqnTPnW8DFAMA0izBcuVNfLxRk3EvVlsAD+WNHpqRgVLNhWcFkbJeH36TNZ7CrYBwg63wyYq/ARqHe2izbY9sZHjR5jWaNGP4nUKGfdZ+drsn0gfY3tw/ZcsH0YvmJUK5w+fVlkfRgRCrnXe2QryzlgRBEfPnye/viji+a9K0E5FQ1TNkC6gJWY3gvZ37+/oCerXbu0LtZYZWLFc/y49raqWfkwREur5QIjHcXP7wdDggr7ASN6EYT+69YNJRhl69azyMsrB7VsWdRNOcIz9OBBKNWq5UVp0rhSeSIyGS9CNcIObN9WqlTU8KMG41fYpCZpRqki3QQRyZAPNCpg8QJ248Z11KyaLVtjETGulxuOxlBDevQoRDCRaZXSpbuImIDPPsunOzTED2DbXu+jEh8PiCxXO8e375ztg8Qcs30oTwXbh9FbwfV37EDieA7HQj/80MR8ByZaWM4Bgx8YhBB6ijtVq/YWKS4g2dArCu3gHF0N24oVvxUi7vZkIGp9Kg96e7p+XZssH5SWSC3KlUtdo9i+X1wXk+/jU9jlcjJBWmpjhKOCVOCzZ0koW7Zs1Lu3j6CYdLdAU/jWrRCqVtV8X48AACAASURBVM2TcuRwlH2ERjKcsBplJUQFpk79Viqp/fz561SlSk9NtSAzcn54dpB/PGfOd5q3DC3ga9fmUbJk2vzgaAzCi6NHg+n33ztr9lWgQBuRCme0moYG9MGD52nCBO2PSkWT2nhrnO2DxMpl7NhltHbtT6YebbaPmG8fRg8EAuC6dZtAsEkUpJWOGtVeiNq8jWI5BwySiokTV+sGhpQq1VlELRsJuYOso317feL9IkXa09SpPahw4Vy6+IO1KWlSP13t1+TJ/ejKlXm64g+2iyAIC0E+arrBWMkhcGD8+E6mnomRIxfRtWtxKX78+DRoUDWKG1ebEUq2Y8gZXrr0iCpXzk5586ZxaAaFqLt3FzsQX7x6FU7x4lUT4gPx4mkLatg6QpCYh0dtTQWsjRsP0M8/zzNM9UF/69btE9HZ2AVQKzJawLZ2Mo5OEd4YRdmz68s8yvRVpMj/aMqU7oZay2wfJPjK2T6UJ5XtQ/ZNFlmPV8D/YaF2BgzOYiTO6xH0I7gIZ4Z65A24BOj9fH376CrMyHDr2qYOqjZXrqirK+HLKlWqOvTs2WqpJwJBN3AIauekHTuOpcSJExqmMzlfaM6cEyKi2yhKU2qAdpUgZ3jmzH2qUCErlSgRubrHqg2rePtIbagSYQv66FFtEQbn6ytBJOpcyXPnKopJWGkaFRBZALs9e8apVlWkAeX0prGS/vPPlbRypXZakIeHv1i5e3gk1R0aCFqQu75ypbbIvJdXc5EuliuXdpQ6LsL2QWKO2T6UR47tw+it4Po7O2AdB3zgwDlq02YE7d+vrQqTNWsj2rFjjOE5HvJ28+dvQ7duLdScJdmXKDqAs968ebiqIhLUeEAE4RyJrHVhbHHirHvChK4uVZBW1L59Td18VvtGT568oMWLz4g8XgROvY2ydm0Q7d9/k8qWzRIhZ4jAIUhDbtwYqRs8c+ZGgkiBjMO0jbNAAQRG9aaCBXO6DB2UkEFB13WjpG2NFJUsba1fmQ8yW1/bth2l77/XF0eIE+dzsSOixz0t6zTTpw8QHy2g79QrbB9EbB+RTwjbh/m3HTtgHQd87txVkVKjp4sKnV84OrDN6BUZLdZYsaoILWCwRRkVRcWomyqH8/79Z6lt25G6Hw72/WO7FFvGGzb87HJZpCghNzNPnqxGQ6Jr157Q6tVBlCpVAqpbV5932bAzgwqQM/z33ytUrFh6ql49p+C9/uWXeQ67FWAowsreSG3I/lKQlkQ0olo0Mbbqsa1tpBmM/hRpyeZ07556etfevafFufXeveMNoTDS+pVVX8KFIACBXGAtiUfUQdQ70tKMzqLYPkik8LF9KI8w24ehKbtUYAes44Bv3rxPSBW5eVN91fr6NVHs2PJOU+/F9uDBE7GqvX9fnVDCeebAVtSjR32qUsU1+Gvdur0ip1Xr/NG5LwhKfPFFXzp71lHLF84mbtzPRdqN0coK5Brgcs6UKSn5+8vRSJp/XB1b7N17XXBJ587tQb6+npQkSU26c2eRoKZEwdxNmtTdUITBvlfkT0PzWI2oArKTyNk1yq229Rc7dlV69Wq96gfV33/vJ6TxGJGuoC8obpUv350uXJilChkkGUuU6EBXr84zhPTcuWsEDudz56ar1oXQBJ7TsLB1hn2xfbB9ONoO24eh0ThVYAes44AVMfQ6FBKifpYKJRuIC0DgXKZAU/fQoQmUIUMql+pQQkI0cnCw+kvWuUHDhj9S7dqfqeZqYut1/fp9urme9v2Fhb2kRIlcc31lUyz27bshHGGuXCmpdm1tVSUZjMzWOXnyLm3adFGkN02cOFUwTyEt7PLl2yJl6PbtRaa6xJlxaGiYai6wIj5gnGtru6CeYL2SbwyRC/WcY/tBKx9nTen+/aWq93Lq1CUCzzZ0fo0KjkIQMa31UXnv3mPBLKZHzGK7BtuHXAoS24f6UxnT7cPIFm2/Dx48i/r1my4CYZFxkzq1PsmPbL/O9SwXBY0biB+/Gj19uko1ihaE9YiCRjCUTAFj04oVg+jjj123cxEwBCIOOGiZAnYkMD99/bWrFi64X3EOPGqUPqe0/XUQRbt160jBxGUrCDiaMGElrV79o+aQIKqwfftVKlIkHfn66kdvy9yXO3WuXn1MOBdetmwtxY0bQsuWDaLvvpsszmvnz9enCHW+nnIeHqSapoOUphkzelGhQq7nw2rjxvYksMudO7PLzxDBwDY0jhGMCogzsBOB4wm1smfPKerYcZxmwJd9G0R6p0rlrxmgZ7Tadr4+2wfbh+2ZYPswsuT3+7slHTBWwNiaTZXK9avkxImLBCKOEycmSyELhigQM5Qs6RqcBF3IAQNm6EZc218EDE84V1Y738QZH4oeV7TzgKG4gxzkihUjc4FB8A+e699+66B6f6tWnaMjR25T6dKRwVBSQLyFSgj+WrjwJK1Zs5MGD/YVHzPQE+7Xz1xyO6KE4YTVPjrSpasnOKWNgpNst1eqVCeBHVSwnIsMIYZ9G8QaXL6sHvVuJv0DfcaPX52ePl2p+lF57FgwIaBNNnKc7YPtw/acsn28hRfbG+zSkg5YLzUIBBDggt61a6wUTJAG69lT/dx22bIdNG3ael1+Z/uLjBmzlHCeN2aMq3OUpce07w/nm2XLOio/wZHDeahxAiMnNzj4AZUvn42KFo1cNUsB8RYr9emzmjZt+peSJHkpJAjNFqx+sQ3tLE4Bpq2kSWvQixfGZ6O2a/r6fk+dOtWi6tVLugwDOxgIttNjyrJvhKOOHTvUWbMUlrVNQiRCpuht/e3YcYIgxoBryRS2D7YPPCdsHzLW8n7rWNIBI5Bn1qzvqGBBTxf0NmzYT5AjVIseVoNaj7Zy+vQNtGXLYZo2rYfULM2bF0gQZZg373uX+kiNwNa0EZWgfUMEdYELeunSSIGH4sW/pvHjO7us4GysVFWq5BDnvtGtTJlykEJDwykgwJvSptVnmXIeO85AwSLmfN6KrVmIJ1y8OFv6dhEVWr16Cfryy0oubdq1G01Fi3oJ9huZghS2+fO/p3z5crhUl9WRtjXEefKWLcMoR44MLn0hdgBHGLIBfGwfbB94iNg+ZKz4/daxpAPWE1aH0s7cuVt0xa7tIceKEly9rVpVc5kJGbUk+0abNx+iIUNmq67ykKL0559dhaKNbFmxYqc4712zJpJSDyxSjx+vEGIGtrJgwSkKCQkjP7/clCqV+9SSsuNyt97SpWfp+vUn5OOTnfLkcQ160+sXLGLY7rVPLTO724H+O3ceL85/O3Wq7XI55WOsAtWrV07qFkuX7krDhrVR5XoeM2YZISVIbTdErXOc1c2c2Us113nRon9o/nyIUhgHh6Fvtg+2DzwHbB9SZvxeK1nSAYO9qlMnf7GScS6KwtFRwTUsUxTR9LT0zTd1XapXqtRDaNGuX++ai6vW97FjFwiR0MeOubI8ZcnSiHbtGiOuJVsuX75FEHC4dk0RGsBW7JdfRurovnwZTvPmnaI4cWJRo0best2+13o21qwyZbLQp5/qszrZDxTsZgjeyp8/crW5dOm/NGMGZA0HSN8ToqYRYb5pk+tWuI/Pt9S3rzr/ttoF9LazwWQG1jE1IhW1vhSn2ZpKl86v+kyD+ENGPQqN2T4UQRS2D7YP6RfDe6poSQcMMoe6ddV1Vs0wvwBzCDdAog7KQ86lS5fxgvqvc2d/qelRmLVaCxlB54KVa0iIeuS2XudIk9q3b7xw3DNm/C34jCEmAIINRBmnSJGA6tV7uwQbUjdvotKGDcG0a9d1KlEigyDskClwnF264KMr8ux2/PgVdOLEBbElL1sURaRLNG6cK4+22YjRRo1+pFq1SotVs3Pp0eMvERiGvHCZouc0zT7TbB9sH3jm2D5kLO/91rGkA27TZiR98ok3tW5d3QU9RCJj1YrUFJkC1RSQXowd6ypRh8Cfzz8vQU2auJ4XavUNogeQZGD1YyuQmvP2/oru3FksMySHOnA8HTvWEhrCkDvEard37zYixzdbtuTvPMfX9A1oNNiz57pgzcJ5da1axnnKmPMSJT52CD4DHmFhYQ5n5Ebjmz8/kBAgpZYKZXaXAkIeRYrkpnbtvnC5bJs2owTZSJs2vkZDEr/rOU0E8CE4TDaCnu2D7QPPFNuHlOm910qWdMDYNoZeq5pYMqJFM2ZMTd2715MCdvbsTYKbGEFdzgVbjHB+vr6uEbNanSvEHn9ShgweEVWUrekhIl3GbEEkNLaiwacMrdoRI0DD+Zjy509Lfn5eZruLVvXPn38gCDtSp05Edevqn41jpyJJkgQOzhZOCzrNjRpVlL6vzZsP0o8/qktQgvgENJVGdI+2i/XsOZHSpEkhouidS0DAYKpfvzwFBMidJ+s5Taym06f3EBKbMoXtg+3D9lHH9iFjMe+vjiUdMLiBEWK/ZctwF+Ratx5Jn37qTa1aua6O1WCGdii2JdescSW2kJU1tO9XLQJVRndY6xHYv/+MyGsGG8ukSfvo44/ziLPTcuWMeaDf32Mlf2XkCiM4K1682LoqTQsWIAgJTFWRgUjFi3cQerxYacoWcDgjEto5penp01BKly5A5OLKFkRNv379WpW4Q0lva0BVqhSV6k4vFgHnyVj9y66m2T7YPvDQsX1Imd57rWRJBwxOZYTYq7FK6aUVqSGtRAr+IQKknAtYk3A2/NFHWaQnqXLlntS7d0MHCb7ZszfT6tX6QvB6FyhcuB1lzvwRFS9emBo0KOSiuys9uGhcceHC0/T48QuqVs1TcFc7F7CSNW/+Cx0+/FfET1CqAn+yGZq469fvCTrM69eVwDZbMatWhXYgBzl6NFh8BDgX8EDj3+E4ZYqe09TbnlbrG/Zx4cJNoYntXNg+ZGYj+tVh+9BedJm1j+g0u5Z0wMix3Lr1ME2d6pqfq+YA9QA/ffoK+fn9QKdPT3WppujQTqU0aeR5QHEGjfPaxo19IvobOXIxgSJz5Mj2bs39+PG7KSTkBbVpU4JSpoy+aUZu3ZxdIxCJXLz4kMqUySoUlexLSAj0lP0pNHSN+Gecq+fJ8xXdvWvuXB1KTAkT+opzevsCRSKctR48KEc7irbz5m0hkLWo5X2DuxnpY2qUl1pOU+ujEhKKiNIHL61MYfuQQcl6ddg+1BddZu0jOs28JR0wyC6mT/9bNf0EK48//uginW+LF3nevOoi7HrKOVqTCBYukClAIMBWwAmcOHEC+vXXNqbm/tKlx7RxYzAlSxafAgLejo6vqQG9g8qrV5+n/ftvUPHiGcnX1zFCGmQVOAvPlSujyHFETu+ePeNMjypVKoXK1H7lrBwTzKVNmyK1i406BkEGPq7Wrx/qUjVt2np08uRkcUYsU8C4tnXrEdWPStBnjh79NZUqJZdqptjHBtXgNLYPmdmIvnVWrTpPBw6wfdjPkFn7iE6za0kHDI7mgQNnqp4BY+Wxdu1P5OXlSravBjx4lRMkcF0RKdqxzejePXW1G61JbNHiV4Ik4vTpPSOqICAHwTgIypEtu3Zdo507r1LOnHJRwrL9WqEeJA137LhK2bOncIjytk9FwrY+OKJldICd71lNgANnzCC8kFFCsvWnJ7iAtLNnz1aLiHyZovdRiQh65DrnyZNNpiuK3vYxTJybs31ITaVqJbYPR1jM2of7yL/5lpZ0wDgPhEas2nYhVh4QYkibVm7lAUhTpqxNFy7MppQpFc1alPPnrxG2NrQ0WrWmYs6czQTFInvH8MknHQUjElKnZMrKlefo8OHbIk/2889d6TZl+rB6HeQ5I184UaK41KCBghtWvNBAxtm/j08PEWk+Z04f07cK0ouff25NZcpEkl7gPBcBWtg9kS1nz14VpBdnzzrq+D5+/IwyZWogGMtkCyhPBw1S/6hEX/v3/0EZM8qxh7F9yKJu3XpsH5FzZ9Y+otOsW9IBKzq9PSg4eKYLlu4QXmBrEyIBnp6RPLyQpQM5v9ktzu3bjxPSRuyJ85GahI8FmRcoOJ1v3HhKZctmoQIF5FmzotND9SbHAppNBGdVqpSdtmzZRWvW7KaFC/sJnWZEGauxoRld39+/PzVrVpX8/UtHVG3a9BdByCKba4uGd+48ojx5Wrrkd0P3+LPPutDly3OMhhLxO86gQYt64MAfLm2SJKlBt28vFscYMkVPx5rtQwZB69Sx2QfoXQMD2T6sM3PKSC3pgO/ff0I5c7qKoT958ozg7J48kU8lAQjgaYYGbLFikYQQZgnwbROPYCvQR169Ok/8EwTSEa1rCx7SekAePAglnO+AcKFmTS9KnjyS69lqD9WbHu+KFefozJl75OWVhJo370M3biwgOKWQkNUOnNiy11UjyejUaZyIdlfjiNbq99WrcKFN/eqVoyYwIqMRjCcrH4j+g4NvEKhPg4IcPyqRbpcsWU16/nyt7O0R24c0VDGiItuHOfuITpNuSQeMMyQESL1+/bcDlleu3CEcyF+5MtcUxsjZ7NWrgUPq0Ny5ylayO1uc0HbF9mOCBPHo1KnLVKtWP9Uoa9sg9+27QTjzzZw5Kfn7y4s1mLpJi1fesuUSKTjtIm/vZLRz5wlVPmeZ20T+LqKh7Ve7desOFJHroDg1U5Tji1mUMmVk6hR4m/v0mULbto2S7kor5uD27QcEHmw1elOtzm32ER6+QXzQRX4csn1IT4jFKr55+3hJkydH8unHJPuITlNrSQcMAD08alNwsOOL7/jxC9SggboYgh7o9esPFgo49kFSCmfwZWltWPv+EQgG8XisqBR5xAW0YcMvqkNYteocHTp0i4oUSU9ffJErOj0b0W4swcEPacaMfbRlyw7y8clB/fo1dWuMoB9F+pm97i+2jIcPb6uqbKR3EbXjC3y4/fXXalq5crD0+MLDX1PcuJ8TnKZ9gaJS9equ58xGHcM+goJmkYdH5IcB24cRatb+/c3aB959kXzpMc0+ostMW9YBK6LjIyhHjsh8UZy/9uo1kf79d7QpfBVOX0cdWATX4Mxt0SI5QXX7CyIXuVevhoIFaeLENbR79ymaNOkblzEtWnSK7t4NpdKls1D+/GlMjflDrrxo0Wm6e/cZffZZZrfOyZcuVdJ0li2L1FnG87R583CHOAAZjEHqgbktWjTy+GLmzI3iwwvygmYKVtPQNraXXNy37wzh+dy373czXZFiH8Md9IXZPkxBaNnKbB/WmTrLOuAiRdqLnMnChSNXjWCbQjSrmrKR3pQgdxcFuZa20qHDGMqbNwd16OBnejYRTPPpp3mFWEStWv0pNPS5g6ThqVP3aPv2y5QsWQLBgYzIXi7mELDlQxYtmoFq1DC3c6Dm1JCK9ujRcnFsYKZUqtST+vRpRJUqFYlohhU2IqRltYBtDbNn/5L++WckZc8e+VHpTn4y+mP7MDOLMa8u24c15tSyDrhChW9pwICmVKFCoQikIawAbmfwJpspo0YtJlAR2lNbunvmgeti9YyzN2xD4wXdo0cAVaumaBevWXOeDh68RYUKpaUaNawtpmAG47dRF1v3u3dfE2IOZiQZb9y4R5AevHlzoRjWnTsKq5Y7alUBAYOofv0KDqILoHuEIzf7HGJMWDUXLBhJQALlJjzXixeb24lh+3gbT5y1+mT7iP7zZVkHXLt2f2rZ8nOqVeuzCJR//30FHT9+kcaPd9V61ZsKNUrB0qW70K+/tqXSpfOZnkWsWvr3ny62wpMnryXSpcC6BD7XO3dCqGTJTC5Ui6Yvwg0EAuHh4bR48Rm6fz9U4Fq4cDopZBIkqE6PHimBckeOBFOTJkNdBBpkOoJQQvHikEmMlB1EvrKXl7yOtO065ct/Q4MHt6By5QpGXHrq1PWEoK4pUyIDYmTGBfto0aKqUIuyFbYPGeRiVh22j+g9n5Z1wC1aDKOKFQtR8+ZVIxD++usxYuVp1gGDOWjAgBkUGDgioi+wYG3Y8DPlypXJ9AwidSRRIl/atWssNWv2C82aNZTAXpM6dUIR5Rw3Lm85mwbVoAEoLA8evEmFC6eX2pLG/K5f/7NwlAql5CKHYwLZ8SHmIEWKpGIb2lYaNfqR/Pw+MyWTiLaIloeKl5/fpxF96QmP6I0R9oHdIThhW2H7kJ3VmFeP7SN6zqllHTDObUGc0aVLJOeynqSbHvynT18mPz/HVCHkmSL1I0kS98QPKlToLkQcsmcvQKlTZxSOwZnbOHo+EtYdFc7WQd+ZIEEcQdyRPn0ks5nzXWG1OXBgc+GkwMMcGHiEpk1zFfcwQmPw4Fn06FEIDRvWNqKq2rmwUT/4vVmzX6ly5SLUrFmViOoI6IsdO5ZmFL1Wv2qc5GwfMrMQc+uwfUS/ubWsAwYvMFaaYLCylaZNf6aqVYtT06aVTSH98OFTIXb/8OFy0c75/0119l/l77+fS3fvxqGcOTNQ3boFKVeulO50w23cQGD58rN09ux9ypcvDVWv7ijoYOvuyy+HUvXqJalJk0pUv/4QSp48sWqkutHlZ878+7+I594RVaEJjfPfAgXM0YgqW9eZqXPn2hF9dew4lry9s1GHDrWMhuLwO9uHKbg+qMpsH9Fnui3rgHGedezYBQctVnA3d+tWJyLgyQzMSZPWFAxLSZMmIrUVsZm+1qwJEtuhBQumFaxWXN49AhBzOHz4lgjQws5D0qSOzGKgGX38OIRmzOhFcMaQ+rNfecqOGOlGw4YtoL//jszzBhvboUN/Cq5qMwX56KGhYbRixaCIZtA6rVOnDDVoUMFMV8T2YQquD67yh24f0WXCLeuAoVwzb14gLVrULwJL5GROnPiNA6WkLND2+q2QhevXbxpt3TpStrmod+HCQ9q+/So9f/6SihfPQAULygUEmboIVzaFALi1L158RPnypaaqVSNXpMjVRdoatHzz529Ds2b1dkhpk70IBByaNPnZIYALLG0vX66j2LHNnfUjfenMmSs0dmzHiMuDnrJPn8YOaU4yY2P7kEGJ63yo9hFdZt6yDviff45Q377TRN6krWTN2pi2bx9N2bKZd3xly3ajn376isqWLUDz5wcS0j/mz+8rPU+2IIdChdLxqlcatXdT8Z9/LtPx43coVapE5OOTjdKmTSx2OXx9vxfKWTjvDwtb50DbKDuymzfvU4ECbenWLSWlCdSRefO2ptu3F8l2EVFP7bnDdjY+DuxTk2Q6ZvuQQYnrAIEP0T6iy8xb1gGDJhKpFqdOTYnAMmFCX7p/fxklSmReyADbf9DsDQgoT7/9toSCgm7Qb79FEnNoTRhy7Q4duile3lj14tyRS/REAGdfp0/fE+xZOBuGdCV0aX/4YRrt32+Oacr+DuPEqUovXqwThCpIg8OzdPz4JNMgbN58iIYMmSUYuWwFUmtgwcqUKbWp/tg+TMHFlYnoQ7KP6DLhlnXA9+49Ji+v5nTv3hKBZVQDp+xzN5HCkTBhPJowoavmPL14ES5INfBCx1mvVrBPdJloHoeCwIEDN8XZMCKLly5dSbFjPxdpRFOnmsuztcczU6aGtHfvOMqcOQ0pKW0zKTAw0onKYo+YhoYNh9CxY5HOG2pLT5+uonjx4sp2I+qxfZiCiyv/h8CHYh/RZcIt64ABIFSHID0IHddz565RtWq96dy5GW5h27r1CBEAg+2+zz/vLdKbfH1Lqva1fn0wnTx5l7JkSUbly2cVW5pcrIXAunVBtGvXFTpy5DDVqVOAmjQxF+Rkf7f2fNALFmwlnL8uWPCDaUBu3XpA+fNHKh89ePCEIPZw//5S032xfbgFGTf6D4EPwT6iw2Rb2gFnydJIkF1kyZJGyNMhz3HnzjFu4fr33/tp6NC5YvsP/eIs2Z6TF52C9hCOF8o1efOmoVKlzJN0uDU4bvRWELh3L5QCAy/R+fMPqECBNFStmnrKktHFoVYEHWF8sCkqWpcclGSM2tv/Hjt2FXr5coNYoYNPGufUZ89OM9NFRF22D7dg40b/IRDT7SM6TLSlHbCy8uhORYt60YoVO2nSpDW0YoW8BJz9BCB45uOPW9LZs9PJy6uZOEu2FeSUHjhwg65ff0p58zpG00aHSeQxRA0BnOEfO3abnjx5Sblzp6RKlXKY6rBly2GCPhLUqF980ZfCwsJME2fYLpg+fYCIqE6f3kN8VHbv/ift2PGbqfHYKrN9uAUbN3JCIKbaR3SYaEs7YJANdO2q5P1OnryWduw44SCybhbgHDma0NChX9G4cSvECvjq1ce0e/d1OnXqLiG6uXr1XGQys8TsELj+e0Rg8+aLdP78fYoXLw7lyuVBZctmkRoNyDKePAkVTFoBAYOpbt2y1LChe1vaBQq0oTlz+ggSD+Wjcq1DXrDUgP6rxPZhBi2ua4RATLMPo/t9F79b2gGDZ7ly5aKCQAHECghUGT36f27jhqjq0NAX5OXlSZUrVxTBOqCQLFMmsyB04PJhILBx4wU6c+Y+JU0aTzCYQa9Zr0yZso6QO46IaqQNgdzDXibTDGr2eb/oFxq+kyd3N9NFRF22D7dg40YGCMQU+4gOE21pB/ztt39SqlTJBRF+u3ajxUvvf/+r6Tau/fsvpIsXn5KnZ26hqlOyZEbKmDGp2/1xQ2sjgBfN6dP3KUmSeOTpmUIE3KkV6Au3aTOSDh6cQFBZevAAqXAJ3Lp5eyGH3r0n0evXRL/80tqtvtg+3IKNG0kiYHX7kLzNt1rN0g54yJA5dO3aHUFHWbHit/TDD1+Sj0+kMLoscnv2XKOgoEd08eJDkccLx5suHUc2y+IX0+spW28P6PXr12JrGkIP9uX58zBB5gFSD2z7BgXNdBuSLl3GCwWuzp39qUOHMYIHumPHSG5oMx2zfZhBi+u6i4BV7cPd+32T7SztgKG7CzUayAhmztyQdu9GRHRaKXxevgynrVsvU3DwA3r+PJw++igllSuXlRIkMJdvKXUxrhQjENi27QpduvRQBOPlyZOavL1TR4hsIH2oXbsatHbtHlqz5ie37xcrYKx6QZFZtWov+uabmMjhMwAABcpJREFUAKpWrbhb/bF9uAUbN3ITAavZh5u3+UabWdoB37gBVqO2dO7cdMqatZEQWDcq+/bdoMuXH9Pp03cpW7bk4k+ZMnLBNkZ98+8fBgIgX7H9SZ8+MWXPnoLGjZtG585dFfKGo0a5H4ewfPkOmjhxDa1aNYQ8PZvQxo3DKFeujG4By/bhFmzcKIoIONpHEsqePXm0tI8o3uYbaW5pBwwEkLYxdWoPIZ4Ayj61cuzYHbp06REFBz+kWLFIrFq8vdNQtmzJ3giI3MmHiwB4dPFsBQXdp1u3rlLZsh9Rgwbmj0FsCMKJV63aW2xnJ09ei168WBslcNk+ogQfN44iAtHdPqJ4e1FubnkH7OPTg0qW/JguXbol0jdQsIWHle6NG0+EEg7O7jw9U1KmTEmpaNH0UQaNO2AEnBG4fv2JIGmBM75xA4F8KSlz5qSUO7cHpU+fxBRgOE/etGkYtWo1wi1OafuLsX2Ygp4rvyUEoqt9vKXble7W8g4Y3LmbNh2m9u0bUrlyxcTLDy/BDBmSUNasycXf4Grmwgi8KwRu3nxKZ87co6tXn4rAvpQpE4iPPwT24ZnEf+uVEiU6iFziXbtO0rJlA6M0bLaPKMHHjd8CAtHJPt7C7Znq0lIOOCwsXJBjPHgQSg8ePKe7d0Pp9u0QunXrKWXOnEw4W7zkvLw8yMMjoSkguDIj8LYQOHLkNt2580zsyFy79oTixo0tnlPkluM5TZkyIaVLl0j8jVKv3kA6evQC+fl9SsOGtZUeFtuHNFRcMRoh8K7sIxrdcsRQorkDRjpHBsqYMR09efKCnj4NE6sJvLRSpUr439+JhMONEydWdMSXx8QIuCBw4cJDAs+u8ueZ+KDEf0PSMlmy+BQS8pRu375HhQp5UqpUSSlevNiCGxoFPOSvXoUTnO3z5y/p2bNXwi7YPvhBiykIvCn7ePHiFfn7fxStYYnmDhjKRokF01WSJHEpXTpzZ2nRGnkeHCPghACcMJzps2cvKTT0pXCwYWGKw4XjRUEQIT4248aNQwkSxBZpcwkTxmX74KcpxiPgjn1ANCd+/DjRFhsLOGCi/v2bRVsAeWCMACPACDACjIA7CLADdgc1bsMIMAKMACPACEQRAXbAUQSQmzMCjAAjwAgwAu4gwA7YHdS4DSPACDACjAAjEEUE2AFHEUBuzggwAowAI8AIuIMAO2B3UOM2jAAjwAgwAoxAFBFgBxxFALk5I8AIMAKMACPgDgLsgN1BjdswAowAI8AIMAJRRIAdcBQB5OaMACPACDACjIA7CLADdgc1bsMIMAKMACPACEQRAXbAUQSQmzMCjAAjwAgwAu4gwA7YHdS4DSPACDACjAAjEEUE2AFHEUBuzggwAowAI8AIuIMAO2B3UOM2jAAjwAgwAoxAFBFgBxxFALk5I8AIMAKMACPgDgLsgN1BjdswAowAI8AIMAJRRIAdcBQB5OaMACPACDACjIA7CLADdgc1bsMIMAKMACPACEQRAXbAUQSQmzMCjAAjwAgwAu4gEK0dsDs3xG0YAUaAEWAEGAErIMAO2AqzxGNkBBgBRoARiHEIsAOOcVPKN8QIMAKMACNgBQTYAVthlniMjAAjwAgwAjEOAXbAMW5K+YYYAUaAEWAErIAAO2ArzBKPkRFgBBgBRiDGIcAOOMZNKd8QI8AIMAKMgBUQYAdshVniMTICjAAjwAjEOATYAce4KeUbYgQYAUaAEbACAuyArTBLPEZGgBFgBBiBGIcAO+AYN6V8Q4wAI8AIMAJWQIAdsBVmicfICDACjAAjEOMQYAcc46aUb4gRYAQYAUbACgiwA7bCLPEYGQFGgBFgBGIcAuyAY9yU8g0xAowAI8AIWAEBdsBWmCUeIyPACDACjECMQ4AdcIybUr4hRoARYAQYASsgwA7YCrPEY2QEGAFGgBGIcQiwA45xU8o3xAgwAowAI2AFBNgBW2GWeIyMACPACDACMQ6B/wO4o1kXHUcpNQAAAABJRU5ErkJgg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pic>
        <p:nvPicPr>
          <p:cNvPr id="11282" name="Picture 18" descr="http://www.animations.physics.unsw.edu.au/jw/images/beats_files/beats.gif"/>
          <p:cNvPicPr>
            <a:picLocks noChangeAspect="1" noChangeArrowheads="1"/>
          </p:cNvPicPr>
          <p:nvPr/>
        </p:nvPicPr>
        <p:blipFill rotWithShape="1">
          <a:blip r:embed="rId3">
            <a:extLst>
              <a:ext uri="{28A0092B-C50C-407E-A947-70E740481C1C}">
                <a14:useLocalDpi xmlns:a14="http://schemas.microsoft.com/office/drawing/2010/main" val="0"/>
              </a:ext>
            </a:extLst>
          </a:blip>
          <a:srcRect r="56937" b="12102"/>
          <a:stretch/>
        </p:blipFill>
        <p:spPr bwMode="auto">
          <a:xfrm>
            <a:off x="2104976" y="3751388"/>
            <a:ext cx="3991024" cy="2142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E603A-D098-4730-8B46-BC6BA9891975}"/>
              </a:ext>
            </a:extLst>
          </p:cNvPr>
          <p:cNvSpPr>
            <a:spLocks noGrp="1"/>
          </p:cNvSpPr>
          <p:nvPr>
            <p:ph type="title"/>
          </p:nvPr>
        </p:nvSpPr>
        <p:spPr>
          <a:xfrm>
            <a:off x="2260600" y="1335407"/>
            <a:ext cx="5219700" cy="4900293"/>
          </a:xfrm>
        </p:spPr>
        <p:txBody>
          <a:bodyPr>
            <a:normAutofit fontScale="90000"/>
          </a:bodyPr>
          <a:lstStyle/>
          <a:p>
            <a:pPr lvl="0" algn="l">
              <a:spcBef>
                <a:spcPct val="20000"/>
              </a:spcBef>
            </a:pPr>
            <a:r>
              <a:rPr lang="nl-NL" sz="2400" b="1" dirty="0"/>
              <a:t>Superpositie </a:t>
            </a:r>
            <a:r>
              <a:rPr lang="nl-NL" sz="2000" b="1" dirty="0">
                <a:solidFill>
                  <a:schemeClr val="bg1">
                    <a:lumMod val="75000"/>
                  </a:schemeClr>
                </a:solidFill>
              </a:rPr>
              <a:t>(vraag 5 en 6)</a:t>
            </a:r>
            <a:br>
              <a:rPr lang="nl-NL" sz="2000" dirty="0">
                <a:solidFill>
                  <a:schemeClr val="bg1">
                    <a:lumMod val="75000"/>
                  </a:schemeClr>
                </a:solidFill>
              </a:rPr>
            </a:br>
            <a:r>
              <a:rPr lang="nl-NL" sz="2400" dirty="0"/>
              <a:t>Twee golven bewegen naar elkaar toe. Welke afbeelding geeft het best het moment weer dat ze door elkaar heen gaan? </a:t>
            </a:r>
            <a:br>
              <a:rPr lang="nl-NL" sz="2400" dirty="0"/>
            </a:br>
            <a:br>
              <a:rPr lang="nl-NL" sz="2400" dirty="0"/>
            </a:br>
            <a:r>
              <a:rPr lang="nl-NL" sz="1800" dirty="0">
                <a:solidFill>
                  <a:srgbClr val="FF0000"/>
                </a:solidFill>
              </a:rPr>
              <a:t>(nog steeds SOC-36663945)</a:t>
            </a:r>
            <a:br>
              <a:rPr lang="nl-NL" sz="1800" dirty="0">
                <a:solidFill>
                  <a:srgbClr val="FF0000"/>
                </a:solidFill>
              </a:rPr>
            </a:br>
            <a:r>
              <a:rPr lang="nl-NL" sz="1800" dirty="0">
                <a:solidFill>
                  <a:srgbClr val="FF0000"/>
                </a:solidFill>
              </a:rPr>
              <a:t>of </a:t>
            </a:r>
            <a:r>
              <a:rPr lang="nl-NL" sz="2400" dirty="0">
                <a:solidFill>
                  <a:srgbClr val="7899B2"/>
                </a:solidFill>
              </a:rPr>
              <a:t>Q1b golven</a:t>
            </a:r>
            <a:r>
              <a:rPr lang="nl-NL" sz="1800" dirty="0">
                <a:solidFill>
                  <a:srgbClr val="FF0000"/>
                </a:solidFill>
              </a:rPr>
              <a:t> (SOC-38069390)</a:t>
            </a:r>
            <a:br>
              <a:rPr lang="nl-NL" sz="1800" dirty="0">
                <a:solidFill>
                  <a:srgbClr val="FF0000"/>
                </a:solidFill>
              </a:rPr>
            </a:br>
            <a:br>
              <a:rPr lang="nl-NL" sz="1800" dirty="0">
                <a:solidFill>
                  <a:srgbClr val="FF0000"/>
                </a:solidFill>
              </a:rPr>
            </a:br>
            <a:br>
              <a:rPr lang="nl-NL" sz="1800" dirty="0">
                <a:solidFill>
                  <a:srgbClr val="FF0000"/>
                </a:solidFill>
              </a:rPr>
            </a:br>
            <a:br>
              <a:rPr lang="nl-NL" sz="1800" dirty="0">
                <a:solidFill>
                  <a:srgbClr val="FF0000"/>
                </a:solidFill>
              </a:rPr>
            </a:br>
            <a:r>
              <a:rPr lang="nl-NL" sz="1400" dirty="0">
                <a:solidFill>
                  <a:prstClr val="black"/>
                </a:solidFill>
                <a:ea typeface="+mn-ea"/>
                <a:cs typeface="+mn-cs"/>
              </a:rPr>
              <a:t>Resultaten laten zien als </a:t>
            </a:r>
            <a:r>
              <a:rPr lang="nl-NL" sz="1400" dirty="0" err="1">
                <a:solidFill>
                  <a:prstClr val="black"/>
                </a:solidFill>
                <a:ea typeface="+mn-ea"/>
                <a:cs typeface="+mn-cs"/>
              </a:rPr>
              <a:t>socrative</a:t>
            </a:r>
            <a:r>
              <a:rPr lang="nl-NL" sz="1400" dirty="0">
                <a:solidFill>
                  <a:prstClr val="black"/>
                </a:solidFill>
                <a:ea typeface="+mn-ea"/>
                <a:cs typeface="+mn-cs"/>
              </a:rPr>
              <a:t> op deze computer  op een docentaccount geopend is: Scherm wisselen =  </a:t>
            </a:r>
            <a:r>
              <a:rPr lang="nl-NL" sz="1400" dirty="0" err="1">
                <a:solidFill>
                  <a:prstClr val="black"/>
                </a:solidFill>
                <a:ea typeface="+mn-ea"/>
                <a:cs typeface="+mn-cs"/>
              </a:rPr>
              <a:t>Alt+Tab</a:t>
            </a:r>
            <a:r>
              <a:rPr lang="nl-NL" sz="1400" dirty="0">
                <a:solidFill>
                  <a:prstClr val="black"/>
                </a:solidFill>
                <a:ea typeface="+mn-ea"/>
                <a:cs typeface="+mn-cs"/>
              </a:rPr>
              <a:t> </a:t>
            </a:r>
            <a:br>
              <a:rPr lang="nl-NL" sz="1400" dirty="0">
                <a:solidFill>
                  <a:prstClr val="black"/>
                </a:solidFill>
                <a:ea typeface="+mn-ea"/>
                <a:cs typeface="+mn-cs"/>
              </a:rPr>
            </a:br>
            <a:br>
              <a:rPr lang="nl-NL" sz="2400" dirty="0"/>
            </a:br>
            <a:endParaRPr lang="nl-NL" sz="2400" dirty="0"/>
          </a:p>
        </p:txBody>
      </p:sp>
      <p:pic>
        <p:nvPicPr>
          <p:cNvPr id="4" name="Afbeelding 3">
            <a:extLst>
              <a:ext uri="{FF2B5EF4-FFF2-40B4-BE49-F238E27FC236}">
                <a16:creationId xmlns:a16="http://schemas.microsoft.com/office/drawing/2014/main" id="{21F6FA3D-B3D7-450A-BB11-53DAF5F0766F}"/>
              </a:ext>
            </a:extLst>
          </p:cNvPr>
          <p:cNvPicPr>
            <a:picLocks noChangeAspect="1"/>
          </p:cNvPicPr>
          <p:nvPr/>
        </p:nvPicPr>
        <p:blipFill>
          <a:blip r:embed="rId2"/>
          <a:stretch>
            <a:fillRect/>
          </a:stretch>
        </p:blipFill>
        <p:spPr>
          <a:xfrm>
            <a:off x="7636148" y="558800"/>
            <a:ext cx="4348112" cy="5806009"/>
          </a:xfrm>
          <a:prstGeom prst="rect">
            <a:avLst/>
          </a:prstGeom>
        </p:spPr>
      </p:pic>
      <p:sp>
        <p:nvSpPr>
          <p:cNvPr id="5" name="Titel 1"/>
          <p:cNvSpPr txBox="1">
            <a:spLocks/>
          </p:cNvSpPr>
          <p:nvPr/>
        </p:nvSpPr>
        <p:spPr>
          <a:xfrm>
            <a:off x="1991537" y="354433"/>
            <a:ext cx="895586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7899B2"/>
                </a:solidFill>
              </a:rPr>
              <a:t>Q1 </a:t>
            </a:r>
            <a:r>
              <a:rPr lang="nl-NL" sz="2400" dirty="0">
                <a:solidFill>
                  <a:srgbClr val="7899B2"/>
                </a:solidFill>
              </a:rPr>
              <a:t>golven</a:t>
            </a:r>
            <a:endParaRPr lang="en-GB" sz="1600" dirty="0">
              <a:solidFill>
                <a:srgbClr val="FF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832" y="440057"/>
            <a:ext cx="270223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6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274638"/>
            <a:ext cx="8229600" cy="1143000"/>
          </a:xfrm>
          <a:prstGeom prst="rect">
            <a:avLst/>
          </a:prstGeom>
        </p:spPr>
        <p:txBody>
          <a:bodyPr vert="horz" lIns="91440" tIns="45720" rIns="91440" bIns="45720" rtlCol="0" anchor="ctr">
            <a:noAutofit/>
          </a:bodyPr>
          <a:lstStyle/>
          <a:p>
            <a:pPr algn="ctr">
              <a:spcBef>
                <a:spcPct val="0"/>
              </a:spcBef>
              <a:defRPr/>
            </a:pPr>
            <a:r>
              <a:rPr lang="en-US" sz="2800" dirty="0" err="1">
                <a:solidFill>
                  <a:prstClr val="black"/>
                </a:solidFill>
              </a:rPr>
              <a:t>Tweedimensionale</a:t>
            </a:r>
            <a:r>
              <a:rPr lang="en-US" sz="2800" dirty="0">
                <a:solidFill>
                  <a:prstClr val="black"/>
                </a:solidFill>
              </a:rPr>
              <a:t> golf-</a:t>
            </a:r>
            <a:r>
              <a:rPr lang="en-US" sz="2800" dirty="0" err="1">
                <a:solidFill>
                  <a:prstClr val="black"/>
                </a:solidFill>
              </a:rPr>
              <a:t>uitbreiding</a:t>
            </a:r>
            <a:r>
              <a:rPr lang="en-US" sz="2800" dirty="0">
                <a:solidFill>
                  <a:prstClr val="black"/>
                </a:solidFill>
              </a:rPr>
              <a:t> met </a:t>
            </a:r>
            <a:r>
              <a:rPr lang="en-US" sz="2800" dirty="0" err="1">
                <a:solidFill>
                  <a:prstClr val="black"/>
                </a:solidFill>
              </a:rPr>
              <a:t>interferentie</a:t>
            </a:r>
            <a:endParaRPr lang="en-US" sz="2800" dirty="0">
              <a:solidFill>
                <a:prstClr val="black"/>
              </a:solidFill>
            </a:endParaRPr>
          </a:p>
        </p:txBody>
      </p:sp>
      <p:sp>
        <p:nvSpPr>
          <p:cNvPr id="5" name="Text Box 4"/>
          <p:cNvSpPr txBox="1">
            <a:spLocks noChangeArrowheads="1"/>
          </p:cNvSpPr>
          <p:nvPr/>
        </p:nvSpPr>
        <p:spPr bwMode="auto">
          <a:xfrm>
            <a:off x="3935413" y="6021388"/>
            <a:ext cx="4248150" cy="457200"/>
          </a:xfrm>
          <a:prstGeom prst="rect">
            <a:avLst/>
          </a:prstGeom>
          <a:noFill/>
          <a:ln w="9525" algn="ctr">
            <a:noFill/>
            <a:miter lim="800000"/>
            <a:headEnd/>
            <a:tailEnd/>
          </a:ln>
        </p:spPr>
        <p:txBody>
          <a:bodyPr>
            <a:spAutoFit/>
          </a:bodyPr>
          <a:lstStyle/>
          <a:p>
            <a:endParaRPr lang="nl-NL" sz="2400">
              <a:solidFill>
                <a:srgbClr val="FF3300"/>
              </a:solidFill>
            </a:endParaRPr>
          </a:p>
        </p:txBody>
      </p:sp>
      <p:grpSp>
        <p:nvGrpSpPr>
          <p:cNvPr id="6" name="Group 5"/>
          <p:cNvGrpSpPr>
            <a:grpSpLocks/>
          </p:cNvGrpSpPr>
          <p:nvPr/>
        </p:nvGrpSpPr>
        <p:grpSpPr bwMode="auto">
          <a:xfrm>
            <a:off x="2041525" y="1593851"/>
            <a:ext cx="4248150" cy="4633913"/>
            <a:chOff x="1519" y="1162"/>
            <a:chExt cx="2676" cy="2919"/>
          </a:xfrm>
        </p:grpSpPr>
        <p:pic>
          <p:nvPicPr>
            <p:cNvPr id="7" name="Picture 6" descr="ripple_tank"/>
            <p:cNvPicPr>
              <a:picLocks noChangeAspect="1" noChangeArrowheads="1"/>
            </p:cNvPicPr>
            <p:nvPr/>
          </p:nvPicPr>
          <p:blipFill>
            <a:blip r:embed="rId2" cstate="print"/>
            <a:srcRect/>
            <a:stretch>
              <a:fillRect/>
            </a:stretch>
          </p:blipFill>
          <p:spPr bwMode="auto">
            <a:xfrm>
              <a:off x="1655" y="1162"/>
              <a:ext cx="2370" cy="2404"/>
            </a:xfrm>
            <a:prstGeom prst="rect">
              <a:avLst/>
            </a:prstGeom>
            <a:noFill/>
            <a:ln w="9525">
              <a:noFill/>
              <a:miter lim="800000"/>
              <a:headEnd/>
              <a:tailEnd/>
            </a:ln>
          </p:spPr>
        </p:pic>
        <p:sp>
          <p:nvSpPr>
            <p:cNvPr id="8" name="Text Box 7"/>
            <p:cNvSpPr txBox="1">
              <a:spLocks noChangeArrowheads="1"/>
            </p:cNvSpPr>
            <p:nvPr/>
          </p:nvSpPr>
          <p:spPr bwMode="auto">
            <a:xfrm>
              <a:off x="1519" y="3793"/>
              <a:ext cx="2676" cy="288"/>
            </a:xfrm>
            <a:prstGeom prst="rect">
              <a:avLst/>
            </a:prstGeom>
            <a:noFill/>
            <a:ln w="9525" algn="ctr">
              <a:noFill/>
              <a:miter lim="800000"/>
              <a:headEnd/>
              <a:tailEnd/>
            </a:ln>
          </p:spPr>
          <p:txBody>
            <a:bodyPr>
              <a:spAutoFit/>
            </a:bodyPr>
            <a:lstStyle/>
            <a:p>
              <a:r>
                <a:rPr lang="en-US" sz="2400">
                  <a:solidFill>
                    <a:srgbClr val="FF3300"/>
                  </a:solidFill>
                </a:rPr>
                <a:t>Experiment met watergolven</a:t>
              </a:r>
            </a:p>
          </p:txBody>
        </p:sp>
      </p:grpSp>
      <p:sp>
        <p:nvSpPr>
          <p:cNvPr id="9" name="Text Box 8"/>
          <p:cNvSpPr txBox="1">
            <a:spLocks noChangeArrowheads="1"/>
          </p:cNvSpPr>
          <p:nvPr/>
        </p:nvSpPr>
        <p:spPr bwMode="auto">
          <a:xfrm>
            <a:off x="6542088" y="1609725"/>
            <a:ext cx="3592512" cy="457200"/>
          </a:xfrm>
          <a:prstGeom prst="rect">
            <a:avLst/>
          </a:prstGeom>
          <a:noFill/>
          <a:ln w="9525" algn="ctr">
            <a:noFill/>
            <a:miter lim="800000"/>
            <a:headEnd/>
            <a:tailEnd/>
          </a:ln>
        </p:spPr>
        <p:txBody>
          <a:bodyPr>
            <a:spAutoFit/>
          </a:bodyPr>
          <a:lstStyle/>
          <a:p>
            <a:endParaRPr lang="nl-NL" sz="2400">
              <a:solidFill>
                <a:prstClr val="black"/>
              </a:solidFill>
            </a:endParaRPr>
          </a:p>
        </p:txBody>
      </p:sp>
      <p:sp>
        <p:nvSpPr>
          <p:cNvPr id="10" name="Text Box 9"/>
          <p:cNvSpPr txBox="1">
            <a:spLocks noChangeArrowheads="1"/>
          </p:cNvSpPr>
          <p:nvPr/>
        </p:nvSpPr>
        <p:spPr bwMode="auto">
          <a:xfrm>
            <a:off x="6528048" y="1687513"/>
            <a:ext cx="4851152" cy="2308324"/>
          </a:xfrm>
          <a:prstGeom prst="rect">
            <a:avLst/>
          </a:prstGeom>
          <a:noFill/>
          <a:ln w="9525" algn="ctr">
            <a:noFill/>
            <a:miter lim="800000"/>
            <a:headEnd/>
            <a:tailEnd/>
          </a:ln>
        </p:spPr>
        <p:txBody>
          <a:bodyPr wrap="square">
            <a:spAutoFit/>
          </a:bodyPr>
          <a:lstStyle/>
          <a:p>
            <a:r>
              <a:rPr lang="nl-NL" sz="2400" b="1" dirty="0">
                <a:solidFill>
                  <a:prstClr val="black"/>
                </a:solidFill>
              </a:rPr>
              <a:t>Interferentie</a:t>
            </a:r>
            <a:r>
              <a:rPr lang="nl-NL" sz="2400" dirty="0">
                <a:solidFill>
                  <a:prstClr val="black"/>
                </a:solidFill>
              </a:rPr>
              <a:t> :</a:t>
            </a:r>
          </a:p>
          <a:p>
            <a:r>
              <a:rPr lang="nl-NL" sz="2400" dirty="0">
                <a:solidFill>
                  <a:prstClr val="black"/>
                </a:solidFill>
              </a:rPr>
              <a:t>(twee) golven kunnen elkaar versterken of verzwakken.</a:t>
            </a:r>
          </a:p>
          <a:p>
            <a:endParaRPr lang="nl-NL" sz="2400" dirty="0">
              <a:solidFill>
                <a:prstClr val="black"/>
              </a:solidFill>
            </a:endParaRPr>
          </a:p>
          <a:p>
            <a:r>
              <a:rPr lang="nl-NL" sz="2400" dirty="0">
                <a:solidFill>
                  <a:prstClr val="black"/>
                </a:solidFill>
              </a:rPr>
              <a:t>Er zijn diverse plekken in de vijver waar het water </a:t>
            </a:r>
            <a:r>
              <a:rPr lang="nl-NL" sz="2400" dirty="0">
                <a:solidFill>
                  <a:srgbClr val="FF3300"/>
                </a:solidFill>
              </a:rPr>
              <a:t>niet beweegt. </a:t>
            </a:r>
          </a:p>
        </p:txBody>
      </p:sp>
      <p:sp>
        <p:nvSpPr>
          <p:cNvPr id="11" name="Rechthoek 10">
            <a:extLst>
              <a:ext uri="{FF2B5EF4-FFF2-40B4-BE49-F238E27FC236}">
                <a16:creationId xmlns:a16="http://schemas.microsoft.com/office/drawing/2014/main" id="{846C545B-8B80-4AB6-8793-F190A20C4BCB}"/>
              </a:ext>
            </a:extLst>
          </p:cNvPr>
          <p:cNvSpPr/>
          <p:nvPr/>
        </p:nvSpPr>
        <p:spPr>
          <a:xfrm>
            <a:off x="6023992" y="6237312"/>
            <a:ext cx="4572000" cy="230832"/>
          </a:xfrm>
          <a:prstGeom prst="rect">
            <a:avLst/>
          </a:prstGeom>
        </p:spPr>
        <p:txBody>
          <a:bodyPr wrap="square">
            <a:spAutoFit/>
          </a:bodyPr>
          <a:lstStyle/>
          <a:p>
            <a:pPr algn="r"/>
            <a:r>
              <a:rPr lang="nl-NL" sz="900" dirty="0">
                <a:solidFill>
                  <a:prstClr val="black"/>
                </a:solidFill>
                <a:latin typeface="Calibri"/>
              </a:rPr>
              <a:t>© Maria Janssen via slideplayer.nl</a:t>
            </a:r>
          </a:p>
        </p:txBody>
      </p:sp>
      <p:sp>
        <p:nvSpPr>
          <p:cNvPr id="2" name="Rechthoek 1">
            <a:extLst>
              <a:ext uri="{FF2B5EF4-FFF2-40B4-BE49-F238E27FC236}">
                <a16:creationId xmlns:a16="http://schemas.microsoft.com/office/drawing/2014/main" id="{BE1DAFBF-900A-4E80-A5A4-BCA1D6286420}"/>
              </a:ext>
            </a:extLst>
          </p:cNvPr>
          <p:cNvSpPr/>
          <p:nvPr/>
        </p:nvSpPr>
        <p:spPr>
          <a:xfrm>
            <a:off x="11288215" y="66401"/>
            <a:ext cx="827584"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rPr>
              <a:t>Pulsar </a:t>
            </a:r>
            <a:br>
              <a:rPr lang="nl-NL" sz="1400" dirty="0">
                <a:solidFill>
                  <a:prstClr val="white"/>
                </a:solidFill>
              </a:rPr>
            </a:br>
            <a:r>
              <a:rPr lang="nl-NL" sz="1400" dirty="0">
                <a:solidFill>
                  <a:prstClr val="white"/>
                </a:solidFill>
              </a:rPr>
              <a:t>11, 12, 13</a:t>
            </a:r>
          </a:p>
        </p:txBody>
      </p:sp>
    </p:spTree>
    <p:extLst>
      <p:ext uri="{BB962C8B-B14F-4D97-AF65-F5344CB8AC3E}">
        <p14:creationId xmlns:p14="http://schemas.microsoft.com/office/powerpoint/2010/main" val="63526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gn="ctr">
              <a:buNone/>
            </a:pPr>
            <a:r>
              <a:rPr lang="nl-NL" sz="2800" dirty="0">
                <a:hlinkClick r:id="rId2"/>
              </a:rPr>
              <a:t>Interferentie dubbele spleet</a:t>
            </a:r>
            <a:r>
              <a:rPr lang="nl-NL" sz="2800" dirty="0"/>
              <a:t> </a:t>
            </a:r>
            <a:r>
              <a:rPr lang="nl-NL" sz="1600" dirty="0"/>
              <a:t>(bewegende beelden)</a:t>
            </a:r>
          </a:p>
          <a:p>
            <a:pPr algn="ctr">
              <a:buNone/>
            </a:pPr>
            <a:r>
              <a:rPr lang="nl-NL" sz="1400" dirty="0"/>
              <a:t>http://science.sbcc.edu/~physics/flash/2%20slit%20interference.html</a:t>
            </a:r>
          </a:p>
        </p:txBody>
      </p:sp>
      <p:sp>
        <p:nvSpPr>
          <p:cNvPr id="2" name="Titel 1"/>
          <p:cNvSpPr>
            <a:spLocks noGrp="1"/>
          </p:cNvSpPr>
          <p:nvPr>
            <p:ph type="title"/>
          </p:nvPr>
        </p:nvSpPr>
        <p:spPr/>
        <p:txBody>
          <a:bodyPr>
            <a:normAutofit/>
          </a:bodyPr>
          <a:lstStyle/>
          <a:p>
            <a:r>
              <a:rPr lang="nl-NL" dirty="0"/>
              <a:t>Interferentie van golven</a:t>
            </a:r>
          </a:p>
        </p:txBody>
      </p:sp>
      <p:pic>
        <p:nvPicPr>
          <p:cNvPr id="4" name="Picture 4"/>
          <p:cNvPicPr>
            <a:picLocks noChangeAspect="1" noChangeArrowheads="1"/>
          </p:cNvPicPr>
          <p:nvPr/>
        </p:nvPicPr>
        <p:blipFill rotWithShape="1">
          <a:blip r:embed="rId3" cstate="print"/>
          <a:srcRect l="998" t="1750" r="1623" b="1985"/>
          <a:stretch/>
        </p:blipFill>
        <p:spPr>
          <a:xfrm>
            <a:off x="3001848" y="2285960"/>
            <a:ext cx="6766560" cy="4023360"/>
          </a:xfrm>
          <a:prstGeom prst="rect">
            <a:avLst/>
          </a:prstGeom>
          <a:noFill/>
        </p:spPr>
      </p:pic>
      <p:sp>
        <p:nvSpPr>
          <p:cNvPr id="5" name="Rechthoek 4">
            <a:extLst>
              <a:ext uri="{FF2B5EF4-FFF2-40B4-BE49-F238E27FC236}">
                <a16:creationId xmlns:a16="http://schemas.microsoft.com/office/drawing/2014/main" id="{9C3E43E1-C8D2-4F0C-9357-9945B1305B58}"/>
              </a:ext>
            </a:extLst>
          </p:cNvPr>
          <p:cNvSpPr/>
          <p:nvPr/>
        </p:nvSpPr>
        <p:spPr>
          <a:xfrm>
            <a:off x="7004410" y="6124654"/>
            <a:ext cx="3663591" cy="369332"/>
          </a:xfrm>
          <a:prstGeom prst="rect">
            <a:avLst/>
          </a:prstGeom>
        </p:spPr>
        <p:txBody>
          <a:bodyPr wrap="square">
            <a:spAutoFit/>
          </a:bodyPr>
          <a:lstStyle/>
          <a:p>
            <a:pPr algn="r"/>
            <a:r>
              <a:rPr lang="nl-NL" sz="900" dirty="0">
                <a:solidFill>
                  <a:srgbClr val="000000"/>
                </a:solidFill>
                <a:latin typeface="Calibri"/>
              </a:rPr>
              <a:t>©2016 Don Ion.</a:t>
            </a:r>
            <a:br>
              <a:rPr lang="nl-NL" sz="900" dirty="0">
                <a:solidFill>
                  <a:srgbClr val="000000"/>
                </a:solidFill>
                <a:latin typeface="Calibri"/>
              </a:rPr>
            </a:br>
            <a:r>
              <a:rPr lang="nl-NL" sz="900" dirty="0">
                <a:solidFill>
                  <a:srgbClr val="000000"/>
                </a:solidFill>
                <a:latin typeface="Calibri"/>
              </a:rPr>
              <a:t> </a:t>
            </a:r>
            <a:r>
              <a:rPr lang="en-US" sz="900" dirty="0">
                <a:solidFill>
                  <a:prstClr val="black"/>
                </a:solidFill>
                <a:latin typeface="Calibri"/>
              </a:rPr>
              <a:t>Department of Physics and Engineering Santa Barbara City College </a:t>
            </a:r>
            <a:endParaRPr lang="nl-NL" sz="900" dirty="0">
              <a:solidFill>
                <a:prstClr val="black"/>
              </a:solidFill>
              <a:latin typeface="Calibri"/>
            </a:endParaRPr>
          </a:p>
        </p:txBody>
      </p:sp>
      <p:sp>
        <p:nvSpPr>
          <p:cNvPr id="6" name="Rechthoek 5">
            <a:extLst>
              <a:ext uri="{FF2B5EF4-FFF2-40B4-BE49-F238E27FC236}">
                <a16:creationId xmlns:a16="http://schemas.microsoft.com/office/drawing/2014/main" id="{82C69246-BBBA-4950-A9BF-33DE1BA2BABA}"/>
              </a:ext>
            </a:extLst>
          </p:cNvPr>
          <p:cNvSpPr/>
          <p:nvPr/>
        </p:nvSpPr>
        <p:spPr>
          <a:xfrm>
            <a:off x="11277168" y="66401"/>
            <a:ext cx="827584"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rPr>
              <a:t>Pulsar </a:t>
            </a:r>
            <a:br>
              <a:rPr lang="nl-NL" sz="1400" dirty="0">
                <a:solidFill>
                  <a:prstClr val="white"/>
                </a:solidFill>
              </a:rPr>
            </a:br>
            <a:r>
              <a:rPr lang="nl-NL" sz="1400" dirty="0">
                <a:solidFill>
                  <a:prstClr val="white"/>
                </a:solidFill>
              </a:rPr>
              <a:t>11, 12, 13</a:t>
            </a:r>
          </a:p>
        </p:txBody>
      </p:sp>
    </p:spTree>
    <p:extLst>
      <p:ext uri="{BB962C8B-B14F-4D97-AF65-F5344CB8AC3E}">
        <p14:creationId xmlns:p14="http://schemas.microsoft.com/office/powerpoint/2010/main" val="30709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Quantumwereld</a:t>
            </a:r>
            <a:r>
              <a:rPr lang="en-GB" dirty="0"/>
              <a:t> </a:t>
            </a:r>
            <a:br>
              <a:rPr lang="en-GB" dirty="0"/>
            </a:br>
            <a:r>
              <a:rPr lang="en-GB" sz="2800" b="0" dirty="0" err="1">
                <a:latin typeface="+mn-lt"/>
              </a:rPr>
              <a:t>deel</a:t>
            </a:r>
            <a:r>
              <a:rPr lang="en-GB" sz="2800" b="0" dirty="0">
                <a:latin typeface="+mn-lt"/>
              </a:rPr>
              <a:t> 1</a:t>
            </a:r>
            <a:endParaRPr lang="en-GB" sz="2800" b="0" dirty="0"/>
          </a:p>
        </p:txBody>
      </p:sp>
      <p:sp>
        <p:nvSpPr>
          <p:cNvPr id="3" name="Tijdelijke aanduiding voor tekst 2"/>
          <p:cNvSpPr>
            <a:spLocks noGrp="1"/>
          </p:cNvSpPr>
          <p:nvPr>
            <p:ph type="body" idx="1"/>
          </p:nvPr>
        </p:nvSpPr>
        <p:spPr/>
        <p:txBody>
          <a:bodyPr/>
          <a:lstStyle/>
          <a:p>
            <a:r>
              <a:rPr lang="en-GB" dirty="0"/>
              <a:t>Het </a:t>
            </a:r>
            <a:r>
              <a:rPr lang="en-GB" dirty="0" err="1"/>
              <a:t>meest</a:t>
            </a:r>
            <a:r>
              <a:rPr lang="en-GB" dirty="0"/>
              <a:t> </a:t>
            </a:r>
            <a:r>
              <a:rPr lang="en-GB" dirty="0" err="1"/>
              <a:t>fascinerende</a:t>
            </a:r>
            <a:r>
              <a:rPr lang="en-GB" dirty="0"/>
              <a:t> </a:t>
            </a:r>
            <a:r>
              <a:rPr lang="en-GB" dirty="0" err="1"/>
              <a:t>deel</a:t>
            </a:r>
            <a:r>
              <a:rPr lang="en-GB" dirty="0"/>
              <a:t> van de </a:t>
            </a:r>
            <a:r>
              <a:rPr lang="en-GB" dirty="0" err="1"/>
              <a:t>natuurkunde</a:t>
            </a:r>
            <a:endParaRPr lang="en-GB" dirty="0"/>
          </a:p>
        </p:txBody>
      </p:sp>
    </p:spTree>
    <p:extLst>
      <p:ext uri="{BB962C8B-B14F-4D97-AF65-F5344CB8AC3E}">
        <p14:creationId xmlns:p14="http://schemas.microsoft.com/office/powerpoint/2010/main" val="233936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a:xfrm>
            <a:off x="3857078" y="2678072"/>
            <a:ext cx="6469380" cy="3621447"/>
          </a:xfrm>
          <a:noFill/>
        </p:spPr>
      </p:pic>
      <p:sp>
        <p:nvSpPr>
          <p:cNvPr id="2" name="Titel 1"/>
          <p:cNvSpPr>
            <a:spLocks noGrp="1"/>
          </p:cNvSpPr>
          <p:nvPr>
            <p:ph type="title"/>
          </p:nvPr>
        </p:nvSpPr>
        <p:spPr/>
        <p:txBody>
          <a:bodyPr>
            <a:normAutofit/>
          </a:bodyPr>
          <a:lstStyle/>
          <a:p>
            <a:r>
              <a:rPr lang="nl-NL" dirty="0"/>
              <a:t>Interferentie van golven</a:t>
            </a:r>
          </a:p>
        </p:txBody>
      </p:sp>
      <p:sp>
        <p:nvSpPr>
          <p:cNvPr id="5" name="Titel 1"/>
          <p:cNvSpPr txBox="1">
            <a:spLocks/>
          </p:cNvSpPr>
          <p:nvPr/>
        </p:nvSpPr>
        <p:spPr>
          <a:xfrm>
            <a:off x="2279576" y="1628800"/>
            <a:ext cx="7344816" cy="1224136"/>
          </a:xfrm>
          <a:prstGeom prst="rect">
            <a:avLst/>
          </a:prstGeom>
        </p:spPr>
        <p:txBody>
          <a:bodyPr vert="horz" lIns="91440" tIns="45720" rIns="91440" bIns="45720" rtlCol="0" anchor="ctr">
            <a:normAutofit/>
          </a:bodyPr>
          <a:lstStyle/>
          <a:p>
            <a:pPr>
              <a:spcBef>
                <a:spcPct val="0"/>
              </a:spcBef>
              <a:defRPr/>
            </a:pPr>
            <a:r>
              <a:rPr lang="nl-NL" sz="2800" b="1" dirty="0">
                <a:solidFill>
                  <a:prstClr val="black"/>
                </a:solidFill>
              </a:rPr>
              <a:t>Maximum </a:t>
            </a:r>
            <a:r>
              <a:rPr lang="nl-NL" sz="2800" b="1" dirty="0">
                <a:solidFill>
                  <a:prstClr val="black"/>
                </a:solidFill>
                <a:latin typeface="Arial" charset="0"/>
                <a:cs typeface="Arial" charset="0"/>
              </a:rPr>
              <a:t>0</a:t>
            </a:r>
            <a:r>
              <a:rPr lang="nl-NL" sz="2800" b="1" baseline="30000" dirty="0">
                <a:solidFill>
                  <a:prstClr val="black"/>
                </a:solidFill>
              </a:rPr>
              <a:t>e</a:t>
            </a:r>
            <a:r>
              <a:rPr lang="nl-NL" sz="2800" b="1" dirty="0">
                <a:solidFill>
                  <a:prstClr val="black"/>
                </a:solidFill>
              </a:rPr>
              <a:t> orde: </a:t>
            </a:r>
            <a:br>
              <a:rPr lang="nl-NL" sz="2800" dirty="0">
                <a:solidFill>
                  <a:prstClr val="black"/>
                </a:solidFill>
              </a:rPr>
            </a:br>
            <a:r>
              <a:rPr lang="nl-NL" sz="2200" dirty="0">
                <a:solidFill>
                  <a:prstClr val="black"/>
                </a:solidFill>
              </a:rPr>
              <a:t>geen weglengteverschil </a:t>
            </a:r>
            <a:br>
              <a:rPr lang="nl-NL" sz="2200" dirty="0">
                <a:solidFill>
                  <a:prstClr val="black"/>
                </a:solidFill>
              </a:rPr>
            </a:br>
            <a:r>
              <a:rPr lang="nl-NL" sz="2200" dirty="0">
                <a:solidFill>
                  <a:prstClr val="black"/>
                </a:solidFill>
              </a:rPr>
              <a:t>constructieve interferentie = maximale versterking</a:t>
            </a:r>
          </a:p>
        </p:txBody>
      </p:sp>
      <p:sp>
        <p:nvSpPr>
          <p:cNvPr id="6" name="Rechthoek 5">
            <a:extLst>
              <a:ext uri="{FF2B5EF4-FFF2-40B4-BE49-F238E27FC236}">
                <a16:creationId xmlns:a16="http://schemas.microsoft.com/office/drawing/2014/main" id="{CF50CED3-5D21-4300-8361-CB27DCFA506A}"/>
              </a:ext>
            </a:extLst>
          </p:cNvPr>
          <p:cNvSpPr/>
          <p:nvPr/>
        </p:nvSpPr>
        <p:spPr>
          <a:xfrm>
            <a:off x="7004410" y="6124654"/>
            <a:ext cx="3663591" cy="369332"/>
          </a:xfrm>
          <a:prstGeom prst="rect">
            <a:avLst/>
          </a:prstGeom>
        </p:spPr>
        <p:txBody>
          <a:bodyPr wrap="square">
            <a:spAutoFit/>
          </a:bodyPr>
          <a:lstStyle/>
          <a:p>
            <a:pPr algn="r"/>
            <a:r>
              <a:rPr lang="nl-NL" sz="900" dirty="0">
                <a:solidFill>
                  <a:srgbClr val="000000"/>
                </a:solidFill>
                <a:latin typeface="Calibri"/>
              </a:rPr>
              <a:t>©2016 Don Ion.</a:t>
            </a:r>
            <a:br>
              <a:rPr lang="nl-NL" sz="900" dirty="0">
                <a:solidFill>
                  <a:srgbClr val="000000"/>
                </a:solidFill>
                <a:latin typeface="Calibri"/>
              </a:rPr>
            </a:br>
            <a:r>
              <a:rPr lang="nl-NL" sz="900" dirty="0">
                <a:solidFill>
                  <a:srgbClr val="000000"/>
                </a:solidFill>
                <a:latin typeface="Calibri"/>
              </a:rPr>
              <a:t> </a:t>
            </a:r>
            <a:r>
              <a:rPr lang="en-US" sz="900" dirty="0">
                <a:solidFill>
                  <a:prstClr val="black"/>
                </a:solidFill>
                <a:latin typeface="Calibri"/>
              </a:rPr>
              <a:t>Department of Physics and Engineering Santa Barbara City College </a:t>
            </a:r>
            <a:endParaRPr lang="nl-NL" sz="900" dirty="0">
              <a:solidFill>
                <a:prstClr val="black"/>
              </a:solidFill>
              <a:latin typeface="Calibri"/>
            </a:endParaRPr>
          </a:p>
        </p:txBody>
      </p:sp>
      <p:sp>
        <p:nvSpPr>
          <p:cNvPr id="7" name="Rechthoek 6">
            <a:extLst>
              <a:ext uri="{FF2B5EF4-FFF2-40B4-BE49-F238E27FC236}">
                <a16:creationId xmlns:a16="http://schemas.microsoft.com/office/drawing/2014/main" id="{8186FF6B-6852-45F8-B5B9-317D19F11A62}"/>
              </a:ext>
            </a:extLst>
          </p:cNvPr>
          <p:cNvSpPr/>
          <p:nvPr/>
        </p:nvSpPr>
        <p:spPr>
          <a:xfrm>
            <a:off x="11265738" y="66401"/>
            <a:ext cx="827584"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rPr>
              <a:t>Pulsar </a:t>
            </a:r>
            <a:br>
              <a:rPr lang="nl-NL" sz="1400" dirty="0">
                <a:solidFill>
                  <a:prstClr val="white"/>
                </a:solidFill>
              </a:rPr>
            </a:br>
            <a:r>
              <a:rPr lang="nl-NL" sz="1400" dirty="0">
                <a:solidFill>
                  <a:prstClr val="white"/>
                </a:solidFill>
              </a:rPr>
              <a:t>11, 12, 13</a:t>
            </a:r>
          </a:p>
        </p:txBody>
      </p:sp>
    </p:spTree>
    <p:extLst>
      <p:ext uri="{BB962C8B-B14F-4D97-AF65-F5344CB8AC3E}">
        <p14:creationId xmlns:p14="http://schemas.microsoft.com/office/powerpoint/2010/main" val="217474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FD1AFF2-5D1D-4C3D-A94F-A9657494CA35}"/>
              </a:ext>
            </a:extLst>
          </p:cNvPr>
          <p:cNvSpPr>
            <a:spLocks noGrp="1"/>
          </p:cNvSpPr>
          <p:nvPr>
            <p:ph idx="1"/>
          </p:nvPr>
        </p:nvSpPr>
        <p:spPr/>
        <p:txBody>
          <a:bodyPr/>
          <a:lstStyle/>
          <a:p>
            <a:endParaRPr lang="nl-NL"/>
          </a:p>
        </p:txBody>
      </p:sp>
      <p:sp>
        <p:nvSpPr>
          <p:cNvPr id="2" name="Titel 1"/>
          <p:cNvSpPr>
            <a:spLocks noGrp="1"/>
          </p:cNvSpPr>
          <p:nvPr>
            <p:ph type="title"/>
          </p:nvPr>
        </p:nvSpPr>
        <p:spPr/>
        <p:txBody>
          <a:bodyPr>
            <a:normAutofit/>
          </a:bodyPr>
          <a:lstStyle/>
          <a:p>
            <a:r>
              <a:rPr lang="nl-NL" dirty="0"/>
              <a:t>Interferentie van golven</a:t>
            </a:r>
          </a:p>
        </p:txBody>
      </p:sp>
      <p:sp>
        <p:nvSpPr>
          <p:cNvPr id="6" name="PIJL-RECHTS 5"/>
          <p:cNvSpPr/>
          <p:nvPr/>
        </p:nvSpPr>
        <p:spPr>
          <a:xfrm>
            <a:off x="5303912" y="1988840"/>
            <a:ext cx="504056"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8" name="Picture 2"/>
          <p:cNvPicPr>
            <a:picLocks noChangeAspect="1" noChangeArrowheads="1"/>
          </p:cNvPicPr>
          <p:nvPr/>
        </p:nvPicPr>
        <p:blipFill>
          <a:blip r:embed="rId2" cstate="print"/>
          <a:srcRect/>
          <a:stretch>
            <a:fillRect/>
          </a:stretch>
        </p:blipFill>
        <p:spPr>
          <a:xfrm>
            <a:off x="2047404" y="1730801"/>
            <a:ext cx="8155756" cy="4525962"/>
          </a:xfrm>
          <a:prstGeom prst="rect">
            <a:avLst/>
          </a:prstGeom>
          <a:noFill/>
        </p:spPr>
      </p:pic>
      <p:sp>
        <p:nvSpPr>
          <p:cNvPr id="9" name="Rechthoek 8"/>
          <p:cNvSpPr/>
          <p:nvPr/>
        </p:nvSpPr>
        <p:spPr>
          <a:xfrm>
            <a:off x="2279576" y="1628801"/>
            <a:ext cx="6624736" cy="1138773"/>
          </a:xfrm>
          <a:prstGeom prst="rect">
            <a:avLst/>
          </a:prstGeom>
        </p:spPr>
        <p:txBody>
          <a:bodyPr wrap="square">
            <a:spAutoFit/>
          </a:bodyPr>
          <a:lstStyle/>
          <a:p>
            <a:r>
              <a:rPr lang="nl-NL" sz="2800" b="1" dirty="0">
                <a:solidFill>
                  <a:prstClr val="black"/>
                </a:solidFill>
              </a:rPr>
              <a:t>Minimum </a:t>
            </a:r>
            <a:r>
              <a:rPr lang="nl-NL" sz="2800" b="1" dirty="0">
                <a:solidFill>
                  <a:prstClr val="black"/>
                </a:solidFill>
                <a:latin typeface="Arial" charset="0"/>
                <a:cs typeface="Arial" charset="0"/>
              </a:rPr>
              <a:t>1</a:t>
            </a:r>
            <a:r>
              <a:rPr lang="nl-NL" sz="2800" b="1" baseline="30000" dirty="0">
                <a:solidFill>
                  <a:prstClr val="black"/>
                </a:solidFill>
              </a:rPr>
              <a:t>e</a:t>
            </a:r>
            <a:r>
              <a:rPr lang="nl-NL" sz="2800" b="1" dirty="0">
                <a:solidFill>
                  <a:prstClr val="black"/>
                </a:solidFill>
              </a:rPr>
              <a:t> orde: </a:t>
            </a:r>
            <a:br>
              <a:rPr lang="nl-NL" dirty="0">
                <a:solidFill>
                  <a:prstClr val="black"/>
                </a:solidFill>
              </a:rPr>
            </a:br>
            <a:r>
              <a:rPr lang="nl-NL" sz="2000" dirty="0">
                <a:solidFill>
                  <a:prstClr val="black"/>
                </a:solidFill>
              </a:rPr>
              <a:t>weglengteverschil  ½ </a:t>
            </a:r>
            <a:r>
              <a:rPr lang="el-GR" sz="2000" dirty="0">
                <a:solidFill>
                  <a:prstClr val="black"/>
                </a:solidFill>
              </a:rPr>
              <a:t>λ</a:t>
            </a:r>
            <a:br>
              <a:rPr lang="nl-NL" sz="2000" dirty="0">
                <a:solidFill>
                  <a:prstClr val="black"/>
                </a:solidFill>
              </a:rPr>
            </a:br>
            <a:r>
              <a:rPr lang="nl-NL" sz="2000" dirty="0">
                <a:solidFill>
                  <a:prstClr val="black"/>
                </a:solidFill>
              </a:rPr>
              <a:t>destructieve interferentie = maximale uitdoving</a:t>
            </a:r>
          </a:p>
        </p:txBody>
      </p:sp>
      <p:sp>
        <p:nvSpPr>
          <p:cNvPr id="10" name="Rechthoek 9">
            <a:extLst>
              <a:ext uri="{FF2B5EF4-FFF2-40B4-BE49-F238E27FC236}">
                <a16:creationId xmlns:a16="http://schemas.microsoft.com/office/drawing/2014/main" id="{E3563442-F839-45FF-806D-E2299C5E260F}"/>
              </a:ext>
            </a:extLst>
          </p:cNvPr>
          <p:cNvSpPr/>
          <p:nvPr/>
        </p:nvSpPr>
        <p:spPr>
          <a:xfrm>
            <a:off x="11265738" y="66401"/>
            <a:ext cx="827584"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prstClr val="white"/>
                </a:solidFill>
              </a:rPr>
              <a:t>Pulsar </a:t>
            </a:r>
            <a:br>
              <a:rPr lang="nl-NL" sz="1400" dirty="0">
                <a:solidFill>
                  <a:prstClr val="white"/>
                </a:solidFill>
              </a:rPr>
            </a:br>
            <a:r>
              <a:rPr lang="nl-NL" sz="1400" dirty="0">
                <a:solidFill>
                  <a:prstClr val="white"/>
                </a:solidFill>
              </a:rPr>
              <a:t>11, 12, 13</a:t>
            </a:r>
          </a:p>
        </p:txBody>
      </p:sp>
    </p:spTree>
    <p:extLst>
      <p:ext uri="{BB962C8B-B14F-4D97-AF65-F5344CB8AC3E}">
        <p14:creationId xmlns:p14="http://schemas.microsoft.com/office/powerpoint/2010/main" val="225941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F6F0545-6710-48F1-B00A-9761608FAFCD}"/>
              </a:ext>
            </a:extLst>
          </p:cNvPr>
          <p:cNvSpPr txBox="1">
            <a:spLocks/>
          </p:cNvSpPr>
          <p:nvPr/>
        </p:nvSpPr>
        <p:spPr>
          <a:xfrm>
            <a:off x="1981200" y="44924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nl-NL" dirty="0">
                <a:solidFill>
                  <a:sysClr val="windowText" lastClr="000000"/>
                </a:solidFill>
                <a:latin typeface="Calibri"/>
              </a:rPr>
              <a:t>Vraag van de 17</a:t>
            </a:r>
            <a:r>
              <a:rPr lang="nl-NL" baseline="30000" dirty="0">
                <a:solidFill>
                  <a:sysClr val="windowText" lastClr="000000"/>
                </a:solidFill>
                <a:latin typeface="Calibri"/>
              </a:rPr>
              <a:t>e</a:t>
            </a:r>
            <a:r>
              <a:rPr lang="nl-NL" dirty="0">
                <a:solidFill>
                  <a:sysClr val="windowText" lastClr="000000"/>
                </a:solidFill>
                <a:latin typeface="Calibri"/>
              </a:rPr>
              <a:t> en 18</a:t>
            </a:r>
            <a:r>
              <a:rPr lang="nl-NL" baseline="30000" dirty="0">
                <a:solidFill>
                  <a:sysClr val="windowText" lastClr="000000"/>
                </a:solidFill>
                <a:latin typeface="Calibri"/>
              </a:rPr>
              <a:t>e</a:t>
            </a:r>
            <a:r>
              <a:rPr lang="nl-NL" dirty="0">
                <a:solidFill>
                  <a:sysClr val="windowText" lastClr="000000"/>
                </a:solidFill>
                <a:latin typeface="Calibri"/>
              </a:rPr>
              <a:t> eeuw:</a:t>
            </a:r>
            <a:br>
              <a:rPr lang="nl-NL" dirty="0">
                <a:solidFill>
                  <a:sysClr val="windowText" lastClr="000000"/>
                </a:solidFill>
                <a:latin typeface="Calibri"/>
              </a:rPr>
            </a:br>
            <a:r>
              <a:rPr lang="nl-NL" dirty="0">
                <a:solidFill>
                  <a:sysClr val="windowText" lastClr="000000"/>
                </a:solidFill>
                <a:latin typeface="Calibri"/>
              </a:rPr>
              <a:t> Wat is licht?</a:t>
            </a:r>
          </a:p>
        </p:txBody>
      </p:sp>
      <p:sp>
        <p:nvSpPr>
          <p:cNvPr id="5" name="Text Box 9">
            <a:extLst>
              <a:ext uri="{FF2B5EF4-FFF2-40B4-BE49-F238E27FC236}">
                <a16:creationId xmlns:a16="http://schemas.microsoft.com/office/drawing/2014/main" id="{1A284276-8B8F-4D79-B987-6A1830A21F64}"/>
              </a:ext>
            </a:extLst>
          </p:cNvPr>
          <p:cNvSpPr txBox="1">
            <a:spLocks noChangeArrowheads="1"/>
          </p:cNvSpPr>
          <p:nvPr/>
        </p:nvSpPr>
        <p:spPr bwMode="auto">
          <a:xfrm>
            <a:off x="2132344" y="1614390"/>
            <a:ext cx="3240088" cy="676510"/>
          </a:xfrm>
          <a:prstGeom prst="rect">
            <a:avLst/>
          </a:prstGeom>
          <a:noFill/>
          <a:ln w="9525" algn="ctr">
            <a:noFill/>
            <a:miter lim="800000"/>
            <a:headEnd/>
            <a:tailEnd/>
          </a:ln>
        </p:spPr>
        <p:txBody>
          <a:bodyPr wrap="square">
            <a:spAutoFit/>
          </a:bodyPr>
          <a:lstStyle/>
          <a:p>
            <a:r>
              <a:rPr lang="nl-NL" dirty="0">
                <a:solidFill>
                  <a:prstClr val="black"/>
                </a:solidFill>
                <a:latin typeface="Calibri"/>
              </a:rPr>
              <a:t>Newton: </a:t>
            </a:r>
          </a:p>
          <a:p>
            <a:r>
              <a:rPr lang="nl-NL" dirty="0">
                <a:solidFill>
                  <a:prstClr val="black"/>
                </a:solidFill>
                <a:latin typeface="Calibri"/>
              </a:rPr>
              <a:t>licht bestaat uit </a:t>
            </a:r>
            <a:r>
              <a:rPr lang="nl-NL" sz="2000" dirty="0">
                <a:solidFill>
                  <a:srgbClr val="FF0000"/>
                </a:solidFill>
                <a:latin typeface="Calibri"/>
              </a:rPr>
              <a:t>deeltjes</a:t>
            </a:r>
          </a:p>
        </p:txBody>
      </p:sp>
      <p:pic>
        <p:nvPicPr>
          <p:cNvPr id="6" name="Picture 5" descr="009_main">
            <a:extLst>
              <a:ext uri="{FF2B5EF4-FFF2-40B4-BE49-F238E27FC236}">
                <a16:creationId xmlns:a16="http://schemas.microsoft.com/office/drawing/2014/main" id="{6182C9C6-9BC5-4E0D-91F0-8DB144689558}"/>
              </a:ext>
            </a:extLst>
          </p:cNvPr>
          <p:cNvPicPr>
            <a:picLocks noChangeAspect="1" noChangeArrowheads="1"/>
          </p:cNvPicPr>
          <p:nvPr/>
        </p:nvPicPr>
        <p:blipFill>
          <a:blip r:embed="rId2" cstate="print"/>
          <a:srcRect r="13657" b="5347"/>
          <a:stretch>
            <a:fillRect/>
          </a:stretch>
        </p:blipFill>
        <p:spPr bwMode="auto">
          <a:xfrm>
            <a:off x="6812294" y="2335186"/>
            <a:ext cx="2808312" cy="3816134"/>
          </a:xfrm>
          <a:prstGeom prst="rect">
            <a:avLst/>
          </a:prstGeom>
          <a:noFill/>
          <a:ln w="9525">
            <a:noFill/>
            <a:miter lim="800000"/>
            <a:headEnd/>
            <a:tailEnd/>
          </a:ln>
        </p:spPr>
      </p:pic>
      <p:sp>
        <p:nvSpPr>
          <p:cNvPr id="7" name="Text Box 10">
            <a:extLst>
              <a:ext uri="{FF2B5EF4-FFF2-40B4-BE49-F238E27FC236}">
                <a16:creationId xmlns:a16="http://schemas.microsoft.com/office/drawing/2014/main" id="{85C96DC1-A55C-41A8-AA45-BB5CB19C2EFD}"/>
              </a:ext>
            </a:extLst>
          </p:cNvPr>
          <p:cNvSpPr txBox="1">
            <a:spLocks noChangeArrowheads="1"/>
          </p:cNvSpPr>
          <p:nvPr/>
        </p:nvSpPr>
        <p:spPr bwMode="auto">
          <a:xfrm>
            <a:off x="6884478" y="1583443"/>
            <a:ext cx="2520555" cy="677540"/>
          </a:xfrm>
          <a:prstGeom prst="rect">
            <a:avLst/>
          </a:prstGeom>
          <a:noFill/>
          <a:ln w="9525" algn="ctr">
            <a:noFill/>
            <a:miter lim="800000"/>
            <a:headEnd/>
            <a:tailEnd/>
          </a:ln>
        </p:spPr>
        <p:txBody>
          <a:bodyPr wrap="square">
            <a:spAutoFit/>
          </a:bodyPr>
          <a:lstStyle/>
          <a:p>
            <a:r>
              <a:rPr lang="nl-NL" dirty="0">
                <a:solidFill>
                  <a:prstClr val="black"/>
                </a:solidFill>
                <a:latin typeface="Calibri"/>
              </a:rPr>
              <a:t>Huygens: </a:t>
            </a:r>
          </a:p>
          <a:p>
            <a:r>
              <a:rPr lang="nl-NL" dirty="0">
                <a:solidFill>
                  <a:prstClr val="black"/>
                </a:solidFill>
                <a:latin typeface="Calibri"/>
              </a:rPr>
              <a:t>licht bestaat uit </a:t>
            </a:r>
            <a:r>
              <a:rPr lang="nl-NL" sz="2000" dirty="0">
                <a:solidFill>
                  <a:srgbClr val="FF0000"/>
                </a:solidFill>
                <a:latin typeface="Calibri"/>
              </a:rPr>
              <a:t>golven</a:t>
            </a:r>
          </a:p>
        </p:txBody>
      </p:sp>
      <p:pic>
        <p:nvPicPr>
          <p:cNvPr id="8" name="Picture 2" descr="Vuurwerk, Raketten, Kleuren, Explosie, S Nachts, Sparks">
            <a:extLst>
              <a:ext uri="{FF2B5EF4-FFF2-40B4-BE49-F238E27FC236}">
                <a16:creationId xmlns:a16="http://schemas.microsoft.com/office/drawing/2014/main" id="{5C45F826-5CE7-47FB-8E87-5E2CDC0D5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01" r="20320"/>
          <a:stretch/>
        </p:blipFill>
        <p:spPr bwMode="auto">
          <a:xfrm>
            <a:off x="2132345" y="2335187"/>
            <a:ext cx="2823463" cy="3782883"/>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19909428-C35D-40FD-9F5F-20A3B838AA05}"/>
              </a:ext>
            </a:extLst>
          </p:cNvPr>
          <p:cNvSpPr/>
          <p:nvPr/>
        </p:nvSpPr>
        <p:spPr>
          <a:xfrm>
            <a:off x="6977057" y="6324323"/>
            <a:ext cx="3663591" cy="230832"/>
          </a:xfrm>
          <a:prstGeom prst="rect">
            <a:avLst/>
          </a:prstGeom>
        </p:spPr>
        <p:txBody>
          <a:bodyPr wrap="square">
            <a:spAutoFit/>
          </a:bodyPr>
          <a:lstStyle/>
          <a:p>
            <a:pPr algn="r"/>
            <a:r>
              <a:rPr lang="nl-NL" sz="900" dirty="0">
                <a:solidFill>
                  <a:srgbClr val="000000"/>
                </a:solidFill>
                <a:latin typeface="Calibri"/>
              </a:rPr>
              <a:t>© </a:t>
            </a:r>
            <a:r>
              <a:rPr lang="nl-NL" sz="900" dirty="0" err="1">
                <a:solidFill>
                  <a:srgbClr val="000000"/>
                </a:solidFill>
                <a:latin typeface="Calibri"/>
              </a:rPr>
              <a:t>Pixabay</a:t>
            </a:r>
            <a:r>
              <a:rPr lang="nl-NL" sz="900" dirty="0">
                <a:solidFill>
                  <a:srgbClr val="000000"/>
                </a:solidFill>
                <a:latin typeface="Calibri"/>
              </a:rPr>
              <a:t>, onbekend</a:t>
            </a:r>
            <a:endParaRPr lang="nl-NL" sz="900" dirty="0">
              <a:solidFill>
                <a:prstClr val="black"/>
              </a:solidFill>
              <a:latin typeface="Calibri"/>
            </a:endParaRPr>
          </a:p>
        </p:txBody>
      </p:sp>
    </p:spTree>
    <p:extLst>
      <p:ext uri="{BB962C8B-B14F-4D97-AF65-F5344CB8AC3E}">
        <p14:creationId xmlns:p14="http://schemas.microsoft.com/office/powerpoint/2010/main" val="18245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52638" y="2065339"/>
            <a:ext cx="5327650" cy="427037"/>
          </a:xfrm>
          <a:prstGeom prst="rect">
            <a:avLst/>
          </a:prstGeom>
        </p:spPr>
        <p:txBody>
          <a:bodyPr vert="horz" lIns="91440" tIns="45720" rIns="91440" bIns="45720" rtlCol="0">
            <a:normAutofit/>
          </a:bodyPr>
          <a:lstStyle/>
          <a:p>
            <a:pPr marL="342900" indent="-342900">
              <a:spcBef>
                <a:spcPct val="20000"/>
              </a:spcBef>
              <a:defRPr/>
            </a:pPr>
            <a:r>
              <a:rPr lang="en-US" dirty="0" err="1">
                <a:solidFill>
                  <a:prstClr val="black"/>
                </a:solidFill>
              </a:rPr>
              <a:t>Laat</a:t>
            </a:r>
            <a:r>
              <a:rPr lang="en-US" dirty="0">
                <a:solidFill>
                  <a:prstClr val="black"/>
                </a:solidFill>
              </a:rPr>
              <a:t> </a:t>
            </a:r>
            <a:r>
              <a:rPr lang="en-US" dirty="0" err="1">
                <a:solidFill>
                  <a:prstClr val="black"/>
                </a:solidFill>
              </a:rPr>
              <a:t>licht</a:t>
            </a:r>
            <a:r>
              <a:rPr lang="en-US" dirty="0">
                <a:solidFill>
                  <a:prstClr val="black"/>
                </a:solidFill>
              </a:rPr>
              <a:t> door 2 </a:t>
            </a:r>
            <a:r>
              <a:rPr lang="en-US" dirty="0" err="1">
                <a:solidFill>
                  <a:prstClr val="black"/>
                </a:solidFill>
              </a:rPr>
              <a:t>spleten</a:t>
            </a:r>
            <a:r>
              <a:rPr lang="en-US" dirty="0">
                <a:solidFill>
                  <a:prstClr val="black"/>
                </a:solidFill>
              </a:rPr>
              <a:t> op </a:t>
            </a:r>
            <a:r>
              <a:rPr lang="en-US" dirty="0" err="1">
                <a:solidFill>
                  <a:prstClr val="black"/>
                </a:solidFill>
              </a:rPr>
              <a:t>een</a:t>
            </a:r>
            <a:r>
              <a:rPr lang="en-US" dirty="0">
                <a:solidFill>
                  <a:prstClr val="black"/>
                </a:solidFill>
              </a:rPr>
              <a:t> </a:t>
            </a:r>
            <a:r>
              <a:rPr lang="en-US" dirty="0" err="1">
                <a:solidFill>
                  <a:prstClr val="black"/>
                </a:solidFill>
              </a:rPr>
              <a:t>scherm</a:t>
            </a:r>
            <a:r>
              <a:rPr lang="en-US" dirty="0">
                <a:solidFill>
                  <a:prstClr val="black"/>
                </a:solidFill>
              </a:rPr>
              <a:t> </a:t>
            </a:r>
            <a:r>
              <a:rPr lang="en-US" dirty="0" err="1">
                <a:solidFill>
                  <a:prstClr val="black"/>
                </a:solidFill>
              </a:rPr>
              <a:t>vallen</a:t>
            </a:r>
            <a:endParaRPr lang="en-US" dirty="0">
              <a:solidFill>
                <a:prstClr val="black"/>
              </a:solidFill>
            </a:endParaRPr>
          </a:p>
        </p:txBody>
      </p:sp>
      <p:sp>
        <p:nvSpPr>
          <p:cNvPr id="7" name="Text Box 5"/>
          <p:cNvSpPr txBox="1">
            <a:spLocks noChangeArrowheads="1"/>
          </p:cNvSpPr>
          <p:nvPr/>
        </p:nvSpPr>
        <p:spPr bwMode="auto">
          <a:xfrm>
            <a:off x="7391400" y="5373688"/>
            <a:ext cx="2592388" cy="457200"/>
          </a:xfrm>
          <a:prstGeom prst="rect">
            <a:avLst/>
          </a:prstGeom>
          <a:noFill/>
          <a:ln w="9525" algn="ctr">
            <a:noFill/>
            <a:miter lim="800000"/>
            <a:headEnd/>
            <a:tailEnd/>
          </a:ln>
        </p:spPr>
        <p:txBody>
          <a:bodyPr>
            <a:spAutoFit/>
          </a:bodyPr>
          <a:lstStyle/>
          <a:p>
            <a:endParaRPr lang="nl-NL" sz="2400">
              <a:solidFill>
                <a:prstClr val="black"/>
              </a:solidFill>
            </a:endParaRPr>
          </a:p>
        </p:txBody>
      </p:sp>
      <p:pic>
        <p:nvPicPr>
          <p:cNvPr id="8" name="Picture 6" descr="young_wave01"/>
          <p:cNvPicPr>
            <a:picLocks noChangeAspect="1" noChangeArrowheads="1"/>
          </p:cNvPicPr>
          <p:nvPr/>
        </p:nvPicPr>
        <p:blipFill>
          <a:blip r:embed="rId2" cstate="print"/>
          <a:srcRect/>
          <a:stretch>
            <a:fillRect/>
          </a:stretch>
        </p:blipFill>
        <p:spPr bwMode="auto">
          <a:xfrm>
            <a:off x="4916489" y="4856164"/>
            <a:ext cx="1812925" cy="1468437"/>
          </a:xfrm>
          <a:prstGeom prst="rect">
            <a:avLst/>
          </a:prstGeom>
          <a:noFill/>
          <a:ln w="9525">
            <a:noFill/>
            <a:miter lim="800000"/>
            <a:headEnd/>
            <a:tailEnd/>
          </a:ln>
        </p:spPr>
      </p:pic>
      <p:pic>
        <p:nvPicPr>
          <p:cNvPr id="9" name="Picture 7" descr="young_wave02"/>
          <p:cNvPicPr>
            <a:picLocks noChangeAspect="1" noChangeArrowheads="1"/>
          </p:cNvPicPr>
          <p:nvPr/>
        </p:nvPicPr>
        <p:blipFill>
          <a:blip r:embed="rId3" cstate="print"/>
          <a:srcRect/>
          <a:stretch>
            <a:fillRect/>
          </a:stretch>
        </p:blipFill>
        <p:spPr bwMode="auto">
          <a:xfrm>
            <a:off x="7405689" y="4783139"/>
            <a:ext cx="2879725" cy="1508125"/>
          </a:xfrm>
          <a:prstGeom prst="rect">
            <a:avLst/>
          </a:prstGeom>
          <a:noFill/>
          <a:ln w="9525">
            <a:noFill/>
            <a:miter lim="800000"/>
            <a:headEnd/>
            <a:tailEnd/>
          </a:ln>
        </p:spPr>
      </p:pic>
      <p:grpSp>
        <p:nvGrpSpPr>
          <p:cNvPr id="10" name="Group 8"/>
          <p:cNvGrpSpPr>
            <a:grpSpLocks/>
          </p:cNvGrpSpPr>
          <p:nvPr/>
        </p:nvGrpSpPr>
        <p:grpSpPr bwMode="auto">
          <a:xfrm>
            <a:off x="7375525" y="1587500"/>
            <a:ext cx="2693988" cy="1322388"/>
            <a:chOff x="1247" y="981"/>
            <a:chExt cx="3623" cy="1633"/>
          </a:xfrm>
        </p:grpSpPr>
        <p:pic>
          <p:nvPicPr>
            <p:cNvPr id="11" name="Picture 9" descr="young_particle"/>
            <p:cNvPicPr>
              <a:picLocks noChangeAspect="1" noChangeArrowheads="1"/>
            </p:cNvPicPr>
            <p:nvPr/>
          </p:nvPicPr>
          <p:blipFill>
            <a:blip r:embed="rId4" cstate="print"/>
            <a:srcRect/>
            <a:stretch>
              <a:fillRect/>
            </a:stretch>
          </p:blipFill>
          <p:spPr bwMode="auto">
            <a:xfrm>
              <a:off x="1247" y="981"/>
              <a:ext cx="3623" cy="1633"/>
            </a:xfrm>
            <a:prstGeom prst="rect">
              <a:avLst/>
            </a:prstGeom>
            <a:noFill/>
            <a:ln w="9525">
              <a:noFill/>
              <a:miter lim="800000"/>
              <a:headEnd/>
              <a:tailEnd/>
            </a:ln>
          </p:spPr>
        </p:pic>
        <p:sp>
          <p:nvSpPr>
            <p:cNvPr id="12" name="Rectangle 10"/>
            <p:cNvSpPr>
              <a:spLocks noChangeArrowheads="1"/>
            </p:cNvSpPr>
            <p:nvPr/>
          </p:nvSpPr>
          <p:spPr bwMode="auto">
            <a:xfrm>
              <a:off x="3132" y="1400"/>
              <a:ext cx="894" cy="456"/>
            </a:xfrm>
            <a:prstGeom prst="rect">
              <a:avLst/>
            </a:prstGeom>
            <a:solidFill>
              <a:srgbClr val="FFFFFF"/>
            </a:solidFill>
            <a:ln w="9525" algn="ctr">
              <a:noFill/>
              <a:miter lim="800000"/>
              <a:headEnd/>
              <a:tailEnd/>
            </a:ln>
          </p:spPr>
          <p:txBody>
            <a:bodyPr anchor="ctr">
              <a:spAutoFit/>
            </a:bodyPr>
            <a:lstStyle/>
            <a:p>
              <a:endParaRPr lang="nl-NL">
                <a:solidFill>
                  <a:prstClr val="black"/>
                </a:solidFill>
              </a:endParaRPr>
            </a:p>
          </p:txBody>
        </p:sp>
        <p:sp>
          <p:nvSpPr>
            <p:cNvPr id="13" name="Rectangle 11"/>
            <p:cNvSpPr>
              <a:spLocks noChangeArrowheads="1"/>
            </p:cNvSpPr>
            <p:nvPr/>
          </p:nvSpPr>
          <p:spPr bwMode="auto">
            <a:xfrm>
              <a:off x="4104" y="1417"/>
              <a:ext cx="248" cy="456"/>
            </a:xfrm>
            <a:prstGeom prst="rect">
              <a:avLst/>
            </a:prstGeom>
            <a:solidFill>
              <a:srgbClr val="FFFFFF"/>
            </a:solidFill>
            <a:ln w="9525" algn="ctr">
              <a:noFill/>
              <a:miter lim="800000"/>
              <a:headEnd/>
              <a:tailEnd/>
            </a:ln>
          </p:spPr>
          <p:txBody>
            <a:bodyPr wrap="none" anchor="ctr">
              <a:spAutoFit/>
            </a:bodyPr>
            <a:lstStyle/>
            <a:p>
              <a:endParaRPr lang="nl-NL">
                <a:solidFill>
                  <a:prstClr val="black"/>
                </a:solidFill>
              </a:endParaRPr>
            </a:p>
          </p:txBody>
        </p:sp>
      </p:grpSp>
      <p:pic>
        <p:nvPicPr>
          <p:cNvPr id="14" name="Picture 12" descr="young_particle"/>
          <p:cNvPicPr>
            <a:picLocks noChangeAspect="1" noChangeArrowheads="1"/>
          </p:cNvPicPr>
          <p:nvPr/>
        </p:nvPicPr>
        <p:blipFill>
          <a:blip r:embed="rId4" cstate="print"/>
          <a:srcRect/>
          <a:stretch>
            <a:fillRect/>
          </a:stretch>
        </p:blipFill>
        <p:spPr bwMode="auto">
          <a:xfrm>
            <a:off x="7404101" y="3213100"/>
            <a:ext cx="2716213" cy="1360488"/>
          </a:xfrm>
          <a:prstGeom prst="rect">
            <a:avLst/>
          </a:prstGeom>
          <a:noFill/>
          <a:ln w="9525">
            <a:noFill/>
            <a:miter lim="800000"/>
            <a:headEnd/>
            <a:tailEnd/>
          </a:ln>
        </p:spPr>
      </p:pic>
      <p:sp>
        <p:nvSpPr>
          <p:cNvPr id="15" name="Text Box 13"/>
          <p:cNvSpPr txBox="1">
            <a:spLocks noChangeArrowheads="1"/>
          </p:cNvSpPr>
          <p:nvPr/>
        </p:nvSpPr>
        <p:spPr bwMode="auto">
          <a:xfrm>
            <a:off x="2052639" y="3616326"/>
            <a:ext cx="4937125" cy="366713"/>
          </a:xfrm>
          <a:prstGeom prst="rect">
            <a:avLst/>
          </a:prstGeom>
          <a:noFill/>
          <a:ln w="9525" algn="ctr">
            <a:noFill/>
            <a:miter lim="800000"/>
            <a:headEnd/>
            <a:tailEnd/>
          </a:ln>
        </p:spPr>
        <p:txBody>
          <a:bodyPr>
            <a:spAutoFit/>
          </a:bodyPr>
          <a:lstStyle/>
          <a:p>
            <a:r>
              <a:rPr lang="en-US" dirty="0" err="1">
                <a:solidFill>
                  <a:prstClr val="black"/>
                </a:solidFill>
              </a:rPr>
              <a:t>Licht</a:t>
            </a:r>
            <a:r>
              <a:rPr lang="en-US" dirty="0">
                <a:solidFill>
                  <a:prstClr val="black"/>
                </a:solidFill>
              </a:rPr>
              <a:t> </a:t>
            </a:r>
            <a:r>
              <a:rPr lang="en-US" dirty="0" err="1">
                <a:solidFill>
                  <a:prstClr val="black"/>
                </a:solidFill>
              </a:rPr>
              <a:t>bestaat</a:t>
            </a:r>
            <a:r>
              <a:rPr lang="en-US" dirty="0">
                <a:solidFill>
                  <a:prstClr val="black"/>
                </a:solidFill>
              </a:rPr>
              <a:t> </a:t>
            </a:r>
            <a:r>
              <a:rPr lang="en-US" dirty="0" err="1">
                <a:solidFill>
                  <a:prstClr val="black"/>
                </a:solidFill>
              </a:rPr>
              <a:t>uit</a:t>
            </a:r>
            <a:r>
              <a:rPr lang="en-US" dirty="0">
                <a:solidFill>
                  <a:prstClr val="black"/>
                </a:solidFill>
              </a:rPr>
              <a:t> </a:t>
            </a:r>
            <a:r>
              <a:rPr lang="en-US" dirty="0" err="1">
                <a:solidFill>
                  <a:prstClr val="black"/>
                </a:solidFill>
              </a:rPr>
              <a:t>deeltjes</a:t>
            </a:r>
            <a:r>
              <a:rPr lang="en-US" dirty="0">
                <a:solidFill>
                  <a:prstClr val="black"/>
                </a:solidFill>
              </a:rPr>
              <a:t> (</a:t>
            </a:r>
            <a:r>
              <a:rPr lang="en-US" dirty="0">
                <a:solidFill>
                  <a:srgbClr val="FF0000"/>
                </a:solidFill>
              </a:rPr>
              <a:t>Newton 1690</a:t>
            </a:r>
            <a:r>
              <a:rPr lang="en-US" dirty="0">
                <a:solidFill>
                  <a:prstClr val="black"/>
                </a:solidFill>
              </a:rPr>
              <a:t>)</a:t>
            </a:r>
          </a:p>
        </p:txBody>
      </p:sp>
      <p:sp>
        <p:nvSpPr>
          <p:cNvPr id="16" name="Text Box 14"/>
          <p:cNvSpPr txBox="1">
            <a:spLocks noChangeArrowheads="1"/>
          </p:cNvSpPr>
          <p:nvPr/>
        </p:nvSpPr>
        <p:spPr bwMode="auto">
          <a:xfrm>
            <a:off x="2052638" y="5291138"/>
            <a:ext cx="2743200" cy="641350"/>
          </a:xfrm>
          <a:prstGeom prst="rect">
            <a:avLst/>
          </a:prstGeom>
          <a:noFill/>
          <a:ln w="9525" algn="ctr">
            <a:noFill/>
            <a:miter lim="800000"/>
            <a:headEnd/>
            <a:tailEnd/>
          </a:ln>
        </p:spPr>
        <p:txBody>
          <a:bodyPr>
            <a:spAutoFit/>
          </a:bodyPr>
          <a:lstStyle/>
          <a:p>
            <a:r>
              <a:rPr lang="en-US" dirty="0" err="1">
                <a:solidFill>
                  <a:prstClr val="black"/>
                </a:solidFill>
              </a:rPr>
              <a:t>Licht</a:t>
            </a:r>
            <a:r>
              <a:rPr lang="en-US" dirty="0">
                <a:solidFill>
                  <a:prstClr val="black"/>
                </a:solidFill>
              </a:rPr>
              <a:t> </a:t>
            </a:r>
            <a:r>
              <a:rPr lang="en-US" dirty="0" err="1">
                <a:solidFill>
                  <a:prstClr val="black"/>
                </a:solidFill>
              </a:rPr>
              <a:t>bestaat</a:t>
            </a:r>
            <a:r>
              <a:rPr lang="en-US" dirty="0">
                <a:solidFill>
                  <a:prstClr val="black"/>
                </a:solidFill>
              </a:rPr>
              <a:t> </a:t>
            </a:r>
            <a:r>
              <a:rPr lang="en-US" dirty="0" err="1">
                <a:solidFill>
                  <a:prstClr val="black"/>
                </a:solidFill>
              </a:rPr>
              <a:t>uit</a:t>
            </a:r>
            <a:r>
              <a:rPr lang="en-US" dirty="0">
                <a:solidFill>
                  <a:prstClr val="black"/>
                </a:solidFill>
              </a:rPr>
              <a:t> </a:t>
            </a:r>
            <a:r>
              <a:rPr lang="en-US" dirty="0" err="1">
                <a:solidFill>
                  <a:prstClr val="black"/>
                </a:solidFill>
              </a:rPr>
              <a:t>golven</a:t>
            </a:r>
            <a:br>
              <a:rPr lang="en-US" dirty="0">
                <a:solidFill>
                  <a:prstClr val="black"/>
                </a:solidFill>
              </a:rPr>
            </a:br>
            <a:r>
              <a:rPr lang="en-US" dirty="0">
                <a:solidFill>
                  <a:prstClr val="black"/>
                </a:solidFill>
              </a:rPr>
              <a:t>(</a:t>
            </a:r>
            <a:r>
              <a:rPr lang="en-US" dirty="0">
                <a:solidFill>
                  <a:srgbClr val="FF0000"/>
                </a:solidFill>
              </a:rPr>
              <a:t>Huygens 1690</a:t>
            </a:r>
            <a:r>
              <a:rPr lang="en-US" dirty="0">
                <a:solidFill>
                  <a:prstClr val="black"/>
                </a:solidFill>
              </a:rPr>
              <a:t>)</a:t>
            </a:r>
          </a:p>
        </p:txBody>
      </p:sp>
      <p:sp>
        <p:nvSpPr>
          <p:cNvPr id="17" name="Rechthoek 16">
            <a:extLst>
              <a:ext uri="{FF2B5EF4-FFF2-40B4-BE49-F238E27FC236}">
                <a16:creationId xmlns:a16="http://schemas.microsoft.com/office/drawing/2014/main" id="{C841C811-5970-4B77-8FB5-322EF1BC7E18}"/>
              </a:ext>
            </a:extLst>
          </p:cNvPr>
          <p:cNvSpPr/>
          <p:nvPr/>
        </p:nvSpPr>
        <p:spPr>
          <a:xfrm>
            <a:off x="6096000" y="6290627"/>
            <a:ext cx="4572000" cy="230832"/>
          </a:xfrm>
          <a:prstGeom prst="rect">
            <a:avLst/>
          </a:prstGeom>
        </p:spPr>
        <p:txBody>
          <a:bodyPr wrap="square">
            <a:spAutoFit/>
          </a:bodyPr>
          <a:lstStyle/>
          <a:p>
            <a:pPr algn="r"/>
            <a:r>
              <a:rPr lang="nl-NL" sz="900" dirty="0">
                <a:solidFill>
                  <a:prstClr val="black"/>
                </a:solidFill>
                <a:latin typeface="Calibri"/>
              </a:rPr>
              <a:t>© Chester </a:t>
            </a:r>
            <a:r>
              <a:rPr lang="nl-NL" sz="900" dirty="0" err="1">
                <a:solidFill>
                  <a:prstClr val="black"/>
                </a:solidFill>
                <a:latin typeface="Calibri"/>
              </a:rPr>
              <a:t>Beasley</a:t>
            </a:r>
            <a:r>
              <a:rPr lang="nl-NL" sz="900" dirty="0">
                <a:solidFill>
                  <a:prstClr val="black"/>
                </a:solidFill>
                <a:latin typeface="Calibri"/>
              </a:rPr>
              <a:t> via slideplayer.com</a:t>
            </a:r>
          </a:p>
        </p:txBody>
      </p:sp>
      <p:sp>
        <p:nvSpPr>
          <p:cNvPr id="2" name="Titel 1">
            <a:extLst>
              <a:ext uri="{FF2B5EF4-FFF2-40B4-BE49-F238E27FC236}">
                <a16:creationId xmlns:a16="http://schemas.microsoft.com/office/drawing/2014/main" id="{9293FC1F-230D-483A-B974-96BA6CA96050}"/>
              </a:ext>
            </a:extLst>
          </p:cNvPr>
          <p:cNvSpPr>
            <a:spLocks noGrp="1"/>
          </p:cNvSpPr>
          <p:nvPr>
            <p:ph type="title"/>
          </p:nvPr>
        </p:nvSpPr>
        <p:spPr>
          <a:xfrm>
            <a:off x="1991538" y="207964"/>
            <a:ext cx="10200462" cy="1143000"/>
          </a:xfrm>
        </p:spPr>
        <p:txBody>
          <a:bodyPr>
            <a:normAutofit fontScale="90000"/>
          </a:bodyPr>
          <a:lstStyle/>
          <a:p>
            <a:r>
              <a:rPr lang="nl-NL" dirty="0"/>
              <a:t>Test om golven van deeltjes te onderscheiden:</a:t>
            </a:r>
            <a:br>
              <a:rPr lang="nl-NL" dirty="0"/>
            </a:br>
            <a:r>
              <a:rPr lang="nl-NL" dirty="0"/>
              <a:t>Dubbele-spleet experiment</a:t>
            </a:r>
          </a:p>
        </p:txBody>
      </p:sp>
    </p:spTree>
    <p:extLst>
      <p:ext uri="{BB962C8B-B14F-4D97-AF65-F5344CB8AC3E}">
        <p14:creationId xmlns:p14="http://schemas.microsoft.com/office/powerpoint/2010/main" val="5435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p:cNvSpPr>
            <a:spLocks noGrp="1"/>
          </p:cNvSpPr>
          <p:nvPr>
            <p:ph idx="1"/>
          </p:nvPr>
        </p:nvSpPr>
        <p:spPr/>
        <p:txBody>
          <a:bodyPr/>
          <a:lstStyle/>
          <a:p>
            <a:pPr>
              <a:buNone/>
            </a:pPr>
            <a:r>
              <a:rPr lang="nl-NL" dirty="0"/>
              <a:t>Laser licht</a:t>
            </a:r>
          </a:p>
        </p:txBody>
      </p:sp>
      <p:sp>
        <p:nvSpPr>
          <p:cNvPr id="2" name="Titel 1"/>
          <p:cNvSpPr>
            <a:spLocks noGrp="1"/>
          </p:cNvSpPr>
          <p:nvPr>
            <p:ph type="title"/>
          </p:nvPr>
        </p:nvSpPr>
        <p:spPr/>
        <p:txBody>
          <a:bodyPr>
            <a:normAutofit/>
          </a:bodyPr>
          <a:lstStyle/>
          <a:p>
            <a:r>
              <a:rPr lang="nl-NL" dirty="0"/>
              <a:t>Interferentie van golven</a:t>
            </a:r>
          </a:p>
        </p:txBody>
      </p:sp>
      <p:pic>
        <p:nvPicPr>
          <p:cNvPr id="19458" name="Picture 2" descr="http://www.physikerboard.de/files/interferenz_doppel_409.jpg"/>
          <p:cNvPicPr>
            <a:picLocks noChangeAspect="1" noChangeArrowheads="1"/>
          </p:cNvPicPr>
          <p:nvPr/>
        </p:nvPicPr>
        <p:blipFill>
          <a:blip r:embed="rId2" cstate="print"/>
          <a:srcRect/>
          <a:stretch>
            <a:fillRect/>
          </a:stretch>
        </p:blipFill>
        <p:spPr bwMode="auto">
          <a:xfrm>
            <a:off x="2063553" y="2833109"/>
            <a:ext cx="8094073" cy="1872208"/>
          </a:xfrm>
          <a:prstGeom prst="rect">
            <a:avLst/>
          </a:prstGeom>
          <a:noFill/>
        </p:spPr>
      </p:pic>
    </p:spTree>
    <p:extLst>
      <p:ext uri="{BB962C8B-B14F-4D97-AF65-F5344CB8AC3E}">
        <p14:creationId xmlns:p14="http://schemas.microsoft.com/office/powerpoint/2010/main" val="52624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Quantumwereld</a:t>
            </a:r>
            <a:r>
              <a:rPr lang="en-GB" dirty="0"/>
              <a:t> </a:t>
            </a:r>
            <a:br>
              <a:rPr lang="en-GB" dirty="0"/>
            </a:br>
            <a:r>
              <a:rPr lang="en-GB" sz="2800" b="0" dirty="0" err="1">
                <a:latin typeface="+mn-lt"/>
              </a:rPr>
              <a:t>deel</a:t>
            </a:r>
            <a:r>
              <a:rPr lang="en-GB" sz="2800" b="0" dirty="0">
                <a:latin typeface="+mn-lt"/>
              </a:rPr>
              <a:t> 2</a:t>
            </a:r>
            <a:endParaRPr lang="en-GB" sz="2800" b="0" dirty="0"/>
          </a:p>
        </p:txBody>
      </p:sp>
      <p:sp>
        <p:nvSpPr>
          <p:cNvPr id="3" name="Tijdelijke aanduiding voor tekst 2"/>
          <p:cNvSpPr>
            <a:spLocks noGrp="1"/>
          </p:cNvSpPr>
          <p:nvPr>
            <p:ph type="body" idx="1"/>
          </p:nvPr>
        </p:nvSpPr>
        <p:spPr/>
        <p:txBody>
          <a:bodyPr/>
          <a:lstStyle/>
          <a:p>
            <a:r>
              <a:rPr lang="en-GB" dirty="0"/>
              <a:t>Het </a:t>
            </a:r>
            <a:r>
              <a:rPr lang="en-GB" dirty="0" err="1"/>
              <a:t>meest</a:t>
            </a:r>
            <a:r>
              <a:rPr lang="en-GB" dirty="0"/>
              <a:t> </a:t>
            </a:r>
            <a:r>
              <a:rPr lang="en-GB" dirty="0" err="1"/>
              <a:t>fascinerende</a:t>
            </a:r>
            <a:r>
              <a:rPr lang="en-GB" dirty="0"/>
              <a:t> </a:t>
            </a:r>
            <a:r>
              <a:rPr lang="en-GB" dirty="0" err="1"/>
              <a:t>deel</a:t>
            </a:r>
            <a:r>
              <a:rPr lang="en-GB" dirty="0"/>
              <a:t> van de </a:t>
            </a:r>
            <a:r>
              <a:rPr lang="en-GB" dirty="0" err="1"/>
              <a:t>natuurkunde</a:t>
            </a:r>
            <a:endParaRPr lang="en-GB" dirty="0"/>
          </a:p>
        </p:txBody>
      </p:sp>
    </p:spTree>
    <p:extLst>
      <p:ext uri="{BB962C8B-B14F-4D97-AF65-F5344CB8AC3E}">
        <p14:creationId xmlns:p14="http://schemas.microsoft.com/office/powerpoint/2010/main" val="319464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ndara"/>
                <a:ea typeface="+mn-ea"/>
                <a:cs typeface="+mn-cs"/>
              </a:rPr>
              <a:t>Experiment van Young 1801</a:t>
            </a:r>
          </a:p>
        </p:txBody>
      </p:sp>
      <p:sp>
        <p:nvSpPr>
          <p:cNvPr id="5" name="Rectangle 3"/>
          <p:cNvSpPr txBox="1">
            <a:spLocks noChangeArrowheads="1"/>
          </p:cNvSpPr>
          <p:nvPr/>
        </p:nvSpPr>
        <p:spPr>
          <a:xfrm>
            <a:off x="2052638" y="2065339"/>
            <a:ext cx="5327650" cy="4270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Laat licht door 2 spleten op een scherm vallen</a:t>
            </a:r>
          </a:p>
        </p:txBody>
      </p:sp>
      <p:sp>
        <p:nvSpPr>
          <p:cNvPr id="7" name="Text Box 5"/>
          <p:cNvSpPr txBox="1">
            <a:spLocks noChangeArrowheads="1"/>
          </p:cNvSpPr>
          <p:nvPr/>
        </p:nvSpPr>
        <p:spPr bwMode="auto">
          <a:xfrm>
            <a:off x="7391400" y="5373688"/>
            <a:ext cx="2592388" cy="457200"/>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black"/>
              </a:solidFill>
              <a:effectLst/>
              <a:uLnTx/>
              <a:uFillTx/>
              <a:latin typeface="Candara"/>
              <a:ea typeface="+mn-ea"/>
              <a:cs typeface="+mn-cs"/>
            </a:endParaRPr>
          </a:p>
        </p:txBody>
      </p:sp>
      <p:pic>
        <p:nvPicPr>
          <p:cNvPr id="8" name="Picture 6" descr="young_wave01"/>
          <p:cNvPicPr>
            <a:picLocks noChangeAspect="1" noChangeArrowheads="1"/>
          </p:cNvPicPr>
          <p:nvPr/>
        </p:nvPicPr>
        <p:blipFill>
          <a:blip r:embed="rId2" cstate="print"/>
          <a:srcRect/>
          <a:stretch>
            <a:fillRect/>
          </a:stretch>
        </p:blipFill>
        <p:spPr bwMode="auto">
          <a:xfrm>
            <a:off x="4916489" y="4856164"/>
            <a:ext cx="1812925" cy="1468437"/>
          </a:xfrm>
          <a:prstGeom prst="rect">
            <a:avLst/>
          </a:prstGeom>
          <a:noFill/>
          <a:ln w="9525">
            <a:noFill/>
            <a:miter lim="800000"/>
            <a:headEnd/>
            <a:tailEnd/>
          </a:ln>
        </p:spPr>
      </p:pic>
      <p:pic>
        <p:nvPicPr>
          <p:cNvPr id="9" name="Picture 7" descr="young_wave02"/>
          <p:cNvPicPr>
            <a:picLocks noChangeAspect="1" noChangeArrowheads="1"/>
          </p:cNvPicPr>
          <p:nvPr/>
        </p:nvPicPr>
        <p:blipFill>
          <a:blip r:embed="rId3" cstate="print"/>
          <a:srcRect/>
          <a:stretch>
            <a:fillRect/>
          </a:stretch>
        </p:blipFill>
        <p:spPr bwMode="auto">
          <a:xfrm>
            <a:off x="7405689" y="4783139"/>
            <a:ext cx="2879725" cy="1508125"/>
          </a:xfrm>
          <a:prstGeom prst="rect">
            <a:avLst/>
          </a:prstGeom>
          <a:noFill/>
          <a:ln w="9525">
            <a:noFill/>
            <a:miter lim="800000"/>
            <a:headEnd/>
            <a:tailEnd/>
          </a:ln>
        </p:spPr>
      </p:pic>
      <p:grpSp>
        <p:nvGrpSpPr>
          <p:cNvPr id="10" name="Group 8"/>
          <p:cNvGrpSpPr>
            <a:grpSpLocks/>
          </p:cNvGrpSpPr>
          <p:nvPr/>
        </p:nvGrpSpPr>
        <p:grpSpPr bwMode="auto">
          <a:xfrm>
            <a:off x="7375525" y="1587500"/>
            <a:ext cx="2693988" cy="1322388"/>
            <a:chOff x="1247" y="981"/>
            <a:chExt cx="3623" cy="1633"/>
          </a:xfrm>
        </p:grpSpPr>
        <p:pic>
          <p:nvPicPr>
            <p:cNvPr id="11" name="Picture 9" descr="young_particle"/>
            <p:cNvPicPr>
              <a:picLocks noChangeAspect="1" noChangeArrowheads="1"/>
            </p:cNvPicPr>
            <p:nvPr/>
          </p:nvPicPr>
          <p:blipFill>
            <a:blip r:embed="rId4" cstate="print"/>
            <a:srcRect/>
            <a:stretch>
              <a:fillRect/>
            </a:stretch>
          </p:blipFill>
          <p:spPr bwMode="auto">
            <a:xfrm>
              <a:off x="1247" y="981"/>
              <a:ext cx="3623" cy="1633"/>
            </a:xfrm>
            <a:prstGeom prst="rect">
              <a:avLst/>
            </a:prstGeom>
            <a:noFill/>
            <a:ln w="9525">
              <a:noFill/>
              <a:miter lim="800000"/>
              <a:headEnd/>
              <a:tailEnd/>
            </a:ln>
          </p:spPr>
        </p:pic>
        <p:sp>
          <p:nvSpPr>
            <p:cNvPr id="12" name="Rectangle 10"/>
            <p:cNvSpPr>
              <a:spLocks noChangeArrowheads="1"/>
            </p:cNvSpPr>
            <p:nvPr/>
          </p:nvSpPr>
          <p:spPr bwMode="auto">
            <a:xfrm>
              <a:off x="3132" y="1400"/>
              <a:ext cx="894" cy="456"/>
            </a:xfrm>
            <a:prstGeom prst="rect">
              <a:avLst/>
            </a:prstGeom>
            <a:solidFill>
              <a:srgbClr val="FFFFFF"/>
            </a:solidFill>
            <a:ln w="9525" algn="ctr">
              <a:noFill/>
              <a:miter lim="800000"/>
              <a:headEnd/>
              <a:tailEnd/>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Rectangle 11"/>
            <p:cNvSpPr>
              <a:spLocks noChangeArrowheads="1"/>
            </p:cNvSpPr>
            <p:nvPr/>
          </p:nvSpPr>
          <p:spPr bwMode="auto">
            <a:xfrm>
              <a:off x="4104" y="1417"/>
              <a:ext cx="248" cy="456"/>
            </a:xfrm>
            <a:prstGeom prst="rect">
              <a:avLst/>
            </a:prstGeom>
            <a:solidFill>
              <a:srgbClr val="FFFFFF"/>
            </a:solidFill>
            <a:ln w="9525" algn="ctr">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grpSp>
      <p:pic>
        <p:nvPicPr>
          <p:cNvPr id="14" name="Picture 12" descr="young_particle"/>
          <p:cNvPicPr>
            <a:picLocks noChangeAspect="1" noChangeArrowheads="1"/>
          </p:cNvPicPr>
          <p:nvPr/>
        </p:nvPicPr>
        <p:blipFill>
          <a:blip r:embed="rId4" cstate="print"/>
          <a:srcRect/>
          <a:stretch>
            <a:fillRect/>
          </a:stretch>
        </p:blipFill>
        <p:spPr bwMode="auto">
          <a:xfrm>
            <a:off x="7404101" y="3213100"/>
            <a:ext cx="2716213" cy="1360488"/>
          </a:xfrm>
          <a:prstGeom prst="rect">
            <a:avLst/>
          </a:prstGeom>
          <a:noFill/>
          <a:ln w="9525">
            <a:noFill/>
            <a:miter lim="800000"/>
            <a:headEnd/>
            <a:tailEnd/>
          </a:ln>
        </p:spPr>
      </p:pic>
      <p:sp>
        <p:nvSpPr>
          <p:cNvPr id="15" name="Text Box 13"/>
          <p:cNvSpPr txBox="1">
            <a:spLocks noChangeArrowheads="1"/>
          </p:cNvSpPr>
          <p:nvPr/>
        </p:nvSpPr>
        <p:spPr bwMode="auto">
          <a:xfrm>
            <a:off x="2052639" y="3616326"/>
            <a:ext cx="4937125" cy="366713"/>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Licht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bestaat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uit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deeltjes</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a:ln>
                  <a:noFill/>
                </a:ln>
                <a:solidFill>
                  <a:srgbClr val="FF0000"/>
                </a:solidFill>
                <a:effectLst/>
                <a:uLnTx/>
                <a:uFillTx/>
                <a:latin typeface="Candara"/>
                <a:ea typeface="+mn-ea"/>
                <a:cs typeface="+mn-cs"/>
              </a:rPr>
              <a:t>Newton 1690</a:t>
            </a:r>
            <a:r>
              <a:rPr kumimoji="0" lang="en-US" sz="1800" b="0" i="0" u="none" strike="noStrike" kern="1200" cap="none" spc="0" normalizeH="0" baseline="0" noProof="0" dirty="0">
                <a:ln>
                  <a:noFill/>
                </a:ln>
                <a:solidFill>
                  <a:prstClr val="black"/>
                </a:solidFill>
                <a:effectLst/>
                <a:uLnTx/>
                <a:uFillTx/>
                <a:latin typeface="Candara"/>
                <a:ea typeface="+mn-ea"/>
                <a:cs typeface="+mn-cs"/>
              </a:rPr>
              <a:t>)</a:t>
            </a:r>
          </a:p>
        </p:txBody>
      </p:sp>
      <p:sp>
        <p:nvSpPr>
          <p:cNvPr id="16" name="Text Box 14"/>
          <p:cNvSpPr txBox="1">
            <a:spLocks noChangeArrowheads="1"/>
          </p:cNvSpPr>
          <p:nvPr/>
        </p:nvSpPr>
        <p:spPr bwMode="auto">
          <a:xfrm>
            <a:off x="2052638" y="5291138"/>
            <a:ext cx="2743200" cy="641350"/>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Licht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bestaat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uit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golven</a:t>
            </a:r>
            <a:br>
              <a:rPr kumimoji="0" lang="en-US" sz="1800" b="0" i="0" u="none" strike="noStrike" kern="1200" cap="none" spc="0" normalizeH="0" baseline="0" noProof="0" dirty="0">
                <a:ln>
                  <a:noFill/>
                </a:ln>
                <a:solidFill>
                  <a:prstClr val="black"/>
                </a:solidFill>
                <a:effectLst/>
                <a:uLnTx/>
                <a:uFillTx/>
                <a:latin typeface="Candara"/>
                <a:ea typeface="+mn-ea"/>
                <a:cs typeface="+mn-cs"/>
              </a:rPr>
            </a:br>
            <a:r>
              <a:rPr kumimoji="0" lang="en-US" sz="1800" b="0" i="0" u="none" strike="noStrike" kern="1200" cap="none" spc="0" normalizeH="0" baseline="0" noProof="0" dirty="0">
                <a:ln>
                  <a:noFill/>
                </a:ln>
                <a:solidFill>
                  <a:prstClr val="black"/>
                </a:solidFill>
                <a:effectLst/>
                <a:uLnTx/>
                <a:uFillTx/>
                <a:latin typeface="Candara"/>
                <a:ea typeface="+mn-ea"/>
                <a:cs typeface="+mn-cs"/>
              </a:rPr>
              <a:t>(</a:t>
            </a:r>
            <a:r>
              <a:rPr kumimoji="0" lang="en-US" sz="1800" b="0" i="0" u="none" strike="noStrike" kern="1200" cap="none" spc="0" normalizeH="0" baseline="0" noProof="0" dirty="0">
                <a:ln>
                  <a:noFill/>
                </a:ln>
                <a:solidFill>
                  <a:srgbClr val="FF0000"/>
                </a:solidFill>
                <a:effectLst/>
                <a:uLnTx/>
                <a:uFillTx/>
                <a:latin typeface="Candara"/>
                <a:ea typeface="+mn-ea"/>
                <a:cs typeface="+mn-cs"/>
              </a:rPr>
              <a:t>Huygens 1690</a:t>
            </a:r>
            <a:r>
              <a:rPr kumimoji="0" lang="en-US" sz="1800" b="0" i="0" u="none" strike="noStrike" kern="1200" cap="none" spc="0" normalizeH="0" baseline="0" noProof="0" dirty="0">
                <a:ln>
                  <a:noFill/>
                </a:ln>
                <a:solidFill>
                  <a:prstClr val="black"/>
                </a:solidFill>
                <a:effectLst/>
                <a:uLnTx/>
                <a:uFillTx/>
                <a:latin typeface="Candara"/>
                <a:ea typeface="+mn-ea"/>
                <a:cs typeface="+mn-cs"/>
              </a:rPr>
              <a:t>)</a:t>
            </a:r>
          </a:p>
        </p:txBody>
      </p:sp>
      <p:sp>
        <p:nvSpPr>
          <p:cNvPr id="17" name="Rechthoek 16">
            <a:extLst>
              <a:ext uri="{FF2B5EF4-FFF2-40B4-BE49-F238E27FC236}">
                <a16:creationId xmlns:a16="http://schemas.microsoft.com/office/drawing/2014/main" id="{C841C811-5970-4B77-8FB5-322EF1BC7E18}"/>
              </a:ext>
            </a:extLst>
          </p:cNvPr>
          <p:cNvSpPr/>
          <p:nvPr/>
        </p:nvSpPr>
        <p:spPr>
          <a:xfrm>
            <a:off x="6096000" y="6290627"/>
            <a:ext cx="4572000"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 Chester </a:t>
            </a:r>
            <a:r>
              <a:rPr kumimoji="0" lang="nl-NL" sz="900" b="0" i="0" u="none" strike="noStrike" kern="1200" cap="none" spc="0" normalizeH="0" baseline="0" noProof="0" dirty="0" err="1">
                <a:ln>
                  <a:noFill/>
                </a:ln>
                <a:solidFill>
                  <a:prstClr val="black"/>
                </a:solidFill>
                <a:effectLst/>
                <a:uLnTx/>
                <a:uFillTx/>
                <a:latin typeface="Calibri"/>
                <a:ea typeface="+mn-ea"/>
                <a:cs typeface="+mn-cs"/>
              </a:rPr>
              <a:t>Beasley</a:t>
            </a:r>
            <a:r>
              <a:rPr kumimoji="0" lang="nl-NL" sz="900" b="0" i="0" u="none" strike="noStrike" kern="1200" cap="none" spc="0" normalizeH="0" baseline="0" noProof="0" dirty="0">
                <a:ln>
                  <a:noFill/>
                </a:ln>
                <a:solidFill>
                  <a:prstClr val="black"/>
                </a:solidFill>
                <a:effectLst/>
                <a:uLnTx/>
                <a:uFillTx/>
                <a:latin typeface="Calibri"/>
                <a:ea typeface="+mn-ea"/>
                <a:cs typeface="+mn-cs"/>
              </a:rPr>
              <a:t> via slideplayer.com</a:t>
            </a:r>
          </a:p>
        </p:txBody>
      </p:sp>
    </p:spTree>
    <p:extLst>
      <p:ext uri="{BB962C8B-B14F-4D97-AF65-F5344CB8AC3E}">
        <p14:creationId xmlns:p14="http://schemas.microsoft.com/office/powerpoint/2010/main" val="24401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p:cNvSpPr>
            <a:spLocks noGrp="1"/>
          </p:cNvSpPr>
          <p:nvPr>
            <p:ph idx="1"/>
          </p:nvPr>
        </p:nvSpPr>
        <p:spPr>
          <a:xfrm>
            <a:off x="2423592" y="1268760"/>
            <a:ext cx="9649072" cy="4174078"/>
          </a:xfrm>
        </p:spPr>
        <p:txBody>
          <a:bodyPr/>
          <a:lstStyle/>
          <a:p>
            <a:pPr>
              <a:buNone/>
            </a:pPr>
            <a:r>
              <a:rPr lang="nl-NL" dirty="0"/>
              <a:t>Laser licht</a:t>
            </a:r>
          </a:p>
          <a:p>
            <a:pPr>
              <a:buNone/>
            </a:pPr>
            <a:endParaRPr lang="nl-NL" dirty="0"/>
          </a:p>
          <a:p>
            <a:pPr>
              <a:buNone/>
            </a:pPr>
            <a:endParaRPr lang="nl-NL" dirty="0"/>
          </a:p>
          <a:p>
            <a:pPr>
              <a:buNone/>
            </a:pPr>
            <a:endParaRPr lang="nl-NL" dirty="0"/>
          </a:p>
          <a:p>
            <a:pPr>
              <a:buNone/>
            </a:pPr>
            <a:endParaRPr lang="nl-NL" dirty="0"/>
          </a:p>
          <a:p>
            <a:pPr>
              <a:buNone/>
            </a:pPr>
            <a:r>
              <a:rPr lang="nl-NL" dirty="0"/>
              <a:t>Video interferentie: </a:t>
            </a:r>
          </a:p>
          <a:p>
            <a:pPr>
              <a:buNone/>
            </a:pPr>
            <a:r>
              <a:rPr lang="nl-NL" dirty="0"/>
              <a:t> </a:t>
            </a:r>
            <a:r>
              <a:rPr lang="nl-NL" sz="1800" dirty="0">
                <a:hlinkClick r:id="rId2"/>
              </a:rPr>
              <a:t>http://wqd.nl/nWGP</a:t>
            </a:r>
            <a:endParaRPr lang="nl-NL" sz="1800" dirty="0"/>
          </a:p>
        </p:txBody>
      </p:sp>
      <p:sp>
        <p:nvSpPr>
          <p:cNvPr id="2" name="Titel 1"/>
          <p:cNvSpPr>
            <a:spLocks noGrp="1"/>
          </p:cNvSpPr>
          <p:nvPr>
            <p:ph type="title"/>
          </p:nvPr>
        </p:nvSpPr>
        <p:spPr/>
        <p:txBody>
          <a:bodyPr>
            <a:normAutofit/>
          </a:bodyPr>
          <a:lstStyle/>
          <a:p>
            <a:r>
              <a:rPr lang="nl-NL" dirty="0"/>
              <a:t>Interferentie van golven</a:t>
            </a:r>
          </a:p>
        </p:txBody>
      </p:sp>
      <p:pic>
        <p:nvPicPr>
          <p:cNvPr id="19458" name="Picture 2" descr="http://www.physikerboard.de/files/interferenz_doppel_409.jpg"/>
          <p:cNvPicPr>
            <a:picLocks noChangeAspect="1" noChangeArrowheads="1"/>
          </p:cNvPicPr>
          <p:nvPr/>
        </p:nvPicPr>
        <p:blipFill>
          <a:blip r:embed="rId3" cstate="print"/>
          <a:srcRect/>
          <a:stretch>
            <a:fillRect/>
          </a:stretch>
        </p:blipFill>
        <p:spPr bwMode="auto">
          <a:xfrm>
            <a:off x="2495600" y="1916832"/>
            <a:ext cx="8094073" cy="1872208"/>
          </a:xfrm>
          <a:prstGeom prst="rect">
            <a:avLst/>
          </a:prstGeom>
          <a:noFill/>
        </p:spPr>
      </p:pic>
      <p:pic>
        <p:nvPicPr>
          <p:cNvPr id="307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33" y="4051070"/>
            <a:ext cx="4192296" cy="214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4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4BE3A-42BF-4420-B1B8-F166A629548D}"/>
              </a:ext>
            </a:extLst>
          </p:cNvPr>
          <p:cNvSpPr>
            <a:spLocks noGrp="1"/>
          </p:cNvSpPr>
          <p:nvPr>
            <p:ph idx="1"/>
          </p:nvPr>
        </p:nvSpPr>
        <p:spPr>
          <a:xfrm>
            <a:off x="2135560" y="976527"/>
            <a:ext cx="9362256" cy="4108657"/>
          </a:xfrm>
          <a:solidFill>
            <a:schemeClr val="bg1"/>
          </a:solidFill>
        </p:spPr>
        <p:txBody>
          <a:bodyPr>
            <a:normAutofit/>
          </a:bodyPr>
          <a:lstStyle/>
          <a:p>
            <a:pPr marL="0" indent="0" defTabSz="371475" eaLnBrk="0" fontAlgn="base" hangingPunct="0">
              <a:spcBef>
                <a:spcPct val="0"/>
              </a:spcBef>
              <a:spcAft>
                <a:spcPct val="0"/>
              </a:spcAft>
              <a:buNone/>
            </a:pPr>
            <a:r>
              <a:rPr lang="nl-NL" altLang="nl-NL" sz="1600" dirty="0">
                <a:solidFill>
                  <a:schemeClr val="bg1">
                    <a:lumMod val="75000"/>
                  </a:schemeClr>
                </a:solidFill>
                <a:latin typeface="Open Sans"/>
              </a:rPr>
              <a:t>(Vraag 1 en 2) 		</a:t>
            </a:r>
            <a:r>
              <a:rPr lang="nl-NL" altLang="nl-NL" sz="2000" dirty="0">
                <a:solidFill>
                  <a:srgbClr val="333333"/>
                </a:solidFill>
                <a:latin typeface="Open Sans"/>
              </a:rPr>
              <a:t>Evenwijdig licht met golflengte </a:t>
            </a:r>
            <a:r>
              <a:rPr lang="el-GR" altLang="nl-NL" sz="2000" dirty="0">
                <a:solidFill>
                  <a:srgbClr val="333333"/>
                </a:solidFill>
                <a:latin typeface="Open Sans"/>
              </a:rPr>
              <a:t>λ</a:t>
            </a:r>
            <a:r>
              <a:rPr lang="nl-NL" altLang="nl-NL" sz="2000" dirty="0">
                <a:solidFill>
                  <a:srgbClr val="333333"/>
                </a:solidFill>
                <a:latin typeface="Open Sans"/>
              </a:rPr>
              <a:t> valt op een dubbele spleet. </a:t>
            </a:r>
          </a:p>
          <a:p>
            <a:pPr marL="0" indent="1438275" eaLnBrk="0" fontAlgn="base" hangingPunct="0">
              <a:spcBef>
                <a:spcPct val="0"/>
              </a:spcBef>
              <a:spcAft>
                <a:spcPct val="0"/>
              </a:spcAft>
              <a:buNone/>
            </a:pPr>
            <a:r>
              <a:rPr lang="nl-NL" altLang="nl-NL" sz="2000" dirty="0">
                <a:solidFill>
                  <a:srgbClr val="333333"/>
                </a:solidFill>
                <a:latin typeface="Open Sans"/>
              </a:rPr>
              <a:t>	Op een scherm ontstaat een interferentiepatroon.</a:t>
            </a:r>
            <a:endParaRPr lang="nl-NL" altLang="nl-NL" sz="2000" dirty="0"/>
          </a:p>
          <a:p>
            <a:pPr marL="0" indent="1438275" eaLnBrk="0" fontAlgn="base" hangingPunct="0">
              <a:spcBef>
                <a:spcPct val="0"/>
              </a:spcBef>
              <a:spcAft>
                <a:spcPct val="0"/>
              </a:spcAft>
              <a:buNone/>
            </a:pPr>
            <a:r>
              <a:rPr lang="nl-NL" altLang="nl-NL" sz="2000" dirty="0">
                <a:solidFill>
                  <a:srgbClr val="333333"/>
                </a:solidFill>
                <a:latin typeface="Open Sans"/>
              </a:rPr>
              <a:t>	De plek waar de rode pijl naar wijst is verder verwijderd van de 			onderste spleet dan van de bovenste spleet.</a:t>
            </a:r>
            <a:endParaRPr lang="nl-NL" altLang="nl-NL" sz="2000" dirty="0"/>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endParaRPr lang="nl-NL" altLang="nl-NL" sz="2000" dirty="0">
              <a:solidFill>
                <a:srgbClr val="333333"/>
              </a:solidFill>
              <a:latin typeface="Open Sans"/>
            </a:endParaRPr>
          </a:p>
          <a:p>
            <a:pPr marL="0" indent="0" eaLnBrk="0" fontAlgn="base" hangingPunct="0">
              <a:spcBef>
                <a:spcPct val="0"/>
              </a:spcBef>
              <a:spcAft>
                <a:spcPct val="0"/>
              </a:spcAft>
              <a:buNone/>
            </a:pPr>
            <a:r>
              <a:rPr lang="nl-NL" altLang="nl-NL" sz="2000" b="1" dirty="0">
                <a:solidFill>
                  <a:srgbClr val="333333"/>
                </a:solidFill>
                <a:latin typeface="Open Sans"/>
              </a:rPr>
              <a:t>Hoe groot is het verschil tussen de afstanden tot de twee spleten?</a:t>
            </a:r>
            <a:r>
              <a:rPr lang="nl-NL" altLang="nl-NL" sz="2000" dirty="0">
                <a:solidFill>
                  <a:srgbClr val="333333"/>
                </a:solidFill>
                <a:latin typeface="Open Sans"/>
              </a:rPr>
              <a:t> </a:t>
            </a:r>
          </a:p>
          <a:p>
            <a:pPr marL="0" indent="0" eaLnBrk="0" fontAlgn="base" hangingPunct="0">
              <a:spcBef>
                <a:spcPct val="0"/>
              </a:spcBef>
              <a:spcAft>
                <a:spcPct val="0"/>
              </a:spcAft>
              <a:buNone/>
            </a:pPr>
            <a:r>
              <a:rPr lang="nl-NL" altLang="nl-NL" sz="2000" dirty="0">
                <a:solidFill>
                  <a:srgbClr val="333333"/>
                </a:solidFill>
                <a:latin typeface="Open Sans"/>
              </a:rPr>
              <a:t>(Vraag als je niet begrijpt wat hiermee bedoeld is </a:t>
            </a:r>
            <a:r>
              <a:rPr lang="nl-NL" altLang="nl-NL" sz="2000" dirty="0">
                <a:solidFill>
                  <a:srgbClr val="333333"/>
                </a:solidFill>
                <a:latin typeface="Open Sans"/>
                <a:sym typeface="Wingdings" panose="05000000000000000000" pitchFamily="2" charset="2"/>
              </a:rPr>
              <a:t>)</a:t>
            </a:r>
            <a:endParaRPr lang="nl-NL" sz="2000" dirty="0"/>
          </a:p>
        </p:txBody>
      </p:sp>
      <p:pic>
        <p:nvPicPr>
          <p:cNvPr id="4" name="Afbeelding 3">
            <a:extLst>
              <a:ext uri="{FF2B5EF4-FFF2-40B4-BE49-F238E27FC236}">
                <a16:creationId xmlns:a16="http://schemas.microsoft.com/office/drawing/2014/main" id="{E208B0F7-4ED9-479A-AF46-5F8363926514}"/>
              </a:ext>
            </a:extLst>
          </p:cNvPr>
          <p:cNvPicPr>
            <a:picLocks noChangeAspect="1"/>
          </p:cNvPicPr>
          <p:nvPr/>
        </p:nvPicPr>
        <p:blipFill rotWithShape="1">
          <a:blip r:embed="rId2"/>
          <a:srcRect l="2551" t="9243" b="8321"/>
          <a:stretch/>
        </p:blipFill>
        <p:spPr>
          <a:xfrm>
            <a:off x="4439816" y="2204864"/>
            <a:ext cx="5387613" cy="1713391"/>
          </a:xfrm>
          <a:prstGeom prst="rect">
            <a:avLst/>
          </a:prstGeom>
        </p:spPr>
      </p:pic>
      <p:sp>
        <p:nvSpPr>
          <p:cNvPr id="7" name="Tijdelijke aanduiding voor inhoud 2">
            <a:extLst>
              <a:ext uri="{FF2B5EF4-FFF2-40B4-BE49-F238E27FC236}">
                <a16:creationId xmlns:a16="http://schemas.microsoft.com/office/drawing/2014/main" id="{4B3FED8E-503E-4E91-A7C1-8BA4DB9B6863}"/>
              </a:ext>
            </a:extLst>
          </p:cNvPr>
          <p:cNvSpPr txBox="1">
            <a:spLocks/>
          </p:cNvSpPr>
          <p:nvPr/>
        </p:nvSpPr>
        <p:spPr>
          <a:xfrm>
            <a:off x="2425338" y="4797152"/>
            <a:ext cx="7271062" cy="1728192"/>
          </a:xfrm>
          <a:prstGeom prst="rect">
            <a:avLst/>
          </a:prstGeom>
        </p:spPr>
        <p:txBody>
          <a:bodyPr vert="horz" lIns="91440" tIns="45720" rIns="91440" bIns="45720" numCol="2"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0,5 </a:t>
            </a:r>
            <a:r>
              <a:rPr kumimoji="0" lang="el-GR" altLang="nl-NL" sz="2400" b="0" i="0" u="none" strike="noStrike" kern="1200" cap="none" spc="0" normalizeH="0" baseline="0" noProof="0" dirty="0">
                <a:ln>
                  <a:noFill/>
                </a:ln>
                <a:solidFill>
                  <a:srgbClr val="333333"/>
                </a:solidFill>
                <a:effectLst/>
                <a:uLnTx/>
                <a:uFillTx/>
                <a:latin typeface="Open Sans"/>
                <a:ea typeface="+mn-ea"/>
                <a:cs typeface="+mn-cs"/>
              </a:rPr>
              <a:t>λ</a:t>
            </a:r>
            <a:endParaRPr kumimoji="0" lang="nl-NL" altLang="nl-NL" sz="2400" b="0" i="0" u="none" strike="noStrike" kern="1200" cap="none" spc="0" normalizeH="0" baseline="0" noProof="0" dirty="0">
              <a:ln>
                <a:noFill/>
              </a:ln>
              <a:solidFill>
                <a:srgbClr val="333333"/>
              </a:solidFill>
              <a:effectLst/>
              <a:uLnTx/>
              <a:uFillTx/>
              <a:latin typeface="Open Sans"/>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1,0 </a:t>
            </a:r>
            <a:r>
              <a:rPr kumimoji="0" lang="el-GR" altLang="nl-NL" sz="2400" b="0" i="0" u="none" strike="noStrike" kern="1200" cap="none" spc="0" normalizeH="0" baseline="0" noProof="0" dirty="0">
                <a:ln>
                  <a:noFill/>
                </a:ln>
                <a:solidFill>
                  <a:srgbClr val="333333"/>
                </a:solidFill>
                <a:effectLst/>
                <a:uLnTx/>
                <a:uFillTx/>
                <a:latin typeface="Open Sans"/>
                <a:ea typeface="+mn-ea"/>
                <a:cs typeface="+mn-cs"/>
              </a:rPr>
              <a:t>λ</a:t>
            </a:r>
            <a:r>
              <a:rPr kumimoji="0" lang="nl-NL" sz="2400" b="0" i="0" u="none" strike="noStrike" kern="1200" cap="none" spc="0" normalizeH="0" baseline="0" noProof="0" dirty="0">
                <a:ln>
                  <a:noFill/>
                </a:ln>
                <a:solidFill>
                  <a:prstClr val="black"/>
                </a:solidFill>
                <a:effectLst/>
                <a:uLnTx/>
                <a:uFillTx/>
                <a:latin typeface="Candara"/>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1,5 </a:t>
            </a:r>
            <a:r>
              <a:rPr kumimoji="0" lang="el-GR" altLang="nl-NL" sz="2400" b="0" i="0" u="none" strike="noStrike" kern="1200" cap="none" spc="0" normalizeH="0" baseline="0" noProof="0" dirty="0">
                <a:ln>
                  <a:noFill/>
                </a:ln>
                <a:solidFill>
                  <a:srgbClr val="333333"/>
                </a:solidFill>
                <a:effectLst/>
                <a:uLnTx/>
                <a:uFillTx/>
                <a:latin typeface="Open Sans"/>
                <a:ea typeface="+mn-ea"/>
                <a:cs typeface="+mn-cs"/>
              </a:rPr>
              <a:t>λ</a:t>
            </a:r>
            <a:r>
              <a:rPr kumimoji="0" lang="nl-NL" sz="2400" b="0" i="0" u="none" strike="noStrike" kern="1200" cap="none" spc="0" normalizeH="0" baseline="0" noProof="0" dirty="0">
                <a:ln>
                  <a:noFill/>
                </a:ln>
                <a:solidFill>
                  <a:prstClr val="black"/>
                </a:solidFill>
                <a:effectLst/>
                <a:uLnTx/>
                <a:uFillTx/>
                <a:latin typeface="Candara"/>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2,0 </a:t>
            </a:r>
            <a:r>
              <a:rPr kumimoji="0" lang="el-GR" altLang="nl-NL" sz="2400" b="0" i="0" u="none" strike="noStrike" kern="1200" cap="none" spc="0" normalizeH="0" baseline="0" noProof="0" dirty="0">
                <a:ln>
                  <a:noFill/>
                </a:ln>
                <a:solidFill>
                  <a:srgbClr val="333333"/>
                </a:solidFill>
                <a:effectLst/>
                <a:uLnTx/>
                <a:uFillTx/>
                <a:latin typeface="Open Sans"/>
                <a:ea typeface="+mn-ea"/>
                <a:cs typeface="+mn-cs"/>
              </a:rPr>
              <a:t>λ</a:t>
            </a:r>
            <a:r>
              <a:rPr kumimoji="0" lang="nl-NL" sz="2400" b="0" i="0" u="none" strike="noStrike" kern="1200" cap="none" spc="0" normalizeH="0" baseline="0" noProof="0" dirty="0">
                <a:ln>
                  <a:noFill/>
                </a:ln>
                <a:solidFill>
                  <a:prstClr val="black"/>
                </a:solidFill>
                <a:effectLst/>
                <a:uLnTx/>
                <a:uFillTx/>
                <a:latin typeface="Candara"/>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2,5 </a:t>
            </a:r>
            <a:r>
              <a:rPr kumimoji="0" lang="el-GR" altLang="nl-NL" sz="2400" b="0" i="0" u="none" strike="noStrike" kern="1200" cap="none" spc="0" normalizeH="0" baseline="0" noProof="0" dirty="0">
                <a:ln>
                  <a:noFill/>
                </a:ln>
                <a:solidFill>
                  <a:srgbClr val="333333"/>
                </a:solidFill>
                <a:effectLst/>
                <a:uLnTx/>
                <a:uFillTx/>
                <a:latin typeface="Open Sans"/>
                <a:ea typeface="+mn-ea"/>
                <a:cs typeface="+mn-cs"/>
              </a:rPr>
              <a:t>λ</a:t>
            </a:r>
            <a:r>
              <a:rPr kumimoji="0" lang="nl-NL" sz="2400" b="0" i="0" u="none" strike="noStrike" kern="1200" cap="none" spc="0" normalizeH="0" baseline="0" noProof="0" dirty="0">
                <a:ln>
                  <a:noFill/>
                </a:ln>
                <a:solidFill>
                  <a:prstClr val="black"/>
                </a:solidFill>
                <a:effectLst/>
                <a:uLnTx/>
                <a:uFillTx/>
                <a:latin typeface="Candara"/>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Geen van bovenstaande mogelijkheden </a:t>
            </a:r>
          </a:p>
        </p:txBody>
      </p:sp>
      <p:sp>
        <p:nvSpPr>
          <p:cNvPr id="5" name="Titel 1"/>
          <p:cNvSpPr>
            <a:spLocks noGrp="1"/>
          </p:cNvSpPr>
          <p:nvPr>
            <p:ph type="title"/>
          </p:nvPr>
        </p:nvSpPr>
        <p:spPr>
          <a:xfrm>
            <a:off x="1991538" y="0"/>
            <a:ext cx="10200462" cy="1143000"/>
          </a:xfrm>
        </p:spPr>
        <p:txBody>
          <a:bodyPr>
            <a:normAutofit/>
          </a:bodyPr>
          <a:lstStyle/>
          <a:p>
            <a:r>
              <a:rPr lang="en-GB" sz="2400" dirty="0">
                <a:solidFill>
                  <a:srgbClr val="7899B2"/>
                </a:solidFill>
              </a:rPr>
              <a:t>Q2 </a:t>
            </a:r>
            <a:r>
              <a:rPr lang="nl-NL" sz="2400" dirty="0">
                <a:solidFill>
                  <a:srgbClr val="7899B2"/>
                </a:solidFill>
              </a:rPr>
              <a:t>licht</a:t>
            </a:r>
            <a:r>
              <a:rPr lang="en-GB" sz="2400" dirty="0">
                <a:solidFill>
                  <a:srgbClr val="7899B2"/>
                </a:solidFill>
              </a:rPr>
              <a:t> </a:t>
            </a:r>
            <a:r>
              <a:rPr lang="en-GB" sz="1600" dirty="0">
                <a:solidFill>
                  <a:srgbClr val="FF0000"/>
                </a:solidFill>
              </a:rPr>
              <a:t>(SOC-37325626)</a:t>
            </a:r>
            <a:r>
              <a:rPr lang="nl-NL" sz="1600" dirty="0"/>
              <a:t> </a:t>
            </a:r>
            <a:br>
              <a:rPr lang="nl-NL" sz="1600" dirty="0"/>
            </a:br>
            <a:r>
              <a:rPr lang="nl-NL" sz="1600" dirty="0"/>
              <a:t> </a:t>
            </a:r>
            <a:r>
              <a:rPr lang="nl-NL" sz="1600" dirty="0">
                <a:solidFill>
                  <a:schemeClr val="bg1">
                    <a:lumMod val="65000"/>
                  </a:schemeClr>
                </a:solidFill>
              </a:rPr>
              <a:t>Scherm wisselen =  </a:t>
            </a:r>
            <a:r>
              <a:rPr lang="nl-NL" sz="1600" dirty="0" err="1">
                <a:solidFill>
                  <a:schemeClr val="bg1">
                    <a:lumMod val="65000"/>
                  </a:schemeClr>
                </a:solidFill>
              </a:rPr>
              <a:t>Alt+Tab</a:t>
            </a:r>
            <a:r>
              <a:rPr lang="nl-NL" sz="1600" dirty="0">
                <a:solidFill>
                  <a:schemeClr val="bg1">
                    <a:lumMod val="65000"/>
                  </a:schemeClr>
                </a:solidFill>
              </a:rPr>
              <a:t> </a:t>
            </a:r>
            <a:br>
              <a:rPr lang="nl-NL" sz="1600" dirty="0">
                <a:solidFill>
                  <a:schemeClr val="bg1">
                    <a:lumMod val="65000"/>
                  </a:schemeClr>
                </a:solidFill>
              </a:rPr>
            </a:br>
            <a:endParaRPr lang="en-GB" sz="1600" dirty="0">
              <a:solidFill>
                <a:schemeClr val="bg1">
                  <a:lumMod val="65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833" y="85624"/>
            <a:ext cx="270223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72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Laser </a:t>
            </a:r>
            <a:r>
              <a:rPr lang="nl-NL" dirty="0" err="1">
                <a:solidFill>
                  <a:schemeClr val="bg1"/>
                </a:solidFill>
              </a:rPr>
              <a:t>speckles</a:t>
            </a:r>
            <a:r>
              <a:rPr lang="nl-NL" dirty="0">
                <a:solidFill>
                  <a:schemeClr val="bg1"/>
                </a:solidFill>
              </a:rPr>
              <a:t> </a:t>
            </a:r>
          </a:p>
        </p:txBody>
      </p:sp>
      <p:pic>
        <p:nvPicPr>
          <p:cNvPr id="136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587" y="2924944"/>
            <a:ext cx="1952828" cy="194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2348881"/>
            <a:ext cx="2857500" cy="280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hoek 5">
            <a:extLst>
              <a:ext uri="{FF2B5EF4-FFF2-40B4-BE49-F238E27FC236}">
                <a16:creationId xmlns:a16="http://schemas.microsoft.com/office/drawing/2014/main" id="{CE871488-49D3-49F5-A98D-B81EA7A13673}"/>
              </a:ext>
            </a:extLst>
          </p:cNvPr>
          <p:cNvSpPr/>
          <p:nvPr/>
        </p:nvSpPr>
        <p:spPr>
          <a:xfrm>
            <a:off x="6070723" y="6122551"/>
            <a:ext cx="4572000" cy="5078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white"/>
                </a:solidFill>
                <a:effectLst/>
                <a:uLnTx/>
                <a:uFillTx/>
                <a:latin typeface="Calibri"/>
                <a:ea typeface="+mn-ea"/>
                <a:cs typeface="+mn-cs"/>
              </a:rPr>
              <a:t>© 2005 Christophe </a:t>
            </a:r>
            <a:r>
              <a:rPr kumimoji="0" lang="nl-NL" sz="900" b="0" i="0" u="none" strike="noStrike" kern="1200" cap="none" spc="0" normalizeH="0" baseline="0" noProof="0" dirty="0" err="1">
                <a:ln>
                  <a:noFill/>
                </a:ln>
                <a:solidFill>
                  <a:prstClr val="white"/>
                </a:solidFill>
                <a:effectLst/>
                <a:uLnTx/>
                <a:uFillTx/>
                <a:latin typeface="Calibri"/>
                <a:ea typeface="+mn-ea"/>
                <a:cs typeface="+mn-cs"/>
              </a:rPr>
              <a:t>Finot</a:t>
            </a:r>
            <a:r>
              <a:rPr kumimoji="0" lang="nl-NL" sz="900" b="0" i="0" u="none" strike="noStrike" kern="1200" cap="none" spc="0" normalizeH="0" baseline="0" noProof="0" dirty="0">
                <a:ln>
                  <a:noFill/>
                </a:ln>
                <a:solidFill>
                  <a:prstClr val="white"/>
                </a:solidFill>
                <a:effectLst/>
                <a:uLnTx/>
                <a:uFillTx/>
                <a:latin typeface="Calibri"/>
                <a:ea typeface="+mn-ea"/>
                <a:cs typeface="+mn-cs"/>
              </a:rPr>
              <a:t> via wikipedia.fr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white"/>
                </a:solidFill>
                <a:effectLst/>
                <a:uLnTx/>
                <a:uFillTx/>
                <a:latin typeface="Calibri"/>
                <a:ea typeface="+mn-ea"/>
                <a:cs typeface="+mn-cs"/>
              </a:rPr>
              <a:t>© 2017 Tomas </a:t>
            </a:r>
            <a:r>
              <a:rPr kumimoji="0" lang="nl-NL" sz="900" b="0" i="0" u="none" strike="noStrike" kern="1200" cap="none" spc="0" normalizeH="0" baseline="0" noProof="0" dirty="0" err="1">
                <a:ln>
                  <a:noFill/>
                </a:ln>
                <a:solidFill>
                  <a:prstClr val="white"/>
                </a:solidFill>
                <a:effectLst/>
                <a:uLnTx/>
                <a:uFillTx/>
                <a:latin typeface="Calibri"/>
                <a:ea typeface="+mn-ea"/>
                <a:cs typeface="+mn-cs"/>
              </a:rPr>
              <a:t>Hode</a:t>
            </a:r>
            <a:r>
              <a:rPr kumimoji="0" lang="nl-NL" sz="900" b="0" i="0" u="none" strike="noStrike" kern="1200" cap="none" spc="0" normalizeH="0" baseline="0" noProof="0" dirty="0">
                <a:ln>
                  <a:noFill/>
                </a:ln>
                <a:solidFill>
                  <a:prstClr val="white"/>
                </a:solidFill>
                <a:effectLst/>
                <a:uLnTx/>
                <a:uFillTx/>
                <a:latin typeface="Calibri"/>
                <a:ea typeface="+mn-ea"/>
                <a:cs typeface="+mn-cs"/>
              </a:rPr>
              <a:t> via laserannals.com</a:t>
            </a:r>
            <a:br>
              <a:rPr kumimoji="0" lang="nl-NL" sz="900" b="0" i="0" u="none" strike="noStrike" kern="1200" cap="none" spc="0" normalizeH="0" baseline="0" noProof="0" dirty="0">
                <a:ln>
                  <a:noFill/>
                </a:ln>
                <a:solidFill>
                  <a:prstClr val="white"/>
                </a:solidFill>
                <a:effectLst/>
                <a:uLnTx/>
                <a:uFillTx/>
                <a:latin typeface="Calibri"/>
                <a:ea typeface="+mn-ea"/>
                <a:cs typeface="+mn-cs"/>
              </a:rPr>
            </a:br>
            <a:endParaRPr kumimoji="0" lang="nl-NL" sz="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48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en-GB" dirty="0"/>
              <a:t>Quantum leap </a:t>
            </a:r>
            <a:r>
              <a:rPr lang="en-GB" sz="2000" dirty="0"/>
              <a:t>(5:22 min.)</a:t>
            </a:r>
            <a:br>
              <a:rPr lang="en-GB" sz="2000" dirty="0"/>
            </a:br>
            <a:r>
              <a:rPr lang="en-GB" sz="2000" dirty="0"/>
              <a:t>0:29 – 5:51 min: </a:t>
            </a:r>
            <a:r>
              <a:rPr lang="en-GB" sz="2000" dirty="0">
                <a:hlinkClick r:id="rId2"/>
              </a:rPr>
              <a:t>https://www.youtube.com/watch?v=4uyIkyZg2hY</a:t>
            </a:r>
            <a:br>
              <a:rPr lang="en-GB" sz="2000" dirty="0"/>
            </a:br>
            <a:endParaRPr lang="en-GB" sz="2000" dirty="0"/>
          </a:p>
        </p:txBody>
      </p:sp>
      <p:pic>
        <p:nvPicPr>
          <p:cNvPr id="4" name="Inhaltsplatzhalter 3">
            <a:extLst>
              <a:ext uri="{FF2B5EF4-FFF2-40B4-BE49-F238E27FC236}">
                <a16:creationId xmlns:a16="http://schemas.microsoft.com/office/drawing/2014/main" id="{78351263-3641-49C5-8300-A2D50772F87D}"/>
              </a:ext>
            </a:extLst>
          </p:cNvPr>
          <p:cNvPicPr>
            <a:picLocks noGrp="1" noChangeAspect="1"/>
          </p:cNvPicPr>
          <p:nvPr>
            <p:ph idx="1"/>
          </p:nvPr>
        </p:nvPicPr>
        <p:blipFill>
          <a:blip r:embed="rId3"/>
          <a:stretch>
            <a:fillRect/>
          </a:stretch>
        </p:blipFill>
        <p:spPr>
          <a:xfrm>
            <a:off x="2837319" y="1568592"/>
            <a:ext cx="8498561" cy="4779678"/>
          </a:xfrm>
          <a:prstGeom prst="rect">
            <a:avLst/>
          </a:prstGeom>
        </p:spPr>
      </p:pic>
    </p:spTree>
    <p:extLst>
      <p:ext uri="{BB962C8B-B14F-4D97-AF65-F5344CB8AC3E}">
        <p14:creationId xmlns:p14="http://schemas.microsoft.com/office/powerpoint/2010/main" val="182875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2462"/>
          <a:stretch/>
        </p:blipFill>
        <p:spPr bwMode="auto">
          <a:xfrm>
            <a:off x="3595804" y="1249989"/>
            <a:ext cx="5514685" cy="333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a:t>Laser speckles</a:t>
            </a:r>
            <a:endParaRPr lang="nl-NL" dirty="0"/>
          </a:p>
        </p:txBody>
      </p:sp>
      <p:sp>
        <p:nvSpPr>
          <p:cNvPr id="4" name="Rechthoek 3">
            <a:extLst>
              <a:ext uri="{FF2B5EF4-FFF2-40B4-BE49-F238E27FC236}">
                <a16:creationId xmlns:a16="http://schemas.microsoft.com/office/drawing/2014/main" id="{9464A3F0-63FE-48DD-9DD2-ED2C0A9397D7}"/>
              </a:ext>
            </a:extLst>
          </p:cNvPr>
          <p:cNvSpPr/>
          <p:nvPr/>
        </p:nvSpPr>
        <p:spPr>
          <a:xfrm>
            <a:off x="6070723" y="6122550"/>
            <a:ext cx="4572000"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 </a:t>
            </a:r>
            <a:r>
              <a:rPr kumimoji="0" lang="nl-NL" sz="900" b="0" i="0" u="none" strike="noStrike" kern="1200" cap="none" spc="0" normalizeH="0" baseline="0" noProof="0" dirty="0" err="1">
                <a:ln>
                  <a:noFill/>
                </a:ln>
                <a:solidFill>
                  <a:prstClr val="black"/>
                </a:solidFill>
                <a:effectLst/>
                <a:uLnTx/>
                <a:uFillTx/>
                <a:latin typeface="Calibri"/>
                <a:ea typeface="+mn-ea"/>
                <a:cs typeface="+mn-cs"/>
              </a:rPr>
              <a:t>Zizka</a:t>
            </a:r>
            <a:r>
              <a:rPr kumimoji="0" lang="nl-NL" sz="900" b="0" i="0" u="none" strike="noStrike" kern="1200" cap="none" spc="0" normalizeH="0" baseline="0" noProof="0" dirty="0">
                <a:ln>
                  <a:noFill/>
                </a:ln>
                <a:solidFill>
                  <a:prstClr val="black"/>
                </a:solidFill>
                <a:effectLst/>
                <a:uLnTx/>
                <a:uFillTx/>
                <a:latin typeface="Calibri"/>
                <a:ea typeface="+mn-ea"/>
                <a:cs typeface="+mn-cs"/>
              </a:rPr>
              <a:t>, J., </a:t>
            </a:r>
            <a:r>
              <a:rPr kumimoji="0" lang="nl-NL" sz="900" b="0" i="0" u="none" strike="noStrike" kern="1200" cap="none" spc="0" normalizeH="0" baseline="0" noProof="0" dirty="0" err="1">
                <a:ln>
                  <a:noFill/>
                </a:ln>
                <a:solidFill>
                  <a:prstClr val="black"/>
                </a:solidFill>
                <a:effectLst/>
                <a:uLnTx/>
                <a:uFillTx/>
                <a:latin typeface="Calibri"/>
                <a:ea typeface="+mn-ea"/>
                <a:cs typeface="+mn-cs"/>
              </a:rPr>
              <a:t>Olwal</a:t>
            </a:r>
            <a:r>
              <a:rPr kumimoji="0" lang="nl-NL" sz="900" b="0" i="0" u="none" strike="noStrike" kern="1200" cap="none" spc="0" normalizeH="0" baseline="0" noProof="0" dirty="0">
                <a:ln>
                  <a:noFill/>
                </a:ln>
                <a:solidFill>
                  <a:prstClr val="black"/>
                </a:solidFill>
                <a:effectLst/>
                <a:uLnTx/>
                <a:uFillTx/>
                <a:latin typeface="Calibri"/>
                <a:ea typeface="+mn-ea"/>
                <a:cs typeface="+mn-cs"/>
              </a:rPr>
              <a:t>, A., </a:t>
            </a:r>
            <a:r>
              <a:rPr kumimoji="0" lang="nl-NL" sz="900" b="0" i="0" u="none" strike="noStrike" kern="1200" cap="none" spc="0" normalizeH="0" baseline="0" noProof="0" dirty="0" err="1">
                <a:ln>
                  <a:noFill/>
                </a:ln>
                <a:solidFill>
                  <a:prstClr val="black"/>
                </a:solidFill>
                <a:effectLst/>
                <a:uLnTx/>
                <a:uFillTx/>
                <a:latin typeface="Calibri"/>
                <a:ea typeface="+mn-ea"/>
                <a:cs typeface="+mn-cs"/>
              </a:rPr>
              <a:t>Raskar</a:t>
            </a:r>
            <a:r>
              <a:rPr kumimoji="0" lang="nl-NL" sz="900" b="0" i="0" u="none" strike="noStrike" kern="1200" cap="none" spc="0" normalizeH="0" baseline="0" noProof="0" dirty="0">
                <a:ln>
                  <a:noFill/>
                </a:ln>
                <a:solidFill>
                  <a:prstClr val="black"/>
                </a:solidFill>
                <a:effectLst/>
                <a:uLnTx/>
                <a:uFillTx/>
                <a:latin typeface="Calibri"/>
                <a:ea typeface="+mn-ea"/>
                <a:cs typeface="+mn-cs"/>
              </a:rPr>
              <a:t>, R. (2011): </a:t>
            </a:r>
            <a:r>
              <a:rPr kumimoji="0" lang="en-US" sz="900" b="0" i="0" u="none" strike="noStrike" kern="1200" cap="none" spc="0" normalizeH="0" baseline="0" noProof="0" dirty="0" err="1">
                <a:ln>
                  <a:noFill/>
                </a:ln>
                <a:solidFill>
                  <a:prstClr val="black"/>
                </a:solidFill>
                <a:effectLst/>
                <a:uLnTx/>
                <a:uFillTx/>
                <a:latin typeface="Calibri"/>
                <a:ea typeface="+mn-ea"/>
                <a:cs typeface="+mn-cs"/>
              </a:rPr>
              <a:t>SpeckleSense</a:t>
            </a:r>
            <a:r>
              <a:rPr kumimoji="0" lang="en-US" sz="900" b="0" i="0" u="none" strike="noStrike" kern="1200" cap="none" spc="0" normalizeH="0" baseline="0" noProof="0" dirty="0">
                <a:ln>
                  <a:noFill/>
                </a:ln>
                <a:solidFill>
                  <a:prstClr val="black"/>
                </a:solidFill>
                <a:effectLst/>
                <a:uLnTx/>
                <a:uFillTx/>
                <a:latin typeface="Calibri"/>
                <a:ea typeface="+mn-ea"/>
                <a:cs typeface="+mn-cs"/>
              </a:rPr>
              <a:t>: Fast, precise, low-cost 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compact motion sensing using laser speckle. Conference paper</a:t>
            </a:r>
            <a:r>
              <a:rPr kumimoji="0" lang="nl-NL" sz="9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kstvak 2"/>
          <p:cNvSpPr txBox="1"/>
          <p:nvPr/>
        </p:nvSpPr>
        <p:spPr>
          <a:xfrm>
            <a:off x="2135560" y="4725144"/>
            <a:ext cx="9937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ndara"/>
                <a:ea typeface="+mn-ea"/>
                <a:cs typeface="+mn-cs"/>
              </a:rPr>
              <a:t>Als</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laserlicht</a:t>
            </a:r>
            <a:r>
              <a:rPr kumimoji="0" lang="en-GB" sz="1800" b="0" i="0" u="none" strike="noStrike" kern="1200" cap="none" spc="0" normalizeH="0" baseline="0" noProof="0" dirty="0">
                <a:ln>
                  <a:noFill/>
                </a:ln>
                <a:solidFill>
                  <a:prstClr val="black"/>
                </a:solidFill>
                <a:effectLst/>
                <a:uLnTx/>
                <a:uFillTx/>
                <a:latin typeface="Candara"/>
                <a:ea typeface="+mn-ea"/>
                <a:cs typeface="+mn-cs"/>
              </a:rPr>
              <a:t> op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een</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oppervlak</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valt</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waarvan</a:t>
            </a:r>
            <a:r>
              <a:rPr kumimoji="0" lang="en-GB" sz="1800" b="0" i="0" u="none" strike="noStrike" kern="1200" cap="none" spc="0" normalizeH="0" baseline="0" noProof="0" dirty="0">
                <a:ln>
                  <a:noFill/>
                </a:ln>
                <a:solidFill>
                  <a:prstClr val="black"/>
                </a:solidFill>
                <a:effectLst/>
                <a:uLnTx/>
                <a:uFillTx/>
                <a:latin typeface="Candara"/>
                <a:ea typeface="+mn-ea"/>
                <a:cs typeface="+mn-cs"/>
              </a:rPr>
              <a:t> de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oneffenheden</a:t>
            </a:r>
            <a:r>
              <a:rPr kumimoji="0" lang="en-GB" sz="1800" b="0" i="0" u="none" strike="noStrike" kern="1200" cap="none" spc="0" normalizeH="0" baseline="0" noProof="0" dirty="0">
                <a:ln>
                  <a:noFill/>
                </a:ln>
                <a:solidFill>
                  <a:prstClr val="black"/>
                </a:solidFill>
                <a:effectLst/>
                <a:uLnTx/>
                <a:uFillTx/>
                <a:latin typeface="Candara"/>
                <a:ea typeface="+mn-ea"/>
                <a:cs typeface="+mn-cs"/>
              </a:rPr>
              <a:t> in de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buurt</a:t>
            </a:r>
            <a:r>
              <a:rPr kumimoji="0" lang="en-GB" sz="1800" b="0" i="0" u="none" strike="noStrike" kern="1200" cap="none" spc="0" normalizeH="0" baseline="0" noProof="0" dirty="0">
                <a:ln>
                  <a:noFill/>
                </a:ln>
                <a:solidFill>
                  <a:prstClr val="black"/>
                </a:solidFill>
                <a:effectLst/>
                <a:uLnTx/>
                <a:uFillTx/>
                <a:latin typeface="Candara"/>
                <a:ea typeface="+mn-ea"/>
                <a:cs typeface="+mn-cs"/>
              </a:rPr>
              <a:t> van de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golflengte</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komen</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zie</a:t>
            </a:r>
            <a:r>
              <a:rPr kumimoji="0" lang="en-GB" sz="1800" b="0" i="0" u="none" strike="noStrike" kern="1200" cap="none" spc="0" normalizeH="0" baseline="0" noProof="0" dirty="0">
                <a:ln>
                  <a:noFill/>
                </a:ln>
                <a:solidFill>
                  <a:prstClr val="black"/>
                </a:solidFill>
                <a:effectLst/>
                <a:uLnTx/>
                <a:uFillTx/>
                <a:latin typeface="Candara"/>
                <a:ea typeface="+mn-ea"/>
                <a:cs typeface="+mn-cs"/>
              </a:rPr>
              <a:t> je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bewegende</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puntjes</a:t>
            </a:r>
            <a:r>
              <a:rPr kumimoji="0" lang="en-GB" sz="1800" b="0" i="0" u="none" strike="noStrike" kern="1200" cap="none" spc="0" normalizeH="0" baseline="0" noProof="0" dirty="0">
                <a:ln>
                  <a:noFill/>
                </a:ln>
                <a:solidFill>
                  <a:prstClr val="black"/>
                </a:solidFill>
                <a:effectLst/>
                <a:uLnTx/>
                <a:uFillTx/>
                <a:latin typeface="Candara"/>
                <a:ea typeface="+mn-ea"/>
                <a:cs typeface="+mn-cs"/>
              </a:rPr>
              <a:t> (speckles).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Dit</a:t>
            </a:r>
            <a:r>
              <a:rPr kumimoji="0" lang="en-GB" sz="1800" b="0" i="0" u="none" strike="noStrike" kern="1200" cap="none" spc="0" normalizeH="0" baseline="0" noProof="0" dirty="0">
                <a:ln>
                  <a:noFill/>
                </a:ln>
                <a:solidFill>
                  <a:prstClr val="black"/>
                </a:solidFill>
                <a:effectLst/>
                <a:uLnTx/>
                <a:uFillTx/>
                <a:latin typeface="Candara"/>
                <a:ea typeface="+mn-ea"/>
                <a:cs typeface="+mn-cs"/>
              </a:rPr>
              <a:t>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komt</a:t>
            </a:r>
            <a:r>
              <a:rPr kumimoji="0" lang="en-GB" sz="1800" b="0" i="0" u="none" strike="noStrike" kern="1200" cap="none" spc="0" normalizeH="0" baseline="0" noProof="0" dirty="0">
                <a:ln>
                  <a:noFill/>
                </a:ln>
                <a:solidFill>
                  <a:prstClr val="black"/>
                </a:solidFill>
                <a:effectLst/>
                <a:uLnTx/>
                <a:uFillTx/>
                <a:latin typeface="Candara"/>
                <a:ea typeface="+mn-ea"/>
                <a:cs typeface="+mn-cs"/>
              </a:rPr>
              <a:t> door </a:t>
            </a:r>
            <a:r>
              <a:rPr kumimoji="0" lang="en-GB" sz="1800" b="0" i="0" u="none" strike="noStrike" kern="1200" cap="none" spc="0" normalizeH="0" baseline="0" noProof="0" dirty="0" err="1">
                <a:ln>
                  <a:noFill/>
                </a:ln>
                <a:solidFill>
                  <a:prstClr val="black"/>
                </a:solidFill>
                <a:effectLst/>
                <a:uLnTx/>
                <a:uFillTx/>
                <a:latin typeface="Candara"/>
                <a:ea typeface="+mn-ea"/>
                <a:cs typeface="+mn-cs"/>
              </a:rPr>
              <a:t>interferentie</a:t>
            </a:r>
            <a:r>
              <a:rPr kumimoji="0" lang="en-GB" sz="1800" b="0" i="0" u="none" strike="noStrike" kern="1200" cap="none" spc="0" normalizeH="0" baseline="0" noProof="0" dirty="0">
                <a:ln>
                  <a:noFill/>
                </a:ln>
                <a:solidFill>
                  <a:prstClr val="black"/>
                </a:solidFill>
                <a:effectLst/>
                <a:uLnTx/>
                <a:uFillTx/>
                <a:latin typeface="Candara"/>
                <a:ea typeface="+mn-ea"/>
                <a:cs typeface="+mn-cs"/>
              </a:rPr>
              <a:t>.</a:t>
            </a:r>
          </a:p>
        </p:txBody>
      </p:sp>
    </p:spTree>
    <p:extLst>
      <p:ext uri="{BB962C8B-B14F-4D97-AF65-F5344CB8AC3E}">
        <p14:creationId xmlns:p14="http://schemas.microsoft.com/office/powerpoint/2010/main" val="370240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991545" y="-1420"/>
            <a:ext cx="10200456" cy="652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ndara"/>
              <a:ea typeface="+mn-ea"/>
              <a:cs typeface="+mn-cs"/>
            </a:endParaRPr>
          </a:p>
        </p:txBody>
      </p:sp>
      <p:sp>
        <p:nvSpPr>
          <p:cNvPr id="56" name="Rectangle 42"/>
          <p:cNvSpPr>
            <a:spLocks noChangeArrowheads="1"/>
          </p:cNvSpPr>
          <p:nvPr/>
        </p:nvSpPr>
        <p:spPr bwMode="auto">
          <a:xfrm>
            <a:off x="7501732" y="-1420"/>
            <a:ext cx="595312" cy="6525344"/>
          </a:xfrm>
          <a:prstGeom prst="rect">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lgn="ctr">
            <a:noFill/>
            <a:miter lim="800000"/>
            <a:headEnd/>
            <a:tailEnd/>
          </a:ln>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7" name="Rectangle 43"/>
          <p:cNvSpPr>
            <a:spLocks noChangeArrowheads="1"/>
          </p:cNvSpPr>
          <p:nvPr/>
        </p:nvSpPr>
        <p:spPr bwMode="auto">
          <a:xfrm>
            <a:off x="5793582" y="-1420"/>
            <a:ext cx="1871662" cy="6525344"/>
          </a:xfrm>
          <a:prstGeom prst="rect">
            <a:avLst/>
          </a:prstGeom>
          <a:gradFill rotWithShape="1">
            <a:gsLst>
              <a:gs pos="0">
                <a:schemeClr val="tx1"/>
              </a:gs>
              <a:gs pos="100000">
                <a:srgbClr val="CC3300"/>
              </a:gs>
            </a:gsLst>
            <a:lin ang="0" scaled="1"/>
          </a:gradFill>
          <a:ln w="9525" algn="ctr">
            <a:noFill/>
            <a:miter lim="800000"/>
            <a:headEnd/>
            <a:tailEnd/>
          </a:ln>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8" name="Rectangle 44"/>
          <p:cNvSpPr>
            <a:spLocks noChangeArrowheads="1"/>
          </p:cNvSpPr>
          <p:nvPr/>
        </p:nvSpPr>
        <p:spPr bwMode="auto">
          <a:xfrm>
            <a:off x="8097044" y="-1420"/>
            <a:ext cx="1296988" cy="6525344"/>
          </a:xfrm>
          <a:prstGeom prst="rect">
            <a:avLst/>
          </a:prstGeom>
          <a:gradFill rotWithShape="1">
            <a:gsLst>
              <a:gs pos="0">
                <a:srgbClr val="800080"/>
              </a:gs>
              <a:gs pos="100000">
                <a:schemeClr val="tx1"/>
              </a:gs>
            </a:gsLst>
            <a:lin ang="0" scaled="1"/>
          </a:gradFill>
          <a:ln w="9525" algn="ctr">
            <a:noFill/>
            <a:miter lim="800000"/>
            <a:headEnd/>
            <a:tailEnd/>
          </a:ln>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7" name="Rectangle 7"/>
          <p:cNvSpPr>
            <a:spLocks noChangeArrowheads="1"/>
          </p:cNvSpPr>
          <p:nvPr/>
        </p:nvSpPr>
        <p:spPr bwMode="auto">
          <a:xfrm>
            <a:off x="3484289" y="361497"/>
            <a:ext cx="7084219" cy="769441"/>
          </a:xfrm>
          <a:prstGeom prst="rect">
            <a:avLst/>
          </a:prstGeom>
          <a:noFill/>
          <a:ln w="9525">
            <a:no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zh-CN" sz="4400" b="0" i="0" u="none" strike="noStrike" kern="1200" cap="none" spc="0" normalizeH="0" baseline="0" noProof="0" dirty="0">
                <a:ln>
                  <a:noFill/>
                </a:ln>
                <a:solidFill>
                  <a:prstClr val="white"/>
                </a:solidFill>
                <a:effectLst/>
                <a:uLnTx/>
                <a:uFillTx/>
                <a:latin typeface="Candara"/>
                <a:ea typeface="华文楷体" panose="02010600040101010101" pitchFamily="2" charset="-122"/>
                <a:cs typeface="+mn-cs"/>
              </a:rPr>
              <a:t>Elektromagnetisch spectrum</a:t>
            </a:r>
          </a:p>
        </p:txBody>
      </p:sp>
      <p:sp>
        <p:nvSpPr>
          <p:cNvPr id="13" name="Text Box 45"/>
          <p:cNvSpPr txBox="1">
            <a:spLocks noChangeArrowheads="1"/>
          </p:cNvSpPr>
          <p:nvPr/>
        </p:nvSpPr>
        <p:spPr bwMode="auto">
          <a:xfrm>
            <a:off x="3029746" y="3017001"/>
            <a:ext cx="731837"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radio</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4" name="Text Box 46"/>
          <p:cNvSpPr txBox="1">
            <a:spLocks noChangeArrowheads="1"/>
          </p:cNvSpPr>
          <p:nvPr/>
        </p:nvSpPr>
        <p:spPr bwMode="auto">
          <a:xfrm>
            <a:off x="5006182" y="3017001"/>
            <a:ext cx="787400"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micro</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5" name="Text Box 47"/>
          <p:cNvSpPr txBox="1">
            <a:spLocks noChangeArrowheads="1"/>
          </p:cNvSpPr>
          <p:nvPr/>
        </p:nvSpPr>
        <p:spPr bwMode="auto">
          <a:xfrm>
            <a:off x="6273007" y="3017001"/>
            <a:ext cx="1176338"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infrarood</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6" name="Text Box 48"/>
          <p:cNvSpPr txBox="1">
            <a:spLocks noChangeArrowheads="1"/>
          </p:cNvSpPr>
          <p:nvPr/>
        </p:nvSpPr>
        <p:spPr bwMode="auto">
          <a:xfrm>
            <a:off x="7346158" y="3229726"/>
            <a:ext cx="1160463" cy="403225"/>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alibri" pitchFamily="34" charset="0"/>
                <a:ea typeface="+mn-ea"/>
                <a:cs typeface="+mn-cs"/>
              </a:rPr>
              <a:t>zichtbaar</a:t>
            </a:r>
            <a:endParaRPr kumimoji="0" lang="nl-NL" sz="20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17" name="Text Box 49"/>
          <p:cNvSpPr txBox="1">
            <a:spLocks noChangeArrowheads="1"/>
          </p:cNvSpPr>
          <p:nvPr/>
        </p:nvSpPr>
        <p:spPr bwMode="auto">
          <a:xfrm>
            <a:off x="8074821" y="3017001"/>
            <a:ext cx="1279525"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ultraviolet</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8" name="Text Box 50"/>
          <p:cNvSpPr txBox="1">
            <a:spLocks noChangeArrowheads="1"/>
          </p:cNvSpPr>
          <p:nvPr/>
        </p:nvSpPr>
        <p:spPr bwMode="auto">
          <a:xfrm>
            <a:off x="9516271" y="3017001"/>
            <a:ext cx="1017587"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röntgen</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9" name="Text Box 51"/>
          <p:cNvSpPr txBox="1">
            <a:spLocks noChangeArrowheads="1"/>
          </p:cNvSpPr>
          <p:nvPr/>
        </p:nvSpPr>
        <p:spPr bwMode="auto">
          <a:xfrm>
            <a:off x="10516395" y="3017001"/>
            <a:ext cx="969962" cy="40163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itchFamily="34" charset="0"/>
                <a:ea typeface="+mn-ea"/>
                <a:cs typeface="+mn-cs"/>
              </a:rPr>
              <a:t>gamma</a:t>
            </a:r>
            <a:endParaRPr kumimoji="0" lang="nl-NL"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0" name="Freeform 73"/>
          <p:cNvSpPr>
            <a:spLocks/>
          </p:cNvSpPr>
          <p:nvPr/>
        </p:nvSpPr>
        <p:spPr bwMode="auto">
          <a:xfrm>
            <a:off x="8074821" y="2080376"/>
            <a:ext cx="865187"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1" name="Freeform 74"/>
          <p:cNvSpPr>
            <a:spLocks/>
          </p:cNvSpPr>
          <p:nvPr/>
        </p:nvSpPr>
        <p:spPr bwMode="auto">
          <a:xfrm>
            <a:off x="9516270" y="2080376"/>
            <a:ext cx="647700"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2" name="Freeform 75"/>
          <p:cNvSpPr>
            <a:spLocks/>
          </p:cNvSpPr>
          <p:nvPr/>
        </p:nvSpPr>
        <p:spPr bwMode="auto">
          <a:xfrm>
            <a:off x="10851358" y="2080376"/>
            <a:ext cx="466725"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3" name="Freeform 76"/>
          <p:cNvSpPr>
            <a:spLocks/>
          </p:cNvSpPr>
          <p:nvPr/>
        </p:nvSpPr>
        <p:spPr bwMode="auto">
          <a:xfrm>
            <a:off x="6517483" y="2080376"/>
            <a:ext cx="1223963"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4" name="Freeform 77"/>
          <p:cNvSpPr>
            <a:spLocks/>
          </p:cNvSpPr>
          <p:nvPr/>
        </p:nvSpPr>
        <p:spPr bwMode="auto">
          <a:xfrm>
            <a:off x="4831558" y="2080376"/>
            <a:ext cx="1584325"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5" name="Freeform 77"/>
          <p:cNvSpPr>
            <a:spLocks/>
          </p:cNvSpPr>
          <p:nvPr/>
        </p:nvSpPr>
        <p:spPr bwMode="auto">
          <a:xfrm>
            <a:off x="2453483" y="2080376"/>
            <a:ext cx="2016125" cy="371475"/>
          </a:xfrm>
          <a:custGeom>
            <a:avLst/>
            <a:gdLst>
              <a:gd name="T0" fmla="*/ 0 w 2450"/>
              <a:gd name="T1" fmla="*/ 2147483647 h 1474"/>
              <a:gd name="T2" fmla="*/ 2147483647 w 2450"/>
              <a:gd name="T3" fmla="*/ 2147483647 h 1474"/>
              <a:gd name="T4" fmla="*/ 2147483647 w 2450"/>
              <a:gd name="T5" fmla="*/ 2147483647 h 1474"/>
              <a:gd name="T6" fmla="*/ 2147483647 w 2450"/>
              <a:gd name="T7" fmla="*/ 2147483647 h 1474"/>
              <a:gd name="T8" fmla="*/ 2147483647 w 2450"/>
              <a:gd name="T9" fmla="*/ 2147483647 h 1474"/>
              <a:gd name="T10" fmla="*/ 2147483647 w 2450"/>
              <a:gd name="T11" fmla="*/ 2147483647 h 1474"/>
              <a:gd name="T12" fmla="*/ 2147483647 w 2450"/>
              <a:gd name="T13" fmla="*/ 2147483647 h 1474"/>
              <a:gd name="T14" fmla="*/ 2147483647 w 2450"/>
              <a:gd name="T15" fmla="*/ 2147483647 h 1474"/>
              <a:gd name="T16" fmla="*/ 2147483647 w 2450"/>
              <a:gd name="T17" fmla="*/ 2147483647 h 1474"/>
              <a:gd name="T18" fmla="*/ 2147483647 w 2450"/>
              <a:gd name="T19" fmla="*/ 2147483647 h 1474"/>
              <a:gd name="T20" fmla="*/ 2147483647 w 2450"/>
              <a:gd name="T21" fmla="*/ 2147483647 h 1474"/>
              <a:gd name="T22" fmla="*/ 2147483647 w 2450"/>
              <a:gd name="T23" fmla="*/ 2147483647 h 1474"/>
              <a:gd name="T24" fmla="*/ 2147483647 w 2450"/>
              <a:gd name="T25" fmla="*/ 2147483647 h 1474"/>
              <a:gd name="T26" fmla="*/ 2147483647 w 2450"/>
              <a:gd name="T27" fmla="*/ 2147483647 h 1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1474"/>
              <a:gd name="T44" fmla="*/ 2450 w 2450"/>
              <a:gd name="T45" fmla="*/ 1474 h 1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1474">
                <a:moveTo>
                  <a:pt x="0" y="749"/>
                </a:moveTo>
                <a:cubicBezTo>
                  <a:pt x="30" y="582"/>
                  <a:pt x="61" y="416"/>
                  <a:pt x="91" y="476"/>
                </a:cubicBezTo>
                <a:cubicBezTo>
                  <a:pt x="121" y="536"/>
                  <a:pt x="137" y="1156"/>
                  <a:pt x="182" y="1111"/>
                </a:cubicBezTo>
                <a:cubicBezTo>
                  <a:pt x="227" y="1066"/>
                  <a:pt x="310" y="166"/>
                  <a:pt x="363" y="204"/>
                </a:cubicBezTo>
                <a:cubicBezTo>
                  <a:pt x="416" y="242"/>
                  <a:pt x="439" y="1368"/>
                  <a:pt x="499" y="1338"/>
                </a:cubicBezTo>
                <a:cubicBezTo>
                  <a:pt x="559" y="1308"/>
                  <a:pt x="658" y="0"/>
                  <a:pt x="726" y="23"/>
                </a:cubicBezTo>
                <a:cubicBezTo>
                  <a:pt x="794" y="46"/>
                  <a:pt x="832" y="1474"/>
                  <a:pt x="908" y="1474"/>
                </a:cubicBezTo>
                <a:cubicBezTo>
                  <a:pt x="984" y="1474"/>
                  <a:pt x="1097" y="30"/>
                  <a:pt x="1180" y="23"/>
                </a:cubicBezTo>
                <a:cubicBezTo>
                  <a:pt x="1263" y="16"/>
                  <a:pt x="1332" y="1406"/>
                  <a:pt x="1407" y="1429"/>
                </a:cubicBezTo>
                <a:cubicBezTo>
                  <a:pt x="1482" y="1452"/>
                  <a:pt x="1565" y="197"/>
                  <a:pt x="1633" y="159"/>
                </a:cubicBezTo>
                <a:cubicBezTo>
                  <a:pt x="1701" y="121"/>
                  <a:pt x="1747" y="1157"/>
                  <a:pt x="1815" y="1202"/>
                </a:cubicBezTo>
                <a:cubicBezTo>
                  <a:pt x="1883" y="1247"/>
                  <a:pt x="1974" y="506"/>
                  <a:pt x="2042" y="431"/>
                </a:cubicBezTo>
                <a:cubicBezTo>
                  <a:pt x="2110" y="356"/>
                  <a:pt x="2155" y="696"/>
                  <a:pt x="2223" y="749"/>
                </a:cubicBezTo>
                <a:cubicBezTo>
                  <a:pt x="2291" y="802"/>
                  <a:pt x="2370" y="775"/>
                  <a:pt x="2450" y="749"/>
                </a:cubicBezTo>
              </a:path>
            </a:pathLst>
          </a:custGeom>
          <a:noFill/>
          <a:ln w="9525">
            <a:solidFill>
              <a:srgbClr val="FFFF00"/>
            </a:solidFill>
            <a:round/>
            <a:headEnd/>
            <a:tailEnd type="stealth" w="med" len="sm"/>
          </a:ln>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26" name="TextBox 56"/>
          <p:cNvSpPr txBox="1">
            <a:spLocks noChangeArrowheads="1"/>
          </p:cNvSpPr>
          <p:nvPr/>
        </p:nvSpPr>
        <p:spPr bwMode="auto">
          <a:xfrm>
            <a:off x="2421733" y="2440738"/>
            <a:ext cx="728663" cy="3667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6</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7" name="TextBox 57"/>
          <p:cNvSpPr txBox="1">
            <a:spLocks noChangeArrowheads="1"/>
          </p:cNvSpPr>
          <p:nvPr/>
        </p:nvSpPr>
        <p:spPr bwMode="auto">
          <a:xfrm>
            <a:off x="3640933" y="2435976"/>
            <a:ext cx="733425"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3</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8" name="TextBox 58"/>
          <p:cNvSpPr txBox="1">
            <a:spLocks noChangeArrowheads="1"/>
          </p:cNvSpPr>
          <p:nvPr/>
        </p:nvSpPr>
        <p:spPr bwMode="auto">
          <a:xfrm>
            <a:off x="4769646" y="2435976"/>
            <a:ext cx="733425"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0</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 name="TextBox 59"/>
          <p:cNvSpPr txBox="1">
            <a:spLocks noChangeArrowheads="1"/>
          </p:cNvSpPr>
          <p:nvPr/>
        </p:nvSpPr>
        <p:spPr bwMode="auto">
          <a:xfrm>
            <a:off x="5896770" y="2435976"/>
            <a:ext cx="781050"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-3</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0" name="TextBox 60"/>
          <p:cNvSpPr txBox="1">
            <a:spLocks noChangeArrowheads="1"/>
          </p:cNvSpPr>
          <p:nvPr/>
        </p:nvSpPr>
        <p:spPr bwMode="auto">
          <a:xfrm>
            <a:off x="7071520" y="2435976"/>
            <a:ext cx="781050"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-6</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1" name="TextBox 61"/>
          <p:cNvSpPr txBox="1">
            <a:spLocks noChangeArrowheads="1"/>
          </p:cNvSpPr>
          <p:nvPr/>
        </p:nvSpPr>
        <p:spPr bwMode="auto">
          <a:xfrm>
            <a:off x="8247857" y="2435976"/>
            <a:ext cx="781050"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-9</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2" name="TextBox 62"/>
          <p:cNvSpPr txBox="1">
            <a:spLocks noChangeArrowheads="1"/>
          </p:cNvSpPr>
          <p:nvPr/>
        </p:nvSpPr>
        <p:spPr bwMode="auto">
          <a:xfrm>
            <a:off x="9422607" y="2435976"/>
            <a:ext cx="858838"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-12</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3" name="TextBox 63"/>
          <p:cNvSpPr txBox="1">
            <a:spLocks noChangeArrowheads="1"/>
          </p:cNvSpPr>
          <p:nvPr/>
        </p:nvSpPr>
        <p:spPr bwMode="auto">
          <a:xfrm>
            <a:off x="10675146" y="2435976"/>
            <a:ext cx="860425" cy="369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-15</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m</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4" name="TextBox 64"/>
          <p:cNvSpPr txBox="1">
            <a:spLocks noChangeArrowheads="1"/>
          </p:cNvSpPr>
          <p:nvPr/>
        </p:nvSpPr>
        <p:spPr bwMode="auto">
          <a:xfrm>
            <a:off x="2669383" y="5058526"/>
            <a:ext cx="1222375" cy="119062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telegrafie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televisie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radio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portofoons</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5" name="TextBox 65"/>
          <p:cNvSpPr txBox="1">
            <a:spLocks noChangeArrowheads="1"/>
          </p:cNvSpPr>
          <p:nvPr/>
        </p:nvSpPr>
        <p:spPr bwMode="auto">
          <a:xfrm>
            <a:off x="4687096" y="5058525"/>
            <a:ext cx="1220787" cy="6477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rPr>
              <a:t>magnetron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rPr>
              <a:t>radar</a:t>
            </a:r>
          </a:p>
        </p:txBody>
      </p:sp>
      <p:sp>
        <p:nvSpPr>
          <p:cNvPr id="36" name="TextBox 66"/>
          <p:cNvSpPr txBox="1">
            <a:spLocks noChangeArrowheads="1"/>
          </p:cNvSpPr>
          <p:nvPr/>
        </p:nvSpPr>
        <p:spPr bwMode="auto">
          <a:xfrm>
            <a:off x="5912645" y="5069638"/>
            <a:ext cx="1757362" cy="92392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itchFamily="34" charset="0"/>
                <a:ea typeface="+mn-ea"/>
                <a:cs typeface="+mn-cs"/>
              </a:rPr>
              <a:t>verwarming</a:t>
            </a:r>
            <a:endPar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itchFamily="34" charset="0"/>
                <a:ea typeface="+mn-ea"/>
                <a:cs typeface="+mn-cs"/>
              </a:rPr>
              <a:t>alarminstallaties</a:t>
            </a:r>
            <a:endPar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itchFamily="34" charset="0"/>
                <a:ea typeface="+mn-ea"/>
                <a:cs typeface="+mn-cs"/>
              </a:rPr>
              <a:t>molec</a:t>
            </a: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itchFamily="34" charset="0"/>
                <a:ea typeface="+mn-ea"/>
                <a:cs typeface="+mn-cs"/>
              </a:rPr>
              <a:t>absorptie</a:t>
            </a:r>
            <a:endParaRPr kumimoji="0" lang="nl-NL" sz="18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7" name="TextBox 67"/>
          <p:cNvSpPr txBox="1">
            <a:spLocks noChangeArrowheads="1"/>
          </p:cNvSpPr>
          <p:nvPr/>
        </p:nvSpPr>
        <p:spPr bwMode="auto">
          <a:xfrm>
            <a:off x="8119271" y="5069638"/>
            <a:ext cx="1412875" cy="92392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zonnebank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fluorescentie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(blacklight)</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8" name="TextBox 68"/>
          <p:cNvSpPr txBox="1">
            <a:spLocks noChangeArrowheads="1"/>
          </p:cNvSpPr>
          <p:nvPr/>
        </p:nvSpPr>
        <p:spPr bwMode="auto">
          <a:xfrm>
            <a:off x="9516271" y="5058525"/>
            <a:ext cx="1036637" cy="6477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foto’s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kristallen</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9" name="TextBox 69"/>
          <p:cNvSpPr txBox="1">
            <a:spLocks noChangeArrowheads="1"/>
          </p:cNvSpPr>
          <p:nvPr/>
        </p:nvSpPr>
        <p:spPr bwMode="auto">
          <a:xfrm>
            <a:off x="10525921" y="5106150"/>
            <a:ext cx="1038225" cy="64135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kosmisch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nucleair</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40" name="Picture 2" descr="http://www.asv-motorhomes.be/Voyager.jpg"/>
          <p:cNvPicPr>
            <a:picLocks noChangeAspect="1" noChangeArrowheads="1"/>
          </p:cNvPicPr>
          <p:nvPr/>
        </p:nvPicPr>
        <p:blipFill>
          <a:blip r:embed="rId2" cstate="print"/>
          <a:srcRect/>
          <a:stretch>
            <a:fillRect/>
          </a:stretch>
        </p:blipFill>
        <p:spPr bwMode="auto">
          <a:xfrm>
            <a:off x="2582071" y="3529763"/>
            <a:ext cx="1889125" cy="1489075"/>
          </a:xfrm>
          <a:prstGeom prst="rect">
            <a:avLst/>
          </a:prstGeom>
          <a:noFill/>
          <a:ln w="9525">
            <a:noFill/>
            <a:miter lim="800000"/>
            <a:headEnd/>
            <a:tailEnd/>
          </a:ln>
        </p:spPr>
      </p:pic>
      <p:pic>
        <p:nvPicPr>
          <p:cNvPr id="41" name="Picture 4" descr="http://weblogs.nrc.nl/weblog/kokenetc/wp-content/uploads/Magnetron.jpg"/>
          <p:cNvPicPr>
            <a:picLocks noChangeAspect="1" noChangeArrowheads="1"/>
          </p:cNvPicPr>
          <p:nvPr/>
        </p:nvPicPr>
        <p:blipFill>
          <a:blip r:embed="rId3" cstate="print"/>
          <a:srcRect/>
          <a:stretch>
            <a:fillRect/>
          </a:stretch>
        </p:blipFill>
        <p:spPr bwMode="auto">
          <a:xfrm>
            <a:off x="4558508" y="3752013"/>
            <a:ext cx="1452563" cy="1044575"/>
          </a:xfrm>
          <a:prstGeom prst="rect">
            <a:avLst/>
          </a:prstGeom>
          <a:noFill/>
          <a:ln w="9525">
            <a:noFill/>
            <a:miter lim="800000"/>
            <a:headEnd/>
            <a:tailEnd/>
          </a:ln>
        </p:spPr>
      </p:pic>
      <p:pic>
        <p:nvPicPr>
          <p:cNvPr id="43" name="Picture 8" descr="http://weblogs.nrc.nl/weblog/klaver/wp-content/uploads/2006/05/oog.jpg"/>
          <p:cNvPicPr>
            <a:picLocks noChangeAspect="1" noChangeArrowheads="1"/>
          </p:cNvPicPr>
          <p:nvPr/>
        </p:nvPicPr>
        <p:blipFill>
          <a:blip r:embed="rId4" cstate="print"/>
          <a:srcRect/>
          <a:stretch>
            <a:fillRect/>
          </a:stretch>
        </p:blipFill>
        <p:spPr bwMode="auto">
          <a:xfrm>
            <a:off x="7616032" y="3737725"/>
            <a:ext cx="661988" cy="469900"/>
          </a:xfrm>
          <a:prstGeom prst="rect">
            <a:avLst/>
          </a:prstGeom>
          <a:noFill/>
          <a:ln w="9525">
            <a:noFill/>
            <a:miter lim="800000"/>
            <a:headEnd/>
            <a:tailEnd/>
          </a:ln>
        </p:spPr>
      </p:pic>
      <p:pic>
        <p:nvPicPr>
          <p:cNvPr id="44" name="Picture 12" descr="http://www.fusie-energie.nl/gallerij/hires/zon.jpg"/>
          <p:cNvPicPr>
            <a:picLocks noChangeAspect="1" noChangeArrowheads="1"/>
          </p:cNvPicPr>
          <p:nvPr/>
        </p:nvPicPr>
        <p:blipFill>
          <a:blip r:embed="rId5" cstate="print"/>
          <a:srcRect/>
          <a:stretch>
            <a:fillRect/>
          </a:stretch>
        </p:blipFill>
        <p:spPr bwMode="auto">
          <a:xfrm>
            <a:off x="7616033" y="4204451"/>
            <a:ext cx="631825" cy="631825"/>
          </a:xfrm>
          <a:prstGeom prst="rect">
            <a:avLst/>
          </a:prstGeom>
          <a:noFill/>
          <a:ln w="9525">
            <a:noFill/>
            <a:miter lim="800000"/>
            <a:headEnd/>
            <a:tailEnd/>
          </a:ln>
        </p:spPr>
      </p:pic>
      <p:pic>
        <p:nvPicPr>
          <p:cNvPr id="45" name="Picture 14" descr="http://www.bungalows.nl/data/images/parks/865/h0571-04-zonnebank.jpg"/>
          <p:cNvPicPr>
            <a:picLocks noChangeAspect="1" noChangeArrowheads="1"/>
          </p:cNvPicPr>
          <p:nvPr/>
        </p:nvPicPr>
        <p:blipFill>
          <a:blip r:embed="rId6" cstate="print"/>
          <a:srcRect/>
          <a:stretch>
            <a:fillRect/>
          </a:stretch>
        </p:blipFill>
        <p:spPr bwMode="auto">
          <a:xfrm>
            <a:off x="8254208" y="3737725"/>
            <a:ext cx="1017587" cy="1058863"/>
          </a:xfrm>
          <a:prstGeom prst="rect">
            <a:avLst/>
          </a:prstGeom>
          <a:noFill/>
          <a:ln w="9525">
            <a:noFill/>
            <a:miter lim="800000"/>
            <a:headEnd/>
            <a:tailEnd/>
          </a:ln>
        </p:spPr>
      </p:pic>
      <p:pic>
        <p:nvPicPr>
          <p:cNvPr id="46" name="Picture 16" descr="http://www.thunderballhip.50megs.com/images/xray_pelvis_compressed.jpg"/>
          <p:cNvPicPr>
            <a:picLocks noChangeAspect="1" noChangeArrowheads="1"/>
          </p:cNvPicPr>
          <p:nvPr/>
        </p:nvPicPr>
        <p:blipFill>
          <a:blip r:embed="rId7" cstate="print"/>
          <a:srcRect/>
          <a:stretch>
            <a:fillRect/>
          </a:stretch>
        </p:blipFill>
        <p:spPr bwMode="auto">
          <a:xfrm>
            <a:off x="9354346" y="3737726"/>
            <a:ext cx="1106487" cy="985998"/>
          </a:xfrm>
          <a:prstGeom prst="rect">
            <a:avLst/>
          </a:prstGeom>
          <a:noFill/>
          <a:ln w="9525">
            <a:noFill/>
            <a:miter lim="800000"/>
            <a:headEnd/>
            <a:tailEnd/>
          </a:ln>
        </p:spPr>
      </p:pic>
      <p:pic>
        <p:nvPicPr>
          <p:cNvPr id="47" name="Picture 18" descr="http://www.coloradocollege.edu/Dept/PC/RepresentativePhy/Pages/Photoshop/Problem%20Pictures/Nuclear%20Plant.jpg"/>
          <p:cNvPicPr>
            <a:picLocks noChangeAspect="1" noChangeArrowheads="1"/>
          </p:cNvPicPr>
          <p:nvPr/>
        </p:nvPicPr>
        <p:blipFill>
          <a:blip r:embed="rId8" cstate="print"/>
          <a:srcRect/>
          <a:stretch>
            <a:fillRect/>
          </a:stretch>
        </p:blipFill>
        <p:spPr bwMode="auto">
          <a:xfrm>
            <a:off x="10403891" y="3753906"/>
            <a:ext cx="1290800" cy="969817"/>
          </a:xfrm>
          <a:prstGeom prst="rect">
            <a:avLst/>
          </a:prstGeom>
          <a:noFill/>
          <a:ln w="9525">
            <a:noFill/>
            <a:miter lim="800000"/>
            <a:headEnd/>
            <a:tailEnd/>
          </a:ln>
        </p:spPr>
      </p:pic>
      <p:sp>
        <p:nvSpPr>
          <p:cNvPr id="48" name="TextBox 45"/>
          <p:cNvSpPr txBox="1">
            <a:spLocks noChangeArrowheads="1"/>
          </p:cNvSpPr>
          <p:nvPr/>
        </p:nvSpPr>
        <p:spPr bwMode="auto">
          <a:xfrm>
            <a:off x="3096420" y="2683625"/>
            <a:ext cx="785812"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3</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49" name="TextBox 46"/>
          <p:cNvSpPr txBox="1">
            <a:spLocks noChangeArrowheads="1"/>
          </p:cNvSpPr>
          <p:nvPr/>
        </p:nvSpPr>
        <p:spPr bwMode="auto">
          <a:xfrm>
            <a:off x="4214020" y="2683625"/>
            <a:ext cx="785812"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6</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0" name="TextBox 54"/>
          <p:cNvSpPr txBox="1">
            <a:spLocks noChangeArrowheads="1"/>
          </p:cNvSpPr>
          <p:nvPr/>
        </p:nvSpPr>
        <p:spPr bwMode="auto">
          <a:xfrm>
            <a:off x="5331620" y="2683625"/>
            <a:ext cx="785812"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9</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1" name="TextBox 55"/>
          <p:cNvSpPr txBox="1">
            <a:spLocks noChangeArrowheads="1"/>
          </p:cNvSpPr>
          <p:nvPr/>
        </p:nvSpPr>
        <p:spPr bwMode="auto">
          <a:xfrm>
            <a:off x="6447632" y="2683625"/>
            <a:ext cx="865188"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12</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2" name="TextBox 70"/>
          <p:cNvSpPr txBox="1">
            <a:spLocks noChangeArrowheads="1"/>
          </p:cNvSpPr>
          <p:nvPr/>
        </p:nvSpPr>
        <p:spPr bwMode="auto">
          <a:xfrm>
            <a:off x="7643021" y="2683625"/>
            <a:ext cx="865187"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15</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3" name="TextBox 71"/>
          <p:cNvSpPr txBox="1">
            <a:spLocks noChangeArrowheads="1"/>
          </p:cNvSpPr>
          <p:nvPr/>
        </p:nvSpPr>
        <p:spPr bwMode="auto">
          <a:xfrm>
            <a:off x="8839995" y="2683625"/>
            <a:ext cx="863600"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18</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4" name="TextBox 72"/>
          <p:cNvSpPr txBox="1">
            <a:spLocks noChangeArrowheads="1"/>
          </p:cNvSpPr>
          <p:nvPr/>
        </p:nvSpPr>
        <p:spPr bwMode="auto">
          <a:xfrm>
            <a:off x="10035382" y="2683625"/>
            <a:ext cx="863600"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10</a:t>
            </a:r>
            <a:r>
              <a:rPr kumimoji="0" lang="en-US" sz="1800" b="0" i="0" u="none" strike="noStrike" kern="1200" cap="none" spc="0" normalizeH="0" baseline="30000" noProof="0">
                <a:ln>
                  <a:noFill/>
                </a:ln>
                <a:solidFill>
                  <a:prstClr val="white"/>
                </a:solidFill>
                <a:effectLst/>
                <a:uLnTx/>
                <a:uFillTx/>
                <a:latin typeface="Calibri" pitchFamily="34" charset="0"/>
                <a:ea typeface="+mn-ea"/>
                <a:cs typeface="+mn-cs"/>
              </a:rPr>
              <a:t>21</a:t>
            </a:r>
            <a:r>
              <a:rPr kumimoji="0" lang="en-US" sz="1800" b="0" i="0" u="none" strike="noStrike" kern="1200" cap="none" spc="0" normalizeH="0" baseline="0" noProof="0">
                <a:ln>
                  <a:noFill/>
                </a:ln>
                <a:solidFill>
                  <a:prstClr val="white"/>
                </a:solidFill>
                <a:effectLst/>
                <a:uLnTx/>
                <a:uFillTx/>
                <a:latin typeface="Calibri" pitchFamily="34" charset="0"/>
                <a:ea typeface="+mn-ea"/>
                <a:cs typeface="+mn-cs"/>
              </a:rPr>
              <a:t> Hz</a:t>
            </a:r>
            <a:endParaRPr kumimoji="0" lang="nl-NL" sz="180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55" name="Picture 6" descr="http://www.factoryprices.nl/images/luchtbehandeling/badkamer_kachels/EWT%20Strato%20464%20Badkachel.jpg"/>
          <p:cNvPicPr>
            <a:picLocks noChangeAspect="1" noChangeArrowheads="1"/>
          </p:cNvPicPr>
          <p:nvPr/>
        </p:nvPicPr>
        <p:blipFill>
          <a:blip r:embed="rId9" cstate="print"/>
          <a:srcRect/>
          <a:stretch>
            <a:fillRect/>
          </a:stretch>
        </p:blipFill>
        <p:spPr bwMode="auto">
          <a:xfrm>
            <a:off x="6030120" y="3737725"/>
            <a:ext cx="1585912" cy="1058863"/>
          </a:xfrm>
          <a:prstGeom prst="rect">
            <a:avLst/>
          </a:prstGeom>
          <a:noFill/>
          <a:ln w="9525">
            <a:noFill/>
            <a:miter lim="800000"/>
            <a:headEnd/>
            <a:tailEnd/>
          </a:ln>
        </p:spPr>
      </p:pic>
    </p:spTree>
    <p:extLst>
      <p:ext uri="{BB962C8B-B14F-4D97-AF65-F5344CB8AC3E}">
        <p14:creationId xmlns:p14="http://schemas.microsoft.com/office/powerpoint/2010/main" val="30743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20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20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0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0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0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20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20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0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20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2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20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20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2000"/>
                                        <p:tgtEl>
                                          <p:spTgt spid="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2000"/>
                                        <p:tgtEl>
                                          <p:spTgt spid="36"/>
                                        </p:tgtEl>
                                      </p:cBhvr>
                                    </p:animEffect>
                                  </p:childTnLst>
                                </p:cTn>
                              </p:par>
                              <p:par>
                                <p:cTn id="98" presetID="10" presetClass="entr" presetSubtype="0" fill="hold"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20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par>
                                <p:cTn id="106" presetID="10" presetClass="entr" presetSubtype="0"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000"/>
                                        <p:tgtEl>
                                          <p:spTgt spid="43"/>
                                        </p:tgtEl>
                                      </p:cBhvr>
                                    </p:animEffect>
                                  </p:childTnLst>
                                </p:cTn>
                              </p:par>
                              <p:par>
                                <p:cTn id="109" presetID="10"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20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2000"/>
                                        <p:tgtEl>
                                          <p:spTgt spid="17"/>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2000"/>
                                        <p:tgtEl>
                                          <p:spTgt spid="4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2000"/>
                                        <p:tgtEl>
                                          <p:spTgt spid="3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2000"/>
                                        <p:tgtEl>
                                          <p:spTgt spid="18"/>
                                        </p:tgtEl>
                                      </p:cBhvr>
                                    </p:animEffect>
                                  </p:childTnLst>
                                </p:cTn>
                              </p:par>
                              <p:par>
                                <p:cTn id="128" presetID="10" presetClass="entr" presetSubtype="0" fill="hold"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2000"/>
                                        <p:tgtEl>
                                          <p:spTgt spid="4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20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2000"/>
                                        <p:tgtEl>
                                          <p:spTgt spid="19"/>
                                        </p:tgtEl>
                                      </p:cBhvr>
                                    </p:animEffect>
                                  </p:childTnLst>
                                </p:cTn>
                              </p:par>
                              <p:par>
                                <p:cTn id="139" presetID="10" presetClass="entr" presetSubtype="0" fill="hold"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2000"/>
                                        <p:tgtEl>
                                          <p:spTgt spid="4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8" grpId="0"/>
      <p:bldP spid="49" grpId="0"/>
      <p:bldP spid="50" grpId="0"/>
      <p:bldP spid="51"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nl-NL" sz="2400" dirty="0" err="1"/>
              <a:t>Heinrich</a:t>
            </a:r>
            <a:r>
              <a:rPr lang="nl-NL" sz="2400" dirty="0"/>
              <a:t> Hertz (1887): licht kan elektronen uit metalen losmaken.</a:t>
            </a:r>
          </a:p>
        </p:txBody>
      </p:sp>
      <p:sp>
        <p:nvSpPr>
          <p:cNvPr id="2" name="Title 1"/>
          <p:cNvSpPr>
            <a:spLocks noGrp="1"/>
          </p:cNvSpPr>
          <p:nvPr>
            <p:ph type="title"/>
          </p:nvPr>
        </p:nvSpPr>
        <p:spPr/>
        <p:txBody>
          <a:bodyPr/>
          <a:lstStyle/>
          <a:p>
            <a:r>
              <a:rPr lang="en-US" dirty="0"/>
              <a:t>Het </a:t>
            </a:r>
            <a:r>
              <a:rPr lang="en-US" dirty="0" err="1"/>
              <a:t>foto-elektrisch</a:t>
            </a:r>
            <a:r>
              <a:rPr lang="en-US" dirty="0"/>
              <a:t> effect</a:t>
            </a:r>
          </a:p>
        </p:txBody>
      </p:sp>
      <p:pic>
        <p:nvPicPr>
          <p:cNvPr id="8" name="Afbeelding 7" descr="photoelectric effect.jpg"/>
          <p:cNvPicPr>
            <a:picLocks noChangeAspect="1"/>
          </p:cNvPicPr>
          <p:nvPr/>
        </p:nvPicPr>
        <p:blipFill>
          <a:blip r:embed="rId2" cstate="print"/>
          <a:stretch>
            <a:fillRect/>
          </a:stretch>
        </p:blipFill>
        <p:spPr>
          <a:xfrm>
            <a:off x="6906090" y="3834045"/>
            <a:ext cx="3451860" cy="2438400"/>
          </a:xfrm>
          <a:prstGeom prst="rect">
            <a:avLst/>
          </a:prstGeom>
        </p:spPr>
      </p:pic>
      <p:pic>
        <p:nvPicPr>
          <p:cNvPr id="9" name="Afbeelding 8" descr="Heinrich_Rudolf_Hertz.jpg"/>
          <p:cNvPicPr>
            <a:picLocks noChangeAspect="1"/>
          </p:cNvPicPr>
          <p:nvPr/>
        </p:nvPicPr>
        <p:blipFill>
          <a:blip r:embed="rId3" cstate="print"/>
          <a:stretch>
            <a:fillRect/>
          </a:stretch>
        </p:blipFill>
        <p:spPr>
          <a:xfrm>
            <a:off x="3980766" y="3293986"/>
            <a:ext cx="2371331" cy="2745305"/>
          </a:xfrm>
          <a:prstGeom prst="rect">
            <a:avLst/>
          </a:prstGeom>
        </p:spPr>
      </p:pic>
      <p:sp>
        <p:nvSpPr>
          <p:cNvPr id="6" name="Rechthoek 5">
            <a:extLst>
              <a:ext uri="{FF2B5EF4-FFF2-40B4-BE49-F238E27FC236}">
                <a16:creationId xmlns:a16="http://schemas.microsoft.com/office/drawing/2014/main" id="{872F06F4-9C92-40CE-94A0-62F45ECAC0F4}"/>
              </a:ext>
            </a:extLst>
          </p:cNvPr>
          <p:cNvSpPr/>
          <p:nvPr/>
        </p:nvSpPr>
        <p:spPr>
          <a:xfrm>
            <a:off x="5951984" y="6231452"/>
            <a:ext cx="4572000"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 via Wikipedia / Wikimedia </a:t>
            </a:r>
            <a:r>
              <a:rPr kumimoji="0" lang="nl-NL" sz="900" b="0" i="0" u="none" strike="noStrike" kern="1200" cap="none" spc="0" normalizeH="0" baseline="0" noProof="0" dirty="0" err="1">
                <a:ln>
                  <a:noFill/>
                </a:ln>
                <a:solidFill>
                  <a:prstClr val="black"/>
                </a:solidFill>
                <a:effectLst/>
                <a:uLnTx/>
                <a:uFillTx/>
                <a:latin typeface="Calibri"/>
                <a:ea typeface="+mn-ea"/>
                <a:cs typeface="+mn-cs"/>
              </a:rPr>
              <a:t>Commons</a:t>
            </a:r>
            <a:endParaRPr kumimoji="0" lang="nl-NL"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146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a:t>
            </a:r>
            <a:r>
              <a:rPr lang="en-US" sz="2400" dirty="0" err="1"/>
              <a:t>Klassieke</a:t>
            </a:r>
            <a:r>
              <a:rPr lang="en-US" sz="2400" dirty="0"/>
              <a:t>” </a:t>
            </a:r>
            <a:r>
              <a:rPr lang="en-US" sz="2400" dirty="0" err="1"/>
              <a:t>verwachting</a:t>
            </a:r>
            <a:r>
              <a:rPr lang="en-US" sz="2400" dirty="0"/>
              <a:t>: </a:t>
            </a:r>
          </a:p>
          <a:p>
            <a:pPr marL="0" indent="0">
              <a:buNone/>
            </a:pPr>
            <a:r>
              <a:rPr lang="en-US" sz="2400" dirty="0"/>
              <a:t>Het </a:t>
            </a:r>
            <a:r>
              <a:rPr lang="en-US" sz="2400" dirty="0" err="1"/>
              <a:t>elektron</a:t>
            </a:r>
            <a:r>
              <a:rPr lang="en-US" sz="2400" dirty="0"/>
              <a:t> </a:t>
            </a:r>
            <a:r>
              <a:rPr lang="en-US" sz="2400" dirty="0" err="1"/>
              <a:t>neemt</a:t>
            </a:r>
            <a:r>
              <a:rPr lang="en-US" sz="2400" dirty="0"/>
              <a:t> </a:t>
            </a:r>
            <a:r>
              <a:rPr lang="en-US" sz="2400" dirty="0" err="1"/>
              <a:t>energie</a:t>
            </a:r>
            <a:r>
              <a:rPr lang="en-US" sz="2400" dirty="0"/>
              <a:t> op tot het </a:t>
            </a:r>
            <a:r>
              <a:rPr lang="en-US" sz="2400" dirty="0" err="1"/>
              <a:t>voldoende</a:t>
            </a:r>
            <a:r>
              <a:rPr lang="en-US" sz="2400" dirty="0"/>
              <a:t> </a:t>
            </a:r>
            <a:r>
              <a:rPr lang="en-US" sz="2400" dirty="0" err="1"/>
              <a:t>energie</a:t>
            </a:r>
            <a:r>
              <a:rPr lang="en-US" sz="2400" dirty="0"/>
              <a:t> </a:t>
            </a:r>
            <a:r>
              <a:rPr lang="en-US" sz="2400" dirty="0" err="1"/>
              <a:t>heeft</a:t>
            </a:r>
            <a:r>
              <a:rPr lang="en-US" sz="2400" dirty="0"/>
              <a:t> </a:t>
            </a:r>
          </a:p>
          <a:p>
            <a:pPr marL="0" indent="0">
              <a:buNone/>
            </a:pPr>
            <a:r>
              <a:rPr lang="en-US" sz="2400" dirty="0"/>
              <a:t>om </a:t>
            </a:r>
            <a:r>
              <a:rPr lang="en-US" sz="2400" dirty="0" err="1"/>
              <a:t>te</a:t>
            </a:r>
            <a:r>
              <a:rPr lang="en-US" sz="2400" dirty="0"/>
              <a:t> </a:t>
            </a:r>
            <a:r>
              <a:rPr lang="en-US" sz="2400" dirty="0" err="1"/>
              <a:t>ontsnappen</a:t>
            </a:r>
            <a:r>
              <a:rPr lang="en-US" sz="2400" dirty="0"/>
              <a:t>.</a:t>
            </a:r>
          </a:p>
        </p:txBody>
      </p:sp>
      <p:sp>
        <p:nvSpPr>
          <p:cNvPr id="2" name="Title 1"/>
          <p:cNvSpPr>
            <a:spLocks noGrp="1"/>
          </p:cNvSpPr>
          <p:nvPr>
            <p:ph type="title"/>
          </p:nvPr>
        </p:nvSpPr>
        <p:spPr/>
        <p:txBody>
          <a:bodyPr/>
          <a:lstStyle/>
          <a:p>
            <a:r>
              <a:rPr lang="en-US" dirty="0"/>
              <a:t>Het </a:t>
            </a:r>
            <a:r>
              <a:rPr lang="en-US" dirty="0" err="1"/>
              <a:t>foto-elektrisch</a:t>
            </a:r>
            <a:r>
              <a:rPr lang="en-US" dirty="0"/>
              <a:t> effect</a:t>
            </a:r>
          </a:p>
        </p:txBody>
      </p:sp>
      <p:pic>
        <p:nvPicPr>
          <p:cNvPr id="8" name="Afbeelding 7" descr="photoelectric effect.jpg"/>
          <p:cNvPicPr>
            <a:picLocks noChangeAspect="1"/>
          </p:cNvPicPr>
          <p:nvPr/>
        </p:nvPicPr>
        <p:blipFill>
          <a:blip r:embed="rId2" cstate="print"/>
          <a:stretch>
            <a:fillRect/>
          </a:stretch>
        </p:blipFill>
        <p:spPr>
          <a:xfrm>
            <a:off x="4223792" y="3850692"/>
            <a:ext cx="3451860" cy="2438400"/>
          </a:xfrm>
          <a:prstGeom prst="rect">
            <a:avLst/>
          </a:prstGeom>
        </p:spPr>
      </p:pic>
    </p:spTree>
    <p:extLst>
      <p:ext uri="{BB962C8B-B14F-4D97-AF65-F5344CB8AC3E}">
        <p14:creationId xmlns:p14="http://schemas.microsoft.com/office/powerpoint/2010/main" val="79520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636" y="1427470"/>
            <a:ext cx="6552728" cy="43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4022447" y="5809694"/>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ndara"/>
                <a:ea typeface="+mn-ea"/>
                <a:cs typeface="+mn-cs"/>
              </a:rPr>
              <a:t>https://phet.colorado.edu/nl/simulation/photoelectric</a:t>
            </a:r>
          </a:p>
        </p:txBody>
      </p:sp>
      <p:sp>
        <p:nvSpPr>
          <p:cNvPr id="5" name="Rechthoek 4">
            <a:extLst>
              <a:ext uri="{FF2B5EF4-FFF2-40B4-BE49-F238E27FC236}">
                <a16:creationId xmlns:a16="http://schemas.microsoft.com/office/drawing/2014/main" id="{9CC57C63-85B4-4D8D-9DF0-D38E6DB15822}"/>
              </a:ext>
            </a:extLst>
          </p:cNvPr>
          <p:cNvSpPr/>
          <p:nvPr/>
        </p:nvSpPr>
        <p:spPr>
          <a:xfrm>
            <a:off x="6096000" y="6054239"/>
            <a:ext cx="4572000" cy="5078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PhET</a:t>
            </a:r>
            <a:r>
              <a:rPr kumimoji="0" lang="en-US" sz="900" b="0" i="0" u="none" strike="noStrike" kern="1200" cap="none" spc="0" normalizeH="0" baseline="0" noProof="0" dirty="0">
                <a:ln>
                  <a:noFill/>
                </a:ln>
                <a:solidFill>
                  <a:prstClr val="black"/>
                </a:solidFill>
                <a:effectLst/>
                <a:uLnTx/>
                <a:uFillTx/>
                <a:latin typeface="Calibri"/>
                <a:ea typeface="+mn-ea"/>
                <a:cs typeface="+mn-cs"/>
              </a:rPr>
              <a:t> Interactive Simulations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University of Colorado Boulder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https://phet.colorado.edu/nl/simulation/photoelectric</a:t>
            </a:r>
          </a:p>
        </p:txBody>
      </p:sp>
      <p:sp>
        <p:nvSpPr>
          <p:cNvPr id="8" name="Title 1"/>
          <p:cNvSpPr>
            <a:spLocks noGrp="1"/>
          </p:cNvSpPr>
          <p:nvPr>
            <p:ph type="title"/>
          </p:nvPr>
        </p:nvSpPr>
        <p:spPr>
          <a:xfrm>
            <a:off x="2063551" y="354433"/>
            <a:ext cx="10081123" cy="1143000"/>
          </a:xfrm>
        </p:spPr>
        <p:txBody>
          <a:bodyPr/>
          <a:lstStyle/>
          <a:p>
            <a:r>
              <a:rPr lang="en-US" dirty="0"/>
              <a:t>Het </a:t>
            </a:r>
            <a:r>
              <a:rPr lang="en-US" dirty="0" err="1"/>
              <a:t>foto-elektrisch</a:t>
            </a:r>
            <a:r>
              <a:rPr lang="en-US" dirty="0"/>
              <a:t> effect </a:t>
            </a:r>
            <a:r>
              <a:rPr lang="en-US" dirty="0" err="1">
                <a:solidFill>
                  <a:srgbClr val="FF0000"/>
                </a:solidFill>
              </a:rPr>
              <a:t>simulatie</a:t>
            </a:r>
            <a:endParaRPr lang="en-US" dirty="0">
              <a:solidFill>
                <a:srgbClr val="FF0000"/>
              </a:solidFill>
            </a:endParaRPr>
          </a:p>
        </p:txBody>
      </p:sp>
      <p:sp>
        <p:nvSpPr>
          <p:cNvPr id="2" name="Tekstvak 1"/>
          <p:cNvSpPr txBox="1"/>
          <p:nvPr/>
        </p:nvSpPr>
        <p:spPr>
          <a:xfrm>
            <a:off x="9372364" y="1515363"/>
            <a:ext cx="277231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Zelf doen: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ndara"/>
                <a:ea typeface="+mn-ea"/>
                <a:cs typeface="+mn-cs"/>
              </a:rPr>
              <a:t>Phet</a:t>
            </a:r>
            <a:r>
              <a:rPr kumimoji="0" lang="nl-NL" sz="1800" b="0" i="0" u="none" strike="noStrike" kern="1200" cap="none" spc="0" normalizeH="0" baseline="0" noProof="0" dirty="0">
                <a:ln>
                  <a:noFill/>
                </a:ln>
                <a:solidFill>
                  <a:prstClr val="black"/>
                </a:solidFill>
                <a:effectLst/>
                <a:uLnTx/>
                <a:uFillTx/>
                <a:latin typeface="Candara"/>
                <a:ea typeface="+mn-ea"/>
                <a:cs typeface="+mn-cs"/>
              </a:rPr>
              <a:t> </a:t>
            </a:r>
            <a:r>
              <a:rPr kumimoji="0" lang="nl-NL" sz="1800" b="0" i="0" u="none" strike="noStrike" kern="1200" cap="none" spc="0" normalizeH="0" baseline="0" noProof="0" dirty="0" err="1">
                <a:ln>
                  <a:noFill/>
                </a:ln>
                <a:solidFill>
                  <a:prstClr val="black"/>
                </a:solidFill>
                <a:effectLst/>
                <a:uLnTx/>
                <a:uFillTx/>
                <a:latin typeface="Candara"/>
                <a:ea typeface="+mn-ea"/>
                <a:cs typeface="+mn-cs"/>
              </a:rPr>
              <a:t>simulation</a:t>
            </a:r>
            <a:r>
              <a:rPr kumimoji="0" lang="nl-NL" sz="1800" b="0" i="0" u="none" strike="noStrike" kern="1200" cap="none" spc="0" normalizeH="0" baseline="0" noProof="0" dirty="0">
                <a:ln>
                  <a:noFill/>
                </a:ln>
                <a:solidFill>
                  <a:prstClr val="black"/>
                </a:solidFill>
                <a:effectLst/>
                <a:uLnTx/>
                <a:uFillTx/>
                <a:latin typeface="Candara"/>
                <a:ea typeface="+mn-ea"/>
                <a:cs typeface="+mn-cs"/>
              </a:rPr>
              <a:t> </a:t>
            </a:r>
            <a:r>
              <a:rPr kumimoji="0" lang="nl-NL" sz="1800" b="0" i="0" u="none" strike="noStrike" kern="1200" cap="none" spc="0" normalizeH="0" baseline="0" noProof="0" dirty="0" err="1">
                <a:ln>
                  <a:noFill/>
                </a:ln>
                <a:solidFill>
                  <a:prstClr val="black"/>
                </a:solidFill>
                <a:effectLst/>
                <a:uLnTx/>
                <a:uFillTx/>
                <a:latin typeface="Candara"/>
                <a:ea typeface="+mn-ea"/>
                <a:cs typeface="+mn-cs"/>
              </a:rPr>
              <a:t>photoelectric</a:t>
            </a:r>
            <a:r>
              <a:rPr kumimoji="0" lang="nl-NL" sz="1800" b="0" i="0" u="none" strike="noStrike" kern="1200" cap="none" spc="0" normalizeH="0" baseline="0" noProof="0" dirty="0">
                <a:ln>
                  <a:noFill/>
                </a:ln>
                <a:solidFill>
                  <a:prstClr val="black"/>
                </a:solidFill>
                <a:effectLst/>
                <a:uLnTx/>
                <a:uFillTx/>
                <a:latin typeface="Candara"/>
                <a:ea typeface="+mn-ea"/>
                <a:cs typeface="+mn-cs"/>
              </a:rPr>
              <a:t>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Alternatief: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Demonstratie via video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ndara"/>
                <a:ea typeface="+mn-ea"/>
                <a:cs typeface="+mn-cs"/>
              </a:rPr>
              <a:t> </a:t>
            </a:r>
            <a:r>
              <a:rPr kumimoji="0" lang="nl-NL" sz="1800" b="0" i="0" u="none" strike="noStrike" kern="1200" cap="none" spc="0" normalizeH="0" baseline="0" noProof="0" dirty="0">
                <a:ln>
                  <a:noFill/>
                </a:ln>
                <a:solidFill>
                  <a:prstClr val="black"/>
                </a:solidFill>
                <a:effectLst/>
                <a:uLnTx/>
                <a:uFillTx/>
                <a:latin typeface="Candara"/>
                <a:ea typeface="+mn-ea"/>
                <a:cs typeface="+mn-cs"/>
                <a:hlinkClick r:id="rId4"/>
              </a:rPr>
              <a:t>https://bit.ly/2Spx47Q</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53168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333244-B310-4C99-8631-9A170448053B}"/>
              </a:ext>
            </a:extLst>
          </p:cNvPr>
          <p:cNvSpPr>
            <a:spLocks noGrp="1"/>
          </p:cNvSpPr>
          <p:nvPr>
            <p:ph idx="1"/>
          </p:nvPr>
        </p:nvSpPr>
        <p:spPr/>
        <p:txBody>
          <a:bodyPr/>
          <a:lstStyle/>
          <a:p>
            <a:endParaRPr lang="nl-NL"/>
          </a:p>
        </p:txBody>
      </p:sp>
      <p:pic>
        <p:nvPicPr>
          <p:cNvPr id="135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7335" r="876" b="12539"/>
          <a:stretch/>
        </p:blipFill>
        <p:spPr bwMode="auto">
          <a:xfrm>
            <a:off x="2677314" y="1544840"/>
            <a:ext cx="6438900" cy="352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Rechte verbindingslijn met pijl 3"/>
          <p:cNvCxnSpPr/>
          <p:nvPr/>
        </p:nvCxnSpPr>
        <p:spPr>
          <a:xfrm flipV="1">
            <a:off x="2677314" y="3870358"/>
            <a:ext cx="1539456" cy="152865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1935227" y="5291234"/>
            <a:ext cx="17978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ndara"/>
                <a:ea typeface="+mn-ea"/>
                <a:cs typeface="+mn-cs"/>
              </a:rPr>
              <a:t>vacuum-</a:t>
            </a:r>
            <a:r>
              <a:rPr kumimoji="0" lang="en-US" sz="2400" b="0" i="0" u="none" strike="noStrike" kern="1200" cap="none" spc="0" normalizeH="0" baseline="0" noProof="0" dirty="0" err="1">
                <a:ln>
                  <a:noFill/>
                </a:ln>
                <a:solidFill>
                  <a:srgbClr val="002060"/>
                </a:solidFill>
                <a:effectLst/>
                <a:uLnTx/>
                <a:uFillTx/>
                <a:latin typeface="Candara"/>
                <a:ea typeface="+mn-ea"/>
                <a:cs typeface="+mn-cs"/>
              </a:rPr>
              <a:t>buis</a:t>
            </a:r>
            <a:endParaRPr kumimoji="0" lang="nl-NL" sz="2400" b="0" i="0" u="none" strike="noStrike" kern="1200" cap="none" spc="0" normalizeH="0" baseline="0" noProof="0" dirty="0">
              <a:ln>
                <a:noFill/>
              </a:ln>
              <a:solidFill>
                <a:srgbClr val="002060"/>
              </a:solidFill>
              <a:effectLst/>
              <a:uLnTx/>
              <a:uFillTx/>
              <a:latin typeface="Candara"/>
              <a:ea typeface="+mn-ea"/>
              <a:cs typeface="+mn-cs"/>
            </a:endParaRPr>
          </a:p>
        </p:txBody>
      </p:sp>
      <p:cxnSp>
        <p:nvCxnSpPr>
          <p:cNvPr id="16" name="Rechte verbindingslijn met pijl 15"/>
          <p:cNvCxnSpPr/>
          <p:nvPr/>
        </p:nvCxnSpPr>
        <p:spPr>
          <a:xfrm flipH="1" flipV="1">
            <a:off x="3532694" y="3562808"/>
            <a:ext cx="1368152" cy="18362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5044862" y="3562808"/>
            <a:ext cx="1174224" cy="18362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3604703" y="5364653"/>
            <a:ext cx="65021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ndara"/>
                <a:ea typeface="+mn-ea"/>
                <a:cs typeface="+mn-cs"/>
              </a:rPr>
              <a:t>2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metalen</a:t>
            </a:r>
            <a:r>
              <a:rPr kumimoji="0" lang="en-US" sz="2400" b="0" i="0" u="none" strike="noStrike" kern="1200" cap="none" spc="0" normalizeH="0" baseline="0" noProof="0" dirty="0">
                <a:ln>
                  <a:noFill/>
                </a:ln>
                <a:solidFill>
                  <a:srgbClr val="00B050"/>
                </a:solidFill>
                <a:effectLst/>
                <a:uLnTx/>
                <a:uFillTx/>
                <a:latin typeface="Candara"/>
                <a:ea typeface="+mn-ea"/>
                <a:cs typeface="+mn-cs"/>
              </a:rPr>
              <a:t> platen op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spanningsbron</a:t>
            </a:r>
            <a:r>
              <a:rPr kumimoji="0" lang="en-US" sz="2400" b="0" i="0" u="none" strike="noStrike" kern="1200" cap="none" spc="0" normalizeH="0" baseline="0" noProof="0" dirty="0">
                <a:ln>
                  <a:noFill/>
                </a:ln>
                <a:solidFill>
                  <a:srgbClr val="00B050"/>
                </a:solidFill>
                <a:effectLst/>
                <a:uLnTx/>
                <a:uFillTx/>
                <a:latin typeface="Candara"/>
                <a:ea typeface="+mn-ea"/>
                <a:cs typeface="+mn-cs"/>
              </a:rPr>
              <a:t>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aangesloten</a:t>
            </a:r>
            <a:r>
              <a:rPr kumimoji="0" lang="en-US" sz="2400" b="0" i="0" u="none" strike="noStrike" kern="1200" cap="none" spc="0" normalizeH="0" baseline="0" noProof="0" dirty="0">
                <a:ln>
                  <a:noFill/>
                </a:ln>
                <a:solidFill>
                  <a:srgbClr val="00B050"/>
                </a:solidFill>
                <a:effectLst/>
                <a:uLnTx/>
                <a:uFillTx/>
                <a:latin typeface="Candara"/>
                <a:ea typeface="+mn-ea"/>
                <a:cs typeface="+mn-cs"/>
              </a:rPr>
              <a:t> </a:t>
            </a:r>
            <a:endParaRPr kumimoji="0" lang="nl-NL" sz="2400" b="0" i="0" u="none" strike="noStrike" kern="1200" cap="none" spc="0" normalizeH="0" baseline="0" noProof="0" dirty="0">
              <a:ln>
                <a:noFill/>
              </a:ln>
              <a:solidFill>
                <a:srgbClr val="00B050"/>
              </a:solidFill>
              <a:effectLst/>
              <a:uLnTx/>
              <a:uFillTx/>
              <a:latin typeface="Candara"/>
              <a:ea typeface="+mn-ea"/>
              <a:cs typeface="+mn-cs"/>
            </a:endParaRPr>
          </a:p>
        </p:txBody>
      </p:sp>
      <p:sp>
        <p:nvSpPr>
          <p:cNvPr id="33" name="Tekstvak 32"/>
          <p:cNvSpPr txBox="1"/>
          <p:nvPr/>
        </p:nvSpPr>
        <p:spPr>
          <a:xfrm>
            <a:off x="3676710" y="5783281"/>
            <a:ext cx="69156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B050"/>
                </a:solidFill>
                <a:effectLst/>
                <a:uLnTx/>
                <a:uFillTx/>
                <a:latin typeface="Candara"/>
                <a:ea typeface="+mn-ea"/>
                <a:cs typeface="+mn-cs"/>
              </a:rPr>
              <a:t>bij</a:t>
            </a:r>
            <a:r>
              <a:rPr kumimoji="0" lang="en-US" sz="2400" b="0" i="0" u="none" strike="noStrike" kern="1200" cap="none" spc="0" normalizeH="0" baseline="0" noProof="0" dirty="0">
                <a:ln>
                  <a:noFill/>
                </a:ln>
                <a:solidFill>
                  <a:srgbClr val="00B050"/>
                </a:solidFill>
                <a:effectLst/>
                <a:uLnTx/>
                <a:uFillTx/>
                <a:latin typeface="Candara"/>
                <a:ea typeface="+mn-ea"/>
                <a:cs typeface="+mn-cs"/>
              </a:rPr>
              <a:t> de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linkerplaat</a:t>
            </a:r>
            <a:r>
              <a:rPr kumimoji="0" lang="en-US" sz="2400" b="0" i="0" u="none" strike="noStrike" kern="1200" cap="none" spc="0" normalizeH="0" baseline="0" noProof="0" dirty="0">
                <a:ln>
                  <a:noFill/>
                </a:ln>
                <a:solidFill>
                  <a:srgbClr val="00B050"/>
                </a:solidFill>
                <a:effectLst/>
                <a:uLnTx/>
                <a:uFillTx/>
                <a:latin typeface="Candara"/>
                <a:ea typeface="+mn-ea"/>
                <a:cs typeface="+mn-cs"/>
              </a:rPr>
              <a:t>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kan</a:t>
            </a:r>
            <a:r>
              <a:rPr kumimoji="0" lang="en-US" sz="2400" b="0" i="0" u="none" strike="noStrike" kern="1200" cap="none" spc="0" normalizeH="0" baseline="0" noProof="0" dirty="0">
                <a:ln>
                  <a:noFill/>
                </a:ln>
                <a:solidFill>
                  <a:srgbClr val="00B050"/>
                </a:solidFill>
                <a:effectLst/>
                <a:uLnTx/>
                <a:uFillTx/>
                <a:latin typeface="Candara"/>
                <a:ea typeface="+mn-ea"/>
                <a:cs typeface="+mn-cs"/>
              </a:rPr>
              <a:t> het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materiaal</a:t>
            </a:r>
            <a:r>
              <a:rPr kumimoji="0" lang="en-US" sz="2400" b="0" i="0" u="none" strike="noStrike" kern="1200" cap="none" spc="0" normalizeH="0" baseline="0" noProof="0" dirty="0">
                <a:ln>
                  <a:noFill/>
                </a:ln>
                <a:solidFill>
                  <a:srgbClr val="00B050"/>
                </a:solidFill>
                <a:effectLst/>
                <a:uLnTx/>
                <a:uFillTx/>
                <a:latin typeface="Candara"/>
                <a:ea typeface="+mn-ea"/>
                <a:cs typeface="+mn-cs"/>
              </a:rPr>
              <a:t>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gekozen</a:t>
            </a:r>
            <a:r>
              <a:rPr kumimoji="0" lang="en-US" sz="2400" b="0" i="0" u="none" strike="noStrike" kern="1200" cap="none" spc="0" normalizeH="0" baseline="0" noProof="0" dirty="0">
                <a:ln>
                  <a:noFill/>
                </a:ln>
                <a:solidFill>
                  <a:srgbClr val="00B050"/>
                </a:solidFill>
                <a:effectLst/>
                <a:uLnTx/>
                <a:uFillTx/>
                <a:latin typeface="Candara"/>
                <a:ea typeface="+mn-ea"/>
                <a:cs typeface="+mn-cs"/>
              </a:rPr>
              <a:t> </a:t>
            </a:r>
            <a:r>
              <a:rPr kumimoji="0" lang="en-US" sz="2400" b="0" i="0" u="none" strike="noStrike" kern="1200" cap="none" spc="0" normalizeH="0" baseline="0" noProof="0" dirty="0" err="1">
                <a:ln>
                  <a:noFill/>
                </a:ln>
                <a:solidFill>
                  <a:srgbClr val="00B050"/>
                </a:solidFill>
                <a:effectLst/>
                <a:uLnTx/>
                <a:uFillTx/>
                <a:latin typeface="Candara"/>
                <a:ea typeface="+mn-ea"/>
                <a:cs typeface="+mn-cs"/>
              </a:rPr>
              <a:t>worden</a:t>
            </a:r>
            <a:endParaRPr kumimoji="0" lang="nl-NL" sz="2400" b="0" i="0" u="none" strike="noStrike" kern="1200" cap="none" spc="0" normalizeH="0" baseline="0" noProof="0" dirty="0">
              <a:ln>
                <a:noFill/>
              </a:ln>
              <a:solidFill>
                <a:srgbClr val="00B050"/>
              </a:solidFill>
              <a:effectLst/>
              <a:uLnTx/>
              <a:uFillTx/>
              <a:latin typeface="Candara"/>
              <a:ea typeface="+mn-ea"/>
              <a:cs typeface="+mn-cs"/>
            </a:endParaRPr>
          </a:p>
        </p:txBody>
      </p:sp>
      <p:cxnSp>
        <p:nvCxnSpPr>
          <p:cNvPr id="34" name="Gekromde verbindingslijn 33"/>
          <p:cNvCxnSpPr>
            <a:stCxn id="33" idx="3"/>
          </p:cNvCxnSpPr>
          <p:nvPr/>
        </p:nvCxnSpPr>
        <p:spPr>
          <a:xfrm flipH="1" flipV="1">
            <a:off x="8285222" y="1726605"/>
            <a:ext cx="2307164" cy="4287508"/>
          </a:xfrm>
          <a:prstGeom prst="curvedConnector4">
            <a:avLst>
              <a:gd name="adj1" fmla="val -9908"/>
              <a:gd name="adj2" fmla="val 5269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2164542" y="1111324"/>
            <a:ext cx="26789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C00000"/>
                </a:solidFill>
                <a:effectLst/>
                <a:uLnTx/>
                <a:uFillTx/>
                <a:latin typeface="Candara"/>
                <a:ea typeface="+mn-ea"/>
                <a:cs typeface="+mn-cs"/>
              </a:rPr>
              <a:t>regelbare</a:t>
            </a:r>
            <a:r>
              <a:rPr kumimoji="0" lang="en-US" sz="2400" b="0" i="0" u="none" strike="noStrike" kern="1200" cap="none" spc="0" normalizeH="0" baseline="0" noProof="0" dirty="0">
                <a:ln>
                  <a:noFill/>
                </a:ln>
                <a:solidFill>
                  <a:srgbClr val="C00000"/>
                </a:solidFill>
                <a:effectLst/>
                <a:uLnTx/>
                <a:uFillTx/>
                <a:latin typeface="Candara"/>
                <a:ea typeface="+mn-ea"/>
                <a:cs typeface="+mn-cs"/>
              </a:rPr>
              <a:t> </a:t>
            </a:r>
            <a:r>
              <a:rPr kumimoji="0" lang="en-US" sz="2400" b="0" i="0" u="none" strike="noStrike" kern="1200" cap="none" spc="0" normalizeH="0" baseline="0" noProof="0" dirty="0" err="1">
                <a:ln>
                  <a:noFill/>
                </a:ln>
                <a:solidFill>
                  <a:srgbClr val="C00000"/>
                </a:solidFill>
                <a:effectLst/>
                <a:uLnTx/>
                <a:uFillTx/>
                <a:latin typeface="Candara"/>
                <a:ea typeface="+mn-ea"/>
                <a:cs typeface="+mn-cs"/>
              </a:rPr>
              <a:t>lichtbron</a:t>
            </a:r>
            <a:endParaRPr kumimoji="0" lang="nl-NL" sz="2400" b="0" i="0" u="none" strike="noStrike" kern="1200" cap="none" spc="0" normalizeH="0" baseline="0" noProof="0" dirty="0">
              <a:ln>
                <a:noFill/>
              </a:ln>
              <a:solidFill>
                <a:srgbClr val="C00000"/>
              </a:solidFill>
              <a:effectLst/>
              <a:uLnTx/>
              <a:uFillTx/>
              <a:latin typeface="Candara"/>
              <a:ea typeface="+mn-ea"/>
              <a:cs typeface="+mn-cs"/>
            </a:endParaRPr>
          </a:p>
        </p:txBody>
      </p:sp>
      <p:cxnSp>
        <p:nvCxnSpPr>
          <p:cNvPr id="43" name="Rechte verbindingslijn met pijl 42"/>
          <p:cNvCxnSpPr/>
          <p:nvPr/>
        </p:nvCxnSpPr>
        <p:spPr>
          <a:xfrm>
            <a:off x="4684822" y="1342156"/>
            <a:ext cx="1130424" cy="55361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a:off x="4612814" y="1510580"/>
            <a:ext cx="936104" cy="7200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hthoek 13">
            <a:extLst>
              <a:ext uri="{FF2B5EF4-FFF2-40B4-BE49-F238E27FC236}">
                <a16:creationId xmlns:a16="http://schemas.microsoft.com/office/drawing/2014/main" id="{263717CF-4658-4832-9377-29D6045EE0DD}"/>
              </a:ext>
            </a:extLst>
          </p:cNvPr>
          <p:cNvSpPr/>
          <p:nvPr/>
        </p:nvSpPr>
        <p:spPr>
          <a:xfrm>
            <a:off x="6096000" y="6054239"/>
            <a:ext cx="4572000" cy="5078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PhET</a:t>
            </a:r>
            <a:r>
              <a:rPr kumimoji="0" lang="en-US" sz="900" b="0" i="0" u="none" strike="noStrike" kern="1200" cap="none" spc="0" normalizeH="0" baseline="0" noProof="0" dirty="0">
                <a:ln>
                  <a:noFill/>
                </a:ln>
                <a:solidFill>
                  <a:prstClr val="black"/>
                </a:solidFill>
                <a:effectLst/>
                <a:uLnTx/>
                <a:uFillTx/>
                <a:latin typeface="Calibri"/>
                <a:ea typeface="+mn-ea"/>
                <a:cs typeface="+mn-cs"/>
              </a:rPr>
              <a:t> Interactive Simulations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University of Colorado Boulder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https://phet.colorado.edu/nl/simulation/photoelectric</a:t>
            </a:r>
          </a:p>
        </p:txBody>
      </p:sp>
      <p:sp>
        <p:nvSpPr>
          <p:cNvPr id="17" name="Title 1"/>
          <p:cNvSpPr>
            <a:spLocks noGrp="1"/>
          </p:cNvSpPr>
          <p:nvPr>
            <p:ph type="title"/>
          </p:nvPr>
        </p:nvSpPr>
        <p:spPr>
          <a:xfrm>
            <a:off x="2093986" y="44624"/>
            <a:ext cx="10081123" cy="1143000"/>
          </a:xfrm>
        </p:spPr>
        <p:txBody>
          <a:bodyPr>
            <a:normAutofit/>
          </a:bodyPr>
          <a:lstStyle/>
          <a:p>
            <a:r>
              <a:rPr lang="en-US" dirty="0"/>
              <a:t>Het </a:t>
            </a:r>
            <a:r>
              <a:rPr lang="en-US" dirty="0" err="1"/>
              <a:t>foto-elektrisch</a:t>
            </a:r>
            <a:r>
              <a:rPr lang="en-US" dirty="0"/>
              <a:t> effect </a:t>
            </a:r>
            <a:r>
              <a:rPr lang="en-US" sz="2200" dirty="0" err="1">
                <a:solidFill>
                  <a:srgbClr val="FF0000"/>
                </a:solidFill>
              </a:rPr>
              <a:t>opstelling</a:t>
            </a:r>
            <a:r>
              <a:rPr lang="en-US" sz="2200" dirty="0">
                <a:solidFill>
                  <a:srgbClr val="FF0000"/>
                </a:solidFill>
              </a:rPr>
              <a:t> </a:t>
            </a:r>
            <a:r>
              <a:rPr lang="en-US" sz="2200" dirty="0" err="1">
                <a:solidFill>
                  <a:srgbClr val="FF0000"/>
                </a:solidFill>
              </a:rPr>
              <a:t>begrijpen</a:t>
            </a:r>
            <a:endParaRPr lang="en-US" sz="2200" dirty="0">
              <a:solidFill>
                <a:srgbClr val="FF0000"/>
              </a:solidFill>
            </a:endParaRPr>
          </a:p>
        </p:txBody>
      </p:sp>
    </p:spTree>
    <p:extLst>
      <p:ext uri="{BB962C8B-B14F-4D97-AF65-F5344CB8AC3E}">
        <p14:creationId xmlns:p14="http://schemas.microsoft.com/office/powerpoint/2010/main" val="18884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7335" r="876" b="12539"/>
          <a:stretch/>
        </p:blipFill>
        <p:spPr bwMode="auto">
          <a:xfrm>
            <a:off x="2677314" y="1625312"/>
            <a:ext cx="6438900" cy="352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a:extLst>
              <a:ext uri="{FF2B5EF4-FFF2-40B4-BE49-F238E27FC236}">
                <a16:creationId xmlns:a16="http://schemas.microsoft.com/office/drawing/2014/main" id="{8E22AD33-6A7E-4FF6-8F45-E923072F9D7C}"/>
              </a:ext>
            </a:extLst>
          </p:cNvPr>
          <p:cNvSpPr/>
          <p:nvPr/>
        </p:nvSpPr>
        <p:spPr>
          <a:xfrm>
            <a:off x="6096000" y="6054239"/>
            <a:ext cx="4572000" cy="5078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PhET</a:t>
            </a:r>
            <a:r>
              <a:rPr kumimoji="0" lang="en-US" sz="900" b="0" i="0" u="none" strike="noStrike" kern="1200" cap="none" spc="0" normalizeH="0" baseline="0" noProof="0" dirty="0">
                <a:ln>
                  <a:noFill/>
                </a:ln>
                <a:solidFill>
                  <a:prstClr val="black"/>
                </a:solidFill>
                <a:effectLst/>
                <a:uLnTx/>
                <a:uFillTx/>
                <a:latin typeface="Calibri"/>
                <a:ea typeface="+mn-ea"/>
                <a:cs typeface="+mn-cs"/>
              </a:rPr>
              <a:t> Interactive Simulations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University of Colorado Boulder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https://phet.colorado.edu/nl/simulation/photoelectric</a:t>
            </a:r>
          </a:p>
        </p:txBody>
      </p:sp>
      <p:sp>
        <p:nvSpPr>
          <p:cNvPr id="7" name="Title 1"/>
          <p:cNvSpPr>
            <a:spLocks noGrp="1"/>
          </p:cNvSpPr>
          <p:nvPr>
            <p:ph type="title"/>
          </p:nvPr>
        </p:nvSpPr>
        <p:spPr>
          <a:xfrm>
            <a:off x="2063551" y="354433"/>
            <a:ext cx="10081123" cy="1143000"/>
          </a:xfrm>
        </p:spPr>
        <p:txBody>
          <a:bodyPr>
            <a:normAutofit/>
          </a:bodyPr>
          <a:lstStyle/>
          <a:p>
            <a:r>
              <a:rPr lang="en-US" dirty="0"/>
              <a:t>Het </a:t>
            </a:r>
            <a:r>
              <a:rPr lang="en-US" dirty="0" err="1"/>
              <a:t>foto-elektrisch</a:t>
            </a:r>
            <a:r>
              <a:rPr lang="en-US" dirty="0"/>
              <a:t> effect </a:t>
            </a:r>
            <a:r>
              <a:rPr lang="en-US" sz="2200" dirty="0" err="1">
                <a:solidFill>
                  <a:srgbClr val="FF0000"/>
                </a:solidFill>
              </a:rPr>
              <a:t>opstelling</a:t>
            </a:r>
            <a:r>
              <a:rPr lang="en-US" sz="2200" dirty="0">
                <a:solidFill>
                  <a:srgbClr val="FF0000"/>
                </a:solidFill>
              </a:rPr>
              <a:t> </a:t>
            </a:r>
            <a:r>
              <a:rPr lang="en-US" sz="2200" dirty="0" err="1">
                <a:solidFill>
                  <a:srgbClr val="FF0000"/>
                </a:solidFill>
              </a:rPr>
              <a:t>begrepen</a:t>
            </a:r>
            <a:r>
              <a:rPr lang="en-US" sz="2200" dirty="0">
                <a:solidFill>
                  <a:srgbClr val="FF0000"/>
                </a:solidFill>
              </a:rPr>
              <a:t>?</a:t>
            </a:r>
          </a:p>
        </p:txBody>
      </p:sp>
    </p:spTree>
    <p:extLst>
      <p:ext uri="{BB962C8B-B14F-4D97-AF65-F5344CB8AC3E}">
        <p14:creationId xmlns:p14="http://schemas.microsoft.com/office/powerpoint/2010/main" val="53747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a:t>Fotoelectrisch</a:t>
            </a:r>
            <a:r>
              <a:rPr lang="en-GB" dirty="0"/>
              <a:t> effect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1124744"/>
            <a:ext cx="6264696" cy="53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6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Wat </a:t>
            </a:r>
            <a:r>
              <a:rPr lang="en-US" sz="3200" dirty="0" err="1"/>
              <a:t>zou</a:t>
            </a:r>
            <a:r>
              <a:rPr lang="en-US" sz="3200" dirty="0"/>
              <a:t> je </a:t>
            </a:r>
            <a:r>
              <a:rPr lang="en-US" sz="3200" dirty="0" err="1"/>
              <a:t>klassiek</a:t>
            </a:r>
            <a:r>
              <a:rPr lang="en-US" sz="3200" dirty="0"/>
              <a:t> </a:t>
            </a:r>
            <a:r>
              <a:rPr lang="en-US" sz="3200" dirty="0" err="1"/>
              <a:t>verwachten</a:t>
            </a:r>
            <a:r>
              <a:rPr lang="en-US" sz="3200" dirty="0"/>
              <a:t>?</a:t>
            </a:r>
          </a:p>
        </p:txBody>
      </p:sp>
      <p:pic>
        <p:nvPicPr>
          <p:cNvPr id="135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7335" r="27012" b="12539"/>
          <a:stretch/>
        </p:blipFill>
        <p:spPr bwMode="auto">
          <a:xfrm>
            <a:off x="3324476" y="1680592"/>
            <a:ext cx="4726280" cy="352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fgeronde rechthoek 2"/>
          <p:cNvSpPr/>
          <p:nvPr/>
        </p:nvSpPr>
        <p:spPr>
          <a:xfrm>
            <a:off x="4099132" y="2800948"/>
            <a:ext cx="127288" cy="1185644"/>
          </a:xfrm>
          <a:prstGeom prst="roundRect">
            <a:avLst/>
          </a:prstGeom>
          <a:solidFill>
            <a:srgbClr val="FF3300"/>
          </a:solidFill>
          <a:ln>
            <a:solidFill>
              <a:srgbClr val="E05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5" name="Rechte verbindingslijn met pijl 4"/>
          <p:cNvCxnSpPr/>
          <p:nvPr/>
        </p:nvCxnSpPr>
        <p:spPr>
          <a:xfrm flipV="1">
            <a:off x="3109236" y="3986592"/>
            <a:ext cx="936104" cy="1440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2605180" y="5354744"/>
            <a:ext cx="28362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Plaat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wordt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langzaam</a:t>
            </a:r>
            <a:r>
              <a:rPr kumimoji="0" lang="en-US" sz="1800" b="0" i="0" u="none" strike="noStrike" kern="1200" cap="none" spc="0" normalizeH="0" baseline="0" noProof="0" dirty="0">
                <a:ln>
                  <a:noFill/>
                </a:ln>
                <a:solidFill>
                  <a:prstClr val="black"/>
                </a:solidFill>
                <a:effectLst/>
                <a:uLnTx/>
                <a:uFillTx/>
                <a:latin typeface="Candara"/>
                <a:ea typeface="+mn-ea"/>
                <a:cs typeface="+mn-cs"/>
              </a:rPr>
              <a:t> warm.</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8" name="Stroomdiagram: Verbindingslijn 7"/>
          <p:cNvSpPr/>
          <p:nvPr/>
        </p:nvSpPr>
        <p:spPr>
          <a:xfrm>
            <a:off x="4243972" y="3770568"/>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0" name="Stroomdiagram: Verbindingslijn 9"/>
          <p:cNvSpPr/>
          <p:nvPr/>
        </p:nvSpPr>
        <p:spPr>
          <a:xfrm>
            <a:off x="4349024" y="3674368"/>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1" name="Stroomdiagram: Verbindingslijn 10"/>
          <p:cNvSpPr/>
          <p:nvPr/>
        </p:nvSpPr>
        <p:spPr>
          <a:xfrm>
            <a:off x="4279976" y="3554544"/>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2" name="Stroomdiagram: Verbindingslijn 11"/>
          <p:cNvSpPr/>
          <p:nvPr/>
        </p:nvSpPr>
        <p:spPr>
          <a:xfrm>
            <a:off x="4247519" y="3404808"/>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Stroomdiagram: Verbindingslijn 12"/>
          <p:cNvSpPr/>
          <p:nvPr/>
        </p:nvSpPr>
        <p:spPr>
          <a:xfrm>
            <a:off x="4247519" y="3050488"/>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Stroomdiagram: Verbindingslijn 13"/>
          <p:cNvSpPr/>
          <p:nvPr/>
        </p:nvSpPr>
        <p:spPr>
          <a:xfrm>
            <a:off x="4308695" y="3194504"/>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5" name="Stroomdiagram: Verbindingslijn 14"/>
          <p:cNvSpPr/>
          <p:nvPr/>
        </p:nvSpPr>
        <p:spPr>
          <a:xfrm>
            <a:off x="4238448" y="2906472"/>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6" name="Tekstvak 15"/>
          <p:cNvSpPr txBox="1"/>
          <p:nvPr/>
        </p:nvSpPr>
        <p:spPr>
          <a:xfrm>
            <a:off x="5289576" y="5322479"/>
            <a:ext cx="58609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Elektronen</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komen</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los</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en</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worden</a:t>
            </a:r>
            <a:r>
              <a:rPr kumimoji="0" lang="en-US" sz="1800" b="0" i="0" u="none" strike="noStrike" kern="1200" cap="none" spc="0" normalizeH="0" baseline="0" noProof="0" dirty="0">
                <a:ln>
                  <a:noFill/>
                </a:ln>
                <a:solidFill>
                  <a:prstClr val="black"/>
                </a:solidFill>
                <a:effectLst/>
                <a:uLnTx/>
                <a:uFillTx/>
                <a:latin typeface="Candara"/>
                <a:ea typeface="+mn-ea"/>
                <a:cs typeface="+mn-cs"/>
              </a:rPr>
              <a:t> door het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elektrische</a:t>
            </a:r>
            <a:r>
              <a:rPr kumimoji="0" lang="en-US" sz="1800" b="0" i="0" u="none" strike="noStrike" kern="1200" cap="none" spc="0" normalizeH="0" baseline="0" noProof="0" dirty="0">
                <a:ln>
                  <a:noFill/>
                </a:ln>
                <a:solidFill>
                  <a:prstClr val="black"/>
                </a:solidFill>
                <a:effectLst/>
                <a:uLnTx/>
                <a:uFillTx/>
                <a:latin typeface="Candara"/>
                <a:ea typeface="+mn-ea"/>
                <a:cs typeface="+mn-cs"/>
              </a:rPr>
              <a:t> veld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naar</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rechts</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versneld</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stroom</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gaat</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lopen</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cxnSp>
        <p:nvCxnSpPr>
          <p:cNvPr id="17" name="Rechte verbindingslijn met pijl 16"/>
          <p:cNvCxnSpPr/>
          <p:nvPr/>
        </p:nvCxnSpPr>
        <p:spPr>
          <a:xfrm flipH="1" flipV="1">
            <a:off x="4385028" y="3771704"/>
            <a:ext cx="1028464" cy="1655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V="1">
            <a:off x="6543926" y="4811432"/>
            <a:ext cx="20942" cy="5110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2D0FF7FE-8CB5-4CF1-B6DC-C0A508D91FB6}"/>
              </a:ext>
            </a:extLst>
          </p:cNvPr>
          <p:cNvSpPr/>
          <p:nvPr/>
        </p:nvSpPr>
        <p:spPr>
          <a:xfrm>
            <a:off x="6096000" y="6054239"/>
            <a:ext cx="4572000" cy="5078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PhET</a:t>
            </a:r>
            <a:r>
              <a:rPr kumimoji="0" lang="en-US" sz="900" b="0" i="0" u="none" strike="noStrike" kern="1200" cap="none" spc="0" normalizeH="0" baseline="0" noProof="0" dirty="0">
                <a:ln>
                  <a:noFill/>
                </a:ln>
                <a:solidFill>
                  <a:prstClr val="black"/>
                </a:solidFill>
                <a:effectLst/>
                <a:uLnTx/>
                <a:uFillTx/>
                <a:latin typeface="Calibri"/>
                <a:ea typeface="+mn-ea"/>
                <a:cs typeface="+mn-cs"/>
              </a:rPr>
              <a:t> Interactive Simulations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University of Colorado Boulder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https://phet.colorado.edu/nl/simulation/photoelectric</a:t>
            </a:r>
          </a:p>
        </p:txBody>
      </p:sp>
    </p:spTree>
    <p:extLst>
      <p:ext uri="{BB962C8B-B14F-4D97-AF65-F5344CB8AC3E}">
        <p14:creationId xmlns:p14="http://schemas.microsoft.com/office/powerpoint/2010/main" val="1470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0" grpId="0" animBg="1"/>
      <p:bldP spid="11" grpId="0" animBg="1"/>
      <p:bldP spid="12" grpId="0" animBg="1"/>
      <p:bldP spid="13" grpId="0" animBg="1"/>
      <p:bldP spid="14" grpId="0" animBg="1"/>
      <p:bldP spid="15"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883" y="475502"/>
            <a:ext cx="8040216" cy="1143000"/>
          </a:xfrm>
        </p:spPr>
        <p:txBody>
          <a:bodyPr>
            <a:normAutofit/>
          </a:bodyPr>
          <a:lstStyle/>
          <a:p>
            <a:r>
              <a:rPr lang="en-US" sz="2800" dirty="0" err="1"/>
              <a:t>Welke</a:t>
            </a:r>
            <a:r>
              <a:rPr lang="en-US" sz="2800" dirty="0"/>
              <a:t> U-I </a:t>
            </a:r>
            <a:r>
              <a:rPr lang="en-US" sz="2800" dirty="0" err="1"/>
              <a:t>grafiek</a:t>
            </a:r>
            <a:r>
              <a:rPr lang="en-US" sz="2800" dirty="0"/>
              <a:t> </a:t>
            </a:r>
            <a:r>
              <a:rPr lang="en-US" sz="2800" dirty="0" err="1"/>
              <a:t>zou</a:t>
            </a:r>
            <a:r>
              <a:rPr lang="en-US" sz="2800" dirty="0"/>
              <a:t> je </a:t>
            </a:r>
            <a:r>
              <a:rPr lang="en-US" sz="2800" dirty="0" err="1"/>
              <a:t>klassiek</a:t>
            </a:r>
            <a:r>
              <a:rPr lang="en-US" sz="2800" dirty="0"/>
              <a:t> </a:t>
            </a:r>
            <a:r>
              <a:rPr lang="en-US" sz="2800" dirty="0" err="1"/>
              <a:t>verwachten</a:t>
            </a:r>
            <a:r>
              <a:rPr lang="en-US" sz="2800" dirty="0"/>
              <a:t>?</a:t>
            </a:r>
          </a:p>
        </p:txBody>
      </p:sp>
      <p:pic>
        <p:nvPicPr>
          <p:cNvPr id="135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7335" r="27012" b="12539"/>
          <a:stretch/>
        </p:blipFill>
        <p:spPr bwMode="auto">
          <a:xfrm>
            <a:off x="2677694" y="1645681"/>
            <a:ext cx="5544616" cy="408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fgeronde rechthoek 2"/>
          <p:cNvSpPr/>
          <p:nvPr/>
        </p:nvSpPr>
        <p:spPr>
          <a:xfrm>
            <a:off x="3680532" y="3104258"/>
            <a:ext cx="127288" cy="1185644"/>
          </a:xfrm>
          <a:prstGeom prst="roundRect">
            <a:avLst/>
          </a:prstGeom>
          <a:solidFill>
            <a:srgbClr val="FF3300"/>
          </a:solidFill>
          <a:ln>
            <a:solidFill>
              <a:srgbClr val="E05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1" name="Stroomdiagram: Verbindingslijn 10"/>
          <p:cNvSpPr/>
          <p:nvPr/>
        </p:nvSpPr>
        <p:spPr>
          <a:xfrm>
            <a:off x="3666340" y="3212976"/>
            <a:ext cx="72008" cy="72008"/>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6" name="Groep 5"/>
          <p:cNvGrpSpPr/>
          <p:nvPr/>
        </p:nvGrpSpPr>
        <p:grpSpPr>
          <a:xfrm>
            <a:off x="3813964" y="3323183"/>
            <a:ext cx="193804" cy="1112273"/>
            <a:chOff x="3696819" y="2564904"/>
            <a:chExt cx="156295" cy="909815"/>
          </a:xfrm>
        </p:grpSpPr>
        <p:sp>
          <p:nvSpPr>
            <p:cNvPr id="8" name="Stroomdiagram: Verbindingslijn 7"/>
            <p:cNvSpPr/>
            <p:nvPr/>
          </p:nvSpPr>
          <p:spPr>
            <a:xfrm flipH="1">
              <a:off x="3702343" y="3429000"/>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0" name="Stroomdiagram: Verbindingslijn 9"/>
            <p:cNvSpPr/>
            <p:nvPr/>
          </p:nvSpPr>
          <p:spPr>
            <a:xfrm flipH="1">
              <a:off x="3807395" y="3332800"/>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2" name="Stroomdiagram: Verbindingslijn 11"/>
            <p:cNvSpPr/>
            <p:nvPr/>
          </p:nvSpPr>
          <p:spPr>
            <a:xfrm flipH="1">
              <a:off x="3705890" y="3063240"/>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Stroomdiagram: Verbindingslijn 12"/>
            <p:cNvSpPr/>
            <p:nvPr/>
          </p:nvSpPr>
          <p:spPr>
            <a:xfrm flipH="1">
              <a:off x="3705890" y="2708920"/>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Stroomdiagram: Verbindingslijn 13"/>
            <p:cNvSpPr/>
            <p:nvPr/>
          </p:nvSpPr>
          <p:spPr>
            <a:xfrm flipH="1">
              <a:off x="3767066" y="2852936"/>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5" name="Stroomdiagram: Verbindingslijn 14"/>
            <p:cNvSpPr/>
            <p:nvPr/>
          </p:nvSpPr>
          <p:spPr>
            <a:xfrm flipH="1">
              <a:off x="3696819" y="2564904"/>
              <a:ext cx="45719" cy="45719"/>
            </a:xfrm>
            <a:prstGeom prst="flowChartConnector">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25" name="Groep 24"/>
          <p:cNvGrpSpPr/>
          <p:nvPr/>
        </p:nvGrpSpPr>
        <p:grpSpPr>
          <a:xfrm>
            <a:off x="9679673" y="4866131"/>
            <a:ext cx="2186203" cy="1416669"/>
            <a:chOff x="6464290" y="431086"/>
            <a:chExt cx="2284174" cy="1607225"/>
          </a:xfrm>
        </p:grpSpPr>
        <p:sp>
          <p:nvSpPr>
            <p:cNvPr id="4" name="Rechthoek 3"/>
            <p:cNvSpPr/>
            <p:nvPr/>
          </p:nvSpPr>
          <p:spPr>
            <a:xfrm>
              <a:off x="6516216" y="548680"/>
              <a:ext cx="2232248" cy="1406644"/>
            </a:xfrm>
            <a:prstGeom prst="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9" name="Rechte verbindingslijn 8"/>
            <p:cNvCxnSpPr/>
            <p:nvPr/>
          </p:nvCxnSpPr>
          <p:spPr>
            <a:xfrm>
              <a:off x="7236296" y="548680"/>
              <a:ext cx="0" cy="14066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6516216" y="1628800"/>
              <a:ext cx="2232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7916968" y="1619300"/>
              <a:ext cx="650173" cy="4190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U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3" name="Rechthoek 22"/>
            <p:cNvSpPr/>
            <p:nvPr/>
          </p:nvSpPr>
          <p:spPr>
            <a:xfrm rot="16200000">
              <a:off x="6751376" y="751587"/>
              <a:ext cx="600510" cy="3858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24" name="Tekstvak 23"/>
            <p:cNvSpPr txBox="1"/>
            <p:nvPr/>
          </p:nvSpPr>
          <p:spPr>
            <a:xfrm>
              <a:off x="6464290" y="431086"/>
              <a:ext cx="434118" cy="5935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ndara"/>
                  <a:ea typeface="+mn-ea"/>
                  <a:cs typeface="+mn-cs"/>
                </a:rPr>
                <a:t>D</a:t>
              </a:r>
              <a:endParaRPr kumimoji="0" lang="nl-NL" sz="2800" b="1" i="0" u="none" strike="noStrike" kern="1200" cap="none" spc="0" normalizeH="0" baseline="0" noProof="0" dirty="0">
                <a:ln>
                  <a:noFill/>
                </a:ln>
                <a:solidFill>
                  <a:srgbClr val="C00000"/>
                </a:solidFill>
                <a:effectLst/>
                <a:uLnTx/>
                <a:uFillTx/>
                <a:latin typeface="Candara"/>
                <a:ea typeface="+mn-ea"/>
                <a:cs typeface="+mn-cs"/>
              </a:endParaRPr>
            </a:p>
          </p:txBody>
        </p:sp>
      </p:grpSp>
      <p:sp>
        <p:nvSpPr>
          <p:cNvPr id="28" name="Rechthoek 27"/>
          <p:cNvSpPr/>
          <p:nvPr/>
        </p:nvSpPr>
        <p:spPr>
          <a:xfrm>
            <a:off x="9703408" y="2026687"/>
            <a:ext cx="2136504" cy="1239869"/>
          </a:xfrm>
          <a:prstGeom prst="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29" name="Rechte verbindingslijn 28"/>
          <p:cNvCxnSpPr/>
          <p:nvPr/>
        </p:nvCxnSpPr>
        <p:spPr>
          <a:xfrm>
            <a:off x="10392603" y="2026687"/>
            <a:ext cx="0" cy="1239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9703408" y="2978744"/>
            <a:ext cx="21365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a:off x="11044080" y="2970371"/>
            <a:ext cx="622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U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2" name="Rechthoek 31"/>
          <p:cNvSpPr/>
          <p:nvPr/>
        </p:nvSpPr>
        <p:spPr>
          <a:xfrm rot="16200000">
            <a:off x="9951202" y="2190936"/>
            <a:ext cx="5293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3" name="Tekstvak 32"/>
          <p:cNvSpPr txBox="1"/>
          <p:nvPr/>
        </p:nvSpPr>
        <p:spPr>
          <a:xfrm>
            <a:off x="9653709" y="1923034"/>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ndara"/>
                <a:ea typeface="+mn-ea"/>
                <a:cs typeface="+mn-cs"/>
              </a:rPr>
              <a:t>B</a:t>
            </a:r>
            <a:endParaRPr kumimoji="0" lang="nl-NL" sz="2800" b="1" i="0" u="none" strike="noStrike" kern="1200" cap="none" spc="0" normalizeH="0" baseline="0" noProof="0" dirty="0">
              <a:ln>
                <a:noFill/>
              </a:ln>
              <a:solidFill>
                <a:srgbClr val="C00000"/>
              </a:solidFill>
              <a:effectLst/>
              <a:uLnTx/>
              <a:uFillTx/>
              <a:latin typeface="Candara"/>
              <a:ea typeface="+mn-ea"/>
              <a:cs typeface="+mn-cs"/>
            </a:endParaRPr>
          </a:p>
        </p:txBody>
      </p:sp>
      <p:grpSp>
        <p:nvGrpSpPr>
          <p:cNvPr id="34" name="Groep 33"/>
          <p:cNvGrpSpPr/>
          <p:nvPr/>
        </p:nvGrpSpPr>
        <p:grpSpPr>
          <a:xfrm>
            <a:off x="9667382" y="3388119"/>
            <a:ext cx="2186203" cy="1416669"/>
            <a:chOff x="6464290" y="431086"/>
            <a:chExt cx="2284174" cy="1607225"/>
          </a:xfrm>
        </p:grpSpPr>
        <p:sp>
          <p:nvSpPr>
            <p:cNvPr id="35" name="Rechthoek 34"/>
            <p:cNvSpPr/>
            <p:nvPr/>
          </p:nvSpPr>
          <p:spPr>
            <a:xfrm>
              <a:off x="6516216" y="548680"/>
              <a:ext cx="2232248" cy="1406644"/>
            </a:xfrm>
            <a:prstGeom prst="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36" name="Rechte verbindingslijn 35"/>
            <p:cNvCxnSpPr/>
            <p:nvPr/>
          </p:nvCxnSpPr>
          <p:spPr>
            <a:xfrm>
              <a:off x="7236296" y="548680"/>
              <a:ext cx="0" cy="14066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6516216" y="1628800"/>
              <a:ext cx="2232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kstvak 37"/>
            <p:cNvSpPr txBox="1"/>
            <p:nvPr/>
          </p:nvSpPr>
          <p:spPr>
            <a:xfrm>
              <a:off x="7916968" y="1619300"/>
              <a:ext cx="650173" cy="4190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U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9" name="Rechthoek 38"/>
            <p:cNvSpPr/>
            <p:nvPr/>
          </p:nvSpPr>
          <p:spPr>
            <a:xfrm rot="16200000">
              <a:off x="6751376" y="751587"/>
              <a:ext cx="600510" cy="3858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0" name="Tekstvak 39"/>
            <p:cNvSpPr txBox="1"/>
            <p:nvPr/>
          </p:nvSpPr>
          <p:spPr>
            <a:xfrm>
              <a:off x="6464290" y="431086"/>
              <a:ext cx="400621" cy="5935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ndara"/>
                  <a:ea typeface="+mn-ea"/>
                  <a:cs typeface="+mn-cs"/>
                </a:rPr>
                <a:t>C</a:t>
              </a:r>
              <a:endParaRPr kumimoji="0" lang="nl-NL" sz="2800" b="1" i="0" u="none" strike="noStrike" kern="1200" cap="none" spc="0" normalizeH="0" baseline="0" noProof="0" dirty="0">
                <a:ln>
                  <a:noFill/>
                </a:ln>
                <a:solidFill>
                  <a:srgbClr val="C00000"/>
                </a:solidFill>
                <a:effectLst/>
                <a:uLnTx/>
                <a:uFillTx/>
                <a:latin typeface="Candara"/>
                <a:ea typeface="+mn-ea"/>
                <a:cs typeface="+mn-cs"/>
              </a:endParaRPr>
            </a:p>
          </p:txBody>
        </p:sp>
      </p:grpSp>
      <p:sp>
        <p:nvSpPr>
          <p:cNvPr id="42" name="Rechthoek 41"/>
          <p:cNvSpPr/>
          <p:nvPr/>
        </p:nvSpPr>
        <p:spPr>
          <a:xfrm>
            <a:off x="9703408" y="579155"/>
            <a:ext cx="2136504" cy="1239869"/>
          </a:xfrm>
          <a:prstGeom prst="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43" name="Rechte verbindingslijn 42"/>
          <p:cNvCxnSpPr/>
          <p:nvPr/>
        </p:nvCxnSpPr>
        <p:spPr>
          <a:xfrm>
            <a:off x="10392603" y="579155"/>
            <a:ext cx="0" cy="1239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9703408" y="1531212"/>
            <a:ext cx="21365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11044080" y="1522839"/>
            <a:ext cx="622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U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6" name="Rechthoek 45"/>
          <p:cNvSpPr/>
          <p:nvPr/>
        </p:nvSpPr>
        <p:spPr>
          <a:xfrm rot="16200000">
            <a:off x="9951202" y="743404"/>
            <a:ext cx="5293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 →</a:t>
            </a: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47" name="Tekstvak 46"/>
          <p:cNvSpPr txBox="1"/>
          <p:nvPr/>
        </p:nvSpPr>
        <p:spPr>
          <a:xfrm>
            <a:off x="9653709" y="475502"/>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ndara"/>
                <a:ea typeface="+mn-ea"/>
                <a:cs typeface="+mn-cs"/>
              </a:rPr>
              <a:t>A</a:t>
            </a:r>
            <a:endParaRPr kumimoji="0" lang="nl-NL" sz="2800" b="1" i="0" u="none" strike="noStrike" kern="1200" cap="none" spc="0" normalizeH="0" baseline="0" noProof="0" dirty="0">
              <a:ln>
                <a:noFill/>
              </a:ln>
              <a:solidFill>
                <a:srgbClr val="C00000"/>
              </a:solidFill>
              <a:effectLst/>
              <a:uLnTx/>
              <a:uFillTx/>
              <a:latin typeface="Candara"/>
              <a:ea typeface="+mn-ea"/>
              <a:cs typeface="+mn-cs"/>
            </a:endParaRPr>
          </a:p>
        </p:txBody>
      </p:sp>
      <p:cxnSp>
        <p:nvCxnSpPr>
          <p:cNvPr id="48" name="Rechte verbindingslijn 47"/>
          <p:cNvCxnSpPr>
            <a:stCxn id="42" idx="1"/>
            <a:endCxn id="42" idx="3"/>
          </p:cNvCxnSpPr>
          <p:nvPr/>
        </p:nvCxnSpPr>
        <p:spPr>
          <a:xfrm>
            <a:off x="9703408" y="1199089"/>
            <a:ext cx="21365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V="1">
            <a:off x="9703408" y="2375603"/>
            <a:ext cx="2136504" cy="8909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flipV="1">
            <a:off x="10418566" y="3840686"/>
            <a:ext cx="1435018" cy="6031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9729371" y="4443828"/>
            <a:ext cx="6915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flipV="1">
            <a:off x="10420917" y="5534546"/>
            <a:ext cx="1444958" cy="61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flipV="1">
            <a:off x="10418566" y="5540674"/>
            <a:ext cx="0" cy="3811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9729371" y="5913468"/>
            <a:ext cx="691546" cy="83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36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8A52EE0-423F-4D7B-8034-C0C39DF2D4C3}"/>
              </a:ext>
            </a:extLst>
          </p:cNvPr>
          <p:cNvSpPr>
            <a:spLocks noGrp="1"/>
          </p:cNvSpPr>
          <p:nvPr>
            <p:ph idx="1"/>
          </p:nvPr>
        </p:nvSpPr>
        <p:spPr>
          <a:xfrm>
            <a:off x="1991544" y="0"/>
            <a:ext cx="10972800" cy="6528987"/>
          </a:xfrm>
          <a:solidFill>
            <a:schemeClr val="tx1"/>
          </a:solidFill>
        </p:spPr>
        <p:txBody>
          <a:bodyPr/>
          <a:lstStyle/>
          <a:p>
            <a:endParaRPr lang="nl-NL" dirty="0"/>
          </a:p>
        </p:txBody>
      </p:sp>
      <p:sp>
        <p:nvSpPr>
          <p:cNvPr id="2" name="Titel 1"/>
          <p:cNvSpPr>
            <a:spLocks noGrp="1"/>
          </p:cNvSpPr>
          <p:nvPr>
            <p:ph type="title"/>
          </p:nvPr>
        </p:nvSpPr>
        <p:spPr/>
        <p:txBody>
          <a:bodyPr>
            <a:normAutofit/>
          </a:bodyPr>
          <a:lstStyle/>
          <a:p>
            <a:r>
              <a:rPr lang="nl-NL" dirty="0">
                <a:solidFill>
                  <a:schemeClr val="bg1"/>
                </a:solidFill>
              </a:rPr>
              <a:t>Deeltjes, golfjes, elektronen, fotonen</a:t>
            </a:r>
          </a:p>
        </p:txBody>
      </p:sp>
      <p:pic>
        <p:nvPicPr>
          <p:cNvPr id="11266" name="Picture 2"/>
          <p:cNvPicPr>
            <a:picLocks noChangeAspect="1" noChangeArrowheads="1"/>
          </p:cNvPicPr>
          <p:nvPr/>
        </p:nvPicPr>
        <p:blipFill>
          <a:blip r:embed="rId2" cstate="print"/>
          <a:srcRect l="887" t="3771" r="1508" b="3852"/>
          <a:stretch>
            <a:fillRect/>
          </a:stretch>
        </p:blipFill>
        <p:spPr bwMode="auto">
          <a:xfrm>
            <a:off x="2063552" y="1700808"/>
            <a:ext cx="9148530" cy="4075254"/>
          </a:xfrm>
          <a:prstGeom prst="rect">
            <a:avLst/>
          </a:prstGeom>
          <a:noFill/>
          <a:ln w="9525">
            <a:noFill/>
            <a:miter lim="800000"/>
            <a:headEnd/>
            <a:tailEnd/>
          </a:ln>
        </p:spPr>
      </p:pic>
      <p:sp>
        <p:nvSpPr>
          <p:cNvPr id="5" name="Tekstvak 4">
            <a:extLst>
              <a:ext uri="{FF2B5EF4-FFF2-40B4-BE49-F238E27FC236}">
                <a16:creationId xmlns:a16="http://schemas.microsoft.com/office/drawing/2014/main" id="{FD3502B8-61BE-417D-815A-79B8208E479E}"/>
              </a:ext>
            </a:extLst>
          </p:cNvPr>
          <p:cNvSpPr txBox="1"/>
          <p:nvPr/>
        </p:nvSpPr>
        <p:spPr>
          <a:xfrm>
            <a:off x="6131496" y="6193904"/>
            <a:ext cx="4536504" cy="230832"/>
          </a:xfrm>
          <a:prstGeom prst="rect">
            <a:avLst/>
          </a:prstGeom>
          <a:noFill/>
        </p:spPr>
        <p:txBody>
          <a:bodyPr wrap="square" rtlCol="0">
            <a:spAutoFit/>
          </a:bodyPr>
          <a:lstStyle/>
          <a:p>
            <a:pPr algn="r"/>
            <a:r>
              <a:rPr lang="nl-NL" sz="900" dirty="0">
                <a:solidFill>
                  <a:prstClr val="white"/>
                </a:solidFill>
                <a:latin typeface="Calibri"/>
              </a:rPr>
              <a:t>©1965. The Nobel foundation</a:t>
            </a:r>
          </a:p>
        </p:txBody>
      </p:sp>
    </p:spTree>
    <p:extLst>
      <p:ext uri="{BB962C8B-B14F-4D97-AF65-F5344CB8AC3E}">
        <p14:creationId xmlns:p14="http://schemas.microsoft.com/office/powerpoint/2010/main" val="348292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Wat </a:t>
            </a:r>
            <a:r>
              <a:rPr lang="en-US" sz="3200" dirty="0" err="1"/>
              <a:t>gebeurt</a:t>
            </a:r>
            <a:r>
              <a:rPr lang="en-US" sz="3200" dirty="0"/>
              <a:t> </a:t>
            </a:r>
            <a:r>
              <a:rPr lang="en-US" sz="3200" dirty="0" err="1"/>
              <a:t>er</a:t>
            </a:r>
            <a:r>
              <a:rPr lang="en-US" sz="3200" dirty="0"/>
              <a:t> </a:t>
            </a:r>
            <a:r>
              <a:rPr lang="en-US" sz="3200" dirty="0" err="1"/>
              <a:t>echt</a:t>
            </a:r>
            <a:r>
              <a:rPr lang="en-US" sz="3200" dirty="0"/>
              <a:t>?</a:t>
            </a:r>
          </a:p>
        </p:txBody>
      </p:sp>
      <p:pic>
        <p:nvPicPr>
          <p:cNvPr id="135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7335" r="876" b="12539"/>
          <a:stretch/>
        </p:blipFill>
        <p:spPr bwMode="auto">
          <a:xfrm>
            <a:off x="2783632" y="1627302"/>
            <a:ext cx="6438900" cy="352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2846924" y="5148859"/>
            <a:ext cx="5532284" cy="646331"/>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ndara"/>
                <a:ea typeface="+mn-ea"/>
                <a:cs typeface="+mn-cs"/>
              </a:rPr>
              <a:t>Bij</a:t>
            </a:r>
            <a:r>
              <a:rPr kumimoji="0" lang="en-US" sz="1800" b="0" i="0" u="none" strike="noStrike" kern="1200" cap="none" spc="0" normalizeH="0" baseline="0" noProof="0" dirty="0">
                <a:ln>
                  <a:noFill/>
                </a:ln>
                <a:solidFill>
                  <a:prstClr val="black"/>
                </a:solidFill>
                <a:effectLst/>
                <a:uLnTx/>
                <a:uFillTx/>
                <a:latin typeface="Candara"/>
                <a:ea typeface="+mn-ea"/>
                <a:cs typeface="+mn-cs"/>
              </a:rPr>
              <a:t> twee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verschillende</a:t>
            </a:r>
            <a:r>
              <a:rPr kumimoji="0" lang="en-US" sz="1800" b="0" i="0" u="none" strike="noStrike" kern="1200" cap="none" spc="0" normalizeH="0" baseline="0" noProof="0" dirty="0">
                <a:ln>
                  <a:noFill/>
                </a:ln>
                <a:solidFill>
                  <a:prstClr val="black"/>
                </a:solidFill>
                <a:effectLst/>
                <a:uLnTx/>
                <a:uFillTx/>
                <a:latin typeface="Candara"/>
                <a:ea typeface="+mn-ea"/>
                <a:cs typeface="+mn-cs"/>
              </a:rPr>
              <a:t>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kleuren</a:t>
            </a:r>
            <a:r>
              <a:rPr kumimoji="0" lang="en-US" sz="1800" b="0" i="0" u="none" strike="noStrike" kern="1200" cap="none" spc="0" normalizeH="0" baseline="0" noProof="0" dirty="0">
                <a:ln>
                  <a:noFill/>
                </a:ln>
                <a:solidFill>
                  <a:prstClr val="black"/>
                </a:solidFill>
                <a:effectLst/>
                <a:uLnTx/>
                <a:uFillTx/>
                <a:latin typeface="Candara"/>
                <a:ea typeface="+mn-ea"/>
                <a:cs typeface="+mn-cs"/>
              </a:rPr>
              <a:t> spanning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veranderen</a:t>
            </a:r>
            <a:r>
              <a:rPr kumimoji="0" lang="en-US" sz="1800" b="0" i="0" u="none" strike="noStrike" kern="1200" cap="none" spc="0" normalizeH="0" baseline="0" noProof="0" dirty="0">
                <a:ln>
                  <a:noFill/>
                </a:ln>
                <a:solidFill>
                  <a:prstClr val="black"/>
                </a:solidFill>
                <a:effectLst/>
                <a:uLnTx/>
                <a:uFillTx/>
                <a:latin typeface="Candar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5" name="Rechthoek 4">
            <a:extLst>
              <a:ext uri="{FF2B5EF4-FFF2-40B4-BE49-F238E27FC236}">
                <a16:creationId xmlns:a16="http://schemas.microsoft.com/office/drawing/2014/main" id="{6304BDDA-9503-4CA1-84CB-E1DFB5EBD322}"/>
              </a:ext>
            </a:extLst>
          </p:cNvPr>
          <p:cNvSpPr/>
          <p:nvPr/>
        </p:nvSpPr>
        <p:spPr>
          <a:xfrm>
            <a:off x="6096000" y="6054239"/>
            <a:ext cx="4572000" cy="5078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PhET</a:t>
            </a:r>
            <a:r>
              <a:rPr kumimoji="0" lang="en-US" sz="900" b="0" i="0" u="none" strike="noStrike" kern="1200" cap="none" spc="0" normalizeH="0" baseline="0" noProof="0" dirty="0">
                <a:ln>
                  <a:noFill/>
                </a:ln>
                <a:solidFill>
                  <a:prstClr val="black"/>
                </a:solidFill>
                <a:effectLst/>
                <a:uLnTx/>
                <a:uFillTx/>
                <a:latin typeface="Calibri"/>
                <a:ea typeface="+mn-ea"/>
                <a:cs typeface="+mn-cs"/>
              </a:rPr>
              <a:t> Interactive Simulations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University of Colorado Boulder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https://phet.colorado.edu/nl/simulation/photoelectric</a:t>
            </a:r>
          </a:p>
        </p:txBody>
      </p:sp>
    </p:spTree>
    <p:extLst>
      <p:ext uri="{BB962C8B-B14F-4D97-AF65-F5344CB8AC3E}">
        <p14:creationId xmlns:p14="http://schemas.microsoft.com/office/powerpoint/2010/main" val="3684367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We </a:t>
            </a:r>
            <a:r>
              <a:rPr lang="en-US" dirty="0" err="1"/>
              <a:t>verwachten</a:t>
            </a:r>
            <a:r>
              <a:rPr lang="en-US" dirty="0"/>
              <a:t> </a:t>
            </a:r>
            <a:r>
              <a:rPr lang="en-US" dirty="0" err="1"/>
              <a:t>een</a:t>
            </a:r>
            <a:r>
              <a:rPr lang="en-US" dirty="0"/>
              <a:t> </a:t>
            </a:r>
            <a:r>
              <a:rPr lang="en-US" dirty="0" err="1"/>
              <a:t>afhankelijkheid</a:t>
            </a:r>
            <a:r>
              <a:rPr lang="en-US" dirty="0"/>
              <a:t> van de </a:t>
            </a:r>
            <a:r>
              <a:rPr lang="en-US" dirty="0" err="1">
                <a:solidFill>
                  <a:srgbClr val="C00000"/>
                </a:solidFill>
              </a:rPr>
              <a:t>intensiteit</a:t>
            </a:r>
            <a:r>
              <a:rPr lang="en-US" dirty="0"/>
              <a:t>, </a:t>
            </a:r>
          </a:p>
          <a:p>
            <a:pPr marL="0" indent="0">
              <a:buNone/>
            </a:pPr>
            <a:r>
              <a:rPr lang="en-US" dirty="0"/>
              <a:t>maar </a:t>
            </a:r>
            <a:r>
              <a:rPr lang="en-US" dirty="0" err="1"/>
              <a:t>niet</a:t>
            </a:r>
            <a:r>
              <a:rPr lang="en-US" dirty="0"/>
              <a:t> van de </a:t>
            </a:r>
            <a:r>
              <a:rPr lang="en-US" dirty="0" err="1">
                <a:solidFill>
                  <a:srgbClr val="C00000"/>
                </a:solidFill>
              </a:rPr>
              <a:t>frequentie</a:t>
            </a:r>
            <a:r>
              <a:rPr lang="en-US" dirty="0"/>
              <a:t>.</a:t>
            </a:r>
          </a:p>
        </p:txBody>
      </p:sp>
      <p:sp>
        <p:nvSpPr>
          <p:cNvPr id="2" name="Title 1"/>
          <p:cNvSpPr>
            <a:spLocks noGrp="1"/>
          </p:cNvSpPr>
          <p:nvPr>
            <p:ph type="title"/>
          </p:nvPr>
        </p:nvSpPr>
        <p:spPr/>
        <p:txBody>
          <a:bodyPr/>
          <a:lstStyle/>
          <a:p>
            <a:r>
              <a:rPr lang="en-US" dirty="0"/>
              <a:t>Het </a:t>
            </a:r>
            <a:r>
              <a:rPr lang="en-US" dirty="0" err="1"/>
              <a:t>foto-elektrisch</a:t>
            </a:r>
            <a:r>
              <a:rPr lang="en-US" dirty="0"/>
              <a:t> effect</a:t>
            </a:r>
          </a:p>
        </p:txBody>
      </p:sp>
      <p:grpSp>
        <p:nvGrpSpPr>
          <p:cNvPr id="10" name="Groep 9"/>
          <p:cNvGrpSpPr/>
          <p:nvPr/>
        </p:nvGrpSpPr>
        <p:grpSpPr>
          <a:xfrm>
            <a:off x="3665731" y="3609021"/>
            <a:ext cx="1656465" cy="2497777"/>
            <a:chOff x="2141730" y="3609020"/>
            <a:chExt cx="1656465" cy="2497777"/>
          </a:xfrm>
        </p:grpSpPr>
        <p:pic>
          <p:nvPicPr>
            <p:cNvPr id="4" name="Afbeelding 3" descr="photoelectric effect.jpg"/>
            <p:cNvPicPr>
              <a:picLocks noChangeAspect="1"/>
            </p:cNvPicPr>
            <p:nvPr/>
          </p:nvPicPr>
          <p:blipFill>
            <a:blip r:embed="rId2" cstate="print"/>
            <a:stretch>
              <a:fillRect/>
            </a:stretch>
          </p:blipFill>
          <p:spPr>
            <a:xfrm>
              <a:off x="2141730" y="4936667"/>
              <a:ext cx="1656465" cy="1170130"/>
            </a:xfrm>
            <a:prstGeom prst="rect">
              <a:avLst/>
            </a:prstGeom>
          </p:spPr>
        </p:pic>
        <p:sp>
          <p:nvSpPr>
            <p:cNvPr id="7" name="Zon 6"/>
            <p:cNvSpPr/>
            <p:nvPr/>
          </p:nvSpPr>
          <p:spPr>
            <a:xfrm>
              <a:off x="2474907" y="3609020"/>
              <a:ext cx="990110" cy="945105"/>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11" name="Groep 10"/>
          <p:cNvGrpSpPr/>
          <p:nvPr/>
        </p:nvGrpSpPr>
        <p:grpSpPr>
          <a:xfrm>
            <a:off x="6005991" y="3609021"/>
            <a:ext cx="1656465" cy="2497777"/>
            <a:chOff x="4391980" y="3609020"/>
            <a:chExt cx="1656465" cy="2497777"/>
          </a:xfrm>
        </p:grpSpPr>
        <p:pic>
          <p:nvPicPr>
            <p:cNvPr id="5" name="Afbeelding 4" descr="photoelectric effect.jpg"/>
            <p:cNvPicPr>
              <a:picLocks noChangeAspect="1"/>
            </p:cNvPicPr>
            <p:nvPr/>
          </p:nvPicPr>
          <p:blipFill>
            <a:blip r:embed="rId2" cstate="print"/>
            <a:stretch>
              <a:fillRect/>
            </a:stretch>
          </p:blipFill>
          <p:spPr>
            <a:xfrm>
              <a:off x="4391980" y="4936667"/>
              <a:ext cx="1656465" cy="1170130"/>
            </a:xfrm>
            <a:prstGeom prst="rect">
              <a:avLst/>
            </a:prstGeom>
          </p:spPr>
        </p:pic>
        <p:sp>
          <p:nvSpPr>
            <p:cNvPr id="8" name="Zon 7"/>
            <p:cNvSpPr/>
            <p:nvPr/>
          </p:nvSpPr>
          <p:spPr>
            <a:xfrm>
              <a:off x="4725157" y="3609020"/>
              <a:ext cx="990110" cy="945105"/>
            </a:xfrm>
            <a:prstGeom prst="sun">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12" name="Groep 11"/>
          <p:cNvGrpSpPr/>
          <p:nvPr/>
        </p:nvGrpSpPr>
        <p:grpSpPr>
          <a:xfrm>
            <a:off x="8346251" y="3609021"/>
            <a:ext cx="1656465" cy="2497777"/>
            <a:chOff x="6912260" y="3609020"/>
            <a:chExt cx="1656465" cy="2497777"/>
          </a:xfrm>
        </p:grpSpPr>
        <p:pic>
          <p:nvPicPr>
            <p:cNvPr id="6" name="Afbeelding 5" descr="photoelectric effect.jpg"/>
            <p:cNvPicPr>
              <a:picLocks noChangeAspect="1"/>
            </p:cNvPicPr>
            <p:nvPr/>
          </p:nvPicPr>
          <p:blipFill>
            <a:blip r:embed="rId2" cstate="print"/>
            <a:stretch>
              <a:fillRect/>
            </a:stretch>
          </p:blipFill>
          <p:spPr>
            <a:xfrm>
              <a:off x="6912260" y="4936667"/>
              <a:ext cx="1656465" cy="1170130"/>
            </a:xfrm>
            <a:prstGeom prst="rect">
              <a:avLst/>
            </a:prstGeom>
          </p:spPr>
        </p:pic>
        <p:sp>
          <p:nvSpPr>
            <p:cNvPr id="9" name="Zon 8"/>
            <p:cNvSpPr/>
            <p:nvPr/>
          </p:nvSpPr>
          <p:spPr>
            <a:xfrm>
              <a:off x="7245437" y="3609020"/>
              <a:ext cx="990110" cy="945105"/>
            </a:xfrm>
            <a:prstGeom prst="su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sp>
        <p:nvSpPr>
          <p:cNvPr id="14" name="Tekstvak 13"/>
          <p:cNvSpPr txBox="1"/>
          <p:nvPr/>
        </p:nvSpPr>
        <p:spPr>
          <a:xfrm rot="20951830">
            <a:off x="2495601" y="1556793"/>
            <a:ext cx="6183827" cy="1661993"/>
          </a:xfrm>
          <a:prstGeom prst="rect">
            <a:avLst/>
          </a:prstGeom>
          <a:solidFill>
            <a:srgbClr val="FFFF00"/>
          </a:solid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ndara"/>
                <a:ea typeface="+mn-ea"/>
                <a:cs typeface="+mn-cs"/>
              </a:rPr>
              <a:t>Wat klopt er allemaal niet aan onderstaand plaatje?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3023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In de </a:t>
            </a:r>
            <a:r>
              <a:rPr lang="en-US" dirty="0" err="1"/>
              <a:t>praktijk</a:t>
            </a:r>
            <a:r>
              <a:rPr lang="en-US" dirty="0"/>
              <a:t> is die </a:t>
            </a:r>
            <a:r>
              <a:rPr lang="en-US" dirty="0" err="1"/>
              <a:t>afhankelijkheid</a:t>
            </a:r>
            <a:r>
              <a:rPr lang="en-US" dirty="0"/>
              <a:t> </a:t>
            </a:r>
            <a:r>
              <a:rPr lang="en-US" dirty="0" err="1"/>
              <a:t>er</a:t>
            </a:r>
            <a:r>
              <a:rPr lang="en-US" dirty="0"/>
              <a:t> </a:t>
            </a:r>
            <a:r>
              <a:rPr lang="en-US" dirty="0" err="1"/>
              <a:t>wel</a:t>
            </a:r>
            <a:r>
              <a:rPr lang="en-US" dirty="0"/>
              <a:t>: </a:t>
            </a:r>
          </a:p>
          <a:p>
            <a:pPr marL="0" indent="0">
              <a:buNone/>
            </a:pPr>
            <a:r>
              <a:rPr lang="en-US" dirty="0" err="1"/>
              <a:t>Bij</a:t>
            </a:r>
            <a:r>
              <a:rPr lang="en-US" dirty="0"/>
              <a:t> </a:t>
            </a:r>
            <a:r>
              <a:rPr lang="en-US" dirty="0" err="1"/>
              <a:t>te</a:t>
            </a:r>
            <a:r>
              <a:rPr lang="en-US" dirty="0"/>
              <a:t> </a:t>
            </a:r>
            <a:r>
              <a:rPr lang="en-US" dirty="0" err="1"/>
              <a:t>lage</a:t>
            </a:r>
            <a:r>
              <a:rPr lang="en-US" dirty="0"/>
              <a:t> </a:t>
            </a:r>
            <a:r>
              <a:rPr lang="en-US" dirty="0" err="1"/>
              <a:t>frequentie</a:t>
            </a:r>
            <a:r>
              <a:rPr lang="en-US" dirty="0"/>
              <a:t> </a:t>
            </a:r>
            <a:r>
              <a:rPr lang="en-US" dirty="0" err="1"/>
              <a:t>gebeurt</a:t>
            </a:r>
            <a:r>
              <a:rPr lang="en-US" dirty="0"/>
              <a:t> </a:t>
            </a:r>
            <a:r>
              <a:rPr lang="en-US" dirty="0" err="1"/>
              <a:t>er</a:t>
            </a:r>
            <a:r>
              <a:rPr lang="en-US" dirty="0"/>
              <a:t> </a:t>
            </a:r>
            <a:r>
              <a:rPr lang="en-US" dirty="0" err="1"/>
              <a:t>niets</a:t>
            </a:r>
            <a:r>
              <a:rPr lang="en-US" dirty="0"/>
              <a:t>!</a:t>
            </a:r>
          </a:p>
        </p:txBody>
      </p:sp>
      <p:sp>
        <p:nvSpPr>
          <p:cNvPr id="2" name="Title 1"/>
          <p:cNvSpPr>
            <a:spLocks noGrp="1"/>
          </p:cNvSpPr>
          <p:nvPr>
            <p:ph type="title"/>
          </p:nvPr>
        </p:nvSpPr>
        <p:spPr/>
        <p:txBody>
          <a:bodyPr/>
          <a:lstStyle/>
          <a:p>
            <a:r>
              <a:rPr lang="en-US" dirty="0"/>
              <a:t>Het </a:t>
            </a:r>
            <a:r>
              <a:rPr lang="en-US" dirty="0" err="1"/>
              <a:t>foto-elektrisch</a:t>
            </a:r>
            <a:r>
              <a:rPr lang="en-US" dirty="0"/>
              <a:t> effect</a:t>
            </a:r>
          </a:p>
        </p:txBody>
      </p:sp>
      <p:grpSp>
        <p:nvGrpSpPr>
          <p:cNvPr id="10" name="Groep 9"/>
          <p:cNvGrpSpPr/>
          <p:nvPr/>
        </p:nvGrpSpPr>
        <p:grpSpPr>
          <a:xfrm>
            <a:off x="3665731" y="3609021"/>
            <a:ext cx="1656465" cy="2497777"/>
            <a:chOff x="2141730" y="3609020"/>
            <a:chExt cx="1656465" cy="2497777"/>
          </a:xfrm>
        </p:grpSpPr>
        <p:pic>
          <p:nvPicPr>
            <p:cNvPr id="4" name="Afbeelding 3" descr="photoelectric effect.jpg"/>
            <p:cNvPicPr>
              <a:picLocks noChangeAspect="1"/>
            </p:cNvPicPr>
            <p:nvPr/>
          </p:nvPicPr>
          <p:blipFill>
            <a:blip r:embed="rId2" cstate="print"/>
            <a:stretch>
              <a:fillRect/>
            </a:stretch>
          </p:blipFill>
          <p:spPr>
            <a:xfrm>
              <a:off x="2141730" y="4936667"/>
              <a:ext cx="1656465" cy="1170130"/>
            </a:xfrm>
            <a:prstGeom prst="rect">
              <a:avLst/>
            </a:prstGeom>
          </p:spPr>
        </p:pic>
        <p:sp>
          <p:nvSpPr>
            <p:cNvPr id="7" name="Zon 6"/>
            <p:cNvSpPr/>
            <p:nvPr/>
          </p:nvSpPr>
          <p:spPr>
            <a:xfrm>
              <a:off x="2474907" y="3609020"/>
              <a:ext cx="990110" cy="945105"/>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11" name="Groep 10"/>
          <p:cNvGrpSpPr/>
          <p:nvPr/>
        </p:nvGrpSpPr>
        <p:grpSpPr>
          <a:xfrm>
            <a:off x="6005991" y="3609021"/>
            <a:ext cx="1656465" cy="2497777"/>
            <a:chOff x="4391980" y="3609020"/>
            <a:chExt cx="1656465" cy="2497777"/>
          </a:xfrm>
        </p:grpSpPr>
        <p:pic>
          <p:nvPicPr>
            <p:cNvPr id="5" name="Afbeelding 4" descr="photoelectric effect.jpg"/>
            <p:cNvPicPr>
              <a:picLocks noChangeAspect="1"/>
            </p:cNvPicPr>
            <p:nvPr/>
          </p:nvPicPr>
          <p:blipFill>
            <a:blip r:embed="rId2" cstate="print"/>
            <a:stretch>
              <a:fillRect/>
            </a:stretch>
          </p:blipFill>
          <p:spPr>
            <a:xfrm>
              <a:off x="4391980" y="4936667"/>
              <a:ext cx="1656465" cy="1170130"/>
            </a:xfrm>
            <a:prstGeom prst="rect">
              <a:avLst/>
            </a:prstGeom>
          </p:spPr>
        </p:pic>
        <p:sp>
          <p:nvSpPr>
            <p:cNvPr id="8" name="Zon 7"/>
            <p:cNvSpPr/>
            <p:nvPr/>
          </p:nvSpPr>
          <p:spPr>
            <a:xfrm>
              <a:off x="4725157" y="3609020"/>
              <a:ext cx="990110" cy="945105"/>
            </a:xfrm>
            <a:prstGeom prst="sun">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12" name="Groep 11"/>
          <p:cNvGrpSpPr/>
          <p:nvPr/>
        </p:nvGrpSpPr>
        <p:grpSpPr>
          <a:xfrm>
            <a:off x="8346251" y="3609021"/>
            <a:ext cx="1656465" cy="2497777"/>
            <a:chOff x="6912260" y="3609020"/>
            <a:chExt cx="1656465" cy="2497777"/>
          </a:xfrm>
        </p:grpSpPr>
        <p:pic>
          <p:nvPicPr>
            <p:cNvPr id="6" name="Afbeelding 5" descr="photoelectric effect.jpg"/>
            <p:cNvPicPr>
              <a:picLocks noChangeAspect="1"/>
            </p:cNvPicPr>
            <p:nvPr/>
          </p:nvPicPr>
          <p:blipFill>
            <a:blip r:embed="rId2" cstate="print"/>
            <a:stretch>
              <a:fillRect/>
            </a:stretch>
          </p:blipFill>
          <p:spPr>
            <a:xfrm>
              <a:off x="6912260" y="4936667"/>
              <a:ext cx="1656465" cy="1170130"/>
            </a:xfrm>
            <a:prstGeom prst="rect">
              <a:avLst/>
            </a:prstGeom>
          </p:spPr>
        </p:pic>
        <p:sp>
          <p:nvSpPr>
            <p:cNvPr id="9" name="Zon 8"/>
            <p:cNvSpPr/>
            <p:nvPr/>
          </p:nvSpPr>
          <p:spPr>
            <a:xfrm>
              <a:off x="7245437" y="3609020"/>
              <a:ext cx="990110" cy="945105"/>
            </a:xfrm>
            <a:prstGeom prst="su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sp>
        <p:nvSpPr>
          <p:cNvPr id="13" name="Rechthoek 12"/>
          <p:cNvSpPr/>
          <p:nvPr/>
        </p:nvSpPr>
        <p:spPr>
          <a:xfrm>
            <a:off x="4520826" y="4914166"/>
            <a:ext cx="675075" cy="76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Rechthoek 13"/>
          <p:cNvSpPr/>
          <p:nvPr/>
        </p:nvSpPr>
        <p:spPr>
          <a:xfrm>
            <a:off x="6861086" y="4914166"/>
            <a:ext cx="675075" cy="76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5" name="Tekstvak 14"/>
          <p:cNvSpPr txBox="1"/>
          <p:nvPr/>
        </p:nvSpPr>
        <p:spPr>
          <a:xfrm rot="20951830">
            <a:off x="2491734" y="1515903"/>
            <a:ext cx="6620156" cy="1661993"/>
          </a:xfrm>
          <a:prstGeom prst="rect">
            <a:avLst/>
          </a:prstGeom>
          <a:solidFill>
            <a:srgbClr val="FFFF00"/>
          </a:solid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ndara"/>
                <a:ea typeface="+mn-ea"/>
                <a:cs typeface="+mn-cs"/>
              </a:rPr>
              <a:t>Dit is al beter,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ndara"/>
                <a:ea typeface="+mn-ea"/>
                <a:cs typeface="+mn-cs"/>
              </a:rPr>
              <a:t>maar de golflengtes zijn nog steeds fout.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4474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a:t>Conclusie</a:t>
            </a:r>
            <a:r>
              <a:rPr lang="en-US" dirty="0"/>
              <a:t>: </a:t>
            </a:r>
          </a:p>
          <a:p>
            <a:pPr marL="0" indent="0">
              <a:buNone/>
            </a:pPr>
            <a:r>
              <a:rPr lang="en-US" sz="2800" dirty="0"/>
              <a:t>Licht </a:t>
            </a:r>
            <a:r>
              <a:rPr lang="en-US" sz="2800" dirty="0" err="1"/>
              <a:t>gedraagt</a:t>
            </a:r>
            <a:r>
              <a:rPr lang="en-US" sz="2800" dirty="0"/>
              <a:t> </a:t>
            </a:r>
            <a:r>
              <a:rPr lang="en-US" sz="2800" dirty="0" err="1"/>
              <a:t>zich</a:t>
            </a:r>
            <a:r>
              <a:rPr lang="en-US" sz="2800" dirty="0"/>
              <a:t> </a:t>
            </a:r>
            <a:r>
              <a:rPr lang="en-US" sz="2800" dirty="0" err="1"/>
              <a:t>niet</a:t>
            </a:r>
            <a:r>
              <a:rPr lang="en-US" sz="2800" dirty="0"/>
              <a:t> </a:t>
            </a:r>
            <a:r>
              <a:rPr lang="en-US" sz="2800" dirty="0" err="1"/>
              <a:t>als</a:t>
            </a:r>
            <a:r>
              <a:rPr lang="en-US" sz="2800" dirty="0"/>
              <a:t> </a:t>
            </a:r>
            <a:r>
              <a:rPr lang="en-US" sz="2800" dirty="0" err="1"/>
              <a:t>een</a:t>
            </a:r>
            <a:r>
              <a:rPr lang="en-US" sz="2800" dirty="0"/>
              <a:t> continue </a:t>
            </a:r>
            <a:r>
              <a:rPr lang="en-US" sz="2800" dirty="0">
                <a:solidFill>
                  <a:srgbClr val="C00000"/>
                </a:solidFill>
              </a:rPr>
              <a:t>golf</a:t>
            </a:r>
            <a:r>
              <a:rPr lang="en-US" sz="2800" dirty="0"/>
              <a:t> van </a:t>
            </a:r>
            <a:r>
              <a:rPr lang="en-US" sz="2800" dirty="0" err="1"/>
              <a:t>energie</a:t>
            </a:r>
            <a:r>
              <a:rPr lang="en-US" sz="2800" dirty="0"/>
              <a:t>, </a:t>
            </a:r>
          </a:p>
          <a:p>
            <a:pPr marL="0" indent="0">
              <a:buNone/>
            </a:pPr>
            <a:endParaRPr lang="en-US" sz="2800" dirty="0"/>
          </a:p>
          <a:p>
            <a:pPr marL="0" indent="0">
              <a:buNone/>
            </a:pPr>
            <a:endParaRPr lang="en-US" sz="2800" dirty="0"/>
          </a:p>
          <a:p>
            <a:pPr marL="0" indent="0">
              <a:buNone/>
            </a:pPr>
            <a:r>
              <a:rPr lang="en-US" sz="2800" dirty="0"/>
              <a:t>maar </a:t>
            </a:r>
            <a:r>
              <a:rPr lang="en-US" sz="2800" dirty="0" err="1"/>
              <a:t>lijkt</a:t>
            </a:r>
            <a:r>
              <a:rPr lang="en-US" sz="2800" dirty="0"/>
              <a:t> </a:t>
            </a:r>
            <a:r>
              <a:rPr lang="en-US" sz="2800" dirty="0" err="1"/>
              <a:t>verdeeld</a:t>
            </a:r>
            <a:r>
              <a:rPr lang="en-US" sz="2800" dirty="0"/>
              <a:t> in </a:t>
            </a:r>
            <a:r>
              <a:rPr lang="en-US" sz="2800" dirty="0" err="1">
                <a:solidFill>
                  <a:srgbClr val="C00000"/>
                </a:solidFill>
              </a:rPr>
              <a:t>pakketjes</a:t>
            </a:r>
            <a:r>
              <a:rPr lang="en-US" sz="2800" dirty="0"/>
              <a:t>: ‘</a:t>
            </a:r>
            <a:r>
              <a:rPr lang="en-US" sz="2800" dirty="0" err="1"/>
              <a:t>fotonen</a:t>
            </a:r>
            <a:r>
              <a:rPr lang="en-US" sz="2800" dirty="0"/>
              <a:t>’ (= </a:t>
            </a:r>
            <a:r>
              <a:rPr lang="en-US" sz="2800" dirty="0" err="1"/>
              <a:t>lichtquanta</a:t>
            </a:r>
            <a:r>
              <a:rPr lang="en-US" sz="2800" dirty="0"/>
              <a:t>)</a:t>
            </a:r>
          </a:p>
        </p:txBody>
      </p:sp>
      <p:sp>
        <p:nvSpPr>
          <p:cNvPr id="2" name="Title 1"/>
          <p:cNvSpPr>
            <a:spLocks noGrp="1"/>
          </p:cNvSpPr>
          <p:nvPr>
            <p:ph type="title"/>
          </p:nvPr>
        </p:nvSpPr>
        <p:spPr/>
        <p:txBody>
          <a:bodyPr/>
          <a:lstStyle/>
          <a:p>
            <a:r>
              <a:rPr lang="en-US" dirty="0"/>
              <a:t>Het </a:t>
            </a:r>
            <a:r>
              <a:rPr lang="en-US" dirty="0" err="1"/>
              <a:t>foto-elektrisch</a:t>
            </a:r>
            <a:r>
              <a:rPr lang="en-US" dirty="0"/>
              <a:t> effect</a:t>
            </a:r>
          </a:p>
        </p:txBody>
      </p:sp>
      <p:sp>
        <p:nvSpPr>
          <p:cNvPr id="13" name="Rechthoek 12"/>
          <p:cNvSpPr/>
          <p:nvPr/>
        </p:nvSpPr>
        <p:spPr>
          <a:xfrm>
            <a:off x="4520826" y="4914166"/>
            <a:ext cx="675075" cy="76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Rechthoek 13"/>
          <p:cNvSpPr/>
          <p:nvPr/>
        </p:nvSpPr>
        <p:spPr>
          <a:xfrm>
            <a:off x="6861086" y="4914166"/>
            <a:ext cx="675075" cy="76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4" name="Groep 18"/>
          <p:cNvGrpSpPr/>
          <p:nvPr/>
        </p:nvGrpSpPr>
        <p:grpSpPr>
          <a:xfrm>
            <a:off x="2473097" y="2780928"/>
            <a:ext cx="6840760" cy="617220"/>
            <a:chOff x="1826695" y="3789040"/>
            <a:chExt cx="6840760" cy="617220"/>
          </a:xfrm>
        </p:grpSpPr>
        <p:pic>
          <p:nvPicPr>
            <p:cNvPr id="15" name="Afbeelding 14" descr="redwave.jpg"/>
            <p:cNvPicPr>
              <a:picLocks noChangeAspect="1"/>
            </p:cNvPicPr>
            <p:nvPr/>
          </p:nvPicPr>
          <p:blipFill>
            <a:blip r:embed="rId2" cstate="print"/>
            <a:stretch>
              <a:fillRect/>
            </a:stretch>
          </p:blipFill>
          <p:spPr>
            <a:xfrm>
              <a:off x="1826695" y="3789040"/>
              <a:ext cx="6840760" cy="617220"/>
            </a:xfrm>
            <a:prstGeom prst="rect">
              <a:avLst/>
            </a:prstGeom>
          </p:spPr>
        </p:pic>
        <p:cxnSp>
          <p:nvCxnSpPr>
            <p:cNvPr id="17" name="Rechte verbindingslijn 16"/>
            <p:cNvCxnSpPr/>
            <p:nvPr/>
          </p:nvCxnSpPr>
          <p:spPr>
            <a:xfrm>
              <a:off x="1961710" y="4075148"/>
              <a:ext cx="6570730" cy="4500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ep 25"/>
          <p:cNvGrpSpPr/>
          <p:nvPr/>
        </p:nvGrpSpPr>
        <p:grpSpPr>
          <a:xfrm>
            <a:off x="2730607" y="4653136"/>
            <a:ext cx="6570730" cy="360040"/>
            <a:chOff x="1961710" y="5454225"/>
            <a:chExt cx="6570730" cy="360040"/>
          </a:xfrm>
        </p:grpSpPr>
        <p:cxnSp>
          <p:nvCxnSpPr>
            <p:cNvPr id="18" name="Rechte verbindingslijn 17"/>
            <p:cNvCxnSpPr/>
            <p:nvPr/>
          </p:nvCxnSpPr>
          <p:spPr>
            <a:xfrm>
              <a:off x="1961710" y="5611743"/>
              <a:ext cx="6570730" cy="4500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Ovaal 19"/>
            <p:cNvSpPr/>
            <p:nvPr/>
          </p:nvSpPr>
          <p:spPr>
            <a:xfrm>
              <a:off x="218673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21" name="Ovaal 20"/>
            <p:cNvSpPr/>
            <p:nvPr/>
          </p:nvSpPr>
          <p:spPr>
            <a:xfrm>
              <a:off x="326685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22" name="Ovaal 21"/>
            <p:cNvSpPr/>
            <p:nvPr/>
          </p:nvSpPr>
          <p:spPr>
            <a:xfrm>
              <a:off x="434697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23" name="Ovaal 22"/>
            <p:cNvSpPr/>
            <p:nvPr/>
          </p:nvSpPr>
          <p:spPr>
            <a:xfrm>
              <a:off x="542709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24" name="Ovaal 23"/>
            <p:cNvSpPr/>
            <p:nvPr/>
          </p:nvSpPr>
          <p:spPr>
            <a:xfrm>
              <a:off x="650721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sp>
          <p:nvSpPr>
            <p:cNvPr id="25" name="Ovaal 24"/>
            <p:cNvSpPr/>
            <p:nvPr/>
          </p:nvSpPr>
          <p:spPr>
            <a:xfrm>
              <a:off x="7587335" y="5454225"/>
              <a:ext cx="675075" cy="360040"/>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spTree>
    <p:extLst>
      <p:ext uri="{BB962C8B-B14F-4D97-AF65-F5344CB8AC3E}">
        <p14:creationId xmlns:p14="http://schemas.microsoft.com/office/powerpoint/2010/main" val="65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0"/>
          <p:cNvGraphicFramePr>
            <a:graphicFrameLocks noGrp="1"/>
          </p:cNvGraphicFramePr>
          <p:nvPr/>
        </p:nvGraphicFramePr>
        <p:xfrm>
          <a:off x="2711624" y="1737100"/>
          <a:ext cx="8424936" cy="4536504"/>
        </p:xfrm>
        <a:graphic>
          <a:graphicData uri="http://schemas.openxmlformats.org/drawingml/2006/table">
            <a:tbl>
              <a:tblPr firstRow="1" bandRow="1">
                <a:tableStyleId>{5940675A-B579-460E-94D1-54222C63F5DA}</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524531">
                <a:tc>
                  <a:txBody>
                    <a:bodyPr/>
                    <a:lstStyle/>
                    <a:p>
                      <a:pPr algn="ctr"/>
                      <a:r>
                        <a:rPr lang="nl-NL" sz="2400" dirty="0"/>
                        <a:t>Licht</a:t>
                      </a:r>
                      <a:r>
                        <a:rPr lang="nl-NL" sz="2400" baseline="0" dirty="0"/>
                        <a:t> als golf</a:t>
                      </a:r>
                      <a:endParaRPr lang="nl-NL" sz="2400" dirty="0"/>
                    </a:p>
                  </a:txBody>
                  <a:tcPr/>
                </a:tc>
                <a:tc>
                  <a:txBody>
                    <a:bodyPr/>
                    <a:lstStyle/>
                    <a:p>
                      <a:pPr algn="ctr"/>
                      <a:r>
                        <a:rPr lang="nl-NL" sz="2400" dirty="0"/>
                        <a:t>Licht als energie-</a:t>
                      </a:r>
                      <a:r>
                        <a:rPr lang="nl-NL" sz="2400" dirty="0" err="1"/>
                        <a:t>quanta</a:t>
                      </a:r>
                      <a:endParaRPr lang="nl-NL" sz="2400" dirty="0"/>
                    </a:p>
                  </a:txBody>
                  <a:tcPr/>
                </a:tc>
                <a:extLst>
                  <a:ext uri="{0D108BD9-81ED-4DB2-BD59-A6C34878D82A}">
                    <a16:rowId xmlns:a16="http://schemas.microsoft.com/office/drawing/2014/main" val="10000"/>
                  </a:ext>
                </a:extLst>
              </a:tr>
              <a:tr h="2044401">
                <a:tc>
                  <a:txBody>
                    <a:bodyPr/>
                    <a:lstStyle/>
                    <a:p>
                      <a:r>
                        <a:rPr lang="nl-NL" dirty="0"/>
                        <a:t>Golflengte lang, frequentie laag</a:t>
                      </a:r>
                    </a:p>
                  </a:txBody>
                  <a:tcPr/>
                </a:tc>
                <a:tc>
                  <a:txBody>
                    <a:bodyPr/>
                    <a:lstStyle/>
                    <a:p>
                      <a:r>
                        <a:rPr lang="nl-NL" dirty="0"/>
                        <a:t>Energie per foton</a:t>
                      </a:r>
                      <a:r>
                        <a:rPr lang="nl-NL" baseline="0" dirty="0"/>
                        <a:t> laag</a:t>
                      </a:r>
                      <a:endParaRPr lang="nl-NL" dirty="0"/>
                    </a:p>
                  </a:txBody>
                  <a:tcPr/>
                </a:tc>
                <a:extLst>
                  <a:ext uri="{0D108BD9-81ED-4DB2-BD59-A6C34878D82A}">
                    <a16:rowId xmlns:a16="http://schemas.microsoft.com/office/drawing/2014/main" val="10001"/>
                  </a:ext>
                </a:extLst>
              </a:tr>
              <a:tr h="1967572">
                <a:tc>
                  <a:txBody>
                    <a:bodyPr/>
                    <a:lstStyle/>
                    <a:p>
                      <a:r>
                        <a:rPr lang="nl-NL" dirty="0"/>
                        <a:t>Golflengte kort, frequentie hoog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Energie per foton</a:t>
                      </a:r>
                      <a:r>
                        <a:rPr lang="nl-NL" baseline="0" dirty="0"/>
                        <a:t> hoog</a:t>
                      </a:r>
                      <a:endParaRPr lang="nl-NL" dirty="0"/>
                    </a:p>
                    <a:p>
                      <a:endParaRPr lang="nl-NL" dirty="0"/>
                    </a:p>
                  </a:txBody>
                  <a:tcPr/>
                </a:tc>
                <a:extLst>
                  <a:ext uri="{0D108BD9-81ED-4DB2-BD59-A6C34878D82A}">
                    <a16:rowId xmlns:a16="http://schemas.microsoft.com/office/drawing/2014/main" val="10002"/>
                  </a:ext>
                </a:extLst>
              </a:tr>
            </a:tbl>
          </a:graphicData>
        </a:graphic>
      </p:graphicFrame>
      <p:sp>
        <p:nvSpPr>
          <p:cNvPr id="2" name="Titel 1">
            <a:extLst>
              <a:ext uri="{FF2B5EF4-FFF2-40B4-BE49-F238E27FC236}">
                <a16:creationId xmlns:a16="http://schemas.microsoft.com/office/drawing/2014/main" id="{C8AF1BFB-6CD7-4D6E-89AD-703324120A60}"/>
              </a:ext>
            </a:extLst>
          </p:cNvPr>
          <p:cNvSpPr>
            <a:spLocks noGrp="1"/>
          </p:cNvSpPr>
          <p:nvPr>
            <p:ph type="title"/>
          </p:nvPr>
        </p:nvSpPr>
        <p:spPr/>
        <p:txBody>
          <a:bodyPr>
            <a:normAutofit/>
          </a:bodyPr>
          <a:lstStyle/>
          <a:p>
            <a:r>
              <a:rPr lang="en-US" altLang="nl-NL" dirty="0"/>
              <a:t>Licht is </a:t>
            </a:r>
            <a:r>
              <a:rPr lang="en-US" altLang="nl-NL" dirty="0" err="1"/>
              <a:t>gequantiseerd</a:t>
            </a:r>
            <a:r>
              <a:rPr lang="en-US" altLang="nl-NL" dirty="0"/>
              <a:t>: </a:t>
            </a:r>
            <a:r>
              <a:rPr lang="en-US" altLang="nl-NL" dirty="0" err="1"/>
              <a:t>foton</a:t>
            </a:r>
            <a:endParaRPr lang="nl-NL" dirty="0"/>
          </a:p>
        </p:txBody>
      </p:sp>
      <p:grpSp>
        <p:nvGrpSpPr>
          <p:cNvPr id="6" name="Groep 5"/>
          <p:cNvGrpSpPr/>
          <p:nvPr/>
        </p:nvGrpSpPr>
        <p:grpSpPr>
          <a:xfrm>
            <a:off x="7823180" y="5209133"/>
            <a:ext cx="2016224" cy="589460"/>
            <a:chOff x="5945324" y="4365104"/>
            <a:chExt cx="2016224" cy="58946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rot="16200000">
              <a:off x="6658706" y="3651722"/>
              <a:ext cx="58946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al 8"/>
            <p:cNvSpPr/>
            <p:nvPr/>
          </p:nvSpPr>
          <p:spPr>
            <a:xfrm>
              <a:off x="6372200" y="4437112"/>
              <a:ext cx="1080120" cy="517452"/>
            </a:xfrm>
            <a:prstGeom prst="ellipse">
              <a:avLst/>
            </a:prstGeom>
            <a:solidFill>
              <a:srgbClr val="4E5EF6">
                <a:alpha val="40000"/>
              </a:srgbClr>
            </a:solidFill>
            <a:ln>
              <a:solidFill>
                <a:srgbClr val="4E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5" name="Groep 4"/>
          <p:cNvGrpSpPr/>
          <p:nvPr/>
        </p:nvGrpSpPr>
        <p:grpSpPr>
          <a:xfrm>
            <a:off x="7872520" y="3018323"/>
            <a:ext cx="1823880" cy="598934"/>
            <a:chOff x="6121432" y="2779201"/>
            <a:chExt cx="1835192" cy="598933"/>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9561" y="2161072"/>
              <a:ext cx="598933" cy="18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al 9"/>
            <p:cNvSpPr/>
            <p:nvPr/>
          </p:nvSpPr>
          <p:spPr>
            <a:xfrm>
              <a:off x="6413376" y="2819942"/>
              <a:ext cx="1080120" cy="51745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ndara"/>
                <a:ea typeface="+mn-ea"/>
                <a:cs typeface="+mn-cs"/>
              </a:endParaRPr>
            </a:p>
          </p:txBody>
        </p:sp>
      </p:grpSp>
      <p:pic>
        <p:nvPicPr>
          <p:cNvPr id="1229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2270"/>
          <a:stretch/>
        </p:blipFill>
        <p:spPr bwMode="auto">
          <a:xfrm>
            <a:off x="2783632" y="4736807"/>
            <a:ext cx="3448983" cy="14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280" b="47325"/>
          <a:stretch/>
        </p:blipFill>
        <p:spPr bwMode="auto">
          <a:xfrm>
            <a:off x="2783633" y="2648576"/>
            <a:ext cx="3448983" cy="146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6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492B7A6B-6FC4-4175-82DF-90E13600F81D}"/>
              </a:ext>
            </a:extLst>
          </p:cNvPr>
          <p:cNvSpPr>
            <a:spLocks noGrp="1"/>
          </p:cNvSpPr>
          <p:nvPr>
            <p:ph idx="1"/>
          </p:nvPr>
        </p:nvSpPr>
        <p:spPr/>
        <p:txBody>
          <a:bodyPr/>
          <a:lstStyle/>
          <a:p>
            <a:pPr marL="0" indent="0">
              <a:buNone/>
            </a:pPr>
            <a:r>
              <a:rPr lang="nl-NL" dirty="0"/>
              <a:t>Licht kun je niet oneindig dimmen, de energie van licht gaat in stapjes:</a:t>
            </a:r>
          </a:p>
        </p:txBody>
      </p:sp>
      <p:sp>
        <p:nvSpPr>
          <p:cNvPr id="2" name="Titel 1">
            <a:extLst>
              <a:ext uri="{FF2B5EF4-FFF2-40B4-BE49-F238E27FC236}">
                <a16:creationId xmlns:a16="http://schemas.microsoft.com/office/drawing/2014/main" id="{C8AF1BFB-6CD7-4D6E-89AD-703324120A60}"/>
              </a:ext>
            </a:extLst>
          </p:cNvPr>
          <p:cNvSpPr>
            <a:spLocks noGrp="1"/>
          </p:cNvSpPr>
          <p:nvPr>
            <p:ph type="title"/>
          </p:nvPr>
        </p:nvSpPr>
        <p:spPr/>
        <p:txBody>
          <a:bodyPr>
            <a:normAutofit/>
          </a:bodyPr>
          <a:lstStyle/>
          <a:p>
            <a:r>
              <a:rPr lang="en-US" altLang="nl-NL" dirty="0"/>
              <a:t>Licht is </a:t>
            </a:r>
            <a:r>
              <a:rPr lang="en-US" altLang="nl-NL" dirty="0" err="1"/>
              <a:t>gequantiseerd</a:t>
            </a:r>
            <a:r>
              <a:rPr lang="en-US" altLang="nl-NL" dirty="0"/>
              <a:t>: </a:t>
            </a:r>
            <a:r>
              <a:rPr lang="en-US" altLang="nl-NL" dirty="0" err="1"/>
              <a:t>foton</a:t>
            </a:r>
            <a:endParaRPr lang="nl-NL" dirty="0"/>
          </a:p>
        </p:txBody>
      </p:sp>
      <p:pic>
        <p:nvPicPr>
          <p:cNvPr id="5" name="Afbeelding 4">
            <a:extLst>
              <a:ext uri="{FF2B5EF4-FFF2-40B4-BE49-F238E27FC236}">
                <a16:creationId xmlns:a16="http://schemas.microsoft.com/office/drawing/2014/main" id="{4499C53B-8AF4-42E6-A08F-2849378574F2}"/>
              </a:ext>
            </a:extLst>
          </p:cNvPr>
          <p:cNvPicPr>
            <a:picLocks noChangeAspect="1"/>
          </p:cNvPicPr>
          <p:nvPr/>
        </p:nvPicPr>
        <p:blipFill>
          <a:blip r:embed="rId2"/>
          <a:stretch>
            <a:fillRect/>
          </a:stretch>
        </p:blipFill>
        <p:spPr>
          <a:xfrm>
            <a:off x="2999656" y="2747370"/>
            <a:ext cx="5486400" cy="2124075"/>
          </a:xfrm>
          <a:prstGeom prst="rect">
            <a:avLst/>
          </a:prstGeom>
        </p:spPr>
      </p:pic>
      <mc:AlternateContent xmlns:mc="http://schemas.openxmlformats.org/markup-compatibility/2006" xmlns:a14="http://schemas.microsoft.com/office/drawing/2010/main">
        <mc:Choice Requires="a14">
          <p:sp>
            <p:nvSpPr>
              <p:cNvPr id="3" name="Tekstvak 2"/>
              <p:cNvSpPr txBox="1"/>
              <p:nvPr/>
            </p:nvSpPr>
            <p:spPr>
              <a:xfrm>
                <a:off x="2711624" y="4941169"/>
                <a:ext cx="367240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ndara"/>
                    <a:ea typeface="+mn-ea"/>
                    <a:cs typeface="+mn-cs"/>
                  </a:rPr>
                  <a:t>Constante van Planck:</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400" b="0" i="1" u="none" strike="noStrike" kern="1200" cap="none" spc="0" normalizeH="0" baseline="0" noProof="0" dirty="0">
                          <a:ln>
                            <a:noFill/>
                          </a:ln>
                          <a:solidFill>
                            <a:prstClr val="black"/>
                          </a:solidFill>
                          <a:effectLst/>
                          <a:uLnTx/>
                          <a:uFillTx/>
                          <a:latin typeface="Cambria Math"/>
                          <a:ea typeface="+mn-ea"/>
                          <a:cs typeface="+mn-cs"/>
                        </a:rPr>
                        <m:t>h</m:t>
                      </m:r>
                      <m:r>
                        <a:rPr kumimoji="0" lang="nl-NL" sz="2400" b="0" i="1" u="none" strike="noStrike" kern="1200" cap="none" spc="0" normalizeH="0" baseline="0" noProof="0" dirty="0">
                          <a:ln>
                            <a:noFill/>
                          </a:ln>
                          <a:solidFill>
                            <a:prstClr val="black"/>
                          </a:solidFill>
                          <a:effectLst/>
                          <a:uLnTx/>
                          <a:uFillTx/>
                          <a:latin typeface="Cambria Math"/>
                          <a:ea typeface="+mn-ea"/>
                          <a:cs typeface="+mn-cs"/>
                        </a:rPr>
                        <m:t>= 6,626068∙</m:t>
                      </m:r>
                      <m:sSup>
                        <m:sSupPr>
                          <m:ctrlPr>
                            <a:rPr kumimoji="0" lang="nl-NL"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sSupPr>
                        <m:e>
                          <m:r>
                            <a:rPr kumimoji="0" lang="nl-NL" sz="2400" b="0" i="1" u="none" strike="noStrike" kern="1200" cap="none" spc="0" normalizeH="0" baseline="0" noProof="0" dirty="0">
                              <a:ln>
                                <a:noFill/>
                              </a:ln>
                              <a:solidFill>
                                <a:prstClr val="black"/>
                              </a:solidFill>
                              <a:effectLst/>
                              <a:uLnTx/>
                              <a:uFillTx/>
                              <a:latin typeface="Cambria Math"/>
                              <a:ea typeface="Cambria Math"/>
                              <a:cs typeface="+mn-cs"/>
                            </a:rPr>
                            <m:t>10</m:t>
                          </m:r>
                        </m:e>
                        <m:sup>
                          <m:r>
                            <a:rPr kumimoji="0" lang="nl-NL" sz="2400" b="0" i="1" u="none" strike="noStrike" kern="1200" cap="none" spc="0" normalizeH="0" baseline="0" noProof="0" dirty="0">
                              <a:ln>
                                <a:noFill/>
                              </a:ln>
                              <a:solidFill>
                                <a:prstClr val="black"/>
                              </a:solidFill>
                              <a:effectLst/>
                              <a:uLnTx/>
                              <a:uFillTx/>
                              <a:latin typeface="Cambria Math"/>
                              <a:ea typeface="Cambria Math"/>
                              <a:cs typeface="+mn-cs"/>
                            </a:rPr>
                            <m:t>−34 </m:t>
                          </m:r>
                        </m:sup>
                      </m:sSup>
                      <m:r>
                        <m:rPr>
                          <m:sty m:val="p"/>
                        </m:rPr>
                        <a:rPr kumimoji="0" lang="nl-NL" sz="2400" b="0" i="0" u="none" strike="noStrike" kern="1200" cap="none" spc="0" normalizeH="0" baseline="0" noProof="0" dirty="0">
                          <a:ln>
                            <a:noFill/>
                          </a:ln>
                          <a:solidFill>
                            <a:prstClr val="black"/>
                          </a:solidFill>
                          <a:effectLst/>
                          <a:uLnTx/>
                          <a:uFillTx/>
                          <a:latin typeface="Cambria Math"/>
                          <a:ea typeface="+mn-ea"/>
                          <a:cs typeface="+mn-cs"/>
                        </a:rPr>
                        <m:t>Js</m:t>
                      </m:r>
                    </m:oMath>
                  </m:oMathPara>
                </a14:m>
                <a:endParaRPr kumimoji="0" lang="nl-NL" sz="24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ndara"/>
                    <a:ea typeface="+mn-ea"/>
                    <a:cs typeface="+mn-cs"/>
                  </a:rPr>
                  <a:t>(héél klein)</a:t>
                </a:r>
              </a:p>
            </p:txBody>
          </p:sp>
        </mc:Choice>
        <mc:Fallback xmlns="">
          <p:sp>
            <p:nvSpPr>
              <p:cNvPr id="3" name="Tekstvak 2"/>
              <p:cNvSpPr txBox="1">
                <a:spLocks noRot="1" noChangeAspect="1" noMove="1" noResize="1" noEditPoints="1" noAdjustHandles="1" noChangeArrowheads="1" noChangeShapeType="1" noTextEdit="1"/>
              </p:cNvSpPr>
              <p:nvPr/>
            </p:nvSpPr>
            <p:spPr>
              <a:xfrm>
                <a:off x="2711624" y="4941169"/>
                <a:ext cx="3672408" cy="1138773"/>
              </a:xfrm>
              <a:prstGeom prst="rect">
                <a:avLst/>
              </a:prstGeom>
              <a:blipFill>
                <a:blip r:embed="rId3"/>
                <a:stretch>
                  <a:fillRect l="-2658" t="-3226" b="-11828"/>
                </a:stretch>
              </a:blipFill>
            </p:spPr>
            <p:txBody>
              <a:bodyPr/>
              <a:lstStyle/>
              <a:p>
                <a:r>
                  <a:rPr lang="nl-NL">
                    <a:noFill/>
                  </a:rPr>
                  <a:t> </a:t>
                </a:r>
              </a:p>
            </p:txBody>
          </p:sp>
        </mc:Fallback>
      </mc:AlternateContent>
    </p:spTree>
    <p:extLst>
      <p:ext uri="{BB962C8B-B14F-4D97-AF65-F5344CB8AC3E}">
        <p14:creationId xmlns:p14="http://schemas.microsoft.com/office/powerpoint/2010/main" val="4114905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492B7A6B-6FC4-4175-82DF-90E13600F81D}"/>
              </a:ext>
            </a:extLst>
          </p:cNvPr>
          <p:cNvSpPr>
            <a:spLocks noGrp="1"/>
          </p:cNvSpPr>
          <p:nvPr>
            <p:ph idx="1"/>
          </p:nvPr>
        </p:nvSpPr>
        <p:spPr/>
        <p:txBody>
          <a:bodyPr/>
          <a:lstStyle/>
          <a:p>
            <a:pPr marL="0" indent="0">
              <a:buNone/>
            </a:pPr>
            <a:r>
              <a:rPr lang="nl-NL" dirty="0"/>
              <a:t>Licht kun je niet oneindig dimmen, de energie van licht gaat in stapjes:</a:t>
            </a:r>
          </a:p>
        </p:txBody>
      </p:sp>
      <p:sp>
        <p:nvSpPr>
          <p:cNvPr id="2" name="Titel 1">
            <a:extLst>
              <a:ext uri="{FF2B5EF4-FFF2-40B4-BE49-F238E27FC236}">
                <a16:creationId xmlns:a16="http://schemas.microsoft.com/office/drawing/2014/main" id="{C8AF1BFB-6CD7-4D6E-89AD-703324120A60}"/>
              </a:ext>
            </a:extLst>
          </p:cNvPr>
          <p:cNvSpPr>
            <a:spLocks noGrp="1"/>
          </p:cNvSpPr>
          <p:nvPr>
            <p:ph type="title"/>
          </p:nvPr>
        </p:nvSpPr>
        <p:spPr/>
        <p:txBody>
          <a:bodyPr>
            <a:normAutofit/>
          </a:bodyPr>
          <a:lstStyle/>
          <a:p>
            <a:r>
              <a:rPr lang="en-US" altLang="nl-NL" dirty="0"/>
              <a:t>Licht is </a:t>
            </a:r>
            <a:r>
              <a:rPr lang="en-US" altLang="nl-NL" dirty="0" err="1"/>
              <a:t>gequantiseerd</a:t>
            </a:r>
            <a:r>
              <a:rPr lang="en-US" altLang="nl-NL" dirty="0"/>
              <a:t>: </a:t>
            </a:r>
            <a:r>
              <a:rPr lang="en-US" altLang="nl-NL" dirty="0" err="1"/>
              <a:t>foton</a:t>
            </a:r>
            <a:endParaRPr lang="nl-NL" dirty="0"/>
          </a:p>
        </p:txBody>
      </p:sp>
      <p:pic>
        <p:nvPicPr>
          <p:cNvPr id="3" name="Afbeelding 2">
            <a:extLst>
              <a:ext uri="{FF2B5EF4-FFF2-40B4-BE49-F238E27FC236}">
                <a16:creationId xmlns:a16="http://schemas.microsoft.com/office/drawing/2014/main" id="{CD275FC1-1416-49B4-AE16-7C9E0F182B01}"/>
              </a:ext>
            </a:extLst>
          </p:cNvPr>
          <p:cNvPicPr>
            <a:picLocks noChangeAspect="1"/>
          </p:cNvPicPr>
          <p:nvPr/>
        </p:nvPicPr>
        <p:blipFill>
          <a:blip r:embed="rId2"/>
          <a:stretch>
            <a:fillRect/>
          </a:stretch>
        </p:blipFill>
        <p:spPr>
          <a:xfrm>
            <a:off x="2439541" y="3212977"/>
            <a:ext cx="3314700" cy="2257425"/>
          </a:xfrm>
          <a:prstGeom prst="rect">
            <a:avLst/>
          </a:prstGeom>
        </p:spPr>
      </p:pic>
      <p:pic>
        <p:nvPicPr>
          <p:cNvPr id="7" name="Afbeelding 6">
            <a:extLst>
              <a:ext uri="{FF2B5EF4-FFF2-40B4-BE49-F238E27FC236}">
                <a16:creationId xmlns:a16="http://schemas.microsoft.com/office/drawing/2014/main" id="{544D8487-872F-4A86-A3BC-2ECA6B7D721A}"/>
              </a:ext>
            </a:extLst>
          </p:cNvPr>
          <p:cNvPicPr>
            <a:picLocks noChangeAspect="1"/>
          </p:cNvPicPr>
          <p:nvPr/>
        </p:nvPicPr>
        <p:blipFill>
          <a:blip r:embed="rId3"/>
          <a:stretch>
            <a:fillRect/>
          </a:stretch>
        </p:blipFill>
        <p:spPr>
          <a:xfrm>
            <a:off x="5951985" y="3060576"/>
            <a:ext cx="3800475" cy="2562225"/>
          </a:xfrm>
          <a:prstGeom prst="rect">
            <a:avLst/>
          </a:prstGeom>
        </p:spPr>
      </p:pic>
    </p:spTree>
    <p:extLst>
      <p:ext uri="{BB962C8B-B14F-4D97-AF65-F5344CB8AC3E}">
        <p14:creationId xmlns:p14="http://schemas.microsoft.com/office/powerpoint/2010/main" val="1793185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75520" y="1090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nl-NL" sz="4400" b="0" i="0" u="none" strike="noStrike" kern="1200" cap="none" spc="0" normalizeH="0" baseline="0" noProof="0" dirty="0" err="1">
                <a:ln>
                  <a:noFill/>
                </a:ln>
                <a:solidFill>
                  <a:prstClr val="black"/>
                </a:solidFill>
                <a:effectLst/>
                <a:uLnTx/>
                <a:uFillTx/>
                <a:latin typeface="Candara"/>
                <a:ea typeface="+mj-ea"/>
                <a:cs typeface="+mj-cs"/>
              </a:rPr>
              <a:t>Licht</a:t>
            </a:r>
            <a:r>
              <a:rPr kumimoji="0" lang="en-US" altLang="nl-NL" sz="4400" b="0" i="0" u="none" strike="noStrike" kern="1200" cap="none" spc="0" normalizeH="0" baseline="0" noProof="0" dirty="0">
                <a:ln>
                  <a:noFill/>
                </a:ln>
                <a:solidFill>
                  <a:prstClr val="black"/>
                </a:solidFill>
                <a:effectLst/>
                <a:uLnTx/>
                <a:uFillTx/>
                <a:latin typeface="Candara"/>
                <a:ea typeface="+mj-ea"/>
                <a:cs typeface="+mj-cs"/>
              </a:rPr>
              <a:t> </a:t>
            </a:r>
            <a:r>
              <a:rPr kumimoji="0" lang="en-US" altLang="nl-NL" sz="4400" b="0" i="0" u="none" strike="noStrike" kern="1200" cap="none" spc="0" normalizeH="0" baseline="0" noProof="0" dirty="0" err="1">
                <a:ln>
                  <a:noFill/>
                </a:ln>
                <a:solidFill>
                  <a:prstClr val="black"/>
                </a:solidFill>
                <a:effectLst/>
                <a:uLnTx/>
                <a:uFillTx/>
                <a:latin typeface="Candara"/>
                <a:ea typeface="+mj-ea"/>
                <a:cs typeface="+mj-cs"/>
              </a:rPr>
              <a:t>als</a:t>
            </a:r>
            <a:r>
              <a:rPr kumimoji="0" lang="en-US" altLang="nl-NL" sz="4400" b="0" i="0" u="none" strike="noStrike" kern="1200" cap="none" spc="0" normalizeH="0" baseline="0" noProof="0" dirty="0">
                <a:ln>
                  <a:noFill/>
                </a:ln>
                <a:solidFill>
                  <a:prstClr val="black"/>
                </a:solidFill>
                <a:effectLst/>
                <a:uLnTx/>
                <a:uFillTx/>
                <a:latin typeface="Candara"/>
                <a:ea typeface="+mj-ea"/>
                <a:cs typeface="+mj-cs"/>
              </a:rPr>
              <a:t> </a:t>
            </a:r>
            <a:r>
              <a:rPr kumimoji="0" lang="en-US" altLang="nl-NL" sz="4400" b="0" i="0" u="none" strike="noStrike" kern="1200" cap="none" spc="0" normalizeH="0" baseline="0" noProof="0" dirty="0" err="1">
                <a:ln>
                  <a:noFill/>
                </a:ln>
                <a:solidFill>
                  <a:prstClr val="black"/>
                </a:solidFill>
                <a:effectLst/>
                <a:uLnTx/>
                <a:uFillTx/>
                <a:latin typeface="Candara"/>
                <a:ea typeface="+mj-ea"/>
                <a:cs typeface="+mj-cs"/>
              </a:rPr>
              <a:t>deeltje</a:t>
            </a:r>
            <a:r>
              <a:rPr kumimoji="0" lang="en-US" altLang="nl-NL" sz="4400" b="0" i="0" u="none" strike="noStrike" kern="1200" cap="none" spc="0" normalizeH="0" baseline="0" noProof="0" dirty="0">
                <a:ln>
                  <a:noFill/>
                </a:ln>
                <a:solidFill>
                  <a:prstClr val="black"/>
                </a:solidFill>
                <a:effectLst/>
                <a:uLnTx/>
                <a:uFillTx/>
                <a:latin typeface="Candara"/>
                <a:ea typeface="+mj-ea"/>
                <a:cs typeface="+mj-cs"/>
              </a:rPr>
              <a:t>: </a:t>
            </a:r>
            <a:r>
              <a:rPr kumimoji="0" lang="en-US" altLang="nl-NL" sz="4400" b="0" i="0" u="none" strike="noStrike" kern="1200" cap="none" spc="0" normalizeH="0" baseline="0" noProof="0" dirty="0" err="1">
                <a:ln>
                  <a:noFill/>
                </a:ln>
                <a:solidFill>
                  <a:prstClr val="black"/>
                </a:solidFill>
                <a:effectLst/>
                <a:uLnTx/>
                <a:uFillTx/>
                <a:latin typeface="Candara"/>
                <a:ea typeface="+mj-ea"/>
                <a:cs typeface="+mj-cs"/>
              </a:rPr>
              <a:t>foton</a:t>
            </a:r>
            <a:endParaRPr kumimoji="0" lang="en-US" altLang="nl-NL" sz="4400" b="0" i="0" u="none" strike="noStrike" kern="1200" cap="none" spc="0" normalizeH="0" baseline="0" noProof="0" dirty="0">
              <a:ln>
                <a:noFill/>
              </a:ln>
              <a:solidFill>
                <a:prstClr val="black"/>
              </a:solidFill>
              <a:effectLst/>
              <a:uLnTx/>
              <a:uFillTx/>
              <a:latin typeface="Candara"/>
              <a:ea typeface="+mj-ea"/>
              <a:cs typeface="+mj-cs"/>
            </a:endParaRPr>
          </a:p>
        </p:txBody>
      </p:sp>
      <p:sp>
        <p:nvSpPr>
          <p:cNvPr id="21" name="Tekstvak 3"/>
          <p:cNvSpPr txBox="1">
            <a:spLocks noChangeArrowheads="1"/>
          </p:cNvSpPr>
          <p:nvPr/>
        </p:nvSpPr>
        <p:spPr bwMode="auto">
          <a:xfrm>
            <a:off x="2351584" y="1628215"/>
            <a:ext cx="335816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Snelheid in vacuüm:   </a:t>
            </a:r>
          </a:p>
        </p:txBody>
      </p:sp>
      <p:graphicFrame>
        <p:nvGraphicFramePr>
          <p:cNvPr id="22" name="Object 2"/>
          <p:cNvGraphicFramePr>
            <a:graphicFrameLocks noChangeAspect="1"/>
          </p:cNvGraphicFramePr>
          <p:nvPr/>
        </p:nvGraphicFramePr>
        <p:xfrm>
          <a:off x="4439816" y="2465505"/>
          <a:ext cx="2736303" cy="1087670"/>
        </p:xfrm>
        <a:graphic>
          <a:graphicData uri="http://schemas.openxmlformats.org/presentationml/2006/ole">
            <mc:AlternateContent xmlns:mc="http://schemas.openxmlformats.org/markup-compatibility/2006">
              <mc:Choice xmlns:v="urn:schemas-microsoft-com:vml" Requires="v">
                <p:oleObj name="Vergelijking" r:id="rId3" imgW="1054080" imgH="419040" progId="Equation.3">
                  <p:embed/>
                </p:oleObj>
              </mc:Choice>
              <mc:Fallback>
                <p:oleObj name="Vergelijking" r:id="rId3" imgW="1054080" imgH="419040" progId="Equation.3">
                  <p:embed/>
                  <p:pic>
                    <p:nvPicPr>
                      <p:cNvPr id="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6" y="2465505"/>
                        <a:ext cx="2736303" cy="1087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kstvak 5"/>
          <p:cNvSpPr txBox="1">
            <a:spLocks noChangeArrowheads="1"/>
          </p:cNvSpPr>
          <p:nvPr/>
        </p:nvSpPr>
        <p:spPr bwMode="auto">
          <a:xfrm>
            <a:off x="2351583" y="2747404"/>
            <a:ext cx="1758950" cy="52387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Golflengte</a:t>
            </a: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mn-cs"/>
              </a:rPr>
              <a:t>:</a:t>
            </a:r>
          </a:p>
        </p:txBody>
      </p:sp>
      <p:sp>
        <p:nvSpPr>
          <p:cNvPr id="24" name="Tekstvak 6"/>
          <p:cNvSpPr txBox="1">
            <a:spLocks noChangeArrowheads="1"/>
          </p:cNvSpPr>
          <p:nvPr/>
        </p:nvSpPr>
        <p:spPr bwMode="auto">
          <a:xfrm>
            <a:off x="2351584" y="3890403"/>
            <a:ext cx="2797561"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Energie per foton</a:t>
            </a:r>
            <a:r>
              <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rPr>
              <a:t>:</a:t>
            </a:r>
          </a:p>
        </p:txBody>
      </p:sp>
      <p:graphicFrame>
        <p:nvGraphicFramePr>
          <p:cNvPr id="133130" name="Object 3"/>
          <p:cNvGraphicFramePr>
            <a:graphicFrameLocks noChangeAspect="1"/>
          </p:cNvGraphicFramePr>
          <p:nvPr/>
        </p:nvGraphicFramePr>
        <p:xfrm>
          <a:off x="5231905" y="3715165"/>
          <a:ext cx="2410015" cy="873696"/>
        </p:xfrm>
        <a:graphic>
          <a:graphicData uri="http://schemas.openxmlformats.org/presentationml/2006/ole">
            <mc:AlternateContent xmlns:mc="http://schemas.openxmlformats.org/markup-compatibility/2006">
              <mc:Choice xmlns:v="urn:schemas-microsoft-com:vml" Requires="v">
                <p:oleObj name="Vergelijking" r:id="rId5" imgW="2133360" imgH="774360" progId="Equation.3">
                  <p:embed/>
                </p:oleObj>
              </mc:Choice>
              <mc:Fallback>
                <p:oleObj name="Vergelijking" r:id="rId5" imgW="2133360" imgH="774360" progId="Equation.3">
                  <p:embed/>
                  <p:pic>
                    <p:nvPicPr>
                      <p:cNvPr id="1331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905" y="3715165"/>
                        <a:ext cx="2410015" cy="873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kstvak 11"/>
              <p:cNvSpPr txBox="1"/>
              <p:nvPr/>
            </p:nvSpPr>
            <p:spPr>
              <a:xfrm>
                <a:off x="2351584" y="5095271"/>
                <a:ext cx="8928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ndara"/>
                    <a:ea typeface="+mn-ea"/>
                    <a:cs typeface="+mn-cs"/>
                  </a:rPr>
                  <a:t>Constante van Planck:</a:t>
                </a:r>
                <a14:m>
                  <m:oMath xmlns:m="http://schemas.openxmlformats.org/officeDocument/2006/math">
                    <m:r>
                      <a:rPr kumimoji="0" lang="nl-NL" sz="2800" b="0" i="0" u="none" strike="noStrike" kern="1200" cap="none" spc="0" normalizeH="0" baseline="0" noProof="0" dirty="0">
                        <a:ln>
                          <a:noFill/>
                        </a:ln>
                        <a:solidFill>
                          <a:prstClr val="black"/>
                        </a:solidFill>
                        <a:effectLst/>
                        <a:uLnTx/>
                        <a:uFillTx/>
                        <a:latin typeface="Cambria Math"/>
                        <a:ea typeface="+mn-ea"/>
                        <a:cs typeface="+mn-cs"/>
                      </a:rPr>
                      <m:t>       </m:t>
                    </m:r>
                    <m:r>
                      <a:rPr kumimoji="0" lang="nl-NL" sz="2800" b="0" i="1" u="none" strike="noStrike" kern="1200" cap="none" spc="0" normalizeH="0" baseline="0" noProof="0" dirty="0">
                        <a:ln>
                          <a:noFill/>
                        </a:ln>
                        <a:solidFill>
                          <a:prstClr val="black"/>
                        </a:solidFill>
                        <a:effectLst/>
                        <a:uLnTx/>
                        <a:uFillTx/>
                        <a:latin typeface="Cambria Math"/>
                        <a:ea typeface="+mn-ea"/>
                        <a:cs typeface="+mn-cs"/>
                      </a:rPr>
                      <m:t>h</m:t>
                    </m:r>
                    <m:r>
                      <a:rPr kumimoji="0" lang="nl-NL" sz="2800" b="0" i="1" u="none" strike="noStrike" kern="1200" cap="none" spc="0" normalizeH="0" baseline="0" noProof="0" dirty="0">
                        <a:ln>
                          <a:noFill/>
                        </a:ln>
                        <a:solidFill>
                          <a:prstClr val="black"/>
                        </a:solidFill>
                        <a:effectLst/>
                        <a:uLnTx/>
                        <a:uFillTx/>
                        <a:latin typeface="Cambria Math"/>
                        <a:ea typeface="+mn-ea"/>
                        <a:cs typeface="+mn-cs"/>
                      </a:rPr>
                      <m:t>= 6,626068∙</m:t>
                    </m:r>
                    <m:sSup>
                      <m:sSup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sSupPr>
                      <m:e>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10</m:t>
                        </m:r>
                      </m:e>
                      <m:sup>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−34 </m:t>
                        </m:r>
                      </m:sup>
                    </m:sSup>
                    <m:r>
                      <m:rPr>
                        <m:sty m:val="p"/>
                      </m:rPr>
                      <a:rPr kumimoji="0" lang="nl-NL" sz="2800" b="0" i="0" u="none" strike="noStrike" kern="1200" cap="none" spc="0" normalizeH="0" baseline="0" noProof="0" dirty="0">
                        <a:ln>
                          <a:noFill/>
                        </a:ln>
                        <a:solidFill>
                          <a:prstClr val="black"/>
                        </a:solidFill>
                        <a:effectLst/>
                        <a:uLnTx/>
                        <a:uFillTx/>
                        <a:latin typeface="Cambria Math"/>
                        <a:ea typeface="+mn-ea"/>
                        <a:cs typeface="+mn-cs"/>
                      </a:rPr>
                      <m:t>Js</m:t>
                    </m:r>
                  </m:oMath>
                </a14:m>
                <a:endParaRPr kumimoji="0" lang="nl-NL" sz="2800" b="0" i="0" u="none" strike="noStrike" kern="1200" cap="none" spc="0" normalizeH="0" baseline="0" noProof="0" dirty="0">
                  <a:ln>
                    <a:noFill/>
                  </a:ln>
                  <a:solidFill>
                    <a:prstClr val="black"/>
                  </a:solidFill>
                  <a:effectLst/>
                  <a:uLnTx/>
                  <a:uFillTx/>
                  <a:latin typeface="Candara"/>
                  <a:ea typeface="+mn-ea"/>
                  <a:cs typeface="+mn-cs"/>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2351584" y="5095271"/>
                <a:ext cx="8928992" cy="523220"/>
              </a:xfrm>
              <a:prstGeom prst="rect">
                <a:avLst/>
              </a:prstGeom>
              <a:blipFill rotWithShape="1">
                <a:blip r:embed="rId8"/>
                <a:stretch>
                  <a:fillRect l="-1434"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kstvak 4"/>
              <p:cNvSpPr txBox="1"/>
              <p:nvPr/>
            </p:nvSpPr>
            <p:spPr>
              <a:xfrm>
                <a:off x="5591944" y="1658051"/>
                <a:ext cx="5328253" cy="10069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0" i="1" u="none" strike="noStrike" kern="1200" cap="none" spc="0" normalizeH="0" baseline="0" noProof="0">
                          <a:ln>
                            <a:noFill/>
                          </a:ln>
                          <a:solidFill>
                            <a:prstClr val="black"/>
                          </a:solidFill>
                          <a:effectLst/>
                          <a:uLnTx/>
                          <a:uFillTx/>
                          <a:latin typeface="Cambria Math"/>
                          <a:ea typeface="+mn-ea"/>
                          <a:cs typeface="+mn-cs"/>
                        </a:rPr>
                        <m:t>𝑐</m:t>
                      </m:r>
                      <m:r>
                        <a:rPr kumimoji="0" lang="nl-NL" sz="2800" b="0" i="1" u="none" strike="noStrike" kern="1200" cap="none" spc="0" normalizeH="0" baseline="0" noProof="0">
                          <a:ln>
                            <a:noFill/>
                          </a:ln>
                          <a:solidFill>
                            <a:prstClr val="black"/>
                          </a:solidFill>
                          <a:effectLst/>
                          <a:uLnTx/>
                          <a:uFillTx/>
                          <a:latin typeface="Cambria Math"/>
                          <a:ea typeface="+mn-ea"/>
                          <a:cs typeface="+mn-cs"/>
                        </a:rPr>
                        <m:t>=299792458</m:t>
                      </m:r>
                      <m:box>
                        <m:box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boxPr>
                        <m:e>
                          <m:argPr>
                            <m:argSz m:val="-1"/>
                          </m:argPr>
                          <m:f>
                            <m:f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fPr>
                            <m:num>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 </m:t>
                              </m:r>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𝑚</m:t>
                              </m:r>
                            </m:num>
                            <m:den>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𝑠</m:t>
                              </m:r>
                            </m:den>
                          </m:f>
                        </m:e>
                      </m:box>
                      <m:r>
                        <a:rPr kumimoji="0" lang="nl-NL" sz="2800" b="0" i="1" u="none" strike="noStrike" kern="1200" cap="none" spc="0" normalizeH="0" baseline="0" noProof="0">
                          <a:ln>
                            <a:noFill/>
                          </a:ln>
                          <a:solidFill>
                            <a:prstClr val="black"/>
                          </a:solidFill>
                          <a:effectLst/>
                          <a:uLnTx/>
                          <a:uFillTx/>
                          <a:latin typeface="Cambria Math"/>
                          <a:ea typeface="Cambria Math"/>
                          <a:cs typeface="+mn-cs"/>
                        </a:rPr>
                        <m:t>≈3,00</m:t>
                      </m:r>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m:t>
                      </m:r>
                      <m:sSup>
                        <m:sSup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sSupPr>
                        <m:e>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10</m:t>
                          </m:r>
                        </m:e>
                        <m:sup>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8 </m:t>
                          </m:r>
                        </m:sup>
                      </m:sSup>
                      <m:box>
                        <m:box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boxPr>
                        <m:e>
                          <m:argPr>
                            <m:argSz m:val="-1"/>
                          </m:argPr>
                          <m:f>
                            <m:fPr>
                              <m:ctrlPr>
                                <a:rPr kumimoji="0" lang="nl-NL"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cs typeface="+mn-cs"/>
                                </a:rPr>
                              </m:ctrlPr>
                            </m:fPr>
                            <m:num>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𝑚</m:t>
                              </m:r>
                            </m:num>
                            <m:den>
                              <m:r>
                                <a:rPr kumimoji="0" lang="nl-NL" sz="2800" b="0" i="1" u="none" strike="noStrike" kern="1200" cap="none" spc="0" normalizeH="0" baseline="0" noProof="0" dirty="0">
                                  <a:ln>
                                    <a:noFill/>
                                  </a:ln>
                                  <a:solidFill>
                                    <a:prstClr val="black"/>
                                  </a:solidFill>
                                  <a:effectLst/>
                                  <a:uLnTx/>
                                  <a:uFillTx/>
                                  <a:latin typeface="Cambria Math"/>
                                  <a:ea typeface="Cambria Math"/>
                                  <a:cs typeface="+mn-cs"/>
                                </a:rPr>
                                <m:t>𝑠</m:t>
                              </m:r>
                            </m:den>
                          </m:f>
                        </m:e>
                      </m:box>
                    </m:oMath>
                  </m:oMathPara>
                </a14:m>
                <a:endParaRPr kumimoji="0" lang="nl-NL" sz="28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ndara"/>
                  <a:ea typeface="+mn-ea"/>
                  <a:cs typeface="+mn-cs"/>
                </a:endParaRPr>
              </a:p>
            </p:txBody>
          </p:sp>
        </mc:Choice>
        <mc:Fallback xmlns="">
          <p:sp>
            <p:nvSpPr>
              <p:cNvPr id="5" name="Tekstvak 4"/>
              <p:cNvSpPr txBox="1">
                <a:spLocks noRot="1" noChangeAspect="1" noMove="1" noResize="1" noEditPoints="1" noAdjustHandles="1" noChangeArrowheads="1" noChangeShapeType="1" noTextEdit="1"/>
              </p:cNvSpPr>
              <p:nvPr/>
            </p:nvSpPr>
            <p:spPr>
              <a:xfrm>
                <a:off x="5591944" y="1658051"/>
                <a:ext cx="5328253" cy="1006942"/>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309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61481E-E3D6-43E0-BA74-1175EB5C4E53}"/>
              </a:ext>
            </a:extLst>
          </p:cNvPr>
          <p:cNvPicPr>
            <a:picLocks noChangeAspect="1"/>
          </p:cNvPicPr>
          <p:nvPr/>
        </p:nvPicPr>
        <p:blipFill>
          <a:blip r:embed="rId2"/>
          <a:stretch>
            <a:fillRect/>
          </a:stretch>
        </p:blipFill>
        <p:spPr>
          <a:xfrm rot="1911863">
            <a:off x="10840155" y="3665796"/>
            <a:ext cx="495300" cy="2019300"/>
          </a:xfrm>
          <a:prstGeom prst="rect">
            <a:avLst/>
          </a:prstGeom>
        </p:spPr>
      </p:pic>
      <p:sp>
        <p:nvSpPr>
          <p:cNvPr id="2" name="Titel 1">
            <a:extLst>
              <a:ext uri="{FF2B5EF4-FFF2-40B4-BE49-F238E27FC236}">
                <a16:creationId xmlns:a16="http://schemas.microsoft.com/office/drawing/2014/main" id="{2FE245AA-5DCB-48AC-8DC3-886A699DF20B}"/>
              </a:ext>
            </a:extLst>
          </p:cNvPr>
          <p:cNvSpPr>
            <a:spLocks noGrp="1"/>
          </p:cNvSpPr>
          <p:nvPr>
            <p:ph type="title"/>
          </p:nvPr>
        </p:nvSpPr>
        <p:spPr>
          <a:xfrm>
            <a:off x="2017296" y="908720"/>
            <a:ext cx="10164630" cy="1315261"/>
          </a:xfrm>
        </p:spPr>
        <p:txBody>
          <a:bodyPr>
            <a:noAutofit/>
          </a:bodyPr>
          <a:lstStyle/>
          <a:p>
            <a:pPr algn="l"/>
            <a:r>
              <a:rPr lang="nl-NL" sz="2400" dirty="0"/>
              <a:t>We vergelijken een rode en een gele </a:t>
            </a:r>
            <a:r>
              <a:rPr lang="nl-NL" sz="2400" dirty="0" err="1"/>
              <a:t>LED-lamp</a:t>
            </a:r>
            <a:r>
              <a:rPr lang="nl-NL" sz="2400" dirty="0"/>
              <a:t> met een vermogen van  1,2 W.</a:t>
            </a:r>
            <a:br>
              <a:rPr lang="nl-NL" sz="2400" dirty="0"/>
            </a:br>
            <a:r>
              <a:rPr lang="nl-NL" sz="2800" b="1" dirty="0"/>
              <a:t>Welke regel klopt? </a:t>
            </a:r>
            <a:endParaRPr lang="nl-NL" sz="2800" b="1" dirty="0">
              <a:solidFill>
                <a:srgbClr val="FF0000"/>
              </a:solidFill>
            </a:endParaRPr>
          </a:p>
        </p:txBody>
      </p:sp>
      <p:pic>
        <p:nvPicPr>
          <p:cNvPr id="4" name="Afbeelding 3">
            <a:extLst>
              <a:ext uri="{FF2B5EF4-FFF2-40B4-BE49-F238E27FC236}">
                <a16:creationId xmlns:a16="http://schemas.microsoft.com/office/drawing/2014/main" id="{6BBA6858-34CC-4B7E-9E14-434B75385EDA}"/>
              </a:ext>
            </a:extLst>
          </p:cNvPr>
          <p:cNvPicPr>
            <a:picLocks noChangeAspect="1"/>
          </p:cNvPicPr>
          <p:nvPr/>
        </p:nvPicPr>
        <p:blipFill>
          <a:blip r:embed="rId3"/>
          <a:stretch>
            <a:fillRect/>
          </a:stretch>
        </p:blipFill>
        <p:spPr>
          <a:xfrm rot="18192924">
            <a:off x="10802054" y="1856257"/>
            <a:ext cx="571500" cy="1962150"/>
          </a:xfrm>
          <a:prstGeom prst="rect">
            <a:avLst/>
          </a:prstGeom>
        </p:spPr>
      </p:pic>
      <p:graphicFrame>
        <p:nvGraphicFramePr>
          <p:cNvPr id="6" name="Tabel 5"/>
          <p:cNvGraphicFramePr>
            <a:graphicFrameLocks noGrp="1"/>
          </p:cNvGraphicFramePr>
          <p:nvPr/>
        </p:nvGraphicFramePr>
        <p:xfrm>
          <a:off x="2351584" y="2204864"/>
          <a:ext cx="7613241" cy="3765268"/>
        </p:xfrm>
        <a:graphic>
          <a:graphicData uri="http://schemas.openxmlformats.org/drawingml/2006/table">
            <a:tbl>
              <a:tblPr firstRow="1" bandRow="1">
                <a:tableStyleId>{5940675A-B579-460E-94D1-54222C63F5DA}</a:tableStyleId>
              </a:tblPr>
              <a:tblGrid>
                <a:gridCol w="928855">
                  <a:extLst>
                    <a:ext uri="{9D8B030D-6E8A-4147-A177-3AD203B41FA5}">
                      <a16:colId xmlns:a16="http://schemas.microsoft.com/office/drawing/2014/main" val="20000"/>
                    </a:ext>
                  </a:extLst>
                </a:gridCol>
                <a:gridCol w="3175601">
                  <a:extLst>
                    <a:ext uri="{9D8B030D-6E8A-4147-A177-3AD203B41FA5}">
                      <a16:colId xmlns:a16="http://schemas.microsoft.com/office/drawing/2014/main" val="20001"/>
                    </a:ext>
                  </a:extLst>
                </a:gridCol>
                <a:gridCol w="3508785">
                  <a:extLst>
                    <a:ext uri="{9D8B030D-6E8A-4147-A177-3AD203B41FA5}">
                      <a16:colId xmlns:a16="http://schemas.microsoft.com/office/drawing/2014/main" val="20002"/>
                    </a:ext>
                  </a:extLst>
                </a:gridCol>
              </a:tblGrid>
              <a:tr h="691946">
                <a:tc>
                  <a:txBody>
                    <a:bodyPr/>
                    <a:lstStyle/>
                    <a:p>
                      <a:endParaRPr lang="nl-NL" sz="2400" dirty="0"/>
                    </a:p>
                  </a:txBody>
                  <a:tcPr anchor="ctr"/>
                </a:tc>
                <a:tc>
                  <a:txBody>
                    <a:bodyPr/>
                    <a:lstStyle/>
                    <a:p>
                      <a:r>
                        <a:rPr lang="nl-NL" sz="2400" b="1" dirty="0"/>
                        <a:t>Bij de rode LED is het  aantal uitgestraalde</a:t>
                      </a:r>
                      <a:r>
                        <a:rPr lang="nl-NL" sz="2400" b="1" baseline="0" dirty="0"/>
                        <a:t> fotonen per seconde</a:t>
                      </a:r>
                      <a:endParaRPr lang="nl-NL" sz="2400" b="1" dirty="0"/>
                    </a:p>
                  </a:txBody>
                  <a:tcPr anchor="ctr"/>
                </a:tc>
                <a:tc>
                  <a:txBody>
                    <a:bodyPr/>
                    <a:lstStyle/>
                    <a:p>
                      <a:r>
                        <a:rPr lang="nl-NL" sz="2400" b="1" dirty="0"/>
                        <a:t>De energie van</a:t>
                      </a:r>
                      <a:r>
                        <a:rPr lang="nl-NL" sz="2400" b="1" baseline="0" dirty="0"/>
                        <a:t> één foton is bij de rode LED</a:t>
                      </a:r>
                      <a:endParaRPr lang="nl-NL" sz="2400" b="1" dirty="0"/>
                    </a:p>
                  </a:txBody>
                  <a:tcPr anchor="ctr"/>
                </a:tc>
                <a:extLst>
                  <a:ext uri="{0D108BD9-81ED-4DB2-BD59-A6C34878D82A}">
                    <a16:rowId xmlns:a16="http://schemas.microsoft.com/office/drawing/2014/main" val="10000"/>
                  </a:ext>
                </a:extLst>
              </a:tr>
              <a:tr h="720080">
                <a:tc>
                  <a:txBody>
                    <a:bodyPr/>
                    <a:lstStyle/>
                    <a:p>
                      <a:r>
                        <a:rPr lang="nl-NL" sz="2400" b="1" dirty="0"/>
                        <a:t>A</a:t>
                      </a:r>
                    </a:p>
                  </a:txBody>
                  <a:tcPr anchor="ctr"/>
                </a:tc>
                <a:tc>
                  <a:txBody>
                    <a:bodyPr/>
                    <a:lstStyle/>
                    <a:p>
                      <a:r>
                        <a:rPr lang="nl-NL" sz="2400" dirty="0"/>
                        <a:t>lager </a:t>
                      </a:r>
                    </a:p>
                  </a:txBody>
                  <a:tcPr anchor="ctr"/>
                </a:tc>
                <a:tc>
                  <a:txBody>
                    <a:bodyPr/>
                    <a:lstStyle/>
                    <a:p>
                      <a:r>
                        <a:rPr lang="nl-NL" sz="2400" dirty="0"/>
                        <a:t>lager </a:t>
                      </a:r>
                    </a:p>
                  </a:txBody>
                  <a:tcPr anchor="ctr"/>
                </a:tc>
                <a:extLst>
                  <a:ext uri="{0D108BD9-81ED-4DB2-BD59-A6C34878D82A}">
                    <a16:rowId xmlns:a16="http://schemas.microsoft.com/office/drawing/2014/main" val="10001"/>
                  </a:ext>
                </a:extLst>
              </a:tr>
              <a:tr h="604198">
                <a:tc>
                  <a:txBody>
                    <a:bodyPr/>
                    <a:lstStyle/>
                    <a:p>
                      <a:r>
                        <a:rPr lang="nl-NL" sz="2400" b="1" dirty="0"/>
                        <a:t>B</a:t>
                      </a:r>
                    </a:p>
                  </a:txBody>
                  <a:tcPr anchor="ctr"/>
                </a:tc>
                <a:tc>
                  <a:txBody>
                    <a:bodyPr/>
                    <a:lstStyle/>
                    <a:p>
                      <a:r>
                        <a:rPr lang="nl-NL" sz="2400" dirty="0"/>
                        <a:t>lager </a:t>
                      </a:r>
                    </a:p>
                  </a:txBody>
                  <a:tcPr anchor="ctr"/>
                </a:tc>
                <a:tc>
                  <a:txBody>
                    <a:bodyPr/>
                    <a:lstStyle/>
                    <a:p>
                      <a:r>
                        <a:rPr lang="nl-NL" sz="2400" dirty="0"/>
                        <a:t>hoger</a:t>
                      </a:r>
                    </a:p>
                  </a:txBody>
                  <a:tcPr anchor="ctr"/>
                </a:tc>
                <a:extLst>
                  <a:ext uri="{0D108BD9-81ED-4DB2-BD59-A6C34878D82A}">
                    <a16:rowId xmlns:a16="http://schemas.microsoft.com/office/drawing/2014/main" val="10002"/>
                  </a:ext>
                </a:extLst>
              </a:tr>
              <a:tr h="648072">
                <a:tc>
                  <a:txBody>
                    <a:bodyPr/>
                    <a:lstStyle/>
                    <a:p>
                      <a:r>
                        <a:rPr lang="nl-NL" sz="2400" b="1" dirty="0"/>
                        <a:t>C</a:t>
                      </a:r>
                    </a:p>
                  </a:txBody>
                  <a:tcPr anchor="ctr"/>
                </a:tc>
                <a:tc>
                  <a:txBody>
                    <a:bodyPr/>
                    <a:lstStyle/>
                    <a:p>
                      <a:r>
                        <a:rPr lang="nl-NL" sz="2400" dirty="0"/>
                        <a:t>hoger</a:t>
                      </a:r>
                    </a:p>
                  </a:txBody>
                  <a:tcPr anchor="ctr"/>
                </a:tc>
                <a:tc>
                  <a:txBody>
                    <a:bodyPr/>
                    <a:lstStyle/>
                    <a:p>
                      <a:r>
                        <a:rPr lang="nl-NL" sz="2400" dirty="0"/>
                        <a:t>lager </a:t>
                      </a:r>
                    </a:p>
                  </a:txBody>
                  <a:tcPr anchor="ctr"/>
                </a:tc>
                <a:extLst>
                  <a:ext uri="{0D108BD9-81ED-4DB2-BD59-A6C34878D82A}">
                    <a16:rowId xmlns:a16="http://schemas.microsoft.com/office/drawing/2014/main" val="10003"/>
                  </a:ext>
                </a:extLst>
              </a:tr>
              <a:tr h="604198">
                <a:tc>
                  <a:txBody>
                    <a:bodyPr/>
                    <a:lstStyle/>
                    <a:p>
                      <a:r>
                        <a:rPr lang="nl-NL" sz="2400" b="1" dirty="0"/>
                        <a:t>D</a:t>
                      </a:r>
                    </a:p>
                  </a:txBody>
                  <a:tcPr anchor="ctr"/>
                </a:tc>
                <a:tc>
                  <a:txBody>
                    <a:bodyPr/>
                    <a:lstStyle/>
                    <a:p>
                      <a:r>
                        <a:rPr lang="nl-NL" sz="2400" dirty="0"/>
                        <a:t>hoger</a:t>
                      </a:r>
                    </a:p>
                  </a:txBody>
                  <a:tcPr anchor="ctr"/>
                </a:tc>
                <a:tc>
                  <a:txBody>
                    <a:bodyPr/>
                    <a:lstStyle/>
                    <a:p>
                      <a:r>
                        <a:rPr lang="nl-NL" sz="2400" dirty="0"/>
                        <a:t>hoger</a:t>
                      </a:r>
                    </a:p>
                  </a:txBody>
                  <a:tcPr anchor="ctr"/>
                </a:tc>
                <a:extLst>
                  <a:ext uri="{0D108BD9-81ED-4DB2-BD59-A6C34878D82A}">
                    <a16:rowId xmlns:a16="http://schemas.microsoft.com/office/drawing/2014/main" val="10004"/>
                  </a:ext>
                </a:extLst>
              </a:tr>
            </a:tbl>
          </a:graphicData>
        </a:graphic>
      </p:graphicFrame>
      <p:sp>
        <p:nvSpPr>
          <p:cNvPr id="7" name="Titel 1"/>
          <p:cNvSpPr txBox="1">
            <a:spLocks/>
          </p:cNvSpPr>
          <p:nvPr/>
        </p:nvSpPr>
        <p:spPr>
          <a:xfrm>
            <a:off x="1981464" y="130757"/>
            <a:ext cx="10200462" cy="10191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7899B2"/>
                </a:solidFill>
                <a:effectLst/>
                <a:uLnTx/>
                <a:uFillTx/>
                <a:latin typeface="Candara"/>
                <a:ea typeface="+mj-ea"/>
                <a:cs typeface="+mj-cs"/>
              </a:rPr>
              <a:t>Q3 </a:t>
            </a:r>
            <a:r>
              <a:rPr kumimoji="0" lang="nl-NL" sz="2400" b="0" i="0" u="none" strike="noStrike" kern="1200" cap="none" spc="0" normalizeH="0" baseline="0" noProof="0" dirty="0">
                <a:ln>
                  <a:noFill/>
                </a:ln>
                <a:solidFill>
                  <a:srgbClr val="7899B2"/>
                </a:solidFill>
                <a:effectLst/>
                <a:uLnTx/>
                <a:uFillTx/>
                <a:latin typeface="Candara"/>
                <a:ea typeface="+mj-ea"/>
                <a:cs typeface="+mj-cs"/>
              </a:rPr>
              <a:t>LED</a:t>
            </a:r>
            <a:r>
              <a:rPr kumimoji="0" lang="en-GB" sz="2400" b="0" i="0" u="none" strike="noStrike" kern="1200" cap="none" spc="0" normalizeH="0" baseline="0" noProof="0" dirty="0">
                <a:ln>
                  <a:noFill/>
                </a:ln>
                <a:solidFill>
                  <a:srgbClr val="7899B2"/>
                </a:solidFill>
                <a:effectLst/>
                <a:uLnTx/>
                <a:uFillTx/>
                <a:latin typeface="Candara"/>
                <a:ea typeface="+mj-ea"/>
                <a:cs typeface="+mj-cs"/>
              </a:rPr>
              <a:t> </a:t>
            </a:r>
            <a:r>
              <a:rPr kumimoji="0" lang="en-GB" sz="1600" b="0" i="0" u="none" strike="noStrike" kern="1200" cap="none" spc="0" normalizeH="0" baseline="0" noProof="0" dirty="0">
                <a:ln>
                  <a:noFill/>
                </a:ln>
                <a:solidFill>
                  <a:srgbClr val="FF0000"/>
                </a:solidFill>
                <a:effectLst/>
                <a:uLnTx/>
                <a:uFillTx/>
                <a:latin typeface="Candara"/>
                <a:ea typeface="+mj-ea"/>
                <a:cs typeface="+mj-cs"/>
              </a:rPr>
              <a:t>(SOC-37679097)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prstClr val="white">
                    <a:lumMod val="65000"/>
                  </a:prstClr>
                </a:solidFill>
                <a:effectLst/>
                <a:uLnTx/>
                <a:uFillTx/>
                <a:latin typeface="Candara"/>
                <a:ea typeface="+mj-ea"/>
                <a:cs typeface="+mj-cs"/>
              </a:rPr>
              <a:t>Scherm wisselen =  </a:t>
            </a:r>
            <a:r>
              <a:rPr kumimoji="0" lang="nl-NL" sz="1600" b="0" i="0" u="none" strike="noStrike" kern="1200" cap="none" spc="0" normalizeH="0" baseline="0" noProof="0" dirty="0" err="1">
                <a:ln>
                  <a:noFill/>
                </a:ln>
                <a:solidFill>
                  <a:prstClr val="white">
                    <a:lumMod val="65000"/>
                  </a:prstClr>
                </a:solidFill>
                <a:effectLst/>
                <a:uLnTx/>
                <a:uFillTx/>
                <a:latin typeface="Candara"/>
                <a:ea typeface="+mj-ea"/>
                <a:cs typeface="+mj-cs"/>
              </a:rPr>
              <a:t>Alt+Tab</a:t>
            </a:r>
            <a:endParaRPr kumimoji="0" lang="en-GB" sz="1600" b="0" i="0" u="none" strike="noStrike" kern="1200" cap="none" spc="0" normalizeH="0" baseline="0" noProof="0" dirty="0">
              <a:ln>
                <a:noFill/>
              </a:ln>
              <a:solidFill>
                <a:srgbClr val="FF0000"/>
              </a:solidFill>
              <a:effectLst/>
              <a:uLnTx/>
              <a:uFillTx/>
              <a:latin typeface="Candara"/>
              <a:ea typeface="+mj-ea"/>
              <a:cs typeface="+mj-cs"/>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560" y="130757"/>
            <a:ext cx="2702231"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800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981200" y="14604"/>
            <a:ext cx="10081123" cy="1143000"/>
          </a:xfrm>
        </p:spPr>
        <p:txBody>
          <a:bodyPr>
            <a:normAutofit/>
          </a:bodyPr>
          <a:lstStyle/>
          <a:p>
            <a:r>
              <a:rPr lang="en-US" altLang="nl-NL" dirty="0"/>
              <a:t>Het </a:t>
            </a:r>
            <a:r>
              <a:rPr lang="en-US" altLang="nl-NL" dirty="0" err="1"/>
              <a:t>foto-elektrisch</a:t>
            </a:r>
            <a:r>
              <a:rPr lang="en-US" altLang="nl-NL" dirty="0"/>
              <a:t> effect</a:t>
            </a:r>
            <a:endParaRPr lang="nl-NL" dirty="0"/>
          </a:p>
        </p:txBody>
      </p:sp>
      <p:sp>
        <p:nvSpPr>
          <p:cNvPr id="10" name="Rectangle 3"/>
          <p:cNvSpPr txBox="1">
            <a:spLocks/>
          </p:cNvSpPr>
          <p:nvPr/>
        </p:nvSpPr>
        <p:spPr>
          <a:xfrm>
            <a:off x="2423592" y="1052736"/>
            <a:ext cx="9768408" cy="2404864"/>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l-NL" sz="3200" b="0" i="0" u="none" strike="noStrike" kern="1200" cap="none" spc="0" normalizeH="0" baseline="0" noProof="0" dirty="0" err="1">
                <a:ln>
                  <a:noFill/>
                </a:ln>
                <a:solidFill>
                  <a:prstClr val="black"/>
                </a:solidFill>
                <a:effectLst/>
                <a:uLnTx/>
                <a:uFillTx/>
                <a:latin typeface="Candara"/>
                <a:ea typeface="+mn-ea"/>
                <a:cs typeface="+mn-cs"/>
              </a:rPr>
              <a:t>Uittree</a:t>
            </a:r>
            <a:r>
              <a:rPr kumimoji="0" lang="nl-NL" sz="3200" b="0" i="0" u="none" strike="noStrike" kern="1200" cap="none" spc="0" normalizeH="0" baseline="0" noProof="0" dirty="0">
                <a:ln>
                  <a:noFill/>
                </a:ln>
                <a:solidFill>
                  <a:prstClr val="black"/>
                </a:solidFill>
                <a:effectLst/>
                <a:uLnTx/>
                <a:uFillTx/>
                <a:latin typeface="Candara"/>
                <a:ea typeface="+mn-ea"/>
                <a:cs typeface="+mn-cs"/>
              </a:rPr>
              <a:t>-arbeid of </a:t>
            </a:r>
            <a:r>
              <a:rPr kumimoji="0" lang="nl-NL" sz="3200" b="0" i="0" u="none" strike="noStrike" kern="1200" cap="none" spc="0" normalizeH="0" baseline="0" noProof="0" dirty="0" err="1">
                <a:ln>
                  <a:noFill/>
                </a:ln>
                <a:solidFill>
                  <a:prstClr val="black"/>
                </a:solidFill>
                <a:effectLst/>
                <a:uLnTx/>
                <a:uFillTx/>
                <a:latin typeface="Candara"/>
                <a:ea typeface="+mn-ea"/>
                <a:cs typeface="+mn-cs"/>
              </a:rPr>
              <a:t>uittree</a:t>
            </a:r>
            <a:r>
              <a:rPr kumimoji="0" lang="nl-NL" sz="3200" b="0" i="0" u="none" strike="noStrike" kern="1200" cap="none" spc="0" normalizeH="0" baseline="0" noProof="0" dirty="0">
                <a:ln>
                  <a:noFill/>
                </a:ln>
                <a:solidFill>
                  <a:prstClr val="black"/>
                </a:solidFill>
                <a:effectLst/>
                <a:uLnTx/>
                <a:uFillTx/>
                <a:latin typeface="Candara"/>
                <a:ea typeface="+mn-ea"/>
                <a:cs typeface="+mn-cs"/>
              </a:rPr>
              <a:t>-energie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l-NL" sz="3200" b="0" i="0" u="none" strike="noStrike" kern="1200" cap="none" spc="0" normalizeH="0" baseline="0" noProof="0" dirty="0">
                <a:ln>
                  <a:noFill/>
                </a:ln>
                <a:solidFill>
                  <a:srgbClr val="C00000"/>
                </a:solidFill>
                <a:effectLst/>
                <a:uLnTx/>
                <a:uFillTx/>
                <a:latin typeface="Candara"/>
                <a:ea typeface="+mn-ea"/>
                <a:cs typeface="+mn-cs"/>
              </a:rPr>
              <a:t>(vind je voor een paar materialen in </a:t>
            </a:r>
            <a:r>
              <a:rPr kumimoji="0" lang="nl-NL" sz="3200" b="0" i="0" u="none" strike="noStrike" kern="1200" cap="none" spc="0" normalizeH="0" baseline="0" noProof="0" dirty="0" err="1">
                <a:ln>
                  <a:noFill/>
                </a:ln>
                <a:solidFill>
                  <a:srgbClr val="C00000"/>
                </a:solidFill>
                <a:effectLst/>
                <a:uLnTx/>
                <a:uFillTx/>
                <a:latin typeface="Candara"/>
                <a:ea typeface="+mn-ea"/>
                <a:cs typeface="+mn-cs"/>
              </a:rPr>
              <a:t>BiNaS</a:t>
            </a:r>
            <a:r>
              <a:rPr kumimoji="0" lang="nl-NL" sz="3200" b="0" i="0" u="none" strike="noStrike" kern="1200" cap="none" spc="0" normalizeH="0" baseline="0" noProof="0" dirty="0">
                <a:ln>
                  <a:noFill/>
                </a:ln>
                <a:solidFill>
                  <a:srgbClr val="C00000"/>
                </a:solidFill>
                <a:effectLst/>
                <a:uLnTx/>
                <a:uFillTx/>
                <a:latin typeface="Candara"/>
                <a:ea typeface="+mn-ea"/>
                <a:cs typeface="+mn-cs"/>
              </a:rPr>
              <a:t>, zoek zelf de tabel!)</a:t>
            </a:r>
            <a:r>
              <a:rPr kumimoji="0" lang="nl-NL" sz="3200" b="0" i="0" u="none" strike="noStrike" kern="1200" cap="none" spc="0" normalizeH="0" baseline="0" noProof="0" dirty="0">
                <a:ln>
                  <a:noFill/>
                </a:ln>
                <a:solidFill>
                  <a:prstClr val="black"/>
                </a:solidFill>
                <a:effectLst/>
                <a:uLnTx/>
                <a:uFillTx/>
                <a:latin typeface="Candara"/>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br>
              <a:rPr kumimoji="0" lang="nl-NL" sz="3200" b="0" i="0" u="none" strike="noStrike" kern="1200" cap="none" spc="0" normalizeH="0" baseline="0" noProof="0" dirty="0">
                <a:ln>
                  <a:noFill/>
                </a:ln>
                <a:solidFill>
                  <a:prstClr val="black"/>
                </a:solidFill>
                <a:effectLst/>
                <a:uLnTx/>
                <a:uFillTx/>
                <a:latin typeface="Candara"/>
                <a:ea typeface="+mn-ea"/>
                <a:cs typeface="+mn-cs"/>
              </a:rPr>
            </a:br>
            <a:r>
              <a:rPr kumimoji="0" lang="nl-NL" sz="3200" b="0" i="0" u="none" strike="noStrike" kern="1200" cap="none" spc="0" normalizeH="0" baseline="0" noProof="0" dirty="0" err="1">
                <a:ln>
                  <a:noFill/>
                </a:ln>
                <a:solidFill>
                  <a:prstClr val="black"/>
                </a:solidFill>
                <a:effectLst/>
                <a:uLnTx/>
                <a:uFillTx/>
                <a:latin typeface="Candara"/>
                <a:ea typeface="+mn-ea"/>
                <a:cs typeface="+mn-cs"/>
              </a:rPr>
              <a:t>W</a:t>
            </a:r>
            <a:r>
              <a:rPr kumimoji="0" lang="nl-NL" sz="3200" b="0" i="0" u="none" strike="noStrike" kern="1200" cap="none" spc="0" normalizeH="0" baseline="-25000" noProof="0" dirty="0" err="1">
                <a:ln>
                  <a:noFill/>
                </a:ln>
                <a:solidFill>
                  <a:prstClr val="black"/>
                </a:solidFill>
                <a:effectLst/>
                <a:uLnTx/>
                <a:uFillTx/>
                <a:latin typeface="Candara"/>
                <a:ea typeface="+mn-ea"/>
                <a:cs typeface="+mn-cs"/>
              </a:rPr>
              <a:t>u</a:t>
            </a:r>
            <a:r>
              <a:rPr kumimoji="0" lang="nl-NL" sz="3200" b="0" i="0" u="none" strike="noStrike" kern="1200" cap="none" spc="0" normalizeH="0" baseline="0" noProof="0" dirty="0">
                <a:ln>
                  <a:noFill/>
                </a:ln>
                <a:solidFill>
                  <a:prstClr val="black"/>
                </a:solidFill>
                <a:effectLst/>
                <a:uLnTx/>
                <a:uFillTx/>
                <a:latin typeface="Candara"/>
                <a:ea typeface="+mn-ea"/>
                <a:cs typeface="+mn-cs"/>
              </a:rPr>
              <a:t> = h </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f</a:t>
            </a:r>
            <a:r>
              <a:rPr kumimoji="0" lang="en-US" sz="3200" b="0" i="0" u="none" strike="noStrike" kern="1200" cap="none" spc="0" normalizeH="0" baseline="-25000" noProof="0" dirty="0" err="1">
                <a:ln>
                  <a:noFill/>
                </a:ln>
                <a:solidFill>
                  <a:prstClr val="black"/>
                </a:solidFill>
                <a:effectLst/>
                <a:uLnTx/>
                <a:uFillTx/>
                <a:latin typeface="Candara"/>
                <a:ea typeface="+mn-ea"/>
                <a:cs typeface="+mn-cs"/>
              </a:rPr>
              <a:t>grens</a:t>
            </a:r>
            <a:endParaRPr kumimoji="0" lang="en-US" sz="3200" b="0" i="0" u="none" strike="noStrike" kern="1200" cap="none" spc="0" normalizeH="0" baseline="-25000" noProof="0" dirty="0">
              <a:ln>
                <a:noFill/>
              </a:ln>
              <a:solidFill>
                <a:prstClr val="black"/>
              </a:solidFill>
              <a:effectLst/>
              <a:uLnTx/>
              <a:uFillTx/>
              <a:latin typeface="Candara"/>
              <a:ea typeface="+mn-ea"/>
              <a:cs typeface="+mn-cs"/>
            </a:endParaRPr>
          </a:p>
          <a:p>
            <a:pPr marL="0" marR="0" lvl="0" indent="0" algn="l" defTabSz="338138" rtl="0" eaLnBrk="1" fontAlgn="auto" latinLnBrk="0" hangingPunct="1">
              <a:lnSpc>
                <a:spcPct val="100000"/>
              </a:lnSpc>
              <a:spcBef>
                <a:spcPct val="20000"/>
              </a:spcBef>
              <a:spcAft>
                <a:spcPts val="0"/>
              </a:spcAft>
              <a:buClrTx/>
              <a:buSzTx/>
              <a:buFontTx/>
              <a:buNone/>
              <a:tabLst/>
              <a:defRPr/>
            </a:pPr>
            <a:br>
              <a:rPr kumimoji="0" lang="en-US" sz="3200" b="0" i="0" u="none" strike="noStrike" kern="1200" cap="none" spc="0" normalizeH="0" baseline="-25000" noProof="0" dirty="0">
                <a:ln>
                  <a:noFill/>
                </a:ln>
                <a:solidFill>
                  <a:prstClr val="black"/>
                </a:solidFill>
                <a:effectLst/>
                <a:uLnTx/>
                <a:uFillTx/>
                <a:latin typeface="Candara"/>
                <a:ea typeface="+mn-ea"/>
                <a:cs typeface="+mn-cs"/>
              </a:rPr>
            </a:br>
            <a:r>
              <a:rPr kumimoji="0" lang="en-US" sz="3200" b="0" i="0" u="none" strike="noStrike" kern="1200" cap="none" spc="0" normalizeH="0" baseline="0" noProof="0" dirty="0" err="1">
                <a:ln>
                  <a:noFill/>
                </a:ln>
                <a:solidFill>
                  <a:prstClr val="black"/>
                </a:solidFill>
                <a:effectLst/>
                <a:uLnTx/>
                <a:uFillTx/>
                <a:latin typeface="Candara"/>
                <a:ea typeface="+mn-ea"/>
                <a:cs typeface="+mn-cs"/>
              </a:rPr>
              <a:t>f</a:t>
            </a:r>
            <a:r>
              <a:rPr kumimoji="0" lang="en-US" sz="3200" b="0" i="0" u="none" strike="noStrike" kern="1200" cap="none" spc="0" normalizeH="0" baseline="-25000" noProof="0" dirty="0" err="1">
                <a:ln>
                  <a:noFill/>
                </a:ln>
                <a:solidFill>
                  <a:prstClr val="black"/>
                </a:solidFill>
                <a:effectLst/>
                <a:uLnTx/>
                <a:uFillTx/>
                <a:latin typeface="Candara"/>
                <a:ea typeface="+mn-ea"/>
                <a:cs typeface="+mn-cs"/>
              </a:rPr>
              <a:t>grens</a:t>
            </a:r>
            <a:r>
              <a:rPr kumimoji="0" lang="en-US" sz="3200" b="0" i="0" u="none" strike="noStrike" kern="1200" cap="none" spc="0" normalizeH="0" baseline="0" noProof="0" dirty="0">
                <a:ln>
                  <a:noFill/>
                </a:ln>
                <a:solidFill>
                  <a:prstClr val="black"/>
                </a:solidFill>
                <a:effectLst/>
                <a:uLnTx/>
                <a:uFillTx/>
                <a:latin typeface="Candara"/>
                <a:ea typeface="+mn-ea"/>
                <a:cs typeface="+mn-cs"/>
              </a:rPr>
              <a:t> = 	</a:t>
            </a:r>
            <a:r>
              <a:rPr kumimoji="0" lang="en-US" sz="2600" b="0" i="0" u="none" strike="noStrike" kern="1200" cap="none" spc="0" normalizeH="0" baseline="0" noProof="0" dirty="0">
                <a:ln>
                  <a:noFill/>
                </a:ln>
                <a:solidFill>
                  <a:prstClr val="black"/>
                </a:solidFill>
                <a:effectLst/>
                <a:uLnTx/>
                <a:uFillTx/>
                <a:latin typeface="Candara"/>
                <a:ea typeface="+mn-ea"/>
                <a:cs typeface="+mn-cs"/>
              </a:rPr>
              <a:t>de </a:t>
            </a:r>
            <a:r>
              <a:rPr kumimoji="0" lang="en-US" sz="2600" b="0" i="0" u="none" strike="noStrike" kern="1200" cap="none" spc="0" normalizeH="0" baseline="0" noProof="0" dirty="0" err="1">
                <a:ln>
                  <a:noFill/>
                </a:ln>
                <a:solidFill>
                  <a:prstClr val="black"/>
                </a:solidFill>
                <a:effectLst/>
                <a:uLnTx/>
                <a:uFillTx/>
                <a:latin typeface="Candara"/>
                <a:ea typeface="+mn-ea"/>
                <a:cs typeface="+mn-cs"/>
              </a:rPr>
              <a:t>kleinste</a:t>
            </a:r>
            <a:r>
              <a:rPr kumimoji="0" lang="en-US" sz="2600" b="0" i="0" u="none" strike="noStrike" kern="1200" cap="none" spc="0" normalizeH="0" baseline="0" noProof="0" dirty="0">
                <a:ln>
                  <a:noFill/>
                </a:ln>
                <a:solidFill>
                  <a:prstClr val="black"/>
                </a:solidFill>
                <a:effectLst/>
                <a:uLnTx/>
                <a:uFillTx/>
                <a:latin typeface="Candara"/>
                <a:ea typeface="+mn-ea"/>
                <a:cs typeface="+mn-cs"/>
              </a:rPr>
              <a:t> </a:t>
            </a:r>
            <a:r>
              <a:rPr kumimoji="0" lang="en-US" sz="2600" b="0" i="0" u="none" strike="noStrike" kern="1200" cap="none" spc="0" normalizeH="0" baseline="0" noProof="0" dirty="0" err="1">
                <a:ln>
                  <a:noFill/>
                </a:ln>
                <a:solidFill>
                  <a:prstClr val="black"/>
                </a:solidFill>
                <a:effectLst/>
                <a:uLnTx/>
                <a:uFillTx/>
                <a:latin typeface="Candara"/>
                <a:ea typeface="+mn-ea"/>
                <a:cs typeface="+mn-cs"/>
              </a:rPr>
              <a:t>frequentie</a:t>
            </a:r>
            <a:r>
              <a:rPr kumimoji="0" lang="en-US" sz="2600" b="0" i="0" u="none" strike="noStrike" kern="1200" cap="none" spc="0" normalizeH="0" baseline="0" noProof="0" dirty="0">
                <a:ln>
                  <a:noFill/>
                </a:ln>
                <a:solidFill>
                  <a:prstClr val="black"/>
                </a:solidFill>
                <a:effectLst/>
                <a:uLnTx/>
                <a:uFillTx/>
                <a:latin typeface="Candara"/>
                <a:ea typeface="+mn-ea"/>
                <a:cs typeface="+mn-cs"/>
              </a:rPr>
              <a:t> </a:t>
            </a:r>
            <a:r>
              <a:rPr kumimoji="0" lang="en-US" sz="2600" b="0" i="0" u="none" strike="noStrike" kern="1200" cap="none" spc="0" normalizeH="0" baseline="0" noProof="0" dirty="0" err="1">
                <a:ln>
                  <a:noFill/>
                </a:ln>
                <a:solidFill>
                  <a:prstClr val="black"/>
                </a:solidFill>
                <a:effectLst/>
                <a:uLnTx/>
                <a:uFillTx/>
                <a:latin typeface="Candara"/>
                <a:ea typeface="+mn-ea"/>
                <a:cs typeface="+mn-cs"/>
              </a:rPr>
              <a:t>waarbij</a:t>
            </a:r>
            <a:r>
              <a:rPr kumimoji="0" lang="en-US" sz="2600" b="0" i="0" u="none" strike="noStrike" kern="1200" cap="none" spc="0" normalizeH="0" baseline="0" noProof="0" dirty="0">
                <a:ln>
                  <a:noFill/>
                </a:ln>
                <a:solidFill>
                  <a:prstClr val="black"/>
                </a:solidFill>
                <a:effectLst/>
                <a:uLnTx/>
                <a:uFillTx/>
                <a:latin typeface="Candara"/>
                <a:ea typeface="+mn-ea"/>
                <a:cs typeface="+mn-cs"/>
              </a:rPr>
              <a:t> het </a:t>
            </a:r>
            <a:r>
              <a:rPr kumimoji="0" lang="en-US" sz="2600" b="0" i="0" u="none" strike="noStrike" kern="1200" cap="none" spc="0" normalizeH="0" baseline="0" noProof="0" dirty="0" err="1">
                <a:ln>
                  <a:noFill/>
                </a:ln>
                <a:solidFill>
                  <a:prstClr val="black"/>
                </a:solidFill>
                <a:effectLst/>
                <a:uLnTx/>
                <a:uFillTx/>
                <a:latin typeface="Candara"/>
                <a:ea typeface="+mn-ea"/>
                <a:cs typeface="+mn-cs"/>
              </a:rPr>
              <a:t>foto-elektrisch</a:t>
            </a:r>
            <a:r>
              <a:rPr kumimoji="0" lang="en-US" sz="2600" b="0" i="0" u="none" strike="noStrike" kern="1200" cap="none" spc="0" normalizeH="0" baseline="0" noProof="0" dirty="0">
                <a:ln>
                  <a:noFill/>
                </a:ln>
                <a:solidFill>
                  <a:prstClr val="black"/>
                </a:solidFill>
                <a:effectLst/>
                <a:uLnTx/>
                <a:uFillTx/>
                <a:latin typeface="Candara"/>
                <a:ea typeface="+mn-ea"/>
                <a:cs typeface="+mn-cs"/>
              </a:rPr>
              <a:t> effect </a:t>
            </a:r>
            <a:r>
              <a:rPr kumimoji="0" lang="en-US" sz="2600" b="0" i="0" u="none" strike="noStrike" kern="1200" cap="none" spc="0" normalizeH="0" baseline="0" noProof="0" dirty="0" err="1">
                <a:ln>
                  <a:noFill/>
                </a:ln>
                <a:solidFill>
                  <a:prstClr val="black"/>
                </a:solidFill>
                <a:effectLst/>
                <a:uLnTx/>
                <a:uFillTx/>
                <a:latin typeface="Candara"/>
                <a:ea typeface="+mn-ea"/>
                <a:cs typeface="+mn-cs"/>
              </a:rPr>
              <a:t>optreedt</a:t>
            </a:r>
            <a:r>
              <a:rPr kumimoji="0" lang="en-US" sz="2600" b="0" i="0" u="none" strike="noStrike" kern="1200" cap="none" spc="0" normalizeH="0" baseline="0" noProof="0" dirty="0">
                <a:ln>
                  <a:noFill/>
                </a:ln>
                <a:solidFill>
                  <a:prstClr val="black"/>
                </a:solidFill>
                <a:effectLst/>
                <a:uLnTx/>
                <a:uFillTx/>
                <a:latin typeface="Candara"/>
                <a:ea typeface="+mn-ea"/>
                <a:cs typeface="+mn-cs"/>
              </a:rPr>
              <a:t> </a:t>
            </a:r>
            <a:r>
              <a:rPr kumimoji="0" lang="en-US" sz="2600" b="0" i="0" u="none" strike="noStrike" kern="1200" cap="none" spc="0" normalizeH="0" baseline="0" noProof="0" dirty="0">
                <a:ln>
                  <a:noFill/>
                </a:ln>
                <a:solidFill>
                  <a:srgbClr val="C00000"/>
                </a:solidFill>
                <a:effectLst/>
                <a:uLnTx/>
                <a:uFillTx/>
                <a:latin typeface="Candara"/>
                <a:ea typeface="+mn-ea"/>
                <a:cs typeface="+mn-cs"/>
              </a:rPr>
              <a:t>(</a:t>
            </a:r>
            <a:r>
              <a:rPr kumimoji="0" lang="en-US" sz="2600" b="0" i="0" u="none" strike="noStrike" kern="1200" cap="none" spc="0" normalizeH="0" baseline="0" noProof="0" dirty="0" err="1">
                <a:ln>
                  <a:noFill/>
                </a:ln>
                <a:solidFill>
                  <a:srgbClr val="C00000"/>
                </a:solidFill>
                <a:effectLst/>
                <a:uLnTx/>
                <a:uFillTx/>
                <a:latin typeface="Candara"/>
                <a:ea typeface="+mn-ea"/>
                <a:cs typeface="+mn-cs"/>
              </a:rPr>
              <a:t>ook</a:t>
            </a:r>
            <a:r>
              <a:rPr kumimoji="0" lang="en-US" sz="2600" b="0" i="0" u="none" strike="noStrike" kern="1200" cap="none" spc="0" normalizeH="0" baseline="0" noProof="0" dirty="0">
                <a:ln>
                  <a:noFill/>
                </a:ln>
                <a:solidFill>
                  <a:srgbClr val="C00000"/>
                </a:solidFill>
                <a:effectLst/>
                <a:uLnTx/>
                <a:uFillTx/>
                <a:latin typeface="Candara"/>
                <a:ea typeface="+mn-ea"/>
                <a:cs typeface="+mn-cs"/>
              </a:rPr>
              <a:t> in </a:t>
            </a:r>
            <a:r>
              <a:rPr kumimoji="0" lang="en-US" sz="2600" b="0" i="0" u="none" strike="noStrike" kern="1200" cap="none" spc="0" normalizeH="0" baseline="0" noProof="0" dirty="0" err="1">
                <a:ln>
                  <a:noFill/>
                </a:ln>
                <a:solidFill>
                  <a:srgbClr val="C00000"/>
                </a:solidFill>
                <a:effectLst/>
                <a:uLnTx/>
                <a:uFillTx/>
                <a:latin typeface="Candara"/>
                <a:ea typeface="+mn-ea"/>
                <a:cs typeface="+mn-cs"/>
              </a:rPr>
              <a:t>BiNaS</a:t>
            </a:r>
            <a:r>
              <a:rPr kumimoji="0" lang="en-US" sz="2600" b="0" i="0" u="none" strike="noStrike" kern="1200" cap="none" spc="0" normalizeH="0" baseline="0" noProof="0" dirty="0">
                <a:ln>
                  <a:noFill/>
                </a:ln>
                <a:solidFill>
                  <a:srgbClr val="C00000"/>
                </a:solidFill>
                <a:effectLst/>
                <a:uLnTx/>
                <a:uFillTx/>
                <a:latin typeface="Candara"/>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ndara"/>
              <a:ea typeface="+mn-ea"/>
              <a:cs typeface="+mn-cs"/>
            </a:endParaRPr>
          </a:p>
        </p:txBody>
      </p:sp>
      <p:pic>
        <p:nvPicPr>
          <p:cNvPr id="2" name="Afbeelding 1">
            <a:extLst>
              <a:ext uri="{FF2B5EF4-FFF2-40B4-BE49-F238E27FC236}">
                <a16:creationId xmlns:a16="http://schemas.microsoft.com/office/drawing/2014/main" id="{3E52EEB3-6212-4593-BE13-7DBDEEC49E76}"/>
              </a:ext>
            </a:extLst>
          </p:cNvPr>
          <p:cNvPicPr>
            <a:picLocks noChangeAspect="1"/>
          </p:cNvPicPr>
          <p:nvPr/>
        </p:nvPicPr>
        <p:blipFill>
          <a:blip r:embed="rId3"/>
          <a:stretch>
            <a:fillRect/>
          </a:stretch>
        </p:blipFill>
        <p:spPr>
          <a:xfrm>
            <a:off x="2999656" y="3863181"/>
            <a:ext cx="5181600" cy="2019300"/>
          </a:xfrm>
          <a:prstGeom prst="rect">
            <a:avLst/>
          </a:prstGeom>
        </p:spPr>
      </p:pic>
    </p:spTree>
    <p:extLst>
      <p:ext uri="{BB962C8B-B14F-4D97-AF65-F5344CB8AC3E}">
        <p14:creationId xmlns:p14="http://schemas.microsoft.com/office/powerpoint/2010/main" val="18969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E92463F-77BF-4691-AC59-8442D213E7EC}"/>
              </a:ext>
            </a:extLst>
          </p:cNvPr>
          <p:cNvSpPr>
            <a:spLocks noGrp="1"/>
          </p:cNvSpPr>
          <p:nvPr>
            <p:ph idx="1"/>
          </p:nvPr>
        </p:nvSpPr>
        <p:spPr>
          <a:xfrm>
            <a:off x="1991544" y="0"/>
            <a:ext cx="10972800" cy="6554624"/>
          </a:xfrm>
          <a:solidFill>
            <a:schemeClr val="tx1"/>
          </a:solidFill>
        </p:spPr>
        <p:txBody>
          <a:bodyPr/>
          <a:lstStyle/>
          <a:p>
            <a:endParaRPr lang="nl-NL" dirty="0"/>
          </a:p>
        </p:txBody>
      </p:sp>
      <p:sp>
        <p:nvSpPr>
          <p:cNvPr id="2" name="Titel 1"/>
          <p:cNvSpPr>
            <a:spLocks noGrp="1"/>
          </p:cNvSpPr>
          <p:nvPr>
            <p:ph type="title"/>
          </p:nvPr>
        </p:nvSpPr>
        <p:spPr/>
        <p:txBody>
          <a:bodyPr>
            <a:normAutofit/>
          </a:bodyPr>
          <a:lstStyle/>
          <a:p>
            <a:r>
              <a:rPr lang="nl-NL" dirty="0">
                <a:solidFill>
                  <a:schemeClr val="bg1"/>
                </a:solidFill>
              </a:rPr>
              <a:t>Deeltjes, golfjes, elektronen, fotonen</a:t>
            </a:r>
          </a:p>
        </p:txBody>
      </p:sp>
      <p:pic>
        <p:nvPicPr>
          <p:cNvPr id="7170" name="Picture 2" descr="http://static.neatorama.com/images/2012-11/wave-particle-quantum-physics.jpg"/>
          <p:cNvPicPr>
            <a:picLocks noChangeAspect="1" noChangeArrowheads="1"/>
          </p:cNvPicPr>
          <p:nvPr/>
        </p:nvPicPr>
        <p:blipFill>
          <a:blip r:embed="rId2" cstate="print"/>
          <a:srcRect/>
          <a:stretch>
            <a:fillRect/>
          </a:stretch>
        </p:blipFill>
        <p:spPr bwMode="auto">
          <a:xfrm>
            <a:off x="2061074" y="1412777"/>
            <a:ext cx="7822256" cy="4549947"/>
          </a:xfrm>
          <a:prstGeom prst="rect">
            <a:avLst/>
          </a:prstGeom>
          <a:noFill/>
        </p:spPr>
      </p:pic>
      <p:sp>
        <p:nvSpPr>
          <p:cNvPr id="5" name="Rechthoek 4">
            <a:extLst>
              <a:ext uri="{FF2B5EF4-FFF2-40B4-BE49-F238E27FC236}">
                <a16:creationId xmlns:a16="http://schemas.microsoft.com/office/drawing/2014/main" id="{28B6B507-6802-4E11-81A0-D1F8450155B1}"/>
              </a:ext>
            </a:extLst>
          </p:cNvPr>
          <p:cNvSpPr/>
          <p:nvPr/>
        </p:nvSpPr>
        <p:spPr>
          <a:xfrm>
            <a:off x="6096000" y="6122550"/>
            <a:ext cx="4572000" cy="369332"/>
          </a:xfrm>
          <a:prstGeom prst="rect">
            <a:avLst/>
          </a:prstGeom>
        </p:spPr>
        <p:txBody>
          <a:bodyPr>
            <a:spAutoFit/>
          </a:bodyPr>
          <a:lstStyle/>
          <a:p>
            <a:pPr algn="r"/>
            <a:r>
              <a:rPr lang="en-US" sz="900" dirty="0">
                <a:solidFill>
                  <a:prstClr val="white"/>
                </a:solidFill>
                <a:latin typeface="Calibri"/>
              </a:rPr>
              <a:t>Copyright © 2014 by World Scientific Publishing Co. Pte. Ltd.</a:t>
            </a:r>
            <a:br>
              <a:rPr lang="en-US" sz="900" dirty="0">
                <a:solidFill>
                  <a:prstClr val="white"/>
                </a:solidFill>
                <a:latin typeface="Calibri"/>
              </a:rPr>
            </a:br>
            <a:r>
              <a:rPr lang="en-US" sz="900" dirty="0">
                <a:solidFill>
                  <a:prstClr val="white"/>
                </a:solidFill>
                <a:latin typeface="Calibri"/>
              </a:rPr>
              <a:t>The Quantum World, Michel le </a:t>
            </a:r>
            <a:r>
              <a:rPr lang="en-US" sz="900" dirty="0" err="1">
                <a:solidFill>
                  <a:prstClr val="white"/>
                </a:solidFill>
                <a:latin typeface="Calibri"/>
              </a:rPr>
              <a:t>Bellac</a:t>
            </a:r>
            <a:endParaRPr lang="nl-NL" sz="900" dirty="0">
              <a:solidFill>
                <a:prstClr val="white"/>
              </a:solidFill>
              <a:latin typeface="Calibri"/>
            </a:endParaRPr>
          </a:p>
        </p:txBody>
      </p:sp>
    </p:spTree>
    <p:extLst>
      <p:ext uri="{BB962C8B-B14F-4D97-AF65-F5344CB8AC3E}">
        <p14:creationId xmlns:p14="http://schemas.microsoft.com/office/powerpoint/2010/main" val="17698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52EEB3-6212-4593-BE13-7DBDEEC49E76}"/>
              </a:ext>
            </a:extLst>
          </p:cNvPr>
          <p:cNvPicPr>
            <a:picLocks noChangeAspect="1"/>
          </p:cNvPicPr>
          <p:nvPr/>
        </p:nvPicPr>
        <p:blipFill>
          <a:blip r:embed="rId3"/>
          <a:stretch>
            <a:fillRect/>
          </a:stretch>
        </p:blipFill>
        <p:spPr>
          <a:xfrm>
            <a:off x="4007768" y="979916"/>
            <a:ext cx="5181600" cy="2019300"/>
          </a:xfrm>
          <a:prstGeom prst="rect">
            <a:avLst/>
          </a:prstGeom>
        </p:spPr>
      </p:pic>
      <p:sp>
        <p:nvSpPr>
          <p:cNvPr id="9" name="Titel 8"/>
          <p:cNvSpPr>
            <a:spLocks noGrp="1"/>
          </p:cNvSpPr>
          <p:nvPr>
            <p:ph type="title"/>
          </p:nvPr>
        </p:nvSpPr>
        <p:spPr>
          <a:xfrm>
            <a:off x="1980912" y="0"/>
            <a:ext cx="10081123" cy="1143000"/>
          </a:xfrm>
        </p:spPr>
        <p:txBody>
          <a:bodyPr>
            <a:normAutofit/>
          </a:bodyPr>
          <a:lstStyle/>
          <a:p>
            <a:r>
              <a:rPr lang="en-US" altLang="nl-NL" dirty="0"/>
              <a:t>Het </a:t>
            </a:r>
            <a:r>
              <a:rPr lang="en-US" altLang="nl-NL" dirty="0" err="1"/>
              <a:t>foto-elektrisch</a:t>
            </a:r>
            <a:r>
              <a:rPr lang="en-US" altLang="nl-NL" dirty="0"/>
              <a:t> effect</a:t>
            </a:r>
            <a:endParaRPr lang="nl-NL" dirty="0"/>
          </a:p>
        </p:txBody>
      </p:sp>
      <mc:AlternateContent xmlns:mc="http://schemas.openxmlformats.org/markup-compatibility/2006" xmlns:a14="http://schemas.microsoft.com/office/drawing/2010/main">
        <mc:Choice Requires="a14">
          <p:sp>
            <p:nvSpPr>
              <p:cNvPr id="10" name="Rectangle 3"/>
              <p:cNvSpPr txBox="1">
                <a:spLocks/>
              </p:cNvSpPr>
              <p:nvPr/>
            </p:nvSpPr>
            <p:spPr>
              <a:xfrm>
                <a:off x="2502954" y="3019307"/>
                <a:ext cx="8229600" cy="3289201"/>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ndara"/>
                    <a:ea typeface="+mn-ea"/>
                    <a:cs typeface="+mn-cs"/>
                  </a:rPr>
                  <a:t>Een </a:t>
                </a:r>
                <a:r>
                  <a:rPr kumimoji="0" lang="nl-NL" sz="3200" b="0" i="0" u="none" strike="noStrike" kern="1200" cap="none" spc="0" normalizeH="0" baseline="0" noProof="0" dirty="0">
                    <a:ln>
                      <a:noFill/>
                    </a:ln>
                    <a:solidFill>
                      <a:prstClr val="black"/>
                    </a:solidFill>
                    <a:effectLst/>
                    <a:uLnTx/>
                    <a:uFillTx/>
                    <a:latin typeface="Candara"/>
                    <a:ea typeface="+mn-ea"/>
                    <a:cs typeface="+mn-cs"/>
                  </a:rPr>
                  <a:t>foton</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kan</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een</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nl-NL" sz="3200" b="0" i="0" u="none" strike="noStrike" kern="1200" cap="none" spc="0" normalizeH="0" baseline="0" noProof="0" dirty="0">
                    <a:ln>
                      <a:noFill/>
                    </a:ln>
                    <a:solidFill>
                      <a:prstClr val="black"/>
                    </a:solidFill>
                    <a:effectLst/>
                    <a:uLnTx/>
                    <a:uFillTx/>
                    <a:latin typeface="Candara"/>
                    <a:ea typeface="+mn-ea"/>
                    <a:cs typeface="+mn-cs"/>
                  </a:rPr>
                  <a:t>elektron</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nl-NL" sz="3200" b="0" i="0" u="none" strike="noStrike" kern="1200" cap="none" spc="0" normalizeH="0" baseline="0" noProof="0" dirty="0">
                    <a:ln>
                      <a:noFill/>
                    </a:ln>
                    <a:solidFill>
                      <a:prstClr val="black"/>
                    </a:solidFill>
                    <a:effectLst/>
                    <a:uLnTx/>
                    <a:uFillTx/>
                    <a:latin typeface="Candara"/>
                    <a:ea typeface="+mn-ea"/>
                    <a:cs typeface="+mn-cs"/>
                  </a:rPr>
                  <a:t>losmaken</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als</a:t>
                </a:r>
                <a:r>
                  <a:rPr kumimoji="0" lang="en-US" sz="3200" b="0" i="0" u="none" strike="noStrike" kern="1200" cap="none" spc="0" normalizeH="0" baseline="0" noProof="0" dirty="0">
                    <a:ln>
                      <a:noFill/>
                    </a:ln>
                    <a:solidFill>
                      <a:prstClr val="black"/>
                    </a:solidFill>
                    <a:effectLst/>
                    <a:uLnTx/>
                    <a:uFillTx/>
                    <a:latin typeface="Candara"/>
                    <a:ea typeface="+mn-ea"/>
                    <a:cs typeface="+mn-cs"/>
                  </a:rPr>
                  <a:t> het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genoeg</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energie</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heeft</a:t>
                </a:r>
                <a:r>
                  <a:rPr kumimoji="0" lang="en-US" sz="3200" b="0" i="0" u="none" strike="noStrike" kern="1200" cap="none" spc="0" normalizeH="0" baseline="0" noProof="0" dirty="0">
                    <a:ln>
                      <a:noFill/>
                    </a:ln>
                    <a:solidFill>
                      <a:prstClr val="black"/>
                    </a:solidFill>
                    <a:effectLst/>
                    <a:uLnTx/>
                    <a:uFillTx/>
                    <a:latin typeface="Candara"/>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nl-NL" sz="3200" b="0" i="1" u="none" strike="noStrike" kern="1200" cap="none" spc="0" normalizeH="0" baseline="0" noProof="0">
                              <a:ln>
                                <a:noFill/>
                              </a:ln>
                              <a:solidFill>
                                <a:prstClr val="black"/>
                              </a:solidFill>
                              <a:effectLst/>
                              <a:uLnTx/>
                              <a:uFillTx/>
                              <a:latin typeface="Cambria Math"/>
                              <a:ea typeface="+mn-ea"/>
                              <a:cs typeface="+mn-cs"/>
                            </a:rPr>
                            <m:t>𝐸</m:t>
                          </m:r>
                        </m:e>
                        <m:sub>
                          <m:r>
                            <a:rPr kumimoji="0" lang="nl-NL" sz="3200" b="0" i="1" u="none" strike="noStrike" kern="1200" cap="none" spc="0" normalizeH="0" baseline="0" noProof="0">
                              <a:ln>
                                <a:noFill/>
                              </a:ln>
                              <a:solidFill>
                                <a:prstClr val="black"/>
                              </a:solidFill>
                              <a:effectLst/>
                              <a:uLnTx/>
                              <a:uFillTx/>
                              <a:latin typeface="Cambria Math"/>
                              <a:ea typeface="+mn-ea"/>
                              <a:cs typeface="+mn-cs"/>
                            </a:rPr>
                            <m:t>𝑓𝑜𝑡𝑜𝑛</m:t>
                          </m:r>
                        </m:sub>
                      </m:sSub>
                      <m:r>
                        <a:rPr kumimoji="0" lang="nl-NL" sz="3200" b="0" i="1" u="none" strike="noStrike" kern="1200" cap="none" spc="0" normalizeH="0" baseline="0" noProof="0">
                          <a:ln>
                            <a:noFill/>
                          </a:ln>
                          <a:solidFill>
                            <a:prstClr val="black"/>
                          </a:solidFill>
                          <a:effectLst/>
                          <a:uLnTx/>
                          <a:uFillTx/>
                          <a:latin typeface="Cambria Math"/>
                          <a:ea typeface="Cambria Math"/>
                          <a:cs typeface="+mn-cs"/>
                        </a:rPr>
                        <m:t>≥</m:t>
                      </m:r>
                      <m:sSub>
                        <m:sSubPr>
                          <m:ctrlPr>
                            <a:rPr kumimoji="0" lang="nl-NL" sz="32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sSubPr>
                        <m:e>
                          <m:r>
                            <a:rPr kumimoji="0" lang="nl-NL" sz="3200" b="0" i="1" u="none" strike="noStrike" kern="1200" cap="none" spc="0" normalizeH="0" baseline="0" noProof="0">
                              <a:ln>
                                <a:noFill/>
                              </a:ln>
                              <a:solidFill>
                                <a:prstClr val="black"/>
                              </a:solidFill>
                              <a:effectLst/>
                              <a:uLnTx/>
                              <a:uFillTx/>
                              <a:latin typeface="Cambria Math"/>
                              <a:ea typeface="Cambria Math"/>
                              <a:cs typeface="+mn-cs"/>
                            </a:rPr>
                            <m:t>𝑊</m:t>
                          </m:r>
                        </m:e>
                        <m:sub>
                          <m:r>
                            <a:rPr kumimoji="0" lang="nl-NL" sz="3200" b="0" i="1" u="none" strike="noStrike" kern="1200" cap="none" spc="0" normalizeH="0" baseline="0" noProof="0">
                              <a:ln>
                                <a:noFill/>
                              </a:ln>
                              <a:solidFill>
                                <a:prstClr val="black"/>
                              </a:solidFill>
                              <a:effectLst/>
                              <a:uLnTx/>
                              <a:uFillTx/>
                              <a:latin typeface="Cambria Math"/>
                              <a:ea typeface="Cambria Math"/>
                              <a:cs typeface="+mn-cs"/>
                            </a:rPr>
                            <m:t>𝑢</m:t>
                          </m:r>
                        </m:sub>
                      </m:sSub>
                    </m:oMath>
                  </m:oMathPara>
                </a14:m>
                <a:endParaRPr kumimoji="0" lang="en-US" sz="32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ndara"/>
                    <a:ea typeface="+mn-ea"/>
                    <a:cs typeface="+mn-cs"/>
                  </a:rPr>
                  <a:t>De rest van de energie krijgt het elektron als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E</a:t>
                </a:r>
                <a:r>
                  <a:rPr kumimoji="0" lang="en-US" sz="3200" b="0" i="0" u="none" strike="noStrike" kern="1200" cap="none" spc="0" normalizeH="0" baseline="-25000" noProof="0" dirty="0" err="1">
                    <a:ln>
                      <a:noFill/>
                    </a:ln>
                    <a:solidFill>
                      <a:prstClr val="black"/>
                    </a:solidFill>
                    <a:effectLst/>
                    <a:uLnTx/>
                    <a:uFillTx/>
                    <a:latin typeface="Candara"/>
                    <a:ea typeface="+mn-ea"/>
                    <a:cs typeface="+mn-cs"/>
                  </a:rPr>
                  <a:t>kin</a:t>
                </a:r>
                <a:r>
                  <a:rPr kumimoji="0" lang="nl-NL"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mee</a:t>
                </a:r>
                <a:r>
                  <a:rPr kumimoji="0" lang="en-US" sz="3200" b="0" i="0" u="none" strike="noStrike" kern="1200" cap="none" spc="0" normalizeH="0" baseline="0" noProof="0" dirty="0">
                    <a:ln>
                      <a:noFill/>
                    </a:ln>
                    <a:solidFill>
                      <a:prstClr val="black"/>
                    </a:solidFill>
                    <a:effectLst/>
                    <a:uLnTx/>
                    <a:uFillTx/>
                    <a:latin typeface="Candara"/>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a:ln>
                            <a:noFill/>
                          </a:ln>
                          <a:solidFill>
                            <a:prstClr val="black"/>
                          </a:solidFill>
                          <a:effectLst/>
                          <a:uLnTx/>
                          <a:uFillTx/>
                          <a:latin typeface="Cambria Math"/>
                          <a:ea typeface="+mn-ea"/>
                          <a:cs typeface="+mn-cs"/>
                        </a:rPr>
                        <m:t>𝐸</m:t>
                      </m:r>
                      <m:r>
                        <a:rPr kumimoji="0" lang="en-US" sz="3200" b="0" i="1" u="none" strike="noStrike" kern="1200" cap="none" spc="0" normalizeH="0" baseline="-25000" noProof="0" dirty="0" err="1">
                          <a:ln>
                            <a:noFill/>
                          </a:ln>
                          <a:solidFill>
                            <a:prstClr val="black"/>
                          </a:solidFill>
                          <a:effectLst/>
                          <a:uLnTx/>
                          <a:uFillTx/>
                          <a:latin typeface="Cambria Math"/>
                          <a:ea typeface="+mn-ea"/>
                          <a:cs typeface="+mn-cs"/>
                        </a:rPr>
                        <m:t>𝑘𝑖𝑛</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m:t>
                      </m:r>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nl-NL" sz="3200" b="0" i="1" u="none" strike="noStrike" kern="1200" cap="none" spc="0" normalizeH="0" baseline="0" noProof="0">
                              <a:ln>
                                <a:noFill/>
                              </a:ln>
                              <a:solidFill>
                                <a:prstClr val="black"/>
                              </a:solidFill>
                              <a:effectLst/>
                              <a:uLnTx/>
                              <a:uFillTx/>
                              <a:latin typeface="Cambria Math"/>
                              <a:ea typeface="+mn-ea"/>
                              <a:cs typeface="+mn-cs"/>
                            </a:rPr>
                            <m:t>𝐸</m:t>
                          </m:r>
                        </m:e>
                        <m:sub>
                          <m:r>
                            <a:rPr kumimoji="0" lang="nl-NL" sz="3200" b="0" i="1" u="none" strike="noStrike" kern="1200" cap="none" spc="0" normalizeH="0" baseline="0" noProof="0">
                              <a:ln>
                                <a:noFill/>
                              </a:ln>
                              <a:solidFill>
                                <a:prstClr val="black"/>
                              </a:solidFill>
                              <a:effectLst/>
                              <a:uLnTx/>
                              <a:uFillTx/>
                              <a:latin typeface="Cambria Math"/>
                              <a:ea typeface="+mn-ea"/>
                              <a:cs typeface="+mn-cs"/>
                            </a:rPr>
                            <m:t>𝑓𝑜𝑡𝑜𝑛</m:t>
                          </m:r>
                        </m:sub>
                      </m:sSub>
                      <m:r>
                        <a:rPr kumimoji="0" lang="en-US" sz="3200" b="0" i="1" u="none" strike="noStrike" kern="1200" cap="none" spc="0" normalizeH="0" baseline="0" noProof="0" dirty="0">
                          <a:ln>
                            <a:noFill/>
                          </a:ln>
                          <a:solidFill>
                            <a:prstClr val="black"/>
                          </a:solidFill>
                          <a:effectLst/>
                          <a:uLnTx/>
                          <a:uFillTx/>
                          <a:latin typeface="Cambria Math"/>
                          <a:ea typeface="+mn-ea"/>
                          <a:cs typeface="+mn-cs"/>
                        </a:rPr>
                        <m:t>– </m:t>
                      </m:r>
                      <m:r>
                        <a:rPr kumimoji="0" lang="en-US" sz="3200" b="0" i="1" u="none" strike="noStrike" kern="1200" cap="none" spc="0" normalizeH="0" baseline="0" noProof="0" dirty="0">
                          <a:ln>
                            <a:noFill/>
                          </a:ln>
                          <a:solidFill>
                            <a:prstClr val="black"/>
                          </a:solidFill>
                          <a:effectLst/>
                          <a:uLnTx/>
                          <a:uFillTx/>
                          <a:latin typeface="Cambria Math"/>
                          <a:ea typeface="+mn-ea"/>
                          <a:cs typeface="+mn-cs"/>
                        </a:rPr>
                        <m:t>𝑊𝑢</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m:t>
                      </m:r>
                    </m:oMath>
                  </m:oMathPara>
                </a14:m>
                <a:endParaRPr kumimoji="0" lang="nl-NL" sz="3200" b="0" i="1" u="none" strike="noStrike" kern="1200" cap="none" spc="0" normalizeH="0" baseline="0" noProof="0" dirty="0">
                  <a:ln>
                    <a:noFill/>
                  </a:ln>
                  <a:solidFill>
                    <a:prstClr val="black"/>
                  </a:solidFill>
                  <a:effectLst/>
                  <a:uLnTx/>
                  <a:uFillTx/>
                  <a:latin typeface="Cambria Math"/>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a:ln>
                            <a:noFill/>
                          </a:ln>
                          <a:solidFill>
                            <a:prstClr val="black"/>
                          </a:solidFill>
                          <a:effectLst/>
                          <a:uLnTx/>
                          <a:uFillTx/>
                          <a:latin typeface="Cambria Math"/>
                          <a:ea typeface="+mn-ea"/>
                          <a:cs typeface="+mn-cs"/>
                        </a:rPr>
                        <m:t>=</m:t>
                      </m:r>
                      <m:r>
                        <a:rPr kumimoji="0" lang="en-US" sz="3200" b="0" i="1" u="none" strike="noStrike" kern="1200" cap="none" spc="0" normalizeH="0" baseline="0" noProof="0" dirty="0">
                          <a:ln>
                            <a:noFill/>
                          </a:ln>
                          <a:solidFill>
                            <a:prstClr val="black"/>
                          </a:solidFill>
                          <a:effectLst/>
                          <a:uLnTx/>
                          <a:uFillTx/>
                          <a:latin typeface="Cambria Math"/>
                          <a:ea typeface="+mn-ea"/>
                          <a:cs typeface="+mn-cs"/>
                        </a:rPr>
                        <m:t>h</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 </m:t>
                      </m:r>
                      <m:r>
                        <a:rPr kumimoji="0" lang="en-US" sz="3200" b="0" i="1" u="none" strike="noStrike" kern="1200" cap="none" spc="0" normalizeH="0" baseline="0" noProof="0" dirty="0">
                          <a:ln>
                            <a:noFill/>
                          </a:ln>
                          <a:solidFill>
                            <a:prstClr val="black"/>
                          </a:solidFill>
                          <a:effectLst/>
                          <a:uLnTx/>
                          <a:uFillTx/>
                          <a:latin typeface="Cambria Math"/>
                          <a:ea typeface="+mn-ea"/>
                          <a:cs typeface="+mn-cs"/>
                        </a:rPr>
                        <m:t>𝑓</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 </m:t>
                      </m:r>
                      <m:r>
                        <a:rPr kumimoji="0" lang="en-US" sz="3200" b="0" i="1" u="none" strike="noStrike" kern="1200" cap="none" spc="0" normalizeH="0" baseline="0" noProof="0" dirty="0">
                          <a:ln>
                            <a:noFill/>
                          </a:ln>
                          <a:solidFill>
                            <a:prstClr val="black"/>
                          </a:solidFill>
                          <a:effectLst/>
                          <a:uLnTx/>
                          <a:uFillTx/>
                          <a:latin typeface="Cambria Math"/>
                          <a:ea typeface="+mn-ea"/>
                          <a:cs typeface="+mn-cs"/>
                        </a:rPr>
                        <m:t>𝑊𝑢</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m:t>
                      </m:r>
                    </m:oMath>
                  </m:oMathPara>
                </a14:m>
                <a:endParaRPr kumimoji="0" lang="nl-NL" sz="3200" b="0" i="1" u="none" strike="noStrike" kern="1200" cap="none" spc="0" normalizeH="0" baseline="0" noProof="0" dirty="0">
                  <a:ln>
                    <a:noFill/>
                  </a:ln>
                  <a:solidFill>
                    <a:prstClr val="black"/>
                  </a:solidFill>
                  <a:effectLst/>
                  <a:uLnTx/>
                  <a:uFillTx/>
                  <a:latin typeface="Cambria Math"/>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a:ln>
                            <a:noFill/>
                          </a:ln>
                          <a:solidFill>
                            <a:prstClr val="black"/>
                          </a:solidFill>
                          <a:effectLst/>
                          <a:uLnTx/>
                          <a:uFillTx/>
                          <a:latin typeface="Cambria Math"/>
                          <a:ea typeface="+mn-ea"/>
                          <a:cs typeface="+mn-cs"/>
                        </a:rPr>
                        <m:t>= </m:t>
                      </m:r>
                      <m:r>
                        <a:rPr kumimoji="0" lang="en-US" sz="3200" b="0" i="1" u="none" strike="noStrike" kern="1200" cap="none" spc="0" normalizeH="0" baseline="0" noProof="0" dirty="0">
                          <a:ln>
                            <a:noFill/>
                          </a:ln>
                          <a:solidFill>
                            <a:prstClr val="black"/>
                          </a:solidFill>
                          <a:effectLst/>
                          <a:uLnTx/>
                          <a:uFillTx/>
                          <a:latin typeface="Cambria Math"/>
                          <a:ea typeface="+mn-ea"/>
                          <a:cs typeface="+mn-cs"/>
                        </a:rPr>
                        <m:t>h</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 </m:t>
                      </m:r>
                      <m:d>
                        <m:dPr>
                          <m:ctrlPr>
                            <a:rPr kumimoji="0" lang="en-US"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dirty="0">
                              <a:ln>
                                <a:noFill/>
                              </a:ln>
                              <a:solidFill>
                                <a:prstClr val="black"/>
                              </a:solidFill>
                              <a:effectLst/>
                              <a:uLnTx/>
                              <a:uFillTx/>
                              <a:latin typeface="Cambria Math"/>
                              <a:ea typeface="+mn-ea"/>
                              <a:cs typeface="+mn-cs"/>
                            </a:rPr>
                            <m:t>𝑓</m:t>
                          </m:r>
                          <m:r>
                            <a:rPr kumimoji="0" lang="en-US" sz="3200" b="0" i="1" u="none" strike="noStrike" kern="1200" cap="none" spc="0" normalizeH="0" baseline="0" noProof="0" dirty="0">
                              <a:ln>
                                <a:noFill/>
                              </a:ln>
                              <a:solidFill>
                                <a:prstClr val="black"/>
                              </a:solidFill>
                              <a:effectLst/>
                              <a:uLnTx/>
                              <a:uFillTx/>
                              <a:latin typeface="Cambria Math"/>
                              <a:ea typeface="+mn-ea"/>
                              <a:cs typeface="+mn-cs"/>
                            </a:rPr>
                            <m:t> − </m:t>
                          </m:r>
                          <m:r>
                            <a:rPr kumimoji="0" lang="en-US" sz="3200" b="0" i="1" u="none" strike="noStrike" kern="1200" cap="none" spc="0" normalizeH="0" baseline="0" noProof="0" dirty="0" err="1">
                              <a:ln>
                                <a:noFill/>
                              </a:ln>
                              <a:solidFill>
                                <a:prstClr val="black"/>
                              </a:solidFill>
                              <a:effectLst/>
                              <a:uLnTx/>
                              <a:uFillTx/>
                              <a:latin typeface="Cambria Math"/>
                              <a:ea typeface="+mn-ea"/>
                              <a:cs typeface="+mn-cs"/>
                            </a:rPr>
                            <m:t>𝑓</m:t>
                          </m:r>
                          <m:r>
                            <a:rPr kumimoji="0" lang="en-US" sz="3200" b="0" i="1" u="none" strike="noStrike" kern="1200" cap="none" spc="0" normalizeH="0" baseline="-25000" noProof="0" dirty="0" err="1">
                              <a:ln>
                                <a:noFill/>
                              </a:ln>
                              <a:solidFill>
                                <a:prstClr val="black"/>
                              </a:solidFill>
                              <a:effectLst/>
                              <a:uLnTx/>
                              <a:uFillTx/>
                              <a:latin typeface="Cambria Math"/>
                              <a:ea typeface="+mn-ea"/>
                              <a:cs typeface="+mn-cs"/>
                            </a:rPr>
                            <m:t>𝑔</m:t>
                          </m:r>
                        </m:e>
                      </m:d>
                    </m:oMath>
                  </m:oMathPara>
                </a14:m>
                <a:endParaRPr kumimoji="0" lang="nl-NL" sz="3200" b="0" i="1" u="none" strike="noStrike" kern="1200" cap="none" spc="0" normalizeH="0" baseline="0" noProof="0" dirty="0">
                  <a:ln>
                    <a:noFill/>
                  </a:ln>
                  <a:solidFill>
                    <a:prstClr val="black"/>
                  </a:solidFill>
                  <a:effectLst/>
                  <a:uLnTx/>
                  <a:uFillTx/>
                  <a:latin typeface="Cambria Math"/>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ndara"/>
                    <a:ea typeface="+mn-ea"/>
                    <a:cs typeface="+mn-cs"/>
                  </a:rPr>
                  <a:t>Energie-enheid</a:t>
                </a:r>
                <a:r>
                  <a:rPr kumimoji="0" lang="en-US" sz="3200" b="0" i="0" u="none" strike="noStrike" kern="1200" cap="none" spc="0" normalizeH="0" baseline="0" noProof="0" dirty="0">
                    <a:ln>
                      <a:noFill/>
                    </a:ln>
                    <a:solidFill>
                      <a:prstClr val="black"/>
                    </a:solidFill>
                    <a:effectLst/>
                    <a:uLnTx/>
                    <a:uFillTx/>
                    <a:latin typeface="Candara"/>
                    <a:ea typeface="+mn-ea"/>
                    <a:cs typeface="+mn-cs"/>
                  </a:rPr>
                  <a:t> </a:t>
                </a:r>
                <a:r>
                  <a:rPr kumimoji="0" lang="en-US" sz="3200" b="0" i="0" u="none" strike="noStrike" kern="1200" cap="none" spc="0" normalizeH="0" baseline="0" noProof="0" dirty="0" err="1">
                    <a:ln>
                      <a:noFill/>
                    </a:ln>
                    <a:solidFill>
                      <a:prstClr val="black"/>
                    </a:solidFill>
                    <a:effectLst/>
                    <a:uLnTx/>
                    <a:uFillTx/>
                    <a:latin typeface="Candara"/>
                    <a:ea typeface="+mn-ea"/>
                    <a:cs typeface="+mn-cs"/>
                  </a:rPr>
                  <a:t>Elektronvolt</a:t>
                </a:r>
                <a:r>
                  <a:rPr kumimoji="0" lang="en-US" sz="3200" b="0" i="0" u="none" strike="noStrike" kern="1200" cap="none" spc="0" normalizeH="0" baseline="0" noProof="0" dirty="0">
                    <a:ln>
                      <a:noFill/>
                    </a:ln>
                    <a:solidFill>
                      <a:prstClr val="black"/>
                    </a:solidFill>
                    <a:effectLst/>
                    <a:uLnTx/>
                    <a:uFillTx/>
                    <a:latin typeface="Candara"/>
                    <a:ea typeface="+mn-ea"/>
                    <a:cs typeface="+mn-cs"/>
                  </a:rPr>
                  <a:t>: 1,00 eV = 1,60 · 10</a:t>
                </a:r>
                <a:r>
                  <a:rPr kumimoji="0" lang="en-US" sz="3200" b="0" i="0" u="none" strike="noStrike" kern="1200" cap="none" spc="0" normalizeH="0" baseline="30000" noProof="0" dirty="0">
                    <a:ln>
                      <a:noFill/>
                    </a:ln>
                    <a:solidFill>
                      <a:prstClr val="black"/>
                    </a:solidFill>
                    <a:effectLst/>
                    <a:uLnTx/>
                    <a:uFillTx/>
                    <a:latin typeface="Candara"/>
                    <a:ea typeface="+mn-ea"/>
                    <a:cs typeface="+mn-cs"/>
                  </a:rPr>
                  <a:t>-19</a:t>
                </a:r>
                <a:r>
                  <a:rPr kumimoji="0" lang="en-US" sz="3200" b="0" i="0" u="none" strike="noStrike" kern="1200" cap="none" spc="0" normalizeH="0" baseline="0" noProof="0" dirty="0">
                    <a:ln>
                      <a:noFill/>
                    </a:ln>
                    <a:solidFill>
                      <a:prstClr val="black"/>
                    </a:solidFill>
                    <a:effectLst/>
                    <a:uLnTx/>
                    <a:uFillTx/>
                    <a:latin typeface="Candara"/>
                    <a:ea typeface="+mn-ea"/>
                    <a:cs typeface="+mn-cs"/>
                  </a:rPr>
                  <a:t> J</a:t>
                </a:r>
              </a:p>
            </p:txBody>
          </p:sp>
        </mc:Choice>
        <mc:Fallback xmlns="">
          <p:sp>
            <p:nvSpPr>
              <p:cNvPr id="10" name="Rectangle 3"/>
              <p:cNvSpPr txBox="1">
                <a:spLocks noRot="1" noChangeAspect="1" noMove="1" noResize="1" noEditPoints="1" noAdjustHandles="1" noChangeArrowheads="1" noChangeShapeType="1" noTextEdit="1"/>
              </p:cNvSpPr>
              <p:nvPr/>
            </p:nvSpPr>
            <p:spPr>
              <a:xfrm>
                <a:off x="2502954" y="3019307"/>
                <a:ext cx="8229600" cy="3289201"/>
              </a:xfrm>
              <a:prstGeom prst="rect">
                <a:avLst/>
              </a:prstGeom>
              <a:blipFill rotWithShape="1">
                <a:blip r:embed="rId4"/>
                <a:stretch>
                  <a:fillRect l="-963" t="-2963"/>
                </a:stretch>
              </a:blipFill>
            </p:spPr>
            <p:txBody>
              <a:bodyPr/>
              <a:lstStyle/>
              <a:p>
                <a:r>
                  <a:rPr lang="en-GB">
                    <a:noFill/>
                  </a:rPr>
                  <a:t> </a:t>
                </a:r>
              </a:p>
            </p:txBody>
          </p:sp>
        </mc:Fallback>
      </mc:AlternateContent>
    </p:spTree>
    <p:extLst>
      <p:ext uri="{BB962C8B-B14F-4D97-AF65-F5344CB8AC3E}">
        <p14:creationId xmlns:p14="http://schemas.microsoft.com/office/powerpoint/2010/main" val="280635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351584" y="1556792"/>
            <a:ext cx="9433048" cy="4781128"/>
          </a:xfrm>
        </p:spPr>
        <p:txBody>
          <a:bodyPr>
            <a:normAutofit/>
          </a:bodyPr>
          <a:lstStyle/>
          <a:p>
            <a:pPr marL="0" indent="0">
              <a:buNone/>
            </a:pPr>
            <a:r>
              <a:rPr lang="nl-NL" sz="2000" dirty="0"/>
              <a:t>Voor deeltjes met massa: </a:t>
            </a:r>
          </a:p>
          <a:p>
            <a:pPr marL="0" indent="0">
              <a:buNone/>
            </a:pPr>
            <a:r>
              <a:rPr lang="nl-NL" sz="2000" dirty="0"/>
              <a:t>De eenheid is </a:t>
            </a:r>
            <a:r>
              <a:rPr lang="nl-NL" sz="2000" i="1" dirty="0"/>
              <a:t>Ns</a:t>
            </a:r>
          </a:p>
          <a:p>
            <a:pPr marL="0" indent="0">
              <a:buNone/>
            </a:pPr>
            <a:endParaRPr lang="nl-NL" sz="2000" dirty="0"/>
          </a:p>
          <a:p>
            <a:pPr marL="0" indent="0">
              <a:buNone/>
            </a:pPr>
            <a:r>
              <a:rPr lang="nl-NL" sz="2000" dirty="0"/>
              <a:t>Als er een externe kracht werkt op een voorwerp, verandert de impuls. </a:t>
            </a:r>
          </a:p>
          <a:p>
            <a:pPr marL="0" indent="0">
              <a:buNone/>
            </a:pPr>
            <a:endParaRPr lang="nl-NL" sz="2000" dirty="0"/>
          </a:p>
          <a:p>
            <a:pPr marL="0" indent="0">
              <a:buNone/>
            </a:pPr>
            <a:r>
              <a:rPr lang="nl-NL" sz="2000" dirty="0"/>
              <a:t>Als er geen externe kracht werkt op een systeem, blijft de totale impuls behouden.</a:t>
            </a:r>
            <a:br>
              <a:rPr lang="nl-NL" sz="2000" dirty="0"/>
            </a:br>
            <a:endParaRPr lang="nl-NL" sz="2000" dirty="0"/>
          </a:p>
        </p:txBody>
      </p:sp>
      <p:sp>
        <p:nvSpPr>
          <p:cNvPr id="2" name="Titel 1"/>
          <p:cNvSpPr>
            <a:spLocks noGrp="1"/>
          </p:cNvSpPr>
          <p:nvPr>
            <p:ph type="title"/>
          </p:nvPr>
        </p:nvSpPr>
        <p:spPr/>
        <p:txBody>
          <a:bodyPr/>
          <a:lstStyle/>
          <a:p>
            <a:r>
              <a:rPr lang="nl-NL" dirty="0"/>
              <a:t>Impuls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722418"/>
            <a:ext cx="14859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Afbeeldingsresultaat voor impulserh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904" y="4404362"/>
            <a:ext cx="3672408" cy="1812764"/>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687" y="4293096"/>
            <a:ext cx="468538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a:extLst>
              <a:ext uri="{FF2B5EF4-FFF2-40B4-BE49-F238E27FC236}">
                <a16:creationId xmlns:a16="http://schemas.microsoft.com/office/drawing/2014/main" id="{CA33D244-621B-424B-B78B-B385D4A45CF2}"/>
              </a:ext>
            </a:extLst>
          </p:cNvPr>
          <p:cNvSpPr/>
          <p:nvPr/>
        </p:nvSpPr>
        <p:spPr>
          <a:xfrm>
            <a:off x="11136560" y="116632"/>
            <a:ext cx="899592" cy="69039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ndara"/>
                <a:ea typeface="+mn-ea"/>
                <a:cs typeface="+mn-cs"/>
              </a:rPr>
              <a:t>Pulsar </a:t>
            </a:r>
            <a:br>
              <a:rPr kumimoji="0" lang="nl-NL" sz="1400" b="0" i="0" u="none" strike="noStrike" kern="1200" cap="none" spc="0" normalizeH="0" baseline="0" noProof="0" dirty="0">
                <a:ln>
                  <a:noFill/>
                </a:ln>
                <a:solidFill>
                  <a:prstClr val="white"/>
                </a:solidFill>
                <a:effectLst/>
                <a:uLnTx/>
                <a:uFillTx/>
                <a:latin typeface="Candara"/>
                <a:ea typeface="+mn-ea"/>
                <a:cs typeface="+mn-cs"/>
              </a:rPr>
            </a:br>
            <a:r>
              <a:rPr kumimoji="0" lang="nl-NL" sz="1400" b="0" i="0" u="none" strike="noStrike" kern="1200" cap="none" spc="0" normalizeH="0" baseline="0" noProof="0" dirty="0">
                <a:ln>
                  <a:noFill/>
                </a:ln>
                <a:solidFill>
                  <a:prstClr val="white"/>
                </a:solidFill>
                <a:effectLst/>
                <a:uLnTx/>
                <a:uFillTx/>
                <a:latin typeface="Candara"/>
                <a:ea typeface="+mn-ea"/>
                <a:cs typeface="+mn-cs"/>
              </a:rPr>
              <a:t>14, 15, 16, 19, 21 </a:t>
            </a:r>
          </a:p>
        </p:txBody>
      </p:sp>
    </p:spTree>
    <p:extLst>
      <p:ext uri="{BB962C8B-B14F-4D97-AF65-F5344CB8AC3E}">
        <p14:creationId xmlns:p14="http://schemas.microsoft.com/office/powerpoint/2010/main" val="111598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5953498" y="1979315"/>
          <a:ext cx="790575" cy="808038"/>
        </p:xfrm>
        <a:graphic>
          <a:graphicData uri="http://schemas.openxmlformats.org/presentationml/2006/ole">
            <mc:AlternateContent xmlns:mc="http://schemas.openxmlformats.org/markup-compatibility/2006">
              <mc:Choice xmlns:v="urn:schemas-microsoft-com:vml" Requires="v">
                <p:oleObj name="Equation" r:id="rId3" imgW="419040" imgH="393480" progId="">
                  <p:embed/>
                </p:oleObj>
              </mc:Choice>
              <mc:Fallback>
                <p:oleObj name="Equation" r:id="rId3" imgW="419040" imgH="393480" progId="">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498" y="1979315"/>
                        <a:ext cx="790575" cy="808038"/>
                      </a:xfrm>
                      <a:prstGeom prst="rect">
                        <a:avLst/>
                      </a:prstGeom>
                      <a:solidFill>
                        <a:srgbClr val="FFFF00"/>
                      </a:solidFill>
                      <a:ln w="25400">
                        <a:solidFill>
                          <a:srgbClr val="003399"/>
                        </a:solidFill>
                        <a:miter lim="800000"/>
                        <a:headEnd/>
                        <a:tailEnd/>
                      </a:ln>
                    </p:spPr>
                  </p:pic>
                </p:oleObj>
              </mc:Fallback>
            </mc:AlternateContent>
          </a:graphicData>
        </a:graphic>
      </p:graphicFrame>
      <p:graphicFrame>
        <p:nvGraphicFramePr>
          <p:cNvPr id="5" name="Object 3"/>
          <p:cNvGraphicFramePr>
            <a:graphicFrameLocks noChangeAspect="1"/>
          </p:cNvGraphicFramePr>
          <p:nvPr/>
        </p:nvGraphicFramePr>
        <p:xfrm>
          <a:off x="6025506" y="4939473"/>
          <a:ext cx="790575" cy="863600"/>
        </p:xfrm>
        <a:graphic>
          <a:graphicData uri="http://schemas.openxmlformats.org/presentationml/2006/ole">
            <mc:AlternateContent xmlns:mc="http://schemas.openxmlformats.org/markup-compatibility/2006">
              <mc:Choice xmlns:v="urn:schemas-microsoft-com:vml" Requires="v">
                <p:oleObj name="Equation" r:id="rId5" imgW="419040" imgH="419040" progId="">
                  <p:embed/>
                </p:oleObj>
              </mc:Choice>
              <mc:Fallback>
                <p:oleObj name="Equation" r:id="rId5" imgW="419040" imgH="419040" progId="">
                  <p:embed/>
                  <p:pic>
                    <p:nvPicPr>
                      <p:cNvPr id="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506" y="4939473"/>
                        <a:ext cx="790575" cy="863600"/>
                      </a:xfrm>
                      <a:prstGeom prst="rect">
                        <a:avLst/>
                      </a:prstGeom>
                      <a:solidFill>
                        <a:srgbClr val="FFFF00"/>
                      </a:solidFill>
                      <a:ln w="25400">
                        <a:solidFill>
                          <a:srgbClr val="003399"/>
                        </a:solidFill>
                        <a:miter lim="800000"/>
                        <a:headEnd/>
                        <a:tailEnd/>
                      </a:ln>
                    </p:spPr>
                  </p:pic>
                </p:oleObj>
              </mc:Fallback>
            </mc:AlternateContent>
          </a:graphicData>
        </a:graphic>
      </p:graphicFrame>
      <p:grpSp>
        <p:nvGrpSpPr>
          <p:cNvPr id="6" name="Group 18"/>
          <p:cNvGrpSpPr>
            <a:grpSpLocks/>
          </p:cNvGrpSpPr>
          <p:nvPr/>
        </p:nvGrpSpPr>
        <p:grpSpPr bwMode="auto">
          <a:xfrm>
            <a:off x="2425105" y="3114675"/>
            <a:ext cx="8208912" cy="3105150"/>
            <a:chOff x="384" y="1968"/>
            <a:chExt cx="5538" cy="1956"/>
          </a:xfrm>
        </p:grpSpPr>
        <p:sp>
          <p:nvSpPr>
            <p:cNvPr id="7" name="Text Box 4"/>
            <p:cNvSpPr txBox="1">
              <a:spLocks noChangeArrowheads="1"/>
            </p:cNvSpPr>
            <p:nvPr/>
          </p:nvSpPr>
          <p:spPr bwMode="auto">
            <a:xfrm>
              <a:off x="384" y="2352"/>
              <a:ext cx="3984" cy="75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ndara"/>
                  <a:ea typeface="+mn-ea"/>
                  <a:cs typeface="+mn-cs"/>
                </a:rPr>
                <a:t>De </a:t>
              </a:r>
              <a:r>
                <a:rPr kumimoji="0" lang="nl-NL" sz="2400" b="1" i="0" u="none" strike="noStrike" kern="1200" cap="none" spc="0" normalizeH="0" baseline="0" noProof="0" dirty="0" err="1">
                  <a:ln>
                    <a:noFill/>
                  </a:ln>
                  <a:solidFill>
                    <a:prstClr val="black"/>
                  </a:solidFill>
                  <a:effectLst/>
                  <a:uLnTx/>
                  <a:uFillTx/>
                  <a:latin typeface="Candara"/>
                  <a:ea typeface="+mn-ea"/>
                  <a:cs typeface="+mn-cs"/>
                </a:rPr>
                <a:t>Broglie</a:t>
              </a:r>
              <a:r>
                <a:rPr kumimoji="0" lang="nl-NL" sz="2400" b="1" i="0" u="none" strike="noStrike" kern="1200" cap="none" spc="0" normalizeH="0" baseline="0" noProof="0" dirty="0">
                  <a:ln>
                    <a:noFill/>
                  </a:ln>
                  <a:solidFill>
                    <a:prstClr val="black"/>
                  </a:solidFill>
                  <a:effectLst/>
                  <a:uLnTx/>
                  <a:uFillTx/>
                  <a:latin typeface="Candara"/>
                  <a:ea typeface="+mn-ea"/>
                  <a:cs typeface="+mn-cs"/>
                </a:rPr>
                <a:t> </a:t>
              </a:r>
              <a:r>
                <a:rPr kumimoji="0" lang="nl-NL" sz="2400" b="0" i="0" u="none" strike="noStrike" kern="1200" cap="none" spc="0" normalizeH="0" baseline="0" noProof="0" dirty="0">
                  <a:ln>
                    <a:noFill/>
                  </a:ln>
                  <a:solidFill>
                    <a:prstClr val="black"/>
                  </a:solidFill>
                  <a:effectLst/>
                  <a:uLnTx/>
                  <a:uFillTx/>
                  <a:latin typeface="Candara"/>
                  <a:ea typeface="+mn-ea"/>
                  <a:cs typeface="+mn-cs"/>
                </a:rPr>
                <a:t>(1923)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F0000"/>
                  </a:solidFill>
                  <a:effectLst/>
                  <a:uLnTx/>
                  <a:uFillTx/>
                  <a:latin typeface="Candara"/>
                  <a:ea typeface="+mn-ea"/>
                  <a:cs typeface="+mn-cs"/>
                </a:rPr>
                <a:t>Materie  (impuls </a:t>
              </a:r>
              <a:r>
                <a:rPr kumimoji="0" lang="nl-NL" sz="2400" b="0" i="1" u="none" strike="noStrike" kern="1200" cap="none" spc="0" normalizeH="0" baseline="0" noProof="0" dirty="0">
                  <a:ln>
                    <a:noFill/>
                  </a:ln>
                  <a:solidFill>
                    <a:srgbClr val="FF0000"/>
                  </a:solidFill>
                  <a:effectLst/>
                  <a:uLnTx/>
                  <a:uFillTx/>
                  <a:latin typeface="Candara"/>
                  <a:ea typeface="+mn-ea"/>
                  <a:cs typeface="+mn-cs"/>
                </a:rPr>
                <a:t>p</a:t>
              </a:r>
              <a:r>
                <a:rPr kumimoji="0" lang="nl-NL" sz="2400" b="0" i="0" u="none" strike="noStrike" kern="1200" cap="none" spc="0" normalizeH="0" baseline="0" noProof="0" dirty="0">
                  <a:ln>
                    <a:noFill/>
                  </a:ln>
                  <a:solidFill>
                    <a:srgbClr val="FF0000"/>
                  </a:solidFill>
                  <a:effectLst/>
                  <a:uLnTx/>
                  <a:uFillTx/>
                  <a:latin typeface="Candara"/>
                  <a:ea typeface="+mn-ea"/>
                  <a:cs typeface="+mn-cs"/>
                  <a:sym typeface="Symbol" pitchFamily="18" charset="2"/>
                </a:rPr>
                <a:t>) </a:t>
              </a:r>
              <a:r>
                <a:rPr kumimoji="0" lang="nl-NL" sz="2400" b="0" i="0" u="none" strike="noStrike" kern="1200" cap="none" spc="0" normalizeH="0" baseline="0" noProof="0" dirty="0">
                  <a:ln>
                    <a:noFill/>
                  </a:ln>
                  <a:solidFill>
                    <a:srgbClr val="FF0000"/>
                  </a:solidFill>
                  <a:effectLst/>
                  <a:uLnTx/>
                  <a:uFillTx/>
                  <a:latin typeface="Candara"/>
                  <a:ea typeface="+mn-ea"/>
                  <a:cs typeface="+mn-cs"/>
                </a:rPr>
                <a:t>heeft ook golfkarakter met golflengte </a:t>
              </a:r>
              <a:r>
                <a:rPr kumimoji="0" lang="nl-NL" sz="2400" b="0" i="0" u="none" strike="noStrike" kern="1200" cap="none" spc="0" normalizeH="0" baseline="0" noProof="0" dirty="0">
                  <a:ln>
                    <a:noFill/>
                  </a:ln>
                  <a:solidFill>
                    <a:srgbClr val="FF0000"/>
                  </a:solidFill>
                  <a:effectLst/>
                  <a:uLnTx/>
                  <a:uFillTx/>
                  <a:latin typeface="Candara"/>
                  <a:ea typeface="+mn-ea"/>
                  <a:cs typeface="+mn-cs"/>
                  <a:sym typeface="Symbol" pitchFamily="18" charset="2"/>
                </a:rPr>
                <a:t></a:t>
              </a:r>
            </a:p>
          </p:txBody>
        </p:sp>
        <p:pic>
          <p:nvPicPr>
            <p:cNvPr id="8" name="Picture 8" descr="H:\public_html\teaching\Broglie_4.jpg"/>
            <p:cNvPicPr>
              <a:picLocks noChangeAspect="1" noChangeArrowheads="1"/>
            </p:cNvPicPr>
            <p:nvPr/>
          </p:nvPicPr>
          <p:blipFill>
            <a:blip r:embed="rId7" cstate="print"/>
            <a:srcRect/>
            <a:stretch>
              <a:fillRect/>
            </a:stretch>
          </p:blipFill>
          <p:spPr bwMode="auto">
            <a:xfrm>
              <a:off x="4512" y="1968"/>
              <a:ext cx="1410" cy="1956"/>
            </a:xfrm>
            <a:prstGeom prst="rect">
              <a:avLst/>
            </a:prstGeom>
            <a:noFill/>
            <a:ln w="9525">
              <a:noFill/>
              <a:miter lim="800000"/>
              <a:headEnd/>
              <a:tailEnd/>
            </a:ln>
          </p:spPr>
        </p:pic>
      </p:grpSp>
      <p:grpSp>
        <p:nvGrpSpPr>
          <p:cNvPr id="11" name="Group 16"/>
          <p:cNvGrpSpPr>
            <a:grpSpLocks/>
          </p:cNvGrpSpPr>
          <p:nvPr/>
        </p:nvGrpSpPr>
        <p:grpSpPr bwMode="auto">
          <a:xfrm>
            <a:off x="2342310" y="508284"/>
            <a:ext cx="7666037" cy="2832100"/>
            <a:chOff x="432" y="336"/>
            <a:chExt cx="5232" cy="1784"/>
          </a:xfrm>
        </p:grpSpPr>
        <p:sp>
          <p:nvSpPr>
            <p:cNvPr id="12" name="Text Box 2"/>
            <p:cNvSpPr txBox="1">
              <a:spLocks noChangeArrowheads="1"/>
            </p:cNvSpPr>
            <p:nvPr/>
          </p:nvSpPr>
          <p:spPr bwMode="auto">
            <a:xfrm>
              <a:off x="1872" y="480"/>
              <a:ext cx="3792" cy="75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ndara"/>
                  <a:ea typeface="+mn-ea"/>
                  <a:cs typeface="+mn-cs"/>
                </a:rPr>
                <a:t>Einstein </a:t>
              </a:r>
              <a:r>
                <a:rPr kumimoji="0" lang="nl-NL" sz="2400" b="0" i="0" u="none" strike="noStrike" kern="1200" cap="none" spc="0" normalizeH="0" baseline="0" noProof="0" dirty="0">
                  <a:ln>
                    <a:noFill/>
                  </a:ln>
                  <a:solidFill>
                    <a:prstClr val="black"/>
                  </a:solidFill>
                  <a:effectLst/>
                  <a:uLnTx/>
                  <a:uFillTx/>
                  <a:latin typeface="Candara"/>
                  <a:ea typeface="+mn-ea"/>
                  <a:cs typeface="+mn-cs"/>
                </a:rPr>
                <a:t>(1917)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F0000"/>
                  </a:solidFill>
                  <a:effectLst/>
                  <a:uLnTx/>
                  <a:uFillTx/>
                  <a:latin typeface="Candara"/>
                  <a:ea typeface="+mn-ea"/>
                  <a:cs typeface="+mn-cs"/>
                </a:rPr>
                <a:t>Licht (golflengte </a:t>
              </a:r>
              <a:r>
                <a:rPr kumimoji="0" lang="nl-NL" sz="2400" b="0" i="0" u="none" strike="noStrike" kern="1200" cap="none" spc="0" normalizeH="0" baseline="0" noProof="0" dirty="0">
                  <a:ln>
                    <a:noFill/>
                  </a:ln>
                  <a:solidFill>
                    <a:srgbClr val="FF0000"/>
                  </a:solidFill>
                  <a:effectLst/>
                  <a:uLnTx/>
                  <a:uFillTx/>
                  <a:latin typeface="Candara"/>
                  <a:ea typeface="+mn-ea"/>
                  <a:cs typeface="+mn-cs"/>
                  <a:sym typeface="Symbol" pitchFamily="18" charset="2"/>
                </a:rPr>
                <a:t>) </a:t>
              </a:r>
              <a:r>
                <a:rPr kumimoji="0" lang="nl-NL" sz="2400" b="0" i="0" u="none" strike="noStrike" kern="1200" cap="none" spc="0" normalizeH="0" baseline="0" noProof="0" dirty="0">
                  <a:ln>
                    <a:noFill/>
                  </a:ln>
                  <a:solidFill>
                    <a:srgbClr val="FF0000"/>
                  </a:solidFill>
                  <a:effectLst/>
                  <a:uLnTx/>
                  <a:uFillTx/>
                  <a:latin typeface="Candara"/>
                  <a:ea typeface="+mn-ea"/>
                  <a:cs typeface="+mn-cs"/>
                </a:rPr>
                <a:t>bestaat uit </a:t>
              </a:r>
              <a:r>
                <a:rPr kumimoji="0" lang="nl-NL" sz="2400" b="0" i="0" u="none" strike="noStrike" kern="1200" cap="none" spc="0" normalizeH="0" baseline="0" noProof="0" dirty="0" err="1">
                  <a:ln>
                    <a:noFill/>
                  </a:ln>
                  <a:solidFill>
                    <a:srgbClr val="FF0000"/>
                  </a:solidFill>
                  <a:effectLst/>
                  <a:uLnTx/>
                  <a:uFillTx/>
                  <a:latin typeface="Candara"/>
                  <a:ea typeface="+mn-ea"/>
                  <a:cs typeface="+mn-cs"/>
                </a:rPr>
                <a:t>lichtquanta</a:t>
              </a:r>
              <a:r>
                <a:rPr kumimoji="0" lang="nl-NL" sz="2400" b="0" i="0" u="none" strike="noStrike" kern="1200" cap="none" spc="0" normalizeH="0" baseline="0" noProof="0" dirty="0">
                  <a:ln>
                    <a:noFill/>
                  </a:ln>
                  <a:solidFill>
                    <a:srgbClr val="FF0000"/>
                  </a:solidFill>
                  <a:effectLst/>
                  <a:uLnTx/>
                  <a:uFillTx/>
                  <a:latin typeface="Candara"/>
                  <a:ea typeface="+mn-ea"/>
                  <a:cs typeface="+mn-cs"/>
                </a:rPr>
                <a:t> met een impuls </a:t>
              </a:r>
              <a:r>
                <a:rPr kumimoji="0" lang="nl-NL" sz="2400" b="0" i="1" u="none" strike="noStrike" kern="1200" cap="none" spc="0" normalizeH="0" baseline="0" noProof="0" dirty="0">
                  <a:ln>
                    <a:noFill/>
                  </a:ln>
                  <a:solidFill>
                    <a:srgbClr val="FF0000"/>
                  </a:solidFill>
                  <a:effectLst/>
                  <a:uLnTx/>
                  <a:uFillTx/>
                  <a:latin typeface="Candara"/>
                  <a:ea typeface="+mn-ea"/>
                  <a:cs typeface="+mn-cs"/>
                </a:rPr>
                <a:t>p</a:t>
              </a:r>
              <a:r>
                <a:rPr kumimoji="0" lang="nl-NL" sz="2400" b="0" i="0" u="none" strike="noStrike" kern="1200" cap="none" spc="0" normalizeH="0" baseline="0" noProof="0" dirty="0">
                  <a:ln>
                    <a:noFill/>
                  </a:ln>
                  <a:solidFill>
                    <a:srgbClr val="FF0000"/>
                  </a:solidFill>
                  <a:effectLst/>
                  <a:uLnTx/>
                  <a:uFillTx/>
                  <a:latin typeface="Candara"/>
                  <a:ea typeface="+mn-ea"/>
                  <a:cs typeface="+mn-cs"/>
                </a:rPr>
                <a:t>.</a:t>
              </a:r>
              <a:endParaRPr kumimoji="0" lang="nl-NL" sz="2400" b="1" i="0" u="none" strike="noStrike" kern="1200" cap="none" spc="0" normalizeH="0" baseline="0" noProof="0" dirty="0">
                <a:ln>
                  <a:noFill/>
                </a:ln>
                <a:solidFill>
                  <a:srgbClr val="FF0000"/>
                </a:solidFill>
                <a:effectLst/>
                <a:uLnTx/>
                <a:uFillTx/>
                <a:latin typeface="Candara"/>
                <a:ea typeface="+mn-ea"/>
                <a:cs typeface="+mn-cs"/>
              </a:endParaRPr>
            </a:p>
          </p:txBody>
        </p:sp>
        <p:pic>
          <p:nvPicPr>
            <p:cNvPr id="13" name="Picture 9" descr="H:\public_html\teaching\einstein.jpg"/>
            <p:cNvPicPr>
              <a:picLocks noChangeAspect="1" noChangeArrowheads="1"/>
            </p:cNvPicPr>
            <p:nvPr/>
          </p:nvPicPr>
          <p:blipFill>
            <a:blip r:embed="rId8" cstate="print"/>
            <a:srcRect/>
            <a:stretch>
              <a:fillRect/>
            </a:stretch>
          </p:blipFill>
          <p:spPr bwMode="auto">
            <a:xfrm>
              <a:off x="432" y="336"/>
              <a:ext cx="1312" cy="1784"/>
            </a:xfrm>
            <a:prstGeom prst="rect">
              <a:avLst/>
            </a:prstGeom>
            <a:noFill/>
            <a:ln w="9525">
              <a:noFill/>
              <a:miter lim="800000"/>
              <a:headEnd/>
              <a:tailEnd/>
            </a:ln>
          </p:spPr>
        </p:pic>
      </p:grpSp>
      <p:grpSp>
        <p:nvGrpSpPr>
          <p:cNvPr id="9" name="Groep 8"/>
          <p:cNvGrpSpPr/>
          <p:nvPr/>
        </p:nvGrpSpPr>
        <p:grpSpPr>
          <a:xfrm>
            <a:off x="6889602" y="2099221"/>
            <a:ext cx="3745407" cy="3696518"/>
            <a:chOff x="5220072" y="2108746"/>
            <a:chExt cx="3745407" cy="3696518"/>
          </a:xfrm>
        </p:grpSpPr>
        <p:sp>
          <p:nvSpPr>
            <p:cNvPr id="2" name="Gekromde PIJL-LINKS 1"/>
            <p:cNvSpPr/>
            <p:nvPr/>
          </p:nvSpPr>
          <p:spPr>
            <a:xfrm>
              <a:off x="5220072" y="2108746"/>
              <a:ext cx="2280091" cy="3696518"/>
            </a:xfrm>
            <a:prstGeom prst="curved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ndara"/>
                <a:ea typeface="+mn-ea"/>
                <a:cs typeface="+mn-cs"/>
              </a:endParaRPr>
            </a:p>
          </p:txBody>
        </p:sp>
        <p:sp>
          <p:nvSpPr>
            <p:cNvPr id="3" name="Tekstvak 2"/>
            <p:cNvSpPr txBox="1"/>
            <p:nvPr/>
          </p:nvSpPr>
          <p:spPr>
            <a:xfrm>
              <a:off x="7057775" y="2108746"/>
              <a:ext cx="1907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C000"/>
                  </a:solidFill>
                  <a:effectLst/>
                  <a:uLnTx/>
                  <a:uFillTx/>
                  <a:latin typeface="Candara"/>
                  <a:ea typeface="+mn-ea"/>
                  <a:cs typeface="+mn-cs"/>
                </a:rPr>
                <a:t>Waarom heeft dit vijf jaar geduurd? </a:t>
              </a:r>
            </a:p>
          </p:txBody>
        </p:sp>
      </p:grpSp>
      <p:sp>
        <p:nvSpPr>
          <p:cNvPr id="14" name="Rechthoek 13">
            <a:extLst>
              <a:ext uri="{FF2B5EF4-FFF2-40B4-BE49-F238E27FC236}">
                <a16:creationId xmlns:a16="http://schemas.microsoft.com/office/drawing/2014/main" id="{DCCEA75E-B18F-4620-9507-3B0BF9AFD9B2}"/>
              </a:ext>
            </a:extLst>
          </p:cNvPr>
          <p:cNvSpPr/>
          <p:nvPr/>
        </p:nvSpPr>
        <p:spPr>
          <a:xfrm>
            <a:off x="2515105" y="3388941"/>
            <a:ext cx="165782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000000"/>
                </a:solidFill>
                <a:effectLst/>
                <a:uLnTx/>
                <a:uFillTx/>
                <a:latin typeface="Calibri"/>
                <a:ea typeface="+mn-ea"/>
                <a:cs typeface="+mn-cs"/>
              </a:rPr>
              <a:t>© Brown </a:t>
            </a:r>
            <a:r>
              <a:rPr kumimoji="0" lang="nl-NL" sz="900" b="0" i="0" u="none" strike="noStrike" kern="1200" cap="none" spc="0" normalizeH="0" baseline="0" noProof="0" dirty="0" err="1">
                <a:ln>
                  <a:noFill/>
                </a:ln>
                <a:solidFill>
                  <a:srgbClr val="000000"/>
                </a:solidFill>
                <a:effectLst/>
                <a:uLnTx/>
                <a:uFillTx/>
                <a:latin typeface="Calibri"/>
                <a:ea typeface="+mn-ea"/>
                <a:cs typeface="+mn-cs"/>
              </a:rPr>
              <a:t>Brothers</a:t>
            </a:r>
            <a:r>
              <a:rPr kumimoji="0" lang="nl-NL" sz="900" b="0" i="0" u="none" strike="noStrike" kern="1200" cap="none" spc="0" normalizeH="0" baseline="0" noProof="0" dirty="0">
                <a:ln>
                  <a:noFill/>
                </a:ln>
                <a:solidFill>
                  <a:srgbClr val="000000"/>
                </a:solidFill>
                <a:effectLst/>
                <a:uLnTx/>
                <a:uFillTx/>
                <a:latin typeface="Calibri"/>
                <a:ea typeface="+mn-ea"/>
                <a:cs typeface="+mn-cs"/>
              </a:rPr>
              <a:t>, Sterling, PA.</a:t>
            </a:r>
            <a:endParaRPr kumimoji="0" lang="nl-NL"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9F1D19FC-FADD-45FB-8FF9-92416D946B9F}"/>
              </a:ext>
            </a:extLst>
          </p:cNvPr>
          <p:cNvSpPr/>
          <p:nvPr/>
        </p:nvSpPr>
        <p:spPr>
          <a:xfrm>
            <a:off x="8401769" y="6217468"/>
            <a:ext cx="144462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mn-ea"/>
                <a:cs typeface="+mn-cs"/>
              </a:rPr>
              <a:t>© onbekend, via </a:t>
            </a:r>
            <a:r>
              <a:rPr kumimoji="0" lang="nl-NL" sz="900" b="0" i="0" u="none" strike="noStrike" kern="1200" cap="none" spc="0" normalizeH="0" baseline="0" noProof="0" dirty="0" err="1">
                <a:ln>
                  <a:noFill/>
                </a:ln>
                <a:solidFill>
                  <a:prstClr val="black"/>
                </a:solidFill>
                <a:effectLst/>
                <a:uLnTx/>
                <a:uFillTx/>
                <a:latin typeface="Calibri"/>
                <a:ea typeface="+mn-ea"/>
                <a:cs typeface="+mn-cs"/>
              </a:rPr>
              <a:t>wikipedia</a:t>
            </a:r>
            <a:endParaRPr kumimoji="0" lang="nl-NL"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CFF132A2-439E-4B08-8B48-8D2C208B096B}"/>
              </a:ext>
            </a:extLst>
          </p:cNvPr>
          <p:cNvSpPr/>
          <p:nvPr/>
        </p:nvSpPr>
        <p:spPr>
          <a:xfrm>
            <a:off x="11136560" y="134963"/>
            <a:ext cx="895126" cy="69039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Candara"/>
                <a:ea typeface="+mn-ea"/>
                <a:cs typeface="+mn-cs"/>
              </a:rPr>
              <a:t>Pulsar </a:t>
            </a:r>
            <a:br>
              <a:rPr kumimoji="0" lang="nl-NL" sz="1400" b="0" i="0" u="none" strike="noStrike" kern="1200" cap="none" spc="0" normalizeH="0" baseline="0" noProof="0" dirty="0">
                <a:ln>
                  <a:noFill/>
                </a:ln>
                <a:solidFill>
                  <a:prstClr val="white"/>
                </a:solidFill>
                <a:effectLst/>
                <a:uLnTx/>
                <a:uFillTx/>
                <a:latin typeface="Candara"/>
                <a:ea typeface="+mn-ea"/>
                <a:cs typeface="+mn-cs"/>
              </a:rPr>
            </a:br>
            <a:r>
              <a:rPr kumimoji="0" lang="nl-NL" sz="1400" b="0" i="0" u="none" strike="noStrike" kern="1200" cap="none" spc="0" normalizeH="0" baseline="0" noProof="0" dirty="0">
                <a:ln>
                  <a:noFill/>
                </a:ln>
                <a:solidFill>
                  <a:prstClr val="white"/>
                </a:solidFill>
                <a:effectLst/>
                <a:uLnTx/>
                <a:uFillTx/>
                <a:latin typeface="Candara"/>
                <a:ea typeface="+mn-ea"/>
                <a:cs typeface="+mn-cs"/>
              </a:rPr>
              <a:t>14, 15, 16, 19, 21 </a:t>
            </a:r>
          </a:p>
        </p:txBody>
      </p:sp>
    </p:spTree>
    <p:extLst>
      <p:ext uri="{BB962C8B-B14F-4D97-AF65-F5344CB8AC3E}">
        <p14:creationId xmlns:p14="http://schemas.microsoft.com/office/powerpoint/2010/main" val="3942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991544" y="1567659"/>
            <a:ext cx="10009956" cy="4781128"/>
          </a:xfrm>
        </p:spPr>
        <p:txBody>
          <a:bodyPr>
            <a:normAutofit/>
          </a:bodyPr>
          <a:lstStyle/>
          <a:p>
            <a:pPr>
              <a:buNone/>
            </a:pPr>
            <a:r>
              <a:rPr lang="nl-NL" dirty="0"/>
              <a:t>Opgave: Klassieke beeldbuis</a:t>
            </a:r>
          </a:p>
          <a:p>
            <a:pPr marL="0" indent="0">
              <a:buNone/>
            </a:pPr>
            <a:r>
              <a:rPr lang="nl-NL" sz="2600" dirty="0"/>
              <a:t>Een elektron in een ouderwetse televisie wordt versneld door een spanning van 2,5 kV. De elektrische energie </a:t>
            </a:r>
            <a:r>
              <a:rPr lang="nl-NL" sz="2600" i="1" dirty="0" err="1"/>
              <a:t>e∙ΔU</a:t>
            </a:r>
            <a:r>
              <a:rPr lang="nl-NL" sz="2600" dirty="0"/>
              <a:t> wordt omgezet in kinetische energie. (De </a:t>
            </a:r>
            <a:r>
              <a:rPr lang="nl-NL" sz="2600" i="1" dirty="0"/>
              <a:t>e</a:t>
            </a:r>
            <a:r>
              <a:rPr lang="nl-NL" sz="2600" dirty="0"/>
              <a:t> is de lading van het elektron.)</a:t>
            </a:r>
          </a:p>
          <a:p>
            <a:pPr>
              <a:buNone/>
            </a:pPr>
            <a:r>
              <a:rPr lang="nl-NL" sz="2600" dirty="0"/>
              <a:t>a. Bereken de kinetische energie van het elektron, uitgedrukt in joule.</a:t>
            </a:r>
          </a:p>
          <a:p>
            <a:pPr>
              <a:buNone/>
            </a:pPr>
            <a:r>
              <a:rPr lang="nl-NL" sz="2600" dirty="0"/>
              <a:t>b. Bereken de snelheid waarmee het elektron het beeldscherm treft.</a:t>
            </a:r>
            <a:r>
              <a:rPr lang="nl-NL" sz="2600" b="1" dirty="0"/>
              <a:t> </a:t>
            </a:r>
            <a:endParaRPr lang="nl-NL" sz="2600" dirty="0"/>
          </a:p>
          <a:p>
            <a:pPr>
              <a:buNone/>
            </a:pPr>
            <a:endParaRPr lang="nl-NL" dirty="0"/>
          </a:p>
        </p:txBody>
      </p:sp>
      <p:sp>
        <p:nvSpPr>
          <p:cNvPr id="2" name="Titel 1"/>
          <p:cNvSpPr>
            <a:spLocks noGrp="1"/>
          </p:cNvSpPr>
          <p:nvPr>
            <p:ph type="title"/>
          </p:nvPr>
        </p:nvSpPr>
        <p:spPr/>
        <p:txBody>
          <a:bodyPr>
            <a:normAutofit/>
          </a:bodyPr>
          <a:lstStyle/>
          <a:p>
            <a:r>
              <a:rPr lang="nl-NL" b="1" u="sng" dirty="0"/>
              <a:t>Deeltjes</a:t>
            </a:r>
            <a:r>
              <a:rPr lang="nl-NL" dirty="0"/>
              <a:t>, golfjes, </a:t>
            </a:r>
            <a:r>
              <a:rPr lang="nl-NL" b="1" u="sng" dirty="0"/>
              <a:t>elektronen</a:t>
            </a:r>
            <a:r>
              <a:rPr lang="nl-NL" dirty="0"/>
              <a:t>, fotonen</a:t>
            </a:r>
          </a:p>
        </p:txBody>
      </p:sp>
      <p:pic>
        <p:nvPicPr>
          <p:cNvPr id="12291" name="Picture 3">
            <a:hlinkClick r:id="rId2"/>
          </p:cNvPr>
          <p:cNvPicPr>
            <a:picLocks noChangeAspect="1" noChangeArrowheads="1"/>
          </p:cNvPicPr>
          <p:nvPr/>
        </p:nvPicPr>
        <p:blipFill>
          <a:blip r:embed="rId3" cstate="print"/>
          <a:srcRect/>
          <a:stretch>
            <a:fillRect/>
          </a:stretch>
        </p:blipFill>
        <p:spPr bwMode="auto">
          <a:xfrm>
            <a:off x="8534400" y="4358115"/>
            <a:ext cx="2130960" cy="1979185"/>
          </a:xfrm>
          <a:prstGeom prst="rect">
            <a:avLst/>
          </a:prstGeom>
          <a:noFill/>
        </p:spPr>
      </p:pic>
    </p:spTree>
    <p:extLst>
      <p:ext uri="{BB962C8B-B14F-4D97-AF65-F5344CB8AC3E}">
        <p14:creationId xmlns:p14="http://schemas.microsoft.com/office/powerpoint/2010/main" val="242740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91544" y="1567659"/>
            <a:ext cx="10035356" cy="4781128"/>
          </a:xfrm>
        </p:spPr>
        <p:txBody>
          <a:bodyPr>
            <a:normAutofit/>
          </a:bodyPr>
          <a:lstStyle/>
          <a:p>
            <a:pPr>
              <a:buNone/>
            </a:pPr>
            <a:r>
              <a:rPr lang="nl-NL" dirty="0"/>
              <a:t>Klassieke beeldbuis</a:t>
            </a:r>
          </a:p>
          <a:p>
            <a:pPr>
              <a:buNone/>
            </a:pPr>
            <a:r>
              <a:rPr lang="nl-NL" sz="2800" dirty="0"/>
              <a:t>a. </a:t>
            </a:r>
            <a:r>
              <a:rPr lang="nl-NL" sz="2800" dirty="0" err="1"/>
              <a:t>E</a:t>
            </a:r>
            <a:r>
              <a:rPr lang="nl-NL" sz="2800" baseline="-25000" dirty="0" err="1"/>
              <a:t>el</a:t>
            </a:r>
            <a:r>
              <a:rPr lang="nl-NL" sz="2800" baseline="-25000" dirty="0"/>
              <a:t> </a:t>
            </a:r>
            <a:r>
              <a:rPr lang="nl-NL" sz="2800" dirty="0"/>
              <a:t>= </a:t>
            </a:r>
            <a:r>
              <a:rPr lang="nl-NL" sz="2800" i="1" dirty="0"/>
              <a:t>e</a:t>
            </a:r>
            <a:r>
              <a:rPr lang="nl-NL" sz="2800" dirty="0"/>
              <a:t> · </a:t>
            </a:r>
            <a:r>
              <a:rPr lang="nl-NL" sz="2800" i="1" dirty="0"/>
              <a:t>ΔU</a:t>
            </a:r>
          </a:p>
          <a:p>
            <a:pPr>
              <a:buNone/>
            </a:pPr>
            <a:r>
              <a:rPr lang="nl-NL" sz="2800" i="1" dirty="0"/>
              <a:t>		=</a:t>
            </a:r>
            <a:r>
              <a:rPr lang="nl-NL" sz="2800" dirty="0"/>
              <a:t>1,6·10</a:t>
            </a:r>
            <a:r>
              <a:rPr lang="nl-NL" sz="2800" baseline="30000" dirty="0"/>
              <a:t>-19 </a:t>
            </a:r>
            <a:r>
              <a:rPr lang="nl-NL" sz="2800" dirty="0"/>
              <a:t>· 2,5·10</a:t>
            </a:r>
            <a:r>
              <a:rPr lang="nl-NL" sz="2800" baseline="30000" dirty="0"/>
              <a:t>3</a:t>
            </a:r>
          </a:p>
          <a:p>
            <a:pPr>
              <a:buNone/>
            </a:pPr>
            <a:r>
              <a:rPr lang="nl-NL" sz="2800" baseline="30000" dirty="0"/>
              <a:t>		</a:t>
            </a:r>
            <a:r>
              <a:rPr lang="nl-NL" sz="2800" dirty="0"/>
              <a:t>= 4,0·10</a:t>
            </a:r>
            <a:r>
              <a:rPr lang="nl-NL" sz="2800" baseline="30000" dirty="0"/>
              <a:t>-16 </a:t>
            </a:r>
            <a:r>
              <a:rPr lang="nl-NL" sz="2800" dirty="0"/>
              <a:t>J</a:t>
            </a:r>
          </a:p>
          <a:p>
            <a:pPr>
              <a:buNone/>
            </a:pPr>
            <a:r>
              <a:rPr lang="nl-NL" sz="2800" i="1" dirty="0"/>
              <a:t>b</a:t>
            </a:r>
            <a:r>
              <a:rPr lang="nl-NL" sz="2800" dirty="0"/>
              <a:t>. </a:t>
            </a:r>
            <a:r>
              <a:rPr lang="nl-NL" sz="2800" dirty="0" err="1"/>
              <a:t>E</a:t>
            </a:r>
            <a:r>
              <a:rPr lang="nl-NL" sz="2800" baseline="-25000" dirty="0" err="1"/>
              <a:t>kin</a:t>
            </a:r>
            <a:r>
              <a:rPr lang="nl-NL" sz="2800" dirty="0"/>
              <a:t>= ½ </a:t>
            </a:r>
            <a:r>
              <a:rPr lang="nl-NL" sz="2800" i="1" dirty="0"/>
              <a:t>m</a:t>
            </a:r>
            <a:r>
              <a:rPr lang="nl-NL" sz="2800" dirty="0"/>
              <a:t> </a:t>
            </a:r>
            <a:r>
              <a:rPr lang="nl-NL" sz="2800" i="1" dirty="0"/>
              <a:t>v</a:t>
            </a:r>
            <a:r>
              <a:rPr lang="nl-NL" sz="2800" i="1" baseline="30000" dirty="0"/>
              <a:t>2 </a:t>
            </a:r>
          </a:p>
          <a:p>
            <a:pPr>
              <a:buNone/>
            </a:pPr>
            <a:r>
              <a:rPr lang="nl-NL" sz="2800" i="1" baseline="30000" dirty="0"/>
              <a:t>		</a:t>
            </a:r>
            <a:r>
              <a:rPr lang="nl-NL" sz="2800" dirty="0"/>
              <a:t>= ½· 9,1·10-</a:t>
            </a:r>
            <a:r>
              <a:rPr lang="nl-NL" sz="2800" baseline="30000" dirty="0"/>
              <a:t>31 </a:t>
            </a:r>
            <a:r>
              <a:rPr lang="nl-NL" sz="2800" i="1" dirty="0"/>
              <a:t>· v</a:t>
            </a:r>
            <a:r>
              <a:rPr lang="nl-NL" sz="2800" i="1" baseline="30000" dirty="0"/>
              <a:t>2</a:t>
            </a:r>
            <a:r>
              <a:rPr lang="nl-NL" sz="2800" i="1" dirty="0"/>
              <a:t> </a:t>
            </a:r>
            <a:r>
              <a:rPr lang="nl-NL" sz="2800" dirty="0"/>
              <a:t>= 4,0·10</a:t>
            </a:r>
            <a:r>
              <a:rPr lang="nl-NL" sz="2800" baseline="30000" dirty="0"/>
              <a:t>-16 </a:t>
            </a:r>
            <a:r>
              <a:rPr lang="nl-NL" sz="2800" dirty="0"/>
              <a:t>J</a:t>
            </a:r>
            <a:r>
              <a:rPr lang="nl-NL" sz="2800" i="1" dirty="0"/>
              <a:t>  </a:t>
            </a:r>
            <a:endParaRPr lang="nl-NL" sz="2800" i="1" baseline="30000" dirty="0"/>
          </a:p>
          <a:p>
            <a:pPr>
              <a:buNone/>
            </a:pPr>
            <a:r>
              <a:rPr lang="nl-NL" sz="2800" i="1" baseline="30000" dirty="0"/>
              <a:t>		</a:t>
            </a:r>
            <a:endParaRPr lang="nl-NL" sz="2800" i="1" dirty="0"/>
          </a:p>
          <a:p>
            <a:pPr>
              <a:buNone/>
            </a:pPr>
            <a:r>
              <a:rPr lang="nl-NL" sz="2800" i="1" dirty="0"/>
              <a:t>		</a:t>
            </a:r>
            <a:r>
              <a:rPr lang="nl-NL" sz="2800" dirty="0"/>
              <a:t>Daaruit volgt:</a:t>
            </a:r>
          </a:p>
          <a:p>
            <a:pPr>
              <a:buNone/>
            </a:pPr>
            <a:r>
              <a:rPr lang="nl-NL" sz="2800" i="1" dirty="0"/>
              <a:t>		 v=</a:t>
            </a:r>
            <a:r>
              <a:rPr lang="nl-NL" sz="2800" dirty="0"/>
              <a:t>3,0·10</a:t>
            </a:r>
            <a:r>
              <a:rPr lang="nl-NL" sz="2800" baseline="30000" dirty="0"/>
              <a:t>7 </a:t>
            </a:r>
            <a:r>
              <a:rPr lang="nl-NL" sz="2800" dirty="0"/>
              <a:t>m/s.</a:t>
            </a:r>
          </a:p>
          <a:p>
            <a:endParaRPr lang="nl-NL" sz="2800" dirty="0"/>
          </a:p>
        </p:txBody>
      </p:sp>
      <p:sp>
        <p:nvSpPr>
          <p:cNvPr id="2" name="Titel 1"/>
          <p:cNvSpPr>
            <a:spLocks noGrp="1"/>
          </p:cNvSpPr>
          <p:nvPr>
            <p:ph type="title"/>
          </p:nvPr>
        </p:nvSpPr>
        <p:spPr/>
        <p:txBody>
          <a:bodyPr>
            <a:normAutofit/>
          </a:bodyPr>
          <a:lstStyle/>
          <a:p>
            <a:r>
              <a:rPr lang="nl-NL" b="1" u="sng" dirty="0"/>
              <a:t>Deeltjes</a:t>
            </a:r>
            <a:r>
              <a:rPr lang="nl-NL" dirty="0"/>
              <a:t>, golfjes, </a:t>
            </a:r>
            <a:r>
              <a:rPr lang="nl-NL" b="1" u="sng" dirty="0"/>
              <a:t>elektronen</a:t>
            </a:r>
            <a:r>
              <a:rPr lang="nl-NL" dirty="0"/>
              <a:t>, fotonen</a:t>
            </a:r>
          </a:p>
        </p:txBody>
      </p:sp>
      <p:pic>
        <p:nvPicPr>
          <p:cNvPr id="4" name="Picture 3">
            <a:hlinkClick r:id="rId3"/>
          </p:cNvPr>
          <p:cNvPicPr>
            <a:picLocks noChangeAspect="1" noChangeArrowheads="1"/>
          </p:cNvPicPr>
          <p:nvPr/>
        </p:nvPicPr>
        <p:blipFill>
          <a:blip r:embed="rId4" cstate="print"/>
          <a:srcRect/>
          <a:stretch>
            <a:fillRect/>
          </a:stretch>
        </p:blipFill>
        <p:spPr bwMode="auto">
          <a:xfrm flipH="1">
            <a:off x="8400256" y="4151487"/>
            <a:ext cx="1937544" cy="1762205"/>
          </a:xfrm>
          <a:prstGeom prst="rect">
            <a:avLst/>
          </a:prstGeom>
          <a:noFill/>
        </p:spPr>
      </p:pic>
      <p:pic>
        <p:nvPicPr>
          <p:cNvPr id="16386" name="Picture 2" descr="http://upload.wikimedia.org/wikipedia/commons/5/5d/Kathodestraalbuis.jpg"/>
          <p:cNvPicPr>
            <a:picLocks noChangeAspect="1" noChangeArrowheads="1"/>
          </p:cNvPicPr>
          <p:nvPr/>
        </p:nvPicPr>
        <p:blipFill>
          <a:blip r:embed="rId5" cstate="print"/>
          <a:srcRect/>
          <a:stretch>
            <a:fillRect/>
          </a:stretch>
        </p:blipFill>
        <p:spPr bwMode="auto">
          <a:xfrm>
            <a:off x="7078217" y="1522760"/>
            <a:ext cx="3983737" cy="2376264"/>
          </a:xfrm>
          <a:prstGeom prst="rect">
            <a:avLst/>
          </a:prstGeom>
          <a:noFill/>
        </p:spPr>
      </p:pic>
      <p:sp>
        <p:nvSpPr>
          <p:cNvPr id="6" name="Rechthoek 5">
            <a:extLst>
              <a:ext uri="{FF2B5EF4-FFF2-40B4-BE49-F238E27FC236}">
                <a16:creationId xmlns:a16="http://schemas.microsoft.com/office/drawing/2014/main" id="{6FE83AAA-9A97-4225-9810-A2FC2C89E75C}"/>
              </a:ext>
            </a:extLst>
          </p:cNvPr>
          <p:cNvSpPr/>
          <p:nvPr/>
        </p:nvSpPr>
        <p:spPr>
          <a:xfrm>
            <a:off x="6042248" y="6150454"/>
            <a:ext cx="4572000" cy="369332"/>
          </a:xfrm>
          <a:prstGeom prst="rect">
            <a:avLst/>
          </a:prstGeom>
        </p:spPr>
        <p:txBody>
          <a:bodyPr>
            <a:spAutoFit/>
          </a:bodyPr>
          <a:lstStyle/>
          <a:p>
            <a:pPr algn="r"/>
            <a:r>
              <a:rPr lang="nl-NL" sz="900" dirty="0">
                <a:solidFill>
                  <a:prstClr val="black"/>
                </a:solidFill>
                <a:latin typeface="Calibri"/>
              </a:rPr>
              <a:t>©2009. </a:t>
            </a:r>
            <a:r>
              <a:rPr lang="nl-NL" sz="900" dirty="0" err="1">
                <a:solidFill>
                  <a:prstClr val="black"/>
                </a:solidFill>
                <a:latin typeface="Calibri"/>
              </a:rPr>
              <a:t>ErnstA</a:t>
            </a:r>
            <a:r>
              <a:rPr lang="nl-NL" sz="900" dirty="0">
                <a:solidFill>
                  <a:prstClr val="black"/>
                </a:solidFill>
                <a:latin typeface="Calibri"/>
              </a:rPr>
              <a:t>, </a:t>
            </a:r>
            <a:r>
              <a:rPr lang="nl-NL" sz="900" dirty="0" err="1">
                <a:solidFill>
                  <a:prstClr val="black"/>
                </a:solidFill>
                <a:latin typeface="Calibri"/>
              </a:rPr>
              <a:t>edited</a:t>
            </a:r>
            <a:r>
              <a:rPr lang="nl-NL" sz="900" dirty="0">
                <a:solidFill>
                  <a:prstClr val="black"/>
                </a:solidFill>
                <a:latin typeface="Calibri"/>
              </a:rPr>
              <a:t> </a:t>
            </a:r>
            <a:r>
              <a:rPr lang="nl-NL" sz="900" dirty="0" err="1">
                <a:solidFill>
                  <a:prstClr val="black"/>
                </a:solidFill>
                <a:latin typeface="Calibri"/>
              </a:rPr>
              <a:t>and</a:t>
            </a:r>
            <a:r>
              <a:rPr lang="nl-NL" sz="900" dirty="0">
                <a:solidFill>
                  <a:prstClr val="black"/>
                </a:solidFill>
                <a:latin typeface="Calibri"/>
              </a:rPr>
              <a:t> </a:t>
            </a:r>
            <a:r>
              <a:rPr lang="nl-NL" sz="900" dirty="0" err="1">
                <a:solidFill>
                  <a:prstClr val="black"/>
                </a:solidFill>
                <a:latin typeface="Calibri"/>
              </a:rPr>
              <a:t>translated</a:t>
            </a:r>
            <a:r>
              <a:rPr lang="nl-NL" sz="900" dirty="0">
                <a:solidFill>
                  <a:prstClr val="black"/>
                </a:solidFill>
                <a:latin typeface="Calibri"/>
              </a:rPr>
              <a:t> </a:t>
            </a:r>
            <a:r>
              <a:rPr lang="nl-NL" sz="900" dirty="0" err="1">
                <a:solidFill>
                  <a:prstClr val="black"/>
                </a:solidFill>
                <a:latin typeface="Calibri"/>
              </a:rPr>
              <a:t>by</a:t>
            </a:r>
            <a:r>
              <a:rPr lang="nl-NL" sz="900" dirty="0">
                <a:solidFill>
                  <a:prstClr val="black"/>
                </a:solidFill>
                <a:latin typeface="Calibri"/>
              </a:rPr>
              <a:t> Bemoeial - </a:t>
            </a:r>
            <a:r>
              <a:rPr lang="nl-NL" sz="900" dirty="0" err="1">
                <a:solidFill>
                  <a:prstClr val="black"/>
                </a:solidFill>
                <a:latin typeface="Calibri"/>
              </a:rPr>
              <a:t>Transferred</a:t>
            </a:r>
            <a:r>
              <a:rPr lang="nl-NL" sz="900" dirty="0">
                <a:solidFill>
                  <a:prstClr val="black"/>
                </a:solidFill>
                <a:latin typeface="Calibri"/>
              </a:rPr>
              <a:t> </a:t>
            </a:r>
            <a:r>
              <a:rPr lang="nl-NL" sz="900" dirty="0" err="1">
                <a:solidFill>
                  <a:prstClr val="black"/>
                </a:solidFill>
                <a:latin typeface="Calibri"/>
              </a:rPr>
              <a:t>from</a:t>
            </a:r>
            <a:r>
              <a:rPr lang="nl-NL" sz="900" dirty="0">
                <a:solidFill>
                  <a:prstClr val="black"/>
                </a:solidFill>
                <a:latin typeface="Calibri"/>
              </a:rPr>
              <a:t> </a:t>
            </a:r>
            <a:r>
              <a:rPr lang="nl-NL" sz="900" dirty="0" err="1">
                <a:solidFill>
                  <a:prstClr val="black"/>
                </a:solidFill>
                <a:latin typeface="Calibri"/>
              </a:rPr>
              <a:t>nl.wikipedia</a:t>
            </a:r>
            <a:r>
              <a:rPr lang="nl-NL" sz="900" dirty="0">
                <a:solidFill>
                  <a:prstClr val="black"/>
                </a:solidFill>
                <a:latin typeface="Calibri"/>
              </a:rPr>
              <a:t>. </a:t>
            </a:r>
            <a:br>
              <a:rPr lang="nl-NL" sz="900" dirty="0">
                <a:solidFill>
                  <a:prstClr val="black"/>
                </a:solidFill>
                <a:latin typeface="Calibri"/>
              </a:rPr>
            </a:br>
            <a:r>
              <a:rPr lang="nl-NL" sz="900" dirty="0" err="1">
                <a:solidFill>
                  <a:prstClr val="black"/>
                </a:solidFill>
                <a:latin typeface="Calibri"/>
              </a:rPr>
              <a:t>Derivative</a:t>
            </a:r>
            <a:r>
              <a:rPr lang="nl-NL" sz="900" dirty="0">
                <a:solidFill>
                  <a:prstClr val="black"/>
                </a:solidFill>
                <a:latin typeface="Calibri"/>
              </a:rPr>
              <a:t> of </a:t>
            </a:r>
            <a:r>
              <a:rPr lang="nl-NL" sz="900" dirty="0" err="1">
                <a:solidFill>
                  <a:prstClr val="black"/>
                </a:solidFill>
                <a:latin typeface="Calibri"/>
              </a:rPr>
              <a:t>Datei:Braunsche</a:t>
            </a:r>
            <a:r>
              <a:rPr lang="nl-NL" sz="900" dirty="0">
                <a:solidFill>
                  <a:prstClr val="black"/>
                </a:solidFill>
                <a:latin typeface="Calibri"/>
              </a:rPr>
              <a:t> Roehre.png</a:t>
            </a:r>
          </a:p>
        </p:txBody>
      </p:sp>
    </p:spTree>
    <p:extLst>
      <p:ext uri="{BB962C8B-B14F-4D97-AF65-F5344CB8AC3E}">
        <p14:creationId xmlns:p14="http://schemas.microsoft.com/office/powerpoint/2010/main" val="13820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Hoe weten we dat?</a:t>
            </a:r>
          </a:p>
          <a:p>
            <a:r>
              <a:rPr lang="nl-NL" dirty="0"/>
              <a:t>Kunnen we elektronen zien?</a:t>
            </a:r>
          </a:p>
          <a:p>
            <a:r>
              <a:rPr lang="nl-NL" dirty="0"/>
              <a:t>Waarom doen we als of elektronen kleine geladen knikkers zijn?</a:t>
            </a:r>
          </a:p>
          <a:p>
            <a:r>
              <a:rPr lang="nl-NL" dirty="0"/>
              <a:t>Uit wat bestaan die knikkers dan?</a:t>
            </a:r>
          </a:p>
          <a:p>
            <a:r>
              <a:rPr lang="nl-NL" dirty="0"/>
              <a:t>Wat is een model?</a:t>
            </a:r>
          </a:p>
        </p:txBody>
      </p:sp>
      <p:sp>
        <p:nvSpPr>
          <p:cNvPr id="2" name="Titel 1"/>
          <p:cNvSpPr>
            <a:spLocks noGrp="1"/>
          </p:cNvSpPr>
          <p:nvPr>
            <p:ph type="title"/>
          </p:nvPr>
        </p:nvSpPr>
        <p:spPr/>
        <p:txBody>
          <a:bodyPr/>
          <a:lstStyle/>
          <a:p>
            <a:r>
              <a:rPr lang="nl-NL" dirty="0"/>
              <a:t>Is het elektron een deeltje?</a:t>
            </a:r>
          </a:p>
        </p:txBody>
      </p:sp>
    </p:spTree>
    <p:extLst>
      <p:ext uri="{BB962C8B-B14F-4D97-AF65-F5344CB8AC3E}">
        <p14:creationId xmlns:p14="http://schemas.microsoft.com/office/powerpoint/2010/main" val="21692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atoom?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808" y="1196752"/>
            <a:ext cx="6840760" cy="503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4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Quantumwereld">
  <a:themeElements>
    <a:clrScheme name="RUG Kirsten">
      <a:dk1>
        <a:sysClr val="windowText" lastClr="000000"/>
      </a:dk1>
      <a:lt1>
        <a:sysClr val="window" lastClr="FFFFFF"/>
      </a:lt1>
      <a:dk2>
        <a:srgbClr val="000000"/>
      </a:dk2>
      <a:lt2>
        <a:srgbClr val="F8F8F8"/>
      </a:lt2>
      <a:accent1>
        <a:srgbClr val="DDDDDD"/>
      </a:accent1>
      <a:accent2>
        <a:srgbClr val="C00000"/>
      </a:accent2>
      <a:accent3>
        <a:srgbClr val="FFFFFF"/>
      </a:accent3>
      <a:accent4>
        <a:srgbClr val="808080"/>
      </a:accent4>
      <a:accent5>
        <a:srgbClr val="C00000"/>
      </a:accent5>
      <a:accent6>
        <a:srgbClr val="4D4D4D"/>
      </a:accent6>
      <a:hlink>
        <a:srgbClr val="0070C0"/>
      </a:hlink>
      <a:folHlink>
        <a:srgbClr val="7030A0"/>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Quantumwereld">
  <a:themeElements>
    <a:clrScheme name="RUG Kirsten">
      <a:dk1>
        <a:sysClr val="windowText" lastClr="000000"/>
      </a:dk1>
      <a:lt1>
        <a:sysClr val="window" lastClr="FFFFFF"/>
      </a:lt1>
      <a:dk2>
        <a:srgbClr val="000000"/>
      </a:dk2>
      <a:lt2>
        <a:srgbClr val="F8F8F8"/>
      </a:lt2>
      <a:accent1>
        <a:srgbClr val="DDDDDD"/>
      </a:accent1>
      <a:accent2>
        <a:srgbClr val="C00000"/>
      </a:accent2>
      <a:accent3>
        <a:srgbClr val="FFFFFF"/>
      </a:accent3>
      <a:accent4>
        <a:srgbClr val="808080"/>
      </a:accent4>
      <a:accent5>
        <a:srgbClr val="C00000"/>
      </a:accent5>
      <a:accent6>
        <a:srgbClr val="4D4D4D"/>
      </a:accent6>
      <a:hlink>
        <a:srgbClr val="0070C0"/>
      </a:hlink>
      <a:folHlink>
        <a:srgbClr val="7030A0"/>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Quantumwereld">
  <a:themeElements>
    <a:clrScheme name="RUG Kirsten">
      <a:dk1>
        <a:sysClr val="windowText" lastClr="000000"/>
      </a:dk1>
      <a:lt1>
        <a:sysClr val="window" lastClr="FFFFFF"/>
      </a:lt1>
      <a:dk2>
        <a:srgbClr val="000000"/>
      </a:dk2>
      <a:lt2>
        <a:srgbClr val="F8F8F8"/>
      </a:lt2>
      <a:accent1>
        <a:srgbClr val="DDDDDD"/>
      </a:accent1>
      <a:accent2>
        <a:srgbClr val="C00000"/>
      </a:accent2>
      <a:accent3>
        <a:srgbClr val="FFFFFF"/>
      </a:accent3>
      <a:accent4>
        <a:srgbClr val="808080"/>
      </a:accent4>
      <a:accent5>
        <a:srgbClr val="C00000"/>
      </a:accent5>
      <a:accent6>
        <a:srgbClr val="4D4D4D"/>
      </a:accent6>
      <a:hlink>
        <a:srgbClr val="0070C0"/>
      </a:hlink>
      <a:folHlink>
        <a:srgbClr val="7030A0"/>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2210</Words>
  <Application>Microsoft Office PowerPoint</Application>
  <PresentationFormat>Breedbeeld</PresentationFormat>
  <Paragraphs>346</Paragraphs>
  <Slides>52</Slides>
  <Notes>5</Notes>
  <HiddenSlides>0</HiddenSlides>
  <MMClips>0</MMClips>
  <ScaleCrop>false</ScaleCrop>
  <HeadingPairs>
    <vt:vector size="8" baseType="variant">
      <vt:variant>
        <vt:lpstr>Gebruikte lettertypen</vt:lpstr>
      </vt:variant>
      <vt:variant>
        <vt:i4>5</vt:i4>
      </vt:variant>
      <vt:variant>
        <vt:lpstr>Thema</vt:lpstr>
      </vt:variant>
      <vt:variant>
        <vt:i4>3</vt:i4>
      </vt:variant>
      <vt:variant>
        <vt:lpstr>Ingesloten OLE-bronprogramma's</vt:lpstr>
      </vt:variant>
      <vt:variant>
        <vt:i4>2</vt:i4>
      </vt:variant>
      <vt:variant>
        <vt:lpstr>Diatitels</vt:lpstr>
      </vt:variant>
      <vt:variant>
        <vt:i4>52</vt:i4>
      </vt:variant>
    </vt:vector>
  </HeadingPairs>
  <TitlesOfParts>
    <vt:vector size="62" baseType="lpstr">
      <vt:lpstr>Arial</vt:lpstr>
      <vt:lpstr>Calibri</vt:lpstr>
      <vt:lpstr>Cambria Math</vt:lpstr>
      <vt:lpstr>Candara</vt:lpstr>
      <vt:lpstr>Open Sans</vt:lpstr>
      <vt:lpstr>1_Quantumwereld</vt:lpstr>
      <vt:lpstr>2_Quantumwereld</vt:lpstr>
      <vt:lpstr>3_Quantumwereld</vt:lpstr>
      <vt:lpstr>Vergelijking</vt:lpstr>
      <vt:lpstr>Equation</vt:lpstr>
      <vt:lpstr>PowerPoint-presentatie</vt:lpstr>
      <vt:lpstr>Quantumwereld  deel 1</vt:lpstr>
      <vt:lpstr>Quantum leap (5:22 min.) 0:29 – 5:51 min: https://www.youtube.com/watch?v=4uyIkyZg2hY </vt:lpstr>
      <vt:lpstr>Deeltjes, golfjes, elektronen, fotonen</vt:lpstr>
      <vt:lpstr>Deeltjes, golfjes, elektronen, fotonen</vt:lpstr>
      <vt:lpstr>Deeltjes, golfjes, elektronen, fotonen</vt:lpstr>
      <vt:lpstr>Deeltjes, golfjes, elektronen, fotonen</vt:lpstr>
      <vt:lpstr>Is het elektron een deeltje?</vt:lpstr>
      <vt:lpstr>Wat is een atoom?</vt:lpstr>
      <vt:lpstr>Deeltjes, golfjes, elektronen, fotonen</vt:lpstr>
      <vt:lpstr>Q1 golven (SOC-36663945)   of Q1a golven (SOC-38069379)</vt:lpstr>
      <vt:lpstr>Q1 golven (SOC-36663945)  of Q1a golven (SOC-38069379)</vt:lpstr>
      <vt:lpstr>Golven </vt:lpstr>
      <vt:lpstr>Golven </vt:lpstr>
      <vt:lpstr>Golven </vt:lpstr>
      <vt:lpstr>PowerPoint-presentatie</vt:lpstr>
      <vt:lpstr>Superpositie (vraag 5 en 6) Twee golven bewegen naar elkaar toe. Welke afbeelding geeft het best het moment weer dat ze door elkaar heen gaan?   (nog steeds SOC-36663945) of Q1b golven (SOC-38069390)    Resultaten laten zien als socrative op deze computer  op een docentaccount geopend is: Scherm wisselen =  Alt+Tab   </vt:lpstr>
      <vt:lpstr>PowerPoint-presentatie</vt:lpstr>
      <vt:lpstr>Interferentie van golven</vt:lpstr>
      <vt:lpstr>Interferentie van golven</vt:lpstr>
      <vt:lpstr>Interferentie van golven</vt:lpstr>
      <vt:lpstr>PowerPoint-presentatie</vt:lpstr>
      <vt:lpstr>Test om golven van deeltjes te onderscheiden: Dubbele-spleet experiment</vt:lpstr>
      <vt:lpstr>Interferentie van golven</vt:lpstr>
      <vt:lpstr>Quantumwereld  deel 2</vt:lpstr>
      <vt:lpstr>PowerPoint-presentatie</vt:lpstr>
      <vt:lpstr>Interferentie van golven</vt:lpstr>
      <vt:lpstr>Q2 licht (SOC-37325626)   Scherm wisselen =  Alt+Tab  </vt:lpstr>
      <vt:lpstr>Laser speckles </vt:lpstr>
      <vt:lpstr>Laser speckles</vt:lpstr>
      <vt:lpstr>PowerPoint-presentatie</vt:lpstr>
      <vt:lpstr>Het foto-elektrisch effect</vt:lpstr>
      <vt:lpstr>Het foto-elektrisch effect</vt:lpstr>
      <vt:lpstr>Het foto-elektrisch effect simulatie</vt:lpstr>
      <vt:lpstr>Het foto-elektrisch effect opstelling begrijpen</vt:lpstr>
      <vt:lpstr>Het foto-elektrisch effect opstelling begrepen?</vt:lpstr>
      <vt:lpstr>Fotoelectrisch effect</vt:lpstr>
      <vt:lpstr>Wat zou je klassiek verwachten?</vt:lpstr>
      <vt:lpstr>Welke U-I grafiek zou je klassiek verwachten?</vt:lpstr>
      <vt:lpstr>Wat gebeurt er echt?</vt:lpstr>
      <vt:lpstr>Het foto-elektrisch effect</vt:lpstr>
      <vt:lpstr>Het foto-elektrisch effect</vt:lpstr>
      <vt:lpstr>Het foto-elektrisch effect</vt:lpstr>
      <vt:lpstr>Licht is gequantiseerd: foton</vt:lpstr>
      <vt:lpstr>Licht is gequantiseerd: foton</vt:lpstr>
      <vt:lpstr>Licht is gequantiseerd: foton</vt:lpstr>
      <vt:lpstr>PowerPoint-presentatie</vt:lpstr>
      <vt:lpstr>We vergelijken een rode en een gele LED-lamp met een vermogen van  1,2 W. Welke regel klopt? </vt:lpstr>
      <vt:lpstr>Het foto-elektrisch effect</vt:lpstr>
      <vt:lpstr>Het foto-elektrisch effect</vt:lpstr>
      <vt:lpstr>Impuls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Quantumwereld  deel 1</dc:title>
  <dc:creator>Kirsten</dc:creator>
  <cp:lastModifiedBy>Stadermann, Kirsten (UT-BMS,TNW)</cp:lastModifiedBy>
  <cp:revision>25</cp:revision>
  <dcterms:created xsi:type="dcterms:W3CDTF">2018-12-09T17:54:37Z</dcterms:created>
  <dcterms:modified xsi:type="dcterms:W3CDTF">2022-12-15T22:15:42Z</dcterms:modified>
</cp:coreProperties>
</file>