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ailor maakt data-analyse eenvoudi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Tailor maakt data-analyse eenvoudig</a:t>
            </a:r>
          </a:p>
        </p:txBody>
      </p:sp>
      <p:sp>
        <p:nvSpPr>
          <p:cNvPr id="120" name="David Fokkema en Annelies Vlaar…"/>
          <p:cNvSpPr txBox="1"/>
          <p:nvPr>
            <p:ph type="subTitle" sz="quarter" idx="1"/>
          </p:nvPr>
        </p:nvSpPr>
        <p:spPr>
          <a:xfrm>
            <a:off x="1269999" y="5335844"/>
            <a:ext cx="10464801" cy="1130301"/>
          </a:xfrm>
          <a:prstGeom prst="rect">
            <a:avLst/>
          </a:prstGeom>
        </p:spPr>
        <p:txBody>
          <a:bodyPr/>
          <a:lstStyle/>
          <a:p>
            <a:pPr/>
            <a:r>
              <a:t>David Fokkema en Annelies Vlaar</a:t>
            </a:r>
          </a:p>
          <a:p>
            <a:pPr>
              <a:defRPr sz="3000"/>
            </a:pPr>
            <a:r>
              <a:t>Vrije Universiteit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xcel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Excel…</a:t>
            </a:r>
          </a:p>
        </p:txBody>
      </p:sp>
      <p:sp>
        <p:nvSpPr>
          <p:cNvPr id="123" name="Leerlingen grijpen snel naar Excel, maa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76"/>
            </a:pPr>
            <a:r>
              <a:t>Leerlingen grijpen snel naar Excel, maar:</a:t>
            </a:r>
          </a:p>
          <a:p>
            <a:pPr lvl="1" marL="826769" indent="-413384" defTabSz="543305">
              <a:spcBef>
                <a:spcPts val="3900"/>
              </a:spcBef>
              <a:defRPr sz="2976"/>
            </a:pPr>
            <a:r>
              <a:t>Een goede grafiek maken kost veel stappen</a:t>
            </a:r>
          </a:p>
          <a:p>
            <a:pPr lvl="1" marL="826769" indent="-413384" defTabSz="543305">
              <a:spcBef>
                <a:spcPts val="3900"/>
              </a:spcBef>
              <a:defRPr sz="2976"/>
            </a:pPr>
            <a:r>
              <a:t>Fitten aan een zeer beperkt aantal standaardfuncties</a:t>
            </a:r>
          </a:p>
          <a:p>
            <a:pPr lvl="1" marL="826769" indent="-413384" defTabSz="543305">
              <a:spcBef>
                <a:spcPts val="3900"/>
              </a:spcBef>
              <a:defRPr sz="2976"/>
            </a:pPr>
            <a:r>
              <a:t>Fitparameters dan nog moeten omrekenen</a:t>
            </a:r>
          </a:p>
          <a:p>
            <a:pPr lvl="1" marL="826769" indent="-413384" defTabSz="543305">
              <a:spcBef>
                <a:spcPts val="3900"/>
              </a:spcBef>
              <a:defRPr sz="2976"/>
            </a:pPr>
            <a:r>
              <a:t>Onzekerheden worden niet (goed) meegenomen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Niet bruikbaar voor op de universiteit…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…maar eigenlijk ook niet voor bovenbouw havo/vwo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thuis-studeren-afbeelding-1-scaled.jpg.jpeg" descr="thuis-studeren-afbeelding-1-scaled.jpg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357272" y="2758479"/>
            <a:ext cx="6350001" cy="4236642"/>
          </a:xfrm>
          <a:prstGeom prst="rect">
            <a:avLst/>
          </a:prstGeom>
        </p:spPr>
      </p:pic>
      <p:sp>
        <p:nvSpPr>
          <p:cNvPr id="126" name="Geschieden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Geschiedenis</a:t>
            </a:r>
          </a:p>
        </p:txBody>
      </p:sp>
      <p:sp>
        <p:nvSpPr>
          <p:cNvPr id="127" name="Hoger onderwijs mocht lang niet op locati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12039" indent="-312039" defTabSz="531622">
              <a:spcBef>
                <a:spcPts val="2900"/>
              </a:spcBef>
              <a:defRPr sz="2548"/>
            </a:pPr>
            <a:r>
              <a:t>Hoger onderwijs mocht lang niet op locatie</a:t>
            </a:r>
          </a:p>
          <a:p>
            <a:pPr marL="312039" indent="-312039" defTabSz="531622">
              <a:spcBef>
                <a:spcPts val="2900"/>
              </a:spcBef>
              <a:defRPr sz="2548"/>
            </a:pPr>
            <a:r>
              <a:t>Origin Pro: werkt niet op MacOS</a:t>
            </a:r>
          </a:p>
          <a:p>
            <a:pPr marL="312039" indent="-312039" defTabSz="531622">
              <a:spcBef>
                <a:spcPts val="2900"/>
              </a:spcBef>
              <a:defRPr sz="2548"/>
            </a:pPr>
            <a:r>
              <a:t>Open-source alternatief SciDAVis: werkte helaas </a:t>
            </a:r>
            <a:r>
              <a:rPr i="1"/>
              <a:t>helemaal </a:t>
            </a:r>
            <a:r>
              <a:t>niet</a:t>
            </a:r>
          </a:p>
          <a:p>
            <a:pPr marL="312039" indent="-312039" defTabSz="531622">
              <a:spcBef>
                <a:spcPts val="2900"/>
              </a:spcBef>
              <a:defRPr sz="2548"/>
            </a:pPr>
            <a:r>
              <a:t>Python:</a:t>
            </a:r>
          </a:p>
          <a:p>
            <a:pPr lvl="1" marL="624078" indent="-312039" defTabSz="531622">
              <a:spcBef>
                <a:spcPts val="2900"/>
              </a:spcBef>
              <a:defRPr sz="2548"/>
            </a:pPr>
            <a:r>
              <a:t>JA 🎉 voor N&amp;S</a:t>
            </a:r>
          </a:p>
          <a:p>
            <a:pPr lvl="1" marL="624078" indent="-312039" defTabSz="531622">
              <a:spcBef>
                <a:spcPts val="2900"/>
              </a:spcBef>
              <a:defRPr sz="2548"/>
            </a:pPr>
            <a:r>
              <a:t>NEE 😨 voor MNW + SBI</a:t>
            </a:r>
          </a:p>
          <a:p>
            <a:pPr marL="312039" indent="-312039" defTabSz="531622">
              <a:spcBef>
                <a:spcPts val="2900"/>
              </a:spcBef>
              <a:defRPr sz="2548"/>
            </a:pPr>
            <a:r>
              <a:t>Bootcamp: Windows wil 100 Gb</a:t>
            </a:r>
          </a:p>
        </p:txBody>
      </p:sp>
      <p:sp>
        <p:nvSpPr>
          <p:cNvPr id="128" name="Studeren in coronatijd…"/>
          <p:cNvSpPr txBox="1"/>
          <p:nvPr/>
        </p:nvSpPr>
        <p:spPr>
          <a:xfrm>
            <a:off x="7566863" y="7340599"/>
            <a:ext cx="363687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Studeren in coronatijd…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View of beach and sea from a grassy sand dune" descr="View of beach and sea from a grassy sand dun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473" t="0" r="1473" b="0"/>
          <a:stretch>
            <a:fillRect/>
          </a:stretch>
        </p:blipFill>
        <p:spPr>
          <a:xfrm>
            <a:off x="222845" y="451747"/>
            <a:ext cx="12559110" cy="7604149"/>
          </a:xfrm>
          <a:prstGeom prst="rect">
            <a:avLst/>
          </a:prstGeom>
        </p:spPr>
      </p:pic>
      <p:sp>
        <p:nvSpPr>
          <p:cNvPr id="131" name="Dan doen we het zelf maar"/>
          <p:cNvSpPr txBox="1"/>
          <p:nvPr>
            <p:ph type="title"/>
          </p:nvPr>
        </p:nvSpPr>
        <p:spPr>
          <a:xfrm>
            <a:off x="1270000" y="7613493"/>
            <a:ext cx="10464800" cy="1422401"/>
          </a:xfrm>
          <a:prstGeom prst="rect">
            <a:avLst/>
          </a:prstGeom>
        </p:spPr>
        <p:txBody>
          <a:bodyPr anchor="ctr"/>
          <a:lstStyle>
            <a:lvl1pPr>
              <a:defRPr sz="5000"/>
            </a:lvl1pPr>
          </a:lstStyle>
          <a:p>
            <a:pPr/>
            <a:r>
              <a:t>Dan doen we het zelf maar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Voordelen van Tail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Voordelen van Tailor</a:t>
            </a:r>
          </a:p>
        </p:txBody>
      </p:sp>
      <p:sp>
        <p:nvSpPr>
          <p:cNvPr id="134" name="Precies wat we nodig hebben én niet meer dan dat…"/>
          <p:cNvSpPr txBox="1"/>
          <p:nvPr>
            <p:ph type="body" sz="half" idx="1"/>
          </p:nvPr>
        </p:nvSpPr>
        <p:spPr>
          <a:xfrm>
            <a:off x="1041400" y="2590800"/>
            <a:ext cx="4837912" cy="6286500"/>
          </a:xfrm>
          <a:prstGeom prst="rect">
            <a:avLst/>
          </a:prstGeom>
        </p:spPr>
        <p:txBody>
          <a:bodyPr/>
          <a:lstStyle/>
          <a:p>
            <a:pPr/>
            <a:r>
              <a:t>Precies wat we nodig hebben én niet meer dan dat</a:t>
            </a:r>
          </a:p>
          <a:p>
            <a:pPr/>
            <a:r>
              <a:t>Eenvoudig data invoeren, importeren of berekenen</a:t>
            </a:r>
          </a:p>
          <a:p>
            <a:pPr/>
            <a:r>
              <a:t>Eenvoudig een grafiek opmaken</a:t>
            </a:r>
          </a:p>
          <a:p>
            <a:pPr/>
            <a:r>
              <a:t>Eén venster voor grafiek en een fit aan een </a:t>
            </a:r>
            <a:r>
              <a:rPr i="1"/>
              <a:t>zelfgekozen</a:t>
            </a:r>
            <a:r>
              <a:t> vergelijking</a:t>
            </a:r>
          </a:p>
        </p:txBody>
      </p:sp>
      <p:pic>
        <p:nvPicPr>
          <p:cNvPr id="135" name="Screenshot 2022-12-16 at 10.42.32.png" descr="Screenshot 2022-12-16 at 10.42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8026" y="3433632"/>
            <a:ext cx="7234548" cy="4600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–Random 4V-leerling*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–Random 4V-leerling*</a:t>
            </a:r>
          </a:p>
        </p:txBody>
      </p:sp>
      <p:sp>
        <p:nvSpPr>
          <p:cNvPr id="138" name="“Best een chill programma!”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“Best een chill programma!” </a:t>
            </a:r>
          </a:p>
        </p:txBody>
      </p:sp>
      <p:sp>
        <p:nvSpPr>
          <p:cNvPr id="139" name="*die pas naar bed mocht nadat ze Tailor geprobeerd had"/>
          <p:cNvSpPr txBox="1"/>
          <p:nvPr/>
        </p:nvSpPr>
        <p:spPr>
          <a:xfrm>
            <a:off x="4371841" y="8781473"/>
            <a:ext cx="4261118" cy="28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300"/>
            </a:lvl1pPr>
          </a:lstStyle>
          <a:p>
            <a:pPr/>
            <a:r>
              <a:t>*die pas naar bed mocht nadat ze Tailor geprobeerd had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robeer zelf u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Probeer zelf uit</a:t>
            </a:r>
          </a:p>
        </p:txBody>
      </p:sp>
      <p:sp>
        <p:nvSpPr>
          <p:cNvPr id="142" name="PO 5V: een trillend blik (meting)…"/>
          <p:cNvSpPr txBox="1"/>
          <p:nvPr>
            <p:ph type="body" idx="1"/>
          </p:nvPr>
        </p:nvSpPr>
        <p:spPr>
          <a:xfrm>
            <a:off x="939800" y="25908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11150" indent="-311150" defTabSz="408940">
              <a:spcBef>
                <a:spcPts val="2900"/>
              </a:spcBef>
              <a:defRPr sz="2240"/>
            </a:pPr>
            <a:r>
              <a:t>PO 5V: een trillend blik (meting)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t>Valversnelling bepalen met een slinger (meting)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t>Halfwaardetijd van radon-220 (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radon220.csv</a:t>
            </a:r>
            <a:r>
              <a:t>)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t>Versnelling van een karretje (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tikkertape.csv</a:t>
            </a:r>
            <a:r>
              <a:t>)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t>Ultrasoonmeting van een slingerbeweging (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ultrasoon-slinger.csv</a:t>
            </a:r>
            <a:r>
              <a:t>)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t>Ultrasoonmeting aan versnelling (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ex-dataset1.csv</a:t>
            </a:r>
            <a:r>
              <a:t> en 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ex-dataset2.csv</a:t>
            </a:r>
            <a:r>
              <a:t>)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t>Röntgenfluorescentie (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X-ray.csv</a:t>
            </a:r>
            <a:r>
              <a:t> en 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X-ray-invar.csv</a:t>
            </a:r>
            <a:r>
              <a:t>)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t>Metingen aan zonnecel, o.a. I,U (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pvcell.csv</a:t>
            </a:r>
            <a:r>
              <a:t>)</a:t>
            </a:r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t>Metingen aan een squat (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opdracht 5_bio_mechanica.tlr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