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4"/>
  </p:sldMasterIdLst>
  <p:notesMasterIdLst>
    <p:notesMasterId r:id="rId19"/>
  </p:notesMasterIdLst>
  <p:sldIdLst>
    <p:sldId id="256" r:id="rId5"/>
    <p:sldId id="264" r:id="rId6"/>
    <p:sldId id="257" r:id="rId7"/>
    <p:sldId id="265" r:id="rId8"/>
    <p:sldId id="268" r:id="rId9"/>
    <p:sldId id="266" r:id="rId10"/>
    <p:sldId id="267" r:id="rId11"/>
    <p:sldId id="269" r:id="rId12"/>
    <p:sldId id="270" r:id="rId13"/>
    <p:sldId id="271" r:id="rId14"/>
    <p:sldId id="272" r:id="rId15"/>
    <p:sldId id="273" r:id="rId16"/>
    <p:sldId id="274" r:id="rId17"/>
    <p:sldId id="258" r:id="rId18"/>
  </p:sldIdLst>
  <p:sldSz cx="12192000" cy="6858000"/>
  <p:notesSz cx="6797675" cy="9926638"/>
  <p:embeddedFontLs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Museo 900" panose="02000000000000000000" charset="0"/>
      <p:bold r:id="rId24"/>
      <p:boldItalic r:id="rId25"/>
    </p:embeddedFont>
  </p:embeddedFontLst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3926"/>
    <a:srgbClr val="0033CC"/>
    <a:srgbClr val="003399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79" autoAdjust="0"/>
    <p:restoredTop sz="85146" autoAdjust="0"/>
  </p:normalViewPr>
  <p:slideViewPr>
    <p:cSldViewPr snapToGrid="0">
      <p:cViewPr varScale="1">
        <p:scale>
          <a:sx n="141" d="100"/>
          <a:sy n="141" d="100"/>
        </p:scale>
        <p:origin x="2532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font" Target="fonts/font2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6.fntdata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font" Target="fonts/font1.fntdata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5.fntdata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4.fntdata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3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939E21-F370-4565-8C94-B0711361E740}" type="datetimeFigureOut">
              <a:rPr lang="nl-NL" smtClean="0"/>
              <a:t>16-12-2022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9FE24D-6B90-4103-97DF-1F06893A57A4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688731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sz="1800" b="0" i="0" u="none" strike="noStrike" baseline="0" dirty="0">
                <a:solidFill>
                  <a:srgbClr val="221E1F"/>
                </a:solidFill>
                <a:latin typeface="JLOKGF+Palatino"/>
              </a:rPr>
              <a:t>Presentatie van het resultaat van een pilot op Trinitas Gymnasium voor zelfsturend onderwijs in vwo 1 (Nederlands) en vwo 4 (Nederlands, natuurkunde en biologie). Daarna is er de gelegenheid om met elkaar in gesprek te gaan voor toepassingen voor eigen vak. </a:t>
            </a:r>
          </a:p>
          <a:p>
            <a:r>
              <a:rPr lang="nl-NL" sz="1800" b="0" i="0" u="none" strike="noStrike" baseline="0" dirty="0">
                <a:solidFill>
                  <a:srgbClr val="221E1F"/>
                </a:solidFill>
                <a:latin typeface="JLOKGG+Palatino"/>
              </a:rPr>
              <a:t>Douwe Brouwer (docent Nederlands), Luc Orbons (docent natuurkunde &amp; wiskunde) en Derk Kok (docent biologie) op Trinitas Gymnasium 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9FE24D-6B90-4103-97DF-1F06893A57A4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343255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Door de site heen lopen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9FE24D-6B90-4103-97DF-1F06893A57A4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763655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D684C-6B12-4802-80A9-110D1A48EBC0}" type="datetimeFigureOut">
              <a:rPr lang="nl-NL" smtClean="0"/>
              <a:t>16-12-2022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A103D-3083-4B15-B871-8CB1884C666C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766371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D684C-6B12-4802-80A9-110D1A48EBC0}" type="datetimeFigureOut">
              <a:rPr lang="nl-NL" smtClean="0"/>
              <a:t>16-12-2022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A103D-3083-4B15-B871-8CB1884C666C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719015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e titel en teks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D684C-6B12-4802-80A9-110D1A48EBC0}" type="datetimeFigureOut">
              <a:rPr lang="nl-NL" smtClean="0"/>
              <a:t>16-12-2022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A103D-3083-4B15-B871-8CB1884C666C}" type="slidenum">
              <a:rPr lang="nl-NL" smtClean="0"/>
              <a:t>‹#›</a:t>
            </a:fld>
            <a:endParaRPr lang="nl-NL"/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DD2DD575-3A2F-4BC8-8A73-BB958154C9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355286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28600" indent="-228600">
              <a:buFont typeface="Wingdings" panose="05000000000000000000" pitchFamily="2" charset="2"/>
              <a:buChar char="§"/>
              <a:defRPr/>
            </a:lvl1pPr>
            <a:lvl2pPr marL="685800" indent="-228600">
              <a:buFont typeface="Wingdings" panose="05000000000000000000" pitchFamily="2" charset="2"/>
              <a:buChar char="§"/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D684C-6B12-4802-80A9-110D1A48EBC0}" type="datetimeFigureOut">
              <a:rPr lang="nl-NL" smtClean="0"/>
              <a:t>16-12-2022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A103D-3083-4B15-B871-8CB1884C666C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100899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D684C-6B12-4802-80A9-110D1A48EBC0}" type="datetimeFigureOut">
              <a:rPr lang="nl-NL" smtClean="0"/>
              <a:t>16-12-2022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A103D-3083-4B15-B871-8CB1884C666C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003075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D684C-6B12-4802-80A9-110D1A48EBC0}" type="datetimeFigureOut">
              <a:rPr lang="nl-NL" smtClean="0"/>
              <a:t>16-12-2022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A103D-3083-4B15-B871-8CB1884C666C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467064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D684C-6B12-4802-80A9-110D1A48EBC0}" type="datetimeFigureOut">
              <a:rPr lang="nl-NL" smtClean="0"/>
              <a:t>16-12-2022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A103D-3083-4B15-B871-8CB1884C666C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057655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D684C-6B12-4802-80A9-110D1A48EBC0}" type="datetimeFigureOut">
              <a:rPr lang="nl-NL" smtClean="0"/>
              <a:t>16-12-2022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A103D-3083-4B15-B871-8CB1884C666C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547962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D684C-6B12-4802-80A9-110D1A48EBC0}" type="datetimeFigureOut">
              <a:rPr lang="nl-NL" smtClean="0"/>
              <a:t>16-12-2022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A103D-3083-4B15-B871-8CB1884C666C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459539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2049462"/>
            <a:ext cx="6172200" cy="3811588"/>
          </a:xfrm>
        </p:spPr>
        <p:txBody>
          <a:bodyPr/>
          <a:lstStyle>
            <a:lvl1pPr marL="228600" indent="-228600">
              <a:buFont typeface="Wingdings" panose="05000000000000000000" pitchFamily="2" charset="2"/>
              <a:buChar char="§"/>
              <a:defRPr sz="3200"/>
            </a:lvl1pPr>
            <a:lvl2pPr marL="685800" indent="-228600">
              <a:buFont typeface="Wingdings" panose="05000000000000000000" pitchFamily="2" charset="2"/>
              <a:buChar char="§"/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D684C-6B12-4802-80A9-110D1A48EBC0}" type="datetimeFigureOut">
              <a:rPr lang="nl-NL" smtClean="0"/>
              <a:t>16-12-2022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A103D-3083-4B15-B871-8CB1884C666C}" type="slidenum">
              <a:rPr lang="nl-NL" smtClean="0"/>
              <a:t>‹#›</a:t>
            </a:fld>
            <a:endParaRPr lang="nl-NL"/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49E0D0B3-D365-4432-B32E-C5A4F1AE4C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017721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1638300"/>
            <a:ext cx="6172200" cy="42227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D684C-6B12-4802-80A9-110D1A48EBC0}" type="datetimeFigureOut">
              <a:rPr lang="nl-NL" smtClean="0"/>
              <a:t>16-12-2022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A103D-3083-4B15-B871-8CB1884C666C}" type="slidenum">
              <a:rPr lang="nl-NL" smtClean="0"/>
              <a:t>‹#›</a:t>
            </a:fld>
            <a:endParaRPr lang="nl-NL"/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559689B9-5EC0-4549-A781-6FBE2DA761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696593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8D684C-6B12-4802-80A9-110D1A48EBC0}" type="datetimeFigureOut">
              <a:rPr lang="nl-NL" smtClean="0"/>
              <a:t>16-12-2022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BA103D-3083-4B15-B871-8CB1884C666C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74050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k12.instructure.com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 bright="70000" contrast="-7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E616AE-2FA6-48B0-8601-B68F1AE9DFE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br>
              <a:rPr lang="nl-NL" dirty="0"/>
            </a:br>
            <a:r>
              <a:rPr lang="nl-NL" dirty="0"/>
              <a:t>Het </a:t>
            </a:r>
            <a:r>
              <a:rPr lang="nl-NL" dirty="0" err="1"/>
              <a:t>Can</a:t>
            </a:r>
            <a:r>
              <a:rPr lang="nl-NL" dirty="0"/>
              <a:t> Vast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63A004-2586-4F25-8E85-42D46C3527A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 donderdag 2 juni 2022</a:t>
            </a:r>
          </a:p>
          <a:p>
            <a:r>
              <a:rPr lang="nl-NL" dirty="0"/>
              <a:t>14:30 – 15:30h</a:t>
            </a:r>
          </a:p>
          <a:p>
            <a:r>
              <a:rPr lang="nl-NL" dirty="0"/>
              <a:t>15:45 – 16:45h</a:t>
            </a:r>
          </a:p>
          <a:p>
            <a:endParaRPr lang="nl-NL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BE446A2-25E0-6AA0-A176-A62295AEA5DE}"/>
              </a:ext>
            </a:extLst>
          </p:cNvPr>
          <p:cNvSpPr txBox="1"/>
          <p:nvPr/>
        </p:nvSpPr>
        <p:spPr>
          <a:xfrm>
            <a:off x="2636108" y="5560541"/>
            <a:ext cx="5898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800" b="0" i="0" u="none" strike="noStrike" baseline="0" dirty="0">
                <a:solidFill>
                  <a:srgbClr val="221E1F"/>
                </a:solidFill>
                <a:latin typeface="JLOKGF+Palatino"/>
              </a:rPr>
              <a:t>Flippend noch </a:t>
            </a:r>
            <a:r>
              <a:rPr lang="nl-NL" sz="1800" b="0" i="0" u="none" strike="noStrike" baseline="0" dirty="0" err="1">
                <a:solidFill>
                  <a:srgbClr val="221E1F"/>
                </a:solidFill>
                <a:latin typeface="JLOKGF+Palatino"/>
              </a:rPr>
              <a:t>blended</a:t>
            </a:r>
            <a:r>
              <a:rPr lang="nl-NL" sz="1800" b="0" i="0" u="none" strike="noStrike" baseline="0" dirty="0">
                <a:solidFill>
                  <a:srgbClr val="221E1F"/>
                </a:solidFill>
                <a:latin typeface="JLOKGF+Palatino"/>
              </a:rPr>
              <a:t> doch </a:t>
            </a:r>
            <a:r>
              <a:rPr lang="nl-NL" sz="1800" b="0" i="0" u="none" strike="noStrike" baseline="0" dirty="0" err="1">
                <a:solidFill>
                  <a:srgbClr val="221E1F"/>
                </a:solidFill>
                <a:latin typeface="JLOKGF+Palatino"/>
              </a:rPr>
              <a:t>splendid</a:t>
            </a:r>
            <a:r>
              <a:rPr lang="nl-NL" sz="1800" b="0" i="0" u="none" strike="noStrike" baseline="0" dirty="0">
                <a:solidFill>
                  <a:srgbClr val="221E1F"/>
                </a:solidFill>
                <a:latin typeface="JLOKGF+Palatino"/>
              </a:rPr>
              <a:t> zelfsturend onderwijs.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874706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D08DBA-3247-3E78-C648-F61F13459B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Leerling beleving en resultaten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1F4DC2-E580-EFD8-DE3D-5F4EC1D9E4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Natuurkunde</a:t>
            </a:r>
          </a:p>
          <a:p>
            <a:r>
              <a:rPr lang="nl-NL" dirty="0"/>
              <a:t>Biologie</a:t>
            </a:r>
          </a:p>
          <a:p>
            <a:r>
              <a:rPr lang="nl-NL" dirty="0"/>
              <a:t>Nederlands</a:t>
            </a:r>
          </a:p>
          <a:p>
            <a:r>
              <a:rPr lang="nl-NL" dirty="0"/>
              <a:t>Leerling beleving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463506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A127DB-CE14-18C2-545B-DD1B8BDF6B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Tops en Flops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0E490F-C6AE-9F23-0ADC-CB8C8074AA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l-NL" dirty="0" err="1"/>
              <a:t>Zelfsturendheid</a:t>
            </a:r>
            <a:r>
              <a:rPr lang="nl-NL" dirty="0"/>
              <a:t> werkte prima</a:t>
            </a:r>
          </a:p>
          <a:p>
            <a:pPr lvl="1"/>
            <a:r>
              <a:rPr lang="nl-NL" dirty="0"/>
              <a:t>Maar niet voor iedereen</a:t>
            </a:r>
          </a:p>
          <a:p>
            <a:r>
              <a:rPr lang="nl-NL" dirty="0"/>
              <a:t>Een slecht boek is een pré</a:t>
            </a:r>
          </a:p>
          <a:p>
            <a:pPr lvl="1"/>
            <a:r>
              <a:rPr lang="nl-NL" dirty="0"/>
              <a:t>Een goed boek leent zich ook voor zelfstandig werk.</a:t>
            </a:r>
          </a:p>
          <a:p>
            <a:r>
              <a:rPr lang="nl-NL" dirty="0"/>
              <a:t>Voortgang goed te monitoren</a:t>
            </a:r>
          </a:p>
          <a:p>
            <a:pPr lvl="1"/>
            <a:r>
              <a:rPr lang="nl-NL" dirty="0"/>
              <a:t>Snel ingrijpen bij dreigende achterstand</a:t>
            </a:r>
          </a:p>
          <a:p>
            <a:pPr lvl="1"/>
            <a:r>
              <a:rPr lang="nl-NL" dirty="0"/>
              <a:t>Big </a:t>
            </a:r>
            <a:r>
              <a:rPr lang="nl-NL" dirty="0" err="1"/>
              <a:t>Brother</a:t>
            </a:r>
            <a:r>
              <a:rPr lang="nl-NL" dirty="0"/>
              <a:t> kijkt mee en dat vindt niet iedereen leuk</a:t>
            </a:r>
          </a:p>
          <a:p>
            <a:r>
              <a:rPr lang="nl-NL" dirty="0"/>
              <a:t>Sommige leerlingen hebben meer regie nodig</a:t>
            </a:r>
          </a:p>
          <a:p>
            <a:pPr lvl="1"/>
            <a:r>
              <a:rPr lang="nl-NL" dirty="0"/>
              <a:t>Willen door de stof heen geholpen worden</a:t>
            </a:r>
          </a:p>
          <a:p>
            <a:pPr lvl="1"/>
            <a:r>
              <a:rPr lang="nl-NL" dirty="0"/>
              <a:t>Vinden het moeilijk om hun eigen koers te bepalen</a:t>
            </a:r>
          </a:p>
        </p:txBody>
      </p:sp>
    </p:spTree>
    <p:extLst>
      <p:ext uri="{BB962C8B-B14F-4D97-AF65-F5344CB8AC3E}">
        <p14:creationId xmlns:p14="http://schemas.microsoft.com/office/powerpoint/2010/main" val="1407652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D7E139-1080-5194-72AE-7B236DD6A0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Discussie </a:t>
            </a:r>
            <a:r>
              <a:rPr lang="nl-NL" dirty="0" err="1"/>
              <a:t>ahv</a:t>
            </a:r>
            <a:r>
              <a:rPr lang="nl-NL" dirty="0"/>
              <a:t> stellingen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D6913C-91A7-274D-8637-38F0FE5278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Hartstikke mooi, maar voor mijn vak kan dit niet.</a:t>
            </a:r>
          </a:p>
          <a:p>
            <a:r>
              <a:rPr lang="nl-NL" dirty="0"/>
              <a:t>Met zo’n aanpak kun je met minder fysieke lessen volstaan.</a:t>
            </a:r>
          </a:p>
          <a:p>
            <a:r>
              <a:rPr lang="nl-NL" dirty="0"/>
              <a:t>Het lijkt meer vrijheid, maar de controle is veel strikter. Je wordt in een keurslijf geperst.</a:t>
            </a:r>
          </a:p>
          <a:p>
            <a:r>
              <a:rPr lang="nl-NL" dirty="0"/>
              <a:t>Is dit iets voor de Jullie?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264657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D76704-E084-128E-74D9-52801B9BB0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Toekomst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016456-6557-8D90-31A9-030DF65498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err="1"/>
              <a:t>What’s</a:t>
            </a:r>
            <a:r>
              <a:rPr lang="nl-NL" dirty="0"/>
              <a:t> next?</a:t>
            </a:r>
          </a:p>
        </p:txBody>
      </p:sp>
    </p:spTree>
    <p:extLst>
      <p:ext uri="{BB962C8B-B14F-4D97-AF65-F5344CB8AC3E}">
        <p14:creationId xmlns:p14="http://schemas.microsoft.com/office/powerpoint/2010/main" val="32685019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E71D80-BC10-6561-B24B-C253ABA38D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Einde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1F977F-5ACE-4209-EE91-0390FD6321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B0D105F-331D-1C53-0CF6-0E05E7803B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2833" y="1239520"/>
            <a:ext cx="4233828" cy="4951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40874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CD05F4-84F5-5967-DDA4-A6132AE972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Even voorstellen, welke verwachtingen leven er?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AF2BF5-80BA-6EE7-8D5D-DB1F6FEAD4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Douwe, docent Nederlands</a:t>
            </a:r>
          </a:p>
          <a:p>
            <a:r>
              <a:rPr lang="nl-NL" dirty="0"/>
              <a:t>Derk, docent biologie</a:t>
            </a:r>
          </a:p>
          <a:p>
            <a:r>
              <a:rPr lang="nl-NL" dirty="0"/>
              <a:t>Luc, docent natuurkunde</a:t>
            </a:r>
          </a:p>
          <a:p>
            <a:r>
              <a:rPr lang="nl-NL" dirty="0"/>
              <a:t>Jullie ….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491017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9BE8F9-109E-6BD8-581B-6BA5A4031F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Programma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D4F974-66E1-7808-16F6-C3EE47A761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108" y="1405495"/>
            <a:ext cx="10515600" cy="4616364"/>
          </a:xfrm>
        </p:spPr>
        <p:txBody>
          <a:bodyPr>
            <a:normAutofit/>
          </a:bodyPr>
          <a:lstStyle/>
          <a:p>
            <a:r>
              <a:rPr lang="nl-NL" dirty="0"/>
              <a:t>Even voorstellen</a:t>
            </a:r>
          </a:p>
          <a:p>
            <a:r>
              <a:rPr lang="nl-NL" dirty="0"/>
              <a:t>Doel Project</a:t>
            </a:r>
          </a:p>
          <a:p>
            <a:r>
              <a:rPr lang="nl-NL" dirty="0"/>
              <a:t>Opzet</a:t>
            </a:r>
          </a:p>
          <a:p>
            <a:r>
              <a:rPr lang="nl-NL" dirty="0"/>
              <a:t>Inhoudelijk</a:t>
            </a:r>
          </a:p>
          <a:p>
            <a:r>
              <a:rPr lang="nl-NL" dirty="0"/>
              <a:t>Werkvormen, didactiek</a:t>
            </a:r>
          </a:p>
          <a:p>
            <a:r>
              <a:rPr lang="nl-NL" dirty="0"/>
              <a:t>Hoe ziet het er voor de leerling uit</a:t>
            </a:r>
          </a:p>
          <a:p>
            <a:r>
              <a:rPr lang="nl-NL" dirty="0"/>
              <a:t>Resultaten</a:t>
            </a:r>
          </a:p>
          <a:p>
            <a:r>
              <a:rPr lang="nl-NL" dirty="0"/>
              <a:t>Tops en Flops</a:t>
            </a:r>
          </a:p>
          <a:p>
            <a:r>
              <a:rPr lang="nl-NL" dirty="0"/>
              <a:t>Hoe kijken jullie er nu tegenaan.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4025DEF-7D89-B964-1BB2-633DED085FCC}"/>
              </a:ext>
            </a:extLst>
          </p:cNvPr>
          <p:cNvSpPr txBox="1"/>
          <p:nvPr/>
        </p:nvSpPr>
        <p:spPr>
          <a:xfrm>
            <a:off x="6334898" y="0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dirty="0"/>
              <a:t>Wie zijn eigen weg gaat kan door niemand worden ingehaald</a:t>
            </a:r>
          </a:p>
        </p:txBody>
      </p:sp>
    </p:spTree>
    <p:extLst>
      <p:ext uri="{BB962C8B-B14F-4D97-AF65-F5344CB8AC3E}">
        <p14:creationId xmlns:p14="http://schemas.microsoft.com/office/powerpoint/2010/main" val="1023551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B25D5C-59AE-B97F-71EB-A646F1C8EE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 anchor="ctr">
            <a:normAutofit/>
          </a:bodyPr>
          <a:lstStyle/>
          <a:p>
            <a:r>
              <a:rPr lang="nl-NL" dirty="0"/>
              <a:t>Doel Project</a:t>
            </a:r>
          </a:p>
        </p:txBody>
      </p:sp>
      <p:pic>
        <p:nvPicPr>
          <p:cNvPr id="4" name="Afbeelding 2067931263" descr="Text&#10;&#10;Description automatically generated with medium confidence">
            <a:extLst>
              <a:ext uri="{FF2B5EF4-FFF2-40B4-BE49-F238E27FC236}">
                <a16:creationId xmlns:a16="http://schemas.microsoft.com/office/drawing/2014/main" id="{108E6CB6-D53E-EDF7-D673-89EE6055E94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66" b="7147"/>
          <a:stretch/>
        </p:blipFill>
        <p:spPr>
          <a:xfrm>
            <a:off x="838200" y="1825625"/>
            <a:ext cx="5181600" cy="4351338"/>
          </a:xfrm>
          <a:prstGeom prst="rect">
            <a:avLst/>
          </a:prstGeom>
          <a:noFill/>
        </p:spPr>
      </p:pic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B1D7DF7A-D2EC-024A-2788-BDD93D676D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nl-N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een leeromgeving te creëren waarin leerlingen zelfstandig en in eigen tempo vooraf vastgestelde leerdoelen kunnen bereiken</a:t>
            </a:r>
          </a:p>
          <a:p>
            <a:r>
              <a:rPr lang="nl-N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een online omgeving creëren voor vierdejaars gymnasiumleerlingen die in relatief eigen tempo en via verschillende routes kunnen werken aan de geformuleerde leerdoelen </a:t>
            </a:r>
            <a:endParaRPr lang="nl-NL" sz="18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nl-N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 betrokken schoolvakken zoeken de verbinding. Vakinhoudelijke thema’s bij biologie en natuurkunde kunnen bij het schrijfvaardigheidsonderwijs van Nederlands worden verwerkt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0137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35CBEC-B144-DECB-19FE-D684637CB1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Projectdoelstellingen verdieping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495E53-F68F-AE4A-C648-31A41FE0F9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16243" y="1463160"/>
            <a:ext cx="3614352" cy="4351338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Zelfstandig kunnen werken betekent dat: </a:t>
            </a:r>
          </a:p>
          <a:p>
            <a:pPr marL="342900" lvl="0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nl-N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het leermateriaal voor zelfstudie geschikt is;</a:t>
            </a:r>
          </a:p>
          <a:p>
            <a:pPr marL="342900" lvl="0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nl-N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het leermateriaal voor iedereen beschikbaar is;</a:t>
            </a:r>
          </a:p>
          <a:p>
            <a:pPr marL="342900" lvl="0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nl-N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het leermateriaal vanaf iedere plek bereikbaar is;</a:t>
            </a:r>
          </a:p>
          <a:p>
            <a:pPr marL="342900" lvl="0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nl-N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leerlingen feedback krijgen in welke mate ze de leerdoelen behaald hebben;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nl-N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leerlingen de regie hebben over het tempo en de eventuele hulpvragen.</a:t>
            </a:r>
          </a:p>
          <a:p>
            <a:endParaRPr lang="nl-NL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584976-1A76-72F1-6D38-1DC343B2D7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073081" y="1463160"/>
            <a:ext cx="3280719" cy="4351338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 vooraf vastgestelde doelen voldoen aan de volgende eisen.</a:t>
            </a:r>
          </a:p>
          <a:p>
            <a:pPr marL="342900" lvl="0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nl-N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 leerdoelen van een module moeten benoemd zijn.</a:t>
            </a:r>
          </a:p>
          <a:p>
            <a:pPr marL="342900" lvl="0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nl-N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Er moet een duidelijke leerlijn zijn. De leerstof vormt een logisch geheel, is behapbaar en biedt verschillende leerroutes.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nl-N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 leerling moet in staat zijn zelf na te gaan of aan de leerdoelen voldaan wordt.</a:t>
            </a:r>
          </a:p>
          <a:p>
            <a:endParaRPr lang="nl-NL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F8025CD-A742-1D0B-B184-96757558E3CF}"/>
              </a:ext>
            </a:extLst>
          </p:cNvPr>
          <p:cNvSpPr txBox="1"/>
          <p:nvPr/>
        </p:nvSpPr>
        <p:spPr>
          <a:xfrm>
            <a:off x="3830595" y="1463160"/>
            <a:ext cx="3563963" cy="40345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nl-N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Gedifferentieerd kunnen werken betekent dat:</a:t>
            </a:r>
          </a:p>
          <a:p>
            <a:pPr marL="285750" indent="-285750">
              <a:lnSpc>
                <a:spcPct val="107000"/>
              </a:lnSpc>
              <a:buFont typeface="Calibri" panose="020F0502020204030204" pitchFamily="34" charset="0"/>
              <a:buChar char="₋"/>
            </a:pPr>
            <a:r>
              <a:rPr lang="nl-NL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leerlingen op een zelfgekozen moment aan een leermodule kunnen beginnen;</a:t>
            </a:r>
          </a:p>
          <a:p>
            <a:pPr marL="285750" indent="-285750">
              <a:lnSpc>
                <a:spcPct val="107000"/>
              </a:lnSpc>
              <a:buFont typeface="Calibri" panose="020F0502020204030204" pitchFamily="34" charset="0"/>
              <a:buChar char="₋"/>
            </a:pPr>
            <a:r>
              <a:rPr lang="nl-NL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 docent is binnen handbereik</a:t>
            </a:r>
          </a:p>
          <a:p>
            <a:pPr marL="285750" indent="-285750">
              <a:lnSpc>
                <a:spcPct val="107000"/>
              </a:lnSpc>
              <a:buFont typeface="Calibri" panose="020F0502020204030204" pitchFamily="34" charset="0"/>
              <a:buChar char="₋"/>
            </a:pPr>
            <a:r>
              <a:rPr lang="nl-NL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leerlingen te allen tijde gebruik kunnen maken van de leeromgeving;</a:t>
            </a:r>
          </a:p>
          <a:p>
            <a:pPr marL="285750" indent="-285750">
              <a:lnSpc>
                <a:spcPct val="107000"/>
              </a:lnSpc>
              <a:buFont typeface="Calibri" panose="020F0502020204030204" pitchFamily="34" charset="0"/>
              <a:buChar char="₋"/>
            </a:pPr>
            <a:r>
              <a:rPr lang="nl-NL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leerlingen regie hebben over het leerproces;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Calibri" panose="020F0502020204030204" pitchFamily="34" charset="0"/>
              <a:buChar char="₋"/>
            </a:pPr>
            <a:r>
              <a:rPr lang="nl-NL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leerlingen inzicht krijgen in de voortgang. </a:t>
            </a:r>
          </a:p>
        </p:txBody>
      </p:sp>
    </p:spTree>
    <p:extLst>
      <p:ext uri="{BB962C8B-B14F-4D97-AF65-F5344CB8AC3E}">
        <p14:creationId xmlns:p14="http://schemas.microsoft.com/office/powerpoint/2010/main" val="3270150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DBED06-9EAD-25AB-D07B-C53A146398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Opzet en Planning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1C09034-469C-60C7-7F79-0E8CAF6C70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15762"/>
            <a:ext cx="10515600" cy="4661201"/>
          </a:xfrm>
        </p:spPr>
        <p:txBody>
          <a:bodyPr/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nl-N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 planning gaat uit van vier fases. 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nl-N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Wij kiezen een geschikt online platform. 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nl-N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Wij richten ons op de mogelijkheden die het platform ons biedt door tussentijds te testen met eigen content. 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nl-N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Wij gaan aan de slag met de uitvoering. Wij streven naar een uitvoering in de derde periode, zodat wij in de vierde periode kunnen evalueren. 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nl-N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Wij evalueren het proces aan de hand van </a:t>
            </a:r>
            <a:r>
              <a:rPr lang="nl-NL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leerlingenquêtes</a:t>
            </a:r>
            <a:r>
              <a:rPr lang="nl-N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en gesprekken. (Nu)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7301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CCFD87-FE76-890D-E86A-9DCF520BEC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Inhoudelijk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36E503-B825-49B4-F9EF-A154E4D570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Biologie:</a:t>
            </a:r>
          </a:p>
          <a:p>
            <a:pPr lvl="1"/>
            <a:r>
              <a:rPr lang="nl-NL" dirty="0"/>
              <a:t>Genetica</a:t>
            </a:r>
          </a:p>
          <a:p>
            <a:r>
              <a:rPr lang="nl-NL" dirty="0"/>
              <a:t>Natuurkunde: </a:t>
            </a:r>
          </a:p>
          <a:p>
            <a:pPr lvl="1"/>
            <a:r>
              <a:rPr lang="nl-NL" dirty="0"/>
              <a:t>Medische beeldvorming, straling en </a:t>
            </a:r>
            <a:r>
              <a:rPr lang="nl-NL" dirty="0" err="1"/>
              <a:t>radio-activiteit</a:t>
            </a:r>
            <a:endParaRPr lang="nl-NL" dirty="0"/>
          </a:p>
          <a:p>
            <a:r>
              <a:rPr lang="nl-NL" dirty="0"/>
              <a:t>Nederlands</a:t>
            </a:r>
          </a:p>
          <a:p>
            <a:pPr lvl="1"/>
            <a:r>
              <a:rPr lang="nl-NL" dirty="0"/>
              <a:t>Grammatica</a:t>
            </a:r>
          </a:p>
          <a:p>
            <a:pPr lvl="1"/>
            <a:r>
              <a:rPr lang="nl-NL" dirty="0"/>
              <a:t>Schrijfopdracht</a:t>
            </a:r>
          </a:p>
          <a:p>
            <a:pPr lvl="1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83309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4444A1-C240-2319-1E4D-9F20181506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Werkvormen en didactiek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D19714-91F8-5B56-A58A-4CEA56909D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58097"/>
            <a:ext cx="10515600" cy="4718866"/>
          </a:xfrm>
        </p:spPr>
        <p:txBody>
          <a:bodyPr/>
          <a:lstStyle/>
          <a:p>
            <a:r>
              <a:rPr lang="nl-NL" dirty="0"/>
              <a:t>Werkvormen</a:t>
            </a:r>
          </a:p>
          <a:p>
            <a:pPr lvl="1"/>
            <a:r>
              <a:rPr lang="nl-NL" dirty="0"/>
              <a:t>Zelfstandig, computer </a:t>
            </a:r>
            <a:r>
              <a:rPr lang="nl-NL" dirty="0" err="1"/>
              <a:t>based</a:t>
            </a:r>
            <a:r>
              <a:rPr lang="nl-NL" dirty="0"/>
              <a:t> en/of boek</a:t>
            </a:r>
          </a:p>
          <a:p>
            <a:pPr lvl="1"/>
            <a:r>
              <a:rPr lang="nl-NL" dirty="0"/>
              <a:t>In groepjes</a:t>
            </a:r>
          </a:p>
          <a:p>
            <a:pPr lvl="1"/>
            <a:r>
              <a:rPr lang="nl-NL" dirty="0"/>
              <a:t>Individuele begeleiding</a:t>
            </a:r>
          </a:p>
          <a:p>
            <a:pPr lvl="1"/>
            <a:r>
              <a:rPr lang="nl-NL" dirty="0"/>
              <a:t>Centrale instructie waar nodig en effectief</a:t>
            </a:r>
          </a:p>
          <a:p>
            <a:r>
              <a:rPr lang="nl-NL" dirty="0"/>
              <a:t>Didactiek</a:t>
            </a:r>
          </a:p>
          <a:p>
            <a:pPr lvl="1"/>
            <a:r>
              <a:rPr lang="nl-NL" dirty="0"/>
              <a:t>Is sterk inhoud gedreven, welke volgorde volg je</a:t>
            </a:r>
          </a:p>
          <a:p>
            <a:pPr lvl="1"/>
            <a:r>
              <a:rPr lang="nl-NL" dirty="0"/>
              <a:t>Leerlijn met verschillende routes,</a:t>
            </a:r>
          </a:p>
          <a:p>
            <a:pPr lvl="1"/>
            <a:r>
              <a:rPr lang="nl-NL" dirty="0"/>
              <a:t>Tussentijdse (online) toetsjes</a:t>
            </a:r>
          </a:p>
          <a:p>
            <a:pPr lvl="1"/>
            <a:r>
              <a:rPr lang="nl-NL" dirty="0"/>
              <a:t>Huiswerkcontrole ingebed in het proces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41417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BFB963-6946-54DB-A65C-CCB4EBF307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 anchor="ctr">
            <a:normAutofit/>
          </a:bodyPr>
          <a:lstStyle/>
          <a:p>
            <a:r>
              <a:rPr lang="nl-NL" dirty="0"/>
              <a:t>Hoe ziet het voor de leerling uit?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51CE3B2-DEE9-EE37-3C42-C6127AF139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170" y="1615060"/>
            <a:ext cx="10515600" cy="3627880"/>
          </a:xfrm>
          <a:prstGeom prst="rect">
            <a:avLst/>
          </a:prstGeom>
          <a:noFill/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9E7B8D0-28ED-3EF0-EE4A-BEBF38870AA7}"/>
              </a:ext>
            </a:extLst>
          </p:cNvPr>
          <p:cNvSpPr txBox="1"/>
          <p:nvPr/>
        </p:nvSpPr>
        <p:spPr>
          <a:xfrm>
            <a:off x="3294324" y="1325563"/>
            <a:ext cx="60943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dirty="0">
                <a:hlinkClick r:id="rId4"/>
              </a:rPr>
              <a:t>https://k12.instructure.com/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9553364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Trinitas">
      <a:dk1>
        <a:srgbClr val="2F5496"/>
      </a:dk1>
      <a:lt1>
        <a:sysClr val="window" lastClr="FFFFFF"/>
      </a:lt1>
      <a:dk2>
        <a:srgbClr val="44546A"/>
      </a:dk2>
      <a:lt2>
        <a:srgbClr val="E7E6E6"/>
      </a:lt2>
      <a:accent1>
        <a:srgbClr val="DC4D42"/>
      </a:accent1>
      <a:accent2>
        <a:srgbClr val="8EAADB"/>
      </a:accent2>
      <a:accent3>
        <a:srgbClr val="2F5496"/>
      </a:accent3>
      <a:accent4>
        <a:srgbClr val="FFC000"/>
      </a:accent4>
      <a:accent5>
        <a:srgbClr val="4472C4"/>
      </a:accent5>
      <a:accent6>
        <a:srgbClr val="70AD47"/>
      </a:accent6>
      <a:hlink>
        <a:srgbClr val="DC4D42"/>
      </a:hlink>
      <a:folHlink>
        <a:srgbClr val="954F72"/>
      </a:folHlink>
    </a:clrScheme>
    <a:fontScheme name="Trinitas">
      <a:majorFont>
        <a:latin typeface="Museo 900"/>
        <a:ea typeface=""/>
        <a:cs typeface=""/>
      </a:majorFont>
      <a:minorFont>
        <a:latin typeface="Calibri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" id="{FBD9BB41-3624-4152-B6E7-ED69F1E2564F}" vid="{23E34ADC-129F-448E-AA4D-5835C47AB112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EBB6DF2EDA85341AF3894E93720AEA4" ma:contentTypeVersion="13" ma:contentTypeDescription="Een nieuw document maken." ma:contentTypeScope="" ma:versionID="c32d496825ce365506f4c40115dc5908">
  <xsd:schema xmlns:xsd="http://www.w3.org/2001/XMLSchema" xmlns:xs="http://www.w3.org/2001/XMLSchema" xmlns:p="http://schemas.microsoft.com/office/2006/metadata/properties" xmlns:ns3="f9ea1eba-e5db-47ef-8493-2c14adda31b2" xmlns:ns4="9aa79c35-3528-465f-bae2-2c9751694b64" targetNamespace="http://schemas.microsoft.com/office/2006/metadata/properties" ma:root="true" ma:fieldsID="80f3a08d3a09b73cce03e13ff6ca6c5c" ns3:_="" ns4:_="">
    <xsd:import namespace="f9ea1eba-e5db-47ef-8493-2c14adda31b2"/>
    <xsd:import namespace="9aa79c35-3528-465f-bae2-2c9751694b64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3:LastSharedByUser" minOccurs="0"/>
                <xsd:element ref="ns3:LastSharedByTime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Location" minOccurs="0"/>
                <xsd:element ref="ns4:MediaServiceOCR" minOccurs="0"/>
                <xsd:element ref="ns4:MediaServiceGenerationTime" minOccurs="0"/>
                <xsd:element ref="ns4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9ea1eba-e5db-47ef-8493-2c14adda31b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Gedeeld met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Gedeeld met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Hint-hash delen" ma:description="" ma:hidden="true" ma:internalName="SharingHintHash" ma:readOnly="true">
      <xsd:simpleType>
        <xsd:restriction base="dms:Text"/>
      </xsd:simpleType>
    </xsd:element>
    <xsd:element name="LastSharedByUser" ma:index="11" nillable="true" ma:displayName="Laatst gedeeld, per gebruik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2" nillable="true" ma:displayName="Laatst gedeeld, per tijdstip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aa79c35-3528-465f-bae2-2c9751694b6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3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5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6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7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8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AC0D501-D19E-47B5-9DCE-E31A7ABF4B27}">
  <ds:schemaRefs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f9ea1eba-e5db-47ef-8493-2c14adda31b2"/>
    <ds:schemaRef ds:uri="http://purl.org/dc/elements/1.1/"/>
    <ds:schemaRef ds:uri="9aa79c35-3528-465f-bae2-2c9751694b64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BA403D65-4C4A-4DFE-AC78-8CCF296E7DB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C358ED6-F2A4-4290-99CF-8421F41D887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9ea1eba-e5db-47ef-8493-2c14adda31b2"/>
    <ds:schemaRef ds:uri="9aa79c35-3528-465f-bae2-2c9751694b6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DiplomaTemplate</Template>
  <TotalTime>117</TotalTime>
  <Words>671</Words>
  <Application>Microsoft Office PowerPoint</Application>
  <PresentationFormat>Widescreen</PresentationFormat>
  <Paragraphs>98</Paragraphs>
  <Slides>14</Slides>
  <Notes>2</Notes>
  <HiddenSlides>1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JLOKGF+Palatino</vt:lpstr>
      <vt:lpstr>Arial</vt:lpstr>
      <vt:lpstr>JLOKGG+Palatino</vt:lpstr>
      <vt:lpstr>Wingdings</vt:lpstr>
      <vt:lpstr>Calibri</vt:lpstr>
      <vt:lpstr>Museo 900</vt:lpstr>
      <vt:lpstr>Kantoorthema</vt:lpstr>
      <vt:lpstr> Het Can Vast</vt:lpstr>
      <vt:lpstr>Even voorstellen, welke verwachtingen leven er?</vt:lpstr>
      <vt:lpstr>Programma</vt:lpstr>
      <vt:lpstr>Doel Project</vt:lpstr>
      <vt:lpstr>Projectdoelstellingen verdieping</vt:lpstr>
      <vt:lpstr>Opzet en Planning</vt:lpstr>
      <vt:lpstr>Inhoudelijk</vt:lpstr>
      <vt:lpstr>Werkvormen en didactiek</vt:lpstr>
      <vt:lpstr>Hoe ziet het voor de leerling uit?</vt:lpstr>
      <vt:lpstr>Leerling beleving en resultaten</vt:lpstr>
      <vt:lpstr>Tops en Flops</vt:lpstr>
      <vt:lpstr>Discussie ahv stellingen</vt:lpstr>
      <vt:lpstr>Toekomst</vt:lpstr>
      <vt:lpstr>Einde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Diploma uitreiking 2022</dc:title>
  <dc:creator>Luc Orbons</dc:creator>
  <cp:lastModifiedBy>Luc Orbons</cp:lastModifiedBy>
  <cp:revision>12</cp:revision>
  <cp:lastPrinted>2019-10-01T10:10:20Z</cp:lastPrinted>
  <dcterms:created xsi:type="dcterms:W3CDTF">2022-05-08T13:13:10Z</dcterms:created>
  <dcterms:modified xsi:type="dcterms:W3CDTF">2022-12-16T09:00:20Z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0x010100FEBB6DF2EDA85341AF3894E93720AEA4</vt:lpwstr>
  </property>
</Properties>
</file>